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121"/>
  </p:notesMasterIdLst>
  <p:handoutMasterIdLst>
    <p:handoutMasterId r:id="rId122"/>
  </p:handoutMasterIdLst>
  <p:sldIdLst>
    <p:sldId id="260" r:id="rId2"/>
    <p:sldId id="261" r:id="rId3"/>
    <p:sldId id="262" r:id="rId4"/>
    <p:sldId id="448" r:id="rId5"/>
    <p:sldId id="344" r:id="rId6"/>
    <p:sldId id="332" r:id="rId7"/>
    <p:sldId id="393" r:id="rId8"/>
    <p:sldId id="394" r:id="rId9"/>
    <p:sldId id="395" r:id="rId10"/>
    <p:sldId id="333" r:id="rId11"/>
    <p:sldId id="335" r:id="rId12"/>
    <p:sldId id="266" r:id="rId13"/>
    <p:sldId id="356" r:id="rId14"/>
    <p:sldId id="357" r:id="rId15"/>
    <p:sldId id="358" r:id="rId16"/>
    <p:sldId id="359" r:id="rId17"/>
    <p:sldId id="360" r:id="rId18"/>
    <p:sldId id="353" r:id="rId19"/>
    <p:sldId id="345" r:id="rId20"/>
    <p:sldId id="346" r:id="rId21"/>
    <p:sldId id="347" r:id="rId22"/>
    <p:sldId id="348" r:id="rId23"/>
    <p:sldId id="349" r:id="rId24"/>
    <p:sldId id="352" r:id="rId25"/>
    <p:sldId id="336" r:id="rId26"/>
    <p:sldId id="337" r:id="rId27"/>
    <p:sldId id="338" r:id="rId28"/>
    <p:sldId id="339" r:id="rId29"/>
    <p:sldId id="340" r:id="rId30"/>
    <p:sldId id="354" r:id="rId31"/>
    <p:sldId id="342" r:id="rId32"/>
    <p:sldId id="435" r:id="rId33"/>
    <p:sldId id="436" r:id="rId34"/>
    <p:sldId id="437" r:id="rId35"/>
    <p:sldId id="373" r:id="rId36"/>
    <p:sldId id="275" r:id="rId37"/>
    <p:sldId id="361" r:id="rId38"/>
    <p:sldId id="277" r:id="rId39"/>
    <p:sldId id="278" r:id="rId40"/>
    <p:sldId id="279" r:id="rId41"/>
    <p:sldId id="280" r:id="rId42"/>
    <p:sldId id="362" r:id="rId43"/>
    <p:sldId id="424" r:id="rId44"/>
    <p:sldId id="425" r:id="rId45"/>
    <p:sldId id="426" r:id="rId46"/>
    <p:sldId id="427" r:id="rId47"/>
    <p:sldId id="428" r:id="rId48"/>
    <p:sldId id="429" r:id="rId49"/>
    <p:sldId id="430" r:id="rId50"/>
    <p:sldId id="431" r:id="rId51"/>
    <p:sldId id="432" r:id="rId52"/>
    <p:sldId id="281" r:id="rId53"/>
    <p:sldId id="282" r:id="rId54"/>
    <p:sldId id="283" r:id="rId55"/>
    <p:sldId id="284" r:id="rId56"/>
    <p:sldId id="294" r:id="rId57"/>
    <p:sldId id="382" r:id="rId58"/>
    <p:sldId id="383" r:id="rId59"/>
    <p:sldId id="384" r:id="rId60"/>
    <p:sldId id="385" r:id="rId61"/>
    <p:sldId id="386" r:id="rId62"/>
    <p:sldId id="387" r:id="rId63"/>
    <p:sldId id="388" r:id="rId64"/>
    <p:sldId id="389" r:id="rId65"/>
    <p:sldId id="390" r:id="rId66"/>
    <p:sldId id="433" r:id="rId67"/>
    <p:sldId id="434" r:id="rId68"/>
    <p:sldId id="374" r:id="rId69"/>
    <p:sldId id="301" r:id="rId70"/>
    <p:sldId id="438" r:id="rId71"/>
    <p:sldId id="439" r:id="rId72"/>
    <p:sldId id="440" r:id="rId73"/>
    <p:sldId id="441" r:id="rId74"/>
    <p:sldId id="442" r:id="rId75"/>
    <p:sldId id="443" r:id="rId76"/>
    <p:sldId id="444" r:id="rId77"/>
    <p:sldId id="445" r:id="rId78"/>
    <p:sldId id="446" r:id="rId79"/>
    <p:sldId id="447" r:id="rId80"/>
    <p:sldId id="391" r:id="rId81"/>
    <p:sldId id="402" r:id="rId82"/>
    <p:sldId id="403" r:id="rId83"/>
    <p:sldId id="404" r:id="rId84"/>
    <p:sldId id="406" r:id="rId85"/>
    <p:sldId id="408" r:id="rId86"/>
    <p:sldId id="409" r:id="rId87"/>
    <p:sldId id="410" r:id="rId88"/>
    <p:sldId id="411" r:id="rId89"/>
    <p:sldId id="412" r:id="rId90"/>
    <p:sldId id="413" r:id="rId91"/>
    <p:sldId id="414" r:id="rId92"/>
    <p:sldId id="416" r:id="rId93"/>
    <p:sldId id="417" r:id="rId94"/>
    <p:sldId id="418" r:id="rId95"/>
    <p:sldId id="419" r:id="rId96"/>
    <p:sldId id="420" r:id="rId97"/>
    <p:sldId id="421" r:id="rId98"/>
    <p:sldId id="422" r:id="rId99"/>
    <p:sldId id="423" r:id="rId100"/>
    <p:sldId id="381" r:id="rId101"/>
    <p:sldId id="376" r:id="rId102"/>
    <p:sldId id="377" r:id="rId103"/>
    <p:sldId id="378" r:id="rId104"/>
    <p:sldId id="379" r:id="rId105"/>
    <p:sldId id="380" r:id="rId106"/>
    <p:sldId id="326" r:id="rId107"/>
    <p:sldId id="327" r:id="rId108"/>
    <p:sldId id="328" r:id="rId109"/>
    <p:sldId id="329" r:id="rId110"/>
    <p:sldId id="330" r:id="rId111"/>
    <p:sldId id="397" r:id="rId112"/>
    <p:sldId id="401" r:id="rId113"/>
    <p:sldId id="399" r:id="rId114"/>
    <p:sldId id="396" r:id="rId115"/>
    <p:sldId id="400" r:id="rId116"/>
    <p:sldId id="398" r:id="rId117"/>
    <p:sldId id="331" r:id="rId118"/>
    <p:sldId id="392" r:id="rId119"/>
    <p:sldId id="259" r:id="rId1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4">
          <p15:clr>
            <a:srgbClr val="A4A3A4"/>
          </p15:clr>
        </p15:guide>
        <p15:guide id="2" orient="horz" pos="436">
          <p15:clr>
            <a:srgbClr val="A4A3A4"/>
          </p15:clr>
        </p15:guide>
        <p15:guide id="3" orient="horz" pos="4179">
          <p15:clr>
            <a:srgbClr val="A4A3A4"/>
          </p15:clr>
        </p15:guide>
        <p15:guide id="4" orient="horz" pos="3888">
          <p15:clr>
            <a:srgbClr val="A4A3A4"/>
          </p15:clr>
        </p15:guide>
        <p15:guide id="5" orient="horz" pos="3984">
          <p15:clr>
            <a:srgbClr val="A4A3A4"/>
          </p15:clr>
        </p15:guide>
        <p15:guide id="6" orient="horz" pos="1104">
          <p15:clr>
            <a:srgbClr val="A4A3A4"/>
          </p15:clr>
        </p15:guide>
        <p15:guide id="7" orient="horz" pos="1008">
          <p15:clr>
            <a:srgbClr val="A4A3A4"/>
          </p15:clr>
        </p15:guide>
        <p15:guide id="8" orient="horz" pos="2448">
          <p15:clr>
            <a:srgbClr val="A4A3A4"/>
          </p15:clr>
        </p15:guide>
        <p15:guide id="9" orient="horz" pos="2544">
          <p15:clr>
            <a:srgbClr val="A4A3A4"/>
          </p15:clr>
        </p15:guide>
        <p15:guide id="10" orient="horz" pos="336">
          <p15:clr>
            <a:srgbClr val="A4A3A4"/>
          </p15:clr>
        </p15:guide>
        <p15:guide id="11" pos="2832">
          <p15:clr>
            <a:srgbClr val="A4A3A4"/>
          </p15:clr>
        </p15:guide>
        <p15:guide id="12" pos="336">
          <p15:clr>
            <a:srgbClr val="A4A3A4"/>
          </p15:clr>
        </p15:guide>
        <p15:guide id="13" pos="5424">
          <p15:clr>
            <a:srgbClr val="A4A3A4"/>
          </p15:clr>
        </p15:guide>
        <p15:guide id="14" pos="2928">
          <p15:clr>
            <a:srgbClr val="A4A3A4"/>
          </p15:clr>
        </p15:guide>
        <p15:guide id="15" pos="1968">
          <p15:clr>
            <a:srgbClr val="A4A3A4"/>
          </p15:clr>
        </p15:guide>
        <p15:guide id="16" pos="2070">
          <p15:clr>
            <a:srgbClr val="A4A3A4"/>
          </p15:clr>
        </p15:guide>
        <p15:guide id="17" pos="3792">
          <p15:clr>
            <a:srgbClr val="A4A3A4"/>
          </p15:clr>
        </p15:guide>
        <p15:guide id="18" pos="1104">
          <p15:clr>
            <a:srgbClr val="A4A3A4"/>
          </p15:clr>
        </p15:guide>
        <p15:guide id="19" pos="4656">
          <p15:clr>
            <a:srgbClr val="A4A3A4"/>
          </p15:clr>
        </p15:guide>
        <p15:guide id="20" pos="4560">
          <p15:clr>
            <a:srgbClr val="A4A3A4"/>
          </p15:clr>
        </p15:guide>
        <p15:guide id="21" pos="3696">
          <p15:clr>
            <a:srgbClr val="A4A3A4"/>
          </p15:clr>
        </p15:guide>
        <p15:guide id="22" pos="1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a Vida Villanueva" initials="MVV"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D073F8-1565-44D7-B386-08B59EADF2EE}">
  <a:tblStyle styleId="{69D073F8-1565-44D7-B386-08B59EADF2EE}" styleName="PwC Table">
    <a:wholeTbl>
      <a:tcTxStyle>
        <a:fontRef idx="major">
          <a:prstClr val="black"/>
        </a:fontRef>
        <a:schemeClr val="dk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bottom>
            <a:ln w="38100" cmpd="sng">
              <a:noFill/>
            </a:ln>
          </a:bottom>
        </a:tcBdr>
      </a:tcStyle>
    </a:band1H>
    <a:band2H>
      <a:tcStyle>
        <a:tcBdr>
          <a:bottom>
            <a:ln w="38100" cmpd="sng">
              <a:noFill/>
            </a:ln>
          </a:bottom>
        </a:tcBdr>
      </a:tcStyle>
    </a:band2H>
    <a:firstCol>
      <a:tcTxStyle i="on">
        <a:fontRef idx="major">
          <a:prstClr val="black"/>
        </a:fontRef>
        <a:schemeClr val="dk1"/>
      </a:tcTxStyle>
      <a:tcStyle>
        <a:tcBdr/>
        <a:fill>
          <a:noFill/>
        </a:fill>
      </a:tcStyle>
    </a:firstCol>
    <a:firstRow>
      <a:tcTxStyle b="on">
        <a:fontRef idx="major">
          <a:prstClr val="black"/>
        </a:fontRef>
        <a:schemeClr val="dk2"/>
      </a:tcTxStyle>
      <a:tcStyle>
        <a:tcBdr>
          <a:bottom>
            <a:ln w="38100" cmpd="sng">
              <a:no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718" autoAdjust="0"/>
  </p:normalViewPr>
  <p:slideViewPr>
    <p:cSldViewPr>
      <p:cViewPr varScale="1">
        <p:scale>
          <a:sx n="92" d="100"/>
          <a:sy n="92" d="100"/>
        </p:scale>
        <p:origin x="630" y="90"/>
      </p:cViewPr>
      <p:guideLst>
        <p:guide orient="horz" pos="144"/>
        <p:guide orient="horz" pos="436"/>
        <p:guide orient="horz" pos="4179"/>
        <p:guide orient="horz" pos="3888"/>
        <p:guide orient="horz" pos="3984"/>
        <p:guide orient="horz" pos="1104"/>
        <p:guide orient="horz" pos="1008"/>
        <p:guide orient="horz" pos="2448"/>
        <p:guide orient="horz" pos="2544"/>
        <p:guide orient="horz" pos="336"/>
        <p:guide pos="2832"/>
        <p:guide pos="336"/>
        <p:guide pos="5424"/>
        <p:guide pos="2928"/>
        <p:guide pos="1968"/>
        <p:guide pos="2070"/>
        <p:guide pos="3792"/>
        <p:guide pos="1104"/>
        <p:guide pos="4656"/>
        <p:guide pos="4560"/>
        <p:guide pos="3696"/>
        <p:guide pos="120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8" d="100"/>
          <a:sy n="98" d="100"/>
        </p:scale>
        <p:origin x="-356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2FFF3B-7670-4484-A6DE-F2B8BC671FD6}"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50A8BA10-8F28-4E47-A335-F0F27B08CD08}">
      <dgm:prSet phldrT="[Text]" custT="1"/>
      <dgm:spPr>
        <a:solidFill>
          <a:schemeClr val="tx1">
            <a:lumMod val="20000"/>
            <a:lumOff val="80000"/>
            <a:alpha val="90000"/>
          </a:schemeClr>
        </a:solidFill>
      </dgm:spPr>
      <dgm:t>
        <a:bodyPr/>
        <a:lstStyle/>
        <a:p>
          <a:r>
            <a:rPr lang="en-GB" sz="900" dirty="0" smtClean="0">
              <a:latin typeface="+mj-lt"/>
            </a:rPr>
            <a:t>Government of ABC Country</a:t>
          </a:r>
          <a:endParaRPr lang="en-GB" sz="900" dirty="0">
            <a:latin typeface="+mj-lt"/>
          </a:endParaRPr>
        </a:p>
      </dgm:t>
    </dgm:pt>
    <dgm:pt modelId="{D7647617-190A-494A-9CDB-8239EEA7857E}" type="parTrans" cxnId="{D7646E57-8955-42CA-BEC1-43F77801655C}">
      <dgm:prSet/>
      <dgm:spPr/>
      <dgm:t>
        <a:bodyPr/>
        <a:lstStyle/>
        <a:p>
          <a:endParaRPr lang="en-GB" sz="900">
            <a:latin typeface="+mj-lt"/>
          </a:endParaRPr>
        </a:p>
      </dgm:t>
    </dgm:pt>
    <dgm:pt modelId="{D40D4D24-EBC2-4098-94E4-0306D6FC0CC0}" type="sibTrans" cxnId="{D7646E57-8955-42CA-BEC1-43F77801655C}">
      <dgm:prSet/>
      <dgm:spPr/>
      <dgm:t>
        <a:bodyPr/>
        <a:lstStyle/>
        <a:p>
          <a:endParaRPr lang="en-GB" sz="900">
            <a:latin typeface="+mj-lt"/>
          </a:endParaRPr>
        </a:p>
      </dgm:t>
    </dgm:pt>
    <dgm:pt modelId="{5101F2FB-C756-4BB0-ABAB-C15083A8E791}">
      <dgm:prSet phldrT="[Text]" custT="1"/>
      <dgm:spPr>
        <a:solidFill>
          <a:schemeClr val="tx1">
            <a:lumMod val="20000"/>
            <a:lumOff val="80000"/>
            <a:alpha val="90000"/>
          </a:schemeClr>
        </a:solidFill>
      </dgm:spPr>
      <dgm:t>
        <a:bodyPr/>
        <a:lstStyle/>
        <a:p>
          <a:r>
            <a:rPr lang="en-GB" sz="900" dirty="0" smtClean="0">
              <a:latin typeface="+mj-lt"/>
            </a:rPr>
            <a:t>State owned oil company – PEP is chairman of the board and also the deputy prime minster</a:t>
          </a:r>
          <a:endParaRPr lang="en-GB" sz="900" dirty="0">
            <a:latin typeface="+mj-lt"/>
          </a:endParaRPr>
        </a:p>
      </dgm:t>
    </dgm:pt>
    <dgm:pt modelId="{F0A25C25-3052-4F09-8E72-F6724E3DC2FB}" type="parTrans" cxnId="{BB927EA4-1B83-4DA9-BC41-39F0A94D9D5A}">
      <dgm:prSet/>
      <dgm:spPr/>
      <dgm:t>
        <a:bodyPr/>
        <a:lstStyle/>
        <a:p>
          <a:endParaRPr lang="en-GB" sz="900">
            <a:latin typeface="+mj-lt"/>
          </a:endParaRPr>
        </a:p>
      </dgm:t>
    </dgm:pt>
    <dgm:pt modelId="{6E4D91B9-1720-4E6F-ABD0-601B806F0E0C}" type="sibTrans" cxnId="{BB927EA4-1B83-4DA9-BC41-39F0A94D9D5A}">
      <dgm:prSet/>
      <dgm:spPr/>
      <dgm:t>
        <a:bodyPr/>
        <a:lstStyle/>
        <a:p>
          <a:endParaRPr lang="en-GB" sz="900">
            <a:latin typeface="+mj-lt"/>
          </a:endParaRPr>
        </a:p>
      </dgm:t>
    </dgm:pt>
    <dgm:pt modelId="{FC8D2CDE-EEAD-43BC-BAEC-72C5D9DAAF86}">
      <dgm:prSet phldrT="[Text]" custT="1"/>
      <dgm:spPr>
        <a:solidFill>
          <a:schemeClr val="tx1">
            <a:lumMod val="20000"/>
            <a:lumOff val="80000"/>
            <a:alpha val="90000"/>
          </a:schemeClr>
        </a:solidFill>
      </dgm:spPr>
      <dgm:t>
        <a:bodyPr/>
        <a:lstStyle/>
        <a:p>
          <a:r>
            <a:rPr lang="en-GB" sz="900" dirty="0" smtClean="0">
              <a:latin typeface="+mj-lt"/>
            </a:rPr>
            <a:t>Personal Investment Vehicle - Panama, with Liechtenstein Foundation holding beneficial interest via bearer shares.</a:t>
          </a:r>
          <a:endParaRPr lang="en-GB" sz="900" dirty="0">
            <a:latin typeface="+mj-lt"/>
          </a:endParaRPr>
        </a:p>
      </dgm:t>
    </dgm:pt>
    <dgm:pt modelId="{BCCEBE68-D99F-48F5-8592-C44F7FB223B9}" type="parTrans" cxnId="{72D3D99E-7638-46E9-BED4-FD983B3DD9F1}">
      <dgm:prSet/>
      <dgm:spPr/>
      <dgm:t>
        <a:bodyPr/>
        <a:lstStyle/>
        <a:p>
          <a:endParaRPr lang="en-GB" sz="900">
            <a:latin typeface="+mj-lt"/>
          </a:endParaRPr>
        </a:p>
      </dgm:t>
    </dgm:pt>
    <dgm:pt modelId="{16ED6E3A-8FC9-4F53-94D6-4E80B1BD7C91}" type="sibTrans" cxnId="{72D3D99E-7638-46E9-BED4-FD983B3DD9F1}">
      <dgm:prSet/>
      <dgm:spPr/>
      <dgm:t>
        <a:bodyPr/>
        <a:lstStyle/>
        <a:p>
          <a:endParaRPr lang="en-GB" sz="900">
            <a:latin typeface="+mj-lt"/>
          </a:endParaRPr>
        </a:p>
      </dgm:t>
    </dgm:pt>
    <dgm:pt modelId="{35BA54AE-7E17-4B71-B082-42A0EFEB4826}">
      <dgm:prSet custT="1"/>
      <dgm:spPr>
        <a:solidFill>
          <a:schemeClr val="tx1">
            <a:lumMod val="20000"/>
            <a:lumOff val="80000"/>
            <a:alpha val="90000"/>
          </a:schemeClr>
        </a:solidFill>
      </dgm:spPr>
      <dgm:t>
        <a:bodyPr/>
        <a:lstStyle/>
        <a:p>
          <a:r>
            <a:rPr lang="en-GB" sz="900" dirty="0" smtClean="0">
              <a:latin typeface="+mj-lt"/>
            </a:rPr>
            <a:t>Success fee paid back to MR.A’s personal investment vehicle (£7m).</a:t>
          </a:r>
          <a:endParaRPr lang="en-GB" sz="900" dirty="0">
            <a:latin typeface="+mj-lt"/>
          </a:endParaRPr>
        </a:p>
      </dgm:t>
    </dgm:pt>
    <dgm:pt modelId="{7C53A15E-0169-4666-ADF3-4B2E7FF6507B}" type="parTrans" cxnId="{2C46582F-9867-460E-BFA2-FEF424509365}">
      <dgm:prSet/>
      <dgm:spPr/>
      <dgm:t>
        <a:bodyPr/>
        <a:lstStyle/>
        <a:p>
          <a:endParaRPr lang="en-GB" sz="900">
            <a:latin typeface="+mj-lt"/>
          </a:endParaRPr>
        </a:p>
      </dgm:t>
    </dgm:pt>
    <dgm:pt modelId="{39B65F83-3927-47F3-B171-9AB150F9DFB8}" type="sibTrans" cxnId="{2C46582F-9867-460E-BFA2-FEF424509365}">
      <dgm:prSet/>
      <dgm:spPr/>
      <dgm:t>
        <a:bodyPr/>
        <a:lstStyle/>
        <a:p>
          <a:endParaRPr lang="en-GB" sz="900">
            <a:latin typeface="+mj-lt"/>
          </a:endParaRPr>
        </a:p>
      </dgm:t>
    </dgm:pt>
    <dgm:pt modelId="{EB20C511-A5E3-4845-874E-A6E0A04D5276}">
      <dgm:prSet custT="1"/>
      <dgm:spPr>
        <a:solidFill>
          <a:schemeClr val="tx1">
            <a:lumMod val="20000"/>
            <a:lumOff val="80000"/>
            <a:alpha val="90000"/>
          </a:schemeClr>
        </a:solidFill>
      </dgm:spPr>
      <dgm:t>
        <a:bodyPr/>
        <a:lstStyle/>
        <a:p>
          <a:r>
            <a:rPr lang="en-GB" sz="900" dirty="0" smtClean="0">
              <a:latin typeface="+mj-lt"/>
            </a:rPr>
            <a:t>PEP old school friend Mr A, a lawyer within ABC country requests him to find an investment bank to assist with a capital raise for the oil company.  PEP states he will ensure the award of the contract.</a:t>
          </a:r>
          <a:endParaRPr lang="en-GB" sz="900" dirty="0">
            <a:latin typeface="+mj-lt"/>
          </a:endParaRPr>
        </a:p>
      </dgm:t>
    </dgm:pt>
    <dgm:pt modelId="{02E57582-45D2-482B-9ACC-9EC3CFB2B5C7}" type="parTrans" cxnId="{F2BAC037-CE48-471F-9DEC-4C1A3ED71145}">
      <dgm:prSet/>
      <dgm:spPr/>
      <dgm:t>
        <a:bodyPr/>
        <a:lstStyle/>
        <a:p>
          <a:endParaRPr lang="en-GB" sz="900">
            <a:latin typeface="+mj-lt"/>
          </a:endParaRPr>
        </a:p>
      </dgm:t>
    </dgm:pt>
    <dgm:pt modelId="{19ED9697-916C-46F6-AB6A-B08FFF421A11}" type="sibTrans" cxnId="{F2BAC037-CE48-471F-9DEC-4C1A3ED71145}">
      <dgm:prSet/>
      <dgm:spPr/>
      <dgm:t>
        <a:bodyPr/>
        <a:lstStyle/>
        <a:p>
          <a:endParaRPr lang="en-GB" sz="900">
            <a:latin typeface="+mj-lt"/>
          </a:endParaRPr>
        </a:p>
      </dgm:t>
    </dgm:pt>
    <dgm:pt modelId="{E0E93271-6700-4A17-BEE7-0711EE4200F5}">
      <dgm:prSet custT="1"/>
      <dgm:spPr>
        <a:solidFill>
          <a:schemeClr val="tx1">
            <a:lumMod val="20000"/>
            <a:lumOff val="80000"/>
            <a:alpha val="90000"/>
          </a:schemeClr>
        </a:solidFill>
      </dgm:spPr>
      <dgm:t>
        <a:bodyPr/>
        <a:lstStyle/>
        <a:p>
          <a:r>
            <a:rPr lang="en-GB" sz="900" b="1" dirty="0" err="1" smtClean="0">
              <a:latin typeface="+mj-lt"/>
            </a:rPr>
            <a:t>Mr.</a:t>
          </a:r>
          <a:r>
            <a:rPr lang="en-GB" sz="900" b="1" dirty="0" smtClean="0">
              <a:latin typeface="+mj-lt"/>
            </a:rPr>
            <a:t> A approaches an investment bank </a:t>
          </a:r>
          <a:r>
            <a:rPr lang="en-GB" sz="900" dirty="0" smtClean="0">
              <a:latin typeface="+mj-lt"/>
            </a:rPr>
            <a:t>and secures the mandate with them for a 70% mandate fee split.</a:t>
          </a:r>
          <a:endParaRPr lang="en-GB" sz="900" dirty="0">
            <a:latin typeface="+mj-lt"/>
          </a:endParaRPr>
        </a:p>
      </dgm:t>
    </dgm:pt>
    <dgm:pt modelId="{A81C6ABF-F57F-4459-AEF0-47BEC5BAC86E}" type="parTrans" cxnId="{9338D1A1-F182-4F67-8394-34307EDA61DA}">
      <dgm:prSet/>
      <dgm:spPr/>
      <dgm:t>
        <a:bodyPr/>
        <a:lstStyle/>
        <a:p>
          <a:endParaRPr lang="en-GB" sz="900">
            <a:latin typeface="+mj-lt"/>
          </a:endParaRPr>
        </a:p>
      </dgm:t>
    </dgm:pt>
    <dgm:pt modelId="{B099A9E2-AB08-4A24-976B-5D76E77E0B76}" type="sibTrans" cxnId="{9338D1A1-F182-4F67-8394-34307EDA61DA}">
      <dgm:prSet/>
      <dgm:spPr/>
      <dgm:t>
        <a:bodyPr/>
        <a:lstStyle/>
        <a:p>
          <a:endParaRPr lang="en-GB" sz="900">
            <a:latin typeface="+mj-lt"/>
          </a:endParaRPr>
        </a:p>
      </dgm:t>
    </dgm:pt>
    <dgm:pt modelId="{2C1445DC-DB10-439B-BF28-D86BA2485441}">
      <dgm:prSet custT="1"/>
      <dgm:spPr>
        <a:solidFill>
          <a:schemeClr val="tx1">
            <a:lumMod val="20000"/>
            <a:lumOff val="80000"/>
            <a:alpha val="90000"/>
          </a:schemeClr>
        </a:solidFill>
      </dgm:spPr>
      <dgm:t>
        <a:bodyPr/>
        <a:lstStyle/>
        <a:p>
          <a:r>
            <a:rPr lang="en-GB" sz="900" dirty="0" smtClean="0">
              <a:latin typeface="+mj-lt"/>
            </a:rPr>
            <a:t>Investment bank looks to investors sponsor the capital raise in oil company.</a:t>
          </a:r>
          <a:endParaRPr lang="en-GB" sz="900" dirty="0">
            <a:latin typeface="+mj-lt"/>
          </a:endParaRPr>
        </a:p>
      </dgm:t>
    </dgm:pt>
    <dgm:pt modelId="{80483A7C-304D-4277-A115-2DE046897724}" type="parTrans" cxnId="{85DBECE5-DC80-47E0-888C-78CBF05B6E82}">
      <dgm:prSet/>
      <dgm:spPr/>
      <dgm:t>
        <a:bodyPr/>
        <a:lstStyle/>
        <a:p>
          <a:endParaRPr lang="en-GB" sz="900">
            <a:latin typeface="+mj-lt"/>
          </a:endParaRPr>
        </a:p>
      </dgm:t>
    </dgm:pt>
    <dgm:pt modelId="{3944499C-BB01-4840-863D-E11EB5C2EDAB}" type="sibTrans" cxnId="{85DBECE5-DC80-47E0-888C-78CBF05B6E82}">
      <dgm:prSet/>
      <dgm:spPr/>
      <dgm:t>
        <a:bodyPr/>
        <a:lstStyle/>
        <a:p>
          <a:endParaRPr lang="en-GB" sz="900">
            <a:latin typeface="+mj-lt"/>
          </a:endParaRPr>
        </a:p>
      </dgm:t>
    </dgm:pt>
    <dgm:pt modelId="{D8740FFC-0944-49A8-8FA5-958DC4B904DF}" type="pres">
      <dgm:prSet presAssocID="{8E2FFF3B-7670-4484-A6DE-F2B8BC671FD6}" presName="hierChild1" presStyleCnt="0">
        <dgm:presLayoutVars>
          <dgm:chPref val="1"/>
          <dgm:dir/>
          <dgm:animOne val="branch"/>
          <dgm:animLvl val="lvl"/>
          <dgm:resizeHandles/>
        </dgm:presLayoutVars>
      </dgm:prSet>
      <dgm:spPr/>
      <dgm:t>
        <a:bodyPr/>
        <a:lstStyle/>
        <a:p>
          <a:endParaRPr lang="en-GB"/>
        </a:p>
      </dgm:t>
    </dgm:pt>
    <dgm:pt modelId="{39DD39AC-449F-46BD-9714-B32D7E7BD618}" type="pres">
      <dgm:prSet presAssocID="{50A8BA10-8F28-4E47-A335-F0F27B08CD08}" presName="hierRoot1" presStyleCnt="0"/>
      <dgm:spPr/>
    </dgm:pt>
    <dgm:pt modelId="{8669571F-D3D2-4BE5-BCCD-1E81798D2955}" type="pres">
      <dgm:prSet presAssocID="{50A8BA10-8F28-4E47-A335-F0F27B08CD08}" presName="composite" presStyleCnt="0"/>
      <dgm:spPr/>
    </dgm:pt>
    <dgm:pt modelId="{B7847762-7D52-4EE6-A614-64C095C88871}" type="pres">
      <dgm:prSet presAssocID="{50A8BA10-8F28-4E47-A335-F0F27B08CD08}" presName="background" presStyleLbl="node0" presStyleIdx="0" presStyleCnt="1"/>
      <dgm:spPr/>
    </dgm:pt>
    <dgm:pt modelId="{08BFE351-6C33-4A9F-BB97-586696FE9B77}" type="pres">
      <dgm:prSet presAssocID="{50A8BA10-8F28-4E47-A335-F0F27B08CD08}" presName="text" presStyleLbl="fgAcc0" presStyleIdx="0" presStyleCnt="1" custScaleX="110000" custScaleY="110000">
        <dgm:presLayoutVars>
          <dgm:chPref val="3"/>
        </dgm:presLayoutVars>
      </dgm:prSet>
      <dgm:spPr/>
      <dgm:t>
        <a:bodyPr/>
        <a:lstStyle/>
        <a:p>
          <a:endParaRPr lang="en-GB"/>
        </a:p>
      </dgm:t>
    </dgm:pt>
    <dgm:pt modelId="{F0343F8A-99E3-407F-B66D-C4BAABEC3A08}" type="pres">
      <dgm:prSet presAssocID="{50A8BA10-8F28-4E47-A335-F0F27B08CD08}" presName="hierChild2" presStyleCnt="0"/>
      <dgm:spPr/>
    </dgm:pt>
    <dgm:pt modelId="{F77C3DB2-3079-43C5-A06C-824551864292}" type="pres">
      <dgm:prSet presAssocID="{F0A25C25-3052-4F09-8E72-F6724E3DC2FB}" presName="Name10" presStyleLbl="parChTrans1D2" presStyleIdx="0" presStyleCnt="1"/>
      <dgm:spPr/>
      <dgm:t>
        <a:bodyPr/>
        <a:lstStyle/>
        <a:p>
          <a:endParaRPr lang="en-GB"/>
        </a:p>
      </dgm:t>
    </dgm:pt>
    <dgm:pt modelId="{F4ED77BF-3E71-4A9C-9EF6-8D368E43AA15}" type="pres">
      <dgm:prSet presAssocID="{5101F2FB-C756-4BB0-ABAB-C15083A8E791}" presName="hierRoot2" presStyleCnt="0"/>
      <dgm:spPr/>
    </dgm:pt>
    <dgm:pt modelId="{3C40006F-945D-42AF-A37F-1041E5498A80}" type="pres">
      <dgm:prSet presAssocID="{5101F2FB-C756-4BB0-ABAB-C15083A8E791}" presName="composite2" presStyleCnt="0"/>
      <dgm:spPr/>
    </dgm:pt>
    <dgm:pt modelId="{39306427-D0A0-4FC6-A712-363725CA86CF}" type="pres">
      <dgm:prSet presAssocID="{5101F2FB-C756-4BB0-ABAB-C15083A8E791}" presName="background2" presStyleLbl="node2" presStyleIdx="0" presStyleCnt="1"/>
      <dgm:spPr/>
    </dgm:pt>
    <dgm:pt modelId="{B0F5D14E-C3BD-4231-922D-8C31CE2F5754}" type="pres">
      <dgm:prSet presAssocID="{5101F2FB-C756-4BB0-ABAB-C15083A8E791}" presName="text2" presStyleLbl="fgAcc2" presStyleIdx="0" presStyleCnt="1" custScaleX="146410" custScaleY="146410">
        <dgm:presLayoutVars>
          <dgm:chPref val="3"/>
        </dgm:presLayoutVars>
      </dgm:prSet>
      <dgm:spPr/>
      <dgm:t>
        <a:bodyPr/>
        <a:lstStyle/>
        <a:p>
          <a:endParaRPr lang="en-GB"/>
        </a:p>
      </dgm:t>
    </dgm:pt>
    <dgm:pt modelId="{63EBF199-74C6-4E6C-B35B-BD51E7B1BEAA}" type="pres">
      <dgm:prSet presAssocID="{5101F2FB-C756-4BB0-ABAB-C15083A8E791}" presName="hierChild3" presStyleCnt="0"/>
      <dgm:spPr/>
    </dgm:pt>
    <dgm:pt modelId="{BC86E665-D394-4F0C-9EEA-AAF76296A491}" type="pres">
      <dgm:prSet presAssocID="{BCCEBE68-D99F-48F5-8592-C44F7FB223B9}" presName="Name17" presStyleLbl="parChTrans1D3" presStyleIdx="0" presStyleCnt="2"/>
      <dgm:spPr/>
      <dgm:t>
        <a:bodyPr/>
        <a:lstStyle/>
        <a:p>
          <a:endParaRPr lang="en-GB"/>
        </a:p>
      </dgm:t>
    </dgm:pt>
    <dgm:pt modelId="{64E0679D-5980-4A66-A2B3-8CFA27AE5819}" type="pres">
      <dgm:prSet presAssocID="{FC8D2CDE-EEAD-43BC-BAEC-72C5D9DAAF86}" presName="hierRoot3" presStyleCnt="0"/>
      <dgm:spPr/>
    </dgm:pt>
    <dgm:pt modelId="{954908CB-80DD-4E08-8B2A-E607252FD194}" type="pres">
      <dgm:prSet presAssocID="{FC8D2CDE-EEAD-43BC-BAEC-72C5D9DAAF86}" presName="composite3" presStyleCnt="0"/>
      <dgm:spPr/>
    </dgm:pt>
    <dgm:pt modelId="{A0B2EA14-5792-4B56-B29C-218BCBFC4B8B}" type="pres">
      <dgm:prSet presAssocID="{FC8D2CDE-EEAD-43BC-BAEC-72C5D9DAAF86}" presName="background3" presStyleLbl="node3" presStyleIdx="0" presStyleCnt="2"/>
      <dgm:spPr/>
    </dgm:pt>
    <dgm:pt modelId="{0964FBDD-9ADC-4C8F-B97C-1033F6AECC95}" type="pres">
      <dgm:prSet presAssocID="{FC8D2CDE-EEAD-43BC-BAEC-72C5D9DAAF86}" presName="text3" presStyleLbl="fgAcc3" presStyleIdx="0" presStyleCnt="2" custScaleX="218708" custScaleY="121000" custLinFactX="-26478" custLinFactNeighborX="-100000" custLinFactNeighborY="11949">
        <dgm:presLayoutVars>
          <dgm:chPref val="3"/>
        </dgm:presLayoutVars>
      </dgm:prSet>
      <dgm:spPr/>
      <dgm:t>
        <a:bodyPr/>
        <a:lstStyle/>
        <a:p>
          <a:endParaRPr lang="en-GB"/>
        </a:p>
      </dgm:t>
    </dgm:pt>
    <dgm:pt modelId="{A08AEBA7-090D-4490-84CA-0239469304D5}" type="pres">
      <dgm:prSet presAssocID="{FC8D2CDE-EEAD-43BC-BAEC-72C5D9DAAF86}" presName="hierChild4" presStyleCnt="0"/>
      <dgm:spPr/>
    </dgm:pt>
    <dgm:pt modelId="{88CC6144-59FE-4F3F-ACAA-8EC34A9DF841}" type="pres">
      <dgm:prSet presAssocID="{7C53A15E-0169-4666-ADF3-4B2E7FF6507B}" presName="Name23" presStyleLbl="parChTrans1D4" presStyleIdx="0" presStyleCnt="3"/>
      <dgm:spPr/>
      <dgm:t>
        <a:bodyPr/>
        <a:lstStyle/>
        <a:p>
          <a:endParaRPr lang="en-GB"/>
        </a:p>
      </dgm:t>
    </dgm:pt>
    <dgm:pt modelId="{E8FEB76A-E717-4321-8468-446701F06860}" type="pres">
      <dgm:prSet presAssocID="{35BA54AE-7E17-4B71-B082-42A0EFEB4826}" presName="hierRoot4" presStyleCnt="0"/>
      <dgm:spPr/>
    </dgm:pt>
    <dgm:pt modelId="{9B7D739D-30B5-4AC6-9772-ABA1CEBD3D9E}" type="pres">
      <dgm:prSet presAssocID="{35BA54AE-7E17-4B71-B082-42A0EFEB4826}" presName="composite4" presStyleCnt="0"/>
      <dgm:spPr/>
    </dgm:pt>
    <dgm:pt modelId="{78D3FEBD-227F-4B40-84C5-725D13449107}" type="pres">
      <dgm:prSet presAssocID="{35BA54AE-7E17-4B71-B082-42A0EFEB4826}" presName="background4" presStyleLbl="node4" presStyleIdx="0" presStyleCnt="3"/>
      <dgm:spPr/>
    </dgm:pt>
    <dgm:pt modelId="{B7D7506F-6D83-4880-8A2D-F6C99D667308}" type="pres">
      <dgm:prSet presAssocID="{35BA54AE-7E17-4B71-B082-42A0EFEB4826}" presName="text4" presStyleLbl="fgAcc4" presStyleIdx="0" presStyleCnt="3" custScaleX="217894" custScaleY="121000" custLinFactX="-26885" custLinFactY="14220" custLinFactNeighborX="-100000" custLinFactNeighborY="100000">
        <dgm:presLayoutVars>
          <dgm:chPref val="3"/>
        </dgm:presLayoutVars>
      </dgm:prSet>
      <dgm:spPr/>
      <dgm:t>
        <a:bodyPr/>
        <a:lstStyle/>
        <a:p>
          <a:endParaRPr lang="en-GB"/>
        </a:p>
      </dgm:t>
    </dgm:pt>
    <dgm:pt modelId="{49D577DC-745D-48E5-A08B-4CA0B28A71A4}" type="pres">
      <dgm:prSet presAssocID="{35BA54AE-7E17-4B71-B082-42A0EFEB4826}" presName="hierChild5" presStyleCnt="0"/>
      <dgm:spPr/>
    </dgm:pt>
    <dgm:pt modelId="{EF1DACF7-EE9E-4CDD-95FC-AB27D9A15D3E}" type="pres">
      <dgm:prSet presAssocID="{02E57582-45D2-482B-9ACC-9EC3CFB2B5C7}" presName="Name17" presStyleLbl="parChTrans1D3" presStyleIdx="1" presStyleCnt="2"/>
      <dgm:spPr/>
      <dgm:t>
        <a:bodyPr/>
        <a:lstStyle/>
        <a:p>
          <a:endParaRPr lang="en-GB"/>
        </a:p>
      </dgm:t>
    </dgm:pt>
    <dgm:pt modelId="{E85BE131-1706-4F78-B767-83EE7643D730}" type="pres">
      <dgm:prSet presAssocID="{EB20C511-A5E3-4845-874E-A6E0A04D5276}" presName="hierRoot3" presStyleCnt="0"/>
      <dgm:spPr/>
    </dgm:pt>
    <dgm:pt modelId="{3DCA65D7-D500-46BB-A3FF-C69BF16EBF7D}" type="pres">
      <dgm:prSet presAssocID="{EB20C511-A5E3-4845-874E-A6E0A04D5276}" presName="composite3" presStyleCnt="0"/>
      <dgm:spPr/>
    </dgm:pt>
    <dgm:pt modelId="{D0A9F546-DA65-43AC-A6B4-3B4A64035081}" type="pres">
      <dgm:prSet presAssocID="{EB20C511-A5E3-4845-874E-A6E0A04D5276}" presName="background3" presStyleLbl="node3" presStyleIdx="1" presStyleCnt="2"/>
      <dgm:spPr/>
    </dgm:pt>
    <dgm:pt modelId="{6E702382-B698-4B9F-97A2-7F09876AF2C2}" type="pres">
      <dgm:prSet presAssocID="{EB20C511-A5E3-4845-874E-A6E0A04D5276}" presName="text3" presStyleLbl="fgAcc3" presStyleIdx="1" presStyleCnt="2" custScaleX="298687" custScaleY="131154" custLinFactX="87906" custLinFactNeighborX="100000" custLinFactNeighborY="11506">
        <dgm:presLayoutVars>
          <dgm:chPref val="3"/>
        </dgm:presLayoutVars>
      </dgm:prSet>
      <dgm:spPr/>
      <dgm:t>
        <a:bodyPr/>
        <a:lstStyle/>
        <a:p>
          <a:endParaRPr lang="en-GB"/>
        </a:p>
      </dgm:t>
    </dgm:pt>
    <dgm:pt modelId="{48C0361B-DDB1-44F4-BA68-4DB4C498B3F6}" type="pres">
      <dgm:prSet presAssocID="{EB20C511-A5E3-4845-874E-A6E0A04D5276}" presName="hierChild4" presStyleCnt="0"/>
      <dgm:spPr/>
    </dgm:pt>
    <dgm:pt modelId="{2B4DA713-2043-4628-81A6-6AAA7752229E}" type="pres">
      <dgm:prSet presAssocID="{A81C6ABF-F57F-4459-AEF0-47BEC5BAC86E}" presName="Name23" presStyleLbl="parChTrans1D4" presStyleIdx="1" presStyleCnt="3"/>
      <dgm:spPr/>
      <dgm:t>
        <a:bodyPr/>
        <a:lstStyle/>
        <a:p>
          <a:endParaRPr lang="en-GB"/>
        </a:p>
      </dgm:t>
    </dgm:pt>
    <dgm:pt modelId="{0A7F26B7-984B-433B-9B0A-FBDD74453204}" type="pres">
      <dgm:prSet presAssocID="{E0E93271-6700-4A17-BEE7-0711EE4200F5}" presName="hierRoot4" presStyleCnt="0"/>
      <dgm:spPr/>
    </dgm:pt>
    <dgm:pt modelId="{CFA3C205-9063-4802-A9C5-41555B36F212}" type="pres">
      <dgm:prSet presAssocID="{E0E93271-6700-4A17-BEE7-0711EE4200F5}" presName="composite4" presStyleCnt="0"/>
      <dgm:spPr/>
    </dgm:pt>
    <dgm:pt modelId="{F59655DA-F88D-4EA0-BB2F-CD15F69809A4}" type="pres">
      <dgm:prSet presAssocID="{E0E93271-6700-4A17-BEE7-0711EE4200F5}" presName="background4" presStyleLbl="node4" presStyleIdx="1" presStyleCnt="3"/>
      <dgm:spPr/>
    </dgm:pt>
    <dgm:pt modelId="{E9856DA8-98E8-4F68-A366-25CC57BCB39C}" type="pres">
      <dgm:prSet presAssocID="{E0E93271-6700-4A17-BEE7-0711EE4200F5}" presName="text4" presStyleLbl="fgAcc4" presStyleIdx="1" presStyleCnt="3" custScaleX="271362" custScaleY="121000" custLinFactX="81992" custLinFactNeighborX="100000" custLinFactNeighborY="4207">
        <dgm:presLayoutVars>
          <dgm:chPref val="3"/>
        </dgm:presLayoutVars>
      </dgm:prSet>
      <dgm:spPr/>
      <dgm:t>
        <a:bodyPr/>
        <a:lstStyle/>
        <a:p>
          <a:endParaRPr lang="en-GB"/>
        </a:p>
      </dgm:t>
    </dgm:pt>
    <dgm:pt modelId="{E12836F8-AF7E-49A2-A6A6-3185402284C1}" type="pres">
      <dgm:prSet presAssocID="{E0E93271-6700-4A17-BEE7-0711EE4200F5}" presName="hierChild5" presStyleCnt="0"/>
      <dgm:spPr/>
    </dgm:pt>
    <dgm:pt modelId="{9F210796-E8AC-4959-AEEC-9D63C693A647}" type="pres">
      <dgm:prSet presAssocID="{80483A7C-304D-4277-A115-2DE046897724}" presName="Name23" presStyleLbl="parChTrans1D4" presStyleIdx="2" presStyleCnt="3"/>
      <dgm:spPr/>
      <dgm:t>
        <a:bodyPr/>
        <a:lstStyle/>
        <a:p>
          <a:endParaRPr lang="en-GB"/>
        </a:p>
      </dgm:t>
    </dgm:pt>
    <dgm:pt modelId="{B4192E00-1E9B-4404-94B3-590B0EA6F40B}" type="pres">
      <dgm:prSet presAssocID="{2C1445DC-DB10-439B-BF28-D86BA2485441}" presName="hierRoot4" presStyleCnt="0"/>
      <dgm:spPr/>
    </dgm:pt>
    <dgm:pt modelId="{0436EF7C-5C83-4B79-B771-50B506E6C199}" type="pres">
      <dgm:prSet presAssocID="{2C1445DC-DB10-439B-BF28-D86BA2485441}" presName="composite4" presStyleCnt="0"/>
      <dgm:spPr/>
    </dgm:pt>
    <dgm:pt modelId="{00278992-EF57-4B3A-BBA6-65DA959865B2}" type="pres">
      <dgm:prSet presAssocID="{2C1445DC-DB10-439B-BF28-D86BA2485441}" presName="background4" presStyleLbl="node4" presStyleIdx="2" presStyleCnt="3"/>
      <dgm:spPr/>
    </dgm:pt>
    <dgm:pt modelId="{6C3B15FA-9348-4D83-9DDF-1F4820268E2B}" type="pres">
      <dgm:prSet presAssocID="{2C1445DC-DB10-439B-BF28-D86BA2485441}" presName="text4" presStyleLbl="fgAcc4" presStyleIdx="2" presStyleCnt="3" custScaleX="173449" custLinFactNeighborX="-11997" custLinFactNeighborY="-17655">
        <dgm:presLayoutVars>
          <dgm:chPref val="3"/>
        </dgm:presLayoutVars>
      </dgm:prSet>
      <dgm:spPr/>
      <dgm:t>
        <a:bodyPr/>
        <a:lstStyle/>
        <a:p>
          <a:endParaRPr lang="en-GB"/>
        </a:p>
      </dgm:t>
    </dgm:pt>
    <dgm:pt modelId="{6232AECF-3262-4B4F-9440-82179F6235C3}" type="pres">
      <dgm:prSet presAssocID="{2C1445DC-DB10-439B-BF28-D86BA2485441}" presName="hierChild5" presStyleCnt="0"/>
      <dgm:spPr/>
    </dgm:pt>
  </dgm:ptLst>
  <dgm:cxnLst>
    <dgm:cxn modelId="{4667F052-A292-4AC4-8D1B-773D9DD03204}" type="presOf" srcId="{35BA54AE-7E17-4B71-B082-42A0EFEB4826}" destId="{B7D7506F-6D83-4880-8A2D-F6C99D667308}" srcOrd="0" destOrd="0" presId="urn:microsoft.com/office/officeart/2005/8/layout/hierarchy1"/>
    <dgm:cxn modelId="{85DBECE5-DC80-47E0-888C-78CBF05B6E82}" srcId="{E0E93271-6700-4A17-BEE7-0711EE4200F5}" destId="{2C1445DC-DB10-439B-BF28-D86BA2485441}" srcOrd="0" destOrd="0" parTransId="{80483A7C-304D-4277-A115-2DE046897724}" sibTransId="{3944499C-BB01-4840-863D-E11EB5C2EDAB}"/>
    <dgm:cxn modelId="{B92C14D4-21F3-4E85-931E-EB995208A935}" type="presOf" srcId="{FC8D2CDE-EEAD-43BC-BAEC-72C5D9DAAF86}" destId="{0964FBDD-9ADC-4C8F-B97C-1033F6AECC95}" srcOrd="0" destOrd="0" presId="urn:microsoft.com/office/officeart/2005/8/layout/hierarchy1"/>
    <dgm:cxn modelId="{C7E3540A-560C-4B89-B1AD-1A652560DD0A}" type="presOf" srcId="{02E57582-45D2-482B-9ACC-9EC3CFB2B5C7}" destId="{EF1DACF7-EE9E-4CDD-95FC-AB27D9A15D3E}" srcOrd="0" destOrd="0" presId="urn:microsoft.com/office/officeart/2005/8/layout/hierarchy1"/>
    <dgm:cxn modelId="{8415A144-7BF5-499A-A78D-A7500531F536}" type="presOf" srcId="{7C53A15E-0169-4666-ADF3-4B2E7FF6507B}" destId="{88CC6144-59FE-4F3F-ACAA-8EC34A9DF841}" srcOrd="0" destOrd="0" presId="urn:microsoft.com/office/officeart/2005/8/layout/hierarchy1"/>
    <dgm:cxn modelId="{9338D1A1-F182-4F67-8394-34307EDA61DA}" srcId="{EB20C511-A5E3-4845-874E-A6E0A04D5276}" destId="{E0E93271-6700-4A17-BEE7-0711EE4200F5}" srcOrd="0" destOrd="0" parTransId="{A81C6ABF-F57F-4459-AEF0-47BEC5BAC86E}" sibTransId="{B099A9E2-AB08-4A24-976B-5D76E77E0B76}"/>
    <dgm:cxn modelId="{797CA754-EDF4-4581-BE8E-E0FC05C6AF93}" type="presOf" srcId="{F0A25C25-3052-4F09-8E72-F6724E3DC2FB}" destId="{F77C3DB2-3079-43C5-A06C-824551864292}" srcOrd="0" destOrd="0" presId="urn:microsoft.com/office/officeart/2005/8/layout/hierarchy1"/>
    <dgm:cxn modelId="{CD606539-5AD9-42A6-96CA-778EB6518470}" type="presOf" srcId="{EB20C511-A5E3-4845-874E-A6E0A04D5276}" destId="{6E702382-B698-4B9F-97A2-7F09876AF2C2}" srcOrd="0" destOrd="0" presId="urn:microsoft.com/office/officeart/2005/8/layout/hierarchy1"/>
    <dgm:cxn modelId="{BB927EA4-1B83-4DA9-BC41-39F0A94D9D5A}" srcId="{50A8BA10-8F28-4E47-A335-F0F27B08CD08}" destId="{5101F2FB-C756-4BB0-ABAB-C15083A8E791}" srcOrd="0" destOrd="0" parTransId="{F0A25C25-3052-4F09-8E72-F6724E3DC2FB}" sibTransId="{6E4D91B9-1720-4E6F-ABD0-601B806F0E0C}"/>
    <dgm:cxn modelId="{68D86D21-3F81-4364-855D-F2947C7E58AF}" type="presOf" srcId="{5101F2FB-C756-4BB0-ABAB-C15083A8E791}" destId="{B0F5D14E-C3BD-4231-922D-8C31CE2F5754}" srcOrd="0" destOrd="0" presId="urn:microsoft.com/office/officeart/2005/8/layout/hierarchy1"/>
    <dgm:cxn modelId="{F2BAC037-CE48-471F-9DEC-4C1A3ED71145}" srcId="{5101F2FB-C756-4BB0-ABAB-C15083A8E791}" destId="{EB20C511-A5E3-4845-874E-A6E0A04D5276}" srcOrd="1" destOrd="0" parTransId="{02E57582-45D2-482B-9ACC-9EC3CFB2B5C7}" sibTransId="{19ED9697-916C-46F6-AB6A-B08FFF421A11}"/>
    <dgm:cxn modelId="{D705B9C2-4AAA-4A64-B767-39BA5BB0C948}" type="presOf" srcId="{BCCEBE68-D99F-48F5-8592-C44F7FB223B9}" destId="{BC86E665-D394-4F0C-9EEA-AAF76296A491}" srcOrd="0" destOrd="0" presId="urn:microsoft.com/office/officeart/2005/8/layout/hierarchy1"/>
    <dgm:cxn modelId="{72D3D99E-7638-46E9-BED4-FD983B3DD9F1}" srcId="{5101F2FB-C756-4BB0-ABAB-C15083A8E791}" destId="{FC8D2CDE-EEAD-43BC-BAEC-72C5D9DAAF86}" srcOrd="0" destOrd="0" parTransId="{BCCEBE68-D99F-48F5-8592-C44F7FB223B9}" sibTransId="{16ED6E3A-8FC9-4F53-94D6-4E80B1BD7C91}"/>
    <dgm:cxn modelId="{6FCE05A3-766B-4432-8EF1-7C7221CF8AB8}" type="presOf" srcId="{2C1445DC-DB10-439B-BF28-D86BA2485441}" destId="{6C3B15FA-9348-4D83-9DDF-1F4820268E2B}" srcOrd="0" destOrd="0" presId="urn:microsoft.com/office/officeart/2005/8/layout/hierarchy1"/>
    <dgm:cxn modelId="{F4609124-2363-449C-80AB-8737626D7658}" type="presOf" srcId="{E0E93271-6700-4A17-BEE7-0711EE4200F5}" destId="{E9856DA8-98E8-4F68-A366-25CC57BCB39C}" srcOrd="0" destOrd="0" presId="urn:microsoft.com/office/officeart/2005/8/layout/hierarchy1"/>
    <dgm:cxn modelId="{D7646E57-8955-42CA-BEC1-43F77801655C}" srcId="{8E2FFF3B-7670-4484-A6DE-F2B8BC671FD6}" destId="{50A8BA10-8F28-4E47-A335-F0F27B08CD08}" srcOrd="0" destOrd="0" parTransId="{D7647617-190A-494A-9CDB-8239EEA7857E}" sibTransId="{D40D4D24-EBC2-4098-94E4-0306D6FC0CC0}"/>
    <dgm:cxn modelId="{45F51FA4-46EF-4195-BD47-9A344690A59E}" type="presOf" srcId="{80483A7C-304D-4277-A115-2DE046897724}" destId="{9F210796-E8AC-4959-AEEC-9D63C693A647}" srcOrd="0" destOrd="0" presId="urn:microsoft.com/office/officeart/2005/8/layout/hierarchy1"/>
    <dgm:cxn modelId="{B9824FEF-107E-4B38-9ABC-4A2CE895F327}" type="presOf" srcId="{50A8BA10-8F28-4E47-A335-F0F27B08CD08}" destId="{08BFE351-6C33-4A9F-BB97-586696FE9B77}" srcOrd="0" destOrd="0" presId="urn:microsoft.com/office/officeart/2005/8/layout/hierarchy1"/>
    <dgm:cxn modelId="{4D291A21-F0A5-4FE3-8FC0-A153FF7A2037}" type="presOf" srcId="{8E2FFF3B-7670-4484-A6DE-F2B8BC671FD6}" destId="{D8740FFC-0944-49A8-8FA5-958DC4B904DF}" srcOrd="0" destOrd="0" presId="urn:microsoft.com/office/officeart/2005/8/layout/hierarchy1"/>
    <dgm:cxn modelId="{2C46582F-9867-460E-BFA2-FEF424509365}" srcId="{FC8D2CDE-EEAD-43BC-BAEC-72C5D9DAAF86}" destId="{35BA54AE-7E17-4B71-B082-42A0EFEB4826}" srcOrd="0" destOrd="0" parTransId="{7C53A15E-0169-4666-ADF3-4B2E7FF6507B}" sibTransId="{39B65F83-3927-47F3-B171-9AB150F9DFB8}"/>
    <dgm:cxn modelId="{523D4718-7BD1-407A-B9A3-4B1D1DFCF4F7}" type="presOf" srcId="{A81C6ABF-F57F-4459-AEF0-47BEC5BAC86E}" destId="{2B4DA713-2043-4628-81A6-6AAA7752229E}" srcOrd="0" destOrd="0" presId="urn:microsoft.com/office/officeart/2005/8/layout/hierarchy1"/>
    <dgm:cxn modelId="{455B967B-9BD2-4251-A74A-A06778C3FE49}" type="presParOf" srcId="{D8740FFC-0944-49A8-8FA5-958DC4B904DF}" destId="{39DD39AC-449F-46BD-9714-B32D7E7BD618}" srcOrd="0" destOrd="0" presId="urn:microsoft.com/office/officeart/2005/8/layout/hierarchy1"/>
    <dgm:cxn modelId="{434FC505-E103-4489-98FF-849FA17C96A7}" type="presParOf" srcId="{39DD39AC-449F-46BD-9714-B32D7E7BD618}" destId="{8669571F-D3D2-4BE5-BCCD-1E81798D2955}" srcOrd="0" destOrd="0" presId="urn:microsoft.com/office/officeart/2005/8/layout/hierarchy1"/>
    <dgm:cxn modelId="{A2E76A5F-8479-43A0-8913-34D3687E6257}" type="presParOf" srcId="{8669571F-D3D2-4BE5-BCCD-1E81798D2955}" destId="{B7847762-7D52-4EE6-A614-64C095C88871}" srcOrd="0" destOrd="0" presId="urn:microsoft.com/office/officeart/2005/8/layout/hierarchy1"/>
    <dgm:cxn modelId="{E86A72E7-6198-459F-B1C4-BC4C9A80926F}" type="presParOf" srcId="{8669571F-D3D2-4BE5-BCCD-1E81798D2955}" destId="{08BFE351-6C33-4A9F-BB97-586696FE9B77}" srcOrd="1" destOrd="0" presId="urn:microsoft.com/office/officeart/2005/8/layout/hierarchy1"/>
    <dgm:cxn modelId="{C1F4DD0F-9462-4CD2-9398-5EB79E6B0D9A}" type="presParOf" srcId="{39DD39AC-449F-46BD-9714-B32D7E7BD618}" destId="{F0343F8A-99E3-407F-B66D-C4BAABEC3A08}" srcOrd="1" destOrd="0" presId="urn:microsoft.com/office/officeart/2005/8/layout/hierarchy1"/>
    <dgm:cxn modelId="{8C73F515-2DC3-4197-89E4-468BAE28B352}" type="presParOf" srcId="{F0343F8A-99E3-407F-B66D-C4BAABEC3A08}" destId="{F77C3DB2-3079-43C5-A06C-824551864292}" srcOrd="0" destOrd="0" presId="urn:microsoft.com/office/officeart/2005/8/layout/hierarchy1"/>
    <dgm:cxn modelId="{2B68F3A3-7F56-4FA7-9C91-33CD8F2F3019}" type="presParOf" srcId="{F0343F8A-99E3-407F-B66D-C4BAABEC3A08}" destId="{F4ED77BF-3E71-4A9C-9EF6-8D368E43AA15}" srcOrd="1" destOrd="0" presId="urn:microsoft.com/office/officeart/2005/8/layout/hierarchy1"/>
    <dgm:cxn modelId="{538A6BB6-13C7-45D9-9271-BCCB035E7DB1}" type="presParOf" srcId="{F4ED77BF-3E71-4A9C-9EF6-8D368E43AA15}" destId="{3C40006F-945D-42AF-A37F-1041E5498A80}" srcOrd="0" destOrd="0" presId="urn:microsoft.com/office/officeart/2005/8/layout/hierarchy1"/>
    <dgm:cxn modelId="{0A95CACD-BBA9-4D70-8DA0-88AB55A6F2B5}" type="presParOf" srcId="{3C40006F-945D-42AF-A37F-1041E5498A80}" destId="{39306427-D0A0-4FC6-A712-363725CA86CF}" srcOrd="0" destOrd="0" presId="urn:microsoft.com/office/officeart/2005/8/layout/hierarchy1"/>
    <dgm:cxn modelId="{A8812969-A2EB-4DAB-A4E6-9315863E50AB}" type="presParOf" srcId="{3C40006F-945D-42AF-A37F-1041E5498A80}" destId="{B0F5D14E-C3BD-4231-922D-8C31CE2F5754}" srcOrd="1" destOrd="0" presId="urn:microsoft.com/office/officeart/2005/8/layout/hierarchy1"/>
    <dgm:cxn modelId="{FA7804E1-AB91-4FD9-9639-1C819FB1C6AE}" type="presParOf" srcId="{F4ED77BF-3E71-4A9C-9EF6-8D368E43AA15}" destId="{63EBF199-74C6-4E6C-B35B-BD51E7B1BEAA}" srcOrd="1" destOrd="0" presId="urn:microsoft.com/office/officeart/2005/8/layout/hierarchy1"/>
    <dgm:cxn modelId="{0B2ED49A-3532-4DCB-89E0-7ED0DFB30ACF}" type="presParOf" srcId="{63EBF199-74C6-4E6C-B35B-BD51E7B1BEAA}" destId="{BC86E665-D394-4F0C-9EEA-AAF76296A491}" srcOrd="0" destOrd="0" presId="urn:microsoft.com/office/officeart/2005/8/layout/hierarchy1"/>
    <dgm:cxn modelId="{A0DB84DF-B10A-4668-AE79-C8D51C7FD970}" type="presParOf" srcId="{63EBF199-74C6-4E6C-B35B-BD51E7B1BEAA}" destId="{64E0679D-5980-4A66-A2B3-8CFA27AE5819}" srcOrd="1" destOrd="0" presId="urn:microsoft.com/office/officeart/2005/8/layout/hierarchy1"/>
    <dgm:cxn modelId="{7AFFC240-359F-4EE0-A978-61D1FB0990CB}" type="presParOf" srcId="{64E0679D-5980-4A66-A2B3-8CFA27AE5819}" destId="{954908CB-80DD-4E08-8B2A-E607252FD194}" srcOrd="0" destOrd="0" presId="urn:microsoft.com/office/officeart/2005/8/layout/hierarchy1"/>
    <dgm:cxn modelId="{D2EFCBE1-0105-455E-B5E6-BE89F7DF54B7}" type="presParOf" srcId="{954908CB-80DD-4E08-8B2A-E607252FD194}" destId="{A0B2EA14-5792-4B56-B29C-218BCBFC4B8B}" srcOrd="0" destOrd="0" presId="urn:microsoft.com/office/officeart/2005/8/layout/hierarchy1"/>
    <dgm:cxn modelId="{53A18142-CBCD-42EF-9B30-A4C611BD97FD}" type="presParOf" srcId="{954908CB-80DD-4E08-8B2A-E607252FD194}" destId="{0964FBDD-9ADC-4C8F-B97C-1033F6AECC95}" srcOrd="1" destOrd="0" presId="urn:microsoft.com/office/officeart/2005/8/layout/hierarchy1"/>
    <dgm:cxn modelId="{73C9A473-B3F5-4C7A-ADED-91051F4BF19A}" type="presParOf" srcId="{64E0679D-5980-4A66-A2B3-8CFA27AE5819}" destId="{A08AEBA7-090D-4490-84CA-0239469304D5}" srcOrd="1" destOrd="0" presId="urn:microsoft.com/office/officeart/2005/8/layout/hierarchy1"/>
    <dgm:cxn modelId="{04B222B7-4125-4B10-AF58-1DA302EFC1FD}" type="presParOf" srcId="{A08AEBA7-090D-4490-84CA-0239469304D5}" destId="{88CC6144-59FE-4F3F-ACAA-8EC34A9DF841}" srcOrd="0" destOrd="0" presId="urn:microsoft.com/office/officeart/2005/8/layout/hierarchy1"/>
    <dgm:cxn modelId="{EB88874A-94D3-4582-BEA5-0E8D08D528DD}" type="presParOf" srcId="{A08AEBA7-090D-4490-84CA-0239469304D5}" destId="{E8FEB76A-E717-4321-8468-446701F06860}" srcOrd="1" destOrd="0" presId="urn:microsoft.com/office/officeart/2005/8/layout/hierarchy1"/>
    <dgm:cxn modelId="{1C11B69B-DF80-4475-B513-9B24469E61F3}" type="presParOf" srcId="{E8FEB76A-E717-4321-8468-446701F06860}" destId="{9B7D739D-30B5-4AC6-9772-ABA1CEBD3D9E}" srcOrd="0" destOrd="0" presId="urn:microsoft.com/office/officeart/2005/8/layout/hierarchy1"/>
    <dgm:cxn modelId="{4A2725E6-27FE-47A8-9530-B4DC456AB82C}" type="presParOf" srcId="{9B7D739D-30B5-4AC6-9772-ABA1CEBD3D9E}" destId="{78D3FEBD-227F-4B40-84C5-725D13449107}" srcOrd="0" destOrd="0" presId="urn:microsoft.com/office/officeart/2005/8/layout/hierarchy1"/>
    <dgm:cxn modelId="{61B48AFD-9DE7-40B0-8630-6E7B00B9371D}" type="presParOf" srcId="{9B7D739D-30B5-4AC6-9772-ABA1CEBD3D9E}" destId="{B7D7506F-6D83-4880-8A2D-F6C99D667308}" srcOrd="1" destOrd="0" presId="urn:microsoft.com/office/officeart/2005/8/layout/hierarchy1"/>
    <dgm:cxn modelId="{34895260-07DE-4C70-A0F9-399E56D67679}" type="presParOf" srcId="{E8FEB76A-E717-4321-8468-446701F06860}" destId="{49D577DC-745D-48E5-A08B-4CA0B28A71A4}" srcOrd="1" destOrd="0" presId="urn:microsoft.com/office/officeart/2005/8/layout/hierarchy1"/>
    <dgm:cxn modelId="{35AF832D-5FD0-4CD8-AAA2-32DD0919BC35}" type="presParOf" srcId="{63EBF199-74C6-4E6C-B35B-BD51E7B1BEAA}" destId="{EF1DACF7-EE9E-4CDD-95FC-AB27D9A15D3E}" srcOrd="2" destOrd="0" presId="urn:microsoft.com/office/officeart/2005/8/layout/hierarchy1"/>
    <dgm:cxn modelId="{3E947AB4-D31D-4580-AE16-D21418336780}" type="presParOf" srcId="{63EBF199-74C6-4E6C-B35B-BD51E7B1BEAA}" destId="{E85BE131-1706-4F78-B767-83EE7643D730}" srcOrd="3" destOrd="0" presId="urn:microsoft.com/office/officeart/2005/8/layout/hierarchy1"/>
    <dgm:cxn modelId="{1FEBFB21-A27C-46F1-981F-D71D2C5B78EF}" type="presParOf" srcId="{E85BE131-1706-4F78-B767-83EE7643D730}" destId="{3DCA65D7-D500-46BB-A3FF-C69BF16EBF7D}" srcOrd="0" destOrd="0" presId="urn:microsoft.com/office/officeart/2005/8/layout/hierarchy1"/>
    <dgm:cxn modelId="{8DB1C541-6D9B-48E8-81CD-503F7478B601}" type="presParOf" srcId="{3DCA65D7-D500-46BB-A3FF-C69BF16EBF7D}" destId="{D0A9F546-DA65-43AC-A6B4-3B4A64035081}" srcOrd="0" destOrd="0" presId="urn:microsoft.com/office/officeart/2005/8/layout/hierarchy1"/>
    <dgm:cxn modelId="{0B0E6C4C-C013-4A23-83BB-BF453F21A6AF}" type="presParOf" srcId="{3DCA65D7-D500-46BB-A3FF-C69BF16EBF7D}" destId="{6E702382-B698-4B9F-97A2-7F09876AF2C2}" srcOrd="1" destOrd="0" presId="urn:microsoft.com/office/officeart/2005/8/layout/hierarchy1"/>
    <dgm:cxn modelId="{6C7384E4-7172-4686-A527-F3231E4DA721}" type="presParOf" srcId="{E85BE131-1706-4F78-B767-83EE7643D730}" destId="{48C0361B-DDB1-44F4-BA68-4DB4C498B3F6}" srcOrd="1" destOrd="0" presId="urn:microsoft.com/office/officeart/2005/8/layout/hierarchy1"/>
    <dgm:cxn modelId="{CE0BC25A-57E1-4F6E-AD25-D5C1E3AE1ED6}" type="presParOf" srcId="{48C0361B-DDB1-44F4-BA68-4DB4C498B3F6}" destId="{2B4DA713-2043-4628-81A6-6AAA7752229E}" srcOrd="0" destOrd="0" presId="urn:microsoft.com/office/officeart/2005/8/layout/hierarchy1"/>
    <dgm:cxn modelId="{4C0933FF-0CDC-4B1B-9D7E-F6CAA6AF808E}" type="presParOf" srcId="{48C0361B-DDB1-44F4-BA68-4DB4C498B3F6}" destId="{0A7F26B7-984B-433B-9B0A-FBDD74453204}" srcOrd="1" destOrd="0" presId="urn:microsoft.com/office/officeart/2005/8/layout/hierarchy1"/>
    <dgm:cxn modelId="{6D30EAF4-C81E-447A-BB0C-C9734650B711}" type="presParOf" srcId="{0A7F26B7-984B-433B-9B0A-FBDD74453204}" destId="{CFA3C205-9063-4802-A9C5-41555B36F212}" srcOrd="0" destOrd="0" presId="urn:microsoft.com/office/officeart/2005/8/layout/hierarchy1"/>
    <dgm:cxn modelId="{77A78C40-377B-4CE1-B224-CDEBD036C04C}" type="presParOf" srcId="{CFA3C205-9063-4802-A9C5-41555B36F212}" destId="{F59655DA-F88D-4EA0-BB2F-CD15F69809A4}" srcOrd="0" destOrd="0" presId="urn:microsoft.com/office/officeart/2005/8/layout/hierarchy1"/>
    <dgm:cxn modelId="{1ADE93F1-FE03-40FF-89FA-5471738864B6}" type="presParOf" srcId="{CFA3C205-9063-4802-A9C5-41555B36F212}" destId="{E9856DA8-98E8-4F68-A366-25CC57BCB39C}" srcOrd="1" destOrd="0" presId="urn:microsoft.com/office/officeart/2005/8/layout/hierarchy1"/>
    <dgm:cxn modelId="{AE0B7B55-B234-4877-B39C-334CD62EBD81}" type="presParOf" srcId="{0A7F26B7-984B-433B-9B0A-FBDD74453204}" destId="{E12836F8-AF7E-49A2-A6A6-3185402284C1}" srcOrd="1" destOrd="0" presId="urn:microsoft.com/office/officeart/2005/8/layout/hierarchy1"/>
    <dgm:cxn modelId="{E4BC73BC-E990-4B0C-A90B-8A6D509601DC}" type="presParOf" srcId="{E12836F8-AF7E-49A2-A6A6-3185402284C1}" destId="{9F210796-E8AC-4959-AEEC-9D63C693A647}" srcOrd="0" destOrd="0" presId="urn:microsoft.com/office/officeart/2005/8/layout/hierarchy1"/>
    <dgm:cxn modelId="{EC346B94-6540-4AC3-89D1-3AD5CC1C89E8}" type="presParOf" srcId="{E12836F8-AF7E-49A2-A6A6-3185402284C1}" destId="{B4192E00-1E9B-4404-94B3-590B0EA6F40B}" srcOrd="1" destOrd="0" presId="urn:microsoft.com/office/officeart/2005/8/layout/hierarchy1"/>
    <dgm:cxn modelId="{5F172456-EE8B-4EBC-A039-4708A684A983}" type="presParOf" srcId="{B4192E00-1E9B-4404-94B3-590B0EA6F40B}" destId="{0436EF7C-5C83-4B79-B771-50B506E6C199}" srcOrd="0" destOrd="0" presId="urn:microsoft.com/office/officeart/2005/8/layout/hierarchy1"/>
    <dgm:cxn modelId="{82461448-BD7F-44B2-97CC-644A93D110D3}" type="presParOf" srcId="{0436EF7C-5C83-4B79-B771-50B506E6C199}" destId="{00278992-EF57-4B3A-BBA6-65DA959865B2}" srcOrd="0" destOrd="0" presId="urn:microsoft.com/office/officeart/2005/8/layout/hierarchy1"/>
    <dgm:cxn modelId="{524B25B4-F795-445B-A61F-4632D6CB35B0}" type="presParOf" srcId="{0436EF7C-5C83-4B79-B771-50B506E6C199}" destId="{6C3B15FA-9348-4D83-9DDF-1F4820268E2B}" srcOrd="1" destOrd="0" presId="urn:microsoft.com/office/officeart/2005/8/layout/hierarchy1"/>
    <dgm:cxn modelId="{B053E0D5-156C-4B0F-933B-D295AA5F6827}" type="presParOf" srcId="{B4192E00-1E9B-4404-94B3-590B0EA6F40B}" destId="{6232AECF-3262-4B4F-9440-82179F6235C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DDFAA7F-E225-4E5A-955B-94E76E7F9614}" type="doc">
      <dgm:prSet loTypeId="urn:microsoft.com/office/officeart/2005/8/layout/cycle6" loCatId="cycle" qsTypeId="urn:microsoft.com/office/officeart/2005/8/quickstyle/simple1" qsCatId="simple" csTypeId="urn:microsoft.com/office/officeart/2005/8/colors/accent2_5" csCatId="accent2" phldr="1"/>
      <dgm:spPr/>
      <dgm:t>
        <a:bodyPr/>
        <a:lstStyle/>
        <a:p>
          <a:endParaRPr lang="en-GB"/>
        </a:p>
      </dgm:t>
    </dgm:pt>
    <dgm:pt modelId="{631C3FE5-4310-4B10-8563-84BD92040BA6}">
      <dgm:prSet custT="1"/>
      <dgm:spPr>
        <a:solidFill>
          <a:schemeClr val="accent4"/>
        </a:solidFill>
      </dgm:spPr>
      <dgm:t>
        <a:bodyPr/>
        <a:lstStyle/>
        <a:p>
          <a:r>
            <a:rPr lang="en-GB" sz="800" dirty="0" smtClean="0">
              <a:latin typeface="+mj-lt"/>
            </a:rPr>
            <a:t>Top-level commitment</a:t>
          </a:r>
        </a:p>
      </dgm:t>
    </dgm:pt>
    <dgm:pt modelId="{147787D6-5E24-41CE-961A-B4B9BC307F5F}" type="parTrans" cxnId="{A8EFF9BD-25FA-4165-B416-CBF3E3E053B7}">
      <dgm:prSet/>
      <dgm:spPr/>
      <dgm:t>
        <a:bodyPr/>
        <a:lstStyle/>
        <a:p>
          <a:endParaRPr lang="en-GB" sz="1400">
            <a:latin typeface="+mj-lt"/>
          </a:endParaRPr>
        </a:p>
      </dgm:t>
    </dgm:pt>
    <dgm:pt modelId="{33D287B9-AFDF-4F9A-B5D1-98CDBC5EF52A}" type="sibTrans" cxnId="{A8EFF9BD-25FA-4165-B416-CBF3E3E053B7}">
      <dgm:prSet/>
      <dgm:spPr/>
      <dgm:t>
        <a:bodyPr/>
        <a:lstStyle/>
        <a:p>
          <a:endParaRPr lang="en-GB" sz="1800">
            <a:latin typeface="+mj-lt"/>
          </a:endParaRPr>
        </a:p>
      </dgm:t>
    </dgm:pt>
    <dgm:pt modelId="{3F5EF83B-F37C-4B57-B1F6-C3F677BA4E1F}">
      <dgm:prSet custT="1"/>
      <dgm:spPr>
        <a:solidFill>
          <a:schemeClr val="accent4"/>
        </a:solidFill>
      </dgm:spPr>
      <dgm:t>
        <a:bodyPr/>
        <a:lstStyle/>
        <a:p>
          <a:r>
            <a:rPr lang="en-GB" sz="800" dirty="0" smtClean="0">
              <a:latin typeface="+mj-lt"/>
            </a:rPr>
            <a:t>Due Diligence</a:t>
          </a:r>
        </a:p>
      </dgm:t>
    </dgm:pt>
    <dgm:pt modelId="{6578B0AC-8D8D-40FF-A59E-314ACC2B0032}" type="parTrans" cxnId="{5CD75583-B33A-482D-A844-BCB282B37AAF}">
      <dgm:prSet/>
      <dgm:spPr/>
      <dgm:t>
        <a:bodyPr/>
        <a:lstStyle/>
        <a:p>
          <a:endParaRPr lang="en-GB" sz="1400">
            <a:latin typeface="+mj-lt"/>
          </a:endParaRPr>
        </a:p>
      </dgm:t>
    </dgm:pt>
    <dgm:pt modelId="{69C293D4-4B92-41D5-AA0E-2403688B38F1}" type="sibTrans" cxnId="{5CD75583-B33A-482D-A844-BCB282B37AAF}">
      <dgm:prSet/>
      <dgm:spPr/>
      <dgm:t>
        <a:bodyPr/>
        <a:lstStyle/>
        <a:p>
          <a:endParaRPr lang="en-GB" sz="1800">
            <a:latin typeface="+mj-lt"/>
          </a:endParaRPr>
        </a:p>
      </dgm:t>
    </dgm:pt>
    <dgm:pt modelId="{2AB9E715-21CC-47AC-930F-9142D4CBC3B6}">
      <dgm:prSet custT="1"/>
      <dgm:spPr>
        <a:solidFill>
          <a:schemeClr val="accent4"/>
        </a:solidFill>
      </dgm:spPr>
      <dgm:t>
        <a:bodyPr/>
        <a:lstStyle/>
        <a:p>
          <a:r>
            <a:rPr lang="en-GB" sz="800" dirty="0" smtClean="0">
              <a:latin typeface="+mj-lt"/>
            </a:rPr>
            <a:t>Communication (incl. training)</a:t>
          </a:r>
        </a:p>
      </dgm:t>
    </dgm:pt>
    <dgm:pt modelId="{A8B825A6-1A79-4B3E-85AD-1A74F403F4A3}" type="parTrans" cxnId="{944A6C14-A1B8-401D-B4B5-B145ED939188}">
      <dgm:prSet/>
      <dgm:spPr/>
      <dgm:t>
        <a:bodyPr/>
        <a:lstStyle/>
        <a:p>
          <a:endParaRPr lang="en-GB" sz="1400">
            <a:latin typeface="+mj-lt"/>
          </a:endParaRPr>
        </a:p>
      </dgm:t>
    </dgm:pt>
    <dgm:pt modelId="{3785F14C-164A-4C8E-B613-CE685B629F4E}" type="sibTrans" cxnId="{944A6C14-A1B8-401D-B4B5-B145ED939188}">
      <dgm:prSet/>
      <dgm:spPr/>
      <dgm:t>
        <a:bodyPr/>
        <a:lstStyle/>
        <a:p>
          <a:endParaRPr lang="en-GB" sz="1800">
            <a:latin typeface="+mj-lt"/>
          </a:endParaRPr>
        </a:p>
      </dgm:t>
    </dgm:pt>
    <dgm:pt modelId="{B5E1B058-2003-4777-87B6-275EE8048F26}">
      <dgm:prSet custT="1"/>
      <dgm:spPr>
        <a:solidFill>
          <a:schemeClr val="accent4"/>
        </a:solidFill>
      </dgm:spPr>
      <dgm:t>
        <a:bodyPr/>
        <a:lstStyle/>
        <a:p>
          <a:r>
            <a:rPr lang="en-GB" sz="800" dirty="0" smtClean="0">
              <a:latin typeface="+mj-lt"/>
            </a:rPr>
            <a:t>Policy and procedures</a:t>
          </a:r>
        </a:p>
      </dgm:t>
    </dgm:pt>
    <dgm:pt modelId="{C1D89D2B-0EEC-4E27-91EB-D06D4A19E7AE}" type="parTrans" cxnId="{4E316AD2-097F-422A-AEB7-2D45E1600E78}">
      <dgm:prSet/>
      <dgm:spPr/>
      <dgm:t>
        <a:bodyPr/>
        <a:lstStyle/>
        <a:p>
          <a:endParaRPr lang="en-GB" sz="1400">
            <a:latin typeface="+mj-lt"/>
          </a:endParaRPr>
        </a:p>
      </dgm:t>
    </dgm:pt>
    <dgm:pt modelId="{0982A0C1-F538-4E86-8ADB-8A06D9FA8E72}" type="sibTrans" cxnId="{4E316AD2-097F-422A-AEB7-2D45E1600E78}">
      <dgm:prSet/>
      <dgm:spPr/>
      <dgm:t>
        <a:bodyPr/>
        <a:lstStyle/>
        <a:p>
          <a:endParaRPr lang="en-GB" sz="1800">
            <a:latin typeface="+mj-lt"/>
          </a:endParaRPr>
        </a:p>
      </dgm:t>
    </dgm:pt>
    <dgm:pt modelId="{635F571D-715D-4ED3-9D3A-F62648822314}">
      <dgm:prSet custT="1"/>
      <dgm:spPr>
        <a:solidFill>
          <a:schemeClr val="accent4"/>
        </a:solidFill>
      </dgm:spPr>
      <dgm:t>
        <a:bodyPr/>
        <a:lstStyle/>
        <a:p>
          <a:r>
            <a:rPr lang="en-GB" sz="800" dirty="0" smtClean="0">
              <a:latin typeface="+mj-lt"/>
            </a:rPr>
            <a:t>Risk assessment</a:t>
          </a:r>
          <a:endParaRPr lang="en-GB" sz="800" dirty="0">
            <a:latin typeface="+mj-lt"/>
          </a:endParaRPr>
        </a:p>
      </dgm:t>
    </dgm:pt>
    <dgm:pt modelId="{346F091D-1DB8-458E-8B8E-2D7BFB7D7ED2}" type="parTrans" cxnId="{D85CDE07-0FCC-4D26-9A21-30E8EAC899CD}">
      <dgm:prSet/>
      <dgm:spPr/>
      <dgm:t>
        <a:bodyPr/>
        <a:lstStyle/>
        <a:p>
          <a:endParaRPr lang="en-GB" sz="1400">
            <a:latin typeface="+mj-lt"/>
          </a:endParaRPr>
        </a:p>
      </dgm:t>
    </dgm:pt>
    <dgm:pt modelId="{D7C29FFE-F529-4824-94BA-74AF80435902}" type="sibTrans" cxnId="{D85CDE07-0FCC-4D26-9A21-30E8EAC899CD}">
      <dgm:prSet/>
      <dgm:spPr/>
      <dgm:t>
        <a:bodyPr/>
        <a:lstStyle/>
        <a:p>
          <a:endParaRPr lang="en-GB" sz="1800">
            <a:latin typeface="+mj-lt"/>
          </a:endParaRPr>
        </a:p>
      </dgm:t>
    </dgm:pt>
    <dgm:pt modelId="{D778E279-398B-413A-9FA8-CF5A4903B354}">
      <dgm:prSet custT="1"/>
      <dgm:spPr>
        <a:solidFill>
          <a:schemeClr val="accent4"/>
        </a:solidFill>
      </dgm:spPr>
      <dgm:t>
        <a:bodyPr/>
        <a:lstStyle/>
        <a:p>
          <a:r>
            <a:rPr lang="en-GB" sz="800" dirty="0" smtClean="0">
              <a:latin typeface="+mj-lt"/>
            </a:rPr>
            <a:t>Monitoring and Review</a:t>
          </a:r>
        </a:p>
      </dgm:t>
    </dgm:pt>
    <dgm:pt modelId="{61270923-828B-4F86-AE7E-25D115DCD1A6}" type="parTrans" cxnId="{2142EDED-11D6-450A-BF26-FBD3D2A8DE5D}">
      <dgm:prSet/>
      <dgm:spPr/>
      <dgm:t>
        <a:bodyPr/>
        <a:lstStyle/>
        <a:p>
          <a:endParaRPr lang="en-GB" sz="1400">
            <a:latin typeface="+mj-lt"/>
          </a:endParaRPr>
        </a:p>
      </dgm:t>
    </dgm:pt>
    <dgm:pt modelId="{3ABD78CC-7290-4702-A97F-0ECCD5B38395}" type="sibTrans" cxnId="{2142EDED-11D6-450A-BF26-FBD3D2A8DE5D}">
      <dgm:prSet/>
      <dgm:spPr/>
      <dgm:t>
        <a:bodyPr/>
        <a:lstStyle/>
        <a:p>
          <a:endParaRPr lang="en-GB" sz="1400">
            <a:latin typeface="+mj-lt"/>
          </a:endParaRPr>
        </a:p>
      </dgm:t>
    </dgm:pt>
    <dgm:pt modelId="{0BF55701-7E98-4D83-B66D-195BB8B48618}" type="pres">
      <dgm:prSet presAssocID="{5DDFAA7F-E225-4E5A-955B-94E76E7F9614}" presName="cycle" presStyleCnt="0">
        <dgm:presLayoutVars>
          <dgm:dir/>
          <dgm:resizeHandles val="exact"/>
        </dgm:presLayoutVars>
      </dgm:prSet>
      <dgm:spPr/>
      <dgm:t>
        <a:bodyPr/>
        <a:lstStyle/>
        <a:p>
          <a:endParaRPr lang="en-GB"/>
        </a:p>
      </dgm:t>
    </dgm:pt>
    <dgm:pt modelId="{6E252985-B113-49E4-A15B-2173F521325A}" type="pres">
      <dgm:prSet presAssocID="{631C3FE5-4310-4B10-8563-84BD92040BA6}" presName="node" presStyleLbl="node1" presStyleIdx="0" presStyleCnt="6">
        <dgm:presLayoutVars>
          <dgm:bulletEnabled val="1"/>
        </dgm:presLayoutVars>
      </dgm:prSet>
      <dgm:spPr/>
      <dgm:t>
        <a:bodyPr/>
        <a:lstStyle/>
        <a:p>
          <a:endParaRPr lang="en-GB"/>
        </a:p>
      </dgm:t>
    </dgm:pt>
    <dgm:pt modelId="{0CA83C9C-19EC-4491-B93C-DABE95968B71}" type="pres">
      <dgm:prSet presAssocID="{631C3FE5-4310-4B10-8563-84BD92040BA6}" presName="spNode" presStyleCnt="0"/>
      <dgm:spPr/>
    </dgm:pt>
    <dgm:pt modelId="{55251C88-1E91-4E24-AF5B-9C8689ADEB11}" type="pres">
      <dgm:prSet presAssocID="{33D287B9-AFDF-4F9A-B5D1-98CDBC5EF52A}" presName="sibTrans" presStyleLbl="sibTrans1D1" presStyleIdx="0" presStyleCnt="6"/>
      <dgm:spPr/>
      <dgm:t>
        <a:bodyPr/>
        <a:lstStyle/>
        <a:p>
          <a:endParaRPr lang="en-GB"/>
        </a:p>
      </dgm:t>
    </dgm:pt>
    <dgm:pt modelId="{6D4B29A8-08B9-41E3-B5B0-32FF6295B463}" type="pres">
      <dgm:prSet presAssocID="{3F5EF83B-F37C-4B57-B1F6-C3F677BA4E1F}" presName="node" presStyleLbl="node1" presStyleIdx="1" presStyleCnt="6">
        <dgm:presLayoutVars>
          <dgm:bulletEnabled val="1"/>
        </dgm:presLayoutVars>
      </dgm:prSet>
      <dgm:spPr/>
      <dgm:t>
        <a:bodyPr/>
        <a:lstStyle/>
        <a:p>
          <a:endParaRPr lang="en-GB"/>
        </a:p>
      </dgm:t>
    </dgm:pt>
    <dgm:pt modelId="{8191AF35-92E2-4015-843A-B435263F4E7B}" type="pres">
      <dgm:prSet presAssocID="{3F5EF83B-F37C-4B57-B1F6-C3F677BA4E1F}" presName="spNode" presStyleCnt="0"/>
      <dgm:spPr/>
    </dgm:pt>
    <dgm:pt modelId="{4C9E9776-712A-4416-9ADE-0C15F49FD4E6}" type="pres">
      <dgm:prSet presAssocID="{69C293D4-4B92-41D5-AA0E-2403688B38F1}" presName="sibTrans" presStyleLbl="sibTrans1D1" presStyleIdx="1" presStyleCnt="6"/>
      <dgm:spPr/>
      <dgm:t>
        <a:bodyPr/>
        <a:lstStyle/>
        <a:p>
          <a:endParaRPr lang="en-GB"/>
        </a:p>
      </dgm:t>
    </dgm:pt>
    <dgm:pt modelId="{59E00143-7369-4E5A-AA92-BC8A380C2D91}" type="pres">
      <dgm:prSet presAssocID="{D778E279-398B-413A-9FA8-CF5A4903B354}" presName="node" presStyleLbl="node1" presStyleIdx="2" presStyleCnt="6">
        <dgm:presLayoutVars>
          <dgm:bulletEnabled val="1"/>
        </dgm:presLayoutVars>
      </dgm:prSet>
      <dgm:spPr/>
      <dgm:t>
        <a:bodyPr/>
        <a:lstStyle/>
        <a:p>
          <a:endParaRPr lang="en-GB"/>
        </a:p>
      </dgm:t>
    </dgm:pt>
    <dgm:pt modelId="{7FEB1A0B-06B0-4182-A8E9-C9BEB780DD75}" type="pres">
      <dgm:prSet presAssocID="{D778E279-398B-413A-9FA8-CF5A4903B354}" presName="spNode" presStyleCnt="0"/>
      <dgm:spPr/>
    </dgm:pt>
    <dgm:pt modelId="{DFC36E67-C645-43BD-AF55-1AC9B7EB70DA}" type="pres">
      <dgm:prSet presAssocID="{3ABD78CC-7290-4702-A97F-0ECCD5B38395}" presName="sibTrans" presStyleLbl="sibTrans1D1" presStyleIdx="2" presStyleCnt="6"/>
      <dgm:spPr/>
      <dgm:t>
        <a:bodyPr/>
        <a:lstStyle/>
        <a:p>
          <a:endParaRPr lang="en-GB"/>
        </a:p>
      </dgm:t>
    </dgm:pt>
    <dgm:pt modelId="{A8859765-9375-4431-8156-351642ACB1BA}" type="pres">
      <dgm:prSet presAssocID="{2AB9E715-21CC-47AC-930F-9142D4CBC3B6}" presName="node" presStyleLbl="node1" presStyleIdx="3" presStyleCnt="6" custScaleY="162184">
        <dgm:presLayoutVars>
          <dgm:bulletEnabled val="1"/>
        </dgm:presLayoutVars>
      </dgm:prSet>
      <dgm:spPr/>
      <dgm:t>
        <a:bodyPr/>
        <a:lstStyle/>
        <a:p>
          <a:endParaRPr lang="en-GB"/>
        </a:p>
      </dgm:t>
    </dgm:pt>
    <dgm:pt modelId="{BC5DD388-41E1-42F3-8488-2B72A0094B76}" type="pres">
      <dgm:prSet presAssocID="{2AB9E715-21CC-47AC-930F-9142D4CBC3B6}" presName="spNode" presStyleCnt="0"/>
      <dgm:spPr/>
    </dgm:pt>
    <dgm:pt modelId="{27A12F9A-E37C-424F-AF93-9C6A2FB4D3FD}" type="pres">
      <dgm:prSet presAssocID="{3785F14C-164A-4C8E-B613-CE685B629F4E}" presName="sibTrans" presStyleLbl="sibTrans1D1" presStyleIdx="3" presStyleCnt="6"/>
      <dgm:spPr/>
      <dgm:t>
        <a:bodyPr/>
        <a:lstStyle/>
        <a:p>
          <a:endParaRPr lang="en-GB"/>
        </a:p>
      </dgm:t>
    </dgm:pt>
    <dgm:pt modelId="{97DABC73-7A36-43E9-987C-213E4E044E2C}" type="pres">
      <dgm:prSet presAssocID="{B5E1B058-2003-4777-87B6-275EE8048F26}" presName="node" presStyleLbl="node1" presStyleIdx="4" presStyleCnt="6" custScaleY="131894">
        <dgm:presLayoutVars>
          <dgm:bulletEnabled val="1"/>
        </dgm:presLayoutVars>
      </dgm:prSet>
      <dgm:spPr/>
      <dgm:t>
        <a:bodyPr/>
        <a:lstStyle/>
        <a:p>
          <a:endParaRPr lang="en-GB"/>
        </a:p>
      </dgm:t>
    </dgm:pt>
    <dgm:pt modelId="{3ECEE400-4AB2-47CD-BC5F-24C88EFEDDC0}" type="pres">
      <dgm:prSet presAssocID="{B5E1B058-2003-4777-87B6-275EE8048F26}" presName="spNode" presStyleCnt="0"/>
      <dgm:spPr/>
    </dgm:pt>
    <dgm:pt modelId="{91C6A25A-DD3E-4396-93DA-31E321A26F27}" type="pres">
      <dgm:prSet presAssocID="{0982A0C1-F538-4E86-8ADB-8A06D9FA8E72}" presName="sibTrans" presStyleLbl="sibTrans1D1" presStyleIdx="4" presStyleCnt="6"/>
      <dgm:spPr/>
      <dgm:t>
        <a:bodyPr/>
        <a:lstStyle/>
        <a:p>
          <a:endParaRPr lang="en-GB"/>
        </a:p>
      </dgm:t>
    </dgm:pt>
    <dgm:pt modelId="{05343034-BBE1-494A-BC35-9352C1ABB861}" type="pres">
      <dgm:prSet presAssocID="{635F571D-715D-4ED3-9D3A-F62648822314}" presName="node" presStyleLbl="node1" presStyleIdx="5" presStyleCnt="6">
        <dgm:presLayoutVars>
          <dgm:bulletEnabled val="1"/>
        </dgm:presLayoutVars>
      </dgm:prSet>
      <dgm:spPr/>
      <dgm:t>
        <a:bodyPr/>
        <a:lstStyle/>
        <a:p>
          <a:endParaRPr lang="en-GB"/>
        </a:p>
      </dgm:t>
    </dgm:pt>
    <dgm:pt modelId="{703BFAF2-B7E2-4A01-9075-200127D666DC}" type="pres">
      <dgm:prSet presAssocID="{635F571D-715D-4ED3-9D3A-F62648822314}" presName="spNode" presStyleCnt="0"/>
      <dgm:spPr/>
    </dgm:pt>
    <dgm:pt modelId="{256EB2A0-D567-4097-9F6D-A76ED99A0EAD}" type="pres">
      <dgm:prSet presAssocID="{D7C29FFE-F529-4824-94BA-74AF80435902}" presName="sibTrans" presStyleLbl="sibTrans1D1" presStyleIdx="5" presStyleCnt="6"/>
      <dgm:spPr/>
      <dgm:t>
        <a:bodyPr/>
        <a:lstStyle/>
        <a:p>
          <a:endParaRPr lang="en-GB"/>
        </a:p>
      </dgm:t>
    </dgm:pt>
  </dgm:ptLst>
  <dgm:cxnLst>
    <dgm:cxn modelId="{4E316AD2-097F-422A-AEB7-2D45E1600E78}" srcId="{5DDFAA7F-E225-4E5A-955B-94E76E7F9614}" destId="{B5E1B058-2003-4777-87B6-275EE8048F26}" srcOrd="4" destOrd="0" parTransId="{C1D89D2B-0EEC-4E27-91EB-D06D4A19E7AE}" sibTransId="{0982A0C1-F538-4E86-8ADB-8A06D9FA8E72}"/>
    <dgm:cxn modelId="{ED0E5B01-7B1E-43E3-B5DA-618352A02B4A}" type="presOf" srcId="{D778E279-398B-413A-9FA8-CF5A4903B354}" destId="{59E00143-7369-4E5A-AA92-BC8A380C2D91}" srcOrd="0" destOrd="0" presId="urn:microsoft.com/office/officeart/2005/8/layout/cycle6"/>
    <dgm:cxn modelId="{10E2A8FF-2CE5-443E-B89D-967BF3905005}" type="presOf" srcId="{631C3FE5-4310-4B10-8563-84BD92040BA6}" destId="{6E252985-B113-49E4-A15B-2173F521325A}" srcOrd="0" destOrd="0" presId="urn:microsoft.com/office/officeart/2005/8/layout/cycle6"/>
    <dgm:cxn modelId="{67552CEC-DB7D-4158-8661-1B8F23B9ADBC}" type="presOf" srcId="{5DDFAA7F-E225-4E5A-955B-94E76E7F9614}" destId="{0BF55701-7E98-4D83-B66D-195BB8B48618}" srcOrd="0" destOrd="0" presId="urn:microsoft.com/office/officeart/2005/8/layout/cycle6"/>
    <dgm:cxn modelId="{D85CDE07-0FCC-4D26-9A21-30E8EAC899CD}" srcId="{5DDFAA7F-E225-4E5A-955B-94E76E7F9614}" destId="{635F571D-715D-4ED3-9D3A-F62648822314}" srcOrd="5" destOrd="0" parTransId="{346F091D-1DB8-458E-8B8E-2D7BFB7D7ED2}" sibTransId="{D7C29FFE-F529-4824-94BA-74AF80435902}"/>
    <dgm:cxn modelId="{2142EDED-11D6-450A-BF26-FBD3D2A8DE5D}" srcId="{5DDFAA7F-E225-4E5A-955B-94E76E7F9614}" destId="{D778E279-398B-413A-9FA8-CF5A4903B354}" srcOrd="2" destOrd="0" parTransId="{61270923-828B-4F86-AE7E-25D115DCD1A6}" sibTransId="{3ABD78CC-7290-4702-A97F-0ECCD5B38395}"/>
    <dgm:cxn modelId="{4ACE1504-A0B2-4501-9C3F-69741EB0F819}" type="presOf" srcId="{B5E1B058-2003-4777-87B6-275EE8048F26}" destId="{97DABC73-7A36-43E9-987C-213E4E044E2C}" srcOrd="0" destOrd="0" presId="urn:microsoft.com/office/officeart/2005/8/layout/cycle6"/>
    <dgm:cxn modelId="{641674C1-5132-4AFA-AACB-F85F35528FC7}" type="presOf" srcId="{69C293D4-4B92-41D5-AA0E-2403688B38F1}" destId="{4C9E9776-712A-4416-9ADE-0C15F49FD4E6}" srcOrd="0" destOrd="0" presId="urn:microsoft.com/office/officeart/2005/8/layout/cycle6"/>
    <dgm:cxn modelId="{7D4572F6-A706-4830-806C-8EA887C2BEA8}" type="presOf" srcId="{635F571D-715D-4ED3-9D3A-F62648822314}" destId="{05343034-BBE1-494A-BC35-9352C1ABB861}" srcOrd="0" destOrd="0" presId="urn:microsoft.com/office/officeart/2005/8/layout/cycle6"/>
    <dgm:cxn modelId="{9E6FE896-12BF-4811-A376-7D79C61D4325}" type="presOf" srcId="{2AB9E715-21CC-47AC-930F-9142D4CBC3B6}" destId="{A8859765-9375-4431-8156-351642ACB1BA}" srcOrd="0" destOrd="0" presId="urn:microsoft.com/office/officeart/2005/8/layout/cycle6"/>
    <dgm:cxn modelId="{CAF51AF7-5E44-45FA-9E5C-4AE7C504C42D}" type="presOf" srcId="{33D287B9-AFDF-4F9A-B5D1-98CDBC5EF52A}" destId="{55251C88-1E91-4E24-AF5B-9C8689ADEB11}" srcOrd="0" destOrd="0" presId="urn:microsoft.com/office/officeart/2005/8/layout/cycle6"/>
    <dgm:cxn modelId="{DABC31B2-5C9C-4C28-B5B8-603C1841CAF4}" type="presOf" srcId="{0982A0C1-F538-4E86-8ADB-8A06D9FA8E72}" destId="{91C6A25A-DD3E-4396-93DA-31E321A26F27}" srcOrd="0" destOrd="0" presId="urn:microsoft.com/office/officeart/2005/8/layout/cycle6"/>
    <dgm:cxn modelId="{A62B3BBE-AABC-4F5A-92CF-F8502DB6B35A}" type="presOf" srcId="{3F5EF83B-F37C-4B57-B1F6-C3F677BA4E1F}" destId="{6D4B29A8-08B9-41E3-B5B0-32FF6295B463}" srcOrd="0" destOrd="0" presId="urn:microsoft.com/office/officeart/2005/8/layout/cycle6"/>
    <dgm:cxn modelId="{944A6C14-A1B8-401D-B4B5-B145ED939188}" srcId="{5DDFAA7F-E225-4E5A-955B-94E76E7F9614}" destId="{2AB9E715-21CC-47AC-930F-9142D4CBC3B6}" srcOrd="3" destOrd="0" parTransId="{A8B825A6-1A79-4B3E-85AD-1A74F403F4A3}" sibTransId="{3785F14C-164A-4C8E-B613-CE685B629F4E}"/>
    <dgm:cxn modelId="{A8EFF9BD-25FA-4165-B416-CBF3E3E053B7}" srcId="{5DDFAA7F-E225-4E5A-955B-94E76E7F9614}" destId="{631C3FE5-4310-4B10-8563-84BD92040BA6}" srcOrd="0" destOrd="0" parTransId="{147787D6-5E24-41CE-961A-B4B9BC307F5F}" sibTransId="{33D287B9-AFDF-4F9A-B5D1-98CDBC5EF52A}"/>
    <dgm:cxn modelId="{93B1FEC2-2D7C-45D0-A425-0CAC3F46A1D3}" type="presOf" srcId="{D7C29FFE-F529-4824-94BA-74AF80435902}" destId="{256EB2A0-D567-4097-9F6D-A76ED99A0EAD}" srcOrd="0" destOrd="0" presId="urn:microsoft.com/office/officeart/2005/8/layout/cycle6"/>
    <dgm:cxn modelId="{8184F3FD-27E9-48D1-BF20-B7F577C3EE85}" type="presOf" srcId="{3785F14C-164A-4C8E-B613-CE685B629F4E}" destId="{27A12F9A-E37C-424F-AF93-9C6A2FB4D3FD}" srcOrd="0" destOrd="0" presId="urn:microsoft.com/office/officeart/2005/8/layout/cycle6"/>
    <dgm:cxn modelId="{5CD75583-B33A-482D-A844-BCB282B37AAF}" srcId="{5DDFAA7F-E225-4E5A-955B-94E76E7F9614}" destId="{3F5EF83B-F37C-4B57-B1F6-C3F677BA4E1F}" srcOrd="1" destOrd="0" parTransId="{6578B0AC-8D8D-40FF-A59E-314ACC2B0032}" sibTransId="{69C293D4-4B92-41D5-AA0E-2403688B38F1}"/>
    <dgm:cxn modelId="{89361C20-282F-45B8-A1EB-6E3CAA193496}" type="presOf" srcId="{3ABD78CC-7290-4702-A97F-0ECCD5B38395}" destId="{DFC36E67-C645-43BD-AF55-1AC9B7EB70DA}" srcOrd="0" destOrd="0" presId="urn:microsoft.com/office/officeart/2005/8/layout/cycle6"/>
    <dgm:cxn modelId="{B64873B3-C548-46A5-95E0-30E4DB15E626}" type="presParOf" srcId="{0BF55701-7E98-4D83-B66D-195BB8B48618}" destId="{6E252985-B113-49E4-A15B-2173F521325A}" srcOrd="0" destOrd="0" presId="urn:microsoft.com/office/officeart/2005/8/layout/cycle6"/>
    <dgm:cxn modelId="{6603D226-4A12-4464-BE43-4ACE82FBA9B3}" type="presParOf" srcId="{0BF55701-7E98-4D83-B66D-195BB8B48618}" destId="{0CA83C9C-19EC-4491-B93C-DABE95968B71}" srcOrd="1" destOrd="0" presId="urn:microsoft.com/office/officeart/2005/8/layout/cycle6"/>
    <dgm:cxn modelId="{B92EE4C4-21F1-46D1-8D31-1D9778159632}" type="presParOf" srcId="{0BF55701-7E98-4D83-B66D-195BB8B48618}" destId="{55251C88-1E91-4E24-AF5B-9C8689ADEB11}" srcOrd="2" destOrd="0" presId="urn:microsoft.com/office/officeart/2005/8/layout/cycle6"/>
    <dgm:cxn modelId="{A78D33DA-86E6-433F-88D3-491C53AEFC94}" type="presParOf" srcId="{0BF55701-7E98-4D83-B66D-195BB8B48618}" destId="{6D4B29A8-08B9-41E3-B5B0-32FF6295B463}" srcOrd="3" destOrd="0" presId="urn:microsoft.com/office/officeart/2005/8/layout/cycle6"/>
    <dgm:cxn modelId="{40ABF236-7329-4DE4-B501-36B766B5E193}" type="presParOf" srcId="{0BF55701-7E98-4D83-B66D-195BB8B48618}" destId="{8191AF35-92E2-4015-843A-B435263F4E7B}" srcOrd="4" destOrd="0" presId="urn:microsoft.com/office/officeart/2005/8/layout/cycle6"/>
    <dgm:cxn modelId="{0E75A806-FD4C-4E53-8D4D-1861444E3822}" type="presParOf" srcId="{0BF55701-7E98-4D83-B66D-195BB8B48618}" destId="{4C9E9776-712A-4416-9ADE-0C15F49FD4E6}" srcOrd="5" destOrd="0" presId="urn:microsoft.com/office/officeart/2005/8/layout/cycle6"/>
    <dgm:cxn modelId="{05100AFF-17E0-4720-828E-B26B7E3EE526}" type="presParOf" srcId="{0BF55701-7E98-4D83-B66D-195BB8B48618}" destId="{59E00143-7369-4E5A-AA92-BC8A380C2D91}" srcOrd="6" destOrd="0" presId="urn:microsoft.com/office/officeart/2005/8/layout/cycle6"/>
    <dgm:cxn modelId="{2EC3EDFB-3137-4937-B5CE-DB6F8B38A45E}" type="presParOf" srcId="{0BF55701-7E98-4D83-B66D-195BB8B48618}" destId="{7FEB1A0B-06B0-4182-A8E9-C9BEB780DD75}" srcOrd="7" destOrd="0" presId="urn:microsoft.com/office/officeart/2005/8/layout/cycle6"/>
    <dgm:cxn modelId="{07D772F1-D5B5-4835-8C32-AA046D5E1B1B}" type="presParOf" srcId="{0BF55701-7E98-4D83-B66D-195BB8B48618}" destId="{DFC36E67-C645-43BD-AF55-1AC9B7EB70DA}" srcOrd="8" destOrd="0" presId="urn:microsoft.com/office/officeart/2005/8/layout/cycle6"/>
    <dgm:cxn modelId="{B48CFAF1-0E31-4158-8191-BE088667ECA9}" type="presParOf" srcId="{0BF55701-7E98-4D83-B66D-195BB8B48618}" destId="{A8859765-9375-4431-8156-351642ACB1BA}" srcOrd="9" destOrd="0" presId="urn:microsoft.com/office/officeart/2005/8/layout/cycle6"/>
    <dgm:cxn modelId="{5873C739-BD53-41EA-BDEF-7049D51182C7}" type="presParOf" srcId="{0BF55701-7E98-4D83-B66D-195BB8B48618}" destId="{BC5DD388-41E1-42F3-8488-2B72A0094B76}" srcOrd="10" destOrd="0" presId="urn:microsoft.com/office/officeart/2005/8/layout/cycle6"/>
    <dgm:cxn modelId="{89267E8D-FEEA-472B-A234-2B91CEDE0ADB}" type="presParOf" srcId="{0BF55701-7E98-4D83-B66D-195BB8B48618}" destId="{27A12F9A-E37C-424F-AF93-9C6A2FB4D3FD}" srcOrd="11" destOrd="0" presId="urn:microsoft.com/office/officeart/2005/8/layout/cycle6"/>
    <dgm:cxn modelId="{A60B5BE0-783E-4B35-94E2-C12514DB2CD8}" type="presParOf" srcId="{0BF55701-7E98-4D83-B66D-195BB8B48618}" destId="{97DABC73-7A36-43E9-987C-213E4E044E2C}" srcOrd="12" destOrd="0" presId="urn:microsoft.com/office/officeart/2005/8/layout/cycle6"/>
    <dgm:cxn modelId="{A9976C71-E954-43AB-B57A-86BDC2152034}" type="presParOf" srcId="{0BF55701-7E98-4D83-B66D-195BB8B48618}" destId="{3ECEE400-4AB2-47CD-BC5F-24C88EFEDDC0}" srcOrd="13" destOrd="0" presId="urn:microsoft.com/office/officeart/2005/8/layout/cycle6"/>
    <dgm:cxn modelId="{71B327CC-2F59-4532-81F2-374606828555}" type="presParOf" srcId="{0BF55701-7E98-4D83-B66D-195BB8B48618}" destId="{91C6A25A-DD3E-4396-93DA-31E321A26F27}" srcOrd="14" destOrd="0" presId="urn:microsoft.com/office/officeart/2005/8/layout/cycle6"/>
    <dgm:cxn modelId="{CEC518CA-D86A-4696-B965-49DFDE7A9FB8}" type="presParOf" srcId="{0BF55701-7E98-4D83-B66D-195BB8B48618}" destId="{05343034-BBE1-494A-BC35-9352C1ABB861}" srcOrd="15" destOrd="0" presId="urn:microsoft.com/office/officeart/2005/8/layout/cycle6"/>
    <dgm:cxn modelId="{FBD65ADA-27FD-4BEA-A890-0BA7FD02E2A5}" type="presParOf" srcId="{0BF55701-7E98-4D83-B66D-195BB8B48618}" destId="{703BFAF2-B7E2-4A01-9075-200127D666DC}" srcOrd="16" destOrd="0" presId="urn:microsoft.com/office/officeart/2005/8/layout/cycle6"/>
    <dgm:cxn modelId="{AB0C1B2A-5DB0-4F3B-9FBD-2524AAFD0A34}" type="presParOf" srcId="{0BF55701-7E98-4D83-B66D-195BB8B48618}" destId="{256EB2A0-D567-4097-9F6D-A76ED99A0EAD}" srcOrd="17"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515899-38E1-402E-9B13-958FCE79D68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58673F1C-67D6-4347-931F-AEEE940C8CE7}">
      <dgm:prSet phldrT="[Text]" custT="1"/>
      <dgm:spPr>
        <a:solidFill>
          <a:schemeClr val="accent4"/>
        </a:solidFill>
      </dgm:spPr>
      <dgm:t>
        <a:bodyPr/>
        <a:lstStyle/>
        <a:p>
          <a:r>
            <a:rPr lang="en-GB" sz="1200" dirty="0" smtClean="0">
              <a:latin typeface="+mj-lt"/>
            </a:rPr>
            <a:t>Ma Sin-chi, Deutsche Bank AG (DBK) (2013)</a:t>
          </a:r>
          <a:endParaRPr lang="en-GB" sz="1200" dirty="0">
            <a:latin typeface="+mj-lt"/>
          </a:endParaRPr>
        </a:p>
      </dgm:t>
    </dgm:pt>
    <dgm:pt modelId="{E7A5F522-57D1-4958-B0E8-D0708E48780C}" type="parTrans" cxnId="{CB387E3D-B0BF-4D46-B544-D0FB8526D15B}">
      <dgm:prSet/>
      <dgm:spPr/>
      <dgm:t>
        <a:bodyPr/>
        <a:lstStyle/>
        <a:p>
          <a:endParaRPr lang="en-GB">
            <a:latin typeface="+mj-lt"/>
          </a:endParaRPr>
        </a:p>
      </dgm:t>
    </dgm:pt>
    <dgm:pt modelId="{7499FC11-99A5-473D-9E63-A2B494A2C6C0}" type="sibTrans" cxnId="{CB387E3D-B0BF-4D46-B544-D0FB8526D15B}">
      <dgm:prSet/>
      <dgm:spPr/>
      <dgm:t>
        <a:bodyPr/>
        <a:lstStyle/>
        <a:p>
          <a:endParaRPr lang="en-GB">
            <a:latin typeface="+mj-lt"/>
          </a:endParaRPr>
        </a:p>
      </dgm:t>
    </dgm:pt>
    <dgm:pt modelId="{B6FE6A44-E011-4301-8342-64C05474F5D4}">
      <dgm:prSet/>
      <dgm:spPr/>
      <dgm:t>
        <a:bodyPr/>
        <a:lstStyle/>
        <a:p>
          <a:r>
            <a:rPr lang="en-GB" dirty="0" smtClean="0">
              <a:latin typeface="+mj-lt"/>
            </a:rPr>
            <a:t>FCA fined £1.8million for failing to have in place appropriate checks and controls to guard against the risk of bribery or corruption when making payments to overseas third parties. </a:t>
          </a:r>
          <a:endParaRPr lang="en-GB" dirty="0">
            <a:latin typeface="+mj-lt"/>
          </a:endParaRPr>
        </a:p>
      </dgm:t>
    </dgm:pt>
    <dgm:pt modelId="{C17A03AD-8870-47EE-A91F-48097563567B}" type="parTrans" cxnId="{4A02953D-6D13-4D7F-A744-2E14009F54DD}">
      <dgm:prSet/>
      <dgm:spPr/>
      <dgm:t>
        <a:bodyPr/>
        <a:lstStyle/>
        <a:p>
          <a:endParaRPr lang="en-GB">
            <a:latin typeface="+mj-lt"/>
          </a:endParaRPr>
        </a:p>
      </dgm:t>
    </dgm:pt>
    <dgm:pt modelId="{0FFC2892-5CF9-4854-B4A5-9D42EE68B0B4}" type="sibTrans" cxnId="{4A02953D-6D13-4D7F-A744-2E14009F54DD}">
      <dgm:prSet/>
      <dgm:spPr/>
      <dgm:t>
        <a:bodyPr/>
        <a:lstStyle/>
        <a:p>
          <a:endParaRPr lang="en-GB">
            <a:latin typeface="+mj-lt"/>
          </a:endParaRPr>
        </a:p>
      </dgm:t>
    </dgm:pt>
    <dgm:pt modelId="{F684658E-ECAD-4055-B531-8DC1ED1D13A0}">
      <dgm:prSet custT="1"/>
      <dgm:spPr>
        <a:solidFill>
          <a:schemeClr val="accent4"/>
        </a:solidFill>
      </dgm:spPr>
      <dgm:t>
        <a:bodyPr/>
        <a:lstStyle/>
        <a:p>
          <a:r>
            <a:rPr lang="en-GB" sz="1200" dirty="0" smtClean="0">
              <a:latin typeface="+mj-lt"/>
            </a:rPr>
            <a:t>Willis Limited (2011)</a:t>
          </a:r>
          <a:endParaRPr lang="en-GB" sz="1200" dirty="0">
            <a:latin typeface="+mj-lt"/>
          </a:endParaRPr>
        </a:p>
      </dgm:t>
    </dgm:pt>
    <dgm:pt modelId="{4B13021F-1248-4703-A971-B93FDC101101}" type="parTrans" cxnId="{92943621-C6DE-453B-A5CA-6E39B7B56D5B}">
      <dgm:prSet/>
      <dgm:spPr/>
      <dgm:t>
        <a:bodyPr/>
        <a:lstStyle/>
        <a:p>
          <a:endParaRPr lang="en-GB">
            <a:latin typeface="+mj-lt"/>
          </a:endParaRPr>
        </a:p>
      </dgm:t>
    </dgm:pt>
    <dgm:pt modelId="{275327C6-B51B-4D59-8419-29786EFBE21E}" type="sibTrans" cxnId="{92943621-C6DE-453B-A5CA-6E39B7B56D5B}">
      <dgm:prSet/>
      <dgm:spPr/>
      <dgm:t>
        <a:bodyPr/>
        <a:lstStyle/>
        <a:p>
          <a:endParaRPr lang="en-GB">
            <a:latin typeface="+mj-lt"/>
          </a:endParaRPr>
        </a:p>
      </dgm:t>
    </dgm:pt>
    <dgm:pt modelId="{B3D028CD-165C-4480-A5B4-2E3C8044A734}">
      <dgm:prSet custT="1"/>
      <dgm:spPr>
        <a:solidFill>
          <a:schemeClr val="accent4"/>
        </a:solidFill>
      </dgm:spPr>
      <dgm:t>
        <a:bodyPr/>
        <a:lstStyle/>
        <a:p>
          <a:r>
            <a:rPr lang="en-GB" sz="1200" dirty="0" smtClean="0">
              <a:latin typeface="+mj-lt"/>
            </a:rPr>
            <a:t>Siemens AG (2008)</a:t>
          </a:r>
          <a:endParaRPr lang="en-GB" sz="1200" dirty="0">
            <a:latin typeface="+mj-lt"/>
          </a:endParaRPr>
        </a:p>
      </dgm:t>
    </dgm:pt>
    <dgm:pt modelId="{908F6E25-1C57-4503-B459-87CC03A6293D}" type="parTrans" cxnId="{EC15EA27-E596-44B2-8AC6-9997B8A9AF0C}">
      <dgm:prSet/>
      <dgm:spPr/>
      <dgm:t>
        <a:bodyPr/>
        <a:lstStyle/>
        <a:p>
          <a:endParaRPr lang="en-GB">
            <a:latin typeface="+mj-lt"/>
          </a:endParaRPr>
        </a:p>
      </dgm:t>
    </dgm:pt>
    <dgm:pt modelId="{7BDCC791-E534-4910-80C3-BF32BB89DD71}" type="sibTrans" cxnId="{EC15EA27-E596-44B2-8AC6-9997B8A9AF0C}">
      <dgm:prSet/>
      <dgm:spPr/>
      <dgm:t>
        <a:bodyPr/>
        <a:lstStyle/>
        <a:p>
          <a:endParaRPr lang="en-GB">
            <a:latin typeface="+mj-lt"/>
          </a:endParaRPr>
        </a:p>
      </dgm:t>
    </dgm:pt>
    <dgm:pt modelId="{885ABB88-0967-4E1A-84AE-2A703B4F6CD7}">
      <dgm:prSet phldrT="[Text]"/>
      <dgm:spPr/>
      <dgm:t>
        <a:bodyPr/>
        <a:lstStyle/>
        <a:p>
          <a:r>
            <a:rPr lang="en-GB" dirty="0" smtClean="0">
              <a:latin typeface="+mj-lt"/>
            </a:rPr>
            <a:t>Managing director in Hong Kong</a:t>
          </a:r>
          <a:endParaRPr lang="en-GB" dirty="0">
            <a:latin typeface="+mj-lt"/>
          </a:endParaRPr>
        </a:p>
      </dgm:t>
    </dgm:pt>
    <dgm:pt modelId="{06749568-2E7D-4A10-AF19-67269CD6326F}" type="parTrans" cxnId="{03901FDE-1F6E-46A7-91F5-CBF8AB37F4D1}">
      <dgm:prSet/>
      <dgm:spPr/>
      <dgm:t>
        <a:bodyPr/>
        <a:lstStyle/>
        <a:p>
          <a:endParaRPr lang="en-GB">
            <a:latin typeface="+mj-lt"/>
          </a:endParaRPr>
        </a:p>
      </dgm:t>
    </dgm:pt>
    <dgm:pt modelId="{DC0FF6C7-24AD-4097-8327-3D1D03144E92}" type="sibTrans" cxnId="{03901FDE-1F6E-46A7-91F5-CBF8AB37F4D1}">
      <dgm:prSet/>
      <dgm:spPr/>
      <dgm:t>
        <a:bodyPr/>
        <a:lstStyle/>
        <a:p>
          <a:endParaRPr lang="en-GB">
            <a:latin typeface="+mj-lt"/>
          </a:endParaRPr>
        </a:p>
      </dgm:t>
    </dgm:pt>
    <dgm:pt modelId="{AE39DB52-ADCF-4B7A-95BA-CDD696EB76F6}">
      <dgm:prSet phldrT="[Text]"/>
      <dgm:spPr/>
      <dgm:t>
        <a:bodyPr/>
        <a:lstStyle/>
        <a:p>
          <a:r>
            <a:rPr lang="en-GB" dirty="0" smtClean="0">
              <a:latin typeface="+mj-lt"/>
            </a:rPr>
            <a:t>sentenced to seven years in jail for accepting HK$24.8 million ($3.2 million) in bribes. </a:t>
          </a:r>
          <a:endParaRPr lang="en-GB" dirty="0">
            <a:latin typeface="+mj-lt"/>
          </a:endParaRPr>
        </a:p>
      </dgm:t>
    </dgm:pt>
    <dgm:pt modelId="{A7BF5178-37D2-4118-8847-21CF93BD2EAE}" type="parTrans" cxnId="{48D47672-D891-4EAA-AD23-13EA9B7E589C}">
      <dgm:prSet/>
      <dgm:spPr/>
      <dgm:t>
        <a:bodyPr/>
        <a:lstStyle/>
        <a:p>
          <a:endParaRPr lang="en-GB">
            <a:latin typeface="+mj-lt"/>
          </a:endParaRPr>
        </a:p>
      </dgm:t>
    </dgm:pt>
    <dgm:pt modelId="{0B990245-6DE9-4736-B402-C89226BAA7B4}" type="sibTrans" cxnId="{48D47672-D891-4EAA-AD23-13EA9B7E589C}">
      <dgm:prSet/>
      <dgm:spPr/>
      <dgm:t>
        <a:bodyPr/>
        <a:lstStyle/>
        <a:p>
          <a:endParaRPr lang="en-GB">
            <a:latin typeface="+mj-lt"/>
          </a:endParaRPr>
        </a:p>
      </dgm:t>
    </dgm:pt>
    <dgm:pt modelId="{E01216E2-5521-4833-A057-8AF210E999E1}">
      <dgm:prSet phldrT="[Text]"/>
      <dgm:spPr/>
      <dgm:t>
        <a:bodyPr/>
        <a:lstStyle/>
        <a:p>
          <a:r>
            <a:rPr lang="en-GB" dirty="0" smtClean="0">
              <a:latin typeface="+mj-lt"/>
            </a:rPr>
            <a:t>Accepting the payments in exchange for information on derivative warrants issued by the bank.</a:t>
          </a:r>
          <a:endParaRPr lang="en-GB" dirty="0">
            <a:latin typeface="+mj-lt"/>
          </a:endParaRPr>
        </a:p>
      </dgm:t>
    </dgm:pt>
    <dgm:pt modelId="{DFE8FE12-E2F7-4E25-95F6-811CB215B1B5}" type="parTrans" cxnId="{382BA430-B62D-4E9B-9984-B558D8335A0E}">
      <dgm:prSet/>
      <dgm:spPr/>
      <dgm:t>
        <a:bodyPr/>
        <a:lstStyle/>
        <a:p>
          <a:endParaRPr lang="en-GB">
            <a:latin typeface="+mj-lt"/>
          </a:endParaRPr>
        </a:p>
      </dgm:t>
    </dgm:pt>
    <dgm:pt modelId="{1294CCCB-8812-4AB8-8DC4-7485BAEA5129}" type="sibTrans" cxnId="{382BA430-B62D-4E9B-9984-B558D8335A0E}">
      <dgm:prSet/>
      <dgm:spPr/>
      <dgm:t>
        <a:bodyPr/>
        <a:lstStyle/>
        <a:p>
          <a:endParaRPr lang="en-GB">
            <a:latin typeface="+mj-lt"/>
          </a:endParaRPr>
        </a:p>
      </dgm:t>
    </dgm:pt>
    <dgm:pt modelId="{E1F2D5CC-8CED-4F9D-AA49-E99544565CDD}">
      <dgm:prSet custT="1"/>
      <dgm:spPr>
        <a:solidFill>
          <a:schemeClr val="accent4"/>
        </a:solidFill>
      </dgm:spPr>
      <dgm:t>
        <a:bodyPr/>
        <a:lstStyle/>
        <a:p>
          <a:r>
            <a:rPr lang="en-GB" sz="1200" dirty="0" smtClean="0">
              <a:latin typeface="+mj-lt"/>
            </a:rPr>
            <a:t>JLT Specialty Limited (2013)</a:t>
          </a:r>
          <a:endParaRPr lang="en-GB" sz="1200" dirty="0">
            <a:latin typeface="+mj-lt"/>
          </a:endParaRPr>
        </a:p>
      </dgm:t>
    </dgm:pt>
    <dgm:pt modelId="{32F14E0E-8CC8-4985-835A-22CF5BEFA304}" type="parTrans" cxnId="{1BCC8FC7-631F-4BF6-BC3A-7336004A9628}">
      <dgm:prSet/>
      <dgm:spPr/>
      <dgm:t>
        <a:bodyPr/>
        <a:lstStyle/>
        <a:p>
          <a:endParaRPr lang="en-GB">
            <a:latin typeface="+mj-lt"/>
          </a:endParaRPr>
        </a:p>
      </dgm:t>
    </dgm:pt>
    <dgm:pt modelId="{8E9736A7-4F89-4A7E-B4F6-CCF61577F192}" type="sibTrans" cxnId="{1BCC8FC7-631F-4BF6-BC3A-7336004A9628}">
      <dgm:prSet/>
      <dgm:spPr/>
      <dgm:t>
        <a:bodyPr/>
        <a:lstStyle/>
        <a:p>
          <a:endParaRPr lang="en-GB">
            <a:latin typeface="+mj-lt"/>
          </a:endParaRPr>
        </a:p>
      </dgm:t>
    </dgm:pt>
    <dgm:pt modelId="{8F56FDF5-E16A-43E3-A107-9308BD90F1B6}">
      <dgm:prSet/>
      <dgm:spPr/>
      <dgm:t>
        <a:bodyPr/>
        <a:lstStyle/>
        <a:p>
          <a:r>
            <a:rPr lang="en-GB" dirty="0" smtClean="0">
              <a:latin typeface="+mj-lt"/>
            </a:rPr>
            <a:t>Had the checks in place but did not use them effectively.</a:t>
          </a:r>
          <a:endParaRPr lang="en-GB" dirty="0">
            <a:latin typeface="+mj-lt"/>
          </a:endParaRPr>
        </a:p>
      </dgm:t>
    </dgm:pt>
    <dgm:pt modelId="{131F252F-62F8-4759-990B-837C1CB9E08B}" type="parTrans" cxnId="{17D2F87F-37CD-4EA6-BCE6-DD254D108AEF}">
      <dgm:prSet/>
      <dgm:spPr/>
      <dgm:t>
        <a:bodyPr/>
        <a:lstStyle/>
        <a:p>
          <a:endParaRPr lang="en-GB">
            <a:latin typeface="+mj-lt"/>
          </a:endParaRPr>
        </a:p>
      </dgm:t>
    </dgm:pt>
    <dgm:pt modelId="{804718A0-A1A7-4AE7-80E3-847E23197F50}" type="sibTrans" cxnId="{17D2F87F-37CD-4EA6-BCE6-DD254D108AEF}">
      <dgm:prSet/>
      <dgm:spPr/>
      <dgm:t>
        <a:bodyPr/>
        <a:lstStyle/>
        <a:p>
          <a:endParaRPr lang="en-GB">
            <a:latin typeface="+mj-lt"/>
          </a:endParaRPr>
        </a:p>
      </dgm:t>
    </dgm:pt>
    <dgm:pt modelId="{B1973966-57A3-4C61-80C3-A3EA791B623D}">
      <dgm:prSet custT="1"/>
      <dgm:spPr/>
      <dgm:t>
        <a:bodyPr/>
        <a:lstStyle/>
        <a:p>
          <a:r>
            <a:rPr lang="en-GB" sz="900" dirty="0" smtClean="0">
              <a:latin typeface="+mj-lt"/>
            </a:rPr>
            <a:t>£6.895 million fine for failings in its anti-bribery and corruption systems and controls </a:t>
          </a:r>
          <a:endParaRPr lang="en-GB" sz="900" dirty="0">
            <a:latin typeface="+mj-lt"/>
          </a:endParaRPr>
        </a:p>
      </dgm:t>
    </dgm:pt>
    <dgm:pt modelId="{A5CDFDDA-BE06-47EF-9041-895873DF9953}" type="parTrans" cxnId="{33761CA9-97B3-45E6-B3AF-761934B9775F}">
      <dgm:prSet/>
      <dgm:spPr/>
      <dgm:t>
        <a:bodyPr/>
        <a:lstStyle/>
        <a:p>
          <a:endParaRPr lang="en-GB">
            <a:latin typeface="+mj-lt"/>
          </a:endParaRPr>
        </a:p>
      </dgm:t>
    </dgm:pt>
    <dgm:pt modelId="{691DD3BB-BEEA-4A0A-8305-961A915DFD5C}" type="sibTrans" cxnId="{33761CA9-97B3-45E6-B3AF-761934B9775F}">
      <dgm:prSet/>
      <dgm:spPr/>
      <dgm:t>
        <a:bodyPr/>
        <a:lstStyle/>
        <a:p>
          <a:endParaRPr lang="en-GB">
            <a:latin typeface="+mj-lt"/>
          </a:endParaRPr>
        </a:p>
      </dgm:t>
    </dgm:pt>
    <dgm:pt modelId="{BBAC2783-7474-4E02-AD4E-3BDAC1BE3D71}">
      <dgm:prSet custT="1"/>
      <dgm:spPr/>
      <dgm:t>
        <a:bodyPr/>
        <a:lstStyle/>
        <a:p>
          <a:r>
            <a:rPr lang="en-GB" sz="900" dirty="0" smtClean="0">
              <a:latin typeface="+mj-lt"/>
            </a:rPr>
            <a:t>Payments made by Willis Limited to overseas third parties could be used for corrupt purposes </a:t>
          </a:r>
          <a:endParaRPr lang="en-GB" sz="900" dirty="0">
            <a:latin typeface="+mj-lt"/>
          </a:endParaRPr>
        </a:p>
      </dgm:t>
    </dgm:pt>
    <dgm:pt modelId="{EBA98137-5D39-451E-A1E0-C249EDEC08DD}" type="parTrans" cxnId="{699C05C1-9D02-4D6F-BA4B-0D2BFEB26F48}">
      <dgm:prSet/>
      <dgm:spPr/>
      <dgm:t>
        <a:bodyPr/>
        <a:lstStyle/>
        <a:p>
          <a:endParaRPr lang="en-GB">
            <a:latin typeface="+mj-lt"/>
          </a:endParaRPr>
        </a:p>
      </dgm:t>
    </dgm:pt>
    <dgm:pt modelId="{8ABD6697-8FD0-44F7-AE9C-16568DC14EC4}" type="sibTrans" cxnId="{699C05C1-9D02-4D6F-BA4B-0D2BFEB26F48}">
      <dgm:prSet/>
      <dgm:spPr/>
      <dgm:t>
        <a:bodyPr/>
        <a:lstStyle/>
        <a:p>
          <a:endParaRPr lang="en-GB">
            <a:latin typeface="+mj-lt"/>
          </a:endParaRPr>
        </a:p>
      </dgm:t>
    </dgm:pt>
    <dgm:pt modelId="{33F28508-E909-4367-9396-C516A9CDCA72}">
      <dgm:prSet custT="1"/>
      <dgm:spPr/>
      <dgm:t>
        <a:bodyPr/>
        <a:lstStyle/>
        <a:p>
          <a:r>
            <a:rPr lang="en-GB" sz="900" dirty="0" smtClean="0">
              <a:latin typeface="+mj-lt"/>
            </a:rPr>
            <a:t>Lack of due diligence, lack of recording of payments and commercial rationale </a:t>
          </a:r>
          <a:endParaRPr lang="en-GB" sz="900" dirty="0">
            <a:latin typeface="+mj-lt"/>
          </a:endParaRPr>
        </a:p>
      </dgm:t>
    </dgm:pt>
    <dgm:pt modelId="{7686D21E-BF3E-46D6-B0EA-322961C71B34}" type="parTrans" cxnId="{34F8BA12-32F0-4D86-B856-4B84F44A59AE}">
      <dgm:prSet/>
      <dgm:spPr/>
      <dgm:t>
        <a:bodyPr/>
        <a:lstStyle/>
        <a:p>
          <a:endParaRPr lang="en-GB">
            <a:latin typeface="+mj-lt"/>
          </a:endParaRPr>
        </a:p>
      </dgm:t>
    </dgm:pt>
    <dgm:pt modelId="{917DCFB3-EDDC-403B-A0F3-894084ECAE96}" type="sibTrans" cxnId="{34F8BA12-32F0-4D86-B856-4B84F44A59AE}">
      <dgm:prSet/>
      <dgm:spPr/>
      <dgm:t>
        <a:bodyPr/>
        <a:lstStyle/>
        <a:p>
          <a:endParaRPr lang="en-GB">
            <a:latin typeface="+mj-lt"/>
          </a:endParaRPr>
        </a:p>
      </dgm:t>
    </dgm:pt>
    <dgm:pt modelId="{3E6BF539-5E0F-4E48-B28D-9AE8AAD21970}">
      <dgm:prSet custT="1"/>
      <dgm:spPr/>
      <dgm:t>
        <a:bodyPr/>
        <a:lstStyle/>
        <a:p>
          <a:r>
            <a:rPr lang="en-GB" sz="900" dirty="0" smtClean="0">
              <a:latin typeface="+mj-lt"/>
            </a:rPr>
            <a:t>Risk assessment not appropriately conducted and Senior Management not aware</a:t>
          </a:r>
          <a:endParaRPr lang="en-GB" sz="900" dirty="0">
            <a:latin typeface="+mj-lt"/>
          </a:endParaRPr>
        </a:p>
      </dgm:t>
    </dgm:pt>
    <dgm:pt modelId="{AD53F759-FBF4-4317-917F-B1B6FF6E80B3}" type="parTrans" cxnId="{234D6F5D-C3E6-4792-800E-85E5ADDD99A8}">
      <dgm:prSet/>
      <dgm:spPr/>
      <dgm:t>
        <a:bodyPr/>
        <a:lstStyle/>
        <a:p>
          <a:endParaRPr lang="en-GB">
            <a:latin typeface="+mj-lt"/>
          </a:endParaRPr>
        </a:p>
      </dgm:t>
    </dgm:pt>
    <dgm:pt modelId="{5017527A-13A3-4F5B-9CB4-ECF0E8AABA6A}" type="sibTrans" cxnId="{234D6F5D-C3E6-4792-800E-85E5ADDD99A8}">
      <dgm:prSet/>
      <dgm:spPr/>
      <dgm:t>
        <a:bodyPr/>
        <a:lstStyle/>
        <a:p>
          <a:endParaRPr lang="en-GB">
            <a:latin typeface="+mj-lt"/>
          </a:endParaRPr>
        </a:p>
      </dgm:t>
    </dgm:pt>
    <dgm:pt modelId="{BDF12D9E-CC6E-4A5D-8231-26617C18C6FC}">
      <dgm:prSet custT="1"/>
      <dgm:spPr/>
      <dgm:t>
        <a:bodyPr/>
        <a:lstStyle/>
        <a:p>
          <a:r>
            <a:rPr lang="en-GB" sz="900" dirty="0" smtClean="0">
              <a:latin typeface="+mj-lt"/>
            </a:rPr>
            <a:t>Paid $16m to Argentinian president for contract to make ID cards ($1b) &gt; $100m to government officials</a:t>
          </a:r>
          <a:endParaRPr lang="en-GB" sz="900" dirty="0">
            <a:latin typeface="+mj-lt"/>
          </a:endParaRPr>
        </a:p>
      </dgm:t>
    </dgm:pt>
    <dgm:pt modelId="{314A2962-89CA-4783-AA4E-D3DDB17207FB}" type="parTrans" cxnId="{49935335-B284-4529-A063-72D569132347}">
      <dgm:prSet/>
      <dgm:spPr/>
      <dgm:t>
        <a:bodyPr/>
        <a:lstStyle/>
        <a:p>
          <a:endParaRPr lang="en-GB">
            <a:latin typeface="+mj-lt"/>
          </a:endParaRPr>
        </a:p>
      </dgm:t>
    </dgm:pt>
    <dgm:pt modelId="{0FB5B77E-4812-467B-A834-DE02200A5208}" type="sibTrans" cxnId="{49935335-B284-4529-A063-72D569132347}">
      <dgm:prSet/>
      <dgm:spPr/>
      <dgm:t>
        <a:bodyPr/>
        <a:lstStyle/>
        <a:p>
          <a:endParaRPr lang="en-GB">
            <a:latin typeface="+mj-lt"/>
          </a:endParaRPr>
        </a:p>
      </dgm:t>
    </dgm:pt>
    <dgm:pt modelId="{9E47988F-DD65-4693-AA2B-9239A7506279}">
      <dgm:prSet custT="1"/>
      <dgm:spPr/>
      <dgm:t>
        <a:bodyPr/>
        <a:lstStyle/>
        <a:p>
          <a:r>
            <a:rPr lang="en-GB" sz="900" dirty="0" smtClean="0">
              <a:latin typeface="+mj-lt"/>
            </a:rPr>
            <a:t>$1.6b fines in US (</a:t>
          </a:r>
          <a:r>
            <a:rPr lang="en-GB" sz="900" dirty="0" err="1" smtClean="0">
              <a:latin typeface="+mj-lt"/>
            </a:rPr>
            <a:t>DoJ</a:t>
          </a:r>
          <a:r>
            <a:rPr lang="en-GB" sz="900" dirty="0" smtClean="0">
              <a:latin typeface="+mj-lt"/>
            </a:rPr>
            <a:t>) and Germany</a:t>
          </a:r>
          <a:endParaRPr lang="en-GB" sz="900" dirty="0">
            <a:latin typeface="+mj-lt"/>
          </a:endParaRPr>
        </a:p>
      </dgm:t>
    </dgm:pt>
    <dgm:pt modelId="{D5579B73-1368-4007-8A3E-DDA03396F381}" type="parTrans" cxnId="{43AFE9C6-FE5A-4B29-A19C-4D0070F5673C}">
      <dgm:prSet/>
      <dgm:spPr/>
      <dgm:t>
        <a:bodyPr/>
        <a:lstStyle/>
        <a:p>
          <a:endParaRPr lang="en-GB">
            <a:latin typeface="+mj-lt"/>
          </a:endParaRPr>
        </a:p>
      </dgm:t>
    </dgm:pt>
    <dgm:pt modelId="{6F467436-ABC4-4988-97CF-117957750C7D}" type="sibTrans" cxnId="{43AFE9C6-FE5A-4B29-A19C-4D0070F5673C}">
      <dgm:prSet/>
      <dgm:spPr/>
      <dgm:t>
        <a:bodyPr/>
        <a:lstStyle/>
        <a:p>
          <a:endParaRPr lang="en-GB">
            <a:latin typeface="+mj-lt"/>
          </a:endParaRPr>
        </a:p>
      </dgm:t>
    </dgm:pt>
    <dgm:pt modelId="{849233C4-D93F-4990-AB25-CE3E041C56A1}" type="pres">
      <dgm:prSet presAssocID="{97515899-38E1-402E-9B13-958FCE79D684}" presName="Name0" presStyleCnt="0">
        <dgm:presLayoutVars>
          <dgm:dir/>
          <dgm:animLvl val="lvl"/>
          <dgm:resizeHandles val="exact"/>
        </dgm:presLayoutVars>
      </dgm:prSet>
      <dgm:spPr/>
      <dgm:t>
        <a:bodyPr/>
        <a:lstStyle/>
        <a:p>
          <a:endParaRPr lang="en-GB"/>
        </a:p>
      </dgm:t>
    </dgm:pt>
    <dgm:pt modelId="{6AE0D4CD-7767-4306-B143-AAEC5B7E6657}" type="pres">
      <dgm:prSet presAssocID="{58673F1C-67D6-4347-931F-AEEE940C8CE7}" presName="linNode" presStyleCnt="0"/>
      <dgm:spPr/>
      <dgm:t>
        <a:bodyPr/>
        <a:lstStyle/>
        <a:p>
          <a:endParaRPr lang="en-GB"/>
        </a:p>
      </dgm:t>
    </dgm:pt>
    <dgm:pt modelId="{37F79230-33BC-4476-9C7B-FCDE7FFC3155}" type="pres">
      <dgm:prSet presAssocID="{58673F1C-67D6-4347-931F-AEEE940C8CE7}" presName="parentText" presStyleLbl="node1" presStyleIdx="0" presStyleCnt="4" custScaleX="67158">
        <dgm:presLayoutVars>
          <dgm:chMax val="1"/>
          <dgm:bulletEnabled val="1"/>
        </dgm:presLayoutVars>
      </dgm:prSet>
      <dgm:spPr/>
      <dgm:t>
        <a:bodyPr/>
        <a:lstStyle/>
        <a:p>
          <a:endParaRPr lang="en-GB"/>
        </a:p>
      </dgm:t>
    </dgm:pt>
    <dgm:pt modelId="{34B9EC08-289F-432F-A485-ED4689783B17}" type="pres">
      <dgm:prSet presAssocID="{58673F1C-67D6-4347-931F-AEEE940C8CE7}" presName="descendantText" presStyleLbl="alignAccFollowNode1" presStyleIdx="0" presStyleCnt="4">
        <dgm:presLayoutVars>
          <dgm:bulletEnabled val="1"/>
        </dgm:presLayoutVars>
      </dgm:prSet>
      <dgm:spPr/>
      <dgm:t>
        <a:bodyPr/>
        <a:lstStyle/>
        <a:p>
          <a:endParaRPr lang="en-GB"/>
        </a:p>
      </dgm:t>
    </dgm:pt>
    <dgm:pt modelId="{7274ABF8-C5EB-451B-8E28-6FBC7521591E}" type="pres">
      <dgm:prSet presAssocID="{7499FC11-99A5-473D-9E63-A2B494A2C6C0}" presName="sp" presStyleCnt="0"/>
      <dgm:spPr/>
      <dgm:t>
        <a:bodyPr/>
        <a:lstStyle/>
        <a:p>
          <a:endParaRPr lang="en-GB"/>
        </a:p>
      </dgm:t>
    </dgm:pt>
    <dgm:pt modelId="{D3E05B1C-DF60-4638-986B-02FBB7E3C922}" type="pres">
      <dgm:prSet presAssocID="{E1F2D5CC-8CED-4F9D-AA49-E99544565CDD}" presName="linNode" presStyleCnt="0"/>
      <dgm:spPr/>
      <dgm:t>
        <a:bodyPr/>
        <a:lstStyle/>
        <a:p>
          <a:endParaRPr lang="en-GB"/>
        </a:p>
      </dgm:t>
    </dgm:pt>
    <dgm:pt modelId="{66CBC42B-3A55-480D-A1F6-9E46F1322D10}" type="pres">
      <dgm:prSet presAssocID="{E1F2D5CC-8CED-4F9D-AA49-E99544565CDD}" presName="parentText" presStyleLbl="node1" presStyleIdx="1" presStyleCnt="4" custScaleX="67158">
        <dgm:presLayoutVars>
          <dgm:chMax val="1"/>
          <dgm:bulletEnabled val="1"/>
        </dgm:presLayoutVars>
      </dgm:prSet>
      <dgm:spPr/>
      <dgm:t>
        <a:bodyPr/>
        <a:lstStyle/>
        <a:p>
          <a:endParaRPr lang="en-GB"/>
        </a:p>
      </dgm:t>
    </dgm:pt>
    <dgm:pt modelId="{4F37EA74-1AB6-4EF5-9D51-B9F46E78DA46}" type="pres">
      <dgm:prSet presAssocID="{E1F2D5CC-8CED-4F9D-AA49-E99544565CDD}" presName="descendantText" presStyleLbl="alignAccFollowNode1" presStyleIdx="1" presStyleCnt="4">
        <dgm:presLayoutVars>
          <dgm:bulletEnabled val="1"/>
        </dgm:presLayoutVars>
      </dgm:prSet>
      <dgm:spPr/>
      <dgm:t>
        <a:bodyPr/>
        <a:lstStyle/>
        <a:p>
          <a:endParaRPr lang="en-GB"/>
        </a:p>
      </dgm:t>
    </dgm:pt>
    <dgm:pt modelId="{2C2A5220-5C03-4102-88F5-6041DD9F2064}" type="pres">
      <dgm:prSet presAssocID="{8E9736A7-4F89-4A7E-B4F6-CCF61577F192}" presName="sp" presStyleCnt="0"/>
      <dgm:spPr/>
      <dgm:t>
        <a:bodyPr/>
        <a:lstStyle/>
        <a:p>
          <a:endParaRPr lang="en-GB"/>
        </a:p>
      </dgm:t>
    </dgm:pt>
    <dgm:pt modelId="{136DCE6C-5C9A-4065-AD96-8AFEDFAA4B77}" type="pres">
      <dgm:prSet presAssocID="{F684658E-ECAD-4055-B531-8DC1ED1D13A0}" presName="linNode" presStyleCnt="0"/>
      <dgm:spPr/>
      <dgm:t>
        <a:bodyPr/>
        <a:lstStyle/>
        <a:p>
          <a:endParaRPr lang="en-GB"/>
        </a:p>
      </dgm:t>
    </dgm:pt>
    <dgm:pt modelId="{EEA03C72-A4B5-49A1-82C9-93D8A05EB5F2}" type="pres">
      <dgm:prSet presAssocID="{F684658E-ECAD-4055-B531-8DC1ED1D13A0}" presName="parentText" presStyleLbl="node1" presStyleIdx="2" presStyleCnt="4" custScaleX="67158">
        <dgm:presLayoutVars>
          <dgm:chMax val="1"/>
          <dgm:bulletEnabled val="1"/>
        </dgm:presLayoutVars>
      </dgm:prSet>
      <dgm:spPr/>
      <dgm:t>
        <a:bodyPr/>
        <a:lstStyle/>
        <a:p>
          <a:endParaRPr lang="en-GB"/>
        </a:p>
      </dgm:t>
    </dgm:pt>
    <dgm:pt modelId="{197D55CD-7876-4463-8121-5440AC434506}" type="pres">
      <dgm:prSet presAssocID="{F684658E-ECAD-4055-B531-8DC1ED1D13A0}" presName="descendantText" presStyleLbl="alignAccFollowNode1" presStyleIdx="2" presStyleCnt="4">
        <dgm:presLayoutVars>
          <dgm:bulletEnabled val="1"/>
        </dgm:presLayoutVars>
      </dgm:prSet>
      <dgm:spPr/>
      <dgm:t>
        <a:bodyPr/>
        <a:lstStyle/>
        <a:p>
          <a:endParaRPr lang="en-GB"/>
        </a:p>
      </dgm:t>
    </dgm:pt>
    <dgm:pt modelId="{79B57CA1-F3F9-4C1E-A285-DE1C8F56090B}" type="pres">
      <dgm:prSet presAssocID="{275327C6-B51B-4D59-8419-29786EFBE21E}" presName="sp" presStyleCnt="0"/>
      <dgm:spPr/>
      <dgm:t>
        <a:bodyPr/>
        <a:lstStyle/>
        <a:p>
          <a:endParaRPr lang="en-GB"/>
        </a:p>
      </dgm:t>
    </dgm:pt>
    <dgm:pt modelId="{40954995-85BD-4271-B603-CD157A61C464}" type="pres">
      <dgm:prSet presAssocID="{B3D028CD-165C-4480-A5B4-2E3C8044A734}" presName="linNode" presStyleCnt="0"/>
      <dgm:spPr/>
      <dgm:t>
        <a:bodyPr/>
        <a:lstStyle/>
        <a:p>
          <a:endParaRPr lang="en-GB"/>
        </a:p>
      </dgm:t>
    </dgm:pt>
    <dgm:pt modelId="{37B795C8-6C6F-4236-8CE9-DA67A475D2B1}" type="pres">
      <dgm:prSet presAssocID="{B3D028CD-165C-4480-A5B4-2E3C8044A734}" presName="parentText" presStyleLbl="node1" presStyleIdx="3" presStyleCnt="4" custScaleX="67158">
        <dgm:presLayoutVars>
          <dgm:chMax val="1"/>
          <dgm:bulletEnabled val="1"/>
        </dgm:presLayoutVars>
      </dgm:prSet>
      <dgm:spPr/>
      <dgm:t>
        <a:bodyPr/>
        <a:lstStyle/>
        <a:p>
          <a:endParaRPr lang="en-GB"/>
        </a:p>
      </dgm:t>
    </dgm:pt>
    <dgm:pt modelId="{AA7B8F06-80BD-4829-85ED-178E87728F52}" type="pres">
      <dgm:prSet presAssocID="{B3D028CD-165C-4480-A5B4-2E3C8044A734}" presName="descendantText" presStyleLbl="alignAccFollowNode1" presStyleIdx="3" presStyleCnt="4">
        <dgm:presLayoutVars>
          <dgm:bulletEnabled val="1"/>
        </dgm:presLayoutVars>
      </dgm:prSet>
      <dgm:spPr/>
      <dgm:t>
        <a:bodyPr/>
        <a:lstStyle/>
        <a:p>
          <a:endParaRPr lang="en-GB"/>
        </a:p>
      </dgm:t>
    </dgm:pt>
  </dgm:ptLst>
  <dgm:cxnLst>
    <dgm:cxn modelId="{CB387E3D-B0BF-4D46-B544-D0FB8526D15B}" srcId="{97515899-38E1-402E-9B13-958FCE79D684}" destId="{58673F1C-67D6-4347-931F-AEEE940C8CE7}" srcOrd="0" destOrd="0" parTransId="{E7A5F522-57D1-4958-B0E8-D0708E48780C}" sibTransId="{7499FC11-99A5-473D-9E63-A2B494A2C6C0}"/>
    <dgm:cxn modelId="{34F8BA12-32F0-4D86-B856-4B84F44A59AE}" srcId="{F684658E-ECAD-4055-B531-8DC1ED1D13A0}" destId="{33F28508-E909-4367-9396-C516A9CDCA72}" srcOrd="2" destOrd="0" parTransId="{7686D21E-BF3E-46D6-B0EA-322961C71B34}" sibTransId="{917DCFB3-EDDC-403B-A0F3-894084ECAE96}"/>
    <dgm:cxn modelId="{33761CA9-97B3-45E6-B3AF-761934B9775F}" srcId="{F684658E-ECAD-4055-B531-8DC1ED1D13A0}" destId="{B1973966-57A3-4C61-80C3-A3EA791B623D}" srcOrd="0" destOrd="0" parTransId="{A5CDFDDA-BE06-47EF-9041-895873DF9953}" sibTransId="{691DD3BB-BEEA-4A0A-8305-961A915DFD5C}"/>
    <dgm:cxn modelId="{24496C9B-75D5-4C9D-AF81-7FB79350F558}" type="presOf" srcId="{B3D028CD-165C-4480-A5B4-2E3C8044A734}" destId="{37B795C8-6C6F-4236-8CE9-DA67A475D2B1}" srcOrd="0" destOrd="0" presId="urn:microsoft.com/office/officeart/2005/8/layout/vList5"/>
    <dgm:cxn modelId="{32CD6B2B-28F9-4820-A703-DF18C79CE3B1}" type="presOf" srcId="{B1973966-57A3-4C61-80C3-A3EA791B623D}" destId="{197D55CD-7876-4463-8121-5440AC434506}" srcOrd="0" destOrd="0" presId="urn:microsoft.com/office/officeart/2005/8/layout/vList5"/>
    <dgm:cxn modelId="{09EF893B-1D37-4B33-9715-ABB00E596794}" type="presOf" srcId="{AE39DB52-ADCF-4B7A-95BA-CDD696EB76F6}" destId="{34B9EC08-289F-432F-A485-ED4689783B17}" srcOrd="0" destOrd="1" presId="urn:microsoft.com/office/officeart/2005/8/layout/vList5"/>
    <dgm:cxn modelId="{1856AA81-1348-43D0-A523-997F01C67631}" type="presOf" srcId="{33F28508-E909-4367-9396-C516A9CDCA72}" destId="{197D55CD-7876-4463-8121-5440AC434506}" srcOrd="0" destOrd="2" presId="urn:microsoft.com/office/officeart/2005/8/layout/vList5"/>
    <dgm:cxn modelId="{0229AAC0-5E28-4468-AA22-4B44C1984444}" type="presOf" srcId="{BBAC2783-7474-4E02-AD4E-3BDAC1BE3D71}" destId="{197D55CD-7876-4463-8121-5440AC434506}" srcOrd="0" destOrd="1" presId="urn:microsoft.com/office/officeart/2005/8/layout/vList5"/>
    <dgm:cxn modelId="{1BCC8FC7-631F-4BF6-BC3A-7336004A9628}" srcId="{97515899-38E1-402E-9B13-958FCE79D684}" destId="{E1F2D5CC-8CED-4F9D-AA49-E99544565CDD}" srcOrd="1" destOrd="0" parTransId="{32F14E0E-8CC8-4985-835A-22CF5BEFA304}" sibTransId="{8E9736A7-4F89-4A7E-B4F6-CCF61577F192}"/>
    <dgm:cxn modelId="{43AFE9C6-FE5A-4B29-A19C-4D0070F5673C}" srcId="{B3D028CD-165C-4480-A5B4-2E3C8044A734}" destId="{9E47988F-DD65-4693-AA2B-9239A7506279}" srcOrd="0" destOrd="0" parTransId="{D5579B73-1368-4007-8A3E-DDA03396F381}" sibTransId="{6F467436-ABC4-4988-97CF-117957750C7D}"/>
    <dgm:cxn modelId="{E914522A-1678-4950-BADE-984EC5F3F5CA}" type="presOf" srcId="{F684658E-ECAD-4055-B531-8DC1ED1D13A0}" destId="{EEA03C72-A4B5-49A1-82C9-93D8A05EB5F2}" srcOrd="0" destOrd="0" presId="urn:microsoft.com/office/officeart/2005/8/layout/vList5"/>
    <dgm:cxn modelId="{328F14EE-3B2C-4951-B60C-EEDC6D85A840}" type="presOf" srcId="{885ABB88-0967-4E1A-84AE-2A703B4F6CD7}" destId="{34B9EC08-289F-432F-A485-ED4689783B17}" srcOrd="0" destOrd="0" presId="urn:microsoft.com/office/officeart/2005/8/layout/vList5"/>
    <dgm:cxn modelId="{49935335-B284-4529-A063-72D569132347}" srcId="{B3D028CD-165C-4480-A5B4-2E3C8044A734}" destId="{BDF12D9E-CC6E-4A5D-8231-26617C18C6FC}" srcOrd="1" destOrd="0" parTransId="{314A2962-89CA-4783-AA4E-D3DDB17207FB}" sibTransId="{0FB5B77E-4812-467B-A834-DE02200A5208}"/>
    <dgm:cxn modelId="{234D6F5D-C3E6-4792-800E-85E5ADDD99A8}" srcId="{F684658E-ECAD-4055-B531-8DC1ED1D13A0}" destId="{3E6BF539-5E0F-4E48-B28D-9AE8AAD21970}" srcOrd="3" destOrd="0" parTransId="{AD53F759-FBF4-4317-917F-B1B6FF6E80B3}" sibTransId="{5017527A-13A3-4F5B-9CB4-ECF0E8AABA6A}"/>
    <dgm:cxn modelId="{FB5FC0DB-E3ED-45BC-BBAB-927A49E8FA9D}" type="presOf" srcId="{B6FE6A44-E011-4301-8342-64C05474F5D4}" destId="{4F37EA74-1AB6-4EF5-9D51-B9F46E78DA46}" srcOrd="0" destOrd="0" presId="urn:microsoft.com/office/officeart/2005/8/layout/vList5"/>
    <dgm:cxn modelId="{FE015ABD-E6A9-42C8-92F9-1F192C18A502}" type="presOf" srcId="{97515899-38E1-402E-9B13-958FCE79D684}" destId="{849233C4-D93F-4990-AB25-CE3E041C56A1}" srcOrd="0" destOrd="0" presId="urn:microsoft.com/office/officeart/2005/8/layout/vList5"/>
    <dgm:cxn modelId="{DD0F56CA-6A5B-4D54-8B14-A252E159C599}" type="presOf" srcId="{BDF12D9E-CC6E-4A5D-8231-26617C18C6FC}" destId="{AA7B8F06-80BD-4829-85ED-178E87728F52}" srcOrd="0" destOrd="1" presId="urn:microsoft.com/office/officeart/2005/8/layout/vList5"/>
    <dgm:cxn modelId="{382BA430-B62D-4E9B-9984-B558D8335A0E}" srcId="{58673F1C-67D6-4347-931F-AEEE940C8CE7}" destId="{E01216E2-5521-4833-A057-8AF210E999E1}" srcOrd="2" destOrd="0" parTransId="{DFE8FE12-E2F7-4E25-95F6-811CB215B1B5}" sibTransId="{1294CCCB-8812-4AB8-8DC4-7485BAEA5129}"/>
    <dgm:cxn modelId="{4A02953D-6D13-4D7F-A744-2E14009F54DD}" srcId="{E1F2D5CC-8CED-4F9D-AA49-E99544565CDD}" destId="{B6FE6A44-E011-4301-8342-64C05474F5D4}" srcOrd="0" destOrd="0" parTransId="{C17A03AD-8870-47EE-A91F-48097563567B}" sibTransId="{0FFC2892-5CF9-4854-B4A5-9D42EE68B0B4}"/>
    <dgm:cxn modelId="{897983C5-495C-4282-9B9D-959E0F295DD4}" type="presOf" srcId="{3E6BF539-5E0F-4E48-B28D-9AE8AAD21970}" destId="{197D55CD-7876-4463-8121-5440AC434506}" srcOrd="0" destOrd="3" presId="urn:microsoft.com/office/officeart/2005/8/layout/vList5"/>
    <dgm:cxn modelId="{7F20369C-E0A5-4373-9019-A2BFF1469A13}" type="presOf" srcId="{9E47988F-DD65-4693-AA2B-9239A7506279}" destId="{AA7B8F06-80BD-4829-85ED-178E87728F52}" srcOrd="0" destOrd="0" presId="urn:microsoft.com/office/officeart/2005/8/layout/vList5"/>
    <dgm:cxn modelId="{14026543-1D41-4499-A093-512EB23B0CD8}" type="presOf" srcId="{8F56FDF5-E16A-43E3-A107-9308BD90F1B6}" destId="{4F37EA74-1AB6-4EF5-9D51-B9F46E78DA46}" srcOrd="0" destOrd="1" presId="urn:microsoft.com/office/officeart/2005/8/layout/vList5"/>
    <dgm:cxn modelId="{03901FDE-1F6E-46A7-91F5-CBF8AB37F4D1}" srcId="{58673F1C-67D6-4347-931F-AEEE940C8CE7}" destId="{885ABB88-0967-4E1A-84AE-2A703B4F6CD7}" srcOrd="0" destOrd="0" parTransId="{06749568-2E7D-4A10-AF19-67269CD6326F}" sibTransId="{DC0FF6C7-24AD-4097-8327-3D1D03144E92}"/>
    <dgm:cxn modelId="{17D2F87F-37CD-4EA6-BCE6-DD254D108AEF}" srcId="{E1F2D5CC-8CED-4F9D-AA49-E99544565CDD}" destId="{8F56FDF5-E16A-43E3-A107-9308BD90F1B6}" srcOrd="1" destOrd="0" parTransId="{131F252F-62F8-4759-990B-837C1CB9E08B}" sibTransId="{804718A0-A1A7-4AE7-80E3-847E23197F50}"/>
    <dgm:cxn modelId="{48D47672-D891-4EAA-AD23-13EA9B7E589C}" srcId="{58673F1C-67D6-4347-931F-AEEE940C8CE7}" destId="{AE39DB52-ADCF-4B7A-95BA-CDD696EB76F6}" srcOrd="1" destOrd="0" parTransId="{A7BF5178-37D2-4118-8847-21CF93BD2EAE}" sibTransId="{0B990245-6DE9-4736-B402-C89226BAA7B4}"/>
    <dgm:cxn modelId="{92943621-C6DE-453B-A5CA-6E39B7B56D5B}" srcId="{97515899-38E1-402E-9B13-958FCE79D684}" destId="{F684658E-ECAD-4055-B531-8DC1ED1D13A0}" srcOrd="2" destOrd="0" parTransId="{4B13021F-1248-4703-A971-B93FDC101101}" sibTransId="{275327C6-B51B-4D59-8419-29786EFBE21E}"/>
    <dgm:cxn modelId="{7ADE7E38-B27E-4E27-BB28-173D73DB6F32}" type="presOf" srcId="{E01216E2-5521-4833-A057-8AF210E999E1}" destId="{34B9EC08-289F-432F-A485-ED4689783B17}" srcOrd="0" destOrd="2" presId="urn:microsoft.com/office/officeart/2005/8/layout/vList5"/>
    <dgm:cxn modelId="{699C05C1-9D02-4D6F-BA4B-0D2BFEB26F48}" srcId="{F684658E-ECAD-4055-B531-8DC1ED1D13A0}" destId="{BBAC2783-7474-4E02-AD4E-3BDAC1BE3D71}" srcOrd="1" destOrd="0" parTransId="{EBA98137-5D39-451E-A1E0-C249EDEC08DD}" sibTransId="{8ABD6697-8FD0-44F7-AE9C-16568DC14EC4}"/>
    <dgm:cxn modelId="{EC15EA27-E596-44B2-8AC6-9997B8A9AF0C}" srcId="{97515899-38E1-402E-9B13-958FCE79D684}" destId="{B3D028CD-165C-4480-A5B4-2E3C8044A734}" srcOrd="3" destOrd="0" parTransId="{908F6E25-1C57-4503-B459-87CC03A6293D}" sibTransId="{7BDCC791-E534-4910-80C3-BF32BB89DD71}"/>
    <dgm:cxn modelId="{392AB2B7-2B5F-4A12-8DCB-D172061F9BC7}" type="presOf" srcId="{E1F2D5CC-8CED-4F9D-AA49-E99544565CDD}" destId="{66CBC42B-3A55-480D-A1F6-9E46F1322D10}" srcOrd="0" destOrd="0" presId="urn:microsoft.com/office/officeart/2005/8/layout/vList5"/>
    <dgm:cxn modelId="{BDB5E566-69BE-4A87-A0E7-76EDDC8D2493}" type="presOf" srcId="{58673F1C-67D6-4347-931F-AEEE940C8CE7}" destId="{37F79230-33BC-4476-9C7B-FCDE7FFC3155}" srcOrd="0" destOrd="0" presId="urn:microsoft.com/office/officeart/2005/8/layout/vList5"/>
    <dgm:cxn modelId="{2216F6CA-BF15-40C8-AF9F-36CF2606BFA6}" type="presParOf" srcId="{849233C4-D93F-4990-AB25-CE3E041C56A1}" destId="{6AE0D4CD-7767-4306-B143-AAEC5B7E6657}" srcOrd="0" destOrd="0" presId="urn:microsoft.com/office/officeart/2005/8/layout/vList5"/>
    <dgm:cxn modelId="{099E00D3-D2D5-4C4C-B4CE-C6F59B0717C9}" type="presParOf" srcId="{6AE0D4CD-7767-4306-B143-AAEC5B7E6657}" destId="{37F79230-33BC-4476-9C7B-FCDE7FFC3155}" srcOrd="0" destOrd="0" presId="urn:microsoft.com/office/officeart/2005/8/layout/vList5"/>
    <dgm:cxn modelId="{D28CE43E-7A9D-4D4F-AA13-7EC54C62CFFD}" type="presParOf" srcId="{6AE0D4CD-7767-4306-B143-AAEC5B7E6657}" destId="{34B9EC08-289F-432F-A485-ED4689783B17}" srcOrd="1" destOrd="0" presId="urn:microsoft.com/office/officeart/2005/8/layout/vList5"/>
    <dgm:cxn modelId="{A9A78068-9C97-479E-BBC7-8703F6ED709C}" type="presParOf" srcId="{849233C4-D93F-4990-AB25-CE3E041C56A1}" destId="{7274ABF8-C5EB-451B-8E28-6FBC7521591E}" srcOrd="1" destOrd="0" presId="urn:microsoft.com/office/officeart/2005/8/layout/vList5"/>
    <dgm:cxn modelId="{C20FD3EF-B8ED-4C6B-8277-DF7139F85EF5}" type="presParOf" srcId="{849233C4-D93F-4990-AB25-CE3E041C56A1}" destId="{D3E05B1C-DF60-4638-986B-02FBB7E3C922}" srcOrd="2" destOrd="0" presId="urn:microsoft.com/office/officeart/2005/8/layout/vList5"/>
    <dgm:cxn modelId="{43F09A75-E7E1-44C1-85C0-F839FC1A1CC7}" type="presParOf" srcId="{D3E05B1C-DF60-4638-986B-02FBB7E3C922}" destId="{66CBC42B-3A55-480D-A1F6-9E46F1322D10}" srcOrd="0" destOrd="0" presId="urn:microsoft.com/office/officeart/2005/8/layout/vList5"/>
    <dgm:cxn modelId="{E7044D08-E048-44FE-9680-3D0ABEDAD424}" type="presParOf" srcId="{D3E05B1C-DF60-4638-986B-02FBB7E3C922}" destId="{4F37EA74-1AB6-4EF5-9D51-B9F46E78DA46}" srcOrd="1" destOrd="0" presId="urn:microsoft.com/office/officeart/2005/8/layout/vList5"/>
    <dgm:cxn modelId="{9C188DFD-D90F-4783-AE13-DE8671103C76}" type="presParOf" srcId="{849233C4-D93F-4990-AB25-CE3E041C56A1}" destId="{2C2A5220-5C03-4102-88F5-6041DD9F2064}" srcOrd="3" destOrd="0" presId="urn:microsoft.com/office/officeart/2005/8/layout/vList5"/>
    <dgm:cxn modelId="{B30EA7FA-D96F-46BD-8AAA-915A9251DB52}" type="presParOf" srcId="{849233C4-D93F-4990-AB25-CE3E041C56A1}" destId="{136DCE6C-5C9A-4065-AD96-8AFEDFAA4B77}" srcOrd="4" destOrd="0" presId="urn:microsoft.com/office/officeart/2005/8/layout/vList5"/>
    <dgm:cxn modelId="{5F16487A-848D-4415-B1DB-BD7E8BF4D774}" type="presParOf" srcId="{136DCE6C-5C9A-4065-AD96-8AFEDFAA4B77}" destId="{EEA03C72-A4B5-49A1-82C9-93D8A05EB5F2}" srcOrd="0" destOrd="0" presId="urn:microsoft.com/office/officeart/2005/8/layout/vList5"/>
    <dgm:cxn modelId="{9D91F7C7-9AC8-4B67-95B2-88B2991755F8}" type="presParOf" srcId="{136DCE6C-5C9A-4065-AD96-8AFEDFAA4B77}" destId="{197D55CD-7876-4463-8121-5440AC434506}" srcOrd="1" destOrd="0" presId="urn:microsoft.com/office/officeart/2005/8/layout/vList5"/>
    <dgm:cxn modelId="{4CBA87CA-848D-4098-A679-764E65E1224C}" type="presParOf" srcId="{849233C4-D93F-4990-AB25-CE3E041C56A1}" destId="{79B57CA1-F3F9-4C1E-A285-DE1C8F56090B}" srcOrd="5" destOrd="0" presId="urn:microsoft.com/office/officeart/2005/8/layout/vList5"/>
    <dgm:cxn modelId="{0C51A5B2-1204-4AE9-B0CB-5D47DE360633}" type="presParOf" srcId="{849233C4-D93F-4990-AB25-CE3E041C56A1}" destId="{40954995-85BD-4271-B603-CD157A61C464}" srcOrd="6" destOrd="0" presId="urn:microsoft.com/office/officeart/2005/8/layout/vList5"/>
    <dgm:cxn modelId="{36A59AFB-4DEA-4430-8FDF-1170E5743415}" type="presParOf" srcId="{40954995-85BD-4271-B603-CD157A61C464}" destId="{37B795C8-6C6F-4236-8CE9-DA67A475D2B1}" srcOrd="0" destOrd="0" presId="urn:microsoft.com/office/officeart/2005/8/layout/vList5"/>
    <dgm:cxn modelId="{2FB6FF1B-DCAA-49B8-BC1E-C7D0561E72E0}" type="presParOf" srcId="{40954995-85BD-4271-B603-CD157A61C464}" destId="{AA7B8F06-80BD-4829-85ED-178E87728F5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5B3A50-B701-45AE-B926-4A4DF6FA831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GB"/>
        </a:p>
      </dgm:t>
    </dgm:pt>
    <dgm:pt modelId="{D0D499D3-754C-4BAE-9BEE-CDED097B0AEC}">
      <dgm:prSet phldrT="[Text]" custT="1"/>
      <dgm:spPr/>
      <dgm:t>
        <a:bodyPr/>
        <a:lstStyle/>
        <a:p>
          <a:r>
            <a:rPr lang="en-GB" sz="1400" b="1" dirty="0" smtClean="0">
              <a:latin typeface="+mj-lt"/>
            </a:rPr>
            <a:t>Risk Appetite</a:t>
          </a:r>
          <a:endParaRPr lang="en-GB" sz="1400" dirty="0">
            <a:latin typeface="+mj-lt"/>
          </a:endParaRPr>
        </a:p>
      </dgm:t>
    </dgm:pt>
    <dgm:pt modelId="{7E63D694-9A69-43FA-8236-7C03ED37ED27}" type="parTrans" cxnId="{10D44083-6279-417F-8858-C08E7043BF11}">
      <dgm:prSet/>
      <dgm:spPr/>
      <dgm:t>
        <a:bodyPr/>
        <a:lstStyle/>
        <a:p>
          <a:endParaRPr lang="en-GB"/>
        </a:p>
      </dgm:t>
    </dgm:pt>
    <dgm:pt modelId="{CFE2D11D-8E54-49ED-9A21-E28D1810AC92}" type="sibTrans" cxnId="{10D44083-6279-417F-8858-C08E7043BF11}">
      <dgm:prSet/>
      <dgm:spPr/>
      <dgm:t>
        <a:bodyPr/>
        <a:lstStyle/>
        <a:p>
          <a:endParaRPr lang="en-GB"/>
        </a:p>
      </dgm:t>
    </dgm:pt>
    <dgm:pt modelId="{EC021C8F-7AA8-4EBA-A324-4E79C6C91EE0}">
      <dgm:prSet custT="1"/>
      <dgm:spPr/>
      <dgm:t>
        <a:bodyPr/>
        <a:lstStyle/>
        <a:p>
          <a:r>
            <a:rPr lang="en-GB" sz="1400" b="1" dirty="0" smtClean="0">
              <a:latin typeface="+mj-lt"/>
            </a:rPr>
            <a:t>Line of Business (</a:t>
          </a:r>
          <a:r>
            <a:rPr lang="en-GB" sz="1400" b="1" dirty="0" err="1" smtClean="0">
              <a:latin typeface="+mj-lt"/>
            </a:rPr>
            <a:t>LoB</a:t>
          </a:r>
          <a:r>
            <a:rPr lang="en-GB" sz="1400" b="1" dirty="0" smtClean="0">
              <a:latin typeface="+mj-lt"/>
            </a:rPr>
            <a:t>) Operating Procedures</a:t>
          </a:r>
          <a:endParaRPr lang="en-GB" sz="1400" dirty="0">
            <a:latin typeface="+mj-lt"/>
          </a:endParaRPr>
        </a:p>
      </dgm:t>
    </dgm:pt>
    <dgm:pt modelId="{5E9ECD89-0F65-48AA-B1C3-51CCFA225603}" type="parTrans" cxnId="{4AF1A56B-F3D8-4D16-9D0C-BF8D9BC612DC}">
      <dgm:prSet/>
      <dgm:spPr/>
      <dgm:t>
        <a:bodyPr/>
        <a:lstStyle/>
        <a:p>
          <a:endParaRPr lang="en-GB"/>
        </a:p>
      </dgm:t>
    </dgm:pt>
    <dgm:pt modelId="{359659DB-E217-4B5C-AE55-38F65A6B7F22}" type="sibTrans" cxnId="{4AF1A56B-F3D8-4D16-9D0C-BF8D9BC612DC}">
      <dgm:prSet/>
      <dgm:spPr/>
      <dgm:t>
        <a:bodyPr/>
        <a:lstStyle/>
        <a:p>
          <a:endParaRPr lang="en-GB"/>
        </a:p>
      </dgm:t>
    </dgm:pt>
    <dgm:pt modelId="{A35C33C6-1B6D-47FC-A333-DC284A81C97E}">
      <dgm:prSet custT="1"/>
      <dgm:spPr/>
      <dgm:t>
        <a:bodyPr/>
        <a:lstStyle/>
        <a:p>
          <a:r>
            <a:rPr lang="en-GB" sz="1400" b="1" dirty="0" smtClean="0">
              <a:latin typeface="+mj-lt"/>
            </a:rPr>
            <a:t>Reduce False Positives</a:t>
          </a:r>
          <a:endParaRPr lang="en-GB" sz="1400" dirty="0">
            <a:latin typeface="+mj-lt"/>
          </a:endParaRPr>
        </a:p>
      </dgm:t>
    </dgm:pt>
    <dgm:pt modelId="{BCDC80D5-F840-4C04-BC95-1CBAD6B17F46}" type="parTrans" cxnId="{EA0C1D3F-2AFC-454A-A492-E802658E17D3}">
      <dgm:prSet/>
      <dgm:spPr/>
      <dgm:t>
        <a:bodyPr/>
        <a:lstStyle/>
        <a:p>
          <a:endParaRPr lang="en-GB"/>
        </a:p>
      </dgm:t>
    </dgm:pt>
    <dgm:pt modelId="{2F59B3BE-5AB2-4F8C-9BE1-AFEB7FC8E24E}" type="sibTrans" cxnId="{EA0C1D3F-2AFC-454A-A492-E802658E17D3}">
      <dgm:prSet/>
      <dgm:spPr/>
      <dgm:t>
        <a:bodyPr/>
        <a:lstStyle/>
        <a:p>
          <a:endParaRPr lang="en-GB"/>
        </a:p>
      </dgm:t>
    </dgm:pt>
    <dgm:pt modelId="{E7C76ED2-D18E-47D3-823A-FCED0CD2C765}">
      <dgm:prSet phldrT="[Text]" custT="1"/>
      <dgm:spPr/>
      <dgm:t>
        <a:bodyPr/>
        <a:lstStyle/>
        <a:p>
          <a:r>
            <a:rPr lang="en-GB" sz="1400" dirty="0" smtClean="0">
              <a:latin typeface="+mj-lt"/>
            </a:rPr>
            <a:t>One bank may not consider certain behaviour as risky. Monitoring this particular behaviour would not be useful.</a:t>
          </a:r>
          <a:endParaRPr lang="en-GB" sz="1400" dirty="0">
            <a:latin typeface="+mj-lt"/>
          </a:endParaRPr>
        </a:p>
      </dgm:t>
    </dgm:pt>
    <dgm:pt modelId="{A63EFA90-F0C7-4A1B-B44F-E2514A166D7B}" type="parTrans" cxnId="{4D21ABF8-FA27-4853-983C-22919BC2BB04}">
      <dgm:prSet/>
      <dgm:spPr/>
      <dgm:t>
        <a:bodyPr/>
        <a:lstStyle/>
        <a:p>
          <a:endParaRPr lang="en-GB"/>
        </a:p>
      </dgm:t>
    </dgm:pt>
    <dgm:pt modelId="{7316F582-7042-4B47-B17D-5AB73184D5E3}" type="sibTrans" cxnId="{4D21ABF8-FA27-4853-983C-22919BC2BB04}">
      <dgm:prSet/>
      <dgm:spPr/>
      <dgm:t>
        <a:bodyPr/>
        <a:lstStyle/>
        <a:p>
          <a:endParaRPr lang="en-GB"/>
        </a:p>
      </dgm:t>
    </dgm:pt>
    <dgm:pt modelId="{5E59F297-35F1-4ABD-85CE-8086DD558BF4}">
      <dgm:prSet custT="1"/>
      <dgm:spPr/>
      <dgm:t>
        <a:bodyPr/>
        <a:lstStyle/>
        <a:p>
          <a:r>
            <a:rPr lang="en-GB" sz="1400" dirty="0" smtClean="0">
              <a:latin typeface="+mj-lt"/>
            </a:rPr>
            <a:t>Implementing a scenario would be a waste of resources if the LoB does not conduct the type of business monitored by the scenario.</a:t>
          </a:r>
          <a:endParaRPr lang="en-GB" sz="1400" dirty="0">
            <a:latin typeface="+mj-lt"/>
          </a:endParaRPr>
        </a:p>
      </dgm:t>
    </dgm:pt>
    <dgm:pt modelId="{8058FF81-DD6A-470C-A6AC-3DD13DC97669}" type="parTrans" cxnId="{99444D99-634B-440A-96D9-11913BFF3AF0}">
      <dgm:prSet/>
      <dgm:spPr/>
      <dgm:t>
        <a:bodyPr/>
        <a:lstStyle/>
        <a:p>
          <a:endParaRPr lang="en-GB"/>
        </a:p>
      </dgm:t>
    </dgm:pt>
    <dgm:pt modelId="{FF6D4BEE-8446-478B-926E-627D59BBECF9}" type="sibTrans" cxnId="{99444D99-634B-440A-96D9-11913BFF3AF0}">
      <dgm:prSet/>
      <dgm:spPr/>
      <dgm:t>
        <a:bodyPr/>
        <a:lstStyle/>
        <a:p>
          <a:endParaRPr lang="en-GB"/>
        </a:p>
      </dgm:t>
    </dgm:pt>
    <dgm:pt modelId="{EAA34424-5D19-4B15-B0DC-759DEF16D150}">
      <dgm:prSet custT="1"/>
      <dgm:spPr/>
      <dgm:t>
        <a:bodyPr/>
        <a:lstStyle/>
        <a:p>
          <a:r>
            <a:rPr lang="en-GB" sz="1400" dirty="0" smtClean="0">
              <a:latin typeface="+mj-lt"/>
            </a:rPr>
            <a:t>Implementing all scenarios will increase the number of false alerts. This detracts resources away from true positives alerts, thus increasing the ML risk. </a:t>
          </a:r>
          <a:endParaRPr lang="en-GB" sz="1400" dirty="0">
            <a:latin typeface="+mj-lt"/>
          </a:endParaRPr>
        </a:p>
      </dgm:t>
    </dgm:pt>
    <dgm:pt modelId="{E9442F60-E4E0-462F-A306-DD839F142216}" type="parTrans" cxnId="{4D7297CD-C786-4D9B-A983-B8833DC2483D}">
      <dgm:prSet/>
      <dgm:spPr/>
      <dgm:t>
        <a:bodyPr/>
        <a:lstStyle/>
        <a:p>
          <a:endParaRPr lang="en-GB"/>
        </a:p>
      </dgm:t>
    </dgm:pt>
    <dgm:pt modelId="{7D90A48F-3DFB-405C-B88D-F090E672BA24}" type="sibTrans" cxnId="{4D7297CD-C786-4D9B-A983-B8833DC2483D}">
      <dgm:prSet/>
      <dgm:spPr/>
      <dgm:t>
        <a:bodyPr/>
        <a:lstStyle/>
        <a:p>
          <a:endParaRPr lang="en-GB"/>
        </a:p>
      </dgm:t>
    </dgm:pt>
    <dgm:pt modelId="{439AF6B7-A314-4928-83D1-A228610A8F34}" type="pres">
      <dgm:prSet presAssocID="{315B3A50-B701-45AE-B926-4A4DF6FA831B}" presName="Name0" presStyleCnt="0">
        <dgm:presLayoutVars>
          <dgm:dir/>
          <dgm:animLvl val="lvl"/>
          <dgm:resizeHandles val="exact"/>
        </dgm:presLayoutVars>
      </dgm:prSet>
      <dgm:spPr/>
      <dgm:t>
        <a:bodyPr/>
        <a:lstStyle/>
        <a:p>
          <a:endParaRPr lang="en-GB"/>
        </a:p>
      </dgm:t>
    </dgm:pt>
    <dgm:pt modelId="{19013DA9-E106-4AE7-A2E9-A7A745412F6C}" type="pres">
      <dgm:prSet presAssocID="{D0D499D3-754C-4BAE-9BEE-CDED097B0AEC}" presName="composite" presStyleCnt="0"/>
      <dgm:spPr/>
    </dgm:pt>
    <dgm:pt modelId="{17CDEC7B-FA07-4671-932F-FEE7A3255591}" type="pres">
      <dgm:prSet presAssocID="{D0D499D3-754C-4BAE-9BEE-CDED097B0AEC}" presName="parTx" presStyleLbl="alignNode1" presStyleIdx="0" presStyleCnt="3">
        <dgm:presLayoutVars>
          <dgm:chMax val="0"/>
          <dgm:chPref val="0"/>
          <dgm:bulletEnabled val="1"/>
        </dgm:presLayoutVars>
      </dgm:prSet>
      <dgm:spPr/>
      <dgm:t>
        <a:bodyPr/>
        <a:lstStyle/>
        <a:p>
          <a:endParaRPr lang="en-GB"/>
        </a:p>
      </dgm:t>
    </dgm:pt>
    <dgm:pt modelId="{9448BB9C-1BA8-4DAF-9653-CA143EF718BA}" type="pres">
      <dgm:prSet presAssocID="{D0D499D3-754C-4BAE-9BEE-CDED097B0AEC}" presName="desTx" presStyleLbl="alignAccFollowNode1" presStyleIdx="0" presStyleCnt="3">
        <dgm:presLayoutVars>
          <dgm:bulletEnabled val="1"/>
        </dgm:presLayoutVars>
      </dgm:prSet>
      <dgm:spPr/>
      <dgm:t>
        <a:bodyPr/>
        <a:lstStyle/>
        <a:p>
          <a:endParaRPr lang="en-GB"/>
        </a:p>
      </dgm:t>
    </dgm:pt>
    <dgm:pt modelId="{AAED51F1-431E-4416-AA87-76C66570E55A}" type="pres">
      <dgm:prSet presAssocID="{CFE2D11D-8E54-49ED-9A21-E28D1810AC92}" presName="space" presStyleCnt="0"/>
      <dgm:spPr/>
    </dgm:pt>
    <dgm:pt modelId="{65726107-6E92-4EC1-A95F-2851C373A216}" type="pres">
      <dgm:prSet presAssocID="{EC021C8F-7AA8-4EBA-A324-4E79C6C91EE0}" presName="composite" presStyleCnt="0"/>
      <dgm:spPr/>
    </dgm:pt>
    <dgm:pt modelId="{BCF6B95F-6DC9-48A2-8A45-B24DADD12101}" type="pres">
      <dgm:prSet presAssocID="{EC021C8F-7AA8-4EBA-A324-4E79C6C91EE0}" presName="parTx" presStyleLbl="alignNode1" presStyleIdx="1" presStyleCnt="3">
        <dgm:presLayoutVars>
          <dgm:chMax val="0"/>
          <dgm:chPref val="0"/>
          <dgm:bulletEnabled val="1"/>
        </dgm:presLayoutVars>
      </dgm:prSet>
      <dgm:spPr/>
      <dgm:t>
        <a:bodyPr/>
        <a:lstStyle/>
        <a:p>
          <a:endParaRPr lang="en-GB"/>
        </a:p>
      </dgm:t>
    </dgm:pt>
    <dgm:pt modelId="{9C42CEAB-FA13-4B56-8732-B1DBFCC99408}" type="pres">
      <dgm:prSet presAssocID="{EC021C8F-7AA8-4EBA-A324-4E79C6C91EE0}" presName="desTx" presStyleLbl="alignAccFollowNode1" presStyleIdx="1" presStyleCnt="3">
        <dgm:presLayoutVars>
          <dgm:bulletEnabled val="1"/>
        </dgm:presLayoutVars>
      </dgm:prSet>
      <dgm:spPr/>
      <dgm:t>
        <a:bodyPr/>
        <a:lstStyle/>
        <a:p>
          <a:endParaRPr lang="en-GB"/>
        </a:p>
      </dgm:t>
    </dgm:pt>
    <dgm:pt modelId="{BD7D22E2-E8D4-4902-8BA0-B294AA20512D}" type="pres">
      <dgm:prSet presAssocID="{359659DB-E217-4B5C-AE55-38F65A6B7F22}" presName="space" presStyleCnt="0"/>
      <dgm:spPr/>
    </dgm:pt>
    <dgm:pt modelId="{2F0079A9-853F-4B11-87B3-FC8A09D13D69}" type="pres">
      <dgm:prSet presAssocID="{A35C33C6-1B6D-47FC-A333-DC284A81C97E}" presName="composite" presStyleCnt="0"/>
      <dgm:spPr/>
    </dgm:pt>
    <dgm:pt modelId="{5481DF20-3893-4DFB-9EC2-177E2A33B52B}" type="pres">
      <dgm:prSet presAssocID="{A35C33C6-1B6D-47FC-A333-DC284A81C97E}" presName="parTx" presStyleLbl="alignNode1" presStyleIdx="2" presStyleCnt="3">
        <dgm:presLayoutVars>
          <dgm:chMax val="0"/>
          <dgm:chPref val="0"/>
          <dgm:bulletEnabled val="1"/>
        </dgm:presLayoutVars>
      </dgm:prSet>
      <dgm:spPr/>
      <dgm:t>
        <a:bodyPr/>
        <a:lstStyle/>
        <a:p>
          <a:endParaRPr lang="en-GB"/>
        </a:p>
      </dgm:t>
    </dgm:pt>
    <dgm:pt modelId="{A670ED91-AAC0-4FC5-8B66-20227BC0DB09}" type="pres">
      <dgm:prSet presAssocID="{A35C33C6-1B6D-47FC-A333-DC284A81C97E}" presName="desTx" presStyleLbl="alignAccFollowNode1" presStyleIdx="2" presStyleCnt="3">
        <dgm:presLayoutVars>
          <dgm:bulletEnabled val="1"/>
        </dgm:presLayoutVars>
      </dgm:prSet>
      <dgm:spPr/>
      <dgm:t>
        <a:bodyPr/>
        <a:lstStyle/>
        <a:p>
          <a:endParaRPr lang="en-GB"/>
        </a:p>
      </dgm:t>
    </dgm:pt>
  </dgm:ptLst>
  <dgm:cxnLst>
    <dgm:cxn modelId="{4D7297CD-C786-4D9B-A983-B8833DC2483D}" srcId="{A35C33C6-1B6D-47FC-A333-DC284A81C97E}" destId="{EAA34424-5D19-4B15-B0DC-759DEF16D150}" srcOrd="0" destOrd="0" parTransId="{E9442F60-E4E0-462F-A306-DD839F142216}" sibTransId="{7D90A48F-3DFB-405C-B88D-F090E672BA24}"/>
    <dgm:cxn modelId="{D14AD5D5-7225-4645-BFC8-1D77EE62A5E6}" type="presOf" srcId="{5E59F297-35F1-4ABD-85CE-8086DD558BF4}" destId="{9C42CEAB-FA13-4B56-8732-B1DBFCC99408}" srcOrd="0" destOrd="0" presId="urn:microsoft.com/office/officeart/2005/8/layout/hList1"/>
    <dgm:cxn modelId="{79AB26BE-9F61-4E9D-8B8F-2FE69F6C24C9}" type="presOf" srcId="{EC021C8F-7AA8-4EBA-A324-4E79C6C91EE0}" destId="{BCF6B95F-6DC9-48A2-8A45-B24DADD12101}" srcOrd="0" destOrd="0" presId="urn:microsoft.com/office/officeart/2005/8/layout/hList1"/>
    <dgm:cxn modelId="{7F15B027-A228-4E17-93A6-5A12907CF23E}" type="presOf" srcId="{E7C76ED2-D18E-47D3-823A-FCED0CD2C765}" destId="{9448BB9C-1BA8-4DAF-9653-CA143EF718BA}" srcOrd="0" destOrd="0" presId="urn:microsoft.com/office/officeart/2005/8/layout/hList1"/>
    <dgm:cxn modelId="{143E3E2D-F25C-4B5B-AACA-B4FC88719C25}" type="presOf" srcId="{D0D499D3-754C-4BAE-9BEE-CDED097B0AEC}" destId="{17CDEC7B-FA07-4671-932F-FEE7A3255591}" srcOrd="0" destOrd="0" presId="urn:microsoft.com/office/officeart/2005/8/layout/hList1"/>
    <dgm:cxn modelId="{3B58AEB4-2742-410D-8329-A0A5EB26A8C9}" type="presOf" srcId="{A35C33C6-1B6D-47FC-A333-DC284A81C97E}" destId="{5481DF20-3893-4DFB-9EC2-177E2A33B52B}" srcOrd="0" destOrd="0" presId="urn:microsoft.com/office/officeart/2005/8/layout/hList1"/>
    <dgm:cxn modelId="{4AF1A56B-F3D8-4D16-9D0C-BF8D9BC612DC}" srcId="{315B3A50-B701-45AE-B926-4A4DF6FA831B}" destId="{EC021C8F-7AA8-4EBA-A324-4E79C6C91EE0}" srcOrd="1" destOrd="0" parTransId="{5E9ECD89-0F65-48AA-B1C3-51CCFA225603}" sibTransId="{359659DB-E217-4B5C-AE55-38F65A6B7F22}"/>
    <dgm:cxn modelId="{4D21ABF8-FA27-4853-983C-22919BC2BB04}" srcId="{D0D499D3-754C-4BAE-9BEE-CDED097B0AEC}" destId="{E7C76ED2-D18E-47D3-823A-FCED0CD2C765}" srcOrd="0" destOrd="0" parTransId="{A63EFA90-F0C7-4A1B-B44F-E2514A166D7B}" sibTransId="{7316F582-7042-4B47-B17D-5AB73184D5E3}"/>
    <dgm:cxn modelId="{2A97C4F0-B9C2-4729-9036-45A44E719B14}" type="presOf" srcId="{315B3A50-B701-45AE-B926-4A4DF6FA831B}" destId="{439AF6B7-A314-4928-83D1-A228610A8F34}" srcOrd="0" destOrd="0" presId="urn:microsoft.com/office/officeart/2005/8/layout/hList1"/>
    <dgm:cxn modelId="{EA0C1D3F-2AFC-454A-A492-E802658E17D3}" srcId="{315B3A50-B701-45AE-B926-4A4DF6FA831B}" destId="{A35C33C6-1B6D-47FC-A333-DC284A81C97E}" srcOrd="2" destOrd="0" parTransId="{BCDC80D5-F840-4C04-BC95-1CBAD6B17F46}" sibTransId="{2F59B3BE-5AB2-4F8C-9BE1-AFEB7FC8E24E}"/>
    <dgm:cxn modelId="{10D44083-6279-417F-8858-C08E7043BF11}" srcId="{315B3A50-B701-45AE-B926-4A4DF6FA831B}" destId="{D0D499D3-754C-4BAE-9BEE-CDED097B0AEC}" srcOrd="0" destOrd="0" parTransId="{7E63D694-9A69-43FA-8236-7C03ED37ED27}" sibTransId="{CFE2D11D-8E54-49ED-9A21-E28D1810AC92}"/>
    <dgm:cxn modelId="{99444D99-634B-440A-96D9-11913BFF3AF0}" srcId="{EC021C8F-7AA8-4EBA-A324-4E79C6C91EE0}" destId="{5E59F297-35F1-4ABD-85CE-8086DD558BF4}" srcOrd="0" destOrd="0" parTransId="{8058FF81-DD6A-470C-A6AC-3DD13DC97669}" sibTransId="{FF6D4BEE-8446-478B-926E-627D59BBECF9}"/>
    <dgm:cxn modelId="{3EDB3162-0772-41F3-864F-97ECF0824EC1}" type="presOf" srcId="{EAA34424-5D19-4B15-B0DC-759DEF16D150}" destId="{A670ED91-AAC0-4FC5-8B66-20227BC0DB09}" srcOrd="0" destOrd="0" presId="urn:microsoft.com/office/officeart/2005/8/layout/hList1"/>
    <dgm:cxn modelId="{7F8116F4-9F8D-46C3-9A72-9C58DA8C08C1}" type="presParOf" srcId="{439AF6B7-A314-4928-83D1-A228610A8F34}" destId="{19013DA9-E106-4AE7-A2E9-A7A745412F6C}" srcOrd="0" destOrd="0" presId="urn:microsoft.com/office/officeart/2005/8/layout/hList1"/>
    <dgm:cxn modelId="{14AC82D0-ADCD-44BF-BBF4-7E31F350FBD8}" type="presParOf" srcId="{19013DA9-E106-4AE7-A2E9-A7A745412F6C}" destId="{17CDEC7B-FA07-4671-932F-FEE7A3255591}" srcOrd="0" destOrd="0" presId="urn:microsoft.com/office/officeart/2005/8/layout/hList1"/>
    <dgm:cxn modelId="{00CC1FAB-4312-47DA-9573-A46B70CA70B6}" type="presParOf" srcId="{19013DA9-E106-4AE7-A2E9-A7A745412F6C}" destId="{9448BB9C-1BA8-4DAF-9653-CA143EF718BA}" srcOrd="1" destOrd="0" presId="urn:microsoft.com/office/officeart/2005/8/layout/hList1"/>
    <dgm:cxn modelId="{4B781873-384F-4F48-907A-B3A6124E88AD}" type="presParOf" srcId="{439AF6B7-A314-4928-83D1-A228610A8F34}" destId="{AAED51F1-431E-4416-AA87-76C66570E55A}" srcOrd="1" destOrd="0" presId="urn:microsoft.com/office/officeart/2005/8/layout/hList1"/>
    <dgm:cxn modelId="{2933FDAD-A26B-40FB-89DC-A6B38EA841B6}" type="presParOf" srcId="{439AF6B7-A314-4928-83D1-A228610A8F34}" destId="{65726107-6E92-4EC1-A95F-2851C373A216}" srcOrd="2" destOrd="0" presId="urn:microsoft.com/office/officeart/2005/8/layout/hList1"/>
    <dgm:cxn modelId="{B2FD8DC0-466C-4B61-B345-AFE3ED61B372}" type="presParOf" srcId="{65726107-6E92-4EC1-A95F-2851C373A216}" destId="{BCF6B95F-6DC9-48A2-8A45-B24DADD12101}" srcOrd="0" destOrd="0" presId="urn:microsoft.com/office/officeart/2005/8/layout/hList1"/>
    <dgm:cxn modelId="{E8572223-8A6B-4ED3-B554-08B5E0D1704A}" type="presParOf" srcId="{65726107-6E92-4EC1-A95F-2851C373A216}" destId="{9C42CEAB-FA13-4B56-8732-B1DBFCC99408}" srcOrd="1" destOrd="0" presId="urn:microsoft.com/office/officeart/2005/8/layout/hList1"/>
    <dgm:cxn modelId="{070C1589-C4E0-41F2-8DC7-8439DD3B2DF9}" type="presParOf" srcId="{439AF6B7-A314-4928-83D1-A228610A8F34}" destId="{BD7D22E2-E8D4-4902-8BA0-B294AA20512D}" srcOrd="3" destOrd="0" presId="urn:microsoft.com/office/officeart/2005/8/layout/hList1"/>
    <dgm:cxn modelId="{BCF14712-8256-459D-9715-5CD17AE36079}" type="presParOf" srcId="{439AF6B7-A314-4928-83D1-A228610A8F34}" destId="{2F0079A9-853F-4B11-87B3-FC8A09D13D69}" srcOrd="4" destOrd="0" presId="urn:microsoft.com/office/officeart/2005/8/layout/hList1"/>
    <dgm:cxn modelId="{3A64C55E-6F4A-45B1-AF1C-66733C42445D}" type="presParOf" srcId="{2F0079A9-853F-4B11-87B3-FC8A09D13D69}" destId="{5481DF20-3893-4DFB-9EC2-177E2A33B52B}" srcOrd="0" destOrd="0" presId="urn:microsoft.com/office/officeart/2005/8/layout/hList1"/>
    <dgm:cxn modelId="{0A06F87B-1C61-4529-BACA-8B37E0C3C822}" type="presParOf" srcId="{2F0079A9-853F-4B11-87B3-FC8A09D13D69}" destId="{A670ED91-AAC0-4FC5-8B66-20227BC0DB09}"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7745DE-F870-4800-9114-81B7BEF7FE78}"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GB"/>
        </a:p>
      </dgm:t>
    </dgm:pt>
    <dgm:pt modelId="{0B8A3DB3-64A3-452F-9A8A-C7B212F7CB64}">
      <dgm:prSet phldrT="[Text]" custT="1"/>
      <dgm:spPr/>
      <dgm:t>
        <a:bodyPr/>
        <a:lstStyle/>
        <a:p>
          <a:r>
            <a:rPr lang="en-GB" sz="1200" dirty="0" smtClean="0">
              <a:latin typeface="+mj-lt"/>
            </a:rPr>
            <a:t>Review regulation</a:t>
          </a:r>
          <a:endParaRPr lang="en-GB" sz="1200" dirty="0">
            <a:latin typeface="+mj-lt"/>
          </a:endParaRPr>
        </a:p>
      </dgm:t>
    </dgm:pt>
    <dgm:pt modelId="{2D4DBABC-44A1-400A-BF49-E9C3EFC6CA95}" type="parTrans" cxnId="{F4C1A5D0-1173-4A3D-B2CD-68668FD201A5}">
      <dgm:prSet/>
      <dgm:spPr/>
      <dgm:t>
        <a:bodyPr/>
        <a:lstStyle/>
        <a:p>
          <a:endParaRPr lang="en-GB" sz="1100">
            <a:latin typeface="Cambria" panose="02040503050406030204" pitchFamily="18" charset="0"/>
          </a:endParaRPr>
        </a:p>
      </dgm:t>
    </dgm:pt>
    <dgm:pt modelId="{6C899C80-26CF-4C48-8F92-9F17638D9462}" type="sibTrans" cxnId="{F4C1A5D0-1173-4A3D-B2CD-68668FD201A5}">
      <dgm:prSet custT="1"/>
      <dgm:spPr/>
      <dgm:t>
        <a:bodyPr/>
        <a:lstStyle/>
        <a:p>
          <a:endParaRPr lang="en-GB" sz="1100" dirty="0">
            <a:latin typeface="Cambria" panose="02040503050406030204" pitchFamily="18" charset="0"/>
          </a:endParaRPr>
        </a:p>
      </dgm:t>
    </dgm:pt>
    <dgm:pt modelId="{3D8754A2-9B03-4254-A5A5-10CFB475192C}">
      <dgm:prSet phldrT="[Text]" custT="1"/>
      <dgm:spPr/>
      <dgm:t>
        <a:bodyPr/>
        <a:lstStyle/>
        <a:p>
          <a:r>
            <a:rPr lang="en-GB" sz="1200" dirty="0" smtClean="0">
              <a:latin typeface="+mj-lt"/>
            </a:rPr>
            <a:t>Red flag alignment</a:t>
          </a:r>
        </a:p>
      </dgm:t>
    </dgm:pt>
    <dgm:pt modelId="{44789856-7C20-44AC-B72A-CF51583E2056}" type="parTrans" cxnId="{4F9E15E0-19F9-4DE7-9D69-5EE91B5DAA2A}">
      <dgm:prSet/>
      <dgm:spPr/>
      <dgm:t>
        <a:bodyPr/>
        <a:lstStyle/>
        <a:p>
          <a:endParaRPr lang="en-GB" sz="1100">
            <a:latin typeface="Cambria" panose="02040503050406030204" pitchFamily="18" charset="0"/>
          </a:endParaRPr>
        </a:p>
      </dgm:t>
    </dgm:pt>
    <dgm:pt modelId="{B3F58DC7-F0DF-4215-BDCC-0C6854646C13}" type="sibTrans" cxnId="{4F9E15E0-19F9-4DE7-9D69-5EE91B5DAA2A}">
      <dgm:prSet custT="1"/>
      <dgm:spPr/>
      <dgm:t>
        <a:bodyPr/>
        <a:lstStyle/>
        <a:p>
          <a:endParaRPr lang="en-GB" sz="1100" dirty="0">
            <a:latin typeface="Cambria" panose="02040503050406030204" pitchFamily="18" charset="0"/>
          </a:endParaRPr>
        </a:p>
      </dgm:t>
    </dgm:pt>
    <dgm:pt modelId="{945AC8C3-043A-4BE4-A08E-41C3A39F6247}">
      <dgm:prSet phldrT="[Text]" custT="1"/>
      <dgm:spPr/>
      <dgm:t>
        <a:bodyPr/>
        <a:lstStyle/>
        <a:p>
          <a:r>
            <a:rPr lang="en-GB" sz="1200" dirty="0" smtClean="0">
              <a:latin typeface="+mj-lt"/>
            </a:rPr>
            <a:t>Solution guides reviewed</a:t>
          </a:r>
        </a:p>
      </dgm:t>
    </dgm:pt>
    <dgm:pt modelId="{A1B43A78-8BEE-4CE2-AAB6-C347F88E5D8D}" type="parTrans" cxnId="{19379020-36EB-4F15-AAF2-DE242FE62BD9}">
      <dgm:prSet/>
      <dgm:spPr/>
      <dgm:t>
        <a:bodyPr/>
        <a:lstStyle/>
        <a:p>
          <a:endParaRPr lang="en-GB" sz="1100">
            <a:latin typeface="Cambria" panose="02040503050406030204" pitchFamily="18" charset="0"/>
          </a:endParaRPr>
        </a:p>
      </dgm:t>
    </dgm:pt>
    <dgm:pt modelId="{B7BAAFBE-8738-40FE-AE2E-429A7F3FF92C}" type="sibTrans" cxnId="{19379020-36EB-4F15-AAF2-DE242FE62BD9}">
      <dgm:prSet custT="1"/>
      <dgm:spPr/>
      <dgm:t>
        <a:bodyPr/>
        <a:lstStyle/>
        <a:p>
          <a:endParaRPr lang="en-GB" sz="1100" dirty="0">
            <a:latin typeface="Cambria" panose="02040503050406030204" pitchFamily="18" charset="0"/>
          </a:endParaRPr>
        </a:p>
      </dgm:t>
    </dgm:pt>
    <dgm:pt modelId="{206AB2BF-120B-4C9E-857E-E05986655BC0}">
      <dgm:prSet phldrT="[Text]" custT="1"/>
      <dgm:spPr/>
      <dgm:t>
        <a:bodyPr/>
        <a:lstStyle/>
        <a:p>
          <a:r>
            <a:rPr lang="en-GB" sz="1200" dirty="0" smtClean="0">
              <a:latin typeface="+mj-lt"/>
            </a:rPr>
            <a:t>Risk matrix</a:t>
          </a:r>
        </a:p>
      </dgm:t>
    </dgm:pt>
    <dgm:pt modelId="{3C839A31-1AB9-45A7-B2BB-50F2809C5A46}" type="parTrans" cxnId="{3A34479B-5297-4A2C-898F-8C9642A6D7C5}">
      <dgm:prSet/>
      <dgm:spPr/>
      <dgm:t>
        <a:bodyPr/>
        <a:lstStyle/>
        <a:p>
          <a:endParaRPr lang="en-GB" sz="1100">
            <a:latin typeface="Cambria" panose="02040503050406030204" pitchFamily="18" charset="0"/>
          </a:endParaRPr>
        </a:p>
      </dgm:t>
    </dgm:pt>
    <dgm:pt modelId="{B7A96845-0387-4AAD-B5AB-51AD5EB1E63E}" type="sibTrans" cxnId="{3A34479B-5297-4A2C-898F-8C9642A6D7C5}">
      <dgm:prSet/>
      <dgm:spPr/>
      <dgm:t>
        <a:bodyPr/>
        <a:lstStyle/>
        <a:p>
          <a:endParaRPr lang="en-GB" sz="1100">
            <a:latin typeface="Cambria" panose="02040503050406030204" pitchFamily="18" charset="0"/>
          </a:endParaRPr>
        </a:p>
      </dgm:t>
    </dgm:pt>
    <dgm:pt modelId="{91FC28DD-1B7D-4FCE-B086-4EA3AEBA9915}">
      <dgm:prSet phldrT="[Text]" custT="1"/>
      <dgm:spPr/>
      <dgm:t>
        <a:bodyPr/>
        <a:lstStyle/>
        <a:p>
          <a:r>
            <a:rPr lang="en-GB" sz="1200" dirty="0" smtClean="0">
              <a:latin typeface="+mj-lt"/>
            </a:rPr>
            <a:t>Review major regulatory requirements and guidance</a:t>
          </a:r>
          <a:endParaRPr lang="en-GB" sz="1200" dirty="0">
            <a:latin typeface="+mj-lt"/>
          </a:endParaRPr>
        </a:p>
      </dgm:t>
    </dgm:pt>
    <dgm:pt modelId="{E503EB2A-315D-47AB-B274-5BDC29A54761}" type="parTrans" cxnId="{21EFC9AB-F91B-49DF-B2C1-B321AFA1F773}">
      <dgm:prSet/>
      <dgm:spPr/>
      <dgm:t>
        <a:bodyPr/>
        <a:lstStyle/>
        <a:p>
          <a:endParaRPr lang="en-GB" sz="1100">
            <a:latin typeface="Cambria" panose="02040503050406030204" pitchFamily="18" charset="0"/>
          </a:endParaRPr>
        </a:p>
      </dgm:t>
    </dgm:pt>
    <dgm:pt modelId="{8FAB5666-12C7-46F9-A61A-8DA1C7F68C89}" type="sibTrans" cxnId="{21EFC9AB-F91B-49DF-B2C1-B321AFA1F773}">
      <dgm:prSet/>
      <dgm:spPr/>
      <dgm:t>
        <a:bodyPr/>
        <a:lstStyle/>
        <a:p>
          <a:endParaRPr lang="en-GB" sz="1100">
            <a:latin typeface="Cambria" panose="02040503050406030204" pitchFamily="18" charset="0"/>
          </a:endParaRPr>
        </a:p>
      </dgm:t>
    </dgm:pt>
    <dgm:pt modelId="{A1944EFD-F269-496B-8A1C-2CD367F0C700}">
      <dgm:prSet phldrT="[Text]" custT="1"/>
      <dgm:spPr/>
      <dgm:t>
        <a:bodyPr/>
        <a:lstStyle/>
        <a:p>
          <a:r>
            <a:rPr lang="en-GB" sz="1200" dirty="0" smtClean="0">
              <a:latin typeface="+mj-lt"/>
            </a:rPr>
            <a:t>Identify red flags related to line of business</a:t>
          </a:r>
          <a:endParaRPr lang="en-GB" sz="1200" dirty="0">
            <a:latin typeface="+mj-lt"/>
          </a:endParaRPr>
        </a:p>
      </dgm:t>
    </dgm:pt>
    <dgm:pt modelId="{80C21D8F-6526-4675-8168-38AB35EBE86F}" type="parTrans" cxnId="{87E9C138-F1FA-4ADF-B5A6-EF43EC39AB5A}">
      <dgm:prSet/>
      <dgm:spPr/>
      <dgm:t>
        <a:bodyPr/>
        <a:lstStyle/>
        <a:p>
          <a:endParaRPr lang="en-GB" sz="1100">
            <a:latin typeface="Cambria" panose="02040503050406030204" pitchFamily="18" charset="0"/>
          </a:endParaRPr>
        </a:p>
      </dgm:t>
    </dgm:pt>
    <dgm:pt modelId="{E12AA7DE-08B9-46A8-9955-661A2DC80399}" type="sibTrans" cxnId="{87E9C138-F1FA-4ADF-B5A6-EF43EC39AB5A}">
      <dgm:prSet/>
      <dgm:spPr/>
      <dgm:t>
        <a:bodyPr/>
        <a:lstStyle/>
        <a:p>
          <a:endParaRPr lang="en-GB" sz="1100">
            <a:latin typeface="Cambria" panose="02040503050406030204" pitchFamily="18" charset="0"/>
          </a:endParaRPr>
        </a:p>
      </dgm:t>
    </dgm:pt>
    <dgm:pt modelId="{2A873D22-707A-4569-AB4B-D9D48BDB99A4}">
      <dgm:prSet phldrT="[Text]" custT="1"/>
      <dgm:spPr/>
      <dgm:t>
        <a:bodyPr/>
        <a:lstStyle/>
        <a:p>
          <a:r>
            <a:rPr lang="en-GB" sz="1200" dirty="0" smtClean="0">
              <a:latin typeface="+mj-lt"/>
            </a:rPr>
            <a:t>Identify associated risks and typologies related to relevant LoB at the bank</a:t>
          </a:r>
        </a:p>
      </dgm:t>
    </dgm:pt>
    <dgm:pt modelId="{03E28B75-BAD8-47A0-9692-B9E4D873DE4C}" type="parTrans" cxnId="{A49DEA6A-AAE8-46A5-9E5D-DD955CCE18BE}">
      <dgm:prSet/>
      <dgm:spPr/>
      <dgm:t>
        <a:bodyPr/>
        <a:lstStyle/>
        <a:p>
          <a:endParaRPr lang="en-GB" sz="1100">
            <a:latin typeface="Cambria" panose="02040503050406030204" pitchFamily="18" charset="0"/>
          </a:endParaRPr>
        </a:p>
      </dgm:t>
    </dgm:pt>
    <dgm:pt modelId="{19F3699C-D1A3-49CB-B598-A297CF8A9777}" type="sibTrans" cxnId="{A49DEA6A-AAE8-46A5-9E5D-DD955CCE18BE}">
      <dgm:prSet/>
      <dgm:spPr/>
      <dgm:t>
        <a:bodyPr/>
        <a:lstStyle/>
        <a:p>
          <a:endParaRPr lang="en-GB" sz="1100">
            <a:latin typeface="Cambria" panose="02040503050406030204" pitchFamily="18" charset="0"/>
          </a:endParaRPr>
        </a:p>
      </dgm:t>
    </dgm:pt>
    <dgm:pt modelId="{D42F791D-2B07-44ED-9416-0E495F733705}">
      <dgm:prSet phldrT="[Text]" custT="1"/>
      <dgm:spPr/>
      <dgm:t>
        <a:bodyPr/>
        <a:lstStyle/>
        <a:p>
          <a:r>
            <a:rPr lang="en-GB" sz="1200" dirty="0" smtClean="0">
              <a:latin typeface="+mj-lt"/>
            </a:rPr>
            <a:t>Align regulatory red flags with the identified risks</a:t>
          </a:r>
        </a:p>
      </dgm:t>
    </dgm:pt>
    <dgm:pt modelId="{939DC10A-C9BF-412C-BFB2-27577D3ED97F}" type="parTrans" cxnId="{3BCCD1B6-7C45-4B75-933B-962C2A59892A}">
      <dgm:prSet/>
      <dgm:spPr/>
      <dgm:t>
        <a:bodyPr/>
        <a:lstStyle/>
        <a:p>
          <a:endParaRPr lang="en-GB" sz="1100">
            <a:latin typeface="Cambria" panose="02040503050406030204" pitchFamily="18" charset="0"/>
          </a:endParaRPr>
        </a:p>
      </dgm:t>
    </dgm:pt>
    <dgm:pt modelId="{16616AB9-BBDB-4814-9884-42CA0474C9A0}" type="sibTrans" cxnId="{3BCCD1B6-7C45-4B75-933B-962C2A59892A}">
      <dgm:prSet/>
      <dgm:spPr/>
      <dgm:t>
        <a:bodyPr/>
        <a:lstStyle/>
        <a:p>
          <a:endParaRPr lang="en-GB" sz="1100">
            <a:latin typeface="Cambria" panose="02040503050406030204" pitchFamily="18" charset="0"/>
          </a:endParaRPr>
        </a:p>
      </dgm:t>
    </dgm:pt>
    <dgm:pt modelId="{9999846B-E927-403D-907C-2AB452C1E61C}">
      <dgm:prSet phldrT="[Text]" custT="1"/>
      <dgm:spPr/>
      <dgm:t>
        <a:bodyPr/>
        <a:lstStyle/>
        <a:p>
          <a:r>
            <a:rPr lang="en-GB" sz="1200" dirty="0" smtClean="0">
              <a:latin typeface="+mj-lt"/>
            </a:rPr>
            <a:t>Review the detection scenarios from major transaction monitoring vendor solutions related to LoB and those implemented at other banks</a:t>
          </a:r>
        </a:p>
      </dgm:t>
    </dgm:pt>
    <dgm:pt modelId="{5026F1F1-B8D8-4526-9D38-1A36B111215D}" type="parTrans" cxnId="{5360A3CF-032B-4BCC-B928-E15F7665E6FE}">
      <dgm:prSet/>
      <dgm:spPr/>
      <dgm:t>
        <a:bodyPr/>
        <a:lstStyle/>
        <a:p>
          <a:endParaRPr lang="en-GB" sz="1100">
            <a:latin typeface="Cambria" panose="02040503050406030204" pitchFamily="18" charset="0"/>
          </a:endParaRPr>
        </a:p>
      </dgm:t>
    </dgm:pt>
    <dgm:pt modelId="{536ABC56-BC08-4F0F-97E0-F445C3028B7D}" type="sibTrans" cxnId="{5360A3CF-032B-4BCC-B928-E15F7665E6FE}">
      <dgm:prSet/>
      <dgm:spPr/>
      <dgm:t>
        <a:bodyPr/>
        <a:lstStyle/>
        <a:p>
          <a:endParaRPr lang="en-GB" sz="1100">
            <a:latin typeface="Cambria" panose="02040503050406030204" pitchFamily="18" charset="0"/>
          </a:endParaRPr>
        </a:p>
      </dgm:t>
    </dgm:pt>
    <dgm:pt modelId="{5B1154A6-F802-4E16-ACB0-A3BE33329F6D}">
      <dgm:prSet phldrT="[Text]" custT="1"/>
      <dgm:spPr/>
      <dgm:t>
        <a:bodyPr/>
        <a:lstStyle/>
        <a:p>
          <a:r>
            <a:rPr lang="en-GB" sz="1200" dirty="0" smtClean="0">
              <a:latin typeface="+mj-lt"/>
            </a:rPr>
            <a:t>Align selected scenarios with regulatory red flags</a:t>
          </a:r>
        </a:p>
      </dgm:t>
    </dgm:pt>
    <dgm:pt modelId="{308DDFC9-B349-458C-AC35-520C4E24FE1E}" type="parTrans" cxnId="{69376EB3-A66E-4BD5-A262-E0788FB2B464}">
      <dgm:prSet/>
      <dgm:spPr/>
      <dgm:t>
        <a:bodyPr/>
        <a:lstStyle/>
        <a:p>
          <a:endParaRPr lang="en-GB" sz="1100">
            <a:latin typeface="Cambria" panose="02040503050406030204" pitchFamily="18" charset="0"/>
          </a:endParaRPr>
        </a:p>
      </dgm:t>
    </dgm:pt>
    <dgm:pt modelId="{DE9A30EB-3849-4632-B0E4-9C8E2814F742}" type="sibTrans" cxnId="{69376EB3-A66E-4BD5-A262-E0788FB2B464}">
      <dgm:prSet/>
      <dgm:spPr/>
      <dgm:t>
        <a:bodyPr/>
        <a:lstStyle/>
        <a:p>
          <a:endParaRPr lang="en-GB" sz="1100">
            <a:latin typeface="Cambria" panose="02040503050406030204" pitchFamily="18" charset="0"/>
          </a:endParaRPr>
        </a:p>
      </dgm:t>
    </dgm:pt>
    <dgm:pt modelId="{73265BFE-CE45-4638-89E6-C278CC9C3FBE}">
      <dgm:prSet phldrT="[Text]" custT="1"/>
      <dgm:spPr/>
      <dgm:t>
        <a:bodyPr/>
        <a:lstStyle/>
        <a:p>
          <a:r>
            <a:rPr lang="en-GB" sz="1200" dirty="0" smtClean="0">
              <a:latin typeface="+mj-lt"/>
            </a:rPr>
            <a:t>Compile the lineage of a risk through to a selected scenario into a risk matrix</a:t>
          </a:r>
        </a:p>
      </dgm:t>
    </dgm:pt>
    <dgm:pt modelId="{9D52E4C7-20E2-47D2-9B5F-15D1202F60A0}" type="parTrans" cxnId="{39B80620-6EF6-42B5-B46C-F6AA2E09D0F2}">
      <dgm:prSet/>
      <dgm:spPr/>
      <dgm:t>
        <a:bodyPr/>
        <a:lstStyle/>
        <a:p>
          <a:endParaRPr lang="en-GB" sz="1100">
            <a:latin typeface="Cambria" panose="02040503050406030204" pitchFamily="18" charset="0"/>
          </a:endParaRPr>
        </a:p>
      </dgm:t>
    </dgm:pt>
    <dgm:pt modelId="{DEA374A6-D4D6-4230-99AA-FB177E37C312}" type="sibTrans" cxnId="{39B80620-6EF6-42B5-B46C-F6AA2E09D0F2}">
      <dgm:prSet/>
      <dgm:spPr/>
      <dgm:t>
        <a:bodyPr/>
        <a:lstStyle/>
        <a:p>
          <a:endParaRPr lang="en-GB" sz="1100">
            <a:latin typeface="Cambria" panose="02040503050406030204" pitchFamily="18" charset="0"/>
          </a:endParaRPr>
        </a:p>
      </dgm:t>
    </dgm:pt>
    <dgm:pt modelId="{86138D51-9720-4780-A655-8D9B369BDC68}">
      <dgm:prSet phldrT="[Text]" custT="1"/>
      <dgm:spPr/>
      <dgm:t>
        <a:bodyPr/>
        <a:lstStyle/>
        <a:p>
          <a:r>
            <a:rPr lang="en-GB" sz="1200" dirty="0" smtClean="0">
              <a:latin typeface="+mj-lt"/>
            </a:rPr>
            <a:t>Discuss risks and scenario during this workshop to agree prioritisation</a:t>
          </a:r>
        </a:p>
      </dgm:t>
    </dgm:pt>
    <dgm:pt modelId="{3492C6D0-DF57-4119-BDDA-017BBCC412E1}" type="parTrans" cxnId="{AA843315-F4D5-4E94-9893-76905121C915}">
      <dgm:prSet/>
      <dgm:spPr/>
      <dgm:t>
        <a:bodyPr/>
        <a:lstStyle/>
        <a:p>
          <a:endParaRPr lang="en-GB" sz="1100">
            <a:latin typeface="Cambria" panose="02040503050406030204" pitchFamily="18" charset="0"/>
          </a:endParaRPr>
        </a:p>
      </dgm:t>
    </dgm:pt>
    <dgm:pt modelId="{1D5F8BD1-61D0-445A-A27C-FC898CE948E8}" type="sibTrans" cxnId="{AA843315-F4D5-4E94-9893-76905121C915}">
      <dgm:prSet/>
      <dgm:spPr/>
      <dgm:t>
        <a:bodyPr/>
        <a:lstStyle/>
        <a:p>
          <a:endParaRPr lang="en-GB" sz="1100">
            <a:latin typeface="Cambria" panose="02040503050406030204" pitchFamily="18" charset="0"/>
          </a:endParaRPr>
        </a:p>
      </dgm:t>
    </dgm:pt>
    <dgm:pt modelId="{C954BC49-B018-48D5-AC73-6C26087E369A}">
      <dgm:prSet phldrT="[Text]" custT="1"/>
      <dgm:spPr/>
      <dgm:t>
        <a:bodyPr/>
        <a:lstStyle/>
        <a:p>
          <a:r>
            <a:rPr lang="en-GB" sz="1200" dirty="0" smtClean="0">
              <a:latin typeface="+mj-lt"/>
            </a:rPr>
            <a:t>Review </a:t>
          </a:r>
          <a:r>
            <a:rPr lang="en-GB" sz="1200" dirty="0" err="1" smtClean="0">
              <a:latin typeface="+mj-lt"/>
            </a:rPr>
            <a:t>LoB</a:t>
          </a:r>
          <a:r>
            <a:rPr lang="en-GB" sz="1200" dirty="0" smtClean="0">
              <a:latin typeface="+mj-lt"/>
            </a:rPr>
            <a:t> transaction types</a:t>
          </a:r>
        </a:p>
      </dgm:t>
    </dgm:pt>
    <dgm:pt modelId="{3590128F-41F2-4162-AA03-DB44B8EF482E}" type="parTrans" cxnId="{E4345FBD-B67D-4E69-B133-62CD6A7CD3B6}">
      <dgm:prSet/>
      <dgm:spPr/>
      <dgm:t>
        <a:bodyPr/>
        <a:lstStyle/>
        <a:p>
          <a:endParaRPr lang="en-GB" sz="1100">
            <a:latin typeface="Cambria" panose="02040503050406030204" pitchFamily="18" charset="0"/>
          </a:endParaRPr>
        </a:p>
      </dgm:t>
    </dgm:pt>
    <dgm:pt modelId="{293ADDB7-3E1F-4D28-A8BF-DCA2DED7E779}" type="sibTrans" cxnId="{E4345FBD-B67D-4E69-B133-62CD6A7CD3B6}">
      <dgm:prSet/>
      <dgm:spPr/>
      <dgm:t>
        <a:bodyPr/>
        <a:lstStyle/>
        <a:p>
          <a:endParaRPr lang="en-GB" sz="1100">
            <a:latin typeface="Cambria" panose="02040503050406030204" pitchFamily="18" charset="0"/>
          </a:endParaRPr>
        </a:p>
      </dgm:t>
    </dgm:pt>
    <dgm:pt modelId="{AA3C38A3-5273-4AC0-B256-3D4B0E373353}">
      <dgm:prSet phldrT="[Text]" custT="1"/>
      <dgm:spPr/>
      <dgm:t>
        <a:bodyPr/>
        <a:lstStyle/>
        <a:p>
          <a:endParaRPr lang="en-GB" sz="1200" dirty="0" smtClean="0">
            <a:latin typeface="+mj-lt"/>
          </a:endParaRPr>
        </a:p>
      </dgm:t>
    </dgm:pt>
    <dgm:pt modelId="{BE577B69-14AA-45A8-8E67-750DE1E9C0E3}" type="parTrans" cxnId="{4E6F65DA-B51E-4DF6-BD10-1596CA10F281}">
      <dgm:prSet/>
      <dgm:spPr/>
      <dgm:t>
        <a:bodyPr/>
        <a:lstStyle/>
        <a:p>
          <a:endParaRPr lang="en-GB" sz="1100">
            <a:latin typeface="Cambria" panose="02040503050406030204" pitchFamily="18" charset="0"/>
          </a:endParaRPr>
        </a:p>
      </dgm:t>
    </dgm:pt>
    <dgm:pt modelId="{7F1AAA0A-F943-4462-A711-60EE1E0CD6C8}" type="sibTrans" cxnId="{4E6F65DA-B51E-4DF6-BD10-1596CA10F281}">
      <dgm:prSet/>
      <dgm:spPr/>
      <dgm:t>
        <a:bodyPr/>
        <a:lstStyle/>
        <a:p>
          <a:endParaRPr lang="en-GB" sz="1100">
            <a:latin typeface="Cambria" panose="02040503050406030204" pitchFamily="18" charset="0"/>
          </a:endParaRPr>
        </a:p>
      </dgm:t>
    </dgm:pt>
    <dgm:pt modelId="{0AC6445D-B595-4AF1-AFD2-BFBFACF1F810}">
      <dgm:prSet phldrT="[Text]" custT="1"/>
      <dgm:spPr/>
      <dgm:t>
        <a:bodyPr/>
        <a:lstStyle/>
        <a:p>
          <a:endParaRPr lang="en-GB" sz="1200" dirty="0" smtClean="0">
            <a:latin typeface="+mj-lt"/>
          </a:endParaRPr>
        </a:p>
      </dgm:t>
    </dgm:pt>
    <dgm:pt modelId="{E85EDE16-79BA-4A67-AEC3-F2CD6B171F7E}" type="parTrans" cxnId="{821AC292-C590-41F4-A270-007EE8A37CD5}">
      <dgm:prSet/>
      <dgm:spPr/>
      <dgm:t>
        <a:bodyPr/>
        <a:lstStyle/>
        <a:p>
          <a:endParaRPr lang="en-GB" sz="1100">
            <a:latin typeface="Cambria" panose="02040503050406030204" pitchFamily="18" charset="0"/>
          </a:endParaRPr>
        </a:p>
      </dgm:t>
    </dgm:pt>
    <dgm:pt modelId="{CB8C1A8B-008C-4241-B02A-541743B31934}" type="sibTrans" cxnId="{821AC292-C590-41F4-A270-007EE8A37CD5}">
      <dgm:prSet/>
      <dgm:spPr/>
      <dgm:t>
        <a:bodyPr/>
        <a:lstStyle/>
        <a:p>
          <a:endParaRPr lang="en-GB" sz="1100">
            <a:latin typeface="Cambria" panose="02040503050406030204" pitchFamily="18" charset="0"/>
          </a:endParaRPr>
        </a:p>
      </dgm:t>
    </dgm:pt>
    <dgm:pt modelId="{132A1038-DDB1-42CF-94A9-F36A78D90C95}">
      <dgm:prSet phldrT="[Text]" custT="1"/>
      <dgm:spPr/>
      <dgm:t>
        <a:bodyPr/>
        <a:lstStyle/>
        <a:p>
          <a:endParaRPr lang="en-GB" sz="1200" dirty="0">
            <a:latin typeface="+mj-lt"/>
          </a:endParaRPr>
        </a:p>
      </dgm:t>
    </dgm:pt>
    <dgm:pt modelId="{4A50E1AB-FD22-4446-ADF6-6B396EFD70A3}" type="sibTrans" cxnId="{BC79D734-E88D-44DA-A9FD-156BF7FB5B69}">
      <dgm:prSet/>
      <dgm:spPr/>
      <dgm:t>
        <a:bodyPr/>
        <a:lstStyle/>
        <a:p>
          <a:endParaRPr lang="en-GB" sz="1100">
            <a:latin typeface="Cambria" panose="02040503050406030204" pitchFamily="18" charset="0"/>
          </a:endParaRPr>
        </a:p>
      </dgm:t>
    </dgm:pt>
    <dgm:pt modelId="{EE40671F-2B1F-459A-983E-31BFF3CE9E1A}" type="parTrans" cxnId="{BC79D734-E88D-44DA-A9FD-156BF7FB5B69}">
      <dgm:prSet/>
      <dgm:spPr/>
      <dgm:t>
        <a:bodyPr/>
        <a:lstStyle/>
        <a:p>
          <a:endParaRPr lang="en-GB" sz="1100">
            <a:latin typeface="Cambria" panose="02040503050406030204" pitchFamily="18" charset="0"/>
          </a:endParaRPr>
        </a:p>
      </dgm:t>
    </dgm:pt>
    <dgm:pt modelId="{96E1C4D6-297F-4CE4-B758-B76B18E1CB13}">
      <dgm:prSet phldrT="[Text]" custT="1"/>
      <dgm:spPr/>
      <dgm:t>
        <a:bodyPr/>
        <a:lstStyle/>
        <a:p>
          <a:endParaRPr lang="en-GB" sz="1200" dirty="0" smtClean="0">
            <a:latin typeface="+mj-lt"/>
          </a:endParaRPr>
        </a:p>
      </dgm:t>
    </dgm:pt>
    <dgm:pt modelId="{BB3293FD-DF2E-4162-A87D-859920CA0703}" type="parTrans" cxnId="{DB983856-267D-4A38-87C3-E6A140121B7F}">
      <dgm:prSet/>
      <dgm:spPr/>
      <dgm:t>
        <a:bodyPr/>
        <a:lstStyle/>
        <a:p>
          <a:endParaRPr lang="en-GB"/>
        </a:p>
      </dgm:t>
    </dgm:pt>
    <dgm:pt modelId="{942282B1-046B-48F2-8EA4-11F11A852DA5}" type="sibTrans" cxnId="{DB983856-267D-4A38-87C3-E6A140121B7F}">
      <dgm:prSet/>
      <dgm:spPr/>
      <dgm:t>
        <a:bodyPr/>
        <a:lstStyle/>
        <a:p>
          <a:endParaRPr lang="en-GB"/>
        </a:p>
      </dgm:t>
    </dgm:pt>
    <dgm:pt modelId="{CEA71883-B517-4B83-93AB-8DA105758C06}">
      <dgm:prSet phldrT="[Text]" custT="1"/>
      <dgm:spPr/>
      <dgm:t>
        <a:bodyPr/>
        <a:lstStyle/>
        <a:p>
          <a:endParaRPr lang="en-GB" sz="1200" dirty="0" smtClean="0">
            <a:latin typeface="+mj-lt"/>
          </a:endParaRPr>
        </a:p>
      </dgm:t>
    </dgm:pt>
    <dgm:pt modelId="{34329BAE-26DA-46EF-9322-0F621411F2D4}" type="sibTrans" cxnId="{89602A73-3746-4E16-9334-3C2E93DFE37D}">
      <dgm:prSet/>
      <dgm:spPr/>
      <dgm:t>
        <a:bodyPr/>
        <a:lstStyle/>
        <a:p>
          <a:endParaRPr lang="en-GB" sz="1100">
            <a:latin typeface="Cambria" panose="02040503050406030204" pitchFamily="18" charset="0"/>
          </a:endParaRPr>
        </a:p>
      </dgm:t>
    </dgm:pt>
    <dgm:pt modelId="{66358775-AA39-45A7-BE96-4FA2818D87F5}" type="parTrans" cxnId="{89602A73-3746-4E16-9334-3C2E93DFE37D}">
      <dgm:prSet/>
      <dgm:spPr/>
      <dgm:t>
        <a:bodyPr/>
        <a:lstStyle/>
        <a:p>
          <a:endParaRPr lang="en-GB" sz="1100">
            <a:latin typeface="Cambria" panose="02040503050406030204" pitchFamily="18" charset="0"/>
          </a:endParaRPr>
        </a:p>
      </dgm:t>
    </dgm:pt>
    <dgm:pt modelId="{C855ED27-6F4A-4778-BC47-F2EAE4DE5E07}" type="pres">
      <dgm:prSet presAssocID="{D07745DE-F870-4800-9114-81B7BEF7FE78}" presName="linearFlow" presStyleCnt="0">
        <dgm:presLayoutVars>
          <dgm:dir/>
          <dgm:animLvl val="lvl"/>
          <dgm:resizeHandles val="exact"/>
        </dgm:presLayoutVars>
      </dgm:prSet>
      <dgm:spPr/>
      <dgm:t>
        <a:bodyPr/>
        <a:lstStyle/>
        <a:p>
          <a:endParaRPr lang="en-GB"/>
        </a:p>
      </dgm:t>
    </dgm:pt>
    <dgm:pt modelId="{CEFD199C-9FDD-4430-9778-826044446A9D}" type="pres">
      <dgm:prSet presAssocID="{0B8A3DB3-64A3-452F-9A8A-C7B212F7CB64}" presName="composite" presStyleCnt="0"/>
      <dgm:spPr/>
      <dgm:t>
        <a:bodyPr/>
        <a:lstStyle/>
        <a:p>
          <a:endParaRPr lang="en-GB"/>
        </a:p>
      </dgm:t>
    </dgm:pt>
    <dgm:pt modelId="{8B1B8657-017D-49F6-BBEB-052515A92EF8}" type="pres">
      <dgm:prSet presAssocID="{0B8A3DB3-64A3-452F-9A8A-C7B212F7CB64}" presName="parTx" presStyleLbl="node1" presStyleIdx="0" presStyleCnt="4">
        <dgm:presLayoutVars>
          <dgm:chMax val="0"/>
          <dgm:chPref val="0"/>
          <dgm:bulletEnabled val="1"/>
        </dgm:presLayoutVars>
      </dgm:prSet>
      <dgm:spPr/>
      <dgm:t>
        <a:bodyPr/>
        <a:lstStyle/>
        <a:p>
          <a:endParaRPr lang="en-GB"/>
        </a:p>
      </dgm:t>
    </dgm:pt>
    <dgm:pt modelId="{045B24AB-4E36-451D-B1B4-88A49E41B24C}" type="pres">
      <dgm:prSet presAssocID="{0B8A3DB3-64A3-452F-9A8A-C7B212F7CB64}" presName="parSh" presStyleLbl="node1" presStyleIdx="0" presStyleCnt="4" custLinFactNeighborY="321"/>
      <dgm:spPr/>
      <dgm:t>
        <a:bodyPr/>
        <a:lstStyle/>
        <a:p>
          <a:endParaRPr lang="en-GB"/>
        </a:p>
      </dgm:t>
    </dgm:pt>
    <dgm:pt modelId="{AA170D6D-935F-4EAB-9C12-1ACACF832242}" type="pres">
      <dgm:prSet presAssocID="{0B8A3DB3-64A3-452F-9A8A-C7B212F7CB64}" presName="desTx" presStyleLbl="fgAcc1" presStyleIdx="0" presStyleCnt="4">
        <dgm:presLayoutVars>
          <dgm:bulletEnabled val="1"/>
        </dgm:presLayoutVars>
      </dgm:prSet>
      <dgm:spPr/>
      <dgm:t>
        <a:bodyPr/>
        <a:lstStyle/>
        <a:p>
          <a:endParaRPr lang="en-GB"/>
        </a:p>
      </dgm:t>
    </dgm:pt>
    <dgm:pt modelId="{3D4EE55B-B6FF-470C-B581-737A4AE2BF34}" type="pres">
      <dgm:prSet presAssocID="{6C899C80-26CF-4C48-8F92-9F17638D9462}" presName="sibTrans" presStyleLbl="sibTrans2D1" presStyleIdx="0" presStyleCnt="3"/>
      <dgm:spPr/>
      <dgm:t>
        <a:bodyPr/>
        <a:lstStyle/>
        <a:p>
          <a:endParaRPr lang="en-GB"/>
        </a:p>
      </dgm:t>
    </dgm:pt>
    <dgm:pt modelId="{9483CC77-ECEE-4A5A-B446-FBB27486FB8C}" type="pres">
      <dgm:prSet presAssocID="{6C899C80-26CF-4C48-8F92-9F17638D9462}" presName="connTx" presStyleLbl="sibTrans2D1" presStyleIdx="0" presStyleCnt="3"/>
      <dgm:spPr/>
      <dgm:t>
        <a:bodyPr/>
        <a:lstStyle/>
        <a:p>
          <a:endParaRPr lang="en-GB"/>
        </a:p>
      </dgm:t>
    </dgm:pt>
    <dgm:pt modelId="{6816ABDA-A3C3-42D5-AB6E-B4561256214D}" type="pres">
      <dgm:prSet presAssocID="{3D8754A2-9B03-4254-A5A5-10CFB475192C}" presName="composite" presStyleCnt="0"/>
      <dgm:spPr/>
      <dgm:t>
        <a:bodyPr/>
        <a:lstStyle/>
        <a:p>
          <a:endParaRPr lang="en-GB"/>
        </a:p>
      </dgm:t>
    </dgm:pt>
    <dgm:pt modelId="{48FC8D05-4640-4CD8-A049-DC37E03AAAAD}" type="pres">
      <dgm:prSet presAssocID="{3D8754A2-9B03-4254-A5A5-10CFB475192C}" presName="parTx" presStyleLbl="node1" presStyleIdx="0" presStyleCnt="4">
        <dgm:presLayoutVars>
          <dgm:chMax val="0"/>
          <dgm:chPref val="0"/>
          <dgm:bulletEnabled val="1"/>
        </dgm:presLayoutVars>
      </dgm:prSet>
      <dgm:spPr/>
      <dgm:t>
        <a:bodyPr/>
        <a:lstStyle/>
        <a:p>
          <a:endParaRPr lang="en-GB"/>
        </a:p>
      </dgm:t>
    </dgm:pt>
    <dgm:pt modelId="{E5015FB3-1F84-42EB-84BA-DA5822A2BE49}" type="pres">
      <dgm:prSet presAssocID="{3D8754A2-9B03-4254-A5A5-10CFB475192C}" presName="parSh" presStyleLbl="node1" presStyleIdx="1" presStyleCnt="4"/>
      <dgm:spPr/>
      <dgm:t>
        <a:bodyPr/>
        <a:lstStyle/>
        <a:p>
          <a:endParaRPr lang="en-GB"/>
        </a:p>
      </dgm:t>
    </dgm:pt>
    <dgm:pt modelId="{2ACEFD5E-4521-4787-8ECA-EDA3EC61FC7F}" type="pres">
      <dgm:prSet presAssocID="{3D8754A2-9B03-4254-A5A5-10CFB475192C}" presName="desTx" presStyleLbl="fgAcc1" presStyleIdx="1" presStyleCnt="4">
        <dgm:presLayoutVars>
          <dgm:bulletEnabled val="1"/>
        </dgm:presLayoutVars>
      </dgm:prSet>
      <dgm:spPr/>
      <dgm:t>
        <a:bodyPr/>
        <a:lstStyle/>
        <a:p>
          <a:endParaRPr lang="en-GB"/>
        </a:p>
      </dgm:t>
    </dgm:pt>
    <dgm:pt modelId="{84845502-ABC3-4886-A0F6-AD7054DB605B}" type="pres">
      <dgm:prSet presAssocID="{B3F58DC7-F0DF-4215-BDCC-0C6854646C13}" presName="sibTrans" presStyleLbl="sibTrans2D1" presStyleIdx="1" presStyleCnt="3"/>
      <dgm:spPr/>
      <dgm:t>
        <a:bodyPr/>
        <a:lstStyle/>
        <a:p>
          <a:endParaRPr lang="en-GB"/>
        </a:p>
      </dgm:t>
    </dgm:pt>
    <dgm:pt modelId="{F70ED8D2-CC00-4BB4-A9F5-1A785A9FCE17}" type="pres">
      <dgm:prSet presAssocID="{B3F58DC7-F0DF-4215-BDCC-0C6854646C13}" presName="connTx" presStyleLbl="sibTrans2D1" presStyleIdx="1" presStyleCnt="3"/>
      <dgm:spPr/>
      <dgm:t>
        <a:bodyPr/>
        <a:lstStyle/>
        <a:p>
          <a:endParaRPr lang="en-GB"/>
        </a:p>
      </dgm:t>
    </dgm:pt>
    <dgm:pt modelId="{074FE0A2-D3F8-488E-8E8C-E8C466B0FB25}" type="pres">
      <dgm:prSet presAssocID="{945AC8C3-043A-4BE4-A08E-41C3A39F6247}" presName="composite" presStyleCnt="0"/>
      <dgm:spPr/>
      <dgm:t>
        <a:bodyPr/>
        <a:lstStyle/>
        <a:p>
          <a:endParaRPr lang="en-GB"/>
        </a:p>
      </dgm:t>
    </dgm:pt>
    <dgm:pt modelId="{34069887-FF26-495A-99DF-EB488A211DFF}" type="pres">
      <dgm:prSet presAssocID="{945AC8C3-043A-4BE4-A08E-41C3A39F6247}" presName="parTx" presStyleLbl="node1" presStyleIdx="1" presStyleCnt="4">
        <dgm:presLayoutVars>
          <dgm:chMax val="0"/>
          <dgm:chPref val="0"/>
          <dgm:bulletEnabled val="1"/>
        </dgm:presLayoutVars>
      </dgm:prSet>
      <dgm:spPr/>
      <dgm:t>
        <a:bodyPr/>
        <a:lstStyle/>
        <a:p>
          <a:endParaRPr lang="en-GB"/>
        </a:p>
      </dgm:t>
    </dgm:pt>
    <dgm:pt modelId="{069411E0-52EC-4159-835C-81197967ECBA}" type="pres">
      <dgm:prSet presAssocID="{945AC8C3-043A-4BE4-A08E-41C3A39F6247}" presName="parSh" presStyleLbl="node1" presStyleIdx="2" presStyleCnt="4"/>
      <dgm:spPr/>
      <dgm:t>
        <a:bodyPr/>
        <a:lstStyle/>
        <a:p>
          <a:endParaRPr lang="en-GB"/>
        </a:p>
      </dgm:t>
    </dgm:pt>
    <dgm:pt modelId="{B895B5B2-BFA8-448E-9AAD-A5A75ADCD887}" type="pres">
      <dgm:prSet presAssocID="{945AC8C3-043A-4BE4-A08E-41C3A39F6247}" presName="desTx" presStyleLbl="fgAcc1" presStyleIdx="2" presStyleCnt="4">
        <dgm:presLayoutVars>
          <dgm:bulletEnabled val="1"/>
        </dgm:presLayoutVars>
      </dgm:prSet>
      <dgm:spPr/>
      <dgm:t>
        <a:bodyPr/>
        <a:lstStyle/>
        <a:p>
          <a:endParaRPr lang="en-GB"/>
        </a:p>
      </dgm:t>
    </dgm:pt>
    <dgm:pt modelId="{8CCA32F2-FBCE-45DA-85F8-49C2FF40FF05}" type="pres">
      <dgm:prSet presAssocID="{B7BAAFBE-8738-40FE-AE2E-429A7F3FF92C}" presName="sibTrans" presStyleLbl="sibTrans2D1" presStyleIdx="2" presStyleCnt="3"/>
      <dgm:spPr/>
      <dgm:t>
        <a:bodyPr/>
        <a:lstStyle/>
        <a:p>
          <a:endParaRPr lang="en-GB"/>
        </a:p>
      </dgm:t>
    </dgm:pt>
    <dgm:pt modelId="{18859A87-B633-4F5F-B43D-98B87CF1559A}" type="pres">
      <dgm:prSet presAssocID="{B7BAAFBE-8738-40FE-AE2E-429A7F3FF92C}" presName="connTx" presStyleLbl="sibTrans2D1" presStyleIdx="2" presStyleCnt="3"/>
      <dgm:spPr/>
      <dgm:t>
        <a:bodyPr/>
        <a:lstStyle/>
        <a:p>
          <a:endParaRPr lang="en-GB"/>
        </a:p>
      </dgm:t>
    </dgm:pt>
    <dgm:pt modelId="{9231DBE3-1F51-432D-85E7-7D4196E2D7D4}" type="pres">
      <dgm:prSet presAssocID="{206AB2BF-120B-4C9E-857E-E05986655BC0}" presName="composite" presStyleCnt="0"/>
      <dgm:spPr/>
      <dgm:t>
        <a:bodyPr/>
        <a:lstStyle/>
        <a:p>
          <a:endParaRPr lang="en-GB"/>
        </a:p>
      </dgm:t>
    </dgm:pt>
    <dgm:pt modelId="{44DBF448-5539-4C12-8118-982BC184AAFE}" type="pres">
      <dgm:prSet presAssocID="{206AB2BF-120B-4C9E-857E-E05986655BC0}" presName="parTx" presStyleLbl="node1" presStyleIdx="2" presStyleCnt="4">
        <dgm:presLayoutVars>
          <dgm:chMax val="0"/>
          <dgm:chPref val="0"/>
          <dgm:bulletEnabled val="1"/>
        </dgm:presLayoutVars>
      </dgm:prSet>
      <dgm:spPr/>
      <dgm:t>
        <a:bodyPr/>
        <a:lstStyle/>
        <a:p>
          <a:endParaRPr lang="en-GB"/>
        </a:p>
      </dgm:t>
    </dgm:pt>
    <dgm:pt modelId="{B8805C38-32C2-4178-A429-7EA220AC17BB}" type="pres">
      <dgm:prSet presAssocID="{206AB2BF-120B-4C9E-857E-E05986655BC0}" presName="parSh" presStyleLbl="node1" presStyleIdx="3" presStyleCnt="4"/>
      <dgm:spPr/>
      <dgm:t>
        <a:bodyPr/>
        <a:lstStyle/>
        <a:p>
          <a:endParaRPr lang="en-GB"/>
        </a:p>
      </dgm:t>
    </dgm:pt>
    <dgm:pt modelId="{69FECDF3-BF0B-41F6-BE4E-375E68027D13}" type="pres">
      <dgm:prSet presAssocID="{206AB2BF-120B-4C9E-857E-E05986655BC0}" presName="desTx" presStyleLbl="fgAcc1" presStyleIdx="3" presStyleCnt="4">
        <dgm:presLayoutVars>
          <dgm:bulletEnabled val="1"/>
        </dgm:presLayoutVars>
      </dgm:prSet>
      <dgm:spPr/>
      <dgm:t>
        <a:bodyPr/>
        <a:lstStyle/>
        <a:p>
          <a:endParaRPr lang="en-GB"/>
        </a:p>
      </dgm:t>
    </dgm:pt>
  </dgm:ptLst>
  <dgm:cxnLst>
    <dgm:cxn modelId="{89602A73-3746-4E16-9334-3C2E93DFE37D}" srcId="{3D8754A2-9B03-4254-A5A5-10CFB475192C}" destId="{CEA71883-B517-4B83-93AB-8DA105758C06}" srcOrd="3" destOrd="0" parTransId="{66358775-AA39-45A7-BE96-4FA2818D87F5}" sibTransId="{34329BAE-26DA-46EF-9322-0F621411F2D4}"/>
    <dgm:cxn modelId="{33E10E1D-E226-4F3A-A52F-165A69D4A611}" type="presOf" srcId="{B7BAAFBE-8738-40FE-AE2E-429A7F3FF92C}" destId="{18859A87-B633-4F5F-B43D-98B87CF1559A}" srcOrd="1" destOrd="0" presId="urn:microsoft.com/office/officeart/2005/8/layout/process3"/>
    <dgm:cxn modelId="{581E2B3D-3B80-4743-8A37-CA47BF88ADD0}" type="presOf" srcId="{3D8754A2-9B03-4254-A5A5-10CFB475192C}" destId="{48FC8D05-4640-4CD8-A049-DC37E03AAAAD}" srcOrd="0" destOrd="0" presId="urn:microsoft.com/office/officeart/2005/8/layout/process3"/>
    <dgm:cxn modelId="{4F9E15E0-19F9-4DE7-9D69-5EE91B5DAA2A}" srcId="{D07745DE-F870-4800-9114-81B7BEF7FE78}" destId="{3D8754A2-9B03-4254-A5A5-10CFB475192C}" srcOrd="1" destOrd="0" parTransId="{44789856-7C20-44AC-B72A-CF51583E2056}" sibTransId="{B3F58DC7-F0DF-4215-BDCC-0C6854646C13}"/>
    <dgm:cxn modelId="{7E789306-A93E-4005-B0DD-9E0123DBCEA9}" type="presOf" srcId="{945AC8C3-043A-4BE4-A08E-41C3A39F6247}" destId="{069411E0-52EC-4159-835C-81197967ECBA}" srcOrd="1" destOrd="0" presId="urn:microsoft.com/office/officeart/2005/8/layout/process3"/>
    <dgm:cxn modelId="{7924F8FE-CCFF-4026-9AF8-0F3D219DEAA2}" type="presOf" srcId="{B3F58DC7-F0DF-4215-BDCC-0C6854646C13}" destId="{84845502-ABC3-4886-A0F6-AD7054DB605B}" srcOrd="0" destOrd="0" presId="urn:microsoft.com/office/officeart/2005/8/layout/process3"/>
    <dgm:cxn modelId="{C51EE513-FFD1-46D5-8CC5-9B08C5E2BFEE}" type="presOf" srcId="{0AC6445D-B595-4AF1-AFD2-BFBFACF1F810}" destId="{69FECDF3-BF0B-41F6-BE4E-375E68027D13}" srcOrd="0" destOrd="1" presId="urn:microsoft.com/office/officeart/2005/8/layout/process3"/>
    <dgm:cxn modelId="{8578693D-4297-4E0C-9A7B-A5A4E6ED1CA3}" type="presOf" srcId="{B3F58DC7-F0DF-4215-BDCC-0C6854646C13}" destId="{F70ED8D2-CC00-4BB4-A9F5-1A785A9FCE17}" srcOrd="1" destOrd="0" presId="urn:microsoft.com/office/officeart/2005/8/layout/process3"/>
    <dgm:cxn modelId="{21EFC9AB-F91B-49DF-B2C1-B321AFA1F773}" srcId="{0B8A3DB3-64A3-452F-9A8A-C7B212F7CB64}" destId="{91FC28DD-1B7D-4FCE-B086-4EA3AEBA9915}" srcOrd="0" destOrd="0" parTransId="{E503EB2A-315D-47AB-B274-5BDC29A54761}" sibTransId="{8FAB5666-12C7-46F9-A61A-8DA1C7F68C89}"/>
    <dgm:cxn modelId="{81405FFF-5148-4A8C-8403-700B1B90D682}" type="presOf" srcId="{3D8754A2-9B03-4254-A5A5-10CFB475192C}" destId="{E5015FB3-1F84-42EB-84BA-DA5822A2BE49}" srcOrd="1" destOrd="0" presId="urn:microsoft.com/office/officeart/2005/8/layout/process3"/>
    <dgm:cxn modelId="{3196855D-D9C5-4712-9450-6276CBFA9AAD}" type="presOf" srcId="{206AB2BF-120B-4C9E-857E-E05986655BC0}" destId="{44DBF448-5539-4C12-8118-982BC184AAFE}" srcOrd="0" destOrd="0" presId="urn:microsoft.com/office/officeart/2005/8/layout/process3"/>
    <dgm:cxn modelId="{69376EB3-A66E-4BD5-A262-E0788FB2B464}" srcId="{945AC8C3-043A-4BE4-A08E-41C3A39F6247}" destId="{5B1154A6-F802-4E16-ACB0-A3BE33329F6D}" srcOrd="2" destOrd="0" parTransId="{308DDFC9-B349-458C-AC35-520C4E24FE1E}" sibTransId="{DE9A30EB-3849-4632-B0E4-9C8E2814F742}"/>
    <dgm:cxn modelId="{ABB9C185-6CE5-4D74-AAA6-4539968810BB}" type="presOf" srcId="{5B1154A6-F802-4E16-ACB0-A3BE33329F6D}" destId="{B895B5B2-BFA8-448E-9AAD-A5A75ADCD887}" srcOrd="0" destOrd="2" presId="urn:microsoft.com/office/officeart/2005/8/layout/process3"/>
    <dgm:cxn modelId="{FB92B493-CC19-420A-BAD9-FE4D4E6D4132}" type="presOf" srcId="{86138D51-9720-4780-A655-8D9B369BDC68}" destId="{69FECDF3-BF0B-41F6-BE4E-375E68027D13}" srcOrd="0" destOrd="2" presId="urn:microsoft.com/office/officeart/2005/8/layout/process3"/>
    <dgm:cxn modelId="{F4C1A5D0-1173-4A3D-B2CD-68668FD201A5}" srcId="{D07745DE-F870-4800-9114-81B7BEF7FE78}" destId="{0B8A3DB3-64A3-452F-9A8A-C7B212F7CB64}" srcOrd="0" destOrd="0" parTransId="{2D4DBABC-44A1-400A-BF49-E9C3EFC6CA95}" sibTransId="{6C899C80-26CF-4C48-8F92-9F17638D9462}"/>
    <dgm:cxn modelId="{9153775F-6EA7-498A-B7B7-360C808383E4}" type="presOf" srcId="{B7BAAFBE-8738-40FE-AE2E-429A7F3FF92C}" destId="{8CCA32F2-FBCE-45DA-85F8-49C2FF40FF05}" srcOrd="0" destOrd="0" presId="urn:microsoft.com/office/officeart/2005/8/layout/process3"/>
    <dgm:cxn modelId="{A03BEF65-B23C-46E1-BEC4-87E2B77E05B6}" type="presOf" srcId="{96E1C4D6-297F-4CE4-B758-B76B18E1CB13}" destId="{2ACEFD5E-4521-4787-8ECA-EDA3EC61FC7F}" srcOrd="0" destOrd="1" presId="urn:microsoft.com/office/officeart/2005/8/layout/process3"/>
    <dgm:cxn modelId="{19379020-36EB-4F15-AAF2-DE242FE62BD9}" srcId="{D07745DE-F870-4800-9114-81B7BEF7FE78}" destId="{945AC8C3-043A-4BE4-A08E-41C3A39F6247}" srcOrd="2" destOrd="0" parTransId="{A1B43A78-8BEE-4CE2-AAB6-C347F88E5D8D}" sibTransId="{B7BAAFBE-8738-40FE-AE2E-429A7F3FF92C}"/>
    <dgm:cxn modelId="{39B80620-6EF6-42B5-B46C-F6AA2E09D0F2}" srcId="{206AB2BF-120B-4C9E-857E-E05986655BC0}" destId="{73265BFE-CE45-4638-89E6-C278CC9C3FBE}" srcOrd="0" destOrd="0" parTransId="{9D52E4C7-20E2-47D2-9B5F-15D1202F60A0}" sibTransId="{DEA374A6-D4D6-4230-99AA-FB177E37C312}"/>
    <dgm:cxn modelId="{DB983856-267D-4A38-87C3-E6A140121B7F}" srcId="{3D8754A2-9B03-4254-A5A5-10CFB475192C}" destId="{96E1C4D6-297F-4CE4-B758-B76B18E1CB13}" srcOrd="1" destOrd="0" parTransId="{BB3293FD-DF2E-4162-A87D-859920CA0703}" sibTransId="{942282B1-046B-48F2-8EA4-11F11A852DA5}"/>
    <dgm:cxn modelId="{0A3AEA09-5CC9-4E5C-89D3-46B5CC157EA3}" type="presOf" srcId="{945AC8C3-043A-4BE4-A08E-41C3A39F6247}" destId="{34069887-FF26-495A-99DF-EB488A211DFF}" srcOrd="0" destOrd="0" presId="urn:microsoft.com/office/officeart/2005/8/layout/process3"/>
    <dgm:cxn modelId="{5360A3CF-032B-4BCC-B928-E15F7665E6FE}" srcId="{945AC8C3-043A-4BE4-A08E-41C3A39F6247}" destId="{9999846B-E927-403D-907C-2AB452C1E61C}" srcOrd="0" destOrd="0" parTransId="{5026F1F1-B8D8-4526-9D38-1A36B111215D}" sibTransId="{536ABC56-BC08-4F0F-97E0-F445C3028B7D}"/>
    <dgm:cxn modelId="{2C3FF336-C013-49BE-A1D8-BFC809560FA4}" type="presOf" srcId="{73265BFE-CE45-4638-89E6-C278CC9C3FBE}" destId="{69FECDF3-BF0B-41F6-BE4E-375E68027D13}" srcOrd="0" destOrd="0" presId="urn:microsoft.com/office/officeart/2005/8/layout/process3"/>
    <dgm:cxn modelId="{E7F3FFE1-C2A1-4F8E-B3B3-3C325B4B2DF9}" type="presOf" srcId="{0B8A3DB3-64A3-452F-9A8A-C7B212F7CB64}" destId="{045B24AB-4E36-451D-B1B4-88A49E41B24C}" srcOrd="1" destOrd="0" presId="urn:microsoft.com/office/officeart/2005/8/layout/process3"/>
    <dgm:cxn modelId="{1641D4F7-0E3D-48AB-876A-AA612A8DEEEB}" type="presOf" srcId="{CEA71883-B517-4B83-93AB-8DA105758C06}" destId="{2ACEFD5E-4521-4787-8ECA-EDA3EC61FC7F}" srcOrd="0" destOrd="3" presId="urn:microsoft.com/office/officeart/2005/8/layout/process3"/>
    <dgm:cxn modelId="{BC79D734-E88D-44DA-A9FD-156BF7FB5B69}" srcId="{0B8A3DB3-64A3-452F-9A8A-C7B212F7CB64}" destId="{132A1038-DDB1-42CF-94A9-F36A78D90C95}" srcOrd="1" destOrd="0" parTransId="{EE40671F-2B1F-459A-983E-31BFF3CE9E1A}" sibTransId="{4A50E1AB-FD22-4446-ADF6-6B396EFD70A3}"/>
    <dgm:cxn modelId="{AA843315-F4D5-4E94-9893-76905121C915}" srcId="{206AB2BF-120B-4C9E-857E-E05986655BC0}" destId="{86138D51-9720-4780-A655-8D9B369BDC68}" srcOrd="2" destOrd="0" parTransId="{3492C6D0-DF57-4119-BDDA-017BBCC412E1}" sibTransId="{1D5F8BD1-61D0-445A-A27C-FC898CE948E8}"/>
    <dgm:cxn modelId="{4E6F65DA-B51E-4DF6-BD10-1596CA10F281}" srcId="{945AC8C3-043A-4BE4-A08E-41C3A39F6247}" destId="{AA3C38A3-5273-4AC0-B256-3D4B0E373353}" srcOrd="1" destOrd="0" parTransId="{BE577B69-14AA-45A8-8E67-750DE1E9C0E3}" sibTransId="{7F1AAA0A-F943-4462-A711-60EE1E0CD6C8}"/>
    <dgm:cxn modelId="{E4345FBD-B67D-4E69-B133-62CD6A7CD3B6}" srcId="{3D8754A2-9B03-4254-A5A5-10CFB475192C}" destId="{C954BC49-B018-48D5-AC73-6C26087E369A}" srcOrd="0" destOrd="0" parTransId="{3590128F-41F2-4162-AA03-DB44B8EF482E}" sibTransId="{293ADDB7-3E1F-4D28-A8BF-DCA2DED7E779}"/>
    <dgm:cxn modelId="{934532EF-1362-47F8-B7A5-DC2C9086470F}" type="presOf" srcId="{6C899C80-26CF-4C48-8F92-9F17638D9462}" destId="{9483CC77-ECEE-4A5A-B446-FBB27486FB8C}" srcOrd="1" destOrd="0" presId="urn:microsoft.com/office/officeart/2005/8/layout/process3"/>
    <dgm:cxn modelId="{70E8BD41-8D47-4E4B-AF83-2D64B8C024D0}" type="presOf" srcId="{9999846B-E927-403D-907C-2AB452C1E61C}" destId="{B895B5B2-BFA8-448E-9AAD-A5A75ADCD887}" srcOrd="0" destOrd="0" presId="urn:microsoft.com/office/officeart/2005/8/layout/process3"/>
    <dgm:cxn modelId="{A1F1C26B-9DEE-45D3-8822-5E0A79BB0F0D}" type="presOf" srcId="{D42F791D-2B07-44ED-9416-0E495F733705}" destId="{2ACEFD5E-4521-4787-8ECA-EDA3EC61FC7F}" srcOrd="0" destOrd="4" presId="urn:microsoft.com/office/officeart/2005/8/layout/process3"/>
    <dgm:cxn modelId="{F2368C44-22EC-4E17-AD41-2E9D57E95FC9}" type="presOf" srcId="{A1944EFD-F269-496B-8A1C-2CD367F0C700}" destId="{AA170D6D-935F-4EAB-9C12-1ACACF832242}" srcOrd="0" destOrd="2" presId="urn:microsoft.com/office/officeart/2005/8/layout/process3"/>
    <dgm:cxn modelId="{3A34479B-5297-4A2C-898F-8C9642A6D7C5}" srcId="{D07745DE-F870-4800-9114-81B7BEF7FE78}" destId="{206AB2BF-120B-4C9E-857E-E05986655BC0}" srcOrd="3" destOrd="0" parTransId="{3C839A31-1AB9-45A7-B2BB-50F2809C5A46}" sibTransId="{B7A96845-0387-4AAD-B5AB-51AD5EB1E63E}"/>
    <dgm:cxn modelId="{398BE4A0-E27D-40C5-9885-2A72E0752A08}" type="presOf" srcId="{91FC28DD-1B7D-4FCE-B086-4EA3AEBA9915}" destId="{AA170D6D-935F-4EAB-9C12-1ACACF832242}" srcOrd="0" destOrd="0" presId="urn:microsoft.com/office/officeart/2005/8/layout/process3"/>
    <dgm:cxn modelId="{BF4F48C8-2601-4F5F-A009-23E04B443DD1}" type="presOf" srcId="{2A873D22-707A-4569-AB4B-D9D48BDB99A4}" destId="{2ACEFD5E-4521-4787-8ECA-EDA3EC61FC7F}" srcOrd="0" destOrd="2" presId="urn:microsoft.com/office/officeart/2005/8/layout/process3"/>
    <dgm:cxn modelId="{2E48E714-3B4C-4DA6-9BAC-F1D01B202BFF}" type="presOf" srcId="{C954BC49-B018-48D5-AC73-6C26087E369A}" destId="{2ACEFD5E-4521-4787-8ECA-EDA3EC61FC7F}" srcOrd="0" destOrd="0" presId="urn:microsoft.com/office/officeart/2005/8/layout/process3"/>
    <dgm:cxn modelId="{87E9C138-F1FA-4ADF-B5A6-EF43EC39AB5A}" srcId="{0B8A3DB3-64A3-452F-9A8A-C7B212F7CB64}" destId="{A1944EFD-F269-496B-8A1C-2CD367F0C700}" srcOrd="2" destOrd="0" parTransId="{80C21D8F-6526-4675-8168-38AB35EBE86F}" sibTransId="{E12AA7DE-08B9-46A8-9955-661A2DC80399}"/>
    <dgm:cxn modelId="{A49DEA6A-AAE8-46A5-9E5D-DD955CCE18BE}" srcId="{3D8754A2-9B03-4254-A5A5-10CFB475192C}" destId="{2A873D22-707A-4569-AB4B-D9D48BDB99A4}" srcOrd="2" destOrd="0" parTransId="{03E28B75-BAD8-47A0-9692-B9E4D873DE4C}" sibTransId="{19F3699C-D1A3-49CB-B598-A297CF8A9777}"/>
    <dgm:cxn modelId="{821AC292-C590-41F4-A270-007EE8A37CD5}" srcId="{206AB2BF-120B-4C9E-857E-E05986655BC0}" destId="{0AC6445D-B595-4AF1-AFD2-BFBFACF1F810}" srcOrd="1" destOrd="0" parTransId="{E85EDE16-79BA-4A67-AEC3-F2CD6B171F7E}" sibTransId="{CB8C1A8B-008C-4241-B02A-541743B31934}"/>
    <dgm:cxn modelId="{13BEA6C6-A7BB-4F61-A3A3-E945FE3EFD85}" type="presOf" srcId="{206AB2BF-120B-4C9E-857E-E05986655BC0}" destId="{B8805C38-32C2-4178-A429-7EA220AC17BB}" srcOrd="1" destOrd="0" presId="urn:microsoft.com/office/officeart/2005/8/layout/process3"/>
    <dgm:cxn modelId="{A29C38D7-8DAF-43A6-9973-981A984D1056}" type="presOf" srcId="{132A1038-DDB1-42CF-94A9-F36A78D90C95}" destId="{AA170D6D-935F-4EAB-9C12-1ACACF832242}" srcOrd="0" destOrd="1" presId="urn:microsoft.com/office/officeart/2005/8/layout/process3"/>
    <dgm:cxn modelId="{D20DBFDC-083A-4588-A47C-80F168604430}" type="presOf" srcId="{AA3C38A3-5273-4AC0-B256-3D4B0E373353}" destId="{B895B5B2-BFA8-448E-9AAD-A5A75ADCD887}" srcOrd="0" destOrd="1" presId="urn:microsoft.com/office/officeart/2005/8/layout/process3"/>
    <dgm:cxn modelId="{BFE7A3AB-F25A-4BE8-B185-D135D7B61714}" type="presOf" srcId="{6C899C80-26CF-4C48-8F92-9F17638D9462}" destId="{3D4EE55B-B6FF-470C-B581-737A4AE2BF34}" srcOrd="0" destOrd="0" presId="urn:microsoft.com/office/officeart/2005/8/layout/process3"/>
    <dgm:cxn modelId="{C8B05411-3DCE-4762-87BE-FE7BFCE61A5D}" type="presOf" srcId="{D07745DE-F870-4800-9114-81B7BEF7FE78}" destId="{C855ED27-6F4A-4778-BC47-F2EAE4DE5E07}" srcOrd="0" destOrd="0" presId="urn:microsoft.com/office/officeart/2005/8/layout/process3"/>
    <dgm:cxn modelId="{3BCCD1B6-7C45-4B75-933B-962C2A59892A}" srcId="{3D8754A2-9B03-4254-A5A5-10CFB475192C}" destId="{D42F791D-2B07-44ED-9416-0E495F733705}" srcOrd="4" destOrd="0" parTransId="{939DC10A-C9BF-412C-BFB2-27577D3ED97F}" sibTransId="{16616AB9-BBDB-4814-9884-42CA0474C9A0}"/>
    <dgm:cxn modelId="{8EDF3D72-E132-4B1D-AB7A-932D3F6C6D4E}" type="presOf" srcId="{0B8A3DB3-64A3-452F-9A8A-C7B212F7CB64}" destId="{8B1B8657-017D-49F6-BBEB-052515A92EF8}" srcOrd="0" destOrd="0" presId="urn:microsoft.com/office/officeart/2005/8/layout/process3"/>
    <dgm:cxn modelId="{9AAAF3FE-D823-4667-B840-EB2135D84EC5}" type="presParOf" srcId="{C855ED27-6F4A-4778-BC47-F2EAE4DE5E07}" destId="{CEFD199C-9FDD-4430-9778-826044446A9D}" srcOrd="0" destOrd="0" presId="urn:microsoft.com/office/officeart/2005/8/layout/process3"/>
    <dgm:cxn modelId="{07E0A360-D4D6-4882-8CC0-D51529C80726}" type="presParOf" srcId="{CEFD199C-9FDD-4430-9778-826044446A9D}" destId="{8B1B8657-017D-49F6-BBEB-052515A92EF8}" srcOrd="0" destOrd="0" presId="urn:microsoft.com/office/officeart/2005/8/layout/process3"/>
    <dgm:cxn modelId="{9DFB1EFD-D3CF-4AB3-9393-DCCCEC8F7BC9}" type="presParOf" srcId="{CEFD199C-9FDD-4430-9778-826044446A9D}" destId="{045B24AB-4E36-451D-B1B4-88A49E41B24C}" srcOrd="1" destOrd="0" presId="urn:microsoft.com/office/officeart/2005/8/layout/process3"/>
    <dgm:cxn modelId="{46B0F730-6C16-4C2C-AFC8-0FB99B2727CA}" type="presParOf" srcId="{CEFD199C-9FDD-4430-9778-826044446A9D}" destId="{AA170D6D-935F-4EAB-9C12-1ACACF832242}" srcOrd="2" destOrd="0" presId="urn:microsoft.com/office/officeart/2005/8/layout/process3"/>
    <dgm:cxn modelId="{26298F07-2EBD-41E3-9D15-BD0EBC59A1FA}" type="presParOf" srcId="{C855ED27-6F4A-4778-BC47-F2EAE4DE5E07}" destId="{3D4EE55B-B6FF-470C-B581-737A4AE2BF34}" srcOrd="1" destOrd="0" presId="urn:microsoft.com/office/officeart/2005/8/layout/process3"/>
    <dgm:cxn modelId="{2AA68EE1-A0BF-41B7-B631-D3AAE708B26E}" type="presParOf" srcId="{3D4EE55B-B6FF-470C-B581-737A4AE2BF34}" destId="{9483CC77-ECEE-4A5A-B446-FBB27486FB8C}" srcOrd="0" destOrd="0" presId="urn:microsoft.com/office/officeart/2005/8/layout/process3"/>
    <dgm:cxn modelId="{2F1163D4-17ED-422E-BA74-1C76708ACB64}" type="presParOf" srcId="{C855ED27-6F4A-4778-BC47-F2EAE4DE5E07}" destId="{6816ABDA-A3C3-42D5-AB6E-B4561256214D}" srcOrd="2" destOrd="0" presId="urn:microsoft.com/office/officeart/2005/8/layout/process3"/>
    <dgm:cxn modelId="{16BF0C59-48C9-4B1D-8D35-7294385C6E90}" type="presParOf" srcId="{6816ABDA-A3C3-42D5-AB6E-B4561256214D}" destId="{48FC8D05-4640-4CD8-A049-DC37E03AAAAD}" srcOrd="0" destOrd="0" presId="urn:microsoft.com/office/officeart/2005/8/layout/process3"/>
    <dgm:cxn modelId="{55036090-DB5F-4F57-A6B6-ED8C13089B7E}" type="presParOf" srcId="{6816ABDA-A3C3-42D5-AB6E-B4561256214D}" destId="{E5015FB3-1F84-42EB-84BA-DA5822A2BE49}" srcOrd="1" destOrd="0" presId="urn:microsoft.com/office/officeart/2005/8/layout/process3"/>
    <dgm:cxn modelId="{3359E651-9E57-49E9-A510-0D5910DFF4E1}" type="presParOf" srcId="{6816ABDA-A3C3-42D5-AB6E-B4561256214D}" destId="{2ACEFD5E-4521-4787-8ECA-EDA3EC61FC7F}" srcOrd="2" destOrd="0" presId="urn:microsoft.com/office/officeart/2005/8/layout/process3"/>
    <dgm:cxn modelId="{7A53F53D-CF7B-4C33-9550-5B75EF831330}" type="presParOf" srcId="{C855ED27-6F4A-4778-BC47-F2EAE4DE5E07}" destId="{84845502-ABC3-4886-A0F6-AD7054DB605B}" srcOrd="3" destOrd="0" presId="urn:microsoft.com/office/officeart/2005/8/layout/process3"/>
    <dgm:cxn modelId="{EEB2A3AD-6FFD-4423-AC6B-7D2D10B2ABA7}" type="presParOf" srcId="{84845502-ABC3-4886-A0F6-AD7054DB605B}" destId="{F70ED8D2-CC00-4BB4-A9F5-1A785A9FCE17}" srcOrd="0" destOrd="0" presId="urn:microsoft.com/office/officeart/2005/8/layout/process3"/>
    <dgm:cxn modelId="{44CFCA23-45E4-4779-88C8-1B79BE5A7D04}" type="presParOf" srcId="{C855ED27-6F4A-4778-BC47-F2EAE4DE5E07}" destId="{074FE0A2-D3F8-488E-8E8C-E8C466B0FB25}" srcOrd="4" destOrd="0" presId="urn:microsoft.com/office/officeart/2005/8/layout/process3"/>
    <dgm:cxn modelId="{0997B6A6-01A8-457C-8ED9-B863C068C517}" type="presParOf" srcId="{074FE0A2-D3F8-488E-8E8C-E8C466B0FB25}" destId="{34069887-FF26-495A-99DF-EB488A211DFF}" srcOrd="0" destOrd="0" presId="urn:microsoft.com/office/officeart/2005/8/layout/process3"/>
    <dgm:cxn modelId="{0DAE8D21-6DBE-4A78-83C9-0C4FD76D99B5}" type="presParOf" srcId="{074FE0A2-D3F8-488E-8E8C-E8C466B0FB25}" destId="{069411E0-52EC-4159-835C-81197967ECBA}" srcOrd="1" destOrd="0" presId="urn:microsoft.com/office/officeart/2005/8/layout/process3"/>
    <dgm:cxn modelId="{D4110306-622D-4653-8917-F943EACA417E}" type="presParOf" srcId="{074FE0A2-D3F8-488E-8E8C-E8C466B0FB25}" destId="{B895B5B2-BFA8-448E-9AAD-A5A75ADCD887}" srcOrd="2" destOrd="0" presId="urn:microsoft.com/office/officeart/2005/8/layout/process3"/>
    <dgm:cxn modelId="{2971AFB4-FD84-4503-BA55-A78135740C89}" type="presParOf" srcId="{C855ED27-6F4A-4778-BC47-F2EAE4DE5E07}" destId="{8CCA32F2-FBCE-45DA-85F8-49C2FF40FF05}" srcOrd="5" destOrd="0" presId="urn:microsoft.com/office/officeart/2005/8/layout/process3"/>
    <dgm:cxn modelId="{772A7359-64FA-438B-BE1D-2CB32EAE10D6}" type="presParOf" srcId="{8CCA32F2-FBCE-45DA-85F8-49C2FF40FF05}" destId="{18859A87-B633-4F5F-B43D-98B87CF1559A}" srcOrd="0" destOrd="0" presId="urn:microsoft.com/office/officeart/2005/8/layout/process3"/>
    <dgm:cxn modelId="{80838C41-4C28-4879-B69E-7215D5791588}" type="presParOf" srcId="{C855ED27-6F4A-4778-BC47-F2EAE4DE5E07}" destId="{9231DBE3-1F51-432D-85E7-7D4196E2D7D4}" srcOrd="6" destOrd="0" presId="urn:microsoft.com/office/officeart/2005/8/layout/process3"/>
    <dgm:cxn modelId="{C55B9716-9D91-491A-95BD-A090A6C69347}" type="presParOf" srcId="{9231DBE3-1F51-432D-85E7-7D4196E2D7D4}" destId="{44DBF448-5539-4C12-8118-982BC184AAFE}" srcOrd="0" destOrd="0" presId="urn:microsoft.com/office/officeart/2005/8/layout/process3"/>
    <dgm:cxn modelId="{D0E96635-7694-4248-8B52-D083255AA725}" type="presParOf" srcId="{9231DBE3-1F51-432D-85E7-7D4196E2D7D4}" destId="{B8805C38-32C2-4178-A429-7EA220AC17BB}" srcOrd="1" destOrd="0" presId="urn:microsoft.com/office/officeart/2005/8/layout/process3"/>
    <dgm:cxn modelId="{896685EF-D00D-4321-9D95-F80545344356}" type="presParOf" srcId="{9231DBE3-1F51-432D-85E7-7D4196E2D7D4}" destId="{69FECDF3-BF0B-41F6-BE4E-375E68027D1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D71E72-3E13-4BAF-BA8F-82A7A7D554AC}"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B556462B-434F-49AD-9A89-F73F1B59D836}">
      <dgm:prSet phldrT="[Text]" custT="1"/>
      <dgm:spPr/>
      <dgm:t>
        <a:bodyPr/>
        <a:lstStyle/>
        <a:p>
          <a:r>
            <a:rPr lang="en-GB" sz="1400" dirty="0" smtClean="0">
              <a:latin typeface="Cambria" panose="02040503050406030204" pitchFamily="18" charset="0"/>
            </a:rPr>
            <a:t>Federal Financial Institutions Examination Council (FFIEC)</a:t>
          </a:r>
          <a:endParaRPr lang="en-GB" sz="1400" dirty="0">
            <a:latin typeface="Cambria" panose="02040503050406030204" pitchFamily="18" charset="0"/>
          </a:endParaRPr>
        </a:p>
      </dgm:t>
    </dgm:pt>
    <dgm:pt modelId="{AF664445-E7E5-4E78-BD4E-F0D443D17CBE}" type="parTrans" cxnId="{72731F62-0589-4159-B151-07085D4B6F66}">
      <dgm:prSet/>
      <dgm:spPr/>
      <dgm:t>
        <a:bodyPr/>
        <a:lstStyle/>
        <a:p>
          <a:endParaRPr lang="en-GB" sz="1400">
            <a:latin typeface="Cambria" panose="02040503050406030204" pitchFamily="18" charset="0"/>
          </a:endParaRPr>
        </a:p>
      </dgm:t>
    </dgm:pt>
    <dgm:pt modelId="{D00060C7-556E-4F4E-884C-F5F9C2A928A0}" type="sibTrans" cxnId="{72731F62-0589-4159-B151-07085D4B6F66}">
      <dgm:prSet/>
      <dgm:spPr/>
      <dgm:t>
        <a:bodyPr/>
        <a:lstStyle/>
        <a:p>
          <a:endParaRPr lang="en-GB" sz="1400">
            <a:latin typeface="Cambria" panose="02040503050406030204" pitchFamily="18" charset="0"/>
          </a:endParaRPr>
        </a:p>
      </dgm:t>
    </dgm:pt>
    <dgm:pt modelId="{28F39D14-F4FA-4D30-8289-9B9EFD62B55C}">
      <dgm:prSet custT="1"/>
      <dgm:spPr/>
      <dgm:t>
        <a:bodyPr/>
        <a:lstStyle/>
        <a:p>
          <a:r>
            <a:rPr lang="en-GB" sz="1400" dirty="0" smtClean="0">
              <a:latin typeface="Cambria" panose="02040503050406030204" pitchFamily="18" charset="0"/>
            </a:rPr>
            <a:t>Financial Action Task Force (FATF)</a:t>
          </a:r>
          <a:endParaRPr lang="en-GB" sz="1400" dirty="0">
            <a:latin typeface="Cambria" panose="02040503050406030204" pitchFamily="18" charset="0"/>
          </a:endParaRPr>
        </a:p>
      </dgm:t>
    </dgm:pt>
    <dgm:pt modelId="{3E8E4CED-B5F2-4005-AFFC-AD4FD353CC67}" type="parTrans" cxnId="{0B348A65-9B22-4F68-8A5E-4CA761FB6EB2}">
      <dgm:prSet/>
      <dgm:spPr/>
      <dgm:t>
        <a:bodyPr/>
        <a:lstStyle/>
        <a:p>
          <a:endParaRPr lang="en-GB" sz="1400">
            <a:latin typeface="Cambria" panose="02040503050406030204" pitchFamily="18" charset="0"/>
          </a:endParaRPr>
        </a:p>
      </dgm:t>
    </dgm:pt>
    <dgm:pt modelId="{D9A295A4-B8B2-4079-940D-D2E9FDE53FE1}" type="sibTrans" cxnId="{0B348A65-9B22-4F68-8A5E-4CA761FB6EB2}">
      <dgm:prSet/>
      <dgm:spPr/>
      <dgm:t>
        <a:bodyPr/>
        <a:lstStyle/>
        <a:p>
          <a:endParaRPr lang="en-GB" sz="1400">
            <a:latin typeface="Cambria" panose="02040503050406030204" pitchFamily="18" charset="0"/>
          </a:endParaRPr>
        </a:p>
      </dgm:t>
    </dgm:pt>
    <dgm:pt modelId="{F5AFC270-2807-4946-96FF-9F1532DA5D48}">
      <dgm:prSet custT="1"/>
      <dgm:spPr/>
      <dgm:t>
        <a:bodyPr/>
        <a:lstStyle/>
        <a:p>
          <a:r>
            <a:rPr lang="en-GB" sz="1400" dirty="0" smtClean="0">
              <a:latin typeface="Cambria" panose="02040503050406030204" pitchFamily="18" charset="0"/>
            </a:rPr>
            <a:t>Financial Crime Enforcement Network (FinCen)</a:t>
          </a:r>
          <a:endParaRPr lang="en-GB" sz="1400" dirty="0">
            <a:latin typeface="Cambria" panose="02040503050406030204" pitchFamily="18" charset="0"/>
          </a:endParaRPr>
        </a:p>
      </dgm:t>
    </dgm:pt>
    <dgm:pt modelId="{F8C7EC99-D2BB-4DD0-8A10-DAD004846943}" type="parTrans" cxnId="{A16CB12F-4312-47A9-A6A7-6E64AC265F1C}">
      <dgm:prSet/>
      <dgm:spPr/>
      <dgm:t>
        <a:bodyPr/>
        <a:lstStyle/>
        <a:p>
          <a:endParaRPr lang="en-GB" sz="1400">
            <a:latin typeface="Cambria" panose="02040503050406030204" pitchFamily="18" charset="0"/>
          </a:endParaRPr>
        </a:p>
      </dgm:t>
    </dgm:pt>
    <dgm:pt modelId="{2BEF8BD4-F5EB-4D85-9ED6-2B32DF622C03}" type="sibTrans" cxnId="{A16CB12F-4312-47A9-A6A7-6E64AC265F1C}">
      <dgm:prSet/>
      <dgm:spPr/>
      <dgm:t>
        <a:bodyPr/>
        <a:lstStyle/>
        <a:p>
          <a:endParaRPr lang="en-GB" sz="1400">
            <a:latin typeface="Cambria" panose="02040503050406030204" pitchFamily="18" charset="0"/>
          </a:endParaRPr>
        </a:p>
      </dgm:t>
    </dgm:pt>
    <dgm:pt modelId="{E3C2AACD-0B44-4DE3-96AB-F996E350E4B5}">
      <dgm:prSet custT="1"/>
      <dgm:spPr/>
      <dgm:t>
        <a:bodyPr/>
        <a:lstStyle/>
        <a:p>
          <a:r>
            <a:rPr lang="en-GB" sz="1400" dirty="0" smtClean="0">
              <a:latin typeface="Cambria" panose="02040503050406030204" pitchFamily="18" charset="0"/>
            </a:rPr>
            <a:t>UK Financial Conduct Authority (FCA)</a:t>
          </a:r>
          <a:endParaRPr lang="en-GB" sz="1400" dirty="0">
            <a:latin typeface="Cambria" panose="02040503050406030204" pitchFamily="18" charset="0"/>
          </a:endParaRPr>
        </a:p>
      </dgm:t>
    </dgm:pt>
    <dgm:pt modelId="{3F4A546B-353A-4786-B0C1-D214EEAEBE92}" type="parTrans" cxnId="{21952A72-E59B-4666-869A-DDC173BC3112}">
      <dgm:prSet/>
      <dgm:spPr/>
      <dgm:t>
        <a:bodyPr/>
        <a:lstStyle/>
        <a:p>
          <a:endParaRPr lang="en-GB" sz="1400">
            <a:latin typeface="Cambria" panose="02040503050406030204" pitchFamily="18" charset="0"/>
          </a:endParaRPr>
        </a:p>
      </dgm:t>
    </dgm:pt>
    <dgm:pt modelId="{9AE7AFF7-A8D5-4AF9-984F-513D84A40C63}" type="sibTrans" cxnId="{21952A72-E59B-4666-869A-DDC173BC3112}">
      <dgm:prSet/>
      <dgm:spPr/>
      <dgm:t>
        <a:bodyPr/>
        <a:lstStyle/>
        <a:p>
          <a:endParaRPr lang="en-GB" sz="1400">
            <a:latin typeface="Cambria" panose="02040503050406030204" pitchFamily="18" charset="0"/>
          </a:endParaRPr>
        </a:p>
      </dgm:t>
    </dgm:pt>
    <dgm:pt modelId="{D3CD1B7F-2CB4-4D07-A904-268371D8062D}">
      <dgm:prSet custT="1"/>
      <dgm:spPr/>
      <dgm:t>
        <a:bodyPr/>
        <a:lstStyle/>
        <a:p>
          <a:r>
            <a:rPr lang="en-GB" sz="1400" dirty="0" smtClean="0">
              <a:latin typeface="Cambria" panose="02040503050406030204" pitchFamily="18" charset="0"/>
            </a:rPr>
            <a:t>Joint Money Laundering Steering Group (JMLSG)</a:t>
          </a:r>
          <a:endParaRPr lang="en-GB" sz="1400" dirty="0">
            <a:latin typeface="Cambria" panose="02040503050406030204" pitchFamily="18" charset="0"/>
          </a:endParaRPr>
        </a:p>
      </dgm:t>
    </dgm:pt>
    <dgm:pt modelId="{B68A3372-9ABB-474D-8CD4-3D60829798CC}" type="parTrans" cxnId="{DFFE345E-3DE5-4202-86A9-BEBC31885927}">
      <dgm:prSet/>
      <dgm:spPr/>
      <dgm:t>
        <a:bodyPr/>
        <a:lstStyle/>
        <a:p>
          <a:endParaRPr lang="en-GB" sz="1400">
            <a:latin typeface="Cambria" panose="02040503050406030204" pitchFamily="18" charset="0"/>
          </a:endParaRPr>
        </a:p>
      </dgm:t>
    </dgm:pt>
    <dgm:pt modelId="{311C209A-BD1E-42EF-86F2-A54C09C54D66}" type="sibTrans" cxnId="{DFFE345E-3DE5-4202-86A9-BEBC31885927}">
      <dgm:prSet/>
      <dgm:spPr/>
      <dgm:t>
        <a:bodyPr/>
        <a:lstStyle/>
        <a:p>
          <a:endParaRPr lang="en-GB" sz="1400">
            <a:latin typeface="Cambria" panose="02040503050406030204" pitchFamily="18" charset="0"/>
          </a:endParaRPr>
        </a:p>
      </dgm:t>
    </dgm:pt>
    <dgm:pt modelId="{2BB7675C-8753-4513-BC16-49E535052B0A}">
      <dgm:prSet custT="1"/>
      <dgm:spPr/>
      <dgm:t>
        <a:bodyPr/>
        <a:lstStyle/>
        <a:p>
          <a:r>
            <a:rPr lang="en-GB" sz="1400" dirty="0" smtClean="0">
              <a:latin typeface="Cambria" panose="02040503050406030204" pitchFamily="18" charset="0"/>
            </a:rPr>
            <a:t>New York Clearing House Association (NYCHA) Guiding Principles</a:t>
          </a:r>
          <a:endParaRPr lang="en-GB" sz="1400" dirty="0">
            <a:latin typeface="Cambria" panose="02040503050406030204" pitchFamily="18" charset="0"/>
          </a:endParaRPr>
        </a:p>
      </dgm:t>
    </dgm:pt>
    <dgm:pt modelId="{5D552D36-8B35-4A94-927D-04B9CBAD0367}" type="parTrans" cxnId="{96BBF893-128C-4B2F-8D0C-D0DDAD615F78}">
      <dgm:prSet/>
      <dgm:spPr/>
      <dgm:t>
        <a:bodyPr/>
        <a:lstStyle/>
        <a:p>
          <a:endParaRPr lang="en-GB" sz="1400">
            <a:latin typeface="Cambria" panose="02040503050406030204" pitchFamily="18" charset="0"/>
          </a:endParaRPr>
        </a:p>
      </dgm:t>
    </dgm:pt>
    <dgm:pt modelId="{5279813B-BAF4-460D-B1B0-069EC6F3B6AD}" type="sibTrans" cxnId="{96BBF893-128C-4B2F-8D0C-D0DDAD615F78}">
      <dgm:prSet/>
      <dgm:spPr/>
      <dgm:t>
        <a:bodyPr/>
        <a:lstStyle/>
        <a:p>
          <a:endParaRPr lang="en-GB" sz="1400">
            <a:latin typeface="Cambria" panose="02040503050406030204" pitchFamily="18" charset="0"/>
          </a:endParaRPr>
        </a:p>
      </dgm:t>
    </dgm:pt>
    <dgm:pt modelId="{85EC6ADD-7ADC-421D-BEC0-DF687AD3F785}">
      <dgm:prSet custT="1"/>
      <dgm:spPr/>
      <dgm:t>
        <a:bodyPr/>
        <a:lstStyle/>
        <a:p>
          <a:r>
            <a:rPr lang="en-GB" sz="1400" dirty="0" smtClean="0">
              <a:latin typeface="Cambria" panose="02040503050406030204" pitchFamily="18" charset="0"/>
            </a:rPr>
            <a:t>The Wolfsberg Group Correspondent Banking Principles 2002</a:t>
          </a:r>
        </a:p>
      </dgm:t>
    </dgm:pt>
    <dgm:pt modelId="{11DD4F20-67D5-4A09-9524-FB6F69209A1F}" type="parTrans" cxnId="{22F1E894-3BA6-4C56-8BEE-5232652A519A}">
      <dgm:prSet/>
      <dgm:spPr/>
      <dgm:t>
        <a:bodyPr/>
        <a:lstStyle/>
        <a:p>
          <a:endParaRPr lang="en-GB" sz="1400">
            <a:latin typeface="Cambria" panose="02040503050406030204" pitchFamily="18" charset="0"/>
          </a:endParaRPr>
        </a:p>
      </dgm:t>
    </dgm:pt>
    <dgm:pt modelId="{94B77F55-7E9C-4AAD-B9BD-09B56403ECB5}" type="sibTrans" cxnId="{22F1E894-3BA6-4C56-8BEE-5232652A519A}">
      <dgm:prSet/>
      <dgm:spPr/>
      <dgm:t>
        <a:bodyPr/>
        <a:lstStyle/>
        <a:p>
          <a:endParaRPr lang="en-GB" sz="1400">
            <a:latin typeface="Cambria" panose="02040503050406030204" pitchFamily="18" charset="0"/>
          </a:endParaRPr>
        </a:p>
      </dgm:t>
    </dgm:pt>
    <dgm:pt modelId="{518A862E-145F-427A-8582-19FB840269E3}" type="pres">
      <dgm:prSet presAssocID="{B9D71E72-3E13-4BAF-BA8F-82A7A7D554AC}" presName="linear" presStyleCnt="0">
        <dgm:presLayoutVars>
          <dgm:animLvl val="lvl"/>
          <dgm:resizeHandles val="exact"/>
        </dgm:presLayoutVars>
      </dgm:prSet>
      <dgm:spPr/>
      <dgm:t>
        <a:bodyPr/>
        <a:lstStyle/>
        <a:p>
          <a:endParaRPr lang="en-GB"/>
        </a:p>
      </dgm:t>
    </dgm:pt>
    <dgm:pt modelId="{8DBBD467-44CA-40E9-AAAC-BC76A370FB00}" type="pres">
      <dgm:prSet presAssocID="{B556462B-434F-49AD-9A89-F73F1B59D836}" presName="parentText" presStyleLbl="node1" presStyleIdx="0" presStyleCnt="7">
        <dgm:presLayoutVars>
          <dgm:chMax val="0"/>
          <dgm:bulletEnabled val="1"/>
        </dgm:presLayoutVars>
      </dgm:prSet>
      <dgm:spPr/>
      <dgm:t>
        <a:bodyPr/>
        <a:lstStyle/>
        <a:p>
          <a:endParaRPr lang="en-GB"/>
        </a:p>
      </dgm:t>
    </dgm:pt>
    <dgm:pt modelId="{458CC5BF-F5B5-4DAD-A454-145543732F48}" type="pres">
      <dgm:prSet presAssocID="{D00060C7-556E-4F4E-884C-F5F9C2A928A0}" presName="spacer" presStyleCnt="0"/>
      <dgm:spPr/>
    </dgm:pt>
    <dgm:pt modelId="{3AEC281F-AE72-4E86-8F77-2D939A329059}" type="pres">
      <dgm:prSet presAssocID="{28F39D14-F4FA-4D30-8289-9B9EFD62B55C}" presName="parentText" presStyleLbl="node1" presStyleIdx="1" presStyleCnt="7">
        <dgm:presLayoutVars>
          <dgm:chMax val="0"/>
          <dgm:bulletEnabled val="1"/>
        </dgm:presLayoutVars>
      </dgm:prSet>
      <dgm:spPr/>
      <dgm:t>
        <a:bodyPr/>
        <a:lstStyle/>
        <a:p>
          <a:endParaRPr lang="en-GB"/>
        </a:p>
      </dgm:t>
    </dgm:pt>
    <dgm:pt modelId="{19CEC1AE-3050-4A70-B7EB-460DF9F4F334}" type="pres">
      <dgm:prSet presAssocID="{D9A295A4-B8B2-4079-940D-D2E9FDE53FE1}" presName="spacer" presStyleCnt="0"/>
      <dgm:spPr/>
    </dgm:pt>
    <dgm:pt modelId="{AFAED81C-DF07-4057-B5C5-089E09E99BF2}" type="pres">
      <dgm:prSet presAssocID="{F5AFC270-2807-4946-96FF-9F1532DA5D48}" presName="parentText" presStyleLbl="node1" presStyleIdx="2" presStyleCnt="7">
        <dgm:presLayoutVars>
          <dgm:chMax val="0"/>
          <dgm:bulletEnabled val="1"/>
        </dgm:presLayoutVars>
      </dgm:prSet>
      <dgm:spPr/>
      <dgm:t>
        <a:bodyPr/>
        <a:lstStyle/>
        <a:p>
          <a:endParaRPr lang="en-GB"/>
        </a:p>
      </dgm:t>
    </dgm:pt>
    <dgm:pt modelId="{77329D4A-3863-4D8E-98D1-38EAEA0E7CCF}" type="pres">
      <dgm:prSet presAssocID="{2BEF8BD4-F5EB-4D85-9ED6-2B32DF622C03}" presName="spacer" presStyleCnt="0"/>
      <dgm:spPr/>
    </dgm:pt>
    <dgm:pt modelId="{C850F7F9-4D26-4488-BBA2-04577605A885}" type="pres">
      <dgm:prSet presAssocID="{E3C2AACD-0B44-4DE3-96AB-F996E350E4B5}" presName="parentText" presStyleLbl="node1" presStyleIdx="3" presStyleCnt="7">
        <dgm:presLayoutVars>
          <dgm:chMax val="0"/>
          <dgm:bulletEnabled val="1"/>
        </dgm:presLayoutVars>
      </dgm:prSet>
      <dgm:spPr/>
      <dgm:t>
        <a:bodyPr/>
        <a:lstStyle/>
        <a:p>
          <a:endParaRPr lang="en-GB"/>
        </a:p>
      </dgm:t>
    </dgm:pt>
    <dgm:pt modelId="{C0E44831-D970-4AB1-B74B-4D905EFB79D9}" type="pres">
      <dgm:prSet presAssocID="{9AE7AFF7-A8D5-4AF9-984F-513D84A40C63}" presName="spacer" presStyleCnt="0"/>
      <dgm:spPr/>
    </dgm:pt>
    <dgm:pt modelId="{4B471C34-48DC-4F70-BBF8-B6E32A5796AF}" type="pres">
      <dgm:prSet presAssocID="{D3CD1B7F-2CB4-4D07-A904-268371D8062D}" presName="parentText" presStyleLbl="node1" presStyleIdx="4" presStyleCnt="7">
        <dgm:presLayoutVars>
          <dgm:chMax val="0"/>
          <dgm:bulletEnabled val="1"/>
        </dgm:presLayoutVars>
      </dgm:prSet>
      <dgm:spPr/>
      <dgm:t>
        <a:bodyPr/>
        <a:lstStyle/>
        <a:p>
          <a:endParaRPr lang="en-GB"/>
        </a:p>
      </dgm:t>
    </dgm:pt>
    <dgm:pt modelId="{F1F281EE-DF0E-4708-B56F-969D8DC8CE8F}" type="pres">
      <dgm:prSet presAssocID="{311C209A-BD1E-42EF-86F2-A54C09C54D66}" presName="spacer" presStyleCnt="0"/>
      <dgm:spPr/>
    </dgm:pt>
    <dgm:pt modelId="{481B48CF-581F-448A-9E08-D60993F1741A}" type="pres">
      <dgm:prSet presAssocID="{2BB7675C-8753-4513-BC16-49E535052B0A}" presName="parentText" presStyleLbl="node1" presStyleIdx="5" presStyleCnt="7">
        <dgm:presLayoutVars>
          <dgm:chMax val="0"/>
          <dgm:bulletEnabled val="1"/>
        </dgm:presLayoutVars>
      </dgm:prSet>
      <dgm:spPr/>
      <dgm:t>
        <a:bodyPr/>
        <a:lstStyle/>
        <a:p>
          <a:endParaRPr lang="en-GB"/>
        </a:p>
      </dgm:t>
    </dgm:pt>
    <dgm:pt modelId="{392D115E-0BDE-4328-946B-DA8F6D755DF5}" type="pres">
      <dgm:prSet presAssocID="{5279813B-BAF4-460D-B1B0-069EC6F3B6AD}" presName="spacer" presStyleCnt="0"/>
      <dgm:spPr/>
    </dgm:pt>
    <dgm:pt modelId="{2780517E-C225-4E86-9BA8-A721AC38D5CF}" type="pres">
      <dgm:prSet presAssocID="{85EC6ADD-7ADC-421D-BEC0-DF687AD3F785}" presName="parentText" presStyleLbl="node1" presStyleIdx="6" presStyleCnt="7">
        <dgm:presLayoutVars>
          <dgm:chMax val="0"/>
          <dgm:bulletEnabled val="1"/>
        </dgm:presLayoutVars>
      </dgm:prSet>
      <dgm:spPr/>
      <dgm:t>
        <a:bodyPr/>
        <a:lstStyle/>
        <a:p>
          <a:endParaRPr lang="en-GB"/>
        </a:p>
      </dgm:t>
    </dgm:pt>
  </dgm:ptLst>
  <dgm:cxnLst>
    <dgm:cxn modelId="{57F3BEC2-DDEA-41E5-B11F-522DA981B239}" type="presOf" srcId="{2BB7675C-8753-4513-BC16-49E535052B0A}" destId="{481B48CF-581F-448A-9E08-D60993F1741A}" srcOrd="0" destOrd="0" presId="urn:microsoft.com/office/officeart/2005/8/layout/vList2"/>
    <dgm:cxn modelId="{40DF685D-5C06-491C-A6A5-3C8EAFE8BDA3}" type="presOf" srcId="{85EC6ADD-7ADC-421D-BEC0-DF687AD3F785}" destId="{2780517E-C225-4E86-9BA8-A721AC38D5CF}" srcOrd="0" destOrd="0" presId="urn:microsoft.com/office/officeart/2005/8/layout/vList2"/>
    <dgm:cxn modelId="{578D2B8E-D4C4-4540-8073-116BA51AB1FF}" type="presOf" srcId="{D3CD1B7F-2CB4-4D07-A904-268371D8062D}" destId="{4B471C34-48DC-4F70-BBF8-B6E32A5796AF}" srcOrd="0" destOrd="0" presId="urn:microsoft.com/office/officeart/2005/8/layout/vList2"/>
    <dgm:cxn modelId="{BDFEDFB6-0FA8-4B7B-98BD-ABACE648C556}" type="presOf" srcId="{B556462B-434F-49AD-9A89-F73F1B59D836}" destId="{8DBBD467-44CA-40E9-AAAC-BC76A370FB00}" srcOrd="0" destOrd="0" presId="urn:microsoft.com/office/officeart/2005/8/layout/vList2"/>
    <dgm:cxn modelId="{72731F62-0589-4159-B151-07085D4B6F66}" srcId="{B9D71E72-3E13-4BAF-BA8F-82A7A7D554AC}" destId="{B556462B-434F-49AD-9A89-F73F1B59D836}" srcOrd="0" destOrd="0" parTransId="{AF664445-E7E5-4E78-BD4E-F0D443D17CBE}" sibTransId="{D00060C7-556E-4F4E-884C-F5F9C2A928A0}"/>
    <dgm:cxn modelId="{96BBF893-128C-4B2F-8D0C-D0DDAD615F78}" srcId="{B9D71E72-3E13-4BAF-BA8F-82A7A7D554AC}" destId="{2BB7675C-8753-4513-BC16-49E535052B0A}" srcOrd="5" destOrd="0" parTransId="{5D552D36-8B35-4A94-927D-04B9CBAD0367}" sibTransId="{5279813B-BAF4-460D-B1B0-069EC6F3B6AD}"/>
    <dgm:cxn modelId="{21952A72-E59B-4666-869A-DDC173BC3112}" srcId="{B9D71E72-3E13-4BAF-BA8F-82A7A7D554AC}" destId="{E3C2AACD-0B44-4DE3-96AB-F996E350E4B5}" srcOrd="3" destOrd="0" parTransId="{3F4A546B-353A-4786-B0C1-D214EEAEBE92}" sibTransId="{9AE7AFF7-A8D5-4AF9-984F-513D84A40C63}"/>
    <dgm:cxn modelId="{49BD10E0-0FA9-492E-8E9A-EB860BF85AED}" type="presOf" srcId="{28F39D14-F4FA-4D30-8289-9B9EFD62B55C}" destId="{3AEC281F-AE72-4E86-8F77-2D939A329059}" srcOrd="0" destOrd="0" presId="urn:microsoft.com/office/officeart/2005/8/layout/vList2"/>
    <dgm:cxn modelId="{D47C1EFC-D58E-4882-8C21-29FEBD4DD726}" type="presOf" srcId="{F5AFC270-2807-4946-96FF-9F1532DA5D48}" destId="{AFAED81C-DF07-4057-B5C5-089E09E99BF2}" srcOrd="0" destOrd="0" presId="urn:microsoft.com/office/officeart/2005/8/layout/vList2"/>
    <dgm:cxn modelId="{F5C86998-018C-4EDA-A613-43231A32CA0D}" type="presOf" srcId="{E3C2AACD-0B44-4DE3-96AB-F996E350E4B5}" destId="{C850F7F9-4D26-4488-BBA2-04577605A885}" srcOrd="0" destOrd="0" presId="urn:microsoft.com/office/officeart/2005/8/layout/vList2"/>
    <dgm:cxn modelId="{0B348A65-9B22-4F68-8A5E-4CA761FB6EB2}" srcId="{B9D71E72-3E13-4BAF-BA8F-82A7A7D554AC}" destId="{28F39D14-F4FA-4D30-8289-9B9EFD62B55C}" srcOrd="1" destOrd="0" parTransId="{3E8E4CED-B5F2-4005-AFFC-AD4FD353CC67}" sibTransId="{D9A295A4-B8B2-4079-940D-D2E9FDE53FE1}"/>
    <dgm:cxn modelId="{22F1E894-3BA6-4C56-8BEE-5232652A519A}" srcId="{B9D71E72-3E13-4BAF-BA8F-82A7A7D554AC}" destId="{85EC6ADD-7ADC-421D-BEC0-DF687AD3F785}" srcOrd="6" destOrd="0" parTransId="{11DD4F20-67D5-4A09-9524-FB6F69209A1F}" sibTransId="{94B77F55-7E9C-4AAD-B9BD-09B56403ECB5}"/>
    <dgm:cxn modelId="{DFFE345E-3DE5-4202-86A9-BEBC31885927}" srcId="{B9D71E72-3E13-4BAF-BA8F-82A7A7D554AC}" destId="{D3CD1B7F-2CB4-4D07-A904-268371D8062D}" srcOrd="4" destOrd="0" parTransId="{B68A3372-9ABB-474D-8CD4-3D60829798CC}" sibTransId="{311C209A-BD1E-42EF-86F2-A54C09C54D66}"/>
    <dgm:cxn modelId="{A16CB12F-4312-47A9-A6A7-6E64AC265F1C}" srcId="{B9D71E72-3E13-4BAF-BA8F-82A7A7D554AC}" destId="{F5AFC270-2807-4946-96FF-9F1532DA5D48}" srcOrd="2" destOrd="0" parTransId="{F8C7EC99-D2BB-4DD0-8A10-DAD004846943}" sibTransId="{2BEF8BD4-F5EB-4D85-9ED6-2B32DF622C03}"/>
    <dgm:cxn modelId="{B2E92E43-2CFD-4A27-A8EA-C2EB17161E66}" type="presOf" srcId="{B9D71E72-3E13-4BAF-BA8F-82A7A7D554AC}" destId="{518A862E-145F-427A-8582-19FB840269E3}" srcOrd="0" destOrd="0" presId="urn:microsoft.com/office/officeart/2005/8/layout/vList2"/>
    <dgm:cxn modelId="{7EF00791-1605-4D08-963E-57CCD71E0801}" type="presParOf" srcId="{518A862E-145F-427A-8582-19FB840269E3}" destId="{8DBBD467-44CA-40E9-AAAC-BC76A370FB00}" srcOrd="0" destOrd="0" presId="urn:microsoft.com/office/officeart/2005/8/layout/vList2"/>
    <dgm:cxn modelId="{31F3F470-B07D-4BD1-AA44-47BF9EA6A5D8}" type="presParOf" srcId="{518A862E-145F-427A-8582-19FB840269E3}" destId="{458CC5BF-F5B5-4DAD-A454-145543732F48}" srcOrd="1" destOrd="0" presId="urn:microsoft.com/office/officeart/2005/8/layout/vList2"/>
    <dgm:cxn modelId="{8D4DC33E-7B94-4F6B-A91D-2B7B9A867A59}" type="presParOf" srcId="{518A862E-145F-427A-8582-19FB840269E3}" destId="{3AEC281F-AE72-4E86-8F77-2D939A329059}" srcOrd="2" destOrd="0" presId="urn:microsoft.com/office/officeart/2005/8/layout/vList2"/>
    <dgm:cxn modelId="{5A80E02E-BED1-4114-8259-F48C0A094FD1}" type="presParOf" srcId="{518A862E-145F-427A-8582-19FB840269E3}" destId="{19CEC1AE-3050-4A70-B7EB-460DF9F4F334}" srcOrd="3" destOrd="0" presId="urn:microsoft.com/office/officeart/2005/8/layout/vList2"/>
    <dgm:cxn modelId="{FC7E45EE-8EEC-44EC-B785-EF1224843B98}" type="presParOf" srcId="{518A862E-145F-427A-8582-19FB840269E3}" destId="{AFAED81C-DF07-4057-B5C5-089E09E99BF2}" srcOrd="4" destOrd="0" presId="urn:microsoft.com/office/officeart/2005/8/layout/vList2"/>
    <dgm:cxn modelId="{052F75C5-3B7E-49BA-BA47-C86E3BB75594}" type="presParOf" srcId="{518A862E-145F-427A-8582-19FB840269E3}" destId="{77329D4A-3863-4D8E-98D1-38EAEA0E7CCF}" srcOrd="5" destOrd="0" presId="urn:microsoft.com/office/officeart/2005/8/layout/vList2"/>
    <dgm:cxn modelId="{3E4B357A-CCE6-4E95-AD2A-E9CE673B54BB}" type="presParOf" srcId="{518A862E-145F-427A-8582-19FB840269E3}" destId="{C850F7F9-4D26-4488-BBA2-04577605A885}" srcOrd="6" destOrd="0" presId="urn:microsoft.com/office/officeart/2005/8/layout/vList2"/>
    <dgm:cxn modelId="{589F1E4B-BED1-4DC0-80A9-6AAE82C6ED12}" type="presParOf" srcId="{518A862E-145F-427A-8582-19FB840269E3}" destId="{C0E44831-D970-4AB1-B74B-4D905EFB79D9}" srcOrd="7" destOrd="0" presId="urn:microsoft.com/office/officeart/2005/8/layout/vList2"/>
    <dgm:cxn modelId="{BBFA7FB6-F288-461F-964A-395F57277DAD}" type="presParOf" srcId="{518A862E-145F-427A-8582-19FB840269E3}" destId="{4B471C34-48DC-4F70-BBF8-B6E32A5796AF}" srcOrd="8" destOrd="0" presId="urn:microsoft.com/office/officeart/2005/8/layout/vList2"/>
    <dgm:cxn modelId="{B08BC64E-F2DF-4249-B40D-CE5619A77C72}" type="presParOf" srcId="{518A862E-145F-427A-8582-19FB840269E3}" destId="{F1F281EE-DF0E-4708-B56F-969D8DC8CE8F}" srcOrd="9" destOrd="0" presId="urn:microsoft.com/office/officeart/2005/8/layout/vList2"/>
    <dgm:cxn modelId="{1F55D4C2-4606-4637-93D4-1A4CDEC19DB4}" type="presParOf" srcId="{518A862E-145F-427A-8582-19FB840269E3}" destId="{481B48CF-581F-448A-9E08-D60993F1741A}" srcOrd="10" destOrd="0" presId="urn:microsoft.com/office/officeart/2005/8/layout/vList2"/>
    <dgm:cxn modelId="{C7136D08-D40C-44D9-83EA-16E195AE3F97}" type="presParOf" srcId="{518A862E-145F-427A-8582-19FB840269E3}" destId="{392D115E-0BDE-4328-946B-DA8F6D755DF5}" srcOrd="11" destOrd="0" presId="urn:microsoft.com/office/officeart/2005/8/layout/vList2"/>
    <dgm:cxn modelId="{4784EE91-3D90-445A-9AD1-F1D7CA516B53}" type="presParOf" srcId="{518A862E-145F-427A-8582-19FB840269E3}" destId="{2780517E-C225-4E86-9BA8-A721AC38D5CF}"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088CF4-0C2A-43FA-B683-8B437E2ECE02}"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GB"/>
        </a:p>
      </dgm:t>
    </dgm:pt>
    <dgm:pt modelId="{03A17E4C-2C5D-4305-945F-E45AD5984FD4}">
      <dgm:prSet/>
      <dgm:spPr/>
      <dgm:t>
        <a:bodyPr/>
        <a:lstStyle/>
        <a:p>
          <a:r>
            <a:rPr lang="en-GB" dirty="0" smtClean="0">
              <a:latin typeface="+mj-lt"/>
            </a:rPr>
            <a:t>High Risk Jurisdictions</a:t>
          </a:r>
          <a:endParaRPr lang="en-GB" dirty="0">
            <a:latin typeface="+mj-lt"/>
          </a:endParaRPr>
        </a:p>
      </dgm:t>
    </dgm:pt>
    <dgm:pt modelId="{140A6EF4-ADBA-414A-8946-5AF3C5E8BA0A}" type="parTrans" cxnId="{7AF5B234-8698-43AD-B76B-C983D282153A}">
      <dgm:prSet/>
      <dgm:spPr/>
      <dgm:t>
        <a:bodyPr/>
        <a:lstStyle/>
        <a:p>
          <a:endParaRPr lang="en-GB"/>
        </a:p>
      </dgm:t>
    </dgm:pt>
    <dgm:pt modelId="{E7591291-1FC8-4E59-A358-AE16F3F03B93}" type="sibTrans" cxnId="{7AF5B234-8698-43AD-B76B-C983D282153A}">
      <dgm:prSet/>
      <dgm:spPr/>
      <dgm:t>
        <a:bodyPr/>
        <a:lstStyle/>
        <a:p>
          <a:endParaRPr lang="en-GB"/>
        </a:p>
      </dgm:t>
    </dgm:pt>
    <dgm:pt modelId="{5BAECF8C-3F35-4CC7-9031-59F6693835EC}">
      <dgm:prSet/>
      <dgm:spPr/>
      <dgm:t>
        <a:bodyPr/>
        <a:lstStyle/>
        <a:p>
          <a:r>
            <a:rPr lang="en-GB" dirty="0" smtClean="0">
              <a:latin typeface="+mj-lt"/>
            </a:rPr>
            <a:t>Sanctions</a:t>
          </a:r>
          <a:endParaRPr lang="en-GB" dirty="0">
            <a:latin typeface="+mj-lt"/>
          </a:endParaRPr>
        </a:p>
      </dgm:t>
    </dgm:pt>
    <dgm:pt modelId="{5E6275C6-3E05-4A68-9B02-0E52AD158EBE}" type="parTrans" cxnId="{BC221737-6649-4A04-B610-09E0638304FB}">
      <dgm:prSet/>
      <dgm:spPr/>
      <dgm:t>
        <a:bodyPr/>
        <a:lstStyle/>
        <a:p>
          <a:endParaRPr lang="en-GB"/>
        </a:p>
      </dgm:t>
    </dgm:pt>
    <dgm:pt modelId="{1A60FF94-5F96-4184-919E-C7E909B04A21}" type="sibTrans" cxnId="{BC221737-6649-4A04-B610-09E0638304FB}">
      <dgm:prSet/>
      <dgm:spPr/>
      <dgm:t>
        <a:bodyPr/>
        <a:lstStyle/>
        <a:p>
          <a:endParaRPr lang="en-GB"/>
        </a:p>
      </dgm:t>
    </dgm:pt>
    <dgm:pt modelId="{210EEA75-0195-4361-8314-032758E0395F}">
      <dgm:prSet/>
      <dgm:spPr/>
      <dgm:t>
        <a:bodyPr/>
        <a:lstStyle/>
        <a:p>
          <a:r>
            <a:rPr lang="en-GB" dirty="0" smtClean="0">
              <a:latin typeface="+mj-lt"/>
            </a:rPr>
            <a:t>Shell Banks</a:t>
          </a:r>
          <a:endParaRPr lang="en-GB" dirty="0">
            <a:latin typeface="+mj-lt"/>
          </a:endParaRPr>
        </a:p>
      </dgm:t>
    </dgm:pt>
    <dgm:pt modelId="{33AB2122-6D84-4849-AAED-525B1724EDEE}" type="parTrans" cxnId="{1AD714E2-771B-460F-A686-4B1708EE1897}">
      <dgm:prSet/>
      <dgm:spPr/>
      <dgm:t>
        <a:bodyPr/>
        <a:lstStyle/>
        <a:p>
          <a:endParaRPr lang="en-GB"/>
        </a:p>
      </dgm:t>
    </dgm:pt>
    <dgm:pt modelId="{4F9DE980-E6D0-4A8E-AEAB-2FDF3A63D608}" type="sibTrans" cxnId="{1AD714E2-771B-460F-A686-4B1708EE1897}">
      <dgm:prSet/>
      <dgm:spPr/>
      <dgm:t>
        <a:bodyPr/>
        <a:lstStyle/>
        <a:p>
          <a:endParaRPr lang="en-GB"/>
        </a:p>
      </dgm:t>
    </dgm:pt>
    <dgm:pt modelId="{B890DD7B-D1F2-4F2E-BDD0-BBDA0C421ABA}">
      <dgm:prSet/>
      <dgm:spPr/>
      <dgm:t>
        <a:bodyPr/>
        <a:lstStyle/>
        <a:p>
          <a:r>
            <a:rPr lang="en-GB" dirty="0" smtClean="0">
              <a:latin typeface="+mj-lt"/>
            </a:rPr>
            <a:t>Deviation from Historical Profile</a:t>
          </a:r>
          <a:endParaRPr lang="en-GB" dirty="0">
            <a:latin typeface="+mj-lt"/>
          </a:endParaRPr>
        </a:p>
      </dgm:t>
    </dgm:pt>
    <dgm:pt modelId="{44E233F8-2C36-4A2D-A4E1-9D42A6A7CEB0}" type="parTrans" cxnId="{395E834A-1F82-4B96-961B-91442FCEB8BD}">
      <dgm:prSet/>
      <dgm:spPr/>
      <dgm:t>
        <a:bodyPr/>
        <a:lstStyle/>
        <a:p>
          <a:endParaRPr lang="en-GB"/>
        </a:p>
      </dgm:t>
    </dgm:pt>
    <dgm:pt modelId="{13E67592-CB74-4B10-B516-C40E76B02145}" type="sibTrans" cxnId="{395E834A-1F82-4B96-961B-91442FCEB8BD}">
      <dgm:prSet/>
      <dgm:spPr/>
      <dgm:t>
        <a:bodyPr/>
        <a:lstStyle/>
        <a:p>
          <a:endParaRPr lang="en-GB"/>
        </a:p>
      </dgm:t>
    </dgm:pt>
    <dgm:pt modelId="{187CCD6E-9D1F-43E7-8978-A729FC2C7867}">
      <dgm:prSet/>
      <dgm:spPr/>
      <dgm:t>
        <a:bodyPr/>
        <a:lstStyle/>
        <a:p>
          <a:r>
            <a:rPr lang="en-GB" dirty="0" smtClean="0">
              <a:latin typeface="+mj-lt"/>
            </a:rPr>
            <a:t>Unusual Transaction Activity</a:t>
          </a:r>
          <a:endParaRPr lang="en-GB" dirty="0">
            <a:latin typeface="+mj-lt"/>
          </a:endParaRPr>
        </a:p>
      </dgm:t>
    </dgm:pt>
    <dgm:pt modelId="{89ECC044-17A5-4F22-B271-DE72386071EA}" type="parTrans" cxnId="{5FE6465E-ABD5-4D19-A172-D51EFDBDB1FB}">
      <dgm:prSet/>
      <dgm:spPr/>
      <dgm:t>
        <a:bodyPr/>
        <a:lstStyle/>
        <a:p>
          <a:endParaRPr lang="en-GB"/>
        </a:p>
      </dgm:t>
    </dgm:pt>
    <dgm:pt modelId="{04A20CC1-36D9-4E8C-9E1A-E49ECA876900}" type="sibTrans" cxnId="{5FE6465E-ABD5-4D19-A172-D51EFDBDB1FB}">
      <dgm:prSet/>
      <dgm:spPr/>
      <dgm:t>
        <a:bodyPr/>
        <a:lstStyle/>
        <a:p>
          <a:endParaRPr lang="en-GB"/>
        </a:p>
      </dgm:t>
    </dgm:pt>
    <dgm:pt modelId="{5C932870-75D3-4FF0-9A4B-2FD6DAB1473E}">
      <dgm:prSet/>
      <dgm:spPr/>
      <dgm:t>
        <a:bodyPr/>
        <a:lstStyle/>
        <a:p>
          <a:r>
            <a:rPr lang="en-GB" dirty="0" smtClean="0">
              <a:latin typeface="+mj-lt"/>
            </a:rPr>
            <a:t>Change in Behaviour</a:t>
          </a:r>
          <a:endParaRPr lang="en-GB" dirty="0">
            <a:latin typeface="+mj-lt"/>
          </a:endParaRPr>
        </a:p>
      </dgm:t>
    </dgm:pt>
    <dgm:pt modelId="{B017D408-07EE-48C0-8074-DA2DF7518B16}" type="parTrans" cxnId="{1FF3E308-3A1E-4364-A938-B094265991D5}">
      <dgm:prSet/>
      <dgm:spPr/>
      <dgm:t>
        <a:bodyPr/>
        <a:lstStyle/>
        <a:p>
          <a:endParaRPr lang="en-GB"/>
        </a:p>
      </dgm:t>
    </dgm:pt>
    <dgm:pt modelId="{F99121CE-2591-42FF-883D-338DDF03D044}" type="sibTrans" cxnId="{1FF3E308-3A1E-4364-A938-B094265991D5}">
      <dgm:prSet/>
      <dgm:spPr/>
      <dgm:t>
        <a:bodyPr/>
        <a:lstStyle/>
        <a:p>
          <a:endParaRPr lang="en-GB"/>
        </a:p>
      </dgm:t>
    </dgm:pt>
    <dgm:pt modelId="{1B1EF14B-4965-453F-8F56-A5DD79AC530F}">
      <dgm:prSet/>
      <dgm:spPr/>
      <dgm:t>
        <a:bodyPr/>
        <a:lstStyle/>
        <a:p>
          <a:r>
            <a:rPr lang="en-GB" dirty="0" smtClean="0">
              <a:latin typeface="+mj-lt"/>
            </a:rPr>
            <a:t>Recurring Relationships</a:t>
          </a:r>
          <a:endParaRPr lang="en-GB" dirty="0">
            <a:latin typeface="+mj-lt"/>
          </a:endParaRPr>
        </a:p>
      </dgm:t>
    </dgm:pt>
    <dgm:pt modelId="{1C64D690-6D64-4579-ADFD-746CCAE5F811}" type="parTrans" cxnId="{C87A6500-18D6-4985-B17B-CFA082EFA085}">
      <dgm:prSet/>
      <dgm:spPr/>
      <dgm:t>
        <a:bodyPr/>
        <a:lstStyle/>
        <a:p>
          <a:endParaRPr lang="en-GB"/>
        </a:p>
      </dgm:t>
    </dgm:pt>
    <dgm:pt modelId="{7FB806FA-28F1-409B-8DB7-7644DD65A3B5}" type="sibTrans" cxnId="{C87A6500-18D6-4985-B17B-CFA082EFA085}">
      <dgm:prSet/>
      <dgm:spPr/>
      <dgm:t>
        <a:bodyPr/>
        <a:lstStyle/>
        <a:p>
          <a:endParaRPr lang="en-GB"/>
        </a:p>
      </dgm:t>
    </dgm:pt>
    <dgm:pt modelId="{931CA22E-FD44-40C2-8F5F-C20EDC8FCCD1}">
      <dgm:prSet/>
      <dgm:spPr/>
      <dgm:t>
        <a:bodyPr/>
        <a:lstStyle/>
        <a:p>
          <a:r>
            <a:rPr lang="en-GB" dirty="0" smtClean="0">
              <a:latin typeface="+mj-lt"/>
            </a:rPr>
            <a:t>Stripping</a:t>
          </a:r>
          <a:endParaRPr lang="en-GB" dirty="0">
            <a:latin typeface="+mj-lt"/>
          </a:endParaRPr>
        </a:p>
      </dgm:t>
    </dgm:pt>
    <dgm:pt modelId="{277E98D8-A05E-46D5-B92D-8C845D66521A}" type="parTrans" cxnId="{1F0560A0-4DBB-462E-A8B7-B694F78BE644}">
      <dgm:prSet/>
      <dgm:spPr/>
      <dgm:t>
        <a:bodyPr/>
        <a:lstStyle/>
        <a:p>
          <a:endParaRPr lang="en-GB"/>
        </a:p>
      </dgm:t>
    </dgm:pt>
    <dgm:pt modelId="{CA0E60B1-D55C-4845-BDEE-7B06DB781824}" type="sibTrans" cxnId="{1F0560A0-4DBB-462E-A8B7-B694F78BE644}">
      <dgm:prSet/>
      <dgm:spPr/>
      <dgm:t>
        <a:bodyPr/>
        <a:lstStyle/>
        <a:p>
          <a:endParaRPr lang="en-GB"/>
        </a:p>
      </dgm:t>
    </dgm:pt>
    <dgm:pt modelId="{0703AD25-7755-4137-9818-BA625281BAFA}">
      <dgm:prSet/>
      <dgm:spPr/>
      <dgm:t>
        <a:bodyPr/>
        <a:lstStyle/>
        <a:p>
          <a:r>
            <a:rPr lang="en-GB" dirty="0" smtClean="0">
              <a:latin typeface="+mj-lt"/>
            </a:rPr>
            <a:t>Nested Accounts</a:t>
          </a:r>
          <a:endParaRPr lang="en-GB" dirty="0">
            <a:latin typeface="+mj-lt"/>
          </a:endParaRPr>
        </a:p>
      </dgm:t>
    </dgm:pt>
    <dgm:pt modelId="{A5B332E5-0E4E-4EA9-8BFD-E144A49A6460}" type="parTrans" cxnId="{C43F0E20-EAD0-4BCC-8E79-D6A3734142E2}">
      <dgm:prSet/>
      <dgm:spPr/>
      <dgm:t>
        <a:bodyPr/>
        <a:lstStyle/>
        <a:p>
          <a:endParaRPr lang="en-GB"/>
        </a:p>
      </dgm:t>
    </dgm:pt>
    <dgm:pt modelId="{E2F5F08A-3560-48B2-AADB-13509C48D520}" type="sibTrans" cxnId="{C43F0E20-EAD0-4BCC-8E79-D6A3734142E2}">
      <dgm:prSet/>
      <dgm:spPr/>
      <dgm:t>
        <a:bodyPr/>
        <a:lstStyle/>
        <a:p>
          <a:endParaRPr lang="en-GB"/>
        </a:p>
      </dgm:t>
    </dgm:pt>
    <dgm:pt modelId="{C8707434-CB3B-4898-AE72-647460DAE338}">
      <dgm:prSet/>
      <dgm:spPr/>
      <dgm:t>
        <a:bodyPr/>
        <a:lstStyle/>
        <a:p>
          <a:r>
            <a:rPr lang="en-GB" dirty="0" smtClean="0">
              <a:latin typeface="+mj-lt"/>
            </a:rPr>
            <a:t>Payable through accounts</a:t>
          </a:r>
          <a:endParaRPr lang="en-GB" dirty="0">
            <a:latin typeface="+mj-lt"/>
          </a:endParaRPr>
        </a:p>
      </dgm:t>
    </dgm:pt>
    <dgm:pt modelId="{1138B636-6572-41F7-B777-A50E425E6C5B}" type="parTrans" cxnId="{E5581F8A-E33F-465F-A0F2-3D65CD3C16E1}">
      <dgm:prSet/>
      <dgm:spPr/>
      <dgm:t>
        <a:bodyPr/>
        <a:lstStyle/>
        <a:p>
          <a:endParaRPr lang="en-GB"/>
        </a:p>
      </dgm:t>
    </dgm:pt>
    <dgm:pt modelId="{950029BD-B8D9-4889-947F-BE4A6E1C6FD4}" type="sibTrans" cxnId="{E5581F8A-E33F-465F-A0F2-3D65CD3C16E1}">
      <dgm:prSet/>
      <dgm:spPr/>
      <dgm:t>
        <a:bodyPr/>
        <a:lstStyle/>
        <a:p>
          <a:endParaRPr lang="en-GB"/>
        </a:p>
      </dgm:t>
    </dgm:pt>
    <dgm:pt modelId="{CA305319-13DA-44B3-88C7-3935D5A3540D}">
      <dgm:prSet/>
      <dgm:spPr/>
      <dgm:t>
        <a:bodyPr/>
        <a:lstStyle/>
        <a:p>
          <a:r>
            <a:rPr lang="en-GB" dirty="0" smtClean="0">
              <a:latin typeface="+mj-lt"/>
            </a:rPr>
            <a:t>Straight through processing</a:t>
          </a:r>
          <a:endParaRPr lang="en-GB" dirty="0">
            <a:latin typeface="+mj-lt"/>
          </a:endParaRPr>
        </a:p>
      </dgm:t>
    </dgm:pt>
    <dgm:pt modelId="{6EFDC4B9-0482-4702-8FAD-06D2654E7861}" type="parTrans" cxnId="{28F95A4A-2BB4-420A-BCC7-408E203AEC6E}">
      <dgm:prSet/>
      <dgm:spPr/>
      <dgm:t>
        <a:bodyPr/>
        <a:lstStyle/>
        <a:p>
          <a:endParaRPr lang="en-GB"/>
        </a:p>
      </dgm:t>
    </dgm:pt>
    <dgm:pt modelId="{0AE50DFE-092F-4B7D-B1C0-7F3A8F167F06}" type="sibTrans" cxnId="{28F95A4A-2BB4-420A-BCC7-408E203AEC6E}">
      <dgm:prSet/>
      <dgm:spPr/>
      <dgm:t>
        <a:bodyPr/>
        <a:lstStyle/>
        <a:p>
          <a:endParaRPr lang="en-GB"/>
        </a:p>
      </dgm:t>
    </dgm:pt>
    <dgm:pt modelId="{46A8AD40-0625-41A3-B057-396327C5591A}" type="pres">
      <dgm:prSet presAssocID="{77088CF4-0C2A-43FA-B683-8B437E2ECE02}" presName="diagram" presStyleCnt="0">
        <dgm:presLayoutVars>
          <dgm:dir/>
          <dgm:resizeHandles val="exact"/>
        </dgm:presLayoutVars>
      </dgm:prSet>
      <dgm:spPr/>
      <dgm:t>
        <a:bodyPr/>
        <a:lstStyle/>
        <a:p>
          <a:endParaRPr lang="en-GB"/>
        </a:p>
      </dgm:t>
    </dgm:pt>
    <dgm:pt modelId="{F102540E-A756-4AC7-8C05-D32ADFC3441E}" type="pres">
      <dgm:prSet presAssocID="{03A17E4C-2C5D-4305-945F-E45AD5984FD4}" presName="node" presStyleLbl="node1" presStyleIdx="0" presStyleCnt="11">
        <dgm:presLayoutVars>
          <dgm:bulletEnabled val="1"/>
        </dgm:presLayoutVars>
      </dgm:prSet>
      <dgm:spPr/>
      <dgm:t>
        <a:bodyPr/>
        <a:lstStyle/>
        <a:p>
          <a:endParaRPr lang="en-GB"/>
        </a:p>
      </dgm:t>
    </dgm:pt>
    <dgm:pt modelId="{031DBEA1-240E-4552-88C6-9D5E788E4CC6}" type="pres">
      <dgm:prSet presAssocID="{E7591291-1FC8-4E59-A358-AE16F3F03B93}" presName="sibTrans" presStyleCnt="0"/>
      <dgm:spPr/>
    </dgm:pt>
    <dgm:pt modelId="{068D7CB0-6877-4499-8C91-57B9B27EF151}" type="pres">
      <dgm:prSet presAssocID="{5BAECF8C-3F35-4CC7-9031-59F6693835EC}" presName="node" presStyleLbl="node1" presStyleIdx="1" presStyleCnt="11">
        <dgm:presLayoutVars>
          <dgm:bulletEnabled val="1"/>
        </dgm:presLayoutVars>
      </dgm:prSet>
      <dgm:spPr/>
      <dgm:t>
        <a:bodyPr/>
        <a:lstStyle/>
        <a:p>
          <a:endParaRPr lang="en-GB"/>
        </a:p>
      </dgm:t>
    </dgm:pt>
    <dgm:pt modelId="{B9F9D6A7-A691-4D6A-8E90-51BC60B29496}" type="pres">
      <dgm:prSet presAssocID="{1A60FF94-5F96-4184-919E-C7E909B04A21}" presName="sibTrans" presStyleCnt="0"/>
      <dgm:spPr/>
    </dgm:pt>
    <dgm:pt modelId="{D3A29A1B-C7C8-4D44-8358-82A68A3DBA40}" type="pres">
      <dgm:prSet presAssocID="{210EEA75-0195-4361-8314-032758E0395F}" presName="node" presStyleLbl="node1" presStyleIdx="2" presStyleCnt="11">
        <dgm:presLayoutVars>
          <dgm:bulletEnabled val="1"/>
        </dgm:presLayoutVars>
      </dgm:prSet>
      <dgm:spPr/>
      <dgm:t>
        <a:bodyPr/>
        <a:lstStyle/>
        <a:p>
          <a:endParaRPr lang="en-GB"/>
        </a:p>
      </dgm:t>
    </dgm:pt>
    <dgm:pt modelId="{C35CB6C3-F718-45B7-9A1F-93C075576C40}" type="pres">
      <dgm:prSet presAssocID="{4F9DE980-E6D0-4A8E-AEAB-2FDF3A63D608}" presName="sibTrans" presStyleCnt="0"/>
      <dgm:spPr/>
    </dgm:pt>
    <dgm:pt modelId="{7399B444-0611-4781-B4FB-4F4F47DBC3A8}" type="pres">
      <dgm:prSet presAssocID="{B890DD7B-D1F2-4F2E-BDD0-BBDA0C421ABA}" presName="node" presStyleLbl="node1" presStyleIdx="3" presStyleCnt="11">
        <dgm:presLayoutVars>
          <dgm:bulletEnabled val="1"/>
        </dgm:presLayoutVars>
      </dgm:prSet>
      <dgm:spPr/>
      <dgm:t>
        <a:bodyPr/>
        <a:lstStyle/>
        <a:p>
          <a:endParaRPr lang="en-GB"/>
        </a:p>
      </dgm:t>
    </dgm:pt>
    <dgm:pt modelId="{E8B28C1D-0393-4CEB-8A66-1F69B2AF1B79}" type="pres">
      <dgm:prSet presAssocID="{13E67592-CB74-4B10-B516-C40E76B02145}" presName="sibTrans" presStyleCnt="0"/>
      <dgm:spPr/>
    </dgm:pt>
    <dgm:pt modelId="{D5CFB497-8677-4083-A242-DA58B8B194F4}" type="pres">
      <dgm:prSet presAssocID="{187CCD6E-9D1F-43E7-8978-A729FC2C7867}" presName="node" presStyleLbl="node1" presStyleIdx="4" presStyleCnt="11">
        <dgm:presLayoutVars>
          <dgm:bulletEnabled val="1"/>
        </dgm:presLayoutVars>
      </dgm:prSet>
      <dgm:spPr/>
      <dgm:t>
        <a:bodyPr/>
        <a:lstStyle/>
        <a:p>
          <a:endParaRPr lang="en-GB"/>
        </a:p>
      </dgm:t>
    </dgm:pt>
    <dgm:pt modelId="{A6438EAC-DFD7-499F-A29F-075DBE9E499B}" type="pres">
      <dgm:prSet presAssocID="{04A20CC1-36D9-4E8C-9E1A-E49ECA876900}" presName="sibTrans" presStyleCnt="0"/>
      <dgm:spPr/>
    </dgm:pt>
    <dgm:pt modelId="{47B09996-A775-415F-A804-0D50A259FEFA}" type="pres">
      <dgm:prSet presAssocID="{5C932870-75D3-4FF0-9A4B-2FD6DAB1473E}" presName="node" presStyleLbl="node1" presStyleIdx="5" presStyleCnt="11">
        <dgm:presLayoutVars>
          <dgm:bulletEnabled val="1"/>
        </dgm:presLayoutVars>
      </dgm:prSet>
      <dgm:spPr/>
      <dgm:t>
        <a:bodyPr/>
        <a:lstStyle/>
        <a:p>
          <a:endParaRPr lang="en-GB"/>
        </a:p>
      </dgm:t>
    </dgm:pt>
    <dgm:pt modelId="{8FBB516D-B67E-4DD1-B408-FD87E9FD62BE}" type="pres">
      <dgm:prSet presAssocID="{F99121CE-2591-42FF-883D-338DDF03D044}" presName="sibTrans" presStyleCnt="0"/>
      <dgm:spPr/>
    </dgm:pt>
    <dgm:pt modelId="{C00DB1F0-D7D8-412F-A221-AA4DC556EEB4}" type="pres">
      <dgm:prSet presAssocID="{1B1EF14B-4965-453F-8F56-A5DD79AC530F}" presName="node" presStyleLbl="node1" presStyleIdx="6" presStyleCnt="11">
        <dgm:presLayoutVars>
          <dgm:bulletEnabled val="1"/>
        </dgm:presLayoutVars>
      </dgm:prSet>
      <dgm:spPr/>
      <dgm:t>
        <a:bodyPr/>
        <a:lstStyle/>
        <a:p>
          <a:endParaRPr lang="en-GB"/>
        </a:p>
      </dgm:t>
    </dgm:pt>
    <dgm:pt modelId="{695E9741-517B-4AD9-AA12-B8CCE3AB9045}" type="pres">
      <dgm:prSet presAssocID="{7FB806FA-28F1-409B-8DB7-7644DD65A3B5}" presName="sibTrans" presStyleCnt="0"/>
      <dgm:spPr/>
    </dgm:pt>
    <dgm:pt modelId="{54CD0BE3-E15B-447D-BBFB-7562F11EEF62}" type="pres">
      <dgm:prSet presAssocID="{931CA22E-FD44-40C2-8F5F-C20EDC8FCCD1}" presName="node" presStyleLbl="node1" presStyleIdx="7" presStyleCnt="11">
        <dgm:presLayoutVars>
          <dgm:bulletEnabled val="1"/>
        </dgm:presLayoutVars>
      </dgm:prSet>
      <dgm:spPr/>
      <dgm:t>
        <a:bodyPr/>
        <a:lstStyle/>
        <a:p>
          <a:endParaRPr lang="en-GB"/>
        </a:p>
      </dgm:t>
    </dgm:pt>
    <dgm:pt modelId="{16E0379A-1611-402A-B312-26E382B9D636}" type="pres">
      <dgm:prSet presAssocID="{CA0E60B1-D55C-4845-BDEE-7B06DB781824}" presName="sibTrans" presStyleCnt="0"/>
      <dgm:spPr/>
    </dgm:pt>
    <dgm:pt modelId="{B403969F-94F5-4175-B39F-4E7C7A5546BE}" type="pres">
      <dgm:prSet presAssocID="{0703AD25-7755-4137-9818-BA625281BAFA}" presName="node" presStyleLbl="node1" presStyleIdx="8" presStyleCnt="11">
        <dgm:presLayoutVars>
          <dgm:bulletEnabled val="1"/>
        </dgm:presLayoutVars>
      </dgm:prSet>
      <dgm:spPr/>
      <dgm:t>
        <a:bodyPr/>
        <a:lstStyle/>
        <a:p>
          <a:endParaRPr lang="en-GB"/>
        </a:p>
      </dgm:t>
    </dgm:pt>
    <dgm:pt modelId="{EC38D27A-51CA-4707-8773-4457B553310C}" type="pres">
      <dgm:prSet presAssocID="{E2F5F08A-3560-48B2-AADB-13509C48D520}" presName="sibTrans" presStyleCnt="0"/>
      <dgm:spPr/>
    </dgm:pt>
    <dgm:pt modelId="{A7E7520B-6482-4EBE-B859-C2164079ADC6}" type="pres">
      <dgm:prSet presAssocID="{C8707434-CB3B-4898-AE72-647460DAE338}" presName="node" presStyleLbl="node1" presStyleIdx="9" presStyleCnt="11">
        <dgm:presLayoutVars>
          <dgm:bulletEnabled val="1"/>
        </dgm:presLayoutVars>
      </dgm:prSet>
      <dgm:spPr/>
      <dgm:t>
        <a:bodyPr/>
        <a:lstStyle/>
        <a:p>
          <a:endParaRPr lang="en-GB"/>
        </a:p>
      </dgm:t>
    </dgm:pt>
    <dgm:pt modelId="{877A71C4-42D9-49BC-8A7A-4BEF05B2C66D}" type="pres">
      <dgm:prSet presAssocID="{950029BD-B8D9-4889-947F-BE4A6E1C6FD4}" presName="sibTrans" presStyleCnt="0"/>
      <dgm:spPr/>
    </dgm:pt>
    <dgm:pt modelId="{4412F416-6182-49C0-9A3C-0BFFC1BDCF57}" type="pres">
      <dgm:prSet presAssocID="{CA305319-13DA-44B3-88C7-3935D5A3540D}" presName="node" presStyleLbl="node1" presStyleIdx="10" presStyleCnt="11">
        <dgm:presLayoutVars>
          <dgm:bulletEnabled val="1"/>
        </dgm:presLayoutVars>
      </dgm:prSet>
      <dgm:spPr/>
      <dgm:t>
        <a:bodyPr/>
        <a:lstStyle/>
        <a:p>
          <a:endParaRPr lang="en-GB"/>
        </a:p>
      </dgm:t>
    </dgm:pt>
  </dgm:ptLst>
  <dgm:cxnLst>
    <dgm:cxn modelId="{7AF5B234-8698-43AD-B76B-C983D282153A}" srcId="{77088CF4-0C2A-43FA-B683-8B437E2ECE02}" destId="{03A17E4C-2C5D-4305-945F-E45AD5984FD4}" srcOrd="0" destOrd="0" parTransId="{140A6EF4-ADBA-414A-8946-5AF3C5E8BA0A}" sibTransId="{E7591291-1FC8-4E59-A358-AE16F3F03B93}"/>
    <dgm:cxn modelId="{EDFFBF65-FE4A-4868-8269-A2CC52AFD0C3}" type="presOf" srcId="{B890DD7B-D1F2-4F2E-BDD0-BBDA0C421ABA}" destId="{7399B444-0611-4781-B4FB-4F4F47DBC3A8}" srcOrd="0" destOrd="0" presId="urn:microsoft.com/office/officeart/2005/8/layout/default"/>
    <dgm:cxn modelId="{8C72D2E5-AD7E-4A62-9937-A4EFB1234BF4}" type="presOf" srcId="{CA305319-13DA-44B3-88C7-3935D5A3540D}" destId="{4412F416-6182-49C0-9A3C-0BFFC1BDCF57}" srcOrd="0" destOrd="0" presId="urn:microsoft.com/office/officeart/2005/8/layout/default"/>
    <dgm:cxn modelId="{95464E2E-5AF3-4322-B028-9D87A07E7BD1}" type="presOf" srcId="{1B1EF14B-4965-453F-8F56-A5DD79AC530F}" destId="{C00DB1F0-D7D8-412F-A221-AA4DC556EEB4}" srcOrd="0" destOrd="0" presId="urn:microsoft.com/office/officeart/2005/8/layout/default"/>
    <dgm:cxn modelId="{591D1605-3257-41A5-AB7F-57379369E6CA}" type="presOf" srcId="{77088CF4-0C2A-43FA-B683-8B437E2ECE02}" destId="{46A8AD40-0625-41A3-B057-396327C5591A}" srcOrd="0" destOrd="0" presId="urn:microsoft.com/office/officeart/2005/8/layout/default"/>
    <dgm:cxn modelId="{28F95A4A-2BB4-420A-BCC7-408E203AEC6E}" srcId="{77088CF4-0C2A-43FA-B683-8B437E2ECE02}" destId="{CA305319-13DA-44B3-88C7-3935D5A3540D}" srcOrd="10" destOrd="0" parTransId="{6EFDC4B9-0482-4702-8FAD-06D2654E7861}" sibTransId="{0AE50DFE-092F-4B7D-B1C0-7F3A8F167F06}"/>
    <dgm:cxn modelId="{E5581F8A-E33F-465F-A0F2-3D65CD3C16E1}" srcId="{77088CF4-0C2A-43FA-B683-8B437E2ECE02}" destId="{C8707434-CB3B-4898-AE72-647460DAE338}" srcOrd="9" destOrd="0" parTransId="{1138B636-6572-41F7-B777-A50E425E6C5B}" sibTransId="{950029BD-B8D9-4889-947F-BE4A6E1C6FD4}"/>
    <dgm:cxn modelId="{BC221737-6649-4A04-B610-09E0638304FB}" srcId="{77088CF4-0C2A-43FA-B683-8B437E2ECE02}" destId="{5BAECF8C-3F35-4CC7-9031-59F6693835EC}" srcOrd="1" destOrd="0" parTransId="{5E6275C6-3E05-4A68-9B02-0E52AD158EBE}" sibTransId="{1A60FF94-5F96-4184-919E-C7E909B04A21}"/>
    <dgm:cxn modelId="{C87A6500-18D6-4985-B17B-CFA082EFA085}" srcId="{77088CF4-0C2A-43FA-B683-8B437E2ECE02}" destId="{1B1EF14B-4965-453F-8F56-A5DD79AC530F}" srcOrd="6" destOrd="0" parTransId="{1C64D690-6D64-4579-ADFD-746CCAE5F811}" sibTransId="{7FB806FA-28F1-409B-8DB7-7644DD65A3B5}"/>
    <dgm:cxn modelId="{1FF3E308-3A1E-4364-A938-B094265991D5}" srcId="{77088CF4-0C2A-43FA-B683-8B437E2ECE02}" destId="{5C932870-75D3-4FF0-9A4B-2FD6DAB1473E}" srcOrd="5" destOrd="0" parTransId="{B017D408-07EE-48C0-8074-DA2DF7518B16}" sibTransId="{F99121CE-2591-42FF-883D-338DDF03D044}"/>
    <dgm:cxn modelId="{C43F0E20-EAD0-4BCC-8E79-D6A3734142E2}" srcId="{77088CF4-0C2A-43FA-B683-8B437E2ECE02}" destId="{0703AD25-7755-4137-9818-BA625281BAFA}" srcOrd="8" destOrd="0" parTransId="{A5B332E5-0E4E-4EA9-8BFD-E144A49A6460}" sibTransId="{E2F5F08A-3560-48B2-AADB-13509C48D520}"/>
    <dgm:cxn modelId="{1AD714E2-771B-460F-A686-4B1708EE1897}" srcId="{77088CF4-0C2A-43FA-B683-8B437E2ECE02}" destId="{210EEA75-0195-4361-8314-032758E0395F}" srcOrd="2" destOrd="0" parTransId="{33AB2122-6D84-4849-AAED-525B1724EDEE}" sibTransId="{4F9DE980-E6D0-4A8E-AEAB-2FDF3A63D608}"/>
    <dgm:cxn modelId="{1802ED23-0680-467F-9099-66C328978CCB}" type="presOf" srcId="{0703AD25-7755-4137-9818-BA625281BAFA}" destId="{B403969F-94F5-4175-B39F-4E7C7A5546BE}" srcOrd="0" destOrd="0" presId="urn:microsoft.com/office/officeart/2005/8/layout/default"/>
    <dgm:cxn modelId="{11BE781E-3D56-4335-A0EE-273B1D03602F}" type="presOf" srcId="{5C932870-75D3-4FF0-9A4B-2FD6DAB1473E}" destId="{47B09996-A775-415F-A804-0D50A259FEFA}" srcOrd="0" destOrd="0" presId="urn:microsoft.com/office/officeart/2005/8/layout/default"/>
    <dgm:cxn modelId="{5FE6465E-ABD5-4D19-A172-D51EFDBDB1FB}" srcId="{77088CF4-0C2A-43FA-B683-8B437E2ECE02}" destId="{187CCD6E-9D1F-43E7-8978-A729FC2C7867}" srcOrd="4" destOrd="0" parTransId="{89ECC044-17A5-4F22-B271-DE72386071EA}" sibTransId="{04A20CC1-36D9-4E8C-9E1A-E49ECA876900}"/>
    <dgm:cxn modelId="{994C2FBA-3A21-44FE-9358-E49AFA620458}" type="presOf" srcId="{5BAECF8C-3F35-4CC7-9031-59F6693835EC}" destId="{068D7CB0-6877-4499-8C91-57B9B27EF151}" srcOrd="0" destOrd="0" presId="urn:microsoft.com/office/officeart/2005/8/layout/default"/>
    <dgm:cxn modelId="{395E834A-1F82-4B96-961B-91442FCEB8BD}" srcId="{77088CF4-0C2A-43FA-B683-8B437E2ECE02}" destId="{B890DD7B-D1F2-4F2E-BDD0-BBDA0C421ABA}" srcOrd="3" destOrd="0" parTransId="{44E233F8-2C36-4A2D-A4E1-9D42A6A7CEB0}" sibTransId="{13E67592-CB74-4B10-B516-C40E76B02145}"/>
    <dgm:cxn modelId="{CDBED7E3-C736-4A76-BBBB-7E73F9003BC0}" type="presOf" srcId="{03A17E4C-2C5D-4305-945F-E45AD5984FD4}" destId="{F102540E-A756-4AC7-8C05-D32ADFC3441E}" srcOrd="0" destOrd="0" presId="urn:microsoft.com/office/officeart/2005/8/layout/default"/>
    <dgm:cxn modelId="{3A265FC4-2014-4452-A771-D23567F1501F}" type="presOf" srcId="{C8707434-CB3B-4898-AE72-647460DAE338}" destId="{A7E7520B-6482-4EBE-B859-C2164079ADC6}" srcOrd="0" destOrd="0" presId="urn:microsoft.com/office/officeart/2005/8/layout/default"/>
    <dgm:cxn modelId="{5DC45554-64AC-497D-976D-5636A0A71098}" type="presOf" srcId="{931CA22E-FD44-40C2-8F5F-C20EDC8FCCD1}" destId="{54CD0BE3-E15B-447D-BBFB-7562F11EEF62}" srcOrd="0" destOrd="0" presId="urn:microsoft.com/office/officeart/2005/8/layout/default"/>
    <dgm:cxn modelId="{D8301B28-8679-4DA6-8280-DD74695D9BBB}" type="presOf" srcId="{210EEA75-0195-4361-8314-032758E0395F}" destId="{D3A29A1B-C7C8-4D44-8358-82A68A3DBA40}" srcOrd="0" destOrd="0" presId="urn:microsoft.com/office/officeart/2005/8/layout/default"/>
    <dgm:cxn modelId="{1F0560A0-4DBB-462E-A8B7-B694F78BE644}" srcId="{77088CF4-0C2A-43FA-B683-8B437E2ECE02}" destId="{931CA22E-FD44-40C2-8F5F-C20EDC8FCCD1}" srcOrd="7" destOrd="0" parTransId="{277E98D8-A05E-46D5-B92D-8C845D66521A}" sibTransId="{CA0E60B1-D55C-4845-BDEE-7B06DB781824}"/>
    <dgm:cxn modelId="{26E9B2C7-1CA8-47F1-8695-1AA6D6054AEC}" type="presOf" srcId="{187CCD6E-9D1F-43E7-8978-A729FC2C7867}" destId="{D5CFB497-8677-4083-A242-DA58B8B194F4}" srcOrd="0" destOrd="0" presId="urn:microsoft.com/office/officeart/2005/8/layout/default"/>
    <dgm:cxn modelId="{B7DB69AB-950E-4644-A837-1F404935625C}" type="presParOf" srcId="{46A8AD40-0625-41A3-B057-396327C5591A}" destId="{F102540E-A756-4AC7-8C05-D32ADFC3441E}" srcOrd="0" destOrd="0" presId="urn:microsoft.com/office/officeart/2005/8/layout/default"/>
    <dgm:cxn modelId="{F09F47AC-A51E-4E63-B7A1-CF1CC2F69D15}" type="presParOf" srcId="{46A8AD40-0625-41A3-B057-396327C5591A}" destId="{031DBEA1-240E-4552-88C6-9D5E788E4CC6}" srcOrd="1" destOrd="0" presId="urn:microsoft.com/office/officeart/2005/8/layout/default"/>
    <dgm:cxn modelId="{C575548A-ED4A-41BC-87F6-DF75DA8A499F}" type="presParOf" srcId="{46A8AD40-0625-41A3-B057-396327C5591A}" destId="{068D7CB0-6877-4499-8C91-57B9B27EF151}" srcOrd="2" destOrd="0" presId="urn:microsoft.com/office/officeart/2005/8/layout/default"/>
    <dgm:cxn modelId="{7FAA5BA2-5076-4205-B309-B20096F8B65C}" type="presParOf" srcId="{46A8AD40-0625-41A3-B057-396327C5591A}" destId="{B9F9D6A7-A691-4D6A-8E90-51BC60B29496}" srcOrd="3" destOrd="0" presId="urn:microsoft.com/office/officeart/2005/8/layout/default"/>
    <dgm:cxn modelId="{CF182948-0F83-404F-A176-B433AE10B1FA}" type="presParOf" srcId="{46A8AD40-0625-41A3-B057-396327C5591A}" destId="{D3A29A1B-C7C8-4D44-8358-82A68A3DBA40}" srcOrd="4" destOrd="0" presId="urn:microsoft.com/office/officeart/2005/8/layout/default"/>
    <dgm:cxn modelId="{5202AF83-1735-461D-A478-A200FFF95938}" type="presParOf" srcId="{46A8AD40-0625-41A3-B057-396327C5591A}" destId="{C35CB6C3-F718-45B7-9A1F-93C075576C40}" srcOrd="5" destOrd="0" presId="urn:microsoft.com/office/officeart/2005/8/layout/default"/>
    <dgm:cxn modelId="{80C04A08-DD13-4D30-8ADD-1231883EC065}" type="presParOf" srcId="{46A8AD40-0625-41A3-B057-396327C5591A}" destId="{7399B444-0611-4781-B4FB-4F4F47DBC3A8}" srcOrd="6" destOrd="0" presId="urn:microsoft.com/office/officeart/2005/8/layout/default"/>
    <dgm:cxn modelId="{2E2EABC9-7234-485C-9ED6-410975AA1DB7}" type="presParOf" srcId="{46A8AD40-0625-41A3-B057-396327C5591A}" destId="{E8B28C1D-0393-4CEB-8A66-1F69B2AF1B79}" srcOrd="7" destOrd="0" presId="urn:microsoft.com/office/officeart/2005/8/layout/default"/>
    <dgm:cxn modelId="{679A1538-7A56-4334-BA84-8D43C2219C96}" type="presParOf" srcId="{46A8AD40-0625-41A3-B057-396327C5591A}" destId="{D5CFB497-8677-4083-A242-DA58B8B194F4}" srcOrd="8" destOrd="0" presId="urn:microsoft.com/office/officeart/2005/8/layout/default"/>
    <dgm:cxn modelId="{3C4B2B2E-3006-40A3-A391-1FEF8F4F1B4A}" type="presParOf" srcId="{46A8AD40-0625-41A3-B057-396327C5591A}" destId="{A6438EAC-DFD7-499F-A29F-075DBE9E499B}" srcOrd="9" destOrd="0" presId="urn:microsoft.com/office/officeart/2005/8/layout/default"/>
    <dgm:cxn modelId="{D1D713D6-9075-4E89-86D9-C5183CDC077E}" type="presParOf" srcId="{46A8AD40-0625-41A3-B057-396327C5591A}" destId="{47B09996-A775-415F-A804-0D50A259FEFA}" srcOrd="10" destOrd="0" presId="urn:microsoft.com/office/officeart/2005/8/layout/default"/>
    <dgm:cxn modelId="{74C0F732-94AF-4EB3-B888-0A22302D47C8}" type="presParOf" srcId="{46A8AD40-0625-41A3-B057-396327C5591A}" destId="{8FBB516D-B67E-4DD1-B408-FD87E9FD62BE}" srcOrd="11" destOrd="0" presId="urn:microsoft.com/office/officeart/2005/8/layout/default"/>
    <dgm:cxn modelId="{6AC48B28-3DB9-48E2-A158-BBFF419E0FE1}" type="presParOf" srcId="{46A8AD40-0625-41A3-B057-396327C5591A}" destId="{C00DB1F0-D7D8-412F-A221-AA4DC556EEB4}" srcOrd="12" destOrd="0" presId="urn:microsoft.com/office/officeart/2005/8/layout/default"/>
    <dgm:cxn modelId="{62910B85-1FA4-462E-96A0-F349C08B0D6D}" type="presParOf" srcId="{46A8AD40-0625-41A3-B057-396327C5591A}" destId="{695E9741-517B-4AD9-AA12-B8CCE3AB9045}" srcOrd="13" destOrd="0" presId="urn:microsoft.com/office/officeart/2005/8/layout/default"/>
    <dgm:cxn modelId="{814C430B-A551-469D-859D-A3697024C098}" type="presParOf" srcId="{46A8AD40-0625-41A3-B057-396327C5591A}" destId="{54CD0BE3-E15B-447D-BBFB-7562F11EEF62}" srcOrd="14" destOrd="0" presId="urn:microsoft.com/office/officeart/2005/8/layout/default"/>
    <dgm:cxn modelId="{72CBE9F7-5428-4771-8804-9DCED61A3657}" type="presParOf" srcId="{46A8AD40-0625-41A3-B057-396327C5591A}" destId="{16E0379A-1611-402A-B312-26E382B9D636}" srcOrd="15" destOrd="0" presId="urn:microsoft.com/office/officeart/2005/8/layout/default"/>
    <dgm:cxn modelId="{F62F94C4-7441-4C28-9878-EFBD9F66AE12}" type="presParOf" srcId="{46A8AD40-0625-41A3-B057-396327C5591A}" destId="{B403969F-94F5-4175-B39F-4E7C7A5546BE}" srcOrd="16" destOrd="0" presId="urn:microsoft.com/office/officeart/2005/8/layout/default"/>
    <dgm:cxn modelId="{71624AF2-0A62-4229-9263-7D6C79384038}" type="presParOf" srcId="{46A8AD40-0625-41A3-B057-396327C5591A}" destId="{EC38D27A-51CA-4707-8773-4457B553310C}" srcOrd="17" destOrd="0" presId="urn:microsoft.com/office/officeart/2005/8/layout/default"/>
    <dgm:cxn modelId="{796AF0AF-8AA5-4271-8741-578DC6770052}" type="presParOf" srcId="{46A8AD40-0625-41A3-B057-396327C5591A}" destId="{A7E7520B-6482-4EBE-B859-C2164079ADC6}" srcOrd="18" destOrd="0" presId="urn:microsoft.com/office/officeart/2005/8/layout/default"/>
    <dgm:cxn modelId="{C7F341C2-7D10-46AC-94EB-BA97554957D3}" type="presParOf" srcId="{46A8AD40-0625-41A3-B057-396327C5591A}" destId="{877A71C4-42D9-49BC-8A7A-4BEF05B2C66D}" srcOrd="19" destOrd="0" presId="urn:microsoft.com/office/officeart/2005/8/layout/default"/>
    <dgm:cxn modelId="{5FD9AE83-AE45-44FB-B8DA-85958D2505C8}" type="presParOf" srcId="{46A8AD40-0625-41A3-B057-396327C5591A}" destId="{4412F416-6182-49C0-9A3C-0BFFC1BDCF57}"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CD5B5C-143F-41F3-86D5-54253BEF65C2}" type="doc">
      <dgm:prSet loTypeId="urn:microsoft.com/office/officeart/2011/layout/TabList" loCatId="list" qsTypeId="urn:microsoft.com/office/officeart/2005/8/quickstyle/simple1" qsCatId="simple" csTypeId="urn:microsoft.com/office/officeart/2005/8/colors/colorful2" csCatId="colorful" phldr="1"/>
      <dgm:spPr/>
      <dgm:t>
        <a:bodyPr/>
        <a:lstStyle/>
        <a:p>
          <a:endParaRPr lang="en-GB"/>
        </a:p>
      </dgm:t>
    </dgm:pt>
    <dgm:pt modelId="{BE2A1A9E-0151-445A-8B40-A3797FF5D2B3}">
      <dgm:prSet phldrT="[Text]" custT="1"/>
      <dgm:spPr/>
      <dgm:t>
        <a:bodyPr/>
        <a:lstStyle/>
        <a:p>
          <a:r>
            <a:rPr lang="en-GB" sz="1400" b="1" dirty="0" smtClean="0">
              <a:latin typeface="+mj-lt"/>
            </a:rPr>
            <a:t>Customer types</a:t>
          </a:r>
          <a:r>
            <a:rPr lang="en-GB" sz="1400" dirty="0" smtClean="0">
              <a:latin typeface="+mj-lt"/>
            </a:rPr>
            <a:t> </a:t>
          </a:r>
          <a:endParaRPr lang="en-GB" sz="1400" dirty="0">
            <a:latin typeface="+mj-lt"/>
          </a:endParaRPr>
        </a:p>
      </dgm:t>
    </dgm:pt>
    <dgm:pt modelId="{27608ADE-4A37-4968-AD64-AD64E67F9736}" type="parTrans" cxnId="{08A9E4C6-2D93-4745-A953-0CADCA9047E8}">
      <dgm:prSet/>
      <dgm:spPr/>
      <dgm:t>
        <a:bodyPr/>
        <a:lstStyle/>
        <a:p>
          <a:endParaRPr lang="en-GB" sz="1600"/>
        </a:p>
      </dgm:t>
    </dgm:pt>
    <dgm:pt modelId="{94698BEB-AFCD-47D5-9661-D13C0775B9A7}" type="sibTrans" cxnId="{08A9E4C6-2D93-4745-A953-0CADCA9047E8}">
      <dgm:prSet/>
      <dgm:spPr/>
      <dgm:t>
        <a:bodyPr/>
        <a:lstStyle/>
        <a:p>
          <a:endParaRPr lang="en-GB" sz="1600"/>
        </a:p>
      </dgm:t>
    </dgm:pt>
    <dgm:pt modelId="{EFCBF11E-22BC-475E-92A5-0E5BAFB3AB4B}">
      <dgm:prSet phldrT="[Text]" custT="1"/>
      <dgm:spPr/>
      <dgm:t>
        <a:bodyPr/>
        <a:lstStyle/>
        <a:p>
          <a:r>
            <a:rPr lang="en-GB" sz="1400" dirty="0" smtClean="0">
              <a:latin typeface="+mj-lt"/>
            </a:rPr>
            <a:t>What type of customers will you find within the line of business? </a:t>
          </a:r>
          <a:endParaRPr lang="en-GB" sz="1400" dirty="0">
            <a:latin typeface="+mj-lt"/>
          </a:endParaRPr>
        </a:p>
      </dgm:t>
    </dgm:pt>
    <dgm:pt modelId="{986C4CD2-9664-4638-AE52-75340D6B0D42}" type="parTrans" cxnId="{BF1E18E4-EE69-47B9-A8A8-00E3CF7F79C7}">
      <dgm:prSet/>
      <dgm:spPr/>
      <dgm:t>
        <a:bodyPr/>
        <a:lstStyle/>
        <a:p>
          <a:endParaRPr lang="en-GB" sz="1600"/>
        </a:p>
      </dgm:t>
    </dgm:pt>
    <dgm:pt modelId="{593E0BAB-BD72-4760-959C-05DB3637A6B3}" type="sibTrans" cxnId="{BF1E18E4-EE69-47B9-A8A8-00E3CF7F79C7}">
      <dgm:prSet/>
      <dgm:spPr/>
      <dgm:t>
        <a:bodyPr/>
        <a:lstStyle/>
        <a:p>
          <a:endParaRPr lang="en-GB" sz="1600"/>
        </a:p>
      </dgm:t>
    </dgm:pt>
    <dgm:pt modelId="{3C6282FC-E6E6-4EB9-BCA5-3D0D52D277EB}">
      <dgm:prSet phldrT="[Text]" custT="1"/>
      <dgm:spPr/>
      <dgm:t>
        <a:bodyPr/>
        <a:lstStyle/>
        <a:p>
          <a:r>
            <a:rPr lang="en-GB" sz="1400" b="1" dirty="0" smtClean="0">
              <a:latin typeface="+mj-lt"/>
            </a:rPr>
            <a:t>Jurisdictions</a:t>
          </a:r>
          <a:endParaRPr lang="en-GB" sz="1400" dirty="0">
            <a:latin typeface="+mj-lt"/>
          </a:endParaRPr>
        </a:p>
      </dgm:t>
    </dgm:pt>
    <dgm:pt modelId="{420FAB25-0405-4683-B1D0-C5BAE864289F}" type="parTrans" cxnId="{3E33C2DE-D958-4C1D-92D5-18DCE4C2EF88}">
      <dgm:prSet/>
      <dgm:spPr/>
      <dgm:t>
        <a:bodyPr/>
        <a:lstStyle/>
        <a:p>
          <a:endParaRPr lang="en-GB" sz="1600"/>
        </a:p>
      </dgm:t>
    </dgm:pt>
    <dgm:pt modelId="{29B180B9-A6BD-4F57-9D5C-6A0376F1B0EB}" type="sibTrans" cxnId="{3E33C2DE-D958-4C1D-92D5-18DCE4C2EF88}">
      <dgm:prSet/>
      <dgm:spPr/>
      <dgm:t>
        <a:bodyPr/>
        <a:lstStyle/>
        <a:p>
          <a:endParaRPr lang="en-GB" sz="1600"/>
        </a:p>
      </dgm:t>
    </dgm:pt>
    <dgm:pt modelId="{10DBFD86-BF51-4A9D-BD15-4C0973017922}">
      <dgm:prSet phldrT="[Text]" custT="1"/>
      <dgm:spPr/>
      <dgm:t>
        <a:bodyPr/>
        <a:lstStyle/>
        <a:p>
          <a:r>
            <a:rPr lang="en-GB" sz="1400" dirty="0" smtClean="0">
              <a:latin typeface="+mj-lt"/>
            </a:rPr>
            <a:t>Which jurisdictions are the line of business exposed to. </a:t>
          </a:r>
          <a:endParaRPr lang="en-GB" sz="1400" dirty="0">
            <a:latin typeface="+mj-lt"/>
          </a:endParaRPr>
        </a:p>
      </dgm:t>
    </dgm:pt>
    <dgm:pt modelId="{0866A97F-1BCC-49CD-8E69-CA260B71D5A8}" type="parTrans" cxnId="{558C5674-C463-4C0A-A5CA-AAC17146F8EE}">
      <dgm:prSet/>
      <dgm:spPr/>
      <dgm:t>
        <a:bodyPr/>
        <a:lstStyle/>
        <a:p>
          <a:endParaRPr lang="en-GB" sz="1600"/>
        </a:p>
      </dgm:t>
    </dgm:pt>
    <dgm:pt modelId="{7F76723A-2DBC-40CE-A375-40DE8B8D7418}" type="sibTrans" cxnId="{558C5674-C463-4C0A-A5CA-AAC17146F8EE}">
      <dgm:prSet/>
      <dgm:spPr/>
      <dgm:t>
        <a:bodyPr/>
        <a:lstStyle/>
        <a:p>
          <a:endParaRPr lang="en-GB" sz="1600"/>
        </a:p>
      </dgm:t>
    </dgm:pt>
    <dgm:pt modelId="{932E3E59-044A-4AE3-8AA9-BBD62295CC49}">
      <dgm:prSet phldrT="[Text]" custT="1"/>
      <dgm:spPr/>
      <dgm:t>
        <a:bodyPr/>
        <a:lstStyle/>
        <a:p>
          <a:r>
            <a:rPr lang="en-GB" sz="1400" b="1" dirty="0" smtClean="0">
              <a:latin typeface="+mj-lt"/>
            </a:rPr>
            <a:t>Products</a:t>
          </a:r>
          <a:r>
            <a:rPr lang="en-GB" sz="1400" dirty="0" smtClean="0">
              <a:latin typeface="+mj-lt"/>
            </a:rPr>
            <a:t> </a:t>
          </a:r>
          <a:endParaRPr lang="en-GB" sz="1400" dirty="0">
            <a:latin typeface="+mj-lt"/>
          </a:endParaRPr>
        </a:p>
      </dgm:t>
    </dgm:pt>
    <dgm:pt modelId="{BCD6F1FA-979C-4FC8-B4E5-AB401961DD5C}" type="parTrans" cxnId="{0E54E905-6E78-45D7-AC5B-8A2B421FF6B2}">
      <dgm:prSet/>
      <dgm:spPr/>
      <dgm:t>
        <a:bodyPr/>
        <a:lstStyle/>
        <a:p>
          <a:endParaRPr lang="en-GB" sz="1600"/>
        </a:p>
      </dgm:t>
    </dgm:pt>
    <dgm:pt modelId="{00E1947E-5F17-41B4-9844-92CD35DB0746}" type="sibTrans" cxnId="{0E54E905-6E78-45D7-AC5B-8A2B421FF6B2}">
      <dgm:prSet/>
      <dgm:spPr/>
      <dgm:t>
        <a:bodyPr/>
        <a:lstStyle/>
        <a:p>
          <a:endParaRPr lang="en-GB" sz="1600"/>
        </a:p>
      </dgm:t>
    </dgm:pt>
    <dgm:pt modelId="{88FCFE80-AD70-4BAC-A2D0-370E4EFF1E31}">
      <dgm:prSet phldrT="[Text]" custT="1"/>
      <dgm:spPr/>
      <dgm:t>
        <a:bodyPr/>
        <a:lstStyle/>
        <a:p>
          <a:r>
            <a:rPr lang="en-GB" sz="1400" dirty="0" smtClean="0">
              <a:latin typeface="+mj-lt"/>
            </a:rPr>
            <a:t>What products are used within the line of business?</a:t>
          </a:r>
          <a:endParaRPr lang="en-GB" sz="1400" dirty="0">
            <a:latin typeface="+mj-lt"/>
          </a:endParaRPr>
        </a:p>
      </dgm:t>
    </dgm:pt>
    <dgm:pt modelId="{36030192-05D7-4729-B3DC-4897C84C2E5F}" type="parTrans" cxnId="{14066985-B693-4EA5-9757-7722B794CE16}">
      <dgm:prSet/>
      <dgm:spPr/>
      <dgm:t>
        <a:bodyPr/>
        <a:lstStyle/>
        <a:p>
          <a:endParaRPr lang="en-GB" sz="1600"/>
        </a:p>
      </dgm:t>
    </dgm:pt>
    <dgm:pt modelId="{B6BD60CD-357F-411A-8765-08D00D392282}" type="sibTrans" cxnId="{14066985-B693-4EA5-9757-7722B794CE16}">
      <dgm:prSet/>
      <dgm:spPr/>
      <dgm:t>
        <a:bodyPr/>
        <a:lstStyle/>
        <a:p>
          <a:endParaRPr lang="en-GB" sz="1600"/>
        </a:p>
      </dgm:t>
    </dgm:pt>
    <dgm:pt modelId="{49F64A2D-2C98-4D92-B2F6-70ABC3AFE2B2}" type="pres">
      <dgm:prSet presAssocID="{E2CD5B5C-143F-41F3-86D5-54253BEF65C2}" presName="Name0" presStyleCnt="0">
        <dgm:presLayoutVars>
          <dgm:chMax/>
          <dgm:chPref val="3"/>
          <dgm:dir/>
          <dgm:animOne val="branch"/>
          <dgm:animLvl val="lvl"/>
        </dgm:presLayoutVars>
      </dgm:prSet>
      <dgm:spPr/>
      <dgm:t>
        <a:bodyPr/>
        <a:lstStyle/>
        <a:p>
          <a:endParaRPr lang="en-GB"/>
        </a:p>
      </dgm:t>
    </dgm:pt>
    <dgm:pt modelId="{69E9EECF-27E2-4968-90EB-B9B946D43E35}" type="pres">
      <dgm:prSet presAssocID="{BE2A1A9E-0151-445A-8B40-A3797FF5D2B3}" presName="composite" presStyleCnt="0"/>
      <dgm:spPr/>
    </dgm:pt>
    <dgm:pt modelId="{967F52C5-EC20-4791-A7B2-8ADEFE8233FF}" type="pres">
      <dgm:prSet presAssocID="{BE2A1A9E-0151-445A-8B40-A3797FF5D2B3}" presName="FirstChild" presStyleLbl="revTx" presStyleIdx="0" presStyleCnt="3">
        <dgm:presLayoutVars>
          <dgm:chMax val="0"/>
          <dgm:chPref val="0"/>
          <dgm:bulletEnabled val="1"/>
        </dgm:presLayoutVars>
      </dgm:prSet>
      <dgm:spPr/>
      <dgm:t>
        <a:bodyPr/>
        <a:lstStyle/>
        <a:p>
          <a:endParaRPr lang="en-GB"/>
        </a:p>
      </dgm:t>
    </dgm:pt>
    <dgm:pt modelId="{95E19C72-48E9-4C05-8E91-72096E00D718}" type="pres">
      <dgm:prSet presAssocID="{BE2A1A9E-0151-445A-8B40-A3797FF5D2B3}" presName="Parent" presStyleLbl="alignNode1" presStyleIdx="0" presStyleCnt="3">
        <dgm:presLayoutVars>
          <dgm:chMax val="3"/>
          <dgm:chPref val="3"/>
          <dgm:bulletEnabled val="1"/>
        </dgm:presLayoutVars>
      </dgm:prSet>
      <dgm:spPr/>
      <dgm:t>
        <a:bodyPr/>
        <a:lstStyle/>
        <a:p>
          <a:endParaRPr lang="en-GB"/>
        </a:p>
      </dgm:t>
    </dgm:pt>
    <dgm:pt modelId="{8946EA43-C7C5-4635-BF94-8E73C2249C3A}" type="pres">
      <dgm:prSet presAssocID="{BE2A1A9E-0151-445A-8B40-A3797FF5D2B3}" presName="Accent" presStyleLbl="parChTrans1D1" presStyleIdx="0" presStyleCnt="3"/>
      <dgm:spPr/>
    </dgm:pt>
    <dgm:pt modelId="{B62B3ACE-8805-4E16-96B8-826F1C3A31FD}" type="pres">
      <dgm:prSet presAssocID="{94698BEB-AFCD-47D5-9661-D13C0775B9A7}" presName="sibTrans" presStyleCnt="0"/>
      <dgm:spPr/>
    </dgm:pt>
    <dgm:pt modelId="{36CF19C0-8F7B-41BF-9930-5D018973C078}" type="pres">
      <dgm:prSet presAssocID="{3C6282FC-E6E6-4EB9-BCA5-3D0D52D277EB}" presName="composite" presStyleCnt="0"/>
      <dgm:spPr/>
    </dgm:pt>
    <dgm:pt modelId="{9376A3B0-4571-482E-8BE4-287750989C79}" type="pres">
      <dgm:prSet presAssocID="{3C6282FC-E6E6-4EB9-BCA5-3D0D52D277EB}" presName="FirstChild" presStyleLbl="revTx" presStyleIdx="1" presStyleCnt="3">
        <dgm:presLayoutVars>
          <dgm:chMax val="0"/>
          <dgm:chPref val="0"/>
          <dgm:bulletEnabled val="1"/>
        </dgm:presLayoutVars>
      </dgm:prSet>
      <dgm:spPr/>
      <dgm:t>
        <a:bodyPr/>
        <a:lstStyle/>
        <a:p>
          <a:endParaRPr lang="en-GB"/>
        </a:p>
      </dgm:t>
    </dgm:pt>
    <dgm:pt modelId="{7F8564D6-06DA-435A-BF0A-15D599441B8A}" type="pres">
      <dgm:prSet presAssocID="{3C6282FC-E6E6-4EB9-BCA5-3D0D52D277EB}" presName="Parent" presStyleLbl="alignNode1" presStyleIdx="1" presStyleCnt="3">
        <dgm:presLayoutVars>
          <dgm:chMax val="3"/>
          <dgm:chPref val="3"/>
          <dgm:bulletEnabled val="1"/>
        </dgm:presLayoutVars>
      </dgm:prSet>
      <dgm:spPr/>
      <dgm:t>
        <a:bodyPr/>
        <a:lstStyle/>
        <a:p>
          <a:endParaRPr lang="en-GB"/>
        </a:p>
      </dgm:t>
    </dgm:pt>
    <dgm:pt modelId="{AFD6BD61-68AE-414F-B64D-490CF5E1B4F9}" type="pres">
      <dgm:prSet presAssocID="{3C6282FC-E6E6-4EB9-BCA5-3D0D52D277EB}" presName="Accent" presStyleLbl="parChTrans1D1" presStyleIdx="1" presStyleCnt="3"/>
      <dgm:spPr/>
    </dgm:pt>
    <dgm:pt modelId="{C5D23CDE-9404-476D-AB2A-7381297207AE}" type="pres">
      <dgm:prSet presAssocID="{29B180B9-A6BD-4F57-9D5C-6A0376F1B0EB}" presName="sibTrans" presStyleCnt="0"/>
      <dgm:spPr/>
    </dgm:pt>
    <dgm:pt modelId="{F41091AC-336E-4E84-87A1-EF2A1C63E7E7}" type="pres">
      <dgm:prSet presAssocID="{932E3E59-044A-4AE3-8AA9-BBD62295CC49}" presName="composite" presStyleCnt="0"/>
      <dgm:spPr/>
    </dgm:pt>
    <dgm:pt modelId="{336AD058-ED80-4C0F-BC33-8D420A2170EA}" type="pres">
      <dgm:prSet presAssocID="{932E3E59-044A-4AE3-8AA9-BBD62295CC49}" presName="FirstChild" presStyleLbl="revTx" presStyleIdx="2" presStyleCnt="3">
        <dgm:presLayoutVars>
          <dgm:chMax val="0"/>
          <dgm:chPref val="0"/>
          <dgm:bulletEnabled val="1"/>
        </dgm:presLayoutVars>
      </dgm:prSet>
      <dgm:spPr/>
      <dgm:t>
        <a:bodyPr/>
        <a:lstStyle/>
        <a:p>
          <a:endParaRPr lang="en-GB"/>
        </a:p>
      </dgm:t>
    </dgm:pt>
    <dgm:pt modelId="{637493EB-54DF-43D8-A8BA-00C18D4D01B7}" type="pres">
      <dgm:prSet presAssocID="{932E3E59-044A-4AE3-8AA9-BBD62295CC49}" presName="Parent" presStyleLbl="alignNode1" presStyleIdx="2" presStyleCnt="3">
        <dgm:presLayoutVars>
          <dgm:chMax val="3"/>
          <dgm:chPref val="3"/>
          <dgm:bulletEnabled val="1"/>
        </dgm:presLayoutVars>
      </dgm:prSet>
      <dgm:spPr/>
      <dgm:t>
        <a:bodyPr/>
        <a:lstStyle/>
        <a:p>
          <a:endParaRPr lang="en-GB"/>
        </a:p>
      </dgm:t>
    </dgm:pt>
    <dgm:pt modelId="{019DB241-2A4E-470C-9956-24CA69DC005E}" type="pres">
      <dgm:prSet presAssocID="{932E3E59-044A-4AE3-8AA9-BBD62295CC49}" presName="Accent" presStyleLbl="parChTrans1D1" presStyleIdx="2" presStyleCnt="3"/>
      <dgm:spPr/>
    </dgm:pt>
  </dgm:ptLst>
  <dgm:cxnLst>
    <dgm:cxn modelId="{14066985-B693-4EA5-9757-7722B794CE16}" srcId="{932E3E59-044A-4AE3-8AA9-BBD62295CC49}" destId="{88FCFE80-AD70-4BAC-A2D0-370E4EFF1E31}" srcOrd="0" destOrd="0" parTransId="{36030192-05D7-4729-B3DC-4897C84C2E5F}" sibTransId="{B6BD60CD-357F-411A-8765-08D00D392282}"/>
    <dgm:cxn modelId="{F1823A6E-45DD-4195-81FC-BD7C49874903}" type="presOf" srcId="{932E3E59-044A-4AE3-8AA9-BBD62295CC49}" destId="{637493EB-54DF-43D8-A8BA-00C18D4D01B7}" srcOrd="0" destOrd="0" presId="urn:microsoft.com/office/officeart/2011/layout/TabList"/>
    <dgm:cxn modelId="{08A9E4C6-2D93-4745-A953-0CADCA9047E8}" srcId="{E2CD5B5C-143F-41F3-86D5-54253BEF65C2}" destId="{BE2A1A9E-0151-445A-8B40-A3797FF5D2B3}" srcOrd="0" destOrd="0" parTransId="{27608ADE-4A37-4968-AD64-AD64E67F9736}" sibTransId="{94698BEB-AFCD-47D5-9661-D13C0775B9A7}"/>
    <dgm:cxn modelId="{9C26CC8B-7744-4F11-8D51-96C4C817E86D}" type="presOf" srcId="{88FCFE80-AD70-4BAC-A2D0-370E4EFF1E31}" destId="{336AD058-ED80-4C0F-BC33-8D420A2170EA}" srcOrd="0" destOrd="0" presId="urn:microsoft.com/office/officeart/2011/layout/TabList"/>
    <dgm:cxn modelId="{3DB4EBCF-2A27-4AFF-80E8-EAED808AC79C}" type="presOf" srcId="{10DBFD86-BF51-4A9D-BD15-4C0973017922}" destId="{9376A3B0-4571-482E-8BE4-287750989C79}" srcOrd="0" destOrd="0" presId="urn:microsoft.com/office/officeart/2011/layout/TabList"/>
    <dgm:cxn modelId="{3E33C2DE-D958-4C1D-92D5-18DCE4C2EF88}" srcId="{E2CD5B5C-143F-41F3-86D5-54253BEF65C2}" destId="{3C6282FC-E6E6-4EB9-BCA5-3D0D52D277EB}" srcOrd="1" destOrd="0" parTransId="{420FAB25-0405-4683-B1D0-C5BAE864289F}" sibTransId="{29B180B9-A6BD-4F57-9D5C-6A0376F1B0EB}"/>
    <dgm:cxn modelId="{BF1E18E4-EE69-47B9-A8A8-00E3CF7F79C7}" srcId="{BE2A1A9E-0151-445A-8B40-A3797FF5D2B3}" destId="{EFCBF11E-22BC-475E-92A5-0E5BAFB3AB4B}" srcOrd="0" destOrd="0" parTransId="{986C4CD2-9664-4638-AE52-75340D6B0D42}" sibTransId="{593E0BAB-BD72-4760-959C-05DB3637A6B3}"/>
    <dgm:cxn modelId="{0E54E905-6E78-45D7-AC5B-8A2B421FF6B2}" srcId="{E2CD5B5C-143F-41F3-86D5-54253BEF65C2}" destId="{932E3E59-044A-4AE3-8AA9-BBD62295CC49}" srcOrd="2" destOrd="0" parTransId="{BCD6F1FA-979C-4FC8-B4E5-AB401961DD5C}" sibTransId="{00E1947E-5F17-41B4-9844-92CD35DB0746}"/>
    <dgm:cxn modelId="{FCA73FFD-60FE-49A3-86E7-98961AC2174A}" type="presOf" srcId="{BE2A1A9E-0151-445A-8B40-A3797FF5D2B3}" destId="{95E19C72-48E9-4C05-8E91-72096E00D718}" srcOrd="0" destOrd="0" presId="urn:microsoft.com/office/officeart/2011/layout/TabList"/>
    <dgm:cxn modelId="{726BF1DA-9A9B-4519-9DE2-5D830E22FE36}" type="presOf" srcId="{E2CD5B5C-143F-41F3-86D5-54253BEF65C2}" destId="{49F64A2D-2C98-4D92-B2F6-70ABC3AFE2B2}" srcOrd="0" destOrd="0" presId="urn:microsoft.com/office/officeart/2011/layout/TabList"/>
    <dgm:cxn modelId="{50C38BFD-1BAA-4AA1-A951-4AA666EBD18E}" type="presOf" srcId="{EFCBF11E-22BC-475E-92A5-0E5BAFB3AB4B}" destId="{967F52C5-EC20-4791-A7B2-8ADEFE8233FF}" srcOrd="0" destOrd="0" presId="urn:microsoft.com/office/officeart/2011/layout/TabList"/>
    <dgm:cxn modelId="{558C5674-C463-4C0A-A5CA-AAC17146F8EE}" srcId="{3C6282FC-E6E6-4EB9-BCA5-3D0D52D277EB}" destId="{10DBFD86-BF51-4A9D-BD15-4C0973017922}" srcOrd="0" destOrd="0" parTransId="{0866A97F-1BCC-49CD-8E69-CA260B71D5A8}" sibTransId="{7F76723A-2DBC-40CE-A375-40DE8B8D7418}"/>
    <dgm:cxn modelId="{2AB46AD5-834D-467A-83EC-662192778327}" type="presOf" srcId="{3C6282FC-E6E6-4EB9-BCA5-3D0D52D277EB}" destId="{7F8564D6-06DA-435A-BF0A-15D599441B8A}" srcOrd="0" destOrd="0" presId="urn:microsoft.com/office/officeart/2011/layout/TabList"/>
    <dgm:cxn modelId="{061F924B-9326-4D2A-A2B0-8F6069777F92}" type="presParOf" srcId="{49F64A2D-2C98-4D92-B2F6-70ABC3AFE2B2}" destId="{69E9EECF-27E2-4968-90EB-B9B946D43E35}" srcOrd="0" destOrd="0" presId="urn:microsoft.com/office/officeart/2011/layout/TabList"/>
    <dgm:cxn modelId="{581A799F-5C3C-4EC2-9555-E2731EA58F05}" type="presParOf" srcId="{69E9EECF-27E2-4968-90EB-B9B946D43E35}" destId="{967F52C5-EC20-4791-A7B2-8ADEFE8233FF}" srcOrd="0" destOrd="0" presId="urn:microsoft.com/office/officeart/2011/layout/TabList"/>
    <dgm:cxn modelId="{B872C40A-D249-4BE7-9639-517814C94A9A}" type="presParOf" srcId="{69E9EECF-27E2-4968-90EB-B9B946D43E35}" destId="{95E19C72-48E9-4C05-8E91-72096E00D718}" srcOrd="1" destOrd="0" presId="urn:microsoft.com/office/officeart/2011/layout/TabList"/>
    <dgm:cxn modelId="{7B610337-E09E-473C-88BA-4B4262789C01}" type="presParOf" srcId="{69E9EECF-27E2-4968-90EB-B9B946D43E35}" destId="{8946EA43-C7C5-4635-BF94-8E73C2249C3A}" srcOrd="2" destOrd="0" presId="urn:microsoft.com/office/officeart/2011/layout/TabList"/>
    <dgm:cxn modelId="{2E883C03-0D1E-48D3-BF26-EF0C9DBB899E}" type="presParOf" srcId="{49F64A2D-2C98-4D92-B2F6-70ABC3AFE2B2}" destId="{B62B3ACE-8805-4E16-96B8-826F1C3A31FD}" srcOrd="1" destOrd="0" presId="urn:microsoft.com/office/officeart/2011/layout/TabList"/>
    <dgm:cxn modelId="{C33D79E7-87BC-41EF-92F8-E31509812684}" type="presParOf" srcId="{49F64A2D-2C98-4D92-B2F6-70ABC3AFE2B2}" destId="{36CF19C0-8F7B-41BF-9930-5D018973C078}" srcOrd="2" destOrd="0" presId="urn:microsoft.com/office/officeart/2011/layout/TabList"/>
    <dgm:cxn modelId="{94C1A258-D651-401F-8DAB-76D220AF3B60}" type="presParOf" srcId="{36CF19C0-8F7B-41BF-9930-5D018973C078}" destId="{9376A3B0-4571-482E-8BE4-287750989C79}" srcOrd="0" destOrd="0" presId="urn:microsoft.com/office/officeart/2011/layout/TabList"/>
    <dgm:cxn modelId="{6C0D4260-4BE6-4765-8A97-617D3C5DCA89}" type="presParOf" srcId="{36CF19C0-8F7B-41BF-9930-5D018973C078}" destId="{7F8564D6-06DA-435A-BF0A-15D599441B8A}" srcOrd="1" destOrd="0" presId="urn:microsoft.com/office/officeart/2011/layout/TabList"/>
    <dgm:cxn modelId="{AECA2B2D-CF76-439D-A574-9103AF20B1F7}" type="presParOf" srcId="{36CF19C0-8F7B-41BF-9930-5D018973C078}" destId="{AFD6BD61-68AE-414F-B64D-490CF5E1B4F9}" srcOrd="2" destOrd="0" presId="urn:microsoft.com/office/officeart/2011/layout/TabList"/>
    <dgm:cxn modelId="{B243DA6A-D7F1-4246-8528-9F959EB935BC}" type="presParOf" srcId="{49F64A2D-2C98-4D92-B2F6-70ABC3AFE2B2}" destId="{C5D23CDE-9404-476D-AB2A-7381297207AE}" srcOrd="3" destOrd="0" presId="urn:microsoft.com/office/officeart/2011/layout/TabList"/>
    <dgm:cxn modelId="{BC8D5D98-487A-4B9F-BEDB-373A8FA8D026}" type="presParOf" srcId="{49F64A2D-2C98-4D92-B2F6-70ABC3AFE2B2}" destId="{F41091AC-336E-4E84-87A1-EF2A1C63E7E7}" srcOrd="4" destOrd="0" presId="urn:microsoft.com/office/officeart/2011/layout/TabList"/>
    <dgm:cxn modelId="{F5CFDEF1-8F6B-44AB-916B-329EB4C7427D}" type="presParOf" srcId="{F41091AC-336E-4E84-87A1-EF2A1C63E7E7}" destId="{336AD058-ED80-4C0F-BC33-8D420A2170EA}" srcOrd="0" destOrd="0" presId="urn:microsoft.com/office/officeart/2011/layout/TabList"/>
    <dgm:cxn modelId="{0B3565BB-9359-4E04-AF84-153B7FF2C7A9}" type="presParOf" srcId="{F41091AC-336E-4E84-87A1-EF2A1C63E7E7}" destId="{637493EB-54DF-43D8-A8BA-00C18D4D01B7}" srcOrd="1" destOrd="0" presId="urn:microsoft.com/office/officeart/2011/layout/TabList"/>
    <dgm:cxn modelId="{2A7A7E65-32BA-420A-8FEB-15F4AA822763}" type="presParOf" srcId="{F41091AC-336E-4E84-87A1-EF2A1C63E7E7}" destId="{019DB241-2A4E-470C-9956-24CA69DC005E}"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7F620C4-03B9-4939-BAD0-20A0C525E500}"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GB"/>
        </a:p>
      </dgm:t>
    </dgm:pt>
    <dgm:pt modelId="{52F1C2DC-62F5-47C0-A1B4-09EF07071614}">
      <dgm:prSet phldrT="[Text]" custT="1"/>
      <dgm:spPr/>
      <dgm:t>
        <a:bodyPr/>
        <a:lstStyle/>
        <a:p>
          <a:r>
            <a:rPr lang="en-GB" sz="1600" dirty="0" smtClean="0">
              <a:latin typeface="Cambria" panose="02040503050406030204" pitchFamily="18" charset="0"/>
            </a:rPr>
            <a:t>Actimize</a:t>
          </a:r>
          <a:endParaRPr lang="en-GB" sz="1600" dirty="0">
            <a:latin typeface="Cambria" panose="02040503050406030204" pitchFamily="18" charset="0"/>
          </a:endParaRPr>
        </a:p>
      </dgm:t>
    </dgm:pt>
    <dgm:pt modelId="{4873BD6A-92E2-4805-BB4F-17C254D96D1F}" type="parTrans" cxnId="{50372E9F-77B8-40A9-B17A-19098A81C612}">
      <dgm:prSet/>
      <dgm:spPr/>
      <dgm:t>
        <a:bodyPr/>
        <a:lstStyle/>
        <a:p>
          <a:endParaRPr lang="en-GB" sz="1600">
            <a:latin typeface="Cambria" panose="02040503050406030204" pitchFamily="18" charset="0"/>
          </a:endParaRPr>
        </a:p>
      </dgm:t>
    </dgm:pt>
    <dgm:pt modelId="{9CB1B7F6-D8E6-4328-8201-21CA84851F8C}" type="sibTrans" cxnId="{50372E9F-77B8-40A9-B17A-19098A81C612}">
      <dgm:prSet/>
      <dgm:spPr/>
      <dgm:t>
        <a:bodyPr/>
        <a:lstStyle/>
        <a:p>
          <a:endParaRPr lang="en-GB" sz="1600">
            <a:latin typeface="Cambria" panose="02040503050406030204" pitchFamily="18" charset="0"/>
          </a:endParaRPr>
        </a:p>
      </dgm:t>
    </dgm:pt>
    <dgm:pt modelId="{ED77BC3A-8B39-41BA-9B72-4AE506F52520}">
      <dgm:prSet custT="1"/>
      <dgm:spPr/>
      <dgm:t>
        <a:bodyPr/>
        <a:lstStyle/>
        <a:p>
          <a:r>
            <a:rPr lang="en-GB" sz="1600" dirty="0" smtClean="0">
              <a:latin typeface="Cambria" panose="02040503050406030204" pitchFamily="18" charset="0"/>
            </a:rPr>
            <a:t>Mantas</a:t>
          </a:r>
        </a:p>
      </dgm:t>
    </dgm:pt>
    <dgm:pt modelId="{4BD67C8A-5C75-42F8-9072-30A8A3ABC01D}" type="parTrans" cxnId="{DE9A5519-FECF-4F21-8422-D9E61E048445}">
      <dgm:prSet/>
      <dgm:spPr/>
      <dgm:t>
        <a:bodyPr/>
        <a:lstStyle/>
        <a:p>
          <a:endParaRPr lang="en-GB" sz="1600">
            <a:latin typeface="Cambria" panose="02040503050406030204" pitchFamily="18" charset="0"/>
          </a:endParaRPr>
        </a:p>
      </dgm:t>
    </dgm:pt>
    <dgm:pt modelId="{8965B204-96B1-4119-BFFC-ED72B05C413F}" type="sibTrans" cxnId="{DE9A5519-FECF-4F21-8422-D9E61E048445}">
      <dgm:prSet/>
      <dgm:spPr/>
      <dgm:t>
        <a:bodyPr/>
        <a:lstStyle/>
        <a:p>
          <a:endParaRPr lang="en-GB" sz="1600">
            <a:latin typeface="Cambria" panose="02040503050406030204" pitchFamily="18" charset="0"/>
          </a:endParaRPr>
        </a:p>
      </dgm:t>
    </dgm:pt>
    <dgm:pt modelId="{089588E1-074B-491F-95E0-54821734AB32}">
      <dgm:prSet custT="1"/>
      <dgm:spPr/>
      <dgm:t>
        <a:bodyPr/>
        <a:lstStyle/>
        <a:p>
          <a:r>
            <a:rPr lang="en-GB" sz="1600" dirty="0" smtClean="0">
              <a:latin typeface="Cambria" panose="02040503050406030204" pitchFamily="18" charset="0"/>
            </a:rPr>
            <a:t>Detica NetReveal</a:t>
          </a:r>
        </a:p>
      </dgm:t>
    </dgm:pt>
    <dgm:pt modelId="{E01F40A0-13BC-4193-A1E2-434C60276F9E}" type="parTrans" cxnId="{9DFD29C5-621A-4853-AC00-1656E620ED41}">
      <dgm:prSet/>
      <dgm:spPr/>
      <dgm:t>
        <a:bodyPr/>
        <a:lstStyle/>
        <a:p>
          <a:endParaRPr lang="en-GB" sz="1600">
            <a:latin typeface="Cambria" panose="02040503050406030204" pitchFamily="18" charset="0"/>
          </a:endParaRPr>
        </a:p>
      </dgm:t>
    </dgm:pt>
    <dgm:pt modelId="{16034C1D-AD9C-48DA-804A-1EA8A87CDF47}" type="sibTrans" cxnId="{9DFD29C5-621A-4853-AC00-1656E620ED41}">
      <dgm:prSet/>
      <dgm:spPr/>
      <dgm:t>
        <a:bodyPr/>
        <a:lstStyle/>
        <a:p>
          <a:endParaRPr lang="en-GB" sz="1600">
            <a:latin typeface="Cambria" panose="02040503050406030204" pitchFamily="18" charset="0"/>
          </a:endParaRPr>
        </a:p>
      </dgm:t>
    </dgm:pt>
    <dgm:pt modelId="{3332724C-BCB4-4484-A095-6665E26D3202}">
      <dgm:prSet custT="1"/>
      <dgm:spPr/>
      <dgm:t>
        <a:bodyPr/>
        <a:lstStyle/>
        <a:p>
          <a:r>
            <a:rPr lang="en-GB" sz="1600" dirty="0" smtClean="0">
              <a:latin typeface="Cambria" panose="02040503050406030204" pitchFamily="18" charset="0"/>
            </a:rPr>
            <a:t>Detection scenario rulebooks</a:t>
          </a:r>
        </a:p>
      </dgm:t>
    </dgm:pt>
    <dgm:pt modelId="{8E4268D4-AE91-4270-A229-298CC6F99694}" type="parTrans" cxnId="{18FABA39-05B0-479A-99F9-3DB4139949F8}">
      <dgm:prSet/>
      <dgm:spPr/>
      <dgm:t>
        <a:bodyPr/>
        <a:lstStyle/>
        <a:p>
          <a:endParaRPr lang="en-GB" sz="1600">
            <a:latin typeface="Cambria" panose="02040503050406030204" pitchFamily="18" charset="0"/>
          </a:endParaRPr>
        </a:p>
      </dgm:t>
    </dgm:pt>
    <dgm:pt modelId="{9C7D04D7-4345-43CB-A4BA-B402B6524266}" type="sibTrans" cxnId="{18FABA39-05B0-479A-99F9-3DB4139949F8}">
      <dgm:prSet/>
      <dgm:spPr/>
      <dgm:t>
        <a:bodyPr/>
        <a:lstStyle/>
        <a:p>
          <a:endParaRPr lang="en-GB" sz="1600">
            <a:latin typeface="Cambria" panose="02040503050406030204" pitchFamily="18" charset="0"/>
          </a:endParaRPr>
        </a:p>
      </dgm:t>
    </dgm:pt>
    <dgm:pt modelId="{FA75E1D1-FE60-4B11-A63D-5A978D3D7DFB}">
      <dgm:prSet custT="1"/>
      <dgm:spPr/>
      <dgm:t>
        <a:bodyPr/>
        <a:lstStyle/>
        <a:p>
          <a:r>
            <a:rPr lang="en-GB" sz="1600" dirty="0" smtClean="0">
              <a:latin typeface="Cambria" panose="02040503050406030204" pitchFamily="18" charset="0"/>
            </a:rPr>
            <a:t>Industry knowledge</a:t>
          </a:r>
        </a:p>
      </dgm:t>
    </dgm:pt>
    <dgm:pt modelId="{3B043A7B-75AF-4115-9BA2-3932B7A02736}" type="parTrans" cxnId="{A773E973-385A-4044-A666-E798ED957608}">
      <dgm:prSet/>
      <dgm:spPr/>
      <dgm:t>
        <a:bodyPr/>
        <a:lstStyle/>
        <a:p>
          <a:endParaRPr lang="en-GB"/>
        </a:p>
      </dgm:t>
    </dgm:pt>
    <dgm:pt modelId="{7A132292-D0EB-4531-B90C-13B0E2563F33}" type="sibTrans" cxnId="{A773E973-385A-4044-A666-E798ED957608}">
      <dgm:prSet/>
      <dgm:spPr/>
      <dgm:t>
        <a:bodyPr/>
        <a:lstStyle/>
        <a:p>
          <a:endParaRPr lang="en-GB"/>
        </a:p>
      </dgm:t>
    </dgm:pt>
    <dgm:pt modelId="{A138B809-46A8-4024-86AE-511B35672F6A}" type="pres">
      <dgm:prSet presAssocID="{F7F620C4-03B9-4939-BAD0-20A0C525E500}" presName="Name0" presStyleCnt="0">
        <dgm:presLayoutVars>
          <dgm:chMax val="7"/>
          <dgm:chPref val="7"/>
          <dgm:dir/>
        </dgm:presLayoutVars>
      </dgm:prSet>
      <dgm:spPr/>
      <dgm:t>
        <a:bodyPr/>
        <a:lstStyle/>
        <a:p>
          <a:endParaRPr lang="en-GB"/>
        </a:p>
      </dgm:t>
    </dgm:pt>
    <dgm:pt modelId="{44194C3A-23FD-4412-A4FD-A39E7A6B096E}" type="pres">
      <dgm:prSet presAssocID="{F7F620C4-03B9-4939-BAD0-20A0C525E500}" presName="Name1" presStyleCnt="0"/>
      <dgm:spPr/>
    </dgm:pt>
    <dgm:pt modelId="{2A923368-8C5A-43FF-B618-FBB88848E4D8}" type="pres">
      <dgm:prSet presAssocID="{F7F620C4-03B9-4939-BAD0-20A0C525E500}" presName="cycle" presStyleCnt="0"/>
      <dgm:spPr/>
    </dgm:pt>
    <dgm:pt modelId="{AA7CCCCB-0036-4601-A37D-63C7B4272221}" type="pres">
      <dgm:prSet presAssocID="{F7F620C4-03B9-4939-BAD0-20A0C525E500}" presName="srcNode" presStyleLbl="node1" presStyleIdx="0" presStyleCnt="5"/>
      <dgm:spPr/>
    </dgm:pt>
    <dgm:pt modelId="{A6F58A91-D724-4297-8480-52120DBE3602}" type="pres">
      <dgm:prSet presAssocID="{F7F620C4-03B9-4939-BAD0-20A0C525E500}" presName="conn" presStyleLbl="parChTrans1D2" presStyleIdx="0" presStyleCnt="1"/>
      <dgm:spPr/>
      <dgm:t>
        <a:bodyPr/>
        <a:lstStyle/>
        <a:p>
          <a:endParaRPr lang="en-GB"/>
        </a:p>
      </dgm:t>
    </dgm:pt>
    <dgm:pt modelId="{60794F70-821E-4A8D-9E9A-BFE9C26B01BB}" type="pres">
      <dgm:prSet presAssocID="{F7F620C4-03B9-4939-BAD0-20A0C525E500}" presName="extraNode" presStyleLbl="node1" presStyleIdx="0" presStyleCnt="5"/>
      <dgm:spPr/>
    </dgm:pt>
    <dgm:pt modelId="{47C3B3C9-1E56-47EC-9CCB-1AD976660AD3}" type="pres">
      <dgm:prSet presAssocID="{F7F620C4-03B9-4939-BAD0-20A0C525E500}" presName="dstNode" presStyleLbl="node1" presStyleIdx="0" presStyleCnt="5"/>
      <dgm:spPr/>
    </dgm:pt>
    <dgm:pt modelId="{B6AA170C-F1C4-4DD7-BD3D-FE3762FFD539}" type="pres">
      <dgm:prSet presAssocID="{52F1C2DC-62F5-47C0-A1B4-09EF07071614}" presName="text_1" presStyleLbl="node1" presStyleIdx="0" presStyleCnt="5">
        <dgm:presLayoutVars>
          <dgm:bulletEnabled val="1"/>
        </dgm:presLayoutVars>
      </dgm:prSet>
      <dgm:spPr/>
      <dgm:t>
        <a:bodyPr/>
        <a:lstStyle/>
        <a:p>
          <a:endParaRPr lang="en-GB"/>
        </a:p>
      </dgm:t>
    </dgm:pt>
    <dgm:pt modelId="{8DDE8DD5-9778-46D5-BB76-F5DA84428B70}" type="pres">
      <dgm:prSet presAssocID="{52F1C2DC-62F5-47C0-A1B4-09EF07071614}" presName="accent_1" presStyleCnt="0"/>
      <dgm:spPr/>
    </dgm:pt>
    <dgm:pt modelId="{057E88AD-1AD3-4B08-8F51-601A475ECB4D}" type="pres">
      <dgm:prSet presAssocID="{52F1C2DC-62F5-47C0-A1B4-09EF07071614}" presName="accentRepeatNode" presStyleLbl="solidFgAcc1" presStyleIdx="0" presStyleCnt="5"/>
      <dgm:spPr/>
    </dgm:pt>
    <dgm:pt modelId="{A0C3DD0D-3A50-433A-8EE9-BF5FD3BBCEB9}" type="pres">
      <dgm:prSet presAssocID="{ED77BC3A-8B39-41BA-9B72-4AE506F52520}" presName="text_2" presStyleLbl="node1" presStyleIdx="1" presStyleCnt="5">
        <dgm:presLayoutVars>
          <dgm:bulletEnabled val="1"/>
        </dgm:presLayoutVars>
      </dgm:prSet>
      <dgm:spPr/>
      <dgm:t>
        <a:bodyPr/>
        <a:lstStyle/>
        <a:p>
          <a:endParaRPr lang="en-GB"/>
        </a:p>
      </dgm:t>
    </dgm:pt>
    <dgm:pt modelId="{59E30D2E-6B13-49EF-A110-92AE112A584A}" type="pres">
      <dgm:prSet presAssocID="{ED77BC3A-8B39-41BA-9B72-4AE506F52520}" presName="accent_2" presStyleCnt="0"/>
      <dgm:spPr/>
    </dgm:pt>
    <dgm:pt modelId="{D2B234EC-4942-4B96-A2AC-07137905868B}" type="pres">
      <dgm:prSet presAssocID="{ED77BC3A-8B39-41BA-9B72-4AE506F52520}" presName="accentRepeatNode" presStyleLbl="solidFgAcc1" presStyleIdx="1" presStyleCnt="5"/>
      <dgm:spPr/>
    </dgm:pt>
    <dgm:pt modelId="{57B939F8-9CDD-4F43-80B2-FDA6A77925C6}" type="pres">
      <dgm:prSet presAssocID="{089588E1-074B-491F-95E0-54821734AB32}" presName="text_3" presStyleLbl="node1" presStyleIdx="2" presStyleCnt="5">
        <dgm:presLayoutVars>
          <dgm:bulletEnabled val="1"/>
        </dgm:presLayoutVars>
      </dgm:prSet>
      <dgm:spPr/>
      <dgm:t>
        <a:bodyPr/>
        <a:lstStyle/>
        <a:p>
          <a:endParaRPr lang="en-GB"/>
        </a:p>
      </dgm:t>
    </dgm:pt>
    <dgm:pt modelId="{D74A0675-C9E4-46F7-A72B-6CA710EB4FF1}" type="pres">
      <dgm:prSet presAssocID="{089588E1-074B-491F-95E0-54821734AB32}" presName="accent_3" presStyleCnt="0"/>
      <dgm:spPr/>
    </dgm:pt>
    <dgm:pt modelId="{384567A1-EB97-4480-8C49-984884E3944D}" type="pres">
      <dgm:prSet presAssocID="{089588E1-074B-491F-95E0-54821734AB32}" presName="accentRepeatNode" presStyleLbl="solidFgAcc1" presStyleIdx="2" presStyleCnt="5"/>
      <dgm:spPr/>
    </dgm:pt>
    <dgm:pt modelId="{D92B2CED-C84C-446D-901B-670E2FF9CDA1}" type="pres">
      <dgm:prSet presAssocID="{3332724C-BCB4-4484-A095-6665E26D3202}" presName="text_4" presStyleLbl="node1" presStyleIdx="3" presStyleCnt="5">
        <dgm:presLayoutVars>
          <dgm:bulletEnabled val="1"/>
        </dgm:presLayoutVars>
      </dgm:prSet>
      <dgm:spPr/>
      <dgm:t>
        <a:bodyPr/>
        <a:lstStyle/>
        <a:p>
          <a:endParaRPr lang="en-GB"/>
        </a:p>
      </dgm:t>
    </dgm:pt>
    <dgm:pt modelId="{D20A545F-2EB7-43C5-9D11-C85C52C18E3A}" type="pres">
      <dgm:prSet presAssocID="{3332724C-BCB4-4484-A095-6665E26D3202}" presName="accent_4" presStyleCnt="0"/>
      <dgm:spPr/>
    </dgm:pt>
    <dgm:pt modelId="{10301270-C242-4DB3-96DB-FD0197961557}" type="pres">
      <dgm:prSet presAssocID="{3332724C-BCB4-4484-A095-6665E26D3202}" presName="accentRepeatNode" presStyleLbl="solidFgAcc1" presStyleIdx="3" presStyleCnt="5"/>
      <dgm:spPr/>
    </dgm:pt>
    <dgm:pt modelId="{FE739516-280D-4AD0-8594-BC9729A9E3C4}" type="pres">
      <dgm:prSet presAssocID="{FA75E1D1-FE60-4B11-A63D-5A978D3D7DFB}" presName="text_5" presStyleLbl="node1" presStyleIdx="4" presStyleCnt="5">
        <dgm:presLayoutVars>
          <dgm:bulletEnabled val="1"/>
        </dgm:presLayoutVars>
      </dgm:prSet>
      <dgm:spPr/>
      <dgm:t>
        <a:bodyPr/>
        <a:lstStyle/>
        <a:p>
          <a:endParaRPr lang="en-GB"/>
        </a:p>
      </dgm:t>
    </dgm:pt>
    <dgm:pt modelId="{84B4A8B7-DBFC-46EE-9017-270B7845B003}" type="pres">
      <dgm:prSet presAssocID="{FA75E1D1-FE60-4B11-A63D-5A978D3D7DFB}" presName="accent_5" presStyleCnt="0"/>
      <dgm:spPr/>
    </dgm:pt>
    <dgm:pt modelId="{7A9E0D1E-B39D-402F-9079-35B5A9E23804}" type="pres">
      <dgm:prSet presAssocID="{FA75E1D1-FE60-4B11-A63D-5A978D3D7DFB}" presName="accentRepeatNode" presStyleLbl="solidFgAcc1" presStyleIdx="4" presStyleCnt="5"/>
      <dgm:spPr/>
    </dgm:pt>
  </dgm:ptLst>
  <dgm:cxnLst>
    <dgm:cxn modelId="{9DFD29C5-621A-4853-AC00-1656E620ED41}" srcId="{F7F620C4-03B9-4939-BAD0-20A0C525E500}" destId="{089588E1-074B-491F-95E0-54821734AB32}" srcOrd="2" destOrd="0" parTransId="{E01F40A0-13BC-4193-A1E2-434C60276F9E}" sibTransId="{16034C1D-AD9C-48DA-804A-1EA8A87CDF47}"/>
    <dgm:cxn modelId="{10AC1020-BE55-4C7C-9950-E9F37FE1A8C1}" type="presOf" srcId="{ED77BC3A-8B39-41BA-9B72-4AE506F52520}" destId="{A0C3DD0D-3A50-433A-8EE9-BF5FD3BBCEB9}" srcOrd="0" destOrd="0" presId="urn:microsoft.com/office/officeart/2008/layout/VerticalCurvedList"/>
    <dgm:cxn modelId="{3026E993-5359-4B07-8C84-B4C3B95398A3}" type="presOf" srcId="{3332724C-BCB4-4484-A095-6665E26D3202}" destId="{D92B2CED-C84C-446D-901B-670E2FF9CDA1}" srcOrd="0" destOrd="0" presId="urn:microsoft.com/office/officeart/2008/layout/VerticalCurvedList"/>
    <dgm:cxn modelId="{F5BBCF57-9A7C-47B9-8396-ED1E72FDC5F1}" type="presOf" srcId="{52F1C2DC-62F5-47C0-A1B4-09EF07071614}" destId="{B6AA170C-F1C4-4DD7-BD3D-FE3762FFD539}" srcOrd="0" destOrd="0" presId="urn:microsoft.com/office/officeart/2008/layout/VerticalCurvedList"/>
    <dgm:cxn modelId="{B0CC10A6-97A6-447D-8C0F-19DB10D91F71}" type="presOf" srcId="{F7F620C4-03B9-4939-BAD0-20A0C525E500}" destId="{A138B809-46A8-4024-86AE-511B35672F6A}" srcOrd="0" destOrd="0" presId="urn:microsoft.com/office/officeart/2008/layout/VerticalCurvedList"/>
    <dgm:cxn modelId="{A773E973-385A-4044-A666-E798ED957608}" srcId="{F7F620C4-03B9-4939-BAD0-20A0C525E500}" destId="{FA75E1D1-FE60-4B11-A63D-5A978D3D7DFB}" srcOrd="4" destOrd="0" parTransId="{3B043A7B-75AF-4115-9BA2-3932B7A02736}" sibTransId="{7A132292-D0EB-4531-B90C-13B0E2563F33}"/>
    <dgm:cxn modelId="{18FABA39-05B0-479A-99F9-3DB4139949F8}" srcId="{F7F620C4-03B9-4939-BAD0-20A0C525E500}" destId="{3332724C-BCB4-4484-A095-6665E26D3202}" srcOrd="3" destOrd="0" parTransId="{8E4268D4-AE91-4270-A229-298CC6F99694}" sibTransId="{9C7D04D7-4345-43CB-A4BA-B402B6524266}"/>
    <dgm:cxn modelId="{59EC4816-55E9-4C1C-A9F1-4CBF3486769F}" type="presOf" srcId="{089588E1-074B-491F-95E0-54821734AB32}" destId="{57B939F8-9CDD-4F43-80B2-FDA6A77925C6}" srcOrd="0" destOrd="0" presId="urn:microsoft.com/office/officeart/2008/layout/VerticalCurvedList"/>
    <dgm:cxn modelId="{8CA198CC-A5E2-45EA-B926-4A8505ACB0CF}" type="presOf" srcId="{FA75E1D1-FE60-4B11-A63D-5A978D3D7DFB}" destId="{FE739516-280D-4AD0-8594-BC9729A9E3C4}" srcOrd="0" destOrd="0" presId="urn:microsoft.com/office/officeart/2008/layout/VerticalCurvedList"/>
    <dgm:cxn modelId="{DE9A5519-FECF-4F21-8422-D9E61E048445}" srcId="{F7F620C4-03B9-4939-BAD0-20A0C525E500}" destId="{ED77BC3A-8B39-41BA-9B72-4AE506F52520}" srcOrd="1" destOrd="0" parTransId="{4BD67C8A-5C75-42F8-9072-30A8A3ABC01D}" sibTransId="{8965B204-96B1-4119-BFFC-ED72B05C413F}"/>
    <dgm:cxn modelId="{A18504EC-EB54-4723-ABF0-60B6F233B21E}" type="presOf" srcId="{9CB1B7F6-D8E6-4328-8201-21CA84851F8C}" destId="{A6F58A91-D724-4297-8480-52120DBE3602}" srcOrd="0" destOrd="0" presId="urn:microsoft.com/office/officeart/2008/layout/VerticalCurvedList"/>
    <dgm:cxn modelId="{50372E9F-77B8-40A9-B17A-19098A81C612}" srcId="{F7F620C4-03B9-4939-BAD0-20A0C525E500}" destId="{52F1C2DC-62F5-47C0-A1B4-09EF07071614}" srcOrd="0" destOrd="0" parTransId="{4873BD6A-92E2-4805-BB4F-17C254D96D1F}" sibTransId="{9CB1B7F6-D8E6-4328-8201-21CA84851F8C}"/>
    <dgm:cxn modelId="{FDB7A748-F8F5-4130-AD7E-607501CAD775}" type="presParOf" srcId="{A138B809-46A8-4024-86AE-511B35672F6A}" destId="{44194C3A-23FD-4412-A4FD-A39E7A6B096E}" srcOrd="0" destOrd="0" presId="urn:microsoft.com/office/officeart/2008/layout/VerticalCurvedList"/>
    <dgm:cxn modelId="{6B822E4B-1CB8-4E89-A3B6-DC33C53B8D3A}" type="presParOf" srcId="{44194C3A-23FD-4412-A4FD-A39E7A6B096E}" destId="{2A923368-8C5A-43FF-B618-FBB88848E4D8}" srcOrd="0" destOrd="0" presId="urn:microsoft.com/office/officeart/2008/layout/VerticalCurvedList"/>
    <dgm:cxn modelId="{F34C53DB-E7C6-44A0-BB5F-BF1CA8338310}" type="presParOf" srcId="{2A923368-8C5A-43FF-B618-FBB88848E4D8}" destId="{AA7CCCCB-0036-4601-A37D-63C7B4272221}" srcOrd="0" destOrd="0" presId="urn:microsoft.com/office/officeart/2008/layout/VerticalCurvedList"/>
    <dgm:cxn modelId="{9DC76BC0-9459-480A-B707-D078C5E53204}" type="presParOf" srcId="{2A923368-8C5A-43FF-B618-FBB88848E4D8}" destId="{A6F58A91-D724-4297-8480-52120DBE3602}" srcOrd="1" destOrd="0" presId="urn:microsoft.com/office/officeart/2008/layout/VerticalCurvedList"/>
    <dgm:cxn modelId="{A0478221-E88A-43E9-B512-BB8116E75359}" type="presParOf" srcId="{2A923368-8C5A-43FF-B618-FBB88848E4D8}" destId="{60794F70-821E-4A8D-9E9A-BFE9C26B01BB}" srcOrd="2" destOrd="0" presId="urn:microsoft.com/office/officeart/2008/layout/VerticalCurvedList"/>
    <dgm:cxn modelId="{DEE61945-D72C-450F-9B4C-218A774151BF}" type="presParOf" srcId="{2A923368-8C5A-43FF-B618-FBB88848E4D8}" destId="{47C3B3C9-1E56-47EC-9CCB-1AD976660AD3}" srcOrd="3" destOrd="0" presId="urn:microsoft.com/office/officeart/2008/layout/VerticalCurvedList"/>
    <dgm:cxn modelId="{4B9589FA-3F1A-4546-9617-FE92C23FDA1F}" type="presParOf" srcId="{44194C3A-23FD-4412-A4FD-A39E7A6B096E}" destId="{B6AA170C-F1C4-4DD7-BD3D-FE3762FFD539}" srcOrd="1" destOrd="0" presId="urn:microsoft.com/office/officeart/2008/layout/VerticalCurvedList"/>
    <dgm:cxn modelId="{E46E3891-1B7C-45AF-BF5D-7EC593EEAB8B}" type="presParOf" srcId="{44194C3A-23FD-4412-A4FD-A39E7A6B096E}" destId="{8DDE8DD5-9778-46D5-BB76-F5DA84428B70}" srcOrd="2" destOrd="0" presId="urn:microsoft.com/office/officeart/2008/layout/VerticalCurvedList"/>
    <dgm:cxn modelId="{343A3755-B63D-4400-ADE0-8FC5DFD34435}" type="presParOf" srcId="{8DDE8DD5-9778-46D5-BB76-F5DA84428B70}" destId="{057E88AD-1AD3-4B08-8F51-601A475ECB4D}" srcOrd="0" destOrd="0" presId="urn:microsoft.com/office/officeart/2008/layout/VerticalCurvedList"/>
    <dgm:cxn modelId="{2607C18E-9115-4AE7-B1B0-52CBC3445378}" type="presParOf" srcId="{44194C3A-23FD-4412-A4FD-A39E7A6B096E}" destId="{A0C3DD0D-3A50-433A-8EE9-BF5FD3BBCEB9}" srcOrd="3" destOrd="0" presId="urn:microsoft.com/office/officeart/2008/layout/VerticalCurvedList"/>
    <dgm:cxn modelId="{F3ACCC2F-11D5-42D5-A8E7-FDB9335344E5}" type="presParOf" srcId="{44194C3A-23FD-4412-A4FD-A39E7A6B096E}" destId="{59E30D2E-6B13-49EF-A110-92AE112A584A}" srcOrd="4" destOrd="0" presId="urn:microsoft.com/office/officeart/2008/layout/VerticalCurvedList"/>
    <dgm:cxn modelId="{8A93CB04-17E3-43EE-A505-8B00567B43E2}" type="presParOf" srcId="{59E30D2E-6B13-49EF-A110-92AE112A584A}" destId="{D2B234EC-4942-4B96-A2AC-07137905868B}" srcOrd="0" destOrd="0" presId="urn:microsoft.com/office/officeart/2008/layout/VerticalCurvedList"/>
    <dgm:cxn modelId="{8C6896B6-2EAB-4666-A7AC-FE6880BEFD00}" type="presParOf" srcId="{44194C3A-23FD-4412-A4FD-A39E7A6B096E}" destId="{57B939F8-9CDD-4F43-80B2-FDA6A77925C6}" srcOrd="5" destOrd="0" presId="urn:microsoft.com/office/officeart/2008/layout/VerticalCurvedList"/>
    <dgm:cxn modelId="{C93408C3-2D34-4377-9A00-5AD3393CB5F0}" type="presParOf" srcId="{44194C3A-23FD-4412-A4FD-A39E7A6B096E}" destId="{D74A0675-C9E4-46F7-A72B-6CA710EB4FF1}" srcOrd="6" destOrd="0" presId="urn:microsoft.com/office/officeart/2008/layout/VerticalCurvedList"/>
    <dgm:cxn modelId="{9CC5D32F-C05C-40AA-8106-093BF558AB2F}" type="presParOf" srcId="{D74A0675-C9E4-46F7-A72B-6CA710EB4FF1}" destId="{384567A1-EB97-4480-8C49-984884E3944D}" srcOrd="0" destOrd="0" presId="urn:microsoft.com/office/officeart/2008/layout/VerticalCurvedList"/>
    <dgm:cxn modelId="{7A91B9FC-3F9F-4D0C-BEE1-F1158E0591DE}" type="presParOf" srcId="{44194C3A-23FD-4412-A4FD-A39E7A6B096E}" destId="{D92B2CED-C84C-446D-901B-670E2FF9CDA1}" srcOrd="7" destOrd="0" presId="urn:microsoft.com/office/officeart/2008/layout/VerticalCurvedList"/>
    <dgm:cxn modelId="{317C6DDB-067D-4127-BCB9-0F6A796018D0}" type="presParOf" srcId="{44194C3A-23FD-4412-A4FD-A39E7A6B096E}" destId="{D20A545F-2EB7-43C5-9D11-C85C52C18E3A}" srcOrd="8" destOrd="0" presId="urn:microsoft.com/office/officeart/2008/layout/VerticalCurvedList"/>
    <dgm:cxn modelId="{D6A8B4F4-6D78-40F5-9302-4B2B417B0C4A}" type="presParOf" srcId="{D20A545F-2EB7-43C5-9D11-C85C52C18E3A}" destId="{10301270-C242-4DB3-96DB-FD0197961557}" srcOrd="0" destOrd="0" presId="urn:microsoft.com/office/officeart/2008/layout/VerticalCurvedList"/>
    <dgm:cxn modelId="{3EB546AA-1C9B-40D0-9576-41A3D309C6DA}" type="presParOf" srcId="{44194C3A-23FD-4412-A4FD-A39E7A6B096E}" destId="{FE739516-280D-4AD0-8594-BC9729A9E3C4}" srcOrd="9" destOrd="0" presId="urn:microsoft.com/office/officeart/2008/layout/VerticalCurvedList"/>
    <dgm:cxn modelId="{64BCA597-54E9-4FE8-983C-27C60E042300}" type="presParOf" srcId="{44194C3A-23FD-4412-A4FD-A39E7A6B096E}" destId="{84B4A8B7-DBFC-46EE-9017-270B7845B003}" srcOrd="10" destOrd="0" presId="urn:microsoft.com/office/officeart/2008/layout/VerticalCurvedList"/>
    <dgm:cxn modelId="{F08B7458-A768-48A8-89F1-895926179ACD}" type="presParOf" srcId="{84B4A8B7-DBFC-46EE-9017-270B7845B003}" destId="{7A9E0D1E-B39D-402F-9079-35B5A9E2380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7745DE-F870-4800-9114-81B7BEF7FE78}" type="doc">
      <dgm:prSet loTypeId="urn:microsoft.com/office/officeart/2005/8/layout/process3" loCatId="process" qsTypeId="urn:microsoft.com/office/officeart/2005/8/quickstyle/simple1" qsCatId="simple" csTypeId="urn:microsoft.com/office/officeart/2005/8/colors/accent2_3" csCatId="accent2" phldr="1"/>
      <dgm:spPr/>
      <dgm:t>
        <a:bodyPr/>
        <a:lstStyle/>
        <a:p>
          <a:endParaRPr lang="en-GB"/>
        </a:p>
      </dgm:t>
    </dgm:pt>
    <dgm:pt modelId="{0B8A3DB3-64A3-452F-9A8A-C7B212F7CB64}">
      <dgm:prSet phldrT="[Text]" custT="1"/>
      <dgm:spPr/>
      <dgm:t>
        <a:bodyPr/>
        <a:lstStyle/>
        <a:p>
          <a:r>
            <a:rPr lang="en-GB" sz="1100" dirty="0" smtClean="0">
              <a:latin typeface="+mj-lt"/>
            </a:rPr>
            <a:t>Prepare input data</a:t>
          </a:r>
          <a:endParaRPr lang="en-GB" sz="1100" dirty="0">
            <a:latin typeface="+mj-lt"/>
          </a:endParaRPr>
        </a:p>
      </dgm:t>
    </dgm:pt>
    <dgm:pt modelId="{2D4DBABC-44A1-400A-BF49-E9C3EFC6CA95}" type="parTrans" cxnId="{F4C1A5D0-1173-4A3D-B2CD-68668FD201A5}">
      <dgm:prSet/>
      <dgm:spPr/>
      <dgm:t>
        <a:bodyPr/>
        <a:lstStyle/>
        <a:p>
          <a:endParaRPr lang="en-GB" sz="1050">
            <a:latin typeface="Cambria" panose="02040503050406030204" pitchFamily="18" charset="0"/>
          </a:endParaRPr>
        </a:p>
      </dgm:t>
    </dgm:pt>
    <dgm:pt modelId="{6C899C80-26CF-4C48-8F92-9F17638D9462}" type="sibTrans" cxnId="{F4C1A5D0-1173-4A3D-B2CD-68668FD201A5}">
      <dgm:prSet custT="1"/>
      <dgm:spPr/>
      <dgm:t>
        <a:bodyPr/>
        <a:lstStyle/>
        <a:p>
          <a:endParaRPr lang="en-GB" sz="1050" dirty="0">
            <a:latin typeface="+mj-lt"/>
          </a:endParaRPr>
        </a:p>
      </dgm:t>
    </dgm:pt>
    <dgm:pt modelId="{3D8754A2-9B03-4254-A5A5-10CFB475192C}">
      <dgm:prSet phldrT="[Text]" custT="1"/>
      <dgm:spPr/>
      <dgm:t>
        <a:bodyPr/>
        <a:lstStyle/>
        <a:p>
          <a:r>
            <a:rPr lang="en-GB" sz="1100" dirty="0" smtClean="0">
              <a:latin typeface="+mj-lt"/>
            </a:rPr>
            <a:t>Develop Scenarios</a:t>
          </a:r>
        </a:p>
      </dgm:t>
    </dgm:pt>
    <dgm:pt modelId="{44789856-7C20-44AC-B72A-CF51583E2056}" type="parTrans" cxnId="{4F9E15E0-19F9-4DE7-9D69-5EE91B5DAA2A}">
      <dgm:prSet/>
      <dgm:spPr/>
      <dgm:t>
        <a:bodyPr/>
        <a:lstStyle/>
        <a:p>
          <a:endParaRPr lang="en-GB" sz="1050">
            <a:latin typeface="Cambria" panose="02040503050406030204" pitchFamily="18" charset="0"/>
          </a:endParaRPr>
        </a:p>
      </dgm:t>
    </dgm:pt>
    <dgm:pt modelId="{B3F58DC7-F0DF-4215-BDCC-0C6854646C13}" type="sibTrans" cxnId="{4F9E15E0-19F9-4DE7-9D69-5EE91B5DAA2A}">
      <dgm:prSet custT="1"/>
      <dgm:spPr/>
      <dgm:t>
        <a:bodyPr/>
        <a:lstStyle/>
        <a:p>
          <a:endParaRPr lang="en-GB" sz="1050" dirty="0">
            <a:latin typeface="+mj-lt"/>
          </a:endParaRPr>
        </a:p>
      </dgm:t>
    </dgm:pt>
    <dgm:pt modelId="{945AC8C3-043A-4BE4-A08E-41C3A39F6247}">
      <dgm:prSet phldrT="[Text]" custT="1"/>
      <dgm:spPr/>
      <dgm:t>
        <a:bodyPr/>
        <a:lstStyle/>
        <a:p>
          <a:r>
            <a:rPr lang="en-GB" sz="1100" dirty="0" smtClean="0">
              <a:latin typeface="+mj-lt"/>
            </a:rPr>
            <a:t>Statistical Analysis</a:t>
          </a:r>
        </a:p>
      </dgm:t>
    </dgm:pt>
    <dgm:pt modelId="{A1B43A78-8BEE-4CE2-AAB6-C347F88E5D8D}" type="parTrans" cxnId="{19379020-36EB-4F15-AAF2-DE242FE62BD9}">
      <dgm:prSet/>
      <dgm:spPr/>
      <dgm:t>
        <a:bodyPr/>
        <a:lstStyle/>
        <a:p>
          <a:endParaRPr lang="en-GB" sz="1050">
            <a:latin typeface="Cambria" panose="02040503050406030204" pitchFamily="18" charset="0"/>
          </a:endParaRPr>
        </a:p>
      </dgm:t>
    </dgm:pt>
    <dgm:pt modelId="{B7BAAFBE-8738-40FE-AE2E-429A7F3FF92C}" type="sibTrans" cxnId="{19379020-36EB-4F15-AAF2-DE242FE62BD9}">
      <dgm:prSet custT="1"/>
      <dgm:spPr/>
      <dgm:t>
        <a:bodyPr/>
        <a:lstStyle/>
        <a:p>
          <a:endParaRPr lang="en-GB" sz="1050" dirty="0">
            <a:latin typeface="+mj-lt"/>
          </a:endParaRPr>
        </a:p>
      </dgm:t>
    </dgm:pt>
    <dgm:pt modelId="{206AB2BF-120B-4C9E-857E-E05986655BC0}">
      <dgm:prSet phldrT="[Text]" custT="1"/>
      <dgm:spPr/>
      <dgm:t>
        <a:bodyPr/>
        <a:lstStyle/>
        <a:p>
          <a:r>
            <a:rPr lang="en-GB" sz="1100" dirty="0" smtClean="0">
              <a:latin typeface="+mj-lt"/>
            </a:rPr>
            <a:t>Business Analysis</a:t>
          </a:r>
        </a:p>
      </dgm:t>
    </dgm:pt>
    <dgm:pt modelId="{3C839A31-1AB9-45A7-B2BB-50F2809C5A46}" type="parTrans" cxnId="{3A34479B-5297-4A2C-898F-8C9642A6D7C5}">
      <dgm:prSet/>
      <dgm:spPr/>
      <dgm:t>
        <a:bodyPr/>
        <a:lstStyle/>
        <a:p>
          <a:endParaRPr lang="en-GB" sz="1050">
            <a:latin typeface="Cambria" panose="02040503050406030204" pitchFamily="18" charset="0"/>
          </a:endParaRPr>
        </a:p>
      </dgm:t>
    </dgm:pt>
    <dgm:pt modelId="{B7A96845-0387-4AAD-B5AB-51AD5EB1E63E}" type="sibTrans" cxnId="{3A34479B-5297-4A2C-898F-8C9642A6D7C5}">
      <dgm:prSet custT="1"/>
      <dgm:spPr/>
      <dgm:t>
        <a:bodyPr/>
        <a:lstStyle/>
        <a:p>
          <a:endParaRPr lang="en-GB" sz="1050">
            <a:latin typeface="+mj-lt"/>
          </a:endParaRPr>
        </a:p>
      </dgm:t>
    </dgm:pt>
    <dgm:pt modelId="{91FC28DD-1B7D-4FCE-B086-4EA3AEBA9915}">
      <dgm:prSet phldrT="[Text]" custT="1"/>
      <dgm:spPr/>
      <dgm:t>
        <a:bodyPr/>
        <a:lstStyle/>
        <a:p>
          <a:r>
            <a:rPr lang="da-DK" sz="1100" dirty="0" smtClean="0">
              <a:latin typeface="+mj-lt"/>
            </a:rPr>
            <a:t>Filter transactions based on parameters relevant to the Line of Business</a:t>
          </a:r>
          <a:endParaRPr lang="en-GB" sz="1100" dirty="0">
            <a:latin typeface="+mj-lt"/>
          </a:endParaRPr>
        </a:p>
      </dgm:t>
    </dgm:pt>
    <dgm:pt modelId="{E503EB2A-315D-47AB-B274-5BDC29A54761}" type="parTrans" cxnId="{21EFC9AB-F91B-49DF-B2C1-B321AFA1F773}">
      <dgm:prSet/>
      <dgm:spPr/>
      <dgm:t>
        <a:bodyPr/>
        <a:lstStyle/>
        <a:p>
          <a:endParaRPr lang="en-GB" sz="1050">
            <a:latin typeface="Cambria" panose="02040503050406030204" pitchFamily="18" charset="0"/>
          </a:endParaRPr>
        </a:p>
      </dgm:t>
    </dgm:pt>
    <dgm:pt modelId="{8FAB5666-12C7-46F9-A61A-8DA1C7F68C89}" type="sibTrans" cxnId="{21EFC9AB-F91B-49DF-B2C1-B321AFA1F773}">
      <dgm:prSet/>
      <dgm:spPr/>
      <dgm:t>
        <a:bodyPr/>
        <a:lstStyle/>
        <a:p>
          <a:endParaRPr lang="en-GB" sz="1050">
            <a:latin typeface="Cambria" panose="02040503050406030204" pitchFamily="18" charset="0"/>
          </a:endParaRPr>
        </a:p>
      </dgm:t>
    </dgm:pt>
    <dgm:pt modelId="{9999846B-E927-403D-907C-2AB452C1E61C}">
      <dgm:prSet phldrT="[Text]" custT="1"/>
      <dgm:spPr/>
      <dgm:t>
        <a:bodyPr/>
        <a:lstStyle/>
        <a:p>
          <a:r>
            <a:rPr lang="da-DK" sz="1100" dirty="0" smtClean="0">
              <a:latin typeface="+mj-lt"/>
            </a:rPr>
            <a:t>Apply statistical methods to calculated variables to identify points of statistical interest</a:t>
          </a:r>
          <a:endParaRPr lang="en-GB" sz="1100" dirty="0" smtClean="0">
            <a:latin typeface="+mj-lt"/>
          </a:endParaRPr>
        </a:p>
      </dgm:t>
    </dgm:pt>
    <dgm:pt modelId="{5026F1F1-B8D8-4526-9D38-1A36B111215D}" type="parTrans" cxnId="{5360A3CF-032B-4BCC-B928-E15F7665E6FE}">
      <dgm:prSet/>
      <dgm:spPr/>
      <dgm:t>
        <a:bodyPr/>
        <a:lstStyle/>
        <a:p>
          <a:endParaRPr lang="en-GB" sz="1050">
            <a:latin typeface="Cambria" panose="02040503050406030204" pitchFamily="18" charset="0"/>
          </a:endParaRPr>
        </a:p>
      </dgm:t>
    </dgm:pt>
    <dgm:pt modelId="{536ABC56-BC08-4F0F-97E0-F445C3028B7D}" type="sibTrans" cxnId="{5360A3CF-032B-4BCC-B928-E15F7665E6FE}">
      <dgm:prSet/>
      <dgm:spPr/>
      <dgm:t>
        <a:bodyPr/>
        <a:lstStyle/>
        <a:p>
          <a:endParaRPr lang="en-GB" sz="1050">
            <a:latin typeface="Cambria" panose="02040503050406030204" pitchFamily="18" charset="0"/>
          </a:endParaRPr>
        </a:p>
      </dgm:t>
    </dgm:pt>
    <dgm:pt modelId="{73265BFE-CE45-4638-89E6-C278CC9C3FBE}">
      <dgm:prSet phldrT="[Text]" custT="1"/>
      <dgm:spPr/>
      <dgm:t>
        <a:bodyPr/>
        <a:lstStyle/>
        <a:p>
          <a:r>
            <a:rPr lang="da-DK" sz="1100" dirty="0" smtClean="0">
              <a:latin typeface="+mj-lt"/>
            </a:rPr>
            <a:t>Assess scenario output from a business perspective</a:t>
          </a:r>
          <a:br>
            <a:rPr lang="da-DK" sz="1100" dirty="0" smtClean="0">
              <a:latin typeface="+mj-lt"/>
            </a:rPr>
          </a:br>
          <a:endParaRPr lang="en-GB" sz="1100" dirty="0" smtClean="0">
            <a:latin typeface="+mj-lt"/>
          </a:endParaRPr>
        </a:p>
      </dgm:t>
    </dgm:pt>
    <dgm:pt modelId="{9D52E4C7-20E2-47D2-9B5F-15D1202F60A0}" type="parTrans" cxnId="{39B80620-6EF6-42B5-B46C-F6AA2E09D0F2}">
      <dgm:prSet/>
      <dgm:spPr/>
      <dgm:t>
        <a:bodyPr/>
        <a:lstStyle/>
        <a:p>
          <a:endParaRPr lang="en-GB" sz="1050">
            <a:latin typeface="Cambria" panose="02040503050406030204" pitchFamily="18" charset="0"/>
          </a:endParaRPr>
        </a:p>
      </dgm:t>
    </dgm:pt>
    <dgm:pt modelId="{DEA374A6-D4D6-4230-99AA-FB177E37C312}" type="sibTrans" cxnId="{39B80620-6EF6-42B5-B46C-F6AA2E09D0F2}">
      <dgm:prSet/>
      <dgm:spPr/>
      <dgm:t>
        <a:bodyPr/>
        <a:lstStyle/>
        <a:p>
          <a:endParaRPr lang="en-GB" sz="1050">
            <a:latin typeface="Cambria" panose="02040503050406030204" pitchFamily="18" charset="0"/>
          </a:endParaRPr>
        </a:p>
      </dgm:t>
    </dgm:pt>
    <dgm:pt modelId="{C954BC49-B018-48D5-AC73-6C26087E369A}">
      <dgm:prSet phldrT="[Text]" custT="1"/>
      <dgm:spPr/>
      <dgm:t>
        <a:bodyPr/>
        <a:lstStyle/>
        <a:p>
          <a:r>
            <a:rPr lang="da-DK" sz="1100" smtClean="0">
              <a:latin typeface="+mj-lt"/>
            </a:rPr>
            <a:t>Develop scenarios in test environment</a:t>
          </a:r>
          <a:endParaRPr lang="en-GB" sz="1100" dirty="0" smtClean="0">
            <a:latin typeface="+mj-lt"/>
          </a:endParaRPr>
        </a:p>
      </dgm:t>
    </dgm:pt>
    <dgm:pt modelId="{3590128F-41F2-4162-AA03-DB44B8EF482E}" type="parTrans" cxnId="{E4345FBD-B67D-4E69-B133-62CD6A7CD3B6}">
      <dgm:prSet/>
      <dgm:spPr/>
      <dgm:t>
        <a:bodyPr/>
        <a:lstStyle/>
        <a:p>
          <a:endParaRPr lang="en-GB" sz="1050">
            <a:latin typeface="Cambria" panose="02040503050406030204" pitchFamily="18" charset="0"/>
          </a:endParaRPr>
        </a:p>
      </dgm:t>
    </dgm:pt>
    <dgm:pt modelId="{293ADDB7-3E1F-4D28-A8BF-DCA2DED7E779}" type="sibTrans" cxnId="{E4345FBD-B67D-4E69-B133-62CD6A7CD3B6}">
      <dgm:prSet/>
      <dgm:spPr/>
      <dgm:t>
        <a:bodyPr/>
        <a:lstStyle/>
        <a:p>
          <a:endParaRPr lang="en-GB" sz="1050">
            <a:latin typeface="Cambria" panose="02040503050406030204" pitchFamily="18" charset="0"/>
          </a:endParaRPr>
        </a:p>
      </dgm:t>
    </dgm:pt>
    <dgm:pt modelId="{AB40D87F-C03E-466B-AE0C-26FA5649B83D}">
      <dgm:prSet phldrT="[Text]" custT="1"/>
      <dgm:spPr/>
      <dgm:t>
        <a:bodyPr/>
        <a:lstStyle/>
        <a:p>
          <a:r>
            <a:rPr lang="da-DK" sz="1100" dirty="0" smtClean="0">
              <a:latin typeface="+mj-lt"/>
            </a:rPr>
            <a:t>Apply segmentation as identified through customer segmentation process</a:t>
          </a:r>
          <a:endParaRPr lang="en-GB" sz="1100" dirty="0">
            <a:latin typeface="+mj-lt"/>
          </a:endParaRPr>
        </a:p>
      </dgm:t>
    </dgm:pt>
    <dgm:pt modelId="{91C0C037-8244-4816-B707-393A9EA6F255}" type="parTrans" cxnId="{E7E8926F-802D-4EA8-A0C7-37E42D811390}">
      <dgm:prSet/>
      <dgm:spPr/>
      <dgm:t>
        <a:bodyPr/>
        <a:lstStyle/>
        <a:p>
          <a:endParaRPr lang="en-GB" sz="1600"/>
        </a:p>
      </dgm:t>
    </dgm:pt>
    <dgm:pt modelId="{090DE486-72CD-44BC-89F0-8F675D46D978}" type="sibTrans" cxnId="{E7E8926F-802D-4EA8-A0C7-37E42D811390}">
      <dgm:prSet/>
      <dgm:spPr/>
      <dgm:t>
        <a:bodyPr/>
        <a:lstStyle/>
        <a:p>
          <a:endParaRPr lang="en-GB" sz="1600"/>
        </a:p>
      </dgm:t>
    </dgm:pt>
    <dgm:pt modelId="{C680871F-1725-4D82-A717-AC150E63C1F4}">
      <dgm:prSet phldrT="[Text]" custT="1"/>
      <dgm:spPr/>
      <dgm:t>
        <a:bodyPr/>
        <a:lstStyle/>
        <a:p>
          <a:endParaRPr lang="en-GB" sz="1100" dirty="0">
            <a:latin typeface="+mj-lt"/>
          </a:endParaRPr>
        </a:p>
      </dgm:t>
    </dgm:pt>
    <dgm:pt modelId="{FDCCB0B1-9280-4F6B-B80B-39865FE9EFEE}" type="parTrans" cxnId="{DF124C8A-0666-4100-A41D-A247E81DDE4E}">
      <dgm:prSet/>
      <dgm:spPr/>
      <dgm:t>
        <a:bodyPr/>
        <a:lstStyle/>
        <a:p>
          <a:endParaRPr lang="en-GB" sz="1600"/>
        </a:p>
      </dgm:t>
    </dgm:pt>
    <dgm:pt modelId="{C57DC5E1-511D-4812-8147-B70A25A6C0E5}" type="sibTrans" cxnId="{DF124C8A-0666-4100-A41D-A247E81DDE4E}">
      <dgm:prSet/>
      <dgm:spPr/>
      <dgm:t>
        <a:bodyPr/>
        <a:lstStyle/>
        <a:p>
          <a:endParaRPr lang="en-GB" sz="1600"/>
        </a:p>
      </dgm:t>
    </dgm:pt>
    <dgm:pt modelId="{F438EF1E-3DAA-4584-A8C7-82E2EB6E906F}">
      <dgm:prSet custT="1"/>
      <dgm:spPr/>
      <dgm:t>
        <a:bodyPr/>
        <a:lstStyle/>
        <a:p>
          <a:r>
            <a:rPr lang="da-DK" sz="1100" dirty="0" smtClean="0">
              <a:latin typeface="+mj-lt"/>
            </a:rPr>
            <a:t>Execute scenarios to identify relevant transactions and create base datasets with calculated variables (e.g. monthly counts, total values etc.)</a:t>
          </a:r>
          <a:endParaRPr lang="en-GB" sz="1100" dirty="0">
            <a:latin typeface="+mj-lt"/>
          </a:endParaRPr>
        </a:p>
      </dgm:t>
    </dgm:pt>
    <dgm:pt modelId="{229D0FE0-1B57-40F9-BE07-8A7A78BDDBAF}" type="parTrans" cxnId="{8B7559C1-F2CE-4C07-AB8E-A2245581720B}">
      <dgm:prSet/>
      <dgm:spPr/>
      <dgm:t>
        <a:bodyPr/>
        <a:lstStyle/>
        <a:p>
          <a:endParaRPr lang="en-GB" sz="1600"/>
        </a:p>
      </dgm:t>
    </dgm:pt>
    <dgm:pt modelId="{2A4C2A1E-2542-41DD-9DA8-79F06F244F9C}" type="sibTrans" cxnId="{8B7559C1-F2CE-4C07-AB8E-A2245581720B}">
      <dgm:prSet/>
      <dgm:spPr/>
      <dgm:t>
        <a:bodyPr/>
        <a:lstStyle/>
        <a:p>
          <a:endParaRPr lang="en-GB" sz="1600"/>
        </a:p>
      </dgm:t>
    </dgm:pt>
    <dgm:pt modelId="{C4047DB5-1997-4838-9DB6-AEE0812C2E2A}">
      <dgm:prSet custT="1"/>
      <dgm:spPr/>
      <dgm:t>
        <a:bodyPr/>
        <a:lstStyle/>
        <a:p>
          <a:endParaRPr lang="en-GB" sz="1100" dirty="0">
            <a:latin typeface="+mj-lt"/>
          </a:endParaRPr>
        </a:p>
      </dgm:t>
    </dgm:pt>
    <dgm:pt modelId="{D7BE4418-857A-46E1-BFDB-DF8D0F8841C8}" type="parTrans" cxnId="{121A188A-59EE-45B5-BB5D-17DADB3B8938}">
      <dgm:prSet/>
      <dgm:spPr/>
      <dgm:t>
        <a:bodyPr/>
        <a:lstStyle/>
        <a:p>
          <a:endParaRPr lang="en-GB" sz="1600"/>
        </a:p>
      </dgm:t>
    </dgm:pt>
    <dgm:pt modelId="{C3FED391-E194-4CEB-96A7-B87E8602FED9}" type="sibTrans" cxnId="{121A188A-59EE-45B5-BB5D-17DADB3B8938}">
      <dgm:prSet/>
      <dgm:spPr/>
      <dgm:t>
        <a:bodyPr/>
        <a:lstStyle/>
        <a:p>
          <a:endParaRPr lang="en-GB" sz="1600"/>
        </a:p>
      </dgm:t>
    </dgm:pt>
    <dgm:pt modelId="{EDC9C842-54EA-4FA8-A1F6-6881719D9638}">
      <dgm:prSet phldrT="[Text]" custT="1"/>
      <dgm:spPr/>
      <dgm:t>
        <a:bodyPr/>
        <a:lstStyle/>
        <a:p>
          <a:r>
            <a:rPr lang="en-GB" sz="1100" dirty="0" smtClean="0">
              <a:latin typeface="+mj-lt"/>
            </a:rPr>
            <a:t>Deployment</a:t>
          </a:r>
        </a:p>
      </dgm:t>
    </dgm:pt>
    <dgm:pt modelId="{942E87F7-1769-4BF4-AD79-83CE56110615}" type="parTrans" cxnId="{5175308C-2A28-4D0F-87C1-A4A6017CCA7C}">
      <dgm:prSet/>
      <dgm:spPr/>
      <dgm:t>
        <a:bodyPr/>
        <a:lstStyle/>
        <a:p>
          <a:endParaRPr lang="en-GB" sz="1600"/>
        </a:p>
      </dgm:t>
    </dgm:pt>
    <dgm:pt modelId="{7792D9CF-DE69-4943-8450-6ADE72829CA6}" type="sibTrans" cxnId="{5175308C-2A28-4D0F-87C1-A4A6017CCA7C}">
      <dgm:prSet/>
      <dgm:spPr/>
      <dgm:t>
        <a:bodyPr/>
        <a:lstStyle/>
        <a:p>
          <a:endParaRPr lang="en-GB" sz="1600"/>
        </a:p>
      </dgm:t>
    </dgm:pt>
    <dgm:pt modelId="{ECFE7035-E88C-4FAA-BA92-E385DEBA44E4}">
      <dgm:prSet custT="1"/>
      <dgm:spPr/>
      <dgm:t>
        <a:bodyPr/>
        <a:lstStyle/>
        <a:p>
          <a:r>
            <a:rPr lang="da-DK" sz="1100" dirty="0" smtClean="0">
              <a:latin typeface="+mj-lt"/>
            </a:rPr>
            <a:t>Propose initial thresholds and prepare samples for business analysis</a:t>
          </a:r>
        </a:p>
      </dgm:t>
    </dgm:pt>
    <dgm:pt modelId="{FA23565D-1040-4C8F-9BEC-68CB0F9B5734}" type="parTrans" cxnId="{AE579F95-73FE-4BF6-B83A-71CD7CCCC766}">
      <dgm:prSet/>
      <dgm:spPr/>
      <dgm:t>
        <a:bodyPr/>
        <a:lstStyle/>
        <a:p>
          <a:endParaRPr lang="en-GB" sz="1600"/>
        </a:p>
      </dgm:t>
    </dgm:pt>
    <dgm:pt modelId="{8A4F9211-08B5-4C37-9AA5-4DC96A2765A5}" type="sibTrans" cxnId="{AE579F95-73FE-4BF6-B83A-71CD7CCCC766}">
      <dgm:prSet/>
      <dgm:spPr/>
      <dgm:t>
        <a:bodyPr/>
        <a:lstStyle/>
        <a:p>
          <a:endParaRPr lang="en-GB" sz="1600"/>
        </a:p>
      </dgm:t>
    </dgm:pt>
    <dgm:pt modelId="{62F538C7-CF73-4BD8-B2AE-8B5453F5C37A}">
      <dgm:prSet phldrT="[Text]" custT="1"/>
      <dgm:spPr/>
      <dgm:t>
        <a:bodyPr/>
        <a:lstStyle/>
        <a:p>
          <a:endParaRPr lang="en-GB" sz="1100" dirty="0" smtClean="0">
            <a:latin typeface="+mj-lt"/>
          </a:endParaRPr>
        </a:p>
      </dgm:t>
    </dgm:pt>
    <dgm:pt modelId="{C7A81D27-EBA5-4973-8F02-74B8C64073B2}" type="parTrans" cxnId="{371C002F-F772-433E-92D0-211CA0E5CFEB}">
      <dgm:prSet/>
      <dgm:spPr/>
      <dgm:t>
        <a:bodyPr/>
        <a:lstStyle/>
        <a:p>
          <a:endParaRPr lang="en-GB" sz="1600"/>
        </a:p>
      </dgm:t>
    </dgm:pt>
    <dgm:pt modelId="{55D738BB-9678-40E2-A342-72011D9A0015}" type="sibTrans" cxnId="{371C002F-F772-433E-92D0-211CA0E5CFEB}">
      <dgm:prSet/>
      <dgm:spPr/>
      <dgm:t>
        <a:bodyPr/>
        <a:lstStyle/>
        <a:p>
          <a:endParaRPr lang="en-GB" sz="1600"/>
        </a:p>
      </dgm:t>
    </dgm:pt>
    <dgm:pt modelId="{3D6615AC-9CAC-4FBB-9A3D-877EBA9D5031}">
      <dgm:prSet custT="1"/>
      <dgm:spPr/>
      <dgm:t>
        <a:bodyPr/>
        <a:lstStyle/>
        <a:p>
          <a:endParaRPr lang="da-DK" sz="1100" dirty="0" smtClean="0">
            <a:latin typeface="+mj-lt"/>
          </a:endParaRPr>
        </a:p>
      </dgm:t>
    </dgm:pt>
    <dgm:pt modelId="{E58AD6A9-BE4F-42D1-BD22-1D6AA224E659}" type="parTrans" cxnId="{28C0DB79-5C2C-4E5C-8E97-C1C6991D8134}">
      <dgm:prSet/>
      <dgm:spPr/>
      <dgm:t>
        <a:bodyPr/>
        <a:lstStyle/>
        <a:p>
          <a:endParaRPr lang="en-GB" sz="1600"/>
        </a:p>
      </dgm:t>
    </dgm:pt>
    <dgm:pt modelId="{138E5B52-E29D-490D-88DE-E30E319C716E}" type="sibTrans" cxnId="{28C0DB79-5C2C-4E5C-8E97-C1C6991D8134}">
      <dgm:prSet/>
      <dgm:spPr/>
      <dgm:t>
        <a:bodyPr/>
        <a:lstStyle/>
        <a:p>
          <a:endParaRPr lang="en-GB" sz="1600"/>
        </a:p>
      </dgm:t>
    </dgm:pt>
    <dgm:pt modelId="{79180165-90D7-4C3C-88D2-E0F754F60C3F}">
      <dgm:prSet custT="1"/>
      <dgm:spPr/>
      <dgm:t>
        <a:bodyPr/>
        <a:lstStyle/>
        <a:p>
          <a:r>
            <a:rPr lang="da-DK" sz="1100" dirty="0" smtClean="0">
              <a:latin typeface="+mj-lt"/>
            </a:rPr>
            <a:t>Conduct Above &amp; Below The Line testing</a:t>
          </a:r>
          <a:br>
            <a:rPr lang="da-DK" sz="1100" dirty="0" smtClean="0">
              <a:latin typeface="+mj-lt"/>
            </a:rPr>
          </a:br>
          <a:endParaRPr lang="en-GB" sz="1100" dirty="0">
            <a:latin typeface="+mj-lt"/>
          </a:endParaRPr>
        </a:p>
      </dgm:t>
    </dgm:pt>
    <dgm:pt modelId="{47199251-AD45-431E-8118-FFB27AB1EA05}" type="parTrans" cxnId="{AFD3CEE6-5667-4459-9E39-488BFA09B4D8}">
      <dgm:prSet/>
      <dgm:spPr/>
      <dgm:t>
        <a:bodyPr/>
        <a:lstStyle/>
        <a:p>
          <a:endParaRPr lang="en-GB" sz="1600"/>
        </a:p>
      </dgm:t>
    </dgm:pt>
    <dgm:pt modelId="{13CCF19E-4139-4B14-8ECD-290CF5D90260}" type="sibTrans" cxnId="{AFD3CEE6-5667-4459-9E39-488BFA09B4D8}">
      <dgm:prSet/>
      <dgm:spPr/>
      <dgm:t>
        <a:bodyPr/>
        <a:lstStyle/>
        <a:p>
          <a:endParaRPr lang="en-GB" sz="1600"/>
        </a:p>
      </dgm:t>
    </dgm:pt>
    <dgm:pt modelId="{088EE23D-9620-4B32-8FCA-94F520384F33}">
      <dgm:prSet custT="1"/>
      <dgm:spPr/>
      <dgm:t>
        <a:bodyPr/>
        <a:lstStyle/>
        <a:p>
          <a:r>
            <a:rPr lang="da-DK" sz="1100" dirty="0" smtClean="0">
              <a:latin typeface="+mj-lt"/>
            </a:rPr>
            <a:t>Conduct mock investigations on samples above and below the line to determine threshold eficacy</a:t>
          </a:r>
          <a:endParaRPr lang="en-GB" sz="1100" dirty="0">
            <a:latin typeface="+mj-lt"/>
          </a:endParaRPr>
        </a:p>
      </dgm:t>
    </dgm:pt>
    <dgm:pt modelId="{DD97B17D-DC82-4250-8E43-473B7329E5E3}" type="parTrans" cxnId="{F6C13A39-6BEE-46DC-9180-CD5EC9D88833}">
      <dgm:prSet/>
      <dgm:spPr/>
      <dgm:t>
        <a:bodyPr/>
        <a:lstStyle/>
        <a:p>
          <a:endParaRPr lang="en-GB" sz="1600"/>
        </a:p>
      </dgm:t>
    </dgm:pt>
    <dgm:pt modelId="{F3789781-29C6-4894-BEDD-11222141737E}" type="sibTrans" cxnId="{F6C13A39-6BEE-46DC-9180-CD5EC9D88833}">
      <dgm:prSet/>
      <dgm:spPr/>
      <dgm:t>
        <a:bodyPr/>
        <a:lstStyle/>
        <a:p>
          <a:endParaRPr lang="en-GB" sz="1600"/>
        </a:p>
      </dgm:t>
    </dgm:pt>
    <dgm:pt modelId="{F86A2C3A-61CA-4466-AA6E-11B9F55D1936}">
      <dgm:prSet phldrT="[Text]" custT="1"/>
      <dgm:spPr/>
      <dgm:t>
        <a:bodyPr/>
        <a:lstStyle/>
        <a:p>
          <a:r>
            <a:rPr lang="en-GB" sz="1100" smtClean="0">
              <a:latin typeface="+mj-lt"/>
            </a:rPr>
            <a:t>Apply final thresholds for implementation in AML system</a:t>
          </a:r>
          <a:endParaRPr lang="en-GB" sz="1100" dirty="0" smtClean="0">
            <a:latin typeface="+mj-lt"/>
          </a:endParaRPr>
        </a:p>
      </dgm:t>
    </dgm:pt>
    <dgm:pt modelId="{A7C5449E-9402-4F74-99A4-61F6D4D21348}" type="parTrans" cxnId="{75483E5F-2385-4437-B5CD-27AC03C63414}">
      <dgm:prSet/>
      <dgm:spPr/>
      <dgm:t>
        <a:bodyPr/>
        <a:lstStyle/>
        <a:p>
          <a:endParaRPr lang="en-GB" sz="1600"/>
        </a:p>
      </dgm:t>
    </dgm:pt>
    <dgm:pt modelId="{9BEB5F29-7D80-461D-9CBF-93ED166C5493}" type="sibTrans" cxnId="{75483E5F-2385-4437-B5CD-27AC03C63414}">
      <dgm:prSet/>
      <dgm:spPr/>
      <dgm:t>
        <a:bodyPr/>
        <a:lstStyle/>
        <a:p>
          <a:endParaRPr lang="en-GB" sz="1600"/>
        </a:p>
      </dgm:t>
    </dgm:pt>
    <dgm:pt modelId="{C855ED27-6F4A-4778-BC47-F2EAE4DE5E07}" type="pres">
      <dgm:prSet presAssocID="{D07745DE-F870-4800-9114-81B7BEF7FE78}" presName="linearFlow" presStyleCnt="0">
        <dgm:presLayoutVars>
          <dgm:dir/>
          <dgm:animLvl val="lvl"/>
          <dgm:resizeHandles val="exact"/>
        </dgm:presLayoutVars>
      </dgm:prSet>
      <dgm:spPr/>
      <dgm:t>
        <a:bodyPr/>
        <a:lstStyle/>
        <a:p>
          <a:endParaRPr lang="en-GB"/>
        </a:p>
      </dgm:t>
    </dgm:pt>
    <dgm:pt modelId="{CEFD199C-9FDD-4430-9778-826044446A9D}" type="pres">
      <dgm:prSet presAssocID="{0B8A3DB3-64A3-452F-9A8A-C7B212F7CB64}" presName="composite" presStyleCnt="0"/>
      <dgm:spPr/>
      <dgm:t>
        <a:bodyPr/>
        <a:lstStyle/>
        <a:p>
          <a:endParaRPr lang="en-GB"/>
        </a:p>
      </dgm:t>
    </dgm:pt>
    <dgm:pt modelId="{8B1B8657-017D-49F6-BBEB-052515A92EF8}" type="pres">
      <dgm:prSet presAssocID="{0B8A3DB3-64A3-452F-9A8A-C7B212F7CB64}" presName="parTx" presStyleLbl="node1" presStyleIdx="0" presStyleCnt="5">
        <dgm:presLayoutVars>
          <dgm:chMax val="0"/>
          <dgm:chPref val="0"/>
          <dgm:bulletEnabled val="1"/>
        </dgm:presLayoutVars>
      </dgm:prSet>
      <dgm:spPr/>
      <dgm:t>
        <a:bodyPr/>
        <a:lstStyle/>
        <a:p>
          <a:endParaRPr lang="en-GB"/>
        </a:p>
      </dgm:t>
    </dgm:pt>
    <dgm:pt modelId="{045B24AB-4E36-451D-B1B4-88A49E41B24C}" type="pres">
      <dgm:prSet presAssocID="{0B8A3DB3-64A3-452F-9A8A-C7B212F7CB64}" presName="parSh" presStyleLbl="node1" presStyleIdx="0" presStyleCnt="5" custLinFactNeighborY="321"/>
      <dgm:spPr/>
      <dgm:t>
        <a:bodyPr/>
        <a:lstStyle/>
        <a:p>
          <a:endParaRPr lang="en-GB"/>
        </a:p>
      </dgm:t>
    </dgm:pt>
    <dgm:pt modelId="{AA170D6D-935F-4EAB-9C12-1ACACF832242}" type="pres">
      <dgm:prSet presAssocID="{0B8A3DB3-64A3-452F-9A8A-C7B212F7CB64}" presName="desTx" presStyleLbl="fgAcc1" presStyleIdx="0" presStyleCnt="5" custScaleX="140040">
        <dgm:presLayoutVars>
          <dgm:bulletEnabled val="1"/>
        </dgm:presLayoutVars>
      </dgm:prSet>
      <dgm:spPr/>
      <dgm:t>
        <a:bodyPr/>
        <a:lstStyle/>
        <a:p>
          <a:endParaRPr lang="en-GB"/>
        </a:p>
      </dgm:t>
    </dgm:pt>
    <dgm:pt modelId="{3D4EE55B-B6FF-470C-B581-737A4AE2BF34}" type="pres">
      <dgm:prSet presAssocID="{6C899C80-26CF-4C48-8F92-9F17638D9462}" presName="sibTrans" presStyleLbl="sibTrans2D1" presStyleIdx="0" presStyleCnt="4"/>
      <dgm:spPr/>
      <dgm:t>
        <a:bodyPr/>
        <a:lstStyle/>
        <a:p>
          <a:endParaRPr lang="en-GB"/>
        </a:p>
      </dgm:t>
    </dgm:pt>
    <dgm:pt modelId="{9483CC77-ECEE-4A5A-B446-FBB27486FB8C}" type="pres">
      <dgm:prSet presAssocID="{6C899C80-26CF-4C48-8F92-9F17638D9462}" presName="connTx" presStyleLbl="sibTrans2D1" presStyleIdx="0" presStyleCnt="4"/>
      <dgm:spPr/>
      <dgm:t>
        <a:bodyPr/>
        <a:lstStyle/>
        <a:p>
          <a:endParaRPr lang="en-GB"/>
        </a:p>
      </dgm:t>
    </dgm:pt>
    <dgm:pt modelId="{6816ABDA-A3C3-42D5-AB6E-B4561256214D}" type="pres">
      <dgm:prSet presAssocID="{3D8754A2-9B03-4254-A5A5-10CFB475192C}" presName="composite" presStyleCnt="0"/>
      <dgm:spPr/>
      <dgm:t>
        <a:bodyPr/>
        <a:lstStyle/>
        <a:p>
          <a:endParaRPr lang="en-GB"/>
        </a:p>
      </dgm:t>
    </dgm:pt>
    <dgm:pt modelId="{48FC8D05-4640-4CD8-A049-DC37E03AAAAD}" type="pres">
      <dgm:prSet presAssocID="{3D8754A2-9B03-4254-A5A5-10CFB475192C}" presName="parTx" presStyleLbl="node1" presStyleIdx="0" presStyleCnt="5">
        <dgm:presLayoutVars>
          <dgm:chMax val="0"/>
          <dgm:chPref val="0"/>
          <dgm:bulletEnabled val="1"/>
        </dgm:presLayoutVars>
      </dgm:prSet>
      <dgm:spPr/>
      <dgm:t>
        <a:bodyPr/>
        <a:lstStyle/>
        <a:p>
          <a:endParaRPr lang="en-GB"/>
        </a:p>
      </dgm:t>
    </dgm:pt>
    <dgm:pt modelId="{E5015FB3-1F84-42EB-84BA-DA5822A2BE49}" type="pres">
      <dgm:prSet presAssocID="{3D8754A2-9B03-4254-A5A5-10CFB475192C}" presName="parSh" presStyleLbl="node1" presStyleIdx="1" presStyleCnt="5"/>
      <dgm:spPr/>
      <dgm:t>
        <a:bodyPr/>
        <a:lstStyle/>
        <a:p>
          <a:endParaRPr lang="en-GB"/>
        </a:p>
      </dgm:t>
    </dgm:pt>
    <dgm:pt modelId="{2ACEFD5E-4521-4787-8ECA-EDA3EC61FC7F}" type="pres">
      <dgm:prSet presAssocID="{3D8754A2-9B03-4254-A5A5-10CFB475192C}" presName="desTx" presStyleLbl="fgAcc1" presStyleIdx="1" presStyleCnt="5" custScaleX="140040">
        <dgm:presLayoutVars>
          <dgm:bulletEnabled val="1"/>
        </dgm:presLayoutVars>
      </dgm:prSet>
      <dgm:spPr/>
      <dgm:t>
        <a:bodyPr/>
        <a:lstStyle/>
        <a:p>
          <a:endParaRPr lang="en-GB"/>
        </a:p>
      </dgm:t>
    </dgm:pt>
    <dgm:pt modelId="{84845502-ABC3-4886-A0F6-AD7054DB605B}" type="pres">
      <dgm:prSet presAssocID="{B3F58DC7-F0DF-4215-BDCC-0C6854646C13}" presName="sibTrans" presStyleLbl="sibTrans2D1" presStyleIdx="1" presStyleCnt="4"/>
      <dgm:spPr/>
      <dgm:t>
        <a:bodyPr/>
        <a:lstStyle/>
        <a:p>
          <a:endParaRPr lang="en-GB"/>
        </a:p>
      </dgm:t>
    </dgm:pt>
    <dgm:pt modelId="{F70ED8D2-CC00-4BB4-A9F5-1A785A9FCE17}" type="pres">
      <dgm:prSet presAssocID="{B3F58DC7-F0DF-4215-BDCC-0C6854646C13}" presName="connTx" presStyleLbl="sibTrans2D1" presStyleIdx="1" presStyleCnt="4"/>
      <dgm:spPr/>
      <dgm:t>
        <a:bodyPr/>
        <a:lstStyle/>
        <a:p>
          <a:endParaRPr lang="en-GB"/>
        </a:p>
      </dgm:t>
    </dgm:pt>
    <dgm:pt modelId="{074FE0A2-D3F8-488E-8E8C-E8C466B0FB25}" type="pres">
      <dgm:prSet presAssocID="{945AC8C3-043A-4BE4-A08E-41C3A39F6247}" presName="composite" presStyleCnt="0"/>
      <dgm:spPr/>
      <dgm:t>
        <a:bodyPr/>
        <a:lstStyle/>
        <a:p>
          <a:endParaRPr lang="en-GB"/>
        </a:p>
      </dgm:t>
    </dgm:pt>
    <dgm:pt modelId="{34069887-FF26-495A-99DF-EB488A211DFF}" type="pres">
      <dgm:prSet presAssocID="{945AC8C3-043A-4BE4-A08E-41C3A39F6247}" presName="parTx" presStyleLbl="node1" presStyleIdx="1" presStyleCnt="5">
        <dgm:presLayoutVars>
          <dgm:chMax val="0"/>
          <dgm:chPref val="0"/>
          <dgm:bulletEnabled val="1"/>
        </dgm:presLayoutVars>
      </dgm:prSet>
      <dgm:spPr/>
      <dgm:t>
        <a:bodyPr/>
        <a:lstStyle/>
        <a:p>
          <a:endParaRPr lang="en-GB"/>
        </a:p>
      </dgm:t>
    </dgm:pt>
    <dgm:pt modelId="{069411E0-52EC-4159-835C-81197967ECBA}" type="pres">
      <dgm:prSet presAssocID="{945AC8C3-043A-4BE4-A08E-41C3A39F6247}" presName="parSh" presStyleLbl="node1" presStyleIdx="2" presStyleCnt="5"/>
      <dgm:spPr/>
      <dgm:t>
        <a:bodyPr/>
        <a:lstStyle/>
        <a:p>
          <a:endParaRPr lang="en-GB"/>
        </a:p>
      </dgm:t>
    </dgm:pt>
    <dgm:pt modelId="{B895B5B2-BFA8-448E-9AAD-A5A75ADCD887}" type="pres">
      <dgm:prSet presAssocID="{945AC8C3-043A-4BE4-A08E-41C3A39F6247}" presName="desTx" presStyleLbl="fgAcc1" presStyleIdx="2" presStyleCnt="5" custScaleX="140040">
        <dgm:presLayoutVars>
          <dgm:bulletEnabled val="1"/>
        </dgm:presLayoutVars>
      </dgm:prSet>
      <dgm:spPr/>
      <dgm:t>
        <a:bodyPr/>
        <a:lstStyle/>
        <a:p>
          <a:endParaRPr lang="en-GB"/>
        </a:p>
      </dgm:t>
    </dgm:pt>
    <dgm:pt modelId="{8CCA32F2-FBCE-45DA-85F8-49C2FF40FF05}" type="pres">
      <dgm:prSet presAssocID="{B7BAAFBE-8738-40FE-AE2E-429A7F3FF92C}" presName="sibTrans" presStyleLbl="sibTrans2D1" presStyleIdx="2" presStyleCnt="4"/>
      <dgm:spPr/>
      <dgm:t>
        <a:bodyPr/>
        <a:lstStyle/>
        <a:p>
          <a:endParaRPr lang="en-GB"/>
        </a:p>
      </dgm:t>
    </dgm:pt>
    <dgm:pt modelId="{18859A87-B633-4F5F-B43D-98B87CF1559A}" type="pres">
      <dgm:prSet presAssocID="{B7BAAFBE-8738-40FE-AE2E-429A7F3FF92C}" presName="connTx" presStyleLbl="sibTrans2D1" presStyleIdx="2" presStyleCnt="4"/>
      <dgm:spPr/>
      <dgm:t>
        <a:bodyPr/>
        <a:lstStyle/>
        <a:p>
          <a:endParaRPr lang="en-GB"/>
        </a:p>
      </dgm:t>
    </dgm:pt>
    <dgm:pt modelId="{9231DBE3-1F51-432D-85E7-7D4196E2D7D4}" type="pres">
      <dgm:prSet presAssocID="{206AB2BF-120B-4C9E-857E-E05986655BC0}" presName="composite" presStyleCnt="0"/>
      <dgm:spPr/>
      <dgm:t>
        <a:bodyPr/>
        <a:lstStyle/>
        <a:p>
          <a:endParaRPr lang="en-GB"/>
        </a:p>
      </dgm:t>
    </dgm:pt>
    <dgm:pt modelId="{44DBF448-5539-4C12-8118-982BC184AAFE}" type="pres">
      <dgm:prSet presAssocID="{206AB2BF-120B-4C9E-857E-E05986655BC0}" presName="parTx" presStyleLbl="node1" presStyleIdx="2" presStyleCnt="5">
        <dgm:presLayoutVars>
          <dgm:chMax val="0"/>
          <dgm:chPref val="0"/>
          <dgm:bulletEnabled val="1"/>
        </dgm:presLayoutVars>
      </dgm:prSet>
      <dgm:spPr/>
      <dgm:t>
        <a:bodyPr/>
        <a:lstStyle/>
        <a:p>
          <a:endParaRPr lang="en-GB"/>
        </a:p>
      </dgm:t>
    </dgm:pt>
    <dgm:pt modelId="{B8805C38-32C2-4178-A429-7EA220AC17BB}" type="pres">
      <dgm:prSet presAssocID="{206AB2BF-120B-4C9E-857E-E05986655BC0}" presName="parSh" presStyleLbl="node1" presStyleIdx="3" presStyleCnt="5"/>
      <dgm:spPr/>
      <dgm:t>
        <a:bodyPr/>
        <a:lstStyle/>
        <a:p>
          <a:endParaRPr lang="en-GB"/>
        </a:p>
      </dgm:t>
    </dgm:pt>
    <dgm:pt modelId="{69FECDF3-BF0B-41F6-BE4E-375E68027D13}" type="pres">
      <dgm:prSet presAssocID="{206AB2BF-120B-4C9E-857E-E05986655BC0}" presName="desTx" presStyleLbl="fgAcc1" presStyleIdx="3" presStyleCnt="5" custScaleX="140040">
        <dgm:presLayoutVars>
          <dgm:bulletEnabled val="1"/>
        </dgm:presLayoutVars>
      </dgm:prSet>
      <dgm:spPr/>
      <dgm:t>
        <a:bodyPr/>
        <a:lstStyle/>
        <a:p>
          <a:endParaRPr lang="en-GB"/>
        </a:p>
      </dgm:t>
    </dgm:pt>
    <dgm:pt modelId="{D022F7FF-3E6D-4194-A3C3-2F303848104E}" type="pres">
      <dgm:prSet presAssocID="{B7A96845-0387-4AAD-B5AB-51AD5EB1E63E}" presName="sibTrans" presStyleLbl="sibTrans2D1" presStyleIdx="3" presStyleCnt="4"/>
      <dgm:spPr/>
      <dgm:t>
        <a:bodyPr/>
        <a:lstStyle/>
        <a:p>
          <a:endParaRPr lang="en-GB"/>
        </a:p>
      </dgm:t>
    </dgm:pt>
    <dgm:pt modelId="{CDBB4616-C0DB-4D29-BDFE-99C0107B8FC8}" type="pres">
      <dgm:prSet presAssocID="{B7A96845-0387-4AAD-B5AB-51AD5EB1E63E}" presName="connTx" presStyleLbl="sibTrans2D1" presStyleIdx="3" presStyleCnt="4"/>
      <dgm:spPr/>
      <dgm:t>
        <a:bodyPr/>
        <a:lstStyle/>
        <a:p>
          <a:endParaRPr lang="en-GB"/>
        </a:p>
      </dgm:t>
    </dgm:pt>
    <dgm:pt modelId="{7C879AB6-90D5-4711-B6B5-F051DF3D5643}" type="pres">
      <dgm:prSet presAssocID="{EDC9C842-54EA-4FA8-A1F6-6881719D9638}" presName="composite" presStyleCnt="0"/>
      <dgm:spPr/>
      <dgm:t>
        <a:bodyPr/>
        <a:lstStyle/>
        <a:p>
          <a:endParaRPr lang="en-GB"/>
        </a:p>
      </dgm:t>
    </dgm:pt>
    <dgm:pt modelId="{476AAF10-7DE5-406C-87EC-F0335F148452}" type="pres">
      <dgm:prSet presAssocID="{EDC9C842-54EA-4FA8-A1F6-6881719D9638}" presName="parTx" presStyleLbl="node1" presStyleIdx="3" presStyleCnt="5">
        <dgm:presLayoutVars>
          <dgm:chMax val="0"/>
          <dgm:chPref val="0"/>
          <dgm:bulletEnabled val="1"/>
        </dgm:presLayoutVars>
      </dgm:prSet>
      <dgm:spPr/>
      <dgm:t>
        <a:bodyPr/>
        <a:lstStyle/>
        <a:p>
          <a:endParaRPr lang="en-GB"/>
        </a:p>
      </dgm:t>
    </dgm:pt>
    <dgm:pt modelId="{EAB25145-DF57-465C-9654-7C53FA64FBB2}" type="pres">
      <dgm:prSet presAssocID="{EDC9C842-54EA-4FA8-A1F6-6881719D9638}" presName="parSh" presStyleLbl="node1" presStyleIdx="4" presStyleCnt="5"/>
      <dgm:spPr/>
      <dgm:t>
        <a:bodyPr/>
        <a:lstStyle/>
        <a:p>
          <a:endParaRPr lang="en-GB"/>
        </a:p>
      </dgm:t>
    </dgm:pt>
    <dgm:pt modelId="{9D196876-2689-497A-BA0A-6FA592C3C1D7}" type="pres">
      <dgm:prSet presAssocID="{EDC9C842-54EA-4FA8-A1F6-6881719D9638}" presName="desTx" presStyleLbl="fgAcc1" presStyleIdx="4" presStyleCnt="5" custScaleX="140040">
        <dgm:presLayoutVars>
          <dgm:bulletEnabled val="1"/>
        </dgm:presLayoutVars>
      </dgm:prSet>
      <dgm:spPr/>
      <dgm:t>
        <a:bodyPr/>
        <a:lstStyle/>
        <a:p>
          <a:endParaRPr lang="en-GB"/>
        </a:p>
      </dgm:t>
    </dgm:pt>
  </dgm:ptLst>
  <dgm:cxnLst>
    <dgm:cxn modelId="{32D352BA-76BA-4C20-B778-22E6C45BA33D}" type="presOf" srcId="{91FC28DD-1B7D-4FCE-B086-4EA3AEBA9915}" destId="{AA170D6D-935F-4EAB-9C12-1ACACF832242}" srcOrd="0" destOrd="0" presId="urn:microsoft.com/office/officeart/2005/8/layout/process3"/>
    <dgm:cxn modelId="{E7C358B9-821A-4FFA-952E-E399FFD13884}" type="presOf" srcId="{6C899C80-26CF-4C48-8F92-9F17638D9462}" destId="{9483CC77-ECEE-4A5A-B446-FBB27486FB8C}" srcOrd="1" destOrd="0" presId="urn:microsoft.com/office/officeart/2005/8/layout/process3"/>
    <dgm:cxn modelId="{328F5A45-8EA5-4E46-A57B-007CBC108473}" type="presOf" srcId="{F438EF1E-3DAA-4584-A8C7-82E2EB6E906F}" destId="{2ACEFD5E-4521-4787-8ECA-EDA3EC61FC7F}" srcOrd="0" destOrd="2" presId="urn:microsoft.com/office/officeart/2005/8/layout/process3"/>
    <dgm:cxn modelId="{E4345FBD-B67D-4E69-B133-62CD6A7CD3B6}" srcId="{3D8754A2-9B03-4254-A5A5-10CFB475192C}" destId="{C954BC49-B018-48D5-AC73-6C26087E369A}" srcOrd="0" destOrd="0" parTransId="{3590128F-41F2-4162-AA03-DB44B8EF482E}" sibTransId="{293ADDB7-3E1F-4D28-A8BF-DCA2DED7E779}"/>
    <dgm:cxn modelId="{E7E8926F-802D-4EA8-A0C7-37E42D811390}" srcId="{0B8A3DB3-64A3-452F-9A8A-C7B212F7CB64}" destId="{AB40D87F-C03E-466B-AE0C-26FA5649B83D}" srcOrd="2" destOrd="0" parTransId="{91C0C037-8244-4816-B707-393A9EA6F255}" sibTransId="{090DE486-72CD-44BC-89F0-8F675D46D978}"/>
    <dgm:cxn modelId="{D371317F-3F73-42AF-AE25-36B831762BBC}" type="presOf" srcId="{EDC9C842-54EA-4FA8-A1F6-6881719D9638}" destId="{EAB25145-DF57-465C-9654-7C53FA64FBB2}" srcOrd="1" destOrd="0" presId="urn:microsoft.com/office/officeart/2005/8/layout/process3"/>
    <dgm:cxn modelId="{21EFC9AB-F91B-49DF-B2C1-B321AFA1F773}" srcId="{0B8A3DB3-64A3-452F-9A8A-C7B212F7CB64}" destId="{91FC28DD-1B7D-4FCE-B086-4EA3AEBA9915}" srcOrd="0" destOrd="0" parTransId="{E503EB2A-315D-47AB-B274-5BDC29A54761}" sibTransId="{8FAB5666-12C7-46F9-A61A-8DA1C7F68C89}"/>
    <dgm:cxn modelId="{E5550983-5F9A-4EDD-BA0E-3E33E1FAB0F1}" type="presOf" srcId="{3D6615AC-9CAC-4FBB-9A3D-877EBA9D5031}" destId="{B895B5B2-BFA8-448E-9AAD-A5A75ADCD887}" srcOrd="0" destOrd="1" presId="urn:microsoft.com/office/officeart/2005/8/layout/process3"/>
    <dgm:cxn modelId="{F6C13A39-6BEE-46DC-9180-CD5EC9D88833}" srcId="{206AB2BF-120B-4C9E-857E-E05986655BC0}" destId="{088EE23D-9620-4B32-8FCA-94F520384F33}" srcOrd="2" destOrd="0" parTransId="{DD97B17D-DC82-4250-8E43-473B7329E5E3}" sibTransId="{F3789781-29C6-4894-BEDD-11222141737E}"/>
    <dgm:cxn modelId="{70BEBAC8-2605-415F-96E9-A7B62B5F9035}" type="presOf" srcId="{945AC8C3-043A-4BE4-A08E-41C3A39F6247}" destId="{069411E0-52EC-4159-835C-81197967ECBA}" srcOrd="1" destOrd="0" presId="urn:microsoft.com/office/officeart/2005/8/layout/process3"/>
    <dgm:cxn modelId="{22591A5A-A8AB-4276-BF86-5E4384BA27EE}" type="presOf" srcId="{B7A96845-0387-4AAD-B5AB-51AD5EB1E63E}" destId="{D022F7FF-3E6D-4194-A3C3-2F303848104E}" srcOrd="0" destOrd="0" presId="urn:microsoft.com/office/officeart/2005/8/layout/process3"/>
    <dgm:cxn modelId="{ABC82306-29CD-41E6-B0E2-EDE91144BDC4}" type="presOf" srcId="{B3F58DC7-F0DF-4215-BDCC-0C6854646C13}" destId="{84845502-ABC3-4886-A0F6-AD7054DB605B}" srcOrd="0" destOrd="0" presId="urn:microsoft.com/office/officeart/2005/8/layout/process3"/>
    <dgm:cxn modelId="{5175308C-2A28-4D0F-87C1-A4A6017CCA7C}" srcId="{D07745DE-F870-4800-9114-81B7BEF7FE78}" destId="{EDC9C842-54EA-4FA8-A1F6-6881719D9638}" srcOrd="4" destOrd="0" parTransId="{942E87F7-1769-4BF4-AD79-83CE56110615}" sibTransId="{7792D9CF-DE69-4943-8450-6ADE72829CA6}"/>
    <dgm:cxn modelId="{8582DE8C-DA2F-4C5E-B02D-FC755D21B23D}" type="presOf" srcId="{206AB2BF-120B-4C9E-857E-E05986655BC0}" destId="{B8805C38-32C2-4178-A429-7EA220AC17BB}" srcOrd="1" destOrd="0" presId="urn:microsoft.com/office/officeart/2005/8/layout/process3"/>
    <dgm:cxn modelId="{75483E5F-2385-4437-B5CD-27AC03C63414}" srcId="{EDC9C842-54EA-4FA8-A1F6-6881719D9638}" destId="{F86A2C3A-61CA-4466-AA6E-11B9F55D1936}" srcOrd="0" destOrd="0" parTransId="{A7C5449E-9402-4F74-99A4-61F6D4D21348}" sibTransId="{9BEB5F29-7D80-461D-9CBF-93ED166C5493}"/>
    <dgm:cxn modelId="{2798C862-F8E2-42DE-9536-BD23A213DED2}" type="presOf" srcId="{F86A2C3A-61CA-4466-AA6E-11B9F55D1936}" destId="{9D196876-2689-497A-BA0A-6FA592C3C1D7}" srcOrd="0" destOrd="0" presId="urn:microsoft.com/office/officeart/2005/8/layout/process3"/>
    <dgm:cxn modelId="{FB831DE1-23BD-43C1-8F09-7C7553772E0C}" type="presOf" srcId="{206AB2BF-120B-4C9E-857E-E05986655BC0}" destId="{44DBF448-5539-4C12-8118-982BC184AAFE}" srcOrd="0" destOrd="0" presId="urn:microsoft.com/office/officeart/2005/8/layout/process3"/>
    <dgm:cxn modelId="{138772EB-94C9-4A79-9E97-4E656DDC8DCE}" type="presOf" srcId="{C4047DB5-1997-4838-9DB6-AEE0812C2E2A}" destId="{2ACEFD5E-4521-4787-8ECA-EDA3EC61FC7F}" srcOrd="0" destOrd="1" presId="urn:microsoft.com/office/officeart/2005/8/layout/process3"/>
    <dgm:cxn modelId="{EB98AB51-6919-436F-8EFE-E98EAEF9F7F2}" type="presOf" srcId="{9999846B-E927-403D-907C-2AB452C1E61C}" destId="{B895B5B2-BFA8-448E-9AAD-A5A75ADCD887}" srcOrd="0" destOrd="0" presId="urn:microsoft.com/office/officeart/2005/8/layout/process3"/>
    <dgm:cxn modelId="{C9406213-83DD-42CD-8FD2-B14B1DF5B951}" type="presOf" srcId="{C954BC49-B018-48D5-AC73-6C26087E369A}" destId="{2ACEFD5E-4521-4787-8ECA-EDA3EC61FC7F}" srcOrd="0" destOrd="0" presId="urn:microsoft.com/office/officeart/2005/8/layout/process3"/>
    <dgm:cxn modelId="{ACF8EBCE-4C1A-433C-AC67-6001D3F573F1}" type="presOf" srcId="{C680871F-1725-4D82-A717-AC150E63C1F4}" destId="{AA170D6D-935F-4EAB-9C12-1ACACF832242}" srcOrd="0" destOrd="1" presId="urn:microsoft.com/office/officeart/2005/8/layout/process3"/>
    <dgm:cxn modelId="{3A34479B-5297-4A2C-898F-8C9642A6D7C5}" srcId="{D07745DE-F870-4800-9114-81B7BEF7FE78}" destId="{206AB2BF-120B-4C9E-857E-E05986655BC0}" srcOrd="3" destOrd="0" parTransId="{3C839A31-1AB9-45A7-B2BB-50F2809C5A46}" sibTransId="{B7A96845-0387-4AAD-B5AB-51AD5EB1E63E}"/>
    <dgm:cxn modelId="{974EE6EB-576F-492F-AA54-6EA6E1CAC88F}" type="presOf" srcId="{ECFE7035-E88C-4FAA-BA92-E385DEBA44E4}" destId="{B895B5B2-BFA8-448E-9AAD-A5A75ADCD887}" srcOrd="0" destOrd="2" presId="urn:microsoft.com/office/officeart/2005/8/layout/process3"/>
    <dgm:cxn modelId="{39B80620-6EF6-42B5-B46C-F6AA2E09D0F2}" srcId="{206AB2BF-120B-4C9E-857E-E05986655BC0}" destId="{73265BFE-CE45-4638-89E6-C278CC9C3FBE}" srcOrd="0" destOrd="0" parTransId="{9D52E4C7-20E2-47D2-9B5F-15D1202F60A0}" sibTransId="{DEA374A6-D4D6-4230-99AA-FB177E37C312}"/>
    <dgm:cxn modelId="{AFD3CEE6-5667-4459-9E39-488BFA09B4D8}" srcId="{206AB2BF-120B-4C9E-857E-E05986655BC0}" destId="{79180165-90D7-4C3C-88D2-E0F754F60C3F}" srcOrd="1" destOrd="0" parTransId="{47199251-AD45-431E-8118-FFB27AB1EA05}" sibTransId="{13CCF19E-4139-4B14-8ECD-290CF5D90260}"/>
    <dgm:cxn modelId="{D7F27906-0688-4246-B0A9-C0167D243D08}" type="presOf" srcId="{0B8A3DB3-64A3-452F-9A8A-C7B212F7CB64}" destId="{8B1B8657-017D-49F6-BBEB-052515A92EF8}" srcOrd="0" destOrd="0" presId="urn:microsoft.com/office/officeart/2005/8/layout/process3"/>
    <dgm:cxn modelId="{DF124C8A-0666-4100-A41D-A247E81DDE4E}" srcId="{0B8A3DB3-64A3-452F-9A8A-C7B212F7CB64}" destId="{C680871F-1725-4D82-A717-AC150E63C1F4}" srcOrd="1" destOrd="0" parTransId="{FDCCB0B1-9280-4F6B-B80B-39865FE9EFEE}" sibTransId="{C57DC5E1-511D-4812-8147-B70A25A6C0E5}"/>
    <dgm:cxn modelId="{4F9E15E0-19F9-4DE7-9D69-5EE91B5DAA2A}" srcId="{D07745DE-F870-4800-9114-81B7BEF7FE78}" destId="{3D8754A2-9B03-4254-A5A5-10CFB475192C}" srcOrd="1" destOrd="0" parTransId="{44789856-7C20-44AC-B72A-CF51583E2056}" sibTransId="{B3F58DC7-F0DF-4215-BDCC-0C6854646C13}"/>
    <dgm:cxn modelId="{EC472C55-5531-40EC-9108-8E713243D80F}" type="presOf" srcId="{73265BFE-CE45-4638-89E6-C278CC9C3FBE}" destId="{69FECDF3-BF0B-41F6-BE4E-375E68027D13}" srcOrd="0" destOrd="0" presId="urn:microsoft.com/office/officeart/2005/8/layout/process3"/>
    <dgm:cxn modelId="{826ED007-8F2C-4CC1-B400-4F02BDF11DF7}" type="presOf" srcId="{AB40D87F-C03E-466B-AE0C-26FA5649B83D}" destId="{AA170D6D-935F-4EAB-9C12-1ACACF832242}" srcOrd="0" destOrd="2" presId="urn:microsoft.com/office/officeart/2005/8/layout/process3"/>
    <dgm:cxn modelId="{AE579F95-73FE-4BF6-B83A-71CD7CCCC766}" srcId="{945AC8C3-043A-4BE4-A08E-41C3A39F6247}" destId="{ECFE7035-E88C-4FAA-BA92-E385DEBA44E4}" srcOrd="2" destOrd="0" parTransId="{FA23565D-1040-4C8F-9BEC-68CB0F9B5734}" sibTransId="{8A4F9211-08B5-4C37-9AA5-4DC96A2765A5}"/>
    <dgm:cxn modelId="{0772702B-E7E1-4FFD-9273-6E2B2176EEF7}" type="presOf" srcId="{B3F58DC7-F0DF-4215-BDCC-0C6854646C13}" destId="{F70ED8D2-CC00-4BB4-A9F5-1A785A9FCE17}" srcOrd="1" destOrd="0" presId="urn:microsoft.com/office/officeart/2005/8/layout/process3"/>
    <dgm:cxn modelId="{371C002F-F772-433E-92D0-211CA0E5CFEB}" srcId="{945AC8C3-043A-4BE4-A08E-41C3A39F6247}" destId="{62F538C7-CF73-4BD8-B2AE-8B5453F5C37A}" srcOrd="3" destOrd="0" parTransId="{C7A81D27-EBA5-4973-8F02-74B8C64073B2}" sibTransId="{55D738BB-9678-40E2-A342-72011D9A0015}"/>
    <dgm:cxn modelId="{0CF4A741-EE69-4E6C-A90F-D0DE42CE3618}" type="presOf" srcId="{B7A96845-0387-4AAD-B5AB-51AD5EB1E63E}" destId="{CDBB4616-C0DB-4D29-BDFE-99C0107B8FC8}" srcOrd="1" destOrd="0" presId="urn:microsoft.com/office/officeart/2005/8/layout/process3"/>
    <dgm:cxn modelId="{CE0B33AC-0549-49C5-AE72-379186A3CFE1}" type="presOf" srcId="{088EE23D-9620-4B32-8FCA-94F520384F33}" destId="{69FECDF3-BF0B-41F6-BE4E-375E68027D13}" srcOrd="0" destOrd="2" presId="urn:microsoft.com/office/officeart/2005/8/layout/process3"/>
    <dgm:cxn modelId="{0B59DF95-5AF8-45FB-A82C-713C2B7E8138}" type="presOf" srcId="{3D8754A2-9B03-4254-A5A5-10CFB475192C}" destId="{E5015FB3-1F84-42EB-84BA-DA5822A2BE49}" srcOrd="1" destOrd="0" presId="urn:microsoft.com/office/officeart/2005/8/layout/process3"/>
    <dgm:cxn modelId="{5360A3CF-032B-4BCC-B928-E15F7665E6FE}" srcId="{945AC8C3-043A-4BE4-A08E-41C3A39F6247}" destId="{9999846B-E927-403D-907C-2AB452C1E61C}" srcOrd="0" destOrd="0" parTransId="{5026F1F1-B8D8-4526-9D38-1A36B111215D}" sibTransId="{536ABC56-BC08-4F0F-97E0-F445C3028B7D}"/>
    <dgm:cxn modelId="{3D003E1F-789C-49C9-A2D4-E41263525EE1}" type="presOf" srcId="{D07745DE-F870-4800-9114-81B7BEF7FE78}" destId="{C855ED27-6F4A-4778-BC47-F2EAE4DE5E07}" srcOrd="0" destOrd="0" presId="urn:microsoft.com/office/officeart/2005/8/layout/process3"/>
    <dgm:cxn modelId="{D168A675-435C-4634-88CF-3A0D76A850D8}" type="presOf" srcId="{79180165-90D7-4C3C-88D2-E0F754F60C3F}" destId="{69FECDF3-BF0B-41F6-BE4E-375E68027D13}" srcOrd="0" destOrd="1" presId="urn:microsoft.com/office/officeart/2005/8/layout/process3"/>
    <dgm:cxn modelId="{121A188A-59EE-45B5-BB5D-17DADB3B8938}" srcId="{3D8754A2-9B03-4254-A5A5-10CFB475192C}" destId="{C4047DB5-1997-4838-9DB6-AEE0812C2E2A}" srcOrd="1" destOrd="0" parTransId="{D7BE4418-857A-46E1-BFDB-DF8D0F8841C8}" sibTransId="{C3FED391-E194-4CEB-96A7-B87E8602FED9}"/>
    <dgm:cxn modelId="{8B7559C1-F2CE-4C07-AB8E-A2245581720B}" srcId="{3D8754A2-9B03-4254-A5A5-10CFB475192C}" destId="{F438EF1E-3DAA-4584-A8C7-82E2EB6E906F}" srcOrd="2" destOrd="0" parTransId="{229D0FE0-1B57-40F9-BE07-8A7A78BDDBAF}" sibTransId="{2A4C2A1E-2542-41DD-9DA8-79F06F244F9C}"/>
    <dgm:cxn modelId="{1DC3590F-08C7-479C-854E-A1D26299EC4B}" type="presOf" srcId="{EDC9C842-54EA-4FA8-A1F6-6881719D9638}" destId="{476AAF10-7DE5-406C-87EC-F0335F148452}" srcOrd="0" destOrd="0" presId="urn:microsoft.com/office/officeart/2005/8/layout/process3"/>
    <dgm:cxn modelId="{E6F20C5E-2FC9-43F4-BAA5-F391D3DBF444}" type="presOf" srcId="{6C899C80-26CF-4C48-8F92-9F17638D9462}" destId="{3D4EE55B-B6FF-470C-B581-737A4AE2BF34}" srcOrd="0" destOrd="0" presId="urn:microsoft.com/office/officeart/2005/8/layout/process3"/>
    <dgm:cxn modelId="{D17A76F0-BE04-4887-A19B-F8C8EA9C319F}" type="presOf" srcId="{3D8754A2-9B03-4254-A5A5-10CFB475192C}" destId="{48FC8D05-4640-4CD8-A049-DC37E03AAAAD}" srcOrd="0" destOrd="0" presId="urn:microsoft.com/office/officeart/2005/8/layout/process3"/>
    <dgm:cxn modelId="{A1AF8953-6291-4E4C-8777-E5231E9A88B0}" type="presOf" srcId="{0B8A3DB3-64A3-452F-9A8A-C7B212F7CB64}" destId="{045B24AB-4E36-451D-B1B4-88A49E41B24C}" srcOrd="1" destOrd="0" presId="urn:microsoft.com/office/officeart/2005/8/layout/process3"/>
    <dgm:cxn modelId="{19379020-36EB-4F15-AAF2-DE242FE62BD9}" srcId="{D07745DE-F870-4800-9114-81B7BEF7FE78}" destId="{945AC8C3-043A-4BE4-A08E-41C3A39F6247}" srcOrd="2" destOrd="0" parTransId="{A1B43A78-8BEE-4CE2-AAB6-C347F88E5D8D}" sibTransId="{B7BAAFBE-8738-40FE-AE2E-429A7F3FF92C}"/>
    <dgm:cxn modelId="{F4C1A5D0-1173-4A3D-B2CD-68668FD201A5}" srcId="{D07745DE-F870-4800-9114-81B7BEF7FE78}" destId="{0B8A3DB3-64A3-452F-9A8A-C7B212F7CB64}" srcOrd="0" destOrd="0" parTransId="{2D4DBABC-44A1-400A-BF49-E9C3EFC6CA95}" sibTransId="{6C899C80-26CF-4C48-8F92-9F17638D9462}"/>
    <dgm:cxn modelId="{28C0DB79-5C2C-4E5C-8E97-C1C6991D8134}" srcId="{945AC8C3-043A-4BE4-A08E-41C3A39F6247}" destId="{3D6615AC-9CAC-4FBB-9A3D-877EBA9D5031}" srcOrd="1" destOrd="0" parTransId="{E58AD6A9-BE4F-42D1-BD22-1D6AA224E659}" sibTransId="{138E5B52-E29D-490D-88DE-E30E319C716E}"/>
    <dgm:cxn modelId="{52197867-959B-4A47-B249-B9A88CF4F8D2}" type="presOf" srcId="{62F538C7-CF73-4BD8-B2AE-8B5453F5C37A}" destId="{B895B5B2-BFA8-448E-9AAD-A5A75ADCD887}" srcOrd="0" destOrd="3" presId="urn:microsoft.com/office/officeart/2005/8/layout/process3"/>
    <dgm:cxn modelId="{74FE45B7-A79C-4CA1-8353-B94E1FC5929A}" type="presOf" srcId="{945AC8C3-043A-4BE4-A08E-41C3A39F6247}" destId="{34069887-FF26-495A-99DF-EB488A211DFF}" srcOrd="0" destOrd="0" presId="urn:microsoft.com/office/officeart/2005/8/layout/process3"/>
    <dgm:cxn modelId="{180CE08C-B067-4D53-87F9-7C04FAFFEEDA}" type="presOf" srcId="{B7BAAFBE-8738-40FE-AE2E-429A7F3FF92C}" destId="{8CCA32F2-FBCE-45DA-85F8-49C2FF40FF05}" srcOrd="0" destOrd="0" presId="urn:microsoft.com/office/officeart/2005/8/layout/process3"/>
    <dgm:cxn modelId="{3FED57BC-051A-4628-9F7A-80CD74A59A2D}" type="presOf" srcId="{B7BAAFBE-8738-40FE-AE2E-429A7F3FF92C}" destId="{18859A87-B633-4F5F-B43D-98B87CF1559A}" srcOrd="1" destOrd="0" presId="urn:microsoft.com/office/officeart/2005/8/layout/process3"/>
    <dgm:cxn modelId="{BB72901C-1F03-49EA-A319-3FE84CD33E0C}" type="presParOf" srcId="{C855ED27-6F4A-4778-BC47-F2EAE4DE5E07}" destId="{CEFD199C-9FDD-4430-9778-826044446A9D}" srcOrd="0" destOrd="0" presId="urn:microsoft.com/office/officeart/2005/8/layout/process3"/>
    <dgm:cxn modelId="{F8E17EAB-05C0-4CBA-BB29-EF14F1BC96AC}" type="presParOf" srcId="{CEFD199C-9FDD-4430-9778-826044446A9D}" destId="{8B1B8657-017D-49F6-BBEB-052515A92EF8}" srcOrd="0" destOrd="0" presId="urn:microsoft.com/office/officeart/2005/8/layout/process3"/>
    <dgm:cxn modelId="{0484DC0F-A6F2-4894-92FA-A326F5FE15BE}" type="presParOf" srcId="{CEFD199C-9FDD-4430-9778-826044446A9D}" destId="{045B24AB-4E36-451D-B1B4-88A49E41B24C}" srcOrd="1" destOrd="0" presId="urn:microsoft.com/office/officeart/2005/8/layout/process3"/>
    <dgm:cxn modelId="{B908833E-8BB7-4DB5-A2C9-D7CB51DAAB10}" type="presParOf" srcId="{CEFD199C-9FDD-4430-9778-826044446A9D}" destId="{AA170D6D-935F-4EAB-9C12-1ACACF832242}" srcOrd="2" destOrd="0" presId="urn:microsoft.com/office/officeart/2005/8/layout/process3"/>
    <dgm:cxn modelId="{DD92F596-84A9-4CAB-8FB4-17D063374904}" type="presParOf" srcId="{C855ED27-6F4A-4778-BC47-F2EAE4DE5E07}" destId="{3D4EE55B-B6FF-470C-B581-737A4AE2BF34}" srcOrd="1" destOrd="0" presId="urn:microsoft.com/office/officeart/2005/8/layout/process3"/>
    <dgm:cxn modelId="{D4FBC0AC-6046-455C-B839-2D76ED149886}" type="presParOf" srcId="{3D4EE55B-B6FF-470C-B581-737A4AE2BF34}" destId="{9483CC77-ECEE-4A5A-B446-FBB27486FB8C}" srcOrd="0" destOrd="0" presId="urn:microsoft.com/office/officeart/2005/8/layout/process3"/>
    <dgm:cxn modelId="{47E5630E-7816-43FE-A300-37BE7ACDDB97}" type="presParOf" srcId="{C855ED27-6F4A-4778-BC47-F2EAE4DE5E07}" destId="{6816ABDA-A3C3-42D5-AB6E-B4561256214D}" srcOrd="2" destOrd="0" presId="urn:microsoft.com/office/officeart/2005/8/layout/process3"/>
    <dgm:cxn modelId="{B3E8866A-2506-423B-AF91-4795F9A3506C}" type="presParOf" srcId="{6816ABDA-A3C3-42D5-AB6E-B4561256214D}" destId="{48FC8D05-4640-4CD8-A049-DC37E03AAAAD}" srcOrd="0" destOrd="0" presId="urn:microsoft.com/office/officeart/2005/8/layout/process3"/>
    <dgm:cxn modelId="{DB65E185-A207-401D-8176-71294553E1C8}" type="presParOf" srcId="{6816ABDA-A3C3-42D5-AB6E-B4561256214D}" destId="{E5015FB3-1F84-42EB-84BA-DA5822A2BE49}" srcOrd="1" destOrd="0" presId="urn:microsoft.com/office/officeart/2005/8/layout/process3"/>
    <dgm:cxn modelId="{8BE7D16A-E811-412A-AB65-C766BD2B450F}" type="presParOf" srcId="{6816ABDA-A3C3-42D5-AB6E-B4561256214D}" destId="{2ACEFD5E-4521-4787-8ECA-EDA3EC61FC7F}" srcOrd="2" destOrd="0" presId="urn:microsoft.com/office/officeart/2005/8/layout/process3"/>
    <dgm:cxn modelId="{3A39B4F6-86A6-4569-829D-D331A9801601}" type="presParOf" srcId="{C855ED27-6F4A-4778-BC47-F2EAE4DE5E07}" destId="{84845502-ABC3-4886-A0F6-AD7054DB605B}" srcOrd="3" destOrd="0" presId="urn:microsoft.com/office/officeart/2005/8/layout/process3"/>
    <dgm:cxn modelId="{6C91791B-C4AF-4F91-8293-49843A006546}" type="presParOf" srcId="{84845502-ABC3-4886-A0F6-AD7054DB605B}" destId="{F70ED8D2-CC00-4BB4-A9F5-1A785A9FCE17}" srcOrd="0" destOrd="0" presId="urn:microsoft.com/office/officeart/2005/8/layout/process3"/>
    <dgm:cxn modelId="{046952D2-EE83-4C93-8B0D-898BACA2ECCD}" type="presParOf" srcId="{C855ED27-6F4A-4778-BC47-F2EAE4DE5E07}" destId="{074FE0A2-D3F8-488E-8E8C-E8C466B0FB25}" srcOrd="4" destOrd="0" presId="urn:microsoft.com/office/officeart/2005/8/layout/process3"/>
    <dgm:cxn modelId="{F20FD742-1CE1-4DBA-8140-548DD71154E5}" type="presParOf" srcId="{074FE0A2-D3F8-488E-8E8C-E8C466B0FB25}" destId="{34069887-FF26-495A-99DF-EB488A211DFF}" srcOrd="0" destOrd="0" presId="urn:microsoft.com/office/officeart/2005/8/layout/process3"/>
    <dgm:cxn modelId="{232843B4-81BD-4764-9095-171DF2A163AF}" type="presParOf" srcId="{074FE0A2-D3F8-488E-8E8C-E8C466B0FB25}" destId="{069411E0-52EC-4159-835C-81197967ECBA}" srcOrd="1" destOrd="0" presId="urn:microsoft.com/office/officeart/2005/8/layout/process3"/>
    <dgm:cxn modelId="{7936ED3C-3BC7-4657-A124-6CF51C7C75BF}" type="presParOf" srcId="{074FE0A2-D3F8-488E-8E8C-E8C466B0FB25}" destId="{B895B5B2-BFA8-448E-9AAD-A5A75ADCD887}" srcOrd="2" destOrd="0" presId="urn:microsoft.com/office/officeart/2005/8/layout/process3"/>
    <dgm:cxn modelId="{36E8B92B-0033-422A-BFD7-3BDBCC05C929}" type="presParOf" srcId="{C855ED27-6F4A-4778-BC47-F2EAE4DE5E07}" destId="{8CCA32F2-FBCE-45DA-85F8-49C2FF40FF05}" srcOrd="5" destOrd="0" presId="urn:microsoft.com/office/officeart/2005/8/layout/process3"/>
    <dgm:cxn modelId="{A1065469-718A-441D-BC3D-570B344234F7}" type="presParOf" srcId="{8CCA32F2-FBCE-45DA-85F8-49C2FF40FF05}" destId="{18859A87-B633-4F5F-B43D-98B87CF1559A}" srcOrd="0" destOrd="0" presId="urn:microsoft.com/office/officeart/2005/8/layout/process3"/>
    <dgm:cxn modelId="{8BB0930F-1A7A-425E-8C95-2E39FB59DE3B}" type="presParOf" srcId="{C855ED27-6F4A-4778-BC47-F2EAE4DE5E07}" destId="{9231DBE3-1F51-432D-85E7-7D4196E2D7D4}" srcOrd="6" destOrd="0" presId="urn:microsoft.com/office/officeart/2005/8/layout/process3"/>
    <dgm:cxn modelId="{0557CFDF-53ED-4E5E-BA14-EE5890A66DF1}" type="presParOf" srcId="{9231DBE3-1F51-432D-85E7-7D4196E2D7D4}" destId="{44DBF448-5539-4C12-8118-982BC184AAFE}" srcOrd="0" destOrd="0" presId="urn:microsoft.com/office/officeart/2005/8/layout/process3"/>
    <dgm:cxn modelId="{82A24131-C27E-4ACA-88CC-BA52DDAAE1FD}" type="presParOf" srcId="{9231DBE3-1F51-432D-85E7-7D4196E2D7D4}" destId="{B8805C38-32C2-4178-A429-7EA220AC17BB}" srcOrd="1" destOrd="0" presId="urn:microsoft.com/office/officeart/2005/8/layout/process3"/>
    <dgm:cxn modelId="{AB461C1F-BCF0-43D4-9F97-F0ED1314DF2A}" type="presParOf" srcId="{9231DBE3-1F51-432D-85E7-7D4196E2D7D4}" destId="{69FECDF3-BF0B-41F6-BE4E-375E68027D13}" srcOrd="2" destOrd="0" presId="urn:microsoft.com/office/officeart/2005/8/layout/process3"/>
    <dgm:cxn modelId="{7A81E7CF-690E-4A93-9F72-CE3F91CCCEBA}" type="presParOf" srcId="{C855ED27-6F4A-4778-BC47-F2EAE4DE5E07}" destId="{D022F7FF-3E6D-4194-A3C3-2F303848104E}" srcOrd="7" destOrd="0" presId="urn:microsoft.com/office/officeart/2005/8/layout/process3"/>
    <dgm:cxn modelId="{F9D8B673-FD5C-4A8D-A7E8-FFB4DF4815AA}" type="presParOf" srcId="{D022F7FF-3E6D-4194-A3C3-2F303848104E}" destId="{CDBB4616-C0DB-4D29-BDFE-99C0107B8FC8}" srcOrd="0" destOrd="0" presId="urn:microsoft.com/office/officeart/2005/8/layout/process3"/>
    <dgm:cxn modelId="{C5C3663F-3661-4039-B36A-EB8C57F93837}" type="presParOf" srcId="{C855ED27-6F4A-4778-BC47-F2EAE4DE5E07}" destId="{7C879AB6-90D5-4711-B6B5-F051DF3D5643}" srcOrd="8" destOrd="0" presId="urn:microsoft.com/office/officeart/2005/8/layout/process3"/>
    <dgm:cxn modelId="{7100B8E5-CB28-4DE6-AE63-49639AF5F683}" type="presParOf" srcId="{7C879AB6-90D5-4711-B6B5-F051DF3D5643}" destId="{476AAF10-7DE5-406C-87EC-F0335F148452}" srcOrd="0" destOrd="0" presId="urn:microsoft.com/office/officeart/2005/8/layout/process3"/>
    <dgm:cxn modelId="{6123D585-08EB-43D7-BEAB-93AD45BC104E}" type="presParOf" srcId="{7C879AB6-90D5-4711-B6B5-F051DF3D5643}" destId="{EAB25145-DF57-465C-9654-7C53FA64FBB2}" srcOrd="1" destOrd="0" presId="urn:microsoft.com/office/officeart/2005/8/layout/process3"/>
    <dgm:cxn modelId="{25AC727F-4A75-4411-A661-ED1AA0E495FF}" type="presParOf" srcId="{7C879AB6-90D5-4711-B6B5-F051DF3D5643}" destId="{9D196876-2689-497A-BA0A-6FA592C3C1D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1D057E-980B-49FD-AB92-6C6623AA976C}" type="doc">
      <dgm:prSet loTypeId="urn:microsoft.com/office/officeart/2005/8/layout/vList5" loCatId="list" qsTypeId="urn:microsoft.com/office/officeart/2005/8/quickstyle/simple1" qsCatId="simple" csTypeId="urn:microsoft.com/office/officeart/2005/8/colors/accent2_5" csCatId="accent2" phldr="1"/>
      <dgm:spPr/>
      <dgm:t>
        <a:bodyPr/>
        <a:lstStyle/>
        <a:p>
          <a:endParaRPr lang="en-GB"/>
        </a:p>
      </dgm:t>
    </dgm:pt>
    <dgm:pt modelId="{D4D97190-31E8-4884-8334-43F91691CC77}">
      <dgm:prSet phldrT="[Text]"/>
      <dgm:spPr/>
      <dgm:t>
        <a:bodyPr/>
        <a:lstStyle/>
        <a:p>
          <a:r>
            <a:rPr lang="en-GB" dirty="0" smtClean="0">
              <a:latin typeface="+mj-lt"/>
            </a:rPr>
            <a:t>Offering, promising or giving a bribe</a:t>
          </a:r>
          <a:endParaRPr lang="en-GB" dirty="0">
            <a:latin typeface="+mj-lt"/>
          </a:endParaRPr>
        </a:p>
      </dgm:t>
    </dgm:pt>
    <dgm:pt modelId="{1710060E-ABEB-45D3-8206-CEC1DF1DA743}" type="parTrans" cxnId="{CF7C11D6-2C11-430D-9E9D-8FD28776F694}">
      <dgm:prSet/>
      <dgm:spPr/>
      <dgm:t>
        <a:bodyPr/>
        <a:lstStyle/>
        <a:p>
          <a:endParaRPr lang="en-GB">
            <a:latin typeface="+mj-lt"/>
          </a:endParaRPr>
        </a:p>
      </dgm:t>
    </dgm:pt>
    <dgm:pt modelId="{39E62257-FDF0-4D84-ACBE-D024D171BE08}" type="sibTrans" cxnId="{CF7C11D6-2C11-430D-9E9D-8FD28776F694}">
      <dgm:prSet/>
      <dgm:spPr/>
      <dgm:t>
        <a:bodyPr/>
        <a:lstStyle/>
        <a:p>
          <a:endParaRPr lang="en-GB">
            <a:latin typeface="+mj-lt"/>
          </a:endParaRPr>
        </a:p>
      </dgm:t>
    </dgm:pt>
    <dgm:pt modelId="{56751E31-FB9D-4AE8-8F24-53F759A2E38E}">
      <dgm:prSet/>
      <dgm:spPr/>
      <dgm:t>
        <a:bodyPr/>
        <a:lstStyle/>
        <a:p>
          <a:r>
            <a:rPr lang="en-GB" dirty="0" smtClean="0">
              <a:latin typeface="+mj-lt"/>
            </a:rPr>
            <a:t>Requesting, agreeing to receive or accepting a bribe</a:t>
          </a:r>
          <a:endParaRPr lang="en-GB" dirty="0">
            <a:latin typeface="+mj-lt"/>
          </a:endParaRPr>
        </a:p>
      </dgm:t>
    </dgm:pt>
    <dgm:pt modelId="{DD1F0229-EFBB-42B8-B5D3-94A1B50215EA}" type="parTrans" cxnId="{4DC1CBF1-F026-41C6-80A9-03A63A7239C1}">
      <dgm:prSet/>
      <dgm:spPr/>
      <dgm:t>
        <a:bodyPr/>
        <a:lstStyle/>
        <a:p>
          <a:endParaRPr lang="en-GB">
            <a:latin typeface="+mj-lt"/>
          </a:endParaRPr>
        </a:p>
      </dgm:t>
    </dgm:pt>
    <dgm:pt modelId="{A0B50DDB-AE51-4B3E-AE9A-1FEFD0DE8637}" type="sibTrans" cxnId="{4DC1CBF1-F026-41C6-80A9-03A63A7239C1}">
      <dgm:prSet/>
      <dgm:spPr/>
      <dgm:t>
        <a:bodyPr/>
        <a:lstStyle/>
        <a:p>
          <a:endParaRPr lang="en-GB">
            <a:latin typeface="+mj-lt"/>
          </a:endParaRPr>
        </a:p>
      </dgm:t>
    </dgm:pt>
    <dgm:pt modelId="{571EC25F-6BA5-4DED-BA08-48870B36C28D}">
      <dgm:prSet/>
      <dgm:spPr/>
      <dgm:t>
        <a:bodyPr/>
        <a:lstStyle/>
        <a:p>
          <a:r>
            <a:rPr lang="en-GB" dirty="0" smtClean="0">
              <a:latin typeface="+mj-lt"/>
            </a:rPr>
            <a:t>Bribing a foreign official</a:t>
          </a:r>
          <a:endParaRPr lang="en-GB" dirty="0">
            <a:latin typeface="+mj-lt"/>
          </a:endParaRPr>
        </a:p>
      </dgm:t>
    </dgm:pt>
    <dgm:pt modelId="{BF13553E-DB99-4B35-AAB3-0446FB5B145B}" type="parTrans" cxnId="{8B205512-501C-4F46-8242-1A4A3B20BFDE}">
      <dgm:prSet/>
      <dgm:spPr/>
      <dgm:t>
        <a:bodyPr/>
        <a:lstStyle/>
        <a:p>
          <a:endParaRPr lang="en-GB">
            <a:latin typeface="+mj-lt"/>
          </a:endParaRPr>
        </a:p>
      </dgm:t>
    </dgm:pt>
    <dgm:pt modelId="{47E731AD-BE91-4C16-9C62-2DE2AA75A85A}" type="sibTrans" cxnId="{8B205512-501C-4F46-8242-1A4A3B20BFDE}">
      <dgm:prSet/>
      <dgm:spPr/>
      <dgm:t>
        <a:bodyPr/>
        <a:lstStyle/>
        <a:p>
          <a:endParaRPr lang="en-GB">
            <a:latin typeface="+mj-lt"/>
          </a:endParaRPr>
        </a:p>
      </dgm:t>
    </dgm:pt>
    <dgm:pt modelId="{8DE55058-CBFE-4970-A564-D3490A950A53}">
      <dgm:prSet/>
      <dgm:spPr/>
      <dgm:t>
        <a:bodyPr/>
        <a:lstStyle/>
        <a:p>
          <a:r>
            <a:rPr lang="en-GB" dirty="0" smtClean="0">
              <a:latin typeface="+mj-lt"/>
            </a:rPr>
            <a:t>Failing to prevent bribery</a:t>
          </a:r>
          <a:endParaRPr lang="en-GB" dirty="0">
            <a:latin typeface="+mj-lt"/>
          </a:endParaRPr>
        </a:p>
      </dgm:t>
    </dgm:pt>
    <dgm:pt modelId="{820AB090-C669-4EA4-BE24-F78E8F4214B9}" type="parTrans" cxnId="{1944A28C-3FD5-47E5-B889-39DD0F853134}">
      <dgm:prSet/>
      <dgm:spPr/>
      <dgm:t>
        <a:bodyPr/>
        <a:lstStyle/>
        <a:p>
          <a:endParaRPr lang="en-GB">
            <a:latin typeface="+mj-lt"/>
          </a:endParaRPr>
        </a:p>
      </dgm:t>
    </dgm:pt>
    <dgm:pt modelId="{2B551B02-830B-46C5-90F8-F6CDEB33A07D}" type="sibTrans" cxnId="{1944A28C-3FD5-47E5-B889-39DD0F853134}">
      <dgm:prSet/>
      <dgm:spPr/>
      <dgm:t>
        <a:bodyPr/>
        <a:lstStyle/>
        <a:p>
          <a:endParaRPr lang="en-GB">
            <a:latin typeface="+mj-lt"/>
          </a:endParaRPr>
        </a:p>
      </dgm:t>
    </dgm:pt>
    <dgm:pt modelId="{3990B1BF-F155-4E9B-B2EF-5621780E7D6F}">
      <dgm:prSet phldrT="[Text]" custT="1"/>
      <dgm:spPr>
        <a:solidFill>
          <a:schemeClr val="accent4"/>
        </a:solidFill>
      </dgm:spPr>
      <dgm:t>
        <a:bodyPr/>
        <a:lstStyle/>
        <a:p>
          <a:r>
            <a:rPr lang="en-GB" sz="1400" dirty="0" smtClean="0">
              <a:latin typeface="+mj-lt"/>
            </a:rPr>
            <a:t>Section 1</a:t>
          </a:r>
          <a:endParaRPr lang="en-GB" sz="1400" dirty="0">
            <a:latin typeface="+mj-lt"/>
          </a:endParaRPr>
        </a:p>
      </dgm:t>
    </dgm:pt>
    <dgm:pt modelId="{18BC2BBB-65DA-4F15-A8AF-A7E2DF3290D8}" type="parTrans" cxnId="{2D7D6701-F1F0-4C78-A3AA-AEFE612A47C8}">
      <dgm:prSet/>
      <dgm:spPr/>
      <dgm:t>
        <a:bodyPr/>
        <a:lstStyle/>
        <a:p>
          <a:endParaRPr lang="en-GB">
            <a:latin typeface="+mj-lt"/>
          </a:endParaRPr>
        </a:p>
      </dgm:t>
    </dgm:pt>
    <dgm:pt modelId="{E0F20225-3424-4903-95C6-510094582D0F}" type="sibTrans" cxnId="{2D7D6701-F1F0-4C78-A3AA-AEFE612A47C8}">
      <dgm:prSet/>
      <dgm:spPr/>
      <dgm:t>
        <a:bodyPr/>
        <a:lstStyle/>
        <a:p>
          <a:endParaRPr lang="en-GB">
            <a:latin typeface="+mj-lt"/>
          </a:endParaRPr>
        </a:p>
      </dgm:t>
    </dgm:pt>
    <dgm:pt modelId="{587324AD-FA10-43DD-812C-3B4391DA62AA}">
      <dgm:prSet custT="1"/>
      <dgm:spPr>
        <a:solidFill>
          <a:schemeClr val="accent4"/>
        </a:solidFill>
      </dgm:spPr>
      <dgm:t>
        <a:bodyPr/>
        <a:lstStyle/>
        <a:p>
          <a:r>
            <a:rPr lang="en-GB" sz="1400" dirty="0" smtClean="0">
              <a:latin typeface="+mj-lt"/>
            </a:rPr>
            <a:t>Section 2</a:t>
          </a:r>
          <a:endParaRPr lang="en-GB" sz="1400" dirty="0">
            <a:latin typeface="+mj-lt"/>
          </a:endParaRPr>
        </a:p>
      </dgm:t>
    </dgm:pt>
    <dgm:pt modelId="{B1E965E3-E112-4091-BB72-A0D8F5268002}" type="parTrans" cxnId="{73C11272-7CC8-47CC-97F3-6244C49C8D63}">
      <dgm:prSet/>
      <dgm:spPr/>
      <dgm:t>
        <a:bodyPr/>
        <a:lstStyle/>
        <a:p>
          <a:endParaRPr lang="en-GB">
            <a:latin typeface="+mj-lt"/>
          </a:endParaRPr>
        </a:p>
      </dgm:t>
    </dgm:pt>
    <dgm:pt modelId="{94C54E67-C477-4D11-8ACD-613919FB1C18}" type="sibTrans" cxnId="{73C11272-7CC8-47CC-97F3-6244C49C8D63}">
      <dgm:prSet/>
      <dgm:spPr/>
      <dgm:t>
        <a:bodyPr/>
        <a:lstStyle/>
        <a:p>
          <a:endParaRPr lang="en-GB">
            <a:latin typeface="+mj-lt"/>
          </a:endParaRPr>
        </a:p>
      </dgm:t>
    </dgm:pt>
    <dgm:pt modelId="{D47101B8-42E7-4255-9E92-30924BE84DFD}">
      <dgm:prSet custT="1"/>
      <dgm:spPr>
        <a:solidFill>
          <a:schemeClr val="accent4"/>
        </a:solidFill>
      </dgm:spPr>
      <dgm:t>
        <a:bodyPr/>
        <a:lstStyle/>
        <a:p>
          <a:r>
            <a:rPr lang="en-GB" sz="1400" dirty="0" smtClean="0">
              <a:latin typeface="+mj-lt"/>
            </a:rPr>
            <a:t>Section 6</a:t>
          </a:r>
          <a:endParaRPr lang="en-GB" sz="1400" dirty="0">
            <a:latin typeface="+mj-lt"/>
          </a:endParaRPr>
        </a:p>
      </dgm:t>
    </dgm:pt>
    <dgm:pt modelId="{6FF1D0C5-CB71-408A-A682-CE5D38B7E4F4}" type="parTrans" cxnId="{325BA39B-8D1E-4606-B8AE-052AE3871BAE}">
      <dgm:prSet/>
      <dgm:spPr/>
      <dgm:t>
        <a:bodyPr/>
        <a:lstStyle/>
        <a:p>
          <a:endParaRPr lang="en-GB">
            <a:latin typeface="+mj-lt"/>
          </a:endParaRPr>
        </a:p>
      </dgm:t>
    </dgm:pt>
    <dgm:pt modelId="{753F03D1-9138-492C-84CA-7A3B1466C094}" type="sibTrans" cxnId="{325BA39B-8D1E-4606-B8AE-052AE3871BAE}">
      <dgm:prSet/>
      <dgm:spPr/>
      <dgm:t>
        <a:bodyPr/>
        <a:lstStyle/>
        <a:p>
          <a:endParaRPr lang="en-GB">
            <a:latin typeface="+mj-lt"/>
          </a:endParaRPr>
        </a:p>
      </dgm:t>
    </dgm:pt>
    <dgm:pt modelId="{EFD6F61A-C22F-4C80-9E1B-0A020976F95F}">
      <dgm:prSet custT="1"/>
      <dgm:spPr>
        <a:solidFill>
          <a:schemeClr val="accent4"/>
        </a:solidFill>
      </dgm:spPr>
      <dgm:t>
        <a:bodyPr/>
        <a:lstStyle/>
        <a:p>
          <a:r>
            <a:rPr lang="en-GB" sz="1400" dirty="0" smtClean="0">
              <a:latin typeface="+mj-lt"/>
            </a:rPr>
            <a:t>Section 7</a:t>
          </a:r>
          <a:endParaRPr lang="en-GB" sz="1400" dirty="0">
            <a:latin typeface="+mj-lt"/>
          </a:endParaRPr>
        </a:p>
      </dgm:t>
    </dgm:pt>
    <dgm:pt modelId="{35221445-7FDB-4884-AB75-2E0B542CD4E5}" type="parTrans" cxnId="{CE6CEF5E-C1CF-40E4-A2A6-8A96486907CC}">
      <dgm:prSet/>
      <dgm:spPr/>
      <dgm:t>
        <a:bodyPr/>
        <a:lstStyle/>
        <a:p>
          <a:endParaRPr lang="en-GB">
            <a:latin typeface="+mj-lt"/>
          </a:endParaRPr>
        </a:p>
      </dgm:t>
    </dgm:pt>
    <dgm:pt modelId="{489510CB-FCF1-4EB0-B57B-7C7D02CB0043}" type="sibTrans" cxnId="{CE6CEF5E-C1CF-40E4-A2A6-8A96486907CC}">
      <dgm:prSet/>
      <dgm:spPr/>
      <dgm:t>
        <a:bodyPr/>
        <a:lstStyle/>
        <a:p>
          <a:endParaRPr lang="en-GB">
            <a:latin typeface="+mj-lt"/>
          </a:endParaRPr>
        </a:p>
      </dgm:t>
    </dgm:pt>
    <dgm:pt modelId="{9BC46965-C49B-4800-BDBF-C18B8254C411}" type="pres">
      <dgm:prSet presAssocID="{BC1D057E-980B-49FD-AB92-6C6623AA976C}" presName="Name0" presStyleCnt="0">
        <dgm:presLayoutVars>
          <dgm:dir/>
          <dgm:animLvl val="lvl"/>
          <dgm:resizeHandles val="exact"/>
        </dgm:presLayoutVars>
      </dgm:prSet>
      <dgm:spPr/>
      <dgm:t>
        <a:bodyPr/>
        <a:lstStyle/>
        <a:p>
          <a:endParaRPr lang="en-GB"/>
        </a:p>
      </dgm:t>
    </dgm:pt>
    <dgm:pt modelId="{58E5F05A-35CB-44F4-84ED-E09154BDCFE8}" type="pres">
      <dgm:prSet presAssocID="{3990B1BF-F155-4E9B-B2EF-5621780E7D6F}" presName="linNode" presStyleCnt="0"/>
      <dgm:spPr/>
    </dgm:pt>
    <dgm:pt modelId="{E9D5782F-11C3-4520-BF02-001319494366}" type="pres">
      <dgm:prSet presAssocID="{3990B1BF-F155-4E9B-B2EF-5621780E7D6F}" presName="parentText" presStyleLbl="node1" presStyleIdx="0" presStyleCnt="4">
        <dgm:presLayoutVars>
          <dgm:chMax val="1"/>
          <dgm:bulletEnabled val="1"/>
        </dgm:presLayoutVars>
      </dgm:prSet>
      <dgm:spPr/>
      <dgm:t>
        <a:bodyPr/>
        <a:lstStyle/>
        <a:p>
          <a:endParaRPr lang="en-GB"/>
        </a:p>
      </dgm:t>
    </dgm:pt>
    <dgm:pt modelId="{7087AF6C-B738-4AFE-90D3-B525648885B2}" type="pres">
      <dgm:prSet presAssocID="{3990B1BF-F155-4E9B-B2EF-5621780E7D6F}" presName="descendantText" presStyleLbl="alignAccFollowNode1" presStyleIdx="0" presStyleCnt="4">
        <dgm:presLayoutVars>
          <dgm:bulletEnabled val="1"/>
        </dgm:presLayoutVars>
      </dgm:prSet>
      <dgm:spPr/>
      <dgm:t>
        <a:bodyPr/>
        <a:lstStyle/>
        <a:p>
          <a:endParaRPr lang="en-GB"/>
        </a:p>
      </dgm:t>
    </dgm:pt>
    <dgm:pt modelId="{66A98477-BBF0-45D0-B990-88AA01DD2BD0}" type="pres">
      <dgm:prSet presAssocID="{E0F20225-3424-4903-95C6-510094582D0F}" presName="sp" presStyleCnt="0"/>
      <dgm:spPr/>
    </dgm:pt>
    <dgm:pt modelId="{7CCDAB31-F4C5-4414-B63A-EF83C29F383B}" type="pres">
      <dgm:prSet presAssocID="{587324AD-FA10-43DD-812C-3B4391DA62AA}" presName="linNode" presStyleCnt="0"/>
      <dgm:spPr/>
    </dgm:pt>
    <dgm:pt modelId="{E442ED5B-BC0E-4C45-9BB1-FB3159F6467D}" type="pres">
      <dgm:prSet presAssocID="{587324AD-FA10-43DD-812C-3B4391DA62AA}" presName="parentText" presStyleLbl="node1" presStyleIdx="1" presStyleCnt="4">
        <dgm:presLayoutVars>
          <dgm:chMax val="1"/>
          <dgm:bulletEnabled val="1"/>
        </dgm:presLayoutVars>
      </dgm:prSet>
      <dgm:spPr/>
      <dgm:t>
        <a:bodyPr/>
        <a:lstStyle/>
        <a:p>
          <a:endParaRPr lang="en-GB"/>
        </a:p>
      </dgm:t>
    </dgm:pt>
    <dgm:pt modelId="{265AE493-0489-4A5F-BA15-ECF12E1DAD1A}" type="pres">
      <dgm:prSet presAssocID="{587324AD-FA10-43DD-812C-3B4391DA62AA}" presName="descendantText" presStyleLbl="alignAccFollowNode1" presStyleIdx="1" presStyleCnt="4">
        <dgm:presLayoutVars>
          <dgm:bulletEnabled val="1"/>
        </dgm:presLayoutVars>
      </dgm:prSet>
      <dgm:spPr/>
      <dgm:t>
        <a:bodyPr/>
        <a:lstStyle/>
        <a:p>
          <a:endParaRPr lang="en-GB"/>
        </a:p>
      </dgm:t>
    </dgm:pt>
    <dgm:pt modelId="{9CB30004-7CDC-4FC3-9610-97137A3338C0}" type="pres">
      <dgm:prSet presAssocID="{94C54E67-C477-4D11-8ACD-613919FB1C18}" presName="sp" presStyleCnt="0"/>
      <dgm:spPr/>
    </dgm:pt>
    <dgm:pt modelId="{8EF7C8A0-2185-4AD7-8A4F-AC54AA541FDC}" type="pres">
      <dgm:prSet presAssocID="{D47101B8-42E7-4255-9E92-30924BE84DFD}" presName="linNode" presStyleCnt="0"/>
      <dgm:spPr/>
    </dgm:pt>
    <dgm:pt modelId="{C1617E57-B9C6-401B-889D-C3584B46E523}" type="pres">
      <dgm:prSet presAssocID="{D47101B8-42E7-4255-9E92-30924BE84DFD}" presName="parentText" presStyleLbl="node1" presStyleIdx="2" presStyleCnt="4">
        <dgm:presLayoutVars>
          <dgm:chMax val="1"/>
          <dgm:bulletEnabled val="1"/>
        </dgm:presLayoutVars>
      </dgm:prSet>
      <dgm:spPr/>
      <dgm:t>
        <a:bodyPr/>
        <a:lstStyle/>
        <a:p>
          <a:endParaRPr lang="en-GB"/>
        </a:p>
      </dgm:t>
    </dgm:pt>
    <dgm:pt modelId="{6DA66AC8-662B-4129-9133-155EFB3D577E}" type="pres">
      <dgm:prSet presAssocID="{D47101B8-42E7-4255-9E92-30924BE84DFD}" presName="descendantText" presStyleLbl="alignAccFollowNode1" presStyleIdx="2" presStyleCnt="4">
        <dgm:presLayoutVars>
          <dgm:bulletEnabled val="1"/>
        </dgm:presLayoutVars>
      </dgm:prSet>
      <dgm:spPr/>
      <dgm:t>
        <a:bodyPr/>
        <a:lstStyle/>
        <a:p>
          <a:endParaRPr lang="en-GB"/>
        </a:p>
      </dgm:t>
    </dgm:pt>
    <dgm:pt modelId="{315A3CF0-DF51-4064-A835-D900BC0AD50B}" type="pres">
      <dgm:prSet presAssocID="{753F03D1-9138-492C-84CA-7A3B1466C094}" presName="sp" presStyleCnt="0"/>
      <dgm:spPr/>
    </dgm:pt>
    <dgm:pt modelId="{9AFAC186-3A1B-41AA-B50C-9C2375978992}" type="pres">
      <dgm:prSet presAssocID="{EFD6F61A-C22F-4C80-9E1B-0A020976F95F}" presName="linNode" presStyleCnt="0"/>
      <dgm:spPr/>
    </dgm:pt>
    <dgm:pt modelId="{0FC6FCD7-47AF-40AE-8063-4E4F6D244B28}" type="pres">
      <dgm:prSet presAssocID="{EFD6F61A-C22F-4C80-9E1B-0A020976F95F}" presName="parentText" presStyleLbl="node1" presStyleIdx="3" presStyleCnt="4">
        <dgm:presLayoutVars>
          <dgm:chMax val="1"/>
          <dgm:bulletEnabled val="1"/>
        </dgm:presLayoutVars>
      </dgm:prSet>
      <dgm:spPr/>
      <dgm:t>
        <a:bodyPr/>
        <a:lstStyle/>
        <a:p>
          <a:endParaRPr lang="en-GB"/>
        </a:p>
      </dgm:t>
    </dgm:pt>
    <dgm:pt modelId="{8EFDE356-16C4-445B-B247-BCB95D9B8C9D}" type="pres">
      <dgm:prSet presAssocID="{EFD6F61A-C22F-4C80-9E1B-0A020976F95F}" presName="descendantText" presStyleLbl="alignAccFollowNode1" presStyleIdx="3" presStyleCnt="4">
        <dgm:presLayoutVars>
          <dgm:bulletEnabled val="1"/>
        </dgm:presLayoutVars>
      </dgm:prSet>
      <dgm:spPr/>
      <dgm:t>
        <a:bodyPr/>
        <a:lstStyle/>
        <a:p>
          <a:endParaRPr lang="en-GB"/>
        </a:p>
      </dgm:t>
    </dgm:pt>
  </dgm:ptLst>
  <dgm:cxnLst>
    <dgm:cxn modelId="{325BA39B-8D1E-4606-B8AE-052AE3871BAE}" srcId="{BC1D057E-980B-49FD-AB92-6C6623AA976C}" destId="{D47101B8-42E7-4255-9E92-30924BE84DFD}" srcOrd="2" destOrd="0" parTransId="{6FF1D0C5-CB71-408A-A682-CE5D38B7E4F4}" sibTransId="{753F03D1-9138-492C-84CA-7A3B1466C094}"/>
    <dgm:cxn modelId="{CF7C11D6-2C11-430D-9E9D-8FD28776F694}" srcId="{3990B1BF-F155-4E9B-B2EF-5621780E7D6F}" destId="{D4D97190-31E8-4884-8334-43F91691CC77}" srcOrd="0" destOrd="0" parTransId="{1710060E-ABEB-45D3-8206-CEC1DF1DA743}" sibTransId="{39E62257-FDF0-4D84-ACBE-D024D171BE08}"/>
    <dgm:cxn modelId="{3F3E6C8A-36E3-43D9-A6E0-DE89848DFBCA}" type="presOf" srcId="{8DE55058-CBFE-4970-A564-D3490A950A53}" destId="{8EFDE356-16C4-445B-B247-BCB95D9B8C9D}" srcOrd="0" destOrd="0" presId="urn:microsoft.com/office/officeart/2005/8/layout/vList5"/>
    <dgm:cxn modelId="{323625E4-5633-499D-9085-D72EA3B8F5C2}" type="presOf" srcId="{EFD6F61A-C22F-4C80-9E1B-0A020976F95F}" destId="{0FC6FCD7-47AF-40AE-8063-4E4F6D244B28}" srcOrd="0" destOrd="0" presId="urn:microsoft.com/office/officeart/2005/8/layout/vList5"/>
    <dgm:cxn modelId="{73C11272-7CC8-47CC-97F3-6244C49C8D63}" srcId="{BC1D057E-980B-49FD-AB92-6C6623AA976C}" destId="{587324AD-FA10-43DD-812C-3B4391DA62AA}" srcOrd="1" destOrd="0" parTransId="{B1E965E3-E112-4091-BB72-A0D8F5268002}" sibTransId="{94C54E67-C477-4D11-8ACD-613919FB1C18}"/>
    <dgm:cxn modelId="{1944A28C-3FD5-47E5-B889-39DD0F853134}" srcId="{EFD6F61A-C22F-4C80-9E1B-0A020976F95F}" destId="{8DE55058-CBFE-4970-A564-D3490A950A53}" srcOrd="0" destOrd="0" parTransId="{820AB090-C669-4EA4-BE24-F78E8F4214B9}" sibTransId="{2B551B02-830B-46C5-90F8-F6CDEB33A07D}"/>
    <dgm:cxn modelId="{2D7D6701-F1F0-4C78-A3AA-AEFE612A47C8}" srcId="{BC1D057E-980B-49FD-AB92-6C6623AA976C}" destId="{3990B1BF-F155-4E9B-B2EF-5621780E7D6F}" srcOrd="0" destOrd="0" parTransId="{18BC2BBB-65DA-4F15-A8AF-A7E2DF3290D8}" sibTransId="{E0F20225-3424-4903-95C6-510094582D0F}"/>
    <dgm:cxn modelId="{8B205512-501C-4F46-8242-1A4A3B20BFDE}" srcId="{D47101B8-42E7-4255-9E92-30924BE84DFD}" destId="{571EC25F-6BA5-4DED-BA08-48870B36C28D}" srcOrd="0" destOrd="0" parTransId="{BF13553E-DB99-4B35-AAB3-0446FB5B145B}" sibTransId="{47E731AD-BE91-4C16-9C62-2DE2AA75A85A}"/>
    <dgm:cxn modelId="{EDF78B5F-47FE-4340-B3E4-56E2D1BF1043}" type="presOf" srcId="{D47101B8-42E7-4255-9E92-30924BE84DFD}" destId="{C1617E57-B9C6-401B-889D-C3584B46E523}" srcOrd="0" destOrd="0" presId="urn:microsoft.com/office/officeart/2005/8/layout/vList5"/>
    <dgm:cxn modelId="{26722E64-5C3A-4D33-B268-47F4E22AC1F8}" type="presOf" srcId="{587324AD-FA10-43DD-812C-3B4391DA62AA}" destId="{E442ED5B-BC0E-4C45-9BB1-FB3159F6467D}" srcOrd="0" destOrd="0" presId="urn:microsoft.com/office/officeart/2005/8/layout/vList5"/>
    <dgm:cxn modelId="{B9B277DD-06E9-47C0-8EA1-3C1CC113F207}" type="presOf" srcId="{BC1D057E-980B-49FD-AB92-6C6623AA976C}" destId="{9BC46965-C49B-4800-BDBF-C18B8254C411}" srcOrd="0" destOrd="0" presId="urn:microsoft.com/office/officeart/2005/8/layout/vList5"/>
    <dgm:cxn modelId="{CE6CEF5E-C1CF-40E4-A2A6-8A96486907CC}" srcId="{BC1D057E-980B-49FD-AB92-6C6623AA976C}" destId="{EFD6F61A-C22F-4C80-9E1B-0A020976F95F}" srcOrd="3" destOrd="0" parTransId="{35221445-7FDB-4884-AB75-2E0B542CD4E5}" sibTransId="{489510CB-FCF1-4EB0-B57B-7C7D02CB0043}"/>
    <dgm:cxn modelId="{4DC1CBF1-F026-41C6-80A9-03A63A7239C1}" srcId="{587324AD-FA10-43DD-812C-3B4391DA62AA}" destId="{56751E31-FB9D-4AE8-8F24-53F759A2E38E}" srcOrd="0" destOrd="0" parTransId="{DD1F0229-EFBB-42B8-B5D3-94A1B50215EA}" sibTransId="{A0B50DDB-AE51-4B3E-AE9A-1FEFD0DE8637}"/>
    <dgm:cxn modelId="{7B7584AB-4EE7-4ACF-9F5B-6D93AA64A96E}" type="presOf" srcId="{D4D97190-31E8-4884-8334-43F91691CC77}" destId="{7087AF6C-B738-4AFE-90D3-B525648885B2}" srcOrd="0" destOrd="0" presId="urn:microsoft.com/office/officeart/2005/8/layout/vList5"/>
    <dgm:cxn modelId="{8333F782-0D95-4EA7-9AA7-24C06CC4AA46}" type="presOf" srcId="{3990B1BF-F155-4E9B-B2EF-5621780E7D6F}" destId="{E9D5782F-11C3-4520-BF02-001319494366}" srcOrd="0" destOrd="0" presId="urn:microsoft.com/office/officeart/2005/8/layout/vList5"/>
    <dgm:cxn modelId="{853C4FA1-4CE7-4132-95B8-2FEE41E0CB9D}" type="presOf" srcId="{571EC25F-6BA5-4DED-BA08-48870B36C28D}" destId="{6DA66AC8-662B-4129-9133-155EFB3D577E}" srcOrd="0" destOrd="0" presId="urn:microsoft.com/office/officeart/2005/8/layout/vList5"/>
    <dgm:cxn modelId="{3B0EB124-5EAA-4396-927C-8B9350D8E64F}" type="presOf" srcId="{56751E31-FB9D-4AE8-8F24-53F759A2E38E}" destId="{265AE493-0489-4A5F-BA15-ECF12E1DAD1A}" srcOrd="0" destOrd="0" presId="urn:microsoft.com/office/officeart/2005/8/layout/vList5"/>
    <dgm:cxn modelId="{2889526C-6AAD-4D22-80C3-949C5C2CD9CE}" type="presParOf" srcId="{9BC46965-C49B-4800-BDBF-C18B8254C411}" destId="{58E5F05A-35CB-44F4-84ED-E09154BDCFE8}" srcOrd="0" destOrd="0" presId="urn:microsoft.com/office/officeart/2005/8/layout/vList5"/>
    <dgm:cxn modelId="{E794E9F3-0850-4232-B3CF-4C2E93204F94}" type="presParOf" srcId="{58E5F05A-35CB-44F4-84ED-E09154BDCFE8}" destId="{E9D5782F-11C3-4520-BF02-001319494366}" srcOrd="0" destOrd="0" presId="urn:microsoft.com/office/officeart/2005/8/layout/vList5"/>
    <dgm:cxn modelId="{4E14DA04-F6BD-40C6-9542-2E035560C8AF}" type="presParOf" srcId="{58E5F05A-35CB-44F4-84ED-E09154BDCFE8}" destId="{7087AF6C-B738-4AFE-90D3-B525648885B2}" srcOrd="1" destOrd="0" presId="urn:microsoft.com/office/officeart/2005/8/layout/vList5"/>
    <dgm:cxn modelId="{705CA199-ACC9-4B27-B498-4C8E794FE195}" type="presParOf" srcId="{9BC46965-C49B-4800-BDBF-C18B8254C411}" destId="{66A98477-BBF0-45D0-B990-88AA01DD2BD0}" srcOrd="1" destOrd="0" presId="urn:microsoft.com/office/officeart/2005/8/layout/vList5"/>
    <dgm:cxn modelId="{AA0F8B91-6869-4F6A-A08D-AB26E6DA63A6}" type="presParOf" srcId="{9BC46965-C49B-4800-BDBF-C18B8254C411}" destId="{7CCDAB31-F4C5-4414-B63A-EF83C29F383B}" srcOrd="2" destOrd="0" presId="urn:microsoft.com/office/officeart/2005/8/layout/vList5"/>
    <dgm:cxn modelId="{E7000657-6011-4043-ABA2-5F60EF092ADD}" type="presParOf" srcId="{7CCDAB31-F4C5-4414-B63A-EF83C29F383B}" destId="{E442ED5B-BC0E-4C45-9BB1-FB3159F6467D}" srcOrd="0" destOrd="0" presId="urn:microsoft.com/office/officeart/2005/8/layout/vList5"/>
    <dgm:cxn modelId="{27A7D440-7B93-4F03-B971-DA38C36CD4C2}" type="presParOf" srcId="{7CCDAB31-F4C5-4414-B63A-EF83C29F383B}" destId="{265AE493-0489-4A5F-BA15-ECF12E1DAD1A}" srcOrd="1" destOrd="0" presId="urn:microsoft.com/office/officeart/2005/8/layout/vList5"/>
    <dgm:cxn modelId="{7DB67A19-4642-42DA-B40D-0D0C4EA31461}" type="presParOf" srcId="{9BC46965-C49B-4800-BDBF-C18B8254C411}" destId="{9CB30004-7CDC-4FC3-9610-97137A3338C0}" srcOrd="3" destOrd="0" presId="urn:microsoft.com/office/officeart/2005/8/layout/vList5"/>
    <dgm:cxn modelId="{6439549B-C48A-447E-A453-9ACDBFDB350E}" type="presParOf" srcId="{9BC46965-C49B-4800-BDBF-C18B8254C411}" destId="{8EF7C8A0-2185-4AD7-8A4F-AC54AA541FDC}" srcOrd="4" destOrd="0" presId="urn:microsoft.com/office/officeart/2005/8/layout/vList5"/>
    <dgm:cxn modelId="{50BF8053-DDCA-4DFF-A5C0-00C07EC9856F}" type="presParOf" srcId="{8EF7C8A0-2185-4AD7-8A4F-AC54AA541FDC}" destId="{C1617E57-B9C6-401B-889D-C3584B46E523}" srcOrd="0" destOrd="0" presId="urn:microsoft.com/office/officeart/2005/8/layout/vList5"/>
    <dgm:cxn modelId="{DCDD9CC3-0045-42CC-A713-8EEA3BBDDC0A}" type="presParOf" srcId="{8EF7C8A0-2185-4AD7-8A4F-AC54AA541FDC}" destId="{6DA66AC8-662B-4129-9133-155EFB3D577E}" srcOrd="1" destOrd="0" presId="urn:microsoft.com/office/officeart/2005/8/layout/vList5"/>
    <dgm:cxn modelId="{1CF8961E-3D6A-43FC-B0A6-FF0A621B293E}" type="presParOf" srcId="{9BC46965-C49B-4800-BDBF-C18B8254C411}" destId="{315A3CF0-DF51-4064-A835-D900BC0AD50B}" srcOrd="5" destOrd="0" presId="urn:microsoft.com/office/officeart/2005/8/layout/vList5"/>
    <dgm:cxn modelId="{8CDDCB6F-54D0-484F-B163-F8307D43710C}" type="presParOf" srcId="{9BC46965-C49B-4800-BDBF-C18B8254C411}" destId="{9AFAC186-3A1B-41AA-B50C-9C2375978992}" srcOrd="6" destOrd="0" presId="urn:microsoft.com/office/officeart/2005/8/layout/vList5"/>
    <dgm:cxn modelId="{78501179-C6C6-48DF-A8A8-55244372E534}" type="presParOf" srcId="{9AFAC186-3A1B-41AA-B50C-9C2375978992}" destId="{0FC6FCD7-47AF-40AE-8063-4E4F6D244B28}" srcOrd="0" destOrd="0" presId="urn:microsoft.com/office/officeart/2005/8/layout/vList5"/>
    <dgm:cxn modelId="{1168758F-DC63-4A92-B379-7C63C771636A}" type="presParOf" srcId="{9AFAC186-3A1B-41AA-B50C-9C2375978992}" destId="{8EFDE356-16C4-445B-B247-BCB95D9B8C9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52985-B113-49E4-A15B-2173F521325A}">
      <dsp:nvSpPr>
        <dsp:cNvPr id="0" name=""/>
        <dsp:cNvSpPr/>
      </dsp:nvSpPr>
      <dsp:spPr>
        <a:xfrm>
          <a:off x="3084003" y="-74558"/>
          <a:ext cx="754628" cy="490508"/>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Top-level commitment</a:t>
          </a:r>
        </a:p>
      </dsp:txBody>
      <dsp:txXfrm>
        <a:off x="3107948" y="-50613"/>
        <a:ext cx="706738" cy="442618"/>
      </dsp:txXfrm>
    </dsp:sp>
    <dsp:sp modelId="{55251C88-1E91-4E24-AF5B-9C8689ADEB11}">
      <dsp:nvSpPr>
        <dsp:cNvPr id="0" name=""/>
        <dsp:cNvSpPr/>
      </dsp:nvSpPr>
      <dsp:spPr>
        <a:xfrm>
          <a:off x="2305954" y="170695"/>
          <a:ext cx="2310727" cy="2310727"/>
        </a:xfrm>
        <a:custGeom>
          <a:avLst/>
          <a:gdLst/>
          <a:ahLst/>
          <a:cxnLst/>
          <a:rect l="0" t="0" r="0" b="0"/>
          <a:pathLst>
            <a:path>
              <a:moveTo>
                <a:pt x="1537497" y="65024"/>
              </a:moveTo>
              <a:arcTo wR="1155363" hR="1155363" stAng="17358850" swAng="1500749"/>
            </a:path>
          </a:pathLst>
        </a:custGeom>
        <a:noFill/>
        <a:ln w="9525" cap="flat" cmpd="sng" algn="ctr">
          <a:solidFill>
            <a:schemeClr val="accent2">
              <a:shade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D4B29A8-08B9-41E3-B5B0-32FF6295B463}">
      <dsp:nvSpPr>
        <dsp:cNvPr id="0" name=""/>
        <dsp:cNvSpPr/>
      </dsp:nvSpPr>
      <dsp:spPr>
        <a:xfrm>
          <a:off x="4084578" y="503122"/>
          <a:ext cx="754628" cy="490508"/>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Due Diligence</a:t>
          </a:r>
        </a:p>
      </dsp:txBody>
      <dsp:txXfrm>
        <a:off x="4108523" y="527067"/>
        <a:ext cx="706738" cy="442618"/>
      </dsp:txXfrm>
    </dsp:sp>
    <dsp:sp modelId="{4C9E9776-712A-4416-9ADE-0C15F49FD4E6}">
      <dsp:nvSpPr>
        <dsp:cNvPr id="0" name=""/>
        <dsp:cNvSpPr/>
      </dsp:nvSpPr>
      <dsp:spPr>
        <a:xfrm>
          <a:off x="2305954" y="170695"/>
          <a:ext cx="2310727" cy="2310727"/>
        </a:xfrm>
        <a:custGeom>
          <a:avLst/>
          <a:gdLst/>
          <a:ahLst/>
          <a:cxnLst/>
          <a:rect l="0" t="0" r="0" b="0"/>
          <a:pathLst>
            <a:path>
              <a:moveTo>
                <a:pt x="2263765" y="829308"/>
              </a:moveTo>
              <a:arcTo wR="1155363" hR="1155363" stAng="20616472" swAng="1967056"/>
            </a:path>
          </a:pathLst>
        </a:custGeom>
        <a:noFill/>
        <a:ln w="9525" cap="flat" cmpd="sng" algn="ctr">
          <a:solidFill>
            <a:schemeClr val="accent2">
              <a:shade val="90000"/>
              <a:hueOff val="-47620"/>
              <a:satOff val="-2659"/>
              <a:lumOff val="7329"/>
              <a:alphaOff val="0"/>
            </a:schemeClr>
          </a:solidFill>
          <a:prstDash val="solid"/>
        </a:ln>
        <a:effectLst/>
      </dsp:spPr>
      <dsp:style>
        <a:lnRef idx="1">
          <a:scrgbClr r="0" g="0" b="0"/>
        </a:lnRef>
        <a:fillRef idx="0">
          <a:scrgbClr r="0" g="0" b="0"/>
        </a:fillRef>
        <a:effectRef idx="0">
          <a:scrgbClr r="0" g="0" b="0"/>
        </a:effectRef>
        <a:fontRef idx="minor"/>
      </dsp:style>
    </dsp:sp>
    <dsp:sp modelId="{59E00143-7369-4E5A-AA92-BC8A380C2D91}">
      <dsp:nvSpPr>
        <dsp:cNvPr id="0" name=""/>
        <dsp:cNvSpPr/>
      </dsp:nvSpPr>
      <dsp:spPr>
        <a:xfrm>
          <a:off x="4084578" y="1658486"/>
          <a:ext cx="754628" cy="490508"/>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Monitoring and Review</a:t>
          </a:r>
        </a:p>
      </dsp:txBody>
      <dsp:txXfrm>
        <a:off x="4108523" y="1682431"/>
        <a:ext cx="706738" cy="442618"/>
      </dsp:txXfrm>
    </dsp:sp>
    <dsp:sp modelId="{DFC36E67-C645-43BD-AF55-1AC9B7EB70DA}">
      <dsp:nvSpPr>
        <dsp:cNvPr id="0" name=""/>
        <dsp:cNvSpPr/>
      </dsp:nvSpPr>
      <dsp:spPr>
        <a:xfrm>
          <a:off x="2305954" y="170695"/>
          <a:ext cx="2310727" cy="2310727"/>
        </a:xfrm>
        <a:custGeom>
          <a:avLst/>
          <a:gdLst/>
          <a:ahLst/>
          <a:cxnLst/>
          <a:rect l="0" t="0" r="0" b="0"/>
          <a:pathLst>
            <a:path>
              <a:moveTo>
                <a:pt x="1962672" y="1981873"/>
              </a:moveTo>
              <a:arcTo wR="1155363" hR="1155363" stAng="2740401" swAng="1500749"/>
            </a:path>
          </a:pathLst>
        </a:custGeom>
        <a:noFill/>
        <a:ln w="9525" cap="flat" cmpd="sng" algn="ctr">
          <a:solidFill>
            <a:schemeClr val="accent2">
              <a:shade val="90000"/>
              <a:hueOff val="-95239"/>
              <a:satOff val="-5318"/>
              <a:lumOff val="14658"/>
              <a:alphaOff val="0"/>
            </a:schemeClr>
          </a:solidFill>
          <a:prstDash val="solid"/>
        </a:ln>
        <a:effectLst/>
      </dsp:spPr>
      <dsp:style>
        <a:lnRef idx="1">
          <a:scrgbClr r="0" g="0" b="0"/>
        </a:lnRef>
        <a:fillRef idx="0">
          <a:scrgbClr r="0" g="0" b="0"/>
        </a:fillRef>
        <a:effectRef idx="0">
          <a:scrgbClr r="0" g="0" b="0"/>
        </a:effectRef>
        <a:fontRef idx="minor"/>
      </dsp:style>
    </dsp:sp>
    <dsp:sp modelId="{A8859765-9375-4431-8156-351642ACB1BA}">
      <dsp:nvSpPr>
        <dsp:cNvPr id="0" name=""/>
        <dsp:cNvSpPr/>
      </dsp:nvSpPr>
      <dsp:spPr>
        <a:xfrm>
          <a:off x="3084003" y="2083659"/>
          <a:ext cx="754628" cy="795525"/>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Communication (incl. training)</a:t>
          </a:r>
        </a:p>
      </dsp:txBody>
      <dsp:txXfrm>
        <a:off x="3120841" y="2120497"/>
        <a:ext cx="680952" cy="721849"/>
      </dsp:txXfrm>
    </dsp:sp>
    <dsp:sp modelId="{27A12F9A-E37C-424F-AF93-9C6A2FB4D3FD}">
      <dsp:nvSpPr>
        <dsp:cNvPr id="0" name=""/>
        <dsp:cNvSpPr/>
      </dsp:nvSpPr>
      <dsp:spPr>
        <a:xfrm>
          <a:off x="2305954" y="170695"/>
          <a:ext cx="2310727" cy="2310727"/>
        </a:xfrm>
        <a:custGeom>
          <a:avLst/>
          <a:gdLst/>
          <a:ahLst/>
          <a:cxnLst/>
          <a:rect l="0" t="0" r="0" b="0"/>
          <a:pathLst>
            <a:path>
              <a:moveTo>
                <a:pt x="774319" y="2246084"/>
              </a:moveTo>
              <a:arcTo wR="1155363" hR="1155363" stAng="6555415" swAng="1157325"/>
            </a:path>
          </a:pathLst>
        </a:custGeom>
        <a:noFill/>
        <a:ln w="9525" cap="flat" cmpd="sng" algn="ctr">
          <a:solidFill>
            <a:schemeClr val="accent2">
              <a:shade val="90000"/>
              <a:hueOff val="-142859"/>
              <a:satOff val="-7977"/>
              <a:lumOff val="21986"/>
              <a:alphaOff val="0"/>
            </a:schemeClr>
          </a:solidFill>
          <a:prstDash val="solid"/>
        </a:ln>
        <a:effectLst/>
      </dsp:spPr>
      <dsp:style>
        <a:lnRef idx="1">
          <a:scrgbClr r="0" g="0" b="0"/>
        </a:lnRef>
        <a:fillRef idx="0">
          <a:scrgbClr r="0" g="0" b="0"/>
        </a:fillRef>
        <a:effectRef idx="0">
          <a:scrgbClr r="0" g="0" b="0"/>
        </a:effectRef>
        <a:fontRef idx="minor"/>
      </dsp:style>
    </dsp:sp>
    <dsp:sp modelId="{97DABC73-7A36-43E9-987C-213E4E044E2C}">
      <dsp:nvSpPr>
        <dsp:cNvPr id="0" name=""/>
        <dsp:cNvSpPr/>
      </dsp:nvSpPr>
      <dsp:spPr>
        <a:xfrm>
          <a:off x="2083429" y="1580265"/>
          <a:ext cx="754628" cy="646951"/>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Policy and procedures</a:t>
          </a:r>
        </a:p>
      </dsp:txBody>
      <dsp:txXfrm>
        <a:off x="2115011" y="1611847"/>
        <a:ext cx="691464" cy="583787"/>
      </dsp:txXfrm>
    </dsp:sp>
    <dsp:sp modelId="{91C6A25A-DD3E-4396-93DA-31E321A26F27}">
      <dsp:nvSpPr>
        <dsp:cNvPr id="0" name=""/>
        <dsp:cNvSpPr/>
      </dsp:nvSpPr>
      <dsp:spPr>
        <a:xfrm>
          <a:off x="2305954" y="170695"/>
          <a:ext cx="2310727" cy="2310727"/>
        </a:xfrm>
        <a:custGeom>
          <a:avLst/>
          <a:gdLst/>
          <a:ahLst/>
          <a:cxnLst/>
          <a:rect l="0" t="0" r="0" b="0"/>
          <a:pathLst>
            <a:path>
              <a:moveTo>
                <a:pt x="27035" y="1403840"/>
              </a:moveTo>
              <a:arcTo wR="1155363" hR="1155363" stAng="10054843" swAng="1731001"/>
            </a:path>
          </a:pathLst>
        </a:custGeom>
        <a:noFill/>
        <a:ln w="9525" cap="flat" cmpd="sng" algn="ctr">
          <a:solidFill>
            <a:schemeClr val="accent2">
              <a:shade val="90000"/>
              <a:hueOff val="-190478"/>
              <a:satOff val="-10636"/>
              <a:lumOff val="29315"/>
              <a:alphaOff val="0"/>
            </a:schemeClr>
          </a:solidFill>
          <a:prstDash val="solid"/>
        </a:ln>
        <a:effectLst/>
      </dsp:spPr>
      <dsp:style>
        <a:lnRef idx="1">
          <a:scrgbClr r="0" g="0" b="0"/>
        </a:lnRef>
        <a:fillRef idx="0">
          <a:scrgbClr r="0" g="0" b="0"/>
        </a:fillRef>
        <a:effectRef idx="0">
          <a:scrgbClr r="0" g="0" b="0"/>
        </a:effectRef>
        <a:fontRef idx="minor"/>
      </dsp:style>
    </dsp:sp>
    <dsp:sp modelId="{05343034-BBE1-494A-BC35-9352C1ABB861}">
      <dsp:nvSpPr>
        <dsp:cNvPr id="0" name=""/>
        <dsp:cNvSpPr/>
      </dsp:nvSpPr>
      <dsp:spPr>
        <a:xfrm>
          <a:off x="2083429" y="503122"/>
          <a:ext cx="754628" cy="490508"/>
        </a:xfrm>
        <a:prstGeom prst="round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GB" sz="800" kern="1200" dirty="0" smtClean="0">
              <a:latin typeface="+mj-lt"/>
            </a:rPr>
            <a:t>Risk assessment</a:t>
          </a:r>
          <a:endParaRPr lang="en-GB" sz="800" kern="1200" dirty="0">
            <a:latin typeface="+mj-lt"/>
          </a:endParaRPr>
        </a:p>
      </dsp:txBody>
      <dsp:txXfrm>
        <a:off x="2107374" y="527067"/>
        <a:ext cx="706738" cy="442618"/>
      </dsp:txXfrm>
    </dsp:sp>
    <dsp:sp modelId="{256EB2A0-D567-4097-9F6D-A76ED99A0EAD}">
      <dsp:nvSpPr>
        <dsp:cNvPr id="0" name=""/>
        <dsp:cNvSpPr/>
      </dsp:nvSpPr>
      <dsp:spPr>
        <a:xfrm>
          <a:off x="2305954" y="170695"/>
          <a:ext cx="2310727" cy="2310727"/>
        </a:xfrm>
        <a:custGeom>
          <a:avLst/>
          <a:gdLst/>
          <a:ahLst/>
          <a:cxnLst/>
          <a:rect l="0" t="0" r="0" b="0"/>
          <a:pathLst>
            <a:path>
              <a:moveTo>
                <a:pt x="348055" y="328853"/>
              </a:moveTo>
              <a:arcTo wR="1155363" hR="1155363" stAng="13540401" swAng="1500749"/>
            </a:path>
          </a:pathLst>
        </a:custGeom>
        <a:noFill/>
        <a:ln w="9525" cap="flat" cmpd="sng" algn="ctr">
          <a:solidFill>
            <a:schemeClr val="accent2">
              <a:shade val="90000"/>
              <a:hueOff val="-238098"/>
              <a:satOff val="-13295"/>
              <a:lumOff val="36644"/>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Arial" pitchFamily="34" charset="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5F05CFF-548C-4E04-B325-CF1209D66BDC}" type="datetimeFigureOut">
              <a:rPr lang="en-GB" smtClean="0">
                <a:latin typeface="Arial" pitchFamily="34" charset="0"/>
                <a:cs typeface="Arial" pitchFamily="34" charset="0"/>
              </a:rPr>
              <a:pPr/>
              <a:t>09/02/2017</a:t>
            </a:fld>
            <a:endParaRPr lang="en-GB" dirty="0">
              <a:latin typeface="Arial" pitchFamily="34" charset="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Arial" pitchFamily="34" charset="0"/>
              <a:cs typeface="Arial"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EE90EF7-3E10-491C-87C2-59674BB3AAF6}" type="slidenum">
              <a:rPr lang="en-GB" smtClean="0">
                <a:latin typeface="Arial" pitchFamily="34" charset="0"/>
                <a:cs typeface="Arial" pitchFamily="34" charset="0"/>
              </a:rPr>
              <a:pPr/>
              <a:t>‹#›</a:t>
            </a:fld>
            <a:endParaRPr lang="en-GB" dirty="0">
              <a:latin typeface="Arial" pitchFamily="34" charset="0"/>
              <a:cs typeface="Arial" pitchFamily="34" charset="0"/>
            </a:endParaRPr>
          </a:p>
        </p:txBody>
      </p:sp>
    </p:spTree>
    <p:extLst>
      <p:ext uri="{BB962C8B-B14F-4D97-AF65-F5344CB8AC3E}">
        <p14:creationId xmlns:p14="http://schemas.microsoft.com/office/powerpoint/2010/main" val="23375995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cs typeface="Arial" pitchFamily="34" charset="0"/>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cs typeface="Arial" pitchFamily="34" charset="0"/>
              </a:defRPr>
            </a:lvl1pPr>
          </a:lstStyle>
          <a:p>
            <a:fld id="{5EFB8DA3-BCA9-4B7D-B50D-14F47506B614}" type="datetimeFigureOut">
              <a:rPr lang="en-GB" smtClean="0"/>
              <a:pPr/>
              <a:t>09/02/2017</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cs typeface="Arial"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cs typeface="Arial" pitchFamily="34" charset="0"/>
              </a:defRPr>
            </a:lvl1pPr>
          </a:lstStyle>
          <a:p>
            <a:fld id="{F07B8F03-BC93-4120-96CA-A36DF640BE24}" type="slidenum">
              <a:rPr lang="en-GB" smtClean="0"/>
              <a:pPr/>
              <a:t>‹#›</a:t>
            </a:fld>
            <a:endParaRPr lang="en-GB" dirty="0"/>
          </a:p>
        </p:txBody>
      </p:sp>
    </p:spTree>
    <p:extLst>
      <p:ext uri="{BB962C8B-B14F-4D97-AF65-F5344CB8AC3E}">
        <p14:creationId xmlns:p14="http://schemas.microsoft.com/office/powerpoint/2010/main" val="242598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Arial" pitchFamily="34" charset="0"/>
      </a:defRPr>
    </a:lvl1pPr>
    <a:lvl2pPr marL="457200" algn="l" defTabSz="914400" rtl="0" eaLnBrk="1" latinLnBrk="0" hangingPunct="1">
      <a:defRPr sz="1200" kern="1200">
        <a:solidFill>
          <a:schemeClr val="tx1"/>
        </a:solidFill>
        <a:latin typeface="Arial" pitchFamily="34" charset="0"/>
        <a:ea typeface="+mn-ea"/>
        <a:cs typeface="Arial" pitchFamily="34" charset="0"/>
      </a:defRPr>
    </a:lvl2pPr>
    <a:lvl3pPr marL="914400" algn="l" defTabSz="914400" rtl="0" eaLnBrk="1" latinLnBrk="0" hangingPunct="1">
      <a:defRPr sz="1200" kern="1200">
        <a:solidFill>
          <a:schemeClr val="tx1"/>
        </a:solidFill>
        <a:latin typeface="Arial" pitchFamily="34" charset="0"/>
        <a:ea typeface="+mn-ea"/>
        <a:cs typeface="Arial" pitchFamily="34" charset="0"/>
      </a:defRPr>
    </a:lvl3pPr>
    <a:lvl4pPr marL="1371600" algn="l" defTabSz="914400" rtl="0" eaLnBrk="1" latinLnBrk="0" hangingPunct="1">
      <a:defRPr sz="1200" kern="1200">
        <a:solidFill>
          <a:schemeClr val="tx1"/>
        </a:solidFill>
        <a:latin typeface="Arial" pitchFamily="34" charset="0"/>
        <a:ea typeface="+mn-ea"/>
        <a:cs typeface="Arial" pitchFamily="34" charset="0"/>
      </a:defRPr>
    </a:lvl4pPr>
    <a:lvl5pPr marL="1828800" algn="l" defTabSz="914400" rtl="0" eaLnBrk="1" latinLnBrk="0" hangingPunct="1">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Front cover slide with activated logo</a:t>
            </a:r>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a:t>
            </a:fld>
            <a:endParaRPr lang="en-GB" dirty="0"/>
          </a:p>
        </p:txBody>
      </p:sp>
    </p:spTree>
    <p:extLst>
      <p:ext uri="{BB962C8B-B14F-4D97-AF65-F5344CB8AC3E}">
        <p14:creationId xmlns:p14="http://schemas.microsoft.com/office/powerpoint/2010/main" val="413591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a:t>
            </a:fld>
            <a:endParaRPr lang="en-GB" dirty="0"/>
          </a:p>
        </p:txBody>
      </p:sp>
    </p:spTree>
    <p:extLst>
      <p:ext uri="{BB962C8B-B14F-4D97-AF65-F5344CB8AC3E}">
        <p14:creationId xmlns:p14="http://schemas.microsoft.com/office/powerpoint/2010/main" val="13044229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103</a:t>
            </a:fld>
            <a:endParaRPr lang="en-GB" dirty="0"/>
          </a:p>
        </p:txBody>
      </p:sp>
    </p:spTree>
    <p:extLst>
      <p:ext uri="{BB962C8B-B14F-4D97-AF65-F5344CB8AC3E}">
        <p14:creationId xmlns:p14="http://schemas.microsoft.com/office/powerpoint/2010/main" val="13623441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104</a:t>
            </a:fld>
            <a:endParaRPr lang="en-GB" dirty="0"/>
          </a:p>
        </p:txBody>
      </p:sp>
    </p:spTree>
    <p:extLst>
      <p:ext uri="{BB962C8B-B14F-4D97-AF65-F5344CB8AC3E}">
        <p14:creationId xmlns:p14="http://schemas.microsoft.com/office/powerpoint/2010/main" val="6205967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105</a:t>
            </a:fld>
            <a:endParaRPr lang="en-GB" dirty="0"/>
          </a:p>
        </p:txBody>
      </p:sp>
    </p:spTree>
    <p:extLst>
      <p:ext uri="{BB962C8B-B14F-4D97-AF65-F5344CB8AC3E}">
        <p14:creationId xmlns:p14="http://schemas.microsoft.com/office/powerpoint/2010/main" val="22569562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106</a:t>
            </a:fld>
            <a:endParaRPr lang="en-GB" dirty="0"/>
          </a:p>
        </p:txBody>
      </p:sp>
    </p:spTree>
    <p:extLst>
      <p:ext uri="{BB962C8B-B14F-4D97-AF65-F5344CB8AC3E}">
        <p14:creationId xmlns:p14="http://schemas.microsoft.com/office/powerpoint/2010/main" val="10059590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107</a:t>
            </a:fld>
            <a:endParaRPr lang="en-GB" dirty="0"/>
          </a:p>
        </p:txBody>
      </p:sp>
    </p:spTree>
    <p:extLst>
      <p:ext uri="{BB962C8B-B14F-4D97-AF65-F5344CB8AC3E}">
        <p14:creationId xmlns:p14="http://schemas.microsoft.com/office/powerpoint/2010/main" val="25664718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108</a:t>
            </a:fld>
            <a:endParaRPr lang="en-GB" dirty="0"/>
          </a:p>
        </p:txBody>
      </p:sp>
    </p:spTree>
    <p:extLst>
      <p:ext uri="{BB962C8B-B14F-4D97-AF65-F5344CB8AC3E}">
        <p14:creationId xmlns:p14="http://schemas.microsoft.com/office/powerpoint/2010/main" val="11670335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ARIC engine (Adaptive, Real-time, Individual, Change Identification) is a real-time, machine learning, fraud management software platform for organisations in financial services, insurance and gaming.</a:t>
            </a:r>
          </a:p>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109</a:t>
            </a:fld>
            <a:endParaRPr lang="en-GB" dirty="0"/>
          </a:p>
        </p:txBody>
      </p:sp>
    </p:spTree>
    <p:extLst>
      <p:ext uri="{BB962C8B-B14F-4D97-AF65-F5344CB8AC3E}">
        <p14:creationId xmlns:p14="http://schemas.microsoft.com/office/powerpoint/2010/main" val="25995153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ARIC engine (Adaptive, Real-time, Individual, Change Identification) is a real-time, machine learning, fraud management software platform for organisations in financial services, insurance and gaming.</a:t>
            </a:r>
          </a:p>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110</a:t>
            </a:fld>
            <a:endParaRPr lang="en-GB" dirty="0"/>
          </a:p>
        </p:txBody>
      </p:sp>
    </p:spTree>
    <p:extLst>
      <p:ext uri="{BB962C8B-B14F-4D97-AF65-F5344CB8AC3E}">
        <p14:creationId xmlns:p14="http://schemas.microsoft.com/office/powerpoint/2010/main" val="15720865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111</a:t>
            </a:fld>
            <a:endParaRPr lang="en-GB" dirty="0"/>
          </a:p>
        </p:txBody>
      </p:sp>
    </p:spTree>
    <p:extLst>
      <p:ext uri="{BB962C8B-B14F-4D97-AF65-F5344CB8AC3E}">
        <p14:creationId xmlns:p14="http://schemas.microsoft.com/office/powerpoint/2010/main" val="42641317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112</a:t>
            </a:fld>
            <a:endParaRPr lang="en-GB" dirty="0"/>
          </a:p>
        </p:txBody>
      </p:sp>
    </p:spTree>
    <p:extLst>
      <p:ext uri="{BB962C8B-B14F-4D97-AF65-F5344CB8AC3E}">
        <p14:creationId xmlns:p14="http://schemas.microsoft.com/office/powerpoint/2010/main" val="203718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a:t>
            </a:fld>
            <a:endParaRPr lang="en-GB" dirty="0"/>
          </a:p>
        </p:txBody>
      </p:sp>
    </p:spTree>
    <p:extLst>
      <p:ext uri="{BB962C8B-B14F-4D97-AF65-F5344CB8AC3E}">
        <p14:creationId xmlns:p14="http://schemas.microsoft.com/office/powerpoint/2010/main" val="16633533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7088" y="719138"/>
            <a:ext cx="4787900" cy="3590925"/>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solidFill>
                  <a:prstClr val="black"/>
                </a:solidFill>
              </a:rPr>
              <a:pPr/>
              <a:t>113</a:t>
            </a:fld>
            <a:endParaRPr lang="en-GB" dirty="0">
              <a:solidFill>
                <a:prstClr val="black"/>
              </a:solidFill>
            </a:endParaRPr>
          </a:p>
        </p:txBody>
      </p:sp>
    </p:spTree>
    <p:extLst>
      <p:ext uri="{BB962C8B-B14F-4D97-AF65-F5344CB8AC3E}">
        <p14:creationId xmlns:p14="http://schemas.microsoft.com/office/powerpoint/2010/main" val="7314476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solidFill>
                  <a:prstClr val="black"/>
                </a:solidFill>
              </a:rPr>
              <a:pPr/>
              <a:t>114</a:t>
            </a:fld>
            <a:endParaRPr lang="en-GB" dirty="0">
              <a:solidFill>
                <a:prstClr val="black"/>
              </a:solidFill>
            </a:endParaRPr>
          </a:p>
        </p:txBody>
      </p:sp>
    </p:spTree>
    <p:extLst>
      <p:ext uri="{BB962C8B-B14F-4D97-AF65-F5344CB8AC3E}">
        <p14:creationId xmlns:p14="http://schemas.microsoft.com/office/powerpoint/2010/main" val="394963571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115</a:t>
            </a:fld>
            <a:endParaRPr lang="en-GB" dirty="0"/>
          </a:p>
        </p:txBody>
      </p:sp>
    </p:spTree>
    <p:extLst>
      <p:ext uri="{BB962C8B-B14F-4D97-AF65-F5344CB8AC3E}">
        <p14:creationId xmlns:p14="http://schemas.microsoft.com/office/powerpoint/2010/main" val="320272836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116</a:t>
            </a:fld>
            <a:endParaRPr lang="en-GB" dirty="0"/>
          </a:p>
        </p:txBody>
      </p:sp>
    </p:spTree>
    <p:extLst>
      <p:ext uri="{BB962C8B-B14F-4D97-AF65-F5344CB8AC3E}">
        <p14:creationId xmlns:p14="http://schemas.microsoft.com/office/powerpoint/2010/main" val="393098760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117</a:t>
            </a:fld>
            <a:endParaRPr lang="en-GB" dirty="0"/>
          </a:p>
        </p:txBody>
      </p:sp>
    </p:spTree>
    <p:extLst>
      <p:ext uri="{BB962C8B-B14F-4D97-AF65-F5344CB8AC3E}">
        <p14:creationId xmlns:p14="http://schemas.microsoft.com/office/powerpoint/2010/main" val="3651898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118</a:t>
            </a:fld>
            <a:endParaRPr lang="en-GB" dirty="0"/>
          </a:p>
        </p:txBody>
      </p:sp>
    </p:spTree>
    <p:extLst>
      <p:ext uri="{BB962C8B-B14F-4D97-AF65-F5344CB8AC3E}">
        <p14:creationId xmlns:p14="http://schemas.microsoft.com/office/powerpoint/2010/main" val="232756362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119</a:t>
            </a:fld>
            <a:endParaRPr lang="en-GB" dirty="0"/>
          </a:p>
        </p:txBody>
      </p:sp>
    </p:spTree>
    <p:extLst>
      <p:ext uri="{BB962C8B-B14F-4D97-AF65-F5344CB8AC3E}">
        <p14:creationId xmlns:p14="http://schemas.microsoft.com/office/powerpoint/2010/main" val="24461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12</a:t>
            </a:fld>
            <a:endParaRPr lang="en-GB" dirty="0"/>
          </a:p>
        </p:txBody>
      </p:sp>
    </p:spTree>
    <p:extLst>
      <p:ext uri="{BB962C8B-B14F-4D97-AF65-F5344CB8AC3E}">
        <p14:creationId xmlns:p14="http://schemas.microsoft.com/office/powerpoint/2010/main" val="287256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13</a:t>
            </a:fld>
            <a:endParaRPr lang="en-GB" dirty="0"/>
          </a:p>
        </p:txBody>
      </p:sp>
    </p:spTree>
    <p:extLst>
      <p:ext uri="{BB962C8B-B14F-4D97-AF65-F5344CB8AC3E}">
        <p14:creationId xmlns:p14="http://schemas.microsoft.com/office/powerpoint/2010/main" val="219731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14</a:t>
            </a:fld>
            <a:endParaRPr lang="en-GB" dirty="0"/>
          </a:p>
        </p:txBody>
      </p:sp>
    </p:spTree>
    <p:extLst>
      <p:ext uri="{BB962C8B-B14F-4D97-AF65-F5344CB8AC3E}">
        <p14:creationId xmlns:p14="http://schemas.microsoft.com/office/powerpoint/2010/main" val="1149736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15</a:t>
            </a:fld>
            <a:endParaRPr lang="en-GB" dirty="0"/>
          </a:p>
        </p:txBody>
      </p:sp>
    </p:spTree>
    <p:extLst>
      <p:ext uri="{BB962C8B-B14F-4D97-AF65-F5344CB8AC3E}">
        <p14:creationId xmlns:p14="http://schemas.microsoft.com/office/powerpoint/2010/main" val="2306497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16</a:t>
            </a:fld>
            <a:endParaRPr lang="en-GB" dirty="0"/>
          </a:p>
        </p:txBody>
      </p:sp>
    </p:spTree>
    <p:extLst>
      <p:ext uri="{BB962C8B-B14F-4D97-AF65-F5344CB8AC3E}">
        <p14:creationId xmlns:p14="http://schemas.microsoft.com/office/powerpoint/2010/main" val="163427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302C57-24B9-49D8-8CF2-AE0B7E0F6766}" type="slidenum">
              <a:rPr lang="en-GB" smtClean="0"/>
              <a:t>17</a:t>
            </a:fld>
            <a:endParaRPr lang="en-GB" dirty="0"/>
          </a:p>
        </p:txBody>
      </p:sp>
    </p:spTree>
    <p:extLst>
      <p:ext uri="{BB962C8B-B14F-4D97-AF65-F5344CB8AC3E}">
        <p14:creationId xmlns:p14="http://schemas.microsoft.com/office/powerpoint/2010/main" val="4064028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18</a:t>
            </a:fld>
            <a:endParaRPr lang="en-GB" dirty="0"/>
          </a:p>
        </p:txBody>
      </p:sp>
    </p:spTree>
    <p:extLst>
      <p:ext uri="{BB962C8B-B14F-4D97-AF65-F5344CB8AC3E}">
        <p14:creationId xmlns:p14="http://schemas.microsoft.com/office/powerpoint/2010/main" val="2516355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19</a:t>
            </a:fld>
            <a:endParaRPr lang="en-GB" dirty="0"/>
          </a:p>
        </p:txBody>
      </p:sp>
    </p:spTree>
    <p:extLst>
      <p:ext uri="{BB962C8B-B14F-4D97-AF65-F5344CB8AC3E}">
        <p14:creationId xmlns:p14="http://schemas.microsoft.com/office/powerpoint/2010/main" val="63407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95350" y="739775"/>
            <a:ext cx="4927600" cy="36957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solidFill>
                  <a:prstClr val="black"/>
                </a:solidFill>
              </a:rPr>
              <a:pPr/>
              <a:t>2</a:t>
            </a:fld>
            <a:endParaRPr lang="en-GB" dirty="0">
              <a:solidFill>
                <a:prstClr val="black"/>
              </a:solidFill>
            </a:endParaRPr>
          </a:p>
        </p:txBody>
      </p:sp>
    </p:spTree>
    <p:extLst>
      <p:ext uri="{BB962C8B-B14F-4D97-AF65-F5344CB8AC3E}">
        <p14:creationId xmlns:p14="http://schemas.microsoft.com/office/powerpoint/2010/main" val="66787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20</a:t>
            </a:fld>
            <a:endParaRPr lang="en-GB" dirty="0"/>
          </a:p>
        </p:txBody>
      </p:sp>
    </p:spTree>
    <p:extLst>
      <p:ext uri="{BB962C8B-B14F-4D97-AF65-F5344CB8AC3E}">
        <p14:creationId xmlns:p14="http://schemas.microsoft.com/office/powerpoint/2010/main" val="122517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21</a:t>
            </a:fld>
            <a:endParaRPr lang="en-GB" dirty="0"/>
          </a:p>
        </p:txBody>
      </p:sp>
    </p:spTree>
    <p:extLst>
      <p:ext uri="{BB962C8B-B14F-4D97-AF65-F5344CB8AC3E}">
        <p14:creationId xmlns:p14="http://schemas.microsoft.com/office/powerpoint/2010/main" val="637542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22</a:t>
            </a:fld>
            <a:endParaRPr lang="en-GB" dirty="0"/>
          </a:p>
        </p:txBody>
      </p:sp>
    </p:spTree>
    <p:extLst>
      <p:ext uri="{BB962C8B-B14F-4D97-AF65-F5344CB8AC3E}">
        <p14:creationId xmlns:p14="http://schemas.microsoft.com/office/powerpoint/2010/main" val="1204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23</a:t>
            </a:fld>
            <a:endParaRPr lang="en-GB" dirty="0"/>
          </a:p>
        </p:txBody>
      </p:sp>
    </p:spTree>
    <p:extLst>
      <p:ext uri="{BB962C8B-B14F-4D97-AF65-F5344CB8AC3E}">
        <p14:creationId xmlns:p14="http://schemas.microsoft.com/office/powerpoint/2010/main" val="1118291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24</a:t>
            </a:fld>
            <a:endParaRPr lang="en-GB" dirty="0"/>
          </a:p>
        </p:txBody>
      </p:sp>
    </p:spTree>
    <p:extLst>
      <p:ext uri="{BB962C8B-B14F-4D97-AF65-F5344CB8AC3E}">
        <p14:creationId xmlns:p14="http://schemas.microsoft.com/office/powerpoint/2010/main" val="2827413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25</a:t>
            </a:fld>
            <a:endParaRPr lang="en-GB" dirty="0"/>
          </a:p>
        </p:txBody>
      </p:sp>
    </p:spTree>
    <p:extLst>
      <p:ext uri="{BB962C8B-B14F-4D97-AF65-F5344CB8AC3E}">
        <p14:creationId xmlns:p14="http://schemas.microsoft.com/office/powerpoint/2010/main" val="3894619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26</a:t>
            </a:fld>
            <a:endParaRPr lang="en-GB" dirty="0"/>
          </a:p>
        </p:txBody>
      </p:sp>
    </p:spTree>
    <p:extLst>
      <p:ext uri="{BB962C8B-B14F-4D97-AF65-F5344CB8AC3E}">
        <p14:creationId xmlns:p14="http://schemas.microsoft.com/office/powerpoint/2010/main" val="3450920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27</a:t>
            </a:fld>
            <a:endParaRPr lang="en-GB" dirty="0"/>
          </a:p>
        </p:txBody>
      </p:sp>
    </p:spTree>
    <p:extLst>
      <p:ext uri="{BB962C8B-B14F-4D97-AF65-F5344CB8AC3E}">
        <p14:creationId xmlns:p14="http://schemas.microsoft.com/office/powerpoint/2010/main" val="159311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28</a:t>
            </a:fld>
            <a:endParaRPr lang="en-GB" dirty="0"/>
          </a:p>
        </p:txBody>
      </p:sp>
    </p:spTree>
    <p:extLst>
      <p:ext uri="{BB962C8B-B14F-4D97-AF65-F5344CB8AC3E}">
        <p14:creationId xmlns:p14="http://schemas.microsoft.com/office/powerpoint/2010/main" val="409991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29</a:t>
            </a:fld>
            <a:endParaRPr lang="en-GB" dirty="0"/>
          </a:p>
        </p:txBody>
      </p:sp>
    </p:spTree>
    <p:extLst>
      <p:ext uri="{BB962C8B-B14F-4D97-AF65-F5344CB8AC3E}">
        <p14:creationId xmlns:p14="http://schemas.microsoft.com/office/powerpoint/2010/main" val="403003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3</a:t>
            </a:fld>
            <a:endParaRPr lang="en-GB" dirty="0"/>
          </a:p>
        </p:txBody>
      </p:sp>
    </p:spTree>
    <p:extLst>
      <p:ext uri="{BB962C8B-B14F-4D97-AF65-F5344CB8AC3E}">
        <p14:creationId xmlns:p14="http://schemas.microsoft.com/office/powerpoint/2010/main" val="2268329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30</a:t>
            </a:fld>
            <a:endParaRPr lang="en-GB" dirty="0"/>
          </a:p>
        </p:txBody>
      </p:sp>
    </p:spTree>
    <p:extLst>
      <p:ext uri="{BB962C8B-B14F-4D97-AF65-F5344CB8AC3E}">
        <p14:creationId xmlns:p14="http://schemas.microsoft.com/office/powerpoint/2010/main" val="2290794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31</a:t>
            </a:fld>
            <a:endParaRPr lang="en-GB" dirty="0"/>
          </a:p>
        </p:txBody>
      </p:sp>
    </p:spTree>
    <p:extLst>
      <p:ext uri="{BB962C8B-B14F-4D97-AF65-F5344CB8AC3E}">
        <p14:creationId xmlns:p14="http://schemas.microsoft.com/office/powerpoint/2010/main" val="5600289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32</a:t>
            </a:fld>
            <a:endParaRPr lang="en-GB" dirty="0"/>
          </a:p>
        </p:txBody>
      </p:sp>
    </p:spTree>
    <p:extLst>
      <p:ext uri="{BB962C8B-B14F-4D97-AF65-F5344CB8AC3E}">
        <p14:creationId xmlns:p14="http://schemas.microsoft.com/office/powerpoint/2010/main" val="3843171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33</a:t>
            </a:fld>
            <a:endParaRPr lang="en-GB" dirty="0"/>
          </a:p>
        </p:txBody>
      </p:sp>
    </p:spTree>
    <p:extLst>
      <p:ext uri="{BB962C8B-B14F-4D97-AF65-F5344CB8AC3E}">
        <p14:creationId xmlns:p14="http://schemas.microsoft.com/office/powerpoint/2010/main" val="230641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34</a:t>
            </a:fld>
            <a:endParaRPr lang="en-GB" dirty="0"/>
          </a:p>
        </p:txBody>
      </p:sp>
    </p:spTree>
    <p:extLst>
      <p:ext uri="{BB962C8B-B14F-4D97-AF65-F5344CB8AC3E}">
        <p14:creationId xmlns:p14="http://schemas.microsoft.com/office/powerpoint/2010/main" val="489963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35</a:t>
            </a:fld>
            <a:endParaRPr lang="en-GB" dirty="0"/>
          </a:p>
        </p:txBody>
      </p:sp>
    </p:spTree>
    <p:extLst>
      <p:ext uri="{BB962C8B-B14F-4D97-AF65-F5344CB8AC3E}">
        <p14:creationId xmlns:p14="http://schemas.microsoft.com/office/powerpoint/2010/main" val="1013589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36</a:t>
            </a:fld>
            <a:endParaRPr lang="en-GB" dirty="0"/>
          </a:p>
        </p:txBody>
      </p:sp>
    </p:spTree>
    <p:extLst>
      <p:ext uri="{BB962C8B-B14F-4D97-AF65-F5344CB8AC3E}">
        <p14:creationId xmlns:p14="http://schemas.microsoft.com/office/powerpoint/2010/main" val="3731412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37</a:t>
            </a:fld>
            <a:endParaRPr lang="en-GB" dirty="0"/>
          </a:p>
        </p:txBody>
      </p:sp>
    </p:spTree>
    <p:extLst>
      <p:ext uri="{BB962C8B-B14F-4D97-AF65-F5344CB8AC3E}">
        <p14:creationId xmlns:p14="http://schemas.microsoft.com/office/powerpoint/2010/main" val="312039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38</a:t>
            </a:fld>
            <a:endParaRPr lang="en-GB" dirty="0"/>
          </a:p>
        </p:txBody>
      </p:sp>
    </p:spTree>
    <p:extLst>
      <p:ext uri="{BB962C8B-B14F-4D97-AF65-F5344CB8AC3E}">
        <p14:creationId xmlns:p14="http://schemas.microsoft.com/office/powerpoint/2010/main" val="3489064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39</a:t>
            </a:fld>
            <a:endParaRPr lang="en-GB" dirty="0"/>
          </a:p>
        </p:txBody>
      </p:sp>
    </p:spTree>
    <p:extLst>
      <p:ext uri="{BB962C8B-B14F-4D97-AF65-F5344CB8AC3E}">
        <p14:creationId xmlns:p14="http://schemas.microsoft.com/office/powerpoint/2010/main" val="50190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4</a:t>
            </a:fld>
            <a:endParaRPr lang="en-GB" dirty="0"/>
          </a:p>
        </p:txBody>
      </p:sp>
    </p:spTree>
    <p:extLst>
      <p:ext uri="{BB962C8B-B14F-4D97-AF65-F5344CB8AC3E}">
        <p14:creationId xmlns:p14="http://schemas.microsoft.com/office/powerpoint/2010/main" val="97119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40</a:t>
            </a:fld>
            <a:endParaRPr lang="en-GB" dirty="0"/>
          </a:p>
        </p:txBody>
      </p:sp>
    </p:spTree>
    <p:extLst>
      <p:ext uri="{BB962C8B-B14F-4D97-AF65-F5344CB8AC3E}">
        <p14:creationId xmlns:p14="http://schemas.microsoft.com/office/powerpoint/2010/main" val="2523889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FF63D9-CBFF-4B65-B001-DA79A4E4506F}" type="slidenum">
              <a:rPr lang="en-GB" smtClean="0"/>
              <a:t>41</a:t>
            </a:fld>
            <a:endParaRPr lang="en-GB" dirty="0"/>
          </a:p>
        </p:txBody>
      </p:sp>
    </p:spTree>
    <p:extLst>
      <p:ext uri="{BB962C8B-B14F-4D97-AF65-F5344CB8AC3E}">
        <p14:creationId xmlns:p14="http://schemas.microsoft.com/office/powerpoint/2010/main" val="1589735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42</a:t>
            </a:fld>
            <a:endParaRPr lang="en-GB" dirty="0"/>
          </a:p>
        </p:txBody>
      </p:sp>
    </p:spTree>
    <p:extLst>
      <p:ext uri="{BB962C8B-B14F-4D97-AF65-F5344CB8AC3E}">
        <p14:creationId xmlns:p14="http://schemas.microsoft.com/office/powerpoint/2010/main" val="2439904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43</a:t>
            </a:fld>
            <a:endParaRPr lang="en-GB" dirty="0"/>
          </a:p>
        </p:txBody>
      </p:sp>
    </p:spTree>
    <p:extLst>
      <p:ext uri="{BB962C8B-B14F-4D97-AF65-F5344CB8AC3E}">
        <p14:creationId xmlns:p14="http://schemas.microsoft.com/office/powerpoint/2010/main" val="39319019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44</a:t>
            </a:fld>
            <a:endParaRPr lang="en-GB" dirty="0"/>
          </a:p>
        </p:txBody>
      </p:sp>
    </p:spTree>
    <p:extLst>
      <p:ext uri="{BB962C8B-B14F-4D97-AF65-F5344CB8AC3E}">
        <p14:creationId xmlns:p14="http://schemas.microsoft.com/office/powerpoint/2010/main" val="1905436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45</a:t>
            </a:fld>
            <a:endParaRPr lang="en-GB" dirty="0"/>
          </a:p>
        </p:txBody>
      </p:sp>
    </p:spTree>
    <p:extLst>
      <p:ext uri="{BB962C8B-B14F-4D97-AF65-F5344CB8AC3E}">
        <p14:creationId xmlns:p14="http://schemas.microsoft.com/office/powerpoint/2010/main" val="1860987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Discuss why are these considered to be red flags – what specific </a:t>
            </a:r>
            <a:r>
              <a:rPr lang="en-GB" dirty="0" err="1" smtClean="0"/>
              <a:t>behavior</a:t>
            </a:r>
            <a:r>
              <a:rPr lang="en-GB" dirty="0" smtClean="0"/>
              <a:t> suggests</a:t>
            </a:r>
            <a:r>
              <a:rPr lang="en-GB" baseline="0" dirty="0" smtClean="0"/>
              <a:t> potential for money laundering</a:t>
            </a:r>
            <a:endParaRPr lang="en-GB" dirty="0" smtClean="0"/>
          </a:p>
          <a:p>
            <a:endParaRPr lang="en-GB" dirty="0" smtClean="0"/>
          </a:p>
          <a:p>
            <a:r>
              <a:rPr lang="en-GB" dirty="0" smtClean="0"/>
              <a:t>Any of these activities may have a perfectly reasonable explanation. </a:t>
            </a:r>
          </a:p>
          <a:p>
            <a:endParaRPr lang="en-GB" dirty="0" smtClean="0"/>
          </a:p>
          <a:p>
            <a:r>
              <a:rPr lang="en-GB" dirty="0" smtClean="0"/>
              <a:t>An accumulation of red flags will require more information to explain why so many</a:t>
            </a:r>
            <a:r>
              <a:rPr lang="en-GB" baseline="0" dirty="0" smtClean="0"/>
              <a:t> risk factors are present in a particular account.</a:t>
            </a:r>
          </a:p>
          <a:p>
            <a:endParaRPr lang="en-GB" baseline="0" dirty="0" smtClean="0"/>
          </a:p>
          <a:p>
            <a:r>
              <a:rPr lang="en-GB" baseline="0" dirty="0" smtClean="0"/>
              <a:t>It is important to note that all but the first two are relate to activities AFTER an account is open. There are two critical points here:</a:t>
            </a:r>
          </a:p>
          <a:p>
            <a:pPr marL="250364" indent="-250364">
              <a:buAutoNum type="arabicPeriod"/>
            </a:pPr>
            <a:r>
              <a:rPr lang="en-GB" baseline="0" dirty="0" smtClean="0"/>
              <a:t>Solid CDD is the foundation of the AML/CFT programme. If it is defective, the rest of the programme, including the monitoring, will not be capable of producing the correct warnings and indicators.</a:t>
            </a:r>
          </a:p>
          <a:p>
            <a:pPr marL="250364" indent="-250364">
              <a:buAutoNum type="arabicPeriod"/>
            </a:pPr>
            <a:r>
              <a:rPr lang="en-GB" dirty="0" smtClean="0"/>
              <a:t>Transaction monitoring and the processing of flags and indicators tripped is central to the programme.</a:t>
            </a:r>
            <a:endParaRPr lang="en-GB" dirty="0"/>
          </a:p>
        </p:txBody>
      </p:sp>
      <p:sp>
        <p:nvSpPr>
          <p:cNvPr id="4" name="Date Placeholder 3"/>
          <p:cNvSpPr>
            <a:spLocks noGrp="1"/>
          </p:cNvSpPr>
          <p:nvPr>
            <p:ph type="dt" idx="10"/>
          </p:nvPr>
        </p:nvSpPr>
        <p:spPr/>
        <p:txBody>
          <a:bodyPr/>
          <a:lstStyle/>
          <a:p>
            <a:fld id="{9CAA74A6-10E5-41A7-8B8F-A766F5656366}" type="datetime4">
              <a:rPr lang="en-GB" smtClean="0"/>
              <a:pPr/>
              <a:t>09 February 2017</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8E4BB8F6-032B-4FD4-9A99-EF51C8EFB725}" type="slidenum">
              <a:rPr lang="en-GB" smtClean="0"/>
              <a:pPr/>
              <a:t>46</a:t>
            </a:fld>
            <a:endParaRPr lang="en-GB" dirty="0"/>
          </a:p>
        </p:txBody>
      </p:sp>
    </p:spTree>
    <p:extLst>
      <p:ext uri="{BB962C8B-B14F-4D97-AF65-F5344CB8AC3E}">
        <p14:creationId xmlns:p14="http://schemas.microsoft.com/office/powerpoint/2010/main" val="4171643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47</a:t>
            </a:fld>
            <a:endParaRPr lang="en-GB" dirty="0"/>
          </a:p>
        </p:txBody>
      </p:sp>
    </p:spTree>
    <p:extLst>
      <p:ext uri="{BB962C8B-B14F-4D97-AF65-F5344CB8AC3E}">
        <p14:creationId xmlns:p14="http://schemas.microsoft.com/office/powerpoint/2010/main" val="6659628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48</a:t>
            </a:fld>
            <a:endParaRPr lang="en-GB" dirty="0"/>
          </a:p>
        </p:txBody>
      </p:sp>
    </p:spTree>
    <p:extLst>
      <p:ext uri="{BB962C8B-B14F-4D97-AF65-F5344CB8AC3E}">
        <p14:creationId xmlns:p14="http://schemas.microsoft.com/office/powerpoint/2010/main" val="1327295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49</a:t>
            </a:fld>
            <a:endParaRPr lang="en-GB" dirty="0"/>
          </a:p>
        </p:txBody>
      </p:sp>
    </p:spTree>
    <p:extLst>
      <p:ext uri="{BB962C8B-B14F-4D97-AF65-F5344CB8AC3E}">
        <p14:creationId xmlns:p14="http://schemas.microsoft.com/office/powerpoint/2010/main" val="3389435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rPr>
              <a:t>So of course, we cannot start the module</a:t>
            </a:r>
            <a:r>
              <a:rPr lang="en-GB" sz="1200" b="0" i="0" kern="1200" baseline="0" dirty="0" smtClean="0">
                <a:solidFill>
                  <a:schemeClr val="tx1"/>
                </a:solidFill>
                <a:effectLst/>
              </a:rPr>
              <a:t> without talking about the definition of financial crime first. </a:t>
            </a:r>
          </a:p>
          <a:p>
            <a:endParaRPr lang="en-GB" sz="1200" b="0" i="0" kern="1200" dirty="0" smtClean="0">
              <a:solidFill>
                <a:schemeClr val="tx1"/>
              </a:solidFill>
              <a:effectLst/>
            </a:endParaRPr>
          </a:p>
          <a:p>
            <a:r>
              <a:rPr lang="en-GB" sz="1200" b="0" i="0" kern="1200" dirty="0" smtClean="0">
                <a:solidFill>
                  <a:schemeClr val="tx1"/>
                </a:solidFill>
                <a:effectLst/>
              </a:rPr>
              <a:t>There is no single universal definition of financial crime, and the term is sometimes used interchangeably with:</a:t>
            </a:r>
          </a:p>
          <a:p>
            <a:r>
              <a:rPr lang="en-GB" sz="1200" b="0" i="0" kern="1200" dirty="0" smtClean="0">
                <a:solidFill>
                  <a:schemeClr val="tx1"/>
                </a:solidFill>
                <a:effectLst/>
              </a:rPr>
              <a:t>1) White-collar crime (i.e. crime committed by a person of respectability and high social status, in the course of his occupation)</a:t>
            </a:r>
          </a:p>
          <a:p>
            <a:r>
              <a:rPr lang="en-GB" sz="1200" b="0" i="0" kern="1200" dirty="0" smtClean="0">
                <a:solidFill>
                  <a:schemeClr val="tx1"/>
                </a:solidFill>
                <a:effectLst/>
              </a:rPr>
              <a:t>2) Corporate crime (i.e. crime committed by a corporation or individuals associated with a corporation)</a:t>
            </a:r>
          </a:p>
          <a:p>
            <a:r>
              <a:rPr lang="en-GB" sz="1200" b="0" i="0" kern="1200" dirty="0" smtClean="0">
                <a:solidFill>
                  <a:schemeClr val="tx1"/>
                </a:solidFill>
                <a:effectLst/>
              </a:rPr>
              <a:t>3) Occupational crime (i.e. crime committed through opportunity that arises in the course of employment)</a:t>
            </a:r>
          </a:p>
          <a:p>
            <a:r>
              <a:rPr lang="en-GB" sz="1200" b="0" i="0" kern="1200" dirty="0" smtClean="0">
                <a:solidFill>
                  <a:schemeClr val="tx1"/>
                </a:solidFill>
                <a:effectLst/>
              </a:rPr>
              <a:t>4) Economic crime (i.e. crime related to financial fraud, money laundering and corruption).</a:t>
            </a:r>
          </a:p>
          <a:p>
            <a:endParaRPr lang="en-GB" sz="1200" b="0" i="0" kern="1200" dirty="0" smtClean="0">
              <a:solidFill>
                <a:schemeClr val="tx1"/>
              </a:solidFill>
              <a:effectLst/>
            </a:endParaRPr>
          </a:p>
          <a:p>
            <a:r>
              <a:rPr lang="en-GB" sz="1200" b="0" i="0" kern="1200" dirty="0" smtClean="0">
                <a:solidFill>
                  <a:schemeClr val="tx1"/>
                </a:solidFill>
                <a:effectLst/>
              </a:rPr>
              <a:t>But the common thread that</a:t>
            </a:r>
            <a:r>
              <a:rPr lang="en-GB" sz="1200" b="0" i="0" kern="1200" baseline="0" dirty="0" smtClean="0">
                <a:solidFill>
                  <a:schemeClr val="tx1"/>
                </a:solidFill>
                <a:effectLst/>
              </a:rPr>
              <a:t> runs through anything termed financial crime is that it involves </a:t>
            </a:r>
            <a:r>
              <a:rPr lang="en-GB" sz="1200" b="0" i="0" kern="1200" dirty="0" smtClean="0">
                <a:solidFill>
                  <a:schemeClr val="tx1"/>
                </a:solidFill>
                <a:effectLst/>
              </a:rPr>
              <a:t>ILLICIT FINANCIAL FLOWS.</a:t>
            </a:r>
          </a:p>
        </p:txBody>
      </p:sp>
      <p:sp>
        <p:nvSpPr>
          <p:cNvPr id="4" name="Slide Number Placeholder 3"/>
          <p:cNvSpPr>
            <a:spLocks noGrp="1"/>
          </p:cNvSpPr>
          <p:nvPr>
            <p:ph type="sldNum" sz="quarter" idx="10"/>
          </p:nvPr>
        </p:nvSpPr>
        <p:spPr/>
        <p:txBody>
          <a:bodyPr/>
          <a:lstStyle/>
          <a:p>
            <a:fld id="{F07B8F03-BC93-4120-96CA-A36DF640BE24}" type="slidenum">
              <a:rPr lang="en-GB" smtClean="0"/>
              <a:pPr/>
              <a:t>5</a:t>
            </a:fld>
            <a:endParaRPr lang="en-GB" dirty="0"/>
          </a:p>
        </p:txBody>
      </p:sp>
    </p:spTree>
    <p:extLst>
      <p:ext uri="{BB962C8B-B14F-4D97-AF65-F5344CB8AC3E}">
        <p14:creationId xmlns:p14="http://schemas.microsoft.com/office/powerpoint/2010/main" val="4014545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50</a:t>
            </a:fld>
            <a:endParaRPr lang="en-GB" dirty="0"/>
          </a:p>
        </p:txBody>
      </p:sp>
    </p:spTree>
    <p:extLst>
      <p:ext uri="{BB962C8B-B14F-4D97-AF65-F5344CB8AC3E}">
        <p14:creationId xmlns:p14="http://schemas.microsoft.com/office/powerpoint/2010/main" val="1968490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51</a:t>
            </a:fld>
            <a:endParaRPr lang="en-GB" dirty="0"/>
          </a:p>
        </p:txBody>
      </p:sp>
    </p:spTree>
    <p:extLst>
      <p:ext uri="{BB962C8B-B14F-4D97-AF65-F5344CB8AC3E}">
        <p14:creationId xmlns:p14="http://schemas.microsoft.com/office/powerpoint/2010/main" val="14134564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52</a:t>
            </a:fld>
            <a:endParaRPr lang="en-GB" dirty="0"/>
          </a:p>
        </p:txBody>
      </p:sp>
    </p:spTree>
    <p:extLst>
      <p:ext uri="{BB962C8B-B14F-4D97-AF65-F5344CB8AC3E}">
        <p14:creationId xmlns:p14="http://schemas.microsoft.com/office/powerpoint/2010/main" val="3191351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6E5D176-D216-4989-8C2F-CAB6F6563400}" type="slidenum">
              <a:rPr lang="en-GB" smtClean="0"/>
              <a:t>53</a:t>
            </a:fld>
            <a:endParaRPr lang="en-GB" dirty="0"/>
          </a:p>
        </p:txBody>
      </p:sp>
    </p:spTree>
    <p:extLst>
      <p:ext uri="{BB962C8B-B14F-4D97-AF65-F5344CB8AC3E}">
        <p14:creationId xmlns:p14="http://schemas.microsoft.com/office/powerpoint/2010/main" val="2485837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54</a:t>
            </a:fld>
            <a:endParaRPr lang="en-GB" dirty="0"/>
          </a:p>
        </p:txBody>
      </p:sp>
    </p:spTree>
    <p:extLst>
      <p:ext uri="{BB962C8B-B14F-4D97-AF65-F5344CB8AC3E}">
        <p14:creationId xmlns:p14="http://schemas.microsoft.com/office/powerpoint/2010/main" val="17957789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55</a:t>
            </a:fld>
            <a:endParaRPr lang="en-GB" dirty="0"/>
          </a:p>
        </p:txBody>
      </p:sp>
    </p:spTree>
    <p:extLst>
      <p:ext uri="{BB962C8B-B14F-4D97-AF65-F5344CB8AC3E}">
        <p14:creationId xmlns:p14="http://schemas.microsoft.com/office/powerpoint/2010/main" val="1201673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56</a:t>
            </a:fld>
            <a:endParaRPr lang="en-GB" dirty="0"/>
          </a:p>
        </p:txBody>
      </p:sp>
    </p:spTree>
    <p:extLst>
      <p:ext uri="{BB962C8B-B14F-4D97-AF65-F5344CB8AC3E}">
        <p14:creationId xmlns:p14="http://schemas.microsoft.com/office/powerpoint/2010/main" val="2385526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57</a:t>
            </a:fld>
            <a:endParaRPr lang="en-GB" dirty="0"/>
          </a:p>
        </p:txBody>
      </p:sp>
    </p:spTree>
    <p:extLst>
      <p:ext uri="{BB962C8B-B14F-4D97-AF65-F5344CB8AC3E}">
        <p14:creationId xmlns:p14="http://schemas.microsoft.com/office/powerpoint/2010/main" val="21087890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58</a:t>
            </a:fld>
            <a:endParaRPr lang="en-GB" dirty="0"/>
          </a:p>
        </p:txBody>
      </p:sp>
    </p:spTree>
    <p:extLst>
      <p:ext uri="{BB962C8B-B14F-4D97-AF65-F5344CB8AC3E}">
        <p14:creationId xmlns:p14="http://schemas.microsoft.com/office/powerpoint/2010/main" val="4029881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59</a:t>
            </a:fld>
            <a:endParaRPr lang="en-GB" dirty="0"/>
          </a:p>
        </p:txBody>
      </p:sp>
    </p:spTree>
    <p:extLst>
      <p:ext uri="{BB962C8B-B14F-4D97-AF65-F5344CB8AC3E}">
        <p14:creationId xmlns:p14="http://schemas.microsoft.com/office/powerpoint/2010/main" val="25752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DFF63D9-CBFF-4B65-B001-DA79A4E4506F}" type="slidenum">
              <a:rPr lang="en-GB" smtClean="0"/>
              <a:t>6</a:t>
            </a:fld>
            <a:endParaRPr lang="en-GB" dirty="0"/>
          </a:p>
        </p:txBody>
      </p:sp>
    </p:spTree>
    <p:extLst>
      <p:ext uri="{BB962C8B-B14F-4D97-AF65-F5344CB8AC3E}">
        <p14:creationId xmlns:p14="http://schemas.microsoft.com/office/powerpoint/2010/main" val="1718334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60</a:t>
            </a:fld>
            <a:endParaRPr lang="en-GB" dirty="0"/>
          </a:p>
        </p:txBody>
      </p:sp>
    </p:spTree>
    <p:extLst>
      <p:ext uri="{BB962C8B-B14F-4D97-AF65-F5344CB8AC3E}">
        <p14:creationId xmlns:p14="http://schemas.microsoft.com/office/powerpoint/2010/main" val="8187326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61</a:t>
            </a:fld>
            <a:endParaRPr lang="en-GB" dirty="0"/>
          </a:p>
        </p:txBody>
      </p:sp>
    </p:spTree>
    <p:extLst>
      <p:ext uri="{BB962C8B-B14F-4D97-AF65-F5344CB8AC3E}">
        <p14:creationId xmlns:p14="http://schemas.microsoft.com/office/powerpoint/2010/main" val="2380756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62</a:t>
            </a:fld>
            <a:endParaRPr lang="en-GB" dirty="0"/>
          </a:p>
        </p:txBody>
      </p:sp>
    </p:spTree>
    <p:extLst>
      <p:ext uri="{BB962C8B-B14F-4D97-AF65-F5344CB8AC3E}">
        <p14:creationId xmlns:p14="http://schemas.microsoft.com/office/powerpoint/2010/main" val="25309145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63</a:t>
            </a:fld>
            <a:endParaRPr lang="en-GB" dirty="0"/>
          </a:p>
        </p:txBody>
      </p:sp>
    </p:spTree>
    <p:extLst>
      <p:ext uri="{BB962C8B-B14F-4D97-AF65-F5344CB8AC3E}">
        <p14:creationId xmlns:p14="http://schemas.microsoft.com/office/powerpoint/2010/main" val="30422595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64</a:t>
            </a:fld>
            <a:endParaRPr lang="en-GB" dirty="0"/>
          </a:p>
        </p:txBody>
      </p:sp>
    </p:spTree>
    <p:extLst>
      <p:ext uri="{BB962C8B-B14F-4D97-AF65-F5344CB8AC3E}">
        <p14:creationId xmlns:p14="http://schemas.microsoft.com/office/powerpoint/2010/main" val="28373488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65</a:t>
            </a:fld>
            <a:endParaRPr lang="en-GB" dirty="0"/>
          </a:p>
        </p:txBody>
      </p:sp>
    </p:spTree>
    <p:extLst>
      <p:ext uri="{BB962C8B-B14F-4D97-AF65-F5344CB8AC3E}">
        <p14:creationId xmlns:p14="http://schemas.microsoft.com/office/powerpoint/2010/main" val="2982130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68</a:t>
            </a:fld>
            <a:endParaRPr lang="en-GB" dirty="0"/>
          </a:p>
        </p:txBody>
      </p:sp>
    </p:spTree>
    <p:extLst>
      <p:ext uri="{BB962C8B-B14F-4D97-AF65-F5344CB8AC3E}">
        <p14:creationId xmlns:p14="http://schemas.microsoft.com/office/powerpoint/2010/main" val="40199460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69</a:t>
            </a:fld>
            <a:endParaRPr lang="en-GB" dirty="0"/>
          </a:p>
        </p:txBody>
      </p:sp>
    </p:spTree>
    <p:extLst>
      <p:ext uri="{BB962C8B-B14F-4D97-AF65-F5344CB8AC3E}">
        <p14:creationId xmlns:p14="http://schemas.microsoft.com/office/powerpoint/2010/main" val="4012332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70</a:t>
            </a:fld>
            <a:endParaRPr lang="en-GB" dirty="0"/>
          </a:p>
        </p:txBody>
      </p:sp>
    </p:spTree>
    <p:extLst>
      <p:ext uri="{BB962C8B-B14F-4D97-AF65-F5344CB8AC3E}">
        <p14:creationId xmlns:p14="http://schemas.microsoft.com/office/powerpoint/2010/main" val="20842800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71</a:t>
            </a:fld>
            <a:endParaRPr lang="en-GB" dirty="0"/>
          </a:p>
        </p:txBody>
      </p:sp>
    </p:spTree>
    <p:extLst>
      <p:ext uri="{BB962C8B-B14F-4D97-AF65-F5344CB8AC3E}">
        <p14:creationId xmlns:p14="http://schemas.microsoft.com/office/powerpoint/2010/main" val="2481724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i="1" dirty="0"/>
              <a:t>Money laundering harms innocent individuals but can also impose serious costs on national economies. </a:t>
            </a:r>
          </a:p>
          <a:p>
            <a:endParaRPr lang="en-GB" sz="1300" i="1" dirty="0"/>
          </a:p>
          <a:p>
            <a:r>
              <a:rPr lang="en-GB" sz="1300" dirty="0"/>
              <a:t>Anti-Money Laundering (AML) has become the most common category that banks are being penalized for as US/UK regulators step up enforcement. </a:t>
            </a:r>
          </a:p>
          <a:p>
            <a:r>
              <a:rPr lang="en-GB" sz="1300" dirty="0"/>
              <a:t>The UN estimates that the amount of money laundered annually is equivalent to </a:t>
            </a:r>
            <a:r>
              <a:rPr lang="en-GB" sz="1300" b="1" dirty="0"/>
              <a:t>2-5%</a:t>
            </a:r>
            <a:r>
              <a:rPr lang="en-GB" sz="1300" dirty="0"/>
              <a:t> of global GDP. </a:t>
            </a:r>
          </a:p>
          <a:p>
            <a:r>
              <a:rPr lang="en-GB" sz="1300" dirty="0"/>
              <a:t>In fact, </a:t>
            </a:r>
            <a:r>
              <a:rPr lang="en-GB" sz="1300" b="1" dirty="0"/>
              <a:t>if money laundering were an economy, it would be the fifth largest in the world (Germany’s GDP is 3.2 </a:t>
            </a:r>
            <a:r>
              <a:rPr lang="en-GB" sz="1300" b="1" dirty="0" err="1"/>
              <a:t>tr</a:t>
            </a:r>
            <a:r>
              <a:rPr lang="en-GB" sz="1300" b="1" dirty="0"/>
              <a:t> and cost of money laundering was 1.6 </a:t>
            </a:r>
            <a:r>
              <a:rPr lang="en-GB" sz="1300" b="1" dirty="0" err="1"/>
              <a:t>tr</a:t>
            </a:r>
            <a:r>
              <a:rPr lang="en-GB" sz="1300" b="1" dirty="0"/>
              <a:t>).</a:t>
            </a:r>
            <a:r>
              <a:rPr lang="en-GB" dirty="0" smtClean="0"/>
              <a:t/>
            </a:r>
            <a:br>
              <a:rPr lang="en-GB" dirty="0" smtClean="0"/>
            </a:br>
            <a:r>
              <a:rPr lang="en-GB" dirty="0" smtClean="0"/>
              <a:t/>
            </a:r>
            <a:br>
              <a:rPr lang="en-GB" dirty="0" smtClean="0"/>
            </a:br>
            <a:r>
              <a:rPr lang="en-GB" sz="1300" dirty="0"/>
              <a:t>Since 2007, banks have paid over $21 billion in cumulative AML fines.</a:t>
            </a:r>
            <a:endParaRPr lang="en-GB" sz="1300" i="1" dirty="0"/>
          </a:p>
          <a:p>
            <a:endParaRPr lang="en-GB" dirty="0" smtClean="0"/>
          </a:p>
          <a:p>
            <a:r>
              <a:rPr lang="en-GB" dirty="0" smtClean="0"/>
              <a:t>There</a:t>
            </a:r>
            <a:r>
              <a:rPr lang="en-GB" baseline="0" dirty="0" smtClean="0"/>
              <a:t> are three key points that I would like you to take away from this slide: </a:t>
            </a:r>
          </a:p>
          <a:p>
            <a:pPr marL="247642" indent="-247642">
              <a:buAutoNum type="arabicParenR"/>
            </a:pPr>
            <a:r>
              <a:rPr lang="en-GB" dirty="0" smtClean="0"/>
              <a:t>Money laundering</a:t>
            </a:r>
            <a:r>
              <a:rPr lang="en-GB" baseline="0" dirty="0" smtClean="0"/>
              <a:t> is basically about concealing the source of funds from illegal activity and it is constantly evolving</a:t>
            </a:r>
          </a:p>
          <a:p>
            <a:pPr marL="247642" indent="-247642">
              <a:buAutoNum type="arabicParenR"/>
            </a:pPr>
            <a:r>
              <a:rPr lang="en-GB" baseline="0" dirty="0" smtClean="0"/>
              <a:t>It is a problem that affects any industry using money or financial markets</a:t>
            </a:r>
          </a:p>
          <a:p>
            <a:pPr marL="247642" indent="-247642">
              <a:buAutoNum type="arabicParenR"/>
            </a:pPr>
            <a:r>
              <a:rPr lang="en-GB" baseline="0" dirty="0" smtClean="0"/>
              <a:t>AML guidelines were first established by the FATF</a:t>
            </a:r>
          </a:p>
          <a:p>
            <a:pPr marL="247642" indent="-247642">
              <a:buAutoNum type="arabicParenR"/>
            </a:pPr>
            <a:r>
              <a:rPr lang="en-GB" baseline="0" dirty="0" smtClean="0"/>
              <a:t>Understand the money laundering cycle</a:t>
            </a:r>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7</a:t>
            </a:fld>
            <a:endParaRPr lang="en-GB" dirty="0"/>
          </a:p>
        </p:txBody>
      </p:sp>
    </p:spTree>
    <p:extLst>
      <p:ext uri="{BB962C8B-B14F-4D97-AF65-F5344CB8AC3E}">
        <p14:creationId xmlns:p14="http://schemas.microsoft.com/office/powerpoint/2010/main" val="42380392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72</a:t>
            </a:fld>
            <a:endParaRPr lang="en-GB" dirty="0"/>
          </a:p>
        </p:txBody>
      </p:sp>
    </p:spTree>
    <p:extLst>
      <p:ext uri="{BB962C8B-B14F-4D97-AF65-F5344CB8AC3E}">
        <p14:creationId xmlns:p14="http://schemas.microsoft.com/office/powerpoint/2010/main" val="32414364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80% -</a:t>
            </a:r>
            <a:r>
              <a:rPr lang="en-GB" baseline="0" dirty="0" smtClean="0"/>
              <a:t> Global Financial Integrity organization</a:t>
            </a:r>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73</a:t>
            </a:fld>
            <a:endParaRPr lang="en-GB" dirty="0"/>
          </a:p>
        </p:txBody>
      </p:sp>
    </p:spTree>
    <p:extLst>
      <p:ext uri="{BB962C8B-B14F-4D97-AF65-F5344CB8AC3E}">
        <p14:creationId xmlns:p14="http://schemas.microsoft.com/office/powerpoint/2010/main" val="18679434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74</a:t>
            </a:fld>
            <a:endParaRPr lang="en-GB" dirty="0"/>
          </a:p>
        </p:txBody>
      </p:sp>
    </p:spTree>
    <p:extLst>
      <p:ext uri="{BB962C8B-B14F-4D97-AF65-F5344CB8AC3E}">
        <p14:creationId xmlns:p14="http://schemas.microsoft.com/office/powerpoint/2010/main" val="1860679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75</a:t>
            </a:fld>
            <a:endParaRPr lang="en-GB" dirty="0"/>
          </a:p>
        </p:txBody>
      </p:sp>
    </p:spTree>
    <p:extLst>
      <p:ext uri="{BB962C8B-B14F-4D97-AF65-F5344CB8AC3E}">
        <p14:creationId xmlns:p14="http://schemas.microsoft.com/office/powerpoint/2010/main" val="17825474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76</a:t>
            </a:fld>
            <a:endParaRPr lang="en-GB" dirty="0"/>
          </a:p>
        </p:txBody>
      </p:sp>
    </p:spTree>
    <p:extLst>
      <p:ext uri="{BB962C8B-B14F-4D97-AF65-F5344CB8AC3E}">
        <p14:creationId xmlns:p14="http://schemas.microsoft.com/office/powerpoint/2010/main" val="11340131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77</a:t>
            </a:fld>
            <a:endParaRPr lang="en-GB" dirty="0"/>
          </a:p>
        </p:txBody>
      </p:sp>
    </p:spTree>
    <p:extLst>
      <p:ext uri="{BB962C8B-B14F-4D97-AF65-F5344CB8AC3E}">
        <p14:creationId xmlns:p14="http://schemas.microsoft.com/office/powerpoint/2010/main" val="2051378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79</a:t>
            </a:fld>
            <a:endParaRPr lang="en-GB" dirty="0"/>
          </a:p>
        </p:txBody>
      </p:sp>
    </p:spTree>
    <p:extLst>
      <p:ext uri="{BB962C8B-B14F-4D97-AF65-F5344CB8AC3E}">
        <p14:creationId xmlns:p14="http://schemas.microsoft.com/office/powerpoint/2010/main" val="18379996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6534144-654B-439C-9C5B-1549968AB364}" type="slidenum">
              <a:rPr lang="en-GB" smtClean="0"/>
              <a:t>80</a:t>
            </a:fld>
            <a:endParaRPr lang="en-GB" dirty="0"/>
          </a:p>
        </p:txBody>
      </p:sp>
    </p:spTree>
    <p:extLst>
      <p:ext uri="{BB962C8B-B14F-4D97-AF65-F5344CB8AC3E}">
        <p14:creationId xmlns:p14="http://schemas.microsoft.com/office/powerpoint/2010/main" val="217422005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81</a:t>
            </a:fld>
            <a:endParaRPr lang="en-GB" dirty="0"/>
          </a:p>
        </p:txBody>
      </p:sp>
    </p:spTree>
    <p:extLst>
      <p:ext uri="{BB962C8B-B14F-4D97-AF65-F5344CB8AC3E}">
        <p14:creationId xmlns:p14="http://schemas.microsoft.com/office/powerpoint/2010/main" val="5433288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82</a:t>
            </a:fld>
            <a:endParaRPr lang="en-GB" dirty="0"/>
          </a:p>
        </p:txBody>
      </p:sp>
    </p:spTree>
    <p:extLst>
      <p:ext uri="{BB962C8B-B14F-4D97-AF65-F5344CB8AC3E}">
        <p14:creationId xmlns:p14="http://schemas.microsoft.com/office/powerpoint/2010/main" val="3806526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B302C57-24B9-49D8-8CF2-AE0B7E0F6766}" type="slidenum">
              <a:rPr lang="en-GB" smtClean="0"/>
              <a:t>8</a:t>
            </a:fld>
            <a:endParaRPr lang="en-GB" dirty="0"/>
          </a:p>
        </p:txBody>
      </p:sp>
    </p:spTree>
    <p:extLst>
      <p:ext uri="{BB962C8B-B14F-4D97-AF65-F5344CB8AC3E}">
        <p14:creationId xmlns:p14="http://schemas.microsoft.com/office/powerpoint/2010/main" val="24808056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83</a:t>
            </a:fld>
            <a:endParaRPr lang="en-GB" dirty="0"/>
          </a:p>
        </p:txBody>
      </p:sp>
    </p:spTree>
    <p:extLst>
      <p:ext uri="{BB962C8B-B14F-4D97-AF65-F5344CB8AC3E}">
        <p14:creationId xmlns:p14="http://schemas.microsoft.com/office/powerpoint/2010/main" val="143596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84</a:t>
            </a:fld>
            <a:endParaRPr lang="en-GB" dirty="0"/>
          </a:p>
        </p:txBody>
      </p:sp>
    </p:spTree>
    <p:extLst>
      <p:ext uri="{BB962C8B-B14F-4D97-AF65-F5344CB8AC3E}">
        <p14:creationId xmlns:p14="http://schemas.microsoft.com/office/powerpoint/2010/main" val="19409742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85</a:t>
            </a:fld>
            <a:endParaRPr lang="en-GB" dirty="0"/>
          </a:p>
        </p:txBody>
      </p:sp>
    </p:spTree>
    <p:extLst>
      <p:ext uri="{BB962C8B-B14F-4D97-AF65-F5344CB8AC3E}">
        <p14:creationId xmlns:p14="http://schemas.microsoft.com/office/powerpoint/2010/main" val="9399647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86</a:t>
            </a:fld>
            <a:endParaRPr lang="en-GB" dirty="0"/>
          </a:p>
        </p:txBody>
      </p:sp>
    </p:spTree>
    <p:extLst>
      <p:ext uri="{BB962C8B-B14F-4D97-AF65-F5344CB8AC3E}">
        <p14:creationId xmlns:p14="http://schemas.microsoft.com/office/powerpoint/2010/main" val="25436957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solidFill>
                  <a:prstClr val="black"/>
                </a:solidFill>
              </a:rPr>
              <a:pPr/>
              <a:t>87</a:t>
            </a:fld>
            <a:endParaRPr lang="en-GB" dirty="0">
              <a:solidFill>
                <a:prstClr val="black"/>
              </a:solidFill>
            </a:endParaRPr>
          </a:p>
        </p:txBody>
      </p:sp>
    </p:spTree>
    <p:extLst>
      <p:ext uri="{BB962C8B-B14F-4D97-AF65-F5344CB8AC3E}">
        <p14:creationId xmlns:p14="http://schemas.microsoft.com/office/powerpoint/2010/main" val="28167258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88</a:t>
            </a:fld>
            <a:endParaRPr lang="en-GB" dirty="0"/>
          </a:p>
        </p:txBody>
      </p:sp>
    </p:spTree>
    <p:extLst>
      <p:ext uri="{BB962C8B-B14F-4D97-AF65-F5344CB8AC3E}">
        <p14:creationId xmlns:p14="http://schemas.microsoft.com/office/powerpoint/2010/main" val="17557469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89</a:t>
            </a:fld>
            <a:endParaRPr lang="en-GB" dirty="0"/>
          </a:p>
        </p:txBody>
      </p:sp>
    </p:spTree>
    <p:extLst>
      <p:ext uri="{BB962C8B-B14F-4D97-AF65-F5344CB8AC3E}">
        <p14:creationId xmlns:p14="http://schemas.microsoft.com/office/powerpoint/2010/main" val="42151690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90</a:t>
            </a:fld>
            <a:endParaRPr lang="en-GB" dirty="0"/>
          </a:p>
        </p:txBody>
      </p:sp>
    </p:spTree>
    <p:extLst>
      <p:ext uri="{BB962C8B-B14F-4D97-AF65-F5344CB8AC3E}">
        <p14:creationId xmlns:p14="http://schemas.microsoft.com/office/powerpoint/2010/main" val="29674330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91</a:t>
            </a:fld>
            <a:endParaRPr lang="en-GB" dirty="0"/>
          </a:p>
        </p:txBody>
      </p:sp>
    </p:spTree>
    <p:extLst>
      <p:ext uri="{BB962C8B-B14F-4D97-AF65-F5344CB8AC3E}">
        <p14:creationId xmlns:p14="http://schemas.microsoft.com/office/powerpoint/2010/main" val="14284749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92</a:t>
            </a:fld>
            <a:endParaRPr lang="en-GB" dirty="0"/>
          </a:p>
        </p:txBody>
      </p:sp>
    </p:spTree>
    <p:extLst>
      <p:ext uri="{BB962C8B-B14F-4D97-AF65-F5344CB8AC3E}">
        <p14:creationId xmlns:p14="http://schemas.microsoft.com/office/powerpoint/2010/main" val="606944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a:t>
            </a:fld>
            <a:endParaRPr lang="en-GB" dirty="0"/>
          </a:p>
        </p:txBody>
      </p:sp>
    </p:spTree>
    <p:extLst>
      <p:ext uri="{BB962C8B-B14F-4D97-AF65-F5344CB8AC3E}">
        <p14:creationId xmlns:p14="http://schemas.microsoft.com/office/powerpoint/2010/main" val="3262493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93</a:t>
            </a:fld>
            <a:endParaRPr lang="en-GB" dirty="0"/>
          </a:p>
        </p:txBody>
      </p:sp>
    </p:spTree>
    <p:extLst>
      <p:ext uri="{BB962C8B-B14F-4D97-AF65-F5344CB8AC3E}">
        <p14:creationId xmlns:p14="http://schemas.microsoft.com/office/powerpoint/2010/main" val="30245167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94</a:t>
            </a:fld>
            <a:endParaRPr lang="en-GB" dirty="0"/>
          </a:p>
        </p:txBody>
      </p:sp>
    </p:spTree>
    <p:extLst>
      <p:ext uri="{BB962C8B-B14F-4D97-AF65-F5344CB8AC3E}">
        <p14:creationId xmlns:p14="http://schemas.microsoft.com/office/powerpoint/2010/main" val="17414113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95</a:t>
            </a:fld>
            <a:endParaRPr lang="en-GB" dirty="0"/>
          </a:p>
        </p:txBody>
      </p:sp>
    </p:spTree>
    <p:extLst>
      <p:ext uri="{BB962C8B-B14F-4D97-AF65-F5344CB8AC3E}">
        <p14:creationId xmlns:p14="http://schemas.microsoft.com/office/powerpoint/2010/main" val="33507599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96</a:t>
            </a:fld>
            <a:endParaRPr lang="en-GB" dirty="0"/>
          </a:p>
        </p:txBody>
      </p:sp>
    </p:spTree>
    <p:extLst>
      <p:ext uri="{BB962C8B-B14F-4D97-AF65-F5344CB8AC3E}">
        <p14:creationId xmlns:p14="http://schemas.microsoft.com/office/powerpoint/2010/main" val="3257114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97</a:t>
            </a:fld>
            <a:endParaRPr lang="en-GB" dirty="0"/>
          </a:p>
        </p:txBody>
      </p:sp>
    </p:spTree>
    <p:extLst>
      <p:ext uri="{BB962C8B-B14F-4D97-AF65-F5344CB8AC3E}">
        <p14:creationId xmlns:p14="http://schemas.microsoft.com/office/powerpoint/2010/main" val="22385236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98</a:t>
            </a:fld>
            <a:endParaRPr lang="en-GB" dirty="0"/>
          </a:p>
        </p:txBody>
      </p:sp>
    </p:spTree>
    <p:extLst>
      <p:ext uri="{BB962C8B-B14F-4D97-AF65-F5344CB8AC3E}">
        <p14:creationId xmlns:p14="http://schemas.microsoft.com/office/powerpoint/2010/main" val="20101510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99</a:t>
            </a:fld>
            <a:endParaRPr lang="en-GB" dirty="0"/>
          </a:p>
        </p:txBody>
      </p:sp>
    </p:spTree>
    <p:extLst>
      <p:ext uri="{BB962C8B-B14F-4D97-AF65-F5344CB8AC3E}">
        <p14:creationId xmlns:p14="http://schemas.microsoft.com/office/powerpoint/2010/main" val="1933353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100</a:t>
            </a:fld>
            <a:endParaRPr lang="en-GB" dirty="0"/>
          </a:p>
        </p:txBody>
      </p:sp>
    </p:spTree>
    <p:extLst>
      <p:ext uri="{BB962C8B-B14F-4D97-AF65-F5344CB8AC3E}">
        <p14:creationId xmlns:p14="http://schemas.microsoft.com/office/powerpoint/2010/main" val="10974977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101</a:t>
            </a:fld>
            <a:endParaRPr lang="en-GB" dirty="0"/>
          </a:p>
        </p:txBody>
      </p:sp>
    </p:spTree>
    <p:extLst>
      <p:ext uri="{BB962C8B-B14F-4D97-AF65-F5344CB8AC3E}">
        <p14:creationId xmlns:p14="http://schemas.microsoft.com/office/powerpoint/2010/main" val="339563154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07B8F03-BC93-4120-96CA-A36DF640BE24}" type="slidenum">
              <a:rPr lang="en-GB" smtClean="0"/>
              <a:pPr/>
              <a:t>102</a:t>
            </a:fld>
            <a:endParaRPr lang="en-GB" dirty="0"/>
          </a:p>
        </p:txBody>
      </p:sp>
    </p:spTree>
    <p:extLst>
      <p:ext uri="{BB962C8B-B14F-4D97-AF65-F5344CB8AC3E}">
        <p14:creationId xmlns:p14="http://schemas.microsoft.com/office/powerpoint/2010/main" val="298577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pSp>
        <p:nvGrpSpPr>
          <p:cNvPr id="19" name="Group 18"/>
          <p:cNvGrpSpPr/>
          <p:nvPr userDrawn="1"/>
        </p:nvGrpSpPr>
        <p:grpSpPr bwMode="gray">
          <a:xfrm>
            <a:off x="1752601" y="1"/>
            <a:ext cx="7391400" cy="6176009"/>
            <a:chOff x="19140488" y="13674"/>
            <a:chExt cx="7443798" cy="6145827"/>
          </a:xfrm>
        </p:grpSpPr>
        <p:sp>
          <p:nvSpPr>
            <p:cNvPr id="23"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4"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8"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4"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5"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8"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15"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18"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21"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16" name="Group 32"/>
          <p:cNvGrpSpPr/>
          <p:nvPr userDrawn="1"/>
        </p:nvGrpSpPr>
        <p:grpSpPr>
          <a:xfrm>
            <a:off x="968592" y="6170991"/>
            <a:ext cx="914400" cy="533479"/>
            <a:chOff x="518032" y="978681"/>
            <a:chExt cx="4572000" cy="2667393"/>
          </a:xfrm>
        </p:grpSpPr>
        <p:sp>
          <p:nvSpPr>
            <p:cNvPr id="17"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0"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mpty no Footer">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dirty="0" smtClean="0"/>
              <a:t>October 2016</a:t>
            </a:r>
            <a:endParaRPr lang="en-GB" dirty="0"/>
          </a:p>
        </p:txBody>
      </p:sp>
      <p:sp>
        <p:nvSpPr>
          <p:cNvPr id="3" name="Footer Placeholder 2"/>
          <p:cNvSpPr>
            <a:spLocks noGrp="1"/>
          </p:cNvSpPr>
          <p:nvPr>
            <p:ph type="ftr" sz="quarter" idx="11"/>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2"/>
          </p:nvPr>
        </p:nvSpPr>
        <p:spPr/>
        <p:txBody>
          <a:bodyPr/>
          <a:lstStyle/>
          <a:p>
            <a:r>
              <a:rPr lang="en-GB" dirty="0" smtClean="0"/>
              <a:t>Page </a:t>
            </a:r>
            <a:fld id="{DB42FF1B-19A4-4F67-8743-E6AF1B1F487C}" type="slidenum">
              <a:rPr lang="en-GB" smtClean="0"/>
              <a:pPr/>
              <a:t>‹#›</a:t>
            </a:fld>
            <a:endParaRPr lang="en-GB" dirty="0"/>
          </a:p>
        </p:txBody>
      </p:sp>
      <p:sp>
        <p:nvSpPr>
          <p:cNvPr id="5"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poi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lnSpc>
                <a:spcPct val="100000"/>
              </a:lnSpc>
              <a:defRPr baseline="0">
                <a:solidFill>
                  <a:schemeClr val="tx1"/>
                </a:solidFill>
              </a:defRPr>
            </a:lvl1pPr>
          </a:lstStyle>
          <a:p>
            <a:r>
              <a:rPr lang="en-GB" noProof="0" dirty="0" smtClean="0"/>
              <a:t>Click to edit Master title style</a:t>
            </a:r>
            <a:endParaRPr lang="en-GB" noProof="0" dirty="0"/>
          </a:p>
        </p:txBody>
      </p:sp>
      <p:cxnSp>
        <p:nvCxnSpPr>
          <p:cNvPr id="11" name="Shape 10"/>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26"/>
          <p:cNvSpPr>
            <a:spLocks noGrp="1"/>
          </p:cNvSpPr>
          <p:nvPr>
            <p:ph sz="quarter" idx="15"/>
          </p:nvPr>
        </p:nvSpPr>
        <p:spPr>
          <a:xfrm>
            <a:off x="533400" y="1752600"/>
            <a:ext cx="8077200" cy="4419600"/>
          </a:xfrm>
        </p:spPr>
        <p:txBody>
          <a:bodyPr/>
          <a:lstStyle>
            <a:lvl1pPr>
              <a:defRPr sz="3200" baseline="0">
                <a:solidFill>
                  <a:schemeClr val="tx2"/>
                </a:solidFill>
              </a:defRPr>
            </a:lvl1pPr>
            <a:lvl2pPr>
              <a:buClr>
                <a:schemeClr val="tx2"/>
              </a:buClr>
              <a:defRPr sz="3200">
                <a:solidFill>
                  <a:schemeClr val="tx2"/>
                </a:solidFill>
              </a:defRPr>
            </a:lvl2pPr>
            <a:lvl3pPr>
              <a:buClr>
                <a:schemeClr val="tx2"/>
              </a:buClr>
              <a:defRPr sz="3200">
                <a:solidFill>
                  <a:schemeClr val="tx2"/>
                </a:solidFill>
              </a:defRPr>
            </a:lvl3pPr>
            <a:lvl4pPr>
              <a:buClr>
                <a:schemeClr val="tx2"/>
              </a:buClr>
              <a:defRPr sz="3200">
                <a:solidFill>
                  <a:schemeClr val="tx2"/>
                </a:solidFill>
              </a:defRPr>
            </a:lvl4pPr>
            <a:lvl5pPr>
              <a:buClr>
                <a:schemeClr val="tx2"/>
              </a:buClr>
              <a:defRPr sz="3200">
                <a:solidFill>
                  <a:schemeClr val="tx2"/>
                </a:solidFill>
              </a:defRPr>
            </a:lvl5pPr>
            <a:lvl6pPr>
              <a:buClr>
                <a:schemeClr val="tx2"/>
              </a:buClr>
              <a:defRPr sz="3200" baseline="0">
                <a:solidFill>
                  <a:schemeClr val="tx2"/>
                </a:solidFill>
              </a:defRPr>
            </a:lvl6pPr>
            <a:lvl7pPr>
              <a:buClr>
                <a:schemeClr val="tx2"/>
              </a:buClr>
              <a:buAutoNum type="alphaLcPeriod"/>
              <a:defRPr sz="3200" baseline="0">
                <a:solidFill>
                  <a:schemeClr val="tx2"/>
                </a:solidFill>
              </a:defRPr>
            </a:lvl7pPr>
            <a:lvl8pPr>
              <a:buClr>
                <a:schemeClr val="tx2"/>
              </a:buClr>
              <a:buNone/>
              <a:defRPr sz="3200">
                <a:solidFill>
                  <a:schemeClr val="tx2"/>
                </a:solidFill>
              </a:defRPr>
            </a:lvl8pPr>
            <a:lvl9pPr>
              <a:defRPr sz="32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8"/>
          </p:nvPr>
        </p:nvSpPr>
        <p:spPr/>
        <p:txBody>
          <a:bodyPr/>
          <a:lstStyle/>
          <a:p>
            <a:r>
              <a:rPr lang="en-GB" dirty="0" smtClean="0"/>
              <a:t>Page </a:t>
            </a:r>
            <a:fld id="{9A269836-8909-4433-8489-6C868DC86D30}"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Key point: Colou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lnSpc>
                <a:spcPct val="100000"/>
              </a:lnSpc>
              <a:defRPr baseline="0">
                <a:solidFill>
                  <a:schemeClr val="bg1"/>
                </a:solidFill>
              </a:defRPr>
            </a:lvl1pPr>
          </a:lstStyle>
          <a:p>
            <a:r>
              <a:rPr lang="en-GB" noProof="0" dirty="0" smtClean="0"/>
              <a:t>Click to edit Master title style</a:t>
            </a:r>
            <a:endParaRPr lang="en-GB" noProof="0" dirty="0"/>
          </a:p>
        </p:txBody>
      </p:sp>
      <p:sp>
        <p:nvSpPr>
          <p:cNvPr id="3" name="Content Placeholder 2"/>
          <p:cNvSpPr>
            <a:spLocks noGrp="1"/>
          </p:cNvSpPr>
          <p:nvPr>
            <p:ph idx="1"/>
          </p:nvPr>
        </p:nvSpPr>
        <p:spPr>
          <a:xfrm>
            <a:off x="533400" y="1752600"/>
            <a:ext cx="8077200" cy="4419600"/>
          </a:xfrm>
        </p:spPr>
        <p:txBody>
          <a:bodyPr>
            <a:noAutofit/>
          </a:bodyPr>
          <a:lstStyle>
            <a:lvl1pPr>
              <a:lnSpc>
                <a:spcPts val="3600"/>
              </a:lnSpc>
              <a:spcBef>
                <a:spcPts val="0"/>
              </a:spcBef>
              <a:spcAft>
                <a:spcPts val="600"/>
              </a:spcAft>
              <a:defRPr sz="3200" baseline="0">
                <a:solidFill>
                  <a:schemeClr val="bg1"/>
                </a:solidFill>
              </a:defRPr>
            </a:lvl1pPr>
            <a:lvl2pPr marL="444500" indent="-263525">
              <a:lnSpc>
                <a:spcPts val="3600"/>
              </a:lnSpc>
              <a:spcBef>
                <a:spcPts val="0"/>
              </a:spcBef>
              <a:spcAft>
                <a:spcPts val="600"/>
              </a:spcAft>
              <a:buClr>
                <a:schemeClr val="bg1"/>
              </a:buClr>
              <a:defRPr sz="3200">
                <a:solidFill>
                  <a:schemeClr val="bg1"/>
                </a:solidFill>
              </a:defRPr>
            </a:lvl2pPr>
            <a:lvl3pPr marL="714375" indent="-266700">
              <a:lnSpc>
                <a:spcPts val="3600"/>
              </a:lnSpc>
              <a:spcBef>
                <a:spcPts val="0"/>
              </a:spcBef>
              <a:spcAft>
                <a:spcPts val="600"/>
              </a:spcAft>
              <a:buClr>
                <a:schemeClr val="bg1"/>
              </a:buClr>
              <a:defRPr sz="3200">
                <a:solidFill>
                  <a:schemeClr val="bg1"/>
                </a:solidFill>
              </a:defRPr>
            </a:lvl3pPr>
            <a:lvl4pPr marL="984250" indent="-266700">
              <a:lnSpc>
                <a:spcPts val="3600"/>
              </a:lnSpc>
              <a:spcBef>
                <a:spcPts val="0"/>
              </a:spcBef>
              <a:spcAft>
                <a:spcPts val="600"/>
              </a:spcAft>
              <a:buClr>
                <a:schemeClr val="bg1"/>
              </a:buClr>
              <a:defRPr sz="3200">
                <a:solidFill>
                  <a:schemeClr val="bg1"/>
                </a:solidFill>
              </a:defRPr>
            </a:lvl4pPr>
            <a:lvl5pPr marL="1341438" indent="-266700">
              <a:lnSpc>
                <a:spcPts val="3600"/>
              </a:lnSpc>
              <a:spcBef>
                <a:spcPts val="0"/>
              </a:spcBef>
              <a:spcAft>
                <a:spcPts val="600"/>
              </a:spcAft>
              <a:buClr>
                <a:schemeClr val="bg1"/>
              </a:buClr>
              <a:defRPr sz="3200">
                <a:solidFill>
                  <a:schemeClr val="bg1"/>
                </a:solidFill>
              </a:defRPr>
            </a:lvl5pPr>
            <a:lvl6pPr marL="1611313" indent="-271463">
              <a:lnSpc>
                <a:spcPts val="3600"/>
              </a:lnSpc>
              <a:spcBef>
                <a:spcPts val="0"/>
              </a:spcBef>
              <a:spcAft>
                <a:spcPts val="60"/>
              </a:spcAft>
              <a:buClr>
                <a:schemeClr val="bg1"/>
              </a:buClr>
              <a:buFont typeface="Arial" pitchFamily="34" charset="0"/>
              <a:buNone/>
              <a:defRPr sz="2800">
                <a:solidFill>
                  <a:schemeClr val="bg1"/>
                </a:solidFill>
              </a:defRPr>
            </a:lvl6pPr>
            <a:lvl7pPr>
              <a:defRPr sz="2800">
                <a:solidFill>
                  <a:schemeClr val="bg1"/>
                </a:solidFill>
              </a:defRPr>
            </a:lvl7pPr>
            <a:lvl8pPr>
              <a:lnSpc>
                <a:spcPts val="3600"/>
              </a:lnSpc>
              <a:defRPr sz="2800">
                <a:solidFill>
                  <a:schemeClr val="bg1"/>
                </a:solidFill>
              </a:defRPr>
            </a:lvl8pPr>
            <a:lvl9pPr>
              <a:defRPr sz="2800">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cxnSp>
        <p:nvCxnSpPr>
          <p:cNvPr id="11" name="Shape 10"/>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solidFill>
                  <a:schemeClr val="lt1"/>
                </a:solidFill>
              </a:defRPr>
            </a:lvl1pPr>
          </a:lstStyle>
          <a:p>
            <a:r>
              <a:rPr lang="en-GB" dirty="0" smtClean="0"/>
              <a:t>October 2016</a:t>
            </a:r>
            <a:endParaRPr lang="en-GB" dirty="0"/>
          </a:p>
        </p:txBody>
      </p:sp>
      <p:sp>
        <p:nvSpPr>
          <p:cNvPr id="5" name="Footer Placeholder 4"/>
          <p:cNvSpPr>
            <a:spLocks noGrp="1"/>
          </p:cNvSpPr>
          <p:nvPr>
            <p:ph type="ftr" sz="quarter" idx="11"/>
          </p:nvPr>
        </p:nvSpPr>
        <p:spPr/>
        <p:txBody>
          <a:bodyPr/>
          <a:lstStyle>
            <a:lvl1pPr>
              <a:defRPr>
                <a:solidFill>
                  <a:schemeClr val="lt1"/>
                </a:solidFill>
              </a:defRPr>
            </a:lvl1pPr>
          </a:lstStyle>
          <a:p>
            <a:r>
              <a:rPr lang="en-GB" dirty="0" smtClean="0"/>
              <a:t>Financial Crime Graduate Training</a:t>
            </a:r>
            <a:endParaRPr lang="en-GB" dirty="0"/>
          </a:p>
        </p:txBody>
      </p:sp>
      <p:sp>
        <p:nvSpPr>
          <p:cNvPr id="6" name="Slide Number Placeholder 5"/>
          <p:cNvSpPr>
            <a:spLocks noGrp="1"/>
          </p:cNvSpPr>
          <p:nvPr>
            <p:ph type="sldNum" sz="quarter" idx="12"/>
          </p:nvPr>
        </p:nvSpPr>
        <p:spPr/>
        <p:txBody>
          <a:bodyPr/>
          <a:lstStyle>
            <a:lvl1pPr>
              <a:defRPr>
                <a:solidFill>
                  <a:schemeClr val="lt1"/>
                </a:solidFill>
              </a:defRPr>
            </a:lvl1pPr>
          </a:lstStyle>
          <a:p>
            <a:r>
              <a:rPr lang="en-GB" dirty="0" smtClean="0"/>
              <a:t>Page </a:t>
            </a:r>
            <a:fld id="{CA52B89D-BD0D-419E-8B9D-53F6F4842EC7}" type="slidenum">
              <a:rPr lang="en-GB" smtClean="0"/>
              <a:pPr/>
              <a:t>‹#›</a:t>
            </a:fld>
            <a:endParaRPr lang="en-GB" dirty="0"/>
          </a:p>
        </p:txBody>
      </p:sp>
      <p:sp>
        <p:nvSpPr>
          <p:cNvPr id="7"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solidFill>
                  <a:schemeClr val="lt1"/>
                </a:solidFill>
                <a:latin typeface="Arial" panose="020B0604020202020204" pitchFamily="34" charset="0"/>
              </a:rPr>
              <a:t>PwC UK</a:t>
            </a:r>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1"/>
            <a:ext cx="8077200" cy="1066799"/>
          </a:xfrm>
        </p:spPr>
        <p:txBody>
          <a:bodyPr anchor="t" anchorCtr="0">
            <a:noAutofit/>
          </a:bodyPr>
          <a:lstStyle>
            <a:lvl1pPr>
              <a:lnSpc>
                <a:spcPct val="90000"/>
              </a:lnSpc>
              <a:defRPr sz="3200">
                <a:solidFill>
                  <a:schemeClr val="tx1"/>
                </a:solidFill>
              </a:defRPr>
            </a:lvl1pPr>
          </a:lstStyle>
          <a:p>
            <a:r>
              <a:rPr lang="en-GB" noProof="0" dirty="0" smtClean="0"/>
              <a:t>Click to edit Master title style</a:t>
            </a:r>
          </a:p>
        </p:txBody>
      </p:sp>
      <p:sp>
        <p:nvSpPr>
          <p:cNvPr id="58" name="Subtitle 2"/>
          <p:cNvSpPr>
            <a:spLocks noGrp="1"/>
          </p:cNvSpPr>
          <p:nvPr>
            <p:ph type="subTitle" idx="1"/>
          </p:nvPr>
        </p:nvSpPr>
        <p:spPr bwMode="black">
          <a:xfrm>
            <a:off x="533400" y="1905001"/>
            <a:ext cx="8077200" cy="1371599"/>
          </a:xfrm>
        </p:spPr>
        <p:txBody>
          <a:bodyPr>
            <a:noAutofit/>
          </a:bodyPr>
          <a:lstStyle>
            <a:lvl1pPr marL="0" indent="0" algn="l">
              <a:lnSpc>
                <a:spcPct val="90000"/>
              </a:lnSpc>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edit Master subtitle style</a:t>
            </a:r>
          </a:p>
        </p:txBody>
      </p:sp>
      <p:cxnSp>
        <p:nvCxnSpPr>
          <p:cNvPr id="12" name="Shape 11"/>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GB" dirty="0" smtClean="0"/>
              <a:t>October 2016</a:t>
            </a:r>
            <a:endParaRPr lang="en-GB" dirty="0"/>
          </a:p>
        </p:txBody>
      </p:sp>
      <p:sp>
        <p:nvSpPr>
          <p:cNvPr id="3" name="Footer Placeholder 2"/>
          <p:cNvSpPr>
            <a:spLocks noGrp="1"/>
          </p:cNvSpPr>
          <p:nvPr>
            <p:ph type="ftr" sz="quarter" idx="11"/>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2"/>
          </p:nvPr>
        </p:nvSpPr>
        <p:spPr/>
        <p:txBody>
          <a:bodyPr/>
          <a:lstStyle/>
          <a:p>
            <a:r>
              <a:rPr lang="en-GB" dirty="0" smtClean="0"/>
              <a:t>Page </a:t>
            </a:r>
            <a:fld id="{AFB7BBF7-4AA2-40BF-A5D1-7E354A169199}" type="slidenum">
              <a:rPr lang="en-GB" smtClean="0"/>
              <a:pPr/>
              <a:t>‹#›</a:t>
            </a:fld>
            <a:endParaRPr lang="en-GB" dirty="0"/>
          </a:p>
        </p:txBody>
      </p:sp>
      <p:sp>
        <p:nvSpPr>
          <p:cNvPr id="5"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Divider: Colour">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0"/>
            <a:ext cx="8077200" cy="1066800"/>
          </a:xfrm>
        </p:spPr>
        <p:txBody>
          <a:bodyPr anchor="t" anchorCtr="0">
            <a:noAutofit/>
          </a:bodyPr>
          <a:lstStyle>
            <a:lvl1pPr>
              <a:lnSpc>
                <a:spcPct val="90000"/>
              </a:lnSpc>
              <a:defRPr sz="3200" baseline="0">
                <a:solidFill>
                  <a:schemeClr val="bg1"/>
                </a:solidFill>
              </a:defRPr>
            </a:lvl1pPr>
          </a:lstStyle>
          <a:p>
            <a:r>
              <a:rPr lang="en-GB" noProof="0" dirty="0" smtClean="0"/>
              <a:t>Click to edit Master title style</a:t>
            </a:r>
            <a:endParaRPr lang="en-GB" noProof="0" dirty="0"/>
          </a:p>
        </p:txBody>
      </p:sp>
      <p:sp>
        <p:nvSpPr>
          <p:cNvPr id="22" name="Subtitle 2"/>
          <p:cNvSpPr>
            <a:spLocks noGrp="1"/>
          </p:cNvSpPr>
          <p:nvPr>
            <p:ph type="subTitle" idx="1"/>
          </p:nvPr>
        </p:nvSpPr>
        <p:spPr bwMode="black">
          <a:xfrm>
            <a:off x="533400" y="1905000"/>
            <a:ext cx="8077200" cy="1371600"/>
          </a:xfrm>
        </p:spPr>
        <p:txBody>
          <a:bodyPr>
            <a:noAutofit/>
          </a:bodyPr>
          <a:lstStyle>
            <a:lvl1pPr marL="0" indent="0" algn="l">
              <a:lnSpc>
                <a:spcPct val="90000"/>
              </a:lnSpc>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Click to edit Master subtitle style</a:t>
            </a:r>
          </a:p>
        </p:txBody>
      </p:sp>
      <p:cxnSp>
        <p:nvCxnSpPr>
          <p:cNvPr id="11" name="Shape 10"/>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lvl1pPr>
              <a:defRPr>
                <a:solidFill>
                  <a:schemeClr val="lt1"/>
                </a:solidFill>
              </a:defRPr>
            </a:lvl1pPr>
          </a:lstStyle>
          <a:p>
            <a:r>
              <a:rPr lang="en-GB" dirty="0" smtClean="0"/>
              <a:t>October 2016</a:t>
            </a:r>
            <a:endParaRPr lang="en-GB" dirty="0"/>
          </a:p>
        </p:txBody>
      </p:sp>
      <p:sp>
        <p:nvSpPr>
          <p:cNvPr id="3" name="Footer Placeholder 2"/>
          <p:cNvSpPr>
            <a:spLocks noGrp="1"/>
          </p:cNvSpPr>
          <p:nvPr>
            <p:ph type="ftr" sz="quarter" idx="11"/>
          </p:nvPr>
        </p:nvSpPr>
        <p:spPr/>
        <p:txBody>
          <a:bodyPr/>
          <a:lstStyle>
            <a:lvl1pPr>
              <a:defRPr>
                <a:solidFill>
                  <a:schemeClr val="lt1"/>
                </a:solidFill>
              </a:defRPr>
            </a:lvl1pPr>
          </a:lstStyle>
          <a:p>
            <a:r>
              <a:rPr lang="en-GB" dirty="0" smtClean="0"/>
              <a:t>Financial Crime Graduate Training</a:t>
            </a:r>
            <a:endParaRPr lang="en-GB" dirty="0"/>
          </a:p>
        </p:txBody>
      </p:sp>
      <p:sp>
        <p:nvSpPr>
          <p:cNvPr id="4" name="Slide Number Placeholder 3"/>
          <p:cNvSpPr>
            <a:spLocks noGrp="1"/>
          </p:cNvSpPr>
          <p:nvPr>
            <p:ph type="sldNum" sz="quarter" idx="12"/>
          </p:nvPr>
        </p:nvSpPr>
        <p:spPr/>
        <p:txBody>
          <a:bodyPr/>
          <a:lstStyle>
            <a:lvl1pPr>
              <a:defRPr>
                <a:solidFill>
                  <a:schemeClr val="lt1"/>
                </a:solidFill>
              </a:defRPr>
            </a:lvl1pPr>
          </a:lstStyle>
          <a:p>
            <a:r>
              <a:rPr lang="en-GB" dirty="0" smtClean="0"/>
              <a:t>Page </a:t>
            </a:r>
            <a:fld id="{AA941A24-A301-4419-BDFF-DDEFC42DB251}" type="slidenum">
              <a:rPr lang="en-GB" smtClean="0"/>
              <a:pPr/>
              <a:t>‹#›</a:t>
            </a:fld>
            <a:endParaRPr lang="en-GB" dirty="0"/>
          </a:p>
        </p:txBody>
      </p:sp>
      <p:sp>
        <p:nvSpPr>
          <p:cNvPr id="5"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solidFill>
                  <a:schemeClr val="lt1"/>
                </a:solidFill>
                <a:latin typeface="Arial" panose="020B0604020202020204" pitchFamily="34" charset="0"/>
              </a:rPr>
              <a:t>PwC UK</a:t>
            </a:r>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Divider: Content">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33400" y="685800"/>
            <a:ext cx="8077200" cy="1066800"/>
          </a:xfrm>
        </p:spPr>
        <p:txBody>
          <a:bodyPr anchor="t" anchorCtr="0">
            <a:noAutofit/>
          </a:bodyPr>
          <a:lstStyle>
            <a:lvl1pPr>
              <a:lnSpc>
                <a:spcPct val="90000"/>
              </a:lnSpc>
              <a:defRPr sz="3200">
                <a:solidFill>
                  <a:schemeClr val="bg1"/>
                </a:solidFill>
              </a:defRPr>
            </a:lvl1pPr>
          </a:lstStyle>
          <a:p>
            <a:r>
              <a:rPr lang="en-GB" noProof="0" dirty="0" smtClean="0"/>
              <a:t>Click to edit Master title style</a:t>
            </a:r>
          </a:p>
        </p:txBody>
      </p:sp>
      <p:sp>
        <p:nvSpPr>
          <p:cNvPr id="20" name="Content Placeholder 19"/>
          <p:cNvSpPr>
            <a:spLocks noGrp="1"/>
          </p:cNvSpPr>
          <p:nvPr>
            <p:ph sz="quarter" idx="13"/>
          </p:nvPr>
        </p:nvSpPr>
        <p:spPr>
          <a:xfrm>
            <a:off x="533401" y="2819400"/>
            <a:ext cx="3962399" cy="3352800"/>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3" name="Subtitle 2"/>
          <p:cNvSpPr>
            <a:spLocks noGrp="1"/>
          </p:cNvSpPr>
          <p:nvPr>
            <p:ph type="subTitle" idx="1"/>
          </p:nvPr>
        </p:nvSpPr>
        <p:spPr bwMode="black">
          <a:xfrm>
            <a:off x="533400" y="1905001"/>
            <a:ext cx="8077200" cy="762000"/>
          </a:xfrm>
        </p:spPr>
        <p:txBody>
          <a:bodyPr>
            <a:noAutofit/>
          </a:bodyPr>
          <a:lstStyle>
            <a:lvl1pPr marL="0" indent="0" algn="l">
              <a:lnSpc>
                <a:spcPct val="90000"/>
              </a:lnSpc>
              <a:buNone/>
              <a:defRPr sz="320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Click to edit Master subtitle style</a:t>
            </a:r>
          </a:p>
        </p:txBody>
      </p:sp>
      <p:cxnSp>
        <p:nvCxnSpPr>
          <p:cNvPr id="12" name="Shape 11"/>
          <p:cNvCxnSpPr/>
          <p:nvPr/>
        </p:nvCxnSpPr>
        <p:spPr>
          <a:xfrm rot="5400000" flipH="1" flipV="1">
            <a:off x="4419601" y="-3429000"/>
            <a:ext cx="152399" cy="8229600"/>
          </a:xfrm>
          <a:prstGeom prst="bentConnector2">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4"/>
          </p:nvPr>
        </p:nvSpPr>
        <p:spPr/>
        <p:txBody>
          <a:bodyPr/>
          <a:lstStyle>
            <a:lvl1pPr>
              <a:defRPr>
                <a:solidFill>
                  <a:schemeClr val="lt1"/>
                </a:solidFill>
              </a:defRPr>
            </a:lvl1pPr>
          </a:lstStyle>
          <a:p>
            <a:r>
              <a:rPr lang="en-GB" dirty="0" smtClean="0"/>
              <a:t>October 2016</a:t>
            </a:r>
            <a:endParaRPr lang="en-GB" dirty="0"/>
          </a:p>
        </p:txBody>
      </p:sp>
      <p:sp>
        <p:nvSpPr>
          <p:cNvPr id="3" name="Footer Placeholder 2"/>
          <p:cNvSpPr>
            <a:spLocks noGrp="1"/>
          </p:cNvSpPr>
          <p:nvPr>
            <p:ph type="ftr" sz="quarter" idx="15"/>
          </p:nvPr>
        </p:nvSpPr>
        <p:spPr/>
        <p:txBody>
          <a:bodyPr/>
          <a:lstStyle>
            <a:lvl1pPr>
              <a:defRPr>
                <a:solidFill>
                  <a:schemeClr val="lt1"/>
                </a:solidFill>
              </a:defRPr>
            </a:lvl1pPr>
          </a:lstStyle>
          <a:p>
            <a:r>
              <a:rPr lang="en-GB" dirty="0" smtClean="0"/>
              <a:t>Financial Crime Graduate Training</a:t>
            </a:r>
            <a:endParaRPr lang="en-GB" dirty="0"/>
          </a:p>
        </p:txBody>
      </p:sp>
      <p:sp>
        <p:nvSpPr>
          <p:cNvPr id="4" name="Slide Number Placeholder 3"/>
          <p:cNvSpPr>
            <a:spLocks noGrp="1"/>
          </p:cNvSpPr>
          <p:nvPr>
            <p:ph type="sldNum" sz="quarter" idx="16"/>
          </p:nvPr>
        </p:nvSpPr>
        <p:spPr/>
        <p:txBody>
          <a:bodyPr/>
          <a:lstStyle>
            <a:lvl1pPr>
              <a:defRPr>
                <a:solidFill>
                  <a:schemeClr val="lt1"/>
                </a:solidFill>
              </a:defRPr>
            </a:lvl1pPr>
          </a:lstStyle>
          <a:p>
            <a:r>
              <a:rPr lang="en-GB" dirty="0" smtClean="0"/>
              <a:t>Page </a:t>
            </a:r>
            <a:fld id="{ACBAC452-42AA-4769-9810-3502A33AD45B}" type="slidenum">
              <a:rPr lang="en-GB" smtClean="0"/>
              <a:pPr/>
              <a:t>‹#›</a:t>
            </a:fld>
            <a:endParaRPr lang="en-GB" dirty="0"/>
          </a:p>
        </p:txBody>
      </p:sp>
      <p:sp>
        <p:nvSpPr>
          <p:cNvPr id="5"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solidFill>
                  <a:schemeClr val="lt1"/>
                </a:solidFill>
                <a:latin typeface="Arial" panose="020B0604020202020204" pitchFamily="34" charset="0"/>
              </a:rPr>
              <a:t>PwC UK</a:t>
            </a:r>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Slide: Fixed Logo">
    <p:spTree>
      <p:nvGrpSpPr>
        <p:cNvPr id="1" name=""/>
        <p:cNvGrpSpPr/>
        <p:nvPr/>
      </p:nvGrpSpPr>
      <p:grpSpPr>
        <a:xfrm>
          <a:off x="0" y="0"/>
          <a:ext cx="0" cy="0"/>
          <a:chOff x="0" y="0"/>
          <a:chExt cx="0" cy="0"/>
        </a:xfrm>
      </p:grpSpPr>
      <p:cxnSp>
        <p:nvCxnSpPr>
          <p:cNvPr id="141" name="Shape 140"/>
          <p:cNvCxnSpPr/>
          <p:nvPr/>
        </p:nvCxnSpPr>
        <p:spPr>
          <a:xfrm rot="5400000" flipH="1" flipV="1">
            <a:off x="5096257" y="-2734056"/>
            <a:ext cx="152399" cy="6839712"/>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Title 1"/>
          <p:cNvSpPr>
            <a:spLocks noGrp="1"/>
          </p:cNvSpPr>
          <p:nvPr>
            <p:ph type="ctrTitle" hasCustomPrompt="1"/>
          </p:nvPr>
        </p:nvSpPr>
        <p:spPr bwMode="black">
          <a:xfrm>
            <a:off x="1895475" y="838200"/>
            <a:ext cx="5343525" cy="914400"/>
          </a:xfrm>
        </p:spPr>
        <p:txBody>
          <a:bodyPr anchor="t" anchorCtr="0">
            <a:noAutofit/>
          </a:bodyPr>
          <a:lstStyle>
            <a:lvl1pPr>
              <a:lnSpc>
                <a:spcPct val="90000"/>
              </a:lnSpc>
              <a:defRPr sz="3200" b="1" i="1" baseline="0">
                <a:solidFill>
                  <a:schemeClr val="tx1"/>
                </a:solidFill>
              </a:defRPr>
            </a:lvl1pPr>
          </a:lstStyle>
          <a:p>
            <a:r>
              <a:rPr lang="en-GB" noProof="0" dirty="0" smtClean="0"/>
              <a:t>Click to add the presentation’s main title</a:t>
            </a:r>
            <a:endParaRPr lang="en-GB" noProof="0" dirty="0"/>
          </a:p>
        </p:txBody>
      </p:sp>
      <p:sp>
        <p:nvSpPr>
          <p:cNvPr id="143" name="Subtitle 2"/>
          <p:cNvSpPr>
            <a:spLocks noGrp="1"/>
          </p:cNvSpPr>
          <p:nvPr>
            <p:ph type="subTitle" idx="1" hasCustomPrompt="1"/>
          </p:nvPr>
        </p:nvSpPr>
        <p:spPr bwMode="black">
          <a:xfrm>
            <a:off x="1895475" y="1828799"/>
            <a:ext cx="5343525" cy="914401"/>
          </a:xfrm>
        </p:spPr>
        <p:txBody>
          <a:bodyPr>
            <a:noAutofit/>
          </a:bodyPr>
          <a:lstStyle>
            <a:lvl1pPr marL="0" indent="0" algn="l">
              <a:lnSpc>
                <a:spcPct val="90000"/>
              </a:lnSpc>
              <a:spcAft>
                <a:spcPts val="0"/>
              </a:spcAft>
              <a:buNone/>
              <a:defRPr sz="3200" baseline="0">
                <a:solidFill>
                  <a:schemeClr val="tx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144" name="Text Placeholder 31"/>
          <p:cNvSpPr>
            <a:spLocks noGrp="1"/>
          </p:cNvSpPr>
          <p:nvPr>
            <p:ph type="body" sz="quarter" idx="10" hasCustomPrompt="1"/>
          </p:nvPr>
        </p:nvSpPr>
        <p:spPr bwMode="black">
          <a:xfrm>
            <a:off x="1895475" y="374904"/>
            <a:ext cx="4105656" cy="146304"/>
          </a:xfrm>
        </p:spPr>
        <p:txBody>
          <a:bodyPr/>
          <a:lstStyle>
            <a:lvl1pPr>
              <a:defRPr sz="1100">
                <a:solidFill>
                  <a:schemeClr val="tx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102" name="Group 101"/>
          <p:cNvGrpSpPr>
            <a:grpSpLocks noChangeAspect="1"/>
          </p:cNvGrpSpPr>
          <p:nvPr userDrawn="1"/>
        </p:nvGrpSpPr>
        <p:grpSpPr>
          <a:xfrm>
            <a:off x="968592" y="5768681"/>
            <a:ext cx="1232283" cy="935789"/>
            <a:chOff x="518032" y="-1032869"/>
            <a:chExt cx="6161413" cy="4678943"/>
          </a:xfrm>
        </p:grpSpPr>
        <p:grpSp>
          <p:nvGrpSpPr>
            <p:cNvPr id="103" name="Group 73"/>
            <p:cNvGrpSpPr>
              <a:grpSpLocks noChangeAspect="1"/>
            </p:cNvGrpSpPr>
            <p:nvPr/>
          </p:nvGrpSpPr>
          <p:grpSpPr>
            <a:xfrm>
              <a:off x="4438637" y="-1032863"/>
              <a:ext cx="2240792" cy="2011550"/>
              <a:chOff x="1905000" y="5715000"/>
              <a:chExt cx="445770" cy="381000"/>
            </a:xfrm>
          </p:grpSpPr>
          <p:sp>
            <p:nvSpPr>
              <p:cNvPr id="107"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8"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9"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0"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1"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2"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3"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4"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5"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6"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7"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8"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19"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0"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1"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2"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3"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4"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5"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6"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7"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8"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29"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30"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grpSp>
        <p:grpSp>
          <p:nvGrpSpPr>
            <p:cNvPr id="104" name="Group 32"/>
            <p:cNvGrpSpPr/>
            <p:nvPr/>
          </p:nvGrpSpPr>
          <p:grpSpPr>
            <a:xfrm>
              <a:off x="518032" y="978681"/>
              <a:ext cx="4572000" cy="2667393"/>
              <a:chOff x="518032" y="978681"/>
              <a:chExt cx="4572000" cy="2667393"/>
            </a:xfrm>
          </p:grpSpPr>
          <p:sp>
            <p:nvSpPr>
              <p:cNvPr id="105"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06"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ver Slide: Client Logo">
    <p:spTree>
      <p:nvGrpSpPr>
        <p:cNvPr id="1" name=""/>
        <p:cNvGrpSpPr/>
        <p:nvPr/>
      </p:nvGrpSpPr>
      <p:grpSpPr>
        <a:xfrm>
          <a:off x="0" y="0"/>
          <a:ext cx="0" cy="0"/>
          <a:chOff x="0" y="0"/>
          <a:chExt cx="0" cy="0"/>
        </a:xfrm>
      </p:grpSpPr>
      <p:grpSp>
        <p:nvGrpSpPr>
          <p:cNvPr id="32" name="Group 31"/>
          <p:cNvGrpSpPr/>
          <p:nvPr userDrawn="1"/>
        </p:nvGrpSpPr>
        <p:grpSpPr bwMode="gray">
          <a:xfrm>
            <a:off x="1752601" y="1"/>
            <a:ext cx="7391400" cy="6176009"/>
            <a:chOff x="19140488" y="13674"/>
            <a:chExt cx="7443798" cy="6145827"/>
          </a:xfrm>
        </p:grpSpPr>
        <p:sp>
          <p:nvSpPr>
            <p:cNvPr id="35"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6"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7"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8"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9"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0"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31" name="Picture Placeholder 76"/>
          <p:cNvSpPr>
            <a:spLocks noGrp="1"/>
          </p:cNvSpPr>
          <p:nvPr>
            <p:ph type="pic" sz="quarter" idx="13"/>
          </p:nvPr>
        </p:nvSpPr>
        <p:spPr>
          <a:xfrm>
            <a:off x="609601" y="3048000"/>
            <a:ext cx="914400" cy="762000"/>
          </a:xfrm>
        </p:spPr>
        <p:txBody>
          <a:bodyPr/>
          <a:lstStyle>
            <a:lvl1pPr>
              <a:defRPr sz="1400"/>
            </a:lvl1pPr>
          </a:lstStyle>
          <a:p>
            <a:r>
              <a:rPr lang="en-GB" noProof="0" dirty="0" smtClean="0"/>
              <a:t>Click icon to add picture</a:t>
            </a:r>
            <a:endParaRPr lang="en-GB" noProof="0" dirty="0"/>
          </a:p>
        </p:txBody>
      </p:sp>
      <p:grpSp>
        <p:nvGrpSpPr>
          <p:cNvPr id="3" name="Group 31"/>
          <p:cNvGrpSpPr/>
          <p:nvPr/>
        </p:nvGrpSpPr>
        <p:grpSpPr>
          <a:xfrm>
            <a:off x="489086" y="2901697"/>
            <a:ext cx="1209752" cy="151219"/>
            <a:chOff x="489087" y="2521685"/>
            <a:chExt cx="1209752" cy="151219"/>
          </a:xfrm>
        </p:grpSpPr>
        <p:cxnSp>
          <p:nvCxnSpPr>
            <p:cNvPr id="33" name="Straight Connector 32"/>
            <p:cNvCxnSpPr/>
            <p:nvPr userDrawn="1"/>
          </p:nvCxnSpPr>
          <p:spPr>
            <a:xfrm rot="10800000">
              <a:off x="489087" y="2521686"/>
              <a:ext cx="120975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13478" y="2597295"/>
              <a:ext cx="151219"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5"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46"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47"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96" name="Group 32"/>
          <p:cNvGrpSpPr/>
          <p:nvPr/>
        </p:nvGrpSpPr>
        <p:grpSpPr>
          <a:xfrm>
            <a:off x="968592" y="6170991"/>
            <a:ext cx="914400" cy="533479"/>
            <a:chOff x="518032" y="978681"/>
            <a:chExt cx="4572000" cy="2667393"/>
          </a:xfrm>
        </p:grpSpPr>
        <p:sp>
          <p:nvSpPr>
            <p:cNvPr id="97"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98"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ver Slide: Picture">
    <p:spTree>
      <p:nvGrpSpPr>
        <p:cNvPr id="1" name=""/>
        <p:cNvGrpSpPr/>
        <p:nvPr/>
      </p:nvGrpSpPr>
      <p:grpSpPr>
        <a:xfrm>
          <a:off x="0" y="0"/>
          <a:ext cx="0" cy="0"/>
          <a:chOff x="0" y="0"/>
          <a:chExt cx="0" cy="0"/>
        </a:xfrm>
      </p:grpSpPr>
      <p:grpSp>
        <p:nvGrpSpPr>
          <p:cNvPr id="27" name="Group 26"/>
          <p:cNvGrpSpPr/>
          <p:nvPr userDrawn="1"/>
        </p:nvGrpSpPr>
        <p:grpSpPr bwMode="gray">
          <a:xfrm>
            <a:off x="1752601" y="1"/>
            <a:ext cx="7391400" cy="6176009"/>
            <a:chOff x="19140488" y="13674"/>
            <a:chExt cx="7443798" cy="6145827"/>
          </a:xfrm>
        </p:grpSpPr>
        <p:sp>
          <p:nvSpPr>
            <p:cNvPr id="28" name="Rectangle 17"/>
            <p:cNvSpPr>
              <a:spLocks noChangeArrowheads="1"/>
            </p:cNvSpPr>
            <p:nvPr/>
          </p:nvSpPr>
          <p:spPr bwMode="gray">
            <a:xfrm>
              <a:off x="19140488" y="4188799"/>
              <a:ext cx="2302206" cy="1970702"/>
            </a:xfrm>
            <a:prstGeom prst="rect">
              <a:avLst/>
            </a:prstGeom>
            <a:solidFill>
              <a:srgbClr val="9A170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 name="Rectangle 7"/>
            <p:cNvSpPr>
              <a:spLocks noChangeArrowheads="1"/>
            </p:cNvSpPr>
            <p:nvPr/>
          </p:nvSpPr>
          <p:spPr bwMode="gray">
            <a:xfrm>
              <a:off x="25663403" y="4032250"/>
              <a:ext cx="920883" cy="2127250"/>
            </a:xfrm>
            <a:prstGeom prst="rect">
              <a:avLst/>
            </a:prstGeom>
            <a:solidFill>
              <a:srgbClr val="F3BE2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 name="Rectangle 8"/>
            <p:cNvSpPr>
              <a:spLocks noChangeArrowheads="1"/>
            </p:cNvSpPr>
            <p:nvPr/>
          </p:nvSpPr>
          <p:spPr bwMode="gray">
            <a:xfrm>
              <a:off x="25049482" y="2899477"/>
              <a:ext cx="734694" cy="1289321"/>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 name="Rectangle 9"/>
            <p:cNvSpPr>
              <a:spLocks noChangeArrowheads="1"/>
            </p:cNvSpPr>
            <p:nvPr/>
          </p:nvSpPr>
          <p:spPr bwMode="gray">
            <a:xfrm>
              <a:off x="25049482" y="4032250"/>
              <a:ext cx="734693" cy="212725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 name="Rectangle 11"/>
            <p:cNvSpPr>
              <a:spLocks noChangeArrowheads="1"/>
            </p:cNvSpPr>
            <p:nvPr/>
          </p:nvSpPr>
          <p:spPr bwMode="gray">
            <a:xfrm>
              <a:off x="24665780" y="706365"/>
              <a:ext cx="477045" cy="2263848"/>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Rectangle 12"/>
            <p:cNvSpPr>
              <a:spLocks noChangeArrowheads="1"/>
            </p:cNvSpPr>
            <p:nvPr/>
          </p:nvSpPr>
          <p:spPr bwMode="gray">
            <a:xfrm>
              <a:off x="24665780" y="2899478"/>
              <a:ext cx="477045" cy="1289321"/>
            </a:xfrm>
            <a:prstGeom prst="rect">
              <a:avLst/>
            </a:prstGeom>
            <a:solidFill>
              <a:srgbClr val="DB4D5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0" name="Rectangle 13"/>
            <p:cNvSpPr>
              <a:spLocks noChangeArrowheads="1"/>
            </p:cNvSpPr>
            <p:nvPr/>
          </p:nvSpPr>
          <p:spPr bwMode="gray">
            <a:xfrm>
              <a:off x="24665780" y="4032250"/>
              <a:ext cx="477045" cy="2127250"/>
            </a:xfrm>
            <a:prstGeom prst="rect">
              <a:avLst/>
            </a:prstGeom>
            <a:solidFill>
              <a:srgbClr val="D13A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1" name="Rectangle 14"/>
            <p:cNvSpPr>
              <a:spLocks noChangeArrowheads="1"/>
            </p:cNvSpPr>
            <p:nvPr/>
          </p:nvSpPr>
          <p:spPr bwMode="gray">
            <a:xfrm>
              <a:off x="19140488" y="669925"/>
              <a:ext cx="5662612" cy="2300288"/>
            </a:xfrm>
            <a:prstGeom prst="rect">
              <a:avLst/>
            </a:prstGeom>
            <a:solidFill>
              <a:srgbClr val="D740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2" name="Rectangle 15"/>
            <p:cNvSpPr>
              <a:spLocks noChangeArrowheads="1"/>
            </p:cNvSpPr>
            <p:nvPr/>
          </p:nvSpPr>
          <p:spPr bwMode="gray">
            <a:xfrm>
              <a:off x="19140488" y="2899478"/>
              <a:ext cx="5662612" cy="1289321"/>
            </a:xfrm>
            <a:prstGeom prst="rect">
              <a:avLst/>
            </a:prstGeom>
            <a:solidFill>
              <a:srgbClr val="CD2F1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43" name="Freeform 16"/>
            <p:cNvSpPr>
              <a:spLocks/>
            </p:cNvSpPr>
            <p:nvPr/>
          </p:nvSpPr>
          <p:spPr bwMode="gray">
            <a:xfrm>
              <a:off x="19140488" y="4032250"/>
              <a:ext cx="5662612" cy="2127250"/>
            </a:xfrm>
            <a:custGeom>
              <a:avLst/>
              <a:gdLst/>
              <a:ahLst/>
              <a:cxnLst>
                <a:cxn ang="0">
                  <a:pos x="0" y="0"/>
                </a:cxn>
                <a:cxn ang="0">
                  <a:pos x="3567" y="0"/>
                </a:cxn>
                <a:cxn ang="0">
                  <a:pos x="3567" y="1340"/>
                </a:cxn>
                <a:cxn ang="0">
                  <a:pos x="1372" y="1340"/>
                </a:cxn>
                <a:cxn ang="0">
                  <a:pos x="1372" y="181"/>
                </a:cxn>
                <a:cxn ang="0">
                  <a:pos x="0" y="181"/>
                </a:cxn>
                <a:cxn ang="0">
                  <a:pos x="0" y="0"/>
                </a:cxn>
              </a:cxnLst>
              <a:rect l="0" t="0" r="r" b="b"/>
              <a:pathLst>
                <a:path w="3567" h="1340">
                  <a:moveTo>
                    <a:pt x="0" y="0"/>
                  </a:moveTo>
                  <a:lnTo>
                    <a:pt x="3567" y="0"/>
                  </a:lnTo>
                  <a:lnTo>
                    <a:pt x="3567" y="1340"/>
                  </a:lnTo>
                  <a:lnTo>
                    <a:pt x="1372" y="1340"/>
                  </a:lnTo>
                  <a:lnTo>
                    <a:pt x="1372" y="181"/>
                  </a:lnTo>
                  <a:lnTo>
                    <a:pt x="0" y="181"/>
                  </a:lnTo>
                  <a:lnTo>
                    <a:pt x="0" y="0"/>
                  </a:lnTo>
                  <a:close/>
                </a:path>
              </a:pathLst>
            </a:custGeom>
            <a:solidFill>
              <a:srgbClr val="C4230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Rectangle 10"/>
            <p:cNvSpPr>
              <a:spLocks noChangeArrowheads="1"/>
            </p:cNvSpPr>
            <p:nvPr/>
          </p:nvSpPr>
          <p:spPr bwMode="gray">
            <a:xfrm>
              <a:off x="19140488" y="13674"/>
              <a:ext cx="5662612" cy="692692"/>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a:p>
          </p:txBody>
        </p:sp>
      </p:grpSp>
      <p:sp>
        <p:nvSpPr>
          <p:cNvPr id="54"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55"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56"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sp>
        <p:nvSpPr>
          <p:cNvPr id="17" name="Picture Placeholder 76"/>
          <p:cNvSpPr>
            <a:spLocks noGrp="1"/>
          </p:cNvSpPr>
          <p:nvPr>
            <p:ph type="pic" sz="quarter" idx="13"/>
          </p:nvPr>
        </p:nvSpPr>
        <p:spPr>
          <a:xfrm>
            <a:off x="1752600" y="2899977"/>
            <a:ext cx="6324600" cy="3272223"/>
          </a:xfrm>
        </p:spPr>
        <p:txBody>
          <a:bodyPr/>
          <a:lstStyle>
            <a:lvl1pPr>
              <a:defRPr sz="1400"/>
            </a:lvl1pPr>
          </a:lstStyle>
          <a:p>
            <a:r>
              <a:rPr lang="en-GB" noProof="0" dirty="0" smtClean="0"/>
              <a:t>Click icon to add picture</a:t>
            </a:r>
            <a:endParaRPr lang="en-GB" noProof="0" dirty="0"/>
          </a:p>
        </p:txBody>
      </p:sp>
      <p:grpSp>
        <p:nvGrpSpPr>
          <p:cNvPr id="18" name="Group 32"/>
          <p:cNvGrpSpPr/>
          <p:nvPr userDrawn="1"/>
        </p:nvGrpSpPr>
        <p:grpSpPr>
          <a:xfrm>
            <a:off x="968592" y="6170991"/>
            <a:ext cx="914400" cy="533479"/>
            <a:chOff x="518032" y="978681"/>
            <a:chExt cx="4572000" cy="2667393"/>
          </a:xfrm>
        </p:grpSpPr>
        <p:sp>
          <p:nvSpPr>
            <p:cNvPr id="19" name="Rectangle 37"/>
            <p:cNvSpPr>
              <a:spLocks noChangeArrowheads="1"/>
            </p:cNvSpPr>
            <p:nvPr userDrawn="1"/>
          </p:nvSpPr>
          <p:spPr bwMode="black">
            <a:xfrm>
              <a:off x="3295650" y="978681"/>
              <a:ext cx="1143000" cy="263229"/>
            </a:xfrm>
            <a:prstGeom prst="rect">
              <a:avLst/>
            </a:prstGeom>
            <a:solidFill>
              <a:srgbClr val="A1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21"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defRPr/>
            </a:lvl1pPr>
          </a:lstStyle>
          <a:p>
            <a:r>
              <a:rPr lang="en-GB" noProof="0" dirty="0" smtClean="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cxnSp>
        <p:nvCxnSpPr>
          <p:cNvPr id="15" name="Shape 14"/>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8"/>
          </p:nvPr>
        </p:nvSpPr>
        <p:spPr/>
        <p:txBody>
          <a:bodyPr/>
          <a:lstStyle/>
          <a:p>
            <a:r>
              <a:rPr lang="en-GB" dirty="0" smtClean="0"/>
              <a:t>Page </a:t>
            </a:r>
            <a:fld id="{520F799D-1EC0-4B08-9441-FCC3FC022DAA}"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ver Slide: Colour">
    <p:spTree>
      <p:nvGrpSpPr>
        <p:cNvPr id="1" name=""/>
        <p:cNvGrpSpPr/>
        <p:nvPr/>
      </p:nvGrpSpPr>
      <p:grpSpPr>
        <a:xfrm>
          <a:off x="0" y="0"/>
          <a:ext cx="0" cy="0"/>
          <a:chOff x="0" y="0"/>
          <a:chExt cx="0" cy="0"/>
        </a:xfrm>
      </p:grpSpPr>
      <p:sp>
        <p:nvSpPr>
          <p:cNvPr id="82" name="Rectangle 649"/>
          <p:cNvSpPr>
            <a:spLocks noChangeArrowheads="1"/>
          </p:cNvSpPr>
          <p:nvPr/>
        </p:nvSpPr>
        <p:spPr bwMode="gray">
          <a:xfrm>
            <a:off x="7391400" y="685801"/>
            <a:ext cx="1752600" cy="5486399"/>
          </a:xfrm>
          <a:prstGeom prst="rect">
            <a:avLst/>
          </a:prstGeom>
          <a:solidFill>
            <a:schemeClr val="tx2">
              <a:lumMod val="40000"/>
              <a:lumOff val="6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1" name="Rectangle 648"/>
          <p:cNvSpPr>
            <a:spLocks noChangeArrowheads="1"/>
          </p:cNvSpPr>
          <p:nvPr/>
        </p:nvSpPr>
        <p:spPr bwMode="gray">
          <a:xfrm>
            <a:off x="1752600" y="0"/>
            <a:ext cx="5638800" cy="685800"/>
          </a:xfrm>
          <a:prstGeom prst="rect">
            <a:avLst/>
          </a:prstGeom>
          <a:solidFill>
            <a:schemeClr val="tx2">
              <a:lumMod val="60000"/>
              <a:lumOff val="4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3" name="Rectangle 650"/>
          <p:cNvSpPr>
            <a:spLocks noChangeArrowheads="1"/>
          </p:cNvSpPr>
          <p:nvPr/>
        </p:nvSpPr>
        <p:spPr bwMode="gray">
          <a:xfrm>
            <a:off x="1752600" y="685800"/>
            <a:ext cx="5638800" cy="5486400"/>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50" name="Title 1"/>
          <p:cNvSpPr>
            <a:spLocks noGrp="1"/>
          </p:cNvSpPr>
          <p:nvPr>
            <p:ph type="ctrTitle" hasCustomPrompt="1"/>
          </p:nvPr>
        </p:nvSpPr>
        <p:spPr bwMode="white">
          <a:xfrm>
            <a:off x="1895475" y="838200"/>
            <a:ext cx="5343525" cy="914400"/>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presentation’s main title</a:t>
            </a:r>
            <a:endParaRPr lang="en-GB" noProof="0" dirty="0"/>
          </a:p>
        </p:txBody>
      </p:sp>
      <p:sp>
        <p:nvSpPr>
          <p:cNvPr id="51" name="Subtitle 2"/>
          <p:cNvSpPr>
            <a:spLocks noGrp="1"/>
          </p:cNvSpPr>
          <p:nvPr>
            <p:ph type="subTitle" idx="1" hasCustomPrompt="1"/>
          </p:nvPr>
        </p:nvSpPr>
        <p:spPr bwMode="white">
          <a:xfrm>
            <a:off x="1895475" y="1828799"/>
            <a:ext cx="5343525" cy="91440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1800">
                <a:solidFill>
                  <a:schemeClr val="bg1"/>
                </a:solidFill>
                <a:latin typeface="+mj-lt"/>
              </a:defRPr>
            </a:lvl2pPr>
            <a:lvl3pPr marL="457200" indent="0" algn="l">
              <a:buNone/>
              <a:defRPr sz="1800">
                <a:solidFill>
                  <a:schemeClr val="bg1"/>
                </a:solidFill>
                <a:latin typeface="+mj-lt"/>
              </a:defRPr>
            </a:lvl3pPr>
            <a:lvl4pPr marL="914400" indent="0" algn="l">
              <a:buNone/>
              <a:defRPr sz="1800">
                <a:solidFill>
                  <a:schemeClr val="bg1"/>
                </a:solidFill>
                <a:latin typeface="+mj-lt"/>
              </a:defRPr>
            </a:lvl4pPr>
            <a:lvl5pPr marL="1371600" indent="0" algn="l">
              <a:buNone/>
              <a:defRPr sz="1800">
                <a:solidFill>
                  <a:schemeClr val="bg1"/>
                </a:solidFill>
                <a:latin typeface="+mj-lt"/>
              </a:defRPr>
            </a:lvl5pPr>
            <a:lvl6pPr marL="1828800" indent="0" algn="l">
              <a:buNone/>
              <a:defRPr sz="1800">
                <a:solidFill>
                  <a:schemeClr val="bg1"/>
                </a:solidFill>
                <a:latin typeface="+mj-lt"/>
              </a:defRPr>
            </a:lvl6pPr>
            <a:lvl7pPr marL="2286000" indent="0" algn="l">
              <a:buNone/>
              <a:defRPr sz="1800">
                <a:solidFill>
                  <a:schemeClr val="bg1"/>
                </a:solidFill>
                <a:latin typeface="+mj-lt"/>
              </a:defRPr>
            </a:lvl7pPr>
            <a:lvl8pPr marL="2743200" indent="0" algn="l">
              <a:buNone/>
              <a:defRPr sz="1800">
                <a:solidFill>
                  <a:schemeClr val="bg1"/>
                </a:solidFill>
                <a:latin typeface="+mj-lt"/>
              </a:defRPr>
            </a:lvl8pPr>
            <a:lvl9pPr marL="3200400" indent="0" algn="l">
              <a:buNone/>
              <a:defRPr sz="1800">
                <a:solidFill>
                  <a:schemeClr val="bg1"/>
                </a:solidFill>
                <a:latin typeface="+mj-lt"/>
              </a:defRPr>
            </a:lvl9pPr>
          </a:lstStyle>
          <a:p>
            <a:r>
              <a:rPr lang="en-GB" noProof="0" dirty="0" smtClean="0"/>
              <a:t>Subtitle and date (move higher if title is only one line)</a:t>
            </a:r>
          </a:p>
        </p:txBody>
      </p:sp>
      <p:sp>
        <p:nvSpPr>
          <p:cNvPr id="52" name="Text Placeholder 31"/>
          <p:cNvSpPr>
            <a:spLocks noGrp="1"/>
          </p:cNvSpPr>
          <p:nvPr>
            <p:ph type="body" sz="quarter" idx="10" hasCustomPrompt="1"/>
          </p:nvPr>
        </p:nvSpPr>
        <p:spPr bwMode="white">
          <a:xfrm>
            <a:off x="1895475" y="374904"/>
            <a:ext cx="4105656" cy="146304"/>
          </a:xfrm>
        </p:spPr>
        <p:txBody>
          <a:bodyPr/>
          <a:lstStyle>
            <a:lvl1pPr>
              <a:defRPr sz="1100">
                <a:solidFill>
                  <a:schemeClr val="bg1"/>
                </a:solidFill>
                <a:latin typeface="Arial" pitchFamily="34" charset="0"/>
                <a:cs typeface="Arial" pitchFamily="34" charset="0"/>
              </a:defRPr>
            </a:lvl1pPr>
            <a:lvl2pPr>
              <a:defRPr sz="1000">
                <a:solidFill>
                  <a:schemeClr val="bg1"/>
                </a:solidFill>
                <a:latin typeface="Arial" pitchFamily="34" charset="0"/>
                <a:cs typeface="Arial" pitchFamily="34" charset="0"/>
              </a:defRPr>
            </a:lvl2pPr>
            <a:lvl3pPr>
              <a:defRPr sz="1000">
                <a:solidFill>
                  <a:schemeClr val="bg1"/>
                </a:solidFill>
                <a:latin typeface="Arial" pitchFamily="34" charset="0"/>
                <a:cs typeface="Arial" pitchFamily="34" charset="0"/>
              </a:defRPr>
            </a:lvl3pPr>
            <a:lvl4pPr>
              <a:defRPr sz="1000">
                <a:solidFill>
                  <a:schemeClr val="bg1"/>
                </a:solidFill>
                <a:latin typeface="Arial" pitchFamily="34" charset="0"/>
                <a:cs typeface="Arial" pitchFamily="34" charset="0"/>
              </a:defRPr>
            </a:lvl4pPr>
            <a:lvl5pPr>
              <a:defRPr sz="1000">
                <a:solidFill>
                  <a:schemeClr val="bg1"/>
                </a:solidFill>
                <a:latin typeface="Arial" pitchFamily="34" charset="0"/>
                <a:cs typeface="Arial" pitchFamily="34" charset="0"/>
              </a:defRPr>
            </a:lvl5pPr>
          </a:lstStyle>
          <a:p>
            <a:pPr lvl="0"/>
            <a:r>
              <a:rPr lang="en-GB" noProof="0" dirty="0" smtClean="0"/>
              <a:t>www.pwc.com</a:t>
            </a:r>
            <a:endParaRPr lang="en-GB" noProof="0" dirty="0"/>
          </a:p>
        </p:txBody>
      </p:sp>
      <p:grpSp>
        <p:nvGrpSpPr>
          <p:cNvPr id="11" name="Group 32"/>
          <p:cNvGrpSpPr/>
          <p:nvPr userDrawn="1"/>
        </p:nvGrpSpPr>
        <p:grpSpPr>
          <a:xfrm>
            <a:off x="968592" y="6170991"/>
            <a:ext cx="914400" cy="533479"/>
            <a:chOff x="518032" y="978681"/>
            <a:chExt cx="4572000" cy="2667393"/>
          </a:xfrm>
        </p:grpSpPr>
        <p:sp>
          <p:nvSpPr>
            <p:cNvPr id="12" name="Rectangle 37"/>
            <p:cNvSpPr>
              <a:spLocks noChangeArrowheads="1"/>
            </p:cNvSpPr>
            <p:nvPr userDrawn="1"/>
          </p:nvSpPr>
          <p:spPr bwMode="black">
            <a:xfrm>
              <a:off x="3295650" y="978681"/>
              <a:ext cx="1143000" cy="263229"/>
            </a:xfrm>
            <a:prstGeom prst="rect">
              <a:avLst/>
            </a:prstGeom>
            <a:solidFill>
              <a:schemeClr val="tx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a:p>
          </p:txBody>
        </p:sp>
        <p:sp>
          <p:nvSpPr>
            <p:cNvPr id="13" name="Freeform 7"/>
            <p:cNvSpPr>
              <a:spLocks noEditPoints="1"/>
            </p:cNvSpPr>
            <p:nvPr userDrawn="1"/>
          </p:nvSpPr>
          <p:spPr bwMode="black">
            <a:xfrm>
              <a:off x="518032" y="1922794"/>
              <a:ext cx="4572000" cy="172328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Statem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lvl1pPr>
              <a:defRPr sz="3200">
                <a:solidFill>
                  <a:schemeClr val="tx1"/>
                </a:solidFill>
              </a:defRPr>
            </a:lvl1pPr>
          </a:lstStyle>
          <a:p>
            <a:r>
              <a:rPr lang="en-GB" noProof="0" dirty="0" smtClean="0"/>
              <a:t>Click to edit Master title style</a:t>
            </a:r>
            <a:endParaRPr lang="en-GB" noProof="0" dirty="0"/>
          </a:p>
        </p:txBody>
      </p:sp>
      <p:sp>
        <p:nvSpPr>
          <p:cNvPr id="11" name="Text Placeholder 10"/>
          <p:cNvSpPr>
            <a:spLocks noGrp="1"/>
          </p:cNvSpPr>
          <p:nvPr>
            <p:ph type="body" sz="quarter" idx="10" hasCustomPrompt="1"/>
          </p:nvPr>
        </p:nvSpPr>
        <p:spPr>
          <a:xfrm>
            <a:off x="533400" y="5867400"/>
            <a:ext cx="4800600" cy="762000"/>
          </a:xfrm>
        </p:spPr>
        <p:txBody>
          <a:bodyPr anchor="b"/>
          <a:lstStyle>
            <a:lvl1pPr>
              <a:defRPr sz="900">
                <a:latin typeface="Arial" pitchFamily="34" charset="0"/>
                <a:cs typeface="Arial" pitchFamily="34" charset="0"/>
              </a:defRPr>
            </a:lvl1pPr>
          </a:lstStyle>
          <a:p>
            <a:pPr lvl="0"/>
            <a:r>
              <a:rPr lang="en-GB" noProof="0" dirty="0" smtClean="0"/>
              <a:t>Add legal and copyright disclaimers here.</a:t>
            </a:r>
            <a:endParaRPr lang="en-GB" noProof="0" dirty="0"/>
          </a:p>
        </p:txBody>
      </p:sp>
      <p:cxnSp>
        <p:nvCxnSpPr>
          <p:cNvPr id="7" name="Shape 6"/>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6_Custom">
    <p:spTree>
      <p:nvGrpSpPr>
        <p:cNvPr id="1" name=""/>
        <p:cNvGrpSpPr/>
        <p:nvPr/>
      </p:nvGrpSpPr>
      <p:grpSpPr>
        <a:xfrm>
          <a:off x="0" y="0"/>
          <a:ext cx="0" cy="0"/>
          <a:chOff x="0" y="0"/>
          <a:chExt cx="0" cy="0"/>
        </a:xfrm>
      </p:grpSpPr>
      <p:sp>
        <p:nvSpPr>
          <p:cNvPr id="2" name="Title 1"/>
          <p:cNvSpPr>
            <a:spLocks noGrp="1"/>
          </p:cNvSpPr>
          <p:nvPr>
            <p:ph type="title"/>
          </p:nvPr>
        </p:nvSpPr>
        <p:spPr>
          <a:xfrm>
            <a:off x="6214780" y="676067"/>
            <a:ext cx="2411506" cy="914400"/>
          </a:xfrm>
        </p:spPr>
        <p:txBody>
          <a:bodyPr/>
          <a:lstStyle>
            <a:lvl1pPr>
              <a:defRPr/>
            </a:lvl1pPr>
          </a:lstStyle>
          <a:p>
            <a:r>
              <a:rPr lang="en-GB" noProof="1" smtClean="0"/>
              <a:t>Click to edit Master title style</a:t>
            </a:r>
            <a:endParaRPr lang="en-GB" noProof="1"/>
          </a:p>
        </p:txBody>
      </p:sp>
      <p:cxnSp>
        <p:nvCxnSpPr>
          <p:cNvPr id="13" name="Shape 29"/>
          <p:cNvCxnSpPr/>
          <p:nvPr userDrawn="1"/>
        </p:nvCxnSpPr>
        <p:spPr>
          <a:xfrm flipV="1">
            <a:off x="6062379" y="609599"/>
            <a:ext cx="2578100" cy="152402"/>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r>
              <a:rPr lang="en-GB" dirty="0" smtClean="0"/>
              <a:t>October 2016</a:t>
            </a:r>
            <a:endParaRPr lang="en-GB" dirty="0"/>
          </a:p>
        </p:txBody>
      </p:sp>
      <p:sp>
        <p:nvSpPr>
          <p:cNvPr id="4" name="Footer Placeholder 3"/>
          <p:cNvSpPr>
            <a:spLocks noGrp="1"/>
          </p:cNvSpPr>
          <p:nvPr>
            <p:ph type="ftr" sz="quarter" idx="11"/>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2"/>
          </p:nvPr>
        </p:nvSpPr>
        <p:spPr/>
        <p:txBody>
          <a:bodyPr/>
          <a:lstStyle/>
          <a:p>
            <a:r>
              <a:rPr lang="en-GB" dirty="0" smtClean="0"/>
              <a:t>Page </a:t>
            </a:r>
            <a:fld id="{F4805D71-5F9F-4F8A-B724-EBE9DC17A134}"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extLst>
      <p:ext uri="{BB962C8B-B14F-4D97-AF65-F5344CB8AC3E}">
        <p14:creationId xmlns:p14="http://schemas.microsoft.com/office/powerpoint/2010/main" val="2345933550"/>
      </p:ext>
    </p:extLst>
  </p:cSld>
  <p:clrMapOvr>
    <a:masterClrMapping/>
  </p:clrMapOvr>
  <p:timing>
    <p:tnLst>
      <p:par>
        <p:cTn id="1" dur="indefinite" restart="never" nodeType="tmRoot"/>
      </p:par>
    </p:tnLst>
  </p:timing>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Two">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533400" y="1752601"/>
            <a:ext cx="39624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4648201" y="1752600"/>
            <a:ext cx="3962399" cy="44196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cxnSp>
        <p:nvCxnSpPr>
          <p:cNvPr id="62" name="Shape 61"/>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8"/>
          </p:nvPr>
        </p:nvSpPr>
        <p:spPr/>
        <p:txBody>
          <a:bodyPr/>
          <a:lstStyle/>
          <a:p>
            <a:r>
              <a:rPr lang="en-GB" dirty="0" smtClean="0"/>
              <a:t>Page </a:t>
            </a:r>
            <a:fld id="{26DE9D29-DFC6-449E-897E-EE32066C4D6D}"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Three">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1"/>
            <a:ext cx="8077200" cy="914400"/>
          </a:xfrm>
        </p:spPr>
        <p:txBody>
          <a:bodyPr/>
          <a:lstStyle/>
          <a:p>
            <a:r>
              <a:rPr lang="en-GB" noProof="0" dirty="0" smtClean="0"/>
              <a:t>Click to edit Master title style</a:t>
            </a:r>
            <a:endParaRPr lang="en-GB" noProof="0" dirty="0"/>
          </a:p>
        </p:txBody>
      </p:sp>
      <p:sp>
        <p:nvSpPr>
          <p:cNvPr id="27" name="Content Placeholder 26"/>
          <p:cNvSpPr>
            <a:spLocks noGrp="1"/>
          </p:cNvSpPr>
          <p:nvPr>
            <p:ph sz="quarter" idx="13"/>
          </p:nvPr>
        </p:nvSpPr>
        <p:spPr>
          <a:xfrm>
            <a:off x="533400" y="1752601"/>
            <a:ext cx="25908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Content Placeholder 26"/>
          <p:cNvSpPr>
            <a:spLocks noGrp="1"/>
          </p:cNvSpPr>
          <p:nvPr>
            <p:ph sz="quarter" idx="14"/>
          </p:nvPr>
        </p:nvSpPr>
        <p:spPr>
          <a:xfrm>
            <a:off x="3276601" y="1752601"/>
            <a:ext cx="2590799"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6019800" y="1752601"/>
            <a:ext cx="2590800" cy="4419599"/>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cxnSp>
        <p:nvCxnSpPr>
          <p:cNvPr id="19" name="Shape 18"/>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8"/>
          </p:nvPr>
        </p:nvSpPr>
        <p:spPr/>
        <p:txBody>
          <a:bodyPr/>
          <a:lstStyle/>
          <a:p>
            <a:r>
              <a:rPr lang="en-GB" dirty="0" smtClean="0"/>
              <a:t>Page </a:t>
            </a:r>
            <a:fld id="{7573D7D7-72AD-472F-8D1A-E24588DD84D9}"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Two under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533400" y="3352800"/>
            <a:ext cx="3962400" cy="28194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4648199" y="3352800"/>
            <a:ext cx="3962401" cy="28194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2"/>
          <p:cNvSpPr>
            <a:spLocks noGrp="1"/>
          </p:cNvSpPr>
          <p:nvPr>
            <p:ph type="body" sz="quarter" idx="16"/>
          </p:nvPr>
        </p:nvSpPr>
        <p:spPr>
          <a:xfrm>
            <a:off x="533400" y="1752600"/>
            <a:ext cx="8077200" cy="1447800"/>
          </a:xfrm>
        </p:spPr>
        <p:txBody>
          <a:bodyPr/>
          <a:lstStyle/>
          <a:p>
            <a:pPr lvl="0"/>
            <a:r>
              <a:rPr lang="en-GB" noProof="0" dirty="0" smtClean="0"/>
              <a:t>Click to edit Master text styles</a:t>
            </a:r>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7"/>
          </p:nvPr>
        </p:nvSpPr>
        <p:spPr/>
        <p:txBody>
          <a:bodyPr/>
          <a:lstStyle/>
          <a:p>
            <a:r>
              <a:rPr lang="en-GB" dirty="0" smtClean="0"/>
              <a:t>October 2016</a:t>
            </a:r>
            <a:endParaRPr lang="en-GB" dirty="0"/>
          </a:p>
        </p:txBody>
      </p:sp>
      <p:sp>
        <p:nvSpPr>
          <p:cNvPr id="4" name="Footer Placeholder 3"/>
          <p:cNvSpPr>
            <a:spLocks noGrp="1"/>
          </p:cNvSpPr>
          <p:nvPr>
            <p:ph type="ftr" sz="quarter" idx="18"/>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9"/>
          </p:nvPr>
        </p:nvSpPr>
        <p:spPr/>
        <p:txBody>
          <a:bodyPr/>
          <a:lstStyle/>
          <a:p>
            <a:r>
              <a:rPr lang="en-GB" dirty="0" smtClean="0"/>
              <a:t>Page </a:t>
            </a:r>
            <a:fld id="{D05E8F9E-C16D-4A6D-9A3F-248D3EB19272}"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Two and Left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28" name="Content Placeholder 26"/>
          <p:cNvSpPr>
            <a:spLocks noGrp="1"/>
          </p:cNvSpPr>
          <p:nvPr>
            <p:ph sz="quarter" idx="14"/>
          </p:nvPr>
        </p:nvSpPr>
        <p:spPr>
          <a:xfrm>
            <a:off x="6019800" y="1752600"/>
            <a:ext cx="2590800" cy="2133600"/>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6019800" y="4038600"/>
            <a:ext cx="2590800" cy="2133600"/>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533400" y="1752600"/>
            <a:ext cx="5334000" cy="4419600"/>
          </a:xfrm>
        </p:spPr>
        <p:txBody>
          <a:bodyPr/>
          <a:lstStyle/>
          <a:p>
            <a:pPr lvl="0"/>
            <a:r>
              <a:rPr lang="en-GB" noProof="0" dirty="0" smtClean="0"/>
              <a:t>Click to edit Master text styles</a:t>
            </a:r>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7"/>
          </p:nvPr>
        </p:nvSpPr>
        <p:spPr/>
        <p:txBody>
          <a:bodyPr/>
          <a:lstStyle/>
          <a:p>
            <a:r>
              <a:rPr lang="en-GB" dirty="0" smtClean="0"/>
              <a:t>October 2016</a:t>
            </a:r>
            <a:endParaRPr lang="en-GB" dirty="0"/>
          </a:p>
        </p:txBody>
      </p:sp>
      <p:sp>
        <p:nvSpPr>
          <p:cNvPr id="4" name="Footer Placeholder 3"/>
          <p:cNvSpPr>
            <a:spLocks noGrp="1"/>
          </p:cNvSpPr>
          <p:nvPr>
            <p:ph type="ftr" sz="quarter" idx="18"/>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9"/>
          </p:nvPr>
        </p:nvSpPr>
        <p:spPr/>
        <p:txBody>
          <a:bodyPr/>
          <a:lstStyle/>
          <a:p>
            <a:r>
              <a:rPr lang="en-GB" dirty="0" smtClean="0"/>
              <a:t>Page </a:t>
            </a:r>
            <a:fld id="{E39E3115-F696-4817-9E9A-3D2E7FC37770}"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and Right 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33400" y="1752600"/>
            <a:ext cx="2590800" cy="2133600"/>
          </a:xfrm>
        </p:spPr>
        <p:txBody>
          <a:bodyPr/>
          <a:lstStyle/>
          <a:p>
            <a:pPr lvl="0"/>
            <a:r>
              <a:rPr lang="en-GB" noProof="0" dirty="0" smtClean="0"/>
              <a:t>Click to edit Master text styles</a:t>
            </a:r>
          </a:p>
        </p:txBody>
      </p:sp>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sp>
        <p:nvSpPr>
          <p:cNvPr id="31" name="Content Placeholder 26"/>
          <p:cNvSpPr>
            <a:spLocks noGrp="1"/>
          </p:cNvSpPr>
          <p:nvPr>
            <p:ph sz="quarter" idx="15"/>
          </p:nvPr>
        </p:nvSpPr>
        <p:spPr>
          <a:xfrm>
            <a:off x="533400" y="4038600"/>
            <a:ext cx="2590800" cy="2133600"/>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3276600" y="1752600"/>
            <a:ext cx="5334000" cy="4419600"/>
          </a:xfrm>
        </p:spPr>
        <p:txBody>
          <a:bodyPr/>
          <a:lstStyle/>
          <a:p>
            <a:pPr lvl="0"/>
            <a:r>
              <a:rPr lang="en-GB" noProof="0" dirty="0" smtClean="0"/>
              <a:t>Click to edit Master text styles</a:t>
            </a:r>
          </a:p>
        </p:txBody>
      </p:sp>
      <p:cxnSp>
        <p:nvCxnSpPr>
          <p:cNvPr id="14" name="Shape 13"/>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7"/>
          </p:nvPr>
        </p:nvSpPr>
        <p:spPr/>
        <p:txBody>
          <a:bodyPr/>
          <a:lstStyle/>
          <a:p>
            <a:r>
              <a:rPr lang="en-GB" dirty="0" smtClean="0"/>
              <a:t>October 2016</a:t>
            </a:r>
            <a:endParaRPr lang="en-GB" dirty="0"/>
          </a:p>
        </p:txBody>
      </p:sp>
      <p:sp>
        <p:nvSpPr>
          <p:cNvPr id="4" name="Footer Placeholder 3"/>
          <p:cNvSpPr>
            <a:spLocks noGrp="1"/>
          </p:cNvSpPr>
          <p:nvPr>
            <p:ph type="ftr" sz="quarter" idx="18"/>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9"/>
          </p:nvPr>
        </p:nvSpPr>
        <p:spPr/>
        <p:txBody>
          <a:bodyPr/>
          <a:lstStyle/>
          <a:p>
            <a:r>
              <a:rPr lang="en-GB" dirty="0" smtClean="0"/>
              <a:t>Page </a:t>
            </a:r>
            <a:fld id="{63C223B7-6CF5-4AC1-8F52-84C55633DFBF}"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One with Impact">
    <p:spTree>
      <p:nvGrpSpPr>
        <p:cNvPr id="1" name=""/>
        <p:cNvGrpSpPr/>
        <p:nvPr/>
      </p:nvGrpSpPr>
      <p:grpSpPr>
        <a:xfrm>
          <a:off x="0" y="0"/>
          <a:ext cx="0" cy="0"/>
          <a:chOff x="0" y="0"/>
          <a:chExt cx="0" cy="0"/>
        </a:xfrm>
      </p:grpSpPr>
      <p:sp>
        <p:nvSpPr>
          <p:cNvPr id="2" name="Title 1"/>
          <p:cNvSpPr>
            <a:spLocks noGrp="1"/>
          </p:cNvSpPr>
          <p:nvPr>
            <p:ph type="title"/>
          </p:nvPr>
        </p:nvSpPr>
        <p:spPr>
          <a:xfrm>
            <a:off x="3276600" y="685800"/>
            <a:ext cx="5334000" cy="914400"/>
          </a:xfrm>
        </p:spPr>
        <p:txBody>
          <a:bodyPr/>
          <a:lstStyle>
            <a:lvl1pPr>
              <a:defRPr/>
            </a:lvl1pPr>
          </a:lstStyle>
          <a:p>
            <a:r>
              <a:rPr lang="en-GB" noProof="1" smtClean="0"/>
              <a:t>Click to edit Master title style</a:t>
            </a:r>
            <a:endParaRPr lang="en-GB" noProof="1"/>
          </a:p>
        </p:txBody>
      </p:sp>
      <p:sp>
        <p:nvSpPr>
          <p:cNvPr id="31" name="Content Placeholder 26"/>
          <p:cNvSpPr>
            <a:spLocks noGrp="1"/>
          </p:cNvSpPr>
          <p:nvPr>
            <p:ph sz="quarter" idx="15"/>
          </p:nvPr>
        </p:nvSpPr>
        <p:spPr>
          <a:xfrm>
            <a:off x="3276600" y="1752600"/>
            <a:ext cx="5334000" cy="4419600"/>
          </a:xfrm>
        </p:spPr>
        <p:txBody>
          <a:bodyPr/>
          <a:lstStyle>
            <a:lvl1pPr>
              <a:defRPr baseline="0"/>
            </a:lvl1pPr>
          </a:lstStyle>
          <a:p>
            <a:pPr lvl="0"/>
            <a:r>
              <a:rPr lang="en-GB" noProof="1" smtClean="0"/>
              <a:t>Click to edit Master text styles</a:t>
            </a:r>
          </a:p>
          <a:p>
            <a:pPr lvl="1"/>
            <a:r>
              <a:rPr lang="en-GB" noProof="1" smtClean="0"/>
              <a:t>Second level</a:t>
            </a:r>
          </a:p>
          <a:p>
            <a:pPr lvl="2"/>
            <a:r>
              <a:rPr lang="en-GB" noProof="1" smtClean="0"/>
              <a:t>Third level</a:t>
            </a:r>
          </a:p>
          <a:p>
            <a:pPr lvl="3"/>
            <a:r>
              <a:rPr lang="en-GB" noProof="1" smtClean="0"/>
              <a:t>Fourth level</a:t>
            </a:r>
          </a:p>
          <a:p>
            <a:pPr lvl="4"/>
            <a:r>
              <a:rPr lang="en-GB" noProof="1" smtClean="0"/>
              <a:t>Fifth level</a:t>
            </a:r>
            <a:endParaRPr lang="en-GB" noProof="1"/>
          </a:p>
        </p:txBody>
      </p:sp>
      <p:sp>
        <p:nvSpPr>
          <p:cNvPr id="12" name="Text Placeholder 11"/>
          <p:cNvSpPr>
            <a:spLocks noGrp="1"/>
          </p:cNvSpPr>
          <p:nvPr>
            <p:ph type="body" sz="quarter" idx="16"/>
          </p:nvPr>
        </p:nvSpPr>
        <p:spPr>
          <a:xfrm>
            <a:off x="533400" y="1752600"/>
            <a:ext cx="2590800" cy="2130552"/>
          </a:xfrm>
        </p:spPr>
        <p:txBody>
          <a:bodyPr/>
          <a:lstStyle>
            <a:lvl1pPr>
              <a:defRPr sz="2400" b="1" i="1" baseline="0">
                <a:solidFill>
                  <a:schemeClr val="tx2"/>
                </a:solidFill>
              </a:defRPr>
            </a:lvl1pPr>
          </a:lstStyle>
          <a:p>
            <a:pPr lvl="0"/>
            <a:r>
              <a:rPr lang="en-GB" noProof="1" smtClean="0"/>
              <a:t>Click to edit Master text styles</a:t>
            </a:r>
          </a:p>
        </p:txBody>
      </p:sp>
      <p:cxnSp>
        <p:nvCxnSpPr>
          <p:cNvPr id="30" name="Shape 29"/>
          <p:cNvCxnSpPr/>
          <p:nvPr/>
        </p:nvCxnSpPr>
        <p:spPr>
          <a:xfrm rot="5400000" flipH="1" flipV="1">
            <a:off x="5791201" y="-2057400"/>
            <a:ext cx="152399" cy="54864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7"/>
          </p:nvPr>
        </p:nvSpPr>
        <p:spPr/>
        <p:txBody>
          <a:bodyPr/>
          <a:lstStyle/>
          <a:p>
            <a:r>
              <a:rPr lang="en-GB" dirty="0" smtClean="0"/>
              <a:t>October 2016</a:t>
            </a:r>
            <a:endParaRPr lang="en-GB" dirty="0"/>
          </a:p>
        </p:txBody>
      </p:sp>
      <p:sp>
        <p:nvSpPr>
          <p:cNvPr id="4" name="Footer Placeholder 3"/>
          <p:cNvSpPr>
            <a:spLocks noGrp="1"/>
          </p:cNvSpPr>
          <p:nvPr>
            <p:ph type="ftr" sz="quarter" idx="18"/>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9"/>
          </p:nvPr>
        </p:nvSpPr>
        <p:spPr/>
        <p:txBody>
          <a:bodyPr/>
          <a:lstStyle/>
          <a:p>
            <a:r>
              <a:rPr lang="en-GB" dirty="0" smtClean="0"/>
              <a:t>Page </a:t>
            </a:r>
            <a:fld id="{C38813BD-5B96-48F1-BC47-A819578AD0F6}"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914400"/>
          </a:xfrm>
        </p:spPr>
        <p:txBody>
          <a:bodyPr/>
          <a:lstStyle/>
          <a:p>
            <a:r>
              <a:rPr lang="en-GB" noProof="0" dirty="0" smtClean="0"/>
              <a:t>Click to edit Master title style</a:t>
            </a:r>
            <a:endParaRPr lang="en-GB" noProof="0" dirty="0"/>
          </a:p>
        </p:txBody>
      </p:sp>
      <p:cxnSp>
        <p:nvCxnSpPr>
          <p:cNvPr id="10" name="Shape 9"/>
          <p:cNvCxnSpPr/>
          <p:nvPr/>
        </p:nvCxnSpPr>
        <p:spPr>
          <a:xfrm rot="5400000" flipH="1" flipV="1">
            <a:off x="4419601" y="-3429000"/>
            <a:ext cx="152399"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p:ph type="dt" sz="half" idx="10"/>
          </p:nvPr>
        </p:nvSpPr>
        <p:spPr/>
        <p:txBody>
          <a:bodyPr/>
          <a:lstStyle/>
          <a:p>
            <a:r>
              <a:rPr lang="en-GB" dirty="0" smtClean="0"/>
              <a:t>October 2016</a:t>
            </a:r>
            <a:endParaRPr lang="en-GB" dirty="0"/>
          </a:p>
        </p:txBody>
      </p:sp>
      <p:sp>
        <p:nvSpPr>
          <p:cNvPr id="4" name="Footer Placeholder 3"/>
          <p:cNvSpPr>
            <a:spLocks noGrp="1"/>
          </p:cNvSpPr>
          <p:nvPr>
            <p:ph type="ftr" sz="quarter" idx="11"/>
          </p:nvPr>
        </p:nvSpPr>
        <p:spPr/>
        <p:txBody>
          <a:bodyPr/>
          <a:lstStyle/>
          <a:p>
            <a:r>
              <a:rPr lang="en-GB" dirty="0" smtClean="0"/>
              <a:t>Financial Crime Graduate Training</a:t>
            </a:r>
            <a:endParaRPr lang="en-GB" dirty="0"/>
          </a:p>
        </p:txBody>
      </p:sp>
      <p:sp>
        <p:nvSpPr>
          <p:cNvPr id="5" name="Slide Number Placeholder 4"/>
          <p:cNvSpPr>
            <a:spLocks noGrp="1"/>
          </p:cNvSpPr>
          <p:nvPr>
            <p:ph type="sldNum" sz="quarter" idx="12"/>
          </p:nvPr>
        </p:nvSpPr>
        <p:spPr/>
        <p:txBody>
          <a:bodyPr/>
          <a:lstStyle/>
          <a:p>
            <a:r>
              <a:rPr lang="en-GB" dirty="0" smtClean="0"/>
              <a:t>Page </a:t>
            </a:r>
            <a:fld id="{1DC2149E-AE26-419E-8913-3402F15F1F11}" type="slidenum">
              <a:rPr lang="en-GB" smtClean="0"/>
              <a:pPr/>
              <a:t>‹#›</a:t>
            </a:fld>
            <a:endParaRPr lang="en-GB" dirty="0"/>
          </a:p>
        </p:txBody>
      </p:sp>
      <p:sp>
        <p:nvSpPr>
          <p:cNvPr id="6" name="PwCFirm"/>
          <p:cNvSpPr txBox="1"/>
          <p:nvPr userDrawn="1"/>
        </p:nvSpPr>
        <p:spPr>
          <a:xfrm>
            <a:off x="533400" y="6477000"/>
            <a:ext cx="2590800" cy="152401"/>
          </a:xfrm>
          <a:prstGeom prst="rect">
            <a:avLst/>
          </a:prstGeom>
          <a:noFill/>
        </p:spPr>
        <p:txBody>
          <a:bodyPr vert="horz" wrap="square" lIns="0" tIns="0" rIns="0" bIns="0" rtlCol="0">
            <a:noAutofit/>
          </a:bodyPr>
          <a:lstStyle/>
          <a:p>
            <a:pPr indent="-274320" algn="l">
              <a:lnSpc>
                <a:spcPct val="100000"/>
              </a:lnSpc>
              <a:spcBef>
                <a:spcPct val="0"/>
              </a:spcBef>
              <a:spcAft>
                <a:spcPct val="0"/>
              </a:spcAft>
            </a:pPr>
            <a:r>
              <a:rPr kumimoji="0" lang="en-GB" sz="1000" b="0" i="0" u="none" baseline="0" dirty="0" smtClean="0">
                <a:latin typeface="Arial" panose="020B0604020202020204" pitchFamily="34" charset="0"/>
              </a:rPr>
              <a:t>PwC UK</a:t>
            </a:r>
          </a:p>
        </p:txBody>
      </p:sp>
    </p:spTree>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3400" y="685800"/>
            <a:ext cx="8077201" cy="914400"/>
          </a:xfrm>
          <a:prstGeom prst="rect">
            <a:avLst/>
          </a:prstGeom>
        </p:spPr>
        <p:txBody>
          <a:bodyPr vert="horz" lIns="0" tIns="0" rIns="0" bIns="0" rtlCol="0" anchor="t" anchorCtr="0">
            <a:noAutofit/>
          </a:bodyPr>
          <a:lstStyle/>
          <a:p>
            <a:r>
              <a:rPr lang="en-GB" noProof="0" dirty="0" smtClean="0"/>
              <a:t>Click to edit</a:t>
            </a:r>
            <a:br>
              <a:rPr lang="en-GB" noProof="0" dirty="0" smtClean="0"/>
            </a:br>
            <a:r>
              <a:rPr lang="en-GB" noProof="0" dirty="0" smtClean="0"/>
              <a:t>Master title style</a:t>
            </a:r>
            <a:endParaRPr lang="en-GB" noProof="0" dirty="0"/>
          </a:p>
        </p:txBody>
      </p:sp>
      <p:sp>
        <p:nvSpPr>
          <p:cNvPr id="3" name="Text Placeholder 2"/>
          <p:cNvSpPr>
            <a:spLocks noGrp="1"/>
          </p:cNvSpPr>
          <p:nvPr>
            <p:ph type="body" idx="1"/>
          </p:nvPr>
        </p:nvSpPr>
        <p:spPr>
          <a:xfrm>
            <a:off x="533401" y="1752600"/>
            <a:ext cx="8077199" cy="44196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7" name="Footer Placeholder 4"/>
          <p:cNvSpPr>
            <a:spLocks noGrp="1"/>
          </p:cNvSpPr>
          <p:nvPr>
            <p:ph type="ftr" sz="quarter" idx="3"/>
          </p:nvPr>
        </p:nvSpPr>
        <p:spPr>
          <a:xfrm>
            <a:off x="530352" y="6324600"/>
            <a:ext cx="5260848" cy="150876"/>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GB" dirty="0" smtClean="0"/>
              <a:t>Financial Crime Graduate Training</a:t>
            </a:r>
            <a:endParaRPr lang="en-GB" dirty="0"/>
          </a:p>
        </p:txBody>
      </p:sp>
      <p:sp>
        <p:nvSpPr>
          <p:cNvPr id="8" name="Date Placeholder 3"/>
          <p:cNvSpPr>
            <a:spLocks noGrp="1"/>
          </p:cNvSpPr>
          <p:nvPr>
            <p:ph type="dt" sz="half" idx="2"/>
          </p:nvPr>
        </p:nvSpPr>
        <p:spPr>
          <a:xfrm>
            <a:off x="7086600" y="6324600"/>
            <a:ext cx="1524000"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dirty="0" smtClean="0"/>
              <a:t>October 2016</a:t>
            </a:r>
            <a:endParaRPr lang="en-GB" dirty="0"/>
          </a:p>
        </p:txBody>
      </p:sp>
      <p:sp>
        <p:nvSpPr>
          <p:cNvPr id="9" name="Slide Number Placeholder 5"/>
          <p:cNvSpPr>
            <a:spLocks noGrp="1"/>
          </p:cNvSpPr>
          <p:nvPr>
            <p:ph type="sldNum" sz="quarter" idx="4"/>
          </p:nvPr>
        </p:nvSpPr>
        <p:spPr>
          <a:xfrm>
            <a:off x="7086600" y="6477000"/>
            <a:ext cx="1527048" cy="15240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GB" dirty="0" smtClean="0"/>
              <a:t>Page </a:t>
            </a:r>
            <a:fld id="{C5CD47D1-4BD6-4539-BFA1-A26A7F873DAF}"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Lst>
  <p:hf hdr="0"/>
  <p:txStyles>
    <p:titleStyle>
      <a:lvl1pPr algn="l" defTabSz="914400" rtl="0" eaLnBrk="1" latinLnBrk="0" hangingPunct="1">
        <a:lnSpc>
          <a:spcPct val="100000"/>
        </a:lnSpc>
        <a:spcBef>
          <a:spcPct val="0"/>
        </a:spcBef>
        <a:buNone/>
        <a:defRPr sz="2400" b="1" i="1" kern="1200">
          <a:solidFill>
            <a:schemeClr val="tx1"/>
          </a:solidFill>
          <a:latin typeface="+mj-lt"/>
          <a:ea typeface="+mj-ea"/>
          <a:cs typeface="+mj-cs"/>
        </a:defRPr>
      </a:lvl1pPr>
    </p:titleStyle>
    <p:body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video" Target="https://www.youtube.com/embed/lkuEwHzRD5Q" TargetMode="External"/><Relationship Id="rId4" Type="http://schemas.openxmlformats.org/officeDocument/2006/relationships/image" Target="../media/image112.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1.jpe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jpe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28.jpg"/></Relationships>
</file>

<file path=ppt/slides/_rels/slide11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116.xml"/><Relationship Id="rId1" Type="http://schemas.openxmlformats.org/officeDocument/2006/relationships/slideLayout" Target="../slideLayouts/slideLayout21.xml"/><Relationship Id="rId4" Type="http://schemas.openxmlformats.org/officeDocument/2006/relationships/image" Target="../media/image130.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emf"/><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55.xml"/><Relationship Id="rId7"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1.xml.rels><?xml version="1.0" encoding="UTF-8" standalone="yes"?>
<Relationships xmlns="http://schemas.openxmlformats.org/package/2006/relationships"><Relationship Id="rId3" Type="http://schemas.openxmlformats.org/officeDocument/2006/relationships/hyperlink" Target="http://www.transparency.org.uk/"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Graduate Training</a:t>
            </a:r>
            <a:endParaRPr lang="en-GB" dirty="0"/>
          </a:p>
        </p:txBody>
      </p:sp>
      <p:sp>
        <p:nvSpPr>
          <p:cNvPr id="5" name="Subtitle 4"/>
          <p:cNvSpPr>
            <a:spLocks noGrp="1"/>
          </p:cNvSpPr>
          <p:nvPr>
            <p:ph type="subTitle" idx="1"/>
          </p:nvPr>
        </p:nvSpPr>
        <p:spPr/>
        <p:txBody>
          <a:bodyPr/>
          <a:lstStyle/>
          <a:p>
            <a:r>
              <a:rPr lang="en-GB" dirty="0" smtClean="0"/>
              <a:t>Financial Crime</a:t>
            </a:r>
          </a:p>
          <a:p>
            <a:r>
              <a:rPr lang="en-GB" dirty="0" smtClean="0"/>
              <a:t>October 2016</a:t>
            </a:r>
            <a:endParaRPr lang="en-GB" sz="2000" dirty="0"/>
          </a:p>
        </p:txBody>
      </p:sp>
      <p:sp>
        <p:nvSpPr>
          <p:cNvPr id="9" name="Text Placeholder 8"/>
          <p:cNvSpPr>
            <a:spLocks noGrp="1"/>
          </p:cNvSpPr>
          <p:nvPr>
            <p:ph type="body" sz="quarter" idx="10"/>
          </p:nvPr>
        </p:nvSpPr>
        <p:spPr/>
        <p:txBody>
          <a:bodyPr/>
          <a:lstStyle/>
          <a:p>
            <a:r>
              <a:rPr lang="en-GB" noProof="1" smtClean="0"/>
              <a:t>www.pwc.co.uk</a:t>
            </a:r>
            <a:endParaRPr lang="en-GB" noProof="1"/>
          </a:p>
        </p:txBody>
      </p:sp>
      <p:pic>
        <p:nvPicPr>
          <p:cNvPr id="3" name="Picture Placeholder 2"/>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11104" b="11104"/>
          <a:stretch>
            <a:fillRect/>
          </a:stretch>
        </p:blipFill>
        <p:spPr>
          <a:xfrm>
            <a:off x="1763688" y="2900363"/>
            <a:ext cx="5616624" cy="3271837"/>
          </a:xfr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a:solidFill>
                  <a:schemeClr val="tx2"/>
                </a:solidFill>
              </a:rPr>
              <a:t>What is currently driving the industry?</a:t>
            </a:r>
            <a:r>
              <a:rPr lang="en-GB" dirty="0"/>
              <a:t/>
            </a:r>
            <a:br>
              <a:rPr lang="en-GB" dirty="0"/>
            </a:br>
            <a:r>
              <a:rPr lang="en-GB" sz="943" b="0" dirty="0"/>
              <a:t>Prevention and detection of financial crime is rapidly evolving to be one of the biggest challenges to financial institutions, the impact of which extends well beyond monetary losses to reputation and brand, employee morale, business relations, as well as regulatory censure.</a:t>
            </a:r>
            <a:endParaRPr lang="en-GB" sz="943" dirty="0"/>
          </a:p>
        </p:txBody>
      </p:sp>
      <p:sp>
        <p:nvSpPr>
          <p:cNvPr id="9" name="TextBox 8"/>
          <p:cNvSpPr txBox="1"/>
          <p:nvPr/>
        </p:nvSpPr>
        <p:spPr>
          <a:xfrm>
            <a:off x="533401" y="4718887"/>
            <a:ext cx="8077200" cy="1360242"/>
          </a:xfrm>
          <a:prstGeom prst="rect">
            <a:avLst/>
          </a:prstGeom>
          <a:solidFill>
            <a:schemeClr val="bg1"/>
          </a:solidFill>
          <a:ln w="28575">
            <a:solidFill>
              <a:schemeClr val="accent4"/>
            </a:solidFill>
          </a:ln>
        </p:spPr>
        <p:txBody>
          <a:bodyPr wrap="square" lIns="169703" tIns="101822" rIns="2715249" bIns="169703" rtlCol="0">
            <a:noAutofit/>
          </a:bodyPr>
          <a:lstStyle/>
          <a:p>
            <a:pPr indent="-258615">
              <a:spcAft>
                <a:spcPts val="848"/>
              </a:spcAft>
            </a:pPr>
            <a:r>
              <a:rPr lang="en-GB" sz="943" b="1" i="1" dirty="0">
                <a:latin typeface="Georgia" pitchFamily="18" charset="0"/>
              </a:rPr>
              <a:t>Response</a:t>
            </a:r>
          </a:p>
          <a:p>
            <a:pPr indent="-258615">
              <a:spcAft>
                <a:spcPts val="848"/>
              </a:spcAft>
            </a:pPr>
            <a:r>
              <a:rPr lang="en-GB" sz="900" dirty="0">
                <a:latin typeface="Georgia" pitchFamily="18" charset="0"/>
              </a:rPr>
              <a:t>Financial institutions are currently undergoing change programmes to address regulation and / or as a result of fines and losses across all areas of there business. These programmes are at different stages and of varying type, from current state assessment to identify risks to large scale transformational change.</a:t>
            </a:r>
          </a:p>
          <a:p>
            <a:pPr indent="-258615">
              <a:spcAft>
                <a:spcPts val="848"/>
              </a:spcAft>
            </a:pPr>
            <a:r>
              <a:rPr lang="en-GB" sz="900" dirty="0">
                <a:latin typeface="Georgia" pitchFamily="18" charset="0"/>
              </a:rPr>
              <a:t>Assistance is required in many different forms to make these programmes a success and to embed change into the institution.</a:t>
            </a:r>
          </a:p>
        </p:txBody>
      </p:sp>
      <p:sp>
        <p:nvSpPr>
          <p:cNvPr id="10" name="Isosceles Triangle 9"/>
          <p:cNvSpPr/>
          <p:nvPr/>
        </p:nvSpPr>
        <p:spPr bwMode="ltGray">
          <a:xfrm flipV="1">
            <a:off x="6400172" y="4512321"/>
            <a:ext cx="254555" cy="339406"/>
          </a:xfrm>
          <a:prstGeom prst="triangle">
            <a:avLst/>
          </a:prstGeom>
          <a:solidFill>
            <a:schemeClr val="tx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err="1">
              <a:solidFill>
                <a:schemeClr val="bg1"/>
              </a:solidFill>
              <a:latin typeface="Georgia" pitchFamily="18" charset="0"/>
            </a:endParaRPr>
          </a:p>
        </p:txBody>
      </p:sp>
      <p:sp>
        <p:nvSpPr>
          <p:cNvPr id="11" name="TextBox 10"/>
          <p:cNvSpPr txBox="1"/>
          <p:nvPr/>
        </p:nvSpPr>
        <p:spPr>
          <a:xfrm>
            <a:off x="4660716" y="1559487"/>
            <a:ext cx="3949885" cy="2989350"/>
          </a:xfrm>
          <a:prstGeom prst="rect">
            <a:avLst/>
          </a:prstGeom>
          <a:solidFill>
            <a:schemeClr val="bg1"/>
          </a:solidFill>
          <a:ln w="28575">
            <a:solidFill>
              <a:schemeClr val="tx2"/>
            </a:solidFill>
          </a:ln>
        </p:spPr>
        <p:txBody>
          <a:bodyPr wrap="square" lIns="169703" tIns="101822" rIns="169703" bIns="169703" rtlCol="0">
            <a:noAutofit/>
          </a:bodyPr>
          <a:lstStyle/>
          <a:p>
            <a:pPr indent="-258615">
              <a:spcAft>
                <a:spcPts val="848"/>
              </a:spcAft>
            </a:pPr>
            <a:r>
              <a:rPr lang="en-GB" sz="943" b="1" i="1" dirty="0">
                <a:latin typeface="Georgia" pitchFamily="18" charset="0"/>
              </a:rPr>
              <a:t>Fines and losses</a:t>
            </a:r>
          </a:p>
          <a:p>
            <a:pPr indent="-258615">
              <a:spcAft>
                <a:spcPts val="848"/>
              </a:spcAft>
            </a:pPr>
            <a:r>
              <a:rPr lang="en-GB" sz="800" dirty="0">
                <a:latin typeface="Georgia" pitchFamily="18" charset="0"/>
              </a:rPr>
              <a:t>The value and volume of fines due to inadequate procedures, poor data management and un-tuned technology solutions that has been meted out to financial institutions has increased substantially over the last 5 years, especially in relation to Financial Crime. In addition losses due to poor controls continue to escalate as well, it is estimated that fraud losses in UK private sector are </a:t>
            </a:r>
            <a:r>
              <a:rPr lang="en-GB" sz="800" b="1" dirty="0">
                <a:latin typeface="Georgia" pitchFamily="18" charset="0"/>
              </a:rPr>
              <a:t>£15.9bn </a:t>
            </a:r>
            <a:r>
              <a:rPr lang="en-GB" sz="800" dirty="0">
                <a:latin typeface="Georgia" pitchFamily="18" charset="0"/>
              </a:rPr>
              <a:t>per annum (NFA, 2013).</a:t>
            </a:r>
          </a:p>
        </p:txBody>
      </p:sp>
      <p:sp>
        <p:nvSpPr>
          <p:cNvPr id="12" name="Isosceles Triangle 11"/>
          <p:cNvSpPr/>
          <p:nvPr/>
        </p:nvSpPr>
        <p:spPr bwMode="ltGray">
          <a:xfrm flipV="1">
            <a:off x="2507717" y="4512321"/>
            <a:ext cx="254555" cy="339406"/>
          </a:xfrm>
          <a:prstGeom prst="triangl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err="1">
              <a:solidFill>
                <a:schemeClr val="bg1"/>
              </a:solidFill>
              <a:latin typeface="Georgia" pitchFamily="18" charset="0"/>
            </a:endParaRPr>
          </a:p>
        </p:txBody>
      </p:sp>
      <p:sp>
        <p:nvSpPr>
          <p:cNvPr id="13" name="Isosceles Triangle 12"/>
          <p:cNvSpPr/>
          <p:nvPr/>
        </p:nvSpPr>
        <p:spPr bwMode="ltGray">
          <a:xfrm rot="16200000" flipV="1">
            <a:off x="4463885" y="2902717"/>
            <a:ext cx="254555" cy="339406"/>
          </a:xfrm>
          <a:prstGeom prst="triangle">
            <a:avLst/>
          </a:prstGeom>
          <a:solidFill>
            <a:schemeClr val="accent5"/>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err="1">
              <a:solidFill>
                <a:schemeClr val="bg1"/>
              </a:solidFill>
              <a:latin typeface="Georgia" pitchFamily="18" charset="0"/>
            </a:endParaRPr>
          </a:p>
        </p:txBody>
      </p:sp>
      <p:sp>
        <p:nvSpPr>
          <p:cNvPr id="14" name="TextBox 13"/>
          <p:cNvSpPr txBox="1"/>
          <p:nvPr/>
        </p:nvSpPr>
        <p:spPr>
          <a:xfrm>
            <a:off x="533401" y="1559487"/>
            <a:ext cx="3957875" cy="2952834"/>
          </a:xfrm>
          <a:prstGeom prst="rect">
            <a:avLst/>
          </a:prstGeom>
          <a:solidFill>
            <a:schemeClr val="bg1"/>
          </a:solidFill>
          <a:ln w="28575">
            <a:solidFill>
              <a:schemeClr val="accent5"/>
            </a:solidFill>
          </a:ln>
        </p:spPr>
        <p:txBody>
          <a:bodyPr wrap="square" lIns="169703" tIns="101822" rIns="169703" bIns="169703" rtlCol="0">
            <a:noAutofit/>
          </a:bodyPr>
          <a:lstStyle/>
          <a:p>
            <a:pPr indent="-258615">
              <a:spcAft>
                <a:spcPts val="848"/>
              </a:spcAft>
            </a:pPr>
            <a:r>
              <a:rPr lang="en-GB" sz="943" b="1" i="1" dirty="0">
                <a:latin typeface="Georgia" pitchFamily="18" charset="0"/>
              </a:rPr>
              <a:t>Regulation</a:t>
            </a:r>
          </a:p>
          <a:p>
            <a:pPr indent="-258615">
              <a:spcAft>
                <a:spcPts val="848"/>
              </a:spcAft>
            </a:pPr>
            <a:r>
              <a:rPr lang="en-GB" sz="800" dirty="0">
                <a:latin typeface="Georgia" pitchFamily="18" charset="0"/>
              </a:rPr>
              <a:t>Within the financial services industry the volume of regulation that needs to be complied with, especially in relation to financial crime, has increased significantly in the last 5 years. With Regulators and Law Enforcement equally focused on ensuring both their standards and also those of the financial institutions they regulate  are set at the highest level. </a:t>
            </a:r>
          </a:p>
          <a:p>
            <a:r>
              <a:rPr lang="en-GB" sz="800" dirty="0">
                <a:latin typeface="Georgia" pitchFamily="18" charset="0"/>
              </a:rPr>
              <a:t>This affects financial institutions of all sizes and shape, with increasing pressure</a:t>
            </a:r>
          </a:p>
          <a:p>
            <a:r>
              <a:rPr lang="en-GB" sz="800" dirty="0">
                <a:latin typeface="Georgia" pitchFamily="18" charset="0"/>
              </a:rPr>
              <a:t>on the relationships between institutions, due to the risk flowing from </a:t>
            </a:r>
          </a:p>
          <a:p>
            <a:r>
              <a:rPr lang="en-GB" sz="800" dirty="0">
                <a:latin typeface="Georgia" pitchFamily="18" charset="0"/>
              </a:rPr>
              <a:t>one institution to another.</a:t>
            </a:r>
          </a:p>
        </p:txBody>
      </p:sp>
      <p:graphicFrame>
        <p:nvGraphicFramePr>
          <p:cNvPr id="15" name="Table 14"/>
          <p:cNvGraphicFramePr>
            <a:graphicFrameLocks noGrp="1"/>
          </p:cNvGraphicFramePr>
          <p:nvPr>
            <p:extLst>
              <p:ext uri="{D42A27DB-BD31-4B8C-83A1-F6EECF244321}">
                <p14:modId xmlns:p14="http://schemas.microsoft.com/office/powerpoint/2010/main" val="386156920"/>
              </p:ext>
            </p:extLst>
          </p:nvPr>
        </p:nvGraphicFramePr>
        <p:xfrm>
          <a:off x="4775669" y="2750113"/>
          <a:ext cx="3695021" cy="1665024"/>
        </p:xfrm>
        <a:graphic>
          <a:graphicData uri="http://schemas.openxmlformats.org/drawingml/2006/table">
            <a:tbl>
              <a:tblPr firstRow="1" bandRow="1"/>
              <a:tblGrid>
                <a:gridCol w="872396"/>
                <a:gridCol w="940875"/>
                <a:gridCol w="1375125"/>
                <a:gridCol w="506625"/>
              </a:tblGrid>
              <a:tr h="203495">
                <a:tc>
                  <a:txBody>
                    <a:bodyPr/>
                    <a:lstStyle/>
                    <a:p>
                      <a:r>
                        <a:rPr lang="en-GB" sz="800" dirty="0" smtClean="0">
                          <a:solidFill>
                            <a:schemeClr val="bg1"/>
                          </a:solidFill>
                          <a:latin typeface="+mj-lt"/>
                        </a:rPr>
                        <a:t>Bank</a:t>
                      </a:r>
                      <a:endParaRPr lang="en-GB" sz="800" dirty="0">
                        <a:solidFill>
                          <a:schemeClr val="bg1"/>
                        </a:solidFill>
                        <a:latin typeface="+mj-lt"/>
                      </a:endParaRPr>
                    </a:p>
                  </a:txBody>
                  <a:tcPr marL="86209" marR="86209" marT="43104" marB="43104">
                    <a:solidFill>
                      <a:schemeClr val="tx2"/>
                    </a:solidFill>
                  </a:tcPr>
                </a:tc>
                <a:tc>
                  <a:txBody>
                    <a:bodyPr/>
                    <a:lstStyle/>
                    <a:p>
                      <a:r>
                        <a:rPr lang="en-GB" sz="800" dirty="0" smtClean="0">
                          <a:solidFill>
                            <a:schemeClr val="bg1"/>
                          </a:solidFill>
                          <a:latin typeface="+mj-lt"/>
                        </a:rPr>
                        <a:t>Fine in $m</a:t>
                      </a:r>
                      <a:endParaRPr lang="en-GB" sz="800" dirty="0">
                        <a:solidFill>
                          <a:schemeClr val="bg1"/>
                        </a:solidFill>
                        <a:latin typeface="+mj-lt"/>
                      </a:endParaRPr>
                    </a:p>
                  </a:txBody>
                  <a:tcPr marL="86209" marR="86209" marT="43104" marB="43104">
                    <a:solidFill>
                      <a:schemeClr val="tx2"/>
                    </a:solidFill>
                  </a:tcPr>
                </a:tc>
                <a:tc>
                  <a:txBody>
                    <a:bodyPr/>
                    <a:lstStyle/>
                    <a:p>
                      <a:r>
                        <a:rPr lang="en-GB" sz="800" dirty="0" smtClean="0">
                          <a:solidFill>
                            <a:schemeClr val="bg1"/>
                          </a:solidFill>
                          <a:latin typeface="+mj-lt"/>
                        </a:rPr>
                        <a:t>Reason</a:t>
                      </a:r>
                      <a:endParaRPr lang="en-GB" sz="800" dirty="0">
                        <a:solidFill>
                          <a:schemeClr val="bg1"/>
                        </a:solidFill>
                        <a:latin typeface="+mj-lt"/>
                      </a:endParaRPr>
                    </a:p>
                  </a:txBody>
                  <a:tcPr marL="86209" marR="86209" marT="43104" marB="43104">
                    <a:solidFill>
                      <a:schemeClr val="tx2"/>
                    </a:solidFill>
                  </a:tcPr>
                </a:tc>
                <a:tc>
                  <a:txBody>
                    <a:bodyPr/>
                    <a:lstStyle/>
                    <a:p>
                      <a:r>
                        <a:rPr lang="en-GB" sz="800" dirty="0" smtClean="0">
                          <a:solidFill>
                            <a:schemeClr val="bg1"/>
                          </a:solidFill>
                          <a:latin typeface="+mj-lt"/>
                        </a:rPr>
                        <a:t>Year</a:t>
                      </a:r>
                      <a:endParaRPr lang="en-GB" sz="800" dirty="0">
                        <a:solidFill>
                          <a:schemeClr val="bg1"/>
                        </a:solidFill>
                        <a:latin typeface="+mj-lt"/>
                      </a:endParaRPr>
                    </a:p>
                  </a:txBody>
                  <a:tcPr marL="86209" marR="86209" marT="43104" marB="43104">
                    <a:solidFill>
                      <a:schemeClr val="tx2"/>
                    </a:solidFill>
                  </a:tcPr>
                </a:tc>
              </a:tr>
              <a:tr h="203495">
                <a:tc>
                  <a:txBody>
                    <a:bodyPr/>
                    <a:lstStyle/>
                    <a:p>
                      <a:r>
                        <a:rPr lang="en-GB" sz="800" dirty="0" smtClean="0">
                          <a:solidFill>
                            <a:schemeClr val="tx2"/>
                          </a:solidFill>
                          <a:latin typeface="+mj-lt"/>
                        </a:rPr>
                        <a:t>BNP Paribas</a:t>
                      </a:r>
                      <a:endParaRPr lang="en-GB" sz="800" dirty="0">
                        <a:solidFill>
                          <a:schemeClr val="tx2"/>
                        </a:solidFill>
                        <a:latin typeface="+mj-lt"/>
                      </a:endParaRPr>
                    </a:p>
                  </a:txBody>
                  <a:tcPr marL="86209" marR="86209" marT="43104" marB="43104">
                    <a:lnB w="12700" cap="flat" cmpd="sng" algn="ctr">
                      <a:solidFill>
                        <a:schemeClr val="tx2"/>
                      </a:solidFill>
                      <a:prstDash val="sysDot"/>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Anti-sanctions</a:t>
                      </a:r>
                      <a:endParaRPr lang="en-GB" sz="800" dirty="0">
                        <a:solidFill>
                          <a:schemeClr val="tx2"/>
                        </a:solidFill>
                        <a:latin typeface="+mj-lt"/>
                      </a:endParaRPr>
                    </a:p>
                  </a:txBody>
                  <a:tcPr marL="86209" marR="86209" marT="43104" marB="43104">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2014</a:t>
                      </a:r>
                      <a:endParaRPr lang="en-GB" sz="800" dirty="0">
                        <a:solidFill>
                          <a:schemeClr val="tx2"/>
                        </a:solidFill>
                        <a:latin typeface="+mj-lt"/>
                      </a:endParaRPr>
                    </a:p>
                  </a:txBody>
                  <a:tcPr marL="86209" marR="86209" marT="43104" marB="43104">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Various*</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FOREX</a:t>
                      </a:r>
                      <a:r>
                        <a:rPr lang="en-GB" sz="800" baseline="0" dirty="0" smtClean="0">
                          <a:solidFill>
                            <a:schemeClr val="tx2"/>
                          </a:solidFill>
                          <a:latin typeface="+mj-lt"/>
                        </a:rPr>
                        <a:t> rigging</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2015</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Deutsche</a:t>
                      </a:r>
                      <a:r>
                        <a:rPr lang="en-GB" sz="800" baseline="0" dirty="0" smtClean="0">
                          <a:solidFill>
                            <a:schemeClr val="tx2"/>
                          </a:solidFill>
                          <a:latin typeface="+mj-lt"/>
                        </a:rPr>
                        <a:t> bank</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LIBOR manipulation</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2015</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HSBC</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GB" sz="800" dirty="0" smtClean="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Money</a:t>
                      </a:r>
                      <a:r>
                        <a:rPr lang="en-GB" sz="800" baseline="0" dirty="0" smtClean="0">
                          <a:solidFill>
                            <a:schemeClr val="tx2"/>
                          </a:solidFill>
                          <a:latin typeface="+mj-lt"/>
                        </a:rPr>
                        <a:t> laundering lapses</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2012</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UBS</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LIBOR manipulation</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2014</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Commerzbank</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Anti-sanctions</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c>
                  <a:txBody>
                    <a:bodyPr/>
                    <a:lstStyle/>
                    <a:p>
                      <a:r>
                        <a:rPr lang="en-GB" sz="800" dirty="0" smtClean="0">
                          <a:solidFill>
                            <a:schemeClr val="tx2"/>
                          </a:solidFill>
                          <a:latin typeface="+mj-lt"/>
                        </a:rPr>
                        <a:t>2015</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tcPr>
                </a:tc>
              </a:tr>
              <a:tr h="203495">
                <a:tc>
                  <a:txBody>
                    <a:bodyPr/>
                    <a:lstStyle/>
                    <a:p>
                      <a:r>
                        <a:rPr lang="en-GB" sz="800" dirty="0" smtClean="0">
                          <a:solidFill>
                            <a:schemeClr val="tx2"/>
                          </a:solidFill>
                          <a:latin typeface="+mj-lt"/>
                        </a:rPr>
                        <a:t>UBS</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GB" sz="800" dirty="0" smtClean="0">
                          <a:solidFill>
                            <a:schemeClr val="tx2"/>
                          </a:solidFill>
                          <a:latin typeface="+mj-lt"/>
                        </a:rPr>
                        <a:t>Tax evasion</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GB" sz="800" dirty="0" smtClean="0">
                          <a:solidFill>
                            <a:schemeClr val="tx2"/>
                          </a:solidFill>
                          <a:latin typeface="+mj-lt"/>
                        </a:rPr>
                        <a:t>2009</a:t>
                      </a:r>
                      <a:endParaRPr lang="en-GB" sz="800" dirty="0">
                        <a:solidFill>
                          <a:schemeClr val="tx2"/>
                        </a:solidFill>
                        <a:latin typeface="+mj-lt"/>
                      </a:endParaRPr>
                    </a:p>
                  </a:txBody>
                  <a:tcPr marL="86209" marR="86209" marT="43104" marB="43104">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sp>
        <p:nvSpPr>
          <p:cNvPr id="16" name="Rectangle 15"/>
          <p:cNvSpPr/>
          <p:nvPr/>
        </p:nvSpPr>
        <p:spPr bwMode="ltGray">
          <a:xfrm>
            <a:off x="5644294" y="2983141"/>
            <a:ext cx="916397"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smtClean="0">
                <a:solidFill>
                  <a:schemeClr val="bg1"/>
                </a:solidFill>
                <a:latin typeface="Georgia" pitchFamily="18" charset="0"/>
              </a:rPr>
              <a:t>9,000</a:t>
            </a:r>
            <a:endParaRPr lang="en-GB" sz="754" b="1" dirty="0">
              <a:solidFill>
                <a:schemeClr val="bg1"/>
              </a:solidFill>
              <a:latin typeface="Georgia" pitchFamily="18" charset="0"/>
            </a:endParaRPr>
          </a:p>
        </p:txBody>
      </p:sp>
      <p:sp>
        <p:nvSpPr>
          <p:cNvPr id="17" name="Rectangle 16"/>
          <p:cNvSpPr/>
          <p:nvPr/>
        </p:nvSpPr>
        <p:spPr bwMode="ltGray">
          <a:xfrm>
            <a:off x="5881879" y="3186553"/>
            <a:ext cx="678812"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a:solidFill>
                  <a:schemeClr val="bg1"/>
                </a:solidFill>
                <a:latin typeface="Georgia" pitchFamily="18" charset="0"/>
              </a:rPr>
              <a:t>6,300</a:t>
            </a:r>
          </a:p>
        </p:txBody>
      </p:sp>
      <p:sp>
        <p:nvSpPr>
          <p:cNvPr id="18" name="Rectangle 17"/>
          <p:cNvSpPr/>
          <p:nvPr/>
        </p:nvSpPr>
        <p:spPr bwMode="ltGray">
          <a:xfrm>
            <a:off x="6119462" y="3389965"/>
            <a:ext cx="441228"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a:solidFill>
                  <a:schemeClr val="bg1"/>
                </a:solidFill>
                <a:latin typeface="Georgia" pitchFamily="18" charset="0"/>
              </a:rPr>
              <a:t>2,500</a:t>
            </a:r>
          </a:p>
        </p:txBody>
      </p:sp>
      <p:sp>
        <p:nvSpPr>
          <p:cNvPr id="19" name="Rectangle 18"/>
          <p:cNvSpPr/>
          <p:nvPr/>
        </p:nvSpPr>
        <p:spPr bwMode="ltGray">
          <a:xfrm>
            <a:off x="6153403" y="3593377"/>
            <a:ext cx="407287"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a:solidFill>
                  <a:schemeClr val="bg1"/>
                </a:solidFill>
                <a:latin typeface="Georgia" pitchFamily="18" charset="0"/>
              </a:rPr>
              <a:t>1,920</a:t>
            </a:r>
          </a:p>
        </p:txBody>
      </p:sp>
      <p:sp>
        <p:nvSpPr>
          <p:cNvPr id="20" name="Rectangle 19"/>
          <p:cNvSpPr/>
          <p:nvPr/>
        </p:nvSpPr>
        <p:spPr bwMode="ltGray">
          <a:xfrm>
            <a:off x="6187344" y="3796788"/>
            <a:ext cx="373347"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smtClean="0">
                <a:solidFill>
                  <a:schemeClr val="bg1"/>
                </a:solidFill>
                <a:latin typeface="Georgia" pitchFamily="18" charset="0"/>
              </a:rPr>
              <a:t>1,530</a:t>
            </a:r>
            <a:endParaRPr lang="en-GB" sz="754" b="1" dirty="0">
              <a:solidFill>
                <a:schemeClr val="bg1"/>
              </a:solidFill>
              <a:latin typeface="Georgia" pitchFamily="18" charset="0"/>
            </a:endParaRPr>
          </a:p>
        </p:txBody>
      </p:sp>
      <p:sp>
        <p:nvSpPr>
          <p:cNvPr id="21" name="Rectangle 20"/>
          <p:cNvSpPr/>
          <p:nvPr/>
        </p:nvSpPr>
        <p:spPr bwMode="ltGray">
          <a:xfrm>
            <a:off x="6187344" y="4000200"/>
            <a:ext cx="373347"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a:solidFill>
                  <a:schemeClr val="bg1"/>
                </a:solidFill>
                <a:latin typeface="Georgia" pitchFamily="18" charset="0"/>
              </a:rPr>
              <a:t>1,450</a:t>
            </a:r>
          </a:p>
        </p:txBody>
      </p:sp>
      <p:sp>
        <p:nvSpPr>
          <p:cNvPr id="22" name="Rectangle 21"/>
          <p:cNvSpPr/>
          <p:nvPr/>
        </p:nvSpPr>
        <p:spPr bwMode="ltGray">
          <a:xfrm>
            <a:off x="6255225" y="4203610"/>
            <a:ext cx="305466" cy="135763"/>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3941" tIns="0" rIns="33941" bIns="0" rtlCol="0" anchor="ctr"/>
          <a:lstStyle/>
          <a:p>
            <a:pPr algn="r"/>
            <a:r>
              <a:rPr lang="en-GB" sz="754" b="1" dirty="0">
                <a:solidFill>
                  <a:schemeClr val="bg1"/>
                </a:solidFill>
                <a:latin typeface="Georgia" pitchFamily="18" charset="0"/>
              </a:rPr>
              <a:t>780</a:t>
            </a:r>
          </a:p>
        </p:txBody>
      </p:sp>
      <p:graphicFrame>
        <p:nvGraphicFramePr>
          <p:cNvPr id="23" name="Table 22"/>
          <p:cNvGraphicFramePr>
            <a:graphicFrameLocks noGrp="1"/>
          </p:cNvGraphicFramePr>
          <p:nvPr>
            <p:extLst>
              <p:ext uri="{D42A27DB-BD31-4B8C-83A1-F6EECF244321}">
                <p14:modId xmlns:p14="http://schemas.microsoft.com/office/powerpoint/2010/main" val="2181118297"/>
              </p:ext>
            </p:extLst>
          </p:nvPr>
        </p:nvGraphicFramePr>
        <p:xfrm>
          <a:off x="709331" y="3004339"/>
          <a:ext cx="3568010" cy="1405336"/>
        </p:xfrm>
        <a:graphic>
          <a:graphicData uri="http://schemas.openxmlformats.org/drawingml/2006/table">
            <a:tbl>
              <a:tblPr firstRow="1" bandRow="1"/>
              <a:tblGrid>
                <a:gridCol w="372303"/>
                <a:gridCol w="372303"/>
                <a:gridCol w="372303"/>
                <a:gridCol w="372303"/>
                <a:gridCol w="372303"/>
                <a:gridCol w="372303"/>
                <a:gridCol w="372303"/>
                <a:gridCol w="372303"/>
                <a:gridCol w="359518"/>
                <a:gridCol w="230068"/>
              </a:tblGrid>
              <a:tr h="0">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noFill/>
                      <a:prstDash val="solid"/>
                      <a:round/>
                      <a:headEnd type="none" w="med" len="med"/>
                      <a:tailEnd type="none" w="med" len="med"/>
                    </a:lnB>
                  </a:tcPr>
                </a:tc>
                <a:tc>
                  <a:txBody>
                    <a:bodyPr/>
                    <a:lstStyle/>
                    <a:p>
                      <a:endParaRPr lang="en-GB" sz="100" dirty="0">
                        <a:latin typeface="+mj-lt"/>
                      </a:endParaRPr>
                    </a:p>
                  </a:txBody>
                  <a:tcPr marL="86209" marR="86209" marT="43104" marB="43104">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accent5"/>
                    </a:solidFill>
                  </a:tcPr>
                </a:tc>
                <a:tc rowSpan="11">
                  <a:txBody>
                    <a:bodyPr/>
                    <a:lstStyle/>
                    <a:p>
                      <a:r>
                        <a:rPr lang="en-GB" sz="600" dirty="0" smtClean="0">
                          <a:latin typeface="+mj-lt"/>
                        </a:rPr>
                        <a:t>Regulation</a:t>
                      </a:r>
                      <a:endParaRPr lang="en-GB" sz="600" dirty="0">
                        <a:latin typeface="+mj-lt"/>
                      </a:endParaRPr>
                    </a:p>
                  </a:txBody>
                  <a:tcPr marL="86209" marR="86209" marT="43104" marB="43104"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latin typeface="+mj-lt"/>
                      </a:endParaRPr>
                    </a:p>
                  </a:txBody>
                  <a:tcPr marL="86209" marR="86209" marT="43104" marB="43104"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latin typeface="+mj-lt"/>
                      </a:endParaRPr>
                    </a:p>
                  </a:txBody>
                  <a:tcPr marL="86209" marR="86209" marT="43104" marB="43104"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latin typeface="+mj-lt"/>
                      </a:endParaRPr>
                    </a:p>
                  </a:txBody>
                  <a:tcPr marL="86209" marR="86209" marT="43104" marB="43104"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latin typeface="+mj-lt"/>
                      </a:endParaRPr>
                    </a:p>
                  </a:txBody>
                  <a:tcPr marL="86209" marR="86209" marT="43104" marB="43104" vert="vert27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0">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endParaRPr lang="en-GB" sz="100" dirty="0">
                        <a:latin typeface="+mj-lt"/>
                      </a:endParaRPr>
                    </a:p>
                  </a:txBody>
                  <a:tcPr marL="86209" marR="86209" marT="43104" marB="43104">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vMerge="1">
                  <a:txBody>
                    <a:bodyPr/>
                    <a:lstStyle/>
                    <a:p>
                      <a:endParaRPr lang="en-GB" sz="6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tcPr>
                </a:tc>
              </a:tr>
              <a:tr h="177431">
                <a:tc>
                  <a:txBody>
                    <a:bodyPr/>
                    <a:lstStyle/>
                    <a:p>
                      <a:pPr algn="l"/>
                      <a:r>
                        <a:rPr lang="en-GB" sz="600" dirty="0" smtClean="0">
                          <a:latin typeface="+mj-lt"/>
                        </a:rPr>
                        <a:t>2007</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2008</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2009</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2010</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2011</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2012</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2013</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2014</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a:r>
                        <a:rPr lang="en-GB" sz="600" dirty="0" smtClean="0">
                          <a:latin typeface="+mj-lt"/>
                        </a:rPr>
                        <a:t>2015</a:t>
                      </a:r>
                      <a:endParaRPr lang="en-GB" sz="600" dirty="0">
                        <a:latin typeface="+mj-lt"/>
                      </a:endParaRPr>
                    </a:p>
                  </a:txBody>
                  <a:tcPr marL="86209" marR="86209" marT="43104" marB="43104">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GB" sz="600" dirty="0">
                        <a:latin typeface="+mj-lt"/>
                      </a:endParaRPr>
                    </a:p>
                  </a:txBody>
                  <a:tcPr marL="86209" marR="86209" marT="43104" marB="43104">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r>
            </a:tbl>
          </a:graphicData>
        </a:graphic>
      </p:graphicFrame>
      <p:grpSp>
        <p:nvGrpSpPr>
          <p:cNvPr id="24" name="Group 23"/>
          <p:cNvGrpSpPr/>
          <p:nvPr/>
        </p:nvGrpSpPr>
        <p:grpSpPr>
          <a:xfrm>
            <a:off x="6391979" y="4631472"/>
            <a:ext cx="1877815" cy="1754679"/>
            <a:chOff x="9465487" y="4581352"/>
            <a:chExt cx="2090186" cy="2016000"/>
          </a:xfrm>
        </p:grpSpPr>
        <p:sp>
          <p:nvSpPr>
            <p:cNvPr id="25" name="Freeform 4"/>
            <p:cNvSpPr>
              <a:spLocks/>
            </p:cNvSpPr>
            <p:nvPr/>
          </p:nvSpPr>
          <p:spPr bwMode="gray">
            <a:xfrm>
              <a:off x="9632619" y="4581352"/>
              <a:ext cx="849772" cy="808340"/>
            </a:xfrm>
            <a:custGeom>
              <a:avLst/>
              <a:gdLst>
                <a:gd name="T0" fmla="*/ 2147483647 w 250"/>
                <a:gd name="T1" fmla="*/ 2147483647 h 235"/>
                <a:gd name="T2" fmla="*/ 2147483647 w 250"/>
                <a:gd name="T3" fmla="*/ 2147483647 h 235"/>
                <a:gd name="T4" fmla="*/ 2147483647 w 250"/>
                <a:gd name="T5" fmla="*/ 0 h 235"/>
                <a:gd name="T6" fmla="*/ 0 w 250"/>
                <a:gd name="T7" fmla="*/ 2147483647 h 235"/>
                <a:gd name="T8" fmla="*/ 2147483647 w 250"/>
                <a:gd name="T9" fmla="*/ 2147483647 h 235"/>
                <a:gd name="T10" fmla="*/ 2147483647 w 250"/>
                <a:gd name="T11" fmla="*/ 2147483647 h 235"/>
                <a:gd name="T12" fmla="*/ 0 60000 65536"/>
                <a:gd name="T13" fmla="*/ 0 60000 65536"/>
                <a:gd name="T14" fmla="*/ 0 60000 65536"/>
                <a:gd name="T15" fmla="*/ 0 60000 65536"/>
                <a:gd name="T16" fmla="*/ 0 60000 65536"/>
                <a:gd name="T17" fmla="*/ 0 60000 65536"/>
                <a:gd name="T18" fmla="*/ 0 w 250"/>
                <a:gd name="T19" fmla="*/ 0 h 235"/>
                <a:gd name="T20" fmla="*/ 250 w 250"/>
                <a:gd name="T21" fmla="*/ 235 h 235"/>
              </a:gdLst>
              <a:ahLst/>
              <a:cxnLst>
                <a:cxn ang="T12">
                  <a:pos x="T0" y="T1"/>
                </a:cxn>
                <a:cxn ang="T13">
                  <a:pos x="T2" y="T3"/>
                </a:cxn>
                <a:cxn ang="T14">
                  <a:pos x="T4" y="T5"/>
                </a:cxn>
                <a:cxn ang="T15">
                  <a:pos x="T6" y="T7"/>
                </a:cxn>
                <a:cxn ang="T16">
                  <a:pos x="T8" y="T9"/>
                </a:cxn>
                <a:cxn ang="T17">
                  <a:pos x="T10" y="T11"/>
                </a:cxn>
              </a:cxnLst>
              <a:rect l="T18" t="T19" r="T20" b="T21"/>
              <a:pathLst>
                <a:path w="250" h="235">
                  <a:moveTo>
                    <a:pt x="228" y="184"/>
                  </a:moveTo>
                  <a:cubicBezTo>
                    <a:pt x="235" y="182"/>
                    <a:pt x="243" y="181"/>
                    <a:pt x="250" y="181"/>
                  </a:cubicBezTo>
                  <a:cubicBezTo>
                    <a:pt x="250" y="0"/>
                    <a:pt x="250" y="0"/>
                    <a:pt x="250" y="0"/>
                  </a:cubicBezTo>
                  <a:cubicBezTo>
                    <a:pt x="142" y="3"/>
                    <a:pt x="48" y="64"/>
                    <a:pt x="0" y="153"/>
                  </a:cubicBezTo>
                  <a:cubicBezTo>
                    <a:pt x="160" y="235"/>
                    <a:pt x="160" y="235"/>
                    <a:pt x="160" y="235"/>
                  </a:cubicBezTo>
                  <a:cubicBezTo>
                    <a:pt x="175" y="210"/>
                    <a:pt x="199" y="192"/>
                    <a:pt x="228" y="184"/>
                  </a:cubicBezTo>
                  <a:close/>
                </a:path>
              </a:pathLst>
            </a:custGeom>
            <a:solidFill>
              <a:srgbClr val="DC6900"/>
            </a:solidFill>
            <a:ln w="3175">
              <a:solidFill>
                <a:srgbClr val="DC6900"/>
              </a:solidFill>
              <a:round/>
              <a:headEnd/>
              <a:tailEnd/>
            </a:ln>
          </p:spPr>
          <p:txBody>
            <a:bodyPr/>
            <a:lstStyle/>
            <a:p>
              <a:pPr>
                <a:defRPr/>
              </a:pPr>
              <a:endParaRPr lang="en-GB" sz="684" kern="0" dirty="0">
                <a:solidFill>
                  <a:sysClr val="windowText" lastClr="000000"/>
                </a:solidFill>
                <a:latin typeface="Georgia"/>
              </a:endParaRPr>
            </a:p>
          </p:txBody>
        </p:sp>
        <p:sp>
          <p:nvSpPr>
            <p:cNvPr id="26" name="Freeform 5"/>
            <p:cNvSpPr>
              <a:spLocks/>
            </p:cNvSpPr>
            <p:nvPr/>
          </p:nvSpPr>
          <p:spPr bwMode="gray">
            <a:xfrm>
              <a:off x="10529467" y="4581352"/>
              <a:ext cx="912806" cy="864115"/>
            </a:xfrm>
            <a:custGeom>
              <a:avLst/>
              <a:gdLst>
                <a:gd name="T0" fmla="*/ 2147483647 w 269"/>
                <a:gd name="T1" fmla="*/ 2147483647 h 251"/>
                <a:gd name="T2" fmla="*/ 2147483647 w 269"/>
                <a:gd name="T3" fmla="*/ 2147483647 h 251"/>
                <a:gd name="T4" fmla="*/ 0 w 269"/>
                <a:gd name="T5" fmla="*/ 0 h 251"/>
                <a:gd name="T6" fmla="*/ 0 w 269"/>
                <a:gd name="T7" fmla="*/ 2147483647 h 251"/>
                <a:gd name="T8" fmla="*/ 2147483647 w 269"/>
                <a:gd name="T9" fmla="*/ 2147483647 h 251"/>
                <a:gd name="T10" fmla="*/ 2147483647 w 269"/>
                <a:gd name="T11" fmla="*/ 2147483647 h 251"/>
                <a:gd name="T12" fmla="*/ 0 60000 65536"/>
                <a:gd name="T13" fmla="*/ 0 60000 65536"/>
                <a:gd name="T14" fmla="*/ 0 60000 65536"/>
                <a:gd name="T15" fmla="*/ 0 60000 65536"/>
                <a:gd name="T16" fmla="*/ 0 60000 65536"/>
                <a:gd name="T17" fmla="*/ 0 60000 65536"/>
                <a:gd name="T18" fmla="*/ 0 w 269"/>
                <a:gd name="T19" fmla="*/ 0 h 251"/>
                <a:gd name="T20" fmla="*/ 269 w 269"/>
                <a:gd name="T21" fmla="*/ 251 h 251"/>
              </a:gdLst>
              <a:ahLst/>
              <a:cxnLst>
                <a:cxn ang="T12">
                  <a:pos x="T0" y="T1"/>
                </a:cxn>
                <a:cxn ang="T13">
                  <a:pos x="T2" y="T3"/>
                </a:cxn>
                <a:cxn ang="T14">
                  <a:pos x="T4" y="T5"/>
                </a:cxn>
                <a:cxn ang="T15">
                  <a:pos x="T6" y="T7"/>
                </a:cxn>
                <a:cxn ang="T16">
                  <a:pos x="T8" y="T9"/>
                </a:cxn>
                <a:cxn ang="T17">
                  <a:pos x="T10" y="T11"/>
                </a:cxn>
              </a:cxnLst>
              <a:rect l="T18" t="T19" r="T20" b="T21"/>
              <a:pathLst>
                <a:path w="269" h="251">
                  <a:moveTo>
                    <a:pt x="98" y="251"/>
                  </a:moveTo>
                  <a:cubicBezTo>
                    <a:pt x="269" y="196"/>
                    <a:pt x="269" y="196"/>
                    <a:pt x="269" y="196"/>
                  </a:cubicBezTo>
                  <a:cubicBezTo>
                    <a:pt x="230" y="84"/>
                    <a:pt x="125" y="3"/>
                    <a:pt x="0" y="0"/>
                  </a:cubicBezTo>
                  <a:cubicBezTo>
                    <a:pt x="0" y="181"/>
                    <a:pt x="0" y="181"/>
                    <a:pt x="0" y="181"/>
                  </a:cubicBezTo>
                  <a:cubicBezTo>
                    <a:pt x="17" y="182"/>
                    <a:pt x="34" y="187"/>
                    <a:pt x="49" y="196"/>
                  </a:cubicBezTo>
                  <a:cubicBezTo>
                    <a:pt x="72" y="208"/>
                    <a:pt x="88" y="228"/>
                    <a:pt x="98" y="251"/>
                  </a:cubicBezTo>
                  <a:close/>
                </a:path>
              </a:pathLst>
            </a:custGeom>
            <a:solidFill>
              <a:schemeClr val="tx2"/>
            </a:solidFill>
            <a:ln w="3175">
              <a:noFill/>
              <a:round/>
              <a:headEnd/>
              <a:tailEnd/>
            </a:ln>
          </p:spPr>
          <p:txBody>
            <a:bodyPr/>
            <a:lstStyle/>
            <a:p>
              <a:pPr>
                <a:defRPr/>
              </a:pPr>
              <a:endParaRPr lang="en-GB" sz="684" kern="0" dirty="0">
                <a:solidFill>
                  <a:sysClr val="windowText" lastClr="000000"/>
                </a:solidFill>
                <a:latin typeface="Georgia"/>
              </a:endParaRPr>
            </a:p>
          </p:txBody>
        </p:sp>
        <p:sp>
          <p:nvSpPr>
            <p:cNvPr id="27" name="Freeform 6"/>
            <p:cNvSpPr>
              <a:spLocks/>
            </p:cNvSpPr>
            <p:nvPr/>
          </p:nvSpPr>
          <p:spPr bwMode="gray">
            <a:xfrm>
              <a:off x="9941410" y="5915921"/>
              <a:ext cx="1131433" cy="681431"/>
            </a:xfrm>
            <a:custGeom>
              <a:avLst/>
              <a:gdLst>
                <a:gd name="T0" fmla="*/ 2147483647 w 333"/>
                <a:gd name="T1" fmla="*/ 137050308 h 198"/>
                <a:gd name="T2" fmla="*/ 2147483647 w 333"/>
                <a:gd name="T3" fmla="*/ 0 h 198"/>
                <a:gd name="T4" fmla="*/ 0 w 333"/>
                <a:gd name="T5" fmla="*/ 2147483647 h 198"/>
                <a:gd name="T6" fmla="*/ 2147483647 w 333"/>
                <a:gd name="T7" fmla="*/ 2147483647 h 198"/>
                <a:gd name="T8" fmla="*/ 2147483647 w 333"/>
                <a:gd name="T9" fmla="*/ 2147483647 h 198"/>
                <a:gd name="T10" fmla="*/ 2147483647 w 333"/>
                <a:gd name="T11" fmla="*/ 0 h 198"/>
                <a:gd name="T12" fmla="*/ 2147483647 w 333"/>
                <a:gd name="T13" fmla="*/ 639561309 h 198"/>
                <a:gd name="T14" fmla="*/ 2147483647 w 333"/>
                <a:gd name="T15" fmla="*/ 137050308 h 198"/>
                <a:gd name="T16" fmla="*/ 0 60000 65536"/>
                <a:gd name="T17" fmla="*/ 0 60000 65536"/>
                <a:gd name="T18" fmla="*/ 0 60000 65536"/>
                <a:gd name="T19" fmla="*/ 0 60000 65536"/>
                <a:gd name="T20" fmla="*/ 0 60000 65536"/>
                <a:gd name="T21" fmla="*/ 0 60000 65536"/>
                <a:gd name="T22" fmla="*/ 0 60000 65536"/>
                <a:gd name="T23" fmla="*/ 0 60000 65536"/>
                <a:gd name="T24" fmla="*/ 0 w 333"/>
                <a:gd name="T25" fmla="*/ 0 h 198"/>
                <a:gd name="T26" fmla="*/ 333 w 333"/>
                <a:gd name="T27" fmla="*/ 198 h 1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3" h="198">
                  <a:moveTo>
                    <a:pt x="110" y="3"/>
                  </a:moveTo>
                  <a:cubicBezTo>
                    <a:pt x="108" y="2"/>
                    <a:pt x="107" y="1"/>
                    <a:pt x="106" y="0"/>
                  </a:cubicBezTo>
                  <a:cubicBezTo>
                    <a:pt x="0" y="146"/>
                    <a:pt x="0" y="146"/>
                    <a:pt x="0" y="146"/>
                  </a:cubicBezTo>
                  <a:cubicBezTo>
                    <a:pt x="47" y="179"/>
                    <a:pt x="104" y="198"/>
                    <a:pt x="166" y="198"/>
                  </a:cubicBezTo>
                  <a:cubicBezTo>
                    <a:pt x="228" y="198"/>
                    <a:pt x="285" y="179"/>
                    <a:pt x="333" y="146"/>
                  </a:cubicBezTo>
                  <a:cubicBezTo>
                    <a:pt x="227" y="0"/>
                    <a:pt x="227" y="0"/>
                    <a:pt x="227" y="0"/>
                  </a:cubicBezTo>
                  <a:cubicBezTo>
                    <a:pt x="217" y="6"/>
                    <a:pt x="207" y="11"/>
                    <a:pt x="195" y="14"/>
                  </a:cubicBezTo>
                  <a:cubicBezTo>
                    <a:pt x="166" y="22"/>
                    <a:pt x="136" y="18"/>
                    <a:pt x="110" y="3"/>
                  </a:cubicBezTo>
                  <a:close/>
                </a:path>
              </a:pathLst>
            </a:custGeom>
            <a:solidFill>
              <a:schemeClr val="accent3"/>
            </a:solidFill>
            <a:ln w="3175">
              <a:noFill/>
              <a:round/>
              <a:headEnd/>
              <a:tailEnd/>
            </a:ln>
          </p:spPr>
          <p:txBody>
            <a:bodyPr/>
            <a:lstStyle/>
            <a:p>
              <a:pPr>
                <a:defRPr/>
              </a:pPr>
              <a:endParaRPr lang="en-GB" sz="684" kern="0" dirty="0">
                <a:solidFill>
                  <a:sysClr val="windowText" lastClr="000000"/>
                </a:solidFill>
                <a:latin typeface="Georgia"/>
              </a:endParaRPr>
            </a:p>
          </p:txBody>
        </p:sp>
        <p:sp>
          <p:nvSpPr>
            <p:cNvPr id="28" name="Freeform 7"/>
            <p:cNvSpPr>
              <a:spLocks/>
            </p:cNvSpPr>
            <p:nvPr/>
          </p:nvSpPr>
          <p:spPr bwMode="gray">
            <a:xfrm>
              <a:off x="9510539" y="5152040"/>
              <a:ext cx="751628" cy="1239185"/>
            </a:xfrm>
            <a:custGeom>
              <a:avLst/>
              <a:gdLst>
                <a:gd name="T0" fmla="*/ 2147483647 w 221"/>
                <a:gd name="T1" fmla="*/ 2147483647 h 360"/>
                <a:gd name="T2" fmla="*/ 1327829190 w 221"/>
                <a:gd name="T3" fmla="*/ 0 h 360"/>
                <a:gd name="T4" fmla="*/ 0 w 221"/>
                <a:gd name="T5" fmla="*/ 2147483647 h 360"/>
                <a:gd name="T6" fmla="*/ 2147483647 w 221"/>
                <a:gd name="T7" fmla="*/ 2147483647 h 360"/>
                <a:gd name="T8" fmla="*/ 2147483647 w 221"/>
                <a:gd name="T9" fmla="*/ 2147483647 h 360"/>
                <a:gd name="T10" fmla="*/ 2147483647 w 221"/>
                <a:gd name="T11" fmla="*/ 2147483647 h 360"/>
                <a:gd name="T12" fmla="*/ 0 60000 65536"/>
                <a:gd name="T13" fmla="*/ 0 60000 65536"/>
                <a:gd name="T14" fmla="*/ 0 60000 65536"/>
                <a:gd name="T15" fmla="*/ 0 60000 65536"/>
                <a:gd name="T16" fmla="*/ 0 60000 65536"/>
                <a:gd name="T17" fmla="*/ 0 60000 65536"/>
                <a:gd name="T18" fmla="*/ 0 w 221"/>
                <a:gd name="T19" fmla="*/ 0 h 360"/>
                <a:gd name="T20" fmla="*/ 221 w 221"/>
                <a:gd name="T21" fmla="*/ 360 h 360"/>
              </a:gdLst>
              <a:ahLst/>
              <a:cxnLst>
                <a:cxn ang="T12">
                  <a:pos x="T0" y="T1"/>
                </a:cxn>
                <a:cxn ang="T13">
                  <a:pos x="T2" y="T3"/>
                </a:cxn>
                <a:cxn ang="T14">
                  <a:pos x="T4" y="T5"/>
                </a:cxn>
                <a:cxn ang="T15">
                  <a:pos x="T6" y="T7"/>
                </a:cxn>
                <a:cxn ang="T16">
                  <a:pos x="T8" y="T9"/>
                </a:cxn>
                <a:cxn ang="T17">
                  <a:pos x="T10" y="T11"/>
                </a:cxn>
              </a:cxnLst>
              <a:rect l="T18" t="T19" r="T20" b="T21"/>
              <a:pathLst>
                <a:path w="221" h="360">
                  <a:moveTo>
                    <a:pt x="190" y="82"/>
                  </a:moveTo>
                  <a:cubicBezTo>
                    <a:pt x="29" y="0"/>
                    <a:pt x="29" y="0"/>
                    <a:pt x="29" y="0"/>
                  </a:cubicBezTo>
                  <a:cubicBezTo>
                    <a:pt x="10" y="39"/>
                    <a:pt x="0" y="82"/>
                    <a:pt x="0" y="127"/>
                  </a:cubicBezTo>
                  <a:cubicBezTo>
                    <a:pt x="0" y="222"/>
                    <a:pt x="45" y="306"/>
                    <a:pt x="115" y="360"/>
                  </a:cubicBezTo>
                  <a:cubicBezTo>
                    <a:pt x="221" y="214"/>
                    <a:pt x="221" y="214"/>
                    <a:pt x="221" y="214"/>
                  </a:cubicBezTo>
                  <a:cubicBezTo>
                    <a:pt x="183" y="182"/>
                    <a:pt x="170" y="128"/>
                    <a:pt x="190" y="82"/>
                  </a:cubicBezTo>
                  <a:close/>
                </a:path>
              </a:pathLst>
            </a:custGeom>
            <a:solidFill>
              <a:schemeClr val="accent4"/>
            </a:solidFill>
            <a:ln w="3175">
              <a:noFill/>
              <a:round/>
              <a:headEnd/>
              <a:tailEnd/>
            </a:ln>
          </p:spPr>
          <p:txBody>
            <a:bodyPr/>
            <a:lstStyle/>
            <a:p>
              <a:pPr>
                <a:defRPr/>
              </a:pPr>
              <a:endParaRPr lang="en-GB" sz="684" kern="0" dirty="0">
                <a:solidFill>
                  <a:sysClr val="windowText" lastClr="000000"/>
                </a:solidFill>
                <a:latin typeface="Georgia"/>
              </a:endParaRPr>
            </a:p>
          </p:txBody>
        </p:sp>
        <p:sp>
          <p:nvSpPr>
            <p:cNvPr id="29" name="Freeform 8"/>
            <p:cNvSpPr>
              <a:spLocks/>
            </p:cNvSpPr>
            <p:nvPr/>
          </p:nvSpPr>
          <p:spPr bwMode="gray">
            <a:xfrm>
              <a:off x="10750487" y="5300775"/>
              <a:ext cx="750033" cy="1090450"/>
            </a:xfrm>
            <a:custGeom>
              <a:avLst/>
              <a:gdLst>
                <a:gd name="T0" fmla="*/ 2147483647 w 221"/>
                <a:gd name="T1" fmla="*/ 0 h 317"/>
                <a:gd name="T2" fmla="*/ 1686944691 w 221"/>
                <a:gd name="T3" fmla="*/ 2147483647 h 317"/>
                <a:gd name="T4" fmla="*/ 1185420537 w 221"/>
                <a:gd name="T5" fmla="*/ 2147483647 h 317"/>
                <a:gd name="T6" fmla="*/ 0 w 221"/>
                <a:gd name="T7" fmla="*/ 2147483647 h 317"/>
                <a:gd name="T8" fmla="*/ 2147483647 w 221"/>
                <a:gd name="T9" fmla="*/ 2147483647 h 317"/>
                <a:gd name="T10" fmla="*/ 2147483647 w 221"/>
                <a:gd name="T11" fmla="*/ 2147483647 h 317"/>
                <a:gd name="T12" fmla="*/ 2147483647 w 221"/>
                <a:gd name="T13" fmla="*/ 0 h 317"/>
                <a:gd name="T14" fmla="*/ 0 60000 65536"/>
                <a:gd name="T15" fmla="*/ 0 60000 65536"/>
                <a:gd name="T16" fmla="*/ 0 60000 65536"/>
                <a:gd name="T17" fmla="*/ 0 60000 65536"/>
                <a:gd name="T18" fmla="*/ 0 60000 65536"/>
                <a:gd name="T19" fmla="*/ 0 60000 65536"/>
                <a:gd name="T20" fmla="*/ 0 60000 65536"/>
                <a:gd name="T21" fmla="*/ 0 w 221"/>
                <a:gd name="T22" fmla="*/ 0 h 317"/>
                <a:gd name="T23" fmla="*/ 221 w 221"/>
                <a:gd name="T24" fmla="*/ 317 h 3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1" h="317">
                  <a:moveTo>
                    <a:pt x="209" y="0"/>
                  </a:moveTo>
                  <a:cubicBezTo>
                    <a:pt x="37" y="56"/>
                    <a:pt x="37" y="56"/>
                    <a:pt x="37" y="56"/>
                  </a:cubicBezTo>
                  <a:cubicBezTo>
                    <a:pt x="45" y="85"/>
                    <a:pt x="41" y="115"/>
                    <a:pt x="26" y="141"/>
                  </a:cubicBezTo>
                  <a:cubicBezTo>
                    <a:pt x="19" y="152"/>
                    <a:pt x="10" y="162"/>
                    <a:pt x="0" y="171"/>
                  </a:cubicBezTo>
                  <a:cubicBezTo>
                    <a:pt x="106" y="317"/>
                    <a:pt x="106" y="317"/>
                    <a:pt x="106" y="317"/>
                  </a:cubicBezTo>
                  <a:cubicBezTo>
                    <a:pt x="176" y="263"/>
                    <a:pt x="221" y="179"/>
                    <a:pt x="221" y="84"/>
                  </a:cubicBezTo>
                  <a:cubicBezTo>
                    <a:pt x="221" y="55"/>
                    <a:pt x="217" y="27"/>
                    <a:pt x="209" y="0"/>
                  </a:cubicBezTo>
                  <a:close/>
                </a:path>
              </a:pathLst>
            </a:custGeom>
            <a:solidFill>
              <a:schemeClr val="accent2"/>
            </a:solidFill>
            <a:ln w="3175">
              <a:noFill/>
              <a:round/>
              <a:headEnd/>
              <a:tailEnd/>
            </a:ln>
          </p:spPr>
          <p:txBody>
            <a:bodyPr/>
            <a:lstStyle/>
            <a:p>
              <a:pPr>
                <a:defRPr/>
              </a:pPr>
              <a:endParaRPr lang="en-GB" sz="684" kern="0" dirty="0">
                <a:solidFill>
                  <a:sysClr val="windowText" lastClr="000000"/>
                </a:solidFill>
                <a:latin typeface="Georgia"/>
              </a:endParaRPr>
            </a:p>
          </p:txBody>
        </p:sp>
        <p:sp>
          <p:nvSpPr>
            <p:cNvPr id="30" name="Rectangle 9"/>
            <p:cNvSpPr>
              <a:spLocks noChangeArrowheads="1"/>
            </p:cNvSpPr>
            <p:nvPr/>
          </p:nvSpPr>
          <p:spPr bwMode="gray">
            <a:xfrm>
              <a:off x="10580534" y="4790371"/>
              <a:ext cx="660667" cy="468980"/>
            </a:xfrm>
            <a:prstGeom prst="rect">
              <a:avLst/>
            </a:prstGeom>
            <a:noFill/>
            <a:ln w="9525">
              <a:noFill/>
              <a:miter lim="800000"/>
              <a:headEnd/>
              <a:tailEnd/>
            </a:ln>
          </p:spPr>
          <p:txBody>
            <a:bodyPr>
              <a:spAutoFit/>
            </a:bodyPr>
            <a:lstStyle/>
            <a:p>
              <a:pPr algn="ctr">
                <a:spcBef>
                  <a:spcPct val="20000"/>
                </a:spcBef>
                <a:defRPr/>
              </a:pPr>
              <a:r>
                <a:rPr lang="en-GB" sz="684" kern="0" dirty="0" smtClean="0">
                  <a:solidFill>
                    <a:srgbClr val="FFFFFF"/>
                  </a:solidFill>
                  <a:latin typeface="Georgia"/>
                  <a:cs typeface="Arial" charset="0"/>
                </a:rPr>
                <a:t>Systems and controls</a:t>
              </a:r>
              <a:endParaRPr lang="en-GB" sz="684" kern="0" dirty="0">
                <a:solidFill>
                  <a:srgbClr val="FFFFFF"/>
                </a:solidFill>
                <a:latin typeface="Georgia"/>
                <a:cs typeface="Arial" charset="0"/>
              </a:endParaRPr>
            </a:p>
          </p:txBody>
        </p:sp>
        <p:sp>
          <p:nvSpPr>
            <p:cNvPr id="31" name="Rectangle 10"/>
            <p:cNvSpPr>
              <a:spLocks noChangeArrowheads="1"/>
            </p:cNvSpPr>
            <p:nvPr/>
          </p:nvSpPr>
          <p:spPr bwMode="gray">
            <a:xfrm>
              <a:off x="9465487" y="5517232"/>
              <a:ext cx="803609" cy="348014"/>
            </a:xfrm>
            <a:prstGeom prst="rect">
              <a:avLst/>
            </a:prstGeom>
            <a:noFill/>
            <a:ln w="9525" algn="ctr">
              <a:noFill/>
              <a:miter lim="800000"/>
              <a:headEnd/>
              <a:tailEnd/>
            </a:ln>
          </p:spPr>
          <p:txBody>
            <a:bodyPr wrap="square">
              <a:spAutoFit/>
            </a:bodyPr>
            <a:lstStyle/>
            <a:p>
              <a:pPr algn="ctr">
                <a:spcBef>
                  <a:spcPct val="20000"/>
                </a:spcBef>
                <a:defRPr/>
              </a:pPr>
              <a:r>
                <a:rPr lang="en-GB" sz="684" kern="0" dirty="0" smtClean="0">
                  <a:solidFill>
                    <a:srgbClr val="FFFFFF"/>
                  </a:solidFill>
                  <a:latin typeface="Georgia"/>
                  <a:cs typeface="Arial" charset="0"/>
                </a:rPr>
                <a:t>Forensic investigation</a:t>
              </a:r>
              <a:endParaRPr lang="en-GB" sz="684" kern="0" dirty="0">
                <a:solidFill>
                  <a:srgbClr val="FFFFFF"/>
                </a:solidFill>
                <a:latin typeface="Georgia"/>
                <a:cs typeface="Arial" charset="0"/>
              </a:endParaRPr>
            </a:p>
          </p:txBody>
        </p:sp>
        <p:sp>
          <p:nvSpPr>
            <p:cNvPr id="32" name="Rectangle 11"/>
            <p:cNvSpPr>
              <a:spLocks noChangeArrowheads="1"/>
            </p:cNvSpPr>
            <p:nvPr/>
          </p:nvSpPr>
          <p:spPr bwMode="gray">
            <a:xfrm>
              <a:off x="9738131" y="4796573"/>
              <a:ext cx="705160" cy="468980"/>
            </a:xfrm>
            <a:prstGeom prst="rect">
              <a:avLst/>
            </a:prstGeom>
            <a:noFill/>
            <a:ln w="9525" algn="ctr">
              <a:noFill/>
              <a:miter lim="800000"/>
              <a:headEnd/>
              <a:tailEnd/>
            </a:ln>
          </p:spPr>
          <p:txBody>
            <a:bodyPr wrap="square">
              <a:spAutoFit/>
            </a:bodyPr>
            <a:lstStyle/>
            <a:p>
              <a:pPr algn="r" eaLnBrk="0" hangingPunct="0">
                <a:spcBef>
                  <a:spcPct val="20000"/>
                </a:spcBef>
                <a:defRPr/>
              </a:pPr>
              <a:r>
                <a:rPr lang="en-GB" sz="684" kern="0" dirty="0" smtClean="0">
                  <a:solidFill>
                    <a:srgbClr val="FFFFFF"/>
                  </a:solidFill>
                  <a:latin typeface="Georgia"/>
                  <a:cs typeface="Arial" charset="0"/>
                </a:rPr>
                <a:t>Standards, policies &amp; procedures</a:t>
              </a:r>
              <a:endParaRPr lang="en-GB" sz="684" kern="0" dirty="0">
                <a:solidFill>
                  <a:srgbClr val="FFFFFF"/>
                </a:solidFill>
                <a:latin typeface="Georgia"/>
                <a:cs typeface="Arial" charset="0"/>
              </a:endParaRPr>
            </a:p>
          </p:txBody>
        </p:sp>
        <p:sp>
          <p:nvSpPr>
            <p:cNvPr id="33" name="Rectangle 12"/>
            <p:cNvSpPr>
              <a:spLocks noChangeArrowheads="1"/>
            </p:cNvSpPr>
            <p:nvPr/>
          </p:nvSpPr>
          <p:spPr bwMode="gray">
            <a:xfrm>
              <a:off x="10814539" y="5587735"/>
              <a:ext cx="741134" cy="348014"/>
            </a:xfrm>
            <a:prstGeom prst="rect">
              <a:avLst/>
            </a:prstGeom>
            <a:noFill/>
            <a:ln w="9525">
              <a:noFill/>
              <a:miter lim="800000"/>
              <a:headEnd/>
              <a:tailEnd/>
            </a:ln>
          </p:spPr>
          <p:txBody>
            <a:bodyPr wrap="square">
              <a:spAutoFit/>
            </a:bodyPr>
            <a:lstStyle/>
            <a:p>
              <a:pPr algn="ctr" eaLnBrk="0" hangingPunct="0">
                <a:spcBef>
                  <a:spcPct val="20000"/>
                </a:spcBef>
                <a:defRPr/>
              </a:pPr>
              <a:r>
                <a:rPr lang="en-GB" sz="684" kern="0" dirty="0" smtClean="0">
                  <a:solidFill>
                    <a:srgbClr val="FFFFFF"/>
                  </a:solidFill>
                  <a:latin typeface="Georgia"/>
                  <a:cs typeface="Arial" charset="0"/>
                </a:rPr>
                <a:t>File remediation</a:t>
              </a:r>
              <a:endParaRPr lang="en-GB" sz="684" kern="0" dirty="0">
                <a:solidFill>
                  <a:srgbClr val="FFFFFF"/>
                </a:solidFill>
                <a:latin typeface="Georgia"/>
                <a:cs typeface="Arial" charset="0"/>
              </a:endParaRPr>
            </a:p>
          </p:txBody>
        </p:sp>
        <p:sp>
          <p:nvSpPr>
            <p:cNvPr id="34" name="Rectangle 13"/>
            <p:cNvSpPr>
              <a:spLocks noChangeArrowheads="1"/>
            </p:cNvSpPr>
            <p:nvPr/>
          </p:nvSpPr>
          <p:spPr bwMode="gray">
            <a:xfrm>
              <a:off x="10142482" y="6172974"/>
              <a:ext cx="714925" cy="227049"/>
            </a:xfrm>
            <a:prstGeom prst="rect">
              <a:avLst/>
            </a:prstGeom>
            <a:noFill/>
            <a:ln w="9525" algn="ctr">
              <a:noFill/>
              <a:miter lim="800000"/>
              <a:headEnd/>
              <a:tailEnd/>
            </a:ln>
          </p:spPr>
          <p:txBody>
            <a:bodyPr>
              <a:spAutoFit/>
            </a:bodyPr>
            <a:lstStyle/>
            <a:p>
              <a:pPr algn="ctr" eaLnBrk="0" hangingPunct="0">
                <a:spcBef>
                  <a:spcPct val="20000"/>
                </a:spcBef>
                <a:defRPr/>
              </a:pPr>
              <a:r>
                <a:rPr lang="en-GB" sz="684" kern="0" dirty="0" smtClean="0">
                  <a:solidFill>
                    <a:srgbClr val="FFFFFF"/>
                  </a:solidFill>
                  <a:latin typeface="Georgia"/>
                  <a:cs typeface="Arial" charset="0"/>
                </a:rPr>
                <a:t>Data</a:t>
              </a:r>
              <a:endParaRPr lang="en-GB" sz="684" kern="0" dirty="0">
                <a:solidFill>
                  <a:srgbClr val="FFFFFF"/>
                </a:solidFill>
                <a:latin typeface="Georgia"/>
                <a:cs typeface="Arial" charset="0"/>
              </a:endParaRPr>
            </a:p>
          </p:txBody>
        </p:sp>
        <p:sp>
          <p:nvSpPr>
            <p:cNvPr id="35" name="Oval 56"/>
            <p:cNvSpPr>
              <a:spLocks noChangeAspect="1" noChangeArrowheads="1"/>
            </p:cNvSpPr>
            <p:nvPr/>
          </p:nvSpPr>
          <p:spPr bwMode="gray">
            <a:xfrm>
              <a:off x="10179186" y="5255508"/>
              <a:ext cx="657476" cy="666072"/>
            </a:xfrm>
            <a:prstGeom prst="ellipse">
              <a:avLst/>
            </a:prstGeom>
            <a:solidFill>
              <a:srgbClr val="FFB600"/>
            </a:solidFill>
            <a:ln w="3175" algn="ctr">
              <a:noFill/>
              <a:round/>
              <a:headEnd/>
              <a:tailEnd/>
            </a:ln>
          </p:spPr>
          <p:txBody>
            <a:bodyPr wrap="none" lIns="84851" tIns="84851" rIns="67881" bIns="84851" anchor="ctr"/>
            <a:lstStyle/>
            <a:p>
              <a:pPr>
                <a:defRPr/>
              </a:pPr>
              <a:endParaRPr lang="en-GB" sz="684" kern="0" dirty="0">
                <a:solidFill>
                  <a:srgbClr val="FFFFFF"/>
                </a:solidFill>
                <a:latin typeface="Georgia"/>
              </a:endParaRPr>
            </a:p>
          </p:txBody>
        </p:sp>
        <p:sp>
          <p:nvSpPr>
            <p:cNvPr id="36" name="Rectangle 58"/>
            <p:cNvSpPr>
              <a:spLocks noChangeArrowheads="1"/>
            </p:cNvSpPr>
            <p:nvPr/>
          </p:nvSpPr>
          <p:spPr bwMode="gray">
            <a:xfrm>
              <a:off x="10090711" y="5359620"/>
              <a:ext cx="830242" cy="468980"/>
            </a:xfrm>
            <a:prstGeom prst="rect">
              <a:avLst/>
            </a:prstGeom>
            <a:noFill/>
            <a:ln w="9525" algn="ctr">
              <a:noFill/>
              <a:miter lim="800000"/>
              <a:headEnd/>
              <a:tailEnd/>
            </a:ln>
          </p:spPr>
          <p:txBody>
            <a:bodyPr wrap="square">
              <a:spAutoFit/>
            </a:bodyPr>
            <a:lstStyle/>
            <a:p>
              <a:pPr algn="ctr" defTabSz="960494" eaLnBrk="0" hangingPunct="0">
                <a:spcBef>
                  <a:spcPct val="20000"/>
                </a:spcBef>
              </a:pPr>
              <a:r>
                <a:rPr lang="en-GB" sz="684" b="1" i="1" dirty="0" smtClean="0">
                  <a:solidFill>
                    <a:schemeClr val="accent5"/>
                  </a:solidFill>
                  <a:latin typeface="Georgia"/>
                  <a:cs typeface="Arial" charset="0"/>
                </a:rPr>
                <a:t>Financial Crime Compliance</a:t>
              </a:r>
              <a:endParaRPr lang="en-GB" sz="684" b="1" i="1" dirty="0">
                <a:solidFill>
                  <a:schemeClr val="accent5"/>
                </a:solidFill>
                <a:latin typeface="Georgia"/>
                <a:cs typeface="Arial" charset="0"/>
              </a:endParaRPr>
            </a:p>
          </p:txBody>
        </p:sp>
      </p:gr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10</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1978024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smtClean="0">
                <a:solidFill>
                  <a:schemeClr val="tx2"/>
                </a:solidFill>
              </a:rPr>
              <a:t>You have 15 mins!!!</a:t>
            </a:r>
            <a:endParaRPr lang="en-GB" dirty="0">
              <a:solidFill>
                <a:schemeClr val="tx2"/>
              </a:solidFill>
            </a:endParaRPr>
          </a:p>
        </p:txBody>
      </p:sp>
      <p:pic>
        <p:nvPicPr>
          <p:cNvPr id="9" name="Content Placeholder 8"/>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889000" y="1752600"/>
            <a:ext cx="7366000" cy="4419600"/>
          </a:xfrm>
        </p:spPr>
      </p:pic>
      <p:sp>
        <p:nvSpPr>
          <p:cNvPr id="2" name="Slide Number Placeholder 1"/>
          <p:cNvSpPr>
            <a:spLocks noGrp="1"/>
          </p:cNvSpPr>
          <p:nvPr>
            <p:ph type="sldNum" sz="quarter" idx="18"/>
          </p:nvPr>
        </p:nvSpPr>
        <p:spPr/>
        <p:txBody>
          <a:bodyPr/>
          <a:lstStyle/>
          <a:p>
            <a:r>
              <a:rPr lang="en-GB" dirty="0" smtClean="0"/>
              <a:t>Page </a:t>
            </a:r>
            <a:fld id="{9A269836-8909-4433-8489-6C868DC86D30}" type="slidenum">
              <a:rPr lang="en-GB" smtClean="0"/>
              <a:pPr/>
              <a:t>100</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0630525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Future of banking</a:t>
            </a:r>
            <a:endParaRPr lang="en-GB" dirty="0"/>
          </a:p>
        </p:txBody>
      </p:sp>
      <p:sp>
        <p:nvSpPr>
          <p:cNvPr id="3" name="Subtitle 2"/>
          <p:cNvSpPr>
            <a:spLocks noGrp="1"/>
          </p:cNvSpPr>
          <p:nvPr>
            <p:ph type="subTitle" idx="1"/>
          </p:nvPr>
        </p:nvSpPr>
        <p:spPr/>
        <p:txBody>
          <a:bodyPr/>
          <a:lstStyle/>
          <a:p>
            <a:r>
              <a:rPr lang="en-GB" u="sng" dirty="0" smtClean="0"/>
              <a:t>Speaker: </a:t>
            </a:r>
            <a:endParaRPr lang="en-GB" u="sng" dirty="0"/>
          </a:p>
          <a:p>
            <a:r>
              <a:rPr lang="en-GB" dirty="0" err="1" smtClean="0"/>
              <a:t>Mayur</a:t>
            </a:r>
            <a:r>
              <a:rPr lang="en-GB" dirty="0" smtClean="0"/>
              <a:t> </a:t>
            </a:r>
            <a:r>
              <a:rPr lang="en-GB" dirty="0" err="1" smtClean="0"/>
              <a:t>Dashani</a:t>
            </a:r>
            <a:endParaRPr lang="en-GB" dirty="0"/>
          </a:p>
        </p:txBody>
      </p:sp>
      <p:sp>
        <p:nvSpPr>
          <p:cNvPr id="4" name="Slide Number Placeholder 3"/>
          <p:cNvSpPr>
            <a:spLocks noGrp="1"/>
          </p:cNvSpPr>
          <p:nvPr>
            <p:ph type="sldNum" sz="quarter" idx="12"/>
          </p:nvPr>
        </p:nvSpPr>
        <p:spPr/>
        <p:txBody>
          <a:bodyPr/>
          <a:lstStyle/>
          <a:p>
            <a:r>
              <a:rPr lang="en-GB" dirty="0" smtClean="0"/>
              <a:t>Page </a:t>
            </a:r>
            <a:fld id="{AA941A24-A301-4419-BDFF-DDEFC42DB251}" type="slidenum">
              <a:rPr lang="en-GB" smtClean="0"/>
              <a:pPr/>
              <a:t>101</a:t>
            </a:fld>
            <a:endParaRPr lang="en-GB" dirty="0"/>
          </a:p>
        </p:txBody>
      </p:sp>
      <p:sp>
        <p:nvSpPr>
          <p:cNvPr id="5" name="Date Placeholder 4"/>
          <p:cNvSpPr>
            <a:spLocks noGrp="1"/>
          </p:cNvSpPr>
          <p:nvPr>
            <p:ph type="dt" sz="half" idx="10"/>
          </p:nvPr>
        </p:nvSpPr>
        <p:spPr/>
        <p:txBody>
          <a:bodyPr/>
          <a:lstStyle/>
          <a:p>
            <a:r>
              <a:rPr lang="en-GB" dirty="0" smtClean="0"/>
              <a:t>October 2016</a:t>
            </a:r>
            <a:endParaRPr lang="en-GB" dirty="0"/>
          </a:p>
        </p:txBody>
      </p:sp>
      <p:sp>
        <p:nvSpPr>
          <p:cNvPr id="6" name="Footer Placeholder 5"/>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8012988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New Payment Methods</a:t>
            </a:r>
            <a:r>
              <a:rPr lang="en-GB" dirty="0">
                <a:solidFill>
                  <a:schemeClr val="tx2"/>
                </a:solidFill>
              </a:rPr>
              <a:t> </a:t>
            </a:r>
          </a:p>
        </p:txBody>
      </p:sp>
      <p:sp>
        <p:nvSpPr>
          <p:cNvPr id="3" name="Content Placeholder 2"/>
          <p:cNvSpPr>
            <a:spLocks noGrp="1"/>
          </p:cNvSpPr>
          <p:nvPr>
            <p:ph sz="quarter" idx="15"/>
          </p:nvPr>
        </p:nvSpPr>
        <p:spPr/>
        <p:txBody>
          <a:bodyPr/>
          <a:lstStyle/>
          <a:p>
            <a:endParaRPr lang="en-GB" dirty="0"/>
          </a:p>
        </p:txBody>
      </p:sp>
      <p:grpSp>
        <p:nvGrpSpPr>
          <p:cNvPr id="16" name="Group 15"/>
          <p:cNvGrpSpPr/>
          <p:nvPr/>
        </p:nvGrpSpPr>
        <p:grpSpPr>
          <a:xfrm>
            <a:off x="533400" y="1905365"/>
            <a:ext cx="3819927" cy="3594751"/>
            <a:chOff x="1724554" y="3518046"/>
            <a:chExt cx="2839437" cy="2578077"/>
          </a:xfrm>
        </p:grpSpPr>
        <p:grpSp>
          <p:nvGrpSpPr>
            <p:cNvPr id="17" name="Group 22"/>
            <p:cNvGrpSpPr/>
            <p:nvPr/>
          </p:nvGrpSpPr>
          <p:grpSpPr>
            <a:xfrm>
              <a:off x="1724554" y="3518046"/>
              <a:ext cx="2839437" cy="2578077"/>
              <a:chOff x="2108200" y="3201988"/>
              <a:chExt cx="3173413" cy="2881312"/>
            </a:xfrm>
          </p:grpSpPr>
          <p:sp>
            <p:nvSpPr>
              <p:cNvPr id="22" name="Freeform 12"/>
              <p:cNvSpPr>
                <a:spLocks/>
              </p:cNvSpPr>
              <p:nvPr/>
            </p:nvSpPr>
            <p:spPr bwMode="auto">
              <a:xfrm>
                <a:off x="3470275" y="3201988"/>
                <a:ext cx="1227138" cy="1566863"/>
              </a:xfrm>
              <a:custGeom>
                <a:avLst/>
                <a:gdLst/>
                <a:ahLst/>
                <a:cxnLst>
                  <a:cxn ang="0">
                    <a:pos x="284" y="422"/>
                  </a:cxn>
                  <a:cxn ang="0">
                    <a:pos x="371" y="475"/>
                  </a:cxn>
                  <a:cxn ang="0">
                    <a:pos x="372" y="471"/>
                  </a:cxn>
                  <a:cxn ang="0">
                    <a:pos x="268" y="256"/>
                  </a:cxn>
                  <a:cxn ang="0">
                    <a:pos x="268" y="0"/>
                  </a:cxn>
                  <a:cxn ang="0">
                    <a:pos x="0" y="0"/>
                  </a:cxn>
                  <a:cxn ang="0">
                    <a:pos x="0" y="8"/>
                  </a:cxn>
                  <a:cxn ang="0">
                    <a:pos x="0" y="302"/>
                  </a:cxn>
                  <a:cxn ang="0">
                    <a:pos x="96" y="277"/>
                  </a:cxn>
                  <a:cxn ang="0">
                    <a:pos x="284" y="422"/>
                  </a:cxn>
                </a:cxnLst>
                <a:rect l="0" t="0" r="r" b="b"/>
                <a:pathLst>
                  <a:path w="372" h="475">
                    <a:moveTo>
                      <a:pt x="284" y="422"/>
                    </a:moveTo>
                    <a:cubicBezTo>
                      <a:pt x="371" y="475"/>
                      <a:pt x="371" y="475"/>
                      <a:pt x="371" y="475"/>
                    </a:cubicBezTo>
                    <a:cubicBezTo>
                      <a:pt x="372" y="474"/>
                      <a:pt x="372" y="472"/>
                      <a:pt x="372" y="471"/>
                    </a:cubicBezTo>
                    <a:cubicBezTo>
                      <a:pt x="372" y="384"/>
                      <a:pt x="331" y="306"/>
                      <a:pt x="268" y="256"/>
                    </a:cubicBezTo>
                    <a:cubicBezTo>
                      <a:pt x="268" y="0"/>
                      <a:pt x="268" y="0"/>
                      <a:pt x="268" y="0"/>
                    </a:cubicBezTo>
                    <a:cubicBezTo>
                      <a:pt x="0" y="0"/>
                      <a:pt x="0" y="0"/>
                      <a:pt x="0" y="0"/>
                    </a:cubicBezTo>
                    <a:cubicBezTo>
                      <a:pt x="0" y="8"/>
                      <a:pt x="0" y="8"/>
                      <a:pt x="0" y="8"/>
                    </a:cubicBezTo>
                    <a:cubicBezTo>
                      <a:pt x="0" y="302"/>
                      <a:pt x="0" y="302"/>
                      <a:pt x="0" y="302"/>
                    </a:cubicBezTo>
                    <a:cubicBezTo>
                      <a:pt x="28" y="286"/>
                      <a:pt x="61" y="277"/>
                      <a:pt x="96" y="277"/>
                    </a:cubicBezTo>
                    <a:cubicBezTo>
                      <a:pt x="186" y="277"/>
                      <a:pt x="262" y="339"/>
                      <a:pt x="284" y="422"/>
                    </a:cubicBezTo>
                    <a:close/>
                  </a:path>
                </a:pathLst>
              </a:custGeom>
              <a:solidFill>
                <a:schemeClr val="accent2"/>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GB" sz="800" dirty="0">
                  <a:latin typeface="+mj-lt"/>
                </a:endParaRPr>
              </a:p>
            </p:txBody>
          </p:sp>
          <p:sp>
            <p:nvSpPr>
              <p:cNvPr id="23" name="Freeform 13"/>
              <p:cNvSpPr>
                <a:spLocks/>
              </p:cNvSpPr>
              <p:nvPr/>
            </p:nvSpPr>
            <p:spPr bwMode="auto">
              <a:xfrm>
                <a:off x="3351213" y="4772025"/>
                <a:ext cx="1930400" cy="1311275"/>
              </a:xfrm>
              <a:custGeom>
                <a:avLst/>
                <a:gdLst/>
                <a:ahLst/>
                <a:cxnLst>
                  <a:cxn ang="0">
                    <a:pos x="318" y="0"/>
                  </a:cxn>
                  <a:cxn ang="0">
                    <a:pos x="288" y="104"/>
                  </a:cxn>
                  <a:cxn ang="0">
                    <a:pos x="95" y="191"/>
                  </a:cxn>
                  <a:cxn ang="0">
                    <a:pos x="0" y="245"/>
                  </a:cxn>
                  <a:cxn ang="0">
                    <a:pos x="223" y="257"/>
                  </a:cxn>
                  <a:cxn ang="0">
                    <a:pos x="441" y="397"/>
                  </a:cxn>
                  <a:cxn ang="0">
                    <a:pos x="585" y="171"/>
                  </a:cxn>
                  <a:cxn ang="0">
                    <a:pos x="318" y="0"/>
                  </a:cxn>
                </a:cxnLst>
                <a:rect l="0" t="0" r="r" b="b"/>
                <a:pathLst>
                  <a:path w="585" h="397">
                    <a:moveTo>
                      <a:pt x="318" y="0"/>
                    </a:moveTo>
                    <a:cubicBezTo>
                      <a:pt x="318" y="36"/>
                      <a:pt x="309" y="72"/>
                      <a:pt x="288" y="104"/>
                    </a:cubicBezTo>
                    <a:cubicBezTo>
                      <a:pt x="245" y="171"/>
                      <a:pt x="169" y="203"/>
                      <a:pt x="95" y="191"/>
                    </a:cubicBezTo>
                    <a:cubicBezTo>
                      <a:pt x="0" y="245"/>
                      <a:pt x="0" y="245"/>
                      <a:pt x="0" y="245"/>
                    </a:cubicBezTo>
                    <a:cubicBezTo>
                      <a:pt x="71" y="282"/>
                      <a:pt x="152" y="284"/>
                      <a:pt x="223" y="257"/>
                    </a:cubicBezTo>
                    <a:cubicBezTo>
                      <a:pt x="441" y="397"/>
                      <a:pt x="441" y="397"/>
                      <a:pt x="441" y="397"/>
                    </a:cubicBezTo>
                    <a:cubicBezTo>
                      <a:pt x="585" y="171"/>
                      <a:pt x="585" y="171"/>
                      <a:pt x="585" y="171"/>
                    </a:cubicBezTo>
                    <a:lnTo>
                      <a:pt x="318" y="0"/>
                    </a:lnTo>
                    <a:close/>
                  </a:path>
                </a:pathLst>
              </a:custGeom>
              <a:solidFill>
                <a:schemeClr val="tx2"/>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GB" sz="800" dirty="0">
                  <a:latin typeface="+mj-lt"/>
                </a:endParaRPr>
              </a:p>
            </p:txBody>
          </p:sp>
          <p:sp>
            <p:nvSpPr>
              <p:cNvPr id="24" name="Freeform 14"/>
              <p:cNvSpPr>
                <a:spLocks/>
              </p:cNvSpPr>
              <p:nvPr/>
            </p:nvSpPr>
            <p:spPr bwMode="auto">
              <a:xfrm>
                <a:off x="2108200" y="3976688"/>
                <a:ext cx="1343025" cy="1855788"/>
              </a:xfrm>
              <a:custGeom>
                <a:avLst/>
                <a:gdLst/>
                <a:ahLst/>
                <a:cxnLst>
                  <a:cxn ang="0">
                    <a:pos x="330" y="332"/>
                  </a:cxn>
                  <a:cxn ang="0">
                    <a:pos x="361" y="103"/>
                  </a:cxn>
                  <a:cxn ang="0">
                    <a:pos x="361" y="0"/>
                  </a:cxn>
                  <a:cxn ang="0">
                    <a:pos x="227" y="202"/>
                  </a:cxn>
                  <a:cxn ang="0">
                    <a:pos x="0" y="328"/>
                  </a:cxn>
                  <a:cxn ang="0">
                    <a:pos x="131" y="562"/>
                  </a:cxn>
                  <a:cxn ang="0">
                    <a:pos x="407" y="408"/>
                  </a:cxn>
                  <a:cxn ang="0">
                    <a:pos x="330" y="332"/>
                  </a:cxn>
                </a:cxnLst>
                <a:rect l="0" t="0" r="r" b="b"/>
                <a:pathLst>
                  <a:path w="407" h="562">
                    <a:moveTo>
                      <a:pt x="330" y="332"/>
                    </a:moveTo>
                    <a:cubicBezTo>
                      <a:pt x="288" y="256"/>
                      <a:pt x="303" y="163"/>
                      <a:pt x="361" y="103"/>
                    </a:cubicBezTo>
                    <a:cubicBezTo>
                      <a:pt x="361" y="0"/>
                      <a:pt x="361" y="0"/>
                      <a:pt x="361" y="0"/>
                    </a:cubicBezTo>
                    <a:cubicBezTo>
                      <a:pt x="285" y="44"/>
                      <a:pt x="237" y="120"/>
                      <a:pt x="227" y="202"/>
                    </a:cubicBezTo>
                    <a:cubicBezTo>
                      <a:pt x="0" y="328"/>
                      <a:pt x="0" y="328"/>
                      <a:pt x="0" y="328"/>
                    </a:cubicBezTo>
                    <a:cubicBezTo>
                      <a:pt x="131" y="562"/>
                      <a:pt x="131" y="562"/>
                      <a:pt x="131" y="562"/>
                    </a:cubicBezTo>
                    <a:cubicBezTo>
                      <a:pt x="407" y="408"/>
                      <a:pt x="407" y="408"/>
                      <a:pt x="407" y="408"/>
                    </a:cubicBezTo>
                    <a:cubicBezTo>
                      <a:pt x="376" y="391"/>
                      <a:pt x="349" y="366"/>
                      <a:pt x="330" y="332"/>
                    </a:cubicBezTo>
                    <a:close/>
                  </a:path>
                </a:pathLst>
              </a:custGeom>
              <a:solidFill>
                <a:srgbClr val="EB8C00"/>
              </a:solidFill>
              <a:ln w="12700"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en-GB" sz="800" dirty="0">
                  <a:latin typeface="+mj-lt"/>
                </a:endParaRPr>
              </a:p>
            </p:txBody>
          </p:sp>
        </p:grpSp>
        <p:sp>
          <p:nvSpPr>
            <p:cNvPr id="18" name="Oval 17"/>
            <p:cNvSpPr/>
            <p:nvPr/>
          </p:nvSpPr>
          <p:spPr bwMode="ltGray">
            <a:xfrm>
              <a:off x="2747249" y="4443589"/>
              <a:ext cx="932291" cy="932291"/>
            </a:xfrm>
            <a:prstGeom prst="ellipse">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GB" sz="800" b="1" dirty="0" smtClean="0">
                  <a:solidFill>
                    <a:schemeClr val="bg2"/>
                  </a:solidFill>
                  <a:latin typeface="+mj-lt"/>
                </a:rPr>
                <a:t>New payment method</a:t>
              </a:r>
              <a:endParaRPr lang="en-GB" sz="800" b="1" dirty="0">
                <a:solidFill>
                  <a:schemeClr val="bg2"/>
                </a:solidFill>
                <a:latin typeface="+mj-lt"/>
              </a:endParaRPr>
            </a:p>
          </p:txBody>
        </p:sp>
        <p:sp>
          <p:nvSpPr>
            <p:cNvPr id="19" name="TextBox 18"/>
            <p:cNvSpPr txBox="1"/>
            <p:nvPr/>
          </p:nvSpPr>
          <p:spPr>
            <a:xfrm>
              <a:off x="2933008" y="3518046"/>
              <a:ext cx="807235" cy="7959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b="1" dirty="0" smtClean="0">
                  <a:solidFill>
                    <a:schemeClr val="bg2"/>
                  </a:solidFill>
                  <a:latin typeface="+mj-lt"/>
                </a:rPr>
                <a:t>Third party funding (including strawmen and nominees). </a:t>
              </a:r>
            </a:p>
            <a:p>
              <a:pPr algn="ctr"/>
              <a:endParaRPr lang="en-GB" sz="800" b="1" dirty="0">
                <a:solidFill>
                  <a:schemeClr val="bg2"/>
                </a:solidFill>
                <a:latin typeface="+mj-lt"/>
              </a:endParaRPr>
            </a:p>
          </p:txBody>
        </p:sp>
        <p:sp>
          <p:nvSpPr>
            <p:cNvPr id="20" name="TextBox 19"/>
            <p:cNvSpPr txBox="1"/>
            <p:nvPr/>
          </p:nvSpPr>
          <p:spPr>
            <a:xfrm>
              <a:off x="1857822" y="4905994"/>
              <a:ext cx="807235" cy="7959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b="1" dirty="0" smtClean="0">
                  <a:latin typeface="+mj-lt"/>
                </a:rPr>
                <a:t>Exploitation of the non-face-to-face nature of NPM accounts.</a:t>
              </a:r>
              <a:endParaRPr lang="en-GB" sz="800" b="1" dirty="0">
                <a:solidFill>
                  <a:schemeClr val="bg2"/>
                </a:solidFill>
                <a:latin typeface="+mj-lt"/>
              </a:endParaRPr>
            </a:p>
          </p:txBody>
        </p:sp>
        <p:sp>
          <p:nvSpPr>
            <p:cNvPr id="21" name="TextBox 20"/>
            <p:cNvSpPr txBox="1"/>
            <p:nvPr/>
          </p:nvSpPr>
          <p:spPr>
            <a:xfrm>
              <a:off x="3626063" y="5116857"/>
              <a:ext cx="807235" cy="7959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800" b="1" dirty="0" smtClean="0">
                  <a:latin typeface="+mj-lt"/>
                </a:rPr>
                <a:t> Complicit NPM providers or their employees. </a:t>
              </a:r>
              <a:endParaRPr lang="en-GB" sz="800" b="1" dirty="0">
                <a:solidFill>
                  <a:schemeClr val="bg2"/>
                </a:solidFill>
                <a:latin typeface="+mj-lt"/>
              </a:endParaRPr>
            </a:p>
          </p:txBody>
        </p:sp>
      </p:grpSp>
      <p:sp>
        <p:nvSpPr>
          <p:cNvPr id="25" name="Rounded Rectangle 24"/>
          <p:cNvSpPr/>
          <p:nvPr/>
        </p:nvSpPr>
        <p:spPr bwMode="ltGray">
          <a:xfrm>
            <a:off x="5238916" y="1844619"/>
            <a:ext cx="3361537" cy="51957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GB" sz="1050" dirty="0" smtClean="0">
                <a:latin typeface="+mj-lt"/>
              </a:rPr>
              <a:t>These funding methods may allow complicit third parties to fund the prepaid cards or the IPS accounts willingly</a:t>
            </a:r>
            <a:endParaRPr lang="en-GB" sz="1050" dirty="0">
              <a:latin typeface="+mj-lt"/>
            </a:endParaRPr>
          </a:p>
        </p:txBody>
      </p:sp>
      <p:sp>
        <p:nvSpPr>
          <p:cNvPr id="32" name="Rounded Rectangle 31"/>
          <p:cNvSpPr/>
          <p:nvPr/>
        </p:nvSpPr>
        <p:spPr bwMode="ltGray">
          <a:xfrm>
            <a:off x="5239375" y="4118604"/>
            <a:ext cx="3371225" cy="96658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r>
              <a:rPr lang="en-GB" sz="1050" dirty="0">
                <a:latin typeface="+mj-lt"/>
              </a:rPr>
              <a:t>In a number of cases NPM products were used to launder illicit proceeds gained from fraud following identity theft or from stealing money from bank accounts or credit/debit cards using computer hacking or phishing methods.</a:t>
            </a:r>
          </a:p>
        </p:txBody>
      </p:sp>
      <p:sp>
        <p:nvSpPr>
          <p:cNvPr id="36" name="Rounded Rectangle 35"/>
          <p:cNvSpPr/>
          <p:nvPr/>
        </p:nvSpPr>
        <p:spPr bwMode="ltGray">
          <a:xfrm>
            <a:off x="5238916" y="2611456"/>
            <a:ext cx="3361537" cy="1393608"/>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sz="1050" dirty="0" smtClean="0">
                <a:latin typeface="+mj-lt"/>
              </a:rPr>
              <a:t>A number of submitted cases feature prepaid card and IPS providers or their employees, which are controlled by criminals and wilfully or recklessly assisting money laundering and terrorist financing activities. In such cases, market entry restrictions such as fit and proper tests have failed or are not applicable to the respective entity under that jurisdiction.</a:t>
            </a:r>
            <a:endParaRPr lang="en-GB" sz="1050" dirty="0">
              <a:latin typeface="+mj-lt"/>
            </a:endParaRPr>
          </a:p>
        </p:txBody>
      </p:sp>
      <p:sp>
        <p:nvSpPr>
          <p:cNvPr id="37" name="TextBox 36"/>
          <p:cNvSpPr txBox="1"/>
          <p:nvPr/>
        </p:nvSpPr>
        <p:spPr>
          <a:xfrm>
            <a:off x="2363289" y="1902146"/>
            <a:ext cx="241586" cy="333639"/>
          </a:xfrm>
          <a:prstGeom prst="rect">
            <a:avLst/>
          </a:prstGeom>
          <a:noFill/>
        </p:spPr>
        <p:txBody>
          <a:bodyPr wrap="none" lIns="0" tIns="0" rIns="0" bIns="0" rtlCol="0">
            <a:noAutofit/>
          </a:bodyPr>
          <a:lstStyle/>
          <a:p>
            <a:pPr>
              <a:spcAft>
                <a:spcPts val="675"/>
              </a:spcAft>
            </a:pPr>
            <a:r>
              <a:rPr lang="en-GB" b="1" i="1" dirty="0">
                <a:solidFill>
                  <a:schemeClr val="bg2"/>
                </a:solidFill>
                <a:latin typeface="Georgia" pitchFamily="18" charset="0"/>
              </a:rPr>
              <a:t>1</a:t>
            </a:r>
          </a:p>
        </p:txBody>
      </p:sp>
      <p:sp>
        <p:nvSpPr>
          <p:cNvPr id="38" name="TextBox 37"/>
          <p:cNvSpPr txBox="1"/>
          <p:nvPr/>
        </p:nvSpPr>
        <p:spPr>
          <a:xfrm>
            <a:off x="1489238" y="3774882"/>
            <a:ext cx="241586" cy="343722"/>
          </a:xfrm>
          <a:prstGeom prst="rect">
            <a:avLst/>
          </a:prstGeom>
          <a:noFill/>
        </p:spPr>
        <p:txBody>
          <a:bodyPr wrap="none" lIns="0" tIns="0" rIns="0" bIns="0" rtlCol="0">
            <a:noAutofit/>
          </a:bodyPr>
          <a:lstStyle/>
          <a:p>
            <a:pPr>
              <a:spcAft>
                <a:spcPts val="675"/>
              </a:spcAft>
            </a:pPr>
            <a:r>
              <a:rPr lang="en-GB" b="1" i="1" dirty="0">
                <a:solidFill>
                  <a:schemeClr val="bg2"/>
                </a:solidFill>
                <a:latin typeface="Georgia" pitchFamily="18" charset="0"/>
              </a:rPr>
              <a:t>3</a:t>
            </a:r>
          </a:p>
        </p:txBody>
      </p:sp>
      <p:sp>
        <p:nvSpPr>
          <p:cNvPr id="39" name="TextBox 38"/>
          <p:cNvSpPr txBox="1"/>
          <p:nvPr/>
        </p:nvSpPr>
        <p:spPr>
          <a:xfrm>
            <a:off x="3542551" y="4171557"/>
            <a:ext cx="241586" cy="343722"/>
          </a:xfrm>
          <a:prstGeom prst="rect">
            <a:avLst/>
          </a:prstGeom>
          <a:noFill/>
        </p:spPr>
        <p:txBody>
          <a:bodyPr wrap="none" lIns="0" tIns="0" rIns="0" bIns="0" rtlCol="0">
            <a:noAutofit/>
          </a:bodyPr>
          <a:lstStyle/>
          <a:p>
            <a:pPr>
              <a:spcAft>
                <a:spcPts val="675"/>
              </a:spcAft>
            </a:pPr>
            <a:r>
              <a:rPr lang="en-GB" b="1" i="1" dirty="0">
                <a:solidFill>
                  <a:schemeClr val="bg2"/>
                </a:solidFill>
                <a:latin typeface="Georgia" pitchFamily="18" charset="0"/>
              </a:rPr>
              <a:t>2</a:t>
            </a:r>
          </a:p>
        </p:txBody>
      </p:sp>
      <p:sp>
        <p:nvSpPr>
          <p:cNvPr id="26" name="TextBox 25"/>
          <p:cNvSpPr txBox="1"/>
          <p:nvPr/>
        </p:nvSpPr>
        <p:spPr>
          <a:xfrm>
            <a:off x="4478919" y="1844619"/>
            <a:ext cx="671512" cy="510562"/>
          </a:xfrm>
          <a:prstGeom prst="roundRect">
            <a:avLst/>
          </a:prstGeom>
          <a:solidFill>
            <a:schemeClr val="accent2"/>
          </a:solidFill>
        </p:spPr>
        <p:txBody>
          <a:bodyPr wrap="square" lIns="0" tIns="0" rIns="0" bIns="0" rtlCol="0" anchor="ctr">
            <a:noAutofit/>
          </a:bodyPr>
          <a:lstStyle/>
          <a:p>
            <a:pPr algn="ctr">
              <a:spcAft>
                <a:spcPts val="900"/>
              </a:spcAft>
            </a:pPr>
            <a:r>
              <a:rPr lang="en-GB" sz="2800" b="1" i="1" dirty="0" smtClean="0">
                <a:solidFill>
                  <a:schemeClr val="bg1"/>
                </a:solidFill>
                <a:latin typeface="+mj-lt"/>
              </a:rPr>
              <a:t>01</a:t>
            </a:r>
          </a:p>
        </p:txBody>
      </p:sp>
      <p:sp>
        <p:nvSpPr>
          <p:cNvPr id="28" name="TextBox 27"/>
          <p:cNvSpPr txBox="1"/>
          <p:nvPr/>
        </p:nvSpPr>
        <p:spPr>
          <a:xfrm>
            <a:off x="4478919" y="2611455"/>
            <a:ext cx="671512" cy="510562"/>
          </a:xfrm>
          <a:prstGeom prst="roundRect">
            <a:avLst/>
          </a:prstGeom>
          <a:solidFill>
            <a:schemeClr val="tx2"/>
          </a:solidFill>
        </p:spPr>
        <p:txBody>
          <a:bodyPr wrap="square" lIns="0" tIns="0" rIns="0" bIns="0" rtlCol="0" anchor="ctr">
            <a:noAutofit/>
          </a:bodyPr>
          <a:lstStyle/>
          <a:p>
            <a:pPr algn="ctr">
              <a:spcAft>
                <a:spcPts val="900"/>
              </a:spcAft>
            </a:pPr>
            <a:r>
              <a:rPr lang="en-GB" sz="2800" b="1" i="1" dirty="0" smtClean="0">
                <a:solidFill>
                  <a:schemeClr val="bg1"/>
                </a:solidFill>
                <a:latin typeface="Georgia" pitchFamily="18" charset="0"/>
              </a:rPr>
              <a:t>02</a:t>
            </a:r>
          </a:p>
        </p:txBody>
      </p:sp>
      <p:sp>
        <p:nvSpPr>
          <p:cNvPr id="29" name="TextBox 28"/>
          <p:cNvSpPr txBox="1"/>
          <p:nvPr/>
        </p:nvSpPr>
        <p:spPr>
          <a:xfrm>
            <a:off x="4498180" y="4134673"/>
            <a:ext cx="671512" cy="510562"/>
          </a:xfrm>
          <a:prstGeom prst="roundRect">
            <a:avLst/>
          </a:prstGeom>
          <a:solidFill>
            <a:schemeClr val="accent5"/>
          </a:solidFill>
        </p:spPr>
        <p:txBody>
          <a:bodyPr wrap="square" lIns="0" tIns="0" rIns="0" bIns="0" rtlCol="0">
            <a:noAutofit/>
          </a:bodyPr>
          <a:lstStyle/>
          <a:p>
            <a:pPr>
              <a:spcAft>
                <a:spcPts val="900"/>
              </a:spcAft>
            </a:pPr>
            <a:r>
              <a:rPr lang="en-GB" sz="2800" b="1" i="1" dirty="0" smtClean="0">
                <a:solidFill>
                  <a:schemeClr val="bg1"/>
                </a:solidFill>
                <a:latin typeface="Georgia" pitchFamily="18" charset="0"/>
              </a:rPr>
              <a:t>03</a:t>
            </a: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102</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5461750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Future of banking : New payment method</a:t>
            </a:r>
            <a:r>
              <a:rPr lang="en-GB" dirty="0">
                <a:solidFill>
                  <a:schemeClr val="tx2"/>
                </a:solidFill>
              </a:rPr>
              <a:t> </a:t>
            </a:r>
            <a:r>
              <a:rPr lang="en-GB" dirty="0" smtClean="0">
                <a:solidFill>
                  <a:schemeClr val="tx2"/>
                </a:solidFill>
              </a:rPr>
              <a:t>cases</a:t>
            </a:r>
            <a:endParaRPr lang="en-GB" dirty="0">
              <a:solidFill>
                <a:schemeClr val="tx2"/>
              </a:solidFill>
            </a:endParaRPr>
          </a:p>
        </p:txBody>
      </p:sp>
      <p:sp>
        <p:nvSpPr>
          <p:cNvPr id="8" name="Content Placeholder 7"/>
          <p:cNvSpPr>
            <a:spLocks noGrp="1"/>
          </p:cNvSpPr>
          <p:nvPr>
            <p:ph sz="quarter" idx="15"/>
          </p:nvPr>
        </p:nvSpPr>
        <p:spPr/>
        <p:txBody>
          <a:bodyPr/>
          <a:lstStyle/>
          <a:p>
            <a:endParaRPr lang="en-GB" dirty="0"/>
          </a:p>
        </p:txBody>
      </p:sp>
      <p:pic>
        <p:nvPicPr>
          <p:cNvPr id="26" name="Picture 31" descr="Newspaper clipping_Small"/>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83001">
            <a:off x="86582" y="1764840"/>
            <a:ext cx="8485343" cy="2025410"/>
          </a:xfrm>
          <a:prstGeom prst="rect">
            <a:avLst/>
          </a:prstGeom>
          <a:noFill/>
          <a:ln w="9525">
            <a:noFill/>
            <a:miter lim="800000"/>
            <a:headEnd/>
            <a:tailEnd/>
          </a:ln>
        </p:spPr>
      </p:pic>
      <p:sp>
        <p:nvSpPr>
          <p:cNvPr id="3" name="Rectangle 2"/>
          <p:cNvSpPr/>
          <p:nvPr/>
        </p:nvSpPr>
        <p:spPr>
          <a:xfrm>
            <a:off x="975939" y="2434545"/>
            <a:ext cx="6521958" cy="923330"/>
          </a:xfrm>
          <a:prstGeom prst="rect">
            <a:avLst/>
          </a:prstGeom>
        </p:spPr>
        <p:txBody>
          <a:bodyPr wrap="square">
            <a:spAutoFit/>
          </a:bodyPr>
          <a:lstStyle/>
          <a:p>
            <a:r>
              <a:rPr lang="en-GB" sz="900" dirty="0">
                <a:solidFill>
                  <a:srgbClr val="000000"/>
                </a:solidFill>
                <a:latin typeface="Arial" panose="020B0604020202020204" pitchFamily="34" charset="0"/>
              </a:rPr>
              <a:t>A father and his son, suspected to be operating as money remitters, held numerous prepaid cards which were charged daily from all over Italy. Shortly after, the sums were withdrawn so as the cards accounts’ balances were almost always near to zero. A portion of the sums withdrawn from the prepaid cards was transferred to a bank account held by the father; funds were also credited to the same bank account from Pakistanis. The funds on the account were further used to order credit transfers. Both persons were found to be involved in the terrorist attacks which occurred in Mumbai in 2008. </a:t>
            </a:r>
          </a:p>
          <a:p>
            <a:r>
              <a:rPr lang="en-GB" sz="900" i="1" dirty="0">
                <a:solidFill>
                  <a:srgbClr val="000000"/>
                </a:solidFill>
                <a:latin typeface="Arial" panose="020B0604020202020204" pitchFamily="34" charset="0"/>
              </a:rPr>
              <a:t>Source: Italy.</a:t>
            </a:r>
            <a:endParaRPr lang="en-GB" sz="900" dirty="0"/>
          </a:p>
        </p:txBody>
      </p:sp>
      <p:sp>
        <p:nvSpPr>
          <p:cNvPr id="4" name="Rectangle 3"/>
          <p:cNvSpPr/>
          <p:nvPr/>
        </p:nvSpPr>
        <p:spPr>
          <a:xfrm>
            <a:off x="1065093" y="2182577"/>
            <a:ext cx="5655564" cy="230832"/>
          </a:xfrm>
          <a:prstGeom prst="rect">
            <a:avLst/>
          </a:prstGeom>
        </p:spPr>
        <p:txBody>
          <a:bodyPr wrap="square">
            <a:spAutoFit/>
          </a:bodyPr>
          <a:lstStyle/>
          <a:p>
            <a:r>
              <a:rPr lang="en-GB" sz="900" b="1" dirty="0"/>
              <a:t>Case : Possible use of prepaid cards for terrorist financing purposes</a:t>
            </a:r>
          </a:p>
        </p:txBody>
      </p:sp>
      <p:sp>
        <p:nvSpPr>
          <p:cNvPr id="5" name="Rectangle 4"/>
          <p:cNvSpPr/>
          <p:nvPr/>
        </p:nvSpPr>
        <p:spPr>
          <a:xfrm>
            <a:off x="-97538" y="1949797"/>
            <a:ext cx="5817108" cy="230832"/>
          </a:xfrm>
          <a:prstGeom prst="rect">
            <a:avLst/>
          </a:prstGeom>
        </p:spPr>
        <p:txBody>
          <a:bodyPr wrap="square">
            <a:spAutoFit/>
          </a:bodyPr>
          <a:lstStyle/>
          <a:p>
            <a:pPr algn="ctr"/>
            <a:r>
              <a:rPr lang="en-GB" sz="900" b="1" dirty="0">
                <a:latin typeface="Georgia" pitchFamily="18" charset="0"/>
              </a:rPr>
              <a:t>Third party funding (including strawmen and nominees). </a:t>
            </a:r>
          </a:p>
        </p:txBody>
      </p:sp>
      <p:pic>
        <p:nvPicPr>
          <p:cNvPr id="28" name="Picture 31" descr="Newspaper clipping_Small"/>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83001">
            <a:off x="192958" y="3679867"/>
            <a:ext cx="8485343" cy="2240387"/>
          </a:xfrm>
          <a:prstGeom prst="rect">
            <a:avLst/>
          </a:prstGeom>
          <a:noFill/>
          <a:ln w="9525">
            <a:noFill/>
            <a:miter lim="800000"/>
            <a:headEnd/>
            <a:tailEnd/>
          </a:ln>
        </p:spPr>
      </p:pic>
      <p:sp>
        <p:nvSpPr>
          <p:cNvPr id="6" name="Rectangle 5"/>
          <p:cNvSpPr/>
          <p:nvPr/>
        </p:nvSpPr>
        <p:spPr>
          <a:xfrm>
            <a:off x="1237516" y="4313837"/>
            <a:ext cx="6396228" cy="1200329"/>
          </a:xfrm>
          <a:prstGeom prst="rect">
            <a:avLst/>
          </a:prstGeom>
        </p:spPr>
        <p:txBody>
          <a:bodyPr wrap="square">
            <a:spAutoFit/>
          </a:bodyPr>
          <a:lstStyle/>
          <a:p>
            <a:r>
              <a:rPr lang="en-GB" sz="900" b="1" dirty="0">
                <a:solidFill>
                  <a:srgbClr val="000000"/>
                </a:solidFill>
                <a:latin typeface="Arial" panose="020B0604020202020204" pitchFamily="34" charset="0"/>
              </a:rPr>
              <a:t>Case 20: Use of “ghost employees” to launder illicit funds through prepaid cards </a:t>
            </a:r>
            <a:endParaRPr lang="en-GB" sz="900" dirty="0">
              <a:solidFill>
                <a:srgbClr val="000000"/>
              </a:solidFill>
              <a:latin typeface="Arial" panose="020B0604020202020204" pitchFamily="34" charset="0"/>
            </a:endParaRPr>
          </a:p>
          <a:p>
            <a:endParaRPr lang="en-GB" sz="900" dirty="0">
              <a:solidFill>
                <a:srgbClr val="000000"/>
              </a:solidFill>
              <a:latin typeface="Arial" panose="020B0604020202020204" pitchFamily="34" charset="0"/>
            </a:endParaRPr>
          </a:p>
          <a:p>
            <a:r>
              <a:rPr lang="en-GB" sz="900" dirty="0">
                <a:solidFill>
                  <a:srgbClr val="000000"/>
                </a:solidFill>
                <a:latin typeface="Arial" panose="020B0604020202020204" pitchFamily="34" charset="0"/>
              </a:rPr>
              <a:t>In 2009, a defendant was charged with embezzling from his employer and laundering the stolen funds through prepaid payroll cards. The defendant, a manager with a janitorial service, interviewed job applicants for the purpose of stealing their personal information which he used to create fake employment positions which came with prepaid payroll cards. The defendant kept the payroll cards, using them to withdraw money from ATMs and purchase goods. In three years, the defendant laundered about USD 200 000. The defendant has not yet been tried. </a:t>
            </a:r>
          </a:p>
          <a:p>
            <a:r>
              <a:rPr lang="en-GB" sz="900" i="1" dirty="0">
                <a:solidFill>
                  <a:srgbClr val="000000"/>
                </a:solidFill>
                <a:latin typeface="Arial" panose="020B0604020202020204" pitchFamily="34" charset="0"/>
              </a:rPr>
              <a:t>Source: United States. </a:t>
            </a:r>
            <a:endParaRPr lang="en-GB" sz="900" dirty="0"/>
          </a:p>
        </p:txBody>
      </p:sp>
      <p:sp>
        <p:nvSpPr>
          <p:cNvPr id="29" name="Rectangle 28"/>
          <p:cNvSpPr/>
          <p:nvPr/>
        </p:nvSpPr>
        <p:spPr>
          <a:xfrm>
            <a:off x="0" y="3950050"/>
            <a:ext cx="5817108" cy="230832"/>
          </a:xfrm>
          <a:prstGeom prst="rect">
            <a:avLst/>
          </a:prstGeom>
        </p:spPr>
        <p:txBody>
          <a:bodyPr wrap="square">
            <a:spAutoFit/>
          </a:bodyPr>
          <a:lstStyle/>
          <a:p>
            <a:pPr algn="ctr"/>
            <a:r>
              <a:rPr lang="en-GB" sz="900" b="1" dirty="0" smtClean="0"/>
              <a:t> Complicit NPM providers or their employees. </a:t>
            </a:r>
            <a:endParaRPr lang="en-GB" sz="900" b="1" dirty="0">
              <a:solidFill>
                <a:schemeClr val="bg2"/>
              </a:solidFill>
              <a:latin typeface="Georgia" pitchFamily="18" charset="0"/>
            </a:endParaRPr>
          </a:p>
        </p:txBody>
      </p:sp>
      <p:sp>
        <p:nvSpPr>
          <p:cNvPr id="7" name="Slide Number Placeholder 6"/>
          <p:cNvSpPr>
            <a:spLocks noGrp="1"/>
          </p:cNvSpPr>
          <p:nvPr>
            <p:ph type="sldNum" sz="quarter" idx="18"/>
          </p:nvPr>
        </p:nvSpPr>
        <p:spPr/>
        <p:txBody>
          <a:bodyPr/>
          <a:lstStyle/>
          <a:p>
            <a:r>
              <a:rPr lang="en-GB" dirty="0" smtClean="0"/>
              <a:t>Page </a:t>
            </a:r>
            <a:fld id="{520F799D-1EC0-4B08-9441-FCC3FC022DAA}" type="slidenum">
              <a:rPr lang="en-GB" smtClean="0"/>
              <a:pPr/>
              <a:t>103</a:t>
            </a:fld>
            <a:endParaRPr lang="en-GB" dirty="0"/>
          </a:p>
        </p:txBody>
      </p:sp>
      <p:sp>
        <p:nvSpPr>
          <p:cNvPr id="9" name="Date Placeholder 8"/>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39370497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Future of banking : New payment method</a:t>
            </a:r>
            <a:r>
              <a:rPr lang="en-GB" dirty="0">
                <a:solidFill>
                  <a:schemeClr val="tx2"/>
                </a:solidFill>
              </a:rPr>
              <a:t> </a:t>
            </a:r>
            <a:r>
              <a:rPr lang="en-GB" dirty="0" smtClean="0">
                <a:solidFill>
                  <a:schemeClr val="tx2"/>
                </a:solidFill>
              </a:rPr>
              <a:t>cases (cont.)</a:t>
            </a:r>
            <a:endParaRPr lang="en-GB" dirty="0">
              <a:solidFill>
                <a:schemeClr val="tx2"/>
              </a:solidFill>
            </a:endParaRPr>
          </a:p>
        </p:txBody>
      </p:sp>
      <p:sp>
        <p:nvSpPr>
          <p:cNvPr id="4" name="Content Placeholder 3"/>
          <p:cNvSpPr>
            <a:spLocks noGrp="1"/>
          </p:cNvSpPr>
          <p:nvPr>
            <p:ph sz="quarter" idx="15"/>
          </p:nvPr>
        </p:nvSpPr>
        <p:spPr/>
        <p:txBody>
          <a:bodyPr/>
          <a:lstStyle/>
          <a:p>
            <a:endParaRPr lang="en-GB" dirty="0"/>
          </a:p>
        </p:txBody>
      </p:sp>
      <p:pic>
        <p:nvPicPr>
          <p:cNvPr id="26" name="Picture 31" descr="Newspaper clipping_Small"/>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83001">
            <a:off x="43950" y="2011150"/>
            <a:ext cx="8556980" cy="3131713"/>
          </a:xfrm>
          <a:prstGeom prst="rect">
            <a:avLst/>
          </a:prstGeom>
          <a:noFill/>
          <a:ln w="9525">
            <a:noFill/>
            <a:miter lim="800000"/>
            <a:headEnd/>
            <a:tailEnd/>
          </a:ln>
        </p:spPr>
      </p:pic>
      <p:sp>
        <p:nvSpPr>
          <p:cNvPr id="3" name="Rectangle 2"/>
          <p:cNvSpPr/>
          <p:nvPr/>
        </p:nvSpPr>
        <p:spPr>
          <a:xfrm>
            <a:off x="1067856" y="2756871"/>
            <a:ext cx="6521958" cy="2031325"/>
          </a:xfrm>
          <a:prstGeom prst="rect">
            <a:avLst/>
          </a:prstGeom>
        </p:spPr>
        <p:txBody>
          <a:bodyPr wrap="square">
            <a:spAutoFit/>
          </a:bodyPr>
          <a:lstStyle/>
          <a:p>
            <a:r>
              <a:rPr lang="en-GB" sz="900" b="1" dirty="0"/>
              <a:t>Case : Money laundering through a digital precious metals provider </a:t>
            </a:r>
            <a:endParaRPr lang="en-GB" sz="900" dirty="0"/>
          </a:p>
          <a:p>
            <a:r>
              <a:rPr lang="en-GB" sz="900" dirty="0"/>
              <a:t>In 2008, an Internet-based digital currency business, and its three principal directors and owners, pleaded guilty to criminal charges relating to money laundering and the operation of an illegal money transmitting business. </a:t>
            </a:r>
          </a:p>
          <a:p>
            <a:endParaRPr lang="en-GB" sz="900" dirty="0"/>
          </a:p>
          <a:p>
            <a:r>
              <a:rPr lang="en-GB" sz="900" dirty="0"/>
              <a:t>Several characteristics of the digital currency business operation made it attractive to users engaged in criminal activity, such as not requiring users to provide their true identity, or any specific identity. The digital currency business operation continued to allow accounts to be opened without verification of user identity, despite knowing that the business was being used for criminal activity, including child exploitation, investment scams, credit card fraud, money laundering and identity theft. In addition, the digital currency business assigned employees with no prior relevant experience to monitor hundreds of thousands of accounts for criminal activity. They also participated in designing a system that expressly encouraged users whose criminal activity had been discovered to transfer their criminal proceeds among other accounts of said digital currency business. Unlike other IPS providers, the digital currency business operation did not include any statement in its user agreement prohibiting the use of its services for criminal activity. </a:t>
            </a:r>
          </a:p>
          <a:p>
            <a:r>
              <a:rPr lang="en-GB" sz="900" i="1" dirty="0"/>
              <a:t>Source: United States.</a:t>
            </a:r>
            <a:r>
              <a:rPr lang="en-GB" sz="900" i="1" dirty="0">
                <a:solidFill>
                  <a:srgbClr val="000000"/>
                </a:solidFill>
                <a:latin typeface="Arial" panose="020B0604020202020204" pitchFamily="34" charset="0"/>
              </a:rPr>
              <a:t>.</a:t>
            </a:r>
            <a:endParaRPr lang="en-GB" sz="900" dirty="0"/>
          </a:p>
        </p:txBody>
      </p:sp>
      <p:sp>
        <p:nvSpPr>
          <p:cNvPr id="5" name="Rectangle 4"/>
          <p:cNvSpPr/>
          <p:nvPr/>
        </p:nvSpPr>
        <p:spPr>
          <a:xfrm>
            <a:off x="-255272" y="2444993"/>
            <a:ext cx="5817108" cy="230832"/>
          </a:xfrm>
          <a:prstGeom prst="rect">
            <a:avLst/>
          </a:prstGeom>
        </p:spPr>
        <p:txBody>
          <a:bodyPr wrap="square">
            <a:spAutoFit/>
          </a:bodyPr>
          <a:lstStyle/>
          <a:p>
            <a:pPr algn="ctr"/>
            <a:r>
              <a:rPr lang="en-GB" sz="900" b="1" dirty="0" smtClean="0"/>
              <a:t>Exploitation of the non-face-to-face nature of NPM accounts.</a:t>
            </a:r>
            <a:endParaRPr lang="en-GB" sz="900" b="1" dirty="0">
              <a:solidFill>
                <a:schemeClr val="bg2"/>
              </a:solidFill>
              <a:latin typeface="Georgia" pitchFamily="18" charset="0"/>
            </a:endParaRPr>
          </a:p>
        </p:txBody>
      </p:sp>
      <p:sp>
        <p:nvSpPr>
          <p:cNvPr id="6" name="Slide Number Placeholder 5"/>
          <p:cNvSpPr>
            <a:spLocks noGrp="1"/>
          </p:cNvSpPr>
          <p:nvPr>
            <p:ph type="sldNum" sz="quarter" idx="18"/>
          </p:nvPr>
        </p:nvSpPr>
        <p:spPr/>
        <p:txBody>
          <a:bodyPr/>
          <a:lstStyle/>
          <a:p>
            <a:r>
              <a:rPr lang="en-GB" dirty="0" smtClean="0"/>
              <a:t>Page </a:t>
            </a:r>
            <a:fld id="{520F799D-1EC0-4B08-9441-FCC3FC022DAA}" type="slidenum">
              <a:rPr lang="en-GB" smtClean="0"/>
              <a:pPr/>
              <a:t>104</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3812645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Future of banking by PwC </a:t>
            </a:r>
            <a:r>
              <a:rPr lang="en-GB" dirty="0">
                <a:solidFill>
                  <a:schemeClr val="tx2"/>
                </a:solidFill>
              </a:rPr>
              <a:t> </a:t>
            </a:r>
          </a:p>
        </p:txBody>
      </p:sp>
      <p:pic>
        <p:nvPicPr>
          <p:cNvPr id="29" name="lkuEwHzRD5Q"/>
          <p:cNvPicPr>
            <a:picLocks noGrp="1" noRot="1" noChangeAspect="1"/>
          </p:cNvPicPr>
          <p:nvPr>
            <p:ph sz="quarter" idx="15"/>
            <a:videoFile r:link="rId1"/>
          </p:nvPr>
        </p:nvPicPr>
        <p:blipFill>
          <a:blip r:embed="rId4"/>
          <a:stretch>
            <a:fillRect/>
          </a:stretch>
        </p:blipFill>
        <p:spPr>
          <a:xfrm>
            <a:off x="530352" y="1268760"/>
            <a:ext cx="8064896" cy="4536504"/>
          </a:xfrm>
          <a:prstGeom prst="rect">
            <a:avLst/>
          </a:prstGeom>
        </p:spPr>
      </p:pic>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105</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5472259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New Vendors</a:t>
            </a:r>
            <a:endParaRPr lang="en-GB" dirty="0"/>
          </a:p>
        </p:txBody>
      </p:sp>
      <p:sp>
        <p:nvSpPr>
          <p:cNvPr id="44" name="Subtitle 43"/>
          <p:cNvSpPr>
            <a:spLocks noGrp="1"/>
          </p:cNvSpPr>
          <p:nvPr>
            <p:ph type="subTitle" idx="1"/>
          </p:nvPr>
        </p:nvSpPr>
        <p:spPr/>
        <p:txBody>
          <a:bodyPr/>
          <a:lstStyle/>
          <a:p>
            <a:r>
              <a:rPr lang="en-GB" u="sng" dirty="0" smtClean="0"/>
              <a:t>Speaker: </a:t>
            </a:r>
            <a:endParaRPr lang="en-GB" u="sng" dirty="0"/>
          </a:p>
          <a:p>
            <a:r>
              <a:rPr lang="en-GB" dirty="0" err="1" smtClean="0"/>
              <a:t>Sonali</a:t>
            </a:r>
            <a:r>
              <a:rPr lang="en-GB" dirty="0" smtClean="0"/>
              <a:t> </a:t>
            </a:r>
            <a:r>
              <a:rPr lang="en-GB" dirty="0" err="1" smtClean="0"/>
              <a:t>Warriar</a:t>
            </a:r>
            <a:endParaRPr lang="en-GB"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106</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6375418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Vendor relationships</a:t>
            </a:r>
            <a:r>
              <a:rPr lang="en-GB" dirty="0" smtClean="0"/>
              <a:t/>
            </a:r>
            <a:br>
              <a:rPr lang="en-GB" dirty="0" smtClean="0"/>
            </a:br>
            <a:r>
              <a:rPr lang="en-GB" sz="1800" b="0" dirty="0" smtClean="0"/>
              <a:t>Building relationships with 3 main vendors but keep a holistic view of the market</a:t>
            </a:r>
            <a:endParaRPr lang="en-GB" sz="1800" b="0" dirty="0"/>
          </a:p>
        </p:txBody>
      </p:sp>
      <p:pic>
        <p:nvPicPr>
          <p:cNvPr id="11" name="Picture 10"/>
          <p:cNvPicPr>
            <a:picLocks noChangeAspect="1"/>
          </p:cNvPicPr>
          <p:nvPr/>
        </p:nvPicPr>
        <p:blipFill>
          <a:blip r:embed="rId3"/>
          <a:stretch>
            <a:fillRect/>
          </a:stretch>
        </p:blipFill>
        <p:spPr>
          <a:xfrm>
            <a:off x="2051800" y="3746925"/>
            <a:ext cx="1440000" cy="1440000"/>
          </a:xfrm>
          <a:prstGeom prst="rect">
            <a:avLst/>
          </a:prstGeom>
        </p:spPr>
      </p:pic>
      <p:pic>
        <p:nvPicPr>
          <p:cNvPr id="12" name="Picture 11"/>
          <p:cNvPicPr>
            <a:picLocks noChangeAspect="1"/>
          </p:cNvPicPr>
          <p:nvPr/>
        </p:nvPicPr>
        <p:blipFill>
          <a:blip r:embed="rId4"/>
          <a:stretch>
            <a:fillRect/>
          </a:stretch>
        </p:blipFill>
        <p:spPr>
          <a:xfrm>
            <a:off x="5580112" y="1628800"/>
            <a:ext cx="2772973" cy="720000"/>
          </a:xfrm>
          <a:prstGeom prst="rect">
            <a:avLst/>
          </a:prstGeom>
        </p:spPr>
      </p:pic>
      <p:pic>
        <p:nvPicPr>
          <p:cNvPr id="13" name="Picture 12"/>
          <p:cNvPicPr>
            <a:picLocks noChangeAspect="1"/>
          </p:cNvPicPr>
          <p:nvPr/>
        </p:nvPicPr>
        <p:blipFill>
          <a:blip r:embed="rId5"/>
          <a:stretch>
            <a:fillRect/>
          </a:stretch>
        </p:blipFill>
        <p:spPr>
          <a:xfrm>
            <a:off x="530494" y="2035514"/>
            <a:ext cx="2095500" cy="685800"/>
          </a:xfrm>
          <a:prstGeom prst="rect">
            <a:avLst/>
          </a:prstGeom>
        </p:spPr>
      </p:pic>
      <p:sp>
        <p:nvSpPr>
          <p:cNvPr id="7" name="TextBox 6"/>
          <p:cNvSpPr txBox="1"/>
          <p:nvPr/>
        </p:nvSpPr>
        <p:spPr>
          <a:xfrm>
            <a:off x="2771800" y="1767840"/>
            <a:ext cx="2304256" cy="1303809"/>
          </a:xfrm>
          <a:prstGeom prst="rect">
            <a:avLst/>
          </a:prstGeom>
          <a:noFill/>
          <a:ln>
            <a:noFill/>
          </a:ln>
        </p:spPr>
        <p:txBody>
          <a:bodyPr wrap="square" lIns="36000" tIns="36000" rIns="36000" bIns="36000" rtlCol="0">
            <a:spAutoFit/>
          </a:bodyPr>
          <a:lstStyle/>
          <a:p>
            <a:pPr marL="177800" indent="-177800">
              <a:spcAft>
                <a:spcPts val="900"/>
              </a:spcAft>
              <a:buFont typeface="Arial" panose="020B0604020202020204" pitchFamily="34" charset="0"/>
              <a:buChar char="•"/>
            </a:pPr>
            <a:r>
              <a:rPr lang="en-GB" sz="1000" dirty="0" smtClean="0">
                <a:latin typeface="Georgia" pitchFamily="18" charset="0"/>
              </a:rPr>
              <a:t>JBR signed</a:t>
            </a:r>
          </a:p>
          <a:p>
            <a:pPr marL="177800" indent="-177800">
              <a:spcAft>
                <a:spcPts val="900"/>
              </a:spcAft>
              <a:buFont typeface="Arial" panose="020B0604020202020204" pitchFamily="34" charset="0"/>
              <a:buChar char="•"/>
            </a:pPr>
            <a:r>
              <a:rPr lang="en-GB" sz="1000" dirty="0" smtClean="0">
                <a:latin typeface="Georgia" pitchFamily="18" charset="0"/>
              </a:rPr>
              <a:t>DB case management discussions</a:t>
            </a:r>
          </a:p>
          <a:p>
            <a:pPr marL="177800" indent="-177800">
              <a:spcAft>
                <a:spcPts val="900"/>
              </a:spcAft>
              <a:buFont typeface="Arial" panose="020B0604020202020204" pitchFamily="34" charset="0"/>
              <a:buChar char="•"/>
            </a:pPr>
            <a:r>
              <a:rPr lang="en-GB" sz="1000" dirty="0" smtClean="0">
                <a:latin typeface="Georgia" pitchFamily="18" charset="0"/>
              </a:rPr>
              <a:t>Danske RFI</a:t>
            </a:r>
          </a:p>
          <a:p>
            <a:pPr marL="177800" indent="-177800">
              <a:spcAft>
                <a:spcPts val="900"/>
              </a:spcAft>
              <a:buFont typeface="Arial" panose="020B0604020202020204" pitchFamily="34" charset="0"/>
              <a:buChar char="•"/>
            </a:pPr>
            <a:r>
              <a:rPr lang="en-GB" sz="1000" dirty="0" smtClean="0">
                <a:latin typeface="Georgia" pitchFamily="18" charset="0"/>
              </a:rPr>
              <a:t>RBS targeting</a:t>
            </a:r>
          </a:p>
          <a:p>
            <a:pPr marL="177800" indent="-177800">
              <a:spcAft>
                <a:spcPts val="900"/>
              </a:spcAft>
              <a:buFont typeface="Arial" panose="020B0604020202020204" pitchFamily="34" charset="0"/>
              <a:buChar char="•"/>
            </a:pPr>
            <a:r>
              <a:rPr lang="en-GB" sz="1000" dirty="0" smtClean="0">
                <a:latin typeface="Georgia" pitchFamily="18" charset="0"/>
              </a:rPr>
              <a:t>Go to market regions</a:t>
            </a:r>
          </a:p>
        </p:txBody>
      </p:sp>
      <p:sp>
        <p:nvSpPr>
          <p:cNvPr id="14" name="TextBox 13"/>
          <p:cNvSpPr txBox="1"/>
          <p:nvPr/>
        </p:nvSpPr>
        <p:spPr>
          <a:xfrm>
            <a:off x="5814470" y="2437590"/>
            <a:ext cx="2304256" cy="765200"/>
          </a:xfrm>
          <a:prstGeom prst="rect">
            <a:avLst/>
          </a:prstGeom>
          <a:noFill/>
          <a:ln>
            <a:noFill/>
          </a:ln>
        </p:spPr>
        <p:txBody>
          <a:bodyPr wrap="square" lIns="36000" tIns="36000" rIns="36000" bIns="36000" rtlCol="0">
            <a:spAutoFit/>
          </a:bodyPr>
          <a:lstStyle/>
          <a:p>
            <a:pPr marL="177800" indent="-177800">
              <a:spcAft>
                <a:spcPts val="900"/>
              </a:spcAft>
              <a:buFont typeface="Arial" panose="020B0604020202020204" pitchFamily="34" charset="0"/>
              <a:buChar char="•"/>
            </a:pPr>
            <a:r>
              <a:rPr lang="en-GB" sz="1000" dirty="0" smtClean="0">
                <a:latin typeface="Georgia" pitchFamily="18" charset="0"/>
              </a:rPr>
              <a:t>JBR in process</a:t>
            </a:r>
          </a:p>
          <a:p>
            <a:pPr marL="177800" indent="-177800">
              <a:spcAft>
                <a:spcPts val="900"/>
              </a:spcAft>
              <a:buFont typeface="Arial" panose="020B0604020202020204" pitchFamily="34" charset="0"/>
              <a:buChar char="•"/>
            </a:pPr>
            <a:r>
              <a:rPr lang="en-GB" sz="1000" dirty="0" smtClean="0">
                <a:latin typeface="Georgia" pitchFamily="18" charset="0"/>
              </a:rPr>
              <a:t>Intro to gaming practice</a:t>
            </a:r>
          </a:p>
          <a:p>
            <a:pPr marL="177800" indent="-177800">
              <a:spcAft>
                <a:spcPts val="900"/>
              </a:spcAft>
              <a:buFont typeface="Arial" panose="020B0604020202020204" pitchFamily="34" charset="0"/>
              <a:buChar char="•"/>
            </a:pPr>
            <a:r>
              <a:rPr lang="en-GB" sz="1000" dirty="0" smtClean="0">
                <a:latin typeface="Georgia" pitchFamily="18" charset="0"/>
              </a:rPr>
              <a:t>Whitepaper in process</a:t>
            </a:r>
          </a:p>
        </p:txBody>
      </p:sp>
      <p:sp>
        <p:nvSpPr>
          <p:cNvPr id="15" name="TextBox 14"/>
          <p:cNvSpPr txBox="1"/>
          <p:nvPr/>
        </p:nvSpPr>
        <p:spPr>
          <a:xfrm>
            <a:off x="530494" y="4073106"/>
            <a:ext cx="2304256" cy="765200"/>
          </a:xfrm>
          <a:prstGeom prst="rect">
            <a:avLst/>
          </a:prstGeom>
          <a:noFill/>
          <a:ln>
            <a:noFill/>
          </a:ln>
        </p:spPr>
        <p:txBody>
          <a:bodyPr wrap="square" lIns="36000" tIns="36000" rIns="36000" bIns="36000" rtlCol="0">
            <a:spAutoFit/>
          </a:bodyPr>
          <a:lstStyle/>
          <a:p>
            <a:pPr marL="177800" indent="-177800">
              <a:spcAft>
                <a:spcPts val="900"/>
              </a:spcAft>
              <a:buFont typeface="Arial" panose="020B0604020202020204" pitchFamily="34" charset="0"/>
              <a:buChar char="•"/>
            </a:pPr>
            <a:r>
              <a:rPr lang="en-GB" sz="1000" dirty="0" smtClean="0">
                <a:latin typeface="Georgia" pitchFamily="18" charset="0"/>
              </a:rPr>
              <a:t>JBR signed</a:t>
            </a:r>
          </a:p>
          <a:p>
            <a:pPr marL="177800" indent="-177800">
              <a:spcAft>
                <a:spcPts val="900"/>
              </a:spcAft>
              <a:buFont typeface="Arial" panose="020B0604020202020204" pitchFamily="34" charset="0"/>
              <a:buChar char="•"/>
            </a:pPr>
            <a:r>
              <a:rPr lang="en-GB" sz="1000" dirty="0" smtClean="0">
                <a:latin typeface="Georgia" pitchFamily="18" charset="0"/>
              </a:rPr>
              <a:t>SCB voice RFI</a:t>
            </a:r>
          </a:p>
          <a:p>
            <a:pPr marL="177800" indent="-177800">
              <a:spcAft>
                <a:spcPts val="900"/>
              </a:spcAft>
              <a:buFont typeface="Arial" panose="020B0604020202020204" pitchFamily="34" charset="0"/>
              <a:buChar char="•"/>
            </a:pPr>
            <a:r>
              <a:rPr lang="en-GB" sz="1000" dirty="0" smtClean="0">
                <a:latin typeface="Georgia" pitchFamily="18" charset="0"/>
              </a:rPr>
              <a:t>Citi opportunity</a:t>
            </a:r>
          </a:p>
        </p:txBody>
      </p:sp>
      <p:pic>
        <p:nvPicPr>
          <p:cNvPr id="1026" name="Picture 2" descr="Image result for quantex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1495" y="3731191"/>
            <a:ext cx="2133578"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ccuit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60859" y="4555584"/>
            <a:ext cx="1612308"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compasscorporation.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4463" y="5207469"/>
            <a:ext cx="1841860" cy="36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YBENETI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99296" y="5733256"/>
            <a:ext cx="1911503"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p:cNvSpPr/>
          <p:nvPr/>
        </p:nvSpPr>
        <p:spPr bwMode="ltGray">
          <a:xfrm>
            <a:off x="3995936" y="3250483"/>
            <a:ext cx="4613990" cy="2700717"/>
          </a:xfrm>
          <a:custGeom>
            <a:avLst/>
            <a:gdLst>
              <a:gd name="connsiteX0" fmla="*/ 0 w 4466804"/>
              <a:gd name="connsiteY0" fmla="*/ 2500439 h 2500439"/>
              <a:gd name="connsiteX1" fmla="*/ 1351370 w 4466804"/>
              <a:gd name="connsiteY1" fmla="*/ 784928 h 2500439"/>
              <a:gd name="connsiteX2" fmla="*/ 4466804 w 4466804"/>
              <a:gd name="connsiteY2" fmla="*/ 0 h 2500439"/>
            </a:gdLst>
            <a:ahLst/>
            <a:cxnLst>
              <a:cxn ang="0">
                <a:pos x="connsiteX0" y="connsiteY0"/>
              </a:cxn>
              <a:cxn ang="0">
                <a:pos x="connsiteX1" y="connsiteY1"/>
              </a:cxn>
              <a:cxn ang="0">
                <a:pos x="connsiteX2" y="connsiteY2"/>
              </a:cxn>
            </a:cxnLst>
            <a:rect l="l" t="t" r="r" b="b"/>
            <a:pathLst>
              <a:path w="4466804" h="2500439">
                <a:moveTo>
                  <a:pt x="0" y="2500439"/>
                </a:moveTo>
                <a:cubicBezTo>
                  <a:pt x="303451" y="1851053"/>
                  <a:pt x="606903" y="1201668"/>
                  <a:pt x="1351370" y="784928"/>
                </a:cubicBezTo>
                <a:cubicBezTo>
                  <a:pt x="2095837" y="368188"/>
                  <a:pt x="3281320" y="184094"/>
                  <a:pt x="4466804" y="0"/>
                </a:cubicBezTo>
              </a:path>
            </a:pathLst>
          </a:cu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40" name="Picture 16" descr="Image result for trunomi"/>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77303" y="4516991"/>
            <a:ext cx="112219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bae systems detic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08106" y="5073392"/>
            <a:ext cx="1215000" cy="540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107</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1820039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NICE </a:t>
            </a:r>
            <a:r>
              <a:rPr lang="en-GB" dirty="0" err="1" smtClean="0">
                <a:solidFill>
                  <a:schemeClr val="tx2"/>
                </a:solidFill>
              </a:rPr>
              <a:t>Actimize</a:t>
            </a:r>
            <a:r>
              <a:rPr lang="en-GB" dirty="0" smtClean="0">
                <a:solidFill>
                  <a:schemeClr val="tx2"/>
                </a:solidFill>
              </a:rPr>
              <a:t> – AML solutions</a:t>
            </a:r>
            <a:endParaRPr lang="en-GB" dirty="0">
              <a:solidFill>
                <a:schemeClr val="tx2"/>
              </a:solidFill>
            </a:endParaRPr>
          </a:p>
        </p:txBody>
      </p:sp>
      <p:sp>
        <p:nvSpPr>
          <p:cNvPr id="7" name="Rounded Rectangle 6"/>
          <p:cNvSpPr/>
          <p:nvPr/>
        </p:nvSpPr>
        <p:spPr bwMode="ltGray">
          <a:xfrm>
            <a:off x="530352" y="2036618"/>
            <a:ext cx="3864962" cy="200198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GB" b="1" dirty="0" smtClean="0">
                <a:solidFill>
                  <a:schemeClr val="tx1"/>
                </a:solidFill>
                <a:latin typeface="Georgia" pitchFamily="18" charset="0"/>
              </a:rPr>
              <a:t>Anti-Money Laundering (AML)</a:t>
            </a:r>
          </a:p>
          <a:p>
            <a:pPr marL="285750" indent="-285750">
              <a:buFont typeface="Arial" panose="020B0604020202020204" pitchFamily="34" charset="0"/>
              <a:buChar char="•"/>
            </a:pPr>
            <a:r>
              <a:rPr lang="en-GB" dirty="0" smtClean="0">
                <a:solidFill>
                  <a:schemeClr val="tx1"/>
                </a:solidFill>
                <a:latin typeface="Georgia" pitchFamily="18" charset="0"/>
              </a:rPr>
              <a:t>Fraud Detection &amp; Prevention</a:t>
            </a:r>
          </a:p>
          <a:p>
            <a:pPr marL="285750" indent="-285750">
              <a:buFont typeface="Arial" panose="020B0604020202020204" pitchFamily="34" charset="0"/>
              <a:buChar char="•"/>
            </a:pPr>
            <a:r>
              <a:rPr lang="en-GB" dirty="0" smtClean="0">
                <a:solidFill>
                  <a:schemeClr val="tx1"/>
                </a:solidFill>
                <a:latin typeface="Georgia" pitchFamily="18" charset="0"/>
              </a:rPr>
              <a:t>Financial Markets Compliance</a:t>
            </a:r>
          </a:p>
          <a:p>
            <a:pPr marL="285750" indent="-285750">
              <a:buFont typeface="Arial" panose="020B0604020202020204" pitchFamily="34" charset="0"/>
              <a:buChar char="•"/>
            </a:pPr>
            <a:r>
              <a:rPr lang="en-GB" dirty="0" smtClean="0">
                <a:solidFill>
                  <a:schemeClr val="tx1"/>
                </a:solidFill>
                <a:latin typeface="Georgia" pitchFamily="18" charset="0"/>
              </a:rPr>
              <a:t>Enterprise Risk Case Management</a:t>
            </a:r>
          </a:p>
          <a:p>
            <a:pPr marL="285750" indent="-285750">
              <a:buFont typeface="Arial" panose="020B0604020202020204" pitchFamily="34" charset="0"/>
              <a:buChar char="•"/>
            </a:pPr>
            <a:r>
              <a:rPr lang="en-GB" dirty="0" smtClean="0">
                <a:solidFill>
                  <a:schemeClr val="tx1"/>
                </a:solidFill>
                <a:latin typeface="Georgia" pitchFamily="18" charset="0"/>
              </a:rPr>
              <a:t>Technology</a:t>
            </a:r>
          </a:p>
        </p:txBody>
      </p:sp>
      <p:sp>
        <p:nvSpPr>
          <p:cNvPr id="9" name="Rounded Rectangle 8"/>
          <p:cNvSpPr/>
          <p:nvPr/>
        </p:nvSpPr>
        <p:spPr bwMode="ltGray">
          <a:xfrm>
            <a:off x="4860032" y="2036618"/>
            <a:ext cx="3750568" cy="2001982"/>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Arial" panose="020B0604020202020204" pitchFamily="34" charset="0"/>
              <a:buChar char="•"/>
            </a:pPr>
            <a:r>
              <a:rPr lang="en-GB" dirty="0" smtClean="0">
                <a:solidFill>
                  <a:schemeClr val="tx1"/>
                </a:solidFill>
                <a:latin typeface="Georgia" pitchFamily="18" charset="0"/>
              </a:rPr>
              <a:t>Suspicious Activity Monitoring</a:t>
            </a:r>
          </a:p>
          <a:p>
            <a:pPr marL="285750" indent="-285750">
              <a:buFont typeface="Arial" panose="020B0604020202020204" pitchFamily="34" charset="0"/>
              <a:buChar char="•"/>
            </a:pPr>
            <a:r>
              <a:rPr lang="en-GB" dirty="0" smtClean="0">
                <a:solidFill>
                  <a:schemeClr val="tx1"/>
                </a:solidFill>
                <a:latin typeface="Georgia" pitchFamily="18" charset="0"/>
              </a:rPr>
              <a:t>Customer Due Diligence</a:t>
            </a:r>
          </a:p>
          <a:p>
            <a:pPr marL="285750" indent="-285750">
              <a:buFont typeface="Arial" panose="020B0604020202020204" pitchFamily="34" charset="0"/>
              <a:buChar char="•"/>
            </a:pPr>
            <a:r>
              <a:rPr lang="en-GB" dirty="0" smtClean="0">
                <a:solidFill>
                  <a:schemeClr val="tx1"/>
                </a:solidFill>
                <a:latin typeface="Georgia" pitchFamily="18" charset="0"/>
              </a:rPr>
              <a:t>FATCA Compliance</a:t>
            </a:r>
          </a:p>
          <a:p>
            <a:pPr marL="285750" indent="-285750">
              <a:buFont typeface="Arial" panose="020B0604020202020204" pitchFamily="34" charset="0"/>
              <a:buChar char="•"/>
            </a:pPr>
            <a:r>
              <a:rPr lang="en-GB" dirty="0" smtClean="0">
                <a:solidFill>
                  <a:schemeClr val="tx1"/>
                </a:solidFill>
                <a:latin typeface="Georgia" pitchFamily="18" charset="0"/>
              </a:rPr>
              <a:t>Watch  List Filtering</a:t>
            </a:r>
          </a:p>
          <a:p>
            <a:pPr marL="285750" indent="-285750">
              <a:buFont typeface="Arial" panose="020B0604020202020204" pitchFamily="34" charset="0"/>
              <a:buChar char="•"/>
            </a:pPr>
            <a:r>
              <a:rPr lang="en-GB" dirty="0" smtClean="0">
                <a:solidFill>
                  <a:schemeClr val="tx1"/>
                </a:solidFill>
                <a:latin typeface="Georgia" pitchFamily="18" charset="0"/>
              </a:rPr>
              <a:t>CTR Processing &amp; Automation</a:t>
            </a:r>
          </a:p>
        </p:txBody>
      </p:sp>
      <p:sp>
        <p:nvSpPr>
          <p:cNvPr id="6" name="Right Arrow 5"/>
          <p:cNvSpPr/>
          <p:nvPr/>
        </p:nvSpPr>
        <p:spPr bwMode="ltGray">
          <a:xfrm>
            <a:off x="4311987" y="2251492"/>
            <a:ext cx="631372" cy="378605"/>
          </a:xfrm>
          <a:prstGeom prst="righ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108</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44007119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2"/>
                </a:solidFill>
              </a:rPr>
              <a:t>Featurespace</a:t>
            </a:r>
            <a:r>
              <a:rPr lang="en-GB" dirty="0" smtClean="0">
                <a:solidFill>
                  <a:schemeClr val="tx2"/>
                </a:solidFill>
              </a:rPr>
              <a:t> – Fraud &amp; Transaction Monitoring</a:t>
            </a:r>
            <a:endParaRPr lang="en-GB" dirty="0">
              <a:solidFill>
                <a:schemeClr val="tx2"/>
              </a:solidFill>
            </a:endParaRPr>
          </a:p>
        </p:txBody>
      </p:sp>
      <p:sp>
        <p:nvSpPr>
          <p:cNvPr id="8" name="Content Placeholder 7"/>
          <p:cNvSpPr>
            <a:spLocks noGrp="1"/>
          </p:cNvSpPr>
          <p:nvPr>
            <p:ph sz="quarter" idx="15"/>
          </p:nvPr>
        </p:nvSpPr>
        <p:spPr>
          <a:prstGeom prst="rect">
            <a:avLst/>
          </a:prstGeom>
        </p:spPr>
        <p:txBody>
          <a:bodyPr/>
          <a:lstStyle/>
          <a:p>
            <a:pPr marL="354330" indent="-285750">
              <a:buFont typeface="Arial" panose="020B0604020202020204" pitchFamily="34" charset="0"/>
              <a:buChar char="•"/>
            </a:pPr>
            <a:r>
              <a:rPr lang="en-GB" sz="1600" b="1" dirty="0">
                <a:solidFill>
                  <a:srgbClr val="000000"/>
                </a:solidFill>
                <a:latin typeface="+mj-lt"/>
              </a:rPr>
              <a:t>ARIC engine (Adaptive, Real-time, Individual, Change </a:t>
            </a:r>
            <a:r>
              <a:rPr lang="en-GB" sz="1600" b="1" dirty="0" smtClean="0">
                <a:solidFill>
                  <a:srgbClr val="000000"/>
                </a:solidFill>
                <a:latin typeface="+mj-lt"/>
              </a:rPr>
              <a:t>Identification)</a:t>
            </a:r>
            <a:r>
              <a:rPr lang="en-GB" sz="1600" b="1" dirty="0">
                <a:solidFill>
                  <a:srgbClr val="000000"/>
                </a:solidFill>
                <a:latin typeface="+mj-lt"/>
              </a:rPr>
              <a:t> </a:t>
            </a:r>
            <a:r>
              <a:rPr lang="en-GB" sz="1600" dirty="0" smtClean="0">
                <a:solidFill>
                  <a:srgbClr val="000000"/>
                </a:solidFill>
                <a:latin typeface="+mj-lt"/>
              </a:rPr>
              <a:t>- Utilises </a:t>
            </a:r>
            <a:r>
              <a:rPr lang="en-GB" sz="1600" dirty="0">
                <a:solidFill>
                  <a:srgbClr val="000000"/>
                </a:solidFill>
                <a:latin typeface="+mj-lt"/>
              </a:rPr>
              <a:t>machine learning and behavioural analytics to understand the “good” behaviour of </a:t>
            </a:r>
            <a:r>
              <a:rPr lang="en-GB" sz="1600" dirty="0" smtClean="0">
                <a:solidFill>
                  <a:srgbClr val="000000"/>
                </a:solidFill>
                <a:latin typeface="+mj-lt"/>
              </a:rPr>
              <a:t>customers</a:t>
            </a:r>
          </a:p>
          <a:p>
            <a:pPr marL="354330" indent="-285750">
              <a:buFont typeface="Arial" panose="020B0604020202020204" pitchFamily="34" charset="0"/>
              <a:buChar char="•"/>
            </a:pPr>
            <a:r>
              <a:rPr lang="en-GB" sz="1600" b="1" dirty="0" smtClean="0">
                <a:solidFill>
                  <a:srgbClr val="000000"/>
                </a:solidFill>
                <a:latin typeface="+mj-lt"/>
              </a:rPr>
              <a:t>Features:</a:t>
            </a:r>
          </a:p>
          <a:p>
            <a:pPr marL="628650" lvl="1" indent="-285750">
              <a:buFont typeface="Arial" panose="020B0604020202020204" pitchFamily="34" charset="0"/>
              <a:buChar char="•"/>
            </a:pPr>
            <a:r>
              <a:rPr lang="en-GB" sz="1600" dirty="0" smtClean="0">
                <a:solidFill>
                  <a:srgbClr val="000000"/>
                </a:solidFill>
                <a:latin typeface="+mj-lt"/>
              </a:rPr>
              <a:t>Recognises subtle anomalies in real time</a:t>
            </a:r>
          </a:p>
          <a:p>
            <a:pPr marL="628650" lvl="1" indent="-285750">
              <a:buFont typeface="Arial" panose="020B0604020202020204" pitchFamily="34" charset="0"/>
              <a:buChar char="•"/>
            </a:pPr>
            <a:r>
              <a:rPr lang="en-GB" sz="1600" dirty="0" smtClean="0">
                <a:solidFill>
                  <a:srgbClr val="000000"/>
                </a:solidFill>
                <a:latin typeface="+mj-lt"/>
              </a:rPr>
              <a:t>Reduces the number of transactions that get unnecessarily blocked</a:t>
            </a:r>
          </a:p>
          <a:p>
            <a:pPr marL="628650" lvl="1" indent="-285750">
              <a:buFont typeface="Arial" panose="020B0604020202020204" pitchFamily="34" charset="0"/>
              <a:buChar char="•"/>
            </a:pPr>
            <a:r>
              <a:rPr lang="en-GB" sz="1600" dirty="0" smtClean="0">
                <a:solidFill>
                  <a:srgbClr val="000000"/>
                </a:solidFill>
                <a:latin typeface="+mj-lt"/>
              </a:rPr>
              <a:t>Models self learn as fraud evolves &amp; do not degrade over time</a:t>
            </a:r>
          </a:p>
          <a:p>
            <a:pPr marL="628650" lvl="1" indent="-285750">
              <a:buFont typeface="Arial" panose="020B0604020202020204" pitchFamily="34" charset="0"/>
              <a:buChar char="•"/>
            </a:pPr>
            <a:r>
              <a:rPr lang="en-GB" sz="1600" dirty="0" smtClean="0">
                <a:solidFill>
                  <a:srgbClr val="000000"/>
                </a:solidFill>
                <a:latin typeface="+mj-lt"/>
              </a:rPr>
              <a:t>Legacy business rules can be implemented within ARIC fraud manager and can be replaced over time</a:t>
            </a:r>
          </a:p>
          <a:p>
            <a:pPr marL="628650" lvl="1" indent="-285750">
              <a:buFont typeface="Arial" panose="020B0604020202020204" pitchFamily="34" charset="0"/>
              <a:buChar char="•"/>
            </a:pPr>
            <a:r>
              <a:rPr lang="en-GB" sz="1600" dirty="0" smtClean="0">
                <a:solidFill>
                  <a:srgbClr val="000000"/>
                </a:solidFill>
                <a:latin typeface="+mj-lt"/>
              </a:rPr>
              <a:t>Link analysis – allows investigators to understand links between events</a:t>
            </a:r>
          </a:p>
          <a:p>
            <a:pPr marL="628650" lvl="1" indent="-285750">
              <a:buFont typeface="Arial" panose="020B0604020202020204" pitchFamily="34" charset="0"/>
              <a:buChar char="•"/>
            </a:pPr>
            <a:r>
              <a:rPr lang="en-GB" sz="1600" dirty="0" smtClean="0">
                <a:solidFill>
                  <a:srgbClr val="000000"/>
                </a:solidFill>
                <a:latin typeface="+mj-lt"/>
              </a:rPr>
              <a:t>Risk scoring, case management and reporting tools</a:t>
            </a:r>
          </a:p>
          <a:p>
            <a:pPr marL="628650" lvl="1" indent="-285750">
              <a:buFont typeface="Arial" panose="020B0604020202020204" pitchFamily="34" charset="0"/>
              <a:buChar char="•"/>
            </a:pPr>
            <a:endParaRPr lang="en-GB" sz="1600" dirty="0" smtClean="0">
              <a:solidFill>
                <a:srgbClr val="000000"/>
              </a:solidFill>
              <a:latin typeface="+mj-lt"/>
            </a:endParaRPr>
          </a:p>
          <a:p>
            <a:pPr marL="354330" indent="-285750">
              <a:buFont typeface="Arial" panose="020B0604020202020204" pitchFamily="34" charset="0"/>
              <a:buChar char="•"/>
            </a:pPr>
            <a:endParaRPr lang="en-GB" sz="1600" dirty="0">
              <a:solidFill>
                <a:srgbClr val="000000"/>
              </a:solidFill>
              <a:latin typeface="+mj-lt"/>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109</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5721335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solidFill>
                  <a:schemeClr val="tx2"/>
                </a:solidFill>
              </a:rPr>
              <a:t>A customer’s </a:t>
            </a:r>
            <a:r>
              <a:rPr lang="en-GB" dirty="0" smtClean="0">
                <a:solidFill>
                  <a:schemeClr val="tx2"/>
                </a:solidFill>
              </a:rPr>
              <a:t>journey through </a:t>
            </a:r>
            <a:r>
              <a:rPr lang="en-GB" dirty="0" err="1" smtClean="0">
                <a:solidFill>
                  <a:schemeClr val="tx2"/>
                </a:solidFill>
              </a:rPr>
              <a:t>FinCrime</a:t>
            </a:r>
            <a:endParaRPr lang="en-GB" dirty="0">
              <a:solidFill>
                <a:schemeClr val="tx2"/>
              </a:solidFill>
            </a:endParaRPr>
          </a:p>
        </p:txBody>
      </p:sp>
      <p:grpSp>
        <p:nvGrpSpPr>
          <p:cNvPr id="10" name="Group 9"/>
          <p:cNvGrpSpPr/>
          <p:nvPr/>
        </p:nvGrpSpPr>
        <p:grpSpPr>
          <a:xfrm>
            <a:off x="594660" y="1052736"/>
            <a:ext cx="8015940" cy="985955"/>
            <a:chOff x="575517" y="4644727"/>
            <a:chExt cx="5589712" cy="985955"/>
          </a:xfrm>
        </p:grpSpPr>
        <p:sp>
          <p:nvSpPr>
            <p:cNvPr id="15" name="Freeform 18"/>
            <p:cNvSpPr>
              <a:spLocks/>
            </p:cNvSpPr>
            <p:nvPr/>
          </p:nvSpPr>
          <p:spPr bwMode="auto">
            <a:xfrm>
              <a:off x="4853954" y="5043307"/>
              <a:ext cx="1311275" cy="587375"/>
            </a:xfrm>
            <a:custGeom>
              <a:avLst/>
              <a:gdLst/>
              <a:ahLst/>
              <a:cxnLst>
                <a:cxn ang="0">
                  <a:pos x="669" y="0"/>
                </a:cxn>
                <a:cxn ang="0">
                  <a:pos x="0" y="0"/>
                </a:cxn>
                <a:cxn ang="0">
                  <a:pos x="0" y="25"/>
                </a:cxn>
                <a:cxn ang="0">
                  <a:pos x="590" y="25"/>
                </a:cxn>
                <a:cxn ang="0">
                  <a:pos x="721" y="186"/>
                </a:cxn>
                <a:cxn ang="0">
                  <a:pos x="570" y="370"/>
                </a:cxn>
                <a:cxn ang="0">
                  <a:pos x="669" y="370"/>
                </a:cxn>
                <a:cxn ang="0">
                  <a:pos x="826" y="186"/>
                </a:cxn>
                <a:cxn ang="0">
                  <a:pos x="669" y="0"/>
                </a:cxn>
              </a:cxnLst>
              <a:rect l="0" t="0" r="r" b="b"/>
              <a:pathLst>
                <a:path w="826" h="370">
                  <a:moveTo>
                    <a:pt x="669" y="0"/>
                  </a:moveTo>
                  <a:lnTo>
                    <a:pt x="0" y="0"/>
                  </a:lnTo>
                  <a:lnTo>
                    <a:pt x="0" y="25"/>
                  </a:lnTo>
                  <a:lnTo>
                    <a:pt x="590" y="25"/>
                  </a:lnTo>
                  <a:lnTo>
                    <a:pt x="721" y="186"/>
                  </a:lnTo>
                  <a:lnTo>
                    <a:pt x="570" y="370"/>
                  </a:lnTo>
                  <a:lnTo>
                    <a:pt x="669" y="370"/>
                  </a:lnTo>
                  <a:lnTo>
                    <a:pt x="826" y="186"/>
                  </a:lnTo>
                  <a:lnTo>
                    <a:pt x="669"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16" name="TextBox 15"/>
            <p:cNvSpPr txBox="1"/>
            <p:nvPr/>
          </p:nvSpPr>
          <p:spPr>
            <a:xfrm>
              <a:off x="4853955" y="5106831"/>
              <a:ext cx="1005707" cy="523851"/>
            </a:xfrm>
            <a:prstGeom prst="rect">
              <a:avLst/>
            </a:prstGeom>
            <a:noFill/>
          </p:spPr>
          <p:txBody>
            <a:bodyPr wrap="square" lIns="0" tIns="45720" rIns="0" bIns="0" rtlCol="0">
              <a:noAutofit/>
            </a:bodyPr>
            <a:lstStyle/>
            <a:p>
              <a:pPr indent="-274320">
                <a:spcAft>
                  <a:spcPts val="300"/>
                </a:spcAft>
              </a:pPr>
              <a:r>
                <a:rPr lang="en-GB" sz="850" b="1" dirty="0" smtClean="0">
                  <a:latin typeface="+mj-lt"/>
                </a:rPr>
                <a:t>You complete a year with the bank</a:t>
              </a:r>
            </a:p>
          </p:txBody>
        </p:sp>
        <p:sp>
          <p:nvSpPr>
            <p:cNvPr id="17" name="Freeform 20"/>
            <p:cNvSpPr>
              <a:spLocks/>
            </p:cNvSpPr>
            <p:nvPr/>
          </p:nvSpPr>
          <p:spPr bwMode="auto">
            <a:xfrm>
              <a:off x="3429396" y="5043307"/>
              <a:ext cx="1309688" cy="587375"/>
            </a:xfrm>
            <a:custGeom>
              <a:avLst/>
              <a:gdLst/>
              <a:ahLst/>
              <a:cxnLst>
                <a:cxn ang="0">
                  <a:pos x="667" y="0"/>
                </a:cxn>
                <a:cxn ang="0">
                  <a:pos x="0" y="0"/>
                </a:cxn>
                <a:cxn ang="0">
                  <a:pos x="0" y="25"/>
                </a:cxn>
                <a:cxn ang="0">
                  <a:pos x="589" y="25"/>
                </a:cxn>
                <a:cxn ang="0">
                  <a:pos x="721" y="186"/>
                </a:cxn>
                <a:cxn ang="0">
                  <a:pos x="569" y="370"/>
                </a:cxn>
                <a:cxn ang="0">
                  <a:pos x="667" y="370"/>
                </a:cxn>
                <a:cxn ang="0">
                  <a:pos x="825" y="186"/>
                </a:cxn>
                <a:cxn ang="0">
                  <a:pos x="667" y="0"/>
                </a:cxn>
              </a:cxnLst>
              <a:rect l="0" t="0" r="r" b="b"/>
              <a:pathLst>
                <a:path w="825" h="370">
                  <a:moveTo>
                    <a:pt x="667" y="0"/>
                  </a:moveTo>
                  <a:lnTo>
                    <a:pt x="0" y="0"/>
                  </a:lnTo>
                  <a:lnTo>
                    <a:pt x="0" y="25"/>
                  </a:lnTo>
                  <a:lnTo>
                    <a:pt x="589" y="25"/>
                  </a:lnTo>
                  <a:lnTo>
                    <a:pt x="721" y="186"/>
                  </a:lnTo>
                  <a:lnTo>
                    <a:pt x="569" y="370"/>
                  </a:lnTo>
                  <a:lnTo>
                    <a:pt x="667" y="370"/>
                  </a:lnTo>
                  <a:lnTo>
                    <a:pt x="825" y="186"/>
                  </a:lnTo>
                  <a:lnTo>
                    <a:pt x="667" y="0"/>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18" name="TextBox 17"/>
            <p:cNvSpPr txBox="1"/>
            <p:nvPr/>
          </p:nvSpPr>
          <p:spPr>
            <a:xfrm>
              <a:off x="3429397" y="5106831"/>
              <a:ext cx="988787" cy="523851"/>
            </a:xfrm>
            <a:prstGeom prst="rect">
              <a:avLst/>
            </a:prstGeom>
            <a:noFill/>
          </p:spPr>
          <p:txBody>
            <a:bodyPr wrap="square" lIns="0" tIns="45720" rIns="0" bIns="0" rtlCol="0">
              <a:noAutofit/>
            </a:bodyPr>
            <a:lstStyle/>
            <a:p>
              <a:pPr indent="-274320">
                <a:spcAft>
                  <a:spcPts val="300"/>
                </a:spcAft>
              </a:pPr>
              <a:r>
                <a:rPr lang="en-GB" sz="850" b="1" dirty="0" smtClean="0">
                  <a:latin typeface="+mj-lt"/>
                </a:rPr>
                <a:t>You continue to use the account periodically</a:t>
              </a:r>
              <a:endParaRPr lang="en-GB" sz="850" dirty="0" smtClean="0">
                <a:latin typeface="+mj-lt"/>
              </a:endParaRPr>
            </a:p>
          </p:txBody>
        </p:sp>
        <p:sp>
          <p:nvSpPr>
            <p:cNvPr id="19" name="Freeform 21"/>
            <p:cNvSpPr>
              <a:spLocks/>
            </p:cNvSpPr>
            <p:nvPr/>
          </p:nvSpPr>
          <p:spPr bwMode="auto">
            <a:xfrm>
              <a:off x="2003250" y="5043307"/>
              <a:ext cx="1311275" cy="587375"/>
            </a:xfrm>
            <a:custGeom>
              <a:avLst/>
              <a:gdLst/>
              <a:ahLst/>
              <a:cxnLst>
                <a:cxn ang="0">
                  <a:pos x="669" y="0"/>
                </a:cxn>
                <a:cxn ang="0">
                  <a:pos x="0" y="0"/>
                </a:cxn>
                <a:cxn ang="0">
                  <a:pos x="0" y="25"/>
                </a:cxn>
                <a:cxn ang="0">
                  <a:pos x="590" y="25"/>
                </a:cxn>
                <a:cxn ang="0">
                  <a:pos x="721" y="186"/>
                </a:cxn>
                <a:cxn ang="0">
                  <a:pos x="569" y="370"/>
                </a:cxn>
                <a:cxn ang="0">
                  <a:pos x="669" y="370"/>
                </a:cxn>
                <a:cxn ang="0">
                  <a:pos x="826" y="186"/>
                </a:cxn>
                <a:cxn ang="0">
                  <a:pos x="669" y="0"/>
                </a:cxn>
              </a:cxnLst>
              <a:rect l="0" t="0" r="r" b="b"/>
              <a:pathLst>
                <a:path w="826" h="370">
                  <a:moveTo>
                    <a:pt x="669" y="0"/>
                  </a:moveTo>
                  <a:lnTo>
                    <a:pt x="0" y="0"/>
                  </a:lnTo>
                  <a:lnTo>
                    <a:pt x="0" y="25"/>
                  </a:lnTo>
                  <a:lnTo>
                    <a:pt x="590" y="25"/>
                  </a:lnTo>
                  <a:lnTo>
                    <a:pt x="721" y="186"/>
                  </a:lnTo>
                  <a:lnTo>
                    <a:pt x="569" y="370"/>
                  </a:lnTo>
                  <a:lnTo>
                    <a:pt x="669" y="370"/>
                  </a:lnTo>
                  <a:lnTo>
                    <a:pt x="826" y="186"/>
                  </a:lnTo>
                  <a:lnTo>
                    <a:pt x="669"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0" name="TextBox 19"/>
            <p:cNvSpPr txBox="1"/>
            <p:nvPr/>
          </p:nvSpPr>
          <p:spPr>
            <a:xfrm>
              <a:off x="2003250" y="5106831"/>
              <a:ext cx="1040657" cy="523851"/>
            </a:xfrm>
            <a:prstGeom prst="rect">
              <a:avLst/>
            </a:prstGeom>
            <a:noFill/>
          </p:spPr>
          <p:txBody>
            <a:bodyPr wrap="square" lIns="0" tIns="45720" rIns="0" bIns="0" rtlCol="0">
              <a:noAutofit/>
            </a:bodyPr>
            <a:lstStyle/>
            <a:p>
              <a:pPr indent="-274320">
                <a:spcAft>
                  <a:spcPts val="300"/>
                </a:spcAft>
              </a:pPr>
              <a:r>
                <a:rPr lang="en-GB" sz="850" b="1" dirty="0" smtClean="0">
                  <a:latin typeface="+mj-lt"/>
                </a:rPr>
                <a:t>You make a payment or transaction</a:t>
              </a:r>
              <a:endParaRPr lang="en-GB" sz="850" dirty="0" smtClean="0">
                <a:latin typeface="+mj-lt"/>
              </a:endParaRPr>
            </a:p>
          </p:txBody>
        </p:sp>
        <p:sp>
          <p:nvSpPr>
            <p:cNvPr id="21" name="Freeform 5"/>
            <p:cNvSpPr>
              <a:spLocks/>
            </p:cNvSpPr>
            <p:nvPr/>
          </p:nvSpPr>
          <p:spPr bwMode="auto">
            <a:xfrm>
              <a:off x="575517" y="5043307"/>
              <a:ext cx="1312863" cy="587375"/>
            </a:xfrm>
            <a:custGeom>
              <a:avLst/>
              <a:gdLst/>
              <a:ahLst/>
              <a:cxnLst>
                <a:cxn ang="0">
                  <a:pos x="669" y="0"/>
                </a:cxn>
                <a:cxn ang="0">
                  <a:pos x="0" y="0"/>
                </a:cxn>
                <a:cxn ang="0">
                  <a:pos x="0" y="25"/>
                </a:cxn>
                <a:cxn ang="0">
                  <a:pos x="591" y="25"/>
                </a:cxn>
                <a:cxn ang="0">
                  <a:pos x="721" y="186"/>
                </a:cxn>
                <a:cxn ang="0">
                  <a:pos x="569" y="370"/>
                </a:cxn>
                <a:cxn ang="0">
                  <a:pos x="669" y="370"/>
                </a:cxn>
                <a:cxn ang="0">
                  <a:pos x="827" y="186"/>
                </a:cxn>
                <a:cxn ang="0">
                  <a:pos x="669" y="0"/>
                </a:cxn>
              </a:cxnLst>
              <a:rect l="0" t="0" r="r" b="b"/>
              <a:pathLst>
                <a:path w="827" h="370">
                  <a:moveTo>
                    <a:pt x="669" y="0"/>
                  </a:moveTo>
                  <a:lnTo>
                    <a:pt x="0" y="0"/>
                  </a:lnTo>
                  <a:lnTo>
                    <a:pt x="0" y="25"/>
                  </a:lnTo>
                  <a:lnTo>
                    <a:pt x="591" y="25"/>
                  </a:lnTo>
                  <a:lnTo>
                    <a:pt x="721" y="186"/>
                  </a:lnTo>
                  <a:lnTo>
                    <a:pt x="569" y="370"/>
                  </a:lnTo>
                  <a:lnTo>
                    <a:pt x="669" y="370"/>
                  </a:lnTo>
                  <a:lnTo>
                    <a:pt x="827" y="186"/>
                  </a:lnTo>
                  <a:lnTo>
                    <a:pt x="669" y="0"/>
                  </a:lnTo>
                  <a:close/>
                </a:path>
              </a:pathLst>
            </a:custGeom>
            <a:solidFill>
              <a:schemeClr val="accent6"/>
            </a:solidFill>
            <a:ln w="9525">
              <a:noFill/>
              <a:round/>
              <a:headEnd/>
              <a:tailEnd/>
            </a:ln>
          </p:spPr>
          <p:txBody>
            <a:bodyPr vert="horz" wrap="square" lIns="91440" tIns="45720" rIns="91440" bIns="45720" numCol="1" anchor="t" anchorCtr="0" compatLnSpc="1">
              <a:prstTxWarp prst="textNoShape">
                <a:avLst/>
              </a:prstTxWarp>
            </a:bodyPr>
            <a:lstStyle/>
            <a:p>
              <a:endParaRPr lang="en-GB" dirty="0">
                <a:latin typeface="+mj-lt"/>
              </a:endParaRPr>
            </a:p>
          </p:txBody>
        </p:sp>
        <p:sp>
          <p:nvSpPr>
            <p:cNvPr id="22" name="TextBox 21"/>
            <p:cNvSpPr txBox="1"/>
            <p:nvPr/>
          </p:nvSpPr>
          <p:spPr>
            <a:xfrm>
              <a:off x="575518" y="5106831"/>
              <a:ext cx="1026552" cy="523851"/>
            </a:xfrm>
            <a:prstGeom prst="rect">
              <a:avLst/>
            </a:prstGeom>
            <a:noFill/>
          </p:spPr>
          <p:txBody>
            <a:bodyPr wrap="square" lIns="0" tIns="45720" rIns="0" bIns="0" rtlCol="0">
              <a:noAutofit/>
            </a:bodyPr>
            <a:lstStyle/>
            <a:p>
              <a:pPr indent="-274320">
                <a:spcAft>
                  <a:spcPts val="300"/>
                </a:spcAft>
              </a:pPr>
              <a:r>
                <a:rPr lang="en-GB" sz="850" b="1" dirty="0" smtClean="0">
                  <a:latin typeface="+mj-lt"/>
                </a:rPr>
                <a:t>You apply for a bank product</a:t>
              </a:r>
            </a:p>
          </p:txBody>
        </p:sp>
        <p:sp>
          <p:nvSpPr>
            <p:cNvPr id="23" name="TextBox 22"/>
            <p:cNvSpPr txBox="1"/>
            <p:nvPr/>
          </p:nvSpPr>
          <p:spPr>
            <a:xfrm>
              <a:off x="575517" y="4644727"/>
              <a:ext cx="322115" cy="444852"/>
            </a:xfrm>
            <a:prstGeom prst="rect">
              <a:avLst/>
            </a:prstGeom>
            <a:noFill/>
          </p:spPr>
          <p:txBody>
            <a:bodyPr wrap="none" lIns="0" tIns="0" rIns="0" bIns="0" rtlCol="0">
              <a:noAutofit/>
            </a:bodyPr>
            <a:lstStyle/>
            <a:p>
              <a:pPr>
                <a:spcAft>
                  <a:spcPts val="900"/>
                </a:spcAft>
              </a:pPr>
              <a:r>
                <a:rPr lang="en-GB" sz="2800" b="1" i="1" dirty="0" smtClean="0">
                  <a:solidFill>
                    <a:schemeClr val="accent6"/>
                  </a:solidFill>
                  <a:latin typeface="Georgia" pitchFamily="18" charset="0"/>
                </a:rPr>
                <a:t>1</a:t>
              </a:r>
            </a:p>
          </p:txBody>
        </p:sp>
        <p:sp>
          <p:nvSpPr>
            <p:cNvPr id="24" name="TextBox 23"/>
            <p:cNvSpPr txBox="1"/>
            <p:nvPr/>
          </p:nvSpPr>
          <p:spPr>
            <a:xfrm>
              <a:off x="2000249" y="4644727"/>
              <a:ext cx="322115" cy="444852"/>
            </a:xfrm>
            <a:prstGeom prst="rect">
              <a:avLst/>
            </a:prstGeom>
            <a:noFill/>
          </p:spPr>
          <p:txBody>
            <a:bodyPr wrap="none" lIns="0" tIns="0" rIns="0" bIns="0" rtlCol="0">
              <a:noAutofit/>
            </a:bodyPr>
            <a:lstStyle/>
            <a:p>
              <a:pPr>
                <a:spcAft>
                  <a:spcPts val="900"/>
                </a:spcAft>
              </a:pPr>
              <a:r>
                <a:rPr lang="en-GB" sz="2800" b="1" i="1" dirty="0" smtClean="0">
                  <a:solidFill>
                    <a:schemeClr val="tx2"/>
                  </a:solidFill>
                  <a:latin typeface="Georgia" pitchFamily="18" charset="0"/>
                </a:rPr>
                <a:t>2</a:t>
              </a:r>
            </a:p>
          </p:txBody>
        </p:sp>
        <p:sp>
          <p:nvSpPr>
            <p:cNvPr id="25" name="TextBox 24"/>
            <p:cNvSpPr txBox="1"/>
            <p:nvPr/>
          </p:nvSpPr>
          <p:spPr>
            <a:xfrm>
              <a:off x="3440409" y="4644727"/>
              <a:ext cx="322115" cy="444852"/>
            </a:xfrm>
            <a:prstGeom prst="rect">
              <a:avLst/>
            </a:prstGeom>
            <a:noFill/>
          </p:spPr>
          <p:txBody>
            <a:bodyPr wrap="none" lIns="0" tIns="0" rIns="0" bIns="0" rtlCol="0">
              <a:noAutofit/>
            </a:bodyPr>
            <a:lstStyle/>
            <a:p>
              <a:pPr>
                <a:spcAft>
                  <a:spcPts val="900"/>
                </a:spcAft>
              </a:pPr>
              <a:r>
                <a:rPr lang="en-GB" sz="2400" b="1" i="1" dirty="0" smtClean="0">
                  <a:solidFill>
                    <a:schemeClr val="accent5"/>
                  </a:solidFill>
                  <a:latin typeface="Georgia" pitchFamily="18" charset="0"/>
                </a:rPr>
                <a:t>3</a:t>
              </a:r>
            </a:p>
          </p:txBody>
        </p:sp>
        <p:sp>
          <p:nvSpPr>
            <p:cNvPr id="26" name="TextBox 25"/>
            <p:cNvSpPr txBox="1"/>
            <p:nvPr/>
          </p:nvSpPr>
          <p:spPr>
            <a:xfrm>
              <a:off x="4880569" y="4644727"/>
              <a:ext cx="322115" cy="444852"/>
            </a:xfrm>
            <a:prstGeom prst="rect">
              <a:avLst/>
            </a:prstGeom>
            <a:noFill/>
          </p:spPr>
          <p:txBody>
            <a:bodyPr wrap="none" lIns="0" tIns="0" rIns="0" bIns="0" rtlCol="0">
              <a:noAutofit/>
            </a:bodyPr>
            <a:lstStyle/>
            <a:p>
              <a:pPr>
                <a:spcAft>
                  <a:spcPts val="900"/>
                </a:spcAft>
              </a:pPr>
              <a:r>
                <a:rPr lang="en-GB" sz="2400" b="1" i="1" dirty="0" smtClean="0">
                  <a:solidFill>
                    <a:schemeClr val="accent2"/>
                  </a:solidFill>
                  <a:latin typeface="Georgia" pitchFamily="18" charset="0"/>
                </a:rPr>
                <a:t>4</a:t>
              </a:r>
            </a:p>
          </p:txBody>
        </p:sp>
      </p:grpSp>
      <p:grpSp>
        <p:nvGrpSpPr>
          <p:cNvPr id="29" name="Group 28"/>
          <p:cNvGrpSpPr/>
          <p:nvPr/>
        </p:nvGrpSpPr>
        <p:grpSpPr>
          <a:xfrm>
            <a:off x="3080803" y="2129326"/>
            <a:ext cx="614957" cy="1318366"/>
            <a:chOff x="5473701" y="6442075"/>
            <a:chExt cx="695325" cy="1490662"/>
          </a:xfrm>
        </p:grpSpPr>
        <p:sp>
          <p:nvSpPr>
            <p:cNvPr id="30" name="Freeform 73"/>
            <p:cNvSpPr>
              <a:spLocks/>
            </p:cNvSpPr>
            <p:nvPr/>
          </p:nvSpPr>
          <p:spPr bwMode="auto">
            <a:xfrm>
              <a:off x="5722938" y="7569200"/>
              <a:ext cx="3175" cy="11112"/>
            </a:xfrm>
            <a:custGeom>
              <a:avLst/>
              <a:gdLst>
                <a:gd name="T0" fmla="*/ 0 w 2"/>
                <a:gd name="T1" fmla="*/ 7 h 7"/>
                <a:gd name="T2" fmla="*/ 0 w 2"/>
                <a:gd name="T3" fmla="*/ 7 h 7"/>
                <a:gd name="T4" fmla="*/ 2 w 2"/>
                <a:gd name="T5" fmla="*/ 0 h 7"/>
                <a:gd name="T6" fmla="*/ 2 w 2"/>
                <a:gd name="T7" fmla="*/ 0 h 7"/>
                <a:gd name="T8" fmla="*/ 0 w 2"/>
                <a:gd name="T9" fmla="*/ 7 h 7"/>
                <a:gd name="T10" fmla="*/ 0 w 2"/>
                <a:gd name="T11" fmla="*/ 7 h 7"/>
              </a:gdLst>
              <a:ahLst/>
              <a:cxnLst>
                <a:cxn ang="0">
                  <a:pos x="T0" y="T1"/>
                </a:cxn>
                <a:cxn ang="0">
                  <a:pos x="T2" y="T3"/>
                </a:cxn>
                <a:cxn ang="0">
                  <a:pos x="T4" y="T5"/>
                </a:cxn>
                <a:cxn ang="0">
                  <a:pos x="T6" y="T7"/>
                </a:cxn>
                <a:cxn ang="0">
                  <a:pos x="T8" y="T9"/>
                </a:cxn>
                <a:cxn ang="0">
                  <a:pos x="T10" y="T11"/>
                </a:cxn>
              </a:cxnLst>
              <a:rect l="0" t="0" r="r" b="b"/>
              <a:pathLst>
                <a:path w="2" h="7">
                  <a:moveTo>
                    <a:pt x="0" y="7"/>
                  </a:moveTo>
                  <a:lnTo>
                    <a:pt x="0" y="7"/>
                  </a:lnTo>
                  <a:lnTo>
                    <a:pt x="2" y="0"/>
                  </a:lnTo>
                  <a:lnTo>
                    <a:pt x="2" y="0"/>
                  </a:lnTo>
                  <a:lnTo>
                    <a:pt x="0" y="7"/>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74"/>
            <p:cNvSpPr>
              <a:spLocks/>
            </p:cNvSpPr>
            <p:nvPr/>
          </p:nvSpPr>
          <p:spPr bwMode="auto">
            <a:xfrm>
              <a:off x="6111876" y="6958013"/>
              <a:ext cx="3175" cy="3175"/>
            </a:xfrm>
            <a:custGeom>
              <a:avLst/>
              <a:gdLst>
                <a:gd name="T0" fmla="*/ 2 w 2"/>
                <a:gd name="T1" fmla="*/ 0 h 2"/>
                <a:gd name="T2" fmla="*/ 2 w 2"/>
                <a:gd name="T3" fmla="*/ 0 h 2"/>
                <a:gd name="T4" fmla="*/ 2 w 2"/>
                <a:gd name="T5" fmla="*/ 0 h 2"/>
                <a:gd name="T6" fmla="*/ 2 w 2"/>
                <a:gd name="T7" fmla="*/ 0 h 2"/>
                <a:gd name="T8" fmla="*/ 0 w 2"/>
                <a:gd name="T9" fmla="*/ 2 h 2"/>
                <a:gd name="T10" fmla="*/ 0 w 2"/>
                <a:gd name="T11" fmla="*/ 2 h 2"/>
                <a:gd name="T12" fmla="*/ 2 w 2"/>
                <a:gd name="T13" fmla="*/ 2 h 2"/>
                <a:gd name="T14" fmla="*/ 2 w 2"/>
                <a:gd name="T15" fmla="*/ 2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2" y="0"/>
                  </a:lnTo>
                  <a:lnTo>
                    <a:pt x="2" y="0"/>
                  </a:lnTo>
                  <a:lnTo>
                    <a:pt x="2" y="0"/>
                  </a:lnTo>
                  <a:lnTo>
                    <a:pt x="0" y="2"/>
                  </a:lnTo>
                  <a:lnTo>
                    <a:pt x="0" y="2"/>
                  </a:lnTo>
                  <a:lnTo>
                    <a:pt x="2" y="2"/>
                  </a:lnTo>
                  <a:lnTo>
                    <a:pt x="2" y="2"/>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75"/>
            <p:cNvSpPr>
              <a:spLocks/>
            </p:cNvSpPr>
            <p:nvPr/>
          </p:nvSpPr>
          <p:spPr bwMode="auto">
            <a:xfrm>
              <a:off x="5973763" y="6994525"/>
              <a:ext cx="36513" cy="36512"/>
            </a:xfrm>
            <a:custGeom>
              <a:avLst/>
              <a:gdLst>
                <a:gd name="T0" fmla="*/ 10 w 23"/>
                <a:gd name="T1" fmla="*/ 19 h 23"/>
                <a:gd name="T2" fmla="*/ 10 w 23"/>
                <a:gd name="T3" fmla="*/ 19 h 23"/>
                <a:gd name="T4" fmla="*/ 9 w 23"/>
                <a:gd name="T5" fmla="*/ 17 h 23"/>
                <a:gd name="T6" fmla="*/ 7 w 23"/>
                <a:gd name="T7" fmla="*/ 14 h 23"/>
                <a:gd name="T8" fmla="*/ 7 w 23"/>
                <a:gd name="T9" fmla="*/ 6 h 23"/>
                <a:gd name="T10" fmla="*/ 7 w 23"/>
                <a:gd name="T11" fmla="*/ 6 h 23"/>
                <a:gd name="T12" fmla="*/ 7 w 23"/>
                <a:gd name="T13" fmla="*/ 5 h 23"/>
                <a:gd name="T14" fmla="*/ 7 w 23"/>
                <a:gd name="T15" fmla="*/ 5 h 23"/>
                <a:gd name="T16" fmla="*/ 7 w 23"/>
                <a:gd name="T17" fmla="*/ 0 h 23"/>
                <a:gd name="T18" fmla="*/ 7 w 23"/>
                <a:gd name="T19" fmla="*/ 0 h 23"/>
                <a:gd name="T20" fmla="*/ 6 w 23"/>
                <a:gd name="T21" fmla="*/ 0 h 23"/>
                <a:gd name="T22" fmla="*/ 6 w 23"/>
                <a:gd name="T23" fmla="*/ 0 h 23"/>
                <a:gd name="T24" fmla="*/ 3 w 23"/>
                <a:gd name="T25" fmla="*/ 3 h 23"/>
                <a:gd name="T26" fmla="*/ 1 w 23"/>
                <a:gd name="T27" fmla="*/ 11 h 23"/>
                <a:gd name="T28" fmla="*/ 0 w 23"/>
                <a:gd name="T29" fmla="*/ 20 h 23"/>
                <a:gd name="T30" fmla="*/ 0 w 23"/>
                <a:gd name="T31" fmla="*/ 20 h 23"/>
                <a:gd name="T32" fmla="*/ 0 w 23"/>
                <a:gd name="T33" fmla="*/ 22 h 23"/>
                <a:gd name="T34" fmla="*/ 1 w 23"/>
                <a:gd name="T35" fmla="*/ 23 h 23"/>
                <a:gd name="T36" fmla="*/ 10 w 23"/>
                <a:gd name="T37" fmla="*/ 23 h 23"/>
                <a:gd name="T38" fmla="*/ 10 w 23"/>
                <a:gd name="T39" fmla="*/ 23 h 23"/>
                <a:gd name="T40" fmla="*/ 18 w 23"/>
                <a:gd name="T41" fmla="*/ 22 h 23"/>
                <a:gd name="T42" fmla="*/ 23 w 23"/>
                <a:gd name="T43" fmla="*/ 20 h 23"/>
                <a:gd name="T44" fmla="*/ 23 w 23"/>
                <a:gd name="T45" fmla="*/ 20 h 23"/>
                <a:gd name="T46" fmla="*/ 23 w 23"/>
                <a:gd name="T47" fmla="*/ 20 h 23"/>
                <a:gd name="T48" fmla="*/ 23 w 23"/>
                <a:gd name="T49" fmla="*/ 20 h 23"/>
                <a:gd name="T50" fmla="*/ 23 w 23"/>
                <a:gd name="T51" fmla="*/ 20 h 23"/>
                <a:gd name="T52" fmla="*/ 17 w 23"/>
                <a:gd name="T53" fmla="*/ 20 h 23"/>
                <a:gd name="T54" fmla="*/ 10 w 23"/>
                <a:gd name="T55" fmla="*/ 19 h 23"/>
                <a:gd name="T56" fmla="*/ 10 w 23"/>
                <a:gd name="T5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 h="23">
                  <a:moveTo>
                    <a:pt x="10" y="19"/>
                  </a:moveTo>
                  <a:lnTo>
                    <a:pt x="10" y="19"/>
                  </a:lnTo>
                  <a:lnTo>
                    <a:pt x="9" y="17"/>
                  </a:lnTo>
                  <a:lnTo>
                    <a:pt x="7" y="14"/>
                  </a:lnTo>
                  <a:lnTo>
                    <a:pt x="7" y="6"/>
                  </a:lnTo>
                  <a:lnTo>
                    <a:pt x="7" y="6"/>
                  </a:lnTo>
                  <a:lnTo>
                    <a:pt x="7" y="5"/>
                  </a:lnTo>
                  <a:lnTo>
                    <a:pt x="7" y="5"/>
                  </a:lnTo>
                  <a:lnTo>
                    <a:pt x="7" y="0"/>
                  </a:lnTo>
                  <a:lnTo>
                    <a:pt x="7" y="0"/>
                  </a:lnTo>
                  <a:lnTo>
                    <a:pt x="6" y="0"/>
                  </a:lnTo>
                  <a:lnTo>
                    <a:pt x="6" y="0"/>
                  </a:lnTo>
                  <a:lnTo>
                    <a:pt x="3" y="3"/>
                  </a:lnTo>
                  <a:lnTo>
                    <a:pt x="1" y="11"/>
                  </a:lnTo>
                  <a:lnTo>
                    <a:pt x="0" y="20"/>
                  </a:lnTo>
                  <a:lnTo>
                    <a:pt x="0" y="20"/>
                  </a:lnTo>
                  <a:lnTo>
                    <a:pt x="0" y="22"/>
                  </a:lnTo>
                  <a:lnTo>
                    <a:pt x="1" y="23"/>
                  </a:lnTo>
                  <a:lnTo>
                    <a:pt x="10" y="23"/>
                  </a:lnTo>
                  <a:lnTo>
                    <a:pt x="10" y="23"/>
                  </a:lnTo>
                  <a:lnTo>
                    <a:pt x="18" y="22"/>
                  </a:lnTo>
                  <a:lnTo>
                    <a:pt x="23" y="20"/>
                  </a:lnTo>
                  <a:lnTo>
                    <a:pt x="23" y="20"/>
                  </a:lnTo>
                  <a:lnTo>
                    <a:pt x="23" y="20"/>
                  </a:lnTo>
                  <a:lnTo>
                    <a:pt x="23" y="20"/>
                  </a:lnTo>
                  <a:lnTo>
                    <a:pt x="23" y="20"/>
                  </a:lnTo>
                  <a:lnTo>
                    <a:pt x="17" y="20"/>
                  </a:lnTo>
                  <a:lnTo>
                    <a:pt x="10" y="19"/>
                  </a:lnTo>
                  <a:lnTo>
                    <a:pt x="1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76"/>
            <p:cNvSpPr>
              <a:spLocks noEditPoints="1"/>
            </p:cNvSpPr>
            <p:nvPr/>
          </p:nvSpPr>
          <p:spPr bwMode="auto">
            <a:xfrm>
              <a:off x="5473701" y="6442075"/>
              <a:ext cx="641350" cy="1490662"/>
            </a:xfrm>
            <a:custGeom>
              <a:avLst/>
              <a:gdLst>
                <a:gd name="T0" fmla="*/ 318 w 404"/>
                <a:gd name="T1" fmla="*/ 351 h 939"/>
                <a:gd name="T2" fmla="*/ 207 w 404"/>
                <a:gd name="T3" fmla="*/ 328 h 939"/>
                <a:gd name="T4" fmla="*/ 265 w 404"/>
                <a:gd name="T5" fmla="*/ 314 h 939"/>
                <a:gd name="T6" fmla="*/ 284 w 404"/>
                <a:gd name="T7" fmla="*/ 320 h 939"/>
                <a:gd name="T8" fmla="*/ 296 w 404"/>
                <a:gd name="T9" fmla="*/ 317 h 939"/>
                <a:gd name="T10" fmla="*/ 291 w 404"/>
                <a:gd name="T11" fmla="*/ 303 h 939"/>
                <a:gd name="T12" fmla="*/ 271 w 404"/>
                <a:gd name="T13" fmla="*/ 285 h 939"/>
                <a:gd name="T14" fmla="*/ 225 w 404"/>
                <a:gd name="T15" fmla="*/ 200 h 939"/>
                <a:gd name="T16" fmla="*/ 177 w 404"/>
                <a:gd name="T17" fmla="*/ 163 h 939"/>
                <a:gd name="T18" fmla="*/ 176 w 404"/>
                <a:gd name="T19" fmla="*/ 143 h 939"/>
                <a:gd name="T20" fmla="*/ 187 w 404"/>
                <a:gd name="T21" fmla="*/ 132 h 939"/>
                <a:gd name="T22" fmla="*/ 197 w 404"/>
                <a:gd name="T23" fmla="*/ 120 h 939"/>
                <a:gd name="T24" fmla="*/ 196 w 404"/>
                <a:gd name="T25" fmla="*/ 97 h 939"/>
                <a:gd name="T26" fmla="*/ 208 w 404"/>
                <a:gd name="T27" fmla="*/ 68 h 939"/>
                <a:gd name="T28" fmla="*/ 205 w 404"/>
                <a:gd name="T29" fmla="*/ 35 h 939"/>
                <a:gd name="T30" fmla="*/ 145 w 404"/>
                <a:gd name="T31" fmla="*/ 0 h 939"/>
                <a:gd name="T32" fmla="*/ 100 w 404"/>
                <a:gd name="T33" fmla="*/ 45 h 939"/>
                <a:gd name="T34" fmla="*/ 102 w 404"/>
                <a:gd name="T35" fmla="*/ 105 h 939"/>
                <a:gd name="T36" fmla="*/ 85 w 404"/>
                <a:gd name="T37" fmla="*/ 120 h 939"/>
                <a:gd name="T38" fmla="*/ 49 w 404"/>
                <a:gd name="T39" fmla="*/ 142 h 939"/>
                <a:gd name="T40" fmla="*/ 19 w 404"/>
                <a:gd name="T41" fmla="*/ 152 h 939"/>
                <a:gd name="T42" fmla="*/ 0 w 404"/>
                <a:gd name="T43" fmla="*/ 185 h 939"/>
                <a:gd name="T44" fmla="*/ 8 w 404"/>
                <a:gd name="T45" fmla="*/ 242 h 939"/>
                <a:gd name="T46" fmla="*/ 53 w 404"/>
                <a:gd name="T47" fmla="*/ 356 h 939"/>
                <a:gd name="T48" fmla="*/ 45 w 404"/>
                <a:gd name="T49" fmla="*/ 458 h 939"/>
                <a:gd name="T50" fmla="*/ 65 w 404"/>
                <a:gd name="T51" fmla="*/ 559 h 939"/>
                <a:gd name="T52" fmla="*/ 88 w 404"/>
                <a:gd name="T53" fmla="*/ 743 h 939"/>
                <a:gd name="T54" fmla="*/ 99 w 404"/>
                <a:gd name="T55" fmla="*/ 848 h 939"/>
                <a:gd name="T56" fmla="*/ 94 w 404"/>
                <a:gd name="T57" fmla="*/ 869 h 939"/>
                <a:gd name="T58" fmla="*/ 93 w 404"/>
                <a:gd name="T59" fmla="*/ 909 h 939"/>
                <a:gd name="T60" fmla="*/ 128 w 404"/>
                <a:gd name="T61" fmla="*/ 939 h 939"/>
                <a:gd name="T62" fmla="*/ 162 w 404"/>
                <a:gd name="T63" fmla="*/ 914 h 939"/>
                <a:gd name="T64" fmla="*/ 164 w 404"/>
                <a:gd name="T65" fmla="*/ 882 h 939"/>
                <a:gd name="T66" fmla="*/ 156 w 404"/>
                <a:gd name="T67" fmla="*/ 758 h 939"/>
                <a:gd name="T68" fmla="*/ 160 w 404"/>
                <a:gd name="T69" fmla="*/ 751 h 939"/>
                <a:gd name="T70" fmla="*/ 171 w 404"/>
                <a:gd name="T71" fmla="*/ 883 h 939"/>
                <a:gd name="T72" fmla="*/ 211 w 404"/>
                <a:gd name="T73" fmla="*/ 905 h 939"/>
                <a:gd name="T74" fmla="*/ 288 w 404"/>
                <a:gd name="T75" fmla="*/ 914 h 939"/>
                <a:gd name="T76" fmla="*/ 302 w 404"/>
                <a:gd name="T77" fmla="*/ 886 h 939"/>
                <a:gd name="T78" fmla="*/ 251 w 404"/>
                <a:gd name="T79" fmla="*/ 860 h 939"/>
                <a:gd name="T80" fmla="*/ 236 w 404"/>
                <a:gd name="T81" fmla="*/ 841 h 939"/>
                <a:gd name="T82" fmla="*/ 236 w 404"/>
                <a:gd name="T83" fmla="*/ 817 h 939"/>
                <a:gd name="T84" fmla="*/ 238 w 404"/>
                <a:gd name="T85" fmla="*/ 706 h 939"/>
                <a:gd name="T86" fmla="*/ 236 w 404"/>
                <a:gd name="T87" fmla="*/ 599 h 939"/>
                <a:gd name="T88" fmla="*/ 242 w 404"/>
                <a:gd name="T89" fmla="*/ 504 h 939"/>
                <a:gd name="T90" fmla="*/ 224 w 404"/>
                <a:gd name="T91" fmla="*/ 401 h 939"/>
                <a:gd name="T92" fmla="*/ 216 w 404"/>
                <a:gd name="T93" fmla="*/ 345 h 939"/>
                <a:gd name="T94" fmla="*/ 299 w 404"/>
                <a:gd name="T95" fmla="*/ 388 h 939"/>
                <a:gd name="T96" fmla="*/ 338 w 404"/>
                <a:gd name="T97" fmla="*/ 368 h 939"/>
                <a:gd name="T98" fmla="*/ 270 w 404"/>
                <a:gd name="T99" fmla="*/ 308 h 939"/>
                <a:gd name="T100" fmla="*/ 402 w 404"/>
                <a:gd name="T101" fmla="*/ 327 h 939"/>
                <a:gd name="T102" fmla="*/ 399 w 404"/>
                <a:gd name="T103" fmla="*/ 308 h 939"/>
                <a:gd name="T104" fmla="*/ 390 w 404"/>
                <a:gd name="T105" fmla="*/ 293 h 939"/>
                <a:gd name="T106" fmla="*/ 379 w 404"/>
                <a:gd name="T107" fmla="*/ 313 h 939"/>
                <a:gd name="T108" fmla="*/ 370 w 404"/>
                <a:gd name="T109" fmla="*/ 344 h 939"/>
                <a:gd name="T110" fmla="*/ 322 w 404"/>
                <a:gd name="T111" fmla="*/ 348 h 939"/>
                <a:gd name="T112" fmla="*/ 325 w 404"/>
                <a:gd name="T113" fmla="*/ 367 h 939"/>
                <a:gd name="T114" fmla="*/ 362 w 404"/>
                <a:gd name="T115" fmla="*/ 361 h 939"/>
                <a:gd name="T116" fmla="*/ 396 w 404"/>
                <a:gd name="T117" fmla="*/ 351 h 939"/>
                <a:gd name="T118" fmla="*/ 404 w 404"/>
                <a:gd name="T119" fmla="*/ 327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4" h="939">
                  <a:moveTo>
                    <a:pt x="325" y="371"/>
                  </a:moveTo>
                  <a:lnTo>
                    <a:pt x="325" y="371"/>
                  </a:lnTo>
                  <a:lnTo>
                    <a:pt x="316" y="371"/>
                  </a:lnTo>
                  <a:lnTo>
                    <a:pt x="315" y="370"/>
                  </a:lnTo>
                  <a:lnTo>
                    <a:pt x="315" y="368"/>
                  </a:lnTo>
                  <a:lnTo>
                    <a:pt x="315" y="368"/>
                  </a:lnTo>
                  <a:lnTo>
                    <a:pt x="316" y="359"/>
                  </a:lnTo>
                  <a:lnTo>
                    <a:pt x="318" y="351"/>
                  </a:lnTo>
                  <a:lnTo>
                    <a:pt x="321" y="348"/>
                  </a:lnTo>
                  <a:lnTo>
                    <a:pt x="321" y="348"/>
                  </a:lnTo>
                  <a:lnTo>
                    <a:pt x="213" y="340"/>
                  </a:lnTo>
                  <a:lnTo>
                    <a:pt x="213" y="340"/>
                  </a:lnTo>
                  <a:lnTo>
                    <a:pt x="207" y="339"/>
                  </a:lnTo>
                  <a:lnTo>
                    <a:pt x="207" y="337"/>
                  </a:lnTo>
                  <a:lnTo>
                    <a:pt x="207" y="337"/>
                  </a:lnTo>
                  <a:lnTo>
                    <a:pt x="207" y="328"/>
                  </a:lnTo>
                  <a:lnTo>
                    <a:pt x="259" y="311"/>
                  </a:lnTo>
                  <a:lnTo>
                    <a:pt x="259" y="311"/>
                  </a:lnTo>
                  <a:lnTo>
                    <a:pt x="261" y="313"/>
                  </a:lnTo>
                  <a:lnTo>
                    <a:pt x="261" y="313"/>
                  </a:lnTo>
                  <a:lnTo>
                    <a:pt x="262" y="313"/>
                  </a:lnTo>
                  <a:lnTo>
                    <a:pt x="262" y="313"/>
                  </a:lnTo>
                  <a:lnTo>
                    <a:pt x="265" y="314"/>
                  </a:lnTo>
                  <a:lnTo>
                    <a:pt x="265" y="314"/>
                  </a:lnTo>
                  <a:lnTo>
                    <a:pt x="271" y="320"/>
                  </a:lnTo>
                  <a:lnTo>
                    <a:pt x="278" y="324"/>
                  </a:lnTo>
                  <a:lnTo>
                    <a:pt x="278" y="324"/>
                  </a:lnTo>
                  <a:lnTo>
                    <a:pt x="282" y="324"/>
                  </a:lnTo>
                  <a:lnTo>
                    <a:pt x="282" y="320"/>
                  </a:lnTo>
                  <a:lnTo>
                    <a:pt x="282" y="320"/>
                  </a:lnTo>
                  <a:lnTo>
                    <a:pt x="284" y="320"/>
                  </a:lnTo>
                  <a:lnTo>
                    <a:pt x="284" y="320"/>
                  </a:lnTo>
                  <a:lnTo>
                    <a:pt x="285" y="320"/>
                  </a:lnTo>
                  <a:lnTo>
                    <a:pt x="287" y="319"/>
                  </a:lnTo>
                  <a:lnTo>
                    <a:pt x="287" y="319"/>
                  </a:lnTo>
                  <a:lnTo>
                    <a:pt x="288" y="313"/>
                  </a:lnTo>
                  <a:lnTo>
                    <a:pt x="288" y="313"/>
                  </a:lnTo>
                  <a:lnTo>
                    <a:pt x="293" y="316"/>
                  </a:lnTo>
                  <a:lnTo>
                    <a:pt x="293" y="316"/>
                  </a:lnTo>
                  <a:lnTo>
                    <a:pt x="296" y="317"/>
                  </a:lnTo>
                  <a:lnTo>
                    <a:pt x="301" y="317"/>
                  </a:lnTo>
                  <a:lnTo>
                    <a:pt x="301" y="317"/>
                  </a:lnTo>
                  <a:lnTo>
                    <a:pt x="301" y="316"/>
                  </a:lnTo>
                  <a:lnTo>
                    <a:pt x="299" y="313"/>
                  </a:lnTo>
                  <a:lnTo>
                    <a:pt x="299" y="313"/>
                  </a:lnTo>
                  <a:lnTo>
                    <a:pt x="293" y="305"/>
                  </a:lnTo>
                  <a:lnTo>
                    <a:pt x="293" y="305"/>
                  </a:lnTo>
                  <a:lnTo>
                    <a:pt x="291" y="303"/>
                  </a:lnTo>
                  <a:lnTo>
                    <a:pt x="291" y="303"/>
                  </a:lnTo>
                  <a:lnTo>
                    <a:pt x="291" y="300"/>
                  </a:lnTo>
                  <a:lnTo>
                    <a:pt x="290" y="293"/>
                  </a:lnTo>
                  <a:lnTo>
                    <a:pt x="290" y="293"/>
                  </a:lnTo>
                  <a:lnTo>
                    <a:pt x="287" y="288"/>
                  </a:lnTo>
                  <a:lnTo>
                    <a:pt x="285" y="287"/>
                  </a:lnTo>
                  <a:lnTo>
                    <a:pt x="285" y="287"/>
                  </a:lnTo>
                  <a:lnTo>
                    <a:pt x="271" y="285"/>
                  </a:lnTo>
                  <a:lnTo>
                    <a:pt x="261" y="285"/>
                  </a:lnTo>
                  <a:lnTo>
                    <a:pt x="248" y="282"/>
                  </a:lnTo>
                  <a:lnTo>
                    <a:pt x="248" y="282"/>
                  </a:lnTo>
                  <a:lnTo>
                    <a:pt x="242" y="270"/>
                  </a:lnTo>
                  <a:lnTo>
                    <a:pt x="238" y="260"/>
                  </a:lnTo>
                  <a:lnTo>
                    <a:pt x="236" y="254"/>
                  </a:lnTo>
                  <a:lnTo>
                    <a:pt x="236" y="254"/>
                  </a:lnTo>
                  <a:lnTo>
                    <a:pt x="225" y="200"/>
                  </a:lnTo>
                  <a:lnTo>
                    <a:pt x="225" y="200"/>
                  </a:lnTo>
                  <a:lnTo>
                    <a:pt x="221" y="188"/>
                  </a:lnTo>
                  <a:lnTo>
                    <a:pt x="219" y="185"/>
                  </a:lnTo>
                  <a:lnTo>
                    <a:pt x="216" y="182"/>
                  </a:lnTo>
                  <a:lnTo>
                    <a:pt x="208" y="177"/>
                  </a:lnTo>
                  <a:lnTo>
                    <a:pt x="201" y="174"/>
                  </a:lnTo>
                  <a:lnTo>
                    <a:pt x="201" y="174"/>
                  </a:lnTo>
                  <a:lnTo>
                    <a:pt x="177" y="163"/>
                  </a:lnTo>
                  <a:lnTo>
                    <a:pt x="165" y="156"/>
                  </a:lnTo>
                  <a:lnTo>
                    <a:pt x="165" y="156"/>
                  </a:lnTo>
                  <a:lnTo>
                    <a:pt x="170" y="154"/>
                  </a:lnTo>
                  <a:lnTo>
                    <a:pt x="173" y="151"/>
                  </a:lnTo>
                  <a:lnTo>
                    <a:pt x="176" y="148"/>
                  </a:lnTo>
                  <a:lnTo>
                    <a:pt x="176" y="145"/>
                  </a:lnTo>
                  <a:lnTo>
                    <a:pt x="176" y="145"/>
                  </a:lnTo>
                  <a:lnTo>
                    <a:pt x="176" y="143"/>
                  </a:lnTo>
                  <a:lnTo>
                    <a:pt x="177" y="142"/>
                  </a:lnTo>
                  <a:lnTo>
                    <a:pt x="182" y="140"/>
                  </a:lnTo>
                  <a:lnTo>
                    <a:pt x="182" y="140"/>
                  </a:lnTo>
                  <a:lnTo>
                    <a:pt x="184" y="139"/>
                  </a:lnTo>
                  <a:lnTo>
                    <a:pt x="184" y="137"/>
                  </a:lnTo>
                  <a:lnTo>
                    <a:pt x="184" y="134"/>
                  </a:lnTo>
                  <a:lnTo>
                    <a:pt x="184" y="134"/>
                  </a:lnTo>
                  <a:lnTo>
                    <a:pt x="187" y="132"/>
                  </a:lnTo>
                  <a:lnTo>
                    <a:pt x="188" y="131"/>
                  </a:lnTo>
                  <a:lnTo>
                    <a:pt x="190" y="126"/>
                  </a:lnTo>
                  <a:lnTo>
                    <a:pt x="190" y="126"/>
                  </a:lnTo>
                  <a:lnTo>
                    <a:pt x="190" y="123"/>
                  </a:lnTo>
                  <a:lnTo>
                    <a:pt x="191" y="122"/>
                  </a:lnTo>
                  <a:lnTo>
                    <a:pt x="191" y="122"/>
                  </a:lnTo>
                  <a:lnTo>
                    <a:pt x="194" y="122"/>
                  </a:lnTo>
                  <a:lnTo>
                    <a:pt x="197" y="120"/>
                  </a:lnTo>
                  <a:lnTo>
                    <a:pt x="197" y="120"/>
                  </a:lnTo>
                  <a:lnTo>
                    <a:pt x="199" y="119"/>
                  </a:lnTo>
                  <a:lnTo>
                    <a:pt x="199" y="115"/>
                  </a:lnTo>
                  <a:lnTo>
                    <a:pt x="197" y="108"/>
                  </a:lnTo>
                  <a:lnTo>
                    <a:pt x="197" y="108"/>
                  </a:lnTo>
                  <a:lnTo>
                    <a:pt x="196" y="102"/>
                  </a:lnTo>
                  <a:lnTo>
                    <a:pt x="196" y="97"/>
                  </a:lnTo>
                  <a:lnTo>
                    <a:pt x="196" y="97"/>
                  </a:lnTo>
                  <a:lnTo>
                    <a:pt x="199" y="94"/>
                  </a:lnTo>
                  <a:lnTo>
                    <a:pt x="202" y="89"/>
                  </a:lnTo>
                  <a:lnTo>
                    <a:pt x="202" y="89"/>
                  </a:lnTo>
                  <a:lnTo>
                    <a:pt x="204" y="89"/>
                  </a:lnTo>
                  <a:lnTo>
                    <a:pt x="205" y="85"/>
                  </a:lnTo>
                  <a:lnTo>
                    <a:pt x="205" y="85"/>
                  </a:lnTo>
                  <a:lnTo>
                    <a:pt x="207" y="77"/>
                  </a:lnTo>
                  <a:lnTo>
                    <a:pt x="208" y="68"/>
                  </a:lnTo>
                  <a:lnTo>
                    <a:pt x="208" y="68"/>
                  </a:lnTo>
                  <a:lnTo>
                    <a:pt x="208" y="65"/>
                  </a:lnTo>
                  <a:lnTo>
                    <a:pt x="207" y="60"/>
                  </a:lnTo>
                  <a:lnTo>
                    <a:pt x="205" y="55"/>
                  </a:lnTo>
                  <a:lnTo>
                    <a:pt x="205" y="55"/>
                  </a:lnTo>
                  <a:lnTo>
                    <a:pt x="208" y="49"/>
                  </a:lnTo>
                  <a:lnTo>
                    <a:pt x="208" y="41"/>
                  </a:lnTo>
                  <a:lnTo>
                    <a:pt x="205" y="35"/>
                  </a:lnTo>
                  <a:lnTo>
                    <a:pt x="201" y="28"/>
                  </a:lnTo>
                  <a:lnTo>
                    <a:pt x="193" y="20"/>
                  </a:lnTo>
                  <a:lnTo>
                    <a:pt x="185" y="14"/>
                  </a:lnTo>
                  <a:lnTo>
                    <a:pt x="176" y="8"/>
                  </a:lnTo>
                  <a:lnTo>
                    <a:pt x="165" y="1"/>
                  </a:lnTo>
                  <a:lnTo>
                    <a:pt x="165" y="1"/>
                  </a:lnTo>
                  <a:lnTo>
                    <a:pt x="154" y="0"/>
                  </a:lnTo>
                  <a:lnTo>
                    <a:pt x="145" y="0"/>
                  </a:lnTo>
                  <a:lnTo>
                    <a:pt x="136" y="1"/>
                  </a:lnTo>
                  <a:lnTo>
                    <a:pt x="127" y="6"/>
                  </a:lnTo>
                  <a:lnTo>
                    <a:pt x="119" y="12"/>
                  </a:lnTo>
                  <a:lnTo>
                    <a:pt x="113" y="20"/>
                  </a:lnTo>
                  <a:lnTo>
                    <a:pt x="106" y="28"/>
                  </a:lnTo>
                  <a:lnTo>
                    <a:pt x="102" y="35"/>
                  </a:lnTo>
                  <a:lnTo>
                    <a:pt x="102" y="35"/>
                  </a:lnTo>
                  <a:lnTo>
                    <a:pt x="100" y="45"/>
                  </a:lnTo>
                  <a:lnTo>
                    <a:pt x="99" y="52"/>
                  </a:lnTo>
                  <a:lnTo>
                    <a:pt x="99" y="60"/>
                  </a:lnTo>
                  <a:lnTo>
                    <a:pt x="100" y="66"/>
                  </a:lnTo>
                  <a:lnTo>
                    <a:pt x="103" y="78"/>
                  </a:lnTo>
                  <a:lnTo>
                    <a:pt x="105" y="89"/>
                  </a:lnTo>
                  <a:lnTo>
                    <a:pt x="105" y="89"/>
                  </a:lnTo>
                  <a:lnTo>
                    <a:pt x="103" y="102"/>
                  </a:lnTo>
                  <a:lnTo>
                    <a:pt x="102" y="105"/>
                  </a:lnTo>
                  <a:lnTo>
                    <a:pt x="97" y="115"/>
                  </a:lnTo>
                  <a:lnTo>
                    <a:pt x="97" y="115"/>
                  </a:lnTo>
                  <a:lnTo>
                    <a:pt x="94" y="115"/>
                  </a:lnTo>
                  <a:lnTo>
                    <a:pt x="93" y="117"/>
                  </a:lnTo>
                  <a:lnTo>
                    <a:pt x="91" y="117"/>
                  </a:lnTo>
                  <a:lnTo>
                    <a:pt x="90" y="119"/>
                  </a:lnTo>
                  <a:lnTo>
                    <a:pt x="90" y="119"/>
                  </a:lnTo>
                  <a:lnTo>
                    <a:pt x="85" y="120"/>
                  </a:lnTo>
                  <a:lnTo>
                    <a:pt x="80" y="125"/>
                  </a:lnTo>
                  <a:lnTo>
                    <a:pt x="71" y="134"/>
                  </a:lnTo>
                  <a:lnTo>
                    <a:pt x="71" y="134"/>
                  </a:lnTo>
                  <a:lnTo>
                    <a:pt x="63" y="139"/>
                  </a:lnTo>
                  <a:lnTo>
                    <a:pt x="59" y="140"/>
                  </a:lnTo>
                  <a:lnTo>
                    <a:pt x="54" y="140"/>
                  </a:lnTo>
                  <a:lnTo>
                    <a:pt x="54" y="140"/>
                  </a:lnTo>
                  <a:lnTo>
                    <a:pt x="49" y="142"/>
                  </a:lnTo>
                  <a:lnTo>
                    <a:pt x="45" y="142"/>
                  </a:lnTo>
                  <a:lnTo>
                    <a:pt x="37" y="146"/>
                  </a:lnTo>
                  <a:lnTo>
                    <a:pt x="37" y="146"/>
                  </a:lnTo>
                  <a:lnTo>
                    <a:pt x="32" y="149"/>
                  </a:lnTo>
                  <a:lnTo>
                    <a:pt x="28" y="149"/>
                  </a:lnTo>
                  <a:lnTo>
                    <a:pt x="28" y="149"/>
                  </a:lnTo>
                  <a:lnTo>
                    <a:pt x="23" y="149"/>
                  </a:lnTo>
                  <a:lnTo>
                    <a:pt x="19" y="152"/>
                  </a:lnTo>
                  <a:lnTo>
                    <a:pt x="8" y="159"/>
                  </a:lnTo>
                  <a:lnTo>
                    <a:pt x="8" y="159"/>
                  </a:lnTo>
                  <a:lnTo>
                    <a:pt x="5" y="162"/>
                  </a:lnTo>
                  <a:lnTo>
                    <a:pt x="2" y="163"/>
                  </a:lnTo>
                  <a:lnTo>
                    <a:pt x="2" y="174"/>
                  </a:lnTo>
                  <a:lnTo>
                    <a:pt x="2" y="174"/>
                  </a:lnTo>
                  <a:lnTo>
                    <a:pt x="0" y="185"/>
                  </a:lnTo>
                  <a:lnTo>
                    <a:pt x="0" y="185"/>
                  </a:lnTo>
                  <a:lnTo>
                    <a:pt x="0" y="200"/>
                  </a:lnTo>
                  <a:lnTo>
                    <a:pt x="0" y="200"/>
                  </a:lnTo>
                  <a:lnTo>
                    <a:pt x="0" y="206"/>
                  </a:lnTo>
                  <a:lnTo>
                    <a:pt x="2" y="216"/>
                  </a:lnTo>
                  <a:lnTo>
                    <a:pt x="2" y="216"/>
                  </a:lnTo>
                  <a:lnTo>
                    <a:pt x="5" y="234"/>
                  </a:lnTo>
                  <a:lnTo>
                    <a:pt x="5" y="234"/>
                  </a:lnTo>
                  <a:lnTo>
                    <a:pt x="8" y="242"/>
                  </a:lnTo>
                  <a:lnTo>
                    <a:pt x="11" y="251"/>
                  </a:lnTo>
                  <a:lnTo>
                    <a:pt x="22" y="274"/>
                  </a:lnTo>
                  <a:lnTo>
                    <a:pt x="34" y="300"/>
                  </a:lnTo>
                  <a:lnTo>
                    <a:pt x="46" y="327"/>
                  </a:lnTo>
                  <a:lnTo>
                    <a:pt x="46" y="327"/>
                  </a:lnTo>
                  <a:lnTo>
                    <a:pt x="49" y="339"/>
                  </a:lnTo>
                  <a:lnTo>
                    <a:pt x="51" y="348"/>
                  </a:lnTo>
                  <a:lnTo>
                    <a:pt x="53" y="356"/>
                  </a:lnTo>
                  <a:lnTo>
                    <a:pt x="53" y="364"/>
                  </a:lnTo>
                  <a:lnTo>
                    <a:pt x="49" y="377"/>
                  </a:lnTo>
                  <a:lnTo>
                    <a:pt x="46" y="390"/>
                  </a:lnTo>
                  <a:lnTo>
                    <a:pt x="46" y="390"/>
                  </a:lnTo>
                  <a:lnTo>
                    <a:pt x="45" y="405"/>
                  </a:lnTo>
                  <a:lnTo>
                    <a:pt x="43" y="419"/>
                  </a:lnTo>
                  <a:lnTo>
                    <a:pt x="45" y="458"/>
                  </a:lnTo>
                  <a:lnTo>
                    <a:pt x="45" y="458"/>
                  </a:lnTo>
                  <a:lnTo>
                    <a:pt x="46" y="481"/>
                  </a:lnTo>
                  <a:lnTo>
                    <a:pt x="45" y="498"/>
                  </a:lnTo>
                  <a:lnTo>
                    <a:pt x="43" y="515"/>
                  </a:lnTo>
                  <a:lnTo>
                    <a:pt x="54" y="513"/>
                  </a:lnTo>
                  <a:lnTo>
                    <a:pt x="54" y="513"/>
                  </a:lnTo>
                  <a:lnTo>
                    <a:pt x="54" y="522"/>
                  </a:lnTo>
                  <a:lnTo>
                    <a:pt x="57" y="533"/>
                  </a:lnTo>
                  <a:lnTo>
                    <a:pt x="65" y="559"/>
                  </a:lnTo>
                  <a:lnTo>
                    <a:pt x="73" y="586"/>
                  </a:lnTo>
                  <a:lnTo>
                    <a:pt x="76" y="598"/>
                  </a:lnTo>
                  <a:lnTo>
                    <a:pt x="77" y="609"/>
                  </a:lnTo>
                  <a:lnTo>
                    <a:pt x="77" y="609"/>
                  </a:lnTo>
                  <a:lnTo>
                    <a:pt x="83" y="675"/>
                  </a:lnTo>
                  <a:lnTo>
                    <a:pt x="86" y="714"/>
                  </a:lnTo>
                  <a:lnTo>
                    <a:pt x="88" y="743"/>
                  </a:lnTo>
                  <a:lnTo>
                    <a:pt x="88" y="743"/>
                  </a:lnTo>
                  <a:lnTo>
                    <a:pt x="88" y="766"/>
                  </a:lnTo>
                  <a:lnTo>
                    <a:pt x="91" y="783"/>
                  </a:lnTo>
                  <a:lnTo>
                    <a:pt x="93" y="798"/>
                  </a:lnTo>
                  <a:lnTo>
                    <a:pt x="94" y="812"/>
                  </a:lnTo>
                  <a:lnTo>
                    <a:pt x="94" y="812"/>
                  </a:lnTo>
                  <a:lnTo>
                    <a:pt x="96" y="834"/>
                  </a:lnTo>
                  <a:lnTo>
                    <a:pt x="99" y="848"/>
                  </a:lnTo>
                  <a:lnTo>
                    <a:pt x="99" y="848"/>
                  </a:lnTo>
                  <a:lnTo>
                    <a:pt x="100" y="854"/>
                  </a:lnTo>
                  <a:lnTo>
                    <a:pt x="99" y="854"/>
                  </a:lnTo>
                  <a:lnTo>
                    <a:pt x="96" y="855"/>
                  </a:lnTo>
                  <a:lnTo>
                    <a:pt x="93" y="857"/>
                  </a:lnTo>
                  <a:lnTo>
                    <a:pt x="93" y="857"/>
                  </a:lnTo>
                  <a:lnTo>
                    <a:pt x="91" y="860"/>
                  </a:lnTo>
                  <a:lnTo>
                    <a:pt x="91" y="865"/>
                  </a:lnTo>
                  <a:lnTo>
                    <a:pt x="94" y="869"/>
                  </a:lnTo>
                  <a:lnTo>
                    <a:pt x="96" y="875"/>
                  </a:lnTo>
                  <a:lnTo>
                    <a:pt x="96" y="875"/>
                  </a:lnTo>
                  <a:lnTo>
                    <a:pt x="97" y="888"/>
                  </a:lnTo>
                  <a:lnTo>
                    <a:pt x="97" y="892"/>
                  </a:lnTo>
                  <a:lnTo>
                    <a:pt x="97" y="892"/>
                  </a:lnTo>
                  <a:lnTo>
                    <a:pt x="96" y="895"/>
                  </a:lnTo>
                  <a:lnTo>
                    <a:pt x="94" y="902"/>
                  </a:lnTo>
                  <a:lnTo>
                    <a:pt x="93" y="909"/>
                  </a:lnTo>
                  <a:lnTo>
                    <a:pt x="93" y="917"/>
                  </a:lnTo>
                  <a:lnTo>
                    <a:pt x="96" y="925"/>
                  </a:lnTo>
                  <a:lnTo>
                    <a:pt x="99" y="929"/>
                  </a:lnTo>
                  <a:lnTo>
                    <a:pt x="102" y="932"/>
                  </a:lnTo>
                  <a:lnTo>
                    <a:pt x="106" y="934"/>
                  </a:lnTo>
                  <a:lnTo>
                    <a:pt x="113" y="937"/>
                  </a:lnTo>
                  <a:lnTo>
                    <a:pt x="119" y="939"/>
                  </a:lnTo>
                  <a:lnTo>
                    <a:pt x="128" y="939"/>
                  </a:lnTo>
                  <a:lnTo>
                    <a:pt x="128" y="939"/>
                  </a:lnTo>
                  <a:lnTo>
                    <a:pt x="136" y="937"/>
                  </a:lnTo>
                  <a:lnTo>
                    <a:pt x="143" y="936"/>
                  </a:lnTo>
                  <a:lnTo>
                    <a:pt x="148" y="934"/>
                  </a:lnTo>
                  <a:lnTo>
                    <a:pt x="153" y="931"/>
                  </a:lnTo>
                  <a:lnTo>
                    <a:pt x="157" y="928"/>
                  </a:lnTo>
                  <a:lnTo>
                    <a:pt x="159" y="923"/>
                  </a:lnTo>
                  <a:lnTo>
                    <a:pt x="162" y="914"/>
                  </a:lnTo>
                  <a:lnTo>
                    <a:pt x="164" y="905"/>
                  </a:lnTo>
                  <a:lnTo>
                    <a:pt x="162" y="897"/>
                  </a:lnTo>
                  <a:lnTo>
                    <a:pt x="160" y="891"/>
                  </a:lnTo>
                  <a:lnTo>
                    <a:pt x="160" y="891"/>
                  </a:lnTo>
                  <a:lnTo>
                    <a:pt x="164" y="888"/>
                  </a:lnTo>
                  <a:lnTo>
                    <a:pt x="164" y="885"/>
                  </a:lnTo>
                  <a:lnTo>
                    <a:pt x="164" y="882"/>
                  </a:lnTo>
                  <a:lnTo>
                    <a:pt x="164" y="882"/>
                  </a:lnTo>
                  <a:lnTo>
                    <a:pt x="164" y="868"/>
                  </a:lnTo>
                  <a:lnTo>
                    <a:pt x="162" y="854"/>
                  </a:lnTo>
                  <a:lnTo>
                    <a:pt x="162" y="854"/>
                  </a:lnTo>
                  <a:lnTo>
                    <a:pt x="159" y="826"/>
                  </a:lnTo>
                  <a:lnTo>
                    <a:pt x="156" y="795"/>
                  </a:lnTo>
                  <a:lnTo>
                    <a:pt x="156" y="795"/>
                  </a:lnTo>
                  <a:lnTo>
                    <a:pt x="156" y="781"/>
                  </a:lnTo>
                  <a:lnTo>
                    <a:pt x="156" y="758"/>
                  </a:lnTo>
                  <a:lnTo>
                    <a:pt x="157" y="717"/>
                  </a:lnTo>
                  <a:lnTo>
                    <a:pt x="157" y="717"/>
                  </a:lnTo>
                  <a:lnTo>
                    <a:pt x="159" y="710"/>
                  </a:lnTo>
                  <a:lnTo>
                    <a:pt x="159" y="710"/>
                  </a:lnTo>
                  <a:lnTo>
                    <a:pt x="157" y="717"/>
                  </a:lnTo>
                  <a:lnTo>
                    <a:pt x="157" y="717"/>
                  </a:lnTo>
                  <a:lnTo>
                    <a:pt x="159" y="732"/>
                  </a:lnTo>
                  <a:lnTo>
                    <a:pt x="160" y="751"/>
                  </a:lnTo>
                  <a:lnTo>
                    <a:pt x="167" y="795"/>
                  </a:lnTo>
                  <a:lnTo>
                    <a:pt x="173" y="835"/>
                  </a:lnTo>
                  <a:lnTo>
                    <a:pt x="176" y="857"/>
                  </a:lnTo>
                  <a:lnTo>
                    <a:pt x="176" y="857"/>
                  </a:lnTo>
                  <a:lnTo>
                    <a:pt x="176" y="863"/>
                  </a:lnTo>
                  <a:lnTo>
                    <a:pt x="174" y="866"/>
                  </a:lnTo>
                  <a:lnTo>
                    <a:pt x="173" y="872"/>
                  </a:lnTo>
                  <a:lnTo>
                    <a:pt x="171" y="883"/>
                  </a:lnTo>
                  <a:lnTo>
                    <a:pt x="171" y="883"/>
                  </a:lnTo>
                  <a:lnTo>
                    <a:pt x="174" y="891"/>
                  </a:lnTo>
                  <a:lnTo>
                    <a:pt x="177" y="895"/>
                  </a:lnTo>
                  <a:lnTo>
                    <a:pt x="185" y="899"/>
                  </a:lnTo>
                  <a:lnTo>
                    <a:pt x="191" y="902"/>
                  </a:lnTo>
                  <a:lnTo>
                    <a:pt x="205" y="903"/>
                  </a:lnTo>
                  <a:lnTo>
                    <a:pt x="211" y="905"/>
                  </a:lnTo>
                  <a:lnTo>
                    <a:pt x="211" y="905"/>
                  </a:lnTo>
                  <a:lnTo>
                    <a:pt x="219" y="909"/>
                  </a:lnTo>
                  <a:lnTo>
                    <a:pt x="228" y="912"/>
                  </a:lnTo>
                  <a:lnTo>
                    <a:pt x="239" y="915"/>
                  </a:lnTo>
                  <a:lnTo>
                    <a:pt x="239" y="915"/>
                  </a:lnTo>
                  <a:lnTo>
                    <a:pt x="258" y="917"/>
                  </a:lnTo>
                  <a:lnTo>
                    <a:pt x="268" y="917"/>
                  </a:lnTo>
                  <a:lnTo>
                    <a:pt x="279" y="915"/>
                  </a:lnTo>
                  <a:lnTo>
                    <a:pt x="288" y="914"/>
                  </a:lnTo>
                  <a:lnTo>
                    <a:pt x="298" y="909"/>
                  </a:lnTo>
                  <a:lnTo>
                    <a:pt x="301" y="906"/>
                  </a:lnTo>
                  <a:lnTo>
                    <a:pt x="302" y="903"/>
                  </a:lnTo>
                  <a:lnTo>
                    <a:pt x="304" y="900"/>
                  </a:lnTo>
                  <a:lnTo>
                    <a:pt x="305" y="895"/>
                  </a:lnTo>
                  <a:lnTo>
                    <a:pt x="305" y="895"/>
                  </a:lnTo>
                  <a:lnTo>
                    <a:pt x="304" y="891"/>
                  </a:lnTo>
                  <a:lnTo>
                    <a:pt x="302" y="886"/>
                  </a:lnTo>
                  <a:lnTo>
                    <a:pt x="298" y="878"/>
                  </a:lnTo>
                  <a:lnTo>
                    <a:pt x="290" y="874"/>
                  </a:lnTo>
                  <a:lnTo>
                    <a:pt x="281" y="871"/>
                  </a:lnTo>
                  <a:lnTo>
                    <a:pt x="262" y="865"/>
                  </a:lnTo>
                  <a:lnTo>
                    <a:pt x="256" y="863"/>
                  </a:lnTo>
                  <a:lnTo>
                    <a:pt x="254" y="862"/>
                  </a:lnTo>
                  <a:lnTo>
                    <a:pt x="254" y="862"/>
                  </a:lnTo>
                  <a:lnTo>
                    <a:pt x="251" y="860"/>
                  </a:lnTo>
                  <a:lnTo>
                    <a:pt x="248" y="858"/>
                  </a:lnTo>
                  <a:lnTo>
                    <a:pt x="245" y="858"/>
                  </a:lnTo>
                  <a:lnTo>
                    <a:pt x="245" y="858"/>
                  </a:lnTo>
                  <a:lnTo>
                    <a:pt x="244" y="852"/>
                  </a:lnTo>
                  <a:lnTo>
                    <a:pt x="241" y="843"/>
                  </a:lnTo>
                  <a:lnTo>
                    <a:pt x="241" y="843"/>
                  </a:lnTo>
                  <a:lnTo>
                    <a:pt x="239" y="841"/>
                  </a:lnTo>
                  <a:lnTo>
                    <a:pt x="236" y="841"/>
                  </a:lnTo>
                  <a:lnTo>
                    <a:pt x="231" y="841"/>
                  </a:lnTo>
                  <a:lnTo>
                    <a:pt x="231" y="841"/>
                  </a:lnTo>
                  <a:lnTo>
                    <a:pt x="230" y="840"/>
                  </a:lnTo>
                  <a:lnTo>
                    <a:pt x="230" y="838"/>
                  </a:lnTo>
                  <a:lnTo>
                    <a:pt x="230" y="832"/>
                  </a:lnTo>
                  <a:lnTo>
                    <a:pt x="230" y="832"/>
                  </a:lnTo>
                  <a:lnTo>
                    <a:pt x="234" y="825"/>
                  </a:lnTo>
                  <a:lnTo>
                    <a:pt x="236" y="817"/>
                  </a:lnTo>
                  <a:lnTo>
                    <a:pt x="236" y="809"/>
                  </a:lnTo>
                  <a:lnTo>
                    <a:pt x="236" y="809"/>
                  </a:lnTo>
                  <a:lnTo>
                    <a:pt x="234" y="784"/>
                  </a:lnTo>
                  <a:lnTo>
                    <a:pt x="234" y="767"/>
                  </a:lnTo>
                  <a:lnTo>
                    <a:pt x="236" y="749"/>
                  </a:lnTo>
                  <a:lnTo>
                    <a:pt x="236" y="749"/>
                  </a:lnTo>
                  <a:lnTo>
                    <a:pt x="236" y="724"/>
                  </a:lnTo>
                  <a:lnTo>
                    <a:pt x="238" y="706"/>
                  </a:lnTo>
                  <a:lnTo>
                    <a:pt x="238" y="706"/>
                  </a:lnTo>
                  <a:lnTo>
                    <a:pt x="238" y="695"/>
                  </a:lnTo>
                  <a:lnTo>
                    <a:pt x="236" y="686"/>
                  </a:lnTo>
                  <a:lnTo>
                    <a:pt x="234" y="673"/>
                  </a:lnTo>
                  <a:lnTo>
                    <a:pt x="233" y="656"/>
                  </a:lnTo>
                  <a:lnTo>
                    <a:pt x="233" y="656"/>
                  </a:lnTo>
                  <a:lnTo>
                    <a:pt x="233" y="630"/>
                  </a:lnTo>
                  <a:lnTo>
                    <a:pt x="236" y="599"/>
                  </a:lnTo>
                  <a:lnTo>
                    <a:pt x="238" y="570"/>
                  </a:lnTo>
                  <a:lnTo>
                    <a:pt x="239" y="547"/>
                  </a:lnTo>
                  <a:lnTo>
                    <a:pt x="239" y="547"/>
                  </a:lnTo>
                  <a:lnTo>
                    <a:pt x="239" y="530"/>
                  </a:lnTo>
                  <a:lnTo>
                    <a:pt x="238" y="518"/>
                  </a:lnTo>
                  <a:lnTo>
                    <a:pt x="234" y="507"/>
                  </a:lnTo>
                  <a:lnTo>
                    <a:pt x="242" y="504"/>
                  </a:lnTo>
                  <a:lnTo>
                    <a:pt x="242" y="504"/>
                  </a:lnTo>
                  <a:lnTo>
                    <a:pt x="241" y="482"/>
                  </a:lnTo>
                  <a:lnTo>
                    <a:pt x="236" y="462"/>
                  </a:lnTo>
                  <a:lnTo>
                    <a:pt x="233" y="451"/>
                  </a:lnTo>
                  <a:lnTo>
                    <a:pt x="230" y="442"/>
                  </a:lnTo>
                  <a:lnTo>
                    <a:pt x="230" y="442"/>
                  </a:lnTo>
                  <a:lnTo>
                    <a:pt x="225" y="428"/>
                  </a:lnTo>
                  <a:lnTo>
                    <a:pt x="222" y="421"/>
                  </a:lnTo>
                  <a:lnTo>
                    <a:pt x="224" y="401"/>
                  </a:lnTo>
                  <a:lnTo>
                    <a:pt x="224" y="401"/>
                  </a:lnTo>
                  <a:lnTo>
                    <a:pt x="224" y="387"/>
                  </a:lnTo>
                  <a:lnTo>
                    <a:pt x="222" y="379"/>
                  </a:lnTo>
                  <a:lnTo>
                    <a:pt x="217" y="368"/>
                  </a:lnTo>
                  <a:lnTo>
                    <a:pt x="217" y="368"/>
                  </a:lnTo>
                  <a:lnTo>
                    <a:pt x="211" y="345"/>
                  </a:lnTo>
                  <a:lnTo>
                    <a:pt x="216" y="345"/>
                  </a:lnTo>
                  <a:lnTo>
                    <a:pt x="216" y="345"/>
                  </a:lnTo>
                  <a:lnTo>
                    <a:pt x="216" y="348"/>
                  </a:lnTo>
                  <a:lnTo>
                    <a:pt x="219" y="351"/>
                  </a:lnTo>
                  <a:lnTo>
                    <a:pt x="222" y="354"/>
                  </a:lnTo>
                  <a:lnTo>
                    <a:pt x="222" y="354"/>
                  </a:lnTo>
                  <a:lnTo>
                    <a:pt x="236" y="361"/>
                  </a:lnTo>
                  <a:lnTo>
                    <a:pt x="264" y="371"/>
                  </a:lnTo>
                  <a:lnTo>
                    <a:pt x="264" y="371"/>
                  </a:lnTo>
                  <a:lnTo>
                    <a:pt x="299" y="388"/>
                  </a:lnTo>
                  <a:lnTo>
                    <a:pt x="316" y="398"/>
                  </a:lnTo>
                  <a:lnTo>
                    <a:pt x="316" y="398"/>
                  </a:lnTo>
                  <a:lnTo>
                    <a:pt x="318" y="396"/>
                  </a:lnTo>
                  <a:lnTo>
                    <a:pt x="318" y="396"/>
                  </a:lnTo>
                  <a:lnTo>
                    <a:pt x="322" y="390"/>
                  </a:lnTo>
                  <a:lnTo>
                    <a:pt x="330" y="381"/>
                  </a:lnTo>
                  <a:lnTo>
                    <a:pt x="330" y="381"/>
                  </a:lnTo>
                  <a:lnTo>
                    <a:pt x="338" y="368"/>
                  </a:lnTo>
                  <a:lnTo>
                    <a:pt x="338" y="368"/>
                  </a:lnTo>
                  <a:lnTo>
                    <a:pt x="333" y="370"/>
                  </a:lnTo>
                  <a:lnTo>
                    <a:pt x="325" y="371"/>
                  </a:lnTo>
                  <a:lnTo>
                    <a:pt x="325" y="371"/>
                  </a:lnTo>
                  <a:close/>
                  <a:moveTo>
                    <a:pt x="273" y="305"/>
                  </a:moveTo>
                  <a:lnTo>
                    <a:pt x="273" y="305"/>
                  </a:lnTo>
                  <a:lnTo>
                    <a:pt x="276" y="305"/>
                  </a:lnTo>
                  <a:lnTo>
                    <a:pt x="270" y="308"/>
                  </a:lnTo>
                  <a:lnTo>
                    <a:pt x="270" y="308"/>
                  </a:lnTo>
                  <a:lnTo>
                    <a:pt x="267" y="303"/>
                  </a:lnTo>
                  <a:lnTo>
                    <a:pt x="267" y="303"/>
                  </a:lnTo>
                  <a:lnTo>
                    <a:pt x="273" y="305"/>
                  </a:lnTo>
                  <a:lnTo>
                    <a:pt x="273" y="305"/>
                  </a:lnTo>
                  <a:close/>
                  <a:moveTo>
                    <a:pt x="404" y="327"/>
                  </a:moveTo>
                  <a:lnTo>
                    <a:pt x="404" y="327"/>
                  </a:lnTo>
                  <a:lnTo>
                    <a:pt x="402" y="327"/>
                  </a:lnTo>
                  <a:lnTo>
                    <a:pt x="402" y="327"/>
                  </a:lnTo>
                  <a:lnTo>
                    <a:pt x="404" y="325"/>
                  </a:lnTo>
                  <a:lnTo>
                    <a:pt x="404" y="325"/>
                  </a:lnTo>
                  <a:lnTo>
                    <a:pt x="404" y="322"/>
                  </a:lnTo>
                  <a:lnTo>
                    <a:pt x="402" y="319"/>
                  </a:lnTo>
                  <a:lnTo>
                    <a:pt x="402" y="319"/>
                  </a:lnTo>
                  <a:lnTo>
                    <a:pt x="401" y="316"/>
                  </a:lnTo>
                  <a:lnTo>
                    <a:pt x="399" y="308"/>
                  </a:lnTo>
                  <a:lnTo>
                    <a:pt x="399" y="308"/>
                  </a:lnTo>
                  <a:lnTo>
                    <a:pt x="398" y="303"/>
                  </a:lnTo>
                  <a:lnTo>
                    <a:pt x="396" y="302"/>
                  </a:lnTo>
                  <a:lnTo>
                    <a:pt x="395" y="302"/>
                  </a:lnTo>
                  <a:lnTo>
                    <a:pt x="395" y="302"/>
                  </a:lnTo>
                  <a:lnTo>
                    <a:pt x="395" y="297"/>
                  </a:lnTo>
                  <a:lnTo>
                    <a:pt x="392" y="294"/>
                  </a:lnTo>
                  <a:lnTo>
                    <a:pt x="390" y="293"/>
                  </a:lnTo>
                  <a:lnTo>
                    <a:pt x="390" y="293"/>
                  </a:lnTo>
                  <a:lnTo>
                    <a:pt x="387" y="294"/>
                  </a:lnTo>
                  <a:lnTo>
                    <a:pt x="386" y="297"/>
                  </a:lnTo>
                  <a:lnTo>
                    <a:pt x="386" y="300"/>
                  </a:lnTo>
                  <a:lnTo>
                    <a:pt x="386" y="300"/>
                  </a:lnTo>
                  <a:lnTo>
                    <a:pt x="382" y="302"/>
                  </a:lnTo>
                  <a:lnTo>
                    <a:pt x="381" y="305"/>
                  </a:lnTo>
                  <a:lnTo>
                    <a:pt x="379" y="313"/>
                  </a:lnTo>
                  <a:lnTo>
                    <a:pt x="381" y="325"/>
                  </a:lnTo>
                  <a:lnTo>
                    <a:pt x="381" y="325"/>
                  </a:lnTo>
                  <a:lnTo>
                    <a:pt x="378" y="324"/>
                  </a:lnTo>
                  <a:lnTo>
                    <a:pt x="375" y="325"/>
                  </a:lnTo>
                  <a:lnTo>
                    <a:pt x="375" y="325"/>
                  </a:lnTo>
                  <a:lnTo>
                    <a:pt x="373" y="330"/>
                  </a:lnTo>
                  <a:lnTo>
                    <a:pt x="373" y="330"/>
                  </a:lnTo>
                  <a:lnTo>
                    <a:pt x="370" y="344"/>
                  </a:lnTo>
                  <a:lnTo>
                    <a:pt x="353" y="350"/>
                  </a:lnTo>
                  <a:lnTo>
                    <a:pt x="341" y="348"/>
                  </a:lnTo>
                  <a:lnTo>
                    <a:pt x="341" y="348"/>
                  </a:lnTo>
                  <a:lnTo>
                    <a:pt x="336" y="348"/>
                  </a:lnTo>
                  <a:lnTo>
                    <a:pt x="336" y="348"/>
                  </a:lnTo>
                  <a:lnTo>
                    <a:pt x="325" y="348"/>
                  </a:lnTo>
                  <a:lnTo>
                    <a:pt x="325" y="348"/>
                  </a:lnTo>
                  <a:lnTo>
                    <a:pt x="322" y="348"/>
                  </a:lnTo>
                  <a:lnTo>
                    <a:pt x="322" y="348"/>
                  </a:lnTo>
                  <a:lnTo>
                    <a:pt x="322" y="353"/>
                  </a:lnTo>
                  <a:lnTo>
                    <a:pt x="322" y="353"/>
                  </a:lnTo>
                  <a:lnTo>
                    <a:pt x="322" y="354"/>
                  </a:lnTo>
                  <a:lnTo>
                    <a:pt x="322" y="354"/>
                  </a:lnTo>
                  <a:lnTo>
                    <a:pt x="322" y="362"/>
                  </a:lnTo>
                  <a:lnTo>
                    <a:pt x="324" y="365"/>
                  </a:lnTo>
                  <a:lnTo>
                    <a:pt x="325" y="367"/>
                  </a:lnTo>
                  <a:lnTo>
                    <a:pt x="325" y="367"/>
                  </a:lnTo>
                  <a:lnTo>
                    <a:pt x="332" y="368"/>
                  </a:lnTo>
                  <a:lnTo>
                    <a:pt x="338" y="368"/>
                  </a:lnTo>
                  <a:lnTo>
                    <a:pt x="338" y="367"/>
                  </a:lnTo>
                  <a:lnTo>
                    <a:pt x="338" y="367"/>
                  </a:lnTo>
                  <a:lnTo>
                    <a:pt x="353" y="364"/>
                  </a:lnTo>
                  <a:lnTo>
                    <a:pt x="362" y="361"/>
                  </a:lnTo>
                  <a:lnTo>
                    <a:pt x="362" y="361"/>
                  </a:lnTo>
                  <a:lnTo>
                    <a:pt x="378" y="359"/>
                  </a:lnTo>
                  <a:lnTo>
                    <a:pt x="378" y="359"/>
                  </a:lnTo>
                  <a:lnTo>
                    <a:pt x="387" y="359"/>
                  </a:lnTo>
                  <a:lnTo>
                    <a:pt x="387" y="359"/>
                  </a:lnTo>
                  <a:lnTo>
                    <a:pt x="390" y="357"/>
                  </a:lnTo>
                  <a:lnTo>
                    <a:pt x="392" y="356"/>
                  </a:lnTo>
                  <a:lnTo>
                    <a:pt x="396" y="351"/>
                  </a:lnTo>
                  <a:lnTo>
                    <a:pt x="396" y="351"/>
                  </a:lnTo>
                  <a:lnTo>
                    <a:pt x="398" y="348"/>
                  </a:lnTo>
                  <a:lnTo>
                    <a:pt x="399" y="345"/>
                  </a:lnTo>
                  <a:lnTo>
                    <a:pt x="399" y="345"/>
                  </a:lnTo>
                  <a:lnTo>
                    <a:pt x="402" y="337"/>
                  </a:lnTo>
                  <a:lnTo>
                    <a:pt x="404" y="330"/>
                  </a:lnTo>
                  <a:lnTo>
                    <a:pt x="404" y="330"/>
                  </a:lnTo>
                  <a:lnTo>
                    <a:pt x="404" y="327"/>
                  </a:lnTo>
                  <a:lnTo>
                    <a:pt x="404" y="3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77"/>
            <p:cNvSpPr>
              <a:spLocks/>
            </p:cNvSpPr>
            <p:nvPr/>
          </p:nvSpPr>
          <p:spPr bwMode="auto">
            <a:xfrm>
              <a:off x="5802313" y="6731000"/>
              <a:ext cx="366713" cy="266700"/>
            </a:xfrm>
            <a:custGeom>
              <a:avLst/>
              <a:gdLst>
                <a:gd name="T0" fmla="*/ 228 w 231"/>
                <a:gd name="T1" fmla="*/ 1 h 168"/>
                <a:gd name="T2" fmla="*/ 222 w 231"/>
                <a:gd name="T3" fmla="*/ 0 h 168"/>
                <a:gd name="T4" fmla="*/ 166 w 231"/>
                <a:gd name="T5" fmla="*/ 6 h 168"/>
                <a:gd name="T6" fmla="*/ 163 w 231"/>
                <a:gd name="T7" fmla="*/ 6 h 168"/>
                <a:gd name="T8" fmla="*/ 158 w 231"/>
                <a:gd name="T9" fmla="*/ 18 h 168"/>
                <a:gd name="T10" fmla="*/ 140 w 231"/>
                <a:gd name="T11" fmla="*/ 121 h 168"/>
                <a:gd name="T12" fmla="*/ 86 w 231"/>
                <a:gd name="T13" fmla="*/ 123 h 168"/>
                <a:gd name="T14" fmla="*/ 92 w 231"/>
                <a:gd name="T15" fmla="*/ 131 h 168"/>
                <a:gd name="T16" fmla="*/ 94 w 231"/>
                <a:gd name="T17" fmla="*/ 135 h 168"/>
                <a:gd name="T18" fmla="*/ 89 w 231"/>
                <a:gd name="T19" fmla="*/ 135 h 168"/>
                <a:gd name="T20" fmla="*/ 86 w 231"/>
                <a:gd name="T21" fmla="*/ 134 h 168"/>
                <a:gd name="T22" fmla="*/ 81 w 231"/>
                <a:gd name="T23" fmla="*/ 131 h 168"/>
                <a:gd name="T24" fmla="*/ 80 w 231"/>
                <a:gd name="T25" fmla="*/ 132 h 168"/>
                <a:gd name="T26" fmla="*/ 80 w 231"/>
                <a:gd name="T27" fmla="*/ 137 h 168"/>
                <a:gd name="T28" fmla="*/ 77 w 231"/>
                <a:gd name="T29" fmla="*/ 138 h 168"/>
                <a:gd name="T30" fmla="*/ 75 w 231"/>
                <a:gd name="T31" fmla="*/ 138 h 168"/>
                <a:gd name="T32" fmla="*/ 75 w 231"/>
                <a:gd name="T33" fmla="*/ 142 h 168"/>
                <a:gd name="T34" fmla="*/ 71 w 231"/>
                <a:gd name="T35" fmla="*/ 142 h 168"/>
                <a:gd name="T36" fmla="*/ 58 w 231"/>
                <a:gd name="T37" fmla="*/ 132 h 168"/>
                <a:gd name="T38" fmla="*/ 55 w 231"/>
                <a:gd name="T39" fmla="*/ 131 h 168"/>
                <a:gd name="T40" fmla="*/ 54 w 231"/>
                <a:gd name="T41" fmla="*/ 131 h 168"/>
                <a:gd name="T42" fmla="*/ 52 w 231"/>
                <a:gd name="T43" fmla="*/ 129 h 168"/>
                <a:gd name="T44" fmla="*/ 0 w 231"/>
                <a:gd name="T45" fmla="*/ 146 h 168"/>
                <a:gd name="T46" fmla="*/ 0 w 231"/>
                <a:gd name="T47" fmla="*/ 155 h 168"/>
                <a:gd name="T48" fmla="*/ 6 w 231"/>
                <a:gd name="T49" fmla="*/ 158 h 168"/>
                <a:gd name="T50" fmla="*/ 114 w 231"/>
                <a:gd name="T51" fmla="*/ 166 h 168"/>
                <a:gd name="T52" fmla="*/ 115 w 231"/>
                <a:gd name="T53" fmla="*/ 166 h 168"/>
                <a:gd name="T54" fmla="*/ 118 w 231"/>
                <a:gd name="T55" fmla="*/ 166 h 168"/>
                <a:gd name="T56" fmla="*/ 129 w 231"/>
                <a:gd name="T57" fmla="*/ 166 h 168"/>
                <a:gd name="T58" fmla="*/ 134 w 231"/>
                <a:gd name="T59" fmla="*/ 166 h 168"/>
                <a:gd name="T60" fmla="*/ 163 w 231"/>
                <a:gd name="T61" fmla="*/ 162 h 168"/>
                <a:gd name="T62" fmla="*/ 166 w 231"/>
                <a:gd name="T63" fmla="*/ 148 h 168"/>
                <a:gd name="T64" fmla="*/ 168 w 231"/>
                <a:gd name="T65" fmla="*/ 143 h 168"/>
                <a:gd name="T66" fmla="*/ 171 w 231"/>
                <a:gd name="T67" fmla="*/ 142 h 168"/>
                <a:gd name="T68" fmla="*/ 174 w 231"/>
                <a:gd name="T69" fmla="*/ 143 h 168"/>
                <a:gd name="T70" fmla="*/ 174 w 231"/>
                <a:gd name="T71" fmla="*/ 123 h 168"/>
                <a:gd name="T72" fmla="*/ 179 w 231"/>
                <a:gd name="T73" fmla="*/ 118 h 168"/>
                <a:gd name="T74" fmla="*/ 179 w 231"/>
                <a:gd name="T75" fmla="*/ 115 h 168"/>
                <a:gd name="T76" fmla="*/ 183 w 231"/>
                <a:gd name="T77" fmla="*/ 111 h 168"/>
                <a:gd name="T78" fmla="*/ 185 w 231"/>
                <a:gd name="T79" fmla="*/ 112 h 168"/>
                <a:gd name="T80" fmla="*/ 188 w 231"/>
                <a:gd name="T81" fmla="*/ 120 h 168"/>
                <a:gd name="T82" fmla="*/ 189 w 231"/>
                <a:gd name="T83" fmla="*/ 120 h 168"/>
                <a:gd name="T84" fmla="*/ 192 w 231"/>
                <a:gd name="T85" fmla="*/ 126 h 168"/>
                <a:gd name="T86" fmla="*/ 194 w 231"/>
                <a:gd name="T87" fmla="*/ 134 h 168"/>
                <a:gd name="T88" fmla="*/ 195 w 231"/>
                <a:gd name="T89" fmla="*/ 137 h 168"/>
                <a:gd name="T90" fmla="*/ 197 w 231"/>
                <a:gd name="T91" fmla="*/ 143 h 168"/>
                <a:gd name="T92" fmla="*/ 197 w 231"/>
                <a:gd name="T93" fmla="*/ 143 h 168"/>
                <a:gd name="T94" fmla="*/ 197 w 231"/>
                <a:gd name="T95" fmla="*/ 145 h 168"/>
                <a:gd name="T96" fmla="*/ 206 w 231"/>
                <a:gd name="T97" fmla="*/ 140 h 168"/>
                <a:gd name="T98" fmla="*/ 208 w 231"/>
                <a:gd name="T99" fmla="*/ 138 h 168"/>
                <a:gd name="T100" fmla="*/ 209 w 231"/>
                <a:gd name="T101" fmla="*/ 134 h 168"/>
                <a:gd name="T102" fmla="*/ 231 w 231"/>
                <a:gd name="T103" fmla="*/ 7 h 168"/>
                <a:gd name="T104" fmla="*/ 231 w 231"/>
                <a:gd name="T105" fmla="*/ 3 h 168"/>
                <a:gd name="T106" fmla="*/ 228 w 231"/>
                <a:gd name="T107" fmla="*/ 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1" h="168">
                  <a:moveTo>
                    <a:pt x="228" y="1"/>
                  </a:moveTo>
                  <a:lnTo>
                    <a:pt x="228" y="1"/>
                  </a:lnTo>
                  <a:lnTo>
                    <a:pt x="222" y="0"/>
                  </a:lnTo>
                  <a:lnTo>
                    <a:pt x="222" y="0"/>
                  </a:lnTo>
                  <a:lnTo>
                    <a:pt x="166" y="6"/>
                  </a:lnTo>
                  <a:lnTo>
                    <a:pt x="166" y="6"/>
                  </a:lnTo>
                  <a:lnTo>
                    <a:pt x="165" y="6"/>
                  </a:lnTo>
                  <a:lnTo>
                    <a:pt x="163" y="6"/>
                  </a:lnTo>
                  <a:lnTo>
                    <a:pt x="160" y="11"/>
                  </a:lnTo>
                  <a:lnTo>
                    <a:pt x="158" y="18"/>
                  </a:lnTo>
                  <a:lnTo>
                    <a:pt x="158" y="18"/>
                  </a:lnTo>
                  <a:lnTo>
                    <a:pt x="140" y="121"/>
                  </a:lnTo>
                  <a:lnTo>
                    <a:pt x="86" y="123"/>
                  </a:lnTo>
                  <a:lnTo>
                    <a:pt x="86" y="123"/>
                  </a:lnTo>
                  <a:lnTo>
                    <a:pt x="92" y="131"/>
                  </a:lnTo>
                  <a:lnTo>
                    <a:pt x="92" y="131"/>
                  </a:lnTo>
                  <a:lnTo>
                    <a:pt x="94" y="134"/>
                  </a:lnTo>
                  <a:lnTo>
                    <a:pt x="94" y="135"/>
                  </a:lnTo>
                  <a:lnTo>
                    <a:pt x="94" y="135"/>
                  </a:lnTo>
                  <a:lnTo>
                    <a:pt x="89" y="135"/>
                  </a:lnTo>
                  <a:lnTo>
                    <a:pt x="86" y="134"/>
                  </a:lnTo>
                  <a:lnTo>
                    <a:pt x="86" y="134"/>
                  </a:lnTo>
                  <a:lnTo>
                    <a:pt x="83" y="131"/>
                  </a:lnTo>
                  <a:lnTo>
                    <a:pt x="81" y="131"/>
                  </a:lnTo>
                  <a:lnTo>
                    <a:pt x="81" y="131"/>
                  </a:lnTo>
                  <a:lnTo>
                    <a:pt x="80" y="132"/>
                  </a:lnTo>
                  <a:lnTo>
                    <a:pt x="80" y="137"/>
                  </a:lnTo>
                  <a:lnTo>
                    <a:pt x="80" y="137"/>
                  </a:lnTo>
                  <a:lnTo>
                    <a:pt x="78" y="138"/>
                  </a:lnTo>
                  <a:lnTo>
                    <a:pt x="77" y="138"/>
                  </a:lnTo>
                  <a:lnTo>
                    <a:pt x="77" y="138"/>
                  </a:lnTo>
                  <a:lnTo>
                    <a:pt x="75" y="138"/>
                  </a:lnTo>
                  <a:lnTo>
                    <a:pt x="75" y="138"/>
                  </a:lnTo>
                  <a:lnTo>
                    <a:pt x="75" y="142"/>
                  </a:lnTo>
                  <a:lnTo>
                    <a:pt x="71" y="142"/>
                  </a:lnTo>
                  <a:lnTo>
                    <a:pt x="71" y="142"/>
                  </a:lnTo>
                  <a:lnTo>
                    <a:pt x="64" y="138"/>
                  </a:lnTo>
                  <a:lnTo>
                    <a:pt x="58" y="132"/>
                  </a:lnTo>
                  <a:lnTo>
                    <a:pt x="58" y="132"/>
                  </a:lnTo>
                  <a:lnTo>
                    <a:pt x="55" y="131"/>
                  </a:lnTo>
                  <a:lnTo>
                    <a:pt x="55" y="131"/>
                  </a:lnTo>
                  <a:lnTo>
                    <a:pt x="54" y="131"/>
                  </a:lnTo>
                  <a:lnTo>
                    <a:pt x="54" y="131"/>
                  </a:lnTo>
                  <a:lnTo>
                    <a:pt x="52" y="129"/>
                  </a:lnTo>
                  <a:lnTo>
                    <a:pt x="0" y="146"/>
                  </a:lnTo>
                  <a:lnTo>
                    <a:pt x="0" y="146"/>
                  </a:lnTo>
                  <a:lnTo>
                    <a:pt x="0" y="155"/>
                  </a:lnTo>
                  <a:lnTo>
                    <a:pt x="0" y="155"/>
                  </a:lnTo>
                  <a:lnTo>
                    <a:pt x="0" y="157"/>
                  </a:lnTo>
                  <a:lnTo>
                    <a:pt x="6" y="158"/>
                  </a:lnTo>
                  <a:lnTo>
                    <a:pt x="6" y="158"/>
                  </a:lnTo>
                  <a:lnTo>
                    <a:pt x="114" y="166"/>
                  </a:lnTo>
                  <a:lnTo>
                    <a:pt x="114" y="166"/>
                  </a:lnTo>
                  <a:lnTo>
                    <a:pt x="115" y="166"/>
                  </a:lnTo>
                  <a:lnTo>
                    <a:pt x="115" y="166"/>
                  </a:lnTo>
                  <a:lnTo>
                    <a:pt x="118" y="166"/>
                  </a:lnTo>
                  <a:lnTo>
                    <a:pt x="118" y="166"/>
                  </a:lnTo>
                  <a:lnTo>
                    <a:pt x="129" y="166"/>
                  </a:lnTo>
                  <a:lnTo>
                    <a:pt x="129" y="166"/>
                  </a:lnTo>
                  <a:lnTo>
                    <a:pt x="134" y="166"/>
                  </a:lnTo>
                  <a:lnTo>
                    <a:pt x="146" y="168"/>
                  </a:lnTo>
                  <a:lnTo>
                    <a:pt x="163" y="162"/>
                  </a:lnTo>
                  <a:lnTo>
                    <a:pt x="163" y="162"/>
                  </a:lnTo>
                  <a:lnTo>
                    <a:pt x="166" y="148"/>
                  </a:lnTo>
                  <a:lnTo>
                    <a:pt x="166" y="148"/>
                  </a:lnTo>
                  <a:lnTo>
                    <a:pt x="168" y="143"/>
                  </a:lnTo>
                  <a:lnTo>
                    <a:pt x="168" y="143"/>
                  </a:lnTo>
                  <a:lnTo>
                    <a:pt x="171" y="142"/>
                  </a:lnTo>
                  <a:lnTo>
                    <a:pt x="174" y="143"/>
                  </a:lnTo>
                  <a:lnTo>
                    <a:pt x="174" y="143"/>
                  </a:lnTo>
                  <a:lnTo>
                    <a:pt x="172" y="131"/>
                  </a:lnTo>
                  <a:lnTo>
                    <a:pt x="174" y="123"/>
                  </a:lnTo>
                  <a:lnTo>
                    <a:pt x="175" y="120"/>
                  </a:lnTo>
                  <a:lnTo>
                    <a:pt x="179" y="118"/>
                  </a:lnTo>
                  <a:lnTo>
                    <a:pt x="179" y="118"/>
                  </a:lnTo>
                  <a:lnTo>
                    <a:pt x="179" y="115"/>
                  </a:lnTo>
                  <a:lnTo>
                    <a:pt x="180" y="112"/>
                  </a:lnTo>
                  <a:lnTo>
                    <a:pt x="183" y="111"/>
                  </a:lnTo>
                  <a:lnTo>
                    <a:pt x="183" y="111"/>
                  </a:lnTo>
                  <a:lnTo>
                    <a:pt x="185" y="112"/>
                  </a:lnTo>
                  <a:lnTo>
                    <a:pt x="188" y="115"/>
                  </a:lnTo>
                  <a:lnTo>
                    <a:pt x="188" y="120"/>
                  </a:lnTo>
                  <a:lnTo>
                    <a:pt x="188" y="120"/>
                  </a:lnTo>
                  <a:lnTo>
                    <a:pt x="189" y="120"/>
                  </a:lnTo>
                  <a:lnTo>
                    <a:pt x="191" y="121"/>
                  </a:lnTo>
                  <a:lnTo>
                    <a:pt x="192" y="126"/>
                  </a:lnTo>
                  <a:lnTo>
                    <a:pt x="192" y="126"/>
                  </a:lnTo>
                  <a:lnTo>
                    <a:pt x="194" y="134"/>
                  </a:lnTo>
                  <a:lnTo>
                    <a:pt x="195" y="137"/>
                  </a:lnTo>
                  <a:lnTo>
                    <a:pt x="195" y="137"/>
                  </a:lnTo>
                  <a:lnTo>
                    <a:pt x="197" y="140"/>
                  </a:lnTo>
                  <a:lnTo>
                    <a:pt x="197" y="143"/>
                  </a:lnTo>
                  <a:lnTo>
                    <a:pt x="197" y="143"/>
                  </a:lnTo>
                  <a:lnTo>
                    <a:pt x="197" y="143"/>
                  </a:lnTo>
                  <a:lnTo>
                    <a:pt x="197" y="143"/>
                  </a:lnTo>
                  <a:lnTo>
                    <a:pt x="197" y="145"/>
                  </a:lnTo>
                  <a:lnTo>
                    <a:pt x="197" y="145"/>
                  </a:lnTo>
                  <a:lnTo>
                    <a:pt x="206" y="140"/>
                  </a:lnTo>
                  <a:lnTo>
                    <a:pt x="206" y="140"/>
                  </a:lnTo>
                  <a:lnTo>
                    <a:pt x="208" y="138"/>
                  </a:lnTo>
                  <a:lnTo>
                    <a:pt x="209" y="134"/>
                  </a:lnTo>
                  <a:lnTo>
                    <a:pt x="209" y="134"/>
                  </a:lnTo>
                  <a:lnTo>
                    <a:pt x="231" y="7"/>
                  </a:lnTo>
                  <a:lnTo>
                    <a:pt x="231" y="7"/>
                  </a:lnTo>
                  <a:lnTo>
                    <a:pt x="231" y="4"/>
                  </a:lnTo>
                  <a:lnTo>
                    <a:pt x="231" y="3"/>
                  </a:lnTo>
                  <a:lnTo>
                    <a:pt x="228" y="1"/>
                  </a:lnTo>
                  <a:lnTo>
                    <a:pt x="228" y="1"/>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78"/>
            <p:cNvSpPr>
              <a:spLocks noEditPoints="1"/>
            </p:cNvSpPr>
            <p:nvPr/>
          </p:nvSpPr>
          <p:spPr bwMode="auto">
            <a:xfrm>
              <a:off x="5610226" y="6624638"/>
              <a:ext cx="176213" cy="309562"/>
            </a:xfrm>
            <a:custGeom>
              <a:avLst/>
              <a:gdLst>
                <a:gd name="T0" fmla="*/ 111 w 111"/>
                <a:gd name="T1" fmla="*/ 178 h 195"/>
                <a:gd name="T2" fmla="*/ 107 w 111"/>
                <a:gd name="T3" fmla="*/ 165 h 195"/>
                <a:gd name="T4" fmla="*/ 105 w 111"/>
                <a:gd name="T5" fmla="*/ 193 h 195"/>
                <a:gd name="T6" fmla="*/ 107 w 111"/>
                <a:gd name="T7" fmla="*/ 195 h 195"/>
                <a:gd name="T8" fmla="*/ 108 w 111"/>
                <a:gd name="T9" fmla="*/ 193 h 195"/>
                <a:gd name="T10" fmla="*/ 110 w 111"/>
                <a:gd name="T11" fmla="*/ 190 h 195"/>
                <a:gd name="T12" fmla="*/ 111 w 111"/>
                <a:gd name="T13" fmla="*/ 178 h 195"/>
                <a:gd name="T14" fmla="*/ 61 w 111"/>
                <a:gd name="T15" fmla="*/ 36 h 195"/>
                <a:gd name="T16" fmla="*/ 57 w 111"/>
                <a:gd name="T17" fmla="*/ 37 h 195"/>
                <a:gd name="T18" fmla="*/ 50 w 111"/>
                <a:gd name="T19" fmla="*/ 37 h 195"/>
                <a:gd name="T20" fmla="*/ 37 w 111"/>
                <a:gd name="T21" fmla="*/ 31 h 195"/>
                <a:gd name="T22" fmla="*/ 27 w 111"/>
                <a:gd name="T23" fmla="*/ 24 h 195"/>
                <a:gd name="T24" fmla="*/ 11 w 111"/>
                <a:gd name="T25" fmla="*/ 13 h 195"/>
                <a:gd name="T26" fmla="*/ 8 w 111"/>
                <a:gd name="T27" fmla="*/ 8 h 195"/>
                <a:gd name="T28" fmla="*/ 11 w 111"/>
                <a:gd name="T29" fmla="*/ 5 h 195"/>
                <a:gd name="T30" fmla="*/ 11 w 111"/>
                <a:gd name="T31" fmla="*/ 0 h 195"/>
                <a:gd name="T32" fmla="*/ 8 w 111"/>
                <a:gd name="T33" fmla="*/ 0 h 195"/>
                <a:gd name="T34" fmla="*/ 5 w 111"/>
                <a:gd name="T35" fmla="*/ 2 h 195"/>
                <a:gd name="T36" fmla="*/ 4 w 111"/>
                <a:gd name="T37" fmla="*/ 4 h 195"/>
                <a:gd name="T38" fmla="*/ 0 w 111"/>
                <a:gd name="T39" fmla="*/ 8 h 195"/>
                <a:gd name="T40" fmla="*/ 8 w 111"/>
                <a:gd name="T41" fmla="*/ 17 h 195"/>
                <a:gd name="T42" fmla="*/ 16 w 111"/>
                <a:gd name="T43" fmla="*/ 27 h 195"/>
                <a:gd name="T44" fmla="*/ 31 w 111"/>
                <a:gd name="T45" fmla="*/ 47 h 195"/>
                <a:gd name="T46" fmla="*/ 50 w 111"/>
                <a:gd name="T47" fmla="*/ 74 h 195"/>
                <a:gd name="T48" fmla="*/ 48 w 111"/>
                <a:gd name="T49" fmla="*/ 59 h 195"/>
                <a:gd name="T50" fmla="*/ 44 w 111"/>
                <a:gd name="T51" fmla="*/ 54 h 195"/>
                <a:gd name="T52" fmla="*/ 41 w 111"/>
                <a:gd name="T53" fmla="*/ 53 h 195"/>
                <a:gd name="T54" fmla="*/ 45 w 111"/>
                <a:gd name="T55" fmla="*/ 44 h 195"/>
                <a:gd name="T56" fmla="*/ 50 w 111"/>
                <a:gd name="T57" fmla="*/ 44 h 195"/>
                <a:gd name="T58" fmla="*/ 53 w 111"/>
                <a:gd name="T59" fmla="*/ 44 h 195"/>
                <a:gd name="T60" fmla="*/ 57 w 111"/>
                <a:gd name="T61" fmla="*/ 50 h 195"/>
                <a:gd name="T62" fmla="*/ 62 w 111"/>
                <a:gd name="T63" fmla="*/ 64 h 195"/>
                <a:gd name="T64" fmla="*/ 70 w 111"/>
                <a:gd name="T65" fmla="*/ 78 h 195"/>
                <a:gd name="T66" fmla="*/ 73 w 111"/>
                <a:gd name="T67" fmla="*/ 87 h 195"/>
                <a:gd name="T68" fmla="*/ 71 w 111"/>
                <a:gd name="T69" fmla="*/ 48 h 195"/>
                <a:gd name="T70" fmla="*/ 70 w 111"/>
                <a:gd name="T71" fmla="*/ 41 h 195"/>
                <a:gd name="T72" fmla="*/ 62 w 111"/>
                <a:gd name="T73" fmla="*/ 36 h 195"/>
                <a:gd name="T74" fmla="*/ 61 w 111"/>
                <a:gd name="T75" fmla="*/ 3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95">
                  <a:moveTo>
                    <a:pt x="111" y="178"/>
                  </a:moveTo>
                  <a:lnTo>
                    <a:pt x="111" y="178"/>
                  </a:lnTo>
                  <a:lnTo>
                    <a:pt x="108" y="170"/>
                  </a:lnTo>
                  <a:lnTo>
                    <a:pt x="107" y="165"/>
                  </a:lnTo>
                  <a:lnTo>
                    <a:pt x="105" y="193"/>
                  </a:lnTo>
                  <a:lnTo>
                    <a:pt x="105" y="193"/>
                  </a:lnTo>
                  <a:lnTo>
                    <a:pt x="107" y="195"/>
                  </a:lnTo>
                  <a:lnTo>
                    <a:pt x="107" y="195"/>
                  </a:lnTo>
                  <a:lnTo>
                    <a:pt x="108" y="193"/>
                  </a:lnTo>
                  <a:lnTo>
                    <a:pt x="108" y="193"/>
                  </a:lnTo>
                  <a:lnTo>
                    <a:pt x="110" y="190"/>
                  </a:lnTo>
                  <a:lnTo>
                    <a:pt x="110" y="190"/>
                  </a:lnTo>
                  <a:lnTo>
                    <a:pt x="111" y="185"/>
                  </a:lnTo>
                  <a:lnTo>
                    <a:pt x="111" y="178"/>
                  </a:lnTo>
                  <a:lnTo>
                    <a:pt x="111" y="178"/>
                  </a:lnTo>
                  <a:close/>
                  <a:moveTo>
                    <a:pt x="61" y="36"/>
                  </a:moveTo>
                  <a:lnTo>
                    <a:pt x="61" y="36"/>
                  </a:lnTo>
                  <a:lnTo>
                    <a:pt x="57" y="37"/>
                  </a:lnTo>
                  <a:lnTo>
                    <a:pt x="53" y="39"/>
                  </a:lnTo>
                  <a:lnTo>
                    <a:pt x="50" y="37"/>
                  </a:lnTo>
                  <a:lnTo>
                    <a:pt x="45" y="36"/>
                  </a:lnTo>
                  <a:lnTo>
                    <a:pt x="37" y="31"/>
                  </a:lnTo>
                  <a:lnTo>
                    <a:pt x="27" y="24"/>
                  </a:lnTo>
                  <a:lnTo>
                    <a:pt x="27" y="24"/>
                  </a:lnTo>
                  <a:lnTo>
                    <a:pt x="17" y="17"/>
                  </a:lnTo>
                  <a:lnTo>
                    <a:pt x="11" y="13"/>
                  </a:lnTo>
                  <a:lnTo>
                    <a:pt x="8" y="8"/>
                  </a:lnTo>
                  <a:lnTo>
                    <a:pt x="8" y="8"/>
                  </a:lnTo>
                  <a:lnTo>
                    <a:pt x="11" y="5"/>
                  </a:lnTo>
                  <a:lnTo>
                    <a:pt x="11" y="5"/>
                  </a:lnTo>
                  <a:lnTo>
                    <a:pt x="11" y="0"/>
                  </a:lnTo>
                  <a:lnTo>
                    <a:pt x="11" y="0"/>
                  </a:lnTo>
                  <a:lnTo>
                    <a:pt x="11" y="0"/>
                  </a:lnTo>
                  <a:lnTo>
                    <a:pt x="8" y="0"/>
                  </a:lnTo>
                  <a:lnTo>
                    <a:pt x="7" y="2"/>
                  </a:lnTo>
                  <a:lnTo>
                    <a:pt x="5" y="2"/>
                  </a:lnTo>
                  <a:lnTo>
                    <a:pt x="4" y="4"/>
                  </a:lnTo>
                  <a:lnTo>
                    <a:pt x="4" y="4"/>
                  </a:lnTo>
                  <a:lnTo>
                    <a:pt x="2" y="4"/>
                  </a:lnTo>
                  <a:lnTo>
                    <a:pt x="0" y="8"/>
                  </a:lnTo>
                  <a:lnTo>
                    <a:pt x="0" y="8"/>
                  </a:lnTo>
                  <a:lnTo>
                    <a:pt x="8" y="17"/>
                  </a:lnTo>
                  <a:lnTo>
                    <a:pt x="8" y="17"/>
                  </a:lnTo>
                  <a:lnTo>
                    <a:pt x="16" y="27"/>
                  </a:lnTo>
                  <a:lnTo>
                    <a:pt x="31" y="47"/>
                  </a:lnTo>
                  <a:lnTo>
                    <a:pt x="31" y="47"/>
                  </a:lnTo>
                  <a:lnTo>
                    <a:pt x="50" y="74"/>
                  </a:lnTo>
                  <a:lnTo>
                    <a:pt x="50" y="74"/>
                  </a:lnTo>
                  <a:lnTo>
                    <a:pt x="50" y="68"/>
                  </a:lnTo>
                  <a:lnTo>
                    <a:pt x="48" y="59"/>
                  </a:lnTo>
                  <a:lnTo>
                    <a:pt x="48" y="59"/>
                  </a:lnTo>
                  <a:lnTo>
                    <a:pt x="44" y="54"/>
                  </a:lnTo>
                  <a:lnTo>
                    <a:pt x="41" y="53"/>
                  </a:lnTo>
                  <a:lnTo>
                    <a:pt x="41" y="53"/>
                  </a:lnTo>
                  <a:lnTo>
                    <a:pt x="42" y="47"/>
                  </a:lnTo>
                  <a:lnTo>
                    <a:pt x="45" y="44"/>
                  </a:lnTo>
                  <a:lnTo>
                    <a:pt x="47" y="44"/>
                  </a:lnTo>
                  <a:lnTo>
                    <a:pt x="50" y="44"/>
                  </a:lnTo>
                  <a:lnTo>
                    <a:pt x="50" y="44"/>
                  </a:lnTo>
                  <a:lnTo>
                    <a:pt x="53" y="44"/>
                  </a:lnTo>
                  <a:lnTo>
                    <a:pt x="54" y="45"/>
                  </a:lnTo>
                  <a:lnTo>
                    <a:pt x="57" y="50"/>
                  </a:lnTo>
                  <a:lnTo>
                    <a:pt x="59" y="56"/>
                  </a:lnTo>
                  <a:lnTo>
                    <a:pt x="62" y="64"/>
                  </a:lnTo>
                  <a:lnTo>
                    <a:pt x="62" y="64"/>
                  </a:lnTo>
                  <a:lnTo>
                    <a:pt x="70" y="78"/>
                  </a:lnTo>
                  <a:lnTo>
                    <a:pt x="73" y="87"/>
                  </a:lnTo>
                  <a:lnTo>
                    <a:pt x="73" y="87"/>
                  </a:lnTo>
                  <a:lnTo>
                    <a:pt x="71" y="48"/>
                  </a:lnTo>
                  <a:lnTo>
                    <a:pt x="71" y="48"/>
                  </a:lnTo>
                  <a:lnTo>
                    <a:pt x="71" y="44"/>
                  </a:lnTo>
                  <a:lnTo>
                    <a:pt x="70" y="41"/>
                  </a:lnTo>
                  <a:lnTo>
                    <a:pt x="67" y="37"/>
                  </a:lnTo>
                  <a:lnTo>
                    <a:pt x="62" y="36"/>
                  </a:lnTo>
                  <a:lnTo>
                    <a:pt x="61" y="36"/>
                  </a:lnTo>
                  <a:lnTo>
                    <a:pt x="61"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6" name="TextBox 35"/>
          <p:cNvSpPr txBox="1"/>
          <p:nvPr/>
        </p:nvSpPr>
        <p:spPr>
          <a:xfrm>
            <a:off x="530351" y="3907429"/>
            <a:ext cx="1942718" cy="2333918"/>
          </a:xfrm>
          <a:prstGeom prst="rect">
            <a:avLst/>
          </a:prstGeom>
        </p:spPr>
        <p:style>
          <a:lnRef idx="2">
            <a:schemeClr val="accent6"/>
          </a:lnRef>
          <a:fillRef idx="1">
            <a:schemeClr val="lt1"/>
          </a:fillRef>
          <a:effectRef idx="0">
            <a:schemeClr val="accent6"/>
          </a:effectRef>
          <a:fontRef idx="minor">
            <a:schemeClr val="dk1"/>
          </a:fontRef>
        </p:style>
        <p:txBody>
          <a:bodyPr vert="horz" wrap="square" lIns="36000" tIns="36000" rIns="36000" bIns="36000" rtlCol="0">
            <a:noAutofit/>
          </a:bodyPr>
          <a:lstStyle/>
          <a:p>
            <a:pPr>
              <a:spcAft>
                <a:spcPts val="900"/>
              </a:spcAft>
            </a:pPr>
            <a:r>
              <a:rPr lang="en-GB" sz="1000" b="1" dirty="0">
                <a:latin typeface="Georgia" pitchFamily="18" charset="0"/>
              </a:rPr>
              <a:t>Customer </a:t>
            </a:r>
            <a:r>
              <a:rPr lang="en-GB" sz="1000" b="1" dirty="0" err="1" smtClean="0">
                <a:latin typeface="Georgia" pitchFamily="18" charset="0"/>
              </a:rPr>
              <a:t>Onboarding</a:t>
            </a:r>
            <a:endParaRPr lang="en-GB" sz="1000" b="1" dirty="0" smtClean="0">
              <a:latin typeface="Georgia" pitchFamily="18" charset="0"/>
            </a:endParaRPr>
          </a:p>
          <a:p>
            <a:pPr marL="171450" indent="-171450">
              <a:spcAft>
                <a:spcPts val="900"/>
              </a:spcAft>
              <a:buFont typeface="Arial" panose="020B0604020202020204" pitchFamily="34" charset="0"/>
              <a:buChar char="•"/>
            </a:pPr>
            <a:r>
              <a:rPr lang="en-GB" sz="1000" dirty="0" smtClean="0">
                <a:latin typeface="Georgia" pitchFamily="18" charset="0"/>
              </a:rPr>
              <a:t>Client Identification &amp; Verification (ID&amp;V)</a:t>
            </a:r>
          </a:p>
          <a:p>
            <a:pPr marL="171450" indent="-171450">
              <a:spcAft>
                <a:spcPts val="900"/>
              </a:spcAft>
              <a:buFont typeface="Arial" panose="020B0604020202020204" pitchFamily="34" charset="0"/>
              <a:buChar char="•"/>
            </a:pPr>
            <a:r>
              <a:rPr lang="en-GB" sz="1000" dirty="0" smtClean="0">
                <a:latin typeface="Georgia" pitchFamily="18" charset="0"/>
              </a:rPr>
              <a:t>Client Due Diligence: Client profile, UBOs, controllers, relationships, </a:t>
            </a:r>
            <a:r>
              <a:rPr lang="en-GB" sz="1000" dirty="0" err="1" smtClean="0">
                <a:latin typeface="Georgia" pitchFamily="18" charset="0"/>
              </a:rPr>
              <a:t>SoF</a:t>
            </a:r>
            <a:r>
              <a:rPr lang="en-GB" sz="1000" dirty="0" smtClean="0">
                <a:latin typeface="Georgia" pitchFamily="18" charset="0"/>
              </a:rPr>
              <a:t>/</a:t>
            </a:r>
            <a:r>
              <a:rPr lang="en-GB" sz="1000" dirty="0" err="1" smtClean="0">
                <a:latin typeface="Georgia" pitchFamily="18" charset="0"/>
              </a:rPr>
              <a:t>SoW</a:t>
            </a:r>
            <a:r>
              <a:rPr lang="en-GB" sz="1000" dirty="0" smtClean="0">
                <a:latin typeface="Georgia" pitchFamily="18" charset="0"/>
              </a:rPr>
              <a:t>, PEPs, negative news etc.</a:t>
            </a:r>
          </a:p>
          <a:p>
            <a:pPr marL="171450" indent="-171450">
              <a:spcAft>
                <a:spcPts val="900"/>
              </a:spcAft>
              <a:buFont typeface="Arial" panose="020B0604020202020204" pitchFamily="34" charset="0"/>
              <a:buChar char="•"/>
            </a:pPr>
            <a:r>
              <a:rPr lang="en-GB" sz="1000" dirty="0" smtClean="0">
                <a:latin typeface="Georgia" pitchFamily="18" charset="0"/>
              </a:rPr>
              <a:t>Customer screening </a:t>
            </a:r>
            <a:r>
              <a:rPr lang="en-GB" sz="1000" dirty="0">
                <a:latin typeface="Georgia" pitchFamily="18" charset="0"/>
              </a:rPr>
              <a:t>for </a:t>
            </a:r>
            <a:r>
              <a:rPr lang="en-GB" sz="1000" dirty="0" smtClean="0">
                <a:latin typeface="Georgia" pitchFamily="18" charset="0"/>
              </a:rPr>
              <a:t>sanctions</a:t>
            </a:r>
          </a:p>
          <a:p>
            <a:pPr marL="171450" indent="-171450">
              <a:spcAft>
                <a:spcPts val="900"/>
              </a:spcAft>
              <a:buFont typeface="Arial" panose="020B0604020202020204" pitchFamily="34" charset="0"/>
              <a:buChar char="•"/>
            </a:pPr>
            <a:r>
              <a:rPr lang="en-GB" sz="1000" dirty="0" smtClean="0">
                <a:latin typeface="Georgia" pitchFamily="18" charset="0"/>
              </a:rPr>
              <a:t>Client Risk Assessment: risk factors and ratings</a:t>
            </a:r>
          </a:p>
        </p:txBody>
      </p:sp>
      <p:sp>
        <p:nvSpPr>
          <p:cNvPr id="37" name="TextBox 36"/>
          <p:cNvSpPr txBox="1"/>
          <p:nvPr/>
        </p:nvSpPr>
        <p:spPr>
          <a:xfrm>
            <a:off x="530351" y="3501008"/>
            <a:ext cx="8080249" cy="288032"/>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vert="horz" wrap="square" lIns="0" tIns="0" rIns="0" bIns="0" rtlCol="0">
            <a:noAutofit/>
          </a:bodyPr>
          <a:lstStyle/>
          <a:p>
            <a:pPr indent="-274320" algn="ctr">
              <a:spcAft>
                <a:spcPts val="900"/>
              </a:spcAft>
            </a:pPr>
            <a:r>
              <a:rPr lang="en-GB" dirty="0" smtClean="0">
                <a:latin typeface="Georgia" pitchFamily="18" charset="0"/>
              </a:rPr>
              <a:t>WHAT YOUR BANK IS DOING IN THE BACKGROUND</a:t>
            </a:r>
          </a:p>
        </p:txBody>
      </p:sp>
      <p:grpSp>
        <p:nvGrpSpPr>
          <p:cNvPr id="38" name="Group 37"/>
          <p:cNvGrpSpPr/>
          <p:nvPr/>
        </p:nvGrpSpPr>
        <p:grpSpPr>
          <a:xfrm>
            <a:off x="825625" y="2141492"/>
            <a:ext cx="824707" cy="1302169"/>
            <a:chOff x="3580065" y="3598658"/>
            <a:chExt cx="934607" cy="1475695"/>
          </a:xfrm>
        </p:grpSpPr>
        <p:sp>
          <p:nvSpPr>
            <p:cNvPr id="39" name="Freeform 121"/>
            <p:cNvSpPr>
              <a:spLocks noEditPoints="1"/>
            </p:cNvSpPr>
            <p:nvPr/>
          </p:nvSpPr>
          <p:spPr bwMode="auto">
            <a:xfrm>
              <a:off x="3580065" y="3598658"/>
              <a:ext cx="934607" cy="1475695"/>
            </a:xfrm>
            <a:custGeom>
              <a:avLst/>
              <a:gdLst>
                <a:gd name="T0" fmla="*/ 200 w 798"/>
                <a:gd name="T1" fmla="*/ 1136 h 1260"/>
                <a:gd name="T2" fmla="*/ 208 w 798"/>
                <a:gd name="T3" fmla="*/ 1210 h 1260"/>
                <a:gd name="T4" fmla="*/ 222 w 798"/>
                <a:gd name="T5" fmla="*/ 1188 h 1260"/>
                <a:gd name="T6" fmla="*/ 286 w 798"/>
                <a:gd name="T7" fmla="*/ 1240 h 1260"/>
                <a:gd name="T8" fmla="*/ 374 w 798"/>
                <a:gd name="T9" fmla="*/ 1236 h 1260"/>
                <a:gd name="T10" fmla="*/ 304 w 798"/>
                <a:gd name="T11" fmla="*/ 1206 h 1260"/>
                <a:gd name="T12" fmla="*/ 286 w 798"/>
                <a:gd name="T13" fmla="*/ 1126 h 1260"/>
                <a:gd name="T14" fmla="*/ 376 w 798"/>
                <a:gd name="T15" fmla="*/ 974 h 1260"/>
                <a:gd name="T16" fmla="*/ 440 w 798"/>
                <a:gd name="T17" fmla="*/ 880 h 1260"/>
                <a:gd name="T18" fmla="*/ 482 w 798"/>
                <a:gd name="T19" fmla="*/ 826 h 1260"/>
                <a:gd name="T20" fmla="*/ 530 w 798"/>
                <a:gd name="T21" fmla="*/ 944 h 1260"/>
                <a:gd name="T22" fmla="*/ 612 w 798"/>
                <a:gd name="T23" fmla="*/ 1132 h 1260"/>
                <a:gd name="T24" fmla="*/ 602 w 798"/>
                <a:gd name="T25" fmla="*/ 1176 h 1260"/>
                <a:gd name="T26" fmla="*/ 624 w 798"/>
                <a:gd name="T27" fmla="*/ 1242 h 1260"/>
                <a:gd name="T28" fmla="*/ 630 w 798"/>
                <a:gd name="T29" fmla="*/ 1224 h 1260"/>
                <a:gd name="T30" fmla="*/ 752 w 798"/>
                <a:gd name="T31" fmla="*/ 1256 h 1260"/>
                <a:gd name="T32" fmla="*/ 776 w 798"/>
                <a:gd name="T33" fmla="*/ 1232 h 1260"/>
                <a:gd name="T34" fmla="*/ 722 w 798"/>
                <a:gd name="T35" fmla="*/ 1218 h 1260"/>
                <a:gd name="T36" fmla="*/ 610 w 798"/>
                <a:gd name="T37" fmla="*/ 960 h 1260"/>
                <a:gd name="T38" fmla="*/ 588 w 798"/>
                <a:gd name="T39" fmla="*/ 828 h 1260"/>
                <a:gd name="T40" fmla="*/ 580 w 798"/>
                <a:gd name="T41" fmla="*/ 736 h 1260"/>
                <a:gd name="T42" fmla="*/ 552 w 798"/>
                <a:gd name="T43" fmla="*/ 596 h 1260"/>
                <a:gd name="T44" fmla="*/ 612 w 798"/>
                <a:gd name="T45" fmla="*/ 564 h 1260"/>
                <a:gd name="T46" fmla="*/ 636 w 798"/>
                <a:gd name="T47" fmla="*/ 554 h 1260"/>
                <a:gd name="T48" fmla="*/ 688 w 798"/>
                <a:gd name="T49" fmla="*/ 594 h 1260"/>
                <a:gd name="T50" fmla="*/ 652 w 798"/>
                <a:gd name="T51" fmla="*/ 512 h 1260"/>
                <a:gd name="T52" fmla="*/ 580 w 798"/>
                <a:gd name="T53" fmla="*/ 424 h 1260"/>
                <a:gd name="T54" fmla="*/ 502 w 798"/>
                <a:gd name="T55" fmla="*/ 250 h 1260"/>
                <a:gd name="T56" fmla="*/ 488 w 798"/>
                <a:gd name="T57" fmla="*/ 188 h 1260"/>
                <a:gd name="T58" fmla="*/ 508 w 798"/>
                <a:gd name="T59" fmla="*/ 180 h 1260"/>
                <a:gd name="T60" fmla="*/ 520 w 798"/>
                <a:gd name="T61" fmla="*/ 160 h 1260"/>
                <a:gd name="T62" fmla="*/ 534 w 798"/>
                <a:gd name="T63" fmla="*/ 142 h 1260"/>
                <a:gd name="T64" fmla="*/ 526 w 798"/>
                <a:gd name="T65" fmla="*/ 106 h 1260"/>
                <a:gd name="T66" fmla="*/ 510 w 798"/>
                <a:gd name="T67" fmla="*/ 36 h 1260"/>
                <a:gd name="T68" fmla="*/ 498 w 798"/>
                <a:gd name="T69" fmla="*/ 24 h 1260"/>
                <a:gd name="T70" fmla="*/ 436 w 798"/>
                <a:gd name="T71" fmla="*/ 0 h 1260"/>
                <a:gd name="T72" fmla="*/ 400 w 798"/>
                <a:gd name="T73" fmla="*/ 14 h 1260"/>
                <a:gd name="T74" fmla="*/ 380 w 798"/>
                <a:gd name="T75" fmla="*/ 34 h 1260"/>
                <a:gd name="T76" fmla="*/ 346 w 798"/>
                <a:gd name="T77" fmla="*/ 80 h 1260"/>
                <a:gd name="T78" fmla="*/ 330 w 798"/>
                <a:gd name="T79" fmla="*/ 120 h 1260"/>
                <a:gd name="T80" fmla="*/ 344 w 798"/>
                <a:gd name="T81" fmla="*/ 116 h 1260"/>
                <a:gd name="T82" fmla="*/ 324 w 798"/>
                <a:gd name="T83" fmla="*/ 178 h 1260"/>
                <a:gd name="T84" fmla="*/ 300 w 798"/>
                <a:gd name="T85" fmla="*/ 210 h 1260"/>
                <a:gd name="T86" fmla="*/ 324 w 798"/>
                <a:gd name="T87" fmla="*/ 224 h 1260"/>
                <a:gd name="T88" fmla="*/ 318 w 798"/>
                <a:gd name="T89" fmla="*/ 286 h 1260"/>
                <a:gd name="T90" fmla="*/ 300 w 798"/>
                <a:gd name="T91" fmla="*/ 398 h 1260"/>
                <a:gd name="T92" fmla="*/ 250 w 798"/>
                <a:gd name="T93" fmla="*/ 528 h 1260"/>
                <a:gd name="T94" fmla="*/ 204 w 798"/>
                <a:gd name="T95" fmla="*/ 640 h 1260"/>
                <a:gd name="T96" fmla="*/ 160 w 798"/>
                <a:gd name="T97" fmla="*/ 698 h 1260"/>
                <a:gd name="T98" fmla="*/ 60 w 798"/>
                <a:gd name="T99" fmla="*/ 728 h 1260"/>
                <a:gd name="T100" fmla="*/ 6 w 798"/>
                <a:gd name="T101" fmla="*/ 878 h 1260"/>
                <a:gd name="T102" fmla="*/ 128 w 798"/>
                <a:gd name="T103" fmla="*/ 982 h 1260"/>
                <a:gd name="T104" fmla="*/ 258 w 798"/>
                <a:gd name="T105" fmla="*/ 668 h 1260"/>
                <a:gd name="T106" fmla="*/ 264 w 798"/>
                <a:gd name="T107" fmla="*/ 650 h 1260"/>
                <a:gd name="T108" fmla="*/ 286 w 798"/>
                <a:gd name="T109" fmla="*/ 622 h 1260"/>
                <a:gd name="T110" fmla="*/ 364 w 798"/>
                <a:gd name="T111" fmla="*/ 580 h 1260"/>
                <a:gd name="T112" fmla="*/ 344 w 798"/>
                <a:gd name="T113" fmla="*/ 670 h 1260"/>
                <a:gd name="T114" fmla="*/ 318 w 798"/>
                <a:gd name="T115" fmla="*/ 768 h 1260"/>
                <a:gd name="T116" fmla="*/ 258 w 798"/>
                <a:gd name="T117"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8" h="1260">
                  <a:moveTo>
                    <a:pt x="268" y="1038"/>
                  </a:moveTo>
                  <a:lnTo>
                    <a:pt x="268" y="1038"/>
                  </a:lnTo>
                  <a:lnTo>
                    <a:pt x="256" y="1070"/>
                  </a:lnTo>
                  <a:lnTo>
                    <a:pt x="242" y="1096"/>
                  </a:lnTo>
                  <a:lnTo>
                    <a:pt x="234" y="1108"/>
                  </a:lnTo>
                  <a:lnTo>
                    <a:pt x="226" y="1118"/>
                  </a:lnTo>
                  <a:lnTo>
                    <a:pt x="214" y="1128"/>
                  </a:lnTo>
                  <a:lnTo>
                    <a:pt x="200" y="1136"/>
                  </a:lnTo>
                  <a:lnTo>
                    <a:pt x="200" y="1136"/>
                  </a:lnTo>
                  <a:lnTo>
                    <a:pt x="194" y="1148"/>
                  </a:lnTo>
                  <a:lnTo>
                    <a:pt x="192" y="1158"/>
                  </a:lnTo>
                  <a:lnTo>
                    <a:pt x="194" y="1168"/>
                  </a:lnTo>
                  <a:lnTo>
                    <a:pt x="198" y="1178"/>
                  </a:lnTo>
                  <a:lnTo>
                    <a:pt x="204" y="1188"/>
                  </a:lnTo>
                  <a:lnTo>
                    <a:pt x="206" y="1198"/>
                  </a:lnTo>
                  <a:lnTo>
                    <a:pt x="208" y="1210"/>
                  </a:lnTo>
                  <a:lnTo>
                    <a:pt x="206" y="1224"/>
                  </a:lnTo>
                  <a:lnTo>
                    <a:pt x="206" y="1224"/>
                  </a:lnTo>
                  <a:lnTo>
                    <a:pt x="210" y="1222"/>
                  </a:lnTo>
                  <a:lnTo>
                    <a:pt x="212" y="1216"/>
                  </a:lnTo>
                  <a:lnTo>
                    <a:pt x="214" y="1206"/>
                  </a:lnTo>
                  <a:lnTo>
                    <a:pt x="214" y="1194"/>
                  </a:lnTo>
                  <a:lnTo>
                    <a:pt x="218" y="1190"/>
                  </a:lnTo>
                  <a:lnTo>
                    <a:pt x="222" y="1188"/>
                  </a:lnTo>
                  <a:lnTo>
                    <a:pt x="222" y="1188"/>
                  </a:lnTo>
                  <a:lnTo>
                    <a:pt x="232" y="1190"/>
                  </a:lnTo>
                  <a:lnTo>
                    <a:pt x="240" y="1194"/>
                  </a:lnTo>
                  <a:lnTo>
                    <a:pt x="248" y="1202"/>
                  </a:lnTo>
                  <a:lnTo>
                    <a:pt x="254" y="1210"/>
                  </a:lnTo>
                  <a:lnTo>
                    <a:pt x="268" y="1226"/>
                  </a:lnTo>
                  <a:lnTo>
                    <a:pt x="276" y="1234"/>
                  </a:lnTo>
                  <a:lnTo>
                    <a:pt x="286" y="1240"/>
                  </a:lnTo>
                  <a:lnTo>
                    <a:pt x="286" y="1240"/>
                  </a:lnTo>
                  <a:lnTo>
                    <a:pt x="296" y="1242"/>
                  </a:lnTo>
                  <a:lnTo>
                    <a:pt x="306" y="1244"/>
                  </a:lnTo>
                  <a:lnTo>
                    <a:pt x="328" y="1244"/>
                  </a:lnTo>
                  <a:lnTo>
                    <a:pt x="350" y="1242"/>
                  </a:lnTo>
                  <a:lnTo>
                    <a:pt x="372" y="1236"/>
                  </a:lnTo>
                  <a:lnTo>
                    <a:pt x="372" y="1236"/>
                  </a:lnTo>
                  <a:lnTo>
                    <a:pt x="374" y="1236"/>
                  </a:lnTo>
                  <a:lnTo>
                    <a:pt x="372" y="1234"/>
                  </a:lnTo>
                  <a:lnTo>
                    <a:pt x="368" y="1234"/>
                  </a:lnTo>
                  <a:lnTo>
                    <a:pt x="348" y="1228"/>
                  </a:lnTo>
                  <a:lnTo>
                    <a:pt x="334" y="1224"/>
                  </a:lnTo>
                  <a:lnTo>
                    <a:pt x="322" y="1220"/>
                  </a:lnTo>
                  <a:lnTo>
                    <a:pt x="312" y="1214"/>
                  </a:lnTo>
                  <a:lnTo>
                    <a:pt x="304" y="1206"/>
                  </a:lnTo>
                  <a:lnTo>
                    <a:pt x="304" y="1206"/>
                  </a:lnTo>
                  <a:lnTo>
                    <a:pt x="302" y="1196"/>
                  </a:lnTo>
                  <a:lnTo>
                    <a:pt x="298" y="1186"/>
                  </a:lnTo>
                  <a:lnTo>
                    <a:pt x="288" y="1170"/>
                  </a:lnTo>
                  <a:lnTo>
                    <a:pt x="286" y="1160"/>
                  </a:lnTo>
                  <a:lnTo>
                    <a:pt x="284" y="1150"/>
                  </a:lnTo>
                  <a:lnTo>
                    <a:pt x="282" y="1140"/>
                  </a:lnTo>
                  <a:lnTo>
                    <a:pt x="286" y="1126"/>
                  </a:lnTo>
                  <a:lnTo>
                    <a:pt x="286" y="1126"/>
                  </a:lnTo>
                  <a:lnTo>
                    <a:pt x="290" y="1116"/>
                  </a:lnTo>
                  <a:lnTo>
                    <a:pt x="294" y="1106"/>
                  </a:lnTo>
                  <a:lnTo>
                    <a:pt x="306" y="1086"/>
                  </a:lnTo>
                  <a:lnTo>
                    <a:pt x="340" y="1042"/>
                  </a:lnTo>
                  <a:lnTo>
                    <a:pt x="340" y="1042"/>
                  </a:lnTo>
                  <a:lnTo>
                    <a:pt x="354" y="1020"/>
                  </a:lnTo>
                  <a:lnTo>
                    <a:pt x="366" y="996"/>
                  </a:lnTo>
                  <a:lnTo>
                    <a:pt x="376" y="974"/>
                  </a:lnTo>
                  <a:lnTo>
                    <a:pt x="388" y="954"/>
                  </a:lnTo>
                  <a:lnTo>
                    <a:pt x="388" y="954"/>
                  </a:lnTo>
                  <a:lnTo>
                    <a:pt x="400" y="942"/>
                  </a:lnTo>
                  <a:lnTo>
                    <a:pt x="412" y="930"/>
                  </a:lnTo>
                  <a:lnTo>
                    <a:pt x="422" y="918"/>
                  </a:lnTo>
                  <a:lnTo>
                    <a:pt x="432" y="904"/>
                  </a:lnTo>
                  <a:lnTo>
                    <a:pt x="432" y="904"/>
                  </a:lnTo>
                  <a:lnTo>
                    <a:pt x="440" y="880"/>
                  </a:lnTo>
                  <a:lnTo>
                    <a:pt x="446" y="858"/>
                  </a:lnTo>
                  <a:lnTo>
                    <a:pt x="450" y="848"/>
                  </a:lnTo>
                  <a:lnTo>
                    <a:pt x="454" y="838"/>
                  </a:lnTo>
                  <a:lnTo>
                    <a:pt x="460" y="828"/>
                  </a:lnTo>
                  <a:lnTo>
                    <a:pt x="468" y="820"/>
                  </a:lnTo>
                  <a:lnTo>
                    <a:pt x="468" y="820"/>
                  </a:lnTo>
                  <a:lnTo>
                    <a:pt x="476" y="822"/>
                  </a:lnTo>
                  <a:lnTo>
                    <a:pt x="482" y="826"/>
                  </a:lnTo>
                  <a:lnTo>
                    <a:pt x="488" y="832"/>
                  </a:lnTo>
                  <a:lnTo>
                    <a:pt x="494" y="840"/>
                  </a:lnTo>
                  <a:lnTo>
                    <a:pt x="500" y="856"/>
                  </a:lnTo>
                  <a:lnTo>
                    <a:pt x="508" y="872"/>
                  </a:lnTo>
                  <a:lnTo>
                    <a:pt x="508" y="872"/>
                  </a:lnTo>
                  <a:lnTo>
                    <a:pt x="516" y="894"/>
                  </a:lnTo>
                  <a:lnTo>
                    <a:pt x="524" y="918"/>
                  </a:lnTo>
                  <a:lnTo>
                    <a:pt x="530" y="944"/>
                  </a:lnTo>
                  <a:lnTo>
                    <a:pt x="534" y="974"/>
                  </a:lnTo>
                  <a:lnTo>
                    <a:pt x="534" y="974"/>
                  </a:lnTo>
                  <a:lnTo>
                    <a:pt x="540" y="1002"/>
                  </a:lnTo>
                  <a:lnTo>
                    <a:pt x="550" y="1026"/>
                  </a:lnTo>
                  <a:lnTo>
                    <a:pt x="562" y="1048"/>
                  </a:lnTo>
                  <a:lnTo>
                    <a:pt x="574" y="1068"/>
                  </a:lnTo>
                  <a:lnTo>
                    <a:pt x="600" y="1110"/>
                  </a:lnTo>
                  <a:lnTo>
                    <a:pt x="612" y="1132"/>
                  </a:lnTo>
                  <a:lnTo>
                    <a:pt x="620" y="1154"/>
                  </a:lnTo>
                  <a:lnTo>
                    <a:pt x="620" y="1154"/>
                  </a:lnTo>
                  <a:lnTo>
                    <a:pt x="616" y="1160"/>
                  </a:lnTo>
                  <a:lnTo>
                    <a:pt x="616" y="1166"/>
                  </a:lnTo>
                  <a:lnTo>
                    <a:pt x="616" y="1166"/>
                  </a:lnTo>
                  <a:lnTo>
                    <a:pt x="610" y="1168"/>
                  </a:lnTo>
                  <a:lnTo>
                    <a:pt x="606" y="1172"/>
                  </a:lnTo>
                  <a:lnTo>
                    <a:pt x="602" y="1176"/>
                  </a:lnTo>
                  <a:lnTo>
                    <a:pt x="600" y="1180"/>
                  </a:lnTo>
                  <a:lnTo>
                    <a:pt x="598" y="1194"/>
                  </a:lnTo>
                  <a:lnTo>
                    <a:pt x="598" y="1208"/>
                  </a:lnTo>
                  <a:lnTo>
                    <a:pt x="598" y="1208"/>
                  </a:lnTo>
                  <a:lnTo>
                    <a:pt x="608" y="1218"/>
                  </a:lnTo>
                  <a:lnTo>
                    <a:pt x="618" y="1228"/>
                  </a:lnTo>
                  <a:lnTo>
                    <a:pt x="622" y="1234"/>
                  </a:lnTo>
                  <a:lnTo>
                    <a:pt x="624" y="1242"/>
                  </a:lnTo>
                  <a:lnTo>
                    <a:pt x="626" y="1250"/>
                  </a:lnTo>
                  <a:lnTo>
                    <a:pt x="626" y="1260"/>
                  </a:lnTo>
                  <a:lnTo>
                    <a:pt x="626" y="1260"/>
                  </a:lnTo>
                  <a:lnTo>
                    <a:pt x="628" y="1260"/>
                  </a:lnTo>
                  <a:lnTo>
                    <a:pt x="630" y="1256"/>
                  </a:lnTo>
                  <a:lnTo>
                    <a:pt x="628" y="1242"/>
                  </a:lnTo>
                  <a:lnTo>
                    <a:pt x="628" y="1230"/>
                  </a:lnTo>
                  <a:lnTo>
                    <a:pt x="630" y="1224"/>
                  </a:lnTo>
                  <a:lnTo>
                    <a:pt x="634" y="1220"/>
                  </a:lnTo>
                  <a:lnTo>
                    <a:pt x="634" y="1220"/>
                  </a:lnTo>
                  <a:lnTo>
                    <a:pt x="652" y="1228"/>
                  </a:lnTo>
                  <a:lnTo>
                    <a:pt x="668" y="1236"/>
                  </a:lnTo>
                  <a:lnTo>
                    <a:pt x="696" y="1258"/>
                  </a:lnTo>
                  <a:lnTo>
                    <a:pt x="696" y="1258"/>
                  </a:lnTo>
                  <a:lnTo>
                    <a:pt x="726" y="1258"/>
                  </a:lnTo>
                  <a:lnTo>
                    <a:pt x="752" y="1256"/>
                  </a:lnTo>
                  <a:lnTo>
                    <a:pt x="778" y="1250"/>
                  </a:lnTo>
                  <a:lnTo>
                    <a:pt x="788" y="1246"/>
                  </a:lnTo>
                  <a:lnTo>
                    <a:pt x="798" y="1242"/>
                  </a:lnTo>
                  <a:lnTo>
                    <a:pt x="798" y="1242"/>
                  </a:lnTo>
                  <a:lnTo>
                    <a:pt x="796" y="1238"/>
                  </a:lnTo>
                  <a:lnTo>
                    <a:pt x="790" y="1234"/>
                  </a:lnTo>
                  <a:lnTo>
                    <a:pt x="784" y="1234"/>
                  </a:lnTo>
                  <a:lnTo>
                    <a:pt x="776" y="1232"/>
                  </a:lnTo>
                  <a:lnTo>
                    <a:pt x="760" y="1234"/>
                  </a:lnTo>
                  <a:lnTo>
                    <a:pt x="744" y="1234"/>
                  </a:lnTo>
                  <a:lnTo>
                    <a:pt x="744" y="1234"/>
                  </a:lnTo>
                  <a:lnTo>
                    <a:pt x="740" y="1228"/>
                  </a:lnTo>
                  <a:lnTo>
                    <a:pt x="734" y="1224"/>
                  </a:lnTo>
                  <a:lnTo>
                    <a:pt x="728" y="1222"/>
                  </a:lnTo>
                  <a:lnTo>
                    <a:pt x="722" y="1218"/>
                  </a:lnTo>
                  <a:lnTo>
                    <a:pt x="722" y="1218"/>
                  </a:lnTo>
                  <a:lnTo>
                    <a:pt x="714" y="1208"/>
                  </a:lnTo>
                  <a:lnTo>
                    <a:pt x="704" y="1196"/>
                  </a:lnTo>
                  <a:lnTo>
                    <a:pt x="688" y="1168"/>
                  </a:lnTo>
                  <a:lnTo>
                    <a:pt x="672" y="1138"/>
                  </a:lnTo>
                  <a:lnTo>
                    <a:pt x="660" y="1106"/>
                  </a:lnTo>
                  <a:lnTo>
                    <a:pt x="634" y="1034"/>
                  </a:lnTo>
                  <a:lnTo>
                    <a:pt x="610" y="960"/>
                  </a:lnTo>
                  <a:lnTo>
                    <a:pt x="610" y="960"/>
                  </a:lnTo>
                  <a:lnTo>
                    <a:pt x="606" y="944"/>
                  </a:lnTo>
                  <a:lnTo>
                    <a:pt x="604" y="928"/>
                  </a:lnTo>
                  <a:lnTo>
                    <a:pt x="604" y="892"/>
                  </a:lnTo>
                  <a:lnTo>
                    <a:pt x="602" y="874"/>
                  </a:lnTo>
                  <a:lnTo>
                    <a:pt x="600" y="858"/>
                  </a:lnTo>
                  <a:lnTo>
                    <a:pt x="596" y="842"/>
                  </a:lnTo>
                  <a:lnTo>
                    <a:pt x="588" y="828"/>
                  </a:lnTo>
                  <a:lnTo>
                    <a:pt x="588" y="828"/>
                  </a:lnTo>
                  <a:lnTo>
                    <a:pt x="590" y="824"/>
                  </a:lnTo>
                  <a:lnTo>
                    <a:pt x="592" y="824"/>
                  </a:lnTo>
                  <a:lnTo>
                    <a:pt x="596" y="822"/>
                  </a:lnTo>
                  <a:lnTo>
                    <a:pt x="598" y="820"/>
                  </a:lnTo>
                  <a:lnTo>
                    <a:pt x="598" y="820"/>
                  </a:lnTo>
                  <a:lnTo>
                    <a:pt x="594" y="790"/>
                  </a:lnTo>
                  <a:lnTo>
                    <a:pt x="588" y="762"/>
                  </a:lnTo>
                  <a:lnTo>
                    <a:pt x="580" y="736"/>
                  </a:lnTo>
                  <a:lnTo>
                    <a:pt x="572" y="710"/>
                  </a:lnTo>
                  <a:lnTo>
                    <a:pt x="562" y="686"/>
                  </a:lnTo>
                  <a:lnTo>
                    <a:pt x="556" y="660"/>
                  </a:lnTo>
                  <a:lnTo>
                    <a:pt x="550" y="632"/>
                  </a:lnTo>
                  <a:lnTo>
                    <a:pt x="550" y="604"/>
                  </a:lnTo>
                  <a:lnTo>
                    <a:pt x="550" y="604"/>
                  </a:lnTo>
                  <a:lnTo>
                    <a:pt x="550" y="600"/>
                  </a:lnTo>
                  <a:lnTo>
                    <a:pt x="552" y="596"/>
                  </a:lnTo>
                  <a:lnTo>
                    <a:pt x="562" y="586"/>
                  </a:lnTo>
                  <a:lnTo>
                    <a:pt x="562" y="586"/>
                  </a:lnTo>
                  <a:lnTo>
                    <a:pt x="566" y="564"/>
                  </a:lnTo>
                  <a:lnTo>
                    <a:pt x="570" y="540"/>
                  </a:lnTo>
                  <a:lnTo>
                    <a:pt x="570" y="540"/>
                  </a:lnTo>
                  <a:lnTo>
                    <a:pt x="586" y="548"/>
                  </a:lnTo>
                  <a:lnTo>
                    <a:pt x="600" y="556"/>
                  </a:lnTo>
                  <a:lnTo>
                    <a:pt x="612" y="564"/>
                  </a:lnTo>
                  <a:lnTo>
                    <a:pt x="620" y="568"/>
                  </a:lnTo>
                  <a:lnTo>
                    <a:pt x="628" y="570"/>
                  </a:lnTo>
                  <a:lnTo>
                    <a:pt x="628" y="570"/>
                  </a:lnTo>
                  <a:lnTo>
                    <a:pt x="630" y="564"/>
                  </a:lnTo>
                  <a:lnTo>
                    <a:pt x="630" y="564"/>
                  </a:lnTo>
                  <a:lnTo>
                    <a:pt x="630" y="562"/>
                  </a:lnTo>
                  <a:lnTo>
                    <a:pt x="632" y="560"/>
                  </a:lnTo>
                  <a:lnTo>
                    <a:pt x="636" y="554"/>
                  </a:lnTo>
                  <a:lnTo>
                    <a:pt x="636" y="554"/>
                  </a:lnTo>
                  <a:lnTo>
                    <a:pt x="650" y="562"/>
                  </a:lnTo>
                  <a:lnTo>
                    <a:pt x="658" y="566"/>
                  </a:lnTo>
                  <a:lnTo>
                    <a:pt x="666" y="566"/>
                  </a:lnTo>
                  <a:lnTo>
                    <a:pt x="682" y="578"/>
                  </a:lnTo>
                  <a:lnTo>
                    <a:pt x="682" y="578"/>
                  </a:lnTo>
                  <a:lnTo>
                    <a:pt x="686" y="588"/>
                  </a:lnTo>
                  <a:lnTo>
                    <a:pt x="688" y="594"/>
                  </a:lnTo>
                  <a:lnTo>
                    <a:pt x="690" y="594"/>
                  </a:lnTo>
                  <a:lnTo>
                    <a:pt x="690" y="594"/>
                  </a:lnTo>
                  <a:lnTo>
                    <a:pt x="702" y="576"/>
                  </a:lnTo>
                  <a:lnTo>
                    <a:pt x="700" y="540"/>
                  </a:lnTo>
                  <a:lnTo>
                    <a:pt x="678" y="520"/>
                  </a:lnTo>
                  <a:lnTo>
                    <a:pt x="678" y="520"/>
                  </a:lnTo>
                  <a:lnTo>
                    <a:pt x="652" y="512"/>
                  </a:lnTo>
                  <a:lnTo>
                    <a:pt x="652" y="512"/>
                  </a:lnTo>
                  <a:lnTo>
                    <a:pt x="652" y="508"/>
                  </a:lnTo>
                  <a:lnTo>
                    <a:pt x="650" y="506"/>
                  </a:lnTo>
                  <a:lnTo>
                    <a:pt x="650" y="506"/>
                  </a:lnTo>
                  <a:lnTo>
                    <a:pt x="632" y="498"/>
                  </a:lnTo>
                  <a:lnTo>
                    <a:pt x="614" y="490"/>
                  </a:lnTo>
                  <a:lnTo>
                    <a:pt x="580" y="476"/>
                  </a:lnTo>
                  <a:lnTo>
                    <a:pt x="580" y="476"/>
                  </a:lnTo>
                  <a:lnTo>
                    <a:pt x="580" y="424"/>
                  </a:lnTo>
                  <a:lnTo>
                    <a:pt x="578" y="400"/>
                  </a:lnTo>
                  <a:lnTo>
                    <a:pt x="574" y="380"/>
                  </a:lnTo>
                  <a:lnTo>
                    <a:pt x="568" y="360"/>
                  </a:lnTo>
                  <a:lnTo>
                    <a:pt x="558" y="340"/>
                  </a:lnTo>
                  <a:lnTo>
                    <a:pt x="544" y="320"/>
                  </a:lnTo>
                  <a:lnTo>
                    <a:pt x="526" y="298"/>
                  </a:lnTo>
                  <a:lnTo>
                    <a:pt x="526" y="298"/>
                  </a:lnTo>
                  <a:lnTo>
                    <a:pt x="502" y="250"/>
                  </a:lnTo>
                  <a:lnTo>
                    <a:pt x="488" y="224"/>
                  </a:lnTo>
                  <a:lnTo>
                    <a:pt x="476" y="204"/>
                  </a:lnTo>
                  <a:lnTo>
                    <a:pt x="476" y="204"/>
                  </a:lnTo>
                  <a:lnTo>
                    <a:pt x="478" y="188"/>
                  </a:lnTo>
                  <a:lnTo>
                    <a:pt x="478" y="188"/>
                  </a:lnTo>
                  <a:lnTo>
                    <a:pt x="478" y="184"/>
                  </a:lnTo>
                  <a:lnTo>
                    <a:pt x="478" y="184"/>
                  </a:lnTo>
                  <a:lnTo>
                    <a:pt x="488" y="188"/>
                  </a:lnTo>
                  <a:lnTo>
                    <a:pt x="488" y="188"/>
                  </a:lnTo>
                  <a:lnTo>
                    <a:pt x="502" y="190"/>
                  </a:lnTo>
                  <a:lnTo>
                    <a:pt x="504" y="190"/>
                  </a:lnTo>
                  <a:lnTo>
                    <a:pt x="506" y="188"/>
                  </a:lnTo>
                  <a:lnTo>
                    <a:pt x="506" y="188"/>
                  </a:lnTo>
                  <a:lnTo>
                    <a:pt x="508" y="186"/>
                  </a:lnTo>
                  <a:lnTo>
                    <a:pt x="508" y="180"/>
                  </a:lnTo>
                  <a:lnTo>
                    <a:pt x="508" y="180"/>
                  </a:lnTo>
                  <a:lnTo>
                    <a:pt x="510" y="176"/>
                  </a:lnTo>
                  <a:lnTo>
                    <a:pt x="514" y="172"/>
                  </a:lnTo>
                  <a:lnTo>
                    <a:pt x="514" y="172"/>
                  </a:lnTo>
                  <a:lnTo>
                    <a:pt x="518" y="170"/>
                  </a:lnTo>
                  <a:lnTo>
                    <a:pt x="518" y="166"/>
                  </a:lnTo>
                  <a:lnTo>
                    <a:pt x="518" y="166"/>
                  </a:lnTo>
                  <a:lnTo>
                    <a:pt x="518" y="162"/>
                  </a:lnTo>
                  <a:lnTo>
                    <a:pt x="520" y="160"/>
                  </a:lnTo>
                  <a:lnTo>
                    <a:pt x="520" y="160"/>
                  </a:lnTo>
                  <a:lnTo>
                    <a:pt x="522" y="160"/>
                  </a:lnTo>
                  <a:lnTo>
                    <a:pt x="522" y="158"/>
                  </a:lnTo>
                  <a:lnTo>
                    <a:pt x="522" y="152"/>
                  </a:lnTo>
                  <a:lnTo>
                    <a:pt x="522" y="152"/>
                  </a:lnTo>
                  <a:lnTo>
                    <a:pt x="522" y="150"/>
                  </a:lnTo>
                  <a:lnTo>
                    <a:pt x="526" y="146"/>
                  </a:lnTo>
                  <a:lnTo>
                    <a:pt x="534" y="142"/>
                  </a:lnTo>
                  <a:lnTo>
                    <a:pt x="534" y="142"/>
                  </a:lnTo>
                  <a:lnTo>
                    <a:pt x="536" y="140"/>
                  </a:lnTo>
                  <a:lnTo>
                    <a:pt x="536" y="138"/>
                  </a:lnTo>
                  <a:lnTo>
                    <a:pt x="534" y="130"/>
                  </a:lnTo>
                  <a:lnTo>
                    <a:pt x="526" y="116"/>
                  </a:lnTo>
                  <a:lnTo>
                    <a:pt x="526" y="116"/>
                  </a:lnTo>
                  <a:lnTo>
                    <a:pt x="526" y="112"/>
                  </a:lnTo>
                  <a:lnTo>
                    <a:pt x="526" y="106"/>
                  </a:lnTo>
                  <a:lnTo>
                    <a:pt x="528" y="92"/>
                  </a:lnTo>
                  <a:lnTo>
                    <a:pt x="528" y="92"/>
                  </a:lnTo>
                  <a:lnTo>
                    <a:pt x="528" y="80"/>
                  </a:lnTo>
                  <a:lnTo>
                    <a:pt x="524" y="66"/>
                  </a:lnTo>
                  <a:lnTo>
                    <a:pt x="518" y="52"/>
                  </a:lnTo>
                  <a:lnTo>
                    <a:pt x="514" y="44"/>
                  </a:lnTo>
                  <a:lnTo>
                    <a:pt x="514" y="44"/>
                  </a:lnTo>
                  <a:lnTo>
                    <a:pt x="510" y="36"/>
                  </a:lnTo>
                  <a:lnTo>
                    <a:pt x="510" y="36"/>
                  </a:lnTo>
                  <a:lnTo>
                    <a:pt x="508" y="34"/>
                  </a:lnTo>
                  <a:lnTo>
                    <a:pt x="504" y="30"/>
                  </a:lnTo>
                  <a:lnTo>
                    <a:pt x="504" y="30"/>
                  </a:lnTo>
                  <a:lnTo>
                    <a:pt x="504" y="28"/>
                  </a:lnTo>
                  <a:lnTo>
                    <a:pt x="500" y="26"/>
                  </a:lnTo>
                  <a:lnTo>
                    <a:pt x="500" y="26"/>
                  </a:lnTo>
                  <a:lnTo>
                    <a:pt x="498" y="24"/>
                  </a:lnTo>
                  <a:lnTo>
                    <a:pt x="498" y="24"/>
                  </a:lnTo>
                  <a:lnTo>
                    <a:pt x="486" y="16"/>
                  </a:lnTo>
                  <a:lnTo>
                    <a:pt x="474" y="8"/>
                  </a:lnTo>
                  <a:lnTo>
                    <a:pt x="474" y="8"/>
                  </a:lnTo>
                  <a:lnTo>
                    <a:pt x="458" y="2"/>
                  </a:lnTo>
                  <a:lnTo>
                    <a:pt x="458" y="2"/>
                  </a:lnTo>
                  <a:lnTo>
                    <a:pt x="448" y="0"/>
                  </a:lnTo>
                  <a:lnTo>
                    <a:pt x="436" y="0"/>
                  </a:lnTo>
                  <a:lnTo>
                    <a:pt x="436" y="0"/>
                  </a:lnTo>
                  <a:lnTo>
                    <a:pt x="432" y="0"/>
                  </a:lnTo>
                  <a:lnTo>
                    <a:pt x="432" y="0"/>
                  </a:lnTo>
                  <a:lnTo>
                    <a:pt x="416" y="4"/>
                  </a:lnTo>
                  <a:lnTo>
                    <a:pt x="410" y="8"/>
                  </a:lnTo>
                  <a:lnTo>
                    <a:pt x="410" y="8"/>
                  </a:lnTo>
                  <a:lnTo>
                    <a:pt x="404" y="10"/>
                  </a:lnTo>
                  <a:lnTo>
                    <a:pt x="400" y="14"/>
                  </a:lnTo>
                  <a:lnTo>
                    <a:pt x="396" y="16"/>
                  </a:lnTo>
                  <a:lnTo>
                    <a:pt x="392" y="18"/>
                  </a:lnTo>
                  <a:lnTo>
                    <a:pt x="392" y="18"/>
                  </a:lnTo>
                  <a:lnTo>
                    <a:pt x="390" y="20"/>
                  </a:lnTo>
                  <a:lnTo>
                    <a:pt x="388" y="26"/>
                  </a:lnTo>
                  <a:lnTo>
                    <a:pt x="388" y="26"/>
                  </a:lnTo>
                  <a:lnTo>
                    <a:pt x="382" y="28"/>
                  </a:lnTo>
                  <a:lnTo>
                    <a:pt x="380" y="34"/>
                  </a:lnTo>
                  <a:lnTo>
                    <a:pt x="380" y="34"/>
                  </a:lnTo>
                  <a:lnTo>
                    <a:pt x="374" y="36"/>
                  </a:lnTo>
                  <a:lnTo>
                    <a:pt x="360" y="46"/>
                  </a:lnTo>
                  <a:lnTo>
                    <a:pt x="354" y="52"/>
                  </a:lnTo>
                  <a:lnTo>
                    <a:pt x="348" y="60"/>
                  </a:lnTo>
                  <a:lnTo>
                    <a:pt x="344" y="70"/>
                  </a:lnTo>
                  <a:lnTo>
                    <a:pt x="346" y="80"/>
                  </a:lnTo>
                  <a:lnTo>
                    <a:pt x="346" y="80"/>
                  </a:lnTo>
                  <a:lnTo>
                    <a:pt x="346" y="82"/>
                  </a:lnTo>
                  <a:lnTo>
                    <a:pt x="346" y="82"/>
                  </a:lnTo>
                  <a:lnTo>
                    <a:pt x="346" y="82"/>
                  </a:lnTo>
                  <a:lnTo>
                    <a:pt x="348" y="92"/>
                  </a:lnTo>
                  <a:lnTo>
                    <a:pt x="348" y="100"/>
                  </a:lnTo>
                  <a:lnTo>
                    <a:pt x="346" y="106"/>
                  </a:lnTo>
                  <a:lnTo>
                    <a:pt x="346" y="106"/>
                  </a:lnTo>
                  <a:lnTo>
                    <a:pt x="330" y="120"/>
                  </a:lnTo>
                  <a:lnTo>
                    <a:pt x="318" y="134"/>
                  </a:lnTo>
                  <a:lnTo>
                    <a:pt x="314" y="140"/>
                  </a:lnTo>
                  <a:lnTo>
                    <a:pt x="312" y="144"/>
                  </a:lnTo>
                  <a:lnTo>
                    <a:pt x="312" y="144"/>
                  </a:lnTo>
                  <a:lnTo>
                    <a:pt x="324" y="130"/>
                  </a:lnTo>
                  <a:lnTo>
                    <a:pt x="334" y="120"/>
                  </a:lnTo>
                  <a:lnTo>
                    <a:pt x="340" y="118"/>
                  </a:lnTo>
                  <a:lnTo>
                    <a:pt x="344" y="116"/>
                  </a:lnTo>
                  <a:lnTo>
                    <a:pt x="344" y="116"/>
                  </a:lnTo>
                  <a:lnTo>
                    <a:pt x="336" y="130"/>
                  </a:lnTo>
                  <a:lnTo>
                    <a:pt x="332" y="140"/>
                  </a:lnTo>
                  <a:lnTo>
                    <a:pt x="332" y="144"/>
                  </a:lnTo>
                  <a:lnTo>
                    <a:pt x="332" y="148"/>
                  </a:lnTo>
                  <a:lnTo>
                    <a:pt x="332" y="148"/>
                  </a:lnTo>
                  <a:lnTo>
                    <a:pt x="328" y="164"/>
                  </a:lnTo>
                  <a:lnTo>
                    <a:pt x="324" y="178"/>
                  </a:lnTo>
                  <a:lnTo>
                    <a:pt x="326" y="184"/>
                  </a:lnTo>
                  <a:lnTo>
                    <a:pt x="326" y="188"/>
                  </a:lnTo>
                  <a:lnTo>
                    <a:pt x="326" y="188"/>
                  </a:lnTo>
                  <a:lnTo>
                    <a:pt x="326" y="192"/>
                  </a:lnTo>
                  <a:lnTo>
                    <a:pt x="320" y="198"/>
                  </a:lnTo>
                  <a:lnTo>
                    <a:pt x="312" y="204"/>
                  </a:lnTo>
                  <a:lnTo>
                    <a:pt x="306" y="208"/>
                  </a:lnTo>
                  <a:lnTo>
                    <a:pt x="300" y="210"/>
                  </a:lnTo>
                  <a:lnTo>
                    <a:pt x="300" y="210"/>
                  </a:lnTo>
                  <a:lnTo>
                    <a:pt x="324" y="206"/>
                  </a:lnTo>
                  <a:lnTo>
                    <a:pt x="324" y="206"/>
                  </a:lnTo>
                  <a:lnTo>
                    <a:pt x="322" y="212"/>
                  </a:lnTo>
                  <a:lnTo>
                    <a:pt x="322" y="218"/>
                  </a:lnTo>
                  <a:lnTo>
                    <a:pt x="324" y="222"/>
                  </a:lnTo>
                  <a:lnTo>
                    <a:pt x="324" y="222"/>
                  </a:lnTo>
                  <a:lnTo>
                    <a:pt x="324" y="224"/>
                  </a:lnTo>
                  <a:lnTo>
                    <a:pt x="324" y="224"/>
                  </a:lnTo>
                  <a:lnTo>
                    <a:pt x="326" y="234"/>
                  </a:lnTo>
                  <a:lnTo>
                    <a:pt x="330" y="256"/>
                  </a:lnTo>
                  <a:lnTo>
                    <a:pt x="330" y="266"/>
                  </a:lnTo>
                  <a:lnTo>
                    <a:pt x="328" y="276"/>
                  </a:lnTo>
                  <a:lnTo>
                    <a:pt x="324" y="280"/>
                  </a:lnTo>
                  <a:lnTo>
                    <a:pt x="322" y="284"/>
                  </a:lnTo>
                  <a:lnTo>
                    <a:pt x="318" y="286"/>
                  </a:lnTo>
                  <a:lnTo>
                    <a:pt x="312" y="288"/>
                  </a:lnTo>
                  <a:lnTo>
                    <a:pt x="312" y="288"/>
                  </a:lnTo>
                  <a:lnTo>
                    <a:pt x="322" y="302"/>
                  </a:lnTo>
                  <a:lnTo>
                    <a:pt x="338" y="328"/>
                  </a:lnTo>
                  <a:lnTo>
                    <a:pt x="338" y="328"/>
                  </a:lnTo>
                  <a:lnTo>
                    <a:pt x="322" y="364"/>
                  </a:lnTo>
                  <a:lnTo>
                    <a:pt x="312" y="382"/>
                  </a:lnTo>
                  <a:lnTo>
                    <a:pt x="300" y="398"/>
                  </a:lnTo>
                  <a:lnTo>
                    <a:pt x="300" y="398"/>
                  </a:lnTo>
                  <a:lnTo>
                    <a:pt x="296" y="420"/>
                  </a:lnTo>
                  <a:lnTo>
                    <a:pt x="290" y="438"/>
                  </a:lnTo>
                  <a:lnTo>
                    <a:pt x="282" y="456"/>
                  </a:lnTo>
                  <a:lnTo>
                    <a:pt x="274" y="474"/>
                  </a:lnTo>
                  <a:lnTo>
                    <a:pt x="266" y="490"/>
                  </a:lnTo>
                  <a:lnTo>
                    <a:pt x="258" y="508"/>
                  </a:lnTo>
                  <a:lnTo>
                    <a:pt x="250" y="528"/>
                  </a:lnTo>
                  <a:lnTo>
                    <a:pt x="246" y="550"/>
                  </a:lnTo>
                  <a:lnTo>
                    <a:pt x="246" y="550"/>
                  </a:lnTo>
                  <a:lnTo>
                    <a:pt x="230" y="580"/>
                  </a:lnTo>
                  <a:lnTo>
                    <a:pt x="220" y="606"/>
                  </a:lnTo>
                  <a:lnTo>
                    <a:pt x="212" y="626"/>
                  </a:lnTo>
                  <a:lnTo>
                    <a:pt x="206" y="636"/>
                  </a:lnTo>
                  <a:lnTo>
                    <a:pt x="206" y="636"/>
                  </a:lnTo>
                  <a:lnTo>
                    <a:pt x="204" y="640"/>
                  </a:lnTo>
                  <a:lnTo>
                    <a:pt x="202" y="648"/>
                  </a:lnTo>
                  <a:lnTo>
                    <a:pt x="200" y="652"/>
                  </a:lnTo>
                  <a:lnTo>
                    <a:pt x="200" y="652"/>
                  </a:lnTo>
                  <a:lnTo>
                    <a:pt x="188" y="662"/>
                  </a:lnTo>
                  <a:lnTo>
                    <a:pt x="176" y="672"/>
                  </a:lnTo>
                  <a:lnTo>
                    <a:pt x="168" y="684"/>
                  </a:lnTo>
                  <a:lnTo>
                    <a:pt x="160" y="698"/>
                  </a:lnTo>
                  <a:lnTo>
                    <a:pt x="160" y="698"/>
                  </a:lnTo>
                  <a:lnTo>
                    <a:pt x="132" y="696"/>
                  </a:lnTo>
                  <a:lnTo>
                    <a:pt x="108" y="698"/>
                  </a:lnTo>
                  <a:lnTo>
                    <a:pt x="96" y="700"/>
                  </a:lnTo>
                  <a:lnTo>
                    <a:pt x="88" y="704"/>
                  </a:lnTo>
                  <a:lnTo>
                    <a:pt x="80" y="708"/>
                  </a:lnTo>
                  <a:lnTo>
                    <a:pt x="72" y="714"/>
                  </a:lnTo>
                  <a:lnTo>
                    <a:pt x="66" y="720"/>
                  </a:lnTo>
                  <a:lnTo>
                    <a:pt x="60" y="728"/>
                  </a:lnTo>
                  <a:lnTo>
                    <a:pt x="50" y="746"/>
                  </a:lnTo>
                  <a:lnTo>
                    <a:pt x="42" y="768"/>
                  </a:lnTo>
                  <a:lnTo>
                    <a:pt x="36" y="792"/>
                  </a:lnTo>
                  <a:lnTo>
                    <a:pt x="36" y="792"/>
                  </a:lnTo>
                  <a:lnTo>
                    <a:pt x="30" y="812"/>
                  </a:lnTo>
                  <a:lnTo>
                    <a:pt x="24" y="830"/>
                  </a:lnTo>
                  <a:lnTo>
                    <a:pt x="10" y="862"/>
                  </a:lnTo>
                  <a:lnTo>
                    <a:pt x="6" y="878"/>
                  </a:lnTo>
                  <a:lnTo>
                    <a:pt x="2" y="894"/>
                  </a:lnTo>
                  <a:lnTo>
                    <a:pt x="0" y="910"/>
                  </a:lnTo>
                  <a:lnTo>
                    <a:pt x="2" y="926"/>
                  </a:lnTo>
                  <a:lnTo>
                    <a:pt x="2" y="926"/>
                  </a:lnTo>
                  <a:lnTo>
                    <a:pt x="32" y="942"/>
                  </a:lnTo>
                  <a:lnTo>
                    <a:pt x="64" y="956"/>
                  </a:lnTo>
                  <a:lnTo>
                    <a:pt x="96" y="970"/>
                  </a:lnTo>
                  <a:lnTo>
                    <a:pt x="128" y="982"/>
                  </a:lnTo>
                  <a:lnTo>
                    <a:pt x="198" y="1004"/>
                  </a:lnTo>
                  <a:lnTo>
                    <a:pt x="268" y="1024"/>
                  </a:lnTo>
                  <a:lnTo>
                    <a:pt x="268" y="1024"/>
                  </a:lnTo>
                  <a:lnTo>
                    <a:pt x="270" y="1026"/>
                  </a:lnTo>
                  <a:lnTo>
                    <a:pt x="270" y="1028"/>
                  </a:lnTo>
                  <a:lnTo>
                    <a:pt x="268" y="1038"/>
                  </a:lnTo>
                  <a:lnTo>
                    <a:pt x="268" y="1038"/>
                  </a:lnTo>
                  <a:close/>
                  <a:moveTo>
                    <a:pt x="258" y="668"/>
                  </a:moveTo>
                  <a:lnTo>
                    <a:pt x="258" y="668"/>
                  </a:lnTo>
                  <a:lnTo>
                    <a:pt x="258" y="662"/>
                  </a:lnTo>
                  <a:lnTo>
                    <a:pt x="258" y="662"/>
                  </a:lnTo>
                  <a:lnTo>
                    <a:pt x="262" y="660"/>
                  </a:lnTo>
                  <a:lnTo>
                    <a:pt x="264" y="658"/>
                  </a:lnTo>
                  <a:lnTo>
                    <a:pt x="266" y="654"/>
                  </a:lnTo>
                  <a:lnTo>
                    <a:pt x="264" y="650"/>
                  </a:lnTo>
                  <a:lnTo>
                    <a:pt x="264" y="650"/>
                  </a:lnTo>
                  <a:lnTo>
                    <a:pt x="266" y="640"/>
                  </a:lnTo>
                  <a:lnTo>
                    <a:pt x="268" y="638"/>
                  </a:lnTo>
                  <a:lnTo>
                    <a:pt x="268" y="638"/>
                  </a:lnTo>
                  <a:lnTo>
                    <a:pt x="274" y="640"/>
                  </a:lnTo>
                  <a:lnTo>
                    <a:pt x="282" y="640"/>
                  </a:lnTo>
                  <a:lnTo>
                    <a:pt x="282" y="640"/>
                  </a:lnTo>
                  <a:lnTo>
                    <a:pt x="284" y="630"/>
                  </a:lnTo>
                  <a:lnTo>
                    <a:pt x="286" y="622"/>
                  </a:lnTo>
                  <a:lnTo>
                    <a:pt x="294" y="606"/>
                  </a:lnTo>
                  <a:lnTo>
                    <a:pt x="302" y="590"/>
                  </a:lnTo>
                  <a:lnTo>
                    <a:pt x="310" y="574"/>
                  </a:lnTo>
                  <a:lnTo>
                    <a:pt x="310" y="574"/>
                  </a:lnTo>
                  <a:lnTo>
                    <a:pt x="346" y="576"/>
                  </a:lnTo>
                  <a:lnTo>
                    <a:pt x="360" y="578"/>
                  </a:lnTo>
                  <a:lnTo>
                    <a:pt x="364" y="578"/>
                  </a:lnTo>
                  <a:lnTo>
                    <a:pt x="364" y="580"/>
                  </a:lnTo>
                  <a:lnTo>
                    <a:pt x="364" y="580"/>
                  </a:lnTo>
                  <a:lnTo>
                    <a:pt x="364" y="602"/>
                  </a:lnTo>
                  <a:lnTo>
                    <a:pt x="362" y="616"/>
                  </a:lnTo>
                  <a:lnTo>
                    <a:pt x="360" y="626"/>
                  </a:lnTo>
                  <a:lnTo>
                    <a:pt x="356" y="638"/>
                  </a:lnTo>
                  <a:lnTo>
                    <a:pt x="356" y="638"/>
                  </a:lnTo>
                  <a:lnTo>
                    <a:pt x="348" y="654"/>
                  </a:lnTo>
                  <a:lnTo>
                    <a:pt x="344" y="670"/>
                  </a:lnTo>
                  <a:lnTo>
                    <a:pt x="340" y="688"/>
                  </a:lnTo>
                  <a:lnTo>
                    <a:pt x="338" y="708"/>
                  </a:lnTo>
                  <a:lnTo>
                    <a:pt x="336" y="744"/>
                  </a:lnTo>
                  <a:lnTo>
                    <a:pt x="336" y="774"/>
                  </a:lnTo>
                  <a:lnTo>
                    <a:pt x="336" y="774"/>
                  </a:lnTo>
                  <a:lnTo>
                    <a:pt x="336" y="776"/>
                  </a:lnTo>
                  <a:lnTo>
                    <a:pt x="332" y="776"/>
                  </a:lnTo>
                  <a:lnTo>
                    <a:pt x="318" y="768"/>
                  </a:lnTo>
                  <a:lnTo>
                    <a:pt x="302" y="756"/>
                  </a:lnTo>
                  <a:lnTo>
                    <a:pt x="288" y="744"/>
                  </a:lnTo>
                  <a:lnTo>
                    <a:pt x="288" y="744"/>
                  </a:lnTo>
                  <a:lnTo>
                    <a:pt x="282" y="718"/>
                  </a:lnTo>
                  <a:lnTo>
                    <a:pt x="276" y="698"/>
                  </a:lnTo>
                  <a:lnTo>
                    <a:pt x="268" y="684"/>
                  </a:lnTo>
                  <a:lnTo>
                    <a:pt x="258" y="668"/>
                  </a:lnTo>
                  <a:lnTo>
                    <a:pt x="258" y="6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122"/>
            <p:cNvSpPr>
              <a:spLocks/>
            </p:cNvSpPr>
            <p:nvPr/>
          </p:nvSpPr>
          <p:spPr bwMode="auto">
            <a:xfrm>
              <a:off x="3924394" y="3924647"/>
              <a:ext cx="7027" cy="0"/>
            </a:xfrm>
            <a:custGeom>
              <a:avLst/>
              <a:gdLst>
                <a:gd name="T0" fmla="*/ 6 w 6"/>
                <a:gd name="T1" fmla="*/ 6 w 6"/>
                <a:gd name="T2" fmla="*/ 0 w 6"/>
                <a:gd name="T3" fmla="*/ 0 w 6"/>
                <a:gd name="T4" fmla="*/ 6 w 6"/>
                <a:gd name="T5" fmla="*/ 6 w 6"/>
              </a:gdLst>
              <a:ahLst/>
              <a:cxnLst>
                <a:cxn ang="0">
                  <a:pos x="T0" y="0"/>
                </a:cxn>
                <a:cxn ang="0">
                  <a:pos x="T1" y="0"/>
                </a:cxn>
                <a:cxn ang="0">
                  <a:pos x="T2" y="0"/>
                </a:cxn>
                <a:cxn ang="0">
                  <a:pos x="T3" y="0"/>
                </a:cxn>
                <a:cxn ang="0">
                  <a:pos x="T4" y="0"/>
                </a:cxn>
                <a:cxn ang="0">
                  <a:pos x="T5" y="0"/>
                </a:cxn>
              </a:cxnLst>
              <a:rect l="0" t="0" r="r" b="b"/>
              <a:pathLst>
                <a:path w="6">
                  <a:moveTo>
                    <a:pt x="6" y="0"/>
                  </a:moveTo>
                  <a:lnTo>
                    <a:pt x="6" y="0"/>
                  </a:lnTo>
                  <a:lnTo>
                    <a:pt x="0" y="0"/>
                  </a:lnTo>
                  <a:lnTo>
                    <a:pt x="0" y="0"/>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123"/>
            <p:cNvSpPr>
              <a:spLocks/>
            </p:cNvSpPr>
            <p:nvPr/>
          </p:nvSpPr>
          <p:spPr bwMode="auto">
            <a:xfrm>
              <a:off x="3971241" y="4561373"/>
              <a:ext cx="32793" cy="100722"/>
            </a:xfrm>
            <a:custGeom>
              <a:avLst/>
              <a:gdLst>
                <a:gd name="T0" fmla="*/ 22 w 28"/>
                <a:gd name="T1" fmla="*/ 16 h 86"/>
                <a:gd name="T2" fmla="*/ 22 w 28"/>
                <a:gd name="T3" fmla="*/ 16 h 86"/>
                <a:gd name="T4" fmla="*/ 20 w 28"/>
                <a:gd name="T5" fmla="*/ 32 h 86"/>
                <a:gd name="T6" fmla="*/ 18 w 28"/>
                <a:gd name="T7" fmla="*/ 42 h 86"/>
                <a:gd name="T8" fmla="*/ 12 w 28"/>
                <a:gd name="T9" fmla="*/ 50 h 86"/>
                <a:gd name="T10" fmla="*/ 6 w 28"/>
                <a:gd name="T11" fmla="*/ 66 h 86"/>
                <a:gd name="T12" fmla="*/ 6 w 28"/>
                <a:gd name="T13" fmla="*/ 66 h 86"/>
                <a:gd name="T14" fmla="*/ 0 w 28"/>
                <a:gd name="T15" fmla="*/ 82 h 86"/>
                <a:gd name="T16" fmla="*/ 0 w 28"/>
                <a:gd name="T17" fmla="*/ 86 h 86"/>
                <a:gd name="T18" fmla="*/ 0 w 28"/>
                <a:gd name="T19" fmla="*/ 86 h 86"/>
                <a:gd name="T20" fmla="*/ 8 w 28"/>
                <a:gd name="T21" fmla="*/ 76 h 86"/>
                <a:gd name="T22" fmla="*/ 8 w 28"/>
                <a:gd name="T23" fmla="*/ 76 h 86"/>
                <a:gd name="T24" fmla="*/ 16 w 28"/>
                <a:gd name="T25" fmla="*/ 58 h 86"/>
                <a:gd name="T26" fmla="*/ 24 w 28"/>
                <a:gd name="T27" fmla="*/ 34 h 86"/>
                <a:gd name="T28" fmla="*/ 28 w 28"/>
                <a:gd name="T29" fmla="*/ 10 h 86"/>
                <a:gd name="T30" fmla="*/ 28 w 28"/>
                <a:gd name="T31" fmla="*/ 4 h 86"/>
                <a:gd name="T32" fmla="*/ 26 w 28"/>
                <a:gd name="T33" fmla="*/ 2 h 86"/>
                <a:gd name="T34" fmla="*/ 24 w 28"/>
                <a:gd name="T35" fmla="*/ 0 h 86"/>
                <a:gd name="T36" fmla="*/ 24 w 28"/>
                <a:gd name="T37" fmla="*/ 0 h 86"/>
                <a:gd name="T38" fmla="*/ 18 w 28"/>
                <a:gd name="T39" fmla="*/ 0 h 86"/>
                <a:gd name="T40" fmla="*/ 16 w 28"/>
                <a:gd name="T41" fmla="*/ 0 h 86"/>
                <a:gd name="T42" fmla="*/ 16 w 28"/>
                <a:gd name="T43" fmla="*/ 2 h 86"/>
                <a:gd name="T44" fmla="*/ 20 w 28"/>
                <a:gd name="T45" fmla="*/ 8 h 86"/>
                <a:gd name="T46" fmla="*/ 22 w 28"/>
                <a:gd name="T47" fmla="*/ 16 h 86"/>
                <a:gd name="T48" fmla="*/ 22 w 28"/>
                <a:gd name="T49" fmla="*/ 1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86">
                  <a:moveTo>
                    <a:pt x="22" y="16"/>
                  </a:moveTo>
                  <a:lnTo>
                    <a:pt x="22" y="16"/>
                  </a:lnTo>
                  <a:lnTo>
                    <a:pt x="20" y="32"/>
                  </a:lnTo>
                  <a:lnTo>
                    <a:pt x="18" y="42"/>
                  </a:lnTo>
                  <a:lnTo>
                    <a:pt x="12" y="50"/>
                  </a:lnTo>
                  <a:lnTo>
                    <a:pt x="6" y="66"/>
                  </a:lnTo>
                  <a:lnTo>
                    <a:pt x="6" y="66"/>
                  </a:lnTo>
                  <a:lnTo>
                    <a:pt x="0" y="82"/>
                  </a:lnTo>
                  <a:lnTo>
                    <a:pt x="0" y="86"/>
                  </a:lnTo>
                  <a:lnTo>
                    <a:pt x="0" y="86"/>
                  </a:lnTo>
                  <a:lnTo>
                    <a:pt x="8" y="76"/>
                  </a:lnTo>
                  <a:lnTo>
                    <a:pt x="8" y="76"/>
                  </a:lnTo>
                  <a:lnTo>
                    <a:pt x="16" y="58"/>
                  </a:lnTo>
                  <a:lnTo>
                    <a:pt x="24" y="34"/>
                  </a:lnTo>
                  <a:lnTo>
                    <a:pt x="28" y="10"/>
                  </a:lnTo>
                  <a:lnTo>
                    <a:pt x="28" y="4"/>
                  </a:lnTo>
                  <a:lnTo>
                    <a:pt x="26" y="2"/>
                  </a:lnTo>
                  <a:lnTo>
                    <a:pt x="24" y="0"/>
                  </a:lnTo>
                  <a:lnTo>
                    <a:pt x="24" y="0"/>
                  </a:lnTo>
                  <a:lnTo>
                    <a:pt x="18" y="0"/>
                  </a:lnTo>
                  <a:lnTo>
                    <a:pt x="16" y="0"/>
                  </a:lnTo>
                  <a:lnTo>
                    <a:pt x="16" y="2"/>
                  </a:lnTo>
                  <a:lnTo>
                    <a:pt x="20" y="8"/>
                  </a:lnTo>
                  <a:lnTo>
                    <a:pt x="22" y="16"/>
                  </a:lnTo>
                  <a:lnTo>
                    <a:pt x="22"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124"/>
            <p:cNvSpPr>
              <a:spLocks/>
            </p:cNvSpPr>
            <p:nvPr/>
          </p:nvSpPr>
          <p:spPr bwMode="auto">
            <a:xfrm>
              <a:off x="3800248" y="4373984"/>
              <a:ext cx="84325" cy="77298"/>
            </a:xfrm>
            <a:custGeom>
              <a:avLst/>
              <a:gdLst>
                <a:gd name="T0" fmla="*/ 4 w 72"/>
                <a:gd name="T1" fmla="*/ 44 h 66"/>
                <a:gd name="T2" fmla="*/ 4 w 72"/>
                <a:gd name="T3" fmla="*/ 44 h 66"/>
                <a:gd name="T4" fmla="*/ 12 w 72"/>
                <a:gd name="T5" fmla="*/ 48 h 66"/>
                <a:gd name="T6" fmla="*/ 24 w 72"/>
                <a:gd name="T7" fmla="*/ 56 h 66"/>
                <a:gd name="T8" fmla="*/ 40 w 72"/>
                <a:gd name="T9" fmla="*/ 62 h 66"/>
                <a:gd name="T10" fmla="*/ 60 w 72"/>
                <a:gd name="T11" fmla="*/ 66 h 66"/>
                <a:gd name="T12" fmla="*/ 60 w 72"/>
                <a:gd name="T13" fmla="*/ 66 h 66"/>
                <a:gd name="T14" fmla="*/ 66 w 72"/>
                <a:gd name="T15" fmla="*/ 62 h 66"/>
                <a:gd name="T16" fmla="*/ 70 w 72"/>
                <a:gd name="T17" fmla="*/ 52 h 66"/>
                <a:gd name="T18" fmla="*/ 72 w 72"/>
                <a:gd name="T19" fmla="*/ 46 h 66"/>
                <a:gd name="T20" fmla="*/ 72 w 72"/>
                <a:gd name="T21" fmla="*/ 38 h 66"/>
                <a:gd name="T22" fmla="*/ 70 w 72"/>
                <a:gd name="T23" fmla="*/ 32 h 66"/>
                <a:gd name="T24" fmla="*/ 64 w 72"/>
                <a:gd name="T25" fmla="*/ 24 h 66"/>
                <a:gd name="T26" fmla="*/ 64 w 72"/>
                <a:gd name="T27" fmla="*/ 24 h 66"/>
                <a:gd name="T28" fmla="*/ 60 w 72"/>
                <a:gd name="T29" fmla="*/ 22 h 66"/>
                <a:gd name="T30" fmla="*/ 52 w 72"/>
                <a:gd name="T31" fmla="*/ 24 h 66"/>
                <a:gd name="T32" fmla="*/ 44 w 72"/>
                <a:gd name="T33" fmla="*/ 22 h 66"/>
                <a:gd name="T34" fmla="*/ 38 w 72"/>
                <a:gd name="T35" fmla="*/ 20 h 66"/>
                <a:gd name="T36" fmla="*/ 32 w 72"/>
                <a:gd name="T37" fmla="*/ 18 h 66"/>
                <a:gd name="T38" fmla="*/ 32 w 72"/>
                <a:gd name="T39" fmla="*/ 18 h 66"/>
                <a:gd name="T40" fmla="*/ 22 w 72"/>
                <a:gd name="T41" fmla="*/ 10 h 66"/>
                <a:gd name="T42" fmla="*/ 16 w 72"/>
                <a:gd name="T43" fmla="*/ 4 h 66"/>
                <a:gd name="T44" fmla="*/ 12 w 72"/>
                <a:gd name="T45" fmla="*/ 0 h 66"/>
                <a:gd name="T46" fmla="*/ 10 w 72"/>
                <a:gd name="T47" fmla="*/ 0 h 66"/>
                <a:gd name="T48" fmla="*/ 8 w 72"/>
                <a:gd name="T49" fmla="*/ 2 h 66"/>
                <a:gd name="T50" fmla="*/ 8 w 72"/>
                <a:gd name="T51" fmla="*/ 2 h 66"/>
                <a:gd name="T52" fmla="*/ 4 w 72"/>
                <a:gd name="T53" fmla="*/ 14 h 66"/>
                <a:gd name="T54" fmla="*/ 0 w 72"/>
                <a:gd name="T55" fmla="*/ 26 h 66"/>
                <a:gd name="T56" fmla="*/ 0 w 72"/>
                <a:gd name="T57" fmla="*/ 36 h 66"/>
                <a:gd name="T58" fmla="*/ 2 w 72"/>
                <a:gd name="T59" fmla="*/ 40 h 66"/>
                <a:gd name="T60" fmla="*/ 4 w 72"/>
                <a:gd name="T61" fmla="*/ 44 h 66"/>
                <a:gd name="T62" fmla="*/ 4 w 72"/>
                <a:gd name="T63"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66">
                  <a:moveTo>
                    <a:pt x="4" y="44"/>
                  </a:moveTo>
                  <a:lnTo>
                    <a:pt x="4" y="44"/>
                  </a:lnTo>
                  <a:lnTo>
                    <a:pt x="12" y="48"/>
                  </a:lnTo>
                  <a:lnTo>
                    <a:pt x="24" y="56"/>
                  </a:lnTo>
                  <a:lnTo>
                    <a:pt x="40" y="62"/>
                  </a:lnTo>
                  <a:lnTo>
                    <a:pt x="60" y="66"/>
                  </a:lnTo>
                  <a:lnTo>
                    <a:pt x="60" y="66"/>
                  </a:lnTo>
                  <a:lnTo>
                    <a:pt x="66" y="62"/>
                  </a:lnTo>
                  <a:lnTo>
                    <a:pt x="70" y="52"/>
                  </a:lnTo>
                  <a:lnTo>
                    <a:pt x="72" y="46"/>
                  </a:lnTo>
                  <a:lnTo>
                    <a:pt x="72" y="38"/>
                  </a:lnTo>
                  <a:lnTo>
                    <a:pt x="70" y="32"/>
                  </a:lnTo>
                  <a:lnTo>
                    <a:pt x="64" y="24"/>
                  </a:lnTo>
                  <a:lnTo>
                    <a:pt x="64" y="24"/>
                  </a:lnTo>
                  <a:lnTo>
                    <a:pt x="60" y="22"/>
                  </a:lnTo>
                  <a:lnTo>
                    <a:pt x="52" y="24"/>
                  </a:lnTo>
                  <a:lnTo>
                    <a:pt x="44" y="22"/>
                  </a:lnTo>
                  <a:lnTo>
                    <a:pt x="38" y="20"/>
                  </a:lnTo>
                  <a:lnTo>
                    <a:pt x="32" y="18"/>
                  </a:lnTo>
                  <a:lnTo>
                    <a:pt x="32" y="18"/>
                  </a:lnTo>
                  <a:lnTo>
                    <a:pt x="22" y="10"/>
                  </a:lnTo>
                  <a:lnTo>
                    <a:pt x="16" y="4"/>
                  </a:lnTo>
                  <a:lnTo>
                    <a:pt x="12" y="0"/>
                  </a:lnTo>
                  <a:lnTo>
                    <a:pt x="10" y="0"/>
                  </a:lnTo>
                  <a:lnTo>
                    <a:pt x="8" y="2"/>
                  </a:lnTo>
                  <a:lnTo>
                    <a:pt x="8" y="2"/>
                  </a:lnTo>
                  <a:lnTo>
                    <a:pt x="4" y="14"/>
                  </a:lnTo>
                  <a:lnTo>
                    <a:pt x="0" y="26"/>
                  </a:lnTo>
                  <a:lnTo>
                    <a:pt x="0" y="36"/>
                  </a:lnTo>
                  <a:lnTo>
                    <a:pt x="2" y="40"/>
                  </a:lnTo>
                  <a:lnTo>
                    <a:pt x="4" y="44"/>
                  </a:ln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125"/>
            <p:cNvSpPr>
              <a:spLocks/>
            </p:cNvSpPr>
            <p:nvPr/>
          </p:nvSpPr>
          <p:spPr bwMode="auto">
            <a:xfrm>
              <a:off x="4048539" y="3788390"/>
              <a:ext cx="145227" cy="213156"/>
            </a:xfrm>
            <a:custGeom>
              <a:avLst/>
              <a:gdLst>
                <a:gd name="T0" fmla="*/ 104 w 124"/>
                <a:gd name="T1" fmla="*/ 54 h 182"/>
                <a:gd name="T2" fmla="*/ 104 w 124"/>
                <a:gd name="T3" fmla="*/ 54 h 182"/>
                <a:gd name="T4" fmla="*/ 104 w 124"/>
                <a:gd name="T5" fmla="*/ 56 h 182"/>
                <a:gd name="T6" fmla="*/ 102 w 124"/>
                <a:gd name="T7" fmla="*/ 60 h 182"/>
                <a:gd name="T8" fmla="*/ 98 w 124"/>
                <a:gd name="T9" fmla="*/ 68 h 182"/>
                <a:gd name="T10" fmla="*/ 96 w 124"/>
                <a:gd name="T11" fmla="*/ 72 h 182"/>
                <a:gd name="T12" fmla="*/ 94 w 124"/>
                <a:gd name="T13" fmla="*/ 78 h 182"/>
                <a:gd name="T14" fmla="*/ 94 w 124"/>
                <a:gd name="T15" fmla="*/ 82 h 182"/>
                <a:gd name="T16" fmla="*/ 98 w 124"/>
                <a:gd name="T17" fmla="*/ 88 h 182"/>
                <a:gd name="T18" fmla="*/ 98 w 124"/>
                <a:gd name="T19" fmla="*/ 88 h 182"/>
                <a:gd name="T20" fmla="*/ 106 w 124"/>
                <a:gd name="T21" fmla="*/ 102 h 182"/>
                <a:gd name="T22" fmla="*/ 112 w 124"/>
                <a:gd name="T23" fmla="*/ 114 h 182"/>
                <a:gd name="T24" fmla="*/ 114 w 124"/>
                <a:gd name="T25" fmla="*/ 124 h 182"/>
                <a:gd name="T26" fmla="*/ 116 w 124"/>
                <a:gd name="T27" fmla="*/ 136 h 182"/>
                <a:gd name="T28" fmla="*/ 116 w 124"/>
                <a:gd name="T29" fmla="*/ 136 h 182"/>
                <a:gd name="T30" fmla="*/ 124 w 124"/>
                <a:gd name="T31" fmla="*/ 182 h 182"/>
                <a:gd name="T32" fmla="*/ 120 w 124"/>
                <a:gd name="T33" fmla="*/ 178 h 182"/>
                <a:gd name="T34" fmla="*/ 116 w 124"/>
                <a:gd name="T35" fmla="*/ 166 h 182"/>
                <a:gd name="T36" fmla="*/ 116 w 124"/>
                <a:gd name="T37" fmla="*/ 166 h 182"/>
                <a:gd name="T38" fmla="*/ 106 w 124"/>
                <a:gd name="T39" fmla="*/ 144 h 182"/>
                <a:gd name="T40" fmla="*/ 102 w 124"/>
                <a:gd name="T41" fmla="*/ 130 h 182"/>
                <a:gd name="T42" fmla="*/ 98 w 124"/>
                <a:gd name="T43" fmla="*/ 118 h 182"/>
                <a:gd name="T44" fmla="*/ 96 w 124"/>
                <a:gd name="T45" fmla="*/ 112 h 182"/>
                <a:gd name="T46" fmla="*/ 90 w 124"/>
                <a:gd name="T47" fmla="*/ 104 h 182"/>
                <a:gd name="T48" fmla="*/ 90 w 124"/>
                <a:gd name="T49" fmla="*/ 104 h 182"/>
                <a:gd name="T50" fmla="*/ 52 w 124"/>
                <a:gd name="T51" fmla="*/ 54 h 182"/>
                <a:gd name="T52" fmla="*/ 38 w 124"/>
                <a:gd name="T53" fmla="*/ 36 h 182"/>
                <a:gd name="T54" fmla="*/ 24 w 124"/>
                <a:gd name="T55" fmla="*/ 24 h 182"/>
                <a:gd name="T56" fmla="*/ 24 w 124"/>
                <a:gd name="T57" fmla="*/ 24 h 182"/>
                <a:gd name="T58" fmla="*/ 2 w 124"/>
                <a:gd name="T59" fmla="*/ 4 h 182"/>
                <a:gd name="T60" fmla="*/ 0 w 124"/>
                <a:gd name="T61" fmla="*/ 0 h 182"/>
                <a:gd name="T62" fmla="*/ 0 w 124"/>
                <a:gd name="T63" fmla="*/ 0 h 182"/>
                <a:gd name="T64" fmla="*/ 0 w 124"/>
                <a:gd name="T65" fmla="*/ 0 h 182"/>
                <a:gd name="T66" fmla="*/ 14 w 124"/>
                <a:gd name="T67" fmla="*/ 6 h 182"/>
                <a:gd name="T68" fmla="*/ 38 w 124"/>
                <a:gd name="T69" fmla="*/ 20 h 182"/>
                <a:gd name="T70" fmla="*/ 38 w 124"/>
                <a:gd name="T71" fmla="*/ 20 h 182"/>
                <a:gd name="T72" fmla="*/ 48 w 124"/>
                <a:gd name="T73" fmla="*/ 24 h 182"/>
                <a:gd name="T74" fmla="*/ 58 w 124"/>
                <a:gd name="T75" fmla="*/ 28 h 182"/>
                <a:gd name="T76" fmla="*/ 80 w 124"/>
                <a:gd name="T77" fmla="*/ 36 h 182"/>
                <a:gd name="T78" fmla="*/ 88 w 124"/>
                <a:gd name="T79" fmla="*/ 38 h 182"/>
                <a:gd name="T80" fmla="*/ 96 w 124"/>
                <a:gd name="T81" fmla="*/ 42 h 182"/>
                <a:gd name="T82" fmla="*/ 100 w 124"/>
                <a:gd name="T83" fmla="*/ 48 h 182"/>
                <a:gd name="T84" fmla="*/ 104 w 124"/>
                <a:gd name="T85" fmla="*/ 54 h 182"/>
                <a:gd name="T86" fmla="*/ 104 w 124"/>
                <a:gd name="T87" fmla="*/ 5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4" h="182">
                  <a:moveTo>
                    <a:pt x="104" y="54"/>
                  </a:moveTo>
                  <a:lnTo>
                    <a:pt x="104" y="54"/>
                  </a:lnTo>
                  <a:lnTo>
                    <a:pt x="104" y="56"/>
                  </a:lnTo>
                  <a:lnTo>
                    <a:pt x="102" y="60"/>
                  </a:lnTo>
                  <a:lnTo>
                    <a:pt x="98" y="68"/>
                  </a:lnTo>
                  <a:lnTo>
                    <a:pt x="96" y="72"/>
                  </a:lnTo>
                  <a:lnTo>
                    <a:pt x="94" y="78"/>
                  </a:lnTo>
                  <a:lnTo>
                    <a:pt x="94" y="82"/>
                  </a:lnTo>
                  <a:lnTo>
                    <a:pt x="98" y="88"/>
                  </a:lnTo>
                  <a:lnTo>
                    <a:pt x="98" y="88"/>
                  </a:lnTo>
                  <a:lnTo>
                    <a:pt x="106" y="102"/>
                  </a:lnTo>
                  <a:lnTo>
                    <a:pt x="112" y="114"/>
                  </a:lnTo>
                  <a:lnTo>
                    <a:pt x="114" y="124"/>
                  </a:lnTo>
                  <a:lnTo>
                    <a:pt x="116" y="136"/>
                  </a:lnTo>
                  <a:lnTo>
                    <a:pt x="116" y="136"/>
                  </a:lnTo>
                  <a:lnTo>
                    <a:pt x="124" y="182"/>
                  </a:lnTo>
                  <a:lnTo>
                    <a:pt x="120" y="178"/>
                  </a:lnTo>
                  <a:lnTo>
                    <a:pt x="116" y="166"/>
                  </a:lnTo>
                  <a:lnTo>
                    <a:pt x="116" y="166"/>
                  </a:lnTo>
                  <a:lnTo>
                    <a:pt x="106" y="144"/>
                  </a:lnTo>
                  <a:lnTo>
                    <a:pt x="102" y="130"/>
                  </a:lnTo>
                  <a:lnTo>
                    <a:pt x="98" y="118"/>
                  </a:lnTo>
                  <a:lnTo>
                    <a:pt x="96" y="112"/>
                  </a:lnTo>
                  <a:lnTo>
                    <a:pt x="90" y="104"/>
                  </a:lnTo>
                  <a:lnTo>
                    <a:pt x="90" y="104"/>
                  </a:lnTo>
                  <a:lnTo>
                    <a:pt x="52" y="54"/>
                  </a:lnTo>
                  <a:lnTo>
                    <a:pt x="38" y="36"/>
                  </a:lnTo>
                  <a:lnTo>
                    <a:pt x="24" y="24"/>
                  </a:lnTo>
                  <a:lnTo>
                    <a:pt x="24" y="24"/>
                  </a:lnTo>
                  <a:lnTo>
                    <a:pt x="2" y="4"/>
                  </a:lnTo>
                  <a:lnTo>
                    <a:pt x="0" y="0"/>
                  </a:lnTo>
                  <a:lnTo>
                    <a:pt x="0" y="0"/>
                  </a:lnTo>
                  <a:lnTo>
                    <a:pt x="0" y="0"/>
                  </a:lnTo>
                  <a:lnTo>
                    <a:pt x="14" y="6"/>
                  </a:lnTo>
                  <a:lnTo>
                    <a:pt x="38" y="20"/>
                  </a:lnTo>
                  <a:lnTo>
                    <a:pt x="38" y="20"/>
                  </a:lnTo>
                  <a:lnTo>
                    <a:pt x="48" y="24"/>
                  </a:lnTo>
                  <a:lnTo>
                    <a:pt x="58" y="28"/>
                  </a:lnTo>
                  <a:lnTo>
                    <a:pt x="80" y="36"/>
                  </a:lnTo>
                  <a:lnTo>
                    <a:pt x="88" y="38"/>
                  </a:lnTo>
                  <a:lnTo>
                    <a:pt x="96" y="42"/>
                  </a:lnTo>
                  <a:lnTo>
                    <a:pt x="100" y="48"/>
                  </a:lnTo>
                  <a:lnTo>
                    <a:pt x="104" y="54"/>
                  </a:lnTo>
                  <a:lnTo>
                    <a:pt x="104"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44" name="TextBox 43"/>
          <p:cNvSpPr txBox="1"/>
          <p:nvPr/>
        </p:nvSpPr>
        <p:spPr>
          <a:xfrm>
            <a:off x="2637799" y="3907429"/>
            <a:ext cx="1884741" cy="2333918"/>
          </a:xfrm>
          <a:prstGeom prst="rect">
            <a:avLst/>
          </a:prstGeom>
        </p:spPr>
        <p:style>
          <a:lnRef idx="2">
            <a:schemeClr val="accent1"/>
          </a:lnRef>
          <a:fillRef idx="1">
            <a:schemeClr val="lt1"/>
          </a:fillRef>
          <a:effectRef idx="0">
            <a:schemeClr val="accent1"/>
          </a:effectRef>
          <a:fontRef idx="minor">
            <a:schemeClr val="dk1"/>
          </a:fontRef>
        </p:style>
        <p:txBody>
          <a:bodyPr vert="horz" wrap="square" lIns="36000" tIns="36000" rIns="36000" bIns="36000" rtlCol="0">
            <a:noAutofit/>
          </a:bodyPr>
          <a:lstStyle/>
          <a:p>
            <a:pPr>
              <a:spcAft>
                <a:spcPts val="900"/>
              </a:spcAft>
            </a:pPr>
            <a:r>
              <a:rPr lang="en-GB" sz="1000" b="1" dirty="0" smtClean="0">
                <a:latin typeface="Georgia" pitchFamily="18" charset="0"/>
              </a:rPr>
              <a:t>Payment Screening &amp; Filtering</a:t>
            </a:r>
          </a:p>
          <a:p>
            <a:pPr marL="171450" indent="-171450">
              <a:spcAft>
                <a:spcPts val="900"/>
              </a:spcAft>
              <a:buFont typeface="Arial" panose="020B0604020202020204" pitchFamily="34" charset="0"/>
              <a:buChar char="•"/>
            </a:pPr>
            <a:r>
              <a:rPr lang="en-GB" sz="1000" dirty="0" smtClean="0">
                <a:latin typeface="Georgia" pitchFamily="18" charset="0"/>
              </a:rPr>
              <a:t>Sanctions screening on sender and receiver, names and address details.</a:t>
            </a:r>
          </a:p>
          <a:p>
            <a:pPr marL="171450" indent="-171450">
              <a:spcAft>
                <a:spcPts val="900"/>
              </a:spcAft>
              <a:buFont typeface="Arial" panose="020B0604020202020204" pitchFamily="34" charset="0"/>
              <a:buChar char="•"/>
            </a:pPr>
            <a:r>
              <a:rPr lang="en-GB" sz="1000" dirty="0" smtClean="0">
                <a:latin typeface="Georgia" pitchFamily="18" charset="0"/>
              </a:rPr>
              <a:t>Ability to block payments or suspend account. </a:t>
            </a:r>
          </a:p>
          <a:p>
            <a:pPr marL="171450" indent="-171450">
              <a:spcAft>
                <a:spcPts val="900"/>
              </a:spcAft>
              <a:buFont typeface="Arial" panose="020B0604020202020204" pitchFamily="34" charset="0"/>
              <a:buChar char="•"/>
            </a:pPr>
            <a:r>
              <a:rPr lang="en-GB" sz="1000" dirty="0" smtClean="0">
                <a:latin typeface="Georgia" pitchFamily="18" charset="0"/>
              </a:rPr>
              <a:t>Occurring in real-time.</a:t>
            </a:r>
          </a:p>
          <a:p>
            <a:pPr marL="171450" indent="-171450">
              <a:spcAft>
                <a:spcPts val="900"/>
              </a:spcAft>
              <a:buFont typeface="Arial" panose="020B0604020202020204" pitchFamily="34" charset="0"/>
              <a:buChar char="•"/>
            </a:pPr>
            <a:endParaRPr lang="en-GB" sz="1000" dirty="0" smtClean="0">
              <a:latin typeface="Georgia" pitchFamily="18" charset="0"/>
            </a:endParaRPr>
          </a:p>
        </p:txBody>
      </p:sp>
      <p:sp>
        <p:nvSpPr>
          <p:cNvPr id="51" name="TextBox 50"/>
          <p:cNvSpPr txBox="1"/>
          <p:nvPr/>
        </p:nvSpPr>
        <p:spPr>
          <a:xfrm>
            <a:off x="4703065" y="3907429"/>
            <a:ext cx="1862368" cy="2333918"/>
          </a:xfrm>
          <a:prstGeom prst="rect">
            <a:avLst/>
          </a:prstGeom>
        </p:spPr>
        <p:style>
          <a:lnRef idx="2">
            <a:schemeClr val="accent5"/>
          </a:lnRef>
          <a:fillRef idx="1">
            <a:schemeClr val="lt1"/>
          </a:fillRef>
          <a:effectRef idx="0">
            <a:schemeClr val="accent5"/>
          </a:effectRef>
          <a:fontRef idx="minor">
            <a:schemeClr val="dk1"/>
          </a:fontRef>
        </p:style>
        <p:txBody>
          <a:bodyPr vert="horz" wrap="square" lIns="36000" tIns="36000" rIns="36000" bIns="36000" rtlCol="0">
            <a:noAutofit/>
          </a:bodyPr>
          <a:lstStyle/>
          <a:p>
            <a:pPr>
              <a:spcAft>
                <a:spcPts val="900"/>
              </a:spcAft>
            </a:pPr>
            <a:r>
              <a:rPr lang="en-GB" sz="1000" b="1" dirty="0" smtClean="0">
                <a:latin typeface="Georgia" pitchFamily="18" charset="0"/>
              </a:rPr>
              <a:t>Transaction Monitoring</a:t>
            </a:r>
          </a:p>
          <a:p>
            <a:pPr marL="171450" indent="-171450">
              <a:spcAft>
                <a:spcPts val="900"/>
              </a:spcAft>
              <a:buFont typeface="Arial" panose="020B0604020202020204" pitchFamily="34" charset="0"/>
              <a:buChar char="•"/>
            </a:pPr>
            <a:r>
              <a:rPr lang="en-GB" sz="1000" dirty="0" smtClean="0">
                <a:latin typeface="Georgia" pitchFamily="18" charset="0"/>
              </a:rPr>
              <a:t>Monitoring of completed transactions looking for patterns or anomalies </a:t>
            </a:r>
            <a:r>
              <a:rPr lang="en-GB" sz="1000" dirty="0">
                <a:latin typeface="Georgia" pitchFamily="18" charset="0"/>
              </a:rPr>
              <a:t>that identify the potential risks (“red flags”) of money </a:t>
            </a:r>
            <a:r>
              <a:rPr lang="en-GB" sz="1000" dirty="0" smtClean="0">
                <a:latin typeface="Georgia" pitchFamily="18" charset="0"/>
              </a:rPr>
              <a:t>laundering.</a:t>
            </a:r>
          </a:p>
          <a:p>
            <a:pPr marL="171450" indent="-171450">
              <a:spcAft>
                <a:spcPts val="900"/>
              </a:spcAft>
              <a:buFont typeface="Arial" panose="020B0604020202020204" pitchFamily="34" charset="0"/>
              <a:buChar char="•"/>
            </a:pPr>
            <a:r>
              <a:rPr lang="en-GB" sz="1000" dirty="0" smtClean="0">
                <a:latin typeface="Georgia" pitchFamily="18" charset="0"/>
              </a:rPr>
              <a:t>May result in investigations which lead to NCTs, SARs, etc.</a:t>
            </a:r>
            <a:endParaRPr lang="en-GB" sz="1000" dirty="0">
              <a:latin typeface="Georgia" pitchFamily="18" charset="0"/>
            </a:endParaRPr>
          </a:p>
          <a:p>
            <a:pPr marL="171450" indent="-171450">
              <a:spcAft>
                <a:spcPts val="900"/>
              </a:spcAft>
              <a:buFont typeface="Arial" panose="020B0604020202020204" pitchFamily="34" charset="0"/>
              <a:buChar char="•"/>
            </a:pPr>
            <a:endParaRPr lang="en-GB" sz="1000" dirty="0" smtClean="0">
              <a:latin typeface="Georgia" pitchFamily="18" charset="0"/>
            </a:endParaRPr>
          </a:p>
        </p:txBody>
      </p:sp>
      <p:sp>
        <p:nvSpPr>
          <p:cNvPr id="52" name="TextBox 51"/>
          <p:cNvSpPr txBox="1"/>
          <p:nvPr/>
        </p:nvSpPr>
        <p:spPr>
          <a:xfrm>
            <a:off x="6730163" y="3907428"/>
            <a:ext cx="1880437" cy="2333918"/>
          </a:xfrm>
          <a:prstGeom prst="rect">
            <a:avLst/>
          </a:prstGeom>
        </p:spPr>
        <p:style>
          <a:lnRef idx="2">
            <a:schemeClr val="accent2"/>
          </a:lnRef>
          <a:fillRef idx="1">
            <a:schemeClr val="lt1"/>
          </a:fillRef>
          <a:effectRef idx="0">
            <a:schemeClr val="accent2"/>
          </a:effectRef>
          <a:fontRef idx="minor">
            <a:schemeClr val="dk1"/>
          </a:fontRef>
        </p:style>
        <p:txBody>
          <a:bodyPr vert="horz" wrap="square" lIns="36000" tIns="36000" rIns="36000" bIns="36000" rtlCol="0">
            <a:noAutofit/>
          </a:bodyPr>
          <a:lstStyle/>
          <a:p>
            <a:pPr>
              <a:spcAft>
                <a:spcPts val="900"/>
              </a:spcAft>
            </a:pPr>
            <a:r>
              <a:rPr lang="en-GB" sz="1000" b="1" dirty="0" smtClean="0">
                <a:latin typeface="Georgia" pitchFamily="18" charset="0"/>
              </a:rPr>
              <a:t>Ongoing Reviews</a:t>
            </a:r>
          </a:p>
          <a:p>
            <a:pPr marL="171450" indent="-171450">
              <a:spcAft>
                <a:spcPts val="900"/>
              </a:spcAft>
              <a:buFont typeface="Arial" panose="020B0604020202020204" pitchFamily="34" charset="0"/>
              <a:buChar char="•"/>
            </a:pPr>
            <a:r>
              <a:rPr lang="en-GB" sz="1000" dirty="0" smtClean="0">
                <a:latin typeface="Georgia" pitchFamily="18" charset="0"/>
              </a:rPr>
              <a:t>Higher risk clients will go through a periodic review and more robust level of due diligence.</a:t>
            </a:r>
          </a:p>
          <a:p>
            <a:pPr marL="171450" indent="-171450">
              <a:spcAft>
                <a:spcPts val="900"/>
              </a:spcAft>
              <a:buFont typeface="Arial" panose="020B0604020202020204" pitchFamily="34" charset="0"/>
              <a:buChar char="•"/>
            </a:pPr>
            <a:r>
              <a:rPr lang="en-GB" sz="1000" dirty="0" smtClean="0">
                <a:latin typeface="Georgia" pitchFamily="18" charset="0"/>
              </a:rPr>
              <a:t>Other reviews may be triggered by events.</a:t>
            </a:r>
          </a:p>
          <a:p>
            <a:pPr marL="171450" indent="-171450">
              <a:spcAft>
                <a:spcPts val="900"/>
              </a:spcAft>
              <a:buFont typeface="Arial" panose="020B0604020202020204" pitchFamily="34" charset="0"/>
              <a:buChar char="•"/>
            </a:pPr>
            <a:r>
              <a:rPr lang="en-GB" sz="1000" dirty="0" smtClean="0">
                <a:latin typeface="Georgia" pitchFamily="18" charset="0"/>
              </a:rPr>
              <a:t>May lead to investigations and potentially customer exit if deemed appropriate.</a:t>
            </a:r>
            <a:endParaRPr lang="en-GB" sz="1000" dirty="0">
              <a:latin typeface="Georgia" pitchFamily="18" charset="0"/>
            </a:endParaRPr>
          </a:p>
          <a:p>
            <a:pPr marL="171450" indent="-171450">
              <a:spcAft>
                <a:spcPts val="900"/>
              </a:spcAft>
              <a:buFont typeface="Arial" panose="020B0604020202020204" pitchFamily="34" charset="0"/>
              <a:buChar char="•"/>
            </a:pPr>
            <a:endParaRPr lang="en-GB" sz="1000" dirty="0" smtClean="0">
              <a:latin typeface="Georgia" pitchFamily="18" charset="0"/>
            </a:endParaRPr>
          </a:p>
        </p:txBody>
      </p:sp>
      <p:grpSp>
        <p:nvGrpSpPr>
          <p:cNvPr id="54" name="Group 53"/>
          <p:cNvGrpSpPr/>
          <p:nvPr/>
        </p:nvGrpSpPr>
        <p:grpSpPr>
          <a:xfrm>
            <a:off x="5072784" y="2169488"/>
            <a:ext cx="646951" cy="1275298"/>
            <a:chOff x="3506788" y="3990975"/>
            <a:chExt cx="993775" cy="1958975"/>
          </a:xfrm>
        </p:grpSpPr>
        <p:sp>
          <p:nvSpPr>
            <p:cNvPr id="55" name="Freeform 131"/>
            <p:cNvSpPr>
              <a:spLocks noEditPoints="1"/>
            </p:cNvSpPr>
            <p:nvPr/>
          </p:nvSpPr>
          <p:spPr bwMode="auto">
            <a:xfrm>
              <a:off x="3506788" y="3990975"/>
              <a:ext cx="993775" cy="1958975"/>
            </a:xfrm>
            <a:custGeom>
              <a:avLst/>
              <a:gdLst>
                <a:gd name="T0" fmla="*/ 600 w 626"/>
                <a:gd name="T1" fmla="*/ 246 h 1234"/>
                <a:gd name="T2" fmla="*/ 548 w 626"/>
                <a:gd name="T3" fmla="*/ 188 h 1234"/>
                <a:gd name="T4" fmla="*/ 526 w 626"/>
                <a:gd name="T5" fmla="*/ 122 h 1234"/>
                <a:gd name="T6" fmla="*/ 506 w 626"/>
                <a:gd name="T7" fmla="*/ 84 h 1234"/>
                <a:gd name="T8" fmla="*/ 508 w 626"/>
                <a:gd name="T9" fmla="*/ 60 h 1234"/>
                <a:gd name="T10" fmla="*/ 506 w 626"/>
                <a:gd name="T11" fmla="*/ 38 h 1234"/>
                <a:gd name="T12" fmla="*/ 504 w 626"/>
                <a:gd name="T13" fmla="*/ 14 h 1234"/>
                <a:gd name="T14" fmla="*/ 476 w 626"/>
                <a:gd name="T15" fmla="*/ 0 h 1234"/>
                <a:gd name="T16" fmla="*/ 422 w 626"/>
                <a:gd name="T17" fmla="*/ 0 h 1234"/>
                <a:gd name="T18" fmla="*/ 384 w 626"/>
                <a:gd name="T19" fmla="*/ 36 h 1234"/>
                <a:gd name="T20" fmla="*/ 386 w 626"/>
                <a:gd name="T21" fmla="*/ 102 h 1234"/>
                <a:gd name="T22" fmla="*/ 380 w 626"/>
                <a:gd name="T23" fmla="*/ 142 h 1234"/>
                <a:gd name="T24" fmla="*/ 348 w 626"/>
                <a:gd name="T25" fmla="*/ 162 h 1234"/>
                <a:gd name="T26" fmla="*/ 270 w 626"/>
                <a:gd name="T27" fmla="*/ 188 h 1234"/>
                <a:gd name="T28" fmla="*/ 248 w 626"/>
                <a:gd name="T29" fmla="*/ 236 h 1234"/>
                <a:gd name="T30" fmla="*/ 206 w 626"/>
                <a:gd name="T31" fmla="*/ 312 h 1234"/>
                <a:gd name="T32" fmla="*/ 164 w 626"/>
                <a:gd name="T33" fmla="*/ 372 h 1234"/>
                <a:gd name="T34" fmla="*/ 152 w 626"/>
                <a:gd name="T35" fmla="*/ 496 h 1234"/>
                <a:gd name="T36" fmla="*/ 148 w 626"/>
                <a:gd name="T37" fmla="*/ 636 h 1234"/>
                <a:gd name="T38" fmla="*/ 78 w 626"/>
                <a:gd name="T39" fmla="*/ 602 h 1234"/>
                <a:gd name="T40" fmla="*/ 82 w 626"/>
                <a:gd name="T41" fmla="*/ 852 h 1234"/>
                <a:gd name="T42" fmla="*/ 218 w 626"/>
                <a:gd name="T43" fmla="*/ 918 h 1234"/>
                <a:gd name="T44" fmla="*/ 290 w 626"/>
                <a:gd name="T45" fmla="*/ 828 h 1234"/>
                <a:gd name="T46" fmla="*/ 234 w 626"/>
                <a:gd name="T47" fmla="*/ 968 h 1234"/>
                <a:gd name="T48" fmla="*/ 154 w 626"/>
                <a:gd name="T49" fmla="*/ 1012 h 1234"/>
                <a:gd name="T50" fmla="*/ 132 w 626"/>
                <a:gd name="T51" fmla="*/ 1052 h 1234"/>
                <a:gd name="T52" fmla="*/ 150 w 626"/>
                <a:gd name="T53" fmla="*/ 1074 h 1234"/>
                <a:gd name="T54" fmla="*/ 194 w 626"/>
                <a:gd name="T55" fmla="*/ 1182 h 1234"/>
                <a:gd name="T56" fmla="*/ 218 w 626"/>
                <a:gd name="T57" fmla="*/ 1162 h 1234"/>
                <a:gd name="T58" fmla="*/ 204 w 626"/>
                <a:gd name="T59" fmla="*/ 1124 h 1234"/>
                <a:gd name="T60" fmla="*/ 242 w 626"/>
                <a:gd name="T61" fmla="*/ 1088 h 1234"/>
                <a:gd name="T62" fmla="*/ 290 w 626"/>
                <a:gd name="T63" fmla="*/ 1064 h 1234"/>
                <a:gd name="T64" fmla="*/ 312 w 626"/>
                <a:gd name="T65" fmla="*/ 1220 h 1234"/>
                <a:gd name="T66" fmla="*/ 356 w 626"/>
                <a:gd name="T67" fmla="*/ 1220 h 1234"/>
                <a:gd name="T68" fmla="*/ 468 w 626"/>
                <a:gd name="T69" fmla="*/ 1228 h 1234"/>
                <a:gd name="T70" fmla="*/ 440 w 626"/>
                <a:gd name="T71" fmla="*/ 1210 h 1234"/>
                <a:gd name="T72" fmla="*/ 396 w 626"/>
                <a:gd name="T73" fmla="*/ 1160 h 1234"/>
                <a:gd name="T74" fmla="*/ 390 w 626"/>
                <a:gd name="T75" fmla="*/ 1050 h 1234"/>
                <a:gd name="T76" fmla="*/ 412 w 626"/>
                <a:gd name="T77" fmla="*/ 904 h 1234"/>
                <a:gd name="T78" fmla="*/ 438 w 626"/>
                <a:gd name="T79" fmla="*/ 838 h 1234"/>
                <a:gd name="T80" fmla="*/ 446 w 626"/>
                <a:gd name="T81" fmla="*/ 738 h 1234"/>
                <a:gd name="T82" fmla="*/ 456 w 626"/>
                <a:gd name="T83" fmla="*/ 560 h 1234"/>
                <a:gd name="T84" fmla="*/ 464 w 626"/>
                <a:gd name="T85" fmla="*/ 534 h 1234"/>
                <a:gd name="T86" fmla="*/ 476 w 626"/>
                <a:gd name="T87" fmla="*/ 484 h 1234"/>
                <a:gd name="T88" fmla="*/ 492 w 626"/>
                <a:gd name="T89" fmla="*/ 422 h 1234"/>
                <a:gd name="T90" fmla="*/ 610 w 626"/>
                <a:gd name="T91" fmla="*/ 374 h 1234"/>
                <a:gd name="T92" fmla="*/ 626 w 626"/>
                <a:gd name="T93" fmla="*/ 338 h 1234"/>
                <a:gd name="T94" fmla="*/ 512 w 626"/>
                <a:gd name="T95" fmla="*/ 152 h 1234"/>
                <a:gd name="T96" fmla="*/ 488 w 626"/>
                <a:gd name="T97" fmla="*/ 156 h 1234"/>
                <a:gd name="T98" fmla="*/ 272 w 626"/>
                <a:gd name="T99" fmla="*/ 736 h 1234"/>
                <a:gd name="T100" fmla="*/ 216 w 626"/>
                <a:gd name="T101" fmla="*/ 622 h 1234"/>
                <a:gd name="T102" fmla="*/ 222 w 626"/>
                <a:gd name="T103" fmla="*/ 434 h 1234"/>
                <a:gd name="T104" fmla="*/ 248 w 626"/>
                <a:gd name="T105" fmla="*/ 418 h 1234"/>
                <a:gd name="T106" fmla="*/ 266 w 626"/>
                <a:gd name="T107" fmla="*/ 448 h 1234"/>
                <a:gd name="T108" fmla="*/ 278 w 626"/>
                <a:gd name="T109" fmla="*/ 490 h 1234"/>
                <a:gd name="T110" fmla="*/ 266 w 626"/>
                <a:gd name="T111" fmla="*/ 586 h 1234"/>
                <a:gd name="T112" fmla="*/ 442 w 626"/>
                <a:gd name="T113" fmla="*/ 190 h 1234"/>
                <a:gd name="T114" fmla="*/ 478 w 626"/>
                <a:gd name="T115" fmla="*/ 164 h 1234"/>
                <a:gd name="T116" fmla="*/ 506 w 626"/>
                <a:gd name="T117" fmla="*/ 196 h 1234"/>
                <a:gd name="T118" fmla="*/ 502 w 626"/>
                <a:gd name="T119" fmla="*/ 232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6" h="1234">
                  <a:moveTo>
                    <a:pt x="614" y="310"/>
                  </a:moveTo>
                  <a:lnTo>
                    <a:pt x="614" y="310"/>
                  </a:lnTo>
                  <a:lnTo>
                    <a:pt x="608" y="286"/>
                  </a:lnTo>
                  <a:lnTo>
                    <a:pt x="602" y="262"/>
                  </a:lnTo>
                  <a:lnTo>
                    <a:pt x="602" y="262"/>
                  </a:lnTo>
                  <a:lnTo>
                    <a:pt x="600" y="246"/>
                  </a:lnTo>
                  <a:lnTo>
                    <a:pt x="600" y="246"/>
                  </a:lnTo>
                  <a:lnTo>
                    <a:pt x="584" y="226"/>
                  </a:lnTo>
                  <a:lnTo>
                    <a:pt x="564" y="206"/>
                  </a:lnTo>
                  <a:lnTo>
                    <a:pt x="564" y="206"/>
                  </a:lnTo>
                  <a:lnTo>
                    <a:pt x="558" y="202"/>
                  </a:lnTo>
                  <a:lnTo>
                    <a:pt x="552" y="194"/>
                  </a:lnTo>
                  <a:lnTo>
                    <a:pt x="552" y="194"/>
                  </a:lnTo>
                  <a:lnTo>
                    <a:pt x="548" y="188"/>
                  </a:lnTo>
                  <a:lnTo>
                    <a:pt x="546" y="180"/>
                  </a:lnTo>
                  <a:lnTo>
                    <a:pt x="544" y="162"/>
                  </a:lnTo>
                  <a:lnTo>
                    <a:pt x="542" y="142"/>
                  </a:lnTo>
                  <a:lnTo>
                    <a:pt x="538" y="126"/>
                  </a:lnTo>
                  <a:lnTo>
                    <a:pt x="538" y="126"/>
                  </a:lnTo>
                  <a:lnTo>
                    <a:pt x="526" y="122"/>
                  </a:lnTo>
                  <a:lnTo>
                    <a:pt x="526" y="122"/>
                  </a:lnTo>
                  <a:lnTo>
                    <a:pt x="508" y="108"/>
                  </a:lnTo>
                  <a:lnTo>
                    <a:pt x="508" y="108"/>
                  </a:lnTo>
                  <a:lnTo>
                    <a:pt x="508" y="98"/>
                  </a:lnTo>
                  <a:lnTo>
                    <a:pt x="506" y="92"/>
                  </a:lnTo>
                  <a:lnTo>
                    <a:pt x="506" y="92"/>
                  </a:lnTo>
                  <a:lnTo>
                    <a:pt x="506" y="88"/>
                  </a:lnTo>
                  <a:lnTo>
                    <a:pt x="506" y="84"/>
                  </a:lnTo>
                  <a:lnTo>
                    <a:pt x="510" y="80"/>
                  </a:lnTo>
                  <a:lnTo>
                    <a:pt x="510" y="80"/>
                  </a:lnTo>
                  <a:lnTo>
                    <a:pt x="510" y="76"/>
                  </a:lnTo>
                  <a:lnTo>
                    <a:pt x="510" y="74"/>
                  </a:lnTo>
                  <a:lnTo>
                    <a:pt x="510" y="70"/>
                  </a:lnTo>
                  <a:lnTo>
                    <a:pt x="510" y="70"/>
                  </a:lnTo>
                  <a:lnTo>
                    <a:pt x="508" y="60"/>
                  </a:lnTo>
                  <a:lnTo>
                    <a:pt x="508" y="60"/>
                  </a:lnTo>
                  <a:lnTo>
                    <a:pt x="506" y="52"/>
                  </a:lnTo>
                  <a:lnTo>
                    <a:pt x="502" y="44"/>
                  </a:lnTo>
                  <a:lnTo>
                    <a:pt x="504" y="44"/>
                  </a:lnTo>
                  <a:lnTo>
                    <a:pt x="504" y="44"/>
                  </a:lnTo>
                  <a:lnTo>
                    <a:pt x="506" y="38"/>
                  </a:lnTo>
                  <a:lnTo>
                    <a:pt x="506" y="38"/>
                  </a:lnTo>
                  <a:lnTo>
                    <a:pt x="506" y="36"/>
                  </a:lnTo>
                  <a:lnTo>
                    <a:pt x="508" y="30"/>
                  </a:lnTo>
                  <a:lnTo>
                    <a:pt x="508" y="22"/>
                  </a:lnTo>
                  <a:lnTo>
                    <a:pt x="508" y="18"/>
                  </a:lnTo>
                  <a:lnTo>
                    <a:pt x="504" y="14"/>
                  </a:lnTo>
                  <a:lnTo>
                    <a:pt x="504" y="14"/>
                  </a:lnTo>
                  <a:lnTo>
                    <a:pt x="504" y="14"/>
                  </a:lnTo>
                  <a:lnTo>
                    <a:pt x="502" y="12"/>
                  </a:lnTo>
                  <a:lnTo>
                    <a:pt x="502" y="12"/>
                  </a:lnTo>
                  <a:lnTo>
                    <a:pt x="500" y="10"/>
                  </a:lnTo>
                  <a:lnTo>
                    <a:pt x="496" y="4"/>
                  </a:lnTo>
                  <a:lnTo>
                    <a:pt x="492" y="2"/>
                  </a:lnTo>
                  <a:lnTo>
                    <a:pt x="486" y="0"/>
                  </a:lnTo>
                  <a:lnTo>
                    <a:pt x="476" y="0"/>
                  </a:lnTo>
                  <a:lnTo>
                    <a:pt x="466" y="2"/>
                  </a:lnTo>
                  <a:lnTo>
                    <a:pt x="466" y="2"/>
                  </a:lnTo>
                  <a:lnTo>
                    <a:pt x="454" y="2"/>
                  </a:lnTo>
                  <a:lnTo>
                    <a:pt x="454" y="2"/>
                  </a:lnTo>
                  <a:lnTo>
                    <a:pt x="446" y="2"/>
                  </a:lnTo>
                  <a:lnTo>
                    <a:pt x="430" y="0"/>
                  </a:lnTo>
                  <a:lnTo>
                    <a:pt x="422" y="0"/>
                  </a:lnTo>
                  <a:lnTo>
                    <a:pt x="414" y="2"/>
                  </a:lnTo>
                  <a:lnTo>
                    <a:pt x="406" y="6"/>
                  </a:lnTo>
                  <a:lnTo>
                    <a:pt x="400" y="12"/>
                  </a:lnTo>
                  <a:lnTo>
                    <a:pt x="400" y="12"/>
                  </a:lnTo>
                  <a:lnTo>
                    <a:pt x="386" y="32"/>
                  </a:lnTo>
                  <a:lnTo>
                    <a:pt x="386" y="32"/>
                  </a:lnTo>
                  <a:lnTo>
                    <a:pt x="384" y="36"/>
                  </a:lnTo>
                  <a:lnTo>
                    <a:pt x="380" y="48"/>
                  </a:lnTo>
                  <a:lnTo>
                    <a:pt x="378" y="66"/>
                  </a:lnTo>
                  <a:lnTo>
                    <a:pt x="380" y="76"/>
                  </a:lnTo>
                  <a:lnTo>
                    <a:pt x="382" y="88"/>
                  </a:lnTo>
                  <a:lnTo>
                    <a:pt x="382" y="88"/>
                  </a:lnTo>
                  <a:lnTo>
                    <a:pt x="386" y="102"/>
                  </a:lnTo>
                  <a:lnTo>
                    <a:pt x="386" y="102"/>
                  </a:lnTo>
                  <a:lnTo>
                    <a:pt x="386" y="114"/>
                  </a:lnTo>
                  <a:lnTo>
                    <a:pt x="386" y="114"/>
                  </a:lnTo>
                  <a:lnTo>
                    <a:pt x="386" y="120"/>
                  </a:lnTo>
                  <a:lnTo>
                    <a:pt x="386" y="124"/>
                  </a:lnTo>
                  <a:lnTo>
                    <a:pt x="386" y="128"/>
                  </a:lnTo>
                  <a:lnTo>
                    <a:pt x="386" y="128"/>
                  </a:lnTo>
                  <a:lnTo>
                    <a:pt x="380" y="142"/>
                  </a:lnTo>
                  <a:lnTo>
                    <a:pt x="380" y="142"/>
                  </a:lnTo>
                  <a:lnTo>
                    <a:pt x="378" y="144"/>
                  </a:lnTo>
                  <a:lnTo>
                    <a:pt x="374" y="142"/>
                  </a:lnTo>
                  <a:lnTo>
                    <a:pt x="368" y="140"/>
                  </a:lnTo>
                  <a:lnTo>
                    <a:pt x="368" y="140"/>
                  </a:lnTo>
                  <a:lnTo>
                    <a:pt x="348" y="162"/>
                  </a:lnTo>
                  <a:lnTo>
                    <a:pt x="348" y="162"/>
                  </a:lnTo>
                  <a:lnTo>
                    <a:pt x="342" y="164"/>
                  </a:lnTo>
                  <a:lnTo>
                    <a:pt x="334" y="164"/>
                  </a:lnTo>
                  <a:lnTo>
                    <a:pt x="328" y="164"/>
                  </a:lnTo>
                  <a:lnTo>
                    <a:pt x="322" y="166"/>
                  </a:lnTo>
                  <a:lnTo>
                    <a:pt x="322" y="166"/>
                  </a:lnTo>
                  <a:lnTo>
                    <a:pt x="286" y="178"/>
                  </a:lnTo>
                  <a:lnTo>
                    <a:pt x="270" y="188"/>
                  </a:lnTo>
                  <a:lnTo>
                    <a:pt x="262" y="194"/>
                  </a:lnTo>
                  <a:lnTo>
                    <a:pt x="256" y="200"/>
                  </a:lnTo>
                  <a:lnTo>
                    <a:pt x="256" y="200"/>
                  </a:lnTo>
                  <a:lnTo>
                    <a:pt x="254" y="208"/>
                  </a:lnTo>
                  <a:lnTo>
                    <a:pt x="252" y="216"/>
                  </a:lnTo>
                  <a:lnTo>
                    <a:pt x="248" y="236"/>
                  </a:lnTo>
                  <a:lnTo>
                    <a:pt x="248" y="236"/>
                  </a:lnTo>
                  <a:lnTo>
                    <a:pt x="240" y="246"/>
                  </a:lnTo>
                  <a:lnTo>
                    <a:pt x="234" y="256"/>
                  </a:lnTo>
                  <a:lnTo>
                    <a:pt x="234" y="256"/>
                  </a:lnTo>
                  <a:lnTo>
                    <a:pt x="220" y="284"/>
                  </a:lnTo>
                  <a:lnTo>
                    <a:pt x="214" y="298"/>
                  </a:lnTo>
                  <a:lnTo>
                    <a:pt x="206" y="312"/>
                  </a:lnTo>
                  <a:lnTo>
                    <a:pt x="206" y="312"/>
                  </a:lnTo>
                  <a:lnTo>
                    <a:pt x="194" y="324"/>
                  </a:lnTo>
                  <a:lnTo>
                    <a:pt x="180" y="336"/>
                  </a:lnTo>
                  <a:lnTo>
                    <a:pt x="180" y="336"/>
                  </a:lnTo>
                  <a:lnTo>
                    <a:pt x="174" y="348"/>
                  </a:lnTo>
                  <a:lnTo>
                    <a:pt x="170" y="360"/>
                  </a:lnTo>
                  <a:lnTo>
                    <a:pt x="170" y="360"/>
                  </a:lnTo>
                  <a:lnTo>
                    <a:pt x="164" y="372"/>
                  </a:lnTo>
                  <a:lnTo>
                    <a:pt x="156" y="384"/>
                  </a:lnTo>
                  <a:lnTo>
                    <a:pt x="150" y="398"/>
                  </a:lnTo>
                  <a:lnTo>
                    <a:pt x="148" y="404"/>
                  </a:lnTo>
                  <a:lnTo>
                    <a:pt x="146" y="412"/>
                  </a:lnTo>
                  <a:lnTo>
                    <a:pt x="146" y="412"/>
                  </a:lnTo>
                  <a:lnTo>
                    <a:pt x="148" y="454"/>
                  </a:lnTo>
                  <a:lnTo>
                    <a:pt x="152" y="496"/>
                  </a:lnTo>
                  <a:lnTo>
                    <a:pt x="152" y="496"/>
                  </a:lnTo>
                  <a:lnTo>
                    <a:pt x="156" y="534"/>
                  </a:lnTo>
                  <a:lnTo>
                    <a:pt x="162" y="572"/>
                  </a:lnTo>
                  <a:lnTo>
                    <a:pt x="162" y="590"/>
                  </a:lnTo>
                  <a:lnTo>
                    <a:pt x="160" y="606"/>
                  </a:lnTo>
                  <a:lnTo>
                    <a:pt x="156" y="622"/>
                  </a:lnTo>
                  <a:lnTo>
                    <a:pt x="148" y="636"/>
                  </a:lnTo>
                  <a:lnTo>
                    <a:pt x="148" y="636"/>
                  </a:lnTo>
                  <a:lnTo>
                    <a:pt x="132" y="622"/>
                  </a:lnTo>
                  <a:lnTo>
                    <a:pt x="124" y="616"/>
                  </a:lnTo>
                  <a:lnTo>
                    <a:pt x="116" y="610"/>
                  </a:lnTo>
                  <a:lnTo>
                    <a:pt x="104" y="606"/>
                  </a:lnTo>
                  <a:lnTo>
                    <a:pt x="92" y="602"/>
                  </a:lnTo>
                  <a:lnTo>
                    <a:pt x="78" y="602"/>
                  </a:lnTo>
                  <a:lnTo>
                    <a:pt x="62" y="604"/>
                  </a:lnTo>
                  <a:lnTo>
                    <a:pt x="62" y="604"/>
                  </a:lnTo>
                  <a:lnTo>
                    <a:pt x="30" y="688"/>
                  </a:lnTo>
                  <a:lnTo>
                    <a:pt x="14" y="732"/>
                  </a:lnTo>
                  <a:lnTo>
                    <a:pt x="0" y="778"/>
                  </a:lnTo>
                  <a:lnTo>
                    <a:pt x="0" y="778"/>
                  </a:lnTo>
                  <a:lnTo>
                    <a:pt x="82" y="852"/>
                  </a:lnTo>
                  <a:lnTo>
                    <a:pt x="122" y="890"/>
                  </a:lnTo>
                  <a:lnTo>
                    <a:pt x="166" y="924"/>
                  </a:lnTo>
                  <a:lnTo>
                    <a:pt x="166" y="924"/>
                  </a:lnTo>
                  <a:lnTo>
                    <a:pt x="180" y="924"/>
                  </a:lnTo>
                  <a:lnTo>
                    <a:pt x="192" y="922"/>
                  </a:lnTo>
                  <a:lnTo>
                    <a:pt x="204" y="920"/>
                  </a:lnTo>
                  <a:lnTo>
                    <a:pt x="218" y="918"/>
                  </a:lnTo>
                  <a:lnTo>
                    <a:pt x="218" y="918"/>
                  </a:lnTo>
                  <a:lnTo>
                    <a:pt x="246" y="840"/>
                  </a:lnTo>
                  <a:lnTo>
                    <a:pt x="262" y="802"/>
                  </a:lnTo>
                  <a:lnTo>
                    <a:pt x="270" y="782"/>
                  </a:lnTo>
                  <a:lnTo>
                    <a:pt x="280" y="766"/>
                  </a:lnTo>
                  <a:lnTo>
                    <a:pt x="280" y="766"/>
                  </a:lnTo>
                  <a:lnTo>
                    <a:pt x="290" y="828"/>
                  </a:lnTo>
                  <a:lnTo>
                    <a:pt x="296" y="858"/>
                  </a:lnTo>
                  <a:lnTo>
                    <a:pt x="304" y="886"/>
                  </a:lnTo>
                  <a:lnTo>
                    <a:pt x="304" y="886"/>
                  </a:lnTo>
                  <a:lnTo>
                    <a:pt x="288" y="898"/>
                  </a:lnTo>
                  <a:lnTo>
                    <a:pt x="274" y="914"/>
                  </a:lnTo>
                  <a:lnTo>
                    <a:pt x="246" y="950"/>
                  </a:lnTo>
                  <a:lnTo>
                    <a:pt x="234" y="968"/>
                  </a:lnTo>
                  <a:lnTo>
                    <a:pt x="218" y="984"/>
                  </a:lnTo>
                  <a:lnTo>
                    <a:pt x="202" y="996"/>
                  </a:lnTo>
                  <a:lnTo>
                    <a:pt x="192" y="1002"/>
                  </a:lnTo>
                  <a:lnTo>
                    <a:pt x="184" y="1006"/>
                  </a:lnTo>
                  <a:lnTo>
                    <a:pt x="184" y="1006"/>
                  </a:lnTo>
                  <a:lnTo>
                    <a:pt x="170" y="1010"/>
                  </a:lnTo>
                  <a:lnTo>
                    <a:pt x="154" y="1012"/>
                  </a:lnTo>
                  <a:lnTo>
                    <a:pt x="140" y="1016"/>
                  </a:lnTo>
                  <a:lnTo>
                    <a:pt x="134" y="1020"/>
                  </a:lnTo>
                  <a:lnTo>
                    <a:pt x="128" y="1024"/>
                  </a:lnTo>
                  <a:lnTo>
                    <a:pt x="128" y="1024"/>
                  </a:lnTo>
                  <a:lnTo>
                    <a:pt x="128" y="1032"/>
                  </a:lnTo>
                  <a:lnTo>
                    <a:pt x="128" y="1040"/>
                  </a:lnTo>
                  <a:lnTo>
                    <a:pt x="132" y="1052"/>
                  </a:lnTo>
                  <a:lnTo>
                    <a:pt x="138" y="1062"/>
                  </a:lnTo>
                  <a:lnTo>
                    <a:pt x="142" y="1074"/>
                  </a:lnTo>
                  <a:lnTo>
                    <a:pt x="142" y="1074"/>
                  </a:lnTo>
                  <a:lnTo>
                    <a:pt x="146" y="1074"/>
                  </a:lnTo>
                  <a:lnTo>
                    <a:pt x="148" y="1074"/>
                  </a:lnTo>
                  <a:lnTo>
                    <a:pt x="150" y="1072"/>
                  </a:lnTo>
                  <a:lnTo>
                    <a:pt x="150" y="1074"/>
                  </a:lnTo>
                  <a:lnTo>
                    <a:pt x="150" y="1074"/>
                  </a:lnTo>
                  <a:lnTo>
                    <a:pt x="160" y="1114"/>
                  </a:lnTo>
                  <a:lnTo>
                    <a:pt x="166" y="1134"/>
                  </a:lnTo>
                  <a:lnTo>
                    <a:pt x="172" y="1154"/>
                  </a:lnTo>
                  <a:lnTo>
                    <a:pt x="182" y="1170"/>
                  </a:lnTo>
                  <a:lnTo>
                    <a:pt x="188" y="1176"/>
                  </a:lnTo>
                  <a:lnTo>
                    <a:pt x="194" y="1182"/>
                  </a:lnTo>
                  <a:lnTo>
                    <a:pt x="202" y="1186"/>
                  </a:lnTo>
                  <a:lnTo>
                    <a:pt x="210" y="1188"/>
                  </a:lnTo>
                  <a:lnTo>
                    <a:pt x="220" y="1190"/>
                  </a:lnTo>
                  <a:lnTo>
                    <a:pt x="230" y="1190"/>
                  </a:lnTo>
                  <a:lnTo>
                    <a:pt x="230" y="1190"/>
                  </a:lnTo>
                  <a:lnTo>
                    <a:pt x="224" y="1174"/>
                  </a:lnTo>
                  <a:lnTo>
                    <a:pt x="218" y="1162"/>
                  </a:lnTo>
                  <a:lnTo>
                    <a:pt x="204" y="1140"/>
                  </a:lnTo>
                  <a:lnTo>
                    <a:pt x="204" y="1140"/>
                  </a:lnTo>
                  <a:lnTo>
                    <a:pt x="208" y="1134"/>
                  </a:lnTo>
                  <a:lnTo>
                    <a:pt x="208" y="1132"/>
                  </a:lnTo>
                  <a:lnTo>
                    <a:pt x="208" y="1128"/>
                  </a:lnTo>
                  <a:lnTo>
                    <a:pt x="204" y="1124"/>
                  </a:lnTo>
                  <a:lnTo>
                    <a:pt x="204" y="1124"/>
                  </a:lnTo>
                  <a:lnTo>
                    <a:pt x="218" y="1098"/>
                  </a:lnTo>
                  <a:lnTo>
                    <a:pt x="222" y="1084"/>
                  </a:lnTo>
                  <a:lnTo>
                    <a:pt x="224" y="1078"/>
                  </a:lnTo>
                  <a:lnTo>
                    <a:pt x="222" y="1074"/>
                  </a:lnTo>
                  <a:lnTo>
                    <a:pt x="222" y="1074"/>
                  </a:lnTo>
                  <a:lnTo>
                    <a:pt x="232" y="1080"/>
                  </a:lnTo>
                  <a:lnTo>
                    <a:pt x="242" y="1088"/>
                  </a:lnTo>
                  <a:lnTo>
                    <a:pt x="250" y="1094"/>
                  </a:lnTo>
                  <a:lnTo>
                    <a:pt x="256" y="1096"/>
                  </a:lnTo>
                  <a:lnTo>
                    <a:pt x="262" y="1098"/>
                  </a:lnTo>
                  <a:lnTo>
                    <a:pt x="262" y="1098"/>
                  </a:lnTo>
                  <a:lnTo>
                    <a:pt x="272" y="1086"/>
                  </a:lnTo>
                  <a:lnTo>
                    <a:pt x="280" y="1074"/>
                  </a:lnTo>
                  <a:lnTo>
                    <a:pt x="290" y="1064"/>
                  </a:lnTo>
                  <a:lnTo>
                    <a:pt x="300" y="1054"/>
                  </a:lnTo>
                  <a:lnTo>
                    <a:pt x="300" y="1054"/>
                  </a:lnTo>
                  <a:lnTo>
                    <a:pt x="300" y="1096"/>
                  </a:lnTo>
                  <a:lnTo>
                    <a:pt x="300" y="1136"/>
                  </a:lnTo>
                  <a:lnTo>
                    <a:pt x="300" y="1216"/>
                  </a:lnTo>
                  <a:lnTo>
                    <a:pt x="300" y="1216"/>
                  </a:lnTo>
                  <a:lnTo>
                    <a:pt x="312" y="1220"/>
                  </a:lnTo>
                  <a:lnTo>
                    <a:pt x="324" y="1224"/>
                  </a:lnTo>
                  <a:lnTo>
                    <a:pt x="332" y="1224"/>
                  </a:lnTo>
                  <a:lnTo>
                    <a:pt x="338" y="1224"/>
                  </a:lnTo>
                  <a:lnTo>
                    <a:pt x="344" y="1222"/>
                  </a:lnTo>
                  <a:lnTo>
                    <a:pt x="348" y="1216"/>
                  </a:lnTo>
                  <a:lnTo>
                    <a:pt x="348" y="1216"/>
                  </a:lnTo>
                  <a:lnTo>
                    <a:pt x="356" y="1220"/>
                  </a:lnTo>
                  <a:lnTo>
                    <a:pt x="372" y="1226"/>
                  </a:lnTo>
                  <a:lnTo>
                    <a:pt x="392" y="1230"/>
                  </a:lnTo>
                  <a:lnTo>
                    <a:pt x="412" y="1232"/>
                  </a:lnTo>
                  <a:lnTo>
                    <a:pt x="434" y="1234"/>
                  </a:lnTo>
                  <a:lnTo>
                    <a:pt x="452" y="1232"/>
                  </a:lnTo>
                  <a:lnTo>
                    <a:pt x="460" y="1230"/>
                  </a:lnTo>
                  <a:lnTo>
                    <a:pt x="468" y="1228"/>
                  </a:lnTo>
                  <a:lnTo>
                    <a:pt x="472" y="1224"/>
                  </a:lnTo>
                  <a:lnTo>
                    <a:pt x="474" y="1218"/>
                  </a:lnTo>
                  <a:lnTo>
                    <a:pt x="474" y="1218"/>
                  </a:lnTo>
                  <a:lnTo>
                    <a:pt x="468" y="1214"/>
                  </a:lnTo>
                  <a:lnTo>
                    <a:pt x="458" y="1210"/>
                  </a:lnTo>
                  <a:lnTo>
                    <a:pt x="450" y="1208"/>
                  </a:lnTo>
                  <a:lnTo>
                    <a:pt x="440" y="1210"/>
                  </a:lnTo>
                  <a:lnTo>
                    <a:pt x="440" y="1210"/>
                  </a:lnTo>
                  <a:lnTo>
                    <a:pt x="430" y="1204"/>
                  </a:lnTo>
                  <a:lnTo>
                    <a:pt x="420" y="1202"/>
                  </a:lnTo>
                  <a:lnTo>
                    <a:pt x="412" y="1200"/>
                  </a:lnTo>
                  <a:lnTo>
                    <a:pt x="408" y="1196"/>
                  </a:lnTo>
                  <a:lnTo>
                    <a:pt x="402" y="1192"/>
                  </a:lnTo>
                  <a:lnTo>
                    <a:pt x="396" y="1160"/>
                  </a:lnTo>
                  <a:lnTo>
                    <a:pt x="396" y="1160"/>
                  </a:lnTo>
                  <a:lnTo>
                    <a:pt x="388" y="1138"/>
                  </a:lnTo>
                  <a:lnTo>
                    <a:pt x="386" y="1128"/>
                  </a:lnTo>
                  <a:lnTo>
                    <a:pt x="386" y="1114"/>
                  </a:lnTo>
                  <a:lnTo>
                    <a:pt x="386" y="1114"/>
                  </a:lnTo>
                  <a:lnTo>
                    <a:pt x="388" y="1082"/>
                  </a:lnTo>
                  <a:lnTo>
                    <a:pt x="390" y="1050"/>
                  </a:lnTo>
                  <a:lnTo>
                    <a:pt x="390" y="1050"/>
                  </a:lnTo>
                  <a:lnTo>
                    <a:pt x="396" y="1020"/>
                  </a:lnTo>
                  <a:lnTo>
                    <a:pt x="402" y="990"/>
                  </a:lnTo>
                  <a:lnTo>
                    <a:pt x="406" y="960"/>
                  </a:lnTo>
                  <a:lnTo>
                    <a:pt x="410" y="930"/>
                  </a:lnTo>
                  <a:lnTo>
                    <a:pt x="410" y="930"/>
                  </a:lnTo>
                  <a:lnTo>
                    <a:pt x="412" y="904"/>
                  </a:lnTo>
                  <a:lnTo>
                    <a:pt x="412" y="904"/>
                  </a:lnTo>
                  <a:lnTo>
                    <a:pt x="426" y="880"/>
                  </a:lnTo>
                  <a:lnTo>
                    <a:pt x="430" y="868"/>
                  </a:lnTo>
                  <a:lnTo>
                    <a:pt x="432" y="862"/>
                  </a:lnTo>
                  <a:lnTo>
                    <a:pt x="432" y="854"/>
                  </a:lnTo>
                  <a:lnTo>
                    <a:pt x="432" y="854"/>
                  </a:lnTo>
                  <a:lnTo>
                    <a:pt x="438" y="838"/>
                  </a:lnTo>
                  <a:lnTo>
                    <a:pt x="438" y="838"/>
                  </a:lnTo>
                  <a:lnTo>
                    <a:pt x="442" y="826"/>
                  </a:lnTo>
                  <a:lnTo>
                    <a:pt x="444" y="814"/>
                  </a:lnTo>
                  <a:lnTo>
                    <a:pt x="444" y="788"/>
                  </a:lnTo>
                  <a:lnTo>
                    <a:pt x="444" y="764"/>
                  </a:lnTo>
                  <a:lnTo>
                    <a:pt x="446" y="738"/>
                  </a:lnTo>
                  <a:lnTo>
                    <a:pt x="446" y="738"/>
                  </a:lnTo>
                  <a:lnTo>
                    <a:pt x="454" y="682"/>
                  </a:lnTo>
                  <a:lnTo>
                    <a:pt x="458" y="654"/>
                  </a:lnTo>
                  <a:lnTo>
                    <a:pt x="460" y="626"/>
                  </a:lnTo>
                  <a:lnTo>
                    <a:pt x="460" y="626"/>
                  </a:lnTo>
                  <a:lnTo>
                    <a:pt x="456" y="592"/>
                  </a:lnTo>
                  <a:lnTo>
                    <a:pt x="456" y="576"/>
                  </a:lnTo>
                  <a:lnTo>
                    <a:pt x="456" y="560"/>
                  </a:lnTo>
                  <a:lnTo>
                    <a:pt x="456" y="560"/>
                  </a:lnTo>
                  <a:lnTo>
                    <a:pt x="458" y="552"/>
                  </a:lnTo>
                  <a:lnTo>
                    <a:pt x="460" y="544"/>
                  </a:lnTo>
                  <a:lnTo>
                    <a:pt x="460" y="544"/>
                  </a:lnTo>
                  <a:lnTo>
                    <a:pt x="460" y="540"/>
                  </a:lnTo>
                  <a:lnTo>
                    <a:pt x="460" y="540"/>
                  </a:lnTo>
                  <a:lnTo>
                    <a:pt x="464" y="534"/>
                  </a:lnTo>
                  <a:lnTo>
                    <a:pt x="470" y="530"/>
                  </a:lnTo>
                  <a:lnTo>
                    <a:pt x="474" y="524"/>
                  </a:lnTo>
                  <a:lnTo>
                    <a:pt x="476" y="516"/>
                  </a:lnTo>
                  <a:lnTo>
                    <a:pt x="476" y="516"/>
                  </a:lnTo>
                  <a:lnTo>
                    <a:pt x="476" y="506"/>
                  </a:lnTo>
                  <a:lnTo>
                    <a:pt x="476" y="494"/>
                  </a:lnTo>
                  <a:lnTo>
                    <a:pt x="476" y="484"/>
                  </a:lnTo>
                  <a:lnTo>
                    <a:pt x="478" y="472"/>
                  </a:lnTo>
                  <a:lnTo>
                    <a:pt x="478" y="472"/>
                  </a:lnTo>
                  <a:lnTo>
                    <a:pt x="480" y="460"/>
                  </a:lnTo>
                  <a:lnTo>
                    <a:pt x="484" y="448"/>
                  </a:lnTo>
                  <a:lnTo>
                    <a:pt x="488" y="434"/>
                  </a:lnTo>
                  <a:lnTo>
                    <a:pt x="492" y="422"/>
                  </a:lnTo>
                  <a:lnTo>
                    <a:pt x="492" y="422"/>
                  </a:lnTo>
                  <a:lnTo>
                    <a:pt x="492" y="394"/>
                  </a:lnTo>
                  <a:lnTo>
                    <a:pt x="492" y="370"/>
                  </a:lnTo>
                  <a:lnTo>
                    <a:pt x="492" y="370"/>
                  </a:lnTo>
                  <a:lnTo>
                    <a:pt x="556" y="380"/>
                  </a:lnTo>
                  <a:lnTo>
                    <a:pt x="556" y="380"/>
                  </a:lnTo>
                  <a:lnTo>
                    <a:pt x="594" y="376"/>
                  </a:lnTo>
                  <a:lnTo>
                    <a:pt x="610" y="374"/>
                  </a:lnTo>
                  <a:lnTo>
                    <a:pt x="616" y="370"/>
                  </a:lnTo>
                  <a:lnTo>
                    <a:pt x="620" y="366"/>
                  </a:lnTo>
                  <a:lnTo>
                    <a:pt x="620" y="366"/>
                  </a:lnTo>
                  <a:lnTo>
                    <a:pt x="624" y="360"/>
                  </a:lnTo>
                  <a:lnTo>
                    <a:pt x="626" y="354"/>
                  </a:lnTo>
                  <a:lnTo>
                    <a:pt x="626" y="346"/>
                  </a:lnTo>
                  <a:lnTo>
                    <a:pt x="626" y="338"/>
                  </a:lnTo>
                  <a:lnTo>
                    <a:pt x="620" y="324"/>
                  </a:lnTo>
                  <a:lnTo>
                    <a:pt x="614" y="310"/>
                  </a:lnTo>
                  <a:lnTo>
                    <a:pt x="614" y="310"/>
                  </a:lnTo>
                  <a:close/>
                  <a:moveTo>
                    <a:pt x="490" y="148"/>
                  </a:moveTo>
                  <a:lnTo>
                    <a:pt x="492" y="146"/>
                  </a:lnTo>
                  <a:lnTo>
                    <a:pt x="492" y="146"/>
                  </a:lnTo>
                  <a:lnTo>
                    <a:pt x="512" y="152"/>
                  </a:lnTo>
                  <a:lnTo>
                    <a:pt x="512" y="152"/>
                  </a:lnTo>
                  <a:lnTo>
                    <a:pt x="510" y="160"/>
                  </a:lnTo>
                  <a:lnTo>
                    <a:pt x="510" y="160"/>
                  </a:lnTo>
                  <a:lnTo>
                    <a:pt x="494" y="162"/>
                  </a:lnTo>
                  <a:lnTo>
                    <a:pt x="494" y="162"/>
                  </a:lnTo>
                  <a:lnTo>
                    <a:pt x="488" y="156"/>
                  </a:lnTo>
                  <a:lnTo>
                    <a:pt x="488" y="156"/>
                  </a:lnTo>
                  <a:lnTo>
                    <a:pt x="490" y="148"/>
                  </a:lnTo>
                  <a:lnTo>
                    <a:pt x="490" y="148"/>
                  </a:lnTo>
                  <a:close/>
                  <a:moveTo>
                    <a:pt x="266" y="586"/>
                  </a:moveTo>
                  <a:lnTo>
                    <a:pt x="266" y="586"/>
                  </a:lnTo>
                  <a:lnTo>
                    <a:pt x="264" y="624"/>
                  </a:lnTo>
                  <a:lnTo>
                    <a:pt x="266" y="662"/>
                  </a:lnTo>
                  <a:lnTo>
                    <a:pt x="272" y="736"/>
                  </a:lnTo>
                  <a:lnTo>
                    <a:pt x="272" y="736"/>
                  </a:lnTo>
                  <a:lnTo>
                    <a:pt x="206" y="684"/>
                  </a:lnTo>
                  <a:lnTo>
                    <a:pt x="206" y="684"/>
                  </a:lnTo>
                  <a:lnTo>
                    <a:pt x="212" y="658"/>
                  </a:lnTo>
                  <a:lnTo>
                    <a:pt x="216" y="640"/>
                  </a:lnTo>
                  <a:lnTo>
                    <a:pt x="216" y="632"/>
                  </a:lnTo>
                  <a:lnTo>
                    <a:pt x="216" y="622"/>
                  </a:lnTo>
                  <a:lnTo>
                    <a:pt x="214" y="612"/>
                  </a:lnTo>
                  <a:lnTo>
                    <a:pt x="210" y="598"/>
                  </a:lnTo>
                  <a:lnTo>
                    <a:pt x="212" y="478"/>
                  </a:lnTo>
                  <a:lnTo>
                    <a:pt x="212" y="478"/>
                  </a:lnTo>
                  <a:lnTo>
                    <a:pt x="218" y="448"/>
                  </a:lnTo>
                  <a:lnTo>
                    <a:pt x="218" y="448"/>
                  </a:lnTo>
                  <a:lnTo>
                    <a:pt x="222" y="434"/>
                  </a:lnTo>
                  <a:lnTo>
                    <a:pt x="230" y="418"/>
                  </a:lnTo>
                  <a:lnTo>
                    <a:pt x="240" y="404"/>
                  </a:lnTo>
                  <a:lnTo>
                    <a:pt x="246" y="396"/>
                  </a:lnTo>
                  <a:lnTo>
                    <a:pt x="246" y="392"/>
                  </a:lnTo>
                  <a:lnTo>
                    <a:pt x="246" y="392"/>
                  </a:lnTo>
                  <a:lnTo>
                    <a:pt x="248" y="406"/>
                  </a:lnTo>
                  <a:lnTo>
                    <a:pt x="248" y="418"/>
                  </a:lnTo>
                  <a:lnTo>
                    <a:pt x="248" y="418"/>
                  </a:lnTo>
                  <a:lnTo>
                    <a:pt x="252" y="430"/>
                  </a:lnTo>
                  <a:lnTo>
                    <a:pt x="254" y="434"/>
                  </a:lnTo>
                  <a:lnTo>
                    <a:pt x="258" y="438"/>
                  </a:lnTo>
                  <a:lnTo>
                    <a:pt x="258" y="438"/>
                  </a:lnTo>
                  <a:lnTo>
                    <a:pt x="262" y="444"/>
                  </a:lnTo>
                  <a:lnTo>
                    <a:pt x="266" y="448"/>
                  </a:lnTo>
                  <a:lnTo>
                    <a:pt x="266" y="448"/>
                  </a:lnTo>
                  <a:lnTo>
                    <a:pt x="264" y="452"/>
                  </a:lnTo>
                  <a:lnTo>
                    <a:pt x="262" y="456"/>
                  </a:lnTo>
                  <a:lnTo>
                    <a:pt x="260" y="460"/>
                  </a:lnTo>
                  <a:lnTo>
                    <a:pt x="260" y="460"/>
                  </a:lnTo>
                  <a:lnTo>
                    <a:pt x="270" y="478"/>
                  </a:lnTo>
                  <a:lnTo>
                    <a:pt x="278" y="490"/>
                  </a:lnTo>
                  <a:lnTo>
                    <a:pt x="282" y="496"/>
                  </a:lnTo>
                  <a:lnTo>
                    <a:pt x="286" y="498"/>
                  </a:lnTo>
                  <a:lnTo>
                    <a:pt x="286" y="498"/>
                  </a:lnTo>
                  <a:lnTo>
                    <a:pt x="282" y="518"/>
                  </a:lnTo>
                  <a:lnTo>
                    <a:pt x="276" y="538"/>
                  </a:lnTo>
                  <a:lnTo>
                    <a:pt x="270" y="560"/>
                  </a:lnTo>
                  <a:lnTo>
                    <a:pt x="266" y="586"/>
                  </a:lnTo>
                  <a:lnTo>
                    <a:pt x="266" y="586"/>
                  </a:lnTo>
                  <a:close/>
                  <a:moveTo>
                    <a:pt x="476" y="216"/>
                  </a:moveTo>
                  <a:lnTo>
                    <a:pt x="476" y="216"/>
                  </a:lnTo>
                  <a:lnTo>
                    <a:pt x="456" y="206"/>
                  </a:lnTo>
                  <a:lnTo>
                    <a:pt x="448" y="200"/>
                  </a:lnTo>
                  <a:lnTo>
                    <a:pt x="444" y="196"/>
                  </a:lnTo>
                  <a:lnTo>
                    <a:pt x="442" y="190"/>
                  </a:lnTo>
                  <a:lnTo>
                    <a:pt x="442" y="190"/>
                  </a:lnTo>
                  <a:lnTo>
                    <a:pt x="450" y="166"/>
                  </a:lnTo>
                  <a:lnTo>
                    <a:pt x="450" y="166"/>
                  </a:lnTo>
                  <a:lnTo>
                    <a:pt x="454" y="164"/>
                  </a:lnTo>
                  <a:lnTo>
                    <a:pt x="464" y="164"/>
                  </a:lnTo>
                  <a:lnTo>
                    <a:pt x="478" y="164"/>
                  </a:lnTo>
                  <a:lnTo>
                    <a:pt x="478" y="164"/>
                  </a:lnTo>
                  <a:lnTo>
                    <a:pt x="480" y="170"/>
                  </a:lnTo>
                  <a:lnTo>
                    <a:pt x="482" y="176"/>
                  </a:lnTo>
                  <a:lnTo>
                    <a:pt x="482" y="176"/>
                  </a:lnTo>
                  <a:lnTo>
                    <a:pt x="488" y="182"/>
                  </a:lnTo>
                  <a:lnTo>
                    <a:pt x="494" y="186"/>
                  </a:lnTo>
                  <a:lnTo>
                    <a:pt x="500" y="190"/>
                  </a:lnTo>
                  <a:lnTo>
                    <a:pt x="506" y="196"/>
                  </a:lnTo>
                  <a:lnTo>
                    <a:pt x="506" y="196"/>
                  </a:lnTo>
                  <a:lnTo>
                    <a:pt x="514" y="208"/>
                  </a:lnTo>
                  <a:lnTo>
                    <a:pt x="520" y="222"/>
                  </a:lnTo>
                  <a:lnTo>
                    <a:pt x="524" y="236"/>
                  </a:lnTo>
                  <a:lnTo>
                    <a:pt x="528" y="252"/>
                  </a:lnTo>
                  <a:lnTo>
                    <a:pt x="528" y="252"/>
                  </a:lnTo>
                  <a:lnTo>
                    <a:pt x="502" y="232"/>
                  </a:lnTo>
                  <a:lnTo>
                    <a:pt x="476" y="216"/>
                  </a:lnTo>
                  <a:lnTo>
                    <a:pt x="476" y="2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132"/>
            <p:cNvSpPr>
              <a:spLocks/>
            </p:cNvSpPr>
            <p:nvPr/>
          </p:nvSpPr>
          <p:spPr bwMode="auto">
            <a:xfrm>
              <a:off x="4144963" y="4292600"/>
              <a:ext cx="101600" cy="520700"/>
            </a:xfrm>
            <a:custGeom>
              <a:avLst/>
              <a:gdLst>
                <a:gd name="T0" fmla="*/ 36 w 64"/>
                <a:gd name="T1" fmla="*/ 32 h 328"/>
                <a:gd name="T2" fmla="*/ 36 w 64"/>
                <a:gd name="T3" fmla="*/ 32 h 328"/>
                <a:gd name="T4" fmla="*/ 38 w 64"/>
                <a:gd name="T5" fmla="*/ 16 h 328"/>
                <a:gd name="T6" fmla="*/ 40 w 64"/>
                <a:gd name="T7" fmla="*/ 10 h 328"/>
                <a:gd name="T8" fmla="*/ 40 w 64"/>
                <a:gd name="T9" fmla="*/ 10 h 328"/>
                <a:gd name="T10" fmla="*/ 34 w 64"/>
                <a:gd name="T11" fmla="*/ 6 h 328"/>
                <a:gd name="T12" fmla="*/ 26 w 64"/>
                <a:gd name="T13" fmla="*/ 2 h 328"/>
                <a:gd name="T14" fmla="*/ 18 w 64"/>
                <a:gd name="T15" fmla="*/ 0 h 328"/>
                <a:gd name="T16" fmla="*/ 18 w 64"/>
                <a:gd name="T17" fmla="*/ 0 h 328"/>
                <a:gd name="T18" fmla="*/ 8 w 64"/>
                <a:gd name="T19" fmla="*/ 6 h 328"/>
                <a:gd name="T20" fmla="*/ 4 w 64"/>
                <a:gd name="T21" fmla="*/ 10 h 328"/>
                <a:gd name="T22" fmla="*/ 0 w 64"/>
                <a:gd name="T23" fmla="*/ 14 h 328"/>
                <a:gd name="T24" fmla="*/ 0 w 64"/>
                <a:gd name="T25" fmla="*/ 14 h 328"/>
                <a:gd name="T26" fmla="*/ 8 w 64"/>
                <a:gd name="T27" fmla="*/ 32 h 328"/>
                <a:gd name="T28" fmla="*/ 8 w 64"/>
                <a:gd name="T29" fmla="*/ 32 h 328"/>
                <a:gd name="T30" fmla="*/ 8 w 64"/>
                <a:gd name="T31" fmla="*/ 102 h 328"/>
                <a:gd name="T32" fmla="*/ 10 w 64"/>
                <a:gd name="T33" fmla="*/ 166 h 328"/>
                <a:gd name="T34" fmla="*/ 22 w 64"/>
                <a:gd name="T35" fmla="*/ 302 h 328"/>
                <a:gd name="T36" fmla="*/ 22 w 64"/>
                <a:gd name="T37" fmla="*/ 302 h 328"/>
                <a:gd name="T38" fmla="*/ 22 w 64"/>
                <a:gd name="T39" fmla="*/ 308 h 328"/>
                <a:gd name="T40" fmla="*/ 22 w 64"/>
                <a:gd name="T41" fmla="*/ 308 h 328"/>
                <a:gd name="T42" fmla="*/ 26 w 64"/>
                <a:gd name="T43" fmla="*/ 310 h 328"/>
                <a:gd name="T44" fmla="*/ 32 w 64"/>
                <a:gd name="T45" fmla="*/ 318 h 328"/>
                <a:gd name="T46" fmla="*/ 38 w 64"/>
                <a:gd name="T47" fmla="*/ 324 h 328"/>
                <a:gd name="T48" fmla="*/ 44 w 64"/>
                <a:gd name="T49" fmla="*/ 328 h 328"/>
                <a:gd name="T50" fmla="*/ 44 w 64"/>
                <a:gd name="T51" fmla="*/ 328 h 328"/>
                <a:gd name="T52" fmla="*/ 46 w 64"/>
                <a:gd name="T53" fmla="*/ 324 h 328"/>
                <a:gd name="T54" fmla="*/ 52 w 64"/>
                <a:gd name="T55" fmla="*/ 322 h 328"/>
                <a:gd name="T56" fmla="*/ 60 w 64"/>
                <a:gd name="T57" fmla="*/ 320 h 328"/>
                <a:gd name="T58" fmla="*/ 64 w 64"/>
                <a:gd name="T59" fmla="*/ 316 h 328"/>
                <a:gd name="T60" fmla="*/ 64 w 64"/>
                <a:gd name="T61" fmla="*/ 316 h 328"/>
                <a:gd name="T62" fmla="*/ 50 w 64"/>
                <a:gd name="T63" fmla="*/ 188 h 328"/>
                <a:gd name="T64" fmla="*/ 36 w 64"/>
                <a:gd name="T65" fmla="*/ 32 h 328"/>
                <a:gd name="T66" fmla="*/ 36 w 64"/>
                <a:gd name="T67" fmla="*/ 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328">
                  <a:moveTo>
                    <a:pt x="36" y="32"/>
                  </a:moveTo>
                  <a:lnTo>
                    <a:pt x="36" y="32"/>
                  </a:lnTo>
                  <a:lnTo>
                    <a:pt x="38" y="16"/>
                  </a:lnTo>
                  <a:lnTo>
                    <a:pt x="40" y="10"/>
                  </a:lnTo>
                  <a:lnTo>
                    <a:pt x="40" y="10"/>
                  </a:lnTo>
                  <a:lnTo>
                    <a:pt x="34" y="6"/>
                  </a:lnTo>
                  <a:lnTo>
                    <a:pt x="26" y="2"/>
                  </a:lnTo>
                  <a:lnTo>
                    <a:pt x="18" y="0"/>
                  </a:lnTo>
                  <a:lnTo>
                    <a:pt x="18" y="0"/>
                  </a:lnTo>
                  <a:lnTo>
                    <a:pt x="8" y="6"/>
                  </a:lnTo>
                  <a:lnTo>
                    <a:pt x="4" y="10"/>
                  </a:lnTo>
                  <a:lnTo>
                    <a:pt x="0" y="14"/>
                  </a:lnTo>
                  <a:lnTo>
                    <a:pt x="0" y="14"/>
                  </a:lnTo>
                  <a:lnTo>
                    <a:pt x="8" y="32"/>
                  </a:lnTo>
                  <a:lnTo>
                    <a:pt x="8" y="32"/>
                  </a:lnTo>
                  <a:lnTo>
                    <a:pt x="8" y="102"/>
                  </a:lnTo>
                  <a:lnTo>
                    <a:pt x="10" y="166"/>
                  </a:lnTo>
                  <a:lnTo>
                    <a:pt x="22" y="302"/>
                  </a:lnTo>
                  <a:lnTo>
                    <a:pt x="22" y="302"/>
                  </a:lnTo>
                  <a:lnTo>
                    <a:pt x="22" y="308"/>
                  </a:lnTo>
                  <a:lnTo>
                    <a:pt x="22" y="308"/>
                  </a:lnTo>
                  <a:lnTo>
                    <a:pt x="26" y="310"/>
                  </a:lnTo>
                  <a:lnTo>
                    <a:pt x="32" y="318"/>
                  </a:lnTo>
                  <a:lnTo>
                    <a:pt x="38" y="324"/>
                  </a:lnTo>
                  <a:lnTo>
                    <a:pt x="44" y="328"/>
                  </a:lnTo>
                  <a:lnTo>
                    <a:pt x="44" y="328"/>
                  </a:lnTo>
                  <a:lnTo>
                    <a:pt x="46" y="324"/>
                  </a:lnTo>
                  <a:lnTo>
                    <a:pt x="52" y="322"/>
                  </a:lnTo>
                  <a:lnTo>
                    <a:pt x="60" y="320"/>
                  </a:lnTo>
                  <a:lnTo>
                    <a:pt x="64" y="316"/>
                  </a:lnTo>
                  <a:lnTo>
                    <a:pt x="64" y="316"/>
                  </a:lnTo>
                  <a:lnTo>
                    <a:pt x="50" y="188"/>
                  </a:lnTo>
                  <a:lnTo>
                    <a:pt x="36" y="32"/>
                  </a:lnTo>
                  <a:lnTo>
                    <a:pt x="36"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7" name="Group 56"/>
          <p:cNvGrpSpPr/>
          <p:nvPr/>
        </p:nvGrpSpPr>
        <p:grpSpPr>
          <a:xfrm>
            <a:off x="7319002" y="2214494"/>
            <a:ext cx="702758" cy="1188487"/>
            <a:chOff x="4052888" y="6702449"/>
            <a:chExt cx="1079500" cy="1825625"/>
          </a:xfrm>
        </p:grpSpPr>
        <p:sp>
          <p:nvSpPr>
            <p:cNvPr id="58" name="Freeform 93"/>
            <p:cNvSpPr>
              <a:spLocks/>
            </p:cNvSpPr>
            <p:nvPr/>
          </p:nvSpPr>
          <p:spPr bwMode="auto">
            <a:xfrm>
              <a:off x="5110163" y="7864499"/>
              <a:ext cx="22225" cy="6350"/>
            </a:xfrm>
            <a:custGeom>
              <a:avLst/>
              <a:gdLst>
                <a:gd name="T0" fmla="*/ 0 w 14"/>
                <a:gd name="T1" fmla="*/ 0 h 4"/>
                <a:gd name="T2" fmla="*/ 0 w 14"/>
                <a:gd name="T3" fmla="*/ 0 h 4"/>
                <a:gd name="T4" fmla="*/ 2 w 14"/>
                <a:gd name="T5" fmla="*/ 2 h 4"/>
                <a:gd name="T6" fmla="*/ 4 w 14"/>
                <a:gd name="T7" fmla="*/ 4 h 4"/>
                <a:gd name="T8" fmla="*/ 14 w 14"/>
                <a:gd name="T9" fmla="*/ 4 h 4"/>
                <a:gd name="T10" fmla="*/ 14 w 14"/>
                <a:gd name="T11" fmla="*/ 4 h 4"/>
                <a:gd name="T12" fmla="*/ 8 w 14"/>
                <a:gd name="T13" fmla="*/ 0 h 4"/>
                <a:gd name="T14" fmla="*/ 4 w 14"/>
                <a:gd name="T15" fmla="*/ 0 h 4"/>
                <a:gd name="T16" fmla="*/ 0 w 14"/>
                <a:gd name="T17" fmla="*/ 0 h 4"/>
                <a:gd name="T18" fmla="*/ 0 w 1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
                  <a:moveTo>
                    <a:pt x="0" y="0"/>
                  </a:moveTo>
                  <a:lnTo>
                    <a:pt x="0" y="0"/>
                  </a:lnTo>
                  <a:lnTo>
                    <a:pt x="2" y="2"/>
                  </a:lnTo>
                  <a:lnTo>
                    <a:pt x="4" y="4"/>
                  </a:lnTo>
                  <a:lnTo>
                    <a:pt x="14" y="4"/>
                  </a:lnTo>
                  <a:lnTo>
                    <a:pt x="14" y="4"/>
                  </a:lnTo>
                  <a:lnTo>
                    <a:pt x="8" y="0"/>
                  </a:lnTo>
                  <a:lnTo>
                    <a:pt x="4" y="0"/>
                  </a:lnTo>
                  <a:lnTo>
                    <a:pt x="0" y="0"/>
                  </a:lnTo>
                  <a:lnTo>
                    <a:pt x="0" y="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95"/>
            <p:cNvSpPr>
              <a:spLocks/>
            </p:cNvSpPr>
            <p:nvPr/>
          </p:nvSpPr>
          <p:spPr bwMode="auto">
            <a:xfrm>
              <a:off x="5110163" y="7864499"/>
              <a:ext cx="22225" cy="6350"/>
            </a:xfrm>
            <a:custGeom>
              <a:avLst/>
              <a:gdLst>
                <a:gd name="T0" fmla="*/ 0 w 14"/>
                <a:gd name="T1" fmla="*/ 0 h 4"/>
                <a:gd name="T2" fmla="*/ 0 w 14"/>
                <a:gd name="T3" fmla="*/ 0 h 4"/>
                <a:gd name="T4" fmla="*/ 2 w 14"/>
                <a:gd name="T5" fmla="*/ 2 h 4"/>
                <a:gd name="T6" fmla="*/ 4 w 14"/>
                <a:gd name="T7" fmla="*/ 4 h 4"/>
                <a:gd name="T8" fmla="*/ 14 w 14"/>
                <a:gd name="T9" fmla="*/ 4 h 4"/>
                <a:gd name="T10" fmla="*/ 14 w 14"/>
                <a:gd name="T11" fmla="*/ 4 h 4"/>
                <a:gd name="T12" fmla="*/ 8 w 14"/>
                <a:gd name="T13" fmla="*/ 0 h 4"/>
                <a:gd name="T14" fmla="*/ 4 w 14"/>
                <a:gd name="T15" fmla="*/ 0 h 4"/>
                <a:gd name="T16" fmla="*/ 0 w 14"/>
                <a:gd name="T17" fmla="*/ 0 h 4"/>
                <a:gd name="T18" fmla="*/ 0 w 14"/>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4">
                  <a:moveTo>
                    <a:pt x="0" y="0"/>
                  </a:moveTo>
                  <a:lnTo>
                    <a:pt x="0" y="0"/>
                  </a:lnTo>
                  <a:lnTo>
                    <a:pt x="2" y="2"/>
                  </a:lnTo>
                  <a:lnTo>
                    <a:pt x="4" y="4"/>
                  </a:lnTo>
                  <a:lnTo>
                    <a:pt x="14" y="4"/>
                  </a:lnTo>
                  <a:lnTo>
                    <a:pt x="14" y="4"/>
                  </a:lnTo>
                  <a:lnTo>
                    <a:pt x="8" y="0"/>
                  </a:lnTo>
                  <a:lnTo>
                    <a:pt x="4" y="0"/>
                  </a:lnTo>
                  <a:lnTo>
                    <a:pt x="0" y="0"/>
                  </a:lnTo>
                  <a:lnTo>
                    <a:pt x="0" y="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173"/>
            <p:cNvSpPr>
              <a:spLocks noEditPoints="1"/>
            </p:cNvSpPr>
            <p:nvPr/>
          </p:nvSpPr>
          <p:spPr bwMode="auto">
            <a:xfrm>
              <a:off x="4052888" y="6702449"/>
              <a:ext cx="701675" cy="1825625"/>
            </a:xfrm>
            <a:custGeom>
              <a:avLst/>
              <a:gdLst>
                <a:gd name="T0" fmla="*/ 330 w 442"/>
                <a:gd name="T1" fmla="*/ 198 h 1150"/>
                <a:gd name="T2" fmla="*/ 284 w 442"/>
                <a:gd name="T3" fmla="*/ 156 h 1150"/>
                <a:gd name="T4" fmla="*/ 264 w 442"/>
                <a:gd name="T5" fmla="*/ 72 h 1150"/>
                <a:gd name="T6" fmla="*/ 252 w 442"/>
                <a:gd name="T7" fmla="*/ 52 h 1150"/>
                <a:gd name="T8" fmla="*/ 224 w 442"/>
                <a:gd name="T9" fmla="*/ 46 h 1150"/>
                <a:gd name="T10" fmla="*/ 216 w 442"/>
                <a:gd name="T11" fmla="*/ 24 h 1150"/>
                <a:gd name="T12" fmla="*/ 140 w 442"/>
                <a:gd name="T13" fmla="*/ 4 h 1150"/>
                <a:gd name="T14" fmla="*/ 86 w 442"/>
                <a:gd name="T15" fmla="*/ 56 h 1150"/>
                <a:gd name="T16" fmla="*/ 76 w 442"/>
                <a:gd name="T17" fmla="*/ 114 h 1150"/>
                <a:gd name="T18" fmla="*/ 88 w 442"/>
                <a:gd name="T19" fmla="*/ 134 h 1150"/>
                <a:gd name="T20" fmla="*/ 98 w 442"/>
                <a:gd name="T21" fmla="*/ 150 h 1150"/>
                <a:gd name="T22" fmla="*/ 126 w 442"/>
                <a:gd name="T23" fmla="*/ 152 h 1150"/>
                <a:gd name="T24" fmla="*/ 150 w 442"/>
                <a:gd name="T25" fmla="*/ 176 h 1150"/>
                <a:gd name="T26" fmla="*/ 78 w 442"/>
                <a:gd name="T27" fmla="*/ 194 h 1150"/>
                <a:gd name="T28" fmla="*/ 52 w 442"/>
                <a:gd name="T29" fmla="*/ 334 h 1150"/>
                <a:gd name="T30" fmla="*/ 102 w 442"/>
                <a:gd name="T31" fmla="*/ 486 h 1150"/>
                <a:gd name="T32" fmla="*/ 92 w 442"/>
                <a:gd name="T33" fmla="*/ 588 h 1150"/>
                <a:gd name="T34" fmla="*/ 42 w 442"/>
                <a:gd name="T35" fmla="*/ 824 h 1150"/>
                <a:gd name="T36" fmla="*/ 52 w 442"/>
                <a:gd name="T37" fmla="*/ 970 h 1150"/>
                <a:gd name="T38" fmla="*/ 4 w 442"/>
                <a:gd name="T39" fmla="*/ 1138 h 1150"/>
                <a:gd name="T40" fmla="*/ 72 w 442"/>
                <a:gd name="T41" fmla="*/ 1136 h 1150"/>
                <a:gd name="T42" fmla="*/ 84 w 442"/>
                <a:gd name="T43" fmla="*/ 1090 h 1150"/>
                <a:gd name="T44" fmla="*/ 94 w 442"/>
                <a:gd name="T45" fmla="*/ 1134 h 1150"/>
                <a:gd name="T46" fmla="*/ 106 w 442"/>
                <a:gd name="T47" fmla="*/ 1062 h 1150"/>
                <a:gd name="T48" fmla="*/ 98 w 442"/>
                <a:gd name="T49" fmla="*/ 976 h 1150"/>
                <a:gd name="T50" fmla="*/ 126 w 442"/>
                <a:gd name="T51" fmla="*/ 848 h 1150"/>
                <a:gd name="T52" fmla="*/ 228 w 442"/>
                <a:gd name="T53" fmla="*/ 846 h 1150"/>
                <a:gd name="T54" fmla="*/ 258 w 442"/>
                <a:gd name="T55" fmla="*/ 938 h 1150"/>
                <a:gd name="T56" fmla="*/ 248 w 442"/>
                <a:gd name="T57" fmla="*/ 1130 h 1150"/>
                <a:gd name="T58" fmla="*/ 284 w 442"/>
                <a:gd name="T59" fmla="*/ 1148 h 1150"/>
                <a:gd name="T60" fmla="*/ 300 w 442"/>
                <a:gd name="T61" fmla="*/ 1054 h 1150"/>
                <a:gd name="T62" fmla="*/ 320 w 442"/>
                <a:gd name="T63" fmla="*/ 848 h 1150"/>
                <a:gd name="T64" fmla="*/ 350 w 442"/>
                <a:gd name="T65" fmla="*/ 830 h 1150"/>
                <a:gd name="T66" fmla="*/ 322 w 442"/>
                <a:gd name="T67" fmla="*/ 582 h 1150"/>
                <a:gd name="T68" fmla="*/ 334 w 442"/>
                <a:gd name="T69" fmla="*/ 466 h 1150"/>
                <a:gd name="T70" fmla="*/ 370 w 442"/>
                <a:gd name="T71" fmla="*/ 468 h 1150"/>
                <a:gd name="T72" fmla="*/ 438 w 442"/>
                <a:gd name="T73" fmla="*/ 370 h 1150"/>
                <a:gd name="T74" fmla="*/ 214 w 442"/>
                <a:gd name="T75" fmla="*/ 126 h 1150"/>
                <a:gd name="T76" fmla="*/ 298 w 442"/>
                <a:gd name="T77" fmla="*/ 182 h 1150"/>
                <a:gd name="T78" fmla="*/ 282 w 442"/>
                <a:gd name="T79" fmla="*/ 168 h 1150"/>
                <a:gd name="T80" fmla="*/ 280 w 442"/>
                <a:gd name="T81" fmla="*/ 148 h 1150"/>
                <a:gd name="T82" fmla="*/ 282 w 442"/>
                <a:gd name="T83" fmla="*/ 150 h 1150"/>
                <a:gd name="T84" fmla="*/ 280 w 442"/>
                <a:gd name="T85" fmla="*/ 126 h 1150"/>
                <a:gd name="T86" fmla="*/ 274 w 442"/>
                <a:gd name="T87" fmla="*/ 164 h 1150"/>
                <a:gd name="T88" fmla="*/ 274 w 442"/>
                <a:gd name="T89" fmla="*/ 164 h 1150"/>
                <a:gd name="T90" fmla="*/ 212 w 442"/>
                <a:gd name="T91" fmla="*/ 28 h 1150"/>
                <a:gd name="T92" fmla="*/ 220 w 442"/>
                <a:gd name="T93" fmla="*/ 98 h 1150"/>
                <a:gd name="T94" fmla="*/ 226 w 442"/>
                <a:gd name="T95" fmla="*/ 66 h 1150"/>
                <a:gd name="T96" fmla="*/ 224 w 442"/>
                <a:gd name="T97" fmla="*/ 106 h 1150"/>
                <a:gd name="T98" fmla="*/ 204 w 442"/>
                <a:gd name="T99" fmla="*/ 126 h 1150"/>
                <a:gd name="T100" fmla="*/ 210 w 442"/>
                <a:gd name="T101" fmla="*/ 148 h 1150"/>
                <a:gd name="T102" fmla="*/ 110 w 442"/>
                <a:gd name="T103" fmla="*/ 320 h 1150"/>
                <a:gd name="T104" fmla="*/ 124 w 442"/>
                <a:gd name="T105" fmla="*/ 392 h 1150"/>
                <a:gd name="T106" fmla="*/ 110 w 442"/>
                <a:gd name="T107" fmla="*/ 320 h 1150"/>
                <a:gd name="T108" fmla="*/ 304 w 442"/>
                <a:gd name="T109" fmla="*/ 428 h 1150"/>
                <a:gd name="T110" fmla="*/ 286 w 442"/>
                <a:gd name="T111" fmla="*/ 366 h 1150"/>
                <a:gd name="T112" fmla="*/ 322 w 442"/>
                <a:gd name="T113" fmla="*/ 296 h 1150"/>
                <a:gd name="T114" fmla="*/ 374 w 442"/>
                <a:gd name="T115" fmla="*/ 360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2" h="1150">
                  <a:moveTo>
                    <a:pt x="442" y="360"/>
                  </a:moveTo>
                  <a:lnTo>
                    <a:pt x="442" y="360"/>
                  </a:lnTo>
                  <a:lnTo>
                    <a:pt x="440" y="350"/>
                  </a:lnTo>
                  <a:lnTo>
                    <a:pt x="436" y="338"/>
                  </a:lnTo>
                  <a:lnTo>
                    <a:pt x="424" y="316"/>
                  </a:lnTo>
                  <a:lnTo>
                    <a:pt x="424" y="316"/>
                  </a:lnTo>
                  <a:lnTo>
                    <a:pt x="334" y="202"/>
                  </a:lnTo>
                  <a:lnTo>
                    <a:pt x="334" y="202"/>
                  </a:lnTo>
                  <a:lnTo>
                    <a:pt x="330" y="198"/>
                  </a:lnTo>
                  <a:lnTo>
                    <a:pt x="324" y="194"/>
                  </a:lnTo>
                  <a:lnTo>
                    <a:pt x="302" y="188"/>
                  </a:lnTo>
                  <a:lnTo>
                    <a:pt x="302" y="188"/>
                  </a:lnTo>
                  <a:lnTo>
                    <a:pt x="302" y="184"/>
                  </a:lnTo>
                  <a:lnTo>
                    <a:pt x="300" y="178"/>
                  </a:lnTo>
                  <a:lnTo>
                    <a:pt x="300" y="178"/>
                  </a:lnTo>
                  <a:lnTo>
                    <a:pt x="290" y="164"/>
                  </a:lnTo>
                  <a:lnTo>
                    <a:pt x="284" y="160"/>
                  </a:lnTo>
                  <a:lnTo>
                    <a:pt x="284" y="156"/>
                  </a:lnTo>
                  <a:lnTo>
                    <a:pt x="284" y="156"/>
                  </a:lnTo>
                  <a:lnTo>
                    <a:pt x="288" y="140"/>
                  </a:lnTo>
                  <a:lnTo>
                    <a:pt x="288" y="130"/>
                  </a:lnTo>
                  <a:lnTo>
                    <a:pt x="286" y="120"/>
                  </a:lnTo>
                  <a:lnTo>
                    <a:pt x="286" y="120"/>
                  </a:lnTo>
                  <a:lnTo>
                    <a:pt x="278" y="104"/>
                  </a:lnTo>
                  <a:lnTo>
                    <a:pt x="272" y="94"/>
                  </a:lnTo>
                  <a:lnTo>
                    <a:pt x="272" y="94"/>
                  </a:lnTo>
                  <a:lnTo>
                    <a:pt x="264" y="72"/>
                  </a:lnTo>
                  <a:lnTo>
                    <a:pt x="256" y="58"/>
                  </a:lnTo>
                  <a:lnTo>
                    <a:pt x="252" y="54"/>
                  </a:lnTo>
                  <a:lnTo>
                    <a:pt x="248" y="52"/>
                  </a:lnTo>
                  <a:lnTo>
                    <a:pt x="248" y="52"/>
                  </a:lnTo>
                  <a:lnTo>
                    <a:pt x="244" y="50"/>
                  </a:lnTo>
                  <a:lnTo>
                    <a:pt x="244" y="48"/>
                  </a:lnTo>
                  <a:lnTo>
                    <a:pt x="246" y="48"/>
                  </a:lnTo>
                  <a:lnTo>
                    <a:pt x="252" y="52"/>
                  </a:lnTo>
                  <a:lnTo>
                    <a:pt x="252" y="52"/>
                  </a:lnTo>
                  <a:lnTo>
                    <a:pt x="254" y="52"/>
                  </a:lnTo>
                  <a:lnTo>
                    <a:pt x="252" y="50"/>
                  </a:lnTo>
                  <a:lnTo>
                    <a:pt x="248" y="46"/>
                  </a:lnTo>
                  <a:lnTo>
                    <a:pt x="240" y="46"/>
                  </a:lnTo>
                  <a:lnTo>
                    <a:pt x="240" y="46"/>
                  </a:lnTo>
                  <a:lnTo>
                    <a:pt x="230" y="48"/>
                  </a:lnTo>
                  <a:lnTo>
                    <a:pt x="226" y="48"/>
                  </a:lnTo>
                  <a:lnTo>
                    <a:pt x="224" y="46"/>
                  </a:lnTo>
                  <a:lnTo>
                    <a:pt x="224" y="46"/>
                  </a:lnTo>
                  <a:lnTo>
                    <a:pt x="220" y="42"/>
                  </a:lnTo>
                  <a:lnTo>
                    <a:pt x="220" y="38"/>
                  </a:lnTo>
                  <a:lnTo>
                    <a:pt x="220" y="38"/>
                  </a:lnTo>
                  <a:lnTo>
                    <a:pt x="222" y="34"/>
                  </a:lnTo>
                  <a:lnTo>
                    <a:pt x="222" y="30"/>
                  </a:lnTo>
                  <a:lnTo>
                    <a:pt x="222" y="30"/>
                  </a:lnTo>
                  <a:lnTo>
                    <a:pt x="220" y="28"/>
                  </a:lnTo>
                  <a:lnTo>
                    <a:pt x="216" y="24"/>
                  </a:lnTo>
                  <a:lnTo>
                    <a:pt x="216" y="24"/>
                  </a:lnTo>
                  <a:lnTo>
                    <a:pt x="206" y="16"/>
                  </a:lnTo>
                  <a:lnTo>
                    <a:pt x="198" y="10"/>
                  </a:lnTo>
                  <a:lnTo>
                    <a:pt x="190" y="6"/>
                  </a:lnTo>
                  <a:lnTo>
                    <a:pt x="190" y="6"/>
                  </a:lnTo>
                  <a:lnTo>
                    <a:pt x="176" y="2"/>
                  </a:lnTo>
                  <a:lnTo>
                    <a:pt x="158" y="0"/>
                  </a:lnTo>
                  <a:lnTo>
                    <a:pt x="158" y="0"/>
                  </a:lnTo>
                  <a:lnTo>
                    <a:pt x="148" y="2"/>
                  </a:lnTo>
                  <a:lnTo>
                    <a:pt x="140" y="4"/>
                  </a:lnTo>
                  <a:lnTo>
                    <a:pt x="140" y="4"/>
                  </a:lnTo>
                  <a:lnTo>
                    <a:pt x="126" y="8"/>
                  </a:lnTo>
                  <a:lnTo>
                    <a:pt x="126" y="8"/>
                  </a:lnTo>
                  <a:lnTo>
                    <a:pt x="116" y="14"/>
                  </a:lnTo>
                  <a:lnTo>
                    <a:pt x="106" y="20"/>
                  </a:lnTo>
                  <a:lnTo>
                    <a:pt x="106" y="20"/>
                  </a:lnTo>
                  <a:lnTo>
                    <a:pt x="92" y="38"/>
                  </a:lnTo>
                  <a:lnTo>
                    <a:pt x="92" y="38"/>
                  </a:lnTo>
                  <a:lnTo>
                    <a:pt x="86" y="56"/>
                  </a:lnTo>
                  <a:lnTo>
                    <a:pt x="82" y="68"/>
                  </a:lnTo>
                  <a:lnTo>
                    <a:pt x="82" y="76"/>
                  </a:lnTo>
                  <a:lnTo>
                    <a:pt x="82" y="76"/>
                  </a:lnTo>
                  <a:lnTo>
                    <a:pt x="84" y="88"/>
                  </a:lnTo>
                  <a:lnTo>
                    <a:pt x="84" y="94"/>
                  </a:lnTo>
                  <a:lnTo>
                    <a:pt x="82" y="98"/>
                  </a:lnTo>
                  <a:lnTo>
                    <a:pt x="82" y="98"/>
                  </a:lnTo>
                  <a:lnTo>
                    <a:pt x="76" y="110"/>
                  </a:lnTo>
                  <a:lnTo>
                    <a:pt x="76" y="114"/>
                  </a:lnTo>
                  <a:lnTo>
                    <a:pt x="76" y="118"/>
                  </a:lnTo>
                  <a:lnTo>
                    <a:pt x="76" y="118"/>
                  </a:lnTo>
                  <a:lnTo>
                    <a:pt x="76" y="118"/>
                  </a:lnTo>
                  <a:lnTo>
                    <a:pt x="84" y="122"/>
                  </a:lnTo>
                  <a:lnTo>
                    <a:pt x="86" y="124"/>
                  </a:lnTo>
                  <a:lnTo>
                    <a:pt x="88" y="128"/>
                  </a:lnTo>
                  <a:lnTo>
                    <a:pt x="88" y="128"/>
                  </a:lnTo>
                  <a:lnTo>
                    <a:pt x="88" y="132"/>
                  </a:lnTo>
                  <a:lnTo>
                    <a:pt x="88" y="134"/>
                  </a:lnTo>
                  <a:lnTo>
                    <a:pt x="88" y="134"/>
                  </a:lnTo>
                  <a:lnTo>
                    <a:pt x="90" y="136"/>
                  </a:lnTo>
                  <a:lnTo>
                    <a:pt x="90" y="138"/>
                  </a:lnTo>
                  <a:lnTo>
                    <a:pt x="90" y="138"/>
                  </a:lnTo>
                  <a:lnTo>
                    <a:pt x="90" y="142"/>
                  </a:lnTo>
                  <a:lnTo>
                    <a:pt x="94" y="144"/>
                  </a:lnTo>
                  <a:lnTo>
                    <a:pt x="94" y="144"/>
                  </a:lnTo>
                  <a:lnTo>
                    <a:pt x="98" y="146"/>
                  </a:lnTo>
                  <a:lnTo>
                    <a:pt x="98" y="150"/>
                  </a:lnTo>
                  <a:lnTo>
                    <a:pt x="98" y="150"/>
                  </a:lnTo>
                  <a:lnTo>
                    <a:pt x="98" y="154"/>
                  </a:lnTo>
                  <a:lnTo>
                    <a:pt x="100" y="156"/>
                  </a:lnTo>
                  <a:lnTo>
                    <a:pt x="100" y="156"/>
                  </a:lnTo>
                  <a:lnTo>
                    <a:pt x="102" y="158"/>
                  </a:lnTo>
                  <a:lnTo>
                    <a:pt x="114" y="156"/>
                  </a:lnTo>
                  <a:lnTo>
                    <a:pt x="114" y="156"/>
                  </a:lnTo>
                  <a:lnTo>
                    <a:pt x="126" y="152"/>
                  </a:lnTo>
                  <a:lnTo>
                    <a:pt x="126" y="152"/>
                  </a:lnTo>
                  <a:lnTo>
                    <a:pt x="136" y="148"/>
                  </a:lnTo>
                  <a:lnTo>
                    <a:pt x="136" y="148"/>
                  </a:lnTo>
                  <a:lnTo>
                    <a:pt x="138" y="146"/>
                  </a:lnTo>
                  <a:lnTo>
                    <a:pt x="142" y="148"/>
                  </a:lnTo>
                  <a:lnTo>
                    <a:pt x="146" y="152"/>
                  </a:lnTo>
                  <a:lnTo>
                    <a:pt x="146" y="152"/>
                  </a:lnTo>
                  <a:lnTo>
                    <a:pt x="148" y="164"/>
                  </a:lnTo>
                  <a:lnTo>
                    <a:pt x="150" y="176"/>
                  </a:lnTo>
                  <a:lnTo>
                    <a:pt x="150" y="176"/>
                  </a:lnTo>
                  <a:lnTo>
                    <a:pt x="150" y="182"/>
                  </a:lnTo>
                  <a:lnTo>
                    <a:pt x="150" y="182"/>
                  </a:lnTo>
                  <a:lnTo>
                    <a:pt x="136" y="184"/>
                  </a:lnTo>
                  <a:lnTo>
                    <a:pt x="120" y="186"/>
                  </a:lnTo>
                  <a:lnTo>
                    <a:pt x="98" y="186"/>
                  </a:lnTo>
                  <a:lnTo>
                    <a:pt x="98" y="186"/>
                  </a:lnTo>
                  <a:lnTo>
                    <a:pt x="90" y="188"/>
                  </a:lnTo>
                  <a:lnTo>
                    <a:pt x="84" y="190"/>
                  </a:lnTo>
                  <a:lnTo>
                    <a:pt x="78" y="194"/>
                  </a:lnTo>
                  <a:lnTo>
                    <a:pt x="74" y="200"/>
                  </a:lnTo>
                  <a:lnTo>
                    <a:pt x="74" y="200"/>
                  </a:lnTo>
                  <a:lnTo>
                    <a:pt x="66" y="224"/>
                  </a:lnTo>
                  <a:lnTo>
                    <a:pt x="64" y="234"/>
                  </a:lnTo>
                  <a:lnTo>
                    <a:pt x="62" y="246"/>
                  </a:lnTo>
                  <a:lnTo>
                    <a:pt x="62" y="246"/>
                  </a:lnTo>
                  <a:lnTo>
                    <a:pt x="58" y="290"/>
                  </a:lnTo>
                  <a:lnTo>
                    <a:pt x="52" y="334"/>
                  </a:lnTo>
                  <a:lnTo>
                    <a:pt x="52" y="334"/>
                  </a:lnTo>
                  <a:lnTo>
                    <a:pt x="52" y="356"/>
                  </a:lnTo>
                  <a:lnTo>
                    <a:pt x="52" y="370"/>
                  </a:lnTo>
                  <a:lnTo>
                    <a:pt x="56" y="382"/>
                  </a:lnTo>
                  <a:lnTo>
                    <a:pt x="56" y="382"/>
                  </a:lnTo>
                  <a:lnTo>
                    <a:pt x="62" y="400"/>
                  </a:lnTo>
                  <a:lnTo>
                    <a:pt x="74" y="434"/>
                  </a:lnTo>
                  <a:lnTo>
                    <a:pt x="82" y="452"/>
                  </a:lnTo>
                  <a:lnTo>
                    <a:pt x="92" y="470"/>
                  </a:lnTo>
                  <a:lnTo>
                    <a:pt x="102" y="486"/>
                  </a:lnTo>
                  <a:lnTo>
                    <a:pt x="114" y="498"/>
                  </a:lnTo>
                  <a:lnTo>
                    <a:pt x="114" y="498"/>
                  </a:lnTo>
                  <a:lnTo>
                    <a:pt x="114" y="512"/>
                  </a:lnTo>
                  <a:lnTo>
                    <a:pt x="114" y="512"/>
                  </a:lnTo>
                  <a:lnTo>
                    <a:pt x="110" y="526"/>
                  </a:lnTo>
                  <a:lnTo>
                    <a:pt x="102" y="550"/>
                  </a:lnTo>
                  <a:lnTo>
                    <a:pt x="96" y="574"/>
                  </a:lnTo>
                  <a:lnTo>
                    <a:pt x="92" y="588"/>
                  </a:lnTo>
                  <a:lnTo>
                    <a:pt x="92" y="588"/>
                  </a:lnTo>
                  <a:lnTo>
                    <a:pt x="88" y="610"/>
                  </a:lnTo>
                  <a:lnTo>
                    <a:pt x="78" y="646"/>
                  </a:lnTo>
                  <a:lnTo>
                    <a:pt x="70" y="682"/>
                  </a:lnTo>
                  <a:lnTo>
                    <a:pt x="64" y="704"/>
                  </a:lnTo>
                  <a:lnTo>
                    <a:pt x="64" y="704"/>
                  </a:lnTo>
                  <a:lnTo>
                    <a:pt x="46" y="810"/>
                  </a:lnTo>
                  <a:lnTo>
                    <a:pt x="46" y="810"/>
                  </a:lnTo>
                  <a:lnTo>
                    <a:pt x="44" y="818"/>
                  </a:lnTo>
                  <a:lnTo>
                    <a:pt x="42" y="824"/>
                  </a:lnTo>
                  <a:lnTo>
                    <a:pt x="44" y="830"/>
                  </a:lnTo>
                  <a:lnTo>
                    <a:pt x="46" y="832"/>
                  </a:lnTo>
                  <a:lnTo>
                    <a:pt x="48" y="832"/>
                  </a:lnTo>
                  <a:lnTo>
                    <a:pt x="48" y="832"/>
                  </a:lnTo>
                  <a:lnTo>
                    <a:pt x="54" y="834"/>
                  </a:lnTo>
                  <a:lnTo>
                    <a:pt x="54" y="840"/>
                  </a:lnTo>
                  <a:lnTo>
                    <a:pt x="54" y="852"/>
                  </a:lnTo>
                  <a:lnTo>
                    <a:pt x="54" y="852"/>
                  </a:lnTo>
                  <a:lnTo>
                    <a:pt x="52" y="970"/>
                  </a:lnTo>
                  <a:lnTo>
                    <a:pt x="52" y="970"/>
                  </a:lnTo>
                  <a:lnTo>
                    <a:pt x="38" y="1088"/>
                  </a:lnTo>
                  <a:lnTo>
                    <a:pt x="38" y="1088"/>
                  </a:lnTo>
                  <a:lnTo>
                    <a:pt x="34" y="1108"/>
                  </a:lnTo>
                  <a:lnTo>
                    <a:pt x="30" y="1120"/>
                  </a:lnTo>
                  <a:lnTo>
                    <a:pt x="22" y="1126"/>
                  </a:lnTo>
                  <a:lnTo>
                    <a:pt x="14" y="1132"/>
                  </a:lnTo>
                  <a:lnTo>
                    <a:pt x="14" y="1132"/>
                  </a:lnTo>
                  <a:lnTo>
                    <a:pt x="4" y="1138"/>
                  </a:lnTo>
                  <a:lnTo>
                    <a:pt x="0" y="1142"/>
                  </a:lnTo>
                  <a:lnTo>
                    <a:pt x="0" y="1144"/>
                  </a:lnTo>
                  <a:lnTo>
                    <a:pt x="4" y="1144"/>
                  </a:lnTo>
                  <a:lnTo>
                    <a:pt x="22" y="1144"/>
                  </a:lnTo>
                  <a:lnTo>
                    <a:pt x="44" y="1144"/>
                  </a:lnTo>
                  <a:lnTo>
                    <a:pt x="44" y="1144"/>
                  </a:lnTo>
                  <a:lnTo>
                    <a:pt x="60" y="1142"/>
                  </a:lnTo>
                  <a:lnTo>
                    <a:pt x="66" y="1140"/>
                  </a:lnTo>
                  <a:lnTo>
                    <a:pt x="72" y="1136"/>
                  </a:lnTo>
                  <a:lnTo>
                    <a:pt x="72" y="1136"/>
                  </a:lnTo>
                  <a:lnTo>
                    <a:pt x="74" y="1124"/>
                  </a:lnTo>
                  <a:lnTo>
                    <a:pt x="76" y="1116"/>
                  </a:lnTo>
                  <a:lnTo>
                    <a:pt x="76" y="1116"/>
                  </a:lnTo>
                  <a:lnTo>
                    <a:pt x="78" y="1106"/>
                  </a:lnTo>
                  <a:lnTo>
                    <a:pt x="80" y="1098"/>
                  </a:lnTo>
                  <a:lnTo>
                    <a:pt x="82" y="1092"/>
                  </a:lnTo>
                  <a:lnTo>
                    <a:pt x="82" y="1092"/>
                  </a:lnTo>
                  <a:lnTo>
                    <a:pt x="84" y="1090"/>
                  </a:lnTo>
                  <a:lnTo>
                    <a:pt x="86" y="1090"/>
                  </a:lnTo>
                  <a:lnTo>
                    <a:pt x="88" y="1094"/>
                  </a:lnTo>
                  <a:lnTo>
                    <a:pt x="88" y="1094"/>
                  </a:lnTo>
                  <a:lnTo>
                    <a:pt x="90" y="1102"/>
                  </a:lnTo>
                  <a:lnTo>
                    <a:pt x="92" y="1110"/>
                  </a:lnTo>
                  <a:lnTo>
                    <a:pt x="90" y="1128"/>
                  </a:lnTo>
                  <a:lnTo>
                    <a:pt x="90" y="1128"/>
                  </a:lnTo>
                  <a:lnTo>
                    <a:pt x="92" y="1132"/>
                  </a:lnTo>
                  <a:lnTo>
                    <a:pt x="94" y="1134"/>
                  </a:lnTo>
                  <a:lnTo>
                    <a:pt x="96" y="1132"/>
                  </a:lnTo>
                  <a:lnTo>
                    <a:pt x="96" y="1130"/>
                  </a:lnTo>
                  <a:lnTo>
                    <a:pt x="96" y="1130"/>
                  </a:lnTo>
                  <a:lnTo>
                    <a:pt x="96" y="1106"/>
                  </a:lnTo>
                  <a:lnTo>
                    <a:pt x="96" y="1082"/>
                  </a:lnTo>
                  <a:lnTo>
                    <a:pt x="96" y="1082"/>
                  </a:lnTo>
                  <a:lnTo>
                    <a:pt x="98" y="1076"/>
                  </a:lnTo>
                  <a:lnTo>
                    <a:pt x="102" y="1070"/>
                  </a:lnTo>
                  <a:lnTo>
                    <a:pt x="106" y="1062"/>
                  </a:lnTo>
                  <a:lnTo>
                    <a:pt x="106" y="1056"/>
                  </a:lnTo>
                  <a:lnTo>
                    <a:pt x="104" y="1048"/>
                  </a:lnTo>
                  <a:lnTo>
                    <a:pt x="104" y="1048"/>
                  </a:lnTo>
                  <a:lnTo>
                    <a:pt x="96" y="1034"/>
                  </a:lnTo>
                  <a:lnTo>
                    <a:pt x="92" y="1026"/>
                  </a:lnTo>
                  <a:lnTo>
                    <a:pt x="90" y="1016"/>
                  </a:lnTo>
                  <a:lnTo>
                    <a:pt x="90" y="1016"/>
                  </a:lnTo>
                  <a:lnTo>
                    <a:pt x="92" y="998"/>
                  </a:lnTo>
                  <a:lnTo>
                    <a:pt x="98" y="976"/>
                  </a:lnTo>
                  <a:lnTo>
                    <a:pt x="108" y="940"/>
                  </a:lnTo>
                  <a:lnTo>
                    <a:pt x="108" y="940"/>
                  </a:lnTo>
                  <a:lnTo>
                    <a:pt x="116" y="908"/>
                  </a:lnTo>
                  <a:lnTo>
                    <a:pt x="122" y="886"/>
                  </a:lnTo>
                  <a:lnTo>
                    <a:pt x="124" y="864"/>
                  </a:lnTo>
                  <a:lnTo>
                    <a:pt x="124" y="864"/>
                  </a:lnTo>
                  <a:lnTo>
                    <a:pt x="124" y="856"/>
                  </a:lnTo>
                  <a:lnTo>
                    <a:pt x="124" y="852"/>
                  </a:lnTo>
                  <a:lnTo>
                    <a:pt x="126" y="848"/>
                  </a:lnTo>
                  <a:lnTo>
                    <a:pt x="130" y="848"/>
                  </a:lnTo>
                  <a:lnTo>
                    <a:pt x="130" y="848"/>
                  </a:lnTo>
                  <a:lnTo>
                    <a:pt x="142" y="846"/>
                  </a:lnTo>
                  <a:lnTo>
                    <a:pt x="160" y="848"/>
                  </a:lnTo>
                  <a:lnTo>
                    <a:pt x="160" y="848"/>
                  </a:lnTo>
                  <a:lnTo>
                    <a:pt x="190" y="848"/>
                  </a:lnTo>
                  <a:lnTo>
                    <a:pt x="212" y="846"/>
                  </a:lnTo>
                  <a:lnTo>
                    <a:pt x="212" y="846"/>
                  </a:lnTo>
                  <a:lnTo>
                    <a:pt x="228" y="846"/>
                  </a:lnTo>
                  <a:lnTo>
                    <a:pt x="252" y="848"/>
                  </a:lnTo>
                  <a:lnTo>
                    <a:pt x="252" y="848"/>
                  </a:lnTo>
                  <a:lnTo>
                    <a:pt x="256" y="850"/>
                  </a:lnTo>
                  <a:lnTo>
                    <a:pt x="256" y="854"/>
                  </a:lnTo>
                  <a:lnTo>
                    <a:pt x="256" y="870"/>
                  </a:lnTo>
                  <a:lnTo>
                    <a:pt x="256" y="870"/>
                  </a:lnTo>
                  <a:lnTo>
                    <a:pt x="256" y="906"/>
                  </a:lnTo>
                  <a:lnTo>
                    <a:pt x="258" y="924"/>
                  </a:lnTo>
                  <a:lnTo>
                    <a:pt x="258" y="938"/>
                  </a:lnTo>
                  <a:lnTo>
                    <a:pt x="258" y="938"/>
                  </a:lnTo>
                  <a:lnTo>
                    <a:pt x="262" y="956"/>
                  </a:lnTo>
                  <a:lnTo>
                    <a:pt x="262" y="988"/>
                  </a:lnTo>
                  <a:lnTo>
                    <a:pt x="262" y="1026"/>
                  </a:lnTo>
                  <a:lnTo>
                    <a:pt x="260" y="1044"/>
                  </a:lnTo>
                  <a:lnTo>
                    <a:pt x="258" y="1060"/>
                  </a:lnTo>
                  <a:lnTo>
                    <a:pt x="258" y="1060"/>
                  </a:lnTo>
                  <a:lnTo>
                    <a:pt x="254" y="1092"/>
                  </a:lnTo>
                  <a:lnTo>
                    <a:pt x="248" y="1130"/>
                  </a:lnTo>
                  <a:lnTo>
                    <a:pt x="248" y="1130"/>
                  </a:lnTo>
                  <a:lnTo>
                    <a:pt x="250" y="1136"/>
                  </a:lnTo>
                  <a:lnTo>
                    <a:pt x="252" y="1142"/>
                  </a:lnTo>
                  <a:lnTo>
                    <a:pt x="256" y="1146"/>
                  </a:lnTo>
                  <a:lnTo>
                    <a:pt x="262" y="1148"/>
                  </a:lnTo>
                  <a:lnTo>
                    <a:pt x="272" y="1150"/>
                  </a:lnTo>
                  <a:lnTo>
                    <a:pt x="276" y="1150"/>
                  </a:lnTo>
                  <a:lnTo>
                    <a:pt x="276" y="1150"/>
                  </a:lnTo>
                  <a:lnTo>
                    <a:pt x="284" y="1148"/>
                  </a:lnTo>
                  <a:lnTo>
                    <a:pt x="290" y="1144"/>
                  </a:lnTo>
                  <a:lnTo>
                    <a:pt x="294" y="1140"/>
                  </a:lnTo>
                  <a:lnTo>
                    <a:pt x="296" y="1134"/>
                  </a:lnTo>
                  <a:lnTo>
                    <a:pt x="298" y="1124"/>
                  </a:lnTo>
                  <a:lnTo>
                    <a:pt x="298" y="1118"/>
                  </a:lnTo>
                  <a:lnTo>
                    <a:pt x="298" y="1118"/>
                  </a:lnTo>
                  <a:lnTo>
                    <a:pt x="298" y="1084"/>
                  </a:lnTo>
                  <a:lnTo>
                    <a:pt x="298" y="1084"/>
                  </a:lnTo>
                  <a:lnTo>
                    <a:pt x="300" y="1054"/>
                  </a:lnTo>
                  <a:lnTo>
                    <a:pt x="304" y="1010"/>
                  </a:lnTo>
                  <a:lnTo>
                    <a:pt x="304" y="1010"/>
                  </a:lnTo>
                  <a:lnTo>
                    <a:pt x="304" y="988"/>
                  </a:lnTo>
                  <a:lnTo>
                    <a:pt x="310" y="950"/>
                  </a:lnTo>
                  <a:lnTo>
                    <a:pt x="320" y="888"/>
                  </a:lnTo>
                  <a:lnTo>
                    <a:pt x="320" y="888"/>
                  </a:lnTo>
                  <a:lnTo>
                    <a:pt x="320" y="872"/>
                  </a:lnTo>
                  <a:lnTo>
                    <a:pt x="320" y="856"/>
                  </a:lnTo>
                  <a:lnTo>
                    <a:pt x="320" y="848"/>
                  </a:lnTo>
                  <a:lnTo>
                    <a:pt x="320" y="842"/>
                  </a:lnTo>
                  <a:lnTo>
                    <a:pt x="324" y="838"/>
                  </a:lnTo>
                  <a:lnTo>
                    <a:pt x="328" y="838"/>
                  </a:lnTo>
                  <a:lnTo>
                    <a:pt x="328" y="838"/>
                  </a:lnTo>
                  <a:lnTo>
                    <a:pt x="336" y="836"/>
                  </a:lnTo>
                  <a:lnTo>
                    <a:pt x="344" y="836"/>
                  </a:lnTo>
                  <a:lnTo>
                    <a:pt x="344" y="836"/>
                  </a:lnTo>
                  <a:lnTo>
                    <a:pt x="348" y="834"/>
                  </a:lnTo>
                  <a:lnTo>
                    <a:pt x="350" y="830"/>
                  </a:lnTo>
                  <a:lnTo>
                    <a:pt x="348" y="816"/>
                  </a:lnTo>
                  <a:lnTo>
                    <a:pt x="348" y="816"/>
                  </a:lnTo>
                  <a:lnTo>
                    <a:pt x="340" y="772"/>
                  </a:lnTo>
                  <a:lnTo>
                    <a:pt x="334" y="726"/>
                  </a:lnTo>
                  <a:lnTo>
                    <a:pt x="334" y="726"/>
                  </a:lnTo>
                  <a:lnTo>
                    <a:pt x="330" y="698"/>
                  </a:lnTo>
                  <a:lnTo>
                    <a:pt x="326" y="656"/>
                  </a:lnTo>
                  <a:lnTo>
                    <a:pt x="322" y="582"/>
                  </a:lnTo>
                  <a:lnTo>
                    <a:pt x="322" y="582"/>
                  </a:lnTo>
                  <a:lnTo>
                    <a:pt x="318" y="552"/>
                  </a:lnTo>
                  <a:lnTo>
                    <a:pt x="318" y="524"/>
                  </a:lnTo>
                  <a:lnTo>
                    <a:pt x="318" y="494"/>
                  </a:lnTo>
                  <a:lnTo>
                    <a:pt x="316" y="466"/>
                  </a:lnTo>
                  <a:lnTo>
                    <a:pt x="316" y="466"/>
                  </a:lnTo>
                  <a:lnTo>
                    <a:pt x="324" y="468"/>
                  </a:lnTo>
                  <a:lnTo>
                    <a:pt x="330" y="468"/>
                  </a:lnTo>
                  <a:lnTo>
                    <a:pt x="334" y="466"/>
                  </a:lnTo>
                  <a:lnTo>
                    <a:pt x="334" y="466"/>
                  </a:lnTo>
                  <a:lnTo>
                    <a:pt x="338" y="464"/>
                  </a:lnTo>
                  <a:lnTo>
                    <a:pt x="342" y="466"/>
                  </a:lnTo>
                  <a:lnTo>
                    <a:pt x="346" y="466"/>
                  </a:lnTo>
                  <a:lnTo>
                    <a:pt x="352" y="468"/>
                  </a:lnTo>
                  <a:lnTo>
                    <a:pt x="352" y="468"/>
                  </a:lnTo>
                  <a:lnTo>
                    <a:pt x="360" y="468"/>
                  </a:lnTo>
                  <a:lnTo>
                    <a:pt x="366" y="468"/>
                  </a:lnTo>
                  <a:lnTo>
                    <a:pt x="368" y="468"/>
                  </a:lnTo>
                  <a:lnTo>
                    <a:pt x="370" y="468"/>
                  </a:lnTo>
                  <a:lnTo>
                    <a:pt x="372" y="464"/>
                  </a:lnTo>
                  <a:lnTo>
                    <a:pt x="372" y="460"/>
                  </a:lnTo>
                  <a:lnTo>
                    <a:pt x="372" y="460"/>
                  </a:lnTo>
                  <a:lnTo>
                    <a:pt x="376" y="448"/>
                  </a:lnTo>
                  <a:lnTo>
                    <a:pt x="384" y="434"/>
                  </a:lnTo>
                  <a:lnTo>
                    <a:pt x="402" y="410"/>
                  </a:lnTo>
                  <a:lnTo>
                    <a:pt x="402" y="410"/>
                  </a:lnTo>
                  <a:lnTo>
                    <a:pt x="426" y="384"/>
                  </a:lnTo>
                  <a:lnTo>
                    <a:pt x="438" y="370"/>
                  </a:lnTo>
                  <a:lnTo>
                    <a:pt x="440" y="364"/>
                  </a:lnTo>
                  <a:lnTo>
                    <a:pt x="442" y="360"/>
                  </a:lnTo>
                  <a:lnTo>
                    <a:pt x="442" y="360"/>
                  </a:lnTo>
                  <a:close/>
                  <a:moveTo>
                    <a:pt x="208" y="130"/>
                  </a:moveTo>
                  <a:lnTo>
                    <a:pt x="208" y="130"/>
                  </a:lnTo>
                  <a:lnTo>
                    <a:pt x="208" y="128"/>
                  </a:lnTo>
                  <a:lnTo>
                    <a:pt x="210" y="126"/>
                  </a:lnTo>
                  <a:lnTo>
                    <a:pt x="214" y="126"/>
                  </a:lnTo>
                  <a:lnTo>
                    <a:pt x="214" y="126"/>
                  </a:lnTo>
                  <a:lnTo>
                    <a:pt x="218" y="124"/>
                  </a:lnTo>
                  <a:lnTo>
                    <a:pt x="218" y="126"/>
                  </a:lnTo>
                  <a:lnTo>
                    <a:pt x="216" y="134"/>
                  </a:lnTo>
                  <a:lnTo>
                    <a:pt x="216" y="134"/>
                  </a:lnTo>
                  <a:lnTo>
                    <a:pt x="216" y="134"/>
                  </a:lnTo>
                  <a:lnTo>
                    <a:pt x="214" y="134"/>
                  </a:lnTo>
                  <a:lnTo>
                    <a:pt x="208" y="130"/>
                  </a:lnTo>
                  <a:lnTo>
                    <a:pt x="208" y="130"/>
                  </a:lnTo>
                  <a:close/>
                  <a:moveTo>
                    <a:pt x="298" y="182"/>
                  </a:moveTo>
                  <a:lnTo>
                    <a:pt x="298" y="182"/>
                  </a:lnTo>
                  <a:lnTo>
                    <a:pt x="300" y="184"/>
                  </a:lnTo>
                  <a:lnTo>
                    <a:pt x="298" y="186"/>
                  </a:lnTo>
                  <a:lnTo>
                    <a:pt x="298" y="186"/>
                  </a:lnTo>
                  <a:lnTo>
                    <a:pt x="278" y="182"/>
                  </a:lnTo>
                  <a:lnTo>
                    <a:pt x="278" y="182"/>
                  </a:lnTo>
                  <a:lnTo>
                    <a:pt x="280" y="170"/>
                  </a:lnTo>
                  <a:lnTo>
                    <a:pt x="280" y="170"/>
                  </a:lnTo>
                  <a:lnTo>
                    <a:pt x="282" y="168"/>
                  </a:lnTo>
                  <a:lnTo>
                    <a:pt x="284" y="168"/>
                  </a:lnTo>
                  <a:lnTo>
                    <a:pt x="290" y="172"/>
                  </a:lnTo>
                  <a:lnTo>
                    <a:pt x="298" y="182"/>
                  </a:lnTo>
                  <a:lnTo>
                    <a:pt x="298" y="182"/>
                  </a:lnTo>
                  <a:close/>
                  <a:moveTo>
                    <a:pt x="282" y="150"/>
                  </a:moveTo>
                  <a:lnTo>
                    <a:pt x="282" y="150"/>
                  </a:lnTo>
                  <a:lnTo>
                    <a:pt x="282" y="154"/>
                  </a:lnTo>
                  <a:lnTo>
                    <a:pt x="280" y="148"/>
                  </a:lnTo>
                  <a:lnTo>
                    <a:pt x="280" y="148"/>
                  </a:lnTo>
                  <a:lnTo>
                    <a:pt x="280" y="142"/>
                  </a:lnTo>
                  <a:lnTo>
                    <a:pt x="280" y="138"/>
                  </a:lnTo>
                  <a:lnTo>
                    <a:pt x="280" y="138"/>
                  </a:lnTo>
                  <a:lnTo>
                    <a:pt x="280" y="136"/>
                  </a:lnTo>
                  <a:lnTo>
                    <a:pt x="282" y="138"/>
                  </a:lnTo>
                  <a:lnTo>
                    <a:pt x="284" y="140"/>
                  </a:lnTo>
                  <a:lnTo>
                    <a:pt x="284" y="140"/>
                  </a:lnTo>
                  <a:lnTo>
                    <a:pt x="284" y="144"/>
                  </a:lnTo>
                  <a:lnTo>
                    <a:pt x="282" y="150"/>
                  </a:lnTo>
                  <a:lnTo>
                    <a:pt x="282" y="150"/>
                  </a:lnTo>
                  <a:close/>
                  <a:moveTo>
                    <a:pt x="282" y="118"/>
                  </a:moveTo>
                  <a:lnTo>
                    <a:pt x="282" y="118"/>
                  </a:lnTo>
                  <a:lnTo>
                    <a:pt x="284" y="124"/>
                  </a:lnTo>
                  <a:lnTo>
                    <a:pt x="284" y="134"/>
                  </a:lnTo>
                  <a:lnTo>
                    <a:pt x="284" y="134"/>
                  </a:lnTo>
                  <a:lnTo>
                    <a:pt x="284" y="136"/>
                  </a:lnTo>
                  <a:lnTo>
                    <a:pt x="282" y="134"/>
                  </a:lnTo>
                  <a:lnTo>
                    <a:pt x="280" y="126"/>
                  </a:lnTo>
                  <a:lnTo>
                    <a:pt x="280" y="126"/>
                  </a:lnTo>
                  <a:lnTo>
                    <a:pt x="278" y="116"/>
                  </a:lnTo>
                  <a:lnTo>
                    <a:pt x="276" y="110"/>
                  </a:lnTo>
                  <a:lnTo>
                    <a:pt x="276" y="110"/>
                  </a:lnTo>
                  <a:lnTo>
                    <a:pt x="282" y="118"/>
                  </a:lnTo>
                  <a:lnTo>
                    <a:pt x="282" y="118"/>
                  </a:lnTo>
                  <a:close/>
                  <a:moveTo>
                    <a:pt x="274" y="164"/>
                  </a:moveTo>
                  <a:lnTo>
                    <a:pt x="274" y="164"/>
                  </a:lnTo>
                  <a:lnTo>
                    <a:pt x="274" y="164"/>
                  </a:lnTo>
                  <a:lnTo>
                    <a:pt x="274" y="166"/>
                  </a:lnTo>
                  <a:lnTo>
                    <a:pt x="274" y="170"/>
                  </a:lnTo>
                  <a:lnTo>
                    <a:pt x="274" y="170"/>
                  </a:lnTo>
                  <a:lnTo>
                    <a:pt x="274" y="174"/>
                  </a:lnTo>
                  <a:lnTo>
                    <a:pt x="272" y="174"/>
                  </a:lnTo>
                  <a:lnTo>
                    <a:pt x="272" y="174"/>
                  </a:lnTo>
                  <a:lnTo>
                    <a:pt x="272" y="170"/>
                  </a:lnTo>
                  <a:lnTo>
                    <a:pt x="274" y="164"/>
                  </a:lnTo>
                  <a:lnTo>
                    <a:pt x="274" y="164"/>
                  </a:lnTo>
                  <a:close/>
                  <a:moveTo>
                    <a:pt x="218" y="28"/>
                  </a:moveTo>
                  <a:lnTo>
                    <a:pt x="218" y="28"/>
                  </a:lnTo>
                  <a:lnTo>
                    <a:pt x="220" y="30"/>
                  </a:lnTo>
                  <a:lnTo>
                    <a:pt x="220" y="32"/>
                  </a:lnTo>
                  <a:lnTo>
                    <a:pt x="218" y="34"/>
                  </a:lnTo>
                  <a:lnTo>
                    <a:pt x="218" y="34"/>
                  </a:lnTo>
                  <a:lnTo>
                    <a:pt x="216" y="34"/>
                  </a:lnTo>
                  <a:lnTo>
                    <a:pt x="214" y="32"/>
                  </a:lnTo>
                  <a:lnTo>
                    <a:pt x="212" y="28"/>
                  </a:lnTo>
                  <a:lnTo>
                    <a:pt x="212" y="28"/>
                  </a:lnTo>
                  <a:lnTo>
                    <a:pt x="212" y="26"/>
                  </a:lnTo>
                  <a:lnTo>
                    <a:pt x="214" y="26"/>
                  </a:lnTo>
                  <a:lnTo>
                    <a:pt x="218" y="28"/>
                  </a:lnTo>
                  <a:lnTo>
                    <a:pt x="218" y="28"/>
                  </a:lnTo>
                  <a:close/>
                  <a:moveTo>
                    <a:pt x="212" y="114"/>
                  </a:moveTo>
                  <a:lnTo>
                    <a:pt x="212" y="114"/>
                  </a:lnTo>
                  <a:lnTo>
                    <a:pt x="216" y="108"/>
                  </a:lnTo>
                  <a:lnTo>
                    <a:pt x="220" y="98"/>
                  </a:lnTo>
                  <a:lnTo>
                    <a:pt x="220" y="98"/>
                  </a:lnTo>
                  <a:lnTo>
                    <a:pt x="222" y="88"/>
                  </a:lnTo>
                  <a:lnTo>
                    <a:pt x="222" y="82"/>
                  </a:lnTo>
                  <a:lnTo>
                    <a:pt x="222" y="72"/>
                  </a:lnTo>
                  <a:lnTo>
                    <a:pt x="222" y="72"/>
                  </a:lnTo>
                  <a:lnTo>
                    <a:pt x="220" y="68"/>
                  </a:lnTo>
                  <a:lnTo>
                    <a:pt x="224" y="66"/>
                  </a:lnTo>
                  <a:lnTo>
                    <a:pt x="224" y="66"/>
                  </a:lnTo>
                  <a:lnTo>
                    <a:pt x="226" y="66"/>
                  </a:lnTo>
                  <a:lnTo>
                    <a:pt x="230" y="66"/>
                  </a:lnTo>
                  <a:lnTo>
                    <a:pt x="232" y="70"/>
                  </a:lnTo>
                  <a:lnTo>
                    <a:pt x="232" y="70"/>
                  </a:lnTo>
                  <a:lnTo>
                    <a:pt x="234" y="76"/>
                  </a:lnTo>
                  <a:lnTo>
                    <a:pt x="234" y="82"/>
                  </a:lnTo>
                  <a:lnTo>
                    <a:pt x="232" y="94"/>
                  </a:lnTo>
                  <a:lnTo>
                    <a:pt x="232" y="94"/>
                  </a:lnTo>
                  <a:lnTo>
                    <a:pt x="228" y="100"/>
                  </a:lnTo>
                  <a:lnTo>
                    <a:pt x="224" y="106"/>
                  </a:lnTo>
                  <a:lnTo>
                    <a:pt x="224" y="106"/>
                  </a:lnTo>
                  <a:lnTo>
                    <a:pt x="222" y="112"/>
                  </a:lnTo>
                  <a:lnTo>
                    <a:pt x="220" y="116"/>
                  </a:lnTo>
                  <a:lnTo>
                    <a:pt x="220" y="116"/>
                  </a:lnTo>
                  <a:lnTo>
                    <a:pt x="216" y="120"/>
                  </a:lnTo>
                  <a:lnTo>
                    <a:pt x="210" y="124"/>
                  </a:lnTo>
                  <a:lnTo>
                    <a:pt x="210" y="124"/>
                  </a:lnTo>
                  <a:lnTo>
                    <a:pt x="206" y="126"/>
                  </a:lnTo>
                  <a:lnTo>
                    <a:pt x="204" y="126"/>
                  </a:lnTo>
                  <a:lnTo>
                    <a:pt x="206" y="130"/>
                  </a:lnTo>
                  <a:lnTo>
                    <a:pt x="206" y="130"/>
                  </a:lnTo>
                  <a:lnTo>
                    <a:pt x="210" y="134"/>
                  </a:lnTo>
                  <a:lnTo>
                    <a:pt x="214" y="138"/>
                  </a:lnTo>
                  <a:lnTo>
                    <a:pt x="214" y="138"/>
                  </a:lnTo>
                  <a:lnTo>
                    <a:pt x="214" y="144"/>
                  </a:lnTo>
                  <a:lnTo>
                    <a:pt x="212" y="148"/>
                  </a:lnTo>
                  <a:lnTo>
                    <a:pt x="210" y="148"/>
                  </a:lnTo>
                  <a:lnTo>
                    <a:pt x="210" y="148"/>
                  </a:lnTo>
                  <a:lnTo>
                    <a:pt x="210" y="144"/>
                  </a:lnTo>
                  <a:lnTo>
                    <a:pt x="206" y="138"/>
                  </a:lnTo>
                  <a:lnTo>
                    <a:pt x="202" y="126"/>
                  </a:lnTo>
                  <a:lnTo>
                    <a:pt x="202" y="126"/>
                  </a:lnTo>
                  <a:lnTo>
                    <a:pt x="202" y="122"/>
                  </a:lnTo>
                  <a:lnTo>
                    <a:pt x="204" y="120"/>
                  </a:lnTo>
                  <a:lnTo>
                    <a:pt x="212" y="114"/>
                  </a:lnTo>
                  <a:lnTo>
                    <a:pt x="212" y="114"/>
                  </a:lnTo>
                  <a:close/>
                  <a:moveTo>
                    <a:pt x="110" y="320"/>
                  </a:moveTo>
                  <a:lnTo>
                    <a:pt x="110" y="320"/>
                  </a:lnTo>
                  <a:lnTo>
                    <a:pt x="112" y="320"/>
                  </a:lnTo>
                  <a:lnTo>
                    <a:pt x="112" y="320"/>
                  </a:lnTo>
                  <a:lnTo>
                    <a:pt x="114" y="326"/>
                  </a:lnTo>
                  <a:lnTo>
                    <a:pt x="118" y="346"/>
                  </a:lnTo>
                  <a:lnTo>
                    <a:pt x="124" y="378"/>
                  </a:lnTo>
                  <a:lnTo>
                    <a:pt x="124" y="378"/>
                  </a:lnTo>
                  <a:lnTo>
                    <a:pt x="124" y="386"/>
                  </a:lnTo>
                  <a:lnTo>
                    <a:pt x="124" y="392"/>
                  </a:lnTo>
                  <a:lnTo>
                    <a:pt x="124" y="404"/>
                  </a:lnTo>
                  <a:lnTo>
                    <a:pt x="124" y="404"/>
                  </a:lnTo>
                  <a:lnTo>
                    <a:pt x="124" y="412"/>
                  </a:lnTo>
                  <a:lnTo>
                    <a:pt x="124" y="412"/>
                  </a:lnTo>
                  <a:lnTo>
                    <a:pt x="116" y="382"/>
                  </a:lnTo>
                  <a:lnTo>
                    <a:pt x="110" y="354"/>
                  </a:lnTo>
                  <a:lnTo>
                    <a:pt x="108" y="332"/>
                  </a:lnTo>
                  <a:lnTo>
                    <a:pt x="108" y="324"/>
                  </a:lnTo>
                  <a:lnTo>
                    <a:pt x="110" y="320"/>
                  </a:lnTo>
                  <a:lnTo>
                    <a:pt x="110" y="320"/>
                  </a:lnTo>
                  <a:close/>
                  <a:moveTo>
                    <a:pt x="330" y="414"/>
                  </a:moveTo>
                  <a:lnTo>
                    <a:pt x="330" y="414"/>
                  </a:lnTo>
                  <a:lnTo>
                    <a:pt x="326" y="420"/>
                  </a:lnTo>
                  <a:lnTo>
                    <a:pt x="322" y="428"/>
                  </a:lnTo>
                  <a:lnTo>
                    <a:pt x="318" y="432"/>
                  </a:lnTo>
                  <a:lnTo>
                    <a:pt x="314" y="434"/>
                  </a:lnTo>
                  <a:lnTo>
                    <a:pt x="310" y="432"/>
                  </a:lnTo>
                  <a:lnTo>
                    <a:pt x="304" y="428"/>
                  </a:lnTo>
                  <a:lnTo>
                    <a:pt x="304" y="428"/>
                  </a:lnTo>
                  <a:lnTo>
                    <a:pt x="280" y="408"/>
                  </a:lnTo>
                  <a:lnTo>
                    <a:pt x="280" y="408"/>
                  </a:lnTo>
                  <a:lnTo>
                    <a:pt x="280" y="408"/>
                  </a:lnTo>
                  <a:lnTo>
                    <a:pt x="278" y="396"/>
                  </a:lnTo>
                  <a:lnTo>
                    <a:pt x="278" y="386"/>
                  </a:lnTo>
                  <a:lnTo>
                    <a:pt x="278" y="386"/>
                  </a:lnTo>
                  <a:lnTo>
                    <a:pt x="280" y="378"/>
                  </a:lnTo>
                  <a:lnTo>
                    <a:pt x="286" y="366"/>
                  </a:lnTo>
                  <a:lnTo>
                    <a:pt x="294" y="354"/>
                  </a:lnTo>
                  <a:lnTo>
                    <a:pt x="298" y="340"/>
                  </a:lnTo>
                  <a:lnTo>
                    <a:pt x="298" y="340"/>
                  </a:lnTo>
                  <a:lnTo>
                    <a:pt x="308" y="306"/>
                  </a:lnTo>
                  <a:lnTo>
                    <a:pt x="308" y="306"/>
                  </a:lnTo>
                  <a:lnTo>
                    <a:pt x="312" y="300"/>
                  </a:lnTo>
                  <a:lnTo>
                    <a:pt x="314" y="296"/>
                  </a:lnTo>
                  <a:lnTo>
                    <a:pt x="318" y="296"/>
                  </a:lnTo>
                  <a:lnTo>
                    <a:pt x="322" y="296"/>
                  </a:lnTo>
                  <a:lnTo>
                    <a:pt x="330" y="302"/>
                  </a:lnTo>
                  <a:lnTo>
                    <a:pt x="338" y="308"/>
                  </a:lnTo>
                  <a:lnTo>
                    <a:pt x="338" y="308"/>
                  </a:lnTo>
                  <a:lnTo>
                    <a:pt x="352" y="318"/>
                  </a:lnTo>
                  <a:lnTo>
                    <a:pt x="360" y="330"/>
                  </a:lnTo>
                  <a:lnTo>
                    <a:pt x="372" y="346"/>
                  </a:lnTo>
                  <a:lnTo>
                    <a:pt x="372" y="346"/>
                  </a:lnTo>
                  <a:lnTo>
                    <a:pt x="374" y="352"/>
                  </a:lnTo>
                  <a:lnTo>
                    <a:pt x="374" y="360"/>
                  </a:lnTo>
                  <a:lnTo>
                    <a:pt x="372" y="368"/>
                  </a:lnTo>
                  <a:lnTo>
                    <a:pt x="366" y="378"/>
                  </a:lnTo>
                  <a:lnTo>
                    <a:pt x="360" y="386"/>
                  </a:lnTo>
                  <a:lnTo>
                    <a:pt x="352" y="396"/>
                  </a:lnTo>
                  <a:lnTo>
                    <a:pt x="342" y="406"/>
                  </a:lnTo>
                  <a:lnTo>
                    <a:pt x="330" y="414"/>
                  </a:lnTo>
                  <a:lnTo>
                    <a:pt x="330"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174"/>
            <p:cNvSpPr>
              <a:spLocks/>
            </p:cNvSpPr>
            <p:nvPr/>
          </p:nvSpPr>
          <p:spPr bwMode="auto">
            <a:xfrm>
              <a:off x="4224338" y="6969149"/>
              <a:ext cx="228600" cy="415925"/>
            </a:xfrm>
            <a:custGeom>
              <a:avLst/>
              <a:gdLst>
                <a:gd name="T0" fmla="*/ 132 w 144"/>
                <a:gd name="T1" fmla="*/ 168 h 262"/>
                <a:gd name="T2" fmla="*/ 130 w 144"/>
                <a:gd name="T3" fmla="*/ 130 h 262"/>
                <a:gd name="T4" fmla="*/ 122 w 144"/>
                <a:gd name="T5" fmla="*/ 60 h 262"/>
                <a:gd name="T6" fmla="*/ 118 w 144"/>
                <a:gd name="T7" fmla="*/ 36 h 262"/>
                <a:gd name="T8" fmla="*/ 116 w 144"/>
                <a:gd name="T9" fmla="*/ 30 h 262"/>
                <a:gd name="T10" fmla="*/ 110 w 144"/>
                <a:gd name="T11" fmla="*/ 28 h 262"/>
                <a:gd name="T12" fmla="*/ 102 w 144"/>
                <a:gd name="T13" fmla="*/ 28 h 262"/>
                <a:gd name="T14" fmla="*/ 100 w 144"/>
                <a:gd name="T15" fmla="*/ 24 h 262"/>
                <a:gd name="T16" fmla="*/ 102 w 144"/>
                <a:gd name="T17" fmla="*/ 14 h 262"/>
                <a:gd name="T18" fmla="*/ 102 w 144"/>
                <a:gd name="T19" fmla="*/ 4 h 262"/>
                <a:gd name="T20" fmla="*/ 98 w 144"/>
                <a:gd name="T21" fmla="*/ 0 h 262"/>
                <a:gd name="T22" fmla="*/ 98 w 144"/>
                <a:gd name="T23" fmla="*/ 4 h 262"/>
                <a:gd name="T24" fmla="*/ 98 w 144"/>
                <a:gd name="T25" fmla="*/ 12 h 262"/>
                <a:gd name="T26" fmla="*/ 90 w 144"/>
                <a:gd name="T27" fmla="*/ 22 h 262"/>
                <a:gd name="T28" fmla="*/ 86 w 144"/>
                <a:gd name="T29" fmla="*/ 22 h 262"/>
                <a:gd name="T30" fmla="*/ 80 w 144"/>
                <a:gd name="T31" fmla="*/ 28 h 262"/>
                <a:gd name="T32" fmla="*/ 72 w 144"/>
                <a:gd name="T33" fmla="*/ 44 h 262"/>
                <a:gd name="T34" fmla="*/ 66 w 144"/>
                <a:gd name="T35" fmla="*/ 52 h 262"/>
                <a:gd name="T36" fmla="*/ 62 w 144"/>
                <a:gd name="T37" fmla="*/ 52 h 262"/>
                <a:gd name="T38" fmla="*/ 58 w 144"/>
                <a:gd name="T39" fmla="*/ 44 h 262"/>
                <a:gd name="T40" fmla="*/ 56 w 144"/>
                <a:gd name="T41" fmla="*/ 34 h 262"/>
                <a:gd name="T42" fmla="*/ 44 w 144"/>
                <a:gd name="T43" fmla="*/ 22 h 262"/>
                <a:gd name="T44" fmla="*/ 44 w 144"/>
                <a:gd name="T45" fmla="*/ 18 h 262"/>
                <a:gd name="T46" fmla="*/ 42 w 144"/>
                <a:gd name="T47" fmla="*/ 8 h 262"/>
                <a:gd name="T48" fmla="*/ 40 w 144"/>
                <a:gd name="T49" fmla="*/ 6 h 262"/>
                <a:gd name="T50" fmla="*/ 34 w 144"/>
                <a:gd name="T51" fmla="*/ 14 h 262"/>
                <a:gd name="T52" fmla="*/ 28 w 144"/>
                <a:gd name="T53" fmla="*/ 20 h 262"/>
                <a:gd name="T54" fmla="*/ 28 w 144"/>
                <a:gd name="T55" fmla="*/ 22 h 262"/>
                <a:gd name="T56" fmla="*/ 24 w 144"/>
                <a:gd name="T57" fmla="*/ 46 h 262"/>
                <a:gd name="T58" fmla="*/ 16 w 144"/>
                <a:gd name="T59" fmla="*/ 70 h 262"/>
                <a:gd name="T60" fmla="*/ 12 w 144"/>
                <a:gd name="T61" fmla="*/ 94 h 262"/>
                <a:gd name="T62" fmla="*/ 12 w 144"/>
                <a:gd name="T63" fmla="*/ 102 h 262"/>
                <a:gd name="T64" fmla="*/ 6 w 144"/>
                <a:gd name="T65" fmla="*/ 128 h 262"/>
                <a:gd name="T66" fmla="*/ 0 w 144"/>
                <a:gd name="T67" fmla="*/ 150 h 262"/>
                <a:gd name="T68" fmla="*/ 0 w 144"/>
                <a:gd name="T69" fmla="*/ 156 h 262"/>
                <a:gd name="T70" fmla="*/ 10 w 144"/>
                <a:gd name="T71" fmla="*/ 204 h 262"/>
                <a:gd name="T72" fmla="*/ 12 w 144"/>
                <a:gd name="T73" fmla="*/ 236 h 262"/>
                <a:gd name="T74" fmla="*/ 20 w 144"/>
                <a:gd name="T75" fmla="*/ 244 h 262"/>
                <a:gd name="T76" fmla="*/ 58 w 144"/>
                <a:gd name="T77" fmla="*/ 258 h 262"/>
                <a:gd name="T78" fmla="*/ 74 w 144"/>
                <a:gd name="T79" fmla="*/ 262 h 262"/>
                <a:gd name="T80" fmla="*/ 92 w 144"/>
                <a:gd name="T81" fmla="*/ 262 h 262"/>
                <a:gd name="T82" fmla="*/ 128 w 144"/>
                <a:gd name="T83" fmla="*/ 252 h 262"/>
                <a:gd name="T84" fmla="*/ 142 w 144"/>
                <a:gd name="T85" fmla="*/ 252 h 262"/>
                <a:gd name="T86" fmla="*/ 144 w 144"/>
                <a:gd name="T87" fmla="*/ 250 h 262"/>
                <a:gd name="T88" fmla="*/ 140 w 144"/>
                <a:gd name="T89" fmla="*/ 224 h 262"/>
                <a:gd name="T90" fmla="*/ 132 w 144"/>
                <a:gd name="T91" fmla="*/ 16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4" h="262">
                  <a:moveTo>
                    <a:pt x="132" y="168"/>
                  </a:moveTo>
                  <a:lnTo>
                    <a:pt x="132" y="168"/>
                  </a:lnTo>
                  <a:lnTo>
                    <a:pt x="130" y="130"/>
                  </a:lnTo>
                  <a:lnTo>
                    <a:pt x="130" y="130"/>
                  </a:lnTo>
                  <a:lnTo>
                    <a:pt x="128" y="98"/>
                  </a:lnTo>
                  <a:lnTo>
                    <a:pt x="122" y="60"/>
                  </a:lnTo>
                  <a:lnTo>
                    <a:pt x="122" y="60"/>
                  </a:lnTo>
                  <a:lnTo>
                    <a:pt x="118" y="36"/>
                  </a:lnTo>
                  <a:lnTo>
                    <a:pt x="118" y="36"/>
                  </a:lnTo>
                  <a:lnTo>
                    <a:pt x="116" y="30"/>
                  </a:lnTo>
                  <a:lnTo>
                    <a:pt x="114" y="28"/>
                  </a:lnTo>
                  <a:lnTo>
                    <a:pt x="110" y="28"/>
                  </a:lnTo>
                  <a:lnTo>
                    <a:pt x="110" y="28"/>
                  </a:lnTo>
                  <a:lnTo>
                    <a:pt x="102" y="28"/>
                  </a:lnTo>
                  <a:lnTo>
                    <a:pt x="100" y="26"/>
                  </a:lnTo>
                  <a:lnTo>
                    <a:pt x="100" y="24"/>
                  </a:lnTo>
                  <a:lnTo>
                    <a:pt x="102" y="14"/>
                  </a:lnTo>
                  <a:lnTo>
                    <a:pt x="102" y="14"/>
                  </a:lnTo>
                  <a:lnTo>
                    <a:pt x="100" y="8"/>
                  </a:lnTo>
                  <a:lnTo>
                    <a:pt x="102" y="4"/>
                  </a:lnTo>
                  <a:lnTo>
                    <a:pt x="102" y="2"/>
                  </a:lnTo>
                  <a:lnTo>
                    <a:pt x="98" y="0"/>
                  </a:lnTo>
                  <a:lnTo>
                    <a:pt x="98" y="0"/>
                  </a:lnTo>
                  <a:lnTo>
                    <a:pt x="98" y="4"/>
                  </a:lnTo>
                  <a:lnTo>
                    <a:pt x="98" y="12"/>
                  </a:lnTo>
                  <a:lnTo>
                    <a:pt x="98" y="12"/>
                  </a:lnTo>
                  <a:lnTo>
                    <a:pt x="92" y="20"/>
                  </a:lnTo>
                  <a:lnTo>
                    <a:pt x="90" y="22"/>
                  </a:lnTo>
                  <a:lnTo>
                    <a:pt x="86" y="22"/>
                  </a:lnTo>
                  <a:lnTo>
                    <a:pt x="86" y="22"/>
                  </a:lnTo>
                  <a:lnTo>
                    <a:pt x="82" y="24"/>
                  </a:lnTo>
                  <a:lnTo>
                    <a:pt x="80" y="28"/>
                  </a:lnTo>
                  <a:lnTo>
                    <a:pt x="72" y="44"/>
                  </a:lnTo>
                  <a:lnTo>
                    <a:pt x="72" y="44"/>
                  </a:lnTo>
                  <a:lnTo>
                    <a:pt x="68" y="50"/>
                  </a:lnTo>
                  <a:lnTo>
                    <a:pt x="66" y="52"/>
                  </a:lnTo>
                  <a:lnTo>
                    <a:pt x="66" y="52"/>
                  </a:lnTo>
                  <a:lnTo>
                    <a:pt x="62" y="52"/>
                  </a:lnTo>
                  <a:lnTo>
                    <a:pt x="62" y="52"/>
                  </a:lnTo>
                  <a:lnTo>
                    <a:pt x="58" y="44"/>
                  </a:lnTo>
                  <a:lnTo>
                    <a:pt x="56" y="34"/>
                  </a:lnTo>
                  <a:lnTo>
                    <a:pt x="56" y="34"/>
                  </a:lnTo>
                  <a:lnTo>
                    <a:pt x="50" y="26"/>
                  </a:lnTo>
                  <a:lnTo>
                    <a:pt x="44" y="22"/>
                  </a:lnTo>
                  <a:lnTo>
                    <a:pt x="44" y="22"/>
                  </a:lnTo>
                  <a:lnTo>
                    <a:pt x="44" y="18"/>
                  </a:lnTo>
                  <a:lnTo>
                    <a:pt x="42" y="12"/>
                  </a:lnTo>
                  <a:lnTo>
                    <a:pt x="42" y="8"/>
                  </a:lnTo>
                  <a:lnTo>
                    <a:pt x="42" y="6"/>
                  </a:lnTo>
                  <a:lnTo>
                    <a:pt x="40" y="6"/>
                  </a:lnTo>
                  <a:lnTo>
                    <a:pt x="40" y="6"/>
                  </a:lnTo>
                  <a:lnTo>
                    <a:pt x="34" y="14"/>
                  </a:lnTo>
                  <a:lnTo>
                    <a:pt x="30" y="18"/>
                  </a:lnTo>
                  <a:lnTo>
                    <a:pt x="28" y="20"/>
                  </a:lnTo>
                  <a:lnTo>
                    <a:pt x="28" y="22"/>
                  </a:lnTo>
                  <a:lnTo>
                    <a:pt x="28" y="22"/>
                  </a:lnTo>
                  <a:lnTo>
                    <a:pt x="26" y="32"/>
                  </a:lnTo>
                  <a:lnTo>
                    <a:pt x="24" y="46"/>
                  </a:lnTo>
                  <a:lnTo>
                    <a:pt x="24" y="46"/>
                  </a:lnTo>
                  <a:lnTo>
                    <a:pt x="16" y="70"/>
                  </a:lnTo>
                  <a:lnTo>
                    <a:pt x="14" y="82"/>
                  </a:lnTo>
                  <a:lnTo>
                    <a:pt x="12" y="94"/>
                  </a:lnTo>
                  <a:lnTo>
                    <a:pt x="12" y="94"/>
                  </a:lnTo>
                  <a:lnTo>
                    <a:pt x="12" y="102"/>
                  </a:lnTo>
                  <a:lnTo>
                    <a:pt x="10" y="110"/>
                  </a:lnTo>
                  <a:lnTo>
                    <a:pt x="6" y="128"/>
                  </a:lnTo>
                  <a:lnTo>
                    <a:pt x="0" y="142"/>
                  </a:lnTo>
                  <a:lnTo>
                    <a:pt x="0" y="150"/>
                  </a:lnTo>
                  <a:lnTo>
                    <a:pt x="0" y="156"/>
                  </a:lnTo>
                  <a:lnTo>
                    <a:pt x="0" y="156"/>
                  </a:lnTo>
                  <a:lnTo>
                    <a:pt x="6" y="182"/>
                  </a:lnTo>
                  <a:lnTo>
                    <a:pt x="10" y="204"/>
                  </a:lnTo>
                  <a:lnTo>
                    <a:pt x="12" y="236"/>
                  </a:lnTo>
                  <a:lnTo>
                    <a:pt x="12" y="236"/>
                  </a:lnTo>
                  <a:lnTo>
                    <a:pt x="14" y="240"/>
                  </a:lnTo>
                  <a:lnTo>
                    <a:pt x="20" y="244"/>
                  </a:lnTo>
                  <a:lnTo>
                    <a:pt x="38" y="252"/>
                  </a:lnTo>
                  <a:lnTo>
                    <a:pt x="58" y="258"/>
                  </a:lnTo>
                  <a:lnTo>
                    <a:pt x="74" y="262"/>
                  </a:lnTo>
                  <a:lnTo>
                    <a:pt x="74" y="262"/>
                  </a:lnTo>
                  <a:lnTo>
                    <a:pt x="82" y="262"/>
                  </a:lnTo>
                  <a:lnTo>
                    <a:pt x="92" y="262"/>
                  </a:lnTo>
                  <a:lnTo>
                    <a:pt x="110" y="258"/>
                  </a:lnTo>
                  <a:lnTo>
                    <a:pt x="128" y="252"/>
                  </a:lnTo>
                  <a:lnTo>
                    <a:pt x="136" y="252"/>
                  </a:lnTo>
                  <a:lnTo>
                    <a:pt x="142" y="252"/>
                  </a:lnTo>
                  <a:lnTo>
                    <a:pt x="142" y="252"/>
                  </a:lnTo>
                  <a:lnTo>
                    <a:pt x="144" y="250"/>
                  </a:lnTo>
                  <a:lnTo>
                    <a:pt x="144" y="244"/>
                  </a:lnTo>
                  <a:lnTo>
                    <a:pt x="140" y="224"/>
                  </a:lnTo>
                  <a:lnTo>
                    <a:pt x="136" y="196"/>
                  </a:lnTo>
                  <a:lnTo>
                    <a:pt x="132" y="168"/>
                  </a:lnTo>
                  <a:lnTo>
                    <a:pt x="132"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11</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45387035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solidFill>
                  <a:schemeClr val="tx2"/>
                </a:solidFill>
              </a:rPr>
              <a:t>Behavox</a:t>
            </a:r>
            <a:r>
              <a:rPr lang="en-GB" dirty="0" smtClean="0">
                <a:solidFill>
                  <a:schemeClr val="tx2"/>
                </a:solidFill>
              </a:rPr>
              <a:t> – Capital Markets Surveillance</a:t>
            </a:r>
            <a:endParaRPr lang="en-GB" dirty="0">
              <a:solidFill>
                <a:schemeClr val="tx2"/>
              </a:solidFill>
            </a:endParaRPr>
          </a:p>
        </p:txBody>
      </p:sp>
      <p:sp>
        <p:nvSpPr>
          <p:cNvPr id="7" name="Content Placeholder 6"/>
          <p:cNvSpPr>
            <a:spLocks noGrp="1"/>
          </p:cNvSpPr>
          <p:nvPr>
            <p:ph sz="quarter" idx="15"/>
          </p:nvPr>
        </p:nvSpPr>
        <p:spPr>
          <a:xfrm>
            <a:off x="533400" y="1340768"/>
            <a:ext cx="8077200" cy="4831432"/>
          </a:xfrm>
          <a:prstGeom prst="rect">
            <a:avLst/>
          </a:prstGeom>
        </p:spPr>
        <p:txBody>
          <a:bodyPr/>
          <a:lstStyle/>
          <a:p>
            <a:pPr marL="342900" indent="-342900">
              <a:buFont typeface="Arial" panose="020B0604020202020204" pitchFamily="34" charset="0"/>
              <a:buChar char="•"/>
            </a:pPr>
            <a:r>
              <a:rPr lang="en-GB" dirty="0" smtClean="0"/>
              <a:t>Compliance surveillance software targeted </a:t>
            </a:r>
            <a:r>
              <a:rPr lang="en-GB" dirty="0"/>
              <a:t>at investment banks, brokerage houses, commodities traders and asset </a:t>
            </a:r>
            <a:r>
              <a:rPr lang="en-GB" dirty="0" smtClean="0"/>
              <a:t>managers</a:t>
            </a:r>
          </a:p>
          <a:p>
            <a:pPr marL="342900" indent="-342900">
              <a:buFont typeface="Arial" panose="020B0604020202020204" pitchFamily="34" charset="0"/>
              <a:buChar char="•"/>
            </a:pPr>
            <a:r>
              <a:rPr lang="en-GB" dirty="0" smtClean="0"/>
              <a:t>Employs machine </a:t>
            </a:r>
            <a:r>
              <a:rPr lang="en-GB" dirty="0"/>
              <a:t>learning, NLP and “advanced neural networks” technology to automatically sift through </a:t>
            </a:r>
            <a:r>
              <a:rPr lang="en-GB" dirty="0" smtClean="0"/>
              <a:t>existing data collected by financial institutions</a:t>
            </a:r>
          </a:p>
          <a:p>
            <a:pPr marL="342900" indent="-342900">
              <a:buFont typeface="Arial" panose="020B0604020202020204" pitchFamily="34" charset="0"/>
              <a:buChar char="•"/>
            </a:pPr>
            <a:r>
              <a:rPr lang="en-GB" dirty="0" smtClean="0"/>
              <a:t>Platform provides search and investigation of variety of data types including voice and text</a:t>
            </a:r>
          </a:p>
          <a:p>
            <a:pPr marL="342900" indent="-342900">
              <a:buFont typeface="Arial" panose="020B0604020202020204" pitchFamily="34" charset="0"/>
              <a:buChar char="•"/>
            </a:pPr>
            <a:r>
              <a:rPr lang="en-GB" dirty="0" smtClean="0"/>
              <a:t>Detection of insider trading, rogue trading, bribery, expense abuse, IP theft</a:t>
            </a:r>
            <a:endParaRPr lang="en-GB" dirty="0"/>
          </a:p>
        </p:txBody>
      </p:sp>
      <p:pic>
        <p:nvPicPr>
          <p:cNvPr id="9" name="Picture 8"/>
          <p:cNvPicPr>
            <a:picLocks noChangeAspect="1"/>
          </p:cNvPicPr>
          <p:nvPr/>
        </p:nvPicPr>
        <p:blipFill>
          <a:blip r:embed="rId3"/>
          <a:stretch>
            <a:fillRect/>
          </a:stretch>
        </p:blipFill>
        <p:spPr>
          <a:xfrm>
            <a:off x="530352" y="4645876"/>
            <a:ext cx="6756036" cy="597045"/>
          </a:xfrm>
          <a:prstGeom prst="rect">
            <a:avLst/>
          </a:prstGeom>
        </p:spPr>
      </p:pic>
      <p:pic>
        <p:nvPicPr>
          <p:cNvPr id="10" name="Picture 9"/>
          <p:cNvPicPr>
            <a:picLocks noChangeAspect="1"/>
          </p:cNvPicPr>
          <p:nvPr/>
        </p:nvPicPr>
        <p:blipFill>
          <a:blip r:embed="rId4"/>
          <a:stretch>
            <a:fillRect/>
          </a:stretch>
        </p:blipFill>
        <p:spPr>
          <a:xfrm>
            <a:off x="514231" y="5308899"/>
            <a:ext cx="6756036" cy="783157"/>
          </a:xfrm>
          <a:prstGeom prst="rect">
            <a:avLst/>
          </a:prstGeom>
        </p:spPr>
      </p:pic>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110</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12053831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Closing Remarks</a:t>
            </a:r>
            <a:endParaRPr lang="en-GB" dirty="0"/>
          </a:p>
        </p:txBody>
      </p:sp>
      <p:sp>
        <p:nvSpPr>
          <p:cNvPr id="44" name="Subtitle 43"/>
          <p:cNvSpPr>
            <a:spLocks noGrp="1"/>
          </p:cNvSpPr>
          <p:nvPr>
            <p:ph type="subTitle" idx="1"/>
          </p:nvPr>
        </p:nvSpPr>
        <p:spPr/>
        <p:txBody>
          <a:bodyPr/>
          <a:lstStyle/>
          <a:p>
            <a:endParaRPr lang="en-GB"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111</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83699363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solidFill>
                  <a:schemeClr val="tx2"/>
                </a:solidFill>
              </a:rPr>
              <a:t>Trade F</a:t>
            </a:r>
            <a:r>
              <a:rPr lang="en-GB" dirty="0" smtClean="0">
                <a:solidFill>
                  <a:schemeClr val="tx2"/>
                </a:solidFill>
              </a:rPr>
              <a:t>inance</a:t>
            </a:r>
            <a:endParaRPr lang="en-GB" dirty="0">
              <a:solidFill>
                <a:schemeClr val="tx2"/>
              </a:solidFill>
            </a:endParaRPr>
          </a:p>
        </p:txBody>
      </p:sp>
      <p:grpSp>
        <p:nvGrpSpPr>
          <p:cNvPr id="42" name="Group 41"/>
          <p:cNvGrpSpPr/>
          <p:nvPr/>
        </p:nvGrpSpPr>
        <p:grpSpPr>
          <a:xfrm>
            <a:off x="527050" y="1543050"/>
            <a:ext cx="4552447" cy="703185"/>
            <a:chOff x="601011" y="1773239"/>
            <a:chExt cx="5266388" cy="862820"/>
          </a:xfrm>
        </p:grpSpPr>
        <p:grpSp>
          <p:nvGrpSpPr>
            <p:cNvPr id="43" name="Group 42"/>
            <p:cNvGrpSpPr/>
            <p:nvPr/>
          </p:nvGrpSpPr>
          <p:grpSpPr>
            <a:xfrm>
              <a:off x="601011" y="1773239"/>
              <a:ext cx="5266388" cy="862820"/>
              <a:chOff x="601011" y="1773238"/>
              <a:chExt cx="7330150" cy="1200937"/>
            </a:xfrm>
          </p:grpSpPr>
          <p:sp>
            <p:nvSpPr>
              <p:cNvPr id="46" name="Rectangle 45"/>
              <p:cNvSpPr/>
              <p:nvPr/>
            </p:nvSpPr>
            <p:spPr bwMode="ltGray">
              <a:xfrm>
                <a:off x="1201378" y="1773238"/>
                <a:ext cx="6729783" cy="1200937"/>
              </a:xfrm>
              <a:prstGeom prst="rect">
                <a:avLst/>
              </a:prstGeom>
              <a:noFill/>
              <a:ln w="3175" cap="flat" cmpd="sng" algn="ctr">
                <a:noFill/>
                <a:prstDash val="solid"/>
              </a:ln>
              <a:effectLst/>
            </p:spPr>
            <p:txBody>
              <a:bodyPr lIns="502920" tIns="91440" bIns="91440" rtlCol="0" anchor="ctr" anchorCtr="0"/>
              <a:lstStyle/>
              <a:p>
                <a:pPr>
                  <a:spcAft>
                    <a:spcPts val="342"/>
                  </a:spcAft>
                  <a:defRPr/>
                </a:pPr>
                <a:r>
                  <a:rPr lang="en-GB" sz="1400" dirty="0" smtClean="0">
                    <a:latin typeface="Georgia" pitchFamily="18" charset="0"/>
                  </a:rPr>
                  <a:t>Trade has already become an attractive exploitable option</a:t>
                </a:r>
                <a:endParaRPr lang="en-GB" sz="1400" dirty="0">
                  <a:latin typeface="Georgia" pitchFamily="18" charset="0"/>
                </a:endParaRPr>
              </a:p>
            </p:txBody>
          </p:sp>
          <p:grpSp>
            <p:nvGrpSpPr>
              <p:cNvPr id="47" name="Group 46"/>
              <p:cNvGrpSpPr/>
              <p:nvPr/>
            </p:nvGrpSpPr>
            <p:grpSpPr>
              <a:xfrm>
                <a:off x="601011" y="1773238"/>
                <a:ext cx="1200938" cy="1200937"/>
                <a:chOff x="2887033" y="3472700"/>
                <a:chExt cx="1068262" cy="1099299"/>
              </a:xfrm>
            </p:grpSpPr>
            <p:sp>
              <p:nvSpPr>
                <p:cNvPr id="48" name="Oval 47"/>
                <p:cNvSpPr/>
                <p:nvPr/>
              </p:nvSpPr>
              <p:spPr bwMode="ltGray">
                <a:xfrm>
                  <a:off x="2887033" y="3472700"/>
                  <a:ext cx="1068262" cy="1099299"/>
                </a:xfrm>
                <a:prstGeom prst="ellipse">
                  <a:avLst/>
                </a:prstGeom>
                <a:solidFill>
                  <a:srgbClr val="C0BAA7"/>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49" name="Oval 48"/>
                <p:cNvSpPr/>
                <p:nvPr/>
              </p:nvSpPr>
              <p:spPr bwMode="ltGray">
                <a:xfrm>
                  <a:off x="2950138" y="3537638"/>
                  <a:ext cx="942052" cy="969422"/>
                </a:xfrm>
                <a:prstGeom prst="ellipse">
                  <a:avLst/>
                </a:prstGeom>
                <a:solidFill>
                  <a:srgbClr val="FFFFFF"/>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50" name="Oval 49"/>
                <p:cNvSpPr/>
                <p:nvPr/>
              </p:nvSpPr>
              <p:spPr bwMode="ltGray">
                <a:xfrm>
                  <a:off x="2997465" y="3586342"/>
                  <a:ext cx="847397" cy="872018"/>
                </a:xfrm>
                <a:prstGeom prst="ellipse">
                  <a:avLst/>
                </a:prstGeom>
                <a:solidFill>
                  <a:schemeClr val="tx2"/>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51" name="Rectangle 50"/>
                <p:cNvSpPr/>
                <p:nvPr/>
              </p:nvSpPr>
              <p:spPr>
                <a:xfrm>
                  <a:off x="3252921" y="3510149"/>
                  <a:ext cx="305359" cy="817957"/>
                </a:xfrm>
                <a:prstGeom prst="rect">
                  <a:avLst/>
                </a:prstGeom>
              </p:spPr>
              <p:txBody>
                <a:bodyPr wrap="none" lIns="0" tIns="0" rIns="0" bIns="0">
                  <a:spAutoFit/>
                </a:bodyPr>
                <a:lstStyle/>
                <a:p>
                  <a:pPr algn="ctr"/>
                  <a:r>
                    <a:rPr lang="en-GB" sz="3400" b="1" dirty="0">
                      <a:solidFill>
                        <a:srgbClr val="FFFFFF"/>
                      </a:solidFill>
                      <a:latin typeface="Georgia" pitchFamily="18" charset="0"/>
                    </a:rPr>
                    <a:t>1</a:t>
                  </a:r>
                </a:p>
              </p:txBody>
            </p:sp>
          </p:grpSp>
        </p:grpSp>
        <p:cxnSp>
          <p:nvCxnSpPr>
            <p:cNvPr id="44" name="Straight Connector 43"/>
            <p:cNvCxnSpPr/>
            <p:nvPr/>
          </p:nvCxnSpPr>
          <p:spPr>
            <a:xfrm>
              <a:off x="1032421" y="1794020"/>
              <a:ext cx="4834978" cy="0"/>
            </a:xfrm>
            <a:prstGeom prst="line">
              <a:avLst/>
            </a:prstGeom>
            <a:ln w="28575">
              <a:solidFill>
                <a:srgbClr val="C0BAA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2421" y="2628439"/>
              <a:ext cx="4834978" cy="0"/>
            </a:xfrm>
            <a:prstGeom prst="line">
              <a:avLst/>
            </a:prstGeom>
            <a:ln w="9525">
              <a:solidFill>
                <a:srgbClr val="C0BAA7"/>
              </a:solidFill>
              <a:prstDash val="sysDot"/>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527050" y="2570347"/>
            <a:ext cx="4552447" cy="703185"/>
            <a:chOff x="601011" y="1773239"/>
            <a:chExt cx="5266388" cy="862820"/>
          </a:xfrm>
        </p:grpSpPr>
        <p:grpSp>
          <p:nvGrpSpPr>
            <p:cNvPr id="53" name="Group 52"/>
            <p:cNvGrpSpPr/>
            <p:nvPr/>
          </p:nvGrpSpPr>
          <p:grpSpPr>
            <a:xfrm>
              <a:off x="601011" y="1773239"/>
              <a:ext cx="5266388" cy="862820"/>
              <a:chOff x="601011" y="1773238"/>
              <a:chExt cx="7330150" cy="1200937"/>
            </a:xfrm>
          </p:grpSpPr>
          <p:sp>
            <p:nvSpPr>
              <p:cNvPr id="56" name="Rectangle 55"/>
              <p:cNvSpPr/>
              <p:nvPr/>
            </p:nvSpPr>
            <p:spPr bwMode="ltGray">
              <a:xfrm>
                <a:off x="1201378" y="1773238"/>
                <a:ext cx="6729783" cy="1200937"/>
              </a:xfrm>
              <a:prstGeom prst="rect">
                <a:avLst/>
              </a:prstGeom>
              <a:noFill/>
              <a:ln w="3175" cap="flat" cmpd="sng" algn="ctr">
                <a:noFill/>
                <a:prstDash val="solid"/>
              </a:ln>
              <a:effectLst/>
            </p:spPr>
            <p:txBody>
              <a:bodyPr lIns="502920" tIns="91440" bIns="91440" rtlCol="0" anchor="ctr" anchorCtr="0"/>
              <a:lstStyle/>
              <a:p>
                <a:pPr>
                  <a:spcAft>
                    <a:spcPts val="342"/>
                  </a:spcAft>
                  <a:defRPr/>
                </a:pPr>
                <a:r>
                  <a:rPr lang="en-GB" sz="1400" dirty="0" smtClean="0">
                    <a:latin typeface="Georgia" pitchFamily="18" charset="0"/>
                  </a:rPr>
                  <a:t>Trade related payments are complex and difficult to recognise</a:t>
                </a:r>
                <a:endParaRPr lang="en-GB" sz="1400" dirty="0">
                  <a:latin typeface="Georgia" pitchFamily="18" charset="0"/>
                </a:endParaRPr>
              </a:p>
            </p:txBody>
          </p:sp>
          <p:grpSp>
            <p:nvGrpSpPr>
              <p:cNvPr id="57" name="Group 56"/>
              <p:cNvGrpSpPr/>
              <p:nvPr/>
            </p:nvGrpSpPr>
            <p:grpSpPr>
              <a:xfrm>
                <a:off x="601011" y="1773238"/>
                <a:ext cx="1200938" cy="1200937"/>
                <a:chOff x="2887033" y="3472700"/>
                <a:chExt cx="1068262" cy="1099299"/>
              </a:xfrm>
            </p:grpSpPr>
            <p:sp>
              <p:nvSpPr>
                <p:cNvPr id="58" name="Oval 57"/>
                <p:cNvSpPr/>
                <p:nvPr/>
              </p:nvSpPr>
              <p:spPr bwMode="ltGray">
                <a:xfrm>
                  <a:off x="2887033" y="3472700"/>
                  <a:ext cx="1068262" cy="1099299"/>
                </a:xfrm>
                <a:prstGeom prst="ellipse">
                  <a:avLst/>
                </a:prstGeom>
                <a:solidFill>
                  <a:srgbClr val="C0BAA7"/>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59" name="Oval 58"/>
                <p:cNvSpPr/>
                <p:nvPr/>
              </p:nvSpPr>
              <p:spPr bwMode="ltGray">
                <a:xfrm>
                  <a:off x="2950138" y="3537638"/>
                  <a:ext cx="942052" cy="969422"/>
                </a:xfrm>
                <a:prstGeom prst="ellipse">
                  <a:avLst/>
                </a:prstGeom>
                <a:solidFill>
                  <a:srgbClr val="FFFFFF"/>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60" name="Oval 59"/>
                <p:cNvSpPr/>
                <p:nvPr/>
              </p:nvSpPr>
              <p:spPr bwMode="ltGray">
                <a:xfrm>
                  <a:off x="2997465" y="3586342"/>
                  <a:ext cx="847397" cy="872018"/>
                </a:xfrm>
                <a:prstGeom prst="ellipse">
                  <a:avLst/>
                </a:prstGeom>
                <a:solidFill>
                  <a:schemeClr val="accent2"/>
                </a:solidFill>
                <a:ln w="3175" cap="flat" cmpd="sng" algn="ctr">
                  <a:noFill/>
                  <a:prstDash val="solid"/>
                </a:ln>
                <a:effectLst/>
              </p:spPr>
              <p:txBody>
                <a:bodyPr rtlCol="0" anchor="ctr"/>
                <a:lstStyle/>
                <a:p>
                  <a:pPr algn="ctr" defTabSz="1039266">
                    <a:defRPr/>
                  </a:pPr>
                  <a:endParaRPr lang="en-GB" sz="4600" b="1" kern="0" dirty="0">
                    <a:latin typeface="Georgia" pitchFamily="18" charset="0"/>
                  </a:endParaRPr>
                </a:p>
              </p:txBody>
            </p:sp>
            <p:sp>
              <p:nvSpPr>
                <p:cNvPr id="61" name="Rectangle 60"/>
                <p:cNvSpPr/>
                <p:nvPr/>
              </p:nvSpPr>
              <p:spPr>
                <a:xfrm>
                  <a:off x="3210444" y="3525731"/>
                  <a:ext cx="390308" cy="817957"/>
                </a:xfrm>
                <a:prstGeom prst="rect">
                  <a:avLst/>
                </a:prstGeom>
              </p:spPr>
              <p:txBody>
                <a:bodyPr wrap="none" lIns="0" tIns="0" rIns="0" bIns="0">
                  <a:spAutoFit/>
                </a:bodyPr>
                <a:lstStyle/>
                <a:p>
                  <a:pPr algn="ctr"/>
                  <a:r>
                    <a:rPr lang="en-GB" sz="3400" b="1" dirty="0">
                      <a:solidFill>
                        <a:schemeClr val="bg2"/>
                      </a:solidFill>
                      <a:latin typeface="Georgia" pitchFamily="18" charset="0"/>
                    </a:rPr>
                    <a:t>2</a:t>
                  </a:r>
                </a:p>
              </p:txBody>
            </p:sp>
          </p:grpSp>
        </p:grpSp>
        <p:cxnSp>
          <p:nvCxnSpPr>
            <p:cNvPr id="54" name="Straight Connector 53"/>
            <p:cNvCxnSpPr/>
            <p:nvPr/>
          </p:nvCxnSpPr>
          <p:spPr>
            <a:xfrm>
              <a:off x="1032421" y="1794020"/>
              <a:ext cx="4834978" cy="0"/>
            </a:xfrm>
            <a:prstGeom prst="line">
              <a:avLst/>
            </a:prstGeom>
            <a:ln w="28575">
              <a:solidFill>
                <a:srgbClr val="C0BAA7"/>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032421" y="2628439"/>
              <a:ext cx="4834978" cy="0"/>
            </a:xfrm>
            <a:prstGeom prst="line">
              <a:avLst/>
            </a:prstGeom>
            <a:ln w="9525">
              <a:solidFill>
                <a:srgbClr val="C0BAA7"/>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527050" y="3628158"/>
            <a:ext cx="4552447" cy="703185"/>
            <a:chOff x="601011" y="1773239"/>
            <a:chExt cx="5266388" cy="862820"/>
          </a:xfrm>
        </p:grpSpPr>
        <p:grpSp>
          <p:nvGrpSpPr>
            <p:cNvPr id="32" name="Group 31"/>
            <p:cNvGrpSpPr/>
            <p:nvPr/>
          </p:nvGrpSpPr>
          <p:grpSpPr>
            <a:xfrm>
              <a:off x="601011" y="1773239"/>
              <a:ext cx="5266388" cy="862820"/>
              <a:chOff x="601011" y="1773238"/>
              <a:chExt cx="7330150" cy="1200937"/>
            </a:xfrm>
          </p:grpSpPr>
          <p:sp>
            <p:nvSpPr>
              <p:cNvPr id="35" name="Rectangle 34"/>
              <p:cNvSpPr/>
              <p:nvPr/>
            </p:nvSpPr>
            <p:spPr bwMode="ltGray">
              <a:xfrm>
                <a:off x="1201378" y="1773238"/>
                <a:ext cx="6729783" cy="1200937"/>
              </a:xfrm>
              <a:prstGeom prst="rect">
                <a:avLst/>
              </a:prstGeom>
              <a:noFill/>
              <a:ln w="3175" cap="flat" cmpd="sng" algn="ctr">
                <a:noFill/>
                <a:prstDash val="solid"/>
              </a:ln>
              <a:effectLst/>
            </p:spPr>
            <p:txBody>
              <a:bodyPr lIns="502920" tIns="91440" bIns="91440" rtlCol="0" anchor="ctr" anchorCtr="0"/>
              <a:lstStyle/>
              <a:p>
                <a:pPr>
                  <a:spcAft>
                    <a:spcPts val="342"/>
                  </a:spcAft>
                  <a:defRPr/>
                </a:pPr>
                <a:r>
                  <a:rPr lang="en-GB" sz="1400" dirty="0" smtClean="0">
                    <a:latin typeface="Georgia" pitchFamily="18" charset="0"/>
                  </a:rPr>
                  <a:t>Regulatory response to trade finance being driven out of Singapore </a:t>
                </a:r>
                <a:endParaRPr lang="en-GB" sz="1400" dirty="0">
                  <a:latin typeface="Georgia" pitchFamily="18" charset="0"/>
                </a:endParaRPr>
              </a:p>
            </p:txBody>
          </p:sp>
          <p:grpSp>
            <p:nvGrpSpPr>
              <p:cNvPr id="36" name="Group 35"/>
              <p:cNvGrpSpPr/>
              <p:nvPr/>
            </p:nvGrpSpPr>
            <p:grpSpPr>
              <a:xfrm>
                <a:off x="601011" y="1773238"/>
                <a:ext cx="1200938" cy="1200937"/>
                <a:chOff x="2887033" y="3472700"/>
                <a:chExt cx="1068262" cy="1099299"/>
              </a:xfrm>
            </p:grpSpPr>
            <p:sp>
              <p:nvSpPr>
                <p:cNvPr id="37" name="Oval 36"/>
                <p:cNvSpPr/>
                <p:nvPr/>
              </p:nvSpPr>
              <p:spPr bwMode="ltGray">
                <a:xfrm>
                  <a:off x="2887033" y="3472700"/>
                  <a:ext cx="1068262" cy="1099299"/>
                </a:xfrm>
                <a:prstGeom prst="ellipse">
                  <a:avLst/>
                </a:prstGeom>
                <a:solidFill>
                  <a:srgbClr val="C0BAA7"/>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38" name="Oval 37"/>
                <p:cNvSpPr/>
                <p:nvPr/>
              </p:nvSpPr>
              <p:spPr bwMode="ltGray">
                <a:xfrm>
                  <a:off x="2950138" y="3537638"/>
                  <a:ext cx="942052" cy="969422"/>
                </a:xfrm>
                <a:prstGeom prst="ellipse">
                  <a:avLst/>
                </a:prstGeom>
                <a:solidFill>
                  <a:srgbClr val="FFFFFF"/>
                </a:solidFill>
                <a:ln w="3175" cap="flat" cmpd="sng" algn="ctr">
                  <a:noFill/>
                  <a:prstDash val="solid"/>
                </a:ln>
                <a:effectLst/>
              </p:spPr>
              <p:txBody>
                <a:bodyPr rtlCol="0" anchor="ctr"/>
                <a:lstStyle/>
                <a:p>
                  <a:pPr algn="ctr" defTabSz="1039266">
                    <a:defRPr/>
                  </a:pPr>
                  <a:endParaRPr lang="en-GB" sz="4600" b="1" kern="0" dirty="0">
                    <a:solidFill>
                      <a:srgbClr val="FFFFFF"/>
                    </a:solidFill>
                    <a:latin typeface="Georgia" pitchFamily="18" charset="0"/>
                  </a:endParaRPr>
                </a:p>
              </p:txBody>
            </p:sp>
            <p:sp>
              <p:nvSpPr>
                <p:cNvPr id="39" name="Oval 38"/>
                <p:cNvSpPr/>
                <p:nvPr/>
              </p:nvSpPr>
              <p:spPr bwMode="ltGray">
                <a:xfrm>
                  <a:off x="2997465" y="3586342"/>
                  <a:ext cx="847397" cy="872018"/>
                </a:xfrm>
                <a:prstGeom prst="ellipse">
                  <a:avLst/>
                </a:prstGeom>
                <a:solidFill>
                  <a:schemeClr val="accent4"/>
                </a:solidFill>
                <a:ln w="3175" cap="flat" cmpd="sng" algn="ctr">
                  <a:noFill/>
                  <a:prstDash val="solid"/>
                </a:ln>
                <a:effectLst/>
              </p:spPr>
              <p:txBody>
                <a:bodyPr rtlCol="0" anchor="ctr"/>
                <a:lstStyle/>
                <a:p>
                  <a:pPr algn="ctr" defTabSz="1039266">
                    <a:defRPr/>
                  </a:pPr>
                  <a:endParaRPr lang="en-GB" sz="4600" b="1" kern="0" dirty="0">
                    <a:latin typeface="Georgia" pitchFamily="18" charset="0"/>
                  </a:endParaRPr>
                </a:p>
              </p:txBody>
            </p:sp>
            <p:sp>
              <p:nvSpPr>
                <p:cNvPr id="40" name="Rectangle 39"/>
                <p:cNvSpPr/>
                <p:nvPr/>
              </p:nvSpPr>
              <p:spPr>
                <a:xfrm>
                  <a:off x="3210443" y="3525731"/>
                  <a:ext cx="390311" cy="817957"/>
                </a:xfrm>
                <a:prstGeom prst="rect">
                  <a:avLst/>
                </a:prstGeom>
              </p:spPr>
              <p:txBody>
                <a:bodyPr wrap="none" lIns="0" tIns="0" rIns="0" bIns="0">
                  <a:spAutoFit/>
                </a:bodyPr>
                <a:lstStyle/>
                <a:p>
                  <a:pPr algn="ctr"/>
                  <a:r>
                    <a:rPr lang="en-GB" sz="3400" b="1" dirty="0">
                      <a:solidFill>
                        <a:schemeClr val="bg2"/>
                      </a:solidFill>
                      <a:latin typeface="Georgia" pitchFamily="18" charset="0"/>
                    </a:rPr>
                    <a:t>3</a:t>
                  </a:r>
                </a:p>
              </p:txBody>
            </p:sp>
          </p:grpSp>
        </p:grpSp>
        <p:cxnSp>
          <p:nvCxnSpPr>
            <p:cNvPr id="33" name="Straight Connector 32"/>
            <p:cNvCxnSpPr/>
            <p:nvPr/>
          </p:nvCxnSpPr>
          <p:spPr>
            <a:xfrm>
              <a:off x="1032421" y="1794020"/>
              <a:ext cx="4834978" cy="0"/>
            </a:xfrm>
            <a:prstGeom prst="line">
              <a:avLst/>
            </a:prstGeom>
            <a:ln w="28575">
              <a:solidFill>
                <a:srgbClr val="C0BAA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32421" y="2628439"/>
              <a:ext cx="4834978" cy="0"/>
            </a:xfrm>
            <a:prstGeom prst="line">
              <a:avLst/>
            </a:prstGeom>
            <a:ln w="9525">
              <a:solidFill>
                <a:srgbClr val="C0BAA7"/>
              </a:solidFill>
              <a:prstDash val="sysDot"/>
            </a:ln>
          </p:spPr>
          <p:style>
            <a:lnRef idx="1">
              <a:schemeClr val="accent1"/>
            </a:lnRef>
            <a:fillRef idx="0">
              <a:schemeClr val="accent1"/>
            </a:fillRef>
            <a:effectRef idx="0">
              <a:schemeClr val="accent1"/>
            </a:effectRef>
            <a:fontRef idx="minor">
              <a:schemeClr val="tx1"/>
            </a:fontRef>
          </p:style>
        </p:cxnSp>
      </p:grpSp>
      <p:pic>
        <p:nvPicPr>
          <p:cNvPr id="64" name="Picture 1"/>
          <p:cNvPicPr>
            <a:picLocks noChangeAspect="1" noChangeArrowheads="1"/>
          </p:cNvPicPr>
          <p:nvPr/>
        </p:nvPicPr>
        <p:blipFill rotWithShape="1">
          <a:blip r:embed="rId3" cstate="print"/>
          <a:srcRect l="357" t="476" r="27748" b="1186"/>
          <a:stretch/>
        </p:blipFill>
        <p:spPr bwMode="auto">
          <a:xfrm>
            <a:off x="5452360" y="808929"/>
            <a:ext cx="3158240" cy="5428383"/>
          </a:xfrm>
          <a:prstGeom prst="rect">
            <a:avLst/>
          </a:prstGeom>
          <a:noFill/>
          <a:ln>
            <a:noFill/>
          </a:ln>
        </p:spPr>
      </p:pic>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112</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08015144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De-Risking is high profile</a:t>
            </a:r>
            <a:endParaRPr lang="en-GB" b="0" i="0" dirty="0" smtClean="0">
              <a:solidFill>
                <a:schemeClr val="tx2"/>
              </a:solidFill>
            </a:endParaRPr>
          </a:p>
        </p:txBody>
      </p:sp>
      <p:grpSp>
        <p:nvGrpSpPr>
          <p:cNvPr id="3" name="Group 2"/>
          <p:cNvGrpSpPr/>
          <p:nvPr/>
        </p:nvGrpSpPr>
        <p:grpSpPr>
          <a:xfrm>
            <a:off x="403405" y="1097001"/>
            <a:ext cx="3837628" cy="2608852"/>
            <a:chOff x="518346" y="3079554"/>
            <a:chExt cx="3837628" cy="2608852"/>
          </a:xfrm>
        </p:grpSpPr>
        <p:pic>
          <p:nvPicPr>
            <p:cNvPr id="30" name="Picture 8" descr="Blank clipping"/>
            <p:cNvPicPr>
              <a:picLocks noChangeAspect="1" noChangeArrowheads="1"/>
            </p:cNvPicPr>
            <p:nvPr/>
          </p:nvPicPr>
          <p:blipFill>
            <a:blip r:embed="rId3" cstate="print"/>
            <a:srcRect/>
            <a:stretch>
              <a:fillRect/>
            </a:stretch>
          </p:blipFill>
          <p:spPr bwMode="auto">
            <a:xfrm>
              <a:off x="518346" y="3079554"/>
              <a:ext cx="3837628" cy="2608852"/>
            </a:xfrm>
            <a:prstGeom prst="rect">
              <a:avLst/>
            </a:prstGeom>
            <a:noFill/>
            <a:ln w="9525">
              <a:noFill/>
              <a:miter lim="800000"/>
              <a:headEnd/>
              <a:tailEnd/>
            </a:ln>
          </p:spPr>
        </p:pic>
        <p:sp>
          <p:nvSpPr>
            <p:cNvPr id="31" name="Text Box 9"/>
            <p:cNvSpPr txBox="1">
              <a:spLocks noChangeArrowheads="1"/>
            </p:cNvSpPr>
            <p:nvPr/>
          </p:nvSpPr>
          <p:spPr bwMode="blackWhite">
            <a:xfrm>
              <a:off x="626945" y="3256027"/>
              <a:ext cx="1066981" cy="105285"/>
            </a:xfrm>
            <a:prstGeom prst="rect">
              <a:avLst/>
            </a:prstGeom>
            <a:noFill/>
            <a:ln w="9525" algn="ctr">
              <a:noFill/>
              <a:miter lim="800000"/>
              <a:headEnd/>
              <a:tailEnd/>
            </a:ln>
          </p:spPr>
          <p:txBody>
            <a:bodyPr lIns="54299" tIns="0" rIns="55411" bIns="0">
              <a:spAutoFit/>
            </a:bodyPr>
            <a:lstStyle/>
            <a:p>
              <a:pPr>
                <a:spcBef>
                  <a:spcPct val="50000"/>
                </a:spcBef>
              </a:pPr>
              <a:r>
                <a:rPr lang="en-GB" sz="684" dirty="0">
                  <a:solidFill>
                    <a:srgbClr val="000000"/>
                  </a:solidFill>
                  <a:latin typeface="Times New Roman" pitchFamily="18" charset="0"/>
                </a:rPr>
                <a:t>Telegraph.co.uk</a:t>
              </a:r>
            </a:p>
          </p:txBody>
        </p:sp>
        <p:sp>
          <p:nvSpPr>
            <p:cNvPr id="32" name="Text Box 10"/>
            <p:cNvSpPr txBox="1">
              <a:spLocks noChangeArrowheads="1"/>
            </p:cNvSpPr>
            <p:nvPr/>
          </p:nvSpPr>
          <p:spPr bwMode="blackWhite">
            <a:xfrm>
              <a:off x="626945" y="3513948"/>
              <a:ext cx="3214518" cy="631583"/>
            </a:xfrm>
            <a:prstGeom prst="rect">
              <a:avLst/>
            </a:prstGeom>
            <a:noFill/>
            <a:ln w="9525" algn="ctr">
              <a:noFill/>
              <a:miter lim="800000"/>
              <a:headEnd/>
              <a:tailEnd/>
            </a:ln>
          </p:spPr>
          <p:txBody>
            <a:bodyPr lIns="54299" tIns="0" rIns="55411" bIns="0">
              <a:spAutoFit/>
            </a:bodyPr>
            <a:lstStyle/>
            <a:p>
              <a:pPr>
                <a:spcBef>
                  <a:spcPct val="50000"/>
                </a:spcBef>
              </a:pPr>
              <a:r>
                <a:rPr lang="en-GB" sz="2052" dirty="0">
                  <a:solidFill>
                    <a:srgbClr val="000000"/>
                  </a:solidFill>
                  <a:latin typeface="Times New Roman" pitchFamily="18" charset="0"/>
                </a:rPr>
                <a:t>Billionaire threatens to sue Barclays over blacklisting</a:t>
              </a:r>
            </a:p>
          </p:txBody>
        </p:sp>
        <p:sp>
          <p:nvSpPr>
            <p:cNvPr id="33" name="Rectangle 11"/>
            <p:cNvSpPr>
              <a:spLocks noChangeArrowheads="1"/>
            </p:cNvSpPr>
            <p:nvPr/>
          </p:nvSpPr>
          <p:spPr bwMode="blackWhite">
            <a:xfrm>
              <a:off x="719980" y="4217742"/>
              <a:ext cx="3121483" cy="80425"/>
            </a:xfrm>
            <a:prstGeom prst="rect">
              <a:avLst/>
            </a:prstGeom>
            <a:solidFill>
              <a:srgbClr val="C0BAA7"/>
            </a:solidFill>
            <a:ln w="9525" algn="ctr">
              <a:noFill/>
              <a:miter lim="800000"/>
              <a:headEnd/>
              <a:tailEnd/>
            </a:ln>
          </p:spPr>
          <p:txBody>
            <a:bodyPr wrap="none" lIns="54299" tIns="0" rIns="55411" bIns="0" anchor="ctr"/>
            <a:lstStyle/>
            <a:p>
              <a:endParaRPr lang="en-GB" sz="1539" dirty="0">
                <a:solidFill>
                  <a:srgbClr val="000000"/>
                </a:solidFill>
              </a:endParaRPr>
            </a:p>
          </p:txBody>
        </p:sp>
        <p:sp>
          <p:nvSpPr>
            <p:cNvPr id="34" name="Text Box 12"/>
            <p:cNvSpPr txBox="1">
              <a:spLocks noChangeArrowheads="1"/>
            </p:cNvSpPr>
            <p:nvPr/>
          </p:nvSpPr>
          <p:spPr bwMode="blackWhite">
            <a:xfrm>
              <a:off x="755576" y="4480475"/>
              <a:ext cx="3085888" cy="790986"/>
            </a:xfrm>
            <a:prstGeom prst="rect">
              <a:avLst/>
            </a:prstGeom>
            <a:noFill/>
            <a:ln w="9525" algn="ctr">
              <a:noFill/>
              <a:miter lim="800000"/>
              <a:headEnd/>
              <a:tailEnd/>
            </a:ln>
          </p:spPr>
          <p:txBody>
            <a:bodyPr wrap="square" lIns="54299" tIns="0" rIns="55411" bIns="0">
              <a:spAutoFit/>
            </a:bodyPr>
            <a:lstStyle/>
            <a:p>
              <a:r>
                <a:rPr lang="en-GB" sz="900" dirty="0" smtClean="0">
                  <a:solidFill>
                    <a:srgbClr val="000000"/>
                  </a:solidFill>
                </a:rPr>
                <a:t>The </a:t>
              </a:r>
              <a:r>
                <a:rPr lang="en-GB" sz="900" dirty="0">
                  <a:solidFill>
                    <a:srgbClr val="000000"/>
                  </a:solidFill>
                </a:rPr>
                <a:t>billionaire philanthropist and former Conservative donor Wafic Said has threatened to sue Barclays after it told him that it no longer wanted his business over fears it could fall foul of anti-money-laundering regulations. </a:t>
              </a:r>
              <a:endParaRPr lang="en-GB" sz="900" dirty="0" smtClean="0">
                <a:solidFill>
                  <a:srgbClr val="000000"/>
                </a:solidFill>
              </a:endParaRPr>
            </a:p>
            <a:p>
              <a:endParaRPr lang="en-GB" sz="770" dirty="0">
                <a:solidFill>
                  <a:srgbClr val="000000"/>
                </a:solidFill>
              </a:endParaRPr>
            </a:p>
            <a:p>
              <a:r>
                <a:rPr lang="en-GB" sz="770" dirty="0" smtClean="0">
                  <a:solidFill>
                    <a:srgbClr val="000000"/>
                  </a:solidFill>
                </a:rPr>
                <a:t>18 March 2016</a:t>
              </a:r>
              <a:endParaRPr lang="en-GB" sz="770" dirty="0">
                <a:solidFill>
                  <a:srgbClr val="000000"/>
                </a:solidFill>
              </a:endParaRPr>
            </a:p>
          </p:txBody>
        </p:sp>
      </p:grpSp>
      <p:grpSp>
        <p:nvGrpSpPr>
          <p:cNvPr id="15" name="Group 14"/>
          <p:cNvGrpSpPr/>
          <p:nvPr/>
        </p:nvGrpSpPr>
        <p:grpSpPr>
          <a:xfrm>
            <a:off x="251520" y="3555165"/>
            <a:ext cx="4797397" cy="2481966"/>
            <a:chOff x="518346" y="3079554"/>
            <a:chExt cx="3652131" cy="2608852"/>
          </a:xfrm>
        </p:grpSpPr>
        <p:pic>
          <p:nvPicPr>
            <p:cNvPr id="16" name="Picture 8" descr="Blank clipping"/>
            <p:cNvPicPr>
              <a:picLocks noChangeAspect="1" noChangeArrowheads="1"/>
            </p:cNvPicPr>
            <p:nvPr/>
          </p:nvPicPr>
          <p:blipFill>
            <a:blip r:embed="rId3" cstate="print"/>
            <a:srcRect/>
            <a:stretch>
              <a:fillRect/>
            </a:stretch>
          </p:blipFill>
          <p:spPr bwMode="auto">
            <a:xfrm>
              <a:off x="518346" y="3079554"/>
              <a:ext cx="3652131" cy="2608852"/>
            </a:xfrm>
            <a:prstGeom prst="rect">
              <a:avLst/>
            </a:prstGeom>
            <a:noFill/>
            <a:ln w="9525">
              <a:noFill/>
              <a:miter lim="800000"/>
              <a:headEnd/>
              <a:tailEnd/>
            </a:ln>
          </p:spPr>
        </p:pic>
        <p:sp>
          <p:nvSpPr>
            <p:cNvPr id="17" name="Text Box 9"/>
            <p:cNvSpPr txBox="1">
              <a:spLocks noChangeArrowheads="1"/>
            </p:cNvSpPr>
            <p:nvPr/>
          </p:nvSpPr>
          <p:spPr bwMode="blackWhite">
            <a:xfrm>
              <a:off x="626945" y="3266039"/>
              <a:ext cx="1066981" cy="110668"/>
            </a:xfrm>
            <a:prstGeom prst="rect">
              <a:avLst/>
            </a:prstGeom>
            <a:noFill/>
            <a:ln w="9525" algn="ctr">
              <a:noFill/>
              <a:miter lim="800000"/>
              <a:headEnd/>
              <a:tailEnd/>
            </a:ln>
          </p:spPr>
          <p:txBody>
            <a:bodyPr lIns="54299" tIns="0" rIns="55411" bIns="0">
              <a:spAutoFit/>
            </a:bodyPr>
            <a:lstStyle/>
            <a:p>
              <a:pPr>
                <a:spcBef>
                  <a:spcPct val="50000"/>
                </a:spcBef>
              </a:pPr>
              <a:r>
                <a:rPr lang="en-GB" sz="684" dirty="0" smtClean="0">
                  <a:solidFill>
                    <a:srgbClr val="000000"/>
                  </a:solidFill>
                  <a:latin typeface="Times New Roman" pitchFamily="18" charset="0"/>
                </a:rPr>
                <a:t>Independent.co.uk</a:t>
              </a:r>
              <a:endParaRPr lang="en-GB" sz="684" dirty="0">
                <a:solidFill>
                  <a:srgbClr val="000000"/>
                </a:solidFill>
                <a:latin typeface="Times New Roman" pitchFamily="18" charset="0"/>
              </a:endParaRPr>
            </a:p>
          </p:txBody>
        </p:sp>
        <p:sp>
          <p:nvSpPr>
            <p:cNvPr id="18" name="Text Box 10"/>
            <p:cNvSpPr txBox="1">
              <a:spLocks noChangeArrowheads="1"/>
            </p:cNvSpPr>
            <p:nvPr/>
          </p:nvSpPr>
          <p:spPr bwMode="blackWhite">
            <a:xfrm>
              <a:off x="626945" y="3513949"/>
              <a:ext cx="3214518" cy="663872"/>
            </a:xfrm>
            <a:prstGeom prst="rect">
              <a:avLst/>
            </a:prstGeom>
            <a:noFill/>
            <a:ln w="9525" algn="ctr">
              <a:noFill/>
              <a:miter lim="800000"/>
              <a:headEnd/>
              <a:tailEnd/>
            </a:ln>
          </p:spPr>
          <p:txBody>
            <a:bodyPr lIns="54299" tIns="0" rIns="55411" bIns="0">
              <a:spAutoFit/>
            </a:bodyPr>
            <a:lstStyle/>
            <a:p>
              <a:pPr>
                <a:spcBef>
                  <a:spcPct val="50000"/>
                </a:spcBef>
              </a:pPr>
              <a:r>
                <a:rPr lang="en-GB" sz="2052" dirty="0">
                  <a:solidFill>
                    <a:srgbClr val="000000"/>
                  </a:solidFill>
                  <a:latin typeface="Times New Roman" pitchFamily="18" charset="0"/>
                </a:rPr>
                <a:t>HSBC closes bank accounts belonging to Muslim clients in the UK</a:t>
              </a:r>
            </a:p>
          </p:txBody>
        </p:sp>
        <p:sp>
          <p:nvSpPr>
            <p:cNvPr id="19" name="Rectangle 11"/>
            <p:cNvSpPr>
              <a:spLocks noChangeArrowheads="1"/>
            </p:cNvSpPr>
            <p:nvPr/>
          </p:nvSpPr>
          <p:spPr bwMode="blackWhite">
            <a:xfrm>
              <a:off x="719980" y="4217742"/>
              <a:ext cx="3121483" cy="80425"/>
            </a:xfrm>
            <a:prstGeom prst="rect">
              <a:avLst/>
            </a:prstGeom>
            <a:solidFill>
              <a:srgbClr val="C0BAA7"/>
            </a:solidFill>
            <a:ln w="9525" algn="ctr">
              <a:noFill/>
              <a:miter lim="800000"/>
              <a:headEnd/>
              <a:tailEnd/>
            </a:ln>
          </p:spPr>
          <p:txBody>
            <a:bodyPr wrap="none" lIns="54299" tIns="0" rIns="55411" bIns="0" anchor="ctr"/>
            <a:lstStyle/>
            <a:p>
              <a:endParaRPr lang="en-GB" sz="1539" dirty="0">
                <a:solidFill>
                  <a:srgbClr val="000000"/>
                </a:solidFill>
              </a:endParaRPr>
            </a:p>
          </p:txBody>
        </p:sp>
        <p:sp>
          <p:nvSpPr>
            <p:cNvPr id="20" name="Text Box 12"/>
            <p:cNvSpPr txBox="1">
              <a:spLocks noChangeArrowheads="1"/>
            </p:cNvSpPr>
            <p:nvPr/>
          </p:nvSpPr>
          <p:spPr bwMode="blackWhite">
            <a:xfrm>
              <a:off x="755576" y="4480476"/>
              <a:ext cx="3085888" cy="695549"/>
            </a:xfrm>
            <a:prstGeom prst="rect">
              <a:avLst/>
            </a:prstGeom>
            <a:noFill/>
            <a:ln w="9525" algn="ctr">
              <a:noFill/>
              <a:miter lim="800000"/>
              <a:headEnd/>
              <a:tailEnd/>
            </a:ln>
          </p:spPr>
          <p:txBody>
            <a:bodyPr wrap="square" lIns="54299" tIns="0" rIns="55411" bIns="0">
              <a:spAutoFit/>
            </a:bodyPr>
            <a:lstStyle/>
            <a:p>
              <a:r>
                <a:rPr lang="en-GB" sz="900" dirty="0">
                  <a:solidFill>
                    <a:srgbClr val="000000"/>
                  </a:solidFill>
                </a:rPr>
                <a:t>HSBC has closed a number of bank accounts belonging to Muslim clients, including one of London's largest mosques, because they fall outside the bank's "risk appetite</a:t>
              </a:r>
              <a:r>
                <a:rPr lang="en-GB" sz="900" dirty="0" smtClean="0">
                  <a:solidFill>
                    <a:srgbClr val="000000"/>
                  </a:solidFill>
                </a:rPr>
                <a:t>".</a:t>
              </a:r>
            </a:p>
            <a:p>
              <a:endParaRPr lang="en-GB" sz="800" dirty="0" smtClean="0">
                <a:solidFill>
                  <a:srgbClr val="000000"/>
                </a:solidFill>
              </a:endParaRPr>
            </a:p>
            <a:p>
              <a:r>
                <a:rPr lang="en-GB" sz="800" dirty="0" smtClean="0">
                  <a:solidFill>
                    <a:srgbClr val="000000"/>
                  </a:solidFill>
                </a:rPr>
                <a:t>30 July 2014</a:t>
              </a:r>
              <a:endParaRPr lang="en-GB" sz="770" dirty="0">
                <a:solidFill>
                  <a:srgbClr val="000000"/>
                </a:solidFill>
              </a:endParaRPr>
            </a:p>
          </p:txBody>
        </p:sp>
      </p:grpSp>
      <p:grpSp>
        <p:nvGrpSpPr>
          <p:cNvPr id="22" name="Group 21"/>
          <p:cNvGrpSpPr/>
          <p:nvPr/>
        </p:nvGrpSpPr>
        <p:grpSpPr>
          <a:xfrm>
            <a:off x="5076056" y="3627173"/>
            <a:ext cx="3944151" cy="2789122"/>
            <a:chOff x="518346" y="3079554"/>
            <a:chExt cx="3837628" cy="3041659"/>
          </a:xfrm>
        </p:grpSpPr>
        <p:pic>
          <p:nvPicPr>
            <p:cNvPr id="23" name="Picture 8" descr="Blank clipping"/>
            <p:cNvPicPr>
              <a:picLocks noChangeAspect="1" noChangeArrowheads="1"/>
            </p:cNvPicPr>
            <p:nvPr/>
          </p:nvPicPr>
          <p:blipFill>
            <a:blip r:embed="rId3" cstate="print"/>
            <a:srcRect/>
            <a:stretch>
              <a:fillRect/>
            </a:stretch>
          </p:blipFill>
          <p:spPr bwMode="auto">
            <a:xfrm>
              <a:off x="518346" y="3079554"/>
              <a:ext cx="3837628" cy="3041659"/>
            </a:xfrm>
            <a:prstGeom prst="rect">
              <a:avLst/>
            </a:prstGeom>
            <a:noFill/>
            <a:ln w="9525">
              <a:noFill/>
              <a:miter lim="800000"/>
              <a:headEnd/>
              <a:tailEnd/>
            </a:ln>
          </p:spPr>
        </p:pic>
        <p:sp>
          <p:nvSpPr>
            <p:cNvPr id="24" name="Text Box 9"/>
            <p:cNvSpPr txBox="1">
              <a:spLocks noChangeArrowheads="1"/>
            </p:cNvSpPr>
            <p:nvPr/>
          </p:nvSpPr>
          <p:spPr bwMode="blackWhite">
            <a:xfrm>
              <a:off x="626945" y="3311549"/>
              <a:ext cx="1066981" cy="114818"/>
            </a:xfrm>
            <a:prstGeom prst="rect">
              <a:avLst/>
            </a:prstGeom>
            <a:noFill/>
            <a:ln w="9525" algn="ctr">
              <a:noFill/>
              <a:miter lim="800000"/>
              <a:headEnd/>
              <a:tailEnd/>
            </a:ln>
          </p:spPr>
          <p:txBody>
            <a:bodyPr lIns="54299" tIns="0" rIns="55411" bIns="0">
              <a:spAutoFit/>
            </a:bodyPr>
            <a:lstStyle/>
            <a:p>
              <a:pPr>
                <a:spcBef>
                  <a:spcPct val="50000"/>
                </a:spcBef>
              </a:pPr>
              <a:r>
                <a:rPr lang="en-GB" sz="684" dirty="0" smtClean="0">
                  <a:solidFill>
                    <a:srgbClr val="000000"/>
                  </a:solidFill>
                  <a:latin typeface="Times New Roman" pitchFamily="18" charset="0"/>
                </a:rPr>
                <a:t>Guardian.co.uk</a:t>
              </a:r>
              <a:endParaRPr lang="en-GB" sz="684" dirty="0">
                <a:solidFill>
                  <a:srgbClr val="000000"/>
                </a:solidFill>
                <a:latin typeface="Times New Roman" pitchFamily="18" charset="0"/>
              </a:endParaRPr>
            </a:p>
          </p:txBody>
        </p:sp>
        <p:sp>
          <p:nvSpPr>
            <p:cNvPr id="25" name="Text Box 10"/>
            <p:cNvSpPr txBox="1">
              <a:spLocks noChangeArrowheads="1"/>
            </p:cNvSpPr>
            <p:nvPr/>
          </p:nvSpPr>
          <p:spPr bwMode="blackWhite">
            <a:xfrm>
              <a:off x="626944" y="3513948"/>
              <a:ext cx="3729030" cy="688769"/>
            </a:xfrm>
            <a:prstGeom prst="rect">
              <a:avLst/>
            </a:prstGeom>
            <a:noFill/>
            <a:ln w="9525" algn="ctr">
              <a:noFill/>
              <a:miter lim="800000"/>
              <a:headEnd/>
              <a:tailEnd/>
            </a:ln>
          </p:spPr>
          <p:txBody>
            <a:bodyPr wrap="square" lIns="54299" tIns="0" rIns="55411" bIns="0">
              <a:spAutoFit/>
            </a:bodyPr>
            <a:lstStyle/>
            <a:p>
              <a:pPr>
                <a:spcBef>
                  <a:spcPct val="50000"/>
                </a:spcBef>
              </a:pPr>
              <a:r>
                <a:rPr lang="en-GB" sz="2052" dirty="0">
                  <a:solidFill>
                    <a:srgbClr val="000000"/>
                  </a:solidFill>
                  <a:latin typeface="Times New Roman" pitchFamily="18" charset="0"/>
                </a:rPr>
                <a:t>The MBE and his wife, and why NatWest shut down their accounts</a:t>
              </a:r>
            </a:p>
          </p:txBody>
        </p:sp>
        <p:sp>
          <p:nvSpPr>
            <p:cNvPr id="26" name="Rectangle 11"/>
            <p:cNvSpPr>
              <a:spLocks noChangeArrowheads="1"/>
            </p:cNvSpPr>
            <p:nvPr/>
          </p:nvSpPr>
          <p:spPr bwMode="blackWhite">
            <a:xfrm>
              <a:off x="719980" y="4217742"/>
              <a:ext cx="3121483" cy="80425"/>
            </a:xfrm>
            <a:prstGeom prst="rect">
              <a:avLst/>
            </a:prstGeom>
            <a:solidFill>
              <a:srgbClr val="C0BAA7"/>
            </a:solidFill>
            <a:ln w="9525" algn="ctr">
              <a:noFill/>
              <a:miter lim="800000"/>
              <a:headEnd/>
              <a:tailEnd/>
            </a:ln>
          </p:spPr>
          <p:txBody>
            <a:bodyPr wrap="none" lIns="54299" tIns="0" rIns="55411" bIns="0" anchor="ctr"/>
            <a:lstStyle/>
            <a:p>
              <a:endParaRPr lang="en-GB" sz="1539" dirty="0">
                <a:solidFill>
                  <a:srgbClr val="000000"/>
                </a:solidFill>
              </a:endParaRPr>
            </a:p>
          </p:txBody>
        </p:sp>
        <p:sp>
          <p:nvSpPr>
            <p:cNvPr id="27" name="Text Box 12"/>
            <p:cNvSpPr txBox="1">
              <a:spLocks noChangeArrowheads="1"/>
            </p:cNvSpPr>
            <p:nvPr/>
          </p:nvSpPr>
          <p:spPr bwMode="blackWhite">
            <a:xfrm>
              <a:off x="755576" y="4480477"/>
              <a:ext cx="3085888" cy="1018679"/>
            </a:xfrm>
            <a:prstGeom prst="rect">
              <a:avLst/>
            </a:prstGeom>
            <a:noFill/>
            <a:ln w="9525" algn="ctr">
              <a:noFill/>
              <a:miter lim="800000"/>
              <a:headEnd/>
              <a:tailEnd/>
            </a:ln>
          </p:spPr>
          <p:txBody>
            <a:bodyPr wrap="square" lIns="54299" tIns="0" rIns="55411" bIns="0">
              <a:spAutoFit/>
            </a:bodyPr>
            <a:lstStyle/>
            <a:p>
              <a:r>
                <a:rPr lang="en-GB" sz="900" dirty="0">
                  <a:solidFill>
                    <a:srgbClr val="000000"/>
                  </a:solidFill>
                </a:rPr>
                <a:t>State-owned NatWest’s decision to close Iraj Hashi’s accounts appears to provide fresh evidence that many UK banks are conducting a purge of customers and organisations connected to countries they don’t like the look of</a:t>
              </a:r>
              <a:r>
                <a:rPr lang="en-GB" sz="900" dirty="0" smtClean="0">
                  <a:solidFill>
                    <a:srgbClr val="000000"/>
                  </a:solidFill>
                </a:rPr>
                <a:t>.</a:t>
              </a:r>
            </a:p>
            <a:p>
              <a:endParaRPr lang="en-GB" sz="800" dirty="0">
                <a:solidFill>
                  <a:srgbClr val="000000"/>
                </a:solidFill>
              </a:endParaRPr>
            </a:p>
            <a:p>
              <a:r>
                <a:rPr lang="en-GB" sz="770" dirty="0" smtClean="0">
                  <a:solidFill>
                    <a:srgbClr val="000000"/>
                  </a:solidFill>
                </a:rPr>
                <a:t>7 March 2015</a:t>
              </a:r>
              <a:endParaRPr lang="en-GB" sz="770" dirty="0">
                <a:solidFill>
                  <a:srgbClr val="000000"/>
                </a:solidFill>
              </a:endParaRPr>
            </a:p>
          </p:txBody>
        </p:sp>
      </p:grpSp>
      <p:grpSp>
        <p:nvGrpSpPr>
          <p:cNvPr id="28" name="Group 27"/>
          <p:cNvGrpSpPr/>
          <p:nvPr/>
        </p:nvGrpSpPr>
        <p:grpSpPr>
          <a:xfrm>
            <a:off x="4762718" y="1052736"/>
            <a:ext cx="3823457" cy="2392249"/>
            <a:chOff x="518346" y="3079554"/>
            <a:chExt cx="3837628" cy="2608852"/>
          </a:xfrm>
        </p:grpSpPr>
        <p:pic>
          <p:nvPicPr>
            <p:cNvPr id="29" name="Picture 8" descr="Blank clipping"/>
            <p:cNvPicPr>
              <a:picLocks noChangeAspect="1" noChangeArrowheads="1"/>
            </p:cNvPicPr>
            <p:nvPr/>
          </p:nvPicPr>
          <p:blipFill>
            <a:blip r:embed="rId3" cstate="print"/>
            <a:srcRect/>
            <a:stretch>
              <a:fillRect/>
            </a:stretch>
          </p:blipFill>
          <p:spPr bwMode="auto">
            <a:xfrm>
              <a:off x="518346" y="3079554"/>
              <a:ext cx="3837628" cy="2608852"/>
            </a:xfrm>
            <a:prstGeom prst="rect">
              <a:avLst/>
            </a:prstGeom>
            <a:noFill/>
            <a:ln w="9525">
              <a:noFill/>
              <a:miter lim="800000"/>
              <a:headEnd/>
              <a:tailEnd/>
            </a:ln>
          </p:spPr>
        </p:pic>
        <p:sp>
          <p:nvSpPr>
            <p:cNvPr id="35" name="Text Box 9"/>
            <p:cNvSpPr txBox="1">
              <a:spLocks noChangeArrowheads="1"/>
            </p:cNvSpPr>
            <p:nvPr/>
          </p:nvSpPr>
          <p:spPr bwMode="blackWhite">
            <a:xfrm>
              <a:off x="626945" y="3256027"/>
              <a:ext cx="1066981" cy="114818"/>
            </a:xfrm>
            <a:prstGeom prst="rect">
              <a:avLst/>
            </a:prstGeom>
            <a:noFill/>
            <a:ln w="9525" algn="ctr">
              <a:noFill/>
              <a:miter lim="800000"/>
              <a:headEnd/>
              <a:tailEnd/>
            </a:ln>
          </p:spPr>
          <p:txBody>
            <a:bodyPr lIns="54299" tIns="0" rIns="55411" bIns="0">
              <a:spAutoFit/>
            </a:bodyPr>
            <a:lstStyle/>
            <a:p>
              <a:pPr>
                <a:spcBef>
                  <a:spcPct val="50000"/>
                </a:spcBef>
              </a:pPr>
              <a:r>
                <a:rPr lang="en-GB" sz="684" dirty="0" smtClean="0">
                  <a:solidFill>
                    <a:srgbClr val="000000"/>
                  </a:solidFill>
                  <a:latin typeface="Times New Roman" pitchFamily="18" charset="0"/>
                </a:rPr>
                <a:t>Scmp.com</a:t>
              </a:r>
              <a:endParaRPr lang="en-GB" sz="684" dirty="0">
                <a:solidFill>
                  <a:srgbClr val="000000"/>
                </a:solidFill>
                <a:latin typeface="Times New Roman" pitchFamily="18" charset="0"/>
              </a:endParaRPr>
            </a:p>
          </p:txBody>
        </p:sp>
        <p:sp>
          <p:nvSpPr>
            <p:cNvPr id="36" name="Text Box 10"/>
            <p:cNvSpPr txBox="1">
              <a:spLocks noChangeArrowheads="1"/>
            </p:cNvSpPr>
            <p:nvPr/>
          </p:nvSpPr>
          <p:spPr bwMode="blackWhite">
            <a:xfrm>
              <a:off x="626944" y="3513948"/>
              <a:ext cx="3633918" cy="688769"/>
            </a:xfrm>
            <a:prstGeom prst="rect">
              <a:avLst/>
            </a:prstGeom>
            <a:noFill/>
            <a:ln w="9525" algn="ctr">
              <a:noFill/>
              <a:miter lim="800000"/>
              <a:headEnd/>
              <a:tailEnd/>
            </a:ln>
          </p:spPr>
          <p:txBody>
            <a:bodyPr wrap="square" lIns="54299" tIns="0" rIns="55411" bIns="0">
              <a:spAutoFit/>
            </a:bodyPr>
            <a:lstStyle/>
            <a:p>
              <a:pPr>
                <a:spcBef>
                  <a:spcPct val="50000"/>
                </a:spcBef>
              </a:pPr>
              <a:r>
                <a:rPr lang="en-GB" sz="2052" dirty="0">
                  <a:solidFill>
                    <a:srgbClr val="000000"/>
                  </a:solidFill>
                  <a:latin typeface="Times New Roman" pitchFamily="18" charset="0"/>
                </a:rPr>
                <a:t>Bank account difficulties turning business away from Hong Kong</a:t>
              </a:r>
            </a:p>
          </p:txBody>
        </p:sp>
        <p:sp>
          <p:nvSpPr>
            <p:cNvPr id="37" name="Rectangle 11"/>
            <p:cNvSpPr>
              <a:spLocks noChangeArrowheads="1"/>
            </p:cNvSpPr>
            <p:nvPr/>
          </p:nvSpPr>
          <p:spPr bwMode="blackWhite">
            <a:xfrm>
              <a:off x="719980" y="4217742"/>
              <a:ext cx="3121483" cy="80425"/>
            </a:xfrm>
            <a:prstGeom prst="rect">
              <a:avLst/>
            </a:prstGeom>
            <a:solidFill>
              <a:srgbClr val="C0BAA7"/>
            </a:solidFill>
            <a:ln w="9525" algn="ctr">
              <a:noFill/>
              <a:miter lim="800000"/>
              <a:headEnd/>
              <a:tailEnd/>
            </a:ln>
          </p:spPr>
          <p:txBody>
            <a:bodyPr wrap="none" lIns="54299" tIns="0" rIns="55411" bIns="0" anchor="ctr"/>
            <a:lstStyle/>
            <a:p>
              <a:endParaRPr lang="en-GB" sz="1539" dirty="0">
                <a:solidFill>
                  <a:srgbClr val="000000"/>
                </a:solidFill>
              </a:endParaRPr>
            </a:p>
          </p:txBody>
        </p:sp>
        <p:sp>
          <p:nvSpPr>
            <p:cNvPr id="38" name="Text Box 12"/>
            <p:cNvSpPr txBox="1">
              <a:spLocks noChangeArrowheads="1"/>
            </p:cNvSpPr>
            <p:nvPr/>
          </p:nvSpPr>
          <p:spPr bwMode="blackWhite">
            <a:xfrm>
              <a:off x="755576" y="4480477"/>
              <a:ext cx="3085888" cy="661218"/>
            </a:xfrm>
            <a:prstGeom prst="rect">
              <a:avLst/>
            </a:prstGeom>
            <a:noFill/>
            <a:ln w="9525" algn="ctr">
              <a:noFill/>
              <a:miter lim="800000"/>
              <a:headEnd/>
              <a:tailEnd/>
            </a:ln>
          </p:spPr>
          <p:txBody>
            <a:bodyPr wrap="square" lIns="54299" tIns="0" rIns="55411" bIns="0">
              <a:spAutoFit/>
            </a:bodyPr>
            <a:lstStyle/>
            <a:p>
              <a:r>
                <a:rPr lang="en-GB" sz="800" dirty="0" smtClean="0">
                  <a:solidFill>
                    <a:srgbClr val="000000"/>
                  </a:solidFill>
                </a:rPr>
                <a:t>"</a:t>
              </a:r>
              <a:r>
                <a:rPr lang="en-GB" sz="800" dirty="0">
                  <a:solidFill>
                    <a:srgbClr val="000000"/>
                  </a:solidFill>
                </a:rPr>
                <a:t>Getting a bank account in Hong Kong now is like going to a restaurant and being pleasantly surprised when they take your </a:t>
              </a:r>
              <a:r>
                <a:rPr lang="en-GB" sz="800" dirty="0" smtClean="0">
                  <a:solidFill>
                    <a:srgbClr val="000000"/>
                  </a:solidFill>
                </a:rPr>
                <a:t>order.”</a:t>
              </a:r>
            </a:p>
            <a:p>
              <a:endParaRPr lang="en-GB" sz="770" dirty="0" smtClean="0">
                <a:solidFill>
                  <a:srgbClr val="000000"/>
                </a:solidFill>
              </a:endParaRPr>
            </a:p>
            <a:p>
              <a:r>
                <a:rPr lang="en-GB" sz="770" dirty="0" smtClean="0">
                  <a:solidFill>
                    <a:srgbClr val="000000"/>
                  </a:solidFill>
                </a:rPr>
                <a:t>26 March 2016</a:t>
              </a:r>
              <a:endParaRPr lang="en-GB" sz="770" dirty="0">
                <a:solidFill>
                  <a:srgbClr val="000000"/>
                </a:solidFill>
              </a:endParaRPr>
            </a:p>
          </p:txBody>
        </p:sp>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113</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38702306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ltGray">
          <a:xfrm>
            <a:off x="5004048" y="0"/>
            <a:ext cx="4139952" cy="685800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a:solidFill>
                <a:srgbClr val="FFFFFF"/>
              </a:solidFill>
              <a:latin typeface="Georgia" pitchFamily="18" charset="0"/>
            </a:endParaRPr>
          </a:p>
        </p:txBody>
      </p:sp>
      <p:sp>
        <p:nvSpPr>
          <p:cNvPr id="11" name="Title 10"/>
          <p:cNvSpPr>
            <a:spLocks noGrp="1"/>
          </p:cNvSpPr>
          <p:nvPr>
            <p:ph type="title"/>
          </p:nvPr>
        </p:nvSpPr>
        <p:spPr/>
        <p:txBody>
          <a:bodyPr/>
          <a:lstStyle/>
          <a:p>
            <a:r>
              <a:rPr lang="en-GB" dirty="0">
                <a:solidFill>
                  <a:schemeClr val="tx2"/>
                </a:solidFill>
              </a:rPr>
              <a:t>Evolution of financial </a:t>
            </a:r>
            <a:r>
              <a:rPr lang="en-GB" dirty="0" smtClean="0">
                <a:solidFill>
                  <a:schemeClr val="tx2"/>
                </a:solidFill>
              </a:rPr>
              <a:t/>
            </a:r>
            <a:br>
              <a:rPr lang="en-GB" dirty="0" smtClean="0">
                <a:solidFill>
                  <a:schemeClr val="tx2"/>
                </a:solidFill>
              </a:rPr>
            </a:br>
            <a:r>
              <a:rPr lang="en-GB" dirty="0" smtClean="0">
                <a:solidFill>
                  <a:schemeClr val="tx2"/>
                </a:solidFill>
              </a:rPr>
              <a:t>crime </a:t>
            </a:r>
            <a:r>
              <a:rPr lang="en-GB" dirty="0">
                <a:solidFill>
                  <a:schemeClr val="tx2"/>
                </a:solidFill>
              </a:rPr>
              <a:t>technology solutions</a:t>
            </a:r>
            <a:r>
              <a:rPr lang="en-GB" dirty="0"/>
              <a:t/>
            </a:r>
            <a:br>
              <a:rPr lang="en-GB" dirty="0"/>
            </a:br>
            <a:endParaRPr lang="en-GB" dirty="0"/>
          </a:p>
        </p:txBody>
      </p:sp>
      <p:sp>
        <p:nvSpPr>
          <p:cNvPr id="17" name="Content Placeholder 16"/>
          <p:cNvSpPr>
            <a:spLocks noGrp="1"/>
          </p:cNvSpPr>
          <p:nvPr>
            <p:ph sz="quarter" idx="14"/>
          </p:nvPr>
        </p:nvSpPr>
        <p:spPr/>
        <p:txBody>
          <a:bodyPr>
            <a:noAutofit/>
          </a:bodyPr>
          <a:lstStyle/>
          <a:p>
            <a:pPr>
              <a:buClr>
                <a:srgbClr val="000000"/>
              </a:buClr>
            </a:pPr>
            <a:r>
              <a:rPr lang="en-GB" sz="1000" dirty="0">
                <a:solidFill>
                  <a:srgbClr val="000000"/>
                </a:solidFill>
              </a:rPr>
              <a:t>In response to changing regulations, banks have upgraded or enhanced their financial crime and compliance technology solutions</a:t>
            </a:r>
          </a:p>
          <a:p>
            <a:pPr>
              <a:buClr>
                <a:srgbClr val="000000"/>
              </a:buClr>
            </a:pPr>
            <a:r>
              <a:rPr lang="en-GB" sz="1000" b="1" i="1" dirty="0">
                <a:solidFill>
                  <a:schemeClr val="tx2"/>
                </a:solidFill>
              </a:rPr>
              <a:t>Pre 2000’s – Paper age</a:t>
            </a:r>
          </a:p>
          <a:p>
            <a:pPr marL="164627" indent="-164627">
              <a:buClr>
                <a:srgbClr val="000000"/>
              </a:buClr>
              <a:buFont typeface="Arial" panose="020B0604020202020204" pitchFamily="34" charset="0"/>
              <a:buChar char="•"/>
            </a:pPr>
            <a:r>
              <a:rPr lang="en-GB" sz="1000" dirty="0">
                <a:solidFill>
                  <a:srgbClr val="000000"/>
                </a:solidFill>
              </a:rPr>
              <a:t>Manual or basic automation</a:t>
            </a:r>
          </a:p>
          <a:p>
            <a:pPr marL="164627" indent="-164627">
              <a:buClr>
                <a:srgbClr val="000000"/>
              </a:buClr>
              <a:buFont typeface="Arial" panose="020B0604020202020204" pitchFamily="34" charset="0"/>
              <a:buChar char="•"/>
            </a:pPr>
            <a:r>
              <a:rPr lang="en-GB" sz="1000" dirty="0">
                <a:solidFill>
                  <a:srgbClr val="000000"/>
                </a:solidFill>
              </a:rPr>
              <a:t>Tools: Paper-based files, Excel spreadsheets</a:t>
            </a:r>
            <a:endParaRPr lang="en-GB" sz="1000" b="1" dirty="0">
              <a:solidFill>
                <a:srgbClr val="A32020">
                  <a:lumMod val="50000"/>
                </a:srgbClr>
              </a:solidFill>
            </a:endParaRPr>
          </a:p>
          <a:p>
            <a:pPr>
              <a:buClr>
                <a:srgbClr val="000000"/>
              </a:buClr>
            </a:pPr>
            <a:r>
              <a:rPr lang="en-GB" sz="1000" b="1" i="1" dirty="0">
                <a:solidFill>
                  <a:schemeClr val="tx2"/>
                </a:solidFill>
              </a:rPr>
              <a:t>2001 – Computer age</a:t>
            </a:r>
          </a:p>
          <a:p>
            <a:pPr marL="164627" indent="-164627">
              <a:buClr>
                <a:srgbClr val="000000"/>
              </a:buClr>
              <a:buFont typeface="Arial" panose="020B0604020202020204" pitchFamily="34" charset="0"/>
              <a:buChar char="•"/>
            </a:pPr>
            <a:r>
              <a:rPr lang="en-GB" sz="1000" dirty="0">
                <a:solidFill>
                  <a:srgbClr val="000000"/>
                </a:solidFill>
              </a:rPr>
              <a:t>Automated solutions for sanctions, transaction monitoring, KYC, trade</a:t>
            </a:r>
          </a:p>
          <a:p>
            <a:pPr marL="164627" indent="-164627">
              <a:buClr>
                <a:srgbClr val="000000"/>
              </a:buClr>
              <a:buFont typeface="Arial" panose="020B0604020202020204" pitchFamily="34" charset="0"/>
              <a:buChar char="•"/>
            </a:pPr>
            <a:r>
              <a:rPr lang="en-GB" sz="1000" dirty="0">
                <a:solidFill>
                  <a:srgbClr val="000000"/>
                </a:solidFill>
              </a:rPr>
              <a:t>Tools: </a:t>
            </a:r>
            <a:r>
              <a:rPr lang="en-GB" sz="1000" dirty="0" err="1">
                <a:solidFill>
                  <a:srgbClr val="000000"/>
                </a:solidFill>
              </a:rPr>
              <a:t>Actimize</a:t>
            </a:r>
            <a:r>
              <a:rPr lang="en-GB" sz="1000" dirty="0">
                <a:solidFill>
                  <a:srgbClr val="000000"/>
                </a:solidFill>
              </a:rPr>
              <a:t>, Mantas, </a:t>
            </a:r>
            <a:r>
              <a:rPr lang="en-GB" sz="1000" dirty="0" err="1">
                <a:solidFill>
                  <a:srgbClr val="000000"/>
                </a:solidFill>
              </a:rPr>
              <a:t>Fircosoft</a:t>
            </a:r>
            <a:r>
              <a:rPr lang="en-GB" sz="1000" dirty="0">
                <a:solidFill>
                  <a:srgbClr val="000000"/>
                </a:solidFill>
              </a:rPr>
              <a:t>, </a:t>
            </a:r>
            <a:r>
              <a:rPr lang="en-GB" sz="1000" dirty="0" err="1">
                <a:solidFill>
                  <a:srgbClr val="000000"/>
                </a:solidFill>
              </a:rPr>
              <a:t>Norkom</a:t>
            </a:r>
            <a:r>
              <a:rPr lang="en-GB" sz="1000" dirty="0">
                <a:solidFill>
                  <a:srgbClr val="000000"/>
                </a:solidFill>
              </a:rPr>
              <a:t>/</a:t>
            </a:r>
            <a:r>
              <a:rPr lang="en-GB" sz="1000" dirty="0" err="1">
                <a:solidFill>
                  <a:srgbClr val="000000"/>
                </a:solidFill>
              </a:rPr>
              <a:t>Detica</a:t>
            </a:r>
            <a:endParaRPr lang="en-GB" sz="1000" b="1" dirty="0">
              <a:solidFill>
                <a:srgbClr val="A32020">
                  <a:lumMod val="50000"/>
                </a:srgbClr>
              </a:solidFill>
            </a:endParaRPr>
          </a:p>
          <a:p>
            <a:pPr>
              <a:buClr>
                <a:srgbClr val="000000"/>
              </a:buClr>
            </a:pPr>
            <a:r>
              <a:rPr lang="en-GB" sz="1000" b="1" i="1" dirty="0">
                <a:solidFill>
                  <a:schemeClr val="tx2"/>
                </a:solidFill>
              </a:rPr>
              <a:t>2011 to current day – Statistical age</a:t>
            </a:r>
          </a:p>
          <a:p>
            <a:pPr marL="164627" indent="-164627">
              <a:buClr>
                <a:srgbClr val="000000"/>
              </a:buClr>
              <a:buFont typeface="Arial" panose="020B0604020202020204" pitchFamily="34" charset="0"/>
              <a:buChar char="•"/>
            </a:pPr>
            <a:r>
              <a:rPr lang="en-GB" sz="1000" dirty="0">
                <a:solidFill>
                  <a:srgbClr val="000000"/>
                </a:solidFill>
              </a:rPr>
              <a:t>Use of advanced statistical techniques and analytics to fine-tune solutions</a:t>
            </a:r>
          </a:p>
          <a:p>
            <a:pPr marL="164627" indent="-164627">
              <a:buClr>
                <a:srgbClr val="000000"/>
              </a:buClr>
              <a:buFont typeface="Arial" panose="020B0604020202020204" pitchFamily="34" charset="0"/>
              <a:buChar char="•"/>
            </a:pPr>
            <a:r>
              <a:rPr lang="en-GB" sz="1000" dirty="0">
                <a:solidFill>
                  <a:srgbClr val="000000"/>
                </a:solidFill>
              </a:rPr>
              <a:t>Tools: SAS, R/S, visual analytics solutions (</a:t>
            </a:r>
            <a:r>
              <a:rPr lang="en-GB" sz="1000" dirty="0" err="1" smtClean="0">
                <a:solidFill>
                  <a:srgbClr val="000000"/>
                </a:solidFill>
              </a:rPr>
              <a:t>Qlikview</a:t>
            </a:r>
            <a:r>
              <a:rPr lang="en-GB" sz="1000" dirty="0" smtClean="0">
                <a:solidFill>
                  <a:srgbClr val="000000"/>
                </a:solidFill>
              </a:rPr>
              <a:t>, </a:t>
            </a:r>
            <a:r>
              <a:rPr lang="en-GB" sz="1000" dirty="0" err="1">
                <a:solidFill>
                  <a:srgbClr val="000000"/>
                </a:solidFill>
              </a:rPr>
              <a:t>Spotfire</a:t>
            </a:r>
            <a:r>
              <a:rPr lang="en-GB" sz="1000" dirty="0">
                <a:solidFill>
                  <a:srgbClr val="000000"/>
                </a:solidFill>
              </a:rPr>
              <a:t>, Tableau) </a:t>
            </a:r>
          </a:p>
          <a:p>
            <a:pPr>
              <a:buClr>
                <a:srgbClr val="000000"/>
              </a:buClr>
            </a:pPr>
            <a:r>
              <a:rPr lang="en-GB" sz="1000" b="1" i="1" dirty="0">
                <a:solidFill>
                  <a:schemeClr val="tx2"/>
                </a:solidFill>
              </a:rPr>
              <a:t>Future – ‘Big data’ and utilities</a:t>
            </a:r>
          </a:p>
          <a:p>
            <a:pPr marL="164627" indent="-164627">
              <a:buClr>
                <a:srgbClr val="000000"/>
              </a:buClr>
              <a:buFont typeface="Arial" panose="020B0604020202020204" pitchFamily="34" charset="0"/>
              <a:buChar char="•"/>
            </a:pPr>
            <a:r>
              <a:rPr lang="en-GB" sz="1000" dirty="0">
                <a:solidFill>
                  <a:srgbClr val="000000"/>
                </a:solidFill>
              </a:rPr>
              <a:t>Co-sourcing or outsourcing of key processes to shared utilities</a:t>
            </a:r>
          </a:p>
          <a:p>
            <a:pPr marL="164627" indent="-164627">
              <a:buClr>
                <a:srgbClr val="000000"/>
              </a:buClr>
              <a:buFont typeface="Arial" panose="020B0604020202020204" pitchFamily="34" charset="0"/>
              <a:buChar char="•"/>
            </a:pPr>
            <a:r>
              <a:rPr lang="en-GB" sz="1000" dirty="0">
                <a:solidFill>
                  <a:srgbClr val="000000"/>
                </a:solidFill>
              </a:rPr>
              <a:t>Utilities: </a:t>
            </a:r>
            <a:r>
              <a:rPr lang="en-GB" sz="1000" dirty="0" err="1">
                <a:solidFill>
                  <a:srgbClr val="000000"/>
                </a:solidFill>
              </a:rPr>
              <a:t>Markit</a:t>
            </a:r>
            <a:r>
              <a:rPr lang="en-GB" sz="1000" dirty="0">
                <a:solidFill>
                  <a:srgbClr val="000000"/>
                </a:solidFill>
              </a:rPr>
              <a:t>, </a:t>
            </a:r>
            <a:r>
              <a:rPr lang="en-GB" sz="1000" dirty="0" err="1">
                <a:solidFill>
                  <a:srgbClr val="000000"/>
                </a:solidFill>
              </a:rPr>
              <a:t>Genpact</a:t>
            </a:r>
            <a:r>
              <a:rPr lang="en-GB" sz="1000" dirty="0">
                <a:solidFill>
                  <a:srgbClr val="000000"/>
                </a:solidFill>
              </a:rPr>
              <a:t>, DTCC, Swift, PwC</a:t>
            </a:r>
          </a:p>
          <a:p>
            <a:pPr marL="164627" indent="-164627">
              <a:buClr>
                <a:srgbClr val="000000"/>
              </a:buClr>
              <a:buFont typeface="Arial" panose="020B0604020202020204" pitchFamily="34" charset="0"/>
              <a:buChar char="•"/>
            </a:pPr>
            <a:r>
              <a:rPr lang="en-GB" sz="1000" dirty="0">
                <a:solidFill>
                  <a:srgbClr val="000000"/>
                </a:solidFill>
              </a:rPr>
              <a:t>Next generation solutions emerging</a:t>
            </a:r>
          </a:p>
          <a:p>
            <a:pPr marL="164627" indent="-164627">
              <a:buClr>
                <a:srgbClr val="000000"/>
              </a:buClr>
              <a:buFont typeface="Arial" panose="020B0604020202020204" pitchFamily="34" charset="0"/>
              <a:buChar char="•"/>
            </a:pPr>
            <a:endParaRPr lang="en-GB" sz="1000" dirty="0">
              <a:solidFill>
                <a:srgbClr val="000000"/>
              </a:solidFill>
            </a:endParaRPr>
          </a:p>
          <a:p>
            <a:pPr>
              <a:buClr>
                <a:srgbClr val="000000"/>
              </a:buClr>
            </a:pPr>
            <a:endParaRPr lang="en-GB" sz="1000" dirty="0">
              <a:solidFill>
                <a:srgbClr val="000000"/>
              </a:solidFill>
            </a:endParaRPr>
          </a:p>
          <a:p>
            <a:endParaRPr lang="en-GB" sz="1000" dirty="0"/>
          </a:p>
        </p:txBody>
      </p:sp>
      <p:cxnSp>
        <p:nvCxnSpPr>
          <p:cNvPr id="12" name="Straight Connector 11"/>
          <p:cNvCxnSpPr>
            <a:stCxn id="45" idx="2"/>
          </p:cNvCxnSpPr>
          <p:nvPr/>
        </p:nvCxnSpPr>
        <p:spPr>
          <a:xfrm flipH="1">
            <a:off x="5158325" y="2320318"/>
            <a:ext cx="1802062" cy="3535"/>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148064" y="2092255"/>
            <a:ext cx="1683592" cy="190889"/>
          </a:xfrm>
          <a:prstGeom prst="rect">
            <a:avLst/>
          </a:prstGeom>
        </p:spPr>
        <p:txBody>
          <a:bodyPr wrap="square" lIns="0" tIns="0" rIns="0" bIns="29023">
            <a:spAutoFit/>
          </a:bodyPr>
          <a:lstStyle/>
          <a:p>
            <a:r>
              <a:rPr lang="en-GB" sz="1050" b="1" i="1" dirty="0">
                <a:solidFill>
                  <a:srgbClr val="FFFFFF"/>
                </a:solidFill>
                <a:latin typeface="Georgia"/>
              </a:rPr>
              <a:t>2001</a:t>
            </a:r>
            <a:endParaRPr lang="en-GB" sz="1050" dirty="0">
              <a:solidFill>
                <a:srgbClr val="FFFFFF"/>
              </a:solidFill>
              <a:latin typeface="Georgia"/>
            </a:endParaRPr>
          </a:p>
        </p:txBody>
      </p:sp>
      <p:sp>
        <p:nvSpPr>
          <p:cNvPr id="14" name="Rectangle 13"/>
          <p:cNvSpPr/>
          <p:nvPr/>
        </p:nvSpPr>
        <p:spPr>
          <a:xfrm>
            <a:off x="7261905" y="2044940"/>
            <a:ext cx="1324491" cy="646331"/>
          </a:xfrm>
          <a:prstGeom prst="rect">
            <a:avLst/>
          </a:prstGeom>
        </p:spPr>
        <p:txBody>
          <a:bodyPr wrap="square" lIns="0" tIns="0" rIns="0" bIns="0">
            <a:spAutoFit/>
          </a:bodyPr>
          <a:lstStyle/>
          <a:p>
            <a:pPr indent="-221142" algn="r">
              <a:spcAft>
                <a:spcPts val="121"/>
              </a:spcAft>
            </a:pPr>
            <a:r>
              <a:rPr lang="en-GB" sz="1050" dirty="0">
                <a:solidFill>
                  <a:srgbClr val="FFFFFF"/>
                </a:solidFill>
                <a:latin typeface="Georgia"/>
              </a:rPr>
              <a:t>Paper-based and manual procedures to address AML requirements.</a:t>
            </a:r>
          </a:p>
        </p:txBody>
      </p:sp>
      <p:cxnSp>
        <p:nvCxnSpPr>
          <p:cNvPr id="15" name="Straight Connector 14"/>
          <p:cNvCxnSpPr>
            <a:endCxn id="42" idx="6"/>
          </p:cNvCxnSpPr>
          <p:nvPr/>
        </p:nvCxnSpPr>
        <p:spPr>
          <a:xfrm flipH="1" flipV="1">
            <a:off x="6797457" y="2008005"/>
            <a:ext cx="1791184"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765428" y="1753688"/>
            <a:ext cx="750205" cy="190889"/>
          </a:xfrm>
          <a:prstGeom prst="rect">
            <a:avLst/>
          </a:prstGeom>
        </p:spPr>
        <p:txBody>
          <a:bodyPr wrap="none" lIns="0" tIns="0" rIns="0" bIns="29023">
            <a:spAutoFit/>
          </a:bodyPr>
          <a:lstStyle/>
          <a:p>
            <a:pPr algn="r"/>
            <a:r>
              <a:rPr lang="en-GB" sz="1050" b="1" i="1" dirty="0">
                <a:solidFill>
                  <a:srgbClr val="FFFFFF"/>
                </a:solidFill>
                <a:latin typeface="Georgia"/>
              </a:rPr>
              <a:t>Pre 2000’s</a:t>
            </a:r>
            <a:endParaRPr lang="en-GB" sz="1050" dirty="0">
              <a:solidFill>
                <a:srgbClr val="FFFFFF"/>
              </a:solidFill>
              <a:latin typeface="Georgia"/>
            </a:endParaRPr>
          </a:p>
        </p:txBody>
      </p:sp>
      <p:sp>
        <p:nvSpPr>
          <p:cNvPr id="41" name="Freeform 40"/>
          <p:cNvSpPr/>
          <p:nvPr/>
        </p:nvSpPr>
        <p:spPr>
          <a:xfrm>
            <a:off x="6713773" y="1990132"/>
            <a:ext cx="700439" cy="3746345"/>
          </a:xfrm>
          <a:custGeom>
            <a:avLst/>
            <a:gdLst>
              <a:gd name="connsiteX0" fmla="*/ 0 w 1039906"/>
              <a:gd name="connsiteY0" fmla="*/ 0 h 6131859"/>
              <a:gd name="connsiteX1" fmla="*/ 986117 w 1039906"/>
              <a:gd name="connsiteY1" fmla="*/ 1757083 h 6131859"/>
              <a:gd name="connsiteX2" fmla="*/ 26894 w 1039906"/>
              <a:gd name="connsiteY2" fmla="*/ 4043083 h 6131859"/>
              <a:gd name="connsiteX3" fmla="*/ 1039906 w 1039906"/>
              <a:gd name="connsiteY3" fmla="*/ 6131859 h 6131859"/>
              <a:gd name="connsiteX0" fmla="*/ 0 w 1143000"/>
              <a:gd name="connsiteY0" fmla="*/ 0 h 6131859"/>
              <a:gd name="connsiteX1" fmla="*/ 1089211 w 1143000"/>
              <a:gd name="connsiteY1" fmla="*/ 1757083 h 6131859"/>
              <a:gd name="connsiteX2" fmla="*/ 129988 w 1143000"/>
              <a:gd name="connsiteY2" fmla="*/ 4043083 h 6131859"/>
              <a:gd name="connsiteX3" fmla="*/ 1143000 w 1143000"/>
              <a:gd name="connsiteY3" fmla="*/ 6131859 h 6131859"/>
              <a:gd name="connsiteX0" fmla="*/ 31377 w 1021977"/>
              <a:gd name="connsiteY0" fmla="*/ 0 h 6131859"/>
              <a:gd name="connsiteX1" fmla="*/ 968188 w 1021977"/>
              <a:gd name="connsiteY1" fmla="*/ 1757083 h 6131859"/>
              <a:gd name="connsiteX2" fmla="*/ 8965 w 1021977"/>
              <a:gd name="connsiteY2" fmla="*/ 4043083 h 6131859"/>
              <a:gd name="connsiteX3" fmla="*/ 1021977 w 1021977"/>
              <a:gd name="connsiteY3" fmla="*/ 6131859 h 6131859"/>
              <a:gd name="connsiteX0" fmla="*/ 55532 w 1046132"/>
              <a:gd name="connsiteY0" fmla="*/ 0 h 6131859"/>
              <a:gd name="connsiteX1" fmla="*/ 847412 w 1046132"/>
              <a:gd name="connsiteY1" fmla="*/ 1745643 h 6131859"/>
              <a:gd name="connsiteX2" fmla="*/ 33120 w 1046132"/>
              <a:gd name="connsiteY2" fmla="*/ 4043083 h 6131859"/>
              <a:gd name="connsiteX3" fmla="*/ 1046132 w 1046132"/>
              <a:gd name="connsiteY3" fmla="*/ 6131859 h 6131859"/>
              <a:gd name="connsiteX0" fmla="*/ 22412 w 818027"/>
              <a:gd name="connsiteY0" fmla="*/ 0 h 6013732"/>
              <a:gd name="connsiteX1" fmla="*/ 814292 w 818027"/>
              <a:gd name="connsiteY1" fmla="*/ 1745643 h 6013732"/>
              <a:gd name="connsiteX2" fmla="*/ 0 w 818027"/>
              <a:gd name="connsiteY2" fmla="*/ 4043083 h 6013732"/>
              <a:gd name="connsiteX3" fmla="*/ 814292 w 818027"/>
              <a:gd name="connsiteY3" fmla="*/ 6013732 h 6013732"/>
              <a:gd name="connsiteX0" fmla="*/ 0 w 809560"/>
              <a:gd name="connsiteY0" fmla="*/ 0 h 6013732"/>
              <a:gd name="connsiteX1" fmla="*/ 791880 w 809560"/>
              <a:gd name="connsiteY1" fmla="*/ 1745643 h 6013732"/>
              <a:gd name="connsiteX2" fmla="*/ 106081 w 809560"/>
              <a:gd name="connsiteY2" fmla="*/ 3879243 h 6013732"/>
              <a:gd name="connsiteX3" fmla="*/ 791880 w 809560"/>
              <a:gd name="connsiteY3" fmla="*/ 6013732 h 6013732"/>
              <a:gd name="connsiteX0" fmla="*/ 0 w 791880"/>
              <a:gd name="connsiteY0" fmla="*/ 0 h 6013732"/>
              <a:gd name="connsiteX1" fmla="*/ 609600 w 791880"/>
              <a:gd name="connsiteY1" fmla="*/ 1593243 h 6013732"/>
              <a:gd name="connsiteX2" fmla="*/ 106081 w 791880"/>
              <a:gd name="connsiteY2" fmla="*/ 3879243 h 6013732"/>
              <a:gd name="connsiteX3" fmla="*/ 791880 w 791880"/>
              <a:gd name="connsiteY3" fmla="*/ 6013732 h 6013732"/>
              <a:gd name="connsiteX0" fmla="*/ 0 w 868825"/>
              <a:gd name="connsiteY0" fmla="*/ 0 h 6022562"/>
              <a:gd name="connsiteX1" fmla="*/ 609600 w 868825"/>
              <a:gd name="connsiteY1" fmla="*/ 1593243 h 6022562"/>
              <a:gd name="connsiteX2" fmla="*/ 106081 w 868825"/>
              <a:gd name="connsiteY2" fmla="*/ 3879243 h 6022562"/>
              <a:gd name="connsiteX3" fmla="*/ 868825 w 868825"/>
              <a:gd name="connsiteY3" fmla="*/ 6022562 h 6022562"/>
            </a:gdLst>
            <a:ahLst/>
            <a:cxnLst>
              <a:cxn ang="0">
                <a:pos x="connsiteX0" y="connsiteY0"/>
              </a:cxn>
              <a:cxn ang="0">
                <a:pos x="connsiteX1" y="connsiteY1"/>
              </a:cxn>
              <a:cxn ang="0">
                <a:pos x="connsiteX2" y="connsiteY2"/>
              </a:cxn>
              <a:cxn ang="0">
                <a:pos x="connsiteX3" y="connsiteY3"/>
              </a:cxn>
            </a:cxnLst>
            <a:rect l="l" t="t" r="r" b="b"/>
            <a:pathLst>
              <a:path w="868825" h="6022562">
                <a:moveTo>
                  <a:pt x="0" y="0"/>
                </a:moveTo>
                <a:cubicBezTo>
                  <a:pt x="490817" y="541618"/>
                  <a:pt x="591920" y="946703"/>
                  <a:pt x="609600" y="1593243"/>
                </a:cubicBezTo>
                <a:cubicBezTo>
                  <a:pt x="627280" y="2239784"/>
                  <a:pt x="62877" y="3141023"/>
                  <a:pt x="106081" y="3879243"/>
                </a:cubicBezTo>
                <a:cubicBezTo>
                  <a:pt x="149285" y="4617463"/>
                  <a:pt x="366801" y="5342738"/>
                  <a:pt x="868825" y="6022562"/>
                </a:cubicBezTo>
              </a:path>
            </a:pathLst>
          </a:cu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50" dirty="0">
              <a:solidFill>
                <a:srgbClr val="FFFFFF"/>
              </a:solidFill>
              <a:latin typeface="Georgia"/>
            </a:endParaRPr>
          </a:p>
        </p:txBody>
      </p:sp>
      <p:sp>
        <p:nvSpPr>
          <p:cNvPr id="42" name="Oval 41"/>
          <p:cNvSpPr/>
          <p:nvPr/>
        </p:nvSpPr>
        <p:spPr bwMode="ltGray">
          <a:xfrm>
            <a:off x="6652343" y="1935448"/>
            <a:ext cx="145114" cy="14511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43" name="Oval 42"/>
          <p:cNvSpPr/>
          <p:nvPr/>
        </p:nvSpPr>
        <p:spPr bwMode="ltGray">
          <a:xfrm>
            <a:off x="7296252" y="5619356"/>
            <a:ext cx="145114" cy="145114"/>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44" name="Oval 43"/>
          <p:cNvSpPr/>
          <p:nvPr/>
        </p:nvSpPr>
        <p:spPr bwMode="ltGray">
          <a:xfrm>
            <a:off x="6806895" y="3875208"/>
            <a:ext cx="145114" cy="145114"/>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45" name="Oval 44"/>
          <p:cNvSpPr/>
          <p:nvPr/>
        </p:nvSpPr>
        <p:spPr bwMode="ltGray">
          <a:xfrm>
            <a:off x="6960387" y="2247761"/>
            <a:ext cx="145114" cy="145114"/>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cxnSp>
        <p:nvCxnSpPr>
          <p:cNvPr id="18" name="Straight Connector 17"/>
          <p:cNvCxnSpPr>
            <a:stCxn id="27" idx="6"/>
          </p:cNvCxnSpPr>
          <p:nvPr/>
        </p:nvCxnSpPr>
        <p:spPr>
          <a:xfrm flipV="1">
            <a:off x="6920207" y="4688227"/>
            <a:ext cx="1666189"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43" idx="2"/>
          </p:cNvCxnSpPr>
          <p:nvPr/>
        </p:nvCxnSpPr>
        <p:spPr>
          <a:xfrm>
            <a:off x="5191910" y="5677024"/>
            <a:ext cx="2104342" cy="0"/>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148064" y="3699038"/>
            <a:ext cx="1106017" cy="190889"/>
          </a:xfrm>
          <a:prstGeom prst="rect">
            <a:avLst/>
          </a:prstGeom>
        </p:spPr>
        <p:txBody>
          <a:bodyPr wrap="square" lIns="0" tIns="0" rIns="0" bIns="29023">
            <a:spAutoFit/>
          </a:bodyPr>
          <a:lstStyle/>
          <a:p>
            <a:r>
              <a:rPr lang="en-GB" sz="1050" b="1" i="1" dirty="0">
                <a:solidFill>
                  <a:srgbClr val="FFFFFF"/>
                </a:solidFill>
                <a:latin typeface="Georgia"/>
              </a:rPr>
              <a:t>2011</a:t>
            </a:r>
            <a:endParaRPr lang="en-GB" sz="1050" dirty="0">
              <a:solidFill>
                <a:srgbClr val="FFFFFF"/>
              </a:solidFill>
              <a:latin typeface="Georgia"/>
            </a:endParaRPr>
          </a:p>
        </p:txBody>
      </p:sp>
      <p:sp>
        <p:nvSpPr>
          <p:cNvPr id="21" name="Rectangle 20"/>
          <p:cNvSpPr/>
          <p:nvPr/>
        </p:nvSpPr>
        <p:spPr>
          <a:xfrm>
            <a:off x="8114235" y="4434774"/>
            <a:ext cx="331822" cy="190889"/>
          </a:xfrm>
          <a:prstGeom prst="rect">
            <a:avLst/>
          </a:prstGeom>
        </p:spPr>
        <p:txBody>
          <a:bodyPr wrap="none" lIns="0" tIns="0" rIns="0" bIns="29023">
            <a:spAutoFit/>
          </a:bodyPr>
          <a:lstStyle/>
          <a:p>
            <a:pPr algn="r"/>
            <a:r>
              <a:rPr lang="en-GB" sz="1050" b="1" i="1" dirty="0">
                <a:solidFill>
                  <a:srgbClr val="FFFFFF"/>
                </a:solidFill>
                <a:latin typeface="Georgia"/>
              </a:rPr>
              <a:t>2016</a:t>
            </a:r>
            <a:endParaRPr lang="en-GB" sz="1050" dirty="0">
              <a:solidFill>
                <a:srgbClr val="FFFFFF"/>
              </a:solidFill>
              <a:latin typeface="Georgia"/>
            </a:endParaRPr>
          </a:p>
        </p:txBody>
      </p:sp>
      <p:grpSp>
        <p:nvGrpSpPr>
          <p:cNvPr id="22" name="Group 21"/>
          <p:cNvGrpSpPr>
            <a:grpSpLocks noChangeAspect="1"/>
          </p:cNvGrpSpPr>
          <p:nvPr/>
        </p:nvGrpSpPr>
        <p:grpSpPr>
          <a:xfrm>
            <a:off x="5705545" y="5301208"/>
            <a:ext cx="302072" cy="302072"/>
            <a:chOff x="9617181" y="2258092"/>
            <a:chExt cx="612000" cy="612000"/>
          </a:xfrm>
        </p:grpSpPr>
        <p:sp>
          <p:nvSpPr>
            <p:cNvPr id="39" name="Oval 38"/>
            <p:cNvSpPr/>
            <p:nvPr/>
          </p:nvSpPr>
          <p:spPr bwMode="ltGray">
            <a:xfrm>
              <a:off x="9617181"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40" name="Freeform 4845"/>
            <p:cNvSpPr>
              <a:spLocks noEditPoints="1"/>
            </p:cNvSpPr>
            <p:nvPr/>
          </p:nvSpPr>
          <p:spPr bwMode="auto">
            <a:xfrm>
              <a:off x="9688836" y="2312435"/>
              <a:ext cx="467913" cy="506906"/>
            </a:xfrm>
            <a:custGeom>
              <a:avLst/>
              <a:gdLst>
                <a:gd name="T0" fmla="*/ 86 w 384"/>
                <a:gd name="T1" fmla="*/ 34 h 416"/>
                <a:gd name="T2" fmla="*/ 108 w 384"/>
                <a:gd name="T3" fmla="*/ 36 h 416"/>
                <a:gd name="T4" fmla="*/ 122 w 384"/>
                <a:gd name="T5" fmla="*/ 86 h 416"/>
                <a:gd name="T6" fmla="*/ 102 w 384"/>
                <a:gd name="T7" fmla="*/ 82 h 416"/>
                <a:gd name="T8" fmla="*/ 24 w 384"/>
                <a:gd name="T9" fmla="*/ 106 h 416"/>
                <a:gd name="T10" fmla="*/ 26 w 384"/>
                <a:gd name="T11" fmla="*/ 126 h 416"/>
                <a:gd name="T12" fmla="*/ 68 w 384"/>
                <a:gd name="T13" fmla="*/ 136 h 416"/>
                <a:gd name="T14" fmla="*/ 64 w 384"/>
                <a:gd name="T15" fmla="*/ 120 h 416"/>
                <a:gd name="T16" fmla="*/ 154 w 384"/>
                <a:gd name="T17" fmla="*/ 372 h 416"/>
                <a:gd name="T18" fmla="*/ 164 w 384"/>
                <a:gd name="T19" fmla="*/ 386 h 416"/>
                <a:gd name="T20" fmla="*/ 230 w 384"/>
                <a:gd name="T21" fmla="*/ 376 h 416"/>
                <a:gd name="T22" fmla="*/ 220 w 384"/>
                <a:gd name="T23" fmla="*/ 366 h 416"/>
                <a:gd name="T24" fmla="*/ 164 w 384"/>
                <a:gd name="T25" fmla="*/ 402 h 416"/>
                <a:gd name="T26" fmla="*/ 174 w 384"/>
                <a:gd name="T27" fmla="*/ 416 h 416"/>
                <a:gd name="T28" fmla="*/ 220 w 384"/>
                <a:gd name="T29" fmla="*/ 406 h 416"/>
                <a:gd name="T30" fmla="*/ 210 w 384"/>
                <a:gd name="T31" fmla="*/ 396 h 416"/>
                <a:gd name="T32" fmla="*/ 34 w 384"/>
                <a:gd name="T33" fmla="*/ 294 h 416"/>
                <a:gd name="T34" fmla="*/ 48 w 384"/>
                <a:gd name="T35" fmla="*/ 302 h 416"/>
                <a:gd name="T36" fmla="*/ 66 w 384"/>
                <a:gd name="T37" fmla="*/ 280 h 416"/>
                <a:gd name="T38" fmla="*/ 52 w 384"/>
                <a:gd name="T39" fmla="*/ 276 h 416"/>
                <a:gd name="T40" fmla="*/ 38 w 384"/>
                <a:gd name="T41" fmla="*/ 196 h 416"/>
                <a:gd name="T42" fmla="*/ 0 w 384"/>
                <a:gd name="T43" fmla="*/ 208 h 416"/>
                <a:gd name="T44" fmla="*/ 38 w 384"/>
                <a:gd name="T45" fmla="*/ 220 h 416"/>
                <a:gd name="T46" fmla="*/ 50 w 384"/>
                <a:gd name="T47" fmla="*/ 208 h 416"/>
                <a:gd name="T48" fmla="*/ 206 w 384"/>
                <a:gd name="T49" fmla="*/ 54 h 416"/>
                <a:gd name="T50" fmla="*/ 192 w 384"/>
                <a:gd name="T51" fmla="*/ 0 h 416"/>
                <a:gd name="T52" fmla="*/ 178 w 384"/>
                <a:gd name="T53" fmla="*/ 54 h 416"/>
                <a:gd name="T54" fmla="*/ 192 w 384"/>
                <a:gd name="T55" fmla="*/ 68 h 416"/>
                <a:gd name="T56" fmla="*/ 320 w 384"/>
                <a:gd name="T57" fmla="*/ 278 h 416"/>
                <a:gd name="T58" fmla="*/ 322 w 384"/>
                <a:gd name="T59" fmla="*/ 294 h 416"/>
                <a:gd name="T60" fmla="*/ 348 w 384"/>
                <a:gd name="T61" fmla="*/ 298 h 416"/>
                <a:gd name="T62" fmla="*/ 346 w 384"/>
                <a:gd name="T63" fmla="*/ 284 h 416"/>
                <a:gd name="T64" fmla="*/ 362 w 384"/>
                <a:gd name="T65" fmla="*/ 122 h 416"/>
                <a:gd name="T66" fmla="*/ 356 w 384"/>
                <a:gd name="T67" fmla="*/ 104 h 416"/>
                <a:gd name="T68" fmla="*/ 314 w 384"/>
                <a:gd name="T69" fmla="*/ 128 h 416"/>
                <a:gd name="T70" fmla="*/ 326 w 384"/>
                <a:gd name="T71" fmla="*/ 142 h 416"/>
                <a:gd name="T72" fmla="*/ 336 w 384"/>
                <a:gd name="T73" fmla="*/ 204 h 416"/>
                <a:gd name="T74" fmla="*/ 346 w 384"/>
                <a:gd name="T75" fmla="*/ 220 h 416"/>
                <a:gd name="T76" fmla="*/ 384 w 384"/>
                <a:gd name="T77" fmla="*/ 208 h 416"/>
                <a:gd name="T78" fmla="*/ 372 w 384"/>
                <a:gd name="T79" fmla="*/ 196 h 416"/>
                <a:gd name="T80" fmla="*/ 276 w 384"/>
                <a:gd name="T81" fmla="*/ 36 h 416"/>
                <a:gd name="T82" fmla="*/ 262 w 384"/>
                <a:gd name="T83" fmla="*/ 86 h 416"/>
                <a:gd name="T84" fmla="*/ 300 w 384"/>
                <a:gd name="T85" fmla="*/ 50 h 416"/>
                <a:gd name="T86" fmla="*/ 294 w 384"/>
                <a:gd name="T87" fmla="*/ 32 h 416"/>
                <a:gd name="T88" fmla="*/ 262 w 384"/>
                <a:gd name="T89" fmla="*/ 256 h 416"/>
                <a:gd name="T90" fmla="*/ 236 w 384"/>
                <a:gd name="T91" fmla="*/ 322 h 416"/>
                <a:gd name="T92" fmla="*/ 218 w 384"/>
                <a:gd name="T93" fmla="*/ 354 h 416"/>
                <a:gd name="T94" fmla="*/ 150 w 384"/>
                <a:gd name="T95" fmla="*/ 338 h 416"/>
                <a:gd name="T96" fmla="*/ 132 w 384"/>
                <a:gd name="T97" fmla="*/ 270 h 416"/>
                <a:gd name="T98" fmla="*/ 98 w 384"/>
                <a:gd name="T99" fmla="*/ 196 h 416"/>
                <a:gd name="T100" fmla="*/ 134 w 384"/>
                <a:gd name="T101" fmla="*/ 118 h 416"/>
                <a:gd name="T102" fmla="*/ 234 w 384"/>
                <a:gd name="T103" fmla="*/ 108 h 416"/>
                <a:gd name="T104" fmla="*/ 286 w 384"/>
                <a:gd name="T105" fmla="*/ 196 h 416"/>
                <a:gd name="T106" fmla="*/ 192 w 384"/>
                <a:gd name="T107" fmla="*/ 128 h 416"/>
                <a:gd name="T108" fmla="*/ 146 w 384"/>
                <a:gd name="T109" fmla="*/ 144 h 416"/>
                <a:gd name="T110" fmla="*/ 126 w 384"/>
                <a:gd name="T111" fmla="*/ 198 h 416"/>
                <a:gd name="T112" fmla="*/ 142 w 384"/>
                <a:gd name="T113" fmla="*/ 200 h 416"/>
                <a:gd name="T114" fmla="*/ 154 w 384"/>
                <a:gd name="T115" fmla="*/ 164 h 416"/>
                <a:gd name="T116" fmla="*/ 190 w 384"/>
                <a:gd name="T117" fmla="*/ 14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416">
                  <a:moveTo>
                    <a:pt x="102" y="82"/>
                  </a:moveTo>
                  <a:lnTo>
                    <a:pt x="84" y="50"/>
                  </a:lnTo>
                  <a:lnTo>
                    <a:pt x="84" y="50"/>
                  </a:lnTo>
                  <a:lnTo>
                    <a:pt x="82" y="44"/>
                  </a:lnTo>
                  <a:lnTo>
                    <a:pt x="84" y="40"/>
                  </a:lnTo>
                  <a:lnTo>
                    <a:pt x="86" y="34"/>
                  </a:lnTo>
                  <a:lnTo>
                    <a:pt x="90" y="32"/>
                  </a:lnTo>
                  <a:lnTo>
                    <a:pt x="90" y="32"/>
                  </a:lnTo>
                  <a:lnTo>
                    <a:pt x="96" y="30"/>
                  </a:lnTo>
                  <a:lnTo>
                    <a:pt x="100" y="30"/>
                  </a:lnTo>
                  <a:lnTo>
                    <a:pt x="106" y="32"/>
                  </a:lnTo>
                  <a:lnTo>
                    <a:pt x="108" y="36"/>
                  </a:lnTo>
                  <a:lnTo>
                    <a:pt x="126" y="68"/>
                  </a:lnTo>
                  <a:lnTo>
                    <a:pt x="126" y="68"/>
                  </a:lnTo>
                  <a:lnTo>
                    <a:pt x="128" y="72"/>
                  </a:lnTo>
                  <a:lnTo>
                    <a:pt x="128" y="78"/>
                  </a:lnTo>
                  <a:lnTo>
                    <a:pt x="126" y="82"/>
                  </a:lnTo>
                  <a:lnTo>
                    <a:pt x="122" y="86"/>
                  </a:lnTo>
                  <a:lnTo>
                    <a:pt x="122" y="86"/>
                  </a:lnTo>
                  <a:lnTo>
                    <a:pt x="114" y="88"/>
                  </a:lnTo>
                  <a:lnTo>
                    <a:pt x="114" y="88"/>
                  </a:lnTo>
                  <a:lnTo>
                    <a:pt x="108" y="86"/>
                  </a:lnTo>
                  <a:lnTo>
                    <a:pt x="102" y="82"/>
                  </a:lnTo>
                  <a:lnTo>
                    <a:pt x="102" y="82"/>
                  </a:lnTo>
                  <a:close/>
                  <a:moveTo>
                    <a:pt x="64" y="120"/>
                  </a:moveTo>
                  <a:lnTo>
                    <a:pt x="38" y="104"/>
                  </a:lnTo>
                  <a:lnTo>
                    <a:pt x="38" y="104"/>
                  </a:lnTo>
                  <a:lnTo>
                    <a:pt x="32" y="104"/>
                  </a:lnTo>
                  <a:lnTo>
                    <a:pt x="28" y="104"/>
                  </a:lnTo>
                  <a:lnTo>
                    <a:pt x="24" y="106"/>
                  </a:lnTo>
                  <a:lnTo>
                    <a:pt x="22" y="110"/>
                  </a:lnTo>
                  <a:lnTo>
                    <a:pt x="22" y="110"/>
                  </a:lnTo>
                  <a:lnTo>
                    <a:pt x="20" y="114"/>
                  </a:lnTo>
                  <a:lnTo>
                    <a:pt x="20" y="118"/>
                  </a:lnTo>
                  <a:lnTo>
                    <a:pt x="22" y="122"/>
                  </a:lnTo>
                  <a:lnTo>
                    <a:pt x="26" y="126"/>
                  </a:lnTo>
                  <a:lnTo>
                    <a:pt x="52" y="142"/>
                  </a:lnTo>
                  <a:lnTo>
                    <a:pt x="52" y="142"/>
                  </a:lnTo>
                  <a:lnTo>
                    <a:pt x="58" y="142"/>
                  </a:lnTo>
                  <a:lnTo>
                    <a:pt x="58" y="142"/>
                  </a:lnTo>
                  <a:lnTo>
                    <a:pt x="64" y="142"/>
                  </a:lnTo>
                  <a:lnTo>
                    <a:pt x="68" y="136"/>
                  </a:lnTo>
                  <a:lnTo>
                    <a:pt x="68" y="136"/>
                  </a:lnTo>
                  <a:lnTo>
                    <a:pt x="70" y="132"/>
                  </a:lnTo>
                  <a:lnTo>
                    <a:pt x="70" y="128"/>
                  </a:lnTo>
                  <a:lnTo>
                    <a:pt x="68" y="124"/>
                  </a:lnTo>
                  <a:lnTo>
                    <a:pt x="64" y="120"/>
                  </a:lnTo>
                  <a:lnTo>
                    <a:pt x="64" y="120"/>
                  </a:lnTo>
                  <a:close/>
                  <a:moveTo>
                    <a:pt x="220" y="366"/>
                  </a:moveTo>
                  <a:lnTo>
                    <a:pt x="164" y="366"/>
                  </a:lnTo>
                  <a:lnTo>
                    <a:pt x="164" y="366"/>
                  </a:lnTo>
                  <a:lnTo>
                    <a:pt x="160" y="366"/>
                  </a:lnTo>
                  <a:lnTo>
                    <a:pt x="156" y="368"/>
                  </a:lnTo>
                  <a:lnTo>
                    <a:pt x="154" y="372"/>
                  </a:lnTo>
                  <a:lnTo>
                    <a:pt x="154" y="376"/>
                  </a:lnTo>
                  <a:lnTo>
                    <a:pt x="154" y="376"/>
                  </a:lnTo>
                  <a:lnTo>
                    <a:pt x="154" y="380"/>
                  </a:lnTo>
                  <a:lnTo>
                    <a:pt x="156" y="382"/>
                  </a:lnTo>
                  <a:lnTo>
                    <a:pt x="160" y="384"/>
                  </a:lnTo>
                  <a:lnTo>
                    <a:pt x="164" y="386"/>
                  </a:lnTo>
                  <a:lnTo>
                    <a:pt x="220" y="386"/>
                  </a:lnTo>
                  <a:lnTo>
                    <a:pt x="220" y="386"/>
                  </a:lnTo>
                  <a:lnTo>
                    <a:pt x="224" y="384"/>
                  </a:lnTo>
                  <a:lnTo>
                    <a:pt x="228" y="382"/>
                  </a:lnTo>
                  <a:lnTo>
                    <a:pt x="230" y="380"/>
                  </a:lnTo>
                  <a:lnTo>
                    <a:pt x="230" y="376"/>
                  </a:lnTo>
                  <a:lnTo>
                    <a:pt x="230" y="376"/>
                  </a:lnTo>
                  <a:lnTo>
                    <a:pt x="230" y="372"/>
                  </a:lnTo>
                  <a:lnTo>
                    <a:pt x="228" y="368"/>
                  </a:lnTo>
                  <a:lnTo>
                    <a:pt x="224" y="366"/>
                  </a:lnTo>
                  <a:lnTo>
                    <a:pt x="220" y="366"/>
                  </a:lnTo>
                  <a:lnTo>
                    <a:pt x="220" y="366"/>
                  </a:lnTo>
                  <a:close/>
                  <a:moveTo>
                    <a:pt x="210" y="396"/>
                  </a:moveTo>
                  <a:lnTo>
                    <a:pt x="174" y="396"/>
                  </a:lnTo>
                  <a:lnTo>
                    <a:pt x="174" y="396"/>
                  </a:lnTo>
                  <a:lnTo>
                    <a:pt x="170" y="396"/>
                  </a:lnTo>
                  <a:lnTo>
                    <a:pt x="166" y="398"/>
                  </a:lnTo>
                  <a:lnTo>
                    <a:pt x="164" y="402"/>
                  </a:lnTo>
                  <a:lnTo>
                    <a:pt x="164" y="406"/>
                  </a:lnTo>
                  <a:lnTo>
                    <a:pt x="164" y="406"/>
                  </a:lnTo>
                  <a:lnTo>
                    <a:pt x="164" y="410"/>
                  </a:lnTo>
                  <a:lnTo>
                    <a:pt x="166" y="414"/>
                  </a:lnTo>
                  <a:lnTo>
                    <a:pt x="170" y="416"/>
                  </a:lnTo>
                  <a:lnTo>
                    <a:pt x="174" y="416"/>
                  </a:lnTo>
                  <a:lnTo>
                    <a:pt x="210" y="416"/>
                  </a:lnTo>
                  <a:lnTo>
                    <a:pt x="210" y="416"/>
                  </a:lnTo>
                  <a:lnTo>
                    <a:pt x="214" y="416"/>
                  </a:lnTo>
                  <a:lnTo>
                    <a:pt x="218" y="414"/>
                  </a:lnTo>
                  <a:lnTo>
                    <a:pt x="220" y="410"/>
                  </a:lnTo>
                  <a:lnTo>
                    <a:pt x="220" y="406"/>
                  </a:lnTo>
                  <a:lnTo>
                    <a:pt x="220" y="406"/>
                  </a:lnTo>
                  <a:lnTo>
                    <a:pt x="220" y="402"/>
                  </a:lnTo>
                  <a:lnTo>
                    <a:pt x="218" y="398"/>
                  </a:lnTo>
                  <a:lnTo>
                    <a:pt x="214" y="396"/>
                  </a:lnTo>
                  <a:lnTo>
                    <a:pt x="210" y="396"/>
                  </a:lnTo>
                  <a:lnTo>
                    <a:pt x="210" y="396"/>
                  </a:lnTo>
                  <a:close/>
                  <a:moveTo>
                    <a:pt x="52" y="276"/>
                  </a:moveTo>
                  <a:lnTo>
                    <a:pt x="38" y="284"/>
                  </a:lnTo>
                  <a:lnTo>
                    <a:pt x="38" y="284"/>
                  </a:lnTo>
                  <a:lnTo>
                    <a:pt x="36" y="288"/>
                  </a:lnTo>
                  <a:lnTo>
                    <a:pt x="34" y="290"/>
                  </a:lnTo>
                  <a:lnTo>
                    <a:pt x="34" y="294"/>
                  </a:lnTo>
                  <a:lnTo>
                    <a:pt x="36" y="298"/>
                  </a:lnTo>
                  <a:lnTo>
                    <a:pt x="36" y="298"/>
                  </a:lnTo>
                  <a:lnTo>
                    <a:pt x="40" y="302"/>
                  </a:lnTo>
                  <a:lnTo>
                    <a:pt x="44" y="304"/>
                  </a:lnTo>
                  <a:lnTo>
                    <a:pt x="44" y="304"/>
                  </a:lnTo>
                  <a:lnTo>
                    <a:pt x="48" y="302"/>
                  </a:lnTo>
                  <a:lnTo>
                    <a:pt x="62" y="294"/>
                  </a:lnTo>
                  <a:lnTo>
                    <a:pt x="62" y="294"/>
                  </a:lnTo>
                  <a:lnTo>
                    <a:pt x="66" y="292"/>
                  </a:lnTo>
                  <a:lnTo>
                    <a:pt x="68" y="288"/>
                  </a:lnTo>
                  <a:lnTo>
                    <a:pt x="68" y="284"/>
                  </a:lnTo>
                  <a:lnTo>
                    <a:pt x="66" y="280"/>
                  </a:lnTo>
                  <a:lnTo>
                    <a:pt x="66" y="280"/>
                  </a:lnTo>
                  <a:lnTo>
                    <a:pt x="64" y="278"/>
                  </a:lnTo>
                  <a:lnTo>
                    <a:pt x="60" y="276"/>
                  </a:lnTo>
                  <a:lnTo>
                    <a:pt x="56" y="276"/>
                  </a:lnTo>
                  <a:lnTo>
                    <a:pt x="52" y="276"/>
                  </a:lnTo>
                  <a:lnTo>
                    <a:pt x="52" y="276"/>
                  </a:lnTo>
                  <a:close/>
                  <a:moveTo>
                    <a:pt x="50" y="208"/>
                  </a:moveTo>
                  <a:lnTo>
                    <a:pt x="50" y="208"/>
                  </a:lnTo>
                  <a:lnTo>
                    <a:pt x="48" y="204"/>
                  </a:lnTo>
                  <a:lnTo>
                    <a:pt x="46" y="200"/>
                  </a:lnTo>
                  <a:lnTo>
                    <a:pt x="42" y="198"/>
                  </a:lnTo>
                  <a:lnTo>
                    <a:pt x="38" y="196"/>
                  </a:lnTo>
                  <a:lnTo>
                    <a:pt x="12" y="196"/>
                  </a:lnTo>
                  <a:lnTo>
                    <a:pt x="12" y="196"/>
                  </a:lnTo>
                  <a:lnTo>
                    <a:pt x="6" y="198"/>
                  </a:lnTo>
                  <a:lnTo>
                    <a:pt x="2" y="200"/>
                  </a:lnTo>
                  <a:lnTo>
                    <a:pt x="0" y="204"/>
                  </a:lnTo>
                  <a:lnTo>
                    <a:pt x="0" y="208"/>
                  </a:lnTo>
                  <a:lnTo>
                    <a:pt x="0" y="208"/>
                  </a:lnTo>
                  <a:lnTo>
                    <a:pt x="0" y="212"/>
                  </a:lnTo>
                  <a:lnTo>
                    <a:pt x="2" y="216"/>
                  </a:lnTo>
                  <a:lnTo>
                    <a:pt x="6" y="220"/>
                  </a:lnTo>
                  <a:lnTo>
                    <a:pt x="12" y="220"/>
                  </a:lnTo>
                  <a:lnTo>
                    <a:pt x="38" y="220"/>
                  </a:lnTo>
                  <a:lnTo>
                    <a:pt x="38" y="220"/>
                  </a:lnTo>
                  <a:lnTo>
                    <a:pt x="42" y="220"/>
                  </a:lnTo>
                  <a:lnTo>
                    <a:pt x="46" y="216"/>
                  </a:lnTo>
                  <a:lnTo>
                    <a:pt x="48" y="212"/>
                  </a:lnTo>
                  <a:lnTo>
                    <a:pt x="50" y="208"/>
                  </a:lnTo>
                  <a:lnTo>
                    <a:pt x="50" y="208"/>
                  </a:lnTo>
                  <a:close/>
                  <a:moveTo>
                    <a:pt x="192" y="68"/>
                  </a:moveTo>
                  <a:lnTo>
                    <a:pt x="192" y="68"/>
                  </a:lnTo>
                  <a:lnTo>
                    <a:pt x="198" y="66"/>
                  </a:lnTo>
                  <a:lnTo>
                    <a:pt x="202" y="64"/>
                  </a:lnTo>
                  <a:lnTo>
                    <a:pt x="204" y="58"/>
                  </a:lnTo>
                  <a:lnTo>
                    <a:pt x="206" y="54"/>
                  </a:lnTo>
                  <a:lnTo>
                    <a:pt x="206" y="14"/>
                  </a:lnTo>
                  <a:lnTo>
                    <a:pt x="206" y="14"/>
                  </a:lnTo>
                  <a:lnTo>
                    <a:pt x="204" y="8"/>
                  </a:lnTo>
                  <a:lnTo>
                    <a:pt x="202" y="4"/>
                  </a:lnTo>
                  <a:lnTo>
                    <a:pt x="198" y="0"/>
                  </a:lnTo>
                  <a:lnTo>
                    <a:pt x="192" y="0"/>
                  </a:lnTo>
                  <a:lnTo>
                    <a:pt x="192" y="0"/>
                  </a:lnTo>
                  <a:lnTo>
                    <a:pt x="186" y="0"/>
                  </a:lnTo>
                  <a:lnTo>
                    <a:pt x="182" y="4"/>
                  </a:lnTo>
                  <a:lnTo>
                    <a:pt x="180" y="8"/>
                  </a:lnTo>
                  <a:lnTo>
                    <a:pt x="178" y="14"/>
                  </a:lnTo>
                  <a:lnTo>
                    <a:pt x="178" y="54"/>
                  </a:lnTo>
                  <a:lnTo>
                    <a:pt x="178" y="54"/>
                  </a:lnTo>
                  <a:lnTo>
                    <a:pt x="180" y="58"/>
                  </a:lnTo>
                  <a:lnTo>
                    <a:pt x="182" y="64"/>
                  </a:lnTo>
                  <a:lnTo>
                    <a:pt x="186" y="66"/>
                  </a:lnTo>
                  <a:lnTo>
                    <a:pt x="192" y="68"/>
                  </a:lnTo>
                  <a:lnTo>
                    <a:pt x="192" y="68"/>
                  </a:lnTo>
                  <a:close/>
                  <a:moveTo>
                    <a:pt x="346" y="284"/>
                  </a:moveTo>
                  <a:lnTo>
                    <a:pt x="332" y="276"/>
                  </a:lnTo>
                  <a:lnTo>
                    <a:pt x="332" y="276"/>
                  </a:lnTo>
                  <a:lnTo>
                    <a:pt x="328" y="276"/>
                  </a:lnTo>
                  <a:lnTo>
                    <a:pt x="324" y="276"/>
                  </a:lnTo>
                  <a:lnTo>
                    <a:pt x="320" y="278"/>
                  </a:lnTo>
                  <a:lnTo>
                    <a:pt x="318" y="280"/>
                  </a:lnTo>
                  <a:lnTo>
                    <a:pt x="318" y="280"/>
                  </a:lnTo>
                  <a:lnTo>
                    <a:pt x="316" y="284"/>
                  </a:lnTo>
                  <a:lnTo>
                    <a:pt x="316" y="288"/>
                  </a:lnTo>
                  <a:lnTo>
                    <a:pt x="318" y="292"/>
                  </a:lnTo>
                  <a:lnTo>
                    <a:pt x="322" y="294"/>
                  </a:lnTo>
                  <a:lnTo>
                    <a:pt x="336" y="302"/>
                  </a:lnTo>
                  <a:lnTo>
                    <a:pt x="336" y="302"/>
                  </a:lnTo>
                  <a:lnTo>
                    <a:pt x="340" y="304"/>
                  </a:lnTo>
                  <a:lnTo>
                    <a:pt x="340" y="304"/>
                  </a:lnTo>
                  <a:lnTo>
                    <a:pt x="344" y="302"/>
                  </a:lnTo>
                  <a:lnTo>
                    <a:pt x="348" y="298"/>
                  </a:lnTo>
                  <a:lnTo>
                    <a:pt x="348" y="298"/>
                  </a:lnTo>
                  <a:lnTo>
                    <a:pt x="350" y="294"/>
                  </a:lnTo>
                  <a:lnTo>
                    <a:pt x="350" y="290"/>
                  </a:lnTo>
                  <a:lnTo>
                    <a:pt x="348" y="288"/>
                  </a:lnTo>
                  <a:lnTo>
                    <a:pt x="346" y="284"/>
                  </a:lnTo>
                  <a:lnTo>
                    <a:pt x="346" y="284"/>
                  </a:lnTo>
                  <a:close/>
                  <a:moveTo>
                    <a:pt x="326" y="142"/>
                  </a:moveTo>
                  <a:lnTo>
                    <a:pt x="326" y="142"/>
                  </a:lnTo>
                  <a:lnTo>
                    <a:pt x="332" y="142"/>
                  </a:lnTo>
                  <a:lnTo>
                    <a:pt x="358" y="126"/>
                  </a:lnTo>
                  <a:lnTo>
                    <a:pt x="358" y="126"/>
                  </a:lnTo>
                  <a:lnTo>
                    <a:pt x="362" y="122"/>
                  </a:lnTo>
                  <a:lnTo>
                    <a:pt x="364" y="118"/>
                  </a:lnTo>
                  <a:lnTo>
                    <a:pt x="364" y="114"/>
                  </a:lnTo>
                  <a:lnTo>
                    <a:pt x="362" y="110"/>
                  </a:lnTo>
                  <a:lnTo>
                    <a:pt x="362" y="110"/>
                  </a:lnTo>
                  <a:lnTo>
                    <a:pt x="360" y="106"/>
                  </a:lnTo>
                  <a:lnTo>
                    <a:pt x="356" y="104"/>
                  </a:lnTo>
                  <a:lnTo>
                    <a:pt x="352" y="104"/>
                  </a:lnTo>
                  <a:lnTo>
                    <a:pt x="346" y="104"/>
                  </a:lnTo>
                  <a:lnTo>
                    <a:pt x="320" y="120"/>
                  </a:lnTo>
                  <a:lnTo>
                    <a:pt x="320" y="120"/>
                  </a:lnTo>
                  <a:lnTo>
                    <a:pt x="316" y="124"/>
                  </a:lnTo>
                  <a:lnTo>
                    <a:pt x="314" y="128"/>
                  </a:lnTo>
                  <a:lnTo>
                    <a:pt x="314" y="132"/>
                  </a:lnTo>
                  <a:lnTo>
                    <a:pt x="316" y="136"/>
                  </a:lnTo>
                  <a:lnTo>
                    <a:pt x="316" y="136"/>
                  </a:lnTo>
                  <a:lnTo>
                    <a:pt x="320" y="142"/>
                  </a:lnTo>
                  <a:lnTo>
                    <a:pt x="326" y="142"/>
                  </a:lnTo>
                  <a:lnTo>
                    <a:pt x="326" y="142"/>
                  </a:lnTo>
                  <a:close/>
                  <a:moveTo>
                    <a:pt x="372" y="196"/>
                  </a:moveTo>
                  <a:lnTo>
                    <a:pt x="346" y="196"/>
                  </a:lnTo>
                  <a:lnTo>
                    <a:pt x="346" y="196"/>
                  </a:lnTo>
                  <a:lnTo>
                    <a:pt x="342" y="198"/>
                  </a:lnTo>
                  <a:lnTo>
                    <a:pt x="338" y="200"/>
                  </a:lnTo>
                  <a:lnTo>
                    <a:pt x="336" y="204"/>
                  </a:lnTo>
                  <a:lnTo>
                    <a:pt x="334" y="208"/>
                  </a:lnTo>
                  <a:lnTo>
                    <a:pt x="334" y="208"/>
                  </a:lnTo>
                  <a:lnTo>
                    <a:pt x="336" y="212"/>
                  </a:lnTo>
                  <a:lnTo>
                    <a:pt x="338" y="216"/>
                  </a:lnTo>
                  <a:lnTo>
                    <a:pt x="342" y="220"/>
                  </a:lnTo>
                  <a:lnTo>
                    <a:pt x="346" y="220"/>
                  </a:lnTo>
                  <a:lnTo>
                    <a:pt x="372" y="220"/>
                  </a:lnTo>
                  <a:lnTo>
                    <a:pt x="372" y="220"/>
                  </a:lnTo>
                  <a:lnTo>
                    <a:pt x="378" y="220"/>
                  </a:lnTo>
                  <a:lnTo>
                    <a:pt x="382" y="216"/>
                  </a:lnTo>
                  <a:lnTo>
                    <a:pt x="384" y="212"/>
                  </a:lnTo>
                  <a:lnTo>
                    <a:pt x="384" y="208"/>
                  </a:lnTo>
                  <a:lnTo>
                    <a:pt x="384" y="208"/>
                  </a:lnTo>
                  <a:lnTo>
                    <a:pt x="384" y="204"/>
                  </a:lnTo>
                  <a:lnTo>
                    <a:pt x="382" y="200"/>
                  </a:lnTo>
                  <a:lnTo>
                    <a:pt x="378" y="198"/>
                  </a:lnTo>
                  <a:lnTo>
                    <a:pt x="372" y="196"/>
                  </a:lnTo>
                  <a:lnTo>
                    <a:pt x="372" y="196"/>
                  </a:lnTo>
                  <a:close/>
                  <a:moveTo>
                    <a:pt x="294" y="32"/>
                  </a:moveTo>
                  <a:lnTo>
                    <a:pt x="294" y="32"/>
                  </a:lnTo>
                  <a:lnTo>
                    <a:pt x="288" y="30"/>
                  </a:lnTo>
                  <a:lnTo>
                    <a:pt x="284" y="30"/>
                  </a:lnTo>
                  <a:lnTo>
                    <a:pt x="278" y="32"/>
                  </a:lnTo>
                  <a:lnTo>
                    <a:pt x="276" y="36"/>
                  </a:lnTo>
                  <a:lnTo>
                    <a:pt x="258" y="68"/>
                  </a:lnTo>
                  <a:lnTo>
                    <a:pt x="258" y="68"/>
                  </a:lnTo>
                  <a:lnTo>
                    <a:pt x="256" y="72"/>
                  </a:lnTo>
                  <a:lnTo>
                    <a:pt x="256" y="78"/>
                  </a:lnTo>
                  <a:lnTo>
                    <a:pt x="258" y="82"/>
                  </a:lnTo>
                  <a:lnTo>
                    <a:pt x="262" y="86"/>
                  </a:lnTo>
                  <a:lnTo>
                    <a:pt x="262" y="86"/>
                  </a:lnTo>
                  <a:lnTo>
                    <a:pt x="270" y="88"/>
                  </a:lnTo>
                  <a:lnTo>
                    <a:pt x="270" y="88"/>
                  </a:lnTo>
                  <a:lnTo>
                    <a:pt x="276" y="86"/>
                  </a:lnTo>
                  <a:lnTo>
                    <a:pt x="282" y="82"/>
                  </a:lnTo>
                  <a:lnTo>
                    <a:pt x="300" y="50"/>
                  </a:lnTo>
                  <a:lnTo>
                    <a:pt x="300" y="50"/>
                  </a:lnTo>
                  <a:lnTo>
                    <a:pt x="302" y="44"/>
                  </a:lnTo>
                  <a:lnTo>
                    <a:pt x="300" y="40"/>
                  </a:lnTo>
                  <a:lnTo>
                    <a:pt x="298" y="34"/>
                  </a:lnTo>
                  <a:lnTo>
                    <a:pt x="294" y="32"/>
                  </a:lnTo>
                  <a:lnTo>
                    <a:pt x="294" y="32"/>
                  </a:lnTo>
                  <a:close/>
                  <a:moveTo>
                    <a:pt x="286" y="196"/>
                  </a:moveTo>
                  <a:lnTo>
                    <a:pt x="286" y="196"/>
                  </a:lnTo>
                  <a:lnTo>
                    <a:pt x="284" y="216"/>
                  </a:lnTo>
                  <a:lnTo>
                    <a:pt x="278" y="232"/>
                  </a:lnTo>
                  <a:lnTo>
                    <a:pt x="272" y="244"/>
                  </a:lnTo>
                  <a:lnTo>
                    <a:pt x="262" y="256"/>
                  </a:lnTo>
                  <a:lnTo>
                    <a:pt x="262" y="256"/>
                  </a:lnTo>
                  <a:lnTo>
                    <a:pt x="252" y="270"/>
                  </a:lnTo>
                  <a:lnTo>
                    <a:pt x="244" y="288"/>
                  </a:lnTo>
                  <a:lnTo>
                    <a:pt x="240" y="298"/>
                  </a:lnTo>
                  <a:lnTo>
                    <a:pt x="238" y="310"/>
                  </a:lnTo>
                  <a:lnTo>
                    <a:pt x="236" y="322"/>
                  </a:lnTo>
                  <a:lnTo>
                    <a:pt x="234" y="338"/>
                  </a:lnTo>
                  <a:lnTo>
                    <a:pt x="234" y="338"/>
                  </a:lnTo>
                  <a:lnTo>
                    <a:pt x="232" y="344"/>
                  </a:lnTo>
                  <a:lnTo>
                    <a:pt x="230" y="350"/>
                  </a:lnTo>
                  <a:lnTo>
                    <a:pt x="224" y="354"/>
                  </a:lnTo>
                  <a:lnTo>
                    <a:pt x="218" y="354"/>
                  </a:lnTo>
                  <a:lnTo>
                    <a:pt x="166" y="354"/>
                  </a:lnTo>
                  <a:lnTo>
                    <a:pt x="166" y="354"/>
                  </a:lnTo>
                  <a:lnTo>
                    <a:pt x="160" y="354"/>
                  </a:lnTo>
                  <a:lnTo>
                    <a:pt x="154" y="350"/>
                  </a:lnTo>
                  <a:lnTo>
                    <a:pt x="152" y="344"/>
                  </a:lnTo>
                  <a:lnTo>
                    <a:pt x="150" y="338"/>
                  </a:lnTo>
                  <a:lnTo>
                    <a:pt x="150" y="338"/>
                  </a:lnTo>
                  <a:lnTo>
                    <a:pt x="148" y="322"/>
                  </a:lnTo>
                  <a:lnTo>
                    <a:pt x="146" y="310"/>
                  </a:lnTo>
                  <a:lnTo>
                    <a:pt x="144" y="298"/>
                  </a:lnTo>
                  <a:lnTo>
                    <a:pt x="140" y="288"/>
                  </a:lnTo>
                  <a:lnTo>
                    <a:pt x="132" y="270"/>
                  </a:lnTo>
                  <a:lnTo>
                    <a:pt x="122" y="256"/>
                  </a:lnTo>
                  <a:lnTo>
                    <a:pt x="122" y="256"/>
                  </a:lnTo>
                  <a:lnTo>
                    <a:pt x="112" y="244"/>
                  </a:lnTo>
                  <a:lnTo>
                    <a:pt x="106" y="232"/>
                  </a:lnTo>
                  <a:lnTo>
                    <a:pt x="100" y="216"/>
                  </a:lnTo>
                  <a:lnTo>
                    <a:pt x="98" y="196"/>
                  </a:lnTo>
                  <a:lnTo>
                    <a:pt x="98" y="196"/>
                  </a:lnTo>
                  <a:lnTo>
                    <a:pt x="100" y="178"/>
                  </a:lnTo>
                  <a:lnTo>
                    <a:pt x="104" y="160"/>
                  </a:lnTo>
                  <a:lnTo>
                    <a:pt x="110" y="144"/>
                  </a:lnTo>
                  <a:lnTo>
                    <a:pt x="120" y="130"/>
                  </a:lnTo>
                  <a:lnTo>
                    <a:pt x="134" y="118"/>
                  </a:lnTo>
                  <a:lnTo>
                    <a:pt x="150" y="108"/>
                  </a:lnTo>
                  <a:lnTo>
                    <a:pt x="170" y="102"/>
                  </a:lnTo>
                  <a:lnTo>
                    <a:pt x="192" y="98"/>
                  </a:lnTo>
                  <a:lnTo>
                    <a:pt x="192" y="98"/>
                  </a:lnTo>
                  <a:lnTo>
                    <a:pt x="214" y="102"/>
                  </a:lnTo>
                  <a:lnTo>
                    <a:pt x="234" y="108"/>
                  </a:lnTo>
                  <a:lnTo>
                    <a:pt x="250" y="118"/>
                  </a:lnTo>
                  <a:lnTo>
                    <a:pt x="264" y="130"/>
                  </a:lnTo>
                  <a:lnTo>
                    <a:pt x="274" y="144"/>
                  </a:lnTo>
                  <a:lnTo>
                    <a:pt x="280" y="160"/>
                  </a:lnTo>
                  <a:lnTo>
                    <a:pt x="284" y="178"/>
                  </a:lnTo>
                  <a:lnTo>
                    <a:pt x="286" y="196"/>
                  </a:lnTo>
                  <a:lnTo>
                    <a:pt x="286" y="196"/>
                  </a:lnTo>
                  <a:close/>
                  <a:moveTo>
                    <a:pt x="200" y="138"/>
                  </a:moveTo>
                  <a:lnTo>
                    <a:pt x="200" y="138"/>
                  </a:lnTo>
                  <a:lnTo>
                    <a:pt x="198" y="134"/>
                  </a:lnTo>
                  <a:lnTo>
                    <a:pt x="196" y="130"/>
                  </a:lnTo>
                  <a:lnTo>
                    <a:pt x="192" y="128"/>
                  </a:lnTo>
                  <a:lnTo>
                    <a:pt x="190" y="128"/>
                  </a:lnTo>
                  <a:lnTo>
                    <a:pt x="190" y="128"/>
                  </a:lnTo>
                  <a:lnTo>
                    <a:pt x="178" y="128"/>
                  </a:lnTo>
                  <a:lnTo>
                    <a:pt x="166" y="132"/>
                  </a:lnTo>
                  <a:lnTo>
                    <a:pt x="156" y="136"/>
                  </a:lnTo>
                  <a:lnTo>
                    <a:pt x="146" y="144"/>
                  </a:lnTo>
                  <a:lnTo>
                    <a:pt x="136" y="154"/>
                  </a:lnTo>
                  <a:lnTo>
                    <a:pt x="130" y="164"/>
                  </a:lnTo>
                  <a:lnTo>
                    <a:pt x="126" y="178"/>
                  </a:lnTo>
                  <a:lnTo>
                    <a:pt x="124" y="194"/>
                  </a:lnTo>
                  <a:lnTo>
                    <a:pt x="124" y="194"/>
                  </a:lnTo>
                  <a:lnTo>
                    <a:pt x="126" y="198"/>
                  </a:lnTo>
                  <a:lnTo>
                    <a:pt x="128" y="200"/>
                  </a:lnTo>
                  <a:lnTo>
                    <a:pt x="130" y="204"/>
                  </a:lnTo>
                  <a:lnTo>
                    <a:pt x="134" y="204"/>
                  </a:lnTo>
                  <a:lnTo>
                    <a:pt x="134" y="204"/>
                  </a:lnTo>
                  <a:lnTo>
                    <a:pt x="138" y="204"/>
                  </a:lnTo>
                  <a:lnTo>
                    <a:pt x="142" y="200"/>
                  </a:lnTo>
                  <a:lnTo>
                    <a:pt x="144" y="198"/>
                  </a:lnTo>
                  <a:lnTo>
                    <a:pt x="144" y="194"/>
                  </a:lnTo>
                  <a:lnTo>
                    <a:pt x="144" y="194"/>
                  </a:lnTo>
                  <a:lnTo>
                    <a:pt x="146" y="182"/>
                  </a:lnTo>
                  <a:lnTo>
                    <a:pt x="148" y="172"/>
                  </a:lnTo>
                  <a:lnTo>
                    <a:pt x="154" y="164"/>
                  </a:lnTo>
                  <a:lnTo>
                    <a:pt x="160" y="158"/>
                  </a:lnTo>
                  <a:lnTo>
                    <a:pt x="166" y="154"/>
                  </a:lnTo>
                  <a:lnTo>
                    <a:pt x="174" y="150"/>
                  </a:lnTo>
                  <a:lnTo>
                    <a:pt x="182" y="148"/>
                  </a:lnTo>
                  <a:lnTo>
                    <a:pt x="190" y="148"/>
                  </a:lnTo>
                  <a:lnTo>
                    <a:pt x="190" y="148"/>
                  </a:lnTo>
                  <a:lnTo>
                    <a:pt x="192" y="148"/>
                  </a:lnTo>
                  <a:lnTo>
                    <a:pt x="196" y="144"/>
                  </a:lnTo>
                  <a:lnTo>
                    <a:pt x="198" y="142"/>
                  </a:lnTo>
                  <a:lnTo>
                    <a:pt x="200" y="138"/>
                  </a:lnTo>
                  <a:lnTo>
                    <a:pt x="200" y="1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209" tIns="43104" rIns="86209" bIns="43104" numCol="1" anchor="t" anchorCtr="0" compatLnSpc="1">
              <a:prstTxWarp prst="textNoShape">
                <a:avLst/>
              </a:prstTxWarp>
            </a:bodyPr>
            <a:lstStyle/>
            <a:p>
              <a:endParaRPr lang="en-GB" sz="1050" dirty="0">
                <a:solidFill>
                  <a:srgbClr val="000000"/>
                </a:solidFill>
                <a:latin typeface="Georgia"/>
              </a:endParaRPr>
            </a:p>
          </p:txBody>
        </p:sp>
      </p:grpSp>
      <p:sp>
        <p:nvSpPr>
          <p:cNvPr id="23" name="Rectangle 22"/>
          <p:cNvSpPr/>
          <p:nvPr/>
        </p:nvSpPr>
        <p:spPr>
          <a:xfrm>
            <a:off x="5148064" y="5455468"/>
            <a:ext cx="1400303" cy="190889"/>
          </a:xfrm>
          <a:prstGeom prst="rect">
            <a:avLst/>
          </a:prstGeom>
        </p:spPr>
        <p:txBody>
          <a:bodyPr wrap="square" lIns="0" tIns="0" rIns="0" bIns="29023">
            <a:spAutoFit/>
          </a:bodyPr>
          <a:lstStyle/>
          <a:p>
            <a:r>
              <a:rPr lang="en-GB" sz="1050" b="1" i="1" dirty="0">
                <a:solidFill>
                  <a:srgbClr val="FFFFFF"/>
                </a:solidFill>
                <a:latin typeface="Georgia"/>
              </a:rPr>
              <a:t>Future </a:t>
            </a:r>
            <a:endParaRPr lang="en-GB" sz="1050" dirty="0">
              <a:solidFill>
                <a:srgbClr val="FFFFFF"/>
              </a:solidFill>
              <a:latin typeface="Georgia"/>
            </a:endParaRPr>
          </a:p>
        </p:txBody>
      </p:sp>
      <p:grpSp>
        <p:nvGrpSpPr>
          <p:cNvPr id="24" name="Group 23"/>
          <p:cNvGrpSpPr>
            <a:grpSpLocks noChangeAspect="1"/>
          </p:cNvGrpSpPr>
          <p:nvPr/>
        </p:nvGrpSpPr>
        <p:grpSpPr>
          <a:xfrm>
            <a:off x="7409411" y="1639731"/>
            <a:ext cx="302072" cy="302072"/>
            <a:chOff x="3216946" y="4690710"/>
            <a:chExt cx="612000" cy="612000"/>
          </a:xfrm>
        </p:grpSpPr>
        <p:sp>
          <p:nvSpPr>
            <p:cNvPr id="37" name="Oval 36"/>
            <p:cNvSpPr/>
            <p:nvPr/>
          </p:nvSpPr>
          <p:spPr bwMode="ltGray">
            <a:xfrm>
              <a:off x="3216946"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38" name="Freeform 4902"/>
            <p:cNvSpPr>
              <a:spLocks noEditPoints="1"/>
            </p:cNvSpPr>
            <p:nvPr/>
          </p:nvSpPr>
          <p:spPr bwMode="auto">
            <a:xfrm>
              <a:off x="3356096" y="4817408"/>
              <a:ext cx="317659" cy="373432"/>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209" tIns="43104" rIns="86209" bIns="43104" numCol="1" anchor="t" anchorCtr="0" compatLnSpc="1">
              <a:prstTxWarp prst="textNoShape">
                <a:avLst/>
              </a:prstTxWarp>
            </a:bodyPr>
            <a:lstStyle/>
            <a:p>
              <a:endParaRPr lang="en-GB" sz="1050" dirty="0">
                <a:solidFill>
                  <a:srgbClr val="000000"/>
                </a:solidFill>
                <a:latin typeface="Georgia"/>
              </a:endParaRPr>
            </a:p>
          </p:txBody>
        </p:sp>
      </p:grpSp>
      <p:grpSp>
        <p:nvGrpSpPr>
          <p:cNvPr id="25" name="Group 24"/>
          <p:cNvGrpSpPr>
            <a:grpSpLocks noChangeAspect="1"/>
          </p:cNvGrpSpPr>
          <p:nvPr/>
        </p:nvGrpSpPr>
        <p:grpSpPr>
          <a:xfrm>
            <a:off x="5705545" y="2002125"/>
            <a:ext cx="302072" cy="302072"/>
            <a:chOff x="9322641" y="5907019"/>
            <a:chExt cx="612000" cy="612000"/>
          </a:xfrm>
        </p:grpSpPr>
        <p:sp>
          <p:nvSpPr>
            <p:cNvPr id="35" name="Oval 34"/>
            <p:cNvSpPr/>
            <p:nvPr/>
          </p:nvSpPr>
          <p:spPr bwMode="ltGray">
            <a:xfrm>
              <a:off x="9322641" y="5907019"/>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36" name="Freeform 5014"/>
            <p:cNvSpPr>
              <a:spLocks noEditPoints="1"/>
            </p:cNvSpPr>
            <p:nvPr/>
          </p:nvSpPr>
          <p:spPr bwMode="auto">
            <a:xfrm>
              <a:off x="9411821" y="6045356"/>
              <a:ext cx="433640" cy="334866"/>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209" tIns="43104" rIns="86209" bIns="43104" numCol="1" anchor="t" anchorCtr="0" compatLnSpc="1">
              <a:prstTxWarp prst="textNoShape">
                <a:avLst/>
              </a:prstTxWarp>
            </a:bodyPr>
            <a:lstStyle/>
            <a:p>
              <a:endParaRPr lang="en-GB" sz="1050" dirty="0">
                <a:solidFill>
                  <a:srgbClr val="000000"/>
                </a:solidFill>
                <a:latin typeface="Georgia"/>
              </a:endParaRPr>
            </a:p>
          </p:txBody>
        </p:sp>
      </p:grpSp>
      <p:grpSp>
        <p:nvGrpSpPr>
          <p:cNvPr id="26" name="Group 25"/>
          <p:cNvGrpSpPr>
            <a:grpSpLocks noChangeAspect="1"/>
          </p:cNvGrpSpPr>
          <p:nvPr/>
        </p:nvGrpSpPr>
        <p:grpSpPr>
          <a:xfrm>
            <a:off x="5683696" y="3630984"/>
            <a:ext cx="323921" cy="302072"/>
            <a:chOff x="3216946" y="2258092"/>
            <a:chExt cx="656269" cy="612000"/>
          </a:xfrm>
        </p:grpSpPr>
        <p:sp>
          <p:nvSpPr>
            <p:cNvPr id="33" name="Oval 32"/>
            <p:cNvSpPr/>
            <p:nvPr/>
          </p:nvSpPr>
          <p:spPr bwMode="ltGray">
            <a:xfrm>
              <a:off x="3216946"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sp>
          <p:nvSpPr>
            <p:cNvPr id="34" name="Freeform 4953"/>
            <p:cNvSpPr>
              <a:spLocks noEditPoints="1"/>
            </p:cNvSpPr>
            <p:nvPr/>
          </p:nvSpPr>
          <p:spPr bwMode="auto">
            <a:xfrm>
              <a:off x="3442456" y="2386644"/>
              <a:ext cx="430759" cy="343639"/>
            </a:xfrm>
            <a:custGeom>
              <a:avLst/>
              <a:gdLst>
                <a:gd name="T0" fmla="*/ 28 w 356"/>
                <a:gd name="T1" fmla="*/ 142 h 284"/>
                <a:gd name="T2" fmla="*/ 40 w 356"/>
                <a:gd name="T3" fmla="*/ 138 h 284"/>
                <a:gd name="T4" fmla="*/ 34 w 356"/>
                <a:gd name="T5" fmla="*/ 158 h 284"/>
                <a:gd name="T6" fmla="*/ 28 w 356"/>
                <a:gd name="T7" fmla="*/ 154 h 284"/>
                <a:gd name="T8" fmla="*/ 28 w 356"/>
                <a:gd name="T9" fmla="*/ 146 h 284"/>
                <a:gd name="T10" fmla="*/ 238 w 356"/>
                <a:gd name="T11" fmla="*/ 68 h 284"/>
                <a:gd name="T12" fmla="*/ 312 w 356"/>
                <a:gd name="T13" fmla="*/ 44 h 284"/>
                <a:gd name="T14" fmla="*/ 330 w 356"/>
                <a:gd name="T15" fmla="*/ 52 h 284"/>
                <a:gd name="T16" fmla="*/ 354 w 356"/>
                <a:gd name="T17" fmla="*/ 36 h 284"/>
                <a:gd name="T18" fmla="*/ 354 w 356"/>
                <a:gd name="T19" fmla="*/ 16 h 284"/>
                <a:gd name="T20" fmla="*/ 330 w 356"/>
                <a:gd name="T21" fmla="*/ 0 h 284"/>
                <a:gd name="T22" fmla="*/ 312 w 356"/>
                <a:gd name="T23" fmla="*/ 8 h 284"/>
                <a:gd name="T24" fmla="*/ 230 w 356"/>
                <a:gd name="T25" fmla="*/ 50 h 284"/>
                <a:gd name="T26" fmla="*/ 228 w 356"/>
                <a:gd name="T27" fmla="*/ 50 h 284"/>
                <a:gd name="T28" fmla="*/ 222 w 356"/>
                <a:gd name="T29" fmla="*/ 56 h 284"/>
                <a:gd name="T30" fmla="*/ 216 w 356"/>
                <a:gd name="T31" fmla="*/ 100 h 284"/>
                <a:gd name="T32" fmla="*/ 118 w 356"/>
                <a:gd name="T33" fmla="*/ 158 h 284"/>
                <a:gd name="T34" fmla="*/ 150 w 356"/>
                <a:gd name="T35" fmla="*/ 186 h 284"/>
                <a:gd name="T36" fmla="*/ 152 w 356"/>
                <a:gd name="T37" fmla="*/ 186 h 284"/>
                <a:gd name="T38" fmla="*/ 194 w 356"/>
                <a:gd name="T39" fmla="*/ 134 h 284"/>
                <a:gd name="T40" fmla="*/ 16 w 356"/>
                <a:gd name="T41" fmla="*/ 268 h 284"/>
                <a:gd name="T42" fmla="*/ 0 w 356"/>
                <a:gd name="T43" fmla="*/ 284 h 284"/>
                <a:gd name="T44" fmla="*/ 310 w 356"/>
                <a:gd name="T45" fmla="*/ 182 h 284"/>
                <a:gd name="T46" fmla="*/ 236 w 356"/>
                <a:gd name="T47" fmla="*/ 156 h 284"/>
                <a:gd name="T48" fmla="*/ 228 w 356"/>
                <a:gd name="T49" fmla="*/ 152 h 284"/>
                <a:gd name="T50" fmla="*/ 160 w 356"/>
                <a:gd name="T51" fmla="*/ 92 h 284"/>
                <a:gd name="T52" fmla="*/ 148 w 356"/>
                <a:gd name="T53" fmla="*/ 92 h 284"/>
                <a:gd name="T54" fmla="*/ 78 w 356"/>
                <a:gd name="T55" fmla="*/ 218 h 284"/>
                <a:gd name="T56" fmla="*/ 78 w 356"/>
                <a:gd name="T57" fmla="*/ 236 h 284"/>
                <a:gd name="T58" fmla="*/ 54 w 356"/>
                <a:gd name="T59" fmla="*/ 252 h 284"/>
                <a:gd name="T60" fmla="*/ 36 w 356"/>
                <a:gd name="T61" fmla="*/ 244 h 284"/>
                <a:gd name="T62" fmla="*/ 28 w 356"/>
                <a:gd name="T63" fmla="*/ 226 h 284"/>
                <a:gd name="T64" fmla="*/ 44 w 356"/>
                <a:gd name="T65" fmla="*/ 202 h 284"/>
                <a:gd name="T66" fmla="*/ 56 w 356"/>
                <a:gd name="T67" fmla="*/ 200 h 284"/>
                <a:gd name="T68" fmla="*/ 128 w 356"/>
                <a:gd name="T69" fmla="*/ 74 h 284"/>
                <a:gd name="T70" fmla="*/ 130 w 356"/>
                <a:gd name="T71" fmla="*/ 56 h 284"/>
                <a:gd name="T72" fmla="*/ 152 w 356"/>
                <a:gd name="T73" fmla="*/ 42 h 284"/>
                <a:gd name="T74" fmla="*/ 172 w 356"/>
                <a:gd name="T75" fmla="*/ 48 h 284"/>
                <a:gd name="T76" fmla="*/ 178 w 356"/>
                <a:gd name="T77" fmla="*/ 68 h 284"/>
                <a:gd name="T78" fmla="*/ 310 w 356"/>
                <a:gd name="T79" fmla="*/ 136 h 284"/>
                <a:gd name="T80" fmla="*/ 310 w 356"/>
                <a:gd name="T81" fmla="*/ 182 h 284"/>
                <a:gd name="T82" fmla="*/ 162 w 356"/>
                <a:gd name="T83" fmla="*/ 64 h 284"/>
                <a:gd name="T84" fmla="*/ 152 w 356"/>
                <a:gd name="T85" fmla="*/ 58 h 284"/>
                <a:gd name="T86" fmla="*/ 146 w 356"/>
                <a:gd name="T87" fmla="*/ 60 h 284"/>
                <a:gd name="T88" fmla="*/ 144 w 356"/>
                <a:gd name="T89" fmla="*/ 68 h 284"/>
                <a:gd name="T90" fmla="*/ 150 w 356"/>
                <a:gd name="T91" fmla="*/ 76 h 284"/>
                <a:gd name="T92" fmla="*/ 156 w 356"/>
                <a:gd name="T93" fmla="*/ 76 h 284"/>
                <a:gd name="T94" fmla="*/ 162 w 356"/>
                <a:gd name="T95" fmla="*/ 6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6" h="284">
                  <a:moveTo>
                    <a:pt x="28" y="146"/>
                  </a:moveTo>
                  <a:lnTo>
                    <a:pt x="28" y="146"/>
                  </a:lnTo>
                  <a:lnTo>
                    <a:pt x="28" y="142"/>
                  </a:lnTo>
                  <a:lnTo>
                    <a:pt x="32" y="140"/>
                  </a:lnTo>
                  <a:lnTo>
                    <a:pt x="36" y="138"/>
                  </a:lnTo>
                  <a:lnTo>
                    <a:pt x="40" y="138"/>
                  </a:lnTo>
                  <a:lnTo>
                    <a:pt x="78" y="148"/>
                  </a:lnTo>
                  <a:lnTo>
                    <a:pt x="66" y="166"/>
                  </a:lnTo>
                  <a:lnTo>
                    <a:pt x="34" y="158"/>
                  </a:lnTo>
                  <a:lnTo>
                    <a:pt x="34" y="158"/>
                  </a:lnTo>
                  <a:lnTo>
                    <a:pt x="32" y="156"/>
                  </a:lnTo>
                  <a:lnTo>
                    <a:pt x="28" y="154"/>
                  </a:lnTo>
                  <a:lnTo>
                    <a:pt x="28" y="150"/>
                  </a:lnTo>
                  <a:lnTo>
                    <a:pt x="28" y="146"/>
                  </a:lnTo>
                  <a:lnTo>
                    <a:pt x="28" y="146"/>
                  </a:lnTo>
                  <a:close/>
                  <a:moveTo>
                    <a:pt x="216" y="100"/>
                  </a:moveTo>
                  <a:lnTo>
                    <a:pt x="238" y="68"/>
                  </a:lnTo>
                  <a:lnTo>
                    <a:pt x="238" y="68"/>
                  </a:lnTo>
                  <a:lnTo>
                    <a:pt x="238" y="68"/>
                  </a:lnTo>
                  <a:lnTo>
                    <a:pt x="312" y="44"/>
                  </a:lnTo>
                  <a:lnTo>
                    <a:pt x="312" y="44"/>
                  </a:lnTo>
                  <a:lnTo>
                    <a:pt x="320" y="50"/>
                  </a:lnTo>
                  <a:lnTo>
                    <a:pt x="330" y="52"/>
                  </a:lnTo>
                  <a:lnTo>
                    <a:pt x="330" y="52"/>
                  </a:lnTo>
                  <a:lnTo>
                    <a:pt x="340" y="50"/>
                  </a:lnTo>
                  <a:lnTo>
                    <a:pt x="348" y="44"/>
                  </a:lnTo>
                  <a:lnTo>
                    <a:pt x="354" y="36"/>
                  </a:lnTo>
                  <a:lnTo>
                    <a:pt x="356" y="26"/>
                  </a:lnTo>
                  <a:lnTo>
                    <a:pt x="356" y="26"/>
                  </a:lnTo>
                  <a:lnTo>
                    <a:pt x="354" y="16"/>
                  </a:lnTo>
                  <a:lnTo>
                    <a:pt x="348" y="8"/>
                  </a:lnTo>
                  <a:lnTo>
                    <a:pt x="340" y="2"/>
                  </a:lnTo>
                  <a:lnTo>
                    <a:pt x="330" y="0"/>
                  </a:lnTo>
                  <a:lnTo>
                    <a:pt x="330" y="0"/>
                  </a:lnTo>
                  <a:lnTo>
                    <a:pt x="320" y="2"/>
                  </a:lnTo>
                  <a:lnTo>
                    <a:pt x="312" y="8"/>
                  </a:lnTo>
                  <a:lnTo>
                    <a:pt x="306" y="16"/>
                  </a:lnTo>
                  <a:lnTo>
                    <a:pt x="304" y="26"/>
                  </a:lnTo>
                  <a:lnTo>
                    <a:pt x="230" y="50"/>
                  </a:lnTo>
                  <a:lnTo>
                    <a:pt x="230" y="50"/>
                  </a:lnTo>
                  <a:lnTo>
                    <a:pt x="228" y="50"/>
                  </a:lnTo>
                  <a:lnTo>
                    <a:pt x="228" y="50"/>
                  </a:lnTo>
                  <a:lnTo>
                    <a:pt x="224" y="52"/>
                  </a:lnTo>
                  <a:lnTo>
                    <a:pt x="222" y="56"/>
                  </a:lnTo>
                  <a:lnTo>
                    <a:pt x="222" y="56"/>
                  </a:lnTo>
                  <a:lnTo>
                    <a:pt x="222" y="56"/>
                  </a:lnTo>
                  <a:lnTo>
                    <a:pt x="202" y="86"/>
                  </a:lnTo>
                  <a:lnTo>
                    <a:pt x="216" y="100"/>
                  </a:lnTo>
                  <a:close/>
                  <a:moveTo>
                    <a:pt x="180" y="118"/>
                  </a:moveTo>
                  <a:lnTo>
                    <a:pt x="148" y="164"/>
                  </a:lnTo>
                  <a:lnTo>
                    <a:pt x="118" y="158"/>
                  </a:lnTo>
                  <a:lnTo>
                    <a:pt x="108" y="176"/>
                  </a:lnTo>
                  <a:lnTo>
                    <a:pt x="146" y="184"/>
                  </a:lnTo>
                  <a:lnTo>
                    <a:pt x="150" y="186"/>
                  </a:lnTo>
                  <a:lnTo>
                    <a:pt x="150" y="186"/>
                  </a:lnTo>
                  <a:lnTo>
                    <a:pt x="152" y="186"/>
                  </a:lnTo>
                  <a:lnTo>
                    <a:pt x="152" y="186"/>
                  </a:lnTo>
                  <a:lnTo>
                    <a:pt x="158" y="184"/>
                  </a:lnTo>
                  <a:lnTo>
                    <a:pt x="162" y="182"/>
                  </a:lnTo>
                  <a:lnTo>
                    <a:pt x="194" y="134"/>
                  </a:lnTo>
                  <a:lnTo>
                    <a:pt x="180" y="118"/>
                  </a:lnTo>
                  <a:close/>
                  <a:moveTo>
                    <a:pt x="346" y="268"/>
                  </a:moveTo>
                  <a:lnTo>
                    <a:pt x="16" y="268"/>
                  </a:lnTo>
                  <a:lnTo>
                    <a:pt x="16" y="16"/>
                  </a:lnTo>
                  <a:lnTo>
                    <a:pt x="0" y="16"/>
                  </a:lnTo>
                  <a:lnTo>
                    <a:pt x="0" y="284"/>
                  </a:lnTo>
                  <a:lnTo>
                    <a:pt x="346" y="284"/>
                  </a:lnTo>
                  <a:lnTo>
                    <a:pt x="346" y="268"/>
                  </a:lnTo>
                  <a:close/>
                  <a:moveTo>
                    <a:pt x="310" y="182"/>
                  </a:moveTo>
                  <a:lnTo>
                    <a:pt x="310" y="156"/>
                  </a:lnTo>
                  <a:lnTo>
                    <a:pt x="236" y="156"/>
                  </a:lnTo>
                  <a:lnTo>
                    <a:pt x="236" y="156"/>
                  </a:lnTo>
                  <a:lnTo>
                    <a:pt x="230" y="154"/>
                  </a:lnTo>
                  <a:lnTo>
                    <a:pt x="230" y="154"/>
                  </a:lnTo>
                  <a:lnTo>
                    <a:pt x="228" y="152"/>
                  </a:lnTo>
                  <a:lnTo>
                    <a:pt x="164" y="90"/>
                  </a:lnTo>
                  <a:lnTo>
                    <a:pt x="164" y="90"/>
                  </a:lnTo>
                  <a:lnTo>
                    <a:pt x="160" y="92"/>
                  </a:lnTo>
                  <a:lnTo>
                    <a:pt x="152" y="92"/>
                  </a:lnTo>
                  <a:lnTo>
                    <a:pt x="152" y="92"/>
                  </a:lnTo>
                  <a:lnTo>
                    <a:pt x="148" y="92"/>
                  </a:lnTo>
                  <a:lnTo>
                    <a:pt x="74" y="210"/>
                  </a:lnTo>
                  <a:lnTo>
                    <a:pt x="74" y="210"/>
                  </a:lnTo>
                  <a:lnTo>
                    <a:pt x="78" y="218"/>
                  </a:lnTo>
                  <a:lnTo>
                    <a:pt x="80" y="226"/>
                  </a:lnTo>
                  <a:lnTo>
                    <a:pt x="80" y="226"/>
                  </a:lnTo>
                  <a:lnTo>
                    <a:pt x="78" y="236"/>
                  </a:lnTo>
                  <a:lnTo>
                    <a:pt x="72" y="244"/>
                  </a:lnTo>
                  <a:lnTo>
                    <a:pt x="64" y="250"/>
                  </a:lnTo>
                  <a:lnTo>
                    <a:pt x="54" y="252"/>
                  </a:lnTo>
                  <a:lnTo>
                    <a:pt x="54" y="252"/>
                  </a:lnTo>
                  <a:lnTo>
                    <a:pt x="44" y="250"/>
                  </a:lnTo>
                  <a:lnTo>
                    <a:pt x="36" y="244"/>
                  </a:lnTo>
                  <a:lnTo>
                    <a:pt x="30" y="236"/>
                  </a:lnTo>
                  <a:lnTo>
                    <a:pt x="28" y="226"/>
                  </a:lnTo>
                  <a:lnTo>
                    <a:pt x="28" y="226"/>
                  </a:lnTo>
                  <a:lnTo>
                    <a:pt x="30" y="216"/>
                  </a:lnTo>
                  <a:lnTo>
                    <a:pt x="36" y="208"/>
                  </a:lnTo>
                  <a:lnTo>
                    <a:pt x="44" y="202"/>
                  </a:lnTo>
                  <a:lnTo>
                    <a:pt x="54" y="200"/>
                  </a:lnTo>
                  <a:lnTo>
                    <a:pt x="54" y="200"/>
                  </a:lnTo>
                  <a:lnTo>
                    <a:pt x="56" y="200"/>
                  </a:lnTo>
                  <a:lnTo>
                    <a:pt x="130" y="80"/>
                  </a:lnTo>
                  <a:lnTo>
                    <a:pt x="130" y="80"/>
                  </a:lnTo>
                  <a:lnTo>
                    <a:pt x="128" y="74"/>
                  </a:lnTo>
                  <a:lnTo>
                    <a:pt x="128" y="68"/>
                  </a:lnTo>
                  <a:lnTo>
                    <a:pt x="128" y="68"/>
                  </a:lnTo>
                  <a:lnTo>
                    <a:pt x="130" y="56"/>
                  </a:lnTo>
                  <a:lnTo>
                    <a:pt x="134" y="48"/>
                  </a:lnTo>
                  <a:lnTo>
                    <a:pt x="142" y="44"/>
                  </a:lnTo>
                  <a:lnTo>
                    <a:pt x="152" y="42"/>
                  </a:lnTo>
                  <a:lnTo>
                    <a:pt x="152" y="42"/>
                  </a:lnTo>
                  <a:lnTo>
                    <a:pt x="164" y="44"/>
                  </a:lnTo>
                  <a:lnTo>
                    <a:pt x="172" y="48"/>
                  </a:lnTo>
                  <a:lnTo>
                    <a:pt x="176" y="56"/>
                  </a:lnTo>
                  <a:lnTo>
                    <a:pt x="178" y="68"/>
                  </a:lnTo>
                  <a:lnTo>
                    <a:pt x="178" y="68"/>
                  </a:lnTo>
                  <a:lnTo>
                    <a:pt x="178" y="74"/>
                  </a:lnTo>
                  <a:lnTo>
                    <a:pt x="240" y="136"/>
                  </a:lnTo>
                  <a:lnTo>
                    <a:pt x="310" y="136"/>
                  </a:lnTo>
                  <a:lnTo>
                    <a:pt x="310" y="110"/>
                  </a:lnTo>
                  <a:lnTo>
                    <a:pt x="350" y="146"/>
                  </a:lnTo>
                  <a:lnTo>
                    <a:pt x="310" y="182"/>
                  </a:lnTo>
                  <a:close/>
                  <a:moveTo>
                    <a:pt x="162" y="68"/>
                  </a:moveTo>
                  <a:lnTo>
                    <a:pt x="162" y="68"/>
                  </a:lnTo>
                  <a:lnTo>
                    <a:pt x="162" y="64"/>
                  </a:lnTo>
                  <a:lnTo>
                    <a:pt x="160" y="60"/>
                  </a:lnTo>
                  <a:lnTo>
                    <a:pt x="156" y="58"/>
                  </a:lnTo>
                  <a:lnTo>
                    <a:pt x="152" y="58"/>
                  </a:lnTo>
                  <a:lnTo>
                    <a:pt x="152" y="58"/>
                  </a:lnTo>
                  <a:lnTo>
                    <a:pt x="150" y="58"/>
                  </a:lnTo>
                  <a:lnTo>
                    <a:pt x="146" y="60"/>
                  </a:lnTo>
                  <a:lnTo>
                    <a:pt x="144" y="64"/>
                  </a:lnTo>
                  <a:lnTo>
                    <a:pt x="144" y="68"/>
                  </a:lnTo>
                  <a:lnTo>
                    <a:pt x="144" y="68"/>
                  </a:lnTo>
                  <a:lnTo>
                    <a:pt x="144" y="70"/>
                  </a:lnTo>
                  <a:lnTo>
                    <a:pt x="146" y="74"/>
                  </a:lnTo>
                  <a:lnTo>
                    <a:pt x="150" y="76"/>
                  </a:lnTo>
                  <a:lnTo>
                    <a:pt x="152" y="76"/>
                  </a:lnTo>
                  <a:lnTo>
                    <a:pt x="152" y="76"/>
                  </a:lnTo>
                  <a:lnTo>
                    <a:pt x="156" y="76"/>
                  </a:lnTo>
                  <a:lnTo>
                    <a:pt x="160" y="74"/>
                  </a:lnTo>
                  <a:lnTo>
                    <a:pt x="162" y="70"/>
                  </a:lnTo>
                  <a:lnTo>
                    <a:pt x="162" y="68"/>
                  </a:lnTo>
                  <a:lnTo>
                    <a:pt x="162" y="6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209" tIns="43104" rIns="86209" bIns="43104" numCol="1" anchor="t" anchorCtr="0" compatLnSpc="1">
              <a:prstTxWarp prst="textNoShape">
                <a:avLst/>
              </a:prstTxWarp>
            </a:bodyPr>
            <a:lstStyle/>
            <a:p>
              <a:endParaRPr lang="en-GB" sz="1050" dirty="0">
                <a:solidFill>
                  <a:srgbClr val="000000"/>
                </a:solidFill>
                <a:latin typeface="Georgia"/>
              </a:endParaRPr>
            </a:p>
          </p:txBody>
        </p:sp>
      </p:grpSp>
      <p:sp>
        <p:nvSpPr>
          <p:cNvPr id="27" name="Oval 26"/>
          <p:cNvSpPr/>
          <p:nvPr/>
        </p:nvSpPr>
        <p:spPr bwMode="ltGray">
          <a:xfrm>
            <a:off x="6775093" y="4615671"/>
            <a:ext cx="145114" cy="145114"/>
          </a:xfrm>
          <a:prstGeom prst="ellipse">
            <a:avLst/>
          </a:prstGeom>
          <a:solidFill>
            <a:schemeClr val="tx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FFFFFF"/>
              </a:solidFill>
              <a:latin typeface="Georgia"/>
            </a:endParaRPr>
          </a:p>
        </p:txBody>
      </p:sp>
      <p:cxnSp>
        <p:nvCxnSpPr>
          <p:cNvPr id="28" name="Straight Connector 27"/>
          <p:cNvCxnSpPr>
            <a:endCxn id="44" idx="2"/>
          </p:cNvCxnSpPr>
          <p:nvPr/>
        </p:nvCxnSpPr>
        <p:spPr>
          <a:xfrm>
            <a:off x="5105840" y="3947765"/>
            <a:ext cx="1701055" cy="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166538" y="2371320"/>
            <a:ext cx="1925742" cy="969496"/>
          </a:xfrm>
          <a:prstGeom prst="rect">
            <a:avLst/>
          </a:prstGeom>
        </p:spPr>
        <p:txBody>
          <a:bodyPr wrap="square" lIns="0" tIns="0" rIns="0" bIns="0">
            <a:spAutoFit/>
          </a:bodyPr>
          <a:lstStyle/>
          <a:p>
            <a:pPr indent="-221142">
              <a:spcAft>
                <a:spcPts val="121"/>
              </a:spcAft>
            </a:pPr>
            <a:r>
              <a:rPr lang="en-GB" sz="1050" dirty="0">
                <a:solidFill>
                  <a:srgbClr val="FFFFFF"/>
                </a:solidFill>
                <a:latin typeface="Georgia"/>
              </a:rPr>
              <a:t>Computer-based solutions spurred by USA Patriot Act and the need for automated solutions. New vendors arise and quickly establish the industry standards.</a:t>
            </a:r>
          </a:p>
        </p:txBody>
      </p:sp>
      <p:sp>
        <p:nvSpPr>
          <p:cNvPr id="30" name="Rectangle 29"/>
          <p:cNvSpPr/>
          <p:nvPr/>
        </p:nvSpPr>
        <p:spPr>
          <a:xfrm>
            <a:off x="5166538" y="3995572"/>
            <a:ext cx="1604810" cy="807913"/>
          </a:xfrm>
          <a:prstGeom prst="rect">
            <a:avLst/>
          </a:prstGeom>
        </p:spPr>
        <p:txBody>
          <a:bodyPr wrap="square" lIns="0" tIns="0" rIns="0" bIns="0">
            <a:spAutoFit/>
          </a:bodyPr>
          <a:lstStyle/>
          <a:p>
            <a:pPr indent="-221142">
              <a:spcAft>
                <a:spcPts val="121"/>
              </a:spcAft>
            </a:pPr>
            <a:r>
              <a:rPr lang="en-GB" sz="1050" dirty="0">
                <a:solidFill>
                  <a:srgbClr val="FFFFFF"/>
                </a:solidFill>
                <a:latin typeface="Georgia"/>
              </a:rPr>
              <a:t>Statistics and analytics being applied to financial crime technology programs to optimise and improve productivity.</a:t>
            </a:r>
          </a:p>
        </p:txBody>
      </p:sp>
      <p:sp>
        <p:nvSpPr>
          <p:cNvPr id="31" name="Rectangle 30"/>
          <p:cNvSpPr/>
          <p:nvPr/>
        </p:nvSpPr>
        <p:spPr>
          <a:xfrm>
            <a:off x="7227998" y="4722138"/>
            <a:ext cx="1358398" cy="969496"/>
          </a:xfrm>
          <a:prstGeom prst="rect">
            <a:avLst/>
          </a:prstGeom>
        </p:spPr>
        <p:txBody>
          <a:bodyPr wrap="square" lIns="0" tIns="0" rIns="0" bIns="0">
            <a:spAutoFit/>
          </a:bodyPr>
          <a:lstStyle/>
          <a:p>
            <a:pPr indent="-221142" algn="r">
              <a:spcAft>
                <a:spcPts val="121"/>
              </a:spcAft>
            </a:pPr>
            <a:r>
              <a:rPr lang="en-GB" sz="1050" dirty="0">
                <a:solidFill>
                  <a:srgbClr val="FFFFFF"/>
                </a:solidFill>
                <a:latin typeface="Georgia"/>
              </a:rPr>
              <a:t>Many banks still struggling with large scale optimisation and remediation programs and struggling with older technologies.</a:t>
            </a:r>
          </a:p>
        </p:txBody>
      </p:sp>
      <p:sp>
        <p:nvSpPr>
          <p:cNvPr id="32" name="Rectangle 31"/>
          <p:cNvSpPr/>
          <p:nvPr/>
        </p:nvSpPr>
        <p:spPr>
          <a:xfrm>
            <a:off x="5191911" y="5696160"/>
            <a:ext cx="1654252" cy="323165"/>
          </a:xfrm>
          <a:prstGeom prst="rect">
            <a:avLst/>
          </a:prstGeom>
        </p:spPr>
        <p:txBody>
          <a:bodyPr wrap="square" lIns="0" tIns="0" rIns="0" bIns="0">
            <a:spAutoFit/>
          </a:bodyPr>
          <a:lstStyle/>
          <a:p>
            <a:pPr indent="-221142">
              <a:spcAft>
                <a:spcPts val="121"/>
              </a:spcAft>
            </a:pPr>
            <a:r>
              <a:rPr lang="en-GB" sz="1050" dirty="0">
                <a:solidFill>
                  <a:srgbClr val="FFFFFF"/>
                </a:solidFill>
                <a:latin typeface="Georgia"/>
              </a:rPr>
              <a:t>Utilities and proliferation of next generation solutions.</a:t>
            </a:r>
          </a:p>
        </p:txBody>
      </p:sp>
      <p:sp>
        <p:nvSpPr>
          <p:cNvPr id="53" name="TextBox 52"/>
          <p:cNvSpPr txBox="1"/>
          <p:nvPr/>
        </p:nvSpPr>
        <p:spPr>
          <a:xfrm>
            <a:off x="5105840" y="764704"/>
            <a:ext cx="3480555" cy="370591"/>
          </a:xfrm>
          <a:prstGeom prst="rect">
            <a:avLst/>
          </a:prstGeom>
          <a:noFill/>
        </p:spPr>
        <p:txBody>
          <a:bodyPr wrap="square" lIns="0" tIns="0" rIns="0" bIns="0" rtlCol="0">
            <a:noAutofit/>
          </a:bodyPr>
          <a:lstStyle/>
          <a:p>
            <a:pPr indent="-252255">
              <a:spcAft>
                <a:spcPts val="828"/>
              </a:spcAft>
            </a:pPr>
            <a:r>
              <a:rPr lang="en-GB" sz="2000" b="1" i="1" dirty="0">
                <a:solidFill>
                  <a:srgbClr val="FFFFFF"/>
                </a:solidFill>
                <a:latin typeface="Georgia" pitchFamily="18" charset="0"/>
              </a:rPr>
              <a:t>History of financial crime technology solutions</a:t>
            </a:r>
          </a:p>
        </p:txBody>
      </p:sp>
      <p:cxnSp>
        <p:nvCxnSpPr>
          <p:cNvPr id="55" name="Straight Connector 54"/>
          <p:cNvCxnSpPr/>
          <p:nvPr/>
        </p:nvCxnSpPr>
        <p:spPr>
          <a:xfrm>
            <a:off x="5105841" y="1412776"/>
            <a:ext cx="3475502"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8"/>
          </p:nvPr>
        </p:nvSpPr>
        <p:spPr/>
        <p:txBody>
          <a:bodyPr/>
          <a:lstStyle/>
          <a:p>
            <a:r>
              <a:rPr lang="en-GB" dirty="0" smtClean="0"/>
              <a:t>Page </a:t>
            </a:r>
            <a:fld id="{26DE9D29-DFC6-449E-897E-EE32066C4D6D}" type="slidenum">
              <a:rPr lang="en-GB" smtClean="0"/>
              <a:pPr/>
              <a:t>114</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0553848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solidFill>
                  <a:schemeClr val="tx2"/>
                </a:solidFill>
              </a:rPr>
              <a:t>Emergence of KYC U</a:t>
            </a:r>
            <a:r>
              <a:rPr lang="en-GB" dirty="0" smtClean="0">
                <a:solidFill>
                  <a:schemeClr val="tx2"/>
                </a:solidFill>
              </a:rPr>
              <a:t>tilities</a:t>
            </a:r>
            <a:endParaRPr lang="en-GB" dirty="0">
              <a:solidFill>
                <a:schemeClr val="tx2"/>
              </a:solidFill>
            </a:endParaRPr>
          </a:p>
        </p:txBody>
      </p:sp>
      <p:sp>
        <p:nvSpPr>
          <p:cNvPr id="88" name="Content Placeholder 2"/>
          <p:cNvSpPr txBox="1">
            <a:spLocks/>
          </p:cNvSpPr>
          <p:nvPr/>
        </p:nvSpPr>
        <p:spPr>
          <a:xfrm>
            <a:off x="519532" y="1541019"/>
            <a:ext cx="4104972" cy="334800"/>
          </a:xfrm>
          <a:prstGeom prst="rect">
            <a:avLst/>
          </a:prstGeom>
          <a:solidFill>
            <a:srgbClr val="A32020"/>
          </a:solidFill>
          <a:ln w="12700">
            <a:solidFill>
              <a:srgbClr val="A32020"/>
            </a:solidFill>
          </a:ln>
        </p:spPr>
        <p:txBody>
          <a:bodyPr vert="horz" lIns="80221" tIns="80221" rIns="80221" bIns="80221" rtlCol="0" anchor="ctr" anchorCtr="1">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1400" kern="1200" baseline="0">
                <a:solidFill>
                  <a:schemeClr val="tx1"/>
                </a:solidFill>
                <a:latin typeface="Georgia" pitchFamily="18" charset="0"/>
                <a:ea typeface="+mn-ea"/>
                <a:cs typeface="+mn-cs"/>
              </a:defRPr>
            </a:lvl1pPr>
            <a:lvl2pPr marL="252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2pPr>
            <a:lvl3pPr marL="504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3pPr>
            <a:lvl4pPr marL="756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4pPr>
            <a:lvl5pPr marL="1008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buClr>
                <a:srgbClr val="000000"/>
              </a:buClr>
              <a:defRPr/>
            </a:pPr>
            <a:r>
              <a:rPr lang="en-GB" sz="1300" b="1" i="1" dirty="0" smtClean="0">
                <a:solidFill>
                  <a:srgbClr val="FFFFFF"/>
                </a:solidFill>
                <a:latin typeface="Georgia"/>
              </a:rPr>
              <a:t>Current situation</a:t>
            </a:r>
            <a:endParaRPr lang="en-GB" sz="1300" b="1" i="1" dirty="0">
              <a:solidFill>
                <a:srgbClr val="FFFFFF"/>
              </a:solidFill>
              <a:latin typeface="Georgia"/>
            </a:endParaRPr>
          </a:p>
        </p:txBody>
      </p:sp>
      <p:sp>
        <p:nvSpPr>
          <p:cNvPr id="89" name="Content Placeholder 2"/>
          <p:cNvSpPr txBox="1">
            <a:spLocks/>
          </p:cNvSpPr>
          <p:nvPr/>
        </p:nvSpPr>
        <p:spPr>
          <a:xfrm>
            <a:off x="4686940" y="1541018"/>
            <a:ext cx="3941440" cy="333985"/>
          </a:xfrm>
          <a:prstGeom prst="rect">
            <a:avLst/>
          </a:prstGeom>
          <a:solidFill>
            <a:srgbClr val="A32020"/>
          </a:solidFill>
          <a:ln w="12700">
            <a:solidFill>
              <a:srgbClr val="A32020"/>
            </a:solidFill>
          </a:ln>
        </p:spPr>
        <p:txBody>
          <a:bodyPr vert="horz" lIns="80221" tIns="80221" rIns="80221" bIns="80221" rtlCol="0" anchor="ctr" anchorCtr="1">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1400" kern="1200" baseline="0">
                <a:solidFill>
                  <a:schemeClr val="tx1"/>
                </a:solidFill>
                <a:latin typeface="Georgia" pitchFamily="18" charset="0"/>
                <a:ea typeface="+mn-ea"/>
                <a:cs typeface="+mn-cs"/>
              </a:defRPr>
            </a:lvl1pPr>
            <a:lvl2pPr marL="252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2pPr>
            <a:lvl3pPr marL="504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3pPr>
            <a:lvl4pPr marL="756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4pPr>
            <a:lvl5pPr marL="1008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buClr>
                <a:srgbClr val="000000"/>
              </a:buClr>
              <a:defRPr/>
            </a:pPr>
            <a:r>
              <a:rPr lang="en-GB" sz="1300" b="1" i="1" dirty="0" smtClean="0">
                <a:solidFill>
                  <a:srgbClr val="FFFFFF"/>
                </a:solidFill>
                <a:latin typeface="Georgia"/>
              </a:rPr>
              <a:t>Shared utility</a:t>
            </a:r>
            <a:endParaRPr lang="en-GB" sz="1300" b="1" i="1" dirty="0">
              <a:solidFill>
                <a:srgbClr val="FFFFFF"/>
              </a:solidFill>
              <a:latin typeface="Georgia"/>
            </a:endParaRPr>
          </a:p>
        </p:txBody>
      </p:sp>
      <p:sp>
        <p:nvSpPr>
          <p:cNvPr id="90" name="TextBox 89"/>
          <p:cNvSpPr txBox="1"/>
          <p:nvPr/>
        </p:nvSpPr>
        <p:spPr>
          <a:xfrm>
            <a:off x="2110353" y="1894882"/>
            <a:ext cx="923330" cy="200055"/>
          </a:xfrm>
          <a:prstGeom prst="rect">
            <a:avLst/>
          </a:prstGeom>
          <a:noFill/>
        </p:spPr>
        <p:txBody>
          <a:bodyPr vert="horz" wrap="none" lIns="0" tIns="0" rIns="0" bIns="0" rtlCol="0">
            <a:spAutoFit/>
          </a:bodyPr>
          <a:lstStyle/>
          <a:p>
            <a:pPr indent="-305642" algn="ctr" defTabSz="1018824">
              <a:spcAft>
                <a:spcPts val="1003"/>
              </a:spcAft>
            </a:pPr>
            <a:r>
              <a:rPr lang="en-GB" sz="1300" b="1" dirty="0" smtClean="0">
                <a:solidFill>
                  <a:srgbClr val="000000"/>
                </a:solidFill>
                <a:latin typeface="Georgia"/>
              </a:rPr>
              <a:t>Customers</a:t>
            </a:r>
            <a:endParaRPr lang="en-GB" sz="1300" b="1" dirty="0">
              <a:solidFill>
                <a:srgbClr val="000000"/>
              </a:solidFill>
              <a:latin typeface="Georgia"/>
            </a:endParaRPr>
          </a:p>
        </p:txBody>
      </p:sp>
      <p:grpSp>
        <p:nvGrpSpPr>
          <p:cNvPr id="91" name="Group 90"/>
          <p:cNvGrpSpPr/>
          <p:nvPr/>
        </p:nvGrpSpPr>
        <p:grpSpPr>
          <a:xfrm>
            <a:off x="757187" y="2117439"/>
            <a:ext cx="3585798" cy="1651888"/>
            <a:chOff x="785019" y="2168483"/>
            <a:chExt cx="3459162" cy="1546680"/>
          </a:xfrm>
        </p:grpSpPr>
        <p:sp>
          <p:nvSpPr>
            <p:cNvPr id="92" name="Rectangle 91"/>
            <p:cNvSpPr/>
            <p:nvPr/>
          </p:nvSpPr>
          <p:spPr bwMode="ltGray">
            <a:xfrm>
              <a:off x="785019" y="3481757"/>
              <a:ext cx="809591" cy="233406"/>
            </a:xfrm>
            <a:prstGeom prst="rect">
              <a:avLst/>
            </a:prstGeom>
            <a:solidFill>
              <a:schemeClr val="tx2">
                <a:lumMod val="60000"/>
                <a:lumOff val="40000"/>
              </a:scheme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93" name="Rectangle 92"/>
            <p:cNvSpPr/>
            <p:nvPr/>
          </p:nvSpPr>
          <p:spPr bwMode="ltGray">
            <a:xfrm>
              <a:off x="3434590" y="3481757"/>
              <a:ext cx="809591" cy="233406"/>
            </a:xfrm>
            <a:prstGeom prst="rect">
              <a:avLst/>
            </a:prstGeom>
            <a:solidFill>
              <a:schemeClr val="tx2">
                <a:lumMod val="60000"/>
                <a:lumOff val="40000"/>
              </a:scheme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94" name="Rectangle 93"/>
            <p:cNvSpPr/>
            <p:nvPr/>
          </p:nvSpPr>
          <p:spPr bwMode="ltGray">
            <a:xfrm>
              <a:off x="1668209" y="3481757"/>
              <a:ext cx="809591" cy="233406"/>
            </a:xfrm>
            <a:prstGeom prst="rect">
              <a:avLst/>
            </a:prstGeom>
            <a:solidFill>
              <a:schemeClr val="tx2">
                <a:lumMod val="60000"/>
                <a:lumOff val="40000"/>
              </a:scheme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95" name="Rectangle 94"/>
            <p:cNvSpPr/>
            <p:nvPr/>
          </p:nvSpPr>
          <p:spPr bwMode="ltGray">
            <a:xfrm>
              <a:off x="2551399" y="3481757"/>
              <a:ext cx="809591" cy="233406"/>
            </a:xfrm>
            <a:prstGeom prst="rect">
              <a:avLst/>
            </a:prstGeom>
            <a:solidFill>
              <a:schemeClr val="tx2">
                <a:lumMod val="60000"/>
                <a:lumOff val="40000"/>
              </a:scheme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grpSp>
          <p:nvGrpSpPr>
            <p:cNvPr id="96" name="Group 95"/>
            <p:cNvGrpSpPr/>
            <p:nvPr/>
          </p:nvGrpSpPr>
          <p:grpSpPr>
            <a:xfrm>
              <a:off x="958695" y="2168483"/>
              <a:ext cx="3084771" cy="521406"/>
              <a:chOff x="924882" y="2276872"/>
              <a:chExt cx="3084771" cy="521406"/>
            </a:xfrm>
          </p:grpSpPr>
          <p:sp>
            <p:nvSpPr>
              <p:cNvPr id="111" name="Oval 110"/>
              <p:cNvSpPr/>
              <p:nvPr/>
            </p:nvSpPr>
            <p:spPr bwMode="ltGray">
              <a:xfrm>
                <a:off x="924882" y="2280328"/>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12" name="Oval 111"/>
              <p:cNvSpPr/>
              <p:nvPr/>
            </p:nvSpPr>
            <p:spPr bwMode="ltGray">
              <a:xfrm>
                <a:off x="2312726" y="2276872"/>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13" name="Oval 112"/>
              <p:cNvSpPr/>
              <p:nvPr/>
            </p:nvSpPr>
            <p:spPr bwMode="ltGray">
              <a:xfrm>
                <a:off x="3721653" y="2276872"/>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14" name="Oval 113"/>
              <p:cNvSpPr/>
              <p:nvPr/>
            </p:nvSpPr>
            <p:spPr bwMode="ltGray">
              <a:xfrm>
                <a:off x="3059260" y="2480391"/>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15" name="Oval 114"/>
              <p:cNvSpPr/>
              <p:nvPr/>
            </p:nvSpPr>
            <p:spPr bwMode="ltGray">
              <a:xfrm>
                <a:off x="1587275" y="2510278"/>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grpSp>
        <p:cxnSp>
          <p:nvCxnSpPr>
            <p:cNvPr id="97" name="Straight Connector 96"/>
            <p:cNvCxnSpPr>
              <a:stCxn id="111" idx="4"/>
              <a:endCxn id="92" idx="0"/>
            </p:cNvCxnSpPr>
            <p:nvPr/>
          </p:nvCxnSpPr>
          <p:spPr>
            <a:xfrm>
              <a:off x="1102695" y="2459939"/>
              <a:ext cx="87120" cy="1021818"/>
            </a:xfrm>
            <a:prstGeom prst="line">
              <a:avLst/>
            </a:prstGeom>
            <a:noFill/>
            <a:ln w="12700" cap="flat" cmpd="sng" algn="ctr">
              <a:solidFill>
                <a:srgbClr val="968C6D"/>
              </a:solidFill>
              <a:prstDash val="solid"/>
            </a:ln>
            <a:effectLst/>
          </p:spPr>
        </p:cxnSp>
        <p:cxnSp>
          <p:nvCxnSpPr>
            <p:cNvPr id="98" name="Straight Connector 97"/>
            <p:cNvCxnSpPr>
              <a:stCxn id="111" idx="4"/>
              <a:endCxn id="94" idx="0"/>
            </p:cNvCxnSpPr>
            <p:nvPr/>
          </p:nvCxnSpPr>
          <p:spPr>
            <a:xfrm>
              <a:off x="1102695" y="2459939"/>
              <a:ext cx="970310" cy="1021818"/>
            </a:xfrm>
            <a:prstGeom prst="line">
              <a:avLst/>
            </a:prstGeom>
            <a:noFill/>
            <a:ln w="12700" cap="flat" cmpd="sng" algn="ctr">
              <a:solidFill>
                <a:srgbClr val="968C6D"/>
              </a:solidFill>
              <a:prstDash val="solid"/>
            </a:ln>
            <a:effectLst/>
          </p:spPr>
        </p:cxnSp>
        <p:cxnSp>
          <p:nvCxnSpPr>
            <p:cNvPr id="99" name="Straight Connector 98"/>
            <p:cNvCxnSpPr>
              <a:stCxn id="115" idx="4"/>
              <a:endCxn id="92" idx="0"/>
            </p:cNvCxnSpPr>
            <p:nvPr/>
          </p:nvCxnSpPr>
          <p:spPr>
            <a:xfrm flipH="1">
              <a:off x="1189815" y="2689889"/>
              <a:ext cx="575273" cy="791868"/>
            </a:xfrm>
            <a:prstGeom prst="line">
              <a:avLst/>
            </a:prstGeom>
            <a:noFill/>
            <a:ln w="12700" cap="flat" cmpd="sng" algn="ctr">
              <a:solidFill>
                <a:srgbClr val="968C6D"/>
              </a:solidFill>
              <a:prstDash val="solid"/>
            </a:ln>
            <a:effectLst/>
          </p:spPr>
        </p:cxnSp>
        <p:cxnSp>
          <p:nvCxnSpPr>
            <p:cNvPr id="100" name="Straight Connector 99"/>
            <p:cNvCxnSpPr>
              <a:stCxn id="115" idx="4"/>
              <a:endCxn id="95" idx="0"/>
            </p:cNvCxnSpPr>
            <p:nvPr/>
          </p:nvCxnSpPr>
          <p:spPr>
            <a:xfrm>
              <a:off x="1765088" y="2689889"/>
              <a:ext cx="1191107" cy="791868"/>
            </a:xfrm>
            <a:prstGeom prst="line">
              <a:avLst/>
            </a:prstGeom>
            <a:noFill/>
            <a:ln w="12700" cap="flat" cmpd="sng" algn="ctr">
              <a:solidFill>
                <a:srgbClr val="968C6D"/>
              </a:solidFill>
              <a:prstDash val="solid"/>
            </a:ln>
            <a:effectLst/>
          </p:spPr>
        </p:cxnSp>
        <p:cxnSp>
          <p:nvCxnSpPr>
            <p:cNvPr id="101" name="Straight Connector 100"/>
            <p:cNvCxnSpPr>
              <a:stCxn id="115" idx="4"/>
              <a:endCxn id="94" idx="0"/>
            </p:cNvCxnSpPr>
            <p:nvPr/>
          </p:nvCxnSpPr>
          <p:spPr>
            <a:xfrm>
              <a:off x="1765088" y="2689889"/>
              <a:ext cx="307917" cy="791868"/>
            </a:xfrm>
            <a:prstGeom prst="line">
              <a:avLst/>
            </a:prstGeom>
            <a:noFill/>
            <a:ln w="12700" cap="flat" cmpd="sng" algn="ctr">
              <a:solidFill>
                <a:srgbClr val="968C6D"/>
              </a:solidFill>
              <a:prstDash val="solid"/>
            </a:ln>
            <a:effectLst/>
          </p:spPr>
        </p:cxnSp>
        <p:cxnSp>
          <p:nvCxnSpPr>
            <p:cNvPr id="102" name="Straight Connector 101"/>
            <p:cNvCxnSpPr>
              <a:stCxn id="114" idx="4"/>
              <a:endCxn id="94" idx="0"/>
            </p:cNvCxnSpPr>
            <p:nvPr/>
          </p:nvCxnSpPr>
          <p:spPr>
            <a:xfrm flipH="1">
              <a:off x="2073005" y="2660002"/>
              <a:ext cx="1164068" cy="821755"/>
            </a:xfrm>
            <a:prstGeom prst="line">
              <a:avLst/>
            </a:prstGeom>
            <a:noFill/>
            <a:ln w="12700" cap="flat" cmpd="sng" algn="ctr">
              <a:solidFill>
                <a:srgbClr val="968C6D"/>
              </a:solidFill>
              <a:prstDash val="solid"/>
            </a:ln>
            <a:effectLst/>
          </p:spPr>
        </p:cxnSp>
        <p:cxnSp>
          <p:nvCxnSpPr>
            <p:cNvPr id="103" name="Straight Connector 102"/>
            <p:cNvCxnSpPr>
              <a:stCxn id="114" idx="4"/>
              <a:endCxn id="95" idx="0"/>
            </p:cNvCxnSpPr>
            <p:nvPr/>
          </p:nvCxnSpPr>
          <p:spPr>
            <a:xfrm flipH="1">
              <a:off x="2956195" y="2660002"/>
              <a:ext cx="280878" cy="821755"/>
            </a:xfrm>
            <a:prstGeom prst="line">
              <a:avLst/>
            </a:prstGeom>
            <a:noFill/>
            <a:ln w="12700" cap="flat" cmpd="sng" algn="ctr">
              <a:solidFill>
                <a:srgbClr val="968C6D"/>
              </a:solidFill>
              <a:prstDash val="solid"/>
            </a:ln>
            <a:effectLst/>
          </p:spPr>
        </p:cxnSp>
        <p:cxnSp>
          <p:nvCxnSpPr>
            <p:cNvPr id="104" name="Straight Connector 103"/>
            <p:cNvCxnSpPr>
              <a:stCxn id="114" idx="4"/>
              <a:endCxn id="92" idx="0"/>
            </p:cNvCxnSpPr>
            <p:nvPr/>
          </p:nvCxnSpPr>
          <p:spPr>
            <a:xfrm flipH="1">
              <a:off x="1189815" y="2660002"/>
              <a:ext cx="2047258" cy="821755"/>
            </a:xfrm>
            <a:prstGeom prst="line">
              <a:avLst/>
            </a:prstGeom>
            <a:noFill/>
            <a:ln w="12700" cap="flat" cmpd="sng" algn="ctr">
              <a:solidFill>
                <a:srgbClr val="968C6D"/>
              </a:solidFill>
              <a:prstDash val="solid"/>
            </a:ln>
            <a:effectLst/>
          </p:spPr>
        </p:cxnSp>
        <p:cxnSp>
          <p:nvCxnSpPr>
            <p:cNvPr id="105" name="Straight Connector 104"/>
            <p:cNvCxnSpPr>
              <a:stCxn id="112" idx="4"/>
              <a:endCxn id="94" idx="0"/>
            </p:cNvCxnSpPr>
            <p:nvPr/>
          </p:nvCxnSpPr>
          <p:spPr>
            <a:xfrm flipH="1">
              <a:off x="2073005" y="2456483"/>
              <a:ext cx="417534" cy="1025274"/>
            </a:xfrm>
            <a:prstGeom prst="line">
              <a:avLst/>
            </a:prstGeom>
            <a:noFill/>
            <a:ln w="12700" cap="flat" cmpd="sng" algn="ctr">
              <a:solidFill>
                <a:srgbClr val="968C6D"/>
              </a:solidFill>
              <a:prstDash val="solid"/>
            </a:ln>
            <a:effectLst/>
          </p:spPr>
        </p:cxnSp>
        <p:cxnSp>
          <p:nvCxnSpPr>
            <p:cNvPr id="106" name="Straight Connector 105"/>
            <p:cNvCxnSpPr>
              <a:stCxn id="112" idx="4"/>
              <a:endCxn id="95" idx="0"/>
            </p:cNvCxnSpPr>
            <p:nvPr/>
          </p:nvCxnSpPr>
          <p:spPr>
            <a:xfrm>
              <a:off x="2490539" y="2456483"/>
              <a:ext cx="465656" cy="1025274"/>
            </a:xfrm>
            <a:prstGeom prst="line">
              <a:avLst/>
            </a:prstGeom>
            <a:noFill/>
            <a:ln w="12700" cap="flat" cmpd="sng" algn="ctr">
              <a:solidFill>
                <a:srgbClr val="968C6D"/>
              </a:solidFill>
              <a:prstDash val="solid"/>
            </a:ln>
            <a:effectLst/>
          </p:spPr>
        </p:cxnSp>
        <p:cxnSp>
          <p:nvCxnSpPr>
            <p:cNvPr id="107" name="Straight Connector 106"/>
            <p:cNvCxnSpPr>
              <a:stCxn id="113" idx="4"/>
              <a:endCxn id="95" idx="0"/>
            </p:cNvCxnSpPr>
            <p:nvPr/>
          </p:nvCxnSpPr>
          <p:spPr>
            <a:xfrm flipH="1">
              <a:off x="2956195" y="2456483"/>
              <a:ext cx="943271" cy="1025274"/>
            </a:xfrm>
            <a:prstGeom prst="line">
              <a:avLst/>
            </a:prstGeom>
            <a:noFill/>
            <a:ln w="12700" cap="flat" cmpd="sng" algn="ctr">
              <a:solidFill>
                <a:srgbClr val="968C6D"/>
              </a:solidFill>
              <a:prstDash val="solid"/>
            </a:ln>
            <a:effectLst/>
          </p:spPr>
        </p:cxnSp>
        <p:cxnSp>
          <p:nvCxnSpPr>
            <p:cNvPr id="108" name="Straight Connector 107"/>
            <p:cNvCxnSpPr>
              <a:stCxn id="113" idx="4"/>
              <a:endCxn id="93" idx="0"/>
            </p:cNvCxnSpPr>
            <p:nvPr/>
          </p:nvCxnSpPr>
          <p:spPr>
            <a:xfrm flipH="1">
              <a:off x="3839386" y="2456483"/>
              <a:ext cx="60080" cy="1025274"/>
            </a:xfrm>
            <a:prstGeom prst="line">
              <a:avLst/>
            </a:prstGeom>
            <a:noFill/>
            <a:ln w="12700" cap="flat" cmpd="sng" algn="ctr">
              <a:solidFill>
                <a:srgbClr val="968C6D"/>
              </a:solidFill>
              <a:prstDash val="solid"/>
            </a:ln>
            <a:effectLst/>
          </p:spPr>
        </p:cxnSp>
        <p:cxnSp>
          <p:nvCxnSpPr>
            <p:cNvPr id="109" name="Straight Connector 108"/>
            <p:cNvCxnSpPr>
              <a:stCxn id="114" idx="4"/>
              <a:endCxn id="93" idx="0"/>
            </p:cNvCxnSpPr>
            <p:nvPr/>
          </p:nvCxnSpPr>
          <p:spPr>
            <a:xfrm>
              <a:off x="3237073" y="2660002"/>
              <a:ext cx="602313" cy="821755"/>
            </a:xfrm>
            <a:prstGeom prst="line">
              <a:avLst/>
            </a:prstGeom>
            <a:noFill/>
            <a:ln w="12700" cap="flat" cmpd="sng" algn="ctr">
              <a:solidFill>
                <a:srgbClr val="968C6D"/>
              </a:solidFill>
              <a:prstDash val="solid"/>
            </a:ln>
            <a:effectLst/>
          </p:spPr>
        </p:cxnSp>
        <p:cxnSp>
          <p:nvCxnSpPr>
            <p:cNvPr id="110" name="Straight Connector 109"/>
            <p:cNvCxnSpPr>
              <a:stCxn id="115" idx="4"/>
              <a:endCxn id="93" idx="0"/>
            </p:cNvCxnSpPr>
            <p:nvPr/>
          </p:nvCxnSpPr>
          <p:spPr>
            <a:xfrm>
              <a:off x="1765088" y="2689889"/>
              <a:ext cx="2074298" cy="791868"/>
            </a:xfrm>
            <a:prstGeom prst="line">
              <a:avLst/>
            </a:prstGeom>
            <a:noFill/>
            <a:ln w="12700" cap="flat" cmpd="sng" algn="ctr">
              <a:solidFill>
                <a:srgbClr val="968C6D"/>
              </a:solidFill>
              <a:prstDash val="solid"/>
            </a:ln>
            <a:effectLst/>
          </p:spPr>
        </p:cxnSp>
      </p:grpSp>
      <p:sp>
        <p:nvSpPr>
          <p:cNvPr id="116" name="Content Placeholder 2"/>
          <p:cNvSpPr txBox="1">
            <a:spLocks/>
          </p:cNvSpPr>
          <p:nvPr/>
        </p:nvSpPr>
        <p:spPr>
          <a:xfrm>
            <a:off x="757188" y="3813113"/>
            <a:ext cx="3585800" cy="348315"/>
          </a:xfrm>
          <a:prstGeom prst="rect">
            <a:avLst/>
          </a:prstGeom>
          <a:ln w="12700">
            <a:solidFill>
              <a:srgbClr val="A32020"/>
            </a:solidFill>
          </a:ln>
        </p:spPr>
        <p:txBody>
          <a:bodyPr vert="horz" lIns="80221" tIns="80221" rIns="80221" bIns="80221"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1400" kern="1200" baseline="0">
                <a:solidFill>
                  <a:schemeClr val="tx1"/>
                </a:solidFill>
                <a:latin typeface="Georgia" pitchFamily="18" charset="0"/>
                <a:ea typeface="+mn-ea"/>
                <a:cs typeface="+mn-cs"/>
              </a:defRPr>
            </a:lvl1pPr>
            <a:lvl2pPr marL="252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2pPr>
            <a:lvl3pPr marL="504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3pPr>
            <a:lvl4pPr marL="756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4pPr>
            <a:lvl5pPr marL="1008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buClr>
                <a:srgbClr val="000000"/>
              </a:buClr>
              <a:defRPr/>
            </a:pPr>
            <a:r>
              <a:rPr lang="en-GB" sz="1300" b="1" i="1" dirty="0" smtClean="0">
                <a:solidFill>
                  <a:srgbClr val="A32020"/>
                </a:solidFill>
                <a:latin typeface="Georgia"/>
              </a:rPr>
              <a:t>Financial institutions </a:t>
            </a:r>
            <a:endParaRPr lang="en-GB" sz="1300" b="1" i="1" dirty="0">
              <a:solidFill>
                <a:srgbClr val="A32020"/>
              </a:solidFill>
              <a:latin typeface="Georgia"/>
            </a:endParaRPr>
          </a:p>
        </p:txBody>
      </p:sp>
      <p:sp>
        <p:nvSpPr>
          <p:cNvPr id="117" name="Content Placeholder 2"/>
          <p:cNvSpPr txBox="1">
            <a:spLocks/>
          </p:cNvSpPr>
          <p:nvPr/>
        </p:nvSpPr>
        <p:spPr>
          <a:xfrm>
            <a:off x="4899951" y="3813113"/>
            <a:ext cx="3696682" cy="348315"/>
          </a:xfrm>
          <a:prstGeom prst="rect">
            <a:avLst/>
          </a:prstGeom>
          <a:ln w="12700">
            <a:solidFill>
              <a:srgbClr val="A32020"/>
            </a:solidFill>
          </a:ln>
        </p:spPr>
        <p:txBody>
          <a:bodyPr vert="horz" lIns="80221" tIns="80221" rIns="80221" bIns="80221" rtlCol="0">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1400" kern="1200" baseline="0">
                <a:solidFill>
                  <a:schemeClr val="tx1"/>
                </a:solidFill>
                <a:latin typeface="Georgia" pitchFamily="18" charset="0"/>
                <a:ea typeface="+mn-ea"/>
                <a:cs typeface="+mn-cs"/>
              </a:defRPr>
            </a:lvl1pPr>
            <a:lvl2pPr marL="252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2pPr>
            <a:lvl3pPr marL="504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3pPr>
            <a:lvl4pPr marL="756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a:solidFill>
                  <a:schemeClr val="tx1"/>
                </a:solidFill>
                <a:latin typeface="Georgia" pitchFamily="18" charset="0"/>
                <a:ea typeface="+mn-ea"/>
                <a:cs typeface="+mn-cs"/>
              </a:defRPr>
            </a:lvl4pPr>
            <a:lvl5pPr marL="1008000" indent="-252000" algn="l" defTabSz="914400" rtl="0" eaLnBrk="1" latinLnBrk="0" hangingPunct="1">
              <a:lnSpc>
                <a:spcPct val="100000"/>
              </a:lnSpc>
              <a:spcBef>
                <a:spcPts val="0"/>
              </a:spcBef>
              <a:spcAft>
                <a:spcPts val="900"/>
              </a:spcAft>
              <a:buClr>
                <a:schemeClr val="tx1"/>
              </a:buClr>
              <a:buFont typeface="Georgia" pitchFamily="18" charset="0"/>
              <a:buChar char="›"/>
              <a:defRPr sz="14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pPr algn="ctr">
              <a:buClr>
                <a:srgbClr val="000000"/>
              </a:buClr>
              <a:defRPr/>
            </a:pPr>
            <a:r>
              <a:rPr lang="en-GB" sz="1300" b="1" i="1" dirty="0" smtClean="0">
                <a:solidFill>
                  <a:srgbClr val="A32020"/>
                </a:solidFill>
                <a:latin typeface="Georgia"/>
              </a:rPr>
              <a:t>Financial institutions </a:t>
            </a:r>
            <a:endParaRPr lang="en-GB" sz="1300" b="1" i="1" dirty="0">
              <a:solidFill>
                <a:srgbClr val="A32020"/>
              </a:solidFill>
              <a:latin typeface="Georgia"/>
            </a:endParaRPr>
          </a:p>
        </p:txBody>
      </p:sp>
      <p:sp>
        <p:nvSpPr>
          <p:cNvPr id="118" name="Right Arrow 117"/>
          <p:cNvSpPr/>
          <p:nvPr/>
        </p:nvSpPr>
        <p:spPr bwMode="ltGray">
          <a:xfrm>
            <a:off x="4441897" y="2639385"/>
            <a:ext cx="427651" cy="477625"/>
          </a:xfrm>
          <a:prstGeom prst="rightArrow">
            <a:avLst/>
          </a:prstGeom>
          <a:solidFill>
            <a:srgbClr val="968C6D"/>
          </a:solidFill>
          <a:ln w="3175" cap="flat" cmpd="sng" algn="ctr">
            <a:noFill/>
            <a:prstDash val="solid"/>
          </a:ln>
          <a:effectLst/>
        </p:spPr>
        <p:txBody>
          <a:bodyPr lIns="101881" tIns="50941" rIns="101881" bIns="50941" rtlCol="0" anchor="ctr"/>
          <a:lstStyle/>
          <a:p>
            <a:pPr algn="ctr" defTabSz="1018824">
              <a:defRPr/>
            </a:pPr>
            <a:endParaRPr lang="en-GB" sz="1300" kern="0" dirty="0" smtClean="0">
              <a:solidFill>
                <a:srgbClr val="FFFFFF"/>
              </a:solidFill>
              <a:latin typeface="Georgia"/>
            </a:endParaRPr>
          </a:p>
        </p:txBody>
      </p:sp>
      <p:sp>
        <p:nvSpPr>
          <p:cNvPr id="119" name="TextBox 118"/>
          <p:cNvSpPr txBox="1"/>
          <p:nvPr/>
        </p:nvSpPr>
        <p:spPr>
          <a:xfrm>
            <a:off x="6195995" y="1894882"/>
            <a:ext cx="923330" cy="200055"/>
          </a:xfrm>
          <a:prstGeom prst="rect">
            <a:avLst/>
          </a:prstGeom>
          <a:noFill/>
        </p:spPr>
        <p:txBody>
          <a:bodyPr vert="horz" wrap="none" lIns="0" tIns="0" rIns="0" bIns="0" rtlCol="0">
            <a:spAutoFit/>
          </a:bodyPr>
          <a:lstStyle/>
          <a:p>
            <a:pPr indent="-305642" algn="ctr" defTabSz="1018824">
              <a:spcAft>
                <a:spcPts val="1003"/>
              </a:spcAft>
            </a:pPr>
            <a:r>
              <a:rPr lang="en-GB" sz="1300" b="1" dirty="0" smtClean="0">
                <a:solidFill>
                  <a:srgbClr val="000000"/>
                </a:solidFill>
                <a:latin typeface="Georgia"/>
              </a:rPr>
              <a:t>Customers</a:t>
            </a:r>
            <a:endParaRPr lang="en-GB" sz="1300" b="1" dirty="0">
              <a:solidFill>
                <a:srgbClr val="000000"/>
              </a:solidFill>
              <a:latin typeface="Georgia"/>
            </a:endParaRPr>
          </a:p>
        </p:txBody>
      </p:sp>
      <p:grpSp>
        <p:nvGrpSpPr>
          <p:cNvPr id="120" name="Group 119"/>
          <p:cNvGrpSpPr/>
          <p:nvPr/>
        </p:nvGrpSpPr>
        <p:grpSpPr>
          <a:xfrm>
            <a:off x="4899950" y="2122837"/>
            <a:ext cx="3696680" cy="1651888"/>
            <a:chOff x="4846337" y="2173538"/>
            <a:chExt cx="3566127" cy="1546680"/>
          </a:xfrm>
        </p:grpSpPr>
        <p:sp>
          <p:nvSpPr>
            <p:cNvPr id="121" name="Rectangle 120"/>
            <p:cNvSpPr/>
            <p:nvPr/>
          </p:nvSpPr>
          <p:spPr bwMode="ltGray">
            <a:xfrm>
              <a:off x="4846337" y="3482044"/>
              <a:ext cx="834626" cy="238174"/>
            </a:xfrm>
            <a:prstGeom prst="rect">
              <a:avLst/>
            </a:prstGeom>
            <a:solidFill>
              <a:srgbClr val="A32020">
                <a:lumMod val="60000"/>
                <a:lumOff val="40000"/>
              </a:srgb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22" name="Rectangle 121"/>
            <p:cNvSpPr/>
            <p:nvPr/>
          </p:nvSpPr>
          <p:spPr bwMode="ltGray">
            <a:xfrm>
              <a:off x="7577838" y="3482044"/>
              <a:ext cx="834626" cy="238174"/>
            </a:xfrm>
            <a:prstGeom prst="rect">
              <a:avLst/>
            </a:prstGeom>
            <a:solidFill>
              <a:srgbClr val="A32020">
                <a:lumMod val="60000"/>
                <a:lumOff val="40000"/>
              </a:srgb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23" name="Rectangle 122"/>
            <p:cNvSpPr/>
            <p:nvPr/>
          </p:nvSpPr>
          <p:spPr bwMode="ltGray">
            <a:xfrm>
              <a:off x="5756837" y="3482044"/>
              <a:ext cx="834626" cy="238174"/>
            </a:xfrm>
            <a:prstGeom prst="rect">
              <a:avLst/>
            </a:prstGeom>
            <a:solidFill>
              <a:srgbClr val="A32020">
                <a:lumMod val="60000"/>
                <a:lumOff val="40000"/>
              </a:srgb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24" name="Rectangle 123"/>
            <p:cNvSpPr/>
            <p:nvPr/>
          </p:nvSpPr>
          <p:spPr bwMode="ltGray">
            <a:xfrm>
              <a:off x="6667337" y="3482044"/>
              <a:ext cx="834626" cy="238174"/>
            </a:xfrm>
            <a:prstGeom prst="rect">
              <a:avLst/>
            </a:prstGeom>
            <a:solidFill>
              <a:srgbClr val="A32020">
                <a:lumMod val="60000"/>
                <a:lumOff val="40000"/>
              </a:srgbClr>
            </a:solidFill>
            <a:ln w="12700" cap="flat" cmpd="sng" algn="ctr">
              <a:solidFill>
                <a:srgbClr val="A32020">
                  <a:lumMod val="60000"/>
                  <a:lumOff val="40000"/>
                </a:srgbClr>
              </a:solidFill>
              <a:prstDash val="solid"/>
            </a:ln>
            <a:effectLst/>
          </p:spPr>
          <p:txBody>
            <a:bodyPr rtlCol="0" anchor="ctr"/>
            <a:lstStyle/>
            <a:p>
              <a:pPr defTabSz="1018824">
                <a:defRPr/>
              </a:pPr>
              <a:endParaRPr lang="en-GB" sz="1300" kern="0" dirty="0" smtClean="0">
                <a:solidFill>
                  <a:srgbClr val="FFFFFF"/>
                </a:solidFill>
                <a:latin typeface="Georgia"/>
              </a:endParaRPr>
            </a:p>
          </p:txBody>
        </p:sp>
        <p:cxnSp>
          <p:nvCxnSpPr>
            <p:cNvPr id="125" name="Straight Connector 124"/>
            <p:cNvCxnSpPr/>
            <p:nvPr/>
          </p:nvCxnSpPr>
          <p:spPr>
            <a:xfrm>
              <a:off x="7285963" y="3060090"/>
              <a:ext cx="709188" cy="421955"/>
            </a:xfrm>
            <a:prstGeom prst="line">
              <a:avLst/>
            </a:prstGeom>
            <a:noFill/>
            <a:ln w="9525" cap="flat" cmpd="sng" algn="ctr">
              <a:solidFill>
                <a:srgbClr val="FFFFFF">
                  <a:lumMod val="50000"/>
                </a:srgbClr>
              </a:solidFill>
              <a:prstDash val="solid"/>
            </a:ln>
            <a:effectLst/>
          </p:spPr>
        </p:cxnSp>
        <p:cxnSp>
          <p:nvCxnSpPr>
            <p:cNvPr id="126" name="Straight Connector 125"/>
            <p:cNvCxnSpPr>
              <a:stCxn id="134" idx="2"/>
              <a:endCxn id="124" idx="0"/>
            </p:cNvCxnSpPr>
            <p:nvPr/>
          </p:nvCxnSpPr>
          <p:spPr>
            <a:xfrm>
              <a:off x="6629400" y="3086100"/>
              <a:ext cx="455250" cy="395944"/>
            </a:xfrm>
            <a:prstGeom prst="line">
              <a:avLst/>
            </a:prstGeom>
            <a:noFill/>
            <a:ln w="9525" cap="flat" cmpd="sng" algn="ctr">
              <a:solidFill>
                <a:srgbClr val="FFFFFF">
                  <a:lumMod val="50000"/>
                </a:srgbClr>
              </a:solidFill>
              <a:prstDash val="solid"/>
            </a:ln>
            <a:effectLst/>
          </p:spPr>
        </p:cxnSp>
        <p:cxnSp>
          <p:nvCxnSpPr>
            <p:cNvPr id="127" name="Straight Connector 126"/>
            <p:cNvCxnSpPr/>
            <p:nvPr/>
          </p:nvCxnSpPr>
          <p:spPr>
            <a:xfrm flipH="1">
              <a:off x="5263654" y="3060090"/>
              <a:ext cx="772282" cy="421954"/>
            </a:xfrm>
            <a:prstGeom prst="line">
              <a:avLst/>
            </a:prstGeom>
            <a:noFill/>
            <a:ln w="9525" cap="flat" cmpd="sng" algn="ctr">
              <a:solidFill>
                <a:srgbClr val="FFFFFF">
                  <a:lumMod val="50000"/>
                </a:srgbClr>
              </a:solidFill>
              <a:prstDash val="solid"/>
            </a:ln>
            <a:effectLst/>
          </p:spPr>
        </p:cxnSp>
        <p:cxnSp>
          <p:nvCxnSpPr>
            <p:cNvPr id="128" name="Straight Connector 127"/>
            <p:cNvCxnSpPr>
              <a:stCxn id="134" idx="2"/>
            </p:cNvCxnSpPr>
            <p:nvPr/>
          </p:nvCxnSpPr>
          <p:spPr>
            <a:xfrm flipH="1">
              <a:off x="6136216" y="3086100"/>
              <a:ext cx="493184" cy="386675"/>
            </a:xfrm>
            <a:prstGeom prst="line">
              <a:avLst/>
            </a:prstGeom>
            <a:noFill/>
            <a:ln w="9525" cap="flat" cmpd="sng" algn="ctr">
              <a:solidFill>
                <a:srgbClr val="FFFFFF">
                  <a:lumMod val="50000"/>
                </a:srgbClr>
              </a:solidFill>
              <a:prstDash val="solid"/>
            </a:ln>
            <a:effectLst/>
          </p:spPr>
        </p:cxnSp>
        <p:cxnSp>
          <p:nvCxnSpPr>
            <p:cNvPr id="129" name="Straight Connector 128"/>
            <p:cNvCxnSpPr>
              <a:stCxn id="136" idx="4"/>
            </p:cNvCxnSpPr>
            <p:nvPr/>
          </p:nvCxnSpPr>
          <p:spPr>
            <a:xfrm>
              <a:off x="5367586" y="2464994"/>
              <a:ext cx="772331" cy="398679"/>
            </a:xfrm>
            <a:prstGeom prst="line">
              <a:avLst/>
            </a:prstGeom>
            <a:noFill/>
            <a:ln w="9525" cap="flat" cmpd="sng" algn="ctr">
              <a:solidFill>
                <a:srgbClr val="FFFFFF">
                  <a:lumMod val="50000"/>
                </a:srgbClr>
              </a:solidFill>
              <a:prstDash val="solid"/>
            </a:ln>
            <a:effectLst/>
          </p:spPr>
        </p:cxnSp>
        <p:cxnSp>
          <p:nvCxnSpPr>
            <p:cNvPr id="130" name="Straight Connector 129"/>
            <p:cNvCxnSpPr>
              <a:stCxn id="140" idx="5"/>
            </p:cNvCxnSpPr>
            <p:nvPr/>
          </p:nvCxnSpPr>
          <p:spPr>
            <a:xfrm>
              <a:off x="6131802" y="2652767"/>
              <a:ext cx="338686" cy="214733"/>
            </a:xfrm>
            <a:prstGeom prst="line">
              <a:avLst/>
            </a:prstGeom>
            <a:noFill/>
            <a:ln w="9525" cap="flat" cmpd="sng" algn="ctr">
              <a:solidFill>
                <a:srgbClr val="FFFFFF">
                  <a:lumMod val="50000"/>
                </a:srgbClr>
              </a:solidFill>
              <a:prstDash val="solid"/>
            </a:ln>
            <a:effectLst/>
          </p:spPr>
        </p:cxnSp>
        <p:cxnSp>
          <p:nvCxnSpPr>
            <p:cNvPr id="131" name="Straight Connector 130"/>
            <p:cNvCxnSpPr>
              <a:stCxn id="137" idx="4"/>
              <a:endCxn id="134" idx="0"/>
            </p:cNvCxnSpPr>
            <p:nvPr/>
          </p:nvCxnSpPr>
          <p:spPr>
            <a:xfrm flipH="1">
              <a:off x="6629400" y="2461538"/>
              <a:ext cx="126030" cy="379954"/>
            </a:xfrm>
            <a:prstGeom prst="line">
              <a:avLst/>
            </a:prstGeom>
            <a:noFill/>
            <a:ln w="9525" cap="flat" cmpd="sng" algn="ctr">
              <a:solidFill>
                <a:srgbClr val="FFFFFF">
                  <a:lumMod val="50000"/>
                </a:srgbClr>
              </a:solidFill>
              <a:prstDash val="solid"/>
            </a:ln>
            <a:effectLst/>
          </p:spPr>
        </p:cxnSp>
        <p:cxnSp>
          <p:nvCxnSpPr>
            <p:cNvPr id="132" name="Straight Connector 131"/>
            <p:cNvCxnSpPr>
              <a:stCxn id="139" idx="4"/>
            </p:cNvCxnSpPr>
            <p:nvPr/>
          </p:nvCxnSpPr>
          <p:spPr>
            <a:xfrm flipH="1">
              <a:off x="7391400" y="2665057"/>
              <a:ext cx="110564" cy="176435"/>
            </a:xfrm>
            <a:prstGeom prst="line">
              <a:avLst/>
            </a:prstGeom>
            <a:noFill/>
            <a:ln w="9525" cap="flat" cmpd="sng" algn="ctr">
              <a:solidFill>
                <a:srgbClr val="FFFFFF">
                  <a:lumMod val="50000"/>
                </a:srgbClr>
              </a:solidFill>
              <a:prstDash val="solid"/>
            </a:ln>
            <a:effectLst/>
          </p:spPr>
        </p:cxnSp>
        <p:cxnSp>
          <p:nvCxnSpPr>
            <p:cNvPr id="133" name="Straight Connector 132"/>
            <p:cNvCxnSpPr>
              <a:stCxn id="138" idx="3"/>
            </p:cNvCxnSpPr>
            <p:nvPr/>
          </p:nvCxnSpPr>
          <p:spPr>
            <a:xfrm flipH="1">
              <a:off x="7501965" y="2419361"/>
              <a:ext cx="560569" cy="444312"/>
            </a:xfrm>
            <a:prstGeom prst="line">
              <a:avLst/>
            </a:prstGeom>
            <a:noFill/>
            <a:ln w="9525" cap="flat" cmpd="sng" algn="ctr">
              <a:solidFill>
                <a:srgbClr val="FFFFFF">
                  <a:lumMod val="50000"/>
                </a:srgbClr>
              </a:solidFill>
              <a:prstDash val="solid"/>
            </a:ln>
            <a:effectLst/>
          </p:spPr>
        </p:cxnSp>
        <p:sp>
          <p:nvSpPr>
            <p:cNvPr id="134" name="TextBox 133"/>
            <p:cNvSpPr txBox="1"/>
            <p:nvPr/>
          </p:nvSpPr>
          <p:spPr>
            <a:xfrm>
              <a:off x="5719468" y="2841492"/>
              <a:ext cx="1819864" cy="244608"/>
            </a:xfrm>
            <a:prstGeom prst="rect">
              <a:avLst/>
            </a:prstGeom>
            <a:solidFill>
              <a:srgbClr val="968C6D"/>
            </a:solidFill>
            <a:ln>
              <a:noFill/>
            </a:ln>
          </p:spPr>
          <p:txBody>
            <a:bodyPr wrap="none" lIns="45720" tIns="27432" rIns="45720" bIns="27432" rtlCol="0" anchor="ctr" anchorCtr="1">
              <a:noAutofit/>
            </a:bodyPr>
            <a:lstStyle/>
            <a:p>
              <a:pPr defTabSz="1018824">
                <a:defRPr/>
              </a:pPr>
              <a:r>
                <a:rPr lang="en-GB" sz="1300" b="1" i="1" kern="0" dirty="0" smtClean="0">
                  <a:solidFill>
                    <a:srgbClr val="FFFFFF"/>
                  </a:solidFill>
                  <a:latin typeface="Georgia"/>
                </a:rPr>
                <a:t>Utility</a:t>
              </a:r>
            </a:p>
          </p:txBody>
        </p:sp>
        <p:grpSp>
          <p:nvGrpSpPr>
            <p:cNvPr id="135" name="Group 134"/>
            <p:cNvGrpSpPr/>
            <p:nvPr/>
          </p:nvGrpSpPr>
          <p:grpSpPr>
            <a:xfrm>
              <a:off x="5223586" y="2173538"/>
              <a:ext cx="3084771" cy="521406"/>
              <a:chOff x="5329023" y="2143189"/>
              <a:chExt cx="3084771" cy="521406"/>
            </a:xfrm>
          </p:grpSpPr>
          <p:sp>
            <p:nvSpPr>
              <p:cNvPr id="136" name="Oval 135"/>
              <p:cNvSpPr/>
              <p:nvPr/>
            </p:nvSpPr>
            <p:spPr bwMode="ltGray">
              <a:xfrm>
                <a:off x="5329023" y="2146645"/>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37" name="Oval 136"/>
              <p:cNvSpPr/>
              <p:nvPr/>
            </p:nvSpPr>
            <p:spPr bwMode="ltGray">
              <a:xfrm>
                <a:off x="6716867" y="2143189"/>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38" name="Oval 137"/>
              <p:cNvSpPr/>
              <p:nvPr/>
            </p:nvSpPr>
            <p:spPr bwMode="ltGray">
              <a:xfrm>
                <a:off x="8125794" y="2143189"/>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39" name="Oval 138"/>
              <p:cNvSpPr/>
              <p:nvPr/>
            </p:nvSpPr>
            <p:spPr bwMode="ltGray">
              <a:xfrm>
                <a:off x="7463401" y="2346708"/>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sp>
            <p:nvSpPr>
              <p:cNvPr id="140" name="Oval 139"/>
              <p:cNvSpPr/>
              <p:nvPr/>
            </p:nvSpPr>
            <p:spPr bwMode="ltGray">
              <a:xfrm>
                <a:off x="5991416" y="2376595"/>
                <a:ext cx="288000" cy="288000"/>
              </a:xfrm>
              <a:prstGeom prst="ellipse">
                <a:avLst/>
              </a:prstGeom>
              <a:solidFill>
                <a:srgbClr val="E0301E"/>
              </a:solidFill>
              <a:ln w="3175" cap="flat" cmpd="sng" algn="ctr">
                <a:noFill/>
                <a:prstDash val="solid"/>
              </a:ln>
              <a:effectLst/>
            </p:spPr>
            <p:txBody>
              <a:bodyPr rtlCol="0" anchor="ctr"/>
              <a:lstStyle/>
              <a:p>
                <a:pPr defTabSz="1018824">
                  <a:defRPr/>
                </a:pPr>
                <a:endParaRPr lang="en-GB" sz="1300" kern="0" dirty="0" smtClean="0">
                  <a:solidFill>
                    <a:srgbClr val="FFFFFF"/>
                  </a:solidFill>
                  <a:latin typeface="Georgia"/>
                </a:endParaRPr>
              </a:p>
            </p:txBody>
          </p:sp>
        </p:grpSp>
      </p:grpSp>
      <p:grpSp>
        <p:nvGrpSpPr>
          <p:cNvPr id="11" name="Group 10"/>
          <p:cNvGrpSpPr>
            <a:grpSpLocks noChangeAspect="1"/>
          </p:cNvGrpSpPr>
          <p:nvPr/>
        </p:nvGrpSpPr>
        <p:grpSpPr>
          <a:xfrm>
            <a:off x="519531" y="4365109"/>
            <a:ext cx="8112547" cy="1738175"/>
            <a:chOff x="107504" y="4365104"/>
            <a:chExt cx="8875294" cy="1901597"/>
          </a:xfrm>
        </p:grpSpPr>
        <p:sp>
          <p:nvSpPr>
            <p:cNvPr id="158" name="Rectangle 157"/>
            <p:cNvSpPr/>
            <p:nvPr/>
          </p:nvSpPr>
          <p:spPr bwMode="ltGray">
            <a:xfrm>
              <a:off x="107504" y="4365104"/>
              <a:ext cx="2761228" cy="4080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r>
                <a:rPr lang="en-GB" sz="1300" b="1" i="1" dirty="0">
                  <a:solidFill>
                    <a:srgbClr val="FFFFFF"/>
                  </a:solidFill>
                  <a:latin typeface="Georgia"/>
                </a:rPr>
                <a:t>Industry collaboration</a:t>
              </a:r>
            </a:p>
          </p:txBody>
        </p:sp>
        <p:sp>
          <p:nvSpPr>
            <p:cNvPr id="159" name="Rectangle 158"/>
            <p:cNvSpPr/>
            <p:nvPr/>
          </p:nvSpPr>
          <p:spPr bwMode="ltGray">
            <a:xfrm>
              <a:off x="107504" y="4773105"/>
              <a:ext cx="2761228" cy="149359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endParaRPr lang="en-GB" sz="1300" b="1" i="1" dirty="0">
                <a:solidFill>
                  <a:srgbClr val="FFFFFF"/>
                </a:solidFill>
                <a:latin typeface="Georgia"/>
              </a:endParaRPr>
            </a:p>
          </p:txBody>
        </p:sp>
        <p:sp>
          <p:nvSpPr>
            <p:cNvPr id="160" name="Rectangle 159"/>
            <p:cNvSpPr/>
            <p:nvPr/>
          </p:nvSpPr>
          <p:spPr bwMode="ltGray">
            <a:xfrm>
              <a:off x="3164536" y="4365104"/>
              <a:ext cx="2761228" cy="4080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r>
                <a:rPr lang="en-GB" sz="1300" b="1" i="1" dirty="0">
                  <a:solidFill>
                    <a:srgbClr val="FFFFFF"/>
                  </a:solidFill>
                  <a:latin typeface="Georgia"/>
                </a:rPr>
                <a:t>Private</a:t>
              </a:r>
            </a:p>
          </p:txBody>
        </p:sp>
        <p:sp>
          <p:nvSpPr>
            <p:cNvPr id="161" name="Rectangle 160"/>
            <p:cNvSpPr/>
            <p:nvPr/>
          </p:nvSpPr>
          <p:spPr bwMode="ltGray">
            <a:xfrm>
              <a:off x="3164536" y="4773105"/>
              <a:ext cx="2761228" cy="149359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endParaRPr lang="en-GB" sz="1300" b="1" i="1" dirty="0">
                <a:solidFill>
                  <a:srgbClr val="FFFFFF"/>
                </a:solidFill>
                <a:latin typeface="Georgia"/>
              </a:endParaRPr>
            </a:p>
          </p:txBody>
        </p:sp>
        <p:sp>
          <p:nvSpPr>
            <p:cNvPr id="164" name="Rectangle 163"/>
            <p:cNvSpPr/>
            <p:nvPr/>
          </p:nvSpPr>
          <p:spPr bwMode="ltGray">
            <a:xfrm>
              <a:off x="6221570" y="4365104"/>
              <a:ext cx="2761228" cy="40800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r>
                <a:rPr lang="en-GB" sz="1300" b="1" i="1" dirty="0">
                  <a:solidFill>
                    <a:srgbClr val="FFFFFF"/>
                  </a:solidFill>
                  <a:latin typeface="Georgia"/>
                </a:rPr>
                <a:t>Jurisdiction</a:t>
              </a:r>
            </a:p>
          </p:txBody>
        </p:sp>
        <p:sp>
          <p:nvSpPr>
            <p:cNvPr id="165" name="Rectangle 164"/>
            <p:cNvSpPr/>
            <p:nvPr/>
          </p:nvSpPr>
          <p:spPr bwMode="ltGray">
            <a:xfrm>
              <a:off x="6221570" y="4773105"/>
              <a:ext cx="2761228" cy="149359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0221" tIns="80221" rIns="80221" bIns="80221" rtlCol="0" anchor="ctr" anchorCtr="0"/>
            <a:lstStyle/>
            <a:p>
              <a:endParaRPr lang="en-GB" sz="1300" b="1" i="1" dirty="0">
                <a:solidFill>
                  <a:srgbClr val="FFFFFF"/>
                </a:solidFill>
                <a:latin typeface="Georgia"/>
              </a:endParaRPr>
            </a:p>
          </p:txBody>
        </p:sp>
      </p:grpSp>
      <p:sp>
        <p:nvSpPr>
          <p:cNvPr id="30" name="TextBox 29"/>
          <p:cNvSpPr txBox="1"/>
          <p:nvPr/>
        </p:nvSpPr>
        <p:spPr>
          <a:xfrm>
            <a:off x="1493463" y="4869160"/>
            <a:ext cx="646011" cy="246221"/>
          </a:xfrm>
          <a:prstGeom prst="rect">
            <a:avLst/>
          </a:prstGeom>
          <a:noFill/>
        </p:spPr>
        <p:txBody>
          <a:bodyPr vert="horz" wrap="none" lIns="0" tIns="0" rIns="0" bIns="0" rtlCol="0">
            <a:spAutoFit/>
          </a:bodyPr>
          <a:lstStyle/>
          <a:p>
            <a:pPr indent="-274320">
              <a:spcAft>
                <a:spcPts val="900"/>
              </a:spcAft>
            </a:pPr>
            <a:r>
              <a:rPr lang="en-GB" sz="1600" dirty="0" smtClean="0">
                <a:latin typeface="Georgia" pitchFamily="18" charset="0"/>
              </a:rPr>
              <a:t>SWIFT</a:t>
            </a:r>
          </a:p>
        </p:txBody>
      </p:sp>
      <p:sp>
        <p:nvSpPr>
          <p:cNvPr id="167" name="TextBox 166"/>
          <p:cNvSpPr txBox="1"/>
          <p:nvPr/>
        </p:nvSpPr>
        <p:spPr>
          <a:xfrm>
            <a:off x="1409325" y="5318710"/>
            <a:ext cx="814286" cy="216536"/>
          </a:xfrm>
          <a:prstGeom prst="rect">
            <a:avLst/>
          </a:prstGeom>
          <a:noFill/>
        </p:spPr>
        <p:txBody>
          <a:bodyPr vert="horz" wrap="square" lIns="0" tIns="0" rIns="0" bIns="0" rtlCol="0">
            <a:noAutofit/>
          </a:bodyPr>
          <a:lstStyle/>
          <a:p>
            <a:pPr indent="-274320">
              <a:spcAft>
                <a:spcPts val="900"/>
              </a:spcAft>
            </a:pPr>
            <a:r>
              <a:rPr lang="en-GB" sz="1600" dirty="0" smtClean="0">
                <a:latin typeface="Georgia" pitchFamily="18" charset="0"/>
              </a:rPr>
              <a:t>Clarient</a:t>
            </a:r>
          </a:p>
        </p:txBody>
      </p:sp>
      <p:sp>
        <p:nvSpPr>
          <p:cNvPr id="168" name="TextBox 167"/>
          <p:cNvSpPr txBox="1"/>
          <p:nvPr/>
        </p:nvSpPr>
        <p:spPr>
          <a:xfrm>
            <a:off x="937221" y="5738574"/>
            <a:ext cx="1758495" cy="246221"/>
          </a:xfrm>
          <a:prstGeom prst="rect">
            <a:avLst/>
          </a:prstGeom>
          <a:noFill/>
        </p:spPr>
        <p:txBody>
          <a:bodyPr vert="horz" wrap="none" lIns="0" tIns="0" rIns="0" bIns="0" rtlCol="0">
            <a:spAutoFit/>
          </a:bodyPr>
          <a:lstStyle/>
          <a:p>
            <a:pPr indent="-274320">
              <a:spcAft>
                <a:spcPts val="900"/>
              </a:spcAft>
            </a:pPr>
            <a:r>
              <a:rPr lang="en-GB" sz="1600" dirty="0" smtClean="0">
                <a:latin typeface="Georgia" pitchFamily="18" charset="0"/>
              </a:rPr>
              <a:t>Markit | GENPACT</a:t>
            </a:r>
          </a:p>
        </p:txBody>
      </p:sp>
      <p:sp>
        <p:nvSpPr>
          <p:cNvPr id="169" name="TextBox 168"/>
          <p:cNvSpPr txBox="1"/>
          <p:nvPr/>
        </p:nvSpPr>
        <p:spPr>
          <a:xfrm>
            <a:off x="3448278" y="4869160"/>
            <a:ext cx="2284543" cy="492443"/>
          </a:xfrm>
          <a:prstGeom prst="rect">
            <a:avLst/>
          </a:prstGeom>
          <a:noFill/>
        </p:spPr>
        <p:txBody>
          <a:bodyPr vert="horz" wrap="square" lIns="0" tIns="0" rIns="0" bIns="0" rtlCol="0">
            <a:spAutoFit/>
          </a:bodyPr>
          <a:lstStyle/>
          <a:p>
            <a:pPr indent="-274320" algn="ctr">
              <a:spcAft>
                <a:spcPts val="900"/>
              </a:spcAft>
            </a:pPr>
            <a:r>
              <a:rPr lang="en-GB" sz="1600" dirty="0" smtClean="0">
                <a:latin typeface="Georgia" pitchFamily="18" charset="0"/>
              </a:rPr>
              <a:t>THOMSON REUTERS ACCELUS</a:t>
            </a:r>
            <a:r>
              <a:rPr lang="en-GB" sz="1600" baseline="30000" dirty="0" smtClean="0">
                <a:latin typeface="Georgia" pitchFamily="18" charset="0"/>
              </a:rPr>
              <a:t>TM</a:t>
            </a:r>
          </a:p>
        </p:txBody>
      </p:sp>
      <p:sp>
        <p:nvSpPr>
          <p:cNvPr id="170" name="TextBox 169"/>
          <p:cNvSpPr txBox="1"/>
          <p:nvPr/>
        </p:nvSpPr>
        <p:spPr>
          <a:xfrm>
            <a:off x="4180982" y="5426978"/>
            <a:ext cx="819135" cy="246221"/>
          </a:xfrm>
          <a:prstGeom prst="rect">
            <a:avLst/>
          </a:prstGeom>
          <a:noFill/>
        </p:spPr>
        <p:txBody>
          <a:bodyPr vert="horz" wrap="none" lIns="0" tIns="0" rIns="0" bIns="0" rtlCol="0">
            <a:spAutoFit/>
          </a:bodyPr>
          <a:lstStyle/>
          <a:p>
            <a:pPr indent="-274320" algn="ctr">
              <a:spcAft>
                <a:spcPts val="900"/>
              </a:spcAft>
            </a:pPr>
            <a:r>
              <a:rPr lang="en-GB" sz="1600" dirty="0" smtClean="0">
                <a:latin typeface="Georgia" pitchFamily="18" charset="0"/>
              </a:rPr>
              <a:t>KYCNET</a:t>
            </a:r>
            <a:endParaRPr lang="en-GB" sz="1600" baseline="30000" dirty="0" smtClean="0">
              <a:latin typeface="Georgia" pitchFamily="18" charset="0"/>
            </a:endParaRPr>
          </a:p>
        </p:txBody>
      </p:sp>
      <p:sp>
        <p:nvSpPr>
          <p:cNvPr id="171" name="TextBox 170"/>
          <p:cNvSpPr txBox="1"/>
          <p:nvPr/>
        </p:nvSpPr>
        <p:spPr>
          <a:xfrm>
            <a:off x="6294137" y="4869160"/>
            <a:ext cx="2249014" cy="246221"/>
          </a:xfrm>
          <a:prstGeom prst="rect">
            <a:avLst/>
          </a:prstGeom>
          <a:noFill/>
        </p:spPr>
        <p:txBody>
          <a:bodyPr vert="horz" wrap="none" lIns="0" tIns="0" rIns="0" bIns="0" rtlCol="0">
            <a:spAutoFit/>
          </a:bodyPr>
          <a:lstStyle/>
          <a:p>
            <a:pPr indent="-274320" algn="ctr">
              <a:spcAft>
                <a:spcPts val="900"/>
              </a:spcAft>
            </a:pPr>
            <a:r>
              <a:rPr lang="en-GB" sz="1600" dirty="0" smtClean="0">
                <a:latin typeface="Georgia" pitchFamily="18" charset="0"/>
              </a:rPr>
              <a:t>STATES OF GUERNSEY</a:t>
            </a:r>
            <a:endParaRPr lang="en-GB" sz="1600" baseline="30000" dirty="0" smtClean="0">
              <a:latin typeface="Georgia" pitchFamily="18" charset="0"/>
            </a:endParaRP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115</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3023069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Key Takeaways</a:t>
            </a:r>
            <a:endParaRPr lang="en-GB" dirty="0">
              <a:solidFill>
                <a:schemeClr val="tx2"/>
              </a:solidFill>
            </a:endParaRPr>
          </a:p>
        </p:txBody>
      </p:sp>
      <p:sp>
        <p:nvSpPr>
          <p:cNvPr id="11" name="Content Placeholder 10"/>
          <p:cNvSpPr>
            <a:spLocks noGrp="1"/>
          </p:cNvSpPr>
          <p:nvPr>
            <p:ph sz="quarter" idx="15"/>
          </p:nvPr>
        </p:nvSpPr>
        <p:spPr>
          <a:xfrm>
            <a:off x="533400" y="1268760"/>
            <a:ext cx="4182616" cy="4903440"/>
          </a:xfrm>
        </p:spPr>
        <p:txBody>
          <a:bodyPr/>
          <a:lstStyle/>
          <a:p>
            <a:pPr marL="342900" indent="-342900">
              <a:buFont typeface="Arial" panose="020B0604020202020204" pitchFamily="34" charset="0"/>
              <a:buChar char="•"/>
            </a:pPr>
            <a:r>
              <a:rPr lang="en-GB" sz="1800" dirty="0" smtClean="0"/>
              <a:t>Financial Crime is a growing area of cost for banks, which is good news for us. </a:t>
            </a:r>
          </a:p>
          <a:p>
            <a:pPr marL="342900" indent="-342900">
              <a:buFont typeface="Arial" panose="020B0604020202020204" pitchFamily="34" charset="0"/>
              <a:buChar char="•"/>
            </a:pPr>
            <a:r>
              <a:rPr lang="en-GB" sz="1800" dirty="0" smtClean="0"/>
              <a:t>Regulatory pressure was first seen in the US (where the fines and scrutiny continue to be more intense), but the UK is not too far behind. </a:t>
            </a:r>
          </a:p>
          <a:p>
            <a:pPr marL="342900" indent="-342900">
              <a:buFont typeface="Arial" panose="020B0604020202020204" pitchFamily="34" charset="0"/>
              <a:buChar char="•"/>
            </a:pPr>
            <a:r>
              <a:rPr lang="en-GB" sz="1800" dirty="0" smtClean="0"/>
              <a:t>We’re starting to see smaller banks within the EU (including the UK for now!) become more aware of the risks they are exposed to. </a:t>
            </a:r>
          </a:p>
          <a:p>
            <a:pPr marL="342900" indent="-342900">
              <a:buFont typeface="Arial" panose="020B0604020202020204" pitchFamily="34" charset="0"/>
              <a:buChar char="•"/>
            </a:pPr>
            <a:r>
              <a:rPr lang="en-GB" sz="1800" dirty="0" smtClean="0"/>
              <a:t>Much like cybercrime, banks can barely keep pace with how criminals are evolving to abuse the banking systems and bypass controls. </a:t>
            </a:r>
          </a:p>
        </p:txBody>
      </p:sp>
      <p:pic>
        <p:nvPicPr>
          <p:cNvPr id="1028" name="Picture 4" descr="Image result for money laundering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160" y="1268760"/>
            <a:ext cx="3752439" cy="487756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116</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2030200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Final Activity</a:t>
            </a:r>
            <a:endParaRPr lang="en-GB"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117</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2052582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Group Exercise</a:t>
            </a:r>
            <a:endParaRPr lang="en-GB" dirty="0">
              <a:solidFill>
                <a:schemeClr val="tx2"/>
              </a:solidFill>
            </a:endParaRPr>
          </a:p>
        </p:txBody>
      </p:sp>
      <p:sp>
        <p:nvSpPr>
          <p:cNvPr id="8" name="Content Placeholder 7"/>
          <p:cNvSpPr>
            <a:spLocks noGrp="1"/>
          </p:cNvSpPr>
          <p:nvPr>
            <p:ph sz="quarter" idx="15"/>
          </p:nvPr>
        </p:nvSpPr>
        <p:spPr>
          <a:xfrm>
            <a:off x="533400" y="1988840"/>
            <a:ext cx="8077200" cy="4183360"/>
          </a:xfrm>
        </p:spPr>
        <p:txBody>
          <a:bodyPr/>
          <a:lstStyle/>
          <a:p>
            <a:pPr marL="68580" indent="-342900">
              <a:buFont typeface="Arial" panose="020B0604020202020204" pitchFamily="34" charset="0"/>
              <a:buChar char="•"/>
            </a:pPr>
            <a:r>
              <a:rPr lang="en-GB" sz="1200" dirty="0" smtClean="0"/>
              <a:t>Split yourselves into groups of 3.</a:t>
            </a:r>
          </a:p>
          <a:p>
            <a:pPr marL="68580" indent="-342900">
              <a:buFont typeface="Arial" panose="020B0604020202020204" pitchFamily="34" charset="0"/>
              <a:buChar char="•"/>
            </a:pPr>
            <a:r>
              <a:rPr lang="en-GB" sz="1200" dirty="0" smtClean="0"/>
              <a:t>Give yourselves a cool name! </a:t>
            </a:r>
          </a:p>
          <a:p>
            <a:pPr marL="68580" indent="-342900">
              <a:buFont typeface="Arial" panose="020B0604020202020204" pitchFamily="34" charset="0"/>
              <a:buChar char="•"/>
            </a:pPr>
            <a:r>
              <a:rPr lang="en-GB" sz="1200" dirty="0" smtClean="0"/>
              <a:t>Come up with the perfect crime or use one from your favourite TV show (you are not allowed to use Breaking Bad as it is too popular a choice!) – how could you avoid being picked up by Financial Crime controls within a Bank and get away with money laundering or terrorist financing?</a:t>
            </a:r>
          </a:p>
          <a:p>
            <a:pPr marL="68580" indent="-342900">
              <a:buFont typeface="Arial" panose="020B0604020202020204" pitchFamily="34" charset="0"/>
              <a:buChar char="•"/>
            </a:pPr>
            <a:r>
              <a:rPr lang="en-GB" sz="1200" dirty="0" smtClean="0"/>
              <a:t>You have 30 mins to discuss within your group and 5 mins to present your idea at the end of the discussion. </a:t>
            </a:r>
          </a:p>
          <a:p>
            <a:pPr marL="68580" indent="-342900">
              <a:buFont typeface="Arial" panose="020B0604020202020204" pitchFamily="34" charset="0"/>
              <a:buChar char="•"/>
            </a:pPr>
            <a:r>
              <a:rPr lang="en-GB" sz="1200" dirty="0" smtClean="0"/>
              <a:t>Please consider the following: </a:t>
            </a:r>
          </a:p>
          <a:p>
            <a:pPr marL="617220" lvl="2" indent="-342900">
              <a:buFont typeface="Arial" panose="020B0604020202020204" pitchFamily="34" charset="0"/>
              <a:buChar char="•"/>
            </a:pPr>
            <a:r>
              <a:rPr lang="en-GB" sz="1200" dirty="0" smtClean="0"/>
              <a:t>You must avoid detection as a suspicious individual during </a:t>
            </a:r>
            <a:r>
              <a:rPr lang="en-GB" sz="1200" dirty="0" err="1" smtClean="0"/>
              <a:t>onboarding</a:t>
            </a:r>
            <a:r>
              <a:rPr lang="en-GB" sz="1200" dirty="0" smtClean="0"/>
              <a:t>. </a:t>
            </a:r>
          </a:p>
          <a:p>
            <a:pPr marL="617220" lvl="2" indent="-342900">
              <a:buFont typeface="Arial" panose="020B0604020202020204" pitchFamily="34" charset="0"/>
              <a:buChar char="•"/>
            </a:pPr>
            <a:r>
              <a:rPr lang="en-GB" sz="1200" dirty="0" smtClean="0"/>
              <a:t>You must avoid detection by sanctions screening and PEP checks. </a:t>
            </a:r>
          </a:p>
          <a:p>
            <a:pPr marL="617220" lvl="2" indent="-342900">
              <a:buFont typeface="Arial" panose="020B0604020202020204" pitchFamily="34" charset="0"/>
              <a:buChar char="•"/>
            </a:pPr>
            <a:r>
              <a:rPr lang="en-GB" sz="1200" dirty="0" smtClean="0"/>
              <a:t>You must not exhibit suspicious transaction patterns which may  be picked up by monitoring systems.</a:t>
            </a:r>
          </a:p>
          <a:p>
            <a:pPr marL="617220" lvl="2" indent="-342900">
              <a:buFont typeface="Arial" panose="020B0604020202020204" pitchFamily="34" charset="0"/>
              <a:buChar char="•"/>
            </a:pPr>
            <a:r>
              <a:rPr lang="en-GB" sz="1200" dirty="0" smtClean="0"/>
              <a:t>You must be able to not just transfer in the proceeds from your crime, but also withdraw them from the financial system. </a:t>
            </a:r>
          </a:p>
          <a:p>
            <a:pPr marL="617220" lvl="2" indent="-342900">
              <a:buFont typeface="Arial" panose="020B0604020202020204" pitchFamily="34" charset="0"/>
              <a:buChar char="•"/>
            </a:pPr>
            <a:r>
              <a:rPr lang="en-GB" sz="1200" dirty="0" smtClean="0"/>
              <a:t>You may choose to deal with any business line within the banking system – consider carefully the risk profile of different products and choose wisely! </a:t>
            </a:r>
          </a:p>
          <a:p>
            <a:pPr marL="342900" lvl="1" indent="-342900">
              <a:buFont typeface="Arial" panose="020B0604020202020204" pitchFamily="34" charset="0"/>
              <a:buChar char="•"/>
            </a:pPr>
            <a:r>
              <a:rPr lang="en-GB" sz="1200" dirty="0" smtClean="0"/>
              <a:t>You will be challenged by each of your presenters today, as well as your fellow grads on the merit of your ideas based on their experience and areas of expertise. They will each try to stop you so be creative! </a:t>
            </a:r>
          </a:p>
          <a:p>
            <a:pPr marL="68580" indent="-342900">
              <a:buFont typeface="Arial" panose="020B0604020202020204" pitchFamily="34" charset="0"/>
              <a:buChar char="•"/>
            </a:pPr>
            <a:endParaRPr lang="en-GB" sz="1200" dirty="0" smtClean="0"/>
          </a:p>
          <a:p>
            <a:pPr marL="68580" indent="-342900">
              <a:buFont typeface="Arial" panose="020B0604020202020204" pitchFamily="34" charset="0"/>
              <a:buChar char="•"/>
            </a:pPr>
            <a:endParaRPr lang="en-GB" sz="12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256" y="685800"/>
            <a:ext cx="2927487" cy="178313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2" y="678150"/>
            <a:ext cx="2882935" cy="1790780"/>
          </a:xfrm>
          <a:prstGeom prst="rect">
            <a:avLst/>
          </a:prstGeom>
        </p:spPr>
      </p:pic>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118</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6666602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Thanks for listening! </a:t>
            </a:r>
            <a:br>
              <a:rPr lang="en-GB" dirty="0" smtClean="0">
                <a:solidFill>
                  <a:schemeClr val="tx2"/>
                </a:solidFill>
              </a:rPr>
            </a:br>
            <a:r>
              <a:rPr lang="en-GB" dirty="0" smtClean="0">
                <a:solidFill>
                  <a:schemeClr val="tx2"/>
                </a:solidFill>
              </a:rPr>
              <a:t>Questions/ comments/ feedback?</a:t>
            </a:r>
            <a:endParaRPr lang="en-GB" dirty="0"/>
          </a:p>
        </p:txBody>
      </p:sp>
      <p:sp>
        <p:nvSpPr>
          <p:cNvPr id="5" name="Text Placeholder 4"/>
          <p:cNvSpPr>
            <a:spLocks noGrp="1"/>
          </p:cNvSpPr>
          <p:nvPr>
            <p:ph type="body" sz="quarter" idx="10"/>
          </p:nvPr>
        </p:nvSpPr>
        <p:spPr/>
        <p:txBody>
          <a:bodyPr/>
          <a:lstStyle/>
          <a:p>
            <a:pPr lvl="0"/>
            <a:r>
              <a:rPr lang="en-GB" dirty="0" smtClean="0"/>
              <a:t>This publication has been prepared for general guidance on matters of interest only, and does not constitute professional advice. You should not act upon the information contained in this publication without obtaining specific professional advice. No representation or warranty (express or implied) is given as to the accuracy or completeness of the information contained in this publication, and, to the extent permitted by law, </a:t>
            </a:r>
            <a:r>
              <a:rPr lang="en-GB" dirty="0"/>
              <a:t>PricewaterhouseCoopers LLP, </a:t>
            </a:r>
            <a:r>
              <a:rPr lang="en-GB" dirty="0" smtClean="0"/>
              <a:t>its members, employees and agents do not accept or assume any liability, responsibility or duty of care for any consequences of you or anyone else acting, or refraining to act, in reliance on the information contained in this publication or for any decision based on it. </a:t>
            </a:r>
            <a:br>
              <a:rPr lang="en-GB" dirty="0" smtClean="0"/>
            </a:br>
            <a:r>
              <a:rPr lang="en-GB" dirty="0" smtClean="0"/>
              <a:t/>
            </a:r>
            <a:br>
              <a:rPr lang="en-GB" dirty="0" smtClean="0"/>
            </a:br>
            <a:r>
              <a:rPr lang="en-GB" dirty="0" smtClean="0"/>
              <a:t>© 2016 </a:t>
            </a:r>
            <a:r>
              <a:rPr lang="en-GB" dirty="0"/>
              <a:t>PricewaterhouseCoopers LLP. </a:t>
            </a:r>
            <a:r>
              <a:rPr lang="en-GB" dirty="0" smtClean="0"/>
              <a:t>All rights reserved. In this document, “PwC” refers to </a:t>
            </a:r>
            <a:r>
              <a:rPr lang="en-GB" dirty="0"/>
              <a:t>PricewaterhouseCoopers LLP </a:t>
            </a:r>
            <a:r>
              <a:rPr lang="en-GB" dirty="0" smtClean="0"/>
              <a:t>which is a member firm of PricewaterhouseCoopers International Limited, each member firm of which is a separate legal entity. </a:t>
            </a:r>
          </a:p>
        </p:txBody>
      </p:sp>
      <p:pic>
        <p:nvPicPr>
          <p:cNvPr id="4"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26" y="1815826"/>
            <a:ext cx="4245420" cy="298132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15827"/>
            <a:ext cx="3810000" cy="298132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Customer </a:t>
            </a:r>
            <a:r>
              <a:rPr lang="en-GB" dirty="0" err="1" smtClean="0"/>
              <a:t>Onboarding</a:t>
            </a:r>
            <a:endParaRPr lang="en-GB" dirty="0"/>
          </a:p>
        </p:txBody>
      </p:sp>
      <p:sp>
        <p:nvSpPr>
          <p:cNvPr id="140" name="Subtitle 139"/>
          <p:cNvSpPr>
            <a:spLocks noGrp="1"/>
          </p:cNvSpPr>
          <p:nvPr>
            <p:ph type="subTitle" idx="1"/>
          </p:nvPr>
        </p:nvSpPr>
        <p:spPr/>
        <p:txBody>
          <a:bodyPr/>
          <a:lstStyle/>
          <a:p>
            <a:r>
              <a:rPr lang="en-GB" sz="2400" u="sng" dirty="0"/>
              <a:t>Speakers: </a:t>
            </a:r>
          </a:p>
          <a:p>
            <a:r>
              <a:rPr lang="en-GB" sz="2400" b="1" i="1" dirty="0" smtClean="0"/>
              <a:t>KYC Procedures – </a:t>
            </a:r>
            <a:r>
              <a:rPr lang="en-GB" sz="2400" i="1" dirty="0" smtClean="0"/>
              <a:t>Natasha Mushfique</a:t>
            </a:r>
          </a:p>
          <a:p>
            <a:r>
              <a:rPr lang="en-GB" sz="2400" b="1" i="1" dirty="0" smtClean="0"/>
              <a:t>Client </a:t>
            </a:r>
            <a:r>
              <a:rPr lang="en-GB" sz="2400" b="1" i="1" dirty="0"/>
              <a:t>Risk Assessment </a:t>
            </a:r>
            <a:r>
              <a:rPr lang="en-GB" sz="2400" b="1" i="1" dirty="0" smtClean="0"/>
              <a:t>– </a:t>
            </a:r>
            <a:r>
              <a:rPr lang="en-GB" sz="2400" i="1" dirty="0" smtClean="0"/>
              <a:t>Nick Kawecki</a:t>
            </a:r>
            <a:endParaRPr lang="en-GB" sz="2400" i="1" dirty="0"/>
          </a:p>
          <a:p>
            <a:r>
              <a:rPr lang="en-GB" sz="2400" b="1" i="1" dirty="0" smtClean="0"/>
              <a:t>Sanctions</a:t>
            </a:r>
            <a:r>
              <a:rPr lang="en-GB" sz="2400" dirty="0" smtClean="0"/>
              <a:t> </a:t>
            </a:r>
            <a:r>
              <a:rPr lang="en-GB" sz="2400" b="1" i="1" dirty="0" smtClean="0"/>
              <a:t>Screening </a:t>
            </a:r>
            <a:r>
              <a:rPr lang="en-GB" sz="2400" dirty="0" smtClean="0"/>
              <a:t>– </a:t>
            </a:r>
            <a:r>
              <a:rPr lang="en-GB" sz="2400" i="1" dirty="0" err="1" smtClean="0"/>
              <a:t>Mayur</a:t>
            </a:r>
            <a:r>
              <a:rPr lang="en-GB" sz="2400" i="1" dirty="0" smtClean="0"/>
              <a:t> </a:t>
            </a:r>
            <a:r>
              <a:rPr lang="en-GB" sz="2400" i="1" dirty="0" err="1" smtClean="0"/>
              <a:t>Dashani</a:t>
            </a:r>
            <a:endParaRPr lang="en-GB" sz="2400" i="1" dirty="0"/>
          </a:p>
          <a:p>
            <a:endParaRPr lang="en-GB" sz="2800" dirty="0"/>
          </a:p>
        </p:txBody>
      </p:sp>
      <p:sp>
        <p:nvSpPr>
          <p:cNvPr id="98" name="Freeform 9"/>
          <p:cNvSpPr>
            <a:spLocks/>
          </p:cNvSpPr>
          <p:nvPr/>
        </p:nvSpPr>
        <p:spPr bwMode="auto">
          <a:xfrm>
            <a:off x="3268902" y="5250554"/>
            <a:ext cx="5365026" cy="1312594"/>
          </a:xfrm>
          <a:custGeom>
            <a:avLst/>
            <a:gdLst>
              <a:gd name="T0" fmla="*/ 853 w 853"/>
              <a:gd name="T1" fmla="*/ 877 h 877"/>
              <a:gd name="T2" fmla="*/ 0 w 853"/>
              <a:gd name="T3" fmla="*/ 877 h 877"/>
              <a:gd name="T4" fmla="*/ 0 w 853"/>
              <a:gd name="T5" fmla="*/ 0 h 877"/>
              <a:gd name="T6" fmla="*/ 446 w 853"/>
              <a:gd name="T7" fmla="*/ 259 h 877"/>
              <a:gd name="T8" fmla="*/ 853 w 853"/>
              <a:gd name="T9" fmla="*/ 0 h 877"/>
              <a:gd name="T10" fmla="*/ 853 w 853"/>
              <a:gd name="T11" fmla="*/ 877 h 877"/>
            </a:gdLst>
            <a:ahLst/>
            <a:cxnLst>
              <a:cxn ang="0">
                <a:pos x="T0" y="T1"/>
              </a:cxn>
              <a:cxn ang="0">
                <a:pos x="T2" y="T3"/>
              </a:cxn>
              <a:cxn ang="0">
                <a:pos x="T4" y="T5"/>
              </a:cxn>
              <a:cxn ang="0">
                <a:pos x="T6" y="T7"/>
              </a:cxn>
              <a:cxn ang="0">
                <a:pos x="T8" y="T9"/>
              </a:cxn>
              <a:cxn ang="0">
                <a:pos x="T10" y="T11"/>
              </a:cxn>
            </a:cxnLst>
            <a:rect l="0" t="0" r="r" b="b"/>
            <a:pathLst>
              <a:path w="853" h="877">
                <a:moveTo>
                  <a:pt x="853" y="877"/>
                </a:moveTo>
                <a:lnTo>
                  <a:pt x="0" y="877"/>
                </a:lnTo>
                <a:lnTo>
                  <a:pt x="0" y="0"/>
                </a:lnTo>
                <a:lnTo>
                  <a:pt x="446" y="259"/>
                </a:lnTo>
                <a:lnTo>
                  <a:pt x="853" y="0"/>
                </a:lnTo>
                <a:lnTo>
                  <a:pt x="853"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177" tIns="44589" rIns="89177" bIns="44589" numCol="1" anchor="t" anchorCtr="0" compatLnSpc="1">
            <a:prstTxWarp prst="textNoShape">
              <a:avLst/>
            </a:prstTxWarp>
          </a:bodyPr>
          <a:lstStyle/>
          <a:p>
            <a:pPr defTabSz="891760"/>
            <a:endParaRPr lang="en-GB" sz="1796" dirty="0">
              <a:solidFill>
                <a:srgbClr val="000000"/>
              </a:solidFill>
              <a:latin typeface="+mj-lt"/>
            </a:endParaRPr>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12</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8654167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KYC Procedures	</a:t>
            </a:r>
            <a:endParaRPr lang="en-GB" dirty="0"/>
          </a:p>
        </p:txBody>
      </p:sp>
      <p:sp>
        <p:nvSpPr>
          <p:cNvPr id="3" name="Content Placeholder 2"/>
          <p:cNvSpPr>
            <a:spLocks noGrp="1"/>
          </p:cNvSpPr>
          <p:nvPr>
            <p:ph sz="quarter" idx="13"/>
          </p:nvPr>
        </p:nvSpPr>
        <p:spPr/>
        <p:txBody>
          <a:bodyPr/>
          <a:lstStyle/>
          <a:p>
            <a:endParaRPr lang="en-GB" dirty="0"/>
          </a:p>
        </p:txBody>
      </p:sp>
      <p:sp>
        <p:nvSpPr>
          <p:cNvPr id="4" name="Subtitle 3"/>
          <p:cNvSpPr>
            <a:spLocks noGrp="1"/>
          </p:cNvSpPr>
          <p:nvPr>
            <p:ph type="subTitle" idx="1"/>
          </p:nvPr>
        </p:nvSpPr>
        <p:spPr/>
        <p:txBody>
          <a:bodyPr/>
          <a:lstStyle/>
          <a:p>
            <a:r>
              <a:rPr lang="en-GB" dirty="0" smtClean="0"/>
              <a:t>Natasha Mushfique</a:t>
            </a:r>
          </a:p>
          <a:p>
            <a:endParaRPr lang="en-GB" dirty="0"/>
          </a:p>
        </p:txBody>
      </p:sp>
      <p:sp>
        <p:nvSpPr>
          <p:cNvPr id="5" name="Slide Number Placeholder 4"/>
          <p:cNvSpPr>
            <a:spLocks noGrp="1"/>
          </p:cNvSpPr>
          <p:nvPr>
            <p:ph type="sldNum" sz="quarter" idx="16"/>
          </p:nvPr>
        </p:nvSpPr>
        <p:spPr/>
        <p:txBody>
          <a:bodyPr/>
          <a:lstStyle/>
          <a:p>
            <a:r>
              <a:rPr lang="en-GB" dirty="0" smtClean="0"/>
              <a:t>Page </a:t>
            </a:r>
            <a:fld id="{ACBAC452-42AA-4769-9810-3502A33AD45B}" type="slidenum">
              <a:rPr lang="en-GB" smtClean="0"/>
              <a:pPr/>
              <a:t>13</a:t>
            </a:fld>
            <a:endParaRPr lang="en-GB" dirty="0"/>
          </a:p>
        </p:txBody>
      </p:sp>
      <p:sp>
        <p:nvSpPr>
          <p:cNvPr id="6" name="Date Placeholder 5"/>
          <p:cNvSpPr>
            <a:spLocks noGrp="1"/>
          </p:cNvSpPr>
          <p:nvPr>
            <p:ph type="dt" sz="half" idx="14"/>
          </p:nvPr>
        </p:nvSpPr>
        <p:spPr/>
        <p:txBody>
          <a:bodyPr/>
          <a:lstStyle/>
          <a:p>
            <a:r>
              <a:rPr lang="en-GB" dirty="0" smtClean="0"/>
              <a:t>October 2016</a:t>
            </a:r>
            <a:endParaRPr lang="en-GB" dirty="0"/>
          </a:p>
        </p:txBody>
      </p:sp>
      <p:sp>
        <p:nvSpPr>
          <p:cNvPr id="7" name="Footer Placeholder 6"/>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168248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Customer Identification Programme (CIP)</a:t>
            </a:r>
            <a:br>
              <a:rPr lang="en-GB" dirty="0" smtClean="0">
                <a:solidFill>
                  <a:schemeClr val="tx2"/>
                </a:solidFill>
              </a:rPr>
            </a:br>
            <a:r>
              <a:rPr lang="en-GB" b="0" dirty="0" smtClean="0"/>
              <a:t>(i.e. Know Your Customer or ‘KYC’)</a:t>
            </a:r>
            <a:endParaRPr lang="en-GB" b="0" dirty="0"/>
          </a:p>
        </p:txBody>
      </p:sp>
      <p:sp>
        <p:nvSpPr>
          <p:cNvPr id="3" name="Content Placeholder 2"/>
          <p:cNvSpPr>
            <a:spLocks noGrp="1"/>
          </p:cNvSpPr>
          <p:nvPr>
            <p:ph sz="quarter" idx="15"/>
          </p:nvPr>
        </p:nvSpPr>
        <p:spPr/>
        <p:txBody>
          <a:bodyPr/>
          <a:lstStyle/>
          <a:p>
            <a:pPr marL="457200" indent="-457200">
              <a:buClr>
                <a:schemeClr val="tx2"/>
              </a:buClr>
              <a:buFont typeface="+mj-lt"/>
              <a:buAutoNum type="arabicPeriod"/>
            </a:pPr>
            <a:r>
              <a:rPr lang="en-GB" dirty="0"/>
              <a:t>A Customer Identification Program (CIP) is a </a:t>
            </a:r>
            <a:r>
              <a:rPr lang="en-GB" dirty="0" smtClean="0"/>
              <a:t>US requirement arising from the USA Patriot Act. </a:t>
            </a:r>
          </a:p>
          <a:p>
            <a:pPr marL="457200" indent="-457200">
              <a:buClr>
                <a:schemeClr val="tx2"/>
              </a:buClr>
              <a:buFont typeface="+mj-lt"/>
              <a:buAutoNum type="arabicPeriod"/>
            </a:pPr>
            <a:r>
              <a:rPr lang="en-GB" dirty="0" smtClean="0"/>
              <a:t>It requires </a:t>
            </a:r>
            <a:r>
              <a:rPr lang="en-GB" dirty="0"/>
              <a:t>financial institutions need to verify the identity of individuals wishing to conduct financial transactions with </a:t>
            </a:r>
            <a:r>
              <a:rPr lang="en-GB" dirty="0" smtClean="0"/>
              <a:t>them. </a:t>
            </a:r>
          </a:p>
          <a:p>
            <a:pPr marL="457200" indent="-457200">
              <a:buClr>
                <a:schemeClr val="tx2"/>
              </a:buClr>
              <a:buFont typeface="+mj-lt"/>
              <a:buAutoNum type="arabicPeriod"/>
            </a:pPr>
            <a:r>
              <a:rPr lang="en-GB" dirty="0" smtClean="0"/>
              <a:t>More </a:t>
            </a:r>
            <a:r>
              <a:rPr lang="en-GB" dirty="0"/>
              <a:t>generally known as </a:t>
            </a:r>
            <a:r>
              <a:rPr lang="en-GB" dirty="0" smtClean="0"/>
              <a:t>Know Your Customer (KYC). </a:t>
            </a:r>
          </a:p>
          <a:p>
            <a:pPr marL="457200" indent="-457200">
              <a:buClr>
                <a:schemeClr val="tx2"/>
              </a:buClr>
              <a:buFont typeface="+mj-lt"/>
              <a:buAutoNum type="arabicPeriod"/>
            </a:pPr>
            <a:r>
              <a:rPr lang="en-GB" dirty="0" smtClean="0"/>
              <a:t>First line of defence in AML programme.</a:t>
            </a:r>
          </a:p>
          <a:p>
            <a:pPr marL="457200" indent="-457200">
              <a:buClr>
                <a:schemeClr val="tx2"/>
              </a:buClr>
              <a:buFont typeface="+mj-lt"/>
              <a:buAutoNum type="arabicPeriod"/>
            </a:pPr>
            <a:r>
              <a:rPr lang="en-GB" dirty="0"/>
              <a:t>Financial institutions should </a:t>
            </a:r>
            <a:r>
              <a:rPr lang="en-GB" dirty="0" smtClean="0"/>
              <a:t>consider</a:t>
            </a:r>
            <a:r>
              <a:rPr lang="en-GB" dirty="0"/>
              <a:t>:</a:t>
            </a:r>
          </a:p>
          <a:p>
            <a:pPr lvl="3">
              <a:buClr>
                <a:schemeClr val="tx2"/>
              </a:buClr>
              <a:buFont typeface="Arial" panose="020B0604020202020204" pitchFamily="34" charset="0"/>
              <a:buChar char="•"/>
            </a:pPr>
            <a:r>
              <a:rPr lang="en-GB" dirty="0"/>
              <a:t>The types of accounts offered</a:t>
            </a:r>
          </a:p>
          <a:p>
            <a:pPr lvl="3">
              <a:buClr>
                <a:schemeClr val="tx2"/>
              </a:buClr>
              <a:buFont typeface="Arial" panose="020B0604020202020204" pitchFamily="34" charset="0"/>
              <a:buChar char="•"/>
            </a:pPr>
            <a:r>
              <a:rPr lang="en-GB" dirty="0"/>
              <a:t>The methods of opening accounts.</a:t>
            </a:r>
          </a:p>
          <a:p>
            <a:pPr lvl="3">
              <a:buClr>
                <a:schemeClr val="tx2"/>
              </a:buClr>
              <a:buFont typeface="Arial" panose="020B0604020202020204" pitchFamily="34" charset="0"/>
              <a:buChar char="•"/>
            </a:pPr>
            <a:r>
              <a:rPr lang="en-GB" dirty="0"/>
              <a:t>The types of identifying information available</a:t>
            </a:r>
          </a:p>
          <a:p>
            <a:pPr lvl="3">
              <a:buClr>
                <a:schemeClr val="tx2"/>
              </a:buClr>
              <a:buFont typeface="Arial" panose="020B0604020202020204" pitchFamily="34" charset="0"/>
              <a:buChar char="•"/>
            </a:pPr>
            <a:r>
              <a:rPr lang="en-GB" dirty="0"/>
              <a:t>The institution's size, location, and customer base</a:t>
            </a:r>
          </a:p>
          <a:p>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14</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1014353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Components of CIP: </a:t>
            </a:r>
            <a:r>
              <a:rPr lang="en-GB" b="0" i="0" dirty="0" smtClean="0"/>
              <a:t>Customer Due Diligence (CDD) and Enhanced Due Diligence (EDD)</a:t>
            </a:r>
            <a:r>
              <a:rPr lang="en-GB" dirty="0" smtClean="0">
                <a:solidFill>
                  <a:schemeClr val="tx2"/>
                </a:solidFill>
              </a:rPr>
              <a:t> </a:t>
            </a:r>
            <a:endParaRPr lang="en-GB" dirty="0">
              <a:solidFill>
                <a:schemeClr val="tx2"/>
              </a:solidFill>
            </a:endParaRPr>
          </a:p>
        </p:txBody>
      </p:sp>
      <p:sp>
        <p:nvSpPr>
          <p:cNvPr id="3" name="Content Placeholder 2"/>
          <p:cNvSpPr>
            <a:spLocks noGrp="1"/>
          </p:cNvSpPr>
          <p:nvPr>
            <p:ph sz="quarter" idx="15"/>
          </p:nvPr>
        </p:nvSpPr>
        <p:spPr>
          <a:xfrm>
            <a:off x="533400" y="1905000"/>
            <a:ext cx="8077200" cy="4267200"/>
          </a:xfrm>
        </p:spPr>
        <p:txBody>
          <a:bodyPr/>
          <a:lstStyle/>
          <a:p>
            <a:pPr marL="457200" lvl="1" indent="-457200">
              <a:buClr>
                <a:schemeClr val="tx2"/>
              </a:buClr>
              <a:buFont typeface="+mj-lt"/>
              <a:buAutoNum type="arabicPeriod"/>
            </a:pPr>
            <a:r>
              <a:rPr lang="en-GB" dirty="0" smtClean="0"/>
              <a:t>Risk based approach to monitoring AML risks.</a:t>
            </a:r>
          </a:p>
          <a:p>
            <a:pPr marL="457200" lvl="1" indent="-457200">
              <a:buClr>
                <a:schemeClr val="tx2"/>
              </a:buClr>
              <a:buFont typeface="+mj-lt"/>
              <a:buAutoNum type="arabicPeriod"/>
            </a:pPr>
            <a:r>
              <a:rPr lang="en-GB" dirty="0" smtClean="0"/>
              <a:t>CIP focuses on the identification and verification of who is opening the account (minimum requirement: name, address, DOB and identification number).</a:t>
            </a:r>
          </a:p>
          <a:p>
            <a:pPr marL="457200" lvl="1" indent="-457200">
              <a:buClr>
                <a:schemeClr val="tx2"/>
              </a:buClr>
              <a:buFont typeface="+mj-lt"/>
              <a:buAutoNum type="arabicPeriod"/>
            </a:pPr>
            <a:r>
              <a:rPr lang="en-GB" dirty="0" smtClean="0"/>
              <a:t>CDD is knowing the background on the customer, knowing the planned and expected activity in the account plus:</a:t>
            </a:r>
          </a:p>
          <a:p>
            <a:pPr lvl="2">
              <a:buClr>
                <a:schemeClr val="tx2"/>
              </a:buClr>
              <a:buFont typeface="Arial" panose="020B0604020202020204" pitchFamily="34" charset="0"/>
              <a:buChar char="•"/>
            </a:pPr>
            <a:r>
              <a:rPr lang="en-GB" dirty="0" smtClean="0"/>
              <a:t>Source of funds</a:t>
            </a:r>
          </a:p>
          <a:p>
            <a:pPr lvl="2">
              <a:buClr>
                <a:schemeClr val="tx2"/>
              </a:buClr>
              <a:buFont typeface="Arial" panose="020B0604020202020204" pitchFamily="34" charset="0"/>
              <a:buChar char="•"/>
            </a:pPr>
            <a:r>
              <a:rPr lang="en-GB" dirty="0" smtClean="0"/>
              <a:t>Products and services desired</a:t>
            </a:r>
          </a:p>
          <a:p>
            <a:pPr lvl="2">
              <a:buClr>
                <a:schemeClr val="tx2"/>
              </a:buClr>
              <a:buFont typeface="Arial" panose="020B0604020202020204" pitchFamily="34" charset="0"/>
              <a:buChar char="•"/>
            </a:pPr>
            <a:r>
              <a:rPr lang="en-GB" dirty="0" smtClean="0"/>
              <a:t>Types and volumes of transactions</a:t>
            </a:r>
          </a:p>
          <a:p>
            <a:pPr marL="457200" lvl="1" indent="-457200">
              <a:buClr>
                <a:schemeClr val="tx2"/>
              </a:buClr>
              <a:buFont typeface="+mj-lt"/>
              <a:buAutoNum type="arabicPeriod"/>
            </a:pPr>
            <a:r>
              <a:rPr lang="en-GB" dirty="0" smtClean="0"/>
              <a:t>EDD is Enhanced Due Diligence for higher risk customers (additional research, continuous monitoring )</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15</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6340323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More on Politically Exposed Person (PEP)</a:t>
            </a:r>
            <a:endParaRPr lang="en-GB" dirty="0">
              <a:solidFill>
                <a:schemeClr val="tx2"/>
              </a:solidFill>
            </a:endParaRPr>
          </a:p>
        </p:txBody>
      </p:sp>
      <p:sp>
        <p:nvSpPr>
          <p:cNvPr id="3" name="Content Placeholder 2"/>
          <p:cNvSpPr>
            <a:spLocks noGrp="1"/>
          </p:cNvSpPr>
          <p:nvPr>
            <p:ph sz="quarter" idx="15"/>
          </p:nvPr>
        </p:nvSpPr>
        <p:spPr/>
        <p:txBody>
          <a:bodyPr/>
          <a:lstStyle/>
          <a:p>
            <a:pPr marL="285750" lvl="1" indent="-285750">
              <a:buClr>
                <a:schemeClr val="tx2"/>
              </a:buClr>
              <a:buFont typeface="Arial" pitchFamily="34" charset="0"/>
              <a:buChar char="•"/>
            </a:pPr>
            <a:r>
              <a:rPr lang="en-GB" sz="1800" dirty="0" smtClean="0"/>
              <a:t>Definition: A current or former senior foreign political figure, their immediate family and close associates.</a:t>
            </a:r>
          </a:p>
          <a:p>
            <a:pPr lvl="2">
              <a:buClr>
                <a:schemeClr val="tx2"/>
              </a:buClr>
              <a:buFont typeface="Wingdings" pitchFamily="2" charset="2"/>
              <a:buChar char="§"/>
            </a:pPr>
            <a:r>
              <a:rPr lang="en-GB" sz="1800" dirty="0" smtClean="0"/>
              <a:t>‘Senior foreign political figure’ is a senior official in the executive, legislative, administrative, military or judicial branches of foreign government</a:t>
            </a:r>
          </a:p>
          <a:p>
            <a:pPr lvl="2">
              <a:buClr>
                <a:schemeClr val="tx2"/>
              </a:buClr>
              <a:buFont typeface="Wingdings" pitchFamily="2" charset="2"/>
              <a:buChar char="§"/>
            </a:pPr>
            <a:r>
              <a:rPr lang="en-GB" sz="1800" dirty="0" smtClean="0"/>
              <a:t>Includes any corporation, business or other entity formed by or for the benefit of a senior political figure</a:t>
            </a:r>
          </a:p>
          <a:p>
            <a:pPr marL="285750" lvl="1" indent="-285750">
              <a:buClr>
                <a:schemeClr val="tx2"/>
              </a:buClr>
              <a:buFont typeface="Arial" pitchFamily="34" charset="0"/>
              <a:buChar char="•"/>
            </a:pPr>
            <a:r>
              <a:rPr lang="en-GB" sz="1800" dirty="0" smtClean="0"/>
              <a:t>PEPs are generally considered ‘high risk’ customers</a:t>
            </a:r>
          </a:p>
          <a:p>
            <a:pPr lvl="2">
              <a:buClr>
                <a:schemeClr val="tx2"/>
              </a:buClr>
              <a:buFont typeface="Wingdings" pitchFamily="2" charset="2"/>
              <a:buChar char="§"/>
            </a:pPr>
            <a:r>
              <a:rPr lang="en-GB" sz="1800" dirty="0" smtClean="0"/>
              <a:t>PEPs have used banks as conduits for their illegal activities including corruption, bribery and money laundering</a:t>
            </a:r>
          </a:p>
          <a:p>
            <a:pPr lvl="2">
              <a:buClr>
                <a:schemeClr val="tx2"/>
              </a:buClr>
              <a:buFont typeface="Wingdings" pitchFamily="2" charset="2"/>
              <a:buChar char="§"/>
            </a:pPr>
            <a:r>
              <a:rPr lang="en-GB" sz="1800" dirty="0" smtClean="0"/>
              <a:t>Banks that conduct business with dishonest PEPS face substantial risks</a:t>
            </a:r>
          </a:p>
          <a:p>
            <a:pPr marL="285750" lvl="1" indent="-285750">
              <a:buClr>
                <a:schemeClr val="tx2"/>
              </a:buClr>
              <a:buFont typeface="Arial" pitchFamily="34" charset="0"/>
              <a:buChar char="•"/>
            </a:pPr>
            <a:r>
              <a:rPr lang="en-GB" sz="1800" dirty="0" smtClean="0"/>
              <a:t>Banks must ascertain status of PEP accounts</a:t>
            </a:r>
          </a:p>
          <a:p>
            <a:pPr marL="285750" lvl="1" indent="-285750">
              <a:buClr>
                <a:schemeClr val="tx2"/>
              </a:buClr>
              <a:buFont typeface="Arial" pitchFamily="34" charset="0"/>
              <a:buChar char="•"/>
            </a:pPr>
            <a:r>
              <a:rPr lang="en-GB" sz="1800" dirty="0" smtClean="0"/>
              <a:t>Conduct risk based scrutiny of such accounts</a:t>
            </a:r>
            <a:endParaRPr lang="en-GB" sz="1800"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16</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590674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noGrp="1"/>
          </p:cNvSpPr>
          <p:nvPr>
            <p:ph type="title"/>
          </p:nvPr>
        </p:nvSpPr>
        <p:spPr bwMode="auto">
          <a:prstGeom prst="rect">
            <a:avLst/>
          </a:prstGeom>
          <a:noFill/>
          <a:ln w="9525">
            <a:noFill/>
            <a:miter lim="800000"/>
            <a:headEnd/>
            <a:tailEnd/>
          </a:ln>
          <a:effectLst/>
        </p:spPr>
        <p:txBody>
          <a:bodyPr vert="horz" wrap="square" lIns="0" tIns="35993" rIns="0" bIns="0" numCol="1" anchor="t" anchorCtr="0" compatLnSpc="1">
            <a:prstTxWarp prst="textNoShape">
              <a:avLst/>
            </a:prstTxWarp>
            <a:noAutofit/>
          </a:bodyPr>
          <a:lstStyle/>
          <a:p>
            <a:pPr lvl="0">
              <a:lnSpc>
                <a:spcPct val="85000"/>
              </a:lnSpc>
              <a:defRPr/>
            </a:pPr>
            <a:r>
              <a:rPr lang="en-GB" b="1" dirty="0" smtClean="0">
                <a:solidFill>
                  <a:schemeClr val="tx2"/>
                </a:solidFill>
              </a:rPr>
              <a:t>The “True Risk of a PEP”</a:t>
            </a:r>
            <a:r>
              <a:rPr lang="en-GB" b="1" dirty="0" smtClean="0"/>
              <a:t/>
            </a:r>
            <a:br>
              <a:rPr lang="en-GB" b="1" dirty="0" smtClean="0"/>
            </a:br>
            <a:r>
              <a:rPr lang="en-GB" sz="2000" b="0" dirty="0" smtClean="0"/>
              <a:t>Why Ultimate Beneficial Ownership (UBOs) are critical</a:t>
            </a:r>
            <a:r>
              <a:rPr lang="en-GB" b="1" dirty="0" smtClean="0"/>
              <a:t/>
            </a:r>
            <a:br>
              <a:rPr lang="en-GB" b="1" dirty="0" smtClean="0"/>
            </a:br>
            <a:endParaRPr lang="en-GB" b="1" kern="0" dirty="0"/>
          </a:p>
        </p:txBody>
      </p:sp>
      <p:graphicFrame>
        <p:nvGraphicFramePr>
          <p:cNvPr id="4" name="Content Placeholder 3"/>
          <p:cNvGraphicFramePr>
            <a:graphicFrameLocks noGrp="1"/>
          </p:cNvGraphicFramePr>
          <p:nvPr>
            <p:ph sz="quarter" idx="15"/>
            <p:extLst/>
          </p:nvPr>
        </p:nvGraphicFramePr>
        <p:xfrm>
          <a:off x="533400" y="1524000"/>
          <a:ext cx="8077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flipH="1">
            <a:off x="3014343" y="5639332"/>
            <a:ext cx="1676159"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flipV="1">
            <a:off x="2336124" y="4455634"/>
            <a:ext cx="0" cy="67318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9" name="Straight Arrow Connector 8"/>
          <p:cNvCxnSpPr/>
          <p:nvPr/>
        </p:nvCxnSpPr>
        <p:spPr>
          <a:xfrm flipV="1">
            <a:off x="2596232" y="2493938"/>
            <a:ext cx="1102013" cy="82170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2" name="Straight Arrow Connector 11"/>
          <p:cNvCxnSpPr/>
          <p:nvPr/>
        </p:nvCxnSpPr>
        <p:spPr>
          <a:xfrm>
            <a:off x="4788024" y="3315641"/>
            <a:ext cx="0" cy="2169591"/>
          </a:xfrm>
          <a:prstGeom prst="straightConnector1">
            <a:avLst/>
          </a:prstGeom>
          <a:ln>
            <a:solidFill>
              <a:srgbClr val="FF0000"/>
            </a:solidFill>
            <a:tailEnd type="arrow"/>
          </a:ln>
        </p:spPr>
        <p:style>
          <a:lnRef idx="3">
            <a:schemeClr val="accent3"/>
          </a:lnRef>
          <a:fillRef idx="0">
            <a:schemeClr val="accent3"/>
          </a:fillRef>
          <a:effectRef idx="2">
            <a:schemeClr val="accent3"/>
          </a:effectRef>
          <a:fontRef idx="minor">
            <a:schemeClr val="tx1"/>
          </a:fontRef>
        </p:style>
      </p:cxnSp>
      <p:sp>
        <p:nvSpPr>
          <p:cNvPr id="23" name="TextBox 22"/>
          <p:cNvSpPr txBox="1"/>
          <p:nvPr/>
        </p:nvSpPr>
        <p:spPr>
          <a:xfrm>
            <a:off x="3147238" y="5257800"/>
            <a:ext cx="1640786" cy="911927"/>
          </a:xfrm>
          <a:prstGeom prst="rect">
            <a:avLst/>
          </a:prstGeom>
          <a:noFill/>
        </p:spPr>
        <p:txBody>
          <a:bodyPr wrap="square" lIns="80147" tIns="40074" rIns="80147" bIns="40074" rtlCol="0">
            <a:spAutoFit/>
          </a:bodyPr>
          <a:lstStyle/>
          <a:p>
            <a:endParaRPr lang="en-GB" sz="900" b="1" dirty="0" smtClean="0">
              <a:latin typeface="+mj-lt"/>
            </a:endParaRPr>
          </a:p>
          <a:p>
            <a:r>
              <a:rPr lang="en-GB" sz="900" b="1" dirty="0" smtClean="0">
                <a:latin typeface="+mj-lt"/>
              </a:rPr>
              <a:t>Investors </a:t>
            </a:r>
            <a:r>
              <a:rPr lang="en-GB" sz="900" b="1" dirty="0">
                <a:latin typeface="+mj-lt"/>
              </a:rPr>
              <a:t>invest £100m </a:t>
            </a:r>
          </a:p>
          <a:p>
            <a:endParaRPr lang="en-GB" sz="900" b="1" dirty="0">
              <a:latin typeface="+mj-lt"/>
            </a:endParaRPr>
          </a:p>
          <a:p>
            <a:r>
              <a:rPr lang="en-GB" sz="900" b="1" dirty="0">
                <a:latin typeface="+mj-lt"/>
              </a:rPr>
              <a:t>Success fee payment is 10% of deal value – 70% paid back to </a:t>
            </a:r>
            <a:r>
              <a:rPr lang="en-GB" sz="900" b="1" dirty="0" err="1">
                <a:latin typeface="+mj-lt"/>
              </a:rPr>
              <a:t>Mr.</a:t>
            </a:r>
            <a:r>
              <a:rPr lang="en-GB" sz="900" b="1" dirty="0">
                <a:latin typeface="+mj-lt"/>
              </a:rPr>
              <a:t> A</a:t>
            </a:r>
          </a:p>
        </p:txBody>
      </p:sp>
      <p:sp>
        <p:nvSpPr>
          <p:cNvPr id="24" name="TextBox 23"/>
          <p:cNvSpPr txBox="1"/>
          <p:nvPr/>
        </p:nvSpPr>
        <p:spPr>
          <a:xfrm>
            <a:off x="3147239" y="3530623"/>
            <a:ext cx="833645" cy="773428"/>
          </a:xfrm>
          <a:prstGeom prst="rect">
            <a:avLst/>
          </a:prstGeom>
          <a:noFill/>
        </p:spPr>
        <p:txBody>
          <a:bodyPr wrap="square" lIns="80147" tIns="40074" rIns="80147" bIns="40074" rtlCol="0">
            <a:spAutoFit/>
          </a:bodyPr>
          <a:lstStyle/>
          <a:p>
            <a:r>
              <a:rPr lang="en-GB" sz="900" dirty="0">
                <a:latin typeface="+mj-lt"/>
              </a:rPr>
              <a:t>Kickback payment of £6m is made from PIV to PEP</a:t>
            </a:r>
          </a:p>
        </p:txBody>
      </p:sp>
      <p:sp>
        <p:nvSpPr>
          <p:cNvPr id="2" name="TextBox 1"/>
          <p:cNvSpPr txBox="1"/>
          <p:nvPr/>
        </p:nvSpPr>
        <p:spPr>
          <a:xfrm>
            <a:off x="5985579" y="1829793"/>
            <a:ext cx="2736304" cy="1384995"/>
          </a:xfrm>
          <a:prstGeom prst="rect">
            <a:avLst/>
          </a:prstGeom>
          <a:noFill/>
        </p:spPr>
        <p:txBody>
          <a:bodyPr wrap="square" rtlCol="0">
            <a:spAutoFit/>
          </a:bodyPr>
          <a:lstStyle/>
          <a:p>
            <a:r>
              <a:rPr lang="en-GB" sz="1200" b="1" dirty="0">
                <a:latin typeface="+mj-lt"/>
                <a:cs typeface="Arial" panose="020B0604020202020204" pitchFamily="34" charset="0"/>
              </a:rPr>
              <a:t>In most </a:t>
            </a:r>
            <a:r>
              <a:rPr lang="en-GB" sz="1200" b="1" dirty="0" smtClean="0">
                <a:latin typeface="+mj-lt"/>
                <a:cs typeface="Arial" panose="020B0604020202020204" pitchFamily="34" charset="0"/>
              </a:rPr>
              <a:t>Investment Banking transactions</a:t>
            </a:r>
            <a:r>
              <a:rPr lang="en-GB" sz="1200" b="1" dirty="0">
                <a:latin typeface="+mj-lt"/>
                <a:cs typeface="Arial" panose="020B0604020202020204" pitchFamily="34" charset="0"/>
              </a:rPr>
              <a:t>, the PEP will not be the client.  The risk is often presented by way of association to a counterparty that you are </a:t>
            </a:r>
            <a:r>
              <a:rPr lang="en-GB" sz="1200" b="1" dirty="0" err="1">
                <a:latin typeface="+mj-lt"/>
                <a:cs typeface="Arial" panose="020B0604020202020204" pitchFamily="34" charset="0"/>
              </a:rPr>
              <a:t>onboarding</a:t>
            </a:r>
            <a:r>
              <a:rPr lang="en-GB" sz="1200" b="1" dirty="0">
                <a:latin typeface="+mj-lt"/>
                <a:cs typeface="Arial" panose="020B0604020202020204" pitchFamily="34" charset="0"/>
              </a:rPr>
              <a:t>, but not always as outlined below.</a:t>
            </a:r>
          </a:p>
        </p:txBody>
      </p:sp>
      <p:cxnSp>
        <p:nvCxnSpPr>
          <p:cNvPr id="13" name="Straight Arrow Connector 12"/>
          <p:cNvCxnSpPr/>
          <p:nvPr/>
        </p:nvCxnSpPr>
        <p:spPr>
          <a:xfrm flipH="1">
            <a:off x="1474080" y="2235105"/>
            <a:ext cx="862044" cy="0"/>
          </a:xfrm>
          <a:prstGeom prst="straightConnector1">
            <a:avLst/>
          </a:prstGeom>
          <a:ln>
            <a:tailEnd type="arrow"/>
          </a:ln>
        </p:spPr>
        <p:style>
          <a:lnRef idx="1">
            <a:schemeClr val="accent6"/>
          </a:lnRef>
          <a:fillRef idx="0">
            <a:schemeClr val="accent6"/>
          </a:fillRef>
          <a:effectRef idx="0">
            <a:schemeClr val="accent6"/>
          </a:effectRef>
          <a:fontRef idx="minor">
            <a:schemeClr val="tx1"/>
          </a:fontRef>
        </p:style>
      </p:cxnSp>
      <p:sp>
        <p:nvSpPr>
          <p:cNvPr id="14" name="TextBox 13"/>
          <p:cNvSpPr txBox="1"/>
          <p:nvPr/>
        </p:nvSpPr>
        <p:spPr>
          <a:xfrm>
            <a:off x="612037" y="1880245"/>
            <a:ext cx="1724087" cy="642046"/>
          </a:xfrm>
          <a:prstGeom prst="rect">
            <a:avLst/>
          </a:prstGeom>
          <a:noFill/>
        </p:spPr>
        <p:txBody>
          <a:bodyPr wrap="square" lIns="80147" tIns="40074" rIns="80147" bIns="40074" rtlCol="0">
            <a:spAutoFit/>
          </a:bodyPr>
          <a:lstStyle/>
          <a:p>
            <a:r>
              <a:rPr lang="en-GB" sz="900" dirty="0">
                <a:solidFill>
                  <a:prstClr val="black"/>
                </a:solidFill>
              </a:rPr>
              <a:t>Influence:</a:t>
            </a:r>
          </a:p>
          <a:p>
            <a:endParaRPr lang="en-GB" sz="900" dirty="0">
              <a:solidFill>
                <a:prstClr val="black"/>
              </a:solidFill>
            </a:endParaRPr>
          </a:p>
          <a:p>
            <a:r>
              <a:rPr lang="en-GB" sz="900" dirty="0">
                <a:solidFill>
                  <a:prstClr val="black"/>
                </a:solidFill>
              </a:rPr>
              <a:t>Flow of funds:</a:t>
            </a:r>
          </a:p>
          <a:p>
            <a:endParaRPr lang="en-GB" sz="900" dirty="0">
              <a:solidFill>
                <a:prstClr val="black"/>
              </a:solidFill>
            </a:endParaRPr>
          </a:p>
        </p:txBody>
      </p:sp>
      <p:cxnSp>
        <p:nvCxnSpPr>
          <p:cNvPr id="15" name="Straight Arrow Connector 14"/>
          <p:cNvCxnSpPr/>
          <p:nvPr/>
        </p:nvCxnSpPr>
        <p:spPr>
          <a:xfrm flipH="1">
            <a:off x="1474080" y="2010866"/>
            <a:ext cx="8620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3285861" y="4455634"/>
            <a:ext cx="2031276" cy="521606"/>
          </a:xfrm>
          <a:prstGeom prst="rect">
            <a:avLst/>
          </a:prstGeom>
          <a:solidFill>
            <a:schemeClr val="bg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00" dirty="0">
                <a:solidFill>
                  <a:sysClr val="windowText" lastClr="000000"/>
                </a:solidFill>
                <a:latin typeface="+mj-lt"/>
              </a:rPr>
              <a:t>PEP influences tender process and awards contract to investment bank</a:t>
            </a:r>
          </a:p>
        </p:txBody>
      </p:sp>
      <p:cxnSp>
        <p:nvCxnSpPr>
          <p:cNvPr id="17" name="Straight Arrow Connector 16"/>
          <p:cNvCxnSpPr/>
          <p:nvPr/>
        </p:nvCxnSpPr>
        <p:spPr>
          <a:xfrm flipH="1">
            <a:off x="1403096" y="2010892"/>
            <a:ext cx="933028" cy="0"/>
          </a:xfrm>
          <a:prstGeom prst="straightConnector1">
            <a:avLst/>
          </a:prstGeom>
          <a:ln>
            <a:solidFill>
              <a:srgbClr val="FF0000"/>
            </a:solidFill>
            <a:tailEnd type="arrow"/>
          </a:ln>
        </p:spPr>
        <p:style>
          <a:lnRef idx="3">
            <a:schemeClr val="accent3"/>
          </a:lnRef>
          <a:fillRef idx="0">
            <a:schemeClr val="accent3"/>
          </a:fillRef>
          <a:effectRef idx="2">
            <a:schemeClr val="accent3"/>
          </a:effectRef>
          <a:fontRef idx="minor">
            <a:schemeClr val="tx1"/>
          </a:fontRef>
        </p:style>
      </p:cxnSp>
      <p:sp>
        <p:nvSpPr>
          <p:cNvPr id="5" name="Slide Number Placeholder 4"/>
          <p:cNvSpPr>
            <a:spLocks noGrp="1"/>
          </p:cNvSpPr>
          <p:nvPr>
            <p:ph type="sldNum" sz="quarter" idx="18"/>
          </p:nvPr>
        </p:nvSpPr>
        <p:spPr/>
        <p:txBody>
          <a:bodyPr/>
          <a:lstStyle/>
          <a:p>
            <a:r>
              <a:rPr lang="en-GB" dirty="0" smtClean="0"/>
              <a:t>Page </a:t>
            </a:r>
            <a:fld id="{520F799D-1EC0-4B08-9441-FCC3FC022DAA}" type="slidenum">
              <a:rPr lang="en-GB" smtClean="0"/>
              <a:pPr/>
              <a:t>17</a:t>
            </a:fld>
            <a:endParaRPr lang="en-GB" dirty="0"/>
          </a:p>
        </p:txBody>
      </p:sp>
      <p:sp>
        <p:nvSpPr>
          <p:cNvPr id="8" name="Date Placeholder 7"/>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823738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Client Risk Assessment</a:t>
            </a:r>
            <a:endParaRPr lang="en-GB" dirty="0"/>
          </a:p>
        </p:txBody>
      </p:sp>
      <p:sp>
        <p:nvSpPr>
          <p:cNvPr id="3" name="Content Placeholder 2"/>
          <p:cNvSpPr>
            <a:spLocks noGrp="1"/>
          </p:cNvSpPr>
          <p:nvPr>
            <p:ph sz="quarter" idx="13"/>
          </p:nvPr>
        </p:nvSpPr>
        <p:spPr/>
        <p:txBody>
          <a:bodyPr/>
          <a:lstStyle/>
          <a:p>
            <a:endParaRPr lang="en-GB" dirty="0"/>
          </a:p>
        </p:txBody>
      </p:sp>
      <p:sp>
        <p:nvSpPr>
          <p:cNvPr id="4" name="Subtitle 3"/>
          <p:cNvSpPr>
            <a:spLocks noGrp="1"/>
          </p:cNvSpPr>
          <p:nvPr>
            <p:ph type="subTitle" idx="1"/>
          </p:nvPr>
        </p:nvSpPr>
        <p:spPr/>
        <p:txBody>
          <a:bodyPr/>
          <a:lstStyle/>
          <a:p>
            <a:r>
              <a:rPr lang="en-GB" dirty="0" smtClean="0"/>
              <a:t>Nick Kawecki</a:t>
            </a:r>
          </a:p>
          <a:p>
            <a:endParaRPr lang="en-GB" dirty="0"/>
          </a:p>
        </p:txBody>
      </p:sp>
      <p:sp>
        <p:nvSpPr>
          <p:cNvPr id="5" name="Slide Number Placeholder 4"/>
          <p:cNvSpPr>
            <a:spLocks noGrp="1"/>
          </p:cNvSpPr>
          <p:nvPr>
            <p:ph type="sldNum" sz="quarter" idx="16"/>
          </p:nvPr>
        </p:nvSpPr>
        <p:spPr/>
        <p:txBody>
          <a:bodyPr/>
          <a:lstStyle/>
          <a:p>
            <a:r>
              <a:rPr lang="en-GB" dirty="0" smtClean="0"/>
              <a:t>Page </a:t>
            </a:r>
            <a:fld id="{ACBAC452-42AA-4769-9810-3502A33AD45B}" type="slidenum">
              <a:rPr lang="en-GB" smtClean="0"/>
              <a:pPr/>
              <a:t>18</a:t>
            </a:fld>
            <a:endParaRPr lang="en-GB" dirty="0"/>
          </a:p>
        </p:txBody>
      </p:sp>
      <p:sp>
        <p:nvSpPr>
          <p:cNvPr id="6" name="Date Placeholder 5"/>
          <p:cNvSpPr>
            <a:spLocks noGrp="1"/>
          </p:cNvSpPr>
          <p:nvPr>
            <p:ph type="dt" sz="half" idx="14"/>
          </p:nvPr>
        </p:nvSpPr>
        <p:spPr/>
        <p:txBody>
          <a:bodyPr/>
          <a:lstStyle/>
          <a:p>
            <a:r>
              <a:rPr lang="en-GB" dirty="0" smtClean="0"/>
              <a:t>October 2016</a:t>
            </a:r>
            <a:endParaRPr lang="en-GB" dirty="0"/>
          </a:p>
        </p:txBody>
      </p:sp>
      <p:sp>
        <p:nvSpPr>
          <p:cNvPr id="7" name="Footer Placeholder 6"/>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7054782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bwMode="ltGray">
          <a:xfrm>
            <a:off x="1763688" y="1571756"/>
            <a:ext cx="6846912" cy="585472"/>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ctr" anchorCtr="0"/>
          <a:lstStyle/>
          <a:p>
            <a:r>
              <a:rPr lang="en-GB" sz="1400" dirty="0">
                <a:solidFill>
                  <a:srgbClr val="000000"/>
                </a:solidFill>
                <a:latin typeface="+mj-lt"/>
              </a:rPr>
              <a:t>Banks are </a:t>
            </a:r>
            <a:r>
              <a:rPr lang="en-GB" sz="1400" dirty="0" smtClean="0">
                <a:solidFill>
                  <a:srgbClr val="000000"/>
                </a:solidFill>
                <a:latin typeface="+mj-lt"/>
              </a:rPr>
              <a:t>required </a:t>
            </a:r>
            <a:r>
              <a:rPr lang="en-GB" sz="1400" dirty="0">
                <a:solidFill>
                  <a:srgbClr val="000000"/>
                </a:solidFill>
                <a:latin typeface="+mj-lt"/>
              </a:rPr>
              <a:t>to </a:t>
            </a:r>
            <a:r>
              <a:rPr lang="en-GB" sz="1400" dirty="0" smtClean="0">
                <a:solidFill>
                  <a:srgbClr val="000000"/>
                </a:solidFill>
                <a:latin typeface="+mj-lt"/>
              </a:rPr>
              <a:t>know their customers to reduce risk of financial criminal activity, sanctions and regulatory breaches.</a:t>
            </a:r>
            <a:endParaRPr lang="en-GB" sz="1400" dirty="0">
              <a:solidFill>
                <a:srgbClr val="000000"/>
              </a:solidFill>
              <a:latin typeface="+mj-lt"/>
            </a:endParaRPr>
          </a:p>
        </p:txBody>
      </p:sp>
      <p:sp>
        <p:nvSpPr>
          <p:cNvPr id="63" name="Rectangle 62"/>
          <p:cNvSpPr/>
          <p:nvPr/>
        </p:nvSpPr>
        <p:spPr bwMode="ltGray">
          <a:xfrm>
            <a:off x="1763688" y="2472859"/>
            <a:ext cx="6846912" cy="1575302"/>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ctr" anchorCtr="0"/>
          <a:lstStyle/>
          <a:p>
            <a:pPr marL="285750" indent="-285750">
              <a:buFont typeface="Arial" panose="020B0604020202020204" pitchFamily="34" charset="0"/>
              <a:buChar char="•"/>
            </a:pPr>
            <a:r>
              <a:rPr lang="en-GB" sz="1400" dirty="0" smtClean="0">
                <a:solidFill>
                  <a:srgbClr val="000000"/>
                </a:solidFill>
                <a:latin typeface="+mj-lt"/>
              </a:rPr>
              <a:t>Risk assessment is required at on-boarding to prevent new relationships from being formed with high risk customers.</a:t>
            </a:r>
          </a:p>
          <a:p>
            <a:pPr marL="285750" indent="-285750">
              <a:buFont typeface="Arial" panose="020B0604020202020204" pitchFamily="34" charset="0"/>
              <a:buChar char="•"/>
            </a:pPr>
            <a:r>
              <a:rPr lang="en-GB" sz="1400" dirty="0" smtClean="0">
                <a:solidFill>
                  <a:srgbClr val="000000"/>
                </a:solidFill>
                <a:latin typeface="+mj-lt"/>
              </a:rPr>
              <a:t>Periodic </a:t>
            </a:r>
            <a:r>
              <a:rPr lang="en-GB" sz="1400" dirty="0">
                <a:solidFill>
                  <a:srgbClr val="000000"/>
                </a:solidFill>
                <a:latin typeface="+mj-lt"/>
              </a:rPr>
              <a:t>review of customers </a:t>
            </a:r>
            <a:r>
              <a:rPr lang="en-GB" sz="1400" dirty="0" smtClean="0">
                <a:solidFill>
                  <a:srgbClr val="000000"/>
                </a:solidFill>
                <a:latin typeface="+mj-lt"/>
              </a:rPr>
              <a:t>is required </a:t>
            </a:r>
            <a:r>
              <a:rPr lang="en-GB" sz="1400" dirty="0">
                <a:solidFill>
                  <a:srgbClr val="000000"/>
                </a:solidFill>
                <a:latin typeface="+mj-lt"/>
              </a:rPr>
              <a:t>to </a:t>
            </a:r>
            <a:r>
              <a:rPr lang="en-GB" sz="1400" dirty="0" smtClean="0">
                <a:solidFill>
                  <a:srgbClr val="000000"/>
                </a:solidFill>
                <a:latin typeface="+mj-lt"/>
              </a:rPr>
              <a:t>ensure accurate and up to date information is collected and stored for customers.</a:t>
            </a:r>
          </a:p>
          <a:p>
            <a:pPr marL="285750" indent="-285750">
              <a:buFont typeface="Arial" panose="020B0604020202020204" pitchFamily="34" charset="0"/>
              <a:buChar char="•"/>
            </a:pPr>
            <a:r>
              <a:rPr lang="en-GB" sz="1400" dirty="0">
                <a:solidFill>
                  <a:srgbClr val="000000"/>
                </a:solidFill>
                <a:latin typeface="+mj-lt"/>
              </a:rPr>
              <a:t>R</a:t>
            </a:r>
            <a:r>
              <a:rPr lang="en-GB" sz="1400" dirty="0" smtClean="0">
                <a:solidFill>
                  <a:srgbClr val="000000"/>
                </a:solidFill>
                <a:latin typeface="+mj-lt"/>
              </a:rPr>
              <a:t>isk rating informs the frequency of re-review.</a:t>
            </a:r>
          </a:p>
          <a:p>
            <a:pPr marL="285750" indent="-285750">
              <a:buFont typeface="Arial" panose="020B0604020202020204" pitchFamily="34" charset="0"/>
              <a:buChar char="•"/>
            </a:pPr>
            <a:r>
              <a:rPr lang="en-GB" sz="1400" dirty="0" smtClean="0">
                <a:solidFill>
                  <a:srgbClr val="000000"/>
                </a:solidFill>
                <a:latin typeface="+mj-lt"/>
              </a:rPr>
              <a:t>Re-review can also be precipitated by certain trigger events, such as adverse media or non-compliant transactions (NCTs).</a:t>
            </a:r>
            <a:endParaRPr lang="en-GB" sz="1400" dirty="0">
              <a:solidFill>
                <a:srgbClr val="000000"/>
              </a:solidFill>
              <a:latin typeface="+mj-lt"/>
            </a:endParaRPr>
          </a:p>
        </p:txBody>
      </p:sp>
      <p:sp>
        <p:nvSpPr>
          <p:cNvPr id="2" name="Title 1"/>
          <p:cNvSpPr>
            <a:spLocks noGrp="1"/>
          </p:cNvSpPr>
          <p:nvPr>
            <p:ph type="title"/>
          </p:nvPr>
        </p:nvSpPr>
        <p:spPr/>
        <p:txBody>
          <a:bodyPr/>
          <a:lstStyle/>
          <a:p>
            <a:r>
              <a:rPr lang="en-GB" dirty="0" smtClean="0">
                <a:solidFill>
                  <a:schemeClr val="tx2"/>
                </a:solidFill>
              </a:rPr>
              <a:t>Client Risk Assessment (CRA) Overview</a:t>
            </a:r>
            <a:endParaRPr lang="en-GB" dirty="0">
              <a:solidFill>
                <a:schemeClr val="tx2"/>
              </a:solidFill>
            </a:endParaRPr>
          </a:p>
        </p:txBody>
      </p:sp>
      <p:sp>
        <p:nvSpPr>
          <p:cNvPr id="59" name="Teardrop 58"/>
          <p:cNvSpPr/>
          <p:nvPr/>
        </p:nvSpPr>
        <p:spPr bwMode="ltGray">
          <a:xfrm rot="2700000">
            <a:off x="583959" y="1508867"/>
            <a:ext cx="714508" cy="724002"/>
          </a:xfrm>
          <a:prstGeom prst="teardrop">
            <a:avLst>
              <a:gd name="adj" fmla="val 151405"/>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smtClean="0">
              <a:solidFill>
                <a:srgbClr val="FFFFFF"/>
              </a:solidFill>
              <a:latin typeface="+mj-lt"/>
            </a:endParaRPr>
          </a:p>
        </p:txBody>
      </p:sp>
      <p:sp>
        <p:nvSpPr>
          <p:cNvPr id="58" name="Freeform 5014"/>
          <p:cNvSpPr>
            <a:spLocks noEditPoints="1"/>
          </p:cNvSpPr>
          <p:nvPr/>
        </p:nvSpPr>
        <p:spPr bwMode="auto">
          <a:xfrm>
            <a:off x="724393" y="1691560"/>
            <a:ext cx="433640" cy="334866"/>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18824">
              <a:defRPr/>
            </a:pPr>
            <a:endParaRPr lang="en-GB" sz="1000" kern="0" dirty="0" smtClean="0">
              <a:solidFill>
                <a:srgbClr val="000000"/>
              </a:solidFill>
              <a:latin typeface="+mj-lt"/>
            </a:endParaRPr>
          </a:p>
        </p:txBody>
      </p:sp>
      <p:sp>
        <p:nvSpPr>
          <p:cNvPr id="65" name="Teardrop 64"/>
          <p:cNvSpPr/>
          <p:nvPr/>
        </p:nvSpPr>
        <p:spPr bwMode="ltGray">
          <a:xfrm rot="2700000">
            <a:off x="583959" y="2417247"/>
            <a:ext cx="714508" cy="724002"/>
          </a:xfrm>
          <a:prstGeom prst="teardrop">
            <a:avLst>
              <a:gd name="adj" fmla="val 151405"/>
            </a:avLst>
          </a:prstGeom>
          <a:solidFill>
            <a:srgbClr val="EAE8E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smtClean="0">
              <a:solidFill>
                <a:srgbClr val="FFFFFF"/>
              </a:solidFill>
              <a:latin typeface="+mj-lt"/>
            </a:endParaRPr>
          </a:p>
        </p:txBody>
      </p:sp>
      <p:sp>
        <p:nvSpPr>
          <p:cNvPr id="64" name="Freeform 5004"/>
          <p:cNvSpPr>
            <a:spLocks noEditPoints="1"/>
          </p:cNvSpPr>
          <p:nvPr/>
        </p:nvSpPr>
        <p:spPr bwMode="auto">
          <a:xfrm>
            <a:off x="806302" y="2550382"/>
            <a:ext cx="269821" cy="457731"/>
          </a:xfrm>
          <a:custGeom>
            <a:avLst/>
            <a:gdLst>
              <a:gd name="T0" fmla="*/ 146 w 224"/>
              <a:gd name="T1" fmla="*/ 78 h 380"/>
              <a:gd name="T2" fmla="*/ 176 w 224"/>
              <a:gd name="T3" fmla="*/ 76 h 380"/>
              <a:gd name="T4" fmla="*/ 180 w 224"/>
              <a:gd name="T5" fmla="*/ 104 h 380"/>
              <a:gd name="T6" fmla="*/ 152 w 224"/>
              <a:gd name="T7" fmla="*/ 112 h 380"/>
              <a:gd name="T8" fmla="*/ 144 w 224"/>
              <a:gd name="T9" fmla="*/ 104 h 380"/>
              <a:gd name="T10" fmla="*/ 176 w 224"/>
              <a:gd name="T11" fmla="*/ 162 h 380"/>
              <a:gd name="T12" fmla="*/ 180 w 224"/>
              <a:gd name="T13" fmla="*/ 134 h 380"/>
              <a:gd name="T14" fmla="*/ 152 w 224"/>
              <a:gd name="T15" fmla="*/ 126 h 380"/>
              <a:gd name="T16" fmla="*/ 144 w 224"/>
              <a:gd name="T17" fmla="*/ 134 h 380"/>
              <a:gd name="T18" fmla="*/ 148 w 224"/>
              <a:gd name="T19" fmla="*/ 162 h 380"/>
              <a:gd name="T20" fmla="*/ 224 w 224"/>
              <a:gd name="T21" fmla="*/ 352 h 380"/>
              <a:gd name="T22" fmla="*/ 28 w 224"/>
              <a:gd name="T23" fmla="*/ 380 h 380"/>
              <a:gd name="T24" fmla="*/ 0 w 224"/>
              <a:gd name="T25" fmla="*/ 352 h 380"/>
              <a:gd name="T26" fmla="*/ 16 w 224"/>
              <a:gd name="T27" fmla="*/ 2 h 380"/>
              <a:gd name="T28" fmla="*/ 216 w 224"/>
              <a:gd name="T29" fmla="*/ 8 h 380"/>
              <a:gd name="T30" fmla="*/ 86 w 224"/>
              <a:gd name="T31" fmla="*/ 34 h 380"/>
              <a:gd name="T32" fmla="*/ 130 w 224"/>
              <a:gd name="T33" fmla="*/ 42 h 380"/>
              <a:gd name="T34" fmla="*/ 138 w 224"/>
              <a:gd name="T35" fmla="*/ 34 h 380"/>
              <a:gd name="T36" fmla="*/ 130 w 224"/>
              <a:gd name="T37" fmla="*/ 26 h 380"/>
              <a:gd name="T38" fmla="*/ 86 w 224"/>
              <a:gd name="T39" fmla="*/ 32 h 380"/>
              <a:gd name="T40" fmla="*/ 130 w 224"/>
              <a:gd name="T41" fmla="*/ 336 h 380"/>
              <a:gd name="T42" fmla="*/ 104 w 224"/>
              <a:gd name="T43" fmla="*/ 326 h 380"/>
              <a:gd name="T44" fmla="*/ 94 w 224"/>
              <a:gd name="T45" fmla="*/ 350 h 380"/>
              <a:gd name="T46" fmla="*/ 120 w 224"/>
              <a:gd name="T47" fmla="*/ 360 h 380"/>
              <a:gd name="T48" fmla="*/ 196 w 224"/>
              <a:gd name="T49" fmla="*/ 60 h 380"/>
              <a:gd name="T50" fmla="*/ 102 w 224"/>
              <a:gd name="T51" fmla="*/ 112 h 380"/>
              <a:gd name="T52" fmla="*/ 130 w 224"/>
              <a:gd name="T53" fmla="*/ 108 h 380"/>
              <a:gd name="T54" fmla="*/ 128 w 224"/>
              <a:gd name="T55" fmla="*/ 78 h 380"/>
              <a:gd name="T56" fmla="*/ 98 w 224"/>
              <a:gd name="T57" fmla="*/ 76 h 380"/>
              <a:gd name="T58" fmla="*/ 94 w 224"/>
              <a:gd name="T59" fmla="*/ 104 h 380"/>
              <a:gd name="T60" fmla="*/ 102 w 224"/>
              <a:gd name="T61" fmla="*/ 112 h 380"/>
              <a:gd name="T62" fmla="*/ 136 w 224"/>
              <a:gd name="T63" fmla="*/ 226 h 380"/>
              <a:gd name="T64" fmla="*/ 136 w 224"/>
              <a:gd name="T65" fmla="*/ 216 h 380"/>
              <a:gd name="T66" fmla="*/ 48 w 224"/>
              <a:gd name="T67" fmla="*/ 214 h 380"/>
              <a:gd name="T68" fmla="*/ 44 w 224"/>
              <a:gd name="T69" fmla="*/ 224 h 380"/>
              <a:gd name="T70" fmla="*/ 52 w 224"/>
              <a:gd name="T71" fmla="*/ 258 h 380"/>
              <a:gd name="T72" fmla="*/ 180 w 224"/>
              <a:gd name="T73" fmla="*/ 254 h 380"/>
              <a:gd name="T74" fmla="*/ 176 w 224"/>
              <a:gd name="T75" fmla="*/ 244 h 380"/>
              <a:gd name="T76" fmla="*/ 46 w 224"/>
              <a:gd name="T77" fmla="*/ 246 h 380"/>
              <a:gd name="T78" fmla="*/ 46 w 224"/>
              <a:gd name="T79" fmla="*/ 256 h 380"/>
              <a:gd name="T80" fmla="*/ 152 w 224"/>
              <a:gd name="T81" fmla="*/ 288 h 380"/>
              <a:gd name="T82" fmla="*/ 160 w 224"/>
              <a:gd name="T83" fmla="*/ 280 h 380"/>
              <a:gd name="T84" fmla="*/ 152 w 224"/>
              <a:gd name="T85" fmla="*/ 272 h 380"/>
              <a:gd name="T86" fmla="*/ 44 w 224"/>
              <a:gd name="T87" fmla="*/ 276 h 380"/>
              <a:gd name="T88" fmla="*/ 48 w 224"/>
              <a:gd name="T89" fmla="*/ 286 h 380"/>
              <a:gd name="T90" fmla="*/ 72 w 224"/>
              <a:gd name="T91" fmla="*/ 164 h 380"/>
              <a:gd name="T92" fmla="*/ 80 w 224"/>
              <a:gd name="T93" fmla="*/ 134 h 380"/>
              <a:gd name="T94" fmla="*/ 72 w 224"/>
              <a:gd name="T95" fmla="*/ 126 h 380"/>
              <a:gd name="T96" fmla="*/ 44 w 224"/>
              <a:gd name="T97" fmla="*/ 130 h 380"/>
              <a:gd name="T98" fmla="*/ 46 w 224"/>
              <a:gd name="T99" fmla="*/ 162 h 380"/>
              <a:gd name="T100" fmla="*/ 122 w 224"/>
              <a:gd name="T101" fmla="*/ 164 h 380"/>
              <a:gd name="T102" fmla="*/ 130 w 224"/>
              <a:gd name="T103" fmla="*/ 156 h 380"/>
              <a:gd name="T104" fmla="*/ 126 w 224"/>
              <a:gd name="T105" fmla="*/ 126 h 380"/>
              <a:gd name="T106" fmla="*/ 96 w 224"/>
              <a:gd name="T107" fmla="*/ 128 h 380"/>
              <a:gd name="T108" fmla="*/ 94 w 224"/>
              <a:gd name="T109" fmla="*/ 158 h 380"/>
              <a:gd name="T110" fmla="*/ 52 w 224"/>
              <a:gd name="T111" fmla="*/ 112 h 380"/>
              <a:gd name="T112" fmla="*/ 80 w 224"/>
              <a:gd name="T113" fmla="*/ 108 h 380"/>
              <a:gd name="T114" fmla="*/ 78 w 224"/>
              <a:gd name="T115" fmla="*/ 78 h 380"/>
              <a:gd name="T116" fmla="*/ 48 w 224"/>
              <a:gd name="T117" fmla="*/ 76 h 380"/>
              <a:gd name="T118" fmla="*/ 44 w 224"/>
              <a:gd name="T119" fmla="*/ 104 h 380"/>
              <a:gd name="T120" fmla="*/ 52 w 224"/>
              <a:gd name="T121" fmla="*/ 11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4" h="380">
                <a:moveTo>
                  <a:pt x="144" y="104"/>
                </a:moveTo>
                <a:lnTo>
                  <a:pt x="144" y="82"/>
                </a:lnTo>
                <a:lnTo>
                  <a:pt x="144" y="82"/>
                </a:lnTo>
                <a:lnTo>
                  <a:pt x="144" y="80"/>
                </a:lnTo>
                <a:lnTo>
                  <a:pt x="146" y="78"/>
                </a:lnTo>
                <a:lnTo>
                  <a:pt x="148" y="76"/>
                </a:lnTo>
                <a:lnTo>
                  <a:pt x="152" y="74"/>
                </a:lnTo>
                <a:lnTo>
                  <a:pt x="172" y="74"/>
                </a:lnTo>
                <a:lnTo>
                  <a:pt x="172" y="74"/>
                </a:lnTo>
                <a:lnTo>
                  <a:pt x="176" y="76"/>
                </a:lnTo>
                <a:lnTo>
                  <a:pt x="178" y="78"/>
                </a:lnTo>
                <a:lnTo>
                  <a:pt x="180" y="80"/>
                </a:lnTo>
                <a:lnTo>
                  <a:pt x="180" y="82"/>
                </a:lnTo>
                <a:lnTo>
                  <a:pt x="180" y="104"/>
                </a:lnTo>
                <a:lnTo>
                  <a:pt x="180" y="104"/>
                </a:lnTo>
                <a:lnTo>
                  <a:pt x="180" y="108"/>
                </a:lnTo>
                <a:lnTo>
                  <a:pt x="178" y="110"/>
                </a:lnTo>
                <a:lnTo>
                  <a:pt x="176" y="112"/>
                </a:lnTo>
                <a:lnTo>
                  <a:pt x="172" y="112"/>
                </a:lnTo>
                <a:lnTo>
                  <a:pt x="152" y="112"/>
                </a:lnTo>
                <a:lnTo>
                  <a:pt x="152" y="112"/>
                </a:lnTo>
                <a:lnTo>
                  <a:pt x="148" y="112"/>
                </a:lnTo>
                <a:lnTo>
                  <a:pt x="146" y="110"/>
                </a:lnTo>
                <a:lnTo>
                  <a:pt x="144" y="108"/>
                </a:lnTo>
                <a:lnTo>
                  <a:pt x="144" y="104"/>
                </a:lnTo>
                <a:lnTo>
                  <a:pt x="144" y="104"/>
                </a:lnTo>
                <a:close/>
                <a:moveTo>
                  <a:pt x="152" y="164"/>
                </a:moveTo>
                <a:lnTo>
                  <a:pt x="172" y="164"/>
                </a:lnTo>
                <a:lnTo>
                  <a:pt x="172" y="164"/>
                </a:lnTo>
                <a:lnTo>
                  <a:pt x="176" y="162"/>
                </a:lnTo>
                <a:lnTo>
                  <a:pt x="178" y="162"/>
                </a:lnTo>
                <a:lnTo>
                  <a:pt x="180" y="158"/>
                </a:lnTo>
                <a:lnTo>
                  <a:pt x="180" y="156"/>
                </a:lnTo>
                <a:lnTo>
                  <a:pt x="180" y="134"/>
                </a:lnTo>
                <a:lnTo>
                  <a:pt x="180" y="134"/>
                </a:lnTo>
                <a:lnTo>
                  <a:pt x="180" y="130"/>
                </a:lnTo>
                <a:lnTo>
                  <a:pt x="178" y="128"/>
                </a:lnTo>
                <a:lnTo>
                  <a:pt x="176" y="126"/>
                </a:lnTo>
                <a:lnTo>
                  <a:pt x="172" y="126"/>
                </a:lnTo>
                <a:lnTo>
                  <a:pt x="152" y="126"/>
                </a:lnTo>
                <a:lnTo>
                  <a:pt x="152" y="126"/>
                </a:lnTo>
                <a:lnTo>
                  <a:pt x="148" y="126"/>
                </a:lnTo>
                <a:lnTo>
                  <a:pt x="146" y="128"/>
                </a:lnTo>
                <a:lnTo>
                  <a:pt x="144" y="130"/>
                </a:lnTo>
                <a:lnTo>
                  <a:pt x="144" y="134"/>
                </a:lnTo>
                <a:lnTo>
                  <a:pt x="144" y="156"/>
                </a:lnTo>
                <a:lnTo>
                  <a:pt x="144" y="156"/>
                </a:lnTo>
                <a:lnTo>
                  <a:pt x="144" y="158"/>
                </a:lnTo>
                <a:lnTo>
                  <a:pt x="146" y="162"/>
                </a:lnTo>
                <a:lnTo>
                  <a:pt x="148" y="162"/>
                </a:lnTo>
                <a:lnTo>
                  <a:pt x="152" y="164"/>
                </a:lnTo>
                <a:lnTo>
                  <a:pt x="152" y="164"/>
                </a:lnTo>
                <a:close/>
                <a:moveTo>
                  <a:pt x="224" y="28"/>
                </a:moveTo>
                <a:lnTo>
                  <a:pt x="224" y="352"/>
                </a:lnTo>
                <a:lnTo>
                  <a:pt x="224" y="352"/>
                </a:lnTo>
                <a:lnTo>
                  <a:pt x="222" y="364"/>
                </a:lnTo>
                <a:lnTo>
                  <a:pt x="216" y="372"/>
                </a:lnTo>
                <a:lnTo>
                  <a:pt x="208" y="378"/>
                </a:lnTo>
                <a:lnTo>
                  <a:pt x="196" y="380"/>
                </a:lnTo>
                <a:lnTo>
                  <a:pt x="28" y="380"/>
                </a:lnTo>
                <a:lnTo>
                  <a:pt x="28" y="380"/>
                </a:lnTo>
                <a:lnTo>
                  <a:pt x="16" y="378"/>
                </a:lnTo>
                <a:lnTo>
                  <a:pt x="8" y="372"/>
                </a:lnTo>
                <a:lnTo>
                  <a:pt x="2" y="364"/>
                </a:lnTo>
                <a:lnTo>
                  <a:pt x="0" y="352"/>
                </a:lnTo>
                <a:lnTo>
                  <a:pt x="0" y="28"/>
                </a:lnTo>
                <a:lnTo>
                  <a:pt x="0" y="28"/>
                </a:lnTo>
                <a:lnTo>
                  <a:pt x="2" y="16"/>
                </a:lnTo>
                <a:lnTo>
                  <a:pt x="8" y="8"/>
                </a:lnTo>
                <a:lnTo>
                  <a:pt x="16" y="2"/>
                </a:lnTo>
                <a:lnTo>
                  <a:pt x="28" y="0"/>
                </a:lnTo>
                <a:lnTo>
                  <a:pt x="196" y="0"/>
                </a:lnTo>
                <a:lnTo>
                  <a:pt x="196" y="0"/>
                </a:lnTo>
                <a:lnTo>
                  <a:pt x="208" y="2"/>
                </a:lnTo>
                <a:lnTo>
                  <a:pt x="216" y="8"/>
                </a:lnTo>
                <a:lnTo>
                  <a:pt x="222" y="16"/>
                </a:lnTo>
                <a:lnTo>
                  <a:pt x="224" y="28"/>
                </a:lnTo>
                <a:lnTo>
                  <a:pt x="224" y="28"/>
                </a:lnTo>
                <a:close/>
                <a:moveTo>
                  <a:pt x="86" y="34"/>
                </a:moveTo>
                <a:lnTo>
                  <a:pt x="86" y="34"/>
                </a:lnTo>
                <a:lnTo>
                  <a:pt x="86" y="38"/>
                </a:lnTo>
                <a:lnTo>
                  <a:pt x="88" y="40"/>
                </a:lnTo>
                <a:lnTo>
                  <a:pt x="90" y="42"/>
                </a:lnTo>
                <a:lnTo>
                  <a:pt x="94" y="42"/>
                </a:lnTo>
                <a:lnTo>
                  <a:pt x="130" y="42"/>
                </a:lnTo>
                <a:lnTo>
                  <a:pt x="130" y="42"/>
                </a:lnTo>
                <a:lnTo>
                  <a:pt x="134" y="42"/>
                </a:lnTo>
                <a:lnTo>
                  <a:pt x="136" y="40"/>
                </a:lnTo>
                <a:lnTo>
                  <a:pt x="138" y="38"/>
                </a:lnTo>
                <a:lnTo>
                  <a:pt x="138" y="34"/>
                </a:lnTo>
                <a:lnTo>
                  <a:pt x="138" y="34"/>
                </a:lnTo>
                <a:lnTo>
                  <a:pt x="138" y="32"/>
                </a:lnTo>
                <a:lnTo>
                  <a:pt x="136" y="28"/>
                </a:lnTo>
                <a:lnTo>
                  <a:pt x="134" y="28"/>
                </a:lnTo>
                <a:lnTo>
                  <a:pt x="130" y="26"/>
                </a:lnTo>
                <a:lnTo>
                  <a:pt x="94" y="26"/>
                </a:lnTo>
                <a:lnTo>
                  <a:pt x="94" y="26"/>
                </a:lnTo>
                <a:lnTo>
                  <a:pt x="90" y="28"/>
                </a:lnTo>
                <a:lnTo>
                  <a:pt x="88" y="28"/>
                </a:lnTo>
                <a:lnTo>
                  <a:pt x="86" y="32"/>
                </a:lnTo>
                <a:lnTo>
                  <a:pt x="86" y="34"/>
                </a:lnTo>
                <a:lnTo>
                  <a:pt x="86" y="34"/>
                </a:lnTo>
                <a:close/>
                <a:moveTo>
                  <a:pt x="130" y="344"/>
                </a:moveTo>
                <a:lnTo>
                  <a:pt x="130" y="344"/>
                </a:lnTo>
                <a:lnTo>
                  <a:pt x="130" y="336"/>
                </a:lnTo>
                <a:lnTo>
                  <a:pt x="126" y="330"/>
                </a:lnTo>
                <a:lnTo>
                  <a:pt x="120" y="326"/>
                </a:lnTo>
                <a:lnTo>
                  <a:pt x="112" y="324"/>
                </a:lnTo>
                <a:lnTo>
                  <a:pt x="112" y="324"/>
                </a:lnTo>
                <a:lnTo>
                  <a:pt x="104" y="326"/>
                </a:lnTo>
                <a:lnTo>
                  <a:pt x="98" y="330"/>
                </a:lnTo>
                <a:lnTo>
                  <a:pt x="94" y="336"/>
                </a:lnTo>
                <a:lnTo>
                  <a:pt x="94" y="344"/>
                </a:lnTo>
                <a:lnTo>
                  <a:pt x="94" y="344"/>
                </a:lnTo>
                <a:lnTo>
                  <a:pt x="94" y="350"/>
                </a:lnTo>
                <a:lnTo>
                  <a:pt x="98" y="356"/>
                </a:lnTo>
                <a:lnTo>
                  <a:pt x="104" y="360"/>
                </a:lnTo>
                <a:lnTo>
                  <a:pt x="112" y="362"/>
                </a:lnTo>
                <a:lnTo>
                  <a:pt x="112" y="362"/>
                </a:lnTo>
                <a:lnTo>
                  <a:pt x="120" y="360"/>
                </a:lnTo>
                <a:lnTo>
                  <a:pt x="126" y="356"/>
                </a:lnTo>
                <a:lnTo>
                  <a:pt x="130" y="350"/>
                </a:lnTo>
                <a:lnTo>
                  <a:pt x="130" y="344"/>
                </a:lnTo>
                <a:lnTo>
                  <a:pt x="130" y="344"/>
                </a:lnTo>
                <a:close/>
                <a:moveTo>
                  <a:pt x="196" y="60"/>
                </a:moveTo>
                <a:lnTo>
                  <a:pt x="28" y="60"/>
                </a:lnTo>
                <a:lnTo>
                  <a:pt x="28" y="308"/>
                </a:lnTo>
                <a:lnTo>
                  <a:pt x="196" y="308"/>
                </a:lnTo>
                <a:lnTo>
                  <a:pt x="196" y="60"/>
                </a:lnTo>
                <a:close/>
                <a:moveTo>
                  <a:pt x="102" y="112"/>
                </a:moveTo>
                <a:lnTo>
                  <a:pt x="122" y="112"/>
                </a:lnTo>
                <a:lnTo>
                  <a:pt x="122" y="112"/>
                </a:lnTo>
                <a:lnTo>
                  <a:pt x="126" y="112"/>
                </a:lnTo>
                <a:lnTo>
                  <a:pt x="128" y="110"/>
                </a:lnTo>
                <a:lnTo>
                  <a:pt x="130" y="108"/>
                </a:lnTo>
                <a:lnTo>
                  <a:pt x="130" y="104"/>
                </a:lnTo>
                <a:lnTo>
                  <a:pt x="130" y="82"/>
                </a:lnTo>
                <a:lnTo>
                  <a:pt x="130" y="82"/>
                </a:lnTo>
                <a:lnTo>
                  <a:pt x="130" y="80"/>
                </a:lnTo>
                <a:lnTo>
                  <a:pt x="128" y="78"/>
                </a:lnTo>
                <a:lnTo>
                  <a:pt x="126" y="76"/>
                </a:lnTo>
                <a:lnTo>
                  <a:pt x="122" y="74"/>
                </a:lnTo>
                <a:lnTo>
                  <a:pt x="102" y="74"/>
                </a:lnTo>
                <a:lnTo>
                  <a:pt x="102" y="74"/>
                </a:lnTo>
                <a:lnTo>
                  <a:pt x="98" y="76"/>
                </a:lnTo>
                <a:lnTo>
                  <a:pt x="96" y="78"/>
                </a:lnTo>
                <a:lnTo>
                  <a:pt x="94" y="80"/>
                </a:lnTo>
                <a:lnTo>
                  <a:pt x="94" y="82"/>
                </a:lnTo>
                <a:lnTo>
                  <a:pt x="94" y="104"/>
                </a:lnTo>
                <a:lnTo>
                  <a:pt x="94" y="104"/>
                </a:lnTo>
                <a:lnTo>
                  <a:pt x="94" y="108"/>
                </a:lnTo>
                <a:lnTo>
                  <a:pt x="96" y="110"/>
                </a:lnTo>
                <a:lnTo>
                  <a:pt x="98" y="112"/>
                </a:lnTo>
                <a:lnTo>
                  <a:pt x="102" y="112"/>
                </a:lnTo>
                <a:lnTo>
                  <a:pt x="102" y="112"/>
                </a:lnTo>
                <a:close/>
                <a:moveTo>
                  <a:pt x="52" y="228"/>
                </a:moveTo>
                <a:lnTo>
                  <a:pt x="130" y="228"/>
                </a:lnTo>
                <a:lnTo>
                  <a:pt x="130" y="228"/>
                </a:lnTo>
                <a:lnTo>
                  <a:pt x="134" y="228"/>
                </a:lnTo>
                <a:lnTo>
                  <a:pt x="136" y="226"/>
                </a:lnTo>
                <a:lnTo>
                  <a:pt x="138" y="224"/>
                </a:lnTo>
                <a:lnTo>
                  <a:pt x="138" y="220"/>
                </a:lnTo>
                <a:lnTo>
                  <a:pt x="138" y="220"/>
                </a:lnTo>
                <a:lnTo>
                  <a:pt x="138" y="218"/>
                </a:lnTo>
                <a:lnTo>
                  <a:pt x="136" y="216"/>
                </a:lnTo>
                <a:lnTo>
                  <a:pt x="134" y="214"/>
                </a:lnTo>
                <a:lnTo>
                  <a:pt x="130" y="212"/>
                </a:lnTo>
                <a:lnTo>
                  <a:pt x="52" y="212"/>
                </a:lnTo>
                <a:lnTo>
                  <a:pt x="52" y="212"/>
                </a:lnTo>
                <a:lnTo>
                  <a:pt x="48" y="214"/>
                </a:lnTo>
                <a:lnTo>
                  <a:pt x="46" y="216"/>
                </a:lnTo>
                <a:lnTo>
                  <a:pt x="44" y="218"/>
                </a:lnTo>
                <a:lnTo>
                  <a:pt x="44" y="220"/>
                </a:lnTo>
                <a:lnTo>
                  <a:pt x="44" y="220"/>
                </a:lnTo>
                <a:lnTo>
                  <a:pt x="44" y="224"/>
                </a:lnTo>
                <a:lnTo>
                  <a:pt x="46" y="226"/>
                </a:lnTo>
                <a:lnTo>
                  <a:pt x="48" y="228"/>
                </a:lnTo>
                <a:lnTo>
                  <a:pt x="52" y="228"/>
                </a:lnTo>
                <a:lnTo>
                  <a:pt x="52" y="228"/>
                </a:lnTo>
                <a:close/>
                <a:moveTo>
                  <a:pt x="52" y="258"/>
                </a:moveTo>
                <a:lnTo>
                  <a:pt x="172" y="258"/>
                </a:lnTo>
                <a:lnTo>
                  <a:pt x="172" y="258"/>
                </a:lnTo>
                <a:lnTo>
                  <a:pt x="176" y="258"/>
                </a:lnTo>
                <a:lnTo>
                  <a:pt x="178" y="256"/>
                </a:lnTo>
                <a:lnTo>
                  <a:pt x="180" y="254"/>
                </a:lnTo>
                <a:lnTo>
                  <a:pt x="180" y="250"/>
                </a:lnTo>
                <a:lnTo>
                  <a:pt x="180" y="250"/>
                </a:lnTo>
                <a:lnTo>
                  <a:pt x="180" y="248"/>
                </a:lnTo>
                <a:lnTo>
                  <a:pt x="178" y="246"/>
                </a:lnTo>
                <a:lnTo>
                  <a:pt x="176" y="244"/>
                </a:lnTo>
                <a:lnTo>
                  <a:pt x="172" y="242"/>
                </a:lnTo>
                <a:lnTo>
                  <a:pt x="52" y="242"/>
                </a:lnTo>
                <a:lnTo>
                  <a:pt x="52" y="242"/>
                </a:lnTo>
                <a:lnTo>
                  <a:pt x="48" y="244"/>
                </a:lnTo>
                <a:lnTo>
                  <a:pt x="46" y="246"/>
                </a:lnTo>
                <a:lnTo>
                  <a:pt x="44" y="248"/>
                </a:lnTo>
                <a:lnTo>
                  <a:pt x="44" y="250"/>
                </a:lnTo>
                <a:lnTo>
                  <a:pt x="44" y="250"/>
                </a:lnTo>
                <a:lnTo>
                  <a:pt x="44" y="254"/>
                </a:lnTo>
                <a:lnTo>
                  <a:pt x="46" y="256"/>
                </a:lnTo>
                <a:lnTo>
                  <a:pt x="48" y="258"/>
                </a:lnTo>
                <a:lnTo>
                  <a:pt x="52" y="258"/>
                </a:lnTo>
                <a:lnTo>
                  <a:pt x="52" y="258"/>
                </a:lnTo>
                <a:close/>
                <a:moveTo>
                  <a:pt x="52" y="288"/>
                </a:moveTo>
                <a:lnTo>
                  <a:pt x="152" y="288"/>
                </a:lnTo>
                <a:lnTo>
                  <a:pt x="152" y="288"/>
                </a:lnTo>
                <a:lnTo>
                  <a:pt x="154" y="286"/>
                </a:lnTo>
                <a:lnTo>
                  <a:pt x="156" y="286"/>
                </a:lnTo>
                <a:lnTo>
                  <a:pt x="158" y="282"/>
                </a:lnTo>
                <a:lnTo>
                  <a:pt x="160" y="280"/>
                </a:lnTo>
                <a:lnTo>
                  <a:pt x="160" y="280"/>
                </a:lnTo>
                <a:lnTo>
                  <a:pt x="158" y="276"/>
                </a:lnTo>
                <a:lnTo>
                  <a:pt x="156" y="274"/>
                </a:lnTo>
                <a:lnTo>
                  <a:pt x="154" y="272"/>
                </a:lnTo>
                <a:lnTo>
                  <a:pt x="152" y="272"/>
                </a:lnTo>
                <a:lnTo>
                  <a:pt x="52" y="272"/>
                </a:lnTo>
                <a:lnTo>
                  <a:pt x="52" y="272"/>
                </a:lnTo>
                <a:lnTo>
                  <a:pt x="48" y="272"/>
                </a:lnTo>
                <a:lnTo>
                  <a:pt x="46" y="274"/>
                </a:lnTo>
                <a:lnTo>
                  <a:pt x="44" y="276"/>
                </a:lnTo>
                <a:lnTo>
                  <a:pt x="44" y="280"/>
                </a:lnTo>
                <a:lnTo>
                  <a:pt x="44" y="280"/>
                </a:lnTo>
                <a:lnTo>
                  <a:pt x="44" y="282"/>
                </a:lnTo>
                <a:lnTo>
                  <a:pt x="46" y="286"/>
                </a:lnTo>
                <a:lnTo>
                  <a:pt x="48" y="286"/>
                </a:lnTo>
                <a:lnTo>
                  <a:pt x="52" y="288"/>
                </a:lnTo>
                <a:lnTo>
                  <a:pt x="52" y="288"/>
                </a:lnTo>
                <a:close/>
                <a:moveTo>
                  <a:pt x="52" y="164"/>
                </a:moveTo>
                <a:lnTo>
                  <a:pt x="72" y="164"/>
                </a:lnTo>
                <a:lnTo>
                  <a:pt x="72" y="164"/>
                </a:lnTo>
                <a:lnTo>
                  <a:pt x="76" y="162"/>
                </a:lnTo>
                <a:lnTo>
                  <a:pt x="78" y="162"/>
                </a:lnTo>
                <a:lnTo>
                  <a:pt x="80" y="158"/>
                </a:lnTo>
                <a:lnTo>
                  <a:pt x="80" y="156"/>
                </a:lnTo>
                <a:lnTo>
                  <a:pt x="80" y="134"/>
                </a:lnTo>
                <a:lnTo>
                  <a:pt x="80" y="134"/>
                </a:lnTo>
                <a:lnTo>
                  <a:pt x="80" y="130"/>
                </a:lnTo>
                <a:lnTo>
                  <a:pt x="78" y="128"/>
                </a:lnTo>
                <a:lnTo>
                  <a:pt x="76" y="126"/>
                </a:lnTo>
                <a:lnTo>
                  <a:pt x="72" y="126"/>
                </a:lnTo>
                <a:lnTo>
                  <a:pt x="52" y="126"/>
                </a:lnTo>
                <a:lnTo>
                  <a:pt x="52" y="126"/>
                </a:lnTo>
                <a:lnTo>
                  <a:pt x="48" y="126"/>
                </a:lnTo>
                <a:lnTo>
                  <a:pt x="46" y="128"/>
                </a:lnTo>
                <a:lnTo>
                  <a:pt x="44" y="130"/>
                </a:lnTo>
                <a:lnTo>
                  <a:pt x="44" y="134"/>
                </a:lnTo>
                <a:lnTo>
                  <a:pt x="44" y="156"/>
                </a:lnTo>
                <a:lnTo>
                  <a:pt x="44" y="156"/>
                </a:lnTo>
                <a:lnTo>
                  <a:pt x="44" y="158"/>
                </a:lnTo>
                <a:lnTo>
                  <a:pt x="46" y="162"/>
                </a:lnTo>
                <a:lnTo>
                  <a:pt x="48" y="162"/>
                </a:lnTo>
                <a:lnTo>
                  <a:pt x="52" y="164"/>
                </a:lnTo>
                <a:lnTo>
                  <a:pt x="52" y="164"/>
                </a:lnTo>
                <a:close/>
                <a:moveTo>
                  <a:pt x="102" y="164"/>
                </a:moveTo>
                <a:lnTo>
                  <a:pt x="122" y="164"/>
                </a:lnTo>
                <a:lnTo>
                  <a:pt x="122" y="164"/>
                </a:lnTo>
                <a:lnTo>
                  <a:pt x="126" y="162"/>
                </a:lnTo>
                <a:lnTo>
                  <a:pt x="128" y="162"/>
                </a:lnTo>
                <a:lnTo>
                  <a:pt x="130" y="158"/>
                </a:lnTo>
                <a:lnTo>
                  <a:pt x="130" y="156"/>
                </a:lnTo>
                <a:lnTo>
                  <a:pt x="130" y="134"/>
                </a:lnTo>
                <a:lnTo>
                  <a:pt x="130" y="134"/>
                </a:lnTo>
                <a:lnTo>
                  <a:pt x="130" y="130"/>
                </a:lnTo>
                <a:lnTo>
                  <a:pt x="128" y="128"/>
                </a:lnTo>
                <a:lnTo>
                  <a:pt x="126" y="126"/>
                </a:lnTo>
                <a:lnTo>
                  <a:pt x="122" y="126"/>
                </a:lnTo>
                <a:lnTo>
                  <a:pt x="102" y="126"/>
                </a:lnTo>
                <a:lnTo>
                  <a:pt x="102" y="126"/>
                </a:lnTo>
                <a:lnTo>
                  <a:pt x="98" y="126"/>
                </a:lnTo>
                <a:lnTo>
                  <a:pt x="96" y="128"/>
                </a:lnTo>
                <a:lnTo>
                  <a:pt x="94" y="130"/>
                </a:lnTo>
                <a:lnTo>
                  <a:pt x="94" y="134"/>
                </a:lnTo>
                <a:lnTo>
                  <a:pt x="94" y="156"/>
                </a:lnTo>
                <a:lnTo>
                  <a:pt x="94" y="156"/>
                </a:lnTo>
                <a:lnTo>
                  <a:pt x="94" y="158"/>
                </a:lnTo>
                <a:lnTo>
                  <a:pt x="96" y="162"/>
                </a:lnTo>
                <a:lnTo>
                  <a:pt x="98" y="162"/>
                </a:lnTo>
                <a:lnTo>
                  <a:pt x="102" y="164"/>
                </a:lnTo>
                <a:lnTo>
                  <a:pt x="102" y="164"/>
                </a:lnTo>
                <a:close/>
                <a:moveTo>
                  <a:pt x="52" y="112"/>
                </a:moveTo>
                <a:lnTo>
                  <a:pt x="72" y="112"/>
                </a:lnTo>
                <a:lnTo>
                  <a:pt x="72" y="112"/>
                </a:lnTo>
                <a:lnTo>
                  <a:pt x="76" y="112"/>
                </a:lnTo>
                <a:lnTo>
                  <a:pt x="78" y="110"/>
                </a:lnTo>
                <a:lnTo>
                  <a:pt x="80" y="108"/>
                </a:lnTo>
                <a:lnTo>
                  <a:pt x="80" y="104"/>
                </a:lnTo>
                <a:lnTo>
                  <a:pt x="80" y="82"/>
                </a:lnTo>
                <a:lnTo>
                  <a:pt x="80" y="82"/>
                </a:lnTo>
                <a:lnTo>
                  <a:pt x="80" y="80"/>
                </a:lnTo>
                <a:lnTo>
                  <a:pt x="78" y="78"/>
                </a:lnTo>
                <a:lnTo>
                  <a:pt x="76" y="76"/>
                </a:lnTo>
                <a:lnTo>
                  <a:pt x="72" y="74"/>
                </a:lnTo>
                <a:lnTo>
                  <a:pt x="52" y="74"/>
                </a:lnTo>
                <a:lnTo>
                  <a:pt x="52" y="74"/>
                </a:lnTo>
                <a:lnTo>
                  <a:pt x="48" y="76"/>
                </a:lnTo>
                <a:lnTo>
                  <a:pt x="46" y="78"/>
                </a:lnTo>
                <a:lnTo>
                  <a:pt x="44" y="80"/>
                </a:lnTo>
                <a:lnTo>
                  <a:pt x="44" y="82"/>
                </a:lnTo>
                <a:lnTo>
                  <a:pt x="44" y="104"/>
                </a:lnTo>
                <a:lnTo>
                  <a:pt x="44" y="104"/>
                </a:lnTo>
                <a:lnTo>
                  <a:pt x="44" y="108"/>
                </a:lnTo>
                <a:lnTo>
                  <a:pt x="46" y="110"/>
                </a:lnTo>
                <a:lnTo>
                  <a:pt x="48" y="112"/>
                </a:lnTo>
                <a:lnTo>
                  <a:pt x="52" y="112"/>
                </a:lnTo>
                <a:lnTo>
                  <a:pt x="52" y="1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018824">
              <a:defRPr/>
            </a:pPr>
            <a:endParaRPr lang="en-GB" sz="1000" kern="0" dirty="0" smtClean="0">
              <a:solidFill>
                <a:srgbClr val="000000"/>
              </a:solidFill>
              <a:latin typeface="+mj-lt"/>
            </a:endParaRPr>
          </a:p>
        </p:txBody>
      </p:sp>
      <p:grpSp>
        <p:nvGrpSpPr>
          <p:cNvPr id="82" name="Group 81"/>
          <p:cNvGrpSpPr/>
          <p:nvPr/>
        </p:nvGrpSpPr>
        <p:grpSpPr>
          <a:xfrm>
            <a:off x="635212" y="1562755"/>
            <a:ext cx="612000" cy="612000"/>
            <a:chOff x="5841085" y="3474401"/>
            <a:chExt cx="612000" cy="612000"/>
          </a:xfrm>
        </p:grpSpPr>
        <p:sp>
          <p:nvSpPr>
            <p:cNvPr id="83" name="Oval 82"/>
            <p:cNvSpPr/>
            <p:nvPr/>
          </p:nvSpPr>
          <p:spPr bwMode="ltGray">
            <a:xfrm>
              <a:off x="584108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84" name="Freeform 4970"/>
            <p:cNvSpPr>
              <a:spLocks noEditPoints="1"/>
            </p:cNvSpPr>
            <p:nvPr/>
          </p:nvSpPr>
          <p:spPr bwMode="auto">
            <a:xfrm>
              <a:off x="5898947" y="3573610"/>
              <a:ext cx="496277" cy="472186"/>
            </a:xfrm>
            <a:custGeom>
              <a:avLst/>
              <a:gdLst>
                <a:gd name="T0" fmla="*/ 318 w 412"/>
                <a:gd name="T1" fmla="*/ 358 h 392"/>
                <a:gd name="T2" fmla="*/ 268 w 412"/>
                <a:gd name="T3" fmla="*/ 382 h 392"/>
                <a:gd name="T4" fmla="*/ 234 w 412"/>
                <a:gd name="T5" fmla="*/ 390 h 392"/>
                <a:gd name="T6" fmla="*/ 208 w 412"/>
                <a:gd name="T7" fmla="*/ 392 h 392"/>
                <a:gd name="T8" fmla="*/ 146 w 412"/>
                <a:gd name="T9" fmla="*/ 382 h 392"/>
                <a:gd name="T10" fmla="*/ 92 w 412"/>
                <a:gd name="T11" fmla="*/ 356 h 392"/>
                <a:gd name="T12" fmla="*/ 48 w 412"/>
                <a:gd name="T13" fmla="*/ 316 h 392"/>
                <a:gd name="T14" fmla="*/ 18 w 412"/>
                <a:gd name="T15" fmla="*/ 264 h 392"/>
                <a:gd name="T16" fmla="*/ 2 w 412"/>
                <a:gd name="T17" fmla="*/ 206 h 392"/>
                <a:gd name="T18" fmla="*/ 2 w 412"/>
                <a:gd name="T19" fmla="*/ 172 h 392"/>
                <a:gd name="T20" fmla="*/ 30 w 412"/>
                <a:gd name="T21" fmla="*/ 166 h 392"/>
                <a:gd name="T22" fmla="*/ 182 w 412"/>
                <a:gd name="T23" fmla="*/ 166 h 392"/>
                <a:gd name="T24" fmla="*/ 224 w 412"/>
                <a:gd name="T25" fmla="*/ 180 h 392"/>
                <a:gd name="T26" fmla="*/ 234 w 412"/>
                <a:gd name="T27" fmla="*/ 204 h 392"/>
                <a:gd name="T28" fmla="*/ 256 w 412"/>
                <a:gd name="T29" fmla="*/ 212 h 392"/>
                <a:gd name="T30" fmla="*/ 282 w 412"/>
                <a:gd name="T31" fmla="*/ 240 h 392"/>
                <a:gd name="T32" fmla="*/ 292 w 412"/>
                <a:gd name="T33" fmla="*/ 262 h 392"/>
                <a:gd name="T34" fmla="*/ 314 w 412"/>
                <a:gd name="T35" fmla="*/ 272 h 392"/>
                <a:gd name="T36" fmla="*/ 138 w 412"/>
                <a:gd name="T37" fmla="*/ 140 h 392"/>
                <a:gd name="T38" fmla="*/ 164 w 412"/>
                <a:gd name="T39" fmla="*/ 134 h 392"/>
                <a:gd name="T40" fmla="*/ 196 w 412"/>
                <a:gd name="T41" fmla="*/ 108 h 392"/>
                <a:gd name="T42" fmla="*/ 208 w 412"/>
                <a:gd name="T43" fmla="*/ 70 h 392"/>
                <a:gd name="T44" fmla="*/ 202 w 412"/>
                <a:gd name="T45" fmla="*/ 42 h 392"/>
                <a:gd name="T46" fmla="*/ 176 w 412"/>
                <a:gd name="T47" fmla="*/ 12 h 392"/>
                <a:gd name="T48" fmla="*/ 138 w 412"/>
                <a:gd name="T49" fmla="*/ 0 h 392"/>
                <a:gd name="T50" fmla="*/ 110 w 412"/>
                <a:gd name="T51" fmla="*/ 4 h 392"/>
                <a:gd name="T52" fmla="*/ 80 w 412"/>
                <a:gd name="T53" fmla="*/ 30 h 392"/>
                <a:gd name="T54" fmla="*/ 68 w 412"/>
                <a:gd name="T55" fmla="*/ 70 h 392"/>
                <a:gd name="T56" fmla="*/ 74 w 412"/>
                <a:gd name="T57" fmla="*/ 96 h 392"/>
                <a:gd name="T58" fmla="*/ 98 w 412"/>
                <a:gd name="T59" fmla="*/ 128 h 392"/>
                <a:gd name="T60" fmla="*/ 138 w 412"/>
                <a:gd name="T61" fmla="*/ 140 h 392"/>
                <a:gd name="T62" fmla="*/ 412 w 412"/>
                <a:gd name="T63" fmla="*/ 152 h 392"/>
                <a:gd name="T64" fmla="*/ 408 w 412"/>
                <a:gd name="T65" fmla="*/ 146 h 392"/>
                <a:gd name="T66" fmla="*/ 354 w 412"/>
                <a:gd name="T67" fmla="*/ 142 h 392"/>
                <a:gd name="T68" fmla="*/ 352 w 412"/>
                <a:gd name="T69" fmla="*/ 90 h 392"/>
                <a:gd name="T70" fmla="*/ 344 w 412"/>
                <a:gd name="T71" fmla="*/ 84 h 392"/>
                <a:gd name="T72" fmla="*/ 312 w 412"/>
                <a:gd name="T73" fmla="*/ 84 h 392"/>
                <a:gd name="T74" fmla="*/ 304 w 412"/>
                <a:gd name="T75" fmla="*/ 94 h 392"/>
                <a:gd name="T76" fmla="*/ 256 w 412"/>
                <a:gd name="T77" fmla="*/ 142 h 392"/>
                <a:gd name="T78" fmla="*/ 248 w 412"/>
                <a:gd name="T79" fmla="*/ 148 h 392"/>
                <a:gd name="T80" fmla="*/ 246 w 412"/>
                <a:gd name="T81" fmla="*/ 180 h 392"/>
                <a:gd name="T82" fmla="*/ 252 w 412"/>
                <a:gd name="T83" fmla="*/ 190 h 392"/>
                <a:gd name="T84" fmla="*/ 304 w 412"/>
                <a:gd name="T85" fmla="*/ 240 h 392"/>
                <a:gd name="T86" fmla="*/ 308 w 412"/>
                <a:gd name="T87" fmla="*/ 246 h 392"/>
                <a:gd name="T88" fmla="*/ 344 w 412"/>
                <a:gd name="T89" fmla="*/ 250 h 392"/>
                <a:gd name="T90" fmla="*/ 350 w 412"/>
                <a:gd name="T91" fmla="*/ 246 h 392"/>
                <a:gd name="T92" fmla="*/ 354 w 412"/>
                <a:gd name="T93" fmla="*/ 190 h 392"/>
                <a:gd name="T94" fmla="*/ 406 w 412"/>
                <a:gd name="T95" fmla="*/ 190 h 392"/>
                <a:gd name="T96" fmla="*/ 412 w 412"/>
                <a:gd name="T97" fmla="*/ 18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2" h="392">
                  <a:moveTo>
                    <a:pt x="334" y="348"/>
                  </a:moveTo>
                  <a:lnTo>
                    <a:pt x="334" y="348"/>
                  </a:lnTo>
                  <a:lnTo>
                    <a:pt x="318" y="358"/>
                  </a:lnTo>
                  <a:lnTo>
                    <a:pt x="302" y="368"/>
                  </a:lnTo>
                  <a:lnTo>
                    <a:pt x="286" y="376"/>
                  </a:lnTo>
                  <a:lnTo>
                    <a:pt x="268" y="382"/>
                  </a:lnTo>
                  <a:lnTo>
                    <a:pt x="250" y="280"/>
                  </a:lnTo>
                  <a:lnTo>
                    <a:pt x="232" y="280"/>
                  </a:lnTo>
                  <a:lnTo>
                    <a:pt x="234" y="390"/>
                  </a:lnTo>
                  <a:lnTo>
                    <a:pt x="234" y="390"/>
                  </a:lnTo>
                  <a:lnTo>
                    <a:pt x="208" y="392"/>
                  </a:lnTo>
                  <a:lnTo>
                    <a:pt x="208" y="392"/>
                  </a:lnTo>
                  <a:lnTo>
                    <a:pt x="186" y="390"/>
                  </a:lnTo>
                  <a:lnTo>
                    <a:pt x="166" y="386"/>
                  </a:lnTo>
                  <a:lnTo>
                    <a:pt x="146" y="382"/>
                  </a:lnTo>
                  <a:lnTo>
                    <a:pt x="128" y="374"/>
                  </a:lnTo>
                  <a:lnTo>
                    <a:pt x="110" y="366"/>
                  </a:lnTo>
                  <a:lnTo>
                    <a:pt x="92" y="356"/>
                  </a:lnTo>
                  <a:lnTo>
                    <a:pt x="76" y="344"/>
                  </a:lnTo>
                  <a:lnTo>
                    <a:pt x="62" y="330"/>
                  </a:lnTo>
                  <a:lnTo>
                    <a:pt x="48" y="316"/>
                  </a:lnTo>
                  <a:lnTo>
                    <a:pt x="36" y="300"/>
                  </a:lnTo>
                  <a:lnTo>
                    <a:pt x="26" y="282"/>
                  </a:lnTo>
                  <a:lnTo>
                    <a:pt x="18" y="264"/>
                  </a:lnTo>
                  <a:lnTo>
                    <a:pt x="10" y="246"/>
                  </a:lnTo>
                  <a:lnTo>
                    <a:pt x="6" y="226"/>
                  </a:lnTo>
                  <a:lnTo>
                    <a:pt x="2" y="206"/>
                  </a:lnTo>
                  <a:lnTo>
                    <a:pt x="0" y="184"/>
                  </a:lnTo>
                  <a:lnTo>
                    <a:pt x="0" y="184"/>
                  </a:lnTo>
                  <a:lnTo>
                    <a:pt x="2" y="172"/>
                  </a:lnTo>
                  <a:lnTo>
                    <a:pt x="2" y="172"/>
                  </a:lnTo>
                  <a:lnTo>
                    <a:pt x="16" y="168"/>
                  </a:lnTo>
                  <a:lnTo>
                    <a:pt x="30" y="166"/>
                  </a:lnTo>
                  <a:lnTo>
                    <a:pt x="94" y="166"/>
                  </a:lnTo>
                  <a:lnTo>
                    <a:pt x="138" y="244"/>
                  </a:lnTo>
                  <a:lnTo>
                    <a:pt x="182" y="166"/>
                  </a:lnTo>
                  <a:lnTo>
                    <a:pt x="224" y="166"/>
                  </a:lnTo>
                  <a:lnTo>
                    <a:pt x="224" y="180"/>
                  </a:lnTo>
                  <a:lnTo>
                    <a:pt x="224" y="180"/>
                  </a:lnTo>
                  <a:lnTo>
                    <a:pt x="226" y="186"/>
                  </a:lnTo>
                  <a:lnTo>
                    <a:pt x="228" y="192"/>
                  </a:lnTo>
                  <a:lnTo>
                    <a:pt x="234" y="204"/>
                  </a:lnTo>
                  <a:lnTo>
                    <a:pt x="244" y="210"/>
                  </a:lnTo>
                  <a:lnTo>
                    <a:pt x="250" y="212"/>
                  </a:lnTo>
                  <a:lnTo>
                    <a:pt x="256" y="212"/>
                  </a:lnTo>
                  <a:lnTo>
                    <a:pt x="282" y="212"/>
                  </a:lnTo>
                  <a:lnTo>
                    <a:pt x="282" y="240"/>
                  </a:lnTo>
                  <a:lnTo>
                    <a:pt x="282" y="240"/>
                  </a:lnTo>
                  <a:lnTo>
                    <a:pt x="284" y="246"/>
                  </a:lnTo>
                  <a:lnTo>
                    <a:pt x="286" y="252"/>
                  </a:lnTo>
                  <a:lnTo>
                    <a:pt x="292" y="262"/>
                  </a:lnTo>
                  <a:lnTo>
                    <a:pt x="302" y="268"/>
                  </a:lnTo>
                  <a:lnTo>
                    <a:pt x="308" y="270"/>
                  </a:lnTo>
                  <a:lnTo>
                    <a:pt x="314" y="272"/>
                  </a:lnTo>
                  <a:lnTo>
                    <a:pt x="322" y="272"/>
                  </a:lnTo>
                  <a:lnTo>
                    <a:pt x="334" y="348"/>
                  </a:lnTo>
                  <a:close/>
                  <a:moveTo>
                    <a:pt x="138" y="140"/>
                  </a:moveTo>
                  <a:lnTo>
                    <a:pt x="138" y="140"/>
                  </a:lnTo>
                  <a:lnTo>
                    <a:pt x="152" y="138"/>
                  </a:lnTo>
                  <a:lnTo>
                    <a:pt x="164" y="134"/>
                  </a:lnTo>
                  <a:lnTo>
                    <a:pt x="176" y="128"/>
                  </a:lnTo>
                  <a:lnTo>
                    <a:pt x="188" y="118"/>
                  </a:lnTo>
                  <a:lnTo>
                    <a:pt x="196" y="108"/>
                  </a:lnTo>
                  <a:lnTo>
                    <a:pt x="202" y="96"/>
                  </a:lnTo>
                  <a:lnTo>
                    <a:pt x="206" y="84"/>
                  </a:lnTo>
                  <a:lnTo>
                    <a:pt x="208" y="70"/>
                  </a:lnTo>
                  <a:lnTo>
                    <a:pt x="208" y="70"/>
                  </a:lnTo>
                  <a:lnTo>
                    <a:pt x="206" y="54"/>
                  </a:lnTo>
                  <a:lnTo>
                    <a:pt x="202" y="42"/>
                  </a:lnTo>
                  <a:lnTo>
                    <a:pt x="196" y="30"/>
                  </a:lnTo>
                  <a:lnTo>
                    <a:pt x="188" y="20"/>
                  </a:lnTo>
                  <a:lnTo>
                    <a:pt x="176" y="12"/>
                  </a:lnTo>
                  <a:lnTo>
                    <a:pt x="164" y="4"/>
                  </a:lnTo>
                  <a:lnTo>
                    <a:pt x="152" y="0"/>
                  </a:lnTo>
                  <a:lnTo>
                    <a:pt x="138" y="0"/>
                  </a:lnTo>
                  <a:lnTo>
                    <a:pt x="138" y="0"/>
                  </a:lnTo>
                  <a:lnTo>
                    <a:pt x="124" y="0"/>
                  </a:lnTo>
                  <a:lnTo>
                    <a:pt x="110" y="4"/>
                  </a:lnTo>
                  <a:lnTo>
                    <a:pt x="98" y="12"/>
                  </a:lnTo>
                  <a:lnTo>
                    <a:pt x="88" y="20"/>
                  </a:lnTo>
                  <a:lnTo>
                    <a:pt x="80" y="30"/>
                  </a:lnTo>
                  <a:lnTo>
                    <a:pt x="74" y="42"/>
                  </a:lnTo>
                  <a:lnTo>
                    <a:pt x="70" y="54"/>
                  </a:lnTo>
                  <a:lnTo>
                    <a:pt x="68" y="70"/>
                  </a:lnTo>
                  <a:lnTo>
                    <a:pt x="68" y="70"/>
                  </a:lnTo>
                  <a:lnTo>
                    <a:pt x="70" y="84"/>
                  </a:lnTo>
                  <a:lnTo>
                    <a:pt x="74" y="96"/>
                  </a:lnTo>
                  <a:lnTo>
                    <a:pt x="80" y="108"/>
                  </a:lnTo>
                  <a:lnTo>
                    <a:pt x="88" y="118"/>
                  </a:lnTo>
                  <a:lnTo>
                    <a:pt x="98" y="128"/>
                  </a:lnTo>
                  <a:lnTo>
                    <a:pt x="110" y="134"/>
                  </a:lnTo>
                  <a:lnTo>
                    <a:pt x="124" y="138"/>
                  </a:lnTo>
                  <a:lnTo>
                    <a:pt x="138" y="140"/>
                  </a:lnTo>
                  <a:lnTo>
                    <a:pt x="138" y="140"/>
                  </a:lnTo>
                  <a:close/>
                  <a:moveTo>
                    <a:pt x="412" y="180"/>
                  </a:moveTo>
                  <a:lnTo>
                    <a:pt x="412" y="152"/>
                  </a:lnTo>
                  <a:lnTo>
                    <a:pt x="412" y="152"/>
                  </a:lnTo>
                  <a:lnTo>
                    <a:pt x="410" y="148"/>
                  </a:lnTo>
                  <a:lnTo>
                    <a:pt x="408" y="146"/>
                  </a:lnTo>
                  <a:lnTo>
                    <a:pt x="406" y="144"/>
                  </a:lnTo>
                  <a:lnTo>
                    <a:pt x="402" y="142"/>
                  </a:lnTo>
                  <a:lnTo>
                    <a:pt x="354" y="142"/>
                  </a:lnTo>
                  <a:lnTo>
                    <a:pt x="354" y="94"/>
                  </a:lnTo>
                  <a:lnTo>
                    <a:pt x="354" y="94"/>
                  </a:lnTo>
                  <a:lnTo>
                    <a:pt x="352" y="90"/>
                  </a:lnTo>
                  <a:lnTo>
                    <a:pt x="350" y="86"/>
                  </a:lnTo>
                  <a:lnTo>
                    <a:pt x="346" y="84"/>
                  </a:lnTo>
                  <a:lnTo>
                    <a:pt x="344" y="84"/>
                  </a:lnTo>
                  <a:lnTo>
                    <a:pt x="314" y="84"/>
                  </a:lnTo>
                  <a:lnTo>
                    <a:pt x="314" y="84"/>
                  </a:lnTo>
                  <a:lnTo>
                    <a:pt x="312" y="84"/>
                  </a:lnTo>
                  <a:lnTo>
                    <a:pt x="308" y="86"/>
                  </a:lnTo>
                  <a:lnTo>
                    <a:pt x="306" y="90"/>
                  </a:lnTo>
                  <a:lnTo>
                    <a:pt x="304" y="94"/>
                  </a:lnTo>
                  <a:lnTo>
                    <a:pt x="304" y="142"/>
                  </a:lnTo>
                  <a:lnTo>
                    <a:pt x="256" y="142"/>
                  </a:lnTo>
                  <a:lnTo>
                    <a:pt x="256" y="142"/>
                  </a:lnTo>
                  <a:lnTo>
                    <a:pt x="252" y="144"/>
                  </a:lnTo>
                  <a:lnTo>
                    <a:pt x="250" y="146"/>
                  </a:lnTo>
                  <a:lnTo>
                    <a:pt x="248" y="148"/>
                  </a:lnTo>
                  <a:lnTo>
                    <a:pt x="246" y="152"/>
                  </a:lnTo>
                  <a:lnTo>
                    <a:pt x="246" y="180"/>
                  </a:lnTo>
                  <a:lnTo>
                    <a:pt x="246" y="180"/>
                  </a:lnTo>
                  <a:lnTo>
                    <a:pt x="248" y="184"/>
                  </a:lnTo>
                  <a:lnTo>
                    <a:pt x="250" y="188"/>
                  </a:lnTo>
                  <a:lnTo>
                    <a:pt x="252" y="190"/>
                  </a:lnTo>
                  <a:lnTo>
                    <a:pt x="256" y="190"/>
                  </a:lnTo>
                  <a:lnTo>
                    <a:pt x="304" y="190"/>
                  </a:lnTo>
                  <a:lnTo>
                    <a:pt x="304" y="240"/>
                  </a:lnTo>
                  <a:lnTo>
                    <a:pt x="304" y="240"/>
                  </a:lnTo>
                  <a:lnTo>
                    <a:pt x="306" y="242"/>
                  </a:lnTo>
                  <a:lnTo>
                    <a:pt x="308" y="246"/>
                  </a:lnTo>
                  <a:lnTo>
                    <a:pt x="312" y="248"/>
                  </a:lnTo>
                  <a:lnTo>
                    <a:pt x="314" y="250"/>
                  </a:lnTo>
                  <a:lnTo>
                    <a:pt x="344" y="250"/>
                  </a:lnTo>
                  <a:lnTo>
                    <a:pt x="344" y="250"/>
                  </a:lnTo>
                  <a:lnTo>
                    <a:pt x="346" y="248"/>
                  </a:lnTo>
                  <a:lnTo>
                    <a:pt x="350" y="246"/>
                  </a:lnTo>
                  <a:lnTo>
                    <a:pt x="352" y="242"/>
                  </a:lnTo>
                  <a:lnTo>
                    <a:pt x="354" y="240"/>
                  </a:lnTo>
                  <a:lnTo>
                    <a:pt x="354" y="190"/>
                  </a:lnTo>
                  <a:lnTo>
                    <a:pt x="402" y="190"/>
                  </a:lnTo>
                  <a:lnTo>
                    <a:pt x="402" y="190"/>
                  </a:lnTo>
                  <a:lnTo>
                    <a:pt x="406" y="190"/>
                  </a:lnTo>
                  <a:lnTo>
                    <a:pt x="408" y="188"/>
                  </a:lnTo>
                  <a:lnTo>
                    <a:pt x="410" y="184"/>
                  </a:lnTo>
                  <a:lnTo>
                    <a:pt x="412" y="180"/>
                  </a:lnTo>
                  <a:lnTo>
                    <a:pt x="412" y="18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10" name="Group 109"/>
          <p:cNvGrpSpPr/>
          <p:nvPr/>
        </p:nvGrpSpPr>
        <p:grpSpPr>
          <a:xfrm>
            <a:off x="634435" y="2472859"/>
            <a:ext cx="612775" cy="612775"/>
            <a:chOff x="1818308" y="4572719"/>
            <a:chExt cx="612775" cy="612775"/>
          </a:xfrm>
          <a:solidFill>
            <a:schemeClr val="accent3"/>
          </a:solidFill>
        </p:grpSpPr>
        <p:sp>
          <p:nvSpPr>
            <p:cNvPr id="111" name="Oval 110"/>
            <p:cNvSpPr/>
            <p:nvPr/>
          </p:nvSpPr>
          <p:spPr bwMode="ltGray">
            <a:xfrm>
              <a:off x="1818308" y="4572719"/>
              <a:ext cx="612775" cy="612775"/>
            </a:xfrm>
            <a:prstGeom prst="ellipse">
              <a:avLst/>
            </a:prstGeom>
            <a:grp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112" name="Oval 111"/>
            <p:cNvSpPr/>
            <p:nvPr/>
          </p:nvSpPr>
          <p:spPr bwMode="ltGray">
            <a:xfrm>
              <a:off x="1892971" y="4647382"/>
              <a:ext cx="463448" cy="463448"/>
            </a:xfrm>
            <a:prstGeom prst="ellipse">
              <a:avLst/>
            </a:prstGeom>
            <a:grp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cxnSp>
          <p:nvCxnSpPr>
            <p:cNvPr id="113" name="Straight Connector 112"/>
            <p:cNvCxnSpPr/>
            <p:nvPr/>
          </p:nvCxnSpPr>
          <p:spPr>
            <a:xfrm>
              <a:off x="1892971" y="4879106"/>
              <a:ext cx="463448" cy="0"/>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124695" y="4647382"/>
              <a:ext cx="0" cy="463448"/>
            </a:xfrm>
            <a:prstGeom prst="line">
              <a:avLst/>
            </a:prstGeom>
            <a:grpFill/>
            <a:ln>
              <a:solidFill>
                <a:schemeClr val="bg2"/>
              </a:solidFil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bwMode="ltGray">
            <a:xfrm>
              <a:off x="1957637" y="4712048"/>
              <a:ext cx="334117" cy="334117"/>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grpSp>
          <p:nvGrpSpPr>
            <p:cNvPr id="116" name="Group 115"/>
            <p:cNvGrpSpPr/>
            <p:nvPr/>
          </p:nvGrpSpPr>
          <p:grpSpPr>
            <a:xfrm>
              <a:off x="1996655" y="4764061"/>
              <a:ext cx="264813" cy="161760"/>
              <a:chOff x="2173587" y="4641056"/>
              <a:chExt cx="264813" cy="161760"/>
            </a:xfrm>
            <a:grpFill/>
          </p:grpSpPr>
          <p:cxnSp>
            <p:nvCxnSpPr>
              <p:cNvPr id="117" name="Straight Connector 116"/>
              <p:cNvCxnSpPr/>
              <p:nvPr/>
            </p:nvCxnSpPr>
            <p:spPr>
              <a:xfrm flipV="1">
                <a:off x="2257692" y="4641056"/>
                <a:ext cx="180708" cy="161760"/>
              </a:xfrm>
              <a:prstGeom prst="line">
                <a:avLst/>
              </a:prstGeom>
              <a:grpFill/>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flipV="1">
                <a:off x="2173587" y="4723876"/>
                <a:ext cx="105393" cy="32146"/>
              </a:xfrm>
              <a:prstGeom prst="line">
                <a:avLst/>
              </a:prstGeom>
              <a:grpFill/>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bwMode="ltGray">
              <a:xfrm>
                <a:off x="2277047" y="4742184"/>
                <a:ext cx="45719" cy="45719"/>
              </a:xfrm>
              <a:prstGeom prst="ellipse">
                <a:avLst/>
              </a:prstGeom>
              <a:grp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grpSp>
      </p:grpSp>
      <p:sp>
        <p:nvSpPr>
          <p:cNvPr id="3" name="Rounded Rectangle 2"/>
          <p:cNvSpPr/>
          <p:nvPr/>
        </p:nvSpPr>
        <p:spPr bwMode="ltGray">
          <a:xfrm>
            <a:off x="743855" y="4514758"/>
            <a:ext cx="1411897" cy="1534872"/>
          </a:xfrm>
          <a:prstGeom prst="roundRect">
            <a:avLst>
              <a:gd name="adj" fmla="val 10499"/>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ln>
                  <a:solidFill>
                    <a:schemeClr val="bg2">
                      <a:lumMod val="65000"/>
                    </a:schemeClr>
                  </a:solidFill>
                </a:ln>
                <a:solidFill>
                  <a:schemeClr val="tx1"/>
                </a:solidFill>
                <a:latin typeface="Georgia" pitchFamily="18" charset="0"/>
              </a:rPr>
              <a:t>Client </a:t>
            </a:r>
            <a:r>
              <a:rPr lang="en-GB" sz="1400" b="1" dirty="0" err="1" smtClean="0">
                <a:ln>
                  <a:solidFill>
                    <a:schemeClr val="bg2">
                      <a:lumMod val="65000"/>
                    </a:schemeClr>
                  </a:solidFill>
                </a:ln>
                <a:solidFill>
                  <a:schemeClr val="tx1"/>
                </a:solidFill>
                <a:latin typeface="Georgia" pitchFamily="18" charset="0"/>
              </a:rPr>
              <a:t>Onboarding</a:t>
            </a:r>
            <a:endParaRPr lang="en-GB" sz="1400" b="1" dirty="0" smtClean="0">
              <a:ln>
                <a:solidFill>
                  <a:schemeClr val="bg2">
                    <a:lumMod val="65000"/>
                  </a:schemeClr>
                </a:solidFill>
              </a:ln>
              <a:solidFill>
                <a:schemeClr val="tx1"/>
              </a:solidFill>
              <a:latin typeface="Georgia" pitchFamily="18" charset="0"/>
            </a:endParaRPr>
          </a:p>
        </p:txBody>
      </p:sp>
      <p:sp>
        <p:nvSpPr>
          <p:cNvPr id="35" name="Rectangle 34"/>
          <p:cNvSpPr/>
          <p:nvPr/>
        </p:nvSpPr>
        <p:spPr bwMode="ltGray">
          <a:xfrm>
            <a:off x="4425214" y="4365104"/>
            <a:ext cx="2523050" cy="576064"/>
          </a:xfrm>
          <a:prstGeom prst="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i="1" dirty="0" smtClean="0">
                <a:solidFill>
                  <a:schemeClr val="bg1"/>
                </a:solidFill>
                <a:latin typeface="Georgia" pitchFamily="18" charset="0"/>
              </a:rPr>
              <a:t>High Risk – Enhanced Due Diligence (1 year)</a:t>
            </a:r>
          </a:p>
        </p:txBody>
      </p:sp>
      <p:sp>
        <p:nvSpPr>
          <p:cNvPr id="36" name="Rectangle 35"/>
          <p:cNvSpPr/>
          <p:nvPr/>
        </p:nvSpPr>
        <p:spPr bwMode="ltGray">
          <a:xfrm>
            <a:off x="4425214" y="5761598"/>
            <a:ext cx="2523050" cy="576064"/>
          </a:xfrm>
          <a:prstGeom prst="rect">
            <a:avLst/>
          </a:prstGeom>
          <a:solidFill>
            <a:srgbClr val="92D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i="1" dirty="0" smtClean="0">
                <a:solidFill>
                  <a:schemeClr val="bg1"/>
                </a:solidFill>
                <a:latin typeface="Georgia" pitchFamily="18" charset="0"/>
              </a:rPr>
              <a:t>Low Risk – Client Due Diligence (3 years)</a:t>
            </a:r>
          </a:p>
        </p:txBody>
      </p:sp>
      <p:pic>
        <p:nvPicPr>
          <p:cNvPr id="39" name="Picture 38"/>
          <p:cNvPicPr>
            <a:picLocks noChangeAspect="1"/>
          </p:cNvPicPr>
          <p:nvPr/>
        </p:nvPicPr>
        <p:blipFill>
          <a:blip r:embed="rId3"/>
          <a:stretch>
            <a:fillRect/>
          </a:stretch>
        </p:blipFill>
        <p:spPr>
          <a:xfrm>
            <a:off x="2979803" y="4830019"/>
            <a:ext cx="728101" cy="1303558"/>
          </a:xfrm>
          <a:prstGeom prst="rect">
            <a:avLst/>
          </a:prstGeom>
        </p:spPr>
      </p:pic>
      <p:sp>
        <p:nvSpPr>
          <p:cNvPr id="40" name="Rectangle 39"/>
          <p:cNvSpPr/>
          <p:nvPr/>
        </p:nvSpPr>
        <p:spPr bwMode="ltGray">
          <a:xfrm>
            <a:off x="4425214" y="5080796"/>
            <a:ext cx="2523050" cy="576064"/>
          </a:xfrm>
          <a:prstGeom prst="rect">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i="1" dirty="0" smtClean="0">
                <a:solidFill>
                  <a:schemeClr val="bg1"/>
                </a:solidFill>
                <a:latin typeface="Georgia" pitchFamily="18" charset="0"/>
              </a:rPr>
              <a:t>Medium Risk (2 years)</a:t>
            </a:r>
          </a:p>
        </p:txBody>
      </p:sp>
      <p:sp>
        <p:nvSpPr>
          <p:cNvPr id="4" name="Right Arrow 3"/>
          <p:cNvSpPr/>
          <p:nvPr/>
        </p:nvSpPr>
        <p:spPr bwMode="ltGray">
          <a:xfrm>
            <a:off x="2267744" y="5080796"/>
            <a:ext cx="432048" cy="343587"/>
          </a:xfrm>
          <a:prstGeom prst="rightArrow">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5" name="Rounded Rectangle 4"/>
          <p:cNvSpPr/>
          <p:nvPr/>
        </p:nvSpPr>
        <p:spPr bwMode="ltGray">
          <a:xfrm>
            <a:off x="2771800" y="4514758"/>
            <a:ext cx="1080120" cy="1629705"/>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050" b="1" i="1" dirty="0" smtClean="0">
                <a:solidFill>
                  <a:srgbClr val="C00000"/>
                </a:solidFill>
                <a:latin typeface="Georgia" pitchFamily="18" charset="0"/>
              </a:rPr>
              <a:t>CRA</a:t>
            </a:r>
          </a:p>
        </p:txBody>
      </p:sp>
      <p:sp>
        <p:nvSpPr>
          <p:cNvPr id="45" name="Right Arrow 44"/>
          <p:cNvSpPr/>
          <p:nvPr/>
        </p:nvSpPr>
        <p:spPr bwMode="ltGray">
          <a:xfrm>
            <a:off x="4029198" y="4620649"/>
            <a:ext cx="252000" cy="2093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GB" sz="882" dirty="0">
              <a:latin typeface="+mj-lt"/>
            </a:endParaRPr>
          </a:p>
        </p:txBody>
      </p:sp>
      <p:sp>
        <p:nvSpPr>
          <p:cNvPr id="46" name="Right Arrow 45"/>
          <p:cNvSpPr/>
          <p:nvPr/>
        </p:nvSpPr>
        <p:spPr bwMode="ltGray">
          <a:xfrm>
            <a:off x="4029198" y="5251885"/>
            <a:ext cx="252000" cy="209370"/>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GB" sz="882" dirty="0">
              <a:latin typeface="+mj-lt"/>
            </a:endParaRPr>
          </a:p>
        </p:txBody>
      </p:sp>
      <p:sp>
        <p:nvSpPr>
          <p:cNvPr id="47" name="Right Arrow 46"/>
          <p:cNvSpPr/>
          <p:nvPr/>
        </p:nvSpPr>
        <p:spPr bwMode="ltGray">
          <a:xfrm>
            <a:off x="4029198" y="5859264"/>
            <a:ext cx="252000" cy="20937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400"/>
            <a:endParaRPr lang="en-GB" sz="882" dirty="0">
              <a:latin typeface="+mj-lt"/>
            </a:endParaRPr>
          </a:p>
        </p:txBody>
      </p:sp>
      <p:sp>
        <p:nvSpPr>
          <p:cNvPr id="49" name="Rectangle 48"/>
          <p:cNvSpPr/>
          <p:nvPr/>
        </p:nvSpPr>
        <p:spPr bwMode="ltGray">
          <a:xfrm>
            <a:off x="7092280" y="4989458"/>
            <a:ext cx="1548416" cy="585472"/>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ctr" anchorCtr="0"/>
          <a:lstStyle/>
          <a:p>
            <a:r>
              <a:rPr lang="en-GB" sz="1200" i="1" dirty="0" smtClean="0">
                <a:solidFill>
                  <a:srgbClr val="000000"/>
                </a:solidFill>
                <a:latin typeface="+mj-lt"/>
              </a:rPr>
              <a:t>Most banks have tiered procedures for different risk levels, typically 2 or 3 tiers.</a:t>
            </a:r>
            <a:endParaRPr lang="en-GB" sz="1200" i="1" dirty="0">
              <a:solidFill>
                <a:srgbClr val="000000"/>
              </a:solidFill>
              <a:latin typeface="+mj-lt"/>
            </a:endParaRPr>
          </a:p>
        </p:txBody>
      </p:sp>
      <p:sp>
        <p:nvSpPr>
          <p:cNvPr id="6" name="Slide Number Placeholder 5"/>
          <p:cNvSpPr>
            <a:spLocks noGrp="1"/>
          </p:cNvSpPr>
          <p:nvPr>
            <p:ph type="sldNum" sz="quarter" idx="18"/>
          </p:nvPr>
        </p:nvSpPr>
        <p:spPr/>
        <p:txBody>
          <a:bodyPr/>
          <a:lstStyle/>
          <a:p>
            <a:r>
              <a:rPr lang="en-GB" dirty="0" smtClean="0"/>
              <a:t>Page </a:t>
            </a:r>
            <a:fld id="{520F799D-1EC0-4B08-9441-FCC3FC022DAA}" type="slidenum">
              <a:rPr lang="en-GB" smtClean="0"/>
              <a:pPr/>
              <a:t>19</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3653066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Agenda</a:t>
            </a:r>
            <a:endParaRPr lang="en-GB" b="0" i="0" dirty="0">
              <a:solidFill>
                <a:schemeClr val="tx2"/>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736494327"/>
              </p:ext>
            </p:extLst>
          </p:nvPr>
        </p:nvGraphicFramePr>
        <p:xfrm>
          <a:off x="484910" y="1124744"/>
          <a:ext cx="8175626" cy="5112576"/>
        </p:xfrm>
        <a:graphic>
          <a:graphicData uri="http://schemas.openxmlformats.org/drawingml/2006/table">
            <a:tbl>
              <a:tblPr>
                <a:tableStyleId>{5C22544A-7EE6-4342-B048-85BDC9FD1C3A}</a:tableStyleId>
              </a:tblPr>
              <a:tblGrid>
                <a:gridCol w="846730"/>
                <a:gridCol w="1800200"/>
                <a:gridCol w="2880320"/>
                <a:gridCol w="2021497"/>
                <a:gridCol w="626879"/>
              </a:tblGrid>
              <a:tr h="348378">
                <a:tc>
                  <a:txBody>
                    <a:bodyPr/>
                    <a:lstStyle/>
                    <a:p>
                      <a:pPr algn="ctr" fontAlgn="b"/>
                      <a:r>
                        <a:rPr lang="en-GB" sz="900" b="1" u="none" strike="noStrike" dirty="0" smtClean="0">
                          <a:solidFill>
                            <a:schemeClr val="bg1"/>
                          </a:solidFill>
                          <a:effectLst/>
                          <a:latin typeface="+mj-lt"/>
                        </a:rPr>
                        <a:t>Schedule</a:t>
                      </a:r>
                      <a:endParaRPr lang="en-GB" sz="900" b="1" i="0" u="none" strike="noStrike" dirty="0">
                        <a:solidFill>
                          <a:schemeClr val="bg1"/>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fontAlgn="b"/>
                      <a:r>
                        <a:rPr lang="en-GB" sz="900" b="1" u="none" strike="noStrike" dirty="0">
                          <a:solidFill>
                            <a:schemeClr val="bg1"/>
                          </a:solidFill>
                          <a:effectLst/>
                          <a:latin typeface="+mj-lt"/>
                        </a:rPr>
                        <a:t>Topic</a:t>
                      </a:r>
                      <a:endParaRPr lang="en-GB" sz="900" b="1" i="0" u="none" strike="noStrike" dirty="0">
                        <a:solidFill>
                          <a:schemeClr val="bg1"/>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fontAlgn="b"/>
                      <a:r>
                        <a:rPr lang="en-GB" sz="900" b="1" u="none" strike="noStrike" dirty="0">
                          <a:solidFill>
                            <a:schemeClr val="bg1"/>
                          </a:solidFill>
                          <a:effectLst/>
                          <a:latin typeface="+mj-lt"/>
                        </a:rPr>
                        <a:t>Activity</a:t>
                      </a:r>
                      <a:endParaRPr lang="en-GB" sz="900" b="1" i="0" u="none" strike="noStrike" dirty="0">
                        <a:solidFill>
                          <a:schemeClr val="bg1"/>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fontAlgn="b"/>
                      <a:r>
                        <a:rPr lang="en-GB" sz="900" b="1" u="none" strike="noStrike" dirty="0">
                          <a:solidFill>
                            <a:schemeClr val="bg1"/>
                          </a:solidFill>
                          <a:effectLst/>
                          <a:latin typeface="+mj-lt"/>
                        </a:rPr>
                        <a:t>Speaker</a:t>
                      </a:r>
                      <a:endParaRPr lang="en-GB" sz="900" b="1" i="0" u="none" strike="noStrike" dirty="0">
                        <a:solidFill>
                          <a:schemeClr val="bg1"/>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fontAlgn="b"/>
                      <a:r>
                        <a:rPr lang="en-GB" sz="900" b="1" u="none" strike="noStrike" dirty="0">
                          <a:solidFill>
                            <a:schemeClr val="bg1"/>
                          </a:solidFill>
                          <a:effectLst/>
                          <a:latin typeface="+mj-lt"/>
                        </a:rPr>
                        <a:t>Time (min)</a:t>
                      </a:r>
                      <a:endParaRPr lang="en-GB" sz="900" b="1" i="0" u="none" strike="noStrike" dirty="0">
                        <a:solidFill>
                          <a:schemeClr val="bg1"/>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r>
              <a:tr h="186844">
                <a:tc rowSpan="2">
                  <a:txBody>
                    <a:bodyPr/>
                    <a:lstStyle/>
                    <a:p>
                      <a:pPr algn="ctr" fontAlgn="ctr"/>
                      <a:r>
                        <a:rPr lang="en-GB" sz="800" b="1" u="none" strike="noStrike" dirty="0">
                          <a:effectLst/>
                          <a:latin typeface="+mj-lt"/>
                        </a:rPr>
                        <a:t>9:30 </a:t>
                      </a:r>
                      <a:r>
                        <a:rPr lang="en-GB" sz="800" b="1" u="none" strike="noStrike" dirty="0" smtClean="0">
                          <a:effectLst/>
                          <a:latin typeface="+mj-lt"/>
                        </a:rPr>
                        <a:t>– 10:00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rowSpan="2">
                  <a:txBody>
                    <a:bodyPr/>
                    <a:lstStyle/>
                    <a:p>
                      <a:pPr algn="ctr" fontAlgn="ctr"/>
                      <a:r>
                        <a:rPr lang="en-GB" sz="800" b="1" u="none" strike="noStrike" dirty="0">
                          <a:effectLst/>
                          <a:latin typeface="+mj-lt"/>
                        </a:rPr>
                        <a:t>Introduction</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l" fontAlgn="b"/>
                      <a:r>
                        <a:rPr lang="en-GB" sz="800" u="none" strike="noStrike" dirty="0" smtClean="0">
                          <a:effectLst/>
                          <a:latin typeface="+mj-lt"/>
                        </a:rPr>
                        <a:t>Team/Grads introduction &amp;</a:t>
                      </a:r>
                      <a:r>
                        <a:rPr lang="en-GB" sz="800" b="0" i="0" u="none" strike="noStrike" baseline="0" dirty="0">
                          <a:solidFill>
                            <a:srgbClr val="000000"/>
                          </a:solidFill>
                          <a:effectLst/>
                          <a:latin typeface="+mj-lt"/>
                        </a:rPr>
                        <a:t> </a:t>
                      </a:r>
                      <a:r>
                        <a:rPr lang="en-GB" sz="800" u="none" strike="noStrike" dirty="0" smtClean="0">
                          <a:effectLst/>
                          <a:latin typeface="+mj-lt"/>
                        </a:rPr>
                        <a:t>ARCA </a:t>
                      </a:r>
                      <a:r>
                        <a:rPr lang="en-GB" sz="800" u="none" strike="noStrike" dirty="0">
                          <a:effectLst/>
                          <a:latin typeface="+mj-lt"/>
                        </a:rPr>
                        <a:t>Financial Crime Practice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smtClean="0">
                          <a:effectLst/>
                          <a:latin typeface="+mj-lt"/>
                        </a:rPr>
                        <a:t>Natasha Mushfique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pPr algn="ctr" fontAlgn="ctr"/>
                      <a:endParaRPr lang="en-GB" sz="1100" b="1" i="0" u="none" strike="noStrike" dirty="0">
                        <a:solidFill>
                          <a:srgbClr val="000000"/>
                        </a:solidFill>
                        <a:effectLst/>
                        <a:latin typeface="+mj-lt"/>
                      </a:endParaRPr>
                    </a:p>
                  </a:txBody>
                  <a:tcPr marL="7922" marR="7922" marT="7922" marB="0"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solidFill>
                      <a:schemeClr val="accent2">
                        <a:lumMod val="20000"/>
                        <a:lumOff val="80000"/>
                      </a:schemeClr>
                    </a:solidFill>
                  </a:tcPr>
                </a:tc>
                <a:tc vMerge="1">
                  <a:txBody>
                    <a:bodyPr/>
                    <a:lstStyle/>
                    <a:p>
                      <a:endParaRPr lang="en-GB"/>
                    </a:p>
                  </a:txBody>
                  <a:tcPr/>
                </a:tc>
                <a:tc>
                  <a:txBody>
                    <a:bodyPr/>
                    <a:lstStyle/>
                    <a:p>
                      <a:pPr marL="0" indent="0" algn="l" fontAlgn="b">
                        <a:spcAft>
                          <a:spcPts val="300"/>
                        </a:spcAft>
                        <a:buFont typeface="Arial" panose="020B0604020202020204" pitchFamily="34" charset="0"/>
                        <a:buNone/>
                      </a:pPr>
                      <a:r>
                        <a:rPr lang="en-GB" sz="800" b="0" i="0" u="none" strike="noStrike" dirty="0" smtClean="0">
                          <a:solidFill>
                            <a:srgbClr val="000000"/>
                          </a:solidFill>
                          <a:effectLst/>
                          <a:latin typeface="+mj-lt"/>
                        </a:rPr>
                        <a:t>Introduction to Financial Crime</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smtClean="0">
                          <a:effectLst/>
                          <a:latin typeface="+mj-lt"/>
                        </a:rPr>
                        <a:t>Natasha Mushfique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u="none" strike="noStrike" dirty="0" smtClean="0">
                          <a:effectLst/>
                          <a:latin typeface="+mj-lt"/>
                        </a:rPr>
                        <a:t>20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rowSpan="4">
                  <a:txBody>
                    <a:bodyPr/>
                    <a:lstStyle/>
                    <a:p>
                      <a:pPr algn="ctr" fontAlgn="ctr"/>
                      <a:r>
                        <a:rPr lang="en-GB" sz="800" b="1" u="none" strike="noStrike" dirty="0" smtClean="0">
                          <a:effectLst/>
                          <a:latin typeface="+mj-lt"/>
                        </a:rPr>
                        <a:t>10:00 </a:t>
                      </a:r>
                      <a:r>
                        <a:rPr lang="en-GB" sz="800" b="1" u="none" strike="noStrike" dirty="0">
                          <a:effectLst/>
                          <a:latin typeface="+mj-lt"/>
                        </a:rPr>
                        <a:t>- 11:00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rowSpan="4">
                  <a:txBody>
                    <a:bodyPr/>
                    <a:lstStyle/>
                    <a:p>
                      <a:pPr algn="ctr" fontAlgn="ctr"/>
                      <a:r>
                        <a:rPr lang="en-GB" sz="800" b="1" u="none" strike="noStrike" dirty="0">
                          <a:effectLst/>
                          <a:latin typeface="+mj-lt"/>
                        </a:rPr>
                        <a:t>Customer </a:t>
                      </a:r>
                      <a:r>
                        <a:rPr lang="en-GB" sz="800" b="1" u="none" strike="noStrike" dirty="0" err="1" smtClean="0">
                          <a:effectLst/>
                          <a:latin typeface="+mj-lt"/>
                        </a:rPr>
                        <a:t>Onboarding</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l" fontAlgn="b"/>
                      <a:r>
                        <a:rPr lang="en-GB" sz="800" b="0" i="0" u="none" strike="noStrike" dirty="0" smtClean="0">
                          <a:solidFill>
                            <a:srgbClr val="000000"/>
                          </a:solidFill>
                          <a:effectLst/>
                          <a:latin typeface="+mj-lt"/>
                        </a:rPr>
                        <a:t>Overview</a:t>
                      </a:r>
                      <a:r>
                        <a:rPr lang="en-GB" sz="800" b="0" i="0" u="none" strike="noStrike" baseline="0" dirty="0" smtClean="0">
                          <a:solidFill>
                            <a:srgbClr val="000000"/>
                          </a:solidFill>
                          <a:effectLst/>
                          <a:latin typeface="+mj-lt"/>
                        </a:rPr>
                        <a:t> of KYC procedures</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b="0" i="0" u="none" strike="noStrike" dirty="0" smtClean="0">
                          <a:solidFill>
                            <a:srgbClr val="000000"/>
                          </a:solidFill>
                          <a:effectLst/>
                          <a:latin typeface="+mj-lt"/>
                        </a:rPr>
                        <a:t>Natasha </a:t>
                      </a:r>
                      <a:r>
                        <a:rPr lang="en-GB" sz="800" b="0" i="0" u="none" strike="noStrike" dirty="0" err="1" smtClean="0">
                          <a:solidFill>
                            <a:srgbClr val="000000"/>
                          </a:solidFill>
                          <a:effectLst/>
                          <a:latin typeface="+mj-lt"/>
                        </a:rPr>
                        <a:t>Mushfique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rgbClr val="000000"/>
                          </a:solidFill>
                          <a:effectLst/>
                          <a:latin typeface="+mj-lt"/>
                        </a:rPr>
                        <a:t>10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b="0" i="0" u="none" strike="noStrike" dirty="0" smtClean="0">
                          <a:solidFill>
                            <a:srgbClr val="000000"/>
                          </a:solidFill>
                          <a:effectLst/>
                          <a:latin typeface="+mj-lt"/>
                        </a:rPr>
                        <a:t>Sanctions</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b="0" i="0" u="none" strike="noStrike" dirty="0" err="1" smtClean="0">
                          <a:solidFill>
                            <a:srgbClr val="000000"/>
                          </a:solidFill>
                          <a:effectLst/>
                          <a:latin typeface="+mj-lt"/>
                        </a:rPr>
                        <a:t>Mayur</a:t>
                      </a:r>
                      <a:r>
                        <a:rPr lang="en-GB" sz="800" b="0" i="0" u="none" strike="noStrike" dirty="0" smtClean="0">
                          <a:solidFill>
                            <a:srgbClr val="000000"/>
                          </a:solidFill>
                          <a:effectLst/>
                          <a:latin typeface="+mj-lt"/>
                        </a:rPr>
                        <a:t> </a:t>
                      </a:r>
                      <a:r>
                        <a:rPr lang="en-GB" sz="800" b="0" i="0" u="none" strike="noStrike" dirty="0" err="1" smtClean="0">
                          <a:solidFill>
                            <a:srgbClr val="000000"/>
                          </a:solidFill>
                          <a:effectLst/>
                          <a:latin typeface="+mj-lt"/>
                        </a:rPr>
                        <a:t>Dashani</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rgbClr val="000000"/>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pPr algn="ctr" fontAlgn="ctr"/>
                      <a:endParaRPr lang="en-GB" sz="1100" b="1" i="0" u="none" strike="noStrike" dirty="0">
                        <a:solidFill>
                          <a:srgbClr val="000000"/>
                        </a:solidFill>
                        <a:effectLst/>
                        <a:latin typeface="+mj-lt"/>
                      </a:endParaRPr>
                    </a:p>
                  </a:txBody>
                  <a:tcPr marL="7922" marR="7922" marT="7922" marB="0"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solidFill>
                      <a:schemeClr val="accent2">
                        <a:lumMod val="20000"/>
                        <a:lumOff val="80000"/>
                      </a:schemeClr>
                    </a:solidFill>
                  </a:tcPr>
                </a:tc>
                <a:tc vMerge="1">
                  <a:txBody>
                    <a:bodyPr/>
                    <a:lstStyle/>
                    <a:p>
                      <a:endParaRPr lang="en-GB"/>
                    </a:p>
                  </a:txBody>
                  <a:tcPr/>
                </a:tc>
                <a:tc>
                  <a:txBody>
                    <a:bodyPr/>
                    <a:lstStyle/>
                    <a:p>
                      <a:pPr algn="l" fontAlgn="b"/>
                      <a:r>
                        <a:rPr lang="en-GB" sz="800" u="none" strike="noStrike" dirty="0" smtClean="0">
                          <a:effectLst/>
                          <a:latin typeface="+mj-lt"/>
                        </a:rPr>
                        <a:t>Client Risk Assessment </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a:effectLst/>
                          <a:latin typeface="+mj-lt"/>
                        </a:rPr>
                        <a:t>Nick Kawecki</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smtClean="0">
                          <a:effectLst/>
                          <a:latin typeface="+mj-lt"/>
                        </a:rPr>
                        <a:t>Activity + Questions</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fontAlgn="b"/>
                      <a:r>
                        <a:rPr lang="en-GB" sz="800" u="none" strike="noStrike" dirty="0" err="1" smtClean="0">
                          <a:effectLst/>
                          <a:latin typeface="+mj-lt"/>
                        </a:rPr>
                        <a:t>Mayur</a:t>
                      </a:r>
                      <a:r>
                        <a:rPr lang="en-GB" sz="800" u="none" strike="noStrike" dirty="0" smtClean="0">
                          <a:effectLst/>
                          <a:latin typeface="+mj-lt"/>
                        </a:rPr>
                        <a:t>/ Nick</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20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r>
              <a:tr h="186844">
                <a:tc gridSpan="4">
                  <a:txBody>
                    <a:bodyPr/>
                    <a:lstStyle/>
                    <a:p>
                      <a:pPr algn="ctr" fontAlgn="ctr"/>
                      <a:r>
                        <a:rPr lang="en-GB" sz="800" b="1" u="none" strike="noStrike" dirty="0" smtClean="0">
                          <a:effectLst/>
                          <a:latin typeface="+mj-lt"/>
                        </a:rPr>
                        <a:t>Coffee Break</a:t>
                      </a:r>
                      <a:endParaRPr lang="en-GB" sz="800" b="1" i="0" u="none" strike="noStrike" dirty="0">
                        <a:solidFill>
                          <a:srgbClr val="FFFFFF"/>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b"/>
                      <a:r>
                        <a:rPr lang="en-GB" sz="800" u="none" strike="noStrike" dirty="0">
                          <a:effectLst/>
                          <a:latin typeface="+mj-lt"/>
                        </a:rPr>
                        <a:t>15</a:t>
                      </a:r>
                      <a:endParaRPr lang="en-GB" sz="800" b="0" i="0" u="none" strike="noStrike" dirty="0">
                        <a:solidFill>
                          <a:srgbClr val="FFFFFF"/>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r>
              <a:tr h="186844">
                <a:tc rowSpan="5">
                  <a:txBody>
                    <a:bodyPr/>
                    <a:lstStyle/>
                    <a:p>
                      <a:pPr algn="ctr" fontAlgn="ctr"/>
                      <a:r>
                        <a:rPr lang="en-GB" sz="800" b="1" u="none" strike="noStrike" dirty="0">
                          <a:effectLst/>
                          <a:latin typeface="+mj-lt"/>
                        </a:rPr>
                        <a:t>11:15 </a:t>
                      </a:r>
                      <a:r>
                        <a:rPr lang="en-GB" sz="800" b="1" u="none" strike="noStrike" dirty="0" smtClean="0">
                          <a:effectLst/>
                          <a:latin typeface="+mj-lt"/>
                        </a:rPr>
                        <a:t>– 12:30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rowSpan="5">
                  <a:txBody>
                    <a:bodyPr/>
                    <a:lstStyle/>
                    <a:p>
                      <a:pPr algn="ctr" fontAlgn="ctr"/>
                      <a:r>
                        <a:rPr lang="en-GB" sz="800" b="1" u="none" strike="noStrike" dirty="0" smtClean="0">
                          <a:effectLst/>
                          <a:latin typeface="+mj-lt"/>
                        </a:rPr>
                        <a:t>Transaction </a:t>
                      </a:r>
                      <a:r>
                        <a:rPr lang="en-GB" sz="800" b="1" u="none" strike="noStrike" dirty="0">
                          <a:effectLst/>
                          <a:latin typeface="+mj-lt"/>
                        </a:rPr>
                        <a:t>Monitoring</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l" fontAlgn="b"/>
                      <a:r>
                        <a:rPr lang="en-GB" sz="800" b="0" i="0" u="none" strike="noStrike" dirty="0" smtClean="0">
                          <a:solidFill>
                            <a:srgbClr val="000000"/>
                          </a:solidFill>
                          <a:effectLst/>
                          <a:latin typeface="+mj-lt"/>
                        </a:rPr>
                        <a:t>Introduction</a:t>
                      </a:r>
                      <a:r>
                        <a:rPr lang="en-GB" sz="800" b="0" i="0" u="none" strike="noStrike" baseline="0" dirty="0" smtClean="0">
                          <a:solidFill>
                            <a:srgbClr val="000000"/>
                          </a:solidFill>
                          <a:effectLst/>
                          <a:latin typeface="+mj-lt"/>
                        </a:rPr>
                        <a:t> to Transaction Monitoring</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b="0" i="0" u="none" strike="noStrike" dirty="0" smtClean="0">
                          <a:solidFill>
                            <a:srgbClr val="000000"/>
                          </a:solidFill>
                          <a:effectLst/>
                          <a:latin typeface="+mj-lt"/>
                        </a:rPr>
                        <a:t>Natasha Mushfique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rgbClr val="000000"/>
                          </a:solidFill>
                          <a:effectLst/>
                          <a:latin typeface="+mj-lt"/>
                        </a:rPr>
                        <a:t>10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pPr algn="ctr" fontAlgn="ctr"/>
                      <a:endParaRPr lang="en-GB" sz="1100" b="1" i="0" u="none" strike="noStrike" dirty="0">
                        <a:solidFill>
                          <a:srgbClr val="000000"/>
                        </a:solidFill>
                        <a:effectLst/>
                        <a:latin typeface="+mj-lt"/>
                      </a:endParaRPr>
                    </a:p>
                  </a:txBody>
                  <a:tcPr marL="7922" marR="7922" marT="7922" marB="0"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solidFill>
                      <a:schemeClr val="accent2">
                        <a:lumMod val="20000"/>
                        <a:lumOff val="80000"/>
                      </a:schemeClr>
                    </a:solidFill>
                  </a:tcPr>
                </a:tc>
                <a:tc vMerge="1">
                  <a:txBody>
                    <a:bodyPr/>
                    <a:lstStyle/>
                    <a:p>
                      <a:endParaRPr lang="en-GB"/>
                    </a:p>
                  </a:txBody>
                  <a:tcPr/>
                </a:tc>
                <a:tc>
                  <a:txBody>
                    <a:bodyPr/>
                    <a:lstStyle/>
                    <a:p>
                      <a:pPr algn="l" fontAlgn="b"/>
                      <a:r>
                        <a:rPr lang="en-GB" sz="800" u="none" strike="noStrike" dirty="0" smtClean="0">
                          <a:effectLst/>
                          <a:latin typeface="+mj-lt"/>
                        </a:rPr>
                        <a:t>Scenario Selection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smtClean="0">
                          <a:effectLst/>
                          <a:latin typeface="+mj-lt"/>
                        </a:rPr>
                        <a:t>Robin </a:t>
                      </a:r>
                      <a:r>
                        <a:rPr lang="en-GB" sz="800" u="none" strike="noStrike" dirty="0" err="1" smtClean="0">
                          <a:effectLst/>
                          <a:latin typeface="+mj-lt"/>
                        </a:rPr>
                        <a:t>Bhurton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u="none" strike="noStrike" dirty="0" smtClean="0">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smtClean="0">
                          <a:effectLst/>
                          <a:latin typeface="+mj-lt"/>
                        </a:rPr>
                        <a:t>Customer Segmentation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a:effectLst/>
                          <a:latin typeface="+mj-lt"/>
                        </a:rPr>
                        <a:t>Jim Prevot</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pPr algn="ctr" fontAlgn="ctr"/>
                      <a:endParaRPr lang="en-GB" sz="1100" b="1" i="0" u="none" strike="noStrike" dirty="0">
                        <a:solidFill>
                          <a:srgbClr val="000000"/>
                        </a:solidFill>
                        <a:effectLst/>
                        <a:latin typeface="+mj-lt"/>
                      </a:endParaRPr>
                    </a:p>
                  </a:txBody>
                  <a:tcPr marL="7922" marR="7922" marT="7922" marB="0"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solidFill>
                      <a:schemeClr val="accent2">
                        <a:lumMod val="20000"/>
                        <a:lumOff val="80000"/>
                      </a:schemeClr>
                    </a:solidFill>
                  </a:tcPr>
                </a:tc>
                <a:tc vMerge="1">
                  <a:txBody>
                    <a:bodyPr/>
                    <a:lstStyle/>
                    <a:p>
                      <a:endParaRPr lang="en-GB"/>
                    </a:p>
                  </a:txBody>
                  <a:tcPr/>
                </a:tc>
                <a:tc>
                  <a:txBody>
                    <a:bodyPr/>
                    <a:lstStyle/>
                    <a:p>
                      <a:pPr algn="l" fontAlgn="b"/>
                      <a:r>
                        <a:rPr lang="en-GB" sz="800" b="0" i="0" u="none" strike="noStrike" dirty="0" smtClean="0">
                          <a:solidFill>
                            <a:schemeClr val="dk1"/>
                          </a:solidFill>
                          <a:effectLst/>
                          <a:latin typeface="+mj-lt"/>
                        </a:rPr>
                        <a:t>Threshold</a:t>
                      </a:r>
                      <a:r>
                        <a:rPr lang="en-GB" sz="800" b="0" i="0" u="none" strike="noStrike" baseline="0" dirty="0" smtClean="0">
                          <a:solidFill>
                            <a:schemeClr val="dk1"/>
                          </a:solidFill>
                          <a:effectLst/>
                          <a:latin typeface="+mj-lt"/>
                        </a:rPr>
                        <a:t> Tuning</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smtClean="0">
                          <a:effectLst/>
                          <a:latin typeface="+mj-lt"/>
                        </a:rPr>
                        <a:t>Sonali Warriar</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pPr algn="ctr" fontAlgn="ctr"/>
                      <a:endParaRPr lang="en-GB" sz="1100" b="1" i="0" u="none" strike="noStrike" dirty="0">
                        <a:solidFill>
                          <a:srgbClr val="000000"/>
                        </a:solidFill>
                        <a:effectLst/>
                        <a:latin typeface="+mj-lt"/>
                      </a:endParaRPr>
                    </a:p>
                  </a:txBody>
                  <a:tcPr marL="7922" marR="7922" marT="7922" marB="0" anchor="ctr">
                    <a:lnL w="12700" cap="flat" cmpd="sng" algn="ctr">
                      <a:solidFill>
                        <a:schemeClr val="accent1"/>
                      </a:solidFill>
                      <a:prstDash val="sysDot"/>
                      <a:round/>
                      <a:headEnd type="none" w="med" len="med"/>
                      <a:tailEnd type="none" w="med" len="med"/>
                    </a:lnL>
                    <a:lnR w="12700" cap="flat" cmpd="sng" algn="ctr">
                      <a:solidFill>
                        <a:schemeClr val="accent1"/>
                      </a:solidFill>
                      <a:prstDash val="sysDot"/>
                      <a:round/>
                      <a:headEnd type="none" w="med" len="med"/>
                      <a:tailEnd type="none" w="med" len="med"/>
                    </a:lnR>
                    <a:lnT w="12700" cap="flat" cmpd="sng" algn="ctr">
                      <a:solidFill>
                        <a:schemeClr val="accent1"/>
                      </a:solidFill>
                      <a:prstDash val="sysDot"/>
                      <a:round/>
                      <a:headEnd type="none" w="med" len="med"/>
                      <a:tailEnd type="none" w="med" len="med"/>
                    </a:lnT>
                    <a:lnB w="12700" cap="flat" cmpd="sng" algn="ctr">
                      <a:solidFill>
                        <a:schemeClr val="accent1"/>
                      </a:solidFill>
                      <a:prstDash val="sysDot"/>
                      <a:round/>
                      <a:headEnd type="none" w="med" len="med"/>
                      <a:tailEnd type="none" w="med" len="med"/>
                    </a:lnB>
                    <a:solidFill>
                      <a:schemeClr val="accent2">
                        <a:lumMod val="20000"/>
                        <a:lumOff val="80000"/>
                      </a:schemeClr>
                    </a:solidFill>
                  </a:tcPr>
                </a:tc>
                <a:tc vMerge="1">
                  <a:txBody>
                    <a:bodyPr/>
                    <a:lstStyle/>
                    <a:p>
                      <a:endParaRPr lang="en-GB"/>
                    </a:p>
                  </a:txBody>
                  <a:tcPr/>
                </a:tc>
                <a:tc>
                  <a:txBody>
                    <a:bodyPr/>
                    <a:lstStyle/>
                    <a:p>
                      <a:pPr algn="l" fontAlgn="b"/>
                      <a:r>
                        <a:rPr lang="en-GB" sz="800" u="none" strike="noStrike" dirty="0" smtClean="0">
                          <a:effectLst/>
                          <a:latin typeface="+mj-lt"/>
                        </a:rPr>
                        <a:t>Activity + Questions</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fontAlgn="b"/>
                      <a:r>
                        <a:rPr lang="en-GB" sz="800" u="none" strike="noStrike" dirty="0" smtClean="0">
                          <a:effectLst/>
                          <a:latin typeface="+mj-lt"/>
                        </a:rPr>
                        <a:t>Jim/</a:t>
                      </a:r>
                      <a:r>
                        <a:rPr lang="en-GB" sz="800" u="none" strike="noStrike" baseline="0" dirty="0" smtClean="0">
                          <a:effectLst/>
                          <a:latin typeface="+mj-lt"/>
                        </a:rPr>
                        <a:t> Robin/ Sonali</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fontAlgn="b"/>
                      <a:r>
                        <a:rPr lang="en-GB" sz="800" u="none" strike="noStrike" dirty="0" smtClean="0">
                          <a:effectLst/>
                          <a:latin typeface="+mj-lt"/>
                        </a:rPr>
                        <a:t>20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r>
              <a:tr h="186844">
                <a:tc gridSpan="4">
                  <a:txBody>
                    <a:bodyPr/>
                    <a:lstStyle/>
                    <a:p>
                      <a:pPr algn="ctr" fontAlgn="ctr"/>
                      <a:r>
                        <a:rPr lang="en-GB" sz="800" b="1" u="none" strike="noStrike" dirty="0">
                          <a:effectLst/>
                          <a:latin typeface="+mj-lt"/>
                        </a:rPr>
                        <a:t>Lunch</a:t>
                      </a:r>
                      <a:endParaRPr lang="en-GB" sz="800" b="1" i="0" u="none" strike="noStrike" dirty="0">
                        <a:solidFill>
                          <a:srgbClr val="FFFFFF"/>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b"/>
                      <a:r>
                        <a:rPr lang="en-GB" sz="800" u="none" strike="noStrike" dirty="0">
                          <a:effectLst/>
                          <a:latin typeface="+mj-lt"/>
                        </a:rPr>
                        <a:t>60</a:t>
                      </a:r>
                      <a:endParaRPr lang="en-GB" sz="800" b="0" i="0" u="none" strike="noStrike" dirty="0">
                        <a:solidFill>
                          <a:srgbClr val="FFFFFF"/>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r>
              <a:tr h="186844">
                <a:tc rowSpan="2">
                  <a:txBody>
                    <a:bodyPr/>
                    <a:lstStyle/>
                    <a:p>
                      <a:pPr algn="ctr" fontAlgn="ctr"/>
                      <a:r>
                        <a:rPr lang="en-GB" sz="800" b="1" u="none" strike="noStrike" dirty="0">
                          <a:effectLst/>
                          <a:latin typeface="+mj-lt"/>
                        </a:rPr>
                        <a:t>1:30 - </a:t>
                      </a:r>
                      <a:r>
                        <a:rPr lang="en-GB" sz="800" b="1" u="none" strike="noStrike" dirty="0" smtClean="0">
                          <a:effectLst/>
                          <a:latin typeface="+mj-lt"/>
                        </a:rPr>
                        <a:t>2:05</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rowSpan="2">
                  <a:txBody>
                    <a:bodyPr/>
                    <a:lstStyle/>
                    <a:p>
                      <a:pPr algn="ctr" fontAlgn="ctr"/>
                      <a:r>
                        <a:rPr lang="en-GB" sz="800" b="1" u="none" strike="noStrike" dirty="0" smtClean="0">
                          <a:effectLst/>
                          <a:latin typeface="+mj-lt"/>
                        </a:rPr>
                        <a:t>Trade-Based Money Laundering</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l" fontAlgn="b"/>
                      <a:r>
                        <a:rPr lang="en-GB" sz="800" u="none" strike="noStrike" dirty="0" smtClean="0">
                          <a:effectLst/>
                          <a:latin typeface="+mj-lt"/>
                        </a:rPr>
                        <a:t>Trade-Based Money Laundering</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rowSpan="2">
                  <a:txBody>
                    <a:bodyPr/>
                    <a:lstStyle/>
                    <a:p>
                      <a:pPr algn="l" fontAlgn="b"/>
                      <a:r>
                        <a:rPr lang="en-GB" sz="800" u="none" strike="noStrike" dirty="0" smtClean="0">
                          <a:effectLst/>
                          <a:latin typeface="+mj-lt"/>
                        </a:rPr>
                        <a:t>Jim Prevot + Nick Kawecki</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smtClean="0">
                          <a:effectLst/>
                          <a:latin typeface="+mj-lt"/>
                        </a:rPr>
                        <a:t>Activity + Questions</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vMerge="1">
                  <a:txBody>
                    <a:bodyPr/>
                    <a:lstStyle/>
                    <a:p>
                      <a:endParaRPr lang="en-GB"/>
                    </a:p>
                  </a:txBody>
                  <a:tcPr/>
                </a:tc>
                <a:tc>
                  <a:txBody>
                    <a:bodyPr/>
                    <a:lstStyle/>
                    <a:p>
                      <a:pPr algn="ctr" fontAlgn="b"/>
                      <a:r>
                        <a:rPr lang="en-GB" sz="800" u="none" strike="noStrike" dirty="0">
                          <a:effectLst/>
                          <a:latin typeface="+mj-lt"/>
                        </a:rPr>
                        <a:t>20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rowSpan="3">
                  <a:txBody>
                    <a:bodyPr/>
                    <a:lstStyle/>
                    <a:p>
                      <a:pPr algn="ctr" fontAlgn="ctr"/>
                      <a:r>
                        <a:rPr lang="en-GB" sz="800" b="1" u="none" strike="noStrike" dirty="0" smtClean="0">
                          <a:effectLst/>
                          <a:latin typeface="+mj-lt"/>
                        </a:rPr>
                        <a:t>2:05 </a:t>
                      </a:r>
                      <a:r>
                        <a:rPr lang="en-GB" sz="800" b="1" u="none" strike="noStrike" dirty="0">
                          <a:effectLst/>
                          <a:latin typeface="+mj-lt"/>
                        </a:rPr>
                        <a:t>- 2:50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rowSpan="3">
                  <a:txBody>
                    <a:bodyPr/>
                    <a:lstStyle/>
                    <a:p>
                      <a:pPr algn="ctr" fontAlgn="ctr"/>
                      <a:r>
                        <a:rPr lang="en-GB" sz="800" b="1" u="none" strike="noStrike" dirty="0" smtClean="0">
                          <a:effectLst/>
                          <a:latin typeface="+mj-lt"/>
                        </a:rPr>
                        <a:t>Fraud, ABC &amp; Market Abuse</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l" fontAlgn="b"/>
                      <a:r>
                        <a:rPr lang="en-GB" sz="800" b="0" i="0" u="none" strike="noStrike" dirty="0" smtClean="0">
                          <a:solidFill>
                            <a:schemeClr val="dk1"/>
                          </a:solidFill>
                          <a:effectLst/>
                          <a:latin typeface="+mj-lt"/>
                        </a:rPr>
                        <a:t>Fraud (Identity</a:t>
                      </a:r>
                      <a:r>
                        <a:rPr lang="en-GB" sz="800" b="0" i="0" u="none" strike="noStrike" baseline="0" dirty="0" smtClean="0">
                          <a:solidFill>
                            <a:schemeClr val="dk1"/>
                          </a:solidFill>
                          <a:effectLst/>
                          <a:latin typeface="+mj-lt"/>
                        </a:rPr>
                        <a:t> &amp; Product)</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rowSpan="3">
                  <a:txBody>
                    <a:bodyPr/>
                    <a:lstStyle/>
                    <a:p>
                      <a:pPr algn="l" fontAlgn="b"/>
                      <a:r>
                        <a:rPr lang="en-GB" sz="800" u="none" strike="noStrike" dirty="0" smtClean="0">
                          <a:effectLst/>
                          <a:latin typeface="+mj-lt"/>
                        </a:rPr>
                        <a:t>Jeremy Davey</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smtClean="0">
                          <a:effectLst/>
                          <a:latin typeface="+mj-lt"/>
                        </a:rPr>
                        <a:t>Anti-Bribery</a:t>
                      </a:r>
                      <a:r>
                        <a:rPr lang="en-GB" sz="800" u="none" strike="noStrike" baseline="0" dirty="0" smtClean="0">
                          <a:effectLst/>
                          <a:latin typeface="+mj-lt"/>
                        </a:rPr>
                        <a:t> &amp; Corruption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vMerge="1">
                  <a:txBody>
                    <a:bodyPr/>
                    <a:lstStyle/>
                    <a:p>
                      <a:pPr algn="l" fontAlgn="b"/>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b="0" i="0" u="none" strike="noStrike" dirty="0" smtClean="0">
                          <a:solidFill>
                            <a:srgbClr val="000000"/>
                          </a:solidFill>
                          <a:effectLst/>
                          <a:latin typeface="+mj-lt"/>
                        </a:rPr>
                        <a:t>Market Abuse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vMerge="1">
                  <a:txBody>
                    <a:bodyPr/>
                    <a:lstStyle/>
                    <a:p>
                      <a:pPr algn="l" fontAlgn="b"/>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fontAlgn="b"/>
                      <a:r>
                        <a:rPr lang="en-GB" sz="800" b="0" i="0" u="none" strike="noStrike" dirty="0" smtClean="0">
                          <a:solidFill>
                            <a:srgbClr val="000000"/>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r>
              <a:tr h="186844">
                <a:tc gridSpan="4">
                  <a:txBody>
                    <a:bodyPr/>
                    <a:lstStyle/>
                    <a:p>
                      <a:pPr algn="ctr" fontAlgn="ctr"/>
                      <a:r>
                        <a:rPr lang="en-GB" sz="800" b="1" u="none" strike="noStrike" dirty="0" smtClean="0">
                          <a:effectLst/>
                          <a:latin typeface="+mj-lt"/>
                        </a:rPr>
                        <a:t>Coffee Break</a:t>
                      </a:r>
                      <a:endParaRPr lang="en-GB" sz="800" b="1" i="0" u="none" strike="noStrike" dirty="0">
                        <a:solidFill>
                          <a:srgbClr val="FFFFFF"/>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b"/>
                      <a:r>
                        <a:rPr lang="en-GB" sz="800" u="none" strike="noStrike" dirty="0">
                          <a:effectLst/>
                          <a:latin typeface="+mj-lt"/>
                        </a:rPr>
                        <a:t>10</a:t>
                      </a:r>
                      <a:endParaRPr lang="en-GB" sz="800" b="0" i="0" u="none" strike="noStrike" dirty="0">
                        <a:solidFill>
                          <a:srgbClr val="FFFFFF"/>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lumMod val="75000"/>
                      </a:schemeClr>
                    </a:solidFill>
                  </a:tcPr>
                </a:tc>
              </a:tr>
              <a:tr h="186844">
                <a:tc rowSpan="2">
                  <a:txBody>
                    <a:bodyPr/>
                    <a:lstStyle/>
                    <a:p>
                      <a:pPr algn="ctr" fontAlgn="ctr"/>
                      <a:r>
                        <a:rPr lang="en-GB" sz="800" b="1" u="none" strike="noStrike" dirty="0" smtClean="0">
                          <a:effectLst/>
                          <a:latin typeface="+mj-lt"/>
                        </a:rPr>
                        <a:t>3:05 </a:t>
                      </a:r>
                      <a:r>
                        <a:rPr lang="en-GB" sz="800" b="1" u="none" strike="noStrike" dirty="0">
                          <a:effectLst/>
                          <a:latin typeface="+mj-lt"/>
                        </a:rPr>
                        <a:t>- </a:t>
                      </a:r>
                      <a:r>
                        <a:rPr lang="en-GB" sz="800" b="1" u="none" strike="noStrike" dirty="0" smtClean="0">
                          <a:effectLst/>
                          <a:latin typeface="+mj-lt"/>
                        </a:rPr>
                        <a:t>3:35</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rowSpan="2">
                  <a:txBody>
                    <a:bodyPr/>
                    <a:lstStyle/>
                    <a:p>
                      <a:pPr algn="ctr" fontAlgn="ctr"/>
                      <a:r>
                        <a:rPr lang="en-GB" sz="800" b="1" u="none" strike="noStrike" dirty="0" smtClean="0">
                          <a:effectLst/>
                          <a:latin typeface="+mj-lt"/>
                        </a:rPr>
                        <a:t>Future of Banking &amp; </a:t>
                      </a:r>
                      <a:r>
                        <a:rPr lang="en-GB" sz="800" b="1" u="none" strike="noStrike" dirty="0" err="1" smtClean="0">
                          <a:effectLst/>
                          <a:latin typeface="+mj-lt"/>
                        </a:rPr>
                        <a:t>FinCrime</a:t>
                      </a:r>
                      <a:r>
                        <a:rPr lang="en-GB" sz="800" b="1" u="none" strike="noStrike" dirty="0" smtClean="0">
                          <a:effectLst/>
                          <a:latin typeface="+mj-lt"/>
                        </a:rPr>
                        <a:t> Technologies</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l" fontAlgn="b"/>
                      <a:r>
                        <a:rPr lang="en-GB" sz="800" u="none" strike="noStrike" dirty="0" smtClean="0">
                          <a:effectLst/>
                          <a:latin typeface="+mj-lt"/>
                        </a:rPr>
                        <a:t>New Payment Methods</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u="none" strike="noStrike" dirty="0" err="1" smtClean="0">
                          <a:effectLst/>
                          <a:latin typeface="+mj-lt"/>
                        </a:rPr>
                        <a:t>Mayur</a:t>
                      </a:r>
                      <a:r>
                        <a:rPr lang="en-GB" sz="800" u="none" strike="noStrike" dirty="0" smtClean="0">
                          <a:effectLst/>
                          <a:latin typeface="+mj-lt"/>
                        </a:rPr>
                        <a:t> </a:t>
                      </a:r>
                      <a:r>
                        <a:rPr lang="en-GB" sz="800" u="none" strike="noStrike" dirty="0" err="1" smtClean="0">
                          <a:effectLst/>
                          <a:latin typeface="+mj-lt"/>
                        </a:rPr>
                        <a:t>Dashani</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smtClean="0">
                          <a:effectLst/>
                          <a:latin typeface="+mj-lt"/>
                        </a:rPr>
                        <a:t>New vendor</a:t>
                      </a:r>
                      <a:r>
                        <a:rPr lang="en-GB" sz="800" u="none" strike="noStrike" baseline="0" dirty="0" smtClean="0">
                          <a:effectLst/>
                          <a:latin typeface="+mj-lt"/>
                        </a:rPr>
                        <a:t>s in the space</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b="0" i="0" u="none" strike="noStrike" dirty="0" err="1" smtClean="0">
                          <a:solidFill>
                            <a:srgbClr val="000000"/>
                          </a:solidFill>
                          <a:effectLst/>
                          <a:latin typeface="+mj-lt"/>
                        </a:rPr>
                        <a:t>Sonali</a:t>
                      </a:r>
                      <a:r>
                        <a:rPr lang="en-GB" sz="800" b="0" i="0" u="none" strike="noStrike" dirty="0" smtClean="0">
                          <a:solidFill>
                            <a:srgbClr val="000000"/>
                          </a:solidFill>
                          <a:effectLst/>
                          <a:latin typeface="+mj-lt"/>
                        </a:rPr>
                        <a:t> </a:t>
                      </a:r>
                      <a:r>
                        <a:rPr lang="en-GB" sz="800" b="0" i="0" u="none" strike="noStrike" dirty="0" err="1" smtClean="0">
                          <a:solidFill>
                            <a:srgbClr val="000000"/>
                          </a:solidFill>
                          <a:effectLst/>
                          <a:latin typeface="+mj-lt"/>
                        </a:rPr>
                        <a:t>Warriar</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b="0" i="0" u="none" strike="noStrike" dirty="0" smtClean="0">
                          <a:solidFill>
                            <a:schemeClr val="dk1"/>
                          </a:solidFill>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rowSpan="2">
                  <a:txBody>
                    <a:bodyPr/>
                    <a:lstStyle/>
                    <a:p>
                      <a:pPr algn="ctr" fontAlgn="ctr"/>
                      <a:r>
                        <a:rPr lang="en-GB" sz="800" b="1" u="none" strike="noStrike" dirty="0">
                          <a:effectLst/>
                          <a:latin typeface="+mj-lt"/>
                        </a:rPr>
                        <a:t> </a:t>
                      </a:r>
                      <a:r>
                        <a:rPr lang="en-GB" sz="800" b="1" u="none" strike="noStrike" dirty="0" smtClean="0">
                          <a:effectLst/>
                          <a:latin typeface="+mj-lt"/>
                        </a:rPr>
                        <a:t>3:35</a:t>
                      </a:r>
                      <a:r>
                        <a:rPr lang="en-GB" sz="800" b="1" u="none" strike="noStrike" baseline="0" dirty="0" smtClean="0">
                          <a:effectLst/>
                          <a:latin typeface="+mj-lt"/>
                        </a:rPr>
                        <a:t> - 4:50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rowSpan="2">
                  <a:txBody>
                    <a:bodyPr/>
                    <a:lstStyle/>
                    <a:p>
                      <a:pPr algn="ctr" fontAlgn="ctr"/>
                      <a:r>
                        <a:rPr lang="en-GB" sz="800" b="1" i="0" u="none" strike="noStrike" dirty="0" smtClean="0">
                          <a:solidFill>
                            <a:srgbClr val="000000"/>
                          </a:solidFill>
                          <a:effectLst/>
                          <a:latin typeface="+mj-lt"/>
                        </a:rPr>
                        <a:t>Fina</a:t>
                      </a:r>
                      <a:r>
                        <a:rPr lang="en-GB" sz="800" b="1" i="0" u="none" strike="noStrike" baseline="0" dirty="0" smtClean="0">
                          <a:solidFill>
                            <a:srgbClr val="000000"/>
                          </a:solidFill>
                          <a:effectLst/>
                          <a:latin typeface="+mj-lt"/>
                        </a:rPr>
                        <a:t>l Activity</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l" fontAlgn="b"/>
                      <a:r>
                        <a:rPr lang="en-GB" sz="800" u="none" strike="noStrike" dirty="0">
                          <a:effectLst/>
                          <a:latin typeface="+mj-lt"/>
                        </a:rPr>
                        <a:t>Group creation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rowSpan="2">
                  <a:txBody>
                    <a:bodyPr/>
                    <a:lstStyle/>
                    <a:p>
                      <a:pPr algn="l" fontAlgn="b"/>
                      <a:r>
                        <a:rPr lang="en-GB" sz="800" b="0" i="0" u="none" strike="noStrike" dirty="0" smtClean="0">
                          <a:solidFill>
                            <a:srgbClr val="000000"/>
                          </a:solidFill>
                          <a:effectLst/>
                          <a:latin typeface="+mj-lt"/>
                        </a:rPr>
                        <a:t>Jim/ Robin/ </a:t>
                      </a:r>
                      <a:r>
                        <a:rPr lang="en-GB" sz="800" b="0" i="0" u="none" strike="noStrike" dirty="0" err="1" smtClean="0">
                          <a:solidFill>
                            <a:srgbClr val="000000"/>
                          </a:solidFill>
                          <a:effectLst/>
                          <a:latin typeface="+mj-lt"/>
                        </a:rPr>
                        <a:t>Sonali</a:t>
                      </a:r>
                      <a:r>
                        <a:rPr lang="en-GB" sz="800" b="0" i="0" u="none" strike="noStrike" dirty="0" smtClean="0">
                          <a:solidFill>
                            <a:srgbClr val="000000"/>
                          </a:solidFill>
                          <a:effectLst/>
                          <a:latin typeface="+mj-lt"/>
                        </a:rPr>
                        <a:t>/ </a:t>
                      </a:r>
                      <a:r>
                        <a:rPr lang="en-GB" sz="800" b="0" i="0" u="none" strike="noStrike" dirty="0" err="1" smtClean="0">
                          <a:solidFill>
                            <a:srgbClr val="000000"/>
                          </a:solidFill>
                          <a:effectLst/>
                          <a:latin typeface="+mj-lt"/>
                        </a:rPr>
                        <a:t>Mayur</a:t>
                      </a:r>
                      <a:r>
                        <a:rPr lang="en-GB" sz="800" b="0" i="0" u="none" strike="noStrike" dirty="0" smtClean="0">
                          <a:solidFill>
                            <a:srgbClr val="000000"/>
                          </a:solidFill>
                          <a:effectLst/>
                          <a:latin typeface="+mj-lt"/>
                        </a:rPr>
                        <a:t>/ Nick</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u="none" strike="noStrike" dirty="0">
                          <a:effectLst/>
                          <a:latin typeface="+mj-lt"/>
                        </a:rPr>
                        <a:t> </a:t>
                      </a:r>
                      <a:r>
                        <a:rPr lang="en-GB" sz="800" u="none" strike="noStrike" dirty="0" smtClean="0">
                          <a:effectLst/>
                          <a:latin typeface="+mj-lt"/>
                        </a:rPr>
                        <a:t>15</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vMerge="1">
                  <a:txBody>
                    <a:bodyPr/>
                    <a:lstStyle/>
                    <a:p>
                      <a:endParaRPr lang="en-GB"/>
                    </a:p>
                  </a:txBody>
                  <a:tcPr/>
                </a:tc>
                <a:tc vMerge="1">
                  <a:txBody>
                    <a:bodyPr/>
                    <a:lstStyle/>
                    <a:p>
                      <a:endParaRPr lang="en-GB"/>
                    </a:p>
                  </a:txBody>
                  <a:tcPr/>
                </a:tc>
                <a:tc>
                  <a:txBody>
                    <a:bodyPr/>
                    <a:lstStyle/>
                    <a:p>
                      <a:pPr algn="l" fontAlgn="b"/>
                      <a:r>
                        <a:rPr lang="en-GB" sz="800" u="none" strike="noStrike" dirty="0">
                          <a:effectLst/>
                          <a:latin typeface="+mj-lt"/>
                        </a:rPr>
                        <a:t>Activity</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vMerge="1">
                  <a:txBody>
                    <a:bodyPr/>
                    <a:lstStyle/>
                    <a:p>
                      <a:endParaRPr lang="en-GB"/>
                    </a:p>
                  </a:txBody>
                  <a:tcPr/>
                </a:tc>
                <a:tc>
                  <a:txBody>
                    <a:bodyPr/>
                    <a:lstStyle/>
                    <a:p>
                      <a:pPr algn="ctr" fontAlgn="b"/>
                      <a:r>
                        <a:rPr lang="en-GB" sz="800" u="none" strike="noStrike" dirty="0">
                          <a:effectLst/>
                          <a:latin typeface="+mj-lt"/>
                        </a:rPr>
                        <a:t> </a:t>
                      </a:r>
                      <a:r>
                        <a:rPr lang="en-GB" sz="800" u="none" strike="noStrike" dirty="0" smtClean="0">
                          <a:effectLst/>
                          <a:latin typeface="+mj-lt"/>
                        </a:rPr>
                        <a:t>60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186844">
                <a:tc>
                  <a:txBody>
                    <a:bodyPr/>
                    <a:lstStyle/>
                    <a:p>
                      <a:pPr algn="ctr" fontAlgn="ctr"/>
                      <a:r>
                        <a:rPr lang="en-GB" sz="800" b="1" u="none" strike="noStrike" dirty="0" smtClean="0">
                          <a:effectLst/>
                          <a:latin typeface="+mj-lt"/>
                        </a:rPr>
                        <a:t>4:50</a:t>
                      </a:r>
                      <a:r>
                        <a:rPr lang="en-GB" sz="800" b="1" u="none" strike="noStrike" baseline="0" dirty="0" smtClean="0">
                          <a:effectLst/>
                          <a:latin typeface="+mj-lt"/>
                        </a:rPr>
                        <a:t> </a:t>
                      </a:r>
                      <a:r>
                        <a:rPr lang="en-GB" sz="800" b="1" u="none" strike="noStrike" dirty="0" smtClean="0">
                          <a:effectLst/>
                          <a:latin typeface="+mj-lt"/>
                        </a:rPr>
                        <a:t>- 5:00</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ctr" fontAlgn="ctr"/>
                      <a:r>
                        <a:rPr lang="en-GB" sz="800" b="1" u="none" strike="noStrike" dirty="0" smtClean="0">
                          <a:effectLst/>
                          <a:latin typeface="+mj-lt"/>
                        </a:rPr>
                        <a:t>Summary &amp; Closing</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solidFill>
                      <a:schemeClr val="accent2">
                        <a:lumMod val="20000"/>
                        <a:lumOff val="80000"/>
                      </a:schemeClr>
                    </a:solidFill>
                  </a:tcPr>
                </a:tc>
                <a:tc>
                  <a:txBody>
                    <a:bodyPr/>
                    <a:lstStyle/>
                    <a:p>
                      <a:pPr algn="l" fontAlgn="b"/>
                      <a:r>
                        <a:rPr lang="en-GB" sz="800" b="0" i="0" u="none" strike="noStrike" dirty="0" smtClean="0">
                          <a:solidFill>
                            <a:schemeClr val="dk1"/>
                          </a:solidFill>
                          <a:effectLst/>
                          <a:latin typeface="+mj-lt"/>
                        </a:rPr>
                        <a:t>Presentation</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l" fontAlgn="b"/>
                      <a:r>
                        <a:rPr lang="en-GB" sz="800" b="0" i="0" u="none" strike="noStrike" dirty="0" smtClean="0">
                          <a:solidFill>
                            <a:srgbClr val="000000"/>
                          </a:solidFill>
                          <a:effectLst/>
                          <a:latin typeface="+mj-lt"/>
                        </a:rPr>
                        <a:t>TBC</a:t>
                      </a: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c>
                  <a:txBody>
                    <a:bodyPr/>
                    <a:lstStyle/>
                    <a:p>
                      <a:pPr algn="ctr" fontAlgn="b"/>
                      <a:r>
                        <a:rPr lang="en-GB" sz="800" u="none" strike="noStrike" dirty="0" smtClean="0">
                          <a:effectLst/>
                          <a:latin typeface="+mj-lt"/>
                        </a:rPr>
                        <a:t>10</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noFill/>
                  </a:tcPr>
                </a:tc>
              </a:tr>
              <a:tr h="279942">
                <a:tc>
                  <a:txBody>
                    <a:bodyPr/>
                    <a:lstStyle/>
                    <a:p>
                      <a:pPr algn="ctr" fontAlgn="ctr"/>
                      <a:r>
                        <a:rPr lang="en-GB" sz="800" b="1" u="none" strike="noStrike" dirty="0" smtClean="0">
                          <a:effectLst/>
                          <a:latin typeface="+mj-lt"/>
                        </a:rPr>
                        <a:t>5:00 </a:t>
                      </a:r>
                      <a:r>
                        <a:rPr lang="en-GB" sz="800" b="1" u="none" strike="noStrike" dirty="0">
                          <a:effectLst/>
                          <a:latin typeface="+mj-lt"/>
                        </a:rPr>
                        <a:t>onward</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olid"/>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fontAlgn="ctr"/>
                      <a:r>
                        <a:rPr lang="en-GB" sz="800" b="1" u="none" strike="noStrike" dirty="0">
                          <a:effectLst/>
                          <a:latin typeface="+mj-lt"/>
                        </a:rPr>
                        <a:t>Closing drinks and nibbles</a:t>
                      </a:r>
                      <a:endParaRPr lang="en-GB" sz="800" b="1"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l" fontAlgn="b"/>
                      <a:r>
                        <a:rPr lang="en-GB" sz="800" u="none" strike="noStrike" dirty="0">
                          <a:effectLst/>
                          <a:latin typeface="+mj-lt"/>
                        </a:rPr>
                        <a:t>Eating and drinking :)</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endParaRPr lang="en-GB" sz="1400" dirty="0"/>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fontAlgn="b"/>
                      <a:r>
                        <a:rPr lang="en-GB" sz="800" u="none" strike="noStrike" dirty="0">
                          <a:effectLst/>
                          <a:latin typeface="+mj-lt"/>
                        </a:rPr>
                        <a:t> </a:t>
                      </a:r>
                      <a:r>
                        <a:rPr lang="en-GB" sz="800" u="none" strike="noStrike" dirty="0" smtClean="0">
                          <a:effectLst/>
                          <a:latin typeface="+mj-lt"/>
                        </a:rPr>
                        <a:t>…</a:t>
                      </a:r>
                      <a:endParaRPr lang="en-GB" sz="800" b="0" i="0" u="none" strike="noStrike" dirty="0">
                        <a:solidFill>
                          <a:srgbClr val="000000"/>
                        </a:solidFill>
                        <a:effectLst/>
                        <a:latin typeface="+mj-lt"/>
                      </a:endParaRPr>
                    </a:p>
                  </a:txBody>
                  <a:tcPr marL="36000" marR="36000" marT="18000" marB="18000" anchor="ctr">
                    <a:lnL w="12700" cap="flat" cmpd="sng" algn="ctr">
                      <a:solidFill>
                        <a:schemeClr val="tx2"/>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noFill/>
                  </a:tcPr>
                </a:tc>
              </a:tr>
            </a:tbl>
          </a:graphicData>
        </a:graphic>
      </p:graphicFrame>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2</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418390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359714"/>
          </a:xfrm>
        </p:spPr>
        <p:txBody>
          <a:bodyPr/>
          <a:lstStyle/>
          <a:p>
            <a:r>
              <a:rPr lang="en-GB" dirty="0">
                <a:solidFill>
                  <a:schemeClr val="tx2"/>
                </a:solidFill>
              </a:rPr>
              <a:t>Typical factors used to risk rate customers</a:t>
            </a:r>
          </a:p>
        </p:txBody>
      </p:sp>
      <p:sp>
        <p:nvSpPr>
          <p:cNvPr id="7" name="Rounded Rectangle 6"/>
          <p:cNvSpPr/>
          <p:nvPr/>
        </p:nvSpPr>
        <p:spPr bwMode="ltGray">
          <a:xfrm>
            <a:off x="397378" y="1268760"/>
            <a:ext cx="5328592" cy="727838"/>
          </a:xfrm>
          <a:prstGeom prst="round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smtClean="0">
                <a:solidFill>
                  <a:schemeClr val="accent5"/>
                </a:solidFill>
                <a:latin typeface="Georgia" pitchFamily="18" charset="0"/>
              </a:rPr>
              <a:t>Governance</a:t>
            </a:r>
          </a:p>
        </p:txBody>
      </p:sp>
      <p:sp>
        <p:nvSpPr>
          <p:cNvPr id="8" name="Rounded Rectangle 7"/>
          <p:cNvSpPr/>
          <p:nvPr/>
        </p:nvSpPr>
        <p:spPr bwMode="ltGray">
          <a:xfrm>
            <a:off x="509907" y="1564549"/>
            <a:ext cx="1197307" cy="339198"/>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Model Governance</a:t>
            </a:r>
          </a:p>
        </p:txBody>
      </p:sp>
      <p:sp>
        <p:nvSpPr>
          <p:cNvPr id="12" name="Rounded Rectangle 11"/>
          <p:cNvSpPr/>
          <p:nvPr/>
        </p:nvSpPr>
        <p:spPr bwMode="ltGray">
          <a:xfrm>
            <a:off x="397378" y="2068605"/>
            <a:ext cx="1466989" cy="3164261"/>
          </a:xfrm>
          <a:prstGeom prst="round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smtClean="0">
                <a:solidFill>
                  <a:schemeClr val="accent5"/>
                </a:solidFill>
                <a:latin typeface="Georgia" pitchFamily="18" charset="0"/>
              </a:rPr>
              <a:t>Reference Data</a:t>
            </a:r>
            <a:endParaRPr lang="en-GB" b="1" dirty="0" smtClean="0">
              <a:solidFill>
                <a:schemeClr val="accent5"/>
              </a:solidFill>
              <a:latin typeface="Georgia" pitchFamily="18" charset="0"/>
            </a:endParaRPr>
          </a:p>
        </p:txBody>
      </p:sp>
      <p:sp>
        <p:nvSpPr>
          <p:cNvPr id="13" name="Rounded Rectangle 12"/>
          <p:cNvSpPr/>
          <p:nvPr/>
        </p:nvSpPr>
        <p:spPr bwMode="ltGray">
          <a:xfrm>
            <a:off x="1923238" y="2068605"/>
            <a:ext cx="2259077" cy="3168352"/>
          </a:xfrm>
          <a:prstGeom prst="roundRect">
            <a:avLst/>
          </a:prstGeom>
          <a:solidFill>
            <a:schemeClr val="tx2">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smtClean="0">
                <a:solidFill>
                  <a:schemeClr val="tx2"/>
                </a:solidFill>
                <a:latin typeface="Georgia" pitchFamily="18" charset="0"/>
              </a:rPr>
              <a:t>Client Risk Model</a:t>
            </a:r>
          </a:p>
        </p:txBody>
      </p:sp>
      <p:sp>
        <p:nvSpPr>
          <p:cNvPr id="14" name="Rounded Rectangle 13"/>
          <p:cNvSpPr/>
          <p:nvPr/>
        </p:nvSpPr>
        <p:spPr bwMode="ltGray">
          <a:xfrm>
            <a:off x="4258981" y="2068605"/>
            <a:ext cx="1466989" cy="3168352"/>
          </a:xfrm>
          <a:prstGeom prst="roundRect">
            <a:avLst/>
          </a:prstGeom>
          <a:solidFill>
            <a:schemeClr val="bg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050" b="1" dirty="0" smtClean="0">
                <a:solidFill>
                  <a:schemeClr val="tx2"/>
                </a:solidFill>
                <a:latin typeface="Georgia" pitchFamily="18" charset="0"/>
              </a:rPr>
              <a:t>AML Systems &amp; Processes</a:t>
            </a:r>
          </a:p>
        </p:txBody>
      </p:sp>
      <p:sp>
        <p:nvSpPr>
          <p:cNvPr id="15" name="Rounded Rectangle 14"/>
          <p:cNvSpPr/>
          <p:nvPr/>
        </p:nvSpPr>
        <p:spPr bwMode="ltGray">
          <a:xfrm>
            <a:off x="1819499" y="1564549"/>
            <a:ext cx="1197307" cy="339198"/>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Organizational Model</a:t>
            </a:r>
          </a:p>
        </p:txBody>
      </p:sp>
      <p:sp>
        <p:nvSpPr>
          <p:cNvPr id="16" name="Rounded Rectangle 15"/>
          <p:cNvSpPr/>
          <p:nvPr/>
        </p:nvSpPr>
        <p:spPr bwMode="ltGray">
          <a:xfrm>
            <a:off x="3129092" y="1564549"/>
            <a:ext cx="1197307" cy="339198"/>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MI Reporting</a:t>
            </a:r>
          </a:p>
        </p:txBody>
      </p:sp>
      <p:sp>
        <p:nvSpPr>
          <p:cNvPr id="17" name="Rounded Rectangle 16"/>
          <p:cNvSpPr/>
          <p:nvPr/>
        </p:nvSpPr>
        <p:spPr bwMode="ltGray">
          <a:xfrm>
            <a:off x="4438685" y="1564549"/>
            <a:ext cx="1197307" cy="339198"/>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Documentations &amp; Control</a:t>
            </a:r>
          </a:p>
        </p:txBody>
      </p:sp>
      <p:sp>
        <p:nvSpPr>
          <p:cNvPr id="18" name="Rounded Rectangle 17"/>
          <p:cNvSpPr/>
          <p:nvPr/>
        </p:nvSpPr>
        <p:spPr bwMode="ltGray">
          <a:xfrm>
            <a:off x="529496" y="2697011"/>
            <a:ext cx="1197307" cy="674476"/>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Country Risk</a:t>
            </a:r>
          </a:p>
        </p:txBody>
      </p:sp>
      <p:sp>
        <p:nvSpPr>
          <p:cNvPr id="19" name="Rounded Rectangle 18"/>
          <p:cNvSpPr/>
          <p:nvPr/>
        </p:nvSpPr>
        <p:spPr bwMode="ltGray">
          <a:xfrm>
            <a:off x="529495" y="3496356"/>
            <a:ext cx="1197307" cy="674476"/>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Product Risk</a:t>
            </a:r>
          </a:p>
        </p:txBody>
      </p:sp>
      <p:sp>
        <p:nvSpPr>
          <p:cNvPr id="20" name="Rounded Rectangle 19"/>
          <p:cNvSpPr/>
          <p:nvPr/>
        </p:nvSpPr>
        <p:spPr bwMode="ltGray">
          <a:xfrm>
            <a:off x="4401894" y="2686482"/>
            <a:ext cx="1197307" cy="674476"/>
          </a:xfrm>
          <a:prstGeom prst="roundRect">
            <a:avLst/>
          </a:prstGeom>
          <a:solidFill>
            <a:schemeClr val="tx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Transaction Monitoring</a:t>
            </a:r>
          </a:p>
        </p:txBody>
      </p:sp>
      <p:sp>
        <p:nvSpPr>
          <p:cNvPr id="21" name="Rounded Rectangle 20"/>
          <p:cNvSpPr/>
          <p:nvPr/>
        </p:nvSpPr>
        <p:spPr bwMode="ltGray">
          <a:xfrm>
            <a:off x="4391016" y="3485827"/>
            <a:ext cx="1197307" cy="674476"/>
          </a:xfrm>
          <a:prstGeom prst="roundRect">
            <a:avLst/>
          </a:prstGeom>
          <a:solidFill>
            <a:schemeClr val="tx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Sanctions (Client &amp; Transaction Screening)</a:t>
            </a:r>
          </a:p>
        </p:txBody>
      </p:sp>
      <p:sp>
        <p:nvSpPr>
          <p:cNvPr id="24" name="Rounded Rectangle 23"/>
          <p:cNvSpPr/>
          <p:nvPr/>
        </p:nvSpPr>
        <p:spPr bwMode="ltGray">
          <a:xfrm>
            <a:off x="4404320" y="4285172"/>
            <a:ext cx="1197307" cy="674476"/>
          </a:xfrm>
          <a:prstGeom prst="roundRect">
            <a:avLst/>
          </a:prstGeom>
          <a:solidFill>
            <a:schemeClr val="tx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Client Due Diligence</a:t>
            </a:r>
          </a:p>
        </p:txBody>
      </p:sp>
      <p:sp>
        <p:nvSpPr>
          <p:cNvPr id="25" name="Rounded Rectangle 24"/>
          <p:cNvSpPr/>
          <p:nvPr/>
        </p:nvSpPr>
        <p:spPr bwMode="ltGray">
          <a:xfrm>
            <a:off x="1996402" y="2686482"/>
            <a:ext cx="2124932" cy="389950"/>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Geographical Factor(s)</a:t>
            </a:r>
          </a:p>
        </p:txBody>
      </p:sp>
      <p:sp>
        <p:nvSpPr>
          <p:cNvPr id="26" name="Rounded Rectangle 25"/>
          <p:cNvSpPr/>
          <p:nvPr/>
        </p:nvSpPr>
        <p:spPr bwMode="ltGray">
          <a:xfrm>
            <a:off x="1996402" y="3167186"/>
            <a:ext cx="2124932" cy="389950"/>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Product &amp; </a:t>
            </a:r>
            <a:r>
              <a:rPr lang="en-GB" sz="1000" dirty="0">
                <a:solidFill>
                  <a:schemeClr val="bg1"/>
                </a:solidFill>
                <a:latin typeface="Georgia" pitchFamily="18" charset="0"/>
              </a:rPr>
              <a:t>Channel </a:t>
            </a:r>
            <a:r>
              <a:rPr lang="en-GB" sz="1000" dirty="0" smtClean="0">
                <a:solidFill>
                  <a:schemeClr val="bg1"/>
                </a:solidFill>
                <a:latin typeface="Georgia" pitchFamily="18" charset="0"/>
              </a:rPr>
              <a:t>Factor(s</a:t>
            </a:r>
            <a:r>
              <a:rPr lang="en-GB" sz="1000" dirty="0">
                <a:solidFill>
                  <a:schemeClr val="bg1"/>
                </a:solidFill>
                <a:latin typeface="Georgia" pitchFamily="18" charset="0"/>
              </a:rPr>
              <a:t>)</a:t>
            </a:r>
            <a:endParaRPr lang="en-GB" sz="1000" dirty="0" smtClean="0">
              <a:solidFill>
                <a:schemeClr val="bg1"/>
              </a:solidFill>
              <a:latin typeface="Georgia" pitchFamily="18" charset="0"/>
            </a:endParaRPr>
          </a:p>
        </p:txBody>
      </p:sp>
      <p:sp>
        <p:nvSpPr>
          <p:cNvPr id="27" name="Rounded Rectangle 26"/>
          <p:cNvSpPr/>
          <p:nvPr/>
        </p:nvSpPr>
        <p:spPr bwMode="ltGray">
          <a:xfrm>
            <a:off x="1994908" y="3613010"/>
            <a:ext cx="2124932" cy="389950"/>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Business &amp; </a:t>
            </a:r>
            <a:r>
              <a:rPr lang="en-GB" sz="1000" dirty="0">
                <a:solidFill>
                  <a:schemeClr val="bg1"/>
                </a:solidFill>
                <a:latin typeface="Georgia" pitchFamily="18" charset="0"/>
              </a:rPr>
              <a:t>Activity Factor(s)</a:t>
            </a:r>
            <a:endParaRPr lang="en-GB" sz="1000" dirty="0" smtClean="0">
              <a:solidFill>
                <a:schemeClr val="bg1"/>
              </a:solidFill>
              <a:latin typeface="Georgia" pitchFamily="18" charset="0"/>
            </a:endParaRPr>
          </a:p>
        </p:txBody>
      </p:sp>
      <p:sp>
        <p:nvSpPr>
          <p:cNvPr id="28" name="Rounded Rectangle 27"/>
          <p:cNvSpPr/>
          <p:nvPr/>
        </p:nvSpPr>
        <p:spPr bwMode="ltGray">
          <a:xfrm>
            <a:off x="1994908" y="4093714"/>
            <a:ext cx="2124932" cy="389950"/>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Individual &amp; </a:t>
            </a:r>
            <a:r>
              <a:rPr lang="en-GB" sz="1000" dirty="0">
                <a:solidFill>
                  <a:schemeClr val="bg1"/>
                </a:solidFill>
                <a:latin typeface="Georgia" pitchFamily="18" charset="0"/>
              </a:rPr>
              <a:t>Entity Factor(s)</a:t>
            </a:r>
            <a:endParaRPr lang="en-GB" sz="1000" dirty="0" smtClean="0">
              <a:solidFill>
                <a:schemeClr val="bg1"/>
              </a:solidFill>
              <a:latin typeface="Georgia" pitchFamily="18" charset="0"/>
            </a:endParaRPr>
          </a:p>
        </p:txBody>
      </p:sp>
      <p:sp>
        <p:nvSpPr>
          <p:cNvPr id="29" name="Rounded Rectangle 28"/>
          <p:cNvSpPr/>
          <p:nvPr/>
        </p:nvSpPr>
        <p:spPr bwMode="ltGray">
          <a:xfrm>
            <a:off x="2005300" y="4580227"/>
            <a:ext cx="2124932" cy="389950"/>
          </a:xfrm>
          <a:prstGeom prst="round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bg1"/>
                </a:solidFill>
                <a:latin typeface="Georgia" pitchFamily="18" charset="0"/>
              </a:rPr>
              <a:t>Behavioural &amp; </a:t>
            </a:r>
            <a:r>
              <a:rPr lang="en-GB" sz="1000" dirty="0">
                <a:solidFill>
                  <a:schemeClr val="bg1"/>
                </a:solidFill>
                <a:latin typeface="Georgia" pitchFamily="18" charset="0"/>
              </a:rPr>
              <a:t>Transactional Factor(s)</a:t>
            </a:r>
            <a:endParaRPr lang="en-GB" sz="1000" dirty="0" smtClean="0">
              <a:solidFill>
                <a:schemeClr val="bg1"/>
              </a:solidFill>
              <a:latin typeface="Georgia" pitchFamily="18" charset="0"/>
            </a:endParaRPr>
          </a:p>
        </p:txBody>
      </p:sp>
      <p:graphicFrame>
        <p:nvGraphicFramePr>
          <p:cNvPr id="37" name="Table 36"/>
          <p:cNvGraphicFramePr>
            <a:graphicFrameLocks noGrp="1"/>
          </p:cNvGraphicFramePr>
          <p:nvPr>
            <p:extLst>
              <p:ext uri="{D42A27DB-BD31-4B8C-83A1-F6EECF244321}">
                <p14:modId xmlns:p14="http://schemas.microsoft.com/office/powerpoint/2010/main" val="4293768739"/>
              </p:ext>
            </p:extLst>
          </p:nvPr>
        </p:nvGraphicFramePr>
        <p:xfrm>
          <a:off x="5984535" y="2068604"/>
          <a:ext cx="2619913" cy="3316439"/>
        </p:xfrm>
        <a:graphic>
          <a:graphicData uri="http://schemas.openxmlformats.org/drawingml/2006/table">
            <a:tbl>
              <a:tblPr firstRow="1" bandRow="1" bandCol="1">
                <a:tableStyleId>{72833802-FEF1-4C79-8D5D-14CF1EAF98D9}</a:tableStyleId>
              </a:tblPr>
              <a:tblGrid>
                <a:gridCol w="955597"/>
                <a:gridCol w="1664316"/>
              </a:tblGrid>
              <a:tr h="335096">
                <a:tc>
                  <a:txBody>
                    <a:bodyPr/>
                    <a:lstStyle/>
                    <a:p>
                      <a:pPr algn="ctr"/>
                      <a:r>
                        <a:rPr lang="en-GB" sz="1000" i="1" dirty="0" smtClean="0">
                          <a:latin typeface="+mj-lt"/>
                        </a:rPr>
                        <a:t>Risk Factor</a:t>
                      </a:r>
                      <a:endParaRPr lang="en-GB" sz="1000" i="1"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GB" sz="1000" i="1" dirty="0" smtClean="0">
                          <a:latin typeface="+mj-lt"/>
                        </a:rPr>
                        <a:t>Risk Attributes</a:t>
                      </a:r>
                      <a:endParaRPr lang="en-GB" sz="1000" i="1" dirty="0">
                        <a:solidFill>
                          <a:schemeClr val="bg1"/>
                        </a:solidFill>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r>
              <a:tr h="661152">
                <a:tc>
                  <a:txBody>
                    <a:bodyPr/>
                    <a:lstStyle/>
                    <a:p>
                      <a:pPr algn="ctr"/>
                      <a:r>
                        <a:rPr lang="en-GB" sz="900" dirty="0" smtClean="0">
                          <a:latin typeface="+mj-lt"/>
                        </a:rPr>
                        <a:t>Geography</a:t>
                      </a:r>
                      <a:endParaRPr lang="en-GB" sz="900" dirty="0">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5725" indent="-85725" algn="l">
                        <a:buFont typeface="Arial" panose="020B0604020202020204" pitchFamily="34" charset="0"/>
                        <a:buChar char="•"/>
                      </a:pPr>
                      <a:r>
                        <a:rPr lang="en-GB" sz="900" dirty="0" smtClean="0">
                          <a:latin typeface="+mj-lt"/>
                        </a:rPr>
                        <a:t>Nationality</a:t>
                      </a:r>
                    </a:p>
                    <a:p>
                      <a:pPr marL="85725" indent="-85725" algn="l">
                        <a:buFont typeface="Arial" panose="020B0604020202020204" pitchFamily="34" charset="0"/>
                        <a:buChar char="•"/>
                      </a:pPr>
                      <a:r>
                        <a:rPr lang="en-GB" sz="900" dirty="0" smtClean="0">
                          <a:latin typeface="+mj-lt"/>
                        </a:rPr>
                        <a:t>Residential</a:t>
                      </a:r>
                      <a:r>
                        <a:rPr lang="en-GB" sz="900" baseline="0" dirty="0" smtClean="0">
                          <a:latin typeface="+mj-lt"/>
                        </a:rPr>
                        <a:t> country</a:t>
                      </a:r>
                    </a:p>
                    <a:p>
                      <a:pPr marL="85725" indent="-85725" algn="l">
                        <a:buFont typeface="Arial" panose="020B0604020202020204" pitchFamily="34" charset="0"/>
                        <a:buChar char="•"/>
                      </a:pPr>
                      <a:r>
                        <a:rPr lang="en-GB" sz="900" baseline="0" dirty="0" smtClean="0">
                          <a:latin typeface="+mj-lt"/>
                        </a:rPr>
                        <a:t>Country of incorporation</a:t>
                      </a:r>
                    </a:p>
                    <a:p>
                      <a:pPr marL="85725" indent="-85725" algn="l">
                        <a:buFont typeface="Arial" panose="020B0604020202020204" pitchFamily="34" charset="0"/>
                        <a:buChar char="•"/>
                      </a:pPr>
                      <a:r>
                        <a:rPr lang="en-GB" sz="900" baseline="0" dirty="0" smtClean="0">
                          <a:latin typeface="+mj-lt"/>
                        </a:rPr>
                        <a:t>Country of operations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61152">
                <a:tc>
                  <a:txBody>
                    <a:bodyPr/>
                    <a:lstStyle/>
                    <a:p>
                      <a:pPr algn="ctr"/>
                      <a:r>
                        <a:rPr lang="en-GB" sz="900" dirty="0" smtClean="0">
                          <a:latin typeface="+mj-lt"/>
                        </a:rPr>
                        <a:t>Product &amp;</a:t>
                      </a:r>
                      <a:r>
                        <a:rPr lang="en-GB" sz="900" baseline="0" dirty="0" smtClean="0">
                          <a:latin typeface="+mj-lt"/>
                        </a:rPr>
                        <a:t> Channel</a:t>
                      </a:r>
                      <a:endParaRPr lang="en-GB" sz="900" dirty="0">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5725" indent="-85725" algn="l" defTabSz="914400" rtl="0" eaLnBrk="1" latinLnBrk="0" hangingPunct="1">
                        <a:buFont typeface="Arial" panose="020B0604020202020204" pitchFamily="34" charset="0"/>
                        <a:buChar char="•"/>
                      </a:pPr>
                      <a:r>
                        <a:rPr lang="en-GB" sz="900" kern="1200" dirty="0" smtClean="0">
                          <a:latin typeface="+mj-lt"/>
                        </a:rPr>
                        <a:t>Safe deposits</a:t>
                      </a:r>
                    </a:p>
                    <a:p>
                      <a:pPr marL="85725" indent="-85725" algn="l" defTabSz="914400" rtl="0" eaLnBrk="1" latinLnBrk="0" hangingPunct="1">
                        <a:buFont typeface="Arial" panose="020B0604020202020204" pitchFamily="34" charset="0"/>
                        <a:buChar char="•"/>
                      </a:pPr>
                      <a:r>
                        <a:rPr lang="en-GB" sz="900" kern="1200" dirty="0" smtClean="0">
                          <a:latin typeface="+mj-lt"/>
                        </a:rPr>
                        <a:t>Cash accounts</a:t>
                      </a:r>
                    </a:p>
                    <a:p>
                      <a:pPr marL="85725" indent="-85725" algn="l" defTabSz="914400" rtl="0" eaLnBrk="1" latinLnBrk="0" hangingPunct="1">
                        <a:buFont typeface="Arial" panose="020B0604020202020204" pitchFamily="34" charset="0"/>
                        <a:buChar char="•"/>
                      </a:pPr>
                      <a:r>
                        <a:rPr lang="en-GB" sz="900" kern="1200" dirty="0" smtClean="0">
                          <a:latin typeface="+mj-lt"/>
                        </a:rPr>
                        <a:t>Bearer shares</a:t>
                      </a:r>
                    </a:p>
                    <a:p>
                      <a:pPr marL="85725" indent="-85725" algn="l" defTabSz="914400" rtl="0" eaLnBrk="1" latinLnBrk="0" hangingPunct="1">
                        <a:buFont typeface="Arial" panose="020B0604020202020204" pitchFamily="34" charset="0"/>
                        <a:buChar char="•"/>
                      </a:pPr>
                      <a:r>
                        <a:rPr lang="en-GB" sz="900" kern="1200" dirty="0" smtClean="0">
                          <a:solidFill>
                            <a:schemeClr val="tx1"/>
                          </a:solidFill>
                          <a:latin typeface="+mj-lt"/>
                          <a:ea typeface="+mn-ea"/>
                          <a:cs typeface="+mn-cs"/>
                        </a:rPr>
                        <a:t>On-boarding type</a:t>
                      </a:r>
                      <a:endParaRPr lang="en-GB" sz="900" kern="1200" dirty="0">
                        <a:solidFill>
                          <a:schemeClr val="tx1"/>
                        </a:solidFill>
                        <a:latin typeface="+mj-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519476">
                <a:tc>
                  <a:txBody>
                    <a:bodyPr/>
                    <a:lstStyle/>
                    <a:p>
                      <a:pPr algn="ctr"/>
                      <a:r>
                        <a:rPr lang="en-GB" sz="900" dirty="0" smtClean="0">
                          <a:latin typeface="+mj-lt"/>
                        </a:rPr>
                        <a:t>Business &amp; Activity</a:t>
                      </a:r>
                      <a:endParaRPr lang="en-GB" sz="900" dirty="0">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5725" indent="-85725" algn="l" defTabSz="914400" rtl="0" eaLnBrk="1" latinLnBrk="0" hangingPunct="1">
                        <a:buFont typeface="Arial" panose="020B0604020202020204" pitchFamily="34" charset="0"/>
                        <a:buChar char="•"/>
                      </a:pPr>
                      <a:r>
                        <a:rPr lang="en-GB" sz="900" kern="1200" dirty="0" smtClean="0">
                          <a:latin typeface="+mj-lt"/>
                        </a:rPr>
                        <a:t>Industry type</a:t>
                      </a:r>
                    </a:p>
                    <a:p>
                      <a:pPr marL="85725" indent="-85725" algn="l" defTabSz="914400" rtl="0" eaLnBrk="1" latinLnBrk="0" hangingPunct="1">
                        <a:buFont typeface="Arial" panose="020B0604020202020204" pitchFamily="34" charset="0"/>
                        <a:buChar char="•"/>
                      </a:pPr>
                      <a:r>
                        <a:rPr lang="en-GB" sz="900" kern="1200" dirty="0" smtClean="0">
                          <a:latin typeface="+mj-lt"/>
                        </a:rPr>
                        <a:t>Employment status</a:t>
                      </a:r>
                    </a:p>
                    <a:p>
                      <a:pPr marL="85725" indent="-85725" algn="l" defTabSz="914400" rtl="0" eaLnBrk="1" latinLnBrk="0" hangingPunct="1">
                        <a:buFont typeface="Arial" panose="020B0604020202020204" pitchFamily="34" charset="0"/>
                        <a:buChar char="•"/>
                      </a:pPr>
                      <a:r>
                        <a:rPr lang="en-GB" sz="900" kern="1200" dirty="0" smtClean="0">
                          <a:solidFill>
                            <a:schemeClr val="tx1"/>
                          </a:solidFill>
                          <a:latin typeface="+mj-lt"/>
                          <a:ea typeface="+mn-ea"/>
                          <a:cs typeface="+mn-cs"/>
                        </a:rPr>
                        <a:t>Age of business</a:t>
                      </a:r>
                      <a:endParaRPr lang="en-GB" sz="900" kern="1200" dirty="0">
                        <a:solidFill>
                          <a:schemeClr val="tx1"/>
                        </a:solidFill>
                        <a:latin typeface="+mj-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661152">
                <a:tc>
                  <a:txBody>
                    <a:bodyPr/>
                    <a:lstStyle/>
                    <a:p>
                      <a:pPr algn="ctr"/>
                      <a:r>
                        <a:rPr lang="en-GB" sz="900" dirty="0" smtClean="0">
                          <a:latin typeface="+mj-lt"/>
                        </a:rPr>
                        <a:t>Individual</a:t>
                      </a:r>
                      <a:r>
                        <a:rPr lang="en-GB" sz="900" baseline="0" dirty="0" smtClean="0">
                          <a:latin typeface="+mj-lt"/>
                        </a:rPr>
                        <a:t> &amp; </a:t>
                      </a:r>
                      <a:r>
                        <a:rPr lang="en-GB" sz="900" dirty="0" smtClean="0">
                          <a:latin typeface="+mj-lt"/>
                        </a:rPr>
                        <a:t>Entity</a:t>
                      </a:r>
                      <a:r>
                        <a:rPr lang="en-GB" sz="900" baseline="0" dirty="0" smtClean="0">
                          <a:latin typeface="+mj-lt"/>
                        </a:rPr>
                        <a:t> Type</a:t>
                      </a:r>
                      <a:endParaRPr lang="en-GB" sz="900" dirty="0">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5725" indent="-85725" algn="l" defTabSz="914400" rtl="0" eaLnBrk="1" latinLnBrk="0" hangingPunct="1">
                        <a:buFont typeface="Arial" panose="020B0604020202020204" pitchFamily="34" charset="0"/>
                        <a:buChar char="•"/>
                      </a:pPr>
                      <a:r>
                        <a:rPr lang="en-GB" sz="900" kern="1200" dirty="0" smtClean="0">
                          <a:latin typeface="+mj-lt"/>
                        </a:rPr>
                        <a:t>Complex ownership structure</a:t>
                      </a:r>
                    </a:p>
                    <a:p>
                      <a:pPr marL="85725" indent="-85725" algn="l" defTabSz="914400" rtl="0" eaLnBrk="1" latinLnBrk="0" hangingPunct="1">
                        <a:buFont typeface="Arial" panose="020B0604020202020204" pitchFamily="34" charset="0"/>
                        <a:buChar char="•"/>
                      </a:pPr>
                      <a:r>
                        <a:rPr lang="en-GB" sz="900" kern="1200" dirty="0" smtClean="0">
                          <a:solidFill>
                            <a:schemeClr val="tx1"/>
                          </a:solidFill>
                          <a:latin typeface="+mj-lt"/>
                          <a:ea typeface="+mn-ea"/>
                          <a:cs typeface="+mn-cs"/>
                        </a:rPr>
                        <a:t>Politically</a:t>
                      </a:r>
                      <a:r>
                        <a:rPr lang="en-GB" sz="900" kern="1200" baseline="0" dirty="0" smtClean="0">
                          <a:solidFill>
                            <a:schemeClr val="tx1"/>
                          </a:solidFill>
                          <a:latin typeface="+mj-lt"/>
                          <a:ea typeface="+mn-ea"/>
                          <a:cs typeface="+mn-cs"/>
                        </a:rPr>
                        <a:t> exposed person (PEP)</a:t>
                      </a:r>
                      <a:endParaRPr lang="en-GB" sz="900" kern="1200" dirty="0" smtClean="0">
                        <a:solidFill>
                          <a:schemeClr val="tx1"/>
                        </a:solidFill>
                        <a:latin typeface="+mj-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478411">
                <a:tc>
                  <a:txBody>
                    <a:bodyPr/>
                    <a:lstStyle/>
                    <a:p>
                      <a:pPr algn="ctr"/>
                      <a:r>
                        <a:rPr lang="en-GB" sz="900" dirty="0" smtClean="0">
                          <a:latin typeface="+mj-lt"/>
                        </a:rPr>
                        <a:t>Behavioural &amp; Transactional</a:t>
                      </a:r>
                      <a:endParaRPr lang="en-GB" sz="900" dirty="0">
                        <a:latin typeface="+mj-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85725" indent="-85725" algn="l" defTabSz="914400" rtl="0" eaLnBrk="1" latinLnBrk="0" hangingPunct="1">
                        <a:buFont typeface="Arial" panose="020B0604020202020204" pitchFamily="34" charset="0"/>
                        <a:buChar char="•"/>
                      </a:pPr>
                      <a:r>
                        <a:rPr lang="en-GB" sz="900" kern="1200" dirty="0" smtClean="0">
                          <a:latin typeface="+mj-lt"/>
                        </a:rPr>
                        <a:t>Adverse information</a:t>
                      </a:r>
                    </a:p>
                    <a:p>
                      <a:pPr marL="85725" indent="-85725" algn="l" defTabSz="914400" rtl="0" eaLnBrk="1" latinLnBrk="0" hangingPunct="1">
                        <a:buFont typeface="Arial" panose="020B0604020202020204" pitchFamily="34" charset="0"/>
                        <a:buChar char="•"/>
                      </a:pPr>
                      <a:r>
                        <a:rPr lang="en-GB" sz="900" kern="1200" dirty="0" smtClean="0">
                          <a:solidFill>
                            <a:schemeClr val="tx1"/>
                          </a:solidFill>
                          <a:latin typeface="+mj-lt"/>
                          <a:ea typeface="+mn-ea"/>
                          <a:cs typeface="+mn-cs"/>
                        </a:rPr>
                        <a:t>NCTs</a:t>
                      </a:r>
                      <a:endParaRPr lang="en-GB" sz="900" kern="1200" dirty="0">
                        <a:solidFill>
                          <a:schemeClr val="tx1"/>
                        </a:solidFill>
                        <a:latin typeface="+mj-lt"/>
                        <a:ea typeface="+mn-ea"/>
                        <a:cs typeface="+mn-cs"/>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bl>
          </a:graphicData>
        </a:graphic>
      </p:graphicFrame>
      <p:grpSp>
        <p:nvGrpSpPr>
          <p:cNvPr id="61" name="Group 60"/>
          <p:cNvGrpSpPr/>
          <p:nvPr/>
        </p:nvGrpSpPr>
        <p:grpSpPr>
          <a:xfrm>
            <a:off x="397378" y="5506755"/>
            <a:ext cx="5328592" cy="749202"/>
            <a:chOff x="210999" y="5722779"/>
            <a:chExt cx="5328592" cy="744141"/>
          </a:xfrm>
        </p:grpSpPr>
        <p:sp>
          <p:nvSpPr>
            <p:cNvPr id="38" name="Rounded Rectangle 37"/>
            <p:cNvSpPr/>
            <p:nvPr/>
          </p:nvSpPr>
          <p:spPr bwMode="ltGray">
            <a:xfrm>
              <a:off x="210999" y="5722779"/>
              <a:ext cx="5328592" cy="744141"/>
            </a:xfrm>
            <a:prstGeom prst="round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b="1" dirty="0" smtClean="0">
                  <a:solidFill>
                    <a:schemeClr val="tx2"/>
                  </a:solidFill>
                  <a:latin typeface="Georgia" pitchFamily="18" charset="0"/>
                </a:rPr>
                <a:t>Data Sources</a:t>
              </a:r>
            </a:p>
          </p:txBody>
        </p:sp>
        <p:grpSp>
          <p:nvGrpSpPr>
            <p:cNvPr id="39" name="Group 38"/>
            <p:cNvGrpSpPr/>
            <p:nvPr/>
          </p:nvGrpSpPr>
          <p:grpSpPr>
            <a:xfrm>
              <a:off x="827584" y="6012149"/>
              <a:ext cx="407839" cy="373228"/>
              <a:chOff x="592807" y="2258092"/>
              <a:chExt cx="612000" cy="612000"/>
            </a:xfrm>
          </p:grpSpPr>
          <p:sp>
            <p:nvSpPr>
              <p:cNvPr id="40" name="Oval 39"/>
              <p:cNvSpPr/>
              <p:nvPr/>
            </p:nvSpPr>
            <p:spPr bwMode="ltGray">
              <a:xfrm>
                <a:off x="592807"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41" name="Freeform 4887"/>
              <p:cNvSpPr>
                <a:spLocks noEditPoints="1"/>
              </p:cNvSpPr>
              <p:nvPr/>
            </p:nvSpPr>
            <p:spPr bwMode="auto">
              <a:xfrm>
                <a:off x="759377" y="2380402"/>
                <a:ext cx="278861" cy="373432"/>
              </a:xfrm>
              <a:custGeom>
                <a:avLst/>
                <a:gdLst>
                  <a:gd name="T0" fmla="*/ 132 w 230"/>
                  <a:gd name="T1" fmla="*/ 184 h 308"/>
                  <a:gd name="T2" fmla="*/ 122 w 230"/>
                  <a:gd name="T3" fmla="*/ 242 h 308"/>
                  <a:gd name="T4" fmla="*/ 110 w 230"/>
                  <a:gd name="T5" fmla="*/ 246 h 308"/>
                  <a:gd name="T6" fmla="*/ 102 w 230"/>
                  <a:gd name="T7" fmla="*/ 248 h 308"/>
                  <a:gd name="T8" fmla="*/ 90 w 230"/>
                  <a:gd name="T9" fmla="*/ 242 h 308"/>
                  <a:gd name="T10" fmla="*/ 86 w 230"/>
                  <a:gd name="T11" fmla="*/ 224 h 308"/>
                  <a:gd name="T12" fmla="*/ 86 w 230"/>
                  <a:gd name="T13" fmla="*/ 214 h 308"/>
                  <a:gd name="T14" fmla="*/ 88 w 230"/>
                  <a:gd name="T15" fmla="*/ 204 h 308"/>
                  <a:gd name="T16" fmla="*/ 96 w 230"/>
                  <a:gd name="T17" fmla="*/ 186 h 308"/>
                  <a:gd name="T18" fmla="*/ 100 w 230"/>
                  <a:gd name="T19" fmla="*/ 180 h 308"/>
                  <a:gd name="T20" fmla="*/ 106 w 230"/>
                  <a:gd name="T21" fmla="*/ 176 h 308"/>
                  <a:gd name="T22" fmla="*/ 120 w 230"/>
                  <a:gd name="T23" fmla="*/ 172 h 308"/>
                  <a:gd name="T24" fmla="*/ 120 w 230"/>
                  <a:gd name="T25" fmla="*/ 172 h 308"/>
                  <a:gd name="T26" fmla="*/ 122 w 230"/>
                  <a:gd name="T27" fmla="*/ 172 h 308"/>
                  <a:gd name="T28" fmla="*/ 230 w 230"/>
                  <a:gd name="T29" fmla="*/ 82 h 308"/>
                  <a:gd name="T30" fmla="*/ 230 w 230"/>
                  <a:gd name="T31" fmla="*/ 292 h 308"/>
                  <a:gd name="T32" fmla="*/ 224 w 230"/>
                  <a:gd name="T33" fmla="*/ 304 h 308"/>
                  <a:gd name="T34" fmla="*/ 214 w 230"/>
                  <a:gd name="T35" fmla="*/ 308 h 308"/>
                  <a:gd name="T36" fmla="*/ 16 w 230"/>
                  <a:gd name="T37" fmla="*/ 308 h 308"/>
                  <a:gd name="T38" fmla="*/ 4 w 230"/>
                  <a:gd name="T39" fmla="*/ 304 h 308"/>
                  <a:gd name="T40" fmla="*/ 0 w 230"/>
                  <a:gd name="T41" fmla="*/ 292 h 308"/>
                  <a:gd name="T42" fmla="*/ 0 w 230"/>
                  <a:gd name="T43" fmla="*/ 16 h 308"/>
                  <a:gd name="T44" fmla="*/ 4 w 230"/>
                  <a:gd name="T45" fmla="*/ 4 h 308"/>
                  <a:gd name="T46" fmla="*/ 16 w 230"/>
                  <a:gd name="T47" fmla="*/ 0 h 308"/>
                  <a:gd name="T48" fmla="*/ 164 w 230"/>
                  <a:gd name="T49" fmla="*/ 16 h 308"/>
                  <a:gd name="T50" fmla="*/ 230 w 230"/>
                  <a:gd name="T51" fmla="*/ 82 h 308"/>
                  <a:gd name="T52" fmla="*/ 182 w 230"/>
                  <a:gd name="T53" fmla="*/ 250 h 308"/>
                  <a:gd name="T54" fmla="*/ 166 w 230"/>
                  <a:gd name="T55" fmla="*/ 254 h 308"/>
                  <a:gd name="T56" fmla="*/ 162 w 230"/>
                  <a:gd name="T57" fmla="*/ 254 h 308"/>
                  <a:gd name="T58" fmla="*/ 158 w 230"/>
                  <a:gd name="T59" fmla="*/ 250 h 308"/>
                  <a:gd name="T60" fmla="*/ 156 w 230"/>
                  <a:gd name="T61" fmla="*/ 242 h 308"/>
                  <a:gd name="T62" fmla="*/ 156 w 230"/>
                  <a:gd name="T63" fmla="*/ 236 h 308"/>
                  <a:gd name="T64" fmla="*/ 158 w 230"/>
                  <a:gd name="T65" fmla="*/ 230 h 308"/>
                  <a:gd name="T66" fmla="*/ 158 w 230"/>
                  <a:gd name="T67" fmla="*/ 160 h 308"/>
                  <a:gd name="T68" fmla="*/ 144 w 230"/>
                  <a:gd name="T69" fmla="*/ 166 h 308"/>
                  <a:gd name="T70" fmla="*/ 134 w 230"/>
                  <a:gd name="T71" fmla="*/ 162 h 308"/>
                  <a:gd name="T72" fmla="*/ 128 w 230"/>
                  <a:gd name="T73" fmla="*/ 160 h 308"/>
                  <a:gd name="T74" fmla="*/ 120 w 230"/>
                  <a:gd name="T75" fmla="*/ 160 h 308"/>
                  <a:gd name="T76" fmla="*/ 114 w 230"/>
                  <a:gd name="T77" fmla="*/ 158 h 308"/>
                  <a:gd name="T78" fmla="*/ 88 w 230"/>
                  <a:gd name="T79" fmla="*/ 164 h 308"/>
                  <a:gd name="T80" fmla="*/ 76 w 230"/>
                  <a:gd name="T81" fmla="*/ 170 h 308"/>
                  <a:gd name="T82" fmla="*/ 66 w 230"/>
                  <a:gd name="T83" fmla="*/ 178 h 308"/>
                  <a:gd name="T84" fmla="*/ 52 w 230"/>
                  <a:gd name="T85" fmla="*/ 202 h 308"/>
                  <a:gd name="T86" fmla="*/ 50 w 230"/>
                  <a:gd name="T87" fmla="*/ 214 h 308"/>
                  <a:gd name="T88" fmla="*/ 48 w 230"/>
                  <a:gd name="T89" fmla="*/ 228 h 308"/>
                  <a:gd name="T90" fmla="*/ 50 w 230"/>
                  <a:gd name="T91" fmla="*/ 246 h 308"/>
                  <a:gd name="T92" fmla="*/ 56 w 230"/>
                  <a:gd name="T93" fmla="*/ 258 h 308"/>
                  <a:gd name="T94" fmla="*/ 62 w 230"/>
                  <a:gd name="T95" fmla="*/ 264 h 308"/>
                  <a:gd name="T96" fmla="*/ 74 w 230"/>
                  <a:gd name="T97" fmla="*/ 270 h 308"/>
                  <a:gd name="T98" fmla="*/ 82 w 230"/>
                  <a:gd name="T99" fmla="*/ 270 h 308"/>
                  <a:gd name="T100" fmla="*/ 100 w 230"/>
                  <a:gd name="T101" fmla="*/ 266 h 308"/>
                  <a:gd name="T102" fmla="*/ 110 w 230"/>
                  <a:gd name="T103" fmla="*/ 260 h 308"/>
                  <a:gd name="T104" fmla="*/ 122 w 230"/>
                  <a:gd name="T105" fmla="*/ 254 h 308"/>
                  <a:gd name="T106" fmla="*/ 126 w 230"/>
                  <a:gd name="T107" fmla="*/ 266 h 308"/>
                  <a:gd name="T108" fmla="*/ 142 w 230"/>
                  <a:gd name="T109" fmla="*/ 270 h 308"/>
                  <a:gd name="T110" fmla="*/ 160 w 230"/>
                  <a:gd name="T111" fmla="*/ 268 h 308"/>
                  <a:gd name="T112" fmla="*/ 182 w 230"/>
                  <a:gd name="T113" fmla="*/ 262 h 308"/>
                  <a:gd name="T114" fmla="*/ 204 w 230"/>
                  <a:gd name="T115" fmla="*/ 84 h 308"/>
                  <a:gd name="T116" fmla="*/ 164 w 230"/>
                  <a:gd name="T117" fmla="*/ 66 h 308"/>
                  <a:gd name="T118" fmla="*/ 146 w 230"/>
                  <a:gd name="T119" fmla="*/ 24 h 308"/>
                  <a:gd name="T120" fmla="*/ 204 w 230"/>
                  <a:gd name="T121"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308">
                    <a:moveTo>
                      <a:pt x="122" y="172"/>
                    </a:moveTo>
                    <a:lnTo>
                      <a:pt x="132" y="184"/>
                    </a:lnTo>
                    <a:lnTo>
                      <a:pt x="122" y="242"/>
                    </a:lnTo>
                    <a:lnTo>
                      <a:pt x="122" y="242"/>
                    </a:lnTo>
                    <a:lnTo>
                      <a:pt x="110" y="246"/>
                    </a:lnTo>
                    <a:lnTo>
                      <a:pt x="110" y="246"/>
                    </a:lnTo>
                    <a:lnTo>
                      <a:pt x="102" y="248"/>
                    </a:lnTo>
                    <a:lnTo>
                      <a:pt x="102" y="248"/>
                    </a:lnTo>
                    <a:lnTo>
                      <a:pt x="94" y="246"/>
                    </a:lnTo>
                    <a:lnTo>
                      <a:pt x="90" y="242"/>
                    </a:lnTo>
                    <a:lnTo>
                      <a:pt x="86" y="234"/>
                    </a:lnTo>
                    <a:lnTo>
                      <a:pt x="86" y="224"/>
                    </a:lnTo>
                    <a:lnTo>
                      <a:pt x="86" y="224"/>
                    </a:lnTo>
                    <a:lnTo>
                      <a:pt x="86" y="214"/>
                    </a:lnTo>
                    <a:lnTo>
                      <a:pt x="88" y="204"/>
                    </a:lnTo>
                    <a:lnTo>
                      <a:pt x="88" y="204"/>
                    </a:lnTo>
                    <a:lnTo>
                      <a:pt x="92" y="194"/>
                    </a:lnTo>
                    <a:lnTo>
                      <a:pt x="96" y="186"/>
                    </a:lnTo>
                    <a:lnTo>
                      <a:pt x="96" y="186"/>
                    </a:lnTo>
                    <a:lnTo>
                      <a:pt x="100" y="180"/>
                    </a:lnTo>
                    <a:lnTo>
                      <a:pt x="106" y="176"/>
                    </a:lnTo>
                    <a:lnTo>
                      <a:pt x="106" y="176"/>
                    </a:lnTo>
                    <a:lnTo>
                      <a:pt x="112" y="172"/>
                    </a:lnTo>
                    <a:lnTo>
                      <a:pt x="120" y="172"/>
                    </a:lnTo>
                    <a:lnTo>
                      <a:pt x="120" y="172"/>
                    </a:lnTo>
                    <a:lnTo>
                      <a:pt x="120" y="172"/>
                    </a:lnTo>
                    <a:lnTo>
                      <a:pt x="120" y="172"/>
                    </a:lnTo>
                    <a:lnTo>
                      <a:pt x="122" y="172"/>
                    </a:lnTo>
                    <a:lnTo>
                      <a:pt x="122" y="172"/>
                    </a:lnTo>
                    <a:close/>
                    <a:moveTo>
                      <a:pt x="230" y="82"/>
                    </a:moveTo>
                    <a:lnTo>
                      <a:pt x="230" y="292"/>
                    </a:lnTo>
                    <a:lnTo>
                      <a:pt x="230" y="292"/>
                    </a:lnTo>
                    <a:lnTo>
                      <a:pt x="228" y="298"/>
                    </a:lnTo>
                    <a:lnTo>
                      <a:pt x="224" y="304"/>
                    </a:lnTo>
                    <a:lnTo>
                      <a:pt x="220" y="308"/>
                    </a:lnTo>
                    <a:lnTo>
                      <a:pt x="214" y="308"/>
                    </a:lnTo>
                    <a:lnTo>
                      <a:pt x="16" y="308"/>
                    </a:lnTo>
                    <a:lnTo>
                      <a:pt x="16" y="308"/>
                    </a:lnTo>
                    <a:lnTo>
                      <a:pt x="8" y="308"/>
                    </a:lnTo>
                    <a:lnTo>
                      <a:pt x="4" y="304"/>
                    </a:lnTo>
                    <a:lnTo>
                      <a:pt x="0" y="298"/>
                    </a:lnTo>
                    <a:lnTo>
                      <a:pt x="0" y="292"/>
                    </a:lnTo>
                    <a:lnTo>
                      <a:pt x="0" y="16"/>
                    </a:lnTo>
                    <a:lnTo>
                      <a:pt x="0" y="16"/>
                    </a:lnTo>
                    <a:lnTo>
                      <a:pt x="0" y="10"/>
                    </a:lnTo>
                    <a:lnTo>
                      <a:pt x="4" y="4"/>
                    </a:lnTo>
                    <a:lnTo>
                      <a:pt x="8" y="0"/>
                    </a:lnTo>
                    <a:lnTo>
                      <a:pt x="16" y="0"/>
                    </a:lnTo>
                    <a:lnTo>
                      <a:pt x="148" y="0"/>
                    </a:lnTo>
                    <a:lnTo>
                      <a:pt x="164" y="16"/>
                    </a:lnTo>
                    <a:lnTo>
                      <a:pt x="212" y="66"/>
                    </a:lnTo>
                    <a:lnTo>
                      <a:pt x="230" y="82"/>
                    </a:lnTo>
                    <a:close/>
                    <a:moveTo>
                      <a:pt x="182" y="250"/>
                    </a:moveTo>
                    <a:lnTo>
                      <a:pt x="182" y="250"/>
                    </a:lnTo>
                    <a:lnTo>
                      <a:pt x="174" y="254"/>
                    </a:lnTo>
                    <a:lnTo>
                      <a:pt x="166" y="254"/>
                    </a:lnTo>
                    <a:lnTo>
                      <a:pt x="166" y="254"/>
                    </a:lnTo>
                    <a:lnTo>
                      <a:pt x="162" y="254"/>
                    </a:lnTo>
                    <a:lnTo>
                      <a:pt x="158" y="250"/>
                    </a:lnTo>
                    <a:lnTo>
                      <a:pt x="158" y="250"/>
                    </a:lnTo>
                    <a:lnTo>
                      <a:pt x="156" y="246"/>
                    </a:lnTo>
                    <a:lnTo>
                      <a:pt x="156" y="242"/>
                    </a:lnTo>
                    <a:lnTo>
                      <a:pt x="156" y="242"/>
                    </a:lnTo>
                    <a:lnTo>
                      <a:pt x="156" y="236"/>
                    </a:lnTo>
                    <a:lnTo>
                      <a:pt x="156" y="236"/>
                    </a:lnTo>
                    <a:lnTo>
                      <a:pt x="158" y="230"/>
                    </a:lnTo>
                    <a:lnTo>
                      <a:pt x="172" y="160"/>
                    </a:lnTo>
                    <a:lnTo>
                      <a:pt x="158" y="160"/>
                    </a:lnTo>
                    <a:lnTo>
                      <a:pt x="144" y="166"/>
                    </a:lnTo>
                    <a:lnTo>
                      <a:pt x="144" y="166"/>
                    </a:lnTo>
                    <a:lnTo>
                      <a:pt x="134" y="162"/>
                    </a:lnTo>
                    <a:lnTo>
                      <a:pt x="134" y="162"/>
                    </a:lnTo>
                    <a:lnTo>
                      <a:pt x="128" y="160"/>
                    </a:lnTo>
                    <a:lnTo>
                      <a:pt x="128" y="160"/>
                    </a:lnTo>
                    <a:lnTo>
                      <a:pt x="120" y="160"/>
                    </a:lnTo>
                    <a:lnTo>
                      <a:pt x="120" y="160"/>
                    </a:lnTo>
                    <a:lnTo>
                      <a:pt x="114" y="158"/>
                    </a:lnTo>
                    <a:lnTo>
                      <a:pt x="114" y="158"/>
                    </a:lnTo>
                    <a:lnTo>
                      <a:pt x="100" y="160"/>
                    </a:lnTo>
                    <a:lnTo>
                      <a:pt x="88" y="164"/>
                    </a:lnTo>
                    <a:lnTo>
                      <a:pt x="88" y="164"/>
                    </a:lnTo>
                    <a:lnTo>
                      <a:pt x="76" y="170"/>
                    </a:lnTo>
                    <a:lnTo>
                      <a:pt x="66" y="178"/>
                    </a:lnTo>
                    <a:lnTo>
                      <a:pt x="66" y="178"/>
                    </a:lnTo>
                    <a:lnTo>
                      <a:pt x="58" y="190"/>
                    </a:lnTo>
                    <a:lnTo>
                      <a:pt x="52" y="202"/>
                    </a:lnTo>
                    <a:lnTo>
                      <a:pt x="52" y="202"/>
                    </a:lnTo>
                    <a:lnTo>
                      <a:pt x="50" y="214"/>
                    </a:lnTo>
                    <a:lnTo>
                      <a:pt x="48" y="228"/>
                    </a:lnTo>
                    <a:lnTo>
                      <a:pt x="48" y="228"/>
                    </a:lnTo>
                    <a:lnTo>
                      <a:pt x="48" y="238"/>
                    </a:lnTo>
                    <a:lnTo>
                      <a:pt x="50" y="246"/>
                    </a:lnTo>
                    <a:lnTo>
                      <a:pt x="52" y="252"/>
                    </a:lnTo>
                    <a:lnTo>
                      <a:pt x="56" y="258"/>
                    </a:lnTo>
                    <a:lnTo>
                      <a:pt x="56" y="258"/>
                    </a:lnTo>
                    <a:lnTo>
                      <a:pt x="62" y="264"/>
                    </a:lnTo>
                    <a:lnTo>
                      <a:pt x="68" y="268"/>
                    </a:lnTo>
                    <a:lnTo>
                      <a:pt x="74" y="270"/>
                    </a:lnTo>
                    <a:lnTo>
                      <a:pt x="82" y="270"/>
                    </a:lnTo>
                    <a:lnTo>
                      <a:pt x="82" y="270"/>
                    </a:lnTo>
                    <a:lnTo>
                      <a:pt x="92" y="268"/>
                    </a:lnTo>
                    <a:lnTo>
                      <a:pt x="100" y="266"/>
                    </a:lnTo>
                    <a:lnTo>
                      <a:pt x="100" y="266"/>
                    </a:lnTo>
                    <a:lnTo>
                      <a:pt x="110" y="260"/>
                    </a:lnTo>
                    <a:lnTo>
                      <a:pt x="122" y="254"/>
                    </a:lnTo>
                    <a:lnTo>
                      <a:pt x="122" y="254"/>
                    </a:lnTo>
                    <a:lnTo>
                      <a:pt x="122" y="262"/>
                    </a:lnTo>
                    <a:lnTo>
                      <a:pt x="126" y="266"/>
                    </a:lnTo>
                    <a:lnTo>
                      <a:pt x="132" y="270"/>
                    </a:lnTo>
                    <a:lnTo>
                      <a:pt x="142" y="270"/>
                    </a:lnTo>
                    <a:lnTo>
                      <a:pt x="142" y="270"/>
                    </a:lnTo>
                    <a:lnTo>
                      <a:pt x="160" y="268"/>
                    </a:lnTo>
                    <a:lnTo>
                      <a:pt x="160" y="268"/>
                    </a:lnTo>
                    <a:lnTo>
                      <a:pt x="182" y="262"/>
                    </a:lnTo>
                    <a:lnTo>
                      <a:pt x="182" y="250"/>
                    </a:lnTo>
                    <a:close/>
                    <a:moveTo>
                      <a:pt x="204" y="84"/>
                    </a:moveTo>
                    <a:lnTo>
                      <a:pt x="186" y="66"/>
                    </a:lnTo>
                    <a:lnTo>
                      <a:pt x="164" y="66"/>
                    </a:lnTo>
                    <a:lnTo>
                      <a:pt x="164" y="42"/>
                    </a:lnTo>
                    <a:lnTo>
                      <a:pt x="146" y="24"/>
                    </a:lnTo>
                    <a:lnTo>
                      <a:pt x="146" y="84"/>
                    </a:lnTo>
                    <a:lnTo>
                      <a:pt x="204"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3" name="Group 42"/>
            <p:cNvGrpSpPr/>
            <p:nvPr/>
          </p:nvGrpSpPr>
          <p:grpSpPr>
            <a:xfrm>
              <a:off x="1768252" y="6012149"/>
              <a:ext cx="407839" cy="373228"/>
              <a:chOff x="592807" y="2258092"/>
              <a:chExt cx="612000" cy="612000"/>
            </a:xfrm>
          </p:grpSpPr>
          <p:sp>
            <p:nvSpPr>
              <p:cNvPr id="44" name="Oval 43"/>
              <p:cNvSpPr/>
              <p:nvPr/>
            </p:nvSpPr>
            <p:spPr bwMode="ltGray">
              <a:xfrm>
                <a:off x="592807"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45" name="Freeform 4887"/>
              <p:cNvSpPr>
                <a:spLocks noEditPoints="1"/>
              </p:cNvSpPr>
              <p:nvPr/>
            </p:nvSpPr>
            <p:spPr bwMode="auto">
              <a:xfrm>
                <a:off x="759377" y="2380402"/>
                <a:ext cx="278861" cy="373432"/>
              </a:xfrm>
              <a:custGeom>
                <a:avLst/>
                <a:gdLst>
                  <a:gd name="T0" fmla="*/ 132 w 230"/>
                  <a:gd name="T1" fmla="*/ 184 h 308"/>
                  <a:gd name="T2" fmla="*/ 122 w 230"/>
                  <a:gd name="T3" fmla="*/ 242 h 308"/>
                  <a:gd name="T4" fmla="*/ 110 w 230"/>
                  <a:gd name="T5" fmla="*/ 246 h 308"/>
                  <a:gd name="T6" fmla="*/ 102 w 230"/>
                  <a:gd name="T7" fmla="*/ 248 h 308"/>
                  <a:gd name="T8" fmla="*/ 90 w 230"/>
                  <a:gd name="T9" fmla="*/ 242 h 308"/>
                  <a:gd name="T10" fmla="*/ 86 w 230"/>
                  <a:gd name="T11" fmla="*/ 224 h 308"/>
                  <a:gd name="T12" fmla="*/ 86 w 230"/>
                  <a:gd name="T13" fmla="*/ 214 h 308"/>
                  <a:gd name="T14" fmla="*/ 88 w 230"/>
                  <a:gd name="T15" fmla="*/ 204 h 308"/>
                  <a:gd name="T16" fmla="*/ 96 w 230"/>
                  <a:gd name="T17" fmla="*/ 186 h 308"/>
                  <a:gd name="T18" fmla="*/ 100 w 230"/>
                  <a:gd name="T19" fmla="*/ 180 h 308"/>
                  <a:gd name="T20" fmla="*/ 106 w 230"/>
                  <a:gd name="T21" fmla="*/ 176 h 308"/>
                  <a:gd name="T22" fmla="*/ 120 w 230"/>
                  <a:gd name="T23" fmla="*/ 172 h 308"/>
                  <a:gd name="T24" fmla="*/ 120 w 230"/>
                  <a:gd name="T25" fmla="*/ 172 h 308"/>
                  <a:gd name="T26" fmla="*/ 122 w 230"/>
                  <a:gd name="T27" fmla="*/ 172 h 308"/>
                  <a:gd name="T28" fmla="*/ 230 w 230"/>
                  <a:gd name="T29" fmla="*/ 82 h 308"/>
                  <a:gd name="T30" fmla="*/ 230 w 230"/>
                  <a:gd name="T31" fmla="*/ 292 h 308"/>
                  <a:gd name="T32" fmla="*/ 224 w 230"/>
                  <a:gd name="T33" fmla="*/ 304 h 308"/>
                  <a:gd name="T34" fmla="*/ 214 w 230"/>
                  <a:gd name="T35" fmla="*/ 308 h 308"/>
                  <a:gd name="T36" fmla="*/ 16 w 230"/>
                  <a:gd name="T37" fmla="*/ 308 h 308"/>
                  <a:gd name="T38" fmla="*/ 4 w 230"/>
                  <a:gd name="T39" fmla="*/ 304 h 308"/>
                  <a:gd name="T40" fmla="*/ 0 w 230"/>
                  <a:gd name="T41" fmla="*/ 292 h 308"/>
                  <a:gd name="T42" fmla="*/ 0 w 230"/>
                  <a:gd name="T43" fmla="*/ 16 h 308"/>
                  <a:gd name="T44" fmla="*/ 4 w 230"/>
                  <a:gd name="T45" fmla="*/ 4 h 308"/>
                  <a:gd name="T46" fmla="*/ 16 w 230"/>
                  <a:gd name="T47" fmla="*/ 0 h 308"/>
                  <a:gd name="T48" fmla="*/ 164 w 230"/>
                  <a:gd name="T49" fmla="*/ 16 h 308"/>
                  <a:gd name="T50" fmla="*/ 230 w 230"/>
                  <a:gd name="T51" fmla="*/ 82 h 308"/>
                  <a:gd name="T52" fmla="*/ 182 w 230"/>
                  <a:gd name="T53" fmla="*/ 250 h 308"/>
                  <a:gd name="T54" fmla="*/ 166 w 230"/>
                  <a:gd name="T55" fmla="*/ 254 h 308"/>
                  <a:gd name="T56" fmla="*/ 162 w 230"/>
                  <a:gd name="T57" fmla="*/ 254 h 308"/>
                  <a:gd name="T58" fmla="*/ 158 w 230"/>
                  <a:gd name="T59" fmla="*/ 250 h 308"/>
                  <a:gd name="T60" fmla="*/ 156 w 230"/>
                  <a:gd name="T61" fmla="*/ 242 h 308"/>
                  <a:gd name="T62" fmla="*/ 156 w 230"/>
                  <a:gd name="T63" fmla="*/ 236 h 308"/>
                  <a:gd name="T64" fmla="*/ 158 w 230"/>
                  <a:gd name="T65" fmla="*/ 230 h 308"/>
                  <a:gd name="T66" fmla="*/ 158 w 230"/>
                  <a:gd name="T67" fmla="*/ 160 h 308"/>
                  <a:gd name="T68" fmla="*/ 144 w 230"/>
                  <a:gd name="T69" fmla="*/ 166 h 308"/>
                  <a:gd name="T70" fmla="*/ 134 w 230"/>
                  <a:gd name="T71" fmla="*/ 162 h 308"/>
                  <a:gd name="T72" fmla="*/ 128 w 230"/>
                  <a:gd name="T73" fmla="*/ 160 h 308"/>
                  <a:gd name="T74" fmla="*/ 120 w 230"/>
                  <a:gd name="T75" fmla="*/ 160 h 308"/>
                  <a:gd name="T76" fmla="*/ 114 w 230"/>
                  <a:gd name="T77" fmla="*/ 158 h 308"/>
                  <a:gd name="T78" fmla="*/ 88 w 230"/>
                  <a:gd name="T79" fmla="*/ 164 h 308"/>
                  <a:gd name="T80" fmla="*/ 76 w 230"/>
                  <a:gd name="T81" fmla="*/ 170 h 308"/>
                  <a:gd name="T82" fmla="*/ 66 w 230"/>
                  <a:gd name="T83" fmla="*/ 178 h 308"/>
                  <a:gd name="T84" fmla="*/ 52 w 230"/>
                  <a:gd name="T85" fmla="*/ 202 h 308"/>
                  <a:gd name="T86" fmla="*/ 50 w 230"/>
                  <a:gd name="T87" fmla="*/ 214 h 308"/>
                  <a:gd name="T88" fmla="*/ 48 w 230"/>
                  <a:gd name="T89" fmla="*/ 228 h 308"/>
                  <a:gd name="T90" fmla="*/ 50 w 230"/>
                  <a:gd name="T91" fmla="*/ 246 h 308"/>
                  <a:gd name="T92" fmla="*/ 56 w 230"/>
                  <a:gd name="T93" fmla="*/ 258 h 308"/>
                  <a:gd name="T94" fmla="*/ 62 w 230"/>
                  <a:gd name="T95" fmla="*/ 264 h 308"/>
                  <a:gd name="T96" fmla="*/ 74 w 230"/>
                  <a:gd name="T97" fmla="*/ 270 h 308"/>
                  <a:gd name="T98" fmla="*/ 82 w 230"/>
                  <a:gd name="T99" fmla="*/ 270 h 308"/>
                  <a:gd name="T100" fmla="*/ 100 w 230"/>
                  <a:gd name="T101" fmla="*/ 266 h 308"/>
                  <a:gd name="T102" fmla="*/ 110 w 230"/>
                  <a:gd name="T103" fmla="*/ 260 h 308"/>
                  <a:gd name="T104" fmla="*/ 122 w 230"/>
                  <a:gd name="T105" fmla="*/ 254 h 308"/>
                  <a:gd name="T106" fmla="*/ 126 w 230"/>
                  <a:gd name="T107" fmla="*/ 266 h 308"/>
                  <a:gd name="T108" fmla="*/ 142 w 230"/>
                  <a:gd name="T109" fmla="*/ 270 h 308"/>
                  <a:gd name="T110" fmla="*/ 160 w 230"/>
                  <a:gd name="T111" fmla="*/ 268 h 308"/>
                  <a:gd name="T112" fmla="*/ 182 w 230"/>
                  <a:gd name="T113" fmla="*/ 262 h 308"/>
                  <a:gd name="T114" fmla="*/ 204 w 230"/>
                  <a:gd name="T115" fmla="*/ 84 h 308"/>
                  <a:gd name="T116" fmla="*/ 164 w 230"/>
                  <a:gd name="T117" fmla="*/ 66 h 308"/>
                  <a:gd name="T118" fmla="*/ 146 w 230"/>
                  <a:gd name="T119" fmla="*/ 24 h 308"/>
                  <a:gd name="T120" fmla="*/ 204 w 230"/>
                  <a:gd name="T121"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308">
                    <a:moveTo>
                      <a:pt x="122" y="172"/>
                    </a:moveTo>
                    <a:lnTo>
                      <a:pt x="132" y="184"/>
                    </a:lnTo>
                    <a:lnTo>
                      <a:pt x="122" y="242"/>
                    </a:lnTo>
                    <a:lnTo>
                      <a:pt x="122" y="242"/>
                    </a:lnTo>
                    <a:lnTo>
                      <a:pt x="110" y="246"/>
                    </a:lnTo>
                    <a:lnTo>
                      <a:pt x="110" y="246"/>
                    </a:lnTo>
                    <a:lnTo>
                      <a:pt x="102" y="248"/>
                    </a:lnTo>
                    <a:lnTo>
                      <a:pt x="102" y="248"/>
                    </a:lnTo>
                    <a:lnTo>
                      <a:pt x="94" y="246"/>
                    </a:lnTo>
                    <a:lnTo>
                      <a:pt x="90" y="242"/>
                    </a:lnTo>
                    <a:lnTo>
                      <a:pt x="86" y="234"/>
                    </a:lnTo>
                    <a:lnTo>
                      <a:pt x="86" y="224"/>
                    </a:lnTo>
                    <a:lnTo>
                      <a:pt x="86" y="224"/>
                    </a:lnTo>
                    <a:lnTo>
                      <a:pt x="86" y="214"/>
                    </a:lnTo>
                    <a:lnTo>
                      <a:pt x="88" y="204"/>
                    </a:lnTo>
                    <a:lnTo>
                      <a:pt x="88" y="204"/>
                    </a:lnTo>
                    <a:lnTo>
                      <a:pt x="92" y="194"/>
                    </a:lnTo>
                    <a:lnTo>
                      <a:pt x="96" y="186"/>
                    </a:lnTo>
                    <a:lnTo>
                      <a:pt x="96" y="186"/>
                    </a:lnTo>
                    <a:lnTo>
                      <a:pt x="100" y="180"/>
                    </a:lnTo>
                    <a:lnTo>
                      <a:pt x="106" y="176"/>
                    </a:lnTo>
                    <a:lnTo>
                      <a:pt x="106" y="176"/>
                    </a:lnTo>
                    <a:lnTo>
                      <a:pt x="112" y="172"/>
                    </a:lnTo>
                    <a:lnTo>
                      <a:pt x="120" y="172"/>
                    </a:lnTo>
                    <a:lnTo>
                      <a:pt x="120" y="172"/>
                    </a:lnTo>
                    <a:lnTo>
                      <a:pt x="120" y="172"/>
                    </a:lnTo>
                    <a:lnTo>
                      <a:pt x="120" y="172"/>
                    </a:lnTo>
                    <a:lnTo>
                      <a:pt x="122" y="172"/>
                    </a:lnTo>
                    <a:lnTo>
                      <a:pt x="122" y="172"/>
                    </a:lnTo>
                    <a:close/>
                    <a:moveTo>
                      <a:pt x="230" y="82"/>
                    </a:moveTo>
                    <a:lnTo>
                      <a:pt x="230" y="292"/>
                    </a:lnTo>
                    <a:lnTo>
                      <a:pt x="230" y="292"/>
                    </a:lnTo>
                    <a:lnTo>
                      <a:pt x="228" y="298"/>
                    </a:lnTo>
                    <a:lnTo>
                      <a:pt x="224" y="304"/>
                    </a:lnTo>
                    <a:lnTo>
                      <a:pt x="220" y="308"/>
                    </a:lnTo>
                    <a:lnTo>
                      <a:pt x="214" y="308"/>
                    </a:lnTo>
                    <a:lnTo>
                      <a:pt x="16" y="308"/>
                    </a:lnTo>
                    <a:lnTo>
                      <a:pt x="16" y="308"/>
                    </a:lnTo>
                    <a:lnTo>
                      <a:pt x="8" y="308"/>
                    </a:lnTo>
                    <a:lnTo>
                      <a:pt x="4" y="304"/>
                    </a:lnTo>
                    <a:lnTo>
                      <a:pt x="0" y="298"/>
                    </a:lnTo>
                    <a:lnTo>
                      <a:pt x="0" y="292"/>
                    </a:lnTo>
                    <a:lnTo>
                      <a:pt x="0" y="16"/>
                    </a:lnTo>
                    <a:lnTo>
                      <a:pt x="0" y="16"/>
                    </a:lnTo>
                    <a:lnTo>
                      <a:pt x="0" y="10"/>
                    </a:lnTo>
                    <a:lnTo>
                      <a:pt x="4" y="4"/>
                    </a:lnTo>
                    <a:lnTo>
                      <a:pt x="8" y="0"/>
                    </a:lnTo>
                    <a:lnTo>
                      <a:pt x="16" y="0"/>
                    </a:lnTo>
                    <a:lnTo>
                      <a:pt x="148" y="0"/>
                    </a:lnTo>
                    <a:lnTo>
                      <a:pt x="164" y="16"/>
                    </a:lnTo>
                    <a:lnTo>
                      <a:pt x="212" y="66"/>
                    </a:lnTo>
                    <a:lnTo>
                      <a:pt x="230" y="82"/>
                    </a:lnTo>
                    <a:close/>
                    <a:moveTo>
                      <a:pt x="182" y="250"/>
                    </a:moveTo>
                    <a:lnTo>
                      <a:pt x="182" y="250"/>
                    </a:lnTo>
                    <a:lnTo>
                      <a:pt x="174" y="254"/>
                    </a:lnTo>
                    <a:lnTo>
                      <a:pt x="166" y="254"/>
                    </a:lnTo>
                    <a:lnTo>
                      <a:pt x="166" y="254"/>
                    </a:lnTo>
                    <a:lnTo>
                      <a:pt x="162" y="254"/>
                    </a:lnTo>
                    <a:lnTo>
                      <a:pt x="158" y="250"/>
                    </a:lnTo>
                    <a:lnTo>
                      <a:pt x="158" y="250"/>
                    </a:lnTo>
                    <a:lnTo>
                      <a:pt x="156" y="246"/>
                    </a:lnTo>
                    <a:lnTo>
                      <a:pt x="156" y="242"/>
                    </a:lnTo>
                    <a:lnTo>
                      <a:pt x="156" y="242"/>
                    </a:lnTo>
                    <a:lnTo>
                      <a:pt x="156" y="236"/>
                    </a:lnTo>
                    <a:lnTo>
                      <a:pt x="156" y="236"/>
                    </a:lnTo>
                    <a:lnTo>
                      <a:pt x="158" y="230"/>
                    </a:lnTo>
                    <a:lnTo>
                      <a:pt x="172" y="160"/>
                    </a:lnTo>
                    <a:lnTo>
                      <a:pt x="158" y="160"/>
                    </a:lnTo>
                    <a:lnTo>
                      <a:pt x="144" y="166"/>
                    </a:lnTo>
                    <a:lnTo>
                      <a:pt x="144" y="166"/>
                    </a:lnTo>
                    <a:lnTo>
                      <a:pt x="134" y="162"/>
                    </a:lnTo>
                    <a:lnTo>
                      <a:pt x="134" y="162"/>
                    </a:lnTo>
                    <a:lnTo>
                      <a:pt x="128" y="160"/>
                    </a:lnTo>
                    <a:lnTo>
                      <a:pt x="128" y="160"/>
                    </a:lnTo>
                    <a:lnTo>
                      <a:pt x="120" y="160"/>
                    </a:lnTo>
                    <a:lnTo>
                      <a:pt x="120" y="160"/>
                    </a:lnTo>
                    <a:lnTo>
                      <a:pt x="114" y="158"/>
                    </a:lnTo>
                    <a:lnTo>
                      <a:pt x="114" y="158"/>
                    </a:lnTo>
                    <a:lnTo>
                      <a:pt x="100" y="160"/>
                    </a:lnTo>
                    <a:lnTo>
                      <a:pt x="88" y="164"/>
                    </a:lnTo>
                    <a:lnTo>
                      <a:pt x="88" y="164"/>
                    </a:lnTo>
                    <a:lnTo>
                      <a:pt x="76" y="170"/>
                    </a:lnTo>
                    <a:lnTo>
                      <a:pt x="66" y="178"/>
                    </a:lnTo>
                    <a:lnTo>
                      <a:pt x="66" y="178"/>
                    </a:lnTo>
                    <a:lnTo>
                      <a:pt x="58" y="190"/>
                    </a:lnTo>
                    <a:lnTo>
                      <a:pt x="52" y="202"/>
                    </a:lnTo>
                    <a:lnTo>
                      <a:pt x="52" y="202"/>
                    </a:lnTo>
                    <a:lnTo>
                      <a:pt x="50" y="214"/>
                    </a:lnTo>
                    <a:lnTo>
                      <a:pt x="48" y="228"/>
                    </a:lnTo>
                    <a:lnTo>
                      <a:pt x="48" y="228"/>
                    </a:lnTo>
                    <a:lnTo>
                      <a:pt x="48" y="238"/>
                    </a:lnTo>
                    <a:lnTo>
                      <a:pt x="50" y="246"/>
                    </a:lnTo>
                    <a:lnTo>
                      <a:pt x="52" y="252"/>
                    </a:lnTo>
                    <a:lnTo>
                      <a:pt x="56" y="258"/>
                    </a:lnTo>
                    <a:lnTo>
                      <a:pt x="56" y="258"/>
                    </a:lnTo>
                    <a:lnTo>
                      <a:pt x="62" y="264"/>
                    </a:lnTo>
                    <a:lnTo>
                      <a:pt x="68" y="268"/>
                    </a:lnTo>
                    <a:lnTo>
                      <a:pt x="74" y="270"/>
                    </a:lnTo>
                    <a:lnTo>
                      <a:pt x="82" y="270"/>
                    </a:lnTo>
                    <a:lnTo>
                      <a:pt x="82" y="270"/>
                    </a:lnTo>
                    <a:lnTo>
                      <a:pt x="92" y="268"/>
                    </a:lnTo>
                    <a:lnTo>
                      <a:pt x="100" y="266"/>
                    </a:lnTo>
                    <a:lnTo>
                      <a:pt x="100" y="266"/>
                    </a:lnTo>
                    <a:lnTo>
                      <a:pt x="110" y="260"/>
                    </a:lnTo>
                    <a:lnTo>
                      <a:pt x="122" y="254"/>
                    </a:lnTo>
                    <a:lnTo>
                      <a:pt x="122" y="254"/>
                    </a:lnTo>
                    <a:lnTo>
                      <a:pt x="122" y="262"/>
                    </a:lnTo>
                    <a:lnTo>
                      <a:pt x="126" y="266"/>
                    </a:lnTo>
                    <a:lnTo>
                      <a:pt x="132" y="270"/>
                    </a:lnTo>
                    <a:lnTo>
                      <a:pt x="142" y="270"/>
                    </a:lnTo>
                    <a:lnTo>
                      <a:pt x="142" y="270"/>
                    </a:lnTo>
                    <a:lnTo>
                      <a:pt x="160" y="268"/>
                    </a:lnTo>
                    <a:lnTo>
                      <a:pt x="160" y="268"/>
                    </a:lnTo>
                    <a:lnTo>
                      <a:pt x="182" y="262"/>
                    </a:lnTo>
                    <a:lnTo>
                      <a:pt x="182" y="250"/>
                    </a:lnTo>
                    <a:close/>
                    <a:moveTo>
                      <a:pt x="204" y="84"/>
                    </a:moveTo>
                    <a:lnTo>
                      <a:pt x="186" y="66"/>
                    </a:lnTo>
                    <a:lnTo>
                      <a:pt x="164" y="66"/>
                    </a:lnTo>
                    <a:lnTo>
                      <a:pt x="164" y="42"/>
                    </a:lnTo>
                    <a:lnTo>
                      <a:pt x="146" y="24"/>
                    </a:lnTo>
                    <a:lnTo>
                      <a:pt x="146" y="84"/>
                    </a:lnTo>
                    <a:lnTo>
                      <a:pt x="204"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6" name="Group 45"/>
            <p:cNvGrpSpPr/>
            <p:nvPr/>
          </p:nvGrpSpPr>
          <p:grpSpPr>
            <a:xfrm>
              <a:off x="2708920" y="6011028"/>
              <a:ext cx="407839" cy="373228"/>
              <a:chOff x="592807" y="2258092"/>
              <a:chExt cx="612000" cy="612000"/>
            </a:xfrm>
          </p:grpSpPr>
          <p:sp>
            <p:nvSpPr>
              <p:cNvPr id="47" name="Oval 46"/>
              <p:cNvSpPr/>
              <p:nvPr/>
            </p:nvSpPr>
            <p:spPr bwMode="ltGray">
              <a:xfrm>
                <a:off x="592807"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48" name="Freeform 4887"/>
              <p:cNvSpPr>
                <a:spLocks noEditPoints="1"/>
              </p:cNvSpPr>
              <p:nvPr/>
            </p:nvSpPr>
            <p:spPr bwMode="auto">
              <a:xfrm>
                <a:off x="759377" y="2380402"/>
                <a:ext cx="278861" cy="373432"/>
              </a:xfrm>
              <a:custGeom>
                <a:avLst/>
                <a:gdLst>
                  <a:gd name="T0" fmla="*/ 132 w 230"/>
                  <a:gd name="T1" fmla="*/ 184 h 308"/>
                  <a:gd name="T2" fmla="*/ 122 w 230"/>
                  <a:gd name="T3" fmla="*/ 242 h 308"/>
                  <a:gd name="T4" fmla="*/ 110 w 230"/>
                  <a:gd name="T5" fmla="*/ 246 h 308"/>
                  <a:gd name="T6" fmla="*/ 102 w 230"/>
                  <a:gd name="T7" fmla="*/ 248 h 308"/>
                  <a:gd name="T8" fmla="*/ 90 w 230"/>
                  <a:gd name="T9" fmla="*/ 242 h 308"/>
                  <a:gd name="T10" fmla="*/ 86 w 230"/>
                  <a:gd name="T11" fmla="*/ 224 h 308"/>
                  <a:gd name="T12" fmla="*/ 86 w 230"/>
                  <a:gd name="T13" fmla="*/ 214 h 308"/>
                  <a:gd name="T14" fmla="*/ 88 w 230"/>
                  <a:gd name="T15" fmla="*/ 204 h 308"/>
                  <a:gd name="T16" fmla="*/ 96 w 230"/>
                  <a:gd name="T17" fmla="*/ 186 h 308"/>
                  <a:gd name="T18" fmla="*/ 100 w 230"/>
                  <a:gd name="T19" fmla="*/ 180 h 308"/>
                  <a:gd name="T20" fmla="*/ 106 w 230"/>
                  <a:gd name="T21" fmla="*/ 176 h 308"/>
                  <a:gd name="T22" fmla="*/ 120 w 230"/>
                  <a:gd name="T23" fmla="*/ 172 h 308"/>
                  <a:gd name="T24" fmla="*/ 120 w 230"/>
                  <a:gd name="T25" fmla="*/ 172 h 308"/>
                  <a:gd name="T26" fmla="*/ 122 w 230"/>
                  <a:gd name="T27" fmla="*/ 172 h 308"/>
                  <a:gd name="T28" fmla="*/ 230 w 230"/>
                  <a:gd name="T29" fmla="*/ 82 h 308"/>
                  <a:gd name="T30" fmla="*/ 230 w 230"/>
                  <a:gd name="T31" fmla="*/ 292 h 308"/>
                  <a:gd name="T32" fmla="*/ 224 w 230"/>
                  <a:gd name="T33" fmla="*/ 304 h 308"/>
                  <a:gd name="T34" fmla="*/ 214 w 230"/>
                  <a:gd name="T35" fmla="*/ 308 h 308"/>
                  <a:gd name="T36" fmla="*/ 16 w 230"/>
                  <a:gd name="T37" fmla="*/ 308 h 308"/>
                  <a:gd name="T38" fmla="*/ 4 w 230"/>
                  <a:gd name="T39" fmla="*/ 304 h 308"/>
                  <a:gd name="T40" fmla="*/ 0 w 230"/>
                  <a:gd name="T41" fmla="*/ 292 h 308"/>
                  <a:gd name="T42" fmla="*/ 0 w 230"/>
                  <a:gd name="T43" fmla="*/ 16 h 308"/>
                  <a:gd name="T44" fmla="*/ 4 w 230"/>
                  <a:gd name="T45" fmla="*/ 4 h 308"/>
                  <a:gd name="T46" fmla="*/ 16 w 230"/>
                  <a:gd name="T47" fmla="*/ 0 h 308"/>
                  <a:gd name="T48" fmla="*/ 164 w 230"/>
                  <a:gd name="T49" fmla="*/ 16 h 308"/>
                  <a:gd name="T50" fmla="*/ 230 w 230"/>
                  <a:gd name="T51" fmla="*/ 82 h 308"/>
                  <a:gd name="T52" fmla="*/ 182 w 230"/>
                  <a:gd name="T53" fmla="*/ 250 h 308"/>
                  <a:gd name="T54" fmla="*/ 166 w 230"/>
                  <a:gd name="T55" fmla="*/ 254 h 308"/>
                  <a:gd name="T56" fmla="*/ 162 w 230"/>
                  <a:gd name="T57" fmla="*/ 254 h 308"/>
                  <a:gd name="T58" fmla="*/ 158 w 230"/>
                  <a:gd name="T59" fmla="*/ 250 h 308"/>
                  <a:gd name="T60" fmla="*/ 156 w 230"/>
                  <a:gd name="T61" fmla="*/ 242 h 308"/>
                  <a:gd name="T62" fmla="*/ 156 w 230"/>
                  <a:gd name="T63" fmla="*/ 236 h 308"/>
                  <a:gd name="T64" fmla="*/ 158 w 230"/>
                  <a:gd name="T65" fmla="*/ 230 h 308"/>
                  <a:gd name="T66" fmla="*/ 158 w 230"/>
                  <a:gd name="T67" fmla="*/ 160 h 308"/>
                  <a:gd name="T68" fmla="*/ 144 w 230"/>
                  <a:gd name="T69" fmla="*/ 166 h 308"/>
                  <a:gd name="T70" fmla="*/ 134 w 230"/>
                  <a:gd name="T71" fmla="*/ 162 h 308"/>
                  <a:gd name="T72" fmla="*/ 128 w 230"/>
                  <a:gd name="T73" fmla="*/ 160 h 308"/>
                  <a:gd name="T74" fmla="*/ 120 w 230"/>
                  <a:gd name="T75" fmla="*/ 160 h 308"/>
                  <a:gd name="T76" fmla="*/ 114 w 230"/>
                  <a:gd name="T77" fmla="*/ 158 h 308"/>
                  <a:gd name="T78" fmla="*/ 88 w 230"/>
                  <a:gd name="T79" fmla="*/ 164 h 308"/>
                  <a:gd name="T80" fmla="*/ 76 w 230"/>
                  <a:gd name="T81" fmla="*/ 170 h 308"/>
                  <a:gd name="T82" fmla="*/ 66 w 230"/>
                  <a:gd name="T83" fmla="*/ 178 h 308"/>
                  <a:gd name="T84" fmla="*/ 52 w 230"/>
                  <a:gd name="T85" fmla="*/ 202 h 308"/>
                  <a:gd name="T86" fmla="*/ 50 w 230"/>
                  <a:gd name="T87" fmla="*/ 214 h 308"/>
                  <a:gd name="T88" fmla="*/ 48 w 230"/>
                  <a:gd name="T89" fmla="*/ 228 h 308"/>
                  <a:gd name="T90" fmla="*/ 50 w 230"/>
                  <a:gd name="T91" fmla="*/ 246 h 308"/>
                  <a:gd name="T92" fmla="*/ 56 w 230"/>
                  <a:gd name="T93" fmla="*/ 258 h 308"/>
                  <a:gd name="T94" fmla="*/ 62 w 230"/>
                  <a:gd name="T95" fmla="*/ 264 h 308"/>
                  <a:gd name="T96" fmla="*/ 74 w 230"/>
                  <a:gd name="T97" fmla="*/ 270 h 308"/>
                  <a:gd name="T98" fmla="*/ 82 w 230"/>
                  <a:gd name="T99" fmla="*/ 270 h 308"/>
                  <a:gd name="T100" fmla="*/ 100 w 230"/>
                  <a:gd name="T101" fmla="*/ 266 h 308"/>
                  <a:gd name="T102" fmla="*/ 110 w 230"/>
                  <a:gd name="T103" fmla="*/ 260 h 308"/>
                  <a:gd name="T104" fmla="*/ 122 w 230"/>
                  <a:gd name="T105" fmla="*/ 254 h 308"/>
                  <a:gd name="T106" fmla="*/ 126 w 230"/>
                  <a:gd name="T107" fmla="*/ 266 h 308"/>
                  <a:gd name="T108" fmla="*/ 142 w 230"/>
                  <a:gd name="T109" fmla="*/ 270 h 308"/>
                  <a:gd name="T110" fmla="*/ 160 w 230"/>
                  <a:gd name="T111" fmla="*/ 268 h 308"/>
                  <a:gd name="T112" fmla="*/ 182 w 230"/>
                  <a:gd name="T113" fmla="*/ 262 h 308"/>
                  <a:gd name="T114" fmla="*/ 204 w 230"/>
                  <a:gd name="T115" fmla="*/ 84 h 308"/>
                  <a:gd name="T116" fmla="*/ 164 w 230"/>
                  <a:gd name="T117" fmla="*/ 66 h 308"/>
                  <a:gd name="T118" fmla="*/ 146 w 230"/>
                  <a:gd name="T119" fmla="*/ 24 h 308"/>
                  <a:gd name="T120" fmla="*/ 204 w 230"/>
                  <a:gd name="T121"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308">
                    <a:moveTo>
                      <a:pt x="122" y="172"/>
                    </a:moveTo>
                    <a:lnTo>
                      <a:pt x="132" y="184"/>
                    </a:lnTo>
                    <a:lnTo>
                      <a:pt x="122" y="242"/>
                    </a:lnTo>
                    <a:lnTo>
                      <a:pt x="122" y="242"/>
                    </a:lnTo>
                    <a:lnTo>
                      <a:pt x="110" y="246"/>
                    </a:lnTo>
                    <a:lnTo>
                      <a:pt x="110" y="246"/>
                    </a:lnTo>
                    <a:lnTo>
                      <a:pt x="102" y="248"/>
                    </a:lnTo>
                    <a:lnTo>
                      <a:pt x="102" y="248"/>
                    </a:lnTo>
                    <a:lnTo>
                      <a:pt x="94" y="246"/>
                    </a:lnTo>
                    <a:lnTo>
                      <a:pt x="90" y="242"/>
                    </a:lnTo>
                    <a:lnTo>
                      <a:pt x="86" y="234"/>
                    </a:lnTo>
                    <a:lnTo>
                      <a:pt x="86" y="224"/>
                    </a:lnTo>
                    <a:lnTo>
                      <a:pt x="86" y="224"/>
                    </a:lnTo>
                    <a:lnTo>
                      <a:pt x="86" y="214"/>
                    </a:lnTo>
                    <a:lnTo>
                      <a:pt x="88" y="204"/>
                    </a:lnTo>
                    <a:lnTo>
                      <a:pt x="88" y="204"/>
                    </a:lnTo>
                    <a:lnTo>
                      <a:pt x="92" y="194"/>
                    </a:lnTo>
                    <a:lnTo>
                      <a:pt x="96" y="186"/>
                    </a:lnTo>
                    <a:lnTo>
                      <a:pt x="96" y="186"/>
                    </a:lnTo>
                    <a:lnTo>
                      <a:pt x="100" y="180"/>
                    </a:lnTo>
                    <a:lnTo>
                      <a:pt x="106" y="176"/>
                    </a:lnTo>
                    <a:lnTo>
                      <a:pt x="106" y="176"/>
                    </a:lnTo>
                    <a:lnTo>
                      <a:pt x="112" y="172"/>
                    </a:lnTo>
                    <a:lnTo>
                      <a:pt x="120" y="172"/>
                    </a:lnTo>
                    <a:lnTo>
                      <a:pt x="120" y="172"/>
                    </a:lnTo>
                    <a:lnTo>
                      <a:pt x="120" y="172"/>
                    </a:lnTo>
                    <a:lnTo>
                      <a:pt x="120" y="172"/>
                    </a:lnTo>
                    <a:lnTo>
                      <a:pt x="122" y="172"/>
                    </a:lnTo>
                    <a:lnTo>
                      <a:pt x="122" y="172"/>
                    </a:lnTo>
                    <a:close/>
                    <a:moveTo>
                      <a:pt x="230" y="82"/>
                    </a:moveTo>
                    <a:lnTo>
                      <a:pt x="230" y="292"/>
                    </a:lnTo>
                    <a:lnTo>
                      <a:pt x="230" y="292"/>
                    </a:lnTo>
                    <a:lnTo>
                      <a:pt x="228" y="298"/>
                    </a:lnTo>
                    <a:lnTo>
                      <a:pt x="224" y="304"/>
                    </a:lnTo>
                    <a:lnTo>
                      <a:pt x="220" y="308"/>
                    </a:lnTo>
                    <a:lnTo>
                      <a:pt x="214" y="308"/>
                    </a:lnTo>
                    <a:lnTo>
                      <a:pt x="16" y="308"/>
                    </a:lnTo>
                    <a:lnTo>
                      <a:pt x="16" y="308"/>
                    </a:lnTo>
                    <a:lnTo>
                      <a:pt x="8" y="308"/>
                    </a:lnTo>
                    <a:lnTo>
                      <a:pt x="4" y="304"/>
                    </a:lnTo>
                    <a:lnTo>
                      <a:pt x="0" y="298"/>
                    </a:lnTo>
                    <a:lnTo>
                      <a:pt x="0" y="292"/>
                    </a:lnTo>
                    <a:lnTo>
                      <a:pt x="0" y="16"/>
                    </a:lnTo>
                    <a:lnTo>
                      <a:pt x="0" y="16"/>
                    </a:lnTo>
                    <a:lnTo>
                      <a:pt x="0" y="10"/>
                    </a:lnTo>
                    <a:lnTo>
                      <a:pt x="4" y="4"/>
                    </a:lnTo>
                    <a:lnTo>
                      <a:pt x="8" y="0"/>
                    </a:lnTo>
                    <a:lnTo>
                      <a:pt x="16" y="0"/>
                    </a:lnTo>
                    <a:lnTo>
                      <a:pt x="148" y="0"/>
                    </a:lnTo>
                    <a:lnTo>
                      <a:pt x="164" y="16"/>
                    </a:lnTo>
                    <a:lnTo>
                      <a:pt x="212" y="66"/>
                    </a:lnTo>
                    <a:lnTo>
                      <a:pt x="230" y="82"/>
                    </a:lnTo>
                    <a:close/>
                    <a:moveTo>
                      <a:pt x="182" y="250"/>
                    </a:moveTo>
                    <a:lnTo>
                      <a:pt x="182" y="250"/>
                    </a:lnTo>
                    <a:lnTo>
                      <a:pt x="174" y="254"/>
                    </a:lnTo>
                    <a:lnTo>
                      <a:pt x="166" y="254"/>
                    </a:lnTo>
                    <a:lnTo>
                      <a:pt x="166" y="254"/>
                    </a:lnTo>
                    <a:lnTo>
                      <a:pt x="162" y="254"/>
                    </a:lnTo>
                    <a:lnTo>
                      <a:pt x="158" y="250"/>
                    </a:lnTo>
                    <a:lnTo>
                      <a:pt x="158" y="250"/>
                    </a:lnTo>
                    <a:lnTo>
                      <a:pt x="156" y="246"/>
                    </a:lnTo>
                    <a:lnTo>
                      <a:pt x="156" y="242"/>
                    </a:lnTo>
                    <a:lnTo>
                      <a:pt x="156" y="242"/>
                    </a:lnTo>
                    <a:lnTo>
                      <a:pt x="156" y="236"/>
                    </a:lnTo>
                    <a:lnTo>
                      <a:pt x="156" y="236"/>
                    </a:lnTo>
                    <a:lnTo>
                      <a:pt x="158" y="230"/>
                    </a:lnTo>
                    <a:lnTo>
                      <a:pt x="172" y="160"/>
                    </a:lnTo>
                    <a:lnTo>
                      <a:pt x="158" y="160"/>
                    </a:lnTo>
                    <a:lnTo>
                      <a:pt x="144" y="166"/>
                    </a:lnTo>
                    <a:lnTo>
                      <a:pt x="144" y="166"/>
                    </a:lnTo>
                    <a:lnTo>
                      <a:pt x="134" y="162"/>
                    </a:lnTo>
                    <a:lnTo>
                      <a:pt x="134" y="162"/>
                    </a:lnTo>
                    <a:lnTo>
                      <a:pt x="128" y="160"/>
                    </a:lnTo>
                    <a:lnTo>
                      <a:pt x="128" y="160"/>
                    </a:lnTo>
                    <a:lnTo>
                      <a:pt x="120" y="160"/>
                    </a:lnTo>
                    <a:lnTo>
                      <a:pt x="120" y="160"/>
                    </a:lnTo>
                    <a:lnTo>
                      <a:pt x="114" y="158"/>
                    </a:lnTo>
                    <a:lnTo>
                      <a:pt x="114" y="158"/>
                    </a:lnTo>
                    <a:lnTo>
                      <a:pt x="100" y="160"/>
                    </a:lnTo>
                    <a:lnTo>
                      <a:pt x="88" y="164"/>
                    </a:lnTo>
                    <a:lnTo>
                      <a:pt x="88" y="164"/>
                    </a:lnTo>
                    <a:lnTo>
                      <a:pt x="76" y="170"/>
                    </a:lnTo>
                    <a:lnTo>
                      <a:pt x="66" y="178"/>
                    </a:lnTo>
                    <a:lnTo>
                      <a:pt x="66" y="178"/>
                    </a:lnTo>
                    <a:lnTo>
                      <a:pt x="58" y="190"/>
                    </a:lnTo>
                    <a:lnTo>
                      <a:pt x="52" y="202"/>
                    </a:lnTo>
                    <a:lnTo>
                      <a:pt x="52" y="202"/>
                    </a:lnTo>
                    <a:lnTo>
                      <a:pt x="50" y="214"/>
                    </a:lnTo>
                    <a:lnTo>
                      <a:pt x="48" y="228"/>
                    </a:lnTo>
                    <a:lnTo>
                      <a:pt x="48" y="228"/>
                    </a:lnTo>
                    <a:lnTo>
                      <a:pt x="48" y="238"/>
                    </a:lnTo>
                    <a:lnTo>
                      <a:pt x="50" y="246"/>
                    </a:lnTo>
                    <a:lnTo>
                      <a:pt x="52" y="252"/>
                    </a:lnTo>
                    <a:lnTo>
                      <a:pt x="56" y="258"/>
                    </a:lnTo>
                    <a:lnTo>
                      <a:pt x="56" y="258"/>
                    </a:lnTo>
                    <a:lnTo>
                      <a:pt x="62" y="264"/>
                    </a:lnTo>
                    <a:lnTo>
                      <a:pt x="68" y="268"/>
                    </a:lnTo>
                    <a:lnTo>
                      <a:pt x="74" y="270"/>
                    </a:lnTo>
                    <a:lnTo>
                      <a:pt x="82" y="270"/>
                    </a:lnTo>
                    <a:lnTo>
                      <a:pt x="82" y="270"/>
                    </a:lnTo>
                    <a:lnTo>
                      <a:pt x="92" y="268"/>
                    </a:lnTo>
                    <a:lnTo>
                      <a:pt x="100" y="266"/>
                    </a:lnTo>
                    <a:lnTo>
                      <a:pt x="100" y="266"/>
                    </a:lnTo>
                    <a:lnTo>
                      <a:pt x="110" y="260"/>
                    </a:lnTo>
                    <a:lnTo>
                      <a:pt x="122" y="254"/>
                    </a:lnTo>
                    <a:lnTo>
                      <a:pt x="122" y="254"/>
                    </a:lnTo>
                    <a:lnTo>
                      <a:pt x="122" y="262"/>
                    </a:lnTo>
                    <a:lnTo>
                      <a:pt x="126" y="266"/>
                    </a:lnTo>
                    <a:lnTo>
                      <a:pt x="132" y="270"/>
                    </a:lnTo>
                    <a:lnTo>
                      <a:pt x="142" y="270"/>
                    </a:lnTo>
                    <a:lnTo>
                      <a:pt x="142" y="270"/>
                    </a:lnTo>
                    <a:lnTo>
                      <a:pt x="160" y="268"/>
                    </a:lnTo>
                    <a:lnTo>
                      <a:pt x="160" y="268"/>
                    </a:lnTo>
                    <a:lnTo>
                      <a:pt x="182" y="262"/>
                    </a:lnTo>
                    <a:lnTo>
                      <a:pt x="182" y="250"/>
                    </a:lnTo>
                    <a:close/>
                    <a:moveTo>
                      <a:pt x="204" y="84"/>
                    </a:moveTo>
                    <a:lnTo>
                      <a:pt x="186" y="66"/>
                    </a:lnTo>
                    <a:lnTo>
                      <a:pt x="164" y="66"/>
                    </a:lnTo>
                    <a:lnTo>
                      <a:pt x="164" y="42"/>
                    </a:lnTo>
                    <a:lnTo>
                      <a:pt x="146" y="24"/>
                    </a:lnTo>
                    <a:lnTo>
                      <a:pt x="146" y="84"/>
                    </a:lnTo>
                    <a:lnTo>
                      <a:pt x="204"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9" name="Group 48"/>
            <p:cNvGrpSpPr/>
            <p:nvPr/>
          </p:nvGrpSpPr>
          <p:grpSpPr>
            <a:xfrm>
              <a:off x="3658261" y="6020063"/>
              <a:ext cx="407839" cy="373228"/>
              <a:chOff x="592807" y="2258092"/>
              <a:chExt cx="612000" cy="612000"/>
            </a:xfrm>
          </p:grpSpPr>
          <p:sp>
            <p:nvSpPr>
              <p:cNvPr id="50" name="Oval 49"/>
              <p:cNvSpPr/>
              <p:nvPr/>
            </p:nvSpPr>
            <p:spPr bwMode="ltGray">
              <a:xfrm>
                <a:off x="592807"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51" name="Freeform 4887"/>
              <p:cNvSpPr>
                <a:spLocks noEditPoints="1"/>
              </p:cNvSpPr>
              <p:nvPr/>
            </p:nvSpPr>
            <p:spPr bwMode="auto">
              <a:xfrm>
                <a:off x="759377" y="2380402"/>
                <a:ext cx="278861" cy="373432"/>
              </a:xfrm>
              <a:custGeom>
                <a:avLst/>
                <a:gdLst>
                  <a:gd name="T0" fmla="*/ 132 w 230"/>
                  <a:gd name="T1" fmla="*/ 184 h 308"/>
                  <a:gd name="T2" fmla="*/ 122 w 230"/>
                  <a:gd name="T3" fmla="*/ 242 h 308"/>
                  <a:gd name="T4" fmla="*/ 110 w 230"/>
                  <a:gd name="T5" fmla="*/ 246 h 308"/>
                  <a:gd name="T6" fmla="*/ 102 w 230"/>
                  <a:gd name="T7" fmla="*/ 248 h 308"/>
                  <a:gd name="T8" fmla="*/ 90 w 230"/>
                  <a:gd name="T9" fmla="*/ 242 h 308"/>
                  <a:gd name="T10" fmla="*/ 86 w 230"/>
                  <a:gd name="T11" fmla="*/ 224 h 308"/>
                  <a:gd name="T12" fmla="*/ 86 w 230"/>
                  <a:gd name="T13" fmla="*/ 214 h 308"/>
                  <a:gd name="T14" fmla="*/ 88 w 230"/>
                  <a:gd name="T15" fmla="*/ 204 h 308"/>
                  <a:gd name="T16" fmla="*/ 96 w 230"/>
                  <a:gd name="T17" fmla="*/ 186 h 308"/>
                  <a:gd name="T18" fmla="*/ 100 w 230"/>
                  <a:gd name="T19" fmla="*/ 180 h 308"/>
                  <a:gd name="T20" fmla="*/ 106 w 230"/>
                  <a:gd name="T21" fmla="*/ 176 h 308"/>
                  <a:gd name="T22" fmla="*/ 120 w 230"/>
                  <a:gd name="T23" fmla="*/ 172 h 308"/>
                  <a:gd name="T24" fmla="*/ 120 w 230"/>
                  <a:gd name="T25" fmla="*/ 172 h 308"/>
                  <a:gd name="T26" fmla="*/ 122 w 230"/>
                  <a:gd name="T27" fmla="*/ 172 h 308"/>
                  <a:gd name="T28" fmla="*/ 230 w 230"/>
                  <a:gd name="T29" fmla="*/ 82 h 308"/>
                  <a:gd name="T30" fmla="*/ 230 w 230"/>
                  <a:gd name="T31" fmla="*/ 292 h 308"/>
                  <a:gd name="T32" fmla="*/ 224 w 230"/>
                  <a:gd name="T33" fmla="*/ 304 h 308"/>
                  <a:gd name="T34" fmla="*/ 214 w 230"/>
                  <a:gd name="T35" fmla="*/ 308 h 308"/>
                  <a:gd name="T36" fmla="*/ 16 w 230"/>
                  <a:gd name="T37" fmla="*/ 308 h 308"/>
                  <a:gd name="T38" fmla="*/ 4 w 230"/>
                  <a:gd name="T39" fmla="*/ 304 h 308"/>
                  <a:gd name="T40" fmla="*/ 0 w 230"/>
                  <a:gd name="T41" fmla="*/ 292 h 308"/>
                  <a:gd name="T42" fmla="*/ 0 w 230"/>
                  <a:gd name="T43" fmla="*/ 16 h 308"/>
                  <a:gd name="T44" fmla="*/ 4 w 230"/>
                  <a:gd name="T45" fmla="*/ 4 h 308"/>
                  <a:gd name="T46" fmla="*/ 16 w 230"/>
                  <a:gd name="T47" fmla="*/ 0 h 308"/>
                  <a:gd name="T48" fmla="*/ 164 w 230"/>
                  <a:gd name="T49" fmla="*/ 16 h 308"/>
                  <a:gd name="T50" fmla="*/ 230 w 230"/>
                  <a:gd name="T51" fmla="*/ 82 h 308"/>
                  <a:gd name="T52" fmla="*/ 182 w 230"/>
                  <a:gd name="T53" fmla="*/ 250 h 308"/>
                  <a:gd name="T54" fmla="*/ 166 w 230"/>
                  <a:gd name="T55" fmla="*/ 254 h 308"/>
                  <a:gd name="T56" fmla="*/ 162 w 230"/>
                  <a:gd name="T57" fmla="*/ 254 h 308"/>
                  <a:gd name="T58" fmla="*/ 158 w 230"/>
                  <a:gd name="T59" fmla="*/ 250 h 308"/>
                  <a:gd name="T60" fmla="*/ 156 w 230"/>
                  <a:gd name="T61" fmla="*/ 242 h 308"/>
                  <a:gd name="T62" fmla="*/ 156 w 230"/>
                  <a:gd name="T63" fmla="*/ 236 h 308"/>
                  <a:gd name="T64" fmla="*/ 158 w 230"/>
                  <a:gd name="T65" fmla="*/ 230 h 308"/>
                  <a:gd name="T66" fmla="*/ 158 w 230"/>
                  <a:gd name="T67" fmla="*/ 160 h 308"/>
                  <a:gd name="T68" fmla="*/ 144 w 230"/>
                  <a:gd name="T69" fmla="*/ 166 h 308"/>
                  <a:gd name="T70" fmla="*/ 134 w 230"/>
                  <a:gd name="T71" fmla="*/ 162 h 308"/>
                  <a:gd name="T72" fmla="*/ 128 w 230"/>
                  <a:gd name="T73" fmla="*/ 160 h 308"/>
                  <a:gd name="T74" fmla="*/ 120 w 230"/>
                  <a:gd name="T75" fmla="*/ 160 h 308"/>
                  <a:gd name="T76" fmla="*/ 114 w 230"/>
                  <a:gd name="T77" fmla="*/ 158 h 308"/>
                  <a:gd name="T78" fmla="*/ 88 w 230"/>
                  <a:gd name="T79" fmla="*/ 164 h 308"/>
                  <a:gd name="T80" fmla="*/ 76 w 230"/>
                  <a:gd name="T81" fmla="*/ 170 h 308"/>
                  <a:gd name="T82" fmla="*/ 66 w 230"/>
                  <a:gd name="T83" fmla="*/ 178 h 308"/>
                  <a:gd name="T84" fmla="*/ 52 w 230"/>
                  <a:gd name="T85" fmla="*/ 202 h 308"/>
                  <a:gd name="T86" fmla="*/ 50 w 230"/>
                  <a:gd name="T87" fmla="*/ 214 h 308"/>
                  <a:gd name="T88" fmla="*/ 48 w 230"/>
                  <a:gd name="T89" fmla="*/ 228 h 308"/>
                  <a:gd name="T90" fmla="*/ 50 w 230"/>
                  <a:gd name="T91" fmla="*/ 246 h 308"/>
                  <a:gd name="T92" fmla="*/ 56 w 230"/>
                  <a:gd name="T93" fmla="*/ 258 h 308"/>
                  <a:gd name="T94" fmla="*/ 62 w 230"/>
                  <a:gd name="T95" fmla="*/ 264 h 308"/>
                  <a:gd name="T96" fmla="*/ 74 w 230"/>
                  <a:gd name="T97" fmla="*/ 270 h 308"/>
                  <a:gd name="T98" fmla="*/ 82 w 230"/>
                  <a:gd name="T99" fmla="*/ 270 h 308"/>
                  <a:gd name="T100" fmla="*/ 100 w 230"/>
                  <a:gd name="T101" fmla="*/ 266 h 308"/>
                  <a:gd name="T102" fmla="*/ 110 w 230"/>
                  <a:gd name="T103" fmla="*/ 260 h 308"/>
                  <a:gd name="T104" fmla="*/ 122 w 230"/>
                  <a:gd name="T105" fmla="*/ 254 h 308"/>
                  <a:gd name="T106" fmla="*/ 126 w 230"/>
                  <a:gd name="T107" fmla="*/ 266 h 308"/>
                  <a:gd name="T108" fmla="*/ 142 w 230"/>
                  <a:gd name="T109" fmla="*/ 270 h 308"/>
                  <a:gd name="T110" fmla="*/ 160 w 230"/>
                  <a:gd name="T111" fmla="*/ 268 h 308"/>
                  <a:gd name="T112" fmla="*/ 182 w 230"/>
                  <a:gd name="T113" fmla="*/ 262 h 308"/>
                  <a:gd name="T114" fmla="*/ 204 w 230"/>
                  <a:gd name="T115" fmla="*/ 84 h 308"/>
                  <a:gd name="T116" fmla="*/ 164 w 230"/>
                  <a:gd name="T117" fmla="*/ 66 h 308"/>
                  <a:gd name="T118" fmla="*/ 146 w 230"/>
                  <a:gd name="T119" fmla="*/ 24 h 308"/>
                  <a:gd name="T120" fmla="*/ 204 w 230"/>
                  <a:gd name="T121"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308">
                    <a:moveTo>
                      <a:pt x="122" y="172"/>
                    </a:moveTo>
                    <a:lnTo>
                      <a:pt x="132" y="184"/>
                    </a:lnTo>
                    <a:lnTo>
                      <a:pt x="122" y="242"/>
                    </a:lnTo>
                    <a:lnTo>
                      <a:pt x="122" y="242"/>
                    </a:lnTo>
                    <a:lnTo>
                      <a:pt x="110" y="246"/>
                    </a:lnTo>
                    <a:lnTo>
                      <a:pt x="110" y="246"/>
                    </a:lnTo>
                    <a:lnTo>
                      <a:pt x="102" y="248"/>
                    </a:lnTo>
                    <a:lnTo>
                      <a:pt x="102" y="248"/>
                    </a:lnTo>
                    <a:lnTo>
                      <a:pt x="94" y="246"/>
                    </a:lnTo>
                    <a:lnTo>
                      <a:pt x="90" y="242"/>
                    </a:lnTo>
                    <a:lnTo>
                      <a:pt x="86" y="234"/>
                    </a:lnTo>
                    <a:lnTo>
                      <a:pt x="86" y="224"/>
                    </a:lnTo>
                    <a:lnTo>
                      <a:pt x="86" y="224"/>
                    </a:lnTo>
                    <a:lnTo>
                      <a:pt x="86" y="214"/>
                    </a:lnTo>
                    <a:lnTo>
                      <a:pt x="88" y="204"/>
                    </a:lnTo>
                    <a:lnTo>
                      <a:pt x="88" y="204"/>
                    </a:lnTo>
                    <a:lnTo>
                      <a:pt x="92" y="194"/>
                    </a:lnTo>
                    <a:lnTo>
                      <a:pt x="96" y="186"/>
                    </a:lnTo>
                    <a:lnTo>
                      <a:pt x="96" y="186"/>
                    </a:lnTo>
                    <a:lnTo>
                      <a:pt x="100" y="180"/>
                    </a:lnTo>
                    <a:lnTo>
                      <a:pt x="106" y="176"/>
                    </a:lnTo>
                    <a:lnTo>
                      <a:pt x="106" y="176"/>
                    </a:lnTo>
                    <a:lnTo>
                      <a:pt x="112" y="172"/>
                    </a:lnTo>
                    <a:lnTo>
                      <a:pt x="120" y="172"/>
                    </a:lnTo>
                    <a:lnTo>
                      <a:pt x="120" y="172"/>
                    </a:lnTo>
                    <a:lnTo>
                      <a:pt x="120" y="172"/>
                    </a:lnTo>
                    <a:lnTo>
                      <a:pt x="120" y="172"/>
                    </a:lnTo>
                    <a:lnTo>
                      <a:pt x="122" y="172"/>
                    </a:lnTo>
                    <a:lnTo>
                      <a:pt x="122" y="172"/>
                    </a:lnTo>
                    <a:close/>
                    <a:moveTo>
                      <a:pt x="230" y="82"/>
                    </a:moveTo>
                    <a:lnTo>
                      <a:pt x="230" y="292"/>
                    </a:lnTo>
                    <a:lnTo>
                      <a:pt x="230" y="292"/>
                    </a:lnTo>
                    <a:lnTo>
                      <a:pt x="228" y="298"/>
                    </a:lnTo>
                    <a:lnTo>
                      <a:pt x="224" y="304"/>
                    </a:lnTo>
                    <a:lnTo>
                      <a:pt x="220" y="308"/>
                    </a:lnTo>
                    <a:lnTo>
                      <a:pt x="214" y="308"/>
                    </a:lnTo>
                    <a:lnTo>
                      <a:pt x="16" y="308"/>
                    </a:lnTo>
                    <a:lnTo>
                      <a:pt x="16" y="308"/>
                    </a:lnTo>
                    <a:lnTo>
                      <a:pt x="8" y="308"/>
                    </a:lnTo>
                    <a:lnTo>
                      <a:pt x="4" y="304"/>
                    </a:lnTo>
                    <a:lnTo>
                      <a:pt x="0" y="298"/>
                    </a:lnTo>
                    <a:lnTo>
                      <a:pt x="0" y="292"/>
                    </a:lnTo>
                    <a:lnTo>
                      <a:pt x="0" y="16"/>
                    </a:lnTo>
                    <a:lnTo>
                      <a:pt x="0" y="16"/>
                    </a:lnTo>
                    <a:lnTo>
                      <a:pt x="0" y="10"/>
                    </a:lnTo>
                    <a:lnTo>
                      <a:pt x="4" y="4"/>
                    </a:lnTo>
                    <a:lnTo>
                      <a:pt x="8" y="0"/>
                    </a:lnTo>
                    <a:lnTo>
                      <a:pt x="16" y="0"/>
                    </a:lnTo>
                    <a:lnTo>
                      <a:pt x="148" y="0"/>
                    </a:lnTo>
                    <a:lnTo>
                      <a:pt x="164" y="16"/>
                    </a:lnTo>
                    <a:lnTo>
                      <a:pt x="212" y="66"/>
                    </a:lnTo>
                    <a:lnTo>
                      <a:pt x="230" y="82"/>
                    </a:lnTo>
                    <a:close/>
                    <a:moveTo>
                      <a:pt x="182" y="250"/>
                    </a:moveTo>
                    <a:lnTo>
                      <a:pt x="182" y="250"/>
                    </a:lnTo>
                    <a:lnTo>
                      <a:pt x="174" y="254"/>
                    </a:lnTo>
                    <a:lnTo>
                      <a:pt x="166" y="254"/>
                    </a:lnTo>
                    <a:lnTo>
                      <a:pt x="166" y="254"/>
                    </a:lnTo>
                    <a:lnTo>
                      <a:pt x="162" y="254"/>
                    </a:lnTo>
                    <a:lnTo>
                      <a:pt x="158" y="250"/>
                    </a:lnTo>
                    <a:lnTo>
                      <a:pt x="158" y="250"/>
                    </a:lnTo>
                    <a:lnTo>
                      <a:pt x="156" y="246"/>
                    </a:lnTo>
                    <a:lnTo>
                      <a:pt x="156" y="242"/>
                    </a:lnTo>
                    <a:lnTo>
                      <a:pt x="156" y="242"/>
                    </a:lnTo>
                    <a:lnTo>
                      <a:pt x="156" y="236"/>
                    </a:lnTo>
                    <a:lnTo>
                      <a:pt x="156" y="236"/>
                    </a:lnTo>
                    <a:lnTo>
                      <a:pt x="158" y="230"/>
                    </a:lnTo>
                    <a:lnTo>
                      <a:pt x="172" y="160"/>
                    </a:lnTo>
                    <a:lnTo>
                      <a:pt x="158" y="160"/>
                    </a:lnTo>
                    <a:lnTo>
                      <a:pt x="144" y="166"/>
                    </a:lnTo>
                    <a:lnTo>
                      <a:pt x="144" y="166"/>
                    </a:lnTo>
                    <a:lnTo>
                      <a:pt x="134" y="162"/>
                    </a:lnTo>
                    <a:lnTo>
                      <a:pt x="134" y="162"/>
                    </a:lnTo>
                    <a:lnTo>
                      <a:pt x="128" y="160"/>
                    </a:lnTo>
                    <a:lnTo>
                      <a:pt x="128" y="160"/>
                    </a:lnTo>
                    <a:lnTo>
                      <a:pt x="120" y="160"/>
                    </a:lnTo>
                    <a:lnTo>
                      <a:pt x="120" y="160"/>
                    </a:lnTo>
                    <a:lnTo>
                      <a:pt x="114" y="158"/>
                    </a:lnTo>
                    <a:lnTo>
                      <a:pt x="114" y="158"/>
                    </a:lnTo>
                    <a:lnTo>
                      <a:pt x="100" y="160"/>
                    </a:lnTo>
                    <a:lnTo>
                      <a:pt x="88" y="164"/>
                    </a:lnTo>
                    <a:lnTo>
                      <a:pt x="88" y="164"/>
                    </a:lnTo>
                    <a:lnTo>
                      <a:pt x="76" y="170"/>
                    </a:lnTo>
                    <a:lnTo>
                      <a:pt x="66" y="178"/>
                    </a:lnTo>
                    <a:lnTo>
                      <a:pt x="66" y="178"/>
                    </a:lnTo>
                    <a:lnTo>
                      <a:pt x="58" y="190"/>
                    </a:lnTo>
                    <a:lnTo>
                      <a:pt x="52" y="202"/>
                    </a:lnTo>
                    <a:lnTo>
                      <a:pt x="52" y="202"/>
                    </a:lnTo>
                    <a:lnTo>
                      <a:pt x="50" y="214"/>
                    </a:lnTo>
                    <a:lnTo>
                      <a:pt x="48" y="228"/>
                    </a:lnTo>
                    <a:lnTo>
                      <a:pt x="48" y="228"/>
                    </a:lnTo>
                    <a:lnTo>
                      <a:pt x="48" y="238"/>
                    </a:lnTo>
                    <a:lnTo>
                      <a:pt x="50" y="246"/>
                    </a:lnTo>
                    <a:lnTo>
                      <a:pt x="52" y="252"/>
                    </a:lnTo>
                    <a:lnTo>
                      <a:pt x="56" y="258"/>
                    </a:lnTo>
                    <a:lnTo>
                      <a:pt x="56" y="258"/>
                    </a:lnTo>
                    <a:lnTo>
                      <a:pt x="62" y="264"/>
                    </a:lnTo>
                    <a:lnTo>
                      <a:pt x="68" y="268"/>
                    </a:lnTo>
                    <a:lnTo>
                      <a:pt x="74" y="270"/>
                    </a:lnTo>
                    <a:lnTo>
                      <a:pt x="82" y="270"/>
                    </a:lnTo>
                    <a:lnTo>
                      <a:pt x="82" y="270"/>
                    </a:lnTo>
                    <a:lnTo>
                      <a:pt x="92" y="268"/>
                    </a:lnTo>
                    <a:lnTo>
                      <a:pt x="100" y="266"/>
                    </a:lnTo>
                    <a:lnTo>
                      <a:pt x="100" y="266"/>
                    </a:lnTo>
                    <a:lnTo>
                      <a:pt x="110" y="260"/>
                    </a:lnTo>
                    <a:lnTo>
                      <a:pt x="122" y="254"/>
                    </a:lnTo>
                    <a:lnTo>
                      <a:pt x="122" y="254"/>
                    </a:lnTo>
                    <a:lnTo>
                      <a:pt x="122" y="262"/>
                    </a:lnTo>
                    <a:lnTo>
                      <a:pt x="126" y="266"/>
                    </a:lnTo>
                    <a:lnTo>
                      <a:pt x="132" y="270"/>
                    </a:lnTo>
                    <a:lnTo>
                      <a:pt x="142" y="270"/>
                    </a:lnTo>
                    <a:lnTo>
                      <a:pt x="142" y="270"/>
                    </a:lnTo>
                    <a:lnTo>
                      <a:pt x="160" y="268"/>
                    </a:lnTo>
                    <a:lnTo>
                      <a:pt x="160" y="268"/>
                    </a:lnTo>
                    <a:lnTo>
                      <a:pt x="182" y="262"/>
                    </a:lnTo>
                    <a:lnTo>
                      <a:pt x="182" y="250"/>
                    </a:lnTo>
                    <a:close/>
                    <a:moveTo>
                      <a:pt x="204" y="84"/>
                    </a:moveTo>
                    <a:lnTo>
                      <a:pt x="186" y="66"/>
                    </a:lnTo>
                    <a:lnTo>
                      <a:pt x="164" y="66"/>
                    </a:lnTo>
                    <a:lnTo>
                      <a:pt x="164" y="42"/>
                    </a:lnTo>
                    <a:lnTo>
                      <a:pt x="146" y="24"/>
                    </a:lnTo>
                    <a:lnTo>
                      <a:pt x="146" y="84"/>
                    </a:lnTo>
                    <a:lnTo>
                      <a:pt x="204"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2" name="Group 51"/>
            <p:cNvGrpSpPr/>
            <p:nvPr/>
          </p:nvGrpSpPr>
          <p:grpSpPr>
            <a:xfrm>
              <a:off x="4601976" y="6018837"/>
              <a:ext cx="407839" cy="373228"/>
              <a:chOff x="592807" y="2258092"/>
              <a:chExt cx="612000" cy="612000"/>
            </a:xfrm>
          </p:grpSpPr>
          <p:sp>
            <p:nvSpPr>
              <p:cNvPr id="53" name="Oval 52"/>
              <p:cNvSpPr/>
              <p:nvPr/>
            </p:nvSpPr>
            <p:spPr bwMode="ltGray">
              <a:xfrm>
                <a:off x="592807"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54" name="Freeform 4887"/>
              <p:cNvSpPr>
                <a:spLocks noEditPoints="1"/>
              </p:cNvSpPr>
              <p:nvPr/>
            </p:nvSpPr>
            <p:spPr bwMode="auto">
              <a:xfrm>
                <a:off x="759377" y="2380402"/>
                <a:ext cx="278861" cy="373432"/>
              </a:xfrm>
              <a:custGeom>
                <a:avLst/>
                <a:gdLst>
                  <a:gd name="T0" fmla="*/ 132 w 230"/>
                  <a:gd name="T1" fmla="*/ 184 h 308"/>
                  <a:gd name="T2" fmla="*/ 122 w 230"/>
                  <a:gd name="T3" fmla="*/ 242 h 308"/>
                  <a:gd name="T4" fmla="*/ 110 w 230"/>
                  <a:gd name="T5" fmla="*/ 246 h 308"/>
                  <a:gd name="T6" fmla="*/ 102 w 230"/>
                  <a:gd name="T7" fmla="*/ 248 h 308"/>
                  <a:gd name="T8" fmla="*/ 90 w 230"/>
                  <a:gd name="T9" fmla="*/ 242 h 308"/>
                  <a:gd name="T10" fmla="*/ 86 w 230"/>
                  <a:gd name="T11" fmla="*/ 224 h 308"/>
                  <a:gd name="T12" fmla="*/ 86 w 230"/>
                  <a:gd name="T13" fmla="*/ 214 h 308"/>
                  <a:gd name="T14" fmla="*/ 88 w 230"/>
                  <a:gd name="T15" fmla="*/ 204 h 308"/>
                  <a:gd name="T16" fmla="*/ 96 w 230"/>
                  <a:gd name="T17" fmla="*/ 186 h 308"/>
                  <a:gd name="T18" fmla="*/ 100 w 230"/>
                  <a:gd name="T19" fmla="*/ 180 h 308"/>
                  <a:gd name="T20" fmla="*/ 106 w 230"/>
                  <a:gd name="T21" fmla="*/ 176 h 308"/>
                  <a:gd name="T22" fmla="*/ 120 w 230"/>
                  <a:gd name="T23" fmla="*/ 172 h 308"/>
                  <a:gd name="T24" fmla="*/ 120 w 230"/>
                  <a:gd name="T25" fmla="*/ 172 h 308"/>
                  <a:gd name="T26" fmla="*/ 122 w 230"/>
                  <a:gd name="T27" fmla="*/ 172 h 308"/>
                  <a:gd name="T28" fmla="*/ 230 w 230"/>
                  <a:gd name="T29" fmla="*/ 82 h 308"/>
                  <a:gd name="T30" fmla="*/ 230 w 230"/>
                  <a:gd name="T31" fmla="*/ 292 h 308"/>
                  <a:gd name="T32" fmla="*/ 224 w 230"/>
                  <a:gd name="T33" fmla="*/ 304 h 308"/>
                  <a:gd name="T34" fmla="*/ 214 w 230"/>
                  <a:gd name="T35" fmla="*/ 308 h 308"/>
                  <a:gd name="T36" fmla="*/ 16 w 230"/>
                  <a:gd name="T37" fmla="*/ 308 h 308"/>
                  <a:gd name="T38" fmla="*/ 4 w 230"/>
                  <a:gd name="T39" fmla="*/ 304 h 308"/>
                  <a:gd name="T40" fmla="*/ 0 w 230"/>
                  <a:gd name="T41" fmla="*/ 292 h 308"/>
                  <a:gd name="T42" fmla="*/ 0 w 230"/>
                  <a:gd name="T43" fmla="*/ 16 h 308"/>
                  <a:gd name="T44" fmla="*/ 4 w 230"/>
                  <a:gd name="T45" fmla="*/ 4 h 308"/>
                  <a:gd name="T46" fmla="*/ 16 w 230"/>
                  <a:gd name="T47" fmla="*/ 0 h 308"/>
                  <a:gd name="T48" fmla="*/ 164 w 230"/>
                  <a:gd name="T49" fmla="*/ 16 h 308"/>
                  <a:gd name="T50" fmla="*/ 230 w 230"/>
                  <a:gd name="T51" fmla="*/ 82 h 308"/>
                  <a:gd name="T52" fmla="*/ 182 w 230"/>
                  <a:gd name="T53" fmla="*/ 250 h 308"/>
                  <a:gd name="T54" fmla="*/ 166 w 230"/>
                  <a:gd name="T55" fmla="*/ 254 h 308"/>
                  <a:gd name="T56" fmla="*/ 162 w 230"/>
                  <a:gd name="T57" fmla="*/ 254 h 308"/>
                  <a:gd name="T58" fmla="*/ 158 w 230"/>
                  <a:gd name="T59" fmla="*/ 250 h 308"/>
                  <a:gd name="T60" fmla="*/ 156 w 230"/>
                  <a:gd name="T61" fmla="*/ 242 h 308"/>
                  <a:gd name="T62" fmla="*/ 156 w 230"/>
                  <a:gd name="T63" fmla="*/ 236 h 308"/>
                  <a:gd name="T64" fmla="*/ 158 w 230"/>
                  <a:gd name="T65" fmla="*/ 230 h 308"/>
                  <a:gd name="T66" fmla="*/ 158 w 230"/>
                  <a:gd name="T67" fmla="*/ 160 h 308"/>
                  <a:gd name="T68" fmla="*/ 144 w 230"/>
                  <a:gd name="T69" fmla="*/ 166 h 308"/>
                  <a:gd name="T70" fmla="*/ 134 w 230"/>
                  <a:gd name="T71" fmla="*/ 162 h 308"/>
                  <a:gd name="T72" fmla="*/ 128 w 230"/>
                  <a:gd name="T73" fmla="*/ 160 h 308"/>
                  <a:gd name="T74" fmla="*/ 120 w 230"/>
                  <a:gd name="T75" fmla="*/ 160 h 308"/>
                  <a:gd name="T76" fmla="*/ 114 w 230"/>
                  <a:gd name="T77" fmla="*/ 158 h 308"/>
                  <a:gd name="T78" fmla="*/ 88 w 230"/>
                  <a:gd name="T79" fmla="*/ 164 h 308"/>
                  <a:gd name="T80" fmla="*/ 76 w 230"/>
                  <a:gd name="T81" fmla="*/ 170 h 308"/>
                  <a:gd name="T82" fmla="*/ 66 w 230"/>
                  <a:gd name="T83" fmla="*/ 178 h 308"/>
                  <a:gd name="T84" fmla="*/ 52 w 230"/>
                  <a:gd name="T85" fmla="*/ 202 h 308"/>
                  <a:gd name="T86" fmla="*/ 50 w 230"/>
                  <a:gd name="T87" fmla="*/ 214 h 308"/>
                  <a:gd name="T88" fmla="*/ 48 w 230"/>
                  <a:gd name="T89" fmla="*/ 228 h 308"/>
                  <a:gd name="T90" fmla="*/ 50 w 230"/>
                  <a:gd name="T91" fmla="*/ 246 h 308"/>
                  <a:gd name="T92" fmla="*/ 56 w 230"/>
                  <a:gd name="T93" fmla="*/ 258 h 308"/>
                  <a:gd name="T94" fmla="*/ 62 w 230"/>
                  <a:gd name="T95" fmla="*/ 264 h 308"/>
                  <a:gd name="T96" fmla="*/ 74 w 230"/>
                  <a:gd name="T97" fmla="*/ 270 h 308"/>
                  <a:gd name="T98" fmla="*/ 82 w 230"/>
                  <a:gd name="T99" fmla="*/ 270 h 308"/>
                  <a:gd name="T100" fmla="*/ 100 w 230"/>
                  <a:gd name="T101" fmla="*/ 266 h 308"/>
                  <a:gd name="T102" fmla="*/ 110 w 230"/>
                  <a:gd name="T103" fmla="*/ 260 h 308"/>
                  <a:gd name="T104" fmla="*/ 122 w 230"/>
                  <a:gd name="T105" fmla="*/ 254 h 308"/>
                  <a:gd name="T106" fmla="*/ 126 w 230"/>
                  <a:gd name="T107" fmla="*/ 266 h 308"/>
                  <a:gd name="T108" fmla="*/ 142 w 230"/>
                  <a:gd name="T109" fmla="*/ 270 h 308"/>
                  <a:gd name="T110" fmla="*/ 160 w 230"/>
                  <a:gd name="T111" fmla="*/ 268 h 308"/>
                  <a:gd name="T112" fmla="*/ 182 w 230"/>
                  <a:gd name="T113" fmla="*/ 262 h 308"/>
                  <a:gd name="T114" fmla="*/ 204 w 230"/>
                  <a:gd name="T115" fmla="*/ 84 h 308"/>
                  <a:gd name="T116" fmla="*/ 164 w 230"/>
                  <a:gd name="T117" fmla="*/ 66 h 308"/>
                  <a:gd name="T118" fmla="*/ 146 w 230"/>
                  <a:gd name="T119" fmla="*/ 24 h 308"/>
                  <a:gd name="T120" fmla="*/ 204 w 230"/>
                  <a:gd name="T121"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0" h="308">
                    <a:moveTo>
                      <a:pt x="122" y="172"/>
                    </a:moveTo>
                    <a:lnTo>
                      <a:pt x="132" y="184"/>
                    </a:lnTo>
                    <a:lnTo>
                      <a:pt x="122" y="242"/>
                    </a:lnTo>
                    <a:lnTo>
                      <a:pt x="122" y="242"/>
                    </a:lnTo>
                    <a:lnTo>
                      <a:pt x="110" y="246"/>
                    </a:lnTo>
                    <a:lnTo>
                      <a:pt x="110" y="246"/>
                    </a:lnTo>
                    <a:lnTo>
                      <a:pt x="102" y="248"/>
                    </a:lnTo>
                    <a:lnTo>
                      <a:pt x="102" y="248"/>
                    </a:lnTo>
                    <a:lnTo>
                      <a:pt x="94" y="246"/>
                    </a:lnTo>
                    <a:lnTo>
                      <a:pt x="90" y="242"/>
                    </a:lnTo>
                    <a:lnTo>
                      <a:pt x="86" y="234"/>
                    </a:lnTo>
                    <a:lnTo>
                      <a:pt x="86" y="224"/>
                    </a:lnTo>
                    <a:lnTo>
                      <a:pt x="86" y="224"/>
                    </a:lnTo>
                    <a:lnTo>
                      <a:pt x="86" y="214"/>
                    </a:lnTo>
                    <a:lnTo>
                      <a:pt x="88" y="204"/>
                    </a:lnTo>
                    <a:lnTo>
                      <a:pt x="88" y="204"/>
                    </a:lnTo>
                    <a:lnTo>
                      <a:pt x="92" y="194"/>
                    </a:lnTo>
                    <a:lnTo>
                      <a:pt x="96" y="186"/>
                    </a:lnTo>
                    <a:lnTo>
                      <a:pt x="96" y="186"/>
                    </a:lnTo>
                    <a:lnTo>
                      <a:pt x="100" y="180"/>
                    </a:lnTo>
                    <a:lnTo>
                      <a:pt x="106" y="176"/>
                    </a:lnTo>
                    <a:lnTo>
                      <a:pt x="106" y="176"/>
                    </a:lnTo>
                    <a:lnTo>
                      <a:pt x="112" y="172"/>
                    </a:lnTo>
                    <a:lnTo>
                      <a:pt x="120" y="172"/>
                    </a:lnTo>
                    <a:lnTo>
                      <a:pt x="120" y="172"/>
                    </a:lnTo>
                    <a:lnTo>
                      <a:pt x="120" y="172"/>
                    </a:lnTo>
                    <a:lnTo>
                      <a:pt x="120" y="172"/>
                    </a:lnTo>
                    <a:lnTo>
                      <a:pt x="122" y="172"/>
                    </a:lnTo>
                    <a:lnTo>
                      <a:pt x="122" y="172"/>
                    </a:lnTo>
                    <a:close/>
                    <a:moveTo>
                      <a:pt x="230" y="82"/>
                    </a:moveTo>
                    <a:lnTo>
                      <a:pt x="230" y="292"/>
                    </a:lnTo>
                    <a:lnTo>
                      <a:pt x="230" y="292"/>
                    </a:lnTo>
                    <a:lnTo>
                      <a:pt x="228" y="298"/>
                    </a:lnTo>
                    <a:lnTo>
                      <a:pt x="224" y="304"/>
                    </a:lnTo>
                    <a:lnTo>
                      <a:pt x="220" y="308"/>
                    </a:lnTo>
                    <a:lnTo>
                      <a:pt x="214" y="308"/>
                    </a:lnTo>
                    <a:lnTo>
                      <a:pt x="16" y="308"/>
                    </a:lnTo>
                    <a:lnTo>
                      <a:pt x="16" y="308"/>
                    </a:lnTo>
                    <a:lnTo>
                      <a:pt x="8" y="308"/>
                    </a:lnTo>
                    <a:lnTo>
                      <a:pt x="4" y="304"/>
                    </a:lnTo>
                    <a:lnTo>
                      <a:pt x="0" y="298"/>
                    </a:lnTo>
                    <a:lnTo>
                      <a:pt x="0" y="292"/>
                    </a:lnTo>
                    <a:lnTo>
                      <a:pt x="0" y="16"/>
                    </a:lnTo>
                    <a:lnTo>
                      <a:pt x="0" y="16"/>
                    </a:lnTo>
                    <a:lnTo>
                      <a:pt x="0" y="10"/>
                    </a:lnTo>
                    <a:lnTo>
                      <a:pt x="4" y="4"/>
                    </a:lnTo>
                    <a:lnTo>
                      <a:pt x="8" y="0"/>
                    </a:lnTo>
                    <a:lnTo>
                      <a:pt x="16" y="0"/>
                    </a:lnTo>
                    <a:lnTo>
                      <a:pt x="148" y="0"/>
                    </a:lnTo>
                    <a:lnTo>
                      <a:pt x="164" y="16"/>
                    </a:lnTo>
                    <a:lnTo>
                      <a:pt x="212" y="66"/>
                    </a:lnTo>
                    <a:lnTo>
                      <a:pt x="230" y="82"/>
                    </a:lnTo>
                    <a:close/>
                    <a:moveTo>
                      <a:pt x="182" y="250"/>
                    </a:moveTo>
                    <a:lnTo>
                      <a:pt x="182" y="250"/>
                    </a:lnTo>
                    <a:lnTo>
                      <a:pt x="174" y="254"/>
                    </a:lnTo>
                    <a:lnTo>
                      <a:pt x="166" y="254"/>
                    </a:lnTo>
                    <a:lnTo>
                      <a:pt x="166" y="254"/>
                    </a:lnTo>
                    <a:lnTo>
                      <a:pt x="162" y="254"/>
                    </a:lnTo>
                    <a:lnTo>
                      <a:pt x="158" y="250"/>
                    </a:lnTo>
                    <a:lnTo>
                      <a:pt x="158" y="250"/>
                    </a:lnTo>
                    <a:lnTo>
                      <a:pt x="156" y="246"/>
                    </a:lnTo>
                    <a:lnTo>
                      <a:pt x="156" y="242"/>
                    </a:lnTo>
                    <a:lnTo>
                      <a:pt x="156" y="242"/>
                    </a:lnTo>
                    <a:lnTo>
                      <a:pt x="156" y="236"/>
                    </a:lnTo>
                    <a:lnTo>
                      <a:pt x="156" y="236"/>
                    </a:lnTo>
                    <a:lnTo>
                      <a:pt x="158" y="230"/>
                    </a:lnTo>
                    <a:lnTo>
                      <a:pt x="172" y="160"/>
                    </a:lnTo>
                    <a:lnTo>
                      <a:pt x="158" y="160"/>
                    </a:lnTo>
                    <a:lnTo>
                      <a:pt x="144" y="166"/>
                    </a:lnTo>
                    <a:lnTo>
                      <a:pt x="144" y="166"/>
                    </a:lnTo>
                    <a:lnTo>
                      <a:pt x="134" y="162"/>
                    </a:lnTo>
                    <a:lnTo>
                      <a:pt x="134" y="162"/>
                    </a:lnTo>
                    <a:lnTo>
                      <a:pt x="128" y="160"/>
                    </a:lnTo>
                    <a:lnTo>
                      <a:pt x="128" y="160"/>
                    </a:lnTo>
                    <a:lnTo>
                      <a:pt x="120" y="160"/>
                    </a:lnTo>
                    <a:lnTo>
                      <a:pt x="120" y="160"/>
                    </a:lnTo>
                    <a:lnTo>
                      <a:pt x="114" y="158"/>
                    </a:lnTo>
                    <a:lnTo>
                      <a:pt x="114" y="158"/>
                    </a:lnTo>
                    <a:lnTo>
                      <a:pt x="100" y="160"/>
                    </a:lnTo>
                    <a:lnTo>
                      <a:pt x="88" y="164"/>
                    </a:lnTo>
                    <a:lnTo>
                      <a:pt x="88" y="164"/>
                    </a:lnTo>
                    <a:lnTo>
                      <a:pt x="76" y="170"/>
                    </a:lnTo>
                    <a:lnTo>
                      <a:pt x="66" y="178"/>
                    </a:lnTo>
                    <a:lnTo>
                      <a:pt x="66" y="178"/>
                    </a:lnTo>
                    <a:lnTo>
                      <a:pt x="58" y="190"/>
                    </a:lnTo>
                    <a:lnTo>
                      <a:pt x="52" y="202"/>
                    </a:lnTo>
                    <a:lnTo>
                      <a:pt x="52" y="202"/>
                    </a:lnTo>
                    <a:lnTo>
                      <a:pt x="50" y="214"/>
                    </a:lnTo>
                    <a:lnTo>
                      <a:pt x="48" y="228"/>
                    </a:lnTo>
                    <a:lnTo>
                      <a:pt x="48" y="228"/>
                    </a:lnTo>
                    <a:lnTo>
                      <a:pt x="48" y="238"/>
                    </a:lnTo>
                    <a:lnTo>
                      <a:pt x="50" y="246"/>
                    </a:lnTo>
                    <a:lnTo>
                      <a:pt x="52" y="252"/>
                    </a:lnTo>
                    <a:lnTo>
                      <a:pt x="56" y="258"/>
                    </a:lnTo>
                    <a:lnTo>
                      <a:pt x="56" y="258"/>
                    </a:lnTo>
                    <a:lnTo>
                      <a:pt x="62" y="264"/>
                    </a:lnTo>
                    <a:lnTo>
                      <a:pt x="68" y="268"/>
                    </a:lnTo>
                    <a:lnTo>
                      <a:pt x="74" y="270"/>
                    </a:lnTo>
                    <a:lnTo>
                      <a:pt x="82" y="270"/>
                    </a:lnTo>
                    <a:lnTo>
                      <a:pt x="82" y="270"/>
                    </a:lnTo>
                    <a:lnTo>
                      <a:pt x="92" y="268"/>
                    </a:lnTo>
                    <a:lnTo>
                      <a:pt x="100" y="266"/>
                    </a:lnTo>
                    <a:lnTo>
                      <a:pt x="100" y="266"/>
                    </a:lnTo>
                    <a:lnTo>
                      <a:pt x="110" y="260"/>
                    </a:lnTo>
                    <a:lnTo>
                      <a:pt x="122" y="254"/>
                    </a:lnTo>
                    <a:lnTo>
                      <a:pt x="122" y="254"/>
                    </a:lnTo>
                    <a:lnTo>
                      <a:pt x="122" y="262"/>
                    </a:lnTo>
                    <a:lnTo>
                      <a:pt x="126" y="266"/>
                    </a:lnTo>
                    <a:lnTo>
                      <a:pt x="132" y="270"/>
                    </a:lnTo>
                    <a:lnTo>
                      <a:pt x="142" y="270"/>
                    </a:lnTo>
                    <a:lnTo>
                      <a:pt x="142" y="270"/>
                    </a:lnTo>
                    <a:lnTo>
                      <a:pt x="160" y="268"/>
                    </a:lnTo>
                    <a:lnTo>
                      <a:pt x="160" y="268"/>
                    </a:lnTo>
                    <a:lnTo>
                      <a:pt x="182" y="262"/>
                    </a:lnTo>
                    <a:lnTo>
                      <a:pt x="182" y="250"/>
                    </a:lnTo>
                    <a:close/>
                    <a:moveTo>
                      <a:pt x="204" y="84"/>
                    </a:moveTo>
                    <a:lnTo>
                      <a:pt x="186" y="66"/>
                    </a:lnTo>
                    <a:lnTo>
                      <a:pt x="164" y="66"/>
                    </a:lnTo>
                    <a:lnTo>
                      <a:pt x="164" y="42"/>
                    </a:lnTo>
                    <a:lnTo>
                      <a:pt x="146" y="24"/>
                    </a:lnTo>
                    <a:lnTo>
                      <a:pt x="146" y="84"/>
                    </a:lnTo>
                    <a:lnTo>
                      <a:pt x="204"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cxnSp>
        <p:nvCxnSpPr>
          <p:cNvPr id="59" name="Straight Arrow Connector 58"/>
          <p:cNvCxnSpPr/>
          <p:nvPr/>
        </p:nvCxnSpPr>
        <p:spPr>
          <a:xfrm flipV="1">
            <a:off x="2598139" y="5232866"/>
            <a:ext cx="0" cy="273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3534243" y="5232866"/>
            <a:ext cx="0" cy="2738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20</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600570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Iterative approach to development</a:t>
            </a:r>
            <a:endParaRPr lang="en-GB" dirty="0">
              <a:solidFill>
                <a:schemeClr val="tx2"/>
              </a:solidFill>
            </a:endParaRPr>
          </a:p>
        </p:txBody>
      </p:sp>
      <p:sp>
        <p:nvSpPr>
          <p:cNvPr id="8" name="Right Arrow 7"/>
          <p:cNvSpPr/>
          <p:nvPr/>
        </p:nvSpPr>
        <p:spPr bwMode="ltGray">
          <a:xfrm rot="19527084">
            <a:off x="1966892" y="3805339"/>
            <a:ext cx="1466262" cy="930462"/>
          </a:xfrm>
          <a:prstGeom prst="rightArrow">
            <a:avLst>
              <a:gd name="adj1" fmla="val 76188"/>
              <a:gd name="adj2" fmla="val 40880"/>
            </a:avLst>
          </a:prstGeom>
          <a:solidFill>
            <a:srgbClr val="F8DDE1">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5" dirty="0">
                <a:solidFill>
                  <a:srgbClr val="000000"/>
                </a:solidFill>
                <a:latin typeface="Georgia" pitchFamily="18" charset="0"/>
              </a:rPr>
              <a:t>Business Input</a:t>
            </a:r>
          </a:p>
        </p:txBody>
      </p:sp>
      <p:sp>
        <p:nvSpPr>
          <p:cNvPr id="9" name="Rectangle 188"/>
          <p:cNvSpPr>
            <a:spLocks noChangeArrowheads="1"/>
          </p:cNvSpPr>
          <p:nvPr/>
        </p:nvSpPr>
        <p:spPr bwMode="auto">
          <a:xfrm>
            <a:off x="392672" y="5005246"/>
            <a:ext cx="8187939" cy="1166954"/>
          </a:xfrm>
          <a:prstGeom prst="rect">
            <a:avLst/>
          </a:prstGeom>
          <a:solidFill>
            <a:schemeClr val="bg1"/>
          </a:solidFill>
          <a:ln w="9525">
            <a:solidFill>
              <a:schemeClr val="accent3"/>
            </a:solidFill>
            <a:miter lim="800000"/>
            <a:headEnd/>
            <a:tailEnd/>
          </a:ln>
        </p:spPr>
        <p:txBody>
          <a:bodyPr vert="horz" wrap="square" lIns="66462" tIns="66462" rIns="66462" bIns="66462" numCol="1" anchor="t" anchorCtr="0" compatLnSpc="1">
            <a:prstTxWarp prst="textNoShape">
              <a:avLst/>
            </a:prstTxWarp>
            <a:noAutofit/>
          </a:bodyPr>
          <a:lstStyle/>
          <a:p>
            <a:pPr defTabSz="737107" eaLnBrk="0" hangingPunct="0">
              <a:spcAft>
                <a:spcPts val="185"/>
              </a:spcAft>
              <a:defRPr/>
            </a:pPr>
            <a:r>
              <a:rPr lang="en-GB" sz="1000" b="1" i="1" kern="0" dirty="0">
                <a:solidFill>
                  <a:schemeClr val="tx2"/>
                </a:solidFill>
                <a:latin typeface="Georgia"/>
                <a:cs typeface="Arial" charset="0"/>
              </a:rPr>
              <a:t>Business Review</a:t>
            </a:r>
          </a:p>
          <a:p>
            <a:pPr marL="132926" indent="-132926">
              <a:spcAft>
                <a:spcPts val="277"/>
              </a:spcAft>
              <a:buClr>
                <a:srgbClr val="602320"/>
              </a:buClr>
              <a:buFont typeface="Arial" panose="020B0604020202020204" pitchFamily="34" charset="0"/>
              <a:buChar char="•"/>
            </a:pPr>
            <a:r>
              <a:rPr lang="en-GB" sz="1000" dirty="0">
                <a:solidFill>
                  <a:srgbClr val="000000"/>
                </a:solidFill>
                <a:latin typeface="Georgia" pitchFamily="18" charset="0"/>
              </a:rPr>
              <a:t>Review feedback on distributions of initial model and samples in order to modify and further tune the model</a:t>
            </a:r>
          </a:p>
          <a:p>
            <a:pPr marL="132926" indent="-132926">
              <a:spcAft>
                <a:spcPts val="277"/>
              </a:spcAft>
              <a:buClr>
                <a:srgbClr val="602320"/>
              </a:buClr>
              <a:buFont typeface="Arial" panose="020B0604020202020204" pitchFamily="34" charset="0"/>
              <a:buChar char="•"/>
            </a:pPr>
            <a:r>
              <a:rPr lang="en-GB" sz="1000" dirty="0">
                <a:solidFill>
                  <a:srgbClr val="000000"/>
                </a:solidFill>
                <a:latin typeface="Georgia" pitchFamily="18" charset="0"/>
              </a:rPr>
              <a:t>Perform empirical KYC file testing against sample client files (above/below the line testing to evaluate model soundness and effectiveness)</a:t>
            </a:r>
          </a:p>
          <a:p>
            <a:pPr marL="132926" indent="-132926">
              <a:spcAft>
                <a:spcPts val="277"/>
              </a:spcAft>
              <a:buClr>
                <a:srgbClr val="602320"/>
              </a:buClr>
              <a:buFont typeface="Arial" panose="020B0604020202020204" pitchFamily="34" charset="0"/>
              <a:buChar char="•"/>
            </a:pPr>
            <a:r>
              <a:rPr lang="en-GB" sz="1000" dirty="0">
                <a:solidFill>
                  <a:srgbClr val="000000"/>
                </a:solidFill>
                <a:latin typeface="Georgia" pitchFamily="18" charset="0"/>
              </a:rPr>
              <a:t>Use external risk data from 3rd party providers to identify any potential gaps with respect to capture of internal risk data, such as data indicative of political or reputational risk for sampled clients</a:t>
            </a:r>
          </a:p>
          <a:p>
            <a:pPr marL="132926" indent="-132926">
              <a:spcAft>
                <a:spcPts val="277"/>
              </a:spcAft>
              <a:buClr>
                <a:srgbClr val="602320"/>
              </a:buClr>
              <a:buFont typeface="Arial" panose="020B0604020202020204" pitchFamily="34" charset="0"/>
              <a:buChar char="•"/>
            </a:pPr>
            <a:r>
              <a:rPr lang="en-GB" sz="1000" dirty="0">
                <a:solidFill>
                  <a:srgbClr val="000000"/>
                </a:solidFill>
                <a:latin typeface="Georgia" pitchFamily="18" charset="0"/>
              </a:rPr>
              <a:t>Document rationale for changes and areas for concern</a:t>
            </a:r>
          </a:p>
          <a:p>
            <a:pPr defTabSz="737107" eaLnBrk="0" hangingPunct="0">
              <a:spcAft>
                <a:spcPts val="185"/>
              </a:spcAft>
              <a:defRPr/>
            </a:pPr>
            <a:endParaRPr lang="en-GB" sz="1000" b="1" i="1" kern="0" dirty="0">
              <a:solidFill>
                <a:srgbClr val="602320"/>
              </a:solidFill>
              <a:latin typeface="Georgia"/>
              <a:cs typeface="Arial" charset="0"/>
            </a:endParaRPr>
          </a:p>
        </p:txBody>
      </p:sp>
      <p:sp>
        <p:nvSpPr>
          <p:cNvPr id="10" name="Rectangle 188"/>
          <p:cNvSpPr>
            <a:spLocks noChangeArrowheads="1"/>
          </p:cNvSpPr>
          <p:nvPr/>
        </p:nvSpPr>
        <p:spPr bwMode="auto">
          <a:xfrm>
            <a:off x="6420612" y="1414735"/>
            <a:ext cx="2160000" cy="2878361"/>
          </a:xfrm>
          <a:prstGeom prst="rect">
            <a:avLst/>
          </a:prstGeom>
          <a:solidFill>
            <a:schemeClr val="bg1"/>
          </a:solidFill>
          <a:ln w="9525">
            <a:solidFill>
              <a:schemeClr val="accent1"/>
            </a:solidFill>
            <a:miter lim="800000"/>
            <a:headEnd/>
            <a:tailEnd/>
          </a:ln>
        </p:spPr>
        <p:txBody>
          <a:bodyPr vert="horz" wrap="square" lIns="66462" tIns="66462" rIns="66462" bIns="66462" numCol="1" anchor="t" anchorCtr="0" compatLnSpc="1">
            <a:prstTxWarp prst="textNoShape">
              <a:avLst/>
            </a:prstTxWarp>
            <a:noAutofit/>
          </a:bodyPr>
          <a:lstStyle/>
          <a:p>
            <a:pPr defTabSz="737107" eaLnBrk="0" hangingPunct="0">
              <a:spcAft>
                <a:spcPts val="185"/>
              </a:spcAft>
              <a:defRPr/>
            </a:pPr>
            <a:r>
              <a:rPr lang="en-GB" sz="1000" b="1" i="1" kern="0" dirty="0">
                <a:solidFill>
                  <a:schemeClr val="tx2"/>
                </a:solidFill>
                <a:latin typeface="Georgia"/>
                <a:cs typeface="Arial" charset="0"/>
              </a:rPr>
              <a:t>Tune and Calibrate</a:t>
            </a:r>
          </a:p>
          <a:p>
            <a:pPr marL="132926" indent="-132926">
              <a:spcAft>
                <a:spcPts val="277"/>
              </a:spcAft>
              <a:buClr>
                <a:srgbClr val="A32020"/>
              </a:buClr>
              <a:buFont typeface="Arial" panose="020B0604020202020204" pitchFamily="34" charset="0"/>
              <a:buChar char="•"/>
            </a:pPr>
            <a:r>
              <a:rPr lang="en-GB" sz="1000" dirty="0">
                <a:solidFill>
                  <a:srgbClr val="000000"/>
                </a:solidFill>
                <a:latin typeface="Georgia" pitchFamily="18" charset="0"/>
              </a:rPr>
              <a:t>Test score calculation engine output against model specifications for accuracy</a:t>
            </a:r>
          </a:p>
          <a:p>
            <a:pPr marL="132926" indent="-132926">
              <a:spcAft>
                <a:spcPts val="277"/>
              </a:spcAft>
              <a:buClr>
                <a:srgbClr val="A32020"/>
              </a:buClr>
              <a:buFont typeface="Arial" panose="020B0604020202020204" pitchFamily="34" charset="0"/>
              <a:buChar char="•"/>
            </a:pPr>
            <a:r>
              <a:rPr lang="en-GB" sz="1000" dirty="0" smtClean="0">
                <a:solidFill>
                  <a:srgbClr val="000000"/>
                </a:solidFill>
                <a:latin typeface="Georgia" pitchFamily="18" charset="0"/>
              </a:rPr>
              <a:t>statistical </a:t>
            </a:r>
            <a:r>
              <a:rPr lang="en-GB" sz="1000" dirty="0">
                <a:solidFill>
                  <a:srgbClr val="000000"/>
                </a:solidFill>
                <a:latin typeface="Georgia" pitchFamily="18" charset="0"/>
              </a:rPr>
              <a:t>analysis of score distributions and visualise outputs</a:t>
            </a:r>
          </a:p>
          <a:p>
            <a:pPr marL="132926" indent="-132926">
              <a:spcAft>
                <a:spcPts val="277"/>
              </a:spcAft>
              <a:buClr>
                <a:srgbClr val="A32020"/>
              </a:buClr>
              <a:buFont typeface="Arial" panose="020B0604020202020204" pitchFamily="34" charset="0"/>
              <a:buChar char="•"/>
            </a:pPr>
            <a:r>
              <a:rPr lang="en-GB" sz="1000" dirty="0">
                <a:solidFill>
                  <a:srgbClr val="000000"/>
                </a:solidFill>
                <a:latin typeface="Georgia" pitchFamily="18" charset="0"/>
              </a:rPr>
              <a:t>Perform comparison of scores generated by new model vs. old model for initial impact assessment purposes</a:t>
            </a:r>
          </a:p>
          <a:p>
            <a:pPr marL="132926" indent="-132926">
              <a:spcAft>
                <a:spcPts val="277"/>
              </a:spcAft>
              <a:buClr>
                <a:srgbClr val="A32020"/>
              </a:buClr>
              <a:buFont typeface="Arial" panose="020B0604020202020204" pitchFamily="34" charset="0"/>
              <a:buChar char="•"/>
            </a:pPr>
            <a:r>
              <a:rPr lang="en-GB" sz="1000" dirty="0">
                <a:solidFill>
                  <a:srgbClr val="000000"/>
                </a:solidFill>
                <a:latin typeface="Georgia" pitchFamily="18" charset="0"/>
              </a:rPr>
              <a:t>Perform "what if" sensitivity analysis to determine key drivers of risk, in collaboration with </a:t>
            </a:r>
            <a:r>
              <a:rPr lang="en-GB" sz="1000" dirty="0" smtClean="0">
                <a:solidFill>
                  <a:srgbClr val="000000"/>
                </a:solidFill>
                <a:latin typeface="Georgia" pitchFamily="18" charset="0"/>
              </a:rPr>
              <a:t>bank team </a:t>
            </a:r>
            <a:r>
              <a:rPr lang="en-GB" sz="1000" dirty="0">
                <a:solidFill>
                  <a:srgbClr val="000000"/>
                </a:solidFill>
                <a:latin typeface="Georgia" pitchFamily="18" charset="0"/>
              </a:rPr>
              <a:t>(iteratively changing the relative weightings and assessing impact on score distribution)</a:t>
            </a:r>
          </a:p>
          <a:p>
            <a:pPr marL="132926" indent="-132926" defTabSz="737107" eaLnBrk="0" hangingPunct="0">
              <a:spcAft>
                <a:spcPts val="277"/>
              </a:spcAft>
              <a:defRPr/>
            </a:pPr>
            <a:endParaRPr lang="en-GB" sz="1000" b="1" i="1" kern="0" dirty="0">
              <a:solidFill>
                <a:srgbClr val="FFB600"/>
              </a:solidFill>
              <a:latin typeface="Georgia"/>
              <a:cs typeface="Arial" charset="0"/>
            </a:endParaRPr>
          </a:p>
        </p:txBody>
      </p:sp>
      <p:sp>
        <p:nvSpPr>
          <p:cNvPr id="11" name="Rectangle 188"/>
          <p:cNvSpPr>
            <a:spLocks noChangeArrowheads="1"/>
          </p:cNvSpPr>
          <p:nvPr/>
        </p:nvSpPr>
        <p:spPr bwMode="auto">
          <a:xfrm>
            <a:off x="392672" y="1414734"/>
            <a:ext cx="2160000" cy="2106875"/>
          </a:xfrm>
          <a:prstGeom prst="rect">
            <a:avLst/>
          </a:prstGeom>
          <a:solidFill>
            <a:schemeClr val="bg1"/>
          </a:solidFill>
          <a:ln w="9525">
            <a:solidFill>
              <a:schemeClr val="accent4"/>
            </a:solidFill>
            <a:miter lim="800000"/>
            <a:headEnd/>
            <a:tailEnd/>
          </a:ln>
        </p:spPr>
        <p:txBody>
          <a:bodyPr vert="horz" wrap="square" lIns="66462" tIns="66462" rIns="66462" bIns="66462" numCol="1" anchor="t" anchorCtr="0" compatLnSpc="1">
            <a:prstTxWarp prst="textNoShape">
              <a:avLst/>
            </a:prstTxWarp>
            <a:noAutofit/>
          </a:bodyPr>
          <a:lstStyle/>
          <a:p>
            <a:pPr defTabSz="737107" eaLnBrk="0" hangingPunct="0">
              <a:spcAft>
                <a:spcPts val="185"/>
              </a:spcAft>
              <a:defRPr/>
            </a:pPr>
            <a:r>
              <a:rPr lang="en-GB" sz="1000" b="1" i="1" kern="0" dirty="0">
                <a:solidFill>
                  <a:schemeClr val="tx2"/>
                </a:solidFill>
                <a:latin typeface="Georgia"/>
                <a:cs typeface="Arial" charset="0"/>
              </a:rPr>
              <a:t>Initial Risk Factors &amp; Weightings</a:t>
            </a:r>
          </a:p>
          <a:p>
            <a:pPr marL="132926" indent="-132926">
              <a:spcAft>
                <a:spcPts val="277"/>
              </a:spcAft>
              <a:buClr>
                <a:srgbClr val="DB536A"/>
              </a:buClr>
              <a:buFont typeface="Arial" panose="020B0604020202020204" pitchFamily="34" charset="0"/>
              <a:buChar char="•"/>
            </a:pPr>
            <a:r>
              <a:rPr lang="en-GB" sz="1000" dirty="0">
                <a:solidFill>
                  <a:srgbClr val="000000"/>
                </a:solidFill>
                <a:latin typeface="Georgia" pitchFamily="18" charset="0"/>
              </a:rPr>
              <a:t>Define relative scoring scale for each risk factor (to be determined based on KYC knowledge, regulatory guidance, industry comparisons, and data profiling)</a:t>
            </a:r>
          </a:p>
          <a:p>
            <a:pPr marL="132926" indent="-132926">
              <a:spcAft>
                <a:spcPts val="277"/>
              </a:spcAft>
              <a:buClr>
                <a:srgbClr val="DB536A"/>
              </a:buClr>
              <a:buFont typeface="Arial" panose="020B0604020202020204" pitchFamily="34" charset="0"/>
              <a:buChar char="•"/>
            </a:pPr>
            <a:r>
              <a:rPr lang="en-GB" sz="1000" dirty="0">
                <a:solidFill>
                  <a:srgbClr val="000000"/>
                </a:solidFill>
                <a:latin typeface="Georgia" pitchFamily="18" charset="0"/>
              </a:rPr>
              <a:t>Liaise with </a:t>
            </a:r>
            <a:r>
              <a:rPr lang="en-GB" sz="1000" dirty="0" smtClean="0">
                <a:solidFill>
                  <a:srgbClr val="000000"/>
                </a:solidFill>
                <a:latin typeface="Georgia" pitchFamily="18" charset="0"/>
              </a:rPr>
              <a:t>bank to </a:t>
            </a:r>
            <a:r>
              <a:rPr lang="en-GB" sz="1000" dirty="0">
                <a:solidFill>
                  <a:srgbClr val="000000"/>
                </a:solidFill>
                <a:latin typeface="Georgia" pitchFamily="18" charset="0"/>
              </a:rPr>
              <a:t>review nominated advanced analytical techniques and establish appetite for innovation and the right direction for </a:t>
            </a:r>
            <a:r>
              <a:rPr lang="en-GB" sz="1000" dirty="0" smtClean="0">
                <a:solidFill>
                  <a:srgbClr val="000000"/>
                </a:solidFill>
                <a:latin typeface="Georgia" pitchFamily="18" charset="0"/>
              </a:rPr>
              <a:t>bank</a:t>
            </a:r>
            <a:endParaRPr lang="en-GB" sz="1000" dirty="0">
              <a:solidFill>
                <a:srgbClr val="000000"/>
              </a:solidFill>
              <a:latin typeface="Georgia" pitchFamily="18" charset="0"/>
            </a:endParaRPr>
          </a:p>
        </p:txBody>
      </p:sp>
      <p:grpSp>
        <p:nvGrpSpPr>
          <p:cNvPr id="12" name="Group 11"/>
          <p:cNvGrpSpPr/>
          <p:nvPr/>
        </p:nvGrpSpPr>
        <p:grpSpPr>
          <a:xfrm>
            <a:off x="3140440" y="1523231"/>
            <a:ext cx="2592288" cy="2747339"/>
            <a:chOff x="2178348" y="2521519"/>
            <a:chExt cx="2808312" cy="2976284"/>
          </a:xfrm>
        </p:grpSpPr>
        <p:grpSp>
          <p:nvGrpSpPr>
            <p:cNvPr id="13" name="Group 45"/>
            <p:cNvGrpSpPr>
              <a:grpSpLocks/>
            </p:cNvGrpSpPr>
            <p:nvPr/>
          </p:nvGrpSpPr>
          <p:grpSpPr bwMode="auto">
            <a:xfrm>
              <a:off x="2178348" y="2521519"/>
              <a:ext cx="2808312" cy="2976284"/>
              <a:chOff x="4809" y="951"/>
              <a:chExt cx="921" cy="916"/>
            </a:xfrm>
          </p:grpSpPr>
          <p:sp>
            <p:nvSpPr>
              <p:cNvPr id="17" name="Freeform 38"/>
              <p:cNvSpPr>
                <a:spLocks/>
              </p:cNvSpPr>
              <p:nvPr/>
            </p:nvSpPr>
            <p:spPr bwMode="gray">
              <a:xfrm>
                <a:off x="4809" y="951"/>
                <a:ext cx="573" cy="637"/>
              </a:xfrm>
              <a:custGeom>
                <a:avLst/>
                <a:gdLst>
                  <a:gd name="T0" fmla="*/ 793 w 365"/>
                  <a:gd name="T1" fmla="*/ 93 h 437"/>
                  <a:gd name="T2" fmla="*/ 749 w 365"/>
                  <a:gd name="T3" fmla="*/ 47 h 437"/>
                  <a:gd name="T4" fmla="*/ 705 w 365"/>
                  <a:gd name="T5" fmla="*/ 0 h 437"/>
                  <a:gd name="T6" fmla="*/ 705 w 365"/>
                  <a:gd name="T7" fmla="*/ 92 h 437"/>
                  <a:gd name="T8" fmla="*/ 0 w 365"/>
                  <a:gd name="T9" fmla="*/ 711 h 437"/>
                  <a:gd name="T10" fmla="*/ 44 w 365"/>
                  <a:gd name="T11" fmla="*/ 929 h 437"/>
                  <a:gd name="T12" fmla="*/ 99 w 365"/>
                  <a:gd name="T13" fmla="*/ 802 h 437"/>
                  <a:gd name="T14" fmla="*/ 284 w 365"/>
                  <a:gd name="T15" fmla="*/ 826 h 437"/>
                  <a:gd name="T16" fmla="*/ 325 w 365"/>
                  <a:gd name="T17" fmla="*/ 515 h 437"/>
                  <a:gd name="T18" fmla="*/ 705 w 365"/>
                  <a:gd name="T19" fmla="*/ 316 h 437"/>
                  <a:gd name="T20" fmla="*/ 705 w 365"/>
                  <a:gd name="T21" fmla="*/ 405 h 437"/>
                  <a:gd name="T22" fmla="*/ 749 w 365"/>
                  <a:gd name="T23" fmla="*/ 359 h 437"/>
                  <a:gd name="T24" fmla="*/ 787 w 365"/>
                  <a:gd name="T25" fmla="*/ 321 h 437"/>
                  <a:gd name="T26" fmla="*/ 900 w 365"/>
                  <a:gd name="T27" fmla="*/ 204 h 437"/>
                  <a:gd name="T28" fmla="*/ 793 w 365"/>
                  <a:gd name="T29" fmla="*/ 93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solidFill>
                <a:srgbClr val="DB536A"/>
              </a:solidFill>
              <a:ln w="3175" cap="flat" cmpd="sng">
                <a:noFill/>
                <a:prstDash val="solid"/>
                <a:round/>
                <a:headEnd type="none" w="med" len="med"/>
                <a:tailEnd type="none" w="med" len="med"/>
              </a:ln>
            </p:spPr>
            <p:txBody>
              <a:bodyPr/>
              <a:lstStyle/>
              <a:p>
                <a:pPr defTabSz="940476">
                  <a:defRPr/>
                </a:pPr>
                <a:endParaRPr lang="en-GB" sz="1846" kern="0" dirty="0">
                  <a:solidFill>
                    <a:srgbClr val="000000"/>
                  </a:solidFill>
                </a:endParaRPr>
              </a:p>
            </p:txBody>
          </p:sp>
          <p:sp>
            <p:nvSpPr>
              <p:cNvPr id="18" name="Freeform 39"/>
              <p:cNvSpPr>
                <a:spLocks/>
              </p:cNvSpPr>
              <p:nvPr/>
            </p:nvSpPr>
            <p:spPr bwMode="gray">
              <a:xfrm>
                <a:off x="4819" y="1523"/>
                <a:ext cx="804" cy="344"/>
              </a:xfrm>
              <a:custGeom>
                <a:avLst/>
                <a:gdLst>
                  <a:gd name="T0" fmla="*/ 1107 w 512"/>
                  <a:gd name="T1" fmla="*/ 300 h 236"/>
                  <a:gd name="T2" fmla="*/ 1041 w 512"/>
                  <a:gd name="T3" fmla="*/ 149 h 236"/>
                  <a:gd name="T4" fmla="*/ 479 w 512"/>
                  <a:gd name="T5" fmla="*/ 222 h 236"/>
                  <a:gd name="T6" fmla="*/ 319 w 512"/>
                  <a:gd name="T7" fmla="*/ 89 h 236"/>
                  <a:gd name="T8" fmla="*/ 407 w 512"/>
                  <a:gd name="T9" fmla="*/ 45 h 236"/>
                  <a:gd name="T10" fmla="*/ 338 w 512"/>
                  <a:gd name="T11" fmla="*/ 34 h 236"/>
                  <a:gd name="T12" fmla="*/ 281 w 512"/>
                  <a:gd name="T13" fmla="*/ 25 h 236"/>
                  <a:gd name="T14" fmla="*/ 107 w 512"/>
                  <a:gd name="T15" fmla="*/ 0 h 236"/>
                  <a:gd name="T16" fmla="*/ 49 w 512"/>
                  <a:gd name="T17" fmla="*/ 136 h 236"/>
                  <a:gd name="T18" fmla="*/ 25 w 512"/>
                  <a:gd name="T19" fmla="*/ 191 h 236"/>
                  <a:gd name="T20" fmla="*/ 0 w 512"/>
                  <a:gd name="T21" fmla="*/ 246 h 236"/>
                  <a:gd name="T22" fmla="*/ 90 w 512"/>
                  <a:gd name="T23" fmla="*/ 204 h 236"/>
                  <a:gd name="T24" fmla="*/ 708 w 512"/>
                  <a:gd name="T25" fmla="*/ 501 h 236"/>
                  <a:gd name="T26" fmla="*/ 1263 w 512"/>
                  <a:gd name="T27" fmla="*/ 275 h 236"/>
                  <a:gd name="T28" fmla="*/ 1107 w 512"/>
                  <a:gd name="T29" fmla="*/ 300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solidFill>
                <a:srgbClr val="602320"/>
              </a:solidFill>
              <a:ln w="3175" cap="flat" cmpd="sng">
                <a:noFill/>
                <a:prstDash val="solid"/>
                <a:round/>
                <a:headEnd type="none" w="med" len="med"/>
                <a:tailEnd type="none" w="med" len="med"/>
              </a:ln>
            </p:spPr>
            <p:txBody>
              <a:bodyPr/>
              <a:lstStyle/>
              <a:p>
                <a:pPr defTabSz="940476">
                  <a:defRPr/>
                </a:pPr>
                <a:endParaRPr lang="en-GB" sz="1846" kern="0" dirty="0">
                  <a:solidFill>
                    <a:srgbClr val="000000"/>
                  </a:solidFill>
                </a:endParaRPr>
              </a:p>
            </p:txBody>
          </p:sp>
          <p:sp>
            <p:nvSpPr>
              <p:cNvPr id="19" name="Freeform 40"/>
              <p:cNvSpPr>
                <a:spLocks/>
              </p:cNvSpPr>
              <p:nvPr/>
            </p:nvSpPr>
            <p:spPr bwMode="gray">
              <a:xfrm>
                <a:off x="5333" y="1020"/>
                <a:ext cx="397" cy="685"/>
              </a:xfrm>
              <a:custGeom>
                <a:avLst/>
                <a:gdLst>
                  <a:gd name="T0" fmla="*/ 536 w 252"/>
                  <a:gd name="T1" fmla="*/ 911 h 470"/>
                  <a:gd name="T2" fmla="*/ 622 w 252"/>
                  <a:gd name="T3" fmla="*/ 612 h 470"/>
                  <a:gd name="T4" fmla="*/ 20 w 252"/>
                  <a:gd name="T5" fmla="*/ 0 h 470"/>
                  <a:gd name="T6" fmla="*/ 121 w 252"/>
                  <a:gd name="T7" fmla="*/ 103 h 470"/>
                  <a:gd name="T8" fmla="*/ 0 w 252"/>
                  <a:gd name="T9" fmla="*/ 227 h 470"/>
                  <a:gd name="T10" fmla="*/ 129 w 252"/>
                  <a:gd name="T11" fmla="*/ 270 h 470"/>
                  <a:gd name="T12" fmla="*/ 306 w 252"/>
                  <a:gd name="T13" fmla="*/ 797 h 470"/>
                  <a:gd name="T14" fmla="*/ 216 w 252"/>
                  <a:gd name="T15" fmla="*/ 752 h 470"/>
                  <a:gd name="T16" fmla="*/ 241 w 252"/>
                  <a:gd name="T17" fmla="*/ 809 h 470"/>
                  <a:gd name="T18" fmla="*/ 260 w 252"/>
                  <a:gd name="T19" fmla="*/ 856 h 470"/>
                  <a:gd name="T20" fmla="*/ 323 w 252"/>
                  <a:gd name="T21" fmla="*/ 998 h 470"/>
                  <a:gd name="T22" fmla="*/ 488 w 252"/>
                  <a:gd name="T23" fmla="*/ 975 h 470"/>
                  <a:gd name="T24" fmla="*/ 556 w 252"/>
                  <a:gd name="T25" fmla="*/ 965 h 470"/>
                  <a:gd name="T26" fmla="*/ 625 w 252"/>
                  <a:gd name="T27" fmla="*/ 956 h 470"/>
                  <a:gd name="T28" fmla="*/ 536 w 252"/>
                  <a:gd name="T29" fmla="*/ 911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solidFill>
                <a:srgbClr val="A32020"/>
              </a:solidFill>
              <a:ln w="9525" cap="flat" cmpd="sng">
                <a:noFill/>
                <a:prstDash val="solid"/>
                <a:round/>
                <a:headEnd type="none" w="med" len="med"/>
                <a:tailEnd type="none" w="med" len="med"/>
              </a:ln>
            </p:spPr>
            <p:txBody>
              <a:bodyPr/>
              <a:lstStyle/>
              <a:p>
                <a:pPr defTabSz="940476">
                  <a:defRPr/>
                </a:pPr>
                <a:endParaRPr lang="en-GB" sz="1846" kern="0" dirty="0">
                  <a:solidFill>
                    <a:srgbClr val="000000"/>
                  </a:solidFill>
                </a:endParaRPr>
              </a:p>
            </p:txBody>
          </p:sp>
        </p:grpSp>
        <p:sp>
          <p:nvSpPr>
            <p:cNvPr id="14" name="TextBox 13"/>
            <p:cNvSpPr txBox="1"/>
            <p:nvPr/>
          </p:nvSpPr>
          <p:spPr>
            <a:xfrm rot="4454651">
              <a:off x="3033158" y="3234495"/>
              <a:ext cx="1517471" cy="1551657"/>
            </a:xfrm>
            <a:prstGeom prst="rect">
              <a:avLst/>
            </a:prstGeom>
            <a:noFill/>
          </p:spPr>
          <p:txBody>
            <a:bodyPr spcFirstLastPara="1" wrap="square" lIns="0" tIns="0" rIns="0" bIns="0" numCol="1" rtlCol="0">
              <a:prstTxWarp prst="textArchUp">
                <a:avLst/>
              </a:prstTxWarp>
              <a:noAutofit/>
            </a:bodyPr>
            <a:lstStyle/>
            <a:p>
              <a:pPr algn="ctr" defTabSz="940476">
                <a:spcAft>
                  <a:spcPts val="831"/>
                </a:spcAft>
                <a:defRPr/>
              </a:pPr>
              <a:r>
                <a:rPr lang="en-GB" sz="1108" kern="0" dirty="0">
                  <a:solidFill>
                    <a:srgbClr val="FFFFFF"/>
                  </a:solidFill>
                  <a:latin typeface="Georgia" pitchFamily="18" charset="0"/>
                </a:rPr>
                <a:t>Tune and Calibrate</a:t>
              </a:r>
            </a:p>
          </p:txBody>
        </p:sp>
        <p:sp>
          <p:nvSpPr>
            <p:cNvPr id="15" name="TextBox 14"/>
            <p:cNvSpPr txBox="1"/>
            <p:nvPr/>
          </p:nvSpPr>
          <p:spPr>
            <a:xfrm rot="18724655">
              <a:off x="2514268" y="3225473"/>
              <a:ext cx="1844856" cy="1551657"/>
            </a:xfrm>
            <a:prstGeom prst="rect">
              <a:avLst/>
            </a:prstGeom>
            <a:noFill/>
          </p:spPr>
          <p:txBody>
            <a:bodyPr spcFirstLastPara="1" wrap="square" lIns="0" tIns="0" rIns="0" bIns="0" numCol="1" rtlCol="0">
              <a:prstTxWarp prst="textArchUp">
                <a:avLst/>
              </a:prstTxWarp>
              <a:noAutofit/>
            </a:bodyPr>
            <a:lstStyle/>
            <a:p>
              <a:pPr algn="ctr" defTabSz="940476">
                <a:spcAft>
                  <a:spcPts val="831"/>
                </a:spcAft>
                <a:defRPr/>
              </a:pPr>
              <a:r>
                <a:rPr lang="en-GB" sz="1108" kern="0" dirty="0">
                  <a:solidFill>
                    <a:srgbClr val="FFFFFF"/>
                  </a:solidFill>
                  <a:latin typeface="Georgia" pitchFamily="18" charset="0"/>
                </a:rPr>
                <a:t>Risk</a:t>
              </a:r>
              <a:br>
                <a:rPr lang="en-GB" sz="1108" kern="0" dirty="0">
                  <a:solidFill>
                    <a:srgbClr val="FFFFFF"/>
                  </a:solidFill>
                  <a:latin typeface="Georgia" pitchFamily="18" charset="0"/>
                </a:rPr>
              </a:br>
              <a:r>
                <a:rPr lang="en-GB" sz="1108" kern="0" dirty="0">
                  <a:solidFill>
                    <a:srgbClr val="FFFFFF"/>
                  </a:solidFill>
                  <a:latin typeface="Georgia" pitchFamily="18" charset="0"/>
                </a:rPr>
                <a:t>Weightings</a:t>
              </a:r>
            </a:p>
          </p:txBody>
        </p:sp>
        <p:sp>
          <p:nvSpPr>
            <p:cNvPr id="16" name="TextBox 15"/>
            <p:cNvSpPr txBox="1"/>
            <p:nvPr/>
          </p:nvSpPr>
          <p:spPr>
            <a:xfrm rot="511816">
              <a:off x="2705551" y="4330890"/>
              <a:ext cx="1512168" cy="980350"/>
            </a:xfrm>
            <a:prstGeom prst="rect">
              <a:avLst/>
            </a:prstGeom>
            <a:noFill/>
          </p:spPr>
          <p:txBody>
            <a:bodyPr spcFirstLastPara="1" wrap="square" lIns="0" tIns="0" rIns="0" bIns="0" numCol="1" rtlCol="0">
              <a:prstTxWarp prst="textArchDown">
                <a:avLst/>
              </a:prstTxWarp>
              <a:noAutofit/>
            </a:bodyPr>
            <a:lstStyle/>
            <a:p>
              <a:pPr algn="ctr" defTabSz="940476">
                <a:spcAft>
                  <a:spcPts val="831"/>
                </a:spcAft>
                <a:defRPr/>
              </a:pPr>
              <a:r>
                <a:rPr lang="en-GB" sz="1108" kern="0" dirty="0">
                  <a:solidFill>
                    <a:srgbClr val="FFFFFF"/>
                  </a:solidFill>
                  <a:latin typeface="Georgia" pitchFamily="18" charset="0"/>
                </a:rPr>
                <a:t>Business Review</a:t>
              </a:r>
            </a:p>
          </p:txBody>
        </p:sp>
      </p:grpSp>
      <p:cxnSp>
        <p:nvCxnSpPr>
          <p:cNvPr id="20" name="Straight Arrow Connector 19"/>
          <p:cNvCxnSpPr/>
          <p:nvPr/>
        </p:nvCxnSpPr>
        <p:spPr>
          <a:xfrm flipH="1">
            <a:off x="2555986" y="2204864"/>
            <a:ext cx="647862" cy="0"/>
          </a:xfrm>
          <a:prstGeom prst="straightConnector1">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772750" y="2204864"/>
            <a:ext cx="647862" cy="0"/>
          </a:xfrm>
          <a:prstGeom prst="straightConnector1">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6200000" flipH="1">
            <a:off x="3464871" y="4682339"/>
            <a:ext cx="647862" cy="0"/>
          </a:xfrm>
          <a:prstGeom prst="straightConnector1">
            <a:avLst/>
          </a:prstGeom>
          <a:ln>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bwMode="ltGray">
          <a:xfrm rot="2072916" flipH="1">
            <a:off x="5200992" y="3885136"/>
            <a:ext cx="1466262" cy="939101"/>
          </a:xfrm>
          <a:prstGeom prst="rightArrow">
            <a:avLst>
              <a:gd name="adj1" fmla="val 76188"/>
              <a:gd name="adj2" fmla="val 40880"/>
            </a:avLst>
          </a:prstGeom>
          <a:solidFill>
            <a:srgbClr val="F8DDE1">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5" dirty="0">
                <a:solidFill>
                  <a:srgbClr val="000000"/>
                </a:solidFill>
                <a:latin typeface="Georgia" pitchFamily="18" charset="0"/>
              </a:rPr>
              <a:t>FCC Input</a:t>
            </a: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21</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6036335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8077200" cy="798984"/>
          </a:xfrm>
        </p:spPr>
        <p:txBody>
          <a:bodyPr/>
          <a:lstStyle/>
          <a:p>
            <a:r>
              <a:rPr lang="en-GB" dirty="0" smtClean="0">
                <a:solidFill>
                  <a:schemeClr val="tx2"/>
                </a:solidFill>
              </a:rPr>
              <a:t>Challenges in developing a customer risk assessment framework</a:t>
            </a:r>
            <a:endParaRPr lang="en-GB" dirty="0">
              <a:solidFill>
                <a:schemeClr val="tx2"/>
              </a:solidFill>
            </a:endParaRPr>
          </a:p>
        </p:txBody>
      </p:sp>
      <p:sp>
        <p:nvSpPr>
          <p:cNvPr id="3" name="Content Placeholder 2"/>
          <p:cNvSpPr>
            <a:spLocks noGrp="1"/>
          </p:cNvSpPr>
          <p:nvPr>
            <p:ph sz="quarter" idx="15"/>
          </p:nvPr>
        </p:nvSpPr>
        <p:spPr>
          <a:xfrm>
            <a:off x="532819" y="1615050"/>
            <a:ext cx="8077200" cy="4419600"/>
          </a:xfrm>
        </p:spPr>
        <p:txBody>
          <a:bodyPr/>
          <a:lstStyle/>
          <a:p>
            <a:pPr indent="0">
              <a:lnSpc>
                <a:spcPct val="150000"/>
              </a:lnSpc>
            </a:pPr>
            <a:r>
              <a:rPr lang="en-GB" sz="1700" b="1" i="1" dirty="0" smtClean="0">
                <a:solidFill>
                  <a:schemeClr val="accent5"/>
                </a:solidFill>
              </a:rPr>
              <a:t>Data Challenge</a:t>
            </a:r>
          </a:p>
          <a:p>
            <a:pPr marL="342900" indent="-342900">
              <a:lnSpc>
                <a:spcPct val="150000"/>
              </a:lnSpc>
              <a:spcAft>
                <a:spcPts val="600"/>
              </a:spcAft>
              <a:buFont typeface="Arial" panose="020B0604020202020204" pitchFamily="34" charset="0"/>
              <a:buChar char="•"/>
            </a:pPr>
            <a:r>
              <a:rPr lang="en-GB" sz="1400" b="1" dirty="0" smtClean="0"/>
              <a:t>Quality </a:t>
            </a:r>
            <a:r>
              <a:rPr lang="en-GB" sz="1400" dirty="0" smtClean="0"/>
              <a:t>– May be out of date or the format may be different making it hard to analyse.</a:t>
            </a:r>
            <a:endParaRPr lang="en-GB" sz="1400" dirty="0"/>
          </a:p>
          <a:p>
            <a:pPr marL="342900" indent="-342900">
              <a:lnSpc>
                <a:spcPct val="150000"/>
              </a:lnSpc>
              <a:spcAft>
                <a:spcPts val="600"/>
              </a:spcAft>
              <a:buFont typeface="Arial" panose="020B0604020202020204" pitchFamily="34" charset="0"/>
              <a:buChar char="•"/>
            </a:pPr>
            <a:r>
              <a:rPr lang="en-GB" sz="1400" b="1" dirty="0"/>
              <a:t>C</a:t>
            </a:r>
            <a:r>
              <a:rPr lang="en-GB" sz="1400" b="1" dirty="0" smtClean="0"/>
              <a:t>ompleteness</a:t>
            </a:r>
            <a:r>
              <a:rPr lang="en-GB" sz="1400" dirty="0" smtClean="0"/>
              <a:t> – How to handle missing values; is data remediation required?</a:t>
            </a:r>
          </a:p>
          <a:p>
            <a:pPr marL="342900" indent="-342900">
              <a:lnSpc>
                <a:spcPct val="150000"/>
              </a:lnSpc>
              <a:spcAft>
                <a:spcPts val="600"/>
              </a:spcAft>
              <a:buFont typeface="Arial" panose="020B0604020202020204" pitchFamily="34" charset="0"/>
              <a:buChar char="•"/>
            </a:pPr>
            <a:r>
              <a:rPr lang="en-GB" sz="1400" b="1" dirty="0"/>
              <a:t>G</a:t>
            </a:r>
            <a:r>
              <a:rPr lang="en-GB" sz="1400" b="1" dirty="0" smtClean="0"/>
              <a:t>ranularity </a:t>
            </a:r>
            <a:r>
              <a:rPr lang="en-GB" sz="1400" dirty="0" smtClean="0"/>
              <a:t>– Ensure the granularity is a low enough level to classify customers i.e. are the data values (from industry classifications such as ISIC or ISO) fine enough to detect casinos as distinct from other gambling organisations.</a:t>
            </a:r>
          </a:p>
          <a:p>
            <a:pPr indent="0">
              <a:lnSpc>
                <a:spcPct val="150000"/>
              </a:lnSpc>
            </a:pPr>
            <a:r>
              <a:rPr lang="en-GB" sz="1600" b="1" i="1" dirty="0" smtClean="0">
                <a:solidFill>
                  <a:schemeClr val="accent5"/>
                </a:solidFill>
              </a:rPr>
              <a:t>Model Challenge</a:t>
            </a:r>
            <a:endParaRPr lang="en-GB" sz="1600" dirty="0" smtClean="0">
              <a:solidFill>
                <a:schemeClr val="accent5"/>
              </a:solidFill>
            </a:endParaRPr>
          </a:p>
          <a:p>
            <a:pPr marL="342900" indent="-342900">
              <a:lnSpc>
                <a:spcPct val="150000"/>
              </a:lnSpc>
              <a:spcAft>
                <a:spcPts val="600"/>
              </a:spcAft>
              <a:buFont typeface="Arial" panose="020B0604020202020204" pitchFamily="34" charset="0"/>
              <a:buChar char="•"/>
            </a:pPr>
            <a:r>
              <a:rPr lang="en-GB" sz="1400" b="1" dirty="0"/>
              <a:t>Weighting</a:t>
            </a:r>
            <a:r>
              <a:rPr lang="en-GB" sz="1400" dirty="0"/>
              <a:t> of model – How do each of the parameters factor in? </a:t>
            </a:r>
          </a:p>
          <a:p>
            <a:pPr marL="342900" indent="-342900">
              <a:lnSpc>
                <a:spcPct val="150000"/>
              </a:lnSpc>
              <a:spcAft>
                <a:spcPts val="600"/>
              </a:spcAft>
              <a:buFont typeface="Arial" panose="020B0604020202020204" pitchFamily="34" charset="0"/>
              <a:buChar char="•"/>
            </a:pPr>
            <a:r>
              <a:rPr lang="en-GB" sz="1400" b="1" dirty="0"/>
              <a:t>Sub models </a:t>
            </a:r>
            <a:r>
              <a:rPr lang="en-GB" sz="1400" dirty="0"/>
              <a:t>- Deploying sub models based on different client types </a:t>
            </a:r>
            <a:r>
              <a:rPr lang="en-GB" sz="1400" dirty="0" smtClean="0"/>
              <a:t>(from Domestic mass </a:t>
            </a:r>
            <a:r>
              <a:rPr lang="en-GB" sz="1400" dirty="0"/>
              <a:t>retail individuals to financial institutions) </a:t>
            </a:r>
            <a:r>
              <a:rPr lang="en-GB" sz="1400" dirty="0" smtClean="0"/>
              <a:t>and creating a tiered model to risk rating.</a:t>
            </a:r>
            <a:endParaRPr lang="en-GB" sz="1400" dirty="0"/>
          </a:p>
          <a:p>
            <a:pPr marL="342900" indent="-342900">
              <a:lnSpc>
                <a:spcPct val="150000"/>
              </a:lnSpc>
              <a:spcAft>
                <a:spcPts val="600"/>
              </a:spcAft>
              <a:buFont typeface="Arial" panose="020B0604020202020204" pitchFamily="34" charset="0"/>
              <a:buChar char="•"/>
            </a:pPr>
            <a:r>
              <a:rPr lang="en-GB" sz="1400" b="1" dirty="0" smtClean="0"/>
              <a:t>Maintenance</a:t>
            </a:r>
            <a:r>
              <a:rPr lang="en-GB" sz="1400" dirty="0" smtClean="0"/>
              <a:t> – Updates to risk factors should be embedded into the operating model of the Compliance function.</a:t>
            </a:r>
            <a:endParaRPr lang="en-GB" sz="1400"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22</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2819844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How PwC have helped clients</a:t>
            </a:r>
            <a:endParaRPr lang="en-GB" dirty="0">
              <a:solidFill>
                <a:schemeClr val="tx2"/>
              </a:solidFill>
            </a:endParaRPr>
          </a:p>
        </p:txBody>
      </p:sp>
      <p:pic>
        <p:nvPicPr>
          <p:cNvPr id="7" name="Picture 3"/>
          <p:cNvPicPr>
            <a:picLocks noChangeAspect="1" noChangeArrowheads="1"/>
          </p:cNvPicPr>
          <p:nvPr/>
        </p:nvPicPr>
        <p:blipFill>
          <a:blip r:embed="rId3" cstate="print"/>
          <a:srcRect/>
          <a:stretch>
            <a:fillRect/>
          </a:stretch>
        </p:blipFill>
        <p:spPr bwMode="auto">
          <a:xfrm>
            <a:off x="6846550" y="1935501"/>
            <a:ext cx="1764000" cy="1322847"/>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pic>
        <p:nvPicPr>
          <p:cNvPr id="8" name="Picture 5"/>
          <p:cNvPicPr>
            <a:picLocks noChangeAspect="1" noChangeArrowheads="1"/>
          </p:cNvPicPr>
          <p:nvPr/>
        </p:nvPicPr>
        <p:blipFill>
          <a:blip r:embed="rId4"/>
          <a:srcRect l="28892" t="28442" r="24991" b="22259"/>
          <a:stretch>
            <a:fillRect/>
          </a:stretch>
        </p:blipFill>
        <p:spPr bwMode="auto">
          <a:xfrm>
            <a:off x="4674763" y="4408756"/>
            <a:ext cx="1764000" cy="1105157"/>
          </a:xfrm>
          <a:prstGeom prst="rect">
            <a:avLst/>
          </a:prstGeom>
          <a:solidFill>
            <a:srgbClr val="FFFFFF">
              <a:shade val="85000"/>
            </a:srgbClr>
          </a:solidFill>
          <a:ln w="127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contourClr>
              <a:srgbClr val="FFFFFF"/>
            </a:contourClr>
          </a:sp3d>
        </p:spPr>
      </p:pic>
      <p:pic>
        <p:nvPicPr>
          <p:cNvPr id="11" name="Picture 2"/>
          <p:cNvPicPr>
            <a:picLocks noChangeAspect="1" noChangeArrowheads="1"/>
          </p:cNvPicPr>
          <p:nvPr/>
        </p:nvPicPr>
        <p:blipFill>
          <a:blip r:embed="rId5"/>
          <a:srcRect/>
          <a:stretch>
            <a:fillRect/>
          </a:stretch>
        </p:blipFill>
        <p:spPr bwMode="auto">
          <a:xfrm>
            <a:off x="4706786" y="2927806"/>
            <a:ext cx="1764000" cy="1036528"/>
          </a:xfrm>
          <a:prstGeom prst="rect">
            <a:avLst/>
          </a:prstGeom>
          <a:solidFill>
            <a:srgbClr val="FFFFFF">
              <a:shade val="85000"/>
            </a:srgbClr>
          </a:solidFill>
          <a:ln w="12700" cap="sq">
            <a:solidFill>
              <a:schemeClr val="bg1"/>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contourClr>
              <a:srgbClr val="FFFFFF"/>
            </a:contourClr>
          </a:sp3d>
        </p:spPr>
      </p:pic>
      <p:pic>
        <p:nvPicPr>
          <p:cNvPr id="12" name="Picture 3"/>
          <p:cNvPicPr>
            <a:picLocks noChangeAspect="1" noChangeArrowheads="1"/>
          </p:cNvPicPr>
          <p:nvPr/>
        </p:nvPicPr>
        <p:blipFill>
          <a:blip r:embed="rId6" cstate="print"/>
          <a:srcRect t="8836" b="2809"/>
          <a:stretch>
            <a:fillRect/>
          </a:stretch>
        </p:blipFill>
        <p:spPr bwMode="auto">
          <a:xfrm>
            <a:off x="6846550" y="3614633"/>
            <a:ext cx="1764000" cy="1130769"/>
          </a:xfrm>
          <a:prstGeom prst="rect">
            <a:avLst/>
          </a:prstGeom>
          <a:solidFill>
            <a:srgbClr val="FFFFFF">
              <a:shade val="85000"/>
            </a:srgbClr>
          </a:solidFill>
          <a:ln w="12700" cap="sq">
            <a:solidFill>
              <a:schemeClr val="bg1"/>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contourClr>
              <a:srgbClr val="FFFFFF"/>
            </a:contourClr>
          </a:sp3d>
        </p:spPr>
      </p:pic>
      <p:pic>
        <p:nvPicPr>
          <p:cNvPr id="13" name="Picture 3"/>
          <p:cNvPicPr>
            <a:picLocks noChangeAspect="1" noChangeArrowheads="1"/>
          </p:cNvPicPr>
          <p:nvPr/>
        </p:nvPicPr>
        <p:blipFill>
          <a:blip r:embed="rId7"/>
          <a:srcRect/>
          <a:stretch>
            <a:fillRect/>
          </a:stretch>
        </p:blipFill>
        <p:spPr bwMode="auto">
          <a:xfrm>
            <a:off x="6929409" y="5140936"/>
            <a:ext cx="1681141" cy="1012863"/>
          </a:xfrm>
          <a:prstGeom prst="rect">
            <a:avLst/>
          </a:prstGeom>
          <a:solidFill>
            <a:srgbClr val="FFFFFF">
              <a:shade val="85000"/>
            </a:srgbClr>
          </a:solidFill>
          <a:ln w="12700" cap="sq">
            <a:solidFill>
              <a:schemeClr val="bg1"/>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contourClr>
              <a:srgbClr val="FFFFFF"/>
            </a:contourClr>
          </a:sp3d>
        </p:spPr>
      </p:pic>
      <p:pic>
        <p:nvPicPr>
          <p:cNvPr id="15" name="Picture 5"/>
          <p:cNvPicPr>
            <a:picLocks noChangeArrowheads="1"/>
          </p:cNvPicPr>
          <p:nvPr/>
        </p:nvPicPr>
        <p:blipFill>
          <a:blip r:embed="rId8"/>
          <a:srcRect l="37770" t="30081" r="28337" b="26308"/>
          <a:stretch>
            <a:fillRect/>
          </a:stretch>
        </p:blipFill>
        <p:spPr bwMode="auto">
          <a:xfrm>
            <a:off x="4250361" y="1548768"/>
            <a:ext cx="2246693" cy="9361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5" name="Group 34"/>
          <p:cNvGrpSpPr/>
          <p:nvPr/>
        </p:nvGrpSpPr>
        <p:grpSpPr>
          <a:xfrm>
            <a:off x="542550" y="4941488"/>
            <a:ext cx="540000" cy="540000"/>
            <a:chOff x="9617181" y="3474401"/>
            <a:chExt cx="612000" cy="612000"/>
          </a:xfrm>
        </p:grpSpPr>
        <p:sp>
          <p:nvSpPr>
            <p:cNvPr id="36" name="Oval 35"/>
            <p:cNvSpPr/>
            <p:nvPr/>
          </p:nvSpPr>
          <p:spPr bwMode="ltGray">
            <a:xfrm>
              <a:off x="9617181"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37" name="Freeform 4848"/>
            <p:cNvSpPr>
              <a:spLocks noEditPoints="1"/>
            </p:cNvSpPr>
            <p:nvPr/>
          </p:nvSpPr>
          <p:spPr bwMode="auto">
            <a:xfrm>
              <a:off x="9707113" y="3558784"/>
              <a:ext cx="431358" cy="382617"/>
            </a:xfrm>
            <a:custGeom>
              <a:avLst/>
              <a:gdLst>
                <a:gd name="T0" fmla="*/ 198 w 354"/>
                <a:gd name="T1" fmla="*/ 12 h 314"/>
                <a:gd name="T2" fmla="*/ 194 w 354"/>
                <a:gd name="T3" fmla="*/ 8 h 314"/>
                <a:gd name="T4" fmla="*/ 184 w 354"/>
                <a:gd name="T5" fmla="*/ 0 h 314"/>
                <a:gd name="T6" fmla="*/ 178 w 354"/>
                <a:gd name="T7" fmla="*/ 0 h 314"/>
                <a:gd name="T8" fmla="*/ 166 w 354"/>
                <a:gd name="T9" fmla="*/ 4 h 314"/>
                <a:gd name="T10" fmla="*/ 158 w 354"/>
                <a:gd name="T11" fmla="*/ 12 h 314"/>
                <a:gd name="T12" fmla="*/ 4 w 354"/>
                <a:gd name="T13" fmla="*/ 278 h 314"/>
                <a:gd name="T14" fmla="*/ 0 w 354"/>
                <a:gd name="T15" fmla="*/ 290 h 314"/>
                <a:gd name="T16" fmla="*/ 4 w 354"/>
                <a:gd name="T17" fmla="*/ 302 h 314"/>
                <a:gd name="T18" fmla="*/ 8 w 354"/>
                <a:gd name="T19" fmla="*/ 306 h 314"/>
                <a:gd name="T20" fmla="*/ 18 w 354"/>
                <a:gd name="T21" fmla="*/ 312 h 314"/>
                <a:gd name="T22" fmla="*/ 330 w 354"/>
                <a:gd name="T23" fmla="*/ 314 h 314"/>
                <a:gd name="T24" fmla="*/ 338 w 354"/>
                <a:gd name="T25" fmla="*/ 312 h 314"/>
                <a:gd name="T26" fmla="*/ 348 w 354"/>
                <a:gd name="T27" fmla="*/ 306 h 314"/>
                <a:gd name="T28" fmla="*/ 352 w 354"/>
                <a:gd name="T29" fmla="*/ 302 h 314"/>
                <a:gd name="T30" fmla="*/ 354 w 354"/>
                <a:gd name="T31" fmla="*/ 290 h 314"/>
                <a:gd name="T32" fmla="*/ 352 w 354"/>
                <a:gd name="T33" fmla="*/ 278 h 314"/>
                <a:gd name="T34" fmla="*/ 42 w 354"/>
                <a:gd name="T35" fmla="*/ 280 h 314"/>
                <a:gd name="T36" fmla="*/ 314 w 354"/>
                <a:gd name="T37" fmla="*/ 280 h 314"/>
                <a:gd name="T38" fmla="*/ 160 w 354"/>
                <a:gd name="T39" fmla="*/ 142 h 314"/>
                <a:gd name="T40" fmla="*/ 158 w 354"/>
                <a:gd name="T41" fmla="*/ 132 h 314"/>
                <a:gd name="T42" fmla="*/ 160 w 354"/>
                <a:gd name="T43" fmla="*/ 126 h 314"/>
                <a:gd name="T44" fmla="*/ 164 w 354"/>
                <a:gd name="T45" fmla="*/ 122 h 314"/>
                <a:gd name="T46" fmla="*/ 178 w 354"/>
                <a:gd name="T47" fmla="*/ 118 h 314"/>
                <a:gd name="T48" fmla="*/ 186 w 354"/>
                <a:gd name="T49" fmla="*/ 118 h 314"/>
                <a:gd name="T50" fmla="*/ 192 w 354"/>
                <a:gd name="T51" fmla="*/ 122 h 314"/>
                <a:gd name="T52" fmla="*/ 198 w 354"/>
                <a:gd name="T53" fmla="*/ 132 h 314"/>
                <a:gd name="T54" fmla="*/ 196 w 354"/>
                <a:gd name="T55" fmla="*/ 142 h 314"/>
                <a:gd name="T56" fmla="*/ 172 w 354"/>
                <a:gd name="T57" fmla="*/ 206 h 314"/>
                <a:gd name="T58" fmla="*/ 178 w 354"/>
                <a:gd name="T59" fmla="*/ 218 h 314"/>
                <a:gd name="T60" fmla="*/ 186 w 354"/>
                <a:gd name="T61" fmla="*/ 220 h 314"/>
                <a:gd name="T62" fmla="*/ 190 w 354"/>
                <a:gd name="T63" fmla="*/ 224 h 314"/>
                <a:gd name="T64" fmla="*/ 194 w 354"/>
                <a:gd name="T65" fmla="*/ 230 h 314"/>
                <a:gd name="T66" fmla="*/ 196 w 354"/>
                <a:gd name="T67" fmla="*/ 238 h 314"/>
                <a:gd name="T68" fmla="*/ 194 w 354"/>
                <a:gd name="T69" fmla="*/ 244 h 314"/>
                <a:gd name="T70" fmla="*/ 190 w 354"/>
                <a:gd name="T71" fmla="*/ 250 h 314"/>
                <a:gd name="T72" fmla="*/ 186 w 354"/>
                <a:gd name="T73" fmla="*/ 254 h 314"/>
                <a:gd name="T74" fmla="*/ 178 w 354"/>
                <a:gd name="T75" fmla="*/ 256 h 314"/>
                <a:gd name="T76" fmla="*/ 170 w 354"/>
                <a:gd name="T77" fmla="*/ 254 h 314"/>
                <a:gd name="T78" fmla="*/ 166 w 354"/>
                <a:gd name="T79" fmla="*/ 250 h 314"/>
                <a:gd name="T80" fmla="*/ 162 w 354"/>
                <a:gd name="T81" fmla="*/ 244 h 314"/>
                <a:gd name="T82" fmla="*/ 160 w 354"/>
                <a:gd name="T83" fmla="*/ 238 h 314"/>
                <a:gd name="T84" fmla="*/ 162 w 354"/>
                <a:gd name="T85" fmla="*/ 230 h 314"/>
                <a:gd name="T86" fmla="*/ 166 w 354"/>
                <a:gd name="T87" fmla="*/ 224 h 314"/>
                <a:gd name="T88" fmla="*/ 178 w 354"/>
                <a:gd name="T89" fmla="*/ 218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4" h="314">
                  <a:moveTo>
                    <a:pt x="352" y="278"/>
                  </a:moveTo>
                  <a:lnTo>
                    <a:pt x="198" y="12"/>
                  </a:lnTo>
                  <a:lnTo>
                    <a:pt x="198" y="12"/>
                  </a:lnTo>
                  <a:lnTo>
                    <a:pt x="194" y="8"/>
                  </a:lnTo>
                  <a:lnTo>
                    <a:pt x="190" y="4"/>
                  </a:lnTo>
                  <a:lnTo>
                    <a:pt x="184" y="0"/>
                  </a:lnTo>
                  <a:lnTo>
                    <a:pt x="178" y="0"/>
                  </a:lnTo>
                  <a:lnTo>
                    <a:pt x="178" y="0"/>
                  </a:lnTo>
                  <a:lnTo>
                    <a:pt x="172" y="0"/>
                  </a:lnTo>
                  <a:lnTo>
                    <a:pt x="166" y="4"/>
                  </a:lnTo>
                  <a:lnTo>
                    <a:pt x="162" y="8"/>
                  </a:lnTo>
                  <a:lnTo>
                    <a:pt x="158" y="12"/>
                  </a:lnTo>
                  <a:lnTo>
                    <a:pt x="4" y="278"/>
                  </a:lnTo>
                  <a:lnTo>
                    <a:pt x="4" y="278"/>
                  </a:lnTo>
                  <a:lnTo>
                    <a:pt x="2" y="282"/>
                  </a:lnTo>
                  <a:lnTo>
                    <a:pt x="0" y="290"/>
                  </a:lnTo>
                  <a:lnTo>
                    <a:pt x="2" y="296"/>
                  </a:lnTo>
                  <a:lnTo>
                    <a:pt x="4" y="302"/>
                  </a:lnTo>
                  <a:lnTo>
                    <a:pt x="4" y="302"/>
                  </a:lnTo>
                  <a:lnTo>
                    <a:pt x="8" y="306"/>
                  </a:lnTo>
                  <a:lnTo>
                    <a:pt x="12" y="310"/>
                  </a:lnTo>
                  <a:lnTo>
                    <a:pt x="18" y="312"/>
                  </a:lnTo>
                  <a:lnTo>
                    <a:pt x="26" y="314"/>
                  </a:lnTo>
                  <a:lnTo>
                    <a:pt x="330" y="314"/>
                  </a:lnTo>
                  <a:lnTo>
                    <a:pt x="330" y="314"/>
                  </a:lnTo>
                  <a:lnTo>
                    <a:pt x="338" y="312"/>
                  </a:lnTo>
                  <a:lnTo>
                    <a:pt x="342" y="310"/>
                  </a:lnTo>
                  <a:lnTo>
                    <a:pt x="348" y="306"/>
                  </a:lnTo>
                  <a:lnTo>
                    <a:pt x="352" y="302"/>
                  </a:lnTo>
                  <a:lnTo>
                    <a:pt x="352" y="302"/>
                  </a:lnTo>
                  <a:lnTo>
                    <a:pt x="354" y="296"/>
                  </a:lnTo>
                  <a:lnTo>
                    <a:pt x="354" y="290"/>
                  </a:lnTo>
                  <a:lnTo>
                    <a:pt x="354" y="282"/>
                  </a:lnTo>
                  <a:lnTo>
                    <a:pt x="352" y="278"/>
                  </a:lnTo>
                  <a:lnTo>
                    <a:pt x="352" y="278"/>
                  </a:lnTo>
                  <a:close/>
                  <a:moveTo>
                    <a:pt x="42" y="280"/>
                  </a:moveTo>
                  <a:lnTo>
                    <a:pt x="178" y="44"/>
                  </a:lnTo>
                  <a:lnTo>
                    <a:pt x="314" y="280"/>
                  </a:lnTo>
                  <a:lnTo>
                    <a:pt x="42" y="280"/>
                  </a:lnTo>
                  <a:close/>
                  <a:moveTo>
                    <a:pt x="160" y="142"/>
                  </a:moveTo>
                  <a:lnTo>
                    <a:pt x="160" y="142"/>
                  </a:lnTo>
                  <a:lnTo>
                    <a:pt x="158" y="132"/>
                  </a:lnTo>
                  <a:lnTo>
                    <a:pt x="158" y="132"/>
                  </a:lnTo>
                  <a:lnTo>
                    <a:pt x="160" y="126"/>
                  </a:lnTo>
                  <a:lnTo>
                    <a:pt x="164" y="122"/>
                  </a:lnTo>
                  <a:lnTo>
                    <a:pt x="164" y="122"/>
                  </a:lnTo>
                  <a:lnTo>
                    <a:pt x="170" y="118"/>
                  </a:lnTo>
                  <a:lnTo>
                    <a:pt x="178" y="118"/>
                  </a:lnTo>
                  <a:lnTo>
                    <a:pt x="178" y="118"/>
                  </a:lnTo>
                  <a:lnTo>
                    <a:pt x="186" y="118"/>
                  </a:lnTo>
                  <a:lnTo>
                    <a:pt x="192" y="122"/>
                  </a:lnTo>
                  <a:lnTo>
                    <a:pt x="192" y="122"/>
                  </a:lnTo>
                  <a:lnTo>
                    <a:pt x="196" y="126"/>
                  </a:lnTo>
                  <a:lnTo>
                    <a:pt x="198" y="132"/>
                  </a:lnTo>
                  <a:lnTo>
                    <a:pt x="198" y="132"/>
                  </a:lnTo>
                  <a:lnTo>
                    <a:pt x="196" y="142"/>
                  </a:lnTo>
                  <a:lnTo>
                    <a:pt x="184" y="206"/>
                  </a:lnTo>
                  <a:lnTo>
                    <a:pt x="172" y="206"/>
                  </a:lnTo>
                  <a:lnTo>
                    <a:pt x="160" y="142"/>
                  </a:lnTo>
                  <a:close/>
                  <a:moveTo>
                    <a:pt x="178" y="218"/>
                  </a:moveTo>
                  <a:lnTo>
                    <a:pt x="178" y="218"/>
                  </a:lnTo>
                  <a:lnTo>
                    <a:pt x="186" y="220"/>
                  </a:lnTo>
                  <a:lnTo>
                    <a:pt x="186" y="220"/>
                  </a:lnTo>
                  <a:lnTo>
                    <a:pt x="190" y="224"/>
                  </a:lnTo>
                  <a:lnTo>
                    <a:pt x="190" y="224"/>
                  </a:lnTo>
                  <a:lnTo>
                    <a:pt x="194" y="230"/>
                  </a:lnTo>
                  <a:lnTo>
                    <a:pt x="194" y="230"/>
                  </a:lnTo>
                  <a:lnTo>
                    <a:pt x="196" y="238"/>
                  </a:lnTo>
                  <a:lnTo>
                    <a:pt x="196" y="238"/>
                  </a:lnTo>
                  <a:lnTo>
                    <a:pt x="194" y="244"/>
                  </a:lnTo>
                  <a:lnTo>
                    <a:pt x="194" y="244"/>
                  </a:lnTo>
                  <a:lnTo>
                    <a:pt x="190" y="250"/>
                  </a:lnTo>
                  <a:lnTo>
                    <a:pt x="190" y="250"/>
                  </a:lnTo>
                  <a:lnTo>
                    <a:pt x="186" y="254"/>
                  </a:lnTo>
                  <a:lnTo>
                    <a:pt x="186" y="254"/>
                  </a:lnTo>
                  <a:lnTo>
                    <a:pt x="178" y="256"/>
                  </a:lnTo>
                  <a:lnTo>
                    <a:pt x="178" y="256"/>
                  </a:lnTo>
                  <a:lnTo>
                    <a:pt x="170" y="254"/>
                  </a:lnTo>
                  <a:lnTo>
                    <a:pt x="170" y="254"/>
                  </a:lnTo>
                  <a:lnTo>
                    <a:pt x="166" y="250"/>
                  </a:lnTo>
                  <a:lnTo>
                    <a:pt x="166" y="250"/>
                  </a:lnTo>
                  <a:lnTo>
                    <a:pt x="162" y="244"/>
                  </a:lnTo>
                  <a:lnTo>
                    <a:pt x="162" y="244"/>
                  </a:lnTo>
                  <a:lnTo>
                    <a:pt x="160" y="238"/>
                  </a:lnTo>
                  <a:lnTo>
                    <a:pt x="160" y="238"/>
                  </a:lnTo>
                  <a:lnTo>
                    <a:pt x="162" y="230"/>
                  </a:lnTo>
                  <a:lnTo>
                    <a:pt x="166" y="224"/>
                  </a:lnTo>
                  <a:lnTo>
                    <a:pt x="166" y="224"/>
                  </a:lnTo>
                  <a:lnTo>
                    <a:pt x="170" y="220"/>
                  </a:lnTo>
                  <a:lnTo>
                    <a:pt x="178" y="218"/>
                  </a:lnTo>
                  <a:lnTo>
                    <a:pt x="178" y="2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7" name="Group 46"/>
          <p:cNvGrpSpPr/>
          <p:nvPr/>
        </p:nvGrpSpPr>
        <p:grpSpPr>
          <a:xfrm>
            <a:off x="542550" y="3512034"/>
            <a:ext cx="540000" cy="540000"/>
            <a:chOff x="4966372" y="2258092"/>
            <a:chExt cx="612000" cy="612000"/>
          </a:xfrm>
        </p:grpSpPr>
        <p:sp>
          <p:nvSpPr>
            <p:cNvPr id="48" name="Oval 47"/>
            <p:cNvSpPr/>
            <p:nvPr/>
          </p:nvSpPr>
          <p:spPr bwMode="ltGray">
            <a:xfrm>
              <a:off x="4966372"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49" name="Freeform 4955"/>
            <p:cNvSpPr>
              <a:spLocks noEditPoints="1"/>
            </p:cNvSpPr>
            <p:nvPr/>
          </p:nvSpPr>
          <p:spPr bwMode="auto">
            <a:xfrm>
              <a:off x="5058360" y="2418104"/>
              <a:ext cx="430759" cy="300079"/>
            </a:xfrm>
            <a:custGeom>
              <a:avLst/>
              <a:gdLst>
                <a:gd name="T0" fmla="*/ 16 w 356"/>
                <a:gd name="T1" fmla="*/ 0 h 248"/>
                <a:gd name="T2" fmla="*/ 2 w 356"/>
                <a:gd name="T3" fmla="*/ 10 h 248"/>
                <a:gd name="T4" fmla="*/ 0 w 356"/>
                <a:gd name="T5" fmla="*/ 232 h 248"/>
                <a:gd name="T6" fmla="*/ 10 w 356"/>
                <a:gd name="T7" fmla="*/ 246 h 248"/>
                <a:gd name="T8" fmla="*/ 340 w 356"/>
                <a:gd name="T9" fmla="*/ 248 h 248"/>
                <a:gd name="T10" fmla="*/ 354 w 356"/>
                <a:gd name="T11" fmla="*/ 238 h 248"/>
                <a:gd name="T12" fmla="*/ 356 w 356"/>
                <a:gd name="T13" fmla="*/ 16 h 248"/>
                <a:gd name="T14" fmla="*/ 346 w 356"/>
                <a:gd name="T15" fmla="*/ 2 h 248"/>
                <a:gd name="T16" fmla="*/ 216 w 356"/>
                <a:gd name="T17" fmla="*/ 16 h 248"/>
                <a:gd name="T18" fmla="*/ 216 w 356"/>
                <a:gd name="T19" fmla="*/ 40 h 248"/>
                <a:gd name="T20" fmla="*/ 168 w 356"/>
                <a:gd name="T21" fmla="*/ 16 h 248"/>
                <a:gd name="T22" fmla="*/ 152 w 356"/>
                <a:gd name="T23" fmla="*/ 16 h 248"/>
                <a:gd name="T24" fmla="*/ 106 w 356"/>
                <a:gd name="T25" fmla="*/ 70 h 248"/>
                <a:gd name="T26" fmla="*/ 26 w 356"/>
                <a:gd name="T27" fmla="*/ 16 h 248"/>
                <a:gd name="T28" fmla="*/ 26 w 356"/>
                <a:gd name="T29" fmla="*/ 152 h 248"/>
                <a:gd name="T30" fmla="*/ 26 w 356"/>
                <a:gd name="T31" fmla="*/ 232 h 248"/>
                <a:gd name="T32" fmla="*/ 42 w 356"/>
                <a:gd name="T33" fmla="*/ 232 h 248"/>
                <a:gd name="T34" fmla="*/ 20 w 356"/>
                <a:gd name="T35" fmla="*/ 180 h 248"/>
                <a:gd name="T36" fmla="*/ 10 w 356"/>
                <a:gd name="T37" fmla="*/ 172 h 248"/>
                <a:gd name="T38" fmla="*/ 10 w 356"/>
                <a:gd name="T39" fmla="*/ 166 h 248"/>
                <a:gd name="T40" fmla="*/ 20 w 356"/>
                <a:gd name="T41" fmla="*/ 160 h 248"/>
                <a:gd name="T42" fmla="*/ 54 w 356"/>
                <a:gd name="T43" fmla="*/ 160 h 248"/>
                <a:gd name="T44" fmla="*/ 60 w 356"/>
                <a:gd name="T45" fmla="*/ 170 h 248"/>
                <a:gd name="T46" fmla="*/ 56 w 356"/>
                <a:gd name="T47" fmla="*/ 176 h 248"/>
                <a:gd name="T48" fmla="*/ 50 w 356"/>
                <a:gd name="T49" fmla="*/ 180 h 248"/>
                <a:gd name="T50" fmla="*/ 90 w 356"/>
                <a:gd name="T51" fmla="*/ 106 h 248"/>
                <a:gd name="T52" fmla="*/ 112 w 356"/>
                <a:gd name="T53" fmla="*/ 98 h 248"/>
                <a:gd name="T54" fmla="*/ 78 w 356"/>
                <a:gd name="T55" fmla="*/ 98 h 248"/>
                <a:gd name="T56" fmla="*/ 72 w 356"/>
                <a:gd name="T57" fmla="*/ 88 h 248"/>
                <a:gd name="T58" fmla="*/ 76 w 356"/>
                <a:gd name="T59" fmla="*/ 82 h 248"/>
                <a:gd name="T60" fmla="*/ 112 w 356"/>
                <a:gd name="T61" fmla="*/ 78 h 248"/>
                <a:gd name="T62" fmla="*/ 120 w 356"/>
                <a:gd name="T63" fmla="*/ 82 h 248"/>
                <a:gd name="T64" fmla="*/ 122 w 356"/>
                <a:gd name="T65" fmla="*/ 88 h 248"/>
                <a:gd name="T66" fmla="*/ 116 w 356"/>
                <a:gd name="T67" fmla="*/ 98 h 248"/>
                <a:gd name="T68" fmla="*/ 168 w 356"/>
                <a:gd name="T69" fmla="*/ 232 h 248"/>
                <a:gd name="T70" fmla="*/ 168 w 356"/>
                <a:gd name="T71" fmla="*/ 142 h 248"/>
                <a:gd name="T72" fmla="*/ 146 w 356"/>
                <a:gd name="T73" fmla="*/ 134 h 248"/>
                <a:gd name="T74" fmla="*/ 138 w 356"/>
                <a:gd name="T75" fmla="*/ 132 h 248"/>
                <a:gd name="T76" fmla="*/ 136 w 356"/>
                <a:gd name="T77" fmla="*/ 124 h 248"/>
                <a:gd name="T78" fmla="*/ 142 w 356"/>
                <a:gd name="T79" fmla="*/ 114 h 248"/>
                <a:gd name="T80" fmla="*/ 176 w 356"/>
                <a:gd name="T81" fmla="*/ 114 h 248"/>
                <a:gd name="T82" fmla="*/ 186 w 356"/>
                <a:gd name="T83" fmla="*/ 120 h 248"/>
                <a:gd name="T84" fmla="*/ 186 w 356"/>
                <a:gd name="T85" fmla="*/ 128 h 248"/>
                <a:gd name="T86" fmla="*/ 176 w 356"/>
                <a:gd name="T87" fmla="*/ 134 h 248"/>
                <a:gd name="T88" fmla="*/ 216 w 356"/>
                <a:gd name="T89" fmla="*/ 232 h 248"/>
                <a:gd name="T90" fmla="*/ 232 w 356"/>
                <a:gd name="T91" fmla="*/ 232 h 248"/>
                <a:gd name="T92" fmla="*/ 208 w 356"/>
                <a:gd name="T93" fmla="*/ 68 h 248"/>
                <a:gd name="T94" fmla="*/ 200 w 356"/>
                <a:gd name="T95" fmla="*/ 62 h 248"/>
                <a:gd name="T96" fmla="*/ 200 w 356"/>
                <a:gd name="T97" fmla="*/ 54 h 248"/>
                <a:gd name="T98" fmla="*/ 208 w 356"/>
                <a:gd name="T99" fmla="*/ 48 h 248"/>
                <a:gd name="T100" fmla="*/ 242 w 356"/>
                <a:gd name="T101" fmla="*/ 50 h 248"/>
                <a:gd name="T102" fmla="*/ 248 w 356"/>
                <a:gd name="T103" fmla="*/ 58 h 248"/>
                <a:gd name="T104" fmla="*/ 246 w 356"/>
                <a:gd name="T105" fmla="*/ 66 h 248"/>
                <a:gd name="T106" fmla="*/ 238 w 356"/>
                <a:gd name="T107" fmla="*/ 68 h 248"/>
                <a:gd name="T108" fmla="*/ 328 w 356"/>
                <a:gd name="T109"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6" h="248">
                  <a:moveTo>
                    <a:pt x="340" y="0"/>
                  </a:moveTo>
                  <a:lnTo>
                    <a:pt x="16" y="0"/>
                  </a:lnTo>
                  <a:lnTo>
                    <a:pt x="16" y="0"/>
                  </a:lnTo>
                  <a:lnTo>
                    <a:pt x="10" y="2"/>
                  </a:lnTo>
                  <a:lnTo>
                    <a:pt x="4" y="4"/>
                  </a:lnTo>
                  <a:lnTo>
                    <a:pt x="2" y="10"/>
                  </a:lnTo>
                  <a:lnTo>
                    <a:pt x="0" y="16"/>
                  </a:lnTo>
                  <a:lnTo>
                    <a:pt x="0" y="232"/>
                  </a:lnTo>
                  <a:lnTo>
                    <a:pt x="0" y="232"/>
                  </a:lnTo>
                  <a:lnTo>
                    <a:pt x="2" y="238"/>
                  </a:lnTo>
                  <a:lnTo>
                    <a:pt x="4" y="244"/>
                  </a:lnTo>
                  <a:lnTo>
                    <a:pt x="10" y="246"/>
                  </a:lnTo>
                  <a:lnTo>
                    <a:pt x="16" y="248"/>
                  </a:lnTo>
                  <a:lnTo>
                    <a:pt x="340" y="248"/>
                  </a:lnTo>
                  <a:lnTo>
                    <a:pt x="340" y="248"/>
                  </a:lnTo>
                  <a:lnTo>
                    <a:pt x="346" y="246"/>
                  </a:lnTo>
                  <a:lnTo>
                    <a:pt x="352" y="244"/>
                  </a:lnTo>
                  <a:lnTo>
                    <a:pt x="354" y="238"/>
                  </a:lnTo>
                  <a:lnTo>
                    <a:pt x="356" y="232"/>
                  </a:lnTo>
                  <a:lnTo>
                    <a:pt x="356" y="16"/>
                  </a:lnTo>
                  <a:lnTo>
                    <a:pt x="356" y="16"/>
                  </a:lnTo>
                  <a:lnTo>
                    <a:pt x="354" y="10"/>
                  </a:lnTo>
                  <a:lnTo>
                    <a:pt x="352" y="4"/>
                  </a:lnTo>
                  <a:lnTo>
                    <a:pt x="346" y="2"/>
                  </a:lnTo>
                  <a:lnTo>
                    <a:pt x="340" y="0"/>
                  </a:lnTo>
                  <a:lnTo>
                    <a:pt x="340" y="0"/>
                  </a:lnTo>
                  <a:close/>
                  <a:moveTo>
                    <a:pt x="216" y="16"/>
                  </a:moveTo>
                  <a:lnTo>
                    <a:pt x="232" y="16"/>
                  </a:lnTo>
                  <a:lnTo>
                    <a:pt x="232" y="40"/>
                  </a:lnTo>
                  <a:lnTo>
                    <a:pt x="216" y="40"/>
                  </a:lnTo>
                  <a:lnTo>
                    <a:pt x="216" y="16"/>
                  </a:lnTo>
                  <a:close/>
                  <a:moveTo>
                    <a:pt x="152" y="16"/>
                  </a:moveTo>
                  <a:lnTo>
                    <a:pt x="168" y="16"/>
                  </a:lnTo>
                  <a:lnTo>
                    <a:pt x="168" y="106"/>
                  </a:lnTo>
                  <a:lnTo>
                    <a:pt x="152" y="106"/>
                  </a:lnTo>
                  <a:lnTo>
                    <a:pt x="152" y="16"/>
                  </a:lnTo>
                  <a:close/>
                  <a:moveTo>
                    <a:pt x="90" y="16"/>
                  </a:moveTo>
                  <a:lnTo>
                    <a:pt x="106" y="16"/>
                  </a:lnTo>
                  <a:lnTo>
                    <a:pt x="106" y="70"/>
                  </a:lnTo>
                  <a:lnTo>
                    <a:pt x="90" y="70"/>
                  </a:lnTo>
                  <a:lnTo>
                    <a:pt x="90" y="16"/>
                  </a:lnTo>
                  <a:close/>
                  <a:moveTo>
                    <a:pt x="26" y="16"/>
                  </a:moveTo>
                  <a:lnTo>
                    <a:pt x="42" y="16"/>
                  </a:lnTo>
                  <a:lnTo>
                    <a:pt x="42" y="152"/>
                  </a:lnTo>
                  <a:lnTo>
                    <a:pt x="26" y="152"/>
                  </a:lnTo>
                  <a:lnTo>
                    <a:pt x="26" y="16"/>
                  </a:lnTo>
                  <a:close/>
                  <a:moveTo>
                    <a:pt x="42" y="232"/>
                  </a:moveTo>
                  <a:lnTo>
                    <a:pt x="26" y="232"/>
                  </a:lnTo>
                  <a:lnTo>
                    <a:pt x="26" y="188"/>
                  </a:lnTo>
                  <a:lnTo>
                    <a:pt x="42" y="188"/>
                  </a:lnTo>
                  <a:lnTo>
                    <a:pt x="42" y="232"/>
                  </a:lnTo>
                  <a:close/>
                  <a:moveTo>
                    <a:pt x="50" y="180"/>
                  </a:moveTo>
                  <a:lnTo>
                    <a:pt x="20" y="180"/>
                  </a:lnTo>
                  <a:lnTo>
                    <a:pt x="20" y="180"/>
                  </a:lnTo>
                  <a:lnTo>
                    <a:pt x="16" y="178"/>
                  </a:lnTo>
                  <a:lnTo>
                    <a:pt x="12" y="176"/>
                  </a:lnTo>
                  <a:lnTo>
                    <a:pt x="10" y="172"/>
                  </a:lnTo>
                  <a:lnTo>
                    <a:pt x="10" y="170"/>
                  </a:lnTo>
                  <a:lnTo>
                    <a:pt x="10" y="170"/>
                  </a:lnTo>
                  <a:lnTo>
                    <a:pt x="10" y="166"/>
                  </a:lnTo>
                  <a:lnTo>
                    <a:pt x="12" y="162"/>
                  </a:lnTo>
                  <a:lnTo>
                    <a:pt x="16" y="160"/>
                  </a:lnTo>
                  <a:lnTo>
                    <a:pt x="20" y="160"/>
                  </a:lnTo>
                  <a:lnTo>
                    <a:pt x="50" y="160"/>
                  </a:lnTo>
                  <a:lnTo>
                    <a:pt x="50" y="160"/>
                  </a:lnTo>
                  <a:lnTo>
                    <a:pt x="54" y="160"/>
                  </a:lnTo>
                  <a:lnTo>
                    <a:pt x="56" y="162"/>
                  </a:lnTo>
                  <a:lnTo>
                    <a:pt x="60" y="166"/>
                  </a:lnTo>
                  <a:lnTo>
                    <a:pt x="60" y="170"/>
                  </a:lnTo>
                  <a:lnTo>
                    <a:pt x="60" y="170"/>
                  </a:lnTo>
                  <a:lnTo>
                    <a:pt x="60" y="172"/>
                  </a:lnTo>
                  <a:lnTo>
                    <a:pt x="56" y="176"/>
                  </a:lnTo>
                  <a:lnTo>
                    <a:pt x="54" y="178"/>
                  </a:lnTo>
                  <a:lnTo>
                    <a:pt x="50" y="180"/>
                  </a:lnTo>
                  <a:lnTo>
                    <a:pt x="50" y="180"/>
                  </a:lnTo>
                  <a:close/>
                  <a:moveTo>
                    <a:pt x="106" y="232"/>
                  </a:moveTo>
                  <a:lnTo>
                    <a:pt x="90" y="232"/>
                  </a:lnTo>
                  <a:lnTo>
                    <a:pt x="90" y="106"/>
                  </a:lnTo>
                  <a:lnTo>
                    <a:pt x="106" y="106"/>
                  </a:lnTo>
                  <a:lnTo>
                    <a:pt x="106" y="232"/>
                  </a:lnTo>
                  <a:close/>
                  <a:moveTo>
                    <a:pt x="112" y="98"/>
                  </a:moveTo>
                  <a:lnTo>
                    <a:pt x="82" y="98"/>
                  </a:lnTo>
                  <a:lnTo>
                    <a:pt x="82" y="98"/>
                  </a:lnTo>
                  <a:lnTo>
                    <a:pt x="78" y="98"/>
                  </a:lnTo>
                  <a:lnTo>
                    <a:pt x="76" y="96"/>
                  </a:lnTo>
                  <a:lnTo>
                    <a:pt x="74" y="92"/>
                  </a:lnTo>
                  <a:lnTo>
                    <a:pt x="72" y="88"/>
                  </a:lnTo>
                  <a:lnTo>
                    <a:pt x="72" y="88"/>
                  </a:lnTo>
                  <a:lnTo>
                    <a:pt x="74" y="86"/>
                  </a:lnTo>
                  <a:lnTo>
                    <a:pt x="76" y="82"/>
                  </a:lnTo>
                  <a:lnTo>
                    <a:pt x="78" y="80"/>
                  </a:lnTo>
                  <a:lnTo>
                    <a:pt x="82" y="78"/>
                  </a:lnTo>
                  <a:lnTo>
                    <a:pt x="112" y="78"/>
                  </a:lnTo>
                  <a:lnTo>
                    <a:pt x="112" y="78"/>
                  </a:lnTo>
                  <a:lnTo>
                    <a:pt x="116" y="80"/>
                  </a:lnTo>
                  <a:lnTo>
                    <a:pt x="120" y="82"/>
                  </a:lnTo>
                  <a:lnTo>
                    <a:pt x="122" y="86"/>
                  </a:lnTo>
                  <a:lnTo>
                    <a:pt x="122" y="88"/>
                  </a:lnTo>
                  <a:lnTo>
                    <a:pt x="122" y="88"/>
                  </a:lnTo>
                  <a:lnTo>
                    <a:pt x="122" y="92"/>
                  </a:lnTo>
                  <a:lnTo>
                    <a:pt x="120" y="96"/>
                  </a:lnTo>
                  <a:lnTo>
                    <a:pt x="116" y="98"/>
                  </a:lnTo>
                  <a:lnTo>
                    <a:pt x="112" y="98"/>
                  </a:lnTo>
                  <a:lnTo>
                    <a:pt x="112" y="98"/>
                  </a:lnTo>
                  <a:close/>
                  <a:moveTo>
                    <a:pt x="168" y="232"/>
                  </a:moveTo>
                  <a:lnTo>
                    <a:pt x="152" y="232"/>
                  </a:lnTo>
                  <a:lnTo>
                    <a:pt x="152" y="142"/>
                  </a:lnTo>
                  <a:lnTo>
                    <a:pt x="168" y="142"/>
                  </a:lnTo>
                  <a:lnTo>
                    <a:pt x="168" y="232"/>
                  </a:lnTo>
                  <a:close/>
                  <a:moveTo>
                    <a:pt x="176" y="134"/>
                  </a:moveTo>
                  <a:lnTo>
                    <a:pt x="146" y="134"/>
                  </a:lnTo>
                  <a:lnTo>
                    <a:pt x="146" y="134"/>
                  </a:lnTo>
                  <a:lnTo>
                    <a:pt x="142" y="134"/>
                  </a:lnTo>
                  <a:lnTo>
                    <a:pt x="138" y="132"/>
                  </a:lnTo>
                  <a:lnTo>
                    <a:pt x="136" y="128"/>
                  </a:lnTo>
                  <a:lnTo>
                    <a:pt x="136" y="124"/>
                  </a:lnTo>
                  <a:lnTo>
                    <a:pt x="136" y="124"/>
                  </a:lnTo>
                  <a:lnTo>
                    <a:pt x="136" y="120"/>
                  </a:lnTo>
                  <a:lnTo>
                    <a:pt x="138" y="116"/>
                  </a:lnTo>
                  <a:lnTo>
                    <a:pt x="142" y="114"/>
                  </a:lnTo>
                  <a:lnTo>
                    <a:pt x="146" y="114"/>
                  </a:lnTo>
                  <a:lnTo>
                    <a:pt x="176" y="114"/>
                  </a:lnTo>
                  <a:lnTo>
                    <a:pt x="176" y="114"/>
                  </a:lnTo>
                  <a:lnTo>
                    <a:pt x="180" y="114"/>
                  </a:lnTo>
                  <a:lnTo>
                    <a:pt x="182" y="116"/>
                  </a:lnTo>
                  <a:lnTo>
                    <a:pt x="186" y="120"/>
                  </a:lnTo>
                  <a:lnTo>
                    <a:pt x="186" y="124"/>
                  </a:lnTo>
                  <a:lnTo>
                    <a:pt x="186" y="124"/>
                  </a:lnTo>
                  <a:lnTo>
                    <a:pt x="186" y="128"/>
                  </a:lnTo>
                  <a:lnTo>
                    <a:pt x="182" y="132"/>
                  </a:lnTo>
                  <a:lnTo>
                    <a:pt x="180" y="134"/>
                  </a:lnTo>
                  <a:lnTo>
                    <a:pt x="176" y="134"/>
                  </a:lnTo>
                  <a:lnTo>
                    <a:pt x="176" y="134"/>
                  </a:lnTo>
                  <a:close/>
                  <a:moveTo>
                    <a:pt x="232" y="232"/>
                  </a:moveTo>
                  <a:lnTo>
                    <a:pt x="216" y="232"/>
                  </a:lnTo>
                  <a:lnTo>
                    <a:pt x="216" y="76"/>
                  </a:lnTo>
                  <a:lnTo>
                    <a:pt x="232" y="76"/>
                  </a:lnTo>
                  <a:lnTo>
                    <a:pt x="232" y="232"/>
                  </a:lnTo>
                  <a:close/>
                  <a:moveTo>
                    <a:pt x="238" y="68"/>
                  </a:moveTo>
                  <a:lnTo>
                    <a:pt x="208" y="68"/>
                  </a:lnTo>
                  <a:lnTo>
                    <a:pt x="208" y="68"/>
                  </a:lnTo>
                  <a:lnTo>
                    <a:pt x="204" y="68"/>
                  </a:lnTo>
                  <a:lnTo>
                    <a:pt x="202" y="66"/>
                  </a:lnTo>
                  <a:lnTo>
                    <a:pt x="200" y="62"/>
                  </a:lnTo>
                  <a:lnTo>
                    <a:pt x="198" y="58"/>
                  </a:lnTo>
                  <a:lnTo>
                    <a:pt x="198" y="58"/>
                  </a:lnTo>
                  <a:lnTo>
                    <a:pt x="200" y="54"/>
                  </a:lnTo>
                  <a:lnTo>
                    <a:pt x="202" y="52"/>
                  </a:lnTo>
                  <a:lnTo>
                    <a:pt x="204" y="50"/>
                  </a:lnTo>
                  <a:lnTo>
                    <a:pt x="208" y="48"/>
                  </a:lnTo>
                  <a:lnTo>
                    <a:pt x="238" y="48"/>
                  </a:lnTo>
                  <a:lnTo>
                    <a:pt x="238" y="48"/>
                  </a:lnTo>
                  <a:lnTo>
                    <a:pt x="242" y="50"/>
                  </a:lnTo>
                  <a:lnTo>
                    <a:pt x="246" y="52"/>
                  </a:lnTo>
                  <a:lnTo>
                    <a:pt x="248" y="54"/>
                  </a:lnTo>
                  <a:lnTo>
                    <a:pt x="248" y="58"/>
                  </a:lnTo>
                  <a:lnTo>
                    <a:pt x="248" y="58"/>
                  </a:lnTo>
                  <a:lnTo>
                    <a:pt x="248" y="62"/>
                  </a:lnTo>
                  <a:lnTo>
                    <a:pt x="246" y="66"/>
                  </a:lnTo>
                  <a:lnTo>
                    <a:pt x="242" y="68"/>
                  </a:lnTo>
                  <a:lnTo>
                    <a:pt x="238" y="68"/>
                  </a:lnTo>
                  <a:lnTo>
                    <a:pt x="238" y="68"/>
                  </a:lnTo>
                  <a:close/>
                  <a:moveTo>
                    <a:pt x="278" y="158"/>
                  </a:moveTo>
                  <a:lnTo>
                    <a:pt x="278" y="90"/>
                  </a:lnTo>
                  <a:lnTo>
                    <a:pt x="328" y="124"/>
                  </a:lnTo>
                  <a:lnTo>
                    <a:pt x="278" y="15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53" name="Group 52"/>
          <p:cNvGrpSpPr/>
          <p:nvPr/>
        </p:nvGrpSpPr>
        <p:grpSpPr>
          <a:xfrm>
            <a:off x="542550" y="1434532"/>
            <a:ext cx="540000" cy="540000"/>
            <a:chOff x="4091659" y="3474401"/>
            <a:chExt cx="612000" cy="612000"/>
          </a:xfrm>
        </p:grpSpPr>
        <p:sp>
          <p:nvSpPr>
            <p:cNvPr id="54" name="Oval 53"/>
            <p:cNvSpPr/>
            <p:nvPr/>
          </p:nvSpPr>
          <p:spPr bwMode="ltGray">
            <a:xfrm>
              <a:off x="4091659"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55" name="Freeform 4916"/>
            <p:cNvSpPr>
              <a:spLocks noEditPoints="1"/>
            </p:cNvSpPr>
            <p:nvPr/>
          </p:nvSpPr>
          <p:spPr bwMode="auto">
            <a:xfrm>
              <a:off x="4226613" y="3619384"/>
              <a:ext cx="342093" cy="407140"/>
            </a:xfrm>
            <a:custGeom>
              <a:avLst/>
              <a:gdLst>
                <a:gd name="T0" fmla="*/ 142 w 284"/>
                <a:gd name="T1" fmla="*/ 204 h 338"/>
                <a:gd name="T2" fmla="*/ 116 w 284"/>
                <a:gd name="T3" fmla="*/ 208 h 338"/>
                <a:gd name="T4" fmla="*/ 94 w 284"/>
                <a:gd name="T5" fmla="*/ 222 h 338"/>
                <a:gd name="T6" fmla="*/ 80 w 284"/>
                <a:gd name="T7" fmla="*/ 244 h 338"/>
                <a:gd name="T8" fmla="*/ 74 w 284"/>
                <a:gd name="T9" fmla="*/ 270 h 338"/>
                <a:gd name="T10" fmla="*/ 76 w 284"/>
                <a:gd name="T11" fmla="*/ 284 h 338"/>
                <a:gd name="T12" fmla="*/ 86 w 284"/>
                <a:gd name="T13" fmla="*/ 308 h 338"/>
                <a:gd name="T14" fmla="*/ 104 w 284"/>
                <a:gd name="T15" fmla="*/ 326 h 338"/>
                <a:gd name="T16" fmla="*/ 128 w 284"/>
                <a:gd name="T17" fmla="*/ 336 h 338"/>
                <a:gd name="T18" fmla="*/ 142 w 284"/>
                <a:gd name="T19" fmla="*/ 338 h 338"/>
                <a:gd name="T20" fmla="*/ 168 w 284"/>
                <a:gd name="T21" fmla="*/ 332 h 338"/>
                <a:gd name="T22" fmla="*/ 190 w 284"/>
                <a:gd name="T23" fmla="*/ 318 h 338"/>
                <a:gd name="T24" fmla="*/ 204 w 284"/>
                <a:gd name="T25" fmla="*/ 296 h 338"/>
                <a:gd name="T26" fmla="*/ 210 w 284"/>
                <a:gd name="T27" fmla="*/ 270 h 338"/>
                <a:gd name="T28" fmla="*/ 208 w 284"/>
                <a:gd name="T29" fmla="*/ 256 h 338"/>
                <a:gd name="T30" fmla="*/ 198 w 284"/>
                <a:gd name="T31" fmla="*/ 232 h 338"/>
                <a:gd name="T32" fmla="*/ 180 w 284"/>
                <a:gd name="T33" fmla="*/ 214 h 338"/>
                <a:gd name="T34" fmla="*/ 156 w 284"/>
                <a:gd name="T35" fmla="*/ 204 h 338"/>
                <a:gd name="T36" fmla="*/ 142 w 284"/>
                <a:gd name="T37" fmla="*/ 204 h 338"/>
                <a:gd name="T38" fmla="*/ 142 w 284"/>
                <a:gd name="T39" fmla="*/ 322 h 338"/>
                <a:gd name="T40" fmla="*/ 122 w 284"/>
                <a:gd name="T41" fmla="*/ 318 h 338"/>
                <a:gd name="T42" fmla="*/ 106 w 284"/>
                <a:gd name="T43" fmla="*/ 306 h 338"/>
                <a:gd name="T44" fmla="*/ 94 w 284"/>
                <a:gd name="T45" fmla="*/ 290 h 338"/>
                <a:gd name="T46" fmla="*/ 90 w 284"/>
                <a:gd name="T47" fmla="*/ 270 h 338"/>
                <a:gd name="T48" fmla="*/ 92 w 284"/>
                <a:gd name="T49" fmla="*/ 268 h 338"/>
                <a:gd name="T50" fmla="*/ 96 w 284"/>
                <a:gd name="T51" fmla="*/ 264 h 338"/>
                <a:gd name="T52" fmla="*/ 98 w 284"/>
                <a:gd name="T53" fmla="*/ 262 h 338"/>
                <a:gd name="T54" fmla="*/ 104 w 284"/>
                <a:gd name="T55" fmla="*/ 264 h 338"/>
                <a:gd name="T56" fmla="*/ 106 w 284"/>
                <a:gd name="T57" fmla="*/ 270 h 338"/>
                <a:gd name="T58" fmla="*/ 108 w 284"/>
                <a:gd name="T59" fmla="*/ 278 h 338"/>
                <a:gd name="T60" fmla="*/ 112 w 284"/>
                <a:gd name="T61" fmla="*/ 290 h 338"/>
                <a:gd name="T62" fmla="*/ 122 w 284"/>
                <a:gd name="T63" fmla="*/ 300 h 338"/>
                <a:gd name="T64" fmla="*/ 134 w 284"/>
                <a:gd name="T65" fmla="*/ 306 h 338"/>
                <a:gd name="T66" fmla="*/ 142 w 284"/>
                <a:gd name="T67" fmla="*/ 306 h 338"/>
                <a:gd name="T68" fmla="*/ 148 w 284"/>
                <a:gd name="T69" fmla="*/ 308 h 338"/>
                <a:gd name="T70" fmla="*/ 150 w 284"/>
                <a:gd name="T71" fmla="*/ 314 h 338"/>
                <a:gd name="T72" fmla="*/ 150 w 284"/>
                <a:gd name="T73" fmla="*/ 318 h 338"/>
                <a:gd name="T74" fmla="*/ 146 w 284"/>
                <a:gd name="T75" fmla="*/ 322 h 338"/>
                <a:gd name="T76" fmla="*/ 142 w 284"/>
                <a:gd name="T77" fmla="*/ 322 h 338"/>
                <a:gd name="T78" fmla="*/ 206 w 284"/>
                <a:gd name="T79" fmla="*/ 0 h 338"/>
                <a:gd name="T80" fmla="*/ 198 w 284"/>
                <a:gd name="T81" fmla="*/ 204 h 338"/>
                <a:gd name="T82" fmla="*/ 196 w 284"/>
                <a:gd name="T83" fmla="*/ 202 h 338"/>
                <a:gd name="T84" fmla="*/ 170 w 284"/>
                <a:gd name="T85" fmla="*/ 188 h 338"/>
                <a:gd name="T86" fmla="*/ 142 w 284"/>
                <a:gd name="T87" fmla="*/ 184 h 338"/>
                <a:gd name="T88" fmla="*/ 128 w 284"/>
                <a:gd name="T89" fmla="*/ 184 h 338"/>
                <a:gd name="T90" fmla="*/ 110 w 284"/>
                <a:gd name="T91" fmla="*/ 142 h 338"/>
                <a:gd name="T92" fmla="*/ 78 w 284"/>
                <a:gd name="T93" fmla="*/ 0 h 338"/>
                <a:gd name="T94" fmla="*/ 110 w 284"/>
                <a:gd name="T95" fmla="*/ 142 h 338"/>
                <a:gd name="T96" fmla="*/ 0 w 284"/>
                <a:gd name="T97" fmla="*/ 0 h 338"/>
                <a:gd name="T98" fmla="*/ 100 w 284"/>
                <a:gd name="T99" fmla="*/ 16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4" h="338">
                  <a:moveTo>
                    <a:pt x="142" y="204"/>
                  </a:moveTo>
                  <a:lnTo>
                    <a:pt x="142" y="204"/>
                  </a:lnTo>
                  <a:lnTo>
                    <a:pt x="128" y="204"/>
                  </a:lnTo>
                  <a:lnTo>
                    <a:pt x="116" y="208"/>
                  </a:lnTo>
                  <a:lnTo>
                    <a:pt x="104" y="214"/>
                  </a:lnTo>
                  <a:lnTo>
                    <a:pt x="94" y="222"/>
                  </a:lnTo>
                  <a:lnTo>
                    <a:pt x="86" y="232"/>
                  </a:lnTo>
                  <a:lnTo>
                    <a:pt x="80" y="244"/>
                  </a:lnTo>
                  <a:lnTo>
                    <a:pt x="76" y="256"/>
                  </a:lnTo>
                  <a:lnTo>
                    <a:pt x="74" y="270"/>
                  </a:lnTo>
                  <a:lnTo>
                    <a:pt x="74" y="270"/>
                  </a:lnTo>
                  <a:lnTo>
                    <a:pt x="76" y="284"/>
                  </a:lnTo>
                  <a:lnTo>
                    <a:pt x="80" y="296"/>
                  </a:lnTo>
                  <a:lnTo>
                    <a:pt x="86" y="308"/>
                  </a:lnTo>
                  <a:lnTo>
                    <a:pt x="94" y="318"/>
                  </a:lnTo>
                  <a:lnTo>
                    <a:pt x="104" y="326"/>
                  </a:lnTo>
                  <a:lnTo>
                    <a:pt x="116" y="332"/>
                  </a:lnTo>
                  <a:lnTo>
                    <a:pt x="128" y="336"/>
                  </a:lnTo>
                  <a:lnTo>
                    <a:pt x="142" y="338"/>
                  </a:lnTo>
                  <a:lnTo>
                    <a:pt x="142" y="338"/>
                  </a:lnTo>
                  <a:lnTo>
                    <a:pt x="156" y="336"/>
                  </a:lnTo>
                  <a:lnTo>
                    <a:pt x="168" y="332"/>
                  </a:lnTo>
                  <a:lnTo>
                    <a:pt x="180" y="326"/>
                  </a:lnTo>
                  <a:lnTo>
                    <a:pt x="190" y="318"/>
                  </a:lnTo>
                  <a:lnTo>
                    <a:pt x="198" y="308"/>
                  </a:lnTo>
                  <a:lnTo>
                    <a:pt x="204" y="296"/>
                  </a:lnTo>
                  <a:lnTo>
                    <a:pt x="208" y="284"/>
                  </a:lnTo>
                  <a:lnTo>
                    <a:pt x="210" y="270"/>
                  </a:lnTo>
                  <a:lnTo>
                    <a:pt x="210" y="270"/>
                  </a:lnTo>
                  <a:lnTo>
                    <a:pt x="208" y="256"/>
                  </a:lnTo>
                  <a:lnTo>
                    <a:pt x="204" y="244"/>
                  </a:lnTo>
                  <a:lnTo>
                    <a:pt x="198" y="232"/>
                  </a:lnTo>
                  <a:lnTo>
                    <a:pt x="190" y="222"/>
                  </a:lnTo>
                  <a:lnTo>
                    <a:pt x="180" y="214"/>
                  </a:lnTo>
                  <a:lnTo>
                    <a:pt x="168" y="208"/>
                  </a:lnTo>
                  <a:lnTo>
                    <a:pt x="156" y="204"/>
                  </a:lnTo>
                  <a:lnTo>
                    <a:pt x="142" y="204"/>
                  </a:lnTo>
                  <a:lnTo>
                    <a:pt x="142" y="204"/>
                  </a:lnTo>
                  <a:close/>
                  <a:moveTo>
                    <a:pt x="142" y="322"/>
                  </a:moveTo>
                  <a:lnTo>
                    <a:pt x="142" y="322"/>
                  </a:lnTo>
                  <a:lnTo>
                    <a:pt x="132" y="320"/>
                  </a:lnTo>
                  <a:lnTo>
                    <a:pt x="122" y="318"/>
                  </a:lnTo>
                  <a:lnTo>
                    <a:pt x="114" y="314"/>
                  </a:lnTo>
                  <a:lnTo>
                    <a:pt x="106" y="306"/>
                  </a:lnTo>
                  <a:lnTo>
                    <a:pt x="100" y="300"/>
                  </a:lnTo>
                  <a:lnTo>
                    <a:pt x="94" y="290"/>
                  </a:lnTo>
                  <a:lnTo>
                    <a:pt x="92" y="280"/>
                  </a:lnTo>
                  <a:lnTo>
                    <a:pt x="90" y="270"/>
                  </a:lnTo>
                  <a:lnTo>
                    <a:pt x="90" y="270"/>
                  </a:lnTo>
                  <a:lnTo>
                    <a:pt x="92" y="268"/>
                  </a:lnTo>
                  <a:lnTo>
                    <a:pt x="94" y="264"/>
                  </a:lnTo>
                  <a:lnTo>
                    <a:pt x="96" y="264"/>
                  </a:lnTo>
                  <a:lnTo>
                    <a:pt x="98" y="262"/>
                  </a:lnTo>
                  <a:lnTo>
                    <a:pt x="98" y="262"/>
                  </a:lnTo>
                  <a:lnTo>
                    <a:pt x="102" y="264"/>
                  </a:lnTo>
                  <a:lnTo>
                    <a:pt x="104" y="264"/>
                  </a:lnTo>
                  <a:lnTo>
                    <a:pt x="106" y="268"/>
                  </a:lnTo>
                  <a:lnTo>
                    <a:pt x="106" y="270"/>
                  </a:lnTo>
                  <a:lnTo>
                    <a:pt x="106" y="270"/>
                  </a:lnTo>
                  <a:lnTo>
                    <a:pt x="108" y="278"/>
                  </a:lnTo>
                  <a:lnTo>
                    <a:pt x="110" y="284"/>
                  </a:lnTo>
                  <a:lnTo>
                    <a:pt x="112" y="290"/>
                  </a:lnTo>
                  <a:lnTo>
                    <a:pt x="118" y="296"/>
                  </a:lnTo>
                  <a:lnTo>
                    <a:pt x="122" y="300"/>
                  </a:lnTo>
                  <a:lnTo>
                    <a:pt x="128" y="304"/>
                  </a:lnTo>
                  <a:lnTo>
                    <a:pt x="134" y="306"/>
                  </a:lnTo>
                  <a:lnTo>
                    <a:pt x="142" y="306"/>
                  </a:lnTo>
                  <a:lnTo>
                    <a:pt x="142" y="306"/>
                  </a:lnTo>
                  <a:lnTo>
                    <a:pt x="146" y="306"/>
                  </a:lnTo>
                  <a:lnTo>
                    <a:pt x="148" y="308"/>
                  </a:lnTo>
                  <a:lnTo>
                    <a:pt x="150" y="310"/>
                  </a:lnTo>
                  <a:lnTo>
                    <a:pt x="150" y="314"/>
                  </a:lnTo>
                  <a:lnTo>
                    <a:pt x="150" y="314"/>
                  </a:lnTo>
                  <a:lnTo>
                    <a:pt x="150" y="318"/>
                  </a:lnTo>
                  <a:lnTo>
                    <a:pt x="148" y="320"/>
                  </a:lnTo>
                  <a:lnTo>
                    <a:pt x="146" y="322"/>
                  </a:lnTo>
                  <a:lnTo>
                    <a:pt x="142" y="322"/>
                  </a:lnTo>
                  <a:lnTo>
                    <a:pt x="142" y="322"/>
                  </a:lnTo>
                  <a:close/>
                  <a:moveTo>
                    <a:pt x="128" y="184"/>
                  </a:moveTo>
                  <a:lnTo>
                    <a:pt x="206" y="0"/>
                  </a:lnTo>
                  <a:lnTo>
                    <a:pt x="284" y="0"/>
                  </a:lnTo>
                  <a:lnTo>
                    <a:pt x="198" y="204"/>
                  </a:lnTo>
                  <a:lnTo>
                    <a:pt x="196" y="202"/>
                  </a:lnTo>
                  <a:lnTo>
                    <a:pt x="196" y="202"/>
                  </a:lnTo>
                  <a:lnTo>
                    <a:pt x="184" y="194"/>
                  </a:lnTo>
                  <a:lnTo>
                    <a:pt x="170" y="188"/>
                  </a:lnTo>
                  <a:lnTo>
                    <a:pt x="156" y="184"/>
                  </a:lnTo>
                  <a:lnTo>
                    <a:pt x="142" y="184"/>
                  </a:lnTo>
                  <a:lnTo>
                    <a:pt x="142" y="184"/>
                  </a:lnTo>
                  <a:lnTo>
                    <a:pt x="128" y="184"/>
                  </a:lnTo>
                  <a:lnTo>
                    <a:pt x="128" y="184"/>
                  </a:lnTo>
                  <a:close/>
                  <a:moveTo>
                    <a:pt x="110" y="142"/>
                  </a:moveTo>
                  <a:lnTo>
                    <a:pt x="50" y="0"/>
                  </a:lnTo>
                  <a:lnTo>
                    <a:pt x="78" y="0"/>
                  </a:lnTo>
                  <a:lnTo>
                    <a:pt x="124" y="110"/>
                  </a:lnTo>
                  <a:lnTo>
                    <a:pt x="110" y="142"/>
                  </a:lnTo>
                  <a:close/>
                  <a:moveTo>
                    <a:pt x="86" y="202"/>
                  </a:moveTo>
                  <a:lnTo>
                    <a:pt x="0" y="0"/>
                  </a:lnTo>
                  <a:lnTo>
                    <a:pt x="28" y="0"/>
                  </a:lnTo>
                  <a:lnTo>
                    <a:pt x="100" y="168"/>
                  </a:lnTo>
                  <a:lnTo>
                    <a:pt x="86"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7" name="TextBox 16"/>
          <p:cNvSpPr txBox="1"/>
          <p:nvPr/>
        </p:nvSpPr>
        <p:spPr>
          <a:xfrm>
            <a:off x="1259632" y="1536674"/>
            <a:ext cx="3456384" cy="369804"/>
          </a:xfrm>
          <a:prstGeom prst="rect">
            <a:avLst/>
          </a:prstGeom>
          <a:noFill/>
        </p:spPr>
        <p:txBody>
          <a:bodyPr wrap="square" lIns="0" tIns="0" rIns="0" bIns="0" rtlCol="0">
            <a:noAutofit/>
          </a:bodyPr>
          <a:lstStyle/>
          <a:p>
            <a:pPr indent="-274320">
              <a:spcAft>
                <a:spcPts val="900"/>
              </a:spcAft>
            </a:pPr>
            <a:r>
              <a:rPr lang="en-GB" i="1" dirty="0" smtClean="0">
                <a:latin typeface="Georgia" pitchFamily="18" charset="0"/>
              </a:rPr>
              <a:t>Data Quality Assessment</a:t>
            </a:r>
          </a:p>
        </p:txBody>
      </p:sp>
      <p:sp>
        <p:nvSpPr>
          <p:cNvPr id="56" name="TextBox 55"/>
          <p:cNvSpPr txBox="1"/>
          <p:nvPr/>
        </p:nvSpPr>
        <p:spPr>
          <a:xfrm>
            <a:off x="1259632" y="2191819"/>
            <a:ext cx="3456384"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Developing sub </a:t>
            </a:r>
            <a:r>
              <a:rPr lang="en-GB" i="1" dirty="0" smtClean="0">
                <a:latin typeface="Georgia" pitchFamily="18" charset="0"/>
              </a:rPr>
              <a:t>models</a:t>
            </a:r>
            <a:endParaRPr lang="en-GB" i="1" dirty="0">
              <a:latin typeface="Georgia" pitchFamily="18" charset="0"/>
            </a:endParaRPr>
          </a:p>
        </p:txBody>
      </p:sp>
      <p:sp>
        <p:nvSpPr>
          <p:cNvPr id="57" name="TextBox 56"/>
          <p:cNvSpPr txBox="1"/>
          <p:nvPr/>
        </p:nvSpPr>
        <p:spPr>
          <a:xfrm>
            <a:off x="1250402" y="2889944"/>
            <a:ext cx="3456384"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Review of </a:t>
            </a:r>
            <a:r>
              <a:rPr lang="en-GB" i="1" dirty="0" smtClean="0">
                <a:latin typeface="Georgia" pitchFamily="18" charset="0"/>
              </a:rPr>
              <a:t>attributes</a:t>
            </a:r>
            <a:r>
              <a:rPr lang="en-GB" i="1" dirty="0">
                <a:latin typeface="Georgia" pitchFamily="18" charset="0"/>
              </a:rPr>
              <a:t/>
            </a:r>
            <a:br>
              <a:rPr lang="en-GB" i="1" dirty="0">
                <a:latin typeface="Georgia" pitchFamily="18" charset="0"/>
              </a:rPr>
            </a:br>
            <a:endParaRPr lang="en-GB" i="1" dirty="0" smtClean="0">
              <a:latin typeface="Georgia" pitchFamily="18" charset="0"/>
            </a:endParaRPr>
          </a:p>
        </p:txBody>
      </p:sp>
      <p:sp>
        <p:nvSpPr>
          <p:cNvPr id="58" name="TextBox 57"/>
          <p:cNvSpPr txBox="1"/>
          <p:nvPr/>
        </p:nvSpPr>
        <p:spPr>
          <a:xfrm>
            <a:off x="1259632" y="3594530"/>
            <a:ext cx="3456384"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Assessing </a:t>
            </a:r>
            <a:r>
              <a:rPr lang="en-GB" i="1" dirty="0" smtClean="0">
                <a:latin typeface="Georgia" pitchFamily="18" charset="0"/>
              </a:rPr>
              <a:t>and tuning current </a:t>
            </a:r>
            <a:r>
              <a:rPr lang="en-GB" i="1" dirty="0">
                <a:latin typeface="Georgia" pitchFamily="18" charset="0"/>
              </a:rPr>
              <a:t>models</a:t>
            </a:r>
          </a:p>
        </p:txBody>
      </p:sp>
      <p:sp>
        <p:nvSpPr>
          <p:cNvPr id="59" name="TextBox 58"/>
          <p:cNvSpPr txBox="1"/>
          <p:nvPr/>
        </p:nvSpPr>
        <p:spPr>
          <a:xfrm>
            <a:off x="1259632" y="4316980"/>
            <a:ext cx="3456384"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Impact analysis of factors. </a:t>
            </a:r>
          </a:p>
        </p:txBody>
      </p:sp>
      <p:sp>
        <p:nvSpPr>
          <p:cNvPr id="60" name="TextBox 59"/>
          <p:cNvSpPr txBox="1"/>
          <p:nvPr/>
        </p:nvSpPr>
        <p:spPr>
          <a:xfrm>
            <a:off x="1263208" y="4958425"/>
            <a:ext cx="3452808"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Risk Score Distribution charts and graphs</a:t>
            </a:r>
          </a:p>
        </p:txBody>
      </p:sp>
      <p:sp>
        <p:nvSpPr>
          <p:cNvPr id="61" name="TextBox 60"/>
          <p:cNvSpPr txBox="1"/>
          <p:nvPr/>
        </p:nvSpPr>
        <p:spPr>
          <a:xfrm>
            <a:off x="1250402" y="5822313"/>
            <a:ext cx="3456384" cy="369804"/>
          </a:xfrm>
          <a:prstGeom prst="rect">
            <a:avLst/>
          </a:prstGeom>
          <a:noFill/>
        </p:spPr>
        <p:txBody>
          <a:bodyPr wrap="square" lIns="0" tIns="0" rIns="0" bIns="0" rtlCol="0">
            <a:noAutofit/>
          </a:bodyPr>
          <a:lstStyle/>
          <a:p>
            <a:pPr indent="-274320">
              <a:spcAft>
                <a:spcPts val="900"/>
              </a:spcAft>
            </a:pPr>
            <a:r>
              <a:rPr lang="en-GB" i="1" dirty="0">
                <a:latin typeface="Georgia" pitchFamily="18" charset="0"/>
              </a:rPr>
              <a:t>SME </a:t>
            </a:r>
            <a:r>
              <a:rPr lang="en-GB" i="1" dirty="0" smtClean="0">
                <a:latin typeface="Georgia" pitchFamily="18" charset="0"/>
              </a:rPr>
              <a:t>knowledge</a:t>
            </a:r>
          </a:p>
        </p:txBody>
      </p:sp>
      <p:grpSp>
        <p:nvGrpSpPr>
          <p:cNvPr id="62" name="Group 61"/>
          <p:cNvGrpSpPr/>
          <p:nvPr/>
        </p:nvGrpSpPr>
        <p:grpSpPr>
          <a:xfrm>
            <a:off x="542550" y="4243204"/>
            <a:ext cx="540000" cy="540000"/>
            <a:chOff x="3216946" y="2258092"/>
            <a:chExt cx="612000" cy="612000"/>
          </a:xfrm>
        </p:grpSpPr>
        <p:sp>
          <p:nvSpPr>
            <p:cNvPr id="63" name="Oval 62"/>
            <p:cNvSpPr/>
            <p:nvPr/>
          </p:nvSpPr>
          <p:spPr bwMode="ltGray">
            <a:xfrm>
              <a:off x="3216946"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64" name="Freeform 4953"/>
            <p:cNvSpPr>
              <a:spLocks noEditPoints="1"/>
            </p:cNvSpPr>
            <p:nvPr/>
          </p:nvSpPr>
          <p:spPr bwMode="auto">
            <a:xfrm>
              <a:off x="3315059" y="2386644"/>
              <a:ext cx="430759" cy="343639"/>
            </a:xfrm>
            <a:custGeom>
              <a:avLst/>
              <a:gdLst>
                <a:gd name="T0" fmla="*/ 28 w 356"/>
                <a:gd name="T1" fmla="*/ 142 h 284"/>
                <a:gd name="T2" fmla="*/ 40 w 356"/>
                <a:gd name="T3" fmla="*/ 138 h 284"/>
                <a:gd name="T4" fmla="*/ 34 w 356"/>
                <a:gd name="T5" fmla="*/ 158 h 284"/>
                <a:gd name="T6" fmla="*/ 28 w 356"/>
                <a:gd name="T7" fmla="*/ 154 h 284"/>
                <a:gd name="T8" fmla="*/ 28 w 356"/>
                <a:gd name="T9" fmla="*/ 146 h 284"/>
                <a:gd name="T10" fmla="*/ 238 w 356"/>
                <a:gd name="T11" fmla="*/ 68 h 284"/>
                <a:gd name="T12" fmla="*/ 312 w 356"/>
                <a:gd name="T13" fmla="*/ 44 h 284"/>
                <a:gd name="T14" fmla="*/ 330 w 356"/>
                <a:gd name="T15" fmla="*/ 52 h 284"/>
                <a:gd name="T16" fmla="*/ 354 w 356"/>
                <a:gd name="T17" fmla="*/ 36 h 284"/>
                <a:gd name="T18" fmla="*/ 354 w 356"/>
                <a:gd name="T19" fmla="*/ 16 h 284"/>
                <a:gd name="T20" fmla="*/ 330 w 356"/>
                <a:gd name="T21" fmla="*/ 0 h 284"/>
                <a:gd name="T22" fmla="*/ 312 w 356"/>
                <a:gd name="T23" fmla="*/ 8 h 284"/>
                <a:gd name="T24" fmla="*/ 230 w 356"/>
                <a:gd name="T25" fmla="*/ 50 h 284"/>
                <a:gd name="T26" fmla="*/ 228 w 356"/>
                <a:gd name="T27" fmla="*/ 50 h 284"/>
                <a:gd name="T28" fmla="*/ 222 w 356"/>
                <a:gd name="T29" fmla="*/ 56 h 284"/>
                <a:gd name="T30" fmla="*/ 216 w 356"/>
                <a:gd name="T31" fmla="*/ 100 h 284"/>
                <a:gd name="T32" fmla="*/ 118 w 356"/>
                <a:gd name="T33" fmla="*/ 158 h 284"/>
                <a:gd name="T34" fmla="*/ 150 w 356"/>
                <a:gd name="T35" fmla="*/ 186 h 284"/>
                <a:gd name="T36" fmla="*/ 152 w 356"/>
                <a:gd name="T37" fmla="*/ 186 h 284"/>
                <a:gd name="T38" fmla="*/ 194 w 356"/>
                <a:gd name="T39" fmla="*/ 134 h 284"/>
                <a:gd name="T40" fmla="*/ 16 w 356"/>
                <a:gd name="T41" fmla="*/ 268 h 284"/>
                <a:gd name="T42" fmla="*/ 0 w 356"/>
                <a:gd name="T43" fmla="*/ 284 h 284"/>
                <a:gd name="T44" fmla="*/ 310 w 356"/>
                <a:gd name="T45" fmla="*/ 182 h 284"/>
                <a:gd name="T46" fmla="*/ 236 w 356"/>
                <a:gd name="T47" fmla="*/ 156 h 284"/>
                <a:gd name="T48" fmla="*/ 228 w 356"/>
                <a:gd name="T49" fmla="*/ 152 h 284"/>
                <a:gd name="T50" fmla="*/ 160 w 356"/>
                <a:gd name="T51" fmla="*/ 92 h 284"/>
                <a:gd name="T52" fmla="*/ 148 w 356"/>
                <a:gd name="T53" fmla="*/ 92 h 284"/>
                <a:gd name="T54" fmla="*/ 78 w 356"/>
                <a:gd name="T55" fmla="*/ 218 h 284"/>
                <a:gd name="T56" fmla="*/ 78 w 356"/>
                <a:gd name="T57" fmla="*/ 236 h 284"/>
                <a:gd name="T58" fmla="*/ 54 w 356"/>
                <a:gd name="T59" fmla="*/ 252 h 284"/>
                <a:gd name="T60" fmla="*/ 36 w 356"/>
                <a:gd name="T61" fmla="*/ 244 h 284"/>
                <a:gd name="T62" fmla="*/ 28 w 356"/>
                <a:gd name="T63" fmla="*/ 226 h 284"/>
                <a:gd name="T64" fmla="*/ 44 w 356"/>
                <a:gd name="T65" fmla="*/ 202 h 284"/>
                <a:gd name="T66" fmla="*/ 56 w 356"/>
                <a:gd name="T67" fmla="*/ 200 h 284"/>
                <a:gd name="T68" fmla="*/ 128 w 356"/>
                <a:gd name="T69" fmla="*/ 74 h 284"/>
                <a:gd name="T70" fmla="*/ 130 w 356"/>
                <a:gd name="T71" fmla="*/ 56 h 284"/>
                <a:gd name="T72" fmla="*/ 152 w 356"/>
                <a:gd name="T73" fmla="*/ 42 h 284"/>
                <a:gd name="T74" fmla="*/ 172 w 356"/>
                <a:gd name="T75" fmla="*/ 48 h 284"/>
                <a:gd name="T76" fmla="*/ 178 w 356"/>
                <a:gd name="T77" fmla="*/ 68 h 284"/>
                <a:gd name="T78" fmla="*/ 310 w 356"/>
                <a:gd name="T79" fmla="*/ 136 h 284"/>
                <a:gd name="T80" fmla="*/ 310 w 356"/>
                <a:gd name="T81" fmla="*/ 182 h 284"/>
                <a:gd name="T82" fmla="*/ 162 w 356"/>
                <a:gd name="T83" fmla="*/ 64 h 284"/>
                <a:gd name="T84" fmla="*/ 152 w 356"/>
                <a:gd name="T85" fmla="*/ 58 h 284"/>
                <a:gd name="T86" fmla="*/ 146 w 356"/>
                <a:gd name="T87" fmla="*/ 60 h 284"/>
                <a:gd name="T88" fmla="*/ 144 w 356"/>
                <a:gd name="T89" fmla="*/ 68 h 284"/>
                <a:gd name="T90" fmla="*/ 150 w 356"/>
                <a:gd name="T91" fmla="*/ 76 h 284"/>
                <a:gd name="T92" fmla="*/ 156 w 356"/>
                <a:gd name="T93" fmla="*/ 76 h 284"/>
                <a:gd name="T94" fmla="*/ 162 w 356"/>
                <a:gd name="T95" fmla="*/ 6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6" h="284">
                  <a:moveTo>
                    <a:pt x="28" y="146"/>
                  </a:moveTo>
                  <a:lnTo>
                    <a:pt x="28" y="146"/>
                  </a:lnTo>
                  <a:lnTo>
                    <a:pt x="28" y="142"/>
                  </a:lnTo>
                  <a:lnTo>
                    <a:pt x="32" y="140"/>
                  </a:lnTo>
                  <a:lnTo>
                    <a:pt x="36" y="138"/>
                  </a:lnTo>
                  <a:lnTo>
                    <a:pt x="40" y="138"/>
                  </a:lnTo>
                  <a:lnTo>
                    <a:pt x="78" y="148"/>
                  </a:lnTo>
                  <a:lnTo>
                    <a:pt x="66" y="166"/>
                  </a:lnTo>
                  <a:lnTo>
                    <a:pt x="34" y="158"/>
                  </a:lnTo>
                  <a:lnTo>
                    <a:pt x="34" y="158"/>
                  </a:lnTo>
                  <a:lnTo>
                    <a:pt x="32" y="156"/>
                  </a:lnTo>
                  <a:lnTo>
                    <a:pt x="28" y="154"/>
                  </a:lnTo>
                  <a:lnTo>
                    <a:pt x="28" y="150"/>
                  </a:lnTo>
                  <a:lnTo>
                    <a:pt x="28" y="146"/>
                  </a:lnTo>
                  <a:lnTo>
                    <a:pt x="28" y="146"/>
                  </a:lnTo>
                  <a:close/>
                  <a:moveTo>
                    <a:pt x="216" y="100"/>
                  </a:moveTo>
                  <a:lnTo>
                    <a:pt x="238" y="68"/>
                  </a:lnTo>
                  <a:lnTo>
                    <a:pt x="238" y="68"/>
                  </a:lnTo>
                  <a:lnTo>
                    <a:pt x="238" y="68"/>
                  </a:lnTo>
                  <a:lnTo>
                    <a:pt x="312" y="44"/>
                  </a:lnTo>
                  <a:lnTo>
                    <a:pt x="312" y="44"/>
                  </a:lnTo>
                  <a:lnTo>
                    <a:pt x="320" y="50"/>
                  </a:lnTo>
                  <a:lnTo>
                    <a:pt x="330" y="52"/>
                  </a:lnTo>
                  <a:lnTo>
                    <a:pt x="330" y="52"/>
                  </a:lnTo>
                  <a:lnTo>
                    <a:pt x="340" y="50"/>
                  </a:lnTo>
                  <a:lnTo>
                    <a:pt x="348" y="44"/>
                  </a:lnTo>
                  <a:lnTo>
                    <a:pt x="354" y="36"/>
                  </a:lnTo>
                  <a:lnTo>
                    <a:pt x="356" y="26"/>
                  </a:lnTo>
                  <a:lnTo>
                    <a:pt x="356" y="26"/>
                  </a:lnTo>
                  <a:lnTo>
                    <a:pt x="354" y="16"/>
                  </a:lnTo>
                  <a:lnTo>
                    <a:pt x="348" y="8"/>
                  </a:lnTo>
                  <a:lnTo>
                    <a:pt x="340" y="2"/>
                  </a:lnTo>
                  <a:lnTo>
                    <a:pt x="330" y="0"/>
                  </a:lnTo>
                  <a:lnTo>
                    <a:pt x="330" y="0"/>
                  </a:lnTo>
                  <a:lnTo>
                    <a:pt x="320" y="2"/>
                  </a:lnTo>
                  <a:lnTo>
                    <a:pt x="312" y="8"/>
                  </a:lnTo>
                  <a:lnTo>
                    <a:pt x="306" y="16"/>
                  </a:lnTo>
                  <a:lnTo>
                    <a:pt x="304" y="26"/>
                  </a:lnTo>
                  <a:lnTo>
                    <a:pt x="230" y="50"/>
                  </a:lnTo>
                  <a:lnTo>
                    <a:pt x="230" y="50"/>
                  </a:lnTo>
                  <a:lnTo>
                    <a:pt x="228" y="50"/>
                  </a:lnTo>
                  <a:lnTo>
                    <a:pt x="228" y="50"/>
                  </a:lnTo>
                  <a:lnTo>
                    <a:pt x="224" y="52"/>
                  </a:lnTo>
                  <a:lnTo>
                    <a:pt x="222" y="56"/>
                  </a:lnTo>
                  <a:lnTo>
                    <a:pt x="222" y="56"/>
                  </a:lnTo>
                  <a:lnTo>
                    <a:pt x="222" y="56"/>
                  </a:lnTo>
                  <a:lnTo>
                    <a:pt x="202" y="86"/>
                  </a:lnTo>
                  <a:lnTo>
                    <a:pt x="216" y="100"/>
                  </a:lnTo>
                  <a:close/>
                  <a:moveTo>
                    <a:pt x="180" y="118"/>
                  </a:moveTo>
                  <a:lnTo>
                    <a:pt x="148" y="164"/>
                  </a:lnTo>
                  <a:lnTo>
                    <a:pt x="118" y="158"/>
                  </a:lnTo>
                  <a:lnTo>
                    <a:pt x="108" y="176"/>
                  </a:lnTo>
                  <a:lnTo>
                    <a:pt x="146" y="184"/>
                  </a:lnTo>
                  <a:lnTo>
                    <a:pt x="150" y="186"/>
                  </a:lnTo>
                  <a:lnTo>
                    <a:pt x="150" y="186"/>
                  </a:lnTo>
                  <a:lnTo>
                    <a:pt x="152" y="186"/>
                  </a:lnTo>
                  <a:lnTo>
                    <a:pt x="152" y="186"/>
                  </a:lnTo>
                  <a:lnTo>
                    <a:pt x="158" y="184"/>
                  </a:lnTo>
                  <a:lnTo>
                    <a:pt x="162" y="182"/>
                  </a:lnTo>
                  <a:lnTo>
                    <a:pt x="194" y="134"/>
                  </a:lnTo>
                  <a:lnTo>
                    <a:pt x="180" y="118"/>
                  </a:lnTo>
                  <a:close/>
                  <a:moveTo>
                    <a:pt x="346" y="268"/>
                  </a:moveTo>
                  <a:lnTo>
                    <a:pt x="16" y="268"/>
                  </a:lnTo>
                  <a:lnTo>
                    <a:pt x="16" y="16"/>
                  </a:lnTo>
                  <a:lnTo>
                    <a:pt x="0" y="16"/>
                  </a:lnTo>
                  <a:lnTo>
                    <a:pt x="0" y="284"/>
                  </a:lnTo>
                  <a:lnTo>
                    <a:pt x="346" y="284"/>
                  </a:lnTo>
                  <a:lnTo>
                    <a:pt x="346" y="268"/>
                  </a:lnTo>
                  <a:close/>
                  <a:moveTo>
                    <a:pt x="310" y="182"/>
                  </a:moveTo>
                  <a:lnTo>
                    <a:pt x="310" y="156"/>
                  </a:lnTo>
                  <a:lnTo>
                    <a:pt x="236" y="156"/>
                  </a:lnTo>
                  <a:lnTo>
                    <a:pt x="236" y="156"/>
                  </a:lnTo>
                  <a:lnTo>
                    <a:pt x="230" y="154"/>
                  </a:lnTo>
                  <a:lnTo>
                    <a:pt x="230" y="154"/>
                  </a:lnTo>
                  <a:lnTo>
                    <a:pt x="228" y="152"/>
                  </a:lnTo>
                  <a:lnTo>
                    <a:pt x="164" y="90"/>
                  </a:lnTo>
                  <a:lnTo>
                    <a:pt x="164" y="90"/>
                  </a:lnTo>
                  <a:lnTo>
                    <a:pt x="160" y="92"/>
                  </a:lnTo>
                  <a:lnTo>
                    <a:pt x="152" y="92"/>
                  </a:lnTo>
                  <a:lnTo>
                    <a:pt x="152" y="92"/>
                  </a:lnTo>
                  <a:lnTo>
                    <a:pt x="148" y="92"/>
                  </a:lnTo>
                  <a:lnTo>
                    <a:pt x="74" y="210"/>
                  </a:lnTo>
                  <a:lnTo>
                    <a:pt x="74" y="210"/>
                  </a:lnTo>
                  <a:lnTo>
                    <a:pt x="78" y="218"/>
                  </a:lnTo>
                  <a:lnTo>
                    <a:pt x="80" y="226"/>
                  </a:lnTo>
                  <a:lnTo>
                    <a:pt x="80" y="226"/>
                  </a:lnTo>
                  <a:lnTo>
                    <a:pt x="78" y="236"/>
                  </a:lnTo>
                  <a:lnTo>
                    <a:pt x="72" y="244"/>
                  </a:lnTo>
                  <a:lnTo>
                    <a:pt x="64" y="250"/>
                  </a:lnTo>
                  <a:lnTo>
                    <a:pt x="54" y="252"/>
                  </a:lnTo>
                  <a:lnTo>
                    <a:pt x="54" y="252"/>
                  </a:lnTo>
                  <a:lnTo>
                    <a:pt x="44" y="250"/>
                  </a:lnTo>
                  <a:lnTo>
                    <a:pt x="36" y="244"/>
                  </a:lnTo>
                  <a:lnTo>
                    <a:pt x="30" y="236"/>
                  </a:lnTo>
                  <a:lnTo>
                    <a:pt x="28" y="226"/>
                  </a:lnTo>
                  <a:lnTo>
                    <a:pt x="28" y="226"/>
                  </a:lnTo>
                  <a:lnTo>
                    <a:pt x="30" y="216"/>
                  </a:lnTo>
                  <a:lnTo>
                    <a:pt x="36" y="208"/>
                  </a:lnTo>
                  <a:lnTo>
                    <a:pt x="44" y="202"/>
                  </a:lnTo>
                  <a:lnTo>
                    <a:pt x="54" y="200"/>
                  </a:lnTo>
                  <a:lnTo>
                    <a:pt x="54" y="200"/>
                  </a:lnTo>
                  <a:lnTo>
                    <a:pt x="56" y="200"/>
                  </a:lnTo>
                  <a:lnTo>
                    <a:pt x="130" y="80"/>
                  </a:lnTo>
                  <a:lnTo>
                    <a:pt x="130" y="80"/>
                  </a:lnTo>
                  <a:lnTo>
                    <a:pt x="128" y="74"/>
                  </a:lnTo>
                  <a:lnTo>
                    <a:pt x="128" y="68"/>
                  </a:lnTo>
                  <a:lnTo>
                    <a:pt x="128" y="68"/>
                  </a:lnTo>
                  <a:lnTo>
                    <a:pt x="130" y="56"/>
                  </a:lnTo>
                  <a:lnTo>
                    <a:pt x="134" y="48"/>
                  </a:lnTo>
                  <a:lnTo>
                    <a:pt x="142" y="44"/>
                  </a:lnTo>
                  <a:lnTo>
                    <a:pt x="152" y="42"/>
                  </a:lnTo>
                  <a:lnTo>
                    <a:pt x="152" y="42"/>
                  </a:lnTo>
                  <a:lnTo>
                    <a:pt x="164" y="44"/>
                  </a:lnTo>
                  <a:lnTo>
                    <a:pt x="172" y="48"/>
                  </a:lnTo>
                  <a:lnTo>
                    <a:pt x="176" y="56"/>
                  </a:lnTo>
                  <a:lnTo>
                    <a:pt x="178" y="68"/>
                  </a:lnTo>
                  <a:lnTo>
                    <a:pt x="178" y="68"/>
                  </a:lnTo>
                  <a:lnTo>
                    <a:pt x="178" y="74"/>
                  </a:lnTo>
                  <a:lnTo>
                    <a:pt x="240" y="136"/>
                  </a:lnTo>
                  <a:lnTo>
                    <a:pt x="310" y="136"/>
                  </a:lnTo>
                  <a:lnTo>
                    <a:pt x="310" y="110"/>
                  </a:lnTo>
                  <a:lnTo>
                    <a:pt x="350" y="146"/>
                  </a:lnTo>
                  <a:lnTo>
                    <a:pt x="310" y="182"/>
                  </a:lnTo>
                  <a:close/>
                  <a:moveTo>
                    <a:pt x="162" y="68"/>
                  </a:moveTo>
                  <a:lnTo>
                    <a:pt x="162" y="68"/>
                  </a:lnTo>
                  <a:lnTo>
                    <a:pt x="162" y="64"/>
                  </a:lnTo>
                  <a:lnTo>
                    <a:pt x="160" y="60"/>
                  </a:lnTo>
                  <a:lnTo>
                    <a:pt x="156" y="58"/>
                  </a:lnTo>
                  <a:lnTo>
                    <a:pt x="152" y="58"/>
                  </a:lnTo>
                  <a:lnTo>
                    <a:pt x="152" y="58"/>
                  </a:lnTo>
                  <a:lnTo>
                    <a:pt x="150" y="58"/>
                  </a:lnTo>
                  <a:lnTo>
                    <a:pt x="146" y="60"/>
                  </a:lnTo>
                  <a:lnTo>
                    <a:pt x="144" y="64"/>
                  </a:lnTo>
                  <a:lnTo>
                    <a:pt x="144" y="68"/>
                  </a:lnTo>
                  <a:lnTo>
                    <a:pt x="144" y="68"/>
                  </a:lnTo>
                  <a:lnTo>
                    <a:pt x="144" y="70"/>
                  </a:lnTo>
                  <a:lnTo>
                    <a:pt x="146" y="74"/>
                  </a:lnTo>
                  <a:lnTo>
                    <a:pt x="150" y="76"/>
                  </a:lnTo>
                  <a:lnTo>
                    <a:pt x="152" y="76"/>
                  </a:lnTo>
                  <a:lnTo>
                    <a:pt x="152" y="76"/>
                  </a:lnTo>
                  <a:lnTo>
                    <a:pt x="156" y="76"/>
                  </a:lnTo>
                  <a:lnTo>
                    <a:pt x="160" y="74"/>
                  </a:lnTo>
                  <a:lnTo>
                    <a:pt x="162" y="70"/>
                  </a:lnTo>
                  <a:lnTo>
                    <a:pt x="162" y="68"/>
                  </a:lnTo>
                  <a:lnTo>
                    <a:pt x="162" y="6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5" name="Group 64"/>
          <p:cNvGrpSpPr/>
          <p:nvPr/>
        </p:nvGrpSpPr>
        <p:grpSpPr>
          <a:xfrm>
            <a:off x="542550" y="2067987"/>
            <a:ext cx="540000" cy="540000"/>
            <a:chOff x="7573215" y="2258092"/>
            <a:chExt cx="612000" cy="612000"/>
          </a:xfrm>
        </p:grpSpPr>
        <p:sp>
          <p:nvSpPr>
            <p:cNvPr id="66" name="Oval 65"/>
            <p:cNvSpPr/>
            <p:nvPr/>
          </p:nvSpPr>
          <p:spPr bwMode="ltGray">
            <a:xfrm>
              <a:off x="7573215"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67" name="Freeform 4974"/>
            <p:cNvSpPr>
              <a:spLocks noEditPoints="1"/>
            </p:cNvSpPr>
            <p:nvPr/>
          </p:nvSpPr>
          <p:spPr bwMode="auto">
            <a:xfrm>
              <a:off x="7635895" y="2438919"/>
              <a:ext cx="486641" cy="284275"/>
            </a:xfrm>
            <a:custGeom>
              <a:avLst/>
              <a:gdLst>
                <a:gd name="T0" fmla="*/ 160 w 404"/>
                <a:gd name="T1" fmla="*/ 0 h 236"/>
                <a:gd name="T2" fmla="*/ 226 w 404"/>
                <a:gd name="T3" fmla="*/ 66 h 236"/>
                <a:gd name="T4" fmla="*/ 124 w 404"/>
                <a:gd name="T5" fmla="*/ 86 h 236"/>
                <a:gd name="T6" fmla="*/ 58 w 404"/>
                <a:gd name="T7" fmla="*/ 20 h 236"/>
                <a:gd name="T8" fmla="*/ 58 w 404"/>
                <a:gd name="T9" fmla="*/ 20 h 236"/>
                <a:gd name="T10" fmla="*/ 282 w 404"/>
                <a:gd name="T11" fmla="*/ 0 h 236"/>
                <a:gd name="T12" fmla="*/ 74 w 404"/>
                <a:gd name="T13" fmla="*/ 196 h 236"/>
                <a:gd name="T14" fmla="*/ 44 w 404"/>
                <a:gd name="T15" fmla="*/ 190 h 236"/>
                <a:gd name="T16" fmla="*/ 38 w 404"/>
                <a:gd name="T17" fmla="*/ 162 h 236"/>
                <a:gd name="T18" fmla="*/ 50 w 404"/>
                <a:gd name="T19" fmla="*/ 170 h 236"/>
                <a:gd name="T20" fmla="*/ 58 w 404"/>
                <a:gd name="T21" fmla="*/ 166 h 236"/>
                <a:gd name="T22" fmla="*/ 58 w 404"/>
                <a:gd name="T23" fmla="*/ 152 h 236"/>
                <a:gd name="T24" fmla="*/ 68 w 404"/>
                <a:gd name="T25" fmla="*/ 146 h 236"/>
                <a:gd name="T26" fmla="*/ 88 w 404"/>
                <a:gd name="T27" fmla="*/ 162 h 236"/>
                <a:gd name="T28" fmla="*/ 82 w 404"/>
                <a:gd name="T29" fmla="*/ 190 h 236"/>
                <a:gd name="T30" fmla="*/ 230 w 404"/>
                <a:gd name="T31" fmla="*/ 172 h 236"/>
                <a:gd name="T32" fmla="*/ 202 w 404"/>
                <a:gd name="T33" fmla="*/ 198 h 236"/>
                <a:gd name="T34" fmla="*/ 178 w 404"/>
                <a:gd name="T35" fmla="*/ 182 h 236"/>
                <a:gd name="T36" fmla="*/ 182 w 404"/>
                <a:gd name="T37" fmla="*/ 152 h 236"/>
                <a:gd name="T38" fmla="*/ 212 w 404"/>
                <a:gd name="T39" fmla="*/ 146 h 236"/>
                <a:gd name="T40" fmla="*/ 204 w 404"/>
                <a:gd name="T41" fmla="*/ 160 h 236"/>
                <a:gd name="T42" fmla="*/ 210 w 404"/>
                <a:gd name="T43" fmla="*/ 168 h 236"/>
                <a:gd name="T44" fmla="*/ 222 w 404"/>
                <a:gd name="T45" fmla="*/ 166 h 236"/>
                <a:gd name="T46" fmla="*/ 340 w 404"/>
                <a:gd name="T47" fmla="*/ 198 h 236"/>
                <a:gd name="T48" fmla="*/ 316 w 404"/>
                <a:gd name="T49" fmla="*/ 182 h 236"/>
                <a:gd name="T50" fmla="*/ 322 w 404"/>
                <a:gd name="T51" fmla="*/ 152 h 236"/>
                <a:gd name="T52" fmla="*/ 352 w 404"/>
                <a:gd name="T53" fmla="*/ 146 h 236"/>
                <a:gd name="T54" fmla="*/ 368 w 404"/>
                <a:gd name="T55" fmla="*/ 172 h 236"/>
                <a:gd name="T56" fmla="*/ 358 w 404"/>
                <a:gd name="T57" fmla="*/ 176 h 236"/>
                <a:gd name="T58" fmla="*/ 346 w 404"/>
                <a:gd name="T59" fmla="*/ 178 h 236"/>
                <a:gd name="T60" fmla="*/ 346 w 404"/>
                <a:gd name="T61" fmla="*/ 192 h 236"/>
                <a:gd name="T62" fmla="*/ 282 w 404"/>
                <a:gd name="T63" fmla="*/ 236 h 236"/>
                <a:gd name="T64" fmla="*/ 272 w 404"/>
                <a:gd name="T65" fmla="*/ 226 h 236"/>
                <a:gd name="T66" fmla="*/ 278 w 404"/>
                <a:gd name="T67" fmla="*/ 216 h 236"/>
                <a:gd name="T68" fmla="*/ 350 w 404"/>
                <a:gd name="T69" fmla="*/ 214 h 236"/>
                <a:gd name="T70" fmla="*/ 378 w 404"/>
                <a:gd name="T71" fmla="*/ 196 h 236"/>
                <a:gd name="T72" fmla="*/ 384 w 404"/>
                <a:gd name="T73" fmla="*/ 172 h 236"/>
                <a:gd name="T74" fmla="*/ 372 w 404"/>
                <a:gd name="T75" fmla="*/ 140 h 236"/>
                <a:gd name="T76" fmla="*/ 340 w 404"/>
                <a:gd name="T77" fmla="*/ 128 h 236"/>
                <a:gd name="T78" fmla="*/ 150 w 404"/>
                <a:gd name="T79" fmla="*/ 124 h 236"/>
                <a:gd name="T80" fmla="*/ 148 w 404"/>
                <a:gd name="T81" fmla="*/ 114 h 236"/>
                <a:gd name="T82" fmla="*/ 340 w 404"/>
                <a:gd name="T83" fmla="*/ 108 h 236"/>
                <a:gd name="T84" fmla="*/ 376 w 404"/>
                <a:gd name="T85" fmla="*/ 118 h 236"/>
                <a:gd name="T86" fmla="*/ 404 w 404"/>
                <a:gd name="T87" fmla="*/ 158 h 236"/>
                <a:gd name="T88" fmla="*/ 400 w 404"/>
                <a:gd name="T89" fmla="*/ 196 h 236"/>
                <a:gd name="T90" fmla="*/ 366 w 404"/>
                <a:gd name="T91" fmla="*/ 230 h 236"/>
                <a:gd name="T92" fmla="*/ 246 w 404"/>
                <a:gd name="T93" fmla="*/ 236 h 236"/>
                <a:gd name="T94" fmla="*/ 38 w 404"/>
                <a:gd name="T95" fmla="*/ 230 h 236"/>
                <a:gd name="T96" fmla="*/ 4 w 404"/>
                <a:gd name="T97" fmla="*/ 196 h 236"/>
                <a:gd name="T98" fmla="*/ 0 w 404"/>
                <a:gd name="T99" fmla="*/ 158 h 236"/>
                <a:gd name="T100" fmla="*/ 28 w 404"/>
                <a:gd name="T101" fmla="*/ 118 h 236"/>
                <a:gd name="T102" fmla="*/ 122 w 404"/>
                <a:gd name="T103" fmla="*/ 108 h 236"/>
                <a:gd name="T104" fmla="*/ 130 w 404"/>
                <a:gd name="T105" fmla="*/ 114 h 236"/>
                <a:gd name="T106" fmla="*/ 128 w 404"/>
                <a:gd name="T107" fmla="*/ 124 h 236"/>
                <a:gd name="T108" fmla="*/ 64 w 404"/>
                <a:gd name="T109" fmla="*/ 128 h 236"/>
                <a:gd name="T110" fmla="*/ 32 w 404"/>
                <a:gd name="T111" fmla="*/ 140 h 236"/>
                <a:gd name="T112" fmla="*/ 20 w 404"/>
                <a:gd name="T113" fmla="*/ 172 h 236"/>
                <a:gd name="T114" fmla="*/ 26 w 404"/>
                <a:gd name="T115" fmla="*/ 196 h 236"/>
                <a:gd name="T116" fmla="*/ 54 w 404"/>
                <a:gd name="T117" fmla="*/ 214 h 236"/>
                <a:gd name="T118" fmla="*/ 250 w 404"/>
                <a:gd name="T119" fmla="*/ 216 h 236"/>
                <a:gd name="T120" fmla="*/ 256 w 404"/>
                <a:gd name="T121" fmla="*/ 226 h 236"/>
                <a:gd name="T122" fmla="*/ 246 w 404"/>
                <a:gd name="T1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4" h="236">
                  <a:moveTo>
                    <a:pt x="160" y="86"/>
                  </a:moveTo>
                  <a:lnTo>
                    <a:pt x="246" y="86"/>
                  </a:lnTo>
                  <a:lnTo>
                    <a:pt x="246" y="0"/>
                  </a:lnTo>
                  <a:lnTo>
                    <a:pt x="160" y="0"/>
                  </a:lnTo>
                  <a:lnTo>
                    <a:pt x="160" y="86"/>
                  </a:lnTo>
                  <a:close/>
                  <a:moveTo>
                    <a:pt x="180" y="20"/>
                  </a:moveTo>
                  <a:lnTo>
                    <a:pt x="226" y="20"/>
                  </a:lnTo>
                  <a:lnTo>
                    <a:pt x="226" y="66"/>
                  </a:lnTo>
                  <a:lnTo>
                    <a:pt x="180" y="66"/>
                  </a:lnTo>
                  <a:lnTo>
                    <a:pt x="180" y="20"/>
                  </a:lnTo>
                  <a:close/>
                  <a:moveTo>
                    <a:pt x="38" y="86"/>
                  </a:moveTo>
                  <a:lnTo>
                    <a:pt x="124" y="86"/>
                  </a:lnTo>
                  <a:lnTo>
                    <a:pt x="124" y="0"/>
                  </a:lnTo>
                  <a:lnTo>
                    <a:pt x="38" y="0"/>
                  </a:lnTo>
                  <a:lnTo>
                    <a:pt x="38" y="86"/>
                  </a:lnTo>
                  <a:close/>
                  <a:moveTo>
                    <a:pt x="58" y="20"/>
                  </a:moveTo>
                  <a:lnTo>
                    <a:pt x="104" y="20"/>
                  </a:lnTo>
                  <a:lnTo>
                    <a:pt x="104" y="66"/>
                  </a:lnTo>
                  <a:lnTo>
                    <a:pt x="58" y="66"/>
                  </a:lnTo>
                  <a:lnTo>
                    <a:pt x="58" y="20"/>
                  </a:lnTo>
                  <a:close/>
                  <a:moveTo>
                    <a:pt x="368" y="0"/>
                  </a:moveTo>
                  <a:lnTo>
                    <a:pt x="368" y="86"/>
                  </a:lnTo>
                  <a:lnTo>
                    <a:pt x="282" y="86"/>
                  </a:lnTo>
                  <a:lnTo>
                    <a:pt x="282" y="0"/>
                  </a:lnTo>
                  <a:lnTo>
                    <a:pt x="368" y="0"/>
                  </a:lnTo>
                  <a:close/>
                  <a:moveTo>
                    <a:pt x="82" y="190"/>
                  </a:moveTo>
                  <a:lnTo>
                    <a:pt x="82" y="190"/>
                  </a:lnTo>
                  <a:lnTo>
                    <a:pt x="74" y="196"/>
                  </a:lnTo>
                  <a:lnTo>
                    <a:pt x="64" y="198"/>
                  </a:lnTo>
                  <a:lnTo>
                    <a:pt x="54" y="196"/>
                  </a:lnTo>
                  <a:lnTo>
                    <a:pt x="44" y="190"/>
                  </a:lnTo>
                  <a:lnTo>
                    <a:pt x="44" y="190"/>
                  </a:lnTo>
                  <a:lnTo>
                    <a:pt x="40" y="184"/>
                  </a:lnTo>
                  <a:lnTo>
                    <a:pt x="36" y="176"/>
                  </a:lnTo>
                  <a:lnTo>
                    <a:pt x="36" y="168"/>
                  </a:lnTo>
                  <a:lnTo>
                    <a:pt x="38" y="162"/>
                  </a:lnTo>
                  <a:lnTo>
                    <a:pt x="44" y="166"/>
                  </a:lnTo>
                  <a:lnTo>
                    <a:pt x="44" y="166"/>
                  </a:lnTo>
                  <a:lnTo>
                    <a:pt x="46" y="168"/>
                  </a:lnTo>
                  <a:lnTo>
                    <a:pt x="50" y="170"/>
                  </a:lnTo>
                  <a:lnTo>
                    <a:pt x="50" y="170"/>
                  </a:lnTo>
                  <a:lnTo>
                    <a:pt x="54" y="168"/>
                  </a:lnTo>
                  <a:lnTo>
                    <a:pt x="58" y="166"/>
                  </a:lnTo>
                  <a:lnTo>
                    <a:pt x="58" y="166"/>
                  </a:lnTo>
                  <a:lnTo>
                    <a:pt x="60" y="162"/>
                  </a:lnTo>
                  <a:lnTo>
                    <a:pt x="60" y="160"/>
                  </a:lnTo>
                  <a:lnTo>
                    <a:pt x="60" y="156"/>
                  </a:lnTo>
                  <a:lnTo>
                    <a:pt x="58" y="152"/>
                  </a:lnTo>
                  <a:lnTo>
                    <a:pt x="52" y="148"/>
                  </a:lnTo>
                  <a:lnTo>
                    <a:pt x="52" y="148"/>
                  </a:lnTo>
                  <a:lnTo>
                    <a:pt x="60" y="144"/>
                  </a:lnTo>
                  <a:lnTo>
                    <a:pt x="68" y="146"/>
                  </a:lnTo>
                  <a:lnTo>
                    <a:pt x="76" y="148"/>
                  </a:lnTo>
                  <a:lnTo>
                    <a:pt x="82" y="152"/>
                  </a:lnTo>
                  <a:lnTo>
                    <a:pt x="82" y="152"/>
                  </a:lnTo>
                  <a:lnTo>
                    <a:pt x="88" y="162"/>
                  </a:lnTo>
                  <a:lnTo>
                    <a:pt x="90" y="172"/>
                  </a:lnTo>
                  <a:lnTo>
                    <a:pt x="88" y="182"/>
                  </a:lnTo>
                  <a:lnTo>
                    <a:pt x="82" y="190"/>
                  </a:lnTo>
                  <a:lnTo>
                    <a:pt x="82" y="190"/>
                  </a:lnTo>
                  <a:close/>
                  <a:moveTo>
                    <a:pt x="226" y="162"/>
                  </a:moveTo>
                  <a:lnTo>
                    <a:pt x="226" y="162"/>
                  </a:lnTo>
                  <a:lnTo>
                    <a:pt x="230" y="172"/>
                  </a:lnTo>
                  <a:lnTo>
                    <a:pt x="230" y="172"/>
                  </a:lnTo>
                  <a:lnTo>
                    <a:pt x="226" y="182"/>
                  </a:lnTo>
                  <a:lnTo>
                    <a:pt x="222" y="190"/>
                  </a:lnTo>
                  <a:lnTo>
                    <a:pt x="212" y="196"/>
                  </a:lnTo>
                  <a:lnTo>
                    <a:pt x="202" y="198"/>
                  </a:lnTo>
                  <a:lnTo>
                    <a:pt x="202" y="198"/>
                  </a:lnTo>
                  <a:lnTo>
                    <a:pt x="192" y="196"/>
                  </a:lnTo>
                  <a:lnTo>
                    <a:pt x="182" y="190"/>
                  </a:lnTo>
                  <a:lnTo>
                    <a:pt x="178" y="182"/>
                  </a:lnTo>
                  <a:lnTo>
                    <a:pt x="176" y="172"/>
                  </a:lnTo>
                  <a:lnTo>
                    <a:pt x="176" y="172"/>
                  </a:lnTo>
                  <a:lnTo>
                    <a:pt x="178" y="162"/>
                  </a:lnTo>
                  <a:lnTo>
                    <a:pt x="182" y="152"/>
                  </a:lnTo>
                  <a:lnTo>
                    <a:pt x="192" y="146"/>
                  </a:lnTo>
                  <a:lnTo>
                    <a:pt x="202" y="144"/>
                  </a:lnTo>
                  <a:lnTo>
                    <a:pt x="202" y="144"/>
                  </a:lnTo>
                  <a:lnTo>
                    <a:pt x="212" y="146"/>
                  </a:lnTo>
                  <a:lnTo>
                    <a:pt x="208" y="152"/>
                  </a:lnTo>
                  <a:lnTo>
                    <a:pt x="208" y="152"/>
                  </a:lnTo>
                  <a:lnTo>
                    <a:pt x="206" y="156"/>
                  </a:lnTo>
                  <a:lnTo>
                    <a:pt x="204" y="160"/>
                  </a:lnTo>
                  <a:lnTo>
                    <a:pt x="206" y="162"/>
                  </a:lnTo>
                  <a:lnTo>
                    <a:pt x="208" y="166"/>
                  </a:lnTo>
                  <a:lnTo>
                    <a:pt x="208" y="166"/>
                  </a:lnTo>
                  <a:lnTo>
                    <a:pt x="210" y="168"/>
                  </a:lnTo>
                  <a:lnTo>
                    <a:pt x="214" y="170"/>
                  </a:lnTo>
                  <a:lnTo>
                    <a:pt x="214" y="170"/>
                  </a:lnTo>
                  <a:lnTo>
                    <a:pt x="218" y="168"/>
                  </a:lnTo>
                  <a:lnTo>
                    <a:pt x="222" y="166"/>
                  </a:lnTo>
                  <a:lnTo>
                    <a:pt x="226" y="162"/>
                  </a:lnTo>
                  <a:close/>
                  <a:moveTo>
                    <a:pt x="352" y="196"/>
                  </a:moveTo>
                  <a:lnTo>
                    <a:pt x="352" y="196"/>
                  </a:lnTo>
                  <a:lnTo>
                    <a:pt x="340" y="198"/>
                  </a:lnTo>
                  <a:lnTo>
                    <a:pt x="340" y="198"/>
                  </a:lnTo>
                  <a:lnTo>
                    <a:pt x="330" y="196"/>
                  </a:lnTo>
                  <a:lnTo>
                    <a:pt x="322" y="190"/>
                  </a:lnTo>
                  <a:lnTo>
                    <a:pt x="316" y="182"/>
                  </a:lnTo>
                  <a:lnTo>
                    <a:pt x="314" y="172"/>
                  </a:lnTo>
                  <a:lnTo>
                    <a:pt x="314" y="172"/>
                  </a:lnTo>
                  <a:lnTo>
                    <a:pt x="316" y="162"/>
                  </a:lnTo>
                  <a:lnTo>
                    <a:pt x="322" y="152"/>
                  </a:lnTo>
                  <a:lnTo>
                    <a:pt x="330" y="146"/>
                  </a:lnTo>
                  <a:lnTo>
                    <a:pt x="340" y="144"/>
                  </a:lnTo>
                  <a:lnTo>
                    <a:pt x="340" y="144"/>
                  </a:lnTo>
                  <a:lnTo>
                    <a:pt x="352" y="146"/>
                  </a:lnTo>
                  <a:lnTo>
                    <a:pt x="360" y="152"/>
                  </a:lnTo>
                  <a:lnTo>
                    <a:pt x="366" y="162"/>
                  </a:lnTo>
                  <a:lnTo>
                    <a:pt x="368" y="172"/>
                  </a:lnTo>
                  <a:lnTo>
                    <a:pt x="368" y="172"/>
                  </a:lnTo>
                  <a:lnTo>
                    <a:pt x="366" y="182"/>
                  </a:lnTo>
                  <a:lnTo>
                    <a:pt x="360" y="178"/>
                  </a:lnTo>
                  <a:lnTo>
                    <a:pt x="360" y="178"/>
                  </a:lnTo>
                  <a:lnTo>
                    <a:pt x="358" y="176"/>
                  </a:lnTo>
                  <a:lnTo>
                    <a:pt x="354" y="174"/>
                  </a:lnTo>
                  <a:lnTo>
                    <a:pt x="350" y="176"/>
                  </a:lnTo>
                  <a:lnTo>
                    <a:pt x="346" y="178"/>
                  </a:lnTo>
                  <a:lnTo>
                    <a:pt x="346" y="178"/>
                  </a:lnTo>
                  <a:lnTo>
                    <a:pt x="344" y="180"/>
                  </a:lnTo>
                  <a:lnTo>
                    <a:pt x="344" y="184"/>
                  </a:lnTo>
                  <a:lnTo>
                    <a:pt x="344" y="188"/>
                  </a:lnTo>
                  <a:lnTo>
                    <a:pt x="346" y="192"/>
                  </a:lnTo>
                  <a:lnTo>
                    <a:pt x="352" y="196"/>
                  </a:lnTo>
                  <a:close/>
                  <a:moveTo>
                    <a:pt x="340" y="236"/>
                  </a:moveTo>
                  <a:lnTo>
                    <a:pt x="282" y="236"/>
                  </a:lnTo>
                  <a:lnTo>
                    <a:pt x="282" y="236"/>
                  </a:lnTo>
                  <a:lnTo>
                    <a:pt x="278" y="236"/>
                  </a:lnTo>
                  <a:lnTo>
                    <a:pt x="276" y="232"/>
                  </a:lnTo>
                  <a:lnTo>
                    <a:pt x="274" y="230"/>
                  </a:lnTo>
                  <a:lnTo>
                    <a:pt x="272" y="226"/>
                  </a:lnTo>
                  <a:lnTo>
                    <a:pt x="272" y="226"/>
                  </a:lnTo>
                  <a:lnTo>
                    <a:pt x="274" y="222"/>
                  </a:lnTo>
                  <a:lnTo>
                    <a:pt x="276" y="218"/>
                  </a:lnTo>
                  <a:lnTo>
                    <a:pt x="278" y="216"/>
                  </a:lnTo>
                  <a:lnTo>
                    <a:pt x="282" y="216"/>
                  </a:lnTo>
                  <a:lnTo>
                    <a:pt x="340" y="216"/>
                  </a:lnTo>
                  <a:lnTo>
                    <a:pt x="340" y="216"/>
                  </a:lnTo>
                  <a:lnTo>
                    <a:pt x="350" y="214"/>
                  </a:lnTo>
                  <a:lnTo>
                    <a:pt x="358" y="212"/>
                  </a:lnTo>
                  <a:lnTo>
                    <a:pt x="366" y="208"/>
                  </a:lnTo>
                  <a:lnTo>
                    <a:pt x="372" y="202"/>
                  </a:lnTo>
                  <a:lnTo>
                    <a:pt x="378" y="196"/>
                  </a:lnTo>
                  <a:lnTo>
                    <a:pt x="382" y="188"/>
                  </a:lnTo>
                  <a:lnTo>
                    <a:pt x="384" y="180"/>
                  </a:lnTo>
                  <a:lnTo>
                    <a:pt x="384" y="172"/>
                  </a:lnTo>
                  <a:lnTo>
                    <a:pt x="384" y="172"/>
                  </a:lnTo>
                  <a:lnTo>
                    <a:pt x="384" y="162"/>
                  </a:lnTo>
                  <a:lnTo>
                    <a:pt x="382" y="154"/>
                  </a:lnTo>
                  <a:lnTo>
                    <a:pt x="378" y="148"/>
                  </a:lnTo>
                  <a:lnTo>
                    <a:pt x="372" y="140"/>
                  </a:lnTo>
                  <a:lnTo>
                    <a:pt x="366" y="136"/>
                  </a:lnTo>
                  <a:lnTo>
                    <a:pt x="358" y="132"/>
                  </a:lnTo>
                  <a:lnTo>
                    <a:pt x="350" y="128"/>
                  </a:lnTo>
                  <a:lnTo>
                    <a:pt x="340" y="128"/>
                  </a:lnTo>
                  <a:lnTo>
                    <a:pt x="158" y="128"/>
                  </a:lnTo>
                  <a:lnTo>
                    <a:pt x="158" y="128"/>
                  </a:lnTo>
                  <a:lnTo>
                    <a:pt x="154" y="128"/>
                  </a:lnTo>
                  <a:lnTo>
                    <a:pt x="150" y="124"/>
                  </a:lnTo>
                  <a:lnTo>
                    <a:pt x="148" y="122"/>
                  </a:lnTo>
                  <a:lnTo>
                    <a:pt x="148" y="118"/>
                  </a:lnTo>
                  <a:lnTo>
                    <a:pt x="148" y="118"/>
                  </a:lnTo>
                  <a:lnTo>
                    <a:pt x="148" y="114"/>
                  </a:lnTo>
                  <a:lnTo>
                    <a:pt x="150" y="110"/>
                  </a:lnTo>
                  <a:lnTo>
                    <a:pt x="154" y="108"/>
                  </a:lnTo>
                  <a:lnTo>
                    <a:pt x="158" y="108"/>
                  </a:lnTo>
                  <a:lnTo>
                    <a:pt x="340" y="108"/>
                  </a:lnTo>
                  <a:lnTo>
                    <a:pt x="340" y="108"/>
                  </a:lnTo>
                  <a:lnTo>
                    <a:pt x="354" y="110"/>
                  </a:lnTo>
                  <a:lnTo>
                    <a:pt x="366" y="112"/>
                  </a:lnTo>
                  <a:lnTo>
                    <a:pt x="376" y="118"/>
                  </a:lnTo>
                  <a:lnTo>
                    <a:pt x="386" y="126"/>
                  </a:lnTo>
                  <a:lnTo>
                    <a:pt x="394" y="136"/>
                  </a:lnTo>
                  <a:lnTo>
                    <a:pt x="400" y="146"/>
                  </a:lnTo>
                  <a:lnTo>
                    <a:pt x="404" y="158"/>
                  </a:lnTo>
                  <a:lnTo>
                    <a:pt x="404" y="172"/>
                  </a:lnTo>
                  <a:lnTo>
                    <a:pt x="404" y="172"/>
                  </a:lnTo>
                  <a:lnTo>
                    <a:pt x="404" y="184"/>
                  </a:lnTo>
                  <a:lnTo>
                    <a:pt x="400" y="196"/>
                  </a:lnTo>
                  <a:lnTo>
                    <a:pt x="394" y="208"/>
                  </a:lnTo>
                  <a:lnTo>
                    <a:pt x="386" y="218"/>
                  </a:lnTo>
                  <a:lnTo>
                    <a:pt x="376" y="224"/>
                  </a:lnTo>
                  <a:lnTo>
                    <a:pt x="366" y="230"/>
                  </a:lnTo>
                  <a:lnTo>
                    <a:pt x="354" y="234"/>
                  </a:lnTo>
                  <a:lnTo>
                    <a:pt x="340" y="236"/>
                  </a:lnTo>
                  <a:lnTo>
                    <a:pt x="340" y="236"/>
                  </a:lnTo>
                  <a:close/>
                  <a:moveTo>
                    <a:pt x="246" y="236"/>
                  </a:moveTo>
                  <a:lnTo>
                    <a:pt x="64" y="236"/>
                  </a:lnTo>
                  <a:lnTo>
                    <a:pt x="64" y="236"/>
                  </a:lnTo>
                  <a:lnTo>
                    <a:pt x="50" y="234"/>
                  </a:lnTo>
                  <a:lnTo>
                    <a:pt x="38" y="230"/>
                  </a:lnTo>
                  <a:lnTo>
                    <a:pt x="28" y="224"/>
                  </a:lnTo>
                  <a:lnTo>
                    <a:pt x="18" y="218"/>
                  </a:lnTo>
                  <a:lnTo>
                    <a:pt x="10" y="208"/>
                  </a:lnTo>
                  <a:lnTo>
                    <a:pt x="4" y="196"/>
                  </a:lnTo>
                  <a:lnTo>
                    <a:pt x="0" y="184"/>
                  </a:lnTo>
                  <a:lnTo>
                    <a:pt x="0" y="172"/>
                  </a:lnTo>
                  <a:lnTo>
                    <a:pt x="0" y="172"/>
                  </a:lnTo>
                  <a:lnTo>
                    <a:pt x="0" y="158"/>
                  </a:lnTo>
                  <a:lnTo>
                    <a:pt x="4" y="146"/>
                  </a:lnTo>
                  <a:lnTo>
                    <a:pt x="10" y="136"/>
                  </a:lnTo>
                  <a:lnTo>
                    <a:pt x="18" y="126"/>
                  </a:lnTo>
                  <a:lnTo>
                    <a:pt x="28" y="118"/>
                  </a:lnTo>
                  <a:lnTo>
                    <a:pt x="38" y="112"/>
                  </a:lnTo>
                  <a:lnTo>
                    <a:pt x="50" y="110"/>
                  </a:lnTo>
                  <a:lnTo>
                    <a:pt x="64" y="108"/>
                  </a:lnTo>
                  <a:lnTo>
                    <a:pt x="122" y="108"/>
                  </a:lnTo>
                  <a:lnTo>
                    <a:pt x="122" y="108"/>
                  </a:lnTo>
                  <a:lnTo>
                    <a:pt x="126" y="108"/>
                  </a:lnTo>
                  <a:lnTo>
                    <a:pt x="128" y="110"/>
                  </a:lnTo>
                  <a:lnTo>
                    <a:pt x="130" y="114"/>
                  </a:lnTo>
                  <a:lnTo>
                    <a:pt x="132" y="118"/>
                  </a:lnTo>
                  <a:lnTo>
                    <a:pt x="132" y="118"/>
                  </a:lnTo>
                  <a:lnTo>
                    <a:pt x="130" y="122"/>
                  </a:lnTo>
                  <a:lnTo>
                    <a:pt x="128" y="124"/>
                  </a:lnTo>
                  <a:lnTo>
                    <a:pt x="126" y="128"/>
                  </a:lnTo>
                  <a:lnTo>
                    <a:pt x="122" y="128"/>
                  </a:lnTo>
                  <a:lnTo>
                    <a:pt x="64" y="128"/>
                  </a:lnTo>
                  <a:lnTo>
                    <a:pt x="64" y="128"/>
                  </a:lnTo>
                  <a:lnTo>
                    <a:pt x="54" y="128"/>
                  </a:lnTo>
                  <a:lnTo>
                    <a:pt x="46" y="132"/>
                  </a:lnTo>
                  <a:lnTo>
                    <a:pt x="38" y="136"/>
                  </a:lnTo>
                  <a:lnTo>
                    <a:pt x="32" y="140"/>
                  </a:lnTo>
                  <a:lnTo>
                    <a:pt x="26" y="148"/>
                  </a:lnTo>
                  <a:lnTo>
                    <a:pt x="22" y="154"/>
                  </a:lnTo>
                  <a:lnTo>
                    <a:pt x="20" y="162"/>
                  </a:lnTo>
                  <a:lnTo>
                    <a:pt x="20" y="172"/>
                  </a:lnTo>
                  <a:lnTo>
                    <a:pt x="20" y="172"/>
                  </a:lnTo>
                  <a:lnTo>
                    <a:pt x="20" y="180"/>
                  </a:lnTo>
                  <a:lnTo>
                    <a:pt x="22" y="188"/>
                  </a:lnTo>
                  <a:lnTo>
                    <a:pt x="26" y="196"/>
                  </a:lnTo>
                  <a:lnTo>
                    <a:pt x="32" y="202"/>
                  </a:lnTo>
                  <a:lnTo>
                    <a:pt x="38" y="208"/>
                  </a:lnTo>
                  <a:lnTo>
                    <a:pt x="46" y="212"/>
                  </a:lnTo>
                  <a:lnTo>
                    <a:pt x="54" y="214"/>
                  </a:lnTo>
                  <a:lnTo>
                    <a:pt x="64" y="216"/>
                  </a:lnTo>
                  <a:lnTo>
                    <a:pt x="246" y="216"/>
                  </a:lnTo>
                  <a:lnTo>
                    <a:pt x="246" y="216"/>
                  </a:lnTo>
                  <a:lnTo>
                    <a:pt x="250" y="216"/>
                  </a:lnTo>
                  <a:lnTo>
                    <a:pt x="254" y="218"/>
                  </a:lnTo>
                  <a:lnTo>
                    <a:pt x="256" y="222"/>
                  </a:lnTo>
                  <a:lnTo>
                    <a:pt x="256" y="226"/>
                  </a:lnTo>
                  <a:lnTo>
                    <a:pt x="256" y="226"/>
                  </a:lnTo>
                  <a:lnTo>
                    <a:pt x="256" y="230"/>
                  </a:lnTo>
                  <a:lnTo>
                    <a:pt x="254" y="232"/>
                  </a:lnTo>
                  <a:lnTo>
                    <a:pt x="250" y="236"/>
                  </a:lnTo>
                  <a:lnTo>
                    <a:pt x="246" y="236"/>
                  </a:lnTo>
                  <a:lnTo>
                    <a:pt x="246" y="2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68" name="Group 67"/>
          <p:cNvGrpSpPr/>
          <p:nvPr/>
        </p:nvGrpSpPr>
        <p:grpSpPr>
          <a:xfrm>
            <a:off x="542550" y="2797260"/>
            <a:ext cx="540000" cy="540000"/>
            <a:chOff x="8447928" y="2258092"/>
            <a:chExt cx="612000" cy="612000"/>
          </a:xfrm>
        </p:grpSpPr>
        <p:sp>
          <p:nvSpPr>
            <p:cNvPr id="69" name="Oval 68"/>
            <p:cNvSpPr/>
            <p:nvPr/>
          </p:nvSpPr>
          <p:spPr bwMode="ltGray">
            <a:xfrm>
              <a:off x="8447928"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70" name="Freeform 4960"/>
            <p:cNvSpPr>
              <a:spLocks noEditPoints="1"/>
            </p:cNvSpPr>
            <p:nvPr/>
          </p:nvSpPr>
          <p:spPr bwMode="auto">
            <a:xfrm>
              <a:off x="8559459" y="2479874"/>
              <a:ext cx="421594" cy="221638"/>
            </a:xfrm>
            <a:custGeom>
              <a:avLst/>
              <a:gdLst>
                <a:gd name="T0" fmla="*/ 242 w 350"/>
                <a:gd name="T1" fmla="*/ 32 h 184"/>
                <a:gd name="T2" fmla="*/ 236 w 350"/>
                <a:gd name="T3" fmla="*/ 42 h 184"/>
                <a:gd name="T4" fmla="*/ 78 w 350"/>
                <a:gd name="T5" fmla="*/ 42 h 184"/>
                <a:gd name="T6" fmla="*/ 68 w 350"/>
                <a:gd name="T7" fmla="*/ 36 h 184"/>
                <a:gd name="T8" fmla="*/ 68 w 350"/>
                <a:gd name="T9" fmla="*/ 10 h 184"/>
                <a:gd name="T10" fmla="*/ 74 w 350"/>
                <a:gd name="T11" fmla="*/ 0 h 184"/>
                <a:gd name="T12" fmla="*/ 232 w 350"/>
                <a:gd name="T13" fmla="*/ 0 h 184"/>
                <a:gd name="T14" fmla="*/ 242 w 350"/>
                <a:gd name="T15" fmla="*/ 6 h 184"/>
                <a:gd name="T16" fmla="*/ 34 w 350"/>
                <a:gd name="T17" fmla="*/ 0 h 184"/>
                <a:gd name="T18" fmla="*/ 6 w 350"/>
                <a:gd name="T19" fmla="*/ 0 h 184"/>
                <a:gd name="T20" fmla="*/ 0 w 350"/>
                <a:gd name="T21" fmla="*/ 10 h 184"/>
                <a:gd name="T22" fmla="*/ 0 w 350"/>
                <a:gd name="T23" fmla="*/ 36 h 184"/>
                <a:gd name="T24" fmla="*/ 10 w 350"/>
                <a:gd name="T25" fmla="*/ 42 h 184"/>
                <a:gd name="T26" fmla="*/ 38 w 350"/>
                <a:gd name="T27" fmla="*/ 42 h 184"/>
                <a:gd name="T28" fmla="*/ 44 w 350"/>
                <a:gd name="T29" fmla="*/ 32 h 184"/>
                <a:gd name="T30" fmla="*/ 42 w 350"/>
                <a:gd name="T31" fmla="*/ 6 h 184"/>
                <a:gd name="T32" fmla="*/ 34 w 350"/>
                <a:gd name="T33" fmla="*/ 0 h 184"/>
                <a:gd name="T34" fmla="*/ 174 w 350"/>
                <a:gd name="T35" fmla="*/ 114 h 184"/>
                <a:gd name="T36" fmla="*/ 78 w 350"/>
                <a:gd name="T37" fmla="*/ 70 h 184"/>
                <a:gd name="T38" fmla="*/ 70 w 350"/>
                <a:gd name="T39" fmla="*/ 72 h 184"/>
                <a:gd name="T40" fmla="*/ 68 w 350"/>
                <a:gd name="T41" fmla="*/ 104 h 184"/>
                <a:gd name="T42" fmla="*/ 70 w 350"/>
                <a:gd name="T43" fmla="*/ 110 h 184"/>
                <a:gd name="T44" fmla="*/ 78 w 350"/>
                <a:gd name="T45" fmla="*/ 114 h 184"/>
                <a:gd name="T46" fmla="*/ 10 w 350"/>
                <a:gd name="T47" fmla="*/ 140 h 184"/>
                <a:gd name="T48" fmla="*/ 0 w 350"/>
                <a:gd name="T49" fmla="*/ 146 h 184"/>
                <a:gd name="T50" fmla="*/ 0 w 350"/>
                <a:gd name="T51" fmla="*/ 174 h 184"/>
                <a:gd name="T52" fmla="*/ 6 w 350"/>
                <a:gd name="T53" fmla="*/ 184 h 184"/>
                <a:gd name="T54" fmla="*/ 34 w 350"/>
                <a:gd name="T55" fmla="*/ 184 h 184"/>
                <a:gd name="T56" fmla="*/ 42 w 350"/>
                <a:gd name="T57" fmla="*/ 178 h 184"/>
                <a:gd name="T58" fmla="*/ 44 w 350"/>
                <a:gd name="T59" fmla="*/ 150 h 184"/>
                <a:gd name="T60" fmla="*/ 38 w 350"/>
                <a:gd name="T61" fmla="*/ 142 h 184"/>
                <a:gd name="T62" fmla="*/ 188 w 350"/>
                <a:gd name="T63" fmla="*/ 140 h 184"/>
                <a:gd name="T64" fmla="*/ 74 w 350"/>
                <a:gd name="T65" fmla="*/ 142 h 184"/>
                <a:gd name="T66" fmla="*/ 68 w 350"/>
                <a:gd name="T67" fmla="*/ 150 h 184"/>
                <a:gd name="T68" fmla="*/ 68 w 350"/>
                <a:gd name="T69" fmla="*/ 178 h 184"/>
                <a:gd name="T70" fmla="*/ 78 w 350"/>
                <a:gd name="T71" fmla="*/ 184 h 184"/>
                <a:gd name="T72" fmla="*/ 34 w 350"/>
                <a:gd name="T73" fmla="*/ 70 h 184"/>
                <a:gd name="T74" fmla="*/ 6 w 350"/>
                <a:gd name="T75" fmla="*/ 70 h 184"/>
                <a:gd name="T76" fmla="*/ 0 w 350"/>
                <a:gd name="T77" fmla="*/ 80 h 184"/>
                <a:gd name="T78" fmla="*/ 0 w 350"/>
                <a:gd name="T79" fmla="*/ 108 h 184"/>
                <a:gd name="T80" fmla="*/ 10 w 350"/>
                <a:gd name="T81" fmla="*/ 114 h 184"/>
                <a:gd name="T82" fmla="*/ 38 w 350"/>
                <a:gd name="T83" fmla="*/ 112 h 184"/>
                <a:gd name="T84" fmla="*/ 44 w 350"/>
                <a:gd name="T85" fmla="*/ 104 h 184"/>
                <a:gd name="T86" fmla="*/ 42 w 350"/>
                <a:gd name="T87" fmla="*/ 76 h 184"/>
                <a:gd name="T88" fmla="*/ 34 w 350"/>
                <a:gd name="T89" fmla="*/ 70 h 184"/>
                <a:gd name="T90" fmla="*/ 312 w 350"/>
                <a:gd name="T91" fmla="*/ 0 h 184"/>
                <a:gd name="T92" fmla="*/ 184 w 350"/>
                <a:gd name="T93" fmla="*/ 6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 h="184">
                  <a:moveTo>
                    <a:pt x="242" y="10"/>
                  </a:moveTo>
                  <a:lnTo>
                    <a:pt x="242" y="32"/>
                  </a:lnTo>
                  <a:lnTo>
                    <a:pt x="242" y="32"/>
                  </a:lnTo>
                  <a:lnTo>
                    <a:pt x="242" y="36"/>
                  </a:lnTo>
                  <a:lnTo>
                    <a:pt x="240" y="40"/>
                  </a:lnTo>
                  <a:lnTo>
                    <a:pt x="236" y="42"/>
                  </a:lnTo>
                  <a:lnTo>
                    <a:pt x="232" y="42"/>
                  </a:lnTo>
                  <a:lnTo>
                    <a:pt x="78" y="42"/>
                  </a:lnTo>
                  <a:lnTo>
                    <a:pt x="78" y="42"/>
                  </a:lnTo>
                  <a:lnTo>
                    <a:pt x="74" y="42"/>
                  </a:lnTo>
                  <a:lnTo>
                    <a:pt x="70" y="40"/>
                  </a:lnTo>
                  <a:lnTo>
                    <a:pt x="68" y="36"/>
                  </a:lnTo>
                  <a:lnTo>
                    <a:pt x="68" y="32"/>
                  </a:lnTo>
                  <a:lnTo>
                    <a:pt x="68" y="10"/>
                  </a:lnTo>
                  <a:lnTo>
                    <a:pt x="68" y="10"/>
                  </a:lnTo>
                  <a:lnTo>
                    <a:pt x="68" y="6"/>
                  </a:lnTo>
                  <a:lnTo>
                    <a:pt x="70" y="2"/>
                  </a:lnTo>
                  <a:lnTo>
                    <a:pt x="74" y="0"/>
                  </a:lnTo>
                  <a:lnTo>
                    <a:pt x="78" y="0"/>
                  </a:lnTo>
                  <a:lnTo>
                    <a:pt x="232" y="0"/>
                  </a:lnTo>
                  <a:lnTo>
                    <a:pt x="232" y="0"/>
                  </a:lnTo>
                  <a:lnTo>
                    <a:pt x="236" y="0"/>
                  </a:lnTo>
                  <a:lnTo>
                    <a:pt x="240" y="2"/>
                  </a:lnTo>
                  <a:lnTo>
                    <a:pt x="242" y="6"/>
                  </a:lnTo>
                  <a:lnTo>
                    <a:pt x="242" y="10"/>
                  </a:lnTo>
                  <a:lnTo>
                    <a:pt x="242" y="10"/>
                  </a:lnTo>
                  <a:close/>
                  <a:moveTo>
                    <a:pt x="34" y="0"/>
                  </a:moveTo>
                  <a:lnTo>
                    <a:pt x="10" y="0"/>
                  </a:lnTo>
                  <a:lnTo>
                    <a:pt x="10" y="0"/>
                  </a:lnTo>
                  <a:lnTo>
                    <a:pt x="6" y="0"/>
                  </a:lnTo>
                  <a:lnTo>
                    <a:pt x="2" y="2"/>
                  </a:lnTo>
                  <a:lnTo>
                    <a:pt x="0" y="6"/>
                  </a:lnTo>
                  <a:lnTo>
                    <a:pt x="0" y="10"/>
                  </a:lnTo>
                  <a:lnTo>
                    <a:pt x="0" y="32"/>
                  </a:lnTo>
                  <a:lnTo>
                    <a:pt x="0" y="32"/>
                  </a:lnTo>
                  <a:lnTo>
                    <a:pt x="0" y="36"/>
                  </a:lnTo>
                  <a:lnTo>
                    <a:pt x="2" y="40"/>
                  </a:lnTo>
                  <a:lnTo>
                    <a:pt x="6" y="42"/>
                  </a:lnTo>
                  <a:lnTo>
                    <a:pt x="10" y="42"/>
                  </a:lnTo>
                  <a:lnTo>
                    <a:pt x="34" y="42"/>
                  </a:lnTo>
                  <a:lnTo>
                    <a:pt x="34" y="42"/>
                  </a:lnTo>
                  <a:lnTo>
                    <a:pt x="38" y="42"/>
                  </a:lnTo>
                  <a:lnTo>
                    <a:pt x="40" y="40"/>
                  </a:lnTo>
                  <a:lnTo>
                    <a:pt x="42" y="36"/>
                  </a:lnTo>
                  <a:lnTo>
                    <a:pt x="44" y="32"/>
                  </a:lnTo>
                  <a:lnTo>
                    <a:pt x="44" y="10"/>
                  </a:lnTo>
                  <a:lnTo>
                    <a:pt x="44" y="10"/>
                  </a:lnTo>
                  <a:lnTo>
                    <a:pt x="42" y="6"/>
                  </a:lnTo>
                  <a:lnTo>
                    <a:pt x="40" y="2"/>
                  </a:lnTo>
                  <a:lnTo>
                    <a:pt x="38" y="0"/>
                  </a:lnTo>
                  <a:lnTo>
                    <a:pt x="34" y="0"/>
                  </a:lnTo>
                  <a:lnTo>
                    <a:pt x="34" y="0"/>
                  </a:lnTo>
                  <a:close/>
                  <a:moveTo>
                    <a:pt x="78" y="114"/>
                  </a:moveTo>
                  <a:lnTo>
                    <a:pt x="174" y="114"/>
                  </a:lnTo>
                  <a:lnTo>
                    <a:pt x="156" y="80"/>
                  </a:lnTo>
                  <a:lnTo>
                    <a:pt x="150" y="70"/>
                  </a:lnTo>
                  <a:lnTo>
                    <a:pt x="78" y="70"/>
                  </a:lnTo>
                  <a:lnTo>
                    <a:pt x="78" y="70"/>
                  </a:lnTo>
                  <a:lnTo>
                    <a:pt x="74" y="70"/>
                  </a:lnTo>
                  <a:lnTo>
                    <a:pt x="70" y="72"/>
                  </a:lnTo>
                  <a:lnTo>
                    <a:pt x="68" y="76"/>
                  </a:lnTo>
                  <a:lnTo>
                    <a:pt x="68" y="80"/>
                  </a:lnTo>
                  <a:lnTo>
                    <a:pt x="68" y="104"/>
                  </a:lnTo>
                  <a:lnTo>
                    <a:pt x="68" y="104"/>
                  </a:lnTo>
                  <a:lnTo>
                    <a:pt x="68" y="108"/>
                  </a:lnTo>
                  <a:lnTo>
                    <a:pt x="70" y="110"/>
                  </a:lnTo>
                  <a:lnTo>
                    <a:pt x="74" y="112"/>
                  </a:lnTo>
                  <a:lnTo>
                    <a:pt x="78" y="114"/>
                  </a:lnTo>
                  <a:lnTo>
                    <a:pt x="78" y="114"/>
                  </a:lnTo>
                  <a:close/>
                  <a:moveTo>
                    <a:pt x="34" y="140"/>
                  </a:moveTo>
                  <a:lnTo>
                    <a:pt x="10" y="140"/>
                  </a:lnTo>
                  <a:lnTo>
                    <a:pt x="10" y="140"/>
                  </a:lnTo>
                  <a:lnTo>
                    <a:pt x="6" y="142"/>
                  </a:lnTo>
                  <a:lnTo>
                    <a:pt x="2" y="144"/>
                  </a:lnTo>
                  <a:lnTo>
                    <a:pt x="0" y="146"/>
                  </a:lnTo>
                  <a:lnTo>
                    <a:pt x="0" y="150"/>
                  </a:lnTo>
                  <a:lnTo>
                    <a:pt x="0" y="174"/>
                  </a:lnTo>
                  <a:lnTo>
                    <a:pt x="0" y="174"/>
                  </a:lnTo>
                  <a:lnTo>
                    <a:pt x="0" y="178"/>
                  </a:lnTo>
                  <a:lnTo>
                    <a:pt x="2" y="182"/>
                  </a:lnTo>
                  <a:lnTo>
                    <a:pt x="6" y="184"/>
                  </a:lnTo>
                  <a:lnTo>
                    <a:pt x="10" y="184"/>
                  </a:lnTo>
                  <a:lnTo>
                    <a:pt x="34" y="184"/>
                  </a:lnTo>
                  <a:lnTo>
                    <a:pt x="34" y="184"/>
                  </a:lnTo>
                  <a:lnTo>
                    <a:pt x="38" y="184"/>
                  </a:lnTo>
                  <a:lnTo>
                    <a:pt x="40" y="182"/>
                  </a:lnTo>
                  <a:lnTo>
                    <a:pt x="42" y="178"/>
                  </a:lnTo>
                  <a:lnTo>
                    <a:pt x="44" y="174"/>
                  </a:lnTo>
                  <a:lnTo>
                    <a:pt x="44" y="150"/>
                  </a:lnTo>
                  <a:lnTo>
                    <a:pt x="44" y="150"/>
                  </a:lnTo>
                  <a:lnTo>
                    <a:pt x="42" y="146"/>
                  </a:lnTo>
                  <a:lnTo>
                    <a:pt x="40" y="144"/>
                  </a:lnTo>
                  <a:lnTo>
                    <a:pt x="38" y="142"/>
                  </a:lnTo>
                  <a:lnTo>
                    <a:pt x="34" y="140"/>
                  </a:lnTo>
                  <a:lnTo>
                    <a:pt x="34" y="140"/>
                  </a:lnTo>
                  <a:close/>
                  <a:moveTo>
                    <a:pt x="188" y="140"/>
                  </a:moveTo>
                  <a:lnTo>
                    <a:pt x="78" y="140"/>
                  </a:lnTo>
                  <a:lnTo>
                    <a:pt x="78" y="140"/>
                  </a:lnTo>
                  <a:lnTo>
                    <a:pt x="74" y="142"/>
                  </a:lnTo>
                  <a:lnTo>
                    <a:pt x="70" y="144"/>
                  </a:lnTo>
                  <a:lnTo>
                    <a:pt x="68" y="146"/>
                  </a:lnTo>
                  <a:lnTo>
                    <a:pt x="68" y="150"/>
                  </a:lnTo>
                  <a:lnTo>
                    <a:pt x="68" y="174"/>
                  </a:lnTo>
                  <a:lnTo>
                    <a:pt x="68" y="174"/>
                  </a:lnTo>
                  <a:lnTo>
                    <a:pt x="68" y="178"/>
                  </a:lnTo>
                  <a:lnTo>
                    <a:pt x="70" y="182"/>
                  </a:lnTo>
                  <a:lnTo>
                    <a:pt x="74" y="184"/>
                  </a:lnTo>
                  <a:lnTo>
                    <a:pt x="78" y="184"/>
                  </a:lnTo>
                  <a:lnTo>
                    <a:pt x="212" y="184"/>
                  </a:lnTo>
                  <a:lnTo>
                    <a:pt x="188" y="140"/>
                  </a:lnTo>
                  <a:close/>
                  <a:moveTo>
                    <a:pt x="34" y="70"/>
                  </a:moveTo>
                  <a:lnTo>
                    <a:pt x="10" y="70"/>
                  </a:lnTo>
                  <a:lnTo>
                    <a:pt x="10" y="70"/>
                  </a:lnTo>
                  <a:lnTo>
                    <a:pt x="6" y="70"/>
                  </a:lnTo>
                  <a:lnTo>
                    <a:pt x="2" y="72"/>
                  </a:lnTo>
                  <a:lnTo>
                    <a:pt x="0" y="76"/>
                  </a:lnTo>
                  <a:lnTo>
                    <a:pt x="0" y="80"/>
                  </a:lnTo>
                  <a:lnTo>
                    <a:pt x="0" y="104"/>
                  </a:lnTo>
                  <a:lnTo>
                    <a:pt x="0" y="104"/>
                  </a:lnTo>
                  <a:lnTo>
                    <a:pt x="0" y="108"/>
                  </a:lnTo>
                  <a:lnTo>
                    <a:pt x="2" y="110"/>
                  </a:lnTo>
                  <a:lnTo>
                    <a:pt x="6" y="112"/>
                  </a:lnTo>
                  <a:lnTo>
                    <a:pt x="10" y="114"/>
                  </a:lnTo>
                  <a:lnTo>
                    <a:pt x="34" y="114"/>
                  </a:lnTo>
                  <a:lnTo>
                    <a:pt x="34" y="114"/>
                  </a:lnTo>
                  <a:lnTo>
                    <a:pt x="38" y="112"/>
                  </a:lnTo>
                  <a:lnTo>
                    <a:pt x="40" y="110"/>
                  </a:lnTo>
                  <a:lnTo>
                    <a:pt x="42" y="108"/>
                  </a:lnTo>
                  <a:lnTo>
                    <a:pt x="44" y="104"/>
                  </a:lnTo>
                  <a:lnTo>
                    <a:pt x="44" y="80"/>
                  </a:lnTo>
                  <a:lnTo>
                    <a:pt x="44" y="80"/>
                  </a:lnTo>
                  <a:lnTo>
                    <a:pt x="42" y="76"/>
                  </a:lnTo>
                  <a:lnTo>
                    <a:pt x="40" y="72"/>
                  </a:lnTo>
                  <a:lnTo>
                    <a:pt x="38" y="70"/>
                  </a:lnTo>
                  <a:lnTo>
                    <a:pt x="34" y="70"/>
                  </a:lnTo>
                  <a:lnTo>
                    <a:pt x="34" y="70"/>
                  </a:lnTo>
                  <a:close/>
                  <a:moveTo>
                    <a:pt x="350" y="0"/>
                  </a:moveTo>
                  <a:lnTo>
                    <a:pt x="312" y="0"/>
                  </a:lnTo>
                  <a:lnTo>
                    <a:pt x="248" y="116"/>
                  </a:lnTo>
                  <a:lnTo>
                    <a:pt x="220" y="66"/>
                  </a:lnTo>
                  <a:lnTo>
                    <a:pt x="184" y="66"/>
                  </a:lnTo>
                  <a:lnTo>
                    <a:pt x="248" y="184"/>
                  </a:lnTo>
                  <a:lnTo>
                    <a:pt x="35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40" name="Group 39"/>
          <p:cNvGrpSpPr/>
          <p:nvPr/>
        </p:nvGrpSpPr>
        <p:grpSpPr>
          <a:xfrm>
            <a:off x="542550" y="5657747"/>
            <a:ext cx="540000" cy="540000"/>
            <a:chOff x="592807" y="5907019"/>
            <a:chExt cx="612000" cy="612000"/>
          </a:xfrm>
        </p:grpSpPr>
        <p:sp>
          <p:nvSpPr>
            <p:cNvPr id="41" name="Oval 40"/>
            <p:cNvSpPr/>
            <p:nvPr/>
          </p:nvSpPr>
          <p:spPr bwMode="ltGray">
            <a:xfrm>
              <a:off x="592807" y="5907019"/>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42" name="Freeform 4926"/>
            <p:cNvSpPr>
              <a:spLocks noEditPoints="1"/>
            </p:cNvSpPr>
            <p:nvPr/>
          </p:nvSpPr>
          <p:spPr bwMode="auto">
            <a:xfrm>
              <a:off x="672351" y="6086312"/>
              <a:ext cx="452913" cy="310775"/>
            </a:xfrm>
            <a:custGeom>
              <a:avLst/>
              <a:gdLst>
                <a:gd name="T0" fmla="*/ 306 w 376"/>
                <a:gd name="T1" fmla="*/ 112 h 258"/>
                <a:gd name="T2" fmla="*/ 306 w 376"/>
                <a:gd name="T3" fmla="*/ 178 h 258"/>
                <a:gd name="T4" fmla="*/ 282 w 376"/>
                <a:gd name="T5" fmla="*/ 200 h 258"/>
                <a:gd name="T6" fmla="*/ 254 w 376"/>
                <a:gd name="T7" fmla="*/ 216 h 258"/>
                <a:gd name="T8" fmla="*/ 222 w 376"/>
                <a:gd name="T9" fmla="*/ 226 h 258"/>
                <a:gd name="T10" fmla="*/ 190 w 376"/>
                <a:gd name="T11" fmla="*/ 230 h 258"/>
                <a:gd name="T12" fmla="*/ 172 w 376"/>
                <a:gd name="T13" fmla="*/ 230 h 258"/>
                <a:gd name="T14" fmla="*/ 138 w 376"/>
                <a:gd name="T15" fmla="*/ 222 h 258"/>
                <a:gd name="T16" fmla="*/ 108 w 376"/>
                <a:gd name="T17" fmla="*/ 208 h 258"/>
                <a:gd name="T18" fmla="*/ 82 w 376"/>
                <a:gd name="T19" fmla="*/ 188 h 258"/>
                <a:gd name="T20" fmla="*/ 70 w 376"/>
                <a:gd name="T21" fmla="*/ 112 h 258"/>
                <a:gd name="T22" fmla="*/ 176 w 376"/>
                <a:gd name="T23" fmla="*/ 148 h 258"/>
                <a:gd name="T24" fmla="*/ 188 w 376"/>
                <a:gd name="T25" fmla="*/ 150 h 258"/>
                <a:gd name="T26" fmla="*/ 200 w 376"/>
                <a:gd name="T27" fmla="*/ 148 h 258"/>
                <a:gd name="T28" fmla="*/ 190 w 376"/>
                <a:gd name="T29" fmla="*/ 0 h 258"/>
                <a:gd name="T30" fmla="*/ 186 w 376"/>
                <a:gd name="T31" fmla="*/ 0 h 258"/>
                <a:gd name="T32" fmla="*/ 8 w 376"/>
                <a:gd name="T33" fmla="*/ 44 h 258"/>
                <a:gd name="T34" fmla="*/ 0 w 376"/>
                <a:gd name="T35" fmla="*/ 54 h 258"/>
                <a:gd name="T36" fmla="*/ 2 w 376"/>
                <a:gd name="T37" fmla="*/ 60 h 258"/>
                <a:gd name="T38" fmla="*/ 184 w 376"/>
                <a:gd name="T39" fmla="*/ 124 h 258"/>
                <a:gd name="T40" fmla="*/ 188 w 376"/>
                <a:gd name="T41" fmla="*/ 124 h 258"/>
                <a:gd name="T42" fmla="*/ 192 w 376"/>
                <a:gd name="T43" fmla="*/ 124 h 258"/>
                <a:gd name="T44" fmla="*/ 370 w 376"/>
                <a:gd name="T45" fmla="*/ 64 h 258"/>
                <a:gd name="T46" fmla="*/ 376 w 376"/>
                <a:gd name="T47" fmla="*/ 54 h 258"/>
                <a:gd name="T48" fmla="*/ 374 w 376"/>
                <a:gd name="T49" fmla="*/ 48 h 258"/>
                <a:gd name="T50" fmla="*/ 368 w 376"/>
                <a:gd name="T51" fmla="*/ 44 h 258"/>
                <a:gd name="T52" fmla="*/ 348 w 376"/>
                <a:gd name="T53" fmla="*/ 98 h 258"/>
                <a:gd name="T54" fmla="*/ 328 w 376"/>
                <a:gd name="T55" fmla="*/ 172 h 258"/>
                <a:gd name="T56" fmla="*/ 332 w 376"/>
                <a:gd name="T57" fmla="*/ 170 h 258"/>
                <a:gd name="T58" fmla="*/ 338 w 376"/>
                <a:gd name="T59" fmla="*/ 170 h 258"/>
                <a:gd name="T60" fmla="*/ 348 w 376"/>
                <a:gd name="T61" fmla="*/ 172 h 258"/>
                <a:gd name="T62" fmla="*/ 338 w 376"/>
                <a:gd name="T63" fmla="*/ 200 h 258"/>
                <a:gd name="T64" fmla="*/ 332 w 376"/>
                <a:gd name="T65" fmla="*/ 198 h 258"/>
                <a:gd name="T66" fmla="*/ 318 w 376"/>
                <a:gd name="T67" fmla="*/ 258 h 258"/>
                <a:gd name="T68" fmla="*/ 348 w 376"/>
                <a:gd name="T69" fmla="*/ 194 h 258"/>
                <a:gd name="T70" fmla="*/ 344 w 376"/>
                <a:gd name="T71" fmla="*/ 198 h 258"/>
                <a:gd name="T72" fmla="*/ 338 w 376"/>
                <a:gd name="T73" fmla="*/ 20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6" h="258">
                  <a:moveTo>
                    <a:pt x="200" y="148"/>
                  </a:moveTo>
                  <a:lnTo>
                    <a:pt x="306" y="112"/>
                  </a:lnTo>
                  <a:lnTo>
                    <a:pt x="306" y="178"/>
                  </a:lnTo>
                  <a:lnTo>
                    <a:pt x="306" y="178"/>
                  </a:lnTo>
                  <a:lnTo>
                    <a:pt x="294" y="188"/>
                  </a:lnTo>
                  <a:lnTo>
                    <a:pt x="282" y="200"/>
                  </a:lnTo>
                  <a:lnTo>
                    <a:pt x="268" y="208"/>
                  </a:lnTo>
                  <a:lnTo>
                    <a:pt x="254" y="216"/>
                  </a:lnTo>
                  <a:lnTo>
                    <a:pt x="238" y="222"/>
                  </a:lnTo>
                  <a:lnTo>
                    <a:pt x="222" y="226"/>
                  </a:lnTo>
                  <a:lnTo>
                    <a:pt x="206" y="230"/>
                  </a:lnTo>
                  <a:lnTo>
                    <a:pt x="190" y="230"/>
                  </a:lnTo>
                  <a:lnTo>
                    <a:pt x="190" y="230"/>
                  </a:lnTo>
                  <a:lnTo>
                    <a:pt x="172" y="230"/>
                  </a:lnTo>
                  <a:lnTo>
                    <a:pt x="154" y="226"/>
                  </a:lnTo>
                  <a:lnTo>
                    <a:pt x="138" y="222"/>
                  </a:lnTo>
                  <a:lnTo>
                    <a:pt x="122" y="216"/>
                  </a:lnTo>
                  <a:lnTo>
                    <a:pt x="108" y="208"/>
                  </a:lnTo>
                  <a:lnTo>
                    <a:pt x="94" y="198"/>
                  </a:lnTo>
                  <a:lnTo>
                    <a:pt x="82" y="188"/>
                  </a:lnTo>
                  <a:lnTo>
                    <a:pt x="70" y="176"/>
                  </a:lnTo>
                  <a:lnTo>
                    <a:pt x="70" y="112"/>
                  </a:lnTo>
                  <a:lnTo>
                    <a:pt x="176" y="148"/>
                  </a:lnTo>
                  <a:lnTo>
                    <a:pt x="176" y="148"/>
                  </a:lnTo>
                  <a:lnTo>
                    <a:pt x="188" y="150"/>
                  </a:lnTo>
                  <a:lnTo>
                    <a:pt x="188" y="150"/>
                  </a:lnTo>
                  <a:lnTo>
                    <a:pt x="200" y="148"/>
                  </a:lnTo>
                  <a:lnTo>
                    <a:pt x="200" y="148"/>
                  </a:lnTo>
                  <a:close/>
                  <a:moveTo>
                    <a:pt x="368" y="44"/>
                  </a:moveTo>
                  <a:lnTo>
                    <a:pt x="190" y="0"/>
                  </a:lnTo>
                  <a:lnTo>
                    <a:pt x="190" y="0"/>
                  </a:lnTo>
                  <a:lnTo>
                    <a:pt x="186" y="0"/>
                  </a:lnTo>
                  <a:lnTo>
                    <a:pt x="8" y="44"/>
                  </a:lnTo>
                  <a:lnTo>
                    <a:pt x="8" y="44"/>
                  </a:lnTo>
                  <a:lnTo>
                    <a:pt x="2" y="48"/>
                  </a:lnTo>
                  <a:lnTo>
                    <a:pt x="0" y="54"/>
                  </a:lnTo>
                  <a:lnTo>
                    <a:pt x="0" y="54"/>
                  </a:lnTo>
                  <a:lnTo>
                    <a:pt x="2" y="60"/>
                  </a:lnTo>
                  <a:lnTo>
                    <a:pt x="6" y="64"/>
                  </a:lnTo>
                  <a:lnTo>
                    <a:pt x="184" y="124"/>
                  </a:lnTo>
                  <a:lnTo>
                    <a:pt x="184" y="124"/>
                  </a:lnTo>
                  <a:lnTo>
                    <a:pt x="188" y="124"/>
                  </a:lnTo>
                  <a:lnTo>
                    <a:pt x="188" y="124"/>
                  </a:lnTo>
                  <a:lnTo>
                    <a:pt x="192" y="124"/>
                  </a:lnTo>
                  <a:lnTo>
                    <a:pt x="370" y="64"/>
                  </a:lnTo>
                  <a:lnTo>
                    <a:pt x="370" y="64"/>
                  </a:lnTo>
                  <a:lnTo>
                    <a:pt x="374" y="60"/>
                  </a:lnTo>
                  <a:lnTo>
                    <a:pt x="376" y="54"/>
                  </a:lnTo>
                  <a:lnTo>
                    <a:pt x="376" y="54"/>
                  </a:lnTo>
                  <a:lnTo>
                    <a:pt x="374" y="48"/>
                  </a:lnTo>
                  <a:lnTo>
                    <a:pt x="368" y="44"/>
                  </a:lnTo>
                  <a:lnTo>
                    <a:pt x="368" y="44"/>
                  </a:lnTo>
                  <a:close/>
                  <a:moveTo>
                    <a:pt x="348" y="172"/>
                  </a:moveTo>
                  <a:lnTo>
                    <a:pt x="348" y="98"/>
                  </a:lnTo>
                  <a:lnTo>
                    <a:pt x="328" y="106"/>
                  </a:lnTo>
                  <a:lnTo>
                    <a:pt x="328" y="172"/>
                  </a:lnTo>
                  <a:lnTo>
                    <a:pt x="328" y="172"/>
                  </a:lnTo>
                  <a:lnTo>
                    <a:pt x="332" y="170"/>
                  </a:lnTo>
                  <a:lnTo>
                    <a:pt x="338" y="170"/>
                  </a:lnTo>
                  <a:lnTo>
                    <a:pt x="338" y="170"/>
                  </a:lnTo>
                  <a:lnTo>
                    <a:pt x="344" y="170"/>
                  </a:lnTo>
                  <a:lnTo>
                    <a:pt x="348" y="172"/>
                  </a:lnTo>
                  <a:lnTo>
                    <a:pt x="348" y="172"/>
                  </a:lnTo>
                  <a:close/>
                  <a:moveTo>
                    <a:pt x="338" y="200"/>
                  </a:moveTo>
                  <a:lnTo>
                    <a:pt x="338" y="200"/>
                  </a:lnTo>
                  <a:lnTo>
                    <a:pt x="332" y="198"/>
                  </a:lnTo>
                  <a:lnTo>
                    <a:pt x="326" y="194"/>
                  </a:lnTo>
                  <a:lnTo>
                    <a:pt x="318" y="258"/>
                  </a:lnTo>
                  <a:lnTo>
                    <a:pt x="356" y="258"/>
                  </a:lnTo>
                  <a:lnTo>
                    <a:pt x="348" y="194"/>
                  </a:lnTo>
                  <a:lnTo>
                    <a:pt x="348" y="194"/>
                  </a:lnTo>
                  <a:lnTo>
                    <a:pt x="344" y="198"/>
                  </a:lnTo>
                  <a:lnTo>
                    <a:pt x="338" y="200"/>
                  </a:lnTo>
                  <a:lnTo>
                    <a:pt x="338" y="20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23</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194199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Sanctions Screening</a:t>
            </a:r>
            <a:endParaRPr lang="en-GB" dirty="0"/>
          </a:p>
        </p:txBody>
      </p:sp>
      <p:sp>
        <p:nvSpPr>
          <p:cNvPr id="3" name="Content Placeholder 2"/>
          <p:cNvSpPr>
            <a:spLocks noGrp="1"/>
          </p:cNvSpPr>
          <p:nvPr>
            <p:ph sz="quarter" idx="13"/>
          </p:nvPr>
        </p:nvSpPr>
        <p:spPr/>
        <p:txBody>
          <a:bodyPr/>
          <a:lstStyle/>
          <a:p>
            <a:endParaRPr lang="en-GB" dirty="0"/>
          </a:p>
        </p:txBody>
      </p:sp>
      <p:sp>
        <p:nvSpPr>
          <p:cNvPr id="4" name="Subtitle 3"/>
          <p:cNvSpPr>
            <a:spLocks noGrp="1"/>
          </p:cNvSpPr>
          <p:nvPr>
            <p:ph type="subTitle" idx="1"/>
          </p:nvPr>
        </p:nvSpPr>
        <p:spPr/>
        <p:txBody>
          <a:bodyPr/>
          <a:lstStyle/>
          <a:p>
            <a:r>
              <a:rPr lang="en-GB" dirty="0" err="1" smtClean="0"/>
              <a:t>Mayur</a:t>
            </a:r>
            <a:r>
              <a:rPr lang="en-GB" dirty="0" smtClean="0"/>
              <a:t> </a:t>
            </a:r>
            <a:r>
              <a:rPr lang="en-GB" dirty="0" err="1" smtClean="0"/>
              <a:t>Dashani</a:t>
            </a:r>
            <a:endParaRPr lang="en-GB" dirty="0" smtClean="0"/>
          </a:p>
          <a:p>
            <a:endParaRPr lang="en-GB" dirty="0"/>
          </a:p>
        </p:txBody>
      </p:sp>
      <p:sp>
        <p:nvSpPr>
          <p:cNvPr id="5" name="Slide Number Placeholder 4"/>
          <p:cNvSpPr>
            <a:spLocks noGrp="1"/>
          </p:cNvSpPr>
          <p:nvPr>
            <p:ph type="sldNum" sz="quarter" idx="16"/>
          </p:nvPr>
        </p:nvSpPr>
        <p:spPr/>
        <p:txBody>
          <a:bodyPr/>
          <a:lstStyle/>
          <a:p>
            <a:r>
              <a:rPr lang="en-GB" dirty="0" smtClean="0"/>
              <a:t>Page </a:t>
            </a:r>
            <a:fld id="{ACBAC452-42AA-4769-9810-3502A33AD45B}" type="slidenum">
              <a:rPr lang="en-GB" smtClean="0"/>
              <a:pPr/>
              <a:t>24</a:t>
            </a:fld>
            <a:endParaRPr lang="en-GB" dirty="0"/>
          </a:p>
        </p:txBody>
      </p:sp>
      <p:sp>
        <p:nvSpPr>
          <p:cNvPr id="6" name="Date Placeholder 5"/>
          <p:cNvSpPr>
            <a:spLocks noGrp="1"/>
          </p:cNvSpPr>
          <p:nvPr>
            <p:ph type="dt" sz="half" idx="14"/>
          </p:nvPr>
        </p:nvSpPr>
        <p:spPr/>
        <p:txBody>
          <a:bodyPr/>
          <a:lstStyle/>
          <a:p>
            <a:r>
              <a:rPr lang="en-GB" dirty="0" smtClean="0"/>
              <a:t>October 2016</a:t>
            </a:r>
            <a:endParaRPr lang="en-GB" dirty="0"/>
          </a:p>
        </p:txBody>
      </p:sp>
      <p:sp>
        <p:nvSpPr>
          <p:cNvPr id="7" name="Footer Placeholder 6"/>
          <p:cNvSpPr>
            <a:spLocks noGrp="1"/>
          </p:cNvSpPr>
          <p:nvPr>
            <p:ph type="ftr" sz="quarter" idx="15"/>
          </p:nvPr>
        </p:nvSpPr>
        <p:spPr/>
        <p:txBody>
          <a:bodyPr/>
          <a:lstStyle/>
          <a:p>
            <a:r>
              <a:rPr lang="en-GB" dirty="0" smtClean="0"/>
              <a:t>Financial Crime Graduate Training</a:t>
            </a:r>
            <a:endParaRPr lang="en-GB"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What are Sanctions?</a:t>
            </a:r>
            <a:endParaRPr lang="en-GB" dirty="0">
              <a:solidFill>
                <a:schemeClr val="tx2"/>
              </a:solidFill>
            </a:endParaRPr>
          </a:p>
        </p:txBody>
      </p:sp>
      <p:sp>
        <p:nvSpPr>
          <p:cNvPr id="3" name="Content Placeholder 2"/>
          <p:cNvSpPr>
            <a:spLocks noGrp="1"/>
          </p:cNvSpPr>
          <p:nvPr>
            <p:ph sz="quarter" idx="15"/>
          </p:nvPr>
        </p:nvSpPr>
        <p:spPr/>
        <p:txBody>
          <a:bodyPr/>
          <a:lstStyle/>
          <a:p>
            <a:pPr marL="0" lvl="1" indent="0">
              <a:buNone/>
            </a:pPr>
            <a:endParaRPr lang="en-GB" sz="1200" dirty="0" smtClean="0">
              <a:latin typeface="+mj-lt"/>
            </a:endParaRPr>
          </a:p>
          <a:p>
            <a:pPr lvl="1"/>
            <a:endParaRPr lang="en-GB" sz="1200" dirty="0">
              <a:latin typeface="+mj-lt"/>
            </a:endParaRPr>
          </a:p>
        </p:txBody>
      </p:sp>
      <p:sp>
        <p:nvSpPr>
          <p:cNvPr id="23" name="Rounded Rectangle 22"/>
          <p:cNvSpPr/>
          <p:nvPr/>
        </p:nvSpPr>
        <p:spPr bwMode="ltGray">
          <a:xfrm>
            <a:off x="530352" y="1170267"/>
            <a:ext cx="8080248" cy="428625"/>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marL="0" lvl="1" algn="ctr"/>
            <a:r>
              <a:rPr lang="en-GB" sz="1350" b="1" dirty="0" smtClean="0">
                <a:solidFill>
                  <a:schemeClr val="tx1"/>
                </a:solidFill>
                <a:latin typeface="+mj-lt"/>
              </a:rPr>
              <a:t>Sanctions are the government measures against Designated Persons, certain Transactions, and Countries.</a:t>
            </a:r>
            <a:endParaRPr lang="en-GB" sz="1350" b="1" dirty="0">
              <a:solidFill>
                <a:schemeClr val="tx1"/>
              </a:solidFill>
              <a:latin typeface="+mj-lt"/>
            </a:endParaRPr>
          </a:p>
        </p:txBody>
      </p:sp>
      <p:sp>
        <p:nvSpPr>
          <p:cNvPr id="27" name="Rectangle 26"/>
          <p:cNvSpPr/>
          <p:nvPr/>
        </p:nvSpPr>
        <p:spPr>
          <a:xfrm>
            <a:off x="3047402" y="2156203"/>
            <a:ext cx="1776145" cy="1209059"/>
          </a:xfrm>
          <a:prstGeom prst="rect">
            <a:avLst/>
          </a:prstGeom>
          <a:blipFill rotWithShape="1">
            <a:blip r:embed="rId3"/>
            <a:stretch>
              <a:fillRect/>
            </a:stretch>
          </a:blip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30" name="Rounded Rectangle 29"/>
          <p:cNvSpPr/>
          <p:nvPr/>
        </p:nvSpPr>
        <p:spPr bwMode="ltGray">
          <a:xfrm>
            <a:off x="429717" y="1761266"/>
            <a:ext cx="2032908" cy="318407"/>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1350" b="1" dirty="0">
                <a:solidFill>
                  <a:schemeClr val="tx1"/>
                </a:solidFill>
                <a:latin typeface="+mj-lt"/>
              </a:rPr>
              <a:t>Type of the sanctions</a:t>
            </a:r>
          </a:p>
        </p:txBody>
      </p:sp>
      <p:grpSp>
        <p:nvGrpSpPr>
          <p:cNvPr id="40" name="Group 39"/>
          <p:cNvGrpSpPr/>
          <p:nvPr/>
        </p:nvGrpSpPr>
        <p:grpSpPr>
          <a:xfrm>
            <a:off x="2754703" y="1746034"/>
            <a:ext cx="2465614" cy="333639"/>
            <a:chOff x="892629" y="2878761"/>
            <a:chExt cx="3287485" cy="444852"/>
          </a:xfrm>
        </p:grpSpPr>
        <p:sp>
          <p:nvSpPr>
            <p:cNvPr id="25" name="Rectangle 24"/>
            <p:cNvSpPr/>
            <p:nvPr/>
          </p:nvSpPr>
          <p:spPr bwMode="ltGray">
            <a:xfrm>
              <a:off x="892629" y="2883473"/>
              <a:ext cx="3287485" cy="435428"/>
            </a:xfrm>
            <a:prstGeom prst="rect">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chemeClr val="bg1"/>
                  </a:solidFill>
                  <a:latin typeface="+mj-lt"/>
                </a:rPr>
                <a:t>Sanctions on entities</a:t>
              </a:r>
            </a:p>
          </p:txBody>
        </p:sp>
        <p:sp>
          <p:nvSpPr>
            <p:cNvPr id="35" name="TextBox 34"/>
            <p:cNvSpPr txBox="1"/>
            <p:nvPr/>
          </p:nvSpPr>
          <p:spPr>
            <a:xfrm>
              <a:off x="1039343" y="2878761"/>
              <a:ext cx="322115" cy="444852"/>
            </a:xfrm>
            <a:prstGeom prst="rect">
              <a:avLst/>
            </a:prstGeom>
            <a:noFill/>
          </p:spPr>
          <p:txBody>
            <a:bodyPr wrap="none" lIns="0" tIns="0" rIns="0" bIns="0" rtlCol="0">
              <a:noAutofit/>
            </a:bodyPr>
            <a:lstStyle/>
            <a:p>
              <a:pPr>
                <a:spcAft>
                  <a:spcPts val="675"/>
                </a:spcAft>
              </a:pPr>
              <a:r>
                <a:rPr lang="en-GB" b="1" i="1" dirty="0">
                  <a:solidFill>
                    <a:schemeClr val="bg1"/>
                  </a:solidFill>
                  <a:latin typeface="+mj-lt"/>
                </a:rPr>
                <a:t>1</a:t>
              </a:r>
            </a:p>
          </p:txBody>
        </p:sp>
      </p:grpSp>
      <p:grpSp>
        <p:nvGrpSpPr>
          <p:cNvPr id="39" name="Group 38"/>
          <p:cNvGrpSpPr/>
          <p:nvPr/>
        </p:nvGrpSpPr>
        <p:grpSpPr>
          <a:xfrm>
            <a:off x="5582133" y="1761266"/>
            <a:ext cx="2782186" cy="343267"/>
            <a:chOff x="7727236" y="1948055"/>
            <a:chExt cx="3709581" cy="457689"/>
          </a:xfrm>
        </p:grpSpPr>
        <p:sp>
          <p:nvSpPr>
            <p:cNvPr id="26" name="Rectangle 25"/>
            <p:cNvSpPr/>
            <p:nvPr/>
          </p:nvSpPr>
          <p:spPr bwMode="ltGray">
            <a:xfrm>
              <a:off x="7727236" y="1948055"/>
              <a:ext cx="3709581" cy="435428"/>
            </a:xfrm>
            <a:prstGeom prst="rect">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chemeClr val="bg1"/>
                  </a:solidFill>
                  <a:latin typeface="+mj-lt"/>
                </a:rPr>
                <a:t>Sanctions for specific purpose</a:t>
              </a:r>
            </a:p>
          </p:txBody>
        </p:sp>
        <p:sp>
          <p:nvSpPr>
            <p:cNvPr id="36" name="TextBox 35"/>
            <p:cNvSpPr txBox="1"/>
            <p:nvPr/>
          </p:nvSpPr>
          <p:spPr>
            <a:xfrm>
              <a:off x="7818170" y="1960892"/>
              <a:ext cx="322115" cy="444852"/>
            </a:xfrm>
            <a:prstGeom prst="rect">
              <a:avLst/>
            </a:prstGeom>
            <a:noFill/>
          </p:spPr>
          <p:txBody>
            <a:bodyPr wrap="none" lIns="0" tIns="0" rIns="0" bIns="0" rtlCol="0">
              <a:noAutofit/>
            </a:bodyPr>
            <a:lstStyle/>
            <a:p>
              <a:pPr>
                <a:spcAft>
                  <a:spcPts val="675"/>
                </a:spcAft>
              </a:pPr>
              <a:r>
                <a:rPr lang="en-GB" b="1" i="1" dirty="0">
                  <a:solidFill>
                    <a:schemeClr val="bg1"/>
                  </a:solidFill>
                  <a:latin typeface="+mj-lt"/>
                </a:rPr>
                <a:t>2</a:t>
              </a:r>
            </a:p>
          </p:txBody>
        </p:sp>
      </p:grpSp>
      <p:sp>
        <p:nvSpPr>
          <p:cNvPr id="38" name="Round Diagonal Corner Rectangle 37"/>
          <p:cNvSpPr/>
          <p:nvPr/>
        </p:nvSpPr>
        <p:spPr bwMode="ltGray">
          <a:xfrm>
            <a:off x="465365" y="3629478"/>
            <a:ext cx="4034628" cy="2542722"/>
          </a:xfrm>
          <a:prstGeom prst="round2DiagRect">
            <a:avLst/>
          </a:prstGeom>
          <a:solidFill>
            <a:schemeClr val="tx2">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smtClean="0">
                <a:solidFill>
                  <a:schemeClr val="bg1"/>
                </a:solidFill>
                <a:latin typeface="+mj-lt"/>
              </a:rPr>
              <a:t>Banks are requires to perform sanctions screening as part of: </a:t>
            </a:r>
          </a:p>
          <a:p>
            <a:endParaRPr lang="en-GB" sz="1100" b="1" dirty="0">
              <a:solidFill>
                <a:schemeClr val="bg1"/>
              </a:solidFill>
              <a:latin typeface="+mj-lt"/>
            </a:endParaRPr>
          </a:p>
          <a:p>
            <a:r>
              <a:rPr lang="en-GB" sz="1100" b="1" dirty="0" smtClean="0">
                <a:solidFill>
                  <a:schemeClr val="bg1"/>
                </a:solidFill>
                <a:latin typeface="+mj-lt"/>
              </a:rPr>
              <a:t>Customer </a:t>
            </a:r>
            <a:r>
              <a:rPr lang="en-GB" sz="1100" b="1" dirty="0">
                <a:solidFill>
                  <a:schemeClr val="bg1"/>
                </a:solidFill>
                <a:latin typeface="+mj-lt"/>
              </a:rPr>
              <a:t>Screening Requirements</a:t>
            </a:r>
          </a:p>
          <a:p>
            <a:pPr marL="171450" indent="-171450">
              <a:buFont typeface="Arial" panose="020B0604020202020204" pitchFamily="34" charset="0"/>
              <a:buChar char="•"/>
            </a:pPr>
            <a:r>
              <a:rPr lang="en-GB" sz="1100" dirty="0">
                <a:solidFill>
                  <a:schemeClr val="bg1"/>
                </a:solidFill>
                <a:latin typeface="+mj-lt"/>
              </a:rPr>
              <a:t>At on-boarding (as a minimum prior to the facilitation of any transactional activity)</a:t>
            </a:r>
          </a:p>
          <a:p>
            <a:pPr marL="171450" indent="-171450">
              <a:buFont typeface="Arial" panose="020B0604020202020204" pitchFamily="34" charset="0"/>
              <a:buChar char="•"/>
            </a:pPr>
            <a:r>
              <a:rPr lang="en-GB" sz="1100" dirty="0">
                <a:solidFill>
                  <a:schemeClr val="bg1"/>
                </a:solidFill>
                <a:latin typeface="+mj-lt"/>
              </a:rPr>
              <a:t>On an on-going basis to compare against updates to sanctions </a:t>
            </a:r>
            <a:r>
              <a:rPr lang="en-GB" sz="1100" dirty="0" smtClean="0">
                <a:solidFill>
                  <a:schemeClr val="bg1"/>
                </a:solidFill>
                <a:latin typeface="+mj-lt"/>
              </a:rPr>
              <a:t>lists</a:t>
            </a:r>
          </a:p>
          <a:p>
            <a:pPr marL="171450" indent="-171450">
              <a:buFont typeface="Arial" panose="020B0604020202020204" pitchFamily="34" charset="0"/>
              <a:buChar char="•"/>
            </a:pPr>
            <a:endParaRPr lang="en-GB" sz="1100" dirty="0">
              <a:solidFill>
                <a:schemeClr val="bg1"/>
              </a:solidFill>
              <a:latin typeface="+mj-lt"/>
            </a:endParaRPr>
          </a:p>
          <a:p>
            <a:r>
              <a:rPr lang="en-GB" sz="1100" b="1" dirty="0">
                <a:solidFill>
                  <a:schemeClr val="bg1"/>
                </a:solidFill>
                <a:latin typeface="+mj-lt"/>
              </a:rPr>
              <a:t>Payment Screening </a:t>
            </a:r>
            <a:r>
              <a:rPr lang="en-GB" sz="1100" b="1" dirty="0" smtClean="0">
                <a:solidFill>
                  <a:schemeClr val="bg1"/>
                </a:solidFill>
                <a:latin typeface="+mj-lt"/>
              </a:rPr>
              <a:t>Requirements</a:t>
            </a:r>
            <a:endParaRPr lang="en-GB" sz="1100" b="1" dirty="0">
              <a:solidFill>
                <a:schemeClr val="bg1"/>
              </a:solidFill>
              <a:latin typeface="+mj-lt"/>
            </a:endParaRPr>
          </a:p>
          <a:p>
            <a:pPr marL="171450" indent="-171450">
              <a:buFont typeface="Arial" panose="020B0604020202020204" pitchFamily="34" charset="0"/>
              <a:buChar char="•"/>
            </a:pPr>
            <a:r>
              <a:rPr lang="en-GB" sz="1100" dirty="0">
                <a:solidFill>
                  <a:schemeClr val="bg1"/>
                </a:solidFill>
                <a:latin typeface="+mj-lt"/>
              </a:rPr>
              <a:t>Outbound payments – prior to the release of funds</a:t>
            </a:r>
          </a:p>
          <a:p>
            <a:pPr marL="171450" indent="-171450">
              <a:buFont typeface="Arial" panose="020B0604020202020204" pitchFamily="34" charset="0"/>
              <a:buChar char="•"/>
            </a:pPr>
            <a:r>
              <a:rPr lang="en-GB" sz="1100" dirty="0">
                <a:solidFill>
                  <a:schemeClr val="bg1"/>
                </a:solidFill>
                <a:latin typeface="+mj-lt"/>
              </a:rPr>
              <a:t>Inbound payments – prior to the transfer of funds to the beneficiary /customer’s account</a:t>
            </a:r>
          </a:p>
        </p:txBody>
      </p:sp>
      <p:sp>
        <p:nvSpPr>
          <p:cNvPr id="41" name="TextBox 40"/>
          <p:cNvSpPr txBox="1"/>
          <p:nvPr/>
        </p:nvSpPr>
        <p:spPr>
          <a:xfrm>
            <a:off x="4716016" y="3629478"/>
            <a:ext cx="3777563" cy="2378171"/>
          </a:xfrm>
          <a:prstGeom prst="rect">
            <a:avLst/>
          </a:prstGeom>
          <a:noFill/>
          <a:ln>
            <a:noFill/>
          </a:ln>
        </p:spPr>
        <p:txBody>
          <a:bodyPr wrap="square" lIns="0" tIns="0" rIns="0" bIns="0" rtlCol="0">
            <a:noAutofit/>
          </a:bodyPr>
          <a:lstStyle/>
          <a:p>
            <a:pPr>
              <a:spcAft>
                <a:spcPts val="675"/>
              </a:spcAft>
            </a:pPr>
            <a:endParaRPr lang="en-GB" sz="1050" dirty="0">
              <a:latin typeface="+mj-lt"/>
            </a:endParaRPr>
          </a:p>
        </p:txBody>
      </p:sp>
      <p:grpSp>
        <p:nvGrpSpPr>
          <p:cNvPr id="45" name="Group 44"/>
          <p:cNvGrpSpPr/>
          <p:nvPr/>
        </p:nvGrpSpPr>
        <p:grpSpPr>
          <a:xfrm>
            <a:off x="6483011" y="2156203"/>
            <a:ext cx="967912" cy="1235291"/>
            <a:chOff x="9214794" y="2231651"/>
            <a:chExt cx="1252038" cy="1768335"/>
          </a:xfrm>
        </p:grpSpPr>
        <p:pic>
          <p:nvPicPr>
            <p:cNvPr id="43" name="Picture 42"/>
            <p:cNvPicPr>
              <a:picLocks noChangeAspect="1"/>
            </p:cNvPicPr>
            <p:nvPr/>
          </p:nvPicPr>
          <p:blipFill>
            <a:blip r:embed="rId4"/>
            <a:stretch>
              <a:fillRect/>
            </a:stretch>
          </p:blipFill>
          <p:spPr>
            <a:xfrm>
              <a:off x="9214794" y="2609879"/>
              <a:ext cx="1252038" cy="1390107"/>
            </a:xfrm>
            <a:prstGeom prst="rect">
              <a:avLst/>
            </a:prstGeom>
          </p:spPr>
        </p:pic>
        <p:pic>
          <p:nvPicPr>
            <p:cNvPr id="44" name="Picture 43"/>
            <p:cNvPicPr>
              <a:picLocks noChangeAspect="1"/>
            </p:cNvPicPr>
            <p:nvPr/>
          </p:nvPicPr>
          <p:blipFill>
            <a:blip r:embed="rId5"/>
            <a:stretch>
              <a:fillRect/>
            </a:stretch>
          </p:blipFill>
          <p:spPr>
            <a:xfrm>
              <a:off x="9591975" y="2231651"/>
              <a:ext cx="497675" cy="409048"/>
            </a:xfrm>
            <a:prstGeom prst="rect">
              <a:avLst/>
            </a:prstGeom>
          </p:spPr>
        </p:pic>
      </p:grpSp>
      <p:sp>
        <p:nvSpPr>
          <p:cNvPr id="46" name="Round Diagonal Corner Rectangle 45"/>
          <p:cNvSpPr/>
          <p:nvPr/>
        </p:nvSpPr>
        <p:spPr bwMode="ltGray">
          <a:xfrm>
            <a:off x="4603677" y="3629478"/>
            <a:ext cx="4006924" cy="2530572"/>
          </a:xfrm>
          <a:prstGeom prst="round2DiagRect">
            <a:avLst/>
          </a:prstGeom>
          <a:solidFill>
            <a:schemeClr val="tx2">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b="1" dirty="0">
                <a:solidFill>
                  <a:schemeClr val="bg1"/>
                </a:solidFill>
                <a:latin typeface="+mj-lt"/>
              </a:rPr>
              <a:t>Factors to consider while implementing the </a:t>
            </a:r>
            <a:r>
              <a:rPr lang="en-GB" sz="1100" b="1" dirty="0" smtClean="0">
                <a:solidFill>
                  <a:schemeClr val="bg1"/>
                </a:solidFill>
                <a:latin typeface="+mj-lt"/>
              </a:rPr>
              <a:t>sanctions:</a:t>
            </a:r>
          </a:p>
          <a:p>
            <a:endParaRPr lang="en-GB" sz="1100" b="1" dirty="0">
              <a:solidFill>
                <a:schemeClr val="bg1"/>
              </a:solidFill>
              <a:latin typeface="+mj-lt"/>
            </a:endParaRPr>
          </a:p>
          <a:p>
            <a:pPr marL="171450" indent="-171450">
              <a:buFont typeface="Arial" panose="020B0604020202020204" pitchFamily="34" charset="0"/>
              <a:buChar char="•"/>
            </a:pPr>
            <a:r>
              <a:rPr lang="en-GB" sz="1100" dirty="0">
                <a:solidFill>
                  <a:schemeClr val="bg1"/>
                </a:solidFill>
                <a:latin typeface="+mj-lt"/>
              </a:rPr>
              <a:t>Customer profiles</a:t>
            </a:r>
          </a:p>
          <a:p>
            <a:pPr marL="171450" indent="-171450">
              <a:buFont typeface="Arial" panose="020B0604020202020204" pitchFamily="34" charset="0"/>
              <a:buChar char="•"/>
            </a:pPr>
            <a:r>
              <a:rPr lang="en-GB" sz="1100" dirty="0">
                <a:solidFill>
                  <a:schemeClr val="bg1"/>
                </a:solidFill>
                <a:latin typeface="+mj-lt"/>
              </a:rPr>
              <a:t>Service offerings</a:t>
            </a:r>
          </a:p>
          <a:p>
            <a:pPr marL="171450" indent="-171450">
              <a:buFont typeface="Arial" panose="020B0604020202020204" pitchFamily="34" charset="0"/>
              <a:buChar char="•"/>
            </a:pPr>
            <a:r>
              <a:rPr lang="en-GB" sz="1100" dirty="0">
                <a:solidFill>
                  <a:schemeClr val="bg1"/>
                </a:solidFill>
                <a:latin typeface="+mj-lt"/>
              </a:rPr>
              <a:t>Complexity of transactions with which the firm is involved </a:t>
            </a:r>
          </a:p>
          <a:p>
            <a:pPr marL="171450" indent="-171450">
              <a:buFont typeface="Arial" panose="020B0604020202020204" pitchFamily="34" charset="0"/>
              <a:buChar char="•"/>
            </a:pPr>
            <a:r>
              <a:rPr lang="en-GB" sz="1100" dirty="0">
                <a:solidFill>
                  <a:schemeClr val="bg1"/>
                </a:solidFill>
                <a:latin typeface="+mj-lt"/>
              </a:rPr>
              <a:t>Geographic markets (including legal requirements and sanctions)</a:t>
            </a:r>
          </a:p>
          <a:p>
            <a:pPr marL="171450" indent="-171450">
              <a:buFont typeface="Arial" panose="020B0604020202020204" pitchFamily="34" charset="0"/>
              <a:buChar char="•"/>
            </a:pPr>
            <a:r>
              <a:rPr lang="en-GB" sz="1100" dirty="0">
                <a:solidFill>
                  <a:schemeClr val="bg1"/>
                </a:solidFill>
                <a:latin typeface="+mj-lt"/>
              </a:rPr>
              <a:t>Internal processes</a:t>
            </a:r>
          </a:p>
          <a:p>
            <a:pPr marL="171450" indent="-171450">
              <a:buFont typeface="Arial" panose="020B0604020202020204" pitchFamily="34" charset="0"/>
              <a:buChar char="•"/>
            </a:pPr>
            <a:r>
              <a:rPr lang="en-GB" sz="1100" dirty="0">
                <a:solidFill>
                  <a:schemeClr val="bg1"/>
                </a:solidFill>
                <a:latin typeface="+mj-lt"/>
              </a:rPr>
              <a:t>Businesses should document their risk assessment and decisions made on the basis of such an assessment</a:t>
            </a:r>
            <a:r>
              <a:rPr lang="en-GB" sz="1100" b="1" dirty="0">
                <a:solidFill>
                  <a:schemeClr val="bg1"/>
                </a:solidFill>
                <a:latin typeface="+mj-lt"/>
              </a:rPr>
              <a:t> </a:t>
            </a: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25</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418218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Sanctions on entities</a:t>
            </a:r>
            <a:endParaRPr lang="en-GB" dirty="0">
              <a:solidFill>
                <a:schemeClr val="tx2"/>
              </a:solidFill>
            </a:endParaRPr>
          </a:p>
        </p:txBody>
      </p:sp>
      <p:sp>
        <p:nvSpPr>
          <p:cNvPr id="3" name="Content Placeholder 2"/>
          <p:cNvSpPr>
            <a:spLocks noGrp="1"/>
          </p:cNvSpPr>
          <p:nvPr>
            <p:ph sz="quarter" idx="15"/>
          </p:nvPr>
        </p:nvSpPr>
        <p:spPr>
          <a:xfrm>
            <a:off x="465364" y="1861458"/>
            <a:ext cx="7911193" cy="3543300"/>
          </a:xfrm>
        </p:spPr>
        <p:txBody>
          <a:bodyPr/>
          <a:lstStyle/>
          <a:p>
            <a:pPr marL="0" lvl="1" indent="0">
              <a:buNone/>
            </a:pPr>
            <a:endParaRPr lang="en-GB" sz="1200" dirty="0" smtClean="0"/>
          </a:p>
          <a:p>
            <a:pPr lvl="1"/>
            <a:endParaRPr lang="en-GB" sz="1200" dirty="0"/>
          </a:p>
        </p:txBody>
      </p:sp>
      <p:sp>
        <p:nvSpPr>
          <p:cNvPr id="7" name="Rounded Rectangle 6"/>
          <p:cNvSpPr/>
          <p:nvPr/>
        </p:nvSpPr>
        <p:spPr bwMode="ltGray">
          <a:xfrm>
            <a:off x="530352" y="2130883"/>
            <a:ext cx="1521369" cy="32657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mj-lt"/>
              </a:rPr>
              <a:t>Types of entity</a:t>
            </a:r>
          </a:p>
        </p:txBody>
      </p:sp>
      <p:pic>
        <p:nvPicPr>
          <p:cNvPr id="24" name="Picture 31" descr="Newspaper clipping_Small"/>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83001">
            <a:off x="1690173" y="3153952"/>
            <a:ext cx="7439372" cy="2863692"/>
          </a:xfrm>
          <a:prstGeom prst="rect">
            <a:avLst/>
          </a:prstGeom>
          <a:noFill/>
          <a:ln w="9525">
            <a:noFill/>
            <a:miter lim="800000"/>
            <a:headEnd/>
            <a:tailEnd/>
          </a:ln>
        </p:spPr>
      </p:pic>
      <p:graphicFrame>
        <p:nvGraphicFramePr>
          <p:cNvPr id="16" name="Table 15"/>
          <p:cNvGraphicFramePr>
            <a:graphicFrameLocks noGrp="1"/>
          </p:cNvGraphicFramePr>
          <p:nvPr>
            <p:extLst>
              <p:ext uri="{D42A27DB-BD31-4B8C-83A1-F6EECF244321}">
                <p14:modId xmlns:p14="http://schemas.microsoft.com/office/powerpoint/2010/main" val="61530454"/>
              </p:ext>
            </p:extLst>
          </p:nvPr>
        </p:nvGraphicFramePr>
        <p:xfrm>
          <a:off x="2590883" y="3564280"/>
          <a:ext cx="5653524" cy="1888800"/>
        </p:xfrm>
        <a:graphic>
          <a:graphicData uri="http://schemas.openxmlformats.org/drawingml/2006/table">
            <a:tbl>
              <a:tblPr firstRow="1" bandRow="1">
                <a:tableStyleId>{2D5ABB26-0587-4C30-8999-92F81FD0307C}</a:tableStyleId>
              </a:tblPr>
              <a:tblGrid>
                <a:gridCol w="1621077"/>
                <a:gridCol w="1205685"/>
                <a:gridCol w="882547"/>
                <a:gridCol w="1944215"/>
              </a:tblGrid>
              <a:tr h="138355">
                <a:tc>
                  <a:txBody>
                    <a:bodyPr/>
                    <a:lstStyle/>
                    <a:p>
                      <a:r>
                        <a:rPr lang="en-GB" sz="700" b="1" dirty="0" smtClean="0">
                          <a:latin typeface="+mj-lt"/>
                        </a:rPr>
                        <a:t>Name</a:t>
                      </a:r>
                      <a:endParaRPr lang="en-GB" sz="700" b="1" dirty="0">
                        <a:latin typeface="+mj-lt"/>
                      </a:endParaRPr>
                    </a:p>
                  </a:txBody>
                  <a:tcPr marL="68580" marR="68580" marT="34290" marB="34290"/>
                </a:tc>
                <a:tc>
                  <a:txBody>
                    <a:bodyPr/>
                    <a:lstStyle/>
                    <a:p>
                      <a:r>
                        <a:rPr lang="en-GB" sz="700" b="1" dirty="0" smtClean="0">
                          <a:latin typeface="+mj-lt"/>
                        </a:rPr>
                        <a:t>Type</a:t>
                      </a:r>
                      <a:endParaRPr lang="en-GB" sz="700" b="1" dirty="0">
                        <a:latin typeface="+mj-lt"/>
                      </a:endParaRPr>
                    </a:p>
                  </a:txBody>
                  <a:tcPr marL="68580" marR="68580" marT="34290" marB="34290"/>
                </a:tc>
                <a:tc>
                  <a:txBody>
                    <a:bodyPr/>
                    <a:lstStyle/>
                    <a:p>
                      <a:r>
                        <a:rPr lang="en-GB" sz="700" b="1" dirty="0" smtClean="0">
                          <a:latin typeface="+mj-lt"/>
                        </a:rPr>
                        <a:t>Country</a:t>
                      </a:r>
                      <a:endParaRPr lang="en-GB" sz="700" b="1" dirty="0">
                        <a:latin typeface="+mj-lt"/>
                      </a:endParaRPr>
                    </a:p>
                  </a:txBody>
                  <a:tcPr marL="68580" marR="68580" marT="34290" marB="34290"/>
                </a:tc>
                <a:tc>
                  <a:txBody>
                    <a:bodyPr/>
                    <a:lstStyle/>
                    <a:p>
                      <a:r>
                        <a:rPr lang="en-GB" sz="700" b="1" dirty="0" smtClean="0">
                          <a:latin typeface="+mj-lt"/>
                        </a:rPr>
                        <a:t>Additional</a:t>
                      </a:r>
                      <a:r>
                        <a:rPr lang="en-GB" sz="700" b="1" baseline="0" dirty="0" smtClean="0">
                          <a:latin typeface="+mj-lt"/>
                        </a:rPr>
                        <a:t> Info</a:t>
                      </a:r>
                      <a:endParaRPr lang="en-GB" sz="700" b="1" dirty="0">
                        <a:latin typeface="+mj-lt"/>
                      </a:endParaRPr>
                    </a:p>
                  </a:txBody>
                  <a:tcPr marL="68580" marR="68580" marT="34290" marB="34290"/>
                </a:tc>
              </a:tr>
              <a:tr h="198517">
                <a:tc>
                  <a:txBody>
                    <a:bodyPr/>
                    <a:lstStyle/>
                    <a:p>
                      <a:r>
                        <a:rPr lang="en-GB" sz="700" dirty="0" smtClean="0">
                          <a:latin typeface="+mj-lt"/>
                        </a:rPr>
                        <a:t>SIEIRO DE NORIEGA, </a:t>
                      </a:r>
                      <a:r>
                        <a:rPr lang="en-GB" sz="700" dirty="0" err="1" smtClean="0">
                          <a:latin typeface="+mj-lt"/>
                        </a:rPr>
                        <a:t>Felicidad</a:t>
                      </a:r>
                      <a:endParaRPr lang="en-GB" sz="700" dirty="0">
                        <a:latin typeface="+mj-lt"/>
                      </a:endParaRPr>
                    </a:p>
                  </a:txBody>
                  <a:tcPr marL="68580" marR="68580" marT="34290" marB="34290"/>
                </a:tc>
                <a:tc>
                  <a:txBody>
                    <a:bodyPr/>
                    <a:lstStyle/>
                    <a:p>
                      <a:r>
                        <a:rPr lang="en-GB" sz="700" dirty="0" smtClean="0">
                          <a:latin typeface="+mj-lt"/>
                        </a:rPr>
                        <a:t>Individual</a:t>
                      </a:r>
                      <a:endParaRPr lang="en-GB" sz="700" dirty="0">
                        <a:latin typeface="+mj-lt"/>
                      </a:endParaRPr>
                    </a:p>
                  </a:txBody>
                  <a:tcPr marL="68580" marR="68580" marT="34290" marB="34290"/>
                </a:tc>
                <a:tc>
                  <a:txBody>
                    <a:bodyPr/>
                    <a:lstStyle/>
                    <a:p>
                      <a:r>
                        <a:rPr lang="en-GB" sz="700" dirty="0" smtClean="0">
                          <a:latin typeface="+mj-lt"/>
                        </a:rPr>
                        <a:t>Cuba</a:t>
                      </a:r>
                      <a:endParaRPr lang="en-GB" sz="700" dirty="0">
                        <a:latin typeface="+mj-lt"/>
                      </a:endParaRPr>
                    </a:p>
                  </a:txBody>
                  <a:tcPr marL="68580" marR="68580" marT="34290" marB="34290"/>
                </a:tc>
                <a:tc>
                  <a:txBody>
                    <a:bodyPr/>
                    <a:lstStyle/>
                    <a:p>
                      <a:endParaRPr lang="en-GB" sz="700" dirty="0">
                        <a:latin typeface="+mj-lt"/>
                      </a:endParaRPr>
                    </a:p>
                  </a:txBody>
                  <a:tcPr marL="68580" marR="68580" marT="34290" marB="34290"/>
                </a:tc>
              </a:tr>
              <a:tr h="649203">
                <a:tc>
                  <a:txBody>
                    <a:bodyPr/>
                    <a:lstStyle/>
                    <a:p>
                      <a:r>
                        <a:rPr lang="en-GB" sz="700" dirty="0" smtClean="0">
                          <a:latin typeface="+mj-lt"/>
                        </a:rPr>
                        <a:t>NAJJAR, Mostafa Mohammad</a:t>
                      </a:r>
                      <a:endParaRPr lang="en-GB" sz="700" dirty="0">
                        <a:latin typeface="+mj-lt"/>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dirty="0" smtClean="0">
                          <a:latin typeface="+mj-lt"/>
                        </a:rPr>
                        <a:t>Individual</a:t>
                      </a:r>
                    </a:p>
                  </a:txBody>
                  <a:tcPr marL="68580" marR="68580" marT="34290" marB="34290"/>
                </a:tc>
                <a:tc>
                  <a:txBody>
                    <a:bodyPr/>
                    <a:lstStyle/>
                    <a:p>
                      <a:r>
                        <a:rPr lang="en-GB" sz="700" dirty="0" smtClean="0">
                          <a:latin typeface="+mj-lt"/>
                        </a:rPr>
                        <a:t>IRAN</a:t>
                      </a:r>
                      <a:endParaRPr lang="en-GB" sz="700" dirty="0">
                        <a:latin typeface="+mj-lt"/>
                      </a:endParaRPr>
                    </a:p>
                  </a:txBody>
                  <a:tcPr marL="68580" marR="68580" marT="34290" marB="34290"/>
                </a:tc>
                <a:tc>
                  <a:txBody>
                    <a:bodyPr/>
                    <a:lstStyle/>
                    <a:p>
                      <a:r>
                        <a:rPr lang="en-GB" sz="700" dirty="0" smtClean="0">
                          <a:latin typeface="+mj-lt"/>
                        </a:rPr>
                        <a:t>DOB 1956; POB Tehran, Iran; Additional Sanctions Information - Subject to Secondary Sanctions; Minister of the Interior; Deputy Commander-in-Chief of the Armed Forces for Law Enforcement.</a:t>
                      </a:r>
                      <a:endParaRPr lang="en-GB" sz="700" dirty="0">
                        <a:latin typeface="+mj-lt"/>
                      </a:endParaRPr>
                    </a:p>
                  </a:txBody>
                  <a:tcPr marL="68580" marR="68580" marT="34290" marB="34290"/>
                </a:tc>
              </a:tr>
              <a:tr h="273631">
                <a:tc>
                  <a:txBody>
                    <a:bodyPr/>
                    <a:lstStyle/>
                    <a:p>
                      <a:r>
                        <a:rPr lang="en-GB" sz="700" dirty="0" smtClean="0">
                          <a:latin typeface="+mj-lt"/>
                        </a:rPr>
                        <a:t>SUDAN NATIONAL BROADCASTING CORPORATION</a:t>
                      </a:r>
                      <a:endParaRPr lang="en-GB" sz="700" dirty="0">
                        <a:latin typeface="+mj-lt"/>
                      </a:endParaRPr>
                    </a:p>
                  </a:txBody>
                  <a:tcPr marL="68580" marR="68580" marT="34290" marB="34290"/>
                </a:tc>
                <a:tc>
                  <a:txBody>
                    <a:bodyPr/>
                    <a:lstStyle/>
                    <a:p>
                      <a:r>
                        <a:rPr lang="en-GB" sz="700" dirty="0" smtClean="0">
                          <a:latin typeface="+mj-lt"/>
                        </a:rPr>
                        <a:t>Companies</a:t>
                      </a:r>
                      <a:endParaRPr lang="en-GB" sz="700" dirty="0">
                        <a:latin typeface="+mj-lt"/>
                      </a:endParaRPr>
                    </a:p>
                  </a:txBody>
                  <a:tcPr marL="68580" marR="68580" marT="34290" marB="34290"/>
                </a:tc>
                <a:tc>
                  <a:txBody>
                    <a:bodyPr/>
                    <a:lstStyle/>
                    <a:p>
                      <a:r>
                        <a:rPr lang="en-GB" sz="700" dirty="0" smtClean="0">
                          <a:latin typeface="+mj-lt"/>
                        </a:rPr>
                        <a:t>Sudan</a:t>
                      </a:r>
                      <a:endParaRPr lang="en-GB" sz="700" dirty="0">
                        <a:latin typeface="+mj-lt"/>
                      </a:endParaRPr>
                    </a:p>
                  </a:txBody>
                  <a:tcPr marL="68580" marR="68580" marT="34290" marB="34290"/>
                </a:tc>
                <a:tc>
                  <a:txBody>
                    <a:bodyPr/>
                    <a:lstStyle/>
                    <a:p>
                      <a:endParaRPr lang="en-GB" sz="700" dirty="0">
                        <a:latin typeface="+mj-lt"/>
                      </a:endParaRPr>
                    </a:p>
                  </a:txBody>
                  <a:tcPr marL="68580" marR="68580" marT="34290" marB="34290"/>
                </a:tc>
              </a:tr>
              <a:tr h="423860">
                <a:tc>
                  <a:txBody>
                    <a:bodyPr/>
                    <a:lstStyle/>
                    <a:p>
                      <a:r>
                        <a:rPr lang="en-GB" sz="700" dirty="0" smtClean="0">
                          <a:latin typeface="+mj-lt"/>
                        </a:rPr>
                        <a:t>GREEN LIGHT</a:t>
                      </a:r>
                      <a:endParaRPr lang="en-GB" sz="700" dirty="0">
                        <a:latin typeface="+mj-lt"/>
                      </a:endParaRPr>
                    </a:p>
                  </a:txBody>
                  <a:tcPr marL="68580" marR="68580" marT="34290" marB="34290"/>
                </a:tc>
                <a:tc>
                  <a:txBody>
                    <a:bodyPr/>
                    <a:lstStyle/>
                    <a:p>
                      <a:r>
                        <a:rPr lang="en-GB" sz="700" dirty="0" smtClean="0">
                          <a:latin typeface="+mj-lt"/>
                        </a:rPr>
                        <a:t>Vessel</a:t>
                      </a:r>
                      <a:endParaRPr lang="en-GB" sz="700" dirty="0">
                        <a:latin typeface="+mj-lt"/>
                      </a:endParaRPr>
                    </a:p>
                  </a:txBody>
                  <a:tcPr marL="68580" marR="68580" marT="34290" marB="34290"/>
                </a:tc>
                <a:tc>
                  <a:txBody>
                    <a:bodyPr/>
                    <a:lstStyle/>
                    <a:p>
                      <a:r>
                        <a:rPr lang="en-GB" sz="700" dirty="0" smtClean="0">
                          <a:latin typeface="+mj-lt"/>
                        </a:rPr>
                        <a:t>Syria</a:t>
                      </a:r>
                      <a:endParaRPr lang="en-GB" sz="700" dirty="0">
                        <a:latin typeface="+mj-lt"/>
                      </a:endParaRPr>
                    </a:p>
                  </a:txBody>
                  <a:tcPr marL="68580" marR="68580" marT="34290" marB="34290"/>
                </a:tc>
                <a:tc>
                  <a:txBody>
                    <a:bodyPr/>
                    <a:lstStyle/>
                    <a:p>
                      <a:r>
                        <a:rPr lang="en-GB" sz="700" dirty="0" smtClean="0">
                          <a:latin typeface="+mj-lt"/>
                        </a:rPr>
                        <a:t>Vessel Registration Identification IMO 8810700; Linked To: MILENYUM ENERGY S.A.; Linked To: GREEN SHIPPING LTD.</a:t>
                      </a:r>
                      <a:endParaRPr lang="en-GB" sz="700" dirty="0">
                        <a:latin typeface="+mj-lt"/>
                      </a:endParaRPr>
                    </a:p>
                  </a:txBody>
                  <a:tcPr marL="68580" marR="68580" marT="34290" marB="34290"/>
                </a:tc>
              </a:tr>
              <a:tr h="156912">
                <a:tc>
                  <a:txBody>
                    <a:bodyPr/>
                    <a:lstStyle/>
                    <a:p>
                      <a:endParaRPr lang="en-GB" sz="600" dirty="0"/>
                    </a:p>
                  </a:txBody>
                  <a:tcPr marL="68580" marR="68580" marT="34290" marB="34290"/>
                </a:tc>
                <a:tc>
                  <a:txBody>
                    <a:bodyPr/>
                    <a:lstStyle/>
                    <a:p>
                      <a:endParaRPr lang="en-GB" sz="600" dirty="0"/>
                    </a:p>
                  </a:txBody>
                  <a:tcPr marL="68580" marR="68580" marT="34290" marB="34290"/>
                </a:tc>
                <a:tc>
                  <a:txBody>
                    <a:bodyPr/>
                    <a:lstStyle/>
                    <a:p>
                      <a:endParaRPr lang="en-GB" sz="600" dirty="0"/>
                    </a:p>
                  </a:txBody>
                  <a:tcPr marL="68580" marR="68580" marT="34290" marB="34290"/>
                </a:tc>
                <a:tc>
                  <a:txBody>
                    <a:bodyPr/>
                    <a:lstStyle/>
                    <a:p>
                      <a:endParaRPr lang="en-GB" sz="600" dirty="0"/>
                    </a:p>
                  </a:txBody>
                  <a:tcPr marL="68580" marR="68580" marT="34290" marB="34290"/>
                </a:tc>
              </a:tr>
            </a:tbl>
          </a:graphicData>
        </a:graphic>
      </p:graphicFrame>
      <p:sp>
        <p:nvSpPr>
          <p:cNvPr id="29" name="Rounded Rectangle 28"/>
          <p:cNvSpPr/>
          <p:nvPr/>
        </p:nvSpPr>
        <p:spPr bwMode="ltGray">
          <a:xfrm>
            <a:off x="530353" y="3366305"/>
            <a:ext cx="1521368" cy="32657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mj-lt"/>
              </a:rPr>
              <a:t>Example of entity</a:t>
            </a:r>
          </a:p>
        </p:txBody>
      </p:sp>
      <p:grpSp>
        <p:nvGrpSpPr>
          <p:cNvPr id="30" name="Group 29"/>
          <p:cNvGrpSpPr/>
          <p:nvPr/>
        </p:nvGrpSpPr>
        <p:grpSpPr>
          <a:xfrm>
            <a:off x="2540882" y="1797618"/>
            <a:ext cx="1037161" cy="1260560"/>
            <a:chOff x="2540882" y="1797618"/>
            <a:chExt cx="1037161" cy="1260560"/>
          </a:xfrm>
        </p:grpSpPr>
        <p:sp>
          <p:nvSpPr>
            <p:cNvPr id="9" name="TextBox 8"/>
            <p:cNvSpPr txBox="1"/>
            <p:nvPr/>
          </p:nvSpPr>
          <p:spPr>
            <a:xfrm>
              <a:off x="2540882" y="2761064"/>
              <a:ext cx="1037161" cy="297114"/>
            </a:xfrm>
            <a:prstGeom prst="rect">
              <a:avLst/>
            </a:prstGeom>
            <a:noFill/>
          </p:spPr>
          <p:txBody>
            <a:bodyPr wrap="square" lIns="0" tIns="0" rIns="0" bIns="0" rtlCol="0">
              <a:noAutofit/>
            </a:bodyPr>
            <a:lstStyle/>
            <a:p>
              <a:pPr indent="-205740">
                <a:spcAft>
                  <a:spcPts val="675"/>
                </a:spcAft>
              </a:pPr>
              <a:r>
                <a:rPr lang="en-GB" sz="1500" dirty="0">
                  <a:latin typeface="Georgia" pitchFamily="18" charset="0"/>
                </a:rPr>
                <a:t>Individuals</a:t>
              </a:r>
            </a:p>
          </p:txBody>
        </p:sp>
        <p:pic>
          <p:nvPicPr>
            <p:cNvPr id="19" name="Picture 18"/>
            <p:cNvPicPr>
              <a:picLocks noChangeAspect="1"/>
            </p:cNvPicPr>
            <p:nvPr/>
          </p:nvPicPr>
          <p:blipFill>
            <a:blip r:embed="rId4"/>
            <a:stretch>
              <a:fillRect/>
            </a:stretch>
          </p:blipFill>
          <p:spPr>
            <a:xfrm>
              <a:off x="2590887" y="1797618"/>
              <a:ext cx="937151" cy="932465"/>
            </a:xfrm>
            <a:prstGeom prst="rect">
              <a:avLst/>
            </a:prstGeom>
          </p:spPr>
        </p:pic>
      </p:grpSp>
      <p:grpSp>
        <p:nvGrpSpPr>
          <p:cNvPr id="31" name="Group 30"/>
          <p:cNvGrpSpPr/>
          <p:nvPr/>
        </p:nvGrpSpPr>
        <p:grpSpPr>
          <a:xfrm>
            <a:off x="4313454" y="1913009"/>
            <a:ext cx="1683374" cy="1029779"/>
            <a:chOff x="3730313" y="2022277"/>
            <a:chExt cx="1683374" cy="1029779"/>
          </a:xfrm>
        </p:grpSpPr>
        <p:sp>
          <p:nvSpPr>
            <p:cNvPr id="17" name="TextBox 16"/>
            <p:cNvSpPr txBox="1"/>
            <p:nvPr/>
          </p:nvSpPr>
          <p:spPr>
            <a:xfrm>
              <a:off x="4053420" y="2754942"/>
              <a:ext cx="1037161" cy="297114"/>
            </a:xfrm>
            <a:prstGeom prst="rect">
              <a:avLst/>
            </a:prstGeom>
            <a:noFill/>
          </p:spPr>
          <p:txBody>
            <a:bodyPr wrap="square" lIns="0" tIns="0" rIns="0" bIns="0" rtlCol="0">
              <a:noAutofit/>
            </a:bodyPr>
            <a:lstStyle/>
            <a:p>
              <a:pPr indent="-205740">
                <a:spcAft>
                  <a:spcPts val="675"/>
                </a:spcAft>
              </a:pPr>
              <a:r>
                <a:rPr lang="en-GB" sz="1500" dirty="0">
                  <a:latin typeface="Georgia" pitchFamily="18" charset="0"/>
                </a:rPr>
                <a:t>Companies</a:t>
              </a:r>
            </a:p>
          </p:txBody>
        </p:sp>
        <p:pic>
          <p:nvPicPr>
            <p:cNvPr id="20" name="Picture 19"/>
            <p:cNvPicPr>
              <a:picLocks noChangeAspect="1"/>
            </p:cNvPicPr>
            <p:nvPr/>
          </p:nvPicPr>
          <p:blipFill>
            <a:blip r:embed="rId5"/>
            <a:stretch>
              <a:fillRect/>
            </a:stretch>
          </p:blipFill>
          <p:spPr>
            <a:xfrm>
              <a:off x="3730313" y="2022277"/>
              <a:ext cx="1683374" cy="638522"/>
            </a:xfrm>
            <a:prstGeom prst="rect">
              <a:avLst/>
            </a:prstGeom>
          </p:spPr>
        </p:pic>
      </p:grpSp>
      <p:grpSp>
        <p:nvGrpSpPr>
          <p:cNvPr id="32" name="Group 31"/>
          <p:cNvGrpSpPr/>
          <p:nvPr/>
        </p:nvGrpSpPr>
        <p:grpSpPr>
          <a:xfrm>
            <a:off x="6732240" y="1870625"/>
            <a:ext cx="1315067" cy="1114546"/>
            <a:chOff x="5635781" y="1937510"/>
            <a:chExt cx="1315067" cy="1114546"/>
          </a:xfrm>
        </p:grpSpPr>
        <p:sp>
          <p:nvSpPr>
            <p:cNvPr id="22" name="TextBox 21"/>
            <p:cNvSpPr txBox="1"/>
            <p:nvPr/>
          </p:nvSpPr>
          <p:spPr>
            <a:xfrm>
              <a:off x="5774734" y="2754942"/>
              <a:ext cx="1037161" cy="297114"/>
            </a:xfrm>
            <a:prstGeom prst="rect">
              <a:avLst/>
            </a:prstGeom>
            <a:noFill/>
          </p:spPr>
          <p:txBody>
            <a:bodyPr wrap="square" lIns="0" tIns="0" rIns="0" bIns="0" rtlCol="0">
              <a:noAutofit/>
            </a:bodyPr>
            <a:lstStyle/>
            <a:p>
              <a:pPr indent="-205740" algn="ctr">
                <a:spcAft>
                  <a:spcPts val="675"/>
                </a:spcAft>
              </a:pPr>
              <a:r>
                <a:rPr lang="en-GB" sz="1500" dirty="0">
                  <a:latin typeface="Georgia" pitchFamily="18" charset="0"/>
                </a:rPr>
                <a:t>Vessels</a:t>
              </a:r>
            </a:p>
          </p:txBody>
        </p:sp>
        <p:pic>
          <p:nvPicPr>
            <p:cNvPr id="21" name="Picture 20"/>
            <p:cNvPicPr>
              <a:picLocks noChangeAspect="1"/>
            </p:cNvPicPr>
            <p:nvPr/>
          </p:nvPicPr>
          <p:blipFill>
            <a:blip r:embed="rId6"/>
            <a:stretch>
              <a:fillRect/>
            </a:stretch>
          </p:blipFill>
          <p:spPr>
            <a:xfrm>
              <a:off x="5635781" y="1937510"/>
              <a:ext cx="1315067" cy="843179"/>
            </a:xfrm>
            <a:prstGeom prst="rect">
              <a:avLst/>
            </a:prstGeom>
          </p:spPr>
        </p:pic>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26</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3980026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latin typeface="Georgia" pitchFamily="18" charset="0"/>
              </a:rPr>
              <a:t>Sanctions for </a:t>
            </a:r>
            <a:r>
              <a:rPr lang="en-GB" dirty="0" smtClean="0">
                <a:solidFill>
                  <a:schemeClr val="tx2"/>
                </a:solidFill>
                <a:latin typeface="Georgia" pitchFamily="18" charset="0"/>
              </a:rPr>
              <a:t>a specific </a:t>
            </a:r>
            <a:r>
              <a:rPr lang="en-GB" dirty="0">
                <a:solidFill>
                  <a:schemeClr val="tx2"/>
                </a:solidFill>
                <a:latin typeface="Georgia" pitchFamily="18" charset="0"/>
              </a:rPr>
              <a:t>purpose</a:t>
            </a:r>
          </a:p>
        </p:txBody>
      </p:sp>
      <p:sp>
        <p:nvSpPr>
          <p:cNvPr id="3" name="Content Placeholder 2"/>
          <p:cNvSpPr>
            <a:spLocks noGrp="1"/>
          </p:cNvSpPr>
          <p:nvPr>
            <p:ph sz="quarter" idx="15"/>
          </p:nvPr>
        </p:nvSpPr>
        <p:spPr>
          <a:xfrm>
            <a:off x="465364" y="1861458"/>
            <a:ext cx="7911193" cy="3543300"/>
          </a:xfrm>
        </p:spPr>
        <p:txBody>
          <a:bodyPr/>
          <a:lstStyle/>
          <a:p>
            <a:pPr marL="0" lvl="1" indent="0">
              <a:buNone/>
            </a:pPr>
            <a:endParaRPr lang="en-GB" sz="1200" dirty="0" smtClean="0"/>
          </a:p>
          <a:p>
            <a:pPr lvl="1"/>
            <a:endParaRPr lang="en-GB" sz="1200" dirty="0"/>
          </a:p>
        </p:txBody>
      </p:sp>
      <p:sp>
        <p:nvSpPr>
          <p:cNvPr id="7" name="Rounded Rectangle 6"/>
          <p:cNvSpPr/>
          <p:nvPr/>
        </p:nvSpPr>
        <p:spPr bwMode="ltGray">
          <a:xfrm>
            <a:off x="530352" y="1781287"/>
            <a:ext cx="4535668" cy="41698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350" b="1" dirty="0" smtClean="0">
                <a:solidFill>
                  <a:schemeClr val="bg1"/>
                </a:solidFill>
              </a:rPr>
              <a:t>Prevent transactions involving specified purposes </a:t>
            </a:r>
            <a:endParaRPr lang="en-GB" sz="1350" b="1" dirty="0">
              <a:solidFill>
                <a:schemeClr val="bg1"/>
              </a:solidFill>
            </a:endParaRPr>
          </a:p>
        </p:txBody>
      </p:sp>
      <p:pic>
        <p:nvPicPr>
          <p:cNvPr id="24" name="Picture 31" descr="Newspaper clipping_Small"/>
          <p:cNvPicPr preferRelativeResize="0">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283001">
            <a:off x="-129667" y="2361766"/>
            <a:ext cx="9256865" cy="3316339"/>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2865913739"/>
              </p:ext>
            </p:extLst>
          </p:nvPr>
        </p:nvGraphicFramePr>
        <p:xfrm>
          <a:off x="1034139" y="2780927"/>
          <a:ext cx="6922236" cy="2421042"/>
        </p:xfrm>
        <a:graphic>
          <a:graphicData uri="http://schemas.openxmlformats.org/drawingml/2006/table">
            <a:tbl>
              <a:tblPr firstRow="1" bandRow="1">
                <a:tableStyleId>{2D5ABB26-0587-4C30-8999-92F81FD0307C}</a:tableStyleId>
              </a:tblPr>
              <a:tblGrid>
                <a:gridCol w="3461118"/>
                <a:gridCol w="3461118"/>
              </a:tblGrid>
              <a:tr h="33460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dirty="0" smtClean="0">
                          <a:solidFill>
                            <a:srgbClr val="000000"/>
                          </a:solidFill>
                          <a:latin typeface="+mj-lt"/>
                          <a:ea typeface="Times New Roman"/>
                          <a:cs typeface="Times New Roman"/>
                        </a:rPr>
                        <a:t>Regulation Name</a:t>
                      </a:r>
                      <a:endParaRPr lang="en-GB" sz="900" dirty="0" smtClean="0">
                        <a:solidFill>
                          <a:srgbClr val="000000"/>
                        </a:solidFill>
                        <a:latin typeface="+mj-lt"/>
                        <a:ea typeface="Times New Roman"/>
                        <a:cs typeface="Times New Roman"/>
                      </a:endParaRPr>
                    </a:p>
                    <a:p>
                      <a:endParaRPr lang="en-GB" sz="900" dirty="0">
                        <a:latin typeface="+mj-lt"/>
                      </a:endParaRPr>
                    </a:p>
                  </a:txBody>
                  <a:tcPr marL="68580" marR="68580" marT="34290" marB="34290"/>
                </a:tc>
                <a:tc>
                  <a:txBody>
                    <a:bodyPr/>
                    <a:lstStyle/>
                    <a:p>
                      <a:r>
                        <a:rPr lang="en-GB" sz="900" b="1" dirty="0" smtClean="0">
                          <a:latin typeface="+mj-lt"/>
                        </a:rPr>
                        <a:t>Sanction</a:t>
                      </a:r>
                      <a:endParaRPr lang="en-GB" sz="900" b="1" dirty="0">
                        <a:latin typeface="+mj-lt"/>
                      </a:endParaRPr>
                    </a:p>
                  </a:txBody>
                  <a:tcPr marL="68580" marR="68580" marT="34290" marB="34290"/>
                </a:tc>
              </a:tr>
              <a:tr h="8699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kern="0" dirty="0" smtClean="0">
                          <a:solidFill>
                            <a:srgbClr val="000000"/>
                          </a:solidFill>
                          <a:latin typeface="+mj-lt"/>
                          <a:ea typeface="Times New Roman"/>
                          <a:cs typeface="Times New Roman"/>
                        </a:rPr>
                        <a:t>UN Iraq Regulations</a:t>
                      </a:r>
                      <a:endParaRPr lang="en-GB" sz="1200" b="1" kern="0" dirty="0" smtClean="0">
                        <a:solidFill>
                          <a:srgbClr val="000000"/>
                        </a:solidFill>
                        <a:latin typeface="+mj-lt"/>
                        <a:ea typeface="Times New Roman"/>
                        <a:cs typeface="Times New Roman"/>
                      </a:endParaRP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dirty="0" smtClean="0">
                          <a:latin typeface="+mj-lt"/>
                        </a:rPr>
                        <a:t>Shall not knowingly export, sell, supply or send to any person in Iraq arms and related material unless they are required by the Government of Iraq, or by a multinational force under unified command, to serve the purposes of Resolution 1546 of June 8, 2004.</a:t>
                      </a:r>
                    </a:p>
                    <a:p>
                      <a:endParaRPr lang="en-GB" sz="900" dirty="0">
                        <a:latin typeface="+mj-lt"/>
                      </a:endParaRPr>
                    </a:p>
                  </a:txBody>
                  <a:tcPr marL="68580" marR="68580" marT="34290" marB="34290"/>
                </a:tc>
              </a:tr>
              <a:tr h="5693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kern="0" dirty="0" smtClean="0">
                          <a:solidFill>
                            <a:srgbClr val="000000"/>
                          </a:solidFill>
                          <a:latin typeface="+mj-lt"/>
                          <a:ea typeface="Times New Roman"/>
                          <a:cs typeface="Times New Roman"/>
                        </a:rPr>
                        <a:t>UN Liberia Regulations</a:t>
                      </a:r>
                      <a:endParaRPr lang="en-GB" sz="900" b="1" kern="0" dirty="0" smtClean="0">
                        <a:solidFill>
                          <a:srgbClr val="000000"/>
                        </a:solidFill>
                        <a:latin typeface="+mj-lt"/>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0" dirty="0" smtClean="0">
                        <a:solidFill>
                          <a:srgbClr val="000000"/>
                        </a:solidFill>
                        <a:latin typeface="+mj-lt"/>
                        <a:ea typeface="Times New Roman"/>
                        <a:cs typeface="Times New Roman"/>
                      </a:endParaRPr>
                    </a:p>
                  </a:txBody>
                  <a:tcPr marL="68580" marR="68580" marT="34290" marB="34290"/>
                </a:tc>
                <a:tc>
                  <a:txBody>
                    <a:bodyPr/>
                    <a:lstStyle/>
                    <a:p>
                      <a:r>
                        <a:rPr lang="en-GB" sz="900" dirty="0" smtClean="0">
                          <a:latin typeface="+mj-lt"/>
                        </a:rPr>
                        <a:t>Shall not knowingly provide to any person in Liberia technical assistance related to the provision, manufacture, maintenance or use of arms and related material.</a:t>
                      </a:r>
                    </a:p>
                  </a:txBody>
                  <a:tcPr marL="68580" marR="68580" marT="34290" marB="34290"/>
                </a:tc>
              </a:tr>
              <a:tr h="6022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0" kern="0" dirty="0" smtClean="0">
                          <a:solidFill>
                            <a:srgbClr val="000000"/>
                          </a:solidFill>
                          <a:latin typeface="+mj-lt"/>
                          <a:ea typeface="Times New Roman"/>
                          <a:cs typeface="Times New Roman"/>
                        </a:rPr>
                        <a:t>UN Democratic Republic of the Congo Regulations</a:t>
                      </a:r>
                      <a:endParaRPr lang="en-GB" sz="900" b="1" kern="0" dirty="0" smtClean="0">
                        <a:solidFill>
                          <a:srgbClr val="000000"/>
                        </a:solidFill>
                        <a:latin typeface="+mj-lt"/>
                        <a:ea typeface="Times New Roman"/>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0" dirty="0" smtClean="0">
                        <a:solidFill>
                          <a:srgbClr val="000000"/>
                        </a:solidFill>
                        <a:latin typeface="+mj-lt"/>
                        <a:ea typeface="Times New Roman"/>
                        <a:cs typeface="Times New Roman"/>
                      </a:endParaRPr>
                    </a:p>
                  </a:txBody>
                  <a:tcPr marL="68580" marR="68580" marT="34290" marB="34290"/>
                </a:tc>
                <a:tc>
                  <a:txBody>
                    <a:bodyPr/>
                    <a:lstStyle/>
                    <a:p>
                      <a:r>
                        <a:rPr lang="en-GB" sz="900" dirty="0" smtClean="0">
                          <a:latin typeface="+mj-lt"/>
                        </a:rPr>
                        <a:t>Shall not knowingly export, sell, supply or ship arms and related material, wherever situated, to any person in the Democratic Republic of the Congo, or provide assistance related to those things.</a:t>
                      </a:r>
                    </a:p>
                  </a:txBody>
                  <a:tcPr marL="68580" marR="68580" marT="34290" marB="34290"/>
                </a:tc>
              </a:tr>
            </a:tbl>
          </a:graphicData>
        </a:graphic>
      </p:graphicFrame>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27</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231217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Sources </a:t>
            </a:r>
            <a:r>
              <a:rPr lang="en-GB" dirty="0">
                <a:solidFill>
                  <a:schemeClr val="tx2"/>
                </a:solidFill>
              </a:rPr>
              <a:t>of Regulations </a:t>
            </a:r>
          </a:p>
        </p:txBody>
      </p:sp>
      <p:sp>
        <p:nvSpPr>
          <p:cNvPr id="27" name="Content Placeholder 26"/>
          <p:cNvSpPr>
            <a:spLocks noGrp="1"/>
          </p:cNvSpPr>
          <p:nvPr>
            <p:ph sz="quarter" idx="15"/>
          </p:nvPr>
        </p:nvSpPr>
        <p:spPr/>
        <p:txBody>
          <a:bodyPr/>
          <a:lstStyle/>
          <a:p>
            <a:endParaRPr lang="en-GB" dirty="0"/>
          </a:p>
        </p:txBody>
      </p:sp>
      <p:grpSp>
        <p:nvGrpSpPr>
          <p:cNvPr id="30" name="Group 29"/>
          <p:cNvGrpSpPr/>
          <p:nvPr/>
        </p:nvGrpSpPr>
        <p:grpSpPr>
          <a:xfrm>
            <a:off x="522187" y="1700949"/>
            <a:ext cx="8074096" cy="1382711"/>
            <a:chOff x="522187" y="1700949"/>
            <a:chExt cx="8074096" cy="1382711"/>
          </a:xfrm>
        </p:grpSpPr>
        <p:sp>
          <p:nvSpPr>
            <p:cNvPr id="10" name="Rounded Rectangle 9"/>
            <p:cNvSpPr/>
            <p:nvPr/>
          </p:nvSpPr>
          <p:spPr bwMode="ltGray">
            <a:xfrm>
              <a:off x="522187" y="1700949"/>
              <a:ext cx="8074096" cy="138271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sz="1350" b="1" dirty="0" smtClean="0">
                  <a:solidFill>
                    <a:schemeClr val="tx1"/>
                  </a:solidFill>
                </a:rPr>
                <a:t>Intergovernmental body (recommendation)</a:t>
              </a:r>
            </a:p>
            <a:p>
              <a:pPr marL="214313" indent="-214313">
                <a:buFont typeface="Arial" panose="020B0604020202020204" pitchFamily="34" charset="0"/>
                <a:buChar char="•"/>
              </a:pPr>
              <a:r>
                <a:rPr lang="en-GB" sz="1350" dirty="0" smtClean="0">
                  <a:solidFill>
                    <a:schemeClr val="tx1"/>
                  </a:solidFill>
                </a:rPr>
                <a:t>FATF: Financial Action Task Force (1989) </a:t>
              </a:r>
            </a:p>
            <a:p>
              <a:pPr marL="214313" indent="-214313">
                <a:buFont typeface="Arial" panose="020B0604020202020204" pitchFamily="34" charset="0"/>
                <a:buChar char="•"/>
              </a:pPr>
              <a:r>
                <a:rPr lang="en-GB" sz="1350" dirty="0" smtClean="0">
                  <a:solidFill>
                    <a:schemeClr val="tx1"/>
                  </a:solidFill>
                </a:rPr>
                <a:t>40 recommendations on AML (Anti-money laundering) and ATF (Anti- Terrorist Financing) </a:t>
              </a:r>
            </a:p>
            <a:p>
              <a:pPr marL="557213" lvl="1" indent="-214313">
                <a:buFont typeface="Courier New" panose="02070309020205020404" pitchFamily="49" charset="0"/>
                <a:buChar char="o"/>
              </a:pPr>
              <a:r>
                <a:rPr lang="en-GB" sz="1350" dirty="0" smtClean="0">
                  <a:solidFill>
                    <a:schemeClr val="tx1"/>
                  </a:solidFill>
                </a:rPr>
                <a:t>KYC (Know Your Customer) &amp; CDD (Customer Due Diligence): </a:t>
              </a:r>
            </a:p>
            <a:p>
              <a:pPr marL="557213" lvl="1" indent="-214313">
                <a:buFont typeface="Courier New" panose="02070309020205020404" pitchFamily="49" charset="0"/>
                <a:buChar char="o"/>
              </a:pPr>
              <a:r>
                <a:rPr lang="en-GB" sz="1350" dirty="0" smtClean="0">
                  <a:solidFill>
                    <a:schemeClr val="tx1"/>
                  </a:solidFill>
                </a:rPr>
                <a:t>Filtering of new accounts (on-boarding) and on-going procedures </a:t>
              </a:r>
            </a:p>
            <a:p>
              <a:pPr marL="100013" indent="-214313">
                <a:buFont typeface="Courier New" panose="02070309020205020404" pitchFamily="49" charset="0"/>
                <a:buChar char="o"/>
              </a:pPr>
              <a:r>
                <a:rPr lang="en-GB" sz="1400" dirty="0" smtClean="0"/>
                <a:t>United Nations Security Council (UNSC)</a:t>
              </a:r>
              <a:endParaRPr lang="en-GB" sz="1400" dirty="0"/>
            </a:p>
          </p:txBody>
        </p:sp>
        <p:pic>
          <p:nvPicPr>
            <p:cNvPr id="8" name="Picture 7"/>
            <p:cNvPicPr>
              <a:picLocks noChangeAspect="1"/>
            </p:cNvPicPr>
            <p:nvPr/>
          </p:nvPicPr>
          <p:blipFill>
            <a:blip r:embed="rId3"/>
            <a:stretch>
              <a:fillRect/>
            </a:stretch>
          </p:blipFill>
          <p:spPr>
            <a:xfrm>
              <a:off x="7848600" y="1876194"/>
              <a:ext cx="527827" cy="902154"/>
            </a:xfrm>
            <a:prstGeom prst="rect">
              <a:avLst/>
            </a:prstGeom>
          </p:spPr>
        </p:pic>
      </p:grpSp>
      <p:grpSp>
        <p:nvGrpSpPr>
          <p:cNvPr id="28" name="Group 27"/>
          <p:cNvGrpSpPr/>
          <p:nvPr/>
        </p:nvGrpSpPr>
        <p:grpSpPr>
          <a:xfrm>
            <a:off x="530352" y="3297064"/>
            <a:ext cx="8074096" cy="1131715"/>
            <a:chOff x="530352" y="3343100"/>
            <a:chExt cx="8074096" cy="1131715"/>
          </a:xfrm>
        </p:grpSpPr>
        <p:sp>
          <p:nvSpPr>
            <p:cNvPr id="12" name="Rounded Rectangle 11"/>
            <p:cNvSpPr/>
            <p:nvPr/>
          </p:nvSpPr>
          <p:spPr bwMode="ltGray">
            <a:xfrm>
              <a:off x="530352" y="3343100"/>
              <a:ext cx="8074096" cy="113171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sz="1350" b="1" dirty="0" smtClean="0">
                  <a:solidFill>
                    <a:schemeClr val="tx1"/>
                  </a:solidFill>
                </a:rPr>
                <a:t>European regulations</a:t>
              </a:r>
            </a:p>
            <a:p>
              <a:pPr marL="214313" indent="-214313">
                <a:buFont typeface="Arial" panose="020B0604020202020204" pitchFamily="34" charset="0"/>
                <a:buChar char="•"/>
              </a:pPr>
              <a:r>
                <a:rPr lang="en-GB" sz="1350" dirty="0" smtClean="0">
                  <a:solidFill>
                    <a:schemeClr val="tx1"/>
                  </a:solidFill>
                </a:rPr>
                <a:t>European Journal: JO / EUR 1294 / 1999 15-JUNE-1999</a:t>
              </a:r>
            </a:p>
            <a:p>
              <a:pPr marL="214313" indent="-214313">
                <a:buFont typeface="Arial" panose="020B0604020202020204" pitchFamily="34" charset="0"/>
                <a:buChar char="•"/>
              </a:pPr>
              <a:r>
                <a:rPr lang="en-GB" sz="1350" dirty="0" smtClean="0">
                  <a:solidFill>
                    <a:schemeClr val="tx1"/>
                  </a:solidFill>
                </a:rPr>
                <a:t>HMT List (Her Majesty’s Treasury): Bank of England</a:t>
              </a:r>
            </a:p>
            <a:p>
              <a:pPr marL="557213" lvl="1" indent="-214313">
                <a:buFont typeface="Courier New" panose="02070309020205020404" pitchFamily="49" charset="0"/>
                <a:buChar char="o"/>
              </a:pPr>
              <a:r>
                <a:rPr lang="en-GB" sz="1350" dirty="0" smtClean="0">
                  <a:solidFill>
                    <a:schemeClr val="tx1"/>
                  </a:solidFill>
                </a:rPr>
                <a:t>All UK individuals and businesses must comply with </a:t>
              </a:r>
            </a:p>
            <a:p>
              <a:pPr lvl="1"/>
              <a:r>
                <a:rPr lang="en-GB" sz="1350" dirty="0" smtClean="0">
                  <a:solidFill>
                    <a:schemeClr val="tx1"/>
                  </a:solidFill>
                </a:rPr>
                <a:t>     financial sanctions requirements. </a:t>
              </a:r>
              <a:endParaRPr lang="en-GB" sz="1350" b="1" dirty="0">
                <a:solidFill>
                  <a:schemeClr val="accent5"/>
                </a:solidFill>
              </a:endParaRPr>
            </a:p>
          </p:txBody>
        </p:sp>
        <p:pic>
          <p:nvPicPr>
            <p:cNvPr id="11" name="Picture 10"/>
            <p:cNvPicPr>
              <a:picLocks noChangeAspect="1"/>
            </p:cNvPicPr>
            <p:nvPr/>
          </p:nvPicPr>
          <p:blipFill>
            <a:blip r:embed="rId4"/>
            <a:stretch>
              <a:fillRect/>
            </a:stretch>
          </p:blipFill>
          <p:spPr>
            <a:xfrm>
              <a:off x="7095054" y="3553621"/>
              <a:ext cx="1396369" cy="703936"/>
            </a:xfrm>
            <a:prstGeom prst="rect">
              <a:avLst/>
            </a:prstGeom>
          </p:spPr>
        </p:pic>
        <p:pic>
          <p:nvPicPr>
            <p:cNvPr id="13" name="Picture 12"/>
            <p:cNvPicPr>
              <a:picLocks noChangeAspect="1"/>
            </p:cNvPicPr>
            <p:nvPr/>
          </p:nvPicPr>
          <p:blipFill>
            <a:blip r:embed="rId5"/>
            <a:stretch>
              <a:fillRect/>
            </a:stretch>
          </p:blipFill>
          <p:spPr>
            <a:xfrm>
              <a:off x="5901788" y="3390272"/>
              <a:ext cx="839320" cy="825103"/>
            </a:xfrm>
            <a:prstGeom prst="rect">
              <a:avLst/>
            </a:prstGeom>
          </p:spPr>
        </p:pic>
      </p:grpSp>
      <p:grpSp>
        <p:nvGrpSpPr>
          <p:cNvPr id="29" name="Group 28"/>
          <p:cNvGrpSpPr/>
          <p:nvPr/>
        </p:nvGrpSpPr>
        <p:grpSpPr>
          <a:xfrm>
            <a:off x="530352" y="4642183"/>
            <a:ext cx="8074096" cy="1019065"/>
            <a:chOff x="530352" y="4642183"/>
            <a:chExt cx="8074096" cy="1019065"/>
          </a:xfrm>
        </p:grpSpPr>
        <p:sp>
          <p:nvSpPr>
            <p:cNvPr id="16" name="Rounded Rectangle 15"/>
            <p:cNvSpPr/>
            <p:nvPr/>
          </p:nvSpPr>
          <p:spPr bwMode="ltGray">
            <a:xfrm>
              <a:off x="530352" y="4642183"/>
              <a:ext cx="8074096" cy="101906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r>
                <a:rPr lang="en-GB" sz="1350" b="1" dirty="0" smtClean="0">
                  <a:solidFill>
                    <a:schemeClr val="tx1"/>
                  </a:solidFill>
                </a:rPr>
                <a:t>American regulations </a:t>
              </a:r>
            </a:p>
            <a:p>
              <a:pPr marL="214313" indent="-214313">
                <a:buFont typeface="Arial" panose="020B0604020202020204" pitchFamily="34" charset="0"/>
                <a:buChar char="•"/>
              </a:pPr>
              <a:r>
                <a:rPr lang="en-GB" sz="1350" dirty="0" smtClean="0">
                  <a:solidFill>
                    <a:schemeClr val="tx1"/>
                  </a:solidFill>
                </a:rPr>
                <a:t>OFAC List (1950) </a:t>
              </a:r>
            </a:p>
            <a:p>
              <a:pPr marL="214313" indent="-214313">
                <a:buFont typeface="Arial" panose="020B0604020202020204" pitchFamily="34" charset="0"/>
                <a:buChar char="•"/>
              </a:pPr>
              <a:r>
                <a:rPr lang="en-GB" sz="1350" dirty="0" smtClean="0">
                  <a:solidFill>
                    <a:schemeClr val="tx1"/>
                  </a:solidFill>
                </a:rPr>
                <a:t>U.S.A. Patriot Act - October 26, 2001 (new requirements)</a:t>
              </a:r>
              <a:endParaRPr lang="en-GB" sz="1350" b="1" dirty="0">
                <a:solidFill>
                  <a:schemeClr val="accent5"/>
                </a:solidFill>
              </a:endParaRPr>
            </a:p>
          </p:txBody>
        </p:sp>
        <p:pic>
          <p:nvPicPr>
            <p:cNvPr id="15" name="Picture 14"/>
            <p:cNvPicPr>
              <a:picLocks noChangeAspect="1"/>
            </p:cNvPicPr>
            <p:nvPr/>
          </p:nvPicPr>
          <p:blipFill>
            <a:blip r:embed="rId6"/>
            <a:stretch>
              <a:fillRect/>
            </a:stretch>
          </p:blipFill>
          <p:spPr>
            <a:xfrm>
              <a:off x="7677575" y="4754131"/>
              <a:ext cx="630917" cy="795166"/>
            </a:xfrm>
            <a:prstGeom prst="rect">
              <a:avLst/>
            </a:prstGeom>
          </p:spPr>
        </p:pic>
      </p:gr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28</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5534916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Lists of Blocked Entities</a:t>
            </a:r>
          </a:p>
        </p:txBody>
      </p:sp>
      <p:grpSp>
        <p:nvGrpSpPr>
          <p:cNvPr id="36" name="Group 35"/>
          <p:cNvGrpSpPr/>
          <p:nvPr/>
        </p:nvGrpSpPr>
        <p:grpSpPr>
          <a:xfrm>
            <a:off x="669472" y="1556794"/>
            <a:ext cx="1714500" cy="3008635"/>
            <a:chOff x="669472" y="2005002"/>
            <a:chExt cx="1714500" cy="3008635"/>
          </a:xfrm>
        </p:grpSpPr>
        <p:sp>
          <p:nvSpPr>
            <p:cNvPr id="4" name="Rectangle 3"/>
            <p:cNvSpPr/>
            <p:nvPr/>
          </p:nvSpPr>
          <p:spPr bwMode="ltGray">
            <a:xfrm>
              <a:off x="669472" y="2005002"/>
              <a:ext cx="1714500" cy="367394"/>
            </a:xfrm>
            <a:prstGeom prst="rect">
              <a:avLst/>
            </a:prstGeom>
            <a:solidFill>
              <a:schemeClr val="tx2"/>
            </a:solidFill>
            <a:ln w="31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solidFill>
                    <a:schemeClr val="bg1"/>
                  </a:solidFill>
                  <a:latin typeface="+mj-lt"/>
                </a:rPr>
                <a:t>OFFICIAL</a:t>
              </a:r>
            </a:p>
          </p:txBody>
        </p:sp>
        <p:sp>
          <p:nvSpPr>
            <p:cNvPr id="6" name="TextBox 5"/>
            <p:cNvSpPr txBox="1"/>
            <p:nvPr/>
          </p:nvSpPr>
          <p:spPr>
            <a:xfrm>
              <a:off x="669472" y="2403618"/>
              <a:ext cx="1714500" cy="2610019"/>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wrap="square" lIns="72000" tIns="0" rIns="0" bIns="0" rtlCol="0">
              <a:noAutofit/>
            </a:bodyPr>
            <a:lstStyle/>
            <a:p>
              <a:pPr marL="51435" indent="-257175">
                <a:spcAft>
                  <a:spcPts val="675"/>
                </a:spcAft>
                <a:buFont typeface="Arial" panose="020B0604020202020204" pitchFamily="34" charset="0"/>
                <a:buChar char="•"/>
              </a:pPr>
              <a:endParaRPr lang="en-GB" sz="1500" dirty="0">
                <a:latin typeface="+mj-lt"/>
              </a:endParaRPr>
            </a:p>
            <a:p>
              <a:pPr marL="80010" indent="-285750">
                <a:spcAft>
                  <a:spcPts val="675"/>
                </a:spcAft>
                <a:buFont typeface="Arial" panose="020B0604020202020204" pitchFamily="34" charset="0"/>
                <a:buChar char="•"/>
              </a:pPr>
              <a:r>
                <a:rPr lang="en-GB" sz="1500" dirty="0">
                  <a:solidFill>
                    <a:schemeClr val="tx1"/>
                  </a:solidFill>
                  <a:latin typeface="+mj-lt"/>
                </a:rPr>
                <a:t>HMT</a:t>
              </a:r>
            </a:p>
            <a:p>
              <a:pPr marL="80010" indent="-285750">
                <a:spcAft>
                  <a:spcPts val="675"/>
                </a:spcAft>
                <a:buFont typeface="Arial" panose="020B0604020202020204" pitchFamily="34" charset="0"/>
                <a:buChar char="•"/>
              </a:pPr>
              <a:r>
                <a:rPr lang="en-GB" sz="1500" dirty="0">
                  <a:solidFill>
                    <a:schemeClr val="tx1"/>
                  </a:solidFill>
                  <a:latin typeface="+mj-lt"/>
                </a:rPr>
                <a:t>EU</a:t>
              </a:r>
            </a:p>
            <a:p>
              <a:pPr marL="80010" indent="-285750">
                <a:spcAft>
                  <a:spcPts val="675"/>
                </a:spcAft>
                <a:buFont typeface="Arial" panose="020B0604020202020204" pitchFamily="34" charset="0"/>
                <a:buChar char="•"/>
              </a:pPr>
              <a:r>
                <a:rPr lang="en-GB" sz="1500" dirty="0">
                  <a:solidFill>
                    <a:schemeClr val="tx1"/>
                  </a:solidFill>
                  <a:latin typeface="+mj-lt"/>
                </a:rPr>
                <a:t>OFAC</a:t>
              </a:r>
            </a:p>
            <a:p>
              <a:pPr marL="80010" indent="-285750">
                <a:spcAft>
                  <a:spcPts val="675"/>
                </a:spcAft>
                <a:buFont typeface="Arial" panose="020B0604020202020204" pitchFamily="34" charset="0"/>
                <a:buChar char="•"/>
              </a:pPr>
              <a:r>
                <a:rPr lang="en-GB" sz="1500" dirty="0">
                  <a:solidFill>
                    <a:schemeClr val="tx1"/>
                  </a:solidFill>
                  <a:latin typeface="+mj-lt"/>
                </a:rPr>
                <a:t>SECO</a:t>
              </a:r>
            </a:p>
            <a:p>
              <a:pPr marL="80010" indent="-285750">
                <a:spcAft>
                  <a:spcPts val="675"/>
                </a:spcAft>
                <a:buFont typeface="Arial" panose="020B0604020202020204" pitchFamily="34" charset="0"/>
                <a:buChar char="•"/>
              </a:pPr>
              <a:r>
                <a:rPr lang="en-GB" sz="1500" dirty="0" err="1">
                  <a:solidFill>
                    <a:schemeClr val="tx1"/>
                  </a:solidFill>
                  <a:latin typeface="+mj-lt"/>
                </a:rPr>
                <a:t>Austrac</a:t>
              </a:r>
              <a:endParaRPr lang="en-GB" sz="1500" dirty="0">
                <a:solidFill>
                  <a:schemeClr val="tx1"/>
                </a:solidFill>
                <a:latin typeface="+mj-lt"/>
              </a:endParaRPr>
            </a:p>
            <a:p>
              <a:pPr marL="80010" indent="-285750">
                <a:spcAft>
                  <a:spcPts val="675"/>
                </a:spcAft>
                <a:buFont typeface="Arial" panose="020B0604020202020204" pitchFamily="34" charset="0"/>
                <a:buChar char="•"/>
              </a:pPr>
              <a:r>
                <a:rPr lang="en-GB" sz="1500" dirty="0" smtClean="0">
                  <a:solidFill>
                    <a:schemeClr val="tx1"/>
                  </a:solidFill>
                  <a:latin typeface="+mj-lt"/>
                </a:rPr>
                <a:t>UNSC</a:t>
              </a:r>
              <a:endParaRPr lang="en-GB" sz="1500" dirty="0">
                <a:solidFill>
                  <a:schemeClr val="tx1"/>
                </a:solidFill>
                <a:latin typeface="+mj-lt"/>
              </a:endParaRPr>
            </a:p>
          </p:txBody>
        </p:sp>
        <p:pic>
          <p:nvPicPr>
            <p:cNvPr id="7" name="Picture 6"/>
            <p:cNvPicPr>
              <a:picLocks noChangeAspect="1"/>
            </p:cNvPicPr>
            <p:nvPr/>
          </p:nvPicPr>
          <p:blipFill>
            <a:blip r:embed="rId3"/>
            <a:stretch>
              <a:fillRect/>
            </a:stretch>
          </p:blipFill>
          <p:spPr>
            <a:xfrm>
              <a:off x="1847736" y="3359581"/>
              <a:ext cx="371475" cy="271463"/>
            </a:xfrm>
            <a:prstGeom prst="rect">
              <a:avLst/>
            </a:prstGeom>
          </p:spPr>
        </p:pic>
        <p:pic>
          <p:nvPicPr>
            <p:cNvPr id="9" name="Picture 8"/>
            <p:cNvPicPr>
              <a:picLocks noChangeAspect="1"/>
            </p:cNvPicPr>
            <p:nvPr/>
          </p:nvPicPr>
          <p:blipFill>
            <a:blip r:embed="rId4"/>
            <a:stretch>
              <a:fillRect/>
            </a:stretch>
          </p:blipFill>
          <p:spPr>
            <a:xfrm>
              <a:off x="1847737" y="2729399"/>
              <a:ext cx="386669" cy="264491"/>
            </a:xfrm>
            <a:prstGeom prst="rect">
              <a:avLst/>
            </a:prstGeom>
          </p:spPr>
        </p:pic>
        <p:pic>
          <p:nvPicPr>
            <p:cNvPr id="19" name="Picture 18"/>
            <p:cNvPicPr>
              <a:picLocks noChangeAspect="1"/>
            </p:cNvPicPr>
            <p:nvPr/>
          </p:nvPicPr>
          <p:blipFill>
            <a:blip r:embed="rId5"/>
            <a:stretch>
              <a:fillRect/>
            </a:stretch>
          </p:blipFill>
          <p:spPr>
            <a:xfrm>
              <a:off x="1847736" y="3052910"/>
              <a:ext cx="371475" cy="247650"/>
            </a:xfrm>
            <a:prstGeom prst="rect">
              <a:avLst/>
            </a:prstGeom>
          </p:spPr>
        </p:pic>
        <p:pic>
          <p:nvPicPr>
            <p:cNvPr id="20" name="Picture 19"/>
            <p:cNvPicPr>
              <a:picLocks noChangeAspect="1"/>
            </p:cNvPicPr>
            <p:nvPr/>
          </p:nvPicPr>
          <p:blipFill>
            <a:blip r:embed="rId6"/>
            <a:stretch>
              <a:fillRect/>
            </a:stretch>
          </p:blipFill>
          <p:spPr>
            <a:xfrm>
              <a:off x="1847736" y="3673735"/>
              <a:ext cx="371475" cy="225710"/>
            </a:xfrm>
            <a:prstGeom prst="rect">
              <a:avLst/>
            </a:prstGeom>
          </p:spPr>
        </p:pic>
        <p:pic>
          <p:nvPicPr>
            <p:cNvPr id="21" name="Picture 20"/>
            <p:cNvPicPr>
              <a:picLocks noChangeAspect="1"/>
            </p:cNvPicPr>
            <p:nvPr/>
          </p:nvPicPr>
          <p:blipFill>
            <a:blip r:embed="rId7"/>
            <a:stretch>
              <a:fillRect/>
            </a:stretch>
          </p:blipFill>
          <p:spPr>
            <a:xfrm>
              <a:off x="1847737" y="4022844"/>
              <a:ext cx="386669" cy="228599"/>
            </a:xfrm>
            <a:prstGeom prst="rect">
              <a:avLst/>
            </a:prstGeom>
          </p:spPr>
        </p:pic>
      </p:grpSp>
      <p:grpSp>
        <p:nvGrpSpPr>
          <p:cNvPr id="37" name="Group 36"/>
          <p:cNvGrpSpPr/>
          <p:nvPr/>
        </p:nvGrpSpPr>
        <p:grpSpPr>
          <a:xfrm>
            <a:off x="3780065" y="1556793"/>
            <a:ext cx="1714500" cy="3008636"/>
            <a:chOff x="3780065" y="2005001"/>
            <a:chExt cx="1714500" cy="3008636"/>
          </a:xfrm>
        </p:grpSpPr>
        <p:sp>
          <p:nvSpPr>
            <p:cNvPr id="17" name="Rectangle 16"/>
            <p:cNvSpPr/>
            <p:nvPr/>
          </p:nvSpPr>
          <p:spPr bwMode="ltGray">
            <a:xfrm>
              <a:off x="3780065" y="2005001"/>
              <a:ext cx="1714500" cy="367395"/>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solidFill>
                    <a:schemeClr val="bg1"/>
                  </a:solidFill>
                  <a:latin typeface="+mj-lt"/>
                </a:rPr>
                <a:t>THIRD PARTY</a:t>
              </a:r>
            </a:p>
          </p:txBody>
        </p:sp>
        <p:sp>
          <p:nvSpPr>
            <p:cNvPr id="22" name="TextBox 21"/>
            <p:cNvSpPr txBox="1"/>
            <p:nvPr/>
          </p:nvSpPr>
          <p:spPr>
            <a:xfrm>
              <a:off x="3780065" y="2409880"/>
              <a:ext cx="1714500" cy="2603757"/>
            </a:xfrm>
            <a:prstGeom prst="rect">
              <a:avLst/>
            </a:prstGeom>
            <a:ln/>
          </p:spPr>
          <p:style>
            <a:lnRef idx="2">
              <a:schemeClr val="accent1"/>
            </a:lnRef>
            <a:fillRef idx="1">
              <a:schemeClr val="lt1"/>
            </a:fillRef>
            <a:effectRef idx="0">
              <a:schemeClr val="accent1"/>
            </a:effectRef>
            <a:fontRef idx="minor">
              <a:schemeClr val="dk1"/>
            </a:fontRef>
          </p:style>
          <p:txBody>
            <a:bodyPr wrap="square" lIns="72000" tIns="0" rIns="0" bIns="0" rtlCol="0">
              <a:noAutofit/>
            </a:bodyPr>
            <a:lstStyle/>
            <a:p>
              <a:endParaRPr lang="en-GB" sz="1500" dirty="0">
                <a:solidFill>
                  <a:schemeClr val="tx1"/>
                </a:solidFill>
                <a:latin typeface="+mj-lt"/>
              </a:endParaRPr>
            </a:p>
            <a:p>
              <a:pPr marL="285750" indent="-285750">
                <a:lnSpc>
                  <a:spcPct val="150000"/>
                </a:lnSpc>
                <a:buFont typeface="Arial" panose="020B0604020202020204" pitchFamily="34" charset="0"/>
                <a:buChar char="•"/>
              </a:pPr>
              <a:r>
                <a:rPr lang="en-GB" sz="1500" dirty="0" smtClean="0">
                  <a:solidFill>
                    <a:schemeClr val="tx1"/>
                  </a:solidFill>
                  <a:latin typeface="+mj-lt"/>
                </a:rPr>
                <a:t>World-Check </a:t>
              </a:r>
              <a:endParaRPr lang="en-GB" sz="1500" dirty="0">
                <a:solidFill>
                  <a:schemeClr val="tx1"/>
                </a:solidFill>
                <a:latin typeface="+mj-lt"/>
              </a:endParaRPr>
            </a:p>
            <a:p>
              <a:pPr marL="285750" indent="-285750">
                <a:lnSpc>
                  <a:spcPct val="150000"/>
                </a:lnSpc>
                <a:buFont typeface="Arial" panose="020B0604020202020204" pitchFamily="34" charset="0"/>
                <a:buChar char="•"/>
              </a:pPr>
              <a:r>
                <a:rPr lang="en-GB" sz="1500" dirty="0" smtClean="0">
                  <a:solidFill>
                    <a:schemeClr val="tx1"/>
                  </a:solidFill>
                  <a:latin typeface="+mj-lt"/>
                </a:rPr>
                <a:t>Factiva </a:t>
              </a:r>
              <a:endParaRPr lang="en-GB" sz="1500" dirty="0">
                <a:solidFill>
                  <a:schemeClr val="tx1"/>
                </a:solidFill>
                <a:latin typeface="+mj-lt"/>
              </a:endParaRPr>
            </a:p>
            <a:p>
              <a:pPr marL="285750" indent="-285750">
                <a:lnSpc>
                  <a:spcPct val="150000"/>
                </a:lnSpc>
                <a:buFont typeface="Arial" panose="020B0604020202020204" pitchFamily="34" charset="0"/>
                <a:buChar char="•"/>
              </a:pPr>
              <a:r>
                <a:rPr lang="en-GB" sz="1500" dirty="0" smtClean="0">
                  <a:solidFill>
                    <a:schemeClr val="tx1"/>
                  </a:solidFill>
                  <a:latin typeface="+mj-lt"/>
                </a:rPr>
                <a:t>World </a:t>
              </a:r>
              <a:r>
                <a:rPr lang="en-GB" sz="1500" dirty="0">
                  <a:solidFill>
                    <a:schemeClr val="tx1"/>
                  </a:solidFill>
                  <a:latin typeface="+mj-lt"/>
                </a:rPr>
                <a:t>Compliance</a:t>
              </a:r>
            </a:p>
            <a:p>
              <a:pPr marL="285750" indent="-285750">
                <a:lnSpc>
                  <a:spcPct val="150000"/>
                </a:lnSpc>
                <a:buFont typeface="Arial" panose="020B0604020202020204" pitchFamily="34" charset="0"/>
                <a:buChar char="•"/>
              </a:pPr>
              <a:r>
                <a:rPr lang="en-GB" sz="1500" dirty="0" err="1" smtClean="0">
                  <a:solidFill>
                    <a:schemeClr val="tx1"/>
                  </a:solidFill>
                  <a:latin typeface="+mj-lt"/>
                </a:rPr>
                <a:t>Accuity</a:t>
              </a:r>
              <a:r>
                <a:rPr lang="en-GB" sz="1500" dirty="0" smtClean="0">
                  <a:solidFill>
                    <a:schemeClr val="tx1"/>
                  </a:solidFill>
                  <a:latin typeface="+mj-lt"/>
                </a:rPr>
                <a:t> </a:t>
              </a:r>
              <a:endParaRPr lang="en-GB" sz="1500" dirty="0">
                <a:solidFill>
                  <a:schemeClr val="tx1"/>
                </a:solidFill>
                <a:latin typeface="+mj-lt"/>
              </a:endParaRPr>
            </a:p>
            <a:p>
              <a:pPr marL="285750" indent="-285750">
                <a:lnSpc>
                  <a:spcPct val="150000"/>
                </a:lnSpc>
                <a:buFont typeface="Arial" panose="020B0604020202020204" pitchFamily="34" charset="0"/>
                <a:buChar char="•"/>
              </a:pPr>
              <a:r>
                <a:rPr lang="en-GB" sz="1500" dirty="0" smtClean="0">
                  <a:solidFill>
                    <a:schemeClr val="tx1"/>
                  </a:solidFill>
                  <a:latin typeface="+mj-lt"/>
                </a:rPr>
                <a:t>… </a:t>
              </a:r>
              <a:endParaRPr lang="en-GB" sz="1500" dirty="0">
                <a:solidFill>
                  <a:schemeClr val="tx1"/>
                </a:solidFill>
                <a:latin typeface="+mj-lt"/>
              </a:endParaRPr>
            </a:p>
            <a:p>
              <a:pPr marL="51435" indent="-257175">
                <a:spcAft>
                  <a:spcPts val="675"/>
                </a:spcAft>
                <a:buFont typeface="Arial" panose="020B0604020202020204" pitchFamily="34" charset="0"/>
                <a:buChar char="•"/>
              </a:pPr>
              <a:endParaRPr lang="en-GB" sz="1500" dirty="0">
                <a:solidFill>
                  <a:schemeClr val="tx1"/>
                </a:solidFill>
                <a:latin typeface="+mj-lt"/>
              </a:endParaRPr>
            </a:p>
          </p:txBody>
        </p:sp>
      </p:grpSp>
      <p:grpSp>
        <p:nvGrpSpPr>
          <p:cNvPr id="38" name="Group 37"/>
          <p:cNvGrpSpPr/>
          <p:nvPr/>
        </p:nvGrpSpPr>
        <p:grpSpPr>
          <a:xfrm>
            <a:off x="6660232" y="1556792"/>
            <a:ext cx="1714500" cy="3008637"/>
            <a:chOff x="7086600" y="1975427"/>
            <a:chExt cx="1714500" cy="3008637"/>
          </a:xfrm>
        </p:grpSpPr>
        <p:sp>
          <p:nvSpPr>
            <p:cNvPr id="18" name="Rectangle 17"/>
            <p:cNvSpPr/>
            <p:nvPr/>
          </p:nvSpPr>
          <p:spPr bwMode="ltGray">
            <a:xfrm>
              <a:off x="7086600" y="1975427"/>
              <a:ext cx="1714500" cy="36739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b="1" dirty="0">
                  <a:solidFill>
                    <a:schemeClr val="bg1"/>
                  </a:solidFill>
                  <a:latin typeface="+mj-lt"/>
                </a:rPr>
                <a:t>INTERNAL</a:t>
              </a:r>
            </a:p>
          </p:txBody>
        </p:sp>
        <p:sp>
          <p:nvSpPr>
            <p:cNvPr id="23" name="TextBox 22"/>
            <p:cNvSpPr txBox="1"/>
            <p:nvPr/>
          </p:nvSpPr>
          <p:spPr>
            <a:xfrm>
              <a:off x="7086600" y="2374045"/>
              <a:ext cx="1714500" cy="2610019"/>
            </a:xfrm>
            <a:prstGeom prst="rect">
              <a:avLst/>
            </a:prstGeom>
            <a:ln/>
          </p:spPr>
          <p:style>
            <a:lnRef idx="2">
              <a:schemeClr val="accent1"/>
            </a:lnRef>
            <a:fillRef idx="1">
              <a:schemeClr val="lt1"/>
            </a:fillRef>
            <a:effectRef idx="0">
              <a:schemeClr val="accent1"/>
            </a:effectRef>
            <a:fontRef idx="minor">
              <a:schemeClr val="dk1"/>
            </a:fontRef>
          </p:style>
          <p:txBody>
            <a:bodyPr wrap="square" lIns="72000" tIns="0" rIns="0" bIns="0" rtlCol="0">
              <a:noAutofit/>
            </a:bodyPr>
            <a:lstStyle/>
            <a:p>
              <a:endParaRPr lang="en-GB" sz="1500" dirty="0">
                <a:solidFill>
                  <a:schemeClr val="tx1"/>
                </a:solidFill>
                <a:latin typeface="+mj-lt"/>
              </a:endParaRPr>
            </a:p>
            <a:p>
              <a:pPr marL="285750" indent="-285750">
                <a:buFont typeface="Arial" panose="020B0604020202020204" pitchFamily="34" charset="0"/>
                <a:buChar char="•"/>
              </a:pPr>
              <a:r>
                <a:rPr lang="en-GB" sz="1500" dirty="0" smtClean="0">
                  <a:solidFill>
                    <a:schemeClr val="tx1"/>
                  </a:solidFill>
                  <a:latin typeface="+mj-lt"/>
                </a:rPr>
                <a:t>Bad </a:t>
              </a:r>
              <a:r>
                <a:rPr lang="en-GB" sz="1500" dirty="0">
                  <a:solidFill>
                    <a:schemeClr val="tx1"/>
                  </a:solidFill>
                  <a:latin typeface="+mj-lt"/>
                </a:rPr>
                <a:t>debtors </a:t>
              </a:r>
            </a:p>
            <a:p>
              <a:pPr marL="285750" indent="-285750">
                <a:buFont typeface="Arial" panose="020B0604020202020204" pitchFamily="34" charset="0"/>
                <a:buChar char="•"/>
              </a:pPr>
              <a:endParaRPr lang="en-GB" sz="1500" dirty="0">
                <a:solidFill>
                  <a:schemeClr val="tx1"/>
                </a:solidFill>
                <a:latin typeface="+mj-lt"/>
              </a:endParaRPr>
            </a:p>
            <a:p>
              <a:pPr marL="285750" indent="-285750">
                <a:buFont typeface="Arial" panose="020B0604020202020204" pitchFamily="34" charset="0"/>
                <a:buChar char="•"/>
              </a:pPr>
              <a:r>
                <a:rPr lang="en-GB" sz="1500" dirty="0" smtClean="0">
                  <a:solidFill>
                    <a:schemeClr val="tx1"/>
                  </a:solidFill>
                  <a:latin typeface="+mj-lt"/>
                </a:rPr>
                <a:t>Unreliable </a:t>
              </a:r>
              <a:endParaRPr lang="en-GB" sz="1500" dirty="0">
                <a:solidFill>
                  <a:schemeClr val="tx1"/>
                </a:solidFill>
                <a:latin typeface="+mj-lt"/>
              </a:endParaRPr>
            </a:p>
            <a:p>
              <a:r>
                <a:rPr lang="en-GB" sz="1500" dirty="0" smtClean="0">
                  <a:solidFill>
                    <a:schemeClr val="tx1"/>
                  </a:solidFill>
                  <a:latin typeface="+mj-lt"/>
                </a:rPr>
                <a:t>counterparts</a:t>
              </a:r>
              <a:endParaRPr lang="en-GB" sz="1500" dirty="0">
                <a:solidFill>
                  <a:schemeClr val="tx1"/>
                </a:solidFill>
                <a:latin typeface="+mj-lt"/>
              </a:endParaRPr>
            </a:p>
            <a:p>
              <a:r>
                <a:rPr lang="en-GB" sz="1500" dirty="0">
                  <a:solidFill>
                    <a:schemeClr val="tx1"/>
                  </a:solidFill>
                  <a:latin typeface="+mj-lt"/>
                </a:rPr>
                <a:t> </a:t>
              </a:r>
            </a:p>
            <a:p>
              <a:pPr marL="285750" indent="-285750">
                <a:buFont typeface="Arial" panose="020B0604020202020204" pitchFamily="34" charset="0"/>
                <a:buChar char="•"/>
              </a:pPr>
              <a:r>
                <a:rPr lang="en-GB" sz="1500" dirty="0" smtClean="0">
                  <a:solidFill>
                    <a:schemeClr val="tx1"/>
                  </a:solidFill>
                  <a:latin typeface="+mj-lt"/>
                </a:rPr>
                <a:t>Blacklists/ </a:t>
              </a:r>
              <a:r>
                <a:rPr lang="en-GB" sz="1500" dirty="0" err="1" smtClean="0">
                  <a:solidFill>
                    <a:schemeClr val="tx1"/>
                  </a:solidFill>
                  <a:latin typeface="+mj-lt"/>
                </a:rPr>
                <a:t>greylists</a:t>
              </a:r>
              <a:r>
                <a:rPr lang="en-GB" sz="1500" dirty="0" smtClean="0">
                  <a:solidFill>
                    <a:schemeClr val="tx1"/>
                  </a:solidFill>
                  <a:latin typeface="+mj-lt"/>
                </a:rPr>
                <a:t>/ whitelists</a:t>
              </a:r>
            </a:p>
            <a:p>
              <a:pPr marL="285750" indent="-285750">
                <a:buFont typeface="Arial" panose="020B0604020202020204" pitchFamily="34" charset="0"/>
                <a:buChar char="•"/>
              </a:pPr>
              <a:endParaRPr lang="en-GB" sz="1500" dirty="0">
                <a:solidFill>
                  <a:schemeClr val="tx1"/>
                </a:solidFill>
                <a:latin typeface="+mj-lt"/>
              </a:endParaRPr>
            </a:p>
            <a:p>
              <a:pPr marL="285750" indent="-285750">
                <a:buFont typeface="Arial" panose="020B0604020202020204" pitchFamily="34" charset="0"/>
                <a:buChar char="•"/>
              </a:pPr>
              <a:r>
                <a:rPr lang="en-GB" sz="1500" dirty="0" smtClean="0">
                  <a:solidFill>
                    <a:schemeClr val="tx1"/>
                  </a:solidFill>
                  <a:latin typeface="+mj-lt"/>
                </a:rPr>
                <a:t>…</a:t>
              </a:r>
              <a:endParaRPr lang="en-GB" sz="1500" dirty="0">
                <a:solidFill>
                  <a:schemeClr val="tx1"/>
                </a:solidFill>
                <a:latin typeface="+mj-lt"/>
              </a:endParaRPr>
            </a:p>
            <a:p>
              <a:endParaRPr lang="en-GB" sz="1500" dirty="0">
                <a:solidFill>
                  <a:schemeClr val="tx1"/>
                </a:solidFill>
                <a:latin typeface="+mj-lt"/>
              </a:endParaRPr>
            </a:p>
            <a:p>
              <a:pPr marL="51435" indent="-257175">
                <a:spcAft>
                  <a:spcPts val="675"/>
                </a:spcAft>
                <a:buFont typeface="Arial" panose="020B0604020202020204" pitchFamily="34" charset="0"/>
                <a:buChar char="•"/>
              </a:pPr>
              <a:endParaRPr lang="en-GB" sz="1500" dirty="0">
                <a:solidFill>
                  <a:schemeClr val="tx1"/>
                </a:solidFill>
                <a:latin typeface="+mj-lt"/>
              </a:endParaRPr>
            </a:p>
          </p:txBody>
        </p:sp>
      </p:grpSp>
      <p:sp>
        <p:nvSpPr>
          <p:cNvPr id="24" name="Up Arrow 23"/>
          <p:cNvSpPr/>
          <p:nvPr/>
        </p:nvSpPr>
        <p:spPr bwMode="ltGray">
          <a:xfrm>
            <a:off x="683752" y="4602913"/>
            <a:ext cx="1656000" cy="1080000"/>
          </a:xfrm>
          <a:prstGeom prst="up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bg1"/>
                </a:solidFill>
                <a:latin typeface="+mj-lt"/>
              </a:rPr>
              <a:t>Sanctions </a:t>
            </a:r>
            <a:r>
              <a:rPr lang="en-GB" sz="1000" b="1" dirty="0" smtClean="0">
                <a:solidFill>
                  <a:schemeClr val="bg1"/>
                </a:solidFill>
                <a:latin typeface="+mj-lt"/>
              </a:rPr>
              <a:t>list</a:t>
            </a:r>
            <a:endParaRPr lang="en-GB" sz="1000" b="1" dirty="0">
              <a:solidFill>
                <a:schemeClr val="bg1"/>
              </a:solidFill>
              <a:latin typeface="+mj-lt"/>
            </a:endParaRPr>
          </a:p>
        </p:txBody>
      </p:sp>
      <p:sp>
        <p:nvSpPr>
          <p:cNvPr id="26" name="Up Arrow 25"/>
          <p:cNvSpPr/>
          <p:nvPr/>
        </p:nvSpPr>
        <p:spPr bwMode="ltGray">
          <a:xfrm>
            <a:off x="3812837" y="4602913"/>
            <a:ext cx="1656000" cy="1080000"/>
          </a:xfrm>
          <a:prstGeom prst="up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b="1" dirty="0">
                <a:solidFill>
                  <a:schemeClr val="bg1"/>
                </a:solidFill>
                <a:latin typeface="+mj-lt"/>
              </a:rPr>
              <a:t>Private </a:t>
            </a:r>
            <a:r>
              <a:rPr lang="en-GB" sz="1000" b="1" dirty="0" smtClean="0">
                <a:solidFill>
                  <a:schemeClr val="bg1"/>
                </a:solidFill>
                <a:latin typeface="+mj-lt"/>
              </a:rPr>
              <a:t>list</a:t>
            </a:r>
            <a:endParaRPr lang="en-GB" sz="1000" b="1" dirty="0">
              <a:solidFill>
                <a:schemeClr val="bg1"/>
              </a:solidFill>
              <a:latin typeface="+mj-lt"/>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29</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696068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Introduction</a:t>
            </a:r>
            <a:endParaRPr lang="en-GB" dirty="0"/>
          </a:p>
        </p:txBody>
      </p:sp>
      <p:sp>
        <p:nvSpPr>
          <p:cNvPr id="68" name="Subtitle 67"/>
          <p:cNvSpPr>
            <a:spLocks noGrp="1"/>
          </p:cNvSpPr>
          <p:nvPr>
            <p:ph type="subTitle" idx="1"/>
          </p:nvPr>
        </p:nvSpPr>
        <p:spPr/>
        <p:txBody>
          <a:bodyPr/>
          <a:lstStyle/>
          <a:p>
            <a:r>
              <a:rPr lang="en-GB" u="sng" dirty="0"/>
              <a:t>Speakers: </a:t>
            </a:r>
          </a:p>
          <a:p>
            <a:r>
              <a:rPr lang="en-GB" dirty="0"/>
              <a:t>Scott </a:t>
            </a:r>
            <a:r>
              <a:rPr lang="en-GB" dirty="0" err="1"/>
              <a:t>Samme</a:t>
            </a:r>
            <a:r>
              <a:rPr lang="en-GB" dirty="0"/>
              <a:t> </a:t>
            </a:r>
            <a:endParaRPr lang="en-GB" dirty="0" smtClean="0"/>
          </a:p>
          <a:p>
            <a:r>
              <a:rPr lang="en-GB" dirty="0" smtClean="0"/>
              <a:t>Jeremy </a:t>
            </a:r>
            <a:r>
              <a:rPr lang="en-GB" dirty="0"/>
              <a:t>Davey </a:t>
            </a:r>
            <a:endParaRPr lang="en-GB" dirty="0" smtClean="0"/>
          </a:p>
          <a:p>
            <a:r>
              <a:rPr lang="en-GB" dirty="0" smtClean="0"/>
              <a:t>Natasha </a:t>
            </a:r>
            <a:r>
              <a:rPr lang="en-GB" dirty="0"/>
              <a:t>Mushfique </a:t>
            </a:r>
          </a:p>
          <a:p>
            <a:endParaRPr lang="en-GB"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3</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435131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GB" dirty="0" smtClean="0">
                <a:solidFill>
                  <a:schemeClr val="tx2"/>
                </a:solidFill>
              </a:rPr>
              <a:t>Overview of the Sanctions Screening Process</a:t>
            </a:r>
            <a:endParaRPr lang="en-GB" dirty="0">
              <a:solidFill>
                <a:schemeClr val="tx2"/>
              </a:solidFill>
            </a:endParaRPr>
          </a:p>
        </p:txBody>
      </p:sp>
      <p:sp>
        <p:nvSpPr>
          <p:cNvPr id="4" name="Rounded Rectangle 3"/>
          <p:cNvSpPr/>
          <p:nvPr/>
        </p:nvSpPr>
        <p:spPr bwMode="auto">
          <a:xfrm>
            <a:off x="2418657" y="2972125"/>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5" name="Rounded Rectangle 4"/>
          <p:cNvSpPr/>
          <p:nvPr/>
        </p:nvSpPr>
        <p:spPr bwMode="auto">
          <a:xfrm>
            <a:off x="2418657" y="4288795"/>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6" name="Rounded Rectangle 5"/>
          <p:cNvSpPr/>
          <p:nvPr/>
        </p:nvSpPr>
        <p:spPr bwMode="auto">
          <a:xfrm>
            <a:off x="5152814" y="2992651"/>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7" name="Rounded Rectangle 6"/>
          <p:cNvSpPr/>
          <p:nvPr/>
        </p:nvSpPr>
        <p:spPr bwMode="auto">
          <a:xfrm>
            <a:off x="399830" y="2992651"/>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8" name="Rounded Rectangle 7"/>
          <p:cNvSpPr/>
          <p:nvPr/>
        </p:nvSpPr>
        <p:spPr bwMode="auto">
          <a:xfrm>
            <a:off x="7105085" y="4288795"/>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9" name="Rounded Rectangle 8"/>
          <p:cNvSpPr/>
          <p:nvPr/>
        </p:nvSpPr>
        <p:spPr bwMode="auto">
          <a:xfrm>
            <a:off x="5138839" y="1696507"/>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10" name="Rounded Rectangle 9"/>
          <p:cNvSpPr/>
          <p:nvPr/>
        </p:nvSpPr>
        <p:spPr bwMode="auto">
          <a:xfrm>
            <a:off x="7097030" y="2992651"/>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cxnSp>
        <p:nvCxnSpPr>
          <p:cNvPr id="12" name="Straight Arrow Connector 11"/>
          <p:cNvCxnSpPr>
            <a:stCxn id="7" idx="3"/>
            <a:endCxn id="4" idx="1"/>
          </p:cNvCxnSpPr>
          <p:nvPr/>
        </p:nvCxnSpPr>
        <p:spPr bwMode="auto">
          <a:xfrm flipV="1">
            <a:off x="1911998" y="3440177"/>
            <a:ext cx="506659" cy="20526"/>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cxnSp>
        <p:nvCxnSpPr>
          <p:cNvPr id="14" name="Straight Arrow Connector 13"/>
          <p:cNvCxnSpPr>
            <a:stCxn id="5" idx="0"/>
            <a:endCxn id="4" idx="2"/>
          </p:cNvCxnSpPr>
          <p:nvPr/>
        </p:nvCxnSpPr>
        <p:spPr bwMode="auto">
          <a:xfrm flipV="1">
            <a:off x="3174741" y="3908229"/>
            <a:ext cx="0" cy="380566"/>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cxnSp>
        <p:nvCxnSpPr>
          <p:cNvPr id="16" name="Straight Arrow Connector 15"/>
          <p:cNvCxnSpPr>
            <a:stCxn id="4" idx="3"/>
            <a:endCxn id="6" idx="1"/>
          </p:cNvCxnSpPr>
          <p:nvPr/>
        </p:nvCxnSpPr>
        <p:spPr bwMode="auto">
          <a:xfrm>
            <a:off x="3930825" y="3440177"/>
            <a:ext cx="1221989" cy="20526"/>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cxnSp>
        <p:nvCxnSpPr>
          <p:cNvPr id="18" name="Straight Arrow Connector 17"/>
          <p:cNvCxnSpPr>
            <a:stCxn id="6" idx="0"/>
            <a:endCxn id="9" idx="2"/>
          </p:cNvCxnSpPr>
          <p:nvPr/>
        </p:nvCxnSpPr>
        <p:spPr bwMode="auto">
          <a:xfrm flipH="1" flipV="1">
            <a:off x="5894923" y="2632611"/>
            <a:ext cx="13975" cy="360040"/>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cxnSp>
        <p:nvCxnSpPr>
          <p:cNvPr id="22" name="Straight Arrow Connector 21"/>
          <p:cNvCxnSpPr>
            <a:stCxn id="6" idx="3"/>
            <a:endCxn id="10" idx="1"/>
          </p:cNvCxnSpPr>
          <p:nvPr/>
        </p:nvCxnSpPr>
        <p:spPr bwMode="auto">
          <a:xfrm>
            <a:off x="6664982" y="3460703"/>
            <a:ext cx="432048" cy="0"/>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sp>
        <p:nvSpPr>
          <p:cNvPr id="23" name="TextBox 22"/>
          <p:cNvSpPr txBox="1"/>
          <p:nvPr/>
        </p:nvSpPr>
        <p:spPr>
          <a:xfrm>
            <a:off x="543846" y="3306814"/>
            <a:ext cx="1224136" cy="307777"/>
          </a:xfrm>
          <a:prstGeom prst="rect">
            <a:avLst/>
          </a:prstGeom>
          <a:noFill/>
        </p:spPr>
        <p:txBody>
          <a:bodyPr wrap="square" rtlCol="0">
            <a:spAutoFit/>
          </a:bodyPr>
          <a:lstStyle/>
          <a:p>
            <a:pPr algn="ctr"/>
            <a:r>
              <a:rPr lang="en-GB" sz="1400" dirty="0" smtClean="0">
                <a:solidFill>
                  <a:prstClr val="black"/>
                </a:solidFill>
              </a:rPr>
              <a:t>Data</a:t>
            </a:r>
            <a:endParaRPr lang="en-GB" sz="1400" dirty="0">
              <a:solidFill>
                <a:prstClr val="black"/>
              </a:solidFill>
            </a:endParaRPr>
          </a:p>
        </p:txBody>
      </p:sp>
      <p:sp>
        <p:nvSpPr>
          <p:cNvPr id="24" name="TextBox 23"/>
          <p:cNvSpPr txBox="1"/>
          <p:nvPr/>
        </p:nvSpPr>
        <p:spPr>
          <a:xfrm>
            <a:off x="2562673" y="4602958"/>
            <a:ext cx="1224136" cy="307777"/>
          </a:xfrm>
          <a:prstGeom prst="rect">
            <a:avLst/>
          </a:prstGeom>
          <a:noFill/>
        </p:spPr>
        <p:txBody>
          <a:bodyPr wrap="square" rtlCol="0">
            <a:spAutoFit/>
          </a:bodyPr>
          <a:lstStyle/>
          <a:p>
            <a:pPr algn="ctr"/>
            <a:r>
              <a:rPr lang="en-GB" sz="1400" dirty="0" smtClean="0">
                <a:solidFill>
                  <a:prstClr val="black"/>
                </a:solidFill>
              </a:rPr>
              <a:t>Lists</a:t>
            </a:r>
            <a:endParaRPr lang="en-GB" sz="1400" dirty="0">
              <a:solidFill>
                <a:prstClr val="black"/>
              </a:solidFill>
            </a:endParaRPr>
          </a:p>
        </p:txBody>
      </p:sp>
      <p:sp>
        <p:nvSpPr>
          <p:cNvPr id="25" name="TextBox 24"/>
          <p:cNvSpPr txBox="1"/>
          <p:nvPr/>
        </p:nvSpPr>
        <p:spPr>
          <a:xfrm>
            <a:off x="5282855" y="1984539"/>
            <a:ext cx="1224136" cy="523220"/>
          </a:xfrm>
          <a:prstGeom prst="rect">
            <a:avLst/>
          </a:prstGeom>
          <a:noFill/>
        </p:spPr>
        <p:txBody>
          <a:bodyPr wrap="square" rtlCol="0">
            <a:spAutoFit/>
          </a:bodyPr>
          <a:lstStyle/>
          <a:p>
            <a:pPr algn="ctr"/>
            <a:r>
              <a:rPr lang="en-GB" sz="1400" dirty="0" smtClean="0">
                <a:solidFill>
                  <a:prstClr val="black"/>
                </a:solidFill>
              </a:rPr>
              <a:t>False Positives</a:t>
            </a:r>
            <a:endParaRPr lang="en-GB" sz="1400" dirty="0">
              <a:solidFill>
                <a:prstClr val="black"/>
              </a:solidFill>
            </a:endParaRPr>
          </a:p>
        </p:txBody>
      </p:sp>
      <p:sp>
        <p:nvSpPr>
          <p:cNvPr id="26" name="TextBox 25"/>
          <p:cNvSpPr txBox="1"/>
          <p:nvPr/>
        </p:nvSpPr>
        <p:spPr>
          <a:xfrm>
            <a:off x="7241046" y="4561258"/>
            <a:ext cx="1224136" cy="307777"/>
          </a:xfrm>
          <a:prstGeom prst="rect">
            <a:avLst/>
          </a:prstGeom>
          <a:noFill/>
        </p:spPr>
        <p:txBody>
          <a:bodyPr wrap="square" rtlCol="0">
            <a:spAutoFit/>
          </a:bodyPr>
          <a:lstStyle/>
          <a:p>
            <a:pPr algn="ctr"/>
            <a:r>
              <a:rPr lang="en-GB" sz="1400" dirty="0" smtClean="0">
                <a:solidFill>
                  <a:prstClr val="black"/>
                </a:solidFill>
              </a:rPr>
              <a:t>Close Case</a:t>
            </a:r>
            <a:endParaRPr lang="en-GB" sz="1400" dirty="0">
              <a:solidFill>
                <a:prstClr val="black"/>
              </a:solidFill>
            </a:endParaRPr>
          </a:p>
        </p:txBody>
      </p:sp>
      <p:sp>
        <p:nvSpPr>
          <p:cNvPr id="27" name="TextBox 26"/>
          <p:cNvSpPr txBox="1"/>
          <p:nvPr/>
        </p:nvSpPr>
        <p:spPr>
          <a:xfrm>
            <a:off x="7240590" y="3255511"/>
            <a:ext cx="1224136" cy="307777"/>
          </a:xfrm>
          <a:prstGeom prst="rect">
            <a:avLst/>
          </a:prstGeom>
          <a:noFill/>
        </p:spPr>
        <p:txBody>
          <a:bodyPr wrap="square" rtlCol="0">
            <a:spAutoFit/>
          </a:bodyPr>
          <a:lstStyle/>
          <a:p>
            <a:pPr algn="ctr"/>
            <a:r>
              <a:rPr lang="en-GB" sz="1400" dirty="0" smtClean="0">
                <a:solidFill>
                  <a:prstClr val="black"/>
                </a:solidFill>
              </a:rPr>
              <a:t>Investigation</a:t>
            </a:r>
            <a:endParaRPr lang="en-GB" sz="1400" dirty="0">
              <a:solidFill>
                <a:prstClr val="black"/>
              </a:solidFill>
            </a:endParaRPr>
          </a:p>
        </p:txBody>
      </p:sp>
      <p:sp>
        <p:nvSpPr>
          <p:cNvPr id="28" name="TextBox 27"/>
          <p:cNvSpPr txBox="1"/>
          <p:nvPr/>
        </p:nvSpPr>
        <p:spPr>
          <a:xfrm>
            <a:off x="5282855" y="3265774"/>
            <a:ext cx="1224136" cy="307777"/>
          </a:xfrm>
          <a:prstGeom prst="rect">
            <a:avLst/>
          </a:prstGeom>
          <a:noFill/>
        </p:spPr>
        <p:txBody>
          <a:bodyPr wrap="square" rtlCol="0">
            <a:spAutoFit/>
          </a:bodyPr>
          <a:lstStyle/>
          <a:p>
            <a:pPr algn="ctr"/>
            <a:r>
              <a:rPr lang="en-GB" sz="1400" dirty="0" smtClean="0">
                <a:solidFill>
                  <a:prstClr val="black"/>
                </a:solidFill>
              </a:rPr>
              <a:t>Alert</a:t>
            </a:r>
            <a:endParaRPr lang="en-GB" sz="1400" dirty="0">
              <a:solidFill>
                <a:prstClr val="black"/>
              </a:solidFill>
            </a:endParaRPr>
          </a:p>
        </p:txBody>
      </p:sp>
      <p:sp>
        <p:nvSpPr>
          <p:cNvPr id="29" name="TextBox 28"/>
          <p:cNvSpPr txBox="1"/>
          <p:nvPr/>
        </p:nvSpPr>
        <p:spPr>
          <a:xfrm>
            <a:off x="2562673" y="3276037"/>
            <a:ext cx="1224136" cy="523220"/>
          </a:xfrm>
          <a:prstGeom prst="rect">
            <a:avLst/>
          </a:prstGeom>
          <a:noFill/>
        </p:spPr>
        <p:txBody>
          <a:bodyPr wrap="square" rtlCol="0">
            <a:spAutoFit/>
          </a:bodyPr>
          <a:lstStyle/>
          <a:p>
            <a:pPr algn="ctr"/>
            <a:r>
              <a:rPr lang="en-GB" sz="1400" dirty="0" smtClean="0">
                <a:solidFill>
                  <a:prstClr val="black"/>
                </a:solidFill>
              </a:rPr>
              <a:t>Filter &amp; Match</a:t>
            </a:r>
            <a:endParaRPr lang="en-GB" sz="1400" dirty="0">
              <a:solidFill>
                <a:prstClr val="black"/>
              </a:solidFill>
            </a:endParaRPr>
          </a:p>
        </p:txBody>
      </p:sp>
      <p:sp>
        <p:nvSpPr>
          <p:cNvPr id="32" name="Rounded Rectangle 31"/>
          <p:cNvSpPr/>
          <p:nvPr/>
        </p:nvSpPr>
        <p:spPr bwMode="auto">
          <a:xfrm>
            <a:off x="7096574" y="1701153"/>
            <a:ext cx="1512168" cy="936104"/>
          </a:xfrm>
          <a:prstGeom prst="roundRect">
            <a:avLst/>
          </a:prstGeom>
          <a:noFill/>
          <a:ln w="22225" cap="flat" cmpd="sng" algn="ctr">
            <a:solidFill>
              <a:schemeClr val="accent1"/>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33" name="TextBox 32"/>
          <p:cNvSpPr txBox="1"/>
          <p:nvPr/>
        </p:nvSpPr>
        <p:spPr>
          <a:xfrm>
            <a:off x="7240590" y="1876817"/>
            <a:ext cx="1224136" cy="523220"/>
          </a:xfrm>
          <a:prstGeom prst="rect">
            <a:avLst/>
          </a:prstGeom>
          <a:noFill/>
        </p:spPr>
        <p:txBody>
          <a:bodyPr wrap="square" rtlCol="0">
            <a:spAutoFit/>
          </a:bodyPr>
          <a:lstStyle/>
          <a:p>
            <a:pPr algn="ctr"/>
            <a:r>
              <a:rPr lang="en-GB" sz="1400" dirty="0" smtClean="0">
                <a:solidFill>
                  <a:prstClr val="black"/>
                </a:solidFill>
              </a:rPr>
              <a:t>Report SAR/ Block/ Reject</a:t>
            </a:r>
            <a:endParaRPr lang="en-GB" sz="1400" dirty="0">
              <a:solidFill>
                <a:prstClr val="black"/>
              </a:solidFill>
            </a:endParaRPr>
          </a:p>
        </p:txBody>
      </p:sp>
      <p:cxnSp>
        <p:nvCxnSpPr>
          <p:cNvPr id="35" name="Straight Arrow Connector 34"/>
          <p:cNvCxnSpPr>
            <a:stCxn id="10" idx="0"/>
            <a:endCxn id="32" idx="2"/>
          </p:cNvCxnSpPr>
          <p:nvPr/>
        </p:nvCxnSpPr>
        <p:spPr bwMode="auto">
          <a:xfrm flipH="1" flipV="1">
            <a:off x="7852658" y="2637257"/>
            <a:ext cx="456" cy="355394"/>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cxnSp>
        <p:nvCxnSpPr>
          <p:cNvPr id="37" name="Straight Arrow Connector 36"/>
          <p:cNvCxnSpPr>
            <a:stCxn id="10" idx="2"/>
            <a:endCxn id="8" idx="0"/>
          </p:cNvCxnSpPr>
          <p:nvPr/>
        </p:nvCxnSpPr>
        <p:spPr bwMode="auto">
          <a:xfrm>
            <a:off x="7853114" y="3928755"/>
            <a:ext cx="8055" cy="360040"/>
          </a:xfrm>
          <a:prstGeom prst="straightConnector1">
            <a:avLst/>
          </a:prstGeom>
          <a:solidFill>
            <a:schemeClr val="accent1"/>
          </a:solidFill>
          <a:ln w="9525" cap="flat" cmpd="sng" algn="ctr">
            <a:solidFill>
              <a:schemeClr val="accent1"/>
            </a:solidFill>
            <a:prstDash val="solid"/>
            <a:round/>
            <a:headEnd type="none" w="med" len="med"/>
            <a:tailEnd type="arrow"/>
          </a:ln>
          <a:effectLst/>
        </p:spPr>
      </p:cxnSp>
      <p:sp>
        <p:nvSpPr>
          <p:cNvPr id="38" name="Rounded Rectangle 37"/>
          <p:cNvSpPr/>
          <p:nvPr/>
        </p:nvSpPr>
        <p:spPr bwMode="auto">
          <a:xfrm>
            <a:off x="2272494" y="2771691"/>
            <a:ext cx="4608511" cy="1378024"/>
          </a:xfrm>
          <a:prstGeom prst="roundRect">
            <a:avLst/>
          </a:prstGeom>
          <a:noFill/>
          <a:ln w="22225" cap="flat" cmpd="sng" algn="ctr">
            <a:solidFill>
              <a:srgbClr val="FF0000"/>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46" name="Rounded Rectangle 45"/>
          <p:cNvSpPr/>
          <p:nvPr/>
        </p:nvSpPr>
        <p:spPr bwMode="auto">
          <a:xfrm>
            <a:off x="4401819" y="5688131"/>
            <a:ext cx="557347" cy="252028"/>
          </a:xfrm>
          <a:prstGeom prst="roundRect">
            <a:avLst/>
          </a:prstGeom>
          <a:noFill/>
          <a:ln w="22225" cap="flat" cmpd="sng" algn="ctr">
            <a:solidFill>
              <a:srgbClr val="FF0000"/>
            </a:solidFill>
            <a:prstDash val="solid"/>
            <a:round/>
            <a:headEnd type="none" w="med" len="med"/>
            <a:tailEnd type="none" w="med" len="med"/>
          </a:ln>
          <a:effectLst/>
        </p:spPr>
        <p:txBody>
          <a:bodyPr vert="horz" wrap="none" lIns="54000" tIns="54000" rIns="54000" bIns="54000" numCol="1" rtlCol="0" anchor="ctr" anchorCtr="0" compatLnSpc="1">
            <a:prstTxWarp prst="textNoShape">
              <a:avLst/>
            </a:prstTxWarp>
          </a:bodyPr>
          <a:lstStyle/>
          <a:p>
            <a:pPr algn="ctr" defTabSz="1408113" fontAlgn="base">
              <a:spcBef>
                <a:spcPct val="0"/>
              </a:spcBef>
              <a:spcAft>
                <a:spcPct val="0"/>
              </a:spcAft>
            </a:pPr>
            <a:endParaRPr lang="en-GB" sz="1400" b="1" dirty="0" smtClean="0">
              <a:solidFill>
                <a:srgbClr val="FFFFFF"/>
              </a:solidFill>
              <a:latin typeface="Arial" pitchFamily="34" charset="0"/>
            </a:endParaRPr>
          </a:p>
        </p:txBody>
      </p:sp>
      <p:sp>
        <p:nvSpPr>
          <p:cNvPr id="48" name="TextBox 47"/>
          <p:cNvSpPr txBox="1"/>
          <p:nvPr/>
        </p:nvSpPr>
        <p:spPr>
          <a:xfrm>
            <a:off x="4976367" y="5629479"/>
            <a:ext cx="2101751" cy="369332"/>
          </a:xfrm>
          <a:prstGeom prst="rect">
            <a:avLst/>
          </a:prstGeom>
          <a:noFill/>
        </p:spPr>
        <p:txBody>
          <a:bodyPr wrap="square" rtlCol="0">
            <a:spAutoFit/>
          </a:bodyPr>
          <a:lstStyle/>
          <a:p>
            <a:r>
              <a:rPr lang="en-GB" dirty="0" smtClean="0">
                <a:solidFill>
                  <a:prstClr val="black"/>
                </a:solidFill>
              </a:rPr>
              <a:t>= </a:t>
            </a:r>
            <a:r>
              <a:rPr lang="en-GB" sz="1400" dirty="0" smtClean="0">
                <a:solidFill>
                  <a:prstClr val="black"/>
                </a:solidFill>
              </a:rPr>
              <a:t>Screening Software</a:t>
            </a:r>
            <a:endParaRPr lang="en-GB" sz="1400" dirty="0">
              <a:solidFill>
                <a:prstClr val="black"/>
              </a:solidFill>
            </a:endParaRPr>
          </a:p>
        </p:txBody>
      </p:sp>
      <p:sp>
        <p:nvSpPr>
          <p:cNvPr id="31" name="TextBox 30"/>
          <p:cNvSpPr txBox="1"/>
          <p:nvPr/>
        </p:nvSpPr>
        <p:spPr>
          <a:xfrm>
            <a:off x="579323" y="1739080"/>
            <a:ext cx="4028154" cy="936104"/>
          </a:xfrm>
          <a:prstGeom prst="rect">
            <a:avLst/>
          </a:prstGeom>
          <a:noFill/>
        </p:spPr>
        <p:txBody>
          <a:bodyPr vert="horz" wrap="square" lIns="0" tIns="0" rIns="0" bIns="0" rtlCol="0">
            <a:noAutofit/>
          </a:bodyPr>
          <a:lstStyle/>
          <a:p>
            <a:pPr indent="-274320">
              <a:spcAft>
                <a:spcPts val="900"/>
              </a:spcAft>
            </a:pPr>
            <a:r>
              <a:rPr lang="en-GB" sz="2000" i="1" dirty="0" smtClean="0">
                <a:latin typeface="Georgia" pitchFamily="18" charset="0"/>
              </a:rPr>
              <a:t>The dominant player in the market for sanctions screening is </a:t>
            </a:r>
            <a:r>
              <a:rPr lang="en-GB" sz="2000" i="1" dirty="0" err="1" smtClean="0">
                <a:latin typeface="Georgia" pitchFamily="18" charset="0"/>
              </a:rPr>
              <a:t>Fircosoft</a:t>
            </a:r>
            <a:r>
              <a:rPr lang="en-GB" sz="2000" i="1" dirty="0" smtClean="0">
                <a:latin typeface="Georgia" pitchFamily="18" charset="0"/>
              </a:rPr>
              <a:t>.</a:t>
            </a: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30</a:t>
            </a:fld>
            <a:endParaRPr lang="en-GB" dirty="0"/>
          </a:p>
        </p:txBody>
      </p:sp>
      <p:sp>
        <p:nvSpPr>
          <p:cNvPr id="11" name="Date Placeholder 10"/>
          <p:cNvSpPr>
            <a:spLocks noGrp="1"/>
          </p:cNvSpPr>
          <p:nvPr>
            <p:ph type="dt" sz="half" idx="16"/>
          </p:nvPr>
        </p:nvSpPr>
        <p:spPr/>
        <p:txBody>
          <a:bodyPr/>
          <a:lstStyle/>
          <a:p>
            <a:r>
              <a:rPr lang="en-GB" dirty="0" smtClean="0"/>
              <a:t>October 2016</a:t>
            </a:r>
            <a:endParaRPr lang="en-GB" dirty="0"/>
          </a:p>
        </p:txBody>
      </p:sp>
      <p:sp>
        <p:nvSpPr>
          <p:cNvPr id="13" name="Footer Placeholder 12"/>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3285887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Sanctions screening challenges </a:t>
            </a:r>
            <a:endParaRPr lang="en-GB" dirty="0">
              <a:solidFill>
                <a:schemeClr val="tx2"/>
              </a:solidFill>
            </a:endParaRPr>
          </a:p>
        </p:txBody>
      </p:sp>
      <p:sp>
        <p:nvSpPr>
          <p:cNvPr id="6" name="Flowchart: Punched Tape 5"/>
          <p:cNvSpPr/>
          <p:nvPr/>
        </p:nvSpPr>
        <p:spPr bwMode="ltGray">
          <a:xfrm>
            <a:off x="520171" y="1223602"/>
            <a:ext cx="1730829" cy="718457"/>
          </a:xfrm>
          <a:prstGeom prst="flowChartPunchedTap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05740" algn="ctr">
              <a:spcAft>
                <a:spcPts val="675"/>
              </a:spcAft>
            </a:pPr>
            <a:r>
              <a:rPr lang="en-GB" sz="1400" dirty="0">
                <a:solidFill>
                  <a:schemeClr val="bg1"/>
                </a:solidFill>
                <a:latin typeface="Georgia" pitchFamily="18" charset="0"/>
              </a:rPr>
              <a:t>Why </a:t>
            </a:r>
            <a:r>
              <a:rPr lang="en-GB" sz="1400" dirty="0" smtClean="0">
                <a:solidFill>
                  <a:schemeClr val="bg1"/>
                </a:solidFill>
                <a:latin typeface="Georgia" pitchFamily="18" charset="0"/>
              </a:rPr>
              <a:t>screening?</a:t>
            </a:r>
            <a:endParaRPr lang="en-GB" sz="1400" dirty="0">
              <a:solidFill>
                <a:schemeClr val="bg1"/>
              </a:solidFill>
              <a:latin typeface="Georgia" pitchFamily="18" charset="0"/>
            </a:endParaRPr>
          </a:p>
        </p:txBody>
      </p:sp>
      <p:sp>
        <p:nvSpPr>
          <p:cNvPr id="8" name="Rectangle 7"/>
          <p:cNvSpPr/>
          <p:nvPr/>
        </p:nvSpPr>
        <p:spPr>
          <a:xfrm>
            <a:off x="2379936" y="1340768"/>
            <a:ext cx="6230663" cy="461665"/>
          </a:xfrm>
          <a:prstGeom prst="rect">
            <a:avLst/>
          </a:prstGeom>
        </p:spPr>
        <p:txBody>
          <a:bodyPr wrap="square">
            <a:spAutoFit/>
          </a:bodyPr>
          <a:lstStyle/>
          <a:p>
            <a:r>
              <a:rPr lang="en-GB" sz="1200" dirty="0">
                <a:latin typeface="+mj-lt"/>
              </a:rPr>
              <a:t>“Targets might use false information to evade detection such as varying the names of individuals and entities.”</a:t>
            </a:r>
          </a:p>
        </p:txBody>
      </p:sp>
      <p:sp>
        <p:nvSpPr>
          <p:cNvPr id="10" name="TextBox 9"/>
          <p:cNvSpPr txBox="1"/>
          <p:nvPr/>
        </p:nvSpPr>
        <p:spPr>
          <a:xfrm>
            <a:off x="680226" y="3817013"/>
            <a:ext cx="800101" cy="503978"/>
          </a:xfrm>
          <a:prstGeom prst="rect">
            <a:avLst/>
          </a:prstGeom>
          <a:noFill/>
        </p:spPr>
        <p:txBody>
          <a:bodyPr wrap="square" lIns="0" tIns="0" rIns="0" bIns="0" rtlCol="0">
            <a:noAutofit/>
          </a:bodyPr>
          <a:lstStyle/>
          <a:p>
            <a:pPr indent="-205740">
              <a:spcAft>
                <a:spcPts val="675"/>
              </a:spcAft>
            </a:pPr>
            <a:endParaRPr lang="en-GB" sz="1050" dirty="0">
              <a:solidFill>
                <a:schemeClr val="bg1"/>
              </a:solidFill>
              <a:latin typeface="Georgia" pitchFamily="18" charset="0"/>
            </a:endParaRPr>
          </a:p>
        </p:txBody>
      </p:sp>
      <p:grpSp>
        <p:nvGrpSpPr>
          <p:cNvPr id="59" name="Group 58"/>
          <p:cNvGrpSpPr/>
          <p:nvPr/>
        </p:nvGrpSpPr>
        <p:grpSpPr>
          <a:xfrm>
            <a:off x="4922746" y="2258870"/>
            <a:ext cx="1260000" cy="1260000"/>
            <a:chOff x="6652388" y="3536145"/>
            <a:chExt cx="1584176" cy="1584176"/>
          </a:xfrm>
        </p:grpSpPr>
        <p:sp>
          <p:nvSpPr>
            <p:cNvPr id="60" name="Teardrop 59"/>
            <p:cNvSpPr/>
            <p:nvPr/>
          </p:nvSpPr>
          <p:spPr bwMode="ltGray">
            <a:xfrm rot="5400000">
              <a:off x="6652388" y="3536145"/>
              <a:ext cx="1584176" cy="1584176"/>
            </a:xfrm>
            <a:prstGeom prst="teardrop">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61" name="Oval 60"/>
            <p:cNvSpPr/>
            <p:nvPr/>
          </p:nvSpPr>
          <p:spPr bwMode="ltGray">
            <a:xfrm>
              <a:off x="7921570"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62" name="TextBox 61"/>
            <p:cNvSpPr txBox="1"/>
            <p:nvPr/>
          </p:nvSpPr>
          <p:spPr>
            <a:xfrm>
              <a:off x="6939585" y="3847937"/>
              <a:ext cx="1198009" cy="1115062"/>
            </a:xfrm>
            <a:prstGeom prst="rect">
              <a:avLst/>
            </a:prstGeom>
            <a:noFill/>
          </p:spPr>
          <p:txBody>
            <a:bodyPr wrap="square" lIns="0" tIns="0" rIns="0" bIns="0" rtlCol="0">
              <a:noAutofit/>
            </a:bodyPr>
            <a:lstStyle/>
            <a:p>
              <a:pPr indent="-205740">
                <a:spcAft>
                  <a:spcPts val="675"/>
                </a:spcAft>
              </a:pPr>
              <a:r>
                <a:rPr lang="en-GB" sz="1000" dirty="0">
                  <a:solidFill>
                    <a:schemeClr val="bg1"/>
                  </a:solidFill>
                  <a:latin typeface="Georgia" pitchFamily="18" charset="0"/>
                </a:rPr>
                <a:t>Consolidation of the </a:t>
              </a:r>
              <a:r>
                <a:rPr lang="en-GB" sz="1000" dirty="0" err="1">
                  <a:solidFill>
                    <a:schemeClr val="bg1"/>
                  </a:solidFill>
                  <a:latin typeface="Georgia" pitchFamily="18" charset="0"/>
                </a:rPr>
                <a:t>watchlist</a:t>
              </a:r>
              <a:r>
                <a:rPr lang="en-GB" sz="1000" dirty="0">
                  <a:solidFill>
                    <a:schemeClr val="bg1"/>
                  </a:solidFill>
                  <a:latin typeface="Georgia" pitchFamily="18" charset="0"/>
                </a:rPr>
                <a:t>  from the multiple sources</a:t>
              </a:r>
            </a:p>
          </p:txBody>
        </p:sp>
      </p:grpSp>
      <p:grpSp>
        <p:nvGrpSpPr>
          <p:cNvPr id="63" name="Group 62"/>
          <p:cNvGrpSpPr/>
          <p:nvPr/>
        </p:nvGrpSpPr>
        <p:grpSpPr>
          <a:xfrm>
            <a:off x="2441167" y="2267698"/>
            <a:ext cx="1260000" cy="1260000"/>
            <a:chOff x="4806171" y="3536145"/>
            <a:chExt cx="1584176" cy="1584176"/>
          </a:xfrm>
        </p:grpSpPr>
        <p:sp>
          <p:nvSpPr>
            <p:cNvPr id="64" name="Teardrop 63"/>
            <p:cNvSpPr/>
            <p:nvPr/>
          </p:nvSpPr>
          <p:spPr bwMode="ltGray">
            <a:xfrm rot="5400000">
              <a:off x="4806171" y="3536145"/>
              <a:ext cx="1584176" cy="1584176"/>
            </a:xfrm>
            <a:prstGeom prst="teardrop">
              <a:avLst/>
            </a:prstGeom>
            <a:solidFill>
              <a:srgbClr val="EB8C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65" name="Oval 64"/>
            <p:cNvSpPr/>
            <p:nvPr/>
          </p:nvSpPr>
          <p:spPr bwMode="ltGray">
            <a:xfrm>
              <a:off x="6066780"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66" name="TextBox 65"/>
            <p:cNvSpPr txBox="1"/>
            <p:nvPr/>
          </p:nvSpPr>
          <p:spPr>
            <a:xfrm>
              <a:off x="5012787" y="3946351"/>
              <a:ext cx="1198009" cy="770384"/>
            </a:xfrm>
            <a:prstGeom prst="rect">
              <a:avLst/>
            </a:prstGeom>
            <a:noFill/>
          </p:spPr>
          <p:txBody>
            <a:bodyPr wrap="square" lIns="0" tIns="0" rIns="0" bIns="0" rtlCol="0">
              <a:noAutofit/>
            </a:bodyPr>
            <a:lstStyle/>
            <a:p>
              <a:pPr indent="-205740">
                <a:spcAft>
                  <a:spcPts val="675"/>
                </a:spcAft>
              </a:pPr>
              <a:r>
                <a:rPr lang="en-GB" sz="1000" dirty="0">
                  <a:solidFill>
                    <a:schemeClr val="bg1"/>
                  </a:solidFill>
                  <a:latin typeface="Georgia" pitchFamily="18" charset="0"/>
                </a:rPr>
                <a:t>Periodic update of the </a:t>
              </a:r>
              <a:r>
                <a:rPr lang="en-GB" sz="1000" dirty="0" err="1">
                  <a:solidFill>
                    <a:schemeClr val="bg1"/>
                  </a:solidFill>
                  <a:latin typeface="Georgia" pitchFamily="18" charset="0"/>
                </a:rPr>
                <a:t>watchlist</a:t>
              </a:r>
              <a:endParaRPr lang="en-GB" sz="1000" dirty="0">
                <a:solidFill>
                  <a:schemeClr val="bg1"/>
                </a:solidFill>
                <a:latin typeface="Georgia" pitchFamily="18" charset="0"/>
              </a:endParaRPr>
            </a:p>
          </p:txBody>
        </p:sp>
      </p:grpSp>
      <p:grpSp>
        <p:nvGrpSpPr>
          <p:cNvPr id="67" name="Group 66"/>
          <p:cNvGrpSpPr/>
          <p:nvPr/>
        </p:nvGrpSpPr>
        <p:grpSpPr>
          <a:xfrm>
            <a:off x="6197197" y="3545651"/>
            <a:ext cx="1260000" cy="1260000"/>
            <a:chOff x="6652388" y="1803138"/>
            <a:chExt cx="1584176" cy="1584176"/>
          </a:xfrm>
        </p:grpSpPr>
        <p:sp>
          <p:nvSpPr>
            <p:cNvPr id="68" name="Teardrop 67"/>
            <p:cNvSpPr/>
            <p:nvPr/>
          </p:nvSpPr>
          <p:spPr bwMode="ltGray">
            <a:xfrm rot="5400000">
              <a:off x="6652388" y="1803138"/>
              <a:ext cx="1584176" cy="1584176"/>
            </a:xfrm>
            <a:prstGeom prst="teardrop">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69" name="Oval 68"/>
            <p:cNvSpPr/>
            <p:nvPr/>
          </p:nvSpPr>
          <p:spPr bwMode="ltGray">
            <a:xfrm>
              <a:off x="7921570" y="3080305"/>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70" name="TextBox 69"/>
            <p:cNvSpPr txBox="1"/>
            <p:nvPr/>
          </p:nvSpPr>
          <p:spPr>
            <a:xfrm>
              <a:off x="6939585" y="2156661"/>
              <a:ext cx="1198009" cy="770384"/>
            </a:xfrm>
            <a:prstGeom prst="rect">
              <a:avLst/>
            </a:prstGeom>
            <a:noFill/>
          </p:spPr>
          <p:txBody>
            <a:bodyPr wrap="square" lIns="0" tIns="0" rIns="0" bIns="0" rtlCol="0">
              <a:noAutofit/>
            </a:bodyPr>
            <a:lstStyle/>
            <a:p>
              <a:pPr>
                <a:spcAft>
                  <a:spcPts val="675"/>
                </a:spcAft>
              </a:pPr>
              <a:r>
                <a:rPr lang="en-GB" sz="1000" dirty="0">
                  <a:solidFill>
                    <a:schemeClr val="bg2"/>
                  </a:solidFill>
                  <a:latin typeface="Georgia" pitchFamily="18" charset="0"/>
                </a:rPr>
                <a:t>Screening different types of message e.g. Swift , Chips..</a:t>
              </a:r>
            </a:p>
          </p:txBody>
        </p:sp>
      </p:grpSp>
      <p:grpSp>
        <p:nvGrpSpPr>
          <p:cNvPr id="71" name="Group 70"/>
          <p:cNvGrpSpPr/>
          <p:nvPr/>
        </p:nvGrpSpPr>
        <p:grpSpPr>
          <a:xfrm>
            <a:off x="3629299" y="3453531"/>
            <a:ext cx="1260000" cy="1260000"/>
            <a:chOff x="8516023" y="1803138"/>
            <a:chExt cx="1584176" cy="1584176"/>
          </a:xfrm>
        </p:grpSpPr>
        <p:sp>
          <p:nvSpPr>
            <p:cNvPr id="72" name="Teardrop 71"/>
            <p:cNvSpPr/>
            <p:nvPr/>
          </p:nvSpPr>
          <p:spPr bwMode="ltGray">
            <a:xfrm rot="5400000">
              <a:off x="8516023" y="1803138"/>
              <a:ext cx="1584176" cy="1584176"/>
            </a:xfrm>
            <a:prstGeom prst="teardrop">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73" name="Oval 72"/>
            <p:cNvSpPr/>
            <p:nvPr/>
          </p:nvSpPr>
          <p:spPr bwMode="ltGray">
            <a:xfrm>
              <a:off x="9785069" y="3080305"/>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74" name="TextBox 73"/>
            <p:cNvSpPr txBox="1"/>
            <p:nvPr/>
          </p:nvSpPr>
          <p:spPr>
            <a:xfrm>
              <a:off x="8783471" y="1996585"/>
              <a:ext cx="1109610" cy="770384"/>
            </a:xfrm>
            <a:prstGeom prst="rect">
              <a:avLst/>
            </a:prstGeom>
            <a:noFill/>
          </p:spPr>
          <p:txBody>
            <a:bodyPr wrap="square" lIns="0" tIns="0" rIns="0" bIns="0" rtlCol="0">
              <a:noAutofit/>
            </a:bodyPr>
            <a:lstStyle/>
            <a:p>
              <a:pPr>
                <a:spcAft>
                  <a:spcPts val="675"/>
                </a:spcAft>
              </a:pPr>
              <a:r>
                <a:rPr lang="en-GB" sz="1000" dirty="0">
                  <a:solidFill>
                    <a:schemeClr val="bg2"/>
                  </a:solidFill>
                  <a:latin typeface="Georgia" pitchFamily="18" charset="0"/>
                </a:rPr>
                <a:t>Providing inaccurate information by customer during KYC to evade detection</a:t>
              </a:r>
            </a:p>
          </p:txBody>
        </p:sp>
      </p:grpSp>
      <p:grpSp>
        <p:nvGrpSpPr>
          <p:cNvPr id="79" name="Group 78"/>
          <p:cNvGrpSpPr/>
          <p:nvPr/>
        </p:nvGrpSpPr>
        <p:grpSpPr>
          <a:xfrm>
            <a:off x="6984813" y="2258870"/>
            <a:ext cx="1260000" cy="1260000"/>
            <a:chOff x="8516024" y="5251733"/>
            <a:chExt cx="1584176" cy="1584176"/>
          </a:xfrm>
        </p:grpSpPr>
        <p:sp>
          <p:nvSpPr>
            <p:cNvPr id="80" name="Teardrop 79"/>
            <p:cNvSpPr/>
            <p:nvPr/>
          </p:nvSpPr>
          <p:spPr bwMode="ltGray">
            <a:xfrm rot="5400000">
              <a:off x="8516024" y="5251733"/>
              <a:ext cx="1584176" cy="1584176"/>
            </a:xfrm>
            <a:prstGeom prst="teardrop">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81" name="Oval 80"/>
            <p:cNvSpPr/>
            <p:nvPr/>
          </p:nvSpPr>
          <p:spPr bwMode="ltGray">
            <a:xfrm>
              <a:off x="9785069" y="652890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82" name="TextBox 81"/>
            <p:cNvSpPr txBox="1"/>
            <p:nvPr/>
          </p:nvSpPr>
          <p:spPr>
            <a:xfrm>
              <a:off x="8731076" y="5674543"/>
              <a:ext cx="1198009" cy="770384"/>
            </a:xfrm>
            <a:prstGeom prst="rect">
              <a:avLst/>
            </a:prstGeom>
            <a:noFill/>
          </p:spPr>
          <p:txBody>
            <a:bodyPr wrap="square" lIns="0" tIns="0" rIns="0" bIns="0" rtlCol="0">
              <a:noAutofit/>
            </a:bodyPr>
            <a:lstStyle/>
            <a:p>
              <a:pPr>
                <a:spcAft>
                  <a:spcPts val="675"/>
                </a:spcAft>
              </a:pPr>
              <a:r>
                <a:rPr lang="en-GB" sz="1000" dirty="0">
                  <a:solidFill>
                    <a:schemeClr val="bg2"/>
                  </a:solidFill>
                  <a:latin typeface="Georgia" pitchFamily="18" charset="0"/>
                </a:rPr>
                <a:t>Increase in volume the screening data</a:t>
              </a:r>
            </a:p>
          </p:txBody>
        </p:sp>
      </p:grpSp>
      <p:grpSp>
        <p:nvGrpSpPr>
          <p:cNvPr id="83" name="Group 82"/>
          <p:cNvGrpSpPr/>
          <p:nvPr/>
        </p:nvGrpSpPr>
        <p:grpSpPr>
          <a:xfrm>
            <a:off x="5031994" y="4794838"/>
            <a:ext cx="1260000" cy="1260000"/>
            <a:chOff x="4806171" y="5251733"/>
            <a:chExt cx="1584176" cy="1584176"/>
          </a:xfrm>
        </p:grpSpPr>
        <p:sp>
          <p:nvSpPr>
            <p:cNvPr id="84" name="Teardrop 83"/>
            <p:cNvSpPr/>
            <p:nvPr/>
          </p:nvSpPr>
          <p:spPr bwMode="ltGray">
            <a:xfrm rot="5400000">
              <a:off x="4806171" y="5251733"/>
              <a:ext cx="1584176" cy="1584176"/>
            </a:xfrm>
            <a:prstGeom prst="teardrop">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85" name="Oval 84"/>
            <p:cNvSpPr/>
            <p:nvPr/>
          </p:nvSpPr>
          <p:spPr bwMode="ltGray">
            <a:xfrm>
              <a:off x="6066780" y="652890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86" name="TextBox 85"/>
            <p:cNvSpPr txBox="1"/>
            <p:nvPr/>
          </p:nvSpPr>
          <p:spPr>
            <a:xfrm>
              <a:off x="5012787" y="5674543"/>
              <a:ext cx="1198009" cy="770384"/>
            </a:xfrm>
            <a:prstGeom prst="rect">
              <a:avLst/>
            </a:prstGeom>
            <a:noFill/>
          </p:spPr>
          <p:txBody>
            <a:bodyPr wrap="square" lIns="0" tIns="0" rIns="0" bIns="0" rtlCol="0">
              <a:noAutofit/>
            </a:bodyPr>
            <a:lstStyle/>
            <a:p>
              <a:pPr>
                <a:spcAft>
                  <a:spcPts val="675"/>
                </a:spcAft>
              </a:pPr>
              <a:r>
                <a:rPr lang="en-GB" sz="1000" dirty="0">
                  <a:solidFill>
                    <a:schemeClr val="bg2"/>
                  </a:solidFill>
                  <a:latin typeface="Georgia" pitchFamily="18" charset="0"/>
                </a:rPr>
                <a:t>Increase in number of false positives </a:t>
              </a:r>
            </a:p>
          </p:txBody>
        </p:sp>
      </p:grpSp>
      <p:sp>
        <p:nvSpPr>
          <p:cNvPr id="87" name="Content Placeholder 13"/>
          <p:cNvSpPr txBox="1">
            <a:spLocks/>
          </p:cNvSpPr>
          <p:nvPr/>
        </p:nvSpPr>
        <p:spPr bwMode="ltGray">
          <a:xfrm>
            <a:off x="520171" y="2356702"/>
            <a:ext cx="1717600" cy="496234"/>
          </a:xfrm>
          <a:prstGeom prst="round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baseline="0">
                <a:solidFill>
                  <a:schemeClr val="dk1"/>
                </a:solidFill>
                <a:latin typeface="+mn-lt"/>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dk1"/>
                </a:solidFill>
                <a:latin typeface="+mn-lt"/>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dk1"/>
                </a:solidFill>
                <a:latin typeface="+mn-lt"/>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dk1"/>
                </a:solidFill>
                <a:latin typeface="+mn-lt"/>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dk1"/>
                </a:solidFill>
                <a:latin typeface="+mn-lt"/>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dk1"/>
                </a:solidFill>
                <a:latin typeface="+mn-lt"/>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dk1"/>
                </a:solidFill>
                <a:latin typeface="+mn-lt"/>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dk1"/>
                </a:solidFill>
                <a:latin typeface="+mn-lt"/>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dk1"/>
                </a:solidFill>
                <a:latin typeface="+mn-lt"/>
                <a:ea typeface="+mn-ea"/>
                <a:cs typeface="+mn-cs"/>
              </a:defRPr>
            </a:lvl9pPr>
          </a:lstStyle>
          <a:p>
            <a:pPr algn="ctr"/>
            <a:r>
              <a:rPr lang="en-GB" sz="1500" b="1" dirty="0">
                <a:solidFill>
                  <a:schemeClr val="tx1"/>
                </a:solidFill>
              </a:rPr>
              <a:t>Screening challenges</a:t>
            </a:r>
          </a:p>
        </p:txBody>
      </p:sp>
      <p:grpSp>
        <p:nvGrpSpPr>
          <p:cNvPr id="88" name="Group 87"/>
          <p:cNvGrpSpPr/>
          <p:nvPr/>
        </p:nvGrpSpPr>
        <p:grpSpPr>
          <a:xfrm>
            <a:off x="2451316" y="4686303"/>
            <a:ext cx="1260000" cy="1260000"/>
            <a:chOff x="8516023" y="3536145"/>
            <a:chExt cx="1584176" cy="1584176"/>
          </a:xfrm>
        </p:grpSpPr>
        <p:sp>
          <p:nvSpPr>
            <p:cNvPr id="89" name="Teardrop 88"/>
            <p:cNvSpPr/>
            <p:nvPr/>
          </p:nvSpPr>
          <p:spPr bwMode="ltGray">
            <a:xfrm rot="5400000">
              <a:off x="8516023" y="3536145"/>
              <a:ext cx="1584176" cy="1584176"/>
            </a:xfrm>
            <a:prstGeom prst="teardrop">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90" name="Oval 89"/>
            <p:cNvSpPr/>
            <p:nvPr/>
          </p:nvSpPr>
          <p:spPr bwMode="ltGray">
            <a:xfrm>
              <a:off x="9785069"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err="1">
                <a:solidFill>
                  <a:schemeClr val="bg1"/>
                </a:solidFill>
                <a:latin typeface="Georgia" pitchFamily="18" charset="0"/>
              </a:endParaRPr>
            </a:p>
          </p:txBody>
        </p:sp>
        <p:sp>
          <p:nvSpPr>
            <p:cNvPr id="91" name="TextBox 90"/>
            <p:cNvSpPr txBox="1"/>
            <p:nvPr/>
          </p:nvSpPr>
          <p:spPr>
            <a:xfrm>
              <a:off x="8731076" y="3946351"/>
              <a:ext cx="1240238" cy="770384"/>
            </a:xfrm>
            <a:prstGeom prst="rect">
              <a:avLst/>
            </a:prstGeom>
            <a:noFill/>
          </p:spPr>
          <p:txBody>
            <a:bodyPr wrap="square" lIns="0" tIns="0" rIns="0" bIns="0" rtlCol="0">
              <a:noAutofit/>
            </a:bodyPr>
            <a:lstStyle/>
            <a:p>
              <a:pPr>
                <a:spcAft>
                  <a:spcPts val="675"/>
                </a:spcAft>
              </a:pPr>
              <a:r>
                <a:rPr lang="en-GB" sz="1000" dirty="0">
                  <a:solidFill>
                    <a:schemeClr val="bg2"/>
                  </a:solidFill>
                  <a:latin typeface="Georgia" pitchFamily="18" charset="0"/>
                </a:rPr>
                <a:t>Increase in number of regulators</a:t>
              </a:r>
            </a:p>
          </p:txBody>
        </p:sp>
      </p:gr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31</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4046464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Group Activity 1</a:t>
            </a:r>
            <a:endParaRPr lang="en-GB" dirty="0"/>
          </a:p>
        </p:txBody>
      </p:sp>
      <p:sp>
        <p:nvSpPr>
          <p:cNvPr id="3" name="Content Placeholder 2"/>
          <p:cNvSpPr>
            <a:spLocks noGrp="1"/>
          </p:cNvSpPr>
          <p:nvPr>
            <p:ph sz="quarter" idx="13"/>
          </p:nvPr>
        </p:nvSpPr>
        <p:spPr/>
        <p:txBody>
          <a:bodyPr/>
          <a:lstStyle/>
          <a:p>
            <a:endParaRPr lang="en-GB" dirty="0"/>
          </a:p>
        </p:txBody>
      </p:sp>
      <p:sp>
        <p:nvSpPr>
          <p:cNvPr id="4" name="Subtitle 3"/>
          <p:cNvSpPr>
            <a:spLocks noGrp="1"/>
          </p:cNvSpPr>
          <p:nvPr>
            <p:ph type="subTitle" idx="1"/>
          </p:nvPr>
        </p:nvSpPr>
        <p:spPr/>
        <p:txBody>
          <a:bodyPr/>
          <a:lstStyle/>
          <a:p>
            <a:r>
              <a:rPr lang="en-GB" dirty="0" smtClean="0"/>
              <a:t>Nick Kawecki/</a:t>
            </a:r>
            <a:r>
              <a:rPr lang="en-GB" dirty="0" err="1" smtClean="0"/>
              <a:t>Mayur</a:t>
            </a:r>
            <a:r>
              <a:rPr lang="en-GB" dirty="0" smtClean="0"/>
              <a:t> </a:t>
            </a:r>
            <a:r>
              <a:rPr lang="en-GB" dirty="0" err="1" smtClean="0"/>
              <a:t>Dashani</a:t>
            </a:r>
            <a:endParaRPr lang="en-GB" dirty="0" smtClean="0"/>
          </a:p>
          <a:p>
            <a:endParaRPr lang="en-GB" dirty="0"/>
          </a:p>
        </p:txBody>
      </p:sp>
      <p:sp>
        <p:nvSpPr>
          <p:cNvPr id="5" name="Slide Number Placeholder 4"/>
          <p:cNvSpPr>
            <a:spLocks noGrp="1"/>
          </p:cNvSpPr>
          <p:nvPr>
            <p:ph type="sldNum" sz="quarter" idx="16"/>
          </p:nvPr>
        </p:nvSpPr>
        <p:spPr/>
        <p:txBody>
          <a:bodyPr/>
          <a:lstStyle/>
          <a:p>
            <a:r>
              <a:rPr lang="en-GB" dirty="0" smtClean="0"/>
              <a:t>Page </a:t>
            </a:r>
            <a:fld id="{ACBAC452-42AA-4769-9810-3502A33AD45B}" type="slidenum">
              <a:rPr lang="en-GB" smtClean="0"/>
              <a:pPr/>
              <a:t>32</a:t>
            </a:fld>
            <a:endParaRPr lang="en-GB" dirty="0"/>
          </a:p>
        </p:txBody>
      </p:sp>
      <p:sp>
        <p:nvSpPr>
          <p:cNvPr id="6" name="Date Placeholder 5"/>
          <p:cNvSpPr>
            <a:spLocks noGrp="1"/>
          </p:cNvSpPr>
          <p:nvPr>
            <p:ph type="dt" sz="half" idx="14"/>
          </p:nvPr>
        </p:nvSpPr>
        <p:spPr/>
        <p:txBody>
          <a:bodyPr/>
          <a:lstStyle/>
          <a:p>
            <a:r>
              <a:rPr lang="en-GB" dirty="0" smtClean="0"/>
              <a:t>October 2016</a:t>
            </a:r>
            <a:endParaRPr lang="en-GB" dirty="0"/>
          </a:p>
        </p:txBody>
      </p:sp>
      <p:sp>
        <p:nvSpPr>
          <p:cNvPr id="7" name="Footer Placeholder 6"/>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374345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Activity – Risk rate the following Clients</a:t>
            </a:r>
            <a:br>
              <a:rPr lang="en-GB" dirty="0" smtClean="0">
                <a:solidFill>
                  <a:schemeClr val="tx2"/>
                </a:solidFill>
              </a:rPr>
            </a:br>
            <a:endParaRPr lang="en-GB" sz="1800" b="0" dirty="0">
              <a:solidFill>
                <a:schemeClr val="bg2">
                  <a:lumMod val="50000"/>
                </a:schemeClr>
              </a:solidFill>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33</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
        <p:nvSpPr>
          <p:cNvPr id="15" name="TextBox 14"/>
          <p:cNvSpPr txBox="1"/>
          <p:nvPr/>
        </p:nvSpPr>
        <p:spPr>
          <a:xfrm>
            <a:off x="611560" y="1446312"/>
            <a:ext cx="7999040" cy="4725888"/>
          </a:xfrm>
          <a:prstGeom prst="rect">
            <a:avLst/>
          </a:prstGeom>
          <a:noFill/>
        </p:spPr>
        <p:txBody>
          <a:bodyPr vert="horz" wrap="square" lIns="0" tIns="0" rIns="0" bIns="0" rtlCol="0">
            <a:normAutofit lnSpcReduction="10000"/>
          </a:bodyPr>
          <a:lstStyle/>
          <a:p>
            <a:pPr>
              <a:spcAft>
                <a:spcPts val="900"/>
              </a:spcAft>
            </a:pPr>
            <a:r>
              <a:rPr lang="en-GB" sz="2000" dirty="0" smtClean="0">
                <a:latin typeface="Georgia" pitchFamily="18" charset="0"/>
              </a:rPr>
              <a:t>You are working as a CDD and sanctions screening analyst in Group Financial Crime at global bank </a:t>
            </a:r>
            <a:r>
              <a:rPr lang="en-GB" sz="2000" dirty="0">
                <a:latin typeface="Georgia" pitchFamily="18" charset="0"/>
              </a:rPr>
              <a:t>headquartered in </a:t>
            </a:r>
            <a:r>
              <a:rPr lang="en-GB" sz="2000" dirty="0" smtClean="0">
                <a:latin typeface="Georgia" pitchFamily="18" charset="0"/>
              </a:rPr>
              <a:t>London.</a:t>
            </a:r>
          </a:p>
          <a:p>
            <a:pPr>
              <a:spcAft>
                <a:spcPts val="900"/>
              </a:spcAft>
            </a:pPr>
            <a:r>
              <a:rPr lang="en-GB" sz="2000" dirty="0" smtClean="0">
                <a:latin typeface="Georgia" pitchFamily="18" charset="0"/>
              </a:rPr>
              <a:t>The following 6 clients are either new clients applying for products from the bank, or existing clients showing new behaviour.</a:t>
            </a:r>
          </a:p>
          <a:p>
            <a:pPr>
              <a:spcAft>
                <a:spcPts val="900"/>
              </a:spcAft>
            </a:pPr>
            <a:r>
              <a:rPr lang="en-GB" sz="2000" dirty="0" smtClean="0">
                <a:latin typeface="Georgia" pitchFamily="18" charset="0"/>
              </a:rPr>
              <a:t>For each of the following clients:</a:t>
            </a:r>
          </a:p>
          <a:p>
            <a:pPr marL="914400" lvl="1" indent="-457200">
              <a:spcAft>
                <a:spcPts val="900"/>
              </a:spcAft>
              <a:buFont typeface="+mj-lt"/>
              <a:buAutoNum type="arabicPeriod"/>
            </a:pPr>
            <a:r>
              <a:rPr lang="en-GB" sz="2000" dirty="0" smtClean="0">
                <a:latin typeface="Georgia" pitchFamily="18" charset="0"/>
              </a:rPr>
              <a:t>Identify </a:t>
            </a:r>
            <a:r>
              <a:rPr lang="en-GB" sz="2000" u="sng" dirty="0" smtClean="0">
                <a:latin typeface="Georgia" pitchFamily="18" charset="0"/>
              </a:rPr>
              <a:t>ALL</a:t>
            </a:r>
            <a:r>
              <a:rPr lang="en-GB" sz="2000" dirty="0" smtClean="0">
                <a:latin typeface="Georgia" pitchFamily="18" charset="0"/>
              </a:rPr>
              <a:t> the CDD and sanctions risks presented to the bank</a:t>
            </a:r>
          </a:p>
          <a:p>
            <a:pPr marL="914400" lvl="1" indent="-457200">
              <a:spcAft>
                <a:spcPts val="900"/>
              </a:spcAft>
              <a:buFont typeface="+mj-lt"/>
              <a:buAutoNum type="arabicPeriod"/>
            </a:pPr>
            <a:r>
              <a:rPr lang="en-GB" sz="2000" dirty="0">
                <a:latin typeface="Georgia" pitchFamily="18" charset="0"/>
              </a:rPr>
              <a:t>Assign a risk rating of high, medium, low or prohibited</a:t>
            </a:r>
          </a:p>
          <a:p>
            <a:pPr marL="914400" lvl="1" indent="-457200">
              <a:spcAft>
                <a:spcPts val="900"/>
              </a:spcAft>
              <a:buFont typeface="+mj-lt"/>
              <a:buAutoNum type="arabicPeriod"/>
            </a:pPr>
            <a:r>
              <a:rPr lang="en-GB" sz="2000" dirty="0" smtClean="0">
                <a:latin typeface="Georgia" pitchFamily="18" charset="0"/>
              </a:rPr>
              <a:t>Recommend an appropriate course of action, such as</a:t>
            </a:r>
          </a:p>
          <a:p>
            <a:pPr marL="1371600" lvl="2" indent="-457200">
              <a:spcAft>
                <a:spcPts val="900"/>
              </a:spcAft>
              <a:buFont typeface="Arial" panose="020B0604020202020204" pitchFamily="34" charset="0"/>
              <a:buChar char="•"/>
            </a:pPr>
            <a:r>
              <a:rPr lang="en-GB" sz="2000" dirty="0" smtClean="0">
                <a:latin typeface="Georgia" pitchFamily="18" charset="0"/>
              </a:rPr>
              <a:t>Approve/reject application</a:t>
            </a:r>
          </a:p>
          <a:p>
            <a:pPr marL="1371600" lvl="2" indent="-457200">
              <a:spcAft>
                <a:spcPts val="900"/>
              </a:spcAft>
              <a:buFont typeface="Arial" panose="020B0604020202020204" pitchFamily="34" charset="0"/>
              <a:buChar char="•"/>
            </a:pPr>
            <a:r>
              <a:rPr lang="en-GB" sz="2000" dirty="0" smtClean="0">
                <a:latin typeface="Georgia" pitchFamily="18" charset="0"/>
              </a:rPr>
              <a:t>Trigger re-review</a:t>
            </a:r>
          </a:p>
          <a:p>
            <a:pPr marL="1371600" lvl="2" indent="-457200">
              <a:spcAft>
                <a:spcPts val="900"/>
              </a:spcAft>
              <a:buFont typeface="Arial" panose="020B0604020202020204" pitchFamily="34" charset="0"/>
              <a:buChar char="•"/>
            </a:pPr>
            <a:r>
              <a:rPr lang="en-GB" sz="2000" dirty="0" smtClean="0">
                <a:latin typeface="Georgia" pitchFamily="18" charset="0"/>
              </a:rPr>
              <a:t>Exit customer from bank</a:t>
            </a:r>
          </a:p>
          <a:p>
            <a:pPr marL="1371600" lvl="2" indent="-457200">
              <a:spcAft>
                <a:spcPts val="900"/>
              </a:spcAft>
              <a:buFont typeface="Arial" panose="020B0604020202020204" pitchFamily="34" charset="0"/>
              <a:buChar char="•"/>
            </a:pPr>
            <a:r>
              <a:rPr lang="en-GB" sz="2000" dirty="0" smtClean="0">
                <a:latin typeface="Georgia" pitchFamily="18" charset="0"/>
              </a:rPr>
              <a:t>Raise SAR</a:t>
            </a:r>
          </a:p>
          <a:p>
            <a:pPr marL="68580" indent="-342900">
              <a:spcAft>
                <a:spcPts val="900"/>
              </a:spcAft>
              <a:buFont typeface="Arial" panose="020B0604020202020204" pitchFamily="34" charset="0"/>
              <a:buChar char="•"/>
            </a:pPr>
            <a:endParaRPr lang="en-GB" sz="2000" dirty="0" smtClean="0">
              <a:latin typeface="Georgia" pitchFamily="18" charset="0"/>
            </a:endParaRPr>
          </a:p>
        </p:txBody>
      </p:sp>
    </p:spTree>
    <p:extLst>
      <p:ext uri="{BB962C8B-B14F-4D97-AF65-F5344CB8AC3E}">
        <p14:creationId xmlns:p14="http://schemas.microsoft.com/office/powerpoint/2010/main" val="3687318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Activity – Risk rate the following Clients</a:t>
            </a:r>
            <a:br>
              <a:rPr lang="en-GB" dirty="0" smtClean="0">
                <a:solidFill>
                  <a:schemeClr val="tx2"/>
                </a:solidFill>
              </a:rPr>
            </a:br>
            <a:r>
              <a:rPr lang="en-GB" sz="1800" b="0" dirty="0" smtClean="0">
                <a:solidFill>
                  <a:schemeClr val="bg2">
                    <a:lumMod val="50000"/>
                  </a:schemeClr>
                </a:solidFill>
              </a:rPr>
              <a:t>Identify the risks presented to the Bank</a:t>
            </a:r>
            <a:endParaRPr lang="en-GB" sz="1800" b="0" dirty="0">
              <a:solidFill>
                <a:schemeClr val="bg2">
                  <a:lumMod val="50000"/>
                </a:schemeClr>
              </a:solidFill>
            </a:endParaRPr>
          </a:p>
        </p:txBody>
      </p:sp>
      <p:sp>
        <p:nvSpPr>
          <p:cNvPr id="7" name="Rectangle 6"/>
          <p:cNvSpPr/>
          <p:nvPr/>
        </p:nvSpPr>
        <p:spPr>
          <a:xfrm>
            <a:off x="480120" y="1700808"/>
            <a:ext cx="3886200" cy="2139047"/>
          </a:xfrm>
          <a:prstGeom prst="rect">
            <a:avLst/>
          </a:prstGeom>
        </p:spPr>
        <p:txBody>
          <a:bodyPr wrap="square">
            <a:spAutoFit/>
          </a:bodyPr>
          <a:lstStyle/>
          <a:p>
            <a:pPr marL="811213" lvl="0" defTabSz="1018705">
              <a:buClr>
                <a:srgbClr val="000000"/>
              </a:buClr>
            </a:pPr>
            <a:r>
              <a:rPr lang="en-GB" sz="1600" i="1" kern="0" dirty="0" smtClean="0">
                <a:solidFill>
                  <a:srgbClr val="A32020"/>
                </a:solidFill>
                <a:latin typeface="+mj-lt"/>
              </a:rPr>
              <a:t>	Jose Maria Marin</a:t>
            </a:r>
          </a:p>
          <a:p>
            <a:pPr marL="811213" lvl="0" defTabSz="1018705">
              <a:buClr>
                <a:srgbClr val="000000"/>
              </a:buClr>
            </a:pPr>
            <a:r>
              <a:rPr lang="en-GB" sz="1600" kern="0" dirty="0" smtClean="0">
                <a:solidFill>
                  <a:srgbClr val="A32020"/>
                </a:solidFill>
                <a:latin typeface="+mj-lt"/>
              </a:rPr>
              <a:t>	President of the Brazilian 	Football Confederation</a:t>
            </a:r>
            <a:endParaRPr lang="en-GB" sz="1400" kern="0" dirty="0" smtClean="0">
              <a:solidFill>
                <a:srgbClr val="A32020"/>
              </a:solidFill>
              <a:latin typeface="+mj-lt"/>
            </a:endParaRPr>
          </a:p>
          <a:p>
            <a:pPr lvl="0" indent="-228574" defTabSz="1018705">
              <a:spcAft>
                <a:spcPts val="600"/>
              </a:spcAft>
              <a:buClr>
                <a:srgbClr val="000000"/>
              </a:buClr>
              <a:defRPr/>
            </a:pPr>
            <a:endParaRPr lang="en-GB" sz="300" kern="0" dirty="0" smtClean="0">
              <a:solidFill>
                <a:srgbClr val="A32020"/>
              </a:solidFill>
              <a:latin typeface="+mj-lt"/>
            </a:endParaRPr>
          </a:p>
          <a:p>
            <a:endParaRPr lang="en-GB" sz="900" kern="0" dirty="0" smtClean="0">
              <a:solidFill>
                <a:srgbClr val="000000"/>
              </a:solidFill>
              <a:latin typeface="+mj-lt"/>
            </a:endParaRPr>
          </a:p>
          <a:p>
            <a:r>
              <a:rPr lang="en-GB" sz="900" kern="0" dirty="0" smtClean="0">
                <a:solidFill>
                  <a:srgbClr val="000000"/>
                </a:solidFill>
                <a:latin typeface="+mj-lt"/>
              </a:rPr>
              <a:t>Jose is an existing current account holder and frequently receives foreign payments.</a:t>
            </a:r>
          </a:p>
          <a:p>
            <a:endParaRPr lang="en-GB" sz="900" kern="0" dirty="0" smtClean="0">
              <a:solidFill>
                <a:srgbClr val="000000"/>
              </a:solidFill>
              <a:latin typeface="+mj-lt"/>
            </a:endParaRPr>
          </a:p>
          <a:p>
            <a:r>
              <a:rPr lang="en-GB" sz="900" kern="0" dirty="0" smtClean="0">
                <a:solidFill>
                  <a:srgbClr val="000000"/>
                </a:solidFill>
                <a:latin typeface="+mj-lt"/>
              </a:rPr>
              <a:t>Media reports link FIFA to a bribery and corruption scandal relating to international television rights to South American football.</a:t>
            </a:r>
          </a:p>
          <a:p>
            <a:pPr>
              <a:spcAft>
                <a:spcPts val="600"/>
              </a:spcAft>
              <a:buSzPct val="90000"/>
            </a:pPr>
            <a:endParaRPr lang="en-GB" sz="900" kern="0" dirty="0" smtClean="0">
              <a:solidFill>
                <a:srgbClr val="000000"/>
              </a:solidFill>
              <a:latin typeface="+mj-lt"/>
            </a:endParaRPr>
          </a:p>
          <a:p>
            <a:pPr algn="just">
              <a:spcAft>
                <a:spcPts val="300"/>
              </a:spcAft>
            </a:pPr>
            <a:endParaRPr lang="en-GB" altLang="zh-CN" sz="900" kern="0" dirty="0">
              <a:solidFill>
                <a:srgbClr val="000000"/>
              </a:solidFill>
              <a:latin typeface="+mj-lt"/>
            </a:endParaRPr>
          </a:p>
        </p:txBody>
      </p:sp>
      <p:pic>
        <p:nvPicPr>
          <p:cNvPr id="8" name="Picture 7"/>
          <p:cNvPicPr>
            <a:picLocks noChangeAspect="1"/>
          </p:cNvPicPr>
          <p:nvPr/>
        </p:nvPicPr>
        <p:blipFill>
          <a:blip r:embed="rId3"/>
          <a:stretch>
            <a:fillRect/>
          </a:stretch>
        </p:blipFill>
        <p:spPr>
          <a:xfrm>
            <a:off x="556320" y="1700808"/>
            <a:ext cx="880042" cy="952414"/>
          </a:xfrm>
          <a:prstGeom prst="rect">
            <a:avLst/>
          </a:prstGeom>
        </p:spPr>
      </p:pic>
      <p:sp>
        <p:nvSpPr>
          <p:cNvPr id="9" name="Rectangle 8"/>
          <p:cNvSpPr/>
          <p:nvPr/>
        </p:nvSpPr>
        <p:spPr>
          <a:xfrm>
            <a:off x="467544" y="3440418"/>
            <a:ext cx="3886200" cy="1538883"/>
          </a:xfrm>
          <a:prstGeom prst="rect">
            <a:avLst/>
          </a:prstGeom>
        </p:spPr>
        <p:txBody>
          <a:bodyPr wrap="square">
            <a:spAutoFit/>
          </a:bodyPr>
          <a:lstStyle/>
          <a:p>
            <a:pPr marL="811213" lvl="0" defTabSz="1018705">
              <a:buClr>
                <a:srgbClr val="000000"/>
              </a:buClr>
            </a:pPr>
            <a:r>
              <a:rPr lang="en-GB" sz="1600" i="1" kern="0" dirty="0">
                <a:solidFill>
                  <a:srgbClr val="A32020"/>
                </a:solidFill>
                <a:latin typeface="+mj-lt"/>
              </a:rPr>
              <a:t>	</a:t>
            </a:r>
            <a:r>
              <a:rPr lang="en-GB" sz="1600" i="1" kern="0" dirty="0" smtClean="0">
                <a:solidFill>
                  <a:srgbClr val="A32020"/>
                </a:solidFill>
                <a:latin typeface="+mj-lt"/>
              </a:rPr>
              <a:t>Splash ‘n’ Dash Car Wash</a:t>
            </a:r>
          </a:p>
          <a:p>
            <a:pPr marL="811213" lvl="0" defTabSz="1018705">
              <a:buClr>
                <a:srgbClr val="000000"/>
              </a:buClr>
            </a:pPr>
            <a:r>
              <a:rPr lang="en-GB" sz="1600" kern="0" dirty="0">
                <a:solidFill>
                  <a:srgbClr val="A32020"/>
                </a:solidFill>
                <a:latin typeface="+mj-lt"/>
              </a:rPr>
              <a:t>	</a:t>
            </a:r>
            <a:r>
              <a:rPr lang="en-GB" sz="1600" kern="0" dirty="0" smtClean="0">
                <a:solidFill>
                  <a:srgbClr val="A32020"/>
                </a:solidFill>
                <a:latin typeface="+mj-lt"/>
              </a:rPr>
              <a:t>Registered in Cayman Islands</a:t>
            </a:r>
            <a:endParaRPr lang="en-GB" sz="1400" kern="0" dirty="0" smtClean="0">
              <a:solidFill>
                <a:srgbClr val="A32020"/>
              </a:solidFill>
              <a:latin typeface="+mj-lt"/>
            </a:endParaRPr>
          </a:p>
          <a:p>
            <a:pPr lvl="0" indent="-228574" defTabSz="1018705">
              <a:spcAft>
                <a:spcPts val="600"/>
              </a:spcAft>
              <a:buClr>
                <a:srgbClr val="000000"/>
              </a:buClr>
              <a:defRPr/>
            </a:pPr>
            <a:endParaRPr lang="en-GB" sz="300" kern="0" dirty="0">
              <a:solidFill>
                <a:srgbClr val="A32020"/>
              </a:solidFill>
              <a:latin typeface="+mj-lt"/>
            </a:endParaRPr>
          </a:p>
          <a:p>
            <a:endParaRPr lang="en-GB" sz="900" kern="0" dirty="0" smtClean="0">
              <a:solidFill>
                <a:srgbClr val="000000"/>
              </a:solidFill>
              <a:latin typeface="+mj-lt"/>
            </a:endParaRPr>
          </a:p>
          <a:p>
            <a:r>
              <a:rPr lang="en-GB" sz="900" kern="0" dirty="0">
                <a:solidFill>
                  <a:srgbClr val="000000"/>
                </a:solidFill>
                <a:latin typeface="+mj-lt"/>
              </a:rPr>
              <a:t>Splash ‘n’ Dash </a:t>
            </a:r>
            <a:r>
              <a:rPr lang="en-GB" sz="900" kern="0" dirty="0" smtClean="0">
                <a:solidFill>
                  <a:srgbClr val="000000"/>
                </a:solidFill>
                <a:latin typeface="+mj-lt"/>
              </a:rPr>
              <a:t>is an existing commercial client registered in the Cayman Islands but operating in the </a:t>
            </a:r>
            <a:r>
              <a:rPr lang="en-GB" sz="900" kern="0" dirty="0">
                <a:solidFill>
                  <a:srgbClr val="000000"/>
                </a:solidFill>
                <a:latin typeface="+mj-lt"/>
              </a:rPr>
              <a:t>United States. </a:t>
            </a:r>
            <a:r>
              <a:rPr lang="en-GB" sz="900" kern="0" dirty="0" smtClean="0">
                <a:solidFill>
                  <a:srgbClr val="000000"/>
                </a:solidFill>
                <a:latin typeface="+mj-lt"/>
              </a:rPr>
              <a:t>The owner is an unnamed trust fund.</a:t>
            </a:r>
          </a:p>
          <a:p>
            <a:endParaRPr lang="en-GB" sz="900" kern="0" dirty="0" smtClean="0">
              <a:solidFill>
                <a:srgbClr val="000000"/>
              </a:solidFill>
              <a:latin typeface="+mj-lt"/>
            </a:endParaRPr>
          </a:p>
          <a:p>
            <a:r>
              <a:rPr lang="en-GB" sz="900" kern="0" dirty="0" smtClean="0">
                <a:solidFill>
                  <a:srgbClr val="000000"/>
                </a:solidFill>
                <a:latin typeface="+mj-lt"/>
              </a:rPr>
              <a:t>The company issues </a:t>
            </a:r>
            <a:r>
              <a:rPr lang="en-GB" sz="900" kern="0" dirty="0">
                <a:solidFill>
                  <a:srgbClr val="000000"/>
                </a:solidFill>
                <a:latin typeface="+mj-lt"/>
              </a:rPr>
              <a:t>bearer </a:t>
            </a:r>
            <a:r>
              <a:rPr lang="en-GB" sz="900" kern="0" dirty="0" smtClean="0">
                <a:solidFill>
                  <a:srgbClr val="000000"/>
                </a:solidFill>
                <a:latin typeface="+mj-lt"/>
              </a:rPr>
              <a:t>shares for the first time.</a:t>
            </a:r>
            <a:endParaRPr lang="en-GB" sz="900" kern="0" dirty="0">
              <a:solidFill>
                <a:srgbClr val="000000"/>
              </a:solidFill>
              <a:latin typeface="+mj-lt"/>
            </a:endParaRPr>
          </a:p>
        </p:txBody>
      </p:sp>
      <p:pic>
        <p:nvPicPr>
          <p:cNvPr id="10" name="Picture 9"/>
          <p:cNvPicPr>
            <a:picLocks noChangeAspect="1"/>
          </p:cNvPicPr>
          <p:nvPr/>
        </p:nvPicPr>
        <p:blipFill>
          <a:blip r:embed="rId4"/>
          <a:stretch>
            <a:fillRect/>
          </a:stretch>
        </p:blipFill>
        <p:spPr>
          <a:xfrm>
            <a:off x="619944" y="3404964"/>
            <a:ext cx="838200" cy="849841"/>
          </a:xfrm>
          <a:prstGeom prst="rect">
            <a:avLst/>
          </a:prstGeom>
        </p:spPr>
      </p:pic>
      <p:pic>
        <p:nvPicPr>
          <p:cNvPr id="11" name="Picture 10"/>
          <p:cNvPicPr>
            <a:picLocks noChangeAspect="1"/>
          </p:cNvPicPr>
          <p:nvPr/>
        </p:nvPicPr>
        <p:blipFill>
          <a:blip r:embed="rId5"/>
          <a:stretch>
            <a:fillRect/>
          </a:stretch>
        </p:blipFill>
        <p:spPr>
          <a:xfrm>
            <a:off x="467544" y="5024737"/>
            <a:ext cx="821876" cy="697349"/>
          </a:xfrm>
          <a:prstGeom prst="rect">
            <a:avLst/>
          </a:prstGeom>
        </p:spPr>
      </p:pic>
      <p:sp>
        <p:nvSpPr>
          <p:cNvPr id="12" name="Rectangle 11"/>
          <p:cNvSpPr/>
          <p:nvPr/>
        </p:nvSpPr>
        <p:spPr>
          <a:xfrm>
            <a:off x="467544" y="5025410"/>
            <a:ext cx="3744416" cy="1123384"/>
          </a:xfrm>
          <a:prstGeom prst="rect">
            <a:avLst/>
          </a:prstGeom>
        </p:spPr>
        <p:txBody>
          <a:bodyPr wrap="square">
            <a:spAutoFit/>
          </a:bodyPr>
          <a:lstStyle/>
          <a:p>
            <a:pPr marL="811213" lvl="0" defTabSz="1018705">
              <a:buClr>
                <a:srgbClr val="000000"/>
              </a:buClr>
            </a:pPr>
            <a:r>
              <a:rPr lang="en-GB" sz="1600" i="1" kern="0" dirty="0" smtClean="0">
                <a:solidFill>
                  <a:srgbClr val="A32020"/>
                </a:solidFill>
                <a:latin typeface="+mj-lt"/>
              </a:rPr>
              <a:t>Diamonds Are Forever</a:t>
            </a:r>
          </a:p>
          <a:p>
            <a:pPr marL="811213" lvl="0" defTabSz="1018705">
              <a:buClr>
                <a:srgbClr val="000000"/>
              </a:buClr>
            </a:pPr>
            <a:r>
              <a:rPr lang="en-GB" sz="1600" kern="0" dirty="0" smtClean="0">
                <a:solidFill>
                  <a:srgbClr val="A32020"/>
                </a:solidFill>
                <a:latin typeface="+mj-lt"/>
              </a:rPr>
              <a:t>Sierra Leone Diamond Trader</a:t>
            </a:r>
            <a:endParaRPr lang="en-GB" sz="1400" kern="0" dirty="0" smtClean="0">
              <a:solidFill>
                <a:srgbClr val="A32020"/>
              </a:solidFill>
              <a:latin typeface="+mj-lt"/>
            </a:endParaRPr>
          </a:p>
          <a:p>
            <a:pPr lvl="0" indent="-228574" defTabSz="1018705">
              <a:spcAft>
                <a:spcPts val="600"/>
              </a:spcAft>
              <a:buClr>
                <a:srgbClr val="000000"/>
              </a:buClr>
              <a:defRPr/>
            </a:pPr>
            <a:endParaRPr lang="en-GB" sz="300" kern="0" dirty="0">
              <a:solidFill>
                <a:srgbClr val="A32020"/>
              </a:solidFill>
              <a:latin typeface="+mj-lt"/>
            </a:endParaRPr>
          </a:p>
          <a:p>
            <a:endParaRPr lang="en-GB" sz="900" kern="0" dirty="0" smtClean="0">
              <a:solidFill>
                <a:srgbClr val="000000"/>
              </a:solidFill>
              <a:latin typeface="+mj-lt"/>
            </a:endParaRPr>
          </a:p>
          <a:p>
            <a:r>
              <a:rPr lang="en-GB" sz="900" kern="0" dirty="0" smtClean="0">
                <a:solidFill>
                  <a:srgbClr val="000000"/>
                </a:solidFill>
                <a:latin typeface="+mj-lt"/>
              </a:rPr>
              <a:t>Diamonds Are Forever is a new company registered and operating in Sierra Leone that </a:t>
            </a:r>
            <a:r>
              <a:rPr lang="en-GB" sz="900" kern="0" dirty="0">
                <a:solidFill>
                  <a:srgbClr val="000000"/>
                </a:solidFill>
              </a:rPr>
              <a:t>applies online for a business banking </a:t>
            </a:r>
            <a:r>
              <a:rPr lang="en-GB" sz="900" kern="0" dirty="0" smtClean="0">
                <a:solidFill>
                  <a:srgbClr val="000000"/>
                </a:solidFill>
              </a:rPr>
              <a:t>account</a:t>
            </a:r>
            <a:r>
              <a:rPr lang="en-GB" sz="900" kern="0" dirty="0" smtClean="0">
                <a:solidFill>
                  <a:srgbClr val="000000"/>
                </a:solidFill>
                <a:latin typeface="+mj-lt"/>
              </a:rPr>
              <a:t>.</a:t>
            </a:r>
          </a:p>
        </p:txBody>
      </p:sp>
      <p:grpSp>
        <p:nvGrpSpPr>
          <p:cNvPr id="29" name="Group 28"/>
          <p:cNvGrpSpPr/>
          <p:nvPr/>
        </p:nvGrpSpPr>
        <p:grpSpPr>
          <a:xfrm>
            <a:off x="4517592" y="1700808"/>
            <a:ext cx="4093009" cy="1745074"/>
            <a:chOff x="4517592" y="1700808"/>
            <a:chExt cx="4093009" cy="1745074"/>
          </a:xfrm>
        </p:grpSpPr>
        <p:grpSp>
          <p:nvGrpSpPr>
            <p:cNvPr id="28" name="Group 27"/>
            <p:cNvGrpSpPr/>
            <p:nvPr/>
          </p:nvGrpSpPr>
          <p:grpSpPr>
            <a:xfrm>
              <a:off x="4517592" y="1700808"/>
              <a:ext cx="4093009" cy="952414"/>
              <a:chOff x="4517592" y="1700808"/>
              <a:chExt cx="4093009" cy="952414"/>
            </a:xfrm>
          </p:grpSpPr>
          <p:pic>
            <p:nvPicPr>
              <p:cNvPr id="3" name="Picture 2"/>
              <p:cNvPicPr>
                <a:picLocks noChangeAspect="1"/>
              </p:cNvPicPr>
              <p:nvPr/>
            </p:nvPicPr>
            <p:blipFill>
              <a:blip r:embed="rId6"/>
              <a:stretch>
                <a:fillRect/>
              </a:stretch>
            </p:blipFill>
            <p:spPr>
              <a:xfrm>
                <a:off x="4517592" y="1700808"/>
                <a:ext cx="854770" cy="952414"/>
              </a:xfrm>
              <a:prstGeom prst="rect">
                <a:avLst/>
              </a:prstGeom>
            </p:spPr>
          </p:pic>
          <p:sp>
            <p:nvSpPr>
              <p:cNvPr id="14" name="Rectangle 13"/>
              <p:cNvSpPr/>
              <p:nvPr/>
            </p:nvSpPr>
            <p:spPr>
              <a:xfrm>
                <a:off x="5423403" y="1716295"/>
                <a:ext cx="3187198" cy="830997"/>
              </a:xfrm>
              <a:prstGeom prst="rect">
                <a:avLst/>
              </a:prstGeom>
            </p:spPr>
            <p:txBody>
              <a:bodyPr wrap="square">
                <a:spAutoFit/>
              </a:bodyPr>
              <a:lstStyle/>
              <a:p>
                <a:r>
                  <a:rPr lang="en-GB" sz="1600" i="1" kern="0" dirty="0">
                    <a:solidFill>
                      <a:srgbClr val="A32020"/>
                    </a:solidFill>
                    <a:latin typeface="+mj-lt"/>
                  </a:rPr>
                  <a:t>Kim </a:t>
                </a:r>
                <a:r>
                  <a:rPr lang="en-GB" sz="1600" i="1" kern="0" dirty="0" smtClean="0">
                    <a:solidFill>
                      <a:srgbClr val="A32020"/>
                    </a:solidFill>
                    <a:latin typeface="+mj-lt"/>
                  </a:rPr>
                  <a:t>Yong-</a:t>
                </a:r>
                <a:r>
                  <a:rPr lang="en-GB" sz="1600" i="1" kern="0" dirty="0" err="1" smtClean="0">
                    <a:solidFill>
                      <a:srgbClr val="A32020"/>
                    </a:solidFill>
                    <a:latin typeface="+mj-lt"/>
                  </a:rPr>
                  <a:t>chol</a:t>
                </a:r>
                <a:endParaRPr lang="en-GB" sz="1600" i="1" kern="0" dirty="0">
                  <a:solidFill>
                    <a:srgbClr val="A32020"/>
                  </a:solidFill>
                  <a:latin typeface="+mj-lt"/>
                </a:endParaRPr>
              </a:p>
              <a:p>
                <a:r>
                  <a:rPr lang="en-GB" sz="1600" kern="0" dirty="0" smtClean="0">
                    <a:solidFill>
                      <a:srgbClr val="A32020"/>
                    </a:solidFill>
                    <a:latin typeface="Georgia"/>
                  </a:rPr>
                  <a:t>Head </a:t>
                </a:r>
                <a:r>
                  <a:rPr lang="en-GB" sz="1600" kern="0" dirty="0">
                    <a:solidFill>
                      <a:srgbClr val="A32020"/>
                    </a:solidFill>
                    <a:latin typeface="Georgia"/>
                  </a:rPr>
                  <a:t>of national intelligence for North </a:t>
                </a:r>
                <a:r>
                  <a:rPr lang="en-GB" sz="1600" kern="0" dirty="0" smtClean="0">
                    <a:solidFill>
                      <a:srgbClr val="A32020"/>
                    </a:solidFill>
                    <a:latin typeface="Georgia"/>
                  </a:rPr>
                  <a:t>Korea</a:t>
                </a:r>
                <a:endParaRPr lang="en-GB" sz="1600" i="1" kern="0" dirty="0">
                  <a:solidFill>
                    <a:srgbClr val="A32020"/>
                  </a:solidFill>
                  <a:latin typeface="+mj-lt"/>
                </a:endParaRPr>
              </a:p>
            </p:txBody>
          </p:sp>
        </p:grpSp>
        <p:sp>
          <p:nvSpPr>
            <p:cNvPr id="16" name="TextBox 15"/>
            <p:cNvSpPr txBox="1"/>
            <p:nvPr/>
          </p:nvSpPr>
          <p:spPr>
            <a:xfrm>
              <a:off x="4517592" y="2725802"/>
              <a:ext cx="3600400" cy="720080"/>
            </a:xfrm>
            <a:prstGeom prst="rect">
              <a:avLst/>
            </a:prstGeom>
            <a:noFill/>
          </p:spPr>
          <p:txBody>
            <a:bodyPr wrap="square" lIns="0" tIns="0" rIns="0" bIns="0" rtlCol="0">
              <a:noAutofit/>
            </a:bodyPr>
            <a:lstStyle/>
            <a:p>
              <a:r>
                <a:rPr lang="en-GB" sz="900" kern="0" dirty="0" smtClean="0">
                  <a:solidFill>
                    <a:srgbClr val="000000"/>
                  </a:solidFill>
                  <a:latin typeface="+mj-lt"/>
                </a:rPr>
                <a:t>Nephew of Kim Yong –</a:t>
              </a:r>
              <a:r>
                <a:rPr lang="en-GB" sz="900" kern="0" dirty="0" err="1" smtClean="0">
                  <a:solidFill>
                    <a:srgbClr val="000000"/>
                  </a:solidFill>
                  <a:latin typeface="+mj-lt"/>
                </a:rPr>
                <a:t>Chol</a:t>
              </a:r>
              <a:r>
                <a:rPr lang="en-GB" sz="900" kern="0" dirty="0" smtClean="0">
                  <a:solidFill>
                    <a:srgbClr val="000000"/>
                  </a:solidFill>
                  <a:latin typeface="+mj-lt"/>
                </a:rPr>
                <a:t> applies for a credit card. </a:t>
              </a:r>
              <a:endParaRPr lang="en-GB" sz="900" kern="0" dirty="0">
                <a:solidFill>
                  <a:srgbClr val="000000"/>
                </a:solidFill>
                <a:latin typeface="+mj-lt"/>
              </a:endParaRPr>
            </a:p>
          </p:txBody>
        </p:sp>
      </p:grpSp>
      <p:grpSp>
        <p:nvGrpSpPr>
          <p:cNvPr id="30" name="Group 29"/>
          <p:cNvGrpSpPr/>
          <p:nvPr/>
        </p:nvGrpSpPr>
        <p:grpSpPr>
          <a:xfrm>
            <a:off x="4517592" y="3356992"/>
            <a:ext cx="4093008" cy="1599920"/>
            <a:chOff x="4517592" y="3503851"/>
            <a:chExt cx="4093008" cy="1599920"/>
          </a:xfrm>
        </p:grpSpPr>
        <p:pic>
          <p:nvPicPr>
            <p:cNvPr id="17" name="Picture 16"/>
            <p:cNvPicPr>
              <a:picLocks noChangeAspect="1"/>
            </p:cNvPicPr>
            <p:nvPr/>
          </p:nvPicPr>
          <p:blipFill>
            <a:blip r:embed="rId7"/>
            <a:stretch>
              <a:fillRect/>
            </a:stretch>
          </p:blipFill>
          <p:spPr>
            <a:xfrm>
              <a:off x="4517592" y="3503851"/>
              <a:ext cx="1273608" cy="559887"/>
            </a:xfrm>
            <a:prstGeom prst="rect">
              <a:avLst/>
            </a:prstGeom>
          </p:spPr>
        </p:pic>
        <p:sp>
          <p:nvSpPr>
            <p:cNvPr id="18" name="Rectangle 17"/>
            <p:cNvSpPr/>
            <p:nvPr/>
          </p:nvSpPr>
          <p:spPr>
            <a:xfrm>
              <a:off x="5017086" y="3511736"/>
              <a:ext cx="3593514" cy="646331"/>
            </a:xfrm>
            <a:prstGeom prst="rect">
              <a:avLst/>
            </a:prstGeom>
          </p:spPr>
          <p:txBody>
            <a:bodyPr wrap="square">
              <a:spAutoFit/>
            </a:bodyPr>
            <a:lstStyle/>
            <a:p>
              <a:pPr marL="811213" lvl="0" defTabSz="1018705">
                <a:buClr>
                  <a:srgbClr val="000000"/>
                </a:buClr>
              </a:pPr>
              <a:r>
                <a:rPr lang="en-GB" i="1" kern="0" dirty="0" smtClean="0">
                  <a:solidFill>
                    <a:srgbClr val="A32020"/>
                  </a:solidFill>
                  <a:latin typeface="+mj-lt"/>
                </a:rPr>
                <a:t>Stark Industry</a:t>
              </a:r>
            </a:p>
            <a:p>
              <a:pPr marL="811213" lvl="0" defTabSz="1018705">
                <a:buClr>
                  <a:srgbClr val="000000"/>
                </a:buClr>
              </a:pPr>
              <a:r>
                <a:rPr lang="en-GB" i="1" kern="0" dirty="0" smtClean="0">
                  <a:solidFill>
                    <a:srgbClr val="A32020"/>
                  </a:solidFill>
                  <a:latin typeface="+mj-lt"/>
                </a:rPr>
                <a:t>New trade deal</a:t>
              </a:r>
              <a:endParaRPr lang="en-GB" i="1" kern="0" dirty="0">
                <a:solidFill>
                  <a:srgbClr val="A32020"/>
                </a:solidFill>
                <a:latin typeface="+mj-lt"/>
              </a:endParaRPr>
            </a:p>
          </p:txBody>
        </p:sp>
        <p:sp>
          <p:nvSpPr>
            <p:cNvPr id="19" name="TextBox 18"/>
            <p:cNvSpPr txBox="1"/>
            <p:nvPr/>
          </p:nvSpPr>
          <p:spPr>
            <a:xfrm>
              <a:off x="4517592" y="4383691"/>
              <a:ext cx="3600400" cy="720080"/>
            </a:xfrm>
            <a:prstGeom prst="rect">
              <a:avLst/>
            </a:prstGeom>
            <a:noFill/>
          </p:spPr>
          <p:txBody>
            <a:bodyPr wrap="square" lIns="0" tIns="0" rIns="0" bIns="0" rtlCol="0">
              <a:noAutofit/>
            </a:bodyPr>
            <a:lstStyle/>
            <a:p>
              <a:r>
                <a:rPr lang="en-GB" sz="900" kern="0" dirty="0" smtClean="0">
                  <a:solidFill>
                    <a:srgbClr val="000000"/>
                  </a:solidFill>
                  <a:latin typeface="+mj-lt"/>
                </a:rPr>
                <a:t>Stark industries is a trade finance customer that receives a $10,000 payment from Syria for a shipment of dual-use goods.</a:t>
              </a:r>
              <a:endParaRPr lang="en-GB" sz="900" kern="0" dirty="0">
                <a:solidFill>
                  <a:srgbClr val="000000"/>
                </a:solidFill>
                <a:latin typeface="+mj-lt"/>
              </a:endParaRPr>
            </a:p>
          </p:txBody>
        </p:sp>
      </p:grpSp>
      <p:grpSp>
        <p:nvGrpSpPr>
          <p:cNvPr id="31" name="Group 30"/>
          <p:cNvGrpSpPr/>
          <p:nvPr/>
        </p:nvGrpSpPr>
        <p:grpSpPr>
          <a:xfrm>
            <a:off x="4517592" y="4869160"/>
            <a:ext cx="4093009" cy="1645014"/>
            <a:chOff x="4517592" y="4809455"/>
            <a:chExt cx="4093009" cy="1645014"/>
          </a:xfrm>
        </p:grpSpPr>
        <p:sp>
          <p:nvSpPr>
            <p:cNvPr id="21" name="Rectangle 20"/>
            <p:cNvSpPr/>
            <p:nvPr/>
          </p:nvSpPr>
          <p:spPr>
            <a:xfrm>
              <a:off x="4537675" y="4809455"/>
              <a:ext cx="4072926" cy="800219"/>
            </a:xfrm>
            <a:prstGeom prst="rect">
              <a:avLst/>
            </a:prstGeom>
          </p:spPr>
          <p:txBody>
            <a:bodyPr wrap="square">
              <a:spAutoFit/>
            </a:bodyPr>
            <a:lstStyle/>
            <a:p>
              <a:pPr marL="811213" lvl="0" defTabSz="1018705">
                <a:buClr>
                  <a:srgbClr val="000000"/>
                </a:buClr>
              </a:pPr>
              <a:r>
                <a:rPr lang="en-GB" i="1" dirty="0" smtClean="0">
                  <a:solidFill>
                    <a:schemeClr val="tx2"/>
                  </a:solidFill>
                  <a:latin typeface="+mj-lt"/>
                </a:rPr>
                <a:t>Mariana </a:t>
              </a:r>
              <a:r>
                <a:rPr lang="en-GB" i="1" kern="0" dirty="0" smtClean="0">
                  <a:solidFill>
                    <a:schemeClr val="tx2"/>
                  </a:solidFill>
                  <a:latin typeface="+mj-lt"/>
                </a:rPr>
                <a:t>Lopez</a:t>
              </a:r>
            </a:p>
            <a:p>
              <a:pPr marL="811213" lvl="0" defTabSz="1018705">
                <a:buClr>
                  <a:srgbClr val="000000"/>
                </a:buClr>
              </a:pPr>
              <a:r>
                <a:rPr lang="en-GB" sz="1400" kern="0" dirty="0" smtClean="0">
                  <a:solidFill>
                    <a:srgbClr val="A32020"/>
                  </a:solidFill>
                  <a:latin typeface="+mj-lt"/>
                </a:rPr>
                <a:t>Wife to Ambassador of Panama, </a:t>
              </a:r>
            </a:p>
            <a:p>
              <a:pPr marL="811213" lvl="0" defTabSz="1018705">
                <a:buClr>
                  <a:srgbClr val="000000"/>
                </a:buClr>
              </a:pPr>
              <a:r>
                <a:rPr lang="en-GB" sz="1400" kern="0" dirty="0" smtClean="0">
                  <a:solidFill>
                    <a:srgbClr val="A32020"/>
                  </a:solidFill>
                  <a:latin typeface="+mj-lt"/>
                </a:rPr>
                <a:t>Residing in UK</a:t>
              </a:r>
            </a:p>
          </p:txBody>
        </p:sp>
        <p:sp>
          <p:nvSpPr>
            <p:cNvPr id="22" name="TextBox 21"/>
            <p:cNvSpPr txBox="1"/>
            <p:nvPr/>
          </p:nvSpPr>
          <p:spPr>
            <a:xfrm>
              <a:off x="4517592" y="5734389"/>
              <a:ext cx="3600400" cy="720080"/>
            </a:xfrm>
            <a:prstGeom prst="rect">
              <a:avLst/>
            </a:prstGeom>
            <a:noFill/>
          </p:spPr>
          <p:txBody>
            <a:bodyPr wrap="square" lIns="0" tIns="0" rIns="0" bIns="0" rtlCol="0">
              <a:noAutofit/>
            </a:bodyPr>
            <a:lstStyle/>
            <a:p>
              <a:r>
                <a:rPr lang="en-GB" sz="900" kern="0" dirty="0" smtClean="0">
                  <a:solidFill>
                    <a:srgbClr val="000000"/>
                  </a:solidFill>
                  <a:latin typeface="+mj-lt"/>
                </a:rPr>
                <a:t>Mariana was offered a position of branch manager </a:t>
              </a:r>
              <a:r>
                <a:rPr lang="en-GB" sz="900" kern="0" dirty="0">
                  <a:solidFill>
                    <a:srgbClr val="000000"/>
                  </a:solidFill>
                  <a:latin typeface="+mj-lt"/>
                </a:rPr>
                <a:t>in Santander </a:t>
              </a:r>
              <a:r>
                <a:rPr lang="en-GB" sz="900" kern="0" dirty="0" smtClean="0">
                  <a:solidFill>
                    <a:srgbClr val="000000"/>
                  </a:solidFill>
                  <a:latin typeface="+mj-lt"/>
                </a:rPr>
                <a:t>bank at a branch in London.</a:t>
              </a:r>
            </a:p>
            <a:p>
              <a:endParaRPr lang="en-GB" sz="900" kern="0" dirty="0" smtClean="0">
                <a:solidFill>
                  <a:srgbClr val="000000"/>
                </a:solidFill>
                <a:latin typeface="+mj-lt"/>
              </a:endParaRPr>
            </a:p>
            <a:p>
              <a:r>
                <a:rPr lang="en-GB" sz="900" kern="0" dirty="0">
                  <a:solidFill>
                    <a:srgbClr val="000000"/>
                  </a:solidFill>
                  <a:latin typeface="+mj-lt"/>
                </a:rPr>
                <a:t>F</a:t>
              </a:r>
              <a:r>
                <a:rPr lang="en-GB" sz="900" kern="0" dirty="0" smtClean="0">
                  <a:solidFill>
                    <a:srgbClr val="000000"/>
                  </a:solidFill>
                  <a:latin typeface="+mj-lt"/>
                </a:rPr>
                <a:t>amilial connections are discovered during on-boarding checks.</a:t>
              </a:r>
              <a:endParaRPr lang="en-GB" sz="900" kern="0" dirty="0">
                <a:solidFill>
                  <a:srgbClr val="000000"/>
                </a:solidFill>
                <a:latin typeface="+mj-lt"/>
              </a:endParaRPr>
            </a:p>
          </p:txBody>
        </p:sp>
        <p:pic>
          <p:nvPicPr>
            <p:cNvPr id="13" name="Picture 12"/>
            <p:cNvPicPr>
              <a:picLocks noChangeAspect="1"/>
            </p:cNvPicPr>
            <p:nvPr/>
          </p:nvPicPr>
          <p:blipFill>
            <a:blip r:embed="rId8"/>
            <a:stretch>
              <a:fillRect/>
            </a:stretch>
          </p:blipFill>
          <p:spPr>
            <a:xfrm>
              <a:off x="4517592" y="4846310"/>
              <a:ext cx="768807" cy="785791"/>
            </a:xfrm>
            <a:prstGeom prst="rect">
              <a:avLst/>
            </a:prstGeom>
          </p:spPr>
        </p:pic>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34</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8464943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GB" dirty="0" smtClean="0">
                <a:solidFill>
                  <a:schemeClr val="tx2"/>
                </a:solidFill>
              </a:rPr>
              <a:t>You have 15 mins!!!</a:t>
            </a:r>
            <a:endParaRPr lang="en-GB" dirty="0">
              <a:solidFill>
                <a:schemeClr val="tx2"/>
              </a:solidFill>
            </a:endParaRPr>
          </a:p>
        </p:txBody>
      </p:sp>
      <p:pic>
        <p:nvPicPr>
          <p:cNvPr id="9" name="Content Placeholder 8"/>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889000" y="1752600"/>
            <a:ext cx="7366000" cy="4419600"/>
          </a:xfrm>
        </p:spPr>
      </p:pic>
      <p:sp>
        <p:nvSpPr>
          <p:cNvPr id="2" name="Slide Number Placeholder 1"/>
          <p:cNvSpPr>
            <a:spLocks noGrp="1"/>
          </p:cNvSpPr>
          <p:nvPr>
            <p:ph type="sldNum" sz="quarter" idx="18"/>
          </p:nvPr>
        </p:nvSpPr>
        <p:spPr/>
        <p:txBody>
          <a:bodyPr/>
          <a:lstStyle/>
          <a:p>
            <a:r>
              <a:rPr lang="en-GB" dirty="0" smtClean="0"/>
              <a:t>Page </a:t>
            </a:r>
            <a:fld id="{9A269836-8909-4433-8489-6C868DC86D30}" type="slidenum">
              <a:rPr lang="en-GB" smtClean="0"/>
              <a:pPr/>
              <a:t>35</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823575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Transaction Monitoring</a:t>
            </a:r>
            <a:br>
              <a:rPr lang="en-GB" dirty="0" smtClean="0"/>
            </a:br>
            <a:endParaRPr lang="en-GB" dirty="0"/>
          </a:p>
        </p:txBody>
      </p:sp>
      <p:sp>
        <p:nvSpPr>
          <p:cNvPr id="140" name="Subtitle 139"/>
          <p:cNvSpPr>
            <a:spLocks noGrp="1"/>
          </p:cNvSpPr>
          <p:nvPr>
            <p:ph type="subTitle" idx="1"/>
          </p:nvPr>
        </p:nvSpPr>
        <p:spPr>
          <a:xfrm>
            <a:off x="484909" y="1872983"/>
            <a:ext cx="8174182" cy="403412"/>
          </a:xfrm>
        </p:spPr>
        <p:txBody>
          <a:bodyPr/>
          <a:lstStyle/>
          <a:p>
            <a:r>
              <a:rPr lang="en-GB" sz="2800" u="sng" dirty="0"/>
              <a:t>Speakers: </a:t>
            </a:r>
          </a:p>
          <a:p>
            <a:r>
              <a:rPr lang="en-GB" sz="2800" b="1" i="1" dirty="0" smtClean="0"/>
              <a:t>Introduction to Transaction Monitoring – </a:t>
            </a:r>
            <a:r>
              <a:rPr lang="en-GB" sz="2800" i="1" dirty="0" smtClean="0"/>
              <a:t>Natasha Mushfique</a:t>
            </a:r>
            <a:endParaRPr lang="en-GB" sz="2800" i="1" dirty="0"/>
          </a:p>
          <a:p>
            <a:r>
              <a:rPr lang="en-GB" sz="2800" b="1" i="1" dirty="0" smtClean="0"/>
              <a:t>Scenario Selection – </a:t>
            </a:r>
            <a:r>
              <a:rPr lang="en-GB" sz="2800" dirty="0" smtClean="0"/>
              <a:t>Robin </a:t>
            </a:r>
            <a:r>
              <a:rPr lang="en-GB" sz="2800" dirty="0" err="1" smtClean="0"/>
              <a:t>Bhurton</a:t>
            </a:r>
            <a:endParaRPr lang="en-GB" sz="2800" b="1" i="1" dirty="0" smtClean="0"/>
          </a:p>
          <a:p>
            <a:r>
              <a:rPr lang="en-GB" sz="2800" b="1" i="1" dirty="0" smtClean="0"/>
              <a:t>Customer Segmentation </a:t>
            </a:r>
            <a:r>
              <a:rPr lang="en-GB" sz="2800" dirty="0" smtClean="0"/>
              <a:t>– Jim </a:t>
            </a:r>
            <a:r>
              <a:rPr lang="en-GB" sz="2800" dirty="0" err="1" smtClean="0"/>
              <a:t>Prevot</a:t>
            </a:r>
            <a:endParaRPr lang="en-GB" sz="2800" dirty="0" smtClean="0"/>
          </a:p>
          <a:p>
            <a:r>
              <a:rPr lang="en-GB" sz="2800" b="1" i="1" dirty="0" smtClean="0"/>
              <a:t>Threshold Tuning </a:t>
            </a:r>
            <a:r>
              <a:rPr lang="en-GB" sz="2800" dirty="0" smtClean="0"/>
              <a:t>- </a:t>
            </a:r>
            <a:r>
              <a:rPr lang="en-GB" sz="2800" i="1" dirty="0" err="1"/>
              <a:t>Sonali</a:t>
            </a:r>
            <a:r>
              <a:rPr lang="en-GB" sz="2800" i="1" dirty="0"/>
              <a:t> </a:t>
            </a:r>
            <a:r>
              <a:rPr lang="en-GB" sz="2800" i="1" dirty="0" err="1"/>
              <a:t>Warriar</a:t>
            </a:r>
            <a:endParaRPr lang="en-GB" sz="2800" i="1" dirty="0"/>
          </a:p>
          <a:p>
            <a:endParaRPr lang="en-GB" sz="2800" i="1" dirty="0"/>
          </a:p>
          <a:p>
            <a:endParaRPr lang="en-GB" dirty="0"/>
          </a:p>
        </p:txBody>
      </p:sp>
      <p:sp>
        <p:nvSpPr>
          <p:cNvPr id="98" name="Freeform 9"/>
          <p:cNvSpPr>
            <a:spLocks/>
          </p:cNvSpPr>
          <p:nvPr/>
        </p:nvSpPr>
        <p:spPr bwMode="auto">
          <a:xfrm>
            <a:off x="3268902" y="5250554"/>
            <a:ext cx="5365026" cy="1312594"/>
          </a:xfrm>
          <a:custGeom>
            <a:avLst/>
            <a:gdLst>
              <a:gd name="T0" fmla="*/ 853 w 853"/>
              <a:gd name="T1" fmla="*/ 877 h 877"/>
              <a:gd name="T2" fmla="*/ 0 w 853"/>
              <a:gd name="T3" fmla="*/ 877 h 877"/>
              <a:gd name="T4" fmla="*/ 0 w 853"/>
              <a:gd name="T5" fmla="*/ 0 h 877"/>
              <a:gd name="T6" fmla="*/ 446 w 853"/>
              <a:gd name="T7" fmla="*/ 259 h 877"/>
              <a:gd name="T8" fmla="*/ 853 w 853"/>
              <a:gd name="T9" fmla="*/ 0 h 877"/>
              <a:gd name="T10" fmla="*/ 853 w 853"/>
              <a:gd name="T11" fmla="*/ 877 h 877"/>
            </a:gdLst>
            <a:ahLst/>
            <a:cxnLst>
              <a:cxn ang="0">
                <a:pos x="T0" y="T1"/>
              </a:cxn>
              <a:cxn ang="0">
                <a:pos x="T2" y="T3"/>
              </a:cxn>
              <a:cxn ang="0">
                <a:pos x="T4" y="T5"/>
              </a:cxn>
              <a:cxn ang="0">
                <a:pos x="T6" y="T7"/>
              </a:cxn>
              <a:cxn ang="0">
                <a:pos x="T8" y="T9"/>
              </a:cxn>
              <a:cxn ang="0">
                <a:pos x="T10" y="T11"/>
              </a:cxn>
            </a:cxnLst>
            <a:rect l="0" t="0" r="r" b="b"/>
            <a:pathLst>
              <a:path w="853" h="877">
                <a:moveTo>
                  <a:pt x="853" y="877"/>
                </a:moveTo>
                <a:lnTo>
                  <a:pt x="0" y="877"/>
                </a:lnTo>
                <a:lnTo>
                  <a:pt x="0" y="0"/>
                </a:lnTo>
                <a:lnTo>
                  <a:pt x="446" y="259"/>
                </a:lnTo>
                <a:lnTo>
                  <a:pt x="853" y="0"/>
                </a:lnTo>
                <a:lnTo>
                  <a:pt x="853"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177" tIns="44589" rIns="89177" bIns="44589" numCol="1" anchor="t" anchorCtr="0" compatLnSpc="1">
            <a:prstTxWarp prst="textNoShape">
              <a:avLst/>
            </a:prstTxWarp>
          </a:bodyPr>
          <a:lstStyle/>
          <a:p>
            <a:pPr defTabSz="891760"/>
            <a:endParaRPr lang="en-GB" sz="1796" dirty="0">
              <a:solidFill>
                <a:srgbClr val="000000"/>
              </a:solidFill>
              <a:latin typeface="+mj-lt"/>
            </a:endParaRPr>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36</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9943110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Introduction to Transaction Monitoring</a:t>
            </a:r>
            <a:endParaRPr lang="en-GB" dirty="0"/>
          </a:p>
        </p:txBody>
      </p:sp>
      <p:sp>
        <p:nvSpPr>
          <p:cNvPr id="3" name="Content Placeholder 2"/>
          <p:cNvSpPr>
            <a:spLocks noGrp="1"/>
          </p:cNvSpPr>
          <p:nvPr>
            <p:ph sz="quarter" idx="13"/>
          </p:nvPr>
        </p:nvSpPr>
        <p:spPr/>
        <p:txBody>
          <a:bodyPr/>
          <a:lstStyle/>
          <a:p>
            <a:endParaRPr lang="en-GB" dirty="0"/>
          </a:p>
        </p:txBody>
      </p:sp>
      <p:sp>
        <p:nvSpPr>
          <p:cNvPr id="4" name="Subtitle 3"/>
          <p:cNvSpPr>
            <a:spLocks noGrp="1"/>
          </p:cNvSpPr>
          <p:nvPr>
            <p:ph type="subTitle" idx="1"/>
          </p:nvPr>
        </p:nvSpPr>
        <p:spPr/>
        <p:txBody>
          <a:bodyPr/>
          <a:lstStyle/>
          <a:p>
            <a:r>
              <a:rPr lang="en-GB" dirty="0" smtClean="0"/>
              <a:t>Natasha Mushfique</a:t>
            </a:r>
          </a:p>
          <a:p>
            <a:endParaRPr lang="en-GB" dirty="0"/>
          </a:p>
        </p:txBody>
      </p:sp>
      <p:sp>
        <p:nvSpPr>
          <p:cNvPr id="5" name="Slide Number Placeholder 4"/>
          <p:cNvSpPr>
            <a:spLocks noGrp="1"/>
          </p:cNvSpPr>
          <p:nvPr>
            <p:ph type="sldNum" sz="quarter" idx="16"/>
          </p:nvPr>
        </p:nvSpPr>
        <p:spPr/>
        <p:txBody>
          <a:bodyPr/>
          <a:lstStyle/>
          <a:p>
            <a:r>
              <a:rPr lang="en-GB" dirty="0" smtClean="0"/>
              <a:t>Page </a:t>
            </a:r>
            <a:fld id="{ACBAC452-42AA-4769-9810-3502A33AD45B}" type="slidenum">
              <a:rPr lang="en-GB" smtClean="0"/>
              <a:pPr/>
              <a:t>37</a:t>
            </a:fld>
            <a:endParaRPr lang="en-GB" dirty="0"/>
          </a:p>
        </p:txBody>
      </p:sp>
      <p:sp>
        <p:nvSpPr>
          <p:cNvPr id="6" name="Date Placeholder 5"/>
          <p:cNvSpPr>
            <a:spLocks noGrp="1"/>
          </p:cNvSpPr>
          <p:nvPr>
            <p:ph type="dt" sz="half" idx="14"/>
          </p:nvPr>
        </p:nvSpPr>
        <p:spPr/>
        <p:txBody>
          <a:bodyPr/>
          <a:lstStyle/>
          <a:p>
            <a:r>
              <a:rPr lang="en-GB" dirty="0" smtClean="0"/>
              <a:t>October 2016</a:t>
            </a:r>
            <a:endParaRPr lang="en-GB" dirty="0"/>
          </a:p>
        </p:txBody>
      </p:sp>
      <p:sp>
        <p:nvSpPr>
          <p:cNvPr id="7" name="Footer Placeholder 6"/>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39120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Introduction</a:t>
            </a:r>
            <a:endParaRPr lang="en-GB" dirty="0">
              <a:solidFill>
                <a:schemeClr val="tx2"/>
              </a:solidFill>
            </a:endParaRPr>
          </a:p>
        </p:txBody>
      </p:sp>
      <p:sp>
        <p:nvSpPr>
          <p:cNvPr id="3" name="Content Placeholder 2"/>
          <p:cNvSpPr>
            <a:spLocks noGrp="1"/>
          </p:cNvSpPr>
          <p:nvPr>
            <p:ph sz="quarter" idx="15"/>
          </p:nvPr>
        </p:nvSpPr>
        <p:spPr>
          <a:xfrm>
            <a:off x="533400" y="1196752"/>
            <a:ext cx="8077200" cy="4975448"/>
          </a:xfrm>
          <a:prstGeom prst="rect">
            <a:avLst/>
          </a:prstGeom>
        </p:spPr>
        <p:txBody>
          <a:bodyPr/>
          <a:lstStyle/>
          <a:p>
            <a:pPr marL="171450" indent="-171450">
              <a:buFont typeface="Arial" panose="020B0604020202020204" pitchFamily="34" charset="0"/>
              <a:buChar char="•"/>
            </a:pPr>
            <a:r>
              <a:rPr lang="en-GB" sz="1100" dirty="0" smtClean="0">
                <a:solidFill>
                  <a:srgbClr val="000000"/>
                </a:solidFill>
                <a:latin typeface="+mj-lt"/>
              </a:rPr>
              <a:t>Transaction Monitoring (TM) </a:t>
            </a:r>
            <a:r>
              <a:rPr lang="en-GB" sz="1100" dirty="0">
                <a:solidFill>
                  <a:srgbClr val="000000"/>
                </a:solidFill>
                <a:latin typeface="+mj-lt"/>
              </a:rPr>
              <a:t>refers to the identification of suspicious patterns of transactions </a:t>
            </a:r>
            <a:endParaRPr lang="en-GB" sz="1100" dirty="0" smtClean="0">
              <a:solidFill>
                <a:srgbClr val="000000"/>
              </a:solidFill>
              <a:latin typeface="+mj-lt"/>
            </a:endParaRPr>
          </a:p>
          <a:p>
            <a:pPr marL="171450" indent="-171450">
              <a:buFont typeface="Arial" panose="020B0604020202020204" pitchFamily="34" charset="0"/>
              <a:buChar char="•"/>
            </a:pPr>
            <a:r>
              <a:rPr lang="en-GB" sz="1100" dirty="0" smtClean="0">
                <a:solidFill>
                  <a:srgbClr val="000000"/>
                </a:solidFill>
                <a:latin typeface="+mj-lt"/>
              </a:rPr>
              <a:t>Effective TM systems became a regulatory requirement for Financial Institutions within the EU in 1991 when the first AML directive was issued requiring them to monitor suspicious transactions in order to tackle money laundering and counter terrorist financing</a:t>
            </a:r>
          </a:p>
          <a:p>
            <a:pPr indent="0">
              <a:lnSpc>
                <a:spcPct val="150000"/>
              </a:lnSpc>
              <a:spcAft>
                <a:spcPts val="600"/>
              </a:spcAft>
            </a:pPr>
            <a:r>
              <a:rPr lang="en-GB" sz="1100" b="1" dirty="0">
                <a:solidFill>
                  <a:srgbClr val="000000"/>
                </a:solidFill>
                <a:latin typeface="+mj-lt"/>
              </a:rPr>
              <a:t>Overview of the Transaction Monitoring </a:t>
            </a:r>
            <a:r>
              <a:rPr lang="en-GB" sz="1100" b="1" dirty="0" smtClean="0">
                <a:solidFill>
                  <a:srgbClr val="000000"/>
                </a:solidFill>
                <a:latin typeface="+mj-lt"/>
              </a:rPr>
              <a:t>Process</a:t>
            </a:r>
          </a:p>
          <a:p>
            <a:pPr indent="0"/>
            <a:r>
              <a:rPr lang="en-GB" sz="1100" dirty="0" smtClean="0">
                <a:solidFill>
                  <a:srgbClr val="000000"/>
                </a:solidFill>
                <a:latin typeface="+mj-lt"/>
              </a:rPr>
              <a:t>Risk-based transaction monitoring requires the development of risk models or scenarios that identify the potential risks (“red flags”) of money laundering and provide a means of monitoring these risks within completed transactions.</a:t>
            </a:r>
          </a:p>
          <a:p>
            <a:pPr indent="0"/>
            <a:r>
              <a:rPr lang="en-GB" sz="1100" dirty="0" smtClean="0">
                <a:solidFill>
                  <a:srgbClr val="000000"/>
                </a:solidFill>
                <a:latin typeface="+mj-lt"/>
              </a:rPr>
              <a:t>An </a:t>
            </a:r>
            <a:r>
              <a:rPr lang="en-GB" sz="1100" dirty="0">
                <a:solidFill>
                  <a:srgbClr val="000000"/>
                </a:solidFill>
                <a:latin typeface="+mj-lt"/>
              </a:rPr>
              <a:t>appropriate monitoring process will compare transaction information </a:t>
            </a:r>
            <a:r>
              <a:rPr lang="en-GB" sz="1100" dirty="0" smtClean="0">
                <a:solidFill>
                  <a:srgbClr val="000000"/>
                </a:solidFill>
                <a:latin typeface="+mj-lt"/>
              </a:rPr>
              <a:t>against: </a:t>
            </a:r>
            <a:endParaRPr lang="en-GB" sz="1100" dirty="0">
              <a:solidFill>
                <a:srgbClr val="000000"/>
              </a:solidFill>
              <a:latin typeface="+mj-lt"/>
            </a:endParaRPr>
          </a:p>
          <a:p>
            <a:pPr marL="171450" indent="-171450">
              <a:spcAft>
                <a:spcPts val="0"/>
              </a:spcAft>
              <a:buFont typeface="Arial" panose="020B0604020202020204" pitchFamily="34" charset="0"/>
              <a:buChar char="•"/>
            </a:pPr>
            <a:r>
              <a:rPr lang="en-GB" sz="1100" dirty="0">
                <a:solidFill>
                  <a:srgbClr val="000000"/>
                </a:solidFill>
                <a:latin typeface="+mj-lt"/>
              </a:rPr>
              <a:t>identified risks </a:t>
            </a:r>
          </a:p>
          <a:p>
            <a:pPr marL="171450" indent="-171450">
              <a:spcAft>
                <a:spcPts val="0"/>
              </a:spcAft>
              <a:buFont typeface="Arial" panose="020B0604020202020204" pitchFamily="34" charset="0"/>
              <a:buChar char="•"/>
            </a:pPr>
            <a:r>
              <a:rPr lang="en-GB" sz="1100" dirty="0">
                <a:solidFill>
                  <a:srgbClr val="000000"/>
                </a:solidFill>
                <a:latin typeface="+mj-lt"/>
              </a:rPr>
              <a:t>geographic location of transaction</a:t>
            </a:r>
          </a:p>
          <a:p>
            <a:pPr marL="171450" indent="-171450">
              <a:spcAft>
                <a:spcPts val="0"/>
              </a:spcAft>
              <a:buFont typeface="Arial" panose="020B0604020202020204" pitchFamily="34" charset="0"/>
              <a:buChar char="•"/>
            </a:pPr>
            <a:r>
              <a:rPr lang="en-GB" sz="1100" dirty="0">
                <a:solidFill>
                  <a:srgbClr val="000000"/>
                </a:solidFill>
                <a:latin typeface="+mj-lt"/>
              </a:rPr>
              <a:t>the type of products and services being offered </a:t>
            </a:r>
          </a:p>
          <a:p>
            <a:pPr marL="171450" indent="-171450">
              <a:spcAft>
                <a:spcPts val="0"/>
              </a:spcAft>
              <a:buFont typeface="Arial" panose="020B0604020202020204" pitchFamily="34" charset="0"/>
              <a:buChar char="•"/>
            </a:pPr>
            <a:r>
              <a:rPr lang="en-GB" sz="1100" dirty="0">
                <a:solidFill>
                  <a:srgbClr val="000000"/>
                </a:solidFill>
                <a:latin typeface="+mj-lt"/>
              </a:rPr>
              <a:t>the type of client engaging in the transactions </a:t>
            </a:r>
            <a:endParaRPr lang="en-GB" sz="1100" dirty="0" smtClean="0">
              <a:solidFill>
                <a:srgbClr val="000000"/>
              </a:solidFill>
              <a:latin typeface="+mj-lt"/>
            </a:endParaRPr>
          </a:p>
          <a:p>
            <a:pPr indent="0">
              <a:spcAft>
                <a:spcPts val="0"/>
              </a:spcAft>
            </a:pPr>
            <a:endParaRPr lang="en-GB" sz="1100" dirty="0">
              <a:solidFill>
                <a:srgbClr val="000000"/>
              </a:solidFill>
              <a:latin typeface="+mj-lt"/>
            </a:endParaRPr>
          </a:p>
          <a:p>
            <a:pPr indent="0"/>
            <a:r>
              <a:rPr lang="en-GB" sz="1100" dirty="0" smtClean="0">
                <a:solidFill>
                  <a:srgbClr val="000000"/>
                </a:solidFill>
                <a:latin typeface="+mj-lt"/>
              </a:rPr>
              <a:t>With </a:t>
            </a:r>
            <a:r>
              <a:rPr lang="en-GB" sz="1100" dirty="0">
                <a:solidFill>
                  <a:srgbClr val="000000"/>
                </a:solidFill>
                <a:latin typeface="+mj-lt"/>
              </a:rPr>
              <a:t>the different typologies for money laundering and other illicit activities to determine if a transaction is unusual or suspicious.</a:t>
            </a:r>
          </a:p>
          <a:p>
            <a:pPr indent="0"/>
            <a:endParaRPr lang="en-GB" sz="1100" dirty="0" smtClean="0">
              <a:solidFill>
                <a:srgbClr val="000000"/>
              </a:solidFill>
              <a:latin typeface="+mj-lt"/>
            </a:endParaRPr>
          </a:p>
        </p:txBody>
      </p:sp>
      <p:grpSp>
        <p:nvGrpSpPr>
          <p:cNvPr id="133" name="Group 132"/>
          <p:cNvGrpSpPr/>
          <p:nvPr/>
        </p:nvGrpSpPr>
        <p:grpSpPr>
          <a:xfrm>
            <a:off x="530351" y="4293096"/>
            <a:ext cx="8080249" cy="1879102"/>
            <a:chOff x="296237" y="3804839"/>
            <a:chExt cx="8597572" cy="2162455"/>
          </a:xfrm>
        </p:grpSpPr>
        <p:sp>
          <p:nvSpPr>
            <p:cNvPr id="67" name="TextBox 66"/>
            <p:cNvSpPr txBox="1"/>
            <p:nvPr/>
          </p:nvSpPr>
          <p:spPr>
            <a:xfrm>
              <a:off x="4198790" y="4467336"/>
              <a:ext cx="484909" cy="134471"/>
            </a:xfrm>
            <a:prstGeom prst="rect">
              <a:avLst/>
            </a:prstGeom>
            <a:noFill/>
          </p:spPr>
          <p:txBody>
            <a:bodyPr vert="horz" wrap="none" lIns="0" tIns="0" rIns="0" bIns="0" rtlCol="0">
              <a:noAutofit/>
            </a:bodyPr>
            <a:lstStyle/>
            <a:p>
              <a:pPr indent="-246175" algn="ctr">
                <a:spcAft>
                  <a:spcPts val="808"/>
                </a:spcAft>
              </a:pPr>
              <a:r>
                <a:rPr lang="en-GB" sz="700" b="1" dirty="0" smtClean="0">
                  <a:solidFill>
                    <a:srgbClr val="FFFFFF"/>
                  </a:solidFill>
                  <a:latin typeface="Georgia"/>
                </a:rPr>
                <a:t>Internal and External Data Sources</a:t>
              </a:r>
              <a:endParaRPr lang="en-GB" sz="700" b="1" dirty="0">
                <a:solidFill>
                  <a:srgbClr val="FFFFFF"/>
                </a:solidFill>
                <a:latin typeface="Georgia"/>
              </a:endParaRPr>
            </a:p>
          </p:txBody>
        </p:sp>
        <p:sp>
          <p:nvSpPr>
            <p:cNvPr id="68" name="TextBox 67"/>
            <p:cNvSpPr txBox="1"/>
            <p:nvPr/>
          </p:nvSpPr>
          <p:spPr>
            <a:xfrm>
              <a:off x="3837064" y="5280931"/>
              <a:ext cx="484909" cy="134471"/>
            </a:xfrm>
            <a:prstGeom prst="rect">
              <a:avLst/>
            </a:prstGeom>
            <a:noFill/>
          </p:spPr>
          <p:txBody>
            <a:bodyPr vert="horz" wrap="none" lIns="0" tIns="0" rIns="0" bIns="0" rtlCol="0">
              <a:noAutofit/>
            </a:bodyPr>
            <a:lstStyle/>
            <a:p>
              <a:pPr indent="-246175" algn="ctr">
                <a:spcAft>
                  <a:spcPts val="808"/>
                </a:spcAft>
              </a:pPr>
              <a:r>
                <a:rPr lang="en-GB" sz="700" b="1" dirty="0" smtClean="0">
                  <a:solidFill>
                    <a:srgbClr val="FFFFFF"/>
                  </a:solidFill>
                  <a:latin typeface="Georgia"/>
                </a:rPr>
                <a:t>Transactions</a:t>
              </a:r>
              <a:endParaRPr lang="en-GB" sz="700" b="1" dirty="0">
                <a:solidFill>
                  <a:srgbClr val="FFFFFF"/>
                </a:solidFill>
                <a:latin typeface="Georgia"/>
              </a:endParaRPr>
            </a:p>
          </p:txBody>
        </p:sp>
        <p:sp>
          <p:nvSpPr>
            <p:cNvPr id="69" name="TextBox 68"/>
            <p:cNvSpPr txBox="1"/>
            <p:nvPr/>
          </p:nvSpPr>
          <p:spPr>
            <a:xfrm>
              <a:off x="4563814" y="5280931"/>
              <a:ext cx="484909" cy="134471"/>
            </a:xfrm>
            <a:prstGeom prst="rect">
              <a:avLst/>
            </a:prstGeom>
            <a:noFill/>
          </p:spPr>
          <p:txBody>
            <a:bodyPr vert="horz" wrap="none" lIns="0" tIns="0" rIns="0" bIns="0" rtlCol="0">
              <a:noAutofit/>
            </a:bodyPr>
            <a:lstStyle/>
            <a:p>
              <a:pPr indent="-246175" algn="ctr">
                <a:spcAft>
                  <a:spcPts val="808"/>
                </a:spcAft>
              </a:pPr>
              <a:r>
                <a:rPr lang="en-GB" sz="700" b="1" dirty="0" smtClean="0">
                  <a:solidFill>
                    <a:srgbClr val="FFFFFF"/>
                  </a:solidFill>
                  <a:latin typeface="Georgia"/>
                </a:rPr>
                <a:t>Risk Scores</a:t>
              </a:r>
              <a:endParaRPr lang="en-GB" sz="700" b="1" dirty="0">
                <a:solidFill>
                  <a:srgbClr val="FFFFFF"/>
                </a:solidFill>
                <a:latin typeface="Georgia"/>
              </a:endParaRPr>
            </a:p>
          </p:txBody>
        </p:sp>
        <p:sp>
          <p:nvSpPr>
            <p:cNvPr id="70" name="TextBox 69"/>
            <p:cNvSpPr txBox="1"/>
            <p:nvPr/>
          </p:nvSpPr>
          <p:spPr>
            <a:xfrm>
              <a:off x="5222519" y="5280931"/>
              <a:ext cx="484909" cy="134471"/>
            </a:xfrm>
            <a:prstGeom prst="rect">
              <a:avLst/>
            </a:prstGeom>
            <a:noFill/>
          </p:spPr>
          <p:txBody>
            <a:bodyPr vert="horz" wrap="none" lIns="0" tIns="0" rIns="0" bIns="0" rtlCol="0">
              <a:noAutofit/>
            </a:bodyPr>
            <a:lstStyle/>
            <a:p>
              <a:pPr indent="-246175" algn="ctr">
                <a:spcAft>
                  <a:spcPts val="808"/>
                </a:spcAft>
              </a:pPr>
              <a:r>
                <a:rPr lang="en-GB" sz="700" b="1" dirty="0" smtClean="0">
                  <a:solidFill>
                    <a:srgbClr val="FFFFFF"/>
                  </a:solidFill>
                  <a:latin typeface="Georgia"/>
                </a:rPr>
                <a:t>Threshold</a:t>
              </a:r>
              <a:endParaRPr lang="en-GB" sz="700" b="1" dirty="0">
                <a:solidFill>
                  <a:srgbClr val="FFFFFF"/>
                </a:solidFill>
                <a:latin typeface="Georgia"/>
              </a:endParaRPr>
            </a:p>
          </p:txBody>
        </p:sp>
        <p:sp>
          <p:nvSpPr>
            <p:cNvPr id="71" name="Right Brace 70"/>
            <p:cNvSpPr/>
            <p:nvPr/>
          </p:nvSpPr>
          <p:spPr>
            <a:xfrm>
              <a:off x="6231504" y="4065008"/>
              <a:ext cx="223225" cy="1438270"/>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700" dirty="0">
                <a:latin typeface="+mj-lt"/>
              </a:endParaRPr>
            </a:p>
          </p:txBody>
        </p:sp>
        <p:grpSp>
          <p:nvGrpSpPr>
            <p:cNvPr id="72" name="Group 71"/>
            <p:cNvGrpSpPr/>
            <p:nvPr/>
          </p:nvGrpSpPr>
          <p:grpSpPr>
            <a:xfrm>
              <a:off x="1483360" y="4221266"/>
              <a:ext cx="7410449" cy="1746028"/>
              <a:chOff x="1147996" y="2882051"/>
              <a:chExt cx="7634053" cy="1746028"/>
            </a:xfrm>
          </p:grpSpPr>
          <p:grpSp>
            <p:nvGrpSpPr>
              <p:cNvPr id="73" name="Group 72"/>
              <p:cNvGrpSpPr/>
              <p:nvPr/>
            </p:nvGrpSpPr>
            <p:grpSpPr>
              <a:xfrm>
                <a:off x="1147996" y="2882051"/>
                <a:ext cx="7634053" cy="1746028"/>
                <a:chOff x="1147996" y="2586776"/>
                <a:chExt cx="7634053" cy="1746028"/>
              </a:xfrm>
            </p:grpSpPr>
            <p:sp>
              <p:nvSpPr>
                <p:cNvPr id="75" name="Rectangle 74"/>
                <p:cNvSpPr/>
                <p:nvPr/>
              </p:nvSpPr>
              <p:spPr bwMode="ltGray">
                <a:xfrm>
                  <a:off x="1147996" y="2586776"/>
                  <a:ext cx="7634053" cy="1746028"/>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vert="vert270" rtlCol="0" anchor="t"/>
                <a:lstStyle/>
                <a:p>
                  <a:pPr algn="ctr"/>
                  <a:endParaRPr lang="en-GB" sz="1200" b="1" dirty="0" smtClean="0">
                    <a:solidFill>
                      <a:schemeClr val="tx1"/>
                    </a:solidFill>
                    <a:latin typeface="Georgia" pitchFamily="18" charset="0"/>
                  </a:endParaRPr>
                </a:p>
              </p:txBody>
            </p:sp>
            <p:sp>
              <p:nvSpPr>
                <p:cNvPr id="76" name="Can 75"/>
                <p:cNvSpPr/>
                <p:nvPr/>
              </p:nvSpPr>
              <p:spPr>
                <a:xfrm>
                  <a:off x="1246078" y="2664702"/>
                  <a:ext cx="661089" cy="49595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Source System 1</a:t>
                  </a:r>
                  <a:endParaRPr lang="en-GB" sz="700" dirty="0">
                    <a:latin typeface="+mj-lt"/>
                  </a:endParaRPr>
                </a:p>
              </p:txBody>
            </p:sp>
            <p:sp>
              <p:nvSpPr>
                <p:cNvPr id="77" name="Can 76"/>
                <p:cNvSpPr/>
                <p:nvPr/>
              </p:nvSpPr>
              <p:spPr>
                <a:xfrm>
                  <a:off x="1246078" y="3210252"/>
                  <a:ext cx="661089" cy="49595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Source System 2</a:t>
                  </a:r>
                  <a:endParaRPr lang="en-GB" sz="700" dirty="0">
                    <a:latin typeface="+mj-lt"/>
                  </a:endParaRPr>
                </a:p>
              </p:txBody>
            </p:sp>
            <p:sp>
              <p:nvSpPr>
                <p:cNvPr id="78" name="Can 77"/>
                <p:cNvSpPr/>
                <p:nvPr/>
              </p:nvSpPr>
              <p:spPr>
                <a:xfrm>
                  <a:off x="1246078" y="3755803"/>
                  <a:ext cx="661089" cy="495955"/>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Source System 3</a:t>
                  </a:r>
                  <a:endParaRPr lang="en-GB" sz="700" dirty="0">
                    <a:latin typeface="+mj-lt"/>
                  </a:endParaRPr>
                </a:p>
              </p:txBody>
            </p:sp>
            <p:sp>
              <p:nvSpPr>
                <p:cNvPr id="79" name="Right Arrow 78"/>
                <p:cNvSpPr/>
                <p:nvPr/>
              </p:nvSpPr>
              <p:spPr>
                <a:xfrm>
                  <a:off x="1926709" y="2704318"/>
                  <a:ext cx="817059"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dirty="0" smtClean="0">
                      <a:latin typeface="+mj-lt"/>
                    </a:rPr>
                    <a:t>Extract</a:t>
                  </a:r>
                  <a:endParaRPr lang="en-GB" sz="700" b="1" dirty="0">
                    <a:latin typeface="+mj-lt"/>
                  </a:endParaRPr>
                </a:p>
              </p:txBody>
            </p:sp>
            <p:sp>
              <p:nvSpPr>
                <p:cNvPr id="80" name="Can 79"/>
                <p:cNvSpPr/>
                <p:nvPr/>
              </p:nvSpPr>
              <p:spPr>
                <a:xfrm>
                  <a:off x="2781095" y="2704772"/>
                  <a:ext cx="669674" cy="1537461"/>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Transaction Monitoring Database</a:t>
                  </a:r>
                </a:p>
                <a:p>
                  <a:pPr algn="ctr"/>
                  <a:endParaRPr lang="en-GB" sz="700" dirty="0" smtClean="0">
                    <a:latin typeface="+mj-lt"/>
                  </a:endParaRPr>
                </a:p>
                <a:p>
                  <a:pPr algn="ctr"/>
                  <a:r>
                    <a:rPr lang="en-GB" sz="700" dirty="0" smtClean="0">
                      <a:latin typeface="+mj-lt"/>
                    </a:rPr>
                    <a:t>Aggregate view of all data </a:t>
                  </a:r>
                  <a:endParaRPr lang="en-GB" sz="700" dirty="0">
                    <a:latin typeface="+mj-lt"/>
                  </a:endParaRPr>
                </a:p>
              </p:txBody>
            </p:sp>
            <p:sp>
              <p:nvSpPr>
                <p:cNvPr id="81" name="TextBox 14"/>
                <p:cNvSpPr txBox="1"/>
                <p:nvPr/>
              </p:nvSpPr>
              <p:spPr>
                <a:xfrm>
                  <a:off x="3498315" y="2704772"/>
                  <a:ext cx="167419" cy="1537461"/>
                </a:xfrm>
                <a:prstGeom prst="rect">
                  <a:avLst/>
                </a:prstGeom>
                <a:solidFill>
                  <a:srgbClr val="CF989C"/>
                </a:solidFill>
                <a:ln>
                  <a:noFill/>
                </a:ln>
              </p:spPr>
              <p:txBody>
                <a:bodyPr vert="wordArtVert" wrap="square" lIns="54000" tIns="54000" rIns="54000" bIns="54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600" b="1" dirty="0" smtClean="0">
                      <a:solidFill>
                        <a:schemeClr val="bg1"/>
                      </a:solidFill>
                      <a:latin typeface="+mj-lt"/>
                      <a:cs typeface="Arial" pitchFamily="34" charset="0"/>
                    </a:rPr>
                    <a:t>SEGMENTATION</a:t>
                  </a:r>
                  <a:endParaRPr lang="en-GB" sz="700" b="1" dirty="0" smtClean="0">
                    <a:solidFill>
                      <a:schemeClr val="bg1"/>
                    </a:solidFill>
                    <a:latin typeface="+mj-lt"/>
                    <a:cs typeface="Arial" pitchFamily="34" charset="0"/>
                  </a:endParaRPr>
                </a:p>
              </p:txBody>
            </p:sp>
            <p:sp>
              <p:nvSpPr>
                <p:cNvPr id="82" name="Right Arrow 81"/>
                <p:cNvSpPr/>
                <p:nvPr/>
              </p:nvSpPr>
              <p:spPr>
                <a:xfrm>
                  <a:off x="1926709" y="3249869"/>
                  <a:ext cx="817059"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dirty="0" smtClean="0">
                      <a:latin typeface="+mj-lt"/>
                    </a:rPr>
                    <a:t>Transform</a:t>
                  </a:r>
                  <a:endParaRPr lang="en-GB" sz="700" b="1" dirty="0">
                    <a:latin typeface="+mj-lt"/>
                  </a:endParaRPr>
                </a:p>
              </p:txBody>
            </p:sp>
            <p:sp>
              <p:nvSpPr>
                <p:cNvPr id="83" name="Right Arrow 82"/>
                <p:cNvSpPr/>
                <p:nvPr/>
              </p:nvSpPr>
              <p:spPr>
                <a:xfrm>
                  <a:off x="1926709" y="3845015"/>
                  <a:ext cx="817059"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b="1" dirty="0" smtClean="0">
                      <a:latin typeface="+mj-lt"/>
                    </a:rPr>
                    <a:t>Load</a:t>
                  </a:r>
                  <a:endParaRPr lang="en-GB" sz="700" b="1" dirty="0">
                    <a:latin typeface="+mj-lt"/>
                  </a:endParaRPr>
                </a:p>
              </p:txBody>
            </p:sp>
            <p:grpSp>
              <p:nvGrpSpPr>
                <p:cNvPr id="84" name="Group 83"/>
                <p:cNvGrpSpPr/>
                <p:nvPr/>
              </p:nvGrpSpPr>
              <p:grpSpPr>
                <a:xfrm>
                  <a:off x="3701146" y="2704772"/>
                  <a:ext cx="725481" cy="1537462"/>
                  <a:chOff x="4329892" y="3110904"/>
                  <a:chExt cx="725481" cy="1537462"/>
                </a:xfrm>
              </p:grpSpPr>
              <p:sp>
                <p:nvSpPr>
                  <p:cNvPr id="113" name="Rectangle 112"/>
                  <p:cNvSpPr/>
                  <p:nvPr/>
                </p:nvSpPr>
                <p:spPr>
                  <a:xfrm>
                    <a:off x="4329892" y="3110904"/>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A</a:t>
                    </a:r>
                    <a:endParaRPr lang="en-GB" sz="700" dirty="0">
                      <a:latin typeface="+mj-lt"/>
                    </a:endParaRPr>
                  </a:p>
                </p:txBody>
              </p:sp>
              <p:sp>
                <p:nvSpPr>
                  <p:cNvPr id="114" name="Rectangle 113"/>
                  <p:cNvSpPr/>
                  <p:nvPr/>
                </p:nvSpPr>
                <p:spPr>
                  <a:xfrm>
                    <a:off x="4329892" y="3309286"/>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B</a:t>
                    </a:r>
                    <a:endParaRPr lang="en-GB" sz="700" dirty="0">
                      <a:latin typeface="+mj-lt"/>
                    </a:endParaRPr>
                  </a:p>
                </p:txBody>
              </p:sp>
              <p:sp>
                <p:nvSpPr>
                  <p:cNvPr id="115" name="Rectangle 114"/>
                  <p:cNvSpPr/>
                  <p:nvPr/>
                </p:nvSpPr>
                <p:spPr>
                  <a:xfrm>
                    <a:off x="4329892" y="3507668"/>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C</a:t>
                    </a:r>
                    <a:endParaRPr lang="en-GB" sz="700" dirty="0">
                      <a:latin typeface="+mj-lt"/>
                    </a:endParaRPr>
                  </a:p>
                </p:txBody>
              </p:sp>
              <p:sp>
                <p:nvSpPr>
                  <p:cNvPr id="116" name="Rectangle 115"/>
                  <p:cNvSpPr/>
                  <p:nvPr/>
                </p:nvSpPr>
                <p:spPr>
                  <a:xfrm>
                    <a:off x="4329892" y="3706051"/>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D</a:t>
                    </a:r>
                    <a:endParaRPr lang="en-GB" sz="700" dirty="0">
                      <a:latin typeface="+mj-lt"/>
                    </a:endParaRPr>
                  </a:p>
                </p:txBody>
              </p:sp>
              <p:sp>
                <p:nvSpPr>
                  <p:cNvPr id="117" name="Rectangle 116"/>
                  <p:cNvSpPr/>
                  <p:nvPr/>
                </p:nvSpPr>
                <p:spPr>
                  <a:xfrm>
                    <a:off x="4329892" y="3904433"/>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E</a:t>
                    </a:r>
                    <a:endParaRPr lang="en-GB" sz="700" dirty="0">
                      <a:latin typeface="+mj-lt"/>
                    </a:endParaRPr>
                  </a:p>
                </p:txBody>
              </p:sp>
              <p:sp>
                <p:nvSpPr>
                  <p:cNvPr id="118" name="Rectangle 117"/>
                  <p:cNvSpPr/>
                  <p:nvPr/>
                </p:nvSpPr>
                <p:spPr>
                  <a:xfrm>
                    <a:off x="4329892" y="4102815"/>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F</a:t>
                    </a:r>
                    <a:endParaRPr lang="en-GB" sz="700" dirty="0">
                      <a:latin typeface="+mj-lt"/>
                    </a:endParaRPr>
                  </a:p>
                </p:txBody>
              </p:sp>
              <p:sp>
                <p:nvSpPr>
                  <p:cNvPr id="119" name="Rectangle 118"/>
                  <p:cNvSpPr/>
                  <p:nvPr/>
                </p:nvSpPr>
                <p:spPr>
                  <a:xfrm>
                    <a:off x="4329892" y="4301197"/>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G</a:t>
                    </a:r>
                    <a:endParaRPr lang="en-GB" sz="700" dirty="0">
                      <a:latin typeface="+mj-lt"/>
                    </a:endParaRPr>
                  </a:p>
                </p:txBody>
              </p:sp>
              <p:sp>
                <p:nvSpPr>
                  <p:cNvPr id="120" name="Rectangle 119"/>
                  <p:cNvSpPr/>
                  <p:nvPr/>
                </p:nvSpPr>
                <p:spPr>
                  <a:xfrm>
                    <a:off x="4329892" y="4499579"/>
                    <a:ext cx="725481" cy="148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Segment H</a:t>
                    </a:r>
                    <a:endParaRPr lang="en-GB" sz="700" dirty="0">
                      <a:latin typeface="+mj-lt"/>
                    </a:endParaRPr>
                  </a:p>
                </p:txBody>
              </p:sp>
            </p:grpSp>
            <p:sp>
              <p:nvSpPr>
                <p:cNvPr id="85" name="TextBox 84"/>
                <p:cNvSpPr txBox="1"/>
                <p:nvPr/>
              </p:nvSpPr>
              <p:spPr>
                <a:xfrm>
                  <a:off x="5514975" y="2704772"/>
                  <a:ext cx="167419" cy="1537461"/>
                </a:xfrm>
                <a:prstGeom prst="rect">
                  <a:avLst/>
                </a:prstGeom>
                <a:solidFill>
                  <a:srgbClr val="CF989C"/>
                </a:solidFill>
                <a:ln>
                  <a:noFill/>
                </a:ln>
              </p:spPr>
              <p:txBody>
                <a:bodyPr vert="wordArtVert" wrap="square" lIns="54000" tIns="54000" rIns="54000" bIns="54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700" b="1" dirty="0" smtClean="0">
                      <a:solidFill>
                        <a:schemeClr val="bg1"/>
                      </a:solidFill>
                      <a:latin typeface="+mj-lt"/>
                      <a:cs typeface="Arial" pitchFamily="34" charset="0"/>
                    </a:rPr>
                    <a:t>THRESHOLDS</a:t>
                  </a:r>
                </a:p>
              </p:txBody>
            </p:sp>
            <p:sp>
              <p:nvSpPr>
                <p:cNvPr id="86" name="TextBox 34"/>
                <p:cNvSpPr txBox="1"/>
                <p:nvPr/>
              </p:nvSpPr>
              <p:spPr>
                <a:xfrm>
                  <a:off x="6353720" y="2704772"/>
                  <a:ext cx="167419" cy="1537461"/>
                </a:xfrm>
                <a:prstGeom prst="rect">
                  <a:avLst/>
                </a:prstGeom>
                <a:solidFill>
                  <a:srgbClr val="CF989C"/>
                </a:solidFill>
                <a:ln>
                  <a:noFill/>
                </a:ln>
              </p:spPr>
              <p:txBody>
                <a:bodyPr vert="wordArtVert" wrap="square" lIns="54000" tIns="54000" rIns="54000" bIns="54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600" b="1" dirty="0" smtClean="0">
                      <a:solidFill>
                        <a:schemeClr val="bg1"/>
                      </a:solidFill>
                      <a:latin typeface="+mj-lt"/>
                      <a:cs typeface="Arial" pitchFamily="34" charset="0"/>
                    </a:rPr>
                    <a:t>RISK SCORING</a:t>
                  </a:r>
                </a:p>
              </p:txBody>
            </p:sp>
            <p:grpSp>
              <p:nvGrpSpPr>
                <p:cNvPr id="87" name="Group 86"/>
                <p:cNvGrpSpPr/>
                <p:nvPr/>
              </p:nvGrpSpPr>
              <p:grpSpPr>
                <a:xfrm>
                  <a:off x="5710834" y="2704772"/>
                  <a:ext cx="613868" cy="1537462"/>
                  <a:chOff x="5872855" y="3110904"/>
                  <a:chExt cx="613868" cy="1537462"/>
                </a:xfrm>
              </p:grpSpPr>
              <p:sp>
                <p:nvSpPr>
                  <p:cNvPr id="109" name="Rectangle 108"/>
                  <p:cNvSpPr/>
                  <p:nvPr/>
                </p:nvSpPr>
                <p:spPr>
                  <a:xfrm>
                    <a:off x="5872855" y="3110904"/>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Alert 1</a:t>
                    </a:r>
                    <a:endParaRPr lang="en-GB" sz="700" dirty="0">
                      <a:latin typeface="+mj-lt"/>
                    </a:endParaRPr>
                  </a:p>
                </p:txBody>
              </p:sp>
              <p:sp>
                <p:nvSpPr>
                  <p:cNvPr id="110" name="Rectangle 109"/>
                  <p:cNvSpPr/>
                  <p:nvPr/>
                </p:nvSpPr>
                <p:spPr>
                  <a:xfrm>
                    <a:off x="5872855" y="3507668"/>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Alert 2</a:t>
                    </a:r>
                    <a:endParaRPr lang="en-GB" sz="700" dirty="0">
                      <a:latin typeface="+mj-lt"/>
                    </a:endParaRPr>
                  </a:p>
                </p:txBody>
              </p:sp>
              <p:sp>
                <p:nvSpPr>
                  <p:cNvPr id="111" name="Rectangle 110"/>
                  <p:cNvSpPr/>
                  <p:nvPr/>
                </p:nvSpPr>
                <p:spPr>
                  <a:xfrm>
                    <a:off x="5872855" y="3904433"/>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Alert 3</a:t>
                    </a:r>
                    <a:endParaRPr lang="en-GB" sz="700" dirty="0">
                      <a:latin typeface="+mj-lt"/>
                    </a:endParaRPr>
                  </a:p>
                </p:txBody>
              </p:sp>
              <p:sp>
                <p:nvSpPr>
                  <p:cNvPr id="112" name="Rectangle 111"/>
                  <p:cNvSpPr/>
                  <p:nvPr/>
                </p:nvSpPr>
                <p:spPr>
                  <a:xfrm>
                    <a:off x="5872855" y="4301197"/>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Alert 4</a:t>
                    </a:r>
                    <a:endParaRPr lang="en-GB" sz="700" dirty="0">
                      <a:latin typeface="+mj-lt"/>
                    </a:endParaRPr>
                  </a:p>
                </p:txBody>
              </p:sp>
            </p:grpSp>
            <p:grpSp>
              <p:nvGrpSpPr>
                <p:cNvPr id="88" name="Group 87"/>
                <p:cNvGrpSpPr/>
                <p:nvPr/>
              </p:nvGrpSpPr>
              <p:grpSpPr>
                <a:xfrm>
                  <a:off x="6558496" y="2704773"/>
                  <a:ext cx="614833" cy="1527935"/>
                  <a:chOff x="7137486" y="3123815"/>
                  <a:chExt cx="558939" cy="1471450"/>
                </a:xfrm>
              </p:grpSpPr>
              <p:sp>
                <p:nvSpPr>
                  <p:cNvPr id="99" name="Rectangle 98"/>
                  <p:cNvSpPr/>
                  <p:nvPr/>
                </p:nvSpPr>
                <p:spPr>
                  <a:xfrm>
                    <a:off x="7137486" y="3123815"/>
                    <a:ext cx="558062" cy="122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100</a:t>
                    </a:r>
                    <a:endParaRPr lang="en-GB" sz="700" dirty="0">
                      <a:latin typeface="+mj-lt"/>
                    </a:endParaRPr>
                  </a:p>
                </p:txBody>
              </p:sp>
              <p:sp>
                <p:nvSpPr>
                  <p:cNvPr id="100" name="Rectangle 99"/>
                  <p:cNvSpPr/>
                  <p:nvPr/>
                </p:nvSpPr>
                <p:spPr>
                  <a:xfrm>
                    <a:off x="7137486" y="3265047"/>
                    <a:ext cx="558062" cy="12296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90</a:t>
                    </a:r>
                    <a:endParaRPr lang="en-GB" sz="700" dirty="0">
                      <a:latin typeface="+mj-lt"/>
                    </a:endParaRPr>
                  </a:p>
                </p:txBody>
              </p:sp>
              <p:sp>
                <p:nvSpPr>
                  <p:cNvPr id="101" name="Rectangle 100"/>
                  <p:cNvSpPr/>
                  <p:nvPr/>
                </p:nvSpPr>
                <p:spPr>
                  <a:xfrm>
                    <a:off x="7137486" y="3415804"/>
                    <a:ext cx="558062" cy="122965"/>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80</a:t>
                    </a:r>
                    <a:endParaRPr lang="en-GB" sz="700" dirty="0">
                      <a:latin typeface="+mj-lt"/>
                    </a:endParaRPr>
                  </a:p>
                </p:txBody>
              </p:sp>
              <p:sp>
                <p:nvSpPr>
                  <p:cNvPr id="102" name="Rectangle 101"/>
                  <p:cNvSpPr/>
                  <p:nvPr/>
                </p:nvSpPr>
                <p:spPr>
                  <a:xfrm>
                    <a:off x="7137486" y="3576087"/>
                    <a:ext cx="558062" cy="1229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70</a:t>
                    </a:r>
                    <a:endParaRPr lang="en-GB" sz="700" dirty="0">
                      <a:latin typeface="+mj-lt"/>
                    </a:endParaRPr>
                  </a:p>
                </p:txBody>
              </p:sp>
              <p:sp>
                <p:nvSpPr>
                  <p:cNvPr id="103" name="Rectangle 102"/>
                  <p:cNvSpPr/>
                  <p:nvPr/>
                </p:nvSpPr>
                <p:spPr>
                  <a:xfrm>
                    <a:off x="7137486" y="3726844"/>
                    <a:ext cx="558062" cy="122965"/>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60</a:t>
                    </a:r>
                    <a:endParaRPr lang="en-GB" sz="700" dirty="0">
                      <a:latin typeface="+mj-lt"/>
                    </a:endParaRPr>
                  </a:p>
                </p:txBody>
              </p:sp>
              <p:sp>
                <p:nvSpPr>
                  <p:cNvPr id="104" name="Rectangle 103"/>
                  <p:cNvSpPr/>
                  <p:nvPr/>
                </p:nvSpPr>
                <p:spPr>
                  <a:xfrm>
                    <a:off x="7137486" y="3877601"/>
                    <a:ext cx="558062" cy="12296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50</a:t>
                    </a:r>
                    <a:endParaRPr lang="en-GB" sz="700" dirty="0">
                      <a:latin typeface="+mj-lt"/>
                    </a:endParaRPr>
                  </a:p>
                </p:txBody>
              </p:sp>
              <p:sp>
                <p:nvSpPr>
                  <p:cNvPr id="105" name="Rectangle 104"/>
                  <p:cNvSpPr/>
                  <p:nvPr/>
                </p:nvSpPr>
                <p:spPr>
                  <a:xfrm>
                    <a:off x="7138363" y="4031806"/>
                    <a:ext cx="558062" cy="122965"/>
                  </a:xfrm>
                  <a:prstGeom prst="rect">
                    <a:avLst/>
                  </a:prstGeom>
                  <a:solidFill>
                    <a:srgbClr val="ADDB7B"/>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40</a:t>
                    </a:r>
                    <a:endParaRPr lang="en-GB" sz="700" dirty="0">
                      <a:latin typeface="+mj-lt"/>
                    </a:endParaRPr>
                  </a:p>
                </p:txBody>
              </p:sp>
              <p:sp>
                <p:nvSpPr>
                  <p:cNvPr id="106" name="Rectangle 105"/>
                  <p:cNvSpPr/>
                  <p:nvPr/>
                </p:nvSpPr>
                <p:spPr>
                  <a:xfrm>
                    <a:off x="7138363" y="4178625"/>
                    <a:ext cx="558062" cy="122965"/>
                  </a:xfrm>
                  <a:prstGeom prst="rect">
                    <a:avLst/>
                  </a:prstGeom>
                  <a:solidFill>
                    <a:srgbClr val="78B83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30</a:t>
                    </a:r>
                    <a:endParaRPr lang="en-GB" sz="700" dirty="0">
                      <a:latin typeface="+mj-lt"/>
                    </a:endParaRPr>
                  </a:p>
                </p:txBody>
              </p:sp>
              <p:sp>
                <p:nvSpPr>
                  <p:cNvPr id="107" name="Rectangle 106"/>
                  <p:cNvSpPr/>
                  <p:nvPr/>
                </p:nvSpPr>
                <p:spPr>
                  <a:xfrm>
                    <a:off x="7137486" y="4329425"/>
                    <a:ext cx="558062" cy="122965"/>
                  </a:xfrm>
                  <a:prstGeom prst="rect">
                    <a:avLst/>
                  </a:prstGeom>
                  <a:solidFill>
                    <a:srgbClr val="00C85A"/>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20</a:t>
                    </a:r>
                    <a:endParaRPr lang="en-GB" sz="700" dirty="0">
                      <a:latin typeface="+mj-lt"/>
                    </a:endParaRPr>
                  </a:p>
                </p:txBody>
              </p:sp>
              <p:sp>
                <p:nvSpPr>
                  <p:cNvPr id="108" name="Rectangle 107"/>
                  <p:cNvSpPr/>
                  <p:nvPr/>
                </p:nvSpPr>
                <p:spPr>
                  <a:xfrm>
                    <a:off x="7137486" y="4472300"/>
                    <a:ext cx="558062" cy="12296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Score 10</a:t>
                    </a:r>
                    <a:endParaRPr lang="en-GB" sz="700" dirty="0">
                      <a:latin typeface="+mj-lt"/>
                    </a:endParaRPr>
                  </a:p>
                </p:txBody>
              </p:sp>
            </p:grpSp>
            <p:sp>
              <p:nvSpPr>
                <p:cNvPr id="89" name="Rectangle 88"/>
                <p:cNvSpPr/>
                <p:nvPr/>
              </p:nvSpPr>
              <p:spPr bwMode="ltGray">
                <a:xfrm>
                  <a:off x="7848600" y="2706820"/>
                  <a:ext cx="838200" cy="1537460"/>
                </a:xfrm>
                <a:prstGeom prst="rect">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GB" sz="700" dirty="0" smtClean="0">
                      <a:solidFill>
                        <a:schemeClr val="bg1"/>
                      </a:solidFill>
                      <a:latin typeface="Georgia" pitchFamily="18" charset="0"/>
                    </a:rPr>
                    <a:t>Case Management System</a:t>
                  </a:r>
                </a:p>
              </p:txBody>
            </p:sp>
            <p:sp>
              <p:nvSpPr>
                <p:cNvPr id="90" name="Right Arrow 89"/>
                <p:cNvSpPr/>
                <p:nvPr/>
              </p:nvSpPr>
              <p:spPr>
                <a:xfrm>
                  <a:off x="7193733" y="2698331"/>
                  <a:ext cx="654867"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dirty="0">
                    <a:latin typeface="+mj-lt"/>
                  </a:endParaRPr>
                </a:p>
              </p:txBody>
            </p:sp>
            <p:sp>
              <p:nvSpPr>
                <p:cNvPr id="91" name="Right Arrow 90"/>
                <p:cNvSpPr/>
                <p:nvPr/>
              </p:nvSpPr>
              <p:spPr>
                <a:xfrm>
                  <a:off x="7193733" y="3243882"/>
                  <a:ext cx="654867"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dirty="0">
                    <a:latin typeface="+mj-lt"/>
                  </a:endParaRPr>
                </a:p>
              </p:txBody>
            </p:sp>
            <p:grpSp>
              <p:nvGrpSpPr>
                <p:cNvPr id="92" name="Group 91"/>
                <p:cNvGrpSpPr/>
                <p:nvPr/>
              </p:nvGrpSpPr>
              <p:grpSpPr>
                <a:xfrm>
                  <a:off x="4858841" y="2718764"/>
                  <a:ext cx="613868" cy="1537462"/>
                  <a:chOff x="5872855" y="3110904"/>
                  <a:chExt cx="613868" cy="1537462"/>
                </a:xfrm>
              </p:grpSpPr>
              <p:sp>
                <p:nvSpPr>
                  <p:cNvPr id="95" name="Rectangle 94"/>
                  <p:cNvSpPr/>
                  <p:nvPr/>
                </p:nvSpPr>
                <p:spPr>
                  <a:xfrm>
                    <a:off x="5872855" y="3110904"/>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Scenario 1</a:t>
                    </a:r>
                    <a:endParaRPr lang="en-GB" sz="700" dirty="0">
                      <a:latin typeface="+mj-lt"/>
                    </a:endParaRPr>
                  </a:p>
                </p:txBody>
              </p:sp>
              <p:sp>
                <p:nvSpPr>
                  <p:cNvPr id="96" name="Rectangle 95"/>
                  <p:cNvSpPr/>
                  <p:nvPr/>
                </p:nvSpPr>
                <p:spPr>
                  <a:xfrm>
                    <a:off x="5872855" y="3507668"/>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Scenario 2</a:t>
                    </a:r>
                    <a:endParaRPr lang="en-GB" sz="700" dirty="0">
                      <a:latin typeface="+mj-lt"/>
                    </a:endParaRPr>
                  </a:p>
                </p:txBody>
              </p:sp>
              <p:sp>
                <p:nvSpPr>
                  <p:cNvPr id="97" name="Rectangle 96"/>
                  <p:cNvSpPr/>
                  <p:nvPr/>
                </p:nvSpPr>
                <p:spPr>
                  <a:xfrm>
                    <a:off x="5872855" y="3904433"/>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Scenario 3</a:t>
                    </a:r>
                    <a:endParaRPr lang="en-GB" sz="700" dirty="0">
                      <a:latin typeface="+mj-lt"/>
                    </a:endParaRPr>
                  </a:p>
                </p:txBody>
              </p:sp>
              <p:sp>
                <p:nvSpPr>
                  <p:cNvPr id="98" name="Rectangle 97"/>
                  <p:cNvSpPr/>
                  <p:nvPr/>
                </p:nvSpPr>
                <p:spPr>
                  <a:xfrm>
                    <a:off x="5872855" y="4301197"/>
                    <a:ext cx="613868" cy="3471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700" dirty="0" smtClean="0">
                        <a:latin typeface="+mj-lt"/>
                      </a:rPr>
                      <a:t>Scenario 4</a:t>
                    </a:r>
                    <a:endParaRPr lang="en-GB" sz="700" dirty="0">
                      <a:latin typeface="+mj-lt"/>
                    </a:endParaRPr>
                  </a:p>
                </p:txBody>
              </p:sp>
            </p:grpSp>
            <p:sp>
              <p:nvSpPr>
                <p:cNvPr id="93" name="TextBox 25"/>
                <p:cNvSpPr txBox="1"/>
                <p:nvPr/>
              </p:nvSpPr>
              <p:spPr>
                <a:xfrm>
                  <a:off x="4662847" y="2714297"/>
                  <a:ext cx="167419" cy="1537461"/>
                </a:xfrm>
                <a:prstGeom prst="rect">
                  <a:avLst/>
                </a:prstGeom>
                <a:solidFill>
                  <a:srgbClr val="CF989C"/>
                </a:solidFill>
                <a:ln>
                  <a:noFill/>
                </a:ln>
              </p:spPr>
              <p:txBody>
                <a:bodyPr vert="wordArtVert" wrap="square" lIns="54000" tIns="54000" rIns="54000" bIns="54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700" b="1" dirty="0" smtClean="0">
                      <a:solidFill>
                        <a:schemeClr val="bg1"/>
                      </a:solidFill>
                      <a:latin typeface="+mj-lt"/>
                      <a:cs typeface="Arial" pitchFamily="34" charset="0"/>
                    </a:rPr>
                    <a:t>RULES</a:t>
                  </a:r>
                </a:p>
              </p:txBody>
            </p:sp>
            <p:sp>
              <p:nvSpPr>
                <p:cNvPr id="94" name="TextBox 25"/>
                <p:cNvSpPr txBox="1"/>
                <p:nvPr/>
              </p:nvSpPr>
              <p:spPr>
                <a:xfrm>
                  <a:off x="4461579" y="2704772"/>
                  <a:ext cx="167419" cy="1537461"/>
                </a:xfrm>
                <a:prstGeom prst="rect">
                  <a:avLst/>
                </a:prstGeom>
                <a:solidFill>
                  <a:srgbClr val="CF989C"/>
                </a:solidFill>
                <a:ln>
                  <a:noFill/>
                </a:ln>
              </p:spPr>
              <p:txBody>
                <a:bodyPr vert="wordArtVert" wrap="square" lIns="54000" tIns="54000" rIns="54000" bIns="540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700" b="1" dirty="0" smtClean="0">
                      <a:solidFill>
                        <a:schemeClr val="bg1"/>
                      </a:solidFill>
                      <a:latin typeface="+mj-lt"/>
                      <a:cs typeface="Arial" pitchFamily="34" charset="0"/>
                    </a:rPr>
                    <a:t>MODELS</a:t>
                  </a:r>
                </a:p>
              </p:txBody>
            </p:sp>
          </p:grpSp>
          <p:sp>
            <p:nvSpPr>
              <p:cNvPr id="74" name="Right Arrow 73"/>
              <p:cNvSpPr/>
              <p:nvPr/>
            </p:nvSpPr>
            <p:spPr>
              <a:xfrm>
                <a:off x="7193733" y="4020003"/>
                <a:ext cx="654867" cy="360063"/>
              </a:xfrm>
              <a:prstGeom prst="rightArrow">
                <a:avLst/>
              </a:prstGeom>
              <a:solidFill>
                <a:srgbClr val="CF989C"/>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sz="700" b="1" dirty="0">
                  <a:latin typeface="+mj-lt"/>
                </a:endParaRPr>
              </a:p>
            </p:txBody>
          </p:sp>
        </p:grpSp>
        <p:sp>
          <p:nvSpPr>
            <p:cNvPr id="121" name="Rectangle 120"/>
            <p:cNvSpPr/>
            <p:nvPr/>
          </p:nvSpPr>
          <p:spPr bwMode="ltGray">
            <a:xfrm>
              <a:off x="296237" y="4221266"/>
              <a:ext cx="1098479" cy="1746028"/>
            </a:xfrm>
            <a:prstGeom prst="rect">
              <a:avLst/>
            </a:prstGeom>
            <a:solidFill>
              <a:schemeClr val="bg1">
                <a:lumMod val="95000"/>
              </a:schemeClr>
            </a:solidFill>
            <a:ln/>
          </p:spPr>
          <p:style>
            <a:lnRef idx="1">
              <a:schemeClr val="accent5"/>
            </a:lnRef>
            <a:fillRef idx="2">
              <a:schemeClr val="accent5"/>
            </a:fillRef>
            <a:effectRef idx="1">
              <a:schemeClr val="accent5"/>
            </a:effectRef>
            <a:fontRef idx="minor">
              <a:schemeClr val="dk1"/>
            </a:fontRef>
          </p:style>
          <p:txBody>
            <a:bodyPr vert="horz" rtlCol="0" anchor="ctr" anchorCtr="0"/>
            <a:lstStyle/>
            <a:p>
              <a:pPr algn="ctr"/>
              <a:r>
                <a:rPr lang="en-GB" sz="1100" dirty="0" smtClean="0">
                  <a:solidFill>
                    <a:schemeClr val="tx1"/>
                  </a:solidFill>
                  <a:latin typeface="Georgia" pitchFamily="18" charset="0"/>
                </a:rPr>
                <a:t>Typology Assessment</a:t>
              </a:r>
            </a:p>
          </p:txBody>
        </p:sp>
        <p:sp>
          <p:nvSpPr>
            <p:cNvPr id="122" name="TextBox 121"/>
            <p:cNvSpPr txBox="1"/>
            <p:nvPr/>
          </p:nvSpPr>
          <p:spPr>
            <a:xfrm>
              <a:off x="455740" y="3804839"/>
              <a:ext cx="1122829" cy="390946"/>
            </a:xfrm>
            <a:prstGeom prst="rect">
              <a:avLst/>
            </a:prstGeom>
            <a:noFill/>
          </p:spPr>
          <p:txBody>
            <a:bodyPr wrap="square" lIns="0" tIns="0" rIns="0" bIns="0" rtlCol="0">
              <a:noAutofit/>
            </a:bodyPr>
            <a:lstStyle/>
            <a:p>
              <a:pPr indent="-274320" algn="ctr">
                <a:spcAft>
                  <a:spcPts val="900"/>
                </a:spcAft>
              </a:pPr>
              <a:r>
                <a:rPr lang="en-GB" sz="1200" i="1" dirty="0" smtClean="0">
                  <a:solidFill>
                    <a:schemeClr val="tx2"/>
                  </a:solidFill>
                  <a:latin typeface="Georgia" pitchFamily="18" charset="0"/>
                </a:rPr>
                <a:t>Scenario Selection</a:t>
              </a:r>
            </a:p>
          </p:txBody>
        </p:sp>
        <p:sp>
          <p:nvSpPr>
            <p:cNvPr id="123" name="TextBox 122"/>
            <p:cNvSpPr txBox="1"/>
            <p:nvPr/>
          </p:nvSpPr>
          <p:spPr>
            <a:xfrm>
              <a:off x="1992016" y="3804839"/>
              <a:ext cx="1122829" cy="390946"/>
            </a:xfrm>
            <a:prstGeom prst="rect">
              <a:avLst/>
            </a:prstGeom>
            <a:noFill/>
          </p:spPr>
          <p:txBody>
            <a:bodyPr wrap="square" lIns="0" tIns="0" rIns="0" bIns="0" rtlCol="0">
              <a:noAutofit/>
            </a:bodyPr>
            <a:lstStyle/>
            <a:p>
              <a:pPr indent="-274320" algn="ctr">
                <a:spcAft>
                  <a:spcPts val="900"/>
                </a:spcAft>
              </a:pPr>
              <a:r>
                <a:rPr lang="en-GB" sz="1200" i="1" dirty="0" smtClean="0">
                  <a:solidFill>
                    <a:schemeClr val="tx2"/>
                  </a:solidFill>
                  <a:latin typeface="Georgia" pitchFamily="18" charset="0"/>
                </a:rPr>
                <a:t>DQ Assessment</a:t>
              </a:r>
            </a:p>
          </p:txBody>
        </p:sp>
        <p:sp>
          <p:nvSpPr>
            <p:cNvPr id="124" name="TextBox 123"/>
            <p:cNvSpPr txBox="1"/>
            <p:nvPr/>
          </p:nvSpPr>
          <p:spPr>
            <a:xfrm>
              <a:off x="3528292" y="3804839"/>
              <a:ext cx="1301532" cy="390946"/>
            </a:xfrm>
            <a:prstGeom prst="rect">
              <a:avLst/>
            </a:prstGeom>
            <a:noFill/>
          </p:spPr>
          <p:txBody>
            <a:bodyPr wrap="square" lIns="0" tIns="0" rIns="0" bIns="0" rtlCol="0">
              <a:noAutofit/>
            </a:bodyPr>
            <a:lstStyle/>
            <a:p>
              <a:pPr indent="-274320" algn="ctr">
                <a:spcAft>
                  <a:spcPts val="900"/>
                </a:spcAft>
              </a:pPr>
              <a:r>
                <a:rPr lang="en-GB" sz="1200" i="1" dirty="0" smtClean="0">
                  <a:solidFill>
                    <a:schemeClr val="tx2"/>
                  </a:solidFill>
                  <a:latin typeface="Georgia" pitchFamily="18" charset="0"/>
                </a:rPr>
                <a:t>Customer Segmentation</a:t>
              </a:r>
            </a:p>
          </p:txBody>
        </p:sp>
        <p:sp>
          <p:nvSpPr>
            <p:cNvPr id="125" name="TextBox 124"/>
            <p:cNvSpPr txBox="1"/>
            <p:nvPr/>
          </p:nvSpPr>
          <p:spPr>
            <a:xfrm>
              <a:off x="5243271" y="3804839"/>
              <a:ext cx="1301532" cy="390946"/>
            </a:xfrm>
            <a:prstGeom prst="rect">
              <a:avLst/>
            </a:prstGeom>
            <a:noFill/>
          </p:spPr>
          <p:txBody>
            <a:bodyPr wrap="square" lIns="0" tIns="0" rIns="0" bIns="0" rtlCol="0">
              <a:noAutofit/>
            </a:bodyPr>
            <a:lstStyle/>
            <a:p>
              <a:pPr indent="-274320" algn="ctr">
                <a:spcAft>
                  <a:spcPts val="900"/>
                </a:spcAft>
              </a:pPr>
              <a:r>
                <a:rPr lang="en-GB" sz="1200" i="1" dirty="0" smtClean="0">
                  <a:solidFill>
                    <a:schemeClr val="tx2"/>
                  </a:solidFill>
                  <a:latin typeface="Georgia" pitchFamily="18" charset="0"/>
                </a:rPr>
                <a:t>Threshold Tuning</a:t>
              </a:r>
            </a:p>
          </p:txBody>
        </p:sp>
        <p:sp>
          <p:nvSpPr>
            <p:cNvPr id="126" name="TextBox 125"/>
            <p:cNvSpPr txBox="1"/>
            <p:nvPr/>
          </p:nvSpPr>
          <p:spPr>
            <a:xfrm>
              <a:off x="6958249" y="3804839"/>
              <a:ext cx="1301532" cy="390946"/>
            </a:xfrm>
            <a:prstGeom prst="rect">
              <a:avLst/>
            </a:prstGeom>
            <a:noFill/>
          </p:spPr>
          <p:txBody>
            <a:bodyPr wrap="square" lIns="0" tIns="0" rIns="0" bIns="0" rtlCol="0">
              <a:noAutofit/>
            </a:bodyPr>
            <a:lstStyle/>
            <a:p>
              <a:pPr indent="-274320" algn="ctr">
                <a:spcAft>
                  <a:spcPts val="900"/>
                </a:spcAft>
              </a:pPr>
              <a:r>
                <a:rPr lang="en-GB" sz="1200" i="1" dirty="0" smtClean="0">
                  <a:solidFill>
                    <a:schemeClr val="tx2"/>
                  </a:solidFill>
                  <a:latin typeface="Georgia" pitchFamily="18" charset="0"/>
                </a:rPr>
                <a:t>Alert Investigations</a:t>
              </a:r>
            </a:p>
          </p:txBody>
        </p:sp>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38</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8191071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10" y="711350"/>
            <a:ext cx="8174182" cy="806824"/>
          </a:xfrm>
        </p:spPr>
        <p:txBody>
          <a:bodyPr/>
          <a:lstStyle/>
          <a:p>
            <a:r>
              <a:rPr lang="en-GB" dirty="0" smtClean="0">
                <a:solidFill>
                  <a:schemeClr val="tx2"/>
                </a:solidFill>
              </a:rPr>
              <a:t>Current Issues &amp; Impact</a:t>
            </a:r>
            <a:r>
              <a:rPr lang="en-GB" dirty="0" smtClean="0"/>
              <a:t/>
            </a:r>
            <a:br>
              <a:rPr lang="en-GB" dirty="0" smtClean="0"/>
            </a:br>
            <a:endParaRPr lang="en-GB" dirty="0"/>
          </a:p>
        </p:txBody>
      </p:sp>
      <p:sp>
        <p:nvSpPr>
          <p:cNvPr id="15" name="TextBox 14"/>
          <p:cNvSpPr txBox="1"/>
          <p:nvPr/>
        </p:nvSpPr>
        <p:spPr>
          <a:xfrm>
            <a:off x="533400" y="4289946"/>
            <a:ext cx="3291823" cy="1786718"/>
          </a:xfrm>
          <a:prstGeom prst="rect">
            <a:avLst/>
          </a:prstGeom>
          <a:solidFill>
            <a:schemeClr val="bg1">
              <a:lumMod val="85000"/>
            </a:schemeClr>
          </a:solidFill>
        </p:spPr>
        <p:txBody>
          <a:bodyPr wrap="square" lIns="67881" tIns="135763" rIns="67881" bIns="67881" rtlCol="0">
            <a:noAutofit/>
          </a:bodyPr>
          <a:lstStyle/>
          <a:p>
            <a:pPr indent="679462">
              <a:spcAft>
                <a:spcPts val="848"/>
              </a:spcAft>
            </a:pPr>
            <a:r>
              <a:rPr lang="en-GB" sz="1131" b="1" i="1" dirty="0">
                <a:latin typeface="Georgia" pitchFamily="18" charset="0"/>
              </a:rPr>
              <a:t>Risk coverage (effectiveness)</a:t>
            </a:r>
          </a:p>
          <a:p>
            <a:pPr indent="679462">
              <a:spcAft>
                <a:spcPts val="848"/>
              </a:spcAft>
            </a:pPr>
            <a:endParaRPr lang="en-GB" sz="1131" b="1" i="1" dirty="0">
              <a:latin typeface="Georgia" pitchFamily="18" charset="0"/>
            </a:endParaRPr>
          </a:p>
          <a:p>
            <a:pPr marL="80817">
              <a:spcAft>
                <a:spcPts val="848"/>
              </a:spcAft>
            </a:pPr>
            <a:r>
              <a:rPr lang="en-GB" sz="1131" i="1" dirty="0">
                <a:latin typeface="Georgia" pitchFamily="18" charset="0"/>
              </a:rPr>
              <a:t>Lack of understanding of risks</a:t>
            </a:r>
          </a:p>
          <a:p>
            <a:pPr marL="80817">
              <a:spcAft>
                <a:spcPts val="848"/>
              </a:spcAft>
            </a:pPr>
            <a:r>
              <a:rPr lang="en-GB" sz="1131" i="1" dirty="0">
                <a:latin typeface="Georgia" pitchFamily="18" charset="0"/>
              </a:rPr>
              <a:t>+ incomplete / poor data</a:t>
            </a:r>
          </a:p>
          <a:p>
            <a:pPr marL="80817">
              <a:spcAft>
                <a:spcPts val="848"/>
              </a:spcAft>
            </a:pPr>
            <a:r>
              <a:rPr lang="en-GB" sz="1131" i="1" dirty="0">
                <a:latin typeface="Georgia" pitchFamily="18" charset="0"/>
              </a:rPr>
              <a:t>+ poor feedback from investigations</a:t>
            </a:r>
          </a:p>
          <a:p>
            <a:pPr marL="80817">
              <a:spcAft>
                <a:spcPts val="848"/>
              </a:spcAft>
            </a:pPr>
            <a:r>
              <a:rPr lang="en-GB" sz="1131" i="1" dirty="0">
                <a:latin typeface="Georgia" pitchFamily="18" charset="0"/>
              </a:rPr>
              <a:t>= ineffective risk coverage</a:t>
            </a:r>
          </a:p>
        </p:txBody>
      </p:sp>
      <p:sp>
        <p:nvSpPr>
          <p:cNvPr id="16" name="TextBox 15"/>
          <p:cNvSpPr txBox="1"/>
          <p:nvPr/>
        </p:nvSpPr>
        <p:spPr>
          <a:xfrm>
            <a:off x="5318776" y="4289946"/>
            <a:ext cx="3291824" cy="1786718"/>
          </a:xfrm>
          <a:prstGeom prst="rect">
            <a:avLst/>
          </a:prstGeom>
          <a:solidFill>
            <a:schemeClr val="bg1">
              <a:lumMod val="85000"/>
            </a:schemeClr>
          </a:solidFill>
        </p:spPr>
        <p:txBody>
          <a:bodyPr wrap="square" lIns="67881" tIns="135763" rIns="67881" bIns="67881" rtlCol="0">
            <a:noAutofit/>
          </a:bodyPr>
          <a:lstStyle/>
          <a:p>
            <a:pPr indent="763273">
              <a:spcAft>
                <a:spcPts val="848"/>
              </a:spcAft>
            </a:pPr>
            <a:r>
              <a:rPr lang="en-GB" sz="1131" b="1" i="1" dirty="0">
                <a:latin typeface="Georgia" pitchFamily="18" charset="0"/>
              </a:rPr>
              <a:t>Operational cost (efficiency)</a:t>
            </a:r>
          </a:p>
          <a:p>
            <a:pPr indent="763273">
              <a:spcAft>
                <a:spcPts val="848"/>
              </a:spcAft>
            </a:pPr>
            <a:endParaRPr lang="en-GB" sz="1131" b="1" i="1" dirty="0">
              <a:latin typeface="Georgia" pitchFamily="18" charset="0"/>
            </a:endParaRPr>
          </a:p>
          <a:p>
            <a:pPr marL="80817">
              <a:spcAft>
                <a:spcPts val="848"/>
              </a:spcAft>
            </a:pPr>
            <a:r>
              <a:rPr lang="en-GB" sz="1131" dirty="0">
                <a:latin typeface="Georgia" pitchFamily="18" charset="0"/>
              </a:rPr>
              <a:t>High volume of alerts</a:t>
            </a:r>
          </a:p>
          <a:p>
            <a:pPr marL="80817">
              <a:spcAft>
                <a:spcPts val="848"/>
              </a:spcAft>
            </a:pPr>
            <a:r>
              <a:rPr lang="en-GB" sz="1131" dirty="0">
                <a:latin typeface="Georgia" pitchFamily="18" charset="0"/>
              </a:rPr>
              <a:t>+ high false positive rates</a:t>
            </a:r>
          </a:p>
          <a:p>
            <a:pPr marL="80817">
              <a:spcAft>
                <a:spcPts val="848"/>
              </a:spcAft>
            </a:pPr>
            <a:r>
              <a:rPr lang="en-GB" sz="1131" dirty="0">
                <a:latin typeface="Georgia" pitchFamily="18" charset="0"/>
              </a:rPr>
              <a:t>+ long time to investigate</a:t>
            </a:r>
          </a:p>
          <a:p>
            <a:pPr marL="80817">
              <a:spcAft>
                <a:spcPts val="848"/>
              </a:spcAft>
            </a:pPr>
            <a:r>
              <a:rPr lang="en-GB" sz="1131" i="1" dirty="0">
                <a:latin typeface="Georgia" pitchFamily="18" charset="0"/>
              </a:rPr>
              <a:t>= high operational cost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21" y="4355389"/>
            <a:ext cx="575594" cy="50910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6668" y="4355389"/>
            <a:ext cx="639908" cy="509109"/>
          </a:xfrm>
          <a:prstGeom prst="rect">
            <a:avLst/>
          </a:prstGeom>
        </p:spPr>
      </p:pic>
      <p:grpSp>
        <p:nvGrpSpPr>
          <p:cNvPr id="19" name="Group 18"/>
          <p:cNvGrpSpPr/>
          <p:nvPr/>
        </p:nvGrpSpPr>
        <p:grpSpPr>
          <a:xfrm>
            <a:off x="3886258" y="3705686"/>
            <a:ext cx="1357775" cy="945312"/>
            <a:chOff x="3844649" y="3722474"/>
            <a:chExt cx="1440160" cy="1002670"/>
          </a:xfrm>
        </p:grpSpPr>
        <p:sp>
          <p:nvSpPr>
            <p:cNvPr id="17" name="Bent Arrow 16"/>
            <p:cNvSpPr/>
            <p:nvPr/>
          </p:nvSpPr>
          <p:spPr bwMode="ltGray">
            <a:xfrm rot="10800000">
              <a:off x="3844649" y="3722474"/>
              <a:ext cx="720080" cy="1002670"/>
            </a:xfrm>
            <a:prstGeom prst="bentArrow">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err="1">
                <a:solidFill>
                  <a:schemeClr val="bg1"/>
                </a:solidFill>
                <a:latin typeface="Georgia" pitchFamily="18" charset="0"/>
              </a:endParaRPr>
            </a:p>
          </p:txBody>
        </p:sp>
        <p:sp>
          <p:nvSpPr>
            <p:cNvPr id="18" name="Bent Arrow 17"/>
            <p:cNvSpPr/>
            <p:nvPr/>
          </p:nvSpPr>
          <p:spPr bwMode="ltGray">
            <a:xfrm rot="10800000" flipH="1">
              <a:off x="4564729" y="3722474"/>
              <a:ext cx="720080" cy="1002670"/>
            </a:xfrm>
            <a:prstGeom prst="bentArrow">
              <a:avLst/>
            </a:prstGeom>
            <a:solidFill>
              <a:schemeClr val="bg1">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935" dirty="0" err="1">
                <a:solidFill>
                  <a:schemeClr val="bg1"/>
                </a:solidFill>
                <a:latin typeface="Georgia" pitchFamily="18" charset="0"/>
              </a:endParaRPr>
            </a:p>
          </p:txBody>
        </p:sp>
      </p:grpSp>
      <p:sp>
        <p:nvSpPr>
          <p:cNvPr id="14" name="TextBox 13"/>
          <p:cNvSpPr txBox="1"/>
          <p:nvPr/>
        </p:nvSpPr>
        <p:spPr>
          <a:xfrm>
            <a:off x="533401" y="1528117"/>
            <a:ext cx="8077199" cy="2216247"/>
          </a:xfrm>
          <a:prstGeom prst="rect">
            <a:avLst/>
          </a:prstGeom>
          <a:solidFill>
            <a:schemeClr val="tx2"/>
          </a:solidFill>
          <a:ln w="19050">
            <a:solidFill>
              <a:schemeClr val="tx2">
                <a:lumMod val="50000"/>
              </a:schemeClr>
            </a:solidFill>
          </a:ln>
        </p:spPr>
        <p:txBody>
          <a:bodyPr wrap="square" lIns="67881" tIns="67881" rIns="67881" bIns="67881" rtlCol="0">
            <a:spAutoFit/>
          </a:bodyPr>
          <a:lstStyle/>
          <a:p>
            <a:pPr indent="-258615">
              <a:spcAft>
                <a:spcPts val="848"/>
              </a:spcAft>
            </a:pPr>
            <a:r>
              <a:rPr lang="en-GB" sz="1131" dirty="0">
                <a:solidFill>
                  <a:schemeClr val="bg1"/>
                </a:solidFill>
                <a:latin typeface="Georgia" pitchFamily="18" charset="0"/>
              </a:rPr>
              <a:t>When transaction monitoring to detect money laundering &amp; counter terrorist funding first became a regulatory requirement for financial organisations, the technology was not mature and / or this was seen very much as a tick box exercise, this resulted in:</a:t>
            </a:r>
          </a:p>
          <a:p>
            <a:pPr marL="167621" indent="-167621">
              <a:spcAft>
                <a:spcPts val="848"/>
              </a:spcAft>
              <a:buFont typeface="Arial" panose="020B0604020202020204" pitchFamily="34" charset="0"/>
              <a:buChar char="•"/>
            </a:pPr>
            <a:r>
              <a:rPr lang="en-GB" sz="1131" dirty="0">
                <a:solidFill>
                  <a:schemeClr val="bg1"/>
                </a:solidFill>
                <a:latin typeface="Georgia" pitchFamily="18" charset="0"/>
              </a:rPr>
              <a:t>Low cost options for solution implementation sought, as unlike fraud, where investment in a solution does save money for the business, this was seen at the time as a direct cost overhead to the business</a:t>
            </a:r>
          </a:p>
          <a:p>
            <a:pPr marL="167621" indent="-167621">
              <a:spcAft>
                <a:spcPts val="848"/>
              </a:spcAft>
              <a:buFont typeface="Arial" panose="020B0604020202020204" pitchFamily="34" charset="0"/>
              <a:buChar char="•"/>
            </a:pPr>
            <a:r>
              <a:rPr lang="en-GB" sz="1131" dirty="0">
                <a:solidFill>
                  <a:schemeClr val="bg1"/>
                </a:solidFill>
                <a:latin typeface="Georgia" pitchFamily="18" charset="0"/>
              </a:rPr>
              <a:t>Lack of investment in skilled resources to maintain the models and identify emerging threats for monitoring</a:t>
            </a:r>
          </a:p>
          <a:p>
            <a:pPr marL="167621" indent="-167621">
              <a:spcAft>
                <a:spcPts val="848"/>
              </a:spcAft>
              <a:buFont typeface="Arial" panose="020B0604020202020204" pitchFamily="34" charset="0"/>
              <a:buChar char="•"/>
            </a:pPr>
            <a:r>
              <a:rPr lang="en-GB" sz="1131" dirty="0">
                <a:solidFill>
                  <a:schemeClr val="bg1"/>
                </a:solidFill>
                <a:latin typeface="Georgia" pitchFamily="18" charset="0"/>
              </a:rPr>
              <a:t>Solutions focused on raising of alerts and not on what it takes to investigate an alert</a:t>
            </a:r>
          </a:p>
          <a:p>
            <a:pPr>
              <a:spcAft>
                <a:spcPts val="848"/>
              </a:spcAft>
            </a:pPr>
            <a:endParaRPr lang="en-GB" sz="1131" dirty="0">
              <a:solidFill>
                <a:schemeClr val="bg1"/>
              </a:solidFill>
              <a:latin typeface="Georgia" pitchFamily="18" charset="0"/>
            </a:endParaRPr>
          </a:p>
          <a:p>
            <a:pPr algn="ctr">
              <a:spcAft>
                <a:spcPts val="848"/>
              </a:spcAft>
            </a:pPr>
            <a:r>
              <a:rPr lang="en-GB" sz="1131" b="1" i="1" dirty="0">
                <a:solidFill>
                  <a:schemeClr val="bg1"/>
                </a:solidFill>
                <a:latin typeface="Georgia" pitchFamily="18" charset="0"/>
              </a:rPr>
              <a:t>The impact of this is / </a:t>
            </a:r>
            <a:r>
              <a:rPr lang="en-GB" sz="1131" b="1" i="1" dirty="0" smtClean="0">
                <a:solidFill>
                  <a:schemeClr val="bg1"/>
                </a:solidFill>
                <a:latin typeface="Georgia" pitchFamily="18" charset="0"/>
              </a:rPr>
              <a:t>was</a:t>
            </a:r>
            <a:endParaRPr lang="en-GB" sz="1131" b="1" i="1" dirty="0">
              <a:solidFill>
                <a:schemeClr val="bg1"/>
              </a:solidFill>
              <a:latin typeface="Georgia" pitchFamily="18" charset="0"/>
            </a:endParaRPr>
          </a:p>
        </p:txBody>
      </p:sp>
      <p:sp>
        <p:nvSpPr>
          <p:cNvPr id="20" name="Content Placeholder 2"/>
          <p:cNvSpPr>
            <a:spLocks noGrp="1"/>
          </p:cNvSpPr>
          <p:nvPr>
            <p:ph sz="quarter" idx="4294967295"/>
          </p:nvPr>
        </p:nvSpPr>
        <p:spPr>
          <a:xfrm>
            <a:off x="533400" y="1143000"/>
            <a:ext cx="8077200" cy="385117"/>
          </a:xfrm>
          <a:prstGeom prst="rect">
            <a:avLst/>
          </a:prstGeom>
        </p:spPr>
        <p:txBody>
          <a:bodyPr/>
          <a:lstStyle/>
          <a:p>
            <a:pPr indent="0">
              <a:lnSpc>
                <a:spcPct val="150000"/>
              </a:lnSpc>
            </a:pPr>
            <a:r>
              <a:rPr lang="en-GB" sz="1400" b="1" dirty="0" smtClean="0">
                <a:solidFill>
                  <a:srgbClr val="000000"/>
                </a:solidFill>
                <a:latin typeface="+mj-lt"/>
              </a:rPr>
              <a:t>Issues</a:t>
            </a: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39</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5396428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Introduction</a:t>
            </a:r>
            <a:endParaRPr lang="en-GB" dirty="0"/>
          </a:p>
        </p:txBody>
      </p:sp>
      <p:sp>
        <p:nvSpPr>
          <p:cNvPr id="39" name="Date Placeholder 38"/>
          <p:cNvSpPr>
            <a:spLocks noGrp="1"/>
          </p:cNvSpPr>
          <p:nvPr>
            <p:ph type="dt" sz="half" idx="16"/>
          </p:nvPr>
        </p:nvSpPr>
        <p:spPr/>
        <p:txBody>
          <a:bodyPr/>
          <a:lstStyle/>
          <a:p>
            <a:r>
              <a:rPr lang="en-GB" smtClean="0"/>
              <a:t>October 2016</a:t>
            </a:r>
            <a:endParaRPr lang="en-GB"/>
          </a:p>
        </p:txBody>
      </p:sp>
      <p:sp>
        <p:nvSpPr>
          <p:cNvPr id="40" name="Footer Placeholder 39"/>
          <p:cNvSpPr>
            <a:spLocks noGrp="1"/>
          </p:cNvSpPr>
          <p:nvPr>
            <p:ph type="ftr" sz="quarter" idx="17"/>
          </p:nvPr>
        </p:nvSpPr>
        <p:spPr/>
        <p:txBody>
          <a:bodyPr/>
          <a:lstStyle/>
          <a:p>
            <a:r>
              <a:rPr lang="en-GB" dirty="0" smtClean="0"/>
              <a:t>Financial Crime Graduate Training</a:t>
            </a:r>
            <a:endParaRPr lang="en-GB" dirty="0"/>
          </a:p>
        </p:txBody>
      </p:sp>
      <p:sp>
        <p:nvSpPr>
          <p:cNvPr id="38" name="Slide Number Placeholder 37"/>
          <p:cNvSpPr>
            <a:spLocks noGrp="1"/>
          </p:cNvSpPr>
          <p:nvPr>
            <p:ph type="sldNum" sz="quarter" idx="18"/>
          </p:nvPr>
        </p:nvSpPr>
        <p:spPr/>
        <p:txBody>
          <a:bodyPr/>
          <a:lstStyle/>
          <a:p>
            <a:r>
              <a:rPr lang="en-GB" smtClean="0"/>
              <a:t>Page </a:t>
            </a:r>
            <a:fld id="{64E0CEFD-E0B2-411B-A6D6-1BF808C6A0F5}" type="slidenum">
              <a:rPr lang="en-GB" smtClean="0"/>
              <a:pPr/>
              <a:t>4</a:t>
            </a:fld>
            <a:endParaRPr lang="en-GB"/>
          </a:p>
        </p:txBody>
      </p:sp>
      <p:grpSp>
        <p:nvGrpSpPr>
          <p:cNvPr id="6" name="Group 5"/>
          <p:cNvGrpSpPr/>
          <p:nvPr/>
        </p:nvGrpSpPr>
        <p:grpSpPr>
          <a:xfrm>
            <a:off x="806392" y="1363568"/>
            <a:ext cx="928705" cy="2240848"/>
            <a:chOff x="806392" y="1381778"/>
            <a:chExt cx="928705" cy="2240848"/>
          </a:xfrm>
        </p:grpSpPr>
        <p:pic>
          <p:nvPicPr>
            <p:cNvPr id="7" name="Picture 6"/>
            <p:cNvPicPr>
              <a:picLocks noChangeAspect="1"/>
            </p:cNvPicPr>
            <p:nvPr/>
          </p:nvPicPr>
          <p:blipFill rotWithShape="1">
            <a:blip r:embed="rId3"/>
            <a:srcRect l="18944" r="16648"/>
            <a:stretch/>
          </p:blipFill>
          <p:spPr>
            <a:xfrm>
              <a:off x="811950" y="1381778"/>
              <a:ext cx="923147" cy="1080000"/>
            </a:xfrm>
            <a:prstGeom prst="rect">
              <a:avLst/>
            </a:prstGeom>
          </p:spPr>
        </p:pic>
        <p:sp>
          <p:nvSpPr>
            <p:cNvPr id="18" name="TextBox 17"/>
            <p:cNvSpPr txBox="1"/>
            <p:nvPr/>
          </p:nvSpPr>
          <p:spPr>
            <a:xfrm>
              <a:off x="806392" y="2542626"/>
              <a:ext cx="914400" cy="1080000"/>
            </a:xfrm>
            <a:prstGeom prst="rect">
              <a:avLst/>
            </a:prstGeom>
            <a:noFill/>
          </p:spPr>
          <p:txBody>
            <a:bodyPr vert="horz" wrap="none" lIns="0" tIns="0" rIns="0" bIns="0" rtlCol="0">
              <a:noAutofit/>
            </a:bodyPr>
            <a:lstStyle/>
            <a:p>
              <a:pPr indent="-274320" algn="ctr">
                <a:spcAft>
                  <a:spcPts val="900"/>
                </a:spcAft>
              </a:pPr>
              <a:r>
                <a:rPr lang="en-GB" sz="1200" b="1" dirty="0" smtClean="0">
                  <a:solidFill>
                    <a:schemeClr val="bg1"/>
                  </a:solidFill>
                  <a:latin typeface="Georgia" pitchFamily="18" charset="0"/>
                </a:rPr>
                <a:t>Scott </a:t>
              </a:r>
              <a:r>
                <a:rPr lang="en-GB" sz="1200" b="1" dirty="0" err="1" smtClean="0">
                  <a:solidFill>
                    <a:schemeClr val="bg1"/>
                  </a:solidFill>
                  <a:latin typeface="Georgia" pitchFamily="18" charset="0"/>
                </a:rPr>
                <a:t>Samme</a:t>
              </a:r>
              <a:r>
                <a:rPr lang="en-GB" sz="1200" b="1" dirty="0">
                  <a:solidFill>
                    <a:schemeClr val="bg1"/>
                  </a:solidFill>
                  <a:latin typeface="Georgia" pitchFamily="18" charset="0"/>
                </a:rPr>
                <a:t/>
              </a:r>
              <a:br>
                <a:rPr lang="en-GB" sz="1200" b="1" dirty="0">
                  <a:solidFill>
                    <a:schemeClr val="bg1"/>
                  </a:solidFill>
                  <a:latin typeface="Georgia" pitchFamily="18" charset="0"/>
                </a:rPr>
              </a:br>
              <a:r>
                <a:rPr lang="en-GB" sz="1200" b="1" dirty="0" smtClean="0">
                  <a:solidFill>
                    <a:schemeClr val="bg1"/>
                  </a:solidFill>
                  <a:latin typeface="Georgia" pitchFamily="18" charset="0"/>
                </a:rPr>
                <a:t>Director</a:t>
              </a:r>
            </a:p>
          </p:txBody>
        </p:sp>
      </p:grpSp>
      <p:grpSp>
        <p:nvGrpSpPr>
          <p:cNvPr id="19" name="Group 18"/>
          <p:cNvGrpSpPr/>
          <p:nvPr/>
        </p:nvGrpSpPr>
        <p:grpSpPr>
          <a:xfrm>
            <a:off x="2115370" y="1354919"/>
            <a:ext cx="997800" cy="2258146"/>
            <a:chOff x="2115370" y="1371260"/>
            <a:chExt cx="997800" cy="2258146"/>
          </a:xfrm>
        </p:grpSpPr>
        <p:pic>
          <p:nvPicPr>
            <p:cNvPr id="8" name="Picture 7"/>
            <p:cNvPicPr>
              <a:picLocks noChangeAspect="1"/>
            </p:cNvPicPr>
            <p:nvPr/>
          </p:nvPicPr>
          <p:blipFill rotWithShape="1">
            <a:blip r:embed="rId4"/>
            <a:srcRect l="16299" r="15659"/>
            <a:stretch/>
          </p:blipFill>
          <p:spPr>
            <a:xfrm>
              <a:off x="2115370" y="1371260"/>
              <a:ext cx="977505" cy="1080000"/>
            </a:xfrm>
            <a:prstGeom prst="rect">
              <a:avLst/>
            </a:prstGeom>
          </p:spPr>
        </p:pic>
        <p:sp>
          <p:nvSpPr>
            <p:cNvPr id="22" name="TextBox 21"/>
            <p:cNvSpPr txBox="1"/>
            <p:nvPr/>
          </p:nvSpPr>
          <p:spPr>
            <a:xfrm>
              <a:off x="2198770" y="2549406"/>
              <a:ext cx="914400" cy="10800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Jeremy Davey</a:t>
              </a:r>
            </a:p>
            <a:p>
              <a:pPr indent="-274320" algn="ctr"/>
              <a:r>
                <a:rPr lang="en-GB" sz="1200" b="1" dirty="0" smtClean="0">
                  <a:solidFill>
                    <a:schemeClr val="bg1"/>
                  </a:solidFill>
                  <a:latin typeface="Georgia" pitchFamily="18" charset="0"/>
                </a:rPr>
                <a:t>Senior Manager</a:t>
              </a:r>
            </a:p>
          </p:txBody>
        </p:sp>
      </p:grpSp>
      <p:grpSp>
        <p:nvGrpSpPr>
          <p:cNvPr id="20" name="Group 19"/>
          <p:cNvGrpSpPr/>
          <p:nvPr/>
        </p:nvGrpSpPr>
        <p:grpSpPr>
          <a:xfrm>
            <a:off x="4618078" y="1336642"/>
            <a:ext cx="1001795" cy="2294700"/>
            <a:chOff x="4618078" y="1332506"/>
            <a:chExt cx="1001795" cy="2294700"/>
          </a:xfrm>
        </p:grpSpPr>
        <p:pic>
          <p:nvPicPr>
            <p:cNvPr id="9" name="Picture 8"/>
            <p:cNvPicPr>
              <a:picLocks noChangeAspect="1"/>
            </p:cNvPicPr>
            <p:nvPr/>
          </p:nvPicPr>
          <p:blipFill>
            <a:blip r:embed="rId5"/>
            <a:stretch>
              <a:fillRect/>
            </a:stretch>
          </p:blipFill>
          <p:spPr>
            <a:xfrm>
              <a:off x="4618078" y="1332506"/>
              <a:ext cx="899577" cy="1080000"/>
            </a:xfrm>
            <a:prstGeom prst="rect">
              <a:avLst/>
            </a:prstGeom>
          </p:spPr>
        </p:pic>
        <p:sp>
          <p:nvSpPr>
            <p:cNvPr id="33" name="TextBox 32"/>
            <p:cNvSpPr txBox="1"/>
            <p:nvPr/>
          </p:nvSpPr>
          <p:spPr>
            <a:xfrm>
              <a:off x="4705473" y="2547206"/>
              <a:ext cx="914400" cy="10800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Natasha </a:t>
              </a:r>
              <a:r>
                <a:rPr lang="en-GB" sz="1200" b="1" dirty="0" err="1" smtClean="0">
                  <a:solidFill>
                    <a:schemeClr val="bg1"/>
                  </a:solidFill>
                  <a:latin typeface="Georgia" pitchFamily="18" charset="0"/>
                </a:rPr>
                <a:t>Mushfique</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Manager</a:t>
              </a:r>
            </a:p>
          </p:txBody>
        </p:sp>
      </p:grpSp>
      <p:grpSp>
        <p:nvGrpSpPr>
          <p:cNvPr id="21" name="Group 20"/>
          <p:cNvGrpSpPr/>
          <p:nvPr/>
        </p:nvGrpSpPr>
        <p:grpSpPr>
          <a:xfrm>
            <a:off x="6036166" y="1353153"/>
            <a:ext cx="1013497" cy="2261678"/>
            <a:chOff x="6036166" y="1343024"/>
            <a:chExt cx="1013497" cy="2261678"/>
          </a:xfrm>
        </p:grpSpPr>
        <p:pic>
          <p:nvPicPr>
            <p:cNvPr id="16" name="Picture 15"/>
            <p:cNvPicPr>
              <a:picLocks noChangeAspect="1"/>
            </p:cNvPicPr>
            <p:nvPr/>
          </p:nvPicPr>
          <p:blipFill>
            <a:blip r:embed="rId6"/>
            <a:stretch>
              <a:fillRect/>
            </a:stretch>
          </p:blipFill>
          <p:spPr>
            <a:xfrm>
              <a:off x="6036166" y="1343024"/>
              <a:ext cx="896094" cy="1080000"/>
            </a:xfrm>
            <a:prstGeom prst="rect">
              <a:avLst/>
            </a:prstGeom>
          </p:spPr>
        </p:pic>
        <p:sp>
          <p:nvSpPr>
            <p:cNvPr id="34" name="TextBox 33"/>
            <p:cNvSpPr txBox="1"/>
            <p:nvPr/>
          </p:nvSpPr>
          <p:spPr>
            <a:xfrm>
              <a:off x="6135263" y="2524702"/>
              <a:ext cx="914400" cy="1080000"/>
            </a:xfrm>
            <a:prstGeom prst="rect">
              <a:avLst/>
            </a:prstGeom>
            <a:noFill/>
          </p:spPr>
          <p:txBody>
            <a:bodyPr vert="horz" wrap="none" lIns="0" tIns="0" rIns="0" bIns="0" rtlCol="0">
              <a:noAutofit/>
            </a:bodyPr>
            <a:lstStyle/>
            <a:p>
              <a:pPr indent="-274320" algn="ctr"/>
              <a:r>
                <a:rPr lang="en-GB" sz="1200" b="1" dirty="0" err="1" smtClean="0">
                  <a:solidFill>
                    <a:schemeClr val="bg1"/>
                  </a:solidFill>
                  <a:latin typeface="Georgia" pitchFamily="18" charset="0"/>
                </a:rPr>
                <a:t>Gokhan</a:t>
              </a:r>
              <a:r>
                <a:rPr lang="en-GB" sz="1200" b="1" dirty="0" smtClean="0">
                  <a:solidFill>
                    <a:schemeClr val="bg1"/>
                  </a:solidFill>
                  <a:latin typeface="Georgia" pitchFamily="18" charset="0"/>
                </a:rPr>
                <a:t> </a:t>
              </a:r>
              <a:r>
                <a:rPr lang="en-GB" sz="1200" b="1" dirty="0" err="1" smtClean="0">
                  <a:solidFill>
                    <a:schemeClr val="bg1"/>
                  </a:solidFill>
                  <a:latin typeface="Georgia" pitchFamily="18" charset="0"/>
                </a:rPr>
                <a:t>Aksu</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Manager</a:t>
              </a:r>
            </a:p>
          </p:txBody>
        </p:sp>
      </p:grpSp>
      <p:grpSp>
        <p:nvGrpSpPr>
          <p:cNvPr id="23" name="Group 22"/>
          <p:cNvGrpSpPr/>
          <p:nvPr/>
        </p:nvGrpSpPr>
        <p:grpSpPr>
          <a:xfrm>
            <a:off x="7377057" y="1340086"/>
            <a:ext cx="965893" cy="2287812"/>
            <a:chOff x="7377057" y="1347667"/>
            <a:chExt cx="965893" cy="2287812"/>
          </a:xfrm>
        </p:grpSpPr>
        <p:pic>
          <p:nvPicPr>
            <p:cNvPr id="11" name="Picture 10"/>
            <p:cNvPicPr>
              <a:picLocks noChangeAspect="1"/>
            </p:cNvPicPr>
            <p:nvPr/>
          </p:nvPicPr>
          <p:blipFill rotWithShape="1">
            <a:blip r:embed="rId7"/>
            <a:srcRect l="21347" r="14664"/>
            <a:stretch/>
          </p:blipFill>
          <p:spPr>
            <a:xfrm>
              <a:off x="7377057" y="1347667"/>
              <a:ext cx="923201" cy="1080000"/>
            </a:xfrm>
            <a:prstGeom prst="rect">
              <a:avLst/>
            </a:prstGeom>
          </p:spPr>
        </p:pic>
        <p:sp>
          <p:nvSpPr>
            <p:cNvPr id="35" name="TextBox 34"/>
            <p:cNvSpPr txBox="1"/>
            <p:nvPr/>
          </p:nvSpPr>
          <p:spPr>
            <a:xfrm>
              <a:off x="7428550" y="2555479"/>
              <a:ext cx="914400" cy="10800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Nick Kawecki</a:t>
              </a:r>
            </a:p>
            <a:p>
              <a:pPr indent="-274320" algn="ctr"/>
              <a:r>
                <a:rPr lang="en-GB" sz="1200" b="1" dirty="0" smtClean="0">
                  <a:solidFill>
                    <a:schemeClr val="bg1"/>
                  </a:solidFill>
                  <a:latin typeface="Georgia" pitchFamily="18" charset="0"/>
                </a:rPr>
                <a:t>Manager</a:t>
              </a:r>
            </a:p>
          </p:txBody>
        </p:sp>
      </p:grpSp>
      <p:grpSp>
        <p:nvGrpSpPr>
          <p:cNvPr id="24" name="Group 23"/>
          <p:cNvGrpSpPr/>
          <p:nvPr/>
        </p:nvGrpSpPr>
        <p:grpSpPr>
          <a:xfrm>
            <a:off x="285565" y="3294920"/>
            <a:ext cx="969201" cy="2056592"/>
            <a:chOff x="285565" y="3294920"/>
            <a:chExt cx="969201" cy="2056592"/>
          </a:xfrm>
        </p:grpSpPr>
        <p:pic>
          <p:nvPicPr>
            <p:cNvPr id="14" name="Picture 13"/>
            <p:cNvPicPr>
              <a:picLocks noChangeAspect="1"/>
            </p:cNvPicPr>
            <p:nvPr/>
          </p:nvPicPr>
          <p:blipFill rotWithShape="1">
            <a:blip r:embed="rId8"/>
            <a:srcRect l="14949" r="17746"/>
            <a:stretch/>
          </p:blipFill>
          <p:spPr>
            <a:xfrm>
              <a:off x="285565" y="3294920"/>
              <a:ext cx="969201" cy="1080000"/>
            </a:xfrm>
            <a:prstGeom prst="rect">
              <a:avLst/>
            </a:prstGeom>
          </p:spPr>
        </p:pic>
        <p:sp>
          <p:nvSpPr>
            <p:cNvPr id="36" name="TextBox 35"/>
            <p:cNvSpPr txBox="1"/>
            <p:nvPr/>
          </p:nvSpPr>
          <p:spPr>
            <a:xfrm>
              <a:off x="340366" y="4437112"/>
              <a:ext cx="914400" cy="914400"/>
            </a:xfrm>
            <a:prstGeom prst="rect">
              <a:avLst/>
            </a:prstGeom>
            <a:noFill/>
          </p:spPr>
          <p:txBody>
            <a:bodyPr vert="horz" wrap="none" lIns="0" tIns="0" rIns="0" bIns="0" rtlCol="0">
              <a:noAutofit/>
            </a:bodyPr>
            <a:lstStyle/>
            <a:p>
              <a:pPr indent="-274320" algn="ctr"/>
              <a:r>
                <a:rPr lang="en-GB" sz="1200" b="1" dirty="0">
                  <a:solidFill>
                    <a:schemeClr val="bg1"/>
                  </a:solidFill>
                  <a:latin typeface="Georgia" pitchFamily="18" charset="0"/>
                </a:rPr>
                <a:t>Sebastian </a:t>
              </a:r>
              <a:endParaRPr lang="en-GB" sz="1200" b="1" dirty="0" smtClean="0">
                <a:solidFill>
                  <a:schemeClr val="bg1"/>
                </a:solidFill>
                <a:latin typeface="Georgia" pitchFamily="18" charset="0"/>
              </a:endParaRPr>
            </a:p>
            <a:p>
              <a:pPr indent="-274320" algn="ctr"/>
              <a:r>
                <a:rPr lang="en-GB" sz="1200" b="1" dirty="0" err="1" smtClean="0">
                  <a:solidFill>
                    <a:schemeClr val="bg1"/>
                  </a:solidFill>
                  <a:latin typeface="Georgia" pitchFamily="18" charset="0"/>
                </a:rPr>
                <a:t>Mathalikunnel</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Senior Associate</a:t>
              </a:r>
            </a:p>
          </p:txBody>
        </p:sp>
      </p:grpSp>
      <p:grpSp>
        <p:nvGrpSpPr>
          <p:cNvPr id="25" name="Group 24"/>
          <p:cNvGrpSpPr/>
          <p:nvPr/>
        </p:nvGrpSpPr>
        <p:grpSpPr>
          <a:xfrm>
            <a:off x="1798437" y="3294920"/>
            <a:ext cx="986639" cy="2056592"/>
            <a:chOff x="1798437" y="3294920"/>
            <a:chExt cx="986639" cy="2056592"/>
          </a:xfrm>
        </p:grpSpPr>
        <p:pic>
          <p:nvPicPr>
            <p:cNvPr id="10" name="Picture 9"/>
            <p:cNvPicPr>
              <a:picLocks noChangeAspect="1"/>
            </p:cNvPicPr>
            <p:nvPr/>
          </p:nvPicPr>
          <p:blipFill rotWithShape="1">
            <a:blip r:embed="rId9"/>
            <a:srcRect l="14917" r="17958"/>
            <a:stretch/>
          </p:blipFill>
          <p:spPr>
            <a:xfrm>
              <a:off x="1806516" y="3294920"/>
              <a:ext cx="978560" cy="1080000"/>
            </a:xfrm>
            <a:prstGeom prst="rect">
              <a:avLst/>
            </a:prstGeom>
          </p:spPr>
        </p:pic>
        <p:sp>
          <p:nvSpPr>
            <p:cNvPr id="30" name="TextBox 29"/>
            <p:cNvSpPr txBox="1"/>
            <p:nvPr/>
          </p:nvSpPr>
          <p:spPr>
            <a:xfrm>
              <a:off x="1798437" y="4437112"/>
              <a:ext cx="914400" cy="914400"/>
            </a:xfrm>
            <a:prstGeom prst="rect">
              <a:avLst/>
            </a:prstGeom>
            <a:noFill/>
          </p:spPr>
          <p:txBody>
            <a:bodyPr vert="horz" wrap="none" lIns="0" tIns="0" rIns="0" bIns="0" rtlCol="0">
              <a:noAutofit/>
            </a:bodyPr>
            <a:lstStyle/>
            <a:p>
              <a:pPr indent="-274320" algn="ctr"/>
              <a:r>
                <a:rPr lang="en-GB" sz="1200" b="1" dirty="0" err="1" smtClean="0">
                  <a:solidFill>
                    <a:schemeClr val="bg1"/>
                  </a:solidFill>
                  <a:latin typeface="Georgia" pitchFamily="18" charset="0"/>
                </a:rPr>
                <a:t>Mayur</a:t>
              </a:r>
              <a:r>
                <a:rPr lang="en-GB" sz="1200" b="1" dirty="0" smtClean="0">
                  <a:solidFill>
                    <a:schemeClr val="bg1"/>
                  </a:solidFill>
                  <a:latin typeface="Georgia" pitchFamily="18" charset="0"/>
                </a:rPr>
                <a:t> </a:t>
              </a:r>
              <a:r>
                <a:rPr lang="en-GB" sz="1200" b="1" dirty="0" err="1" smtClean="0">
                  <a:solidFill>
                    <a:schemeClr val="bg1"/>
                  </a:solidFill>
                  <a:latin typeface="Georgia" pitchFamily="18" charset="0"/>
                </a:rPr>
                <a:t>Dashani</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Senior Associate</a:t>
              </a:r>
            </a:p>
          </p:txBody>
        </p:sp>
      </p:grpSp>
      <p:grpSp>
        <p:nvGrpSpPr>
          <p:cNvPr id="26" name="Group 25"/>
          <p:cNvGrpSpPr/>
          <p:nvPr/>
        </p:nvGrpSpPr>
        <p:grpSpPr>
          <a:xfrm>
            <a:off x="3334316" y="3294920"/>
            <a:ext cx="914400" cy="2056592"/>
            <a:chOff x="3334316" y="3294920"/>
            <a:chExt cx="914400" cy="2056592"/>
          </a:xfrm>
        </p:grpSpPr>
        <p:pic>
          <p:nvPicPr>
            <p:cNvPr id="12" name="Picture 11"/>
            <p:cNvPicPr>
              <a:picLocks noChangeAspect="1"/>
            </p:cNvPicPr>
            <p:nvPr/>
          </p:nvPicPr>
          <p:blipFill rotWithShape="1">
            <a:blip r:embed="rId10"/>
            <a:srcRect l="21233" r="18130"/>
            <a:stretch/>
          </p:blipFill>
          <p:spPr>
            <a:xfrm>
              <a:off x="3336826" y="3294920"/>
              <a:ext cx="879806" cy="1080000"/>
            </a:xfrm>
            <a:prstGeom prst="rect">
              <a:avLst/>
            </a:prstGeom>
          </p:spPr>
        </p:pic>
        <p:sp>
          <p:nvSpPr>
            <p:cNvPr id="31" name="TextBox 30"/>
            <p:cNvSpPr txBox="1"/>
            <p:nvPr/>
          </p:nvSpPr>
          <p:spPr>
            <a:xfrm>
              <a:off x="3334316" y="4437112"/>
              <a:ext cx="914400" cy="9144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Jim </a:t>
              </a:r>
              <a:r>
                <a:rPr lang="en-GB" sz="1200" b="1" dirty="0" err="1" smtClean="0">
                  <a:solidFill>
                    <a:schemeClr val="bg1"/>
                  </a:solidFill>
                  <a:latin typeface="Georgia" pitchFamily="18" charset="0"/>
                </a:rPr>
                <a:t>Prevot</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Senior Associate</a:t>
              </a:r>
            </a:p>
          </p:txBody>
        </p:sp>
      </p:grpSp>
      <p:grpSp>
        <p:nvGrpSpPr>
          <p:cNvPr id="27" name="Group 26"/>
          <p:cNvGrpSpPr/>
          <p:nvPr/>
        </p:nvGrpSpPr>
        <p:grpSpPr>
          <a:xfrm>
            <a:off x="4768382" y="3294920"/>
            <a:ext cx="944895" cy="2056592"/>
            <a:chOff x="4768382" y="3294920"/>
            <a:chExt cx="944895" cy="2056592"/>
          </a:xfrm>
        </p:grpSpPr>
        <p:pic>
          <p:nvPicPr>
            <p:cNvPr id="5" name="Picture 4"/>
            <p:cNvPicPr>
              <a:picLocks noChangeAspect="1"/>
            </p:cNvPicPr>
            <p:nvPr/>
          </p:nvPicPr>
          <p:blipFill rotWithShape="1">
            <a:blip r:embed="rId11"/>
            <a:srcRect l="14634" r="16029"/>
            <a:stretch/>
          </p:blipFill>
          <p:spPr>
            <a:xfrm>
              <a:off x="4768382" y="3294920"/>
              <a:ext cx="940487" cy="1080000"/>
            </a:xfrm>
            <a:prstGeom prst="rect">
              <a:avLst/>
            </a:prstGeom>
          </p:spPr>
        </p:pic>
        <p:sp>
          <p:nvSpPr>
            <p:cNvPr id="32" name="TextBox 31"/>
            <p:cNvSpPr txBox="1"/>
            <p:nvPr/>
          </p:nvSpPr>
          <p:spPr>
            <a:xfrm>
              <a:off x="4798877" y="4437112"/>
              <a:ext cx="914400" cy="914400"/>
            </a:xfrm>
            <a:prstGeom prst="rect">
              <a:avLst/>
            </a:prstGeom>
            <a:noFill/>
          </p:spPr>
          <p:txBody>
            <a:bodyPr vert="horz" wrap="none" lIns="0" tIns="0" rIns="0" bIns="0" rtlCol="0">
              <a:noAutofit/>
            </a:bodyPr>
            <a:lstStyle/>
            <a:p>
              <a:pPr indent="-274320" algn="ctr"/>
              <a:r>
                <a:rPr lang="en-GB" sz="1200" b="1" dirty="0" err="1" smtClean="0">
                  <a:solidFill>
                    <a:schemeClr val="bg1"/>
                  </a:solidFill>
                  <a:latin typeface="Georgia" pitchFamily="18" charset="0"/>
                </a:rPr>
                <a:t>Sonali</a:t>
              </a:r>
              <a:r>
                <a:rPr lang="en-GB" sz="1200" b="1" dirty="0" smtClean="0">
                  <a:solidFill>
                    <a:schemeClr val="bg1"/>
                  </a:solidFill>
                  <a:latin typeface="Georgia" pitchFamily="18" charset="0"/>
                </a:rPr>
                <a:t> </a:t>
              </a:r>
              <a:r>
                <a:rPr lang="en-GB" sz="1200" b="1" dirty="0" err="1" smtClean="0">
                  <a:solidFill>
                    <a:schemeClr val="bg1"/>
                  </a:solidFill>
                  <a:latin typeface="Georgia" pitchFamily="18" charset="0"/>
                </a:rPr>
                <a:t>Warriar</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Senior Associate</a:t>
              </a:r>
            </a:p>
          </p:txBody>
        </p:sp>
      </p:grpSp>
      <p:grpSp>
        <p:nvGrpSpPr>
          <p:cNvPr id="28" name="Group 27"/>
          <p:cNvGrpSpPr/>
          <p:nvPr/>
        </p:nvGrpSpPr>
        <p:grpSpPr>
          <a:xfrm>
            <a:off x="6260619" y="3294920"/>
            <a:ext cx="927983" cy="2056592"/>
            <a:chOff x="6260619" y="3294920"/>
            <a:chExt cx="927983" cy="2056592"/>
          </a:xfrm>
        </p:grpSpPr>
        <p:pic>
          <p:nvPicPr>
            <p:cNvPr id="13" name="Picture 12"/>
            <p:cNvPicPr>
              <a:picLocks noChangeAspect="1"/>
            </p:cNvPicPr>
            <p:nvPr/>
          </p:nvPicPr>
          <p:blipFill>
            <a:blip r:embed="rId12"/>
            <a:stretch>
              <a:fillRect/>
            </a:stretch>
          </p:blipFill>
          <p:spPr>
            <a:xfrm>
              <a:off x="6260619" y="3294920"/>
              <a:ext cx="927983" cy="1080000"/>
            </a:xfrm>
            <a:prstGeom prst="rect">
              <a:avLst/>
            </a:prstGeom>
          </p:spPr>
        </p:pic>
        <p:sp>
          <p:nvSpPr>
            <p:cNvPr id="44" name="TextBox 43"/>
            <p:cNvSpPr txBox="1"/>
            <p:nvPr/>
          </p:nvSpPr>
          <p:spPr>
            <a:xfrm>
              <a:off x="6260619" y="4437112"/>
              <a:ext cx="914400" cy="9144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Robin Bhurton</a:t>
              </a:r>
            </a:p>
            <a:p>
              <a:pPr indent="-274320" algn="ctr"/>
              <a:r>
                <a:rPr lang="en-GB" sz="1200" b="1" dirty="0" smtClean="0">
                  <a:solidFill>
                    <a:schemeClr val="bg1"/>
                  </a:solidFill>
                  <a:latin typeface="Georgia" pitchFamily="18" charset="0"/>
                </a:rPr>
                <a:t>Senior Associate</a:t>
              </a:r>
            </a:p>
          </p:txBody>
        </p:sp>
      </p:grpSp>
      <p:grpSp>
        <p:nvGrpSpPr>
          <p:cNvPr id="29" name="Group 28"/>
          <p:cNvGrpSpPr/>
          <p:nvPr/>
        </p:nvGrpSpPr>
        <p:grpSpPr>
          <a:xfrm>
            <a:off x="7720187" y="3294920"/>
            <a:ext cx="914400" cy="2056592"/>
            <a:chOff x="7720187" y="3294920"/>
            <a:chExt cx="914400" cy="2056592"/>
          </a:xfrm>
        </p:grpSpPr>
        <p:pic>
          <p:nvPicPr>
            <p:cNvPr id="15" name="Picture 14"/>
            <p:cNvPicPr>
              <a:picLocks noChangeAspect="1"/>
            </p:cNvPicPr>
            <p:nvPr/>
          </p:nvPicPr>
          <p:blipFill rotWithShape="1">
            <a:blip r:embed="rId13"/>
            <a:srcRect l="-490" t="17029" r="1"/>
            <a:stretch/>
          </p:blipFill>
          <p:spPr>
            <a:xfrm>
              <a:off x="7740352" y="3294920"/>
              <a:ext cx="874070" cy="1080000"/>
            </a:xfrm>
            <a:prstGeom prst="rect">
              <a:avLst/>
            </a:prstGeom>
          </p:spPr>
        </p:pic>
        <p:sp>
          <p:nvSpPr>
            <p:cNvPr id="45" name="TextBox 44"/>
            <p:cNvSpPr txBox="1"/>
            <p:nvPr/>
          </p:nvSpPr>
          <p:spPr>
            <a:xfrm>
              <a:off x="7720187" y="4437112"/>
              <a:ext cx="914400" cy="914400"/>
            </a:xfrm>
            <a:prstGeom prst="rect">
              <a:avLst/>
            </a:prstGeom>
            <a:noFill/>
          </p:spPr>
          <p:txBody>
            <a:bodyPr vert="horz" wrap="none" lIns="0" tIns="0" rIns="0" bIns="0" rtlCol="0">
              <a:noAutofit/>
            </a:bodyPr>
            <a:lstStyle/>
            <a:p>
              <a:pPr indent="-274320" algn="ctr"/>
              <a:r>
                <a:rPr lang="en-GB" sz="1200" b="1" dirty="0" err="1">
                  <a:solidFill>
                    <a:schemeClr val="bg1"/>
                  </a:solidFill>
                  <a:latin typeface="Georgia" pitchFamily="18" charset="0"/>
                </a:rPr>
                <a:t>Fahrida</a:t>
              </a:r>
              <a:r>
                <a:rPr lang="en-GB" sz="1200" b="1" dirty="0">
                  <a:solidFill>
                    <a:schemeClr val="bg1"/>
                  </a:solidFill>
                  <a:latin typeface="Georgia" pitchFamily="18" charset="0"/>
                </a:rPr>
                <a:t> </a:t>
              </a:r>
              <a:endParaRPr lang="en-GB" sz="1200" b="1" dirty="0" smtClean="0">
                <a:solidFill>
                  <a:schemeClr val="bg1"/>
                </a:solidFill>
                <a:latin typeface="Georgia" pitchFamily="18" charset="0"/>
              </a:endParaRPr>
            </a:p>
            <a:p>
              <a:pPr indent="-274320" algn="ctr"/>
              <a:r>
                <a:rPr lang="en-GB" sz="1200" b="1" dirty="0" err="1" smtClean="0">
                  <a:solidFill>
                    <a:schemeClr val="bg1"/>
                  </a:solidFill>
                  <a:latin typeface="Georgia" pitchFamily="18" charset="0"/>
                </a:rPr>
                <a:t>Benzerrouk</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Senior Associate</a:t>
              </a:r>
            </a:p>
          </p:txBody>
        </p:sp>
      </p:grpSp>
      <p:grpSp>
        <p:nvGrpSpPr>
          <p:cNvPr id="42" name="Group 41"/>
          <p:cNvGrpSpPr/>
          <p:nvPr/>
        </p:nvGrpSpPr>
        <p:grpSpPr>
          <a:xfrm>
            <a:off x="2750752" y="5188408"/>
            <a:ext cx="974678" cy="2045872"/>
            <a:chOff x="2537064" y="5134577"/>
            <a:chExt cx="974678" cy="2045872"/>
          </a:xfrm>
        </p:grpSpPr>
        <p:pic>
          <p:nvPicPr>
            <p:cNvPr id="3" name="Picture 2"/>
            <p:cNvPicPr>
              <a:picLocks noChangeAspect="1"/>
            </p:cNvPicPr>
            <p:nvPr/>
          </p:nvPicPr>
          <p:blipFill rotWithShape="1">
            <a:blip r:embed="rId14"/>
            <a:srcRect l="15805" r="20398" b="33404"/>
            <a:stretch/>
          </p:blipFill>
          <p:spPr>
            <a:xfrm>
              <a:off x="2537064" y="5134577"/>
              <a:ext cx="896715" cy="1119585"/>
            </a:xfrm>
            <a:prstGeom prst="rect">
              <a:avLst/>
            </a:prstGeom>
          </p:spPr>
        </p:pic>
        <p:sp>
          <p:nvSpPr>
            <p:cNvPr id="46" name="TextBox 45"/>
            <p:cNvSpPr txBox="1"/>
            <p:nvPr/>
          </p:nvSpPr>
          <p:spPr>
            <a:xfrm>
              <a:off x="2597342" y="6266049"/>
              <a:ext cx="914400" cy="9144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Jess </a:t>
              </a:r>
              <a:r>
                <a:rPr lang="en-GB" sz="1200" b="1" dirty="0" err="1" smtClean="0">
                  <a:solidFill>
                    <a:schemeClr val="bg1"/>
                  </a:solidFill>
                  <a:latin typeface="Georgia" pitchFamily="18" charset="0"/>
                </a:rPr>
                <a:t>Brohier</a:t>
              </a:r>
              <a:endParaRPr lang="en-GB" sz="1200" b="1" dirty="0" smtClean="0">
                <a:solidFill>
                  <a:schemeClr val="bg1"/>
                </a:solidFill>
                <a:latin typeface="Georgia" pitchFamily="18" charset="0"/>
              </a:endParaRPr>
            </a:p>
            <a:p>
              <a:pPr indent="-274320" algn="ctr"/>
              <a:r>
                <a:rPr lang="en-GB" sz="1200" b="1" dirty="0" smtClean="0">
                  <a:solidFill>
                    <a:schemeClr val="bg1"/>
                  </a:solidFill>
                  <a:latin typeface="Georgia" pitchFamily="18" charset="0"/>
                </a:rPr>
                <a:t>Associate</a:t>
              </a:r>
            </a:p>
          </p:txBody>
        </p:sp>
      </p:grpSp>
      <p:grpSp>
        <p:nvGrpSpPr>
          <p:cNvPr id="41" name="Group 40"/>
          <p:cNvGrpSpPr/>
          <p:nvPr/>
        </p:nvGrpSpPr>
        <p:grpSpPr>
          <a:xfrm>
            <a:off x="4153188" y="5189228"/>
            <a:ext cx="914400" cy="2044232"/>
            <a:chOff x="3939500" y="5136217"/>
            <a:chExt cx="914400" cy="2044232"/>
          </a:xfrm>
        </p:grpSpPr>
        <p:pic>
          <p:nvPicPr>
            <p:cNvPr id="17" name="Picture 16"/>
            <p:cNvPicPr>
              <a:picLocks noChangeAspect="1"/>
            </p:cNvPicPr>
            <p:nvPr/>
          </p:nvPicPr>
          <p:blipFill>
            <a:blip r:embed="rId15"/>
            <a:stretch>
              <a:fillRect/>
            </a:stretch>
          </p:blipFill>
          <p:spPr>
            <a:xfrm>
              <a:off x="3958914" y="5136217"/>
              <a:ext cx="875572" cy="1080000"/>
            </a:xfrm>
            <a:prstGeom prst="rect">
              <a:avLst/>
            </a:prstGeom>
          </p:spPr>
        </p:pic>
        <p:sp>
          <p:nvSpPr>
            <p:cNvPr id="47" name="TextBox 46"/>
            <p:cNvSpPr txBox="1"/>
            <p:nvPr/>
          </p:nvSpPr>
          <p:spPr>
            <a:xfrm>
              <a:off x="3939500" y="6266049"/>
              <a:ext cx="914400" cy="9144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David Miller</a:t>
              </a:r>
            </a:p>
            <a:p>
              <a:pPr indent="-274320" algn="ctr"/>
              <a:r>
                <a:rPr lang="en-GB" sz="1200" b="1" dirty="0" smtClean="0">
                  <a:solidFill>
                    <a:schemeClr val="bg1"/>
                  </a:solidFill>
                  <a:latin typeface="Georgia" pitchFamily="18" charset="0"/>
                </a:rPr>
                <a:t>Associate</a:t>
              </a:r>
            </a:p>
          </p:txBody>
        </p:sp>
      </p:grpSp>
      <p:grpSp>
        <p:nvGrpSpPr>
          <p:cNvPr id="37" name="Group 36"/>
          <p:cNvGrpSpPr/>
          <p:nvPr/>
        </p:nvGrpSpPr>
        <p:grpSpPr>
          <a:xfrm>
            <a:off x="5452313" y="5189263"/>
            <a:ext cx="1089701" cy="2044162"/>
            <a:chOff x="5238625" y="5137775"/>
            <a:chExt cx="1089701" cy="2044162"/>
          </a:xfrm>
        </p:grpSpPr>
        <p:pic>
          <p:nvPicPr>
            <p:cNvPr id="4" name="Picture 3"/>
            <p:cNvPicPr>
              <a:picLocks noChangeAspect="1"/>
            </p:cNvPicPr>
            <p:nvPr/>
          </p:nvPicPr>
          <p:blipFill>
            <a:blip r:embed="rId16"/>
            <a:stretch>
              <a:fillRect/>
            </a:stretch>
          </p:blipFill>
          <p:spPr>
            <a:xfrm>
              <a:off x="5238625" y="5137775"/>
              <a:ext cx="1089701" cy="1080000"/>
            </a:xfrm>
            <a:prstGeom prst="rect">
              <a:avLst/>
            </a:prstGeom>
          </p:spPr>
        </p:pic>
        <p:sp>
          <p:nvSpPr>
            <p:cNvPr id="48" name="TextBox 47"/>
            <p:cNvSpPr txBox="1"/>
            <p:nvPr/>
          </p:nvSpPr>
          <p:spPr>
            <a:xfrm>
              <a:off x="5346219" y="6267537"/>
              <a:ext cx="914400" cy="914400"/>
            </a:xfrm>
            <a:prstGeom prst="rect">
              <a:avLst/>
            </a:prstGeom>
            <a:noFill/>
          </p:spPr>
          <p:txBody>
            <a:bodyPr vert="horz" wrap="none" lIns="0" tIns="0" rIns="0" bIns="0" rtlCol="0">
              <a:noAutofit/>
            </a:bodyPr>
            <a:lstStyle/>
            <a:p>
              <a:pPr indent="-274320" algn="ctr"/>
              <a:r>
                <a:rPr lang="en-GB" sz="1200" b="1" dirty="0" smtClean="0">
                  <a:solidFill>
                    <a:schemeClr val="bg1"/>
                  </a:solidFill>
                  <a:latin typeface="Georgia" pitchFamily="18" charset="0"/>
                </a:rPr>
                <a:t>Hamish Solanki</a:t>
              </a:r>
            </a:p>
            <a:p>
              <a:pPr indent="-274320" algn="ctr"/>
              <a:r>
                <a:rPr lang="en-GB" sz="1200" b="1" dirty="0" smtClean="0">
                  <a:solidFill>
                    <a:schemeClr val="bg1"/>
                  </a:solidFill>
                  <a:latin typeface="Georgia" pitchFamily="18" charset="0"/>
                </a:rPr>
                <a:t>Associate</a:t>
              </a:r>
            </a:p>
          </p:txBody>
        </p:sp>
      </p:grpSp>
    </p:spTree>
    <p:extLst>
      <p:ext uri="{BB962C8B-B14F-4D97-AF65-F5344CB8AC3E}">
        <p14:creationId xmlns:p14="http://schemas.microsoft.com/office/powerpoint/2010/main" val="41277346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bwMode="ltGray">
          <a:xfrm>
            <a:off x="530352" y="2131524"/>
            <a:ext cx="8080248" cy="413719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dirty="0" err="1" smtClean="0">
              <a:solidFill>
                <a:schemeClr val="bg1"/>
              </a:solidFill>
              <a:latin typeface="Georgia" pitchFamily="18" charset="0"/>
            </a:endParaRPr>
          </a:p>
        </p:txBody>
      </p:sp>
      <p:sp>
        <p:nvSpPr>
          <p:cNvPr id="2" name="Title 1"/>
          <p:cNvSpPr>
            <a:spLocks noGrp="1"/>
          </p:cNvSpPr>
          <p:nvPr>
            <p:ph type="title"/>
          </p:nvPr>
        </p:nvSpPr>
        <p:spPr>
          <a:xfrm>
            <a:off x="484910" y="711350"/>
            <a:ext cx="8174182" cy="806824"/>
          </a:xfrm>
        </p:spPr>
        <p:txBody>
          <a:bodyPr/>
          <a:lstStyle/>
          <a:p>
            <a:r>
              <a:rPr lang="en-GB" dirty="0" smtClean="0">
                <a:solidFill>
                  <a:schemeClr val="tx2"/>
                </a:solidFill>
              </a:rPr>
              <a:t>Current </a:t>
            </a:r>
            <a:r>
              <a:rPr lang="en-GB" dirty="0">
                <a:solidFill>
                  <a:schemeClr val="tx2"/>
                </a:solidFill>
              </a:rPr>
              <a:t>Issues &amp; Impact</a:t>
            </a:r>
          </a:p>
        </p:txBody>
      </p:sp>
      <p:sp>
        <p:nvSpPr>
          <p:cNvPr id="3" name="Content Placeholder 2"/>
          <p:cNvSpPr>
            <a:spLocks noGrp="1"/>
          </p:cNvSpPr>
          <p:nvPr>
            <p:ph sz="quarter" idx="4294967295"/>
          </p:nvPr>
        </p:nvSpPr>
        <p:spPr>
          <a:xfrm>
            <a:off x="533400" y="1289538"/>
            <a:ext cx="8077200" cy="752799"/>
          </a:xfrm>
          <a:prstGeom prst="rect">
            <a:avLst/>
          </a:prstGeom>
        </p:spPr>
        <p:txBody>
          <a:bodyPr/>
          <a:lstStyle/>
          <a:p>
            <a:pPr indent="0">
              <a:lnSpc>
                <a:spcPct val="150000"/>
              </a:lnSpc>
            </a:pPr>
            <a:r>
              <a:rPr lang="en-GB" sz="1400" b="1" dirty="0" smtClean="0">
                <a:solidFill>
                  <a:srgbClr val="000000"/>
                </a:solidFill>
                <a:latin typeface="+mj-lt"/>
              </a:rPr>
              <a:t>Further Impact:</a:t>
            </a:r>
          </a:p>
          <a:p>
            <a:pPr indent="0">
              <a:lnSpc>
                <a:spcPct val="150000"/>
              </a:lnSpc>
            </a:pPr>
            <a:r>
              <a:rPr lang="en-GB" sz="1600" dirty="0" smtClean="0">
                <a:solidFill>
                  <a:srgbClr val="000000"/>
                </a:solidFill>
                <a:latin typeface="+mj-lt"/>
              </a:rPr>
              <a:t>Fines and ominous threats for FIs …</a:t>
            </a:r>
          </a:p>
        </p:txBody>
      </p:sp>
      <p:pic>
        <p:nvPicPr>
          <p:cNvPr id="5" name="Picture 4"/>
          <p:cNvPicPr>
            <a:picLocks noChangeAspect="1"/>
          </p:cNvPicPr>
          <p:nvPr/>
        </p:nvPicPr>
        <p:blipFill>
          <a:blip r:embed="rId3">
            <a:grayscl/>
          </a:blip>
          <a:stretch>
            <a:fillRect/>
          </a:stretch>
        </p:blipFill>
        <p:spPr>
          <a:xfrm>
            <a:off x="1537582" y="5541871"/>
            <a:ext cx="5024608" cy="498588"/>
          </a:xfrm>
          <a:prstGeom prst="rect">
            <a:avLst/>
          </a:prstGeom>
        </p:spPr>
      </p:pic>
      <p:pic>
        <p:nvPicPr>
          <p:cNvPr id="6" name="Picture 5"/>
          <p:cNvPicPr>
            <a:picLocks noChangeAspect="1"/>
          </p:cNvPicPr>
          <p:nvPr/>
        </p:nvPicPr>
        <p:blipFill>
          <a:blip r:embed="rId4"/>
          <a:stretch>
            <a:fillRect/>
          </a:stretch>
        </p:blipFill>
        <p:spPr>
          <a:xfrm>
            <a:off x="1537582" y="4936973"/>
            <a:ext cx="5024608" cy="508251"/>
          </a:xfrm>
          <a:prstGeom prst="rect">
            <a:avLst/>
          </a:prstGeom>
        </p:spPr>
      </p:pic>
      <p:sp>
        <p:nvSpPr>
          <p:cNvPr id="7" name="TextBox 6"/>
          <p:cNvSpPr txBox="1"/>
          <p:nvPr/>
        </p:nvSpPr>
        <p:spPr>
          <a:xfrm>
            <a:off x="683568" y="4917871"/>
            <a:ext cx="808892" cy="253749"/>
          </a:xfrm>
          <a:prstGeom prst="rect">
            <a:avLst/>
          </a:prstGeom>
          <a:noFill/>
        </p:spPr>
        <p:txBody>
          <a:bodyPr wrap="none" lIns="0" tIns="0" rIns="0" bIns="0" rtlCol="0">
            <a:noAutofit/>
          </a:bodyPr>
          <a:lstStyle/>
          <a:p>
            <a:pPr indent="-274320">
              <a:spcAft>
                <a:spcPts val="900"/>
              </a:spcAft>
            </a:pPr>
            <a:r>
              <a:rPr lang="en-GB" sz="2000" dirty="0" smtClean="0">
                <a:solidFill>
                  <a:schemeClr val="tx2"/>
                </a:solidFill>
                <a:latin typeface="Georgia" pitchFamily="18" charset="0"/>
              </a:rPr>
              <a:t>2015</a:t>
            </a:r>
          </a:p>
        </p:txBody>
      </p:sp>
      <p:sp>
        <p:nvSpPr>
          <p:cNvPr id="8" name="TextBox 7"/>
          <p:cNvSpPr txBox="1"/>
          <p:nvPr/>
        </p:nvSpPr>
        <p:spPr>
          <a:xfrm>
            <a:off x="683568" y="5427080"/>
            <a:ext cx="808892" cy="253749"/>
          </a:xfrm>
          <a:prstGeom prst="rect">
            <a:avLst/>
          </a:prstGeom>
          <a:noFill/>
        </p:spPr>
        <p:txBody>
          <a:bodyPr wrap="none" lIns="0" tIns="0" rIns="0" bIns="0" rtlCol="0">
            <a:noAutofit/>
          </a:bodyPr>
          <a:lstStyle/>
          <a:p>
            <a:pPr indent="-274320">
              <a:spcAft>
                <a:spcPts val="900"/>
              </a:spcAft>
            </a:pPr>
            <a:r>
              <a:rPr lang="en-GB" sz="2000" dirty="0" smtClean="0">
                <a:solidFill>
                  <a:schemeClr val="tx2"/>
                </a:solidFill>
                <a:latin typeface="Georgia" pitchFamily="18" charset="0"/>
              </a:rPr>
              <a:t>2014</a:t>
            </a:r>
          </a:p>
        </p:txBody>
      </p:sp>
      <p:pic>
        <p:nvPicPr>
          <p:cNvPr id="9" name="Picture 8"/>
          <p:cNvPicPr>
            <a:picLocks noChangeAspect="1"/>
          </p:cNvPicPr>
          <p:nvPr/>
        </p:nvPicPr>
        <p:blipFill>
          <a:blip r:embed="rId5"/>
          <a:stretch>
            <a:fillRect/>
          </a:stretch>
        </p:blipFill>
        <p:spPr>
          <a:xfrm>
            <a:off x="1557913" y="2857946"/>
            <a:ext cx="4346687" cy="612891"/>
          </a:xfrm>
          <a:prstGeom prst="rect">
            <a:avLst/>
          </a:prstGeom>
        </p:spPr>
      </p:pic>
      <p:pic>
        <p:nvPicPr>
          <p:cNvPr id="10" name="Picture 9"/>
          <p:cNvPicPr>
            <a:picLocks noChangeAspect="1"/>
          </p:cNvPicPr>
          <p:nvPr/>
        </p:nvPicPr>
        <p:blipFill>
          <a:blip r:embed="rId6"/>
          <a:stretch>
            <a:fillRect/>
          </a:stretch>
        </p:blipFill>
        <p:spPr>
          <a:xfrm>
            <a:off x="1556540" y="2313881"/>
            <a:ext cx="2937952" cy="544065"/>
          </a:xfrm>
          <a:prstGeom prst="rect">
            <a:avLst/>
          </a:prstGeom>
        </p:spPr>
      </p:pic>
      <p:sp>
        <p:nvSpPr>
          <p:cNvPr id="11" name="TextBox 10"/>
          <p:cNvSpPr txBox="1"/>
          <p:nvPr/>
        </p:nvSpPr>
        <p:spPr>
          <a:xfrm>
            <a:off x="683568" y="2493650"/>
            <a:ext cx="808892" cy="253749"/>
          </a:xfrm>
          <a:prstGeom prst="rect">
            <a:avLst/>
          </a:prstGeom>
          <a:noFill/>
        </p:spPr>
        <p:txBody>
          <a:bodyPr wrap="none" lIns="0" tIns="0" rIns="0" bIns="0" rtlCol="0">
            <a:noAutofit/>
          </a:bodyPr>
          <a:lstStyle/>
          <a:p>
            <a:pPr indent="-274320">
              <a:spcAft>
                <a:spcPts val="900"/>
              </a:spcAft>
            </a:pPr>
            <a:r>
              <a:rPr lang="en-GB" sz="2000" dirty="0" smtClean="0">
                <a:solidFill>
                  <a:schemeClr val="tx2"/>
                </a:solidFill>
                <a:latin typeface="Georgia" pitchFamily="18" charset="0"/>
              </a:rPr>
              <a:t>2016</a:t>
            </a:r>
            <a:endParaRPr lang="en-GB" sz="1600" dirty="0" smtClean="0">
              <a:solidFill>
                <a:schemeClr val="tx2"/>
              </a:solidFill>
              <a:latin typeface="Georgia" pitchFamily="18" charset="0"/>
            </a:endParaRPr>
          </a:p>
        </p:txBody>
      </p:sp>
      <p:pic>
        <p:nvPicPr>
          <p:cNvPr id="13" name="Picture 12"/>
          <p:cNvPicPr>
            <a:picLocks noChangeAspect="1"/>
          </p:cNvPicPr>
          <p:nvPr/>
        </p:nvPicPr>
        <p:blipFill>
          <a:blip r:embed="rId7"/>
          <a:stretch>
            <a:fillRect/>
          </a:stretch>
        </p:blipFill>
        <p:spPr>
          <a:xfrm>
            <a:off x="1537582" y="4392910"/>
            <a:ext cx="5929511" cy="476250"/>
          </a:xfrm>
          <a:prstGeom prst="rect">
            <a:avLst/>
          </a:prstGeom>
        </p:spPr>
      </p:pic>
      <p:pic>
        <p:nvPicPr>
          <p:cNvPr id="14" name="Picture 13"/>
          <p:cNvPicPr>
            <a:picLocks noChangeAspect="1"/>
          </p:cNvPicPr>
          <p:nvPr/>
        </p:nvPicPr>
        <p:blipFill>
          <a:blip r:embed="rId8"/>
          <a:stretch>
            <a:fillRect/>
          </a:stretch>
        </p:blipFill>
        <p:spPr>
          <a:xfrm>
            <a:off x="1537582" y="3515431"/>
            <a:ext cx="3247852" cy="849539"/>
          </a:xfrm>
          <a:prstGeom prst="rect">
            <a:avLst/>
          </a:prstGeom>
        </p:spPr>
      </p:pic>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40</a:t>
            </a:fld>
            <a:endParaRPr lang="en-GB" dirty="0"/>
          </a:p>
        </p:txBody>
      </p:sp>
      <p:sp>
        <p:nvSpPr>
          <p:cNvPr id="12" name="Date Placeholder 11"/>
          <p:cNvSpPr>
            <a:spLocks noGrp="1"/>
          </p:cNvSpPr>
          <p:nvPr>
            <p:ph type="dt" sz="half" idx="16"/>
          </p:nvPr>
        </p:nvSpPr>
        <p:spPr/>
        <p:txBody>
          <a:bodyPr/>
          <a:lstStyle/>
          <a:p>
            <a:r>
              <a:rPr lang="en-GB" dirty="0" smtClean="0"/>
              <a:t>October 2016</a:t>
            </a:r>
            <a:endParaRPr lang="en-GB" dirty="0"/>
          </a:p>
        </p:txBody>
      </p:sp>
      <p:sp>
        <p:nvSpPr>
          <p:cNvPr id="16" name="Footer Placeholder 1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932362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2" name="Group 331"/>
          <p:cNvGrpSpPr/>
          <p:nvPr/>
        </p:nvGrpSpPr>
        <p:grpSpPr>
          <a:xfrm>
            <a:off x="2495292" y="2866821"/>
            <a:ext cx="4047095" cy="2395003"/>
            <a:chOff x="806250" y="1980431"/>
            <a:chExt cx="8860930" cy="5243748"/>
          </a:xfrm>
          <a:solidFill>
            <a:schemeClr val="tx2">
              <a:lumMod val="20000"/>
              <a:lumOff val="80000"/>
            </a:schemeClr>
          </a:solidFill>
        </p:grpSpPr>
        <p:sp>
          <p:nvSpPr>
            <p:cNvPr id="333" name="Freeform 5"/>
            <p:cNvSpPr>
              <a:spLocks/>
            </p:cNvSpPr>
            <p:nvPr/>
          </p:nvSpPr>
          <p:spPr bwMode="auto">
            <a:xfrm>
              <a:off x="3118925" y="3808215"/>
              <a:ext cx="55861" cy="27522"/>
            </a:xfrm>
            <a:custGeom>
              <a:avLst/>
              <a:gdLst/>
              <a:ahLst/>
              <a:cxnLst>
                <a:cxn ang="0">
                  <a:pos x="1" y="7"/>
                </a:cxn>
                <a:cxn ang="0">
                  <a:pos x="1" y="6"/>
                </a:cxn>
                <a:cxn ang="0">
                  <a:pos x="4" y="4"/>
                </a:cxn>
                <a:cxn ang="0">
                  <a:pos x="8" y="4"/>
                </a:cxn>
                <a:cxn ang="0">
                  <a:pos x="12" y="2"/>
                </a:cxn>
                <a:cxn ang="0">
                  <a:pos x="14" y="2"/>
                </a:cxn>
                <a:cxn ang="0">
                  <a:pos x="14" y="4"/>
                </a:cxn>
                <a:cxn ang="0">
                  <a:pos x="17" y="2"/>
                </a:cxn>
                <a:cxn ang="0">
                  <a:pos x="17" y="2"/>
                </a:cxn>
                <a:cxn ang="0">
                  <a:pos x="11" y="6"/>
                </a:cxn>
                <a:cxn ang="0">
                  <a:pos x="8" y="7"/>
                </a:cxn>
                <a:cxn ang="0">
                  <a:pos x="4" y="7"/>
                </a:cxn>
                <a:cxn ang="0">
                  <a:pos x="1" y="9"/>
                </a:cxn>
                <a:cxn ang="0">
                  <a:pos x="1" y="7"/>
                </a:cxn>
              </a:cxnLst>
              <a:rect l="0" t="0" r="r" b="b"/>
              <a:pathLst>
                <a:path w="18" h="9">
                  <a:moveTo>
                    <a:pt x="1" y="7"/>
                  </a:moveTo>
                  <a:cubicBezTo>
                    <a:pt x="0" y="7"/>
                    <a:pt x="0" y="7"/>
                    <a:pt x="1" y="6"/>
                  </a:cubicBezTo>
                  <a:cubicBezTo>
                    <a:pt x="4" y="4"/>
                    <a:pt x="3" y="4"/>
                    <a:pt x="4" y="4"/>
                  </a:cubicBezTo>
                  <a:cubicBezTo>
                    <a:pt x="6" y="4"/>
                    <a:pt x="6" y="4"/>
                    <a:pt x="8" y="4"/>
                  </a:cubicBezTo>
                  <a:cubicBezTo>
                    <a:pt x="9" y="2"/>
                    <a:pt x="11" y="4"/>
                    <a:pt x="12" y="2"/>
                  </a:cubicBezTo>
                  <a:cubicBezTo>
                    <a:pt x="15" y="0"/>
                    <a:pt x="17" y="0"/>
                    <a:pt x="14" y="2"/>
                  </a:cubicBezTo>
                  <a:cubicBezTo>
                    <a:pt x="12" y="4"/>
                    <a:pt x="12" y="4"/>
                    <a:pt x="14" y="4"/>
                  </a:cubicBezTo>
                  <a:cubicBezTo>
                    <a:pt x="15" y="2"/>
                    <a:pt x="15" y="4"/>
                    <a:pt x="17" y="2"/>
                  </a:cubicBezTo>
                  <a:cubicBezTo>
                    <a:pt x="18" y="2"/>
                    <a:pt x="18" y="2"/>
                    <a:pt x="17" y="2"/>
                  </a:cubicBezTo>
                  <a:cubicBezTo>
                    <a:pt x="15" y="4"/>
                    <a:pt x="12" y="6"/>
                    <a:pt x="11" y="6"/>
                  </a:cubicBezTo>
                  <a:cubicBezTo>
                    <a:pt x="9" y="6"/>
                    <a:pt x="9" y="7"/>
                    <a:pt x="8" y="7"/>
                  </a:cubicBezTo>
                  <a:cubicBezTo>
                    <a:pt x="6" y="7"/>
                    <a:pt x="4" y="7"/>
                    <a:pt x="4" y="7"/>
                  </a:cubicBezTo>
                  <a:cubicBezTo>
                    <a:pt x="4" y="9"/>
                    <a:pt x="1" y="9"/>
                    <a:pt x="1" y="9"/>
                  </a:cubicBezTo>
                  <a:cubicBezTo>
                    <a:pt x="3" y="7"/>
                    <a:pt x="3" y="7"/>
                    <a:pt x="1" y="7"/>
                  </a:cubicBezTo>
                </a:path>
              </a:pathLst>
            </a:custGeom>
            <a:grpFill/>
            <a:ln w="6350" cmpd="sng">
              <a:solidFill>
                <a:schemeClr val="bg1"/>
              </a:solidFill>
              <a:round/>
              <a:headEnd/>
              <a:tailEnd/>
            </a:ln>
          </p:spPr>
          <p:txBody>
            <a:bodyPr/>
            <a:lstStyle/>
            <a:p>
              <a:endParaRPr lang="en-GB" sz="1539" dirty="0"/>
            </a:p>
          </p:txBody>
        </p:sp>
        <p:sp>
          <p:nvSpPr>
            <p:cNvPr id="334" name="Freeform 7"/>
            <p:cNvSpPr>
              <a:spLocks/>
            </p:cNvSpPr>
            <p:nvPr/>
          </p:nvSpPr>
          <p:spPr bwMode="auto">
            <a:xfrm>
              <a:off x="4328730" y="2819042"/>
              <a:ext cx="279309" cy="147324"/>
            </a:xfrm>
            <a:custGeom>
              <a:avLst/>
              <a:gdLst/>
              <a:ahLst/>
              <a:cxnLst>
                <a:cxn ang="0">
                  <a:pos x="81" y="13"/>
                </a:cxn>
                <a:cxn ang="0">
                  <a:pos x="86" y="16"/>
                </a:cxn>
                <a:cxn ang="0">
                  <a:pos x="89" y="25"/>
                </a:cxn>
                <a:cxn ang="0">
                  <a:pos x="83" y="30"/>
                </a:cxn>
                <a:cxn ang="0">
                  <a:pos x="72" y="34"/>
                </a:cxn>
                <a:cxn ang="0">
                  <a:pos x="60" y="41"/>
                </a:cxn>
                <a:cxn ang="0">
                  <a:pos x="51" y="45"/>
                </a:cxn>
                <a:cxn ang="0">
                  <a:pos x="40" y="44"/>
                </a:cxn>
                <a:cxn ang="0">
                  <a:pos x="26" y="39"/>
                </a:cxn>
                <a:cxn ang="0">
                  <a:pos x="17" y="37"/>
                </a:cxn>
                <a:cxn ang="0">
                  <a:pos x="22" y="36"/>
                </a:cxn>
                <a:cxn ang="0">
                  <a:pos x="20" y="30"/>
                </a:cxn>
                <a:cxn ang="0">
                  <a:pos x="17" y="27"/>
                </a:cxn>
                <a:cxn ang="0">
                  <a:pos x="7" y="25"/>
                </a:cxn>
                <a:cxn ang="0">
                  <a:pos x="14" y="24"/>
                </a:cxn>
                <a:cxn ang="0">
                  <a:pos x="22" y="24"/>
                </a:cxn>
                <a:cxn ang="0">
                  <a:pos x="19" y="20"/>
                </a:cxn>
                <a:cxn ang="0">
                  <a:pos x="20" y="17"/>
                </a:cxn>
                <a:cxn ang="0">
                  <a:pos x="10" y="17"/>
                </a:cxn>
                <a:cxn ang="0">
                  <a:pos x="2" y="16"/>
                </a:cxn>
                <a:cxn ang="0">
                  <a:pos x="5" y="14"/>
                </a:cxn>
                <a:cxn ang="0">
                  <a:pos x="8" y="11"/>
                </a:cxn>
                <a:cxn ang="0">
                  <a:pos x="13" y="8"/>
                </a:cxn>
                <a:cxn ang="0">
                  <a:pos x="20" y="10"/>
                </a:cxn>
                <a:cxn ang="0">
                  <a:pos x="13" y="6"/>
                </a:cxn>
                <a:cxn ang="0">
                  <a:pos x="19" y="3"/>
                </a:cxn>
                <a:cxn ang="0">
                  <a:pos x="26" y="8"/>
                </a:cxn>
                <a:cxn ang="0">
                  <a:pos x="28" y="16"/>
                </a:cxn>
                <a:cxn ang="0">
                  <a:pos x="34" y="14"/>
                </a:cxn>
                <a:cxn ang="0">
                  <a:pos x="36" y="11"/>
                </a:cxn>
                <a:cxn ang="0">
                  <a:pos x="39" y="10"/>
                </a:cxn>
                <a:cxn ang="0">
                  <a:pos x="43" y="11"/>
                </a:cxn>
                <a:cxn ang="0">
                  <a:pos x="49" y="8"/>
                </a:cxn>
                <a:cxn ang="0">
                  <a:pos x="52" y="10"/>
                </a:cxn>
                <a:cxn ang="0">
                  <a:pos x="57" y="10"/>
                </a:cxn>
                <a:cxn ang="0">
                  <a:pos x="63" y="6"/>
                </a:cxn>
                <a:cxn ang="0">
                  <a:pos x="66" y="5"/>
                </a:cxn>
                <a:cxn ang="0">
                  <a:pos x="72" y="3"/>
                </a:cxn>
                <a:cxn ang="0">
                  <a:pos x="78" y="5"/>
                </a:cxn>
                <a:cxn ang="0">
                  <a:pos x="80" y="6"/>
                </a:cxn>
                <a:cxn ang="0">
                  <a:pos x="81" y="11"/>
                </a:cxn>
                <a:cxn ang="0">
                  <a:pos x="81" y="13"/>
                </a:cxn>
              </a:cxnLst>
              <a:rect l="0" t="0" r="r" b="b"/>
              <a:pathLst>
                <a:path w="90" h="47">
                  <a:moveTo>
                    <a:pt x="81" y="13"/>
                  </a:moveTo>
                  <a:cubicBezTo>
                    <a:pt x="84" y="13"/>
                    <a:pt x="83" y="14"/>
                    <a:pt x="86" y="16"/>
                  </a:cubicBezTo>
                  <a:cubicBezTo>
                    <a:pt x="90" y="16"/>
                    <a:pt x="90" y="22"/>
                    <a:pt x="89" y="25"/>
                  </a:cubicBezTo>
                  <a:cubicBezTo>
                    <a:pt x="86" y="28"/>
                    <a:pt x="86" y="25"/>
                    <a:pt x="83" y="30"/>
                  </a:cubicBezTo>
                  <a:cubicBezTo>
                    <a:pt x="80" y="34"/>
                    <a:pt x="77" y="31"/>
                    <a:pt x="72" y="34"/>
                  </a:cubicBezTo>
                  <a:cubicBezTo>
                    <a:pt x="66" y="37"/>
                    <a:pt x="64" y="41"/>
                    <a:pt x="60" y="41"/>
                  </a:cubicBezTo>
                  <a:cubicBezTo>
                    <a:pt x="54" y="41"/>
                    <a:pt x="57" y="44"/>
                    <a:pt x="51" y="45"/>
                  </a:cubicBezTo>
                  <a:cubicBezTo>
                    <a:pt x="45" y="47"/>
                    <a:pt x="46" y="44"/>
                    <a:pt x="40" y="44"/>
                  </a:cubicBezTo>
                  <a:cubicBezTo>
                    <a:pt x="34" y="44"/>
                    <a:pt x="34" y="39"/>
                    <a:pt x="26" y="39"/>
                  </a:cubicBezTo>
                  <a:cubicBezTo>
                    <a:pt x="19" y="39"/>
                    <a:pt x="17" y="41"/>
                    <a:pt x="17" y="37"/>
                  </a:cubicBezTo>
                  <a:cubicBezTo>
                    <a:pt x="16" y="34"/>
                    <a:pt x="20" y="39"/>
                    <a:pt x="22" y="36"/>
                  </a:cubicBezTo>
                  <a:cubicBezTo>
                    <a:pt x="23" y="34"/>
                    <a:pt x="23" y="31"/>
                    <a:pt x="20" y="30"/>
                  </a:cubicBezTo>
                  <a:cubicBezTo>
                    <a:pt x="19" y="30"/>
                    <a:pt x="22" y="27"/>
                    <a:pt x="17" y="27"/>
                  </a:cubicBezTo>
                  <a:cubicBezTo>
                    <a:pt x="10" y="25"/>
                    <a:pt x="7" y="28"/>
                    <a:pt x="7" y="25"/>
                  </a:cubicBezTo>
                  <a:cubicBezTo>
                    <a:pt x="7" y="24"/>
                    <a:pt x="11" y="25"/>
                    <a:pt x="14" y="24"/>
                  </a:cubicBezTo>
                  <a:cubicBezTo>
                    <a:pt x="16" y="22"/>
                    <a:pt x="17" y="25"/>
                    <a:pt x="22" y="24"/>
                  </a:cubicBezTo>
                  <a:cubicBezTo>
                    <a:pt x="26" y="20"/>
                    <a:pt x="19" y="24"/>
                    <a:pt x="19" y="20"/>
                  </a:cubicBezTo>
                  <a:cubicBezTo>
                    <a:pt x="19" y="19"/>
                    <a:pt x="26" y="17"/>
                    <a:pt x="20" y="17"/>
                  </a:cubicBezTo>
                  <a:cubicBezTo>
                    <a:pt x="14" y="16"/>
                    <a:pt x="14" y="16"/>
                    <a:pt x="10" y="17"/>
                  </a:cubicBezTo>
                  <a:cubicBezTo>
                    <a:pt x="5" y="19"/>
                    <a:pt x="0" y="16"/>
                    <a:pt x="2" y="16"/>
                  </a:cubicBezTo>
                  <a:cubicBezTo>
                    <a:pt x="4" y="14"/>
                    <a:pt x="7" y="16"/>
                    <a:pt x="5" y="14"/>
                  </a:cubicBezTo>
                  <a:cubicBezTo>
                    <a:pt x="5" y="11"/>
                    <a:pt x="8" y="14"/>
                    <a:pt x="8" y="11"/>
                  </a:cubicBezTo>
                  <a:cubicBezTo>
                    <a:pt x="8" y="8"/>
                    <a:pt x="10" y="5"/>
                    <a:pt x="13" y="8"/>
                  </a:cubicBezTo>
                  <a:cubicBezTo>
                    <a:pt x="16" y="10"/>
                    <a:pt x="22" y="13"/>
                    <a:pt x="20" y="10"/>
                  </a:cubicBezTo>
                  <a:cubicBezTo>
                    <a:pt x="19" y="8"/>
                    <a:pt x="14" y="8"/>
                    <a:pt x="13" y="6"/>
                  </a:cubicBezTo>
                  <a:cubicBezTo>
                    <a:pt x="11" y="5"/>
                    <a:pt x="14" y="2"/>
                    <a:pt x="19" y="3"/>
                  </a:cubicBezTo>
                  <a:cubicBezTo>
                    <a:pt x="23" y="5"/>
                    <a:pt x="20" y="5"/>
                    <a:pt x="26" y="8"/>
                  </a:cubicBezTo>
                  <a:cubicBezTo>
                    <a:pt x="31" y="11"/>
                    <a:pt x="26" y="11"/>
                    <a:pt x="28" y="16"/>
                  </a:cubicBezTo>
                  <a:cubicBezTo>
                    <a:pt x="31" y="22"/>
                    <a:pt x="31" y="11"/>
                    <a:pt x="34" y="14"/>
                  </a:cubicBezTo>
                  <a:cubicBezTo>
                    <a:pt x="36" y="17"/>
                    <a:pt x="37" y="14"/>
                    <a:pt x="36" y="11"/>
                  </a:cubicBezTo>
                  <a:cubicBezTo>
                    <a:pt x="34" y="10"/>
                    <a:pt x="37" y="5"/>
                    <a:pt x="39" y="10"/>
                  </a:cubicBezTo>
                  <a:cubicBezTo>
                    <a:pt x="42" y="14"/>
                    <a:pt x="43" y="14"/>
                    <a:pt x="43" y="11"/>
                  </a:cubicBezTo>
                  <a:cubicBezTo>
                    <a:pt x="43" y="8"/>
                    <a:pt x="49" y="5"/>
                    <a:pt x="49" y="8"/>
                  </a:cubicBezTo>
                  <a:cubicBezTo>
                    <a:pt x="51" y="11"/>
                    <a:pt x="52" y="13"/>
                    <a:pt x="52" y="10"/>
                  </a:cubicBezTo>
                  <a:cubicBezTo>
                    <a:pt x="52" y="6"/>
                    <a:pt x="54" y="5"/>
                    <a:pt x="57" y="10"/>
                  </a:cubicBezTo>
                  <a:cubicBezTo>
                    <a:pt x="60" y="13"/>
                    <a:pt x="60" y="5"/>
                    <a:pt x="63" y="6"/>
                  </a:cubicBezTo>
                  <a:cubicBezTo>
                    <a:pt x="66" y="8"/>
                    <a:pt x="68" y="6"/>
                    <a:pt x="66" y="5"/>
                  </a:cubicBezTo>
                  <a:cubicBezTo>
                    <a:pt x="64" y="2"/>
                    <a:pt x="71" y="0"/>
                    <a:pt x="72" y="3"/>
                  </a:cubicBezTo>
                  <a:cubicBezTo>
                    <a:pt x="75" y="10"/>
                    <a:pt x="75" y="5"/>
                    <a:pt x="78" y="5"/>
                  </a:cubicBezTo>
                  <a:cubicBezTo>
                    <a:pt x="81" y="3"/>
                    <a:pt x="83" y="3"/>
                    <a:pt x="80" y="6"/>
                  </a:cubicBezTo>
                  <a:cubicBezTo>
                    <a:pt x="75" y="10"/>
                    <a:pt x="84" y="6"/>
                    <a:pt x="81" y="11"/>
                  </a:cubicBezTo>
                  <a:cubicBezTo>
                    <a:pt x="80" y="11"/>
                    <a:pt x="80" y="13"/>
                    <a:pt x="81" y="13"/>
                  </a:cubicBezTo>
                </a:path>
              </a:pathLst>
            </a:custGeom>
            <a:grpFill/>
            <a:ln w="6350" cmpd="sng">
              <a:solidFill>
                <a:schemeClr val="bg1"/>
              </a:solidFill>
              <a:round/>
              <a:headEnd/>
              <a:tailEnd/>
            </a:ln>
          </p:spPr>
          <p:txBody>
            <a:bodyPr/>
            <a:lstStyle/>
            <a:p>
              <a:endParaRPr lang="en-GB" sz="1539" dirty="0"/>
            </a:p>
          </p:txBody>
        </p:sp>
        <p:sp>
          <p:nvSpPr>
            <p:cNvPr id="335" name="Freeform 12"/>
            <p:cNvSpPr>
              <a:spLocks/>
            </p:cNvSpPr>
            <p:nvPr/>
          </p:nvSpPr>
          <p:spPr bwMode="auto">
            <a:xfrm>
              <a:off x="3142865" y="1980431"/>
              <a:ext cx="1514651" cy="1126782"/>
            </a:xfrm>
            <a:custGeom>
              <a:avLst/>
              <a:gdLst/>
              <a:ahLst/>
              <a:cxnLst>
                <a:cxn ang="0">
                  <a:pos x="394" y="224"/>
                </a:cxn>
                <a:cxn ang="0">
                  <a:pos x="343" y="245"/>
                </a:cxn>
                <a:cxn ang="0">
                  <a:pos x="315" y="259"/>
                </a:cxn>
                <a:cxn ang="0">
                  <a:pos x="291" y="276"/>
                </a:cxn>
                <a:cxn ang="0">
                  <a:pos x="280" y="283"/>
                </a:cxn>
                <a:cxn ang="0">
                  <a:pos x="279" y="272"/>
                </a:cxn>
                <a:cxn ang="0">
                  <a:pos x="273" y="283"/>
                </a:cxn>
                <a:cxn ang="0">
                  <a:pos x="260" y="290"/>
                </a:cxn>
                <a:cxn ang="0">
                  <a:pos x="256" y="303"/>
                </a:cxn>
                <a:cxn ang="0">
                  <a:pos x="244" y="321"/>
                </a:cxn>
                <a:cxn ang="0">
                  <a:pos x="241" y="346"/>
                </a:cxn>
                <a:cxn ang="0">
                  <a:pos x="227" y="356"/>
                </a:cxn>
                <a:cxn ang="0">
                  <a:pos x="215" y="342"/>
                </a:cxn>
                <a:cxn ang="0">
                  <a:pos x="198" y="343"/>
                </a:cxn>
                <a:cxn ang="0">
                  <a:pos x="187" y="331"/>
                </a:cxn>
                <a:cxn ang="0">
                  <a:pos x="175" y="314"/>
                </a:cxn>
                <a:cxn ang="0">
                  <a:pos x="178" y="298"/>
                </a:cxn>
                <a:cxn ang="0">
                  <a:pos x="172" y="297"/>
                </a:cxn>
                <a:cxn ang="0">
                  <a:pos x="160" y="281"/>
                </a:cxn>
                <a:cxn ang="0">
                  <a:pos x="155" y="252"/>
                </a:cxn>
                <a:cxn ang="0">
                  <a:pos x="174" y="241"/>
                </a:cxn>
                <a:cxn ang="0">
                  <a:pos x="169" y="220"/>
                </a:cxn>
                <a:cxn ang="0">
                  <a:pos x="175" y="213"/>
                </a:cxn>
                <a:cxn ang="0">
                  <a:pos x="152" y="197"/>
                </a:cxn>
                <a:cxn ang="0">
                  <a:pos x="142" y="183"/>
                </a:cxn>
                <a:cxn ang="0">
                  <a:pos x="129" y="158"/>
                </a:cxn>
                <a:cxn ang="0">
                  <a:pos x="97" y="127"/>
                </a:cxn>
                <a:cxn ang="0">
                  <a:pos x="56" y="126"/>
                </a:cxn>
                <a:cxn ang="0">
                  <a:pos x="17" y="115"/>
                </a:cxn>
                <a:cxn ang="0">
                  <a:pos x="21" y="102"/>
                </a:cxn>
                <a:cxn ang="0">
                  <a:pos x="39" y="79"/>
                </a:cxn>
                <a:cxn ang="0">
                  <a:pos x="62" y="49"/>
                </a:cxn>
                <a:cxn ang="0">
                  <a:pos x="154" y="26"/>
                </a:cxn>
                <a:cxn ang="0">
                  <a:pos x="183" y="21"/>
                </a:cxn>
                <a:cxn ang="0">
                  <a:pos x="221" y="17"/>
                </a:cxn>
                <a:cxn ang="0">
                  <a:pos x="209" y="14"/>
                </a:cxn>
                <a:cxn ang="0">
                  <a:pos x="279" y="10"/>
                </a:cxn>
                <a:cxn ang="0">
                  <a:pos x="343" y="3"/>
                </a:cxn>
                <a:cxn ang="0">
                  <a:pos x="355" y="10"/>
                </a:cxn>
                <a:cxn ang="0">
                  <a:pos x="393" y="26"/>
                </a:cxn>
                <a:cxn ang="0">
                  <a:pos x="375" y="35"/>
                </a:cxn>
                <a:cxn ang="0">
                  <a:pos x="407" y="43"/>
                </a:cxn>
                <a:cxn ang="0">
                  <a:pos x="483" y="38"/>
                </a:cxn>
                <a:cxn ang="0">
                  <a:pos x="426" y="54"/>
                </a:cxn>
                <a:cxn ang="0">
                  <a:pos x="420" y="65"/>
                </a:cxn>
                <a:cxn ang="0">
                  <a:pos x="422" y="82"/>
                </a:cxn>
                <a:cxn ang="0">
                  <a:pos x="425" y="102"/>
                </a:cxn>
                <a:cxn ang="0">
                  <a:pos x="413" y="116"/>
                </a:cxn>
                <a:cxn ang="0">
                  <a:pos x="425" y="132"/>
                </a:cxn>
                <a:cxn ang="0">
                  <a:pos x="426" y="155"/>
                </a:cxn>
                <a:cxn ang="0">
                  <a:pos x="408" y="169"/>
                </a:cxn>
                <a:cxn ang="0">
                  <a:pos x="391" y="188"/>
                </a:cxn>
                <a:cxn ang="0">
                  <a:pos x="408" y="199"/>
                </a:cxn>
                <a:cxn ang="0">
                  <a:pos x="382" y="199"/>
                </a:cxn>
                <a:cxn ang="0">
                  <a:pos x="362" y="205"/>
                </a:cxn>
                <a:cxn ang="0">
                  <a:pos x="362" y="216"/>
                </a:cxn>
              </a:cxnLst>
              <a:rect l="0" t="0" r="r" b="b"/>
              <a:pathLst>
                <a:path w="489" h="359">
                  <a:moveTo>
                    <a:pt x="375" y="216"/>
                  </a:moveTo>
                  <a:cubicBezTo>
                    <a:pt x="382" y="210"/>
                    <a:pt x="387" y="219"/>
                    <a:pt x="396" y="219"/>
                  </a:cubicBezTo>
                  <a:cubicBezTo>
                    <a:pt x="405" y="217"/>
                    <a:pt x="408" y="217"/>
                    <a:pt x="402" y="220"/>
                  </a:cubicBezTo>
                  <a:cubicBezTo>
                    <a:pt x="396" y="222"/>
                    <a:pt x="401" y="224"/>
                    <a:pt x="394" y="224"/>
                  </a:cubicBezTo>
                  <a:cubicBezTo>
                    <a:pt x="390" y="224"/>
                    <a:pt x="396" y="227"/>
                    <a:pt x="390" y="228"/>
                  </a:cubicBezTo>
                  <a:cubicBezTo>
                    <a:pt x="384" y="228"/>
                    <a:pt x="381" y="231"/>
                    <a:pt x="378" y="236"/>
                  </a:cubicBezTo>
                  <a:cubicBezTo>
                    <a:pt x="375" y="239"/>
                    <a:pt x="362" y="239"/>
                    <a:pt x="353" y="242"/>
                  </a:cubicBezTo>
                  <a:cubicBezTo>
                    <a:pt x="344" y="247"/>
                    <a:pt x="344" y="241"/>
                    <a:pt x="343" y="245"/>
                  </a:cubicBezTo>
                  <a:cubicBezTo>
                    <a:pt x="341" y="248"/>
                    <a:pt x="335" y="248"/>
                    <a:pt x="332" y="247"/>
                  </a:cubicBezTo>
                  <a:cubicBezTo>
                    <a:pt x="327" y="245"/>
                    <a:pt x="318" y="238"/>
                    <a:pt x="324" y="244"/>
                  </a:cubicBezTo>
                  <a:cubicBezTo>
                    <a:pt x="329" y="248"/>
                    <a:pt x="327" y="250"/>
                    <a:pt x="324" y="250"/>
                  </a:cubicBezTo>
                  <a:cubicBezTo>
                    <a:pt x="321" y="250"/>
                    <a:pt x="317" y="253"/>
                    <a:pt x="315" y="259"/>
                  </a:cubicBezTo>
                  <a:cubicBezTo>
                    <a:pt x="315" y="264"/>
                    <a:pt x="305" y="273"/>
                    <a:pt x="300" y="273"/>
                  </a:cubicBezTo>
                  <a:cubicBezTo>
                    <a:pt x="300" y="273"/>
                    <a:pt x="300" y="272"/>
                    <a:pt x="298" y="272"/>
                  </a:cubicBezTo>
                  <a:cubicBezTo>
                    <a:pt x="297" y="272"/>
                    <a:pt x="298" y="275"/>
                    <a:pt x="297" y="275"/>
                  </a:cubicBezTo>
                  <a:cubicBezTo>
                    <a:pt x="295" y="275"/>
                    <a:pt x="292" y="278"/>
                    <a:pt x="291" y="276"/>
                  </a:cubicBezTo>
                  <a:cubicBezTo>
                    <a:pt x="288" y="278"/>
                    <a:pt x="288" y="278"/>
                    <a:pt x="288" y="278"/>
                  </a:cubicBezTo>
                  <a:cubicBezTo>
                    <a:pt x="289" y="280"/>
                    <a:pt x="289" y="281"/>
                    <a:pt x="288" y="280"/>
                  </a:cubicBezTo>
                  <a:cubicBezTo>
                    <a:pt x="286" y="278"/>
                    <a:pt x="286" y="280"/>
                    <a:pt x="285" y="281"/>
                  </a:cubicBezTo>
                  <a:cubicBezTo>
                    <a:pt x="283" y="283"/>
                    <a:pt x="282" y="283"/>
                    <a:pt x="280" y="283"/>
                  </a:cubicBezTo>
                  <a:cubicBezTo>
                    <a:pt x="279" y="281"/>
                    <a:pt x="280" y="278"/>
                    <a:pt x="280" y="276"/>
                  </a:cubicBezTo>
                  <a:cubicBezTo>
                    <a:pt x="280" y="275"/>
                    <a:pt x="283" y="275"/>
                    <a:pt x="283" y="273"/>
                  </a:cubicBezTo>
                  <a:cubicBezTo>
                    <a:pt x="283" y="272"/>
                    <a:pt x="286" y="272"/>
                    <a:pt x="283" y="272"/>
                  </a:cubicBezTo>
                  <a:cubicBezTo>
                    <a:pt x="280" y="272"/>
                    <a:pt x="280" y="270"/>
                    <a:pt x="279" y="272"/>
                  </a:cubicBezTo>
                  <a:cubicBezTo>
                    <a:pt x="279" y="272"/>
                    <a:pt x="283" y="273"/>
                    <a:pt x="280" y="275"/>
                  </a:cubicBezTo>
                  <a:cubicBezTo>
                    <a:pt x="277" y="276"/>
                    <a:pt x="280" y="276"/>
                    <a:pt x="279" y="278"/>
                  </a:cubicBezTo>
                  <a:cubicBezTo>
                    <a:pt x="276" y="280"/>
                    <a:pt x="279" y="280"/>
                    <a:pt x="277" y="281"/>
                  </a:cubicBezTo>
                  <a:cubicBezTo>
                    <a:pt x="277" y="283"/>
                    <a:pt x="276" y="281"/>
                    <a:pt x="273" y="283"/>
                  </a:cubicBezTo>
                  <a:cubicBezTo>
                    <a:pt x="270" y="283"/>
                    <a:pt x="268" y="281"/>
                    <a:pt x="266" y="283"/>
                  </a:cubicBezTo>
                  <a:cubicBezTo>
                    <a:pt x="263" y="284"/>
                    <a:pt x="262" y="283"/>
                    <a:pt x="265" y="284"/>
                  </a:cubicBezTo>
                  <a:cubicBezTo>
                    <a:pt x="268" y="286"/>
                    <a:pt x="268" y="287"/>
                    <a:pt x="266" y="286"/>
                  </a:cubicBezTo>
                  <a:cubicBezTo>
                    <a:pt x="263" y="286"/>
                    <a:pt x="263" y="292"/>
                    <a:pt x="260" y="290"/>
                  </a:cubicBezTo>
                  <a:cubicBezTo>
                    <a:pt x="257" y="289"/>
                    <a:pt x="251" y="289"/>
                    <a:pt x="256" y="293"/>
                  </a:cubicBezTo>
                  <a:cubicBezTo>
                    <a:pt x="260" y="298"/>
                    <a:pt x="260" y="300"/>
                    <a:pt x="259" y="300"/>
                  </a:cubicBezTo>
                  <a:cubicBezTo>
                    <a:pt x="256" y="298"/>
                    <a:pt x="256" y="301"/>
                    <a:pt x="253" y="300"/>
                  </a:cubicBezTo>
                  <a:cubicBezTo>
                    <a:pt x="250" y="298"/>
                    <a:pt x="251" y="303"/>
                    <a:pt x="256" y="303"/>
                  </a:cubicBezTo>
                  <a:cubicBezTo>
                    <a:pt x="260" y="303"/>
                    <a:pt x="257" y="303"/>
                    <a:pt x="259" y="306"/>
                  </a:cubicBezTo>
                  <a:cubicBezTo>
                    <a:pt x="259" y="311"/>
                    <a:pt x="254" y="311"/>
                    <a:pt x="254" y="314"/>
                  </a:cubicBezTo>
                  <a:cubicBezTo>
                    <a:pt x="254" y="318"/>
                    <a:pt x="251" y="311"/>
                    <a:pt x="251" y="315"/>
                  </a:cubicBezTo>
                  <a:cubicBezTo>
                    <a:pt x="250" y="321"/>
                    <a:pt x="244" y="318"/>
                    <a:pt x="244" y="321"/>
                  </a:cubicBezTo>
                  <a:cubicBezTo>
                    <a:pt x="242" y="323"/>
                    <a:pt x="245" y="321"/>
                    <a:pt x="245" y="325"/>
                  </a:cubicBezTo>
                  <a:cubicBezTo>
                    <a:pt x="247" y="328"/>
                    <a:pt x="239" y="321"/>
                    <a:pt x="242" y="326"/>
                  </a:cubicBezTo>
                  <a:cubicBezTo>
                    <a:pt x="244" y="329"/>
                    <a:pt x="245" y="325"/>
                    <a:pt x="245" y="329"/>
                  </a:cubicBezTo>
                  <a:cubicBezTo>
                    <a:pt x="247" y="334"/>
                    <a:pt x="239" y="343"/>
                    <a:pt x="241" y="346"/>
                  </a:cubicBezTo>
                  <a:cubicBezTo>
                    <a:pt x="242" y="350"/>
                    <a:pt x="237" y="350"/>
                    <a:pt x="236" y="351"/>
                  </a:cubicBezTo>
                  <a:cubicBezTo>
                    <a:pt x="234" y="354"/>
                    <a:pt x="239" y="350"/>
                    <a:pt x="239" y="354"/>
                  </a:cubicBezTo>
                  <a:cubicBezTo>
                    <a:pt x="239" y="359"/>
                    <a:pt x="236" y="359"/>
                    <a:pt x="233" y="357"/>
                  </a:cubicBezTo>
                  <a:cubicBezTo>
                    <a:pt x="230" y="354"/>
                    <a:pt x="230" y="353"/>
                    <a:pt x="227" y="356"/>
                  </a:cubicBezTo>
                  <a:cubicBezTo>
                    <a:pt x="225" y="357"/>
                    <a:pt x="221" y="357"/>
                    <a:pt x="222" y="353"/>
                  </a:cubicBezTo>
                  <a:cubicBezTo>
                    <a:pt x="227" y="348"/>
                    <a:pt x="221" y="353"/>
                    <a:pt x="218" y="351"/>
                  </a:cubicBezTo>
                  <a:cubicBezTo>
                    <a:pt x="213" y="348"/>
                    <a:pt x="213" y="348"/>
                    <a:pt x="216" y="345"/>
                  </a:cubicBezTo>
                  <a:cubicBezTo>
                    <a:pt x="219" y="342"/>
                    <a:pt x="215" y="339"/>
                    <a:pt x="215" y="342"/>
                  </a:cubicBezTo>
                  <a:cubicBezTo>
                    <a:pt x="216" y="343"/>
                    <a:pt x="212" y="343"/>
                    <a:pt x="210" y="346"/>
                  </a:cubicBezTo>
                  <a:cubicBezTo>
                    <a:pt x="207" y="348"/>
                    <a:pt x="209" y="343"/>
                    <a:pt x="204" y="346"/>
                  </a:cubicBezTo>
                  <a:cubicBezTo>
                    <a:pt x="199" y="350"/>
                    <a:pt x="198" y="348"/>
                    <a:pt x="198" y="345"/>
                  </a:cubicBezTo>
                  <a:cubicBezTo>
                    <a:pt x="196" y="343"/>
                    <a:pt x="199" y="345"/>
                    <a:pt x="198" y="343"/>
                  </a:cubicBezTo>
                  <a:cubicBezTo>
                    <a:pt x="198" y="340"/>
                    <a:pt x="193" y="343"/>
                    <a:pt x="195" y="340"/>
                  </a:cubicBezTo>
                  <a:cubicBezTo>
                    <a:pt x="196" y="337"/>
                    <a:pt x="189" y="340"/>
                    <a:pt x="190" y="337"/>
                  </a:cubicBezTo>
                  <a:cubicBezTo>
                    <a:pt x="192" y="334"/>
                    <a:pt x="192" y="334"/>
                    <a:pt x="189" y="334"/>
                  </a:cubicBezTo>
                  <a:cubicBezTo>
                    <a:pt x="187" y="336"/>
                    <a:pt x="190" y="329"/>
                    <a:pt x="187" y="331"/>
                  </a:cubicBezTo>
                  <a:cubicBezTo>
                    <a:pt x="184" y="332"/>
                    <a:pt x="189" y="328"/>
                    <a:pt x="184" y="326"/>
                  </a:cubicBezTo>
                  <a:cubicBezTo>
                    <a:pt x="181" y="325"/>
                    <a:pt x="181" y="325"/>
                    <a:pt x="181" y="323"/>
                  </a:cubicBezTo>
                  <a:cubicBezTo>
                    <a:pt x="181" y="320"/>
                    <a:pt x="178" y="318"/>
                    <a:pt x="180" y="317"/>
                  </a:cubicBezTo>
                  <a:cubicBezTo>
                    <a:pt x="180" y="314"/>
                    <a:pt x="177" y="317"/>
                    <a:pt x="175" y="314"/>
                  </a:cubicBezTo>
                  <a:cubicBezTo>
                    <a:pt x="174" y="311"/>
                    <a:pt x="170" y="307"/>
                    <a:pt x="172" y="306"/>
                  </a:cubicBezTo>
                  <a:cubicBezTo>
                    <a:pt x="174" y="304"/>
                    <a:pt x="169" y="304"/>
                    <a:pt x="172" y="303"/>
                  </a:cubicBezTo>
                  <a:cubicBezTo>
                    <a:pt x="174" y="303"/>
                    <a:pt x="167" y="301"/>
                    <a:pt x="174" y="301"/>
                  </a:cubicBezTo>
                  <a:cubicBezTo>
                    <a:pt x="178" y="301"/>
                    <a:pt x="172" y="298"/>
                    <a:pt x="178" y="298"/>
                  </a:cubicBezTo>
                  <a:cubicBezTo>
                    <a:pt x="183" y="298"/>
                    <a:pt x="175" y="297"/>
                    <a:pt x="178" y="295"/>
                  </a:cubicBezTo>
                  <a:cubicBezTo>
                    <a:pt x="181" y="293"/>
                    <a:pt x="184" y="300"/>
                    <a:pt x="184" y="297"/>
                  </a:cubicBezTo>
                  <a:cubicBezTo>
                    <a:pt x="183" y="293"/>
                    <a:pt x="180" y="292"/>
                    <a:pt x="177" y="295"/>
                  </a:cubicBezTo>
                  <a:cubicBezTo>
                    <a:pt x="174" y="297"/>
                    <a:pt x="177" y="289"/>
                    <a:pt x="172" y="297"/>
                  </a:cubicBezTo>
                  <a:cubicBezTo>
                    <a:pt x="167" y="304"/>
                    <a:pt x="166" y="298"/>
                    <a:pt x="167" y="295"/>
                  </a:cubicBezTo>
                  <a:cubicBezTo>
                    <a:pt x="167" y="292"/>
                    <a:pt x="166" y="295"/>
                    <a:pt x="166" y="290"/>
                  </a:cubicBezTo>
                  <a:cubicBezTo>
                    <a:pt x="166" y="287"/>
                    <a:pt x="163" y="289"/>
                    <a:pt x="163" y="286"/>
                  </a:cubicBezTo>
                  <a:cubicBezTo>
                    <a:pt x="164" y="283"/>
                    <a:pt x="161" y="281"/>
                    <a:pt x="160" y="281"/>
                  </a:cubicBezTo>
                  <a:cubicBezTo>
                    <a:pt x="157" y="281"/>
                    <a:pt x="160" y="280"/>
                    <a:pt x="155" y="276"/>
                  </a:cubicBezTo>
                  <a:cubicBezTo>
                    <a:pt x="152" y="273"/>
                    <a:pt x="155" y="267"/>
                    <a:pt x="161" y="264"/>
                  </a:cubicBezTo>
                  <a:cubicBezTo>
                    <a:pt x="155" y="264"/>
                    <a:pt x="151" y="264"/>
                    <a:pt x="152" y="259"/>
                  </a:cubicBezTo>
                  <a:cubicBezTo>
                    <a:pt x="154" y="255"/>
                    <a:pt x="155" y="253"/>
                    <a:pt x="155" y="252"/>
                  </a:cubicBezTo>
                  <a:cubicBezTo>
                    <a:pt x="154" y="250"/>
                    <a:pt x="161" y="248"/>
                    <a:pt x="158" y="247"/>
                  </a:cubicBezTo>
                  <a:cubicBezTo>
                    <a:pt x="155" y="244"/>
                    <a:pt x="158" y="245"/>
                    <a:pt x="157" y="244"/>
                  </a:cubicBezTo>
                  <a:cubicBezTo>
                    <a:pt x="157" y="242"/>
                    <a:pt x="161" y="244"/>
                    <a:pt x="163" y="241"/>
                  </a:cubicBezTo>
                  <a:cubicBezTo>
                    <a:pt x="166" y="239"/>
                    <a:pt x="169" y="242"/>
                    <a:pt x="174" y="241"/>
                  </a:cubicBezTo>
                  <a:cubicBezTo>
                    <a:pt x="178" y="239"/>
                    <a:pt x="174" y="239"/>
                    <a:pt x="174" y="234"/>
                  </a:cubicBezTo>
                  <a:cubicBezTo>
                    <a:pt x="175" y="231"/>
                    <a:pt x="178" y="227"/>
                    <a:pt x="178" y="224"/>
                  </a:cubicBezTo>
                  <a:cubicBezTo>
                    <a:pt x="177" y="220"/>
                    <a:pt x="175" y="228"/>
                    <a:pt x="174" y="225"/>
                  </a:cubicBezTo>
                  <a:cubicBezTo>
                    <a:pt x="172" y="224"/>
                    <a:pt x="178" y="220"/>
                    <a:pt x="169" y="220"/>
                  </a:cubicBezTo>
                  <a:cubicBezTo>
                    <a:pt x="161" y="219"/>
                    <a:pt x="164" y="214"/>
                    <a:pt x="157" y="214"/>
                  </a:cubicBezTo>
                  <a:cubicBezTo>
                    <a:pt x="152" y="214"/>
                    <a:pt x="146" y="211"/>
                    <a:pt x="148" y="210"/>
                  </a:cubicBezTo>
                  <a:cubicBezTo>
                    <a:pt x="151" y="206"/>
                    <a:pt x="163" y="208"/>
                    <a:pt x="166" y="210"/>
                  </a:cubicBezTo>
                  <a:cubicBezTo>
                    <a:pt x="170" y="213"/>
                    <a:pt x="177" y="214"/>
                    <a:pt x="175" y="213"/>
                  </a:cubicBezTo>
                  <a:cubicBezTo>
                    <a:pt x="174" y="211"/>
                    <a:pt x="172" y="210"/>
                    <a:pt x="175" y="206"/>
                  </a:cubicBezTo>
                  <a:cubicBezTo>
                    <a:pt x="175" y="206"/>
                    <a:pt x="163" y="205"/>
                    <a:pt x="164" y="202"/>
                  </a:cubicBezTo>
                  <a:cubicBezTo>
                    <a:pt x="167" y="197"/>
                    <a:pt x="158" y="200"/>
                    <a:pt x="163" y="197"/>
                  </a:cubicBezTo>
                  <a:cubicBezTo>
                    <a:pt x="166" y="196"/>
                    <a:pt x="155" y="191"/>
                    <a:pt x="152" y="197"/>
                  </a:cubicBezTo>
                  <a:cubicBezTo>
                    <a:pt x="151" y="203"/>
                    <a:pt x="145" y="197"/>
                    <a:pt x="142" y="199"/>
                  </a:cubicBezTo>
                  <a:cubicBezTo>
                    <a:pt x="140" y="200"/>
                    <a:pt x="138" y="197"/>
                    <a:pt x="137" y="196"/>
                  </a:cubicBezTo>
                  <a:cubicBezTo>
                    <a:pt x="135" y="192"/>
                    <a:pt x="145" y="194"/>
                    <a:pt x="142" y="191"/>
                  </a:cubicBezTo>
                  <a:cubicBezTo>
                    <a:pt x="137" y="186"/>
                    <a:pt x="137" y="183"/>
                    <a:pt x="142" y="183"/>
                  </a:cubicBezTo>
                  <a:cubicBezTo>
                    <a:pt x="146" y="182"/>
                    <a:pt x="149" y="175"/>
                    <a:pt x="142" y="174"/>
                  </a:cubicBezTo>
                  <a:cubicBezTo>
                    <a:pt x="135" y="172"/>
                    <a:pt x="146" y="169"/>
                    <a:pt x="140" y="166"/>
                  </a:cubicBezTo>
                  <a:cubicBezTo>
                    <a:pt x="131" y="163"/>
                    <a:pt x="142" y="163"/>
                    <a:pt x="135" y="160"/>
                  </a:cubicBezTo>
                  <a:cubicBezTo>
                    <a:pt x="132" y="158"/>
                    <a:pt x="135" y="155"/>
                    <a:pt x="129" y="158"/>
                  </a:cubicBezTo>
                  <a:cubicBezTo>
                    <a:pt x="122" y="160"/>
                    <a:pt x="129" y="155"/>
                    <a:pt x="131" y="152"/>
                  </a:cubicBezTo>
                  <a:cubicBezTo>
                    <a:pt x="132" y="149"/>
                    <a:pt x="113" y="141"/>
                    <a:pt x="116" y="138"/>
                  </a:cubicBezTo>
                  <a:cubicBezTo>
                    <a:pt x="120" y="135"/>
                    <a:pt x="116" y="135"/>
                    <a:pt x="108" y="130"/>
                  </a:cubicBezTo>
                  <a:cubicBezTo>
                    <a:pt x="100" y="127"/>
                    <a:pt x="100" y="130"/>
                    <a:pt x="97" y="127"/>
                  </a:cubicBezTo>
                  <a:cubicBezTo>
                    <a:pt x="94" y="124"/>
                    <a:pt x="87" y="127"/>
                    <a:pt x="81" y="124"/>
                  </a:cubicBezTo>
                  <a:cubicBezTo>
                    <a:pt x="75" y="122"/>
                    <a:pt x="76" y="130"/>
                    <a:pt x="71" y="126"/>
                  </a:cubicBezTo>
                  <a:cubicBezTo>
                    <a:pt x="67" y="122"/>
                    <a:pt x="68" y="129"/>
                    <a:pt x="61" y="129"/>
                  </a:cubicBezTo>
                  <a:cubicBezTo>
                    <a:pt x="55" y="127"/>
                    <a:pt x="62" y="122"/>
                    <a:pt x="56" y="126"/>
                  </a:cubicBezTo>
                  <a:cubicBezTo>
                    <a:pt x="49" y="129"/>
                    <a:pt x="52" y="122"/>
                    <a:pt x="49" y="124"/>
                  </a:cubicBezTo>
                  <a:cubicBezTo>
                    <a:pt x="44" y="126"/>
                    <a:pt x="58" y="133"/>
                    <a:pt x="47" y="129"/>
                  </a:cubicBezTo>
                  <a:cubicBezTo>
                    <a:pt x="35" y="126"/>
                    <a:pt x="23" y="124"/>
                    <a:pt x="32" y="121"/>
                  </a:cubicBezTo>
                  <a:cubicBezTo>
                    <a:pt x="41" y="118"/>
                    <a:pt x="23" y="118"/>
                    <a:pt x="17" y="115"/>
                  </a:cubicBezTo>
                  <a:cubicBezTo>
                    <a:pt x="9" y="112"/>
                    <a:pt x="24" y="108"/>
                    <a:pt x="36" y="107"/>
                  </a:cubicBezTo>
                  <a:cubicBezTo>
                    <a:pt x="49" y="107"/>
                    <a:pt x="58" y="107"/>
                    <a:pt x="56" y="104"/>
                  </a:cubicBezTo>
                  <a:cubicBezTo>
                    <a:pt x="55" y="101"/>
                    <a:pt x="46" y="105"/>
                    <a:pt x="36" y="105"/>
                  </a:cubicBezTo>
                  <a:cubicBezTo>
                    <a:pt x="27" y="105"/>
                    <a:pt x="24" y="105"/>
                    <a:pt x="21" y="102"/>
                  </a:cubicBezTo>
                  <a:cubicBezTo>
                    <a:pt x="18" y="99"/>
                    <a:pt x="17" y="102"/>
                    <a:pt x="14" y="99"/>
                  </a:cubicBezTo>
                  <a:cubicBezTo>
                    <a:pt x="10" y="98"/>
                    <a:pt x="9" y="101"/>
                    <a:pt x="4" y="96"/>
                  </a:cubicBezTo>
                  <a:cubicBezTo>
                    <a:pt x="0" y="91"/>
                    <a:pt x="1" y="88"/>
                    <a:pt x="20" y="85"/>
                  </a:cubicBezTo>
                  <a:cubicBezTo>
                    <a:pt x="36" y="82"/>
                    <a:pt x="29" y="80"/>
                    <a:pt x="39" y="79"/>
                  </a:cubicBezTo>
                  <a:cubicBezTo>
                    <a:pt x="50" y="77"/>
                    <a:pt x="56" y="82"/>
                    <a:pt x="61" y="76"/>
                  </a:cubicBezTo>
                  <a:cubicBezTo>
                    <a:pt x="67" y="70"/>
                    <a:pt x="67" y="62"/>
                    <a:pt x="62" y="63"/>
                  </a:cubicBezTo>
                  <a:cubicBezTo>
                    <a:pt x="58" y="63"/>
                    <a:pt x="49" y="63"/>
                    <a:pt x="46" y="60"/>
                  </a:cubicBezTo>
                  <a:cubicBezTo>
                    <a:pt x="44" y="57"/>
                    <a:pt x="55" y="54"/>
                    <a:pt x="62" y="49"/>
                  </a:cubicBezTo>
                  <a:cubicBezTo>
                    <a:pt x="70" y="45"/>
                    <a:pt x="79" y="42"/>
                    <a:pt x="90" y="45"/>
                  </a:cubicBezTo>
                  <a:cubicBezTo>
                    <a:pt x="97" y="46"/>
                    <a:pt x="99" y="42"/>
                    <a:pt x="94" y="37"/>
                  </a:cubicBezTo>
                  <a:cubicBezTo>
                    <a:pt x="91" y="32"/>
                    <a:pt x="97" y="29"/>
                    <a:pt x="120" y="28"/>
                  </a:cubicBezTo>
                  <a:cubicBezTo>
                    <a:pt x="145" y="24"/>
                    <a:pt x="148" y="20"/>
                    <a:pt x="154" y="26"/>
                  </a:cubicBezTo>
                  <a:cubicBezTo>
                    <a:pt x="160" y="34"/>
                    <a:pt x="149" y="46"/>
                    <a:pt x="157" y="35"/>
                  </a:cubicBezTo>
                  <a:cubicBezTo>
                    <a:pt x="163" y="24"/>
                    <a:pt x="178" y="37"/>
                    <a:pt x="177" y="34"/>
                  </a:cubicBezTo>
                  <a:cubicBezTo>
                    <a:pt x="174" y="28"/>
                    <a:pt x="192" y="35"/>
                    <a:pt x="183" y="29"/>
                  </a:cubicBezTo>
                  <a:cubicBezTo>
                    <a:pt x="172" y="23"/>
                    <a:pt x="170" y="20"/>
                    <a:pt x="183" y="21"/>
                  </a:cubicBezTo>
                  <a:cubicBezTo>
                    <a:pt x="195" y="21"/>
                    <a:pt x="199" y="26"/>
                    <a:pt x="210" y="28"/>
                  </a:cubicBezTo>
                  <a:cubicBezTo>
                    <a:pt x="221" y="29"/>
                    <a:pt x="219" y="35"/>
                    <a:pt x="225" y="34"/>
                  </a:cubicBezTo>
                  <a:cubicBezTo>
                    <a:pt x="231" y="34"/>
                    <a:pt x="221" y="26"/>
                    <a:pt x="230" y="24"/>
                  </a:cubicBezTo>
                  <a:cubicBezTo>
                    <a:pt x="244" y="23"/>
                    <a:pt x="206" y="15"/>
                    <a:pt x="221" y="17"/>
                  </a:cubicBezTo>
                  <a:cubicBezTo>
                    <a:pt x="237" y="17"/>
                    <a:pt x="248" y="17"/>
                    <a:pt x="254" y="18"/>
                  </a:cubicBezTo>
                  <a:cubicBezTo>
                    <a:pt x="262" y="21"/>
                    <a:pt x="270" y="20"/>
                    <a:pt x="260" y="18"/>
                  </a:cubicBezTo>
                  <a:cubicBezTo>
                    <a:pt x="253" y="17"/>
                    <a:pt x="244" y="15"/>
                    <a:pt x="233" y="15"/>
                  </a:cubicBezTo>
                  <a:cubicBezTo>
                    <a:pt x="222" y="14"/>
                    <a:pt x="210" y="15"/>
                    <a:pt x="209" y="14"/>
                  </a:cubicBezTo>
                  <a:cubicBezTo>
                    <a:pt x="207" y="10"/>
                    <a:pt x="219" y="10"/>
                    <a:pt x="230" y="9"/>
                  </a:cubicBezTo>
                  <a:cubicBezTo>
                    <a:pt x="241" y="7"/>
                    <a:pt x="248" y="9"/>
                    <a:pt x="254" y="12"/>
                  </a:cubicBezTo>
                  <a:cubicBezTo>
                    <a:pt x="260" y="15"/>
                    <a:pt x="271" y="14"/>
                    <a:pt x="273" y="12"/>
                  </a:cubicBezTo>
                  <a:cubicBezTo>
                    <a:pt x="274" y="12"/>
                    <a:pt x="286" y="10"/>
                    <a:pt x="279" y="10"/>
                  </a:cubicBezTo>
                  <a:cubicBezTo>
                    <a:pt x="271" y="9"/>
                    <a:pt x="270" y="4"/>
                    <a:pt x="274" y="4"/>
                  </a:cubicBezTo>
                  <a:cubicBezTo>
                    <a:pt x="280" y="4"/>
                    <a:pt x="279" y="3"/>
                    <a:pt x="286" y="4"/>
                  </a:cubicBezTo>
                  <a:cubicBezTo>
                    <a:pt x="294" y="6"/>
                    <a:pt x="283" y="1"/>
                    <a:pt x="298" y="3"/>
                  </a:cubicBezTo>
                  <a:cubicBezTo>
                    <a:pt x="314" y="3"/>
                    <a:pt x="317" y="0"/>
                    <a:pt x="343" y="3"/>
                  </a:cubicBezTo>
                  <a:cubicBezTo>
                    <a:pt x="359" y="4"/>
                    <a:pt x="384" y="7"/>
                    <a:pt x="376" y="7"/>
                  </a:cubicBezTo>
                  <a:cubicBezTo>
                    <a:pt x="369" y="9"/>
                    <a:pt x="343" y="9"/>
                    <a:pt x="335" y="10"/>
                  </a:cubicBezTo>
                  <a:cubicBezTo>
                    <a:pt x="327" y="12"/>
                    <a:pt x="314" y="12"/>
                    <a:pt x="324" y="14"/>
                  </a:cubicBezTo>
                  <a:cubicBezTo>
                    <a:pt x="337" y="15"/>
                    <a:pt x="340" y="9"/>
                    <a:pt x="355" y="10"/>
                  </a:cubicBezTo>
                  <a:cubicBezTo>
                    <a:pt x="372" y="14"/>
                    <a:pt x="378" y="7"/>
                    <a:pt x="382" y="10"/>
                  </a:cubicBezTo>
                  <a:cubicBezTo>
                    <a:pt x="388" y="14"/>
                    <a:pt x="372" y="18"/>
                    <a:pt x="382" y="15"/>
                  </a:cubicBezTo>
                  <a:cubicBezTo>
                    <a:pt x="393" y="14"/>
                    <a:pt x="401" y="17"/>
                    <a:pt x="408" y="18"/>
                  </a:cubicBezTo>
                  <a:cubicBezTo>
                    <a:pt x="416" y="20"/>
                    <a:pt x="402" y="24"/>
                    <a:pt x="393" y="26"/>
                  </a:cubicBezTo>
                  <a:cubicBezTo>
                    <a:pt x="379" y="29"/>
                    <a:pt x="361" y="26"/>
                    <a:pt x="346" y="28"/>
                  </a:cubicBezTo>
                  <a:cubicBezTo>
                    <a:pt x="330" y="31"/>
                    <a:pt x="314" y="32"/>
                    <a:pt x="318" y="37"/>
                  </a:cubicBezTo>
                  <a:cubicBezTo>
                    <a:pt x="321" y="38"/>
                    <a:pt x="346" y="29"/>
                    <a:pt x="367" y="29"/>
                  </a:cubicBezTo>
                  <a:cubicBezTo>
                    <a:pt x="387" y="31"/>
                    <a:pt x="382" y="32"/>
                    <a:pt x="375" y="35"/>
                  </a:cubicBezTo>
                  <a:cubicBezTo>
                    <a:pt x="367" y="38"/>
                    <a:pt x="376" y="38"/>
                    <a:pt x="384" y="35"/>
                  </a:cubicBezTo>
                  <a:cubicBezTo>
                    <a:pt x="393" y="34"/>
                    <a:pt x="384" y="29"/>
                    <a:pt x="397" y="29"/>
                  </a:cubicBezTo>
                  <a:cubicBezTo>
                    <a:pt x="411" y="29"/>
                    <a:pt x="408" y="37"/>
                    <a:pt x="397" y="45"/>
                  </a:cubicBezTo>
                  <a:cubicBezTo>
                    <a:pt x="387" y="52"/>
                    <a:pt x="394" y="52"/>
                    <a:pt x="407" y="43"/>
                  </a:cubicBezTo>
                  <a:cubicBezTo>
                    <a:pt x="419" y="35"/>
                    <a:pt x="425" y="34"/>
                    <a:pt x="422" y="37"/>
                  </a:cubicBezTo>
                  <a:cubicBezTo>
                    <a:pt x="419" y="40"/>
                    <a:pt x="426" y="37"/>
                    <a:pt x="432" y="38"/>
                  </a:cubicBezTo>
                  <a:cubicBezTo>
                    <a:pt x="439" y="40"/>
                    <a:pt x="436" y="32"/>
                    <a:pt x="448" y="31"/>
                  </a:cubicBezTo>
                  <a:cubicBezTo>
                    <a:pt x="460" y="31"/>
                    <a:pt x="489" y="35"/>
                    <a:pt x="483" y="38"/>
                  </a:cubicBezTo>
                  <a:cubicBezTo>
                    <a:pt x="475" y="42"/>
                    <a:pt x="472" y="45"/>
                    <a:pt x="464" y="45"/>
                  </a:cubicBezTo>
                  <a:cubicBezTo>
                    <a:pt x="454" y="45"/>
                    <a:pt x="471" y="49"/>
                    <a:pt x="461" y="49"/>
                  </a:cubicBezTo>
                  <a:cubicBezTo>
                    <a:pt x="452" y="51"/>
                    <a:pt x="448" y="52"/>
                    <a:pt x="442" y="51"/>
                  </a:cubicBezTo>
                  <a:cubicBezTo>
                    <a:pt x="436" y="49"/>
                    <a:pt x="437" y="54"/>
                    <a:pt x="426" y="54"/>
                  </a:cubicBezTo>
                  <a:cubicBezTo>
                    <a:pt x="416" y="52"/>
                    <a:pt x="434" y="56"/>
                    <a:pt x="440" y="54"/>
                  </a:cubicBezTo>
                  <a:cubicBezTo>
                    <a:pt x="445" y="52"/>
                    <a:pt x="457" y="54"/>
                    <a:pt x="451" y="57"/>
                  </a:cubicBezTo>
                  <a:cubicBezTo>
                    <a:pt x="446" y="59"/>
                    <a:pt x="437" y="62"/>
                    <a:pt x="429" y="59"/>
                  </a:cubicBezTo>
                  <a:cubicBezTo>
                    <a:pt x="422" y="57"/>
                    <a:pt x="411" y="68"/>
                    <a:pt x="420" y="65"/>
                  </a:cubicBezTo>
                  <a:cubicBezTo>
                    <a:pt x="429" y="62"/>
                    <a:pt x="445" y="60"/>
                    <a:pt x="442" y="63"/>
                  </a:cubicBezTo>
                  <a:cubicBezTo>
                    <a:pt x="437" y="68"/>
                    <a:pt x="436" y="68"/>
                    <a:pt x="429" y="68"/>
                  </a:cubicBezTo>
                  <a:cubicBezTo>
                    <a:pt x="423" y="68"/>
                    <a:pt x="423" y="74"/>
                    <a:pt x="428" y="74"/>
                  </a:cubicBezTo>
                  <a:cubicBezTo>
                    <a:pt x="432" y="76"/>
                    <a:pt x="425" y="80"/>
                    <a:pt x="422" y="82"/>
                  </a:cubicBezTo>
                  <a:cubicBezTo>
                    <a:pt x="420" y="84"/>
                    <a:pt x="416" y="79"/>
                    <a:pt x="413" y="87"/>
                  </a:cubicBezTo>
                  <a:cubicBezTo>
                    <a:pt x="411" y="94"/>
                    <a:pt x="404" y="102"/>
                    <a:pt x="408" y="102"/>
                  </a:cubicBezTo>
                  <a:cubicBezTo>
                    <a:pt x="413" y="102"/>
                    <a:pt x="407" y="93"/>
                    <a:pt x="420" y="98"/>
                  </a:cubicBezTo>
                  <a:cubicBezTo>
                    <a:pt x="432" y="102"/>
                    <a:pt x="434" y="105"/>
                    <a:pt x="425" y="102"/>
                  </a:cubicBezTo>
                  <a:cubicBezTo>
                    <a:pt x="416" y="101"/>
                    <a:pt x="413" y="101"/>
                    <a:pt x="422" y="107"/>
                  </a:cubicBezTo>
                  <a:cubicBezTo>
                    <a:pt x="431" y="112"/>
                    <a:pt x="429" y="104"/>
                    <a:pt x="434" y="107"/>
                  </a:cubicBezTo>
                  <a:cubicBezTo>
                    <a:pt x="440" y="112"/>
                    <a:pt x="437" y="119"/>
                    <a:pt x="431" y="116"/>
                  </a:cubicBezTo>
                  <a:cubicBezTo>
                    <a:pt x="426" y="115"/>
                    <a:pt x="419" y="112"/>
                    <a:pt x="413" y="116"/>
                  </a:cubicBezTo>
                  <a:cubicBezTo>
                    <a:pt x="405" y="121"/>
                    <a:pt x="407" y="112"/>
                    <a:pt x="402" y="116"/>
                  </a:cubicBezTo>
                  <a:cubicBezTo>
                    <a:pt x="397" y="119"/>
                    <a:pt x="408" y="118"/>
                    <a:pt x="408" y="122"/>
                  </a:cubicBezTo>
                  <a:cubicBezTo>
                    <a:pt x="408" y="127"/>
                    <a:pt x="422" y="122"/>
                    <a:pt x="423" y="126"/>
                  </a:cubicBezTo>
                  <a:cubicBezTo>
                    <a:pt x="426" y="129"/>
                    <a:pt x="416" y="127"/>
                    <a:pt x="425" y="132"/>
                  </a:cubicBezTo>
                  <a:cubicBezTo>
                    <a:pt x="432" y="135"/>
                    <a:pt x="423" y="130"/>
                    <a:pt x="426" y="136"/>
                  </a:cubicBezTo>
                  <a:cubicBezTo>
                    <a:pt x="431" y="141"/>
                    <a:pt x="423" y="144"/>
                    <a:pt x="422" y="141"/>
                  </a:cubicBezTo>
                  <a:cubicBezTo>
                    <a:pt x="419" y="136"/>
                    <a:pt x="411" y="149"/>
                    <a:pt x="420" y="149"/>
                  </a:cubicBezTo>
                  <a:cubicBezTo>
                    <a:pt x="428" y="150"/>
                    <a:pt x="431" y="154"/>
                    <a:pt x="426" y="155"/>
                  </a:cubicBezTo>
                  <a:cubicBezTo>
                    <a:pt x="419" y="158"/>
                    <a:pt x="422" y="154"/>
                    <a:pt x="414" y="152"/>
                  </a:cubicBezTo>
                  <a:cubicBezTo>
                    <a:pt x="407" y="152"/>
                    <a:pt x="399" y="160"/>
                    <a:pt x="407" y="160"/>
                  </a:cubicBezTo>
                  <a:cubicBezTo>
                    <a:pt x="414" y="160"/>
                    <a:pt x="422" y="160"/>
                    <a:pt x="419" y="166"/>
                  </a:cubicBezTo>
                  <a:cubicBezTo>
                    <a:pt x="414" y="171"/>
                    <a:pt x="414" y="164"/>
                    <a:pt x="408" y="169"/>
                  </a:cubicBezTo>
                  <a:cubicBezTo>
                    <a:pt x="401" y="175"/>
                    <a:pt x="393" y="163"/>
                    <a:pt x="385" y="166"/>
                  </a:cubicBezTo>
                  <a:cubicBezTo>
                    <a:pt x="379" y="168"/>
                    <a:pt x="378" y="172"/>
                    <a:pt x="372" y="171"/>
                  </a:cubicBezTo>
                  <a:cubicBezTo>
                    <a:pt x="388" y="175"/>
                    <a:pt x="376" y="175"/>
                    <a:pt x="382" y="178"/>
                  </a:cubicBezTo>
                  <a:cubicBezTo>
                    <a:pt x="390" y="183"/>
                    <a:pt x="379" y="183"/>
                    <a:pt x="391" y="188"/>
                  </a:cubicBezTo>
                  <a:cubicBezTo>
                    <a:pt x="399" y="189"/>
                    <a:pt x="404" y="189"/>
                    <a:pt x="402" y="194"/>
                  </a:cubicBezTo>
                  <a:cubicBezTo>
                    <a:pt x="401" y="197"/>
                    <a:pt x="410" y="191"/>
                    <a:pt x="407" y="194"/>
                  </a:cubicBezTo>
                  <a:cubicBezTo>
                    <a:pt x="402" y="199"/>
                    <a:pt x="401" y="196"/>
                    <a:pt x="402" y="199"/>
                  </a:cubicBezTo>
                  <a:cubicBezTo>
                    <a:pt x="404" y="203"/>
                    <a:pt x="410" y="192"/>
                    <a:pt x="408" y="199"/>
                  </a:cubicBezTo>
                  <a:cubicBezTo>
                    <a:pt x="408" y="205"/>
                    <a:pt x="413" y="214"/>
                    <a:pt x="408" y="213"/>
                  </a:cubicBezTo>
                  <a:cubicBezTo>
                    <a:pt x="404" y="213"/>
                    <a:pt x="404" y="211"/>
                    <a:pt x="401" y="213"/>
                  </a:cubicBezTo>
                  <a:cubicBezTo>
                    <a:pt x="397" y="214"/>
                    <a:pt x="388" y="211"/>
                    <a:pt x="388" y="206"/>
                  </a:cubicBezTo>
                  <a:cubicBezTo>
                    <a:pt x="388" y="202"/>
                    <a:pt x="387" y="200"/>
                    <a:pt x="382" y="199"/>
                  </a:cubicBezTo>
                  <a:cubicBezTo>
                    <a:pt x="379" y="199"/>
                    <a:pt x="378" y="196"/>
                    <a:pt x="370" y="196"/>
                  </a:cubicBezTo>
                  <a:cubicBezTo>
                    <a:pt x="364" y="196"/>
                    <a:pt x="364" y="197"/>
                    <a:pt x="372" y="197"/>
                  </a:cubicBezTo>
                  <a:cubicBezTo>
                    <a:pt x="379" y="199"/>
                    <a:pt x="381" y="202"/>
                    <a:pt x="373" y="205"/>
                  </a:cubicBezTo>
                  <a:cubicBezTo>
                    <a:pt x="365" y="206"/>
                    <a:pt x="364" y="208"/>
                    <a:pt x="362" y="205"/>
                  </a:cubicBezTo>
                  <a:cubicBezTo>
                    <a:pt x="361" y="203"/>
                    <a:pt x="361" y="205"/>
                    <a:pt x="358" y="210"/>
                  </a:cubicBezTo>
                  <a:cubicBezTo>
                    <a:pt x="353" y="216"/>
                    <a:pt x="356" y="214"/>
                    <a:pt x="365" y="213"/>
                  </a:cubicBezTo>
                  <a:cubicBezTo>
                    <a:pt x="373" y="211"/>
                    <a:pt x="373" y="213"/>
                    <a:pt x="370" y="214"/>
                  </a:cubicBezTo>
                  <a:cubicBezTo>
                    <a:pt x="369" y="216"/>
                    <a:pt x="369" y="213"/>
                    <a:pt x="362" y="216"/>
                  </a:cubicBezTo>
                  <a:cubicBezTo>
                    <a:pt x="358" y="220"/>
                    <a:pt x="361" y="222"/>
                    <a:pt x="364" y="219"/>
                  </a:cubicBezTo>
                  <a:cubicBezTo>
                    <a:pt x="369" y="214"/>
                    <a:pt x="370" y="217"/>
                    <a:pt x="375" y="216"/>
                  </a:cubicBezTo>
                </a:path>
              </a:pathLst>
            </a:custGeom>
            <a:grpFill/>
            <a:ln w="6350" cmpd="sng">
              <a:solidFill>
                <a:schemeClr val="bg1"/>
              </a:solidFill>
              <a:round/>
              <a:headEnd/>
              <a:tailEnd/>
            </a:ln>
          </p:spPr>
          <p:txBody>
            <a:bodyPr/>
            <a:lstStyle/>
            <a:p>
              <a:endParaRPr lang="en-GB" sz="1539" dirty="0"/>
            </a:p>
          </p:txBody>
        </p:sp>
        <p:sp>
          <p:nvSpPr>
            <p:cNvPr id="336" name="Freeform 14"/>
            <p:cNvSpPr>
              <a:spLocks/>
            </p:cNvSpPr>
            <p:nvPr/>
          </p:nvSpPr>
          <p:spPr bwMode="auto">
            <a:xfrm>
              <a:off x="2062340" y="4096386"/>
              <a:ext cx="750143" cy="587675"/>
            </a:xfrm>
            <a:custGeom>
              <a:avLst/>
              <a:gdLst/>
              <a:ahLst/>
              <a:cxnLst>
                <a:cxn ang="0">
                  <a:pos x="207" y="154"/>
                </a:cxn>
                <a:cxn ang="0">
                  <a:pos x="204" y="161"/>
                </a:cxn>
                <a:cxn ang="0">
                  <a:pos x="210" y="167"/>
                </a:cxn>
                <a:cxn ang="0">
                  <a:pos x="201" y="172"/>
                </a:cxn>
                <a:cxn ang="0">
                  <a:pos x="199" y="181"/>
                </a:cxn>
                <a:cxn ang="0">
                  <a:pos x="198" y="187"/>
                </a:cxn>
                <a:cxn ang="0">
                  <a:pos x="160" y="175"/>
                </a:cxn>
                <a:cxn ang="0">
                  <a:pos x="106" y="147"/>
                </a:cxn>
                <a:cxn ang="0">
                  <a:pos x="93" y="117"/>
                </a:cxn>
                <a:cxn ang="0">
                  <a:pos x="64" y="77"/>
                </a:cxn>
                <a:cxn ang="0">
                  <a:pos x="48" y="52"/>
                </a:cxn>
                <a:cxn ang="0">
                  <a:pos x="27" y="15"/>
                </a:cxn>
                <a:cxn ang="0">
                  <a:pos x="23" y="32"/>
                </a:cxn>
                <a:cxn ang="0">
                  <a:pos x="44" y="64"/>
                </a:cxn>
                <a:cxn ang="0">
                  <a:pos x="52" y="89"/>
                </a:cxn>
                <a:cxn ang="0">
                  <a:pos x="59" y="102"/>
                </a:cxn>
                <a:cxn ang="0">
                  <a:pos x="36" y="69"/>
                </a:cxn>
                <a:cxn ang="0">
                  <a:pos x="23" y="49"/>
                </a:cxn>
                <a:cxn ang="0">
                  <a:pos x="0" y="4"/>
                </a:cxn>
                <a:cxn ang="0">
                  <a:pos x="18" y="4"/>
                </a:cxn>
                <a:cxn ang="0">
                  <a:pos x="71" y="16"/>
                </a:cxn>
                <a:cxn ang="0">
                  <a:pos x="84" y="11"/>
                </a:cxn>
                <a:cxn ang="0">
                  <a:pos x="106" y="39"/>
                </a:cxn>
                <a:cxn ang="0">
                  <a:pos x="137" y="52"/>
                </a:cxn>
                <a:cxn ang="0">
                  <a:pos x="157" y="72"/>
                </a:cxn>
                <a:cxn ang="0">
                  <a:pos x="154" y="89"/>
                </a:cxn>
                <a:cxn ang="0">
                  <a:pos x="154" y="108"/>
                </a:cxn>
                <a:cxn ang="0">
                  <a:pos x="160" y="128"/>
                </a:cxn>
                <a:cxn ang="0">
                  <a:pos x="181" y="151"/>
                </a:cxn>
                <a:cxn ang="0">
                  <a:pos x="196" y="145"/>
                </a:cxn>
                <a:cxn ang="0">
                  <a:pos x="204" y="147"/>
                </a:cxn>
                <a:cxn ang="0">
                  <a:pos x="210" y="137"/>
                </a:cxn>
                <a:cxn ang="0">
                  <a:pos x="212" y="123"/>
                </a:cxn>
                <a:cxn ang="0">
                  <a:pos x="228" y="117"/>
                </a:cxn>
                <a:cxn ang="0">
                  <a:pos x="236" y="117"/>
                </a:cxn>
                <a:cxn ang="0">
                  <a:pos x="240" y="119"/>
                </a:cxn>
                <a:cxn ang="0">
                  <a:pos x="234" y="134"/>
                </a:cxn>
                <a:cxn ang="0">
                  <a:pos x="234" y="139"/>
                </a:cxn>
                <a:cxn ang="0">
                  <a:pos x="231" y="150"/>
                </a:cxn>
                <a:cxn ang="0">
                  <a:pos x="230" y="145"/>
                </a:cxn>
                <a:cxn ang="0">
                  <a:pos x="224" y="153"/>
                </a:cxn>
              </a:cxnLst>
              <a:rect l="0" t="0" r="r" b="b"/>
              <a:pathLst>
                <a:path w="242" h="187">
                  <a:moveTo>
                    <a:pt x="222" y="154"/>
                  </a:moveTo>
                  <a:cubicBezTo>
                    <a:pt x="207" y="154"/>
                    <a:pt x="207" y="154"/>
                    <a:pt x="207" y="154"/>
                  </a:cubicBezTo>
                  <a:cubicBezTo>
                    <a:pt x="207" y="161"/>
                    <a:pt x="207" y="161"/>
                    <a:pt x="207" y="161"/>
                  </a:cubicBezTo>
                  <a:cubicBezTo>
                    <a:pt x="204" y="161"/>
                    <a:pt x="204" y="161"/>
                    <a:pt x="204" y="161"/>
                  </a:cubicBezTo>
                  <a:cubicBezTo>
                    <a:pt x="204" y="161"/>
                    <a:pt x="205" y="161"/>
                    <a:pt x="205" y="162"/>
                  </a:cubicBezTo>
                  <a:cubicBezTo>
                    <a:pt x="207" y="164"/>
                    <a:pt x="208" y="164"/>
                    <a:pt x="210" y="167"/>
                  </a:cubicBezTo>
                  <a:cubicBezTo>
                    <a:pt x="210" y="170"/>
                    <a:pt x="213" y="165"/>
                    <a:pt x="212" y="172"/>
                  </a:cubicBezTo>
                  <a:cubicBezTo>
                    <a:pt x="201" y="172"/>
                    <a:pt x="201" y="172"/>
                    <a:pt x="201" y="172"/>
                  </a:cubicBezTo>
                  <a:cubicBezTo>
                    <a:pt x="198" y="179"/>
                    <a:pt x="198" y="179"/>
                    <a:pt x="198" y="179"/>
                  </a:cubicBezTo>
                  <a:cubicBezTo>
                    <a:pt x="199" y="181"/>
                    <a:pt x="199" y="181"/>
                    <a:pt x="199" y="181"/>
                  </a:cubicBezTo>
                  <a:cubicBezTo>
                    <a:pt x="199" y="181"/>
                    <a:pt x="198" y="182"/>
                    <a:pt x="198" y="184"/>
                  </a:cubicBezTo>
                  <a:cubicBezTo>
                    <a:pt x="198" y="186"/>
                    <a:pt x="198" y="187"/>
                    <a:pt x="198" y="187"/>
                  </a:cubicBezTo>
                  <a:cubicBezTo>
                    <a:pt x="190" y="181"/>
                    <a:pt x="190" y="173"/>
                    <a:pt x="179" y="172"/>
                  </a:cubicBezTo>
                  <a:cubicBezTo>
                    <a:pt x="170" y="168"/>
                    <a:pt x="170" y="179"/>
                    <a:pt x="160" y="175"/>
                  </a:cubicBezTo>
                  <a:cubicBezTo>
                    <a:pt x="149" y="172"/>
                    <a:pt x="129" y="162"/>
                    <a:pt x="123" y="156"/>
                  </a:cubicBezTo>
                  <a:cubicBezTo>
                    <a:pt x="117" y="150"/>
                    <a:pt x="114" y="154"/>
                    <a:pt x="106" y="147"/>
                  </a:cubicBezTo>
                  <a:cubicBezTo>
                    <a:pt x="100" y="140"/>
                    <a:pt x="96" y="140"/>
                    <a:pt x="93" y="134"/>
                  </a:cubicBezTo>
                  <a:cubicBezTo>
                    <a:pt x="88" y="127"/>
                    <a:pt x="97" y="123"/>
                    <a:pt x="93" y="117"/>
                  </a:cubicBezTo>
                  <a:cubicBezTo>
                    <a:pt x="90" y="109"/>
                    <a:pt x="94" y="108"/>
                    <a:pt x="79" y="92"/>
                  </a:cubicBezTo>
                  <a:cubicBezTo>
                    <a:pt x="67" y="81"/>
                    <a:pt x="73" y="81"/>
                    <a:pt x="64" y="77"/>
                  </a:cubicBezTo>
                  <a:cubicBezTo>
                    <a:pt x="56" y="72"/>
                    <a:pt x="68" y="67"/>
                    <a:pt x="59" y="63"/>
                  </a:cubicBezTo>
                  <a:cubicBezTo>
                    <a:pt x="50" y="60"/>
                    <a:pt x="55" y="55"/>
                    <a:pt x="48" y="52"/>
                  </a:cubicBezTo>
                  <a:cubicBezTo>
                    <a:pt x="42" y="47"/>
                    <a:pt x="36" y="36"/>
                    <a:pt x="33" y="25"/>
                  </a:cubicBezTo>
                  <a:cubicBezTo>
                    <a:pt x="30" y="16"/>
                    <a:pt x="30" y="16"/>
                    <a:pt x="27" y="15"/>
                  </a:cubicBezTo>
                  <a:cubicBezTo>
                    <a:pt x="23" y="13"/>
                    <a:pt x="26" y="15"/>
                    <a:pt x="20" y="11"/>
                  </a:cubicBezTo>
                  <a:cubicBezTo>
                    <a:pt x="15" y="8"/>
                    <a:pt x="20" y="25"/>
                    <a:pt x="23" y="32"/>
                  </a:cubicBezTo>
                  <a:cubicBezTo>
                    <a:pt x="26" y="38"/>
                    <a:pt x="32" y="41"/>
                    <a:pt x="33" y="49"/>
                  </a:cubicBezTo>
                  <a:cubicBezTo>
                    <a:pt x="36" y="57"/>
                    <a:pt x="41" y="58"/>
                    <a:pt x="44" y="64"/>
                  </a:cubicBezTo>
                  <a:cubicBezTo>
                    <a:pt x="47" y="72"/>
                    <a:pt x="45" y="70"/>
                    <a:pt x="48" y="78"/>
                  </a:cubicBezTo>
                  <a:cubicBezTo>
                    <a:pt x="53" y="86"/>
                    <a:pt x="50" y="86"/>
                    <a:pt x="52" y="89"/>
                  </a:cubicBezTo>
                  <a:cubicBezTo>
                    <a:pt x="55" y="92"/>
                    <a:pt x="55" y="86"/>
                    <a:pt x="58" y="92"/>
                  </a:cubicBezTo>
                  <a:cubicBezTo>
                    <a:pt x="61" y="98"/>
                    <a:pt x="64" y="98"/>
                    <a:pt x="59" y="102"/>
                  </a:cubicBezTo>
                  <a:cubicBezTo>
                    <a:pt x="55" y="105"/>
                    <a:pt x="58" y="98"/>
                    <a:pt x="45" y="89"/>
                  </a:cubicBezTo>
                  <a:cubicBezTo>
                    <a:pt x="32" y="81"/>
                    <a:pt x="44" y="74"/>
                    <a:pt x="36" y="69"/>
                  </a:cubicBezTo>
                  <a:cubicBezTo>
                    <a:pt x="30" y="63"/>
                    <a:pt x="24" y="61"/>
                    <a:pt x="18" y="55"/>
                  </a:cubicBezTo>
                  <a:cubicBezTo>
                    <a:pt x="13" y="49"/>
                    <a:pt x="23" y="57"/>
                    <a:pt x="23" y="49"/>
                  </a:cubicBezTo>
                  <a:cubicBezTo>
                    <a:pt x="24" y="41"/>
                    <a:pt x="15" y="38"/>
                    <a:pt x="12" y="32"/>
                  </a:cubicBezTo>
                  <a:cubicBezTo>
                    <a:pt x="7" y="27"/>
                    <a:pt x="9" y="21"/>
                    <a:pt x="0" y="4"/>
                  </a:cubicBezTo>
                  <a:cubicBezTo>
                    <a:pt x="4" y="2"/>
                    <a:pt x="15" y="2"/>
                    <a:pt x="18" y="0"/>
                  </a:cubicBezTo>
                  <a:cubicBezTo>
                    <a:pt x="18" y="4"/>
                    <a:pt x="18" y="4"/>
                    <a:pt x="18" y="4"/>
                  </a:cubicBezTo>
                  <a:cubicBezTo>
                    <a:pt x="23" y="5"/>
                    <a:pt x="45" y="15"/>
                    <a:pt x="48" y="16"/>
                  </a:cubicBezTo>
                  <a:cubicBezTo>
                    <a:pt x="71" y="16"/>
                    <a:pt x="71" y="16"/>
                    <a:pt x="71" y="16"/>
                  </a:cubicBezTo>
                  <a:cubicBezTo>
                    <a:pt x="71" y="11"/>
                    <a:pt x="71" y="11"/>
                    <a:pt x="71" y="11"/>
                  </a:cubicBezTo>
                  <a:cubicBezTo>
                    <a:pt x="84" y="11"/>
                    <a:pt x="84" y="11"/>
                    <a:pt x="84" y="11"/>
                  </a:cubicBezTo>
                  <a:cubicBezTo>
                    <a:pt x="84" y="11"/>
                    <a:pt x="93" y="21"/>
                    <a:pt x="96" y="24"/>
                  </a:cubicBezTo>
                  <a:cubicBezTo>
                    <a:pt x="100" y="27"/>
                    <a:pt x="99" y="35"/>
                    <a:pt x="106" y="39"/>
                  </a:cubicBezTo>
                  <a:cubicBezTo>
                    <a:pt x="115" y="43"/>
                    <a:pt x="109" y="29"/>
                    <a:pt x="120" y="30"/>
                  </a:cubicBezTo>
                  <a:cubicBezTo>
                    <a:pt x="129" y="32"/>
                    <a:pt x="131" y="44"/>
                    <a:pt x="137" y="52"/>
                  </a:cubicBezTo>
                  <a:cubicBezTo>
                    <a:pt x="143" y="60"/>
                    <a:pt x="138" y="69"/>
                    <a:pt x="152" y="70"/>
                  </a:cubicBezTo>
                  <a:cubicBezTo>
                    <a:pt x="154" y="70"/>
                    <a:pt x="157" y="74"/>
                    <a:pt x="157" y="72"/>
                  </a:cubicBezTo>
                  <a:cubicBezTo>
                    <a:pt x="157" y="72"/>
                    <a:pt x="157" y="72"/>
                    <a:pt x="158" y="72"/>
                  </a:cubicBezTo>
                  <a:cubicBezTo>
                    <a:pt x="158" y="78"/>
                    <a:pt x="155" y="78"/>
                    <a:pt x="154" y="89"/>
                  </a:cubicBezTo>
                  <a:cubicBezTo>
                    <a:pt x="152" y="102"/>
                    <a:pt x="154" y="102"/>
                    <a:pt x="154" y="105"/>
                  </a:cubicBezTo>
                  <a:cubicBezTo>
                    <a:pt x="152" y="106"/>
                    <a:pt x="152" y="105"/>
                    <a:pt x="154" y="108"/>
                  </a:cubicBezTo>
                  <a:cubicBezTo>
                    <a:pt x="154" y="112"/>
                    <a:pt x="154" y="117"/>
                    <a:pt x="155" y="117"/>
                  </a:cubicBezTo>
                  <a:cubicBezTo>
                    <a:pt x="157" y="117"/>
                    <a:pt x="155" y="123"/>
                    <a:pt x="160" y="128"/>
                  </a:cubicBezTo>
                  <a:cubicBezTo>
                    <a:pt x="167" y="136"/>
                    <a:pt x="164" y="144"/>
                    <a:pt x="172" y="145"/>
                  </a:cubicBezTo>
                  <a:cubicBezTo>
                    <a:pt x="179" y="147"/>
                    <a:pt x="178" y="151"/>
                    <a:pt x="181" y="151"/>
                  </a:cubicBezTo>
                  <a:cubicBezTo>
                    <a:pt x="184" y="150"/>
                    <a:pt x="184" y="148"/>
                    <a:pt x="189" y="148"/>
                  </a:cubicBezTo>
                  <a:cubicBezTo>
                    <a:pt x="196" y="147"/>
                    <a:pt x="192" y="147"/>
                    <a:pt x="196" y="145"/>
                  </a:cubicBezTo>
                  <a:cubicBezTo>
                    <a:pt x="199" y="145"/>
                    <a:pt x="201" y="145"/>
                    <a:pt x="201" y="147"/>
                  </a:cubicBezTo>
                  <a:cubicBezTo>
                    <a:pt x="201" y="150"/>
                    <a:pt x="204" y="148"/>
                    <a:pt x="204" y="147"/>
                  </a:cubicBezTo>
                  <a:cubicBezTo>
                    <a:pt x="205" y="144"/>
                    <a:pt x="202" y="145"/>
                    <a:pt x="204" y="144"/>
                  </a:cubicBezTo>
                  <a:cubicBezTo>
                    <a:pt x="205" y="142"/>
                    <a:pt x="208" y="142"/>
                    <a:pt x="210" y="137"/>
                  </a:cubicBezTo>
                  <a:cubicBezTo>
                    <a:pt x="210" y="131"/>
                    <a:pt x="212" y="136"/>
                    <a:pt x="212" y="130"/>
                  </a:cubicBezTo>
                  <a:cubicBezTo>
                    <a:pt x="210" y="125"/>
                    <a:pt x="212" y="127"/>
                    <a:pt x="212" y="123"/>
                  </a:cubicBezTo>
                  <a:cubicBezTo>
                    <a:pt x="212" y="120"/>
                    <a:pt x="218" y="119"/>
                    <a:pt x="222" y="119"/>
                  </a:cubicBezTo>
                  <a:cubicBezTo>
                    <a:pt x="227" y="119"/>
                    <a:pt x="224" y="117"/>
                    <a:pt x="228" y="117"/>
                  </a:cubicBezTo>
                  <a:cubicBezTo>
                    <a:pt x="233" y="116"/>
                    <a:pt x="236" y="119"/>
                    <a:pt x="237" y="117"/>
                  </a:cubicBezTo>
                  <a:cubicBezTo>
                    <a:pt x="239" y="117"/>
                    <a:pt x="237" y="117"/>
                    <a:pt x="236" y="117"/>
                  </a:cubicBezTo>
                  <a:cubicBezTo>
                    <a:pt x="236" y="117"/>
                    <a:pt x="237" y="116"/>
                    <a:pt x="239" y="117"/>
                  </a:cubicBezTo>
                  <a:cubicBezTo>
                    <a:pt x="240" y="119"/>
                    <a:pt x="240" y="117"/>
                    <a:pt x="240" y="119"/>
                  </a:cubicBezTo>
                  <a:cubicBezTo>
                    <a:pt x="240" y="122"/>
                    <a:pt x="242" y="120"/>
                    <a:pt x="239" y="125"/>
                  </a:cubicBezTo>
                  <a:cubicBezTo>
                    <a:pt x="234" y="131"/>
                    <a:pt x="236" y="134"/>
                    <a:pt x="234" y="134"/>
                  </a:cubicBezTo>
                  <a:cubicBezTo>
                    <a:pt x="231" y="136"/>
                    <a:pt x="233" y="137"/>
                    <a:pt x="234" y="137"/>
                  </a:cubicBezTo>
                  <a:cubicBezTo>
                    <a:pt x="236" y="136"/>
                    <a:pt x="236" y="137"/>
                    <a:pt x="234" y="139"/>
                  </a:cubicBezTo>
                  <a:cubicBezTo>
                    <a:pt x="231" y="140"/>
                    <a:pt x="236" y="139"/>
                    <a:pt x="234" y="140"/>
                  </a:cubicBezTo>
                  <a:cubicBezTo>
                    <a:pt x="234" y="142"/>
                    <a:pt x="233" y="153"/>
                    <a:pt x="231" y="150"/>
                  </a:cubicBezTo>
                  <a:cubicBezTo>
                    <a:pt x="231" y="148"/>
                    <a:pt x="230" y="148"/>
                    <a:pt x="230" y="147"/>
                  </a:cubicBezTo>
                  <a:cubicBezTo>
                    <a:pt x="231" y="144"/>
                    <a:pt x="231" y="144"/>
                    <a:pt x="230" y="145"/>
                  </a:cubicBezTo>
                  <a:cubicBezTo>
                    <a:pt x="230" y="147"/>
                    <a:pt x="228" y="147"/>
                    <a:pt x="228" y="148"/>
                  </a:cubicBezTo>
                  <a:cubicBezTo>
                    <a:pt x="225" y="147"/>
                    <a:pt x="225" y="153"/>
                    <a:pt x="224" y="153"/>
                  </a:cubicBezTo>
                  <a:cubicBezTo>
                    <a:pt x="224" y="154"/>
                    <a:pt x="222" y="151"/>
                    <a:pt x="222" y="154"/>
                  </a:cubicBezTo>
                </a:path>
              </a:pathLst>
            </a:custGeom>
            <a:grpFill/>
            <a:ln w="6350" cmpd="sng">
              <a:solidFill>
                <a:schemeClr val="bg1"/>
              </a:solidFill>
              <a:round/>
              <a:headEnd/>
              <a:tailEnd/>
            </a:ln>
          </p:spPr>
          <p:txBody>
            <a:bodyPr/>
            <a:lstStyle/>
            <a:p>
              <a:endParaRPr lang="en-GB" sz="1539" dirty="0"/>
            </a:p>
          </p:txBody>
        </p:sp>
        <p:sp>
          <p:nvSpPr>
            <p:cNvPr id="337" name="Freeform 15"/>
            <p:cNvSpPr>
              <a:spLocks/>
            </p:cNvSpPr>
            <p:nvPr/>
          </p:nvSpPr>
          <p:spPr bwMode="auto">
            <a:xfrm>
              <a:off x="2750238" y="4557784"/>
              <a:ext cx="27132" cy="82566"/>
            </a:xfrm>
            <a:custGeom>
              <a:avLst/>
              <a:gdLst/>
              <a:ahLst/>
              <a:cxnLst>
                <a:cxn ang="0">
                  <a:pos x="6" y="1"/>
                </a:cxn>
                <a:cxn ang="0">
                  <a:pos x="2" y="6"/>
                </a:cxn>
                <a:cxn ang="0">
                  <a:pos x="0" y="7"/>
                </a:cxn>
                <a:cxn ang="0">
                  <a:pos x="0" y="26"/>
                </a:cxn>
                <a:cxn ang="0">
                  <a:pos x="2" y="26"/>
                </a:cxn>
                <a:cxn ang="0">
                  <a:pos x="6" y="20"/>
                </a:cxn>
                <a:cxn ang="0">
                  <a:pos x="8" y="4"/>
                </a:cxn>
                <a:cxn ang="0">
                  <a:pos x="8" y="1"/>
                </a:cxn>
                <a:cxn ang="0">
                  <a:pos x="6" y="1"/>
                </a:cxn>
              </a:cxnLst>
              <a:rect l="0" t="0" r="r" b="b"/>
              <a:pathLst>
                <a:path w="9" h="26">
                  <a:moveTo>
                    <a:pt x="6" y="1"/>
                  </a:moveTo>
                  <a:cubicBezTo>
                    <a:pt x="3" y="0"/>
                    <a:pt x="3" y="6"/>
                    <a:pt x="2" y="6"/>
                  </a:cubicBezTo>
                  <a:cubicBezTo>
                    <a:pt x="2" y="7"/>
                    <a:pt x="0" y="4"/>
                    <a:pt x="0" y="7"/>
                  </a:cubicBezTo>
                  <a:cubicBezTo>
                    <a:pt x="0" y="26"/>
                    <a:pt x="0" y="26"/>
                    <a:pt x="0" y="26"/>
                  </a:cubicBezTo>
                  <a:cubicBezTo>
                    <a:pt x="2" y="26"/>
                    <a:pt x="2" y="26"/>
                    <a:pt x="2" y="26"/>
                  </a:cubicBezTo>
                  <a:cubicBezTo>
                    <a:pt x="2" y="25"/>
                    <a:pt x="5" y="23"/>
                    <a:pt x="6" y="20"/>
                  </a:cubicBezTo>
                  <a:cubicBezTo>
                    <a:pt x="8" y="18"/>
                    <a:pt x="6" y="9"/>
                    <a:pt x="8" y="4"/>
                  </a:cubicBezTo>
                  <a:cubicBezTo>
                    <a:pt x="9" y="3"/>
                    <a:pt x="8" y="1"/>
                    <a:pt x="8" y="1"/>
                  </a:cubicBezTo>
                  <a:cubicBezTo>
                    <a:pt x="6" y="3"/>
                    <a:pt x="6" y="3"/>
                    <a:pt x="6" y="1"/>
                  </a:cubicBezTo>
                </a:path>
              </a:pathLst>
            </a:custGeom>
            <a:grpFill/>
            <a:ln w="6350" cmpd="sng">
              <a:solidFill>
                <a:schemeClr val="bg1"/>
              </a:solidFill>
              <a:round/>
              <a:headEnd/>
              <a:tailEnd/>
            </a:ln>
          </p:spPr>
          <p:txBody>
            <a:bodyPr/>
            <a:lstStyle/>
            <a:p>
              <a:endParaRPr lang="en-GB" sz="1539" dirty="0"/>
            </a:p>
          </p:txBody>
        </p:sp>
        <p:sp>
          <p:nvSpPr>
            <p:cNvPr id="338" name="Freeform 16"/>
            <p:cNvSpPr>
              <a:spLocks/>
            </p:cNvSpPr>
            <p:nvPr/>
          </p:nvSpPr>
          <p:spPr bwMode="auto">
            <a:xfrm>
              <a:off x="3224264" y="5422298"/>
              <a:ext cx="316018" cy="424163"/>
            </a:xfrm>
            <a:custGeom>
              <a:avLst/>
              <a:gdLst/>
              <a:ahLst/>
              <a:cxnLst>
                <a:cxn ang="0">
                  <a:pos x="3" y="16"/>
                </a:cxn>
                <a:cxn ang="0">
                  <a:pos x="20" y="10"/>
                </a:cxn>
                <a:cxn ang="0">
                  <a:pos x="36" y="6"/>
                </a:cxn>
                <a:cxn ang="0">
                  <a:pos x="41" y="27"/>
                </a:cxn>
                <a:cxn ang="0">
                  <a:pos x="56" y="34"/>
                </a:cxn>
                <a:cxn ang="0">
                  <a:pos x="62" y="39"/>
                </a:cxn>
                <a:cxn ang="0">
                  <a:pos x="73" y="42"/>
                </a:cxn>
                <a:cxn ang="0">
                  <a:pos x="79" y="69"/>
                </a:cxn>
                <a:cxn ang="0">
                  <a:pos x="91" y="70"/>
                </a:cxn>
                <a:cxn ang="0">
                  <a:pos x="94" y="79"/>
                </a:cxn>
                <a:cxn ang="0">
                  <a:pos x="96" y="95"/>
                </a:cxn>
                <a:cxn ang="0">
                  <a:pos x="94" y="103"/>
                </a:cxn>
                <a:cxn ang="0">
                  <a:pos x="93" y="107"/>
                </a:cxn>
                <a:cxn ang="0">
                  <a:pos x="90" y="103"/>
                </a:cxn>
                <a:cxn ang="0">
                  <a:pos x="76" y="100"/>
                </a:cxn>
                <a:cxn ang="0">
                  <a:pos x="64" y="104"/>
                </a:cxn>
                <a:cxn ang="0">
                  <a:pos x="61" y="115"/>
                </a:cxn>
                <a:cxn ang="0">
                  <a:pos x="58" y="129"/>
                </a:cxn>
                <a:cxn ang="0">
                  <a:pos x="55" y="126"/>
                </a:cxn>
                <a:cxn ang="0">
                  <a:pos x="49" y="126"/>
                </a:cxn>
                <a:cxn ang="0">
                  <a:pos x="44" y="134"/>
                </a:cxn>
                <a:cxn ang="0">
                  <a:pos x="35" y="128"/>
                </a:cxn>
                <a:cxn ang="0">
                  <a:pos x="29" y="123"/>
                </a:cxn>
                <a:cxn ang="0">
                  <a:pos x="26" y="128"/>
                </a:cxn>
                <a:cxn ang="0">
                  <a:pos x="21" y="134"/>
                </a:cxn>
                <a:cxn ang="0">
                  <a:pos x="15" y="131"/>
                </a:cxn>
                <a:cxn ang="0">
                  <a:pos x="12" y="115"/>
                </a:cxn>
                <a:cxn ang="0">
                  <a:pos x="10" y="111"/>
                </a:cxn>
                <a:cxn ang="0">
                  <a:pos x="10" y="106"/>
                </a:cxn>
                <a:cxn ang="0">
                  <a:pos x="10" y="101"/>
                </a:cxn>
                <a:cxn ang="0">
                  <a:pos x="9" y="97"/>
                </a:cxn>
                <a:cxn ang="0">
                  <a:pos x="6" y="87"/>
                </a:cxn>
                <a:cxn ang="0">
                  <a:pos x="3" y="79"/>
                </a:cxn>
                <a:cxn ang="0">
                  <a:pos x="4" y="67"/>
                </a:cxn>
                <a:cxn ang="0">
                  <a:pos x="4" y="56"/>
                </a:cxn>
                <a:cxn ang="0">
                  <a:pos x="7" y="45"/>
                </a:cxn>
                <a:cxn ang="0">
                  <a:pos x="9" y="31"/>
                </a:cxn>
                <a:cxn ang="0">
                  <a:pos x="3" y="16"/>
                </a:cxn>
              </a:cxnLst>
              <a:rect l="0" t="0" r="r" b="b"/>
              <a:pathLst>
                <a:path w="102" h="135">
                  <a:moveTo>
                    <a:pt x="3" y="16"/>
                  </a:moveTo>
                  <a:cubicBezTo>
                    <a:pt x="12" y="19"/>
                    <a:pt x="10" y="17"/>
                    <a:pt x="20" y="10"/>
                  </a:cubicBezTo>
                  <a:cubicBezTo>
                    <a:pt x="27" y="3"/>
                    <a:pt x="39" y="0"/>
                    <a:pt x="36" y="6"/>
                  </a:cubicBezTo>
                  <a:cubicBezTo>
                    <a:pt x="35" y="14"/>
                    <a:pt x="35" y="20"/>
                    <a:pt x="41" y="27"/>
                  </a:cubicBezTo>
                  <a:cubicBezTo>
                    <a:pt x="47" y="33"/>
                    <a:pt x="50" y="30"/>
                    <a:pt x="56" y="34"/>
                  </a:cubicBezTo>
                  <a:cubicBezTo>
                    <a:pt x="61" y="39"/>
                    <a:pt x="59" y="36"/>
                    <a:pt x="62" y="39"/>
                  </a:cubicBezTo>
                  <a:cubicBezTo>
                    <a:pt x="67" y="44"/>
                    <a:pt x="68" y="38"/>
                    <a:pt x="73" y="42"/>
                  </a:cubicBezTo>
                  <a:cubicBezTo>
                    <a:pt x="77" y="47"/>
                    <a:pt x="74" y="67"/>
                    <a:pt x="79" y="69"/>
                  </a:cubicBezTo>
                  <a:cubicBezTo>
                    <a:pt x="83" y="69"/>
                    <a:pt x="93" y="67"/>
                    <a:pt x="91" y="70"/>
                  </a:cubicBezTo>
                  <a:cubicBezTo>
                    <a:pt x="90" y="73"/>
                    <a:pt x="90" y="78"/>
                    <a:pt x="94" y="79"/>
                  </a:cubicBezTo>
                  <a:cubicBezTo>
                    <a:pt x="102" y="83"/>
                    <a:pt x="96" y="93"/>
                    <a:pt x="96" y="95"/>
                  </a:cubicBezTo>
                  <a:cubicBezTo>
                    <a:pt x="97" y="98"/>
                    <a:pt x="94" y="101"/>
                    <a:pt x="94" y="103"/>
                  </a:cubicBezTo>
                  <a:cubicBezTo>
                    <a:pt x="96" y="106"/>
                    <a:pt x="96" y="106"/>
                    <a:pt x="93" y="107"/>
                  </a:cubicBezTo>
                  <a:cubicBezTo>
                    <a:pt x="93" y="104"/>
                    <a:pt x="94" y="104"/>
                    <a:pt x="90" y="103"/>
                  </a:cubicBezTo>
                  <a:cubicBezTo>
                    <a:pt x="87" y="100"/>
                    <a:pt x="85" y="97"/>
                    <a:pt x="76" y="100"/>
                  </a:cubicBezTo>
                  <a:cubicBezTo>
                    <a:pt x="67" y="101"/>
                    <a:pt x="65" y="100"/>
                    <a:pt x="64" y="104"/>
                  </a:cubicBezTo>
                  <a:cubicBezTo>
                    <a:pt x="62" y="109"/>
                    <a:pt x="61" y="109"/>
                    <a:pt x="61" y="115"/>
                  </a:cubicBezTo>
                  <a:cubicBezTo>
                    <a:pt x="61" y="120"/>
                    <a:pt x="58" y="126"/>
                    <a:pt x="58" y="129"/>
                  </a:cubicBezTo>
                  <a:cubicBezTo>
                    <a:pt x="56" y="128"/>
                    <a:pt x="56" y="126"/>
                    <a:pt x="55" y="126"/>
                  </a:cubicBezTo>
                  <a:cubicBezTo>
                    <a:pt x="53" y="126"/>
                    <a:pt x="52" y="126"/>
                    <a:pt x="49" y="126"/>
                  </a:cubicBezTo>
                  <a:cubicBezTo>
                    <a:pt x="47" y="126"/>
                    <a:pt x="45" y="128"/>
                    <a:pt x="44" y="134"/>
                  </a:cubicBezTo>
                  <a:cubicBezTo>
                    <a:pt x="42" y="126"/>
                    <a:pt x="39" y="126"/>
                    <a:pt x="35" y="128"/>
                  </a:cubicBezTo>
                  <a:cubicBezTo>
                    <a:pt x="30" y="128"/>
                    <a:pt x="30" y="123"/>
                    <a:pt x="29" y="123"/>
                  </a:cubicBezTo>
                  <a:cubicBezTo>
                    <a:pt x="27" y="124"/>
                    <a:pt x="29" y="126"/>
                    <a:pt x="26" y="128"/>
                  </a:cubicBezTo>
                  <a:cubicBezTo>
                    <a:pt x="24" y="129"/>
                    <a:pt x="24" y="132"/>
                    <a:pt x="21" y="134"/>
                  </a:cubicBezTo>
                  <a:cubicBezTo>
                    <a:pt x="18" y="135"/>
                    <a:pt x="17" y="135"/>
                    <a:pt x="15" y="131"/>
                  </a:cubicBezTo>
                  <a:cubicBezTo>
                    <a:pt x="15" y="124"/>
                    <a:pt x="14" y="115"/>
                    <a:pt x="12" y="115"/>
                  </a:cubicBezTo>
                  <a:cubicBezTo>
                    <a:pt x="9" y="115"/>
                    <a:pt x="12" y="112"/>
                    <a:pt x="10" y="111"/>
                  </a:cubicBezTo>
                  <a:cubicBezTo>
                    <a:pt x="9" y="111"/>
                    <a:pt x="9" y="109"/>
                    <a:pt x="10" y="106"/>
                  </a:cubicBezTo>
                  <a:cubicBezTo>
                    <a:pt x="12" y="104"/>
                    <a:pt x="7" y="104"/>
                    <a:pt x="10" y="101"/>
                  </a:cubicBezTo>
                  <a:cubicBezTo>
                    <a:pt x="12" y="100"/>
                    <a:pt x="10" y="100"/>
                    <a:pt x="9" y="97"/>
                  </a:cubicBezTo>
                  <a:cubicBezTo>
                    <a:pt x="7" y="97"/>
                    <a:pt x="6" y="89"/>
                    <a:pt x="6" y="87"/>
                  </a:cubicBezTo>
                  <a:cubicBezTo>
                    <a:pt x="6" y="86"/>
                    <a:pt x="4" y="86"/>
                    <a:pt x="3" y="79"/>
                  </a:cubicBezTo>
                  <a:cubicBezTo>
                    <a:pt x="3" y="76"/>
                    <a:pt x="10" y="70"/>
                    <a:pt x="4" y="67"/>
                  </a:cubicBezTo>
                  <a:cubicBezTo>
                    <a:pt x="0" y="64"/>
                    <a:pt x="7" y="61"/>
                    <a:pt x="4" y="56"/>
                  </a:cubicBezTo>
                  <a:cubicBezTo>
                    <a:pt x="1" y="52"/>
                    <a:pt x="9" y="50"/>
                    <a:pt x="7" y="45"/>
                  </a:cubicBezTo>
                  <a:cubicBezTo>
                    <a:pt x="6" y="39"/>
                    <a:pt x="9" y="31"/>
                    <a:pt x="9" y="31"/>
                  </a:cubicBezTo>
                  <a:cubicBezTo>
                    <a:pt x="3" y="16"/>
                    <a:pt x="3" y="16"/>
                    <a:pt x="3" y="16"/>
                  </a:cubicBezTo>
                  <a:close/>
                </a:path>
              </a:pathLst>
            </a:custGeom>
            <a:grpFill/>
            <a:ln w="6350" cmpd="sng">
              <a:solidFill>
                <a:schemeClr val="bg1"/>
              </a:solidFill>
              <a:round/>
              <a:headEnd/>
              <a:tailEnd/>
            </a:ln>
          </p:spPr>
          <p:txBody>
            <a:bodyPr/>
            <a:lstStyle/>
            <a:p>
              <a:endParaRPr lang="en-GB" sz="1539" dirty="0"/>
            </a:p>
          </p:txBody>
        </p:sp>
        <p:sp>
          <p:nvSpPr>
            <p:cNvPr id="339" name="Freeform 17"/>
            <p:cNvSpPr>
              <a:spLocks/>
            </p:cNvSpPr>
            <p:nvPr/>
          </p:nvSpPr>
          <p:spPr bwMode="auto">
            <a:xfrm>
              <a:off x="3403022" y="5723421"/>
              <a:ext cx="207486" cy="280077"/>
            </a:xfrm>
            <a:custGeom>
              <a:avLst/>
              <a:gdLst/>
              <a:ahLst/>
              <a:cxnLst>
                <a:cxn ang="0">
                  <a:pos x="62" y="66"/>
                </a:cxn>
                <a:cxn ang="0">
                  <a:pos x="62" y="75"/>
                </a:cxn>
                <a:cxn ang="0">
                  <a:pos x="56" y="84"/>
                </a:cxn>
                <a:cxn ang="0">
                  <a:pos x="50" y="86"/>
                </a:cxn>
                <a:cxn ang="0">
                  <a:pos x="36" y="84"/>
                </a:cxn>
                <a:cxn ang="0">
                  <a:pos x="32" y="83"/>
                </a:cxn>
                <a:cxn ang="0">
                  <a:pos x="35" y="78"/>
                </a:cxn>
                <a:cxn ang="0">
                  <a:pos x="36" y="72"/>
                </a:cxn>
                <a:cxn ang="0">
                  <a:pos x="39" y="66"/>
                </a:cxn>
                <a:cxn ang="0">
                  <a:pos x="35" y="59"/>
                </a:cxn>
                <a:cxn ang="0">
                  <a:pos x="23" y="53"/>
                </a:cxn>
                <a:cxn ang="0">
                  <a:pos x="12" y="47"/>
                </a:cxn>
                <a:cxn ang="0">
                  <a:pos x="3" y="38"/>
                </a:cxn>
                <a:cxn ang="0">
                  <a:pos x="0" y="33"/>
                </a:cxn>
                <a:cxn ang="0">
                  <a:pos x="3" y="19"/>
                </a:cxn>
                <a:cxn ang="0">
                  <a:pos x="6" y="8"/>
                </a:cxn>
                <a:cxn ang="0">
                  <a:pos x="18" y="3"/>
                </a:cxn>
                <a:cxn ang="0">
                  <a:pos x="32" y="7"/>
                </a:cxn>
                <a:cxn ang="0">
                  <a:pos x="35" y="11"/>
                </a:cxn>
                <a:cxn ang="0">
                  <a:pos x="38" y="22"/>
                </a:cxn>
                <a:cxn ang="0">
                  <a:pos x="36" y="30"/>
                </a:cxn>
                <a:cxn ang="0">
                  <a:pos x="47" y="31"/>
                </a:cxn>
                <a:cxn ang="0">
                  <a:pos x="55" y="35"/>
                </a:cxn>
                <a:cxn ang="0">
                  <a:pos x="58" y="50"/>
                </a:cxn>
                <a:cxn ang="0">
                  <a:pos x="64" y="49"/>
                </a:cxn>
                <a:cxn ang="0">
                  <a:pos x="62" y="66"/>
                </a:cxn>
              </a:cxnLst>
              <a:rect l="0" t="0" r="r" b="b"/>
              <a:pathLst>
                <a:path w="67" h="89">
                  <a:moveTo>
                    <a:pt x="62" y="66"/>
                  </a:moveTo>
                  <a:cubicBezTo>
                    <a:pt x="64" y="72"/>
                    <a:pt x="62" y="70"/>
                    <a:pt x="62" y="75"/>
                  </a:cubicBezTo>
                  <a:cubicBezTo>
                    <a:pt x="61" y="80"/>
                    <a:pt x="56" y="80"/>
                    <a:pt x="56" y="84"/>
                  </a:cubicBezTo>
                  <a:cubicBezTo>
                    <a:pt x="55" y="89"/>
                    <a:pt x="53" y="81"/>
                    <a:pt x="50" y="86"/>
                  </a:cubicBezTo>
                  <a:cubicBezTo>
                    <a:pt x="45" y="89"/>
                    <a:pt x="42" y="84"/>
                    <a:pt x="36" y="84"/>
                  </a:cubicBezTo>
                  <a:cubicBezTo>
                    <a:pt x="32" y="84"/>
                    <a:pt x="32" y="86"/>
                    <a:pt x="32" y="83"/>
                  </a:cubicBezTo>
                  <a:cubicBezTo>
                    <a:pt x="30" y="81"/>
                    <a:pt x="33" y="81"/>
                    <a:pt x="35" y="78"/>
                  </a:cubicBezTo>
                  <a:cubicBezTo>
                    <a:pt x="36" y="75"/>
                    <a:pt x="33" y="73"/>
                    <a:pt x="36" y="72"/>
                  </a:cubicBezTo>
                  <a:cubicBezTo>
                    <a:pt x="39" y="70"/>
                    <a:pt x="36" y="70"/>
                    <a:pt x="39" y="66"/>
                  </a:cubicBezTo>
                  <a:cubicBezTo>
                    <a:pt x="41" y="64"/>
                    <a:pt x="36" y="59"/>
                    <a:pt x="35" y="59"/>
                  </a:cubicBezTo>
                  <a:cubicBezTo>
                    <a:pt x="32" y="59"/>
                    <a:pt x="29" y="58"/>
                    <a:pt x="23" y="53"/>
                  </a:cubicBezTo>
                  <a:cubicBezTo>
                    <a:pt x="18" y="49"/>
                    <a:pt x="13" y="50"/>
                    <a:pt x="12" y="47"/>
                  </a:cubicBezTo>
                  <a:cubicBezTo>
                    <a:pt x="10" y="44"/>
                    <a:pt x="6" y="44"/>
                    <a:pt x="3" y="38"/>
                  </a:cubicBezTo>
                  <a:cubicBezTo>
                    <a:pt x="1" y="33"/>
                    <a:pt x="1" y="35"/>
                    <a:pt x="0" y="33"/>
                  </a:cubicBezTo>
                  <a:cubicBezTo>
                    <a:pt x="0" y="30"/>
                    <a:pt x="3" y="24"/>
                    <a:pt x="3" y="19"/>
                  </a:cubicBezTo>
                  <a:cubicBezTo>
                    <a:pt x="3" y="13"/>
                    <a:pt x="4" y="13"/>
                    <a:pt x="6" y="8"/>
                  </a:cubicBezTo>
                  <a:cubicBezTo>
                    <a:pt x="7" y="3"/>
                    <a:pt x="9" y="5"/>
                    <a:pt x="18" y="3"/>
                  </a:cubicBezTo>
                  <a:cubicBezTo>
                    <a:pt x="27" y="0"/>
                    <a:pt x="29" y="3"/>
                    <a:pt x="32" y="7"/>
                  </a:cubicBezTo>
                  <a:cubicBezTo>
                    <a:pt x="36" y="8"/>
                    <a:pt x="35" y="8"/>
                    <a:pt x="35" y="11"/>
                  </a:cubicBezTo>
                  <a:cubicBezTo>
                    <a:pt x="35" y="14"/>
                    <a:pt x="39" y="19"/>
                    <a:pt x="38" y="22"/>
                  </a:cubicBezTo>
                  <a:cubicBezTo>
                    <a:pt x="36" y="27"/>
                    <a:pt x="38" y="27"/>
                    <a:pt x="36" y="30"/>
                  </a:cubicBezTo>
                  <a:cubicBezTo>
                    <a:pt x="36" y="31"/>
                    <a:pt x="47" y="33"/>
                    <a:pt x="47" y="31"/>
                  </a:cubicBezTo>
                  <a:cubicBezTo>
                    <a:pt x="48" y="30"/>
                    <a:pt x="53" y="31"/>
                    <a:pt x="55" y="35"/>
                  </a:cubicBezTo>
                  <a:cubicBezTo>
                    <a:pt x="58" y="47"/>
                    <a:pt x="55" y="50"/>
                    <a:pt x="58" y="50"/>
                  </a:cubicBezTo>
                  <a:cubicBezTo>
                    <a:pt x="61" y="50"/>
                    <a:pt x="62" y="47"/>
                    <a:pt x="64" y="49"/>
                  </a:cubicBezTo>
                  <a:cubicBezTo>
                    <a:pt x="67" y="52"/>
                    <a:pt x="65" y="64"/>
                    <a:pt x="62" y="66"/>
                  </a:cubicBezTo>
                </a:path>
              </a:pathLst>
            </a:custGeom>
            <a:grpFill/>
            <a:ln w="6350" cmpd="sng">
              <a:solidFill>
                <a:schemeClr val="bg1"/>
              </a:solidFill>
              <a:round/>
              <a:headEnd/>
              <a:tailEnd/>
            </a:ln>
          </p:spPr>
          <p:txBody>
            <a:bodyPr/>
            <a:lstStyle/>
            <a:p>
              <a:endParaRPr lang="en-GB" sz="1539" dirty="0"/>
            </a:p>
          </p:txBody>
        </p:sp>
        <p:sp>
          <p:nvSpPr>
            <p:cNvPr id="340" name="Freeform 18"/>
            <p:cNvSpPr>
              <a:spLocks/>
            </p:cNvSpPr>
            <p:nvPr/>
          </p:nvSpPr>
          <p:spPr bwMode="auto">
            <a:xfrm>
              <a:off x="3498784" y="6071493"/>
              <a:ext cx="143645" cy="173226"/>
            </a:xfrm>
            <a:custGeom>
              <a:avLst/>
              <a:gdLst/>
              <a:ahLst/>
              <a:cxnLst>
                <a:cxn ang="0">
                  <a:pos x="42" y="42"/>
                </a:cxn>
                <a:cxn ang="0">
                  <a:pos x="32" y="52"/>
                </a:cxn>
                <a:cxn ang="0">
                  <a:pos x="22" y="52"/>
                </a:cxn>
                <a:cxn ang="0">
                  <a:pos x="9" y="48"/>
                </a:cxn>
                <a:cxn ang="0">
                  <a:pos x="2" y="45"/>
                </a:cxn>
                <a:cxn ang="0">
                  <a:pos x="3" y="34"/>
                </a:cxn>
                <a:cxn ang="0">
                  <a:pos x="3" y="20"/>
                </a:cxn>
                <a:cxn ang="0">
                  <a:pos x="5" y="14"/>
                </a:cxn>
                <a:cxn ang="0">
                  <a:pos x="8" y="3"/>
                </a:cxn>
                <a:cxn ang="0">
                  <a:pos x="17" y="5"/>
                </a:cxn>
                <a:cxn ang="0">
                  <a:pos x="23" y="12"/>
                </a:cxn>
                <a:cxn ang="0">
                  <a:pos x="29" y="15"/>
                </a:cxn>
                <a:cxn ang="0">
                  <a:pos x="35" y="22"/>
                </a:cxn>
                <a:cxn ang="0">
                  <a:pos x="42" y="28"/>
                </a:cxn>
                <a:cxn ang="0">
                  <a:pos x="42" y="42"/>
                </a:cxn>
              </a:cxnLst>
              <a:rect l="0" t="0" r="r" b="b"/>
              <a:pathLst>
                <a:path w="46" h="55">
                  <a:moveTo>
                    <a:pt x="42" y="42"/>
                  </a:moveTo>
                  <a:cubicBezTo>
                    <a:pt x="39" y="48"/>
                    <a:pt x="35" y="49"/>
                    <a:pt x="32" y="52"/>
                  </a:cubicBezTo>
                  <a:cubicBezTo>
                    <a:pt x="28" y="55"/>
                    <a:pt x="26" y="51"/>
                    <a:pt x="22" y="52"/>
                  </a:cubicBezTo>
                  <a:cubicBezTo>
                    <a:pt x="19" y="54"/>
                    <a:pt x="13" y="48"/>
                    <a:pt x="9" y="48"/>
                  </a:cubicBezTo>
                  <a:cubicBezTo>
                    <a:pt x="5" y="48"/>
                    <a:pt x="2" y="45"/>
                    <a:pt x="2" y="45"/>
                  </a:cubicBezTo>
                  <a:cubicBezTo>
                    <a:pt x="0" y="42"/>
                    <a:pt x="0" y="35"/>
                    <a:pt x="3" y="34"/>
                  </a:cubicBezTo>
                  <a:cubicBezTo>
                    <a:pt x="6" y="32"/>
                    <a:pt x="2" y="23"/>
                    <a:pt x="3" y="20"/>
                  </a:cubicBezTo>
                  <a:cubicBezTo>
                    <a:pt x="6" y="18"/>
                    <a:pt x="2" y="18"/>
                    <a:pt x="5" y="14"/>
                  </a:cubicBezTo>
                  <a:cubicBezTo>
                    <a:pt x="8" y="9"/>
                    <a:pt x="5" y="8"/>
                    <a:pt x="8" y="3"/>
                  </a:cubicBezTo>
                  <a:cubicBezTo>
                    <a:pt x="11" y="8"/>
                    <a:pt x="11" y="0"/>
                    <a:pt x="17" y="5"/>
                  </a:cubicBezTo>
                  <a:cubicBezTo>
                    <a:pt x="22" y="9"/>
                    <a:pt x="19" y="14"/>
                    <a:pt x="23" y="12"/>
                  </a:cubicBezTo>
                  <a:cubicBezTo>
                    <a:pt x="26" y="9"/>
                    <a:pt x="25" y="14"/>
                    <a:pt x="29" y="15"/>
                  </a:cubicBezTo>
                  <a:cubicBezTo>
                    <a:pt x="34" y="18"/>
                    <a:pt x="32" y="18"/>
                    <a:pt x="35" y="22"/>
                  </a:cubicBezTo>
                  <a:cubicBezTo>
                    <a:pt x="40" y="23"/>
                    <a:pt x="39" y="23"/>
                    <a:pt x="42" y="28"/>
                  </a:cubicBezTo>
                  <a:cubicBezTo>
                    <a:pt x="46" y="34"/>
                    <a:pt x="39" y="34"/>
                    <a:pt x="42" y="42"/>
                  </a:cubicBezTo>
                </a:path>
              </a:pathLst>
            </a:custGeom>
            <a:grpFill/>
            <a:ln w="6350" cmpd="sng">
              <a:solidFill>
                <a:schemeClr val="bg1"/>
              </a:solidFill>
              <a:round/>
              <a:headEnd/>
              <a:tailEnd/>
            </a:ln>
          </p:spPr>
          <p:txBody>
            <a:bodyPr/>
            <a:lstStyle/>
            <a:p>
              <a:endParaRPr lang="en-GB" sz="1539" dirty="0"/>
            </a:p>
          </p:txBody>
        </p:sp>
        <p:sp>
          <p:nvSpPr>
            <p:cNvPr id="341" name="Freeform 19"/>
            <p:cNvSpPr>
              <a:spLocks/>
            </p:cNvSpPr>
            <p:nvPr/>
          </p:nvSpPr>
          <p:spPr bwMode="auto">
            <a:xfrm>
              <a:off x="2935379" y="5129270"/>
              <a:ext cx="319210" cy="568248"/>
            </a:xfrm>
            <a:custGeom>
              <a:avLst/>
              <a:gdLst/>
              <a:ahLst/>
              <a:cxnLst>
                <a:cxn ang="0">
                  <a:pos x="93" y="42"/>
                </a:cxn>
                <a:cxn ang="0">
                  <a:pos x="85" y="42"/>
                </a:cxn>
                <a:cxn ang="0">
                  <a:pos x="71" y="49"/>
                </a:cxn>
                <a:cxn ang="0">
                  <a:pos x="64" y="66"/>
                </a:cxn>
                <a:cxn ang="0">
                  <a:pos x="67" y="91"/>
                </a:cxn>
                <a:cxn ang="0">
                  <a:pos x="74" y="96"/>
                </a:cxn>
                <a:cxn ang="0">
                  <a:pos x="85" y="96"/>
                </a:cxn>
                <a:cxn ang="0">
                  <a:pos x="88" y="108"/>
                </a:cxn>
                <a:cxn ang="0">
                  <a:pos x="96" y="108"/>
                </a:cxn>
                <a:cxn ang="0">
                  <a:pos x="102" y="124"/>
                </a:cxn>
                <a:cxn ang="0">
                  <a:pos x="100" y="138"/>
                </a:cxn>
                <a:cxn ang="0">
                  <a:pos x="97" y="149"/>
                </a:cxn>
                <a:cxn ang="0">
                  <a:pos x="97" y="160"/>
                </a:cxn>
                <a:cxn ang="0">
                  <a:pos x="96" y="172"/>
                </a:cxn>
                <a:cxn ang="0">
                  <a:pos x="93" y="175"/>
                </a:cxn>
                <a:cxn ang="0">
                  <a:pos x="88" y="181"/>
                </a:cxn>
                <a:cxn ang="0">
                  <a:pos x="80" y="174"/>
                </a:cxn>
                <a:cxn ang="0">
                  <a:pos x="65" y="161"/>
                </a:cxn>
                <a:cxn ang="0">
                  <a:pos x="50" y="149"/>
                </a:cxn>
                <a:cxn ang="0">
                  <a:pos x="42" y="135"/>
                </a:cxn>
                <a:cxn ang="0">
                  <a:pos x="35" y="119"/>
                </a:cxn>
                <a:cxn ang="0">
                  <a:pos x="30" y="108"/>
                </a:cxn>
                <a:cxn ang="0">
                  <a:pos x="23" y="85"/>
                </a:cxn>
                <a:cxn ang="0">
                  <a:pos x="14" y="70"/>
                </a:cxn>
                <a:cxn ang="0">
                  <a:pos x="4" y="57"/>
                </a:cxn>
                <a:cxn ang="0">
                  <a:pos x="3" y="52"/>
                </a:cxn>
                <a:cxn ang="0">
                  <a:pos x="11" y="34"/>
                </a:cxn>
                <a:cxn ang="0">
                  <a:pos x="9" y="43"/>
                </a:cxn>
                <a:cxn ang="0">
                  <a:pos x="15" y="45"/>
                </a:cxn>
                <a:cxn ang="0">
                  <a:pos x="21" y="48"/>
                </a:cxn>
                <a:cxn ang="0">
                  <a:pos x="26" y="35"/>
                </a:cxn>
                <a:cxn ang="0">
                  <a:pos x="47" y="18"/>
                </a:cxn>
                <a:cxn ang="0">
                  <a:pos x="50" y="1"/>
                </a:cxn>
                <a:cxn ang="0">
                  <a:pos x="55" y="4"/>
                </a:cxn>
                <a:cxn ang="0">
                  <a:pos x="61" y="12"/>
                </a:cxn>
                <a:cxn ang="0">
                  <a:pos x="70" y="25"/>
                </a:cxn>
                <a:cxn ang="0">
                  <a:pos x="85" y="23"/>
                </a:cxn>
                <a:cxn ang="0">
                  <a:pos x="91" y="28"/>
                </a:cxn>
                <a:cxn ang="0">
                  <a:pos x="88" y="39"/>
                </a:cxn>
                <a:cxn ang="0">
                  <a:pos x="93" y="42"/>
                </a:cxn>
              </a:cxnLst>
              <a:rect l="0" t="0" r="r" b="b"/>
              <a:pathLst>
                <a:path w="103" h="181">
                  <a:moveTo>
                    <a:pt x="93" y="42"/>
                  </a:moveTo>
                  <a:cubicBezTo>
                    <a:pt x="88" y="45"/>
                    <a:pt x="91" y="39"/>
                    <a:pt x="85" y="42"/>
                  </a:cubicBezTo>
                  <a:cubicBezTo>
                    <a:pt x="79" y="46"/>
                    <a:pt x="77" y="45"/>
                    <a:pt x="71" y="49"/>
                  </a:cubicBezTo>
                  <a:cubicBezTo>
                    <a:pt x="67" y="56"/>
                    <a:pt x="70" y="63"/>
                    <a:pt x="64" y="66"/>
                  </a:cubicBezTo>
                  <a:cubicBezTo>
                    <a:pt x="55" y="74"/>
                    <a:pt x="68" y="87"/>
                    <a:pt x="67" y="91"/>
                  </a:cubicBezTo>
                  <a:cubicBezTo>
                    <a:pt x="65" y="96"/>
                    <a:pt x="74" y="90"/>
                    <a:pt x="74" y="96"/>
                  </a:cubicBezTo>
                  <a:cubicBezTo>
                    <a:pt x="73" y="104"/>
                    <a:pt x="84" y="99"/>
                    <a:pt x="85" y="96"/>
                  </a:cubicBezTo>
                  <a:cubicBezTo>
                    <a:pt x="88" y="91"/>
                    <a:pt x="85" y="108"/>
                    <a:pt x="88" y="108"/>
                  </a:cubicBezTo>
                  <a:cubicBezTo>
                    <a:pt x="91" y="110"/>
                    <a:pt x="91" y="107"/>
                    <a:pt x="96" y="108"/>
                  </a:cubicBezTo>
                  <a:cubicBezTo>
                    <a:pt x="102" y="124"/>
                    <a:pt x="102" y="124"/>
                    <a:pt x="102" y="124"/>
                  </a:cubicBezTo>
                  <a:cubicBezTo>
                    <a:pt x="102" y="124"/>
                    <a:pt x="99" y="132"/>
                    <a:pt x="100" y="138"/>
                  </a:cubicBezTo>
                  <a:cubicBezTo>
                    <a:pt x="102" y="143"/>
                    <a:pt x="94" y="144"/>
                    <a:pt x="97" y="149"/>
                  </a:cubicBezTo>
                  <a:cubicBezTo>
                    <a:pt x="100" y="153"/>
                    <a:pt x="93" y="156"/>
                    <a:pt x="97" y="160"/>
                  </a:cubicBezTo>
                  <a:cubicBezTo>
                    <a:pt x="103" y="163"/>
                    <a:pt x="96" y="169"/>
                    <a:pt x="96" y="172"/>
                  </a:cubicBezTo>
                  <a:cubicBezTo>
                    <a:pt x="96" y="172"/>
                    <a:pt x="96" y="175"/>
                    <a:pt x="93" y="175"/>
                  </a:cubicBezTo>
                  <a:cubicBezTo>
                    <a:pt x="91" y="175"/>
                    <a:pt x="97" y="178"/>
                    <a:pt x="88" y="181"/>
                  </a:cubicBezTo>
                  <a:cubicBezTo>
                    <a:pt x="87" y="178"/>
                    <a:pt x="82" y="178"/>
                    <a:pt x="80" y="174"/>
                  </a:cubicBezTo>
                  <a:cubicBezTo>
                    <a:pt x="80" y="169"/>
                    <a:pt x="77" y="169"/>
                    <a:pt x="65" y="161"/>
                  </a:cubicBezTo>
                  <a:cubicBezTo>
                    <a:pt x="52" y="155"/>
                    <a:pt x="52" y="152"/>
                    <a:pt x="50" y="149"/>
                  </a:cubicBezTo>
                  <a:cubicBezTo>
                    <a:pt x="47" y="146"/>
                    <a:pt x="41" y="143"/>
                    <a:pt x="42" y="135"/>
                  </a:cubicBezTo>
                  <a:cubicBezTo>
                    <a:pt x="42" y="127"/>
                    <a:pt x="35" y="124"/>
                    <a:pt x="35" y="119"/>
                  </a:cubicBezTo>
                  <a:cubicBezTo>
                    <a:pt x="35" y="115"/>
                    <a:pt x="32" y="115"/>
                    <a:pt x="30" y="108"/>
                  </a:cubicBezTo>
                  <a:cubicBezTo>
                    <a:pt x="30" y="102"/>
                    <a:pt x="24" y="93"/>
                    <a:pt x="23" y="85"/>
                  </a:cubicBezTo>
                  <a:cubicBezTo>
                    <a:pt x="21" y="79"/>
                    <a:pt x="17" y="79"/>
                    <a:pt x="14" y="70"/>
                  </a:cubicBezTo>
                  <a:cubicBezTo>
                    <a:pt x="12" y="63"/>
                    <a:pt x="0" y="62"/>
                    <a:pt x="4" y="57"/>
                  </a:cubicBezTo>
                  <a:cubicBezTo>
                    <a:pt x="9" y="56"/>
                    <a:pt x="4" y="56"/>
                    <a:pt x="3" y="52"/>
                  </a:cubicBezTo>
                  <a:cubicBezTo>
                    <a:pt x="1" y="48"/>
                    <a:pt x="1" y="43"/>
                    <a:pt x="11" y="34"/>
                  </a:cubicBezTo>
                  <a:cubicBezTo>
                    <a:pt x="14" y="40"/>
                    <a:pt x="8" y="40"/>
                    <a:pt x="9" y="43"/>
                  </a:cubicBezTo>
                  <a:cubicBezTo>
                    <a:pt x="9" y="46"/>
                    <a:pt x="11" y="43"/>
                    <a:pt x="15" y="45"/>
                  </a:cubicBezTo>
                  <a:cubicBezTo>
                    <a:pt x="18" y="45"/>
                    <a:pt x="18" y="51"/>
                    <a:pt x="21" y="48"/>
                  </a:cubicBezTo>
                  <a:cubicBezTo>
                    <a:pt x="24" y="45"/>
                    <a:pt x="21" y="45"/>
                    <a:pt x="26" y="35"/>
                  </a:cubicBezTo>
                  <a:cubicBezTo>
                    <a:pt x="30" y="28"/>
                    <a:pt x="42" y="25"/>
                    <a:pt x="47" y="18"/>
                  </a:cubicBezTo>
                  <a:cubicBezTo>
                    <a:pt x="50" y="11"/>
                    <a:pt x="50" y="9"/>
                    <a:pt x="50" y="1"/>
                  </a:cubicBezTo>
                  <a:cubicBezTo>
                    <a:pt x="52" y="0"/>
                    <a:pt x="52" y="3"/>
                    <a:pt x="55" y="4"/>
                  </a:cubicBezTo>
                  <a:cubicBezTo>
                    <a:pt x="59" y="6"/>
                    <a:pt x="56" y="9"/>
                    <a:pt x="61" y="12"/>
                  </a:cubicBezTo>
                  <a:cubicBezTo>
                    <a:pt x="67" y="15"/>
                    <a:pt x="65" y="25"/>
                    <a:pt x="70" y="25"/>
                  </a:cubicBezTo>
                  <a:cubicBezTo>
                    <a:pt x="76" y="25"/>
                    <a:pt x="79" y="21"/>
                    <a:pt x="85" y="23"/>
                  </a:cubicBezTo>
                  <a:cubicBezTo>
                    <a:pt x="93" y="26"/>
                    <a:pt x="93" y="26"/>
                    <a:pt x="91" y="28"/>
                  </a:cubicBezTo>
                  <a:cubicBezTo>
                    <a:pt x="88" y="34"/>
                    <a:pt x="85" y="40"/>
                    <a:pt x="88" y="39"/>
                  </a:cubicBezTo>
                  <a:cubicBezTo>
                    <a:pt x="91" y="39"/>
                    <a:pt x="91" y="40"/>
                    <a:pt x="93" y="42"/>
                  </a:cubicBezTo>
                </a:path>
              </a:pathLst>
            </a:custGeom>
            <a:grpFill/>
            <a:ln w="6350" cmpd="sng">
              <a:solidFill>
                <a:schemeClr val="bg1"/>
              </a:solidFill>
              <a:round/>
              <a:headEnd/>
              <a:tailEnd/>
            </a:ln>
          </p:spPr>
          <p:txBody>
            <a:bodyPr/>
            <a:lstStyle/>
            <a:p>
              <a:endParaRPr lang="en-GB" sz="1539" dirty="0"/>
            </a:p>
          </p:txBody>
        </p:sp>
        <p:sp>
          <p:nvSpPr>
            <p:cNvPr id="342" name="Freeform 20"/>
            <p:cNvSpPr>
              <a:spLocks/>
            </p:cNvSpPr>
            <p:nvPr/>
          </p:nvSpPr>
          <p:spPr bwMode="auto">
            <a:xfrm>
              <a:off x="2991240" y="4747201"/>
              <a:ext cx="306442" cy="514823"/>
            </a:xfrm>
            <a:custGeom>
              <a:avLst/>
              <a:gdLst/>
              <a:ahLst/>
              <a:cxnLst>
                <a:cxn ang="0">
                  <a:pos x="64" y="6"/>
                </a:cxn>
                <a:cxn ang="0">
                  <a:pos x="61" y="2"/>
                </a:cxn>
                <a:cxn ang="0">
                  <a:pos x="52" y="8"/>
                </a:cxn>
                <a:cxn ang="0">
                  <a:pos x="40" y="13"/>
                </a:cxn>
                <a:cxn ang="0">
                  <a:pos x="34" y="14"/>
                </a:cxn>
                <a:cxn ang="0">
                  <a:pos x="29" y="25"/>
                </a:cxn>
                <a:cxn ang="0">
                  <a:pos x="25" y="33"/>
                </a:cxn>
                <a:cxn ang="0">
                  <a:pos x="20" y="41"/>
                </a:cxn>
                <a:cxn ang="0">
                  <a:pos x="16" y="38"/>
                </a:cxn>
                <a:cxn ang="0">
                  <a:pos x="17" y="45"/>
                </a:cxn>
                <a:cxn ang="0">
                  <a:pos x="16" y="48"/>
                </a:cxn>
                <a:cxn ang="0">
                  <a:pos x="13" y="47"/>
                </a:cxn>
                <a:cxn ang="0">
                  <a:pos x="11" y="52"/>
                </a:cxn>
                <a:cxn ang="0">
                  <a:pos x="13" y="55"/>
                </a:cxn>
                <a:cxn ang="0">
                  <a:pos x="14" y="58"/>
                </a:cxn>
                <a:cxn ang="0">
                  <a:pos x="16" y="64"/>
                </a:cxn>
                <a:cxn ang="0">
                  <a:pos x="14" y="73"/>
                </a:cxn>
                <a:cxn ang="0">
                  <a:pos x="16" y="87"/>
                </a:cxn>
                <a:cxn ang="0">
                  <a:pos x="11" y="98"/>
                </a:cxn>
                <a:cxn ang="0">
                  <a:pos x="5" y="103"/>
                </a:cxn>
                <a:cxn ang="0">
                  <a:pos x="3" y="109"/>
                </a:cxn>
                <a:cxn ang="0">
                  <a:pos x="13" y="115"/>
                </a:cxn>
                <a:cxn ang="0">
                  <a:pos x="16" y="119"/>
                </a:cxn>
                <a:cxn ang="0">
                  <a:pos x="23" y="120"/>
                </a:cxn>
                <a:cxn ang="0">
                  <a:pos x="26" y="120"/>
                </a:cxn>
                <a:cxn ang="0">
                  <a:pos x="32" y="123"/>
                </a:cxn>
                <a:cxn ang="0">
                  <a:pos x="37" y="126"/>
                </a:cxn>
                <a:cxn ang="0">
                  <a:pos x="43" y="134"/>
                </a:cxn>
                <a:cxn ang="0">
                  <a:pos x="52" y="147"/>
                </a:cxn>
                <a:cxn ang="0">
                  <a:pos x="67" y="145"/>
                </a:cxn>
                <a:cxn ang="0">
                  <a:pos x="73" y="150"/>
                </a:cxn>
                <a:cxn ang="0">
                  <a:pos x="70" y="161"/>
                </a:cxn>
                <a:cxn ang="0">
                  <a:pos x="75" y="164"/>
                </a:cxn>
                <a:cxn ang="0">
                  <a:pos x="78" y="140"/>
                </a:cxn>
                <a:cxn ang="0">
                  <a:pos x="78" y="129"/>
                </a:cxn>
                <a:cxn ang="0">
                  <a:pos x="73" y="119"/>
                </a:cxn>
                <a:cxn ang="0">
                  <a:pos x="78" y="115"/>
                </a:cxn>
                <a:cxn ang="0">
                  <a:pos x="81" y="117"/>
                </a:cxn>
                <a:cxn ang="0">
                  <a:pos x="80" y="112"/>
                </a:cxn>
                <a:cxn ang="0">
                  <a:pos x="75" y="112"/>
                </a:cxn>
                <a:cxn ang="0">
                  <a:pos x="75" y="106"/>
                </a:cxn>
                <a:cxn ang="0">
                  <a:pos x="89" y="106"/>
                </a:cxn>
                <a:cxn ang="0">
                  <a:pos x="90" y="105"/>
                </a:cxn>
                <a:cxn ang="0">
                  <a:pos x="95" y="101"/>
                </a:cxn>
                <a:cxn ang="0">
                  <a:pos x="99" y="111"/>
                </a:cxn>
                <a:cxn ang="0">
                  <a:pos x="95" y="98"/>
                </a:cxn>
                <a:cxn ang="0">
                  <a:pos x="92" y="95"/>
                </a:cxn>
                <a:cxn ang="0">
                  <a:pos x="95" y="90"/>
                </a:cxn>
                <a:cxn ang="0">
                  <a:pos x="92" y="81"/>
                </a:cxn>
                <a:cxn ang="0">
                  <a:pos x="95" y="62"/>
                </a:cxn>
                <a:cxn ang="0">
                  <a:pos x="80" y="62"/>
                </a:cxn>
                <a:cxn ang="0">
                  <a:pos x="72" y="55"/>
                </a:cxn>
                <a:cxn ang="0">
                  <a:pos x="61" y="55"/>
                </a:cxn>
                <a:cxn ang="0">
                  <a:pos x="55" y="50"/>
                </a:cxn>
                <a:cxn ang="0">
                  <a:pos x="55" y="41"/>
                </a:cxn>
                <a:cxn ang="0">
                  <a:pos x="49" y="33"/>
                </a:cxn>
                <a:cxn ang="0">
                  <a:pos x="49" y="30"/>
                </a:cxn>
                <a:cxn ang="0">
                  <a:pos x="55" y="14"/>
                </a:cxn>
                <a:cxn ang="0">
                  <a:pos x="64" y="6"/>
                </a:cxn>
              </a:cxnLst>
              <a:rect l="0" t="0" r="r" b="b"/>
              <a:pathLst>
                <a:path w="99" h="164">
                  <a:moveTo>
                    <a:pt x="64" y="6"/>
                  </a:moveTo>
                  <a:cubicBezTo>
                    <a:pt x="66" y="5"/>
                    <a:pt x="67" y="0"/>
                    <a:pt x="61" y="2"/>
                  </a:cubicBezTo>
                  <a:cubicBezTo>
                    <a:pt x="57" y="2"/>
                    <a:pt x="60" y="3"/>
                    <a:pt x="52" y="8"/>
                  </a:cubicBezTo>
                  <a:cubicBezTo>
                    <a:pt x="43" y="16"/>
                    <a:pt x="42" y="8"/>
                    <a:pt x="40" y="13"/>
                  </a:cubicBezTo>
                  <a:cubicBezTo>
                    <a:pt x="38" y="17"/>
                    <a:pt x="35" y="11"/>
                    <a:pt x="34" y="14"/>
                  </a:cubicBezTo>
                  <a:cubicBezTo>
                    <a:pt x="32" y="17"/>
                    <a:pt x="29" y="17"/>
                    <a:pt x="29" y="25"/>
                  </a:cubicBezTo>
                  <a:cubicBezTo>
                    <a:pt x="31" y="34"/>
                    <a:pt x="26" y="28"/>
                    <a:pt x="25" y="33"/>
                  </a:cubicBezTo>
                  <a:cubicBezTo>
                    <a:pt x="25" y="38"/>
                    <a:pt x="19" y="36"/>
                    <a:pt x="20" y="41"/>
                  </a:cubicBezTo>
                  <a:cubicBezTo>
                    <a:pt x="22" y="48"/>
                    <a:pt x="19" y="42"/>
                    <a:pt x="16" y="38"/>
                  </a:cubicBezTo>
                  <a:cubicBezTo>
                    <a:pt x="14" y="41"/>
                    <a:pt x="19" y="45"/>
                    <a:pt x="17" y="45"/>
                  </a:cubicBezTo>
                  <a:cubicBezTo>
                    <a:pt x="16" y="45"/>
                    <a:pt x="17" y="47"/>
                    <a:pt x="16" y="48"/>
                  </a:cubicBezTo>
                  <a:cubicBezTo>
                    <a:pt x="14" y="50"/>
                    <a:pt x="13" y="47"/>
                    <a:pt x="13" y="47"/>
                  </a:cubicBezTo>
                  <a:cubicBezTo>
                    <a:pt x="11" y="50"/>
                    <a:pt x="13" y="48"/>
                    <a:pt x="11" y="52"/>
                  </a:cubicBezTo>
                  <a:cubicBezTo>
                    <a:pt x="13" y="53"/>
                    <a:pt x="13" y="53"/>
                    <a:pt x="13" y="55"/>
                  </a:cubicBezTo>
                  <a:cubicBezTo>
                    <a:pt x="13" y="56"/>
                    <a:pt x="13" y="56"/>
                    <a:pt x="14" y="58"/>
                  </a:cubicBezTo>
                  <a:cubicBezTo>
                    <a:pt x="19" y="59"/>
                    <a:pt x="14" y="62"/>
                    <a:pt x="16" y="64"/>
                  </a:cubicBezTo>
                  <a:cubicBezTo>
                    <a:pt x="19" y="69"/>
                    <a:pt x="13" y="66"/>
                    <a:pt x="14" y="73"/>
                  </a:cubicBezTo>
                  <a:cubicBezTo>
                    <a:pt x="16" y="81"/>
                    <a:pt x="13" y="86"/>
                    <a:pt x="16" y="87"/>
                  </a:cubicBezTo>
                  <a:cubicBezTo>
                    <a:pt x="17" y="87"/>
                    <a:pt x="14" y="98"/>
                    <a:pt x="11" y="98"/>
                  </a:cubicBezTo>
                  <a:cubicBezTo>
                    <a:pt x="7" y="98"/>
                    <a:pt x="5" y="98"/>
                    <a:pt x="5" y="103"/>
                  </a:cubicBezTo>
                  <a:cubicBezTo>
                    <a:pt x="7" y="106"/>
                    <a:pt x="0" y="103"/>
                    <a:pt x="3" y="109"/>
                  </a:cubicBezTo>
                  <a:cubicBezTo>
                    <a:pt x="10" y="114"/>
                    <a:pt x="11" y="115"/>
                    <a:pt x="13" y="115"/>
                  </a:cubicBezTo>
                  <a:cubicBezTo>
                    <a:pt x="13" y="115"/>
                    <a:pt x="16" y="117"/>
                    <a:pt x="16" y="119"/>
                  </a:cubicBezTo>
                  <a:cubicBezTo>
                    <a:pt x="16" y="120"/>
                    <a:pt x="23" y="122"/>
                    <a:pt x="23" y="120"/>
                  </a:cubicBezTo>
                  <a:cubicBezTo>
                    <a:pt x="23" y="119"/>
                    <a:pt x="25" y="117"/>
                    <a:pt x="26" y="120"/>
                  </a:cubicBezTo>
                  <a:cubicBezTo>
                    <a:pt x="28" y="123"/>
                    <a:pt x="29" y="123"/>
                    <a:pt x="32" y="123"/>
                  </a:cubicBezTo>
                  <a:cubicBezTo>
                    <a:pt x="34" y="122"/>
                    <a:pt x="34" y="125"/>
                    <a:pt x="37" y="126"/>
                  </a:cubicBezTo>
                  <a:cubicBezTo>
                    <a:pt x="42" y="128"/>
                    <a:pt x="38" y="131"/>
                    <a:pt x="43" y="134"/>
                  </a:cubicBezTo>
                  <a:cubicBezTo>
                    <a:pt x="49" y="137"/>
                    <a:pt x="48" y="147"/>
                    <a:pt x="52" y="147"/>
                  </a:cubicBezTo>
                  <a:cubicBezTo>
                    <a:pt x="58" y="147"/>
                    <a:pt x="61" y="144"/>
                    <a:pt x="67" y="145"/>
                  </a:cubicBezTo>
                  <a:cubicBezTo>
                    <a:pt x="75" y="148"/>
                    <a:pt x="75" y="148"/>
                    <a:pt x="73" y="150"/>
                  </a:cubicBezTo>
                  <a:cubicBezTo>
                    <a:pt x="70" y="156"/>
                    <a:pt x="67" y="162"/>
                    <a:pt x="70" y="161"/>
                  </a:cubicBezTo>
                  <a:cubicBezTo>
                    <a:pt x="73" y="161"/>
                    <a:pt x="73" y="162"/>
                    <a:pt x="75" y="164"/>
                  </a:cubicBezTo>
                  <a:cubicBezTo>
                    <a:pt x="75" y="162"/>
                    <a:pt x="76" y="147"/>
                    <a:pt x="78" y="140"/>
                  </a:cubicBezTo>
                  <a:cubicBezTo>
                    <a:pt x="80" y="133"/>
                    <a:pt x="76" y="133"/>
                    <a:pt x="78" y="129"/>
                  </a:cubicBezTo>
                  <a:cubicBezTo>
                    <a:pt x="78" y="126"/>
                    <a:pt x="75" y="131"/>
                    <a:pt x="73" y="119"/>
                  </a:cubicBezTo>
                  <a:cubicBezTo>
                    <a:pt x="73" y="115"/>
                    <a:pt x="76" y="117"/>
                    <a:pt x="78" y="115"/>
                  </a:cubicBezTo>
                  <a:cubicBezTo>
                    <a:pt x="78" y="115"/>
                    <a:pt x="80" y="117"/>
                    <a:pt x="81" y="117"/>
                  </a:cubicBezTo>
                  <a:cubicBezTo>
                    <a:pt x="81" y="119"/>
                    <a:pt x="81" y="112"/>
                    <a:pt x="80" y="112"/>
                  </a:cubicBezTo>
                  <a:cubicBezTo>
                    <a:pt x="76" y="112"/>
                    <a:pt x="75" y="112"/>
                    <a:pt x="75" y="112"/>
                  </a:cubicBezTo>
                  <a:cubicBezTo>
                    <a:pt x="75" y="106"/>
                    <a:pt x="75" y="106"/>
                    <a:pt x="75" y="106"/>
                  </a:cubicBezTo>
                  <a:cubicBezTo>
                    <a:pt x="89" y="106"/>
                    <a:pt x="89" y="106"/>
                    <a:pt x="89" y="106"/>
                  </a:cubicBezTo>
                  <a:cubicBezTo>
                    <a:pt x="87" y="105"/>
                    <a:pt x="87" y="101"/>
                    <a:pt x="90" y="105"/>
                  </a:cubicBezTo>
                  <a:cubicBezTo>
                    <a:pt x="92" y="108"/>
                    <a:pt x="93" y="101"/>
                    <a:pt x="95" y="101"/>
                  </a:cubicBezTo>
                  <a:cubicBezTo>
                    <a:pt x="99" y="108"/>
                    <a:pt x="95" y="112"/>
                    <a:pt x="99" y="111"/>
                  </a:cubicBezTo>
                  <a:cubicBezTo>
                    <a:pt x="96" y="101"/>
                    <a:pt x="98" y="100"/>
                    <a:pt x="95" y="98"/>
                  </a:cubicBezTo>
                  <a:cubicBezTo>
                    <a:pt x="93" y="97"/>
                    <a:pt x="93" y="95"/>
                    <a:pt x="92" y="95"/>
                  </a:cubicBezTo>
                  <a:cubicBezTo>
                    <a:pt x="90" y="97"/>
                    <a:pt x="90" y="95"/>
                    <a:pt x="95" y="90"/>
                  </a:cubicBezTo>
                  <a:cubicBezTo>
                    <a:pt x="96" y="89"/>
                    <a:pt x="93" y="87"/>
                    <a:pt x="92" y="81"/>
                  </a:cubicBezTo>
                  <a:cubicBezTo>
                    <a:pt x="89" y="72"/>
                    <a:pt x="96" y="62"/>
                    <a:pt x="95" y="62"/>
                  </a:cubicBezTo>
                  <a:cubicBezTo>
                    <a:pt x="87" y="61"/>
                    <a:pt x="87" y="64"/>
                    <a:pt x="80" y="62"/>
                  </a:cubicBezTo>
                  <a:cubicBezTo>
                    <a:pt x="76" y="62"/>
                    <a:pt x="75" y="53"/>
                    <a:pt x="72" y="55"/>
                  </a:cubicBezTo>
                  <a:cubicBezTo>
                    <a:pt x="70" y="56"/>
                    <a:pt x="69" y="53"/>
                    <a:pt x="61" y="55"/>
                  </a:cubicBezTo>
                  <a:cubicBezTo>
                    <a:pt x="55" y="55"/>
                    <a:pt x="60" y="52"/>
                    <a:pt x="55" y="50"/>
                  </a:cubicBezTo>
                  <a:cubicBezTo>
                    <a:pt x="52" y="50"/>
                    <a:pt x="58" y="42"/>
                    <a:pt x="55" y="41"/>
                  </a:cubicBezTo>
                  <a:cubicBezTo>
                    <a:pt x="51" y="38"/>
                    <a:pt x="54" y="31"/>
                    <a:pt x="49" y="33"/>
                  </a:cubicBezTo>
                  <a:cubicBezTo>
                    <a:pt x="46" y="33"/>
                    <a:pt x="48" y="33"/>
                    <a:pt x="49" y="30"/>
                  </a:cubicBezTo>
                  <a:cubicBezTo>
                    <a:pt x="52" y="28"/>
                    <a:pt x="51" y="16"/>
                    <a:pt x="55" y="14"/>
                  </a:cubicBezTo>
                  <a:cubicBezTo>
                    <a:pt x="60" y="11"/>
                    <a:pt x="54" y="8"/>
                    <a:pt x="64" y="6"/>
                  </a:cubicBezTo>
                </a:path>
              </a:pathLst>
            </a:custGeom>
            <a:grpFill/>
            <a:ln w="6350" cmpd="sng">
              <a:solidFill>
                <a:schemeClr val="bg1"/>
              </a:solidFill>
              <a:round/>
              <a:headEnd/>
              <a:tailEnd/>
            </a:ln>
          </p:spPr>
          <p:txBody>
            <a:bodyPr/>
            <a:lstStyle/>
            <a:p>
              <a:endParaRPr lang="en-GB" sz="1539" dirty="0"/>
            </a:p>
          </p:txBody>
        </p:sp>
        <p:sp>
          <p:nvSpPr>
            <p:cNvPr id="343" name="Freeform 21"/>
            <p:cNvSpPr>
              <a:spLocks/>
            </p:cNvSpPr>
            <p:nvPr/>
          </p:nvSpPr>
          <p:spPr bwMode="auto">
            <a:xfrm>
              <a:off x="3134885" y="4743962"/>
              <a:ext cx="343151" cy="370737"/>
            </a:xfrm>
            <a:custGeom>
              <a:avLst/>
              <a:gdLst/>
              <a:ahLst/>
              <a:cxnLst>
                <a:cxn ang="0">
                  <a:pos x="102" y="73"/>
                </a:cxn>
                <a:cxn ang="0">
                  <a:pos x="88" y="84"/>
                </a:cxn>
                <a:cxn ang="0">
                  <a:pos x="82" y="87"/>
                </a:cxn>
                <a:cxn ang="0">
                  <a:pos x="71" y="85"/>
                </a:cxn>
                <a:cxn ang="0">
                  <a:pos x="77" y="99"/>
                </a:cxn>
                <a:cxn ang="0">
                  <a:pos x="77" y="104"/>
                </a:cxn>
                <a:cxn ang="0">
                  <a:pos x="71" y="110"/>
                </a:cxn>
                <a:cxn ang="0">
                  <a:pos x="62" y="117"/>
                </a:cxn>
                <a:cxn ang="0">
                  <a:pos x="53" y="112"/>
                </a:cxn>
                <a:cxn ang="0">
                  <a:pos x="48" y="99"/>
                </a:cxn>
                <a:cxn ang="0">
                  <a:pos x="45" y="96"/>
                </a:cxn>
                <a:cxn ang="0">
                  <a:pos x="48" y="92"/>
                </a:cxn>
                <a:cxn ang="0">
                  <a:pos x="45" y="82"/>
                </a:cxn>
                <a:cxn ang="0">
                  <a:pos x="48" y="64"/>
                </a:cxn>
                <a:cxn ang="0">
                  <a:pos x="33" y="64"/>
                </a:cxn>
                <a:cxn ang="0">
                  <a:pos x="26" y="56"/>
                </a:cxn>
                <a:cxn ang="0">
                  <a:pos x="15" y="56"/>
                </a:cxn>
                <a:cxn ang="0">
                  <a:pos x="9" y="51"/>
                </a:cxn>
                <a:cxn ang="0">
                  <a:pos x="9" y="42"/>
                </a:cxn>
                <a:cxn ang="0">
                  <a:pos x="3" y="34"/>
                </a:cxn>
                <a:cxn ang="0">
                  <a:pos x="3" y="31"/>
                </a:cxn>
                <a:cxn ang="0">
                  <a:pos x="9" y="15"/>
                </a:cxn>
                <a:cxn ang="0">
                  <a:pos x="18" y="7"/>
                </a:cxn>
                <a:cxn ang="0">
                  <a:pos x="14" y="14"/>
                </a:cxn>
                <a:cxn ang="0">
                  <a:pos x="15" y="17"/>
                </a:cxn>
                <a:cxn ang="0">
                  <a:pos x="23" y="14"/>
                </a:cxn>
                <a:cxn ang="0">
                  <a:pos x="26" y="9"/>
                </a:cxn>
                <a:cxn ang="0">
                  <a:pos x="30" y="6"/>
                </a:cxn>
                <a:cxn ang="0">
                  <a:pos x="41" y="18"/>
                </a:cxn>
                <a:cxn ang="0">
                  <a:pos x="59" y="21"/>
                </a:cxn>
                <a:cxn ang="0">
                  <a:pos x="71" y="23"/>
                </a:cxn>
                <a:cxn ang="0">
                  <a:pos x="77" y="18"/>
                </a:cxn>
                <a:cxn ang="0">
                  <a:pos x="88" y="18"/>
                </a:cxn>
                <a:cxn ang="0">
                  <a:pos x="86" y="20"/>
                </a:cxn>
                <a:cxn ang="0">
                  <a:pos x="91" y="26"/>
                </a:cxn>
                <a:cxn ang="0">
                  <a:pos x="97" y="29"/>
                </a:cxn>
                <a:cxn ang="0">
                  <a:pos x="100" y="34"/>
                </a:cxn>
                <a:cxn ang="0">
                  <a:pos x="97" y="40"/>
                </a:cxn>
                <a:cxn ang="0">
                  <a:pos x="108" y="40"/>
                </a:cxn>
                <a:cxn ang="0">
                  <a:pos x="102" y="50"/>
                </a:cxn>
                <a:cxn ang="0">
                  <a:pos x="105" y="54"/>
                </a:cxn>
                <a:cxn ang="0">
                  <a:pos x="102" y="57"/>
                </a:cxn>
                <a:cxn ang="0">
                  <a:pos x="99" y="62"/>
                </a:cxn>
                <a:cxn ang="0">
                  <a:pos x="102" y="73"/>
                </a:cxn>
              </a:cxnLst>
              <a:rect l="0" t="0" r="r" b="b"/>
              <a:pathLst>
                <a:path w="111" h="118">
                  <a:moveTo>
                    <a:pt x="102" y="73"/>
                  </a:moveTo>
                  <a:cubicBezTo>
                    <a:pt x="103" y="79"/>
                    <a:pt x="92" y="84"/>
                    <a:pt x="88" y="84"/>
                  </a:cubicBezTo>
                  <a:cubicBezTo>
                    <a:pt x="83" y="82"/>
                    <a:pt x="90" y="92"/>
                    <a:pt x="82" y="87"/>
                  </a:cubicBezTo>
                  <a:cubicBezTo>
                    <a:pt x="76" y="84"/>
                    <a:pt x="68" y="81"/>
                    <a:pt x="71" y="85"/>
                  </a:cubicBezTo>
                  <a:cubicBezTo>
                    <a:pt x="74" y="90"/>
                    <a:pt x="74" y="101"/>
                    <a:pt x="77" y="99"/>
                  </a:cubicBezTo>
                  <a:cubicBezTo>
                    <a:pt x="80" y="98"/>
                    <a:pt x="82" y="101"/>
                    <a:pt x="77" y="104"/>
                  </a:cubicBezTo>
                  <a:cubicBezTo>
                    <a:pt x="73" y="106"/>
                    <a:pt x="77" y="110"/>
                    <a:pt x="71" y="110"/>
                  </a:cubicBezTo>
                  <a:cubicBezTo>
                    <a:pt x="65" y="112"/>
                    <a:pt x="67" y="118"/>
                    <a:pt x="62" y="117"/>
                  </a:cubicBezTo>
                  <a:cubicBezTo>
                    <a:pt x="59" y="115"/>
                    <a:pt x="56" y="118"/>
                    <a:pt x="53" y="112"/>
                  </a:cubicBezTo>
                  <a:cubicBezTo>
                    <a:pt x="50" y="103"/>
                    <a:pt x="51" y="101"/>
                    <a:pt x="48" y="99"/>
                  </a:cubicBezTo>
                  <a:cubicBezTo>
                    <a:pt x="47" y="98"/>
                    <a:pt x="47" y="96"/>
                    <a:pt x="45" y="96"/>
                  </a:cubicBezTo>
                  <a:cubicBezTo>
                    <a:pt x="44" y="98"/>
                    <a:pt x="44" y="96"/>
                    <a:pt x="48" y="92"/>
                  </a:cubicBezTo>
                  <a:cubicBezTo>
                    <a:pt x="50" y="90"/>
                    <a:pt x="47" y="89"/>
                    <a:pt x="45" y="82"/>
                  </a:cubicBezTo>
                  <a:cubicBezTo>
                    <a:pt x="42" y="73"/>
                    <a:pt x="50" y="64"/>
                    <a:pt x="48" y="64"/>
                  </a:cubicBezTo>
                  <a:cubicBezTo>
                    <a:pt x="41" y="62"/>
                    <a:pt x="41" y="65"/>
                    <a:pt x="33" y="64"/>
                  </a:cubicBezTo>
                  <a:cubicBezTo>
                    <a:pt x="30" y="64"/>
                    <a:pt x="29" y="54"/>
                    <a:pt x="26" y="56"/>
                  </a:cubicBezTo>
                  <a:cubicBezTo>
                    <a:pt x="24" y="57"/>
                    <a:pt x="23" y="54"/>
                    <a:pt x="15" y="56"/>
                  </a:cubicBezTo>
                  <a:cubicBezTo>
                    <a:pt x="9" y="56"/>
                    <a:pt x="14" y="53"/>
                    <a:pt x="9" y="51"/>
                  </a:cubicBezTo>
                  <a:cubicBezTo>
                    <a:pt x="6" y="51"/>
                    <a:pt x="12" y="43"/>
                    <a:pt x="9" y="42"/>
                  </a:cubicBezTo>
                  <a:cubicBezTo>
                    <a:pt x="4" y="39"/>
                    <a:pt x="7" y="32"/>
                    <a:pt x="3" y="34"/>
                  </a:cubicBezTo>
                  <a:cubicBezTo>
                    <a:pt x="0" y="34"/>
                    <a:pt x="1" y="34"/>
                    <a:pt x="3" y="31"/>
                  </a:cubicBezTo>
                  <a:cubicBezTo>
                    <a:pt x="6" y="29"/>
                    <a:pt x="4" y="17"/>
                    <a:pt x="9" y="15"/>
                  </a:cubicBezTo>
                  <a:cubicBezTo>
                    <a:pt x="14" y="12"/>
                    <a:pt x="7" y="9"/>
                    <a:pt x="18" y="7"/>
                  </a:cubicBezTo>
                  <a:cubicBezTo>
                    <a:pt x="15" y="9"/>
                    <a:pt x="10" y="11"/>
                    <a:pt x="14" y="14"/>
                  </a:cubicBezTo>
                  <a:cubicBezTo>
                    <a:pt x="14" y="14"/>
                    <a:pt x="15" y="15"/>
                    <a:pt x="15" y="17"/>
                  </a:cubicBezTo>
                  <a:cubicBezTo>
                    <a:pt x="15" y="21"/>
                    <a:pt x="17" y="15"/>
                    <a:pt x="23" y="14"/>
                  </a:cubicBezTo>
                  <a:cubicBezTo>
                    <a:pt x="30" y="12"/>
                    <a:pt x="27" y="11"/>
                    <a:pt x="26" y="9"/>
                  </a:cubicBezTo>
                  <a:cubicBezTo>
                    <a:pt x="26" y="6"/>
                    <a:pt x="29" y="0"/>
                    <a:pt x="30" y="6"/>
                  </a:cubicBezTo>
                  <a:cubicBezTo>
                    <a:pt x="33" y="14"/>
                    <a:pt x="41" y="9"/>
                    <a:pt x="41" y="18"/>
                  </a:cubicBezTo>
                  <a:cubicBezTo>
                    <a:pt x="41" y="26"/>
                    <a:pt x="56" y="15"/>
                    <a:pt x="59" y="21"/>
                  </a:cubicBezTo>
                  <a:cubicBezTo>
                    <a:pt x="64" y="26"/>
                    <a:pt x="68" y="25"/>
                    <a:pt x="71" y="23"/>
                  </a:cubicBezTo>
                  <a:cubicBezTo>
                    <a:pt x="74" y="21"/>
                    <a:pt x="70" y="18"/>
                    <a:pt x="77" y="18"/>
                  </a:cubicBezTo>
                  <a:cubicBezTo>
                    <a:pt x="85" y="18"/>
                    <a:pt x="82" y="17"/>
                    <a:pt x="88" y="18"/>
                  </a:cubicBezTo>
                  <a:cubicBezTo>
                    <a:pt x="94" y="18"/>
                    <a:pt x="92" y="20"/>
                    <a:pt x="86" y="20"/>
                  </a:cubicBezTo>
                  <a:cubicBezTo>
                    <a:pt x="80" y="21"/>
                    <a:pt x="90" y="25"/>
                    <a:pt x="91" y="26"/>
                  </a:cubicBezTo>
                  <a:cubicBezTo>
                    <a:pt x="92" y="29"/>
                    <a:pt x="96" y="26"/>
                    <a:pt x="97" y="29"/>
                  </a:cubicBezTo>
                  <a:cubicBezTo>
                    <a:pt x="99" y="32"/>
                    <a:pt x="103" y="31"/>
                    <a:pt x="100" y="34"/>
                  </a:cubicBezTo>
                  <a:cubicBezTo>
                    <a:pt x="97" y="36"/>
                    <a:pt x="99" y="37"/>
                    <a:pt x="97" y="40"/>
                  </a:cubicBezTo>
                  <a:cubicBezTo>
                    <a:pt x="94" y="43"/>
                    <a:pt x="103" y="37"/>
                    <a:pt x="108" y="40"/>
                  </a:cubicBezTo>
                  <a:cubicBezTo>
                    <a:pt x="111" y="45"/>
                    <a:pt x="103" y="46"/>
                    <a:pt x="102" y="50"/>
                  </a:cubicBezTo>
                  <a:cubicBezTo>
                    <a:pt x="100" y="51"/>
                    <a:pt x="103" y="51"/>
                    <a:pt x="105" y="54"/>
                  </a:cubicBezTo>
                  <a:cubicBezTo>
                    <a:pt x="105" y="56"/>
                    <a:pt x="105" y="56"/>
                    <a:pt x="102" y="57"/>
                  </a:cubicBezTo>
                  <a:cubicBezTo>
                    <a:pt x="97" y="59"/>
                    <a:pt x="97" y="57"/>
                    <a:pt x="99" y="62"/>
                  </a:cubicBezTo>
                  <a:cubicBezTo>
                    <a:pt x="100" y="67"/>
                    <a:pt x="91" y="64"/>
                    <a:pt x="102" y="73"/>
                  </a:cubicBezTo>
                </a:path>
              </a:pathLst>
            </a:custGeom>
            <a:grpFill/>
            <a:ln w="6350" cmpd="sng">
              <a:solidFill>
                <a:schemeClr val="bg1"/>
              </a:solidFill>
              <a:round/>
              <a:headEnd/>
              <a:tailEnd/>
            </a:ln>
          </p:spPr>
          <p:txBody>
            <a:bodyPr/>
            <a:lstStyle/>
            <a:p>
              <a:endParaRPr lang="en-GB" sz="1539" dirty="0"/>
            </a:p>
          </p:txBody>
        </p:sp>
        <p:sp>
          <p:nvSpPr>
            <p:cNvPr id="344" name="Freeform 22"/>
            <p:cNvSpPr>
              <a:spLocks/>
            </p:cNvSpPr>
            <p:nvPr/>
          </p:nvSpPr>
          <p:spPr bwMode="auto">
            <a:xfrm>
              <a:off x="3415791" y="4868620"/>
              <a:ext cx="135664" cy="233128"/>
            </a:xfrm>
            <a:custGeom>
              <a:avLst/>
              <a:gdLst/>
              <a:ahLst/>
              <a:cxnLst>
                <a:cxn ang="0">
                  <a:pos x="44" y="66"/>
                </a:cxn>
                <a:cxn ang="0">
                  <a:pos x="38" y="64"/>
                </a:cxn>
                <a:cxn ang="0">
                  <a:pos x="30" y="69"/>
                </a:cxn>
                <a:cxn ang="0">
                  <a:pos x="26" y="72"/>
                </a:cxn>
                <a:cxn ang="0">
                  <a:pos x="18" y="64"/>
                </a:cxn>
                <a:cxn ang="0">
                  <a:pos x="17" y="56"/>
                </a:cxn>
                <a:cxn ang="0">
                  <a:pos x="18" y="47"/>
                </a:cxn>
                <a:cxn ang="0">
                  <a:pos x="15" y="38"/>
                </a:cxn>
                <a:cxn ang="0">
                  <a:pos x="14" y="33"/>
                </a:cxn>
                <a:cxn ang="0">
                  <a:pos x="10" y="33"/>
                </a:cxn>
                <a:cxn ang="0">
                  <a:pos x="7" y="22"/>
                </a:cxn>
                <a:cxn ang="0">
                  <a:pos x="10" y="17"/>
                </a:cxn>
                <a:cxn ang="0">
                  <a:pos x="14" y="14"/>
                </a:cxn>
                <a:cxn ang="0">
                  <a:pos x="10" y="10"/>
                </a:cxn>
                <a:cxn ang="0">
                  <a:pos x="17" y="0"/>
                </a:cxn>
                <a:cxn ang="0">
                  <a:pos x="18" y="2"/>
                </a:cxn>
                <a:cxn ang="0">
                  <a:pos x="27" y="13"/>
                </a:cxn>
                <a:cxn ang="0">
                  <a:pos x="32" y="17"/>
                </a:cxn>
                <a:cxn ang="0">
                  <a:pos x="37" y="22"/>
                </a:cxn>
                <a:cxn ang="0">
                  <a:pos x="40" y="27"/>
                </a:cxn>
                <a:cxn ang="0">
                  <a:pos x="38" y="33"/>
                </a:cxn>
                <a:cxn ang="0">
                  <a:pos x="35" y="36"/>
                </a:cxn>
                <a:cxn ang="0">
                  <a:pos x="32" y="38"/>
                </a:cxn>
                <a:cxn ang="0">
                  <a:pos x="32" y="42"/>
                </a:cxn>
                <a:cxn ang="0">
                  <a:pos x="35" y="50"/>
                </a:cxn>
                <a:cxn ang="0">
                  <a:pos x="38" y="52"/>
                </a:cxn>
                <a:cxn ang="0">
                  <a:pos x="40" y="58"/>
                </a:cxn>
                <a:cxn ang="0">
                  <a:pos x="44" y="66"/>
                </a:cxn>
              </a:cxnLst>
              <a:rect l="0" t="0" r="r" b="b"/>
              <a:pathLst>
                <a:path w="44" h="74">
                  <a:moveTo>
                    <a:pt x="44" y="66"/>
                  </a:moveTo>
                  <a:cubicBezTo>
                    <a:pt x="40" y="66"/>
                    <a:pt x="41" y="64"/>
                    <a:pt x="38" y="64"/>
                  </a:cubicBezTo>
                  <a:cubicBezTo>
                    <a:pt x="35" y="66"/>
                    <a:pt x="34" y="71"/>
                    <a:pt x="30" y="69"/>
                  </a:cubicBezTo>
                  <a:cubicBezTo>
                    <a:pt x="27" y="69"/>
                    <a:pt x="29" y="71"/>
                    <a:pt x="26" y="72"/>
                  </a:cubicBezTo>
                  <a:cubicBezTo>
                    <a:pt x="24" y="74"/>
                    <a:pt x="18" y="69"/>
                    <a:pt x="18" y="64"/>
                  </a:cubicBezTo>
                  <a:cubicBezTo>
                    <a:pt x="18" y="60"/>
                    <a:pt x="15" y="63"/>
                    <a:pt x="17" y="56"/>
                  </a:cubicBezTo>
                  <a:cubicBezTo>
                    <a:pt x="18" y="50"/>
                    <a:pt x="18" y="50"/>
                    <a:pt x="18" y="47"/>
                  </a:cubicBezTo>
                  <a:cubicBezTo>
                    <a:pt x="21" y="41"/>
                    <a:pt x="14" y="42"/>
                    <a:pt x="15" y="38"/>
                  </a:cubicBezTo>
                  <a:cubicBezTo>
                    <a:pt x="17" y="35"/>
                    <a:pt x="15" y="31"/>
                    <a:pt x="14" y="33"/>
                  </a:cubicBezTo>
                  <a:cubicBezTo>
                    <a:pt x="12" y="33"/>
                    <a:pt x="10" y="33"/>
                    <a:pt x="10" y="33"/>
                  </a:cubicBezTo>
                  <a:cubicBezTo>
                    <a:pt x="0" y="24"/>
                    <a:pt x="9" y="27"/>
                    <a:pt x="7" y="22"/>
                  </a:cubicBezTo>
                  <a:cubicBezTo>
                    <a:pt x="6" y="17"/>
                    <a:pt x="6" y="19"/>
                    <a:pt x="10" y="17"/>
                  </a:cubicBezTo>
                  <a:cubicBezTo>
                    <a:pt x="14" y="16"/>
                    <a:pt x="14" y="16"/>
                    <a:pt x="14" y="14"/>
                  </a:cubicBezTo>
                  <a:cubicBezTo>
                    <a:pt x="12" y="11"/>
                    <a:pt x="9" y="11"/>
                    <a:pt x="10" y="10"/>
                  </a:cubicBezTo>
                  <a:cubicBezTo>
                    <a:pt x="12" y="6"/>
                    <a:pt x="20" y="5"/>
                    <a:pt x="17" y="0"/>
                  </a:cubicBezTo>
                  <a:cubicBezTo>
                    <a:pt x="17" y="2"/>
                    <a:pt x="18" y="2"/>
                    <a:pt x="18" y="2"/>
                  </a:cubicBezTo>
                  <a:cubicBezTo>
                    <a:pt x="26" y="6"/>
                    <a:pt x="29" y="10"/>
                    <a:pt x="27" y="13"/>
                  </a:cubicBezTo>
                  <a:cubicBezTo>
                    <a:pt x="27" y="17"/>
                    <a:pt x="26" y="16"/>
                    <a:pt x="32" y="17"/>
                  </a:cubicBezTo>
                  <a:cubicBezTo>
                    <a:pt x="37" y="19"/>
                    <a:pt x="34" y="22"/>
                    <a:pt x="37" y="22"/>
                  </a:cubicBezTo>
                  <a:cubicBezTo>
                    <a:pt x="38" y="22"/>
                    <a:pt x="38" y="25"/>
                    <a:pt x="40" y="27"/>
                  </a:cubicBezTo>
                  <a:cubicBezTo>
                    <a:pt x="40" y="30"/>
                    <a:pt x="38" y="31"/>
                    <a:pt x="38" y="33"/>
                  </a:cubicBezTo>
                  <a:cubicBezTo>
                    <a:pt x="38" y="35"/>
                    <a:pt x="38" y="35"/>
                    <a:pt x="35" y="36"/>
                  </a:cubicBezTo>
                  <a:cubicBezTo>
                    <a:pt x="32" y="36"/>
                    <a:pt x="32" y="36"/>
                    <a:pt x="32" y="38"/>
                  </a:cubicBezTo>
                  <a:cubicBezTo>
                    <a:pt x="34" y="39"/>
                    <a:pt x="34" y="39"/>
                    <a:pt x="32" y="42"/>
                  </a:cubicBezTo>
                  <a:cubicBezTo>
                    <a:pt x="30" y="47"/>
                    <a:pt x="34" y="47"/>
                    <a:pt x="35" y="50"/>
                  </a:cubicBezTo>
                  <a:cubicBezTo>
                    <a:pt x="35" y="53"/>
                    <a:pt x="37" y="50"/>
                    <a:pt x="38" y="52"/>
                  </a:cubicBezTo>
                  <a:cubicBezTo>
                    <a:pt x="38" y="53"/>
                    <a:pt x="37" y="55"/>
                    <a:pt x="40" y="58"/>
                  </a:cubicBezTo>
                  <a:cubicBezTo>
                    <a:pt x="41" y="60"/>
                    <a:pt x="41" y="63"/>
                    <a:pt x="44" y="66"/>
                  </a:cubicBezTo>
                </a:path>
              </a:pathLst>
            </a:custGeom>
            <a:grpFill/>
            <a:ln w="6350" cmpd="sng">
              <a:solidFill>
                <a:schemeClr val="bg1"/>
              </a:solidFill>
              <a:round/>
              <a:headEnd/>
              <a:tailEnd/>
            </a:ln>
          </p:spPr>
          <p:txBody>
            <a:bodyPr/>
            <a:lstStyle/>
            <a:p>
              <a:endParaRPr lang="en-GB" sz="1539" dirty="0"/>
            </a:p>
          </p:txBody>
        </p:sp>
        <p:sp>
          <p:nvSpPr>
            <p:cNvPr id="345" name="Freeform 23"/>
            <p:cNvSpPr>
              <a:spLocks/>
            </p:cNvSpPr>
            <p:nvPr/>
          </p:nvSpPr>
          <p:spPr bwMode="auto">
            <a:xfrm>
              <a:off x="3511553" y="4944711"/>
              <a:ext cx="102147" cy="137610"/>
            </a:xfrm>
            <a:custGeom>
              <a:avLst/>
              <a:gdLst/>
              <a:ahLst/>
              <a:cxnLst>
                <a:cxn ang="0">
                  <a:pos x="33" y="4"/>
                </a:cxn>
                <a:cxn ang="0">
                  <a:pos x="29" y="15"/>
                </a:cxn>
                <a:cxn ang="0">
                  <a:pos x="32" y="23"/>
                </a:cxn>
                <a:cxn ang="0">
                  <a:pos x="32" y="27"/>
                </a:cxn>
                <a:cxn ang="0">
                  <a:pos x="29" y="37"/>
                </a:cxn>
                <a:cxn ang="0">
                  <a:pos x="26" y="35"/>
                </a:cxn>
                <a:cxn ang="0">
                  <a:pos x="20" y="37"/>
                </a:cxn>
                <a:cxn ang="0">
                  <a:pos x="18" y="40"/>
                </a:cxn>
                <a:cxn ang="0">
                  <a:pos x="13" y="41"/>
                </a:cxn>
                <a:cxn ang="0">
                  <a:pos x="9" y="33"/>
                </a:cxn>
                <a:cxn ang="0">
                  <a:pos x="7" y="27"/>
                </a:cxn>
                <a:cxn ang="0">
                  <a:pos x="4" y="26"/>
                </a:cxn>
                <a:cxn ang="0">
                  <a:pos x="1" y="18"/>
                </a:cxn>
                <a:cxn ang="0">
                  <a:pos x="1" y="14"/>
                </a:cxn>
                <a:cxn ang="0">
                  <a:pos x="4" y="12"/>
                </a:cxn>
                <a:cxn ang="0">
                  <a:pos x="7" y="9"/>
                </a:cxn>
                <a:cxn ang="0">
                  <a:pos x="9" y="3"/>
                </a:cxn>
                <a:cxn ang="0">
                  <a:pos x="18" y="3"/>
                </a:cxn>
                <a:cxn ang="0">
                  <a:pos x="21" y="1"/>
                </a:cxn>
                <a:cxn ang="0">
                  <a:pos x="24" y="1"/>
                </a:cxn>
                <a:cxn ang="0">
                  <a:pos x="33" y="4"/>
                </a:cxn>
              </a:cxnLst>
              <a:rect l="0" t="0" r="r" b="b"/>
              <a:pathLst>
                <a:path w="33" h="44">
                  <a:moveTo>
                    <a:pt x="33" y="4"/>
                  </a:moveTo>
                  <a:cubicBezTo>
                    <a:pt x="30" y="12"/>
                    <a:pt x="29" y="9"/>
                    <a:pt x="29" y="15"/>
                  </a:cubicBezTo>
                  <a:cubicBezTo>
                    <a:pt x="30" y="20"/>
                    <a:pt x="30" y="21"/>
                    <a:pt x="32" y="23"/>
                  </a:cubicBezTo>
                  <a:cubicBezTo>
                    <a:pt x="33" y="24"/>
                    <a:pt x="33" y="26"/>
                    <a:pt x="32" y="27"/>
                  </a:cubicBezTo>
                  <a:cubicBezTo>
                    <a:pt x="30" y="29"/>
                    <a:pt x="33" y="33"/>
                    <a:pt x="29" y="37"/>
                  </a:cubicBezTo>
                  <a:cubicBezTo>
                    <a:pt x="27" y="35"/>
                    <a:pt x="26" y="37"/>
                    <a:pt x="26" y="35"/>
                  </a:cubicBezTo>
                  <a:cubicBezTo>
                    <a:pt x="26" y="32"/>
                    <a:pt x="21" y="38"/>
                    <a:pt x="20" y="37"/>
                  </a:cubicBezTo>
                  <a:cubicBezTo>
                    <a:pt x="16" y="35"/>
                    <a:pt x="16" y="37"/>
                    <a:pt x="18" y="40"/>
                  </a:cubicBezTo>
                  <a:cubicBezTo>
                    <a:pt x="20" y="44"/>
                    <a:pt x="15" y="40"/>
                    <a:pt x="13" y="41"/>
                  </a:cubicBezTo>
                  <a:cubicBezTo>
                    <a:pt x="10" y="38"/>
                    <a:pt x="10" y="35"/>
                    <a:pt x="9" y="33"/>
                  </a:cubicBezTo>
                  <a:cubicBezTo>
                    <a:pt x="6" y="30"/>
                    <a:pt x="7" y="29"/>
                    <a:pt x="7" y="27"/>
                  </a:cubicBezTo>
                  <a:cubicBezTo>
                    <a:pt x="6" y="26"/>
                    <a:pt x="4" y="29"/>
                    <a:pt x="4" y="26"/>
                  </a:cubicBezTo>
                  <a:cubicBezTo>
                    <a:pt x="3" y="23"/>
                    <a:pt x="0" y="23"/>
                    <a:pt x="1" y="18"/>
                  </a:cubicBezTo>
                  <a:cubicBezTo>
                    <a:pt x="3" y="15"/>
                    <a:pt x="3" y="15"/>
                    <a:pt x="1" y="14"/>
                  </a:cubicBezTo>
                  <a:cubicBezTo>
                    <a:pt x="1" y="12"/>
                    <a:pt x="1" y="12"/>
                    <a:pt x="4" y="12"/>
                  </a:cubicBezTo>
                  <a:cubicBezTo>
                    <a:pt x="7" y="10"/>
                    <a:pt x="7" y="10"/>
                    <a:pt x="7" y="9"/>
                  </a:cubicBezTo>
                  <a:cubicBezTo>
                    <a:pt x="7" y="7"/>
                    <a:pt x="9" y="6"/>
                    <a:pt x="9" y="3"/>
                  </a:cubicBezTo>
                  <a:cubicBezTo>
                    <a:pt x="12" y="0"/>
                    <a:pt x="18" y="4"/>
                    <a:pt x="18" y="3"/>
                  </a:cubicBezTo>
                  <a:cubicBezTo>
                    <a:pt x="18" y="1"/>
                    <a:pt x="20" y="1"/>
                    <a:pt x="21" y="1"/>
                  </a:cubicBezTo>
                  <a:cubicBezTo>
                    <a:pt x="23" y="1"/>
                    <a:pt x="24" y="3"/>
                    <a:pt x="24" y="1"/>
                  </a:cubicBezTo>
                  <a:cubicBezTo>
                    <a:pt x="24" y="1"/>
                    <a:pt x="30" y="3"/>
                    <a:pt x="33" y="4"/>
                  </a:cubicBezTo>
                </a:path>
              </a:pathLst>
            </a:custGeom>
            <a:grpFill/>
            <a:ln w="6350" cmpd="sng">
              <a:solidFill>
                <a:schemeClr val="bg1"/>
              </a:solidFill>
              <a:round/>
              <a:headEnd/>
              <a:tailEnd/>
            </a:ln>
          </p:spPr>
          <p:txBody>
            <a:bodyPr/>
            <a:lstStyle/>
            <a:p>
              <a:endParaRPr lang="en-GB" sz="1539" dirty="0"/>
            </a:p>
          </p:txBody>
        </p:sp>
        <p:sp>
          <p:nvSpPr>
            <p:cNvPr id="346" name="Freeform 24"/>
            <p:cNvSpPr>
              <a:spLocks/>
            </p:cNvSpPr>
            <p:nvPr/>
          </p:nvSpPr>
          <p:spPr bwMode="auto">
            <a:xfrm>
              <a:off x="3600932" y="4957662"/>
              <a:ext cx="71822" cy="113326"/>
            </a:xfrm>
            <a:custGeom>
              <a:avLst/>
              <a:gdLst/>
              <a:ahLst/>
              <a:cxnLst>
                <a:cxn ang="0">
                  <a:pos x="4" y="0"/>
                </a:cxn>
                <a:cxn ang="0">
                  <a:pos x="7" y="0"/>
                </a:cxn>
                <a:cxn ang="0">
                  <a:pos x="13" y="5"/>
                </a:cxn>
                <a:cxn ang="0">
                  <a:pos x="20" y="9"/>
                </a:cxn>
                <a:cxn ang="0">
                  <a:pos x="23" y="14"/>
                </a:cxn>
                <a:cxn ang="0">
                  <a:pos x="23" y="17"/>
                </a:cxn>
                <a:cxn ang="0">
                  <a:pos x="18" y="23"/>
                </a:cxn>
                <a:cxn ang="0">
                  <a:pos x="12" y="34"/>
                </a:cxn>
                <a:cxn ang="0">
                  <a:pos x="9" y="33"/>
                </a:cxn>
                <a:cxn ang="0">
                  <a:pos x="4" y="34"/>
                </a:cxn>
                <a:cxn ang="0">
                  <a:pos x="0" y="33"/>
                </a:cxn>
                <a:cxn ang="0">
                  <a:pos x="3" y="23"/>
                </a:cxn>
                <a:cxn ang="0">
                  <a:pos x="3" y="19"/>
                </a:cxn>
                <a:cxn ang="0">
                  <a:pos x="0" y="11"/>
                </a:cxn>
                <a:cxn ang="0">
                  <a:pos x="4" y="0"/>
                </a:cxn>
              </a:cxnLst>
              <a:rect l="0" t="0" r="r" b="b"/>
              <a:pathLst>
                <a:path w="23" h="36">
                  <a:moveTo>
                    <a:pt x="4" y="0"/>
                  </a:moveTo>
                  <a:cubicBezTo>
                    <a:pt x="6" y="0"/>
                    <a:pt x="6" y="0"/>
                    <a:pt x="7" y="0"/>
                  </a:cubicBezTo>
                  <a:cubicBezTo>
                    <a:pt x="10" y="2"/>
                    <a:pt x="12" y="2"/>
                    <a:pt x="13" y="5"/>
                  </a:cubicBezTo>
                  <a:cubicBezTo>
                    <a:pt x="15" y="8"/>
                    <a:pt x="18" y="8"/>
                    <a:pt x="20" y="9"/>
                  </a:cubicBezTo>
                  <a:cubicBezTo>
                    <a:pt x="21" y="14"/>
                    <a:pt x="21" y="6"/>
                    <a:pt x="23" y="14"/>
                  </a:cubicBezTo>
                  <a:cubicBezTo>
                    <a:pt x="23" y="14"/>
                    <a:pt x="21" y="16"/>
                    <a:pt x="23" y="17"/>
                  </a:cubicBezTo>
                  <a:cubicBezTo>
                    <a:pt x="21" y="19"/>
                    <a:pt x="21" y="19"/>
                    <a:pt x="18" y="23"/>
                  </a:cubicBezTo>
                  <a:cubicBezTo>
                    <a:pt x="17" y="26"/>
                    <a:pt x="15" y="34"/>
                    <a:pt x="12" y="34"/>
                  </a:cubicBezTo>
                  <a:cubicBezTo>
                    <a:pt x="9" y="34"/>
                    <a:pt x="10" y="31"/>
                    <a:pt x="9" y="33"/>
                  </a:cubicBezTo>
                  <a:cubicBezTo>
                    <a:pt x="6" y="36"/>
                    <a:pt x="6" y="31"/>
                    <a:pt x="4" y="34"/>
                  </a:cubicBezTo>
                  <a:cubicBezTo>
                    <a:pt x="3" y="36"/>
                    <a:pt x="1" y="36"/>
                    <a:pt x="0" y="33"/>
                  </a:cubicBezTo>
                  <a:cubicBezTo>
                    <a:pt x="4" y="30"/>
                    <a:pt x="1" y="25"/>
                    <a:pt x="3" y="23"/>
                  </a:cubicBezTo>
                  <a:cubicBezTo>
                    <a:pt x="4" y="22"/>
                    <a:pt x="4" y="20"/>
                    <a:pt x="3" y="19"/>
                  </a:cubicBezTo>
                  <a:cubicBezTo>
                    <a:pt x="1" y="17"/>
                    <a:pt x="1" y="16"/>
                    <a:pt x="0" y="11"/>
                  </a:cubicBezTo>
                  <a:cubicBezTo>
                    <a:pt x="0" y="5"/>
                    <a:pt x="1" y="8"/>
                    <a:pt x="4" y="0"/>
                  </a:cubicBezTo>
                </a:path>
              </a:pathLst>
            </a:custGeom>
            <a:grpFill/>
            <a:ln w="6350" cmpd="sng">
              <a:solidFill>
                <a:schemeClr val="bg1"/>
              </a:solidFill>
              <a:round/>
              <a:headEnd/>
              <a:tailEnd/>
            </a:ln>
          </p:spPr>
          <p:txBody>
            <a:bodyPr/>
            <a:lstStyle/>
            <a:p>
              <a:endParaRPr lang="en-GB" sz="1539" dirty="0"/>
            </a:p>
          </p:txBody>
        </p:sp>
        <p:sp>
          <p:nvSpPr>
            <p:cNvPr id="347" name="Freeform 25"/>
            <p:cNvSpPr>
              <a:spLocks/>
            </p:cNvSpPr>
            <p:nvPr/>
          </p:nvSpPr>
          <p:spPr bwMode="auto">
            <a:xfrm>
              <a:off x="2828444" y="4784436"/>
              <a:ext cx="82995" cy="100374"/>
            </a:xfrm>
            <a:custGeom>
              <a:avLst/>
              <a:gdLst/>
              <a:ahLst/>
              <a:cxnLst>
                <a:cxn ang="0">
                  <a:pos x="27" y="18"/>
                </a:cxn>
                <a:cxn ang="0">
                  <a:pos x="26" y="17"/>
                </a:cxn>
                <a:cxn ang="0">
                  <a:pos x="24" y="23"/>
                </a:cxn>
                <a:cxn ang="0">
                  <a:pos x="26" y="24"/>
                </a:cxn>
                <a:cxn ang="0">
                  <a:pos x="24" y="28"/>
                </a:cxn>
                <a:cxn ang="0">
                  <a:pos x="24" y="32"/>
                </a:cxn>
                <a:cxn ang="0">
                  <a:pos x="23" y="31"/>
                </a:cxn>
                <a:cxn ang="0">
                  <a:pos x="23" y="28"/>
                </a:cxn>
                <a:cxn ang="0">
                  <a:pos x="21" y="26"/>
                </a:cxn>
                <a:cxn ang="0">
                  <a:pos x="21" y="29"/>
                </a:cxn>
                <a:cxn ang="0">
                  <a:pos x="20" y="29"/>
                </a:cxn>
                <a:cxn ang="0">
                  <a:pos x="18" y="26"/>
                </a:cxn>
                <a:cxn ang="0">
                  <a:pos x="20" y="23"/>
                </a:cxn>
                <a:cxn ang="0">
                  <a:pos x="15" y="20"/>
                </a:cxn>
                <a:cxn ang="0">
                  <a:pos x="11" y="17"/>
                </a:cxn>
                <a:cxn ang="0">
                  <a:pos x="11" y="14"/>
                </a:cxn>
                <a:cxn ang="0">
                  <a:pos x="6" y="12"/>
                </a:cxn>
                <a:cxn ang="0">
                  <a:pos x="6" y="12"/>
                </a:cxn>
                <a:cxn ang="0">
                  <a:pos x="9" y="15"/>
                </a:cxn>
                <a:cxn ang="0">
                  <a:pos x="6" y="17"/>
                </a:cxn>
                <a:cxn ang="0">
                  <a:pos x="3" y="14"/>
                </a:cxn>
                <a:cxn ang="0">
                  <a:pos x="1" y="9"/>
                </a:cxn>
                <a:cxn ang="0">
                  <a:pos x="3" y="7"/>
                </a:cxn>
                <a:cxn ang="0">
                  <a:pos x="1" y="4"/>
                </a:cxn>
                <a:cxn ang="0">
                  <a:pos x="3" y="3"/>
                </a:cxn>
                <a:cxn ang="0">
                  <a:pos x="6" y="3"/>
                </a:cxn>
                <a:cxn ang="0">
                  <a:pos x="12" y="3"/>
                </a:cxn>
                <a:cxn ang="0">
                  <a:pos x="14" y="4"/>
                </a:cxn>
                <a:cxn ang="0">
                  <a:pos x="18" y="4"/>
                </a:cxn>
                <a:cxn ang="0">
                  <a:pos x="21" y="10"/>
                </a:cxn>
                <a:cxn ang="0">
                  <a:pos x="27" y="18"/>
                </a:cxn>
              </a:cxnLst>
              <a:rect l="0" t="0" r="r" b="b"/>
              <a:pathLst>
                <a:path w="27" h="32">
                  <a:moveTo>
                    <a:pt x="27" y="18"/>
                  </a:moveTo>
                  <a:cubicBezTo>
                    <a:pt x="26" y="18"/>
                    <a:pt x="26" y="17"/>
                    <a:pt x="26" y="17"/>
                  </a:cubicBezTo>
                  <a:cubicBezTo>
                    <a:pt x="24" y="17"/>
                    <a:pt x="24" y="20"/>
                    <a:pt x="24" y="23"/>
                  </a:cubicBezTo>
                  <a:cubicBezTo>
                    <a:pt x="24" y="23"/>
                    <a:pt x="27" y="23"/>
                    <a:pt x="26" y="24"/>
                  </a:cubicBezTo>
                  <a:cubicBezTo>
                    <a:pt x="24" y="26"/>
                    <a:pt x="26" y="26"/>
                    <a:pt x="24" y="28"/>
                  </a:cubicBezTo>
                  <a:cubicBezTo>
                    <a:pt x="24" y="29"/>
                    <a:pt x="23" y="29"/>
                    <a:pt x="24" y="32"/>
                  </a:cubicBezTo>
                  <a:cubicBezTo>
                    <a:pt x="24" y="32"/>
                    <a:pt x="24" y="31"/>
                    <a:pt x="23" y="31"/>
                  </a:cubicBezTo>
                  <a:cubicBezTo>
                    <a:pt x="23" y="29"/>
                    <a:pt x="24" y="28"/>
                    <a:pt x="23" y="28"/>
                  </a:cubicBezTo>
                  <a:cubicBezTo>
                    <a:pt x="21" y="26"/>
                    <a:pt x="23" y="24"/>
                    <a:pt x="21" y="26"/>
                  </a:cubicBezTo>
                  <a:cubicBezTo>
                    <a:pt x="18" y="26"/>
                    <a:pt x="23" y="28"/>
                    <a:pt x="21" y="29"/>
                  </a:cubicBezTo>
                  <a:cubicBezTo>
                    <a:pt x="21" y="31"/>
                    <a:pt x="21" y="29"/>
                    <a:pt x="20" y="29"/>
                  </a:cubicBezTo>
                  <a:cubicBezTo>
                    <a:pt x="20" y="29"/>
                    <a:pt x="17" y="28"/>
                    <a:pt x="18" y="26"/>
                  </a:cubicBezTo>
                  <a:cubicBezTo>
                    <a:pt x="20" y="26"/>
                    <a:pt x="18" y="24"/>
                    <a:pt x="20" y="23"/>
                  </a:cubicBezTo>
                  <a:cubicBezTo>
                    <a:pt x="20" y="23"/>
                    <a:pt x="18" y="21"/>
                    <a:pt x="15" y="20"/>
                  </a:cubicBezTo>
                  <a:cubicBezTo>
                    <a:pt x="12" y="17"/>
                    <a:pt x="12" y="18"/>
                    <a:pt x="11" y="17"/>
                  </a:cubicBezTo>
                  <a:cubicBezTo>
                    <a:pt x="11" y="17"/>
                    <a:pt x="11" y="17"/>
                    <a:pt x="11" y="14"/>
                  </a:cubicBezTo>
                  <a:cubicBezTo>
                    <a:pt x="11" y="12"/>
                    <a:pt x="8" y="12"/>
                    <a:pt x="6" y="12"/>
                  </a:cubicBezTo>
                  <a:cubicBezTo>
                    <a:pt x="6" y="10"/>
                    <a:pt x="6" y="12"/>
                    <a:pt x="6" y="12"/>
                  </a:cubicBezTo>
                  <a:cubicBezTo>
                    <a:pt x="8" y="14"/>
                    <a:pt x="11" y="15"/>
                    <a:pt x="9" y="15"/>
                  </a:cubicBezTo>
                  <a:cubicBezTo>
                    <a:pt x="8" y="17"/>
                    <a:pt x="8" y="18"/>
                    <a:pt x="6" y="17"/>
                  </a:cubicBezTo>
                  <a:cubicBezTo>
                    <a:pt x="6" y="15"/>
                    <a:pt x="3" y="14"/>
                    <a:pt x="3" y="14"/>
                  </a:cubicBezTo>
                  <a:cubicBezTo>
                    <a:pt x="3" y="14"/>
                    <a:pt x="0" y="12"/>
                    <a:pt x="1" y="9"/>
                  </a:cubicBezTo>
                  <a:cubicBezTo>
                    <a:pt x="1" y="6"/>
                    <a:pt x="3" y="9"/>
                    <a:pt x="3" y="7"/>
                  </a:cubicBezTo>
                  <a:cubicBezTo>
                    <a:pt x="3" y="4"/>
                    <a:pt x="3" y="6"/>
                    <a:pt x="1" y="4"/>
                  </a:cubicBezTo>
                  <a:cubicBezTo>
                    <a:pt x="0" y="4"/>
                    <a:pt x="3" y="4"/>
                    <a:pt x="3" y="3"/>
                  </a:cubicBezTo>
                  <a:cubicBezTo>
                    <a:pt x="3" y="1"/>
                    <a:pt x="3" y="0"/>
                    <a:pt x="6" y="3"/>
                  </a:cubicBezTo>
                  <a:cubicBezTo>
                    <a:pt x="11" y="6"/>
                    <a:pt x="9" y="1"/>
                    <a:pt x="12" y="3"/>
                  </a:cubicBezTo>
                  <a:cubicBezTo>
                    <a:pt x="12" y="4"/>
                    <a:pt x="14" y="3"/>
                    <a:pt x="14" y="4"/>
                  </a:cubicBezTo>
                  <a:cubicBezTo>
                    <a:pt x="14" y="6"/>
                    <a:pt x="17" y="7"/>
                    <a:pt x="18" y="4"/>
                  </a:cubicBezTo>
                  <a:cubicBezTo>
                    <a:pt x="20" y="6"/>
                    <a:pt x="20" y="7"/>
                    <a:pt x="21" y="10"/>
                  </a:cubicBezTo>
                  <a:cubicBezTo>
                    <a:pt x="23" y="14"/>
                    <a:pt x="27" y="17"/>
                    <a:pt x="27" y="18"/>
                  </a:cubicBezTo>
                </a:path>
              </a:pathLst>
            </a:custGeom>
            <a:grpFill/>
            <a:ln w="6350" cmpd="sng">
              <a:solidFill>
                <a:schemeClr val="bg1"/>
              </a:solidFill>
              <a:round/>
              <a:headEnd/>
              <a:tailEnd/>
            </a:ln>
          </p:spPr>
          <p:txBody>
            <a:bodyPr/>
            <a:lstStyle/>
            <a:p>
              <a:endParaRPr lang="en-GB" sz="1539" dirty="0"/>
            </a:p>
          </p:txBody>
        </p:sp>
        <p:sp>
          <p:nvSpPr>
            <p:cNvPr id="348" name="Freeform 26"/>
            <p:cNvSpPr>
              <a:spLocks/>
            </p:cNvSpPr>
            <p:nvPr/>
          </p:nvSpPr>
          <p:spPr bwMode="auto">
            <a:xfrm>
              <a:off x="2783754" y="4667872"/>
              <a:ext cx="111724" cy="139229"/>
            </a:xfrm>
            <a:custGeom>
              <a:avLst/>
              <a:gdLst/>
              <a:ahLst/>
              <a:cxnLst>
                <a:cxn ang="0">
                  <a:pos x="3" y="21"/>
                </a:cxn>
                <a:cxn ang="0">
                  <a:pos x="6" y="19"/>
                </a:cxn>
                <a:cxn ang="0">
                  <a:pos x="8" y="16"/>
                </a:cxn>
                <a:cxn ang="0">
                  <a:pos x="11" y="13"/>
                </a:cxn>
                <a:cxn ang="0">
                  <a:pos x="14" y="10"/>
                </a:cxn>
                <a:cxn ang="0">
                  <a:pos x="17" y="11"/>
                </a:cxn>
                <a:cxn ang="0">
                  <a:pos x="21" y="3"/>
                </a:cxn>
                <a:cxn ang="0">
                  <a:pos x="24" y="3"/>
                </a:cxn>
                <a:cxn ang="0">
                  <a:pos x="32" y="2"/>
                </a:cxn>
                <a:cxn ang="0">
                  <a:pos x="36" y="0"/>
                </a:cxn>
                <a:cxn ang="0">
                  <a:pos x="36" y="5"/>
                </a:cxn>
                <a:cxn ang="0">
                  <a:pos x="33" y="13"/>
                </a:cxn>
                <a:cxn ang="0">
                  <a:pos x="33" y="17"/>
                </a:cxn>
                <a:cxn ang="0">
                  <a:pos x="33" y="25"/>
                </a:cxn>
                <a:cxn ang="0">
                  <a:pos x="33" y="27"/>
                </a:cxn>
                <a:cxn ang="0">
                  <a:pos x="32" y="28"/>
                </a:cxn>
                <a:cxn ang="0">
                  <a:pos x="32" y="32"/>
                </a:cxn>
                <a:cxn ang="0">
                  <a:pos x="32" y="35"/>
                </a:cxn>
                <a:cxn ang="0">
                  <a:pos x="30" y="38"/>
                </a:cxn>
                <a:cxn ang="0">
                  <a:pos x="32" y="41"/>
                </a:cxn>
                <a:cxn ang="0">
                  <a:pos x="27" y="41"/>
                </a:cxn>
                <a:cxn ang="0">
                  <a:pos x="26" y="39"/>
                </a:cxn>
                <a:cxn ang="0">
                  <a:pos x="20" y="39"/>
                </a:cxn>
                <a:cxn ang="0">
                  <a:pos x="17" y="39"/>
                </a:cxn>
                <a:cxn ang="0">
                  <a:pos x="9" y="32"/>
                </a:cxn>
                <a:cxn ang="0">
                  <a:pos x="3" y="24"/>
                </a:cxn>
                <a:cxn ang="0">
                  <a:pos x="1" y="21"/>
                </a:cxn>
                <a:cxn ang="0">
                  <a:pos x="3" y="21"/>
                </a:cxn>
              </a:cxnLst>
              <a:rect l="0" t="0" r="r" b="b"/>
              <a:pathLst>
                <a:path w="36" h="44">
                  <a:moveTo>
                    <a:pt x="3" y="21"/>
                  </a:moveTo>
                  <a:cubicBezTo>
                    <a:pt x="6" y="21"/>
                    <a:pt x="6" y="21"/>
                    <a:pt x="6" y="19"/>
                  </a:cubicBezTo>
                  <a:cubicBezTo>
                    <a:pt x="8" y="16"/>
                    <a:pt x="9" y="19"/>
                    <a:pt x="8" y="16"/>
                  </a:cubicBezTo>
                  <a:cubicBezTo>
                    <a:pt x="8" y="11"/>
                    <a:pt x="8" y="13"/>
                    <a:pt x="11" y="13"/>
                  </a:cubicBezTo>
                  <a:cubicBezTo>
                    <a:pt x="12" y="13"/>
                    <a:pt x="12" y="8"/>
                    <a:pt x="14" y="10"/>
                  </a:cubicBezTo>
                  <a:cubicBezTo>
                    <a:pt x="15" y="13"/>
                    <a:pt x="17" y="13"/>
                    <a:pt x="17" y="11"/>
                  </a:cubicBezTo>
                  <a:cubicBezTo>
                    <a:pt x="15" y="10"/>
                    <a:pt x="21" y="5"/>
                    <a:pt x="21" y="3"/>
                  </a:cubicBezTo>
                  <a:cubicBezTo>
                    <a:pt x="23" y="2"/>
                    <a:pt x="23" y="2"/>
                    <a:pt x="24" y="3"/>
                  </a:cubicBezTo>
                  <a:cubicBezTo>
                    <a:pt x="24" y="3"/>
                    <a:pt x="30" y="3"/>
                    <a:pt x="32" y="2"/>
                  </a:cubicBezTo>
                  <a:cubicBezTo>
                    <a:pt x="33" y="0"/>
                    <a:pt x="35" y="0"/>
                    <a:pt x="36" y="0"/>
                  </a:cubicBezTo>
                  <a:cubicBezTo>
                    <a:pt x="35" y="2"/>
                    <a:pt x="35" y="3"/>
                    <a:pt x="36" y="5"/>
                  </a:cubicBezTo>
                  <a:cubicBezTo>
                    <a:pt x="36" y="8"/>
                    <a:pt x="33" y="10"/>
                    <a:pt x="33" y="13"/>
                  </a:cubicBezTo>
                  <a:cubicBezTo>
                    <a:pt x="33" y="16"/>
                    <a:pt x="32" y="14"/>
                    <a:pt x="33" y="17"/>
                  </a:cubicBezTo>
                  <a:cubicBezTo>
                    <a:pt x="33" y="22"/>
                    <a:pt x="33" y="24"/>
                    <a:pt x="33" y="25"/>
                  </a:cubicBezTo>
                  <a:cubicBezTo>
                    <a:pt x="33" y="27"/>
                    <a:pt x="33" y="27"/>
                    <a:pt x="33" y="27"/>
                  </a:cubicBezTo>
                  <a:cubicBezTo>
                    <a:pt x="32" y="27"/>
                    <a:pt x="33" y="27"/>
                    <a:pt x="32" y="28"/>
                  </a:cubicBezTo>
                  <a:cubicBezTo>
                    <a:pt x="32" y="30"/>
                    <a:pt x="30" y="32"/>
                    <a:pt x="32" y="32"/>
                  </a:cubicBezTo>
                  <a:cubicBezTo>
                    <a:pt x="32" y="32"/>
                    <a:pt x="33" y="35"/>
                    <a:pt x="32" y="35"/>
                  </a:cubicBezTo>
                  <a:cubicBezTo>
                    <a:pt x="32" y="35"/>
                    <a:pt x="30" y="36"/>
                    <a:pt x="30" y="38"/>
                  </a:cubicBezTo>
                  <a:cubicBezTo>
                    <a:pt x="32" y="39"/>
                    <a:pt x="32" y="41"/>
                    <a:pt x="32" y="41"/>
                  </a:cubicBezTo>
                  <a:cubicBezTo>
                    <a:pt x="30" y="44"/>
                    <a:pt x="27" y="43"/>
                    <a:pt x="27" y="41"/>
                  </a:cubicBezTo>
                  <a:cubicBezTo>
                    <a:pt x="27" y="39"/>
                    <a:pt x="26" y="41"/>
                    <a:pt x="26" y="39"/>
                  </a:cubicBezTo>
                  <a:cubicBezTo>
                    <a:pt x="23" y="38"/>
                    <a:pt x="24" y="43"/>
                    <a:pt x="20" y="39"/>
                  </a:cubicBezTo>
                  <a:cubicBezTo>
                    <a:pt x="17" y="36"/>
                    <a:pt x="17" y="38"/>
                    <a:pt x="17" y="39"/>
                  </a:cubicBezTo>
                  <a:cubicBezTo>
                    <a:pt x="12" y="35"/>
                    <a:pt x="11" y="35"/>
                    <a:pt x="9" y="32"/>
                  </a:cubicBezTo>
                  <a:cubicBezTo>
                    <a:pt x="8" y="27"/>
                    <a:pt x="5" y="27"/>
                    <a:pt x="3" y="24"/>
                  </a:cubicBezTo>
                  <a:cubicBezTo>
                    <a:pt x="1" y="22"/>
                    <a:pt x="0" y="22"/>
                    <a:pt x="1" y="21"/>
                  </a:cubicBezTo>
                  <a:cubicBezTo>
                    <a:pt x="1" y="19"/>
                    <a:pt x="3" y="22"/>
                    <a:pt x="3" y="21"/>
                  </a:cubicBezTo>
                </a:path>
              </a:pathLst>
            </a:custGeom>
            <a:grpFill/>
            <a:ln w="6350" cmpd="sng">
              <a:solidFill>
                <a:schemeClr val="bg1"/>
              </a:solidFill>
              <a:round/>
              <a:headEnd/>
              <a:tailEnd/>
            </a:ln>
          </p:spPr>
          <p:txBody>
            <a:bodyPr/>
            <a:lstStyle/>
            <a:p>
              <a:endParaRPr lang="en-GB" sz="1539" dirty="0"/>
            </a:p>
          </p:txBody>
        </p:sp>
        <p:sp>
          <p:nvSpPr>
            <p:cNvPr id="349" name="Freeform 27"/>
            <p:cNvSpPr>
              <a:spLocks/>
            </p:cNvSpPr>
            <p:nvPr/>
          </p:nvSpPr>
          <p:spPr bwMode="auto">
            <a:xfrm>
              <a:off x="2740661" y="4637112"/>
              <a:ext cx="154817" cy="97136"/>
            </a:xfrm>
            <a:custGeom>
              <a:avLst/>
              <a:gdLst/>
              <a:ahLst/>
              <a:cxnLst>
                <a:cxn ang="0">
                  <a:pos x="9" y="3"/>
                </a:cxn>
                <a:cxn ang="0">
                  <a:pos x="3" y="9"/>
                </a:cxn>
                <a:cxn ang="0">
                  <a:pos x="0" y="17"/>
                </a:cxn>
                <a:cxn ang="0">
                  <a:pos x="9" y="21"/>
                </a:cxn>
                <a:cxn ang="0">
                  <a:pos x="14" y="23"/>
                </a:cxn>
                <a:cxn ang="0">
                  <a:pos x="14" y="26"/>
                </a:cxn>
                <a:cxn ang="0">
                  <a:pos x="15" y="28"/>
                </a:cxn>
                <a:cxn ang="0">
                  <a:pos x="17" y="31"/>
                </a:cxn>
                <a:cxn ang="0">
                  <a:pos x="20" y="29"/>
                </a:cxn>
                <a:cxn ang="0">
                  <a:pos x="21" y="26"/>
                </a:cxn>
                <a:cxn ang="0">
                  <a:pos x="24" y="23"/>
                </a:cxn>
                <a:cxn ang="0">
                  <a:pos x="28" y="20"/>
                </a:cxn>
                <a:cxn ang="0">
                  <a:pos x="31" y="21"/>
                </a:cxn>
                <a:cxn ang="0">
                  <a:pos x="35" y="14"/>
                </a:cxn>
                <a:cxn ang="0">
                  <a:pos x="38" y="14"/>
                </a:cxn>
                <a:cxn ang="0">
                  <a:pos x="46" y="12"/>
                </a:cxn>
                <a:cxn ang="0">
                  <a:pos x="50" y="10"/>
                </a:cxn>
                <a:cxn ang="0">
                  <a:pos x="47" y="7"/>
                </a:cxn>
                <a:cxn ang="0">
                  <a:pos x="43" y="3"/>
                </a:cxn>
                <a:cxn ang="0">
                  <a:pos x="35" y="1"/>
                </a:cxn>
                <a:cxn ang="0">
                  <a:pos x="31" y="1"/>
                </a:cxn>
                <a:cxn ang="0">
                  <a:pos x="28" y="1"/>
                </a:cxn>
                <a:cxn ang="0">
                  <a:pos x="24" y="3"/>
                </a:cxn>
                <a:cxn ang="0">
                  <a:pos x="17" y="3"/>
                </a:cxn>
                <a:cxn ang="0">
                  <a:pos x="14" y="1"/>
                </a:cxn>
                <a:cxn ang="0">
                  <a:pos x="9" y="3"/>
                </a:cxn>
              </a:cxnLst>
              <a:rect l="0" t="0" r="r" b="b"/>
              <a:pathLst>
                <a:path w="50" h="31">
                  <a:moveTo>
                    <a:pt x="9" y="3"/>
                  </a:moveTo>
                  <a:cubicBezTo>
                    <a:pt x="8" y="4"/>
                    <a:pt x="5" y="9"/>
                    <a:pt x="3" y="9"/>
                  </a:cubicBezTo>
                  <a:cubicBezTo>
                    <a:pt x="1" y="10"/>
                    <a:pt x="5" y="15"/>
                    <a:pt x="0" y="17"/>
                  </a:cubicBezTo>
                  <a:cubicBezTo>
                    <a:pt x="6" y="18"/>
                    <a:pt x="8" y="23"/>
                    <a:pt x="9" y="21"/>
                  </a:cubicBezTo>
                  <a:cubicBezTo>
                    <a:pt x="9" y="21"/>
                    <a:pt x="14" y="20"/>
                    <a:pt x="14" y="23"/>
                  </a:cubicBezTo>
                  <a:cubicBezTo>
                    <a:pt x="14" y="24"/>
                    <a:pt x="14" y="26"/>
                    <a:pt x="14" y="26"/>
                  </a:cubicBezTo>
                  <a:cubicBezTo>
                    <a:pt x="15" y="28"/>
                    <a:pt x="14" y="24"/>
                    <a:pt x="15" y="28"/>
                  </a:cubicBezTo>
                  <a:cubicBezTo>
                    <a:pt x="17" y="31"/>
                    <a:pt x="18" y="29"/>
                    <a:pt x="17" y="31"/>
                  </a:cubicBezTo>
                  <a:cubicBezTo>
                    <a:pt x="20" y="31"/>
                    <a:pt x="20" y="31"/>
                    <a:pt x="20" y="29"/>
                  </a:cubicBezTo>
                  <a:cubicBezTo>
                    <a:pt x="21" y="26"/>
                    <a:pt x="23" y="29"/>
                    <a:pt x="21" y="26"/>
                  </a:cubicBezTo>
                  <a:cubicBezTo>
                    <a:pt x="21" y="21"/>
                    <a:pt x="21" y="23"/>
                    <a:pt x="24" y="23"/>
                  </a:cubicBezTo>
                  <a:cubicBezTo>
                    <a:pt x="26" y="23"/>
                    <a:pt x="26" y="18"/>
                    <a:pt x="28" y="20"/>
                  </a:cubicBezTo>
                  <a:cubicBezTo>
                    <a:pt x="29" y="23"/>
                    <a:pt x="31" y="23"/>
                    <a:pt x="31" y="21"/>
                  </a:cubicBezTo>
                  <a:cubicBezTo>
                    <a:pt x="29" y="20"/>
                    <a:pt x="35" y="15"/>
                    <a:pt x="35" y="14"/>
                  </a:cubicBezTo>
                  <a:cubicBezTo>
                    <a:pt x="37" y="12"/>
                    <a:pt x="37" y="12"/>
                    <a:pt x="38" y="14"/>
                  </a:cubicBezTo>
                  <a:cubicBezTo>
                    <a:pt x="38" y="14"/>
                    <a:pt x="44" y="14"/>
                    <a:pt x="46" y="12"/>
                  </a:cubicBezTo>
                  <a:cubicBezTo>
                    <a:pt x="47" y="10"/>
                    <a:pt x="49" y="10"/>
                    <a:pt x="50" y="10"/>
                  </a:cubicBezTo>
                  <a:cubicBezTo>
                    <a:pt x="50" y="10"/>
                    <a:pt x="49" y="9"/>
                    <a:pt x="47" y="7"/>
                  </a:cubicBezTo>
                  <a:cubicBezTo>
                    <a:pt x="44" y="6"/>
                    <a:pt x="44" y="6"/>
                    <a:pt x="43" y="3"/>
                  </a:cubicBezTo>
                  <a:cubicBezTo>
                    <a:pt x="41" y="1"/>
                    <a:pt x="37" y="0"/>
                    <a:pt x="35" y="1"/>
                  </a:cubicBezTo>
                  <a:cubicBezTo>
                    <a:pt x="34" y="1"/>
                    <a:pt x="32" y="1"/>
                    <a:pt x="31" y="1"/>
                  </a:cubicBezTo>
                  <a:cubicBezTo>
                    <a:pt x="29" y="0"/>
                    <a:pt x="28" y="0"/>
                    <a:pt x="28" y="1"/>
                  </a:cubicBezTo>
                  <a:cubicBezTo>
                    <a:pt x="29" y="1"/>
                    <a:pt x="26" y="3"/>
                    <a:pt x="24" y="3"/>
                  </a:cubicBezTo>
                  <a:cubicBezTo>
                    <a:pt x="21" y="3"/>
                    <a:pt x="18" y="1"/>
                    <a:pt x="17" y="3"/>
                  </a:cubicBezTo>
                  <a:cubicBezTo>
                    <a:pt x="15" y="3"/>
                    <a:pt x="15" y="1"/>
                    <a:pt x="14" y="1"/>
                  </a:cubicBezTo>
                  <a:cubicBezTo>
                    <a:pt x="12" y="1"/>
                    <a:pt x="12" y="4"/>
                    <a:pt x="9" y="3"/>
                  </a:cubicBezTo>
                </a:path>
              </a:pathLst>
            </a:custGeom>
            <a:grpFill/>
            <a:ln w="6350" cmpd="sng">
              <a:solidFill>
                <a:schemeClr val="bg1"/>
              </a:solidFill>
              <a:round/>
              <a:headEnd/>
              <a:tailEnd/>
            </a:ln>
          </p:spPr>
          <p:txBody>
            <a:bodyPr/>
            <a:lstStyle/>
            <a:p>
              <a:endParaRPr lang="en-GB" sz="1539" dirty="0"/>
            </a:p>
          </p:txBody>
        </p:sp>
        <p:sp>
          <p:nvSpPr>
            <p:cNvPr id="350" name="Freeform 28"/>
            <p:cNvSpPr>
              <a:spLocks/>
            </p:cNvSpPr>
            <p:nvPr/>
          </p:nvSpPr>
          <p:spPr bwMode="auto">
            <a:xfrm>
              <a:off x="2726296" y="4690537"/>
              <a:ext cx="60650" cy="37235"/>
            </a:xfrm>
            <a:custGeom>
              <a:avLst/>
              <a:gdLst/>
              <a:ahLst/>
              <a:cxnLst>
                <a:cxn ang="0">
                  <a:pos x="5" y="0"/>
                </a:cxn>
                <a:cxn ang="0">
                  <a:pos x="14" y="4"/>
                </a:cxn>
                <a:cxn ang="0">
                  <a:pos x="19" y="6"/>
                </a:cxn>
                <a:cxn ang="0">
                  <a:pos x="19" y="9"/>
                </a:cxn>
                <a:cxn ang="0">
                  <a:pos x="19" y="11"/>
                </a:cxn>
                <a:cxn ang="0">
                  <a:pos x="14" y="12"/>
                </a:cxn>
                <a:cxn ang="0">
                  <a:pos x="13" y="12"/>
                </a:cxn>
                <a:cxn ang="0">
                  <a:pos x="4" y="9"/>
                </a:cxn>
                <a:cxn ang="0">
                  <a:pos x="0" y="6"/>
                </a:cxn>
                <a:cxn ang="0">
                  <a:pos x="5" y="0"/>
                </a:cxn>
                <a:cxn ang="0">
                  <a:pos x="5" y="0"/>
                </a:cxn>
              </a:cxnLst>
              <a:rect l="0" t="0" r="r" b="b"/>
              <a:pathLst>
                <a:path w="20" h="12">
                  <a:moveTo>
                    <a:pt x="5" y="0"/>
                  </a:moveTo>
                  <a:cubicBezTo>
                    <a:pt x="11" y="1"/>
                    <a:pt x="13" y="6"/>
                    <a:pt x="14" y="4"/>
                  </a:cubicBezTo>
                  <a:cubicBezTo>
                    <a:pt x="14" y="4"/>
                    <a:pt x="19" y="3"/>
                    <a:pt x="19" y="6"/>
                  </a:cubicBezTo>
                  <a:cubicBezTo>
                    <a:pt x="19" y="7"/>
                    <a:pt x="19" y="9"/>
                    <a:pt x="19" y="9"/>
                  </a:cubicBezTo>
                  <a:cubicBezTo>
                    <a:pt x="17" y="9"/>
                    <a:pt x="17" y="11"/>
                    <a:pt x="19" y="11"/>
                  </a:cubicBezTo>
                  <a:cubicBezTo>
                    <a:pt x="20" y="11"/>
                    <a:pt x="16" y="12"/>
                    <a:pt x="14" y="12"/>
                  </a:cubicBezTo>
                  <a:cubicBezTo>
                    <a:pt x="11" y="9"/>
                    <a:pt x="14" y="12"/>
                    <a:pt x="13" y="12"/>
                  </a:cubicBezTo>
                  <a:cubicBezTo>
                    <a:pt x="11" y="12"/>
                    <a:pt x="7" y="9"/>
                    <a:pt x="4" y="9"/>
                  </a:cubicBezTo>
                  <a:cubicBezTo>
                    <a:pt x="0" y="9"/>
                    <a:pt x="2" y="7"/>
                    <a:pt x="0" y="6"/>
                  </a:cubicBezTo>
                  <a:cubicBezTo>
                    <a:pt x="0" y="3"/>
                    <a:pt x="5" y="3"/>
                    <a:pt x="5" y="0"/>
                  </a:cubicBezTo>
                  <a:cubicBezTo>
                    <a:pt x="4" y="0"/>
                    <a:pt x="5" y="0"/>
                    <a:pt x="5" y="0"/>
                  </a:cubicBezTo>
                </a:path>
              </a:pathLst>
            </a:custGeom>
            <a:grpFill/>
            <a:ln w="6350" cmpd="sng">
              <a:solidFill>
                <a:schemeClr val="bg1"/>
              </a:solidFill>
              <a:round/>
              <a:headEnd/>
              <a:tailEnd/>
            </a:ln>
          </p:spPr>
          <p:txBody>
            <a:bodyPr/>
            <a:lstStyle/>
            <a:p>
              <a:endParaRPr lang="en-GB" sz="1539" dirty="0"/>
            </a:p>
          </p:txBody>
        </p:sp>
        <p:sp>
          <p:nvSpPr>
            <p:cNvPr id="351" name="Freeform 29"/>
            <p:cNvSpPr>
              <a:spLocks/>
            </p:cNvSpPr>
            <p:nvPr/>
          </p:nvSpPr>
          <p:spPr bwMode="auto">
            <a:xfrm>
              <a:off x="2675223" y="4583687"/>
              <a:ext cx="94167" cy="126277"/>
            </a:xfrm>
            <a:custGeom>
              <a:avLst/>
              <a:gdLst/>
              <a:ahLst/>
              <a:cxnLst>
                <a:cxn ang="0">
                  <a:pos x="24" y="0"/>
                </a:cxn>
                <a:cxn ang="0">
                  <a:pos x="24" y="18"/>
                </a:cxn>
                <a:cxn ang="0">
                  <a:pos x="26" y="18"/>
                </a:cxn>
                <a:cxn ang="0">
                  <a:pos x="29" y="20"/>
                </a:cxn>
                <a:cxn ang="0">
                  <a:pos x="29" y="18"/>
                </a:cxn>
                <a:cxn ang="0">
                  <a:pos x="30" y="20"/>
                </a:cxn>
                <a:cxn ang="0">
                  <a:pos x="24" y="26"/>
                </a:cxn>
                <a:cxn ang="0">
                  <a:pos x="21" y="34"/>
                </a:cxn>
                <a:cxn ang="0">
                  <a:pos x="21" y="34"/>
                </a:cxn>
                <a:cxn ang="0">
                  <a:pos x="17" y="40"/>
                </a:cxn>
                <a:cxn ang="0">
                  <a:pos x="9" y="39"/>
                </a:cxn>
                <a:cxn ang="0">
                  <a:pos x="0" y="32"/>
                </a:cxn>
                <a:cxn ang="0">
                  <a:pos x="0" y="29"/>
                </a:cxn>
                <a:cxn ang="0">
                  <a:pos x="2" y="26"/>
                </a:cxn>
                <a:cxn ang="0">
                  <a:pos x="0" y="25"/>
                </a:cxn>
                <a:cxn ang="0">
                  <a:pos x="3" y="17"/>
                </a:cxn>
                <a:cxn ang="0">
                  <a:pos x="14" y="17"/>
                </a:cxn>
                <a:cxn ang="0">
                  <a:pos x="12" y="12"/>
                </a:cxn>
                <a:cxn ang="0">
                  <a:pos x="8" y="7"/>
                </a:cxn>
                <a:cxn ang="0">
                  <a:pos x="6" y="6"/>
                </a:cxn>
                <a:cxn ang="0">
                  <a:pos x="9" y="6"/>
                </a:cxn>
                <a:cxn ang="0">
                  <a:pos x="9" y="0"/>
                </a:cxn>
                <a:cxn ang="0">
                  <a:pos x="24" y="0"/>
                </a:cxn>
              </a:cxnLst>
              <a:rect l="0" t="0" r="r" b="b"/>
              <a:pathLst>
                <a:path w="30" h="40">
                  <a:moveTo>
                    <a:pt x="24" y="0"/>
                  </a:moveTo>
                  <a:cubicBezTo>
                    <a:pt x="24" y="18"/>
                    <a:pt x="24" y="18"/>
                    <a:pt x="24" y="18"/>
                  </a:cubicBezTo>
                  <a:cubicBezTo>
                    <a:pt x="26" y="18"/>
                    <a:pt x="26" y="18"/>
                    <a:pt x="26" y="18"/>
                  </a:cubicBezTo>
                  <a:cubicBezTo>
                    <a:pt x="27" y="20"/>
                    <a:pt x="27" y="21"/>
                    <a:pt x="29" y="20"/>
                  </a:cubicBezTo>
                  <a:cubicBezTo>
                    <a:pt x="29" y="20"/>
                    <a:pt x="29" y="20"/>
                    <a:pt x="29" y="18"/>
                  </a:cubicBezTo>
                  <a:cubicBezTo>
                    <a:pt x="27" y="18"/>
                    <a:pt x="29" y="17"/>
                    <a:pt x="30" y="20"/>
                  </a:cubicBezTo>
                  <a:cubicBezTo>
                    <a:pt x="29" y="21"/>
                    <a:pt x="26" y="26"/>
                    <a:pt x="24" y="26"/>
                  </a:cubicBezTo>
                  <a:cubicBezTo>
                    <a:pt x="23" y="28"/>
                    <a:pt x="26" y="32"/>
                    <a:pt x="21" y="34"/>
                  </a:cubicBezTo>
                  <a:cubicBezTo>
                    <a:pt x="21" y="34"/>
                    <a:pt x="20" y="34"/>
                    <a:pt x="21" y="34"/>
                  </a:cubicBezTo>
                  <a:cubicBezTo>
                    <a:pt x="21" y="37"/>
                    <a:pt x="17" y="37"/>
                    <a:pt x="17" y="40"/>
                  </a:cubicBezTo>
                  <a:cubicBezTo>
                    <a:pt x="14" y="39"/>
                    <a:pt x="12" y="37"/>
                    <a:pt x="9" y="39"/>
                  </a:cubicBezTo>
                  <a:cubicBezTo>
                    <a:pt x="6" y="39"/>
                    <a:pt x="6" y="39"/>
                    <a:pt x="0" y="32"/>
                  </a:cubicBezTo>
                  <a:cubicBezTo>
                    <a:pt x="0" y="32"/>
                    <a:pt x="0" y="31"/>
                    <a:pt x="0" y="29"/>
                  </a:cubicBezTo>
                  <a:cubicBezTo>
                    <a:pt x="0" y="28"/>
                    <a:pt x="2" y="26"/>
                    <a:pt x="2" y="26"/>
                  </a:cubicBezTo>
                  <a:cubicBezTo>
                    <a:pt x="0" y="25"/>
                    <a:pt x="0" y="25"/>
                    <a:pt x="0" y="25"/>
                  </a:cubicBezTo>
                  <a:cubicBezTo>
                    <a:pt x="3" y="17"/>
                    <a:pt x="3" y="17"/>
                    <a:pt x="3" y="17"/>
                  </a:cubicBezTo>
                  <a:cubicBezTo>
                    <a:pt x="14" y="17"/>
                    <a:pt x="14" y="17"/>
                    <a:pt x="14" y="17"/>
                  </a:cubicBezTo>
                  <a:cubicBezTo>
                    <a:pt x="15" y="11"/>
                    <a:pt x="12" y="15"/>
                    <a:pt x="12" y="12"/>
                  </a:cubicBezTo>
                  <a:cubicBezTo>
                    <a:pt x="11" y="9"/>
                    <a:pt x="9" y="9"/>
                    <a:pt x="8" y="7"/>
                  </a:cubicBezTo>
                  <a:cubicBezTo>
                    <a:pt x="8" y="6"/>
                    <a:pt x="6" y="6"/>
                    <a:pt x="6" y="6"/>
                  </a:cubicBezTo>
                  <a:cubicBezTo>
                    <a:pt x="9" y="6"/>
                    <a:pt x="9" y="6"/>
                    <a:pt x="9" y="6"/>
                  </a:cubicBezTo>
                  <a:cubicBezTo>
                    <a:pt x="9" y="0"/>
                    <a:pt x="9" y="0"/>
                    <a:pt x="9" y="0"/>
                  </a:cubicBezTo>
                  <a:cubicBezTo>
                    <a:pt x="24" y="0"/>
                    <a:pt x="24" y="0"/>
                    <a:pt x="24" y="0"/>
                  </a:cubicBezTo>
                  <a:close/>
                </a:path>
              </a:pathLst>
            </a:custGeom>
            <a:grpFill/>
            <a:ln w="6350" cmpd="sng">
              <a:solidFill>
                <a:schemeClr val="bg1"/>
              </a:solidFill>
              <a:round/>
              <a:headEnd/>
              <a:tailEnd/>
            </a:ln>
          </p:spPr>
          <p:txBody>
            <a:bodyPr/>
            <a:lstStyle/>
            <a:p>
              <a:endParaRPr lang="en-GB" sz="1539" dirty="0"/>
            </a:p>
          </p:txBody>
        </p:sp>
        <p:sp>
          <p:nvSpPr>
            <p:cNvPr id="352" name="Freeform 30"/>
            <p:cNvSpPr>
              <a:spLocks/>
            </p:cNvSpPr>
            <p:nvPr/>
          </p:nvSpPr>
          <p:spPr bwMode="auto">
            <a:xfrm>
              <a:off x="2944956" y="5088796"/>
              <a:ext cx="145240" cy="200748"/>
            </a:xfrm>
            <a:custGeom>
              <a:avLst/>
              <a:gdLst/>
              <a:ahLst/>
              <a:cxnLst>
                <a:cxn ang="0">
                  <a:pos x="18" y="0"/>
                </a:cxn>
                <a:cxn ang="0">
                  <a:pos x="27" y="6"/>
                </a:cxn>
                <a:cxn ang="0">
                  <a:pos x="30" y="10"/>
                </a:cxn>
                <a:cxn ang="0">
                  <a:pos x="38" y="11"/>
                </a:cxn>
                <a:cxn ang="0">
                  <a:pos x="41" y="11"/>
                </a:cxn>
                <a:cxn ang="0">
                  <a:pos x="47" y="14"/>
                </a:cxn>
                <a:cxn ang="0">
                  <a:pos x="44" y="31"/>
                </a:cxn>
                <a:cxn ang="0">
                  <a:pos x="23" y="48"/>
                </a:cxn>
                <a:cxn ang="0">
                  <a:pos x="18" y="61"/>
                </a:cxn>
                <a:cxn ang="0">
                  <a:pos x="12" y="58"/>
                </a:cxn>
                <a:cxn ang="0">
                  <a:pos x="6" y="56"/>
                </a:cxn>
                <a:cxn ang="0">
                  <a:pos x="7" y="47"/>
                </a:cxn>
                <a:cxn ang="0">
                  <a:pos x="11" y="39"/>
                </a:cxn>
                <a:cxn ang="0">
                  <a:pos x="4" y="39"/>
                </a:cxn>
                <a:cxn ang="0">
                  <a:pos x="3" y="27"/>
                </a:cxn>
                <a:cxn ang="0">
                  <a:pos x="6" y="19"/>
                </a:cxn>
                <a:cxn ang="0">
                  <a:pos x="9" y="8"/>
                </a:cxn>
                <a:cxn ang="0">
                  <a:pos x="18" y="0"/>
                </a:cxn>
              </a:cxnLst>
              <a:rect l="0" t="0" r="r" b="b"/>
              <a:pathLst>
                <a:path w="47" h="64">
                  <a:moveTo>
                    <a:pt x="18" y="0"/>
                  </a:moveTo>
                  <a:cubicBezTo>
                    <a:pt x="24" y="5"/>
                    <a:pt x="26" y="6"/>
                    <a:pt x="27" y="6"/>
                  </a:cubicBezTo>
                  <a:cubicBezTo>
                    <a:pt x="27" y="6"/>
                    <a:pt x="30" y="8"/>
                    <a:pt x="30" y="10"/>
                  </a:cubicBezTo>
                  <a:cubicBezTo>
                    <a:pt x="30" y="11"/>
                    <a:pt x="38" y="13"/>
                    <a:pt x="38" y="11"/>
                  </a:cubicBezTo>
                  <a:cubicBezTo>
                    <a:pt x="38" y="10"/>
                    <a:pt x="39" y="8"/>
                    <a:pt x="41" y="11"/>
                  </a:cubicBezTo>
                  <a:cubicBezTo>
                    <a:pt x="42" y="14"/>
                    <a:pt x="44" y="14"/>
                    <a:pt x="47" y="14"/>
                  </a:cubicBezTo>
                  <a:cubicBezTo>
                    <a:pt x="47" y="22"/>
                    <a:pt x="47" y="23"/>
                    <a:pt x="44" y="31"/>
                  </a:cubicBezTo>
                  <a:cubicBezTo>
                    <a:pt x="39" y="37"/>
                    <a:pt x="27" y="41"/>
                    <a:pt x="23" y="48"/>
                  </a:cubicBezTo>
                  <a:cubicBezTo>
                    <a:pt x="18" y="58"/>
                    <a:pt x="21" y="58"/>
                    <a:pt x="18" y="61"/>
                  </a:cubicBezTo>
                  <a:cubicBezTo>
                    <a:pt x="15" y="64"/>
                    <a:pt x="15" y="58"/>
                    <a:pt x="12" y="58"/>
                  </a:cubicBezTo>
                  <a:cubicBezTo>
                    <a:pt x="7" y="56"/>
                    <a:pt x="6" y="59"/>
                    <a:pt x="6" y="56"/>
                  </a:cubicBezTo>
                  <a:cubicBezTo>
                    <a:pt x="4" y="53"/>
                    <a:pt x="11" y="53"/>
                    <a:pt x="7" y="47"/>
                  </a:cubicBezTo>
                  <a:cubicBezTo>
                    <a:pt x="11" y="47"/>
                    <a:pt x="11" y="42"/>
                    <a:pt x="11" y="39"/>
                  </a:cubicBezTo>
                  <a:cubicBezTo>
                    <a:pt x="11" y="36"/>
                    <a:pt x="9" y="44"/>
                    <a:pt x="4" y="39"/>
                  </a:cubicBezTo>
                  <a:cubicBezTo>
                    <a:pt x="0" y="34"/>
                    <a:pt x="4" y="37"/>
                    <a:pt x="3" y="27"/>
                  </a:cubicBezTo>
                  <a:cubicBezTo>
                    <a:pt x="1" y="20"/>
                    <a:pt x="6" y="25"/>
                    <a:pt x="6" y="19"/>
                  </a:cubicBezTo>
                  <a:cubicBezTo>
                    <a:pt x="6" y="14"/>
                    <a:pt x="11" y="16"/>
                    <a:pt x="9" y="8"/>
                  </a:cubicBezTo>
                  <a:cubicBezTo>
                    <a:pt x="9" y="2"/>
                    <a:pt x="20" y="5"/>
                    <a:pt x="18" y="0"/>
                  </a:cubicBezTo>
                </a:path>
              </a:pathLst>
            </a:custGeom>
            <a:grpFill/>
            <a:ln w="6350" cmpd="sng">
              <a:solidFill>
                <a:schemeClr val="bg1"/>
              </a:solidFill>
              <a:round/>
              <a:headEnd/>
              <a:tailEnd/>
            </a:ln>
          </p:spPr>
          <p:txBody>
            <a:bodyPr/>
            <a:lstStyle/>
            <a:p>
              <a:endParaRPr lang="en-GB" sz="1539" dirty="0"/>
            </a:p>
          </p:txBody>
        </p:sp>
        <p:sp>
          <p:nvSpPr>
            <p:cNvPr id="353" name="Freeform 31"/>
            <p:cNvSpPr>
              <a:spLocks/>
            </p:cNvSpPr>
            <p:nvPr/>
          </p:nvSpPr>
          <p:spPr bwMode="auto">
            <a:xfrm>
              <a:off x="2691184" y="5124413"/>
              <a:ext cx="19152" cy="43712"/>
            </a:xfrm>
            <a:custGeom>
              <a:avLst/>
              <a:gdLst/>
              <a:ahLst/>
              <a:cxnLst>
                <a:cxn ang="0">
                  <a:pos x="1" y="13"/>
                </a:cxn>
                <a:cxn ang="0">
                  <a:pos x="3" y="10"/>
                </a:cxn>
                <a:cxn ang="0">
                  <a:pos x="1" y="6"/>
                </a:cxn>
                <a:cxn ang="0">
                  <a:pos x="0" y="3"/>
                </a:cxn>
                <a:cxn ang="0">
                  <a:pos x="1" y="2"/>
                </a:cxn>
                <a:cxn ang="0">
                  <a:pos x="3" y="3"/>
                </a:cxn>
                <a:cxn ang="0">
                  <a:pos x="4" y="6"/>
                </a:cxn>
                <a:cxn ang="0">
                  <a:pos x="6" y="10"/>
                </a:cxn>
                <a:cxn ang="0">
                  <a:pos x="4" y="13"/>
                </a:cxn>
                <a:cxn ang="0">
                  <a:pos x="1" y="13"/>
                </a:cxn>
              </a:cxnLst>
              <a:rect l="0" t="0" r="r" b="b"/>
              <a:pathLst>
                <a:path w="6" h="14">
                  <a:moveTo>
                    <a:pt x="1" y="13"/>
                  </a:moveTo>
                  <a:cubicBezTo>
                    <a:pt x="0" y="11"/>
                    <a:pt x="3" y="10"/>
                    <a:pt x="3" y="10"/>
                  </a:cubicBezTo>
                  <a:cubicBezTo>
                    <a:pt x="4" y="8"/>
                    <a:pt x="3" y="8"/>
                    <a:pt x="1" y="6"/>
                  </a:cubicBezTo>
                  <a:cubicBezTo>
                    <a:pt x="1" y="5"/>
                    <a:pt x="1" y="3"/>
                    <a:pt x="0" y="3"/>
                  </a:cubicBezTo>
                  <a:cubicBezTo>
                    <a:pt x="0" y="3"/>
                    <a:pt x="0" y="3"/>
                    <a:pt x="1" y="2"/>
                  </a:cubicBezTo>
                  <a:cubicBezTo>
                    <a:pt x="1" y="0"/>
                    <a:pt x="1" y="2"/>
                    <a:pt x="3" y="3"/>
                  </a:cubicBezTo>
                  <a:cubicBezTo>
                    <a:pt x="3" y="5"/>
                    <a:pt x="3" y="6"/>
                    <a:pt x="4" y="6"/>
                  </a:cubicBezTo>
                  <a:cubicBezTo>
                    <a:pt x="6" y="8"/>
                    <a:pt x="4" y="8"/>
                    <a:pt x="6" y="10"/>
                  </a:cubicBezTo>
                  <a:cubicBezTo>
                    <a:pt x="6" y="11"/>
                    <a:pt x="6" y="13"/>
                    <a:pt x="4" y="13"/>
                  </a:cubicBezTo>
                  <a:cubicBezTo>
                    <a:pt x="1" y="14"/>
                    <a:pt x="1" y="13"/>
                    <a:pt x="1" y="13"/>
                  </a:cubicBezTo>
                </a:path>
              </a:pathLst>
            </a:custGeom>
            <a:grpFill/>
            <a:ln w="6350" cmpd="sng">
              <a:solidFill>
                <a:schemeClr val="bg1"/>
              </a:solidFill>
              <a:round/>
              <a:headEnd/>
              <a:tailEnd/>
            </a:ln>
          </p:spPr>
          <p:txBody>
            <a:bodyPr/>
            <a:lstStyle/>
            <a:p>
              <a:endParaRPr lang="en-GB" sz="1539" dirty="0"/>
            </a:p>
          </p:txBody>
        </p:sp>
        <p:sp>
          <p:nvSpPr>
            <p:cNvPr id="354" name="Freeform 32"/>
            <p:cNvSpPr>
              <a:spLocks/>
            </p:cNvSpPr>
            <p:nvPr/>
          </p:nvSpPr>
          <p:spPr bwMode="auto">
            <a:xfrm>
              <a:off x="2713529" y="5142222"/>
              <a:ext cx="12769" cy="16190"/>
            </a:xfrm>
            <a:custGeom>
              <a:avLst/>
              <a:gdLst/>
              <a:ahLst/>
              <a:cxnLst>
                <a:cxn ang="0">
                  <a:pos x="2" y="5"/>
                </a:cxn>
                <a:cxn ang="0">
                  <a:pos x="3" y="2"/>
                </a:cxn>
                <a:cxn ang="0">
                  <a:pos x="2" y="5"/>
                </a:cxn>
              </a:cxnLst>
              <a:rect l="0" t="0" r="r" b="b"/>
              <a:pathLst>
                <a:path w="4" h="5">
                  <a:moveTo>
                    <a:pt x="2" y="5"/>
                  </a:moveTo>
                  <a:cubicBezTo>
                    <a:pt x="0" y="3"/>
                    <a:pt x="2" y="0"/>
                    <a:pt x="3" y="2"/>
                  </a:cubicBezTo>
                  <a:cubicBezTo>
                    <a:pt x="4" y="2"/>
                    <a:pt x="3" y="5"/>
                    <a:pt x="2" y="5"/>
                  </a:cubicBezTo>
                </a:path>
              </a:pathLst>
            </a:custGeom>
            <a:grpFill/>
            <a:ln w="6350" cmpd="sng">
              <a:solidFill>
                <a:schemeClr val="bg1"/>
              </a:solidFill>
              <a:round/>
              <a:headEnd/>
              <a:tailEnd/>
            </a:ln>
          </p:spPr>
          <p:txBody>
            <a:bodyPr/>
            <a:lstStyle/>
            <a:p>
              <a:endParaRPr lang="en-GB" sz="1539" dirty="0"/>
            </a:p>
          </p:txBody>
        </p:sp>
        <p:sp>
          <p:nvSpPr>
            <p:cNvPr id="355" name="Freeform 33"/>
            <p:cNvSpPr>
              <a:spLocks/>
            </p:cNvSpPr>
            <p:nvPr/>
          </p:nvSpPr>
          <p:spPr bwMode="auto">
            <a:xfrm>
              <a:off x="2734277" y="5151935"/>
              <a:ext cx="9577" cy="9713"/>
            </a:xfrm>
            <a:custGeom>
              <a:avLst/>
              <a:gdLst/>
              <a:ahLst/>
              <a:cxnLst>
                <a:cxn ang="0">
                  <a:pos x="0" y="3"/>
                </a:cxn>
                <a:cxn ang="0">
                  <a:pos x="3" y="0"/>
                </a:cxn>
                <a:cxn ang="0">
                  <a:pos x="0" y="3"/>
                </a:cxn>
              </a:cxnLst>
              <a:rect l="0" t="0" r="r" b="b"/>
              <a:pathLst>
                <a:path w="3" h="3">
                  <a:moveTo>
                    <a:pt x="0" y="3"/>
                  </a:moveTo>
                  <a:cubicBezTo>
                    <a:pt x="3" y="0"/>
                    <a:pt x="3" y="0"/>
                    <a:pt x="3" y="0"/>
                  </a:cubicBezTo>
                  <a:cubicBezTo>
                    <a:pt x="3" y="2"/>
                    <a:pt x="3" y="3"/>
                    <a:pt x="0" y="3"/>
                  </a:cubicBezTo>
                </a:path>
              </a:pathLst>
            </a:custGeom>
            <a:grpFill/>
            <a:ln w="6350" cmpd="sng">
              <a:solidFill>
                <a:schemeClr val="bg1"/>
              </a:solidFill>
              <a:round/>
              <a:headEnd/>
              <a:tailEnd/>
            </a:ln>
          </p:spPr>
          <p:txBody>
            <a:bodyPr/>
            <a:lstStyle/>
            <a:p>
              <a:endParaRPr lang="en-GB" sz="1539" dirty="0"/>
            </a:p>
          </p:txBody>
        </p:sp>
        <p:sp>
          <p:nvSpPr>
            <p:cNvPr id="356" name="Freeform 34"/>
            <p:cNvSpPr>
              <a:spLocks/>
            </p:cNvSpPr>
            <p:nvPr/>
          </p:nvSpPr>
          <p:spPr bwMode="auto">
            <a:xfrm>
              <a:off x="2710336" y="5132508"/>
              <a:ext cx="9577" cy="16190"/>
            </a:xfrm>
            <a:custGeom>
              <a:avLst/>
              <a:gdLst/>
              <a:ahLst/>
              <a:cxnLst>
                <a:cxn ang="0">
                  <a:pos x="0" y="2"/>
                </a:cxn>
                <a:cxn ang="0">
                  <a:pos x="1" y="3"/>
                </a:cxn>
                <a:cxn ang="0">
                  <a:pos x="0" y="2"/>
                </a:cxn>
              </a:cxnLst>
              <a:rect l="0" t="0" r="r" b="b"/>
              <a:pathLst>
                <a:path w="3" h="5">
                  <a:moveTo>
                    <a:pt x="0" y="2"/>
                  </a:moveTo>
                  <a:cubicBezTo>
                    <a:pt x="0" y="0"/>
                    <a:pt x="3" y="2"/>
                    <a:pt x="1" y="3"/>
                  </a:cubicBezTo>
                  <a:cubicBezTo>
                    <a:pt x="1" y="5"/>
                    <a:pt x="0" y="3"/>
                    <a:pt x="0" y="2"/>
                  </a:cubicBezTo>
                </a:path>
              </a:pathLst>
            </a:custGeom>
            <a:grpFill/>
            <a:ln w="6350" cmpd="sng">
              <a:solidFill>
                <a:schemeClr val="bg1"/>
              </a:solidFill>
              <a:round/>
              <a:headEnd/>
              <a:tailEnd/>
            </a:ln>
          </p:spPr>
          <p:txBody>
            <a:bodyPr/>
            <a:lstStyle/>
            <a:p>
              <a:endParaRPr lang="en-GB" sz="1539" dirty="0"/>
            </a:p>
          </p:txBody>
        </p:sp>
        <p:sp>
          <p:nvSpPr>
            <p:cNvPr id="357" name="Freeform 35"/>
            <p:cNvSpPr>
              <a:spLocks/>
            </p:cNvSpPr>
            <p:nvPr/>
          </p:nvSpPr>
          <p:spPr bwMode="auto">
            <a:xfrm>
              <a:off x="2684800" y="5138983"/>
              <a:ext cx="15960" cy="9713"/>
            </a:xfrm>
            <a:custGeom>
              <a:avLst/>
              <a:gdLst/>
              <a:ahLst/>
              <a:cxnLst>
                <a:cxn ang="0">
                  <a:pos x="2" y="1"/>
                </a:cxn>
                <a:cxn ang="0">
                  <a:pos x="2" y="3"/>
                </a:cxn>
                <a:cxn ang="0">
                  <a:pos x="2" y="1"/>
                </a:cxn>
              </a:cxnLst>
              <a:rect l="0" t="0" r="r" b="b"/>
              <a:pathLst>
                <a:path w="5" h="3">
                  <a:moveTo>
                    <a:pt x="2" y="1"/>
                  </a:moveTo>
                  <a:cubicBezTo>
                    <a:pt x="3" y="0"/>
                    <a:pt x="5" y="3"/>
                    <a:pt x="2" y="3"/>
                  </a:cubicBezTo>
                  <a:cubicBezTo>
                    <a:pt x="0" y="3"/>
                    <a:pt x="0" y="1"/>
                    <a:pt x="2" y="1"/>
                  </a:cubicBezTo>
                </a:path>
              </a:pathLst>
            </a:custGeom>
            <a:grpFill/>
            <a:ln w="6350" cmpd="sng">
              <a:solidFill>
                <a:schemeClr val="bg1"/>
              </a:solidFill>
              <a:round/>
              <a:headEnd/>
              <a:tailEnd/>
            </a:ln>
          </p:spPr>
          <p:txBody>
            <a:bodyPr/>
            <a:lstStyle/>
            <a:p>
              <a:endParaRPr lang="en-GB" sz="1539" dirty="0"/>
            </a:p>
          </p:txBody>
        </p:sp>
        <p:sp>
          <p:nvSpPr>
            <p:cNvPr id="358" name="Freeform 36"/>
            <p:cNvSpPr>
              <a:spLocks/>
            </p:cNvSpPr>
            <p:nvPr/>
          </p:nvSpPr>
          <p:spPr bwMode="auto">
            <a:xfrm>
              <a:off x="2713529" y="5168125"/>
              <a:ext cx="9577" cy="9713"/>
            </a:xfrm>
            <a:custGeom>
              <a:avLst/>
              <a:gdLst/>
              <a:ahLst/>
              <a:cxnLst>
                <a:cxn ang="0">
                  <a:pos x="2" y="2"/>
                </a:cxn>
                <a:cxn ang="0">
                  <a:pos x="2" y="2"/>
                </a:cxn>
                <a:cxn ang="0">
                  <a:pos x="2" y="2"/>
                </a:cxn>
              </a:cxnLst>
              <a:rect l="0" t="0" r="r" b="b"/>
              <a:pathLst>
                <a:path w="3" h="3">
                  <a:moveTo>
                    <a:pt x="2" y="2"/>
                  </a:moveTo>
                  <a:cubicBezTo>
                    <a:pt x="0" y="0"/>
                    <a:pt x="3" y="2"/>
                    <a:pt x="2" y="2"/>
                  </a:cubicBezTo>
                  <a:cubicBezTo>
                    <a:pt x="2" y="3"/>
                    <a:pt x="2" y="3"/>
                    <a:pt x="2" y="2"/>
                  </a:cubicBezTo>
                </a:path>
              </a:pathLst>
            </a:custGeom>
            <a:grpFill/>
            <a:ln w="6350" cmpd="sng">
              <a:solidFill>
                <a:schemeClr val="bg1"/>
              </a:solidFill>
              <a:round/>
              <a:headEnd/>
              <a:tailEnd/>
            </a:ln>
          </p:spPr>
          <p:txBody>
            <a:bodyPr/>
            <a:lstStyle/>
            <a:p>
              <a:endParaRPr lang="en-GB" sz="1539" dirty="0"/>
            </a:p>
          </p:txBody>
        </p:sp>
        <p:sp>
          <p:nvSpPr>
            <p:cNvPr id="359" name="Freeform 37"/>
            <p:cNvSpPr>
              <a:spLocks/>
            </p:cNvSpPr>
            <p:nvPr/>
          </p:nvSpPr>
          <p:spPr bwMode="auto">
            <a:xfrm>
              <a:off x="2713529" y="5121175"/>
              <a:ext cx="6384" cy="3238"/>
            </a:xfrm>
            <a:custGeom>
              <a:avLst/>
              <a:gdLst/>
              <a:ahLst/>
              <a:cxnLst>
                <a:cxn ang="0">
                  <a:pos x="0" y="1"/>
                </a:cxn>
                <a:cxn ang="0">
                  <a:pos x="2" y="1"/>
                </a:cxn>
                <a:cxn ang="0">
                  <a:pos x="0" y="1"/>
                </a:cxn>
              </a:cxnLst>
              <a:rect l="0" t="0" r="r" b="b"/>
              <a:pathLst>
                <a:path w="2" h="1">
                  <a:moveTo>
                    <a:pt x="0" y="1"/>
                  </a:moveTo>
                  <a:cubicBezTo>
                    <a:pt x="0" y="1"/>
                    <a:pt x="2" y="0"/>
                    <a:pt x="2" y="1"/>
                  </a:cubicBezTo>
                  <a:cubicBezTo>
                    <a:pt x="2" y="1"/>
                    <a:pt x="2" y="1"/>
                    <a:pt x="0" y="1"/>
                  </a:cubicBezTo>
                </a:path>
              </a:pathLst>
            </a:custGeom>
            <a:grpFill/>
            <a:ln w="6350" cmpd="sng">
              <a:solidFill>
                <a:schemeClr val="bg1"/>
              </a:solidFill>
              <a:round/>
              <a:headEnd/>
              <a:tailEnd/>
            </a:ln>
          </p:spPr>
          <p:txBody>
            <a:bodyPr/>
            <a:lstStyle/>
            <a:p>
              <a:endParaRPr lang="en-GB" sz="1539" dirty="0"/>
            </a:p>
          </p:txBody>
        </p:sp>
        <p:sp>
          <p:nvSpPr>
            <p:cNvPr id="360" name="Freeform 38"/>
            <p:cNvSpPr>
              <a:spLocks/>
            </p:cNvSpPr>
            <p:nvPr/>
          </p:nvSpPr>
          <p:spPr bwMode="auto">
            <a:xfrm>
              <a:off x="3016778" y="4557784"/>
              <a:ext cx="55861" cy="29140"/>
            </a:xfrm>
            <a:custGeom>
              <a:avLst/>
              <a:gdLst/>
              <a:ahLst/>
              <a:cxnLst>
                <a:cxn ang="0">
                  <a:pos x="0" y="1"/>
                </a:cxn>
                <a:cxn ang="0">
                  <a:pos x="9" y="1"/>
                </a:cxn>
                <a:cxn ang="0">
                  <a:pos x="16" y="6"/>
                </a:cxn>
                <a:cxn ang="0">
                  <a:pos x="12" y="6"/>
                </a:cxn>
                <a:cxn ang="0">
                  <a:pos x="7" y="8"/>
                </a:cxn>
                <a:cxn ang="0">
                  <a:pos x="1" y="4"/>
                </a:cxn>
                <a:cxn ang="0">
                  <a:pos x="0" y="1"/>
                </a:cxn>
              </a:cxnLst>
              <a:rect l="0" t="0" r="r" b="b"/>
              <a:pathLst>
                <a:path w="18" h="9">
                  <a:moveTo>
                    <a:pt x="0" y="1"/>
                  </a:moveTo>
                  <a:cubicBezTo>
                    <a:pt x="1" y="0"/>
                    <a:pt x="4" y="0"/>
                    <a:pt x="9" y="1"/>
                  </a:cubicBezTo>
                  <a:cubicBezTo>
                    <a:pt x="15" y="3"/>
                    <a:pt x="16" y="3"/>
                    <a:pt x="16" y="6"/>
                  </a:cubicBezTo>
                  <a:cubicBezTo>
                    <a:pt x="18" y="8"/>
                    <a:pt x="15" y="6"/>
                    <a:pt x="12" y="6"/>
                  </a:cubicBezTo>
                  <a:cubicBezTo>
                    <a:pt x="9" y="6"/>
                    <a:pt x="12" y="9"/>
                    <a:pt x="7" y="8"/>
                  </a:cubicBezTo>
                  <a:cubicBezTo>
                    <a:pt x="1" y="6"/>
                    <a:pt x="4" y="4"/>
                    <a:pt x="1" y="4"/>
                  </a:cubicBezTo>
                  <a:cubicBezTo>
                    <a:pt x="0" y="3"/>
                    <a:pt x="0" y="3"/>
                    <a:pt x="0" y="1"/>
                  </a:cubicBezTo>
                </a:path>
              </a:pathLst>
            </a:custGeom>
            <a:grpFill/>
            <a:ln w="6350" cmpd="sng">
              <a:solidFill>
                <a:schemeClr val="bg1"/>
              </a:solidFill>
              <a:round/>
              <a:headEnd/>
              <a:tailEnd/>
            </a:ln>
          </p:spPr>
          <p:txBody>
            <a:bodyPr/>
            <a:lstStyle/>
            <a:p>
              <a:endParaRPr lang="en-GB" sz="1539" dirty="0"/>
            </a:p>
          </p:txBody>
        </p:sp>
        <p:sp>
          <p:nvSpPr>
            <p:cNvPr id="361" name="Freeform 39"/>
            <p:cNvSpPr>
              <a:spLocks/>
            </p:cNvSpPr>
            <p:nvPr/>
          </p:nvSpPr>
          <p:spPr bwMode="auto">
            <a:xfrm>
              <a:off x="3109349" y="4514073"/>
              <a:ext cx="75015" cy="69614"/>
            </a:xfrm>
            <a:custGeom>
              <a:avLst/>
              <a:gdLst/>
              <a:ahLst/>
              <a:cxnLst>
                <a:cxn ang="0">
                  <a:pos x="23" y="18"/>
                </a:cxn>
                <a:cxn ang="0">
                  <a:pos x="12" y="18"/>
                </a:cxn>
                <a:cxn ang="0">
                  <a:pos x="4" y="18"/>
                </a:cxn>
                <a:cxn ang="0">
                  <a:pos x="0" y="14"/>
                </a:cxn>
                <a:cxn ang="0">
                  <a:pos x="15" y="14"/>
                </a:cxn>
                <a:cxn ang="0">
                  <a:pos x="17" y="11"/>
                </a:cxn>
                <a:cxn ang="0">
                  <a:pos x="14" y="4"/>
                </a:cxn>
                <a:cxn ang="0">
                  <a:pos x="9" y="1"/>
                </a:cxn>
                <a:cxn ang="0">
                  <a:pos x="17" y="1"/>
                </a:cxn>
                <a:cxn ang="0">
                  <a:pos x="23" y="1"/>
                </a:cxn>
                <a:cxn ang="0">
                  <a:pos x="21" y="12"/>
                </a:cxn>
                <a:cxn ang="0">
                  <a:pos x="23" y="18"/>
                </a:cxn>
              </a:cxnLst>
              <a:rect l="0" t="0" r="r" b="b"/>
              <a:pathLst>
                <a:path w="24" h="22">
                  <a:moveTo>
                    <a:pt x="23" y="18"/>
                  </a:moveTo>
                  <a:cubicBezTo>
                    <a:pt x="17" y="15"/>
                    <a:pt x="15" y="20"/>
                    <a:pt x="12" y="18"/>
                  </a:cubicBezTo>
                  <a:cubicBezTo>
                    <a:pt x="4" y="15"/>
                    <a:pt x="8" y="22"/>
                    <a:pt x="4" y="18"/>
                  </a:cubicBezTo>
                  <a:cubicBezTo>
                    <a:pt x="1" y="15"/>
                    <a:pt x="0" y="17"/>
                    <a:pt x="0" y="14"/>
                  </a:cubicBezTo>
                  <a:cubicBezTo>
                    <a:pt x="1" y="11"/>
                    <a:pt x="11" y="17"/>
                    <a:pt x="15" y="14"/>
                  </a:cubicBezTo>
                  <a:cubicBezTo>
                    <a:pt x="17" y="14"/>
                    <a:pt x="20" y="15"/>
                    <a:pt x="17" y="11"/>
                  </a:cubicBezTo>
                  <a:cubicBezTo>
                    <a:pt x="11" y="6"/>
                    <a:pt x="17" y="6"/>
                    <a:pt x="14" y="4"/>
                  </a:cubicBezTo>
                  <a:cubicBezTo>
                    <a:pt x="9" y="3"/>
                    <a:pt x="8" y="4"/>
                    <a:pt x="9" y="1"/>
                  </a:cubicBezTo>
                  <a:cubicBezTo>
                    <a:pt x="9" y="0"/>
                    <a:pt x="15" y="0"/>
                    <a:pt x="17" y="1"/>
                  </a:cubicBezTo>
                  <a:cubicBezTo>
                    <a:pt x="20" y="3"/>
                    <a:pt x="20" y="1"/>
                    <a:pt x="23" y="1"/>
                  </a:cubicBezTo>
                  <a:cubicBezTo>
                    <a:pt x="21" y="6"/>
                    <a:pt x="24" y="9"/>
                    <a:pt x="21" y="12"/>
                  </a:cubicBezTo>
                  <a:cubicBezTo>
                    <a:pt x="20" y="15"/>
                    <a:pt x="23" y="14"/>
                    <a:pt x="23" y="18"/>
                  </a:cubicBezTo>
                </a:path>
              </a:pathLst>
            </a:custGeom>
            <a:grpFill/>
            <a:ln w="6350" cmpd="sng">
              <a:solidFill>
                <a:schemeClr val="bg1"/>
              </a:solidFill>
              <a:round/>
              <a:headEnd/>
              <a:tailEnd/>
            </a:ln>
          </p:spPr>
          <p:txBody>
            <a:bodyPr/>
            <a:lstStyle/>
            <a:p>
              <a:endParaRPr lang="en-GB" sz="1539" dirty="0"/>
            </a:p>
          </p:txBody>
        </p:sp>
        <p:sp>
          <p:nvSpPr>
            <p:cNvPr id="362" name="Freeform 40"/>
            <p:cNvSpPr>
              <a:spLocks/>
            </p:cNvSpPr>
            <p:nvPr/>
          </p:nvSpPr>
          <p:spPr bwMode="auto">
            <a:xfrm>
              <a:off x="3171594" y="4507597"/>
              <a:ext cx="92570" cy="85804"/>
            </a:xfrm>
            <a:custGeom>
              <a:avLst/>
              <a:gdLst/>
              <a:ahLst/>
              <a:cxnLst>
                <a:cxn ang="0">
                  <a:pos x="3" y="3"/>
                </a:cxn>
                <a:cxn ang="0">
                  <a:pos x="1" y="14"/>
                </a:cxn>
                <a:cxn ang="0">
                  <a:pos x="3" y="20"/>
                </a:cxn>
                <a:cxn ang="0">
                  <a:pos x="7" y="20"/>
                </a:cxn>
                <a:cxn ang="0">
                  <a:pos x="12" y="17"/>
                </a:cxn>
                <a:cxn ang="0">
                  <a:pos x="15" y="17"/>
                </a:cxn>
                <a:cxn ang="0">
                  <a:pos x="26" y="19"/>
                </a:cxn>
                <a:cxn ang="0">
                  <a:pos x="29" y="14"/>
                </a:cxn>
                <a:cxn ang="0">
                  <a:pos x="24" y="11"/>
                </a:cxn>
                <a:cxn ang="0">
                  <a:pos x="21" y="9"/>
                </a:cxn>
                <a:cxn ang="0">
                  <a:pos x="20" y="8"/>
                </a:cxn>
                <a:cxn ang="0">
                  <a:pos x="15" y="5"/>
                </a:cxn>
                <a:cxn ang="0">
                  <a:pos x="7" y="2"/>
                </a:cxn>
                <a:cxn ang="0">
                  <a:pos x="3" y="3"/>
                </a:cxn>
              </a:cxnLst>
              <a:rect l="0" t="0" r="r" b="b"/>
              <a:pathLst>
                <a:path w="30" h="27">
                  <a:moveTo>
                    <a:pt x="3" y="3"/>
                  </a:moveTo>
                  <a:cubicBezTo>
                    <a:pt x="1" y="8"/>
                    <a:pt x="4" y="11"/>
                    <a:pt x="1" y="14"/>
                  </a:cubicBezTo>
                  <a:cubicBezTo>
                    <a:pt x="0" y="17"/>
                    <a:pt x="3" y="16"/>
                    <a:pt x="3" y="20"/>
                  </a:cubicBezTo>
                  <a:cubicBezTo>
                    <a:pt x="4" y="27"/>
                    <a:pt x="6" y="23"/>
                    <a:pt x="7" y="20"/>
                  </a:cubicBezTo>
                  <a:cubicBezTo>
                    <a:pt x="9" y="17"/>
                    <a:pt x="10" y="16"/>
                    <a:pt x="12" y="17"/>
                  </a:cubicBezTo>
                  <a:cubicBezTo>
                    <a:pt x="12" y="20"/>
                    <a:pt x="14" y="20"/>
                    <a:pt x="15" y="17"/>
                  </a:cubicBezTo>
                  <a:cubicBezTo>
                    <a:pt x="18" y="16"/>
                    <a:pt x="24" y="17"/>
                    <a:pt x="26" y="19"/>
                  </a:cubicBezTo>
                  <a:cubicBezTo>
                    <a:pt x="27" y="20"/>
                    <a:pt x="30" y="16"/>
                    <a:pt x="29" y="14"/>
                  </a:cubicBezTo>
                  <a:cubicBezTo>
                    <a:pt x="26" y="13"/>
                    <a:pt x="26" y="11"/>
                    <a:pt x="24" y="11"/>
                  </a:cubicBezTo>
                  <a:cubicBezTo>
                    <a:pt x="21" y="11"/>
                    <a:pt x="20" y="9"/>
                    <a:pt x="21" y="9"/>
                  </a:cubicBezTo>
                  <a:cubicBezTo>
                    <a:pt x="24" y="9"/>
                    <a:pt x="23" y="6"/>
                    <a:pt x="20" y="8"/>
                  </a:cubicBezTo>
                  <a:cubicBezTo>
                    <a:pt x="15" y="9"/>
                    <a:pt x="18" y="3"/>
                    <a:pt x="15" y="5"/>
                  </a:cubicBezTo>
                  <a:cubicBezTo>
                    <a:pt x="14" y="6"/>
                    <a:pt x="9" y="0"/>
                    <a:pt x="7" y="2"/>
                  </a:cubicBezTo>
                  <a:cubicBezTo>
                    <a:pt x="6" y="3"/>
                    <a:pt x="4" y="0"/>
                    <a:pt x="3" y="3"/>
                  </a:cubicBezTo>
                </a:path>
              </a:pathLst>
            </a:custGeom>
            <a:grpFill/>
            <a:ln w="6350" cmpd="sng">
              <a:solidFill>
                <a:schemeClr val="bg1"/>
              </a:solidFill>
              <a:round/>
              <a:headEnd/>
              <a:tailEnd/>
            </a:ln>
          </p:spPr>
          <p:txBody>
            <a:bodyPr/>
            <a:lstStyle/>
            <a:p>
              <a:endParaRPr lang="en-GB" sz="1539" dirty="0"/>
            </a:p>
          </p:txBody>
        </p:sp>
        <p:sp>
          <p:nvSpPr>
            <p:cNvPr id="363" name="Freeform 153"/>
            <p:cNvSpPr>
              <a:spLocks/>
            </p:cNvSpPr>
            <p:nvPr/>
          </p:nvSpPr>
          <p:spPr bwMode="auto">
            <a:xfrm>
              <a:off x="4317558" y="4603115"/>
              <a:ext cx="11172" cy="14570"/>
            </a:xfrm>
            <a:custGeom>
              <a:avLst/>
              <a:gdLst/>
              <a:ahLst/>
              <a:cxnLst>
                <a:cxn ang="0">
                  <a:pos x="0" y="1"/>
                </a:cxn>
                <a:cxn ang="0">
                  <a:pos x="1" y="0"/>
                </a:cxn>
                <a:cxn ang="0">
                  <a:pos x="0" y="1"/>
                </a:cxn>
              </a:cxnLst>
              <a:rect l="0" t="0" r="r" b="b"/>
              <a:pathLst>
                <a:path w="4" h="5">
                  <a:moveTo>
                    <a:pt x="0" y="1"/>
                  </a:moveTo>
                  <a:cubicBezTo>
                    <a:pt x="0" y="0"/>
                    <a:pt x="1" y="0"/>
                    <a:pt x="1" y="0"/>
                  </a:cubicBezTo>
                  <a:cubicBezTo>
                    <a:pt x="4" y="0"/>
                    <a:pt x="1" y="5"/>
                    <a:pt x="0" y="1"/>
                  </a:cubicBezTo>
                </a:path>
              </a:pathLst>
            </a:custGeom>
            <a:grpFill/>
            <a:ln w="6350" cmpd="sng">
              <a:solidFill>
                <a:schemeClr val="bg1"/>
              </a:solidFill>
              <a:round/>
              <a:headEnd/>
              <a:tailEnd/>
            </a:ln>
          </p:spPr>
          <p:txBody>
            <a:bodyPr/>
            <a:lstStyle/>
            <a:p>
              <a:endParaRPr lang="en-GB" sz="1539" dirty="0"/>
            </a:p>
          </p:txBody>
        </p:sp>
        <p:sp>
          <p:nvSpPr>
            <p:cNvPr id="364" name="Freeform 154"/>
            <p:cNvSpPr>
              <a:spLocks/>
            </p:cNvSpPr>
            <p:nvPr/>
          </p:nvSpPr>
          <p:spPr bwMode="auto">
            <a:xfrm>
              <a:off x="4338307" y="4617685"/>
              <a:ext cx="12769" cy="9713"/>
            </a:xfrm>
            <a:custGeom>
              <a:avLst/>
              <a:gdLst/>
              <a:ahLst/>
              <a:cxnLst>
                <a:cxn ang="0">
                  <a:pos x="0" y="1"/>
                </a:cxn>
                <a:cxn ang="0">
                  <a:pos x="2" y="0"/>
                </a:cxn>
                <a:cxn ang="0">
                  <a:pos x="2" y="1"/>
                </a:cxn>
                <a:cxn ang="0">
                  <a:pos x="0" y="1"/>
                </a:cxn>
              </a:cxnLst>
              <a:rect l="0" t="0" r="r" b="b"/>
              <a:pathLst>
                <a:path w="4" h="3">
                  <a:moveTo>
                    <a:pt x="0" y="1"/>
                  </a:moveTo>
                  <a:cubicBezTo>
                    <a:pt x="0" y="0"/>
                    <a:pt x="0" y="0"/>
                    <a:pt x="2" y="0"/>
                  </a:cubicBezTo>
                  <a:cubicBezTo>
                    <a:pt x="4" y="1"/>
                    <a:pt x="4" y="1"/>
                    <a:pt x="2" y="1"/>
                  </a:cubicBezTo>
                  <a:cubicBezTo>
                    <a:pt x="0" y="1"/>
                    <a:pt x="0" y="3"/>
                    <a:pt x="0" y="1"/>
                  </a:cubicBezTo>
                </a:path>
              </a:pathLst>
            </a:custGeom>
            <a:grpFill/>
            <a:ln w="6350" cmpd="sng">
              <a:solidFill>
                <a:schemeClr val="bg1"/>
              </a:solidFill>
              <a:round/>
              <a:headEnd/>
              <a:tailEnd/>
            </a:ln>
          </p:spPr>
          <p:txBody>
            <a:bodyPr/>
            <a:lstStyle/>
            <a:p>
              <a:endParaRPr lang="en-GB" sz="1539" dirty="0"/>
            </a:p>
          </p:txBody>
        </p:sp>
        <p:sp>
          <p:nvSpPr>
            <p:cNvPr id="365" name="Freeform 155"/>
            <p:cNvSpPr>
              <a:spLocks/>
            </p:cNvSpPr>
            <p:nvPr/>
          </p:nvSpPr>
          <p:spPr bwMode="auto">
            <a:xfrm>
              <a:off x="4335114" y="4667872"/>
              <a:ext cx="9577" cy="12952"/>
            </a:xfrm>
            <a:custGeom>
              <a:avLst/>
              <a:gdLst/>
              <a:ahLst/>
              <a:cxnLst>
                <a:cxn ang="0">
                  <a:pos x="2" y="0"/>
                </a:cxn>
                <a:cxn ang="0">
                  <a:pos x="2" y="2"/>
                </a:cxn>
                <a:cxn ang="0">
                  <a:pos x="2" y="0"/>
                </a:cxn>
              </a:cxnLst>
              <a:rect l="0" t="0" r="r" b="b"/>
              <a:pathLst>
                <a:path w="3" h="4">
                  <a:moveTo>
                    <a:pt x="2" y="0"/>
                  </a:moveTo>
                  <a:cubicBezTo>
                    <a:pt x="2" y="0"/>
                    <a:pt x="3" y="2"/>
                    <a:pt x="2" y="2"/>
                  </a:cubicBezTo>
                  <a:cubicBezTo>
                    <a:pt x="2" y="4"/>
                    <a:pt x="0" y="2"/>
                    <a:pt x="2" y="0"/>
                  </a:cubicBezTo>
                </a:path>
              </a:pathLst>
            </a:custGeom>
            <a:grpFill/>
            <a:ln w="6350" cmpd="sng">
              <a:solidFill>
                <a:schemeClr val="bg1"/>
              </a:solidFill>
              <a:round/>
              <a:headEnd/>
              <a:tailEnd/>
            </a:ln>
          </p:spPr>
          <p:txBody>
            <a:bodyPr/>
            <a:lstStyle/>
            <a:p>
              <a:endParaRPr lang="en-GB" sz="1539" dirty="0"/>
            </a:p>
          </p:txBody>
        </p:sp>
        <p:sp>
          <p:nvSpPr>
            <p:cNvPr id="366" name="Freeform 157"/>
            <p:cNvSpPr>
              <a:spLocks/>
            </p:cNvSpPr>
            <p:nvPr/>
          </p:nvSpPr>
          <p:spPr bwMode="auto">
            <a:xfrm>
              <a:off x="3471652" y="6819443"/>
              <a:ext cx="52670" cy="46949"/>
            </a:xfrm>
            <a:custGeom>
              <a:avLst/>
              <a:gdLst/>
              <a:ahLst/>
              <a:cxnLst>
                <a:cxn ang="0">
                  <a:pos x="2" y="14"/>
                </a:cxn>
                <a:cxn ang="0">
                  <a:pos x="0" y="10"/>
                </a:cxn>
                <a:cxn ang="0">
                  <a:pos x="2" y="7"/>
                </a:cxn>
                <a:cxn ang="0">
                  <a:pos x="5" y="6"/>
                </a:cxn>
                <a:cxn ang="0">
                  <a:pos x="5" y="4"/>
                </a:cxn>
                <a:cxn ang="0">
                  <a:pos x="5" y="3"/>
                </a:cxn>
                <a:cxn ang="0">
                  <a:pos x="6" y="1"/>
                </a:cxn>
                <a:cxn ang="0">
                  <a:pos x="10" y="1"/>
                </a:cxn>
                <a:cxn ang="0">
                  <a:pos x="11" y="3"/>
                </a:cxn>
                <a:cxn ang="0">
                  <a:pos x="11" y="4"/>
                </a:cxn>
                <a:cxn ang="0">
                  <a:pos x="13" y="3"/>
                </a:cxn>
                <a:cxn ang="0">
                  <a:pos x="16" y="3"/>
                </a:cxn>
                <a:cxn ang="0">
                  <a:pos x="16" y="4"/>
                </a:cxn>
                <a:cxn ang="0">
                  <a:pos x="14" y="6"/>
                </a:cxn>
                <a:cxn ang="0">
                  <a:pos x="11" y="7"/>
                </a:cxn>
                <a:cxn ang="0">
                  <a:pos x="8" y="9"/>
                </a:cxn>
                <a:cxn ang="0">
                  <a:pos x="8" y="10"/>
                </a:cxn>
                <a:cxn ang="0">
                  <a:pos x="6" y="10"/>
                </a:cxn>
                <a:cxn ang="0">
                  <a:pos x="5" y="12"/>
                </a:cxn>
                <a:cxn ang="0">
                  <a:pos x="2" y="14"/>
                </a:cxn>
              </a:cxnLst>
              <a:rect l="0" t="0" r="r" b="b"/>
              <a:pathLst>
                <a:path w="17" h="15">
                  <a:moveTo>
                    <a:pt x="2" y="14"/>
                  </a:moveTo>
                  <a:cubicBezTo>
                    <a:pt x="0" y="12"/>
                    <a:pt x="0" y="10"/>
                    <a:pt x="0" y="10"/>
                  </a:cubicBezTo>
                  <a:cubicBezTo>
                    <a:pt x="2" y="10"/>
                    <a:pt x="0" y="9"/>
                    <a:pt x="2" y="7"/>
                  </a:cubicBezTo>
                  <a:cubicBezTo>
                    <a:pt x="5" y="6"/>
                    <a:pt x="3" y="6"/>
                    <a:pt x="5" y="6"/>
                  </a:cubicBezTo>
                  <a:cubicBezTo>
                    <a:pt x="6" y="6"/>
                    <a:pt x="6" y="6"/>
                    <a:pt x="5" y="4"/>
                  </a:cubicBezTo>
                  <a:cubicBezTo>
                    <a:pt x="5" y="4"/>
                    <a:pt x="6" y="4"/>
                    <a:pt x="5" y="3"/>
                  </a:cubicBezTo>
                  <a:cubicBezTo>
                    <a:pt x="5" y="3"/>
                    <a:pt x="8" y="3"/>
                    <a:pt x="6" y="1"/>
                  </a:cubicBezTo>
                  <a:cubicBezTo>
                    <a:pt x="6" y="0"/>
                    <a:pt x="8" y="1"/>
                    <a:pt x="10" y="1"/>
                  </a:cubicBezTo>
                  <a:cubicBezTo>
                    <a:pt x="11" y="1"/>
                    <a:pt x="11" y="3"/>
                    <a:pt x="11" y="3"/>
                  </a:cubicBezTo>
                  <a:cubicBezTo>
                    <a:pt x="10" y="3"/>
                    <a:pt x="11" y="3"/>
                    <a:pt x="11" y="4"/>
                  </a:cubicBezTo>
                  <a:cubicBezTo>
                    <a:pt x="13" y="6"/>
                    <a:pt x="11" y="3"/>
                    <a:pt x="13" y="3"/>
                  </a:cubicBezTo>
                  <a:cubicBezTo>
                    <a:pt x="14" y="1"/>
                    <a:pt x="14" y="1"/>
                    <a:pt x="16" y="3"/>
                  </a:cubicBezTo>
                  <a:cubicBezTo>
                    <a:pt x="16" y="4"/>
                    <a:pt x="14" y="4"/>
                    <a:pt x="16" y="4"/>
                  </a:cubicBezTo>
                  <a:cubicBezTo>
                    <a:pt x="17" y="6"/>
                    <a:pt x="16" y="6"/>
                    <a:pt x="14" y="6"/>
                  </a:cubicBezTo>
                  <a:cubicBezTo>
                    <a:pt x="11" y="7"/>
                    <a:pt x="14" y="9"/>
                    <a:pt x="11" y="7"/>
                  </a:cubicBezTo>
                  <a:cubicBezTo>
                    <a:pt x="6" y="7"/>
                    <a:pt x="5" y="7"/>
                    <a:pt x="8" y="9"/>
                  </a:cubicBezTo>
                  <a:cubicBezTo>
                    <a:pt x="10" y="9"/>
                    <a:pt x="10" y="12"/>
                    <a:pt x="8" y="10"/>
                  </a:cubicBezTo>
                  <a:cubicBezTo>
                    <a:pt x="6" y="9"/>
                    <a:pt x="8" y="12"/>
                    <a:pt x="6" y="10"/>
                  </a:cubicBezTo>
                  <a:cubicBezTo>
                    <a:pt x="3" y="9"/>
                    <a:pt x="6" y="14"/>
                    <a:pt x="5" y="12"/>
                  </a:cubicBezTo>
                  <a:cubicBezTo>
                    <a:pt x="0" y="10"/>
                    <a:pt x="5" y="15"/>
                    <a:pt x="2" y="14"/>
                  </a:cubicBezTo>
                </a:path>
              </a:pathLst>
            </a:custGeom>
            <a:grpFill/>
            <a:ln w="6350" cmpd="sng">
              <a:solidFill>
                <a:schemeClr val="bg1"/>
              </a:solidFill>
              <a:round/>
              <a:headEnd/>
              <a:tailEnd/>
            </a:ln>
          </p:spPr>
          <p:txBody>
            <a:bodyPr/>
            <a:lstStyle/>
            <a:p>
              <a:endParaRPr lang="en-GB" sz="1539" dirty="0"/>
            </a:p>
          </p:txBody>
        </p:sp>
        <p:sp>
          <p:nvSpPr>
            <p:cNvPr id="367" name="Freeform 158"/>
            <p:cNvSpPr>
              <a:spLocks/>
            </p:cNvSpPr>
            <p:nvPr/>
          </p:nvSpPr>
          <p:spPr bwMode="auto">
            <a:xfrm>
              <a:off x="3441327" y="6822681"/>
              <a:ext cx="46286" cy="33997"/>
            </a:xfrm>
            <a:custGeom>
              <a:avLst/>
              <a:gdLst/>
              <a:ahLst/>
              <a:cxnLst>
                <a:cxn ang="0">
                  <a:pos x="3" y="11"/>
                </a:cxn>
                <a:cxn ang="0">
                  <a:pos x="1" y="10"/>
                </a:cxn>
                <a:cxn ang="0">
                  <a:pos x="1" y="8"/>
                </a:cxn>
                <a:cxn ang="0">
                  <a:pos x="4" y="8"/>
                </a:cxn>
                <a:cxn ang="0">
                  <a:pos x="6" y="6"/>
                </a:cxn>
                <a:cxn ang="0">
                  <a:pos x="4" y="5"/>
                </a:cxn>
                <a:cxn ang="0">
                  <a:pos x="4" y="5"/>
                </a:cxn>
                <a:cxn ang="0">
                  <a:pos x="4" y="3"/>
                </a:cxn>
                <a:cxn ang="0">
                  <a:pos x="4" y="2"/>
                </a:cxn>
                <a:cxn ang="0">
                  <a:pos x="9" y="2"/>
                </a:cxn>
                <a:cxn ang="0">
                  <a:pos x="10" y="2"/>
                </a:cxn>
                <a:cxn ang="0">
                  <a:pos x="13" y="0"/>
                </a:cxn>
                <a:cxn ang="0">
                  <a:pos x="13" y="3"/>
                </a:cxn>
                <a:cxn ang="0">
                  <a:pos x="10" y="6"/>
                </a:cxn>
                <a:cxn ang="0">
                  <a:pos x="7" y="8"/>
                </a:cxn>
                <a:cxn ang="0">
                  <a:pos x="6" y="10"/>
                </a:cxn>
                <a:cxn ang="0">
                  <a:pos x="4" y="11"/>
                </a:cxn>
                <a:cxn ang="0">
                  <a:pos x="3" y="11"/>
                </a:cxn>
              </a:cxnLst>
              <a:rect l="0" t="0" r="r" b="b"/>
              <a:pathLst>
                <a:path w="15" h="11">
                  <a:moveTo>
                    <a:pt x="3" y="11"/>
                  </a:moveTo>
                  <a:cubicBezTo>
                    <a:pt x="1" y="10"/>
                    <a:pt x="3" y="11"/>
                    <a:pt x="1" y="10"/>
                  </a:cubicBezTo>
                  <a:cubicBezTo>
                    <a:pt x="0" y="8"/>
                    <a:pt x="1" y="10"/>
                    <a:pt x="1" y="8"/>
                  </a:cubicBezTo>
                  <a:cubicBezTo>
                    <a:pt x="1" y="8"/>
                    <a:pt x="3" y="10"/>
                    <a:pt x="4" y="8"/>
                  </a:cubicBezTo>
                  <a:cubicBezTo>
                    <a:pt x="4" y="6"/>
                    <a:pt x="6" y="6"/>
                    <a:pt x="6" y="6"/>
                  </a:cubicBezTo>
                  <a:cubicBezTo>
                    <a:pt x="7" y="5"/>
                    <a:pt x="6" y="5"/>
                    <a:pt x="4" y="5"/>
                  </a:cubicBezTo>
                  <a:cubicBezTo>
                    <a:pt x="3" y="6"/>
                    <a:pt x="3" y="5"/>
                    <a:pt x="4" y="5"/>
                  </a:cubicBezTo>
                  <a:cubicBezTo>
                    <a:pt x="6" y="5"/>
                    <a:pt x="6" y="3"/>
                    <a:pt x="4" y="3"/>
                  </a:cubicBezTo>
                  <a:cubicBezTo>
                    <a:pt x="3" y="2"/>
                    <a:pt x="1" y="0"/>
                    <a:pt x="4" y="2"/>
                  </a:cubicBezTo>
                  <a:cubicBezTo>
                    <a:pt x="9" y="3"/>
                    <a:pt x="7" y="2"/>
                    <a:pt x="9" y="2"/>
                  </a:cubicBezTo>
                  <a:cubicBezTo>
                    <a:pt x="9" y="0"/>
                    <a:pt x="9" y="2"/>
                    <a:pt x="10" y="2"/>
                  </a:cubicBezTo>
                  <a:cubicBezTo>
                    <a:pt x="12" y="2"/>
                    <a:pt x="12" y="0"/>
                    <a:pt x="13" y="0"/>
                  </a:cubicBezTo>
                  <a:cubicBezTo>
                    <a:pt x="15" y="2"/>
                    <a:pt x="15" y="2"/>
                    <a:pt x="13" y="3"/>
                  </a:cubicBezTo>
                  <a:cubicBezTo>
                    <a:pt x="12" y="5"/>
                    <a:pt x="12" y="3"/>
                    <a:pt x="10" y="6"/>
                  </a:cubicBezTo>
                  <a:cubicBezTo>
                    <a:pt x="9" y="8"/>
                    <a:pt x="9" y="8"/>
                    <a:pt x="7" y="8"/>
                  </a:cubicBezTo>
                  <a:cubicBezTo>
                    <a:pt x="6" y="8"/>
                    <a:pt x="6" y="10"/>
                    <a:pt x="6" y="10"/>
                  </a:cubicBezTo>
                  <a:cubicBezTo>
                    <a:pt x="4" y="11"/>
                    <a:pt x="4" y="10"/>
                    <a:pt x="4" y="11"/>
                  </a:cubicBezTo>
                  <a:cubicBezTo>
                    <a:pt x="4" y="11"/>
                    <a:pt x="4" y="11"/>
                    <a:pt x="3" y="11"/>
                  </a:cubicBezTo>
                </a:path>
              </a:pathLst>
            </a:custGeom>
            <a:grpFill/>
            <a:ln w="6350" cmpd="sng">
              <a:solidFill>
                <a:schemeClr val="bg1"/>
              </a:solidFill>
              <a:round/>
              <a:headEnd/>
              <a:tailEnd/>
            </a:ln>
          </p:spPr>
          <p:txBody>
            <a:bodyPr/>
            <a:lstStyle/>
            <a:p>
              <a:endParaRPr lang="en-GB" sz="1539" dirty="0"/>
            </a:p>
          </p:txBody>
        </p:sp>
        <p:sp>
          <p:nvSpPr>
            <p:cNvPr id="368" name="Freeform 232"/>
            <p:cNvSpPr>
              <a:spLocks noEditPoints="1"/>
            </p:cNvSpPr>
            <p:nvPr/>
          </p:nvSpPr>
          <p:spPr bwMode="auto">
            <a:xfrm>
              <a:off x="3075832" y="5669997"/>
              <a:ext cx="218658" cy="1330769"/>
            </a:xfrm>
            <a:custGeom>
              <a:avLst/>
              <a:gdLst/>
              <a:ahLst/>
              <a:cxnLst>
                <a:cxn ang="0">
                  <a:pos x="69" y="59"/>
                </a:cxn>
                <a:cxn ang="0">
                  <a:pos x="46" y="158"/>
                </a:cxn>
                <a:cxn ang="0">
                  <a:pos x="33" y="251"/>
                </a:cxn>
                <a:cxn ang="0">
                  <a:pos x="33" y="313"/>
                </a:cxn>
                <a:cxn ang="0">
                  <a:pos x="46" y="375"/>
                </a:cxn>
                <a:cxn ang="0">
                  <a:pos x="31" y="391"/>
                </a:cxn>
                <a:cxn ang="0">
                  <a:pos x="25" y="389"/>
                </a:cxn>
                <a:cxn ang="0">
                  <a:pos x="20" y="386"/>
                </a:cxn>
                <a:cxn ang="0">
                  <a:pos x="28" y="374"/>
                </a:cxn>
                <a:cxn ang="0">
                  <a:pos x="17" y="369"/>
                </a:cxn>
                <a:cxn ang="0">
                  <a:pos x="14" y="357"/>
                </a:cxn>
                <a:cxn ang="0">
                  <a:pos x="14" y="341"/>
                </a:cxn>
                <a:cxn ang="0">
                  <a:pos x="19" y="327"/>
                </a:cxn>
                <a:cxn ang="0">
                  <a:pos x="3" y="313"/>
                </a:cxn>
                <a:cxn ang="0">
                  <a:pos x="22" y="293"/>
                </a:cxn>
                <a:cxn ang="0">
                  <a:pos x="22" y="256"/>
                </a:cxn>
                <a:cxn ang="0">
                  <a:pos x="34" y="165"/>
                </a:cxn>
                <a:cxn ang="0">
                  <a:pos x="43" y="58"/>
                </a:cxn>
                <a:cxn ang="0">
                  <a:pos x="59" y="383"/>
                </a:cxn>
                <a:cxn ang="0">
                  <a:pos x="46" y="399"/>
                </a:cxn>
                <a:cxn ang="0">
                  <a:pos x="34" y="406"/>
                </a:cxn>
                <a:cxn ang="0">
                  <a:pos x="48" y="411"/>
                </a:cxn>
                <a:cxn ang="0">
                  <a:pos x="22" y="287"/>
                </a:cxn>
                <a:cxn ang="0">
                  <a:pos x="45" y="403"/>
                </a:cxn>
                <a:cxn ang="0">
                  <a:pos x="13" y="271"/>
                </a:cxn>
                <a:cxn ang="0">
                  <a:pos x="14" y="259"/>
                </a:cxn>
                <a:cxn ang="0">
                  <a:pos x="16" y="296"/>
                </a:cxn>
                <a:cxn ang="0">
                  <a:pos x="14" y="290"/>
                </a:cxn>
                <a:cxn ang="0">
                  <a:pos x="17" y="299"/>
                </a:cxn>
                <a:cxn ang="0">
                  <a:pos x="14" y="301"/>
                </a:cxn>
                <a:cxn ang="0">
                  <a:pos x="6" y="305"/>
                </a:cxn>
                <a:cxn ang="0">
                  <a:pos x="16" y="284"/>
                </a:cxn>
                <a:cxn ang="0">
                  <a:pos x="10" y="302"/>
                </a:cxn>
                <a:cxn ang="0">
                  <a:pos x="53" y="417"/>
                </a:cxn>
                <a:cxn ang="0">
                  <a:pos x="59" y="416"/>
                </a:cxn>
                <a:cxn ang="0">
                  <a:pos x="48" y="413"/>
                </a:cxn>
                <a:cxn ang="0">
                  <a:pos x="39" y="411"/>
                </a:cxn>
                <a:cxn ang="0">
                  <a:pos x="66" y="421"/>
                </a:cxn>
                <a:cxn ang="0">
                  <a:pos x="33" y="403"/>
                </a:cxn>
                <a:cxn ang="0">
                  <a:pos x="25" y="396"/>
                </a:cxn>
                <a:cxn ang="0">
                  <a:pos x="23" y="402"/>
                </a:cxn>
                <a:cxn ang="0">
                  <a:pos x="17" y="383"/>
                </a:cxn>
                <a:cxn ang="0">
                  <a:pos x="19" y="389"/>
                </a:cxn>
                <a:cxn ang="0">
                  <a:pos x="16" y="374"/>
                </a:cxn>
                <a:cxn ang="0">
                  <a:pos x="11" y="372"/>
                </a:cxn>
                <a:cxn ang="0">
                  <a:pos x="13" y="378"/>
                </a:cxn>
                <a:cxn ang="0">
                  <a:pos x="10" y="380"/>
                </a:cxn>
                <a:cxn ang="0">
                  <a:pos x="16" y="368"/>
                </a:cxn>
                <a:cxn ang="0">
                  <a:pos x="13" y="366"/>
                </a:cxn>
                <a:cxn ang="0">
                  <a:pos x="6" y="343"/>
                </a:cxn>
                <a:cxn ang="0">
                  <a:pos x="5" y="360"/>
                </a:cxn>
                <a:cxn ang="0">
                  <a:pos x="13" y="361"/>
                </a:cxn>
                <a:cxn ang="0">
                  <a:pos x="8" y="355"/>
                </a:cxn>
                <a:cxn ang="0">
                  <a:pos x="10" y="363"/>
                </a:cxn>
                <a:cxn ang="0">
                  <a:pos x="8" y="341"/>
                </a:cxn>
                <a:cxn ang="0">
                  <a:pos x="10" y="336"/>
                </a:cxn>
                <a:cxn ang="0">
                  <a:pos x="6" y="333"/>
                </a:cxn>
                <a:cxn ang="0">
                  <a:pos x="8" y="329"/>
                </a:cxn>
                <a:cxn ang="0">
                  <a:pos x="3" y="336"/>
                </a:cxn>
                <a:cxn ang="0">
                  <a:pos x="6" y="326"/>
                </a:cxn>
                <a:cxn ang="0">
                  <a:pos x="5" y="338"/>
                </a:cxn>
              </a:cxnLst>
              <a:rect l="0" t="0" r="r" b="b"/>
              <a:pathLst>
                <a:path w="71" h="424">
                  <a:moveTo>
                    <a:pt x="51" y="0"/>
                  </a:moveTo>
                  <a:cubicBezTo>
                    <a:pt x="53" y="7"/>
                    <a:pt x="54" y="7"/>
                    <a:pt x="54" y="8"/>
                  </a:cubicBezTo>
                  <a:cubicBezTo>
                    <a:pt x="54" y="10"/>
                    <a:pt x="56" y="17"/>
                    <a:pt x="57" y="17"/>
                  </a:cubicBezTo>
                  <a:cubicBezTo>
                    <a:pt x="59" y="21"/>
                    <a:pt x="60" y="21"/>
                    <a:pt x="59" y="22"/>
                  </a:cubicBezTo>
                  <a:cubicBezTo>
                    <a:pt x="56" y="25"/>
                    <a:pt x="60" y="25"/>
                    <a:pt x="59" y="27"/>
                  </a:cubicBezTo>
                  <a:cubicBezTo>
                    <a:pt x="57" y="30"/>
                    <a:pt x="57" y="31"/>
                    <a:pt x="59" y="31"/>
                  </a:cubicBezTo>
                  <a:cubicBezTo>
                    <a:pt x="60" y="33"/>
                    <a:pt x="57" y="36"/>
                    <a:pt x="60" y="36"/>
                  </a:cubicBezTo>
                  <a:cubicBezTo>
                    <a:pt x="62" y="36"/>
                    <a:pt x="63" y="46"/>
                    <a:pt x="63" y="52"/>
                  </a:cubicBezTo>
                  <a:cubicBezTo>
                    <a:pt x="65" y="56"/>
                    <a:pt x="66" y="56"/>
                    <a:pt x="69" y="55"/>
                  </a:cubicBezTo>
                  <a:cubicBezTo>
                    <a:pt x="71" y="56"/>
                    <a:pt x="71" y="58"/>
                    <a:pt x="69" y="59"/>
                  </a:cubicBezTo>
                  <a:cubicBezTo>
                    <a:pt x="69" y="63"/>
                    <a:pt x="69" y="67"/>
                    <a:pt x="66" y="69"/>
                  </a:cubicBezTo>
                  <a:cubicBezTo>
                    <a:pt x="65" y="69"/>
                    <a:pt x="57" y="72"/>
                    <a:pt x="59" y="77"/>
                  </a:cubicBezTo>
                  <a:cubicBezTo>
                    <a:pt x="60" y="78"/>
                    <a:pt x="57" y="91"/>
                    <a:pt x="60" y="95"/>
                  </a:cubicBezTo>
                  <a:cubicBezTo>
                    <a:pt x="63" y="103"/>
                    <a:pt x="57" y="95"/>
                    <a:pt x="56" y="103"/>
                  </a:cubicBezTo>
                  <a:cubicBezTo>
                    <a:pt x="53" y="111"/>
                    <a:pt x="54" y="109"/>
                    <a:pt x="51" y="111"/>
                  </a:cubicBezTo>
                  <a:cubicBezTo>
                    <a:pt x="49" y="112"/>
                    <a:pt x="49" y="119"/>
                    <a:pt x="48" y="120"/>
                  </a:cubicBezTo>
                  <a:cubicBezTo>
                    <a:pt x="45" y="123"/>
                    <a:pt x="49" y="129"/>
                    <a:pt x="48" y="133"/>
                  </a:cubicBezTo>
                  <a:cubicBezTo>
                    <a:pt x="46" y="134"/>
                    <a:pt x="46" y="131"/>
                    <a:pt x="45" y="136"/>
                  </a:cubicBezTo>
                  <a:cubicBezTo>
                    <a:pt x="43" y="140"/>
                    <a:pt x="42" y="145"/>
                    <a:pt x="43" y="147"/>
                  </a:cubicBezTo>
                  <a:cubicBezTo>
                    <a:pt x="45" y="150"/>
                    <a:pt x="45" y="153"/>
                    <a:pt x="46" y="158"/>
                  </a:cubicBezTo>
                  <a:cubicBezTo>
                    <a:pt x="48" y="162"/>
                    <a:pt x="45" y="164"/>
                    <a:pt x="48" y="164"/>
                  </a:cubicBezTo>
                  <a:cubicBezTo>
                    <a:pt x="51" y="164"/>
                    <a:pt x="48" y="167"/>
                    <a:pt x="48" y="171"/>
                  </a:cubicBezTo>
                  <a:cubicBezTo>
                    <a:pt x="49" y="176"/>
                    <a:pt x="45" y="173"/>
                    <a:pt x="45" y="181"/>
                  </a:cubicBezTo>
                  <a:cubicBezTo>
                    <a:pt x="43" y="190"/>
                    <a:pt x="45" y="192"/>
                    <a:pt x="43" y="195"/>
                  </a:cubicBezTo>
                  <a:cubicBezTo>
                    <a:pt x="40" y="200"/>
                    <a:pt x="39" y="196"/>
                    <a:pt x="39" y="200"/>
                  </a:cubicBezTo>
                  <a:cubicBezTo>
                    <a:pt x="37" y="203"/>
                    <a:pt x="39" y="207"/>
                    <a:pt x="37" y="210"/>
                  </a:cubicBezTo>
                  <a:cubicBezTo>
                    <a:pt x="37" y="214"/>
                    <a:pt x="42" y="221"/>
                    <a:pt x="39" y="223"/>
                  </a:cubicBezTo>
                  <a:cubicBezTo>
                    <a:pt x="33" y="228"/>
                    <a:pt x="37" y="231"/>
                    <a:pt x="34" y="232"/>
                  </a:cubicBezTo>
                  <a:cubicBezTo>
                    <a:pt x="31" y="235"/>
                    <a:pt x="36" y="240"/>
                    <a:pt x="33" y="243"/>
                  </a:cubicBezTo>
                  <a:cubicBezTo>
                    <a:pt x="29" y="246"/>
                    <a:pt x="33" y="245"/>
                    <a:pt x="33" y="251"/>
                  </a:cubicBezTo>
                  <a:cubicBezTo>
                    <a:pt x="31" y="257"/>
                    <a:pt x="34" y="259"/>
                    <a:pt x="33" y="260"/>
                  </a:cubicBezTo>
                  <a:cubicBezTo>
                    <a:pt x="33" y="263"/>
                    <a:pt x="31" y="259"/>
                    <a:pt x="29" y="265"/>
                  </a:cubicBezTo>
                  <a:cubicBezTo>
                    <a:pt x="29" y="271"/>
                    <a:pt x="33" y="271"/>
                    <a:pt x="33" y="273"/>
                  </a:cubicBezTo>
                  <a:cubicBezTo>
                    <a:pt x="34" y="274"/>
                    <a:pt x="31" y="279"/>
                    <a:pt x="34" y="281"/>
                  </a:cubicBezTo>
                  <a:cubicBezTo>
                    <a:pt x="36" y="282"/>
                    <a:pt x="29" y="288"/>
                    <a:pt x="34" y="287"/>
                  </a:cubicBezTo>
                  <a:cubicBezTo>
                    <a:pt x="40" y="285"/>
                    <a:pt x="39" y="291"/>
                    <a:pt x="34" y="291"/>
                  </a:cubicBezTo>
                  <a:cubicBezTo>
                    <a:pt x="29" y="290"/>
                    <a:pt x="29" y="291"/>
                    <a:pt x="33" y="293"/>
                  </a:cubicBezTo>
                  <a:cubicBezTo>
                    <a:pt x="37" y="293"/>
                    <a:pt x="37" y="298"/>
                    <a:pt x="34" y="299"/>
                  </a:cubicBezTo>
                  <a:cubicBezTo>
                    <a:pt x="29" y="301"/>
                    <a:pt x="36" y="304"/>
                    <a:pt x="33" y="305"/>
                  </a:cubicBezTo>
                  <a:cubicBezTo>
                    <a:pt x="31" y="307"/>
                    <a:pt x="36" y="312"/>
                    <a:pt x="33" y="313"/>
                  </a:cubicBezTo>
                  <a:cubicBezTo>
                    <a:pt x="28" y="316"/>
                    <a:pt x="36" y="316"/>
                    <a:pt x="31" y="319"/>
                  </a:cubicBezTo>
                  <a:cubicBezTo>
                    <a:pt x="26" y="324"/>
                    <a:pt x="29" y="324"/>
                    <a:pt x="28" y="326"/>
                  </a:cubicBezTo>
                  <a:cubicBezTo>
                    <a:pt x="25" y="329"/>
                    <a:pt x="31" y="330"/>
                    <a:pt x="28" y="333"/>
                  </a:cubicBezTo>
                  <a:cubicBezTo>
                    <a:pt x="25" y="335"/>
                    <a:pt x="23" y="344"/>
                    <a:pt x="20" y="344"/>
                  </a:cubicBezTo>
                  <a:cubicBezTo>
                    <a:pt x="17" y="343"/>
                    <a:pt x="20" y="347"/>
                    <a:pt x="19" y="351"/>
                  </a:cubicBezTo>
                  <a:cubicBezTo>
                    <a:pt x="17" y="355"/>
                    <a:pt x="20" y="352"/>
                    <a:pt x="22" y="358"/>
                  </a:cubicBezTo>
                  <a:cubicBezTo>
                    <a:pt x="22" y="363"/>
                    <a:pt x="23" y="358"/>
                    <a:pt x="26" y="358"/>
                  </a:cubicBezTo>
                  <a:cubicBezTo>
                    <a:pt x="29" y="358"/>
                    <a:pt x="26" y="371"/>
                    <a:pt x="29" y="372"/>
                  </a:cubicBezTo>
                  <a:cubicBezTo>
                    <a:pt x="33" y="374"/>
                    <a:pt x="29" y="375"/>
                    <a:pt x="34" y="375"/>
                  </a:cubicBezTo>
                  <a:cubicBezTo>
                    <a:pt x="39" y="375"/>
                    <a:pt x="46" y="375"/>
                    <a:pt x="46" y="375"/>
                  </a:cubicBezTo>
                  <a:cubicBezTo>
                    <a:pt x="51" y="378"/>
                    <a:pt x="59" y="377"/>
                    <a:pt x="60" y="380"/>
                  </a:cubicBezTo>
                  <a:cubicBezTo>
                    <a:pt x="59" y="380"/>
                    <a:pt x="57" y="380"/>
                    <a:pt x="56" y="378"/>
                  </a:cubicBezTo>
                  <a:cubicBezTo>
                    <a:pt x="53" y="378"/>
                    <a:pt x="53" y="378"/>
                    <a:pt x="51" y="382"/>
                  </a:cubicBezTo>
                  <a:cubicBezTo>
                    <a:pt x="48" y="383"/>
                    <a:pt x="49" y="380"/>
                    <a:pt x="46" y="383"/>
                  </a:cubicBezTo>
                  <a:cubicBezTo>
                    <a:pt x="43" y="385"/>
                    <a:pt x="42" y="383"/>
                    <a:pt x="40" y="386"/>
                  </a:cubicBezTo>
                  <a:cubicBezTo>
                    <a:pt x="40" y="391"/>
                    <a:pt x="40" y="388"/>
                    <a:pt x="39" y="394"/>
                  </a:cubicBezTo>
                  <a:cubicBezTo>
                    <a:pt x="39" y="399"/>
                    <a:pt x="40" y="399"/>
                    <a:pt x="37" y="399"/>
                  </a:cubicBezTo>
                  <a:cubicBezTo>
                    <a:pt x="34" y="399"/>
                    <a:pt x="33" y="397"/>
                    <a:pt x="33" y="397"/>
                  </a:cubicBezTo>
                  <a:cubicBezTo>
                    <a:pt x="31" y="397"/>
                    <a:pt x="28" y="394"/>
                    <a:pt x="28" y="393"/>
                  </a:cubicBezTo>
                  <a:cubicBezTo>
                    <a:pt x="28" y="391"/>
                    <a:pt x="29" y="391"/>
                    <a:pt x="31" y="391"/>
                  </a:cubicBezTo>
                  <a:cubicBezTo>
                    <a:pt x="31" y="393"/>
                    <a:pt x="31" y="391"/>
                    <a:pt x="33" y="391"/>
                  </a:cubicBezTo>
                  <a:cubicBezTo>
                    <a:pt x="34" y="393"/>
                    <a:pt x="33" y="391"/>
                    <a:pt x="34" y="389"/>
                  </a:cubicBezTo>
                  <a:cubicBezTo>
                    <a:pt x="37" y="389"/>
                    <a:pt x="39" y="386"/>
                    <a:pt x="37" y="386"/>
                  </a:cubicBezTo>
                  <a:cubicBezTo>
                    <a:pt x="36" y="385"/>
                    <a:pt x="36" y="386"/>
                    <a:pt x="33" y="388"/>
                  </a:cubicBezTo>
                  <a:cubicBezTo>
                    <a:pt x="31" y="388"/>
                    <a:pt x="33" y="389"/>
                    <a:pt x="29" y="389"/>
                  </a:cubicBezTo>
                  <a:cubicBezTo>
                    <a:pt x="25" y="388"/>
                    <a:pt x="31" y="389"/>
                    <a:pt x="29" y="391"/>
                  </a:cubicBezTo>
                  <a:cubicBezTo>
                    <a:pt x="28" y="391"/>
                    <a:pt x="26" y="391"/>
                    <a:pt x="26" y="394"/>
                  </a:cubicBezTo>
                  <a:cubicBezTo>
                    <a:pt x="28" y="396"/>
                    <a:pt x="26" y="394"/>
                    <a:pt x="25" y="393"/>
                  </a:cubicBezTo>
                  <a:cubicBezTo>
                    <a:pt x="22" y="393"/>
                    <a:pt x="20" y="389"/>
                    <a:pt x="22" y="389"/>
                  </a:cubicBezTo>
                  <a:cubicBezTo>
                    <a:pt x="23" y="389"/>
                    <a:pt x="25" y="391"/>
                    <a:pt x="25" y="389"/>
                  </a:cubicBezTo>
                  <a:cubicBezTo>
                    <a:pt x="23" y="389"/>
                    <a:pt x="25" y="389"/>
                    <a:pt x="23" y="388"/>
                  </a:cubicBezTo>
                  <a:cubicBezTo>
                    <a:pt x="23" y="386"/>
                    <a:pt x="25" y="385"/>
                    <a:pt x="26" y="386"/>
                  </a:cubicBezTo>
                  <a:cubicBezTo>
                    <a:pt x="28" y="388"/>
                    <a:pt x="28" y="383"/>
                    <a:pt x="31" y="383"/>
                  </a:cubicBezTo>
                  <a:cubicBezTo>
                    <a:pt x="33" y="385"/>
                    <a:pt x="34" y="385"/>
                    <a:pt x="36" y="383"/>
                  </a:cubicBezTo>
                  <a:cubicBezTo>
                    <a:pt x="36" y="383"/>
                    <a:pt x="29" y="382"/>
                    <a:pt x="28" y="383"/>
                  </a:cubicBezTo>
                  <a:cubicBezTo>
                    <a:pt x="26" y="385"/>
                    <a:pt x="28" y="382"/>
                    <a:pt x="25" y="382"/>
                  </a:cubicBezTo>
                  <a:cubicBezTo>
                    <a:pt x="23" y="383"/>
                    <a:pt x="25" y="383"/>
                    <a:pt x="25" y="383"/>
                  </a:cubicBezTo>
                  <a:cubicBezTo>
                    <a:pt x="26" y="385"/>
                    <a:pt x="23" y="385"/>
                    <a:pt x="23" y="386"/>
                  </a:cubicBezTo>
                  <a:cubicBezTo>
                    <a:pt x="23" y="388"/>
                    <a:pt x="23" y="389"/>
                    <a:pt x="20" y="389"/>
                  </a:cubicBezTo>
                  <a:cubicBezTo>
                    <a:pt x="17" y="388"/>
                    <a:pt x="22" y="388"/>
                    <a:pt x="20" y="386"/>
                  </a:cubicBezTo>
                  <a:cubicBezTo>
                    <a:pt x="20" y="386"/>
                    <a:pt x="19" y="385"/>
                    <a:pt x="20" y="386"/>
                  </a:cubicBezTo>
                  <a:cubicBezTo>
                    <a:pt x="22" y="386"/>
                    <a:pt x="20" y="382"/>
                    <a:pt x="19" y="385"/>
                  </a:cubicBezTo>
                  <a:cubicBezTo>
                    <a:pt x="17" y="386"/>
                    <a:pt x="17" y="385"/>
                    <a:pt x="19" y="382"/>
                  </a:cubicBezTo>
                  <a:cubicBezTo>
                    <a:pt x="20" y="380"/>
                    <a:pt x="17" y="382"/>
                    <a:pt x="19" y="380"/>
                  </a:cubicBezTo>
                  <a:cubicBezTo>
                    <a:pt x="19" y="377"/>
                    <a:pt x="16" y="375"/>
                    <a:pt x="17" y="377"/>
                  </a:cubicBezTo>
                  <a:cubicBezTo>
                    <a:pt x="19" y="377"/>
                    <a:pt x="20" y="380"/>
                    <a:pt x="22" y="378"/>
                  </a:cubicBezTo>
                  <a:cubicBezTo>
                    <a:pt x="22" y="377"/>
                    <a:pt x="23" y="377"/>
                    <a:pt x="23" y="377"/>
                  </a:cubicBezTo>
                  <a:cubicBezTo>
                    <a:pt x="23" y="378"/>
                    <a:pt x="23" y="378"/>
                    <a:pt x="23" y="375"/>
                  </a:cubicBezTo>
                  <a:cubicBezTo>
                    <a:pt x="25" y="374"/>
                    <a:pt x="28" y="378"/>
                    <a:pt x="26" y="377"/>
                  </a:cubicBezTo>
                  <a:cubicBezTo>
                    <a:pt x="25" y="375"/>
                    <a:pt x="26" y="375"/>
                    <a:pt x="28" y="374"/>
                  </a:cubicBezTo>
                  <a:cubicBezTo>
                    <a:pt x="28" y="371"/>
                    <a:pt x="26" y="371"/>
                    <a:pt x="23" y="369"/>
                  </a:cubicBezTo>
                  <a:cubicBezTo>
                    <a:pt x="20" y="368"/>
                    <a:pt x="20" y="369"/>
                    <a:pt x="23" y="371"/>
                  </a:cubicBezTo>
                  <a:cubicBezTo>
                    <a:pt x="26" y="372"/>
                    <a:pt x="28" y="374"/>
                    <a:pt x="25" y="374"/>
                  </a:cubicBezTo>
                  <a:cubicBezTo>
                    <a:pt x="22" y="372"/>
                    <a:pt x="23" y="374"/>
                    <a:pt x="23" y="374"/>
                  </a:cubicBezTo>
                  <a:cubicBezTo>
                    <a:pt x="22" y="374"/>
                    <a:pt x="22" y="375"/>
                    <a:pt x="22" y="377"/>
                  </a:cubicBezTo>
                  <a:cubicBezTo>
                    <a:pt x="20" y="378"/>
                    <a:pt x="17" y="374"/>
                    <a:pt x="19" y="374"/>
                  </a:cubicBezTo>
                  <a:cubicBezTo>
                    <a:pt x="20" y="375"/>
                    <a:pt x="19" y="375"/>
                    <a:pt x="19" y="372"/>
                  </a:cubicBezTo>
                  <a:cubicBezTo>
                    <a:pt x="19" y="371"/>
                    <a:pt x="17" y="374"/>
                    <a:pt x="16" y="372"/>
                  </a:cubicBezTo>
                  <a:cubicBezTo>
                    <a:pt x="16" y="371"/>
                    <a:pt x="17" y="371"/>
                    <a:pt x="16" y="369"/>
                  </a:cubicBezTo>
                  <a:cubicBezTo>
                    <a:pt x="16" y="368"/>
                    <a:pt x="16" y="368"/>
                    <a:pt x="17" y="369"/>
                  </a:cubicBezTo>
                  <a:cubicBezTo>
                    <a:pt x="17" y="371"/>
                    <a:pt x="19" y="371"/>
                    <a:pt x="17" y="368"/>
                  </a:cubicBezTo>
                  <a:cubicBezTo>
                    <a:pt x="17" y="366"/>
                    <a:pt x="17" y="366"/>
                    <a:pt x="16" y="366"/>
                  </a:cubicBezTo>
                  <a:cubicBezTo>
                    <a:pt x="14" y="366"/>
                    <a:pt x="14" y="368"/>
                    <a:pt x="14" y="364"/>
                  </a:cubicBezTo>
                  <a:cubicBezTo>
                    <a:pt x="14" y="363"/>
                    <a:pt x="14" y="364"/>
                    <a:pt x="14" y="363"/>
                  </a:cubicBezTo>
                  <a:cubicBezTo>
                    <a:pt x="13" y="363"/>
                    <a:pt x="14" y="361"/>
                    <a:pt x="16" y="363"/>
                  </a:cubicBezTo>
                  <a:cubicBezTo>
                    <a:pt x="16" y="363"/>
                    <a:pt x="17" y="361"/>
                    <a:pt x="17" y="360"/>
                  </a:cubicBezTo>
                  <a:cubicBezTo>
                    <a:pt x="19" y="357"/>
                    <a:pt x="17" y="357"/>
                    <a:pt x="17" y="358"/>
                  </a:cubicBezTo>
                  <a:cubicBezTo>
                    <a:pt x="16" y="361"/>
                    <a:pt x="16" y="361"/>
                    <a:pt x="14" y="360"/>
                  </a:cubicBezTo>
                  <a:cubicBezTo>
                    <a:pt x="13" y="358"/>
                    <a:pt x="13" y="358"/>
                    <a:pt x="14" y="358"/>
                  </a:cubicBezTo>
                  <a:cubicBezTo>
                    <a:pt x="16" y="358"/>
                    <a:pt x="16" y="358"/>
                    <a:pt x="14" y="357"/>
                  </a:cubicBezTo>
                  <a:cubicBezTo>
                    <a:pt x="13" y="357"/>
                    <a:pt x="14" y="357"/>
                    <a:pt x="13" y="357"/>
                  </a:cubicBezTo>
                  <a:cubicBezTo>
                    <a:pt x="11" y="355"/>
                    <a:pt x="11" y="355"/>
                    <a:pt x="10" y="354"/>
                  </a:cubicBezTo>
                  <a:cubicBezTo>
                    <a:pt x="8" y="354"/>
                    <a:pt x="11" y="352"/>
                    <a:pt x="13" y="354"/>
                  </a:cubicBezTo>
                  <a:cubicBezTo>
                    <a:pt x="14" y="355"/>
                    <a:pt x="16" y="355"/>
                    <a:pt x="14" y="354"/>
                  </a:cubicBezTo>
                  <a:cubicBezTo>
                    <a:pt x="13" y="352"/>
                    <a:pt x="11" y="351"/>
                    <a:pt x="14" y="352"/>
                  </a:cubicBezTo>
                  <a:cubicBezTo>
                    <a:pt x="17" y="352"/>
                    <a:pt x="16" y="352"/>
                    <a:pt x="13" y="351"/>
                  </a:cubicBezTo>
                  <a:cubicBezTo>
                    <a:pt x="11" y="349"/>
                    <a:pt x="14" y="349"/>
                    <a:pt x="13" y="347"/>
                  </a:cubicBezTo>
                  <a:cubicBezTo>
                    <a:pt x="13" y="347"/>
                    <a:pt x="14" y="346"/>
                    <a:pt x="16" y="347"/>
                  </a:cubicBezTo>
                  <a:cubicBezTo>
                    <a:pt x="17" y="349"/>
                    <a:pt x="16" y="346"/>
                    <a:pt x="14" y="344"/>
                  </a:cubicBezTo>
                  <a:cubicBezTo>
                    <a:pt x="14" y="343"/>
                    <a:pt x="16" y="341"/>
                    <a:pt x="14" y="341"/>
                  </a:cubicBezTo>
                  <a:cubicBezTo>
                    <a:pt x="13" y="343"/>
                    <a:pt x="14" y="346"/>
                    <a:pt x="13" y="346"/>
                  </a:cubicBezTo>
                  <a:cubicBezTo>
                    <a:pt x="11" y="346"/>
                    <a:pt x="13" y="343"/>
                    <a:pt x="11" y="340"/>
                  </a:cubicBezTo>
                  <a:cubicBezTo>
                    <a:pt x="11" y="336"/>
                    <a:pt x="13" y="336"/>
                    <a:pt x="13" y="335"/>
                  </a:cubicBezTo>
                  <a:cubicBezTo>
                    <a:pt x="13" y="332"/>
                    <a:pt x="16" y="335"/>
                    <a:pt x="16" y="335"/>
                  </a:cubicBezTo>
                  <a:cubicBezTo>
                    <a:pt x="14" y="333"/>
                    <a:pt x="16" y="333"/>
                    <a:pt x="14" y="333"/>
                  </a:cubicBezTo>
                  <a:cubicBezTo>
                    <a:pt x="14" y="332"/>
                    <a:pt x="13" y="332"/>
                    <a:pt x="11" y="330"/>
                  </a:cubicBezTo>
                  <a:cubicBezTo>
                    <a:pt x="11" y="329"/>
                    <a:pt x="11" y="330"/>
                    <a:pt x="10" y="329"/>
                  </a:cubicBezTo>
                  <a:cubicBezTo>
                    <a:pt x="10" y="327"/>
                    <a:pt x="11" y="329"/>
                    <a:pt x="14" y="329"/>
                  </a:cubicBezTo>
                  <a:cubicBezTo>
                    <a:pt x="16" y="329"/>
                    <a:pt x="17" y="329"/>
                    <a:pt x="19" y="330"/>
                  </a:cubicBezTo>
                  <a:cubicBezTo>
                    <a:pt x="22" y="332"/>
                    <a:pt x="17" y="327"/>
                    <a:pt x="19" y="327"/>
                  </a:cubicBezTo>
                  <a:cubicBezTo>
                    <a:pt x="20" y="327"/>
                    <a:pt x="17" y="324"/>
                    <a:pt x="17" y="326"/>
                  </a:cubicBezTo>
                  <a:cubicBezTo>
                    <a:pt x="17" y="327"/>
                    <a:pt x="16" y="324"/>
                    <a:pt x="13" y="326"/>
                  </a:cubicBezTo>
                  <a:cubicBezTo>
                    <a:pt x="10" y="326"/>
                    <a:pt x="10" y="326"/>
                    <a:pt x="10" y="324"/>
                  </a:cubicBezTo>
                  <a:cubicBezTo>
                    <a:pt x="11" y="322"/>
                    <a:pt x="11" y="324"/>
                    <a:pt x="13" y="324"/>
                  </a:cubicBezTo>
                  <a:cubicBezTo>
                    <a:pt x="14" y="324"/>
                    <a:pt x="10" y="322"/>
                    <a:pt x="11" y="321"/>
                  </a:cubicBezTo>
                  <a:cubicBezTo>
                    <a:pt x="13" y="318"/>
                    <a:pt x="16" y="319"/>
                    <a:pt x="16" y="318"/>
                  </a:cubicBezTo>
                  <a:cubicBezTo>
                    <a:pt x="16" y="315"/>
                    <a:pt x="14" y="316"/>
                    <a:pt x="14" y="315"/>
                  </a:cubicBezTo>
                  <a:cubicBezTo>
                    <a:pt x="13" y="313"/>
                    <a:pt x="11" y="313"/>
                    <a:pt x="11" y="315"/>
                  </a:cubicBezTo>
                  <a:cubicBezTo>
                    <a:pt x="11" y="316"/>
                    <a:pt x="8" y="315"/>
                    <a:pt x="6" y="313"/>
                  </a:cubicBezTo>
                  <a:cubicBezTo>
                    <a:pt x="6" y="310"/>
                    <a:pt x="3" y="312"/>
                    <a:pt x="3" y="313"/>
                  </a:cubicBezTo>
                  <a:cubicBezTo>
                    <a:pt x="3" y="316"/>
                    <a:pt x="3" y="316"/>
                    <a:pt x="2" y="315"/>
                  </a:cubicBezTo>
                  <a:cubicBezTo>
                    <a:pt x="0" y="312"/>
                    <a:pt x="3" y="310"/>
                    <a:pt x="6" y="307"/>
                  </a:cubicBezTo>
                  <a:cubicBezTo>
                    <a:pt x="11" y="305"/>
                    <a:pt x="8" y="302"/>
                    <a:pt x="11" y="304"/>
                  </a:cubicBezTo>
                  <a:cubicBezTo>
                    <a:pt x="13" y="304"/>
                    <a:pt x="10" y="302"/>
                    <a:pt x="13" y="302"/>
                  </a:cubicBezTo>
                  <a:cubicBezTo>
                    <a:pt x="16" y="302"/>
                    <a:pt x="13" y="305"/>
                    <a:pt x="16" y="307"/>
                  </a:cubicBezTo>
                  <a:cubicBezTo>
                    <a:pt x="19" y="308"/>
                    <a:pt x="14" y="313"/>
                    <a:pt x="17" y="312"/>
                  </a:cubicBezTo>
                  <a:cubicBezTo>
                    <a:pt x="19" y="310"/>
                    <a:pt x="17" y="310"/>
                    <a:pt x="19" y="305"/>
                  </a:cubicBezTo>
                  <a:cubicBezTo>
                    <a:pt x="19" y="301"/>
                    <a:pt x="19" y="302"/>
                    <a:pt x="19" y="299"/>
                  </a:cubicBezTo>
                  <a:cubicBezTo>
                    <a:pt x="19" y="298"/>
                    <a:pt x="22" y="298"/>
                    <a:pt x="20" y="296"/>
                  </a:cubicBezTo>
                  <a:cubicBezTo>
                    <a:pt x="20" y="294"/>
                    <a:pt x="19" y="294"/>
                    <a:pt x="22" y="293"/>
                  </a:cubicBezTo>
                  <a:cubicBezTo>
                    <a:pt x="23" y="293"/>
                    <a:pt x="25" y="291"/>
                    <a:pt x="25" y="290"/>
                  </a:cubicBezTo>
                  <a:cubicBezTo>
                    <a:pt x="26" y="288"/>
                    <a:pt x="26" y="285"/>
                    <a:pt x="23" y="285"/>
                  </a:cubicBezTo>
                  <a:cubicBezTo>
                    <a:pt x="22" y="285"/>
                    <a:pt x="20" y="284"/>
                    <a:pt x="22" y="284"/>
                  </a:cubicBezTo>
                  <a:cubicBezTo>
                    <a:pt x="23" y="282"/>
                    <a:pt x="23" y="279"/>
                    <a:pt x="22" y="276"/>
                  </a:cubicBezTo>
                  <a:cubicBezTo>
                    <a:pt x="22" y="273"/>
                    <a:pt x="26" y="273"/>
                    <a:pt x="25" y="268"/>
                  </a:cubicBezTo>
                  <a:cubicBezTo>
                    <a:pt x="23" y="265"/>
                    <a:pt x="25" y="266"/>
                    <a:pt x="25" y="263"/>
                  </a:cubicBezTo>
                  <a:cubicBezTo>
                    <a:pt x="25" y="262"/>
                    <a:pt x="25" y="262"/>
                    <a:pt x="26" y="263"/>
                  </a:cubicBezTo>
                  <a:cubicBezTo>
                    <a:pt x="28" y="265"/>
                    <a:pt x="29" y="260"/>
                    <a:pt x="25" y="260"/>
                  </a:cubicBezTo>
                  <a:cubicBezTo>
                    <a:pt x="22" y="259"/>
                    <a:pt x="28" y="257"/>
                    <a:pt x="26" y="256"/>
                  </a:cubicBezTo>
                  <a:cubicBezTo>
                    <a:pt x="23" y="256"/>
                    <a:pt x="23" y="251"/>
                    <a:pt x="22" y="256"/>
                  </a:cubicBezTo>
                  <a:cubicBezTo>
                    <a:pt x="22" y="257"/>
                    <a:pt x="19" y="259"/>
                    <a:pt x="16" y="252"/>
                  </a:cubicBezTo>
                  <a:cubicBezTo>
                    <a:pt x="14" y="248"/>
                    <a:pt x="16" y="248"/>
                    <a:pt x="17" y="238"/>
                  </a:cubicBezTo>
                  <a:cubicBezTo>
                    <a:pt x="17" y="232"/>
                    <a:pt x="19" y="240"/>
                    <a:pt x="20" y="231"/>
                  </a:cubicBezTo>
                  <a:cubicBezTo>
                    <a:pt x="22" y="223"/>
                    <a:pt x="19" y="224"/>
                    <a:pt x="19" y="218"/>
                  </a:cubicBezTo>
                  <a:cubicBezTo>
                    <a:pt x="20" y="210"/>
                    <a:pt x="17" y="215"/>
                    <a:pt x="17" y="207"/>
                  </a:cubicBezTo>
                  <a:cubicBezTo>
                    <a:pt x="19" y="203"/>
                    <a:pt x="22" y="210"/>
                    <a:pt x="22" y="203"/>
                  </a:cubicBezTo>
                  <a:cubicBezTo>
                    <a:pt x="22" y="196"/>
                    <a:pt x="23" y="206"/>
                    <a:pt x="23" y="196"/>
                  </a:cubicBezTo>
                  <a:cubicBezTo>
                    <a:pt x="25" y="190"/>
                    <a:pt x="26" y="195"/>
                    <a:pt x="26" y="190"/>
                  </a:cubicBezTo>
                  <a:cubicBezTo>
                    <a:pt x="26" y="187"/>
                    <a:pt x="31" y="184"/>
                    <a:pt x="31" y="175"/>
                  </a:cubicBezTo>
                  <a:cubicBezTo>
                    <a:pt x="31" y="167"/>
                    <a:pt x="36" y="171"/>
                    <a:pt x="34" y="165"/>
                  </a:cubicBezTo>
                  <a:cubicBezTo>
                    <a:pt x="33" y="161"/>
                    <a:pt x="37" y="158"/>
                    <a:pt x="36" y="154"/>
                  </a:cubicBezTo>
                  <a:cubicBezTo>
                    <a:pt x="34" y="151"/>
                    <a:pt x="36" y="150"/>
                    <a:pt x="34" y="142"/>
                  </a:cubicBezTo>
                  <a:cubicBezTo>
                    <a:pt x="33" y="134"/>
                    <a:pt x="34" y="133"/>
                    <a:pt x="36" y="131"/>
                  </a:cubicBezTo>
                  <a:cubicBezTo>
                    <a:pt x="37" y="129"/>
                    <a:pt x="37" y="125"/>
                    <a:pt x="36" y="120"/>
                  </a:cubicBezTo>
                  <a:cubicBezTo>
                    <a:pt x="33" y="116"/>
                    <a:pt x="37" y="117"/>
                    <a:pt x="39" y="111"/>
                  </a:cubicBezTo>
                  <a:cubicBezTo>
                    <a:pt x="39" y="103"/>
                    <a:pt x="40" y="106"/>
                    <a:pt x="40" y="101"/>
                  </a:cubicBezTo>
                  <a:cubicBezTo>
                    <a:pt x="39" y="98"/>
                    <a:pt x="43" y="91"/>
                    <a:pt x="42" y="88"/>
                  </a:cubicBezTo>
                  <a:cubicBezTo>
                    <a:pt x="40" y="84"/>
                    <a:pt x="45" y="83"/>
                    <a:pt x="43" y="77"/>
                  </a:cubicBezTo>
                  <a:cubicBezTo>
                    <a:pt x="40" y="69"/>
                    <a:pt x="45" y="63"/>
                    <a:pt x="43" y="63"/>
                  </a:cubicBezTo>
                  <a:cubicBezTo>
                    <a:pt x="40" y="61"/>
                    <a:pt x="43" y="58"/>
                    <a:pt x="43" y="58"/>
                  </a:cubicBezTo>
                  <a:cubicBezTo>
                    <a:pt x="45" y="58"/>
                    <a:pt x="45" y="56"/>
                    <a:pt x="46" y="47"/>
                  </a:cubicBezTo>
                  <a:cubicBezTo>
                    <a:pt x="48" y="38"/>
                    <a:pt x="45" y="36"/>
                    <a:pt x="46" y="30"/>
                  </a:cubicBezTo>
                  <a:cubicBezTo>
                    <a:pt x="46" y="24"/>
                    <a:pt x="45" y="24"/>
                    <a:pt x="45" y="19"/>
                  </a:cubicBezTo>
                  <a:cubicBezTo>
                    <a:pt x="45" y="16"/>
                    <a:pt x="43" y="21"/>
                    <a:pt x="43" y="10"/>
                  </a:cubicBezTo>
                  <a:cubicBezTo>
                    <a:pt x="53" y="7"/>
                    <a:pt x="46" y="4"/>
                    <a:pt x="48" y="4"/>
                  </a:cubicBezTo>
                  <a:cubicBezTo>
                    <a:pt x="51" y="4"/>
                    <a:pt x="51" y="0"/>
                    <a:pt x="51" y="0"/>
                  </a:cubicBezTo>
                  <a:close/>
                  <a:moveTo>
                    <a:pt x="59" y="411"/>
                  </a:moveTo>
                  <a:cubicBezTo>
                    <a:pt x="59" y="383"/>
                    <a:pt x="59" y="383"/>
                    <a:pt x="59" y="383"/>
                  </a:cubicBezTo>
                  <a:moveTo>
                    <a:pt x="59" y="411"/>
                  </a:moveTo>
                  <a:cubicBezTo>
                    <a:pt x="59" y="383"/>
                    <a:pt x="59" y="383"/>
                    <a:pt x="59" y="383"/>
                  </a:cubicBezTo>
                  <a:cubicBezTo>
                    <a:pt x="57" y="382"/>
                    <a:pt x="56" y="385"/>
                    <a:pt x="54" y="385"/>
                  </a:cubicBezTo>
                  <a:cubicBezTo>
                    <a:pt x="53" y="385"/>
                    <a:pt x="53" y="382"/>
                    <a:pt x="51" y="382"/>
                  </a:cubicBezTo>
                  <a:cubicBezTo>
                    <a:pt x="49" y="382"/>
                    <a:pt x="49" y="385"/>
                    <a:pt x="48" y="386"/>
                  </a:cubicBezTo>
                  <a:cubicBezTo>
                    <a:pt x="46" y="386"/>
                    <a:pt x="45" y="385"/>
                    <a:pt x="45" y="385"/>
                  </a:cubicBezTo>
                  <a:cubicBezTo>
                    <a:pt x="43" y="385"/>
                    <a:pt x="45" y="385"/>
                    <a:pt x="45" y="386"/>
                  </a:cubicBezTo>
                  <a:cubicBezTo>
                    <a:pt x="45" y="388"/>
                    <a:pt x="46" y="386"/>
                    <a:pt x="46" y="388"/>
                  </a:cubicBezTo>
                  <a:cubicBezTo>
                    <a:pt x="45" y="389"/>
                    <a:pt x="45" y="389"/>
                    <a:pt x="45" y="388"/>
                  </a:cubicBezTo>
                  <a:cubicBezTo>
                    <a:pt x="43" y="386"/>
                    <a:pt x="43" y="389"/>
                    <a:pt x="45" y="393"/>
                  </a:cubicBezTo>
                  <a:cubicBezTo>
                    <a:pt x="45" y="396"/>
                    <a:pt x="51" y="391"/>
                    <a:pt x="53" y="393"/>
                  </a:cubicBezTo>
                  <a:cubicBezTo>
                    <a:pt x="54" y="396"/>
                    <a:pt x="45" y="396"/>
                    <a:pt x="46" y="399"/>
                  </a:cubicBezTo>
                  <a:cubicBezTo>
                    <a:pt x="46" y="403"/>
                    <a:pt x="56" y="405"/>
                    <a:pt x="56" y="406"/>
                  </a:cubicBezTo>
                  <a:cubicBezTo>
                    <a:pt x="49" y="405"/>
                    <a:pt x="51" y="403"/>
                    <a:pt x="51" y="405"/>
                  </a:cubicBezTo>
                  <a:cubicBezTo>
                    <a:pt x="49" y="406"/>
                    <a:pt x="48" y="403"/>
                    <a:pt x="46" y="403"/>
                  </a:cubicBezTo>
                  <a:cubicBezTo>
                    <a:pt x="45" y="405"/>
                    <a:pt x="48" y="406"/>
                    <a:pt x="45" y="405"/>
                  </a:cubicBezTo>
                  <a:cubicBezTo>
                    <a:pt x="42" y="402"/>
                    <a:pt x="39" y="400"/>
                    <a:pt x="40" y="402"/>
                  </a:cubicBezTo>
                  <a:cubicBezTo>
                    <a:pt x="40" y="405"/>
                    <a:pt x="45" y="403"/>
                    <a:pt x="42" y="405"/>
                  </a:cubicBezTo>
                  <a:cubicBezTo>
                    <a:pt x="39" y="405"/>
                    <a:pt x="40" y="406"/>
                    <a:pt x="39" y="406"/>
                  </a:cubicBezTo>
                  <a:cubicBezTo>
                    <a:pt x="36" y="405"/>
                    <a:pt x="36" y="405"/>
                    <a:pt x="36" y="405"/>
                  </a:cubicBezTo>
                  <a:cubicBezTo>
                    <a:pt x="36" y="406"/>
                    <a:pt x="34" y="405"/>
                    <a:pt x="33" y="405"/>
                  </a:cubicBezTo>
                  <a:cubicBezTo>
                    <a:pt x="31" y="405"/>
                    <a:pt x="34" y="406"/>
                    <a:pt x="34" y="406"/>
                  </a:cubicBezTo>
                  <a:cubicBezTo>
                    <a:pt x="33" y="408"/>
                    <a:pt x="31" y="405"/>
                    <a:pt x="31" y="406"/>
                  </a:cubicBezTo>
                  <a:cubicBezTo>
                    <a:pt x="31" y="408"/>
                    <a:pt x="31" y="408"/>
                    <a:pt x="31" y="408"/>
                  </a:cubicBezTo>
                  <a:cubicBezTo>
                    <a:pt x="33" y="410"/>
                    <a:pt x="34" y="408"/>
                    <a:pt x="36" y="408"/>
                  </a:cubicBezTo>
                  <a:cubicBezTo>
                    <a:pt x="36" y="410"/>
                    <a:pt x="36" y="406"/>
                    <a:pt x="37" y="406"/>
                  </a:cubicBezTo>
                  <a:cubicBezTo>
                    <a:pt x="37" y="406"/>
                    <a:pt x="36" y="408"/>
                    <a:pt x="37" y="408"/>
                  </a:cubicBezTo>
                  <a:cubicBezTo>
                    <a:pt x="37" y="410"/>
                    <a:pt x="40" y="406"/>
                    <a:pt x="39" y="408"/>
                  </a:cubicBezTo>
                  <a:cubicBezTo>
                    <a:pt x="39" y="411"/>
                    <a:pt x="39" y="410"/>
                    <a:pt x="40" y="410"/>
                  </a:cubicBezTo>
                  <a:cubicBezTo>
                    <a:pt x="40" y="410"/>
                    <a:pt x="40" y="411"/>
                    <a:pt x="42" y="410"/>
                  </a:cubicBezTo>
                  <a:cubicBezTo>
                    <a:pt x="43" y="410"/>
                    <a:pt x="45" y="411"/>
                    <a:pt x="45" y="411"/>
                  </a:cubicBezTo>
                  <a:cubicBezTo>
                    <a:pt x="46" y="410"/>
                    <a:pt x="46" y="411"/>
                    <a:pt x="48" y="411"/>
                  </a:cubicBezTo>
                  <a:cubicBezTo>
                    <a:pt x="48" y="410"/>
                    <a:pt x="49" y="411"/>
                    <a:pt x="49" y="410"/>
                  </a:cubicBezTo>
                  <a:cubicBezTo>
                    <a:pt x="49" y="408"/>
                    <a:pt x="49" y="411"/>
                    <a:pt x="51" y="411"/>
                  </a:cubicBezTo>
                  <a:cubicBezTo>
                    <a:pt x="56" y="411"/>
                    <a:pt x="57" y="413"/>
                    <a:pt x="57" y="411"/>
                  </a:cubicBezTo>
                  <a:cubicBezTo>
                    <a:pt x="57" y="410"/>
                    <a:pt x="57" y="411"/>
                    <a:pt x="59" y="411"/>
                  </a:cubicBezTo>
                  <a:close/>
                  <a:moveTo>
                    <a:pt x="20" y="291"/>
                  </a:moveTo>
                  <a:cubicBezTo>
                    <a:pt x="20" y="291"/>
                    <a:pt x="19" y="291"/>
                    <a:pt x="20" y="293"/>
                  </a:cubicBezTo>
                  <a:cubicBezTo>
                    <a:pt x="22" y="293"/>
                    <a:pt x="23" y="291"/>
                    <a:pt x="23" y="291"/>
                  </a:cubicBezTo>
                  <a:cubicBezTo>
                    <a:pt x="25" y="290"/>
                    <a:pt x="23" y="290"/>
                    <a:pt x="23" y="290"/>
                  </a:cubicBezTo>
                  <a:cubicBezTo>
                    <a:pt x="25" y="290"/>
                    <a:pt x="26" y="288"/>
                    <a:pt x="23" y="287"/>
                  </a:cubicBezTo>
                  <a:cubicBezTo>
                    <a:pt x="22" y="285"/>
                    <a:pt x="23" y="287"/>
                    <a:pt x="22" y="287"/>
                  </a:cubicBezTo>
                  <a:cubicBezTo>
                    <a:pt x="22" y="287"/>
                    <a:pt x="20" y="287"/>
                    <a:pt x="20" y="288"/>
                  </a:cubicBezTo>
                  <a:cubicBezTo>
                    <a:pt x="22" y="290"/>
                    <a:pt x="20" y="288"/>
                    <a:pt x="19" y="290"/>
                  </a:cubicBezTo>
                  <a:cubicBezTo>
                    <a:pt x="19" y="290"/>
                    <a:pt x="19" y="290"/>
                    <a:pt x="20" y="291"/>
                  </a:cubicBezTo>
                  <a:close/>
                  <a:moveTo>
                    <a:pt x="43" y="402"/>
                  </a:moveTo>
                  <a:cubicBezTo>
                    <a:pt x="42" y="400"/>
                    <a:pt x="42" y="400"/>
                    <a:pt x="43" y="400"/>
                  </a:cubicBezTo>
                  <a:cubicBezTo>
                    <a:pt x="45" y="402"/>
                    <a:pt x="45" y="402"/>
                    <a:pt x="43" y="400"/>
                  </a:cubicBezTo>
                  <a:cubicBezTo>
                    <a:pt x="43" y="399"/>
                    <a:pt x="43" y="397"/>
                    <a:pt x="43" y="396"/>
                  </a:cubicBezTo>
                  <a:cubicBezTo>
                    <a:pt x="43" y="394"/>
                    <a:pt x="42" y="396"/>
                    <a:pt x="42" y="397"/>
                  </a:cubicBezTo>
                  <a:cubicBezTo>
                    <a:pt x="42" y="399"/>
                    <a:pt x="40" y="397"/>
                    <a:pt x="40" y="399"/>
                  </a:cubicBezTo>
                  <a:cubicBezTo>
                    <a:pt x="40" y="400"/>
                    <a:pt x="42" y="402"/>
                    <a:pt x="45" y="403"/>
                  </a:cubicBezTo>
                  <a:cubicBezTo>
                    <a:pt x="46" y="405"/>
                    <a:pt x="45" y="403"/>
                    <a:pt x="43" y="402"/>
                  </a:cubicBezTo>
                  <a:close/>
                  <a:moveTo>
                    <a:pt x="39" y="402"/>
                  </a:moveTo>
                  <a:cubicBezTo>
                    <a:pt x="39" y="400"/>
                    <a:pt x="37" y="402"/>
                    <a:pt x="37" y="400"/>
                  </a:cubicBezTo>
                  <a:cubicBezTo>
                    <a:pt x="36" y="399"/>
                    <a:pt x="34" y="399"/>
                    <a:pt x="34" y="400"/>
                  </a:cubicBezTo>
                  <a:cubicBezTo>
                    <a:pt x="34" y="402"/>
                    <a:pt x="33" y="403"/>
                    <a:pt x="34" y="403"/>
                  </a:cubicBezTo>
                  <a:cubicBezTo>
                    <a:pt x="36" y="403"/>
                    <a:pt x="34" y="402"/>
                    <a:pt x="36" y="403"/>
                  </a:cubicBezTo>
                  <a:cubicBezTo>
                    <a:pt x="37" y="403"/>
                    <a:pt x="36" y="403"/>
                    <a:pt x="37" y="405"/>
                  </a:cubicBezTo>
                  <a:cubicBezTo>
                    <a:pt x="39" y="405"/>
                    <a:pt x="39" y="403"/>
                    <a:pt x="39" y="402"/>
                  </a:cubicBezTo>
                  <a:close/>
                  <a:moveTo>
                    <a:pt x="13" y="265"/>
                  </a:moveTo>
                  <a:cubicBezTo>
                    <a:pt x="13" y="266"/>
                    <a:pt x="14" y="266"/>
                    <a:pt x="13" y="271"/>
                  </a:cubicBezTo>
                  <a:cubicBezTo>
                    <a:pt x="11" y="276"/>
                    <a:pt x="13" y="274"/>
                    <a:pt x="16" y="276"/>
                  </a:cubicBezTo>
                  <a:cubicBezTo>
                    <a:pt x="20" y="276"/>
                    <a:pt x="16" y="273"/>
                    <a:pt x="17" y="273"/>
                  </a:cubicBezTo>
                  <a:cubicBezTo>
                    <a:pt x="20" y="273"/>
                    <a:pt x="17" y="270"/>
                    <a:pt x="19" y="270"/>
                  </a:cubicBezTo>
                  <a:cubicBezTo>
                    <a:pt x="20" y="270"/>
                    <a:pt x="20" y="270"/>
                    <a:pt x="17" y="266"/>
                  </a:cubicBezTo>
                  <a:cubicBezTo>
                    <a:pt x="16" y="265"/>
                    <a:pt x="19" y="266"/>
                    <a:pt x="17" y="265"/>
                  </a:cubicBezTo>
                  <a:cubicBezTo>
                    <a:pt x="17" y="263"/>
                    <a:pt x="17" y="263"/>
                    <a:pt x="19" y="263"/>
                  </a:cubicBezTo>
                  <a:cubicBezTo>
                    <a:pt x="22" y="263"/>
                    <a:pt x="20" y="262"/>
                    <a:pt x="19" y="260"/>
                  </a:cubicBezTo>
                  <a:cubicBezTo>
                    <a:pt x="19" y="259"/>
                    <a:pt x="19" y="257"/>
                    <a:pt x="17" y="259"/>
                  </a:cubicBezTo>
                  <a:cubicBezTo>
                    <a:pt x="14" y="259"/>
                    <a:pt x="17" y="257"/>
                    <a:pt x="16" y="257"/>
                  </a:cubicBezTo>
                  <a:cubicBezTo>
                    <a:pt x="14" y="257"/>
                    <a:pt x="14" y="257"/>
                    <a:pt x="14" y="259"/>
                  </a:cubicBezTo>
                  <a:cubicBezTo>
                    <a:pt x="16" y="262"/>
                    <a:pt x="14" y="262"/>
                    <a:pt x="13" y="265"/>
                  </a:cubicBezTo>
                  <a:close/>
                  <a:moveTo>
                    <a:pt x="22" y="281"/>
                  </a:moveTo>
                  <a:cubicBezTo>
                    <a:pt x="22" y="281"/>
                    <a:pt x="22" y="282"/>
                    <a:pt x="20" y="282"/>
                  </a:cubicBezTo>
                  <a:cubicBezTo>
                    <a:pt x="20" y="282"/>
                    <a:pt x="20" y="281"/>
                    <a:pt x="22" y="281"/>
                  </a:cubicBezTo>
                  <a:close/>
                  <a:moveTo>
                    <a:pt x="16" y="281"/>
                  </a:moveTo>
                  <a:cubicBezTo>
                    <a:pt x="17" y="281"/>
                    <a:pt x="17" y="281"/>
                    <a:pt x="17" y="281"/>
                  </a:cubicBezTo>
                  <a:cubicBezTo>
                    <a:pt x="16" y="279"/>
                    <a:pt x="16" y="281"/>
                    <a:pt x="14" y="281"/>
                  </a:cubicBezTo>
                  <a:cubicBezTo>
                    <a:pt x="14" y="279"/>
                    <a:pt x="13" y="281"/>
                    <a:pt x="14" y="281"/>
                  </a:cubicBezTo>
                  <a:cubicBezTo>
                    <a:pt x="16" y="282"/>
                    <a:pt x="16" y="282"/>
                    <a:pt x="16" y="281"/>
                  </a:cubicBezTo>
                  <a:close/>
                  <a:moveTo>
                    <a:pt x="16" y="296"/>
                  </a:moveTo>
                  <a:cubicBezTo>
                    <a:pt x="16" y="296"/>
                    <a:pt x="16" y="296"/>
                    <a:pt x="17" y="296"/>
                  </a:cubicBezTo>
                  <a:cubicBezTo>
                    <a:pt x="17" y="298"/>
                    <a:pt x="17" y="296"/>
                    <a:pt x="17" y="294"/>
                  </a:cubicBezTo>
                  <a:cubicBezTo>
                    <a:pt x="16" y="293"/>
                    <a:pt x="16" y="294"/>
                    <a:pt x="14" y="294"/>
                  </a:cubicBezTo>
                  <a:cubicBezTo>
                    <a:pt x="13" y="293"/>
                    <a:pt x="13" y="294"/>
                    <a:pt x="14" y="296"/>
                  </a:cubicBezTo>
                  <a:cubicBezTo>
                    <a:pt x="14" y="296"/>
                    <a:pt x="14" y="296"/>
                    <a:pt x="16" y="296"/>
                  </a:cubicBezTo>
                  <a:close/>
                  <a:moveTo>
                    <a:pt x="16" y="293"/>
                  </a:moveTo>
                  <a:cubicBezTo>
                    <a:pt x="16" y="293"/>
                    <a:pt x="16" y="293"/>
                    <a:pt x="14" y="291"/>
                  </a:cubicBezTo>
                  <a:cubicBezTo>
                    <a:pt x="13" y="291"/>
                    <a:pt x="13" y="293"/>
                    <a:pt x="13" y="293"/>
                  </a:cubicBezTo>
                  <a:cubicBezTo>
                    <a:pt x="11" y="294"/>
                    <a:pt x="13" y="293"/>
                    <a:pt x="16" y="293"/>
                  </a:cubicBezTo>
                  <a:close/>
                  <a:moveTo>
                    <a:pt x="14" y="290"/>
                  </a:moveTo>
                  <a:cubicBezTo>
                    <a:pt x="16" y="290"/>
                    <a:pt x="16" y="290"/>
                    <a:pt x="16" y="290"/>
                  </a:cubicBezTo>
                  <a:cubicBezTo>
                    <a:pt x="16" y="288"/>
                    <a:pt x="14" y="288"/>
                    <a:pt x="13" y="290"/>
                  </a:cubicBezTo>
                  <a:cubicBezTo>
                    <a:pt x="11" y="290"/>
                    <a:pt x="13" y="290"/>
                    <a:pt x="13" y="291"/>
                  </a:cubicBezTo>
                  <a:cubicBezTo>
                    <a:pt x="13" y="291"/>
                    <a:pt x="14" y="291"/>
                    <a:pt x="14" y="290"/>
                  </a:cubicBezTo>
                  <a:close/>
                  <a:moveTo>
                    <a:pt x="17" y="290"/>
                  </a:moveTo>
                  <a:cubicBezTo>
                    <a:pt x="19" y="290"/>
                    <a:pt x="19" y="288"/>
                    <a:pt x="17" y="288"/>
                  </a:cubicBezTo>
                  <a:cubicBezTo>
                    <a:pt x="16" y="288"/>
                    <a:pt x="17" y="288"/>
                    <a:pt x="17" y="290"/>
                  </a:cubicBezTo>
                  <a:cubicBezTo>
                    <a:pt x="17" y="290"/>
                    <a:pt x="17" y="290"/>
                    <a:pt x="17" y="290"/>
                  </a:cubicBezTo>
                  <a:close/>
                  <a:moveTo>
                    <a:pt x="19" y="301"/>
                  </a:moveTo>
                  <a:cubicBezTo>
                    <a:pt x="19" y="299"/>
                    <a:pt x="19" y="299"/>
                    <a:pt x="17" y="299"/>
                  </a:cubicBezTo>
                  <a:cubicBezTo>
                    <a:pt x="17" y="299"/>
                    <a:pt x="16" y="301"/>
                    <a:pt x="17" y="302"/>
                  </a:cubicBezTo>
                  <a:cubicBezTo>
                    <a:pt x="17" y="302"/>
                    <a:pt x="19" y="302"/>
                    <a:pt x="19" y="301"/>
                  </a:cubicBezTo>
                  <a:close/>
                  <a:moveTo>
                    <a:pt x="13" y="301"/>
                  </a:moveTo>
                  <a:cubicBezTo>
                    <a:pt x="14" y="301"/>
                    <a:pt x="13" y="299"/>
                    <a:pt x="13" y="299"/>
                  </a:cubicBezTo>
                  <a:cubicBezTo>
                    <a:pt x="11" y="298"/>
                    <a:pt x="11" y="299"/>
                    <a:pt x="11" y="301"/>
                  </a:cubicBezTo>
                  <a:cubicBezTo>
                    <a:pt x="13" y="301"/>
                    <a:pt x="11" y="302"/>
                    <a:pt x="13" y="302"/>
                  </a:cubicBezTo>
                  <a:cubicBezTo>
                    <a:pt x="13" y="301"/>
                    <a:pt x="13" y="301"/>
                    <a:pt x="13" y="301"/>
                  </a:cubicBezTo>
                  <a:close/>
                  <a:moveTo>
                    <a:pt x="14" y="301"/>
                  </a:moveTo>
                  <a:cubicBezTo>
                    <a:pt x="14" y="301"/>
                    <a:pt x="16" y="299"/>
                    <a:pt x="16" y="301"/>
                  </a:cubicBezTo>
                  <a:cubicBezTo>
                    <a:pt x="16" y="301"/>
                    <a:pt x="16" y="302"/>
                    <a:pt x="14" y="301"/>
                  </a:cubicBezTo>
                  <a:close/>
                  <a:moveTo>
                    <a:pt x="17" y="304"/>
                  </a:moveTo>
                  <a:cubicBezTo>
                    <a:pt x="17" y="304"/>
                    <a:pt x="17" y="304"/>
                    <a:pt x="17" y="302"/>
                  </a:cubicBezTo>
                  <a:cubicBezTo>
                    <a:pt x="17" y="302"/>
                    <a:pt x="16" y="302"/>
                    <a:pt x="16" y="304"/>
                  </a:cubicBezTo>
                  <a:cubicBezTo>
                    <a:pt x="16" y="305"/>
                    <a:pt x="16" y="305"/>
                    <a:pt x="17" y="304"/>
                  </a:cubicBezTo>
                  <a:close/>
                  <a:moveTo>
                    <a:pt x="6" y="305"/>
                  </a:moveTo>
                  <a:cubicBezTo>
                    <a:pt x="6" y="305"/>
                    <a:pt x="6" y="305"/>
                    <a:pt x="6" y="305"/>
                  </a:cubicBezTo>
                  <a:cubicBezTo>
                    <a:pt x="6" y="307"/>
                    <a:pt x="8" y="307"/>
                    <a:pt x="8" y="305"/>
                  </a:cubicBezTo>
                  <a:cubicBezTo>
                    <a:pt x="10" y="305"/>
                    <a:pt x="10" y="304"/>
                    <a:pt x="8" y="302"/>
                  </a:cubicBezTo>
                  <a:cubicBezTo>
                    <a:pt x="8" y="302"/>
                    <a:pt x="8" y="302"/>
                    <a:pt x="6" y="304"/>
                  </a:cubicBezTo>
                  <a:cubicBezTo>
                    <a:pt x="6" y="304"/>
                    <a:pt x="6" y="304"/>
                    <a:pt x="6" y="305"/>
                  </a:cubicBezTo>
                  <a:close/>
                  <a:moveTo>
                    <a:pt x="13" y="287"/>
                  </a:moveTo>
                  <a:cubicBezTo>
                    <a:pt x="13" y="287"/>
                    <a:pt x="13" y="287"/>
                    <a:pt x="11" y="287"/>
                  </a:cubicBezTo>
                  <a:cubicBezTo>
                    <a:pt x="11" y="288"/>
                    <a:pt x="11" y="288"/>
                    <a:pt x="11" y="288"/>
                  </a:cubicBezTo>
                  <a:cubicBezTo>
                    <a:pt x="13" y="288"/>
                    <a:pt x="13" y="287"/>
                    <a:pt x="13" y="287"/>
                  </a:cubicBezTo>
                  <a:close/>
                  <a:moveTo>
                    <a:pt x="14" y="288"/>
                  </a:moveTo>
                  <a:cubicBezTo>
                    <a:pt x="16" y="288"/>
                    <a:pt x="16" y="288"/>
                    <a:pt x="16" y="288"/>
                  </a:cubicBezTo>
                  <a:cubicBezTo>
                    <a:pt x="16" y="287"/>
                    <a:pt x="14" y="288"/>
                    <a:pt x="13" y="288"/>
                  </a:cubicBezTo>
                  <a:cubicBezTo>
                    <a:pt x="13" y="288"/>
                    <a:pt x="13" y="288"/>
                    <a:pt x="14" y="288"/>
                  </a:cubicBezTo>
                  <a:close/>
                  <a:moveTo>
                    <a:pt x="14" y="285"/>
                  </a:moveTo>
                  <a:cubicBezTo>
                    <a:pt x="14" y="284"/>
                    <a:pt x="14" y="284"/>
                    <a:pt x="16" y="284"/>
                  </a:cubicBezTo>
                  <a:cubicBezTo>
                    <a:pt x="16" y="285"/>
                    <a:pt x="14" y="287"/>
                    <a:pt x="14" y="285"/>
                  </a:cubicBezTo>
                  <a:close/>
                  <a:moveTo>
                    <a:pt x="19" y="284"/>
                  </a:moveTo>
                  <a:cubicBezTo>
                    <a:pt x="17" y="284"/>
                    <a:pt x="17" y="282"/>
                    <a:pt x="17" y="282"/>
                  </a:cubicBezTo>
                  <a:cubicBezTo>
                    <a:pt x="17" y="281"/>
                    <a:pt x="19" y="284"/>
                    <a:pt x="19" y="284"/>
                  </a:cubicBezTo>
                  <a:close/>
                  <a:moveTo>
                    <a:pt x="8" y="277"/>
                  </a:moveTo>
                  <a:cubicBezTo>
                    <a:pt x="8" y="277"/>
                    <a:pt x="10" y="276"/>
                    <a:pt x="10" y="277"/>
                  </a:cubicBezTo>
                  <a:cubicBezTo>
                    <a:pt x="11" y="277"/>
                    <a:pt x="8" y="279"/>
                    <a:pt x="8" y="277"/>
                  </a:cubicBezTo>
                  <a:close/>
                  <a:moveTo>
                    <a:pt x="10" y="302"/>
                  </a:moveTo>
                  <a:cubicBezTo>
                    <a:pt x="10" y="301"/>
                    <a:pt x="10" y="301"/>
                    <a:pt x="10" y="301"/>
                  </a:cubicBezTo>
                  <a:cubicBezTo>
                    <a:pt x="11" y="301"/>
                    <a:pt x="11" y="302"/>
                    <a:pt x="10" y="302"/>
                  </a:cubicBezTo>
                  <a:close/>
                  <a:moveTo>
                    <a:pt x="16" y="299"/>
                  </a:moveTo>
                  <a:cubicBezTo>
                    <a:pt x="16" y="299"/>
                    <a:pt x="14" y="298"/>
                    <a:pt x="14" y="299"/>
                  </a:cubicBezTo>
                  <a:cubicBezTo>
                    <a:pt x="14" y="299"/>
                    <a:pt x="14" y="299"/>
                    <a:pt x="16" y="299"/>
                  </a:cubicBezTo>
                  <a:cubicBezTo>
                    <a:pt x="16" y="299"/>
                    <a:pt x="17" y="299"/>
                    <a:pt x="16" y="299"/>
                  </a:cubicBezTo>
                  <a:close/>
                  <a:moveTo>
                    <a:pt x="17" y="293"/>
                  </a:moveTo>
                  <a:cubicBezTo>
                    <a:pt x="16" y="293"/>
                    <a:pt x="16" y="291"/>
                    <a:pt x="16" y="291"/>
                  </a:cubicBezTo>
                  <a:cubicBezTo>
                    <a:pt x="17" y="291"/>
                    <a:pt x="17" y="293"/>
                    <a:pt x="17" y="293"/>
                  </a:cubicBezTo>
                  <a:close/>
                  <a:moveTo>
                    <a:pt x="51" y="417"/>
                  </a:moveTo>
                  <a:cubicBezTo>
                    <a:pt x="53" y="417"/>
                    <a:pt x="53" y="419"/>
                    <a:pt x="54" y="419"/>
                  </a:cubicBezTo>
                  <a:cubicBezTo>
                    <a:pt x="56" y="419"/>
                    <a:pt x="54" y="419"/>
                    <a:pt x="53" y="417"/>
                  </a:cubicBezTo>
                  <a:cubicBezTo>
                    <a:pt x="51" y="416"/>
                    <a:pt x="53" y="416"/>
                    <a:pt x="54" y="416"/>
                  </a:cubicBezTo>
                  <a:cubicBezTo>
                    <a:pt x="56" y="416"/>
                    <a:pt x="57" y="416"/>
                    <a:pt x="56" y="416"/>
                  </a:cubicBezTo>
                  <a:cubicBezTo>
                    <a:pt x="56" y="417"/>
                    <a:pt x="56" y="417"/>
                    <a:pt x="56" y="419"/>
                  </a:cubicBezTo>
                  <a:cubicBezTo>
                    <a:pt x="57" y="421"/>
                    <a:pt x="57" y="417"/>
                    <a:pt x="59" y="419"/>
                  </a:cubicBezTo>
                  <a:cubicBezTo>
                    <a:pt x="59" y="421"/>
                    <a:pt x="60" y="419"/>
                    <a:pt x="60" y="421"/>
                  </a:cubicBezTo>
                  <a:cubicBezTo>
                    <a:pt x="62" y="422"/>
                    <a:pt x="62" y="421"/>
                    <a:pt x="62" y="422"/>
                  </a:cubicBezTo>
                  <a:cubicBezTo>
                    <a:pt x="63" y="424"/>
                    <a:pt x="63" y="421"/>
                    <a:pt x="63" y="421"/>
                  </a:cubicBezTo>
                  <a:cubicBezTo>
                    <a:pt x="62" y="419"/>
                    <a:pt x="63" y="419"/>
                    <a:pt x="60" y="417"/>
                  </a:cubicBezTo>
                  <a:cubicBezTo>
                    <a:pt x="57" y="416"/>
                    <a:pt x="62" y="417"/>
                    <a:pt x="60" y="416"/>
                  </a:cubicBezTo>
                  <a:cubicBezTo>
                    <a:pt x="60" y="416"/>
                    <a:pt x="60" y="416"/>
                    <a:pt x="59" y="416"/>
                  </a:cubicBezTo>
                  <a:cubicBezTo>
                    <a:pt x="57" y="414"/>
                    <a:pt x="57" y="414"/>
                    <a:pt x="59" y="414"/>
                  </a:cubicBezTo>
                  <a:cubicBezTo>
                    <a:pt x="60" y="414"/>
                    <a:pt x="60" y="413"/>
                    <a:pt x="60" y="413"/>
                  </a:cubicBezTo>
                  <a:cubicBezTo>
                    <a:pt x="59" y="411"/>
                    <a:pt x="56" y="413"/>
                    <a:pt x="54" y="413"/>
                  </a:cubicBezTo>
                  <a:cubicBezTo>
                    <a:pt x="53" y="413"/>
                    <a:pt x="51" y="413"/>
                    <a:pt x="48" y="414"/>
                  </a:cubicBezTo>
                  <a:cubicBezTo>
                    <a:pt x="46" y="414"/>
                    <a:pt x="48" y="414"/>
                    <a:pt x="49" y="416"/>
                  </a:cubicBezTo>
                  <a:cubicBezTo>
                    <a:pt x="51" y="417"/>
                    <a:pt x="46" y="416"/>
                    <a:pt x="51" y="417"/>
                  </a:cubicBezTo>
                  <a:close/>
                  <a:moveTo>
                    <a:pt x="51" y="413"/>
                  </a:moveTo>
                  <a:cubicBezTo>
                    <a:pt x="54" y="411"/>
                    <a:pt x="53" y="413"/>
                    <a:pt x="51" y="411"/>
                  </a:cubicBezTo>
                  <a:cubicBezTo>
                    <a:pt x="48" y="411"/>
                    <a:pt x="48" y="411"/>
                    <a:pt x="46" y="413"/>
                  </a:cubicBezTo>
                  <a:cubicBezTo>
                    <a:pt x="45" y="413"/>
                    <a:pt x="46" y="413"/>
                    <a:pt x="48" y="413"/>
                  </a:cubicBezTo>
                  <a:cubicBezTo>
                    <a:pt x="48" y="413"/>
                    <a:pt x="48" y="413"/>
                    <a:pt x="51" y="413"/>
                  </a:cubicBezTo>
                  <a:close/>
                  <a:moveTo>
                    <a:pt x="43" y="413"/>
                  </a:moveTo>
                  <a:cubicBezTo>
                    <a:pt x="43" y="413"/>
                    <a:pt x="42" y="413"/>
                    <a:pt x="43" y="413"/>
                  </a:cubicBezTo>
                  <a:cubicBezTo>
                    <a:pt x="46" y="413"/>
                    <a:pt x="45" y="411"/>
                    <a:pt x="43" y="411"/>
                  </a:cubicBezTo>
                  <a:cubicBezTo>
                    <a:pt x="42" y="411"/>
                    <a:pt x="42" y="413"/>
                    <a:pt x="40" y="413"/>
                  </a:cubicBezTo>
                  <a:cubicBezTo>
                    <a:pt x="39" y="413"/>
                    <a:pt x="39" y="413"/>
                    <a:pt x="39" y="413"/>
                  </a:cubicBezTo>
                  <a:cubicBezTo>
                    <a:pt x="39" y="414"/>
                    <a:pt x="40" y="414"/>
                    <a:pt x="42" y="414"/>
                  </a:cubicBezTo>
                  <a:cubicBezTo>
                    <a:pt x="43" y="414"/>
                    <a:pt x="42" y="416"/>
                    <a:pt x="43" y="416"/>
                  </a:cubicBezTo>
                  <a:cubicBezTo>
                    <a:pt x="45" y="414"/>
                    <a:pt x="45" y="413"/>
                    <a:pt x="43" y="413"/>
                  </a:cubicBezTo>
                  <a:close/>
                  <a:moveTo>
                    <a:pt x="39" y="411"/>
                  </a:moveTo>
                  <a:cubicBezTo>
                    <a:pt x="39" y="411"/>
                    <a:pt x="37" y="410"/>
                    <a:pt x="36" y="411"/>
                  </a:cubicBezTo>
                  <a:cubicBezTo>
                    <a:pt x="36" y="411"/>
                    <a:pt x="36" y="413"/>
                    <a:pt x="37" y="411"/>
                  </a:cubicBezTo>
                  <a:cubicBezTo>
                    <a:pt x="39" y="411"/>
                    <a:pt x="37" y="413"/>
                    <a:pt x="39" y="411"/>
                  </a:cubicBezTo>
                  <a:cubicBezTo>
                    <a:pt x="40" y="411"/>
                    <a:pt x="39" y="411"/>
                    <a:pt x="39" y="411"/>
                  </a:cubicBezTo>
                  <a:close/>
                  <a:moveTo>
                    <a:pt x="65" y="424"/>
                  </a:moveTo>
                  <a:cubicBezTo>
                    <a:pt x="63" y="422"/>
                    <a:pt x="66" y="422"/>
                    <a:pt x="66" y="422"/>
                  </a:cubicBezTo>
                  <a:cubicBezTo>
                    <a:pt x="68" y="424"/>
                    <a:pt x="65" y="424"/>
                    <a:pt x="65" y="424"/>
                  </a:cubicBezTo>
                  <a:close/>
                  <a:moveTo>
                    <a:pt x="68" y="421"/>
                  </a:moveTo>
                  <a:cubicBezTo>
                    <a:pt x="68" y="421"/>
                    <a:pt x="68" y="419"/>
                    <a:pt x="68" y="421"/>
                  </a:cubicBezTo>
                  <a:cubicBezTo>
                    <a:pt x="68" y="422"/>
                    <a:pt x="66" y="421"/>
                    <a:pt x="66" y="421"/>
                  </a:cubicBezTo>
                  <a:cubicBezTo>
                    <a:pt x="66" y="422"/>
                    <a:pt x="66" y="422"/>
                    <a:pt x="68" y="422"/>
                  </a:cubicBezTo>
                  <a:cubicBezTo>
                    <a:pt x="69" y="422"/>
                    <a:pt x="69" y="422"/>
                    <a:pt x="68" y="421"/>
                  </a:cubicBezTo>
                  <a:close/>
                  <a:moveTo>
                    <a:pt x="33" y="403"/>
                  </a:moveTo>
                  <a:cubicBezTo>
                    <a:pt x="33" y="402"/>
                    <a:pt x="34" y="402"/>
                    <a:pt x="34" y="402"/>
                  </a:cubicBezTo>
                  <a:cubicBezTo>
                    <a:pt x="33" y="400"/>
                    <a:pt x="34" y="399"/>
                    <a:pt x="33" y="399"/>
                  </a:cubicBezTo>
                  <a:cubicBezTo>
                    <a:pt x="31" y="399"/>
                    <a:pt x="31" y="399"/>
                    <a:pt x="31" y="399"/>
                  </a:cubicBezTo>
                  <a:cubicBezTo>
                    <a:pt x="31" y="400"/>
                    <a:pt x="29" y="399"/>
                    <a:pt x="29" y="399"/>
                  </a:cubicBezTo>
                  <a:cubicBezTo>
                    <a:pt x="28" y="400"/>
                    <a:pt x="29" y="400"/>
                    <a:pt x="29" y="402"/>
                  </a:cubicBezTo>
                  <a:cubicBezTo>
                    <a:pt x="31" y="402"/>
                    <a:pt x="33" y="402"/>
                    <a:pt x="31" y="403"/>
                  </a:cubicBezTo>
                  <a:cubicBezTo>
                    <a:pt x="31" y="405"/>
                    <a:pt x="33" y="405"/>
                    <a:pt x="33" y="403"/>
                  </a:cubicBezTo>
                  <a:cubicBezTo>
                    <a:pt x="33" y="403"/>
                    <a:pt x="33" y="403"/>
                    <a:pt x="33" y="403"/>
                  </a:cubicBezTo>
                  <a:close/>
                  <a:moveTo>
                    <a:pt x="22" y="377"/>
                  </a:moveTo>
                  <a:cubicBezTo>
                    <a:pt x="22" y="375"/>
                    <a:pt x="23" y="374"/>
                    <a:pt x="23" y="374"/>
                  </a:cubicBezTo>
                  <a:cubicBezTo>
                    <a:pt x="25" y="374"/>
                    <a:pt x="23" y="377"/>
                    <a:pt x="22" y="377"/>
                  </a:cubicBezTo>
                  <a:close/>
                  <a:moveTo>
                    <a:pt x="28" y="400"/>
                  </a:moveTo>
                  <a:cubicBezTo>
                    <a:pt x="28" y="402"/>
                    <a:pt x="28" y="402"/>
                    <a:pt x="28" y="400"/>
                  </a:cubicBezTo>
                  <a:cubicBezTo>
                    <a:pt x="28" y="399"/>
                    <a:pt x="31" y="399"/>
                    <a:pt x="29" y="397"/>
                  </a:cubicBezTo>
                  <a:cubicBezTo>
                    <a:pt x="29" y="397"/>
                    <a:pt x="28" y="397"/>
                    <a:pt x="28" y="396"/>
                  </a:cubicBezTo>
                  <a:cubicBezTo>
                    <a:pt x="28" y="396"/>
                    <a:pt x="26" y="394"/>
                    <a:pt x="25" y="396"/>
                  </a:cubicBezTo>
                  <a:cubicBezTo>
                    <a:pt x="25" y="396"/>
                    <a:pt x="25" y="394"/>
                    <a:pt x="25" y="396"/>
                  </a:cubicBezTo>
                  <a:cubicBezTo>
                    <a:pt x="23" y="396"/>
                    <a:pt x="25" y="394"/>
                    <a:pt x="23" y="393"/>
                  </a:cubicBezTo>
                  <a:cubicBezTo>
                    <a:pt x="22" y="393"/>
                    <a:pt x="23" y="394"/>
                    <a:pt x="20" y="394"/>
                  </a:cubicBezTo>
                  <a:cubicBezTo>
                    <a:pt x="19" y="393"/>
                    <a:pt x="22" y="396"/>
                    <a:pt x="20" y="396"/>
                  </a:cubicBezTo>
                  <a:cubicBezTo>
                    <a:pt x="19" y="396"/>
                    <a:pt x="19" y="394"/>
                    <a:pt x="19" y="396"/>
                  </a:cubicBezTo>
                  <a:cubicBezTo>
                    <a:pt x="17" y="397"/>
                    <a:pt x="19" y="396"/>
                    <a:pt x="19" y="397"/>
                  </a:cubicBezTo>
                  <a:cubicBezTo>
                    <a:pt x="19" y="399"/>
                    <a:pt x="20" y="396"/>
                    <a:pt x="20" y="397"/>
                  </a:cubicBezTo>
                  <a:cubicBezTo>
                    <a:pt x="22" y="399"/>
                    <a:pt x="20" y="400"/>
                    <a:pt x="22" y="400"/>
                  </a:cubicBezTo>
                  <a:cubicBezTo>
                    <a:pt x="23" y="402"/>
                    <a:pt x="22" y="397"/>
                    <a:pt x="23" y="399"/>
                  </a:cubicBezTo>
                  <a:cubicBezTo>
                    <a:pt x="23" y="400"/>
                    <a:pt x="25" y="397"/>
                    <a:pt x="25" y="399"/>
                  </a:cubicBezTo>
                  <a:cubicBezTo>
                    <a:pt x="25" y="402"/>
                    <a:pt x="22" y="402"/>
                    <a:pt x="23" y="402"/>
                  </a:cubicBezTo>
                  <a:cubicBezTo>
                    <a:pt x="25" y="402"/>
                    <a:pt x="25" y="400"/>
                    <a:pt x="26" y="402"/>
                  </a:cubicBezTo>
                  <a:cubicBezTo>
                    <a:pt x="26" y="402"/>
                    <a:pt x="26" y="400"/>
                    <a:pt x="28" y="400"/>
                  </a:cubicBezTo>
                  <a:close/>
                  <a:moveTo>
                    <a:pt x="29" y="403"/>
                  </a:moveTo>
                  <a:cubicBezTo>
                    <a:pt x="29" y="402"/>
                    <a:pt x="29" y="400"/>
                    <a:pt x="28" y="402"/>
                  </a:cubicBezTo>
                  <a:cubicBezTo>
                    <a:pt x="28" y="403"/>
                    <a:pt x="26" y="402"/>
                    <a:pt x="28" y="403"/>
                  </a:cubicBezTo>
                  <a:cubicBezTo>
                    <a:pt x="28" y="403"/>
                    <a:pt x="28" y="403"/>
                    <a:pt x="29" y="403"/>
                  </a:cubicBezTo>
                  <a:close/>
                  <a:moveTo>
                    <a:pt x="14" y="391"/>
                  </a:moveTo>
                  <a:cubicBezTo>
                    <a:pt x="16" y="391"/>
                    <a:pt x="14" y="393"/>
                    <a:pt x="13" y="393"/>
                  </a:cubicBezTo>
                  <a:cubicBezTo>
                    <a:pt x="13" y="391"/>
                    <a:pt x="14" y="391"/>
                    <a:pt x="14" y="391"/>
                  </a:cubicBezTo>
                  <a:close/>
                  <a:moveTo>
                    <a:pt x="17" y="383"/>
                  </a:moveTo>
                  <a:cubicBezTo>
                    <a:pt x="17" y="382"/>
                    <a:pt x="17" y="382"/>
                    <a:pt x="17" y="382"/>
                  </a:cubicBezTo>
                  <a:cubicBezTo>
                    <a:pt x="17" y="380"/>
                    <a:pt x="17" y="382"/>
                    <a:pt x="16" y="382"/>
                  </a:cubicBezTo>
                  <a:cubicBezTo>
                    <a:pt x="14" y="383"/>
                    <a:pt x="16" y="383"/>
                    <a:pt x="16" y="385"/>
                  </a:cubicBezTo>
                  <a:cubicBezTo>
                    <a:pt x="16" y="385"/>
                    <a:pt x="17" y="385"/>
                    <a:pt x="17" y="383"/>
                  </a:cubicBezTo>
                  <a:close/>
                  <a:moveTo>
                    <a:pt x="16" y="391"/>
                  </a:moveTo>
                  <a:cubicBezTo>
                    <a:pt x="17" y="391"/>
                    <a:pt x="17" y="389"/>
                    <a:pt x="19" y="391"/>
                  </a:cubicBezTo>
                  <a:cubicBezTo>
                    <a:pt x="19" y="391"/>
                    <a:pt x="17" y="391"/>
                    <a:pt x="19" y="393"/>
                  </a:cubicBezTo>
                  <a:cubicBezTo>
                    <a:pt x="19" y="393"/>
                    <a:pt x="19" y="391"/>
                    <a:pt x="20" y="393"/>
                  </a:cubicBezTo>
                  <a:cubicBezTo>
                    <a:pt x="22" y="393"/>
                    <a:pt x="22" y="393"/>
                    <a:pt x="22" y="391"/>
                  </a:cubicBezTo>
                  <a:cubicBezTo>
                    <a:pt x="20" y="391"/>
                    <a:pt x="20" y="389"/>
                    <a:pt x="19" y="389"/>
                  </a:cubicBezTo>
                  <a:cubicBezTo>
                    <a:pt x="19" y="389"/>
                    <a:pt x="19" y="388"/>
                    <a:pt x="17" y="389"/>
                  </a:cubicBezTo>
                  <a:cubicBezTo>
                    <a:pt x="17" y="389"/>
                    <a:pt x="17" y="388"/>
                    <a:pt x="16" y="388"/>
                  </a:cubicBezTo>
                  <a:cubicBezTo>
                    <a:pt x="14" y="388"/>
                    <a:pt x="13" y="388"/>
                    <a:pt x="11" y="386"/>
                  </a:cubicBezTo>
                  <a:cubicBezTo>
                    <a:pt x="10" y="385"/>
                    <a:pt x="8" y="385"/>
                    <a:pt x="10" y="386"/>
                  </a:cubicBezTo>
                  <a:cubicBezTo>
                    <a:pt x="11" y="386"/>
                    <a:pt x="10" y="386"/>
                    <a:pt x="11" y="388"/>
                  </a:cubicBezTo>
                  <a:cubicBezTo>
                    <a:pt x="13" y="388"/>
                    <a:pt x="11" y="389"/>
                    <a:pt x="14" y="389"/>
                  </a:cubicBezTo>
                  <a:cubicBezTo>
                    <a:pt x="14" y="389"/>
                    <a:pt x="16" y="389"/>
                    <a:pt x="16" y="391"/>
                  </a:cubicBezTo>
                  <a:close/>
                  <a:moveTo>
                    <a:pt x="14" y="371"/>
                  </a:moveTo>
                  <a:cubicBezTo>
                    <a:pt x="14" y="369"/>
                    <a:pt x="14" y="371"/>
                    <a:pt x="14" y="372"/>
                  </a:cubicBezTo>
                  <a:cubicBezTo>
                    <a:pt x="13" y="372"/>
                    <a:pt x="14" y="374"/>
                    <a:pt x="16" y="374"/>
                  </a:cubicBezTo>
                  <a:cubicBezTo>
                    <a:pt x="16" y="372"/>
                    <a:pt x="16" y="371"/>
                    <a:pt x="14" y="371"/>
                  </a:cubicBezTo>
                  <a:close/>
                  <a:moveTo>
                    <a:pt x="8" y="375"/>
                  </a:moveTo>
                  <a:cubicBezTo>
                    <a:pt x="8" y="374"/>
                    <a:pt x="10" y="374"/>
                    <a:pt x="10" y="372"/>
                  </a:cubicBezTo>
                  <a:cubicBezTo>
                    <a:pt x="8" y="371"/>
                    <a:pt x="8" y="371"/>
                    <a:pt x="8" y="372"/>
                  </a:cubicBezTo>
                  <a:cubicBezTo>
                    <a:pt x="8" y="374"/>
                    <a:pt x="8" y="374"/>
                    <a:pt x="8" y="372"/>
                  </a:cubicBezTo>
                  <a:cubicBezTo>
                    <a:pt x="6" y="372"/>
                    <a:pt x="6" y="374"/>
                    <a:pt x="6" y="374"/>
                  </a:cubicBezTo>
                  <a:cubicBezTo>
                    <a:pt x="8" y="375"/>
                    <a:pt x="6" y="375"/>
                    <a:pt x="6" y="377"/>
                  </a:cubicBezTo>
                  <a:cubicBezTo>
                    <a:pt x="6" y="377"/>
                    <a:pt x="8" y="377"/>
                    <a:pt x="8" y="375"/>
                  </a:cubicBezTo>
                  <a:close/>
                  <a:moveTo>
                    <a:pt x="13" y="374"/>
                  </a:moveTo>
                  <a:cubicBezTo>
                    <a:pt x="11" y="372"/>
                    <a:pt x="11" y="372"/>
                    <a:pt x="11" y="372"/>
                  </a:cubicBezTo>
                  <a:cubicBezTo>
                    <a:pt x="13" y="374"/>
                    <a:pt x="11" y="374"/>
                    <a:pt x="13" y="375"/>
                  </a:cubicBezTo>
                  <a:cubicBezTo>
                    <a:pt x="14" y="375"/>
                    <a:pt x="14" y="374"/>
                    <a:pt x="13" y="374"/>
                  </a:cubicBezTo>
                  <a:close/>
                  <a:moveTo>
                    <a:pt x="16" y="377"/>
                  </a:moveTo>
                  <a:cubicBezTo>
                    <a:pt x="17" y="380"/>
                    <a:pt x="17" y="378"/>
                    <a:pt x="17" y="377"/>
                  </a:cubicBezTo>
                  <a:cubicBezTo>
                    <a:pt x="16" y="375"/>
                    <a:pt x="14" y="374"/>
                    <a:pt x="14" y="375"/>
                  </a:cubicBezTo>
                  <a:cubicBezTo>
                    <a:pt x="14" y="377"/>
                    <a:pt x="14" y="375"/>
                    <a:pt x="16" y="377"/>
                  </a:cubicBezTo>
                  <a:close/>
                  <a:moveTo>
                    <a:pt x="16" y="380"/>
                  </a:moveTo>
                  <a:cubicBezTo>
                    <a:pt x="16" y="380"/>
                    <a:pt x="16" y="378"/>
                    <a:pt x="14" y="377"/>
                  </a:cubicBezTo>
                  <a:cubicBezTo>
                    <a:pt x="13" y="377"/>
                    <a:pt x="11" y="377"/>
                    <a:pt x="13" y="377"/>
                  </a:cubicBezTo>
                  <a:cubicBezTo>
                    <a:pt x="13" y="378"/>
                    <a:pt x="13" y="377"/>
                    <a:pt x="13" y="378"/>
                  </a:cubicBezTo>
                  <a:cubicBezTo>
                    <a:pt x="14" y="378"/>
                    <a:pt x="13" y="378"/>
                    <a:pt x="14" y="380"/>
                  </a:cubicBezTo>
                  <a:cubicBezTo>
                    <a:pt x="14" y="382"/>
                    <a:pt x="14" y="380"/>
                    <a:pt x="16" y="380"/>
                  </a:cubicBezTo>
                  <a:close/>
                  <a:moveTo>
                    <a:pt x="10" y="375"/>
                  </a:moveTo>
                  <a:cubicBezTo>
                    <a:pt x="11" y="374"/>
                    <a:pt x="10" y="374"/>
                    <a:pt x="10" y="375"/>
                  </a:cubicBezTo>
                  <a:cubicBezTo>
                    <a:pt x="8" y="377"/>
                    <a:pt x="8" y="378"/>
                    <a:pt x="8" y="377"/>
                  </a:cubicBezTo>
                  <a:cubicBezTo>
                    <a:pt x="10" y="377"/>
                    <a:pt x="10" y="377"/>
                    <a:pt x="10" y="375"/>
                  </a:cubicBezTo>
                  <a:close/>
                  <a:moveTo>
                    <a:pt x="10" y="380"/>
                  </a:moveTo>
                  <a:cubicBezTo>
                    <a:pt x="10" y="380"/>
                    <a:pt x="11" y="378"/>
                    <a:pt x="10" y="378"/>
                  </a:cubicBezTo>
                  <a:cubicBezTo>
                    <a:pt x="8" y="378"/>
                    <a:pt x="8" y="378"/>
                    <a:pt x="8" y="378"/>
                  </a:cubicBezTo>
                  <a:cubicBezTo>
                    <a:pt x="8" y="378"/>
                    <a:pt x="8" y="378"/>
                    <a:pt x="10" y="380"/>
                  </a:cubicBezTo>
                  <a:close/>
                  <a:moveTo>
                    <a:pt x="6" y="369"/>
                  </a:moveTo>
                  <a:cubicBezTo>
                    <a:pt x="6" y="368"/>
                    <a:pt x="6" y="368"/>
                    <a:pt x="6" y="368"/>
                  </a:cubicBezTo>
                  <a:cubicBezTo>
                    <a:pt x="5" y="366"/>
                    <a:pt x="5" y="368"/>
                    <a:pt x="5" y="369"/>
                  </a:cubicBezTo>
                  <a:cubicBezTo>
                    <a:pt x="5" y="371"/>
                    <a:pt x="3" y="372"/>
                    <a:pt x="5" y="371"/>
                  </a:cubicBezTo>
                  <a:cubicBezTo>
                    <a:pt x="6" y="371"/>
                    <a:pt x="5" y="369"/>
                    <a:pt x="6" y="369"/>
                  </a:cubicBezTo>
                  <a:close/>
                  <a:moveTo>
                    <a:pt x="14" y="369"/>
                  </a:moveTo>
                  <a:cubicBezTo>
                    <a:pt x="13" y="369"/>
                    <a:pt x="13" y="368"/>
                    <a:pt x="13" y="368"/>
                  </a:cubicBezTo>
                  <a:cubicBezTo>
                    <a:pt x="14" y="368"/>
                    <a:pt x="14" y="369"/>
                    <a:pt x="14" y="369"/>
                  </a:cubicBezTo>
                  <a:close/>
                  <a:moveTo>
                    <a:pt x="14" y="368"/>
                  </a:moveTo>
                  <a:cubicBezTo>
                    <a:pt x="14" y="366"/>
                    <a:pt x="16" y="366"/>
                    <a:pt x="16" y="368"/>
                  </a:cubicBezTo>
                  <a:cubicBezTo>
                    <a:pt x="16" y="368"/>
                    <a:pt x="14" y="369"/>
                    <a:pt x="14" y="368"/>
                  </a:cubicBezTo>
                  <a:close/>
                  <a:moveTo>
                    <a:pt x="10" y="368"/>
                  </a:moveTo>
                  <a:cubicBezTo>
                    <a:pt x="10" y="369"/>
                    <a:pt x="11" y="369"/>
                    <a:pt x="11" y="368"/>
                  </a:cubicBezTo>
                  <a:cubicBezTo>
                    <a:pt x="10" y="368"/>
                    <a:pt x="11" y="366"/>
                    <a:pt x="10" y="366"/>
                  </a:cubicBezTo>
                  <a:cubicBezTo>
                    <a:pt x="8" y="366"/>
                    <a:pt x="8" y="368"/>
                    <a:pt x="8" y="368"/>
                  </a:cubicBezTo>
                  <a:cubicBezTo>
                    <a:pt x="6" y="369"/>
                    <a:pt x="6" y="369"/>
                    <a:pt x="8" y="369"/>
                  </a:cubicBezTo>
                  <a:cubicBezTo>
                    <a:pt x="10" y="369"/>
                    <a:pt x="10" y="368"/>
                    <a:pt x="10" y="368"/>
                  </a:cubicBezTo>
                  <a:close/>
                  <a:moveTo>
                    <a:pt x="13" y="366"/>
                  </a:moveTo>
                  <a:cubicBezTo>
                    <a:pt x="13" y="363"/>
                    <a:pt x="13" y="363"/>
                    <a:pt x="13" y="363"/>
                  </a:cubicBezTo>
                  <a:cubicBezTo>
                    <a:pt x="13" y="363"/>
                    <a:pt x="14" y="366"/>
                    <a:pt x="13" y="366"/>
                  </a:cubicBezTo>
                  <a:close/>
                  <a:moveTo>
                    <a:pt x="11" y="349"/>
                  </a:moveTo>
                  <a:cubicBezTo>
                    <a:pt x="13" y="349"/>
                    <a:pt x="11" y="347"/>
                    <a:pt x="11" y="347"/>
                  </a:cubicBezTo>
                  <a:cubicBezTo>
                    <a:pt x="11" y="349"/>
                    <a:pt x="10" y="347"/>
                    <a:pt x="11" y="347"/>
                  </a:cubicBezTo>
                  <a:cubicBezTo>
                    <a:pt x="11" y="346"/>
                    <a:pt x="11" y="344"/>
                    <a:pt x="11" y="341"/>
                  </a:cubicBezTo>
                  <a:cubicBezTo>
                    <a:pt x="11" y="338"/>
                    <a:pt x="11" y="336"/>
                    <a:pt x="11" y="336"/>
                  </a:cubicBezTo>
                  <a:cubicBezTo>
                    <a:pt x="10" y="336"/>
                    <a:pt x="10" y="336"/>
                    <a:pt x="8" y="336"/>
                  </a:cubicBezTo>
                  <a:cubicBezTo>
                    <a:pt x="6" y="338"/>
                    <a:pt x="6" y="338"/>
                    <a:pt x="6" y="338"/>
                  </a:cubicBezTo>
                  <a:cubicBezTo>
                    <a:pt x="8" y="340"/>
                    <a:pt x="6" y="340"/>
                    <a:pt x="8" y="340"/>
                  </a:cubicBezTo>
                  <a:cubicBezTo>
                    <a:pt x="8" y="341"/>
                    <a:pt x="8" y="343"/>
                    <a:pt x="8" y="344"/>
                  </a:cubicBezTo>
                  <a:cubicBezTo>
                    <a:pt x="6" y="343"/>
                    <a:pt x="6" y="343"/>
                    <a:pt x="6" y="343"/>
                  </a:cubicBezTo>
                  <a:cubicBezTo>
                    <a:pt x="5" y="344"/>
                    <a:pt x="5" y="343"/>
                    <a:pt x="5" y="343"/>
                  </a:cubicBezTo>
                  <a:cubicBezTo>
                    <a:pt x="3" y="344"/>
                    <a:pt x="3" y="344"/>
                    <a:pt x="5" y="346"/>
                  </a:cubicBezTo>
                  <a:cubicBezTo>
                    <a:pt x="5" y="347"/>
                    <a:pt x="5" y="349"/>
                    <a:pt x="6" y="351"/>
                  </a:cubicBezTo>
                  <a:cubicBezTo>
                    <a:pt x="8" y="352"/>
                    <a:pt x="8" y="349"/>
                    <a:pt x="6" y="347"/>
                  </a:cubicBezTo>
                  <a:cubicBezTo>
                    <a:pt x="6" y="346"/>
                    <a:pt x="6" y="346"/>
                    <a:pt x="8" y="347"/>
                  </a:cubicBezTo>
                  <a:cubicBezTo>
                    <a:pt x="10" y="347"/>
                    <a:pt x="8" y="347"/>
                    <a:pt x="8" y="349"/>
                  </a:cubicBezTo>
                  <a:cubicBezTo>
                    <a:pt x="8" y="351"/>
                    <a:pt x="8" y="349"/>
                    <a:pt x="8" y="351"/>
                  </a:cubicBezTo>
                  <a:cubicBezTo>
                    <a:pt x="8" y="352"/>
                    <a:pt x="8" y="352"/>
                    <a:pt x="10" y="352"/>
                  </a:cubicBezTo>
                  <a:cubicBezTo>
                    <a:pt x="13" y="352"/>
                    <a:pt x="11" y="349"/>
                    <a:pt x="11" y="349"/>
                  </a:cubicBezTo>
                  <a:close/>
                  <a:moveTo>
                    <a:pt x="5" y="360"/>
                  </a:moveTo>
                  <a:cubicBezTo>
                    <a:pt x="6" y="358"/>
                    <a:pt x="6" y="358"/>
                    <a:pt x="5" y="358"/>
                  </a:cubicBezTo>
                  <a:cubicBezTo>
                    <a:pt x="2" y="357"/>
                    <a:pt x="5" y="358"/>
                    <a:pt x="3" y="360"/>
                  </a:cubicBezTo>
                  <a:cubicBezTo>
                    <a:pt x="3" y="360"/>
                    <a:pt x="2" y="361"/>
                    <a:pt x="3" y="361"/>
                  </a:cubicBezTo>
                  <a:cubicBezTo>
                    <a:pt x="5" y="361"/>
                    <a:pt x="5" y="360"/>
                    <a:pt x="5" y="360"/>
                  </a:cubicBezTo>
                  <a:close/>
                  <a:moveTo>
                    <a:pt x="13" y="361"/>
                  </a:moveTo>
                  <a:cubicBezTo>
                    <a:pt x="14" y="361"/>
                    <a:pt x="14" y="361"/>
                    <a:pt x="13" y="360"/>
                  </a:cubicBezTo>
                  <a:cubicBezTo>
                    <a:pt x="13" y="358"/>
                    <a:pt x="13" y="358"/>
                    <a:pt x="11" y="357"/>
                  </a:cubicBezTo>
                  <a:cubicBezTo>
                    <a:pt x="11" y="357"/>
                    <a:pt x="10" y="357"/>
                    <a:pt x="11" y="358"/>
                  </a:cubicBezTo>
                  <a:cubicBezTo>
                    <a:pt x="13" y="360"/>
                    <a:pt x="10" y="358"/>
                    <a:pt x="11" y="361"/>
                  </a:cubicBezTo>
                  <a:cubicBezTo>
                    <a:pt x="13" y="361"/>
                    <a:pt x="13" y="361"/>
                    <a:pt x="13" y="361"/>
                  </a:cubicBezTo>
                  <a:close/>
                  <a:moveTo>
                    <a:pt x="3" y="349"/>
                  </a:moveTo>
                  <a:cubicBezTo>
                    <a:pt x="5" y="349"/>
                    <a:pt x="3" y="351"/>
                    <a:pt x="5" y="351"/>
                  </a:cubicBezTo>
                  <a:cubicBezTo>
                    <a:pt x="5" y="351"/>
                    <a:pt x="5" y="351"/>
                    <a:pt x="5" y="349"/>
                  </a:cubicBezTo>
                  <a:cubicBezTo>
                    <a:pt x="5" y="347"/>
                    <a:pt x="5" y="347"/>
                    <a:pt x="3" y="347"/>
                  </a:cubicBezTo>
                  <a:cubicBezTo>
                    <a:pt x="2" y="347"/>
                    <a:pt x="2" y="347"/>
                    <a:pt x="2" y="351"/>
                  </a:cubicBezTo>
                  <a:cubicBezTo>
                    <a:pt x="2" y="351"/>
                    <a:pt x="3" y="351"/>
                    <a:pt x="3" y="349"/>
                  </a:cubicBezTo>
                  <a:close/>
                  <a:moveTo>
                    <a:pt x="5" y="357"/>
                  </a:moveTo>
                  <a:cubicBezTo>
                    <a:pt x="5" y="357"/>
                    <a:pt x="5" y="358"/>
                    <a:pt x="6" y="357"/>
                  </a:cubicBezTo>
                  <a:cubicBezTo>
                    <a:pt x="6" y="355"/>
                    <a:pt x="6" y="357"/>
                    <a:pt x="8" y="357"/>
                  </a:cubicBezTo>
                  <a:cubicBezTo>
                    <a:pt x="8" y="355"/>
                    <a:pt x="6" y="355"/>
                    <a:pt x="8" y="355"/>
                  </a:cubicBezTo>
                  <a:cubicBezTo>
                    <a:pt x="10" y="354"/>
                    <a:pt x="8" y="354"/>
                    <a:pt x="8" y="354"/>
                  </a:cubicBezTo>
                  <a:cubicBezTo>
                    <a:pt x="6" y="355"/>
                    <a:pt x="8" y="352"/>
                    <a:pt x="6" y="354"/>
                  </a:cubicBezTo>
                  <a:cubicBezTo>
                    <a:pt x="6" y="354"/>
                    <a:pt x="5" y="352"/>
                    <a:pt x="3" y="352"/>
                  </a:cubicBezTo>
                  <a:cubicBezTo>
                    <a:pt x="2" y="352"/>
                    <a:pt x="6" y="354"/>
                    <a:pt x="5" y="354"/>
                  </a:cubicBezTo>
                  <a:cubicBezTo>
                    <a:pt x="5" y="355"/>
                    <a:pt x="3" y="352"/>
                    <a:pt x="3" y="355"/>
                  </a:cubicBezTo>
                  <a:cubicBezTo>
                    <a:pt x="3" y="357"/>
                    <a:pt x="5" y="355"/>
                    <a:pt x="5" y="357"/>
                  </a:cubicBezTo>
                  <a:close/>
                  <a:moveTo>
                    <a:pt x="11" y="364"/>
                  </a:moveTo>
                  <a:cubicBezTo>
                    <a:pt x="11" y="364"/>
                    <a:pt x="13" y="363"/>
                    <a:pt x="11" y="363"/>
                  </a:cubicBezTo>
                  <a:cubicBezTo>
                    <a:pt x="11" y="361"/>
                    <a:pt x="10" y="360"/>
                    <a:pt x="10" y="361"/>
                  </a:cubicBezTo>
                  <a:cubicBezTo>
                    <a:pt x="10" y="363"/>
                    <a:pt x="11" y="363"/>
                    <a:pt x="10" y="363"/>
                  </a:cubicBezTo>
                  <a:cubicBezTo>
                    <a:pt x="6" y="363"/>
                    <a:pt x="6" y="363"/>
                    <a:pt x="8" y="363"/>
                  </a:cubicBezTo>
                  <a:cubicBezTo>
                    <a:pt x="10" y="364"/>
                    <a:pt x="8" y="364"/>
                    <a:pt x="10" y="364"/>
                  </a:cubicBezTo>
                  <a:cubicBezTo>
                    <a:pt x="10" y="366"/>
                    <a:pt x="11" y="363"/>
                    <a:pt x="11" y="364"/>
                  </a:cubicBezTo>
                  <a:close/>
                  <a:moveTo>
                    <a:pt x="10" y="363"/>
                  </a:moveTo>
                  <a:cubicBezTo>
                    <a:pt x="8" y="361"/>
                    <a:pt x="6" y="361"/>
                    <a:pt x="8" y="360"/>
                  </a:cubicBezTo>
                  <a:cubicBezTo>
                    <a:pt x="10" y="363"/>
                    <a:pt x="10" y="363"/>
                    <a:pt x="10" y="363"/>
                  </a:cubicBezTo>
                  <a:close/>
                  <a:moveTo>
                    <a:pt x="11" y="366"/>
                  </a:moveTo>
                  <a:cubicBezTo>
                    <a:pt x="10" y="366"/>
                    <a:pt x="11" y="364"/>
                    <a:pt x="11" y="364"/>
                  </a:cubicBezTo>
                  <a:cubicBezTo>
                    <a:pt x="11" y="366"/>
                    <a:pt x="13" y="368"/>
                    <a:pt x="11" y="366"/>
                  </a:cubicBezTo>
                  <a:close/>
                  <a:moveTo>
                    <a:pt x="8" y="341"/>
                  </a:moveTo>
                  <a:cubicBezTo>
                    <a:pt x="8" y="341"/>
                    <a:pt x="5" y="340"/>
                    <a:pt x="5" y="341"/>
                  </a:cubicBezTo>
                  <a:cubicBezTo>
                    <a:pt x="5" y="343"/>
                    <a:pt x="6" y="341"/>
                    <a:pt x="6" y="343"/>
                  </a:cubicBezTo>
                  <a:cubicBezTo>
                    <a:pt x="8" y="343"/>
                    <a:pt x="8" y="343"/>
                    <a:pt x="8" y="341"/>
                  </a:cubicBezTo>
                  <a:close/>
                  <a:moveTo>
                    <a:pt x="11" y="335"/>
                  </a:moveTo>
                  <a:cubicBezTo>
                    <a:pt x="11" y="335"/>
                    <a:pt x="11" y="336"/>
                    <a:pt x="11" y="335"/>
                  </a:cubicBezTo>
                  <a:cubicBezTo>
                    <a:pt x="10" y="333"/>
                    <a:pt x="11" y="333"/>
                    <a:pt x="11" y="332"/>
                  </a:cubicBezTo>
                  <a:cubicBezTo>
                    <a:pt x="10" y="330"/>
                    <a:pt x="10" y="329"/>
                    <a:pt x="10" y="330"/>
                  </a:cubicBezTo>
                  <a:cubicBezTo>
                    <a:pt x="8" y="332"/>
                    <a:pt x="10" y="332"/>
                    <a:pt x="10" y="333"/>
                  </a:cubicBezTo>
                  <a:cubicBezTo>
                    <a:pt x="10" y="335"/>
                    <a:pt x="8" y="332"/>
                    <a:pt x="6" y="333"/>
                  </a:cubicBezTo>
                  <a:cubicBezTo>
                    <a:pt x="6" y="335"/>
                    <a:pt x="8" y="335"/>
                    <a:pt x="10" y="336"/>
                  </a:cubicBezTo>
                  <a:cubicBezTo>
                    <a:pt x="11" y="336"/>
                    <a:pt x="11" y="336"/>
                    <a:pt x="11" y="335"/>
                  </a:cubicBezTo>
                  <a:close/>
                  <a:moveTo>
                    <a:pt x="16" y="327"/>
                  </a:moveTo>
                  <a:cubicBezTo>
                    <a:pt x="16" y="329"/>
                    <a:pt x="16" y="327"/>
                    <a:pt x="17" y="327"/>
                  </a:cubicBezTo>
                  <a:cubicBezTo>
                    <a:pt x="17" y="327"/>
                    <a:pt x="16" y="327"/>
                    <a:pt x="14" y="326"/>
                  </a:cubicBezTo>
                  <a:cubicBezTo>
                    <a:pt x="14" y="326"/>
                    <a:pt x="11" y="326"/>
                    <a:pt x="11" y="327"/>
                  </a:cubicBezTo>
                  <a:cubicBezTo>
                    <a:pt x="11" y="329"/>
                    <a:pt x="14" y="327"/>
                    <a:pt x="16" y="327"/>
                  </a:cubicBezTo>
                  <a:close/>
                  <a:moveTo>
                    <a:pt x="8" y="333"/>
                  </a:moveTo>
                  <a:cubicBezTo>
                    <a:pt x="8" y="332"/>
                    <a:pt x="8" y="332"/>
                    <a:pt x="8" y="330"/>
                  </a:cubicBezTo>
                  <a:cubicBezTo>
                    <a:pt x="8" y="330"/>
                    <a:pt x="6" y="330"/>
                    <a:pt x="6" y="329"/>
                  </a:cubicBezTo>
                  <a:cubicBezTo>
                    <a:pt x="5" y="329"/>
                    <a:pt x="5" y="332"/>
                    <a:pt x="6" y="333"/>
                  </a:cubicBezTo>
                  <a:cubicBezTo>
                    <a:pt x="8" y="333"/>
                    <a:pt x="8" y="333"/>
                    <a:pt x="8" y="333"/>
                  </a:cubicBezTo>
                  <a:close/>
                  <a:moveTo>
                    <a:pt x="3" y="343"/>
                  </a:moveTo>
                  <a:cubicBezTo>
                    <a:pt x="3" y="341"/>
                    <a:pt x="5" y="343"/>
                    <a:pt x="3" y="341"/>
                  </a:cubicBezTo>
                  <a:cubicBezTo>
                    <a:pt x="3" y="340"/>
                    <a:pt x="3" y="341"/>
                    <a:pt x="3" y="341"/>
                  </a:cubicBezTo>
                  <a:cubicBezTo>
                    <a:pt x="2" y="341"/>
                    <a:pt x="2" y="343"/>
                    <a:pt x="2" y="343"/>
                  </a:cubicBezTo>
                  <a:cubicBezTo>
                    <a:pt x="3" y="344"/>
                    <a:pt x="3" y="344"/>
                    <a:pt x="3" y="343"/>
                  </a:cubicBezTo>
                  <a:close/>
                  <a:moveTo>
                    <a:pt x="8" y="326"/>
                  </a:moveTo>
                  <a:cubicBezTo>
                    <a:pt x="8" y="326"/>
                    <a:pt x="8" y="327"/>
                    <a:pt x="6" y="327"/>
                  </a:cubicBezTo>
                  <a:cubicBezTo>
                    <a:pt x="5" y="327"/>
                    <a:pt x="5" y="329"/>
                    <a:pt x="6" y="329"/>
                  </a:cubicBezTo>
                  <a:cubicBezTo>
                    <a:pt x="8" y="329"/>
                    <a:pt x="6" y="329"/>
                    <a:pt x="8" y="329"/>
                  </a:cubicBezTo>
                  <a:cubicBezTo>
                    <a:pt x="8" y="329"/>
                    <a:pt x="10" y="326"/>
                    <a:pt x="8" y="326"/>
                  </a:cubicBezTo>
                  <a:close/>
                  <a:moveTo>
                    <a:pt x="6" y="335"/>
                  </a:moveTo>
                  <a:cubicBezTo>
                    <a:pt x="6" y="333"/>
                    <a:pt x="5" y="332"/>
                    <a:pt x="5" y="330"/>
                  </a:cubicBezTo>
                  <a:cubicBezTo>
                    <a:pt x="3" y="329"/>
                    <a:pt x="3" y="329"/>
                    <a:pt x="3" y="329"/>
                  </a:cubicBezTo>
                  <a:cubicBezTo>
                    <a:pt x="2" y="330"/>
                    <a:pt x="3" y="330"/>
                    <a:pt x="3" y="332"/>
                  </a:cubicBezTo>
                  <a:cubicBezTo>
                    <a:pt x="2" y="332"/>
                    <a:pt x="2" y="333"/>
                    <a:pt x="3" y="333"/>
                  </a:cubicBezTo>
                  <a:cubicBezTo>
                    <a:pt x="5" y="332"/>
                    <a:pt x="5" y="333"/>
                    <a:pt x="5" y="335"/>
                  </a:cubicBezTo>
                  <a:cubicBezTo>
                    <a:pt x="5" y="336"/>
                    <a:pt x="5" y="336"/>
                    <a:pt x="5" y="336"/>
                  </a:cubicBezTo>
                  <a:cubicBezTo>
                    <a:pt x="6" y="335"/>
                    <a:pt x="6" y="335"/>
                    <a:pt x="6" y="335"/>
                  </a:cubicBezTo>
                  <a:close/>
                  <a:moveTo>
                    <a:pt x="3" y="336"/>
                  </a:moveTo>
                  <a:cubicBezTo>
                    <a:pt x="5" y="335"/>
                    <a:pt x="3" y="333"/>
                    <a:pt x="3" y="333"/>
                  </a:cubicBezTo>
                  <a:cubicBezTo>
                    <a:pt x="2" y="335"/>
                    <a:pt x="2" y="333"/>
                    <a:pt x="2" y="335"/>
                  </a:cubicBezTo>
                  <a:cubicBezTo>
                    <a:pt x="2" y="336"/>
                    <a:pt x="2" y="336"/>
                    <a:pt x="3" y="336"/>
                  </a:cubicBezTo>
                  <a:close/>
                  <a:moveTo>
                    <a:pt x="3" y="340"/>
                  </a:moveTo>
                  <a:cubicBezTo>
                    <a:pt x="5" y="340"/>
                    <a:pt x="5" y="341"/>
                    <a:pt x="5" y="340"/>
                  </a:cubicBezTo>
                  <a:cubicBezTo>
                    <a:pt x="5" y="340"/>
                    <a:pt x="5" y="338"/>
                    <a:pt x="3" y="338"/>
                  </a:cubicBezTo>
                  <a:cubicBezTo>
                    <a:pt x="3" y="338"/>
                    <a:pt x="0" y="338"/>
                    <a:pt x="2" y="340"/>
                  </a:cubicBezTo>
                  <a:cubicBezTo>
                    <a:pt x="3" y="340"/>
                    <a:pt x="3" y="340"/>
                    <a:pt x="3" y="340"/>
                  </a:cubicBezTo>
                  <a:close/>
                  <a:moveTo>
                    <a:pt x="5" y="326"/>
                  </a:moveTo>
                  <a:cubicBezTo>
                    <a:pt x="5" y="326"/>
                    <a:pt x="6" y="324"/>
                    <a:pt x="6" y="326"/>
                  </a:cubicBezTo>
                  <a:cubicBezTo>
                    <a:pt x="6" y="326"/>
                    <a:pt x="5" y="327"/>
                    <a:pt x="5" y="326"/>
                  </a:cubicBezTo>
                  <a:close/>
                  <a:moveTo>
                    <a:pt x="13" y="318"/>
                  </a:moveTo>
                  <a:cubicBezTo>
                    <a:pt x="13" y="316"/>
                    <a:pt x="16" y="316"/>
                    <a:pt x="14" y="318"/>
                  </a:cubicBezTo>
                  <a:cubicBezTo>
                    <a:pt x="13" y="318"/>
                    <a:pt x="13" y="318"/>
                    <a:pt x="13" y="318"/>
                  </a:cubicBezTo>
                  <a:close/>
                  <a:moveTo>
                    <a:pt x="3" y="336"/>
                  </a:moveTo>
                  <a:cubicBezTo>
                    <a:pt x="5" y="336"/>
                    <a:pt x="5" y="336"/>
                    <a:pt x="3" y="336"/>
                  </a:cubicBezTo>
                  <a:cubicBezTo>
                    <a:pt x="2" y="336"/>
                    <a:pt x="2" y="336"/>
                    <a:pt x="2" y="338"/>
                  </a:cubicBezTo>
                  <a:cubicBezTo>
                    <a:pt x="2" y="338"/>
                    <a:pt x="2" y="338"/>
                    <a:pt x="3" y="336"/>
                  </a:cubicBezTo>
                  <a:close/>
                  <a:moveTo>
                    <a:pt x="6" y="340"/>
                  </a:moveTo>
                  <a:cubicBezTo>
                    <a:pt x="6" y="340"/>
                    <a:pt x="6" y="338"/>
                    <a:pt x="5" y="338"/>
                  </a:cubicBezTo>
                  <a:cubicBezTo>
                    <a:pt x="5" y="338"/>
                    <a:pt x="5" y="338"/>
                    <a:pt x="5" y="340"/>
                  </a:cubicBezTo>
                  <a:cubicBezTo>
                    <a:pt x="5" y="340"/>
                    <a:pt x="5" y="340"/>
                    <a:pt x="6" y="340"/>
                  </a:cubicBezTo>
                  <a:close/>
                  <a:moveTo>
                    <a:pt x="14" y="333"/>
                  </a:moveTo>
                  <a:cubicBezTo>
                    <a:pt x="14" y="333"/>
                    <a:pt x="13" y="332"/>
                    <a:pt x="11" y="332"/>
                  </a:cubicBezTo>
                  <a:cubicBezTo>
                    <a:pt x="11" y="330"/>
                    <a:pt x="11" y="329"/>
                    <a:pt x="11" y="330"/>
                  </a:cubicBezTo>
                  <a:cubicBezTo>
                    <a:pt x="11" y="333"/>
                    <a:pt x="11" y="332"/>
                    <a:pt x="11" y="333"/>
                  </a:cubicBezTo>
                  <a:cubicBezTo>
                    <a:pt x="13" y="333"/>
                    <a:pt x="14" y="333"/>
                    <a:pt x="14" y="333"/>
                  </a:cubicBezTo>
                  <a:close/>
                </a:path>
              </a:pathLst>
            </a:custGeom>
            <a:grpFill/>
            <a:ln w="6350" cmpd="sng">
              <a:solidFill>
                <a:schemeClr val="bg1"/>
              </a:solidFill>
              <a:round/>
              <a:headEnd/>
              <a:tailEnd/>
            </a:ln>
          </p:spPr>
          <p:txBody>
            <a:bodyPr/>
            <a:lstStyle/>
            <a:p>
              <a:endParaRPr lang="en-GB" sz="1539" dirty="0"/>
            </a:p>
          </p:txBody>
        </p:sp>
        <p:sp>
          <p:nvSpPr>
            <p:cNvPr id="369" name="Freeform 233"/>
            <p:cNvSpPr>
              <a:spLocks noEditPoints="1"/>
            </p:cNvSpPr>
            <p:nvPr/>
          </p:nvSpPr>
          <p:spPr bwMode="auto">
            <a:xfrm>
              <a:off x="3128501" y="5807606"/>
              <a:ext cx="494775" cy="1172113"/>
            </a:xfrm>
            <a:custGeom>
              <a:avLst/>
              <a:gdLst/>
              <a:ahLst/>
              <a:cxnLst>
                <a:cxn ang="0">
                  <a:pos x="124" y="104"/>
                </a:cxn>
                <a:cxn ang="0">
                  <a:pos x="130" y="140"/>
                </a:cxn>
                <a:cxn ang="0">
                  <a:pos x="131" y="166"/>
                </a:cxn>
                <a:cxn ang="0">
                  <a:pos x="93" y="180"/>
                </a:cxn>
                <a:cxn ang="0">
                  <a:pos x="92" y="199"/>
                </a:cxn>
                <a:cxn ang="0">
                  <a:pos x="69" y="202"/>
                </a:cxn>
                <a:cxn ang="0">
                  <a:pos x="81" y="222"/>
                </a:cxn>
                <a:cxn ang="0">
                  <a:pos x="73" y="227"/>
                </a:cxn>
                <a:cxn ang="0">
                  <a:pos x="58" y="250"/>
                </a:cxn>
                <a:cxn ang="0">
                  <a:pos x="64" y="275"/>
                </a:cxn>
                <a:cxn ang="0">
                  <a:pos x="49" y="298"/>
                </a:cxn>
                <a:cxn ang="0">
                  <a:pos x="43" y="335"/>
                </a:cxn>
                <a:cxn ang="0">
                  <a:pos x="13" y="328"/>
                </a:cxn>
                <a:cxn ang="0">
                  <a:pos x="2" y="306"/>
                </a:cxn>
                <a:cxn ang="0">
                  <a:pos x="11" y="281"/>
                </a:cxn>
                <a:cxn ang="0">
                  <a:pos x="16" y="261"/>
                </a:cxn>
                <a:cxn ang="0">
                  <a:pos x="17" y="247"/>
                </a:cxn>
                <a:cxn ang="0">
                  <a:pos x="16" y="228"/>
                </a:cxn>
                <a:cxn ang="0">
                  <a:pos x="16" y="206"/>
                </a:cxn>
                <a:cxn ang="0">
                  <a:pos x="22" y="179"/>
                </a:cxn>
                <a:cxn ang="0">
                  <a:pos x="26" y="151"/>
                </a:cxn>
                <a:cxn ang="0">
                  <a:pos x="31" y="119"/>
                </a:cxn>
                <a:cxn ang="0">
                  <a:pos x="28" y="91"/>
                </a:cxn>
                <a:cxn ang="0">
                  <a:pos x="34" y="67"/>
                </a:cxn>
                <a:cxn ang="0">
                  <a:pos x="42" y="33"/>
                </a:cxn>
                <a:cxn ang="0">
                  <a:pos x="52" y="11"/>
                </a:cxn>
                <a:cxn ang="0">
                  <a:pos x="66" y="5"/>
                </a:cxn>
                <a:cxn ang="0">
                  <a:pos x="86" y="3"/>
                </a:cxn>
                <a:cxn ang="0">
                  <a:pos x="101" y="20"/>
                </a:cxn>
                <a:cxn ang="0">
                  <a:pos x="128" y="39"/>
                </a:cxn>
                <a:cxn ang="0">
                  <a:pos x="121" y="56"/>
                </a:cxn>
                <a:cxn ang="0">
                  <a:pos x="145" y="57"/>
                </a:cxn>
                <a:cxn ang="0">
                  <a:pos x="159" y="42"/>
                </a:cxn>
                <a:cxn ang="0">
                  <a:pos x="133" y="82"/>
                </a:cxn>
                <a:cxn ang="0">
                  <a:pos x="45" y="366"/>
                </a:cxn>
                <a:cxn ang="0">
                  <a:pos x="64" y="366"/>
                </a:cxn>
                <a:cxn ang="0">
                  <a:pos x="66" y="363"/>
                </a:cxn>
                <a:cxn ang="0">
                  <a:pos x="46" y="349"/>
                </a:cxn>
                <a:cxn ang="0">
                  <a:pos x="43" y="345"/>
                </a:cxn>
                <a:cxn ang="0">
                  <a:pos x="42" y="366"/>
                </a:cxn>
                <a:cxn ang="0">
                  <a:pos x="78" y="365"/>
                </a:cxn>
                <a:cxn ang="0">
                  <a:pos x="72" y="366"/>
                </a:cxn>
                <a:cxn ang="0">
                  <a:pos x="49" y="370"/>
                </a:cxn>
                <a:cxn ang="0">
                  <a:pos x="51" y="368"/>
                </a:cxn>
                <a:cxn ang="0">
                  <a:pos x="45" y="371"/>
                </a:cxn>
                <a:cxn ang="0">
                  <a:pos x="55" y="371"/>
                </a:cxn>
                <a:cxn ang="0">
                  <a:pos x="58" y="370"/>
                </a:cxn>
              </a:cxnLst>
              <a:rect l="0" t="0" r="r" b="b"/>
              <a:pathLst>
                <a:path w="160" h="373">
                  <a:moveTo>
                    <a:pt x="128" y="87"/>
                  </a:moveTo>
                  <a:cubicBezTo>
                    <a:pt x="125" y="91"/>
                    <a:pt x="128" y="93"/>
                    <a:pt x="125" y="98"/>
                  </a:cubicBezTo>
                  <a:cubicBezTo>
                    <a:pt x="122" y="102"/>
                    <a:pt x="127" y="102"/>
                    <a:pt x="124" y="104"/>
                  </a:cubicBezTo>
                  <a:cubicBezTo>
                    <a:pt x="122" y="107"/>
                    <a:pt x="127" y="116"/>
                    <a:pt x="124" y="118"/>
                  </a:cubicBezTo>
                  <a:cubicBezTo>
                    <a:pt x="121" y="119"/>
                    <a:pt x="121" y="126"/>
                    <a:pt x="122" y="129"/>
                  </a:cubicBezTo>
                  <a:cubicBezTo>
                    <a:pt x="118" y="135"/>
                    <a:pt x="127" y="135"/>
                    <a:pt x="130" y="140"/>
                  </a:cubicBezTo>
                  <a:cubicBezTo>
                    <a:pt x="134" y="146"/>
                    <a:pt x="128" y="144"/>
                    <a:pt x="130" y="149"/>
                  </a:cubicBezTo>
                  <a:cubicBezTo>
                    <a:pt x="133" y="155"/>
                    <a:pt x="136" y="149"/>
                    <a:pt x="136" y="155"/>
                  </a:cubicBezTo>
                  <a:cubicBezTo>
                    <a:pt x="136" y="160"/>
                    <a:pt x="134" y="163"/>
                    <a:pt x="131" y="166"/>
                  </a:cubicBezTo>
                  <a:cubicBezTo>
                    <a:pt x="128" y="171"/>
                    <a:pt x="131" y="171"/>
                    <a:pt x="127" y="174"/>
                  </a:cubicBezTo>
                  <a:cubicBezTo>
                    <a:pt x="121" y="177"/>
                    <a:pt x="110" y="180"/>
                    <a:pt x="102" y="182"/>
                  </a:cubicBezTo>
                  <a:cubicBezTo>
                    <a:pt x="95" y="182"/>
                    <a:pt x="96" y="183"/>
                    <a:pt x="93" y="180"/>
                  </a:cubicBezTo>
                  <a:cubicBezTo>
                    <a:pt x="89" y="179"/>
                    <a:pt x="90" y="183"/>
                    <a:pt x="92" y="185"/>
                  </a:cubicBezTo>
                  <a:cubicBezTo>
                    <a:pt x="95" y="186"/>
                    <a:pt x="93" y="189"/>
                    <a:pt x="92" y="192"/>
                  </a:cubicBezTo>
                  <a:cubicBezTo>
                    <a:pt x="90" y="194"/>
                    <a:pt x="89" y="197"/>
                    <a:pt x="92" y="199"/>
                  </a:cubicBezTo>
                  <a:cubicBezTo>
                    <a:pt x="93" y="200"/>
                    <a:pt x="93" y="202"/>
                    <a:pt x="87" y="205"/>
                  </a:cubicBezTo>
                  <a:cubicBezTo>
                    <a:pt x="83" y="206"/>
                    <a:pt x="86" y="205"/>
                    <a:pt x="81" y="205"/>
                  </a:cubicBezTo>
                  <a:cubicBezTo>
                    <a:pt x="77" y="206"/>
                    <a:pt x="73" y="200"/>
                    <a:pt x="69" y="202"/>
                  </a:cubicBezTo>
                  <a:cubicBezTo>
                    <a:pt x="66" y="203"/>
                    <a:pt x="70" y="208"/>
                    <a:pt x="69" y="213"/>
                  </a:cubicBezTo>
                  <a:cubicBezTo>
                    <a:pt x="69" y="219"/>
                    <a:pt x="72" y="219"/>
                    <a:pt x="78" y="216"/>
                  </a:cubicBezTo>
                  <a:cubicBezTo>
                    <a:pt x="81" y="216"/>
                    <a:pt x="81" y="220"/>
                    <a:pt x="81" y="222"/>
                  </a:cubicBezTo>
                  <a:cubicBezTo>
                    <a:pt x="80" y="227"/>
                    <a:pt x="77" y="227"/>
                    <a:pt x="75" y="224"/>
                  </a:cubicBezTo>
                  <a:cubicBezTo>
                    <a:pt x="73" y="220"/>
                    <a:pt x="67" y="222"/>
                    <a:pt x="70" y="225"/>
                  </a:cubicBezTo>
                  <a:cubicBezTo>
                    <a:pt x="73" y="227"/>
                    <a:pt x="77" y="225"/>
                    <a:pt x="73" y="227"/>
                  </a:cubicBezTo>
                  <a:cubicBezTo>
                    <a:pt x="67" y="228"/>
                    <a:pt x="66" y="234"/>
                    <a:pt x="67" y="237"/>
                  </a:cubicBezTo>
                  <a:cubicBezTo>
                    <a:pt x="70" y="245"/>
                    <a:pt x="63" y="244"/>
                    <a:pt x="64" y="247"/>
                  </a:cubicBezTo>
                  <a:cubicBezTo>
                    <a:pt x="67" y="250"/>
                    <a:pt x="60" y="248"/>
                    <a:pt x="58" y="250"/>
                  </a:cubicBezTo>
                  <a:cubicBezTo>
                    <a:pt x="57" y="253"/>
                    <a:pt x="55" y="248"/>
                    <a:pt x="52" y="256"/>
                  </a:cubicBezTo>
                  <a:cubicBezTo>
                    <a:pt x="48" y="262"/>
                    <a:pt x="48" y="262"/>
                    <a:pt x="52" y="269"/>
                  </a:cubicBezTo>
                  <a:cubicBezTo>
                    <a:pt x="58" y="276"/>
                    <a:pt x="63" y="270"/>
                    <a:pt x="64" y="275"/>
                  </a:cubicBezTo>
                  <a:cubicBezTo>
                    <a:pt x="64" y="281"/>
                    <a:pt x="61" y="279"/>
                    <a:pt x="63" y="281"/>
                  </a:cubicBezTo>
                  <a:cubicBezTo>
                    <a:pt x="64" y="284"/>
                    <a:pt x="60" y="284"/>
                    <a:pt x="60" y="287"/>
                  </a:cubicBezTo>
                  <a:cubicBezTo>
                    <a:pt x="60" y="289"/>
                    <a:pt x="51" y="290"/>
                    <a:pt x="49" y="298"/>
                  </a:cubicBezTo>
                  <a:cubicBezTo>
                    <a:pt x="48" y="304"/>
                    <a:pt x="49" y="307"/>
                    <a:pt x="43" y="309"/>
                  </a:cubicBezTo>
                  <a:cubicBezTo>
                    <a:pt x="35" y="312"/>
                    <a:pt x="37" y="318"/>
                    <a:pt x="37" y="323"/>
                  </a:cubicBezTo>
                  <a:cubicBezTo>
                    <a:pt x="38" y="331"/>
                    <a:pt x="45" y="335"/>
                    <a:pt x="43" y="335"/>
                  </a:cubicBezTo>
                  <a:cubicBezTo>
                    <a:pt x="42" y="332"/>
                    <a:pt x="34" y="334"/>
                    <a:pt x="29" y="331"/>
                  </a:cubicBezTo>
                  <a:cubicBezTo>
                    <a:pt x="29" y="331"/>
                    <a:pt x="22" y="331"/>
                    <a:pt x="17" y="331"/>
                  </a:cubicBezTo>
                  <a:cubicBezTo>
                    <a:pt x="13" y="331"/>
                    <a:pt x="16" y="329"/>
                    <a:pt x="13" y="328"/>
                  </a:cubicBezTo>
                  <a:cubicBezTo>
                    <a:pt x="10" y="326"/>
                    <a:pt x="13" y="314"/>
                    <a:pt x="10" y="314"/>
                  </a:cubicBezTo>
                  <a:cubicBezTo>
                    <a:pt x="7" y="314"/>
                    <a:pt x="5" y="318"/>
                    <a:pt x="5" y="314"/>
                  </a:cubicBezTo>
                  <a:cubicBezTo>
                    <a:pt x="3" y="307"/>
                    <a:pt x="0" y="310"/>
                    <a:pt x="2" y="306"/>
                  </a:cubicBezTo>
                  <a:cubicBezTo>
                    <a:pt x="3" y="303"/>
                    <a:pt x="0" y="298"/>
                    <a:pt x="3" y="300"/>
                  </a:cubicBezTo>
                  <a:cubicBezTo>
                    <a:pt x="7" y="300"/>
                    <a:pt x="8" y="290"/>
                    <a:pt x="11" y="289"/>
                  </a:cubicBezTo>
                  <a:cubicBezTo>
                    <a:pt x="14" y="286"/>
                    <a:pt x="8" y="284"/>
                    <a:pt x="11" y="281"/>
                  </a:cubicBezTo>
                  <a:cubicBezTo>
                    <a:pt x="13" y="279"/>
                    <a:pt x="10" y="279"/>
                    <a:pt x="14" y="275"/>
                  </a:cubicBezTo>
                  <a:cubicBezTo>
                    <a:pt x="19" y="272"/>
                    <a:pt x="11" y="272"/>
                    <a:pt x="16" y="269"/>
                  </a:cubicBezTo>
                  <a:cubicBezTo>
                    <a:pt x="19" y="267"/>
                    <a:pt x="14" y="262"/>
                    <a:pt x="16" y="261"/>
                  </a:cubicBezTo>
                  <a:cubicBezTo>
                    <a:pt x="19" y="259"/>
                    <a:pt x="13" y="256"/>
                    <a:pt x="17" y="255"/>
                  </a:cubicBezTo>
                  <a:cubicBezTo>
                    <a:pt x="20" y="253"/>
                    <a:pt x="20" y="248"/>
                    <a:pt x="16" y="248"/>
                  </a:cubicBezTo>
                  <a:cubicBezTo>
                    <a:pt x="13" y="247"/>
                    <a:pt x="13" y="245"/>
                    <a:pt x="17" y="247"/>
                  </a:cubicBezTo>
                  <a:cubicBezTo>
                    <a:pt x="22" y="247"/>
                    <a:pt x="23" y="241"/>
                    <a:pt x="17" y="242"/>
                  </a:cubicBezTo>
                  <a:cubicBezTo>
                    <a:pt x="13" y="244"/>
                    <a:pt x="19" y="237"/>
                    <a:pt x="17" y="236"/>
                  </a:cubicBezTo>
                  <a:cubicBezTo>
                    <a:pt x="14" y="234"/>
                    <a:pt x="17" y="230"/>
                    <a:pt x="16" y="228"/>
                  </a:cubicBezTo>
                  <a:cubicBezTo>
                    <a:pt x="16" y="227"/>
                    <a:pt x="13" y="227"/>
                    <a:pt x="13" y="220"/>
                  </a:cubicBezTo>
                  <a:cubicBezTo>
                    <a:pt x="14" y="214"/>
                    <a:pt x="16" y="219"/>
                    <a:pt x="16" y="216"/>
                  </a:cubicBezTo>
                  <a:cubicBezTo>
                    <a:pt x="17" y="214"/>
                    <a:pt x="14" y="213"/>
                    <a:pt x="16" y="206"/>
                  </a:cubicBezTo>
                  <a:cubicBezTo>
                    <a:pt x="16" y="200"/>
                    <a:pt x="13" y="202"/>
                    <a:pt x="16" y="199"/>
                  </a:cubicBezTo>
                  <a:cubicBezTo>
                    <a:pt x="19" y="196"/>
                    <a:pt x="14" y="191"/>
                    <a:pt x="17" y="188"/>
                  </a:cubicBezTo>
                  <a:cubicBezTo>
                    <a:pt x="20" y="186"/>
                    <a:pt x="16" y="183"/>
                    <a:pt x="22" y="179"/>
                  </a:cubicBezTo>
                  <a:cubicBezTo>
                    <a:pt x="25" y="177"/>
                    <a:pt x="20" y="169"/>
                    <a:pt x="20" y="166"/>
                  </a:cubicBezTo>
                  <a:cubicBezTo>
                    <a:pt x="22" y="163"/>
                    <a:pt x="20" y="158"/>
                    <a:pt x="22" y="155"/>
                  </a:cubicBezTo>
                  <a:cubicBezTo>
                    <a:pt x="22" y="152"/>
                    <a:pt x="23" y="155"/>
                    <a:pt x="26" y="151"/>
                  </a:cubicBezTo>
                  <a:cubicBezTo>
                    <a:pt x="28" y="147"/>
                    <a:pt x="26" y="146"/>
                    <a:pt x="28" y="136"/>
                  </a:cubicBezTo>
                  <a:cubicBezTo>
                    <a:pt x="28" y="129"/>
                    <a:pt x="32" y="132"/>
                    <a:pt x="31" y="127"/>
                  </a:cubicBezTo>
                  <a:cubicBezTo>
                    <a:pt x="31" y="123"/>
                    <a:pt x="34" y="119"/>
                    <a:pt x="31" y="119"/>
                  </a:cubicBezTo>
                  <a:cubicBezTo>
                    <a:pt x="28" y="119"/>
                    <a:pt x="31" y="118"/>
                    <a:pt x="29" y="113"/>
                  </a:cubicBezTo>
                  <a:cubicBezTo>
                    <a:pt x="28" y="109"/>
                    <a:pt x="28" y="106"/>
                    <a:pt x="26" y="102"/>
                  </a:cubicBezTo>
                  <a:cubicBezTo>
                    <a:pt x="25" y="101"/>
                    <a:pt x="26" y="96"/>
                    <a:pt x="28" y="91"/>
                  </a:cubicBezTo>
                  <a:cubicBezTo>
                    <a:pt x="29" y="87"/>
                    <a:pt x="29" y="90"/>
                    <a:pt x="31" y="88"/>
                  </a:cubicBezTo>
                  <a:cubicBezTo>
                    <a:pt x="32" y="85"/>
                    <a:pt x="28" y="79"/>
                    <a:pt x="31" y="76"/>
                  </a:cubicBezTo>
                  <a:cubicBezTo>
                    <a:pt x="32" y="74"/>
                    <a:pt x="32" y="68"/>
                    <a:pt x="34" y="67"/>
                  </a:cubicBezTo>
                  <a:cubicBezTo>
                    <a:pt x="37" y="65"/>
                    <a:pt x="35" y="67"/>
                    <a:pt x="38" y="59"/>
                  </a:cubicBezTo>
                  <a:cubicBezTo>
                    <a:pt x="40" y="51"/>
                    <a:pt x="46" y="59"/>
                    <a:pt x="43" y="51"/>
                  </a:cubicBezTo>
                  <a:cubicBezTo>
                    <a:pt x="40" y="46"/>
                    <a:pt x="43" y="34"/>
                    <a:pt x="42" y="33"/>
                  </a:cubicBezTo>
                  <a:cubicBezTo>
                    <a:pt x="40" y="28"/>
                    <a:pt x="48" y="25"/>
                    <a:pt x="49" y="25"/>
                  </a:cubicBezTo>
                  <a:cubicBezTo>
                    <a:pt x="52" y="23"/>
                    <a:pt x="52" y="19"/>
                    <a:pt x="52" y="15"/>
                  </a:cubicBezTo>
                  <a:cubicBezTo>
                    <a:pt x="54" y="14"/>
                    <a:pt x="54" y="12"/>
                    <a:pt x="52" y="11"/>
                  </a:cubicBezTo>
                  <a:cubicBezTo>
                    <a:pt x="55" y="9"/>
                    <a:pt x="55" y="6"/>
                    <a:pt x="57" y="5"/>
                  </a:cubicBezTo>
                  <a:cubicBezTo>
                    <a:pt x="60" y="3"/>
                    <a:pt x="58" y="1"/>
                    <a:pt x="60" y="0"/>
                  </a:cubicBezTo>
                  <a:cubicBezTo>
                    <a:pt x="61" y="0"/>
                    <a:pt x="61" y="5"/>
                    <a:pt x="66" y="5"/>
                  </a:cubicBezTo>
                  <a:cubicBezTo>
                    <a:pt x="70" y="3"/>
                    <a:pt x="73" y="3"/>
                    <a:pt x="75" y="11"/>
                  </a:cubicBezTo>
                  <a:cubicBezTo>
                    <a:pt x="77" y="5"/>
                    <a:pt x="78" y="3"/>
                    <a:pt x="80" y="3"/>
                  </a:cubicBezTo>
                  <a:cubicBezTo>
                    <a:pt x="83" y="3"/>
                    <a:pt x="84" y="3"/>
                    <a:pt x="86" y="3"/>
                  </a:cubicBezTo>
                  <a:cubicBezTo>
                    <a:pt x="87" y="3"/>
                    <a:pt x="87" y="5"/>
                    <a:pt x="89" y="6"/>
                  </a:cubicBezTo>
                  <a:cubicBezTo>
                    <a:pt x="90" y="8"/>
                    <a:pt x="90" y="6"/>
                    <a:pt x="92" y="11"/>
                  </a:cubicBezTo>
                  <a:cubicBezTo>
                    <a:pt x="95" y="17"/>
                    <a:pt x="99" y="17"/>
                    <a:pt x="101" y="20"/>
                  </a:cubicBezTo>
                  <a:cubicBezTo>
                    <a:pt x="102" y="23"/>
                    <a:pt x="107" y="22"/>
                    <a:pt x="112" y="26"/>
                  </a:cubicBezTo>
                  <a:cubicBezTo>
                    <a:pt x="118" y="31"/>
                    <a:pt x="121" y="33"/>
                    <a:pt x="124" y="33"/>
                  </a:cubicBezTo>
                  <a:cubicBezTo>
                    <a:pt x="125" y="33"/>
                    <a:pt x="130" y="37"/>
                    <a:pt x="128" y="39"/>
                  </a:cubicBezTo>
                  <a:cubicBezTo>
                    <a:pt x="125" y="43"/>
                    <a:pt x="128" y="43"/>
                    <a:pt x="125" y="45"/>
                  </a:cubicBezTo>
                  <a:cubicBezTo>
                    <a:pt x="122" y="46"/>
                    <a:pt x="125" y="48"/>
                    <a:pt x="124" y="51"/>
                  </a:cubicBezTo>
                  <a:cubicBezTo>
                    <a:pt x="122" y="54"/>
                    <a:pt x="119" y="54"/>
                    <a:pt x="121" y="56"/>
                  </a:cubicBezTo>
                  <a:cubicBezTo>
                    <a:pt x="121" y="59"/>
                    <a:pt x="121" y="57"/>
                    <a:pt x="125" y="57"/>
                  </a:cubicBezTo>
                  <a:cubicBezTo>
                    <a:pt x="131" y="57"/>
                    <a:pt x="134" y="62"/>
                    <a:pt x="139" y="59"/>
                  </a:cubicBezTo>
                  <a:cubicBezTo>
                    <a:pt x="142" y="54"/>
                    <a:pt x="144" y="62"/>
                    <a:pt x="145" y="57"/>
                  </a:cubicBezTo>
                  <a:cubicBezTo>
                    <a:pt x="145" y="53"/>
                    <a:pt x="150" y="53"/>
                    <a:pt x="151" y="48"/>
                  </a:cubicBezTo>
                  <a:cubicBezTo>
                    <a:pt x="151" y="43"/>
                    <a:pt x="153" y="45"/>
                    <a:pt x="151" y="39"/>
                  </a:cubicBezTo>
                  <a:cubicBezTo>
                    <a:pt x="154" y="40"/>
                    <a:pt x="156" y="34"/>
                    <a:pt x="159" y="42"/>
                  </a:cubicBezTo>
                  <a:cubicBezTo>
                    <a:pt x="160" y="48"/>
                    <a:pt x="160" y="54"/>
                    <a:pt x="156" y="57"/>
                  </a:cubicBezTo>
                  <a:cubicBezTo>
                    <a:pt x="151" y="60"/>
                    <a:pt x="145" y="64"/>
                    <a:pt x="140" y="71"/>
                  </a:cubicBezTo>
                  <a:cubicBezTo>
                    <a:pt x="134" y="79"/>
                    <a:pt x="134" y="82"/>
                    <a:pt x="133" y="82"/>
                  </a:cubicBezTo>
                  <a:cubicBezTo>
                    <a:pt x="130" y="84"/>
                    <a:pt x="130" y="85"/>
                    <a:pt x="128" y="87"/>
                  </a:cubicBezTo>
                  <a:close/>
                  <a:moveTo>
                    <a:pt x="42" y="366"/>
                  </a:moveTo>
                  <a:cubicBezTo>
                    <a:pt x="45" y="366"/>
                    <a:pt x="42" y="365"/>
                    <a:pt x="45" y="366"/>
                  </a:cubicBezTo>
                  <a:cubicBezTo>
                    <a:pt x="48" y="366"/>
                    <a:pt x="54" y="366"/>
                    <a:pt x="57" y="368"/>
                  </a:cubicBezTo>
                  <a:cubicBezTo>
                    <a:pt x="60" y="370"/>
                    <a:pt x="58" y="368"/>
                    <a:pt x="60" y="368"/>
                  </a:cubicBezTo>
                  <a:cubicBezTo>
                    <a:pt x="63" y="368"/>
                    <a:pt x="63" y="365"/>
                    <a:pt x="64" y="366"/>
                  </a:cubicBezTo>
                  <a:cubicBezTo>
                    <a:pt x="64" y="368"/>
                    <a:pt x="64" y="366"/>
                    <a:pt x="66" y="366"/>
                  </a:cubicBezTo>
                  <a:cubicBezTo>
                    <a:pt x="67" y="366"/>
                    <a:pt x="67" y="366"/>
                    <a:pt x="67" y="365"/>
                  </a:cubicBezTo>
                  <a:cubicBezTo>
                    <a:pt x="69" y="363"/>
                    <a:pt x="67" y="363"/>
                    <a:pt x="66" y="363"/>
                  </a:cubicBezTo>
                  <a:cubicBezTo>
                    <a:pt x="63" y="365"/>
                    <a:pt x="63" y="363"/>
                    <a:pt x="60" y="362"/>
                  </a:cubicBezTo>
                  <a:cubicBezTo>
                    <a:pt x="58" y="362"/>
                    <a:pt x="57" y="359"/>
                    <a:pt x="54" y="357"/>
                  </a:cubicBezTo>
                  <a:cubicBezTo>
                    <a:pt x="51" y="356"/>
                    <a:pt x="46" y="351"/>
                    <a:pt x="46" y="349"/>
                  </a:cubicBezTo>
                  <a:cubicBezTo>
                    <a:pt x="45" y="348"/>
                    <a:pt x="46" y="346"/>
                    <a:pt x="43" y="346"/>
                  </a:cubicBezTo>
                  <a:cubicBezTo>
                    <a:pt x="42" y="346"/>
                    <a:pt x="42" y="346"/>
                    <a:pt x="42" y="345"/>
                  </a:cubicBezTo>
                  <a:cubicBezTo>
                    <a:pt x="43" y="343"/>
                    <a:pt x="43" y="343"/>
                    <a:pt x="43" y="345"/>
                  </a:cubicBezTo>
                  <a:cubicBezTo>
                    <a:pt x="45" y="345"/>
                    <a:pt x="45" y="345"/>
                    <a:pt x="45" y="345"/>
                  </a:cubicBezTo>
                  <a:cubicBezTo>
                    <a:pt x="45" y="343"/>
                    <a:pt x="43" y="342"/>
                    <a:pt x="42" y="338"/>
                  </a:cubicBezTo>
                  <a:cubicBezTo>
                    <a:pt x="42" y="366"/>
                    <a:pt x="42" y="366"/>
                    <a:pt x="42" y="366"/>
                  </a:cubicBezTo>
                  <a:close/>
                  <a:moveTo>
                    <a:pt x="73" y="366"/>
                  </a:moveTo>
                  <a:cubicBezTo>
                    <a:pt x="75" y="365"/>
                    <a:pt x="75" y="366"/>
                    <a:pt x="77" y="366"/>
                  </a:cubicBezTo>
                  <a:cubicBezTo>
                    <a:pt x="78" y="365"/>
                    <a:pt x="77" y="366"/>
                    <a:pt x="78" y="365"/>
                  </a:cubicBezTo>
                  <a:cubicBezTo>
                    <a:pt x="80" y="365"/>
                    <a:pt x="80" y="363"/>
                    <a:pt x="78" y="365"/>
                  </a:cubicBezTo>
                  <a:cubicBezTo>
                    <a:pt x="77" y="365"/>
                    <a:pt x="77" y="363"/>
                    <a:pt x="73" y="365"/>
                  </a:cubicBezTo>
                  <a:cubicBezTo>
                    <a:pt x="73" y="365"/>
                    <a:pt x="70" y="365"/>
                    <a:pt x="72" y="366"/>
                  </a:cubicBezTo>
                  <a:cubicBezTo>
                    <a:pt x="73" y="366"/>
                    <a:pt x="73" y="366"/>
                    <a:pt x="73" y="366"/>
                  </a:cubicBezTo>
                  <a:close/>
                  <a:moveTo>
                    <a:pt x="48" y="371"/>
                  </a:moveTo>
                  <a:cubicBezTo>
                    <a:pt x="49" y="371"/>
                    <a:pt x="48" y="370"/>
                    <a:pt x="49" y="370"/>
                  </a:cubicBezTo>
                  <a:cubicBezTo>
                    <a:pt x="51" y="370"/>
                    <a:pt x="49" y="371"/>
                    <a:pt x="51" y="371"/>
                  </a:cubicBezTo>
                  <a:cubicBezTo>
                    <a:pt x="52" y="371"/>
                    <a:pt x="52" y="371"/>
                    <a:pt x="54" y="370"/>
                  </a:cubicBezTo>
                  <a:cubicBezTo>
                    <a:pt x="54" y="368"/>
                    <a:pt x="52" y="368"/>
                    <a:pt x="51" y="368"/>
                  </a:cubicBezTo>
                  <a:cubicBezTo>
                    <a:pt x="49" y="368"/>
                    <a:pt x="48" y="366"/>
                    <a:pt x="45" y="366"/>
                  </a:cubicBezTo>
                  <a:cubicBezTo>
                    <a:pt x="43" y="366"/>
                    <a:pt x="43" y="368"/>
                    <a:pt x="45" y="368"/>
                  </a:cubicBezTo>
                  <a:cubicBezTo>
                    <a:pt x="45" y="368"/>
                    <a:pt x="45" y="368"/>
                    <a:pt x="45" y="371"/>
                  </a:cubicBezTo>
                  <a:cubicBezTo>
                    <a:pt x="45" y="371"/>
                    <a:pt x="46" y="371"/>
                    <a:pt x="48" y="371"/>
                  </a:cubicBezTo>
                  <a:close/>
                  <a:moveTo>
                    <a:pt x="54" y="371"/>
                  </a:moveTo>
                  <a:cubicBezTo>
                    <a:pt x="54" y="371"/>
                    <a:pt x="55" y="370"/>
                    <a:pt x="55" y="371"/>
                  </a:cubicBezTo>
                  <a:cubicBezTo>
                    <a:pt x="55" y="373"/>
                    <a:pt x="54" y="373"/>
                    <a:pt x="54" y="371"/>
                  </a:cubicBezTo>
                  <a:close/>
                  <a:moveTo>
                    <a:pt x="57" y="371"/>
                  </a:moveTo>
                  <a:cubicBezTo>
                    <a:pt x="55" y="371"/>
                    <a:pt x="57" y="370"/>
                    <a:pt x="58" y="370"/>
                  </a:cubicBezTo>
                  <a:cubicBezTo>
                    <a:pt x="58" y="371"/>
                    <a:pt x="58" y="371"/>
                    <a:pt x="57" y="371"/>
                  </a:cubicBezTo>
                  <a:close/>
                </a:path>
              </a:pathLst>
            </a:custGeom>
            <a:grpFill/>
            <a:ln w="6350" cmpd="sng">
              <a:solidFill>
                <a:schemeClr val="bg1"/>
              </a:solidFill>
              <a:round/>
              <a:headEnd/>
              <a:tailEnd/>
            </a:ln>
          </p:spPr>
          <p:txBody>
            <a:bodyPr/>
            <a:lstStyle/>
            <a:p>
              <a:endParaRPr lang="en-GB" sz="1539" dirty="0"/>
            </a:p>
          </p:txBody>
        </p:sp>
        <p:sp>
          <p:nvSpPr>
            <p:cNvPr id="370" name="Freeform 234"/>
            <p:cNvSpPr>
              <a:spLocks/>
            </p:cNvSpPr>
            <p:nvPr/>
          </p:nvSpPr>
          <p:spPr bwMode="auto">
            <a:xfrm>
              <a:off x="3576991" y="7203132"/>
              <a:ext cx="27132" cy="21047"/>
            </a:xfrm>
            <a:custGeom>
              <a:avLst/>
              <a:gdLst/>
              <a:ahLst/>
              <a:cxnLst>
                <a:cxn ang="0">
                  <a:pos x="1" y="4"/>
                </a:cxn>
                <a:cxn ang="0">
                  <a:pos x="6" y="2"/>
                </a:cxn>
                <a:cxn ang="0">
                  <a:pos x="1" y="4"/>
                </a:cxn>
              </a:cxnLst>
              <a:rect l="0" t="0" r="r" b="b"/>
              <a:pathLst>
                <a:path w="9" h="7">
                  <a:moveTo>
                    <a:pt x="1" y="4"/>
                  </a:moveTo>
                  <a:cubicBezTo>
                    <a:pt x="0" y="2"/>
                    <a:pt x="3" y="0"/>
                    <a:pt x="6" y="2"/>
                  </a:cubicBezTo>
                  <a:cubicBezTo>
                    <a:pt x="9" y="4"/>
                    <a:pt x="3" y="7"/>
                    <a:pt x="1" y="4"/>
                  </a:cubicBezTo>
                </a:path>
              </a:pathLst>
            </a:custGeom>
            <a:grpFill/>
            <a:ln w="6350" cmpd="sng">
              <a:solidFill>
                <a:schemeClr val="bg1"/>
              </a:solidFill>
              <a:round/>
              <a:headEnd/>
              <a:tailEnd/>
            </a:ln>
          </p:spPr>
          <p:txBody>
            <a:bodyPr/>
            <a:lstStyle/>
            <a:p>
              <a:endParaRPr lang="en-GB" sz="1539" dirty="0"/>
            </a:p>
          </p:txBody>
        </p:sp>
        <p:sp>
          <p:nvSpPr>
            <p:cNvPr id="371" name="Freeform 239"/>
            <p:cNvSpPr>
              <a:spLocks noEditPoints="1"/>
            </p:cNvSpPr>
            <p:nvPr/>
          </p:nvSpPr>
          <p:spPr bwMode="auto">
            <a:xfrm>
              <a:off x="2997625" y="4289040"/>
              <a:ext cx="154817" cy="197511"/>
            </a:xfrm>
            <a:custGeom>
              <a:avLst/>
              <a:gdLst/>
              <a:ahLst/>
              <a:cxnLst>
                <a:cxn ang="0">
                  <a:pos x="42" y="61"/>
                </a:cxn>
                <a:cxn ang="0">
                  <a:pos x="47" y="59"/>
                </a:cxn>
                <a:cxn ang="0">
                  <a:pos x="45" y="63"/>
                </a:cxn>
                <a:cxn ang="0">
                  <a:pos x="42" y="61"/>
                </a:cxn>
                <a:cxn ang="0">
                  <a:pos x="11" y="27"/>
                </a:cxn>
                <a:cxn ang="0">
                  <a:pos x="11" y="22"/>
                </a:cxn>
                <a:cxn ang="0">
                  <a:pos x="9" y="19"/>
                </a:cxn>
                <a:cxn ang="0">
                  <a:pos x="7" y="23"/>
                </a:cxn>
                <a:cxn ang="0">
                  <a:pos x="9" y="27"/>
                </a:cxn>
                <a:cxn ang="0">
                  <a:pos x="11" y="27"/>
                </a:cxn>
                <a:cxn ang="0">
                  <a:pos x="12" y="33"/>
                </a:cxn>
                <a:cxn ang="0">
                  <a:pos x="12" y="30"/>
                </a:cxn>
                <a:cxn ang="0">
                  <a:pos x="11" y="28"/>
                </a:cxn>
                <a:cxn ang="0">
                  <a:pos x="11" y="31"/>
                </a:cxn>
                <a:cxn ang="0">
                  <a:pos x="12" y="33"/>
                </a:cxn>
                <a:cxn ang="0">
                  <a:pos x="6" y="3"/>
                </a:cxn>
                <a:cxn ang="0">
                  <a:pos x="9" y="3"/>
                </a:cxn>
                <a:cxn ang="0">
                  <a:pos x="4" y="2"/>
                </a:cxn>
                <a:cxn ang="0">
                  <a:pos x="3" y="3"/>
                </a:cxn>
                <a:cxn ang="0">
                  <a:pos x="3" y="5"/>
                </a:cxn>
                <a:cxn ang="0">
                  <a:pos x="6" y="3"/>
                </a:cxn>
                <a:cxn ang="0">
                  <a:pos x="17" y="8"/>
                </a:cxn>
                <a:cxn ang="0">
                  <a:pos x="15" y="5"/>
                </a:cxn>
                <a:cxn ang="0">
                  <a:pos x="11" y="0"/>
                </a:cxn>
                <a:cxn ang="0">
                  <a:pos x="12" y="2"/>
                </a:cxn>
                <a:cxn ang="0">
                  <a:pos x="15" y="5"/>
                </a:cxn>
                <a:cxn ang="0">
                  <a:pos x="15" y="8"/>
                </a:cxn>
                <a:cxn ang="0">
                  <a:pos x="15" y="11"/>
                </a:cxn>
                <a:cxn ang="0">
                  <a:pos x="17" y="8"/>
                </a:cxn>
                <a:cxn ang="0">
                  <a:pos x="48" y="49"/>
                </a:cxn>
                <a:cxn ang="0">
                  <a:pos x="50" y="49"/>
                </a:cxn>
                <a:cxn ang="0">
                  <a:pos x="47" y="47"/>
                </a:cxn>
                <a:cxn ang="0">
                  <a:pos x="48" y="49"/>
                </a:cxn>
                <a:cxn ang="0">
                  <a:pos x="23" y="19"/>
                </a:cxn>
                <a:cxn ang="0">
                  <a:pos x="21" y="23"/>
                </a:cxn>
                <a:cxn ang="0">
                  <a:pos x="23" y="25"/>
                </a:cxn>
                <a:cxn ang="0">
                  <a:pos x="23" y="23"/>
                </a:cxn>
                <a:cxn ang="0">
                  <a:pos x="23" y="17"/>
                </a:cxn>
                <a:cxn ang="0">
                  <a:pos x="18" y="16"/>
                </a:cxn>
                <a:cxn ang="0">
                  <a:pos x="23" y="19"/>
                </a:cxn>
                <a:cxn ang="0">
                  <a:pos x="39" y="47"/>
                </a:cxn>
                <a:cxn ang="0">
                  <a:pos x="39" y="49"/>
                </a:cxn>
                <a:cxn ang="0">
                  <a:pos x="41" y="44"/>
                </a:cxn>
                <a:cxn ang="0">
                  <a:pos x="38" y="42"/>
                </a:cxn>
                <a:cxn ang="0">
                  <a:pos x="39" y="45"/>
                </a:cxn>
                <a:cxn ang="0">
                  <a:pos x="39" y="47"/>
                </a:cxn>
                <a:cxn ang="0">
                  <a:pos x="26" y="36"/>
                </a:cxn>
                <a:cxn ang="0">
                  <a:pos x="26" y="36"/>
                </a:cxn>
                <a:cxn ang="0">
                  <a:pos x="24" y="34"/>
                </a:cxn>
                <a:cxn ang="0">
                  <a:pos x="26" y="36"/>
                </a:cxn>
                <a:cxn ang="0">
                  <a:pos x="29" y="28"/>
                </a:cxn>
                <a:cxn ang="0">
                  <a:pos x="27" y="23"/>
                </a:cxn>
                <a:cxn ang="0">
                  <a:pos x="27" y="25"/>
                </a:cxn>
                <a:cxn ang="0">
                  <a:pos x="29" y="28"/>
                </a:cxn>
                <a:cxn ang="0">
                  <a:pos x="29" y="30"/>
                </a:cxn>
                <a:cxn ang="0">
                  <a:pos x="29" y="28"/>
                </a:cxn>
                <a:cxn ang="0">
                  <a:pos x="33" y="42"/>
                </a:cxn>
                <a:cxn ang="0">
                  <a:pos x="33" y="41"/>
                </a:cxn>
                <a:cxn ang="0">
                  <a:pos x="32" y="39"/>
                </a:cxn>
                <a:cxn ang="0">
                  <a:pos x="30" y="34"/>
                </a:cxn>
                <a:cxn ang="0">
                  <a:pos x="32" y="38"/>
                </a:cxn>
                <a:cxn ang="0">
                  <a:pos x="32" y="41"/>
                </a:cxn>
                <a:cxn ang="0">
                  <a:pos x="33" y="42"/>
                </a:cxn>
              </a:cxnLst>
              <a:rect l="0" t="0" r="r" b="b"/>
              <a:pathLst>
                <a:path w="50" h="63">
                  <a:moveTo>
                    <a:pt x="42" y="61"/>
                  </a:moveTo>
                  <a:cubicBezTo>
                    <a:pt x="45" y="58"/>
                    <a:pt x="47" y="61"/>
                    <a:pt x="47" y="59"/>
                  </a:cubicBezTo>
                  <a:cubicBezTo>
                    <a:pt x="48" y="56"/>
                    <a:pt x="50" y="61"/>
                    <a:pt x="45" y="63"/>
                  </a:cubicBezTo>
                  <a:cubicBezTo>
                    <a:pt x="42" y="63"/>
                    <a:pt x="42" y="63"/>
                    <a:pt x="42" y="61"/>
                  </a:cubicBezTo>
                  <a:close/>
                  <a:moveTo>
                    <a:pt x="11" y="27"/>
                  </a:moveTo>
                  <a:cubicBezTo>
                    <a:pt x="12" y="25"/>
                    <a:pt x="12" y="23"/>
                    <a:pt x="11" y="22"/>
                  </a:cubicBezTo>
                  <a:cubicBezTo>
                    <a:pt x="9" y="20"/>
                    <a:pt x="9" y="19"/>
                    <a:pt x="9" y="19"/>
                  </a:cubicBezTo>
                  <a:cubicBezTo>
                    <a:pt x="7" y="19"/>
                    <a:pt x="7" y="20"/>
                    <a:pt x="7" y="23"/>
                  </a:cubicBezTo>
                  <a:cubicBezTo>
                    <a:pt x="6" y="25"/>
                    <a:pt x="6" y="25"/>
                    <a:pt x="9" y="27"/>
                  </a:cubicBezTo>
                  <a:cubicBezTo>
                    <a:pt x="11" y="28"/>
                    <a:pt x="11" y="27"/>
                    <a:pt x="11" y="27"/>
                  </a:cubicBezTo>
                  <a:close/>
                  <a:moveTo>
                    <a:pt x="12" y="33"/>
                  </a:moveTo>
                  <a:cubicBezTo>
                    <a:pt x="13" y="33"/>
                    <a:pt x="13" y="33"/>
                    <a:pt x="12" y="30"/>
                  </a:cubicBezTo>
                  <a:cubicBezTo>
                    <a:pt x="12" y="27"/>
                    <a:pt x="12" y="30"/>
                    <a:pt x="11" y="28"/>
                  </a:cubicBezTo>
                  <a:cubicBezTo>
                    <a:pt x="9" y="27"/>
                    <a:pt x="9" y="30"/>
                    <a:pt x="11" y="31"/>
                  </a:cubicBezTo>
                  <a:cubicBezTo>
                    <a:pt x="12" y="33"/>
                    <a:pt x="11" y="33"/>
                    <a:pt x="12" y="33"/>
                  </a:cubicBezTo>
                  <a:close/>
                  <a:moveTo>
                    <a:pt x="6" y="3"/>
                  </a:moveTo>
                  <a:cubicBezTo>
                    <a:pt x="9" y="3"/>
                    <a:pt x="9" y="5"/>
                    <a:pt x="9" y="3"/>
                  </a:cubicBezTo>
                  <a:cubicBezTo>
                    <a:pt x="11" y="2"/>
                    <a:pt x="7" y="3"/>
                    <a:pt x="4" y="2"/>
                  </a:cubicBezTo>
                  <a:cubicBezTo>
                    <a:pt x="1" y="2"/>
                    <a:pt x="6" y="5"/>
                    <a:pt x="3" y="3"/>
                  </a:cubicBezTo>
                  <a:cubicBezTo>
                    <a:pt x="1" y="3"/>
                    <a:pt x="0" y="3"/>
                    <a:pt x="3" y="5"/>
                  </a:cubicBezTo>
                  <a:cubicBezTo>
                    <a:pt x="3" y="5"/>
                    <a:pt x="3" y="5"/>
                    <a:pt x="6" y="3"/>
                  </a:cubicBezTo>
                  <a:close/>
                  <a:moveTo>
                    <a:pt x="17" y="8"/>
                  </a:moveTo>
                  <a:cubicBezTo>
                    <a:pt x="17" y="8"/>
                    <a:pt x="17" y="5"/>
                    <a:pt x="15" y="5"/>
                  </a:cubicBezTo>
                  <a:cubicBezTo>
                    <a:pt x="13" y="3"/>
                    <a:pt x="13" y="0"/>
                    <a:pt x="11" y="0"/>
                  </a:cubicBezTo>
                  <a:cubicBezTo>
                    <a:pt x="7" y="0"/>
                    <a:pt x="11" y="0"/>
                    <a:pt x="12" y="2"/>
                  </a:cubicBezTo>
                  <a:cubicBezTo>
                    <a:pt x="13" y="2"/>
                    <a:pt x="13" y="3"/>
                    <a:pt x="15" y="5"/>
                  </a:cubicBezTo>
                  <a:cubicBezTo>
                    <a:pt x="17" y="6"/>
                    <a:pt x="15" y="5"/>
                    <a:pt x="15" y="8"/>
                  </a:cubicBezTo>
                  <a:cubicBezTo>
                    <a:pt x="15" y="11"/>
                    <a:pt x="12" y="8"/>
                    <a:pt x="15" y="11"/>
                  </a:cubicBezTo>
                  <a:cubicBezTo>
                    <a:pt x="15" y="13"/>
                    <a:pt x="15" y="8"/>
                    <a:pt x="17" y="8"/>
                  </a:cubicBezTo>
                  <a:close/>
                  <a:moveTo>
                    <a:pt x="48" y="49"/>
                  </a:moveTo>
                  <a:cubicBezTo>
                    <a:pt x="50" y="49"/>
                    <a:pt x="50" y="49"/>
                    <a:pt x="50" y="49"/>
                  </a:cubicBezTo>
                  <a:cubicBezTo>
                    <a:pt x="50" y="47"/>
                    <a:pt x="47" y="47"/>
                    <a:pt x="47" y="47"/>
                  </a:cubicBezTo>
                  <a:cubicBezTo>
                    <a:pt x="47" y="47"/>
                    <a:pt x="47" y="49"/>
                    <a:pt x="48" y="49"/>
                  </a:cubicBezTo>
                  <a:close/>
                  <a:moveTo>
                    <a:pt x="23" y="19"/>
                  </a:moveTo>
                  <a:cubicBezTo>
                    <a:pt x="24" y="22"/>
                    <a:pt x="21" y="22"/>
                    <a:pt x="21" y="23"/>
                  </a:cubicBezTo>
                  <a:cubicBezTo>
                    <a:pt x="23" y="23"/>
                    <a:pt x="23" y="27"/>
                    <a:pt x="23" y="25"/>
                  </a:cubicBezTo>
                  <a:cubicBezTo>
                    <a:pt x="24" y="25"/>
                    <a:pt x="23" y="25"/>
                    <a:pt x="23" y="23"/>
                  </a:cubicBezTo>
                  <a:cubicBezTo>
                    <a:pt x="23" y="20"/>
                    <a:pt x="24" y="20"/>
                    <a:pt x="23" y="17"/>
                  </a:cubicBezTo>
                  <a:cubicBezTo>
                    <a:pt x="21" y="16"/>
                    <a:pt x="18" y="14"/>
                    <a:pt x="18" y="16"/>
                  </a:cubicBezTo>
                  <a:cubicBezTo>
                    <a:pt x="18" y="16"/>
                    <a:pt x="21" y="17"/>
                    <a:pt x="23" y="19"/>
                  </a:cubicBezTo>
                  <a:close/>
                  <a:moveTo>
                    <a:pt x="39" y="47"/>
                  </a:moveTo>
                  <a:cubicBezTo>
                    <a:pt x="38" y="49"/>
                    <a:pt x="38" y="50"/>
                    <a:pt x="39" y="49"/>
                  </a:cubicBezTo>
                  <a:cubicBezTo>
                    <a:pt x="42" y="47"/>
                    <a:pt x="42" y="45"/>
                    <a:pt x="41" y="44"/>
                  </a:cubicBezTo>
                  <a:cubicBezTo>
                    <a:pt x="41" y="42"/>
                    <a:pt x="41" y="44"/>
                    <a:pt x="38" y="42"/>
                  </a:cubicBezTo>
                  <a:cubicBezTo>
                    <a:pt x="36" y="42"/>
                    <a:pt x="38" y="45"/>
                    <a:pt x="39" y="45"/>
                  </a:cubicBezTo>
                  <a:cubicBezTo>
                    <a:pt x="41" y="44"/>
                    <a:pt x="41" y="45"/>
                    <a:pt x="39" y="47"/>
                  </a:cubicBezTo>
                  <a:close/>
                  <a:moveTo>
                    <a:pt x="26" y="36"/>
                  </a:moveTo>
                  <a:cubicBezTo>
                    <a:pt x="27" y="38"/>
                    <a:pt x="27" y="36"/>
                    <a:pt x="26" y="36"/>
                  </a:cubicBezTo>
                  <a:cubicBezTo>
                    <a:pt x="26" y="34"/>
                    <a:pt x="24" y="33"/>
                    <a:pt x="24" y="34"/>
                  </a:cubicBezTo>
                  <a:cubicBezTo>
                    <a:pt x="24" y="36"/>
                    <a:pt x="24" y="34"/>
                    <a:pt x="26" y="36"/>
                  </a:cubicBezTo>
                  <a:close/>
                  <a:moveTo>
                    <a:pt x="29" y="28"/>
                  </a:moveTo>
                  <a:cubicBezTo>
                    <a:pt x="29" y="27"/>
                    <a:pt x="29" y="25"/>
                    <a:pt x="27" y="23"/>
                  </a:cubicBezTo>
                  <a:cubicBezTo>
                    <a:pt x="26" y="23"/>
                    <a:pt x="26" y="23"/>
                    <a:pt x="27" y="25"/>
                  </a:cubicBezTo>
                  <a:cubicBezTo>
                    <a:pt x="27" y="25"/>
                    <a:pt x="27" y="27"/>
                    <a:pt x="29" y="28"/>
                  </a:cubicBezTo>
                  <a:cubicBezTo>
                    <a:pt x="30" y="30"/>
                    <a:pt x="27" y="31"/>
                    <a:pt x="29" y="30"/>
                  </a:cubicBezTo>
                  <a:cubicBezTo>
                    <a:pt x="30" y="30"/>
                    <a:pt x="30" y="28"/>
                    <a:pt x="29" y="28"/>
                  </a:cubicBezTo>
                  <a:close/>
                  <a:moveTo>
                    <a:pt x="33" y="42"/>
                  </a:moveTo>
                  <a:cubicBezTo>
                    <a:pt x="33" y="42"/>
                    <a:pt x="35" y="42"/>
                    <a:pt x="33" y="41"/>
                  </a:cubicBezTo>
                  <a:cubicBezTo>
                    <a:pt x="33" y="39"/>
                    <a:pt x="32" y="39"/>
                    <a:pt x="32" y="39"/>
                  </a:cubicBezTo>
                  <a:cubicBezTo>
                    <a:pt x="32" y="38"/>
                    <a:pt x="30" y="34"/>
                    <a:pt x="30" y="34"/>
                  </a:cubicBezTo>
                  <a:cubicBezTo>
                    <a:pt x="29" y="33"/>
                    <a:pt x="30" y="36"/>
                    <a:pt x="32" y="38"/>
                  </a:cubicBezTo>
                  <a:cubicBezTo>
                    <a:pt x="32" y="41"/>
                    <a:pt x="30" y="38"/>
                    <a:pt x="32" y="41"/>
                  </a:cubicBezTo>
                  <a:cubicBezTo>
                    <a:pt x="32" y="41"/>
                    <a:pt x="33" y="41"/>
                    <a:pt x="33" y="42"/>
                  </a:cubicBezTo>
                  <a:close/>
                </a:path>
              </a:pathLst>
            </a:custGeom>
            <a:grpFill/>
            <a:ln w="6350" cmpd="sng">
              <a:solidFill>
                <a:schemeClr val="bg1"/>
              </a:solidFill>
              <a:round/>
              <a:headEnd/>
              <a:tailEnd/>
            </a:ln>
          </p:spPr>
          <p:txBody>
            <a:bodyPr/>
            <a:lstStyle/>
            <a:p>
              <a:endParaRPr lang="en-GB" sz="1539" dirty="0"/>
            </a:p>
          </p:txBody>
        </p:sp>
        <p:sp>
          <p:nvSpPr>
            <p:cNvPr id="372" name="Freeform 240"/>
            <p:cNvSpPr>
              <a:spLocks noEditPoints="1"/>
            </p:cNvSpPr>
            <p:nvPr/>
          </p:nvSpPr>
          <p:spPr bwMode="auto">
            <a:xfrm>
              <a:off x="2855577" y="4407222"/>
              <a:ext cx="266541" cy="116564"/>
            </a:xfrm>
            <a:custGeom>
              <a:avLst/>
              <a:gdLst/>
              <a:ahLst/>
              <a:cxnLst>
                <a:cxn ang="0">
                  <a:pos x="8" y="13"/>
                </a:cxn>
                <a:cxn ang="0">
                  <a:pos x="3" y="15"/>
                </a:cxn>
                <a:cxn ang="0">
                  <a:pos x="0" y="13"/>
                </a:cxn>
                <a:cxn ang="0">
                  <a:pos x="4" y="10"/>
                </a:cxn>
                <a:cxn ang="0">
                  <a:pos x="17" y="3"/>
                </a:cxn>
                <a:cxn ang="0">
                  <a:pos x="24" y="1"/>
                </a:cxn>
                <a:cxn ang="0">
                  <a:pos x="30" y="1"/>
                </a:cxn>
                <a:cxn ang="0">
                  <a:pos x="35" y="3"/>
                </a:cxn>
                <a:cxn ang="0">
                  <a:pos x="42" y="6"/>
                </a:cxn>
                <a:cxn ang="0">
                  <a:pos x="50" y="10"/>
                </a:cxn>
                <a:cxn ang="0">
                  <a:pos x="58" y="13"/>
                </a:cxn>
                <a:cxn ang="0">
                  <a:pos x="59" y="15"/>
                </a:cxn>
                <a:cxn ang="0">
                  <a:pos x="62" y="18"/>
                </a:cxn>
                <a:cxn ang="0">
                  <a:pos x="65" y="20"/>
                </a:cxn>
                <a:cxn ang="0">
                  <a:pos x="70" y="21"/>
                </a:cxn>
                <a:cxn ang="0">
                  <a:pos x="74" y="23"/>
                </a:cxn>
                <a:cxn ang="0">
                  <a:pos x="76" y="26"/>
                </a:cxn>
                <a:cxn ang="0">
                  <a:pos x="82" y="29"/>
                </a:cxn>
                <a:cxn ang="0">
                  <a:pos x="85" y="32"/>
                </a:cxn>
                <a:cxn ang="0">
                  <a:pos x="79" y="34"/>
                </a:cxn>
                <a:cxn ang="0">
                  <a:pos x="64" y="34"/>
                </a:cxn>
                <a:cxn ang="0">
                  <a:pos x="61" y="30"/>
                </a:cxn>
                <a:cxn ang="0">
                  <a:pos x="56" y="26"/>
                </a:cxn>
                <a:cxn ang="0">
                  <a:pos x="50" y="20"/>
                </a:cxn>
                <a:cxn ang="0">
                  <a:pos x="42" y="17"/>
                </a:cxn>
                <a:cxn ang="0">
                  <a:pos x="32" y="12"/>
                </a:cxn>
                <a:cxn ang="0">
                  <a:pos x="23" y="10"/>
                </a:cxn>
                <a:cxn ang="0">
                  <a:pos x="26" y="7"/>
                </a:cxn>
                <a:cxn ang="0">
                  <a:pos x="15" y="9"/>
                </a:cxn>
                <a:cxn ang="0">
                  <a:pos x="8" y="13"/>
                </a:cxn>
                <a:cxn ang="0">
                  <a:pos x="18" y="18"/>
                </a:cxn>
                <a:cxn ang="0">
                  <a:pos x="15" y="13"/>
                </a:cxn>
                <a:cxn ang="0">
                  <a:pos x="18" y="18"/>
                </a:cxn>
                <a:cxn ang="0">
                  <a:pos x="50" y="9"/>
                </a:cxn>
                <a:cxn ang="0">
                  <a:pos x="51" y="7"/>
                </a:cxn>
                <a:cxn ang="0">
                  <a:pos x="50" y="9"/>
                </a:cxn>
                <a:cxn ang="0">
                  <a:pos x="53" y="9"/>
                </a:cxn>
                <a:cxn ang="0">
                  <a:pos x="55" y="10"/>
                </a:cxn>
                <a:cxn ang="0">
                  <a:pos x="53" y="9"/>
                </a:cxn>
              </a:cxnLst>
              <a:rect l="0" t="0" r="r" b="b"/>
              <a:pathLst>
                <a:path w="86" h="37">
                  <a:moveTo>
                    <a:pt x="8" y="13"/>
                  </a:moveTo>
                  <a:cubicBezTo>
                    <a:pt x="4" y="13"/>
                    <a:pt x="3" y="17"/>
                    <a:pt x="3" y="15"/>
                  </a:cubicBezTo>
                  <a:cubicBezTo>
                    <a:pt x="3" y="13"/>
                    <a:pt x="0" y="15"/>
                    <a:pt x="0" y="13"/>
                  </a:cubicBezTo>
                  <a:cubicBezTo>
                    <a:pt x="0" y="12"/>
                    <a:pt x="4" y="13"/>
                    <a:pt x="4" y="10"/>
                  </a:cubicBezTo>
                  <a:cubicBezTo>
                    <a:pt x="3" y="9"/>
                    <a:pt x="8" y="4"/>
                    <a:pt x="17" y="3"/>
                  </a:cubicBezTo>
                  <a:cubicBezTo>
                    <a:pt x="21" y="3"/>
                    <a:pt x="20" y="0"/>
                    <a:pt x="24" y="1"/>
                  </a:cubicBezTo>
                  <a:cubicBezTo>
                    <a:pt x="30" y="3"/>
                    <a:pt x="29" y="0"/>
                    <a:pt x="30" y="1"/>
                  </a:cubicBezTo>
                  <a:cubicBezTo>
                    <a:pt x="32" y="3"/>
                    <a:pt x="33" y="0"/>
                    <a:pt x="35" y="3"/>
                  </a:cubicBezTo>
                  <a:cubicBezTo>
                    <a:pt x="36" y="4"/>
                    <a:pt x="39" y="1"/>
                    <a:pt x="42" y="6"/>
                  </a:cubicBezTo>
                  <a:cubicBezTo>
                    <a:pt x="45" y="10"/>
                    <a:pt x="45" y="6"/>
                    <a:pt x="50" y="10"/>
                  </a:cubicBezTo>
                  <a:cubicBezTo>
                    <a:pt x="56" y="13"/>
                    <a:pt x="58" y="12"/>
                    <a:pt x="58" y="13"/>
                  </a:cubicBezTo>
                  <a:cubicBezTo>
                    <a:pt x="56" y="15"/>
                    <a:pt x="59" y="17"/>
                    <a:pt x="59" y="15"/>
                  </a:cubicBezTo>
                  <a:cubicBezTo>
                    <a:pt x="58" y="13"/>
                    <a:pt x="61" y="15"/>
                    <a:pt x="62" y="18"/>
                  </a:cubicBezTo>
                  <a:cubicBezTo>
                    <a:pt x="65" y="20"/>
                    <a:pt x="65" y="18"/>
                    <a:pt x="65" y="20"/>
                  </a:cubicBezTo>
                  <a:cubicBezTo>
                    <a:pt x="67" y="23"/>
                    <a:pt x="68" y="20"/>
                    <a:pt x="70" y="21"/>
                  </a:cubicBezTo>
                  <a:cubicBezTo>
                    <a:pt x="71" y="23"/>
                    <a:pt x="73" y="20"/>
                    <a:pt x="74" y="23"/>
                  </a:cubicBezTo>
                  <a:cubicBezTo>
                    <a:pt x="74" y="26"/>
                    <a:pt x="70" y="24"/>
                    <a:pt x="76" y="26"/>
                  </a:cubicBezTo>
                  <a:cubicBezTo>
                    <a:pt x="80" y="26"/>
                    <a:pt x="80" y="27"/>
                    <a:pt x="82" y="29"/>
                  </a:cubicBezTo>
                  <a:cubicBezTo>
                    <a:pt x="83" y="30"/>
                    <a:pt x="86" y="29"/>
                    <a:pt x="85" y="32"/>
                  </a:cubicBezTo>
                  <a:cubicBezTo>
                    <a:pt x="83" y="34"/>
                    <a:pt x="83" y="30"/>
                    <a:pt x="79" y="34"/>
                  </a:cubicBezTo>
                  <a:cubicBezTo>
                    <a:pt x="73" y="37"/>
                    <a:pt x="76" y="32"/>
                    <a:pt x="64" y="34"/>
                  </a:cubicBezTo>
                  <a:cubicBezTo>
                    <a:pt x="51" y="35"/>
                    <a:pt x="58" y="34"/>
                    <a:pt x="61" y="30"/>
                  </a:cubicBezTo>
                  <a:cubicBezTo>
                    <a:pt x="64" y="27"/>
                    <a:pt x="61" y="26"/>
                    <a:pt x="56" y="26"/>
                  </a:cubicBezTo>
                  <a:cubicBezTo>
                    <a:pt x="51" y="26"/>
                    <a:pt x="51" y="23"/>
                    <a:pt x="50" y="20"/>
                  </a:cubicBezTo>
                  <a:cubicBezTo>
                    <a:pt x="48" y="15"/>
                    <a:pt x="47" y="18"/>
                    <a:pt x="42" y="17"/>
                  </a:cubicBezTo>
                  <a:cubicBezTo>
                    <a:pt x="36" y="15"/>
                    <a:pt x="38" y="12"/>
                    <a:pt x="32" y="12"/>
                  </a:cubicBezTo>
                  <a:cubicBezTo>
                    <a:pt x="26" y="12"/>
                    <a:pt x="26" y="12"/>
                    <a:pt x="23" y="10"/>
                  </a:cubicBezTo>
                  <a:cubicBezTo>
                    <a:pt x="21" y="9"/>
                    <a:pt x="27" y="7"/>
                    <a:pt x="26" y="7"/>
                  </a:cubicBezTo>
                  <a:cubicBezTo>
                    <a:pt x="24" y="6"/>
                    <a:pt x="18" y="4"/>
                    <a:pt x="15" y="9"/>
                  </a:cubicBezTo>
                  <a:cubicBezTo>
                    <a:pt x="11" y="12"/>
                    <a:pt x="8" y="10"/>
                    <a:pt x="8" y="13"/>
                  </a:cubicBezTo>
                  <a:close/>
                  <a:moveTo>
                    <a:pt x="18" y="18"/>
                  </a:moveTo>
                  <a:cubicBezTo>
                    <a:pt x="14" y="20"/>
                    <a:pt x="14" y="13"/>
                    <a:pt x="15" y="13"/>
                  </a:cubicBezTo>
                  <a:cubicBezTo>
                    <a:pt x="18" y="13"/>
                    <a:pt x="20" y="18"/>
                    <a:pt x="18" y="18"/>
                  </a:cubicBezTo>
                  <a:close/>
                  <a:moveTo>
                    <a:pt x="50" y="9"/>
                  </a:moveTo>
                  <a:cubicBezTo>
                    <a:pt x="48" y="7"/>
                    <a:pt x="50" y="7"/>
                    <a:pt x="51" y="7"/>
                  </a:cubicBezTo>
                  <a:cubicBezTo>
                    <a:pt x="51" y="9"/>
                    <a:pt x="51" y="9"/>
                    <a:pt x="50" y="9"/>
                  </a:cubicBezTo>
                  <a:close/>
                  <a:moveTo>
                    <a:pt x="53" y="9"/>
                  </a:moveTo>
                  <a:cubicBezTo>
                    <a:pt x="53" y="9"/>
                    <a:pt x="56" y="10"/>
                    <a:pt x="55" y="10"/>
                  </a:cubicBezTo>
                  <a:cubicBezTo>
                    <a:pt x="53" y="10"/>
                    <a:pt x="51" y="10"/>
                    <a:pt x="53" y="9"/>
                  </a:cubicBezTo>
                  <a:close/>
                </a:path>
              </a:pathLst>
            </a:custGeom>
            <a:grpFill/>
            <a:ln w="6350" cmpd="sng">
              <a:solidFill>
                <a:schemeClr val="bg1"/>
              </a:solidFill>
              <a:round/>
              <a:headEnd/>
              <a:tailEnd/>
            </a:ln>
          </p:spPr>
          <p:txBody>
            <a:bodyPr/>
            <a:lstStyle/>
            <a:p>
              <a:endParaRPr lang="en-GB" sz="1539" dirty="0"/>
            </a:p>
          </p:txBody>
        </p:sp>
        <p:sp>
          <p:nvSpPr>
            <p:cNvPr id="373" name="Freeform 241"/>
            <p:cNvSpPr>
              <a:spLocks/>
            </p:cNvSpPr>
            <p:nvPr/>
          </p:nvSpPr>
          <p:spPr bwMode="auto">
            <a:xfrm>
              <a:off x="3138078" y="4543213"/>
              <a:ext cx="14364" cy="9713"/>
            </a:xfrm>
            <a:custGeom>
              <a:avLst/>
              <a:gdLst/>
              <a:ahLst/>
              <a:cxnLst>
                <a:cxn ang="0">
                  <a:pos x="0" y="2"/>
                </a:cxn>
                <a:cxn ang="0">
                  <a:pos x="5" y="3"/>
                </a:cxn>
                <a:cxn ang="0">
                  <a:pos x="0" y="2"/>
                </a:cxn>
              </a:cxnLst>
              <a:rect l="0" t="0" r="r" b="b"/>
              <a:pathLst>
                <a:path w="5" h="3">
                  <a:moveTo>
                    <a:pt x="0" y="2"/>
                  </a:moveTo>
                  <a:cubicBezTo>
                    <a:pt x="0" y="0"/>
                    <a:pt x="5" y="2"/>
                    <a:pt x="5" y="3"/>
                  </a:cubicBezTo>
                  <a:cubicBezTo>
                    <a:pt x="0" y="2"/>
                    <a:pt x="0" y="2"/>
                    <a:pt x="0" y="2"/>
                  </a:cubicBezTo>
                </a:path>
              </a:pathLst>
            </a:custGeom>
            <a:grpFill/>
            <a:ln w="6350" cmpd="sng">
              <a:solidFill>
                <a:schemeClr val="bg1"/>
              </a:solidFill>
              <a:round/>
              <a:headEnd/>
              <a:tailEnd/>
            </a:ln>
          </p:spPr>
          <p:txBody>
            <a:bodyPr/>
            <a:lstStyle/>
            <a:p>
              <a:endParaRPr lang="en-GB" sz="1539" dirty="0"/>
            </a:p>
          </p:txBody>
        </p:sp>
        <p:sp>
          <p:nvSpPr>
            <p:cNvPr id="374" name="Freeform 242"/>
            <p:cNvSpPr>
              <a:spLocks/>
            </p:cNvSpPr>
            <p:nvPr/>
          </p:nvSpPr>
          <p:spPr bwMode="auto">
            <a:xfrm>
              <a:off x="3237033" y="4747201"/>
              <a:ext cx="17557" cy="17808"/>
            </a:xfrm>
            <a:custGeom>
              <a:avLst/>
              <a:gdLst/>
              <a:ahLst/>
              <a:cxnLst>
                <a:cxn ang="0">
                  <a:pos x="3" y="3"/>
                </a:cxn>
                <a:cxn ang="0">
                  <a:pos x="2" y="2"/>
                </a:cxn>
                <a:cxn ang="0">
                  <a:pos x="3" y="3"/>
                </a:cxn>
                <a:cxn ang="0">
                  <a:pos x="3" y="3"/>
                </a:cxn>
              </a:cxnLst>
              <a:rect l="0" t="0" r="r" b="b"/>
              <a:pathLst>
                <a:path w="6" h="6">
                  <a:moveTo>
                    <a:pt x="3" y="3"/>
                  </a:moveTo>
                  <a:cubicBezTo>
                    <a:pt x="2" y="2"/>
                    <a:pt x="0" y="0"/>
                    <a:pt x="2" y="2"/>
                  </a:cubicBezTo>
                  <a:cubicBezTo>
                    <a:pt x="3" y="2"/>
                    <a:pt x="2" y="3"/>
                    <a:pt x="3" y="3"/>
                  </a:cubicBezTo>
                  <a:cubicBezTo>
                    <a:pt x="5" y="3"/>
                    <a:pt x="6" y="6"/>
                    <a:pt x="3" y="3"/>
                  </a:cubicBezTo>
                </a:path>
              </a:pathLst>
            </a:custGeom>
            <a:grpFill/>
            <a:ln w="6350" cmpd="sng">
              <a:solidFill>
                <a:schemeClr val="bg1"/>
              </a:solidFill>
              <a:round/>
              <a:headEnd/>
              <a:tailEnd/>
            </a:ln>
          </p:spPr>
          <p:txBody>
            <a:bodyPr/>
            <a:lstStyle/>
            <a:p>
              <a:endParaRPr lang="en-GB" sz="1539" dirty="0"/>
            </a:p>
          </p:txBody>
        </p:sp>
        <p:sp>
          <p:nvSpPr>
            <p:cNvPr id="375" name="Freeform 243"/>
            <p:cNvSpPr>
              <a:spLocks/>
            </p:cNvSpPr>
            <p:nvPr/>
          </p:nvSpPr>
          <p:spPr bwMode="auto">
            <a:xfrm>
              <a:off x="3254589" y="4753676"/>
              <a:ext cx="9577" cy="11332"/>
            </a:xfrm>
            <a:custGeom>
              <a:avLst/>
              <a:gdLst/>
              <a:ahLst/>
              <a:cxnLst>
                <a:cxn ang="0">
                  <a:pos x="2" y="1"/>
                </a:cxn>
                <a:cxn ang="0">
                  <a:pos x="2" y="0"/>
                </a:cxn>
                <a:cxn ang="0">
                  <a:pos x="2" y="3"/>
                </a:cxn>
                <a:cxn ang="0">
                  <a:pos x="2" y="1"/>
                </a:cxn>
              </a:cxnLst>
              <a:rect l="0" t="0" r="r" b="b"/>
              <a:pathLst>
                <a:path w="3" h="4">
                  <a:moveTo>
                    <a:pt x="2" y="1"/>
                  </a:moveTo>
                  <a:cubicBezTo>
                    <a:pt x="0" y="1"/>
                    <a:pt x="2" y="0"/>
                    <a:pt x="2" y="0"/>
                  </a:cubicBezTo>
                  <a:cubicBezTo>
                    <a:pt x="3" y="1"/>
                    <a:pt x="3" y="4"/>
                    <a:pt x="2" y="3"/>
                  </a:cubicBezTo>
                  <a:cubicBezTo>
                    <a:pt x="2" y="1"/>
                    <a:pt x="2" y="1"/>
                    <a:pt x="2" y="1"/>
                  </a:cubicBezTo>
                </a:path>
              </a:pathLst>
            </a:custGeom>
            <a:grpFill/>
            <a:ln w="6350" cmpd="sng">
              <a:solidFill>
                <a:schemeClr val="bg1"/>
              </a:solidFill>
              <a:round/>
              <a:headEnd/>
              <a:tailEnd/>
            </a:ln>
          </p:spPr>
          <p:txBody>
            <a:bodyPr/>
            <a:lstStyle/>
            <a:p>
              <a:endParaRPr lang="en-GB" sz="1539" dirty="0"/>
            </a:p>
          </p:txBody>
        </p:sp>
        <p:sp>
          <p:nvSpPr>
            <p:cNvPr id="376" name="Freeform 244"/>
            <p:cNvSpPr>
              <a:spLocks/>
            </p:cNvSpPr>
            <p:nvPr/>
          </p:nvSpPr>
          <p:spPr bwMode="auto">
            <a:xfrm>
              <a:off x="3359929" y="4787673"/>
              <a:ext cx="19152" cy="9713"/>
            </a:xfrm>
            <a:custGeom>
              <a:avLst/>
              <a:gdLst/>
              <a:ahLst/>
              <a:cxnLst>
                <a:cxn ang="0">
                  <a:pos x="0" y="2"/>
                </a:cxn>
                <a:cxn ang="0">
                  <a:pos x="3" y="2"/>
                </a:cxn>
                <a:cxn ang="0">
                  <a:pos x="5" y="3"/>
                </a:cxn>
                <a:cxn ang="0">
                  <a:pos x="2" y="3"/>
                </a:cxn>
                <a:cxn ang="0">
                  <a:pos x="0" y="2"/>
                </a:cxn>
              </a:cxnLst>
              <a:rect l="0" t="0" r="r" b="b"/>
              <a:pathLst>
                <a:path w="6" h="3">
                  <a:moveTo>
                    <a:pt x="0" y="2"/>
                  </a:moveTo>
                  <a:cubicBezTo>
                    <a:pt x="0" y="0"/>
                    <a:pt x="2" y="3"/>
                    <a:pt x="3" y="2"/>
                  </a:cubicBezTo>
                  <a:cubicBezTo>
                    <a:pt x="5" y="0"/>
                    <a:pt x="6" y="2"/>
                    <a:pt x="5" y="3"/>
                  </a:cubicBezTo>
                  <a:cubicBezTo>
                    <a:pt x="3" y="3"/>
                    <a:pt x="2" y="3"/>
                    <a:pt x="2" y="3"/>
                  </a:cubicBezTo>
                  <a:cubicBezTo>
                    <a:pt x="2" y="3"/>
                    <a:pt x="0" y="3"/>
                    <a:pt x="0" y="2"/>
                  </a:cubicBezTo>
                </a:path>
              </a:pathLst>
            </a:custGeom>
            <a:grpFill/>
            <a:ln w="6350" cmpd="sng">
              <a:solidFill>
                <a:schemeClr val="bg1"/>
              </a:solidFill>
              <a:round/>
              <a:headEnd/>
              <a:tailEnd/>
            </a:ln>
          </p:spPr>
          <p:txBody>
            <a:bodyPr/>
            <a:lstStyle/>
            <a:p>
              <a:endParaRPr lang="en-GB" sz="1539" dirty="0"/>
            </a:p>
          </p:txBody>
        </p:sp>
        <p:sp>
          <p:nvSpPr>
            <p:cNvPr id="377" name="Freeform 245"/>
            <p:cNvSpPr>
              <a:spLocks/>
            </p:cNvSpPr>
            <p:nvPr/>
          </p:nvSpPr>
          <p:spPr bwMode="auto">
            <a:xfrm>
              <a:off x="3441328" y="4857288"/>
              <a:ext cx="3192" cy="3238"/>
            </a:xfrm>
            <a:custGeom>
              <a:avLst/>
              <a:gdLst/>
              <a:ahLst/>
              <a:cxnLst>
                <a:cxn ang="0">
                  <a:pos x="1" y="0"/>
                </a:cxn>
                <a:cxn ang="0">
                  <a:pos x="0" y="1"/>
                </a:cxn>
                <a:cxn ang="0">
                  <a:pos x="1" y="0"/>
                </a:cxn>
              </a:cxnLst>
              <a:rect l="0" t="0" r="r" b="b"/>
              <a:pathLst>
                <a:path w="1" h="1">
                  <a:moveTo>
                    <a:pt x="1" y="0"/>
                  </a:moveTo>
                  <a:cubicBezTo>
                    <a:pt x="0" y="1"/>
                    <a:pt x="0" y="1"/>
                    <a:pt x="0" y="1"/>
                  </a:cubicBezTo>
                  <a:cubicBezTo>
                    <a:pt x="0" y="0"/>
                    <a:pt x="0" y="0"/>
                    <a:pt x="1" y="0"/>
                  </a:cubicBezTo>
                </a:path>
              </a:pathLst>
            </a:custGeom>
            <a:grpFill/>
            <a:ln w="6350" cmpd="sng">
              <a:solidFill>
                <a:schemeClr val="bg1"/>
              </a:solidFill>
              <a:round/>
              <a:headEnd/>
              <a:tailEnd/>
            </a:ln>
          </p:spPr>
          <p:txBody>
            <a:bodyPr/>
            <a:lstStyle/>
            <a:p>
              <a:endParaRPr lang="en-GB" sz="1539" dirty="0"/>
            </a:p>
          </p:txBody>
        </p:sp>
        <p:sp>
          <p:nvSpPr>
            <p:cNvPr id="378" name="Freeform 246"/>
            <p:cNvSpPr>
              <a:spLocks/>
            </p:cNvSpPr>
            <p:nvPr/>
          </p:nvSpPr>
          <p:spPr bwMode="auto">
            <a:xfrm>
              <a:off x="3434943" y="4860526"/>
              <a:ext cx="9577" cy="4857"/>
            </a:xfrm>
            <a:custGeom>
              <a:avLst/>
              <a:gdLst/>
              <a:ahLst/>
              <a:cxnLst>
                <a:cxn ang="0">
                  <a:pos x="2" y="2"/>
                </a:cxn>
                <a:cxn ang="0">
                  <a:pos x="3" y="0"/>
                </a:cxn>
                <a:cxn ang="0">
                  <a:pos x="2" y="2"/>
                </a:cxn>
                <a:cxn ang="0">
                  <a:pos x="2" y="2"/>
                </a:cxn>
              </a:cxnLst>
              <a:rect l="0" t="0" r="r" b="b"/>
              <a:pathLst>
                <a:path w="3" h="2">
                  <a:moveTo>
                    <a:pt x="2" y="2"/>
                  </a:moveTo>
                  <a:cubicBezTo>
                    <a:pt x="2" y="0"/>
                    <a:pt x="2" y="0"/>
                    <a:pt x="3" y="0"/>
                  </a:cubicBezTo>
                  <a:cubicBezTo>
                    <a:pt x="3" y="0"/>
                    <a:pt x="3" y="2"/>
                    <a:pt x="2" y="2"/>
                  </a:cubicBezTo>
                  <a:cubicBezTo>
                    <a:pt x="2" y="2"/>
                    <a:pt x="0" y="2"/>
                    <a:pt x="2" y="2"/>
                  </a:cubicBezTo>
                </a:path>
              </a:pathLst>
            </a:custGeom>
            <a:grpFill/>
            <a:ln w="6350" cmpd="sng">
              <a:solidFill>
                <a:schemeClr val="bg1"/>
              </a:solidFill>
              <a:round/>
              <a:headEnd/>
              <a:tailEnd/>
            </a:ln>
          </p:spPr>
          <p:txBody>
            <a:bodyPr/>
            <a:lstStyle/>
            <a:p>
              <a:endParaRPr lang="en-GB" sz="1539" dirty="0"/>
            </a:p>
          </p:txBody>
        </p:sp>
        <p:sp>
          <p:nvSpPr>
            <p:cNvPr id="379" name="Freeform 247"/>
            <p:cNvSpPr>
              <a:spLocks/>
            </p:cNvSpPr>
            <p:nvPr/>
          </p:nvSpPr>
          <p:spPr bwMode="auto">
            <a:xfrm>
              <a:off x="3444520" y="4865383"/>
              <a:ext cx="4788" cy="3238"/>
            </a:xfrm>
            <a:custGeom>
              <a:avLst/>
              <a:gdLst/>
              <a:ahLst/>
              <a:cxnLst>
                <a:cxn ang="0">
                  <a:pos x="0" y="1"/>
                </a:cxn>
                <a:cxn ang="0">
                  <a:pos x="0" y="0"/>
                </a:cxn>
                <a:cxn ang="0">
                  <a:pos x="0" y="1"/>
                </a:cxn>
              </a:cxnLst>
              <a:rect l="0" t="0" r="r" b="b"/>
              <a:pathLst>
                <a:path w="2" h="1">
                  <a:moveTo>
                    <a:pt x="0" y="1"/>
                  </a:moveTo>
                  <a:cubicBezTo>
                    <a:pt x="0" y="0"/>
                    <a:pt x="0" y="0"/>
                    <a:pt x="0" y="0"/>
                  </a:cubicBezTo>
                  <a:cubicBezTo>
                    <a:pt x="2" y="0"/>
                    <a:pt x="0" y="0"/>
                    <a:pt x="0" y="1"/>
                  </a:cubicBezTo>
                </a:path>
              </a:pathLst>
            </a:custGeom>
            <a:grpFill/>
            <a:ln w="6350" cmpd="sng">
              <a:solidFill>
                <a:schemeClr val="bg1"/>
              </a:solidFill>
              <a:round/>
              <a:headEnd/>
              <a:tailEnd/>
            </a:ln>
          </p:spPr>
          <p:txBody>
            <a:bodyPr/>
            <a:lstStyle/>
            <a:p>
              <a:endParaRPr lang="en-GB" sz="1539" dirty="0"/>
            </a:p>
          </p:txBody>
        </p:sp>
        <p:sp>
          <p:nvSpPr>
            <p:cNvPr id="380" name="Freeform 248"/>
            <p:cNvSpPr>
              <a:spLocks/>
            </p:cNvSpPr>
            <p:nvPr/>
          </p:nvSpPr>
          <p:spPr bwMode="auto">
            <a:xfrm>
              <a:off x="3441328" y="4857288"/>
              <a:ext cx="3192" cy="3238"/>
            </a:xfrm>
            <a:custGeom>
              <a:avLst/>
              <a:gdLst/>
              <a:ahLst/>
              <a:cxnLst>
                <a:cxn ang="0">
                  <a:pos x="1" y="1"/>
                </a:cxn>
                <a:cxn ang="0">
                  <a:pos x="1" y="0"/>
                </a:cxn>
                <a:cxn ang="0">
                  <a:pos x="1" y="1"/>
                </a:cxn>
              </a:cxnLst>
              <a:rect l="0" t="0" r="r" b="b"/>
              <a:pathLst>
                <a:path w="1" h="1">
                  <a:moveTo>
                    <a:pt x="1" y="1"/>
                  </a:moveTo>
                  <a:cubicBezTo>
                    <a:pt x="0" y="1"/>
                    <a:pt x="1" y="0"/>
                    <a:pt x="1" y="0"/>
                  </a:cubicBezTo>
                  <a:cubicBezTo>
                    <a:pt x="1" y="1"/>
                    <a:pt x="1" y="1"/>
                    <a:pt x="1" y="1"/>
                  </a:cubicBezTo>
                </a:path>
              </a:pathLst>
            </a:custGeom>
            <a:grpFill/>
            <a:ln w="6350" cmpd="sng">
              <a:solidFill>
                <a:schemeClr val="bg1"/>
              </a:solidFill>
              <a:round/>
              <a:headEnd/>
              <a:tailEnd/>
            </a:ln>
          </p:spPr>
          <p:txBody>
            <a:bodyPr/>
            <a:lstStyle/>
            <a:p>
              <a:endParaRPr lang="en-GB" sz="1539" dirty="0"/>
            </a:p>
          </p:txBody>
        </p:sp>
        <p:sp>
          <p:nvSpPr>
            <p:cNvPr id="381" name="Freeform 249"/>
            <p:cNvSpPr>
              <a:spLocks/>
            </p:cNvSpPr>
            <p:nvPr/>
          </p:nvSpPr>
          <p:spPr bwMode="auto">
            <a:xfrm>
              <a:off x="3444520" y="4777960"/>
              <a:ext cx="7980" cy="16190"/>
            </a:xfrm>
            <a:custGeom>
              <a:avLst/>
              <a:gdLst/>
              <a:ahLst/>
              <a:cxnLst>
                <a:cxn ang="0">
                  <a:pos x="0" y="3"/>
                </a:cxn>
                <a:cxn ang="0">
                  <a:pos x="3" y="2"/>
                </a:cxn>
                <a:cxn ang="0">
                  <a:pos x="0" y="3"/>
                </a:cxn>
              </a:cxnLst>
              <a:rect l="0" t="0" r="r" b="b"/>
              <a:pathLst>
                <a:path w="3" h="5">
                  <a:moveTo>
                    <a:pt x="0" y="3"/>
                  </a:moveTo>
                  <a:cubicBezTo>
                    <a:pt x="0" y="2"/>
                    <a:pt x="3" y="0"/>
                    <a:pt x="3" y="2"/>
                  </a:cubicBezTo>
                  <a:cubicBezTo>
                    <a:pt x="3" y="3"/>
                    <a:pt x="0" y="5"/>
                    <a:pt x="0" y="3"/>
                  </a:cubicBezTo>
                </a:path>
              </a:pathLst>
            </a:custGeom>
            <a:grpFill/>
            <a:ln w="6350" cmpd="sng">
              <a:solidFill>
                <a:schemeClr val="bg1"/>
              </a:solidFill>
              <a:round/>
              <a:headEnd/>
              <a:tailEnd/>
            </a:ln>
          </p:spPr>
          <p:txBody>
            <a:bodyPr/>
            <a:lstStyle/>
            <a:p>
              <a:endParaRPr lang="en-GB" sz="1539" dirty="0"/>
            </a:p>
          </p:txBody>
        </p:sp>
        <p:sp>
          <p:nvSpPr>
            <p:cNvPr id="382" name="Freeform 250"/>
            <p:cNvSpPr>
              <a:spLocks/>
            </p:cNvSpPr>
            <p:nvPr/>
          </p:nvSpPr>
          <p:spPr bwMode="auto">
            <a:xfrm>
              <a:off x="3415791" y="4797388"/>
              <a:ext cx="33517" cy="24284"/>
            </a:xfrm>
            <a:custGeom>
              <a:avLst/>
              <a:gdLst/>
              <a:ahLst/>
              <a:cxnLst>
                <a:cxn ang="0">
                  <a:pos x="6" y="8"/>
                </a:cxn>
                <a:cxn ang="0">
                  <a:pos x="1" y="8"/>
                </a:cxn>
                <a:cxn ang="0">
                  <a:pos x="4" y="5"/>
                </a:cxn>
                <a:cxn ang="0">
                  <a:pos x="4" y="2"/>
                </a:cxn>
                <a:cxn ang="0">
                  <a:pos x="9" y="2"/>
                </a:cxn>
                <a:cxn ang="0">
                  <a:pos x="6" y="8"/>
                </a:cxn>
              </a:cxnLst>
              <a:rect l="0" t="0" r="r" b="b"/>
              <a:pathLst>
                <a:path w="11" h="8">
                  <a:moveTo>
                    <a:pt x="6" y="8"/>
                  </a:moveTo>
                  <a:cubicBezTo>
                    <a:pt x="1" y="8"/>
                    <a:pt x="0" y="8"/>
                    <a:pt x="1" y="8"/>
                  </a:cubicBezTo>
                  <a:cubicBezTo>
                    <a:pt x="4" y="6"/>
                    <a:pt x="4" y="6"/>
                    <a:pt x="4" y="5"/>
                  </a:cubicBezTo>
                  <a:cubicBezTo>
                    <a:pt x="4" y="2"/>
                    <a:pt x="1" y="2"/>
                    <a:pt x="4" y="2"/>
                  </a:cubicBezTo>
                  <a:cubicBezTo>
                    <a:pt x="9" y="0"/>
                    <a:pt x="11" y="0"/>
                    <a:pt x="9" y="2"/>
                  </a:cubicBezTo>
                  <a:cubicBezTo>
                    <a:pt x="8" y="3"/>
                    <a:pt x="11" y="8"/>
                    <a:pt x="6" y="8"/>
                  </a:cubicBezTo>
                </a:path>
              </a:pathLst>
            </a:custGeom>
            <a:grpFill/>
            <a:ln w="6350" cmpd="sng">
              <a:solidFill>
                <a:schemeClr val="bg1"/>
              </a:solidFill>
              <a:round/>
              <a:headEnd/>
              <a:tailEnd/>
            </a:ln>
          </p:spPr>
          <p:txBody>
            <a:bodyPr/>
            <a:lstStyle/>
            <a:p>
              <a:endParaRPr lang="en-GB" sz="1539" dirty="0"/>
            </a:p>
          </p:txBody>
        </p:sp>
        <p:sp>
          <p:nvSpPr>
            <p:cNvPr id="383" name="Freeform 251"/>
            <p:cNvSpPr>
              <a:spLocks/>
            </p:cNvSpPr>
            <p:nvPr/>
          </p:nvSpPr>
          <p:spPr bwMode="auto">
            <a:xfrm>
              <a:off x="3418983" y="4753676"/>
              <a:ext cx="12769" cy="8095"/>
            </a:xfrm>
            <a:custGeom>
              <a:avLst/>
              <a:gdLst/>
              <a:ahLst/>
              <a:cxnLst>
                <a:cxn ang="0">
                  <a:pos x="2" y="3"/>
                </a:cxn>
                <a:cxn ang="0">
                  <a:pos x="2" y="0"/>
                </a:cxn>
                <a:cxn ang="0">
                  <a:pos x="2" y="3"/>
                </a:cxn>
              </a:cxnLst>
              <a:rect l="0" t="0" r="r" b="b"/>
              <a:pathLst>
                <a:path w="4" h="3">
                  <a:moveTo>
                    <a:pt x="2" y="3"/>
                  </a:moveTo>
                  <a:cubicBezTo>
                    <a:pt x="0" y="3"/>
                    <a:pt x="2" y="0"/>
                    <a:pt x="2" y="0"/>
                  </a:cubicBezTo>
                  <a:cubicBezTo>
                    <a:pt x="4" y="0"/>
                    <a:pt x="4" y="3"/>
                    <a:pt x="2" y="3"/>
                  </a:cubicBezTo>
                </a:path>
              </a:pathLst>
            </a:custGeom>
            <a:grpFill/>
            <a:ln w="6350" cmpd="sng">
              <a:solidFill>
                <a:schemeClr val="bg1"/>
              </a:solidFill>
              <a:round/>
              <a:headEnd/>
              <a:tailEnd/>
            </a:ln>
          </p:spPr>
          <p:txBody>
            <a:bodyPr/>
            <a:lstStyle/>
            <a:p>
              <a:endParaRPr lang="en-GB" sz="1539" dirty="0"/>
            </a:p>
          </p:txBody>
        </p:sp>
        <p:sp>
          <p:nvSpPr>
            <p:cNvPr id="384" name="Freeform 252"/>
            <p:cNvSpPr>
              <a:spLocks/>
            </p:cNvSpPr>
            <p:nvPr/>
          </p:nvSpPr>
          <p:spPr bwMode="auto">
            <a:xfrm>
              <a:off x="3434943" y="4718059"/>
              <a:ext cx="6384" cy="9713"/>
            </a:xfrm>
            <a:custGeom>
              <a:avLst/>
              <a:gdLst/>
              <a:ahLst/>
              <a:cxnLst>
                <a:cxn ang="0">
                  <a:pos x="0" y="3"/>
                </a:cxn>
                <a:cxn ang="0">
                  <a:pos x="2" y="0"/>
                </a:cxn>
                <a:cxn ang="0">
                  <a:pos x="0" y="3"/>
                </a:cxn>
              </a:cxnLst>
              <a:rect l="0" t="0" r="r" b="b"/>
              <a:pathLst>
                <a:path w="2" h="3">
                  <a:moveTo>
                    <a:pt x="0" y="3"/>
                  </a:moveTo>
                  <a:cubicBezTo>
                    <a:pt x="0" y="2"/>
                    <a:pt x="0" y="0"/>
                    <a:pt x="2" y="0"/>
                  </a:cubicBezTo>
                  <a:cubicBezTo>
                    <a:pt x="2" y="0"/>
                    <a:pt x="2" y="3"/>
                    <a:pt x="0" y="3"/>
                  </a:cubicBezTo>
                </a:path>
              </a:pathLst>
            </a:custGeom>
            <a:grpFill/>
            <a:ln w="6350" cmpd="sng">
              <a:solidFill>
                <a:schemeClr val="bg1"/>
              </a:solidFill>
              <a:round/>
              <a:headEnd/>
              <a:tailEnd/>
            </a:ln>
          </p:spPr>
          <p:txBody>
            <a:bodyPr/>
            <a:lstStyle/>
            <a:p>
              <a:endParaRPr lang="en-GB" sz="1539" dirty="0"/>
            </a:p>
          </p:txBody>
        </p:sp>
        <p:sp>
          <p:nvSpPr>
            <p:cNvPr id="385" name="Freeform 253"/>
            <p:cNvSpPr>
              <a:spLocks/>
            </p:cNvSpPr>
            <p:nvPr/>
          </p:nvSpPr>
          <p:spPr bwMode="auto">
            <a:xfrm>
              <a:off x="3441328" y="4697013"/>
              <a:ext cx="7980" cy="12952"/>
            </a:xfrm>
            <a:custGeom>
              <a:avLst/>
              <a:gdLst/>
              <a:ahLst/>
              <a:cxnLst>
                <a:cxn ang="0">
                  <a:pos x="0" y="4"/>
                </a:cxn>
                <a:cxn ang="0">
                  <a:pos x="1" y="1"/>
                </a:cxn>
                <a:cxn ang="0">
                  <a:pos x="1" y="3"/>
                </a:cxn>
                <a:cxn ang="0">
                  <a:pos x="0" y="4"/>
                </a:cxn>
              </a:cxnLst>
              <a:rect l="0" t="0" r="r" b="b"/>
              <a:pathLst>
                <a:path w="3" h="4">
                  <a:moveTo>
                    <a:pt x="0" y="4"/>
                  </a:moveTo>
                  <a:cubicBezTo>
                    <a:pt x="0" y="3"/>
                    <a:pt x="0" y="1"/>
                    <a:pt x="1" y="1"/>
                  </a:cubicBezTo>
                  <a:cubicBezTo>
                    <a:pt x="1" y="0"/>
                    <a:pt x="3" y="1"/>
                    <a:pt x="1" y="3"/>
                  </a:cubicBezTo>
                  <a:cubicBezTo>
                    <a:pt x="1" y="4"/>
                    <a:pt x="1" y="4"/>
                    <a:pt x="0" y="4"/>
                  </a:cubicBezTo>
                </a:path>
              </a:pathLst>
            </a:custGeom>
            <a:grpFill/>
            <a:ln w="6350" cmpd="sng">
              <a:solidFill>
                <a:schemeClr val="bg1"/>
              </a:solidFill>
              <a:round/>
              <a:headEnd/>
              <a:tailEnd/>
            </a:ln>
          </p:spPr>
          <p:txBody>
            <a:bodyPr/>
            <a:lstStyle/>
            <a:p>
              <a:endParaRPr lang="en-GB" sz="1539" dirty="0"/>
            </a:p>
          </p:txBody>
        </p:sp>
        <p:sp>
          <p:nvSpPr>
            <p:cNvPr id="386" name="Freeform 254"/>
            <p:cNvSpPr>
              <a:spLocks/>
            </p:cNvSpPr>
            <p:nvPr/>
          </p:nvSpPr>
          <p:spPr bwMode="auto">
            <a:xfrm>
              <a:off x="3431751" y="4650064"/>
              <a:ext cx="3192" cy="14570"/>
            </a:xfrm>
            <a:custGeom>
              <a:avLst/>
              <a:gdLst/>
              <a:ahLst/>
              <a:cxnLst>
                <a:cxn ang="0">
                  <a:pos x="1" y="3"/>
                </a:cxn>
                <a:cxn ang="0">
                  <a:pos x="0" y="2"/>
                </a:cxn>
                <a:cxn ang="0">
                  <a:pos x="1" y="0"/>
                </a:cxn>
                <a:cxn ang="0">
                  <a:pos x="1" y="3"/>
                </a:cxn>
              </a:cxnLst>
              <a:rect l="0" t="0" r="r" b="b"/>
              <a:pathLst>
                <a:path w="1" h="5">
                  <a:moveTo>
                    <a:pt x="1" y="3"/>
                  </a:moveTo>
                  <a:cubicBezTo>
                    <a:pt x="0" y="5"/>
                    <a:pt x="1" y="3"/>
                    <a:pt x="0" y="2"/>
                  </a:cubicBezTo>
                  <a:cubicBezTo>
                    <a:pt x="0" y="0"/>
                    <a:pt x="0" y="0"/>
                    <a:pt x="1" y="0"/>
                  </a:cubicBezTo>
                  <a:cubicBezTo>
                    <a:pt x="1" y="3"/>
                    <a:pt x="1" y="3"/>
                    <a:pt x="1" y="3"/>
                  </a:cubicBezTo>
                </a:path>
              </a:pathLst>
            </a:custGeom>
            <a:grpFill/>
            <a:ln w="6350" cmpd="sng">
              <a:solidFill>
                <a:schemeClr val="bg1"/>
              </a:solidFill>
              <a:round/>
              <a:headEnd/>
              <a:tailEnd/>
            </a:ln>
          </p:spPr>
          <p:txBody>
            <a:bodyPr/>
            <a:lstStyle/>
            <a:p>
              <a:endParaRPr lang="en-GB" sz="1539" dirty="0"/>
            </a:p>
          </p:txBody>
        </p:sp>
        <p:sp>
          <p:nvSpPr>
            <p:cNvPr id="387" name="Freeform 255"/>
            <p:cNvSpPr>
              <a:spLocks/>
            </p:cNvSpPr>
            <p:nvPr/>
          </p:nvSpPr>
          <p:spPr bwMode="auto">
            <a:xfrm>
              <a:off x="3471652" y="4718059"/>
              <a:ext cx="9577" cy="16190"/>
            </a:xfrm>
            <a:custGeom>
              <a:avLst/>
              <a:gdLst/>
              <a:ahLst/>
              <a:cxnLst>
                <a:cxn ang="0">
                  <a:pos x="3" y="3"/>
                </a:cxn>
                <a:cxn ang="0">
                  <a:pos x="2" y="2"/>
                </a:cxn>
                <a:cxn ang="0">
                  <a:pos x="2" y="2"/>
                </a:cxn>
                <a:cxn ang="0">
                  <a:pos x="3" y="3"/>
                </a:cxn>
              </a:cxnLst>
              <a:rect l="0" t="0" r="r" b="b"/>
              <a:pathLst>
                <a:path w="3" h="5">
                  <a:moveTo>
                    <a:pt x="3" y="3"/>
                  </a:moveTo>
                  <a:cubicBezTo>
                    <a:pt x="2" y="5"/>
                    <a:pt x="0" y="3"/>
                    <a:pt x="2" y="2"/>
                  </a:cubicBezTo>
                  <a:cubicBezTo>
                    <a:pt x="2" y="0"/>
                    <a:pt x="2" y="0"/>
                    <a:pt x="2" y="2"/>
                  </a:cubicBezTo>
                  <a:cubicBezTo>
                    <a:pt x="3" y="2"/>
                    <a:pt x="3" y="2"/>
                    <a:pt x="3" y="3"/>
                  </a:cubicBezTo>
                </a:path>
              </a:pathLst>
            </a:custGeom>
            <a:grpFill/>
            <a:ln w="6350" cmpd="sng">
              <a:solidFill>
                <a:schemeClr val="bg1"/>
              </a:solidFill>
              <a:round/>
              <a:headEnd/>
              <a:tailEnd/>
            </a:ln>
          </p:spPr>
          <p:txBody>
            <a:bodyPr/>
            <a:lstStyle/>
            <a:p>
              <a:endParaRPr lang="en-GB" sz="1539" dirty="0"/>
            </a:p>
          </p:txBody>
        </p:sp>
        <p:sp>
          <p:nvSpPr>
            <p:cNvPr id="388" name="Freeform 256"/>
            <p:cNvSpPr>
              <a:spLocks/>
            </p:cNvSpPr>
            <p:nvPr/>
          </p:nvSpPr>
          <p:spPr bwMode="auto">
            <a:xfrm>
              <a:off x="3332796" y="4567498"/>
              <a:ext cx="3192" cy="6475"/>
            </a:xfrm>
            <a:custGeom>
              <a:avLst/>
              <a:gdLst/>
              <a:ahLst/>
              <a:cxnLst>
                <a:cxn ang="0">
                  <a:pos x="0" y="2"/>
                </a:cxn>
                <a:cxn ang="0">
                  <a:pos x="1" y="2"/>
                </a:cxn>
                <a:cxn ang="0">
                  <a:pos x="0" y="2"/>
                </a:cxn>
              </a:cxnLst>
              <a:rect l="0" t="0" r="r" b="b"/>
              <a:pathLst>
                <a:path w="1" h="2">
                  <a:moveTo>
                    <a:pt x="0" y="2"/>
                  </a:moveTo>
                  <a:cubicBezTo>
                    <a:pt x="0" y="2"/>
                    <a:pt x="1" y="0"/>
                    <a:pt x="1" y="2"/>
                  </a:cubicBezTo>
                  <a:cubicBezTo>
                    <a:pt x="0" y="2"/>
                    <a:pt x="0" y="2"/>
                    <a:pt x="0" y="2"/>
                  </a:cubicBezTo>
                </a:path>
              </a:pathLst>
            </a:custGeom>
            <a:grpFill/>
            <a:ln w="6350" cmpd="sng">
              <a:solidFill>
                <a:schemeClr val="bg1"/>
              </a:solidFill>
              <a:round/>
              <a:headEnd/>
              <a:tailEnd/>
            </a:ln>
          </p:spPr>
          <p:txBody>
            <a:bodyPr/>
            <a:lstStyle/>
            <a:p>
              <a:endParaRPr lang="en-GB" sz="1539" dirty="0"/>
            </a:p>
          </p:txBody>
        </p:sp>
        <p:sp>
          <p:nvSpPr>
            <p:cNvPr id="389" name="Freeform 257"/>
            <p:cNvSpPr>
              <a:spLocks/>
            </p:cNvSpPr>
            <p:nvPr/>
          </p:nvSpPr>
          <p:spPr bwMode="auto">
            <a:xfrm>
              <a:off x="3343969" y="4583687"/>
              <a:ext cx="12769" cy="3238"/>
            </a:xfrm>
            <a:custGeom>
              <a:avLst/>
              <a:gdLst/>
              <a:ahLst/>
              <a:cxnLst>
                <a:cxn ang="0">
                  <a:pos x="0" y="0"/>
                </a:cxn>
                <a:cxn ang="0">
                  <a:pos x="4" y="0"/>
                </a:cxn>
                <a:cxn ang="0">
                  <a:pos x="0" y="0"/>
                </a:cxn>
              </a:cxnLst>
              <a:rect l="0" t="0" r="r" b="b"/>
              <a:pathLst>
                <a:path w="4" h="1">
                  <a:moveTo>
                    <a:pt x="0" y="0"/>
                  </a:moveTo>
                  <a:cubicBezTo>
                    <a:pt x="0" y="0"/>
                    <a:pt x="2" y="0"/>
                    <a:pt x="4" y="0"/>
                  </a:cubicBezTo>
                  <a:cubicBezTo>
                    <a:pt x="4" y="0"/>
                    <a:pt x="0" y="1"/>
                    <a:pt x="0" y="0"/>
                  </a:cubicBezTo>
                </a:path>
              </a:pathLst>
            </a:custGeom>
            <a:grpFill/>
            <a:ln w="6350" cmpd="sng">
              <a:solidFill>
                <a:schemeClr val="bg1"/>
              </a:solidFill>
              <a:round/>
              <a:headEnd/>
              <a:tailEnd/>
            </a:ln>
          </p:spPr>
          <p:txBody>
            <a:bodyPr/>
            <a:lstStyle/>
            <a:p>
              <a:endParaRPr lang="en-GB" sz="1539" dirty="0"/>
            </a:p>
          </p:txBody>
        </p:sp>
        <p:sp>
          <p:nvSpPr>
            <p:cNvPr id="390" name="Freeform 258"/>
            <p:cNvSpPr>
              <a:spLocks/>
            </p:cNvSpPr>
            <p:nvPr/>
          </p:nvSpPr>
          <p:spPr bwMode="auto">
            <a:xfrm>
              <a:off x="3434943" y="4667872"/>
              <a:ext cx="14364" cy="22665"/>
            </a:xfrm>
            <a:custGeom>
              <a:avLst/>
              <a:gdLst/>
              <a:ahLst/>
              <a:cxnLst>
                <a:cxn ang="0">
                  <a:pos x="3" y="5"/>
                </a:cxn>
                <a:cxn ang="0">
                  <a:pos x="2" y="2"/>
                </a:cxn>
                <a:cxn ang="0">
                  <a:pos x="3" y="2"/>
                </a:cxn>
                <a:cxn ang="0">
                  <a:pos x="5" y="7"/>
                </a:cxn>
                <a:cxn ang="0">
                  <a:pos x="3" y="5"/>
                </a:cxn>
              </a:cxnLst>
              <a:rect l="0" t="0" r="r" b="b"/>
              <a:pathLst>
                <a:path w="5" h="7">
                  <a:moveTo>
                    <a:pt x="3" y="5"/>
                  </a:moveTo>
                  <a:cubicBezTo>
                    <a:pt x="0" y="5"/>
                    <a:pt x="2" y="3"/>
                    <a:pt x="2" y="2"/>
                  </a:cubicBezTo>
                  <a:cubicBezTo>
                    <a:pt x="0" y="2"/>
                    <a:pt x="2" y="0"/>
                    <a:pt x="3" y="2"/>
                  </a:cubicBezTo>
                  <a:cubicBezTo>
                    <a:pt x="5" y="3"/>
                    <a:pt x="5" y="7"/>
                    <a:pt x="5" y="7"/>
                  </a:cubicBezTo>
                  <a:cubicBezTo>
                    <a:pt x="3" y="7"/>
                    <a:pt x="5" y="5"/>
                    <a:pt x="3" y="5"/>
                  </a:cubicBezTo>
                </a:path>
              </a:pathLst>
            </a:custGeom>
            <a:grpFill/>
            <a:ln w="6350" cmpd="sng">
              <a:solidFill>
                <a:schemeClr val="bg1"/>
              </a:solidFill>
              <a:round/>
              <a:headEnd/>
              <a:tailEnd/>
            </a:ln>
          </p:spPr>
          <p:txBody>
            <a:bodyPr/>
            <a:lstStyle/>
            <a:p>
              <a:endParaRPr lang="en-GB" sz="1539" dirty="0"/>
            </a:p>
          </p:txBody>
        </p:sp>
        <p:sp>
          <p:nvSpPr>
            <p:cNvPr id="391" name="Freeform 259"/>
            <p:cNvSpPr>
              <a:spLocks/>
            </p:cNvSpPr>
            <p:nvPr/>
          </p:nvSpPr>
          <p:spPr bwMode="auto">
            <a:xfrm>
              <a:off x="3418983" y="4620923"/>
              <a:ext cx="12769" cy="19427"/>
            </a:xfrm>
            <a:custGeom>
              <a:avLst/>
              <a:gdLst/>
              <a:ahLst/>
              <a:cxnLst>
                <a:cxn ang="0">
                  <a:pos x="2" y="5"/>
                </a:cxn>
                <a:cxn ang="0">
                  <a:pos x="0" y="2"/>
                </a:cxn>
                <a:cxn ang="0">
                  <a:pos x="2" y="3"/>
                </a:cxn>
                <a:cxn ang="0">
                  <a:pos x="2" y="5"/>
                </a:cxn>
              </a:cxnLst>
              <a:rect l="0" t="0" r="r" b="b"/>
              <a:pathLst>
                <a:path w="4" h="6">
                  <a:moveTo>
                    <a:pt x="2" y="5"/>
                  </a:moveTo>
                  <a:cubicBezTo>
                    <a:pt x="2" y="6"/>
                    <a:pt x="0" y="5"/>
                    <a:pt x="0" y="2"/>
                  </a:cubicBezTo>
                  <a:cubicBezTo>
                    <a:pt x="2" y="0"/>
                    <a:pt x="4" y="3"/>
                    <a:pt x="2" y="3"/>
                  </a:cubicBezTo>
                  <a:cubicBezTo>
                    <a:pt x="2" y="5"/>
                    <a:pt x="4" y="5"/>
                    <a:pt x="2" y="5"/>
                  </a:cubicBezTo>
                </a:path>
              </a:pathLst>
            </a:custGeom>
            <a:grpFill/>
            <a:ln w="6350" cmpd="sng">
              <a:solidFill>
                <a:schemeClr val="bg1"/>
              </a:solidFill>
              <a:round/>
              <a:headEnd/>
              <a:tailEnd/>
            </a:ln>
          </p:spPr>
          <p:txBody>
            <a:bodyPr/>
            <a:lstStyle/>
            <a:p>
              <a:endParaRPr lang="en-GB" sz="1539" dirty="0"/>
            </a:p>
          </p:txBody>
        </p:sp>
        <p:sp>
          <p:nvSpPr>
            <p:cNvPr id="392" name="Freeform 260"/>
            <p:cNvSpPr>
              <a:spLocks/>
            </p:cNvSpPr>
            <p:nvPr/>
          </p:nvSpPr>
          <p:spPr bwMode="auto">
            <a:xfrm>
              <a:off x="3425367" y="4620923"/>
              <a:ext cx="15960" cy="9713"/>
            </a:xfrm>
            <a:custGeom>
              <a:avLst/>
              <a:gdLst/>
              <a:ahLst/>
              <a:cxnLst>
                <a:cxn ang="0">
                  <a:pos x="1" y="3"/>
                </a:cxn>
                <a:cxn ang="0">
                  <a:pos x="1" y="2"/>
                </a:cxn>
                <a:cxn ang="0">
                  <a:pos x="3" y="2"/>
                </a:cxn>
                <a:cxn ang="0">
                  <a:pos x="5" y="3"/>
                </a:cxn>
                <a:cxn ang="0">
                  <a:pos x="3" y="3"/>
                </a:cxn>
                <a:cxn ang="0">
                  <a:pos x="1" y="3"/>
                </a:cxn>
              </a:cxnLst>
              <a:rect l="0" t="0" r="r" b="b"/>
              <a:pathLst>
                <a:path w="5" h="3">
                  <a:moveTo>
                    <a:pt x="1" y="3"/>
                  </a:moveTo>
                  <a:cubicBezTo>
                    <a:pt x="0" y="2"/>
                    <a:pt x="1" y="2"/>
                    <a:pt x="1" y="2"/>
                  </a:cubicBezTo>
                  <a:cubicBezTo>
                    <a:pt x="1" y="0"/>
                    <a:pt x="1" y="0"/>
                    <a:pt x="3" y="2"/>
                  </a:cubicBezTo>
                  <a:cubicBezTo>
                    <a:pt x="3" y="2"/>
                    <a:pt x="3" y="2"/>
                    <a:pt x="5" y="3"/>
                  </a:cubicBezTo>
                  <a:cubicBezTo>
                    <a:pt x="3" y="3"/>
                    <a:pt x="3" y="3"/>
                    <a:pt x="3" y="3"/>
                  </a:cubicBezTo>
                  <a:cubicBezTo>
                    <a:pt x="1" y="3"/>
                    <a:pt x="1" y="3"/>
                    <a:pt x="1" y="3"/>
                  </a:cubicBezTo>
                </a:path>
              </a:pathLst>
            </a:custGeom>
            <a:grpFill/>
            <a:ln w="6350" cmpd="sng">
              <a:solidFill>
                <a:schemeClr val="bg1"/>
              </a:solidFill>
              <a:round/>
              <a:headEnd/>
              <a:tailEnd/>
            </a:ln>
          </p:spPr>
          <p:txBody>
            <a:bodyPr/>
            <a:lstStyle/>
            <a:p>
              <a:endParaRPr lang="en-GB" sz="1539" dirty="0"/>
            </a:p>
          </p:txBody>
        </p:sp>
        <p:sp>
          <p:nvSpPr>
            <p:cNvPr id="393" name="Freeform 261"/>
            <p:cNvSpPr>
              <a:spLocks/>
            </p:cNvSpPr>
            <p:nvPr/>
          </p:nvSpPr>
          <p:spPr bwMode="auto">
            <a:xfrm>
              <a:off x="3434943" y="4637112"/>
              <a:ext cx="6384" cy="3238"/>
            </a:xfrm>
            <a:custGeom>
              <a:avLst/>
              <a:gdLst/>
              <a:ahLst/>
              <a:cxnLst>
                <a:cxn ang="0">
                  <a:pos x="0" y="1"/>
                </a:cxn>
                <a:cxn ang="0">
                  <a:pos x="0" y="0"/>
                </a:cxn>
                <a:cxn ang="0">
                  <a:pos x="0" y="1"/>
                </a:cxn>
              </a:cxnLst>
              <a:rect l="0" t="0" r="r" b="b"/>
              <a:pathLst>
                <a:path w="2" h="1">
                  <a:moveTo>
                    <a:pt x="0" y="1"/>
                  </a:moveTo>
                  <a:cubicBezTo>
                    <a:pt x="0" y="1"/>
                    <a:pt x="0" y="1"/>
                    <a:pt x="0" y="0"/>
                  </a:cubicBezTo>
                  <a:cubicBezTo>
                    <a:pt x="0" y="0"/>
                    <a:pt x="2" y="1"/>
                    <a:pt x="0" y="1"/>
                  </a:cubicBezTo>
                </a:path>
              </a:pathLst>
            </a:custGeom>
            <a:grpFill/>
            <a:ln w="6350" cmpd="sng">
              <a:solidFill>
                <a:schemeClr val="bg1"/>
              </a:solidFill>
              <a:round/>
              <a:headEnd/>
              <a:tailEnd/>
            </a:ln>
          </p:spPr>
          <p:txBody>
            <a:bodyPr/>
            <a:lstStyle/>
            <a:p>
              <a:endParaRPr lang="en-GB" sz="1539" dirty="0"/>
            </a:p>
          </p:txBody>
        </p:sp>
        <p:sp>
          <p:nvSpPr>
            <p:cNvPr id="394" name="Freeform 262"/>
            <p:cNvSpPr>
              <a:spLocks/>
            </p:cNvSpPr>
            <p:nvPr/>
          </p:nvSpPr>
          <p:spPr bwMode="auto">
            <a:xfrm>
              <a:off x="3388658" y="4573973"/>
              <a:ext cx="6384" cy="3238"/>
            </a:xfrm>
            <a:custGeom>
              <a:avLst/>
              <a:gdLst/>
              <a:ahLst/>
              <a:cxnLst>
                <a:cxn ang="0">
                  <a:pos x="2" y="1"/>
                </a:cxn>
                <a:cxn ang="0">
                  <a:pos x="2" y="0"/>
                </a:cxn>
                <a:cxn ang="0">
                  <a:pos x="2" y="1"/>
                </a:cxn>
              </a:cxnLst>
              <a:rect l="0" t="0" r="r" b="b"/>
              <a:pathLst>
                <a:path w="2" h="1">
                  <a:moveTo>
                    <a:pt x="2" y="1"/>
                  </a:moveTo>
                  <a:cubicBezTo>
                    <a:pt x="0" y="0"/>
                    <a:pt x="2" y="0"/>
                    <a:pt x="2" y="0"/>
                  </a:cubicBezTo>
                  <a:cubicBezTo>
                    <a:pt x="2" y="1"/>
                    <a:pt x="2" y="1"/>
                    <a:pt x="2" y="1"/>
                  </a:cubicBezTo>
                </a:path>
              </a:pathLst>
            </a:custGeom>
            <a:grpFill/>
            <a:ln w="6350" cmpd="sng">
              <a:solidFill>
                <a:schemeClr val="bg1"/>
              </a:solidFill>
              <a:round/>
              <a:headEnd/>
              <a:tailEnd/>
            </a:ln>
          </p:spPr>
          <p:txBody>
            <a:bodyPr/>
            <a:lstStyle/>
            <a:p>
              <a:endParaRPr lang="en-GB" sz="1539" dirty="0"/>
            </a:p>
          </p:txBody>
        </p:sp>
        <p:sp>
          <p:nvSpPr>
            <p:cNvPr id="395" name="Freeform 263"/>
            <p:cNvSpPr>
              <a:spLocks/>
            </p:cNvSpPr>
            <p:nvPr/>
          </p:nvSpPr>
          <p:spPr bwMode="auto">
            <a:xfrm>
              <a:off x="3388658" y="4561022"/>
              <a:ext cx="6384" cy="12952"/>
            </a:xfrm>
            <a:custGeom>
              <a:avLst/>
              <a:gdLst/>
              <a:ahLst/>
              <a:cxnLst>
                <a:cxn ang="0">
                  <a:pos x="0" y="2"/>
                </a:cxn>
                <a:cxn ang="0">
                  <a:pos x="2" y="2"/>
                </a:cxn>
                <a:cxn ang="0">
                  <a:pos x="0" y="2"/>
                </a:cxn>
              </a:cxnLst>
              <a:rect l="0" t="0" r="r" b="b"/>
              <a:pathLst>
                <a:path w="2" h="4">
                  <a:moveTo>
                    <a:pt x="0" y="2"/>
                  </a:moveTo>
                  <a:cubicBezTo>
                    <a:pt x="0" y="2"/>
                    <a:pt x="2" y="0"/>
                    <a:pt x="2" y="2"/>
                  </a:cubicBezTo>
                  <a:cubicBezTo>
                    <a:pt x="2" y="2"/>
                    <a:pt x="0" y="4"/>
                    <a:pt x="0" y="2"/>
                  </a:cubicBezTo>
                </a:path>
              </a:pathLst>
            </a:custGeom>
            <a:grpFill/>
            <a:ln w="6350" cmpd="sng">
              <a:solidFill>
                <a:schemeClr val="bg1"/>
              </a:solidFill>
              <a:round/>
              <a:headEnd/>
              <a:tailEnd/>
            </a:ln>
          </p:spPr>
          <p:txBody>
            <a:bodyPr/>
            <a:lstStyle/>
            <a:p>
              <a:endParaRPr lang="en-GB" sz="1539" dirty="0"/>
            </a:p>
          </p:txBody>
        </p:sp>
        <p:sp>
          <p:nvSpPr>
            <p:cNvPr id="396" name="Freeform 264"/>
            <p:cNvSpPr>
              <a:spLocks/>
            </p:cNvSpPr>
            <p:nvPr/>
          </p:nvSpPr>
          <p:spPr bwMode="auto">
            <a:xfrm>
              <a:off x="3409406" y="4611210"/>
              <a:ext cx="6384" cy="6475"/>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chemeClr val="bg1"/>
              </a:solidFill>
              <a:round/>
              <a:headEnd/>
              <a:tailEnd/>
            </a:ln>
          </p:spPr>
          <p:txBody>
            <a:bodyPr/>
            <a:lstStyle/>
            <a:p>
              <a:endParaRPr lang="en-GB" sz="1539" dirty="0"/>
            </a:p>
          </p:txBody>
        </p:sp>
        <p:sp>
          <p:nvSpPr>
            <p:cNvPr id="397" name="Freeform 265"/>
            <p:cNvSpPr>
              <a:spLocks/>
            </p:cNvSpPr>
            <p:nvPr/>
          </p:nvSpPr>
          <p:spPr bwMode="auto">
            <a:xfrm>
              <a:off x="3403022" y="4596638"/>
              <a:ext cx="3192" cy="6475"/>
            </a:xfrm>
            <a:custGeom>
              <a:avLst/>
              <a:gdLst/>
              <a:ahLst/>
              <a:cxnLst>
                <a:cxn ang="0">
                  <a:pos x="1" y="2"/>
                </a:cxn>
                <a:cxn ang="0">
                  <a:pos x="0" y="2"/>
                </a:cxn>
                <a:cxn ang="0">
                  <a:pos x="1" y="2"/>
                </a:cxn>
              </a:cxnLst>
              <a:rect l="0" t="0" r="r" b="b"/>
              <a:pathLst>
                <a:path w="1" h="2">
                  <a:moveTo>
                    <a:pt x="1" y="2"/>
                  </a:moveTo>
                  <a:cubicBezTo>
                    <a:pt x="0" y="2"/>
                    <a:pt x="0" y="2"/>
                    <a:pt x="0" y="2"/>
                  </a:cubicBezTo>
                  <a:cubicBezTo>
                    <a:pt x="0" y="0"/>
                    <a:pt x="1" y="2"/>
                    <a:pt x="1" y="2"/>
                  </a:cubicBezTo>
                </a:path>
              </a:pathLst>
            </a:custGeom>
            <a:grpFill/>
            <a:ln w="6350" cmpd="sng">
              <a:solidFill>
                <a:schemeClr val="bg1"/>
              </a:solidFill>
              <a:round/>
              <a:headEnd/>
              <a:tailEnd/>
            </a:ln>
          </p:spPr>
          <p:txBody>
            <a:bodyPr/>
            <a:lstStyle/>
            <a:p>
              <a:endParaRPr lang="en-GB" sz="1539" dirty="0"/>
            </a:p>
          </p:txBody>
        </p:sp>
        <p:sp>
          <p:nvSpPr>
            <p:cNvPr id="398" name="Freeform 266"/>
            <p:cNvSpPr>
              <a:spLocks/>
            </p:cNvSpPr>
            <p:nvPr/>
          </p:nvSpPr>
          <p:spPr bwMode="auto">
            <a:xfrm>
              <a:off x="3396638" y="4593400"/>
              <a:ext cx="6384" cy="9713"/>
            </a:xfrm>
            <a:custGeom>
              <a:avLst/>
              <a:gdLst/>
              <a:ahLst/>
              <a:cxnLst>
                <a:cxn ang="0">
                  <a:pos x="0" y="0"/>
                </a:cxn>
                <a:cxn ang="0">
                  <a:pos x="2" y="1"/>
                </a:cxn>
                <a:cxn ang="0">
                  <a:pos x="0" y="0"/>
                </a:cxn>
              </a:cxnLst>
              <a:rect l="0" t="0" r="r" b="b"/>
              <a:pathLst>
                <a:path w="2" h="3">
                  <a:moveTo>
                    <a:pt x="0" y="0"/>
                  </a:moveTo>
                  <a:cubicBezTo>
                    <a:pt x="2" y="1"/>
                    <a:pt x="2" y="1"/>
                    <a:pt x="2" y="1"/>
                  </a:cubicBezTo>
                  <a:cubicBezTo>
                    <a:pt x="2" y="3"/>
                    <a:pt x="0" y="1"/>
                    <a:pt x="0" y="0"/>
                  </a:cubicBezTo>
                </a:path>
              </a:pathLst>
            </a:custGeom>
            <a:grpFill/>
            <a:ln w="6350" cmpd="sng">
              <a:solidFill>
                <a:schemeClr val="bg1"/>
              </a:solidFill>
              <a:round/>
              <a:headEnd/>
              <a:tailEnd/>
            </a:ln>
          </p:spPr>
          <p:txBody>
            <a:bodyPr/>
            <a:lstStyle/>
            <a:p>
              <a:endParaRPr lang="en-GB" sz="1539" dirty="0"/>
            </a:p>
          </p:txBody>
        </p:sp>
        <p:sp>
          <p:nvSpPr>
            <p:cNvPr id="399" name="Freeform 267"/>
            <p:cNvSpPr>
              <a:spLocks/>
            </p:cNvSpPr>
            <p:nvPr/>
          </p:nvSpPr>
          <p:spPr bwMode="auto">
            <a:xfrm>
              <a:off x="3418983" y="4603115"/>
              <a:ext cx="6384" cy="3238"/>
            </a:xfrm>
            <a:custGeom>
              <a:avLst/>
              <a:gdLst/>
              <a:ahLst/>
              <a:cxnLst>
                <a:cxn ang="0">
                  <a:pos x="0" y="1"/>
                </a:cxn>
                <a:cxn ang="0">
                  <a:pos x="2" y="0"/>
                </a:cxn>
                <a:cxn ang="0">
                  <a:pos x="0" y="1"/>
                </a:cxn>
              </a:cxnLst>
              <a:rect l="0" t="0" r="r" b="b"/>
              <a:pathLst>
                <a:path w="2" h="1">
                  <a:moveTo>
                    <a:pt x="0" y="1"/>
                  </a:moveTo>
                  <a:cubicBezTo>
                    <a:pt x="0" y="1"/>
                    <a:pt x="0" y="0"/>
                    <a:pt x="2" y="0"/>
                  </a:cubicBezTo>
                  <a:cubicBezTo>
                    <a:pt x="2" y="0"/>
                    <a:pt x="2" y="1"/>
                    <a:pt x="0" y="1"/>
                  </a:cubicBezTo>
                </a:path>
              </a:pathLst>
            </a:custGeom>
            <a:grpFill/>
            <a:ln w="6350" cmpd="sng">
              <a:solidFill>
                <a:schemeClr val="bg1"/>
              </a:solidFill>
              <a:round/>
              <a:headEnd/>
              <a:tailEnd/>
            </a:ln>
          </p:spPr>
          <p:txBody>
            <a:bodyPr/>
            <a:lstStyle/>
            <a:p>
              <a:endParaRPr lang="en-GB" sz="1539" dirty="0"/>
            </a:p>
          </p:txBody>
        </p:sp>
        <p:sp>
          <p:nvSpPr>
            <p:cNvPr id="400" name="Freeform 268"/>
            <p:cNvSpPr>
              <a:spLocks/>
            </p:cNvSpPr>
            <p:nvPr/>
          </p:nvSpPr>
          <p:spPr bwMode="auto">
            <a:xfrm>
              <a:off x="3418983" y="4583687"/>
              <a:ext cx="6384" cy="9713"/>
            </a:xfrm>
            <a:custGeom>
              <a:avLst/>
              <a:gdLst/>
              <a:ahLst/>
              <a:cxnLst>
                <a:cxn ang="0">
                  <a:pos x="0" y="1"/>
                </a:cxn>
                <a:cxn ang="0">
                  <a:pos x="2" y="0"/>
                </a:cxn>
                <a:cxn ang="0">
                  <a:pos x="0" y="1"/>
                </a:cxn>
              </a:cxnLst>
              <a:rect l="0" t="0" r="r" b="b"/>
              <a:pathLst>
                <a:path w="2" h="3">
                  <a:moveTo>
                    <a:pt x="0" y="1"/>
                  </a:moveTo>
                  <a:cubicBezTo>
                    <a:pt x="0" y="1"/>
                    <a:pt x="0" y="0"/>
                    <a:pt x="2" y="0"/>
                  </a:cubicBezTo>
                  <a:cubicBezTo>
                    <a:pt x="2" y="1"/>
                    <a:pt x="2" y="3"/>
                    <a:pt x="0" y="1"/>
                  </a:cubicBezTo>
                </a:path>
              </a:pathLst>
            </a:custGeom>
            <a:grpFill/>
            <a:ln w="6350" cmpd="sng">
              <a:solidFill>
                <a:schemeClr val="bg1"/>
              </a:solidFill>
              <a:round/>
              <a:headEnd/>
              <a:tailEnd/>
            </a:ln>
          </p:spPr>
          <p:txBody>
            <a:bodyPr/>
            <a:lstStyle/>
            <a:p>
              <a:endParaRPr lang="en-GB" sz="1539" dirty="0"/>
            </a:p>
          </p:txBody>
        </p:sp>
        <p:sp>
          <p:nvSpPr>
            <p:cNvPr id="401" name="Freeform 269"/>
            <p:cNvSpPr>
              <a:spLocks noEditPoints="1"/>
            </p:cNvSpPr>
            <p:nvPr/>
          </p:nvSpPr>
          <p:spPr bwMode="auto">
            <a:xfrm>
              <a:off x="1478186" y="2007953"/>
              <a:ext cx="2173820" cy="1777597"/>
            </a:xfrm>
            <a:custGeom>
              <a:avLst/>
              <a:gdLst/>
              <a:ahLst/>
              <a:cxnLst>
                <a:cxn ang="0">
                  <a:pos x="116" y="479"/>
                </a:cxn>
                <a:cxn ang="0">
                  <a:pos x="70" y="434"/>
                </a:cxn>
                <a:cxn ang="0">
                  <a:pos x="70" y="438"/>
                </a:cxn>
                <a:cxn ang="0">
                  <a:pos x="66" y="435"/>
                </a:cxn>
                <a:cxn ang="0">
                  <a:pos x="86" y="426"/>
                </a:cxn>
                <a:cxn ang="0">
                  <a:pos x="93" y="432"/>
                </a:cxn>
                <a:cxn ang="0">
                  <a:pos x="177" y="170"/>
                </a:cxn>
                <a:cxn ang="0">
                  <a:pos x="121" y="179"/>
                </a:cxn>
                <a:cxn ang="0">
                  <a:pos x="306" y="213"/>
                </a:cxn>
                <a:cxn ang="0">
                  <a:pos x="264" y="187"/>
                </a:cxn>
                <a:cxn ang="0">
                  <a:pos x="182" y="177"/>
                </a:cxn>
                <a:cxn ang="0">
                  <a:pos x="215" y="221"/>
                </a:cxn>
                <a:cxn ang="0">
                  <a:pos x="284" y="168"/>
                </a:cxn>
                <a:cxn ang="0">
                  <a:pos x="501" y="281"/>
                </a:cxn>
                <a:cxn ang="0">
                  <a:pos x="606" y="303"/>
                </a:cxn>
                <a:cxn ang="0">
                  <a:pos x="612" y="249"/>
                </a:cxn>
                <a:cxn ang="0">
                  <a:pos x="510" y="171"/>
                </a:cxn>
                <a:cxn ang="0">
                  <a:pos x="404" y="184"/>
                </a:cxn>
                <a:cxn ang="0">
                  <a:pos x="463" y="297"/>
                </a:cxn>
                <a:cxn ang="0">
                  <a:pos x="500" y="168"/>
                </a:cxn>
                <a:cxn ang="0">
                  <a:pos x="483" y="140"/>
                </a:cxn>
                <a:cxn ang="0">
                  <a:pos x="352" y="109"/>
                </a:cxn>
                <a:cxn ang="0">
                  <a:pos x="370" y="180"/>
                </a:cxn>
                <a:cxn ang="0">
                  <a:pos x="316" y="160"/>
                </a:cxn>
                <a:cxn ang="0">
                  <a:pos x="287" y="73"/>
                </a:cxn>
                <a:cxn ang="0">
                  <a:pos x="498" y="96"/>
                </a:cxn>
                <a:cxn ang="0">
                  <a:pos x="602" y="5"/>
                </a:cxn>
                <a:cxn ang="0">
                  <a:pos x="405" y="22"/>
                </a:cxn>
                <a:cxn ang="0">
                  <a:pos x="431" y="53"/>
                </a:cxn>
                <a:cxn ang="0">
                  <a:pos x="418" y="114"/>
                </a:cxn>
                <a:cxn ang="0">
                  <a:pos x="431" y="72"/>
                </a:cxn>
                <a:cxn ang="0">
                  <a:pos x="338" y="76"/>
                </a:cxn>
                <a:cxn ang="0">
                  <a:pos x="244" y="112"/>
                </a:cxn>
                <a:cxn ang="0">
                  <a:pos x="215" y="143"/>
                </a:cxn>
                <a:cxn ang="0">
                  <a:pos x="157" y="120"/>
                </a:cxn>
                <a:cxn ang="0">
                  <a:pos x="249" y="87"/>
                </a:cxn>
                <a:cxn ang="0">
                  <a:pos x="303" y="126"/>
                </a:cxn>
                <a:cxn ang="0">
                  <a:pos x="640" y="522"/>
                </a:cxn>
                <a:cxn ang="0">
                  <a:pos x="687" y="501"/>
                </a:cxn>
                <a:cxn ang="0">
                  <a:pos x="678" y="456"/>
                </a:cxn>
                <a:cxn ang="0">
                  <a:pos x="401" y="494"/>
                </a:cxn>
                <a:cxn ang="0">
                  <a:pos x="448" y="508"/>
                </a:cxn>
                <a:cxn ang="0">
                  <a:pos x="472" y="529"/>
                </a:cxn>
                <a:cxn ang="0">
                  <a:pos x="492" y="554"/>
                </a:cxn>
                <a:cxn ang="0">
                  <a:pos x="561" y="521"/>
                </a:cxn>
                <a:cxn ang="0">
                  <a:pos x="602" y="530"/>
                </a:cxn>
                <a:cxn ang="0">
                  <a:pos x="649" y="463"/>
                </a:cxn>
                <a:cxn ang="0">
                  <a:pos x="609" y="350"/>
                </a:cxn>
                <a:cxn ang="0">
                  <a:pos x="501" y="356"/>
                </a:cxn>
                <a:cxn ang="0">
                  <a:pos x="379" y="367"/>
                </a:cxn>
                <a:cxn ang="0">
                  <a:pos x="462" y="258"/>
                </a:cxn>
                <a:cxn ang="0">
                  <a:pos x="408" y="222"/>
                </a:cxn>
                <a:cxn ang="0">
                  <a:pos x="361" y="240"/>
                </a:cxn>
                <a:cxn ang="0">
                  <a:pos x="204" y="238"/>
                </a:cxn>
                <a:cxn ang="0">
                  <a:pos x="52" y="227"/>
                </a:cxn>
                <a:cxn ang="0">
                  <a:pos x="48" y="356"/>
                </a:cxn>
                <a:cxn ang="0">
                  <a:pos x="96" y="432"/>
                </a:cxn>
                <a:cxn ang="0">
                  <a:pos x="119" y="466"/>
                </a:cxn>
                <a:cxn ang="0">
                  <a:pos x="484" y="317"/>
                </a:cxn>
                <a:cxn ang="0">
                  <a:pos x="183" y="120"/>
                </a:cxn>
                <a:cxn ang="0">
                  <a:pos x="305" y="115"/>
                </a:cxn>
                <a:cxn ang="0">
                  <a:pos x="471" y="437"/>
                </a:cxn>
                <a:cxn ang="0">
                  <a:pos x="494" y="398"/>
                </a:cxn>
              </a:cxnLst>
              <a:rect l="0" t="0" r="r" b="b"/>
              <a:pathLst>
                <a:path w="702" h="566">
                  <a:moveTo>
                    <a:pt x="99" y="463"/>
                  </a:moveTo>
                  <a:cubicBezTo>
                    <a:pt x="102" y="462"/>
                    <a:pt x="107" y="463"/>
                    <a:pt x="108" y="465"/>
                  </a:cubicBezTo>
                  <a:cubicBezTo>
                    <a:pt x="110" y="466"/>
                    <a:pt x="122" y="468"/>
                    <a:pt x="124" y="470"/>
                  </a:cubicBezTo>
                  <a:cubicBezTo>
                    <a:pt x="125" y="474"/>
                    <a:pt x="128" y="476"/>
                    <a:pt x="128" y="476"/>
                  </a:cubicBezTo>
                  <a:cubicBezTo>
                    <a:pt x="127" y="477"/>
                    <a:pt x="130" y="480"/>
                    <a:pt x="133" y="480"/>
                  </a:cubicBezTo>
                  <a:cubicBezTo>
                    <a:pt x="136" y="482"/>
                    <a:pt x="136" y="485"/>
                    <a:pt x="137" y="485"/>
                  </a:cubicBezTo>
                  <a:cubicBezTo>
                    <a:pt x="139" y="487"/>
                    <a:pt x="137" y="488"/>
                    <a:pt x="139" y="488"/>
                  </a:cubicBezTo>
                  <a:cubicBezTo>
                    <a:pt x="140" y="490"/>
                    <a:pt x="140" y="493"/>
                    <a:pt x="139" y="491"/>
                  </a:cubicBezTo>
                  <a:cubicBezTo>
                    <a:pt x="139" y="491"/>
                    <a:pt x="139" y="493"/>
                    <a:pt x="136" y="493"/>
                  </a:cubicBezTo>
                  <a:cubicBezTo>
                    <a:pt x="133" y="491"/>
                    <a:pt x="133" y="490"/>
                    <a:pt x="130" y="490"/>
                  </a:cubicBezTo>
                  <a:cubicBezTo>
                    <a:pt x="127" y="490"/>
                    <a:pt x="125" y="487"/>
                    <a:pt x="125" y="485"/>
                  </a:cubicBezTo>
                  <a:cubicBezTo>
                    <a:pt x="127" y="485"/>
                    <a:pt x="125" y="485"/>
                    <a:pt x="124" y="485"/>
                  </a:cubicBezTo>
                  <a:cubicBezTo>
                    <a:pt x="122" y="485"/>
                    <a:pt x="119" y="484"/>
                    <a:pt x="121" y="482"/>
                  </a:cubicBezTo>
                  <a:cubicBezTo>
                    <a:pt x="121" y="480"/>
                    <a:pt x="119" y="482"/>
                    <a:pt x="119" y="480"/>
                  </a:cubicBezTo>
                  <a:cubicBezTo>
                    <a:pt x="118" y="479"/>
                    <a:pt x="118" y="479"/>
                    <a:pt x="116" y="479"/>
                  </a:cubicBezTo>
                  <a:cubicBezTo>
                    <a:pt x="113" y="480"/>
                    <a:pt x="113" y="477"/>
                    <a:pt x="115" y="477"/>
                  </a:cubicBezTo>
                  <a:cubicBezTo>
                    <a:pt x="118" y="476"/>
                    <a:pt x="115" y="477"/>
                    <a:pt x="113" y="474"/>
                  </a:cubicBezTo>
                  <a:cubicBezTo>
                    <a:pt x="113" y="471"/>
                    <a:pt x="110" y="476"/>
                    <a:pt x="110" y="474"/>
                  </a:cubicBezTo>
                  <a:cubicBezTo>
                    <a:pt x="108" y="473"/>
                    <a:pt x="110" y="471"/>
                    <a:pt x="110" y="471"/>
                  </a:cubicBezTo>
                  <a:cubicBezTo>
                    <a:pt x="108" y="470"/>
                    <a:pt x="107" y="474"/>
                    <a:pt x="107" y="471"/>
                  </a:cubicBezTo>
                  <a:cubicBezTo>
                    <a:pt x="107" y="470"/>
                    <a:pt x="104" y="473"/>
                    <a:pt x="104" y="471"/>
                  </a:cubicBezTo>
                  <a:cubicBezTo>
                    <a:pt x="102" y="471"/>
                    <a:pt x="105" y="470"/>
                    <a:pt x="104" y="470"/>
                  </a:cubicBezTo>
                  <a:cubicBezTo>
                    <a:pt x="102" y="468"/>
                    <a:pt x="104" y="466"/>
                    <a:pt x="107" y="466"/>
                  </a:cubicBezTo>
                  <a:cubicBezTo>
                    <a:pt x="108" y="466"/>
                    <a:pt x="105" y="465"/>
                    <a:pt x="104" y="466"/>
                  </a:cubicBezTo>
                  <a:cubicBezTo>
                    <a:pt x="101" y="466"/>
                    <a:pt x="98" y="463"/>
                    <a:pt x="99" y="463"/>
                  </a:cubicBezTo>
                  <a:close/>
                  <a:moveTo>
                    <a:pt x="64" y="431"/>
                  </a:moveTo>
                  <a:cubicBezTo>
                    <a:pt x="66" y="431"/>
                    <a:pt x="67" y="432"/>
                    <a:pt x="66" y="432"/>
                  </a:cubicBezTo>
                  <a:cubicBezTo>
                    <a:pt x="64" y="431"/>
                    <a:pt x="64" y="432"/>
                    <a:pt x="66" y="432"/>
                  </a:cubicBezTo>
                  <a:cubicBezTo>
                    <a:pt x="67" y="434"/>
                    <a:pt x="64" y="434"/>
                    <a:pt x="67" y="434"/>
                  </a:cubicBezTo>
                  <a:cubicBezTo>
                    <a:pt x="70" y="434"/>
                    <a:pt x="67" y="434"/>
                    <a:pt x="70" y="434"/>
                  </a:cubicBezTo>
                  <a:cubicBezTo>
                    <a:pt x="72" y="432"/>
                    <a:pt x="70" y="428"/>
                    <a:pt x="72" y="426"/>
                  </a:cubicBezTo>
                  <a:cubicBezTo>
                    <a:pt x="73" y="425"/>
                    <a:pt x="73" y="421"/>
                    <a:pt x="72" y="423"/>
                  </a:cubicBezTo>
                  <a:cubicBezTo>
                    <a:pt x="70" y="425"/>
                    <a:pt x="69" y="423"/>
                    <a:pt x="69" y="425"/>
                  </a:cubicBezTo>
                  <a:cubicBezTo>
                    <a:pt x="70" y="426"/>
                    <a:pt x="70" y="428"/>
                    <a:pt x="67" y="428"/>
                  </a:cubicBezTo>
                  <a:cubicBezTo>
                    <a:pt x="66" y="429"/>
                    <a:pt x="64" y="428"/>
                    <a:pt x="66" y="428"/>
                  </a:cubicBezTo>
                  <a:cubicBezTo>
                    <a:pt x="69" y="426"/>
                    <a:pt x="70" y="426"/>
                    <a:pt x="69" y="423"/>
                  </a:cubicBezTo>
                  <a:cubicBezTo>
                    <a:pt x="67" y="421"/>
                    <a:pt x="67" y="423"/>
                    <a:pt x="66" y="423"/>
                  </a:cubicBezTo>
                  <a:cubicBezTo>
                    <a:pt x="64" y="421"/>
                    <a:pt x="64" y="423"/>
                    <a:pt x="64" y="421"/>
                  </a:cubicBezTo>
                  <a:cubicBezTo>
                    <a:pt x="63" y="421"/>
                    <a:pt x="61" y="421"/>
                    <a:pt x="61" y="423"/>
                  </a:cubicBezTo>
                  <a:cubicBezTo>
                    <a:pt x="63" y="425"/>
                    <a:pt x="61" y="425"/>
                    <a:pt x="63" y="428"/>
                  </a:cubicBezTo>
                  <a:cubicBezTo>
                    <a:pt x="64" y="429"/>
                    <a:pt x="61" y="428"/>
                    <a:pt x="63" y="431"/>
                  </a:cubicBezTo>
                  <a:cubicBezTo>
                    <a:pt x="64" y="431"/>
                    <a:pt x="63" y="431"/>
                    <a:pt x="64" y="431"/>
                  </a:cubicBezTo>
                  <a:close/>
                  <a:moveTo>
                    <a:pt x="69" y="435"/>
                  </a:moveTo>
                  <a:cubicBezTo>
                    <a:pt x="69" y="435"/>
                    <a:pt x="70" y="437"/>
                    <a:pt x="69" y="437"/>
                  </a:cubicBezTo>
                  <a:cubicBezTo>
                    <a:pt x="67" y="437"/>
                    <a:pt x="69" y="438"/>
                    <a:pt x="70" y="438"/>
                  </a:cubicBezTo>
                  <a:cubicBezTo>
                    <a:pt x="72" y="438"/>
                    <a:pt x="70" y="440"/>
                    <a:pt x="70" y="440"/>
                  </a:cubicBezTo>
                  <a:cubicBezTo>
                    <a:pt x="70" y="440"/>
                    <a:pt x="70" y="442"/>
                    <a:pt x="73" y="443"/>
                  </a:cubicBezTo>
                  <a:cubicBezTo>
                    <a:pt x="75" y="445"/>
                    <a:pt x="73" y="445"/>
                    <a:pt x="75" y="445"/>
                  </a:cubicBezTo>
                  <a:cubicBezTo>
                    <a:pt x="75" y="446"/>
                    <a:pt x="75" y="446"/>
                    <a:pt x="77" y="446"/>
                  </a:cubicBezTo>
                  <a:cubicBezTo>
                    <a:pt x="78" y="448"/>
                    <a:pt x="78" y="446"/>
                    <a:pt x="78" y="445"/>
                  </a:cubicBezTo>
                  <a:cubicBezTo>
                    <a:pt x="77" y="445"/>
                    <a:pt x="77" y="445"/>
                    <a:pt x="77" y="445"/>
                  </a:cubicBezTo>
                  <a:cubicBezTo>
                    <a:pt x="77" y="443"/>
                    <a:pt x="77" y="443"/>
                    <a:pt x="77" y="443"/>
                  </a:cubicBezTo>
                  <a:cubicBezTo>
                    <a:pt x="75" y="445"/>
                    <a:pt x="75" y="443"/>
                    <a:pt x="75" y="443"/>
                  </a:cubicBezTo>
                  <a:cubicBezTo>
                    <a:pt x="73" y="443"/>
                    <a:pt x="72" y="440"/>
                    <a:pt x="72" y="440"/>
                  </a:cubicBezTo>
                  <a:cubicBezTo>
                    <a:pt x="73" y="438"/>
                    <a:pt x="72" y="440"/>
                    <a:pt x="72" y="438"/>
                  </a:cubicBezTo>
                  <a:cubicBezTo>
                    <a:pt x="70" y="437"/>
                    <a:pt x="73" y="438"/>
                    <a:pt x="73" y="437"/>
                  </a:cubicBezTo>
                  <a:cubicBezTo>
                    <a:pt x="73" y="437"/>
                    <a:pt x="73" y="437"/>
                    <a:pt x="73" y="435"/>
                  </a:cubicBezTo>
                  <a:cubicBezTo>
                    <a:pt x="73" y="435"/>
                    <a:pt x="72" y="435"/>
                    <a:pt x="72" y="434"/>
                  </a:cubicBezTo>
                  <a:cubicBezTo>
                    <a:pt x="72" y="434"/>
                    <a:pt x="72" y="432"/>
                    <a:pt x="70" y="434"/>
                  </a:cubicBezTo>
                  <a:cubicBezTo>
                    <a:pt x="69" y="435"/>
                    <a:pt x="66" y="435"/>
                    <a:pt x="66" y="435"/>
                  </a:cubicBezTo>
                  <a:cubicBezTo>
                    <a:pt x="67" y="437"/>
                    <a:pt x="67" y="435"/>
                    <a:pt x="69" y="435"/>
                  </a:cubicBezTo>
                  <a:close/>
                  <a:moveTo>
                    <a:pt x="78" y="418"/>
                  </a:moveTo>
                  <a:cubicBezTo>
                    <a:pt x="78" y="417"/>
                    <a:pt x="80" y="415"/>
                    <a:pt x="81" y="417"/>
                  </a:cubicBezTo>
                  <a:cubicBezTo>
                    <a:pt x="81" y="417"/>
                    <a:pt x="80" y="420"/>
                    <a:pt x="78" y="418"/>
                  </a:cubicBezTo>
                  <a:close/>
                  <a:moveTo>
                    <a:pt x="112" y="474"/>
                  </a:moveTo>
                  <a:cubicBezTo>
                    <a:pt x="113" y="474"/>
                    <a:pt x="115" y="476"/>
                    <a:pt x="113" y="477"/>
                  </a:cubicBezTo>
                  <a:cubicBezTo>
                    <a:pt x="113" y="477"/>
                    <a:pt x="110" y="476"/>
                    <a:pt x="112" y="474"/>
                  </a:cubicBezTo>
                  <a:close/>
                  <a:moveTo>
                    <a:pt x="86" y="434"/>
                  </a:moveTo>
                  <a:cubicBezTo>
                    <a:pt x="87" y="435"/>
                    <a:pt x="89" y="434"/>
                    <a:pt x="87" y="432"/>
                  </a:cubicBezTo>
                  <a:cubicBezTo>
                    <a:pt x="87" y="431"/>
                    <a:pt x="86" y="431"/>
                    <a:pt x="84" y="429"/>
                  </a:cubicBezTo>
                  <a:cubicBezTo>
                    <a:pt x="81" y="428"/>
                    <a:pt x="83" y="429"/>
                    <a:pt x="83" y="431"/>
                  </a:cubicBezTo>
                  <a:cubicBezTo>
                    <a:pt x="84" y="432"/>
                    <a:pt x="86" y="432"/>
                    <a:pt x="86" y="434"/>
                  </a:cubicBezTo>
                  <a:close/>
                  <a:moveTo>
                    <a:pt x="90" y="434"/>
                  </a:moveTo>
                  <a:cubicBezTo>
                    <a:pt x="90" y="432"/>
                    <a:pt x="90" y="432"/>
                    <a:pt x="90" y="431"/>
                  </a:cubicBezTo>
                  <a:cubicBezTo>
                    <a:pt x="89" y="429"/>
                    <a:pt x="87" y="428"/>
                    <a:pt x="86" y="426"/>
                  </a:cubicBezTo>
                  <a:cubicBezTo>
                    <a:pt x="84" y="425"/>
                    <a:pt x="84" y="426"/>
                    <a:pt x="84" y="428"/>
                  </a:cubicBezTo>
                  <a:cubicBezTo>
                    <a:pt x="86" y="428"/>
                    <a:pt x="86" y="429"/>
                    <a:pt x="87" y="429"/>
                  </a:cubicBezTo>
                  <a:cubicBezTo>
                    <a:pt x="87" y="429"/>
                    <a:pt x="87" y="431"/>
                    <a:pt x="89" y="434"/>
                  </a:cubicBezTo>
                  <a:cubicBezTo>
                    <a:pt x="90" y="434"/>
                    <a:pt x="90" y="434"/>
                    <a:pt x="90" y="434"/>
                  </a:cubicBezTo>
                  <a:close/>
                  <a:moveTo>
                    <a:pt x="83" y="425"/>
                  </a:moveTo>
                  <a:cubicBezTo>
                    <a:pt x="83" y="426"/>
                    <a:pt x="83" y="426"/>
                    <a:pt x="84" y="426"/>
                  </a:cubicBezTo>
                  <a:cubicBezTo>
                    <a:pt x="86" y="425"/>
                    <a:pt x="84" y="423"/>
                    <a:pt x="83" y="423"/>
                  </a:cubicBezTo>
                  <a:cubicBezTo>
                    <a:pt x="81" y="423"/>
                    <a:pt x="81" y="425"/>
                    <a:pt x="81" y="426"/>
                  </a:cubicBezTo>
                  <a:cubicBezTo>
                    <a:pt x="81" y="428"/>
                    <a:pt x="81" y="425"/>
                    <a:pt x="83" y="425"/>
                  </a:cubicBezTo>
                  <a:close/>
                  <a:moveTo>
                    <a:pt x="95" y="437"/>
                  </a:moveTo>
                  <a:cubicBezTo>
                    <a:pt x="96" y="437"/>
                    <a:pt x="93" y="438"/>
                    <a:pt x="93" y="438"/>
                  </a:cubicBezTo>
                  <a:cubicBezTo>
                    <a:pt x="93" y="440"/>
                    <a:pt x="95" y="442"/>
                    <a:pt x="96" y="440"/>
                  </a:cubicBezTo>
                  <a:cubicBezTo>
                    <a:pt x="96" y="437"/>
                    <a:pt x="96" y="442"/>
                    <a:pt x="96" y="442"/>
                  </a:cubicBezTo>
                  <a:cubicBezTo>
                    <a:pt x="98" y="442"/>
                    <a:pt x="98" y="440"/>
                    <a:pt x="98" y="437"/>
                  </a:cubicBezTo>
                  <a:cubicBezTo>
                    <a:pt x="98" y="435"/>
                    <a:pt x="95" y="432"/>
                    <a:pt x="93" y="432"/>
                  </a:cubicBezTo>
                  <a:cubicBezTo>
                    <a:pt x="93" y="432"/>
                    <a:pt x="95" y="435"/>
                    <a:pt x="93" y="435"/>
                  </a:cubicBezTo>
                  <a:cubicBezTo>
                    <a:pt x="93" y="435"/>
                    <a:pt x="92" y="438"/>
                    <a:pt x="93" y="437"/>
                  </a:cubicBezTo>
                  <a:cubicBezTo>
                    <a:pt x="95" y="437"/>
                    <a:pt x="95" y="435"/>
                    <a:pt x="95" y="437"/>
                  </a:cubicBezTo>
                  <a:close/>
                  <a:moveTo>
                    <a:pt x="95" y="440"/>
                  </a:moveTo>
                  <a:cubicBezTo>
                    <a:pt x="93" y="440"/>
                    <a:pt x="92" y="438"/>
                    <a:pt x="92" y="440"/>
                  </a:cubicBezTo>
                  <a:cubicBezTo>
                    <a:pt x="92" y="440"/>
                    <a:pt x="93" y="442"/>
                    <a:pt x="95" y="443"/>
                  </a:cubicBezTo>
                  <a:cubicBezTo>
                    <a:pt x="95" y="445"/>
                    <a:pt x="95" y="442"/>
                    <a:pt x="95" y="440"/>
                  </a:cubicBezTo>
                  <a:close/>
                  <a:moveTo>
                    <a:pt x="98" y="445"/>
                  </a:moveTo>
                  <a:cubicBezTo>
                    <a:pt x="96" y="445"/>
                    <a:pt x="96" y="443"/>
                    <a:pt x="96" y="443"/>
                  </a:cubicBezTo>
                  <a:cubicBezTo>
                    <a:pt x="98" y="443"/>
                    <a:pt x="98" y="445"/>
                    <a:pt x="98" y="445"/>
                  </a:cubicBezTo>
                  <a:close/>
                  <a:moveTo>
                    <a:pt x="142" y="194"/>
                  </a:moveTo>
                  <a:cubicBezTo>
                    <a:pt x="143" y="196"/>
                    <a:pt x="148" y="193"/>
                    <a:pt x="151" y="190"/>
                  </a:cubicBezTo>
                  <a:cubicBezTo>
                    <a:pt x="156" y="188"/>
                    <a:pt x="154" y="191"/>
                    <a:pt x="160" y="190"/>
                  </a:cubicBezTo>
                  <a:cubicBezTo>
                    <a:pt x="166" y="187"/>
                    <a:pt x="160" y="179"/>
                    <a:pt x="168" y="177"/>
                  </a:cubicBezTo>
                  <a:cubicBezTo>
                    <a:pt x="174" y="177"/>
                    <a:pt x="169" y="173"/>
                    <a:pt x="177" y="170"/>
                  </a:cubicBezTo>
                  <a:cubicBezTo>
                    <a:pt x="186" y="166"/>
                    <a:pt x="191" y="162"/>
                    <a:pt x="197" y="162"/>
                  </a:cubicBezTo>
                  <a:cubicBezTo>
                    <a:pt x="207" y="159"/>
                    <a:pt x="203" y="156"/>
                    <a:pt x="200" y="156"/>
                  </a:cubicBezTo>
                  <a:cubicBezTo>
                    <a:pt x="195" y="154"/>
                    <a:pt x="192" y="146"/>
                    <a:pt x="182" y="146"/>
                  </a:cubicBezTo>
                  <a:cubicBezTo>
                    <a:pt x="172" y="146"/>
                    <a:pt x="177" y="149"/>
                    <a:pt x="174" y="151"/>
                  </a:cubicBezTo>
                  <a:cubicBezTo>
                    <a:pt x="172" y="151"/>
                    <a:pt x="174" y="149"/>
                    <a:pt x="172" y="148"/>
                  </a:cubicBezTo>
                  <a:cubicBezTo>
                    <a:pt x="171" y="146"/>
                    <a:pt x="171" y="148"/>
                    <a:pt x="166" y="146"/>
                  </a:cubicBezTo>
                  <a:cubicBezTo>
                    <a:pt x="157" y="145"/>
                    <a:pt x="159" y="140"/>
                    <a:pt x="150" y="143"/>
                  </a:cubicBezTo>
                  <a:cubicBezTo>
                    <a:pt x="142" y="145"/>
                    <a:pt x="127" y="145"/>
                    <a:pt x="130" y="146"/>
                  </a:cubicBezTo>
                  <a:cubicBezTo>
                    <a:pt x="131" y="148"/>
                    <a:pt x="130" y="151"/>
                    <a:pt x="134" y="152"/>
                  </a:cubicBezTo>
                  <a:cubicBezTo>
                    <a:pt x="139" y="154"/>
                    <a:pt x="134" y="156"/>
                    <a:pt x="134" y="157"/>
                  </a:cubicBezTo>
                  <a:cubicBezTo>
                    <a:pt x="134" y="160"/>
                    <a:pt x="131" y="157"/>
                    <a:pt x="131" y="160"/>
                  </a:cubicBezTo>
                  <a:cubicBezTo>
                    <a:pt x="131" y="163"/>
                    <a:pt x="127" y="165"/>
                    <a:pt x="128" y="165"/>
                  </a:cubicBezTo>
                  <a:cubicBezTo>
                    <a:pt x="131" y="166"/>
                    <a:pt x="133" y="168"/>
                    <a:pt x="128" y="168"/>
                  </a:cubicBezTo>
                  <a:cubicBezTo>
                    <a:pt x="125" y="168"/>
                    <a:pt x="125" y="168"/>
                    <a:pt x="127" y="171"/>
                  </a:cubicBezTo>
                  <a:cubicBezTo>
                    <a:pt x="127" y="173"/>
                    <a:pt x="121" y="176"/>
                    <a:pt x="121" y="179"/>
                  </a:cubicBezTo>
                  <a:cubicBezTo>
                    <a:pt x="121" y="180"/>
                    <a:pt x="119" y="180"/>
                    <a:pt x="121" y="182"/>
                  </a:cubicBezTo>
                  <a:cubicBezTo>
                    <a:pt x="122" y="182"/>
                    <a:pt x="124" y="182"/>
                    <a:pt x="133" y="185"/>
                  </a:cubicBezTo>
                  <a:cubicBezTo>
                    <a:pt x="139" y="188"/>
                    <a:pt x="139" y="193"/>
                    <a:pt x="142" y="194"/>
                  </a:cubicBezTo>
                  <a:close/>
                  <a:moveTo>
                    <a:pt x="274" y="221"/>
                  </a:moveTo>
                  <a:cubicBezTo>
                    <a:pt x="274" y="226"/>
                    <a:pt x="274" y="221"/>
                    <a:pt x="282" y="224"/>
                  </a:cubicBezTo>
                  <a:cubicBezTo>
                    <a:pt x="290" y="226"/>
                    <a:pt x="280" y="224"/>
                    <a:pt x="285" y="227"/>
                  </a:cubicBezTo>
                  <a:cubicBezTo>
                    <a:pt x="290" y="229"/>
                    <a:pt x="288" y="226"/>
                    <a:pt x="294" y="227"/>
                  </a:cubicBezTo>
                  <a:cubicBezTo>
                    <a:pt x="300" y="229"/>
                    <a:pt x="297" y="227"/>
                    <a:pt x="300" y="227"/>
                  </a:cubicBezTo>
                  <a:cubicBezTo>
                    <a:pt x="303" y="229"/>
                    <a:pt x="305" y="226"/>
                    <a:pt x="308" y="226"/>
                  </a:cubicBezTo>
                  <a:cubicBezTo>
                    <a:pt x="309" y="226"/>
                    <a:pt x="312" y="222"/>
                    <a:pt x="309" y="221"/>
                  </a:cubicBezTo>
                  <a:cubicBezTo>
                    <a:pt x="308" y="219"/>
                    <a:pt x="311" y="219"/>
                    <a:pt x="308" y="218"/>
                  </a:cubicBezTo>
                  <a:cubicBezTo>
                    <a:pt x="305" y="218"/>
                    <a:pt x="299" y="222"/>
                    <a:pt x="300" y="219"/>
                  </a:cubicBezTo>
                  <a:cubicBezTo>
                    <a:pt x="303" y="216"/>
                    <a:pt x="296" y="216"/>
                    <a:pt x="297" y="215"/>
                  </a:cubicBezTo>
                  <a:cubicBezTo>
                    <a:pt x="299" y="215"/>
                    <a:pt x="303" y="218"/>
                    <a:pt x="305" y="216"/>
                  </a:cubicBezTo>
                  <a:cubicBezTo>
                    <a:pt x="308" y="215"/>
                    <a:pt x="302" y="216"/>
                    <a:pt x="306" y="213"/>
                  </a:cubicBezTo>
                  <a:cubicBezTo>
                    <a:pt x="309" y="212"/>
                    <a:pt x="309" y="216"/>
                    <a:pt x="312" y="215"/>
                  </a:cubicBezTo>
                  <a:cubicBezTo>
                    <a:pt x="314" y="213"/>
                    <a:pt x="312" y="216"/>
                    <a:pt x="316" y="216"/>
                  </a:cubicBezTo>
                  <a:cubicBezTo>
                    <a:pt x="319" y="216"/>
                    <a:pt x="319" y="212"/>
                    <a:pt x="317" y="210"/>
                  </a:cubicBezTo>
                  <a:cubicBezTo>
                    <a:pt x="317" y="207"/>
                    <a:pt x="312" y="210"/>
                    <a:pt x="312" y="207"/>
                  </a:cubicBezTo>
                  <a:cubicBezTo>
                    <a:pt x="312" y="205"/>
                    <a:pt x="311" y="208"/>
                    <a:pt x="303" y="202"/>
                  </a:cubicBezTo>
                  <a:cubicBezTo>
                    <a:pt x="300" y="201"/>
                    <a:pt x="299" y="201"/>
                    <a:pt x="300" y="202"/>
                  </a:cubicBezTo>
                  <a:cubicBezTo>
                    <a:pt x="300" y="204"/>
                    <a:pt x="294" y="202"/>
                    <a:pt x="293" y="199"/>
                  </a:cubicBezTo>
                  <a:cubicBezTo>
                    <a:pt x="291" y="194"/>
                    <a:pt x="287" y="196"/>
                    <a:pt x="290" y="193"/>
                  </a:cubicBezTo>
                  <a:cubicBezTo>
                    <a:pt x="291" y="190"/>
                    <a:pt x="291" y="187"/>
                    <a:pt x="288" y="184"/>
                  </a:cubicBezTo>
                  <a:cubicBezTo>
                    <a:pt x="285" y="182"/>
                    <a:pt x="285" y="173"/>
                    <a:pt x="280" y="168"/>
                  </a:cubicBezTo>
                  <a:cubicBezTo>
                    <a:pt x="277" y="163"/>
                    <a:pt x="279" y="166"/>
                    <a:pt x="273" y="162"/>
                  </a:cubicBezTo>
                  <a:cubicBezTo>
                    <a:pt x="267" y="159"/>
                    <a:pt x="271" y="165"/>
                    <a:pt x="264" y="162"/>
                  </a:cubicBezTo>
                  <a:cubicBezTo>
                    <a:pt x="261" y="160"/>
                    <a:pt x="258" y="162"/>
                    <a:pt x="259" y="166"/>
                  </a:cubicBezTo>
                  <a:cubicBezTo>
                    <a:pt x="262" y="171"/>
                    <a:pt x="261" y="177"/>
                    <a:pt x="267" y="182"/>
                  </a:cubicBezTo>
                  <a:cubicBezTo>
                    <a:pt x="270" y="184"/>
                    <a:pt x="265" y="185"/>
                    <a:pt x="264" y="187"/>
                  </a:cubicBezTo>
                  <a:cubicBezTo>
                    <a:pt x="264" y="187"/>
                    <a:pt x="262" y="187"/>
                    <a:pt x="259" y="180"/>
                  </a:cubicBezTo>
                  <a:cubicBezTo>
                    <a:pt x="256" y="176"/>
                    <a:pt x="258" y="171"/>
                    <a:pt x="252" y="170"/>
                  </a:cubicBezTo>
                  <a:cubicBezTo>
                    <a:pt x="245" y="168"/>
                    <a:pt x="252" y="168"/>
                    <a:pt x="247" y="166"/>
                  </a:cubicBezTo>
                  <a:cubicBezTo>
                    <a:pt x="241" y="165"/>
                    <a:pt x="236" y="165"/>
                    <a:pt x="241" y="168"/>
                  </a:cubicBezTo>
                  <a:cubicBezTo>
                    <a:pt x="245" y="170"/>
                    <a:pt x="241" y="171"/>
                    <a:pt x="244" y="171"/>
                  </a:cubicBezTo>
                  <a:cubicBezTo>
                    <a:pt x="247" y="171"/>
                    <a:pt x="250" y="174"/>
                    <a:pt x="242" y="173"/>
                  </a:cubicBezTo>
                  <a:cubicBezTo>
                    <a:pt x="236" y="171"/>
                    <a:pt x="239" y="179"/>
                    <a:pt x="236" y="176"/>
                  </a:cubicBezTo>
                  <a:cubicBezTo>
                    <a:pt x="232" y="173"/>
                    <a:pt x="241" y="171"/>
                    <a:pt x="232" y="168"/>
                  </a:cubicBezTo>
                  <a:cubicBezTo>
                    <a:pt x="223" y="166"/>
                    <a:pt x="221" y="166"/>
                    <a:pt x="218" y="168"/>
                  </a:cubicBezTo>
                  <a:cubicBezTo>
                    <a:pt x="215" y="170"/>
                    <a:pt x="223" y="170"/>
                    <a:pt x="212" y="173"/>
                  </a:cubicBezTo>
                  <a:cubicBezTo>
                    <a:pt x="206" y="174"/>
                    <a:pt x="215" y="170"/>
                    <a:pt x="213" y="168"/>
                  </a:cubicBezTo>
                  <a:cubicBezTo>
                    <a:pt x="213" y="165"/>
                    <a:pt x="217" y="163"/>
                    <a:pt x="212" y="160"/>
                  </a:cubicBezTo>
                  <a:cubicBezTo>
                    <a:pt x="207" y="159"/>
                    <a:pt x="198" y="165"/>
                    <a:pt x="192" y="166"/>
                  </a:cubicBezTo>
                  <a:cubicBezTo>
                    <a:pt x="188" y="166"/>
                    <a:pt x="185" y="170"/>
                    <a:pt x="180" y="173"/>
                  </a:cubicBezTo>
                  <a:cubicBezTo>
                    <a:pt x="174" y="176"/>
                    <a:pt x="182" y="176"/>
                    <a:pt x="182" y="177"/>
                  </a:cubicBezTo>
                  <a:cubicBezTo>
                    <a:pt x="182" y="179"/>
                    <a:pt x="178" y="177"/>
                    <a:pt x="175" y="180"/>
                  </a:cubicBezTo>
                  <a:cubicBezTo>
                    <a:pt x="172" y="185"/>
                    <a:pt x="172" y="188"/>
                    <a:pt x="175" y="187"/>
                  </a:cubicBezTo>
                  <a:cubicBezTo>
                    <a:pt x="178" y="185"/>
                    <a:pt x="178" y="188"/>
                    <a:pt x="180" y="190"/>
                  </a:cubicBezTo>
                  <a:cubicBezTo>
                    <a:pt x="182" y="191"/>
                    <a:pt x="191" y="190"/>
                    <a:pt x="194" y="188"/>
                  </a:cubicBezTo>
                  <a:cubicBezTo>
                    <a:pt x="195" y="188"/>
                    <a:pt x="203" y="190"/>
                    <a:pt x="188" y="193"/>
                  </a:cubicBezTo>
                  <a:cubicBezTo>
                    <a:pt x="178" y="194"/>
                    <a:pt x="177" y="196"/>
                    <a:pt x="182" y="199"/>
                  </a:cubicBezTo>
                  <a:cubicBezTo>
                    <a:pt x="186" y="202"/>
                    <a:pt x="186" y="202"/>
                    <a:pt x="192" y="201"/>
                  </a:cubicBezTo>
                  <a:cubicBezTo>
                    <a:pt x="198" y="201"/>
                    <a:pt x="195" y="202"/>
                    <a:pt x="203" y="202"/>
                  </a:cubicBezTo>
                  <a:cubicBezTo>
                    <a:pt x="210" y="202"/>
                    <a:pt x="212" y="199"/>
                    <a:pt x="218" y="202"/>
                  </a:cubicBezTo>
                  <a:cubicBezTo>
                    <a:pt x="226" y="204"/>
                    <a:pt x="224" y="201"/>
                    <a:pt x="227" y="204"/>
                  </a:cubicBezTo>
                  <a:cubicBezTo>
                    <a:pt x="230" y="205"/>
                    <a:pt x="236" y="207"/>
                    <a:pt x="232" y="207"/>
                  </a:cubicBezTo>
                  <a:cubicBezTo>
                    <a:pt x="226" y="207"/>
                    <a:pt x="230" y="208"/>
                    <a:pt x="221" y="207"/>
                  </a:cubicBezTo>
                  <a:cubicBezTo>
                    <a:pt x="213" y="205"/>
                    <a:pt x="200" y="207"/>
                    <a:pt x="191" y="208"/>
                  </a:cubicBezTo>
                  <a:cubicBezTo>
                    <a:pt x="183" y="210"/>
                    <a:pt x="189" y="215"/>
                    <a:pt x="194" y="218"/>
                  </a:cubicBezTo>
                  <a:cubicBezTo>
                    <a:pt x="197" y="222"/>
                    <a:pt x="212" y="221"/>
                    <a:pt x="215" y="221"/>
                  </a:cubicBezTo>
                  <a:cubicBezTo>
                    <a:pt x="220" y="221"/>
                    <a:pt x="215" y="227"/>
                    <a:pt x="218" y="229"/>
                  </a:cubicBezTo>
                  <a:cubicBezTo>
                    <a:pt x="220" y="232"/>
                    <a:pt x="220" y="233"/>
                    <a:pt x="224" y="232"/>
                  </a:cubicBezTo>
                  <a:cubicBezTo>
                    <a:pt x="232" y="232"/>
                    <a:pt x="235" y="233"/>
                    <a:pt x="236" y="232"/>
                  </a:cubicBezTo>
                  <a:cubicBezTo>
                    <a:pt x="239" y="230"/>
                    <a:pt x="252" y="230"/>
                    <a:pt x="256" y="227"/>
                  </a:cubicBezTo>
                  <a:cubicBezTo>
                    <a:pt x="261" y="224"/>
                    <a:pt x="262" y="227"/>
                    <a:pt x="267" y="224"/>
                  </a:cubicBezTo>
                  <a:cubicBezTo>
                    <a:pt x="271" y="221"/>
                    <a:pt x="267" y="221"/>
                    <a:pt x="271" y="219"/>
                  </a:cubicBezTo>
                  <a:cubicBezTo>
                    <a:pt x="273" y="218"/>
                    <a:pt x="274" y="218"/>
                    <a:pt x="274" y="221"/>
                  </a:cubicBezTo>
                  <a:close/>
                  <a:moveTo>
                    <a:pt x="284" y="168"/>
                  </a:moveTo>
                  <a:cubicBezTo>
                    <a:pt x="284" y="166"/>
                    <a:pt x="285" y="166"/>
                    <a:pt x="287" y="163"/>
                  </a:cubicBezTo>
                  <a:cubicBezTo>
                    <a:pt x="288" y="160"/>
                    <a:pt x="291" y="157"/>
                    <a:pt x="288" y="157"/>
                  </a:cubicBezTo>
                  <a:cubicBezTo>
                    <a:pt x="285" y="156"/>
                    <a:pt x="287" y="154"/>
                    <a:pt x="279" y="154"/>
                  </a:cubicBezTo>
                  <a:cubicBezTo>
                    <a:pt x="270" y="156"/>
                    <a:pt x="267" y="159"/>
                    <a:pt x="271" y="159"/>
                  </a:cubicBezTo>
                  <a:cubicBezTo>
                    <a:pt x="276" y="160"/>
                    <a:pt x="276" y="162"/>
                    <a:pt x="276" y="162"/>
                  </a:cubicBezTo>
                  <a:cubicBezTo>
                    <a:pt x="276" y="163"/>
                    <a:pt x="279" y="165"/>
                    <a:pt x="282" y="168"/>
                  </a:cubicBezTo>
                  <a:cubicBezTo>
                    <a:pt x="284" y="168"/>
                    <a:pt x="284" y="168"/>
                    <a:pt x="284" y="168"/>
                  </a:cubicBezTo>
                  <a:close/>
                  <a:moveTo>
                    <a:pt x="474" y="213"/>
                  </a:moveTo>
                  <a:cubicBezTo>
                    <a:pt x="480" y="218"/>
                    <a:pt x="480" y="216"/>
                    <a:pt x="475" y="212"/>
                  </a:cubicBezTo>
                  <a:cubicBezTo>
                    <a:pt x="471" y="207"/>
                    <a:pt x="483" y="212"/>
                    <a:pt x="491" y="212"/>
                  </a:cubicBezTo>
                  <a:cubicBezTo>
                    <a:pt x="498" y="213"/>
                    <a:pt x="491" y="202"/>
                    <a:pt x="495" y="205"/>
                  </a:cubicBezTo>
                  <a:cubicBezTo>
                    <a:pt x="498" y="210"/>
                    <a:pt x="501" y="204"/>
                    <a:pt x="503" y="210"/>
                  </a:cubicBezTo>
                  <a:cubicBezTo>
                    <a:pt x="503" y="216"/>
                    <a:pt x="504" y="215"/>
                    <a:pt x="513" y="218"/>
                  </a:cubicBezTo>
                  <a:cubicBezTo>
                    <a:pt x="521" y="221"/>
                    <a:pt x="518" y="224"/>
                    <a:pt x="513" y="224"/>
                  </a:cubicBezTo>
                  <a:cubicBezTo>
                    <a:pt x="509" y="224"/>
                    <a:pt x="507" y="230"/>
                    <a:pt x="513" y="229"/>
                  </a:cubicBezTo>
                  <a:cubicBezTo>
                    <a:pt x="521" y="227"/>
                    <a:pt x="530" y="230"/>
                    <a:pt x="532" y="233"/>
                  </a:cubicBezTo>
                  <a:cubicBezTo>
                    <a:pt x="533" y="236"/>
                    <a:pt x="539" y="235"/>
                    <a:pt x="541" y="241"/>
                  </a:cubicBezTo>
                  <a:cubicBezTo>
                    <a:pt x="541" y="247"/>
                    <a:pt x="547" y="250"/>
                    <a:pt x="542" y="252"/>
                  </a:cubicBezTo>
                  <a:cubicBezTo>
                    <a:pt x="539" y="255"/>
                    <a:pt x="538" y="258"/>
                    <a:pt x="530" y="263"/>
                  </a:cubicBezTo>
                  <a:cubicBezTo>
                    <a:pt x="524" y="268"/>
                    <a:pt x="539" y="277"/>
                    <a:pt x="533" y="274"/>
                  </a:cubicBezTo>
                  <a:cubicBezTo>
                    <a:pt x="526" y="272"/>
                    <a:pt x="527" y="280"/>
                    <a:pt x="512" y="277"/>
                  </a:cubicBezTo>
                  <a:cubicBezTo>
                    <a:pt x="497" y="272"/>
                    <a:pt x="509" y="277"/>
                    <a:pt x="501" y="281"/>
                  </a:cubicBezTo>
                  <a:cubicBezTo>
                    <a:pt x="494" y="285"/>
                    <a:pt x="503" y="295"/>
                    <a:pt x="513" y="289"/>
                  </a:cubicBezTo>
                  <a:cubicBezTo>
                    <a:pt x="524" y="285"/>
                    <a:pt x="523" y="294"/>
                    <a:pt x="527" y="289"/>
                  </a:cubicBezTo>
                  <a:cubicBezTo>
                    <a:pt x="532" y="285"/>
                    <a:pt x="530" y="294"/>
                    <a:pt x="532" y="291"/>
                  </a:cubicBezTo>
                  <a:cubicBezTo>
                    <a:pt x="533" y="288"/>
                    <a:pt x="532" y="285"/>
                    <a:pt x="541" y="294"/>
                  </a:cubicBezTo>
                  <a:cubicBezTo>
                    <a:pt x="548" y="305"/>
                    <a:pt x="545" y="295"/>
                    <a:pt x="551" y="300"/>
                  </a:cubicBezTo>
                  <a:cubicBezTo>
                    <a:pt x="556" y="305"/>
                    <a:pt x="541" y="299"/>
                    <a:pt x="550" y="306"/>
                  </a:cubicBezTo>
                  <a:cubicBezTo>
                    <a:pt x="555" y="313"/>
                    <a:pt x="564" y="309"/>
                    <a:pt x="567" y="314"/>
                  </a:cubicBezTo>
                  <a:cubicBezTo>
                    <a:pt x="571" y="319"/>
                    <a:pt x="582" y="320"/>
                    <a:pt x="590" y="323"/>
                  </a:cubicBezTo>
                  <a:cubicBezTo>
                    <a:pt x="597" y="327"/>
                    <a:pt x="596" y="319"/>
                    <a:pt x="590" y="314"/>
                  </a:cubicBezTo>
                  <a:cubicBezTo>
                    <a:pt x="583" y="308"/>
                    <a:pt x="570" y="302"/>
                    <a:pt x="571" y="299"/>
                  </a:cubicBezTo>
                  <a:cubicBezTo>
                    <a:pt x="573" y="295"/>
                    <a:pt x="580" y="306"/>
                    <a:pt x="580" y="302"/>
                  </a:cubicBezTo>
                  <a:cubicBezTo>
                    <a:pt x="582" y="299"/>
                    <a:pt x="586" y="308"/>
                    <a:pt x="594" y="309"/>
                  </a:cubicBezTo>
                  <a:cubicBezTo>
                    <a:pt x="600" y="309"/>
                    <a:pt x="603" y="322"/>
                    <a:pt x="603" y="314"/>
                  </a:cubicBezTo>
                  <a:cubicBezTo>
                    <a:pt x="602" y="306"/>
                    <a:pt x="605" y="316"/>
                    <a:pt x="603" y="306"/>
                  </a:cubicBezTo>
                  <a:cubicBezTo>
                    <a:pt x="603" y="299"/>
                    <a:pt x="605" y="311"/>
                    <a:pt x="606" y="303"/>
                  </a:cubicBezTo>
                  <a:cubicBezTo>
                    <a:pt x="608" y="295"/>
                    <a:pt x="600" y="300"/>
                    <a:pt x="603" y="295"/>
                  </a:cubicBezTo>
                  <a:cubicBezTo>
                    <a:pt x="606" y="292"/>
                    <a:pt x="597" y="295"/>
                    <a:pt x="600" y="291"/>
                  </a:cubicBezTo>
                  <a:cubicBezTo>
                    <a:pt x="603" y="288"/>
                    <a:pt x="602" y="286"/>
                    <a:pt x="593" y="283"/>
                  </a:cubicBezTo>
                  <a:cubicBezTo>
                    <a:pt x="585" y="280"/>
                    <a:pt x="588" y="271"/>
                    <a:pt x="583" y="272"/>
                  </a:cubicBezTo>
                  <a:cubicBezTo>
                    <a:pt x="577" y="274"/>
                    <a:pt x="576" y="269"/>
                    <a:pt x="582" y="269"/>
                  </a:cubicBezTo>
                  <a:cubicBezTo>
                    <a:pt x="588" y="268"/>
                    <a:pt x="577" y="261"/>
                    <a:pt x="582" y="263"/>
                  </a:cubicBezTo>
                  <a:cubicBezTo>
                    <a:pt x="588" y="264"/>
                    <a:pt x="585" y="257"/>
                    <a:pt x="590" y="263"/>
                  </a:cubicBezTo>
                  <a:cubicBezTo>
                    <a:pt x="593" y="268"/>
                    <a:pt x="594" y="263"/>
                    <a:pt x="596" y="268"/>
                  </a:cubicBezTo>
                  <a:cubicBezTo>
                    <a:pt x="596" y="271"/>
                    <a:pt x="599" y="268"/>
                    <a:pt x="599" y="272"/>
                  </a:cubicBezTo>
                  <a:cubicBezTo>
                    <a:pt x="599" y="275"/>
                    <a:pt x="618" y="289"/>
                    <a:pt x="615" y="278"/>
                  </a:cubicBezTo>
                  <a:cubicBezTo>
                    <a:pt x="614" y="268"/>
                    <a:pt x="626" y="275"/>
                    <a:pt x="625" y="271"/>
                  </a:cubicBezTo>
                  <a:cubicBezTo>
                    <a:pt x="622" y="266"/>
                    <a:pt x="628" y="269"/>
                    <a:pt x="625" y="266"/>
                  </a:cubicBezTo>
                  <a:cubicBezTo>
                    <a:pt x="623" y="263"/>
                    <a:pt x="634" y="264"/>
                    <a:pt x="629" y="257"/>
                  </a:cubicBezTo>
                  <a:cubicBezTo>
                    <a:pt x="625" y="247"/>
                    <a:pt x="615" y="260"/>
                    <a:pt x="618" y="252"/>
                  </a:cubicBezTo>
                  <a:cubicBezTo>
                    <a:pt x="620" y="244"/>
                    <a:pt x="609" y="254"/>
                    <a:pt x="612" y="249"/>
                  </a:cubicBezTo>
                  <a:cubicBezTo>
                    <a:pt x="614" y="244"/>
                    <a:pt x="611" y="246"/>
                    <a:pt x="605" y="241"/>
                  </a:cubicBezTo>
                  <a:cubicBezTo>
                    <a:pt x="599" y="236"/>
                    <a:pt x="590" y="241"/>
                    <a:pt x="588" y="235"/>
                  </a:cubicBezTo>
                  <a:cubicBezTo>
                    <a:pt x="588" y="229"/>
                    <a:pt x="571" y="235"/>
                    <a:pt x="579" y="230"/>
                  </a:cubicBezTo>
                  <a:cubicBezTo>
                    <a:pt x="586" y="226"/>
                    <a:pt x="573" y="221"/>
                    <a:pt x="580" y="222"/>
                  </a:cubicBezTo>
                  <a:cubicBezTo>
                    <a:pt x="588" y="224"/>
                    <a:pt x="594" y="219"/>
                    <a:pt x="582" y="218"/>
                  </a:cubicBezTo>
                  <a:cubicBezTo>
                    <a:pt x="568" y="216"/>
                    <a:pt x="580" y="216"/>
                    <a:pt x="585" y="213"/>
                  </a:cubicBezTo>
                  <a:cubicBezTo>
                    <a:pt x="590" y="210"/>
                    <a:pt x="579" y="205"/>
                    <a:pt x="576" y="207"/>
                  </a:cubicBezTo>
                  <a:cubicBezTo>
                    <a:pt x="574" y="208"/>
                    <a:pt x="564" y="208"/>
                    <a:pt x="571" y="205"/>
                  </a:cubicBezTo>
                  <a:cubicBezTo>
                    <a:pt x="579" y="204"/>
                    <a:pt x="579" y="204"/>
                    <a:pt x="570" y="199"/>
                  </a:cubicBezTo>
                  <a:cubicBezTo>
                    <a:pt x="559" y="194"/>
                    <a:pt x="558" y="204"/>
                    <a:pt x="558" y="198"/>
                  </a:cubicBezTo>
                  <a:cubicBezTo>
                    <a:pt x="559" y="190"/>
                    <a:pt x="553" y="196"/>
                    <a:pt x="553" y="193"/>
                  </a:cubicBezTo>
                  <a:cubicBezTo>
                    <a:pt x="553" y="188"/>
                    <a:pt x="545" y="184"/>
                    <a:pt x="541" y="190"/>
                  </a:cubicBezTo>
                  <a:cubicBezTo>
                    <a:pt x="535" y="194"/>
                    <a:pt x="535" y="188"/>
                    <a:pt x="532" y="182"/>
                  </a:cubicBezTo>
                  <a:cubicBezTo>
                    <a:pt x="529" y="176"/>
                    <a:pt x="527" y="184"/>
                    <a:pt x="524" y="177"/>
                  </a:cubicBezTo>
                  <a:cubicBezTo>
                    <a:pt x="519" y="171"/>
                    <a:pt x="513" y="174"/>
                    <a:pt x="510" y="171"/>
                  </a:cubicBezTo>
                  <a:cubicBezTo>
                    <a:pt x="507" y="170"/>
                    <a:pt x="498" y="166"/>
                    <a:pt x="495" y="174"/>
                  </a:cubicBezTo>
                  <a:cubicBezTo>
                    <a:pt x="492" y="182"/>
                    <a:pt x="488" y="170"/>
                    <a:pt x="483" y="174"/>
                  </a:cubicBezTo>
                  <a:cubicBezTo>
                    <a:pt x="478" y="180"/>
                    <a:pt x="474" y="180"/>
                    <a:pt x="477" y="177"/>
                  </a:cubicBezTo>
                  <a:cubicBezTo>
                    <a:pt x="481" y="173"/>
                    <a:pt x="480" y="165"/>
                    <a:pt x="475" y="163"/>
                  </a:cubicBezTo>
                  <a:cubicBezTo>
                    <a:pt x="471" y="162"/>
                    <a:pt x="475" y="156"/>
                    <a:pt x="471" y="156"/>
                  </a:cubicBezTo>
                  <a:cubicBezTo>
                    <a:pt x="465" y="154"/>
                    <a:pt x="443" y="157"/>
                    <a:pt x="442" y="163"/>
                  </a:cubicBezTo>
                  <a:cubicBezTo>
                    <a:pt x="442" y="171"/>
                    <a:pt x="433" y="162"/>
                    <a:pt x="439" y="173"/>
                  </a:cubicBezTo>
                  <a:cubicBezTo>
                    <a:pt x="445" y="184"/>
                    <a:pt x="433" y="176"/>
                    <a:pt x="437" y="182"/>
                  </a:cubicBezTo>
                  <a:cubicBezTo>
                    <a:pt x="443" y="190"/>
                    <a:pt x="446" y="182"/>
                    <a:pt x="446" y="188"/>
                  </a:cubicBezTo>
                  <a:cubicBezTo>
                    <a:pt x="448" y="193"/>
                    <a:pt x="428" y="185"/>
                    <a:pt x="433" y="177"/>
                  </a:cubicBezTo>
                  <a:cubicBezTo>
                    <a:pt x="437" y="170"/>
                    <a:pt x="427" y="174"/>
                    <a:pt x="434" y="165"/>
                  </a:cubicBezTo>
                  <a:cubicBezTo>
                    <a:pt x="442" y="156"/>
                    <a:pt x="445" y="157"/>
                    <a:pt x="445" y="154"/>
                  </a:cubicBezTo>
                  <a:cubicBezTo>
                    <a:pt x="445" y="152"/>
                    <a:pt x="428" y="151"/>
                    <a:pt x="418" y="159"/>
                  </a:cubicBezTo>
                  <a:cubicBezTo>
                    <a:pt x="405" y="165"/>
                    <a:pt x="411" y="166"/>
                    <a:pt x="408" y="170"/>
                  </a:cubicBezTo>
                  <a:cubicBezTo>
                    <a:pt x="404" y="173"/>
                    <a:pt x="405" y="176"/>
                    <a:pt x="404" y="184"/>
                  </a:cubicBezTo>
                  <a:cubicBezTo>
                    <a:pt x="402" y="191"/>
                    <a:pt x="404" y="191"/>
                    <a:pt x="414" y="193"/>
                  </a:cubicBezTo>
                  <a:cubicBezTo>
                    <a:pt x="425" y="193"/>
                    <a:pt x="428" y="198"/>
                    <a:pt x="419" y="196"/>
                  </a:cubicBezTo>
                  <a:cubicBezTo>
                    <a:pt x="410" y="196"/>
                    <a:pt x="405" y="196"/>
                    <a:pt x="414" y="204"/>
                  </a:cubicBezTo>
                  <a:cubicBezTo>
                    <a:pt x="422" y="212"/>
                    <a:pt x="428" y="204"/>
                    <a:pt x="433" y="208"/>
                  </a:cubicBezTo>
                  <a:cubicBezTo>
                    <a:pt x="439" y="213"/>
                    <a:pt x="445" y="210"/>
                    <a:pt x="446" y="210"/>
                  </a:cubicBezTo>
                  <a:cubicBezTo>
                    <a:pt x="456" y="213"/>
                    <a:pt x="454" y="208"/>
                    <a:pt x="463" y="213"/>
                  </a:cubicBezTo>
                  <a:cubicBezTo>
                    <a:pt x="471" y="215"/>
                    <a:pt x="468" y="207"/>
                    <a:pt x="474" y="213"/>
                  </a:cubicBezTo>
                  <a:close/>
                  <a:moveTo>
                    <a:pt x="515" y="250"/>
                  </a:moveTo>
                  <a:cubicBezTo>
                    <a:pt x="527" y="249"/>
                    <a:pt x="521" y="244"/>
                    <a:pt x="523" y="238"/>
                  </a:cubicBezTo>
                  <a:cubicBezTo>
                    <a:pt x="524" y="233"/>
                    <a:pt x="510" y="232"/>
                    <a:pt x="507" y="240"/>
                  </a:cubicBezTo>
                  <a:cubicBezTo>
                    <a:pt x="504" y="246"/>
                    <a:pt x="503" y="250"/>
                    <a:pt x="515" y="250"/>
                  </a:cubicBezTo>
                  <a:close/>
                  <a:moveTo>
                    <a:pt x="439" y="302"/>
                  </a:moveTo>
                  <a:cubicBezTo>
                    <a:pt x="439" y="308"/>
                    <a:pt x="445" y="309"/>
                    <a:pt x="448" y="303"/>
                  </a:cubicBezTo>
                  <a:cubicBezTo>
                    <a:pt x="449" y="299"/>
                    <a:pt x="453" y="303"/>
                    <a:pt x="454" y="297"/>
                  </a:cubicBezTo>
                  <a:cubicBezTo>
                    <a:pt x="456" y="292"/>
                    <a:pt x="463" y="294"/>
                    <a:pt x="463" y="297"/>
                  </a:cubicBezTo>
                  <a:cubicBezTo>
                    <a:pt x="465" y="302"/>
                    <a:pt x="466" y="299"/>
                    <a:pt x="472" y="300"/>
                  </a:cubicBezTo>
                  <a:cubicBezTo>
                    <a:pt x="477" y="303"/>
                    <a:pt x="483" y="300"/>
                    <a:pt x="480" y="295"/>
                  </a:cubicBezTo>
                  <a:cubicBezTo>
                    <a:pt x="475" y="291"/>
                    <a:pt x="477" y="295"/>
                    <a:pt x="472" y="294"/>
                  </a:cubicBezTo>
                  <a:cubicBezTo>
                    <a:pt x="468" y="292"/>
                    <a:pt x="471" y="286"/>
                    <a:pt x="463" y="285"/>
                  </a:cubicBezTo>
                  <a:cubicBezTo>
                    <a:pt x="456" y="281"/>
                    <a:pt x="451" y="272"/>
                    <a:pt x="446" y="277"/>
                  </a:cubicBezTo>
                  <a:cubicBezTo>
                    <a:pt x="443" y="280"/>
                    <a:pt x="442" y="268"/>
                    <a:pt x="437" y="269"/>
                  </a:cubicBezTo>
                  <a:cubicBezTo>
                    <a:pt x="434" y="271"/>
                    <a:pt x="431" y="283"/>
                    <a:pt x="433" y="291"/>
                  </a:cubicBezTo>
                  <a:cubicBezTo>
                    <a:pt x="434" y="297"/>
                    <a:pt x="424" y="295"/>
                    <a:pt x="427" y="300"/>
                  </a:cubicBezTo>
                  <a:cubicBezTo>
                    <a:pt x="428" y="303"/>
                    <a:pt x="440" y="297"/>
                    <a:pt x="439" y="302"/>
                  </a:cubicBezTo>
                  <a:close/>
                  <a:moveTo>
                    <a:pt x="453" y="319"/>
                  </a:moveTo>
                  <a:cubicBezTo>
                    <a:pt x="448" y="314"/>
                    <a:pt x="463" y="306"/>
                    <a:pt x="468" y="309"/>
                  </a:cubicBezTo>
                  <a:cubicBezTo>
                    <a:pt x="472" y="311"/>
                    <a:pt x="457" y="323"/>
                    <a:pt x="453" y="319"/>
                  </a:cubicBezTo>
                  <a:close/>
                  <a:moveTo>
                    <a:pt x="480" y="162"/>
                  </a:moveTo>
                  <a:cubicBezTo>
                    <a:pt x="483" y="163"/>
                    <a:pt x="478" y="166"/>
                    <a:pt x="486" y="170"/>
                  </a:cubicBezTo>
                  <a:cubicBezTo>
                    <a:pt x="492" y="171"/>
                    <a:pt x="492" y="166"/>
                    <a:pt x="500" y="168"/>
                  </a:cubicBezTo>
                  <a:cubicBezTo>
                    <a:pt x="507" y="170"/>
                    <a:pt x="516" y="170"/>
                    <a:pt x="513" y="166"/>
                  </a:cubicBezTo>
                  <a:cubicBezTo>
                    <a:pt x="509" y="162"/>
                    <a:pt x="506" y="156"/>
                    <a:pt x="495" y="156"/>
                  </a:cubicBezTo>
                  <a:cubicBezTo>
                    <a:pt x="484" y="157"/>
                    <a:pt x="477" y="151"/>
                    <a:pt x="477" y="157"/>
                  </a:cubicBezTo>
                  <a:cubicBezTo>
                    <a:pt x="477" y="160"/>
                    <a:pt x="475" y="160"/>
                    <a:pt x="480" y="162"/>
                  </a:cubicBezTo>
                  <a:close/>
                  <a:moveTo>
                    <a:pt x="352" y="109"/>
                  </a:moveTo>
                  <a:cubicBezTo>
                    <a:pt x="357" y="114"/>
                    <a:pt x="360" y="112"/>
                    <a:pt x="361" y="115"/>
                  </a:cubicBezTo>
                  <a:cubicBezTo>
                    <a:pt x="361" y="118"/>
                    <a:pt x="369" y="117"/>
                    <a:pt x="375" y="115"/>
                  </a:cubicBezTo>
                  <a:cubicBezTo>
                    <a:pt x="383" y="114"/>
                    <a:pt x="381" y="118"/>
                    <a:pt x="387" y="121"/>
                  </a:cubicBezTo>
                  <a:cubicBezTo>
                    <a:pt x="392" y="125"/>
                    <a:pt x="381" y="129"/>
                    <a:pt x="386" y="132"/>
                  </a:cubicBezTo>
                  <a:cubicBezTo>
                    <a:pt x="390" y="134"/>
                    <a:pt x="386" y="137"/>
                    <a:pt x="390" y="140"/>
                  </a:cubicBezTo>
                  <a:cubicBezTo>
                    <a:pt x="396" y="143"/>
                    <a:pt x="393" y="138"/>
                    <a:pt x="402" y="142"/>
                  </a:cubicBezTo>
                  <a:cubicBezTo>
                    <a:pt x="411" y="146"/>
                    <a:pt x="416" y="135"/>
                    <a:pt x="416" y="140"/>
                  </a:cubicBezTo>
                  <a:cubicBezTo>
                    <a:pt x="414" y="146"/>
                    <a:pt x="421" y="143"/>
                    <a:pt x="440" y="143"/>
                  </a:cubicBezTo>
                  <a:cubicBezTo>
                    <a:pt x="462" y="145"/>
                    <a:pt x="457" y="135"/>
                    <a:pt x="459" y="140"/>
                  </a:cubicBezTo>
                  <a:cubicBezTo>
                    <a:pt x="460" y="145"/>
                    <a:pt x="483" y="145"/>
                    <a:pt x="483" y="140"/>
                  </a:cubicBezTo>
                  <a:cubicBezTo>
                    <a:pt x="483" y="135"/>
                    <a:pt x="492" y="138"/>
                    <a:pt x="486" y="135"/>
                  </a:cubicBezTo>
                  <a:cubicBezTo>
                    <a:pt x="481" y="132"/>
                    <a:pt x="489" y="132"/>
                    <a:pt x="486" y="128"/>
                  </a:cubicBezTo>
                  <a:cubicBezTo>
                    <a:pt x="483" y="123"/>
                    <a:pt x="477" y="126"/>
                    <a:pt x="475" y="123"/>
                  </a:cubicBezTo>
                  <a:cubicBezTo>
                    <a:pt x="472" y="120"/>
                    <a:pt x="463" y="123"/>
                    <a:pt x="448" y="125"/>
                  </a:cubicBezTo>
                  <a:cubicBezTo>
                    <a:pt x="431" y="126"/>
                    <a:pt x="439" y="131"/>
                    <a:pt x="430" y="128"/>
                  </a:cubicBezTo>
                  <a:cubicBezTo>
                    <a:pt x="422" y="125"/>
                    <a:pt x="422" y="131"/>
                    <a:pt x="416" y="126"/>
                  </a:cubicBezTo>
                  <a:cubicBezTo>
                    <a:pt x="411" y="121"/>
                    <a:pt x="414" y="129"/>
                    <a:pt x="411" y="128"/>
                  </a:cubicBezTo>
                  <a:cubicBezTo>
                    <a:pt x="407" y="126"/>
                    <a:pt x="411" y="125"/>
                    <a:pt x="407" y="121"/>
                  </a:cubicBezTo>
                  <a:cubicBezTo>
                    <a:pt x="404" y="117"/>
                    <a:pt x="401" y="121"/>
                    <a:pt x="401" y="118"/>
                  </a:cubicBezTo>
                  <a:cubicBezTo>
                    <a:pt x="399" y="115"/>
                    <a:pt x="411" y="120"/>
                    <a:pt x="410" y="117"/>
                  </a:cubicBezTo>
                  <a:cubicBezTo>
                    <a:pt x="410" y="114"/>
                    <a:pt x="404" y="115"/>
                    <a:pt x="399" y="112"/>
                  </a:cubicBezTo>
                  <a:cubicBezTo>
                    <a:pt x="393" y="109"/>
                    <a:pt x="392" y="109"/>
                    <a:pt x="384" y="111"/>
                  </a:cubicBezTo>
                  <a:cubicBezTo>
                    <a:pt x="378" y="112"/>
                    <a:pt x="376" y="104"/>
                    <a:pt x="372" y="104"/>
                  </a:cubicBezTo>
                  <a:cubicBezTo>
                    <a:pt x="369" y="106"/>
                    <a:pt x="360" y="103"/>
                    <a:pt x="351" y="103"/>
                  </a:cubicBezTo>
                  <a:cubicBezTo>
                    <a:pt x="347" y="103"/>
                    <a:pt x="347" y="106"/>
                    <a:pt x="352" y="109"/>
                  </a:cubicBezTo>
                  <a:close/>
                  <a:moveTo>
                    <a:pt x="357" y="137"/>
                  </a:moveTo>
                  <a:cubicBezTo>
                    <a:pt x="364" y="138"/>
                    <a:pt x="361" y="142"/>
                    <a:pt x="372" y="142"/>
                  </a:cubicBezTo>
                  <a:cubicBezTo>
                    <a:pt x="381" y="142"/>
                    <a:pt x="378" y="134"/>
                    <a:pt x="373" y="129"/>
                  </a:cubicBezTo>
                  <a:cubicBezTo>
                    <a:pt x="367" y="123"/>
                    <a:pt x="360" y="125"/>
                    <a:pt x="355" y="131"/>
                  </a:cubicBezTo>
                  <a:cubicBezTo>
                    <a:pt x="354" y="134"/>
                    <a:pt x="351" y="137"/>
                    <a:pt x="357" y="137"/>
                  </a:cubicBezTo>
                  <a:close/>
                  <a:moveTo>
                    <a:pt x="373" y="177"/>
                  </a:moveTo>
                  <a:cubicBezTo>
                    <a:pt x="373" y="174"/>
                    <a:pt x="378" y="176"/>
                    <a:pt x="375" y="171"/>
                  </a:cubicBezTo>
                  <a:cubicBezTo>
                    <a:pt x="372" y="165"/>
                    <a:pt x="387" y="174"/>
                    <a:pt x="390" y="166"/>
                  </a:cubicBezTo>
                  <a:cubicBezTo>
                    <a:pt x="395" y="159"/>
                    <a:pt x="407" y="154"/>
                    <a:pt x="398" y="151"/>
                  </a:cubicBezTo>
                  <a:cubicBezTo>
                    <a:pt x="390" y="148"/>
                    <a:pt x="390" y="152"/>
                    <a:pt x="386" y="151"/>
                  </a:cubicBezTo>
                  <a:cubicBezTo>
                    <a:pt x="381" y="148"/>
                    <a:pt x="379" y="146"/>
                    <a:pt x="367" y="149"/>
                  </a:cubicBezTo>
                  <a:cubicBezTo>
                    <a:pt x="357" y="151"/>
                    <a:pt x="364" y="154"/>
                    <a:pt x="361" y="154"/>
                  </a:cubicBezTo>
                  <a:cubicBezTo>
                    <a:pt x="358" y="154"/>
                    <a:pt x="358" y="154"/>
                    <a:pt x="358" y="163"/>
                  </a:cubicBezTo>
                  <a:cubicBezTo>
                    <a:pt x="358" y="171"/>
                    <a:pt x="363" y="171"/>
                    <a:pt x="363" y="176"/>
                  </a:cubicBezTo>
                  <a:cubicBezTo>
                    <a:pt x="361" y="182"/>
                    <a:pt x="366" y="177"/>
                    <a:pt x="370" y="180"/>
                  </a:cubicBezTo>
                  <a:cubicBezTo>
                    <a:pt x="372" y="180"/>
                    <a:pt x="372" y="180"/>
                    <a:pt x="373" y="177"/>
                  </a:cubicBezTo>
                  <a:close/>
                  <a:moveTo>
                    <a:pt x="317" y="162"/>
                  </a:moveTo>
                  <a:cubicBezTo>
                    <a:pt x="323" y="163"/>
                    <a:pt x="323" y="168"/>
                    <a:pt x="319" y="170"/>
                  </a:cubicBezTo>
                  <a:cubicBezTo>
                    <a:pt x="312" y="173"/>
                    <a:pt x="308" y="160"/>
                    <a:pt x="303" y="166"/>
                  </a:cubicBezTo>
                  <a:cubicBezTo>
                    <a:pt x="300" y="170"/>
                    <a:pt x="308" y="176"/>
                    <a:pt x="317" y="179"/>
                  </a:cubicBezTo>
                  <a:cubicBezTo>
                    <a:pt x="328" y="182"/>
                    <a:pt x="329" y="191"/>
                    <a:pt x="335" y="191"/>
                  </a:cubicBezTo>
                  <a:cubicBezTo>
                    <a:pt x="341" y="193"/>
                    <a:pt x="337" y="185"/>
                    <a:pt x="341" y="187"/>
                  </a:cubicBezTo>
                  <a:cubicBezTo>
                    <a:pt x="344" y="188"/>
                    <a:pt x="352" y="185"/>
                    <a:pt x="352" y="179"/>
                  </a:cubicBezTo>
                  <a:cubicBezTo>
                    <a:pt x="352" y="174"/>
                    <a:pt x="355" y="177"/>
                    <a:pt x="354" y="171"/>
                  </a:cubicBezTo>
                  <a:cubicBezTo>
                    <a:pt x="352" y="166"/>
                    <a:pt x="351" y="174"/>
                    <a:pt x="347" y="168"/>
                  </a:cubicBezTo>
                  <a:cubicBezTo>
                    <a:pt x="343" y="163"/>
                    <a:pt x="335" y="163"/>
                    <a:pt x="344" y="162"/>
                  </a:cubicBezTo>
                  <a:cubicBezTo>
                    <a:pt x="352" y="160"/>
                    <a:pt x="341" y="159"/>
                    <a:pt x="347" y="157"/>
                  </a:cubicBezTo>
                  <a:cubicBezTo>
                    <a:pt x="352" y="154"/>
                    <a:pt x="346" y="151"/>
                    <a:pt x="338" y="154"/>
                  </a:cubicBezTo>
                  <a:cubicBezTo>
                    <a:pt x="331" y="157"/>
                    <a:pt x="326" y="149"/>
                    <a:pt x="320" y="152"/>
                  </a:cubicBezTo>
                  <a:cubicBezTo>
                    <a:pt x="314" y="156"/>
                    <a:pt x="308" y="157"/>
                    <a:pt x="316" y="160"/>
                  </a:cubicBezTo>
                  <a:cubicBezTo>
                    <a:pt x="317" y="162"/>
                    <a:pt x="317" y="162"/>
                    <a:pt x="317" y="162"/>
                  </a:cubicBezTo>
                  <a:close/>
                  <a:moveTo>
                    <a:pt x="341" y="230"/>
                  </a:moveTo>
                  <a:cubicBezTo>
                    <a:pt x="347" y="230"/>
                    <a:pt x="351" y="235"/>
                    <a:pt x="355" y="232"/>
                  </a:cubicBezTo>
                  <a:cubicBezTo>
                    <a:pt x="360" y="227"/>
                    <a:pt x="360" y="232"/>
                    <a:pt x="363" y="229"/>
                  </a:cubicBezTo>
                  <a:cubicBezTo>
                    <a:pt x="364" y="224"/>
                    <a:pt x="360" y="229"/>
                    <a:pt x="357" y="224"/>
                  </a:cubicBezTo>
                  <a:cubicBezTo>
                    <a:pt x="354" y="218"/>
                    <a:pt x="354" y="222"/>
                    <a:pt x="347" y="216"/>
                  </a:cubicBezTo>
                  <a:cubicBezTo>
                    <a:pt x="341" y="210"/>
                    <a:pt x="340" y="212"/>
                    <a:pt x="335" y="219"/>
                  </a:cubicBezTo>
                  <a:cubicBezTo>
                    <a:pt x="331" y="226"/>
                    <a:pt x="325" y="221"/>
                    <a:pt x="329" y="226"/>
                  </a:cubicBezTo>
                  <a:cubicBezTo>
                    <a:pt x="331" y="229"/>
                    <a:pt x="335" y="229"/>
                    <a:pt x="341" y="230"/>
                  </a:cubicBezTo>
                  <a:close/>
                  <a:moveTo>
                    <a:pt x="326" y="81"/>
                  </a:moveTo>
                  <a:cubicBezTo>
                    <a:pt x="331" y="79"/>
                    <a:pt x="331" y="75"/>
                    <a:pt x="322" y="75"/>
                  </a:cubicBezTo>
                  <a:cubicBezTo>
                    <a:pt x="312" y="73"/>
                    <a:pt x="320" y="73"/>
                    <a:pt x="312" y="70"/>
                  </a:cubicBezTo>
                  <a:cubicBezTo>
                    <a:pt x="305" y="67"/>
                    <a:pt x="306" y="75"/>
                    <a:pt x="303" y="70"/>
                  </a:cubicBezTo>
                  <a:cubicBezTo>
                    <a:pt x="302" y="65"/>
                    <a:pt x="282" y="61"/>
                    <a:pt x="280" y="68"/>
                  </a:cubicBezTo>
                  <a:cubicBezTo>
                    <a:pt x="279" y="75"/>
                    <a:pt x="287" y="67"/>
                    <a:pt x="287" y="73"/>
                  </a:cubicBezTo>
                  <a:cubicBezTo>
                    <a:pt x="285" y="78"/>
                    <a:pt x="290" y="70"/>
                    <a:pt x="293" y="75"/>
                  </a:cubicBezTo>
                  <a:cubicBezTo>
                    <a:pt x="297" y="81"/>
                    <a:pt x="290" y="78"/>
                    <a:pt x="285" y="79"/>
                  </a:cubicBezTo>
                  <a:cubicBezTo>
                    <a:pt x="284" y="79"/>
                    <a:pt x="285" y="86"/>
                    <a:pt x="296" y="82"/>
                  </a:cubicBezTo>
                  <a:cubicBezTo>
                    <a:pt x="308" y="79"/>
                    <a:pt x="297" y="84"/>
                    <a:pt x="309" y="82"/>
                  </a:cubicBezTo>
                  <a:cubicBezTo>
                    <a:pt x="320" y="81"/>
                    <a:pt x="312" y="93"/>
                    <a:pt x="328" y="90"/>
                  </a:cubicBezTo>
                  <a:cubicBezTo>
                    <a:pt x="340" y="89"/>
                    <a:pt x="323" y="81"/>
                    <a:pt x="326" y="81"/>
                  </a:cubicBezTo>
                  <a:close/>
                  <a:moveTo>
                    <a:pt x="418" y="114"/>
                  </a:moveTo>
                  <a:cubicBezTo>
                    <a:pt x="421" y="117"/>
                    <a:pt x="427" y="114"/>
                    <a:pt x="430" y="112"/>
                  </a:cubicBezTo>
                  <a:cubicBezTo>
                    <a:pt x="433" y="111"/>
                    <a:pt x="434" y="115"/>
                    <a:pt x="443" y="115"/>
                  </a:cubicBezTo>
                  <a:cubicBezTo>
                    <a:pt x="453" y="115"/>
                    <a:pt x="446" y="111"/>
                    <a:pt x="456" y="114"/>
                  </a:cubicBezTo>
                  <a:cubicBezTo>
                    <a:pt x="466" y="117"/>
                    <a:pt x="478" y="107"/>
                    <a:pt x="477" y="114"/>
                  </a:cubicBezTo>
                  <a:cubicBezTo>
                    <a:pt x="474" y="120"/>
                    <a:pt x="484" y="117"/>
                    <a:pt x="491" y="114"/>
                  </a:cubicBezTo>
                  <a:cubicBezTo>
                    <a:pt x="495" y="111"/>
                    <a:pt x="500" y="115"/>
                    <a:pt x="501" y="107"/>
                  </a:cubicBezTo>
                  <a:cubicBezTo>
                    <a:pt x="501" y="101"/>
                    <a:pt x="491" y="107"/>
                    <a:pt x="491" y="103"/>
                  </a:cubicBezTo>
                  <a:cubicBezTo>
                    <a:pt x="491" y="98"/>
                    <a:pt x="494" y="100"/>
                    <a:pt x="498" y="96"/>
                  </a:cubicBezTo>
                  <a:cubicBezTo>
                    <a:pt x="504" y="93"/>
                    <a:pt x="491" y="86"/>
                    <a:pt x="504" y="89"/>
                  </a:cubicBezTo>
                  <a:cubicBezTo>
                    <a:pt x="515" y="90"/>
                    <a:pt x="524" y="84"/>
                    <a:pt x="521" y="81"/>
                  </a:cubicBezTo>
                  <a:cubicBezTo>
                    <a:pt x="518" y="78"/>
                    <a:pt x="532" y="78"/>
                    <a:pt x="519" y="73"/>
                  </a:cubicBezTo>
                  <a:cubicBezTo>
                    <a:pt x="509" y="67"/>
                    <a:pt x="529" y="75"/>
                    <a:pt x="527" y="70"/>
                  </a:cubicBezTo>
                  <a:cubicBezTo>
                    <a:pt x="524" y="65"/>
                    <a:pt x="521" y="67"/>
                    <a:pt x="516" y="67"/>
                  </a:cubicBezTo>
                  <a:cubicBezTo>
                    <a:pt x="510" y="67"/>
                    <a:pt x="501" y="68"/>
                    <a:pt x="504" y="65"/>
                  </a:cubicBezTo>
                  <a:cubicBezTo>
                    <a:pt x="507" y="64"/>
                    <a:pt x="526" y="64"/>
                    <a:pt x="533" y="62"/>
                  </a:cubicBezTo>
                  <a:cubicBezTo>
                    <a:pt x="542" y="62"/>
                    <a:pt x="535" y="56"/>
                    <a:pt x="539" y="59"/>
                  </a:cubicBezTo>
                  <a:cubicBezTo>
                    <a:pt x="544" y="61"/>
                    <a:pt x="551" y="61"/>
                    <a:pt x="556" y="56"/>
                  </a:cubicBezTo>
                  <a:cubicBezTo>
                    <a:pt x="561" y="50"/>
                    <a:pt x="571" y="45"/>
                    <a:pt x="591" y="37"/>
                  </a:cubicBezTo>
                  <a:cubicBezTo>
                    <a:pt x="611" y="30"/>
                    <a:pt x="611" y="28"/>
                    <a:pt x="594" y="30"/>
                  </a:cubicBezTo>
                  <a:cubicBezTo>
                    <a:pt x="579" y="31"/>
                    <a:pt x="591" y="28"/>
                    <a:pt x="600" y="25"/>
                  </a:cubicBezTo>
                  <a:cubicBezTo>
                    <a:pt x="611" y="23"/>
                    <a:pt x="634" y="19"/>
                    <a:pt x="634" y="16"/>
                  </a:cubicBezTo>
                  <a:cubicBezTo>
                    <a:pt x="634" y="11"/>
                    <a:pt x="617" y="14"/>
                    <a:pt x="617" y="9"/>
                  </a:cubicBezTo>
                  <a:cubicBezTo>
                    <a:pt x="618" y="6"/>
                    <a:pt x="605" y="5"/>
                    <a:pt x="602" y="5"/>
                  </a:cubicBezTo>
                  <a:cubicBezTo>
                    <a:pt x="597" y="6"/>
                    <a:pt x="597" y="5"/>
                    <a:pt x="591" y="8"/>
                  </a:cubicBezTo>
                  <a:cubicBezTo>
                    <a:pt x="583" y="11"/>
                    <a:pt x="571" y="9"/>
                    <a:pt x="579" y="8"/>
                  </a:cubicBezTo>
                  <a:cubicBezTo>
                    <a:pt x="585" y="8"/>
                    <a:pt x="594" y="5"/>
                    <a:pt x="583" y="5"/>
                  </a:cubicBezTo>
                  <a:cubicBezTo>
                    <a:pt x="571" y="5"/>
                    <a:pt x="568" y="0"/>
                    <a:pt x="559" y="2"/>
                  </a:cubicBezTo>
                  <a:cubicBezTo>
                    <a:pt x="550" y="3"/>
                    <a:pt x="548" y="0"/>
                    <a:pt x="539" y="3"/>
                  </a:cubicBezTo>
                  <a:cubicBezTo>
                    <a:pt x="532" y="6"/>
                    <a:pt x="523" y="0"/>
                    <a:pt x="503" y="5"/>
                  </a:cubicBezTo>
                  <a:cubicBezTo>
                    <a:pt x="494" y="8"/>
                    <a:pt x="488" y="2"/>
                    <a:pt x="481" y="5"/>
                  </a:cubicBezTo>
                  <a:cubicBezTo>
                    <a:pt x="475" y="8"/>
                    <a:pt x="468" y="3"/>
                    <a:pt x="474" y="8"/>
                  </a:cubicBezTo>
                  <a:cubicBezTo>
                    <a:pt x="480" y="14"/>
                    <a:pt x="466" y="6"/>
                    <a:pt x="465" y="11"/>
                  </a:cubicBezTo>
                  <a:cubicBezTo>
                    <a:pt x="463" y="16"/>
                    <a:pt x="460" y="16"/>
                    <a:pt x="451" y="14"/>
                  </a:cubicBezTo>
                  <a:cubicBezTo>
                    <a:pt x="442" y="14"/>
                    <a:pt x="453" y="13"/>
                    <a:pt x="442" y="11"/>
                  </a:cubicBezTo>
                  <a:cubicBezTo>
                    <a:pt x="431" y="11"/>
                    <a:pt x="446" y="16"/>
                    <a:pt x="434" y="16"/>
                  </a:cubicBezTo>
                  <a:cubicBezTo>
                    <a:pt x="422" y="17"/>
                    <a:pt x="445" y="19"/>
                    <a:pt x="439" y="20"/>
                  </a:cubicBezTo>
                  <a:cubicBezTo>
                    <a:pt x="433" y="22"/>
                    <a:pt x="430" y="17"/>
                    <a:pt x="419" y="19"/>
                  </a:cubicBezTo>
                  <a:cubicBezTo>
                    <a:pt x="408" y="20"/>
                    <a:pt x="413" y="23"/>
                    <a:pt x="405" y="22"/>
                  </a:cubicBezTo>
                  <a:cubicBezTo>
                    <a:pt x="398" y="20"/>
                    <a:pt x="389" y="25"/>
                    <a:pt x="390" y="28"/>
                  </a:cubicBezTo>
                  <a:cubicBezTo>
                    <a:pt x="393" y="33"/>
                    <a:pt x="395" y="28"/>
                    <a:pt x="399" y="31"/>
                  </a:cubicBezTo>
                  <a:cubicBezTo>
                    <a:pt x="402" y="33"/>
                    <a:pt x="408" y="30"/>
                    <a:pt x="405" y="33"/>
                  </a:cubicBezTo>
                  <a:cubicBezTo>
                    <a:pt x="401" y="36"/>
                    <a:pt x="401" y="39"/>
                    <a:pt x="408" y="41"/>
                  </a:cubicBezTo>
                  <a:cubicBezTo>
                    <a:pt x="416" y="42"/>
                    <a:pt x="421" y="47"/>
                    <a:pt x="428" y="42"/>
                  </a:cubicBezTo>
                  <a:cubicBezTo>
                    <a:pt x="436" y="37"/>
                    <a:pt x="445" y="37"/>
                    <a:pt x="439" y="39"/>
                  </a:cubicBezTo>
                  <a:cubicBezTo>
                    <a:pt x="433" y="41"/>
                    <a:pt x="421" y="45"/>
                    <a:pt x="440" y="47"/>
                  </a:cubicBezTo>
                  <a:cubicBezTo>
                    <a:pt x="459" y="48"/>
                    <a:pt x="453" y="41"/>
                    <a:pt x="459" y="44"/>
                  </a:cubicBezTo>
                  <a:cubicBezTo>
                    <a:pt x="463" y="47"/>
                    <a:pt x="480" y="44"/>
                    <a:pt x="492" y="36"/>
                  </a:cubicBezTo>
                  <a:cubicBezTo>
                    <a:pt x="506" y="30"/>
                    <a:pt x="488" y="39"/>
                    <a:pt x="500" y="41"/>
                  </a:cubicBezTo>
                  <a:cubicBezTo>
                    <a:pt x="512" y="41"/>
                    <a:pt x="501" y="42"/>
                    <a:pt x="478" y="47"/>
                  </a:cubicBezTo>
                  <a:cubicBezTo>
                    <a:pt x="457" y="51"/>
                    <a:pt x="457" y="48"/>
                    <a:pt x="466" y="54"/>
                  </a:cubicBezTo>
                  <a:cubicBezTo>
                    <a:pt x="474" y="61"/>
                    <a:pt x="484" y="61"/>
                    <a:pt x="475" y="62"/>
                  </a:cubicBezTo>
                  <a:cubicBezTo>
                    <a:pt x="468" y="64"/>
                    <a:pt x="468" y="58"/>
                    <a:pt x="460" y="53"/>
                  </a:cubicBezTo>
                  <a:cubicBezTo>
                    <a:pt x="453" y="50"/>
                    <a:pt x="431" y="47"/>
                    <a:pt x="431" y="53"/>
                  </a:cubicBezTo>
                  <a:cubicBezTo>
                    <a:pt x="431" y="58"/>
                    <a:pt x="431" y="58"/>
                    <a:pt x="439" y="59"/>
                  </a:cubicBezTo>
                  <a:cubicBezTo>
                    <a:pt x="446" y="62"/>
                    <a:pt x="453" y="68"/>
                    <a:pt x="448" y="68"/>
                  </a:cubicBezTo>
                  <a:cubicBezTo>
                    <a:pt x="445" y="70"/>
                    <a:pt x="445" y="72"/>
                    <a:pt x="453" y="73"/>
                  </a:cubicBezTo>
                  <a:cubicBezTo>
                    <a:pt x="462" y="73"/>
                    <a:pt x="465" y="76"/>
                    <a:pt x="457" y="75"/>
                  </a:cubicBezTo>
                  <a:cubicBezTo>
                    <a:pt x="448" y="73"/>
                    <a:pt x="430" y="75"/>
                    <a:pt x="427" y="78"/>
                  </a:cubicBezTo>
                  <a:cubicBezTo>
                    <a:pt x="422" y="81"/>
                    <a:pt x="421" y="87"/>
                    <a:pt x="428" y="86"/>
                  </a:cubicBezTo>
                  <a:cubicBezTo>
                    <a:pt x="436" y="84"/>
                    <a:pt x="431" y="87"/>
                    <a:pt x="439" y="86"/>
                  </a:cubicBezTo>
                  <a:cubicBezTo>
                    <a:pt x="445" y="84"/>
                    <a:pt x="437" y="87"/>
                    <a:pt x="442" y="93"/>
                  </a:cubicBezTo>
                  <a:cubicBezTo>
                    <a:pt x="446" y="100"/>
                    <a:pt x="457" y="93"/>
                    <a:pt x="462" y="87"/>
                  </a:cubicBezTo>
                  <a:cubicBezTo>
                    <a:pt x="466" y="82"/>
                    <a:pt x="457" y="100"/>
                    <a:pt x="446" y="100"/>
                  </a:cubicBezTo>
                  <a:cubicBezTo>
                    <a:pt x="437" y="98"/>
                    <a:pt x="437" y="89"/>
                    <a:pt x="427" y="89"/>
                  </a:cubicBezTo>
                  <a:cubicBezTo>
                    <a:pt x="418" y="89"/>
                    <a:pt x="416" y="90"/>
                    <a:pt x="419" y="95"/>
                  </a:cubicBezTo>
                  <a:cubicBezTo>
                    <a:pt x="424" y="98"/>
                    <a:pt x="431" y="103"/>
                    <a:pt x="422" y="103"/>
                  </a:cubicBezTo>
                  <a:cubicBezTo>
                    <a:pt x="411" y="103"/>
                    <a:pt x="404" y="107"/>
                    <a:pt x="408" y="112"/>
                  </a:cubicBezTo>
                  <a:cubicBezTo>
                    <a:pt x="411" y="114"/>
                    <a:pt x="413" y="111"/>
                    <a:pt x="418" y="114"/>
                  </a:cubicBezTo>
                  <a:close/>
                  <a:moveTo>
                    <a:pt x="369" y="37"/>
                  </a:moveTo>
                  <a:cubicBezTo>
                    <a:pt x="364" y="37"/>
                    <a:pt x="363" y="37"/>
                    <a:pt x="361" y="42"/>
                  </a:cubicBezTo>
                  <a:cubicBezTo>
                    <a:pt x="360" y="45"/>
                    <a:pt x="357" y="44"/>
                    <a:pt x="354" y="48"/>
                  </a:cubicBezTo>
                  <a:cubicBezTo>
                    <a:pt x="351" y="53"/>
                    <a:pt x="369" y="51"/>
                    <a:pt x="367" y="53"/>
                  </a:cubicBezTo>
                  <a:cubicBezTo>
                    <a:pt x="366" y="58"/>
                    <a:pt x="351" y="50"/>
                    <a:pt x="351" y="54"/>
                  </a:cubicBezTo>
                  <a:cubicBezTo>
                    <a:pt x="349" y="58"/>
                    <a:pt x="354" y="59"/>
                    <a:pt x="361" y="65"/>
                  </a:cubicBezTo>
                  <a:cubicBezTo>
                    <a:pt x="367" y="70"/>
                    <a:pt x="373" y="62"/>
                    <a:pt x="372" y="65"/>
                  </a:cubicBezTo>
                  <a:cubicBezTo>
                    <a:pt x="369" y="70"/>
                    <a:pt x="387" y="62"/>
                    <a:pt x="384" y="65"/>
                  </a:cubicBezTo>
                  <a:cubicBezTo>
                    <a:pt x="383" y="70"/>
                    <a:pt x="367" y="70"/>
                    <a:pt x="372" y="73"/>
                  </a:cubicBezTo>
                  <a:cubicBezTo>
                    <a:pt x="375" y="75"/>
                    <a:pt x="378" y="79"/>
                    <a:pt x="383" y="82"/>
                  </a:cubicBezTo>
                  <a:cubicBezTo>
                    <a:pt x="389" y="84"/>
                    <a:pt x="401" y="89"/>
                    <a:pt x="401" y="84"/>
                  </a:cubicBezTo>
                  <a:cubicBezTo>
                    <a:pt x="401" y="79"/>
                    <a:pt x="408" y="87"/>
                    <a:pt x="407" y="82"/>
                  </a:cubicBezTo>
                  <a:cubicBezTo>
                    <a:pt x="404" y="76"/>
                    <a:pt x="407" y="79"/>
                    <a:pt x="411" y="84"/>
                  </a:cubicBezTo>
                  <a:cubicBezTo>
                    <a:pt x="416" y="89"/>
                    <a:pt x="413" y="78"/>
                    <a:pt x="416" y="79"/>
                  </a:cubicBezTo>
                  <a:cubicBezTo>
                    <a:pt x="421" y="79"/>
                    <a:pt x="425" y="75"/>
                    <a:pt x="431" y="72"/>
                  </a:cubicBezTo>
                  <a:cubicBezTo>
                    <a:pt x="437" y="68"/>
                    <a:pt x="448" y="67"/>
                    <a:pt x="443" y="65"/>
                  </a:cubicBezTo>
                  <a:cubicBezTo>
                    <a:pt x="437" y="62"/>
                    <a:pt x="439" y="59"/>
                    <a:pt x="428" y="61"/>
                  </a:cubicBezTo>
                  <a:cubicBezTo>
                    <a:pt x="419" y="64"/>
                    <a:pt x="434" y="59"/>
                    <a:pt x="427" y="54"/>
                  </a:cubicBezTo>
                  <a:cubicBezTo>
                    <a:pt x="421" y="51"/>
                    <a:pt x="428" y="48"/>
                    <a:pt x="419" y="47"/>
                  </a:cubicBezTo>
                  <a:cubicBezTo>
                    <a:pt x="410" y="47"/>
                    <a:pt x="418" y="54"/>
                    <a:pt x="413" y="51"/>
                  </a:cubicBezTo>
                  <a:cubicBezTo>
                    <a:pt x="407" y="50"/>
                    <a:pt x="414" y="47"/>
                    <a:pt x="405" y="45"/>
                  </a:cubicBezTo>
                  <a:cubicBezTo>
                    <a:pt x="396" y="45"/>
                    <a:pt x="389" y="31"/>
                    <a:pt x="373" y="31"/>
                  </a:cubicBezTo>
                  <a:cubicBezTo>
                    <a:pt x="363" y="33"/>
                    <a:pt x="379" y="37"/>
                    <a:pt x="369" y="37"/>
                  </a:cubicBezTo>
                  <a:close/>
                  <a:moveTo>
                    <a:pt x="344" y="84"/>
                  </a:moveTo>
                  <a:cubicBezTo>
                    <a:pt x="351" y="86"/>
                    <a:pt x="338" y="87"/>
                    <a:pt x="344" y="87"/>
                  </a:cubicBezTo>
                  <a:cubicBezTo>
                    <a:pt x="351" y="89"/>
                    <a:pt x="344" y="93"/>
                    <a:pt x="351" y="90"/>
                  </a:cubicBezTo>
                  <a:cubicBezTo>
                    <a:pt x="357" y="89"/>
                    <a:pt x="366" y="89"/>
                    <a:pt x="364" y="86"/>
                  </a:cubicBezTo>
                  <a:cubicBezTo>
                    <a:pt x="361" y="82"/>
                    <a:pt x="370" y="82"/>
                    <a:pt x="364" y="81"/>
                  </a:cubicBezTo>
                  <a:cubicBezTo>
                    <a:pt x="357" y="78"/>
                    <a:pt x="358" y="81"/>
                    <a:pt x="352" y="76"/>
                  </a:cubicBezTo>
                  <a:cubicBezTo>
                    <a:pt x="346" y="73"/>
                    <a:pt x="335" y="73"/>
                    <a:pt x="338" y="76"/>
                  </a:cubicBezTo>
                  <a:cubicBezTo>
                    <a:pt x="340" y="81"/>
                    <a:pt x="332" y="79"/>
                    <a:pt x="338" y="82"/>
                  </a:cubicBezTo>
                  <a:cubicBezTo>
                    <a:pt x="341" y="82"/>
                    <a:pt x="338" y="82"/>
                    <a:pt x="344" y="84"/>
                  </a:cubicBezTo>
                  <a:close/>
                  <a:moveTo>
                    <a:pt x="329" y="58"/>
                  </a:moveTo>
                  <a:cubicBezTo>
                    <a:pt x="332" y="61"/>
                    <a:pt x="335" y="61"/>
                    <a:pt x="335" y="56"/>
                  </a:cubicBezTo>
                  <a:cubicBezTo>
                    <a:pt x="334" y="51"/>
                    <a:pt x="323" y="50"/>
                    <a:pt x="323" y="54"/>
                  </a:cubicBezTo>
                  <a:cubicBezTo>
                    <a:pt x="325" y="58"/>
                    <a:pt x="326" y="56"/>
                    <a:pt x="329" y="58"/>
                  </a:cubicBezTo>
                  <a:close/>
                  <a:moveTo>
                    <a:pt x="238" y="142"/>
                  </a:moveTo>
                  <a:cubicBezTo>
                    <a:pt x="245" y="138"/>
                    <a:pt x="250" y="134"/>
                    <a:pt x="256" y="135"/>
                  </a:cubicBezTo>
                  <a:cubicBezTo>
                    <a:pt x="262" y="138"/>
                    <a:pt x="259" y="134"/>
                    <a:pt x="265" y="135"/>
                  </a:cubicBezTo>
                  <a:cubicBezTo>
                    <a:pt x="271" y="137"/>
                    <a:pt x="276" y="135"/>
                    <a:pt x="282" y="128"/>
                  </a:cubicBezTo>
                  <a:cubicBezTo>
                    <a:pt x="288" y="120"/>
                    <a:pt x="274" y="118"/>
                    <a:pt x="270" y="120"/>
                  </a:cubicBezTo>
                  <a:cubicBezTo>
                    <a:pt x="267" y="121"/>
                    <a:pt x="262" y="125"/>
                    <a:pt x="264" y="121"/>
                  </a:cubicBezTo>
                  <a:cubicBezTo>
                    <a:pt x="265" y="117"/>
                    <a:pt x="258" y="120"/>
                    <a:pt x="261" y="117"/>
                  </a:cubicBezTo>
                  <a:cubicBezTo>
                    <a:pt x="264" y="114"/>
                    <a:pt x="258" y="117"/>
                    <a:pt x="258" y="109"/>
                  </a:cubicBezTo>
                  <a:cubicBezTo>
                    <a:pt x="258" y="103"/>
                    <a:pt x="252" y="107"/>
                    <a:pt x="244" y="112"/>
                  </a:cubicBezTo>
                  <a:cubicBezTo>
                    <a:pt x="236" y="117"/>
                    <a:pt x="255" y="117"/>
                    <a:pt x="249" y="120"/>
                  </a:cubicBezTo>
                  <a:cubicBezTo>
                    <a:pt x="242" y="125"/>
                    <a:pt x="256" y="123"/>
                    <a:pt x="255" y="126"/>
                  </a:cubicBezTo>
                  <a:cubicBezTo>
                    <a:pt x="253" y="131"/>
                    <a:pt x="249" y="125"/>
                    <a:pt x="241" y="126"/>
                  </a:cubicBezTo>
                  <a:cubicBezTo>
                    <a:pt x="232" y="128"/>
                    <a:pt x="239" y="126"/>
                    <a:pt x="229" y="118"/>
                  </a:cubicBezTo>
                  <a:cubicBezTo>
                    <a:pt x="217" y="111"/>
                    <a:pt x="217" y="121"/>
                    <a:pt x="213" y="115"/>
                  </a:cubicBezTo>
                  <a:cubicBezTo>
                    <a:pt x="210" y="109"/>
                    <a:pt x="206" y="112"/>
                    <a:pt x="197" y="117"/>
                  </a:cubicBezTo>
                  <a:cubicBezTo>
                    <a:pt x="188" y="120"/>
                    <a:pt x="198" y="117"/>
                    <a:pt x="191" y="123"/>
                  </a:cubicBezTo>
                  <a:cubicBezTo>
                    <a:pt x="185" y="128"/>
                    <a:pt x="194" y="125"/>
                    <a:pt x="188" y="128"/>
                  </a:cubicBezTo>
                  <a:cubicBezTo>
                    <a:pt x="182" y="132"/>
                    <a:pt x="188" y="132"/>
                    <a:pt x="195" y="135"/>
                  </a:cubicBezTo>
                  <a:cubicBezTo>
                    <a:pt x="203" y="137"/>
                    <a:pt x="203" y="132"/>
                    <a:pt x="204" y="134"/>
                  </a:cubicBezTo>
                  <a:cubicBezTo>
                    <a:pt x="206" y="137"/>
                    <a:pt x="209" y="138"/>
                    <a:pt x="212" y="134"/>
                  </a:cubicBezTo>
                  <a:cubicBezTo>
                    <a:pt x="215" y="129"/>
                    <a:pt x="217" y="129"/>
                    <a:pt x="215" y="132"/>
                  </a:cubicBezTo>
                  <a:cubicBezTo>
                    <a:pt x="213" y="135"/>
                    <a:pt x="218" y="135"/>
                    <a:pt x="230" y="132"/>
                  </a:cubicBezTo>
                  <a:cubicBezTo>
                    <a:pt x="242" y="131"/>
                    <a:pt x="236" y="135"/>
                    <a:pt x="227" y="135"/>
                  </a:cubicBezTo>
                  <a:cubicBezTo>
                    <a:pt x="218" y="137"/>
                    <a:pt x="204" y="140"/>
                    <a:pt x="215" y="143"/>
                  </a:cubicBezTo>
                  <a:cubicBezTo>
                    <a:pt x="221" y="146"/>
                    <a:pt x="229" y="143"/>
                    <a:pt x="238" y="142"/>
                  </a:cubicBezTo>
                  <a:close/>
                  <a:moveTo>
                    <a:pt x="288" y="96"/>
                  </a:moveTo>
                  <a:cubicBezTo>
                    <a:pt x="284" y="92"/>
                    <a:pt x="276" y="90"/>
                    <a:pt x="277" y="93"/>
                  </a:cubicBezTo>
                  <a:cubicBezTo>
                    <a:pt x="279" y="96"/>
                    <a:pt x="280" y="103"/>
                    <a:pt x="288" y="103"/>
                  </a:cubicBezTo>
                  <a:cubicBezTo>
                    <a:pt x="291" y="101"/>
                    <a:pt x="293" y="101"/>
                    <a:pt x="288" y="96"/>
                  </a:cubicBezTo>
                  <a:close/>
                  <a:moveTo>
                    <a:pt x="192" y="111"/>
                  </a:moveTo>
                  <a:cubicBezTo>
                    <a:pt x="198" y="111"/>
                    <a:pt x="204" y="107"/>
                    <a:pt x="197" y="104"/>
                  </a:cubicBezTo>
                  <a:cubicBezTo>
                    <a:pt x="191" y="100"/>
                    <a:pt x="207" y="100"/>
                    <a:pt x="198" y="96"/>
                  </a:cubicBezTo>
                  <a:cubicBezTo>
                    <a:pt x="192" y="93"/>
                    <a:pt x="191" y="95"/>
                    <a:pt x="189" y="98"/>
                  </a:cubicBezTo>
                  <a:cubicBezTo>
                    <a:pt x="188" y="101"/>
                    <a:pt x="180" y="92"/>
                    <a:pt x="168" y="103"/>
                  </a:cubicBezTo>
                  <a:cubicBezTo>
                    <a:pt x="157" y="111"/>
                    <a:pt x="162" y="106"/>
                    <a:pt x="156" y="111"/>
                  </a:cubicBezTo>
                  <a:cubicBezTo>
                    <a:pt x="150" y="117"/>
                    <a:pt x="150" y="109"/>
                    <a:pt x="145" y="115"/>
                  </a:cubicBezTo>
                  <a:cubicBezTo>
                    <a:pt x="139" y="120"/>
                    <a:pt x="147" y="117"/>
                    <a:pt x="145" y="120"/>
                  </a:cubicBezTo>
                  <a:cubicBezTo>
                    <a:pt x="143" y="121"/>
                    <a:pt x="147" y="121"/>
                    <a:pt x="150" y="120"/>
                  </a:cubicBezTo>
                  <a:cubicBezTo>
                    <a:pt x="153" y="117"/>
                    <a:pt x="153" y="121"/>
                    <a:pt x="157" y="120"/>
                  </a:cubicBezTo>
                  <a:cubicBezTo>
                    <a:pt x="160" y="120"/>
                    <a:pt x="159" y="115"/>
                    <a:pt x="162" y="120"/>
                  </a:cubicBezTo>
                  <a:cubicBezTo>
                    <a:pt x="163" y="125"/>
                    <a:pt x="169" y="125"/>
                    <a:pt x="169" y="118"/>
                  </a:cubicBezTo>
                  <a:cubicBezTo>
                    <a:pt x="169" y="112"/>
                    <a:pt x="171" y="125"/>
                    <a:pt x="177" y="114"/>
                  </a:cubicBezTo>
                  <a:cubicBezTo>
                    <a:pt x="180" y="107"/>
                    <a:pt x="175" y="111"/>
                    <a:pt x="182" y="107"/>
                  </a:cubicBezTo>
                  <a:cubicBezTo>
                    <a:pt x="188" y="104"/>
                    <a:pt x="178" y="114"/>
                    <a:pt x="186" y="115"/>
                  </a:cubicBezTo>
                  <a:cubicBezTo>
                    <a:pt x="195" y="117"/>
                    <a:pt x="188" y="111"/>
                    <a:pt x="192" y="111"/>
                  </a:cubicBezTo>
                  <a:close/>
                  <a:moveTo>
                    <a:pt x="232" y="82"/>
                  </a:moveTo>
                  <a:cubicBezTo>
                    <a:pt x="236" y="84"/>
                    <a:pt x="232" y="82"/>
                    <a:pt x="241" y="82"/>
                  </a:cubicBezTo>
                  <a:cubicBezTo>
                    <a:pt x="250" y="84"/>
                    <a:pt x="256" y="81"/>
                    <a:pt x="247" y="78"/>
                  </a:cubicBezTo>
                  <a:cubicBezTo>
                    <a:pt x="236" y="73"/>
                    <a:pt x="236" y="78"/>
                    <a:pt x="227" y="79"/>
                  </a:cubicBezTo>
                  <a:cubicBezTo>
                    <a:pt x="218" y="81"/>
                    <a:pt x="218" y="84"/>
                    <a:pt x="224" y="82"/>
                  </a:cubicBezTo>
                  <a:cubicBezTo>
                    <a:pt x="226" y="82"/>
                    <a:pt x="226" y="82"/>
                    <a:pt x="232" y="82"/>
                  </a:cubicBezTo>
                  <a:close/>
                  <a:moveTo>
                    <a:pt x="239" y="96"/>
                  </a:moveTo>
                  <a:cubicBezTo>
                    <a:pt x="247" y="95"/>
                    <a:pt x="249" y="92"/>
                    <a:pt x="241" y="90"/>
                  </a:cubicBezTo>
                  <a:cubicBezTo>
                    <a:pt x="235" y="90"/>
                    <a:pt x="247" y="90"/>
                    <a:pt x="249" y="87"/>
                  </a:cubicBezTo>
                  <a:cubicBezTo>
                    <a:pt x="250" y="84"/>
                    <a:pt x="239" y="86"/>
                    <a:pt x="229" y="87"/>
                  </a:cubicBezTo>
                  <a:cubicBezTo>
                    <a:pt x="218" y="89"/>
                    <a:pt x="218" y="90"/>
                    <a:pt x="220" y="95"/>
                  </a:cubicBezTo>
                  <a:cubicBezTo>
                    <a:pt x="223" y="100"/>
                    <a:pt x="232" y="98"/>
                    <a:pt x="239" y="96"/>
                  </a:cubicBezTo>
                  <a:close/>
                  <a:moveTo>
                    <a:pt x="335" y="135"/>
                  </a:moveTo>
                  <a:cubicBezTo>
                    <a:pt x="340" y="135"/>
                    <a:pt x="344" y="135"/>
                    <a:pt x="343" y="131"/>
                  </a:cubicBezTo>
                  <a:cubicBezTo>
                    <a:pt x="341" y="128"/>
                    <a:pt x="341" y="125"/>
                    <a:pt x="344" y="128"/>
                  </a:cubicBezTo>
                  <a:cubicBezTo>
                    <a:pt x="347" y="131"/>
                    <a:pt x="347" y="128"/>
                    <a:pt x="344" y="125"/>
                  </a:cubicBezTo>
                  <a:cubicBezTo>
                    <a:pt x="341" y="120"/>
                    <a:pt x="346" y="114"/>
                    <a:pt x="338" y="109"/>
                  </a:cubicBezTo>
                  <a:cubicBezTo>
                    <a:pt x="331" y="106"/>
                    <a:pt x="334" y="114"/>
                    <a:pt x="331" y="111"/>
                  </a:cubicBezTo>
                  <a:cubicBezTo>
                    <a:pt x="326" y="109"/>
                    <a:pt x="323" y="109"/>
                    <a:pt x="319" y="111"/>
                  </a:cubicBezTo>
                  <a:cubicBezTo>
                    <a:pt x="314" y="112"/>
                    <a:pt x="320" y="114"/>
                    <a:pt x="326" y="121"/>
                  </a:cubicBezTo>
                  <a:cubicBezTo>
                    <a:pt x="312" y="115"/>
                    <a:pt x="320" y="114"/>
                    <a:pt x="312" y="112"/>
                  </a:cubicBezTo>
                  <a:cubicBezTo>
                    <a:pt x="305" y="112"/>
                    <a:pt x="306" y="114"/>
                    <a:pt x="311" y="120"/>
                  </a:cubicBezTo>
                  <a:cubicBezTo>
                    <a:pt x="316" y="125"/>
                    <a:pt x="311" y="120"/>
                    <a:pt x="308" y="121"/>
                  </a:cubicBezTo>
                  <a:cubicBezTo>
                    <a:pt x="306" y="125"/>
                    <a:pt x="300" y="123"/>
                    <a:pt x="303" y="126"/>
                  </a:cubicBezTo>
                  <a:cubicBezTo>
                    <a:pt x="305" y="129"/>
                    <a:pt x="323" y="125"/>
                    <a:pt x="329" y="125"/>
                  </a:cubicBezTo>
                  <a:cubicBezTo>
                    <a:pt x="334" y="125"/>
                    <a:pt x="317" y="126"/>
                    <a:pt x="320" y="131"/>
                  </a:cubicBezTo>
                  <a:cubicBezTo>
                    <a:pt x="323" y="134"/>
                    <a:pt x="320" y="138"/>
                    <a:pt x="326" y="135"/>
                  </a:cubicBezTo>
                  <a:cubicBezTo>
                    <a:pt x="329" y="134"/>
                    <a:pt x="329" y="135"/>
                    <a:pt x="335" y="135"/>
                  </a:cubicBezTo>
                  <a:close/>
                  <a:moveTo>
                    <a:pt x="623" y="518"/>
                  </a:moveTo>
                  <a:cubicBezTo>
                    <a:pt x="623" y="515"/>
                    <a:pt x="626" y="515"/>
                    <a:pt x="625" y="515"/>
                  </a:cubicBezTo>
                  <a:cubicBezTo>
                    <a:pt x="625" y="513"/>
                    <a:pt x="618" y="515"/>
                    <a:pt x="612" y="513"/>
                  </a:cubicBezTo>
                  <a:cubicBezTo>
                    <a:pt x="608" y="512"/>
                    <a:pt x="611" y="505"/>
                    <a:pt x="608" y="510"/>
                  </a:cubicBezTo>
                  <a:cubicBezTo>
                    <a:pt x="605" y="515"/>
                    <a:pt x="609" y="512"/>
                    <a:pt x="608" y="515"/>
                  </a:cubicBezTo>
                  <a:cubicBezTo>
                    <a:pt x="608" y="516"/>
                    <a:pt x="611" y="515"/>
                    <a:pt x="612" y="516"/>
                  </a:cubicBezTo>
                  <a:cubicBezTo>
                    <a:pt x="614" y="518"/>
                    <a:pt x="614" y="516"/>
                    <a:pt x="622" y="519"/>
                  </a:cubicBezTo>
                  <a:cubicBezTo>
                    <a:pt x="623" y="521"/>
                    <a:pt x="623" y="521"/>
                    <a:pt x="623" y="518"/>
                  </a:cubicBezTo>
                  <a:close/>
                  <a:moveTo>
                    <a:pt x="635" y="521"/>
                  </a:moveTo>
                  <a:cubicBezTo>
                    <a:pt x="635" y="518"/>
                    <a:pt x="637" y="518"/>
                    <a:pt x="637" y="522"/>
                  </a:cubicBezTo>
                  <a:cubicBezTo>
                    <a:pt x="635" y="527"/>
                    <a:pt x="637" y="526"/>
                    <a:pt x="640" y="522"/>
                  </a:cubicBezTo>
                  <a:cubicBezTo>
                    <a:pt x="643" y="521"/>
                    <a:pt x="646" y="518"/>
                    <a:pt x="643" y="518"/>
                  </a:cubicBezTo>
                  <a:cubicBezTo>
                    <a:pt x="640" y="516"/>
                    <a:pt x="638" y="516"/>
                    <a:pt x="640" y="512"/>
                  </a:cubicBezTo>
                  <a:cubicBezTo>
                    <a:pt x="640" y="507"/>
                    <a:pt x="638" y="507"/>
                    <a:pt x="635" y="512"/>
                  </a:cubicBezTo>
                  <a:cubicBezTo>
                    <a:pt x="632" y="516"/>
                    <a:pt x="629" y="519"/>
                    <a:pt x="631" y="524"/>
                  </a:cubicBezTo>
                  <a:cubicBezTo>
                    <a:pt x="632" y="527"/>
                    <a:pt x="634" y="526"/>
                    <a:pt x="635" y="521"/>
                  </a:cubicBezTo>
                  <a:close/>
                  <a:moveTo>
                    <a:pt x="611" y="474"/>
                  </a:moveTo>
                  <a:cubicBezTo>
                    <a:pt x="600" y="473"/>
                    <a:pt x="609" y="476"/>
                    <a:pt x="612" y="479"/>
                  </a:cubicBezTo>
                  <a:cubicBezTo>
                    <a:pt x="615" y="482"/>
                    <a:pt x="626" y="487"/>
                    <a:pt x="629" y="484"/>
                  </a:cubicBezTo>
                  <a:cubicBezTo>
                    <a:pt x="629" y="480"/>
                    <a:pt x="620" y="476"/>
                    <a:pt x="611" y="474"/>
                  </a:cubicBezTo>
                  <a:close/>
                  <a:moveTo>
                    <a:pt x="655" y="501"/>
                  </a:moveTo>
                  <a:cubicBezTo>
                    <a:pt x="660" y="498"/>
                    <a:pt x="660" y="502"/>
                    <a:pt x="669" y="501"/>
                  </a:cubicBezTo>
                  <a:cubicBezTo>
                    <a:pt x="679" y="499"/>
                    <a:pt x="669" y="504"/>
                    <a:pt x="678" y="502"/>
                  </a:cubicBezTo>
                  <a:cubicBezTo>
                    <a:pt x="687" y="501"/>
                    <a:pt x="673" y="507"/>
                    <a:pt x="673" y="508"/>
                  </a:cubicBezTo>
                  <a:cubicBezTo>
                    <a:pt x="673" y="512"/>
                    <a:pt x="678" y="512"/>
                    <a:pt x="681" y="507"/>
                  </a:cubicBezTo>
                  <a:cubicBezTo>
                    <a:pt x="684" y="501"/>
                    <a:pt x="685" y="505"/>
                    <a:pt x="687" y="501"/>
                  </a:cubicBezTo>
                  <a:cubicBezTo>
                    <a:pt x="690" y="496"/>
                    <a:pt x="692" y="499"/>
                    <a:pt x="690" y="504"/>
                  </a:cubicBezTo>
                  <a:cubicBezTo>
                    <a:pt x="689" y="508"/>
                    <a:pt x="687" y="512"/>
                    <a:pt x="690" y="508"/>
                  </a:cubicBezTo>
                  <a:cubicBezTo>
                    <a:pt x="695" y="505"/>
                    <a:pt x="692" y="512"/>
                    <a:pt x="696" y="512"/>
                  </a:cubicBezTo>
                  <a:cubicBezTo>
                    <a:pt x="702" y="512"/>
                    <a:pt x="698" y="510"/>
                    <a:pt x="701" y="502"/>
                  </a:cubicBezTo>
                  <a:cubicBezTo>
                    <a:pt x="702" y="494"/>
                    <a:pt x="695" y="502"/>
                    <a:pt x="699" y="496"/>
                  </a:cubicBezTo>
                  <a:cubicBezTo>
                    <a:pt x="702" y="491"/>
                    <a:pt x="696" y="494"/>
                    <a:pt x="693" y="499"/>
                  </a:cubicBezTo>
                  <a:cubicBezTo>
                    <a:pt x="692" y="504"/>
                    <a:pt x="692" y="496"/>
                    <a:pt x="695" y="493"/>
                  </a:cubicBezTo>
                  <a:cubicBezTo>
                    <a:pt x="699" y="491"/>
                    <a:pt x="699" y="488"/>
                    <a:pt x="696" y="490"/>
                  </a:cubicBezTo>
                  <a:cubicBezTo>
                    <a:pt x="693" y="491"/>
                    <a:pt x="689" y="488"/>
                    <a:pt x="693" y="485"/>
                  </a:cubicBezTo>
                  <a:cubicBezTo>
                    <a:pt x="696" y="480"/>
                    <a:pt x="692" y="477"/>
                    <a:pt x="684" y="480"/>
                  </a:cubicBezTo>
                  <a:cubicBezTo>
                    <a:pt x="676" y="482"/>
                    <a:pt x="682" y="477"/>
                    <a:pt x="678" y="479"/>
                  </a:cubicBezTo>
                  <a:cubicBezTo>
                    <a:pt x="673" y="480"/>
                    <a:pt x="673" y="474"/>
                    <a:pt x="676" y="474"/>
                  </a:cubicBezTo>
                  <a:cubicBezTo>
                    <a:pt x="679" y="474"/>
                    <a:pt x="675" y="468"/>
                    <a:pt x="670" y="474"/>
                  </a:cubicBezTo>
                  <a:cubicBezTo>
                    <a:pt x="666" y="479"/>
                    <a:pt x="669" y="471"/>
                    <a:pt x="672" y="465"/>
                  </a:cubicBezTo>
                  <a:cubicBezTo>
                    <a:pt x="672" y="465"/>
                    <a:pt x="676" y="459"/>
                    <a:pt x="678" y="456"/>
                  </a:cubicBezTo>
                  <a:cubicBezTo>
                    <a:pt x="679" y="454"/>
                    <a:pt x="678" y="451"/>
                    <a:pt x="672" y="454"/>
                  </a:cubicBezTo>
                  <a:cubicBezTo>
                    <a:pt x="666" y="457"/>
                    <a:pt x="669" y="460"/>
                    <a:pt x="666" y="462"/>
                  </a:cubicBezTo>
                  <a:cubicBezTo>
                    <a:pt x="663" y="463"/>
                    <a:pt x="660" y="474"/>
                    <a:pt x="655" y="484"/>
                  </a:cubicBezTo>
                  <a:cubicBezTo>
                    <a:pt x="650" y="491"/>
                    <a:pt x="653" y="485"/>
                    <a:pt x="650" y="488"/>
                  </a:cubicBezTo>
                  <a:cubicBezTo>
                    <a:pt x="647" y="491"/>
                    <a:pt x="647" y="491"/>
                    <a:pt x="652" y="491"/>
                  </a:cubicBezTo>
                  <a:cubicBezTo>
                    <a:pt x="657" y="493"/>
                    <a:pt x="644" y="496"/>
                    <a:pt x="647" y="499"/>
                  </a:cubicBezTo>
                  <a:cubicBezTo>
                    <a:pt x="649" y="501"/>
                    <a:pt x="649" y="502"/>
                    <a:pt x="655" y="501"/>
                  </a:cubicBezTo>
                  <a:close/>
                  <a:moveTo>
                    <a:pt x="363" y="485"/>
                  </a:moveTo>
                  <a:cubicBezTo>
                    <a:pt x="364" y="485"/>
                    <a:pt x="363" y="479"/>
                    <a:pt x="364" y="480"/>
                  </a:cubicBezTo>
                  <a:cubicBezTo>
                    <a:pt x="366" y="480"/>
                    <a:pt x="366" y="482"/>
                    <a:pt x="367" y="485"/>
                  </a:cubicBezTo>
                  <a:cubicBezTo>
                    <a:pt x="367" y="490"/>
                    <a:pt x="372" y="487"/>
                    <a:pt x="373" y="490"/>
                  </a:cubicBezTo>
                  <a:cubicBezTo>
                    <a:pt x="375" y="491"/>
                    <a:pt x="375" y="487"/>
                    <a:pt x="381" y="490"/>
                  </a:cubicBezTo>
                  <a:cubicBezTo>
                    <a:pt x="387" y="491"/>
                    <a:pt x="384" y="494"/>
                    <a:pt x="386" y="493"/>
                  </a:cubicBezTo>
                  <a:cubicBezTo>
                    <a:pt x="389" y="491"/>
                    <a:pt x="390" y="498"/>
                    <a:pt x="393" y="494"/>
                  </a:cubicBezTo>
                  <a:cubicBezTo>
                    <a:pt x="399" y="493"/>
                    <a:pt x="396" y="496"/>
                    <a:pt x="401" y="494"/>
                  </a:cubicBezTo>
                  <a:cubicBezTo>
                    <a:pt x="405" y="494"/>
                    <a:pt x="402" y="496"/>
                    <a:pt x="407" y="496"/>
                  </a:cubicBezTo>
                  <a:cubicBezTo>
                    <a:pt x="408" y="496"/>
                    <a:pt x="408" y="496"/>
                    <a:pt x="408" y="496"/>
                  </a:cubicBezTo>
                  <a:cubicBezTo>
                    <a:pt x="410" y="494"/>
                    <a:pt x="410" y="493"/>
                    <a:pt x="410" y="491"/>
                  </a:cubicBezTo>
                  <a:cubicBezTo>
                    <a:pt x="411" y="490"/>
                    <a:pt x="414" y="488"/>
                    <a:pt x="413" y="491"/>
                  </a:cubicBezTo>
                  <a:cubicBezTo>
                    <a:pt x="411" y="493"/>
                    <a:pt x="414" y="491"/>
                    <a:pt x="416" y="488"/>
                  </a:cubicBezTo>
                  <a:cubicBezTo>
                    <a:pt x="416" y="484"/>
                    <a:pt x="418" y="487"/>
                    <a:pt x="416" y="488"/>
                  </a:cubicBezTo>
                  <a:cubicBezTo>
                    <a:pt x="414" y="491"/>
                    <a:pt x="416" y="491"/>
                    <a:pt x="418" y="490"/>
                  </a:cubicBezTo>
                  <a:cubicBezTo>
                    <a:pt x="421" y="488"/>
                    <a:pt x="418" y="485"/>
                    <a:pt x="419" y="485"/>
                  </a:cubicBezTo>
                  <a:cubicBezTo>
                    <a:pt x="421" y="484"/>
                    <a:pt x="424" y="487"/>
                    <a:pt x="427" y="487"/>
                  </a:cubicBezTo>
                  <a:cubicBezTo>
                    <a:pt x="430" y="487"/>
                    <a:pt x="428" y="488"/>
                    <a:pt x="431" y="487"/>
                  </a:cubicBezTo>
                  <a:cubicBezTo>
                    <a:pt x="434" y="487"/>
                    <a:pt x="433" y="494"/>
                    <a:pt x="437" y="496"/>
                  </a:cubicBezTo>
                  <a:cubicBezTo>
                    <a:pt x="440" y="498"/>
                    <a:pt x="446" y="494"/>
                    <a:pt x="443" y="499"/>
                  </a:cubicBezTo>
                  <a:cubicBezTo>
                    <a:pt x="443" y="501"/>
                    <a:pt x="445" y="502"/>
                    <a:pt x="446" y="504"/>
                  </a:cubicBezTo>
                  <a:cubicBezTo>
                    <a:pt x="448" y="505"/>
                    <a:pt x="445" y="507"/>
                    <a:pt x="446" y="508"/>
                  </a:cubicBezTo>
                  <a:cubicBezTo>
                    <a:pt x="448" y="510"/>
                    <a:pt x="446" y="508"/>
                    <a:pt x="448" y="508"/>
                  </a:cubicBezTo>
                  <a:cubicBezTo>
                    <a:pt x="449" y="510"/>
                    <a:pt x="446" y="508"/>
                    <a:pt x="446" y="512"/>
                  </a:cubicBezTo>
                  <a:cubicBezTo>
                    <a:pt x="446" y="515"/>
                    <a:pt x="451" y="512"/>
                    <a:pt x="451" y="515"/>
                  </a:cubicBezTo>
                  <a:cubicBezTo>
                    <a:pt x="451" y="516"/>
                    <a:pt x="453" y="515"/>
                    <a:pt x="456" y="516"/>
                  </a:cubicBezTo>
                  <a:cubicBezTo>
                    <a:pt x="459" y="518"/>
                    <a:pt x="463" y="518"/>
                    <a:pt x="466" y="518"/>
                  </a:cubicBezTo>
                  <a:cubicBezTo>
                    <a:pt x="469" y="518"/>
                    <a:pt x="471" y="518"/>
                    <a:pt x="471" y="519"/>
                  </a:cubicBezTo>
                  <a:cubicBezTo>
                    <a:pt x="471" y="521"/>
                    <a:pt x="472" y="519"/>
                    <a:pt x="475" y="519"/>
                  </a:cubicBezTo>
                  <a:cubicBezTo>
                    <a:pt x="478" y="519"/>
                    <a:pt x="480" y="527"/>
                    <a:pt x="481" y="527"/>
                  </a:cubicBezTo>
                  <a:cubicBezTo>
                    <a:pt x="483" y="526"/>
                    <a:pt x="483" y="526"/>
                    <a:pt x="483" y="529"/>
                  </a:cubicBezTo>
                  <a:cubicBezTo>
                    <a:pt x="483" y="530"/>
                    <a:pt x="486" y="532"/>
                    <a:pt x="486" y="533"/>
                  </a:cubicBezTo>
                  <a:cubicBezTo>
                    <a:pt x="486" y="535"/>
                    <a:pt x="483" y="532"/>
                    <a:pt x="483" y="533"/>
                  </a:cubicBezTo>
                  <a:cubicBezTo>
                    <a:pt x="481" y="533"/>
                    <a:pt x="484" y="536"/>
                    <a:pt x="483" y="536"/>
                  </a:cubicBezTo>
                  <a:cubicBezTo>
                    <a:pt x="481" y="538"/>
                    <a:pt x="478" y="533"/>
                    <a:pt x="477" y="535"/>
                  </a:cubicBezTo>
                  <a:cubicBezTo>
                    <a:pt x="475" y="536"/>
                    <a:pt x="477" y="533"/>
                    <a:pt x="475" y="533"/>
                  </a:cubicBezTo>
                  <a:cubicBezTo>
                    <a:pt x="474" y="533"/>
                    <a:pt x="477" y="532"/>
                    <a:pt x="474" y="532"/>
                  </a:cubicBezTo>
                  <a:cubicBezTo>
                    <a:pt x="472" y="532"/>
                    <a:pt x="474" y="529"/>
                    <a:pt x="472" y="529"/>
                  </a:cubicBezTo>
                  <a:cubicBezTo>
                    <a:pt x="471" y="529"/>
                    <a:pt x="471" y="527"/>
                    <a:pt x="469" y="527"/>
                  </a:cubicBezTo>
                  <a:cubicBezTo>
                    <a:pt x="469" y="529"/>
                    <a:pt x="472" y="530"/>
                    <a:pt x="474" y="533"/>
                  </a:cubicBezTo>
                  <a:cubicBezTo>
                    <a:pt x="474" y="538"/>
                    <a:pt x="469" y="538"/>
                    <a:pt x="469" y="544"/>
                  </a:cubicBezTo>
                  <a:cubicBezTo>
                    <a:pt x="471" y="550"/>
                    <a:pt x="469" y="550"/>
                    <a:pt x="465" y="554"/>
                  </a:cubicBezTo>
                  <a:cubicBezTo>
                    <a:pt x="465" y="555"/>
                    <a:pt x="463" y="555"/>
                    <a:pt x="463" y="557"/>
                  </a:cubicBezTo>
                  <a:cubicBezTo>
                    <a:pt x="463" y="558"/>
                    <a:pt x="463" y="558"/>
                    <a:pt x="463" y="558"/>
                  </a:cubicBezTo>
                  <a:cubicBezTo>
                    <a:pt x="466" y="560"/>
                    <a:pt x="463" y="561"/>
                    <a:pt x="460" y="561"/>
                  </a:cubicBezTo>
                  <a:cubicBezTo>
                    <a:pt x="457" y="561"/>
                    <a:pt x="459" y="564"/>
                    <a:pt x="460" y="564"/>
                  </a:cubicBezTo>
                  <a:cubicBezTo>
                    <a:pt x="463" y="564"/>
                    <a:pt x="463" y="566"/>
                    <a:pt x="463" y="564"/>
                  </a:cubicBezTo>
                  <a:cubicBezTo>
                    <a:pt x="465" y="563"/>
                    <a:pt x="466" y="563"/>
                    <a:pt x="468" y="563"/>
                  </a:cubicBezTo>
                  <a:cubicBezTo>
                    <a:pt x="469" y="561"/>
                    <a:pt x="471" y="557"/>
                    <a:pt x="477" y="558"/>
                  </a:cubicBezTo>
                  <a:cubicBezTo>
                    <a:pt x="484" y="560"/>
                    <a:pt x="480" y="558"/>
                    <a:pt x="480" y="557"/>
                  </a:cubicBezTo>
                  <a:cubicBezTo>
                    <a:pt x="481" y="557"/>
                    <a:pt x="483" y="555"/>
                    <a:pt x="486" y="555"/>
                  </a:cubicBezTo>
                  <a:cubicBezTo>
                    <a:pt x="489" y="555"/>
                    <a:pt x="491" y="555"/>
                    <a:pt x="491" y="555"/>
                  </a:cubicBezTo>
                  <a:cubicBezTo>
                    <a:pt x="491" y="554"/>
                    <a:pt x="492" y="554"/>
                    <a:pt x="492" y="554"/>
                  </a:cubicBezTo>
                  <a:cubicBezTo>
                    <a:pt x="489" y="552"/>
                    <a:pt x="489" y="552"/>
                    <a:pt x="489" y="552"/>
                  </a:cubicBezTo>
                  <a:cubicBezTo>
                    <a:pt x="488" y="552"/>
                    <a:pt x="484" y="552"/>
                    <a:pt x="486" y="549"/>
                  </a:cubicBezTo>
                  <a:cubicBezTo>
                    <a:pt x="488" y="546"/>
                    <a:pt x="489" y="547"/>
                    <a:pt x="489" y="546"/>
                  </a:cubicBezTo>
                  <a:cubicBezTo>
                    <a:pt x="491" y="544"/>
                    <a:pt x="494" y="544"/>
                    <a:pt x="498" y="543"/>
                  </a:cubicBezTo>
                  <a:cubicBezTo>
                    <a:pt x="503" y="541"/>
                    <a:pt x="501" y="541"/>
                    <a:pt x="504" y="543"/>
                  </a:cubicBezTo>
                  <a:cubicBezTo>
                    <a:pt x="509" y="546"/>
                    <a:pt x="507" y="543"/>
                    <a:pt x="509" y="541"/>
                  </a:cubicBezTo>
                  <a:cubicBezTo>
                    <a:pt x="512" y="540"/>
                    <a:pt x="513" y="538"/>
                    <a:pt x="516" y="536"/>
                  </a:cubicBezTo>
                  <a:cubicBezTo>
                    <a:pt x="519" y="533"/>
                    <a:pt x="524" y="530"/>
                    <a:pt x="526" y="530"/>
                  </a:cubicBezTo>
                  <a:cubicBezTo>
                    <a:pt x="526" y="532"/>
                    <a:pt x="527" y="530"/>
                    <a:pt x="529" y="530"/>
                  </a:cubicBezTo>
                  <a:cubicBezTo>
                    <a:pt x="551" y="530"/>
                    <a:pt x="551" y="530"/>
                    <a:pt x="551" y="530"/>
                  </a:cubicBezTo>
                  <a:cubicBezTo>
                    <a:pt x="551" y="527"/>
                    <a:pt x="551" y="527"/>
                    <a:pt x="553" y="527"/>
                  </a:cubicBezTo>
                  <a:cubicBezTo>
                    <a:pt x="555" y="529"/>
                    <a:pt x="555" y="527"/>
                    <a:pt x="555" y="527"/>
                  </a:cubicBezTo>
                  <a:cubicBezTo>
                    <a:pt x="556" y="529"/>
                    <a:pt x="556" y="526"/>
                    <a:pt x="558" y="526"/>
                  </a:cubicBezTo>
                  <a:cubicBezTo>
                    <a:pt x="559" y="526"/>
                    <a:pt x="555" y="526"/>
                    <a:pt x="558" y="524"/>
                  </a:cubicBezTo>
                  <a:cubicBezTo>
                    <a:pt x="561" y="521"/>
                    <a:pt x="558" y="522"/>
                    <a:pt x="561" y="521"/>
                  </a:cubicBezTo>
                  <a:cubicBezTo>
                    <a:pt x="562" y="519"/>
                    <a:pt x="559" y="518"/>
                    <a:pt x="562" y="515"/>
                  </a:cubicBezTo>
                  <a:cubicBezTo>
                    <a:pt x="564" y="513"/>
                    <a:pt x="561" y="513"/>
                    <a:pt x="564" y="510"/>
                  </a:cubicBezTo>
                  <a:cubicBezTo>
                    <a:pt x="565" y="507"/>
                    <a:pt x="568" y="502"/>
                    <a:pt x="568" y="502"/>
                  </a:cubicBezTo>
                  <a:cubicBezTo>
                    <a:pt x="568" y="502"/>
                    <a:pt x="570" y="502"/>
                    <a:pt x="570" y="504"/>
                  </a:cubicBezTo>
                  <a:cubicBezTo>
                    <a:pt x="570" y="505"/>
                    <a:pt x="571" y="505"/>
                    <a:pt x="573" y="505"/>
                  </a:cubicBezTo>
                  <a:cubicBezTo>
                    <a:pt x="574" y="504"/>
                    <a:pt x="576" y="502"/>
                    <a:pt x="577" y="505"/>
                  </a:cubicBezTo>
                  <a:cubicBezTo>
                    <a:pt x="580" y="507"/>
                    <a:pt x="580" y="507"/>
                    <a:pt x="580" y="510"/>
                  </a:cubicBezTo>
                  <a:cubicBezTo>
                    <a:pt x="580" y="512"/>
                    <a:pt x="580" y="519"/>
                    <a:pt x="580" y="521"/>
                  </a:cubicBezTo>
                  <a:cubicBezTo>
                    <a:pt x="580" y="522"/>
                    <a:pt x="579" y="522"/>
                    <a:pt x="580" y="522"/>
                  </a:cubicBezTo>
                  <a:cubicBezTo>
                    <a:pt x="582" y="524"/>
                    <a:pt x="582" y="524"/>
                    <a:pt x="582" y="524"/>
                  </a:cubicBezTo>
                  <a:cubicBezTo>
                    <a:pt x="583" y="524"/>
                    <a:pt x="583" y="524"/>
                    <a:pt x="583" y="526"/>
                  </a:cubicBezTo>
                  <a:cubicBezTo>
                    <a:pt x="583" y="527"/>
                    <a:pt x="583" y="529"/>
                    <a:pt x="585" y="529"/>
                  </a:cubicBezTo>
                  <a:cubicBezTo>
                    <a:pt x="591" y="532"/>
                    <a:pt x="594" y="529"/>
                    <a:pt x="600" y="526"/>
                  </a:cubicBezTo>
                  <a:cubicBezTo>
                    <a:pt x="606" y="522"/>
                    <a:pt x="599" y="527"/>
                    <a:pt x="609" y="526"/>
                  </a:cubicBezTo>
                  <a:cubicBezTo>
                    <a:pt x="617" y="526"/>
                    <a:pt x="608" y="527"/>
                    <a:pt x="602" y="530"/>
                  </a:cubicBezTo>
                  <a:cubicBezTo>
                    <a:pt x="596" y="533"/>
                    <a:pt x="591" y="540"/>
                    <a:pt x="594" y="546"/>
                  </a:cubicBezTo>
                  <a:cubicBezTo>
                    <a:pt x="597" y="552"/>
                    <a:pt x="602" y="547"/>
                    <a:pt x="606" y="540"/>
                  </a:cubicBezTo>
                  <a:cubicBezTo>
                    <a:pt x="612" y="533"/>
                    <a:pt x="612" y="540"/>
                    <a:pt x="620" y="533"/>
                  </a:cubicBezTo>
                  <a:cubicBezTo>
                    <a:pt x="626" y="529"/>
                    <a:pt x="635" y="530"/>
                    <a:pt x="632" y="527"/>
                  </a:cubicBezTo>
                  <a:cubicBezTo>
                    <a:pt x="629" y="524"/>
                    <a:pt x="628" y="521"/>
                    <a:pt x="625" y="522"/>
                  </a:cubicBezTo>
                  <a:cubicBezTo>
                    <a:pt x="622" y="524"/>
                    <a:pt x="611" y="521"/>
                    <a:pt x="611" y="519"/>
                  </a:cubicBezTo>
                  <a:cubicBezTo>
                    <a:pt x="612" y="516"/>
                    <a:pt x="606" y="519"/>
                    <a:pt x="605" y="512"/>
                  </a:cubicBezTo>
                  <a:cubicBezTo>
                    <a:pt x="602" y="502"/>
                    <a:pt x="608" y="496"/>
                    <a:pt x="602" y="498"/>
                  </a:cubicBezTo>
                  <a:cubicBezTo>
                    <a:pt x="593" y="501"/>
                    <a:pt x="599" y="498"/>
                    <a:pt x="605" y="493"/>
                  </a:cubicBezTo>
                  <a:cubicBezTo>
                    <a:pt x="609" y="490"/>
                    <a:pt x="611" y="487"/>
                    <a:pt x="605" y="484"/>
                  </a:cubicBezTo>
                  <a:cubicBezTo>
                    <a:pt x="600" y="479"/>
                    <a:pt x="574" y="487"/>
                    <a:pt x="568" y="494"/>
                  </a:cubicBezTo>
                  <a:cubicBezTo>
                    <a:pt x="561" y="508"/>
                    <a:pt x="551" y="513"/>
                    <a:pt x="556" y="508"/>
                  </a:cubicBezTo>
                  <a:cubicBezTo>
                    <a:pt x="561" y="504"/>
                    <a:pt x="568" y="487"/>
                    <a:pt x="579" y="482"/>
                  </a:cubicBezTo>
                  <a:cubicBezTo>
                    <a:pt x="593" y="477"/>
                    <a:pt x="577" y="473"/>
                    <a:pt x="599" y="470"/>
                  </a:cubicBezTo>
                  <a:cubicBezTo>
                    <a:pt x="626" y="465"/>
                    <a:pt x="631" y="480"/>
                    <a:pt x="649" y="463"/>
                  </a:cubicBezTo>
                  <a:cubicBezTo>
                    <a:pt x="666" y="448"/>
                    <a:pt x="663" y="460"/>
                    <a:pt x="667" y="454"/>
                  </a:cubicBezTo>
                  <a:cubicBezTo>
                    <a:pt x="673" y="448"/>
                    <a:pt x="679" y="449"/>
                    <a:pt x="675" y="442"/>
                  </a:cubicBezTo>
                  <a:cubicBezTo>
                    <a:pt x="672" y="434"/>
                    <a:pt x="678" y="438"/>
                    <a:pt x="675" y="432"/>
                  </a:cubicBezTo>
                  <a:cubicBezTo>
                    <a:pt x="672" y="426"/>
                    <a:pt x="669" y="431"/>
                    <a:pt x="664" y="425"/>
                  </a:cubicBezTo>
                  <a:cubicBezTo>
                    <a:pt x="660" y="418"/>
                    <a:pt x="655" y="423"/>
                    <a:pt x="647" y="429"/>
                  </a:cubicBezTo>
                  <a:cubicBezTo>
                    <a:pt x="638" y="435"/>
                    <a:pt x="637" y="428"/>
                    <a:pt x="644" y="426"/>
                  </a:cubicBezTo>
                  <a:cubicBezTo>
                    <a:pt x="652" y="425"/>
                    <a:pt x="650" y="421"/>
                    <a:pt x="658" y="420"/>
                  </a:cubicBezTo>
                  <a:cubicBezTo>
                    <a:pt x="666" y="418"/>
                    <a:pt x="663" y="415"/>
                    <a:pt x="655" y="414"/>
                  </a:cubicBezTo>
                  <a:cubicBezTo>
                    <a:pt x="647" y="414"/>
                    <a:pt x="653" y="411"/>
                    <a:pt x="644" y="409"/>
                  </a:cubicBezTo>
                  <a:cubicBezTo>
                    <a:pt x="635" y="407"/>
                    <a:pt x="643" y="404"/>
                    <a:pt x="637" y="401"/>
                  </a:cubicBezTo>
                  <a:cubicBezTo>
                    <a:pt x="631" y="398"/>
                    <a:pt x="626" y="395"/>
                    <a:pt x="631" y="389"/>
                  </a:cubicBezTo>
                  <a:cubicBezTo>
                    <a:pt x="634" y="381"/>
                    <a:pt x="622" y="384"/>
                    <a:pt x="626" y="379"/>
                  </a:cubicBezTo>
                  <a:cubicBezTo>
                    <a:pt x="629" y="375"/>
                    <a:pt x="622" y="375"/>
                    <a:pt x="620" y="367"/>
                  </a:cubicBezTo>
                  <a:cubicBezTo>
                    <a:pt x="620" y="361"/>
                    <a:pt x="618" y="365"/>
                    <a:pt x="617" y="361"/>
                  </a:cubicBezTo>
                  <a:cubicBezTo>
                    <a:pt x="615" y="355"/>
                    <a:pt x="614" y="359"/>
                    <a:pt x="609" y="350"/>
                  </a:cubicBezTo>
                  <a:cubicBezTo>
                    <a:pt x="605" y="341"/>
                    <a:pt x="605" y="344"/>
                    <a:pt x="600" y="350"/>
                  </a:cubicBezTo>
                  <a:cubicBezTo>
                    <a:pt x="596" y="355"/>
                    <a:pt x="599" y="365"/>
                    <a:pt x="593" y="364"/>
                  </a:cubicBezTo>
                  <a:cubicBezTo>
                    <a:pt x="585" y="362"/>
                    <a:pt x="593" y="365"/>
                    <a:pt x="585" y="369"/>
                  </a:cubicBezTo>
                  <a:cubicBezTo>
                    <a:pt x="576" y="372"/>
                    <a:pt x="579" y="362"/>
                    <a:pt x="570" y="362"/>
                  </a:cubicBezTo>
                  <a:cubicBezTo>
                    <a:pt x="562" y="362"/>
                    <a:pt x="571" y="359"/>
                    <a:pt x="567" y="358"/>
                  </a:cubicBezTo>
                  <a:cubicBezTo>
                    <a:pt x="562" y="355"/>
                    <a:pt x="568" y="355"/>
                    <a:pt x="565" y="348"/>
                  </a:cubicBezTo>
                  <a:cubicBezTo>
                    <a:pt x="562" y="344"/>
                    <a:pt x="570" y="337"/>
                    <a:pt x="567" y="334"/>
                  </a:cubicBezTo>
                  <a:cubicBezTo>
                    <a:pt x="564" y="331"/>
                    <a:pt x="564" y="339"/>
                    <a:pt x="562" y="336"/>
                  </a:cubicBezTo>
                  <a:cubicBezTo>
                    <a:pt x="561" y="333"/>
                    <a:pt x="550" y="333"/>
                    <a:pt x="550" y="330"/>
                  </a:cubicBezTo>
                  <a:cubicBezTo>
                    <a:pt x="551" y="325"/>
                    <a:pt x="545" y="323"/>
                    <a:pt x="538" y="317"/>
                  </a:cubicBezTo>
                  <a:cubicBezTo>
                    <a:pt x="526" y="309"/>
                    <a:pt x="536" y="327"/>
                    <a:pt x="509" y="314"/>
                  </a:cubicBezTo>
                  <a:cubicBezTo>
                    <a:pt x="497" y="309"/>
                    <a:pt x="497" y="323"/>
                    <a:pt x="500" y="325"/>
                  </a:cubicBezTo>
                  <a:cubicBezTo>
                    <a:pt x="503" y="328"/>
                    <a:pt x="501" y="333"/>
                    <a:pt x="500" y="336"/>
                  </a:cubicBezTo>
                  <a:cubicBezTo>
                    <a:pt x="497" y="339"/>
                    <a:pt x="500" y="337"/>
                    <a:pt x="503" y="345"/>
                  </a:cubicBezTo>
                  <a:cubicBezTo>
                    <a:pt x="506" y="351"/>
                    <a:pt x="503" y="351"/>
                    <a:pt x="501" y="356"/>
                  </a:cubicBezTo>
                  <a:cubicBezTo>
                    <a:pt x="500" y="361"/>
                    <a:pt x="497" y="358"/>
                    <a:pt x="495" y="364"/>
                  </a:cubicBezTo>
                  <a:cubicBezTo>
                    <a:pt x="494" y="370"/>
                    <a:pt x="506" y="367"/>
                    <a:pt x="510" y="384"/>
                  </a:cubicBezTo>
                  <a:cubicBezTo>
                    <a:pt x="515" y="401"/>
                    <a:pt x="500" y="411"/>
                    <a:pt x="491" y="414"/>
                  </a:cubicBezTo>
                  <a:cubicBezTo>
                    <a:pt x="480" y="418"/>
                    <a:pt x="491" y="418"/>
                    <a:pt x="491" y="428"/>
                  </a:cubicBezTo>
                  <a:cubicBezTo>
                    <a:pt x="491" y="435"/>
                    <a:pt x="498" y="446"/>
                    <a:pt x="494" y="448"/>
                  </a:cubicBezTo>
                  <a:cubicBezTo>
                    <a:pt x="489" y="451"/>
                    <a:pt x="497" y="459"/>
                    <a:pt x="491" y="454"/>
                  </a:cubicBezTo>
                  <a:cubicBezTo>
                    <a:pt x="483" y="449"/>
                    <a:pt x="489" y="463"/>
                    <a:pt x="483" y="459"/>
                  </a:cubicBezTo>
                  <a:cubicBezTo>
                    <a:pt x="477" y="454"/>
                    <a:pt x="481" y="452"/>
                    <a:pt x="469" y="442"/>
                  </a:cubicBezTo>
                  <a:cubicBezTo>
                    <a:pt x="462" y="435"/>
                    <a:pt x="468" y="431"/>
                    <a:pt x="465" y="425"/>
                  </a:cubicBezTo>
                  <a:cubicBezTo>
                    <a:pt x="462" y="415"/>
                    <a:pt x="471" y="412"/>
                    <a:pt x="462" y="411"/>
                  </a:cubicBezTo>
                  <a:cubicBezTo>
                    <a:pt x="446" y="406"/>
                    <a:pt x="446" y="411"/>
                    <a:pt x="443" y="409"/>
                  </a:cubicBezTo>
                  <a:cubicBezTo>
                    <a:pt x="439" y="407"/>
                    <a:pt x="442" y="404"/>
                    <a:pt x="428" y="401"/>
                  </a:cubicBezTo>
                  <a:cubicBezTo>
                    <a:pt x="414" y="397"/>
                    <a:pt x="430" y="395"/>
                    <a:pt x="408" y="387"/>
                  </a:cubicBezTo>
                  <a:cubicBezTo>
                    <a:pt x="387" y="378"/>
                    <a:pt x="384" y="395"/>
                    <a:pt x="384" y="384"/>
                  </a:cubicBezTo>
                  <a:cubicBezTo>
                    <a:pt x="384" y="373"/>
                    <a:pt x="381" y="375"/>
                    <a:pt x="379" y="367"/>
                  </a:cubicBezTo>
                  <a:cubicBezTo>
                    <a:pt x="379" y="361"/>
                    <a:pt x="367" y="370"/>
                    <a:pt x="366" y="356"/>
                  </a:cubicBezTo>
                  <a:cubicBezTo>
                    <a:pt x="364" y="341"/>
                    <a:pt x="379" y="319"/>
                    <a:pt x="383" y="320"/>
                  </a:cubicBezTo>
                  <a:cubicBezTo>
                    <a:pt x="386" y="320"/>
                    <a:pt x="383" y="311"/>
                    <a:pt x="390" y="311"/>
                  </a:cubicBezTo>
                  <a:cubicBezTo>
                    <a:pt x="396" y="311"/>
                    <a:pt x="404" y="309"/>
                    <a:pt x="396" y="303"/>
                  </a:cubicBezTo>
                  <a:cubicBezTo>
                    <a:pt x="390" y="297"/>
                    <a:pt x="404" y="303"/>
                    <a:pt x="405" y="295"/>
                  </a:cubicBezTo>
                  <a:cubicBezTo>
                    <a:pt x="407" y="288"/>
                    <a:pt x="413" y="305"/>
                    <a:pt x="421" y="291"/>
                  </a:cubicBezTo>
                  <a:cubicBezTo>
                    <a:pt x="428" y="277"/>
                    <a:pt x="431" y="281"/>
                    <a:pt x="416" y="277"/>
                  </a:cubicBezTo>
                  <a:cubicBezTo>
                    <a:pt x="405" y="275"/>
                    <a:pt x="410" y="272"/>
                    <a:pt x="402" y="269"/>
                  </a:cubicBezTo>
                  <a:cubicBezTo>
                    <a:pt x="411" y="268"/>
                    <a:pt x="421" y="283"/>
                    <a:pt x="430" y="274"/>
                  </a:cubicBezTo>
                  <a:cubicBezTo>
                    <a:pt x="437" y="264"/>
                    <a:pt x="437" y="266"/>
                    <a:pt x="431" y="261"/>
                  </a:cubicBezTo>
                  <a:cubicBezTo>
                    <a:pt x="424" y="258"/>
                    <a:pt x="439" y="258"/>
                    <a:pt x="442" y="261"/>
                  </a:cubicBezTo>
                  <a:cubicBezTo>
                    <a:pt x="445" y="264"/>
                    <a:pt x="448" y="266"/>
                    <a:pt x="449" y="269"/>
                  </a:cubicBezTo>
                  <a:cubicBezTo>
                    <a:pt x="451" y="272"/>
                    <a:pt x="453" y="274"/>
                    <a:pt x="457" y="272"/>
                  </a:cubicBezTo>
                  <a:cubicBezTo>
                    <a:pt x="460" y="271"/>
                    <a:pt x="448" y="268"/>
                    <a:pt x="453" y="264"/>
                  </a:cubicBezTo>
                  <a:cubicBezTo>
                    <a:pt x="457" y="263"/>
                    <a:pt x="459" y="258"/>
                    <a:pt x="462" y="258"/>
                  </a:cubicBezTo>
                  <a:cubicBezTo>
                    <a:pt x="466" y="260"/>
                    <a:pt x="466" y="254"/>
                    <a:pt x="471" y="254"/>
                  </a:cubicBezTo>
                  <a:cubicBezTo>
                    <a:pt x="474" y="254"/>
                    <a:pt x="475" y="247"/>
                    <a:pt x="469" y="243"/>
                  </a:cubicBezTo>
                  <a:cubicBezTo>
                    <a:pt x="463" y="238"/>
                    <a:pt x="471" y="240"/>
                    <a:pt x="466" y="235"/>
                  </a:cubicBezTo>
                  <a:cubicBezTo>
                    <a:pt x="462" y="230"/>
                    <a:pt x="472" y="235"/>
                    <a:pt x="474" y="230"/>
                  </a:cubicBezTo>
                  <a:cubicBezTo>
                    <a:pt x="475" y="224"/>
                    <a:pt x="469" y="229"/>
                    <a:pt x="472" y="224"/>
                  </a:cubicBezTo>
                  <a:cubicBezTo>
                    <a:pt x="475" y="219"/>
                    <a:pt x="466" y="224"/>
                    <a:pt x="465" y="218"/>
                  </a:cubicBezTo>
                  <a:cubicBezTo>
                    <a:pt x="465" y="213"/>
                    <a:pt x="457" y="216"/>
                    <a:pt x="451" y="213"/>
                  </a:cubicBezTo>
                  <a:cubicBezTo>
                    <a:pt x="443" y="210"/>
                    <a:pt x="448" y="213"/>
                    <a:pt x="442" y="213"/>
                  </a:cubicBezTo>
                  <a:cubicBezTo>
                    <a:pt x="436" y="213"/>
                    <a:pt x="439" y="222"/>
                    <a:pt x="442" y="224"/>
                  </a:cubicBezTo>
                  <a:cubicBezTo>
                    <a:pt x="446" y="226"/>
                    <a:pt x="443" y="229"/>
                    <a:pt x="440" y="229"/>
                  </a:cubicBezTo>
                  <a:cubicBezTo>
                    <a:pt x="437" y="227"/>
                    <a:pt x="440" y="236"/>
                    <a:pt x="434" y="241"/>
                  </a:cubicBezTo>
                  <a:cubicBezTo>
                    <a:pt x="430" y="244"/>
                    <a:pt x="434" y="247"/>
                    <a:pt x="428" y="250"/>
                  </a:cubicBezTo>
                  <a:cubicBezTo>
                    <a:pt x="422" y="252"/>
                    <a:pt x="425" y="249"/>
                    <a:pt x="419" y="244"/>
                  </a:cubicBezTo>
                  <a:cubicBezTo>
                    <a:pt x="413" y="238"/>
                    <a:pt x="422" y="240"/>
                    <a:pt x="422" y="235"/>
                  </a:cubicBezTo>
                  <a:cubicBezTo>
                    <a:pt x="422" y="232"/>
                    <a:pt x="414" y="218"/>
                    <a:pt x="408" y="222"/>
                  </a:cubicBezTo>
                  <a:cubicBezTo>
                    <a:pt x="404" y="227"/>
                    <a:pt x="407" y="240"/>
                    <a:pt x="401" y="233"/>
                  </a:cubicBezTo>
                  <a:cubicBezTo>
                    <a:pt x="396" y="229"/>
                    <a:pt x="404" y="230"/>
                    <a:pt x="399" y="224"/>
                  </a:cubicBezTo>
                  <a:cubicBezTo>
                    <a:pt x="393" y="219"/>
                    <a:pt x="405" y="221"/>
                    <a:pt x="399" y="218"/>
                  </a:cubicBezTo>
                  <a:cubicBezTo>
                    <a:pt x="392" y="213"/>
                    <a:pt x="392" y="219"/>
                    <a:pt x="387" y="216"/>
                  </a:cubicBezTo>
                  <a:cubicBezTo>
                    <a:pt x="381" y="213"/>
                    <a:pt x="395" y="208"/>
                    <a:pt x="392" y="207"/>
                  </a:cubicBezTo>
                  <a:cubicBezTo>
                    <a:pt x="389" y="204"/>
                    <a:pt x="381" y="201"/>
                    <a:pt x="381" y="194"/>
                  </a:cubicBezTo>
                  <a:cubicBezTo>
                    <a:pt x="381" y="188"/>
                    <a:pt x="370" y="182"/>
                    <a:pt x="366" y="182"/>
                  </a:cubicBezTo>
                  <a:cubicBezTo>
                    <a:pt x="360" y="180"/>
                    <a:pt x="364" y="185"/>
                    <a:pt x="360" y="185"/>
                  </a:cubicBezTo>
                  <a:cubicBezTo>
                    <a:pt x="354" y="187"/>
                    <a:pt x="360" y="188"/>
                    <a:pt x="354" y="191"/>
                  </a:cubicBezTo>
                  <a:cubicBezTo>
                    <a:pt x="347" y="194"/>
                    <a:pt x="355" y="201"/>
                    <a:pt x="354" y="204"/>
                  </a:cubicBezTo>
                  <a:cubicBezTo>
                    <a:pt x="352" y="208"/>
                    <a:pt x="352" y="212"/>
                    <a:pt x="361" y="215"/>
                  </a:cubicBezTo>
                  <a:cubicBezTo>
                    <a:pt x="370" y="218"/>
                    <a:pt x="373" y="222"/>
                    <a:pt x="369" y="226"/>
                  </a:cubicBezTo>
                  <a:cubicBezTo>
                    <a:pt x="364" y="227"/>
                    <a:pt x="367" y="230"/>
                    <a:pt x="372" y="229"/>
                  </a:cubicBezTo>
                  <a:cubicBezTo>
                    <a:pt x="376" y="226"/>
                    <a:pt x="376" y="230"/>
                    <a:pt x="370" y="236"/>
                  </a:cubicBezTo>
                  <a:cubicBezTo>
                    <a:pt x="363" y="241"/>
                    <a:pt x="363" y="235"/>
                    <a:pt x="361" y="240"/>
                  </a:cubicBezTo>
                  <a:cubicBezTo>
                    <a:pt x="358" y="244"/>
                    <a:pt x="367" y="255"/>
                    <a:pt x="360" y="250"/>
                  </a:cubicBezTo>
                  <a:cubicBezTo>
                    <a:pt x="354" y="246"/>
                    <a:pt x="354" y="246"/>
                    <a:pt x="355" y="241"/>
                  </a:cubicBezTo>
                  <a:cubicBezTo>
                    <a:pt x="357" y="238"/>
                    <a:pt x="357" y="235"/>
                    <a:pt x="352" y="235"/>
                  </a:cubicBezTo>
                  <a:cubicBezTo>
                    <a:pt x="346" y="236"/>
                    <a:pt x="344" y="230"/>
                    <a:pt x="338" y="233"/>
                  </a:cubicBezTo>
                  <a:cubicBezTo>
                    <a:pt x="332" y="236"/>
                    <a:pt x="340" y="241"/>
                    <a:pt x="334" y="243"/>
                  </a:cubicBezTo>
                  <a:cubicBezTo>
                    <a:pt x="329" y="244"/>
                    <a:pt x="331" y="240"/>
                    <a:pt x="319" y="243"/>
                  </a:cubicBezTo>
                  <a:cubicBezTo>
                    <a:pt x="302" y="246"/>
                    <a:pt x="300" y="236"/>
                    <a:pt x="296" y="238"/>
                  </a:cubicBezTo>
                  <a:cubicBezTo>
                    <a:pt x="285" y="243"/>
                    <a:pt x="282" y="226"/>
                    <a:pt x="274" y="227"/>
                  </a:cubicBezTo>
                  <a:cubicBezTo>
                    <a:pt x="268" y="227"/>
                    <a:pt x="253" y="230"/>
                    <a:pt x="256" y="236"/>
                  </a:cubicBezTo>
                  <a:cubicBezTo>
                    <a:pt x="259" y="241"/>
                    <a:pt x="268" y="232"/>
                    <a:pt x="271" y="235"/>
                  </a:cubicBezTo>
                  <a:cubicBezTo>
                    <a:pt x="276" y="236"/>
                    <a:pt x="264" y="236"/>
                    <a:pt x="262" y="241"/>
                  </a:cubicBezTo>
                  <a:cubicBezTo>
                    <a:pt x="261" y="246"/>
                    <a:pt x="273" y="258"/>
                    <a:pt x="261" y="249"/>
                  </a:cubicBezTo>
                  <a:cubicBezTo>
                    <a:pt x="249" y="241"/>
                    <a:pt x="250" y="246"/>
                    <a:pt x="245" y="241"/>
                  </a:cubicBezTo>
                  <a:cubicBezTo>
                    <a:pt x="241" y="235"/>
                    <a:pt x="245" y="243"/>
                    <a:pt x="230" y="243"/>
                  </a:cubicBezTo>
                  <a:cubicBezTo>
                    <a:pt x="217" y="244"/>
                    <a:pt x="198" y="243"/>
                    <a:pt x="204" y="238"/>
                  </a:cubicBezTo>
                  <a:cubicBezTo>
                    <a:pt x="210" y="233"/>
                    <a:pt x="218" y="238"/>
                    <a:pt x="212" y="233"/>
                  </a:cubicBezTo>
                  <a:cubicBezTo>
                    <a:pt x="207" y="229"/>
                    <a:pt x="204" y="224"/>
                    <a:pt x="195" y="226"/>
                  </a:cubicBezTo>
                  <a:cubicBezTo>
                    <a:pt x="186" y="227"/>
                    <a:pt x="177" y="222"/>
                    <a:pt x="169" y="221"/>
                  </a:cubicBezTo>
                  <a:cubicBezTo>
                    <a:pt x="160" y="218"/>
                    <a:pt x="154" y="212"/>
                    <a:pt x="147" y="213"/>
                  </a:cubicBezTo>
                  <a:cubicBezTo>
                    <a:pt x="137" y="213"/>
                    <a:pt x="143" y="221"/>
                    <a:pt x="136" y="219"/>
                  </a:cubicBezTo>
                  <a:cubicBezTo>
                    <a:pt x="128" y="218"/>
                    <a:pt x="137" y="207"/>
                    <a:pt x="127" y="208"/>
                  </a:cubicBezTo>
                  <a:cubicBezTo>
                    <a:pt x="122" y="210"/>
                    <a:pt x="128" y="224"/>
                    <a:pt x="118" y="218"/>
                  </a:cubicBezTo>
                  <a:cubicBezTo>
                    <a:pt x="112" y="215"/>
                    <a:pt x="108" y="198"/>
                    <a:pt x="102" y="202"/>
                  </a:cubicBezTo>
                  <a:cubicBezTo>
                    <a:pt x="95" y="208"/>
                    <a:pt x="112" y="204"/>
                    <a:pt x="99" y="212"/>
                  </a:cubicBezTo>
                  <a:cubicBezTo>
                    <a:pt x="90" y="216"/>
                    <a:pt x="101" y="208"/>
                    <a:pt x="86" y="215"/>
                  </a:cubicBezTo>
                  <a:cubicBezTo>
                    <a:pt x="69" y="221"/>
                    <a:pt x="77" y="216"/>
                    <a:pt x="86" y="212"/>
                  </a:cubicBezTo>
                  <a:cubicBezTo>
                    <a:pt x="95" y="207"/>
                    <a:pt x="93" y="207"/>
                    <a:pt x="89" y="208"/>
                  </a:cubicBezTo>
                  <a:cubicBezTo>
                    <a:pt x="83" y="210"/>
                    <a:pt x="84" y="205"/>
                    <a:pt x="75" y="212"/>
                  </a:cubicBezTo>
                  <a:cubicBezTo>
                    <a:pt x="67" y="216"/>
                    <a:pt x="72" y="210"/>
                    <a:pt x="63" y="218"/>
                  </a:cubicBezTo>
                  <a:cubicBezTo>
                    <a:pt x="54" y="224"/>
                    <a:pt x="49" y="224"/>
                    <a:pt x="52" y="227"/>
                  </a:cubicBezTo>
                  <a:cubicBezTo>
                    <a:pt x="54" y="230"/>
                    <a:pt x="48" y="226"/>
                    <a:pt x="43" y="229"/>
                  </a:cubicBezTo>
                  <a:cubicBezTo>
                    <a:pt x="38" y="230"/>
                    <a:pt x="42" y="226"/>
                    <a:pt x="32" y="226"/>
                  </a:cubicBezTo>
                  <a:cubicBezTo>
                    <a:pt x="22" y="226"/>
                    <a:pt x="14" y="215"/>
                    <a:pt x="0" y="216"/>
                  </a:cubicBezTo>
                  <a:cubicBezTo>
                    <a:pt x="0" y="344"/>
                    <a:pt x="0" y="344"/>
                    <a:pt x="0" y="344"/>
                  </a:cubicBezTo>
                  <a:cubicBezTo>
                    <a:pt x="6" y="347"/>
                    <a:pt x="3" y="342"/>
                    <a:pt x="5" y="344"/>
                  </a:cubicBezTo>
                  <a:cubicBezTo>
                    <a:pt x="8" y="345"/>
                    <a:pt x="8" y="345"/>
                    <a:pt x="10" y="345"/>
                  </a:cubicBezTo>
                  <a:cubicBezTo>
                    <a:pt x="11" y="344"/>
                    <a:pt x="16" y="342"/>
                    <a:pt x="16" y="345"/>
                  </a:cubicBezTo>
                  <a:cubicBezTo>
                    <a:pt x="14" y="347"/>
                    <a:pt x="13" y="347"/>
                    <a:pt x="16" y="348"/>
                  </a:cubicBezTo>
                  <a:cubicBezTo>
                    <a:pt x="20" y="350"/>
                    <a:pt x="16" y="351"/>
                    <a:pt x="23" y="355"/>
                  </a:cubicBezTo>
                  <a:cubicBezTo>
                    <a:pt x="29" y="359"/>
                    <a:pt x="26" y="361"/>
                    <a:pt x="28" y="361"/>
                  </a:cubicBezTo>
                  <a:cubicBezTo>
                    <a:pt x="29" y="362"/>
                    <a:pt x="29" y="359"/>
                    <a:pt x="34" y="359"/>
                  </a:cubicBezTo>
                  <a:cubicBezTo>
                    <a:pt x="38" y="358"/>
                    <a:pt x="34" y="356"/>
                    <a:pt x="37" y="355"/>
                  </a:cubicBezTo>
                  <a:cubicBezTo>
                    <a:pt x="40" y="355"/>
                    <a:pt x="35" y="353"/>
                    <a:pt x="38" y="353"/>
                  </a:cubicBezTo>
                  <a:cubicBezTo>
                    <a:pt x="45" y="350"/>
                    <a:pt x="45" y="350"/>
                    <a:pt x="46" y="353"/>
                  </a:cubicBezTo>
                  <a:cubicBezTo>
                    <a:pt x="49" y="356"/>
                    <a:pt x="46" y="355"/>
                    <a:pt x="48" y="356"/>
                  </a:cubicBezTo>
                  <a:cubicBezTo>
                    <a:pt x="49" y="359"/>
                    <a:pt x="51" y="358"/>
                    <a:pt x="52" y="361"/>
                  </a:cubicBezTo>
                  <a:cubicBezTo>
                    <a:pt x="54" y="365"/>
                    <a:pt x="57" y="362"/>
                    <a:pt x="58" y="367"/>
                  </a:cubicBezTo>
                  <a:cubicBezTo>
                    <a:pt x="61" y="370"/>
                    <a:pt x="67" y="381"/>
                    <a:pt x="69" y="383"/>
                  </a:cubicBezTo>
                  <a:cubicBezTo>
                    <a:pt x="70" y="386"/>
                    <a:pt x="67" y="386"/>
                    <a:pt x="70" y="386"/>
                  </a:cubicBezTo>
                  <a:cubicBezTo>
                    <a:pt x="72" y="386"/>
                    <a:pt x="69" y="389"/>
                    <a:pt x="72" y="389"/>
                  </a:cubicBezTo>
                  <a:cubicBezTo>
                    <a:pt x="73" y="389"/>
                    <a:pt x="70" y="392"/>
                    <a:pt x="73" y="392"/>
                  </a:cubicBezTo>
                  <a:cubicBezTo>
                    <a:pt x="77" y="390"/>
                    <a:pt x="75" y="393"/>
                    <a:pt x="81" y="395"/>
                  </a:cubicBezTo>
                  <a:cubicBezTo>
                    <a:pt x="86" y="397"/>
                    <a:pt x="83" y="398"/>
                    <a:pt x="86" y="398"/>
                  </a:cubicBezTo>
                  <a:cubicBezTo>
                    <a:pt x="87" y="398"/>
                    <a:pt x="87" y="400"/>
                    <a:pt x="87" y="400"/>
                  </a:cubicBezTo>
                  <a:cubicBezTo>
                    <a:pt x="86" y="404"/>
                    <a:pt x="89" y="407"/>
                    <a:pt x="87" y="411"/>
                  </a:cubicBezTo>
                  <a:cubicBezTo>
                    <a:pt x="84" y="412"/>
                    <a:pt x="87" y="414"/>
                    <a:pt x="86" y="415"/>
                  </a:cubicBezTo>
                  <a:cubicBezTo>
                    <a:pt x="81" y="420"/>
                    <a:pt x="84" y="420"/>
                    <a:pt x="86" y="421"/>
                  </a:cubicBezTo>
                  <a:cubicBezTo>
                    <a:pt x="86" y="425"/>
                    <a:pt x="89" y="428"/>
                    <a:pt x="92" y="431"/>
                  </a:cubicBezTo>
                  <a:cubicBezTo>
                    <a:pt x="93" y="434"/>
                    <a:pt x="90" y="426"/>
                    <a:pt x="98" y="426"/>
                  </a:cubicBezTo>
                  <a:cubicBezTo>
                    <a:pt x="102" y="425"/>
                    <a:pt x="93" y="428"/>
                    <a:pt x="96" y="432"/>
                  </a:cubicBezTo>
                  <a:cubicBezTo>
                    <a:pt x="98" y="435"/>
                    <a:pt x="98" y="432"/>
                    <a:pt x="98" y="437"/>
                  </a:cubicBezTo>
                  <a:cubicBezTo>
                    <a:pt x="99" y="442"/>
                    <a:pt x="104" y="434"/>
                    <a:pt x="101" y="440"/>
                  </a:cubicBezTo>
                  <a:cubicBezTo>
                    <a:pt x="99" y="446"/>
                    <a:pt x="99" y="448"/>
                    <a:pt x="101" y="446"/>
                  </a:cubicBezTo>
                  <a:cubicBezTo>
                    <a:pt x="101" y="446"/>
                    <a:pt x="99" y="449"/>
                    <a:pt x="102" y="451"/>
                  </a:cubicBezTo>
                  <a:cubicBezTo>
                    <a:pt x="104" y="451"/>
                    <a:pt x="102" y="446"/>
                    <a:pt x="105" y="445"/>
                  </a:cubicBezTo>
                  <a:cubicBezTo>
                    <a:pt x="107" y="445"/>
                    <a:pt x="108" y="442"/>
                    <a:pt x="108" y="443"/>
                  </a:cubicBezTo>
                  <a:cubicBezTo>
                    <a:pt x="110" y="445"/>
                    <a:pt x="113" y="443"/>
                    <a:pt x="113" y="445"/>
                  </a:cubicBezTo>
                  <a:cubicBezTo>
                    <a:pt x="112" y="448"/>
                    <a:pt x="112" y="443"/>
                    <a:pt x="107" y="446"/>
                  </a:cubicBezTo>
                  <a:cubicBezTo>
                    <a:pt x="102" y="449"/>
                    <a:pt x="104" y="449"/>
                    <a:pt x="104" y="452"/>
                  </a:cubicBezTo>
                  <a:cubicBezTo>
                    <a:pt x="104" y="456"/>
                    <a:pt x="107" y="454"/>
                    <a:pt x="105" y="456"/>
                  </a:cubicBezTo>
                  <a:cubicBezTo>
                    <a:pt x="104" y="457"/>
                    <a:pt x="107" y="457"/>
                    <a:pt x="105" y="457"/>
                  </a:cubicBezTo>
                  <a:cubicBezTo>
                    <a:pt x="102" y="459"/>
                    <a:pt x="105" y="460"/>
                    <a:pt x="108" y="462"/>
                  </a:cubicBezTo>
                  <a:cubicBezTo>
                    <a:pt x="112" y="463"/>
                    <a:pt x="112" y="460"/>
                    <a:pt x="115" y="462"/>
                  </a:cubicBezTo>
                  <a:cubicBezTo>
                    <a:pt x="118" y="462"/>
                    <a:pt x="113" y="463"/>
                    <a:pt x="116" y="463"/>
                  </a:cubicBezTo>
                  <a:cubicBezTo>
                    <a:pt x="121" y="462"/>
                    <a:pt x="115" y="468"/>
                    <a:pt x="119" y="466"/>
                  </a:cubicBezTo>
                  <a:cubicBezTo>
                    <a:pt x="121" y="466"/>
                    <a:pt x="119" y="468"/>
                    <a:pt x="122" y="466"/>
                  </a:cubicBezTo>
                  <a:cubicBezTo>
                    <a:pt x="125" y="466"/>
                    <a:pt x="127" y="470"/>
                    <a:pt x="128" y="468"/>
                  </a:cubicBezTo>
                  <a:cubicBezTo>
                    <a:pt x="130" y="466"/>
                    <a:pt x="131" y="471"/>
                    <a:pt x="128" y="471"/>
                  </a:cubicBezTo>
                  <a:cubicBezTo>
                    <a:pt x="127" y="473"/>
                    <a:pt x="131" y="476"/>
                    <a:pt x="133" y="476"/>
                  </a:cubicBezTo>
                  <a:cubicBezTo>
                    <a:pt x="136" y="474"/>
                    <a:pt x="136" y="471"/>
                    <a:pt x="136" y="474"/>
                  </a:cubicBezTo>
                  <a:cubicBezTo>
                    <a:pt x="136" y="477"/>
                    <a:pt x="137" y="476"/>
                    <a:pt x="137" y="477"/>
                  </a:cubicBezTo>
                  <a:cubicBezTo>
                    <a:pt x="136" y="479"/>
                    <a:pt x="136" y="474"/>
                    <a:pt x="134" y="476"/>
                  </a:cubicBezTo>
                  <a:cubicBezTo>
                    <a:pt x="133" y="477"/>
                    <a:pt x="139" y="480"/>
                    <a:pt x="139" y="479"/>
                  </a:cubicBezTo>
                  <a:cubicBezTo>
                    <a:pt x="139" y="477"/>
                    <a:pt x="140" y="476"/>
                    <a:pt x="140" y="479"/>
                  </a:cubicBezTo>
                  <a:cubicBezTo>
                    <a:pt x="140" y="480"/>
                    <a:pt x="142" y="482"/>
                    <a:pt x="142" y="484"/>
                  </a:cubicBezTo>
                  <a:cubicBezTo>
                    <a:pt x="140" y="485"/>
                    <a:pt x="142" y="485"/>
                    <a:pt x="143" y="484"/>
                  </a:cubicBezTo>
                  <a:cubicBezTo>
                    <a:pt x="143" y="482"/>
                    <a:pt x="143" y="484"/>
                    <a:pt x="143" y="485"/>
                  </a:cubicBezTo>
                  <a:cubicBezTo>
                    <a:pt x="363" y="485"/>
                    <a:pt x="363" y="485"/>
                    <a:pt x="363" y="485"/>
                  </a:cubicBezTo>
                  <a:close/>
                  <a:moveTo>
                    <a:pt x="484" y="328"/>
                  </a:moveTo>
                  <a:cubicBezTo>
                    <a:pt x="488" y="327"/>
                    <a:pt x="491" y="316"/>
                    <a:pt x="484" y="317"/>
                  </a:cubicBezTo>
                  <a:cubicBezTo>
                    <a:pt x="478" y="319"/>
                    <a:pt x="483" y="328"/>
                    <a:pt x="484" y="328"/>
                  </a:cubicBezTo>
                  <a:close/>
                  <a:moveTo>
                    <a:pt x="600" y="325"/>
                  </a:moveTo>
                  <a:cubicBezTo>
                    <a:pt x="603" y="325"/>
                    <a:pt x="606" y="327"/>
                    <a:pt x="605" y="330"/>
                  </a:cubicBezTo>
                  <a:cubicBezTo>
                    <a:pt x="603" y="333"/>
                    <a:pt x="596" y="327"/>
                    <a:pt x="600" y="325"/>
                  </a:cubicBezTo>
                  <a:close/>
                  <a:moveTo>
                    <a:pt x="431" y="235"/>
                  </a:moveTo>
                  <a:cubicBezTo>
                    <a:pt x="431" y="233"/>
                    <a:pt x="425" y="236"/>
                    <a:pt x="428" y="241"/>
                  </a:cubicBezTo>
                  <a:cubicBezTo>
                    <a:pt x="433" y="247"/>
                    <a:pt x="433" y="236"/>
                    <a:pt x="431" y="235"/>
                  </a:cubicBezTo>
                  <a:close/>
                  <a:moveTo>
                    <a:pt x="372" y="96"/>
                  </a:moveTo>
                  <a:cubicBezTo>
                    <a:pt x="383" y="96"/>
                    <a:pt x="379" y="92"/>
                    <a:pt x="370" y="92"/>
                  </a:cubicBezTo>
                  <a:cubicBezTo>
                    <a:pt x="360" y="90"/>
                    <a:pt x="354" y="92"/>
                    <a:pt x="354" y="95"/>
                  </a:cubicBezTo>
                  <a:cubicBezTo>
                    <a:pt x="354" y="98"/>
                    <a:pt x="361" y="96"/>
                    <a:pt x="372" y="96"/>
                  </a:cubicBezTo>
                  <a:close/>
                  <a:moveTo>
                    <a:pt x="296" y="132"/>
                  </a:moveTo>
                  <a:cubicBezTo>
                    <a:pt x="294" y="129"/>
                    <a:pt x="287" y="126"/>
                    <a:pt x="287" y="132"/>
                  </a:cubicBezTo>
                  <a:cubicBezTo>
                    <a:pt x="287" y="137"/>
                    <a:pt x="297" y="135"/>
                    <a:pt x="296" y="132"/>
                  </a:cubicBezTo>
                  <a:close/>
                  <a:moveTo>
                    <a:pt x="183" y="120"/>
                  </a:moveTo>
                  <a:cubicBezTo>
                    <a:pt x="177" y="121"/>
                    <a:pt x="166" y="126"/>
                    <a:pt x="175" y="128"/>
                  </a:cubicBezTo>
                  <a:cubicBezTo>
                    <a:pt x="182" y="128"/>
                    <a:pt x="188" y="117"/>
                    <a:pt x="183" y="120"/>
                  </a:cubicBezTo>
                  <a:close/>
                  <a:moveTo>
                    <a:pt x="207" y="107"/>
                  </a:moveTo>
                  <a:cubicBezTo>
                    <a:pt x="209" y="104"/>
                    <a:pt x="221" y="106"/>
                    <a:pt x="218" y="107"/>
                  </a:cubicBezTo>
                  <a:cubicBezTo>
                    <a:pt x="215" y="109"/>
                    <a:pt x="206" y="109"/>
                    <a:pt x="207" y="107"/>
                  </a:cubicBezTo>
                  <a:close/>
                  <a:moveTo>
                    <a:pt x="213" y="89"/>
                  </a:moveTo>
                  <a:cubicBezTo>
                    <a:pt x="210" y="86"/>
                    <a:pt x="207" y="87"/>
                    <a:pt x="206" y="89"/>
                  </a:cubicBezTo>
                  <a:cubicBezTo>
                    <a:pt x="204" y="89"/>
                    <a:pt x="209" y="92"/>
                    <a:pt x="215" y="92"/>
                  </a:cubicBezTo>
                  <a:cubicBezTo>
                    <a:pt x="218" y="92"/>
                    <a:pt x="218" y="92"/>
                    <a:pt x="213" y="89"/>
                  </a:cubicBezTo>
                  <a:close/>
                  <a:moveTo>
                    <a:pt x="290" y="114"/>
                  </a:moveTo>
                  <a:cubicBezTo>
                    <a:pt x="293" y="117"/>
                    <a:pt x="306" y="112"/>
                    <a:pt x="300" y="112"/>
                  </a:cubicBezTo>
                  <a:cubicBezTo>
                    <a:pt x="294" y="111"/>
                    <a:pt x="296" y="106"/>
                    <a:pt x="290" y="109"/>
                  </a:cubicBezTo>
                  <a:cubicBezTo>
                    <a:pt x="288" y="111"/>
                    <a:pt x="287" y="111"/>
                    <a:pt x="290" y="114"/>
                  </a:cubicBezTo>
                  <a:close/>
                  <a:moveTo>
                    <a:pt x="290" y="118"/>
                  </a:moveTo>
                  <a:cubicBezTo>
                    <a:pt x="288" y="117"/>
                    <a:pt x="302" y="114"/>
                    <a:pt x="305" y="115"/>
                  </a:cubicBezTo>
                  <a:cubicBezTo>
                    <a:pt x="306" y="117"/>
                    <a:pt x="293" y="120"/>
                    <a:pt x="290" y="118"/>
                  </a:cubicBezTo>
                  <a:close/>
                  <a:moveTo>
                    <a:pt x="296" y="121"/>
                  </a:moveTo>
                  <a:cubicBezTo>
                    <a:pt x="293" y="120"/>
                    <a:pt x="303" y="118"/>
                    <a:pt x="305" y="118"/>
                  </a:cubicBezTo>
                  <a:cubicBezTo>
                    <a:pt x="308" y="120"/>
                    <a:pt x="297" y="123"/>
                    <a:pt x="296" y="121"/>
                  </a:cubicBezTo>
                  <a:close/>
                  <a:moveTo>
                    <a:pt x="299" y="125"/>
                  </a:moveTo>
                  <a:cubicBezTo>
                    <a:pt x="297" y="123"/>
                    <a:pt x="306" y="120"/>
                    <a:pt x="308" y="120"/>
                  </a:cubicBezTo>
                  <a:cubicBezTo>
                    <a:pt x="309" y="120"/>
                    <a:pt x="302" y="125"/>
                    <a:pt x="299" y="125"/>
                  </a:cubicBezTo>
                  <a:close/>
                  <a:moveTo>
                    <a:pt x="433" y="73"/>
                  </a:moveTo>
                  <a:cubicBezTo>
                    <a:pt x="436" y="70"/>
                    <a:pt x="443" y="68"/>
                    <a:pt x="443" y="72"/>
                  </a:cubicBezTo>
                  <a:cubicBezTo>
                    <a:pt x="442" y="73"/>
                    <a:pt x="430" y="75"/>
                    <a:pt x="433" y="73"/>
                  </a:cubicBezTo>
                  <a:close/>
                  <a:moveTo>
                    <a:pt x="471" y="437"/>
                  </a:moveTo>
                  <a:cubicBezTo>
                    <a:pt x="474" y="438"/>
                    <a:pt x="477" y="440"/>
                    <a:pt x="478" y="440"/>
                  </a:cubicBezTo>
                  <a:cubicBezTo>
                    <a:pt x="480" y="438"/>
                    <a:pt x="475" y="435"/>
                    <a:pt x="475" y="434"/>
                  </a:cubicBezTo>
                  <a:cubicBezTo>
                    <a:pt x="474" y="432"/>
                    <a:pt x="469" y="432"/>
                    <a:pt x="468" y="435"/>
                  </a:cubicBezTo>
                  <a:cubicBezTo>
                    <a:pt x="466" y="435"/>
                    <a:pt x="468" y="435"/>
                    <a:pt x="471" y="437"/>
                  </a:cubicBezTo>
                  <a:close/>
                  <a:moveTo>
                    <a:pt x="486" y="400"/>
                  </a:moveTo>
                  <a:cubicBezTo>
                    <a:pt x="486" y="398"/>
                    <a:pt x="488" y="397"/>
                    <a:pt x="486" y="400"/>
                  </a:cubicBezTo>
                  <a:cubicBezTo>
                    <a:pt x="484" y="403"/>
                    <a:pt x="484" y="401"/>
                    <a:pt x="486" y="401"/>
                  </a:cubicBezTo>
                  <a:cubicBezTo>
                    <a:pt x="488" y="401"/>
                    <a:pt x="489" y="397"/>
                    <a:pt x="489" y="397"/>
                  </a:cubicBezTo>
                  <a:cubicBezTo>
                    <a:pt x="491" y="397"/>
                    <a:pt x="488" y="401"/>
                    <a:pt x="489" y="401"/>
                  </a:cubicBezTo>
                  <a:cubicBezTo>
                    <a:pt x="491" y="401"/>
                    <a:pt x="491" y="400"/>
                    <a:pt x="491" y="397"/>
                  </a:cubicBezTo>
                  <a:cubicBezTo>
                    <a:pt x="492" y="393"/>
                    <a:pt x="492" y="395"/>
                    <a:pt x="491" y="393"/>
                  </a:cubicBezTo>
                  <a:cubicBezTo>
                    <a:pt x="489" y="392"/>
                    <a:pt x="489" y="392"/>
                    <a:pt x="489" y="393"/>
                  </a:cubicBezTo>
                  <a:cubicBezTo>
                    <a:pt x="488" y="395"/>
                    <a:pt x="488" y="397"/>
                    <a:pt x="488" y="395"/>
                  </a:cubicBezTo>
                  <a:cubicBezTo>
                    <a:pt x="488" y="393"/>
                    <a:pt x="488" y="392"/>
                    <a:pt x="488" y="393"/>
                  </a:cubicBezTo>
                  <a:cubicBezTo>
                    <a:pt x="486" y="393"/>
                    <a:pt x="488" y="393"/>
                    <a:pt x="488" y="395"/>
                  </a:cubicBezTo>
                  <a:cubicBezTo>
                    <a:pt x="486" y="397"/>
                    <a:pt x="486" y="397"/>
                    <a:pt x="484" y="398"/>
                  </a:cubicBezTo>
                  <a:cubicBezTo>
                    <a:pt x="483" y="400"/>
                    <a:pt x="483" y="400"/>
                    <a:pt x="483" y="401"/>
                  </a:cubicBezTo>
                  <a:cubicBezTo>
                    <a:pt x="484" y="403"/>
                    <a:pt x="484" y="401"/>
                    <a:pt x="486" y="400"/>
                  </a:cubicBezTo>
                  <a:close/>
                  <a:moveTo>
                    <a:pt x="494" y="398"/>
                  </a:moveTo>
                  <a:cubicBezTo>
                    <a:pt x="494" y="397"/>
                    <a:pt x="494" y="393"/>
                    <a:pt x="494" y="393"/>
                  </a:cubicBezTo>
                  <a:cubicBezTo>
                    <a:pt x="492" y="393"/>
                    <a:pt x="492" y="395"/>
                    <a:pt x="492" y="398"/>
                  </a:cubicBezTo>
                  <a:cubicBezTo>
                    <a:pt x="491" y="398"/>
                    <a:pt x="492" y="398"/>
                    <a:pt x="494" y="398"/>
                  </a:cubicBezTo>
                  <a:close/>
                  <a:moveTo>
                    <a:pt x="484" y="397"/>
                  </a:moveTo>
                  <a:cubicBezTo>
                    <a:pt x="486" y="395"/>
                    <a:pt x="486" y="393"/>
                    <a:pt x="486" y="393"/>
                  </a:cubicBezTo>
                  <a:cubicBezTo>
                    <a:pt x="484" y="395"/>
                    <a:pt x="483" y="395"/>
                    <a:pt x="483" y="397"/>
                  </a:cubicBezTo>
                  <a:cubicBezTo>
                    <a:pt x="481" y="398"/>
                    <a:pt x="483" y="398"/>
                    <a:pt x="484" y="397"/>
                  </a:cubicBezTo>
                  <a:close/>
                  <a:moveTo>
                    <a:pt x="577" y="345"/>
                  </a:moveTo>
                  <a:cubicBezTo>
                    <a:pt x="574" y="345"/>
                    <a:pt x="577" y="339"/>
                    <a:pt x="579" y="341"/>
                  </a:cubicBezTo>
                  <a:cubicBezTo>
                    <a:pt x="582" y="342"/>
                    <a:pt x="579" y="345"/>
                    <a:pt x="577" y="345"/>
                  </a:cubicBezTo>
                  <a:close/>
                </a:path>
              </a:pathLst>
            </a:custGeom>
            <a:grpFill/>
            <a:ln w="6350" cmpd="sng">
              <a:solidFill>
                <a:schemeClr val="bg1"/>
              </a:solidFill>
              <a:round/>
              <a:headEnd/>
              <a:tailEnd/>
            </a:ln>
          </p:spPr>
          <p:txBody>
            <a:bodyPr/>
            <a:lstStyle/>
            <a:p>
              <a:endParaRPr lang="en-GB" sz="1539" dirty="0"/>
            </a:p>
          </p:txBody>
        </p:sp>
        <p:sp>
          <p:nvSpPr>
            <p:cNvPr id="402" name="Freeform 270"/>
            <p:cNvSpPr>
              <a:spLocks/>
            </p:cNvSpPr>
            <p:nvPr/>
          </p:nvSpPr>
          <p:spPr bwMode="auto">
            <a:xfrm>
              <a:off x="4301598" y="3921541"/>
              <a:ext cx="23941" cy="11332"/>
            </a:xfrm>
            <a:custGeom>
              <a:avLst/>
              <a:gdLst/>
              <a:ahLst/>
              <a:cxnLst>
                <a:cxn ang="0">
                  <a:pos x="0" y="2"/>
                </a:cxn>
                <a:cxn ang="0">
                  <a:pos x="6" y="2"/>
                </a:cxn>
                <a:cxn ang="0">
                  <a:pos x="0" y="2"/>
                </a:cxn>
              </a:cxnLst>
              <a:rect l="0" t="0" r="r" b="b"/>
              <a:pathLst>
                <a:path w="8" h="4">
                  <a:moveTo>
                    <a:pt x="0" y="2"/>
                  </a:moveTo>
                  <a:cubicBezTo>
                    <a:pt x="2" y="0"/>
                    <a:pt x="8" y="2"/>
                    <a:pt x="6" y="2"/>
                  </a:cubicBezTo>
                  <a:cubicBezTo>
                    <a:pt x="5" y="4"/>
                    <a:pt x="0" y="4"/>
                    <a:pt x="0" y="2"/>
                  </a:cubicBezTo>
                </a:path>
              </a:pathLst>
            </a:custGeom>
            <a:grpFill/>
            <a:ln w="6350" cmpd="sng">
              <a:solidFill>
                <a:schemeClr val="bg1"/>
              </a:solidFill>
              <a:round/>
              <a:headEnd/>
              <a:tailEnd/>
            </a:ln>
          </p:spPr>
          <p:txBody>
            <a:bodyPr/>
            <a:lstStyle/>
            <a:p>
              <a:endParaRPr lang="en-GB" sz="1539" dirty="0"/>
            </a:p>
          </p:txBody>
        </p:sp>
        <p:sp>
          <p:nvSpPr>
            <p:cNvPr id="403" name="Freeform 271"/>
            <p:cNvSpPr>
              <a:spLocks/>
            </p:cNvSpPr>
            <p:nvPr/>
          </p:nvSpPr>
          <p:spPr bwMode="auto">
            <a:xfrm>
              <a:off x="4264889" y="3892400"/>
              <a:ext cx="14364" cy="9713"/>
            </a:xfrm>
            <a:custGeom>
              <a:avLst/>
              <a:gdLst/>
              <a:ahLst/>
              <a:cxnLst>
                <a:cxn ang="0">
                  <a:pos x="0" y="2"/>
                </a:cxn>
                <a:cxn ang="0">
                  <a:pos x="3" y="2"/>
                </a:cxn>
                <a:cxn ang="0">
                  <a:pos x="0" y="2"/>
                </a:cxn>
              </a:cxnLst>
              <a:rect l="0" t="0" r="r" b="b"/>
              <a:pathLst>
                <a:path w="5" h="3">
                  <a:moveTo>
                    <a:pt x="0" y="2"/>
                  </a:moveTo>
                  <a:cubicBezTo>
                    <a:pt x="0" y="0"/>
                    <a:pt x="5" y="0"/>
                    <a:pt x="3" y="2"/>
                  </a:cubicBezTo>
                  <a:cubicBezTo>
                    <a:pt x="3" y="3"/>
                    <a:pt x="0" y="2"/>
                    <a:pt x="0" y="2"/>
                  </a:cubicBezTo>
                </a:path>
              </a:pathLst>
            </a:custGeom>
            <a:grpFill/>
            <a:ln w="6350" cmpd="sng">
              <a:solidFill>
                <a:schemeClr val="bg1"/>
              </a:solidFill>
              <a:round/>
              <a:headEnd/>
              <a:tailEnd/>
            </a:ln>
          </p:spPr>
          <p:txBody>
            <a:bodyPr/>
            <a:lstStyle/>
            <a:p>
              <a:endParaRPr lang="en-GB" sz="1539" dirty="0"/>
            </a:p>
          </p:txBody>
        </p:sp>
        <p:sp>
          <p:nvSpPr>
            <p:cNvPr id="404" name="Freeform 272"/>
            <p:cNvSpPr>
              <a:spLocks/>
            </p:cNvSpPr>
            <p:nvPr/>
          </p:nvSpPr>
          <p:spPr bwMode="auto">
            <a:xfrm>
              <a:off x="4236160" y="3895637"/>
              <a:ext cx="19152" cy="12952"/>
            </a:xfrm>
            <a:custGeom>
              <a:avLst/>
              <a:gdLst/>
              <a:ahLst/>
              <a:cxnLst>
                <a:cxn ang="0">
                  <a:pos x="0" y="2"/>
                </a:cxn>
                <a:cxn ang="0">
                  <a:pos x="4" y="4"/>
                </a:cxn>
                <a:cxn ang="0">
                  <a:pos x="0" y="2"/>
                </a:cxn>
              </a:cxnLst>
              <a:rect l="0" t="0" r="r" b="b"/>
              <a:pathLst>
                <a:path w="6" h="4">
                  <a:moveTo>
                    <a:pt x="0" y="2"/>
                  </a:moveTo>
                  <a:cubicBezTo>
                    <a:pt x="1" y="0"/>
                    <a:pt x="6" y="4"/>
                    <a:pt x="4" y="4"/>
                  </a:cubicBezTo>
                  <a:cubicBezTo>
                    <a:pt x="1" y="4"/>
                    <a:pt x="0" y="4"/>
                    <a:pt x="0" y="2"/>
                  </a:cubicBezTo>
                </a:path>
              </a:pathLst>
            </a:custGeom>
            <a:grpFill/>
            <a:ln w="6350" cmpd="sng">
              <a:solidFill>
                <a:schemeClr val="bg1"/>
              </a:solidFill>
              <a:round/>
              <a:headEnd/>
              <a:tailEnd/>
            </a:ln>
          </p:spPr>
          <p:txBody>
            <a:bodyPr/>
            <a:lstStyle/>
            <a:p>
              <a:endParaRPr lang="en-GB" sz="1539" dirty="0"/>
            </a:p>
          </p:txBody>
        </p:sp>
        <p:sp>
          <p:nvSpPr>
            <p:cNvPr id="405" name="Freeform 289"/>
            <p:cNvSpPr>
              <a:spLocks noEditPoints="1"/>
            </p:cNvSpPr>
            <p:nvPr/>
          </p:nvSpPr>
          <p:spPr bwMode="auto">
            <a:xfrm>
              <a:off x="806250" y="2598867"/>
              <a:ext cx="2529738" cy="1978345"/>
            </a:xfrm>
            <a:custGeom>
              <a:avLst/>
              <a:gdLst/>
              <a:ahLst/>
              <a:cxnLst>
                <a:cxn ang="0">
                  <a:pos x="124" y="195"/>
                </a:cxn>
                <a:cxn ang="0">
                  <a:pos x="127" y="181"/>
                </a:cxn>
                <a:cxn ang="0">
                  <a:pos x="161" y="164"/>
                </a:cxn>
                <a:cxn ang="0">
                  <a:pos x="271" y="185"/>
                </a:cxn>
                <a:cxn ang="0">
                  <a:pos x="262" y="193"/>
                </a:cxn>
                <a:cxn ang="0">
                  <a:pos x="257" y="198"/>
                </a:cxn>
                <a:cxn ang="0">
                  <a:pos x="255" y="193"/>
                </a:cxn>
                <a:cxn ang="0">
                  <a:pos x="271" y="209"/>
                </a:cxn>
                <a:cxn ang="0">
                  <a:pos x="300" y="227"/>
                </a:cxn>
                <a:cxn ang="0">
                  <a:pos x="277" y="212"/>
                </a:cxn>
                <a:cxn ang="0">
                  <a:pos x="278" y="216"/>
                </a:cxn>
                <a:cxn ang="0">
                  <a:pos x="287" y="224"/>
                </a:cxn>
                <a:cxn ang="0">
                  <a:pos x="278" y="207"/>
                </a:cxn>
                <a:cxn ang="0">
                  <a:pos x="278" y="221"/>
                </a:cxn>
                <a:cxn ang="0">
                  <a:pos x="100" y="6"/>
                </a:cxn>
                <a:cxn ang="0">
                  <a:pos x="56" y="76"/>
                </a:cxn>
                <a:cxn ang="0">
                  <a:pos x="59" y="97"/>
                </a:cxn>
                <a:cxn ang="0">
                  <a:pos x="50" y="168"/>
                </a:cxn>
                <a:cxn ang="0">
                  <a:pos x="53" y="212"/>
                </a:cxn>
                <a:cxn ang="0">
                  <a:pos x="100" y="192"/>
                </a:cxn>
                <a:cxn ang="0">
                  <a:pos x="143" y="167"/>
                </a:cxn>
                <a:cxn ang="0">
                  <a:pos x="227" y="165"/>
                </a:cxn>
                <a:cxn ang="0">
                  <a:pos x="278" y="198"/>
                </a:cxn>
                <a:cxn ang="0">
                  <a:pos x="304" y="212"/>
                </a:cxn>
                <a:cxn ang="0">
                  <a:pos x="265" y="168"/>
                </a:cxn>
                <a:cxn ang="0">
                  <a:pos x="227" y="157"/>
                </a:cxn>
                <a:cxn ang="0">
                  <a:pos x="727" y="361"/>
                </a:cxn>
                <a:cxn ang="0">
                  <a:pos x="679" y="381"/>
                </a:cxn>
                <a:cxn ang="0">
                  <a:pos x="671" y="355"/>
                </a:cxn>
                <a:cxn ang="0">
                  <a:pos x="651" y="349"/>
                </a:cxn>
                <a:cxn ang="0">
                  <a:pos x="638" y="349"/>
                </a:cxn>
                <a:cxn ang="0">
                  <a:pos x="667" y="327"/>
                </a:cxn>
                <a:cxn ang="0">
                  <a:pos x="615" y="325"/>
                </a:cxn>
                <a:cxn ang="0">
                  <a:pos x="590" y="302"/>
                </a:cxn>
                <a:cxn ang="0">
                  <a:pos x="348" y="305"/>
                </a:cxn>
                <a:cxn ang="0">
                  <a:pos x="374" y="448"/>
                </a:cxn>
                <a:cxn ang="0">
                  <a:pos x="478" y="489"/>
                </a:cxn>
                <a:cxn ang="0">
                  <a:pos x="563" y="535"/>
                </a:cxn>
                <a:cxn ang="0">
                  <a:pos x="607" y="512"/>
                </a:cxn>
                <a:cxn ang="0">
                  <a:pos x="625" y="512"/>
                </a:cxn>
                <a:cxn ang="0">
                  <a:pos x="639" y="504"/>
                </a:cxn>
                <a:cxn ang="0">
                  <a:pos x="680" y="532"/>
                </a:cxn>
                <a:cxn ang="0">
                  <a:pos x="700" y="543"/>
                </a:cxn>
                <a:cxn ang="0">
                  <a:pos x="730" y="453"/>
                </a:cxn>
                <a:cxn ang="0">
                  <a:pos x="730" y="442"/>
                </a:cxn>
                <a:cxn ang="0">
                  <a:pos x="729" y="411"/>
                </a:cxn>
                <a:cxn ang="0">
                  <a:pos x="738" y="420"/>
                </a:cxn>
                <a:cxn ang="0">
                  <a:pos x="758" y="386"/>
                </a:cxn>
                <a:cxn ang="0">
                  <a:pos x="773" y="374"/>
                </a:cxn>
                <a:cxn ang="0">
                  <a:pos x="802" y="347"/>
                </a:cxn>
                <a:cxn ang="0">
                  <a:pos x="787" y="316"/>
                </a:cxn>
                <a:cxn ang="0">
                  <a:pos x="769" y="342"/>
                </a:cxn>
                <a:cxn ang="0">
                  <a:pos x="100" y="619"/>
                </a:cxn>
                <a:cxn ang="0">
                  <a:pos x="99" y="610"/>
                </a:cxn>
                <a:cxn ang="0">
                  <a:pos x="92" y="599"/>
                </a:cxn>
                <a:cxn ang="0">
                  <a:pos x="82" y="596"/>
                </a:cxn>
                <a:cxn ang="0">
                  <a:pos x="67" y="590"/>
                </a:cxn>
                <a:cxn ang="0">
                  <a:pos x="89" y="597"/>
                </a:cxn>
                <a:cxn ang="0">
                  <a:pos x="64" y="591"/>
                </a:cxn>
              </a:cxnLst>
              <a:rect l="0" t="0" r="r" b="b"/>
              <a:pathLst>
                <a:path w="817" h="630">
                  <a:moveTo>
                    <a:pt x="108" y="199"/>
                  </a:moveTo>
                  <a:cubicBezTo>
                    <a:pt x="108" y="196"/>
                    <a:pt x="105" y="195"/>
                    <a:pt x="108" y="192"/>
                  </a:cubicBezTo>
                  <a:cubicBezTo>
                    <a:pt x="112" y="190"/>
                    <a:pt x="114" y="193"/>
                    <a:pt x="114" y="190"/>
                  </a:cubicBezTo>
                  <a:cubicBezTo>
                    <a:pt x="114" y="188"/>
                    <a:pt x="114" y="187"/>
                    <a:pt x="115" y="188"/>
                  </a:cubicBezTo>
                  <a:cubicBezTo>
                    <a:pt x="117" y="190"/>
                    <a:pt x="120" y="188"/>
                    <a:pt x="118" y="187"/>
                  </a:cubicBezTo>
                  <a:cubicBezTo>
                    <a:pt x="118" y="185"/>
                    <a:pt x="120" y="187"/>
                    <a:pt x="121" y="187"/>
                  </a:cubicBezTo>
                  <a:cubicBezTo>
                    <a:pt x="123" y="188"/>
                    <a:pt x="124" y="187"/>
                    <a:pt x="124" y="188"/>
                  </a:cubicBezTo>
                  <a:cubicBezTo>
                    <a:pt x="126" y="190"/>
                    <a:pt x="124" y="190"/>
                    <a:pt x="126" y="190"/>
                  </a:cubicBezTo>
                  <a:cubicBezTo>
                    <a:pt x="127" y="192"/>
                    <a:pt x="126" y="193"/>
                    <a:pt x="124" y="195"/>
                  </a:cubicBezTo>
                  <a:cubicBezTo>
                    <a:pt x="123" y="196"/>
                    <a:pt x="123" y="196"/>
                    <a:pt x="120" y="196"/>
                  </a:cubicBezTo>
                  <a:cubicBezTo>
                    <a:pt x="117" y="196"/>
                    <a:pt x="115" y="198"/>
                    <a:pt x="115" y="199"/>
                  </a:cubicBezTo>
                  <a:cubicBezTo>
                    <a:pt x="115" y="201"/>
                    <a:pt x="115" y="199"/>
                    <a:pt x="114" y="201"/>
                  </a:cubicBezTo>
                  <a:cubicBezTo>
                    <a:pt x="112" y="202"/>
                    <a:pt x="111" y="202"/>
                    <a:pt x="112" y="201"/>
                  </a:cubicBezTo>
                  <a:cubicBezTo>
                    <a:pt x="115" y="198"/>
                    <a:pt x="111" y="199"/>
                    <a:pt x="111" y="199"/>
                  </a:cubicBezTo>
                  <a:cubicBezTo>
                    <a:pt x="111" y="201"/>
                    <a:pt x="109" y="201"/>
                    <a:pt x="108" y="199"/>
                  </a:cubicBezTo>
                  <a:close/>
                  <a:moveTo>
                    <a:pt x="123" y="185"/>
                  </a:moveTo>
                  <a:cubicBezTo>
                    <a:pt x="124" y="184"/>
                    <a:pt x="124" y="184"/>
                    <a:pt x="126" y="184"/>
                  </a:cubicBezTo>
                  <a:cubicBezTo>
                    <a:pt x="127" y="184"/>
                    <a:pt x="129" y="184"/>
                    <a:pt x="127" y="181"/>
                  </a:cubicBezTo>
                  <a:cubicBezTo>
                    <a:pt x="126" y="179"/>
                    <a:pt x="126" y="182"/>
                    <a:pt x="124" y="181"/>
                  </a:cubicBezTo>
                  <a:cubicBezTo>
                    <a:pt x="124" y="181"/>
                    <a:pt x="121" y="179"/>
                    <a:pt x="121" y="182"/>
                  </a:cubicBezTo>
                  <a:cubicBezTo>
                    <a:pt x="123" y="184"/>
                    <a:pt x="121" y="182"/>
                    <a:pt x="120" y="182"/>
                  </a:cubicBezTo>
                  <a:cubicBezTo>
                    <a:pt x="118" y="184"/>
                    <a:pt x="118" y="185"/>
                    <a:pt x="120" y="185"/>
                  </a:cubicBezTo>
                  <a:cubicBezTo>
                    <a:pt x="121" y="187"/>
                    <a:pt x="121" y="187"/>
                    <a:pt x="123" y="185"/>
                  </a:cubicBezTo>
                  <a:close/>
                  <a:moveTo>
                    <a:pt x="164" y="164"/>
                  </a:moveTo>
                  <a:cubicBezTo>
                    <a:pt x="166" y="162"/>
                    <a:pt x="164" y="162"/>
                    <a:pt x="167" y="159"/>
                  </a:cubicBezTo>
                  <a:cubicBezTo>
                    <a:pt x="169" y="156"/>
                    <a:pt x="167" y="156"/>
                    <a:pt x="166" y="157"/>
                  </a:cubicBezTo>
                  <a:cubicBezTo>
                    <a:pt x="166" y="159"/>
                    <a:pt x="163" y="160"/>
                    <a:pt x="161" y="164"/>
                  </a:cubicBezTo>
                  <a:cubicBezTo>
                    <a:pt x="159" y="164"/>
                    <a:pt x="163" y="164"/>
                    <a:pt x="164" y="164"/>
                  </a:cubicBezTo>
                  <a:close/>
                  <a:moveTo>
                    <a:pt x="173" y="156"/>
                  </a:moveTo>
                  <a:cubicBezTo>
                    <a:pt x="175" y="156"/>
                    <a:pt x="175" y="156"/>
                    <a:pt x="173" y="154"/>
                  </a:cubicBezTo>
                  <a:cubicBezTo>
                    <a:pt x="170" y="154"/>
                    <a:pt x="170" y="156"/>
                    <a:pt x="170" y="157"/>
                  </a:cubicBezTo>
                  <a:cubicBezTo>
                    <a:pt x="170" y="159"/>
                    <a:pt x="172" y="157"/>
                    <a:pt x="173" y="156"/>
                  </a:cubicBezTo>
                  <a:close/>
                  <a:moveTo>
                    <a:pt x="269" y="198"/>
                  </a:moveTo>
                  <a:cubicBezTo>
                    <a:pt x="272" y="196"/>
                    <a:pt x="269" y="195"/>
                    <a:pt x="272" y="195"/>
                  </a:cubicBezTo>
                  <a:cubicBezTo>
                    <a:pt x="274" y="195"/>
                    <a:pt x="271" y="192"/>
                    <a:pt x="272" y="192"/>
                  </a:cubicBezTo>
                  <a:cubicBezTo>
                    <a:pt x="274" y="192"/>
                    <a:pt x="272" y="187"/>
                    <a:pt x="271" y="185"/>
                  </a:cubicBezTo>
                  <a:cubicBezTo>
                    <a:pt x="269" y="182"/>
                    <a:pt x="268" y="185"/>
                    <a:pt x="266" y="182"/>
                  </a:cubicBezTo>
                  <a:cubicBezTo>
                    <a:pt x="263" y="181"/>
                    <a:pt x="265" y="182"/>
                    <a:pt x="265" y="185"/>
                  </a:cubicBezTo>
                  <a:cubicBezTo>
                    <a:pt x="266" y="188"/>
                    <a:pt x="266" y="190"/>
                    <a:pt x="268" y="193"/>
                  </a:cubicBezTo>
                  <a:cubicBezTo>
                    <a:pt x="269" y="196"/>
                    <a:pt x="266" y="193"/>
                    <a:pt x="266" y="198"/>
                  </a:cubicBezTo>
                  <a:cubicBezTo>
                    <a:pt x="266" y="199"/>
                    <a:pt x="268" y="198"/>
                    <a:pt x="269" y="198"/>
                  </a:cubicBezTo>
                  <a:close/>
                  <a:moveTo>
                    <a:pt x="265" y="207"/>
                  </a:moveTo>
                  <a:cubicBezTo>
                    <a:pt x="268" y="212"/>
                    <a:pt x="266" y="209"/>
                    <a:pt x="266" y="206"/>
                  </a:cubicBezTo>
                  <a:cubicBezTo>
                    <a:pt x="266" y="204"/>
                    <a:pt x="268" y="206"/>
                    <a:pt x="266" y="201"/>
                  </a:cubicBezTo>
                  <a:cubicBezTo>
                    <a:pt x="265" y="196"/>
                    <a:pt x="265" y="195"/>
                    <a:pt x="262" y="193"/>
                  </a:cubicBezTo>
                  <a:cubicBezTo>
                    <a:pt x="258" y="190"/>
                    <a:pt x="258" y="195"/>
                    <a:pt x="258" y="196"/>
                  </a:cubicBezTo>
                  <a:cubicBezTo>
                    <a:pt x="260" y="196"/>
                    <a:pt x="262" y="198"/>
                    <a:pt x="260" y="199"/>
                  </a:cubicBezTo>
                  <a:cubicBezTo>
                    <a:pt x="260" y="202"/>
                    <a:pt x="263" y="201"/>
                    <a:pt x="263" y="202"/>
                  </a:cubicBezTo>
                  <a:cubicBezTo>
                    <a:pt x="262" y="206"/>
                    <a:pt x="263" y="202"/>
                    <a:pt x="263" y="206"/>
                  </a:cubicBezTo>
                  <a:cubicBezTo>
                    <a:pt x="263" y="207"/>
                    <a:pt x="265" y="207"/>
                    <a:pt x="265" y="207"/>
                  </a:cubicBezTo>
                  <a:close/>
                  <a:moveTo>
                    <a:pt x="257" y="198"/>
                  </a:moveTo>
                  <a:cubicBezTo>
                    <a:pt x="257" y="198"/>
                    <a:pt x="257" y="199"/>
                    <a:pt x="258" y="199"/>
                  </a:cubicBezTo>
                  <a:cubicBezTo>
                    <a:pt x="258" y="198"/>
                    <a:pt x="257" y="193"/>
                    <a:pt x="257" y="195"/>
                  </a:cubicBezTo>
                  <a:cubicBezTo>
                    <a:pt x="257" y="195"/>
                    <a:pt x="257" y="196"/>
                    <a:pt x="257" y="198"/>
                  </a:cubicBezTo>
                  <a:close/>
                  <a:moveTo>
                    <a:pt x="258" y="190"/>
                  </a:moveTo>
                  <a:cubicBezTo>
                    <a:pt x="257" y="188"/>
                    <a:pt x="258" y="188"/>
                    <a:pt x="262" y="192"/>
                  </a:cubicBezTo>
                  <a:cubicBezTo>
                    <a:pt x="265" y="193"/>
                    <a:pt x="266" y="193"/>
                    <a:pt x="265" y="190"/>
                  </a:cubicBezTo>
                  <a:cubicBezTo>
                    <a:pt x="265" y="188"/>
                    <a:pt x="263" y="188"/>
                    <a:pt x="265" y="187"/>
                  </a:cubicBezTo>
                  <a:cubicBezTo>
                    <a:pt x="265" y="185"/>
                    <a:pt x="260" y="184"/>
                    <a:pt x="258" y="182"/>
                  </a:cubicBezTo>
                  <a:cubicBezTo>
                    <a:pt x="257" y="182"/>
                    <a:pt x="255" y="184"/>
                    <a:pt x="254" y="184"/>
                  </a:cubicBezTo>
                  <a:cubicBezTo>
                    <a:pt x="252" y="182"/>
                    <a:pt x="252" y="184"/>
                    <a:pt x="252" y="185"/>
                  </a:cubicBezTo>
                  <a:cubicBezTo>
                    <a:pt x="251" y="187"/>
                    <a:pt x="251" y="187"/>
                    <a:pt x="254" y="188"/>
                  </a:cubicBezTo>
                  <a:cubicBezTo>
                    <a:pt x="255" y="190"/>
                    <a:pt x="252" y="190"/>
                    <a:pt x="255" y="193"/>
                  </a:cubicBezTo>
                  <a:cubicBezTo>
                    <a:pt x="257" y="193"/>
                    <a:pt x="260" y="192"/>
                    <a:pt x="258" y="190"/>
                  </a:cubicBezTo>
                  <a:close/>
                  <a:moveTo>
                    <a:pt x="278" y="204"/>
                  </a:moveTo>
                  <a:cubicBezTo>
                    <a:pt x="280" y="202"/>
                    <a:pt x="280" y="201"/>
                    <a:pt x="280" y="199"/>
                  </a:cubicBezTo>
                  <a:cubicBezTo>
                    <a:pt x="278" y="198"/>
                    <a:pt x="278" y="199"/>
                    <a:pt x="275" y="198"/>
                  </a:cubicBezTo>
                  <a:cubicBezTo>
                    <a:pt x="274" y="198"/>
                    <a:pt x="272" y="198"/>
                    <a:pt x="272" y="199"/>
                  </a:cubicBezTo>
                  <a:cubicBezTo>
                    <a:pt x="272" y="202"/>
                    <a:pt x="275" y="199"/>
                    <a:pt x="275" y="202"/>
                  </a:cubicBezTo>
                  <a:cubicBezTo>
                    <a:pt x="274" y="207"/>
                    <a:pt x="275" y="206"/>
                    <a:pt x="278" y="206"/>
                  </a:cubicBezTo>
                  <a:cubicBezTo>
                    <a:pt x="280" y="207"/>
                    <a:pt x="278" y="204"/>
                    <a:pt x="278" y="204"/>
                  </a:cubicBezTo>
                  <a:close/>
                  <a:moveTo>
                    <a:pt x="271" y="209"/>
                  </a:moveTo>
                  <a:cubicBezTo>
                    <a:pt x="272" y="212"/>
                    <a:pt x="272" y="210"/>
                    <a:pt x="272" y="209"/>
                  </a:cubicBezTo>
                  <a:cubicBezTo>
                    <a:pt x="274" y="207"/>
                    <a:pt x="272" y="207"/>
                    <a:pt x="274" y="204"/>
                  </a:cubicBezTo>
                  <a:cubicBezTo>
                    <a:pt x="274" y="201"/>
                    <a:pt x="272" y="202"/>
                    <a:pt x="272" y="201"/>
                  </a:cubicBezTo>
                  <a:cubicBezTo>
                    <a:pt x="271" y="199"/>
                    <a:pt x="271" y="199"/>
                    <a:pt x="269" y="199"/>
                  </a:cubicBezTo>
                  <a:cubicBezTo>
                    <a:pt x="268" y="201"/>
                    <a:pt x="268" y="201"/>
                    <a:pt x="269" y="204"/>
                  </a:cubicBezTo>
                  <a:cubicBezTo>
                    <a:pt x="271" y="206"/>
                    <a:pt x="272" y="207"/>
                    <a:pt x="271" y="207"/>
                  </a:cubicBezTo>
                  <a:cubicBezTo>
                    <a:pt x="269" y="206"/>
                    <a:pt x="269" y="207"/>
                    <a:pt x="269" y="210"/>
                  </a:cubicBezTo>
                  <a:cubicBezTo>
                    <a:pt x="271" y="213"/>
                    <a:pt x="271" y="207"/>
                    <a:pt x="271" y="209"/>
                  </a:cubicBezTo>
                  <a:close/>
                  <a:moveTo>
                    <a:pt x="300" y="227"/>
                  </a:moveTo>
                  <a:cubicBezTo>
                    <a:pt x="301" y="226"/>
                    <a:pt x="301" y="226"/>
                    <a:pt x="303" y="224"/>
                  </a:cubicBezTo>
                  <a:cubicBezTo>
                    <a:pt x="303" y="224"/>
                    <a:pt x="301" y="224"/>
                    <a:pt x="301" y="226"/>
                  </a:cubicBezTo>
                  <a:cubicBezTo>
                    <a:pt x="300" y="226"/>
                    <a:pt x="298" y="227"/>
                    <a:pt x="300" y="227"/>
                  </a:cubicBezTo>
                  <a:cubicBezTo>
                    <a:pt x="300" y="227"/>
                    <a:pt x="300" y="227"/>
                    <a:pt x="300" y="227"/>
                  </a:cubicBezTo>
                  <a:close/>
                  <a:moveTo>
                    <a:pt x="293" y="224"/>
                  </a:moveTo>
                  <a:cubicBezTo>
                    <a:pt x="293" y="224"/>
                    <a:pt x="293" y="224"/>
                    <a:pt x="292" y="224"/>
                  </a:cubicBezTo>
                  <a:cubicBezTo>
                    <a:pt x="292" y="224"/>
                    <a:pt x="292" y="224"/>
                    <a:pt x="292" y="226"/>
                  </a:cubicBezTo>
                  <a:cubicBezTo>
                    <a:pt x="293" y="226"/>
                    <a:pt x="293" y="226"/>
                    <a:pt x="293" y="224"/>
                  </a:cubicBezTo>
                  <a:close/>
                  <a:moveTo>
                    <a:pt x="277" y="212"/>
                  </a:moveTo>
                  <a:cubicBezTo>
                    <a:pt x="278" y="212"/>
                    <a:pt x="278" y="210"/>
                    <a:pt x="277" y="210"/>
                  </a:cubicBezTo>
                  <a:cubicBezTo>
                    <a:pt x="275" y="209"/>
                    <a:pt x="274" y="210"/>
                    <a:pt x="275" y="210"/>
                  </a:cubicBezTo>
                  <a:cubicBezTo>
                    <a:pt x="275" y="210"/>
                    <a:pt x="274" y="210"/>
                    <a:pt x="274" y="212"/>
                  </a:cubicBezTo>
                  <a:cubicBezTo>
                    <a:pt x="274" y="212"/>
                    <a:pt x="272" y="213"/>
                    <a:pt x="275" y="212"/>
                  </a:cubicBezTo>
                  <a:cubicBezTo>
                    <a:pt x="275" y="212"/>
                    <a:pt x="275" y="212"/>
                    <a:pt x="277" y="212"/>
                  </a:cubicBezTo>
                  <a:close/>
                  <a:moveTo>
                    <a:pt x="278" y="212"/>
                  </a:moveTo>
                  <a:cubicBezTo>
                    <a:pt x="277" y="213"/>
                    <a:pt x="278" y="212"/>
                    <a:pt x="278" y="213"/>
                  </a:cubicBezTo>
                  <a:cubicBezTo>
                    <a:pt x="278" y="215"/>
                    <a:pt x="277" y="213"/>
                    <a:pt x="277" y="215"/>
                  </a:cubicBezTo>
                  <a:cubicBezTo>
                    <a:pt x="277" y="216"/>
                    <a:pt x="277" y="216"/>
                    <a:pt x="278" y="216"/>
                  </a:cubicBezTo>
                  <a:cubicBezTo>
                    <a:pt x="280" y="216"/>
                    <a:pt x="278" y="216"/>
                    <a:pt x="280" y="218"/>
                  </a:cubicBezTo>
                  <a:cubicBezTo>
                    <a:pt x="280" y="220"/>
                    <a:pt x="277" y="220"/>
                    <a:pt x="277" y="220"/>
                  </a:cubicBezTo>
                  <a:cubicBezTo>
                    <a:pt x="278" y="221"/>
                    <a:pt x="278" y="221"/>
                    <a:pt x="280" y="221"/>
                  </a:cubicBezTo>
                  <a:cubicBezTo>
                    <a:pt x="280" y="220"/>
                    <a:pt x="280" y="221"/>
                    <a:pt x="280" y="221"/>
                  </a:cubicBezTo>
                  <a:cubicBezTo>
                    <a:pt x="281" y="221"/>
                    <a:pt x="281" y="221"/>
                    <a:pt x="283" y="223"/>
                  </a:cubicBezTo>
                  <a:cubicBezTo>
                    <a:pt x="284" y="224"/>
                    <a:pt x="283" y="224"/>
                    <a:pt x="283" y="224"/>
                  </a:cubicBezTo>
                  <a:cubicBezTo>
                    <a:pt x="284" y="226"/>
                    <a:pt x="284" y="223"/>
                    <a:pt x="284" y="226"/>
                  </a:cubicBezTo>
                  <a:cubicBezTo>
                    <a:pt x="284" y="227"/>
                    <a:pt x="287" y="229"/>
                    <a:pt x="287" y="227"/>
                  </a:cubicBezTo>
                  <a:cubicBezTo>
                    <a:pt x="289" y="226"/>
                    <a:pt x="287" y="226"/>
                    <a:pt x="287" y="224"/>
                  </a:cubicBezTo>
                  <a:cubicBezTo>
                    <a:pt x="287" y="223"/>
                    <a:pt x="287" y="224"/>
                    <a:pt x="287" y="221"/>
                  </a:cubicBezTo>
                  <a:cubicBezTo>
                    <a:pt x="289" y="220"/>
                    <a:pt x="287" y="221"/>
                    <a:pt x="286" y="220"/>
                  </a:cubicBezTo>
                  <a:cubicBezTo>
                    <a:pt x="286" y="218"/>
                    <a:pt x="286" y="220"/>
                    <a:pt x="284" y="218"/>
                  </a:cubicBezTo>
                  <a:cubicBezTo>
                    <a:pt x="284" y="218"/>
                    <a:pt x="283" y="220"/>
                    <a:pt x="283" y="218"/>
                  </a:cubicBezTo>
                  <a:cubicBezTo>
                    <a:pt x="281" y="218"/>
                    <a:pt x="283" y="216"/>
                    <a:pt x="284" y="218"/>
                  </a:cubicBezTo>
                  <a:cubicBezTo>
                    <a:pt x="287" y="220"/>
                    <a:pt x="286" y="218"/>
                    <a:pt x="284" y="216"/>
                  </a:cubicBezTo>
                  <a:cubicBezTo>
                    <a:pt x="283" y="215"/>
                    <a:pt x="283" y="213"/>
                    <a:pt x="283" y="212"/>
                  </a:cubicBezTo>
                  <a:cubicBezTo>
                    <a:pt x="281" y="210"/>
                    <a:pt x="280" y="212"/>
                    <a:pt x="278" y="210"/>
                  </a:cubicBezTo>
                  <a:cubicBezTo>
                    <a:pt x="278" y="210"/>
                    <a:pt x="280" y="209"/>
                    <a:pt x="278" y="207"/>
                  </a:cubicBezTo>
                  <a:cubicBezTo>
                    <a:pt x="278" y="206"/>
                    <a:pt x="278" y="207"/>
                    <a:pt x="277" y="207"/>
                  </a:cubicBezTo>
                  <a:cubicBezTo>
                    <a:pt x="274" y="207"/>
                    <a:pt x="275" y="207"/>
                    <a:pt x="275" y="207"/>
                  </a:cubicBezTo>
                  <a:cubicBezTo>
                    <a:pt x="274" y="209"/>
                    <a:pt x="274" y="209"/>
                    <a:pt x="275" y="209"/>
                  </a:cubicBezTo>
                  <a:cubicBezTo>
                    <a:pt x="277" y="209"/>
                    <a:pt x="278" y="209"/>
                    <a:pt x="278" y="212"/>
                  </a:cubicBezTo>
                  <a:close/>
                  <a:moveTo>
                    <a:pt x="280" y="227"/>
                  </a:moveTo>
                  <a:cubicBezTo>
                    <a:pt x="281" y="229"/>
                    <a:pt x="283" y="229"/>
                    <a:pt x="281" y="227"/>
                  </a:cubicBezTo>
                  <a:cubicBezTo>
                    <a:pt x="281" y="226"/>
                    <a:pt x="281" y="226"/>
                    <a:pt x="280" y="224"/>
                  </a:cubicBezTo>
                  <a:cubicBezTo>
                    <a:pt x="278" y="223"/>
                    <a:pt x="280" y="223"/>
                    <a:pt x="280" y="223"/>
                  </a:cubicBezTo>
                  <a:cubicBezTo>
                    <a:pt x="278" y="221"/>
                    <a:pt x="278" y="221"/>
                    <a:pt x="278" y="221"/>
                  </a:cubicBezTo>
                  <a:cubicBezTo>
                    <a:pt x="277" y="223"/>
                    <a:pt x="278" y="223"/>
                    <a:pt x="278" y="224"/>
                  </a:cubicBezTo>
                  <a:cubicBezTo>
                    <a:pt x="278" y="224"/>
                    <a:pt x="278" y="224"/>
                    <a:pt x="280" y="227"/>
                  </a:cubicBezTo>
                  <a:close/>
                  <a:moveTo>
                    <a:pt x="199" y="22"/>
                  </a:moveTo>
                  <a:cubicBezTo>
                    <a:pt x="190" y="20"/>
                    <a:pt x="188" y="25"/>
                    <a:pt x="182" y="22"/>
                  </a:cubicBezTo>
                  <a:cubicBezTo>
                    <a:pt x="176" y="19"/>
                    <a:pt x="166" y="20"/>
                    <a:pt x="155" y="16"/>
                  </a:cubicBezTo>
                  <a:cubicBezTo>
                    <a:pt x="144" y="13"/>
                    <a:pt x="144" y="19"/>
                    <a:pt x="134" y="16"/>
                  </a:cubicBezTo>
                  <a:cubicBezTo>
                    <a:pt x="123" y="13"/>
                    <a:pt x="134" y="10"/>
                    <a:pt x="121" y="10"/>
                  </a:cubicBezTo>
                  <a:cubicBezTo>
                    <a:pt x="109" y="10"/>
                    <a:pt x="112" y="11"/>
                    <a:pt x="109" y="8"/>
                  </a:cubicBezTo>
                  <a:cubicBezTo>
                    <a:pt x="105" y="5"/>
                    <a:pt x="105" y="10"/>
                    <a:pt x="100" y="6"/>
                  </a:cubicBezTo>
                  <a:cubicBezTo>
                    <a:pt x="97" y="5"/>
                    <a:pt x="96" y="0"/>
                    <a:pt x="88" y="6"/>
                  </a:cubicBezTo>
                  <a:cubicBezTo>
                    <a:pt x="80" y="14"/>
                    <a:pt x="76" y="5"/>
                    <a:pt x="64" y="14"/>
                  </a:cubicBezTo>
                  <a:cubicBezTo>
                    <a:pt x="51" y="24"/>
                    <a:pt x="50" y="11"/>
                    <a:pt x="44" y="24"/>
                  </a:cubicBezTo>
                  <a:cubicBezTo>
                    <a:pt x="39" y="36"/>
                    <a:pt x="36" y="39"/>
                    <a:pt x="21" y="39"/>
                  </a:cubicBezTo>
                  <a:cubicBezTo>
                    <a:pt x="13" y="39"/>
                    <a:pt x="21" y="44"/>
                    <a:pt x="13" y="45"/>
                  </a:cubicBezTo>
                  <a:cubicBezTo>
                    <a:pt x="7" y="47"/>
                    <a:pt x="32" y="52"/>
                    <a:pt x="36" y="61"/>
                  </a:cubicBezTo>
                  <a:cubicBezTo>
                    <a:pt x="41" y="69"/>
                    <a:pt x="47" y="61"/>
                    <a:pt x="45" y="67"/>
                  </a:cubicBezTo>
                  <a:cubicBezTo>
                    <a:pt x="45" y="72"/>
                    <a:pt x="50" y="67"/>
                    <a:pt x="50" y="72"/>
                  </a:cubicBezTo>
                  <a:cubicBezTo>
                    <a:pt x="51" y="76"/>
                    <a:pt x="57" y="72"/>
                    <a:pt x="56" y="76"/>
                  </a:cubicBezTo>
                  <a:cubicBezTo>
                    <a:pt x="56" y="80"/>
                    <a:pt x="56" y="75"/>
                    <a:pt x="51" y="78"/>
                  </a:cubicBezTo>
                  <a:cubicBezTo>
                    <a:pt x="51" y="80"/>
                    <a:pt x="51" y="76"/>
                    <a:pt x="41" y="78"/>
                  </a:cubicBezTo>
                  <a:cubicBezTo>
                    <a:pt x="30" y="80"/>
                    <a:pt x="44" y="67"/>
                    <a:pt x="30" y="72"/>
                  </a:cubicBezTo>
                  <a:cubicBezTo>
                    <a:pt x="16" y="76"/>
                    <a:pt x="9" y="83"/>
                    <a:pt x="4" y="83"/>
                  </a:cubicBezTo>
                  <a:cubicBezTo>
                    <a:pt x="0" y="84"/>
                    <a:pt x="3" y="89"/>
                    <a:pt x="10" y="89"/>
                  </a:cubicBezTo>
                  <a:cubicBezTo>
                    <a:pt x="19" y="89"/>
                    <a:pt x="9" y="92"/>
                    <a:pt x="13" y="94"/>
                  </a:cubicBezTo>
                  <a:cubicBezTo>
                    <a:pt x="18" y="97"/>
                    <a:pt x="12" y="100"/>
                    <a:pt x="21" y="101"/>
                  </a:cubicBezTo>
                  <a:cubicBezTo>
                    <a:pt x="30" y="101"/>
                    <a:pt x="33" y="97"/>
                    <a:pt x="39" y="100"/>
                  </a:cubicBezTo>
                  <a:cubicBezTo>
                    <a:pt x="47" y="104"/>
                    <a:pt x="54" y="90"/>
                    <a:pt x="59" y="97"/>
                  </a:cubicBezTo>
                  <a:cubicBezTo>
                    <a:pt x="64" y="101"/>
                    <a:pt x="48" y="98"/>
                    <a:pt x="56" y="103"/>
                  </a:cubicBezTo>
                  <a:cubicBezTo>
                    <a:pt x="65" y="108"/>
                    <a:pt x="57" y="115"/>
                    <a:pt x="51" y="114"/>
                  </a:cubicBezTo>
                  <a:cubicBezTo>
                    <a:pt x="44" y="112"/>
                    <a:pt x="45" y="123"/>
                    <a:pt x="38" y="118"/>
                  </a:cubicBezTo>
                  <a:cubicBezTo>
                    <a:pt x="30" y="114"/>
                    <a:pt x="29" y="126"/>
                    <a:pt x="24" y="128"/>
                  </a:cubicBezTo>
                  <a:cubicBezTo>
                    <a:pt x="21" y="129"/>
                    <a:pt x="22" y="134"/>
                    <a:pt x="18" y="137"/>
                  </a:cubicBezTo>
                  <a:cubicBezTo>
                    <a:pt x="15" y="139"/>
                    <a:pt x="18" y="140"/>
                    <a:pt x="24" y="145"/>
                  </a:cubicBezTo>
                  <a:cubicBezTo>
                    <a:pt x="30" y="150"/>
                    <a:pt x="22" y="153"/>
                    <a:pt x="25" y="154"/>
                  </a:cubicBezTo>
                  <a:cubicBezTo>
                    <a:pt x="29" y="157"/>
                    <a:pt x="33" y="165"/>
                    <a:pt x="41" y="162"/>
                  </a:cubicBezTo>
                  <a:cubicBezTo>
                    <a:pt x="48" y="159"/>
                    <a:pt x="51" y="162"/>
                    <a:pt x="50" y="168"/>
                  </a:cubicBezTo>
                  <a:cubicBezTo>
                    <a:pt x="47" y="174"/>
                    <a:pt x="53" y="170"/>
                    <a:pt x="50" y="176"/>
                  </a:cubicBezTo>
                  <a:cubicBezTo>
                    <a:pt x="48" y="181"/>
                    <a:pt x="56" y="179"/>
                    <a:pt x="59" y="174"/>
                  </a:cubicBezTo>
                  <a:cubicBezTo>
                    <a:pt x="62" y="171"/>
                    <a:pt x="68" y="176"/>
                    <a:pt x="71" y="179"/>
                  </a:cubicBezTo>
                  <a:cubicBezTo>
                    <a:pt x="76" y="184"/>
                    <a:pt x="76" y="176"/>
                    <a:pt x="79" y="178"/>
                  </a:cubicBezTo>
                  <a:cubicBezTo>
                    <a:pt x="82" y="181"/>
                    <a:pt x="91" y="173"/>
                    <a:pt x="86" y="178"/>
                  </a:cubicBezTo>
                  <a:cubicBezTo>
                    <a:pt x="83" y="182"/>
                    <a:pt x="83" y="185"/>
                    <a:pt x="83" y="190"/>
                  </a:cubicBezTo>
                  <a:cubicBezTo>
                    <a:pt x="83" y="195"/>
                    <a:pt x="79" y="192"/>
                    <a:pt x="76" y="198"/>
                  </a:cubicBezTo>
                  <a:cubicBezTo>
                    <a:pt x="73" y="204"/>
                    <a:pt x="67" y="202"/>
                    <a:pt x="64" y="209"/>
                  </a:cubicBezTo>
                  <a:cubicBezTo>
                    <a:pt x="59" y="216"/>
                    <a:pt x="61" y="210"/>
                    <a:pt x="53" y="212"/>
                  </a:cubicBezTo>
                  <a:cubicBezTo>
                    <a:pt x="45" y="215"/>
                    <a:pt x="50" y="218"/>
                    <a:pt x="44" y="220"/>
                  </a:cubicBezTo>
                  <a:cubicBezTo>
                    <a:pt x="39" y="223"/>
                    <a:pt x="38" y="227"/>
                    <a:pt x="44" y="224"/>
                  </a:cubicBezTo>
                  <a:cubicBezTo>
                    <a:pt x="51" y="221"/>
                    <a:pt x="53" y="215"/>
                    <a:pt x="54" y="218"/>
                  </a:cubicBezTo>
                  <a:cubicBezTo>
                    <a:pt x="56" y="221"/>
                    <a:pt x="59" y="216"/>
                    <a:pt x="59" y="220"/>
                  </a:cubicBezTo>
                  <a:cubicBezTo>
                    <a:pt x="61" y="224"/>
                    <a:pt x="64" y="221"/>
                    <a:pt x="64" y="218"/>
                  </a:cubicBezTo>
                  <a:cubicBezTo>
                    <a:pt x="62" y="215"/>
                    <a:pt x="68" y="213"/>
                    <a:pt x="68" y="216"/>
                  </a:cubicBezTo>
                  <a:cubicBezTo>
                    <a:pt x="68" y="220"/>
                    <a:pt x="74" y="210"/>
                    <a:pt x="79" y="210"/>
                  </a:cubicBezTo>
                  <a:cubicBezTo>
                    <a:pt x="83" y="210"/>
                    <a:pt x="76" y="209"/>
                    <a:pt x="86" y="202"/>
                  </a:cubicBezTo>
                  <a:cubicBezTo>
                    <a:pt x="96" y="198"/>
                    <a:pt x="94" y="195"/>
                    <a:pt x="100" y="192"/>
                  </a:cubicBezTo>
                  <a:cubicBezTo>
                    <a:pt x="105" y="188"/>
                    <a:pt x="112" y="185"/>
                    <a:pt x="114" y="181"/>
                  </a:cubicBezTo>
                  <a:cubicBezTo>
                    <a:pt x="115" y="176"/>
                    <a:pt x="118" y="178"/>
                    <a:pt x="120" y="174"/>
                  </a:cubicBezTo>
                  <a:cubicBezTo>
                    <a:pt x="120" y="170"/>
                    <a:pt x="105" y="176"/>
                    <a:pt x="114" y="168"/>
                  </a:cubicBezTo>
                  <a:cubicBezTo>
                    <a:pt x="124" y="160"/>
                    <a:pt x="126" y="159"/>
                    <a:pt x="129" y="151"/>
                  </a:cubicBezTo>
                  <a:cubicBezTo>
                    <a:pt x="134" y="145"/>
                    <a:pt x="144" y="140"/>
                    <a:pt x="152" y="148"/>
                  </a:cubicBezTo>
                  <a:cubicBezTo>
                    <a:pt x="159" y="156"/>
                    <a:pt x="146" y="143"/>
                    <a:pt x="138" y="148"/>
                  </a:cubicBezTo>
                  <a:cubicBezTo>
                    <a:pt x="132" y="153"/>
                    <a:pt x="138" y="154"/>
                    <a:pt x="132" y="159"/>
                  </a:cubicBezTo>
                  <a:cubicBezTo>
                    <a:pt x="126" y="165"/>
                    <a:pt x="137" y="165"/>
                    <a:pt x="132" y="167"/>
                  </a:cubicBezTo>
                  <a:cubicBezTo>
                    <a:pt x="124" y="171"/>
                    <a:pt x="137" y="173"/>
                    <a:pt x="143" y="167"/>
                  </a:cubicBezTo>
                  <a:cubicBezTo>
                    <a:pt x="149" y="162"/>
                    <a:pt x="150" y="160"/>
                    <a:pt x="155" y="160"/>
                  </a:cubicBezTo>
                  <a:cubicBezTo>
                    <a:pt x="161" y="160"/>
                    <a:pt x="155" y="157"/>
                    <a:pt x="159" y="156"/>
                  </a:cubicBezTo>
                  <a:cubicBezTo>
                    <a:pt x="164" y="154"/>
                    <a:pt x="156" y="150"/>
                    <a:pt x="163" y="150"/>
                  </a:cubicBezTo>
                  <a:cubicBezTo>
                    <a:pt x="169" y="148"/>
                    <a:pt x="172" y="145"/>
                    <a:pt x="172" y="148"/>
                  </a:cubicBezTo>
                  <a:cubicBezTo>
                    <a:pt x="172" y="153"/>
                    <a:pt x="176" y="151"/>
                    <a:pt x="181" y="154"/>
                  </a:cubicBezTo>
                  <a:cubicBezTo>
                    <a:pt x="185" y="157"/>
                    <a:pt x="184" y="151"/>
                    <a:pt x="187" y="156"/>
                  </a:cubicBezTo>
                  <a:cubicBezTo>
                    <a:pt x="191" y="162"/>
                    <a:pt x="199" y="159"/>
                    <a:pt x="204" y="159"/>
                  </a:cubicBezTo>
                  <a:cubicBezTo>
                    <a:pt x="210" y="159"/>
                    <a:pt x="219" y="167"/>
                    <a:pt x="223" y="164"/>
                  </a:cubicBezTo>
                  <a:cubicBezTo>
                    <a:pt x="230" y="160"/>
                    <a:pt x="230" y="164"/>
                    <a:pt x="227" y="165"/>
                  </a:cubicBezTo>
                  <a:cubicBezTo>
                    <a:pt x="223" y="167"/>
                    <a:pt x="233" y="170"/>
                    <a:pt x="237" y="173"/>
                  </a:cubicBezTo>
                  <a:cubicBezTo>
                    <a:pt x="242" y="174"/>
                    <a:pt x="242" y="178"/>
                    <a:pt x="248" y="181"/>
                  </a:cubicBezTo>
                  <a:cubicBezTo>
                    <a:pt x="252" y="184"/>
                    <a:pt x="257" y="182"/>
                    <a:pt x="254" y="179"/>
                  </a:cubicBezTo>
                  <a:cubicBezTo>
                    <a:pt x="251" y="176"/>
                    <a:pt x="251" y="173"/>
                    <a:pt x="255" y="176"/>
                  </a:cubicBezTo>
                  <a:cubicBezTo>
                    <a:pt x="258" y="181"/>
                    <a:pt x="265" y="185"/>
                    <a:pt x="263" y="181"/>
                  </a:cubicBezTo>
                  <a:cubicBezTo>
                    <a:pt x="263" y="176"/>
                    <a:pt x="262" y="173"/>
                    <a:pt x="265" y="179"/>
                  </a:cubicBezTo>
                  <a:cubicBezTo>
                    <a:pt x="268" y="184"/>
                    <a:pt x="271" y="179"/>
                    <a:pt x="272" y="184"/>
                  </a:cubicBezTo>
                  <a:cubicBezTo>
                    <a:pt x="275" y="190"/>
                    <a:pt x="274" y="190"/>
                    <a:pt x="277" y="192"/>
                  </a:cubicBezTo>
                  <a:cubicBezTo>
                    <a:pt x="278" y="193"/>
                    <a:pt x="274" y="196"/>
                    <a:pt x="278" y="198"/>
                  </a:cubicBezTo>
                  <a:cubicBezTo>
                    <a:pt x="283" y="199"/>
                    <a:pt x="280" y="199"/>
                    <a:pt x="284" y="204"/>
                  </a:cubicBezTo>
                  <a:cubicBezTo>
                    <a:pt x="290" y="210"/>
                    <a:pt x="293" y="209"/>
                    <a:pt x="290" y="210"/>
                  </a:cubicBezTo>
                  <a:cubicBezTo>
                    <a:pt x="287" y="210"/>
                    <a:pt x="289" y="212"/>
                    <a:pt x="286" y="215"/>
                  </a:cubicBezTo>
                  <a:cubicBezTo>
                    <a:pt x="284" y="216"/>
                    <a:pt x="287" y="220"/>
                    <a:pt x="289" y="215"/>
                  </a:cubicBezTo>
                  <a:cubicBezTo>
                    <a:pt x="290" y="212"/>
                    <a:pt x="293" y="209"/>
                    <a:pt x="295" y="213"/>
                  </a:cubicBezTo>
                  <a:cubicBezTo>
                    <a:pt x="298" y="218"/>
                    <a:pt x="295" y="221"/>
                    <a:pt x="295" y="223"/>
                  </a:cubicBezTo>
                  <a:cubicBezTo>
                    <a:pt x="297" y="226"/>
                    <a:pt x="297" y="229"/>
                    <a:pt x="300" y="226"/>
                  </a:cubicBezTo>
                  <a:cubicBezTo>
                    <a:pt x="301" y="223"/>
                    <a:pt x="304" y="223"/>
                    <a:pt x="303" y="218"/>
                  </a:cubicBezTo>
                  <a:cubicBezTo>
                    <a:pt x="301" y="213"/>
                    <a:pt x="303" y="213"/>
                    <a:pt x="304" y="212"/>
                  </a:cubicBezTo>
                  <a:cubicBezTo>
                    <a:pt x="304" y="212"/>
                    <a:pt x="304" y="210"/>
                    <a:pt x="303" y="210"/>
                  </a:cubicBezTo>
                  <a:cubicBezTo>
                    <a:pt x="300" y="210"/>
                    <a:pt x="303" y="209"/>
                    <a:pt x="298" y="207"/>
                  </a:cubicBezTo>
                  <a:cubicBezTo>
                    <a:pt x="292" y="206"/>
                    <a:pt x="293" y="202"/>
                    <a:pt x="290" y="204"/>
                  </a:cubicBezTo>
                  <a:cubicBezTo>
                    <a:pt x="287" y="204"/>
                    <a:pt x="290" y="201"/>
                    <a:pt x="289" y="201"/>
                  </a:cubicBezTo>
                  <a:cubicBezTo>
                    <a:pt x="286" y="201"/>
                    <a:pt x="289" y="198"/>
                    <a:pt x="287" y="198"/>
                  </a:cubicBezTo>
                  <a:cubicBezTo>
                    <a:pt x="284" y="198"/>
                    <a:pt x="287" y="198"/>
                    <a:pt x="286" y="195"/>
                  </a:cubicBezTo>
                  <a:cubicBezTo>
                    <a:pt x="284" y="193"/>
                    <a:pt x="278" y="182"/>
                    <a:pt x="275" y="179"/>
                  </a:cubicBezTo>
                  <a:cubicBezTo>
                    <a:pt x="274" y="174"/>
                    <a:pt x="271" y="178"/>
                    <a:pt x="269" y="173"/>
                  </a:cubicBezTo>
                  <a:cubicBezTo>
                    <a:pt x="268" y="170"/>
                    <a:pt x="266" y="171"/>
                    <a:pt x="265" y="168"/>
                  </a:cubicBezTo>
                  <a:cubicBezTo>
                    <a:pt x="263" y="167"/>
                    <a:pt x="266" y="168"/>
                    <a:pt x="263" y="165"/>
                  </a:cubicBezTo>
                  <a:cubicBezTo>
                    <a:pt x="262" y="162"/>
                    <a:pt x="262" y="162"/>
                    <a:pt x="255" y="165"/>
                  </a:cubicBezTo>
                  <a:cubicBezTo>
                    <a:pt x="252" y="165"/>
                    <a:pt x="257" y="167"/>
                    <a:pt x="254" y="167"/>
                  </a:cubicBezTo>
                  <a:cubicBezTo>
                    <a:pt x="251" y="168"/>
                    <a:pt x="255" y="170"/>
                    <a:pt x="251" y="171"/>
                  </a:cubicBezTo>
                  <a:cubicBezTo>
                    <a:pt x="246" y="171"/>
                    <a:pt x="246" y="174"/>
                    <a:pt x="245" y="173"/>
                  </a:cubicBezTo>
                  <a:cubicBezTo>
                    <a:pt x="243" y="173"/>
                    <a:pt x="246" y="171"/>
                    <a:pt x="240" y="167"/>
                  </a:cubicBezTo>
                  <a:cubicBezTo>
                    <a:pt x="233" y="164"/>
                    <a:pt x="237" y="162"/>
                    <a:pt x="233" y="160"/>
                  </a:cubicBezTo>
                  <a:cubicBezTo>
                    <a:pt x="230" y="159"/>
                    <a:pt x="231" y="159"/>
                    <a:pt x="233" y="157"/>
                  </a:cubicBezTo>
                  <a:cubicBezTo>
                    <a:pt x="233" y="154"/>
                    <a:pt x="228" y="156"/>
                    <a:pt x="227" y="157"/>
                  </a:cubicBezTo>
                  <a:cubicBezTo>
                    <a:pt x="225" y="157"/>
                    <a:pt x="225" y="157"/>
                    <a:pt x="222" y="156"/>
                  </a:cubicBezTo>
                  <a:cubicBezTo>
                    <a:pt x="220" y="154"/>
                    <a:pt x="223" y="159"/>
                    <a:pt x="217" y="156"/>
                  </a:cubicBezTo>
                  <a:cubicBezTo>
                    <a:pt x="217" y="28"/>
                    <a:pt x="217" y="28"/>
                    <a:pt x="217" y="28"/>
                  </a:cubicBezTo>
                  <a:cubicBezTo>
                    <a:pt x="208" y="28"/>
                    <a:pt x="208" y="22"/>
                    <a:pt x="199" y="22"/>
                  </a:cubicBezTo>
                  <a:close/>
                  <a:moveTo>
                    <a:pt x="734" y="349"/>
                  </a:moveTo>
                  <a:cubicBezTo>
                    <a:pt x="734" y="350"/>
                    <a:pt x="732" y="352"/>
                    <a:pt x="730" y="352"/>
                  </a:cubicBezTo>
                  <a:cubicBezTo>
                    <a:pt x="729" y="352"/>
                    <a:pt x="729" y="353"/>
                    <a:pt x="730" y="355"/>
                  </a:cubicBezTo>
                  <a:cubicBezTo>
                    <a:pt x="732" y="355"/>
                    <a:pt x="730" y="355"/>
                    <a:pt x="730" y="358"/>
                  </a:cubicBezTo>
                  <a:cubicBezTo>
                    <a:pt x="730" y="360"/>
                    <a:pt x="729" y="360"/>
                    <a:pt x="727" y="361"/>
                  </a:cubicBezTo>
                  <a:cubicBezTo>
                    <a:pt x="726" y="363"/>
                    <a:pt x="721" y="363"/>
                    <a:pt x="718" y="363"/>
                  </a:cubicBezTo>
                  <a:cubicBezTo>
                    <a:pt x="717" y="361"/>
                    <a:pt x="711" y="361"/>
                    <a:pt x="711" y="363"/>
                  </a:cubicBezTo>
                  <a:cubicBezTo>
                    <a:pt x="709" y="363"/>
                    <a:pt x="706" y="364"/>
                    <a:pt x="706" y="364"/>
                  </a:cubicBezTo>
                  <a:cubicBezTo>
                    <a:pt x="709" y="366"/>
                    <a:pt x="709" y="366"/>
                    <a:pt x="709" y="366"/>
                  </a:cubicBezTo>
                  <a:cubicBezTo>
                    <a:pt x="711" y="366"/>
                    <a:pt x="709" y="369"/>
                    <a:pt x="709" y="369"/>
                  </a:cubicBezTo>
                  <a:cubicBezTo>
                    <a:pt x="708" y="370"/>
                    <a:pt x="703" y="375"/>
                    <a:pt x="700" y="375"/>
                  </a:cubicBezTo>
                  <a:cubicBezTo>
                    <a:pt x="699" y="375"/>
                    <a:pt x="695" y="378"/>
                    <a:pt x="689" y="381"/>
                  </a:cubicBezTo>
                  <a:cubicBezTo>
                    <a:pt x="683" y="384"/>
                    <a:pt x="677" y="384"/>
                    <a:pt x="677" y="383"/>
                  </a:cubicBezTo>
                  <a:cubicBezTo>
                    <a:pt x="676" y="383"/>
                    <a:pt x="679" y="383"/>
                    <a:pt x="679" y="381"/>
                  </a:cubicBezTo>
                  <a:cubicBezTo>
                    <a:pt x="677" y="381"/>
                    <a:pt x="673" y="381"/>
                    <a:pt x="673" y="380"/>
                  </a:cubicBezTo>
                  <a:cubicBezTo>
                    <a:pt x="673" y="378"/>
                    <a:pt x="674" y="378"/>
                    <a:pt x="674" y="375"/>
                  </a:cubicBezTo>
                  <a:cubicBezTo>
                    <a:pt x="676" y="372"/>
                    <a:pt x="677" y="374"/>
                    <a:pt x="677" y="370"/>
                  </a:cubicBezTo>
                  <a:cubicBezTo>
                    <a:pt x="679" y="369"/>
                    <a:pt x="679" y="369"/>
                    <a:pt x="680" y="370"/>
                  </a:cubicBezTo>
                  <a:cubicBezTo>
                    <a:pt x="680" y="369"/>
                    <a:pt x="680" y="369"/>
                    <a:pt x="680" y="369"/>
                  </a:cubicBezTo>
                  <a:cubicBezTo>
                    <a:pt x="680" y="367"/>
                    <a:pt x="682" y="367"/>
                    <a:pt x="682" y="366"/>
                  </a:cubicBezTo>
                  <a:cubicBezTo>
                    <a:pt x="680" y="363"/>
                    <a:pt x="680" y="353"/>
                    <a:pt x="676" y="355"/>
                  </a:cubicBezTo>
                  <a:cubicBezTo>
                    <a:pt x="673" y="355"/>
                    <a:pt x="673" y="358"/>
                    <a:pt x="671" y="360"/>
                  </a:cubicBezTo>
                  <a:cubicBezTo>
                    <a:pt x="670" y="360"/>
                    <a:pt x="668" y="355"/>
                    <a:pt x="671" y="355"/>
                  </a:cubicBezTo>
                  <a:cubicBezTo>
                    <a:pt x="673" y="353"/>
                    <a:pt x="674" y="352"/>
                    <a:pt x="674" y="349"/>
                  </a:cubicBezTo>
                  <a:cubicBezTo>
                    <a:pt x="674" y="344"/>
                    <a:pt x="671" y="342"/>
                    <a:pt x="674" y="342"/>
                  </a:cubicBezTo>
                  <a:cubicBezTo>
                    <a:pt x="676" y="342"/>
                    <a:pt x="673" y="339"/>
                    <a:pt x="670" y="338"/>
                  </a:cubicBezTo>
                  <a:cubicBezTo>
                    <a:pt x="667" y="338"/>
                    <a:pt x="668" y="336"/>
                    <a:pt x="667" y="336"/>
                  </a:cubicBezTo>
                  <a:cubicBezTo>
                    <a:pt x="663" y="336"/>
                    <a:pt x="663" y="333"/>
                    <a:pt x="660" y="335"/>
                  </a:cubicBezTo>
                  <a:cubicBezTo>
                    <a:pt x="657" y="338"/>
                    <a:pt x="663" y="338"/>
                    <a:pt x="659" y="339"/>
                  </a:cubicBezTo>
                  <a:cubicBezTo>
                    <a:pt x="656" y="339"/>
                    <a:pt x="657" y="345"/>
                    <a:pt x="656" y="345"/>
                  </a:cubicBezTo>
                  <a:cubicBezTo>
                    <a:pt x="654" y="345"/>
                    <a:pt x="657" y="338"/>
                    <a:pt x="653" y="344"/>
                  </a:cubicBezTo>
                  <a:cubicBezTo>
                    <a:pt x="651" y="347"/>
                    <a:pt x="650" y="344"/>
                    <a:pt x="651" y="349"/>
                  </a:cubicBezTo>
                  <a:cubicBezTo>
                    <a:pt x="651" y="352"/>
                    <a:pt x="648" y="353"/>
                    <a:pt x="650" y="355"/>
                  </a:cubicBezTo>
                  <a:cubicBezTo>
                    <a:pt x="650" y="358"/>
                    <a:pt x="648" y="356"/>
                    <a:pt x="650" y="361"/>
                  </a:cubicBezTo>
                  <a:cubicBezTo>
                    <a:pt x="651" y="367"/>
                    <a:pt x="651" y="372"/>
                    <a:pt x="648" y="377"/>
                  </a:cubicBezTo>
                  <a:cubicBezTo>
                    <a:pt x="645" y="381"/>
                    <a:pt x="642" y="383"/>
                    <a:pt x="639" y="378"/>
                  </a:cubicBezTo>
                  <a:cubicBezTo>
                    <a:pt x="636" y="374"/>
                    <a:pt x="639" y="370"/>
                    <a:pt x="638" y="366"/>
                  </a:cubicBezTo>
                  <a:cubicBezTo>
                    <a:pt x="638" y="361"/>
                    <a:pt x="639" y="363"/>
                    <a:pt x="639" y="356"/>
                  </a:cubicBezTo>
                  <a:cubicBezTo>
                    <a:pt x="639" y="352"/>
                    <a:pt x="642" y="355"/>
                    <a:pt x="641" y="352"/>
                  </a:cubicBezTo>
                  <a:cubicBezTo>
                    <a:pt x="639" y="350"/>
                    <a:pt x="644" y="345"/>
                    <a:pt x="641" y="345"/>
                  </a:cubicBezTo>
                  <a:cubicBezTo>
                    <a:pt x="639" y="344"/>
                    <a:pt x="641" y="345"/>
                    <a:pt x="638" y="349"/>
                  </a:cubicBezTo>
                  <a:cubicBezTo>
                    <a:pt x="636" y="350"/>
                    <a:pt x="638" y="344"/>
                    <a:pt x="639" y="344"/>
                  </a:cubicBezTo>
                  <a:cubicBezTo>
                    <a:pt x="641" y="342"/>
                    <a:pt x="639" y="342"/>
                    <a:pt x="641" y="341"/>
                  </a:cubicBezTo>
                  <a:cubicBezTo>
                    <a:pt x="642" y="338"/>
                    <a:pt x="645" y="331"/>
                    <a:pt x="645" y="333"/>
                  </a:cubicBezTo>
                  <a:cubicBezTo>
                    <a:pt x="645" y="336"/>
                    <a:pt x="648" y="331"/>
                    <a:pt x="648" y="335"/>
                  </a:cubicBezTo>
                  <a:cubicBezTo>
                    <a:pt x="647" y="338"/>
                    <a:pt x="650" y="331"/>
                    <a:pt x="651" y="331"/>
                  </a:cubicBezTo>
                  <a:cubicBezTo>
                    <a:pt x="657" y="333"/>
                    <a:pt x="654" y="328"/>
                    <a:pt x="660" y="331"/>
                  </a:cubicBezTo>
                  <a:cubicBezTo>
                    <a:pt x="665" y="335"/>
                    <a:pt x="662" y="330"/>
                    <a:pt x="663" y="331"/>
                  </a:cubicBezTo>
                  <a:cubicBezTo>
                    <a:pt x="667" y="331"/>
                    <a:pt x="670" y="333"/>
                    <a:pt x="670" y="330"/>
                  </a:cubicBezTo>
                  <a:cubicBezTo>
                    <a:pt x="668" y="328"/>
                    <a:pt x="667" y="330"/>
                    <a:pt x="667" y="327"/>
                  </a:cubicBezTo>
                  <a:cubicBezTo>
                    <a:pt x="667" y="325"/>
                    <a:pt x="665" y="327"/>
                    <a:pt x="662" y="325"/>
                  </a:cubicBezTo>
                  <a:cubicBezTo>
                    <a:pt x="659" y="325"/>
                    <a:pt x="662" y="322"/>
                    <a:pt x="660" y="322"/>
                  </a:cubicBezTo>
                  <a:cubicBezTo>
                    <a:pt x="657" y="324"/>
                    <a:pt x="651" y="324"/>
                    <a:pt x="650" y="325"/>
                  </a:cubicBezTo>
                  <a:cubicBezTo>
                    <a:pt x="647" y="327"/>
                    <a:pt x="647" y="325"/>
                    <a:pt x="644" y="325"/>
                  </a:cubicBezTo>
                  <a:cubicBezTo>
                    <a:pt x="641" y="325"/>
                    <a:pt x="641" y="322"/>
                    <a:pt x="638" y="321"/>
                  </a:cubicBezTo>
                  <a:cubicBezTo>
                    <a:pt x="635" y="319"/>
                    <a:pt x="633" y="324"/>
                    <a:pt x="633" y="321"/>
                  </a:cubicBezTo>
                  <a:cubicBezTo>
                    <a:pt x="633" y="317"/>
                    <a:pt x="632" y="317"/>
                    <a:pt x="628" y="321"/>
                  </a:cubicBezTo>
                  <a:cubicBezTo>
                    <a:pt x="625" y="324"/>
                    <a:pt x="625" y="321"/>
                    <a:pt x="621" y="324"/>
                  </a:cubicBezTo>
                  <a:cubicBezTo>
                    <a:pt x="618" y="327"/>
                    <a:pt x="618" y="324"/>
                    <a:pt x="615" y="325"/>
                  </a:cubicBezTo>
                  <a:cubicBezTo>
                    <a:pt x="612" y="325"/>
                    <a:pt x="616" y="321"/>
                    <a:pt x="615" y="321"/>
                  </a:cubicBezTo>
                  <a:cubicBezTo>
                    <a:pt x="612" y="321"/>
                    <a:pt x="609" y="324"/>
                    <a:pt x="606" y="324"/>
                  </a:cubicBezTo>
                  <a:cubicBezTo>
                    <a:pt x="603" y="322"/>
                    <a:pt x="607" y="321"/>
                    <a:pt x="610" y="316"/>
                  </a:cubicBezTo>
                  <a:cubicBezTo>
                    <a:pt x="615" y="311"/>
                    <a:pt x="616" y="311"/>
                    <a:pt x="624" y="308"/>
                  </a:cubicBezTo>
                  <a:cubicBezTo>
                    <a:pt x="619" y="308"/>
                    <a:pt x="622" y="307"/>
                    <a:pt x="618" y="307"/>
                  </a:cubicBezTo>
                  <a:cubicBezTo>
                    <a:pt x="613" y="308"/>
                    <a:pt x="616" y="305"/>
                    <a:pt x="610" y="307"/>
                  </a:cubicBezTo>
                  <a:cubicBezTo>
                    <a:pt x="607" y="310"/>
                    <a:pt x="606" y="304"/>
                    <a:pt x="603" y="305"/>
                  </a:cubicBezTo>
                  <a:cubicBezTo>
                    <a:pt x="601" y="307"/>
                    <a:pt x="604" y="304"/>
                    <a:pt x="598" y="302"/>
                  </a:cubicBezTo>
                  <a:cubicBezTo>
                    <a:pt x="592" y="299"/>
                    <a:pt x="592" y="304"/>
                    <a:pt x="590" y="302"/>
                  </a:cubicBezTo>
                  <a:cubicBezTo>
                    <a:pt x="589" y="299"/>
                    <a:pt x="584" y="302"/>
                    <a:pt x="584" y="297"/>
                  </a:cubicBezTo>
                  <a:cubicBezTo>
                    <a:pt x="583" y="294"/>
                    <a:pt x="583" y="293"/>
                    <a:pt x="581" y="293"/>
                  </a:cubicBezTo>
                  <a:cubicBezTo>
                    <a:pt x="580" y="291"/>
                    <a:pt x="581" y="297"/>
                    <a:pt x="580" y="297"/>
                  </a:cubicBezTo>
                  <a:cubicBezTo>
                    <a:pt x="360" y="297"/>
                    <a:pt x="360" y="297"/>
                    <a:pt x="360" y="297"/>
                  </a:cubicBezTo>
                  <a:cubicBezTo>
                    <a:pt x="360" y="300"/>
                    <a:pt x="364" y="299"/>
                    <a:pt x="364" y="302"/>
                  </a:cubicBezTo>
                  <a:cubicBezTo>
                    <a:pt x="364" y="304"/>
                    <a:pt x="360" y="302"/>
                    <a:pt x="362" y="305"/>
                  </a:cubicBezTo>
                  <a:cubicBezTo>
                    <a:pt x="365" y="308"/>
                    <a:pt x="365" y="308"/>
                    <a:pt x="365" y="314"/>
                  </a:cubicBezTo>
                  <a:cubicBezTo>
                    <a:pt x="364" y="321"/>
                    <a:pt x="364" y="313"/>
                    <a:pt x="362" y="308"/>
                  </a:cubicBezTo>
                  <a:cubicBezTo>
                    <a:pt x="360" y="305"/>
                    <a:pt x="353" y="307"/>
                    <a:pt x="348" y="305"/>
                  </a:cubicBezTo>
                  <a:cubicBezTo>
                    <a:pt x="345" y="302"/>
                    <a:pt x="345" y="307"/>
                    <a:pt x="348" y="310"/>
                  </a:cubicBezTo>
                  <a:cubicBezTo>
                    <a:pt x="350" y="314"/>
                    <a:pt x="351" y="325"/>
                    <a:pt x="351" y="333"/>
                  </a:cubicBezTo>
                  <a:cubicBezTo>
                    <a:pt x="351" y="341"/>
                    <a:pt x="351" y="356"/>
                    <a:pt x="348" y="364"/>
                  </a:cubicBezTo>
                  <a:cubicBezTo>
                    <a:pt x="345" y="370"/>
                    <a:pt x="353" y="381"/>
                    <a:pt x="350" y="389"/>
                  </a:cubicBezTo>
                  <a:cubicBezTo>
                    <a:pt x="347" y="398"/>
                    <a:pt x="353" y="397"/>
                    <a:pt x="353" y="406"/>
                  </a:cubicBezTo>
                  <a:cubicBezTo>
                    <a:pt x="354" y="415"/>
                    <a:pt x="359" y="414"/>
                    <a:pt x="359" y="419"/>
                  </a:cubicBezTo>
                  <a:cubicBezTo>
                    <a:pt x="360" y="423"/>
                    <a:pt x="364" y="420"/>
                    <a:pt x="364" y="426"/>
                  </a:cubicBezTo>
                  <a:cubicBezTo>
                    <a:pt x="365" y="434"/>
                    <a:pt x="370" y="431"/>
                    <a:pt x="368" y="436"/>
                  </a:cubicBezTo>
                  <a:cubicBezTo>
                    <a:pt x="367" y="439"/>
                    <a:pt x="370" y="440"/>
                    <a:pt x="374" y="448"/>
                  </a:cubicBezTo>
                  <a:cubicBezTo>
                    <a:pt x="380" y="454"/>
                    <a:pt x="377" y="458"/>
                    <a:pt x="379" y="459"/>
                  </a:cubicBezTo>
                  <a:cubicBezTo>
                    <a:pt x="382" y="461"/>
                    <a:pt x="386" y="459"/>
                    <a:pt x="392" y="465"/>
                  </a:cubicBezTo>
                  <a:cubicBezTo>
                    <a:pt x="397" y="470"/>
                    <a:pt x="397" y="465"/>
                    <a:pt x="402" y="470"/>
                  </a:cubicBezTo>
                  <a:cubicBezTo>
                    <a:pt x="406" y="475"/>
                    <a:pt x="405" y="476"/>
                    <a:pt x="406" y="481"/>
                  </a:cubicBezTo>
                  <a:cubicBezTo>
                    <a:pt x="411" y="479"/>
                    <a:pt x="421" y="479"/>
                    <a:pt x="424" y="478"/>
                  </a:cubicBezTo>
                  <a:cubicBezTo>
                    <a:pt x="424" y="481"/>
                    <a:pt x="424" y="481"/>
                    <a:pt x="424" y="481"/>
                  </a:cubicBezTo>
                  <a:cubicBezTo>
                    <a:pt x="429" y="482"/>
                    <a:pt x="452" y="492"/>
                    <a:pt x="455" y="493"/>
                  </a:cubicBezTo>
                  <a:cubicBezTo>
                    <a:pt x="478" y="493"/>
                    <a:pt x="478" y="493"/>
                    <a:pt x="478" y="493"/>
                  </a:cubicBezTo>
                  <a:cubicBezTo>
                    <a:pt x="478" y="489"/>
                    <a:pt x="478" y="489"/>
                    <a:pt x="478" y="489"/>
                  </a:cubicBezTo>
                  <a:cubicBezTo>
                    <a:pt x="490" y="489"/>
                    <a:pt x="490" y="489"/>
                    <a:pt x="490" y="489"/>
                  </a:cubicBezTo>
                  <a:cubicBezTo>
                    <a:pt x="490" y="489"/>
                    <a:pt x="499" y="498"/>
                    <a:pt x="502" y="501"/>
                  </a:cubicBezTo>
                  <a:cubicBezTo>
                    <a:pt x="507" y="504"/>
                    <a:pt x="505" y="512"/>
                    <a:pt x="513" y="517"/>
                  </a:cubicBezTo>
                  <a:cubicBezTo>
                    <a:pt x="522" y="520"/>
                    <a:pt x="516" y="506"/>
                    <a:pt x="526" y="507"/>
                  </a:cubicBezTo>
                  <a:cubicBezTo>
                    <a:pt x="536" y="509"/>
                    <a:pt x="537" y="521"/>
                    <a:pt x="543" y="529"/>
                  </a:cubicBezTo>
                  <a:cubicBezTo>
                    <a:pt x="549" y="537"/>
                    <a:pt x="545" y="546"/>
                    <a:pt x="558" y="548"/>
                  </a:cubicBezTo>
                  <a:cubicBezTo>
                    <a:pt x="560" y="548"/>
                    <a:pt x="563" y="551"/>
                    <a:pt x="563" y="549"/>
                  </a:cubicBezTo>
                  <a:cubicBezTo>
                    <a:pt x="563" y="549"/>
                    <a:pt x="563" y="549"/>
                    <a:pt x="565" y="549"/>
                  </a:cubicBezTo>
                  <a:cubicBezTo>
                    <a:pt x="565" y="545"/>
                    <a:pt x="561" y="538"/>
                    <a:pt x="563" y="535"/>
                  </a:cubicBezTo>
                  <a:cubicBezTo>
                    <a:pt x="563" y="532"/>
                    <a:pt x="565" y="531"/>
                    <a:pt x="566" y="529"/>
                  </a:cubicBezTo>
                  <a:cubicBezTo>
                    <a:pt x="568" y="526"/>
                    <a:pt x="572" y="524"/>
                    <a:pt x="571" y="523"/>
                  </a:cubicBezTo>
                  <a:cubicBezTo>
                    <a:pt x="569" y="523"/>
                    <a:pt x="568" y="521"/>
                    <a:pt x="569" y="521"/>
                  </a:cubicBezTo>
                  <a:cubicBezTo>
                    <a:pt x="571" y="523"/>
                    <a:pt x="571" y="520"/>
                    <a:pt x="572" y="521"/>
                  </a:cubicBezTo>
                  <a:cubicBezTo>
                    <a:pt x="574" y="523"/>
                    <a:pt x="578" y="520"/>
                    <a:pt x="580" y="517"/>
                  </a:cubicBezTo>
                  <a:cubicBezTo>
                    <a:pt x="583" y="515"/>
                    <a:pt x="583" y="515"/>
                    <a:pt x="586" y="512"/>
                  </a:cubicBezTo>
                  <a:cubicBezTo>
                    <a:pt x="589" y="510"/>
                    <a:pt x="589" y="510"/>
                    <a:pt x="593" y="509"/>
                  </a:cubicBezTo>
                  <a:cubicBezTo>
                    <a:pt x="600" y="509"/>
                    <a:pt x="600" y="512"/>
                    <a:pt x="603" y="512"/>
                  </a:cubicBezTo>
                  <a:cubicBezTo>
                    <a:pt x="606" y="510"/>
                    <a:pt x="606" y="513"/>
                    <a:pt x="607" y="512"/>
                  </a:cubicBezTo>
                  <a:cubicBezTo>
                    <a:pt x="609" y="510"/>
                    <a:pt x="603" y="510"/>
                    <a:pt x="606" y="509"/>
                  </a:cubicBezTo>
                  <a:cubicBezTo>
                    <a:pt x="607" y="509"/>
                    <a:pt x="609" y="510"/>
                    <a:pt x="609" y="512"/>
                  </a:cubicBezTo>
                  <a:cubicBezTo>
                    <a:pt x="610" y="513"/>
                    <a:pt x="613" y="512"/>
                    <a:pt x="612" y="513"/>
                  </a:cubicBezTo>
                  <a:cubicBezTo>
                    <a:pt x="610" y="515"/>
                    <a:pt x="616" y="517"/>
                    <a:pt x="616" y="517"/>
                  </a:cubicBezTo>
                  <a:cubicBezTo>
                    <a:pt x="616" y="515"/>
                    <a:pt x="618" y="513"/>
                    <a:pt x="619" y="517"/>
                  </a:cubicBezTo>
                  <a:cubicBezTo>
                    <a:pt x="619" y="518"/>
                    <a:pt x="622" y="515"/>
                    <a:pt x="621" y="513"/>
                  </a:cubicBezTo>
                  <a:cubicBezTo>
                    <a:pt x="619" y="512"/>
                    <a:pt x="622" y="512"/>
                    <a:pt x="624" y="515"/>
                  </a:cubicBezTo>
                  <a:cubicBezTo>
                    <a:pt x="627" y="517"/>
                    <a:pt x="625" y="520"/>
                    <a:pt x="627" y="517"/>
                  </a:cubicBezTo>
                  <a:cubicBezTo>
                    <a:pt x="630" y="515"/>
                    <a:pt x="628" y="515"/>
                    <a:pt x="625" y="512"/>
                  </a:cubicBezTo>
                  <a:cubicBezTo>
                    <a:pt x="622" y="510"/>
                    <a:pt x="628" y="510"/>
                    <a:pt x="627" y="507"/>
                  </a:cubicBezTo>
                  <a:cubicBezTo>
                    <a:pt x="625" y="506"/>
                    <a:pt x="625" y="509"/>
                    <a:pt x="624" y="509"/>
                  </a:cubicBezTo>
                  <a:cubicBezTo>
                    <a:pt x="622" y="507"/>
                    <a:pt x="625" y="507"/>
                    <a:pt x="622" y="506"/>
                  </a:cubicBezTo>
                  <a:cubicBezTo>
                    <a:pt x="621" y="506"/>
                    <a:pt x="622" y="507"/>
                    <a:pt x="619" y="507"/>
                  </a:cubicBezTo>
                  <a:cubicBezTo>
                    <a:pt x="616" y="506"/>
                    <a:pt x="619" y="501"/>
                    <a:pt x="622" y="504"/>
                  </a:cubicBezTo>
                  <a:cubicBezTo>
                    <a:pt x="625" y="506"/>
                    <a:pt x="625" y="506"/>
                    <a:pt x="628" y="504"/>
                  </a:cubicBezTo>
                  <a:cubicBezTo>
                    <a:pt x="630" y="501"/>
                    <a:pt x="636" y="504"/>
                    <a:pt x="636" y="503"/>
                  </a:cubicBezTo>
                  <a:cubicBezTo>
                    <a:pt x="638" y="501"/>
                    <a:pt x="636" y="498"/>
                    <a:pt x="639" y="503"/>
                  </a:cubicBezTo>
                  <a:cubicBezTo>
                    <a:pt x="639" y="504"/>
                    <a:pt x="635" y="506"/>
                    <a:pt x="639" y="504"/>
                  </a:cubicBezTo>
                  <a:cubicBezTo>
                    <a:pt x="644" y="504"/>
                    <a:pt x="648" y="503"/>
                    <a:pt x="651" y="504"/>
                  </a:cubicBezTo>
                  <a:cubicBezTo>
                    <a:pt x="654" y="504"/>
                    <a:pt x="656" y="504"/>
                    <a:pt x="656" y="506"/>
                  </a:cubicBezTo>
                  <a:cubicBezTo>
                    <a:pt x="656" y="507"/>
                    <a:pt x="657" y="506"/>
                    <a:pt x="657" y="509"/>
                  </a:cubicBezTo>
                  <a:cubicBezTo>
                    <a:pt x="657" y="512"/>
                    <a:pt x="663" y="509"/>
                    <a:pt x="665" y="509"/>
                  </a:cubicBezTo>
                  <a:cubicBezTo>
                    <a:pt x="667" y="509"/>
                    <a:pt x="665" y="506"/>
                    <a:pt x="668" y="506"/>
                  </a:cubicBezTo>
                  <a:cubicBezTo>
                    <a:pt x="671" y="506"/>
                    <a:pt x="676" y="515"/>
                    <a:pt x="677" y="515"/>
                  </a:cubicBezTo>
                  <a:cubicBezTo>
                    <a:pt x="679" y="515"/>
                    <a:pt x="680" y="521"/>
                    <a:pt x="679" y="524"/>
                  </a:cubicBezTo>
                  <a:cubicBezTo>
                    <a:pt x="677" y="529"/>
                    <a:pt x="679" y="532"/>
                    <a:pt x="680" y="531"/>
                  </a:cubicBezTo>
                  <a:cubicBezTo>
                    <a:pt x="680" y="529"/>
                    <a:pt x="683" y="529"/>
                    <a:pt x="680" y="532"/>
                  </a:cubicBezTo>
                  <a:cubicBezTo>
                    <a:pt x="679" y="534"/>
                    <a:pt x="680" y="538"/>
                    <a:pt x="682" y="540"/>
                  </a:cubicBezTo>
                  <a:cubicBezTo>
                    <a:pt x="685" y="541"/>
                    <a:pt x="683" y="538"/>
                    <a:pt x="685" y="541"/>
                  </a:cubicBezTo>
                  <a:cubicBezTo>
                    <a:pt x="685" y="545"/>
                    <a:pt x="686" y="543"/>
                    <a:pt x="686" y="546"/>
                  </a:cubicBezTo>
                  <a:cubicBezTo>
                    <a:pt x="688" y="551"/>
                    <a:pt x="689" y="548"/>
                    <a:pt x="691" y="552"/>
                  </a:cubicBezTo>
                  <a:cubicBezTo>
                    <a:pt x="691" y="557"/>
                    <a:pt x="692" y="554"/>
                    <a:pt x="692" y="555"/>
                  </a:cubicBezTo>
                  <a:cubicBezTo>
                    <a:pt x="691" y="557"/>
                    <a:pt x="692" y="559"/>
                    <a:pt x="694" y="557"/>
                  </a:cubicBezTo>
                  <a:cubicBezTo>
                    <a:pt x="697" y="555"/>
                    <a:pt x="695" y="560"/>
                    <a:pt x="697" y="557"/>
                  </a:cubicBezTo>
                  <a:cubicBezTo>
                    <a:pt x="700" y="554"/>
                    <a:pt x="697" y="554"/>
                    <a:pt x="699" y="552"/>
                  </a:cubicBezTo>
                  <a:cubicBezTo>
                    <a:pt x="700" y="549"/>
                    <a:pt x="700" y="546"/>
                    <a:pt x="700" y="543"/>
                  </a:cubicBezTo>
                  <a:cubicBezTo>
                    <a:pt x="702" y="538"/>
                    <a:pt x="695" y="529"/>
                    <a:pt x="697" y="524"/>
                  </a:cubicBezTo>
                  <a:cubicBezTo>
                    <a:pt x="697" y="521"/>
                    <a:pt x="691" y="517"/>
                    <a:pt x="689" y="504"/>
                  </a:cubicBezTo>
                  <a:cubicBezTo>
                    <a:pt x="688" y="492"/>
                    <a:pt x="694" y="485"/>
                    <a:pt x="695" y="482"/>
                  </a:cubicBezTo>
                  <a:cubicBezTo>
                    <a:pt x="699" y="481"/>
                    <a:pt x="695" y="481"/>
                    <a:pt x="699" y="481"/>
                  </a:cubicBezTo>
                  <a:cubicBezTo>
                    <a:pt x="702" y="481"/>
                    <a:pt x="703" y="476"/>
                    <a:pt x="705" y="476"/>
                  </a:cubicBezTo>
                  <a:cubicBezTo>
                    <a:pt x="708" y="475"/>
                    <a:pt x="706" y="470"/>
                    <a:pt x="711" y="467"/>
                  </a:cubicBezTo>
                  <a:cubicBezTo>
                    <a:pt x="715" y="464"/>
                    <a:pt x="717" y="467"/>
                    <a:pt x="718" y="464"/>
                  </a:cubicBezTo>
                  <a:cubicBezTo>
                    <a:pt x="718" y="461"/>
                    <a:pt x="723" y="458"/>
                    <a:pt x="726" y="458"/>
                  </a:cubicBezTo>
                  <a:cubicBezTo>
                    <a:pt x="730" y="456"/>
                    <a:pt x="730" y="454"/>
                    <a:pt x="730" y="453"/>
                  </a:cubicBezTo>
                  <a:cubicBezTo>
                    <a:pt x="729" y="453"/>
                    <a:pt x="727" y="456"/>
                    <a:pt x="726" y="454"/>
                  </a:cubicBezTo>
                  <a:cubicBezTo>
                    <a:pt x="724" y="453"/>
                    <a:pt x="726" y="454"/>
                    <a:pt x="727" y="453"/>
                  </a:cubicBezTo>
                  <a:cubicBezTo>
                    <a:pt x="729" y="450"/>
                    <a:pt x="723" y="448"/>
                    <a:pt x="727" y="450"/>
                  </a:cubicBezTo>
                  <a:cubicBezTo>
                    <a:pt x="730" y="450"/>
                    <a:pt x="730" y="451"/>
                    <a:pt x="732" y="450"/>
                  </a:cubicBezTo>
                  <a:cubicBezTo>
                    <a:pt x="734" y="447"/>
                    <a:pt x="734" y="450"/>
                    <a:pt x="734" y="447"/>
                  </a:cubicBezTo>
                  <a:cubicBezTo>
                    <a:pt x="735" y="443"/>
                    <a:pt x="734" y="443"/>
                    <a:pt x="734" y="443"/>
                  </a:cubicBezTo>
                  <a:cubicBezTo>
                    <a:pt x="732" y="445"/>
                    <a:pt x="734" y="443"/>
                    <a:pt x="729" y="443"/>
                  </a:cubicBezTo>
                  <a:cubicBezTo>
                    <a:pt x="726" y="445"/>
                    <a:pt x="726" y="443"/>
                    <a:pt x="726" y="442"/>
                  </a:cubicBezTo>
                  <a:cubicBezTo>
                    <a:pt x="726" y="440"/>
                    <a:pt x="727" y="445"/>
                    <a:pt x="730" y="442"/>
                  </a:cubicBezTo>
                  <a:cubicBezTo>
                    <a:pt x="734" y="439"/>
                    <a:pt x="735" y="445"/>
                    <a:pt x="737" y="445"/>
                  </a:cubicBezTo>
                  <a:cubicBezTo>
                    <a:pt x="737" y="445"/>
                    <a:pt x="735" y="443"/>
                    <a:pt x="734" y="434"/>
                  </a:cubicBezTo>
                  <a:cubicBezTo>
                    <a:pt x="732" y="431"/>
                    <a:pt x="730" y="433"/>
                    <a:pt x="729" y="434"/>
                  </a:cubicBezTo>
                  <a:cubicBezTo>
                    <a:pt x="727" y="434"/>
                    <a:pt x="732" y="431"/>
                    <a:pt x="729" y="429"/>
                  </a:cubicBezTo>
                  <a:cubicBezTo>
                    <a:pt x="727" y="428"/>
                    <a:pt x="730" y="431"/>
                    <a:pt x="730" y="426"/>
                  </a:cubicBezTo>
                  <a:cubicBezTo>
                    <a:pt x="729" y="422"/>
                    <a:pt x="732" y="423"/>
                    <a:pt x="729" y="422"/>
                  </a:cubicBezTo>
                  <a:cubicBezTo>
                    <a:pt x="726" y="419"/>
                    <a:pt x="724" y="417"/>
                    <a:pt x="727" y="420"/>
                  </a:cubicBezTo>
                  <a:cubicBezTo>
                    <a:pt x="730" y="422"/>
                    <a:pt x="729" y="420"/>
                    <a:pt x="729" y="417"/>
                  </a:cubicBezTo>
                  <a:cubicBezTo>
                    <a:pt x="727" y="414"/>
                    <a:pt x="727" y="412"/>
                    <a:pt x="729" y="411"/>
                  </a:cubicBezTo>
                  <a:cubicBezTo>
                    <a:pt x="729" y="408"/>
                    <a:pt x="729" y="408"/>
                    <a:pt x="730" y="406"/>
                  </a:cubicBezTo>
                  <a:cubicBezTo>
                    <a:pt x="732" y="405"/>
                    <a:pt x="730" y="406"/>
                    <a:pt x="730" y="408"/>
                  </a:cubicBezTo>
                  <a:cubicBezTo>
                    <a:pt x="729" y="409"/>
                    <a:pt x="729" y="411"/>
                    <a:pt x="730" y="412"/>
                  </a:cubicBezTo>
                  <a:cubicBezTo>
                    <a:pt x="730" y="414"/>
                    <a:pt x="729" y="414"/>
                    <a:pt x="730" y="415"/>
                  </a:cubicBezTo>
                  <a:cubicBezTo>
                    <a:pt x="730" y="417"/>
                    <a:pt x="729" y="417"/>
                    <a:pt x="730" y="419"/>
                  </a:cubicBezTo>
                  <a:cubicBezTo>
                    <a:pt x="732" y="420"/>
                    <a:pt x="732" y="417"/>
                    <a:pt x="734" y="419"/>
                  </a:cubicBezTo>
                  <a:cubicBezTo>
                    <a:pt x="734" y="422"/>
                    <a:pt x="732" y="422"/>
                    <a:pt x="734" y="422"/>
                  </a:cubicBezTo>
                  <a:cubicBezTo>
                    <a:pt x="735" y="423"/>
                    <a:pt x="730" y="429"/>
                    <a:pt x="732" y="431"/>
                  </a:cubicBezTo>
                  <a:cubicBezTo>
                    <a:pt x="734" y="431"/>
                    <a:pt x="735" y="423"/>
                    <a:pt x="738" y="420"/>
                  </a:cubicBezTo>
                  <a:cubicBezTo>
                    <a:pt x="741" y="415"/>
                    <a:pt x="740" y="412"/>
                    <a:pt x="738" y="412"/>
                  </a:cubicBezTo>
                  <a:cubicBezTo>
                    <a:pt x="737" y="412"/>
                    <a:pt x="737" y="409"/>
                    <a:pt x="735" y="406"/>
                  </a:cubicBezTo>
                  <a:cubicBezTo>
                    <a:pt x="735" y="403"/>
                    <a:pt x="735" y="401"/>
                    <a:pt x="738" y="400"/>
                  </a:cubicBezTo>
                  <a:cubicBezTo>
                    <a:pt x="741" y="398"/>
                    <a:pt x="734" y="401"/>
                    <a:pt x="737" y="406"/>
                  </a:cubicBezTo>
                  <a:cubicBezTo>
                    <a:pt x="740" y="411"/>
                    <a:pt x="741" y="406"/>
                    <a:pt x="741" y="409"/>
                  </a:cubicBezTo>
                  <a:cubicBezTo>
                    <a:pt x="740" y="414"/>
                    <a:pt x="743" y="409"/>
                    <a:pt x="746" y="405"/>
                  </a:cubicBezTo>
                  <a:cubicBezTo>
                    <a:pt x="747" y="400"/>
                    <a:pt x="750" y="395"/>
                    <a:pt x="747" y="395"/>
                  </a:cubicBezTo>
                  <a:cubicBezTo>
                    <a:pt x="746" y="395"/>
                    <a:pt x="746" y="394"/>
                    <a:pt x="747" y="391"/>
                  </a:cubicBezTo>
                  <a:cubicBezTo>
                    <a:pt x="750" y="389"/>
                    <a:pt x="755" y="386"/>
                    <a:pt x="758" y="386"/>
                  </a:cubicBezTo>
                  <a:cubicBezTo>
                    <a:pt x="761" y="384"/>
                    <a:pt x="769" y="384"/>
                    <a:pt x="769" y="383"/>
                  </a:cubicBezTo>
                  <a:cubicBezTo>
                    <a:pt x="769" y="381"/>
                    <a:pt x="769" y="378"/>
                    <a:pt x="770" y="381"/>
                  </a:cubicBezTo>
                  <a:cubicBezTo>
                    <a:pt x="770" y="383"/>
                    <a:pt x="770" y="384"/>
                    <a:pt x="773" y="381"/>
                  </a:cubicBezTo>
                  <a:cubicBezTo>
                    <a:pt x="776" y="378"/>
                    <a:pt x="773" y="384"/>
                    <a:pt x="776" y="383"/>
                  </a:cubicBezTo>
                  <a:cubicBezTo>
                    <a:pt x="778" y="380"/>
                    <a:pt x="781" y="383"/>
                    <a:pt x="781" y="380"/>
                  </a:cubicBezTo>
                  <a:cubicBezTo>
                    <a:pt x="779" y="377"/>
                    <a:pt x="779" y="375"/>
                    <a:pt x="778" y="377"/>
                  </a:cubicBezTo>
                  <a:cubicBezTo>
                    <a:pt x="778" y="377"/>
                    <a:pt x="779" y="377"/>
                    <a:pt x="779" y="378"/>
                  </a:cubicBezTo>
                  <a:cubicBezTo>
                    <a:pt x="779" y="380"/>
                    <a:pt x="776" y="381"/>
                    <a:pt x="776" y="378"/>
                  </a:cubicBezTo>
                  <a:cubicBezTo>
                    <a:pt x="775" y="375"/>
                    <a:pt x="775" y="375"/>
                    <a:pt x="773" y="374"/>
                  </a:cubicBezTo>
                  <a:cubicBezTo>
                    <a:pt x="770" y="374"/>
                    <a:pt x="776" y="370"/>
                    <a:pt x="775" y="369"/>
                  </a:cubicBezTo>
                  <a:cubicBezTo>
                    <a:pt x="773" y="369"/>
                    <a:pt x="775" y="363"/>
                    <a:pt x="778" y="360"/>
                  </a:cubicBezTo>
                  <a:cubicBezTo>
                    <a:pt x="779" y="358"/>
                    <a:pt x="776" y="358"/>
                    <a:pt x="778" y="356"/>
                  </a:cubicBezTo>
                  <a:cubicBezTo>
                    <a:pt x="779" y="356"/>
                    <a:pt x="779" y="360"/>
                    <a:pt x="782" y="358"/>
                  </a:cubicBezTo>
                  <a:cubicBezTo>
                    <a:pt x="784" y="356"/>
                    <a:pt x="784" y="355"/>
                    <a:pt x="785" y="355"/>
                  </a:cubicBezTo>
                  <a:cubicBezTo>
                    <a:pt x="788" y="355"/>
                    <a:pt x="787" y="349"/>
                    <a:pt x="790" y="350"/>
                  </a:cubicBezTo>
                  <a:cubicBezTo>
                    <a:pt x="793" y="352"/>
                    <a:pt x="791" y="350"/>
                    <a:pt x="793" y="350"/>
                  </a:cubicBezTo>
                  <a:cubicBezTo>
                    <a:pt x="794" y="349"/>
                    <a:pt x="794" y="352"/>
                    <a:pt x="796" y="349"/>
                  </a:cubicBezTo>
                  <a:cubicBezTo>
                    <a:pt x="799" y="347"/>
                    <a:pt x="801" y="349"/>
                    <a:pt x="802" y="347"/>
                  </a:cubicBezTo>
                  <a:cubicBezTo>
                    <a:pt x="804" y="344"/>
                    <a:pt x="804" y="345"/>
                    <a:pt x="802" y="344"/>
                  </a:cubicBezTo>
                  <a:cubicBezTo>
                    <a:pt x="802" y="342"/>
                    <a:pt x="802" y="341"/>
                    <a:pt x="801" y="341"/>
                  </a:cubicBezTo>
                  <a:cubicBezTo>
                    <a:pt x="799" y="341"/>
                    <a:pt x="799" y="338"/>
                    <a:pt x="799" y="336"/>
                  </a:cubicBezTo>
                  <a:cubicBezTo>
                    <a:pt x="799" y="336"/>
                    <a:pt x="799" y="336"/>
                    <a:pt x="798" y="335"/>
                  </a:cubicBezTo>
                  <a:cubicBezTo>
                    <a:pt x="796" y="335"/>
                    <a:pt x="798" y="335"/>
                    <a:pt x="798" y="333"/>
                  </a:cubicBezTo>
                  <a:cubicBezTo>
                    <a:pt x="798" y="331"/>
                    <a:pt x="798" y="324"/>
                    <a:pt x="798" y="322"/>
                  </a:cubicBezTo>
                  <a:cubicBezTo>
                    <a:pt x="798" y="319"/>
                    <a:pt x="798" y="319"/>
                    <a:pt x="794" y="317"/>
                  </a:cubicBezTo>
                  <a:cubicBezTo>
                    <a:pt x="793" y="314"/>
                    <a:pt x="791" y="316"/>
                    <a:pt x="790" y="317"/>
                  </a:cubicBezTo>
                  <a:cubicBezTo>
                    <a:pt x="788" y="317"/>
                    <a:pt x="787" y="317"/>
                    <a:pt x="787" y="316"/>
                  </a:cubicBezTo>
                  <a:cubicBezTo>
                    <a:pt x="787" y="314"/>
                    <a:pt x="785" y="314"/>
                    <a:pt x="785" y="314"/>
                  </a:cubicBezTo>
                  <a:cubicBezTo>
                    <a:pt x="785" y="314"/>
                    <a:pt x="782" y="319"/>
                    <a:pt x="781" y="322"/>
                  </a:cubicBezTo>
                  <a:cubicBezTo>
                    <a:pt x="778" y="325"/>
                    <a:pt x="781" y="325"/>
                    <a:pt x="779" y="327"/>
                  </a:cubicBezTo>
                  <a:cubicBezTo>
                    <a:pt x="776" y="330"/>
                    <a:pt x="779" y="331"/>
                    <a:pt x="778" y="333"/>
                  </a:cubicBezTo>
                  <a:cubicBezTo>
                    <a:pt x="775" y="335"/>
                    <a:pt x="778" y="333"/>
                    <a:pt x="775" y="336"/>
                  </a:cubicBezTo>
                  <a:cubicBezTo>
                    <a:pt x="772" y="338"/>
                    <a:pt x="776" y="338"/>
                    <a:pt x="775" y="338"/>
                  </a:cubicBezTo>
                  <a:cubicBezTo>
                    <a:pt x="773" y="338"/>
                    <a:pt x="773" y="341"/>
                    <a:pt x="772" y="339"/>
                  </a:cubicBezTo>
                  <a:cubicBezTo>
                    <a:pt x="772" y="339"/>
                    <a:pt x="772" y="341"/>
                    <a:pt x="770" y="339"/>
                  </a:cubicBezTo>
                  <a:cubicBezTo>
                    <a:pt x="769" y="339"/>
                    <a:pt x="769" y="339"/>
                    <a:pt x="769" y="342"/>
                  </a:cubicBezTo>
                  <a:cubicBezTo>
                    <a:pt x="746" y="342"/>
                    <a:pt x="746" y="342"/>
                    <a:pt x="746" y="342"/>
                  </a:cubicBezTo>
                  <a:cubicBezTo>
                    <a:pt x="744" y="342"/>
                    <a:pt x="743" y="344"/>
                    <a:pt x="743" y="342"/>
                  </a:cubicBezTo>
                  <a:cubicBezTo>
                    <a:pt x="741" y="342"/>
                    <a:pt x="737" y="345"/>
                    <a:pt x="734" y="349"/>
                  </a:cubicBezTo>
                  <a:close/>
                  <a:moveTo>
                    <a:pt x="807" y="630"/>
                  </a:moveTo>
                  <a:cubicBezTo>
                    <a:pt x="810" y="629"/>
                    <a:pt x="808" y="630"/>
                    <a:pt x="813" y="630"/>
                  </a:cubicBezTo>
                  <a:cubicBezTo>
                    <a:pt x="816" y="629"/>
                    <a:pt x="817" y="625"/>
                    <a:pt x="811" y="625"/>
                  </a:cubicBezTo>
                  <a:cubicBezTo>
                    <a:pt x="805" y="624"/>
                    <a:pt x="802" y="624"/>
                    <a:pt x="802" y="629"/>
                  </a:cubicBezTo>
                  <a:cubicBezTo>
                    <a:pt x="804" y="630"/>
                    <a:pt x="802" y="630"/>
                    <a:pt x="807" y="630"/>
                  </a:cubicBezTo>
                  <a:close/>
                  <a:moveTo>
                    <a:pt x="100" y="619"/>
                  </a:moveTo>
                  <a:cubicBezTo>
                    <a:pt x="102" y="616"/>
                    <a:pt x="106" y="618"/>
                    <a:pt x="106" y="615"/>
                  </a:cubicBezTo>
                  <a:cubicBezTo>
                    <a:pt x="106" y="615"/>
                    <a:pt x="106" y="615"/>
                    <a:pt x="106" y="615"/>
                  </a:cubicBezTo>
                  <a:cubicBezTo>
                    <a:pt x="106" y="615"/>
                    <a:pt x="106" y="615"/>
                    <a:pt x="106" y="613"/>
                  </a:cubicBezTo>
                  <a:cubicBezTo>
                    <a:pt x="105" y="613"/>
                    <a:pt x="105" y="613"/>
                    <a:pt x="105" y="613"/>
                  </a:cubicBezTo>
                  <a:cubicBezTo>
                    <a:pt x="105" y="611"/>
                    <a:pt x="105" y="613"/>
                    <a:pt x="105" y="613"/>
                  </a:cubicBezTo>
                  <a:cubicBezTo>
                    <a:pt x="105" y="611"/>
                    <a:pt x="105" y="610"/>
                    <a:pt x="103" y="610"/>
                  </a:cubicBezTo>
                  <a:cubicBezTo>
                    <a:pt x="103" y="610"/>
                    <a:pt x="100" y="607"/>
                    <a:pt x="99" y="607"/>
                  </a:cubicBezTo>
                  <a:cubicBezTo>
                    <a:pt x="99" y="607"/>
                    <a:pt x="99" y="607"/>
                    <a:pt x="99" y="607"/>
                  </a:cubicBezTo>
                  <a:cubicBezTo>
                    <a:pt x="97" y="607"/>
                    <a:pt x="99" y="610"/>
                    <a:pt x="99" y="610"/>
                  </a:cubicBezTo>
                  <a:cubicBezTo>
                    <a:pt x="99" y="610"/>
                    <a:pt x="97" y="611"/>
                    <a:pt x="97" y="613"/>
                  </a:cubicBezTo>
                  <a:cubicBezTo>
                    <a:pt x="97" y="615"/>
                    <a:pt x="97" y="615"/>
                    <a:pt x="97" y="615"/>
                  </a:cubicBezTo>
                  <a:cubicBezTo>
                    <a:pt x="97" y="615"/>
                    <a:pt x="97" y="615"/>
                    <a:pt x="97" y="615"/>
                  </a:cubicBezTo>
                  <a:cubicBezTo>
                    <a:pt x="97" y="616"/>
                    <a:pt x="97" y="618"/>
                    <a:pt x="97" y="619"/>
                  </a:cubicBezTo>
                  <a:cubicBezTo>
                    <a:pt x="99" y="619"/>
                    <a:pt x="100" y="621"/>
                    <a:pt x="100" y="619"/>
                  </a:cubicBezTo>
                  <a:moveTo>
                    <a:pt x="96" y="601"/>
                  </a:moveTo>
                  <a:cubicBezTo>
                    <a:pt x="94" y="601"/>
                    <a:pt x="94" y="601"/>
                    <a:pt x="94" y="601"/>
                  </a:cubicBezTo>
                  <a:cubicBezTo>
                    <a:pt x="92" y="601"/>
                    <a:pt x="92" y="599"/>
                    <a:pt x="92" y="599"/>
                  </a:cubicBezTo>
                  <a:cubicBezTo>
                    <a:pt x="92" y="599"/>
                    <a:pt x="92" y="599"/>
                    <a:pt x="92" y="599"/>
                  </a:cubicBezTo>
                  <a:cubicBezTo>
                    <a:pt x="91" y="601"/>
                    <a:pt x="91" y="601"/>
                    <a:pt x="91" y="601"/>
                  </a:cubicBezTo>
                  <a:cubicBezTo>
                    <a:pt x="92" y="601"/>
                    <a:pt x="92" y="601"/>
                    <a:pt x="94" y="602"/>
                  </a:cubicBezTo>
                  <a:cubicBezTo>
                    <a:pt x="94" y="602"/>
                    <a:pt x="92" y="604"/>
                    <a:pt x="94" y="604"/>
                  </a:cubicBezTo>
                  <a:cubicBezTo>
                    <a:pt x="94" y="604"/>
                    <a:pt x="99" y="604"/>
                    <a:pt x="96" y="601"/>
                  </a:cubicBezTo>
                  <a:cubicBezTo>
                    <a:pt x="96" y="601"/>
                    <a:pt x="96" y="601"/>
                    <a:pt x="96" y="601"/>
                  </a:cubicBezTo>
                  <a:moveTo>
                    <a:pt x="82" y="593"/>
                  </a:moveTo>
                  <a:cubicBezTo>
                    <a:pt x="82" y="593"/>
                    <a:pt x="80" y="593"/>
                    <a:pt x="80" y="594"/>
                  </a:cubicBezTo>
                  <a:cubicBezTo>
                    <a:pt x="80" y="594"/>
                    <a:pt x="79" y="593"/>
                    <a:pt x="79" y="594"/>
                  </a:cubicBezTo>
                  <a:cubicBezTo>
                    <a:pt x="80" y="599"/>
                    <a:pt x="82" y="596"/>
                    <a:pt x="82" y="596"/>
                  </a:cubicBezTo>
                  <a:cubicBezTo>
                    <a:pt x="82" y="596"/>
                    <a:pt x="82" y="596"/>
                    <a:pt x="82" y="596"/>
                  </a:cubicBezTo>
                  <a:cubicBezTo>
                    <a:pt x="83" y="597"/>
                    <a:pt x="83" y="597"/>
                    <a:pt x="83" y="597"/>
                  </a:cubicBezTo>
                  <a:cubicBezTo>
                    <a:pt x="83" y="596"/>
                    <a:pt x="83" y="596"/>
                    <a:pt x="83" y="596"/>
                  </a:cubicBezTo>
                  <a:cubicBezTo>
                    <a:pt x="83" y="596"/>
                    <a:pt x="83" y="596"/>
                    <a:pt x="83" y="596"/>
                  </a:cubicBezTo>
                  <a:cubicBezTo>
                    <a:pt x="83" y="596"/>
                    <a:pt x="83" y="596"/>
                    <a:pt x="83" y="596"/>
                  </a:cubicBezTo>
                  <a:cubicBezTo>
                    <a:pt x="83" y="594"/>
                    <a:pt x="83" y="596"/>
                    <a:pt x="83" y="596"/>
                  </a:cubicBezTo>
                  <a:cubicBezTo>
                    <a:pt x="82" y="594"/>
                    <a:pt x="82" y="593"/>
                    <a:pt x="82" y="593"/>
                  </a:cubicBezTo>
                  <a:moveTo>
                    <a:pt x="71" y="590"/>
                  </a:moveTo>
                  <a:cubicBezTo>
                    <a:pt x="71" y="585"/>
                    <a:pt x="67" y="588"/>
                    <a:pt x="67" y="590"/>
                  </a:cubicBezTo>
                  <a:cubicBezTo>
                    <a:pt x="67" y="590"/>
                    <a:pt x="71" y="591"/>
                    <a:pt x="71" y="590"/>
                  </a:cubicBezTo>
                  <a:moveTo>
                    <a:pt x="89" y="601"/>
                  </a:moveTo>
                  <a:cubicBezTo>
                    <a:pt x="89" y="602"/>
                    <a:pt x="89" y="604"/>
                    <a:pt x="91" y="602"/>
                  </a:cubicBezTo>
                  <a:cubicBezTo>
                    <a:pt x="91" y="601"/>
                    <a:pt x="91" y="601"/>
                    <a:pt x="91" y="601"/>
                  </a:cubicBezTo>
                  <a:cubicBezTo>
                    <a:pt x="89" y="601"/>
                    <a:pt x="88" y="601"/>
                    <a:pt x="89" y="601"/>
                  </a:cubicBezTo>
                  <a:moveTo>
                    <a:pt x="92" y="604"/>
                  </a:moveTo>
                  <a:cubicBezTo>
                    <a:pt x="94" y="604"/>
                    <a:pt x="92" y="605"/>
                    <a:pt x="91" y="604"/>
                  </a:cubicBezTo>
                  <a:cubicBezTo>
                    <a:pt x="92" y="604"/>
                    <a:pt x="92" y="604"/>
                    <a:pt x="92" y="604"/>
                  </a:cubicBezTo>
                  <a:moveTo>
                    <a:pt x="89" y="597"/>
                  </a:moveTo>
                  <a:cubicBezTo>
                    <a:pt x="88" y="597"/>
                    <a:pt x="88" y="597"/>
                    <a:pt x="86" y="597"/>
                  </a:cubicBezTo>
                  <a:cubicBezTo>
                    <a:pt x="86" y="599"/>
                    <a:pt x="86" y="599"/>
                    <a:pt x="86" y="599"/>
                  </a:cubicBezTo>
                  <a:cubicBezTo>
                    <a:pt x="88" y="599"/>
                    <a:pt x="88" y="599"/>
                    <a:pt x="88" y="599"/>
                  </a:cubicBezTo>
                  <a:cubicBezTo>
                    <a:pt x="89" y="599"/>
                    <a:pt x="89" y="599"/>
                    <a:pt x="89" y="599"/>
                  </a:cubicBezTo>
                  <a:cubicBezTo>
                    <a:pt x="91" y="599"/>
                    <a:pt x="91" y="597"/>
                    <a:pt x="91" y="597"/>
                  </a:cubicBezTo>
                  <a:cubicBezTo>
                    <a:pt x="89" y="597"/>
                    <a:pt x="89" y="597"/>
                    <a:pt x="89" y="597"/>
                  </a:cubicBezTo>
                  <a:cubicBezTo>
                    <a:pt x="89" y="597"/>
                    <a:pt x="89" y="597"/>
                    <a:pt x="89" y="597"/>
                  </a:cubicBezTo>
                  <a:moveTo>
                    <a:pt x="65" y="590"/>
                  </a:moveTo>
                  <a:cubicBezTo>
                    <a:pt x="65" y="590"/>
                    <a:pt x="62" y="591"/>
                    <a:pt x="64" y="591"/>
                  </a:cubicBezTo>
                  <a:cubicBezTo>
                    <a:pt x="65" y="590"/>
                    <a:pt x="65" y="590"/>
                    <a:pt x="65" y="590"/>
                  </a:cubicBezTo>
                </a:path>
              </a:pathLst>
            </a:custGeom>
            <a:grpFill/>
            <a:ln w="6350" cmpd="sng">
              <a:solidFill>
                <a:schemeClr val="bg1"/>
              </a:solidFill>
              <a:round/>
              <a:headEnd/>
              <a:tailEnd/>
            </a:ln>
          </p:spPr>
          <p:txBody>
            <a:bodyPr/>
            <a:lstStyle/>
            <a:p>
              <a:endParaRPr lang="en-GB" sz="1539" dirty="0"/>
            </a:p>
          </p:txBody>
        </p:sp>
        <p:sp>
          <p:nvSpPr>
            <p:cNvPr id="406" name="Freeform 290"/>
            <p:cNvSpPr>
              <a:spLocks/>
            </p:cNvSpPr>
            <p:nvPr/>
          </p:nvSpPr>
          <p:spPr bwMode="auto">
            <a:xfrm>
              <a:off x="3102965" y="4967376"/>
              <a:ext cx="987954" cy="1230395"/>
            </a:xfrm>
            <a:custGeom>
              <a:avLst/>
              <a:gdLst/>
              <a:ahLst/>
              <a:cxnLst>
                <a:cxn ang="0">
                  <a:pos x="169" y="380"/>
                </a:cxn>
                <a:cxn ang="0">
                  <a:pos x="157" y="368"/>
                </a:cxn>
                <a:cxn ang="0">
                  <a:pos x="145" y="357"/>
                </a:cxn>
                <a:cxn ang="0">
                  <a:pos x="140" y="350"/>
                </a:cxn>
                <a:cxn ang="0">
                  <a:pos x="163" y="325"/>
                </a:cxn>
                <a:cxn ang="0">
                  <a:pos x="159" y="307"/>
                </a:cxn>
                <a:cxn ang="0">
                  <a:pos x="154" y="291"/>
                </a:cxn>
                <a:cxn ang="0">
                  <a:pos x="143" y="273"/>
                </a:cxn>
                <a:cxn ang="0">
                  <a:pos x="134" y="263"/>
                </a:cxn>
                <a:cxn ang="0">
                  <a:pos x="133" y="248"/>
                </a:cxn>
                <a:cxn ang="0">
                  <a:pos x="133" y="224"/>
                </a:cxn>
                <a:cxn ang="0">
                  <a:pos x="118" y="213"/>
                </a:cxn>
                <a:cxn ang="0">
                  <a:pos x="101" y="184"/>
                </a:cxn>
                <a:cxn ang="0">
                  <a:pos x="80" y="171"/>
                </a:cxn>
                <a:cxn ang="0">
                  <a:pos x="58" y="154"/>
                </a:cxn>
                <a:cxn ang="0">
                  <a:pos x="34" y="161"/>
                </a:cxn>
                <a:cxn ang="0">
                  <a:pos x="20" y="148"/>
                </a:cxn>
                <a:cxn ang="0">
                  <a:pos x="10" y="118"/>
                </a:cxn>
                <a:cxn ang="0">
                  <a:pos x="31" y="94"/>
                </a:cxn>
                <a:cxn ang="0">
                  <a:pos x="41" y="70"/>
                </a:cxn>
                <a:cxn ang="0">
                  <a:pos x="37" y="48"/>
                </a:cxn>
                <a:cxn ang="0">
                  <a:pos x="45" y="47"/>
                </a:cxn>
                <a:cxn ang="0">
                  <a:pos x="38" y="42"/>
                </a:cxn>
                <a:cxn ang="0">
                  <a:pos x="52" y="36"/>
                </a:cxn>
                <a:cxn ang="0">
                  <a:pos x="58" y="31"/>
                </a:cxn>
                <a:cxn ang="0">
                  <a:pos x="72" y="45"/>
                </a:cxn>
                <a:cxn ang="0">
                  <a:pos x="87" y="33"/>
                </a:cxn>
                <a:cxn ang="0">
                  <a:pos x="81" y="14"/>
                </a:cxn>
                <a:cxn ang="0">
                  <a:pos x="98" y="13"/>
                </a:cxn>
                <a:cxn ang="0">
                  <a:pos x="115" y="2"/>
                </a:cxn>
                <a:cxn ang="0">
                  <a:pos x="119" y="16"/>
                </a:cxn>
                <a:cxn ang="0">
                  <a:pos x="119" y="33"/>
                </a:cxn>
                <a:cxn ang="0">
                  <a:pos x="131" y="38"/>
                </a:cxn>
                <a:cxn ang="0">
                  <a:pos x="145" y="34"/>
                </a:cxn>
                <a:cxn ang="0">
                  <a:pos x="151" y="30"/>
                </a:cxn>
                <a:cxn ang="0">
                  <a:pos x="160" y="30"/>
                </a:cxn>
                <a:cxn ang="0">
                  <a:pos x="169" y="30"/>
                </a:cxn>
                <a:cxn ang="0">
                  <a:pos x="179" y="20"/>
                </a:cxn>
                <a:cxn ang="0">
                  <a:pos x="185" y="10"/>
                </a:cxn>
                <a:cxn ang="0">
                  <a:pos x="188" y="16"/>
                </a:cxn>
                <a:cxn ang="0">
                  <a:pos x="189" y="28"/>
                </a:cxn>
                <a:cxn ang="0">
                  <a:pos x="192" y="33"/>
                </a:cxn>
                <a:cxn ang="0">
                  <a:pos x="197" y="44"/>
                </a:cxn>
                <a:cxn ang="0">
                  <a:pos x="185" y="59"/>
                </a:cxn>
                <a:cxn ang="0">
                  <a:pos x="191" y="64"/>
                </a:cxn>
                <a:cxn ang="0">
                  <a:pos x="206" y="55"/>
                </a:cxn>
                <a:cxn ang="0">
                  <a:pos x="217" y="59"/>
                </a:cxn>
                <a:cxn ang="0">
                  <a:pos x="235" y="67"/>
                </a:cxn>
                <a:cxn ang="0">
                  <a:pos x="239" y="83"/>
                </a:cxn>
                <a:cxn ang="0">
                  <a:pos x="270" y="80"/>
                </a:cxn>
                <a:cxn ang="0">
                  <a:pos x="297" y="100"/>
                </a:cxn>
                <a:cxn ang="0">
                  <a:pos x="317" y="123"/>
                </a:cxn>
                <a:cxn ang="0">
                  <a:pos x="296" y="168"/>
                </a:cxn>
                <a:cxn ang="0">
                  <a:pos x="284" y="198"/>
                </a:cxn>
                <a:cxn ang="0">
                  <a:pos x="281" y="232"/>
                </a:cxn>
                <a:cxn ang="0">
                  <a:pos x="268" y="268"/>
                </a:cxn>
                <a:cxn ang="0">
                  <a:pos x="250" y="282"/>
                </a:cxn>
                <a:cxn ang="0">
                  <a:pos x="223" y="294"/>
                </a:cxn>
                <a:cxn ang="0">
                  <a:pos x="207" y="336"/>
                </a:cxn>
                <a:cxn ang="0">
                  <a:pos x="186" y="371"/>
                </a:cxn>
                <a:cxn ang="0">
                  <a:pos x="168" y="392"/>
                </a:cxn>
              </a:cxnLst>
              <a:rect l="0" t="0" r="r" b="b"/>
              <a:pathLst>
                <a:path w="319" h="392">
                  <a:moveTo>
                    <a:pt x="168" y="392"/>
                  </a:moveTo>
                  <a:cubicBezTo>
                    <a:pt x="166" y="385"/>
                    <a:pt x="174" y="386"/>
                    <a:pt x="169" y="380"/>
                  </a:cubicBezTo>
                  <a:cubicBezTo>
                    <a:pt x="166" y="375"/>
                    <a:pt x="168" y="375"/>
                    <a:pt x="163" y="374"/>
                  </a:cubicBezTo>
                  <a:cubicBezTo>
                    <a:pt x="160" y="371"/>
                    <a:pt x="162" y="371"/>
                    <a:pt x="157" y="368"/>
                  </a:cubicBezTo>
                  <a:cubicBezTo>
                    <a:pt x="153" y="366"/>
                    <a:pt x="154" y="361"/>
                    <a:pt x="151" y="364"/>
                  </a:cubicBezTo>
                  <a:cubicBezTo>
                    <a:pt x="146" y="366"/>
                    <a:pt x="150" y="361"/>
                    <a:pt x="145" y="357"/>
                  </a:cubicBezTo>
                  <a:cubicBezTo>
                    <a:pt x="139" y="352"/>
                    <a:pt x="139" y="360"/>
                    <a:pt x="136" y="355"/>
                  </a:cubicBezTo>
                  <a:cubicBezTo>
                    <a:pt x="137" y="354"/>
                    <a:pt x="137" y="352"/>
                    <a:pt x="140" y="350"/>
                  </a:cubicBezTo>
                  <a:cubicBezTo>
                    <a:pt x="142" y="350"/>
                    <a:pt x="142" y="347"/>
                    <a:pt x="148" y="340"/>
                  </a:cubicBezTo>
                  <a:cubicBezTo>
                    <a:pt x="153" y="332"/>
                    <a:pt x="159" y="329"/>
                    <a:pt x="163" y="325"/>
                  </a:cubicBezTo>
                  <a:cubicBezTo>
                    <a:pt x="168" y="322"/>
                    <a:pt x="168" y="316"/>
                    <a:pt x="166" y="310"/>
                  </a:cubicBezTo>
                  <a:cubicBezTo>
                    <a:pt x="163" y="302"/>
                    <a:pt x="162" y="308"/>
                    <a:pt x="159" y="307"/>
                  </a:cubicBezTo>
                  <a:cubicBezTo>
                    <a:pt x="162" y="305"/>
                    <a:pt x="163" y="293"/>
                    <a:pt x="160" y="290"/>
                  </a:cubicBezTo>
                  <a:cubicBezTo>
                    <a:pt x="159" y="288"/>
                    <a:pt x="157" y="291"/>
                    <a:pt x="154" y="291"/>
                  </a:cubicBezTo>
                  <a:cubicBezTo>
                    <a:pt x="151" y="291"/>
                    <a:pt x="154" y="288"/>
                    <a:pt x="151" y="276"/>
                  </a:cubicBezTo>
                  <a:cubicBezTo>
                    <a:pt x="150" y="273"/>
                    <a:pt x="145" y="271"/>
                    <a:pt x="143" y="273"/>
                  </a:cubicBezTo>
                  <a:cubicBezTo>
                    <a:pt x="143" y="274"/>
                    <a:pt x="133" y="273"/>
                    <a:pt x="133" y="271"/>
                  </a:cubicBezTo>
                  <a:cubicBezTo>
                    <a:pt x="134" y="268"/>
                    <a:pt x="133" y="268"/>
                    <a:pt x="134" y="263"/>
                  </a:cubicBezTo>
                  <a:cubicBezTo>
                    <a:pt x="136" y="260"/>
                    <a:pt x="131" y="255"/>
                    <a:pt x="131" y="252"/>
                  </a:cubicBezTo>
                  <a:cubicBezTo>
                    <a:pt x="134" y="251"/>
                    <a:pt x="134" y="251"/>
                    <a:pt x="133" y="248"/>
                  </a:cubicBezTo>
                  <a:cubicBezTo>
                    <a:pt x="133" y="246"/>
                    <a:pt x="136" y="243"/>
                    <a:pt x="134" y="240"/>
                  </a:cubicBezTo>
                  <a:cubicBezTo>
                    <a:pt x="134" y="238"/>
                    <a:pt x="140" y="227"/>
                    <a:pt x="133" y="224"/>
                  </a:cubicBezTo>
                  <a:cubicBezTo>
                    <a:pt x="128" y="223"/>
                    <a:pt x="128" y="218"/>
                    <a:pt x="130" y="215"/>
                  </a:cubicBezTo>
                  <a:cubicBezTo>
                    <a:pt x="131" y="212"/>
                    <a:pt x="122" y="213"/>
                    <a:pt x="118" y="213"/>
                  </a:cubicBezTo>
                  <a:cubicBezTo>
                    <a:pt x="113" y="212"/>
                    <a:pt x="116" y="192"/>
                    <a:pt x="111" y="187"/>
                  </a:cubicBezTo>
                  <a:cubicBezTo>
                    <a:pt x="107" y="182"/>
                    <a:pt x="105" y="189"/>
                    <a:pt x="101" y="184"/>
                  </a:cubicBezTo>
                  <a:cubicBezTo>
                    <a:pt x="98" y="181"/>
                    <a:pt x="99" y="184"/>
                    <a:pt x="95" y="179"/>
                  </a:cubicBezTo>
                  <a:cubicBezTo>
                    <a:pt x="89" y="175"/>
                    <a:pt x="86" y="178"/>
                    <a:pt x="80" y="171"/>
                  </a:cubicBezTo>
                  <a:cubicBezTo>
                    <a:pt x="73" y="165"/>
                    <a:pt x="73" y="159"/>
                    <a:pt x="75" y="151"/>
                  </a:cubicBezTo>
                  <a:cubicBezTo>
                    <a:pt x="78" y="145"/>
                    <a:pt x="66" y="148"/>
                    <a:pt x="58" y="154"/>
                  </a:cubicBezTo>
                  <a:cubicBezTo>
                    <a:pt x="49" y="162"/>
                    <a:pt x="51" y="164"/>
                    <a:pt x="41" y="161"/>
                  </a:cubicBezTo>
                  <a:cubicBezTo>
                    <a:pt x="37" y="159"/>
                    <a:pt x="37" y="162"/>
                    <a:pt x="34" y="161"/>
                  </a:cubicBezTo>
                  <a:cubicBezTo>
                    <a:pt x="31" y="161"/>
                    <a:pt x="34" y="143"/>
                    <a:pt x="31" y="148"/>
                  </a:cubicBezTo>
                  <a:cubicBezTo>
                    <a:pt x="29" y="151"/>
                    <a:pt x="19" y="156"/>
                    <a:pt x="20" y="148"/>
                  </a:cubicBezTo>
                  <a:cubicBezTo>
                    <a:pt x="20" y="142"/>
                    <a:pt x="11" y="148"/>
                    <a:pt x="13" y="143"/>
                  </a:cubicBezTo>
                  <a:cubicBezTo>
                    <a:pt x="14" y="139"/>
                    <a:pt x="0" y="126"/>
                    <a:pt x="10" y="118"/>
                  </a:cubicBezTo>
                  <a:cubicBezTo>
                    <a:pt x="16" y="115"/>
                    <a:pt x="13" y="108"/>
                    <a:pt x="17" y="101"/>
                  </a:cubicBezTo>
                  <a:cubicBezTo>
                    <a:pt x="23" y="97"/>
                    <a:pt x="25" y="98"/>
                    <a:pt x="31" y="94"/>
                  </a:cubicBezTo>
                  <a:cubicBezTo>
                    <a:pt x="37" y="90"/>
                    <a:pt x="34" y="97"/>
                    <a:pt x="38" y="94"/>
                  </a:cubicBezTo>
                  <a:cubicBezTo>
                    <a:pt x="38" y="92"/>
                    <a:pt x="40" y="76"/>
                    <a:pt x="41" y="70"/>
                  </a:cubicBezTo>
                  <a:cubicBezTo>
                    <a:pt x="43" y="62"/>
                    <a:pt x="40" y="62"/>
                    <a:pt x="41" y="59"/>
                  </a:cubicBezTo>
                  <a:cubicBezTo>
                    <a:pt x="41" y="56"/>
                    <a:pt x="38" y="61"/>
                    <a:pt x="37" y="48"/>
                  </a:cubicBezTo>
                  <a:cubicBezTo>
                    <a:pt x="37" y="45"/>
                    <a:pt x="40" y="47"/>
                    <a:pt x="41" y="45"/>
                  </a:cubicBezTo>
                  <a:cubicBezTo>
                    <a:pt x="41" y="45"/>
                    <a:pt x="43" y="47"/>
                    <a:pt x="45" y="47"/>
                  </a:cubicBezTo>
                  <a:cubicBezTo>
                    <a:pt x="45" y="48"/>
                    <a:pt x="45" y="42"/>
                    <a:pt x="43" y="42"/>
                  </a:cubicBezTo>
                  <a:cubicBezTo>
                    <a:pt x="40" y="42"/>
                    <a:pt x="38" y="42"/>
                    <a:pt x="38" y="42"/>
                  </a:cubicBezTo>
                  <a:cubicBezTo>
                    <a:pt x="38" y="36"/>
                    <a:pt x="38" y="36"/>
                    <a:pt x="38" y="36"/>
                  </a:cubicBezTo>
                  <a:cubicBezTo>
                    <a:pt x="52" y="36"/>
                    <a:pt x="52" y="36"/>
                    <a:pt x="52" y="36"/>
                  </a:cubicBezTo>
                  <a:cubicBezTo>
                    <a:pt x="51" y="34"/>
                    <a:pt x="51" y="31"/>
                    <a:pt x="54" y="34"/>
                  </a:cubicBezTo>
                  <a:cubicBezTo>
                    <a:pt x="55" y="38"/>
                    <a:pt x="57" y="31"/>
                    <a:pt x="58" y="31"/>
                  </a:cubicBezTo>
                  <a:cubicBezTo>
                    <a:pt x="63" y="38"/>
                    <a:pt x="58" y="42"/>
                    <a:pt x="63" y="41"/>
                  </a:cubicBezTo>
                  <a:cubicBezTo>
                    <a:pt x="66" y="47"/>
                    <a:pt x="69" y="44"/>
                    <a:pt x="72" y="45"/>
                  </a:cubicBezTo>
                  <a:cubicBezTo>
                    <a:pt x="76" y="47"/>
                    <a:pt x="75" y="41"/>
                    <a:pt x="81" y="39"/>
                  </a:cubicBezTo>
                  <a:cubicBezTo>
                    <a:pt x="87" y="39"/>
                    <a:pt x="83" y="34"/>
                    <a:pt x="87" y="33"/>
                  </a:cubicBezTo>
                  <a:cubicBezTo>
                    <a:pt x="92" y="30"/>
                    <a:pt x="90" y="27"/>
                    <a:pt x="87" y="28"/>
                  </a:cubicBezTo>
                  <a:cubicBezTo>
                    <a:pt x="84" y="30"/>
                    <a:pt x="84" y="19"/>
                    <a:pt x="81" y="14"/>
                  </a:cubicBezTo>
                  <a:cubicBezTo>
                    <a:pt x="78" y="10"/>
                    <a:pt x="86" y="13"/>
                    <a:pt x="92" y="16"/>
                  </a:cubicBezTo>
                  <a:cubicBezTo>
                    <a:pt x="99" y="20"/>
                    <a:pt x="93" y="11"/>
                    <a:pt x="98" y="13"/>
                  </a:cubicBezTo>
                  <a:cubicBezTo>
                    <a:pt x="102" y="13"/>
                    <a:pt x="113" y="8"/>
                    <a:pt x="111" y="2"/>
                  </a:cubicBezTo>
                  <a:cubicBezTo>
                    <a:pt x="111" y="2"/>
                    <a:pt x="113" y="2"/>
                    <a:pt x="115" y="2"/>
                  </a:cubicBezTo>
                  <a:cubicBezTo>
                    <a:pt x="116" y="0"/>
                    <a:pt x="118" y="3"/>
                    <a:pt x="116" y="6"/>
                  </a:cubicBezTo>
                  <a:cubicBezTo>
                    <a:pt x="115" y="11"/>
                    <a:pt x="122" y="10"/>
                    <a:pt x="119" y="16"/>
                  </a:cubicBezTo>
                  <a:cubicBezTo>
                    <a:pt x="119" y="19"/>
                    <a:pt x="119" y="19"/>
                    <a:pt x="118" y="25"/>
                  </a:cubicBezTo>
                  <a:cubicBezTo>
                    <a:pt x="116" y="31"/>
                    <a:pt x="119" y="28"/>
                    <a:pt x="119" y="33"/>
                  </a:cubicBezTo>
                  <a:cubicBezTo>
                    <a:pt x="119" y="38"/>
                    <a:pt x="125" y="42"/>
                    <a:pt x="127" y="41"/>
                  </a:cubicBezTo>
                  <a:cubicBezTo>
                    <a:pt x="130" y="39"/>
                    <a:pt x="128" y="38"/>
                    <a:pt x="131" y="38"/>
                  </a:cubicBezTo>
                  <a:cubicBezTo>
                    <a:pt x="134" y="39"/>
                    <a:pt x="136" y="34"/>
                    <a:pt x="139" y="33"/>
                  </a:cubicBezTo>
                  <a:cubicBezTo>
                    <a:pt x="142" y="33"/>
                    <a:pt x="140" y="34"/>
                    <a:pt x="145" y="34"/>
                  </a:cubicBezTo>
                  <a:cubicBezTo>
                    <a:pt x="146" y="33"/>
                    <a:pt x="151" y="38"/>
                    <a:pt x="150" y="33"/>
                  </a:cubicBezTo>
                  <a:cubicBezTo>
                    <a:pt x="148" y="30"/>
                    <a:pt x="148" y="28"/>
                    <a:pt x="151" y="30"/>
                  </a:cubicBezTo>
                  <a:cubicBezTo>
                    <a:pt x="153" y="31"/>
                    <a:pt x="157" y="25"/>
                    <a:pt x="157" y="28"/>
                  </a:cubicBezTo>
                  <a:cubicBezTo>
                    <a:pt x="157" y="30"/>
                    <a:pt x="159" y="28"/>
                    <a:pt x="160" y="30"/>
                  </a:cubicBezTo>
                  <a:cubicBezTo>
                    <a:pt x="162" y="33"/>
                    <a:pt x="163" y="33"/>
                    <a:pt x="165" y="31"/>
                  </a:cubicBezTo>
                  <a:cubicBezTo>
                    <a:pt x="166" y="28"/>
                    <a:pt x="166" y="33"/>
                    <a:pt x="169" y="30"/>
                  </a:cubicBezTo>
                  <a:cubicBezTo>
                    <a:pt x="171" y="28"/>
                    <a:pt x="169" y="31"/>
                    <a:pt x="172" y="31"/>
                  </a:cubicBezTo>
                  <a:cubicBezTo>
                    <a:pt x="175" y="31"/>
                    <a:pt x="177" y="24"/>
                    <a:pt x="179" y="20"/>
                  </a:cubicBezTo>
                  <a:cubicBezTo>
                    <a:pt x="182" y="16"/>
                    <a:pt x="182" y="16"/>
                    <a:pt x="183" y="14"/>
                  </a:cubicBezTo>
                  <a:cubicBezTo>
                    <a:pt x="185" y="11"/>
                    <a:pt x="183" y="11"/>
                    <a:pt x="185" y="10"/>
                  </a:cubicBezTo>
                  <a:cubicBezTo>
                    <a:pt x="185" y="10"/>
                    <a:pt x="186" y="13"/>
                    <a:pt x="186" y="14"/>
                  </a:cubicBezTo>
                  <a:cubicBezTo>
                    <a:pt x="188" y="16"/>
                    <a:pt x="188" y="14"/>
                    <a:pt x="188" y="16"/>
                  </a:cubicBezTo>
                  <a:cubicBezTo>
                    <a:pt x="188" y="19"/>
                    <a:pt x="188" y="24"/>
                    <a:pt x="189" y="25"/>
                  </a:cubicBezTo>
                  <a:cubicBezTo>
                    <a:pt x="189" y="25"/>
                    <a:pt x="189" y="27"/>
                    <a:pt x="189" y="28"/>
                  </a:cubicBezTo>
                  <a:cubicBezTo>
                    <a:pt x="189" y="30"/>
                    <a:pt x="191" y="30"/>
                    <a:pt x="191" y="31"/>
                  </a:cubicBezTo>
                  <a:cubicBezTo>
                    <a:pt x="191" y="33"/>
                    <a:pt x="191" y="31"/>
                    <a:pt x="192" y="33"/>
                  </a:cubicBezTo>
                  <a:cubicBezTo>
                    <a:pt x="192" y="34"/>
                    <a:pt x="192" y="36"/>
                    <a:pt x="194" y="36"/>
                  </a:cubicBezTo>
                  <a:cubicBezTo>
                    <a:pt x="197" y="34"/>
                    <a:pt x="198" y="42"/>
                    <a:pt x="197" y="44"/>
                  </a:cubicBezTo>
                  <a:cubicBezTo>
                    <a:pt x="192" y="44"/>
                    <a:pt x="192" y="52"/>
                    <a:pt x="188" y="53"/>
                  </a:cubicBezTo>
                  <a:cubicBezTo>
                    <a:pt x="183" y="55"/>
                    <a:pt x="186" y="56"/>
                    <a:pt x="185" y="59"/>
                  </a:cubicBezTo>
                  <a:cubicBezTo>
                    <a:pt x="182" y="62"/>
                    <a:pt x="189" y="56"/>
                    <a:pt x="188" y="62"/>
                  </a:cubicBezTo>
                  <a:cubicBezTo>
                    <a:pt x="185" y="67"/>
                    <a:pt x="189" y="59"/>
                    <a:pt x="191" y="64"/>
                  </a:cubicBezTo>
                  <a:cubicBezTo>
                    <a:pt x="191" y="69"/>
                    <a:pt x="188" y="53"/>
                    <a:pt x="195" y="55"/>
                  </a:cubicBezTo>
                  <a:cubicBezTo>
                    <a:pt x="203" y="56"/>
                    <a:pt x="200" y="53"/>
                    <a:pt x="206" y="55"/>
                  </a:cubicBezTo>
                  <a:cubicBezTo>
                    <a:pt x="214" y="58"/>
                    <a:pt x="204" y="62"/>
                    <a:pt x="206" y="67"/>
                  </a:cubicBezTo>
                  <a:cubicBezTo>
                    <a:pt x="207" y="70"/>
                    <a:pt x="209" y="59"/>
                    <a:pt x="217" y="59"/>
                  </a:cubicBezTo>
                  <a:cubicBezTo>
                    <a:pt x="223" y="59"/>
                    <a:pt x="223" y="62"/>
                    <a:pt x="226" y="62"/>
                  </a:cubicBezTo>
                  <a:cubicBezTo>
                    <a:pt x="229" y="62"/>
                    <a:pt x="229" y="66"/>
                    <a:pt x="235" y="67"/>
                  </a:cubicBezTo>
                  <a:cubicBezTo>
                    <a:pt x="241" y="69"/>
                    <a:pt x="238" y="70"/>
                    <a:pt x="241" y="73"/>
                  </a:cubicBezTo>
                  <a:cubicBezTo>
                    <a:pt x="242" y="75"/>
                    <a:pt x="238" y="81"/>
                    <a:pt x="239" y="83"/>
                  </a:cubicBezTo>
                  <a:cubicBezTo>
                    <a:pt x="241" y="84"/>
                    <a:pt x="245" y="75"/>
                    <a:pt x="250" y="76"/>
                  </a:cubicBezTo>
                  <a:cubicBezTo>
                    <a:pt x="255" y="78"/>
                    <a:pt x="261" y="81"/>
                    <a:pt x="270" y="80"/>
                  </a:cubicBezTo>
                  <a:cubicBezTo>
                    <a:pt x="277" y="78"/>
                    <a:pt x="281" y="83"/>
                    <a:pt x="287" y="87"/>
                  </a:cubicBezTo>
                  <a:cubicBezTo>
                    <a:pt x="293" y="94"/>
                    <a:pt x="288" y="94"/>
                    <a:pt x="297" y="100"/>
                  </a:cubicBezTo>
                  <a:cubicBezTo>
                    <a:pt x="306" y="106"/>
                    <a:pt x="306" y="100"/>
                    <a:pt x="311" y="104"/>
                  </a:cubicBezTo>
                  <a:cubicBezTo>
                    <a:pt x="316" y="108"/>
                    <a:pt x="316" y="114"/>
                    <a:pt x="317" y="123"/>
                  </a:cubicBezTo>
                  <a:cubicBezTo>
                    <a:pt x="319" y="133"/>
                    <a:pt x="316" y="137"/>
                    <a:pt x="308" y="148"/>
                  </a:cubicBezTo>
                  <a:cubicBezTo>
                    <a:pt x="302" y="161"/>
                    <a:pt x="300" y="156"/>
                    <a:pt x="296" y="168"/>
                  </a:cubicBezTo>
                  <a:cubicBezTo>
                    <a:pt x="291" y="179"/>
                    <a:pt x="290" y="184"/>
                    <a:pt x="287" y="178"/>
                  </a:cubicBezTo>
                  <a:cubicBezTo>
                    <a:pt x="284" y="171"/>
                    <a:pt x="284" y="192"/>
                    <a:pt x="284" y="198"/>
                  </a:cubicBezTo>
                  <a:cubicBezTo>
                    <a:pt x="282" y="204"/>
                    <a:pt x="287" y="206"/>
                    <a:pt x="284" y="213"/>
                  </a:cubicBezTo>
                  <a:cubicBezTo>
                    <a:pt x="281" y="221"/>
                    <a:pt x="284" y="229"/>
                    <a:pt x="281" y="232"/>
                  </a:cubicBezTo>
                  <a:cubicBezTo>
                    <a:pt x="276" y="234"/>
                    <a:pt x="281" y="240"/>
                    <a:pt x="276" y="249"/>
                  </a:cubicBezTo>
                  <a:cubicBezTo>
                    <a:pt x="271" y="259"/>
                    <a:pt x="265" y="262"/>
                    <a:pt x="268" y="268"/>
                  </a:cubicBezTo>
                  <a:cubicBezTo>
                    <a:pt x="270" y="273"/>
                    <a:pt x="259" y="276"/>
                    <a:pt x="261" y="279"/>
                  </a:cubicBezTo>
                  <a:cubicBezTo>
                    <a:pt x="262" y="282"/>
                    <a:pt x="256" y="280"/>
                    <a:pt x="250" y="282"/>
                  </a:cubicBezTo>
                  <a:cubicBezTo>
                    <a:pt x="242" y="283"/>
                    <a:pt x="247" y="280"/>
                    <a:pt x="241" y="282"/>
                  </a:cubicBezTo>
                  <a:cubicBezTo>
                    <a:pt x="236" y="283"/>
                    <a:pt x="238" y="288"/>
                    <a:pt x="223" y="294"/>
                  </a:cubicBezTo>
                  <a:cubicBezTo>
                    <a:pt x="218" y="296"/>
                    <a:pt x="209" y="304"/>
                    <a:pt x="209" y="311"/>
                  </a:cubicBezTo>
                  <a:cubicBezTo>
                    <a:pt x="207" y="321"/>
                    <a:pt x="210" y="329"/>
                    <a:pt x="207" y="336"/>
                  </a:cubicBezTo>
                  <a:cubicBezTo>
                    <a:pt x="203" y="343"/>
                    <a:pt x="203" y="338"/>
                    <a:pt x="198" y="349"/>
                  </a:cubicBezTo>
                  <a:cubicBezTo>
                    <a:pt x="194" y="358"/>
                    <a:pt x="192" y="366"/>
                    <a:pt x="186" y="371"/>
                  </a:cubicBezTo>
                  <a:cubicBezTo>
                    <a:pt x="179" y="377"/>
                    <a:pt x="179" y="377"/>
                    <a:pt x="175" y="385"/>
                  </a:cubicBezTo>
                  <a:cubicBezTo>
                    <a:pt x="175" y="389"/>
                    <a:pt x="171" y="388"/>
                    <a:pt x="168" y="392"/>
                  </a:cubicBezTo>
                </a:path>
              </a:pathLst>
            </a:custGeom>
            <a:grpFill/>
            <a:ln w="6350" cmpd="sng">
              <a:solidFill>
                <a:schemeClr val="bg1"/>
              </a:solidFill>
              <a:round/>
              <a:headEnd/>
              <a:tailEnd/>
            </a:ln>
          </p:spPr>
          <p:txBody>
            <a:bodyPr/>
            <a:lstStyle/>
            <a:p>
              <a:endParaRPr lang="en-GB" sz="1539" dirty="0"/>
            </a:p>
          </p:txBody>
        </p:sp>
        <p:sp>
          <p:nvSpPr>
            <p:cNvPr id="407" name="Freeform 291"/>
            <p:cNvSpPr>
              <a:spLocks/>
            </p:cNvSpPr>
            <p:nvPr/>
          </p:nvSpPr>
          <p:spPr bwMode="auto">
            <a:xfrm>
              <a:off x="3701483" y="5064513"/>
              <a:ext cx="7980" cy="9713"/>
            </a:xfrm>
            <a:custGeom>
              <a:avLst/>
              <a:gdLst/>
              <a:ahLst/>
              <a:cxnLst>
                <a:cxn ang="0">
                  <a:pos x="0" y="0"/>
                </a:cxn>
                <a:cxn ang="0">
                  <a:pos x="1" y="3"/>
                </a:cxn>
                <a:cxn ang="0">
                  <a:pos x="0" y="0"/>
                </a:cxn>
              </a:cxnLst>
              <a:rect l="0" t="0" r="r" b="b"/>
              <a:pathLst>
                <a:path w="3" h="3">
                  <a:moveTo>
                    <a:pt x="0" y="0"/>
                  </a:moveTo>
                  <a:cubicBezTo>
                    <a:pt x="1" y="0"/>
                    <a:pt x="3" y="3"/>
                    <a:pt x="1" y="3"/>
                  </a:cubicBezTo>
                  <a:cubicBezTo>
                    <a:pt x="1" y="3"/>
                    <a:pt x="0" y="2"/>
                    <a:pt x="0" y="0"/>
                  </a:cubicBezTo>
                </a:path>
              </a:pathLst>
            </a:custGeom>
            <a:grpFill/>
            <a:ln w="6350" cmpd="sng">
              <a:solidFill>
                <a:schemeClr val="bg1"/>
              </a:solidFill>
              <a:round/>
              <a:headEnd/>
              <a:tailEnd/>
            </a:ln>
          </p:spPr>
          <p:txBody>
            <a:bodyPr/>
            <a:lstStyle/>
            <a:p>
              <a:endParaRPr lang="en-GB" sz="1539" dirty="0"/>
            </a:p>
          </p:txBody>
        </p:sp>
        <p:sp>
          <p:nvSpPr>
            <p:cNvPr id="408" name="Freeform 292"/>
            <p:cNvSpPr>
              <a:spLocks/>
            </p:cNvSpPr>
            <p:nvPr/>
          </p:nvSpPr>
          <p:spPr bwMode="auto">
            <a:xfrm>
              <a:off x="3701483" y="5111462"/>
              <a:ext cx="11172" cy="12952"/>
            </a:xfrm>
            <a:custGeom>
              <a:avLst/>
              <a:gdLst/>
              <a:ahLst/>
              <a:cxnLst>
                <a:cxn ang="0">
                  <a:pos x="3" y="1"/>
                </a:cxn>
                <a:cxn ang="0">
                  <a:pos x="3" y="4"/>
                </a:cxn>
                <a:cxn ang="0">
                  <a:pos x="3" y="1"/>
                </a:cxn>
              </a:cxnLst>
              <a:rect l="0" t="0" r="r" b="b"/>
              <a:pathLst>
                <a:path w="4" h="4">
                  <a:moveTo>
                    <a:pt x="3" y="1"/>
                  </a:moveTo>
                  <a:cubicBezTo>
                    <a:pt x="4" y="0"/>
                    <a:pt x="3" y="3"/>
                    <a:pt x="3" y="4"/>
                  </a:cubicBezTo>
                  <a:cubicBezTo>
                    <a:pt x="1" y="4"/>
                    <a:pt x="0" y="3"/>
                    <a:pt x="3" y="1"/>
                  </a:cubicBezTo>
                </a:path>
              </a:pathLst>
            </a:custGeom>
            <a:grpFill/>
            <a:ln w="6350" cmpd="sng">
              <a:solidFill>
                <a:schemeClr val="bg1"/>
              </a:solidFill>
              <a:round/>
              <a:headEnd/>
              <a:tailEnd/>
            </a:ln>
          </p:spPr>
          <p:txBody>
            <a:bodyPr/>
            <a:lstStyle/>
            <a:p>
              <a:endParaRPr lang="en-GB" sz="1539" dirty="0"/>
            </a:p>
          </p:txBody>
        </p:sp>
        <p:sp>
          <p:nvSpPr>
            <p:cNvPr id="409" name="Freeform 293"/>
            <p:cNvSpPr>
              <a:spLocks/>
            </p:cNvSpPr>
            <p:nvPr/>
          </p:nvSpPr>
          <p:spPr bwMode="auto">
            <a:xfrm>
              <a:off x="3695100" y="5114700"/>
              <a:ext cx="7980" cy="14570"/>
            </a:xfrm>
            <a:custGeom>
              <a:avLst/>
              <a:gdLst/>
              <a:ahLst/>
              <a:cxnLst>
                <a:cxn ang="0">
                  <a:pos x="3" y="5"/>
                </a:cxn>
                <a:cxn ang="0">
                  <a:pos x="2" y="2"/>
                </a:cxn>
                <a:cxn ang="0">
                  <a:pos x="3" y="2"/>
                </a:cxn>
                <a:cxn ang="0">
                  <a:pos x="3" y="5"/>
                </a:cxn>
              </a:cxnLst>
              <a:rect l="0" t="0" r="r" b="b"/>
              <a:pathLst>
                <a:path w="3" h="5">
                  <a:moveTo>
                    <a:pt x="3" y="5"/>
                  </a:moveTo>
                  <a:cubicBezTo>
                    <a:pt x="0" y="5"/>
                    <a:pt x="2" y="3"/>
                    <a:pt x="2" y="2"/>
                  </a:cubicBezTo>
                  <a:cubicBezTo>
                    <a:pt x="2" y="2"/>
                    <a:pt x="2" y="0"/>
                    <a:pt x="3" y="2"/>
                  </a:cubicBezTo>
                  <a:cubicBezTo>
                    <a:pt x="3" y="3"/>
                    <a:pt x="3" y="5"/>
                    <a:pt x="3" y="5"/>
                  </a:cubicBezTo>
                </a:path>
              </a:pathLst>
            </a:custGeom>
            <a:grpFill/>
            <a:ln w="6350" cmpd="sng">
              <a:solidFill>
                <a:schemeClr val="bg1"/>
              </a:solidFill>
              <a:round/>
              <a:headEnd/>
              <a:tailEnd/>
            </a:ln>
          </p:spPr>
          <p:txBody>
            <a:bodyPr/>
            <a:lstStyle/>
            <a:p>
              <a:endParaRPr lang="en-GB" sz="1539" dirty="0"/>
            </a:p>
          </p:txBody>
        </p:sp>
        <p:sp>
          <p:nvSpPr>
            <p:cNvPr id="410" name="Freeform 294"/>
            <p:cNvSpPr>
              <a:spLocks/>
            </p:cNvSpPr>
            <p:nvPr/>
          </p:nvSpPr>
          <p:spPr bwMode="auto">
            <a:xfrm>
              <a:off x="3675946" y="5138984"/>
              <a:ext cx="9577" cy="9713"/>
            </a:xfrm>
            <a:custGeom>
              <a:avLst/>
              <a:gdLst/>
              <a:ahLst/>
              <a:cxnLst>
                <a:cxn ang="0">
                  <a:pos x="2" y="3"/>
                </a:cxn>
                <a:cxn ang="0">
                  <a:pos x="2" y="0"/>
                </a:cxn>
                <a:cxn ang="0">
                  <a:pos x="2" y="3"/>
                </a:cxn>
              </a:cxnLst>
              <a:rect l="0" t="0" r="r" b="b"/>
              <a:pathLst>
                <a:path w="3" h="3">
                  <a:moveTo>
                    <a:pt x="2" y="3"/>
                  </a:moveTo>
                  <a:cubicBezTo>
                    <a:pt x="0" y="3"/>
                    <a:pt x="2" y="0"/>
                    <a:pt x="2" y="0"/>
                  </a:cubicBezTo>
                  <a:cubicBezTo>
                    <a:pt x="3" y="0"/>
                    <a:pt x="2" y="3"/>
                    <a:pt x="2" y="3"/>
                  </a:cubicBezTo>
                </a:path>
              </a:pathLst>
            </a:custGeom>
            <a:grpFill/>
            <a:ln w="6350" cmpd="sng">
              <a:solidFill>
                <a:schemeClr val="bg1"/>
              </a:solidFill>
              <a:round/>
              <a:headEnd/>
              <a:tailEnd/>
            </a:ln>
          </p:spPr>
          <p:txBody>
            <a:bodyPr/>
            <a:lstStyle/>
            <a:p>
              <a:endParaRPr lang="en-GB" sz="1539" dirty="0"/>
            </a:p>
          </p:txBody>
        </p:sp>
        <p:sp>
          <p:nvSpPr>
            <p:cNvPr id="411" name="Freeform 295"/>
            <p:cNvSpPr>
              <a:spLocks/>
            </p:cNvSpPr>
            <p:nvPr/>
          </p:nvSpPr>
          <p:spPr bwMode="auto">
            <a:xfrm>
              <a:off x="3682331" y="5148697"/>
              <a:ext cx="9577" cy="9713"/>
            </a:xfrm>
            <a:custGeom>
              <a:avLst/>
              <a:gdLst/>
              <a:ahLst/>
              <a:cxnLst>
                <a:cxn ang="0">
                  <a:pos x="1" y="3"/>
                </a:cxn>
                <a:cxn ang="0">
                  <a:pos x="3" y="1"/>
                </a:cxn>
                <a:cxn ang="0">
                  <a:pos x="1" y="3"/>
                </a:cxn>
              </a:cxnLst>
              <a:rect l="0" t="0" r="r" b="b"/>
              <a:pathLst>
                <a:path w="3" h="3">
                  <a:moveTo>
                    <a:pt x="1" y="3"/>
                  </a:moveTo>
                  <a:cubicBezTo>
                    <a:pt x="0" y="3"/>
                    <a:pt x="3" y="0"/>
                    <a:pt x="3" y="1"/>
                  </a:cubicBezTo>
                  <a:cubicBezTo>
                    <a:pt x="3" y="1"/>
                    <a:pt x="3" y="3"/>
                    <a:pt x="1" y="3"/>
                  </a:cubicBezTo>
                </a:path>
              </a:pathLst>
            </a:custGeom>
            <a:grpFill/>
            <a:ln w="6350" cmpd="sng">
              <a:solidFill>
                <a:schemeClr val="bg1"/>
              </a:solidFill>
              <a:round/>
              <a:headEnd/>
              <a:tailEnd/>
            </a:ln>
          </p:spPr>
          <p:txBody>
            <a:bodyPr/>
            <a:lstStyle/>
            <a:p>
              <a:endParaRPr lang="en-GB" sz="1539" dirty="0"/>
            </a:p>
          </p:txBody>
        </p:sp>
        <p:sp>
          <p:nvSpPr>
            <p:cNvPr id="412" name="Freeform 296"/>
            <p:cNvSpPr>
              <a:spLocks/>
            </p:cNvSpPr>
            <p:nvPr/>
          </p:nvSpPr>
          <p:spPr bwMode="auto">
            <a:xfrm>
              <a:off x="3682331" y="5142222"/>
              <a:ext cx="9577" cy="6475"/>
            </a:xfrm>
            <a:custGeom>
              <a:avLst/>
              <a:gdLst/>
              <a:ahLst/>
              <a:cxnLst>
                <a:cxn ang="0">
                  <a:pos x="1" y="2"/>
                </a:cxn>
                <a:cxn ang="0">
                  <a:pos x="3" y="0"/>
                </a:cxn>
                <a:cxn ang="0">
                  <a:pos x="1" y="2"/>
                </a:cxn>
              </a:cxnLst>
              <a:rect l="0" t="0" r="r" b="b"/>
              <a:pathLst>
                <a:path w="3" h="2">
                  <a:moveTo>
                    <a:pt x="1" y="2"/>
                  </a:moveTo>
                  <a:cubicBezTo>
                    <a:pt x="0" y="2"/>
                    <a:pt x="1" y="0"/>
                    <a:pt x="3" y="0"/>
                  </a:cubicBezTo>
                  <a:cubicBezTo>
                    <a:pt x="1" y="2"/>
                    <a:pt x="1" y="2"/>
                    <a:pt x="1" y="2"/>
                  </a:cubicBezTo>
                </a:path>
              </a:pathLst>
            </a:custGeom>
            <a:grpFill/>
            <a:ln w="6350" cmpd="sng">
              <a:solidFill>
                <a:schemeClr val="bg1"/>
              </a:solidFill>
              <a:round/>
              <a:headEnd/>
              <a:tailEnd/>
            </a:ln>
          </p:spPr>
          <p:txBody>
            <a:bodyPr/>
            <a:lstStyle/>
            <a:p>
              <a:endParaRPr lang="en-GB" sz="1539" dirty="0"/>
            </a:p>
          </p:txBody>
        </p:sp>
        <p:sp>
          <p:nvSpPr>
            <p:cNvPr id="413" name="Freeform 297"/>
            <p:cNvSpPr>
              <a:spLocks/>
            </p:cNvSpPr>
            <p:nvPr/>
          </p:nvSpPr>
          <p:spPr bwMode="auto">
            <a:xfrm>
              <a:off x="3703080" y="5104986"/>
              <a:ext cx="9577" cy="9713"/>
            </a:xfrm>
            <a:custGeom>
              <a:avLst/>
              <a:gdLst/>
              <a:ahLst/>
              <a:cxnLst>
                <a:cxn ang="0">
                  <a:pos x="0" y="2"/>
                </a:cxn>
                <a:cxn ang="0">
                  <a:pos x="3" y="2"/>
                </a:cxn>
                <a:cxn ang="0">
                  <a:pos x="0" y="2"/>
                </a:cxn>
              </a:cxnLst>
              <a:rect l="0" t="0" r="r" b="b"/>
              <a:pathLst>
                <a:path w="3" h="3">
                  <a:moveTo>
                    <a:pt x="0" y="2"/>
                  </a:moveTo>
                  <a:cubicBezTo>
                    <a:pt x="0" y="2"/>
                    <a:pt x="2" y="0"/>
                    <a:pt x="3" y="2"/>
                  </a:cubicBezTo>
                  <a:cubicBezTo>
                    <a:pt x="3" y="2"/>
                    <a:pt x="0" y="3"/>
                    <a:pt x="0" y="2"/>
                  </a:cubicBezTo>
                </a:path>
              </a:pathLst>
            </a:custGeom>
            <a:grpFill/>
            <a:ln w="6350" cmpd="sng">
              <a:solidFill>
                <a:schemeClr val="bg1"/>
              </a:solidFill>
              <a:round/>
              <a:headEnd/>
              <a:tailEnd/>
            </a:ln>
          </p:spPr>
          <p:txBody>
            <a:bodyPr/>
            <a:lstStyle/>
            <a:p>
              <a:endParaRPr lang="en-GB" sz="1539" dirty="0"/>
            </a:p>
          </p:txBody>
        </p:sp>
        <p:sp>
          <p:nvSpPr>
            <p:cNvPr id="414" name="Freeform 298"/>
            <p:cNvSpPr>
              <a:spLocks/>
            </p:cNvSpPr>
            <p:nvPr/>
          </p:nvSpPr>
          <p:spPr bwMode="auto">
            <a:xfrm>
              <a:off x="2895478" y="4834623"/>
              <a:ext cx="151625" cy="79329"/>
            </a:xfrm>
            <a:custGeom>
              <a:avLst/>
              <a:gdLst/>
              <a:ahLst/>
              <a:cxnLst>
                <a:cxn ang="0">
                  <a:pos x="46" y="10"/>
                </a:cxn>
                <a:cxn ang="0">
                  <a:pos x="36" y="2"/>
                </a:cxn>
                <a:cxn ang="0">
                  <a:pos x="31" y="0"/>
                </a:cxn>
                <a:cxn ang="0">
                  <a:pos x="25" y="3"/>
                </a:cxn>
                <a:cxn ang="0">
                  <a:pos x="16" y="10"/>
                </a:cxn>
                <a:cxn ang="0">
                  <a:pos x="13" y="6"/>
                </a:cxn>
                <a:cxn ang="0">
                  <a:pos x="11" y="5"/>
                </a:cxn>
                <a:cxn ang="0">
                  <a:pos x="10" y="6"/>
                </a:cxn>
                <a:cxn ang="0">
                  <a:pos x="8" y="6"/>
                </a:cxn>
                <a:cxn ang="0">
                  <a:pos x="8" y="5"/>
                </a:cxn>
                <a:cxn ang="0">
                  <a:pos x="7" y="3"/>
                </a:cxn>
                <a:cxn ang="0">
                  <a:pos x="5" y="2"/>
                </a:cxn>
                <a:cxn ang="0">
                  <a:pos x="4" y="0"/>
                </a:cxn>
                <a:cxn ang="0">
                  <a:pos x="2" y="6"/>
                </a:cxn>
                <a:cxn ang="0">
                  <a:pos x="4" y="8"/>
                </a:cxn>
                <a:cxn ang="0">
                  <a:pos x="2" y="11"/>
                </a:cxn>
                <a:cxn ang="0">
                  <a:pos x="2" y="16"/>
                </a:cxn>
                <a:cxn ang="0">
                  <a:pos x="4" y="14"/>
                </a:cxn>
                <a:cxn ang="0">
                  <a:pos x="11" y="16"/>
                </a:cxn>
                <a:cxn ang="0">
                  <a:pos x="13" y="17"/>
                </a:cxn>
                <a:cxn ang="0">
                  <a:pos x="14" y="19"/>
                </a:cxn>
                <a:cxn ang="0">
                  <a:pos x="16" y="19"/>
                </a:cxn>
                <a:cxn ang="0">
                  <a:pos x="17" y="19"/>
                </a:cxn>
                <a:cxn ang="0">
                  <a:pos x="19" y="24"/>
                </a:cxn>
                <a:cxn ang="0">
                  <a:pos x="22" y="24"/>
                </a:cxn>
                <a:cxn ang="0">
                  <a:pos x="23" y="22"/>
                </a:cxn>
                <a:cxn ang="0">
                  <a:pos x="25" y="19"/>
                </a:cxn>
                <a:cxn ang="0">
                  <a:pos x="22" y="16"/>
                </a:cxn>
                <a:cxn ang="0">
                  <a:pos x="22" y="14"/>
                </a:cxn>
                <a:cxn ang="0">
                  <a:pos x="28" y="10"/>
                </a:cxn>
                <a:cxn ang="0">
                  <a:pos x="28" y="8"/>
                </a:cxn>
                <a:cxn ang="0">
                  <a:pos x="31" y="6"/>
                </a:cxn>
                <a:cxn ang="0">
                  <a:pos x="37" y="11"/>
                </a:cxn>
                <a:cxn ang="0">
                  <a:pos x="39" y="13"/>
                </a:cxn>
                <a:cxn ang="0">
                  <a:pos x="40" y="13"/>
                </a:cxn>
                <a:cxn ang="0">
                  <a:pos x="39" y="17"/>
                </a:cxn>
                <a:cxn ang="0">
                  <a:pos x="42" y="24"/>
                </a:cxn>
                <a:cxn ang="0">
                  <a:pos x="43" y="19"/>
                </a:cxn>
                <a:cxn ang="0">
                  <a:pos x="46" y="20"/>
                </a:cxn>
                <a:cxn ang="0">
                  <a:pos x="48" y="17"/>
                </a:cxn>
                <a:cxn ang="0">
                  <a:pos x="46" y="10"/>
                </a:cxn>
              </a:cxnLst>
              <a:rect l="0" t="0" r="r" b="b"/>
              <a:pathLst>
                <a:path w="49" h="25">
                  <a:moveTo>
                    <a:pt x="46" y="10"/>
                  </a:moveTo>
                  <a:cubicBezTo>
                    <a:pt x="43" y="6"/>
                    <a:pt x="40" y="2"/>
                    <a:pt x="36" y="2"/>
                  </a:cubicBezTo>
                  <a:cubicBezTo>
                    <a:pt x="31" y="3"/>
                    <a:pt x="36" y="2"/>
                    <a:pt x="31" y="0"/>
                  </a:cubicBezTo>
                  <a:cubicBezTo>
                    <a:pt x="26" y="0"/>
                    <a:pt x="29" y="2"/>
                    <a:pt x="25" y="3"/>
                  </a:cubicBezTo>
                  <a:cubicBezTo>
                    <a:pt x="16" y="8"/>
                    <a:pt x="23" y="6"/>
                    <a:pt x="16" y="10"/>
                  </a:cubicBezTo>
                  <a:cubicBezTo>
                    <a:pt x="14" y="10"/>
                    <a:pt x="13" y="8"/>
                    <a:pt x="13" y="6"/>
                  </a:cubicBezTo>
                  <a:cubicBezTo>
                    <a:pt x="11" y="5"/>
                    <a:pt x="11" y="6"/>
                    <a:pt x="11" y="5"/>
                  </a:cubicBezTo>
                  <a:cubicBezTo>
                    <a:pt x="11" y="5"/>
                    <a:pt x="10" y="5"/>
                    <a:pt x="10" y="6"/>
                  </a:cubicBezTo>
                  <a:cubicBezTo>
                    <a:pt x="10" y="8"/>
                    <a:pt x="8" y="6"/>
                    <a:pt x="8" y="6"/>
                  </a:cubicBezTo>
                  <a:cubicBezTo>
                    <a:pt x="8" y="5"/>
                    <a:pt x="8" y="5"/>
                    <a:pt x="8" y="5"/>
                  </a:cubicBezTo>
                  <a:cubicBezTo>
                    <a:pt x="8" y="3"/>
                    <a:pt x="7" y="5"/>
                    <a:pt x="7" y="3"/>
                  </a:cubicBezTo>
                  <a:cubicBezTo>
                    <a:pt x="7" y="2"/>
                    <a:pt x="7" y="2"/>
                    <a:pt x="5" y="2"/>
                  </a:cubicBezTo>
                  <a:cubicBezTo>
                    <a:pt x="4" y="2"/>
                    <a:pt x="4" y="0"/>
                    <a:pt x="4" y="0"/>
                  </a:cubicBezTo>
                  <a:cubicBezTo>
                    <a:pt x="2" y="0"/>
                    <a:pt x="2" y="3"/>
                    <a:pt x="2" y="6"/>
                  </a:cubicBezTo>
                  <a:cubicBezTo>
                    <a:pt x="2" y="6"/>
                    <a:pt x="5" y="6"/>
                    <a:pt x="4" y="8"/>
                  </a:cubicBezTo>
                  <a:cubicBezTo>
                    <a:pt x="2" y="10"/>
                    <a:pt x="4" y="10"/>
                    <a:pt x="2" y="11"/>
                  </a:cubicBezTo>
                  <a:cubicBezTo>
                    <a:pt x="2" y="13"/>
                    <a:pt x="0" y="13"/>
                    <a:pt x="2" y="16"/>
                  </a:cubicBezTo>
                  <a:cubicBezTo>
                    <a:pt x="2" y="14"/>
                    <a:pt x="4" y="13"/>
                    <a:pt x="4" y="14"/>
                  </a:cubicBezTo>
                  <a:cubicBezTo>
                    <a:pt x="8" y="14"/>
                    <a:pt x="11" y="16"/>
                    <a:pt x="11" y="16"/>
                  </a:cubicBezTo>
                  <a:cubicBezTo>
                    <a:pt x="13" y="14"/>
                    <a:pt x="11" y="16"/>
                    <a:pt x="13" y="17"/>
                  </a:cubicBezTo>
                  <a:cubicBezTo>
                    <a:pt x="13" y="17"/>
                    <a:pt x="13" y="19"/>
                    <a:pt x="14" y="19"/>
                  </a:cubicBezTo>
                  <a:cubicBezTo>
                    <a:pt x="16" y="20"/>
                    <a:pt x="16" y="20"/>
                    <a:pt x="16" y="19"/>
                  </a:cubicBezTo>
                  <a:cubicBezTo>
                    <a:pt x="16" y="17"/>
                    <a:pt x="17" y="17"/>
                    <a:pt x="17" y="19"/>
                  </a:cubicBezTo>
                  <a:cubicBezTo>
                    <a:pt x="17" y="19"/>
                    <a:pt x="19" y="22"/>
                    <a:pt x="19" y="24"/>
                  </a:cubicBezTo>
                  <a:cubicBezTo>
                    <a:pt x="17" y="25"/>
                    <a:pt x="20" y="24"/>
                    <a:pt x="22" y="24"/>
                  </a:cubicBezTo>
                  <a:cubicBezTo>
                    <a:pt x="23" y="24"/>
                    <a:pt x="22" y="22"/>
                    <a:pt x="23" y="22"/>
                  </a:cubicBezTo>
                  <a:cubicBezTo>
                    <a:pt x="25" y="22"/>
                    <a:pt x="26" y="22"/>
                    <a:pt x="25" y="19"/>
                  </a:cubicBezTo>
                  <a:cubicBezTo>
                    <a:pt x="22" y="16"/>
                    <a:pt x="23" y="16"/>
                    <a:pt x="22" y="16"/>
                  </a:cubicBezTo>
                  <a:cubicBezTo>
                    <a:pt x="22" y="16"/>
                    <a:pt x="20" y="14"/>
                    <a:pt x="22" y="14"/>
                  </a:cubicBezTo>
                  <a:cubicBezTo>
                    <a:pt x="26" y="13"/>
                    <a:pt x="26" y="11"/>
                    <a:pt x="28" y="10"/>
                  </a:cubicBezTo>
                  <a:cubicBezTo>
                    <a:pt x="28" y="10"/>
                    <a:pt x="26" y="8"/>
                    <a:pt x="28" y="8"/>
                  </a:cubicBezTo>
                  <a:cubicBezTo>
                    <a:pt x="29" y="8"/>
                    <a:pt x="29" y="6"/>
                    <a:pt x="31" y="6"/>
                  </a:cubicBezTo>
                  <a:cubicBezTo>
                    <a:pt x="34" y="6"/>
                    <a:pt x="37" y="10"/>
                    <a:pt x="37" y="11"/>
                  </a:cubicBezTo>
                  <a:cubicBezTo>
                    <a:pt x="37" y="11"/>
                    <a:pt x="37" y="13"/>
                    <a:pt x="39" y="13"/>
                  </a:cubicBezTo>
                  <a:cubicBezTo>
                    <a:pt x="39" y="11"/>
                    <a:pt x="39" y="13"/>
                    <a:pt x="40" y="13"/>
                  </a:cubicBezTo>
                  <a:cubicBezTo>
                    <a:pt x="40" y="11"/>
                    <a:pt x="37" y="16"/>
                    <a:pt x="39" y="17"/>
                  </a:cubicBezTo>
                  <a:cubicBezTo>
                    <a:pt x="40" y="19"/>
                    <a:pt x="40" y="22"/>
                    <a:pt x="42" y="24"/>
                  </a:cubicBezTo>
                  <a:cubicBezTo>
                    <a:pt x="43" y="20"/>
                    <a:pt x="42" y="22"/>
                    <a:pt x="43" y="19"/>
                  </a:cubicBezTo>
                  <a:cubicBezTo>
                    <a:pt x="43" y="19"/>
                    <a:pt x="45" y="22"/>
                    <a:pt x="46" y="20"/>
                  </a:cubicBezTo>
                  <a:cubicBezTo>
                    <a:pt x="48" y="19"/>
                    <a:pt x="46" y="17"/>
                    <a:pt x="48" y="17"/>
                  </a:cubicBezTo>
                  <a:cubicBezTo>
                    <a:pt x="49" y="17"/>
                    <a:pt x="45" y="13"/>
                    <a:pt x="46" y="10"/>
                  </a:cubicBezTo>
                </a:path>
              </a:pathLst>
            </a:custGeom>
            <a:grpFill/>
            <a:ln w="6350" cmpd="sng">
              <a:solidFill>
                <a:schemeClr val="bg1"/>
              </a:solidFill>
              <a:round/>
              <a:headEnd/>
              <a:tailEnd/>
            </a:ln>
          </p:spPr>
          <p:txBody>
            <a:bodyPr/>
            <a:lstStyle/>
            <a:p>
              <a:endParaRPr lang="en-GB" sz="1539" dirty="0"/>
            </a:p>
          </p:txBody>
        </p:sp>
        <p:sp>
          <p:nvSpPr>
            <p:cNvPr id="415" name="Freeform 299"/>
            <p:cNvSpPr>
              <a:spLocks/>
            </p:cNvSpPr>
            <p:nvPr/>
          </p:nvSpPr>
          <p:spPr bwMode="auto">
            <a:xfrm>
              <a:off x="2930592" y="4894524"/>
              <a:ext cx="7980" cy="16190"/>
            </a:xfrm>
            <a:custGeom>
              <a:avLst/>
              <a:gdLst/>
              <a:ahLst/>
              <a:cxnLst>
                <a:cxn ang="0">
                  <a:pos x="2" y="3"/>
                </a:cxn>
                <a:cxn ang="0">
                  <a:pos x="0" y="2"/>
                </a:cxn>
                <a:cxn ang="0">
                  <a:pos x="2" y="3"/>
                </a:cxn>
                <a:cxn ang="0">
                  <a:pos x="2" y="3"/>
                </a:cxn>
              </a:cxnLst>
              <a:rect l="0" t="0" r="r" b="b"/>
              <a:pathLst>
                <a:path w="3" h="5">
                  <a:moveTo>
                    <a:pt x="2" y="3"/>
                  </a:moveTo>
                  <a:cubicBezTo>
                    <a:pt x="0" y="3"/>
                    <a:pt x="0" y="2"/>
                    <a:pt x="0" y="2"/>
                  </a:cubicBezTo>
                  <a:cubicBezTo>
                    <a:pt x="2" y="0"/>
                    <a:pt x="2" y="2"/>
                    <a:pt x="2" y="3"/>
                  </a:cubicBezTo>
                  <a:cubicBezTo>
                    <a:pt x="3" y="3"/>
                    <a:pt x="3" y="5"/>
                    <a:pt x="2" y="3"/>
                  </a:cubicBezTo>
                </a:path>
              </a:pathLst>
            </a:custGeom>
            <a:grpFill/>
            <a:ln w="6350" cmpd="sng">
              <a:solidFill>
                <a:schemeClr val="bg1"/>
              </a:solidFill>
              <a:round/>
              <a:headEnd/>
              <a:tailEnd/>
            </a:ln>
          </p:spPr>
          <p:txBody>
            <a:bodyPr/>
            <a:lstStyle/>
            <a:p>
              <a:endParaRPr lang="en-GB" sz="1539" dirty="0"/>
            </a:p>
          </p:txBody>
        </p:sp>
        <p:sp>
          <p:nvSpPr>
            <p:cNvPr id="416" name="Freeform 300"/>
            <p:cNvSpPr>
              <a:spLocks/>
            </p:cNvSpPr>
            <p:nvPr/>
          </p:nvSpPr>
          <p:spPr bwMode="auto">
            <a:xfrm>
              <a:off x="3000818" y="4868620"/>
              <a:ext cx="6384" cy="9713"/>
            </a:xfrm>
            <a:custGeom>
              <a:avLst/>
              <a:gdLst/>
              <a:ahLst/>
              <a:cxnLst>
                <a:cxn ang="0">
                  <a:pos x="0" y="3"/>
                </a:cxn>
                <a:cxn ang="0">
                  <a:pos x="2" y="0"/>
                </a:cxn>
                <a:cxn ang="0">
                  <a:pos x="0" y="3"/>
                </a:cxn>
              </a:cxnLst>
              <a:rect l="0" t="0" r="r" b="b"/>
              <a:pathLst>
                <a:path w="2" h="3">
                  <a:moveTo>
                    <a:pt x="0" y="3"/>
                  </a:moveTo>
                  <a:cubicBezTo>
                    <a:pt x="0" y="2"/>
                    <a:pt x="0" y="0"/>
                    <a:pt x="2" y="0"/>
                  </a:cubicBezTo>
                  <a:cubicBezTo>
                    <a:pt x="2" y="2"/>
                    <a:pt x="2" y="3"/>
                    <a:pt x="0" y="3"/>
                  </a:cubicBezTo>
                </a:path>
              </a:pathLst>
            </a:custGeom>
            <a:grpFill/>
            <a:ln w="6350" cmpd="sng">
              <a:solidFill>
                <a:schemeClr val="bg1"/>
              </a:solidFill>
              <a:round/>
              <a:headEnd/>
              <a:tailEnd/>
            </a:ln>
          </p:spPr>
          <p:txBody>
            <a:bodyPr/>
            <a:lstStyle/>
            <a:p>
              <a:endParaRPr lang="en-GB" sz="1539" dirty="0"/>
            </a:p>
          </p:txBody>
        </p:sp>
        <p:sp>
          <p:nvSpPr>
            <p:cNvPr id="417" name="Freeform 6"/>
            <p:cNvSpPr>
              <a:spLocks/>
            </p:cNvSpPr>
            <p:nvPr/>
          </p:nvSpPr>
          <p:spPr bwMode="auto">
            <a:xfrm>
              <a:off x="5494369" y="3408639"/>
              <a:ext cx="448292" cy="305283"/>
            </a:xfrm>
            <a:custGeom>
              <a:avLst/>
              <a:gdLst/>
              <a:ahLst/>
              <a:cxnLst>
                <a:cxn ang="0">
                  <a:pos x="14" y="19"/>
                </a:cxn>
                <a:cxn ang="0">
                  <a:pos x="14" y="27"/>
                </a:cxn>
                <a:cxn ang="0">
                  <a:pos x="6" y="41"/>
                </a:cxn>
                <a:cxn ang="0">
                  <a:pos x="3" y="46"/>
                </a:cxn>
                <a:cxn ang="0">
                  <a:pos x="5" y="53"/>
                </a:cxn>
                <a:cxn ang="0">
                  <a:pos x="6" y="55"/>
                </a:cxn>
                <a:cxn ang="0">
                  <a:pos x="12" y="55"/>
                </a:cxn>
                <a:cxn ang="0">
                  <a:pos x="24" y="58"/>
                </a:cxn>
                <a:cxn ang="0">
                  <a:pos x="37" y="52"/>
                </a:cxn>
                <a:cxn ang="0">
                  <a:pos x="52" y="53"/>
                </a:cxn>
                <a:cxn ang="0">
                  <a:pos x="56" y="58"/>
                </a:cxn>
                <a:cxn ang="0">
                  <a:pos x="61" y="67"/>
                </a:cxn>
                <a:cxn ang="0">
                  <a:pos x="62" y="74"/>
                </a:cxn>
                <a:cxn ang="0">
                  <a:pos x="55" y="75"/>
                </a:cxn>
                <a:cxn ang="0">
                  <a:pos x="49" y="84"/>
                </a:cxn>
                <a:cxn ang="0">
                  <a:pos x="56" y="86"/>
                </a:cxn>
                <a:cxn ang="0">
                  <a:pos x="59" y="83"/>
                </a:cxn>
                <a:cxn ang="0">
                  <a:pos x="68" y="74"/>
                </a:cxn>
                <a:cxn ang="0">
                  <a:pos x="78" y="70"/>
                </a:cxn>
                <a:cxn ang="0">
                  <a:pos x="82" y="72"/>
                </a:cxn>
                <a:cxn ang="0">
                  <a:pos x="81" y="77"/>
                </a:cxn>
                <a:cxn ang="0">
                  <a:pos x="91" y="78"/>
                </a:cxn>
                <a:cxn ang="0">
                  <a:pos x="91" y="91"/>
                </a:cxn>
                <a:cxn ang="0">
                  <a:pos x="100" y="92"/>
                </a:cxn>
                <a:cxn ang="0">
                  <a:pos x="113" y="89"/>
                </a:cxn>
                <a:cxn ang="0">
                  <a:pos x="111" y="84"/>
                </a:cxn>
                <a:cxn ang="0">
                  <a:pos x="102" y="75"/>
                </a:cxn>
                <a:cxn ang="0">
                  <a:pos x="111" y="70"/>
                </a:cxn>
                <a:cxn ang="0">
                  <a:pos x="128" y="66"/>
                </a:cxn>
                <a:cxn ang="0">
                  <a:pos x="141" y="55"/>
                </a:cxn>
                <a:cxn ang="0">
                  <a:pos x="141" y="46"/>
                </a:cxn>
                <a:cxn ang="0">
                  <a:pos x="143" y="41"/>
                </a:cxn>
                <a:cxn ang="0">
                  <a:pos x="138" y="35"/>
                </a:cxn>
                <a:cxn ang="0">
                  <a:pos x="125" y="30"/>
                </a:cxn>
                <a:cxn ang="0">
                  <a:pos x="108" y="27"/>
                </a:cxn>
                <a:cxn ang="0">
                  <a:pos x="99" y="16"/>
                </a:cxn>
                <a:cxn ang="0">
                  <a:pos x="97" y="8"/>
                </a:cxn>
                <a:cxn ang="0">
                  <a:pos x="88" y="3"/>
                </a:cxn>
                <a:cxn ang="0">
                  <a:pos x="76" y="5"/>
                </a:cxn>
                <a:cxn ang="0">
                  <a:pos x="65" y="14"/>
                </a:cxn>
                <a:cxn ang="0">
                  <a:pos x="53" y="13"/>
                </a:cxn>
                <a:cxn ang="0">
                  <a:pos x="38" y="10"/>
                </a:cxn>
                <a:cxn ang="0">
                  <a:pos x="15" y="11"/>
                </a:cxn>
              </a:cxnLst>
              <a:rect l="0" t="0" r="r" b="b"/>
              <a:pathLst>
                <a:path w="144" h="98">
                  <a:moveTo>
                    <a:pt x="12" y="13"/>
                  </a:moveTo>
                  <a:cubicBezTo>
                    <a:pt x="14" y="16"/>
                    <a:pt x="11" y="14"/>
                    <a:pt x="14" y="19"/>
                  </a:cubicBezTo>
                  <a:cubicBezTo>
                    <a:pt x="20" y="24"/>
                    <a:pt x="14" y="21"/>
                    <a:pt x="15" y="22"/>
                  </a:cubicBezTo>
                  <a:cubicBezTo>
                    <a:pt x="17" y="24"/>
                    <a:pt x="18" y="25"/>
                    <a:pt x="14" y="27"/>
                  </a:cubicBezTo>
                  <a:cubicBezTo>
                    <a:pt x="12" y="27"/>
                    <a:pt x="8" y="32"/>
                    <a:pt x="6" y="35"/>
                  </a:cubicBezTo>
                  <a:cubicBezTo>
                    <a:pt x="3" y="38"/>
                    <a:pt x="6" y="39"/>
                    <a:pt x="6" y="41"/>
                  </a:cubicBezTo>
                  <a:cubicBezTo>
                    <a:pt x="5" y="42"/>
                    <a:pt x="9" y="44"/>
                    <a:pt x="3" y="42"/>
                  </a:cubicBezTo>
                  <a:cubicBezTo>
                    <a:pt x="5" y="44"/>
                    <a:pt x="3" y="44"/>
                    <a:pt x="3" y="46"/>
                  </a:cubicBezTo>
                  <a:cubicBezTo>
                    <a:pt x="3" y="47"/>
                    <a:pt x="2" y="46"/>
                    <a:pt x="0" y="50"/>
                  </a:cubicBezTo>
                  <a:cubicBezTo>
                    <a:pt x="5" y="52"/>
                    <a:pt x="3" y="55"/>
                    <a:pt x="5" y="53"/>
                  </a:cubicBezTo>
                  <a:cubicBezTo>
                    <a:pt x="6" y="53"/>
                    <a:pt x="6" y="55"/>
                    <a:pt x="6" y="55"/>
                  </a:cubicBezTo>
                  <a:cubicBezTo>
                    <a:pt x="6" y="55"/>
                    <a:pt x="6" y="55"/>
                    <a:pt x="6" y="55"/>
                  </a:cubicBezTo>
                  <a:cubicBezTo>
                    <a:pt x="8" y="55"/>
                    <a:pt x="8" y="56"/>
                    <a:pt x="8" y="55"/>
                  </a:cubicBezTo>
                  <a:cubicBezTo>
                    <a:pt x="9" y="53"/>
                    <a:pt x="9" y="55"/>
                    <a:pt x="12" y="55"/>
                  </a:cubicBezTo>
                  <a:cubicBezTo>
                    <a:pt x="17" y="55"/>
                    <a:pt x="17" y="56"/>
                    <a:pt x="18" y="56"/>
                  </a:cubicBezTo>
                  <a:cubicBezTo>
                    <a:pt x="21" y="55"/>
                    <a:pt x="21" y="60"/>
                    <a:pt x="24" y="58"/>
                  </a:cubicBezTo>
                  <a:cubicBezTo>
                    <a:pt x="26" y="56"/>
                    <a:pt x="24" y="56"/>
                    <a:pt x="29" y="56"/>
                  </a:cubicBezTo>
                  <a:cubicBezTo>
                    <a:pt x="34" y="55"/>
                    <a:pt x="32" y="53"/>
                    <a:pt x="37" y="52"/>
                  </a:cubicBezTo>
                  <a:cubicBezTo>
                    <a:pt x="38" y="50"/>
                    <a:pt x="41" y="50"/>
                    <a:pt x="43" y="50"/>
                  </a:cubicBezTo>
                  <a:cubicBezTo>
                    <a:pt x="44" y="49"/>
                    <a:pt x="50" y="53"/>
                    <a:pt x="52" y="53"/>
                  </a:cubicBezTo>
                  <a:cubicBezTo>
                    <a:pt x="53" y="52"/>
                    <a:pt x="53" y="56"/>
                    <a:pt x="56" y="55"/>
                  </a:cubicBezTo>
                  <a:cubicBezTo>
                    <a:pt x="58" y="55"/>
                    <a:pt x="58" y="56"/>
                    <a:pt x="56" y="58"/>
                  </a:cubicBezTo>
                  <a:cubicBezTo>
                    <a:pt x="55" y="61"/>
                    <a:pt x="58" y="63"/>
                    <a:pt x="59" y="63"/>
                  </a:cubicBezTo>
                  <a:cubicBezTo>
                    <a:pt x="61" y="63"/>
                    <a:pt x="58" y="66"/>
                    <a:pt x="61" y="67"/>
                  </a:cubicBezTo>
                  <a:cubicBezTo>
                    <a:pt x="64" y="69"/>
                    <a:pt x="61" y="72"/>
                    <a:pt x="62" y="74"/>
                  </a:cubicBezTo>
                  <a:cubicBezTo>
                    <a:pt x="65" y="74"/>
                    <a:pt x="62" y="75"/>
                    <a:pt x="62" y="74"/>
                  </a:cubicBezTo>
                  <a:cubicBezTo>
                    <a:pt x="61" y="74"/>
                    <a:pt x="58" y="75"/>
                    <a:pt x="56" y="74"/>
                  </a:cubicBezTo>
                  <a:cubicBezTo>
                    <a:pt x="55" y="72"/>
                    <a:pt x="53" y="74"/>
                    <a:pt x="55" y="75"/>
                  </a:cubicBezTo>
                  <a:cubicBezTo>
                    <a:pt x="56" y="78"/>
                    <a:pt x="50" y="81"/>
                    <a:pt x="52" y="83"/>
                  </a:cubicBezTo>
                  <a:cubicBezTo>
                    <a:pt x="52" y="84"/>
                    <a:pt x="50" y="84"/>
                    <a:pt x="49" y="84"/>
                  </a:cubicBezTo>
                  <a:cubicBezTo>
                    <a:pt x="52" y="88"/>
                    <a:pt x="53" y="88"/>
                    <a:pt x="53" y="88"/>
                  </a:cubicBezTo>
                  <a:cubicBezTo>
                    <a:pt x="53" y="86"/>
                    <a:pt x="55" y="88"/>
                    <a:pt x="56" y="86"/>
                  </a:cubicBezTo>
                  <a:cubicBezTo>
                    <a:pt x="56" y="84"/>
                    <a:pt x="59" y="84"/>
                    <a:pt x="61" y="88"/>
                  </a:cubicBezTo>
                  <a:cubicBezTo>
                    <a:pt x="61" y="84"/>
                    <a:pt x="61" y="86"/>
                    <a:pt x="59" y="83"/>
                  </a:cubicBezTo>
                  <a:cubicBezTo>
                    <a:pt x="59" y="80"/>
                    <a:pt x="61" y="83"/>
                    <a:pt x="64" y="81"/>
                  </a:cubicBezTo>
                  <a:cubicBezTo>
                    <a:pt x="67" y="78"/>
                    <a:pt x="68" y="77"/>
                    <a:pt x="68" y="74"/>
                  </a:cubicBezTo>
                  <a:cubicBezTo>
                    <a:pt x="68" y="70"/>
                    <a:pt x="73" y="72"/>
                    <a:pt x="75" y="70"/>
                  </a:cubicBezTo>
                  <a:cubicBezTo>
                    <a:pt x="76" y="70"/>
                    <a:pt x="78" y="72"/>
                    <a:pt x="78" y="70"/>
                  </a:cubicBezTo>
                  <a:cubicBezTo>
                    <a:pt x="78" y="67"/>
                    <a:pt x="78" y="64"/>
                    <a:pt x="79" y="67"/>
                  </a:cubicBezTo>
                  <a:cubicBezTo>
                    <a:pt x="79" y="70"/>
                    <a:pt x="78" y="72"/>
                    <a:pt x="82" y="72"/>
                  </a:cubicBezTo>
                  <a:cubicBezTo>
                    <a:pt x="79" y="74"/>
                    <a:pt x="76" y="70"/>
                    <a:pt x="76" y="72"/>
                  </a:cubicBezTo>
                  <a:cubicBezTo>
                    <a:pt x="75" y="74"/>
                    <a:pt x="81" y="75"/>
                    <a:pt x="81" y="77"/>
                  </a:cubicBezTo>
                  <a:cubicBezTo>
                    <a:pt x="81" y="78"/>
                    <a:pt x="87" y="77"/>
                    <a:pt x="88" y="77"/>
                  </a:cubicBezTo>
                  <a:cubicBezTo>
                    <a:pt x="90" y="78"/>
                    <a:pt x="91" y="75"/>
                    <a:pt x="91" y="78"/>
                  </a:cubicBezTo>
                  <a:cubicBezTo>
                    <a:pt x="93" y="81"/>
                    <a:pt x="82" y="83"/>
                    <a:pt x="82" y="86"/>
                  </a:cubicBezTo>
                  <a:cubicBezTo>
                    <a:pt x="84" y="88"/>
                    <a:pt x="91" y="86"/>
                    <a:pt x="91" y="91"/>
                  </a:cubicBezTo>
                  <a:cubicBezTo>
                    <a:pt x="91" y="95"/>
                    <a:pt x="88" y="92"/>
                    <a:pt x="91" y="95"/>
                  </a:cubicBezTo>
                  <a:cubicBezTo>
                    <a:pt x="94" y="98"/>
                    <a:pt x="97" y="94"/>
                    <a:pt x="100" y="92"/>
                  </a:cubicBezTo>
                  <a:cubicBezTo>
                    <a:pt x="103" y="91"/>
                    <a:pt x="102" y="94"/>
                    <a:pt x="105" y="91"/>
                  </a:cubicBezTo>
                  <a:cubicBezTo>
                    <a:pt x="108" y="86"/>
                    <a:pt x="108" y="91"/>
                    <a:pt x="113" y="89"/>
                  </a:cubicBezTo>
                  <a:cubicBezTo>
                    <a:pt x="117" y="88"/>
                    <a:pt x="113" y="89"/>
                    <a:pt x="114" y="86"/>
                  </a:cubicBezTo>
                  <a:cubicBezTo>
                    <a:pt x="116" y="84"/>
                    <a:pt x="114" y="83"/>
                    <a:pt x="111" y="84"/>
                  </a:cubicBezTo>
                  <a:cubicBezTo>
                    <a:pt x="106" y="86"/>
                    <a:pt x="106" y="89"/>
                    <a:pt x="103" y="83"/>
                  </a:cubicBezTo>
                  <a:cubicBezTo>
                    <a:pt x="99" y="77"/>
                    <a:pt x="100" y="77"/>
                    <a:pt x="102" y="75"/>
                  </a:cubicBezTo>
                  <a:cubicBezTo>
                    <a:pt x="106" y="74"/>
                    <a:pt x="102" y="78"/>
                    <a:pt x="105" y="77"/>
                  </a:cubicBezTo>
                  <a:cubicBezTo>
                    <a:pt x="106" y="75"/>
                    <a:pt x="110" y="70"/>
                    <a:pt x="111" y="70"/>
                  </a:cubicBezTo>
                  <a:cubicBezTo>
                    <a:pt x="116" y="72"/>
                    <a:pt x="123" y="66"/>
                    <a:pt x="125" y="66"/>
                  </a:cubicBezTo>
                  <a:cubicBezTo>
                    <a:pt x="128" y="66"/>
                    <a:pt x="126" y="67"/>
                    <a:pt x="128" y="66"/>
                  </a:cubicBezTo>
                  <a:cubicBezTo>
                    <a:pt x="126" y="56"/>
                    <a:pt x="132" y="61"/>
                    <a:pt x="132" y="58"/>
                  </a:cubicBezTo>
                  <a:cubicBezTo>
                    <a:pt x="134" y="55"/>
                    <a:pt x="140" y="58"/>
                    <a:pt x="141" y="55"/>
                  </a:cubicBezTo>
                  <a:cubicBezTo>
                    <a:pt x="143" y="53"/>
                    <a:pt x="141" y="50"/>
                    <a:pt x="140" y="49"/>
                  </a:cubicBezTo>
                  <a:cubicBezTo>
                    <a:pt x="138" y="47"/>
                    <a:pt x="140" y="46"/>
                    <a:pt x="141" y="46"/>
                  </a:cubicBezTo>
                  <a:cubicBezTo>
                    <a:pt x="144" y="46"/>
                    <a:pt x="143" y="44"/>
                    <a:pt x="141" y="44"/>
                  </a:cubicBezTo>
                  <a:cubicBezTo>
                    <a:pt x="140" y="44"/>
                    <a:pt x="140" y="42"/>
                    <a:pt x="143" y="41"/>
                  </a:cubicBezTo>
                  <a:cubicBezTo>
                    <a:pt x="144" y="39"/>
                    <a:pt x="143" y="39"/>
                    <a:pt x="143" y="36"/>
                  </a:cubicBezTo>
                  <a:cubicBezTo>
                    <a:pt x="143" y="35"/>
                    <a:pt x="140" y="38"/>
                    <a:pt x="138" y="35"/>
                  </a:cubicBezTo>
                  <a:cubicBezTo>
                    <a:pt x="137" y="32"/>
                    <a:pt x="134" y="35"/>
                    <a:pt x="132" y="33"/>
                  </a:cubicBezTo>
                  <a:cubicBezTo>
                    <a:pt x="129" y="28"/>
                    <a:pt x="128" y="33"/>
                    <a:pt x="125" y="30"/>
                  </a:cubicBezTo>
                  <a:cubicBezTo>
                    <a:pt x="122" y="28"/>
                    <a:pt x="123" y="24"/>
                    <a:pt x="119" y="27"/>
                  </a:cubicBezTo>
                  <a:cubicBezTo>
                    <a:pt x="113" y="30"/>
                    <a:pt x="113" y="25"/>
                    <a:pt x="108" y="27"/>
                  </a:cubicBezTo>
                  <a:cubicBezTo>
                    <a:pt x="105" y="28"/>
                    <a:pt x="108" y="22"/>
                    <a:pt x="105" y="19"/>
                  </a:cubicBezTo>
                  <a:cubicBezTo>
                    <a:pt x="102" y="14"/>
                    <a:pt x="102" y="17"/>
                    <a:pt x="99" y="16"/>
                  </a:cubicBezTo>
                  <a:cubicBezTo>
                    <a:pt x="96" y="16"/>
                    <a:pt x="99" y="16"/>
                    <a:pt x="96" y="13"/>
                  </a:cubicBezTo>
                  <a:cubicBezTo>
                    <a:pt x="94" y="11"/>
                    <a:pt x="100" y="10"/>
                    <a:pt x="97" y="8"/>
                  </a:cubicBezTo>
                  <a:cubicBezTo>
                    <a:pt x="93" y="7"/>
                    <a:pt x="96" y="0"/>
                    <a:pt x="93" y="3"/>
                  </a:cubicBezTo>
                  <a:cubicBezTo>
                    <a:pt x="90" y="5"/>
                    <a:pt x="91" y="0"/>
                    <a:pt x="88" y="3"/>
                  </a:cubicBezTo>
                  <a:cubicBezTo>
                    <a:pt x="85" y="5"/>
                    <a:pt x="82" y="2"/>
                    <a:pt x="82" y="5"/>
                  </a:cubicBezTo>
                  <a:cubicBezTo>
                    <a:pt x="81" y="8"/>
                    <a:pt x="78" y="7"/>
                    <a:pt x="76" y="5"/>
                  </a:cubicBezTo>
                  <a:cubicBezTo>
                    <a:pt x="70" y="5"/>
                    <a:pt x="68" y="8"/>
                    <a:pt x="68" y="13"/>
                  </a:cubicBezTo>
                  <a:cubicBezTo>
                    <a:pt x="68" y="17"/>
                    <a:pt x="67" y="17"/>
                    <a:pt x="65" y="14"/>
                  </a:cubicBezTo>
                  <a:cubicBezTo>
                    <a:pt x="64" y="14"/>
                    <a:pt x="61" y="14"/>
                    <a:pt x="59" y="14"/>
                  </a:cubicBezTo>
                  <a:cubicBezTo>
                    <a:pt x="56" y="16"/>
                    <a:pt x="58" y="10"/>
                    <a:pt x="53" y="13"/>
                  </a:cubicBezTo>
                  <a:cubicBezTo>
                    <a:pt x="50" y="16"/>
                    <a:pt x="55" y="11"/>
                    <a:pt x="46" y="11"/>
                  </a:cubicBezTo>
                  <a:cubicBezTo>
                    <a:pt x="40" y="11"/>
                    <a:pt x="43" y="10"/>
                    <a:pt x="38" y="10"/>
                  </a:cubicBezTo>
                  <a:cubicBezTo>
                    <a:pt x="35" y="11"/>
                    <a:pt x="34" y="7"/>
                    <a:pt x="23" y="8"/>
                  </a:cubicBezTo>
                  <a:cubicBezTo>
                    <a:pt x="14" y="10"/>
                    <a:pt x="18" y="13"/>
                    <a:pt x="15" y="11"/>
                  </a:cubicBezTo>
                  <a:cubicBezTo>
                    <a:pt x="14" y="11"/>
                    <a:pt x="12" y="13"/>
                    <a:pt x="12" y="13"/>
                  </a:cubicBezTo>
                </a:path>
              </a:pathLst>
            </a:custGeom>
            <a:grpFill/>
            <a:ln w="6350" cmpd="sng">
              <a:solidFill>
                <a:schemeClr val="bg1"/>
              </a:solidFill>
              <a:round/>
              <a:headEnd/>
              <a:tailEnd/>
            </a:ln>
          </p:spPr>
          <p:txBody>
            <a:bodyPr/>
            <a:lstStyle/>
            <a:p>
              <a:endParaRPr lang="en-GB" sz="1539" dirty="0"/>
            </a:p>
          </p:txBody>
        </p:sp>
        <p:sp>
          <p:nvSpPr>
            <p:cNvPr id="418" name="Freeform 8"/>
            <p:cNvSpPr>
              <a:spLocks/>
            </p:cNvSpPr>
            <p:nvPr/>
          </p:nvSpPr>
          <p:spPr bwMode="auto">
            <a:xfrm>
              <a:off x="4684551" y="3299379"/>
              <a:ext cx="114081" cy="159069"/>
            </a:xfrm>
            <a:custGeom>
              <a:avLst/>
              <a:gdLst/>
              <a:ahLst/>
              <a:cxnLst>
                <a:cxn ang="0">
                  <a:pos x="24" y="9"/>
                </a:cxn>
                <a:cxn ang="0">
                  <a:pos x="22" y="12"/>
                </a:cxn>
                <a:cxn ang="0">
                  <a:pos x="28" y="16"/>
                </a:cxn>
                <a:cxn ang="0">
                  <a:pos x="30" y="14"/>
                </a:cxn>
                <a:cxn ang="0">
                  <a:pos x="31" y="17"/>
                </a:cxn>
                <a:cxn ang="0">
                  <a:pos x="34" y="17"/>
                </a:cxn>
                <a:cxn ang="0">
                  <a:pos x="34" y="19"/>
                </a:cxn>
                <a:cxn ang="0">
                  <a:pos x="36" y="23"/>
                </a:cxn>
                <a:cxn ang="0">
                  <a:pos x="36" y="36"/>
                </a:cxn>
                <a:cxn ang="0">
                  <a:pos x="33" y="40"/>
                </a:cxn>
                <a:cxn ang="0">
                  <a:pos x="28" y="40"/>
                </a:cxn>
                <a:cxn ang="0">
                  <a:pos x="19" y="45"/>
                </a:cxn>
                <a:cxn ang="0">
                  <a:pos x="18" y="47"/>
                </a:cxn>
                <a:cxn ang="0">
                  <a:pos x="7" y="48"/>
                </a:cxn>
                <a:cxn ang="0">
                  <a:pos x="6" y="47"/>
                </a:cxn>
                <a:cxn ang="0">
                  <a:pos x="4" y="44"/>
                </a:cxn>
                <a:cxn ang="0">
                  <a:pos x="3" y="40"/>
                </a:cxn>
                <a:cxn ang="0">
                  <a:pos x="7" y="39"/>
                </a:cxn>
                <a:cxn ang="0">
                  <a:pos x="12" y="36"/>
                </a:cxn>
                <a:cxn ang="0">
                  <a:pos x="13" y="34"/>
                </a:cxn>
                <a:cxn ang="0">
                  <a:pos x="7" y="34"/>
                </a:cxn>
                <a:cxn ang="0">
                  <a:pos x="12" y="30"/>
                </a:cxn>
                <a:cxn ang="0">
                  <a:pos x="10" y="28"/>
                </a:cxn>
                <a:cxn ang="0">
                  <a:pos x="6" y="23"/>
                </a:cxn>
                <a:cxn ang="0">
                  <a:pos x="9" y="20"/>
                </a:cxn>
                <a:cxn ang="0">
                  <a:pos x="6" y="17"/>
                </a:cxn>
                <a:cxn ang="0">
                  <a:pos x="4" y="16"/>
                </a:cxn>
                <a:cxn ang="0">
                  <a:pos x="12" y="16"/>
                </a:cxn>
                <a:cxn ang="0">
                  <a:pos x="15" y="16"/>
                </a:cxn>
                <a:cxn ang="0">
                  <a:pos x="19" y="12"/>
                </a:cxn>
                <a:cxn ang="0">
                  <a:pos x="15" y="11"/>
                </a:cxn>
                <a:cxn ang="0">
                  <a:pos x="18" y="6"/>
                </a:cxn>
                <a:cxn ang="0">
                  <a:pos x="24" y="3"/>
                </a:cxn>
                <a:cxn ang="0">
                  <a:pos x="28" y="1"/>
                </a:cxn>
                <a:cxn ang="0">
                  <a:pos x="28" y="5"/>
                </a:cxn>
                <a:cxn ang="0">
                  <a:pos x="24" y="9"/>
                </a:cxn>
              </a:cxnLst>
              <a:rect l="0" t="0" r="r" b="b"/>
              <a:pathLst>
                <a:path w="37" h="51">
                  <a:moveTo>
                    <a:pt x="24" y="9"/>
                  </a:moveTo>
                  <a:cubicBezTo>
                    <a:pt x="21" y="9"/>
                    <a:pt x="25" y="11"/>
                    <a:pt x="22" y="12"/>
                  </a:cubicBezTo>
                  <a:cubicBezTo>
                    <a:pt x="18" y="14"/>
                    <a:pt x="28" y="19"/>
                    <a:pt x="28" y="16"/>
                  </a:cubicBezTo>
                  <a:cubicBezTo>
                    <a:pt x="28" y="14"/>
                    <a:pt x="30" y="12"/>
                    <a:pt x="30" y="14"/>
                  </a:cubicBezTo>
                  <a:cubicBezTo>
                    <a:pt x="31" y="17"/>
                    <a:pt x="31" y="16"/>
                    <a:pt x="31" y="17"/>
                  </a:cubicBezTo>
                  <a:cubicBezTo>
                    <a:pt x="33" y="19"/>
                    <a:pt x="33" y="17"/>
                    <a:pt x="34" y="17"/>
                  </a:cubicBezTo>
                  <a:cubicBezTo>
                    <a:pt x="36" y="17"/>
                    <a:pt x="36" y="19"/>
                    <a:pt x="34" y="19"/>
                  </a:cubicBezTo>
                  <a:cubicBezTo>
                    <a:pt x="34" y="19"/>
                    <a:pt x="34" y="20"/>
                    <a:pt x="36" y="23"/>
                  </a:cubicBezTo>
                  <a:cubicBezTo>
                    <a:pt x="37" y="26"/>
                    <a:pt x="37" y="31"/>
                    <a:pt x="36" y="36"/>
                  </a:cubicBezTo>
                  <a:cubicBezTo>
                    <a:pt x="33" y="40"/>
                    <a:pt x="36" y="40"/>
                    <a:pt x="33" y="40"/>
                  </a:cubicBezTo>
                  <a:cubicBezTo>
                    <a:pt x="30" y="40"/>
                    <a:pt x="31" y="40"/>
                    <a:pt x="28" y="40"/>
                  </a:cubicBezTo>
                  <a:cubicBezTo>
                    <a:pt x="24" y="42"/>
                    <a:pt x="21" y="47"/>
                    <a:pt x="19" y="45"/>
                  </a:cubicBezTo>
                  <a:cubicBezTo>
                    <a:pt x="19" y="42"/>
                    <a:pt x="19" y="45"/>
                    <a:pt x="18" y="47"/>
                  </a:cubicBezTo>
                  <a:cubicBezTo>
                    <a:pt x="18" y="48"/>
                    <a:pt x="4" y="51"/>
                    <a:pt x="7" y="48"/>
                  </a:cubicBezTo>
                  <a:cubicBezTo>
                    <a:pt x="12" y="44"/>
                    <a:pt x="3" y="50"/>
                    <a:pt x="6" y="47"/>
                  </a:cubicBezTo>
                  <a:cubicBezTo>
                    <a:pt x="7" y="44"/>
                    <a:pt x="0" y="47"/>
                    <a:pt x="4" y="44"/>
                  </a:cubicBezTo>
                  <a:cubicBezTo>
                    <a:pt x="7" y="39"/>
                    <a:pt x="0" y="44"/>
                    <a:pt x="3" y="40"/>
                  </a:cubicBezTo>
                  <a:cubicBezTo>
                    <a:pt x="6" y="37"/>
                    <a:pt x="9" y="40"/>
                    <a:pt x="7" y="39"/>
                  </a:cubicBezTo>
                  <a:cubicBezTo>
                    <a:pt x="6" y="37"/>
                    <a:pt x="7" y="36"/>
                    <a:pt x="12" y="36"/>
                  </a:cubicBezTo>
                  <a:cubicBezTo>
                    <a:pt x="16" y="36"/>
                    <a:pt x="15" y="34"/>
                    <a:pt x="13" y="34"/>
                  </a:cubicBezTo>
                  <a:cubicBezTo>
                    <a:pt x="12" y="34"/>
                    <a:pt x="3" y="37"/>
                    <a:pt x="7" y="34"/>
                  </a:cubicBezTo>
                  <a:cubicBezTo>
                    <a:pt x="12" y="31"/>
                    <a:pt x="7" y="30"/>
                    <a:pt x="12" y="30"/>
                  </a:cubicBezTo>
                  <a:cubicBezTo>
                    <a:pt x="16" y="28"/>
                    <a:pt x="12" y="26"/>
                    <a:pt x="10" y="28"/>
                  </a:cubicBezTo>
                  <a:cubicBezTo>
                    <a:pt x="9" y="28"/>
                    <a:pt x="3" y="25"/>
                    <a:pt x="6" y="23"/>
                  </a:cubicBezTo>
                  <a:cubicBezTo>
                    <a:pt x="7" y="22"/>
                    <a:pt x="6" y="22"/>
                    <a:pt x="9" y="20"/>
                  </a:cubicBezTo>
                  <a:cubicBezTo>
                    <a:pt x="12" y="19"/>
                    <a:pt x="3" y="20"/>
                    <a:pt x="6" y="17"/>
                  </a:cubicBezTo>
                  <a:cubicBezTo>
                    <a:pt x="7" y="16"/>
                    <a:pt x="4" y="17"/>
                    <a:pt x="4" y="16"/>
                  </a:cubicBezTo>
                  <a:cubicBezTo>
                    <a:pt x="6" y="14"/>
                    <a:pt x="9" y="14"/>
                    <a:pt x="12" y="16"/>
                  </a:cubicBezTo>
                  <a:cubicBezTo>
                    <a:pt x="13" y="16"/>
                    <a:pt x="13" y="14"/>
                    <a:pt x="15" y="16"/>
                  </a:cubicBezTo>
                  <a:cubicBezTo>
                    <a:pt x="18" y="16"/>
                    <a:pt x="16" y="14"/>
                    <a:pt x="19" y="12"/>
                  </a:cubicBezTo>
                  <a:cubicBezTo>
                    <a:pt x="22" y="9"/>
                    <a:pt x="16" y="11"/>
                    <a:pt x="15" y="11"/>
                  </a:cubicBezTo>
                  <a:cubicBezTo>
                    <a:pt x="15" y="9"/>
                    <a:pt x="19" y="9"/>
                    <a:pt x="18" y="6"/>
                  </a:cubicBezTo>
                  <a:cubicBezTo>
                    <a:pt x="18" y="5"/>
                    <a:pt x="22" y="3"/>
                    <a:pt x="24" y="3"/>
                  </a:cubicBezTo>
                  <a:cubicBezTo>
                    <a:pt x="27" y="3"/>
                    <a:pt x="25" y="0"/>
                    <a:pt x="28" y="1"/>
                  </a:cubicBezTo>
                  <a:cubicBezTo>
                    <a:pt x="31" y="3"/>
                    <a:pt x="28" y="3"/>
                    <a:pt x="28" y="5"/>
                  </a:cubicBezTo>
                  <a:cubicBezTo>
                    <a:pt x="25" y="6"/>
                    <a:pt x="27" y="9"/>
                    <a:pt x="24" y="9"/>
                  </a:cubicBezTo>
                </a:path>
              </a:pathLst>
            </a:custGeom>
            <a:grpFill/>
            <a:ln w="6350" cmpd="sng">
              <a:solidFill>
                <a:schemeClr val="bg1"/>
              </a:solidFill>
              <a:round/>
              <a:headEnd/>
              <a:tailEnd/>
            </a:ln>
          </p:spPr>
          <p:txBody>
            <a:bodyPr/>
            <a:lstStyle/>
            <a:p>
              <a:endParaRPr lang="en-GB" sz="1539" dirty="0"/>
            </a:p>
          </p:txBody>
        </p:sp>
        <p:sp>
          <p:nvSpPr>
            <p:cNvPr id="419" name="Freeform 9"/>
            <p:cNvSpPr>
              <a:spLocks/>
            </p:cNvSpPr>
            <p:nvPr/>
          </p:nvSpPr>
          <p:spPr bwMode="auto">
            <a:xfrm>
              <a:off x="7118824" y="3424705"/>
              <a:ext cx="800177" cy="385621"/>
            </a:xfrm>
            <a:custGeom>
              <a:avLst/>
              <a:gdLst/>
              <a:ahLst/>
              <a:cxnLst>
                <a:cxn ang="0">
                  <a:pos x="230" y="28"/>
                </a:cxn>
                <a:cxn ang="0">
                  <a:pos x="222" y="48"/>
                </a:cxn>
                <a:cxn ang="0">
                  <a:pos x="225" y="53"/>
                </a:cxn>
                <a:cxn ang="0">
                  <a:pos x="234" y="53"/>
                </a:cxn>
                <a:cxn ang="0">
                  <a:pos x="240" y="50"/>
                </a:cxn>
                <a:cxn ang="0">
                  <a:pos x="251" y="56"/>
                </a:cxn>
                <a:cxn ang="0">
                  <a:pos x="255" y="65"/>
                </a:cxn>
                <a:cxn ang="0">
                  <a:pos x="246" y="65"/>
                </a:cxn>
                <a:cxn ang="0">
                  <a:pos x="239" y="65"/>
                </a:cxn>
                <a:cxn ang="0">
                  <a:pos x="228" y="70"/>
                </a:cxn>
                <a:cxn ang="0">
                  <a:pos x="225" y="76"/>
                </a:cxn>
                <a:cxn ang="0">
                  <a:pos x="216" y="80"/>
                </a:cxn>
                <a:cxn ang="0">
                  <a:pos x="207" y="87"/>
                </a:cxn>
                <a:cxn ang="0">
                  <a:pos x="192" y="84"/>
                </a:cxn>
                <a:cxn ang="0">
                  <a:pos x="189" y="92"/>
                </a:cxn>
                <a:cxn ang="0">
                  <a:pos x="192" y="100"/>
                </a:cxn>
                <a:cxn ang="0">
                  <a:pos x="181" y="107"/>
                </a:cxn>
                <a:cxn ang="0">
                  <a:pos x="173" y="114"/>
                </a:cxn>
                <a:cxn ang="0">
                  <a:pos x="169" y="114"/>
                </a:cxn>
                <a:cxn ang="0">
                  <a:pos x="160" y="114"/>
                </a:cxn>
                <a:cxn ang="0">
                  <a:pos x="154" y="115"/>
                </a:cxn>
                <a:cxn ang="0">
                  <a:pos x="138" y="123"/>
                </a:cxn>
                <a:cxn ang="0">
                  <a:pos x="134" y="123"/>
                </a:cxn>
                <a:cxn ang="0">
                  <a:pos x="131" y="120"/>
                </a:cxn>
                <a:cxn ang="0">
                  <a:pos x="117" y="117"/>
                </a:cxn>
                <a:cxn ang="0">
                  <a:pos x="100" y="111"/>
                </a:cxn>
                <a:cxn ang="0">
                  <a:pos x="75" y="111"/>
                </a:cxn>
                <a:cxn ang="0">
                  <a:pos x="69" y="109"/>
                </a:cxn>
                <a:cxn ang="0">
                  <a:pos x="64" y="100"/>
                </a:cxn>
                <a:cxn ang="0">
                  <a:pos x="55" y="92"/>
                </a:cxn>
                <a:cxn ang="0">
                  <a:pos x="38" y="84"/>
                </a:cxn>
                <a:cxn ang="0">
                  <a:pos x="27" y="83"/>
                </a:cxn>
                <a:cxn ang="0">
                  <a:pos x="24" y="76"/>
                </a:cxn>
                <a:cxn ang="0">
                  <a:pos x="26" y="67"/>
                </a:cxn>
                <a:cxn ang="0">
                  <a:pos x="18" y="52"/>
                </a:cxn>
                <a:cxn ang="0">
                  <a:pos x="15" y="50"/>
                </a:cxn>
                <a:cxn ang="0">
                  <a:pos x="9" y="48"/>
                </a:cxn>
                <a:cxn ang="0">
                  <a:pos x="2" y="36"/>
                </a:cxn>
                <a:cxn ang="0">
                  <a:pos x="12" y="31"/>
                </a:cxn>
                <a:cxn ang="0">
                  <a:pos x="21" y="24"/>
                </a:cxn>
                <a:cxn ang="0">
                  <a:pos x="41" y="19"/>
                </a:cxn>
                <a:cxn ang="0">
                  <a:pos x="53" y="22"/>
                </a:cxn>
                <a:cxn ang="0">
                  <a:pos x="84" y="24"/>
                </a:cxn>
                <a:cxn ang="0">
                  <a:pos x="82" y="10"/>
                </a:cxn>
                <a:cxn ang="0">
                  <a:pos x="99" y="5"/>
                </a:cxn>
                <a:cxn ang="0">
                  <a:pos x="116" y="13"/>
                </a:cxn>
                <a:cxn ang="0">
                  <a:pos x="131" y="24"/>
                </a:cxn>
                <a:cxn ang="0">
                  <a:pos x="152" y="25"/>
                </a:cxn>
                <a:cxn ang="0">
                  <a:pos x="170" y="35"/>
                </a:cxn>
                <a:cxn ang="0">
                  <a:pos x="195" y="33"/>
                </a:cxn>
                <a:cxn ang="0">
                  <a:pos x="214" y="24"/>
                </a:cxn>
                <a:cxn ang="0">
                  <a:pos x="230" y="28"/>
                </a:cxn>
              </a:cxnLst>
              <a:rect l="0" t="0" r="r" b="b"/>
              <a:pathLst>
                <a:path w="257" h="124">
                  <a:moveTo>
                    <a:pt x="230" y="28"/>
                  </a:moveTo>
                  <a:cubicBezTo>
                    <a:pt x="219" y="50"/>
                    <a:pt x="225" y="45"/>
                    <a:pt x="222" y="48"/>
                  </a:cubicBezTo>
                  <a:cubicBezTo>
                    <a:pt x="219" y="50"/>
                    <a:pt x="223" y="55"/>
                    <a:pt x="225" y="53"/>
                  </a:cubicBezTo>
                  <a:cubicBezTo>
                    <a:pt x="227" y="52"/>
                    <a:pt x="231" y="52"/>
                    <a:pt x="234" y="53"/>
                  </a:cubicBezTo>
                  <a:cubicBezTo>
                    <a:pt x="237" y="56"/>
                    <a:pt x="234" y="50"/>
                    <a:pt x="240" y="50"/>
                  </a:cubicBezTo>
                  <a:cubicBezTo>
                    <a:pt x="246" y="50"/>
                    <a:pt x="248" y="53"/>
                    <a:pt x="251" y="56"/>
                  </a:cubicBezTo>
                  <a:cubicBezTo>
                    <a:pt x="254" y="59"/>
                    <a:pt x="257" y="64"/>
                    <a:pt x="255" y="65"/>
                  </a:cubicBezTo>
                  <a:cubicBezTo>
                    <a:pt x="252" y="67"/>
                    <a:pt x="248" y="64"/>
                    <a:pt x="246" y="65"/>
                  </a:cubicBezTo>
                  <a:cubicBezTo>
                    <a:pt x="245" y="67"/>
                    <a:pt x="243" y="64"/>
                    <a:pt x="239" y="65"/>
                  </a:cubicBezTo>
                  <a:cubicBezTo>
                    <a:pt x="236" y="69"/>
                    <a:pt x="231" y="67"/>
                    <a:pt x="228" y="70"/>
                  </a:cubicBezTo>
                  <a:cubicBezTo>
                    <a:pt x="225" y="75"/>
                    <a:pt x="228" y="75"/>
                    <a:pt x="225" y="76"/>
                  </a:cubicBezTo>
                  <a:cubicBezTo>
                    <a:pt x="222" y="80"/>
                    <a:pt x="219" y="81"/>
                    <a:pt x="216" y="80"/>
                  </a:cubicBezTo>
                  <a:cubicBezTo>
                    <a:pt x="211" y="80"/>
                    <a:pt x="213" y="84"/>
                    <a:pt x="207" y="87"/>
                  </a:cubicBezTo>
                  <a:cubicBezTo>
                    <a:pt x="199" y="90"/>
                    <a:pt x="196" y="83"/>
                    <a:pt x="192" y="84"/>
                  </a:cubicBezTo>
                  <a:cubicBezTo>
                    <a:pt x="189" y="84"/>
                    <a:pt x="189" y="87"/>
                    <a:pt x="189" y="92"/>
                  </a:cubicBezTo>
                  <a:cubicBezTo>
                    <a:pt x="189" y="95"/>
                    <a:pt x="195" y="98"/>
                    <a:pt x="192" y="100"/>
                  </a:cubicBezTo>
                  <a:cubicBezTo>
                    <a:pt x="187" y="103"/>
                    <a:pt x="185" y="103"/>
                    <a:pt x="181" y="107"/>
                  </a:cubicBezTo>
                  <a:cubicBezTo>
                    <a:pt x="178" y="112"/>
                    <a:pt x="175" y="111"/>
                    <a:pt x="173" y="114"/>
                  </a:cubicBezTo>
                  <a:cubicBezTo>
                    <a:pt x="172" y="115"/>
                    <a:pt x="170" y="112"/>
                    <a:pt x="169" y="114"/>
                  </a:cubicBezTo>
                  <a:cubicBezTo>
                    <a:pt x="166" y="115"/>
                    <a:pt x="166" y="114"/>
                    <a:pt x="160" y="114"/>
                  </a:cubicBezTo>
                  <a:cubicBezTo>
                    <a:pt x="155" y="114"/>
                    <a:pt x="158" y="112"/>
                    <a:pt x="154" y="115"/>
                  </a:cubicBezTo>
                  <a:cubicBezTo>
                    <a:pt x="151" y="118"/>
                    <a:pt x="151" y="115"/>
                    <a:pt x="138" y="123"/>
                  </a:cubicBezTo>
                  <a:cubicBezTo>
                    <a:pt x="137" y="124"/>
                    <a:pt x="137" y="121"/>
                    <a:pt x="134" y="123"/>
                  </a:cubicBezTo>
                  <a:cubicBezTo>
                    <a:pt x="132" y="123"/>
                    <a:pt x="135" y="118"/>
                    <a:pt x="131" y="120"/>
                  </a:cubicBezTo>
                  <a:cubicBezTo>
                    <a:pt x="126" y="123"/>
                    <a:pt x="120" y="117"/>
                    <a:pt x="117" y="117"/>
                  </a:cubicBezTo>
                  <a:cubicBezTo>
                    <a:pt x="114" y="117"/>
                    <a:pt x="111" y="111"/>
                    <a:pt x="100" y="111"/>
                  </a:cubicBezTo>
                  <a:cubicBezTo>
                    <a:pt x="90" y="112"/>
                    <a:pt x="88" y="112"/>
                    <a:pt x="75" y="111"/>
                  </a:cubicBezTo>
                  <a:cubicBezTo>
                    <a:pt x="72" y="109"/>
                    <a:pt x="69" y="112"/>
                    <a:pt x="69" y="109"/>
                  </a:cubicBezTo>
                  <a:cubicBezTo>
                    <a:pt x="67" y="104"/>
                    <a:pt x="65" y="107"/>
                    <a:pt x="64" y="100"/>
                  </a:cubicBezTo>
                  <a:cubicBezTo>
                    <a:pt x="62" y="93"/>
                    <a:pt x="64" y="100"/>
                    <a:pt x="55" y="92"/>
                  </a:cubicBezTo>
                  <a:cubicBezTo>
                    <a:pt x="47" y="84"/>
                    <a:pt x="43" y="84"/>
                    <a:pt x="38" y="84"/>
                  </a:cubicBezTo>
                  <a:cubicBezTo>
                    <a:pt x="34" y="84"/>
                    <a:pt x="31" y="83"/>
                    <a:pt x="27" y="83"/>
                  </a:cubicBezTo>
                  <a:cubicBezTo>
                    <a:pt x="23" y="83"/>
                    <a:pt x="23" y="78"/>
                    <a:pt x="24" y="76"/>
                  </a:cubicBezTo>
                  <a:cubicBezTo>
                    <a:pt x="27" y="72"/>
                    <a:pt x="24" y="73"/>
                    <a:pt x="26" y="67"/>
                  </a:cubicBezTo>
                  <a:cubicBezTo>
                    <a:pt x="27" y="61"/>
                    <a:pt x="20" y="55"/>
                    <a:pt x="18" y="52"/>
                  </a:cubicBezTo>
                  <a:cubicBezTo>
                    <a:pt x="18" y="50"/>
                    <a:pt x="17" y="53"/>
                    <a:pt x="15" y="50"/>
                  </a:cubicBezTo>
                  <a:cubicBezTo>
                    <a:pt x="14" y="47"/>
                    <a:pt x="12" y="52"/>
                    <a:pt x="9" y="48"/>
                  </a:cubicBezTo>
                  <a:cubicBezTo>
                    <a:pt x="5" y="47"/>
                    <a:pt x="0" y="41"/>
                    <a:pt x="2" y="36"/>
                  </a:cubicBezTo>
                  <a:cubicBezTo>
                    <a:pt x="6" y="30"/>
                    <a:pt x="5" y="35"/>
                    <a:pt x="12" y="31"/>
                  </a:cubicBezTo>
                  <a:cubicBezTo>
                    <a:pt x="18" y="30"/>
                    <a:pt x="12" y="28"/>
                    <a:pt x="21" y="24"/>
                  </a:cubicBezTo>
                  <a:cubicBezTo>
                    <a:pt x="31" y="19"/>
                    <a:pt x="37" y="16"/>
                    <a:pt x="41" y="19"/>
                  </a:cubicBezTo>
                  <a:cubicBezTo>
                    <a:pt x="46" y="22"/>
                    <a:pt x="52" y="16"/>
                    <a:pt x="53" y="22"/>
                  </a:cubicBezTo>
                  <a:cubicBezTo>
                    <a:pt x="55" y="27"/>
                    <a:pt x="81" y="31"/>
                    <a:pt x="84" y="24"/>
                  </a:cubicBezTo>
                  <a:cubicBezTo>
                    <a:pt x="85" y="17"/>
                    <a:pt x="76" y="17"/>
                    <a:pt x="82" y="10"/>
                  </a:cubicBezTo>
                  <a:cubicBezTo>
                    <a:pt x="88" y="0"/>
                    <a:pt x="85" y="0"/>
                    <a:pt x="99" y="5"/>
                  </a:cubicBezTo>
                  <a:cubicBezTo>
                    <a:pt x="111" y="11"/>
                    <a:pt x="116" y="5"/>
                    <a:pt x="116" y="13"/>
                  </a:cubicBezTo>
                  <a:cubicBezTo>
                    <a:pt x="116" y="21"/>
                    <a:pt x="123" y="27"/>
                    <a:pt x="131" y="24"/>
                  </a:cubicBezTo>
                  <a:cubicBezTo>
                    <a:pt x="140" y="21"/>
                    <a:pt x="141" y="21"/>
                    <a:pt x="152" y="25"/>
                  </a:cubicBezTo>
                  <a:cubicBezTo>
                    <a:pt x="163" y="28"/>
                    <a:pt x="157" y="31"/>
                    <a:pt x="170" y="35"/>
                  </a:cubicBezTo>
                  <a:cubicBezTo>
                    <a:pt x="190" y="39"/>
                    <a:pt x="182" y="31"/>
                    <a:pt x="195" y="33"/>
                  </a:cubicBezTo>
                  <a:cubicBezTo>
                    <a:pt x="207" y="33"/>
                    <a:pt x="204" y="17"/>
                    <a:pt x="214" y="24"/>
                  </a:cubicBezTo>
                  <a:cubicBezTo>
                    <a:pt x="223" y="30"/>
                    <a:pt x="223" y="24"/>
                    <a:pt x="230" y="28"/>
                  </a:cubicBezTo>
                </a:path>
              </a:pathLst>
            </a:custGeom>
            <a:grpFill/>
            <a:ln w="6350" cmpd="sng">
              <a:solidFill>
                <a:schemeClr val="bg1"/>
              </a:solidFill>
              <a:round/>
              <a:headEnd/>
              <a:tailEnd/>
            </a:ln>
          </p:spPr>
          <p:txBody>
            <a:bodyPr/>
            <a:lstStyle/>
            <a:p>
              <a:endParaRPr lang="en-GB" sz="1539" dirty="0"/>
            </a:p>
          </p:txBody>
        </p:sp>
        <p:sp>
          <p:nvSpPr>
            <p:cNvPr id="420" name="Freeform 10"/>
            <p:cNvSpPr>
              <a:spLocks/>
            </p:cNvSpPr>
            <p:nvPr/>
          </p:nvSpPr>
          <p:spPr bwMode="auto">
            <a:xfrm>
              <a:off x="6762118" y="3371683"/>
              <a:ext cx="1528049" cy="1142400"/>
            </a:xfrm>
            <a:custGeom>
              <a:avLst/>
              <a:gdLst/>
              <a:ahLst/>
              <a:cxnLst>
                <a:cxn ang="0">
                  <a:pos x="441" y="136"/>
                </a:cxn>
                <a:cxn ang="0">
                  <a:pos x="427" y="142"/>
                </a:cxn>
                <a:cxn ang="0">
                  <a:pos x="414" y="150"/>
                </a:cxn>
                <a:cxn ang="0">
                  <a:pos x="398" y="160"/>
                </a:cxn>
                <a:cxn ang="0">
                  <a:pos x="383" y="171"/>
                </a:cxn>
                <a:cxn ang="0">
                  <a:pos x="382" y="160"/>
                </a:cxn>
                <a:cxn ang="0">
                  <a:pos x="376" y="151"/>
                </a:cxn>
                <a:cxn ang="0">
                  <a:pos x="351" y="168"/>
                </a:cxn>
                <a:cxn ang="0">
                  <a:pos x="365" y="190"/>
                </a:cxn>
                <a:cxn ang="0">
                  <a:pos x="383" y="187"/>
                </a:cxn>
                <a:cxn ang="0">
                  <a:pos x="385" y="193"/>
                </a:cxn>
                <a:cxn ang="0">
                  <a:pos x="371" y="204"/>
                </a:cxn>
                <a:cxn ang="0">
                  <a:pos x="379" y="240"/>
                </a:cxn>
                <a:cxn ang="0">
                  <a:pos x="371" y="246"/>
                </a:cxn>
                <a:cxn ang="0">
                  <a:pos x="383" y="257"/>
                </a:cxn>
                <a:cxn ang="0">
                  <a:pos x="386" y="268"/>
                </a:cxn>
                <a:cxn ang="0">
                  <a:pos x="380" y="285"/>
                </a:cxn>
                <a:cxn ang="0">
                  <a:pos x="368" y="300"/>
                </a:cxn>
                <a:cxn ang="0">
                  <a:pos x="365" y="313"/>
                </a:cxn>
                <a:cxn ang="0">
                  <a:pos x="357" y="322"/>
                </a:cxn>
                <a:cxn ang="0">
                  <a:pos x="345" y="333"/>
                </a:cxn>
                <a:cxn ang="0">
                  <a:pos x="335" y="342"/>
                </a:cxn>
                <a:cxn ang="0">
                  <a:pos x="325" y="345"/>
                </a:cxn>
                <a:cxn ang="0">
                  <a:pos x="316" y="347"/>
                </a:cxn>
                <a:cxn ang="0">
                  <a:pos x="303" y="353"/>
                </a:cxn>
                <a:cxn ang="0">
                  <a:pos x="290" y="364"/>
                </a:cxn>
                <a:cxn ang="0">
                  <a:pos x="287" y="353"/>
                </a:cxn>
                <a:cxn ang="0">
                  <a:pos x="277" y="353"/>
                </a:cxn>
                <a:cxn ang="0">
                  <a:pos x="265" y="342"/>
                </a:cxn>
                <a:cxn ang="0">
                  <a:pos x="245" y="341"/>
                </a:cxn>
                <a:cxn ang="0">
                  <a:pos x="233" y="341"/>
                </a:cxn>
                <a:cxn ang="0">
                  <a:pos x="220" y="353"/>
                </a:cxn>
                <a:cxn ang="0">
                  <a:pos x="205" y="345"/>
                </a:cxn>
                <a:cxn ang="0">
                  <a:pos x="195" y="328"/>
                </a:cxn>
                <a:cxn ang="0">
                  <a:pos x="201" y="310"/>
                </a:cxn>
                <a:cxn ang="0">
                  <a:pos x="190" y="285"/>
                </a:cxn>
                <a:cxn ang="0">
                  <a:pos x="176" y="274"/>
                </a:cxn>
                <a:cxn ang="0">
                  <a:pos x="144" y="289"/>
                </a:cxn>
                <a:cxn ang="0">
                  <a:pos x="126" y="289"/>
                </a:cxn>
                <a:cxn ang="0">
                  <a:pos x="105" y="286"/>
                </a:cxn>
                <a:cxn ang="0">
                  <a:pos x="93" y="280"/>
                </a:cxn>
                <a:cxn ang="0">
                  <a:pos x="67" y="261"/>
                </a:cxn>
                <a:cxn ang="0">
                  <a:pos x="41" y="241"/>
                </a:cxn>
                <a:cxn ang="0">
                  <a:pos x="47" y="223"/>
                </a:cxn>
                <a:cxn ang="0">
                  <a:pos x="45" y="202"/>
                </a:cxn>
                <a:cxn ang="0">
                  <a:pos x="21" y="196"/>
                </a:cxn>
                <a:cxn ang="0">
                  <a:pos x="12" y="179"/>
                </a:cxn>
                <a:cxn ang="0">
                  <a:pos x="7" y="157"/>
                </a:cxn>
                <a:cxn ang="0">
                  <a:pos x="39" y="143"/>
                </a:cxn>
                <a:cxn ang="0">
                  <a:pos x="56" y="106"/>
                </a:cxn>
                <a:cxn ang="0">
                  <a:pos x="76" y="78"/>
                </a:cxn>
                <a:cxn ang="0">
                  <a:pos x="111" y="55"/>
                </a:cxn>
                <a:cxn ang="0">
                  <a:pos x="140" y="84"/>
                </a:cxn>
                <a:cxn ang="0">
                  <a:pos x="178" y="117"/>
                </a:cxn>
                <a:cxn ang="0">
                  <a:pos x="245" y="137"/>
                </a:cxn>
                <a:cxn ang="0">
                  <a:pos x="283" y="131"/>
                </a:cxn>
                <a:cxn ang="0">
                  <a:pos x="306" y="101"/>
                </a:cxn>
                <a:cxn ang="0">
                  <a:pos x="353" y="83"/>
                </a:cxn>
                <a:cxn ang="0">
                  <a:pos x="348" y="70"/>
                </a:cxn>
                <a:cxn ang="0">
                  <a:pos x="373" y="24"/>
                </a:cxn>
                <a:cxn ang="0">
                  <a:pos x="441" y="50"/>
                </a:cxn>
                <a:cxn ang="0">
                  <a:pos x="481" y="64"/>
                </a:cxn>
                <a:cxn ang="0">
                  <a:pos x="458" y="123"/>
                </a:cxn>
              </a:cxnLst>
              <a:rect l="0" t="0" r="r" b="b"/>
              <a:pathLst>
                <a:path w="490" h="367">
                  <a:moveTo>
                    <a:pt x="453" y="131"/>
                  </a:moveTo>
                  <a:cubicBezTo>
                    <a:pt x="453" y="128"/>
                    <a:pt x="453" y="131"/>
                    <a:pt x="452" y="129"/>
                  </a:cubicBezTo>
                  <a:cubicBezTo>
                    <a:pt x="450" y="128"/>
                    <a:pt x="452" y="126"/>
                    <a:pt x="449" y="125"/>
                  </a:cubicBezTo>
                  <a:cubicBezTo>
                    <a:pt x="446" y="125"/>
                    <a:pt x="449" y="132"/>
                    <a:pt x="446" y="131"/>
                  </a:cubicBezTo>
                  <a:cubicBezTo>
                    <a:pt x="443" y="131"/>
                    <a:pt x="444" y="134"/>
                    <a:pt x="441" y="136"/>
                  </a:cubicBezTo>
                  <a:cubicBezTo>
                    <a:pt x="440" y="137"/>
                    <a:pt x="441" y="136"/>
                    <a:pt x="438" y="136"/>
                  </a:cubicBezTo>
                  <a:cubicBezTo>
                    <a:pt x="436" y="137"/>
                    <a:pt x="433" y="134"/>
                    <a:pt x="433" y="137"/>
                  </a:cubicBezTo>
                  <a:cubicBezTo>
                    <a:pt x="433" y="140"/>
                    <a:pt x="436" y="140"/>
                    <a:pt x="435" y="142"/>
                  </a:cubicBezTo>
                  <a:cubicBezTo>
                    <a:pt x="433" y="143"/>
                    <a:pt x="433" y="142"/>
                    <a:pt x="432" y="142"/>
                  </a:cubicBezTo>
                  <a:cubicBezTo>
                    <a:pt x="430" y="143"/>
                    <a:pt x="429" y="142"/>
                    <a:pt x="427" y="142"/>
                  </a:cubicBezTo>
                  <a:cubicBezTo>
                    <a:pt x="426" y="142"/>
                    <a:pt x="426" y="137"/>
                    <a:pt x="424" y="139"/>
                  </a:cubicBezTo>
                  <a:cubicBezTo>
                    <a:pt x="423" y="140"/>
                    <a:pt x="424" y="139"/>
                    <a:pt x="423" y="140"/>
                  </a:cubicBezTo>
                  <a:cubicBezTo>
                    <a:pt x="421" y="142"/>
                    <a:pt x="423" y="142"/>
                    <a:pt x="421" y="143"/>
                  </a:cubicBezTo>
                  <a:cubicBezTo>
                    <a:pt x="420" y="145"/>
                    <a:pt x="418" y="148"/>
                    <a:pt x="417" y="148"/>
                  </a:cubicBezTo>
                  <a:cubicBezTo>
                    <a:pt x="414" y="148"/>
                    <a:pt x="415" y="150"/>
                    <a:pt x="414" y="150"/>
                  </a:cubicBezTo>
                  <a:cubicBezTo>
                    <a:pt x="412" y="150"/>
                    <a:pt x="414" y="151"/>
                    <a:pt x="412" y="151"/>
                  </a:cubicBezTo>
                  <a:cubicBezTo>
                    <a:pt x="409" y="153"/>
                    <a:pt x="411" y="153"/>
                    <a:pt x="409" y="153"/>
                  </a:cubicBezTo>
                  <a:cubicBezTo>
                    <a:pt x="408" y="153"/>
                    <a:pt x="406" y="156"/>
                    <a:pt x="405" y="157"/>
                  </a:cubicBezTo>
                  <a:cubicBezTo>
                    <a:pt x="405" y="159"/>
                    <a:pt x="405" y="159"/>
                    <a:pt x="405" y="159"/>
                  </a:cubicBezTo>
                  <a:cubicBezTo>
                    <a:pt x="401" y="162"/>
                    <a:pt x="400" y="159"/>
                    <a:pt x="398" y="160"/>
                  </a:cubicBezTo>
                  <a:cubicBezTo>
                    <a:pt x="397" y="162"/>
                    <a:pt x="397" y="159"/>
                    <a:pt x="395" y="162"/>
                  </a:cubicBezTo>
                  <a:cubicBezTo>
                    <a:pt x="395" y="164"/>
                    <a:pt x="392" y="162"/>
                    <a:pt x="391" y="164"/>
                  </a:cubicBezTo>
                  <a:cubicBezTo>
                    <a:pt x="389" y="165"/>
                    <a:pt x="388" y="165"/>
                    <a:pt x="386" y="168"/>
                  </a:cubicBezTo>
                  <a:cubicBezTo>
                    <a:pt x="386" y="171"/>
                    <a:pt x="383" y="170"/>
                    <a:pt x="383" y="170"/>
                  </a:cubicBezTo>
                  <a:cubicBezTo>
                    <a:pt x="383" y="170"/>
                    <a:pt x="385" y="171"/>
                    <a:pt x="383" y="171"/>
                  </a:cubicBezTo>
                  <a:cubicBezTo>
                    <a:pt x="380" y="171"/>
                    <a:pt x="379" y="174"/>
                    <a:pt x="379" y="171"/>
                  </a:cubicBezTo>
                  <a:cubicBezTo>
                    <a:pt x="379" y="168"/>
                    <a:pt x="379" y="171"/>
                    <a:pt x="380" y="170"/>
                  </a:cubicBezTo>
                  <a:cubicBezTo>
                    <a:pt x="382" y="167"/>
                    <a:pt x="382" y="170"/>
                    <a:pt x="383" y="168"/>
                  </a:cubicBezTo>
                  <a:cubicBezTo>
                    <a:pt x="383" y="165"/>
                    <a:pt x="380" y="164"/>
                    <a:pt x="380" y="164"/>
                  </a:cubicBezTo>
                  <a:cubicBezTo>
                    <a:pt x="379" y="164"/>
                    <a:pt x="382" y="162"/>
                    <a:pt x="382" y="160"/>
                  </a:cubicBezTo>
                  <a:cubicBezTo>
                    <a:pt x="380" y="160"/>
                    <a:pt x="383" y="160"/>
                    <a:pt x="386" y="156"/>
                  </a:cubicBezTo>
                  <a:cubicBezTo>
                    <a:pt x="388" y="153"/>
                    <a:pt x="388" y="153"/>
                    <a:pt x="386" y="151"/>
                  </a:cubicBezTo>
                  <a:cubicBezTo>
                    <a:pt x="383" y="148"/>
                    <a:pt x="385" y="148"/>
                    <a:pt x="383" y="148"/>
                  </a:cubicBezTo>
                  <a:cubicBezTo>
                    <a:pt x="382" y="150"/>
                    <a:pt x="380" y="146"/>
                    <a:pt x="379" y="148"/>
                  </a:cubicBezTo>
                  <a:cubicBezTo>
                    <a:pt x="376" y="150"/>
                    <a:pt x="379" y="150"/>
                    <a:pt x="376" y="151"/>
                  </a:cubicBezTo>
                  <a:cubicBezTo>
                    <a:pt x="374" y="154"/>
                    <a:pt x="376" y="156"/>
                    <a:pt x="373" y="156"/>
                  </a:cubicBezTo>
                  <a:cubicBezTo>
                    <a:pt x="371" y="157"/>
                    <a:pt x="363" y="160"/>
                    <a:pt x="363" y="164"/>
                  </a:cubicBezTo>
                  <a:cubicBezTo>
                    <a:pt x="363" y="167"/>
                    <a:pt x="362" y="168"/>
                    <a:pt x="359" y="168"/>
                  </a:cubicBezTo>
                  <a:cubicBezTo>
                    <a:pt x="357" y="167"/>
                    <a:pt x="357" y="171"/>
                    <a:pt x="356" y="168"/>
                  </a:cubicBezTo>
                  <a:cubicBezTo>
                    <a:pt x="354" y="167"/>
                    <a:pt x="351" y="167"/>
                    <a:pt x="351" y="168"/>
                  </a:cubicBezTo>
                  <a:cubicBezTo>
                    <a:pt x="351" y="170"/>
                    <a:pt x="350" y="171"/>
                    <a:pt x="351" y="174"/>
                  </a:cubicBezTo>
                  <a:cubicBezTo>
                    <a:pt x="351" y="178"/>
                    <a:pt x="353" y="178"/>
                    <a:pt x="354" y="178"/>
                  </a:cubicBezTo>
                  <a:cubicBezTo>
                    <a:pt x="354" y="179"/>
                    <a:pt x="357" y="179"/>
                    <a:pt x="359" y="179"/>
                  </a:cubicBezTo>
                  <a:cubicBezTo>
                    <a:pt x="360" y="178"/>
                    <a:pt x="363" y="182"/>
                    <a:pt x="362" y="184"/>
                  </a:cubicBezTo>
                  <a:cubicBezTo>
                    <a:pt x="360" y="185"/>
                    <a:pt x="362" y="190"/>
                    <a:pt x="365" y="190"/>
                  </a:cubicBezTo>
                  <a:cubicBezTo>
                    <a:pt x="370" y="190"/>
                    <a:pt x="370" y="190"/>
                    <a:pt x="370" y="188"/>
                  </a:cubicBezTo>
                  <a:cubicBezTo>
                    <a:pt x="368" y="187"/>
                    <a:pt x="371" y="187"/>
                    <a:pt x="373" y="185"/>
                  </a:cubicBezTo>
                  <a:cubicBezTo>
                    <a:pt x="373" y="182"/>
                    <a:pt x="377" y="182"/>
                    <a:pt x="379" y="184"/>
                  </a:cubicBezTo>
                  <a:cubicBezTo>
                    <a:pt x="379" y="184"/>
                    <a:pt x="379" y="185"/>
                    <a:pt x="380" y="185"/>
                  </a:cubicBezTo>
                  <a:cubicBezTo>
                    <a:pt x="382" y="184"/>
                    <a:pt x="380" y="185"/>
                    <a:pt x="383" y="187"/>
                  </a:cubicBezTo>
                  <a:cubicBezTo>
                    <a:pt x="388" y="187"/>
                    <a:pt x="385" y="184"/>
                    <a:pt x="388" y="185"/>
                  </a:cubicBezTo>
                  <a:cubicBezTo>
                    <a:pt x="388" y="187"/>
                    <a:pt x="392" y="187"/>
                    <a:pt x="391" y="188"/>
                  </a:cubicBezTo>
                  <a:cubicBezTo>
                    <a:pt x="388" y="192"/>
                    <a:pt x="392" y="192"/>
                    <a:pt x="389" y="193"/>
                  </a:cubicBezTo>
                  <a:cubicBezTo>
                    <a:pt x="386" y="195"/>
                    <a:pt x="388" y="192"/>
                    <a:pt x="386" y="192"/>
                  </a:cubicBezTo>
                  <a:cubicBezTo>
                    <a:pt x="385" y="193"/>
                    <a:pt x="386" y="190"/>
                    <a:pt x="385" y="193"/>
                  </a:cubicBezTo>
                  <a:cubicBezTo>
                    <a:pt x="382" y="195"/>
                    <a:pt x="382" y="193"/>
                    <a:pt x="380" y="195"/>
                  </a:cubicBezTo>
                  <a:cubicBezTo>
                    <a:pt x="377" y="196"/>
                    <a:pt x="377" y="198"/>
                    <a:pt x="377" y="198"/>
                  </a:cubicBezTo>
                  <a:cubicBezTo>
                    <a:pt x="376" y="198"/>
                    <a:pt x="376" y="201"/>
                    <a:pt x="374" y="201"/>
                  </a:cubicBezTo>
                  <a:cubicBezTo>
                    <a:pt x="371" y="202"/>
                    <a:pt x="373" y="199"/>
                    <a:pt x="371" y="199"/>
                  </a:cubicBezTo>
                  <a:cubicBezTo>
                    <a:pt x="370" y="201"/>
                    <a:pt x="373" y="202"/>
                    <a:pt x="371" y="204"/>
                  </a:cubicBezTo>
                  <a:cubicBezTo>
                    <a:pt x="370" y="204"/>
                    <a:pt x="371" y="206"/>
                    <a:pt x="368" y="206"/>
                  </a:cubicBezTo>
                  <a:cubicBezTo>
                    <a:pt x="366" y="207"/>
                    <a:pt x="360" y="216"/>
                    <a:pt x="363" y="215"/>
                  </a:cubicBezTo>
                  <a:cubicBezTo>
                    <a:pt x="368" y="215"/>
                    <a:pt x="365" y="218"/>
                    <a:pt x="370" y="220"/>
                  </a:cubicBezTo>
                  <a:cubicBezTo>
                    <a:pt x="374" y="221"/>
                    <a:pt x="373" y="227"/>
                    <a:pt x="376" y="232"/>
                  </a:cubicBezTo>
                  <a:cubicBezTo>
                    <a:pt x="379" y="237"/>
                    <a:pt x="376" y="237"/>
                    <a:pt x="379" y="240"/>
                  </a:cubicBezTo>
                  <a:cubicBezTo>
                    <a:pt x="382" y="241"/>
                    <a:pt x="380" y="241"/>
                    <a:pt x="382" y="244"/>
                  </a:cubicBezTo>
                  <a:cubicBezTo>
                    <a:pt x="385" y="246"/>
                    <a:pt x="386" y="249"/>
                    <a:pt x="383" y="247"/>
                  </a:cubicBezTo>
                  <a:cubicBezTo>
                    <a:pt x="379" y="246"/>
                    <a:pt x="379" y="247"/>
                    <a:pt x="377" y="246"/>
                  </a:cubicBezTo>
                  <a:cubicBezTo>
                    <a:pt x="376" y="246"/>
                    <a:pt x="377" y="244"/>
                    <a:pt x="376" y="244"/>
                  </a:cubicBezTo>
                  <a:cubicBezTo>
                    <a:pt x="374" y="243"/>
                    <a:pt x="373" y="246"/>
                    <a:pt x="371" y="246"/>
                  </a:cubicBezTo>
                  <a:cubicBezTo>
                    <a:pt x="370" y="244"/>
                    <a:pt x="368" y="240"/>
                    <a:pt x="368" y="241"/>
                  </a:cubicBezTo>
                  <a:cubicBezTo>
                    <a:pt x="366" y="243"/>
                    <a:pt x="371" y="247"/>
                    <a:pt x="374" y="244"/>
                  </a:cubicBezTo>
                  <a:cubicBezTo>
                    <a:pt x="374" y="244"/>
                    <a:pt x="377" y="246"/>
                    <a:pt x="376" y="246"/>
                  </a:cubicBezTo>
                  <a:cubicBezTo>
                    <a:pt x="376" y="247"/>
                    <a:pt x="377" y="247"/>
                    <a:pt x="380" y="251"/>
                  </a:cubicBezTo>
                  <a:cubicBezTo>
                    <a:pt x="383" y="254"/>
                    <a:pt x="386" y="257"/>
                    <a:pt x="383" y="257"/>
                  </a:cubicBezTo>
                  <a:cubicBezTo>
                    <a:pt x="382" y="257"/>
                    <a:pt x="377" y="260"/>
                    <a:pt x="377" y="261"/>
                  </a:cubicBezTo>
                  <a:cubicBezTo>
                    <a:pt x="377" y="263"/>
                    <a:pt x="374" y="260"/>
                    <a:pt x="373" y="263"/>
                  </a:cubicBezTo>
                  <a:cubicBezTo>
                    <a:pt x="373" y="265"/>
                    <a:pt x="374" y="261"/>
                    <a:pt x="374" y="263"/>
                  </a:cubicBezTo>
                  <a:cubicBezTo>
                    <a:pt x="376" y="268"/>
                    <a:pt x="379" y="260"/>
                    <a:pt x="382" y="265"/>
                  </a:cubicBezTo>
                  <a:cubicBezTo>
                    <a:pt x="385" y="268"/>
                    <a:pt x="388" y="266"/>
                    <a:pt x="386" y="268"/>
                  </a:cubicBezTo>
                  <a:cubicBezTo>
                    <a:pt x="382" y="271"/>
                    <a:pt x="385" y="268"/>
                    <a:pt x="385" y="272"/>
                  </a:cubicBezTo>
                  <a:cubicBezTo>
                    <a:pt x="386" y="277"/>
                    <a:pt x="380" y="274"/>
                    <a:pt x="383" y="275"/>
                  </a:cubicBezTo>
                  <a:cubicBezTo>
                    <a:pt x="385" y="277"/>
                    <a:pt x="382" y="277"/>
                    <a:pt x="383" y="279"/>
                  </a:cubicBezTo>
                  <a:cubicBezTo>
                    <a:pt x="383" y="280"/>
                    <a:pt x="380" y="279"/>
                    <a:pt x="382" y="282"/>
                  </a:cubicBezTo>
                  <a:cubicBezTo>
                    <a:pt x="383" y="285"/>
                    <a:pt x="382" y="283"/>
                    <a:pt x="380" y="285"/>
                  </a:cubicBezTo>
                  <a:cubicBezTo>
                    <a:pt x="380" y="286"/>
                    <a:pt x="380" y="280"/>
                    <a:pt x="379" y="285"/>
                  </a:cubicBezTo>
                  <a:cubicBezTo>
                    <a:pt x="377" y="289"/>
                    <a:pt x="374" y="289"/>
                    <a:pt x="374" y="291"/>
                  </a:cubicBezTo>
                  <a:cubicBezTo>
                    <a:pt x="376" y="293"/>
                    <a:pt x="373" y="297"/>
                    <a:pt x="371" y="299"/>
                  </a:cubicBezTo>
                  <a:cubicBezTo>
                    <a:pt x="370" y="299"/>
                    <a:pt x="373" y="300"/>
                    <a:pt x="370" y="302"/>
                  </a:cubicBezTo>
                  <a:cubicBezTo>
                    <a:pt x="368" y="302"/>
                    <a:pt x="370" y="299"/>
                    <a:pt x="368" y="300"/>
                  </a:cubicBezTo>
                  <a:cubicBezTo>
                    <a:pt x="365" y="300"/>
                    <a:pt x="368" y="300"/>
                    <a:pt x="368" y="302"/>
                  </a:cubicBezTo>
                  <a:cubicBezTo>
                    <a:pt x="370" y="305"/>
                    <a:pt x="371" y="303"/>
                    <a:pt x="368" y="303"/>
                  </a:cubicBezTo>
                  <a:cubicBezTo>
                    <a:pt x="366" y="305"/>
                    <a:pt x="365" y="308"/>
                    <a:pt x="366" y="307"/>
                  </a:cubicBezTo>
                  <a:cubicBezTo>
                    <a:pt x="370" y="307"/>
                    <a:pt x="365" y="310"/>
                    <a:pt x="366" y="313"/>
                  </a:cubicBezTo>
                  <a:cubicBezTo>
                    <a:pt x="368" y="314"/>
                    <a:pt x="366" y="316"/>
                    <a:pt x="365" y="313"/>
                  </a:cubicBezTo>
                  <a:cubicBezTo>
                    <a:pt x="363" y="311"/>
                    <a:pt x="362" y="313"/>
                    <a:pt x="363" y="314"/>
                  </a:cubicBezTo>
                  <a:cubicBezTo>
                    <a:pt x="363" y="314"/>
                    <a:pt x="366" y="314"/>
                    <a:pt x="363" y="316"/>
                  </a:cubicBezTo>
                  <a:cubicBezTo>
                    <a:pt x="362" y="317"/>
                    <a:pt x="362" y="314"/>
                    <a:pt x="360" y="316"/>
                  </a:cubicBezTo>
                  <a:cubicBezTo>
                    <a:pt x="360" y="317"/>
                    <a:pt x="363" y="317"/>
                    <a:pt x="362" y="319"/>
                  </a:cubicBezTo>
                  <a:cubicBezTo>
                    <a:pt x="359" y="320"/>
                    <a:pt x="359" y="324"/>
                    <a:pt x="357" y="322"/>
                  </a:cubicBezTo>
                  <a:cubicBezTo>
                    <a:pt x="356" y="320"/>
                    <a:pt x="356" y="324"/>
                    <a:pt x="356" y="322"/>
                  </a:cubicBezTo>
                  <a:cubicBezTo>
                    <a:pt x="354" y="320"/>
                    <a:pt x="354" y="324"/>
                    <a:pt x="354" y="324"/>
                  </a:cubicBezTo>
                  <a:cubicBezTo>
                    <a:pt x="356" y="325"/>
                    <a:pt x="353" y="328"/>
                    <a:pt x="351" y="330"/>
                  </a:cubicBezTo>
                  <a:cubicBezTo>
                    <a:pt x="350" y="331"/>
                    <a:pt x="351" y="328"/>
                    <a:pt x="348" y="330"/>
                  </a:cubicBezTo>
                  <a:cubicBezTo>
                    <a:pt x="347" y="333"/>
                    <a:pt x="347" y="330"/>
                    <a:pt x="345" y="333"/>
                  </a:cubicBezTo>
                  <a:cubicBezTo>
                    <a:pt x="344" y="335"/>
                    <a:pt x="342" y="335"/>
                    <a:pt x="344" y="335"/>
                  </a:cubicBezTo>
                  <a:cubicBezTo>
                    <a:pt x="345" y="336"/>
                    <a:pt x="342" y="336"/>
                    <a:pt x="342" y="338"/>
                  </a:cubicBezTo>
                  <a:cubicBezTo>
                    <a:pt x="342" y="339"/>
                    <a:pt x="341" y="339"/>
                    <a:pt x="338" y="341"/>
                  </a:cubicBezTo>
                  <a:cubicBezTo>
                    <a:pt x="336" y="342"/>
                    <a:pt x="336" y="339"/>
                    <a:pt x="335" y="339"/>
                  </a:cubicBezTo>
                  <a:cubicBezTo>
                    <a:pt x="335" y="339"/>
                    <a:pt x="336" y="342"/>
                    <a:pt x="335" y="342"/>
                  </a:cubicBezTo>
                  <a:cubicBezTo>
                    <a:pt x="333" y="341"/>
                    <a:pt x="331" y="339"/>
                    <a:pt x="330" y="342"/>
                  </a:cubicBezTo>
                  <a:cubicBezTo>
                    <a:pt x="328" y="344"/>
                    <a:pt x="328" y="339"/>
                    <a:pt x="327" y="341"/>
                  </a:cubicBezTo>
                  <a:cubicBezTo>
                    <a:pt x="325" y="341"/>
                    <a:pt x="328" y="342"/>
                    <a:pt x="327" y="344"/>
                  </a:cubicBezTo>
                  <a:cubicBezTo>
                    <a:pt x="325" y="344"/>
                    <a:pt x="325" y="341"/>
                    <a:pt x="325" y="342"/>
                  </a:cubicBezTo>
                  <a:cubicBezTo>
                    <a:pt x="324" y="344"/>
                    <a:pt x="325" y="344"/>
                    <a:pt x="325" y="345"/>
                  </a:cubicBezTo>
                  <a:cubicBezTo>
                    <a:pt x="324" y="345"/>
                    <a:pt x="324" y="345"/>
                    <a:pt x="322" y="345"/>
                  </a:cubicBezTo>
                  <a:cubicBezTo>
                    <a:pt x="321" y="344"/>
                    <a:pt x="322" y="344"/>
                    <a:pt x="321" y="342"/>
                  </a:cubicBezTo>
                  <a:cubicBezTo>
                    <a:pt x="319" y="341"/>
                    <a:pt x="319" y="338"/>
                    <a:pt x="318" y="339"/>
                  </a:cubicBezTo>
                  <a:cubicBezTo>
                    <a:pt x="318" y="339"/>
                    <a:pt x="319" y="344"/>
                    <a:pt x="319" y="345"/>
                  </a:cubicBezTo>
                  <a:cubicBezTo>
                    <a:pt x="318" y="348"/>
                    <a:pt x="318" y="345"/>
                    <a:pt x="316" y="347"/>
                  </a:cubicBezTo>
                  <a:cubicBezTo>
                    <a:pt x="316" y="348"/>
                    <a:pt x="315" y="345"/>
                    <a:pt x="315" y="348"/>
                  </a:cubicBezTo>
                  <a:cubicBezTo>
                    <a:pt x="315" y="352"/>
                    <a:pt x="313" y="347"/>
                    <a:pt x="312" y="350"/>
                  </a:cubicBezTo>
                  <a:cubicBezTo>
                    <a:pt x="310" y="352"/>
                    <a:pt x="310" y="348"/>
                    <a:pt x="309" y="350"/>
                  </a:cubicBezTo>
                  <a:cubicBezTo>
                    <a:pt x="307" y="353"/>
                    <a:pt x="309" y="352"/>
                    <a:pt x="307" y="350"/>
                  </a:cubicBezTo>
                  <a:cubicBezTo>
                    <a:pt x="304" y="350"/>
                    <a:pt x="307" y="352"/>
                    <a:pt x="303" y="353"/>
                  </a:cubicBezTo>
                  <a:cubicBezTo>
                    <a:pt x="298" y="355"/>
                    <a:pt x="300" y="353"/>
                    <a:pt x="296" y="355"/>
                  </a:cubicBezTo>
                  <a:cubicBezTo>
                    <a:pt x="293" y="356"/>
                    <a:pt x="292" y="358"/>
                    <a:pt x="292" y="359"/>
                  </a:cubicBezTo>
                  <a:cubicBezTo>
                    <a:pt x="292" y="361"/>
                    <a:pt x="293" y="358"/>
                    <a:pt x="293" y="361"/>
                  </a:cubicBezTo>
                  <a:cubicBezTo>
                    <a:pt x="293" y="364"/>
                    <a:pt x="296" y="364"/>
                    <a:pt x="292" y="366"/>
                  </a:cubicBezTo>
                  <a:cubicBezTo>
                    <a:pt x="289" y="367"/>
                    <a:pt x="290" y="366"/>
                    <a:pt x="290" y="364"/>
                  </a:cubicBezTo>
                  <a:cubicBezTo>
                    <a:pt x="289" y="363"/>
                    <a:pt x="287" y="363"/>
                    <a:pt x="289" y="361"/>
                  </a:cubicBezTo>
                  <a:cubicBezTo>
                    <a:pt x="289" y="359"/>
                    <a:pt x="287" y="361"/>
                    <a:pt x="287" y="358"/>
                  </a:cubicBezTo>
                  <a:cubicBezTo>
                    <a:pt x="289" y="355"/>
                    <a:pt x="290" y="355"/>
                    <a:pt x="289" y="353"/>
                  </a:cubicBezTo>
                  <a:cubicBezTo>
                    <a:pt x="289" y="353"/>
                    <a:pt x="289" y="355"/>
                    <a:pt x="287" y="353"/>
                  </a:cubicBezTo>
                  <a:cubicBezTo>
                    <a:pt x="286" y="350"/>
                    <a:pt x="286" y="352"/>
                    <a:pt x="287" y="353"/>
                  </a:cubicBezTo>
                  <a:cubicBezTo>
                    <a:pt x="287" y="355"/>
                    <a:pt x="286" y="353"/>
                    <a:pt x="284" y="355"/>
                  </a:cubicBezTo>
                  <a:cubicBezTo>
                    <a:pt x="281" y="355"/>
                    <a:pt x="286" y="352"/>
                    <a:pt x="283" y="352"/>
                  </a:cubicBezTo>
                  <a:cubicBezTo>
                    <a:pt x="280" y="352"/>
                    <a:pt x="280" y="348"/>
                    <a:pt x="278" y="350"/>
                  </a:cubicBezTo>
                  <a:cubicBezTo>
                    <a:pt x="278" y="352"/>
                    <a:pt x="280" y="352"/>
                    <a:pt x="278" y="353"/>
                  </a:cubicBezTo>
                  <a:cubicBezTo>
                    <a:pt x="278" y="353"/>
                    <a:pt x="277" y="350"/>
                    <a:pt x="277" y="353"/>
                  </a:cubicBezTo>
                  <a:cubicBezTo>
                    <a:pt x="277" y="355"/>
                    <a:pt x="275" y="353"/>
                    <a:pt x="275" y="353"/>
                  </a:cubicBezTo>
                  <a:cubicBezTo>
                    <a:pt x="272" y="352"/>
                    <a:pt x="271" y="353"/>
                    <a:pt x="269" y="352"/>
                  </a:cubicBezTo>
                  <a:cubicBezTo>
                    <a:pt x="269" y="350"/>
                    <a:pt x="268" y="352"/>
                    <a:pt x="268" y="350"/>
                  </a:cubicBezTo>
                  <a:cubicBezTo>
                    <a:pt x="266" y="347"/>
                    <a:pt x="265" y="348"/>
                    <a:pt x="265" y="347"/>
                  </a:cubicBezTo>
                  <a:cubicBezTo>
                    <a:pt x="265" y="344"/>
                    <a:pt x="262" y="345"/>
                    <a:pt x="265" y="342"/>
                  </a:cubicBezTo>
                  <a:cubicBezTo>
                    <a:pt x="266" y="339"/>
                    <a:pt x="265" y="339"/>
                    <a:pt x="263" y="339"/>
                  </a:cubicBezTo>
                  <a:cubicBezTo>
                    <a:pt x="260" y="341"/>
                    <a:pt x="262" y="338"/>
                    <a:pt x="258" y="339"/>
                  </a:cubicBezTo>
                  <a:cubicBezTo>
                    <a:pt x="255" y="339"/>
                    <a:pt x="254" y="333"/>
                    <a:pt x="252" y="335"/>
                  </a:cubicBezTo>
                  <a:cubicBezTo>
                    <a:pt x="251" y="338"/>
                    <a:pt x="249" y="336"/>
                    <a:pt x="249" y="338"/>
                  </a:cubicBezTo>
                  <a:cubicBezTo>
                    <a:pt x="251" y="339"/>
                    <a:pt x="246" y="342"/>
                    <a:pt x="245" y="341"/>
                  </a:cubicBezTo>
                  <a:cubicBezTo>
                    <a:pt x="245" y="339"/>
                    <a:pt x="243" y="339"/>
                    <a:pt x="243" y="342"/>
                  </a:cubicBezTo>
                  <a:cubicBezTo>
                    <a:pt x="243" y="345"/>
                    <a:pt x="242" y="342"/>
                    <a:pt x="240" y="341"/>
                  </a:cubicBezTo>
                  <a:cubicBezTo>
                    <a:pt x="240" y="341"/>
                    <a:pt x="240" y="342"/>
                    <a:pt x="239" y="341"/>
                  </a:cubicBezTo>
                  <a:cubicBezTo>
                    <a:pt x="237" y="338"/>
                    <a:pt x="237" y="344"/>
                    <a:pt x="236" y="344"/>
                  </a:cubicBezTo>
                  <a:cubicBezTo>
                    <a:pt x="234" y="344"/>
                    <a:pt x="236" y="342"/>
                    <a:pt x="233" y="341"/>
                  </a:cubicBezTo>
                  <a:cubicBezTo>
                    <a:pt x="230" y="339"/>
                    <a:pt x="231" y="344"/>
                    <a:pt x="228" y="344"/>
                  </a:cubicBezTo>
                  <a:cubicBezTo>
                    <a:pt x="227" y="344"/>
                    <a:pt x="222" y="344"/>
                    <a:pt x="225" y="348"/>
                  </a:cubicBezTo>
                  <a:cubicBezTo>
                    <a:pt x="227" y="355"/>
                    <a:pt x="225" y="353"/>
                    <a:pt x="225" y="355"/>
                  </a:cubicBezTo>
                  <a:cubicBezTo>
                    <a:pt x="227" y="356"/>
                    <a:pt x="225" y="358"/>
                    <a:pt x="225" y="356"/>
                  </a:cubicBezTo>
                  <a:cubicBezTo>
                    <a:pt x="223" y="355"/>
                    <a:pt x="222" y="359"/>
                    <a:pt x="220" y="353"/>
                  </a:cubicBezTo>
                  <a:cubicBezTo>
                    <a:pt x="220" y="352"/>
                    <a:pt x="220" y="348"/>
                    <a:pt x="217" y="352"/>
                  </a:cubicBezTo>
                  <a:cubicBezTo>
                    <a:pt x="214" y="356"/>
                    <a:pt x="214" y="353"/>
                    <a:pt x="213" y="353"/>
                  </a:cubicBezTo>
                  <a:cubicBezTo>
                    <a:pt x="211" y="355"/>
                    <a:pt x="213" y="352"/>
                    <a:pt x="211" y="352"/>
                  </a:cubicBezTo>
                  <a:cubicBezTo>
                    <a:pt x="210" y="350"/>
                    <a:pt x="211" y="348"/>
                    <a:pt x="210" y="347"/>
                  </a:cubicBezTo>
                  <a:cubicBezTo>
                    <a:pt x="208" y="347"/>
                    <a:pt x="204" y="348"/>
                    <a:pt x="205" y="345"/>
                  </a:cubicBezTo>
                  <a:cubicBezTo>
                    <a:pt x="207" y="341"/>
                    <a:pt x="205" y="342"/>
                    <a:pt x="205" y="339"/>
                  </a:cubicBezTo>
                  <a:cubicBezTo>
                    <a:pt x="207" y="338"/>
                    <a:pt x="210" y="338"/>
                    <a:pt x="205" y="338"/>
                  </a:cubicBezTo>
                  <a:cubicBezTo>
                    <a:pt x="201" y="338"/>
                    <a:pt x="202" y="335"/>
                    <a:pt x="201" y="331"/>
                  </a:cubicBezTo>
                  <a:cubicBezTo>
                    <a:pt x="199" y="328"/>
                    <a:pt x="204" y="325"/>
                    <a:pt x="201" y="327"/>
                  </a:cubicBezTo>
                  <a:cubicBezTo>
                    <a:pt x="199" y="328"/>
                    <a:pt x="198" y="325"/>
                    <a:pt x="195" y="328"/>
                  </a:cubicBezTo>
                  <a:cubicBezTo>
                    <a:pt x="192" y="330"/>
                    <a:pt x="192" y="328"/>
                    <a:pt x="193" y="327"/>
                  </a:cubicBezTo>
                  <a:cubicBezTo>
                    <a:pt x="195" y="325"/>
                    <a:pt x="188" y="322"/>
                    <a:pt x="193" y="320"/>
                  </a:cubicBezTo>
                  <a:cubicBezTo>
                    <a:pt x="195" y="319"/>
                    <a:pt x="192" y="316"/>
                    <a:pt x="195" y="314"/>
                  </a:cubicBezTo>
                  <a:cubicBezTo>
                    <a:pt x="198" y="314"/>
                    <a:pt x="196" y="311"/>
                    <a:pt x="198" y="311"/>
                  </a:cubicBezTo>
                  <a:cubicBezTo>
                    <a:pt x="199" y="313"/>
                    <a:pt x="198" y="310"/>
                    <a:pt x="201" y="310"/>
                  </a:cubicBezTo>
                  <a:cubicBezTo>
                    <a:pt x="202" y="310"/>
                    <a:pt x="199" y="307"/>
                    <a:pt x="201" y="302"/>
                  </a:cubicBezTo>
                  <a:cubicBezTo>
                    <a:pt x="202" y="297"/>
                    <a:pt x="199" y="296"/>
                    <a:pt x="201" y="294"/>
                  </a:cubicBezTo>
                  <a:cubicBezTo>
                    <a:pt x="202" y="293"/>
                    <a:pt x="201" y="289"/>
                    <a:pt x="199" y="291"/>
                  </a:cubicBezTo>
                  <a:cubicBezTo>
                    <a:pt x="196" y="293"/>
                    <a:pt x="199" y="286"/>
                    <a:pt x="195" y="283"/>
                  </a:cubicBezTo>
                  <a:cubicBezTo>
                    <a:pt x="190" y="279"/>
                    <a:pt x="192" y="283"/>
                    <a:pt x="190" y="285"/>
                  </a:cubicBezTo>
                  <a:cubicBezTo>
                    <a:pt x="188" y="283"/>
                    <a:pt x="188" y="282"/>
                    <a:pt x="184" y="283"/>
                  </a:cubicBezTo>
                  <a:cubicBezTo>
                    <a:pt x="178" y="283"/>
                    <a:pt x="185" y="282"/>
                    <a:pt x="184" y="277"/>
                  </a:cubicBezTo>
                  <a:cubicBezTo>
                    <a:pt x="184" y="274"/>
                    <a:pt x="179" y="279"/>
                    <a:pt x="182" y="275"/>
                  </a:cubicBezTo>
                  <a:cubicBezTo>
                    <a:pt x="184" y="272"/>
                    <a:pt x="182" y="275"/>
                    <a:pt x="181" y="272"/>
                  </a:cubicBezTo>
                  <a:cubicBezTo>
                    <a:pt x="181" y="271"/>
                    <a:pt x="176" y="272"/>
                    <a:pt x="176" y="274"/>
                  </a:cubicBezTo>
                  <a:cubicBezTo>
                    <a:pt x="175" y="275"/>
                    <a:pt x="173" y="275"/>
                    <a:pt x="170" y="274"/>
                  </a:cubicBezTo>
                  <a:cubicBezTo>
                    <a:pt x="169" y="272"/>
                    <a:pt x="167" y="274"/>
                    <a:pt x="164" y="277"/>
                  </a:cubicBezTo>
                  <a:cubicBezTo>
                    <a:pt x="161" y="280"/>
                    <a:pt x="158" y="279"/>
                    <a:pt x="157" y="282"/>
                  </a:cubicBezTo>
                  <a:cubicBezTo>
                    <a:pt x="157" y="285"/>
                    <a:pt x="153" y="283"/>
                    <a:pt x="153" y="286"/>
                  </a:cubicBezTo>
                  <a:cubicBezTo>
                    <a:pt x="153" y="288"/>
                    <a:pt x="150" y="289"/>
                    <a:pt x="144" y="289"/>
                  </a:cubicBezTo>
                  <a:cubicBezTo>
                    <a:pt x="146" y="286"/>
                    <a:pt x="144" y="286"/>
                    <a:pt x="143" y="286"/>
                  </a:cubicBezTo>
                  <a:cubicBezTo>
                    <a:pt x="141" y="285"/>
                    <a:pt x="141" y="288"/>
                    <a:pt x="140" y="286"/>
                  </a:cubicBezTo>
                  <a:cubicBezTo>
                    <a:pt x="138" y="285"/>
                    <a:pt x="134" y="286"/>
                    <a:pt x="135" y="285"/>
                  </a:cubicBezTo>
                  <a:cubicBezTo>
                    <a:pt x="137" y="283"/>
                    <a:pt x="131" y="282"/>
                    <a:pt x="129" y="286"/>
                  </a:cubicBezTo>
                  <a:cubicBezTo>
                    <a:pt x="128" y="289"/>
                    <a:pt x="126" y="286"/>
                    <a:pt x="126" y="289"/>
                  </a:cubicBezTo>
                  <a:cubicBezTo>
                    <a:pt x="125" y="293"/>
                    <a:pt x="125" y="291"/>
                    <a:pt x="123" y="294"/>
                  </a:cubicBezTo>
                  <a:cubicBezTo>
                    <a:pt x="122" y="289"/>
                    <a:pt x="128" y="282"/>
                    <a:pt x="117" y="288"/>
                  </a:cubicBezTo>
                  <a:cubicBezTo>
                    <a:pt x="117" y="288"/>
                    <a:pt x="115" y="288"/>
                    <a:pt x="114" y="288"/>
                  </a:cubicBezTo>
                  <a:cubicBezTo>
                    <a:pt x="114" y="289"/>
                    <a:pt x="114" y="288"/>
                    <a:pt x="111" y="288"/>
                  </a:cubicBezTo>
                  <a:cubicBezTo>
                    <a:pt x="109" y="289"/>
                    <a:pt x="106" y="283"/>
                    <a:pt x="105" y="286"/>
                  </a:cubicBezTo>
                  <a:cubicBezTo>
                    <a:pt x="105" y="288"/>
                    <a:pt x="103" y="288"/>
                    <a:pt x="102" y="286"/>
                  </a:cubicBezTo>
                  <a:cubicBezTo>
                    <a:pt x="100" y="283"/>
                    <a:pt x="102" y="288"/>
                    <a:pt x="100" y="288"/>
                  </a:cubicBezTo>
                  <a:cubicBezTo>
                    <a:pt x="99" y="288"/>
                    <a:pt x="99" y="283"/>
                    <a:pt x="97" y="283"/>
                  </a:cubicBezTo>
                  <a:cubicBezTo>
                    <a:pt x="94" y="283"/>
                    <a:pt x="93" y="285"/>
                    <a:pt x="94" y="282"/>
                  </a:cubicBezTo>
                  <a:cubicBezTo>
                    <a:pt x="94" y="280"/>
                    <a:pt x="94" y="280"/>
                    <a:pt x="93" y="280"/>
                  </a:cubicBezTo>
                  <a:cubicBezTo>
                    <a:pt x="91" y="282"/>
                    <a:pt x="87" y="279"/>
                    <a:pt x="87" y="275"/>
                  </a:cubicBezTo>
                  <a:cubicBezTo>
                    <a:pt x="87" y="272"/>
                    <a:pt x="85" y="274"/>
                    <a:pt x="82" y="274"/>
                  </a:cubicBezTo>
                  <a:cubicBezTo>
                    <a:pt x="80" y="275"/>
                    <a:pt x="79" y="269"/>
                    <a:pt x="77" y="269"/>
                  </a:cubicBezTo>
                  <a:cubicBezTo>
                    <a:pt x="74" y="269"/>
                    <a:pt x="74" y="266"/>
                    <a:pt x="71" y="266"/>
                  </a:cubicBezTo>
                  <a:cubicBezTo>
                    <a:pt x="68" y="265"/>
                    <a:pt x="73" y="263"/>
                    <a:pt x="67" y="261"/>
                  </a:cubicBezTo>
                  <a:cubicBezTo>
                    <a:pt x="62" y="260"/>
                    <a:pt x="64" y="269"/>
                    <a:pt x="61" y="263"/>
                  </a:cubicBezTo>
                  <a:cubicBezTo>
                    <a:pt x="61" y="261"/>
                    <a:pt x="56" y="260"/>
                    <a:pt x="53" y="257"/>
                  </a:cubicBezTo>
                  <a:cubicBezTo>
                    <a:pt x="50" y="254"/>
                    <a:pt x="50" y="258"/>
                    <a:pt x="47" y="252"/>
                  </a:cubicBezTo>
                  <a:cubicBezTo>
                    <a:pt x="45" y="249"/>
                    <a:pt x="42" y="255"/>
                    <a:pt x="42" y="251"/>
                  </a:cubicBezTo>
                  <a:cubicBezTo>
                    <a:pt x="44" y="246"/>
                    <a:pt x="42" y="243"/>
                    <a:pt x="41" y="241"/>
                  </a:cubicBezTo>
                  <a:cubicBezTo>
                    <a:pt x="39" y="238"/>
                    <a:pt x="42" y="238"/>
                    <a:pt x="44" y="240"/>
                  </a:cubicBezTo>
                  <a:cubicBezTo>
                    <a:pt x="45" y="243"/>
                    <a:pt x="45" y="240"/>
                    <a:pt x="47" y="240"/>
                  </a:cubicBezTo>
                  <a:cubicBezTo>
                    <a:pt x="52" y="238"/>
                    <a:pt x="47" y="235"/>
                    <a:pt x="48" y="234"/>
                  </a:cubicBezTo>
                  <a:cubicBezTo>
                    <a:pt x="48" y="232"/>
                    <a:pt x="42" y="232"/>
                    <a:pt x="44" y="227"/>
                  </a:cubicBezTo>
                  <a:cubicBezTo>
                    <a:pt x="45" y="226"/>
                    <a:pt x="41" y="224"/>
                    <a:pt x="47" y="223"/>
                  </a:cubicBezTo>
                  <a:cubicBezTo>
                    <a:pt x="52" y="223"/>
                    <a:pt x="47" y="221"/>
                    <a:pt x="53" y="216"/>
                  </a:cubicBezTo>
                  <a:cubicBezTo>
                    <a:pt x="56" y="213"/>
                    <a:pt x="53" y="213"/>
                    <a:pt x="55" y="210"/>
                  </a:cubicBezTo>
                  <a:cubicBezTo>
                    <a:pt x="58" y="207"/>
                    <a:pt x="55" y="206"/>
                    <a:pt x="55" y="207"/>
                  </a:cubicBezTo>
                  <a:cubicBezTo>
                    <a:pt x="53" y="210"/>
                    <a:pt x="53" y="206"/>
                    <a:pt x="52" y="207"/>
                  </a:cubicBezTo>
                  <a:cubicBezTo>
                    <a:pt x="50" y="207"/>
                    <a:pt x="52" y="202"/>
                    <a:pt x="45" y="202"/>
                  </a:cubicBezTo>
                  <a:cubicBezTo>
                    <a:pt x="39" y="204"/>
                    <a:pt x="41" y="206"/>
                    <a:pt x="36" y="207"/>
                  </a:cubicBezTo>
                  <a:cubicBezTo>
                    <a:pt x="35" y="207"/>
                    <a:pt x="35" y="207"/>
                    <a:pt x="35" y="207"/>
                  </a:cubicBezTo>
                  <a:cubicBezTo>
                    <a:pt x="32" y="207"/>
                    <a:pt x="27" y="206"/>
                    <a:pt x="26" y="204"/>
                  </a:cubicBezTo>
                  <a:cubicBezTo>
                    <a:pt x="26" y="202"/>
                    <a:pt x="24" y="206"/>
                    <a:pt x="21" y="202"/>
                  </a:cubicBezTo>
                  <a:cubicBezTo>
                    <a:pt x="20" y="199"/>
                    <a:pt x="23" y="201"/>
                    <a:pt x="21" y="196"/>
                  </a:cubicBezTo>
                  <a:cubicBezTo>
                    <a:pt x="18" y="192"/>
                    <a:pt x="17" y="196"/>
                    <a:pt x="17" y="193"/>
                  </a:cubicBezTo>
                  <a:cubicBezTo>
                    <a:pt x="15" y="190"/>
                    <a:pt x="12" y="193"/>
                    <a:pt x="9" y="190"/>
                  </a:cubicBezTo>
                  <a:cubicBezTo>
                    <a:pt x="7" y="190"/>
                    <a:pt x="7" y="188"/>
                    <a:pt x="10" y="188"/>
                  </a:cubicBezTo>
                  <a:cubicBezTo>
                    <a:pt x="13" y="188"/>
                    <a:pt x="15" y="187"/>
                    <a:pt x="13" y="185"/>
                  </a:cubicBezTo>
                  <a:cubicBezTo>
                    <a:pt x="10" y="184"/>
                    <a:pt x="13" y="181"/>
                    <a:pt x="12" y="179"/>
                  </a:cubicBezTo>
                  <a:cubicBezTo>
                    <a:pt x="10" y="178"/>
                    <a:pt x="12" y="176"/>
                    <a:pt x="12" y="174"/>
                  </a:cubicBezTo>
                  <a:cubicBezTo>
                    <a:pt x="10" y="173"/>
                    <a:pt x="6" y="171"/>
                    <a:pt x="6" y="174"/>
                  </a:cubicBezTo>
                  <a:cubicBezTo>
                    <a:pt x="6" y="176"/>
                    <a:pt x="3" y="173"/>
                    <a:pt x="4" y="170"/>
                  </a:cubicBezTo>
                  <a:cubicBezTo>
                    <a:pt x="4" y="168"/>
                    <a:pt x="1" y="168"/>
                    <a:pt x="3" y="165"/>
                  </a:cubicBezTo>
                  <a:cubicBezTo>
                    <a:pt x="9" y="164"/>
                    <a:pt x="0" y="159"/>
                    <a:pt x="7" y="157"/>
                  </a:cubicBezTo>
                  <a:cubicBezTo>
                    <a:pt x="13" y="156"/>
                    <a:pt x="10" y="153"/>
                    <a:pt x="13" y="153"/>
                  </a:cubicBezTo>
                  <a:cubicBezTo>
                    <a:pt x="18" y="154"/>
                    <a:pt x="17" y="148"/>
                    <a:pt x="18" y="153"/>
                  </a:cubicBezTo>
                  <a:cubicBezTo>
                    <a:pt x="20" y="157"/>
                    <a:pt x="21" y="153"/>
                    <a:pt x="23" y="154"/>
                  </a:cubicBezTo>
                  <a:cubicBezTo>
                    <a:pt x="26" y="156"/>
                    <a:pt x="26" y="153"/>
                    <a:pt x="27" y="148"/>
                  </a:cubicBezTo>
                  <a:cubicBezTo>
                    <a:pt x="29" y="145"/>
                    <a:pt x="38" y="150"/>
                    <a:pt x="39" y="143"/>
                  </a:cubicBezTo>
                  <a:cubicBezTo>
                    <a:pt x="41" y="140"/>
                    <a:pt x="48" y="139"/>
                    <a:pt x="52" y="137"/>
                  </a:cubicBezTo>
                  <a:cubicBezTo>
                    <a:pt x="53" y="136"/>
                    <a:pt x="53" y="137"/>
                    <a:pt x="56" y="134"/>
                  </a:cubicBezTo>
                  <a:cubicBezTo>
                    <a:pt x="56" y="132"/>
                    <a:pt x="53" y="128"/>
                    <a:pt x="56" y="126"/>
                  </a:cubicBezTo>
                  <a:cubicBezTo>
                    <a:pt x="59" y="126"/>
                    <a:pt x="55" y="125"/>
                    <a:pt x="58" y="123"/>
                  </a:cubicBezTo>
                  <a:cubicBezTo>
                    <a:pt x="62" y="122"/>
                    <a:pt x="55" y="109"/>
                    <a:pt x="56" y="106"/>
                  </a:cubicBezTo>
                  <a:cubicBezTo>
                    <a:pt x="58" y="103"/>
                    <a:pt x="47" y="103"/>
                    <a:pt x="55" y="101"/>
                  </a:cubicBezTo>
                  <a:cubicBezTo>
                    <a:pt x="59" y="100"/>
                    <a:pt x="65" y="98"/>
                    <a:pt x="67" y="98"/>
                  </a:cubicBezTo>
                  <a:cubicBezTo>
                    <a:pt x="70" y="100"/>
                    <a:pt x="73" y="101"/>
                    <a:pt x="74" y="98"/>
                  </a:cubicBezTo>
                  <a:cubicBezTo>
                    <a:pt x="74" y="95"/>
                    <a:pt x="70" y="97"/>
                    <a:pt x="71" y="94"/>
                  </a:cubicBezTo>
                  <a:cubicBezTo>
                    <a:pt x="74" y="91"/>
                    <a:pt x="76" y="81"/>
                    <a:pt x="76" y="78"/>
                  </a:cubicBezTo>
                  <a:cubicBezTo>
                    <a:pt x="77" y="73"/>
                    <a:pt x="82" y="80"/>
                    <a:pt x="87" y="80"/>
                  </a:cubicBezTo>
                  <a:cubicBezTo>
                    <a:pt x="91" y="78"/>
                    <a:pt x="90" y="81"/>
                    <a:pt x="93" y="80"/>
                  </a:cubicBezTo>
                  <a:cubicBezTo>
                    <a:pt x="97" y="78"/>
                    <a:pt x="99" y="76"/>
                    <a:pt x="97" y="73"/>
                  </a:cubicBezTo>
                  <a:cubicBezTo>
                    <a:pt x="96" y="70"/>
                    <a:pt x="94" y="64"/>
                    <a:pt x="103" y="61"/>
                  </a:cubicBezTo>
                  <a:cubicBezTo>
                    <a:pt x="111" y="59"/>
                    <a:pt x="102" y="53"/>
                    <a:pt x="111" y="55"/>
                  </a:cubicBezTo>
                  <a:cubicBezTo>
                    <a:pt x="115" y="53"/>
                    <a:pt x="115" y="53"/>
                    <a:pt x="115" y="53"/>
                  </a:cubicBezTo>
                  <a:cubicBezTo>
                    <a:pt x="114" y="58"/>
                    <a:pt x="118" y="64"/>
                    <a:pt x="123" y="66"/>
                  </a:cubicBezTo>
                  <a:cubicBezTo>
                    <a:pt x="126" y="69"/>
                    <a:pt x="128" y="64"/>
                    <a:pt x="129" y="67"/>
                  </a:cubicBezTo>
                  <a:cubicBezTo>
                    <a:pt x="131" y="70"/>
                    <a:pt x="132" y="67"/>
                    <a:pt x="132" y="69"/>
                  </a:cubicBezTo>
                  <a:cubicBezTo>
                    <a:pt x="134" y="72"/>
                    <a:pt x="141" y="78"/>
                    <a:pt x="140" y="84"/>
                  </a:cubicBezTo>
                  <a:cubicBezTo>
                    <a:pt x="138" y="91"/>
                    <a:pt x="141" y="89"/>
                    <a:pt x="138" y="94"/>
                  </a:cubicBezTo>
                  <a:cubicBezTo>
                    <a:pt x="137" y="95"/>
                    <a:pt x="137" y="100"/>
                    <a:pt x="141" y="100"/>
                  </a:cubicBezTo>
                  <a:cubicBezTo>
                    <a:pt x="144" y="100"/>
                    <a:pt x="147" y="101"/>
                    <a:pt x="152" y="101"/>
                  </a:cubicBezTo>
                  <a:cubicBezTo>
                    <a:pt x="157" y="101"/>
                    <a:pt x="161" y="101"/>
                    <a:pt x="169" y="109"/>
                  </a:cubicBezTo>
                  <a:cubicBezTo>
                    <a:pt x="178" y="117"/>
                    <a:pt x="176" y="111"/>
                    <a:pt x="178" y="117"/>
                  </a:cubicBezTo>
                  <a:cubicBezTo>
                    <a:pt x="179" y="125"/>
                    <a:pt x="181" y="122"/>
                    <a:pt x="182" y="126"/>
                  </a:cubicBezTo>
                  <a:cubicBezTo>
                    <a:pt x="182" y="129"/>
                    <a:pt x="185" y="126"/>
                    <a:pt x="188" y="128"/>
                  </a:cubicBezTo>
                  <a:cubicBezTo>
                    <a:pt x="202" y="129"/>
                    <a:pt x="204" y="129"/>
                    <a:pt x="214" y="128"/>
                  </a:cubicBezTo>
                  <a:cubicBezTo>
                    <a:pt x="225" y="128"/>
                    <a:pt x="228" y="134"/>
                    <a:pt x="231" y="134"/>
                  </a:cubicBezTo>
                  <a:cubicBezTo>
                    <a:pt x="234" y="134"/>
                    <a:pt x="240" y="140"/>
                    <a:pt x="245" y="137"/>
                  </a:cubicBezTo>
                  <a:cubicBezTo>
                    <a:pt x="249" y="136"/>
                    <a:pt x="246" y="140"/>
                    <a:pt x="248" y="140"/>
                  </a:cubicBezTo>
                  <a:cubicBezTo>
                    <a:pt x="251" y="139"/>
                    <a:pt x="251" y="142"/>
                    <a:pt x="252" y="140"/>
                  </a:cubicBezTo>
                  <a:cubicBezTo>
                    <a:pt x="265" y="132"/>
                    <a:pt x="265" y="136"/>
                    <a:pt x="268" y="132"/>
                  </a:cubicBezTo>
                  <a:cubicBezTo>
                    <a:pt x="272" y="129"/>
                    <a:pt x="269" y="131"/>
                    <a:pt x="274" y="131"/>
                  </a:cubicBezTo>
                  <a:cubicBezTo>
                    <a:pt x="280" y="131"/>
                    <a:pt x="280" y="132"/>
                    <a:pt x="283" y="131"/>
                  </a:cubicBezTo>
                  <a:cubicBezTo>
                    <a:pt x="284" y="129"/>
                    <a:pt x="286" y="132"/>
                    <a:pt x="287" y="131"/>
                  </a:cubicBezTo>
                  <a:cubicBezTo>
                    <a:pt x="289" y="128"/>
                    <a:pt x="292" y="129"/>
                    <a:pt x="295" y="125"/>
                  </a:cubicBezTo>
                  <a:cubicBezTo>
                    <a:pt x="300" y="120"/>
                    <a:pt x="301" y="120"/>
                    <a:pt x="306" y="117"/>
                  </a:cubicBezTo>
                  <a:cubicBezTo>
                    <a:pt x="309" y="115"/>
                    <a:pt x="303" y="112"/>
                    <a:pt x="303" y="109"/>
                  </a:cubicBezTo>
                  <a:cubicBezTo>
                    <a:pt x="303" y="104"/>
                    <a:pt x="303" y="101"/>
                    <a:pt x="306" y="101"/>
                  </a:cubicBezTo>
                  <a:cubicBezTo>
                    <a:pt x="310" y="100"/>
                    <a:pt x="313" y="108"/>
                    <a:pt x="321" y="104"/>
                  </a:cubicBezTo>
                  <a:cubicBezTo>
                    <a:pt x="327" y="101"/>
                    <a:pt x="325" y="97"/>
                    <a:pt x="330" y="97"/>
                  </a:cubicBezTo>
                  <a:cubicBezTo>
                    <a:pt x="333" y="98"/>
                    <a:pt x="336" y="97"/>
                    <a:pt x="339" y="94"/>
                  </a:cubicBezTo>
                  <a:cubicBezTo>
                    <a:pt x="342" y="92"/>
                    <a:pt x="339" y="92"/>
                    <a:pt x="342" y="87"/>
                  </a:cubicBezTo>
                  <a:cubicBezTo>
                    <a:pt x="345" y="84"/>
                    <a:pt x="350" y="86"/>
                    <a:pt x="353" y="83"/>
                  </a:cubicBezTo>
                  <a:cubicBezTo>
                    <a:pt x="357" y="81"/>
                    <a:pt x="359" y="84"/>
                    <a:pt x="360" y="83"/>
                  </a:cubicBezTo>
                  <a:cubicBezTo>
                    <a:pt x="362" y="81"/>
                    <a:pt x="366" y="84"/>
                    <a:pt x="370" y="83"/>
                  </a:cubicBezTo>
                  <a:cubicBezTo>
                    <a:pt x="371" y="81"/>
                    <a:pt x="368" y="76"/>
                    <a:pt x="365" y="73"/>
                  </a:cubicBezTo>
                  <a:cubicBezTo>
                    <a:pt x="362" y="70"/>
                    <a:pt x="360" y="67"/>
                    <a:pt x="354" y="67"/>
                  </a:cubicBezTo>
                  <a:cubicBezTo>
                    <a:pt x="348" y="67"/>
                    <a:pt x="351" y="73"/>
                    <a:pt x="348" y="70"/>
                  </a:cubicBezTo>
                  <a:cubicBezTo>
                    <a:pt x="345" y="69"/>
                    <a:pt x="341" y="69"/>
                    <a:pt x="339" y="70"/>
                  </a:cubicBezTo>
                  <a:cubicBezTo>
                    <a:pt x="338" y="72"/>
                    <a:pt x="333" y="67"/>
                    <a:pt x="336" y="66"/>
                  </a:cubicBezTo>
                  <a:cubicBezTo>
                    <a:pt x="339" y="63"/>
                    <a:pt x="333" y="67"/>
                    <a:pt x="344" y="46"/>
                  </a:cubicBezTo>
                  <a:cubicBezTo>
                    <a:pt x="351" y="50"/>
                    <a:pt x="354" y="50"/>
                    <a:pt x="360" y="44"/>
                  </a:cubicBezTo>
                  <a:cubicBezTo>
                    <a:pt x="366" y="38"/>
                    <a:pt x="365" y="33"/>
                    <a:pt x="373" y="24"/>
                  </a:cubicBezTo>
                  <a:cubicBezTo>
                    <a:pt x="379" y="16"/>
                    <a:pt x="376" y="13"/>
                    <a:pt x="371" y="13"/>
                  </a:cubicBezTo>
                  <a:cubicBezTo>
                    <a:pt x="366" y="13"/>
                    <a:pt x="373" y="3"/>
                    <a:pt x="388" y="2"/>
                  </a:cubicBezTo>
                  <a:cubicBezTo>
                    <a:pt x="401" y="0"/>
                    <a:pt x="406" y="5"/>
                    <a:pt x="411" y="5"/>
                  </a:cubicBezTo>
                  <a:cubicBezTo>
                    <a:pt x="415" y="5"/>
                    <a:pt x="424" y="18"/>
                    <a:pt x="427" y="33"/>
                  </a:cubicBezTo>
                  <a:cubicBezTo>
                    <a:pt x="429" y="50"/>
                    <a:pt x="432" y="49"/>
                    <a:pt x="441" y="50"/>
                  </a:cubicBezTo>
                  <a:cubicBezTo>
                    <a:pt x="450" y="52"/>
                    <a:pt x="447" y="56"/>
                    <a:pt x="452" y="56"/>
                  </a:cubicBezTo>
                  <a:cubicBezTo>
                    <a:pt x="456" y="58"/>
                    <a:pt x="452" y="61"/>
                    <a:pt x="455" y="63"/>
                  </a:cubicBezTo>
                  <a:cubicBezTo>
                    <a:pt x="458" y="64"/>
                    <a:pt x="452" y="66"/>
                    <a:pt x="456" y="69"/>
                  </a:cubicBezTo>
                  <a:cubicBezTo>
                    <a:pt x="461" y="73"/>
                    <a:pt x="467" y="72"/>
                    <a:pt x="471" y="67"/>
                  </a:cubicBezTo>
                  <a:cubicBezTo>
                    <a:pt x="476" y="64"/>
                    <a:pt x="476" y="69"/>
                    <a:pt x="481" y="64"/>
                  </a:cubicBezTo>
                  <a:cubicBezTo>
                    <a:pt x="485" y="59"/>
                    <a:pt x="490" y="67"/>
                    <a:pt x="485" y="73"/>
                  </a:cubicBezTo>
                  <a:cubicBezTo>
                    <a:pt x="481" y="81"/>
                    <a:pt x="478" y="104"/>
                    <a:pt x="471" y="101"/>
                  </a:cubicBezTo>
                  <a:cubicBezTo>
                    <a:pt x="465" y="98"/>
                    <a:pt x="464" y="97"/>
                    <a:pt x="462" y="100"/>
                  </a:cubicBezTo>
                  <a:cubicBezTo>
                    <a:pt x="461" y="104"/>
                    <a:pt x="455" y="100"/>
                    <a:pt x="458" y="106"/>
                  </a:cubicBezTo>
                  <a:cubicBezTo>
                    <a:pt x="459" y="112"/>
                    <a:pt x="461" y="119"/>
                    <a:pt x="458" y="123"/>
                  </a:cubicBezTo>
                  <a:cubicBezTo>
                    <a:pt x="456" y="129"/>
                    <a:pt x="455" y="123"/>
                    <a:pt x="453" y="129"/>
                  </a:cubicBezTo>
                  <a:cubicBezTo>
                    <a:pt x="453" y="131"/>
                    <a:pt x="453" y="131"/>
                    <a:pt x="453" y="131"/>
                  </a:cubicBezTo>
                  <a:close/>
                </a:path>
              </a:pathLst>
            </a:custGeom>
            <a:grpFill/>
            <a:ln w="6350" cmpd="sng">
              <a:solidFill>
                <a:schemeClr val="bg1"/>
              </a:solidFill>
              <a:round/>
              <a:headEnd/>
              <a:tailEnd/>
            </a:ln>
          </p:spPr>
          <p:txBody>
            <a:bodyPr/>
            <a:lstStyle/>
            <a:p>
              <a:endParaRPr lang="en-GB" sz="1539" dirty="0"/>
            </a:p>
          </p:txBody>
        </p:sp>
        <p:sp>
          <p:nvSpPr>
            <p:cNvPr id="421" name="Freeform 11"/>
            <p:cNvSpPr>
              <a:spLocks noEditPoints="1"/>
            </p:cNvSpPr>
            <p:nvPr/>
          </p:nvSpPr>
          <p:spPr bwMode="auto">
            <a:xfrm>
              <a:off x="9059816" y="6215633"/>
              <a:ext cx="305289" cy="427396"/>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grpFill/>
            <a:ln w="6350" cmpd="sng">
              <a:solidFill>
                <a:schemeClr val="bg1"/>
              </a:solidFill>
              <a:round/>
              <a:headEnd/>
              <a:tailEnd/>
            </a:ln>
          </p:spPr>
          <p:txBody>
            <a:bodyPr/>
            <a:lstStyle/>
            <a:p>
              <a:endParaRPr lang="en-GB" sz="1539" dirty="0"/>
            </a:p>
          </p:txBody>
        </p:sp>
        <p:sp>
          <p:nvSpPr>
            <p:cNvPr id="422" name="Freeform 13"/>
            <p:cNvSpPr>
              <a:spLocks/>
            </p:cNvSpPr>
            <p:nvPr/>
          </p:nvSpPr>
          <p:spPr bwMode="auto">
            <a:xfrm>
              <a:off x="6014965" y="5489382"/>
              <a:ext cx="186387" cy="443464"/>
            </a:xfrm>
            <a:custGeom>
              <a:avLst/>
              <a:gdLst/>
              <a:ahLst/>
              <a:cxnLst>
                <a:cxn ang="0">
                  <a:pos x="46" y="12"/>
                </a:cxn>
                <a:cxn ang="0">
                  <a:pos x="48" y="4"/>
                </a:cxn>
                <a:cxn ang="0">
                  <a:pos x="54" y="11"/>
                </a:cxn>
                <a:cxn ang="0">
                  <a:pos x="58" y="32"/>
                </a:cxn>
                <a:cxn ang="0">
                  <a:pos x="55" y="42"/>
                </a:cxn>
                <a:cxn ang="0">
                  <a:pos x="52" y="43"/>
                </a:cxn>
                <a:cxn ang="0">
                  <a:pos x="54" y="51"/>
                </a:cxn>
                <a:cxn ang="0">
                  <a:pos x="51" y="59"/>
                </a:cxn>
                <a:cxn ang="0">
                  <a:pos x="45" y="83"/>
                </a:cxn>
                <a:cxn ang="0">
                  <a:pos x="29" y="135"/>
                </a:cxn>
                <a:cxn ang="0">
                  <a:pos x="16" y="138"/>
                </a:cxn>
                <a:cxn ang="0">
                  <a:pos x="7" y="130"/>
                </a:cxn>
                <a:cxn ang="0">
                  <a:pos x="5" y="116"/>
                </a:cxn>
                <a:cxn ang="0">
                  <a:pos x="2" y="101"/>
                </a:cxn>
                <a:cxn ang="0">
                  <a:pos x="7" y="93"/>
                </a:cxn>
                <a:cxn ang="0">
                  <a:pos x="11" y="80"/>
                </a:cxn>
                <a:cxn ang="0">
                  <a:pos x="10" y="71"/>
                </a:cxn>
                <a:cxn ang="0">
                  <a:pos x="8" y="63"/>
                </a:cxn>
                <a:cxn ang="0">
                  <a:pos x="10" y="53"/>
                </a:cxn>
                <a:cxn ang="0">
                  <a:pos x="13" y="45"/>
                </a:cxn>
                <a:cxn ang="0">
                  <a:pos x="19" y="42"/>
                </a:cxn>
                <a:cxn ang="0">
                  <a:pos x="32" y="31"/>
                </a:cxn>
                <a:cxn ang="0">
                  <a:pos x="39" y="21"/>
                </a:cxn>
                <a:cxn ang="0">
                  <a:pos x="46" y="12"/>
                </a:cxn>
              </a:cxnLst>
              <a:rect l="0" t="0" r="r" b="b"/>
              <a:pathLst>
                <a:path w="60" h="142">
                  <a:moveTo>
                    <a:pt x="46" y="12"/>
                  </a:moveTo>
                  <a:cubicBezTo>
                    <a:pt x="46" y="6"/>
                    <a:pt x="46" y="8"/>
                    <a:pt x="48" y="4"/>
                  </a:cubicBezTo>
                  <a:cubicBezTo>
                    <a:pt x="51" y="0"/>
                    <a:pt x="51" y="9"/>
                    <a:pt x="54" y="11"/>
                  </a:cubicBezTo>
                  <a:cubicBezTo>
                    <a:pt x="57" y="12"/>
                    <a:pt x="57" y="29"/>
                    <a:pt x="58" y="32"/>
                  </a:cubicBezTo>
                  <a:cubicBezTo>
                    <a:pt x="60" y="37"/>
                    <a:pt x="57" y="45"/>
                    <a:pt x="55" y="42"/>
                  </a:cubicBezTo>
                  <a:cubicBezTo>
                    <a:pt x="52" y="34"/>
                    <a:pt x="51" y="39"/>
                    <a:pt x="52" y="43"/>
                  </a:cubicBezTo>
                  <a:cubicBezTo>
                    <a:pt x="55" y="46"/>
                    <a:pt x="52" y="46"/>
                    <a:pt x="54" y="51"/>
                  </a:cubicBezTo>
                  <a:cubicBezTo>
                    <a:pt x="54" y="54"/>
                    <a:pt x="49" y="51"/>
                    <a:pt x="51" y="59"/>
                  </a:cubicBezTo>
                  <a:cubicBezTo>
                    <a:pt x="52" y="66"/>
                    <a:pt x="49" y="68"/>
                    <a:pt x="45" y="83"/>
                  </a:cubicBezTo>
                  <a:cubicBezTo>
                    <a:pt x="40" y="105"/>
                    <a:pt x="34" y="135"/>
                    <a:pt x="29" y="135"/>
                  </a:cubicBezTo>
                  <a:cubicBezTo>
                    <a:pt x="26" y="135"/>
                    <a:pt x="19" y="142"/>
                    <a:pt x="16" y="138"/>
                  </a:cubicBezTo>
                  <a:cubicBezTo>
                    <a:pt x="13" y="135"/>
                    <a:pt x="10" y="138"/>
                    <a:pt x="7" y="130"/>
                  </a:cubicBezTo>
                  <a:cubicBezTo>
                    <a:pt x="2" y="121"/>
                    <a:pt x="7" y="119"/>
                    <a:pt x="5" y="116"/>
                  </a:cubicBezTo>
                  <a:cubicBezTo>
                    <a:pt x="2" y="111"/>
                    <a:pt x="0" y="110"/>
                    <a:pt x="2" y="101"/>
                  </a:cubicBezTo>
                  <a:cubicBezTo>
                    <a:pt x="3" y="93"/>
                    <a:pt x="5" y="99"/>
                    <a:pt x="7" y="93"/>
                  </a:cubicBezTo>
                  <a:cubicBezTo>
                    <a:pt x="8" y="88"/>
                    <a:pt x="13" y="87"/>
                    <a:pt x="11" y="80"/>
                  </a:cubicBezTo>
                  <a:cubicBezTo>
                    <a:pt x="10" y="74"/>
                    <a:pt x="8" y="74"/>
                    <a:pt x="10" y="71"/>
                  </a:cubicBezTo>
                  <a:cubicBezTo>
                    <a:pt x="10" y="68"/>
                    <a:pt x="7" y="68"/>
                    <a:pt x="8" y="63"/>
                  </a:cubicBezTo>
                  <a:cubicBezTo>
                    <a:pt x="10" y="57"/>
                    <a:pt x="5" y="60"/>
                    <a:pt x="10" y="53"/>
                  </a:cubicBezTo>
                  <a:cubicBezTo>
                    <a:pt x="13" y="45"/>
                    <a:pt x="8" y="43"/>
                    <a:pt x="13" y="45"/>
                  </a:cubicBezTo>
                  <a:cubicBezTo>
                    <a:pt x="17" y="45"/>
                    <a:pt x="14" y="42"/>
                    <a:pt x="19" y="42"/>
                  </a:cubicBezTo>
                  <a:cubicBezTo>
                    <a:pt x="29" y="40"/>
                    <a:pt x="26" y="37"/>
                    <a:pt x="32" y="31"/>
                  </a:cubicBezTo>
                  <a:cubicBezTo>
                    <a:pt x="39" y="25"/>
                    <a:pt x="40" y="25"/>
                    <a:pt x="39" y="21"/>
                  </a:cubicBezTo>
                  <a:cubicBezTo>
                    <a:pt x="36" y="17"/>
                    <a:pt x="45" y="23"/>
                    <a:pt x="46" y="12"/>
                  </a:cubicBezTo>
                </a:path>
              </a:pathLst>
            </a:custGeom>
            <a:grpFill/>
            <a:ln w="6350" cmpd="sng">
              <a:solidFill>
                <a:schemeClr val="bg1"/>
              </a:solidFill>
              <a:round/>
              <a:headEnd/>
              <a:tailEnd/>
            </a:ln>
          </p:spPr>
          <p:txBody>
            <a:bodyPr/>
            <a:lstStyle/>
            <a:p>
              <a:endParaRPr lang="en-GB" sz="1539" dirty="0"/>
            </a:p>
          </p:txBody>
        </p:sp>
        <p:sp>
          <p:nvSpPr>
            <p:cNvPr id="423" name="Freeform 41"/>
            <p:cNvSpPr>
              <a:spLocks/>
            </p:cNvSpPr>
            <p:nvPr/>
          </p:nvSpPr>
          <p:spPr bwMode="auto">
            <a:xfrm>
              <a:off x="6631970" y="4003136"/>
              <a:ext cx="729479" cy="901388"/>
            </a:xfrm>
            <a:custGeom>
              <a:avLst/>
              <a:gdLst/>
              <a:ahLst/>
              <a:cxnLst>
                <a:cxn ang="0">
                  <a:pos x="15" y="122"/>
                </a:cxn>
                <a:cxn ang="0">
                  <a:pos x="23" y="116"/>
                </a:cxn>
                <a:cxn ang="0">
                  <a:pos x="14" y="90"/>
                </a:cxn>
                <a:cxn ang="0">
                  <a:pos x="32" y="80"/>
                </a:cxn>
                <a:cxn ang="0">
                  <a:pos x="48" y="56"/>
                </a:cxn>
                <a:cxn ang="0">
                  <a:pos x="51" y="34"/>
                </a:cxn>
                <a:cxn ang="0">
                  <a:pos x="48" y="20"/>
                </a:cxn>
                <a:cxn ang="0">
                  <a:pos x="67" y="12"/>
                </a:cxn>
                <a:cxn ang="0">
                  <a:pos x="87" y="0"/>
                </a:cxn>
                <a:cxn ang="0">
                  <a:pos x="96" y="7"/>
                </a:cxn>
                <a:cxn ang="0">
                  <a:pos x="86" y="24"/>
                </a:cxn>
                <a:cxn ang="0">
                  <a:pos x="86" y="37"/>
                </a:cxn>
                <a:cxn ang="0">
                  <a:pos x="89" y="49"/>
                </a:cxn>
                <a:cxn ang="0">
                  <a:pos x="96" y="68"/>
                </a:cxn>
                <a:cxn ang="0">
                  <a:pos x="107" y="84"/>
                </a:cxn>
                <a:cxn ang="0">
                  <a:pos x="125" y="90"/>
                </a:cxn>
                <a:cxn ang="0">
                  <a:pos x="138" y="96"/>
                </a:cxn>
                <a:cxn ang="0">
                  <a:pos x="154" y="101"/>
                </a:cxn>
                <a:cxn ang="0">
                  <a:pos x="159" y="85"/>
                </a:cxn>
                <a:cxn ang="0">
                  <a:pos x="176" y="96"/>
                </a:cxn>
                <a:cxn ang="0">
                  <a:pos x="191" y="94"/>
                </a:cxn>
                <a:cxn ang="0">
                  <a:pos x="195" y="84"/>
                </a:cxn>
                <a:cxn ang="0">
                  <a:pos x="212" y="71"/>
                </a:cxn>
                <a:cxn ang="0">
                  <a:pos x="224" y="73"/>
                </a:cxn>
                <a:cxn ang="0">
                  <a:pos x="232" y="82"/>
                </a:cxn>
                <a:cxn ang="0">
                  <a:pos x="218" y="96"/>
                </a:cxn>
                <a:cxn ang="0">
                  <a:pos x="211" y="113"/>
                </a:cxn>
                <a:cxn ang="0">
                  <a:pos x="200" y="129"/>
                </a:cxn>
                <a:cxn ang="0">
                  <a:pos x="194" y="146"/>
                </a:cxn>
                <a:cxn ang="0">
                  <a:pos x="183" y="129"/>
                </a:cxn>
                <a:cxn ang="0">
                  <a:pos x="173" y="111"/>
                </a:cxn>
                <a:cxn ang="0">
                  <a:pos x="162" y="99"/>
                </a:cxn>
                <a:cxn ang="0">
                  <a:pos x="163" y="110"/>
                </a:cxn>
                <a:cxn ang="0">
                  <a:pos x="159" y="118"/>
                </a:cxn>
                <a:cxn ang="0">
                  <a:pos x="165" y="133"/>
                </a:cxn>
                <a:cxn ang="0">
                  <a:pos x="167" y="147"/>
                </a:cxn>
                <a:cxn ang="0">
                  <a:pos x="153" y="150"/>
                </a:cxn>
                <a:cxn ang="0">
                  <a:pos x="119" y="191"/>
                </a:cxn>
                <a:cxn ang="0">
                  <a:pos x="95" y="216"/>
                </a:cxn>
                <a:cxn ang="0">
                  <a:pos x="92" y="262"/>
                </a:cxn>
                <a:cxn ang="0">
                  <a:pos x="83" y="273"/>
                </a:cxn>
                <a:cxn ang="0">
                  <a:pos x="54" y="236"/>
                </a:cxn>
                <a:cxn ang="0">
                  <a:pos x="37" y="155"/>
                </a:cxn>
                <a:cxn ang="0">
                  <a:pos x="31" y="153"/>
                </a:cxn>
                <a:cxn ang="0">
                  <a:pos x="14" y="136"/>
                </a:cxn>
                <a:cxn ang="0">
                  <a:pos x="5" y="124"/>
                </a:cxn>
              </a:cxnLst>
              <a:rect l="0" t="0" r="r" b="b"/>
              <a:pathLst>
                <a:path w="234" h="289">
                  <a:moveTo>
                    <a:pt x="5" y="124"/>
                  </a:moveTo>
                  <a:cubicBezTo>
                    <a:pt x="5" y="121"/>
                    <a:pt x="8" y="122"/>
                    <a:pt x="9" y="122"/>
                  </a:cubicBezTo>
                  <a:cubicBezTo>
                    <a:pt x="14" y="121"/>
                    <a:pt x="14" y="125"/>
                    <a:pt x="15" y="122"/>
                  </a:cubicBezTo>
                  <a:cubicBezTo>
                    <a:pt x="17" y="121"/>
                    <a:pt x="19" y="119"/>
                    <a:pt x="20" y="122"/>
                  </a:cubicBezTo>
                  <a:cubicBezTo>
                    <a:pt x="20" y="124"/>
                    <a:pt x="25" y="121"/>
                    <a:pt x="23" y="121"/>
                  </a:cubicBezTo>
                  <a:cubicBezTo>
                    <a:pt x="22" y="119"/>
                    <a:pt x="25" y="118"/>
                    <a:pt x="23" y="116"/>
                  </a:cubicBezTo>
                  <a:cubicBezTo>
                    <a:pt x="17" y="108"/>
                    <a:pt x="23" y="108"/>
                    <a:pt x="19" y="107"/>
                  </a:cubicBezTo>
                  <a:cubicBezTo>
                    <a:pt x="12" y="107"/>
                    <a:pt x="20" y="99"/>
                    <a:pt x="14" y="97"/>
                  </a:cubicBezTo>
                  <a:cubicBezTo>
                    <a:pt x="8" y="97"/>
                    <a:pt x="11" y="93"/>
                    <a:pt x="14" y="90"/>
                  </a:cubicBezTo>
                  <a:cubicBezTo>
                    <a:pt x="17" y="87"/>
                    <a:pt x="17" y="80"/>
                    <a:pt x="20" y="85"/>
                  </a:cubicBezTo>
                  <a:cubicBezTo>
                    <a:pt x="22" y="88"/>
                    <a:pt x="23" y="85"/>
                    <a:pt x="29" y="85"/>
                  </a:cubicBezTo>
                  <a:cubicBezTo>
                    <a:pt x="32" y="85"/>
                    <a:pt x="29" y="82"/>
                    <a:pt x="32" y="80"/>
                  </a:cubicBezTo>
                  <a:cubicBezTo>
                    <a:pt x="34" y="79"/>
                    <a:pt x="32" y="76"/>
                    <a:pt x="37" y="74"/>
                  </a:cubicBezTo>
                  <a:cubicBezTo>
                    <a:pt x="41" y="73"/>
                    <a:pt x="38" y="65"/>
                    <a:pt x="44" y="62"/>
                  </a:cubicBezTo>
                  <a:cubicBezTo>
                    <a:pt x="51" y="60"/>
                    <a:pt x="44" y="62"/>
                    <a:pt x="48" y="56"/>
                  </a:cubicBezTo>
                  <a:cubicBezTo>
                    <a:pt x="55" y="45"/>
                    <a:pt x="46" y="45"/>
                    <a:pt x="54" y="41"/>
                  </a:cubicBezTo>
                  <a:cubicBezTo>
                    <a:pt x="60" y="38"/>
                    <a:pt x="58" y="38"/>
                    <a:pt x="54" y="37"/>
                  </a:cubicBezTo>
                  <a:cubicBezTo>
                    <a:pt x="51" y="37"/>
                    <a:pt x="55" y="32"/>
                    <a:pt x="51" y="34"/>
                  </a:cubicBezTo>
                  <a:cubicBezTo>
                    <a:pt x="49" y="34"/>
                    <a:pt x="51" y="32"/>
                    <a:pt x="48" y="31"/>
                  </a:cubicBezTo>
                  <a:cubicBezTo>
                    <a:pt x="44" y="28"/>
                    <a:pt x="51" y="28"/>
                    <a:pt x="48" y="24"/>
                  </a:cubicBezTo>
                  <a:cubicBezTo>
                    <a:pt x="43" y="21"/>
                    <a:pt x="54" y="21"/>
                    <a:pt x="48" y="20"/>
                  </a:cubicBezTo>
                  <a:cubicBezTo>
                    <a:pt x="43" y="20"/>
                    <a:pt x="49" y="20"/>
                    <a:pt x="46" y="17"/>
                  </a:cubicBezTo>
                  <a:cubicBezTo>
                    <a:pt x="43" y="15"/>
                    <a:pt x="48" y="10"/>
                    <a:pt x="57" y="15"/>
                  </a:cubicBezTo>
                  <a:cubicBezTo>
                    <a:pt x="63" y="17"/>
                    <a:pt x="64" y="12"/>
                    <a:pt x="67" y="12"/>
                  </a:cubicBezTo>
                  <a:cubicBezTo>
                    <a:pt x="72" y="14"/>
                    <a:pt x="69" y="9"/>
                    <a:pt x="76" y="4"/>
                  </a:cubicBezTo>
                  <a:cubicBezTo>
                    <a:pt x="78" y="4"/>
                    <a:pt x="78" y="4"/>
                    <a:pt x="78" y="4"/>
                  </a:cubicBezTo>
                  <a:cubicBezTo>
                    <a:pt x="83" y="3"/>
                    <a:pt x="81" y="1"/>
                    <a:pt x="87" y="0"/>
                  </a:cubicBezTo>
                  <a:cubicBezTo>
                    <a:pt x="93" y="0"/>
                    <a:pt x="92" y="4"/>
                    <a:pt x="93" y="4"/>
                  </a:cubicBezTo>
                  <a:cubicBezTo>
                    <a:pt x="95" y="3"/>
                    <a:pt x="95" y="7"/>
                    <a:pt x="96" y="4"/>
                  </a:cubicBezTo>
                  <a:cubicBezTo>
                    <a:pt x="96" y="3"/>
                    <a:pt x="99" y="4"/>
                    <a:pt x="96" y="7"/>
                  </a:cubicBezTo>
                  <a:cubicBezTo>
                    <a:pt x="95" y="10"/>
                    <a:pt x="98" y="10"/>
                    <a:pt x="95" y="14"/>
                  </a:cubicBezTo>
                  <a:cubicBezTo>
                    <a:pt x="89" y="18"/>
                    <a:pt x="93" y="20"/>
                    <a:pt x="89" y="20"/>
                  </a:cubicBezTo>
                  <a:cubicBezTo>
                    <a:pt x="83" y="21"/>
                    <a:pt x="87" y="23"/>
                    <a:pt x="86" y="24"/>
                  </a:cubicBezTo>
                  <a:cubicBezTo>
                    <a:pt x="84" y="29"/>
                    <a:pt x="90" y="29"/>
                    <a:pt x="90" y="31"/>
                  </a:cubicBezTo>
                  <a:cubicBezTo>
                    <a:pt x="89" y="32"/>
                    <a:pt x="93" y="35"/>
                    <a:pt x="89" y="37"/>
                  </a:cubicBezTo>
                  <a:cubicBezTo>
                    <a:pt x="87" y="37"/>
                    <a:pt x="87" y="40"/>
                    <a:pt x="86" y="37"/>
                  </a:cubicBezTo>
                  <a:cubicBezTo>
                    <a:pt x="84" y="35"/>
                    <a:pt x="81" y="35"/>
                    <a:pt x="83" y="38"/>
                  </a:cubicBezTo>
                  <a:cubicBezTo>
                    <a:pt x="84" y="40"/>
                    <a:pt x="86" y="43"/>
                    <a:pt x="84" y="48"/>
                  </a:cubicBezTo>
                  <a:cubicBezTo>
                    <a:pt x="84" y="52"/>
                    <a:pt x="87" y="46"/>
                    <a:pt x="89" y="49"/>
                  </a:cubicBezTo>
                  <a:cubicBezTo>
                    <a:pt x="92" y="56"/>
                    <a:pt x="92" y="51"/>
                    <a:pt x="95" y="54"/>
                  </a:cubicBezTo>
                  <a:cubicBezTo>
                    <a:pt x="98" y="57"/>
                    <a:pt x="102" y="59"/>
                    <a:pt x="102" y="60"/>
                  </a:cubicBezTo>
                  <a:cubicBezTo>
                    <a:pt x="95" y="65"/>
                    <a:pt x="99" y="66"/>
                    <a:pt x="96" y="68"/>
                  </a:cubicBezTo>
                  <a:cubicBezTo>
                    <a:pt x="95" y="71"/>
                    <a:pt x="98" y="71"/>
                    <a:pt x="96" y="73"/>
                  </a:cubicBezTo>
                  <a:cubicBezTo>
                    <a:pt x="93" y="74"/>
                    <a:pt x="98" y="79"/>
                    <a:pt x="99" y="77"/>
                  </a:cubicBezTo>
                  <a:cubicBezTo>
                    <a:pt x="99" y="74"/>
                    <a:pt x="104" y="80"/>
                    <a:pt x="107" y="84"/>
                  </a:cubicBezTo>
                  <a:cubicBezTo>
                    <a:pt x="112" y="87"/>
                    <a:pt x="108" y="82"/>
                    <a:pt x="113" y="87"/>
                  </a:cubicBezTo>
                  <a:cubicBezTo>
                    <a:pt x="116" y="90"/>
                    <a:pt x="115" y="85"/>
                    <a:pt x="116" y="88"/>
                  </a:cubicBezTo>
                  <a:cubicBezTo>
                    <a:pt x="118" y="91"/>
                    <a:pt x="122" y="88"/>
                    <a:pt x="125" y="90"/>
                  </a:cubicBezTo>
                  <a:cubicBezTo>
                    <a:pt x="127" y="91"/>
                    <a:pt x="125" y="88"/>
                    <a:pt x="130" y="90"/>
                  </a:cubicBezTo>
                  <a:cubicBezTo>
                    <a:pt x="134" y="93"/>
                    <a:pt x="130" y="94"/>
                    <a:pt x="133" y="94"/>
                  </a:cubicBezTo>
                  <a:cubicBezTo>
                    <a:pt x="138" y="96"/>
                    <a:pt x="134" y="97"/>
                    <a:pt x="138" y="96"/>
                  </a:cubicBezTo>
                  <a:cubicBezTo>
                    <a:pt x="141" y="94"/>
                    <a:pt x="139" y="99"/>
                    <a:pt x="142" y="97"/>
                  </a:cubicBezTo>
                  <a:cubicBezTo>
                    <a:pt x="145" y="96"/>
                    <a:pt x="147" y="102"/>
                    <a:pt x="150" y="99"/>
                  </a:cubicBezTo>
                  <a:cubicBezTo>
                    <a:pt x="153" y="97"/>
                    <a:pt x="150" y="102"/>
                    <a:pt x="154" y="101"/>
                  </a:cubicBezTo>
                  <a:cubicBezTo>
                    <a:pt x="159" y="99"/>
                    <a:pt x="157" y="102"/>
                    <a:pt x="159" y="99"/>
                  </a:cubicBezTo>
                  <a:cubicBezTo>
                    <a:pt x="160" y="94"/>
                    <a:pt x="157" y="94"/>
                    <a:pt x="159" y="90"/>
                  </a:cubicBezTo>
                  <a:cubicBezTo>
                    <a:pt x="160" y="85"/>
                    <a:pt x="160" y="87"/>
                    <a:pt x="159" y="85"/>
                  </a:cubicBezTo>
                  <a:cubicBezTo>
                    <a:pt x="170" y="79"/>
                    <a:pt x="163" y="87"/>
                    <a:pt x="165" y="91"/>
                  </a:cubicBezTo>
                  <a:cubicBezTo>
                    <a:pt x="162" y="93"/>
                    <a:pt x="167" y="96"/>
                    <a:pt x="168" y="96"/>
                  </a:cubicBezTo>
                  <a:cubicBezTo>
                    <a:pt x="171" y="94"/>
                    <a:pt x="171" y="99"/>
                    <a:pt x="176" y="96"/>
                  </a:cubicBezTo>
                  <a:cubicBezTo>
                    <a:pt x="180" y="94"/>
                    <a:pt x="179" y="99"/>
                    <a:pt x="183" y="96"/>
                  </a:cubicBezTo>
                  <a:cubicBezTo>
                    <a:pt x="188" y="94"/>
                    <a:pt x="186" y="97"/>
                    <a:pt x="188" y="96"/>
                  </a:cubicBezTo>
                  <a:cubicBezTo>
                    <a:pt x="189" y="94"/>
                    <a:pt x="191" y="97"/>
                    <a:pt x="191" y="94"/>
                  </a:cubicBezTo>
                  <a:cubicBezTo>
                    <a:pt x="189" y="91"/>
                    <a:pt x="192" y="88"/>
                    <a:pt x="189" y="90"/>
                  </a:cubicBezTo>
                  <a:cubicBezTo>
                    <a:pt x="186" y="90"/>
                    <a:pt x="186" y="87"/>
                    <a:pt x="186" y="87"/>
                  </a:cubicBezTo>
                  <a:cubicBezTo>
                    <a:pt x="192" y="87"/>
                    <a:pt x="195" y="85"/>
                    <a:pt x="195" y="84"/>
                  </a:cubicBezTo>
                  <a:cubicBezTo>
                    <a:pt x="195" y="80"/>
                    <a:pt x="199" y="82"/>
                    <a:pt x="199" y="79"/>
                  </a:cubicBezTo>
                  <a:cubicBezTo>
                    <a:pt x="200" y="76"/>
                    <a:pt x="203" y="77"/>
                    <a:pt x="206" y="74"/>
                  </a:cubicBezTo>
                  <a:cubicBezTo>
                    <a:pt x="209" y="71"/>
                    <a:pt x="211" y="69"/>
                    <a:pt x="212" y="71"/>
                  </a:cubicBezTo>
                  <a:cubicBezTo>
                    <a:pt x="215" y="73"/>
                    <a:pt x="217" y="73"/>
                    <a:pt x="218" y="71"/>
                  </a:cubicBezTo>
                  <a:cubicBezTo>
                    <a:pt x="218" y="69"/>
                    <a:pt x="223" y="68"/>
                    <a:pt x="223" y="69"/>
                  </a:cubicBezTo>
                  <a:cubicBezTo>
                    <a:pt x="224" y="73"/>
                    <a:pt x="226" y="69"/>
                    <a:pt x="224" y="73"/>
                  </a:cubicBezTo>
                  <a:cubicBezTo>
                    <a:pt x="221" y="76"/>
                    <a:pt x="226" y="71"/>
                    <a:pt x="226" y="74"/>
                  </a:cubicBezTo>
                  <a:cubicBezTo>
                    <a:pt x="227" y="79"/>
                    <a:pt x="220" y="80"/>
                    <a:pt x="226" y="80"/>
                  </a:cubicBezTo>
                  <a:cubicBezTo>
                    <a:pt x="231" y="79"/>
                    <a:pt x="231" y="80"/>
                    <a:pt x="232" y="82"/>
                  </a:cubicBezTo>
                  <a:cubicBezTo>
                    <a:pt x="234" y="87"/>
                    <a:pt x="227" y="87"/>
                    <a:pt x="229" y="90"/>
                  </a:cubicBezTo>
                  <a:cubicBezTo>
                    <a:pt x="232" y="94"/>
                    <a:pt x="231" y="94"/>
                    <a:pt x="229" y="91"/>
                  </a:cubicBezTo>
                  <a:cubicBezTo>
                    <a:pt x="226" y="88"/>
                    <a:pt x="221" y="93"/>
                    <a:pt x="218" y="96"/>
                  </a:cubicBezTo>
                  <a:cubicBezTo>
                    <a:pt x="215" y="99"/>
                    <a:pt x="215" y="96"/>
                    <a:pt x="215" y="99"/>
                  </a:cubicBezTo>
                  <a:cubicBezTo>
                    <a:pt x="214" y="102"/>
                    <a:pt x="217" y="101"/>
                    <a:pt x="215" y="105"/>
                  </a:cubicBezTo>
                  <a:cubicBezTo>
                    <a:pt x="212" y="111"/>
                    <a:pt x="209" y="111"/>
                    <a:pt x="211" y="113"/>
                  </a:cubicBezTo>
                  <a:cubicBezTo>
                    <a:pt x="214" y="116"/>
                    <a:pt x="209" y="116"/>
                    <a:pt x="208" y="122"/>
                  </a:cubicBezTo>
                  <a:cubicBezTo>
                    <a:pt x="206" y="130"/>
                    <a:pt x="206" y="125"/>
                    <a:pt x="203" y="125"/>
                  </a:cubicBezTo>
                  <a:cubicBezTo>
                    <a:pt x="200" y="124"/>
                    <a:pt x="200" y="121"/>
                    <a:pt x="200" y="129"/>
                  </a:cubicBezTo>
                  <a:cubicBezTo>
                    <a:pt x="202" y="141"/>
                    <a:pt x="199" y="130"/>
                    <a:pt x="199" y="138"/>
                  </a:cubicBezTo>
                  <a:cubicBezTo>
                    <a:pt x="199" y="141"/>
                    <a:pt x="200" y="139"/>
                    <a:pt x="199" y="144"/>
                  </a:cubicBezTo>
                  <a:cubicBezTo>
                    <a:pt x="195" y="149"/>
                    <a:pt x="197" y="141"/>
                    <a:pt x="194" y="146"/>
                  </a:cubicBezTo>
                  <a:cubicBezTo>
                    <a:pt x="194" y="136"/>
                    <a:pt x="191" y="136"/>
                    <a:pt x="192" y="130"/>
                  </a:cubicBezTo>
                  <a:cubicBezTo>
                    <a:pt x="192" y="127"/>
                    <a:pt x="189" y="127"/>
                    <a:pt x="189" y="130"/>
                  </a:cubicBezTo>
                  <a:cubicBezTo>
                    <a:pt x="188" y="138"/>
                    <a:pt x="185" y="136"/>
                    <a:pt x="183" y="129"/>
                  </a:cubicBezTo>
                  <a:cubicBezTo>
                    <a:pt x="182" y="122"/>
                    <a:pt x="191" y="124"/>
                    <a:pt x="191" y="118"/>
                  </a:cubicBezTo>
                  <a:cubicBezTo>
                    <a:pt x="191" y="113"/>
                    <a:pt x="195" y="118"/>
                    <a:pt x="194" y="115"/>
                  </a:cubicBezTo>
                  <a:cubicBezTo>
                    <a:pt x="191" y="111"/>
                    <a:pt x="173" y="115"/>
                    <a:pt x="173" y="111"/>
                  </a:cubicBezTo>
                  <a:cubicBezTo>
                    <a:pt x="173" y="107"/>
                    <a:pt x="173" y="101"/>
                    <a:pt x="171" y="104"/>
                  </a:cubicBezTo>
                  <a:cubicBezTo>
                    <a:pt x="170" y="108"/>
                    <a:pt x="168" y="101"/>
                    <a:pt x="167" y="101"/>
                  </a:cubicBezTo>
                  <a:cubicBezTo>
                    <a:pt x="162" y="104"/>
                    <a:pt x="163" y="99"/>
                    <a:pt x="162" y="99"/>
                  </a:cubicBezTo>
                  <a:cubicBezTo>
                    <a:pt x="160" y="97"/>
                    <a:pt x="160" y="99"/>
                    <a:pt x="162" y="101"/>
                  </a:cubicBezTo>
                  <a:cubicBezTo>
                    <a:pt x="163" y="101"/>
                    <a:pt x="156" y="105"/>
                    <a:pt x="159" y="107"/>
                  </a:cubicBezTo>
                  <a:cubicBezTo>
                    <a:pt x="162" y="107"/>
                    <a:pt x="162" y="110"/>
                    <a:pt x="163" y="110"/>
                  </a:cubicBezTo>
                  <a:cubicBezTo>
                    <a:pt x="165" y="110"/>
                    <a:pt x="165" y="110"/>
                    <a:pt x="165" y="111"/>
                  </a:cubicBezTo>
                  <a:cubicBezTo>
                    <a:pt x="168" y="115"/>
                    <a:pt x="160" y="110"/>
                    <a:pt x="162" y="113"/>
                  </a:cubicBezTo>
                  <a:cubicBezTo>
                    <a:pt x="162" y="118"/>
                    <a:pt x="159" y="113"/>
                    <a:pt x="159" y="118"/>
                  </a:cubicBezTo>
                  <a:cubicBezTo>
                    <a:pt x="157" y="122"/>
                    <a:pt x="163" y="119"/>
                    <a:pt x="163" y="124"/>
                  </a:cubicBezTo>
                  <a:cubicBezTo>
                    <a:pt x="165" y="129"/>
                    <a:pt x="160" y="127"/>
                    <a:pt x="163" y="129"/>
                  </a:cubicBezTo>
                  <a:cubicBezTo>
                    <a:pt x="165" y="132"/>
                    <a:pt x="162" y="133"/>
                    <a:pt x="165" y="133"/>
                  </a:cubicBezTo>
                  <a:cubicBezTo>
                    <a:pt x="167" y="133"/>
                    <a:pt x="165" y="133"/>
                    <a:pt x="165" y="139"/>
                  </a:cubicBezTo>
                  <a:cubicBezTo>
                    <a:pt x="167" y="143"/>
                    <a:pt x="167" y="144"/>
                    <a:pt x="167" y="146"/>
                  </a:cubicBezTo>
                  <a:cubicBezTo>
                    <a:pt x="165" y="146"/>
                    <a:pt x="165" y="146"/>
                    <a:pt x="167" y="147"/>
                  </a:cubicBezTo>
                  <a:cubicBezTo>
                    <a:pt x="168" y="150"/>
                    <a:pt x="167" y="150"/>
                    <a:pt x="165" y="149"/>
                  </a:cubicBezTo>
                  <a:cubicBezTo>
                    <a:pt x="162" y="149"/>
                    <a:pt x="160" y="152"/>
                    <a:pt x="160" y="147"/>
                  </a:cubicBezTo>
                  <a:cubicBezTo>
                    <a:pt x="159" y="143"/>
                    <a:pt x="159" y="147"/>
                    <a:pt x="153" y="150"/>
                  </a:cubicBezTo>
                  <a:cubicBezTo>
                    <a:pt x="145" y="153"/>
                    <a:pt x="154" y="155"/>
                    <a:pt x="148" y="163"/>
                  </a:cubicBezTo>
                  <a:cubicBezTo>
                    <a:pt x="142" y="171"/>
                    <a:pt x="144" y="166"/>
                    <a:pt x="139" y="169"/>
                  </a:cubicBezTo>
                  <a:cubicBezTo>
                    <a:pt x="131" y="174"/>
                    <a:pt x="130" y="181"/>
                    <a:pt x="119" y="191"/>
                  </a:cubicBezTo>
                  <a:cubicBezTo>
                    <a:pt x="108" y="200"/>
                    <a:pt x="116" y="195"/>
                    <a:pt x="112" y="202"/>
                  </a:cubicBezTo>
                  <a:cubicBezTo>
                    <a:pt x="107" y="206"/>
                    <a:pt x="105" y="199"/>
                    <a:pt x="104" y="205"/>
                  </a:cubicBezTo>
                  <a:cubicBezTo>
                    <a:pt x="102" y="211"/>
                    <a:pt x="92" y="203"/>
                    <a:pt x="95" y="216"/>
                  </a:cubicBezTo>
                  <a:cubicBezTo>
                    <a:pt x="98" y="223"/>
                    <a:pt x="95" y="222"/>
                    <a:pt x="96" y="225"/>
                  </a:cubicBezTo>
                  <a:cubicBezTo>
                    <a:pt x="98" y="236"/>
                    <a:pt x="96" y="237"/>
                    <a:pt x="93" y="244"/>
                  </a:cubicBezTo>
                  <a:cubicBezTo>
                    <a:pt x="90" y="254"/>
                    <a:pt x="96" y="262"/>
                    <a:pt x="92" y="262"/>
                  </a:cubicBezTo>
                  <a:cubicBezTo>
                    <a:pt x="86" y="262"/>
                    <a:pt x="90" y="262"/>
                    <a:pt x="87" y="267"/>
                  </a:cubicBezTo>
                  <a:cubicBezTo>
                    <a:pt x="84" y="272"/>
                    <a:pt x="90" y="272"/>
                    <a:pt x="90" y="273"/>
                  </a:cubicBezTo>
                  <a:cubicBezTo>
                    <a:pt x="90" y="273"/>
                    <a:pt x="89" y="272"/>
                    <a:pt x="83" y="273"/>
                  </a:cubicBezTo>
                  <a:cubicBezTo>
                    <a:pt x="78" y="275"/>
                    <a:pt x="83" y="278"/>
                    <a:pt x="76" y="282"/>
                  </a:cubicBezTo>
                  <a:cubicBezTo>
                    <a:pt x="72" y="289"/>
                    <a:pt x="66" y="276"/>
                    <a:pt x="63" y="261"/>
                  </a:cubicBezTo>
                  <a:cubicBezTo>
                    <a:pt x="60" y="245"/>
                    <a:pt x="54" y="245"/>
                    <a:pt x="54" y="236"/>
                  </a:cubicBezTo>
                  <a:cubicBezTo>
                    <a:pt x="52" y="227"/>
                    <a:pt x="46" y="211"/>
                    <a:pt x="43" y="206"/>
                  </a:cubicBezTo>
                  <a:cubicBezTo>
                    <a:pt x="41" y="203"/>
                    <a:pt x="40" y="194"/>
                    <a:pt x="37" y="177"/>
                  </a:cubicBezTo>
                  <a:cubicBezTo>
                    <a:pt x="34" y="160"/>
                    <a:pt x="40" y="161"/>
                    <a:pt x="37" y="155"/>
                  </a:cubicBezTo>
                  <a:cubicBezTo>
                    <a:pt x="34" y="149"/>
                    <a:pt x="37" y="150"/>
                    <a:pt x="35" y="147"/>
                  </a:cubicBezTo>
                  <a:cubicBezTo>
                    <a:pt x="34" y="144"/>
                    <a:pt x="38" y="141"/>
                    <a:pt x="34" y="143"/>
                  </a:cubicBezTo>
                  <a:cubicBezTo>
                    <a:pt x="31" y="144"/>
                    <a:pt x="35" y="150"/>
                    <a:pt x="31" y="153"/>
                  </a:cubicBezTo>
                  <a:cubicBezTo>
                    <a:pt x="22" y="161"/>
                    <a:pt x="20" y="160"/>
                    <a:pt x="11" y="149"/>
                  </a:cubicBezTo>
                  <a:cubicBezTo>
                    <a:pt x="2" y="136"/>
                    <a:pt x="6" y="143"/>
                    <a:pt x="12" y="141"/>
                  </a:cubicBezTo>
                  <a:cubicBezTo>
                    <a:pt x="20" y="139"/>
                    <a:pt x="19" y="133"/>
                    <a:pt x="14" y="136"/>
                  </a:cubicBezTo>
                  <a:cubicBezTo>
                    <a:pt x="11" y="139"/>
                    <a:pt x="5" y="135"/>
                    <a:pt x="3" y="132"/>
                  </a:cubicBezTo>
                  <a:cubicBezTo>
                    <a:pt x="2" y="129"/>
                    <a:pt x="0" y="130"/>
                    <a:pt x="0" y="129"/>
                  </a:cubicBezTo>
                  <a:cubicBezTo>
                    <a:pt x="0" y="124"/>
                    <a:pt x="6" y="127"/>
                    <a:pt x="5" y="124"/>
                  </a:cubicBezTo>
                </a:path>
              </a:pathLst>
            </a:custGeom>
            <a:grpFill/>
            <a:ln w="6350" cmpd="sng">
              <a:solidFill>
                <a:schemeClr val="bg1"/>
              </a:solidFill>
              <a:round/>
              <a:headEnd/>
              <a:tailEnd/>
            </a:ln>
          </p:spPr>
          <p:txBody>
            <a:bodyPr/>
            <a:lstStyle/>
            <a:p>
              <a:endParaRPr lang="en-GB" sz="1539" dirty="0"/>
            </a:p>
          </p:txBody>
        </p:sp>
        <p:sp>
          <p:nvSpPr>
            <p:cNvPr id="424" name="Freeform 42"/>
            <p:cNvSpPr>
              <a:spLocks/>
            </p:cNvSpPr>
            <p:nvPr/>
          </p:nvSpPr>
          <p:spPr bwMode="auto">
            <a:xfrm>
              <a:off x="6921191" y="4181486"/>
              <a:ext cx="212095" cy="139788"/>
            </a:xfrm>
            <a:custGeom>
              <a:avLst/>
              <a:gdLst/>
              <a:ahLst/>
              <a:cxnLst>
                <a:cxn ang="0">
                  <a:pos x="9" y="3"/>
                </a:cxn>
                <a:cxn ang="0">
                  <a:pos x="3" y="11"/>
                </a:cxn>
                <a:cxn ang="0">
                  <a:pos x="3" y="16"/>
                </a:cxn>
                <a:cxn ang="0">
                  <a:pos x="6" y="20"/>
                </a:cxn>
                <a:cxn ang="0">
                  <a:pos x="14" y="27"/>
                </a:cxn>
                <a:cxn ang="0">
                  <a:pos x="20" y="30"/>
                </a:cxn>
                <a:cxn ang="0">
                  <a:pos x="23" y="31"/>
                </a:cxn>
                <a:cxn ang="0">
                  <a:pos x="32" y="33"/>
                </a:cxn>
                <a:cxn ang="0">
                  <a:pos x="37" y="33"/>
                </a:cxn>
                <a:cxn ang="0">
                  <a:pos x="40" y="37"/>
                </a:cxn>
                <a:cxn ang="0">
                  <a:pos x="45" y="39"/>
                </a:cxn>
                <a:cxn ang="0">
                  <a:pos x="49" y="40"/>
                </a:cxn>
                <a:cxn ang="0">
                  <a:pos x="57" y="42"/>
                </a:cxn>
                <a:cxn ang="0">
                  <a:pos x="62" y="44"/>
                </a:cxn>
                <a:cxn ang="0">
                  <a:pos x="66" y="42"/>
                </a:cxn>
                <a:cxn ang="0">
                  <a:pos x="66" y="33"/>
                </a:cxn>
                <a:cxn ang="0">
                  <a:pos x="66" y="28"/>
                </a:cxn>
                <a:cxn ang="0">
                  <a:pos x="63" y="28"/>
                </a:cxn>
                <a:cxn ang="0">
                  <a:pos x="60" y="28"/>
                </a:cxn>
                <a:cxn ang="0">
                  <a:pos x="54" y="27"/>
                </a:cxn>
                <a:cxn ang="0">
                  <a:pos x="51" y="27"/>
                </a:cxn>
                <a:cxn ang="0">
                  <a:pos x="49" y="28"/>
                </a:cxn>
                <a:cxn ang="0">
                  <a:pos x="46" y="23"/>
                </a:cxn>
                <a:cxn ang="0">
                  <a:pos x="43" y="22"/>
                </a:cxn>
                <a:cxn ang="0">
                  <a:pos x="42" y="20"/>
                </a:cxn>
                <a:cxn ang="0">
                  <a:pos x="35" y="16"/>
                </a:cxn>
                <a:cxn ang="0">
                  <a:pos x="31" y="14"/>
                </a:cxn>
                <a:cxn ang="0">
                  <a:pos x="26" y="9"/>
                </a:cxn>
                <a:cxn ang="0">
                  <a:pos x="20" y="6"/>
                </a:cxn>
                <a:cxn ang="0">
                  <a:pos x="15" y="2"/>
                </a:cxn>
                <a:cxn ang="0">
                  <a:pos x="9" y="3"/>
                </a:cxn>
              </a:cxnLst>
              <a:rect l="0" t="0" r="r" b="b"/>
              <a:pathLst>
                <a:path w="68" h="45">
                  <a:moveTo>
                    <a:pt x="9" y="3"/>
                  </a:moveTo>
                  <a:cubicBezTo>
                    <a:pt x="2" y="8"/>
                    <a:pt x="6" y="9"/>
                    <a:pt x="3" y="11"/>
                  </a:cubicBezTo>
                  <a:cubicBezTo>
                    <a:pt x="2" y="14"/>
                    <a:pt x="5" y="14"/>
                    <a:pt x="3" y="16"/>
                  </a:cubicBezTo>
                  <a:cubicBezTo>
                    <a:pt x="0" y="17"/>
                    <a:pt x="5" y="22"/>
                    <a:pt x="6" y="20"/>
                  </a:cubicBezTo>
                  <a:cubicBezTo>
                    <a:pt x="6" y="17"/>
                    <a:pt x="11" y="23"/>
                    <a:pt x="14" y="27"/>
                  </a:cubicBezTo>
                  <a:cubicBezTo>
                    <a:pt x="19" y="30"/>
                    <a:pt x="15" y="25"/>
                    <a:pt x="20" y="30"/>
                  </a:cubicBezTo>
                  <a:cubicBezTo>
                    <a:pt x="23" y="33"/>
                    <a:pt x="22" y="28"/>
                    <a:pt x="23" y="31"/>
                  </a:cubicBezTo>
                  <a:cubicBezTo>
                    <a:pt x="25" y="34"/>
                    <a:pt x="29" y="31"/>
                    <a:pt x="32" y="33"/>
                  </a:cubicBezTo>
                  <a:cubicBezTo>
                    <a:pt x="34" y="34"/>
                    <a:pt x="32" y="31"/>
                    <a:pt x="37" y="33"/>
                  </a:cubicBezTo>
                  <a:cubicBezTo>
                    <a:pt x="42" y="36"/>
                    <a:pt x="37" y="37"/>
                    <a:pt x="40" y="37"/>
                  </a:cubicBezTo>
                  <a:cubicBezTo>
                    <a:pt x="45" y="39"/>
                    <a:pt x="42" y="40"/>
                    <a:pt x="45" y="39"/>
                  </a:cubicBezTo>
                  <a:cubicBezTo>
                    <a:pt x="48" y="37"/>
                    <a:pt x="46" y="42"/>
                    <a:pt x="49" y="40"/>
                  </a:cubicBezTo>
                  <a:cubicBezTo>
                    <a:pt x="52" y="39"/>
                    <a:pt x="54" y="45"/>
                    <a:pt x="57" y="42"/>
                  </a:cubicBezTo>
                  <a:cubicBezTo>
                    <a:pt x="60" y="40"/>
                    <a:pt x="57" y="45"/>
                    <a:pt x="62" y="44"/>
                  </a:cubicBezTo>
                  <a:cubicBezTo>
                    <a:pt x="66" y="42"/>
                    <a:pt x="65" y="45"/>
                    <a:pt x="66" y="42"/>
                  </a:cubicBezTo>
                  <a:cubicBezTo>
                    <a:pt x="68" y="37"/>
                    <a:pt x="65" y="37"/>
                    <a:pt x="66" y="33"/>
                  </a:cubicBezTo>
                  <a:cubicBezTo>
                    <a:pt x="68" y="28"/>
                    <a:pt x="68" y="30"/>
                    <a:pt x="66" y="28"/>
                  </a:cubicBezTo>
                  <a:cubicBezTo>
                    <a:pt x="66" y="28"/>
                    <a:pt x="65" y="28"/>
                    <a:pt x="63" y="28"/>
                  </a:cubicBezTo>
                  <a:cubicBezTo>
                    <a:pt x="63" y="30"/>
                    <a:pt x="63" y="28"/>
                    <a:pt x="60" y="28"/>
                  </a:cubicBezTo>
                  <a:cubicBezTo>
                    <a:pt x="58" y="30"/>
                    <a:pt x="55" y="23"/>
                    <a:pt x="54" y="27"/>
                  </a:cubicBezTo>
                  <a:cubicBezTo>
                    <a:pt x="54" y="28"/>
                    <a:pt x="52" y="28"/>
                    <a:pt x="51" y="27"/>
                  </a:cubicBezTo>
                  <a:cubicBezTo>
                    <a:pt x="49" y="23"/>
                    <a:pt x="51" y="28"/>
                    <a:pt x="49" y="28"/>
                  </a:cubicBezTo>
                  <a:cubicBezTo>
                    <a:pt x="48" y="28"/>
                    <a:pt x="48" y="23"/>
                    <a:pt x="46" y="23"/>
                  </a:cubicBezTo>
                  <a:cubicBezTo>
                    <a:pt x="43" y="23"/>
                    <a:pt x="42" y="25"/>
                    <a:pt x="43" y="22"/>
                  </a:cubicBezTo>
                  <a:cubicBezTo>
                    <a:pt x="43" y="20"/>
                    <a:pt x="43" y="20"/>
                    <a:pt x="42" y="20"/>
                  </a:cubicBezTo>
                  <a:cubicBezTo>
                    <a:pt x="40" y="22"/>
                    <a:pt x="35" y="19"/>
                    <a:pt x="35" y="16"/>
                  </a:cubicBezTo>
                  <a:cubicBezTo>
                    <a:pt x="35" y="12"/>
                    <a:pt x="34" y="14"/>
                    <a:pt x="31" y="14"/>
                  </a:cubicBezTo>
                  <a:cubicBezTo>
                    <a:pt x="29" y="16"/>
                    <a:pt x="28" y="9"/>
                    <a:pt x="26" y="9"/>
                  </a:cubicBezTo>
                  <a:cubicBezTo>
                    <a:pt x="23" y="9"/>
                    <a:pt x="23" y="6"/>
                    <a:pt x="20" y="6"/>
                  </a:cubicBezTo>
                  <a:cubicBezTo>
                    <a:pt x="17" y="5"/>
                    <a:pt x="22" y="3"/>
                    <a:pt x="15" y="2"/>
                  </a:cubicBezTo>
                  <a:cubicBezTo>
                    <a:pt x="11" y="0"/>
                    <a:pt x="12" y="9"/>
                    <a:pt x="9" y="3"/>
                  </a:cubicBezTo>
                </a:path>
              </a:pathLst>
            </a:custGeom>
            <a:grpFill/>
            <a:ln w="6350" cmpd="sng">
              <a:solidFill>
                <a:schemeClr val="bg1"/>
              </a:solidFill>
              <a:round/>
              <a:headEnd/>
              <a:tailEnd/>
            </a:ln>
          </p:spPr>
          <p:txBody>
            <a:bodyPr/>
            <a:lstStyle/>
            <a:p>
              <a:endParaRPr lang="en-GB" sz="1539" dirty="0"/>
            </a:p>
          </p:txBody>
        </p:sp>
        <p:sp>
          <p:nvSpPr>
            <p:cNvPr id="425" name="Freeform 43"/>
            <p:cNvSpPr>
              <a:spLocks/>
            </p:cNvSpPr>
            <p:nvPr/>
          </p:nvSpPr>
          <p:spPr bwMode="auto">
            <a:xfrm>
              <a:off x="7136499" y="4250576"/>
              <a:ext cx="93193" cy="61056"/>
            </a:xfrm>
            <a:custGeom>
              <a:avLst/>
              <a:gdLst/>
              <a:ahLst/>
              <a:cxnLst>
                <a:cxn ang="0">
                  <a:pos x="3" y="12"/>
                </a:cxn>
                <a:cxn ang="0">
                  <a:pos x="6" y="17"/>
                </a:cxn>
                <a:cxn ang="0">
                  <a:pos x="14" y="17"/>
                </a:cxn>
                <a:cxn ang="0">
                  <a:pos x="21" y="17"/>
                </a:cxn>
                <a:cxn ang="0">
                  <a:pos x="26" y="17"/>
                </a:cxn>
                <a:cxn ang="0">
                  <a:pos x="29" y="15"/>
                </a:cxn>
                <a:cxn ang="0">
                  <a:pos x="27" y="11"/>
                </a:cxn>
                <a:cxn ang="0">
                  <a:pos x="24" y="8"/>
                </a:cxn>
                <a:cxn ang="0">
                  <a:pos x="23" y="4"/>
                </a:cxn>
                <a:cxn ang="0">
                  <a:pos x="20" y="4"/>
                </a:cxn>
                <a:cxn ang="0">
                  <a:pos x="15" y="3"/>
                </a:cxn>
                <a:cxn ang="0">
                  <a:pos x="9" y="4"/>
                </a:cxn>
                <a:cxn ang="0">
                  <a:pos x="6" y="8"/>
                </a:cxn>
                <a:cxn ang="0">
                  <a:pos x="3" y="12"/>
                </a:cxn>
              </a:cxnLst>
              <a:rect l="0" t="0" r="r" b="b"/>
              <a:pathLst>
                <a:path w="30" h="20">
                  <a:moveTo>
                    <a:pt x="3" y="12"/>
                  </a:moveTo>
                  <a:cubicBezTo>
                    <a:pt x="0" y="14"/>
                    <a:pt x="5" y="17"/>
                    <a:pt x="6" y="17"/>
                  </a:cubicBezTo>
                  <a:cubicBezTo>
                    <a:pt x="9" y="15"/>
                    <a:pt x="9" y="20"/>
                    <a:pt x="14" y="17"/>
                  </a:cubicBezTo>
                  <a:cubicBezTo>
                    <a:pt x="18" y="15"/>
                    <a:pt x="17" y="20"/>
                    <a:pt x="21" y="17"/>
                  </a:cubicBezTo>
                  <a:cubicBezTo>
                    <a:pt x="26" y="15"/>
                    <a:pt x="24" y="19"/>
                    <a:pt x="26" y="17"/>
                  </a:cubicBezTo>
                  <a:cubicBezTo>
                    <a:pt x="27" y="15"/>
                    <a:pt x="29" y="19"/>
                    <a:pt x="29" y="15"/>
                  </a:cubicBezTo>
                  <a:cubicBezTo>
                    <a:pt x="27" y="12"/>
                    <a:pt x="30" y="9"/>
                    <a:pt x="27" y="11"/>
                  </a:cubicBezTo>
                  <a:cubicBezTo>
                    <a:pt x="24" y="11"/>
                    <a:pt x="24" y="8"/>
                    <a:pt x="24" y="8"/>
                  </a:cubicBezTo>
                  <a:cubicBezTo>
                    <a:pt x="26" y="4"/>
                    <a:pt x="24" y="4"/>
                    <a:pt x="23" y="4"/>
                  </a:cubicBezTo>
                  <a:cubicBezTo>
                    <a:pt x="21" y="3"/>
                    <a:pt x="21" y="6"/>
                    <a:pt x="20" y="4"/>
                  </a:cubicBezTo>
                  <a:cubicBezTo>
                    <a:pt x="18" y="3"/>
                    <a:pt x="14" y="4"/>
                    <a:pt x="15" y="3"/>
                  </a:cubicBezTo>
                  <a:cubicBezTo>
                    <a:pt x="17" y="1"/>
                    <a:pt x="11" y="0"/>
                    <a:pt x="9" y="4"/>
                  </a:cubicBezTo>
                  <a:cubicBezTo>
                    <a:pt x="8" y="8"/>
                    <a:pt x="6" y="4"/>
                    <a:pt x="6" y="8"/>
                  </a:cubicBezTo>
                  <a:cubicBezTo>
                    <a:pt x="5" y="11"/>
                    <a:pt x="5" y="9"/>
                    <a:pt x="3" y="12"/>
                  </a:cubicBezTo>
                </a:path>
              </a:pathLst>
            </a:custGeom>
            <a:grpFill/>
            <a:ln w="6350" cmpd="sng">
              <a:solidFill>
                <a:schemeClr val="bg1"/>
              </a:solidFill>
              <a:round/>
              <a:headEnd/>
              <a:tailEnd/>
            </a:ln>
          </p:spPr>
          <p:txBody>
            <a:bodyPr/>
            <a:lstStyle/>
            <a:p>
              <a:endParaRPr lang="en-GB" sz="1539" dirty="0"/>
            </a:p>
          </p:txBody>
        </p:sp>
        <p:sp>
          <p:nvSpPr>
            <p:cNvPr id="426" name="Freeform 44"/>
            <p:cNvSpPr>
              <a:spLocks/>
            </p:cNvSpPr>
            <p:nvPr/>
          </p:nvSpPr>
          <p:spPr bwMode="auto">
            <a:xfrm>
              <a:off x="7118824" y="4308419"/>
              <a:ext cx="120509" cy="197631"/>
            </a:xfrm>
            <a:custGeom>
              <a:avLst/>
              <a:gdLst/>
              <a:ahLst/>
              <a:cxnLst>
                <a:cxn ang="0">
                  <a:pos x="9" y="41"/>
                </a:cxn>
                <a:cxn ang="0">
                  <a:pos x="9" y="35"/>
                </a:cxn>
                <a:cxn ang="0">
                  <a:pos x="8" y="31"/>
                </a:cxn>
                <a:cxn ang="0">
                  <a:pos x="8" y="26"/>
                </a:cxn>
                <a:cxn ang="0">
                  <a:pos x="3" y="20"/>
                </a:cxn>
                <a:cxn ang="0">
                  <a:pos x="6" y="15"/>
                </a:cxn>
                <a:cxn ang="0">
                  <a:pos x="9" y="13"/>
                </a:cxn>
                <a:cxn ang="0">
                  <a:pos x="8" y="12"/>
                </a:cxn>
                <a:cxn ang="0">
                  <a:pos x="3" y="9"/>
                </a:cxn>
                <a:cxn ang="0">
                  <a:pos x="6" y="3"/>
                </a:cxn>
                <a:cxn ang="0">
                  <a:pos x="6" y="1"/>
                </a:cxn>
                <a:cxn ang="0">
                  <a:pos x="11" y="3"/>
                </a:cxn>
                <a:cxn ang="0">
                  <a:pos x="15" y="6"/>
                </a:cxn>
                <a:cxn ang="0">
                  <a:pos x="17" y="13"/>
                </a:cxn>
                <a:cxn ang="0">
                  <a:pos x="38" y="17"/>
                </a:cxn>
                <a:cxn ang="0">
                  <a:pos x="35" y="20"/>
                </a:cxn>
                <a:cxn ang="0">
                  <a:pos x="27" y="31"/>
                </a:cxn>
                <a:cxn ang="0">
                  <a:pos x="33" y="32"/>
                </a:cxn>
                <a:cxn ang="0">
                  <a:pos x="36" y="32"/>
                </a:cxn>
                <a:cxn ang="0">
                  <a:pos x="38" y="48"/>
                </a:cxn>
                <a:cxn ang="0">
                  <a:pos x="35" y="57"/>
                </a:cxn>
                <a:cxn ang="0">
                  <a:pos x="35" y="57"/>
                </a:cxn>
                <a:cxn ang="0">
                  <a:pos x="33" y="52"/>
                </a:cxn>
                <a:cxn ang="0">
                  <a:pos x="33" y="48"/>
                </a:cxn>
                <a:cxn ang="0">
                  <a:pos x="29" y="40"/>
                </a:cxn>
                <a:cxn ang="0">
                  <a:pos x="24" y="38"/>
                </a:cxn>
                <a:cxn ang="0">
                  <a:pos x="23" y="32"/>
                </a:cxn>
                <a:cxn ang="0">
                  <a:pos x="21" y="34"/>
                </a:cxn>
                <a:cxn ang="0">
                  <a:pos x="23" y="41"/>
                </a:cxn>
                <a:cxn ang="0">
                  <a:pos x="18" y="49"/>
                </a:cxn>
                <a:cxn ang="0">
                  <a:pos x="15" y="49"/>
                </a:cxn>
                <a:cxn ang="0">
                  <a:pos x="11" y="48"/>
                </a:cxn>
                <a:cxn ang="0">
                  <a:pos x="9" y="41"/>
                </a:cxn>
              </a:cxnLst>
              <a:rect l="0" t="0" r="r" b="b"/>
              <a:pathLst>
                <a:path w="39" h="63">
                  <a:moveTo>
                    <a:pt x="9" y="41"/>
                  </a:moveTo>
                  <a:cubicBezTo>
                    <a:pt x="9" y="35"/>
                    <a:pt x="11" y="35"/>
                    <a:pt x="9" y="35"/>
                  </a:cubicBezTo>
                  <a:cubicBezTo>
                    <a:pt x="6" y="35"/>
                    <a:pt x="9" y="34"/>
                    <a:pt x="8" y="31"/>
                  </a:cubicBezTo>
                  <a:cubicBezTo>
                    <a:pt x="5" y="29"/>
                    <a:pt x="9" y="31"/>
                    <a:pt x="8" y="26"/>
                  </a:cubicBezTo>
                  <a:cubicBezTo>
                    <a:pt x="8" y="21"/>
                    <a:pt x="2" y="24"/>
                    <a:pt x="3" y="20"/>
                  </a:cubicBezTo>
                  <a:cubicBezTo>
                    <a:pt x="3" y="15"/>
                    <a:pt x="6" y="20"/>
                    <a:pt x="6" y="15"/>
                  </a:cubicBezTo>
                  <a:cubicBezTo>
                    <a:pt x="5" y="12"/>
                    <a:pt x="12" y="17"/>
                    <a:pt x="9" y="13"/>
                  </a:cubicBezTo>
                  <a:cubicBezTo>
                    <a:pt x="9" y="12"/>
                    <a:pt x="9" y="12"/>
                    <a:pt x="8" y="12"/>
                  </a:cubicBezTo>
                  <a:cubicBezTo>
                    <a:pt x="6" y="12"/>
                    <a:pt x="6" y="9"/>
                    <a:pt x="3" y="9"/>
                  </a:cubicBezTo>
                  <a:cubicBezTo>
                    <a:pt x="0" y="7"/>
                    <a:pt x="8" y="3"/>
                    <a:pt x="6" y="3"/>
                  </a:cubicBezTo>
                  <a:cubicBezTo>
                    <a:pt x="5" y="1"/>
                    <a:pt x="5" y="0"/>
                    <a:pt x="6" y="1"/>
                  </a:cubicBezTo>
                  <a:cubicBezTo>
                    <a:pt x="8" y="1"/>
                    <a:pt x="6" y="6"/>
                    <a:pt x="11" y="3"/>
                  </a:cubicBezTo>
                  <a:cubicBezTo>
                    <a:pt x="12" y="3"/>
                    <a:pt x="14" y="10"/>
                    <a:pt x="15" y="6"/>
                  </a:cubicBezTo>
                  <a:cubicBezTo>
                    <a:pt x="17" y="3"/>
                    <a:pt x="17" y="9"/>
                    <a:pt x="17" y="13"/>
                  </a:cubicBezTo>
                  <a:cubicBezTo>
                    <a:pt x="17" y="17"/>
                    <a:pt x="35" y="13"/>
                    <a:pt x="38" y="17"/>
                  </a:cubicBezTo>
                  <a:cubicBezTo>
                    <a:pt x="39" y="20"/>
                    <a:pt x="35" y="15"/>
                    <a:pt x="35" y="20"/>
                  </a:cubicBezTo>
                  <a:cubicBezTo>
                    <a:pt x="35" y="26"/>
                    <a:pt x="26" y="24"/>
                    <a:pt x="27" y="31"/>
                  </a:cubicBezTo>
                  <a:cubicBezTo>
                    <a:pt x="29" y="38"/>
                    <a:pt x="32" y="40"/>
                    <a:pt x="33" y="32"/>
                  </a:cubicBezTo>
                  <a:cubicBezTo>
                    <a:pt x="33" y="29"/>
                    <a:pt x="36" y="29"/>
                    <a:pt x="36" y="32"/>
                  </a:cubicBezTo>
                  <a:cubicBezTo>
                    <a:pt x="35" y="38"/>
                    <a:pt x="38" y="38"/>
                    <a:pt x="38" y="48"/>
                  </a:cubicBezTo>
                  <a:cubicBezTo>
                    <a:pt x="39" y="63"/>
                    <a:pt x="35" y="46"/>
                    <a:pt x="35" y="57"/>
                  </a:cubicBezTo>
                  <a:cubicBezTo>
                    <a:pt x="36" y="60"/>
                    <a:pt x="35" y="59"/>
                    <a:pt x="35" y="57"/>
                  </a:cubicBezTo>
                  <a:cubicBezTo>
                    <a:pt x="33" y="55"/>
                    <a:pt x="33" y="54"/>
                    <a:pt x="33" y="52"/>
                  </a:cubicBezTo>
                  <a:cubicBezTo>
                    <a:pt x="35" y="51"/>
                    <a:pt x="33" y="51"/>
                    <a:pt x="33" y="48"/>
                  </a:cubicBezTo>
                  <a:cubicBezTo>
                    <a:pt x="30" y="41"/>
                    <a:pt x="30" y="38"/>
                    <a:pt x="29" y="40"/>
                  </a:cubicBezTo>
                  <a:cubicBezTo>
                    <a:pt x="26" y="43"/>
                    <a:pt x="24" y="41"/>
                    <a:pt x="24" y="38"/>
                  </a:cubicBezTo>
                  <a:cubicBezTo>
                    <a:pt x="23" y="35"/>
                    <a:pt x="23" y="31"/>
                    <a:pt x="23" y="32"/>
                  </a:cubicBezTo>
                  <a:cubicBezTo>
                    <a:pt x="21" y="34"/>
                    <a:pt x="21" y="32"/>
                    <a:pt x="21" y="34"/>
                  </a:cubicBezTo>
                  <a:cubicBezTo>
                    <a:pt x="23" y="37"/>
                    <a:pt x="21" y="38"/>
                    <a:pt x="23" y="41"/>
                  </a:cubicBezTo>
                  <a:cubicBezTo>
                    <a:pt x="23" y="45"/>
                    <a:pt x="20" y="51"/>
                    <a:pt x="18" y="49"/>
                  </a:cubicBezTo>
                  <a:cubicBezTo>
                    <a:pt x="17" y="46"/>
                    <a:pt x="15" y="52"/>
                    <a:pt x="15" y="49"/>
                  </a:cubicBezTo>
                  <a:cubicBezTo>
                    <a:pt x="14" y="48"/>
                    <a:pt x="12" y="52"/>
                    <a:pt x="11" y="48"/>
                  </a:cubicBezTo>
                  <a:cubicBezTo>
                    <a:pt x="11" y="46"/>
                    <a:pt x="11" y="45"/>
                    <a:pt x="9" y="41"/>
                  </a:cubicBezTo>
                </a:path>
              </a:pathLst>
            </a:custGeom>
            <a:grpFill/>
            <a:ln w="6350" cmpd="sng">
              <a:solidFill>
                <a:schemeClr val="bg1"/>
              </a:solidFill>
              <a:round/>
              <a:headEnd/>
              <a:tailEnd/>
            </a:ln>
          </p:spPr>
          <p:txBody>
            <a:bodyPr/>
            <a:lstStyle/>
            <a:p>
              <a:endParaRPr lang="en-GB" sz="1539" dirty="0"/>
            </a:p>
          </p:txBody>
        </p:sp>
        <p:sp>
          <p:nvSpPr>
            <p:cNvPr id="427" name="Freeform 45"/>
            <p:cNvSpPr>
              <a:spLocks/>
            </p:cNvSpPr>
            <p:nvPr/>
          </p:nvSpPr>
          <p:spPr bwMode="auto">
            <a:xfrm>
              <a:off x="6445583" y="3913158"/>
              <a:ext cx="355099" cy="318136"/>
            </a:xfrm>
            <a:custGeom>
              <a:avLst/>
              <a:gdLst/>
              <a:ahLst/>
              <a:cxnLst>
                <a:cxn ang="0">
                  <a:pos x="6" y="33"/>
                </a:cxn>
                <a:cxn ang="0">
                  <a:pos x="0" y="50"/>
                </a:cxn>
                <a:cxn ang="0">
                  <a:pos x="3" y="74"/>
                </a:cxn>
                <a:cxn ang="0">
                  <a:pos x="10" y="80"/>
                </a:cxn>
                <a:cxn ang="0">
                  <a:pos x="3" y="94"/>
                </a:cxn>
                <a:cxn ang="0">
                  <a:pos x="29" y="97"/>
                </a:cxn>
                <a:cxn ang="0">
                  <a:pos x="47" y="88"/>
                </a:cxn>
                <a:cxn ang="0">
                  <a:pos x="59" y="75"/>
                </a:cxn>
                <a:cxn ang="0">
                  <a:pos x="69" y="74"/>
                </a:cxn>
                <a:cxn ang="0">
                  <a:pos x="70" y="64"/>
                </a:cxn>
                <a:cxn ang="0">
                  <a:pos x="76" y="53"/>
                </a:cxn>
                <a:cxn ang="0">
                  <a:pos x="85" y="46"/>
                </a:cxn>
                <a:cxn ang="0">
                  <a:pos x="87" y="33"/>
                </a:cxn>
                <a:cxn ang="0">
                  <a:pos x="96" y="21"/>
                </a:cxn>
                <a:cxn ang="0">
                  <a:pos x="111" y="16"/>
                </a:cxn>
                <a:cxn ang="0">
                  <a:pos x="113" y="15"/>
                </a:cxn>
                <a:cxn ang="0">
                  <a:pos x="108" y="13"/>
                </a:cxn>
                <a:cxn ang="0">
                  <a:pos x="105" y="13"/>
                </a:cxn>
                <a:cxn ang="0">
                  <a:pos x="101" y="13"/>
                </a:cxn>
                <a:cxn ang="0">
                  <a:pos x="97" y="16"/>
                </a:cxn>
                <a:cxn ang="0">
                  <a:pos x="91" y="19"/>
                </a:cxn>
                <a:cxn ang="0">
                  <a:pos x="88" y="10"/>
                </a:cxn>
                <a:cxn ang="0">
                  <a:pos x="85" y="7"/>
                </a:cxn>
                <a:cxn ang="0">
                  <a:pos x="84" y="2"/>
                </a:cxn>
                <a:cxn ang="0">
                  <a:pos x="78" y="7"/>
                </a:cxn>
                <a:cxn ang="0">
                  <a:pos x="78" y="11"/>
                </a:cxn>
                <a:cxn ang="0">
                  <a:pos x="72" y="11"/>
                </a:cxn>
                <a:cxn ang="0">
                  <a:pos x="70" y="16"/>
                </a:cxn>
                <a:cxn ang="0">
                  <a:pos x="67" y="15"/>
                </a:cxn>
                <a:cxn ang="0">
                  <a:pos x="61" y="16"/>
                </a:cxn>
                <a:cxn ang="0">
                  <a:pos x="58" y="16"/>
                </a:cxn>
                <a:cxn ang="0">
                  <a:pos x="55" y="15"/>
                </a:cxn>
                <a:cxn ang="0">
                  <a:pos x="49" y="13"/>
                </a:cxn>
                <a:cxn ang="0">
                  <a:pos x="41" y="13"/>
                </a:cxn>
                <a:cxn ang="0">
                  <a:pos x="33" y="21"/>
                </a:cxn>
                <a:cxn ang="0">
                  <a:pos x="24" y="28"/>
                </a:cxn>
                <a:cxn ang="0">
                  <a:pos x="17" y="36"/>
                </a:cxn>
                <a:cxn ang="0">
                  <a:pos x="10" y="35"/>
                </a:cxn>
                <a:cxn ang="0">
                  <a:pos x="6" y="33"/>
                </a:cxn>
              </a:cxnLst>
              <a:rect l="0" t="0" r="r" b="b"/>
              <a:pathLst>
                <a:path w="114" h="102">
                  <a:moveTo>
                    <a:pt x="6" y="33"/>
                  </a:moveTo>
                  <a:cubicBezTo>
                    <a:pt x="4" y="47"/>
                    <a:pt x="0" y="43"/>
                    <a:pt x="0" y="50"/>
                  </a:cubicBezTo>
                  <a:cubicBezTo>
                    <a:pt x="1" y="58"/>
                    <a:pt x="3" y="66"/>
                    <a:pt x="3" y="74"/>
                  </a:cubicBezTo>
                  <a:cubicBezTo>
                    <a:pt x="1" y="81"/>
                    <a:pt x="10" y="74"/>
                    <a:pt x="10" y="80"/>
                  </a:cubicBezTo>
                  <a:cubicBezTo>
                    <a:pt x="12" y="86"/>
                    <a:pt x="3" y="89"/>
                    <a:pt x="3" y="94"/>
                  </a:cubicBezTo>
                  <a:cubicBezTo>
                    <a:pt x="7" y="92"/>
                    <a:pt x="14" y="102"/>
                    <a:pt x="29" y="97"/>
                  </a:cubicBezTo>
                  <a:cubicBezTo>
                    <a:pt x="46" y="94"/>
                    <a:pt x="47" y="94"/>
                    <a:pt x="47" y="88"/>
                  </a:cubicBezTo>
                  <a:cubicBezTo>
                    <a:pt x="46" y="80"/>
                    <a:pt x="55" y="78"/>
                    <a:pt x="59" y="75"/>
                  </a:cubicBezTo>
                  <a:cubicBezTo>
                    <a:pt x="64" y="70"/>
                    <a:pt x="67" y="77"/>
                    <a:pt x="69" y="74"/>
                  </a:cubicBezTo>
                  <a:cubicBezTo>
                    <a:pt x="70" y="72"/>
                    <a:pt x="69" y="70"/>
                    <a:pt x="70" y="64"/>
                  </a:cubicBezTo>
                  <a:cubicBezTo>
                    <a:pt x="73" y="56"/>
                    <a:pt x="81" y="61"/>
                    <a:pt x="76" y="53"/>
                  </a:cubicBezTo>
                  <a:cubicBezTo>
                    <a:pt x="70" y="44"/>
                    <a:pt x="85" y="55"/>
                    <a:pt x="85" y="46"/>
                  </a:cubicBezTo>
                  <a:cubicBezTo>
                    <a:pt x="85" y="41"/>
                    <a:pt x="90" y="39"/>
                    <a:pt x="87" y="33"/>
                  </a:cubicBezTo>
                  <a:cubicBezTo>
                    <a:pt x="84" y="27"/>
                    <a:pt x="85" y="24"/>
                    <a:pt x="96" y="21"/>
                  </a:cubicBezTo>
                  <a:cubicBezTo>
                    <a:pt x="105" y="16"/>
                    <a:pt x="108" y="22"/>
                    <a:pt x="111" y="16"/>
                  </a:cubicBezTo>
                  <a:cubicBezTo>
                    <a:pt x="110" y="16"/>
                    <a:pt x="110" y="15"/>
                    <a:pt x="113" y="15"/>
                  </a:cubicBezTo>
                  <a:cubicBezTo>
                    <a:pt x="114" y="13"/>
                    <a:pt x="111" y="11"/>
                    <a:pt x="108" y="13"/>
                  </a:cubicBezTo>
                  <a:cubicBezTo>
                    <a:pt x="105" y="16"/>
                    <a:pt x="104" y="16"/>
                    <a:pt x="105" y="13"/>
                  </a:cubicBezTo>
                  <a:cubicBezTo>
                    <a:pt x="107" y="11"/>
                    <a:pt x="102" y="11"/>
                    <a:pt x="101" y="13"/>
                  </a:cubicBezTo>
                  <a:cubicBezTo>
                    <a:pt x="99" y="15"/>
                    <a:pt x="97" y="15"/>
                    <a:pt x="97" y="16"/>
                  </a:cubicBezTo>
                  <a:cubicBezTo>
                    <a:pt x="97" y="18"/>
                    <a:pt x="94" y="18"/>
                    <a:pt x="91" y="19"/>
                  </a:cubicBezTo>
                  <a:cubicBezTo>
                    <a:pt x="88" y="22"/>
                    <a:pt x="87" y="19"/>
                    <a:pt x="88" y="10"/>
                  </a:cubicBezTo>
                  <a:cubicBezTo>
                    <a:pt x="88" y="4"/>
                    <a:pt x="87" y="8"/>
                    <a:pt x="85" y="7"/>
                  </a:cubicBezTo>
                  <a:cubicBezTo>
                    <a:pt x="85" y="5"/>
                    <a:pt x="88" y="4"/>
                    <a:pt x="84" y="2"/>
                  </a:cubicBezTo>
                  <a:cubicBezTo>
                    <a:pt x="79" y="0"/>
                    <a:pt x="81" y="5"/>
                    <a:pt x="78" y="7"/>
                  </a:cubicBezTo>
                  <a:cubicBezTo>
                    <a:pt x="76" y="8"/>
                    <a:pt x="79" y="10"/>
                    <a:pt x="78" y="11"/>
                  </a:cubicBezTo>
                  <a:cubicBezTo>
                    <a:pt x="76" y="13"/>
                    <a:pt x="75" y="10"/>
                    <a:pt x="72" y="11"/>
                  </a:cubicBezTo>
                  <a:cubicBezTo>
                    <a:pt x="70" y="13"/>
                    <a:pt x="72" y="16"/>
                    <a:pt x="70" y="16"/>
                  </a:cubicBezTo>
                  <a:cubicBezTo>
                    <a:pt x="70" y="16"/>
                    <a:pt x="69" y="13"/>
                    <a:pt x="67" y="15"/>
                  </a:cubicBezTo>
                  <a:cubicBezTo>
                    <a:pt x="64" y="15"/>
                    <a:pt x="62" y="15"/>
                    <a:pt x="61" y="16"/>
                  </a:cubicBezTo>
                  <a:cubicBezTo>
                    <a:pt x="61" y="19"/>
                    <a:pt x="59" y="19"/>
                    <a:pt x="58" y="16"/>
                  </a:cubicBezTo>
                  <a:cubicBezTo>
                    <a:pt x="56" y="15"/>
                    <a:pt x="56" y="15"/>
                    <a:pt x="55" y="15"/>
                  </a:cubicBezTo>
                  <a:cubicBezTo>
                    <a:pt x="53" y="16"/>
                    <a:pt x="53" y="11"/>
                    <a:pt x="49" y="13"/>
                  </a:cubicBezTo>
                  <a:cubicBezTo>
                    <a:pt x="44" y="15"/>
                    <a:pt x="43" y="10"/>
                    <a:pt x="41" y="13"/>
                  </a:cubicBezTo>
                  <a:cubicBezTo>
                    <a:pt x="38" y="16"/>
                    <a:pt x="35" y="13"/>
                    <a:pt x="33" y="21"/>
                  </a:cubicBezTo>
                  <a:cubicBezTo>
                    <a:pt x="32" y="28"/>
                    <a:pt x="27" y="27"/>
                    <a:pt x="24" y="28"/>
                  </a:cubicBezTo>
                  <a:cubicBezTo>
                    <a:pt x="21" y="30"/>
                    <a:pt x="21" y="35"/>
                    <a:pt x="17" y="36"/>
                  </a:cubicBezTo>
                  <a:cubicBezTo>
                    <a:pt x="12" y="38"/>
                    <a:pt x="15" y="33"/>
                    <a:pt x="10" y="35"/>
                  </a:cubicBezTo>
                  <a:cubicBezTo>
                    <a:pt x="7" y="35"/>
                    <a:pt x="9" y="33"/>
                    <a:pt x="6" y="33"/>
                  </a:cubicBezTo>
                </a:path>
              </a:pathLst>
            </a:custGeom>
            <a:grpFill/>
            <a:ln w="6350" cmpd="sng">
              <a:solidFill>
                <a:schemeClr val="bg1"/>
              </a:solidFill>
              <a:round/>
              <a:headEnd/>
              <a:tailEnd/>
            </a:ln>
          </p:spPr>
          <p:txBody>
            <a:bodyPr/>
            <a:lstStyle/>
            <a:p>
              <a:endParaRPr lang="en-GB" sz="1539" dirty="0"/>
            </a:p>
          </p:txBody>
        </p:sp>
        <p:sp>
          <p:nvSpPr>
            <p:cNvPr id="428" name="Freeform 46"/>
            <p:cNvSpPr>
              <a:spLocks/>
            </p:cNvSpPr>
            <p:nvPr/>
          </p:nvSpPr>
          <p:spPr bwMode="auto">
            <a:xfrm>
              <a:off x="6453616" y="3962967"/>
              <a:ext cx="417763" cy="441857"/>
            </a:xfrm>
            <a:custGeom>
              <a:avLst/>
              <a:gdLst/>
              <a:ahLst/>
              <a:cxnLst>
                <a:cxn ang="0">
                  <a:pos x="108" y="0"/>
                </a:cxn>
                <a:cxn ang="0">
                  <a:pos x="116" y="3"/>
                </a:cxn>
                <a:cxn ang="0">
                  <a:pos x="120" y="6"/>
                </a:cxn>
                <a:cxn ang="0">
                  <a:pos x="120" y="12"/>
                </a:cxn>
                <a:cxn ang="0">
                  <a:pos x="125" y="14"/>
                </a:cxn>
                <a:cxn ang="0">
                  <a:pos x="134" y="17"/>
                </a:cxn>
                <a:cxn ang="0">
                  <a:pos x="125" y="25"/>
                </a:cxn>
                <a:cxn ang="0">
                  <a:pos x="114" y="28"/>
                </a:cxn>
                <a:cxn ang="0">
                  <a:pos x="103" y="30"/>
                </a:cxn>
                <a:cxn ang="0">
                  <a:pos x="105" y="33"/>
                </a:cxn>
                <a:cxn ang="0">
                  <a:pos x="105" y="37"/>
                </a:cxn>
                <a:cxn ang="0">
                  <a:pos x="105" y="44"/>
                </a:cxn>
                <a:cxn ang="0">
                  <a:pos x="108" y="47"/>
                </a:cxn>
                <a:cxn ang="0">
                  <a:pos x="111" y="50"/>
                </a:cxn>
                <a:cxn ang="0">
                  <a:pos x="111" y="54"/>
                </a:cxn>
                <a:cxn ang="0">
                  <a:pos x="105" y="69"/>
                </a:cxn>
                <a:cxn ang="0">
                  <a:pos x="102" y="75"/>
                </a:cxn>
                <a:cxn ang="0">
                  <a:pos x="94" y="87"/>
                </a:cxn>
                <a:cxn ang="0">
                  <a:pos x="90" y="93"/>
                </a:cxn>
                <a:cxn ang="0">
                  <a:pos x="86" y="98"/>
                </a:cxn>
                <a:cxn ang="0">
                  <a:pos x="77" y="98"/>
                </a:cxn>
                <a:cxn ang="0">
                  <a:pos x="71" y="103"/>
                </a:cxn>
                <a:cxn ang="0">
                  <a:pos x="71" y="110"/>
                </a:cxn>
                <a:cxn ang="0">
                  <a:pos x="76" y="120"/>
                </a:cxn>
                <a:cxn ang="0">
                  <a:pos x="81" y="129"/>
                </a:cxn>
                <a:cxn ang="0">
                  <a:pos x="81" y="134"/>
                </a:cxn>
                <a:cxn ang="0">
                  <a:pos x="77" y="135"/>
                </a:cxn>
                <a:cxn ang="0">
                  <a:pos x="73" y="135"/>
                </a:cxn>
                <a:cxn ang="0">
                  <a:pos x="67" y="135"/>
                </a:cxn>
                <a:cxn ang="0">
                  <a:pos x="62" y="137"/>
                </a:cxn>
                <a:cxn ang="0">
                  <a:pos x="58" y="142"/>
                </a:cxn>
                <a:cxn ang="0">
                  <a:pos x="53" y="140"/>
                </a:cxn>
                <a:cxn ang="0">
                  <a:pos x="52" y="137"/>
                </a:cxn>
                <a:cxn ang="0">
                  <a:pos x="50" y="134"/>
                </a:cxn>
                <a:cxn ang="0">
                  <a:pos x="48" y="129"/>
                </a:cxn>
                <a:cxn ang="0">
                  <a:pos x="45" y="124"/>
                </a:cxn>
                <a:cxn ang="0">
                  <a:pos x="30" y="124"/>
                </a:cxn>
                <a:cxn ang="0">
                  <a:pos x="24" y="124"/>
                </a:cxn>
                <a:cxn ang="0">
                  <a:pos x="18" y="126"/>
                </a:cxn>
                <a:cxn ang="0">
                  <a:pos x="12" y="126"/>
                </a:cxn>
                <a:cxn ang="0">
                  <a:pos x="6" y="126"/>
                </a:cxn>
                <a:cxn ang="0">
                  <a:pos x="7" y="117"/>
                </a:cxn>
                <a:cxn ang="0">
                  <a:pos x="12" y="112"/>
                </a:cxn>
                <a:cxn ang="0">
                  <a:pos x="18" y="110"/>
                </a:cxn>
                <a:cxn ang="0">
                  <a:pos x="20" y="104"/>
                </a:cxn>
                <a:cxn ang="0">
                  <a:pos x="15" y="103"/>
                </a:cxn>
                <a:cxn ang="0">
                  <a:pos x="15" y="95"/>
                </a:cxn>
                <a:cxn ang="0">
                  <a:pos x="13" y="93"/>
                </a:cxn>
                <a:cxn ang="0">
                  <a:pos x="6" y="87"/>
                </a:cxn>
                <a:cxn ang="0">
                  <a:pos x="0" y="78"/>
                </a:cxn>
                <a:cxn ang="0">
                  <a:pos x="26" y="81"/>
                </a:cxn>
                <a:cxn ang="0">
                  <a:pos x="44" y="72"/>
                </a:cxn>
                <a:cxn ang="0">
                  <a:pos x="56" y="59"/>
                </a:cxn>
                <a:cxn ang="0">
                  <a:pos x="65" y="58"/>
                </a:cxn>
                <a:cxn ang="0">
                  <a:pos x="67" y="48"/>
                </a:cxn>
                <a:cxn ang="0">
                  <a:pos x="73" y="37"/>
                </a:cxn>
                <a:cxn ang="0">
                  <a:pos x="82" y="30"/>
                </a:cxn>
                <a:cxn ang="0">
                  <a:pos x="83" y="17"/>
                </a:cxn>
                <a:cxn ang="0">
                  <a:pos x="93" y="5"/>
                </a:cxn>
                <a:cxn ang="0">
                  <a:pos x="108" y="0"/>
                </a:cxn>
              </a:cxnLst>
              <a:rect l="0" t="0" r="r" b="b"/>
              <a:pathLst>
                <a:path w="134" h="142">
                  <a:moveTo>
                    <a:pt x="108" y="0"/>
                  </a:moveTo>
                  <a:cubicBezTo>
                    <a:pt x="111" y="3"/>
                    <a:pt x="114" y="0"/>
                    <a:pt x="116" y="3"/>
                  </a:cubicBezTo>
                  <a:cubicBezTo>
                    <a:pt x="116" y="6"/>
                    <a:pt x="117" y="2"/>
                    <a:pt x="120" y="6"/>
                  </a:cubicBezTo>
                  <a:cubicBezTo>
                    <a:pt x="122" y="11"/>
                    <a:pt x="119" y="9"/>
                    <a:pt x="120" y="12"/>
                  </a:cubicBezTo>
                  <a:cubicBezTo>
                    <a:pt x="123" y="16"/>
                    <a:pt x="125" y="12"/>
                    <a:pt x="125" y="14"/>
                  </a:cubicBezTo>
                  <a:cubicBezTo>
                    <a:pt x="126" y="16"/>
                    <a:pt x="131" y="17"/>
                    <a:pt x="134" y="17"/>
                  </a:cubicBezTo>
                  <a:cubicBezTo>
                    <a:pt x="126" y="22"/>
                    <a:pt x="129" y="27"/>
                    <a:pt x="125" y="25"/>
                  </a:cubicBezTo>
                  <a:cubicBezTo>
                    <a:pt x="122" y="25"/>
                    <a:pt x="120" y="30"/>
                    <a:pt x="114" y="28"/>
                  </a:cubicBezTo>
                  <a:cubicBezTo>
                    <a:pt x="105" y="23"/>
                    <a:pt x="100" y="28"/>
                    <a:pt x="103" y="30"/>
                  </a:cubicBezTo>
                  <a:cubicBezTo>
                    <a:pt x="106" y="33"/>
                    <a:pt x="100" y="33"/>
                    <a:pt x="105" y="33"/>
                  </a:cubicBezTo>
                  <a:cubicBezTo>
                    <a:pt x="111" y="34"/>
                    <a:pt x="100" y="34"/>
                    <a:pt x="105" y="37"/>
                  </a:cubicBezTo>
                  <a:cubicBezTo>
                    <a:pt x="108" y="40"/>
                    <a:pt x="102" y="40"/>
                    <a:pt x="105" y="44"/>
                  </a:cubicBezTo>
                  <a:cubicBezTo>
                    <a:pt x="108" y="45"/>
                    <a:pt x="106" y="47"/>
                    <a:pt x="108" y="47"/>
                  </a:cubicBezTo>
                  <a:cubicBezTo>
                    <a:pt x="112" y="45"/>
                    <a:pt x="108" y="50"/>
                    <a:pt x="111" y="50"/>
                  </a:cubicBezTo>
                  <a:cubicBezTo>
                    <a:pt x="116" y="51"/>
                    <a:pt x="117" y="51"/>
                    <a:pt x="111" y="54"/>
                  </a:cubicBezTo>
                  <a:cubicBezTo>
                    <a:pt x="103" y="58"/>
                    <a:pt x="112" y="58"/>
                    <a:pt x="105" y="69"/>
                  </a:cubicBezTo>
                  <a:cubicBezTo>
                    <a:pt x="102" y="75"/>
                    <a:pt x="108" y="73"/>
                    <a:pt x="102" y="75"/>
                  </a:cubicBezTo>
                  <a:cubicBezTo>
                    <a:pt x="96" y="78"/>
                    <a:pt x="99" y="86"/>
                    <a:pt x="94" y="87"/>
                  </a:cubicBezTo>
                  <a:cubicBezTo>
                    <a:pt x="90" y="89"/>
                    <a:pt x="91" y="92"/>
                    <a:pt x="90" y="93"/>
                  </a:cubicBezTo>
                  <a:cubicBezTo>
                    <a:pt x="86" y="95"/>
                    <a:pt x="90" y="98"/>
                    <a:pt x="86" y="98"/>
                  </a:cubicBezTo>
                  <a:cubicBezTo>
                    <a:pt x="81" y="98"/>
                    <a:pt x="79" y="101"/>
                    <a:pt x="77" y="98"/>
                  </a:cubicBezTo>
                  <a:cubicBezTo>
                    <a:pt x="74" y="93"/>
                    <a:pt x="74" y="100"/>
                    <a:pt x="71" y="103"/>
                  </a:cubicBezTo>
                  <a:cubicBezTo>
                    <a:pt x="68" y="106"/>
                    <a:pt x="65" y="110"/>
                    <a:pt x="71" y="110"/>
                  </a:cubicBezTo>
                  <a:cubicBezTo>
                    <a:pt x="77" y="112"/>
                    <a:pt x="70" y="120"/>
                    <a:pt x="76" y="120"/>
                  </a:cubicBezTo>
                  <a:cubicBezTo>
                    <a:pt x="81" y="121"/>
                    <a:pt x="74" y="121"/>
                    <a:pt x="81" y="129"/>
                  </a:cubicBezTo>
                  <a:cubicBezTo>
                    <a:pt x="82" y="131"/>
                    <a:pt x="79" y="132"/>
                    <a:pt x="81" y="134"/>
                  </a:cubicBezTo>
                  <a:cubicBezTo>
                    <a:pt x="82" y="134"/>
                    <a:pt x="77" y="137"/>
                    <a:pt x="77" y="135"/>
                  </a:cubicBezTo>
                  <a:cubicBezTo>
                    <a:pt x="76" y="132"/>
                    <a:pt x="74" y="134"/>
                    <a:pt x="73" y="135"/>
                  </a:cubicBezTo>
                  <a:cubicBezTo>
                    <a:pt x="71" y="139"/>
                    <a:pt x="71" y="134"/>
                    <a:pt x="67" y="135"/>
                  </a:cubicBezTo>
                  <a:cubicBezTo>
                    <a:pt x="65" y="135"/>
                    <a:pt x="62" y="134"/>
                    <a:pt x="62" y="137"/>
                  </a:cubicBezTo>
                  <a:cubicBezTo>
                    <a:pt x="64" y="140"/>
                    <a:pt x="58" y="137"/>
                    <a:pt x="58" y="142"/>
                  </a:cubicBezTo>
                  <a:cubicBezTo>
                    <a:pt x="55" y="139"/>
                    <a:pt x="55" y="142"/>
                    <a:pt x="53" y="140"/>
                  </a:cubicBezTo>
                  <a:cubicBezTo>
                    <a:pt x="52" y="139"/>
                    <a:pt x="53" y="139"/>
                    <a:pt x="52" y="137"/>
                  </a:cubicBezTo>
                  <a:cubicBezTo>
                    <a:pt x="50" y="135"/>
                    <a:pt x="52" y="135"/>
                    <a:pt x="50" y="134"/>
                  </a:cubicBezTo>
                  <a:cubicBezTo>
                    <a:pt x="48" y="132"/>
                    <a:pt x="52" y="129"/>
                    <a:pt x="48" y="129"/>
                  </a:cubicBezTo>
                  <a:cubicBezTo>
                    <a:pt x="44" y="129"/>
                    <a:pt x="47" y="128"/>
                    <a:pt x="45" y="124"/>
                  </a:cubicBezTo>
                  <a:cubicBezTo>
                    <a:pt x="45" y="123"/>
                    <a:pt x="32" y="124"/>
                    <a:pt x="30" y="124"/>
                  </a:cubicBezTo>
                  <a:cubicBezTo>
                    <a:pt x="30" y="128"/>
                    <a:pt x="30" y="126"/>
                    <a:pt x="24" y="124"/>
                  </a:cubicBezTo>
                  <a:cubicBezTo>
                    <a:pt x="18" y="123"/>
                    <a:pt x="23" y="128"/>
                    <a:pt x="18" y="126"/>
                  </a:cubicBezTo>
                  <a:cubicBezTo>
                    <a:pt x="12" y="123"/>
                    <a:pt x="13" y="128"/>
                    <a:pt x="12" y="126"/>
                  </a:cubicBezTo>
                  <a:cubicBezTo>
                    <a:pt x="10" y="124"/>
                    <a:pt x="7" y="131"/>
                    <a:pt x="6" y="126"/>
                  </a:cubicBezTo>
                  <a:cubicBezTo>
                    <a:pt x="6" y="123"/>
                    <a:pt x="6" y="120"/>
                    <a:pt x="7" y="117"/>
                  </a:cubicBezTo>
                  <a:cubicBezTo>
                    <a:pt x="9" y="114"/>
                    <a:pt x="12" y="115"/>
                    <a:pt x="12" y="112"/>
                  </a:cubicBezTo>
                  <a:cubicBezTo>
                    <a:pt x="12" y="110"/>
                    <a:pt x="18" y="112"/>
                    <a:pt x="18" y="110"/>
                  </a:cubicBezTo>
                  <a:cubicBezTo>
                    <a:pt x="18" y="107"/>
                    <a:pt x="20" y="106"/>
                    <a:pt x="20" y="104"/>
                  </a:cubicBezTo>
                  <a:cubicBezTo>
                    <a:pt x="18" y="104"/>
                    <a:pt x="13" y="106"/>
                    <a:pt x="15" y="103"/>
                  </a:cubicBezTo>
                  <a:cubicBezTo>
                    <a:pt x="17" y="101"/>
                    <a:pt x="15" y="98"/>
                    <a:pt x="15" y="95"/>
                  </a:cubicBezTo>
                  <a:cubicBezTo>
                    <a:pt x="15" y="92"/>
                    <a:pt x="15" y="97"/>
                    <a:pt x="13" y="93"/>
                  </a:cubicBezTo>
                  <a:cubicBezTo>
                    <a:pt x="12" y="90"/>
                    <a:pt x="7" y="93"/>
                    <a:pt x="6" y="87"/>
                  </a:cubicBezTo>
                  <a:cubicBezTo>
                    <a:pt x="4" y="82"/>
                    <a:pt x="3" y="81"/>
                    <a:pt x="0" y="78"/>
                  </a:cubicBezTo>
                  <a:cubicBezTo>
                    <a:pt x="4" y="76"/>
                    <a:pt x="10" y="86"/>
                    <a:pt x="26" y="81"/>
                  </a:cubicBezTo>
                  <a:cubicBezTo>
                    <a:pt x="42" y="78"/>
                    <a:pt x="44" y="78"/>
                    <a:pt x="44" y="72"/>
                  </a:cubicBezTo>
                  <a:cubicBezTo>
                    <a:pt x="42" y="64"/>
                    <a:pt x="52" y="62"/>
                    <a:pt x="56" y="59"/>
                  </a:cubicBezTo>
                  <a:cubicBezTo>
                    <a:pt x="61" y="54"/>
                    <a:pt x="64" y="61"/>
                    <a:pt x="65" y="58"/>
                  </a:cubicBezTo>
                  <a:cubicBezTo>
                    <a:pt x="67" y="56"/>
                    <a:pt x="65" y="54"/>
                    <a:pt x="67" y="48"/>
                  </a:cubicBezTo>
                  <a:cubicBezTo>
                    <a:pt x="70" y="40"/>
                    <a:pt x="77" y="45"/>
                    <a:pt x="73" y="37"/>
                  </a:cubicBezTo>
                  <a:cubicBezTo>
                    <a:pt x="67" y="28"/>
                    <a:pt x="82" y="39"/>
                    <a:pt x="82" y="30"/>
                  </a:cubicBezTo>
                  <a:cubicBezTo>
                    <a:pt x="82" y="25"/>
                    <a:pt x="86" y="23"/>
                    <a:pt x="83" y="17"/>
                  </a:cubicBezTo>
                  <a:cubicBezTo>
                    <a:pt x="81" y="11"/>
                    <a:pt x="82" y="8"/>
                    <a:pt x="93" y="5"/>
                  </a:cubicBezTo>
                  <a:cubicBezTo>
                    <a:pt x="102" y="0"/>
                    <a:pt x="105" y="6"/>
                    <a:pt x="108" y="0"/>
                  </a:cubicBezTo>
                </a:path>
              </a:pathLst>
            </a:custGeom>
            <a:grpFill/>
            <a:ln w="6350" cmpd="sng">
              <a:solidFill>
                <a:schemeClr val="bg1"/>
              </a:solidFill>
              <a:round/>
              <a:headEnd/>
              <a:tailEnd/>
            </a:ln>
          </p:spPr>
          <p:txBody>
            <a:bodyPr/>
            <a:lstStyle/>
            <a:p>
              <a:endParaRPr lang="en-GB" sz="1539" dirty="0"/>
            </a:p>
          </p:txBody>
        </p:sp>
        <p:sp>
          <p:nvSpPr>
            <p:cNvPr id="429" name="Freeform 47"/>
            <p:cNvSpPr>
              <a:spLocks/>
            </p:cNvSpPr>
            <p:nvPr/>
          </p:nvSpPr>
          <p:spPr bwMode="auto">
            <a:xfrm>
              <a:off x="6035854" y="3866563"/>
              <a:ext cx="477214" cy="491666"/>
            </a:xfrm>
            <a:custGeom>
              <a:avLst/>
              <a:gdLst/>
              <a:ahLst/>
              <a:cxnLst>
                <a:cxn ang="0">
                  <a:pos x="50" y="29"/>
                </a:cxn>
                <a:cxn ang="0">
                  <a:pos x="79" y="33"/>
                </a:cxn>
                <a:cxn ang="0">
                  <a:pos x="79" y="28"/>
                </a:cxn>
                <a:cxn ang="0">
                  <a:pos x="99" y="20"/>
                </a:cxn>
                <a:cxn ang="0">
                  <a:pos x="106" y="20"/>
                </a:cxn>
                <a:cxn ang="0">
                  <a:pos x="118" y="25"/>
                </a:cxn>
                <a:cxn ang="0">
                  <a:pos x="131" y="36"/>
                </a:cxn>
                <a:cxn ang="0">
                  <a:pos x="137" y="40"/>
                </a:cxn>
                <a:cxn ang="0">
                  <a:pos x="137" y="48"/>
                </a:cxn>
                <a:cxn ang="0">
                  <a:pos x="134" y="88"/>
                </a:cxn>
                <a:cxn ang="0">
                  <a:pos x="134" y="108"/>
                </a:cxn>
                <a:cxn ang="0">
                  <a:pos x="147" y="124"/>
                </a:cxn>
                <a:cxn ang="0">
                  <a:pos x="149" y="133"/>
                </a:cxn>
                <a:cxn ang="0">
                  <a:pos x="152" y="141"/>
                </a:cxn>
                <a:cxn ang="0">
                  <a:pos x="141" y="147"/>
                </a:cxn>
                <a:cxn ang="0">
                  <a:pos x="137" y="157"/>
                </a:cxn>
                <a:cxn ang="0">
                  <a:pos x="131" y="155"/>
                </a:cxn>
                <a:cxn ang="0">
                  <a:pos x="115" y="152"/>
                </a:cxn>
                <a:cxn ang="0">
                  <a:pos x="105" y="149"/>
                </a:cxn>
                <a:cxn ang="0">
                  <a:pos x="94" y="138"/>
                </a:cxn>
                <a:cxn ang="0">
                  <a:pos x="83" y="143"/>
                </a:cxn>
                <a:cxn ang="0">
                  <a:pos x="68" y="133"/>
                </a:cxn>
                <a:cxn ang="0">
                  <a:pos x="55" y="119"/>
                </a:cxn>
                <a:cxn ang="0">
                  <a:pos x="45" y="105"/>
                </a:cxn>
                <a:cxn ang="0">
                  <a:pos x="36" y="107"/>
                </a:cxn>
                <a:cxn ang="0">
                  <a:pos x="30" y="96"/>
                </a:cxn>
                <a:cxn ang="0">
                  <a:pos x="18" y="73"/>
                </a:cxn>
                <a:cxn ang="0">
                  <a:pos x="17" y="50"/>
                </a:cxn>
                <a:cxn ang="0">
                  <a:pos x="11" y="42"/>
                </a:cxn>
                <a:cxn ang="0">
                  <a:pos x="4" y="25"/>
                </a:cxn>
                <a:cxn ang="0">
                  <a:pos x="4" y="19"/>
                </a:cxn>
                <a:cxn ang="0">
                  <a:pos x="3" y="12"/>
                </a:cxn>
                <a:cxn ang="0">
                  <a:pos x="1" y="9"/>
                </a:cxn>
                <a:cxn ang="0">
                  <a:pos x="3" y="6"/>
                </a:cxn>
                <a:cxn ang="0">
                  <a:pos x="6" y="3"/>
                </a:cxn>
                <a:cxn ang="0">
                  <a:pos x="18" y="12"/>
                </a:cxn>
                <a:cxn ang="0">
                  <a:pos x="20" y="12"/>
                </a:cxn>
                <a:cxn ang="0">
                  <a:pos x="23" y="9"/>
                </a:cxn>
                <a:cxn ang="0">
                  <a:pos x="27" y="6"/>
                </a:cxn>
                <a:cxn ang="0">
                  <a:pos x="35" y="6"/>
                </a:cxn>
                <a:cxn ang="0">
                  <a:pos x="35" y="9"/>
                </a:cxn>
                <a:cxn ang="0">
                  <a:pos x="32" y="12"/>
                </a:cxn>
                <a:cxn ang="0">
                  <a:pos x="35" y="15"/>
                </a:cxn>
                <a:cxn ang="0">
                  <a:pos x="39" y="17"/>
                </a:cxn>
              </a:cxnLst>
              <a:rect l="0" t="0" r="r" b="b"/>
              <a:pathLst>
                <a:path w="153" h="158">
                  <a:moveTo>
                    <a:pt x="39" y="17"/>
                  </a:moveTo>
                  <a:cubicBezTo>
                    <a:pt x="39" y="33"/>
                    <a:pt x="47" y="23"/>
                    <a:pt x="50" y="29"/>
                  </a:cubicBezTo>
                  <a:cubicBezTo>
                    <a:pt x="52" y="34"/>
                    <a:pt x="62" y="37"/>
                    <a:pt x="64" y="37"/>
                  </a:cubicBezTo>
                  <a:cubicBezTo>
                    <a:pt x="67" y="36"/>
                    <a:pt x="77" y="33"/>
                    <a:pt x="79" y="33"/>
                  </a:cubicBezTo>
                  <a:cubicBezTo>
                    <a:pt x="79" y="34"/>
                    <a:pt x="74" y="34"/>
                    <a:pt x="79" y="34"/>
                  </a:cubicBezTo>
                  <a:cubicBezTo>
                    <a:pt x="82" y="34"/>
                    <a:pt x="79" y="31"/>
                    <a:pt x="79" y="28"/>
                  </a:cubicBezTo>
                  <a:cubicBezTo>
                    <a:pt x="90" y="28"/>
                    <a:pt x="82" y="25"/>
                    <a:pt x="90" y="22"/>
                  </a:cubicBezTo>
                  <a:cubicBezTo>
                    <a:pt x="94" y="19"/>
                    <a:pt x="97" y="23"/>
                    <a:pt x="99" y="20"/>
                  </a:cubicBezTo>
                  <a:cubicBezTo>
                    <a:pt x="99" y="19"/>
                    <a:pt x="102" y="17"/>
                    <a:pt x="103" y="19"/>
                  </a:cubicBezTo>
                  <a:cubicBezTo>
                    <a:pt x="103" y="20"/>
                    <a:pt x="105" y="17"/>
                    <a:pt x="106" y="20"/>
                  </a:cubicBezTo>
                  <a:cubicBezTo>
                    <a:pt x="106" y="23"/>
                    <a:pt x="112" y="22"/>
                    <a:pt x="112" y="25"/>
                  </a:cubicBezTo>
                  <a:cubicBezTo>
                    <a:pt x="114" y="26"/>
                    <a:pt x="114" y="23"/>
                    <a:pt x="118" y="25"/>
                  </a:cubicBezTo>
                  <a:cubicBezTo>
                    <a:pt x="124" y="26"/>
                    <a:pt x="120" y="29"/>
                    <a:pt x="124" y="31"/>
                  </a:cubicBezTo>
                  <a:cubicBezTo>
                    <a:pt x="129" y="33"/>
                    <a:pt x="127" y="36"/>
                    <a:pt x="131" y="36"/>
                  </a:cubicBezTo>
                  <a:cubicBezTo>
                    <a:pt x="134" y="36"/>
                    <a:pt x="135" y="36"/>
                    <a:pt x="137" y="37"/>
                  </a:cubicBezTo>
                  <a:cubicBezTo>
                    <a:pt x="137" y="39"/>
                    <a:pt x="135" y="37"/>
                    <a:pt x="137" y="40"/>
                  </a:cubicBezTo>
                  <a:cubicBezTo>
                    <a:pt x="137" y="42"/>
                    <a:pt x="135" y="43"/>
                    <a:pt x="137" y="43"/>
                  </a:cubicBezTo>
                  <a:cubicBezTo>
                    <a:pt x="138" y="45"/>
                    <a:pt x="137" y="46"/>
                    <a:pt x="137" y="48"/>
                  </a:cubicBezTo>
                  <a:cubicBezTo>
                    <a:pt x="135" y="62"/>
                    <a:pt x="131" y="57"/>
                    <a:pt x="131" y="65"/>
                  </a:cubicBezTo>
                  <a:cubicBezTo>
                    <a:pt x="132" y="73"/>
                    <a:pt x="134" y="81"/>
                    <a:pt x="134" y="88"/>
                  </a:cubicBezTo>
                  <a:cubicBezTo>
                    <a:pt x="132" y="96"/>
                    <a:pt x="141" y="88"/>
                    <a:pt x="141" y="95"/>
                  </a:cubicBezTo>
                  <a:cubicBezTo>
                    <a:pt x="143" y="101"/>
                    <a:pt x="134" y="104"/>
                    <a:pt x="134" y="108"/>
                  </a:cubicBezTo>
                  <a:cubicBezTo>
                    <a:pt x="137" y="112"/>
                    <a:pt x="138" y="113"/>
                    <a:pt x="140" y="118"/>
                  </a:cubicBezTo>
                  <a:cubicBezTo>
                    <a:pt x="141" y="124"/>
                    <a:pt x="146" y="121"/>
                    <a:pt x="147" y="124"/>
                  </a:cubicBezTo>
                  <a:cubicBezTo>
                    <a:pt x="149" y="127"/>
                    <a:pt x="149" y="122"/>
                    <a:pt x="149" y="126"/>
                  </a:cubicBezTo>
                  <a:cubicBezTo>
                    <a:pt x="149" y="129"/>
                    <a:pt x="150" y="132"/>
                    <a:pt x="149" y="133"/>
                  </a:cubicBezTo>
                  <a:cubicBezTo>
                    <a:pt x="147" y="136"/>
                    <a:pt x="152" y="135"/>
                    <a:pt x="153" y="135"/>
                  </a:cubicBezTo>
                  <a:cubicBezTo>
                    <a:pt x="153" y="136"/>
                    <a:pt x="152" y="138"/>
                    <a:pt x="152" y="141"/>
                  </a:cubicBezTo>
                  <a:cubicBezTo>
                    <a:pt x="152" y="143"/>
                    <a:pt x="146" y="141"/>
                    <a:pt x="146" y="143"/>
                  </a:cubicBezTo>
                  <a:cubicBezTo>
                    <a:pt x="146" y="146"/>
                    <a:pt x="143" y="144"/>
                    <a:pt x="141" y="147"/>
                  </a:cubicBezTo>
                  <a:cubicBezTo>
                    <a:pt x="140" y="150"/>
                    <a:pt x="140" y="153"/>
                    <a:pt x="140" y="157"/>
                  </a:cubicBezTo>
                  <a:cubicBezTo>
                    <a:pt x="138" y="155"/>
                    <a:pt x="140" y="158"/>
                    <a:pt x="137" y="157"/>
                  </a:cubicBezTo>
                  <a:cubicBezTo>
                    <a:pt x="134" y="155"/>
                    <a:pt x="132" y="157"/>
                    <a:pt x="132" y="155"/>
                  </a:cubicBezTo>
                  <a:cubicBezTo>
                    <a:pt x="131" y="153"/>
                    <a:pt x="131" y="153"/>
                    <a:pt x="131" y="155"/>
                  </a:cubicBezTo>
                  <a:cubicBezTo>
                    <a:pt x="131" y="157"/>
                    <a:pt x="123" y="153"/>
                    <a:pt x="121" y="153"/>
                  </a:cubicBezTo>
                  <a:cubicBezTo>
                    <a:pt x="118" y="155"/>
                    <a:pt x="120" y="153"/>
                    <a:pt x="115" y="152"/>
                  </a:cubicBezTo>
                  <a:cubicBezTo>
                    <a:pt x="112" y="152"/>
                    <a:pt x="114" y="153"/>
                    <a:pt x="111" y="152"/>
                  </a:cubicBezTo>
                  <a:cubicBezTo>
                    <a:pt x="109" y="150"/>
                    <a:pt x="106" y="152"/>
                    <a:pt x="105" y="149"/>
                  </a:cubicBezTo>
                  <a:cubicBezTo>
                    <a:pt x="105" y="147"/>
                    <a:pt x="105" y="138"/>
                    <a:pt x="100" y="136"/>
                  </a:cubicBezTo>
                  <a:cubicBezTo>
                    <a:pt x="96" y="135"/>
                    <a:pt x="96" y="138"/>
                    <a:pt x="94" y="138"/>
                  </a:cubicBezTo>
                  <a:cubicBezTo>
                    <a:pt x="91" y="138"/>
                    <a:pt x="93" y="139"/>
                    <a:pt x="91" y="139"/>
                  </a:cubicBezTo>
                  <a:cubicBezTo>
                    <a:pt x="88" y="139"/>
                    <a:pt x="86" y="144"/>
                    <a:pt x="83" y="143"/>
                  </a:cubicBezTo>
                  <a:cubicBezTo>
                    <a:pt x="80" y="139"/>
                    <a:pt x="79" y="143"/>
                    <a:pt x="74" y="138"/>
                  </a:cubicBezTo>
                  <a:cubicBezTo>
                    <a:pt x="73" y="136"/>
                    <a:pt x="68" y="135"/>
                    <a:pt x="68" y="133"/>
                  </a:cubicBezTo>
                  <a:cubicBezTo>
                    <a:pt x="70" y="130"/>
                    <a:pt x="61" y="130"/>
                    <a:pt x="58" y="127"/>
                  </a:cubicBezTo>
                  <a:cubicBezTo>
                    <a:pt x="55" y="122"/>
                    <a:pt x="58" y="122"/>
                    <a:pt x="55" y="119"/>
                  </a:cubicBezTo>
                  <a:cubicBezTo>
                    <a:pt x="53" y="116"/>
                    <a:pt x="55" y="113"/>
                    <a:pt x="52" y="110"/>
                  </a:cubicBezTo>
                  <a:cubicBezTo>
                    <a:pt x="47" y="107"/>
                    <a:pt x="50" y="102"/>
                    <a:pt x="45" y="105"/>
                  </a:cubicBezTo>
                  <a:cubicBezTo>
                    <a:pt x="42" y="108"/>
                    <a:pt x="39" y="101"/>
                    <a:pt x="39" y="104"/>
                  </a:cubicBezTo>
                  <a:cubicBezTo>
                    <a:pt x="39" y="107"/>
                    <a:pt x="38" y="105"/>
                    <a:pt x="36" y="107"/>
                  </a:cubicBezTo>
                  <a:cubicBezTo>
                    <a:pt x="36" y="104"/>
                    <a:pt x="35" y="104"/>
                    <a:pt x="33" y="102"/>
                  </a:cubicBezTo>
                  <a:cubicBezTo>
                    <a:pt x="32" y="102"/>
                    <a:pt x="32" y="99"/>
                    <a:pt x="30" y="96"/>
                  </a:cubicBezTo>
                  <a:cubicBezTo>
                    <a:pt x="29" y="93"/>
                    <a:pt x="32" y="90"/>
                    <a:pt x="29" y="84"/>
                  </a:cubicBezTo>
                  <a:cubicBezTo>
                    <a:pt x="26" y="79"/>
                    <a:pt x="18" y="77"/>
                    <a:pt x="18" y="73"/>
                  </a:cubicBezTo>
                  <a:cubicBezTo>
                    <a:pt x="17" y="67"/>
                    <a:pt x="11" y="68"/>
                    <a:pt x="12" y="62"/>
                  </a:cubicBezTo>
                  <a:cubicBezTo>
                    <a:pt x="12" y="56"/>
                    <a:pt x="20" y="54"/>
                    <a:pt x="17" y="50"/>
                  </a:cubicBezTo>
                  <a:cubicBezTo>
                    <a:pt x="15" y="45"/>
                    <a:pt x="20" y="46"/>
                    <a:pt x="20" y="45"/>
                  </a:cubicBezTo>
                  <a:cubicBezTo>
                    <a:pt x="18" y="43"/>
                    <a:pt x="11" y="45"/>
                    <a:pt x="11" y="42"/>
                  </a:cubicBezTo>
                  <a:cubicBezTo>
                    <a:pt x="11" y="39"/>
                    <a:pt x="8" y="36"/>
                    <a:pt x="6" y="31"/>
                  </a:cubicBezTo>
                  <a:cubicBezTo>
                    <a:pt x="6" y="28"/>
                    <a:pt x="4" y="28"/>
                    <a:pt x="4" y="25"/>
                  </a:cubicBezTo>
                  <a:cubicBezTo>
                    <a:pt x="6" y="23"/>
                    <a:pt x="1" y="23"/>
                    <a:pt x="1" y="22"/>
                  </a:cubicBezTo>
                  <a:cubicBezTo>
                    <a:pt x="1" y="20"/>
                    <a:pt x="4" y="20"/>
                    <a:pt x="4" y="19"/>
                  </a:cubicBezTo>
                  <a:cubicBezTo>
                    <a:pt x="4" y="17"/>
                    <a:pt x="3" y="17"/>
                    <a:pt x="3" y="17"/>
                  </a:cubicBezTo>
                  <a:cubicBezTo>
                    <a:pt x="3" y="15"/>
                    <a:pt x="3" y="14"/>
                    <a:pt x="3" y="12"/>
                  </a:cubicBezTo>
                  <a:cubicBezTo>
                    <a:pt x="3" y="11"/>
                    <a:pt x="1" y="11"/>
                    <a:pt x="1" y="11"/>
                  </a:cubicBezTo>
                  <a:cubicBezTo>
                    <a:pt x="1" y="9"/>
                    <a:pt x="1" y="9"/>
                    <a:pt x="1" y="9"/>
                  </a:cubicBezTo>
                  <a:cubicBezTo>
                    <a:pt x="1" y="8"/>
                    <a:pt x="0" y="8"/>
                    <a:pt x="0" y="6"/>
                  </a:cubicBezTo>
                  <a:cubicBezTo>
                    <a:pt x="0" y="5"/>
                    <a:pt x="3" y="6"/>
                    <a:pt x="3" y="6"/>
                  </a:cubicBezTo>
                  <a:cubicBezTo>
                    <a:pt x="4" y="5"/>
                    <a:pt x="3" y="0"/>
                    <a:pt x="6" y="3"/>
                  </a:cubicBezTo>
                  <a:cubicBezTo>
                    <a:pt x="6" y="3"/>
                    <a:pt x="6" y="3"/>
                    <a:pt x="6" y="3"/>
                  </a:cubicBezTo>
                  <a:cubicBezTo>
                    <a:pt x="9" y="6"/>
                    <a:pt x="11" y="11"/>
                    <a:pt x="15" y="12"/>
                  </a:cubicBezTo>
                  <a:cubicBezTo>
                    <a:pt x="17" y="12"/>
                    <a:pt x="17" y="12"/>
                    <a:pt x="18" y="12"/>
                  </a:cubicBezTo>
                  <a:cubicBezTo>
                    <a:pt x="18" y="12"/>
                    <a:pt x="18" y="11"/>
                    <a:pt x="20" y="11"/>
                  </a:cubicBezTo>
                  <a:cubicBezTo>
                    <a:pt x="20" y="12"/>
                    <a:pt x="20" y="12"/>
                    <a:pt x="20" y="12"/>
                  </a:cubicBezTo>
                  <a:cubicBezTo>
                    <a:pt x="21" y="12"/>
                    <a:pt x="21" y="12"/>
                    <a:pt x="21" y="11"/>
                  </a:cubicBezTo>
                  <a:cubicBezTo>
                    <a:pt x="23" y="9"/>
                    <a:pt x="23" y="9"/>
                    <a:pt x="23" y="9"/>
                  </a:cubicBezTo>
                  <a:cubicBezTo>
                    <a:pt x="24" y="8"/>
                    <a:pt x="24" y="8"/>
                    <a:pt x="24" y="8"/>
                  </a:cubicBezTo>
                  <a:cubicBezTo>
                    <a:pt x="24" y="8"/>
                    <a:pt x="26" y="6"/>
                    <a:pt x="27" y="6"/>
                  </a:cubicBezTo>
                  <a:cubicBezTo>
                    <a:pt x="27" y="5"/>
                    <a:pt x="30" y="2"/>
                    <a:pt x="32" y="3"/>
                  </a:cubicBezTo>
                  <a:cubicBezTo>
                    <a:pt x="35" y="6"/>
                    <a:pt x="35" y="6"/>
                    <a:pt x="35" y="6"/>
                  </a:cubicBezTo>
                  <a:cubicBezTo>
                    <a:pt x="35" y="6"/>
                    <a:pt x="33" y="6"/>
                    <a:pt x="33" y="8"/>
                  </a:cubicBezTo>
                  <a:cubicBezTo>
                    <a:pt x="33" y="9"/>
                    <a:pt x="35" y="9"/>
                    <a:pt x="35" y="9"/>
                  </a:cubicBezTo>
                  <a:cubicBezTo>
                    <a:pt x="35" y="11"/>
                    <a:pt x="32" y="11"/>
                    <a:pt x="32" y="11"/>
                  </a:cubicBezTo>
                  <a:cubicBezTo>
                    <a:pt x="32" y="12"/>
                    <a:pt x="32" y="12"/>
                    <a:pt x="32" y="12"/>
                  </a:cubicBezTo>
                  <a:cubicBezTo>
                    <a:pt x="33" y="12"/>
                    <a:pt x="33" y="12"/>
                    <a:pt x="33" y="14"/>
                  </a:cubicBezTo>
                  <a:cubicBezTo>
                    <a:pt x="33" y="14"/>
                    <a:pt x="33" y="15"/>
                    <a:pt x="35" y="15"/>
                  </a:cubicBezTo>
                  <a:cubicBezTo>
                    <a:pt x="35" y="14"/>
                    <a:pt x="35" y="14"/>
                    <a:pt x="35" y="14"/>
                  </a:cubicBezTo>
                  <a:cubicBezTo>
                    <a:pt x="36" y="15"/>
                    <a:pt x="35" y="19"/>
                    <a:pt x="39" y="17"/>
                  </a:cubicBezTo>
                </a:path>
              </a:pathLst>
            </a:custGeom>
            <a:grpFill/>
            <a:ln w="6350" cmpd="sng">
              <a:solidFill>
                <a:schemeClr val="bg1"/>
              </a:solidFill>
              <a:round/>
              <a:headEnd/>
              <a:tailEnd/>
            </a:ln>
          </p:spPr>
          <p:txBody>
            <a:bodyPr/>
            <a:lstStyle/>
            <a:p>
              <a:endParaRPr lang="en-GB" sz="1539" dirty="0"/>
            </a:p>
          </p:txBody>
        </p:sp>
        <p:sp>
          <p:nvSpPr>
            <p:cNvPr id="430" name="Freeform 48"/>
            <p:cNvSpPr>
              <a:spLocks/>
            </p:cNvSpPr>
            <p:nvPr/>
          </p:nvSpPr>
          <p:spPr bwMode="auto">
            <a:xfrm>
              <a:off x="5593988" y="3783011"/>
              <a:ext cx="461146" cy="223339"/>
            </a:xfrm>
            <a:custGeom>
              <a:avLst/>
              <a:gdLst/>
              <a:ahLst/>
              <a:cxnLst>
                <a:cxn ang="0">
                  <a:pos x="139" y="14"/>
                </a:cxn>
                <a:cxn ang="0">
                  <a:pos x="140" y="19"/>
                </a:cxn>
                <a:cxn ang="0">
                  <a:pos x="140" y="24"/>
                </a:cxn>
                <a:cxn ang="0">
                  <a:pos x="146" y="27"/>
                </a:cxn>
                <a:cxn ang="0">
                  <a:pos x="148" y="30"/>
                </a:cxn>
                <a:cxn ang="0">
                  <a:pos x="142" y="33"/>
                </a:cxn>
                <a:cxn ang="0">
                  <a:pos x="143" y="38"/>
                </a:cxn>
                <a:cxn ang="0">
                  <a:pos x="145" y="44"/>
                </a:cxn>
                <a:cxn ang="0">
                  <a:pos x="143" y="49"/>
                </a:cxn>
                <a:cxn ang="0">
                  <a:pos x="148" y="58"/>
                </a:cxn>
                <a:cxn ang="0">
                  <a:pos x="145" y="60"/>
                </a:cxn>
                <a:cxn ang="0">
                  <a:pos x="139" y="56"/>
                </a:cxn>
                <a:cxn ang="0">
                  <a:pos x="134" y="55"/>
                </a:cxn>
                <a:cxn ang="0">
                  <a:pos x="133" y="55"/>
                </a:cxn>
                <a:cxn ang="0">
                  <a:pos x="133" y="55"/>
                </a:cxn>
                <a:cxn ang="0">
                  <a:pos x="130" y="56"/>
                </a:cxn>
                <a:cxn ang="0">
                  <a:pos x="124" y="58"/>
                </a:cxn>
                <a:cxn ang="0">
                  <a:pos x="104" y="63"/>
                </a:cxn>
                <a:cxn ang="0">
                  <a:pos x="90" y="63"/>
                </a:cxn>
                <a:cxn ang="0">
                  <a:pos x="84" y="61"/>
                </a:cxn>
                <a:cxn ang="0">
                  <a:pos x="84" y="67"/>
                </a:cxn>
                <a:cxn ang="0">
                  <a:pos x="79" y="72"/>
                </a:cxn>
                <a:cxn ang="0">
                  <a:pos x="78" y="67"/>
                </a:cxn>
                <a:cxn ang="0">
                  <a:pos x="75" y="63"/>
                </a:cxn>
                <a:cxn ang="0">
                  <a:pos x="55" y="70"/>
                </a:cxn>
                <a:cxn ang="0">
                  <a:pos x="35" y="67"/>
                </a:cxn>
                <a:cxn ang="0">
                  <a:pos x="24" y="64"/>
                </a:cxn>
                <a:cxn ang="0">
                  <a:pos x="15" y="63"/>
                </a:cxn>
                <a:cxn ang="0">
                  <a:pos x="15" y="60"/>
                </a:cxn>
                <a:cxn ang="0">
                  <a:pos x="11" y="56"/>
                </a:cxn>
                <a:cxn ang="0">
                  <a:pos x="9" y="50"/>
                </a:cxn>
                <a:cxn ang="0">
                  <a:pos x="3" y="46"/>
                </a:cxn>
                <a:cxn ang="0">
                  <a:pos x="6" y="42"/>
                </a:cxn>
                <a:cxn ang="0">
                  <a:pos x="5" y="35"/>
                </a:cxn>
                <a:cxn ang="0">
                  <a:pos x="0" y="28"/>
                </a:cxn>
                <a:cxn ang="0">
                  <a:pos x="11" y="22"/>
                </a:cxn>
                <a:cxn ang="0">
                  <a:pos x="15" y="21"/>
                </a:cxn>
                <a:cxn ang="0">
                  <a:pos x="26" y="19"/>
                </a:cxn>
                <a:cxn ang="0">
                  <a:pos x="24" y="14"/>
                </a:cxn>
                <a:cxn ang="0">
                  <a:pos x="37" y="13"/>
                </a:cxn>
                <a:cxn ang="0">
                  <a:pos x="55" y="5"/>
                </a:cxn>
                <a:cxn ang="0">
                  <a:pos x="76" y="7"/>
                </a:cxn>
                <a:cxn ang="0">
                  <a:pos x="89" y="14"/>
                </a:cxn>
                <a:cxn ang="0">
                  <a:pos x="108" y="14"/>
                </a:cxn>
                <a:cxn ang="0">
                  <a:pos x="127" y="10"/>
                </a:cxn>
                <a:cxn ang="0">
                  <a:pos x="131" y="8"/>
                </a:cxn>
                <a:cxn ang="0">
                  <a:pos x="136" y="11"/>
                </a:cxn>
                <a:cxn ang="0">
                  <a:pos x="139" y="13"/>
                </a:cxn>
              </a:cxnLst>
              <a:rect l="0" t="0" r="r" b="b"/>
              <a:pathLst>
                <a:path w="148" h="72">
                  <a:moveTo>
                    <a:pt x="139" y="14"/>
                  </a:moveTo>
                  <a:cubicBezTo>
                    <a:pt x="139" y="14"/>
                    <a:pt x="139" y="14"/>
                    <a:pt x="139" y="14"/>
                  </a:cubicBezTo>
                  <a:cubicBezTo>
                    <a:pt x="139" y="14"/>
                    <a:pt x="137" y="14"/>
                    <a:pt x="139" y="14"/>
                  </a:cubicBezTo>
                  <a:cubicBezTo>
                    <a:pt x="139" y="16"/>
                    <a:pt x="140" y="18"/>
                    <a:pt x="140" y="19"/>
                  </a:cubicBezTo>
                  <a:cubicBezTo>
                    <a:pt x="140" y="21"/>
                    <a:pt x="139" y="21"/>
                    <a:pt x="139" y="22"/>
                  </a:cubicBezTo>
                  <a:cubicBezTo>
                    <a:pt x="139" y="24"/>
                    <a:pt x="140" y="24"/>
                    <a:pt x="140" y="24"/>
                  </a:cubicBezTo>
                  <a:cubicBezTo>
                    <a:pt x="140" y="25"/>
                    <a:pt x="139" y="25"/>
                    <a:pt x="139" y="25"/>
                  </a:cubicBezTo>
                  <a:cubicBezTo>
                    <a:pt x="142" y="27"/>
                    <a:pt x="145" y="25"/>
                    <a:pt x="146" y="27"/>
                  </a:cubicBezTo>
                  <a:cubicBezTo>
                    <a:pt x="148" y="28"/>
                    <a:pt x="148" y="28"/>
                    <a:pt x="148" y="30"/>
                  </a:cubicBezTo>
                  <a:cubicBezTo>
                    <a:pt x="148" y="30"/>
                    <a:pt x="148" y="30"/>
                    <a:pt x="148" y="30"/>
                  </a:cubicBezTo>
                  <a:cubicBezTo>
                    <a:pt x="145" y="27"/>
                    <a:pt x="146" y="32"/>
                    <a:pt x="145" y="33"/>
                  </a:cubicBezTo>
                  <a:cubicBezTo>
                    <a:pt x="145" y="33"/>
                    <a:pt x="142" y="32"/>
                    <a:pt x="142" y="33"/>
                  </a:cubicBezTo>
                  <a:cubicBezTo>
                    <a:pt x="142" y="35"/>
                    <a:pt x="143" y="35"/>
                    <a:pt x="143" y="36"/>
                  </a:cubicBezTo>
                  <a:cubicBezTo>
                    <a:pt x="143" y="38"/>
                    <a:pt x="143" y="38"/>
                    <a:pt x="143" y="38"/>
                  </a:cubicBezTo>
                  <a:cubicBezTo>
                    <a:pt x="143" y="38"/>
                    <a:pt x="145" y="38"/>
                    <a:pt x="145" y="39"/>
                  </a:cubicBezTo>
                  <a:cubicBezTo>
                    <a:pt x="145" y="41"/>
                    <a:pt x="145" y="42"/>
                    <a:pt x="145" y="44"/>
                  </a:cubicBezTo>
                  <a:cubicBezTo>
                    <a:pt x="145" y="44"/>
                    <a:pt x="146" y="44"/>
                    <a:pt x="146" y="46"/>
                  </a:cubicBezTo>
                  <a:cubicBezTo>
                    <a:pt x="146" y="47"/>
                    <a:pt x="143" y="47"/>
                    <a:pt x="143" y="49"/>
                  </a:cubicBezTo>
                  <a:cubicBezTo>
                    <a:pt x="143" y="50"/>
                    <a:pt x="148" y="50"/>
                    <a:pt x="146" y="52"/>
                  </a:cubicBezTo>
                  <a:cubicBezTo>
                    <a:pt x="146" y="55"/>
                    <a:pt x="148" y="55"/>
                    <a:pt x="148" y="58"/>
                  </a:cubicBezTo>
                  <a:cubicBezTo>
                    <a:pt x="148" y="58"/>
                    <a:pt x="148" y="58"/>
                    <a:pt x="146" y="58"/>
                  </a:cubicBezTo>
                  <a:cubicBezTo>
                    <a:pt x="145" y="60"/>
                    <a:pt x="145" y="60"/>
                    <a:pt x="145" y="60"/>
                  </a:cubicBezTo>
                  <a:cubicBezTo>
                    <a:pt x="143" y="58"/>
                    <a:pt x="145" y="56"/>
                    <a:pt x="143" y="56"/>
                  </a:cubicBezTo>
                  <a:cubicBezTo>
                    <a:pt x="142" y="55"/>
                    <a:pt x="142" y="58"/>
                    <a:pt x="139" y="56"/>
                  </a:cubicBezTo>
                  <a:cubicBezTo>
                    <a:pt x="137" y="56"/>
                    <a:pt x="137" y="55"/>
                    <a:pt x="136" y="55"/>
                  </a:cubicBezTo>
                  <a:cubicBezTo>
                    <a:pt x="136" y="55"/>
                    <a:pt x="136" y="55"/>
                    <a:pt x="134" y="55"/>
                  </a:cubicBezTo>
                  <a:cubicBezTo>
                    <a:pt x="134" y="56"/>
                    <a:pt x="134" y="56"/>
                    <a:pt x="134" y="56"/>
                  </a:cubicBezTo>
                  <a:cubicBezTo>
                    <a:pt x="134" y="56"/>
                    <a:pt x="134" y="55"/>
                    <a:pt x="133" y="55"/>
                  </a:cubicBezTo>
                  <a:cubicBezTo>
                    <a:pt x="133" y="55"/>
                    <a:pt x="133" y="55"/>
                    <a:pt x="133" y="55"/>
                  </a:cubicBezTo>
                  <a:cubicBezTo>
                    <a:pt x="133" y="55"/>
                    <a:pt x="133" y="55"/>
                    <a:pt x="133" y="55"/>
                  </a:cubicBezTo>
                  <a:cubicBezTo>
                    <a:pt x="131" y="56"/>
                    <a:pt x="131" y="58"/>
                    <a:pt x="130" y="58"/>
                  </a:cubicBezTo>
                  <a:cubicBezTo>
                    <a:pt x="130" y="56"/>
                    <a:pt x="130" y="56"/>
                    <a:pt x="130" y="56"/>
                  </a:cubicBezTo>
                  <a:cubicBezTo>
                    <a:pt x="130" y="56"/>
                    <a:pt x="128" y="55"/>
                    <a:pt x="128" y="56"/>
                  </a:cubicBezTo>
                  <a:cubicBezTo>
                    <a:pt x="127" y="58"/>
                    <a:pt x="125" y="58"/>
                    <a:pt x="124" y="58"/>
                  </a:cubicBezTo>
                  <a:cubicBezTo>
                    <a:pt x="121" y="58"/>
                    <a:pt x="119" y="58"/>
                    <a:pt x="117" y="58"/>
                  </a:cubicBezTo>
                  <a:cubicBezTo>
                    <a:pt x="113" y="60"/>
                    <a:pt x="110" y="63"/>
                    <a:pt x="104" y="63"/>
                  </a:cubicBezTo>
                  <a:cubicBezTo>
                    <a:pt x="101" y="63"/>
                    <a:pt x="101" y="61"/>
                    <a:pt x="98" y="60"/>
                  </a:cubicBezTo>
                  <a:cubicBezTo>
                    <a:pt x="95" y="60"/>
                    <a:pt x="93" y="63"/>
                    <a:pt x="90" y="63"/>
                  </a:cubicBezTo>
                  <a:cubicBezTo>
                    <a:pt x="89" y="63"/>
                    <a:pt x="89" y="63"/>
                    <a:pt x="89" y="63"/>
                  </a:cubicBezTo>
                  <a:cubicBezTo>
                    <a:pt x="87" y="63"/>
                    <a:pt x="84" y="61"/>
                    <a:pt x="84" y="61"/>
                  </a:cubicBezTo>
                  <a:cubicBezTo>
                    <a:pt x="84" y="61"/>
                    <a:pt x="82" y="64"/>
                    <a:pt x="84" y="66"/>
                  </a:cubicBezTo>
                  <a:cubicBezTo>
                    <a:pt x="84" y="67"/>
                    <a:pt x="84" y="67"/>
                    <a:pt x="84" y="67"/>
                  </a:cubicBezTo>
                  <a:cubicBezTo>
                    <a:pt x="82" y="67"/>
                    <a:pt x="82" y="67"/>
                    <a:pt x="82" y="67"/>
                  </a:cubicBezTo>
                  <a:cubicBezTo>
                    <a:pt x="81" y="67"/>
                    <a:pt x="81" y="72"/>
                    <a:pt x="79" y="72"/>
                  </a:cubicBezTo>
                  <a:cubicBezTo>
                    <a:pt x="79" y="72"/>
                    <a:pt x="79" y="70"/>
                    <a:pt x="78" y="70"/>
                  </a:cubicBezTo>
                  <a:cubicBezTo>
                    <a:pt x="79" y="69"/>
                    <a:pt x="78" y="69"/>
                    <a:pt x="78" y="67"/>
                  </a:cubicBezTo>
                  <a:cubicBezTo>
                    <a:pt x="76" y="66"/>
                    <a:pt x="81" y="64"/>
                    <a:pt x="81" y="61"/>
                  </a:cubicBezTo>
                  <a:cubicBezTo>
                    <a:pt x="79" y="60"/>
                    <a:pt x="79" y="60"/>
                    <a:pt x="75" y="63"/>
                  </a:cubicBezTo>
                  <a:cubicBezTo>
                    <a:pt x="72" y="67"/>
                    <a:pt x="72" y="56"/>
                    <a:pt x="64" y="64"/>
                  </a:cubicBezTo>
                  <a:cubicBezTo>
                    <a:pt x="60" y="70"/>
                    <a:pt x="60" y="67"/>
                    <a:pt x="55" y="70"/>
                  </a:cubicBezTo>
                  <a:cubicBezTo>
                    <a:pt x="50" y="72"/>
                    <a:pt x="50" y="64"/>
                    <a:pt x="41" y="61"/>
                  </a:cubicBezTo>
                  <a:cubicBezTo>
                    <a:pt x="32" y="58"/>
                    <a:pt x="37" y="66"/>
                    <a:pt x="35" y="67"/>
                  </a:cubicBezTo>
                  <a:cubicBezTo>
                    <a:pt x="34" y="69"/>
                    <a:pt x="34" y="66"/>
                    <a:pt x="31" y="69"/>
                  </a:cubicBezTo>
                  <a:cubicBezTo>
                    <a:pt x="29" y="70"/>
                    <a:pt x="24" y="67"/>
                    <a:pt x="24" y="64"/>
                  </a:cubicBezTo>
                  <a:cubicBezTo>
                    <a:pt x="23" y="60"/>
                    <a:pt x="23" y="64"/>
                    <a:pt x="20" y="63"/>
                  </a:cubicBezTo>
                  <a:cubicBezTo>
                    <a:pt x="18" y="60"/>
                    <a:pt x="15" y="66"/>
                    <a:pt x="15" y="63"/>
                  </a:cubicBezTo>
                  <a:cubicBezTo>
                    <a:pt x="15" y="61"/>
                    <a:pt x="11" y="64"/>
                    <a:pt x="11" y="63"/>
                  </a:cubicBezTo>
                  <a:cubicBezTo>
                    <a:pt x="9" y="61"/>
                    <a:pt x="14" y="63"/>
                    <a:pt x="15" y="60"/>
                  </a:cubicBezTo>
                  <a:cubicBezTo>
                    <a:pt x="17" y="58"/>
                    <a:pt x="11" y="61"/>
                    <a:pt x="9" y="60"/>
                  </a:cubicBezTo>
                  <a:cubicBezTo>
                    <a:pt x="8" y="56"/>
                    <a:pt x="12" y="60"/>
                    <a:pt x="11" y="56"/>
                  </a:cubicBezTo>
                  <a:cubicBezTo>
                    <a:pt x="11" y="55"/>
                    <a:pt x="9" y="56"/>
                    <a:pt x="9" y="55"/>
                  </a:cubicBezTo>
                  <a:cubicBezTo>
                    <a:pt x="9" y="52"/>
                    <a:pt x="8" y="53"/>
                    <a:pt x="9" y="50"/>
                  </a:cubicBezTo>
                  <a:cubicBezTo>
                    <a:pt x="11" y="47"/>
                    <a:pt x="8" y="49"/>
                    <a:pt x="6" y="47"/>
                  </a:cubicBezTo>
                  <a:cubicBezTo>
                    <a:pt x="5" y="46"/>
                    <a:pt x="5" y="49"/>
                    <a:pt x="3" y="46"/>
                  </a:cubicBezTo>
                  <a:cubicBezTo>
                    <a:pt x="2" y="44"/>
                    <a:pt x="3" y="39"/>
                    <a:pt x="5" y="42"/>
                  </a:cubicBezTo>
                  <a:cubicBezTo>
                    <a:pt x="5" y="47"/>
                    <a:pt x="9" y="44"/>
                    <a:pt x="6" y="42"/>
                  </a:cubicBezTo>
                  <a:cubicBezTo>
                    <a:pt x="3" y="41"/>
                    <a:pt x="9" y="39"/>
                    <a:pt x="6" y="38"/>
                  </a:cubicBezTo>
                  <a:cubicBezTo>
                    <a:pt x="5" y="38"/>
                    <a:pt x="8" y="36"/>
                    <a:pt x="5" y="35"/>
                  </a:cubicBezTo>
                  <a:cubicBezTo>
                    <a:pt x="3" y="33"/>
                    <a:pt x="9" y="30"/>
                    <a:pt x="5" y="32"/>
                  </a:cubicBezTo>
                  <a:cubicBezTo>
                    <a:pt x="0" y="33"/>
                    <a:pt x="0" y="33"/>
                    <a:pt x="0" y="28"/>
                  </a:cubicBezTo>
                  <a:cubicBezTo>
                    <a:pt x="2" y="25"/>
                    <a:pt x="2" y="27"/>
                    <a:pt x="3" y="25"/>
                  </a:cubicBezTo>
                  <a:cubicBezTo>
                    <a:pt x="6" y="21"/>
                    <a:pt x="9" y="21"/>
                    <a:pt x="11" y="22"/>
                  </a:cubicBezTo>
                  <a:cubicBezTo>
                    <a:pt x="11" y="24"/>
                    <a:pt x="14" y="24"/>
                    <a:pt x="12" y="22"/>
                  </a:cubicBezTo>
                  <a:cubicBezTo>
                    <a:pt x="11" y="21"/>
                    <a:pt x="17" y="19"/>
                    <a:pt x="15" y="21"/>
                  </a:cubicBezTo>
                  <a:cubicBezTo>
                    <a:pt x="15" y="22"/>
                    <a:pt x="23" y="22"/>
                    <a:pt x="23" y="22"/>
                  </a:cubicBezTo>
                  <a:cubicBezTo>
                    <a:pt x="24" y="21"/>
                    <a:pt x="17" y="21"/>
                    <a:pt x="26" y="19"/>
                  </a:cubicBezTo>
                  <a:cubicBezTo>
                    <a:pt x="34" y="18"/>
                    <a:pt x="28" y="19"/>
                    <a:pt x="26" y="18"/>
                  </a:cubicBezTo>
                  <a:cubicBezTo>
                    <a:pt x="24" y="16"/>
                    <a:pt x="23" y="16"/>
                    <a:pt x="24" y="14"/>
                  </a:cubicBezTo>
                  <a:cubicBezTo>
                    <a:pt x="24" y="13"/>
                    <a:pt x="24" y="13"/>
                    <a:pt x="29" y="13"/>
                  </a:cubicBezTo>
                  <a:cubicBezTo>
                    <a:pt x="32" y="14"/>
                    <a:pt x="32" y="11"/>
                    <a:pt x="37" y="13"/>
                  </a:cubicBezTo>
                  <a:cubicBezTo>
                    <a:pt x="40" y="14"/>
                    <a:pt x="41" y="14"/>
                    <a:pt x="43" y="13"/>
                  </a:cubicBezTo>
                  <a:cubicBezTo>
                    <a:pt x="43" y="11"/>
                    <a:pt x="46" y="8"/>
                    <a:pt x="55" y="5"/>
                  </a:cubicBezTo>
                  <a:cubicBezTo>
                    <a:pt x="63" y="2"/>
                    <a:pt x="66" y="7"/>
                    <a:pt x="70" y="4"/>
                  </a:cubicBezTo>
                  <a:cubicBezTo>
                    <a:pt x="75" y="0"/>
                    <a:pt x="70" y="10"/>
                    <a:pt x="76" y="7"/>
                  </a:cubicBezTo>
                  <a:cubicBezTo>
                    <a:pt x="82" y="5"/>
                    <a:pt x="79" y="13"/>
                    <a:pt x="84" y="11"/>
                  </a:cubicBezTo>
                  <a:cubicBezTo>
                    <a:pt x="87" y="10"/>
                    <a:pt x="84" y="11"/>
                    <a:pt x="89" y="14"/>
                  </a:cubicBezTo>
                  <a:cubicBezTo>
                    <a:pt x="93" y="16"/>
                    <a:pt x="90" y="11"/>
                    <a:pt x="95" y="14"/>
                  </a:cubicBezTo>
                  <a:cubicBezTo>
                    <a:pt x="98" y="19"/>
                    <a:pt x="104" y="11"/>
                    <a:pt x="108" y="14"/>
                  </a:cubicBezTo>
                  <a:cubicBezTo>
                    <a:pt x="113" y="19"/>
                    <a:pt x="122" y="11"/>
                    <a:pt x="122" y="10"/>
                  </a:cubicBezTo>
                  <a:cubicBezTo>
                    <a:pt x="125" y="11"/>
                    <a:pt x="124" y="10"/>
                    <a:pt x="127" y="10"/>
                  </a:cubicBezTo>
                  <a:cubicBezTo>
                    <a:pt x="127" y="10"/>
                    <a:pt x="130" y="11"/>
                    <a:pt x="130" y="10"/>
                  </a:cubicBezTo>
                  <a:cubicBezTo>
                    <a:pt x="131" y="8"/>
                    <a:pt x="131" y="8"/>
                    <a:pt x="131" y="8"/>
                  </a:cubicBezTo>
                  <a:cubicBezTo>
                    <a:pt x="131" y="8"/>
                    <a:pt x="133" y="8"/>
                    <a:pt x="136" y="11"/>
                  </a:cubicBezTo>
                  <a:cubicBezTo>
                    <a:pt x="136" y="11"/>
                    <a:pt x="136" y="11"/>
                    <a:pt x="136" y="11"/>
                  </a:cubicBezTo>
                  <a:cubicBezTo>
                    <a:pt x="136" y="13"/>
                    <a:pt x="136" y="13"/>
                    <a:pt x="136" y="13"/>
                  </a:cubicBezTo>
                  <a:cubicBezTo>
                    <a:pt x="137" y="14"/>
                    <a:pt x="137" y="13"/>
                    <a:pt x="139" y="13"/>
                  </a:cubicBezTo>
                  <a:cubicBezTo>
                    <a:pt x="139" y="14"/>
                    <a:pt x="139" y="14"/>
                    <a:pt x="139" y="14"/>
                  </a:cubicBezTo>
                </a:path>
              </a:pathLst>
            </a:custGeom>
            <a:grpFill/>
            <a:ln w="6350" cmpd="sng">
              <a:solidFill>
                <a:schemeClr val="bg1"/>
              </a:solidFill>
              <a:round/>
              <a:headEnd/>
              <a:tailEnd/>
            </a:ln>
          </p:spPr>
          <p:txBody>
            <a:bodyPr/>
            <a:lstStyle/>
            <a:p>
              <a:endParaRPr lang="en-GB" sz="1539" dirty="0"/>
            </a:p>
          </p:txBody>
        </p:sp>
        <p:sp>
          <p:nvSpPr>
            <p:cNvPr id="431" name="Freeform 49"/>
            <p:cNvSpPr>
              <a:spLocks/>
            </p:cNvSpPr>
            <p:nvPr/>
          </p:nvSpPr>
          <p:spPr bwMode="auto">
            <a:xfrm>
              <a:off x="6241522" y="3763730"/>
              <a:ext cx="359919" cy="268327"/>
            </a:xfrm>
            <a:custGeom>
              <a:avLst/>
              <a:gdLst/>
              <a:ahLst/>
              <a:cxnLst>
                <a:cxn ang="0">
                  <a:pos x="2" y="16"/>
                </a:cxn>
                <a:cxn ang="0">
                  <a:pos x="5" y="14"/>
                </a:cxn>
                <a:cxn ang="0">
                  <a:pos x="13" y="11"/>
                </a:cxn>
                <a:cxn ang="0">
                  <a:pos x="17" y="24"/>
                </a:cxn>
                <a:cxn ang="0">
                  <a:pos x="11" y="24"/>
                </a:cxn>
                <a:cxn ang="0">
                  <a:pos x="7" y="24"/>
                </a:cxn>
                <a:cxn ang="0">
                  <a:pos x="3" y="30"/>
                </a:cxn>
                <a:cxn ang="0">
                  <a:pos x="7" y="33"/>
                </a:cxn>
                <a:cxn ang="0">
                  <a:pos x="9" y="36"/>
                </a:cxn>
                <a:cxn ang="0">
                  <a:pos x="8" y="36"/>
                </a:cxn>
                <a:cxn ang="0">
                  <a:pos x="8" y="39"/>
                </a:cxn>
                <a:cxn ang="0">
                  <a:pos x="13" y="45"/>
                </a:cxn>
                <a:cxn ang="0">
                  <a:pos x="13" y="61"/>
                </a:cxn>
                <a:cxn ang="0">
                  <a:pos x="32" y="53"/>
                </a:cxn>
                <a:cxn ang="0">
                  <a:pos x="40" y="53"/>
                </a:cxn>
                <a:cxn ang="0">
                  <a:pos x="52" y="58"/>
                </a:cxn>
                <a:cxn ang="0">
                  <a:pos x="64" y="68"/>
                </a:cxn>
                <a:cxn ang="0">
                  <a:pos x="71" y="73"/>
                </a:cxn>
                <a:cxn ang="0">
                  <a:pos x="71" y="81"/>
                </a:cxn>
                <a:cxn ang="0">
                  <a:pos x="81" y="84"/>
                </a:cxn>
                <a:cxn ang="0">
                  <a:pos x="98" y="68"/>
                </a:cxn>
                <a:cxn ang="0">
                  <a:pos x="113" y="61"/>
                </a:cxn>
                <a:cxn ang="0">
                  <a:pos x="107" y="51"/>
                </a:cxn>
                <a:cxn ang="0">
                  <a:pos x="84" y="34"/>
                </a:cxn>
                <a:cxn ang="0">
                  <a:pos x="75" y="19"/>
                </a:cxn>
                <a:cxn ang="0">
                  <a:pos x="63" y="17"/>
                </a:cxn>
                <a:cxn ang="0">
                  <a:pos x="63" y="11"/>
                </a:cxn>
                <a:cxn ang="0">
                  <a:pos x="54" y="5"/>
                </a:cxn>
                <a:cxn ang="0">
                  <a:pos x="46" y="4"/>
                </a:cxn>
                <a:cxn ang="0">
                  <a:pos x="37" y="11"/>
                </a:cxn>
                <a:cxn ang="0">
                  <a:pos x="29" y="17"/>
                </a:cxn>
                <a:cxn ang="0">
                  <a:pos x="19" y="10"/>
                </a:cxn>
                <a:cxn ang="0">
                  <a:pos x="5" y="10"/>
                </a:cxn>
              </a:cxnLst>
              <a:rect l="0" t="0" r="r" b="b"/>
              <a:pathLst>
                <a:path w="115" h="86">
                  <a:moveTo>
                    <a:pt x="0" y="13"/>
                  </a:moveTo>
                  <a:cubicBezTo>
                    <a:pt x="3" y="14"/>
                    <a:pt x="2" y="14"/>
                    <a:pt x="2" y="16"/>
                  </a:cubicBezTo>
                  <a:cubicBezTo>
                    <a:pt x="3" y="17"/>
                    <a:pt x="3" y="21"/>
                    <a:pt x="3" y="17"/>
                  </a:cubicBezTo>
                  <a:cubicBezTo>
                    <a:pt x="3" y="16"/>
                    <a:pt x="5" y="14"/>
                    <a:pt x="5" y="14"/>
                  </a:cubicBezTo>
                  <a:cubicBezTo>
                    <a:pt x="3" y="14"/>
                    <a:pt x="3" y="10"/>
                    <a:pt x="8" y="10"/>
                  </a:cubicBezTo>
                  <a:cubicBezTo>
                    <a:pt x="11" y="8"/>
                    <a:pt x="13" y="8"/>
                    <a:pt x="13" y="11"/>
                  </a:cubicBezTo>
                  <a:cubicBezTo>
                    <a:pt x="13" y="13"/>
                    <a:pt x="13" y="16"/>
                    <a:pt x="17" y="19"/>
                  </a:cubicBezTo>
                  <a:cubicBezTo>
                    <a:pt x="22" y="21"/>
                    <a:pt x="17" y="25"/>
                    <a:pt x="17" y="24"/>
                  </a:cubicBezTo>
                  <a:cubicBezTo>
                    <a:pt x="16" y="22"/>
                    <a:pt x="14" y="22"/>
                    <a:pt x="16" y="24"/>
                  </a:cubicBezTo>
                  <a:cubicBezTo>
                    <a:pt x="16" y="25"/>
                    <a:pt x="11" y="27"/>
                    <a:pt x="11" y="24"/>
                  </a:cubicBezTo>
                  <a:cubicBezTo>
                    <a:pt x="11" y="21"/>
                    <a:pt x="9" y="25"/>
                    <a:pt x="8" y="24"/>
                  </a:cubicBezTo>
                  <a:cubicBezTo>
                    <a:pt x="8" y="22"/>
                    <a:pt x="7" y="25"/>
                    <a:pt x="7" y="24"/>
                  </a:cubicBezTo>
                  <a:cubicBezTo>
                    <a:pt x="7" y="22"/>
                    <a:pt x="3" y="19"/>
                    <a:pt x="5" y="22"/>
                  </a:cubicBezTo>
                  <a:cubicBezTo>
                    <a:pt x="5" y="25"/>
                    <a:pt x="2" y="28"/>
                    <a:pt x="3" y="30"/>
                  </a:cubicBezTo>
                  <a:cubicBezTo>
                    <a:pt x="3" y="31"/>
                    <a:pt x="5" y="36"/>
                    <a:pt x="5" y="34"/>
                  </a:cubicBezTo>
                  <a:cubicBezTo>
                    <a:pt x="7" y="34"/>
                    <a:pt x="5" y="33"/>
                    <a:pt x="7" y="33"/>
                  </a:cubicBezTo>
                  <a:cubicBezTo>
                    <a:pt x="8" y="33"/>
                    <a:pt x="9" y="31"/>
                    <a:pt x="9" y="33"/>
                  </a:cubicBezTo>
                  <a:cubicBezTo>
                    <a:pt x="8" y="36"/>
                    <a:pt x="8" y="36"/>
                    <a:pt x="9" y="36"/>
                  </a:cubicBezTo>
                  <a:cubicBezTo>
                    <a:pt x="11" y="36"/>
                    <a:pt x="11" y="38"/>
                    <a:pt x="9" y="38"/>
                  </a:cubicBezTo>
                  <a:cubicBezTo>
                    <a:pt x="7" y="38"/>
                    <a:pt x="8" y="36"/>
                    <a:pt x="8" y="36"/>
                  </a:cubicBezTo>
                  <a:cubicBezTo>
                    <a:pt x="7" y="36"/>
                    <a:pt x="5" y="41"/>
                    <a:pt x="7" y="41"/>
                  </a:cubicBezTo>
                  <a:cubicBezTo>
                    <a:pt x="8" y="42"/>
                    <a:pt x="7" y="39"/>
                    <a:pt x="8" y="39"/>
                  </a:cubicBezTo>
                  <a:cubicBezTo>
                    <a:pt x="9" y="41"/>
                    <a:pt x="9" y="41"/>
                    <a:pt x="11" y="42"/>
                  </a:cubicBezTo>
                  <a:cubicBezTo>
                    <a:pt x="11" y="44"/>
                    <a:pt x="14" y="44"/>
                    <a:pt x="13" y="45"/>
                  </a:cubicBezTo>
                  <a:cubicBezTo>
                    <a:pt x="11" y="47"/>
                    <a:pt x="11" y="51"/>
                    <a:pt x="13" y="61"/>
                  </a:cubicBezTo>
                  <a:cubicBezTo>
                    <a:pt x="13" y="61"/>
                    <a:pt x="13" y="61"/>
                    <a:pt x="13" y="61"/>
                  </a:cubicBezTo>
                  <a:cubicBezTo>
                    <a:pt x="23" y="61"/>
                    <a:pt x="16" y="58"/>
                    <a:pt x="23" y="55"/>
                  </a:cubicBezTo>
                  <a:cubicBezTo>
                    <a:pt x="28" y="51"/>
                    <a:pt x="31" y="56"/>
                    <a:pt x="32" y="53"/>
                  </a:cubicBezTo>
                  <a:cubicBezTo>
                    <a:pt x="32" y="51"/>
                    <a:pt x="35" y="50"/>
                    <a:pt x="37" y="51"/>
                  </a:cubicBezTo>
                  <a:cubicBezTo>
                    <a:pt x="37" y="53"/>
                    <a:pt x="39" y="50"/>
                    <a:pt x="40" y="53"/>
                  </a:cubicBezTo>
                  <a:cubicBezTo>
                    <a:pt x="40" y="56"/>
                    <a:pt x="46" y="55"/>
                    <a:pt x="46" y="58"/>
                  </a:cubicBezTo>
                  <a:cubicBezTo>
                    <a:pt x="48" y="59"/>
                    <a:pt x="48" y="56"/>
                    <a:pt x="52" y="58"/>
                  </a:cubicBezTo>
                  <a:cubicBezTo>
                    <a:pt x="58" y="59"/>
                    <a:pt x="54" y="62"/>
                    <a:pt x="58" y="64"/>
                  </a:cubicBezTo>
                  <a:cubicBezTo>
                    <a:pt x="63" y="65"/>
                    <a:pt x="61" y="68"/>
                    <a:pt x="64" y="68"/>
                  </a:cubicBezTo>
                  <a:cubicBezTo>
                    <a:pt x="67" y="68"/>
                    <a:pt x="69" y="68"/>
                    <a:pt x="71" y="70"/>
                  </a:cubicBezTo>
                  <a:cubicBezTo>
                    <a:pt x="71" y="72"/>
                    <a:pt x="69" y="70"/>
                    <a:pt x="71" y="73"/>
                  </a:cubicBezTo>
                  <a:cubicBezTo>
                    <a:pt x="71" y="75"/>
                    <a:pt x="69" y="76"/>
                    <a:pt x="71" y="76"/>
                  </a:cubicBezTo>
                  <a:cubicBezTo>
                    <a:pt x="72" y="78"/>
                    <a:pt x="71" y="79"/>
                    <a:pt x="71" y="81"/>
                  </a:cubicBezTo>
                  <a:cubicBezTo>
                    <a:pt x="74" y="81"/>
                    <a:pt x="72" y="82"/>
                    <a:pt x="75" y="82"/>
                  </a:cubicBezTo>
                  <a:cubicBezTo>
                    <a:pt x="80" y="81"/>
                    <a:pt x="77" y="86"/>
                    <a:pt x="81" y="84"/>
                  </a:cubicBezTo>
                  <a:cubicBezTo>
                    <a:pt x="86" y="82"/>
                    <a:pt x="86" y="78"/>
                    <a:pt x="89" y="76"/>
                  </a:cubicBezTo>
                  <a:cubicBezTo>
                    <a:pt x="92" y="75"/>
                    <a:pt x="96" y="76"/>
                    <a:pt x="98" y="68"/>
                  </a:cubicBezTo>
                  <a:cubicBezTo>
                    <a:pt x="100" y="61"/>
                    <a:pt x="103" y="64"/>
                    <a:pt x="106" y="61"/>
                  </a:cubicBezTo>
                  <a:cubicBezTo>
                    <a:pt x="107" y="58"/>
                    <a:pt x="109" y="62"/>
                    <a:pt x="113" y="61"/>
                  </a:cubicBezTo>
                  <a:cubicBezTo>
                    <a:pt x="112" y="55"/>
                    <a:pt x="115" y="55"/>
                    <a:pt x="113" y="55"/>
                  </a:cubicBezTo>
                  <a:cubicBezTo>
                    <a:pt x="110" y="53"/>
                    <a:pt x="109" y="50"/>
                    <a:pt x="107" y="51"/>
                  </a:cubicBezTo>
                  <a:cubicBezTo>
                    <a:pt x="104" y="53"/>
                    <a:pt x="96" y="44"/>
                    <a:pt x="95" y="44"/>
                  </a:cubicBezTo>
                  <a:cubicBezTo>
                    <a:pt x="92" y="44"/>
                    <a:pt x="89" y="39"/>
                    <a:pt x="84" y="34"/>
                  </a:cubicBezTo>
                  <a:cubicBezTo>
                    <a:pt x="80" y="31"/>
                    <a:pt x="81" y="28"/>
                    <a:pt x="78" y="27"/>
                  </a:cubicBezTo>
                  <a:cubicBezTo>
                    <a:pt x="77" y="25"/>
                    <a:pt x="78" y="21"/>
                    <a:pt x="75" y="19"/>
                  </a:cubicBezTo>
                  <a:cubicBezTo>
                    <a:pt x="71" y="17"/>
                    <a:pt x="72" y="21"/>
                    <a:pt x="71" y="19"/>
                  </a:cubicBezTo>
                  <a:cubicBezTo>
                    <a:pt x="67" y="17"/>
                    <a:pt x="66" y="21"/>
                    <a:pt x="63" y="17"/>
                  </a:cubicBezTo>
                  <a:cubicBezTo>
                    <a:pt x="60" y="14"/>
                    <a:pt x="63" y="16"/>
                    <a:pt x="61" y="14"/>
                  </a:cubicBezTo>
                  <a:cubicBezTo>
                    <a:pt x="60" y="13"/>
                    <a:pt x="64" y="13"/>
                    <a:pt x="63" y="11"/>
                  </a:cubicBezTo>
                  <a:cubicBezTo>
                    <a:pt x="58" y="8"/>
                    <a:pt x="64" y="7"/>
                    <a:pt x="60" y="7"/>
                  </a:cubicBezTo>
                  <a:cubicBezTo>
                    <a:pt x="52" y="7"/>
                    <a:pt x="57" y="5"/>
                    <a:pt x="54" y="5"/>
                  </a:cubicBezTo>
                  <a:cubicBezTo>
                    <a:pt x="51" y="4"/>
                    <a:pt x="51" y="0"/>
                    <a:pt x="49" y="2"/>
                  </a:cubicBezTo>
                  <a:cubicBezTo>
                    <a:pt x="48" y="4"/>
                    <a:pt x="45" y="2"/>
                    <a:pt x="46" y="4"/>
                  </a:cubicBezTo>
                  <a:cubicBezTo>
                    <a:pt x="51" y="7"/>
                    <a:pt x="45" y="4"/>
                    <a:pt x="45" y="7"/>
                  </a:cubicBezTo>
                  <a:cubicBezTo>
                    <a:pt x="45" y="10"/>
                    <a:pt x="39" y="7"/>
                    <a:pt x="37" y="11"/>
                  </a:cubicBezTo>
                  <a:cubicBezTo>
                    <a:pt x="35" y="16"/>
                    <a:pt x="39" y="16"/>
                    <a:pt x="39" y="17"/>
                  </a:cubicBezTo>
                  <a:cubicBezTo>
                    <a:pt x="37" y="19"/>
                    <a:pt x="32" y="17"/>
                    <a:pt x="29" y="17"/>
                  </a:cubicBezTo>
                  <a:cubicBezTo>
                    <a:pt x="26" y="17"/>
                    <a:pt x="25" y="19"/>
                    <a:pt x="25" y="17"/>
                  </a:cubicBezTo>
                  <a:cubicBezTo>
                    <a:pt x="20" y="11"/>
                    <a:pt x="22" y="11"/>
                    <a:pt x="19" y="10"/>
                  </a:cubicBezTo>
                  <a:cubicBezTo>
                    <a:pt x="17" y="8"/>
                    <a:pt x="16" y="5"/>
                    <a:pt x="13" y="7"/>
                  </a:cubicBezTo>
                  <a:cubicBezTo>
                    <a:pt x="9" y="7"/>
                    <a:pt x="7" y="8"/>
                    <a:pt x="5" y="10"/>
                  </a:cubicBezTo>
                  <a:cubicBezTo>
                    <a:pt x="2" y="11"/>
                    <a:pt x="0" y="13"/>
                    <a:pt x="0" y="13"/>
                  </a:cubicBezTo>
                </a:path>
              </a:pathLst>
            </a:custGeom>
            <a:grpFill/>
            <a:ln w="6350" cmpd="sng">
              <a:solidFill>
                <a:schemeClr val="bg1"/>
              </a:solidFill>
              <a:round/>
              <a:headEnd/>
              <a:tailEnd/>
            </a:ln>
          </p:spPr>
          <p:txBody>
            <a:bodyPr/>
            <a:lstStyle/>
            <a:p>
              <a:endParaRPr lang="en-GB" sz="1539" dirty="0"/>
            </a:p>
          </p:txBody>
        </p:sp>
        <p:sp>
          <p:nvSpPr>
            <p:cNvPr id="432" name="Freeform 50"/>
            <p:cNvSpPr>
              <a:spLocks/>
            </p:cNvSpPr>
            <p:nvPr/>
          </p:nvSpPr>
          <p:spPr bwMode="auto">
            <a:xfrm>
              <a:off x="6329894" y="3667325"/>
              <a:ext cx="435438" cy="295642"/>
            </a:xfrm>
            <a:custGeom>
              <a:avLst/>
              <a:gdLst/>
              <a:ahLst/>
              <a:cxnLst>
                <a:cxn ang="0">
                  <a:pos x="41" y="20"/>
                </a:cxn>
                <a:cxn ang="0">
                  <a:pos x="32" y="25"/>
                </a:cxn>
                <a:cxn ang="0">
                  <a:pos x="20" y="22"/>
                </a:cxn>
                <a:cxn ang="0">
                  <a:pos x="21" y="0"/>
                </a:cxn>
                <a:cxn ang="0">
                  <a:pos x="1" y="11"/>
                </a:cxn>
                <a:cxn ang="0">
                  <a:pos x="11" y="48"/>
                </a:cxn>
                <a:cxn ang="0">
                  <a:pos x="17" y="37"/>
                </a:cxn>
                <a:cxn ang="0">
                  <a:pos x="21" y="33"/>
                </a:cxn>
                <a:cxn ang="0">
                  <a:pos x="32" y="37"/>
                </a:cxn>
                <a:cxn ang="0">
                  <a:pos x="33" y="45"/>
                </a:cxn>
                <a:cxn ang="0">
                  <a:pos x="43" y="50"/>
                </a:cxn>
                <a:cxn ang="0">
                  <a:pos x="50" y="58"/>
                </a:cxn>
                <a:cxn ang="0">
                  <a:pos x="67" y="75"/>
                </a:cxn>
                <a:cxn ang="0">
                  <a:pos x="85" y="86"/>
                </a:cxn>
                <a:cxn ang="0">
                  <a:pos x="91" y="93"/>
                </a:cxn>
                <a:cxn ang="0">
                  <a:pos x="96" y="89"/>
                </a:cxn>
                <a:cxn ang="0">
                  <a:pos x="97" y="75"/>
                </a:cxn>
                <a:cxn ang="0">
                  <a:pos x="91" y="72"/>
                </a:cxn>
                <a:cxn ang="0">
                  <a:pos x="102" y="65"/>
                </a:cxn>
                <a:cxn ang="0">
                  <a:pos x="108" y="54"/>
                </a:cxn>
                <a:cxn ang="0">
                  <a:pos x="116" y="51"/>
                </a:cxn>
                <a:cxn ang="0">
                  <a:pos x="117" y="56"/>
                </a:cxn>
                <a:cxn ang="0">
                  <a:pos x="120" y="61"/>
                </a:cxn>
                <a:cxn ang="0">
                  <a:pos x="130" y="59"/>
                </a:cxn>
                <a:cxn ang="0">
                  <a:pos x="131" y="51"/>
                </a:cxn>
                <a:cxn ang="0">
                  <a:pos x="114" y="47"/>
                </a:cxn>
                <a:cxn ang="0">
                  <a:pos x="119" y="39"/>
                </a:cxn>
                <a:cxn ang="0">
                  <a:pos x="116" y="40"/>
                </a:cxn>
                <a:cxn ang="0">
                  <a:pos x="107" y="47"/>
                </a:cxn>
                <a:cxn ang="0">
                  <a:pos x="101" y="54"/>
                </a:cxn>
                <a:cxn ang="0">
                  <a:pos x="96" y="54"/>
                </a:cxn>
                <a:cxn ang="0">
                  <a:pos x="96" y="51"/>
                </a:cxn>
                <a:cxn ang="0">
                  <a:pos x="85" y="47"/>
                </a:cxn>
                <a:cxn ang="0">
                  <a:pos x="81" y="40"/>
                </a:cxn>
                <a:cxn ang="0">
                  <a:pos x="81" y="31"/>
                </a:cxn>
                <a:cxn ang="0">
                  <a:pos x="70" y="22"/>
                </a:cxn>
                <a:cxn ang="0">
                  <a:pos x="46" y="22"/>
                </a:cxn>
                <a:cxn ang="0">
                  <a:pos x="43" y="14"/>
                </a:cxn>
              </a:cxnLst>
              <a:rect l="0" t="0" r="r" b="b"/>
              <a:pathLst>
                <a:path w="140" h="95">
                  <a:moveTo>
                    <a:pt x="43" y="14"/>
                  </a:moveTo>
                  <a:cubicBezTo>
                    <a:pt x="36" y="20"/>
                    <a:pt x="40" y="19"/>
                    <a:pt x="41" y="20"/>
                  </a:cubicBezTo>
                  <a:cubicBezTo>
                    <a:pt x="43" y="22"/>
                    <a:pt x="38" y="23"/>
                    <a:pt x="36" y="23"/>
                  </a:cubicBezTo>
                  <a:cubicBezTo>
                    <a:pt x="33" y="22"/>
                    <a:pt x="35" y="25"/>
                    <a:pt x="32" y="25"/>
                  </a:cubicBezTo>
                  <a:cubicBezTo>
                    <a:pt x="29" y="25"/>
                    <a:pt x="33" y="22"/>
                    <a:pt x="29" y="20"/>
                  </a:cubicBezTo>
                  <a:cubicBezTo>
                    <a:pt x="23" y="20"/>
                    <a:pt x="20" y="25"/>
                    <a:pt x="20" y="22"/>
                  </a:cubicBezTo>
                  <a:cubicBezTo>
                    <a:pt x="20" y="17"/>
                    <a:pt x="18" y="14"/>
                    <a:pt x="20" y="12"/>
                  </a:cubicBezTo>
                  <a:cubicBezTo>
                    <a:pt x="20" y="11"/>
                    <a:pt x="17" y="11"/>
                    <a:pt x="21" y="0"/>
                  </a:cubicBezTo>
                  <a:cubicBezTo>
                    <a:pt x="20" y="0"/>
                    <a:pt x="6" y="5"/>
                    <a:pt x="3" y="6"/>
                  </a:cubicBezTo>
                  <a:cubicBezTo>
                    <a:pt x="0" y="6"/>
                    <a:pt x="1" y="6"/>
                    <a:pt x="1" y="11"/>
                  </a:cubicBezTo>
                  <a:cubicBezTo>
                    <a:pt x="1" y="14"/>
                    <a:pt x="1" y="48"/>
                    <a:pt x="1" y="48"/>
                  </a:cubicBezTo>
                  <a:cubicBezTo>
                    <a:pt x="4" y="48"/>
                    <a:pt x="9" y="50"/>
                    <a:pt x="11" y="48"/>
                  </a:cubicBezTo>
                  <a:cubicBezTo>
                    <a:pt x="11" y="47"/>
                    <a:pt x="7" y="47"/>
                    <a:pt x="9" y="42"/>
                  </a:cubicBezTo>
                  <a:cubicBezTo>
                    <a:pt x="11" y="37"/>
                    <a:pt x="17" y="40"/>
                    <a:pt x="17" y="37"/>
                  </a:cubicBezTo>
                  <a:cubicBezTo>
                    <a:pt x="17" y="34"/>
                    <a:pt x="23" y="37"/>
                    <a:pt x="18" y="34"/>
                  </a:cubicBezTo>
                  <a:cubicBezTo>
                    <a:pt x="17" y="33"/>
                    <a:pt x="20" y="34"/>
                    <a:pt x="21" y="33"/>
                  </a:cubicBezTo>
                  <a:cubicBezTo>
                    <a:pt x="23" y="31"/>
                    <a:pt x="23" y="34"/>
                    <a:pt x="26" y="36"/>
                  </a:cubicBezTo>
                  <a:cubicBezTo>
                    <a:pt x="29" y="36"/>
                    <a:pt x="24" y="37"/>
                    <a:pt x="32" y="37"/>
                  </a:cubicBezTo>
                  <a:cubicBezTo>
                    <a:pt x="36" y="37"/>
                    <a:pt x="30" y="39"/>
                    <a:pt x="35" y="42"/>
                  </a:cubicBezTo>
                  <a:cubicBezTo>
                    <a:pt x="36" y="44"/>
                    <a:pt x="32" y="44"/>
                    <a:pt x="33" y="45"/>
                  </a:cubicBezTo>
                  <a:cubicBezTo>
                    <a:pt x="35" y="47"/>
                    <a:pt x="32" y="45"/>
                    <a:pt x="35" y="48"/>
                  </a:cubicBezTo>
                  <a:cubicBezTo>
                    <a:pt x="38" y="51"/>
                    <a:pt x="40" y="48"/>
                    <a:pt x="43" y="50"/>
                  </a:cubicBezTo>
                  <a:cubicBezTo>
                    <a:pt x="44" y="51"/>
                    <a:pt x="43" y="48"/>
                    <a:pt x="47" y="50"/>
                  </a:cubicBezTo>
                  <a:cubicBezTo>
                    <a:pt x="50" y="51"/>
                    <a:pt x="49" y="56"/>
                    <a:pt x="50" y="58"/>
                  </a:cubicBezTo>
                  <a:cubicBezTo>
                    <a:pt x="53" y="59"/>
                    <a:pt x="52" y="62"/>
                    <a:pt x="56" y="65"/>
                  </a:cubicBezTo>
                  <a:cubicBezTo>
                    <a:pt x="61" y="70"/>
                    <a:pt x="64" y="75"/>
                    <a:pt x="67" y="75"/>
                  </a:cubicBezTo>
                  <a:cubicBezTo>
                    <a:pt x="68" y="75"/>
                    <a:pt x="76" y="84"/>
                    <a:pt x="79" y="83"/>
                  </a:cubicBezTo>
                  <a:cubicBezTo>
                    <a:pt x="81" y="81"/>
                    <a:pt x="82" y="84"/>
                    <a:pt x="85" y="86"/>
                  </a:cubicBezTo>
                  <a:cubicBezTo>
                    <a:pt x="87" y="86"/>
                    <a:pt x="84" y="86"/>
                    <a:pt x="85" y="92"/>
                  </a:cubicBezTo>
                  <a:cubicBezTo>
                    <a:pt x="90" y="90"/>
                    <a:pt x="90" y="95"/>
                    <a:pt x="91" y="93"/>
                  </a:cubicBezTo>
                  <a:cubicBezTo>
                    <a:pt x="93" y="93"/>
                    <a:pt x="93" y="93"/>
                    <a:pt x="94" y="95"/>
                  </a:cubicBezTo>
                  <a:cubicBezTo>
                    <a:pt x="94" y="93"/>
                    <a:pt x="94" y="92"/>
                    <a:pt x="96" y="89"/>
                  </a:cubicBezTo>
                  <a:cubicBezTo>
                    <a:pt x="99" y="84"/>
                    <a:pt x="101" y="84"/>
                    <a:pt x="97" y="81"/>
                  </a:cubicBezTo>
                  <a:cubicBezTo>
                    <a:pt x="96" y="78"/>
                    <a:pt x="99" y="76"/>
                    <a:pt x="97" y="75"/>
                  </a:cubicBezTo>
                  <a:cubicBezTo>
                    <a:pt x="96" y="73"/>
                    <a:pt x="94" y="76"/>
                    <a:pt x="94" y="73"/>
                  </a:cubicBezTo>
                  <a:cubicBezTo>
                    <a:pt x="94" y="72"/>
                    <a:pt x="93" y="72"/>
                    <a:pt x="91" y="72"/>
                  </a:cubicBezTo>
                  <a:cubicBezTo>
                    <a:pt x="90" y="72"/>
                    <a:pt x="93" y="67"/>
                    <a:pt x="96" y="67"/>
                  </a:cubicBezTo>
                  <a:cubicBezTo>
                    <a:pt x="99" y="69"/>
                    <a:pt x="101" y="69"/>
                    <a:pt x="102" y="65"/>
                  </a:cubicBezTo>
                  <a:cubicBezTo>
                    <a:pt x="105" y="61"/>
                    <a:pt x="101" y="61"/>
                    <a:pt x="105" y="61"/>
                  </a:cubicBezTo>
                  <a:cubicBezTo>
                    <a:pt x="108" y="61"/>
                    <a:pt x="105" y="56"/>
                    <a:pt x="108" y="54"/>
                  </a:cubicBezTo>
                  <a:cubicBezTo>
                    <a:pt x="108" y="53"/>
                    <a:pt x="108" y="56"/>
                    <a:pt x="113" y="54"/>
                  </a:cubicBezTo>
                  <a:cubicBezTo>
                    <a:pt x="116" y="53"/>
                    <a:pt x="114" y="51"/>
                    <a:pt x="116" y="51"/>
                  </a:cubicBezTo>
                  <a:cubicBezTo>
                    <a:pt x="117" y="51"/>
                    <a:pt x="117" y="54"/>
                    <a:pt x="117" y="54"/>
                  </a:cubicBezTo>
                  <a:cubicBezTo>
                    <a:pt x="119" y="54"/>
                    <a:pt x="119" y="54"/>
                    <a:pt x="117" y="56"/>
                  </a:cubicBezTo>
                  <a:cubicBezTo>
                    <a:pt x="116" y="58"/>
                    <a:pt x="114" y="59"/>
                    <a:pt x="116" y="59"/>
                  </a:cubicBezTo>
                  <a:cubicBezTo>
                    <a:pt x="117" y="59"/>
                    <a:pt x="116" y="62"/>
                    <a:pt x="120" y="61"/>
                  </a:cubicBezTo>
                  <a:cubicBezTo>
                    <a:pt x="122" y="59"/>
                    <a:pt x="122" y="59"/>
                    <a:pt x="125" y="62"/>
                  </a:cubicBezTo>
                  <a:cubicBezTo>
                    <a:pt x="128" y="64"/>
                    <a:pt x="128" y="58"/>
                    <a:pt x="130" y="59"/>
                  </a:cubicBezTo>
                  <a:cubicBezTo>
                    <a:pt x="133" y="59"/>
                    <a:pt x="133" y="58"/>
                    <a:pt x="136" y="54"/>
                  </a:cubicBezTo>
                  <a:cubicBezTo>
                    <a:pt x="140" y="53"/>
                    <a:pt x="136" y="54"/>
                    <a:pt x="131" y="51"/>
                  </a:cubicBezTo>
                  <a:cubicBezTo>
                    <a:pt x="125" y="48"/>
                    <a:pt x="126" y="44"/>
                    <a:pt x="123" y="48"/>
                  </a:cubicBezTo>
                  <a:cubicBezTo>
                    <a:pt x="122" y="53"/>
                    <a:pt x="117" y="48"/>
                    <a:pt x="114" y="47"/>
                  </a:cubicBezTo>
                  <a:cubicBezTo>
                    <a:pt x="111" y="45"/>
                    <a:pt x="126" y="39"/>
                    <a:pt x="120" y="37"/>
                  </a:cubicBezTo>
                  <a:cubicBezTo>
                    <a:pt x="119" y="39"/>
                    <a:pt x="119" y="39"/>
                    <a:pt x="119" y="39"/>
                  </a:cubicBezTo>
                  <a:cubicBezTo>
                    <a:pt x="117" y="39"/>
                    <a:pt x="119" y="40"/>
                    <a:pt x="117" y="40"/>
                  </a:cubicBezTo>
                  <a:cubicBezTo>
                    <a:pt x="116" y="40"/>
                    <a:pt x="117" y="39"/>
                    <a:pt x="116" y="40"/>
                  </a:cubicBezTo>
                  <a:cubicBezTo>
                    <a:pt x="113" y="42"/>
                    <a:pt x="111" y="44"/>
                    <a:pt x="110" y="45"/>
                  </a:cubicBezTo>
                  <a:cubicBezTo>
                    <a:pt x="108" y="47"/>
                    <a:pt x="108" y="47"/>
                    <a:pt x="107" y="47"/>
                  </a:cubicBezTo>
                  <a:cubicBezTo>
                    <a:pt x="104" y="48"/>
                    <a:pt x="105" y="50"/>
                    <a:pt x="104" y="50"/>
                  </a:cubicBezTo>
                  <a:cubicBezTo>
                    <a:pt x="102" y="51"/>
                    <a:pt x="101" y="53"/>
                    <a:pt x="101" y="54"/>
                  </a:cubicBezTo>
                  <a:cubicBezTo>
                    <a:pt x="102" y="56"/>
                    <a:pt x="101" y="58"/>
                    <a:pt x="99" y="56"/>
                  </a:cubicBezTo>
                  <a:cubicBezTo>
                    <a:pt x="96" y="54"/>
                    <a:pt x="96" y="54"/>
                    <a:pt x="96" y="54"/>
                  </a:cubicBezTo>
                  <a:cubicBezTo>
                    <a:pt x="97" y="51"/>
                    <a:pt x="97" y="51"/>
                    <a:pt x="97" y="51"/>
                  </a:cubicBezTo>
                  <a:cubicBezTo>
                    <a:pt x="97" y="51"/>
                    <a:pt x="97" y="53"/>
                    <a:pt x="96" y="51"/>
                  </a:cubicBezTo>
                  <a:cubicBezTo>
                    <a:pt x="96" y="50"/>
                    <a:pt x="96" y="50"/>
                    <a:pt x="90" y="50"/>
                  </a:cubicBezTo>
                  <a:cubicBezTo>
                    <a:pt x="85" y="51"/>
                    <a:pt x="85" y="50"/>
                    <a:pt x="85" y="47"/>
                  </a:cubicBezTo>
                  <a:cubicBezTo>
                    <a:pt x="85" y="44"/>
                    <a:pt x="85" y="40"/>
                    <a:pt x="84" y="40"/>
                  </a:cubicBezTo>
                  <a:cubicBezTo>
                    <a:pt x="81" y="40"/>
                    <a:pt x="81" y="40"/>
                    <a:pt x="81" y="40"/>
                  </a:cubicBezTo>
                  <a:cubicBezTo>
                    <a:pt x="81" y="40"/>
                    <a:pt x="81" y="39"/>
                    <a:pt x="81" y="36"/>
                  </a:cubicBezTo>
                  <a:cubicBezTo>
                    <a:pt x="82" y="31"/>
                    <a:pt x="82" y="28"/>
                    <a:pt x="81" y="31"/>
                  </a:cubicBezTo>
                  <a:cubicBezTo>
                    <a:pt x="78" y="33"/>
                    <a:pt x="79" y="26"/>
                    <a:pt x="76" y="25"/>
                  </a:cubicBezTo>
                  <a:cubicBezTo>
                    <a:pt x="73" y="23"/>
                    <a:pt x="73" y="20"/>
                    <a:pt x="70" y="22"/>
                  </a:cubicBezTo>
                  <a:cubicBezTo>
                    <a:pt x="65" y="25"/>
                    <a:pt x="62" y="22"/>
                    <a:pt x="55" y="23"/>
                  </a:cubicBezTo>
                  <a:cubicBezTo>
                    <a:pt x="49" y="25"/>
                    <a:pt x="49" y="25"/>
                    <a:pt x="46" y="22"/>
                  </a:cubicBezTo>
                  <a:cubicBezTo>
                    <a:pt x="44" y="19"/>
                    <a:pt x="43" y="17"/>
                    <a:pt x="43" y="16"/>
                  </a:cubicBezTo>
                  <a:cubicBezTo>
                    <a:pt x="41" y="16"/>
                    <a:pt x="43" y="14"/>
                    <a:pt x="43" y="14"/>
                  </a:cubicBezTo>
                </a:path>
              </a:pathLst>
            </a:custGeom>
            <a:grpFill/>
            <a:ln w="6350" cmpd="sng">
              <a:solidFill>
                <a:schemeClr val="bg1"/>
              </a:solidFill>
              <a:round/>
              <a:headEnd/>
              <a:tailEnd/>
            </a:ln>
          </p:spPr>
          <p:txBody>
            <a:bodyPr/>
            <a:lstStyle/>
            <a:p>
              <a:endParaRPr lang="en-GB" sz="1539" dirty="0"/>
            </a:p>
          </p:txBody>
        </p:sp>
        <p:sp>
          <p:nvSpPr>
            <p:cNvPr id="433" name="Freeform 51"/>
            <p:cNvSpPr>
              <a:spLocks/>
            </p:cNvSpPr>
            <p:nvPr/>
          </p:nvSpPr>
          <p:spPr bwMode="auto">
            <a:xfrm>
              <a:off x="6662498" y="3750877"/>
              <a:ext cx="268333" cy="143001"/>
            </a:xfrm>
            <a:custGeom>
              <a:avLst/>
              <a:gdLst/>
              <a:ahLst/>
              <a:cxnLst>
                <a:cxn ang="0">
                  <a:pos x="13" y="10"/>
                </a:cxn>
                <a:cxn ang="0">
                  <a:pos x="7" y="20"/>
                </a:cxn>
                <a:cxn ang="0">
                  <a:pos x="16" y="21"/>
                </a:cxn>
                <a:cxn ang="0">
                  <a:pos x="24" y="24"/>
                </a:cxn>
                <a:cxn ang="0">
                  <a:pos x="29" y="27"/>
                </a:cxn>
                <a:cxn ang="0">
                  <a:pos x="22" y="32"/>
                </a:cxn>
                <a:cxn ang="0">
                  <a:pos x="18" y="35"/>
                </a:cxn>
                <a:cxn ang="0">
                  <a:pos x="13" y="34"/>
                </a:cxn>
                <a:cxn ang="0">
                  <a:pos x="10" y="37"/>
                </a:cxn>
                <a:cxn ang="0">
                  <a:pos x="9" y="35"/>
                </a:cxn>
                <a:cxn ang="0">
                  <a:pos x="1" y="35"/>
                </a:cxn>
                <a:cxn ang="0">
                  <a:pos x="0" y="38"/>
                </a:cxn>
                <a:cxn ang="0">
                  <a:pos x="10" y="41"/>
                </a:cxn>
                <a:cxn ang="0">
                  <a:pos x="18" y="41"/>
                </a:cxn>
                <a:cxn ang="0">
                  <a:pos x="22" y="44"/>
                </a:cxn>
                <a:cxn ang="0">
                  <a:pos x="29" y="43"/>
                </a:cxn>
                <a:cxn ang="0">
                  <a:pos x="35" y="43"/>
                </a:cxn>
                <a:cxn ang="0">
                  <a:pos x="39" y="35"/>
                </a:cxn>
                <a:cxn ang="0">
                  <a:pos x="45" y="31"/>
                </a:cxn>
                <a:cxn ang="0">
                  <a:pos x="50" y="31"/>
                </a:cxn>
                <a:cxn ang="0">
                  <a:pos x="54" y="32"/>
                </a:cxn>
                <a:cxn ang="0">
                  <a:pos x="59" y="26"/>
                </a:cxn>
                <a:cxn ang="0">
                  <a:pos x="71" y="21"/>
                </a:cxn>
                <a:cxn ang="0">
                  <a:pos x="83" y="15"/>
                </a:cxn>
                <a:cxn ang="0">
                  <a:pos x="86" y="12"/>
                </a:cxn>
                <a:cxn ang="0">
                  <a:pos x="79" y="7"/>
                </a:cxn>
                <a:cxn ang="0">
                  <a:pos x="62" y="4"/>
                </a:cxn>
                <a:cxn ang="0">
                  <a:pos x="47" y="4"/>
                </a:cxn>
                <a:cxn ang="0">
                  <a:pos x="36" y="1"/>
                </a:cxn>
                <a:cxn ang="0">
                  <a:pos x="32" y="9"/>
                </a:cxn>
                <a:cxn ang="0">
                  <a:pos x="18" y="4"/>
                </a:cxn>
                <a:cxn ang="0">
                  <a:pos x="13" y="10"/>
                </a:cxn>
              </a:cxnLst>
              <a:rect l="0" t="0" r="r" b="b"/>
              <a:pathLst>
                <a:path w="86" h="46">
                  <a:moveTo>
                    <a:pt x="13" y="10"/>
                  </a:moveTo>
                  <a:cubicBezTo>
                    <a:pt x="19" y="12"/>
                    <a:pt x="4" y="18"/>
                    <a:pt x="7" y="20"/>
                  </a:cubicBezTo>
                  <a:cubicBezTo>
                    <a:pt x="10" y="21"/>
                    <a:pt x="15" y="26"/>
                    <a:pt x="16" y="21"/>
                  </a:cubicBezTo>
                  <a:cubicBezTo>
                    <a:pt x="19" y="17"/>
                    <a:pt x="18" y="21"/>
                    <a:pt x="24" y="24"/>
                  </a:cubicBezTo>
                  <a:cubicBezTo>
                    <a:pt x="29" y="27"/>
                    <a:pt x="33" y="26"/>
                    <a:pt x="29" y="27"/>
                  </a:cubicBezTo>
                  <a:cubicBezTo>
                    <a:pt x="25" y="31"/>
                    <a:pt x="25" y="32"/>
                    <a:pt x="22" y="32"/>
                  </a:cubicBezTo>
                  <a:cubicBezTo>
                    <a:pt x="21" y="31"/>
                    <a:pt x="21" y="37"/>
                    <a:pt x="18" y="35"/>
                  </a:cubicBezTo>
                  <a:cubicBezTo>
                    <a:pt x="15" y="32"/>
                    <a:pt x="15" y="32"/>
                    <a:pt x="13" y="34"/>
                  </a:cubicBezTo>
                  <a:cubicBezTo>
                    <a:pt x="12" y="35"/>
                    <a:pt x="12" y="34"/>
                    <a:pt x="10" y="37"/>
                  </a:cubicBezTo>
                  <a:cubicBezTo>
                    <a:pt x="9" y="38"/>
                    <a:pt x="10" y="35"/>
                    <a:pt x="9" y="35"/>
                  </a:cubicBezTo>
                  <a:cubicBezTo>
                    <a:pt x="6" y="34"/>
                    <a:pt x="1" y="34"/>
                    <a:pt x="1" y="35"/>
                  </a:cubicBezTo>
                  <a:cubicBezTo>
                    <a:pt x="1" y="38"/>
                    <a:pt x="0" y="35"/>
                    <a:pt x="0" y="38"/>
                  </a:cubicBezTo>
                  <a:cubicBezTo>
                    <a:pt x="0" y="43"/>
                    <a:pt x="10" y="40"/>
                    <a:pt x="10" y="41"/>
                  </a:cubicBezTo>
                  <a:cubicBezTo>
                    <a:pt x="12" y="44"/>
                    <a:pt x="16" y="38"/>
                    <a:pt x="18" y="41"/>
                  </a:cubicBezTo>
                  <a:cubicBezTo>
                    <a:pt x="19" y="46"/>
                    <a:pt x="21" y="43"/>
                    <a:pt x="22" y="44"/>
                  </a:cubicBezTo>
                  <a:cubicBezTo>
                    <a:pt x="24" y="46"/>
                    <a:pt x="24" y="41"/>
                    <a:pt x="29" y="43"/>
                  </a:cubicBezTo>
                  <a:cubicBezTo>
                    <a:pt x="33" y="44"/>
                    <a:pt x="32" y="41"/>
                    <a:pt x="35" y="43"/>
                  </a:cubicBezTo>
                  <a:cubicBezTo>
                    <a:pt x="41" y="41"/>
                    <a:pt x="32" y="37"/>
                    <a:pt x="39" y="35"/>
                  </a:cubicBezTo>
                  <a:cubicBezTo>
                    <a:pt x="45" y="34"/>
                    <a:pt x="42" y="31"/>
                    <a:pt x="45" y="31"/>
                  </a:cubicBezTo>
                  <a:cubicBezTo>
                    <a:pt x="50" y="32"/>
                    <a:pt x="48" y="26"/>
                    <a:pt x="50" y="31"/>
                  </a:cubicBezTo>
                  <a:cubicBezTo>
                    <a:pt x="51" y="35"/>
                    <a:pt x="53" y="31"/>
                    <a:pt x="54" y="32"/>
                  </a:cubicBezTo>
                  <a:cubicBezTo>
                    <a:pt x="57" y="34"/>
                    <a:pt x="57" y="31"/>
                    <a:pt x="59" y="26"/>
                  </a:cubicBezTo>
                  <a:cubicBezTo>
                    <a:pt x="60" y="23"/>
                    <a:pt x="69" y="27"/>
                    <a:pt x="71" y="21"/>
                  </a:cubicBezTo>
                  <a:cubicBezTo>
                    <a:pt x="72" y="18"/>
                    <a:pt x="80" y="17"/>
                    <a:pt x="83" y="15"/>
                  </a:cubicBezTo>
                  <a:cubicBezTo>
                    <a:pt x="85" y="13"/>
                    <a:pt x="85" y="15"/>
                    <a:pt x="86" y="12"/>
                  </a:cubicBezTo>
                  <a:cubicBezTo>
                    <a:pt x="83" y="7"/>
                    <a:pt x="80" y="10"/>
                    <a:pt x="79" y="7"/>
                  </a:cubicBezTo>
                  <a:cubicBezTo>
                    <a:pt x="79" y="4"/>
                    <a:pt x="72" y="4"/>
                    <a:pt x="62" y="4"/>
                  </a:cubicBezTo>
                  <a:cubicBezTo>
                    <a:pt x="50" y="3"/>
                    <a:pt x="50" y="6"/>
                    <a:pt x="47" y="4"/>
                  </a:cubicBezTo>
                  <a:cubicBezTo>
                    <a:pt x="45" y="3"/>
                    <a:pt x="41" y="0"/>
                    <a:pt x="36" y="1"/>
                  </a:cubicBezTo>
                  <a:cubicBezTo>
                    <a:pt x="30" y="3"/>
                    <a:pt x="35" y="10"/>
                    <a:pt x="32" y="9"/>
                  </a:cubicBezTo>
                  <a:cubicBezTo>
                    <a:pt x="29" y="7"/>
                    <a:pt x="22" y="4"/>
                    <a:pt x="18" y="4"/>
                  </a:cubicBezTo>
                  <a:cubicBezTo>
                    <a:pt x="13" y="6"/>
                    <a:pt x="13" y="9"/>
                    <a:pt x="13" y="10"/>
                  </a:cubicBezTo>
                </a:path>
              </a:pathLst>
            </a:custGeom>
            <a:grpFill/>
            <a:ln w="6350" cmpd="sng">
              <a:solidFill>
                <a:schemeClr val="bg1"/>
              </a:solidFill>
              <a:round/>
              <a:headEnd/>
              <a:tailEnd/>
            </a:ln>
          </p:spPr>
          <p:txBody>
            <a:bodyPr/>
            <a:lstStyle/>
            <a:p>
              <a:endParaRPr lang="en-GB" sz="1539" dirty="0"/>
            </a:p>
          </p:txBody>
        </p:sp>
        <p:sp>
          <p:nvSpPr>
            <p:cNvPr id="434" name="Freeform 52"/>
            <p:cNvSpPr>
              <a:spLocks/>
            </p:cNvSpPr>
            <p:nvPr/>
          </p:nvSpPr>
          <p:spPr bwMode="auto">
            <a:xfrm>
              <a:off x="6609474" y="3826394"/>
              <a:ext cx="199241" cy="155855"/>
            </a:xfrm>
            <a:custGeom>
              <a:avLst/>
              <a:gdLst/>
              <a:ahLst/>
              <a:cxnLst>
                <a:cxn ang="0">
                  <a:pos x="31" y="9"/>
                </a:cxn>
                <a:cxn ang="0">
                  <a:pos x="26" y="8"/>
                </a:cxn>
                <a:cxn ang="0">
                  <a:pos x="27" y="5"/>
                </a:cxn>
                <a:cxn ang="0">
                  <a:pos x="27" y="3"/>
                </a:cxn>
                <a:cxn ang="0">
                  <a:pos x="26" y="0"/>
                </a:cxn>
                <a:cxn ang="0">
                  <a:pos x="23" y="3"/>
                </a:cxn>
                <a:cxn ang="0">
                  <a:pos x="18" y="3"/>
                </a:cxn>
                <a:cxn ang="0">
                  <a:pos x="15" y="9"/>
                </a:cxn>
                <a:cxn ang="0">
                  <a:pos x="12" y="14"/>
                </a:cxn>
                <a:cxn ang="0">
                  <a:pos x="6" y="16"/>
                </a:cxn>
                <a:cxn ang="0">
                  <a:pos x="1" y="20"/>
                </a:cxn>
                <a:cxn ang="0">
                  <a:pos x="4" y="22"/>
                </a:cxn>
                <a:cxn ang="0">
                  <a:pos x="7" y="23"/>
                </a:cxn>
                <a:cxn ang="0">
                  <a:pos x="7" y="30"/>
                </a:cxn>
                <a:cxn ang="0">
                  <a:pos x="6" y="37"/>
                </a:cxn>
                <a:cxn ang="0">
                  <a:pos x="4" y="44"/>
                </a:cxn>
                <a:cxn ang="0">
                  <a:pos x="7" y="44"/>
                </a:cxn>
                <a:cxn ang="0">
                  <a:pos x="14" y="42"/>
                </a:cxn>
                <a:cxn ang="0">
                  <a:pos x="17" y="44"/>
                </a:cxn>
                <a:cxn ang="0">
                  <a:pos x="18" y="39"/>
                </a:cxn>
                <a:cxn ang="0">
                  <a:pos x="24" y="39"/>
                </a:cxn>
                <a:cxn ang="0">
                  <a:pos x="24" y="34"/>
                </a:cxn>
                <a:cxn ang="0">
                  <a:pos x="31" y="30"/>
                </a:cxn>
                <a:cxn ang="0">
                  <a:pos x="32" y="34"/>
                </a:cxn>
                <a:cxn ang="0">
                  <a:pos x="35" y="37"/>
                </a:cxn>
                <a:cxn ang="0">
                  <a:pos x="38" y="47"/>
                </a:cxn>
                <a:cxn ang="0">
                  <a:pos x="44" y="44"/>
                </a:cxn>
                <a:cxn ang="0">
                  <a:pos x="47" y="41"/>
                </a:cxn>
                <a:cxn ang="0">
                  <a:pos x="52" y="41"/>
                </a:cxn>
                <a:cxn ang="0">
                  <a:pos x="55" y="41"/>
                </a:cxn>
                <a:cxn ang="0">
                  <a:pos x="60" y="42"/>
                </a:cxn>
                <a:cxn ang="0">
                  <a:pos x="63" y="39"/>
                </a:cxn>
                <a:cxn ang="0">
                  <a:pos x="61" y="33"/>
                </a:cxn>
                <a:cxn ang="0">
                  <a:pos x="61" y="28"/>
                </a:cxn>
                <a:cxn ang="0">
                  <a:pos x="55" y="28"/>
                </a:cxn>
                <a:cxn ang="0">
                  <a:pos x="54" y="23"/>
                </a:cxn>
                <a:cxn ang="0">
                  <a:pos x="52" y="19"/>
                </a:cxn>
                <a:cxn ang="0">
                  <a:pos x="46" y="19"/>
                </a:cxn>
                <a:cxn ang="0">
                  <a:pos x="40" y="20"/>
                </a:cxn>
                <a:cxn ang="0">
                  <a:pos x="35" y="17"/>
                </a:cxn>
                <a:cxn ang="0">
                  <a:pos x="27" y="17"/>
                </a:cxn>
                <a:cxn ang="0">
                  <a:pos x="17" y="14"/>
                </a:cxn>
                <a:cxn ang="0">
                  <a:pos x="18" y="11"/>
                </a:cxn>
                <a:cxn ang="0">
                  <a:pos x="26" y="11"/>
                </a:cxn>
                <a:cxn ang="0">
                  <a:pos x="27" y="13"/>
                </a:cxn>
                <a:cxn ang="0">
                  <a:pos x="31" y="9"/>
                </a:cxn>
              </a:cxnLst>
              <a:rect l="0" t="0" r="r" b="b"/>
              <a:pathLst>
                <a:path w="64" h="50">
                  <a:moveTo>
                    <a:pt x="31" y="9"/>
                  </a:moveTo>
                  <a:cubicBezTo>
                    <a:pt x="26" y="11"/>
                    <a:pt x="27" y="8"/>
                    <a:pt x="26" y="8"/>
                  </a:cubicBezTo>
                  <a:cubicBezTo>
                    <a:pt x="24" y="8"/>
                    <a:pt x="26" y="6"/>
                    <a:pt x="27" y="5"/>
                  </a:cubicBezTo>
                  <a:cubicBezTo>
                    <a:pt x="29" y="3"/>
                    <a:pt x="29" y="3"/>
                    <a:pt x="27" y="3"/>
                  </a:cubicBezTo>
                  <a:cubicBezTo>
                    <a:pt x="27" y="3"/>
                    <a:pt x="27" y="0"/>
                    <a:pt x="26" y="0"/>
                  </a:cubicBezTo>
                  <a:cubicBezTo>
                    <a:pt x="24" y="0"/>
                    <a:pt x="26" y="2"/>
                    <a:pt x="23" y="3"/>
                  </a:cubicBezTo>
                  <a:cubicBezTo>
                    <a:pt x="18" y="5"/>
                    <a:pt x="18" y="2"/>
                    <a:pt x="18" y="3"/>
                  </a:cubicBezTo>
                  <a:cubicBezTo>
                    <a:pt x="15" y="5"/>
                    <a:pt x="18" y="9"/>
                    <a:pt x="15" y="9"/>
                  </a:cubicBezTo>
                  <a:cubicBezTo>
                    <a:pt x="10" y="9"/>
                    <a:pt x="15" y="9"/>
                    <a:pt x="12" y="14"/>
                  </a:cubicBezTo>
                  <a:cubicBezTo>
                    <a:pt x="10" y="17"/>
                    <a:pt x="9" y="17"/>
                    <a:pt x="6" y="16"/>
                  </a:cubicBezTo>
                  <a:cubicBezTo>
                    <a:pt x="3" y="16"/>
                    <a:pt x="0" y="20"/>
                    <a:pt x="1" y="20"/>
                  </a:cubicBezTo>
                  <a:cubicBezTo>
                    <a:pt x="3" y="20"/>
                    <a:pt x="4" y="20"/>
                    <a:pt x="4" y="22"/>
                  </a:cubicBezTo>
                  <a:cubicBezTo>
                    <a:pt x="4" y="25"/>
                    <a:pt x="6" y="22"/>
                    <a:pt x="7" y="23"/>
                  </a:cubicBezTo>
                  <a:cubicBezTo>
                    <a:pt x="9" y="25"/>
                    <a:pt x="6" y="27"/>
                    <a:pt x="7" y="30"/>
                  </a:cubicBezTo>
                  <a:cubicBezTo>
                    <a:pt x="10" y="33"/>
                    <a:pt x="9" y="33"/>
                    <a:pt x="6" y="37"/>
                  </a:cubicBezTo>
                  <a:cubicBezTo>
                    <a:pt x="4" y="41"/>
                    <a:pt x="4" y="42"/>
                    <a:pt x="4" y="44"/>
                  </a:cubicBezTo>
                  <a:cubicBezTo>
                    <a:pt x="6" y="47"/>
                    <a:pt x="7" y="47"/>
                    <a:pt x="7" y="44"/>
                  </a:cubicBezTo>
                  <a:cubicBezTo>
                    <a:pt x="9" y="42"/>
                    <a:pt x="10" y="42"/>
                    <a:pt x="14" y="42"/>
                  </a:cubicBezTo>
                  <a:cubicBezTo>
                    <a:pt x="15" y="41"/>
                    <a:pt x="17" y="44"/>
                    <a:pt x="17" y="44"/>
                  </a:cubicBezTo>
                  <a:cubicBezTo>
                    <a:pt x="18" y="44"/>
                    <a:pt x="17" y="41"/>
                    <a:pt x="18" y="39"/>
                  </a:cubicBezTo>
                  <a:cubicBezTo>
                    <a:pt x="21" y="37"/>
                    <a:pt x="23" y="41"/>
                    <a:pt x="24" y="39"/>
                  </a:cubicBezTo>
                  <a:cubicBezTo>
                    <a:pt x="26" y="37"/>
                    <a:pt x="23" y="36"/>
                    <a:pt x="24" y="34"/>
                  </a:cubicBezTo>
                  <a:cubicBezTo>
                    <a:pt x="27" y="33"/>
                    <a:pt x="26" y="28"/>
                    <a:pt x="31" y="30"/>
                  </a:cubicBezTo>
                  <a:cubicBezTo>
                    <a:pt x="35" y="31"/>
                    <a:pt x="32" y="33"/>
                    <a:pt x="32" y="34"/>
                  </a:cubicBezTo>
                  <a:cubicBezTo>
                    <a:pt x="33" y="36"/>
                    <a:pt x="35" y="31"/>
                    <a:pt x="35" y="37"/>
                  </a:cubicBezTo>
                  <a:cubicBezTo>
                    <a:pt x="33" y="47"/>
                    <a:pt x="35" y="50"/>
                    <a:pt x="38" y="47"/>
                  </a:cubicBezTo>
                  <a:cubicBezTo>
                    <a:pt x="41" y="45"/>
                    <a:pt x="44" y="45"/>
                    <a:pt x="44" y="44"/>
                  </a:cubicBezTo>
                  <a:cubicBezTo>
                    <a:pt x="44" y="42"/>
                    <a:pt x="46" y="42"/>
                    <a:pt x="47" y="41"/>
                  </a:cubicBezTo>
                  <a:cubicBezTo>
                    <a:pt x="49" y="39"/>
                    <a:pt x="54" y="39"/>
                    <a:pt x="52" y="41"/>
                  </a:cubicBezTo>
                  <a:cubicBezTo>
                    <a:pt x="50" y="44"/>
                    <a:pt x="52" y="44"/>
                    <a:pt x="55" y="41"/>
                  </a:cubicBezTo>
                  <a:cubicBezTo>
                    <a:pt x="58" y="39"/>
                    <a:pt x="61" y="41"/>
                    <a:pt x="60" y="42"/>
                  </a:cubicBezTo>
                  <a:cubicBezTo>
                    <a:pt x="63" y="42"/>
                    <a:pt x="64" y="41"/>
                    <a:pt x="63" y="39"/>
                  </a:cubicBezTo>
                  <a:cubicBezTo>
                    <a:pt x="60" y="37"/>
                    <a:pt x="63" y="34"/>
                    <a:pt x="61" y="33"/>
                  </a:cubicBezTo>
                  <a:cubicBezTo>
                    <a:pt x="60" y="31"/>
                    <a:pt x="61" y="30"/>
                    <a:pt x="61" y="28"/>
                  </a:cubicBezTo>
                  <a:cubicBezTo>
                    <a:pt x="60" y="27"/>
                    <a:pt x="55" y="25"/>
                    <a:pt x="55" y="28"/>
                  </a:cubicBezTo>
                  <a:cubicBezTo>
                    <a:pt x="55" y="30"/>
                    <a:pt x="52" y="27"/>
                    <a:pt x="54" y="23"/>
                  </a:cubicBezTo>
                  <a:cubicBezTo>
                    <a:pt x="54" y="22"/>
                    <a:pt x="50" y="22"/>
                    <a:pt x="52" y="19"/>
                  </a:cubicBezTo>
                  <a:cubicBezTo>
                    <a:pt x="49" y="17"/>
                    <a:pt x="50" y="20"/>
                    <a:pt x="46" y="19"/>
                  </a:cubicBezTo>
                  <a:cubicBezTo>
                    <a:pt x="41" y="17"/>
                    <a:pt x="41" y="22"/>
                    <a:pt x="40" y="20"/>
                  </a:cubicBezTo>
                  <a:cubicBezTo>
                    <a:pt x="38" y="19"/>
                    <a:pt x="37" y="22"/>
                    <a:pt x="35" y="17"/>
                  </a:cubicBezTo>
                  <a:cubicBezTo>
                    <a:pt x="33" y="14"/>
                    <a:pt x="29" y="20"/>
                    <a:pt x="27" y="17"/>
                  </a:cubicBezTo>
                  <a:cubicBezTo>
                    <a:pt x="27" y="16"/>
                    <a:pt x="17" y="19"/>
                    <a:pt x="17" y="14"/>
                  </a:cubicBezTo>
                  <a:cubicBezTo>
                    <a:pt x="17" y="11"/>
                    <a:pt x="18" y="14"/>
                    <a:pt x="18" y="11"/>
                  </a:cubicBezTo>
                  <a:cubicBezTo>
                    <a:pt x="18" y="9"/>
                    <a:pt x="23" y="9"/>
                    <a:pt x="26" y="11"/>
                  </a:cubicBezTo>
                  <a:cubicBezTo>
                    <a:pt x="27" y="11"/>
                    <a:pt x="26" y="14"/>
                    <a:pt x="27" y="13"/>
                  </a:cubicBezTo>
                  <a:cubicBezTo>
                    <a:pt x="29" y="9"/>
                    <a:pt x="29" y="11"/>
                    <a:pt x="31" y="9"/>
                  </a:cubicBezTo>
                </a:path>
              </a:pathLst>
            </a:custGeom>
            <a:grpFill/>
            <a:ln w="6350" cmpd="sng">
              <a:solidFill>
                <a:schemeClr val="bg1"/>
              </a:solidFill>
              <a:round/>
              <a:headEnd/>
              <a:tailEnd/>
            </a:ln>
          </p:spPr>
          <p:txBody>
            <a:bodyPr/>
            <a:lstStyle/>
            <a:p>
              <a:endParaRPr lang="en-GB" sz="1539" dirty="0"/>
            </a:p>
          </p:txBody>
        </p:sp>
        <p:sp>
          <p:nvSpPr>
            <p:cNvPr id="435" name="Freeform 53"/>
            <p:cNvSpPr>
              <a:spLocks/>
            </p:cNvSpPr>
            <p:nvPr/>
          </p:nvSpPr>
          <p:spPr bwMode="auto">
            <a:xfrm>
              <a:off x="7912574" y="4346981"/>
              <a:ext cx="53024" cy="126933"/>
            </a:xfrm>
            <a:custGeom>
              <a:avLst/>
              <a:gdLst/>
              <a:ahLst/>
              <a:cxnLst>
                <a:cxn ang="0">
                  <a:pos x="3" y="12"/>
                </a:cxn>
                <a:cxn ang="0">
                  <a:pos x="11" y="3"/>
                </a:cxn>
                <a:cxn ang="0">
                  <a:pos x="14" y="3"/>
                </a:cxn>
                <a:cxn ang="0">
                  <a:pos x="16" y="9"/>
                </a:cxn>
                <a:cxn ang="0">
                  <a:pos x="13" y="22"/>
                </a:cxn>
                <a:cxn ang="0">
                  <a:pos x="8" y="34"/>
                </a:cxn>
                <a:cxn ang="0">
                  <a:pos x="5" y="33"/>
                </a:cxn>
                <a:cxn ang="0">
                  <a:pos x="2" y="26"/>
                </a:cxn>
                <a:cxn ang="0">
                  <a:pos x="3" y="12"/>
                </a:cxn>
              </a:cxnLst>
              <a:rect l="0" t="0" r="r" b="b"/>
              <a:pathLst>
                <a:path w="17" h="41">
                  <a:moveTo>
                    <a:pt x="3" y="12"/>
                  </a:moveTo>
                  <a:cubicBezTo>
                    <a:pt x="8" y="6"/>
                    <a:pt x="10" y="4"/>
                    <a:pt x="11" y="3"/>
                  </a:cubicBezTo>
                  <a:cubicBezTo>
                    <a:pt x="13" y="3"/>
                    <a:pt x="13" y="0"/>
                    <a:pt x="14" y="3"/>
                  </a:cubicBezTo>
                  <a:cubicBezTo>
                    <a:pt x="17" y="6"/>
                    <a:pt x="14" y="6"/>
                    <a:pt x="16" y="9"/>
                  </a:cubicBezTo>
                  <a:cubicBezTo>
                    <a:pt x="16" y="11"/>
                    <a:pt x="14" y="14"/>
                    <a:pt x="13" y="22"/>
                  </a:cubicBezTo>
                  <a:cubicBezTo>
                    <a:pt x="11" y="31"/>
                    <a:pt x="8" y="28"/>
                    <a:pt x="8" y="34"/>
                  </a:cubicBezTo>
                  <a:cubicBezTo>
                    <a:pt x="8" y="41"/>
                    <a:pt x="7" y="36"/>
                    <a:pt x="5" y="33"/>
                  </a:cubicBezTo>
                  <a:cubicBezTo>
                    <a:pt x="5" y="30"/>
                    <a:pt x="3" y="33"/>
                    <a:pt x="2" y="26"/>
                  </a:cubicBezTo>
                  <a:cubicBezTo>
                    <a:pt x="0" y="22"/>
                    <a:pt x="0" y="19"/>
                    <a:pt x="3" y="12"/>
                  </a:cubicBezTo>
                </a:path>
              </a:pathLst>
            </a:custGeom>
            <a:grpFill/>
            <a:ln w="6350" cmpd="sng">
              <a:solidFill>
                <a:schemeClr val="bg1"/>
              </a:solidFill>
              <a:round/>
              <a:headEnd/>
              <a:tailEnd/>
            </a:ln>
          </p:spPr>
          <p:txBody>
            <a:bodyPr/>
            <a:lstStyle/>
            <a:p>
              <a:endParaRPr lang="en-GB" sz="1539" dirty="0"/>
            </a:p>
          </p:txBody>
        </p:sp>
        <p:sp>
          <p:nvSpPr>
            <p:cNvPr id="436" name="Freeform 54"/>
            <p:cNvSpPr>
              <a:spLocks/>
            </p:cNvSpPr>
            <p:nvPr/>
          </p:nvSpPr>
          <p:spPr bwMode="auto">
            <a:xfrm>
              <a:off x="8025049" y="3760517"/>
              <a:ext cx="155858" cy="189597"/>
            </a:xfrm>
            <a:custGeom>
              <a:avLst/>
              <a:gdLst/>
              <a:ahLst/>
              <a:cxnLst>
                <a:cxn ang="0">
                  <a:pos x="0" y="34"/>
                </a:cxn>
                <a:cxn ang="0">
                  <a:pos x="3" y="37"/>
                </a:cxn>
                <a:cxn ang="0">
                  <a:pos x="7" y="42"/>
                </a:cxn>
                <a:cxn ang="0">
                  <a:pos x="6" y="48"/>
                </a:cxn>
                <a:cxn ang="0">
                  <a:pos x="4" y="51"/>
                </a:cxn>
                <a:cxn ang="0">
                  <a:pos x="4" y="54"/>
                </a:cxn>
                <a:cxn ang="0">
                  <a:pos x="6" y="57"/>
                </a:cxn>
                <a:cxn ang="0">
                  <a:pos x="9" y="59"/>
                </a:cxn>
                <a:cxn ang="0">
                  <a:pos x="12" y="57"/>
                </a:cxn>
                <a:cxn ang="0">
                  <a:pos x="14" y="57"/>
                </a:cxn>
                <a:cxn ang="0">
                  <a:pos x="18" y="57"/>
                </a:cxn>
                <a:cxn ang="0">
                  <a:pos x="21" y="53"/>
                </a:cxn>
                <a:cxn ang="0">
                  <a:pos x="30" y="51"/>
                </a:cxn>
                <a:cxn ang="0">
                  <a:pos x="32" y="48"/>
                </a:cxn>
                <a:cxn ang="0">
                  <a:pos x="27" y="45"/>
                </a:cxn>
                <a:cxn ang="0">
                  <a:pos x="24" y="42"/>
                </a:cxn>
                <a:cxn ang="0">
                  <a:pos x="24" y="39"/>
                </a:cxn>
                <a:cxn ang="0">
                  <a:pos x="27" y="34"/>
                </a:cxn>
                <a:cxn ang="0">
                  <a:pos x="33" y="31"/>
                </a:cxn>
                <a:cxn ang="0">
                  <a:pos x="41" y="25"/>
                </a:cxn>
                <a:cxn ang="0">
                  <a:pos x="43" y="19"/>
                </a:cxn>
                <a:cxn ang="0">
                  <a:pos x="43" y="14"/>
                </a:cxn>
                <a:cxn ang="0">
                  <a:pos x="47" y="8"/>
                </a:cxn>
                <a:cxn ang="0">
                  <a:pos x="50" y="8"/>
                </a:cxn>
                <a:cxn ang="0">
                  <a:pos x="49" y="6"/>
                </a:cxn>
                <a:cxn ang="0">
                  <a:pos x="47" y="5"/>
                </a:cxn>
                <a:cxn ang="0">
                  <a:pos x="44" y="0"/>
                </a:cxn>
                <a:cxn ang="0">
                  <a:pos x="41" y="6"/>
                </a:cxn>
                <a:cxn ang="0">
                  <a:pos x="36" y="11"/>
                </a:cxn>
                <a:cxn ang="0">
                  <a:pos x="33" y="11"/>
                </a:cxn>
                <a:cxn ang="0">
                  <a:pos x="29" y="12"/>
                </a:cxn>
                <a:cxn ang="0">
                  <a:pos x="30" y="17"/>
                </a:cxn>
                <a:cxn ang="0">
                  <a:pos x="27" y="17"/>
                </a:cxn>
                <a:cxn ang="0">
                  <a:pos x="23" y="17"/>
                </a:cxn>
                <a:cxn ang="0">
                  <a:pos x="20" y="14"/>
                </a:cxn>
                <a:cxn ang="0">
                  <a:pos x="18" y="15"/>
                </a:cxn>
                <a:cxn ang="0">
                  <a:pos x="17" y="19"/>
                </a:cxn>
                <a:cxn ang="0">
                  <a:pos x="12" y="23"/>
                </a:cxn>
                <a:cxn ang="0">
                  <a:pos x="9" y="25"/>
                </a:cxn>
                <a:cxn ang="0">
                  <a:pos x="7" y="26"/>
                </a:cxn>
                <a:cxn ang="0">
                  <a:pos x="4" y="28"/>
                </a:cxn>
                <a:cxn ang="0">
                  <a:pos x="0" y="33"/>
                </a:cxn>
                <a:cxn ang="0">
                  <a:pos x="0" y="34"/>
                </a:cxn>
              </a:cxnLst>
              <a:rect l="0" t="0" r="r" b="b"/>
              <a:pathLst>
                <a:path w="50" h="61">
                  <a:moveTo>
                    <a:pt x="0" y="34"/>
                  </a:moveTo>
                  <a:cubicBezTo>
                    <a:pt x="0" y="36"/>
                    <a:pt x="1" y="39"/>
                    <a:pt x="3" y="37"/>
                  </a:cubicBezTo>
                  <a:cubicBezTo>
                    <a:pt x="4" y="36"/>
                    <a:pt x="9" y="39"/>
                    <a:pt x="7" y="42"/>
                  </a:cubicBezTo>
                  <a:cubicBezTo>
                    <a:pt x="7" y="45"/>
                    <a:pt x="4" y="47"/>
                    <a:pt x="6" y="48"/>
                  </a:cubicBezTo>
                  <a:cubicBezTo>
                    <a:pt x="7" y="50"/>
                    <a:pt x="4" y="48"/>
                    <a:pt x="4" y="51"/>
                  </a:cubicBezTo>
                  <a:cubicBezTo>
                    <a:pt x="3" y="54"/>
                    <a:pt x="0" y="54"/>
                    <a:pt x="4" y="54"/>
                  </a:cubicBezTo>
                  <a:cubicBezTo>
                    <a:pt x="7" y="56"/>
                    <a:pt x="1" y="56"/>
                    <a:pt x="6" y="57"/>
                  </a:cubicBezTo>
                  <a:cubicBezTo>
                    <a:pt x="9" y="57"/>
                    <a:pt x="6" y="61"/>
                    <a:pt x="9" y="59"/>
                  </a:cubicBezTo>
                  <a:cubicBezTo>
                    <a:pt x="11" y="57"/>
                    <a:pt x="9" y="54"/>
                    <a:pt x="12" y="57"/>
                  </a:cubicBezTo>
                  <a:cubicBezTo>
                    <a:pt x="14" y="59"/>
                    <a:pt x="14" y="59"/>
                    <a:pt x="14" y="57"/>
                  </a:cubicBezTo>
                  <a:cubicBezTo>
                    <a:pt x="15" y="56"/>
                    <a:pt x="17" y="57"/>
                    <a:pt x="18" y="57"/>
                  </a:cubicBezTo>
                  <a:cubicBezTo>
                    <a:pt x="18" y="56"/>
                    <a:pt x="18" y="54"/>
                    <a:pt x="21" y="53"/>
                  </a:cubicBezTo>
                  <a:cubicBezTo>
                    <a:pt x="26" y="51"/>
                    <a:pt x="27" y="53"/>
                    <a:pt x="30" y="51"/>
                  </a:cubicBezTo>
                  <a:cubicBezTo>
                    <a:pt x="32" y="51"/>
                    <a:pt x="29" y="50"/>
                    <a:pt x="32" y="48"/>
                  </a:cubicBezTo>
                  <a:cubicBezTo>
                    <a:pt x="30" y="47"/>
                    <a:pt x="30" y="48"/>
                    <a:pt x="27" y="45"/>
                  </a:cubicBezTo>
                  <a:cubicBezTo>
                    <a:pt x="26" y="42"/>
                    <a:pt x="24" y="43"/>
                    <a:pt x="24" y="42"/>
                  </a:cubicBezTo>
                  <a:cubicBezTo>
                    <a:pt x="23" y="40"/>
                    <a:pt x="26" y="43"/>
                    <a:pt x="24" y="39"/>
                  </a:cubicBezTo>
                  <a:cubicBezTo>
                    <a:pt x="24" y="34"/>
                    <a:pt x="26" y="37"/>
                    <a:pt x="27" y="34"/>
                  </a:cubicBezTo>
                  <a:cubicBezTo>
                    <a:pt x="29" y="31"/>
                    <a:pt x="29" y="36"/>
                    <a:pt x="33" y="31"/>
                  </a:cubicBezTo>
                  <a:cubicBezTo>
                    <a:pt x="38" y="28"/>
                    <a:pt x="40" y="25"/>
                    <a:pt x="41" y="25"/>
                  </a:cubicBezTo>
                  <a:cubicBezTo>
                    <a:pt x="43" y="25"/>
                    <a:pt x="43" y="20"/>
                    <a:pt x="43" y="19"/>
                  </a:cubicBezTo>
                  <a:cubicBezTo>
                    <a:pt x="43" y="17"/>
                    <a:pt x="41" y="17"/>
                    <a:pt x="43" y="14"/>
                  </a:cubicBezTo>
                  <a:cubicBezTo>
                    <a:pt x="46" y="11"/>
                    <a:pt x="46" y="9"/>
                    <a:pt x="47" y="8"/>
                  </a:cubicBezTo>
                  <a:cubicBezTo>
                    <a:pt x="49" y="8"/>
                    <a:pt x="49" y="9"/>
                    <a:pt x="50" y="8"/>
                  </a:cubicBezTo>
                  <a:cubicBezTo>
                    <a:pt x="49" y="6"/>
                    <a:pt x="49" y="6"/>
                    <a:pt x="49" y="6"/>
                  </a:cubicBezTo>
                  <a:cubicBezTo>
                    <a:pt x="49" y="3"/>
                    <a:pt x="49" y="6"/>
                    <a:pt x="47" y="5"/>
                  </a:cubicBezTo>
                  <a:cubicBezTo>
                    <a:pt x="46" y="3"/>
                    <a:pt x="47" y="2"/>
                    <a:pt x="44" y="0"/>
                  </a:cubicBezTo>
                  <a:cubicBezTo>
                    <a:pt x="41" y="0"/>
                    <a:pt x="44" y="8"/>
                    <a:pt x="41" y="6"/>
                  </a:cubicBezTo>
                  <a:cubicBezTo>
                    <a:pt x="38" y="6"/>
                    <a:pt x="40" y="9"/>
                    <a:pt x="36" y="11"/>
                  </a:cubicBezTo>
                  <a:cubicBezTo>
                    <a:pt x="35" y="12"/>
                    <a:pt x="36" y="11"/>
                    <a:pt x="33" y="11"/>
                  </a:cubicBezTo>
                  <a:cubicBezTo>
                    <a:pt x="32" y="12"/>
                    <a:pt x="29" y="9"/>
                    <a:pt x="29" y="12"/>
                  </a:cubicBezTo>
                  <a:cubicBezTo>
                    <a:pt x="29" y="15"/>
                    <a:pt x="32" y="15"/>
                    <a:pt x="30" y="17"/>
                  </a:cubicBezTo>
                  <a:cubicBezTo>
                    <a:pt x="29" y="19"/>
                    <a:pt x="29" y="17"/>
                    <a:pt x="27" y="17"/>
                  </a:cubicBezTo>
                  <a:cubicBezTo>
                    <a:pt x="26" y="19"/>
                    <a:pt x="24" y="17"/>
                    <a:pt x="23" y="17"/>
                  </a:cubicBezTo>
                  <a:cubicBezTo>
                    <a:pt x="21" y="17"/>
                    <a:pt x="21" y="12"/>
                    <a:pt x="20" y="14"/>
                  </a:cubicBezTo>
                  <a:cubicBezTo>
                    <a:pt x="18" y="15"/>
                    <a:pt x="20" y="14"/>
                    <a:pt x="18" y="15"/>
                  </a:cubicBezTo>
                  <a:cubicBezTo>
                    <a:pt x="17" y="17"/>
                    <a:pt x="18" y="17"/>
                    <a:pt x="17" y="19"/>
                  </a:cubicBezTo>
                  <a:cubicBezTo>
                    <a:pt x="15" y="20"/>
                    <a:pt x="14" y="23"/>
                    <a:pt x="12" y="23"/>
                  </a:cubicBezTo>
                  <a:cubicBezTo>
                    <a:pt x="9" y="23"/>
                    <a:pt x="11" y="25"/>
                    <a:pt x="9" y="25"/>
                  </a:cubicBezTo>
                  <a:cubicBezTo>
                    <a:pt x="7" y="25"/>
                    <a:pt x="9" y="26"/>
                    <a:pt x="7" y="26"/>
                  </a:cubicBezTo>
                  <a:cubicBezTo>
                    <a:pt x="4" y="28"/>
                    <a:pt x="6" y="28"/>
                    <a:pt x="4" y="28"/>
                  </a:cubicBezTo>
                  <a:cubicBezTo>
                    <a:pt x="3" y="28"/>
                    <a:pt x="1" y="31"/>
                    <a:pt x="0" y="33"/>
                  </a:cubicBezTo>
                  <a:cubicBezTo>
                    <a:pt x="0" y="34"/>
                    <a:pt x="0" y="34"/>
                    <a:pt x="0" y="34"/>
                  </a:cubicBezTo>
                  <a:close/>
                </a:path>
              </a:pathLst>
            </a:custGeom>
            <a:grpFill/>
            <a:ln w="6350" cmpd="sng">
              <a:solidFill>
                <a:schemeClr val="bg1"/>
              </a:solidFill>
              <a:round/>
              <a:headEnd/>
              <a:tailEnd/>
            </a:ln>
          </p:spPr>
          <p:txBody>
            <a:bodyPr/>
            <a:lstStyle/>
            <a:p>
              <a:endParaRPr lang="en-GB" sz="1539" dirty="0"/>
            </a:p>
          </p:txBody>
        </p:sp>
        <p:sp>
          <p:nvSpPr>
            <p:cNvPr id="437" name="Freeform 55"/>
            <p:cNvSpPr>
              <a:spLocks/>
            </p:cNvSpPr>
            <p:nvPr/>
          </p:nvSpPr>
          <p:spPr bwMode="auto">
            <a:xfrm>
              <a:off x="8065218" y="3909944"/>
              <a:ext cx="88374" cy="149428"/>
            </a:xfrm>
            <a:custGeom>
              <a:avLst/>
              <a:gdLst/>
              <a:ahLst/>
              <a:cxnLst>
                <a:cxn ang="0">
                  <a:pos x="5" y="9"/>
                </a:cxn>
                <a:cxn ang="0">
                  <a:pos x="3" y="10"/>
                </a:cxn>
                <a:cxn ang="0">
                  <a:pos x="5" y="15"/>
                </a:cxn>
                <a:cxn ang="0">
                  <a:pos x="6" y="20"/>
                </a:cxn>
                <a:cxn ang="0">
                  <a:pos x="5" y="18"/>
                </a:cxn>
                <a:cxn ang="0">
                  <a:pos x="2" y="18"/>
                </a:cxn>
                <a:cxn ang="0">
                  <a:pos x="2" y="20"/>
                </a:cxn>
                <a:cxn ang="0">
                  <a:pos x="0" y="21"/>
                </a:cxn>
                <a:cxn ang="0">
                  <a:pos x="3" y="23"/>
                </a:cxn>
                <a:cxn ang="0">
                  <a:pos x="3" y="28"/>
                </a:cxn>
                <a:cxn ang="0">
                  <a:pos x="5" y="31"/>
                </a:cxn>
                <a:cxn ang="0">
                  <a:pos x="3" y="34"/>
                </a:cxn>
                <a:cxn ang="0">
                  <a:pos x="2" y="39"/>
                </a:cxn>
                <a:cxn ang="0">
                  <a:pos x="2" y="42"/>
                </a:cxn>
                <a:cxn ang="0">
                  <a:pos x="2" y="43"/>
                </a:cxn>
                <a:cxn ang="0">
                  <a:pos x="3" y="45"/>
                </a:cxn>
                <a:cxn ang="0">
                  <a:pos x="5" y="45"/>
                </a:cxn>
                <a:cxn ang="0">
                  <a:pos x="6" y="47"/>
                </a:cxn>
                <a:cxn ang="0">
                  <a:pos x="8" y="43"/>
                </a:cxn>
                <a:cxn ang="0">
                  <a:pos x="9" y="43"/>
                </a:cxn>
                <a:cxn ang="0">
                  <a:pos x="11" y="45"/>
                </a:cxn>
                <a:cxn ang="0">
                  <a:pos x="11" y="43"/>
                </a:cxn>
                <a:cxn ang="0">
                  <a:pos x="11" y="42"/>
                </a:cxn>
                <a:cxn ang="0">
                  <a:pos x="13" y="43"/>
                </a:cxn>
                <a:cxn ang="0">
                  <a:pos x="13" y="40"/>
                </a:cxn>
                <a:cxn ang="0">
                  <a:pos x="19" y="42"/>
                </a:cxn>
                <a:cxn ang="0">
                  <a:pos x="20" y="39"/>
                </a:cxn>
                <a:cxn ang="0">
                  <a:pos x="25" y="39"/>
                </a:cxn>
                <a:cxn ang="0">
                  <a:pos x="28" y="29"/>
                </a:cxn>
                <a:cxn ang="0">
                  <a:pos x="26" y="28"/>
                </a:cxn>
                <a:cxn ang="0">
                  <a:pos x="26" y="20"/>
                </a:cxn>
                <a:cxn ang="0">
                  <a:pos x="22" y="7"/>
                </a:cxn>
                <a:cxn ang="0">
                  <a:pos x="19" y="0"/>
                </a:cxn>
                <a:cxn ang="0">
                  <a:pos x="17" y="3"/>
                </a:cxn>
                <a:cxn ang="0">
                  <a:pos x="8" y="4"/>
                </a:cxn>
                <a:cxn ang="0">
                  <a:pos x="5" y="9"/>
                </a:cxn>
              </a:cxnLst>
              <a:rect l="0" t="0" r="r" b="b"/>
              <a:pathLst>
                <a:path w="28" h="48">
                  <a:moveTo>
                    <a:pt x="5" y="9"/>
                  </a:moveTo>
                  <a:cubicBezTo>
                    <a:pt x="5" y="10"/>
                    <a:pt x="5" y="9"/>
                    <a:pt x="3" y="10"/>
                  </a:cubicBezTo>
                  <a:cubicBezTo>
                    <a:pt x="3" y="12"/>
                    <a:pt x="6" y="14"/>
                    <a:pt x="5" y="15"/>
                  </a:cubicBezTo>
                  <a:cubicBezTo>
                    <a:pt x="3" y="17"/>
                    <a:pt x="8" y="17"/>
                    <a:pt x="6" y="20"/>
                  </a:cubicBezTo>
                  <a:cubicBezTo>
                    <a:pt x="6" y="21"/>
                    <a:pt x="6" y="18"/>
                    <a:pt x="5" y="18"/>
                  </a:cubicBezTo>
                  <a:cubicBezTo>
                    <a:pt x="2" y="18"/>
                    <a:pt x="2" y="18"/>
                    <a:pt x="2" y="18"/>
                  </a:cubicBezTo>
                  <a:cubicBezTo>
                    <a:pt x="3" y="20"/>
                    <a:pt x="2" y="20"/>
                    <a:pt x="2" y="20"/>
                  </a:cubicBezTo>
                  <a:cubicBezTo>
                    <a:pt x="0" y="18"/>
                    <a:pt x="0" y="21"/>
                    <a:pt x="0" y="21"/>
                  </a:cubicBezTo>
                  <a:cubicBezTo>
                    <a:pt x="2" y="23"/>
                    <a:pt x="3" y="20"/>
                    <a:pt x="3" y="23"/>
                  </a:cubicBezTo>
                  <a:cubicBezTo>
                    <a:pt x="3" y="25"/>
                    <a:pt x="3" y="28"/>
                    <a:pt x="3" y="28"/>
                  </a:cubicBezTo>
                  <a:cubicBezTo>
                    <a:pt x="5" y="29"/>
                    <a:pt x="3" y="29"/>
                    <a:pt x="5" y="31"/>
                  </a:cubicBezTo>
                  <a:cubicBezTo>
                    <a:pt x="6" y="32"/>
                    <a:pt x="3" y="31"/>
                    <a:pt x="3" y="34"/>
                  </a:cubicBezTo>
                  <a:cubicBezTo>
                    <a:pt x="2" y="37"/>
                    <a:pt x="0" y="39"/>
                    <a:pt x="2" y="39"/>
                  </a:cubicBezTo>
                  <a:cubicBezTo>
                    <a:pt x="2" y="40"/>
                    <a:pt x="2" y="40"/>
                    <a:pt x="2" y="42"/>
                  </a:cubicBezTo>
                  <a:cubicBezTo>
                    <a:pt x="3" y="43"/>
                    <a:pt x="2" y="42"/>
                    <a:pt x="2" y="43"/>
                  </a:cubicBezTo>
                  <a:cubicBezTo>
                    <a:pt x="2" y="45"/>
                    <a:pt x="3" y="43"/>
                    <a:pt x="3" y="45"/>
                  </a:cubicBezTo>
                  <a:cubicBezTo>
                    <a:pt x="3" y="48"/>
                    <a:pt x="3" y="48"/>
                    <a:pt x="5" y="45"/>
                  </a:cubicBezTo>
                  <a:cubicBezTo>
                    <a:pt x="6" y="42"/>
                    <a:pt x="5" y="47"/>
                    <a:pt x="6" y="47"/>
                  </a:cubicBezTo>
                  <a:cubicBezTo>
                    <a:pt x="6" y="47"/>
                    <a:pt x="6" y="45"/>
                    <a:pt x="8" y="43"/>
                  </a:cubicBezTo>
                  <a:cubicBezTo>
                    <a:pt x="9" y="42"/>
                    <a:pt x="11" y="42"/>
                    <a:pt x="9" y="43"/>
                  </a:cubicBezTo>
                  <a:cubicBezTo>
                    <a:pt x="8" y="45"/>
                    <a:pt x="9" y="47"/>
                    <a:pt x="11" y="45"/>
                  </a:cubicBezTo>
                  <a:cubicBezTo>
                    <a:pt x="11" y="43"/>
                    <a:pt x="11" y="43"/>
                    <a:pt x="11" y="43"/>
                  </a:cubicBezTo>
                  <a:cubicBezTo>
                    <a:pt x="11" y="42"/>
                    <a:pt x="11" y="40"/>
                    <a:pt x="11" y="42"/>
                  </a:cubicBezTo>
                  <a:cubicBezTo>
                    <a:pt x="13" y="43"/>
                    <a:pt x="13" y="43"/>
                    <a:pt x="13" y="43"/>
                  </a:cubicBezTo>
                  <a:cubicBezTo>
                    <a:pt x="14" y="42"/>
                    <a:pt x="11" y="42"/>
                    <a:pt x="13" y="40"/>
                  </a:cubicBezTo>
                  <a:cubicBezTo>
                    <a:pt x="16" y="40"/>
                    <a:pt x="17" y="42"/>
                    <a:pt x="19" y="42"/>
                  </a:cubicBezTo>
                  <a:cubicBezTo>
                    <a:pt x="20" y="40"/>
                    <a:pt x="19" y="40"/>
                    <a:pt x="20" y="39"/>
                  </a:cubicBezTo>
                  <a:cubicBezTo>
                    <a:pt x="22" y="39"/>
                    <a:pt x="23" y="40"/>
                    <a:pt x="25" y="39"/>
                  </a:cubicBezTo>
                  <a:cubicBezTo>
                    <a:pt x="25" y="37"/>
                    <a:pt x="28" y="32"/>
                    <a:pt x="28" y="29"/>
                  </a:cubicBezTo>
                  <a:cubicBezTo>
                    <a:pt x="28" y="26"/>
                    <a:pt x="26" y="31"/>
                    <a:pt x="26" y="28"/>
                  </a:cubicBezTo>
                  <a:cubicBezTo>
                    <a:pt x="26" y="23"/>
                    <a:pt x="28" y="23"/>
                    <a:pt x="26" y="20"/>
                  </a:cubicBezTo>
                  <a:cubicBezTo>
                    <a:pt x="26" y="15"/>
                    <a:pt x="23" y="10"/>
                    <a:pt x="22" y="7"/>
                  </a:cubicBezTo>
                  <a:cubicBezTo>
                    <a:pt x="20" y="4"/>
                    <a:pt x="19" y="1"/>
                    <a:pt x="19" y="0"/>
                  </a:cubicBezTo>
                  <a:cubicBezTo>
                    <a:pt x="16" y="1"/>
                    <a:pt x="19" y="3"/>
                    <a:pt x="17" y="3"/>
                  </a:cubicBezTo>
                  <a:cubicBezTo>
                    <a:pt x="14" y="4"/>
                    <a:pt x="13" y="3"/>
                    <a:pt x="8" y="4"/>
                  </a:cubicBezTo>
                  <a:cubicBezTo>
                    <a:pt x="5" y="6"/>
                    <a:pt x="5" y="7"/>
                    <a:pt x="5" y="9"/>
                  </a:cubicBezTo>
                </a:path>
              </a:pathLst>
            </a:custGeom>
            <a:grpFill/>
            <a:ln w="6350" cmpd="sng">
              <a:solidFill>
                <a:schemeClr val="bg1"/>
              </a:solidFill>
              <a:round/>
              <a:headEnd/>
              <a:tailEnd/>
            </a:ln>
          </p:spPr>
          <p:txBody>
            <a:bodyPr/>
            <a:lstStyle/>
            <a:p>
              <a:endParaRPr lang="en-GB" sz="1539" dirty="0"/>
            </a:p>
          </p:txBody>
        </p:sp>
        <p:sp>
          <p:nvSpPr>
            <p:cNvPr id="438" name="Freeform 56"/>
            <p:cNvSpPr>
              <a:spLocks/>
            </p:cNvSpPr>
            <p:nvPr/>
          </p:nvSpPr>
          <p:spPr bwMode="auto">
            <a:xfrm>
              <a:off x="8062005" y="4081867"/>
              <a:ext cx="28922" cy="17674"/>
            </a:xfrm>
            <a:custGeom>
              <a:avLst/>
              <a:gdLst/>
              <a:ahLst/>
              <a:cxnLst>
                <a:cxn ang="0">
                  <a:pos x="1" y="4"/>
                </a:cxn>
                <a:cxn ang="0">
                  <a:pos x="8" y="1"/>
                </a:cxn>
                <a:cxn ang="0">
                  <a:pos x="1" y="4"/>
                </a:cxn>
              </a:cxnLst>
              <a:rect l="0" t="0" r="r" b="b"/>
              <a:pathLst>
                <a:path w="9" h="6">
                  <a:moveTo>
                    <a:pt x="1" y="4"/>
                  </a:moveTo>
                  <a:cubicBezTo>
                    <a:pt x="0" y="1"/>
                    <a:pt x="8" y="0"/>
                    <a:pt x="8" y="1"/>
                  </a:cubicBezTo>
                  <a:cubicBezTo>
                    <a:pt x="9" y="3"/>
                    <a:pt x="3" y="6"/>
                    <a:pt x="1" y="4"/>
                  </a:cubicBezTo>
                </a:path>
              </a:pathLst>
            </a:custGeom>
            <a:grpFill/>
            <a:ln w="6350" cmpd="sng">
              <a:solidFill>
                <a:schemeClr val="bg1"/>
              </a:solidFill>
              <a:round/>
              <a:headEnd/>
              <a:tailEnd/>
            </a:ln>
          </p:spPr>
          <p:txBody>
            <a:bodyPr/>
            <a:lstStyle/>
            <a:p>
              <a:endParaRPr lang="en-GB" sz="1539" dirty="0"/>
            </a:p>
          </p:txBody>
        </p:sp>
        <p:sp>
          <p:nvSpPr>
            <p:cNvPr id="439" name="Freeform 57"/>
            <p:cNvSpPr>
              <a:spLocks/>
            </p:cNvSpPr>
            <p:nvPr/>
          </p:nvSpPr>
          <p:spPr bwMode="auto">
            <a:xfrm>
              <a:off x="8143951" y="4043305"/>
              <a:ext cx="9641" cy="22494"/>
            </a:xfrm>
            <a:custGeom>
              <a:avLst/>
              <a:gdLst/>
              <a:ahLst/>
              <a:cxnLst>
                <a:cxn ang="0">
                  <a:pos x="0" y="7"/>
                </a:cxn>
                <a:cxn ang="0">
                  <a:pos x="0" y="3"/>
                </a:cxn>
                <a:cxn ang="0">
                  <a:pos x="1" y="0"/>
                </a:cxn>
                <a:cxn ang="0">
                  <a:pos x="1" y="3"/>
                </a:cxn>
                <a:cxn ang="0">
                  <a:pos x="0" y="7"/>
                </a:cxn>
              </a:cxnLst>
              <a:rect l="0" t="0" r="r" b="b"/>
              <a:pathLst>
                <a:path w="3" h="7">
                  <a:moveTo>
                    <a:pt x="0" y="7"/>
                  </a:moveTo>
                  <a:cubicBezTo>
                    <a:pt x="0" y="7"/>
                    <a:pt x="0" y="5"/>
                    <a:pt x="0" y="3"/>
                  </a:cubicBezTo>
                  <a:cubicBezTo>
                    <a:pt x="1" y="2"/>
                    <a:pt x="0" y="0"/>
                    <a:pt x="1" y="0"/>
                  </a:cubicBezTo>
                  <a:cubicBezTo>
                    <a:pt x="3" y="0"/>
                    <a:pt x="3" y="2"/>
                    <a:pt x="1" y="3"/>
                  </a:cubicBezTo>
                  <a:cubicBezTo>
                    <a:pt x="0" y="5"/>
                    <a:pt x="1" y="7"/>
                    <a:pt x="0" y="7"/>
                  </a:cubicBezTo>
                </a:path>
              </a:pathLst>
            </a:custGeom>
            <a:grpFill/>
            <a:ln w="6350" cmpd="sng">
              <a:solidFill>
                <a:schemeClr val="bg1"/>
              </a:solidFill>
              <a:round/>
              <a:headEnd/>
              <a:tailEnd/>
            </a:ln>
          </p:spPr>
          <p:txBody>
            <a:bodyPr/>
            <a:lstStyle/>
            <a:p>
              <a:endParaRPr lang="en-GB" sz="1539" dirty="0"/>
            </a:p>
          </p:txBody>
        </p:sp>
        <p:sp>
          <p:nvSpPr>
            <p:cNvPr id="440" name="Freeform 58"/>
            <p:cNvSpPr>
              <a:spLocks/>
            </p:cNvSpPr>
            <p:nvPr/>
          </p:nvSpPr>
          <p:spPr bwMode="auto">
            <a:xfrm>
              <a:off x="8062005" y="4049732"/>
              <a:ext cx="12854" cy="6427"/>
            </a:xfrm>
            <a:custGeom>
              <a:avLst/>
              <a:gdLst/>
              <a:ahLst/>
              <a:cxnLst>
                <a:cxn ang="0">
                  <a:pos x="1" y="2"/>
                </a:cxn>
                <a:cxn ang="0">
                  <a:pos x="3" y="0"/>
                </a:cxn>
                <a:cxn ang="0">
                  <a:pos x="1" y="2"/>
                </a:cxn>
              </a:cxnLst>
              <a:rect l="0" t="0" r="r" b="b"/>
              <a:pathLst>
                <a:path w="4" h="2">
                  <a:moveTo>
                    <a:pt x="1" y="2"/>
                  </a:moveTo>
                  <a:cubicBezTo>
                    <a:pt x="0" y="2"/>
                    <a:pt x="3" y="0"/>
                    <a:pt x="3" y="0"/>
                  </a:cubicBezTo>
                  <a:cubicBezTo>
                    <a:pt x="4" y="2"/>
                    <a:pt x="1" y="2"/>
                    <a:pt x="1" y="2"/>
                  </a:cubicBezTo>
                </a:path>
              </a:pathLst>
            </a:custGeom>
            <a:grpFill/>
            <a:ln w="6350" cmpd="sng">
              <a:solidFill>
                <a:schemeClr val="bg1"/>
              </a:solidFill>
              <a:round/>
              <a:headEnd/>
              <a:tailEnd/>
            </a:ln>
          </p:spPr>
          <p:txBody>
            <a:bodyPr/>
            <a:lstStyle/>
            <a:p>
              <a:endParaRPr lang="en-GB" sz="1539" dirty="0"/>
            </a:p>
          </p:txBody>
        </p:sp>
        <p:sp>
          <p:nvSpPr>
            <p:cNvPr id="441" name="Freeform 59"/>
            <p:cNvSpPr>
              <a:spLocks/>
            </p:cNvSpPr>
            <p:nvPr/>
          </p:nvSpPr>
          <p:spPr bwMode="auto">
            <a:xfrm>
              <a:off x="8062005" y="4035272"/>
              <a:ext cx="3213" cy="8034"/>
            </a:xfrm>
            <a:custGeom>
              <a:avLst/>
              <a:gdLst/>
              <a:ahLst/>
              <a:cxnLst>
                <a:cxn ang="0">
                  <a:pos x="1" y="3"/>
                </a:cxn>
                <a:cxn ang="0">
                  <a:pos x="1" y="0"/>
                </a:cxn>
                <a:cxn ang="0">
                  <a:pos x="1" y="2"/>
                </a:cxn>
                <a:cxn ang="0">
                  <a:pos x="1" y="3"/>
                </a:cxn>
              </a:cxnLst>
              <a:rect l="0" t="0" r="r" b="b"/>
              <a:pathLst>
                <a:path w="1" h="3">
                  <a:moveTo>
                    <a:pt x="1" y="3"/>
                  </a:moveTo>
                  <a:cubicBezTo>
                    <a:pt x="1" y="2"/>
                    <a:pt x="0" y="2"/>
                    <a:pt x="1" y="0"/>
                  </a:cubicBezTo>
                  <a:cubicBezTo>
                    <a:pt x="1" y="2"/>
                    <a:pt x="1" y="2"/>
                    <a:pt x="1" y="2"/>
                  </a:cubicBezTo>
                  <a:cubicBezTo>
                    <a:pt x="1" y="3"/>
                    <a:pt x="1" y="3"/>
                    <a:pt x="1" y="3"/>
                  </a:cubicBezTo>
                </a:path>
              </a:pathLst>
            </a:custGeom>
            <a:grpFill/>
            <a:ln w="6350" cmpd="sng">
              <a:solidFill>
                <a:schemeClr val="bg1"/>
              </a:solidFill>
              <a:round/>
              <a:headEnd/>
              <a:tailEnd/>
            </a:ln>
          </p:spPr>
          <p:txBody>
            <a:bodyPr/>
            <a:lstStyle/>
            <a:p>
              <a:endParaRPr lang="en-GB" sz="1539" dirty="0"/>
            </a:p>
          </p:txBody>
        </p:sp>
        <p:sp>
          <p:nvSpPr>
            <p:cNvPr id="442" name="Freeform 60"/>
            <p:cNvSpPr>
              <a:spLocks/>
            </p:cNvSpPr>
            <p:nvPr/>
          </p:nvSpPr>
          <p:spPr bwMode="auto">
            <a:xfrm>
              <a:off x="8071646" y="3982248"/>
              <a:ext cx="3213" cy="6427"/>
            </a:xfrm>
            <a:custGeom>
              <a:avLst/>
              <a:gdLst/>
              <a:ahLst/>
              <a:cxnLst>
                <a:cxn ang="0">
                  <a:pos x="0" y="2"/>
                </a:cxn>
                <a:cxn ang="0">
                  <a:pos x="0" y="0"/>
                </a:cxn>
                <a:cxn ang="0">
                  <a:pos x="0" y="2"/>
                </a:cxn>
              </a:cxnLst>
              <a:rect l="0" t="0" r="r" b="b"/>
              <a:pathLst>
                <a:path w="1" h="2">
                  <a:moveTo>
                    <a:pt x="0" y="2"/>
                  </a:moveTo>
                  <a:cubicBezTo>
                    <a:pt x="0" y="0"/>
                    <a:pt x="0" y="0"/>
                    <a:pt x="0" y="0"/>
                  </a:cubicBezTo>
                  <a:cubicBezTo>
                    <a:pt x="1" y="0"/>
                    <a:pt x="1" y="2"/>
                    <a:pt x="0" y="2"/>
                  </a:cubicBezTo>
                </a:path>
              </a:pathLst>
            </a:custGeom>
            <a:grpFill/>
            <a:ln w="6350" cmpd="sng">
              <a:solidFill>
                <a:schemeClr val="bg1"/>
              </a:solidFill>
              <a:round/>
              <a:headEnd/>
              <a:tailEnd/>
            </a:ln>
          </p:spPr>
          <p:txBody>
            <a:bodyPr/>
            <a:lstStyle/>
            <a:p>
              <a:endParaRPr lang="en-GB" sz="1539" dirty="0"/>
            </a:p>
          </p:txBody>
        </p:sp>
        <p:sp>
          <p:nvSpPr>
            <p:cNvPr id="443" name="Freeform 61"/>
            <p:cNvSpPr>
              <a:spLocks/>
            </p:cNvSpPr>
            <p:nvPr/>
          </p:nvSpPr>
          <p:spPr bwMode="auto">
            <a:xfrm>
              <a:off x="8124670" y="4035272"/>
              <a:ext cx="9641" cy="8034"/>
            </a:xfrm>
            <a:custGeom>
              <a:avLst/>
              <a:gdLst/>
              <a:ahLst/>
              <a:cxnLst>
                <a:cxn ang="0">
                  <a:pos x="1" y="3"/>
                </a:cxn>
                <a:cxn ang="0">
                  <a:pos x="1" y="0"/>
                </a:cxn>
                <a:cxn ang="0">
                  <a:pos x="1" y="3"/>
                </a:cxn>
              </a:cxnLst>
              <a:rect l="0" t="0" r="r" b="b"/>
              <a:pathLst>
                <a:path w="3" h="3">
                  <a:moveTo>
                    <a:pt x="1" y="3"/>
                  </a:moveTo>
                  <a:cubicBezTo>
                    <a:pt x="0" y="3"/>
                    <a:pt x="0" y="0"/>
                    <a:pt x="1" y="0"/>
                  </a:cubicBezTo>
                  <a:cubicBezTo>
                    <a:pt x="3" y="0"/>
                    <a:pt x="3" y="2"/>
                    <a:pt x="1" y="3"/>
                  </a:cubicBezTo>
                </a:path>
              </a:pathLst>
            </a:custGeom>
            <a:grpFill/>
            <a:ln w="6350" cmpd="sng">
              <a:solidFill>
                <a:schemeClr val="bg1"/>
              </a:solidFill>
              <a:round/>
              <a:headEnd/>
              <a:tailEnd/>
            </a:ln>
          </p:spPr>
          <p:txBody>
            <a:bodyPr/>
            <a:lstStyle/>
            <a:p>
              <a:endParaRPr lang="en-GB" sz="1539" dirty="0"/>
            </a:p>
          </p:txBody>
        </p:sp>
        <p:sp>
          <p:nvSpPr>
            <p:cNvPr id="444" name="Freeform 62"/>
            <p:cNvSpPr>
              <a:spLocks/>
            </p:cNvSpPr>
            <p:nvPr/>
          </p:nvSpPr>
          <p:spPr bwMode="auto">
            <a:xfrm>
              <a:off x="8108602" y="4035272"/>
              <a:ext cx="6427" cy="8034"/>
            </a:xfrm>
            <a:custGeom>
              <a:avLst/>
              <a:gdLst/>
              <a:ahLst/>
              <a:cxnLst>
                <a:cxn ang="0">
                  <a:pos x="2" y="3"/>
                </a:cxn>
                <a:cxn ang="0">
                  <a:pos x="0" y="0"/>
                </a:cxn>
                <a:cxn ang="0">
                  <a:pos x="2" y="2"/>
                </a:cxn>
                <a:cxn ang="0">
                  <a:pos x="2" y="3"/>
                </a:cxn>
              </a:cxnLst>
              <a:rect l="0" t="0" r="r" b="b"/>
              <a:pathLst>
                <a:path w="2" h="3">
                  <a:moveTo>
                    <a:pt x="2" y="3"/>
                  </a:moveTo>
                  <a:cubicBezTo>
                    <a:pt x="0" y="2"/>
                    <a:pt x="0" y="2"/>
                    <a:pt x="0" y="0"/>
                  </a:cubicBezTo>
                  <a:cubicBezTo>
                    <a:pt x="0" y="0"/>
                    <a:pt x="2" y="0"/>
                    <a:pt x="2" y="2"/>
                  </a:cubicBezTo>
                  <a:cubicBezTo>
                    <a:pt x="2" y="3"/>
                    <a:pt x="2" y="3"/>
                    <a:pt x="2" y="3"/>
                  </a:cubicBezTo>
                </a:path>
              </a:pathLst>
            </a:custGeom>
            <a:grpFill/>
            <a:ln w="6350" cmpd="sng">
              <a:solidFill>
                <a:schemeClr val="bg1"/>
              </a:solidFill>
              <a:round/>
              <a:headEnd/>
              <a:tailEnd/>
            </a:ln>
          </p:spPr>
          <p:txBody>
            <a:bodyPr/>
            <a:lstStyle/>
            <a:p>
              <a:endParaRPr lang="en-GB" sz="1539" dirty="0"/>
            </a:p>
          </p:txBody>
        </p:sp>
        <p:sp>
          <p:nvSpPr>
            <p:cNvPr id="445" name="Freeform 63"/>
            <p:cNvSpPr>
              <a:spLocks/>
            </p:cNvSpPr>
            <p:nvPr/>
          </p:nvSpPr>
          <p:spPr bwMode="auto">
            <a:xfrm>
              <a:off x="8074859" y="4059372"/>
              <a:ext cx="6427" cy="6427"/>
            </a:xfrm>
            <a:custGeom>
              <a:avLst/>
              <a:gdLst/>
              <a:ahLst/>
              <a:cxnLst>
                <a:cxn ang="0">
                  <a:pos x="2" y="2"/>
                </a:cxn>
                <a:cxn ang="0">
                  <a:pos x="0" y="0"/>
                </a:cxn>
                <a:cxn ang="0">
                  <a:pos x="2" y="2"/>
                </a:cxn>
              </a:cxnLst>
              <a:rect l="0" t="0" r="r" b="b"/>
              <a:pathLst>
                <a:path w="2" h="2">
                  <a:moveTo>
                    <a:pt x="2" y="2"/>
                  </a:moveTo>
                  <a:cubicBezTo>
                    <a:pt x="0" y="2"/>
                    <a:pt x="0" y="2"/>
                    <a:pt x="0" y="0"/>
                  </a:cubicBezTo>
                  <a:cubicBezTo>
                    <a:pt x="2" y="0"/>
                    <a:pt x="2" y="2"/>
                    <a:pt x="2" y="2"/>
                  </a:cubicBezTo>
                </a:path>
              </a:pathLst>
            </a:custGeom>
            <a:grpFill/>
            <a:ln w="6350" cmpd="sng">
              <a:solidFill>
                <a:schemeClr val="bg1"/>
              </a:solidFill>
              <a:round/>
              <a:headEnd/>
              <a:tailEnd/>
            </a:ln>
          </p:spPr>
          <p:txBody>
            <a:bodyPr/>
            <a:lstStyle/>
            <a:p>
              <a:endParaRPr lang="en-GB" sz="1539" dirty="0"/>
            </a:p>
          </p:txBody>
        </p:sp>
        <p:sp>
          <p:nvSpPr>
            <p:cNvPr id="446" name="Freeform 64"/>
            <p:cNvSpPr>
              <a:spLocks/>
            </p:cNvSpPr>
            <p:nvPr/>
          </p:nvSpPr>
          <p:spPr bwMode="auto">
            <a:xfrm>
              <a:off x="8071646" y="3938866"/>
              <a:ext cx="3213" cy="11247"/>
            </a:xfrm>
            <a:custGeom>
              <a:avLst/>
              <a:gdLst/>
              <a:ahLst/>
              <a:cxnLst>
                <a:cxn ang="0">
                  <a:pos x="1" y="4"/>
                </a:cxn>
                <a:cxn ang="0">
                  <a:pos x="0" y="0"/>
                </a:cxn>
                <a:cxn ang="0">
                  <a:pos x="1" y="4"/>
                </a:cxn>
              </a:cxnLst>
              <a:rect l="0" t="0" r="r" b="b"/>
              <a:pathLst>
                <a:path w="1" h="4">
                  <a:moveTo>
                    <a:pt x="1" y="4"/>
                  </a:moveTo>
                  <a:cubicBezTo>
                    <a:pt x="0" y="4"/>
                    <a:pt x="0" y="0"/>
                    <a:pt x="0" y="0"/>
                  </a:cubicBezTo>
                  <a:cubicBezTo>
                    <a:pt x="1" y="0"/>
                    <a:pt x="1" y="4"/>
                    <a:pt x="1" y="4"/>
                  </a:cubicBezTo>
                </a:path>
              </a:pathLst>
            </a:custGeom>
            <a:grpFill/>
            <a:ln w="6350" cmpd="sng">
              <a:solidFill>
                <a:schemeClr val="bg1"/>
              </a:solidFill>
              <a:round/>
              <a:headEnd/>
              <a:tailEnd/>
            </a:ln>
          </p:spPr>
          <p:txBody>
            <a:bodyPr/>
            <a:lstStyle/>
            <a:p>
              <a:endParaRPr lang="en-GB" sz="1539" dirty="0"/>
            </a:p>
          </p:txBody>
        </p:sp>
        <p:sp>
          <p:nvSpPr>
            <p:cNvPr id="447" name="Freeform 65"/>
            <p:cNvSpPr>
              <a:spLocks/>
            </p:cNvSpPr>
            <p:nvPr/>
          </p:nvSpPr>
          <p:spPr bwMode="auto">
            <a:xfrm>
              <a:off x="7629780" y="4514083"/>
              <a:ext cx="61058" cy="65877"/>
            </a:xfrm>
            <a:custGeom>
              <a:avLst/>
              <a:gdLst/>
              <a:ahLst/>
              <a:cxnLst>
                <a:cxn ang="0">
                  <a:pos x="3" y="6"/>
                </a:cxn>
                <a:cxn ang="0">
                  <a:pos x="6" y="3"/>
                </a:cxn>
                <a:cxn ang="0">
                  <a:pos x="9" y="2"/>
                </a:cxn>
                <a:cxn ang="0">
                  <a:pos x="12" y="2"/>
                </a:cxn>
                <a:cxn ang="0">
                  <a:pos x="17" y="2"/>
                </a:cxn>
                <a:cxn ang="0">
                  <a:pos x="18" y="2"/>
                </a:cxn>
                <a:cxn ang="0">
                  <a:pos x="20" y="6"/>
                </a:cxn>
                <a:cxn ang="0">
                  <a:pos x="17" y="13"/>
                </a:cxn>
                <a:cxn ang="0">
                  <a:pos x="12" y="17"/>
                </a:cxn>
                <a:cxn ang="0">
                  <a:pos x="9" y="19"/>
                </a:cxn>
                <a:cxn ang="0">
                  <a:pos x="8" y="19"/>
                </a:cxn>
                <a:cxn ang="0">
                  <a:pos x="3" y="17"/>
                </a:cxn>
                <a:cxn ang="0">
                  <a:pos x="2" y="13"/>
                </a:cxn>
                <a:cxn ang="0">
                  <a:pos x="3" y="6"/>
                </a:cxn>
              </a:cxnLst>
              <a:rect l="0" t="0" r="r" b="b"/>
              <a:pathLst>
                <a:path w="20" h="21">
                  <a:moveTo>
                    <a:pt x="3" y="6"/>
                  </a:moveTo>
                  <a:cubicBezTo>
                    <a:pt x="6" y="3"/>
                    <a:pt x="5" y="5"/>
                    <a:pt x="6" y="3"/>
                  </a:cubicBezTo>
                  <a:cubicBezTo>
                    <a:pt x="8" y="2"/>
                    <a:pt x="8" y="5"/>
                    <a:pt x="9" y="2"/>
                  </a:cubicBezTo>
                  <a:cubicBezTo>
                    <a:pt x="9" y="0"/>
                    <a:pt x="11" y="3"/>
                    <a:pt x="12" y="2"/>
                  </a:cubicBezTo>
                  <a:cubicBezTo>
                    <a:pt x="14" y="0"/>
                    <a:pt x="15" y="2"/>
                    <a:pt x="17" y="2"/>
                  </a:cubicBezTo>
                  <a:cubicBezTo>
                    <a:pt x="17" y="0"/>
                    <a:pt x="18" y="2"/>
                    <a:pt x="18" y="2"/>
                  </a:cubicBezTo>
                  <a:cubicBezTo>
                    <a:pt x="20" y="2"/>
                    <a:pt x="20" y="5"/>
                    <a:pt x="20" y="6"/>
                  </a:cubicBezTo>
                  <a:cubicBezTo>
                    <a:pt x="18" y="6"/>
                    <a:pt x="17" y="10"/>
                    <a:pt x="17" y="13"/>
                  </a:cubicBezTo>
                  <a:cubicBezTo>
                    <a:pt x="17" y="16"/>
                    <a:pt x="14" y="14"/>
                    <a:pt x="12" y="17"/>
                  </a:cubicBezTo>
                  <a:cubicBezTo>
                    <a:pt x="12" y="19"/>
                    <a:pt x="11" y="17"/>
                    <a:pt x="9" y="19"/>
                  </a:cubicBezTo>
                  <a:cubicBezTo>
                    <a:pt x="9" y="21"/>
                    <a:pt x="8" y="21"/>
                    <a:pt x="8" y="19"/>
                  </a:cubicBezTo>
                  <a:cubicBezTo>
                    <a:pt x="6" y="19"/>
                    <a:pt x="6" y="21"/>
                    <a:pt x="3" y="17"/>
                  </a:cubicBezTo>
                  <a:cubicBezTo>
                    <a:pt x="0" y="16"/>
                    <a:pt x="2" y="16"/>
                    <a:pt x="2" y="13"/>
                  </a:cubicBezTo>
                  <a:cubicBezTo>
                    <a:pt x="0" y="8"/>
                    <a:pt x="3" y="8"/>
                    <a:pt x="3" y="6"/>
                  </a:cubicBezTo>
                </a:path>
              </a:pathLst>
            </a:custGeom>
            <a:grpFill/>
            <a:ln w="6350" cmpd="sng">
              <a:solidFill>
                <a:schemeClr val="bg1"/>
              </a:solidFill>
              <a:round/>
              <a:headEnd/>
              <a:tailEnd/>
            </a:ln>
          </p:spPr>
          <p:txBody>
            <a:bodyPr/>
            <a:lstStyle/>
            <a:p>
              <a:endParaRPr lang="en-GB" sz="1539" dirty="0"/>
            </a:p>
          </p:txBody>
        </p:sp>
        <p:sp>
          <p:nvSpPr>
            <p:cNvPr id="448" name="Freeform 66"/>
            <p:cNvSpPr>
              <a:spLocks/>
            </p:cNvSpPr>
            <p:nvPr/>
          </p:nvSpPr>
          <p:spPr bwMode="auto">
            <a:xfrm>
              <a:off x="6917976" y="4835434"/>
              <a:ext cx="56237" cy="125326"/>
            </a:xfrm>
            <a:custGeom>
              <a:avLst/>
              <a:gdLst/>
              <a:ahLst/>
              <a:cxnLst>
                <a:cxn ang="0">
                  <a:pos x="4" y="37"/>
                </a:cxn>
                <a:cxn ang="0">
                  <a:pos x="0" y="18"/>
                </a:cxn>
                <a:cxn ang="0">
                  <a:pos x="1" y="15"/>
                </a:cxn>
                <a:cxn ang="0">
                  <a:pos x="1" y="9"/>
                </a:cxn>
                <a:cxn ang="0">
                  <a:pos x="3" y="4"/>
                </a:cxn>
                <a:cxn ang="0">
                  <a:pos x="1" y="0"/>
                </a:cxn>
                <a:cxn ang="0">
                  <a:pos x="7" y="1"/>
                </a:cxn>
                <a:cxn ang="0">
                  <a:pos x="11" y="9"/>
                </a:cxn>
                <a:cxn ang="0">
                  <a:pos x="15" y="18"/>
                </a:cxn>
                <a:cxn ang="0">
                  <a:pos x="17" y="21"/>
                </a:cxn>
                <a:cxn ang="0">
                  <a:pos x="13" y="34"/>
                </a:cxn>
                <a:cxn ang="0">
                  <a:pos x="4" y="37"/>
                </a:cxn>
              </a:cxnLst>
              <a:rect l="0" t="0" r="r" b="b"/>
              <a:pathLst>
                <a:path w="18" h="40">
                  <a:moveTo>
                    <a:pt x="4" y="37"/>
                  </a:moveTo>
                  <a:cubicBezTo>
                    <a:pt x="0" y="32"/>
                    <a:pt x="1" y="23"/>
                    <a:pt x="0" y="18"/>
                  </a:cubicBezTo>
                  <a:cubicBezTo>
                    <a:pt x="0" y="14"/>
                    <a:pt x="1" y="14"/>
                    <a:pt x="1" y="15"/>
                  </a:cubicBezTo>
                  <a:cubicBezTo>
                    <a:pt x="1" y="17"/>
                    <a:pt x="1" y="12"/>
                    <a:pt x="1" y="9"/>
                  </a:cubicBezTo>
                  <a:cubicBezTo>
                    <a:pt x="1" y="8"/>
                    <a:pt x="3" y="8"/>
                    <a:pt x="3" y="4"/>
                  </a:cubicBezTo>
                  <a:cubicBezTo>
                    <a:pt x="3" y="1"/>
                    <a:pt x="1" y="1"/>
                    <a:pt x="1" y="0"/>
                  </a:cubicBezTo>
                  <a:cubicBezTo>
                    <a:pt x="1" y="0"/>
                    <a:pt x="4" y="0"/>
                    <a:pt x="7" y="1"/>
                  </a:cubicBezTo>
                  <a:cubicBezTo>
                    <a:pt x="9" y="4"/>
                    <a:pt x="9" y="6"/>
                    <a:pt x="11" y="9"/>
                  </a:cubicBezTo>
                  <a:cubicBezTo>
                    <a:pt x="13" y="11"/>
                    <a:pt x="13" y="17"/>
                    <a:pt x="15" y="18"/>
                  </a:cubicBezTo>
                  <a:cubicBezTo>
                    <a:pt x="17" y="20"/>
                    <a:pt x="15" y="20"/>
                    <a:pt x="17" y="21"/>
                  </a:cubicBezTo>
                  <a:cubicBezTo>
                    <a:pt x="18" y="25"/>
                    <a:pt x="18" y="32"/>
                    <a:pt x="13" y="34"/>
                  </a:cubicBezTo>
                  <a:cubicBezTo>
                    <a:pt x="11" y="37"/>
                    <a:pt x="7" y="40"/>
                    <a:pt x="4" y="37"/>
                  </a:cubicBezTo>
                </a:path>
              </a:pathLst>
            </a:custGeom>
            <a:grpFill/>
            <a:ln w="6350" cmpd="sng">
              <a:solidFill>
                <a:schemeClr val="bg1"/>
              </a:solidFill>
              <a:round/>
              <a:headEnd/>
              <a:tailEnd/>
            </a:ln>
          </p:spPr>
          <p:txBody>
            <a:bodyPr/>
            <a:lstStyle/>
            <a:p>
              <a:endParaRPr lang="en-GB" sz="1539" dirty="0"/>
            </a:p>
          </p:txBody>
        </p:sp>
        <p:sp>
          <p:nvSpPr>
            <p:cNvPr id="449" name="Freeform 67"/>
            <p:cNvSpPr>
              <a:spLocks/>
            </p:cNvSpPr>
            <p:nvPr/>
          </p:nvSpPr>
          <p:spPr bwMode="auto">
            <a:xfrm>
              <a:off x="7226478" y="4240935"/>
              <a:ext cx="224949" cy="594499"/>
            </a:xfrm>
            <a:custGeom>
              <a:avLst/>
              <a:gdLst/>
              <a:ahLst/>
              <a:cxnLst>
                <a:cxn ang="0">
                  <a:pos x="7" y="68"/>
                </a:cxn>
                <a:cxn ang="0">
                  <a:pos x="9" y="52"/>
                </a:cxn>
                <a:cxn ang="0">
                  <a:pos x="16" y="46"/>
                </a:cxn>
                <a:cxn ang="0">
                  <a:pos x="24" y="29"/>
                </a:cxn>
                <a:cxn ang="0">
                  <a:pos x="27" y="20"/>
                </a:cxn>
                <a:cxn ang="0">
                  <a:pos x="38" y="14"/>
                </a:cxn>
                <a:cxn ang="0">
                  <a:pos x="46" y="4"/>
                </a:cxn>
                <a:cxn ang="0">
                  <a:pos x="52" y="15"/>
                </a:cxn>
                <a:cxn ang="0">
                  <a:pos x="52" y="31"/>
                </a:cxn>
                <a:cxn ang="0">
                  <a:pos x="46" y="35"/>
                </a:cxn>
                <a:cxn ang="0">
                  <a:pos x="44" y="48"/>
                </a:cxn>
                <a:cxn ang="0">
                  <a:pos x="52" y="48"/>
                </a:cxn>
                <a:cxn ang="0">
                  <a:pos x="56" y="59"/>
                </a:cxn>
                <a:cxn ang="0">
                  <a:pos x="56" y="66"/>
                </a:cxn>
                <a:cxn ang="0">
                  <a:pos x="62" y="73"/>
                </a:cxn>
                <a:cxn ang="0">
                  <a:pos x="68" y="73"/>
                </a:cxn>
                <a:cxn ang="0">
                  <a:pos x="67" y="79"/>
                </a:cxn>
                <a:cxn ang="0">
                  <a:pos x="59" y="87"/>
                </a:cxn>
                <a:cxn ang="0">
                  <a:pos x="55" y="90"/>
                </a:cxn>
                <a:cxn ang="0">
                  <a:pos x="47" y="93"/>
                </a:cxn>
                <a:cxn ang="0">
                  <a:pos x="44" y="102"/>
                </a:cxn>
                <a:cxn ang="0">
                  <a:pos x="44" y="108"/>
                </a:cxn>
                <a:cxn ang="0">
                  <a:pos x="50" y="121"/>
                </a:cxn>
                <a:cxn ang="0">
                  <a:pos x="52" y="129"/>
                </a:cxn>
                <a:cxn ang="0">
                  <a:pos x="49" y="136"/>
                </a:cxn>
                <a:cxn ang="0">
                  <a:pos x="55" y="158"/>
                </a:cxn>
                <a:cxn ang="0">
                  <a:pos x="59" y="169"/>
                </a:cxn>
                <a:cxn ang="0">
                  <a:pos x="55" y="180"/>
                </a:cxn>
                <a:cxn ang="0">
                  <a:pos x="50" y="188"/>
                </a:cxn>
                <a:cxn ang="0">
                  <a:pos x="52" y="172"/>
                </a:cxn>
                <a:cxn ang="0">
                  <a:pos x="52" y="161"/>
                </a:cxn>
                <a:cxn ang="0">
                  <a:pos x="47" y="149"/>
                </a:cxn>
                <a:cxn ang="0">
                  <a:pos x="42" y="127"/>
                </a:cxn>
                <a:cxn ang="0">
                  <a:pos x="41" y="122"/>
                </a:cxn>
                <a:cxn ang="0">
                  <a:pos x="38" y="115"/>
                </a:cxn>
                <a:cxn ang="0">
                  <a:pos x="24" y="132"/>
                </a:cxn>
                <a:cxn ang="0">
                  <a:pos x="20" y="127"/>
                </a:cxn>
                <a:cxn ang="0">
                  <a:pos x="20" y="116"/>
                </a:cxn>
                <a:cxn ang="0">
                  <a:pos x="13" y="101"/>
                </a:cxn>
                <a:cxn ang="0">
                  <a:pos x="13" y="96"/>
                </a:cxn>
                <a:cxn ang="0">
                  <a:pos x="7" y="90"/>
                </a:cxn>
                <a:cxn ang="0">
                  <a:pos x="0" y="79"/>
                </a:cxn>
              </a:cxnLst>
              <a:rect l="0" t="0" r="r" b="b"/>
              <a:pathLst>
                <a:path w="72" h="191">
                  <a:moveTo>
                    <a:pt x="3" y="69"/>
                  </a:moveTo>
                  <a:cubicBezTo>
                    <a:pt x="6" y="65"/>
                    <a:pt x="4" y="73"/>
                    <a:pt x="7" y="68"/>
                  </a:cubicBezTo>
                  <a:cubicBezTo>
                    <a:pt x="9" y="63"/>
                    <a:pt x="7" y="65"/>
                    <a:pt x="7" y="62"/>
                  </a:cubicBezTo>
                  <a:cubicBezTo>
                    <a:pt x="7" y="54"/>
                    <a:pt x="10" y="65"/>
                    <a:pt x="9" y="52"/>
                  </a:cubicBezTo>
                  <a:cubicBezTo>
                    <a:pt x="9" y="45"/>
                    <a:pt x="9" y="48"/>
                    <a:pt x="12" y="49"/>
                  </a:cubicBezTo>
                  <a:cubicBezTo>
                    <a:pt x="15" y="49"/>
                    <a:pt x="15" y="54"/>
                    <a:pt x="16" y="46"/>
                  </a:cubicBezTo>
                  <a:cubicBezTo>
                    <a:pt x="18" y="40"/>
                    <a:pt x="23" y="40"/>
                    <a:pt x="20" y="37"/>
                  </a:cubicBezTo>
                  <a:cubicBezTo>
                    <a:pt x="18" y="35"/>
                    <a:pt x="21" y="35"/>
                    <a:pt x="24" y="29"/>
                  </a:cubicBezTo>
                  <a:cubicBezTo>
                    <a:pt x="26" y="24"/>
                    <a:pt x="23" y="26"/>
                    <a:pt x="24" y="23"/>
                  </a:cubicBezTo>
                  <a:cubicBezTo>
                    <a:pt x="24" y="20"/>
                    <a:pt x="24" y="23"/>
                    <a:pt x="27" y="20"/>
                  </a:cubicBezTo>
                  <a:cubicBezTo>
                    <a:pt x="30" y="17"/>
                    <a:pt x="35" y="12"/>
                    <a:pt x="38" y="15"/>
                  </a:cubicBezTo>
                  <a:cubicBezTo>
                    <a:pt x="39" y="18"/>
                    <a:pt x="41" y="18"/>
                    <a:pt x="38" y="14"/>
                  </a:cubicBezTo>
                  <a:cubicBezTo>
                    <a:pt x="36" y="11"/>
                    <a:pt x="42" y="11"/>
                    <a:pt x="41" y="6"/>
                  </a:cubicBezTo>
                  <a:cubicBezTo>
                    <a:pt x="42" y="4"/>
                    <a:pt x="41" y="0"/>
                    <a:pt x="46" y="4"/>
                  </a:cubicBezTo>
                  <a:cubicBezTo>
                    <a:pt x="50" y="7"/>
                    <a:pt x="47" y="14"/>
                    <a:pt x="50" y="12"/>
                  </a:cubicBezTo>
                  <a:cubicBezTo>
                    <a:pt x="52" y="11"/>
                    <a:pt x="53" y="14"/>
                    <a:pt x="52" y="15"/>
                  </a:cubicBezTo>
                  <a:cubicBezTo>
                    <a:pt x="50" y="17"/>
                    <a:pt x="53" y="18"/>
                    <a:pt x="52" y="23"/>
                  </a:cubicBezTo>
                  <a:cubicBezTo>
                    <a:pt x="50" y="28"/>
                    <a:pt x="53" y="31"/>
                    <a:pt x="52" y="31"/>
                  </a:cubicBezTo>
                  <a:cubicBezTo>
                    <a:pt x="49" y="31"/>
                    <a:pt x="50" y="34"/>
                    <a:pt x="49" y="32"/>
                  </a:cubicBezTo>
                  <a:cubicBezTo>
                    <a:pt x="47" y="32"/>
                    <a:pt x="49" y="35"/>
                    <a:pt x="46" y="35"/>
                  </a:cubicBezTo>
                  <a:cubicBezTo>
                    <a:pt x="42" y="37"/>
                    <a:pt x="46" y="40"/>
                    <a:pt x="44" y="41"/>
                  </a:cubicBezTo>
                  <a:cubicBezTo>
                    <a:pt x="39" y="43"/>
                    <a:pt x="46" y="46"/>
                    <a:pt x="44" y="48"/>
                  </a:cubicBezTo>
                  <a:cubicBezTo>
                    <a:pt x="42" y="49"/>
                    <a:pt x="42" y="51"/>
                    <a:pt x="46" y="49"/>
                  </a:cubicBezTo>
                  <a:cubicBezTo>
                    <a:pt x="49" y="46"/>
                    <a:pt x="50" y="49"/>
                    <a:pt x="52" y="48"/>
                  </a:cubicBezTo>
                  <a:cubicBezTo>
                    <a:pt x="55" y="46"/>
                    <a:pt x="50" y="49"/>
                    <a:pt x="52" y="52"/>
                  </a:cubicBezTo>
                  <a:cubicBezTo>
                    <a:pt x="53" y="56"/>
                    <a:pt x="52" y="59"/>
                    <a:pt x="56" y="59"/>
                  </a:cubicBezTo>
                  <a:cubicBezTo>
                    <a:pt x="61" y="59"/>
                    <a:pt x="58" y="59"/>
                    <a:pt x="56" y="60"/>
                  </a:cubicBezTo>
                  <a:cubicBezTo>
                    <a:pt x="56" y="63"/>
                    <a:pt x="58" y="62"/>
                    <a:pt x="56" y="66"/>
                  </a:cubicBezTo>
                  <a:cubicBezTo>
                    <a:pt x="55" y="69"/>
                    <a:pt x="59" y="68"/>
                    <a:pt x="61" y="68"/>
                  </a:cubicBezTo>
                  <a:cubicBezTo>
                    <a:pt x="62" y="69"/>
                    <a:pt x="61" y="71"/>
                    <a:pt x="62" y="73"/>
                  </a:cubicBezTo>
                  <a:cubicBezTo>
                    <a:pt x="64" y="73"/>
                    <a:pt x="62" y="76"/>
                    <a:pt x="64" y="74"/>
                  </a:cubicBezTo>
                  <a:cubicBezTo>
                    <a:pt x="65" y="74"/>
                    <a:pt x="65" y="77"/>
                    <a:pt x="68" y="73"/>
                  </a:cubicBezTo>
                  <a:cubicBezTo>
                    <a:pt x="72" y="69"/>
                    <a:pt x="72" y="73"/>
                    <a:pt x="72" y="74"/>
                  </a:cubicBezTo>
                  <a:cubicBezTo>
                    <a:pt x="70" y="76"/>
                    <a:pt x="67" y="74"/>
                    <a:pt x="67" y="79"/>
                  </a:cubicBezTo>
                  <a:cubicBezTo>
                    <a:pt x="65" y="84"/>
                    <a:pt x="64" y="79"/>
                    <a:pt x="64" y="85"/>
                  </a:cubicBezTo>
                  <a:cubicBezTo>
                    <a:pt x="61" y="85"/>
                    <a:pt x="62" y="87"/>
                    <a:pt x="59" y="87"/>
                  </a:cubicBezTo>
                  <a:cubicBezTo>
                    <a:pt x="56" y="85"/>
                    <a:pt x="59" y="88"/>
                    <a:pt x="58" y="88"/>
                  </a:cubicBezTo>
                  <a:cubicBezTo>
                    <a:pt x="56" y="90"/>
                    <a:pt x="56" y="87"/>
                    <a:pt x="55" y="90"/>
                  </a:cubicBezTo>
                  <a:cubicBezTo>
                    <a:pt x="55" y="93"/>
                    <a:pt x="53" y="91"/>
                    <a:pt x="50" y="93"/>
                  </a:cubicBezTo>
                  <a:cubicBezTo>
                    <a:pt x="47" y="94"/>
                    <a:pt x="47" y="90"/>
                    <a:pt x="47" y="93"/>
                  </a:cubicBezTo>
                  <a:cubicBezTo>
                    <a:pt x="46" y="96"/>
                    <a:pt x="44" y="94"/>
                    <a:pt x="46" y="97"/>
                  </a:cubicBezTo>
                  <a:cubicBezTo>
                    <a:pt x="47" y="101"/>
                    <a:pt x="42" y="97"/>
                    <a:pt x="44" y="102"/>
                  </a:cubicBezTo>
                  <a:cubicBezTo>
                    <a:pt x="46" y="107"/>
                    <a:pt x="41" y="102"/>
                    <a:pt x="41" y="105"/>
                  </a:cubicBezTo>
                  <a:cubicBezTo>
                    <a:pt x="42" y="108"/>
                    <a:pt x="44" y="104"/>
                    <a:pt x="44" y="108"/>
                  </a:cubicBezTo>
                  <a:cubicBezTo>
                    <a:pt x="44" y="113"/>
                    <a:pt x="46" y="115"/>
                    <a:pt x="49" y="118"/>
                  </a:cubicBezTo>
                  <a:cubicBezTo>
                    <a:pt x="50" y="121"/>
                    <a:pt x="50" y="118"/>
                    <a:pt x="50" y="121"/>
                  </a:cubicBezTo>
                  <a:cubicBezTo>
                    <a:pt x="50" y="124"/>
                    <a:pt x="52" y="127"/>
                    <a:pt x="52" y="127"/>
                  </a:cubicBezTo>
                  <a:cubicBezTo>
                    <a:pt x="55" y="122"/>
                    <a:pt x="55" y="129"/>
                    <a:pt x="52" y="129"/>
                  </a:cubicBezTo>
                  <a:cubicBezTo>
                    <a:pt x="50" y="129"/>
                    <a:pt x="52" y="136"/>
                    <a:pt x="50" y="136"/>
                  </a:cubicBezTo>
                  <a:cubicBezTo>
                    <a:pt x="49" y="135"/>
                    <a:pt x="50" y="138"/>
                    <a:pt x="49" y="136"/>
                  </a:cubicBezTo>
                  <a:cubicBezTo>
                    <a:pt x="47" y="136"/>
                    <a:pt x="47" y="141"/>
                    <a:pt x="52" y="146"/>
                  </a:cubicBezTo>
                  <a:cubicBezTo>
                    <a:pt x="56" y="150"/>
                    <a:pt x="58" y="153"/>
                    <a:pt x="55" y="158"/>
                  </a:cubicBezTo>
                  <a:cubicBezTo>
                    <a:pt x="58" y="163"/>
                    <a:pt x="58" y="166"/>
                    <a:pt x="58" y="167"/>
                  </a:cubicBezTo>
                  <a:cubicBezTo>
                    <a:pt x="58" y="169"/>
                    <a:pt x="59" y="167"/>
                    <a:pt x="59" y="169"/>
                  </a:cubicBezTo>
                  <a:cubicBezTo>
                    <a:pt x="59" y="172"/>
                    <a:pt x="61" y="170"/>
                    <a:pt x="59" y="172"/>
                  </a:cubicBezTo>
                  <a:cubicBezTo>
                    <a:pt x="56" y="175"/>
                    <a:pt x="58" y="175"/>
                    <a:pt x="55" y="180"/>
                  </a:cubicBezTo>
                  <a:cubicBezTo>
                    <a:pt x="52" y="183"/>
                    <a:pt x="53" y="183"/>
                    <a:pt x="52" y="186"/>
                  </a:cubicBezTo>
                  <a:cubicBezTo>
                    <a:pt x="52" y="189"/>
                    <a:pt x="50" y="191"/>
                    <a:pt x="50" y="188"/>
                  </a:cubicBezTo>
                  <a:cubicBezTo>
                    <a:pt x="50" y="178"/>
                    <a:pt x="52" y="181"/>
                    <a:pt x="52" y="178"/>
                  </a:cubicBezTo>
                  <a:cubicBezTo>
                    <a:pt x="52" y="175"/>
                    <a:pt x="55" y="172"/>
                    <a:pt x="52" y="172"/>
                  </a:cubicBezTo>
                  <a:cubicBezTo>
                    <a:pt x="49" y="172"/>
                    <a:pt x="53" y="169"/>
                    <a:pt x="52" y="167"/>
                  </a:cubicBezTo>
                  <a:cubicBezTo>
                    <a:pt x="50" y="166"/>
                    <a:pt x="52" y="164"/>
                    <a:pt x="52" y="161"/>
                  </a:cubicBezTo>
                  <a:cubicBezTo>
                    <a:pt x="50" y="160"/>
                    <a:pt x="50" y="157"/>
                    <a:pt x="49" y="153"/>
                  </a:cubicBezTo>
                  <a:cubicBezTo>
                    <a:pt x="47" y="149"/>
                    <a:pt x="47" y="158"/>
                    <a:pt x="47" y="149"/>
                  </a:cubicBezTo>
                  <a:cubicBezTo>
                    <a:pt x="47" y="146"/>
                    <a:pt x="44" y="144"/>
                    <a:pt x="44" y="136"/>
                  </a:cubicBezTo>
                  <a:cubicBezTo>
                    <a:pt x="44" y="130"/>
                    <a:pt x="42" y="130"/>
                    <a:pt x="42" y="127"/>
                  </a:cubicBezTo>
                  <a:cubicBezTo>
                    <a:pt x="42" y="125"/>
                    <a:pt x="46" y="124"/>
                    <a:pt x="44" y="124"/>
                  </a:cubicBezTo>
                  <a:cubicBezTo>
                    <a:pt x="42" y="124"/>
                    <a:pt x="41" y="125"/>
                    <a:pt x="41" y="122"/>
                  </a:cubicBezTo>
                  <a:cubicBezTo>
                    <a:pt x="39" y="118"/>
                    <a:pt x="39" y="119"/>
                    <a:pt x="39" y="118"/>
                  </a:cubicBezTo>
                  <a:cubicBezTo>
                    <a:pt x="39" y="116"/>
                    <a:pt x="38" y="116"/>
                    <a:pt x="38" y="115"/>
                  </a:cubicBezTo>
                  <a:cubicBezTo>
                    <a:pt x="39" y="122"/>
                    <a:pt x="35" y="124"/>
                    <a:pt x="32" y="125"/>
                  </a:cubicBezTo>
                  <a:cubicBezTo>
                    <a:pt x="27" y="127"/>
                    <a:pt x="27" y="135"/>
                    <a:pt x="24" y="132"/>
                  </a:cubicBezTo>
                  <a:cubicBezTo>
                    <a:pt x="21" y="129"/>
                    <a:pt x="23" y="133"/>
                    <a:pt x="20" y="130"/>
                  </a:cubicBezTo>
                  <a:cubicBezTo>
                    <a:pt x="18" y="129"/>
                    <a:pt x="21" y="127"/>
                    <a:pt x="20" y="127"/>
                  </a:cubicBezTo>
                  <a:cubicBezTo>
                    <a:pt x="18" y="125"/>
                    <a:pt x="18" y="130"/>
                    <a:pt x="16" y="130"/>
                  </a:cubicBezTo>
                  <a:cubicBezTo>
                    <a:pt x="15" y="130"/>
                    <a:pt x="18" y="122"/>
                    <a:pt x="20" y="116"/>
                  </a:cubicBezTo>
                  <a:cubicBezTo>
                    <a:pt x="21" y="111"/>
                    <a:pt x="16" y="105"/>
                    <a:pt x="15" y="101"/>
                  </a:cubicBezTo>
                  <a:cubicBezTo>
                    <a:pt x="15" y="96"/>
                    <a:pt x="13" y="99"/>
                    <a:pt x="13" y="101"/>
                  </a:cubicBezTo>
                  <a:cubicBezTo>
                    <a:pt x="13" y="102"/>
                    <a:pt x="9" y="97"/>
                    <a:pt x="10" y="96"/>
                  </a:cubicBezTo>
                  <a:cubicBezTo>
                    <a:pt x="12" y="94"/>
                    <a:pt x="12" y="97"/>
                    <a:pt x="13" y="96"/>
                  </a:cubicBezTo>
                  <a:cubicBezTo>
                    <a:pt x="16" y="94"/>
                    <a:pt x="13" y="94"/>
                    <a:pt x="12" y="93"/>
                  </a:cubicBezTo>
                  <a:cubicBezTo>
                    <a:pt x="10" y="90"/>
                    <a:pt x="9" y="87"/>
                    <a:pt x="7" y="90"/>
                  </a:cubicBezTo>
                  <a:cubicBezTo>
                    <a:pt x="7" y="93"/>
                    <a:pt x="7" y="90"/>
                    <a:pt x="4" y="87"/>
                  </a:cubicBezTo>
                  <a:cubicBezTo>
                    <a:pt x="1" y="84"/>
                    <a:pt x="1" y="79"/>
                    <a:pt x="0" y="79"/>
                  </a:cubicBezTo>
                  <a:cubicBezTo>
                    <a:pt x="0" y="68"/>
                    <a:pt x="4" y="85"/>
                    <a:pt x="3" y="69"/>
                  </a:cubicBezTo>
                </a:path>
              </a:pathLst>
            </a:custGeom>
            <a:grpFill/>
            <a:ln w="6350" cmpd="sng">
              <a:solidFill>
                <a:schemeClr val="bg1"/>
              </a:solidFill>
              <a:round/>
              <a:headEnd/>
              <a:tailEnd/>
            </a:ln>
          </p:spPr>
          <p:txBody>
            <a:bodyPr/>
            <a:lstStyle/>
            <a:p>
              <a:endParaRPr lang="en-GB" sz="1539" dirty="0"/>
            </a:p>
          </p:txBody>
        </p:sp>
        <p:sp>
          <p:nvSpPr>
            <p:cNvPr id="450" name="Freeform 68"/>
            <p:cNvSpPr>
              <a:spLocks/>
            </p:cNvSpPr>
            <p:nvPr/>
          </p:nvSpPr>
          <p:spPr bwMode="auto">
            <a:xfrm>
              <a:off x="7355021" y="4506049"/>
              <a:ext cx="208881" cy="461138"/>
            </a:xfrm>
            <a:custGeom>
              <a:avLst/>
              <a:gdLst/>
              <a:ahLst/>
              <a:cxnLst>
                <a:cxn ang="0">
                  <a:pos x="41" y="82"/>
                </a:cxn>
                <a:cxn ang="0">
                  <a:pos x="32" y="78"/>
                </a:cxn>
                <a:cxn ang="0">
                  <a:pos x="26" y="69"/>
                </a:cxn>
                <a:cxn ang="0">
                  <a:pos x="18" y="89"/>
                </a:cxn>
                <a:cxn ang="0">
                  <a:pos x="15" y="110"/>
                </a:cxn>
                <a:cxn ang="0">
                  <a:pos x="23" y="120"/>
                </a:cxn>
                <a:cxn ang="0">
                  <a:pos x="34" y="135"/>
                </a:cxn>
                <a:cxn ang="0">
                  <a:pos x="35" y="145"/>
                </a:cxn>
                <a:cxn ang="0">
                  <a:pos x="30" y="142"/>
                </a:cxn>
                <a:cxn ang="0">
                  <a:pos x="24" y="137"/>
                </a:cxn>
                <a:cxn ang="0">
                  <a:pos x="20" y="135"/>
                </a:cxn>
                <a:cxn ang="0">
                  <a:pos x="15" y="129"/>
                </a:cxn>
                <a:cxn ang="0">
                  <a:pos x="8" y="121"/>
                </a:cxn>
                <a:cxn ang="0">
                  <a:pos x="9" y="109"/>
                </a:cxn>
                <a:cxn ang="0">
                  <a:pos x="11" y="101"/>
                </a:cxn>
                <a:cxn ang="0">
                  <a:pos x="18" y="87"/>
                </a:cxn>
                <a:cxn ang="0">
                  <a:pos x="17" y="82"/>
                </a:cxn>
                <a:cxn ang="0">
                  <a:pos x="11" y="61"/>
                </a:cxn>
                <a:cxn ang="0">
                  <a:pos x="9" y="51"/>
                </a:cxn>
                <a:cxn ang="0">
                  <a:pos x="11" y="42"/>
                </a:cxn>
                <a:cxn ang="0">
                  <a:pos x="8" y="33"/>
                </a:cxn>
                <a:cxn ang="0">
                  <a:pos x="0" y="20"/>
                </a:cxn>
                <a:cxn ang="0">
                  <a:pos x="5" y="13"/>
                </a:cxn>
                <a:cxn ang="0">
                  <a:pos x="9" y="8"/>
                </a:cxn>
                <a:cxn ang="0">
                  <a:pos x="17" y="3"/>
                </a:cxn>
                <a:cxn ang="0">
                  <a:pos x="23" y="0"/>
                </a:cxn>
                <a:cxn ang="0">
                  <a:pos x="26" y="9"/>
                </a:cxn>
                <a:cxn ang="0">
                  <a:pos x="32" y="13"/>
                </a:cxn>
                <a:cxn ang="0">
                  <a:pos x="29" y="30"/>
                </a:cxn>
                <a:cxn ang="0">
                  <a:pos x="41" y="25"/>
                </a:cxn>
                <a:cxn ang="0">
                  <a:pos x="50" y="20"/>
                </a:cxn>
                <a:cxn ang="0">
                  <a:pos x="59" y="36"/>
                </a:cxn>
                <a:cxn ang="0">
                  <a:pos x="65" y="56"/>
                </a:cxn>
                <a:cxn ang="0">
                  <a:pos x="58" y="61"/>
                </a:cxn>
                <a:cxn ang="0">
                  <a:pos x="41" y="69"/>
                </a:cxn>
                <a:cxn ang="0">
                  <a:pos x="43" y="79"/>
                </a:cxn>
              </a:cxnLst>
              <a:rect l="0" t="0" r="r" b="b"/>
              <a:pathLst>
                <a:path w="67" h="148">
                  <a:moveTo>
                    <a:pt x="44" y="87"/>
                  </a:moveTo>
                  <a:cubicBezTo>
                    <a:pt x="43" y="87"/>
                    <a:pt x="44" y="84"/>
                    <a:pt x="41" y="82"/>
                  </a:cubicBezTo>
                  <a:cubicBezTo>
                    <a:pt x="40" y="82"/>
                    <a:pt x="38" y="79"/>
                    <a:pt x="35" y="78"/>
                  </a:cubicBezTo>
                  <a:cubicBezTo>
                    <a:pt x="34" y="76"/>
                    <a:pt x="34" y="79"/>
                    <a:pt x="32" y="78"/>
                  </a:cubicBezTo>
                  <a:cubicBezTo>
                    <a:pt x="29" y="76"/>
                    <a:pt x="27" y="81"/>
                    <a:pt x="27" y="76"/>
                  </a:cubicBezTo>
                  <a:cubicBezTo>
                    <a:pt x="29" y="70"/>
                    <a:pt x="30" y="69"/>
                    <a:pt x="26" y="69"/>
                  </a:cubicBezTo>
                  <a:cubicBezTo>
                    <a:pt x="21" y="69"/>
                    <a:pt x="20" y="72"/>
                    <a:pt x="21" y="73"/>
                  </a:cubicBezTo>
                  <a:cubicBezTo>
                    <a:pt x="23" y="73"/>
                    <a:pt x="20" y="86"/>
                    <a:pt x="18" y="89"/>
                  </a:cubicBezTo>
                  <a:cubicBezTo>
                    <a:pt x="18" y="90"/>
                    <a:pt x="18" y="95"/>
                    <a:pt x="17" y="96"/>
                  </a:cubicBezTo>
                  <a:cubicBezTo>
                    <a:pt x="14" y="100"/>
                    <a:pt x="15" y="109"/>
                    <a:pt x="15" y="110"/>
                  </a:cubicBezTo>
                  <a:cubicBezTo>
                    <a:pt x="15" y="115"/>
                    <a:pt x="20" y="109"/>
                    <a:pt x="20" y="112"/>
                  </a:cubicBezTo>
                  <a:cubicBezTo>
                    <a:pt x="20" y="115"/>
                    <a:pt x="21" y="120"/>
                    <a:pt x="23" y="120"/>
                  </a:cubicBezTo>
                  <a:cubicBezTo>
                    <a:pt x="24" y="118"/>
                    <a:pt x="24" y="129"/>
                    <a:pt x="27" y="132"/>
                  </a:cubicBezTo>
                  <a:cubicBezTo>
                    <a:pt x="32" y="138"/>
                    <a:pt x="30" y="132"/>
                    <a:pt x="34" y="135"/>
                  </a:cubicBezTo>
                  <a:cubicBezTo>
                    <a:pt x="37" y="138"/>
                    <a:pt x="37" y="140"/>
                    <a:pt x="38" y="142"/>
                  </a:cubicBezTo>
                  <a:cubicBezTo>
                    <a:pt x="37" y="146"/>
                    <a:pt x="37" y="146"/>
                    <a:pt x="35" y="145"/>
                  </a:cubicBezTo>
                  <a:cubicBezTo>
                    <a:pt x="32" y="142"/>
                    <a:pt x="32" y="148"/>
                    <a:pt x="30" y="146"/>
                  </a:cubicBezTo>
                  <a:cubicBezTo>
                    <a:pt x="29" y="145"/>
                    <a:pt x="30" y="143"/>
                    <a:pt x="30" y="142"/>
                  </a:cubicBezTo>
                  <a:cubicBezTo>
                    <a:pt x="30" y="138"/>
                    <a:pt x="29" y="142"/>
                    <a:pt x="27" y="140"/>
                  </a:cubicBezTo>
                  <a:cubicBezTo>
                    <a:pt x="27" y="137"/>
                    <a:pt x="26" y="138"/>
                    <a:pt x="24" y="137"/>
                  </a:cubicBezTo>
                  <a:cubicBezTo>
                    <a:pt x="23" y="135"/>
                    <a:pt x="23" y="135"/>
                    <a:pt x="23" y="138"/>
                  </a:cubicBezTo>
                  <a:cubicBezTo>
                    <a:pt x="21" y="137"/>
                    <a:pt x="21" y="137"/>
                    <a:pt x="20" y="135"/>
                  </a:cubicBezTo>
                  <a:cubicBezTo>
                    <a:pt x="18" y="134"/>
                    <a:pt x="18" y="132"/>
                    <a:pt x="18" y="131"/>
                  </a:cubicBezTo>
                  <a:cubicBezTo>
                    <a:pt x="18" y="131"/>
                    <a:pt x="17" y="132"/>
                    <a:pt x="15" y="129"/>
                  </a:cubicBezTo>
                  <a:cubicBezTo>
                    <a:pt x="12" y="126"/>
                    <a:pt x="12" y="121"/>
                    <a:pt x="11" y="120"/>
                  </a:cubicBezTo>
                  <a:cubicBezTo>
                    <a:pt x="9" y="120"/>
                    <a:pt x="9" y="124"/>
                    <a:pt x="8" y="121"/>
                  </a:cubicBezTo>
                  <a:cubicBezTo>
                    <a:pt x="8" y="121"/>
                    <a:pt x="6" y="118"/>
                    <a:pt x="8" y="115"/>
                  </a:cubicBezTo>
                  <a:cubicBezTo>
                    <a:pt x="9" y="112"/>
                    <a:pt x="8" y="114"/>
                    <a:pt x="9" y="109"/>
                  </a:cubicBezTo>
                  <a:cubicBezTo>
                    <a:pt x="11" y="107"/>
                    <a:pt x="8" y="109"/>
                    <a:pt x="9" y="106"/>
                  </a:cubicBezTo>
                  <a:cubicBezTo>
                    <a:pt x="11" y="103"/>
                    <a:pt x="12" y="103"/>
                    <a:pt x="11" y="101"/>
                  </a:cubicBezTo>
                  <a:cubicBezTo>
                    <a:pt x="12" y="98"/>
                    <a:pt x="11" y="98"/>
                    <a:pt x="14" y="95"/>
                  </a:cubicBezTo>
                  <a:cubicBezTo>
                    <a:pt x="17" y="90"/>
                    <a:pt x="15" y="90"/>
                    <a:pt x="18" y="87"/>
                  </a:cubicBezTo>
                  <a:cubicBezTo>
                    <a:pt x="20" y="86"/>
                    <a:pt x="18" y="87"/>
                    <a:pt x="18" y="84"/>
                  </a:cubicBezTo>
                  <a:cubicBezTo>
                    <a:pt x="18" y="82"/>
                    <a:pt x="17" y="84"/>
                    <a:pt x="17" y="82"/>
                  </a:cubicBezTo>
                  <a:cubicBezTo>
                    <a:pt x="17" y="81"/>
                    <a:pt x="17" y="78"/>
                    <a:pt x="14" y="73"/>
                  </a:cubicBezTo>
                  <a:cubicBezTo>
                    <a:pt x="17" y="69"/>
                    <a:pt x="15" y="65"/>
                    <a:pt x="11" y="61"/>
                  </a:cubicBezTo>
                  <a:cubicBezTo>
                    <a:pt x="6" y="56"/>
                    <a:pt x="6" y="51"/>
                    <a:pt x="8" y="51"/>
                  </a:cubicBezTo>
                  <a:cubicBezTo>
                    <a:pt x="9" y="53"/>
                    <a:pt x="8" y="50"/>
                    <a:pt x="9" y="51"/>
                  </a:cubicBezTo>
                  <a:cubicBezTo>
                    <a:pt x="11" y="51"/>
                    <a:pt x="9" y="44"/>
                    <a:pt x="11" y="44"/>
                  </a:cubicBezTo>
                  <a:cubicBezTo>
                    <a:pt x="14" y="44"/>
                    <a:pt x="14" y="37"/>
                    <a:pt x="11" y="42"/>
                  </a:cubicBezTo>
                  <a:cubicBezTo>
                    <a:pt x="11" y="42"/>
                    <a:pt x="9" y="39"/>
                    <a:pt x="9" y="36"/>
                  </a:cubicBezTo>
                  <a:cubicBezTo>
                    <a:pt x="9" y="33"/>
                    <a:pt x="9" y="36"/>
                    <a:pt x="8" y="33"/>
                  </a:cubicBezTo>
                  <a:cubicBezTo>
                    <a:pt x="5" y="30"/>
                    <a:pt x="3" y="28"/>
                    <a:pt x="3" y="23"/>
                  </a:cubicBezTo>
                  <a:cubicBezTo>
                    <a:pt x="3" y="19"/>
                    <a:pt x="2" y="23"/>
                    <a:pt x="0" y="20"/>
                  </a:cubicBezTo>
                  <a:cubicBezTo>
                    <a:pt x="0" y="17"/>
                    <a:pt x="5" y="22"/>
                    <a:pt x="3" y="17"/>
                  </a:cubicBezTo>
                  <a:cubicBezTo>
                    <a:pt x="2" y="13"/>
                    <a:pt x="6" y="16"/>
                    <a:pt x="5" y="13"/>
                  </a:cubicBezTo>
                  <a:cubicBezTo>
                    <a:pt x="3" y="9"/>
                    <a:pt x="5" y="11"/>
                    <a:pt x="6" y="8"/>
                  </a:cubicBezTo>
                  <a:cubicBezTo>
                    <a:pt x="6" y="5"/>
                    <a:pt x="6" y="9"/>
                    <a:pt x="9" y="8"/>
                  </a:cubicBezTo>
                  <a:cubicBezTo>
                    <a:pt x="12" y="6"/>
                    <a:pt x="14" y="8"/>
                    <a:pt x="14" y="5"/>
                  </a:cubicBezTo>
                  <a:cubicBezTo>
                    <a:pt x="15" y="2"/>
                    <a:pt x="15" y="5"/>
                    <a:pt x="17" y="3"/>
                  </a:cubicBezTo>
                  <a:cubicBezTo>
                    <a:pt x="18" y="3"/>
                    <a:pt x="15" y="0"/>
                    <a:pt x="18" y="2"/>
                  </a:cubicBezTo>
                  <a:cubicBezTo>
                    <a:pt x="21" y="2"/>
                    <a:pt x="20" y="0"/>
                    <a:pt x="23" y="0"/>
                  </a:cubicBezTo>
                  <a:cubicBezTo>
                    <a:pt x="23" y="3"/>
                    <a:pt x="23" y="0"/>
                    <a:pt x="24" y="2"/>
                  </a:cubicBezTo>
                  <a:cubicBezTo>
                    <a:pt x="27" y="5"/>
                    <a:pt x="23" y="9"/>
                    <a:pt x="26" y="9"/>
                  </a:cubicBezTo>
                  <a:cubicBezTo>
                    <a:pt x="29" y="9"/>
                    <a:pt x="27" y="8"/>
                    <a:pt x="30" y="8"/>
                  </a:cubicBezTo>
                  <a:cubicBezTo>
                    <a:pt x="34" y="9"/>
                    <a:pt x="30" y="11"/>
                    <a:pt x="32" y="13"/>
                  </a:cubicBezTo>
                  <a:cubicBezTo>
                    <a:pt x="34" y="16"/>
                    <a:pt x="29" y="20"/>
                    <a:pt x="30" y="22"/>
                  </a:cubicBezTo>
                  <a:cubicBezTo>
                    <a:pt x="32" y="23"/>
                    <a:pt x="27" y="28"/>
                    <a:pt x="29" y="30"/>
                  </a:cubicBezTo>
                  <a:cubicBezTo>
                    <a:pt x="30" y="30"/>
                    <a:pt x="30" y="30"/>
                    <a:pt x="35" y="25"/>
                  </a:cubicBezTo>
                  <a:cubicBezTo>
                    <a:pt x="40" y="20"/>
                    <a:pt x="38" y="25"/>
                    <a:pt x="41" y="25"/>
                  </a:cubicBezTo>
                  <a:cubicBezTo>
                    <a:pt x="43" y="25"/>
                    <a:pt x="41" y="26"/>
                    <a:pt x="43" y="25"/>
                  </a:cubicBezTo>
                  <a:cubicBezTo>
                    <a:pt x="47" y="23"/>
                    <a:pt x="46" y="19"/>
                    <a:pt x="50" y="20"/>
                  </a:cubicBezTo>
                  <a:cubicBezTo>
                    <a:pt x="53" y="22"/>
                    <a:pt x="53" y="20"/>
                    <a:pt x="55" y="23"/>
                  </a:cubicBezTo>
                  <a:cubicBezTo>
                    <a:pt x="56" y="30"/>
                    <a:pt x="61" y="28"/>
                    <a:pt x="59" y="36"/>
                  </a:cubicBezTo>
                  <a:cubicBezTo>
                    <a:pt x="58" y="44"/>
                    <a:pt x="64" y="44"/>
                    <a:pt x="64" y="45"/>
                  </a:cubicBezTo>
                  <a:cubicBezTo>
                    <a:pt x="64" y="47"/>
                    <a:pt x="67" y="47"/>
                    <a:pt x="65" y="56"/>
                  </a:cubicBezTo>
                  <a:cubicBezTo>
                    <a:pt x="65" y="58"/>
                    <a:pt x="67" y="59"/>
                    <a:pt x="62" y="61"/>
                  </a:cubicBezTo>
                  <a:cubicBezTo>
                    <a:pt x="61" y="62"/>
                    <a:pt x="62" y="59"/>
                    <a:pt x="58" y="61"/>
                  </a:cubicBezTo>
                  <a:cubicBezTo>
                    <a:pt x="53" y="61"/>
                    <a:pt x="46" y="59"/>
                    <a:pt x="44" y="64"/>
                  </a:cubicBezTo>
                  <a:cubicBezTo>
                    <a:pt x="43" y="69"/>
                    <a:pt x="41" y="67"/>
                    <a:pt x="41" y="69"/>
                  </a:cubicBezTo>
                  <a:cubicBezTo>
                    <a:pt x="41" y="70"/>
                    <a:pt x="38" y="67"/>
                    <a:pt x="40" y="72"/>
                  </a:cubicBezTo>
                  <a:cubicBezTo>
                    <a:pt x="43" y="76"/>
                    <a:pt x="40" y="78"/>
                    <a:pt x="43" y="79"/>
                  </a:cubicBezTo>
                  <a:cubicBezTo>
                    <a:pt x="44" y="81"/>
                    <a:pt x="41" y="82"/>
                    <a:pt x="44" y="87"/>
                  </a:cubicBezTo>
                </a:path>
              </a:pathLst>
            </a:custGeom>
            <a:grpFill/>
            <a:ln w="6350" cmpd="sng">
              <a:solidFill>
                <a:schemeClr val="bg1"/>
              </a:solidFill>
              <a:round/>
              <a:headEnd/>
              <a:tailEnd/>
            </a:ln>
          </p:spPr>
          <p:txBody>
            <a:bodyPr/>
            <a:lstStyle/>
            <a:p>
              <a:endParaRPr lang="en-GB" sz="1539" dirty="0"/>
            </a:p>
          </p:txBody>
        </p:sp>
        <p:sp>
          <p:nvSpPr>
            <p:cNvPr id="451" name="Freeform 69"/>
            <p:cNvSpPr>
              <a:spLocks/>
            </p:cNvSpPr>
            <p:nvPr/>
          </p:nvSpPr>
          <p:spPr bwMode="auto">
            <a:xfrm>
              <a:off x="7236119" y="4719748"/>
              <a:ext cx="16068" cy="72304"/>
            </a:xfrm>
            <a:custGeom>
              <a:avLst/>
              <a:gdLst/>
              <a:ahLst/>
              <a:cxnLst>
                <a:cxn ang="0">
                  <a:pos x="3" y="0"/>
                </a:cxn>
                <a:cxn ang="0">
                  <a:pos x="3" y="6"/>
                </a:cxn>
                <a:cxn ang="0">
                  <a:pos x="3" y="11"/>
                </a:cxn>
                <a:cxn ang="0">
                  <a:pos x="3" y="15"/>
                </a:cxn>
                <a:cxn ang="0">
                  <a:pos x="1" y="20"/>
                </a:cxn>
                <a:cxn ang="0">
                  <a:pos x="1" y="9"/>
                </a:cxn>
                <a:cxn ang="0">
                  <a:pos x="3" y="0"/>
                </a:cxn>
              </a:cxnLst>
              <a:rect l="0" t="0" r="r" b="b"/>
              <a:pathLst>
                <a:path w="5" h="23">
                  <a:moveTo>
                    <a:pt x="3" y="0"/>
                  </a:moveTo>
                  <a:cubicBezTo>
                    <a:pt x="5" y="1"/>
                    <a:pt x="5" y="4"/>
                    <a:pt x="3" y="6"/>
                  </a:cubicBezTo>
                  <a:cubicBezTo>
                    <a:pt x="3" y="6"/>
                    <a:pt x="5" y="11"/>
                    <a:pt x="3" y="11"/>
                  </a:cubicBezTo>
                  <a:cubicBezTo>
                    <a:pt x="1" y="12"/>
                    <a:pt x="3" y="12"/>
                    <a:pt x="3" y="15"/>
                  </a:cubicBezTo>
                  <a:cubicBezTo>
                    <a:pt x="1" y="17"/>
                    <a:pt x="1" y="23"/>
                    <a:pt x="1" y="20"/>
                  </a:cubicBezTo>
                  <a:cubicBezTo>
                    <a:pt x="0" y="15"/>
                    <a:pt x="1" y="17"/>
                    <a:pt x="1" y="9"/>
                  </a:cubicBezTo>
                  <a:cubicBezTo>
                    <a:pt x="1" y="3"/>
                    <a:pt x="3" y="0"/>
                    <a:pt x="3" y="0"/>
                  </a:cubicBezTo>
                </a:path>
              </a:pathLst>
            </a:custGeom>
            <a:grpFill/>
            <a:ln w="6350" cmpd="sng">
              <a:solidFill>
                <a:schemeClr val="bg1"/>
              </a:solidFill>
              <a:round/>
              <a:headEnd/>
              <a:tailEnd/>
            </a:ln>
          </p:spPr>
          <p:txBody>
            <a:bodyPr/>
            <a:lstStyle/>
            <a:p>
              <a:endParaRPr lang="en-GB" sz="1539" dirty="0"/>
            </a:p>
          </p:txBody>
        </p:sp>
        <p:sp>
          <p:nvSpPr>
            <p:cNvPr id="452" name="Freeform 70"/>
            <p:cNvSpPr>
              <a:spLocks/>
            </p:cNvSpPr>
            <p:nvPr/>
          </p:nvSpPr>
          <p:spPr bwMode="auto">
            <a:xfrm>
              <a:off x="7229693" y="4801692"/>
              <a:ext cx="9641" cy="16068"/>
            </a:xfrm>
            <a:custGeom>
              <a:avLst/>
              <a:gdLst/>
              <a:ahLst/>
              <a:cxnLst>
                <a:cxn ang="0">
                  <a:pos x="2" y="0"/>
                </a:cxn>
                <a:cxn ang="0">
                  <a:pos x="0" y="5"/>
                </a:cxn>
                <a:cxn ang="0">
                  <a:pos x="2" y="0"/>
                </a:cxn>
              </a:cxnLst>
              <a:rect l="0" t="0" r="r" b="b"/>
              <a:pathLst>
                <a:path w="3" h="5">
                  <a:moveTo>
                    <a:pt x="2" y="0"/>
                  </a:moveTo>
                  <a:cubicBezTo>
                    <a:pt x="3" y="0"/>
                    <a:pt x="2" y="5"/>
                    <a:pt x="0" y="5"/>
                  </a:cubicBezTo>
                  <a:cubicBezTo>
                    <a:pt x="0" y="3"/>
                    <a:pt x="0" y="0"/>
                    <a:pt x="2" y="0"/>
                  </a:cubicBezTo>
                </a:path>
              </a:pathLst>
            </a:custGeom>
            <a:grpFill/>
            <a:ln w="6350" cmpd="sng">
              <a:solidFill>
                <a:schemeClr val="bg1"/>
              </a:solidFill>
              <a:round/>
              <a:headEnd/>
              <a:tailEnd/>
            </a:ln>
          </p:spPr>
          <p:txBody>
            <a:bodyPr/>
            <a:lstStyle/>
            <a:p>
              <a:endParaRPr lang="en-GB" sz="1539" dirty="0"/>
            </a:p>
          </p:txBody>
        </p:sp>
        <p:sp>
          <p:nvSpPr>
            <p:cNvPr id="453" name="Freeform 71"/>
            <p:cNvSpPr>
              <a:spLocks/>
            </p:cNvSpPr>
            <p:nvPr/>
          </p:nvSpPr>
          <p:spPr bwMode="auto">
            <a:xfrm>
              <a:off x="7261828" y="4914164"/>
              <a:ext cx="12854" cy="17674"/>
            </a:xfrm>
            <a:custGeom>
              <a:avLst/>
              <a:gdLst/>
              <a:ahLst/>
              <a:cxnLst>
                <a:cxn ang="0">
                  <a:pos x="1" y="1"/>
                </a:cxn>
                <a:cxn ang="0">
                  <a:pos x="3" y="4"/>
                </a:cxn>
                <a:cxn ang="0">
                  <a:pos x="1" y="1"/>
                </a:cxn>
              </a:cxnLst>
              <a:rect l="0" t="0" r="r" b="b"/>
              <a:pathLst>
                <a:path w="4" h="6">
                  <a:moveTo>
                    <a:pt x="1" y="1"/>
                  </a:moveTo>
                  <a:cubicBezTo>
                    <a:pt x="3" y="0"/>
                    <a:pt x="4" y="3"/>
                    <a:pt x="3" y="4"/>
                  </a:cubicBezTo>
                  <a:cubicBezTo>
                    <a:pt x="1" y="6"/>
                    <a:pt x="0" y="1"/>
                    <a:pt x="1" y="1"/>
                  </a:cubicBezTo>
                </a:path>
              </a:pathLst>
            </a:custGeom>
            <a:grpFill/>
            <a:ln w="6350" cmpd="sng">
              <a:solidFill>
                <a:schemeClr val="bg1"/>
              </a:solidFill>
              <a:round/>
              <a:headEnd/>
              <a:tailEnd/>
            </a:ln>
          </p:spPr>
          <p:txBody>
            <a:bodyPr/>
            <a:lstStyle/>
            <a:p>
              <a:endParaRPr lang="en-GB" sz="1539" dirty="0"/>
            </a:p>
          </p:txBody>
        </p:sp>
        <p:sp>
          <p:nvSpPr>
            <p:cNvPr id="454" name="Freeform 72"/>
            <p:cNvSpPr>
              <a:spLocks/>
            </p:cNvSpPr>
            <p:nvPr/>
          </p:nvSpPr>
          <p:spPr bwMode="auto">
            <a:xfrm>
              <a:off x="7236119" y="4848287"/>
              <a:ext cx="9641" cy="12854"/>
            </a:xfrm>
            <a:custGeom>
              <a:avLst/>
              <a:gdLst/>
              <a:ahLst/>
              <a:cxnLst>
                <a:cxn ang="0">
                  <a:pos x="1" y="0"/>
                </a:cxn>
                <a:cxn ang="0">
                  <a:pos x="1" y="4"/>
                </a:cxn>
                <a:cxn ang="0">
                  <a:pos x="1" y="0"/>
                </a:cxn>
              </a:cxnLst>
              <a:rect l="0" t="0" r="r" b="b"/>
              <a:pathLst>
                <a:path w="3" h="4">
                  <a:moveTo>
                    <a:pt x="1" y="0"/>
                  </a:moveTo>
                  <a:cubicBezTo>
                    <a:pt x="1" y="0"/>
                    <a:pt x="3" y="2"/>
                    <a:pt x="1" y="4"/>
                  </a:cubicBezTo>
                  <a:cubicBezTo>
                    <a:pt x="1" y="4"/>
                    <a:pt x="0" y="2"/>
                    <a:pt x="1" y="0"/>
                  </a:cubicBezTo>
                </a:path>
              </a:pathLst>
            </a:custGeom>
            <a:grpFill/>
            <a:ln w="6350" cmpd="sng">
              <a:solidFill>
                <a:schemeClr val="bg1"/>
              </a:solidFill>
              <a:round/>
              <a:headEnd/>
              <a:tailEnd/>
            </a:ln>
          </p:spPr>
          <p:txBody>
            <a:bodyPr/>
            <a:lstStyle/>
            <a:p>
              <a:endParaRPr lang="en-GB" sz="1539" dirty="0"/>
            </a:p>
          </p:txBody>
        </p:sp>
        <p:sp>
          <p:nvSpPr>
            <p:cNvPr id="455" name="Freeform 73"/>
            <p:cNvSpPr>
              <a:spLocks/>
            </p:cNvSpPr>
            <p:nvPr/>
          </p:nvSpPr>
          <p:spPr bwMode="auto">
            <a:xfrm>
              <a:off x="7255400" y="4888456"/>
              <a:ext cx="6427" cy="6427"/>
            </a:xfrm>
            <a:custGeom>
              <a:avLst/>
              <a:gdLst/>
              <a:ahLst/>
              <a:cxnLst>
                <a:cxn ang="0">
                  <a:pos x="0" y="2"/>
                </a:cxn>
                <a:cxn ang="0">
                  <a:pos x="2" y="0"/>
                </a:cxn>
                <a:cxn ang="0">
                  <a:pos x="0" y="2"/>
                </a:cxn>
              </a:cxnLst>
              <a:rect l="0" t="0" r="r" b="b"/>
              <a:pathLst>
                <a:path w="2" h="2">
                  <a:moveTo>
                    <a:pt x="0" y="2"/>
                  </a:moveTo>
                  <a:cubicBezTo>
                    <a:pt x="0" y="2"/>
                    <a:pt x="0" y="0"/>
                    <a:pt x="2" y="0"/>
                  </a:cubicBezTo>
                  <a:cubicBezTo>
                    <a:pt x="2" y="2"/>
                    <a:pt x="2" y="2"/>
                    <a:pt x="0" y="2"/>
                  </a:cubicBezTo>
                </a:path>
              </a:pathLst>
            </a:custGeom>
            <a:grpFill/>
            <a:ln w="6350" cmpd="sng">
              <a:solidFill>
                <a:schemeClr val="bg1"/>
              </a:solidFill>
              <a:round/>
              <a:headEnd/>
              <a:tailEnd/>
            </a:ln>
          </p:spPr>
          <p:txBody>
            <a:bodyPr/>
            <a:lstStyle/>
            <a:p>
              <a:endParaRPr lang="en-GB" sz="1539" dirty="0"/>
            </a:p>
          </p:txBody>
        </p:sp>
        <p:sp>
          <p:nvSpPr>
            <p:cNvPr id="456" name="Freeform 74"/>
            <p:cNvSpPr>
              <a:spLocks/>
            </p:cNvSpPr>
            <p:nvPr/>
          </p:nvSpPr>
          <p:spPr bwMode="auto">
            <a:xfrm>
              <a:off x="7473923" y="4408038"/>
              <a:ext cx="183173" cy="473992"/>
            </a:xfrm>
            <a:custGeom>
              <a:avLst/>
              <a:gdLst/>
              <a:ahLst/>
              <a:cxnLst>
                <a:cxn ang="0">
                  <a:pos x="41" y="25"/>
                </a:cxn>
                <a:cxn ang="0">
                  <a:pos x="34" y="34"/>
                </a:cxn>
                <a:cxn ang="0">
                  <a:pos x="35" y="56"/>
                </a:cxn>
                <a:cxn ang="0">
                  <a:pos x="49" y="76"/>
                </a:cxn>
                <a:cxn ang="0">
                  <a:pos x="56" y="104"/>
                </a:cxn>
                <a:cxn ang="0">
                  <a:pos x="56" y="118"/>
                </a:cxn>
                <a:cxn ang="0">
                  <a:pos x="38" y="129"/>
                </a:cxn>
                <a:cxn ang="0">
                  <a:pos x="32" y="141"/>
                </a:cxn>
                <a:cxn ang="0">
                  <a:pos x="21" y="143"/>
                </a:cxn>
                <a:cxn ang="0">
                  <a:pos x="18" y="130"/>
                </a:cxn>
                <a:cxn ang="0">
                  <a:pos x="24" y="126"/>
                </a:cxn>
                <a:cxn ang="0">
                  <a:pos x="31" y="124"/>
                </a:cxn>
                <a:cxn ang="0">
                  <a:pos x="34" y="118"/>
                </a:cxn>
                <a:cxn ang="0">
                  <a:pos x="41" y="112"/>
                </a:cxn>
                <a:cxn ang="0">
                  <a:pos x="43" y="99"/>
                </a:cxn>
                <a:cxn ang="0">
                  <a:pos x="43" y="89"/>
                </a:cxn>
                <a:cxn ang="0">
                  <a:pos x="41" y="76"/>
                </a:cxn>
                <a:cxn ang="0">
                  <a:pos x="37" y="72"/>
                </a:cxn>
                <a:cxn ang="0">
                  <a:pos x="27" y="56"/>
                </a:cxn>
                <a:cxn ang="0">
                  <a:pos x="24" y="48"/>
                </a:cxn>
                <a:cxn ang="0">
                  <a:pos x="15" y="40"/>
                </a:cxn>
                <a:cxn ang="0">
                  <a:pos x="23" y="34"/>
                </a:cxn>
                <a:cxn ang="0">
                  <a:pos x="18" y="31"/>
                </a:cxn>
                <a:cxn ang="0">
                  <a:pos x="14" y="27"/>
                </a:cxn>
                <a:cxn ang="0">
                  <a:pos x="6" y="23"/>
                </a:cxn>
                <a:cxn ang="0">
                  <a:pos x="6" y="19"/>
                </a:cxn>
                <a:cxn ang="0">
                  <a:pos x="0" y="11"/>
                </a:cxn>
                <a:cxn ang="0">
                  <a:pos x="8" y="11"/>
                </a:cxn>
                <a:cxn ang="0">
                  <a:pos x="12" y="8"/>
                </a:cxn>
                <a:cxn ang="0">
                  <a:pos x="17" y="8"/>
                </a:cxn>
                <a:cxn ang="0">
                  <a:pos x="24" y="2"/>
                </a:cxn>
                <a:cxn ang="0">
                  <a:pos x="35" y="6"/>
                </a:cxn>
                <a:cxn ang="0">
                  <a:pos x="37" y="14"/>
                </a:cxn>
                <a:cxn ang="0">
                  <a:pos x="41" y="19"/>
                </a:cxn>
                <a:cxn ang="0">
                  <a:pos x="43" y="22"/>
                </a:cxn>
              </a:cxnLst>
              <a:rect l="0" t="0" r="r" b="b"/>
              <a:pathLst>
                <a:path w="59" h="152">
                  <a:moveTo>
                    <a:pt x="43" y="22"/>
                  </a:moveTo>
                  <a:cubicBezTo>
                    <a:pt x="41" y="23"/>
                    <a:pt x="43" y="25"/>
                    <a:pt x="41" y="25"/>
                  </a:cubicBezTo>
                  <a:cubicBezTo>
                    <a:pt x="40" y="27"/>
                    <a:pt x="40" y="25"/>
                    <a:pt x="38" y="27"/>
                  </a:cubicBezTo>
                  <a:cubicBezTo>
                    <a:pt x="35" y="28"/>
                    <a:pt x="38" y="31"/>
                    <a:pt x="34" y="34"/>
                  </a:cubicBezTo>
                  <a:cubicBezTo>
                    <a:pt x="31" y="37"/>
                    <a:pt x="27" y="44"/>
                    <a:pt x="29" y="50"/>
                  </a:cubicBezTo>
                  <a:cubicBezTo>
                    <a:pt x="32" y="54"/>
                    <a:pt x="34" y="53"/>
                    <a:pt x="35" y="56"/>
                  </a:cubicBezTo>
                  <a:cubicBezTo>
                    <a:pt x="35" y="59"/>
                    <a:pt x="38" y="64"/>
                    <a:pt x="43" y="68"/>
                  </a:cubicBezTo>
                  <a:cubicBezTo>
                    <a:pt x="47" y="73"/>
                    <a:pt x="49" y="72"/>
                    <a:pt x="49" y="76"/>
                  </a:cubicBezTo>
                  <a:cubicBezTo>
                    <a:pt x="50" y="79"/>
                    <a:pt x="53" y="79"/>
                    <a:pt x="56" y="89"/>
                  </a:cubicBezTo>
                  <a:cubicBezTo>
                    <a:pt x="58" y="98"/>
                    <a:pt x="56" y="103"/>
                    <a:pt x="56" y="104"/>
                  </a:cubicBezTo>
                  <a:cubicBezTo>
                    <a:pt x="58" y="106"/>
                    <a:pt x="59" y="109"/>
                    <a:pt x="58" y="109"/>
                  </a:cubicBezTo>
                  <a:cubicBezTo>
                    <a:pt x="56" y="109"/>
                    <a:pt x="58" y="113"/>
                    <a:pt x="56" y="118"/>
                  </a:cubicBezTo>
                  <a:cubicBezTo>
                    <a:pt x="55" y="124"/>
                    <a:pt x="50" y="123"/>
                    <a:pt x="46" y="127"/>
                  </a:cubicBezTo>
                  <a:cubicBezTo>
                    <a:pt x="40" y="134"/>
                    <a:pt x="40" y="130"/>
                    <a:pt x="38" y="129"/>
                  </a:cubicBezTo>
                  <a:cubicBezTo>
                    <a:pt x="37" y="127"/>
                    <a:pt x="37" y="138"/>
                    <a:pt x="34" y="140"/>
                  </a:cubicBezTo>
                  <a:cubicBezTo>
                    <a:pt x="32" y="140"/>
                    <a:pt x="35" y="140"/>
                    <a:pt x="32" y="141"/>
                  </a:cubicBezTo>
                  <a:cubicBezTo>
                    <a:pt x="29" y="143"/>
                    <a:pt x="27" y="144"/>
                    <a:pt x="24" y="148"/>
                  </a:cubicBezTo>
                  <a:cubicBezTo>
                    <a:pt x="21" y="152"/>
                    <a:pt x="21" y="149"/>
                    <a:pt x="21" y="143"/>
                  </a:cubicBezTo>
                  <a:cubicBezTo>
                    <a:pt x="21" y="135"/>
                    <a:pt x="24" y="137"/>
                    <a:pt x="23" y="134"/>
                  </a:cubicBezTo>
                  <a:cubicBezTo>
                    <a:pt x="21" y="130"/>
                    <a:pt x="20" y="135"/>
                    <a:pt x="18" y="130"/>
                  </a:cubicBezTo>
                  <a:cubicBezTo>
                    <a:pt x="20" y="129"/>
                    <a:pt x="24" y="130"/>
                    <a:pt x="23" y="127"/>
                  </a:cubicBezTo>
                  <a:cubicBezTo>
                    <a:pt x="23" y="127"/>
                    <a:pt x="24" y="124"/>
                    <a:pt x="24" y="126"/>
                  </a:cubicBezTo>
                  <a:cubicBezTo>
                    <a:pt x="26" y="127"/>
                    <a:pt x="29" y="123"/>
                    <a:pt x="29" y="126"/>
                  </a:cubicBezTo>
                  <a:cubicBezTo>
                    <a:pt x="31" y="127"/>
                    <a:pt x="35" y="127"/>
                    <a:pt x="31" y="124"/>
                  </a:cubicBezTo>
                  <a:cubicBezTo>
                    <a:pt x="29" y="123"/>
                    <a:pt x="31" y="121"/>
                    <a:pt x="31" y="120"/>
                  </a:cubicBezTo>
                  <a:cubicBezTo>
                    <a:pt x="29" y="118"/>
                    <a:pt x="31" y="117"/>
                    <a:pt x="34" y="118"/>
                  </a:cubicBezTo>
                  <a:cubicBezTo>
                    <a:pt x="37" y="120"/>
                    <a:pt x="32" y="115"/>
                    <a:pt x="37" y="115"/>
                  </a:cubicBezTo>
                  <a:cubicBezTo>
                    <a:pt x="40" y="115"/>
                    <a:pt x="40" y="112"/>
                    <a:pt x="41" y="112"/>
                  </a:cubicBezTo>
                  <a:cubicBezTo>
                    <a:pt x="44" y="113"/>
                    <a:pt x="44" y="110"/>
                    <a:pt x="43" y="107"/>
                  </a:cubicBezTo>
                  <a:cubicBezTo>
                    <a:pt x="43" y="104"/>
                    <a:pt x="44" y="103"/>
                    <a:pt x="43" y="99"/>
                  </a:cubicBezTo>
                  <a:cubicBezTo>
                    <a:pt x="43" y="96"/>
                    <a:pt x="43" y="96"/>
                    <a:pt x="41" y="95"/>
                  </a:cubicBezTo>
                  <a:cubicBezTo>
                    <a:pt x="41" y="95"/>
                    <a:pt x="43" y="90"/>
                    <a:pt x="43" y="89"/>
                  </a:cubicBezTo>
                  <a:cubicBezTo>
                    <a:pt x="43" y="85"/>
                    <a:pt x="46" y="84"/>
                    <a:pt x="43" y="81"/>
                  </a:cubicBezTo>
                  <a:cubicBezTo>
                    <a:pt x="40" y="78"/>
                    <a:pt x="40" y="78"/>
                    <a:pt x="41" y="76"/>
                  </a:cubicBezTo>
                  <a:cubicBezTo>
                    <a:pt x="43" y="76"/>
                    <a:pt x="43" y="75"/>
                    <a:pt x="41" y="75"/>
                  </a:cubicBezTo>
                  <a:cubicBezTo>
                    <a:pt x="41" y="76"/>
                    <a:pt x="38" y="70"/>
                    <a:pt x="37" y="72"/>
                  </a:cubicBezTo>
                  <a:cubicBezTo>
                    <a:pt x="35" y="72"/>
                    <a:pt x="37" y="64"/>
                    <a:pt x="34" y="62"/>
                  </a:cubicBezTo>
                  <a:cubicBezTo>
                    <a:pt x="31" y="62"/>
                    <a:pt x="27" y="59"/>
                    <a:pt x="27" y="56"/>
                  </a:cubicBezTo>
                  <a:cubicBezTo>
                    <a:pt x="26" y="51"/>
                    <a:pt x="26" y="54"/>
                    <a:pt x="24" y="51"/>
                  </a:cubicBezTo>
                  <a:cubicBezTo>
                    <a:pt x="23" y="50"/>
                    <a:pt x="24" y="50"/>
                    <a:pt x="24" y="48"/>
                  </a:cubicBezTo>
                  <a:cubicBezTo>
                    <a:pt x="23" y="48"/>
                    <a:pt x="21" y="48"/>
                    <a:pt x="17" y="45"/>
                  </a:cubicBezTo>
                  <a:cubicBezTo>
                    <a:pt x="12" y="40"/>
                    <a:pt x="17" y="42"/>
                    <a:pt x="15" y="40"/>
                  </a:cubicBezTo>
                  <a:cubicBezTo>
                    <a:pt x="14" y="36"/>
                    <a:pt x="20" y="40"/>
                    <a:pt x="21" y="39"/>
                  </a:cubicBezTo>
                  <a:cubicBezTo>
                    <a:pt x="21" y="36"/>
                    <a:pt x="24" y="36"/>
                    <a:pt x="23" y="34"/>
                  </a:cubicBezTo>
                  <a:cubicBezTo>
                    <a:pt x="21" y="33"/>
                    <a:pt x="21" y="34"/>
                    <a:pt x="20" y="33"/>
                  </a:cubicBezTo>
                  <a:cubicBezTo>
                    <a:pt x="20" y="31"/>
                    <a:pt x="17" y="33"/>
                    <a:pt x="18" y="31"/>
                  </a:cubicBezTo>
                  <a:cubicBezTo>
                    <a:pt x="21" y="30"/>
                    <a:pt x="21" y="28"/>
                    <a:pt x="18" y="27"/>
                  </a:cubicBezTo>
                  <a:cubicBezTo>
                    <a:pt x="15" y="25"/>
                    <a:pt x="15" y="25"/>
                    <a:pt x="14" y="27"/>
                  </a:cubicBezTo>
                  <a:cubicBezTo>
                    <a:pt x="12" y="31"/>
                    <a:pt x="11" y="27"/>
                    <a:pt x="9" y="27"/>
                  </a:cubicBezTo>
                  <a:cubicBezTo>
                    <a:pt x="8" y="28"/>
                    <a:pt x="8" y="25"/>
                    <a:pt x="6" y="23"/>
                  </a:cubicBezTo>
                  <a:cubicBezTo>
                    <a:pt x="6" y="22"/>
                    <a:pt x="8" y="22"/>
                    <a:pt x="6" y="22"/>
                  </a:cubicBezTo>
                  <a:cubicBezTo>
                    <a:pt x="6" y="20"/>
                    <a:pt x="8" y="19"/>
                    <a:pt x="6" y="19"/>
                  </a:cubicBezTo>
                  <a:cubicBezTo>
                    <a:pt x="6" y="19"/>
                    <a:pt x="6" y="16"/>
                    <a:pt x="5" y="19"/>
                  </a:cubicBezTo>
                  <a:cubicBezTo>
                    <a:pt x="5" y="20"/>
                    <a:pt x="6" y="17"/>
                    <a:pt x="0" y="11"/>
                  </a:cubicBezTo>
                  <a:cubicBezTo>
                    <a:pt x="3" y="11"/>
                    <a:pt x="2" y="6"/>
                    <a:pt x="5" y="8"/>
                  </a:cubicBezTo>
                  <a:cubicBezTo>
                    <a:pt x="8" y="9"/>
                    <a:pt x="6" y="11"/>
                    <a:pt x="8" y="11"/>
                  </a:cubicBezTo>
                  <a:cubicBezTo>
                    <a:pt x="9" y="11"/>
                    <a:pt x="9" y="5"/>
                    <a:pt x="11" y="8"/>
                  </a:cubicBezTo>
                  <a:cubicBezTo>
                    <a:pt x="12" y="9"/>
                    <a:pt x="12" y="8"/>
                    <a:pt x="12" y="8"/>
                  </a:cubicBezTo>
                  <a:cubicBezTo>
                    <a:pt x="14" y="9"/>
                    <a:pt x="15" y="13"/>
                    <a:pt x="15" y="9"/>
                  </a:cubicBezTo>
                  <a:cubicBezTo>
                    <a:pt x="15" y="6"/>
                    <a:pt x="17" y="6"/>
                    <a:pt x="17" y="8"/>
                  </a:cubicBezTo>
                  <a:cubicBezTo>
                    <a:pt x="18" y="9"/>
                    <a:pt x="23" y="6"/>
                    <a:pt x="21" y="5"/>
                  </a:cubicBezTo>
                  <a:cubicBezTo>
                    <a:pt x="21" y="3"/>
                    <a:pt x="23" y="5"/>
                    <a:pt x="24" y="2"/>
                  </a:cubicBezTo>
                  <a:cubicBezTo>
                    <a:pt x="26" y="0"/>
                    <a:pt x="27" y="6"/>
                    <a:pt x="31" y="6"/>
                  </a:cubicBezTo>
                  <a:cubicBezTo>
                    <a:pt x="34" y="5"/>
                    <a:pt x="32" y="8"/>
                    <a:pt x="35" y="6"/>
                  </a:cubicBezTo>
                  <a:cubicBezTo>
                    <a:pt x="37" y="6"/>
                    <a:pt x="38" y="6"/>
                    <a:pt x="37" y="9"/>
                  </a:cubicBezTo>
                  <a:cubicBezTo>
                    <a:pt x="34" y="13"/>
                    <a:pt x="37" y="11"/>
                    <a:pt x="37" y="14"/>
                  </a:cubicBezTo>
                  <a:cubicBezTo>
                    <a:pt x="37" y="16"/>
                    <a:pt x="38" y="14"/>
                    <a:pt x="40" y="17"/>
                  </a:cubicBezTo>
                  <a:cubicBezTo>
                    <a:pt x="40" y="19"/>
                    <a:pt x="41" y="17"/>
                    <a:pt x="41" y="19"/>
                  </a:cubicBezTo>
                  <a:cubicBezTo>
                    <a:pt x="43" y="20"/>
                    <a:pt x="44" y="19"/>
                    <a:pt x="47" y="20"/>
                  </a:cubicBezTo>
                  <a:cubicBezTo>
                    <a:pt x="47" y="20"/>
                    <a:pt x="46" y="20"/>
                    <a:pt x="43" y="22"/>
                  </a:cubicBezTo>
                </a:path>
              </a:pathLst>
            </a:custGeom>
            <a:grpFill/>
            <a:ln w="6350" cmpd="sng">
              <a:solidFill>
                <a:schemeClr val="bg1"/>
              </a:solidFill>
              <a:round/>
              <a:headEnd/>
              <a:tailEnd/>
            </a:ln>
          </p:spPr>
          <p:txBody>
            <a:bodyPr/>
            <a:lstStyle/>
            <a:p>
              <a:endParaRPr lang="en-GB" sz="1539" dirty="0"/>
            </a:p>
          </p:txBody>
        </p:sp>
        <p:sp>
          <p:nvSpPr>
            <p:cNvPr id="457" name="Freeform 75"/>
            <p:cNvSpPr>
              <a:spLocks/>
            </p:cNvSpPr>
            <p:nvPr/>
          </p:nvSpPr>
          <p:spPr bwMode="auto">
            <a:xfrm>
              <a:off x="7427326" y="4443387"/>
              <a:ext cx="186387" cy="271541"/>
            </a:xfrm>
            <a:custGeom>
              <a:avLst/>
              <a:gdLst/>
              <a:ahLst/>
              <a:cxnLst>
                <a:cxn ang="0">
                  <a:pos x="0" y="20"/>
                </a:cxn>
                <a:cxn ang="0">
                  <a:pos x="2" y="22"/>
                </a:cxn>
                <a:cxn ang="0">
                  <a:pos x="3" y="29"/>
                </a:cxn>
                <a:cxn ang="0">
                  <a:pos x="8" y="28"/>
                </a:cxn>
                <a:cxn ang="0">
                  <a:pos x="9" y="32"/>
                </a:cxn>
                <a:cxn ang="0">
                  <a:pos x="8" y="42"/>
                </a:cxn>
                <a:cxn ang="0">
                  <a:pos x="6" y="50"/>
                </a:cxn>
                <a:cxn ang="0">
                  <a:pos x="12" y="45"/>
                </a:cxn>
                <a:cxn ang="0">
                  <a:pos x="18" y="45"/>
                </a:cxn>
                <a:cxn ang="0">
                  <a:pos x="20" y="45"/>
                </a:cxn>
                <a:cxn ang="0">
                  <a:pos x="27" y="40"/>
                </a:cxn>
                <a:cxn ang="0">
                  <a:pos x="32" y="43"/>
                </a:cxn>
                <a:cxn ang="0">
                  <a:pos x="36" y="56"/>
                </a:cxn>
                <a:cxn ang="0">
                  <a:pos x="41" y="65"/>
                </a:cxn>
                <a:cxn ang="0">
                  <a:pos x="42" y="76"/>
                </a:cxn>
                <a:cxn ang="0">
                  <a:pos x="39" y="81"/>
                </a:cxn>
                <a:cxn ang="0">
                  <a:pos x="44" y="84"/>
                </a:cxn>
                <a:cxn ang="0">
                  <a:pos x="47" y="83"/>
                </a:cxn>
                <a:cxn ang="0">
                  <a:pos x="50" y="79"/>
                </a:cxn>
                <a:cxn ang="0">
                  <a:pos x="53" y="81"/>
                </a:cxn>
                <a:cxn ang="0">
                  <a:pos x="56" y="79"/>
                </a:cxn>
                <a:cxn ang="0">
                  <a:pos x="57" y="78"/>
                </a:cxn>
                <a:cxn ang="0">
                  <a:pos x="57" y="70"/>
                </a:cxn>
                <a:cxn ang="0">
                  <a:pos x="56" y="65"/>
                </a:cxn>
                <a:cxn ang="0">
                  <a:pos x="56" y="64"/>
                </a:cxn>
                <a:cxn ang="0">
                  <a:pos x="51" y="61"/>
                </a:cxn>
                <a:cxn ang="0">
                  <a:pos x="48" y="51"/>
                </a:cxn>
                <a:cxn ang="0">
                  <a:pos x="42" y="45"/>
                </a:cxn>
                <a:cxn ang="0">
                  <a:pos x="39" y="40"/>
                </a:cxn>
                <a:cxn ang="0">
                  <a:pos x="39" y="37"/>
                </a:cxn>
                <a:cxn ang="0">
                  <a:pos x="32" y="34"/>
                </a:cxn>
                <a:cxn ang="0">
                  <a:pos x="30" y="29"/>
                </a:cxn>
                <a:cxn ang="0">
                  <a:pos x="36" y="28"/>
                </a:cxn>
                <a:cxn ang="0">
                  <a:pos x="38" y="23"/>
                </a:cxn>
                <a:cxn ang="0">
                  <a:pos x="35" y="22"/>
                </a:cxn>
                <a:cxn ang="0">
                  <a:pos x="33" y="20"/>
                </a:cxn>
                <a:cxn ang="0">
                  <a:pos x="33" y="15"/>
                </a:cxn>
                <a:cxn ang="0">
                  <a:pos x="29" y="15"/>
                </a:cxn>
                <a:cxn ang="0">
                  <a:pos x="24" y="15"/>
                </a:cxn>
                <a:cxn ang="0">
                  <a:pos x="21" y="12"/>
                </a:cxn>
                <a:cxn ang="0">
                  <a:pos x="21" y="11"/>
                </a:cxn>
                <a:cxn ang="0">
                  <a:pos x="21" y="7"/>
                </a:cxn>
                <a:cxn ang="0">
                  <a:pos x="20" y="7"/>
                </a:cxn>
                <a:cxn ang="0">
                  <a:pos x="15" y="0"/>
                </a:cxn>
                <a:cxn ang="0">
                  <a:pos x="12" y="4"/>
                </a:cxn>
                <a:cxn ang="0">
                  <a:pos x="12" y="11"/>
                </a:cxn>
                <a:cxn ang="0">
                  <a:pos x="12" y="12"/>
                </a:cxn>
                <a:cxn ang="0">
                  <a:pos x="8" y="9"/>
                </a:cxn>
                <a:cxn ang="0">
                  <a:pos x="3" y="14"/>
                </a:cxn>
                <a:cxn ang="0">
                  <a:pos x="0" y="20"/>
                </a:cxn>
              </a:cxnLst>
              <a:rect l="0" t="0" r="r" b="b"/>
              <a:pathLst>
                <a:path w="60" h="87">
                  <a:moveTo>
                    <a:pt x="0" y="20"/>
                  </a:moveTo>
                  <a:cubicBezTo>
                    <a:pt x="0" y="23"/>
                    <a:pt x="0" y="20"/>
                    <a:pt x="2" y="22"/>
                  </a:cubicBezTo>
                  <a:cubicBezTo>
                    <a:pt x="5" y="25"/>
                    <a:pt x="0" y="29"/>
                    <a:pt x="3" y="29"/>
                  </a:cubicBezTo>
                  <a:cubicBezTo>
                    <a:pt x="6" y="29"/>
                    <a:pt x="5" y="28"/>
                    <a:pt x="8" y="28"/>
                  </a:cubicBezTo>
                  <a:cubicBezTo>
                    <a:pt x="11" y="29"/>
                    <a:pt x="8" y="31"/>
                    <a:pt x="9" y="32"/>
                  </a:cubicBezTo>
                  <a:cubicBezTo>
                    <a:pt x="11" y="36"/>
                    <a:pt x="6" y="40"/>
                    <a:pt x="8" y="42"/>
                  </a:cubicBezTo>
                  <a:cubicBezTo>
                    <a:pt x="9" y="43"/>
                    <a:pt x="5" y="48"/>
                    <a:pt x="6" y="50"/>
                  </a:cubicBezTo>
                  <a:cubicBezTo>
                    <a:pt x="8" y="50"/>
                    <a:pt x="8" y="50"/>
                    <a:pt x="12" y="45"/>
                  </a:cubicBezTo>
                  <a:cubicBezTo>
                    <a:pt x="17" y="40"/>
                    <a:pt x="15" y="45"/>
                    <a:pt x="18" y="45"/>
                  </a:cubicBezTo>
                  <a:cubicBezTo>
                    <a:pt x="20" y="45"/>
                    <a:pt x="18" y="46"/>
                    <a:pt x="20" y="45"/>
                  </a:cubicBezTo>
                  <a:cubicBezTo>
                    <a:pt x="24" y="43"/>
                    <a:pt x="23" y="39"/>
                    <a:pt x="27" y="40"/>
                  </a:cubicBezTo>
                  <a:cubicBezTo>
                    <a:pt x="30" y="42"/>
                    <a:pt x="30" y="40"/>
                    <a:pt x="32" y="43"/>
                  </a:cubicBezTo>
                  <a:cubicBezTo>
                    <a:pt x="33" y="50"/>
                    <a:pt x="38" y="48"/>
                    <a:pt x="36" y="56"/>
                  </a:cubicBezTo>
                  <a:cubicBezTo>
                    <a:pt x="35" y="64"/>
                    <a:pt x="41" y="64"/>
                    <a:pt x="41" y="65"/>
                  </a:cubicBezTo>
                  <a:cubicBezTo>
                    <a:pt x="41" y="67"/>
                    <a:pt x="44" y="67"/>
                    <a:pt x="42" y="76"/>
                  </a:cubicBezTo>
                  <a:cubicBezTo>
                    <a:pt x="42" y="78"/>
                    <a:pt x="44" y="79"/>
                    <a:pt x="39" y="81"/>
                  </a:cubicBezTo>
                  <a:cubicBezTo>
                    <a:pt x="41" y="86"/>
                    <a:pt x="42" y="81"/>
                    <a:pt x="44" y="84"/>
                  </a:cubicBezTo>
                  <a:cubicBezTo>
                    <a:pt x="45" y="87"/>
                    <a:pt x="48" y="86"/>
                    <a:pt x="47" y="83"/>
                  </a:cubicBezTo>
                  <a:cubicBezTo>
                    <a:pt x="44" y="79"/>
                    <a:pt x="48" y="81"/>
                    <a:pt x="50" y="79"/>
                  </a:cubicBezTo>
                  <a:cubicBezTo>
                    <a:pt x="51" y="78"/>
                    <a:pt x="51" y="83"/>
                    <a:pt x="53" y="81"/>
                  </a:cubicBezTo>
                  <a:cubicBezTo>
                    <a:pt x="54" y="81"/>
                    <a:pt x="56" y="78"/>
                    <a:pt x="56" y="79"/>
                  </a:cubicBezTo>
                  <a:cubicBezTo>
                    <a:pt x="57" y="79"/>
                    <a:pt x="57" y="78"/>
                    <a:pt x="57" y="78"/>
                  </a:cubicBezTo>
                  <a:cubicBezTo>
                    <a:pt x="57" y="75"/>
                    <a:pt x="60" y="73"/>
                    <a:pt x="57" y="70"/>
                  </a:cubicBezTo>
                  <a:cubicBezTo>
                    <a:pt x="54" y="67"/>
                    <a:pt x="54" y="67"/>
                    <a:pt x="56" y="65"/>
                  </a:cubicBezTo>
                  <a:cubicBezTo>
                    <a:pt x="57" y="65"/>
                    <a:pt x="57" y="64"/>
                    <a:pt x="56" y="64"/>
                  </a:cubicBezTo>
                  <a:cubicBezTo>
                    <a:pt x="56" y="65"/>
                    <a:pt x="53" y="59"/>
                    <a:pt x="51" y="61"/>
                  </a:cubicBezTo>
                  <a:cubicBezTo>
                    <a:pt x="50" y="61"/>
                    <a:pt x="51" y="53"/>
                    <a:pt x="48" y="51"/>
                  </a:cubicBezTo>
                  <a:cubicBezTo>
                    <a:pt x="45" y="51"/>
                    <a:pt x="42" y="48"/>
                    <a:pt x="42" y="45"/>
                  </a:cubicBezTo>
                  <a:cubicBezTo>
                    <a:pt x="41" y="40"/>
                    <a:pt x="41" y="43"/>
                    <a:pt x="39" y="40"/>
                  </a:cubicBezTo>
                  <a:cubicBezTo>
                    <a:pt x="38" y="39"/>
                    <a:pt x="39" y="39"/>
                    <a:pt x="39" y="37"/>
                  </a:cubicBezTo>
                  <a:cubicBezTo>
                    <a:pt x="38" y="37"/>
                    <a:pt x="36" y="37"/>
                    <a:pt x="32" y="34"/>
                  </a:cubicBezTo>
                  <a:cubicBezTo>
                    <a:pt x="27" y="29"/>
                    <a:pt x="32" y="31"/>
                    <a:pt x="30" y="29"/>
                  </a:cubicBezTo>
                  <a:cubicBezTo>
                    <a:pt x="29" y="25"/>
                    <a:pt x="35" y="29"/>
                    <a:pt x="36" y="28"/>
                  </a:cubicBezTo>
                  <a:cubicBezTo>
                    <a:pt x="36" y="25"/>
                    <a:pt x="39" y="25"/>
                    <a:pt x="38" y="23"/>
                  </a:cubicBezTo>
                  <a:cubicBezTo>
                    <a:pt x="36" y="22"/>
                    <a:pt x="36" y="23"/>
                    <a:pt x="35" y="22"/>
                  </a:cubicBezTo>
                  <a:cubicBezTo>
                    <a:pt x="35" y="20"/>
                    <a:pt x="32" y="22"/>
                    <a:pt x="33" y="20"/>
                  </a:cubicBezTo>
                  <a:cubicBezTo>
                    <a:pt x="36" y="18"/>
                    <a:pt x="36" y="17"/>
                    <a:pt x="33" y="15"/>
                  </a:cubicBezTo>
                  <a:cubicBezTo>
                    <a:pt x="30" y="14"/>
                    <a:pt x="30" y="14"/>
                    <a:pt x="29" y="15"/>
                  </a:cubicBezTo>
                  <a:cubicBezTo>
                    <a:pt x="27" y="20"/>
                    <a:pt x="26" y="15"/>
                    <a:pt x="24" y="15"/>
                  </a:cubicBezTo>
                  <a:cubicBezTo>
                    <a:pt x="23" y="17"/>
                    <a:pt x="23" y="14"/>
                    <a:pt x="21" y="12"/>
                  </a:cubicBezTo>
                  <a:cubicBezTo>
                    <a:pt x="21" y="11"/>
                    <a:pt x="23" y="11"/>
                    <a:pt x="21" y="11"/>
                  </a:cubicBezTo>
                  <a:cubicBezTo>
                    <a:pt x="21" y="9"/>
                    <a:pt x="23" y="7"/>
                    <a:pt x="21" y="7"/>
                  </a:cubicBezTo>
                  <a:cubicBezTo>
                    <a:pt x="21" y="7"/>
                    <a:pt x="21" y="4"/>
                    <a:pt x="20" y="7"/>
                  </a:cubicBezTo>
                  <a:cubicBezTo>
                    <a:pt x="20" y="9"/>
                    <a:pt x="21" y="6"/>
                    <a:pt x="15" y="0"/>
                  </a:cubicBezTo>
                  <a:cubicBezTo>
                    <a:pt x="14" y="0"/>
                    <a:pt x="9" y="0"/>
                    <a:pt x="12" y="4"/>
                  </a:cubicBezTo>
                  <a:cubicBezTo>
                    <a:pt x="14" y="11"/>
                    <a:pt x="12" y="9"/>
                    <a:pt x="12" y="11"/>
                  </a:cubicBezTo>
                  <a:cubicBezTo>
                    <a:pt x="14" y="12"/>
                    <a:pt x="12" y="14"/>
                    <a:pt x="12" y="12"/>
                  </a:cubicBezTo>
                  <a:cubicBezTo>
                    <a:pt x="11" y="11"/>
                    <a:pt x="9" y="15"/>
                    <a:pt x="8" y="9"/>
                  </a:cubicBezTo>
                  <a:cubicBezTo>
                    <a:pt x="6" y="11"/>
                    <a:pt x="3" y="9"/>
                    <a:pt x="3" y="14"/>
                  </a:cubicBezTo>
                  <a:cubicBezTo>
                    <a:pt x="2" y="18"/>
                    <a:pt x="0" y="14"/>
                    <a:pt x="0" y="20"/>
                  </a:cubicBezTo>
                </a:path>
              </a:pathLst>
            </a:custGeom>
            <a:grpFill/>
            <a:ln w="6350" cmpd="sng">
              <a:solidFill>
                <a:schemeClr val="bg1"/>
              </a:solidFill>
              <a:round/>
              <a:headEnd/>
              <a:tailEnd/>
            </a:ln>
          </p:spPr>
          <p:txBody>
            <a:bodyPr/>
            <a:lstStyle/>
            <a:p>
              <a:endParaRPr lang="en-GB" sz="1539" dirty="0"/>
            </a:p>
          </p:txBody>
        </p:sp>
        <p:sp>
          <p:nvSpPr>
            <p:cNvPr id="458" name="Freeform 76"/>
            <p:cNvSpPr>
              <a:spLocks/>
            </p:cNvSpPr>
            <p:nvPr/>
          </p:nvSpPr>
          <p:spPr bwMode="auto">
            <a:xfrm>
              <a:off x="7473923" y="4686006"/>
              <a:ext cx="136577" cy="131754"/>
            </a:xfrm>
            <a:custGeom>
              <a:avLst/>
              <a:gdLst/>
              <a:ahLst/>
              <a:cxnLst>
                <a:cxn ang="0">
                  <a:pos x="42" y="0"/>
                </a:cxn>
                <a:cxn ang="0">
                  <a:pos x="41" y="6"/>
                </a:cxn>
                <a:cxn ang="0">
                  <a:pos x="42" y="11"/>
                </a:cxn>
                <a:cxn ang="0">
                  <a:pos x="42" y="18"/>
                </a:cxn>
                <a:cxn ang="0">
                  <a:pos x="41" y="23"/>
                </a:cxn>
                <a:cxn ang="0">
                  <a:pos x="36" y="26"/>
                </a:cxn>
                <a:cxn ang="0">
                  <a:pos x="33" y="29"/>
                </a:cxn>
                <a:cxn ang="0">
                  <a:pos x="30" y="31"/>
                </a:cxn>
                <a:cxn ang="0">
                  <a:pos x="30" y="35"/>
                </a:cxn>
                <a:cxn ang="0">
                  <a:pos x="29" y="37"/>
                </a:cxn>
                <a:cxn ang="0">
                  <a:pos x="24" y="37"/>
                </a:cxn>
                <a:cxn ang="0">
                  <a:pos x="23" y="39"/>
                </a:cxn>
                <a:cxn ang="0">
                  <a:pos x="18" y="42"/>
                </a:cxn>
                <a:cxn ang="0">
                  <a:pos x="14" y="40"/>
                </a:cxn>
                <a:cxn ang="0">
                  <a:pos x="12" y="40"/>
                </a:cxn>
                <a:cxn ang="0">
                  <a:pos x="12" y="35"/>
                </a:cxn>
                <a:cxn ang="0">
                  <a:pos x="11" y="37"/>
                </a:cxn>
                <a:cxn ang="0">
                  <a:pos x="8" y="35"/>
                </a:cxn>
                <a:cxn ang="0">
                  <a:pos x="6" y="29"/>
                </a:cxn>
                <a:cxn ang="0">
                  <a:pos x="5" y="21"/>
                </a:cxn>
                <a:cxn ang="0">
                  <a:pos x="2" y="14"/>
                </a:cxn>
                <a:cxn ang="0">
                  <a:pos x="3" y="11"/>
                </a:cxn>
                <a:cxn ang="0">
                  <a:pos x="6" y="6"/>
                </a:cxn>
                <a:cxn ang="0">
                  <a:pos x="20" y="3"/>
                </a:cxn>
                <a:cxn ang="0">
                  <a:pos x="24" y="3"/>
                </a:cxn>
                <a:cxn ang="0">
                  <a:pos x="29" y="6"/>
                </a:cxn>
                <a:cxn ang="0">
                  <a:pos x="32" y="4"/>
                </a:cxn>
                <a:cxn ang="0">
                  <a:pos x="35" y="1"/>
                </a:cxn>
                <a:cxn ang="0">
                  <a:pos x="38" y="3"/>
                </a:cxn>
                <a:cxn ang="0">
                  <a:pos x="41" y="1"/>
                </a:cxn>
                <a:cxn ang="0">
                  <a:pos x="42" y="0"/>
                </a:cxn>
              </a:cxnLst>
              <a:rect l="0" t="0" r="r" b="b"/>
              <a:pathLst>
                <a:path w="44" h="42">
                  <a:moveTo>
                    <a:pt x="42" y="0"/>
                  </a:moveTo>
                  <a:cubicBezTo>
                    <a:pt x="42" y="1"/>
                    <a:pt x="41" y="6"/>
                    <a:pt x="41" y="6"/>
                  </a:cubicBezTo>
                  <a:cubicBezTo>
                    <a:pt x="42" y="7"/>
                    <a:pt x="42" y="7"/>
                    <a:pt x="42" y="11"/>
                  </a:cubicBezTo>
                  <a:cubicBezTo>
                    <a:pt x="44" y="14"/>
                    <a:pt x="42" y="15"/>
                    <a:pt x="42" y="18"/>
                  </a:cubicBezTo>
                  <a:cubicBezTo>
                    <a:pt x="44" y="21"/>
                    <a:pt x="44" y="25"/>
                    <a:pt x="41" y="23"/>
                  </a:cubicBezTo>
                  <a:cubicBezTo>
                    <a:pt x="39" y="23"/>
                    <a:pt x="39" y="26"/>
                    <a:pt x="36" y="26"/>
                  </a:cubicBezTo>
                  <a:cubicBezTo>
                    <a:pt x="32" y="26"/>
                    <a:pt x="36" y="31"/>
                    <a:pt x="33" y="29"/>
                  </a:cubicBezTo>
                  <a:cubicBezTo>
                    <a:pt x="30" y="28"/>
                    <a:pt x="29" y="29"/>
                    <a:pt x="30" y="31"/>
                  </a:cubicBezTo>
                  <a:cubicBezTo>
                    <a:pt x="30" y="32"/>
                    <a:pt x="29" y="34"/>
                    <a:pt x="30" y="35"/>
                  </a:cubicBezTo>
                  <a:cubicBezTo>
                    <a:pt x="35" y="39"/>
                    <a:pt x="30" y="39"/>
                    <a:pt x="29" y="37"/>
                  </a:cubicBezTo>
                  <a:cubicBezTo>
                    <a:pt x="29" y="34"/>
                    <a:pt x="26" y="39"/>
                    <a:pt x="24" y="37"/>
                  </a:cubicBezTo>
                  <a:cubicBezTo>
                    <a:pt x="24" y="35"/>
                    <a:pt x="23" y="39"/>
                    <a:pt x="23" y="39"/>
                  </a:cubicBezTo>
                  <a:cubicBezTo>
                    <a:pt x="24" y="42"/>
                    <a:pt x="20" y="40"/>
                    <a:pt x="18" y="42"/>
                  </a:cubicBezTo>
                  <a:cubicBezTo>
                    <a:pt x="17" y="40"/>
                    <a:pt x="15" y="42"/>
                    <a:pt x="14" y="40"/>
                  </a:cubicBezTo>
                  <a:cubicBezTo>
                    <a:pt x="14" y="39"/>
                    <a:pt x="14" y="42"/>
                    <a:pt x="12" y="40"/>
                  </a:cubicBezTo>
                  <a:cubicBezTo>
                    <a:pt x="9" y="39"/>
                    <a:pt x="14" y="39"/>
                    <a:pt x="12" y="35"/>
                  </a:cubicBezTo>
                  <a:cubicBezTo>
                    <a:pt x="9" y="32"/>
                    <a:pt x="11" y="37"/>
                    <a:pt x="11" y="37"/>
                  </a:cubicBezTo>
                  <a:cubicBezTo>
                    <a:pt x="9" y="37"/>
                    <a:pt x="8" y="40"/>
                    <a:pt x="8" y="35"/>
                  </a:cubicBezTo>
                  <a:cubicBezTo>
                    <a:pt x="8" y="32"/>
                    <a:pt x="9" y="34"/>
                    <a:pt x="6" y="29"/>
                  </a:cubicBezTo>
                  <a:cubicBezTo>
                    <a:pt x="3" y="25"/>
                    <a:pt x="6" y="23"/>
                    <a:pt x="5" y="21"/>
                  </a:cubicBezTo>
                  <a:cubicBezTo>
                    <a:pt x="2" y="20"/>
                    <a:pt x="5" y="18"/>
                    <a:pt x="2" y="14"/>
                  </a:cubicBezTo>
                  <a:cubicBezTo>
                    <a:pt x="0" y="9"/>
                    <a:pt x="3" y="12"/>
                    <a:pt x="3" y="11"/>
                  </a:cubicBezTo>
                  <a:cubicBezTo>
                    <a:pt x="3" y="9"/>
                    <a:pt x="5" y="11"/>
                    <a:pt x="6" y="6"/>
                  </a:cubicBezTo>
                  <a:cubicBezTo>
                    <a:pt x="8" y="1"/>
                    <a:pt x="15" y="3"/>
                    <a:pt x="20" y="3"/>
                  </a:cubicBezTo>
                  <a:cubicBezTo>
                    <a:pt x="24" y="1"/>
                    <a:pt x="23" y="4"/>
                    <a:pt x="24" y="3"/>
                  </a:cubicBezTo>
                  <a:cubicBezTo>
                    <a:pt x="26" y="7"/>
                    <a:pt x="27" y="3"/>
                    <a:pt x="29" y="6"/>
                  </a:cubicBezTo>
                  <a:cubicBezTo>
                    <a:pt x="30" y="9"/>
                    <a:pt x="33" y="7"/>
                    <a:pt x="32" y="4"/>
                  </a:cubicBezTo>
                  <a:cubicBezTo>
                    <a:pt x="29" y="1"/>
                    <a:pt x="33" y="3"/>
                    <a:pt x="35" y="1"/>
                  </a:cubicBezTo>
                  <a:cubicBezTo>
                    <a:pt x="36" y="0"/>
                    <a:pt x="36" y="4"/>
                    <a:pt x="38" y="3"/>
                  </a:cubicBezTo>
                  <a:cubicBezTo>
                    <a:pt x="39" y="3"/>
                    <a:pt x="41" y="0"/>
                    <a:pt x="41" y="1"/>
                  </a:cubicBezTo>
                  <a:cubicBezTo>
                    <a:pt x="42" y="1"/>
                    <a:pt x="42" y="0"/>
                    <a:pt x="42" y="0"/>
                  </a:cubicBezTo>
                </a:path>
              </a:pathLst>
            </a:custGeom>
            <a:grpFill/>
            <a:ln w="6350" cmpd="sng">
              <a:solidFill>
                <a:schemeClr val="bg1"/>
              </a:solidFill>
              <a:round/>
              <a:headEnd/>
              <a:tailEnd/>
            </a:ln>
          </p:spPr>
          <p:txBody>
            <a:bodyPr/>
            <a:lstStyle/>
            <a:p>
              <a:endParaRPr lang="en-GB" sz="1539" dirty="0"/>
            </a:p>
          </p:txBody>
        </p:sp>
        <p:sp>
          <p:nvSpPr>
            <p:cNvPr id="459" name="Freeform 77"/>
            <p:cNvSpPr>
              <a:spLocks/>
            </p:cNvSpPr>
            <p:nvPr/>
          </p:nvSpPr>
          <p:spPr bwMode="auto">
            <a:xfrm>
              <a:off x="5806084" y="4125249"/>
              <a:ext cx="517383" cy="530228"/>
            </a:xfrm>
            <a:custGeom>
              <a:avLst/>
              <a:gdLst/>
              <a:ahLst/>
              <a:cxnLst>
                <a:cxn ang="0">
                  <a:pos x="125" y="141"/>
                </a:cxn>
                <a:cxn ang="0">
                  <a:pos x="107" y="151"/>
                </a:cxn>
                <a:cxn ang="0">
                  <a:pos x="92" y="162"/>
                </a:cxn>
                <a:cxn ang="0">
                  <a:pos x="75" y="153"/>
                </a:cxn>
                <a:cxn ang="0">
                  <a:pos x="74" y="153"/>
                </a:cxn>
                <a:cxn ang="0">
                  <a:pos x="72" y="153"/>
                </a:cxn>
                <a:cxn ang="0">
                  <a:pos x="68" y="153"/>
                </a:cxn>
                <a:cxn ang="0">
                  <a:pos x="68" y="158"/>
                </a:cxn>
                <a:cxn ang="0">
                  <a:pos x="65" y="162"/>
                </a:cxn>
                <a:cxn ang="0">
                  <a:pos x="54" y="144"/>
                </a:cxn>
                <a:cxn ang="0">
                  <a:pos x="50" y="133"/>
                </a:cxn>
                <a:cxn ang="0">
                  <a:pos x="36" y="117"/>
                </a:cxn>
                <a:cxn ang="0">
                  <a:pos x="34" y="100"/>
                </a:cxn>
                <a:cxn ang="0">
                  <a:pos x="21" y="77"/>
                </a:cxn>
                <a:cxn ang="0">
                  <a:pos x="15" y="64"/>
                </a:cxn>
                <a:cxn ang="0">
                  <a:pos x="1" y="41"/>
                </a:cxn>
                <a:cxn ang="0">
                  <a:pos x="12" y="32"/>
                </a:cxn>
                <a:cxn ang="0">
                  <a:pos x="24" y="24"/>
                </a:cxn>
                <a:cxn ang="0">
                  <a:pos x="27" y="18"/>
                </a:cxn>
                <a:cxn ang="0">
                  <a:pos x="24" y="7"/>
                </a:cxn>
                <a:cxn ang="0">
                  <a:pos x="47" y="4"/>
                </a:cxn>
                <a:cxn ang="0">
                  <a:pos x="59" y="11"/>
                </a:cxn>
                <a:cxn ang="0">
                  <a:pos x="80" y="32"/>
                </a:cxn>
                <a:cxn ang="0">
                  <a:pos x="101" y="35"/>
                </a:cxn>
                <a:cxn ang="0">
                  <a:pos x="109" y="39"/>
                </a:cxn>
                <a:cxn ang="0">
                  <a:pos x="116" y="50"/>
                </a:cxn>
                <a:cxn ang="0">
                  <a:pos x="122" y="60"/>
                </a:cxn>
                <a:cxn ang="0">
                  <a:pos x="124" y="71"/>
                </a:cxn>
                <a:cxn ang="0">
                  <a:pos x="130" y="80"/>
                </a:cxn>
                <a:cxn ang="0">
                  <a:pos x="136" y="92"/>
                </a:cxn>
                <a:cxn ang="0">
                  <a:pos x="163" y="99"/>
                </a:cxn>
                <a:cxn ang="0">
                  <a:pos x="165" y="113"/>
                </a:cxn>
                <a:cxn ang="0">
                  <a:pos x="150" y="131"/>
                </a:cxn>
              </a:cxnLst>
              <a:rect l="0" t="0" r="r" b="b"/>
              <a:pathLst>
                <a:path w="166" h="170">
                  <a:moveTo>
                    <a:pt x="138" y="136"/>
                  </a:moveTo>
                  <a:cubicBezTo>
                    <a:pt x="133" y="137"/>
                    <a:pt x="130" y="139"/>
                    <a:pt x="125" y="141"/>
                  </a:cubicBezTo>
                  <a:cubicBezTo>
                    <a:pt x="122" y="141"/>
                    <a:pt x="115" y="142"/>
                    <a:pt x="112" y="144"/>
                  </a:cubicBezTo>
                  <a:cubicBezTo>
                    <a:pt x="110" y="145"/>
                    <a:pt x="107" y="150"/>
                    <a:pt x="107" y="151"/>
                  </a:cubicBezTo>
                  <a:cubicBezTo>
                    <a:pt x="103" y="158"/>
                    <a:pt x="97" y="164"/>
                    <a:pt x="92" y="170"/>
                  </a:cubicBezTo>
                  <a:cubicBezTo>
                    <a:pt x="92" y="167"/>
                    <a:pt x="92" y="164"/>
                    <a:pt x="92" y="162"/>
                  </a:cubicBezTo>
                  <a:cubicBezTo>
                    <a:pt x="92" y="161"/>
                    <a:pt x="92" y="159"/>
                    <a:pt x="92" y="159"/>
                  </a:cubicBezTo>
                  <a:cubicBezTo>
                    <a:pt x="92" y="159"/>
                    <a:pt x="77" y="151"/>
                    <a:pt x="75" y="153"/>
                  </a:cubicBezTo>
                  <a:cubicBezTo>
                    <a:pt x="75" y="153"/>
                    <a:pt x="75" y="153"/>
                    <a:pt x="74" y="153"/>
                  </a:cubicBezTo>
                  <a:cubicBezTo>
                    <a:pt x="74" y="153"/>
                    <a:pt x="74" y="153"/>
                    <a:pt x="74" y="153"/>
                  </a:cubicBezTo>
                  <a:cubicBezTo>
                    <a:pt x="74" y="153"/>
                    <a:pt x="74" y="153"/>
                    <a:pt x="74" y="153"/>
                  </a:cubicBezTo>
                  <a:cubicBezTo>
                    <a:pt x="72" y="153"/>
                    <a:pt x="72" y="153"/>
                    <a:pt x="72" y="153"/>
                  </a:cubicBezTo>
                  <a:cubicBezTo>
                    <a:pt x="72" y="153"/>
                    <a:pt x="71" y="151"/>
                    <a:pt x="69" y="151"/>
                  </a:cubicBezTo>
                  <a:cubicBezTo>
                    <a:pt x="68" y="153"/>
                    <a:pt x="68" y="153"/>
                    <a:pt x="68" y="153"/>
                  </a:cubicBezTo>
                  <a:cubicBezTo>
                    <a:pt x="68" y="153"/>
                    <a:pt x="69" y="153"/>
                    <a:pt x="68" y="153"/>
                  </a:cubicBezTo>
                  <a:cubicBezTo>
                    <a:pt x="68" y="155"/>
                    <a:pt x="68" y="156"/>
                    <a:pt x="68" y="158"/>
                  </a:cubicBezTo>
                  <a:cubicBezTo>
                    <a:pt x="68" y="158"/>
                    <a:pt x="68" y="158"/>
                    <a:pt x="68" y="159"/>
                  </a:cubicBezTo>
                  <a:cubicBezTo>
                    <a:pt x="68" y="159"/>
                    <a:pt x="66" y="161"/>
                    <a:pt x="65" y="162"/>
                  </a:cubicBezTo>
                  <a:cubicBezTo>
                    <a:pt x="62" y="151"/>
                    <a:pt x="62" y="159"/>
                    <a:pt x="60" y="155"/>
                  </a:cubicBezTo>
                  <a:cubicBezTo>
                    <a:pt x="60" y="150"/>
                    <a:pt x="54" y="147"/>
                    <a:pt x="54" y="144"/>
                  </a:cubicBezTo>
                  <a:cubicBezTo>
                    <a:pt x="54" y="141"/>
                    <a:pt x="53" y="141"/>
                    <a:pt x="53" y="137"/>
                  </a:cubicBezTo>
                  <a:cubicBezTo>
                    <a:pt x="53" y="134"/>
                    <a:pt x="51" y="136"/>
                    <a:pt x="50" y="133"/>
                  </a:cubicBezTo>
                  <a:cubicBezTo>
                    <a:pt x="48" y="130"/>
                    <a:pt x="47" y="125"/>
                    <a:pt x="44" y="123"/>
                  </a:cubicBezTo>
                  <a:cubicBezTo>
                    <a:pt x="39" y="123"/>
                    <a:pt x="40" y="122"/>
                    <a:pt x="36" y="117"/>
                  </a:cubicBezTo>
                  <a:cubicBezTo>
                    <a:pt x="33" y="111"/>
                    <a:pt x="37" y="114"/>
                    <a:pt x="34" y="109"/>
                  </a:cubicBezTo>
                  <a:cubicBezTo>
                    <a:pt x="33" y="105"/>
                    <a:pt x="37" y="106"/>
                    <a:pt x="34" y="100"/>
                  </a:cubicBezTo>
                  <a:cubicBezTo>
                    <a:pt x="33" y="95"/>
                    <a:pt x="30" y="85"/>
                    <a:pt x="27" y="85"/>
                  </a:cubicBezTo>
                  <a:cubicBezTo>
                    <a:pt x="22" y="83"/>
                    <a:pt x="19" y="78"/>
                    <a:pt x="21" y="77"/>
                  </a:cubicBezTo>
                  <a:cubicBezTo>
                    <a:pt x="22" y="74"/>
                    <a:pt x="21" y="71"/>
                    <a:pt x="18" y="69"/>
                  </a:cubicBezTo>
                  <a:cubicBezTo>
                    <a:pt x="16" y="66"/>
                    <a:pt x="18" y="66"/>
                    <a:pt x="15" y="64"/>
                  </a:cubicBezTo>
                  <a:cubicBezTo>
                    <a:pt x="12" y="60"/>
                    <a:pt x="7" y="44"/>
                    <a:pt x="4" y="44"/>
                  </a:cubicBezTo>
                  <a:cubicBezTo>
                    <a:pt x="0" y="43"/>
                    <a:pt x="0" y="47"/>
                    <a:pt x="1" y="41"/>
                  </a:cubicBezTo>
                  <a:cubicBezTo>
                    <a:pt x="3" y="36"/>
                    <a:pt x="1" y="39"/>
                    <a:pt x="3" y="30"/>
                  </a:cubicBezTo>
                  <a:cubicBezTo>
                    <a:pt x="4" y="30"/>
                    <a:pt x="10" y="32"/>
                    <a:pt x="12" y="32"/>
                  </a:cubicBezTo>
                  <a:cubicBezTo>
                    <a:pt x="15" y="32"/>
                    <a:pt x="15" y="27"/>
                    <a:pt x="18" y="25"/>
                  </a:cubicBezTo>
                  <a:cubicBezTo>
                    <a:pt x="18" y="24"/>
                    <a:pt x="22" y="25"/>
                    <a:pt x="24" y="24"/>
                  </a:cubicBezTo>
                  <a:cubicBezTo>
                    <a:pt x="24" y="22"/>
                    <a:pt x="24" y="21"/>
                    <a:pt x="24" y="21"/>
                  </a:cubicBezTo>
                  <a:cubicBezTo>
                    <a:pt x="25" y="19"/>
                    <a:pt x="27" y="19"/>
                    <a:pt x="27" y="18"/>
                  </a:cubicBezTo>
                  <a:cubicBezTo>
                    <a:pt x="19" y="8"/>
                    <a:pt x="19" y="8"/>
                    <a:pt x="19" y="8"/>
                  </a:cubicBezTo>
                  <a:cubicBezTo>
                    <a:pt x="19" y="7"/>
                    <a:pt x="22" y="7"/>
                    <a:pt x="24" y="7"/>
                  </a:cubicBezTo>
                  <a:cubicBezTo>
                    <a:pt x="25" y="5"/>
                    <a:pt x="34" y="4"/>
                    <a:pt x="36" y="0"/>
                  </a:cubicBezTo>
                  <a:cubicBezTo>
                    <a:pt x="39" y="2"/>
                    <a:pt x="44" y="2"/>
                    <a:pt x="47" y="4"/>
                  </a:cubicBezTo>
                  <a:cubicBezTo>
                    <a:pt x="50" y="4"/>
                    <a:pt x="51" y="7"/>
                    <a:pt x="54" y="10"/>
                  </a:cubicBezTo>
                  <a:cubicBezTo>
                    <a:pt x="56" y="10"/>
                    <a:pt x="57" y="11"/>
                    <a:pt x="59" y="11"/>
                  </a:cubicBezTo>
                  <a:cubicBezTo>
                    <a:pt x="62" y="15"/>
                    <a:pt x="65" y="16"/>
                    <a:pt x="66" y="19"/>
                  </a:cubicBezTo>
                  <a:cubicBezTo>
                    <a:pt x="69" y="21"/>
                    <a:pt x="78" y="32"/>
                    <a:pt x="80" y="32"/>
                  </a:cubicBezTo>
                  <a:cubicBezTo>
                    <a:pt x="81" y="33"/>
                    <a:pt x="94" y="33"/>
                    <a:pt x="95" y="33"/>
                  </a:cubicBezTo>
                  <a:cubicBezTo>
                    <a:pt x="95" y="33"/>
                    <a:pt x="101" y="33"/>
                    <a:pt x="101" y="35"/>
                  </a:cubicBezTo>
                  <a:cubicBezTo>
                    <a:pt x="103" y="35"/>
                    <a:pt x="103" y="38"/>
                    <a:pt x="103" y="38"/>
                  </a:cubicBezTo>
                  <a:cubicBezTo>
                    <a:pt x="104" y="39"/>
                    <a:pt x="109" y="39"/>
                    <a:pt x="109" y="39"/>
                  </a:cubicBezTo>
                  <a:cubicBezTo>
                    <a:pt x="112" y="44"/>
                    <a:pt x="113" y="46"/>
                    <a:pt x="113" y="47"/>
                  </a:cubicBezTo>
                  <a:cubicBezTo>
                    <a:pt x="113" y="49"/>
                    <a:pt x="116" y="47"/>
                    <a:pt x="116" y="50"/>
                  </a:cubicBezTo>
                  <a:cubicBezTo>
                    <a:pt x="116" y="53"/>
                    <a:pt x="122" y="57"/>
                    <a:pt x="122" y="58"/>
                  </a:cubicBezTo>
                  <a:cubicBezTo>
                    <a:pt x="124" y="60"/>
                    <a:pt x="121" y="57"/>
                    <a:pt x="122" y="60"/>
                  </a:cubicBezTo>
                  <a:cubicBezTo>
                    <a:pt x="124" y="63"/>
                    <a:pt x="121" y="64"/>
                    <a:pt x="122" y="67"/>
                  </a:cubicBezTo>
                  <a:cubicBezTo>
                    <a:pt x="124" y="69"/>
                    <a:pt x="122" y="69"/>
                    <a:pt x="124" y="71"/>
                  </a:cubicBezTo>
                  <a:cubicBezTo>
                    <a:pt x="127" y="72"/>
                    <a:pt x="125" y="75"/>
                    <a:pt x="128" y="78"/>
                  </a:cubicBezTo>
                  <a:cubicBezTo>
                    <a:pt x="128" y="80"/>
                    <a:pt x="130" y="80"/>
                    <a:pt x="130" y="80"/>
                  </a:cubicBezTo>
                  <a:cubicBezTo>
                    <a:pt x="130" y="83"/>
                    <a:pt x="130" y="83"/>
                    <a:pt x="133" y="85"/>
                  </a:cubicBezTo>
                  <a:cubicBezTo>
                    <a:pt x="136" y="88"/>
                    <a:pt x="136" y="88"/>
                    <a:pt x="136" y="92"/>
                  </a:cubicBezTo>
                  <a:cubicBezTo>
                    <a:pt x="138" y="95"/>
                    <a:pt x="136" y="95"/>
                    <a:pt x="145" y="97"/>
                  </a:cubicBezTo>
                  <a:cubicBezTo>
                    <a:pt x="154" y="99"/>
                    <a:pt x="162" y="103"/>
                    <a:pt x="163" y="99"/>
                  </a:cubicBezTo>
                  <a:cubicBezTo>
                    <a:pt x="163" y="100"/>
                    <a:pt x="166" y="105"/>
                    <a:pt x="166" y="106"/>
                  </a:cubicBezTo>
                  <a:cubicBezTo>
                    <a:pt x="166" y="108"/>
                    <a:pt x="165" y="111"/>
                    <a:pt x="165" y="113"/>
                  </a:cubicBezTo>
                  <a:cubicBezTo>
                    <a:pt x="165" y="114"/>
                    <a:pt x="162" y="125"/>
                    <a:pt x="162" y="127"/>
                  </a:cubicBezTo>
                  <a:cubicBezTo>
                    <a:pt x="160" y="128"/>
                    <a:pt x="153" y="130"/>
                    <a:pt x="150" y="131"/>
                  </a:cubicBezTo>
                  <a:cubicBezTo>
                    <a:pt x="145" y="133"/>
                    <a:pt x="142" y="134"/>
                    <a:pt x="138" y="136"/>
                  </a:cubicBezTo>
                </a:path>
              </a:pathLst>
            </a:custGeom>
            <a:grpFill/>
            <a:ln w="6350" cmpd="sng">
              <a:solidFill>
                <a:schemeClr val="bg1"/>
              </a:solidFill>
              <a:round/>
              <a:headEnd/>
              <a:tailEnd/>
            </a:ln>
          </p:spPr>
          <p:txBody>
            <a:bodyPr/>
            <a:lstStyle/>
            <a:p>
              <a:endParaRPr lang="en-GB" sz="1539" dirty="0"/>
            </a:p>
          </p:txBody>
        </p:sp>
        <p:sp>
          <p:nvSpPr>
            <p:cNvPr id="460" name="Freeform 78"/>
            <p:cNvSpPr>
              <a:spLocks/>
            </p:cNvSpPr>
            <p:nvPr/>
          </p:nvSpPr>
          <p:spPr bwMode="auto">
            <a:xfrm>
              <a:off x="5905705" y="3953327"/>
              <a:ext cx="242624" cy="277968"/>
            </a:xfrm>
            <a:custGeom>
              <a:avLst/>
              <a:gdLst/>
              <a:ahLst/>
              <a:cxnLst>
                <a:cxn ang="0">
                  <a:pos x="48" y="3"/>
                </a:cxn>
                <a:cxn ang="0">
                  <a:pos x="52" y="14"/>
                </a:cxn>
                <a:cxn ang="0">
                  <a:pos x="61" y="17"/>
                </a:cxn>
                <a:cxn ang="0">
                  <a:pos x="58" y="22"/>
                </a:cxn>
                <a:cxn ang="0">
                  <a:pos x="54" y="34"/>
                </a:cxn>
                <a:cxn ang="0">
                  <a:pos x="60" y="45"/>
                </a:cxn>
                <a:cxn ang="0">
                  <a:pos x="70" y="56"/>
                </a:cxn>
                <a:cxn ang="0">
                  <a:pos x="72" y="68"/>
                </a:cxn>
                <a:cxn ang="0">
                  <a:pos x="75" y="75"/>
                </a:cxn>
                <a:cxn ang="0">
                  <a:pos x="78" y="79"/>
                </a:cxn>
                <a:cxn ang="0">
                  <a:pos x="73" y="79"/>
                </a:cxn>
                <a:cxn ang="0">
                  <a:pos x="67" y="79"/>
                </a:cxn>
                <a:cxn ang="0">
                  <a:pos x="63" y="89"/>
                </a:cxn>
                <a:cxn ang="0">
                  <a:pos x="48" y="87"/>
                </a:cxn>
                <a:cxn ang="0">
                  <a:pos x="34" y="75"/>
                </a:cxn>
                <a:cxn ang="0">
                  <a:pos x="26" y="67"/>
                </a:cxn>
                <a:cxn ang="0">
                  <a:pos x="22" y="65"/>
                </a:cxn>
                <a:cxn ang="0">
                  <a:pos x="14" y="59"/>
                </a:cxn>
                <a:cxn ang="0">
                  <a:pos x="3" y="56"/>
                </a:cxn>
                <a:cxn ang="0">
                  <a:pos x="5" y="56"/>
                </a:cxn>
                <a:cxn ang="0">
                  <a:pos x="2" y="54"/>
                </a:cxn>
                <a:cxn ang="0">
                  <a:pos x="2" y="53"/>
                </a:cxn>
                <a:cxn ang="0">
                  <a:pos x="3" y="53"/>
                </a:cxn>
                <a:cxn ang="0">
                  <a:pos x="3" y="51"/>
                </a:cxn>
                <a:cxn ang="0">
                  <a:pos x="0" y="43"/>
                </a:cxn>
                <a:cxn ang="0">
                  <a:pos x="11" y="37"/>
                </a:cxn>
                <a:cxn ang="0">
                  <a:pos x="19" y="33"/>
                </a:cxn>
                <a:cxn ang="0">
                  <a:pos x="20" y="28"/>
                </a:cxn>
                <a:cxn ang="0">
                  <a:pos x="20" y="28"/>
                </a:cxn>
                <a:cxn ang="0">
                  <a:pos x="20" y="26"/>
                </a:cxn>
                <a:cxn ang="0">
                  <a:pos x="20" y="23"/>
                </a:cxn>
                <a:cxn ang="0">
                  <a:pos x="22" y="17"/>
                </a:cxn>
                <a:cxn ang="0">
                  <a:pos x="20" y="11"/>
                </a:cxn>
                <a:cxn ang="0">
                  <a:pos x="25" y="9"/>
                </a:cxn>
                <a:cxn ang="0">
                  <a:pos x="29" y="3"/>
                </a:cxn>
                <a:cxn ang="0">
                  <a:pos x="32" y="0"/>
                </a:cxn>
                <a:cxn ang="0">
                  <a:pos x="32" y="0"/>
                </a:cxn>
                <a:cxn ang="0">
                  <a:pos x="32" y="0"/>
                </a:cxn>
                <a:cxn ang="0">
                  <a:pos x="34" y="2"/>
                </a:cxn>
                <a:cxn ang="0">
                  <a:pos x="34" y="0"/>
                </a:cxn>
                <a:cxn ang="0">
                  <a:pos x="35" y="0"/>
                </a:cxn>
                <a:cxn ang="0">
                  <a:pos x="38" y="2"/>
                </a:cxn>
                <a:cxn ang="0">
                  <a:pos x="43" y="2"/>
                </a:cxn>
                <a:cxn ang="0">
                  <a:pos x="44" y="5"/>
                </a:cxn>
                <a:cxn ang="0">
                  <a:pos x="46" y="3"/>
                </a:cxn>
                <a:cxn ang="0">
                  <a:pos x="48" y="3"/>
                </a:cxn>
              </a:cxnLst>
              <a:rect l="0" t="0" r="r" b="b"/>
              <a:pathLst>
                <a:path w="78" h="89">
                  <a:moveTo>
                    <a:pt x="48" y="3"/>
                  </a:moveTo>
                  <a:cubicBezTo>
                    <a:pt x="49" y="8"/>
                    <a:pt x="52" y="11"/>
                    <a:pt x="52" y="14"/>
                  </a:cubicBezTo>
                  <a:cubicBezTo>
                    <a:pt x="52" y="17"/>
                    <a:pt x="60" y="16"/>
                    <a:pt x="61" y="17"/>
                  </a:cubicBezTo>
                  <a:cubicBezTo>
                    <a:pt x="61" y="19"/>
                    <a:pt x="57" y="17"/>
                    <a:pt x="58" y="22"/>
                  </a:cubicBezTo>
                  <a:cubicBezTo>
                    <a:pt x="61" y="26"/>
                    <a:pt x="54" y="28"/>
                    <a:pt x="54" y="34"/>
                  </a:cubicBezTo>
                  <a:cubicBezTo>
                    <a:pt x="52" y="40"/>
                    <a:pt x="58" y="39"/>
                    <a:pt x="60" y="45"/>
                  </a:cubicBezTo>
                  <a:cubicBezTo>
                    <a:pt x="60" y="50"/>
                    <a:pt x="67" y="51"/>
                    <a:pt x="70" y="56"/>
                  </a:cubicBezTo>
                  <a:cubicBezTo>
                    <a:pt x="73" y="62"/>
                    <a:pt x="70" y="65"/>
                    <a:pt x="72" y="68"/>
                  </a:cubicBezTo>
                  <a:cubicBezTo>
                    <a:pt x="73" y="71"/>
                    <a:pt x="73" y="75"/>
                    <a:pt x="75" y="75"/>
                  </a:cubicBezTo>
                  <a:cubicBezTo>
                    <a:pt x="76" y="76"/>
                    <a:pt x="78" y="76"/>
                    <a:pt x="78" y="79"/>
                  </a:cubicBezTo>
                  <a:cubicBezTo>
                    <a:pt x="76" y="81"/>
                    <a:pt x="72" y="76"/>
                    <a:pt x="73" y="79"/>
                  </a:cubicBezTo>
                  <a:cubicBezTo>
                    <a:pt x="72" y="79"/>
                    <a:pt x="69" y="78"/>
                    <a:pt x="67" y="79"/>
                  </a:cubicBezTo>
                  <a:cubicBezTo>
                    <a:pt x="66" y="81"/>
                    <a:pt x="64" y="87"/>
                    <a:pt x="63" y="89"/>
                  </a:cubicBezTo>
                  <a:cubicBezTo>
                    <a:pt x="61" y="89"/>
                    <a:pt x="49" y="89"/>
                    <a:pt x="48" y="87"/>
                  </a:cubicBezTo>
                  <a:cubicBezTo>
                    <a:pt x="46" y="87"/>
                    <a:pt x="37" y="76"/>
                    <a:pt x="34" y="75"/>
                  </a:cubicBezTo>
                  <a:cubicBezTo>
                    <a:pt x="32" y="71"/>
                    <a:pt x="29" y="70"/>
                    <a:pt x="26" y="67"/>
                  </a:cubicBezTo>
                  <a:cubicBezTo>
                    <a:pt x="25" y="67"/>
                    <a:pt x="23" y="65"/>
                    <a:pt x="22" y="65"/>
                  </a:cubicBezTo>
                  <a:cubicBezTo>
                    <a:pt x="19" y="62"/>
                    <a:pt x="17" y="59"/>
                    <a:pt x="14" y="59"/>
                  </a:cubicBezTo>
                  <a:cubicBezTo>
                    <a:pt x="11" y="57"/>
                    <a:pt x="7" y="57"/>
                    <a:pt x="3" y="56"/>
                  </a:cubicBezTo>
                  <a:cubicBezTo>
                    <a:pt x="5" y="56"/>
                    <a:pt x="5" y="56"/>
                    <a:pt x="5" y="56"/>
                  </a:cubicBezTo>
                  <a:cubicBezTo>
                    <a:pt x="5" y="53"/>
                    <a:pt x="3" y="54"/>
                    <a:pt x="2" y="54"/>
                  </a:cubicBezTo>
                  <a:cubicBezTo>
                    <a:pt x="2" y="53"/>
                    <a:pt x="2" y="53"/>
                    <a:pt x="2" y="53"/>
                  </a:cubicBezTo>
                  <a:cubicBezTo>
                    <a:pt x="3" y="53"/>
                    <a:pt x="3" y="53"/>
                    <a:pt x="3" y="53"/>
                  </a:cubicBezTo>
                  <a:cubicBezTo>
                    <a:pt x="3" y="53"/>
                    <a:pt x="3" y="53"/>
                    <a:pt x="3" y="51"/>
                  </a:cubicBezTo>
                  <a:cubicBezTo>
                    <a:pt x="2" y="50"/>
                    <a:pt x="2" y="47"/>
                    <a:pt x="0" y="43"/>
                  </a:cubicBezTo>
                  <a:cubicBezTo>
                    <a:pt x="3" y="40"/>
                    <a:pt x="8" y="39"/>
                    <a:pt x="11" y="37"/>
                  </a:cubicBezTo>
                  <a:cubicBezTo>
                    <a:pt x="13" y="36"/>
                    <a:pt x="16" y="34"/>
                    <a:pt x="19" y="33"/>
                  </a:cubicBezTo>
                  <a:cubicBezTo>
                    <a:pt x="19" y="31"/>
                    <a:pt x="20" y="30"/>
                    <a:pt x="20" y="28"/>
                  </a:cubicBezTo>
                  <a:cubicBezTo>
                    <a:pt x="20" y="28"/>
                    <a:pt x="20" y="28"/>
                    <a:pt x="20" y="28"/>
                  </a:cubicBezTo>
                  <a:cubicBezTo>
                    <a:pt x="20" y="28"/>
                    <a:pt x="20" y="28"/>
                    <a:pt x="20" y="26"/>
                  </a:cubicBezTo>
                  <a:cubicBezTo>
                    <a:pt x="20" y="26"/>
                    <a:pt x="20" y="25"/>
                    <a:pt x="20" y="23"/>
                  </a:cubicBezTo>
                  <a:cubicBezTo>
                    <a:pt x="20" y="22"/>
                    <a:pt x="22" y="19"/>
                    <a:pt x="22" y="17"/>
                  </a:cubicBezTo>
                  <a:cubicBezTo>
                    <a:pt x="20" y="16"/>
                    <a:pt x="20" y="14"/>
                    <a:pt x="20" y="11"/>
                  </a:cubicBezTo>
                  <a:cubicBezTo>
                    <a:pt x="22" y="9"/>
                    <a:pt x="23" y="9"/>
                    <a:pt x="25" y="9"/>
                  </a:cubicBezTo>
                  <a:cubicBezTo>
                    <a:pt x="26" y="8"/>
                    <a:pt x="28" y="5"/>
                    <a:pt x="29" y="3"/>
                  </a:cubicBezTo>
                  <a:cubicBezTo>
                    <a:pt x="31" y="3"/>
                    <a:pt x="31" y="2"/>
                    <a:pt x="32" y="0"/>
                  </a:cubicBezTo>
                  <a:cubicBezTo>
                    <a:pt x="32" y="0"/>
                    <a:pt x="32" y="0"/>
                    <a:pt x="32" y="0"/>
                  </a:cubicBezTo>
                  <a:cubicBezTo>
                    <a:pt x="32" y="0"/>
                    <a:pt x="32" y="0"/>
                    <a:pt x="32" y="0"/>
                  </a:cubicBezTo>
                  <a:cubicBezTo>
                    <a:pt x="34" y="0"/>
                    <a:pt x="34" y="2"/>
                    <a:pt x="34" y="2"/>
                  </a:cubicBezTo>
                  <a:cubicBezTo>
                    <a:pt x="34" y="0"/>
                    <a:pt x="34" y="0"/>
                    <a:pt x="34" y="0"/>
                  </a:cubicBezTo>
                  <a:cubicBezTo>
                    <a:pt x="35" y="0"/>
                    <a:pt x="35" y="0"/>
                    <a:pt x="35" y="0"/>
                  </a:cubicBezTo>
                  <a:cubicBezTo>
                    <a:pt x="37" y="0"/>
                    <a:pt x="37" y="2"/>
                    <a:pt x="38" y="2"/>
                  </a:cubicBezTo>
                  <a:cubicBezTo>
                    <a:pt x="41" y="3"/>
                    <a:pt x="41" y="0"/>
                    <a:pt x="43" y="2"/>
                  </a:cubicBezTo>
                  <a:cubicBezTo>
                    <a:pt x="44" y="2"/>
                    <a:pt x="43" y="3"/>
                    <a:pt x="44" y="5"/>
                  </a:cubicBezTo>
                  <a:cubicBezTo>
                    <a:pt x="46" y="3"/>
                    <a:pt x="46" y="3"/>
                    <a:pt x="46" y="3"/>
                  </a:cubicBezTo>
                  <a:cubicBezTo>
                    <a:pt x="48" y="3"/>
                    <a:pt x="48" y="3"/>
                    <a:pt x="48" y="3"/>
                  </a:cubicBezTo>
                </a:path>
              </a:pathLst>
            </a:custGeom>
            <a:grpFill/>
            <a:ln w="6350" cmpd="sng">
              <a:solidFill>
                <a:schemeClr val="bg1"/>
              </a:solidFill>
              <a:round/>
              <a:headEnd/>
              <a:tailEnd/>
            </a:ln>
          </p:spPr>
          <p:txBody>
            <a:bodyPr/>
            <a:lstStyle/>
            <a:p>
              <a:endParaRPr lang="en-GB" sz="1539" dirty="0"/>
            </a:p>
          </p:txBody>
        </p:sp>
        <p:sp>
          <p:nvSpPr>
            <p:cNvPr id="461" name="Freeform 79"/>
            <p:cNvSpPr>
              <a:spLocks/>
            </p:cNvSpPr>
            <p:nvPr/>
          </p:nvSpPr>
          <p:spPr bwMode="auto">
            <a:xfrm>
              <a:off x="6101732" y="4197554"/>
              <a:ext cx="43383" cy="53023"/>
            </a:xfrm>
            <a:custGeom>
              <a:avLst/>
              <a:gdLst/>
              <a:ahLst/>
              <a:cxnLst>
                <a:cxn ang="0">
                  <a:pos x="14" y="17"/>
                </a:cxn>
                <a:cxn ang="0">
                  <a:pos x="8" y="15"/>
                </a:cxn>
                <a:cxn ang="0">
                  <a:pos x="6" y="12"/>
                </a:cxn>
                <a:cxn ang="0">
                  <a:pos x="0" y="10"/>
                </a:cxn>
                <a:cxn ang="0">
                  <a:pos x="5" y="1"/>
                </a:cxn>
                <a:cxn ang="0">
                  <a:pos x="11" y="1"/>
                </a:cxn>
                <a:cxn ang="0">
                  <a:pos x="9" y="6"/>
                </a:cxn>
                <a:cxn ang="0">
                  <a:pos x="12" y="9"/>
                </a:cxn>
                <a:cxn ang="0">
                  <a:pos x="14" y="17"/>
                </a:cxn>
              </a:cxnLst>
              <a:rect l="0" t="0" r="r" b="b"/>
              <a:pathLst>
                <a:path w="14" h="17">
                  <a:moveTo>
                    <a:pt x="14" y="17"/>
                  </a:moveTo>
                  <a:cubicBezTo>
                    <a:pt x="14" y="17"/>
                    <a:pt x="9" y="17"/>
                    <a:pt x="8" y="15"/>
                  </a:cubicBezTo>
                  <a:cubicBezTo>
                    <a:pt x="8" y="15"/>
                    <a:pt x="8" y="12"/>
                    <a:pt x="6" y="12"/>
                  </a:cubicBezTo>
                  <a:cubicBezTo>
                    <a:pt x="6" y="10"/>
                    <a:pt x="0" y="10"/>
                    <a:pt x="0" y="10"/>
                  </a:cubicBezTo>
                  <a:cubicBezTo>
                    <a:pt x="1" y="9"/>
                    <a:pt x="3" y="3"/>
                    <a:pt x="5" y="1"/>
                  </a:cubicBezTo>
                  <a:cubicBezTo>
                    <a:pt x="6" y="0"/>
                    <a:pt x="9" y="1"/>
                    <a:pt x="11" y="1"/>
                  </a:cubicBezTo>
                  <a:cubicBezTo>
                    <a:pt x="14" y="9"/>
                    <a:pt x="11" y="3"/>
                    <a:pt x="9" y="6"/>
                  </a:cubicBezTo>
                  <a:cubicBezTo>
                    <a:pt x="8" y="9"/>
                    <a:pt x="12" y="6"/>
                    <a:pt x="12" y="9"/>
                  </a:cubicBezTo>
                  <a:cubicBezTo>
                    <a:pt x="12" y="13"/>
                    <a:pt x="14" y="10"/>
                    <a:pt x="14" y="17"/>
                  </a:cubicBezTo>
                </a:path>
              </a:pathLst>
            </a:custGeom>
            <a:grpFill/>
            <a:ln w="6350" cmpd="sng">
              <a:solidFill>
                <a:schemeClr val="bg1"/>
              </a:solidFill>
              <a:round/>
              <a:headEnd/>
              <a:tailEnd/>
            </a:ln>
          </p:spPr>
          <p:txBody>
            <a:bodyPr/>
            <a:lstStyle/>
            <a:p>
              <a:endParaRPr lang="en-GB" sz="1539" dirty="0"/>
            </a:p>
          </p:txBody>
        </p:sp>
        <p:sp>
          <p:nvSpPr>
            <p:cNvPr id="462" name="Freeform 80"/>
            <p:cNvSpPr>
              <a:spLocks/>
            </p:cNvSpPr>
            <p:nvPr/>
          </p:nvSpPr>
          <p:spPr bwMode="auto">
            <a:xfrm>
              <a:off x="6230275" y="4355015"/>
              <a:ext cx="199241" cy="268327"/>
            </a:xfrm>
            <a:custGeom>
              <a:avLst/>
              <a:gdLst/>
              <a:ahLst/>
              <a:cxnLst>
                <a:cxn ang="0">
                  <a:pos x="1" y="62"/>
                </a:cxn>
                <a:cxn ang="0">
                  <a:pos x="0" y="67"/>
                </a:cxn>
                <a:cxn ang="0">
                  <a:pos x="6" y="78"/>
                </a:cxn>
                <a:cxn ang="0">
                  <a:pos x="8" y="82"/>
                </a:cxn>
                <a:cxn ang="0">
                  <a:pos x="11" y="86"/>
                </a:cxn>
                <a:cxn ang="0">
                  <a:pos x="14" y="86"/>
                </a:cxn>
                <a:cxn ang="0">
                  <a:pos x="23" y="82"/>
                </a:cxn>
                <a:cxn ang="0">
                  <a:pos x="32" y="73"/>
                </a:cxn>
                <a:cxn ang="0">
                  <a:pos x="44" y="64"/>
                </a:cxn>
                <a:cxn ang="0">
                  <a:pos x="47" y="51"/>
                </a:cxn>
                <a:cxn ang="0">
                  <a:pos x="54" y="45"/>
                </a:cxn>
                <a:cxn ang="0">
                  <a:pos x="63" y="34"/>
                </a:cxn>
                <a:cxn ang="0">
                  <a:pos x="61" y="26"/>
                </a:cxn>
                <a:cxn ang="0">
                  <a:pos x="54" y="15"/>
                </a:cxn>
                <a:cxn ang="0">
                  <a:pos x="46" y="14"/>
                </a:cxn>
                <a:cxn ang="0">
                  <a:pos x="37" y="1"/>
                </a:cxn>
                <a:cxn ang="0">
                  <a:pos x="34" y="3"/>
                </a:cxn>
                <a:cxn ang="0">
                  <a:pos x="32" y="6"/>
                </a:cxn>
                <a:cxn ang="0">
                  <a:pos x="32" y="9"/>
                </a:cxn>
                <a:cxn ang="0">
                  <a:pos x="32" y="11"/>
                </a:cxn>
                <a:cxn ang="0">
                  <a:pos x="29" y="12"/>
                </a:cxn>
                <a:cxn ang="0">
                  <a:pos x="29" y="17"/>
                </a:cxn>
                <a:cxn ang="0">
                  <a:pos x="28" y="25"/>
                </a:cxn>
                <a:cxn ang="0">
                  <a:pos x="31" y="32"/>
                </a:cxn>
                <a:cxn ang="0">
                  <a:pos x="29" y="39"/>
                </a:cxn>
                <a:cxn ang="0">
                  <a:pos x="26" y="53"/>
                </a:cxn>
                <a:cxn ang="0">
                  <a:pos x="14" y="57"/>
                </a:cxn>
                <a:cxn ang="0">
                  <a:pos x="1" y="62"/>
                </a:cxn>
              </a:cxnLst>
              <a:rect l="0" t="0" r="r" b="b"/>
              <a:pathLst>
                <a:path w="64" h="86">
                  <a:moveTo>
                    <a:pt x="1" y="62"/>
                  </a:moveTo>
                  <a:cubicBezTo>
                    <a:pt x="1" y="64"/>
                    <a:pt x="0" y="65"/>
                    <a:pt x="0" y="67"/>
                  </a:cubicBezTo>
                  <a:cubicBezTo>
                    <a:pt x="1" y="70"/>
                    <a:pt x="5" y="75"/>
                    <a:pt x="6" y="78"/>
                  </a:cubicBezTo>
                  <a:cubicBezTo>
                    <a:pt x="8" y="79"/>
                    <a:pt x="6" y="79"/>
                    <a:pt x="8" y="82"/>
                  </a:cubicBezTo>
                  <a:cubicBezTo>
                    <a:pt x="8" y="84"/>
                    <a:pt x="9" y="86"/>
                    <a:pt x="11" y="86"/>
                  </a:cubicBezTo>
                  <a:cubicBezTo>
                    <a:pt x="11" y="86"/>
                    <a:pt x="12" y="86"/>
                    <a:pt x="14" y="86"/>
                  </a:cubicBezTo>
                  <a:cubicBezTo>
                    <a:pt x="15" y="86"/>
                    <a:pt x="17" y="82"/>
                    <a:pt x="23" y="82"/>
                  </a:cubicBezTo>
                  <a:cubicBezTo>
                    <a:pt x="29" y="84"/>
                    <a:pt x="26" y="73"/>
                    <a:pt x="32" y="73"/>
                  </a:cubicBezTo>
                  <a:cubicBezTo>
                    <a:pt x="41" y="73"/>
                    <a:pt x="35" y="65"/>
                    <a:pt x="44" y="64"/>
                  </a:cubicBezTo>
                  <a:cubicBezTo>
                    <a:pt x="52" y="62"/>
                    <a:pt x="44" y="61"/>
                    <a:pt x="47" y="51"/>
                  </a:cubicBezTo>
                  <a:cubicBezTo>
                    <a:pt x="52" y="40"/>
                    <a:pt x="50" y="54"/>
                    <a:pt x="54" y="45"/>
                  </a:cubicBezTo>
                  <a:cubicBezTo>
                    <a:pt x="57" y="39"/>
                    <a:pt x="60" y="42"/>
                    <a:pt x="63" y="34"/>
                  </a:cubicBezTo>
                  <a:cubicBezTo>
                    <a:pt x="64" y="28"/>
                    <a:pt x="64" y="28"/>
                    <a:pt x="61" y="26"/>
                  </a:cubicBezTo>
                  <a:cubicBezTo>
                    <a:pt x="60" y="25"/>
                    <a:pt x="57" y="15"/>
                    <a:pt x="54" y="15"/>
                  </a:cubicBezTo>
                  <a:cubicBezTo>
                    <a:pt x="50" y="17"/>
                    <a:pt x="52" y="14"/>
                    <a:pt x="46" y="14"/>
                  </a:cubicBezTo>
                  <a:cubicBezTo>
                    <a:pt x="41" y="14"/>
                    <a:pt x="37" y="6"/>
                    <a:pt x="37" y="1"/>
                  </a:cubicBezTo>
                  <a:cubicBezTo>
                    <a:pt x="34" y="3"/>
                    <a:pt x="35" y="6"/>
                    <a:pt x="34" y="3"/>
                  </a:cubicBezTo>
                  <a:cubicBezTo>
                    <a:pt x="32" y="0"/>
                    <a:pt x="32" y="3"/>
                    <a:pt x="32" y="6"/>
                  </a:cubicBezTo>
                  <a:cubicBezTo>
                    <a:pt x="32" y="9"/>
                    <a:pt x="31" y="9"/>
                    <a:pt x="32" y="9"/>
                  </a:cubicBezTo>
                  <a:cubicBezTo>
                    <a:pt x="34" y="9"/>
                    <a:pt x="35" y="11"/>
                    <a:pt x="32" y="11"/>
                  </a:cubicBezTo>
                  <a:cubicBezTo>
                    <a:pt x="31" y="12"/>
                    <a:pt x="29" y="12"/>
                    <a:pt x="29" y="12"/>
                  </a:cubicBezTo>
                  <a:cubicBezTo>
                    <a:pt x="31" y="14"/>
                    <a:pt x="31" y="12"/>
                    <a:pt x="29" y="17"/>
                  </a:cubicBezTo>
                  <a:cubicBezTo>
                    <a:pt x="26" y="21"/>
                    <a:pt x="28" y="23"/>
                    <a:pt x="28" y="25"/>
                  </a:cubicBezTo>
                  <a:cubicBezTo>
                    <a:pt x="28" y="26"/>
                    <a:pt x="31" y="31"/>
                    <a:pt x="31" y="32"/>
                  </a:cubicBezTo>
                  <a:cubicBezTo>
                    <a:pt x="31" y="34"/>
                    <a:pt x="29" y="37"/>
                    <a:pt x="29" y="39"/>
                  </a:cubicBezTo>
                  <a:cubicBezTo>
                    <a:pt x="29" y="40"/>
                    <a:pt x="26" y="51"/>
                    <a:pt x="26" y="53"/>
                  </a:cubicBezTo>
                  <a:cubicBezTo>
                    <a:pt x="24" y="54"/>
                    <a:pt x="17" y="56"/>
                    <a:pt x="14" y="57"/>
                  </a:cubicBezTo>
                  <a:cubicBezTo>
                    <a:pt x="9" y="59"/>
                    <a:pt x="6" y="61"/>
                    <a:pt x="1" y="62"/>
                  </a:cubicBezTo>
                </a:path>
              </a:pathLst>
            </a:custGeom>
            <a:grpFill/>
            <a:ln w="6350" cmpd="sng">
              <a:solidFill>
                <a:schemeClr val="bg1"/>
              </a:solidFill>
              <a:round/>
              <a:headEnd/>
              <a:tailEnd/>
            </a:ln>
          </p:spPr>
          <p:txBody>
            <a:bodyPr/>
            <a:lstStyle/>
            <a:p>
              <a:endParaRPr lang="en-GB" sz="1539" dirty="0"/>
            </a:p>
          </p:txBody>
        </p:sp>
        <p:sp>
          <p:nvSpPr>
            <p:cNvPr id="463" name="Freeform 81"/>
            <p:cNvSpPr>
              <a:spLocks/>
            </p:cNvSpPr>
            <p:nvPr/>
          </p:nvSpPr>
          <p:spPr bwMode="auto">
            <a:xfrm>
              <a:off x="5995684" y="4549432"/>
              <a:ext cx="268333" cy="202450"/>
            </a:xfrm>
            <a:custGeom>
              <a:avLst/>
              <a:gdLst/>
              <a:ahLst/>
              <a:cxnLst>
                <a:cxn ang="0">
                  <a:pos x="77" y="0"/>
                </a:cxn>
                <a:cxn ang="0">
                  <a:pos x="75" y="5"/>
                </a:cxn>
                <a:cxn ang="0">
                  <a:pos x="81" y="16"/>
                </a:cxn>
                <a:cxn ang="0">
                  <a:pos x="83" y="20"/>
                </a:cxn>
                <a:cxn ang="0">
                  <a:pos x="86" y="23"/>
                </a:cxn>
                <a:cxn ang="0">
                  <a:pos x="77" y="36"/>
                </a:cxn>
                <a:cxn ang="0">
                  <a:pos x="69" y="39"/>
                </a:cxn>
                <a:cxn ang="0">
                  <a:pos x="61" y="42"/>
                </a:cxn>
                <a:cxn ang="0">
                  <a:pos x="46" y="50"/>
                </a:cxn>
                <a:cxn ang="0">
                  <a:pos x="31" y="56"/>
                </a:cxn>
                <a:cxn ang="0">
                  <a:pos x="23" y="61"/>
                </a:cxn>
                <a:cxn ang="0">
                  <a:pos x="19" y="62"/>
                </a:cxn>
                <a:cxn ang="0">
                  <a:pos x="16" y="64"/>
                </a:cxn>
                <a:cxn ang="0">
                  <a:pos x="13" y="64"/>
                </a:cxn>
                <a:cxn ang="0">
                  <a:pos x="8" y="62"/>
                </a:cxn>
                <a:cxn ang="0">
                  <a:pos x="7" y="56"/>
                </a:cxn>
                <a:cxn ang="0">
                  <a:pos x="5" y="47"/>
                </a:cxn>
                <a:cxn ang="0">
                  <a:pos x="4" y="40"/>
                </a:cxn>
                <a:cxn ang="0">
                  <a:pos x="2" y="37"/>
                </a:cxn>
                <a:cxn ang="0">
                  <a:pos x="2" y="33"/>
                </a:cxn>
                <a:cxn ang="0">
                  <a:pos x="4" y="26"/>
                </a:cxn>
                <a:cxn ang="0">
                  <a:pos x="7" y="23"/>
                </a:cxn>
                <a:cxn ang="0">
                  <a:pos x="7" y="22"/>
                </a:cxn>
                <a:cxn ang="0">
                  <a:pos x="7" y="17"/>
                </a:cxn>
                <a:cxn ang="0">
                  <a:pos x="7" y="17"/>
                </a:cxn>
                <a:cxn ang="0">
                  <a:pos x="8" y="16"/>
                </a:cxn>
                <a:cxn ang="0">
                  <a:pos x="11" y="17"/>
                </a:cxn>
                <a:cxn ang="0">
                  <a:pos x="13" y="17"/>
                </a:cxn>
                <a:cxn ang="0">
                  <a:pos x="13" y="17"/>
                </a:cxn>
                <a:cxn ang="0">
                  <a:pos x="13" y="17"/>
                </a:cxn>
                <a:cxn ang="0">
                  <a:pos x="14" y="17"/>
                </a:cxn>
                <a:cxn ang="0">
                  <a:pos x="31" y="23"/>
                </a:cxn>
                <a:cxn ang="0">
                  <a:pos x="31" y="26"/>
                </a:cxn>
                <a:cxn ang="0">
                  <a:pos x="31" y="34"/>
                </a:cxn>
                <a:cxn ang="0">
                  <a:pos x="46" y="16"/>
                </a:cxn>
                <a:cxn ang="0">
                  <a:pos x="51" y="8"/>
                </a:cxn>
                <a:cxn ang="0">
                  <a:pos x="65" y="5"/>
                </a:cxn>
                <a:cxn ang="0">
                  <a:pos x="77" y="0"/>
                </a:cxn>
              </a:cxnLst>
              <a:rect l="0" t="0" r="r" b="b"/>
              <a:pathLst>
                <a:path w="86" h="65">
                  <a:moveTo>
                    <a:pt x="77" y="0"/>
                  </a:moveTo>
                  <a:cubicBezTo>
                    <a:pt x="77" y="2"/>
                    <a:pt x="75" y="3"/>
                    <a:pt x="75" y="5"/>
                  </a:cubicBezTo>
                  <a:cubicBezTo>
                    <a:pt x="77" y="8"/>
                    <a:pt x="80" y="12"/>
                    <a:pt x="81" y="16"/>
                  </a:cubicBezTo>
                  <a:cubicBezTo>
                    <a:pt x="83" y="17"/>
                    <a:pt x="81" y="17"/>
                    <a:pt x="83" y="20"/>
                  </a:cubicBezTo>
                  <a:cubicBezTo>
                    <a:pt x="83" y="22"/>
                    <a:pt x="84" y="23"/>
                    <a:pt x="86" y="23"/>
                  </a:cubicBezTo>
                  <a:cubicBezTo>
                    <a:pt x="74" y="30"/>
                    <a:pt x="83" y="34"/>
                    <a:pt x="77" y="36"/>
                  </a:cubicBezTo>
                  <a:cubicBezTo>
                    <a:pt x="74" y="36"/>
                    <a:pt x="77" y="37"/>
                    <a:pt x="69" y="39"/>
                  </a:cubicBezTo>
                  <a:cubicBezTo>
                    <a:pt x="63" y="40"/>
                    <a:pt x="63" y="43"/>
                    <a:pt x="61" y="42"/>
                  </a:cubicBezTo>
                  <a:cubicBezTo>
                    <a:pt x="54" y="42"/>
                    <a:pt x="52" y="53"/>
                    <a:pt x="46" y="50"/>
                  </a:cubicBezTo>
                  <a:cubicBezTo>
                    <a:pt x="42" y="48"/>
                    <a:pt x="40" y="57"/>
                    <a:pt x="31" y="56"/>
                  </a:cubicBezTo>
                  <a:cubicBezTo>
                    <a:pt x="25" y="56"/>
                    <a:pt x="26" y="61"/>
                    <a:pt x="23" y="61"/>
                  </a:cubicBezTo>
                  <a:cubicBezTo>
                    <a:pt x="20" y="61"/>
                    <a:pt x="23" y="64"/>
                    <a:pt x="19" y="62"/>
                  </a:cubicBezTo>
                  <a:cubicBezTo>
                    <a:pt x="16" y="62"/>
                    <a:pt x="17" y="64"/>
                    <a:pt x="16" y="64"/>
                  </a:cubicBezTo>
                  <a:cubicBezTo>
                    <a:pt x="14" y="64"/>
                    <a:pt x="14" y="65"/>
                    <a:pt x="13" y="64"/>
                  </a:cubicBezTo>
                  <a:cubicBezTo>
                    <a:pt x="10" y="62"/>
                    <a:pt x="10" y="65"/>
                    <a:pt x="8" y="62"/>
                  </a:cubicBezTo>
                  <a:cubicBezTo>
                    <a:pt x="8" y="57"/>
                    <a:pt x="7" y="59"/>
                    <a:pt x="7" y="56"/>
                  </a:cubicBezTo>
                  <a:cubicBezTo>
                    <a:pt x="8" y="53"/>
                    <a:pt x="5" y="51"/>
                    <a:pt x="5" y="47"/>
                  </a:cubicBezTo>
                  <a:cubicBezTo>
                    <a:pt x="5" y="43"/>
                    <a:pt x="4" y="43"/>
                    <a:pt x="4" y="40"/>
                  </a:cubicBezTo>
                  <a:cubicBezTo>
                    <a:pt x="4" y="39"/>
                    <a:pt x="0" y="39"/>
                    <a:pt x="2" y="37"/>
                  </a:cubicBezTo>
                  <a:cubicBezTo>
                    <a:pt x="5" y="36"/>
                    <a:pt x="2" y="36"/>
                    <a:pt x="2" y="33"/>
                  </a:cubicBezTo>
                  <a:cubicBezTo>
                    <a:pt x="4" y="31"/>
                    <a:pt x="4" y="30"/>
                    <a:pt x="4" y="26"/>
                  </a:cubicBezTo>
                  <a:cubicBezTo>
                    <a:pt x="5" y="25"/>
                    <a:pt x="7" y="23"/>
                    <a:pt x="7" y="23"/>
                  </a:cubicBezTo>
                  <a:cubicBezTo>
                    <a:pt x="7" y="22"/>
                    <a:pt x="7" y="22"/>
                    <a:pt x="7" y="22"/>
                  </a:cubicBezTo>
                  <a:cubicBezTo>
                    <a:pt x="7" y="20"/>
                    <a:pt x="7" y="19"/>
                    <a:pt x="7" y="17"/>
                  </a:cubicBezTo>
                  <a:cubicBezTo>
                    <a:pt x="8" y="17"/>
                    <a:pt x="7" y="17"/>
                    <a:pt x="7" y="17"/>
                  </a:cubicBezTo>
                  <a:cubicBezTo>
                    <a:pt x="8" y="16"/>
                    <a:pt x="8" y="16"/>
                    <a:pt x="8" y="16"/>
                  </a:cubicBezTo>
                  <a:cubicBezTo>
                    <a:pt x="10" y="16"/>
                    <a:pt x="11" y="17"/>
                    <a:pt x="11" y="17"/>
                  </a:cubicBezTo>
                  <a:cubicBezTo>
                    <a:pt x="13" y="17"/>
                    <a:pt x="13" y="17"/>
                    <a:pt x="13" y="17"/>
                  </a:cubicBezTo>
                  <a:cubicBezTo>
                    <a:pt x="13" y="17"/>
                    <a:pt x="13" y="17"/>
                    <a:pt x="13" y="17"/>
                  </a:cubicBezTo>
                  <a:cubicBezTo>
                    <a:pt x="13" y="17"/>
                    <a:pt x="13" y="17"/>
                    <a:pt x="13" y="17"/>
                  </a:cubicBezTo>
                  <a:cubicBezTo>
                    <a:pt x="14" y="17"/>
                    <a:pt x="14" y="17"/>
                    <a:pt x="14" y="17"/>
                  </a:cubicBezTo>
                  <a:cubicBezTo>
                    <a:pt x="16" y="16"/>
                    <a:pt x="31" y="23"/>
                    <a:pt x="31" y="23"/>
                  </a:cubicBezTo>
                  <a:cubicBezTo>
                    <a:pt x="31" y="23"/>
                    <a:pt x="31" y="25"/>
                    <a:pt x="31" y="26"/>
                  </a:cubicBezTo>
                  <a:cubicBezTo>
                    <a:pt x="31" y="28"/>
                    <a:pt x="31" y="31"/>
                    <a:pt x="31" y="34"/>
                  </a:cubicBezTo>
                  <a:cubicBezTo>
                    <a:pt x="36" y="28"/>
                    <a:pt x="42" y="22"/>
                    <a:pt x="46" y="16"/>
                  </a:cubicBezTo>
                  <a:cubicBezTo>
                    <a:pt x="46" y="14"/>
                    <a:pt x="49" y="9"/>
                    <a:pt x="51" y="8"/>
                  </a:cubicBezTo>
                  <a:cubicBezTo>
                    <a:pt x="54" y="6"/>
                    <a:pt x="61" y="5"/>
                    <a:pt x="65" y="5"/>
                  </a:cubicBezTo>
                  <a:cubicBezTo>
                    <a:pt x="69" y="3"/>
                    <a:pt x="72" y="2"/>
                    <a:pt x="77" y="0"/>
                  </a:cubicBezTo>
                </a:path>
              </a:pathLst>
            </a:custGeom>
            <a:grpFill/>
            <a:ln w="6350" cmpd="sng">
              <a:solidFill>
                <a:schemeClr val="bg1"/>
              </a:solidFill>
              <a:round/>
              <a:headEnd/>
              <a:tailEnd/>
            </a:ln>
          </p:spPr>
          <p:txBody>
            <a:bodyPr/>
            <a:lstStyle/>
            <a:p>
              <a:endParaRPr lang="en-GB" sz="1539" dirty="0"/>
            </a:p>
          </p:txBody>
        </p:sp>
        <p:sp>
          <p:nvSpPr>
            <p:cNvPr id="464" name="Freeform 82"/>
            <p:cNvSpPr>
              <a:spLocks/>
            </p:cNvSpPr>
            <p:nvPr/>
          </p:nvSpPr>
          <p:spPr bwMode="auto">
            <a:xfrm>
              <a:off x="5169799" y="4096328"/>
              <a:ext cx="404908" cy="437036"/>
            </a:xfrm>
            <a:custGeom>
              <a:avLst/>
              <a:gdLst/>
              <a:ahLst/>
              <a:cxnLst>
                <a:cxn ang="0">
                  <a:pos x="119" y="140"/>
                </a:cxn>
                <a:cxn ang="0">
                  <a:pos x="119" y="135"/>
                </a:cxn>
                <a:cxn ang="0">
                  <a:pos x="129" y="135"/>
                </a:cxn>
                <a:cxn ang="0">
                  <a:pos x="129" y="115"/>
                </a:cxn>
                <a:cxn ang="0">
                  <a:pos x="129" y="39"/>
                </a:cxn>
                <a:cxn ang="0">
                  <a:pos x="127" y="28"/>
                </a:cxn>
                <a:cxn ang="0">
                  <a:pos x="129" y="18"/>
                </a:cxn>
                <a:cxn ang="0">
                  <a:pos x="129" y="16"/>
                </a:cxn>
                <a:cxn ang="0">
                  <a:pos x="124" y="11"/>
                </a:cxn>
                <a:cxn ang="0">
                  <a:pos x="116" y="10"/>
                </a:cxn>
                <a:cxn ang="0">
                  <a:pos x="109" y="4"/>
                </a:cxn>
                <a:cxn ang="0">
                  <a:pos x="100" y="4"/>
                </a:cxn>
                <a:cxn ang="0">
                  <a:pos x="89" y="10"/>
                </a:cxn>
                <a:cxn ang="0">
                  <a:pos x="87" y="25"/>
                </a:cxn>
                <a:cxn ang="0">
                  <a:pos x="77" y="27"/>
                </a:cxn>
                <a:cxn ang="0">
                  <a:pos x="61" y="21"/>
                </a:cxn>
                <a:cxn ang="0">
                  <a:pos x="52" y="13"/>
                </a:cxn>
                <a:cxn ang="0">
                  <a:pos x="43" y="5"/>
                </a:cxn>
                <a:cxn ang="0">
                  <a:pos x="31" y="4"/>
                </a:cxn>
                <a:cxn ang="0">
                  <a:pos x="22" y="0"/>
                </a:cxn>
                <a:cxn ang="0">
                  <a:pos x="20" y="8"/>
                </a:cxn>
                <a:cxn ang="0">
                  <a:pos x="11" y="14"/>
                </a:cxn>
                <a:cxn ang="0">
                  <a:pos x="5" y="30"/>
                </a:cxn>
                <a:cxn ang="0">
                  <a:pos x="8" y="53"/>
                </a:cxn>
                <a:cxn ang="0">
                  <a:pos x="8" y="64"/>
                </a:cxn>
                <a:cxn ang="0">
                  <a:pos x="6" y="76"/>
                </a:cxn>
                <a:cxn ang="0">
                  <a:pos x="9" y="87"/>
                </a:cxn>
                <a:cxn ang="0">
                  <a:pos x="19" y="90"/>
                </a:cxn>
                <a:cxn ang="0">
                  <a:pos x="25" y="100"/>
                </a:cxn>
                <a:cxn ang="0">
                  <a:pos x="40" y="106"/>
                </a:cxn>
                <a:cxn ang="0">
                  <a:pos x="48" y="104"/>
                </a:cxn>
                <a:cxn ang="0">
                  <a:pos x="57" y="100"/>
                </a:cxn>
                <a:cxn ang="0">
                  <a:pos x="119" y="140"/>
                </a:cxn>
              </a:cxnLst>
              <a:rect l="0" t="0" r="r" b="b"/>
              <a:pathLst>
                <a:path w="130" h="140">
                  <a:moveTo>
                    <a:pt x="119" y="140"/>
                  </a:moveTo>
                  <a:cubicBezTo>
                    <a:pt x="119" y="135"/>
                    <a:pt x="119" y="135"/>
                    <a:pt x="119" y="135"/>
                  </a:cubicBezTo>
                  <a:cubicBezTo>
                    <a:pt x="129" y="135"/>
                    <a:pt x="129" y="135"/>
                    <a:pt x="129" y="135"/>
                  </a:cubicBezTo>
                  <a:cubicBezTo>
                    <a:pt x="129" y="115"/>
                    <a:pt x="129" y="115"/>
                    <a:pt x="129" y="115"/>
                  </a:cubicBezTo>
                  <a:cubicBezTo>
                    <a:pt x="129" y="39"/>
                    <a:pt x="129" y="39"/>
                    <a:pt x="129" y="39"/>
                  </a:cubicBezTo>
                  <a:cubicBezTo>
                    <a:pt x="129" y="36"/>
                    <a:pt x="124" y="35"/>
                    <a:pt x="127" y="28"/>
                  </a:cubicBezTo>
                  <a:cubicBezTo>
                    <a:pt x="130" y="24"/>
                    <a:pt x="125" y="21"/>
                    <a:pt x="129" y="18"/>
                  </a:cubicBezTo>
                  <a:cubicBezTo>
                    <a:pt x="129" y="16"/>
                    <a:pt x="129" y="16"/>
                    <a:pt x="129" y="16"/>
                  </a:cubicBezTo>
                  <a:cubicBezTo>
                    <a:pt x="129" y="14"/>
                    <a:pt x="129" y="11"/>
                    <a:pt x="124" y="11"/>
                  </a:cubicBezTo>
                  <a:cubicBezTo>
                    <a:pt x="119" y="11"/>
                    <a:pt x="121" y="11"/>
                    <a:pt x="116" y="10"/>
                  </a:cubicBezTo>
                  <a:cubicBezTo>
                    <a:pt x="112" y="10"/>
                    <a:pt x="116" y="7"/>
                    <a:pt x="109" y="4"/>
                  </a:cubicBezTo>
                  <a:cubicBezTo>
                    <a:pt x="103" y="0"/>
                    <a:pt x="101" y="2"/>
                    <a:pt x="100" y="4"/>
                  </a:cubicBezTo>
                  <a:cubicBezTo>
                    <a:pt x="98" y="5"/>
                    <a:pt x="96" y="2"/>
                    <a:pt x="89" y="10"/>
                  </a:cubicBezTo>
                  <a:cubicBezTo>
                    <a:pt x="86" y="14"/>
                    <a:pt x="92" y="21"/>
                    <a:pt x="87" y="25"/>
                  </a:cubicBezTo>
                  <a:cubicBezTo>
                    <a:pt x="83" y="32"/>
                    <a:pt x="80" y="32"/>
                    <a:pt x="77" y="27"/>
                  </a:cubicBezTo>
                  <a:cubicBezTo>
                    <a:pt x="74" y="24"/>
                    <a:pt x="67" y="21"/>
                    <a:pt x="61" y="21"/>
                  </a:cubicBezTo>
                  <a:cubicBezTo>
                    <a:pt x="57" y="19"/>
                    <a:pt x="54" y="19"/>
                    <a:pt x="52" y="13"/>
                  </a:cubicBezTo>
                  <a:cubicBezTo>
                    <a:pt x="51" y="5"/>
                    <a:pt x="46" y="8"/>
                    <a:pt x="43" y="5"/>
                  </a:cubicBezTo>
                  <a:cubicBezTo>
                    <a:pt x="41" y="4"/>
                    <a:pt x="35" y="2"/>
                    <a:pt x="31" y="4"/>
                  </a:cubicBezTo>
                  <a:cubicBezTo>
                    <a:pt x="28" y="4"/>
                    <a:pt x="23" y="0"/>
                    <a:pt x="22" y="0"/>
                  </a:cubicBezTo>
                  <a:cubicBezTo>
                    <a:pt x="19" y="5"/>
                    <a:pt x="23" y="7"/>
                    <a:pt x="20" y="8"/>
                  </a:cubicBezTo>
                  <a:cubicBezTo>
                    <a:pt x="17" y="10"/>
                    <a:pt x="15" y="11"/>
                    <a:pt x="11" y="14"/>
                  </a:cubicBezTo>
                  <a:cubicBezTo>
                    <a:pt x="6" y="19"/>
                    <a:pt x="15" y="24"/>
                    <a:pt x="5" y="30"/>
                  </a:cubicBezTo>
                  <a:cubicBezTo>
                    <a:pt x="9" y="44"/>
                    <a:pt x="6" y="47"/>
                    <a:pt x="8" y="53"/>
                  </a:cubicBezTo>
                  <a:cubicBezTo>
                    <a:pt x="9" y="58"/>
                    <a:pt x="6" y="59"/>
                    <a:pt x="8" y="64"/>
                  </a:cubicBezTo>
                  <a:cubicBezTo>
                    <a:pt x="9" y="72"/>
                    <a:pt x="0" y="69"/>
                    <a:pt x="6" y="76"/>
                  </a:cubicBezTo>
                  <a:cubicBezTo>
                    <a:pt x="11" y="84"/>
                    <a:pt x="8" y="83"/>
                    <a:pt x="9" y="87"/>
                  </a:cubicBezTo>
                  <a:cubicBezTo>
                    <a:pt x="12" y="92"/>
                    <a:pt x="12" y="87"/>
                    <a:pt x="19" y="90"/>
                  </a:cubicBezTo>
                  <a:cubicBezTo>
                    <a:pt x="23" y="94"/>
                    <a:pt x="22" y="94"/>
                    <a:pt x="25" y="100"/>
                  </a:cubicBezTo>
                  <a:cubicBezTo>
                    <a:pt x="28" y="103"/>
                    <a:pt x="37" y="101"/>
                    <a:pt x="40" y="106"/>
                  </a:cubicBezTo>
                  <a:cubicBezTo>
                    <a:pt x="43" y="111"/>
                    <a:pt x="41" y="109"/>
                    <a:pt x="48" y="104"/>
                  </a:cubicBezTo>
                  <a:cubicBezTo>
                    <a:pt x="51" y="103"/>
                    <a:pt x="55" y="100"/>
                    <a:pt x="57" y="100"/>
                  </a:cubicBezTo>
                  <a:cubicBezTo>
                    <a:pt x="78" y="112"/>
                    <a:pt x="119" y="140"/>
                    <a:pt x="119" y="140"/>
                  </a:cubicBezTo>
                </a:path>
              </a:pathLst>
            </a:custGeom>
            <a:grpFill/>
            <a:ln w="6350" cmpd="sng">
              <a:solidFill>
                <a:schemeClr val="bg1"/>
              </a:solidFill>
              <a:round/>
              <a:headEnd/>
              <a:tailEnd/>
            </a:ln>
          </p:spPr>
          <p:txBody>
            <a:bodyPr/>
            <a:lstStyle/>
            <a:p>
              <a:endParaRPr lang="en-GB" sz="1539" dirty="0"/>
            </a:p>
          </p:txBody>
        </p:sp>
        <p:sp>
          <p:nvSpPr>
            <p:cNvPr id="465" name="Freeform 84"/>
            <p:cNvSpPr>
              <a:spLocks/>
            </p:cNvSpPr>
            <p:nvPr/>
          </p:nvSpPr>
          <p:spPr bwMode="auto">
            <a:xfrm>
              <a:off x="5746633" y="4012777"/>
              <a:ext cx="59451" cy="36955"/>
            </a:xfrm>
            <a:custGeom>
              <a:avLst/>
              <a:gdLst/>
              <a:ahLst/>
              <a:cxnLst>
                <a:cxn ang="0">
                  <a:pos x="2" y="9"/>
                </a:cxn>
                <a:cxn ang="0">
                  <a:pos x="0" y="6"/>
                </a:cxn>
                <a:cxn ang="0">
                  <a:pos x="5" y="6"/>
                </a:cxn>
                <a:cxn ang="0">
                  <a:pos x="8" y="3"/>
                </a:cxn>
                <a:cxn ang="0">
                  <a:pos x="17" y="0"/>
                </a:cxn>
                <a:cxn ang="0">
                  <a:pos x="17" y="1"/>
                </a:cxn>
                <a:cxn ang="0">
                  <a:pos x="14" y="6"/>
                </a:cxn>
                <a:cxn ang="0">
                  <a:pos x="11" y="7"/>
                </a:cxn>
                <a:cxn ang="0">
                  <a:pos x="6" y="10"/>
                </a:cxn>
                <a:cxn ang="0">
                  <a:pos x="5" y="10"/>
                </a:cxn>
                <a:cxn ang="0">
                  <a:pos x="2" y="9"/>
                </a:cxn>
              </a:cxnLst>
              <a:rect l="0" t="0" r="r" b="b"/>
              <a:pathLst>
                <a:path w="19" h="12">
                  <a:moveTo>
                    <a:pt x="2" y="9"/>
                  </a:moveTo>
                  <a:cubicBezTo>
                    <a:pt x="0" y="6"/>
                    <a:pt x="0" y="6"/>
                    <a:pt x="0" y="6"/>
                  </a:cubicBezTo>
                  <a:cubicBezTo>
                    <a:pt x="2" y="7"/>
                    <a:pt x="2" y="4"/>
                    <a:pt x="5" y="6"/>
                  </a:cubicBezTo>
                  <a:cubicBezTo>
                    <a:pt x="6" y="6"/>
                    <a:pt x="3" y="3"/>
                    <a:pt x="8" y="3"/>
                  </a:cubicBezTo>
                  <a:cubicBezTo>
                    <a:pt x="12" y="4"/>
                    <a:pt x="15" y="1"/>
                    <a:pt x="17" y="0"/>
                  </a:cubicBezTo>
                  <a:cubicBezTo>
                    <a:pt x="19" y="0"/>
                    <a:pt x="19" y="0"/>
                    <a:pt x="17" y="1"/>
                  </a:cubicBezTo>
                  <a:cubicBezTo>
                    <a:pt x="14" y="4"/>
                    <a:pt x="12" y="4"/>
                    <a:pt x="14" y="6"/>
                  </a:cubicBezTo>
                  <a:cubicBezTo>
                    <a:pt x="15" y="7"/>
                    <a:pt x="12" y="6"/>
                    <a:pt x="11" y="7"/>
                  </a:cubicBezTo>
                  <a:cubicBezTo>
                    <a:pt x="9" y="10"/>
                    <a:pt x="6" y="10"/>
                    <a:pt x="6" y="10"/>
                  </a:cubicBezTo>
                  <a:cubicBezTo>
                    <a:pt x="6" y="12"/>
                    <a:pt x="6" y="10"/>
                    <a:pt x="5" y="10"/>
                  </a:cubicBezTo>
                  <a:cubicBezTo>
                    <a:pt x="3" y="10"/>
                    <a:pt x="2" y="10"/>
                    <a:pt x="2" y="9"/>
                  </a:cubicBezTo>
                </a:path>
              </a:pathLst>
            </a:custGeom>
            <a:grpFill/>
            <a:ln w="6350" cmpd="sng">
              <a:solidFill>
                <a:schemeClr val="bg1"/>
              </a:solidFill>
              <a:round/>
              <a:headEnd/>
              <a:tailEnd/>
            </a:ln>
          </p:spPr>
          <p:txBody>
            <a:bodyPr/>
            <a:lstStyle/>
            <a:p>
              <a:endParaRPr lang="en-GB" sz="1539" dirty="0"/>
            </a:p>
          </p:txBody>
        </p:sp>
        <p:sp>
          <p:nvSpPr>
            <p:cNvPr id="466" name="Freeform 85"/>
            <p:cNvSpPr>
              <a:spLocks/>
            </p:cNvSpPr>
            <p:nvPr/>
          </p:nvSpPr>
          <p:spPr bwMode="auto">
            <a:xfrm>
              <a:off x="5301555" y="3996710"/>
              <a:ext cx="8034" cy="9640"/>
            </a:xfrm>
            <a:custGeom>
              <a:avLst/>
              <a:gdLst/>
              <a:ahLst/>
              <a:cxnLst>
                <a:cxn ang="0">
                  <a:pos x="1" y="2"/>
                </a:cxn>
                <a:cxn ang="0">
                  <a:pos x="3" y="3"/>
                </a:cxn>
                <a:cxn ang="0">
                  <a:pos x="1" y="2"/>
                </a:cxn>
              </a:cxnLst>
              <a:rect l="0" t="0" r="r" b="b"/>
              <a:pathLst>
                <a:path w="3" h="3">
                  <a:moveTo>
                    <a:pt x="1" y="2"/>
                  </a:moveTo>
                  <a:cubicBezTo>
                    <a:pt x="1" y="0"/>
                    <a:pt x="3" y="3"/>
                    <a:pt x="3" y="3"/>
                  </a:cubicBezTo>
                  <a:cubicBezTo>
                    <a:pt x="1" y="3"/>
                    <a:pt x="0" y="2"/>
                    <a:pt x="1" y="2"/>
                  </a:cubicBezTo>
                </a:path>
              </a:pathLst>
            </a:custGeom>
            <a:grpFill/>
            <a:ln w="6350" cmpd="sng">
              <a:solidFill>
                <a:schemeClr val="bg1"/>
              </a:solidFill>
              <a:round/>
              <a:headEnd/>
              <a:tailEnd/>
            </a:ln>
          </p:spPr>
          <p:txBody>
            <a:bodyPr/>
            <a:lstStyle/>
            <a:p>
              <a:endParaRPr lang="en-GB" sz="1539" dirty="0"/>
            </a:p>
          </p:txBody>
        </p:sp>
        <p:sp>
          <p:nvSpPr>
            <p:cNvPr id="467" name="Freeform 86"/>
            <p:cNvSpPr>
              <a:spLocks/>
            </p:cNvSpPr>
            <p:nvPr/>
          </p:nvSpPr>
          <p:spPr bwMode="auto">
            <a:xfrm>
              <a:off x="4737574" y="3956540"/>
              <a:ext cx="510957" cy="599318"/>
            </a:xfrm>
            <a:custGeom>
              <a:avLst/>
              <a:gdLst/>
              <a:ahLst/>
              <a:cxnLst>
                <a:cxn ang="0">
                  <a:pos x="0" y="102"/>
                </a:cxn>
                <a:cxn ang="0">
                  <a:pos x="0" y="106"/>
                </a:cxn>
                <a:cxn ang="0">
                  <a:pos x="32" y="129"/>
                </a:cxn>
                <a:cxn ang="0">
                  <a:pos x="77" y="168"/>
                </a:cxn>
                <a:cxn ang="0">
                  <a:pos x="80" y="173"/>
                </a:cxn>
                <a:cxn ang="0">
                  <a:pos x="85" y="178"/>
                </a:cxn>
                <a:cxn ang="0">
                  <a:pos x="91" y="181"/>
                </a:cxn>
                <a:cxn ang="0">
                  <a:pos x="94" y="188"/>
                </a:cxn>
                <a:cxn ang="0">
                  <a:pos x="102" y="188"/>
                </a:cxn>
                <a:cxn ang="0">
                  <a:pos x="129" y="171"/>
                </a:cxn>
                <a:cxn ang="0">
                  <a:pos x="164" y="145"/>
                </a:cxn>
                <a:cxn ang="0">
                  <a:pos x="158" y="136"/>
                </a:cxn>
                <a:cxn ang="0">
                  <a:pos x="148" y="133"/>
                </a:cxn>
                <a:cxn ang="0">
                  <a:pos x="145" y="122"/>
                </a:cxn>
                <a:cxn ang="0">
                  <a:pos x="147" y="109"/>
                </a:cxn>
                <a:cxn ang="0">
                  <a:pos x="147" y="98"/>
                </a:cxn>
                <a:cxn ang="0">
                  <a:pos x="144" y="75"/>
                </a:cxn>
                <a:cxn ang="0">
                  <a:pos x="133" y="49"/>
                </a:cxn>
                <a:cxn ang="0">
                  <a:pos x="127" y="36"/>
                </a:cxn>
                <a:cxn ang="0">
                  <a:pos x="133" y="28"/>
                </a:cxn>
                <a:cxn ang="0">
                  <a:pos x="135" y="18"/>
                </a:cxn>
                <a:cxn ang="0">
                  <a:pos x="133" y="10"/>
                </a:cxn>
                <a:cxn ang="0">
                  <a:pos x="136" y="4"/>
                </a:cxn>
                <a:cxn ang="0">
                  <a:pos x="132" y="5"/>
                </a:cxn>
                <a:cxn ang="0">
                  <a:pos x="127" y="2"/>
                </a:cxn>
                <a:cxn ang="0">
                  <a:pos x="123" y="4"/>
                </a:cxn>
                <a:cxn ang="0">
                  <a:pos x="115" y="5"/>
                </a:cxn>
                <a:cxn ang="0">
                  <a:pos x="109" y="7"/>
                </a:cxn>
                <a:cxn ang="0">
                  <a:pos x="98" y="5"/>
                </a:cxn>
                <a:cxn ang="0">
                  <a:pos x="91" y="7"/>
                </a:cxn>
                <a:cxn ang="0">
                  <a:pos x="83" y="8"/>
                </a:cxn>
                <a:cxn ang="0">
                  <a:pos x="70" y="14"/>
                </a:cxn>
                <a:cxn ang="0">
                  <a:pos x="65" y="16"/>
                </a:cxn>
                <a:cxn ang="0">
                  <a:pos x="59" y="19"/>
                </a:cxn>
                <a:cxn ang="0">
                  <a:pos x="51" y="24"/>
                </a:cxn>
                <a:cxn ang="0">
                  <a:pos x="59" y="50"/>
                </a:cxn>
                <a:cxn ang="0">
                  <a:pos x="59" y="55"/>
                </a:cxn>
                <a:cxn ang="0">
                  <a:pos x="45" y="58"/>
                </a:cxn>
                <a:cxn ang="0">
                  <a:pos x="38" y="63"/>
                </a:cxn>
                <a:cxn ang="0">
                  <a:pos x="36" y="70"/>
                </a:cxn>
                <a:cxn ang="0">
                  <a:pos x="27" y="77"/>
                </a:cxn>
                <a:cxn ang="0">
                  <a:pos x="7" y="86"/>
                </a:cxn>
                <a:cxn ang="0">
                  <a:pos x="0" y="91"/>
                </a:cxn>
                <a:cxn ang="0">
                  <a:pos x="0" y="102"/>
                </a:cxn>
              </a:cxnLst>
              <a:rect l="0" t="0" r="r" b="b"/>
              <a:pathLst>
                <a:path w="164" h="192">
                  <a:moveTo>
                    <a:pt x="0" y="102"/>
                  </a:moveTo>
                  <a:cubicBezTo>
                    <a:pt x="0" y="106"/>
                    <a:pt x="0" y="106"/>
                    <a:pt x="0" y="106"/>
                  </a:cubicBezTo>
                  <a:cubicBezTo>
                    <a:pt x="32" y="129"/>
                    <a:pt x="32" y="129"/>
                    <a:pt x="32" y="129"/>
                  </a:cubicBezTo>
                  <a:cubicBezTo>
                    <a:pt x="32" y="129"/>
                    <a:pt x="76" y="167"/>
                    <a:pt x="77" y="168"/>
                  </a:cubicBezTo>
                  <a:cubicBezTo>
                    <a:pt x="80" y="171"/>
                    <a:pt x="77" y="171"/>
                    <a:pt x="80" y="173"/>
                  </a:cubicBezTo>
                  <a:cubicBezTo>
                    <a:pt x="83" y="175"/>
                    <a:pt x="82" y="179"/>
                    <a:pt x="85" y="178"/>
                  </a:cubicBezTo>
                  <a:cubicBezTo>
                    <a:pt x="89" y="178"/>
                    <a:pt x="86" y="181"/>
                    <a:pt x="91" y="181"/>
                  </a:cubicBezTo>
                  <a:cubicBezTo>
                    <a:pt x="95" y="181"/>
                    <a:pt x="95" y="185"/>
                    <a:pt x="94" y="188"/>
                  </a:cubicBezTo>
                  <a:cubicBezTo>
                    <a:pt x="92" y="190"/>
                    <a:pt x="94" y="192"/>
                    <a:pt x="102" y="188"/>
                  </a:cubicBezTo>
                  <a:cubicBezTo>
                    <a:pt x="123" y="188"/>
                    <a:pt x="120" y="178"/>
                    <a:pt x="129" y="171"/>
                  </a:cubicBezTo>
                  <a:cubicBezTo>
                    <a:pt x="138" y="164"/>
                    <a:pt x="159" y="148"/>
                    <a:pt x="164" y="145"/>
                  </a:cubicBezTo>
                  <a:cubicBezTo>
                    <a:pt x="161" y="139"/>
                    <a:pt x="162" y="139"/>
                    <a:pt x="158" y="136"/>
                  </a:cubicBezTo>
                  <a:cubicBezTo>
                    <a:pt x="152" y="133"/>
                    <a:pt x="152" y="137"/>
                    <a:pt x="148" y="133"/>
                  </a:cubicBezTo>
                  <a:cubicBezTo>
                    <a:pt x="147" y="128"/>
                    <a:pt x="150" y="129"/>
                    <a:pt x="145" y="122"/>
                  </a:cubicBezTo>
                  <a:cubicBezTo>
                    <a:pt x="139" y="114"/>
                    <a:pt x="148" y="117"/>
                    <a:pt x="147" y="109"/>
                  </a:cubicBezTo>
                  <a:cubicBezTo>
                    <a:pt x="145" y="105"/>
                    <a:pt x="148" y="103"/>
                    <a:pt x="147" y="98"/>
                  </a:cubicBezTo>
                  <a:cubicBezTo>
                    <a:pt x="145" y="92"/>
                    <a:pt x="148" y="89"/>
                    <a:pt x="144" y="75"/>
                  </a:cubicBezTo>
                  <a:cubicBezTo>
                    <a:pt x="141" y="47"/>
                    <a:pt x="136" y="58"/>
                    <a:pt x="133" y="49"/>
                  </a:cubicBezTo>
                  <a:cubicBezTo>
                    <a:pt x="133" y="46"/>
                    <a:pt x="127" y="39"/>
                    <a:pt x="127" y="36"/>
                  </a:cubicBezTo>
                  <a:cubicBezTo>
                    <a:pt x="129" y="33"/>
                    <a:pt x="133" y="30"/>
                    <a:pt x="133" y="28"/>
                  </a:cubicBezTo>
                  <a:cubicBezTo>
                    <a:pt x="133" y="22"/>
                    <a:pt x="136" y="25"/>
                    <a:pt x="135" y="18"/>
                  </a:cubicBezTo>
                  <a:cubicBezTo>
                    <a:pt x="133" y="13"/>
                    <a:pt x="135" y="10"/>
                    <a:pt x="133" y="10"/>
                  </a:cubicBezTo>
                  <a:cubicBezTo>
                    <a:pt x="132" y="8"/>
                    <a:pt x="136" y="7"/>
                    <a:pt x="136" y="4"/>
                  </a:cubicBezTo>
                  <a:cubicBezTo>
                    <a:pt x="135" y="4"/>
                    <a:pt x="133" y="4"/>
                    <a:pt x="132" y="5"/>
                  </a:cubicBezTo>
                  <a:cubicBezTo>
                    <a:pt x="130" y="7"/>
                    <a:pt x="130" y="4"/>
                    <a:pt x="127" y="2"/>
                  </a:cubicBezTo>
                  <a:cubicBezTo>
                    <a:pt x="124" y="0"/>
                    <a:pt x="126" y="5"/>
                    <a:pt x="123" y="4"/>
                  </a:cubicBezTo>
                  <a:cubicBezTo>
                    <a:pt x="118" y="2"/>
                    <a:pt x="120" y="4"/>
                    <a:pt x="115" y="5"/>
                  </a:cubicBezTo>
                  <a:cubicBezTo>
                    <a:pt x="111" y="5"/>
                    <a:pt x="112" y="8"/>
                    <a:pt x="109" y="7"/>
                  </a:cubicBezTo>
                  <a:cubicBezTo>
                    <a:pt x="108" y="4"/>
                    <a:pt x="102" y="4"/>
                    <a:pt x="98" y="5"/>
                  </a:cubicBezTo>
                  <a:cubicBezTo>
                    <a:pt x="94" y="7"/>
                    <a:pt x="92" y="4"/>
                    <a:pt x="91" y="7"/>
                  </a:cubicBezTo>
                  <a:cubicBezTo>
                    <a:pt x="89" y="8"/>
                    <a:pt x="88" y="8"/>
                    <a:pt x="83" y="8"/>
                  </a:cubicBezTo>
                  <a:cubicBezTo>
                    <a:pt x="77" y="8"/>
                    <a:pt x="70" y="11"/>
                    <a:pt x="70" y="14"/>
                  </a:cubicBezTo>
                  <a:cubicBezTo>
                    <a:pt x="68" y="19"/>
                    <a:pt x="67" y="14"/>
                    <a:pt x="65" y="16"/>
                  </a:cubicBezTo>
                  <a:cubicBezTo>
                    <a:pt x="62" y="19"/>
                    <a:pt x="62" y="14"/>
                    <a:pt x="59" y="19"/>
                  </a:cubicBezTo>
                  <a:cubicBezTo>
                    <a:pt x="58" y="21"/>
                    <a:pt x="54" y="25"/>
                    <a:pt x="51" y="24"/>
                  </a:cubicBezTo>
                  <a:cubicBezTo>
                    <a:pt x="58" y="27"/>
                    <a:pt x="53" y="47"/>
                    <a:pt x="59" y="50"/>
                  </a:cubicBezTo>
                  <a:cubicBezTo>
                    <a:pt x="62" y="52"/>
                    <a:pt x="59" y="52"/>
                    <a:pt x="59" y="55"/>
                  </a:cubicBezTo>
                  <a:cubicBezTo>
                    <a:pt x="59" y="58"/>
                    <a:pt x="48" y="53"/>
                    <a:pt x="45" y="58"/>
                  </a:cubicBezTo>
                  <a:cubicBezTo>
                    <a:pt x="42" y="61"/>
                    <a:pt x="36" y="58"/>
                    <a:pt x="38" y="63"/>
                  </a:cubicBezTo>
                  <a:cubicBezTo>
                    <a:pt x="41" y="67"/>
                    <a:pt x="42" y="67"/>
                    <a:pt x="36" y="70"/>
                  </a:cubicBezTo>
                  <a:cubicBezTo>
                    <a:pt x="30" y="72"/>
                    <a:pt x="30" y="72"/>
                    <a:pt x="27" y="77"/>
                  </a:cubicBezTo>
                  <a:cubicBezTo>
                    <a:pt x="27" y="78"/>
                    <a:pt x="9" y="83"/>
                    <a:pt x="7" y="86"/>
                  </a:cubicBezTo>
                  <a:cubicBezTo>
                    <a:pt x="0" y="91"/>
                    <a:pt x="0" y="91"/>
                    <a:pt x="0" y="91"/>
                  </a:cubicBezTo>
                  <a:cubicBezTo>
                    <a:pt x="0" y="102"/>
                    <a:pt x="0" y="102"/>
                    <a:pt x="0" y="102"/>
                  </a:cubicBezTo>
                  <a:close/>
                </a:path>
              </a:pathLst>
            </a:custGeom>
            <a:grpFill/>
            <a:ln w="6350" cmpd="sng">
              <a:solidFill>
                <a:schemeClr val="bg1"/>
              </a:solidFill>
              <a:round/>
              <a:headEnd/>
              <a:tailEnd/>
            </a:ln>
          </p:spPr>
          <p:txBody>
            <a:bodyPr/>
            <a:lstStyle/>
            <a:p>
              <a:endParaRPr lang="en-GB" sz="1539" dirty="0"/>
            </a:p>
          </p:txBody>
        </p:sp>
        <p:sp>
          <p:nvSpPr>
            <p:cNvPr id="468" name="Freeform 87"/>
            <p:cNvSpPr>
              <a:spLocks/>
            </p:cNvSpPr>
            <p:nvPr/>
          </p:nvSpPr>
          <p:spPr bwMode="auto">
            <a:xfrm>
              <a:off x="5132843" y="3953327"/>
              <a:ext cx="109261" cy="237799"/>
            </a:xfrm>
            <a:custGeom>
              <a:avLst/>
              <a:gdLst/>
              <a:ahLst/>
              <a:cxnLst>
                <a:cxn ang="0">
                  <a:pos x="9" y="5"/>
                </a:cxn>
                <a:cxn ang="0">
                  <a:pos x="6" y="11"/>
                </a:cxn>
                <a:cxn ang="0">
                  <a:pos x="8" y="19"/>
                </a:cxn>
                <a:cxn ang="0">
                  <a:pos x="6" y="30"/>
                </a:cxn>
                <a:cxn ang="0">
                  <a:pos x="0" y="37"/>
                </a:cxn>
                <a:cxn ang="0">
                  <a:pos x="6" y="50"/>
                </a:cxn>
                <a:cxn ang="0">
                  <a:pos x="17" y="76"/>
                </a:cxn>
                <a:cxn ang="0">
                  <a:pos x="23" y="61"/>
                </a:cxn>
                <a:cxn ang="0">
                  <a:pos x="32" y="54"/>
                </a:cxn>
                <a:cxn ang="0">
                  <a:pos x="34" y="47"/>
                </a:cxn>
                <a:cxn ang="0">
                  <a:pos x="29" y="42"/>
                </a:cxn>
                <a:cxn ang="0">
                  <a:pos x="28" y="40"/>
                </a:cxn>
                <a:cxn ang="0">
                  <a:pos x="21" y="36"/>
                </a:cxn>
                <a:cxn ang="0">
                  <a:pos x="29" y="23"/>
                </a:cxn>
                <a:cxn ang="0">
                  <a:pos x="26" y="17"/>
                </a:cxn>
                <a:cxn ang="0">
                  <a:pos x="25" y="11"/>
                </a:cxn>
                <a:cxn ang="0">
                  <a:pos x="29" y="5"/>
                </a:cxn>
                <a:cxn ang="0">
                  <a:pos x="23" y="8"/>
                </a:cxn>
                <a:cxn ang="0">
                  <a:pos x="20" y="2"/>
                </a:cxn>
                <a:cxn ang="0">
                  <a:pos x="11" y="5"/>
                </a:cxn>
                <a:cxn ang="0">
                  <a:pos x="9" y="5"/>
                </a:cxn>
              </a:cxnLst>
              <a:rect l="0" t="0" r="r" b="b"/>
              <a:pathLst>
                <a:path w="35" h="76">
                  <a:moveTo>
                    <a:pt x="9" y="5"/>
                  </a:moveTo>
                  <a:cubicBezTo>
                    <a:pt x="9" y="8"/>
                    <a:pt x="5" y="9"/>
                    <a:pt x="6" y="11"/>
                  </a:cubicBezTo>
                  <a:cubicBezTo>
                    <a:pt x="8" y="11"/>
                    <a:pt x="6" y="14"/>
                    <a:pt x="8" y="19"/>
                  </a:cubicBezTo>
                  <a:cubicBezTo>
                    <a:pt x="9" y="26"/>
                    <a:pt x="6" y="23"/>
                    <a:pt x="6" y="30"/>
                  </a:cubicBezTo>
                  <a:cubicBezTo>
                    <a:pt x="6" y="31"/>
                    <a:pt x="2" y="34"/>
                    <a:pt x="0" y="37"/>
                  </a:cubicBezTo>
                  <a:cubicBezTo>
                    <a:pt x="0" y="40"/>
                    <a:pt x="6" y="47"/>
                    <a:pt x="6" y="50"/>
                  </a:cubicBezTo>
                  <a:cubicBezTo>
                    <a:pt x="9" y="59"/>
                    <a:pt x="14" y="48"/>
                    <a:pt x="17" y="76"/>
                  </a:cubicBezTo>
                  <a:cubicBezTo>
                    <a:pt x="28" y="70"/>
                    <a:pt x="18" y="65"/>
                    <a:pt x="23" y="61"/>
                  </a:cubicBezTo>
                  <a:cubicBezTo>
                    <a:pt x="28" y="57"/>
                    <a:pt x="29" y="56"/>
                    <a:pt x="32" y="54"/>
                  </a:cubicBezTo>
                  <a:cubicBezTo>
                    <a:pt x="35" y="53"/>
                    <a:pt x="31" y="51"/>
                    <a:pt x="34" y="47"/>
                  </a:cubicBezTo>
                  <a:cubicBezTo>
                    <a:pt x="31" y="45"/>
                    <a:pt x="31" y="45"/>
                    <a:pt x="29" y="42"/>
                  </a:cubicBezTo>
                  <a:cubicBezTo>
                    <a:pt x="29" y="39"/>
                    <a:pt x="28" y="42"/>
                    <a:pt x="28" y="40"/>
                  </a:cubicBezTo>
                  <a:cubicBezTo>
                    <a:pt x="26" y="40"/>
                    <a:pt x="21" y="40"/>
                    <a:pt x="21" y="36"/>
                  </a:cubicBezTo>
                  <a:cubicBezTo>
                    <a:pt x="20" y="33"/>
                    <a:pt x="32" y="26"/>
                    <a:pt x="29" y="23"/>
                  </a:cubicBezTo>
                  <a:cubicBezTo>
                    <a:pt x="28" y="20"/>
                    <a:pt x="31" y="20"/>
                    <a:pt x="26" y="17"/>
                  </a:cubicBezTo>
                  <a:cubicBezTo>
                    <a:pt x="23" y="16"/>
                    <a:pt x="23" y="12"/>
                    <a:pt x="25" y="11"/>
                  </a:cubicBezTo>
                  <a:cubicBezTo>
                    <a:pt x="28" y="9"/>
                    <a:pt x="31" y="6"/>
                    <a:pt x="29" y="5"/>
                  </a:cubicBezTo>
                  <a:cubicBezTo>
                    <a:pt x="28" y="2"/>
                    <a:pt x="25" y="8"/>
                    <a:pt x="23" y="8"/>
                  </a:cubicBezTo>
                  <a:cubicBezTo>
                    <a:pt x="21" y="6"/>
                    <a:pt x="25" y="3"/>
                    <a:pt x="20" y="2"/>
                  </a:cubicBezTo>
                  <a:cubicBezTo>
                    <a:pt x="14" y="0"/>
                    <a:pt x="12" y="5"/>
                    <a:pt x="11" y="5"/>
                  </a:cubicBezTo>
                  <a:cubicBezTo>
                    <a:pt x="11" y="5"/>
                    <a:pt x="11" y="5"/>
                    <a:pt x="9" y="5"/>
                  </a:cubicBezTo>
                </a:path>
              </a:pathLst>
            </a:custGeom>
            <a:grpFill/>
            <a:ln w="6350" cmpd="sng">
              <a:solidFill>
                <a:schemeClr val="bg1"/>
              </a:solidFill>
              <a:round/>
              <a:headEnd/>
              <a:tailEnd/>
            </a:ln>
          </p:spPr>
          <p:txBody>
            <a:bodyPr/>
            <a:lstStyle/>
            <a:p>
              <a:endParaRPr lang="en-GB" sz="1539" dirty="0"/>
            </a:p>
          </p:txBody>
        </p:sp>
        <p:sp>
          <p:nvSpPr>
            <p:cNvPr id="469" name="Freeform 88"/>
            <p:cNvSpPr>
              <a:spLocks/>
            </p:cNvSpPr>
            <p:nvPr/>
          </p:nvSpPr>
          <p:spPr bwMode="auto">
            <a:xfrm>
              <a:off x="5557032" y="4141317"/>
              <a:ext cx="282793" cy="332598"/>
            </a:xfrm>
            <a:custGeom>
              <a:avLst/>
              <a:gdLst/>
              <a:ahLst/>
              <a:cxnLst>
                <a:cxn ang="0">
                  <a:pos x="82" y="24"/>
                </a:cxn>
                <a:cxn ang="0">
                  <a:pos x="77" y="41"/>
                </a:cxn>
                <a:cxn ang="0">
                  <a:pos x="70" y="36"/>
                </a:cxn>
                <a:cxn ang="0">
                  <a:pos x="67" y="27"/>
                </a:cxn>
                <a:cxn ang="0">
                  <a:pos x="64" y="19"/>
                </a:cxn>
                <a:cxn ang="0">
                  <a:pos x="64" y="27"/>
                </a:cxn>
                <a:cxn ang="0">
                  <a:pos x="71" y="44"/>
                </a:cxn>
                <a:cxn ang="0">
                  <a:pos x="74" y="52"/>
                </a:cxn>
                <a:cxn ang="0">
                  <a:pos x="83" y="74"/>
                </a:cxn>
                <a:cxn ang="0">
                  <a:pos x="88" y="82"/>
                </a:cxn>
                <a:cxn ang="0">
                  <a:pos x="88" y="91"/>
                </a:cxn>
                <a:cxn ang="0">
                  <a:pos x="82" y="96"/>
                </a:cxn>
                <a:cxn ang="0">
                  <a:pos x="76" y="102"/>
                </a:cxn>
                <a:cxn ang="0">
                  <a:pos x="68" y="102"/>
                </a:cxn>
                <a:cxn ang="0">
                  <a:pos x="54" y="102"/>
                </a:cxn>
                <a:cxn ang="0">
                  <a:pos x="54" y="100"/>
                </a:cxn>
                <a:cxn ang="0">
                  <a:pos x="53" y="102"/>
                </a:cxn>
                <a:cxn ang="0">
                  <a:pos x="4" y="102"/>
                </a:cxn>
                <a:cxn ang="0">
                  <a:pos x="4" y="25"/>
                </a:cxn>
                <a:cxn ang="0">
                  <a:pos x="3" y="14"/>
                </a:cxn>
                <a:cxn ang="0">
                  <a:pos x="4" y="3"/>
                </a:cxn>
                <a:cxn ang="0">
                  <a:pos x="16" y="3"/>
                </a:cxn>
                <a:cxn ang="0">
                  <a:pos x="24" y="6"/>
                </a:cxn>
                <a:cxn ang="0">
                  <a:pos x="30" y="8"/>
                </a:cxn>
                <a:cxn ang="0">
                  <a:pos x="39" y="9"/>
                </a:cxn>
                <a:cxn ang="0">
                  <a:pos x="45" y="5"/>
                </a:cxn>
                <a:cxn ang="0">
                  <a:pos x="50" y="2"/>
                </a:cxn>
                <a:cxn ang="0">
                  <a:pos x="56" y="3"/>
                </a:cxn>
                <a:cxn ang="0">
                  <a:pos x="59" y="3"/>
                </a:cxn>
                <a:cxn ang="0">
                  <a:pos x="61" y="5"/>
                </a:cxn>
                <a:cxn ang="0">
                  <a:pos x="57" y="3"/>
                </a:cxn>
                <a:cxn ang="0">
                  <a:pos x="57" y="5"/>
                </a:cxn>
                <a:cxn ang="0">
                  <a:pos x="59" y="6"/>
                </a:cxn>
                <a:cxn ang="0">
                  <a:pos x="61" y="6"/>
                </a:cxn>
                <a:cxn ang="0">
                  <a:pos x="62" y="6"/>
                </a:cxn>
                <a:cxn ang="0">
                  <a:pos x="68" y="6"/>
                </a:cxn>
                <a:cxn ang="0">
                  <a:pos x="76" y="5"/>
                </a:cxn>
                <a:cxn ang="0">
                  <a:pos x="77" y="6"/>
                </a:cxn>
                <a:cxn ang="0">
                  <a:pos x="82" y="24"/>
                </a:cxn>
              </a:cxnLst>
              <a:rect l="0" t="0" r="r" b="b"/>
              <a:pathLst>
                <a:path w="91" h="107">
                  <a:moveTo>
                    <a:pt x="82" y="24"/>
                  </a:moveTo>
                  <a:cubicBezTo>
                    <a:pt x="77" y="38"/>
                    <a:pt x="79" y="38"/>
                    <a:pt x="77" y="41"/>
                  </a:cubicBezTo>
                  <a:cubicBezTo>
                    <a:pt x="76" y="44"/>
                    <a:pt x="74" y="41"/>
                    <a:pt x="70" y="36"/>
                  </a:cubicBezTo>
                  <a:cubicBezTo>
                    <a:pt x="67" y="33"/>
                    <a:pt x="70" y="30"/>
                    <a:pt x="67" y="27"/>
                  </a:cubicBezTo>
                  <a:cubicBezTo>
                    <a:pt x="62" y="22"/>
                    <a:pt x="65" y="20"/>
                    <a:pt x="64" y="19"/>
                  </a:cubicBezTo>
                  <a:cubicBezTo>
                    <a:pt x="59" y="25"/>
                    <a:pt x="64" y="22"/>
                    <a:pt x="64" y="27"/>
                  </a:cubicBezTo>
                  <a:cubicBezTo>
                    <a:pt x="64" y="33"/>
                    <a:pt x="71" y="39"/>
                    <a:pt x="71" y="44"/>
                  </a:cubicBezTo>
                  <a:cubicBezTo>
                    <a:pt x="71" y="47"/>
                    <a:pt x="74" y="49"/>
                    <a:pt x="74" y="52"/>
                  </a:cubicBezTo>
                  <a:cubicBezTo>
                    <a:pt x="73" y="56"/>
                    <a:pt x="79" y="63"/>
                    <a:pt x="83" y="74"/>
                  </a:cubicBezTo>
                  <a:cubicBezTo>
                    <a:pt x="86" y="82"/>
                    <a:pt x="91" y="82"/>
                    <a:pt x="88" y="82"/>
                  </a:cubicBezTo>
                  <a:cubicBezTo>
                    <a:pt x="85" y="82"/>
                    <a:pt x="86" y="88"/>
                    <a:pt x="88" y="91"/>
                  </a:cubicBezTo>
                  <a:cubicBezTo>
                    <a:pt x="85" y="96"/>
                    <a:pt x="83" y="91"/>
                    <a:pt x="82" y="96"/>
                  </a:cubicBezTo>
                  <a:cubicBezTo>
                    <a:pt x="80" y="100"/>
                    <a:pt x="77" y="99"/>
                    <a:pt x="76" y="102"/>
                  </a:cubicBezTo>
                  <a:cubicBezTo>
                    <a:pt x="74" y="105"/>
                    <a:pt x="71" y="107"/>
                    <a:pt x="68" y="102"/>
                  </a:cubicBezTo>
                  <a:cubicBezTo>
                    <a:pt x="54" y="102"/>
                    <a:pt x="54" y="102"/>
                    <a:pt x="54" y="102"/>
                  </a:cubicBezTo>
                  <a:cubicBezTo>
                    <a:pt x="54" y="100"/>
                    <a:pt x="54" y="100"/>
                    <a:pt x="54" y="100"/>
                  </a:cubicBezTo>
                  <a:cubicBezTo>
                    <a:pt x="53" y="102"/>
                    <a:pt x="53" y="102"/>
                    <a:pt x="53" y="102"/>
                  </a:cubicBezTo>
                  <a:cubicBezTo>
                    <a:pt x="4" y="102"/>
                    <a:pt x="4" y="102"/>
                    <a:pt x="4" y="102"/>
                  </a:cubicBezTo>
                  <a:cubicBezTo>
                    <a:pt x="4" y="25"/>
                    <a:pt x="4" y="25"/>
                    <a:pt x="4" y="25"/>
                  </a:cubicBezTo>
                  <a:cubicBezTo>
                    <a:pt x="4" y="22"/>
                    <a:pt x="0" y="20"/>
                    <a:pt x="3" y="14"/>
                  </a:cubicBezTo>
                  <a:cubicBezTo>
                    <a:pt x="6" y="9"/>
                    <a:pt x="1" y="6"/>
                    <a:pt x="4" y="3"/>
                  </a:cubicBezTo>
                  <a:cubicBezTo>
                    <a:pt x="6" y="3"/>
                    <a:pt x="7" y="0"/>
                    <a:pt x="16" y="3"/>
                  </a:cubicBezTo>
                  <a:cubicBezTo>
                    <a:pt x="27" y="5"/>
                    <a:pt x="22" y="6"/>
                    <a:pt x="24" y="6"/>
                  </a:cubicBezTo>
                  <a:cubicBezTo>
                    <a:pt x="27" y="5"/>
                    <a:pt x="27" y="8"/>
                    <a:pt x="30" y="8"/>
                  </a:cubicBezTo>
                  <a:cubicBezTo>
                    <a:pt x="32" y="6"/>
                    <a:pt x="36" y="13"/>
                    <a:pt x="39" y="9"/>
                  </a:cubicBezTo>
                  <a:cubicBezTo>
                    <a:pt x="45" y="3"/>
                    <a:pt x="44" y="6"/>
                    <a:pt x="45" y="5"/>
                  </a:cubicBezTo>
                  <a:cubicBezTo>
                    <a:pt x="47" y="2"/>
                    <a:pt x="47" y="3"/>
                    <a:pt x="50" y="2"/>
                  </a:cubicBezTo>
                  <a:cubicBezTo>
                    <a:pt x="53" y="0"/>
                    <a:pt x="54" y="5"/>
                    <a:pt x="56" y="3"/>
                  </a:cubicBezTo>
                  <a:cubicBezTo>
                    <a:pt x="57" y="2"/>
                    <a:pt x="57" y="2"/>
                    <a:pt x="59" y="3"/>
                  </a:cubicBezTo>
                  <a:cubicBezTo>
                    <a:pt x="61" y="5"/>
                    <a:pt x="61" y="5"/>
                    <a:pt x="61" y="5"/>
                  </a:cubicBezTo>
                  <a:cubicBezTo>
                    <a:pt x="59" y="5"/>
                    <a:pt x="57" y="3"/>
                    <a:pt x="57" y="3"/>
                  </a:cubicBezTo>
                  <a:cubicBezTo>
                    <a:pt x="57" y="5"/>
                    <a:pt x="56" y="5"/>
                    <a:pt x="57" y="5"/>
                  </a:cubicBezTo>
                  <a:cubicBezTo>
                    <a:pt x="57" y="6"/>
                    <a:pt x="59" y="5"/>
                    <a:pt x="59" y="6"/>
                  </a:cubicBezTo>
                  <a:cubicBezTo>
                    <a:pt x="61" y="8"/>
                    <a:pt x="62" y="6"/>
                    <a:pt x="61" y="6"/>
                  </a:cubicBezTo>
                  <a:cubicBezTo>
                    <a:pt x="61" y="5"/>
                    <a:pt x="61" y="5"/>
                    <a:pt x="62" y="6"/>
                  </a:cubicBezTo>
                  <a:cubicBezTo>
                    <a:pt x="65" y="9"/>
                    <a:pt x="67" y="5"/>
                    <a:pt x="68" y="6"/>
                  </a:cubicBezTo>
                  <a:cubicBezTo>
                    <a:pt x="70" y="8"/>
                    <a:pt x="68" y="8"/>
                    <a:pt x="76" y="5"/>
                  </a:cubicBezTo>
                  <a:cubicBezTo>
                    <a:pt x="76" y="5"/>
                    <a:pt x="76" y="6"/>
                    <a:pt x="77" y="6"/>
                  </a:cubicBezTo>
                  <a:cubicBezTo>
                    <a:pt x="79" y="11"/>
                    <a:pt x="80" y="17"/>
                    <a:pt x="82" y="24"/>
                  </a:cubicBezTo>
                </a:path>
              </a:pathLst>
            </a:custGeom>
            <a:grpFill/>
            <a:ln w="6350" cmpd="sng">
              <a:solidFill>
                <a:schemeClr val="bg1"/>
              </a:solidFill>
              <a:round/>
              <a:headEnd/>
              <a:tailEnd/>
            </a:ln>
          </p:spPr>
          <p:txBody>
            <a:bodyPr/>
            <a:lstStyle/>
            <a:p>
              <a:endParaRPr lang="en-GB" sz="1539" dirty="0"/>
            </a:p>
          </p:txBody>
        </p:sp>
        <p:sp>
          <p:nvSpPr>
            <p:cNvPr id="470" name="Freeform 89"/>
            <p:cNvSpPr>
              <a:spLocks/>
            </p:cNvSpPr>
            <p:nvPr/>
          </p:nvSpPr>
          <p:spPr bwMode="auto">
            <a:xfrm>
              <a:off x="5830186" y="3953327"/>
              <a:ext cx="165499" cy="168709"/>
            </a:xfrm>
            <a:custGeom>
              <a:avLst/>
              <a:gdLst/>
              <a:ahLst/>
              <a:cxnLst>
                <a:cxn ang="0">
                  <a:pos x="2" y="29"/>
                </a:cxn>
                <a:cxn ang="0">
                  <a:pos x="5" y="29"/>
                </a:cxn>
                <a:cxn ang="0">
                  <a:pos x="5" y="29"/>
                </a:cxn>
                <a:cxn ang="0">
                  <a:pos x="5" y="31"/>
                </a:cxn>
                <a:cxn ang="0">
                  <a:pos x="8" y="34"/>
                </a:cxn>
                <a:cxn ang="0">
                  <a:pos x="5" y="37"/>
                </a:cxn>
                <a:cxn ang="0">
                  <a:pos x="6" y="39"/>
                </a:cxn>
                <a:cxn ang="0">
                  <a:pos x="3" y="39"/>
                </a:cxn>
                <a:cxn ang="0">
                  <a:pos x="2" y="40"/>
                </a:cxn>
                <a:cxn ang="0">
                  <a:pos x="3" y="40"/>
                </a:cxn>
                <a:cxn ang="0">
                  <a:pos x="0" y="45"/>
                </a:cxn>
                <a:cxn ang="0">
                  <a:pos x="0" y="45"/>
                </a:cxn>
                <a:cxn ang="0">
                  <a:pos x="0" y="45"/>
                </a:cxn>
                <a:cxn ang="0">
                  <a:pos x="0" y="48"/>
                </a:cxn>
                <a:cxn ang="0">
                  <a:pos x="0" y="49"/>
                </a:cxn>
                <a:cxn ang="0">
                  <a:pos x="2" y="49"/>
                </a:cxn>
                <a:cxn ang="0">
                  <a:pos x="3" y="52"/>
                </a:cxn>
                <a:cxn ang="0">
                  <a:pos x="9" y="54"/>
                </a:cxn>
                <a:cxn ang="0">
                  <a:pos x="18" y="48"/>
                </a:cxn>
                <a:cxn ang="0">
                  <a:pos x="24" y="43"/>
                </a:cxn>
                <a:cxn ang="0">
                  <a:pos x="35" y="37"/>
                </a:cxn>
                <a:cxn ang="0">
                  <a:pos x="43" y="32"/>
                </a:cxn>
                <a:cxn ang="0">
                  <a:pos x="44" y="28"/>
                </a:cxn>
                <a:cxn ang="0">
                  <a:pos x="44" y="28"/>
                </a:cxn>
                <a:cxn ang="0">
                  <a:pos x="44" y="26"/>
                </a:cxn>
                <a:cxn ang="0">
                  <a:pos x="44" y="23"/>
                </a:cxn>
                <a:cxn ang="0">
                  <a:pos x="46" y="17"/>
                </a:cxn>
                <a:cxn ang="0">
                  <a:pos x="44" y="11"/>
                </a:cxn>
                <a:cxn ang="0">
                  <a:pos x="49" y="9"/>
                </a:cxn>
                <a:cxn ang="0">
                  <a:pos x="53" y="3"/>
                </a:cxn>
                <a:cxn ang="0">
                  <a:pos x="53" y="2"/>
                </a:cxn>
                <a:cxn ang="0">
                  <a:pos x="52" y="2"/>
                </a:cxn>
                <a:cxn ang="0">
                  <a:pos x="47" y="3"/>
                </a:cxn>
                <a:cxn ang="0">
                  <a:pos x="41" y="3"/>
                </a:cxn>
                <a:cxn ang="0">
                  <a:pos x="27" y="8"/>
                </a:cxn>
                <a:cxn ang="0">
                  <a:pos x="21" y="5"/>
                </a:cxn>
                <a:cxn ang="0">
                  <a:pos x="14" y="8"/>
                </a:cxn>
                <a:cxn ang="0">
                  <a:pos x="12" y="8"/>
                </a:cxn>
                <a:cxn ang="0">
                  <a:pos x="8" y="6"/>
                </a:cxn>
                <a:cxn ang="0">
                  <a:pos x="8" y="11"/>
                </a:cxn>
                <a:cxn ang="0">
                  <a:pos x="8" y="12"/>
                </a:cxn>
                <a:cxn ang="0">
                  <a:pos x="6" y="12"/>
                </a:cxn>
                <a:cxn ang="0">
                  <a:pos x="3" y="17"/>
                </a:cxn>
                <a:cxn ang="0">
                  <a:pos x="2" y="15"/>
                </a:cxn>
                <a:cxn ang="0">
                  <a:pos x="2" y="22"/>
                </a:cxn>
                <a:cxn ang="0">
                  <a:pos x="2" y="29"/>
                </a:cxn>
              </a:cxnLst>
              <a:rect l="0" t="0" r="r" b="b"/>
              <a:pathLst>
                <a:path w="53" h="54">
                  <a:moveTo>
                    <a:pt x="2" y="29"/>
                  </a:moveTo>
                  <a:cubicBezTo>
                    <a:pt x="3" y="29"/>
                    <a:pt x="3" y="29"/>
                    <a:pt x="5" y="29"/>
                  </a:cubicBezTo>
                  <a:cubicBezTo>
                    <a:pt x="5" y="29"/>
                    <a:pt x="5" y="29"/>
                    <a:pt x="5" y="29"/>
                  </a:cubicBezTo>
                  <a:cubicBezTo>
                    <a:pt x="6" y="31"/>
                    <a:pt x="5" y="31"/>
                    <a:pt x="5" y="31"/>
                  </a:cubicBezTo>
                  <a:cubicBezTo>
                    <a:pt x="6" y="31"/>
                    <a:pt x="8" y="32"/>
                    <a:pt x="8" y="34"/>
                  </a:cubicBezTo>
                  <a:cubicBezTo>
                    <a:pt x="8" y="36"/>
                    <a:pt x="5" y="36"/>
                    <a:pt x="5" y="37"/>
                  </a:cubicBezTo>
                  <a:cubicBezTo>
                    <a:pt x="5" y="37"/>
                    <a:pt x="6" y="37"/>
                    <a:pt x="6" y="39"/>
                  </a:cubicBezTo>
                  <a:cubicBezTo>
                    <a:pt x="3" y="39"/>
                    <a:pt x="3" y="39"/>
                    <a:pt x="3" y="39"/>
                  </a:cubicBezTo>
                  <a:cubicBezTo>
                    <a:pt x="3" y="39"/>
                    <a:pt x="3" y="39"/>
                    <a:pt x="2" y="40"/>
                  </a:cubicBezTo>
                  <a:cubicBezTo>
                    <a:pt x="3" y="40"/>
                    <a:pt x="3" y="40"/>
                    <a:pt x="3" y="40"/>
                  </a:cubicBezTo>
                  <a:cubicBezTo>
                    <a:pt x="3" y="42"/>
                    <a:pt x="0" y="45"/>
                    <a:pt x="0" y="45"/>
                  </a:cubicBezTo>
                  <a:cubicBezTo>
                    <a:pt x="0" y="45"/>
                    <a:pt x="0" y="45"/>
                    <a:pt x="0" y="45"/>
                  </a:cubicBezTo>
                  <a:cubicBezTo>
                    <a:pt x="0" y="45"/>
                    <a:pt x="0" y="45"/>
                    <a:pt x="0" y="45"/>
                  </a:cubicBezTo>
                  <a:cubicBezTo>
                    <a:pt x="0" y="46"/>
                    <a:pt x="0" y="48"/>
                    <a:pt x="0" y="48"/>
                  </a:cubicBezTo>
                  <a:cubicBezTo>
                    <a:pt x="0" y="49"/>
                    <a:pt x="0" y="49"/>
                    <a:pt x="0" y="49"/>
                  </a:cubicBezTo>
                  <a:cubicBezTo>
                    <a:pt x="0" y="51"/>
                    <a:pt x="0" y="49"/>
                    <a:pt x="2" y="49"/>
                  </a:cubicBezTo>
                  <a:cubicBezTo>
                    <a:pt x="3" y="51"/>
                    <a:pt x="3" y="51"/>
                    <a:pt x="3" y="52"/>
                  </a:cubicBezTo>
                  <a:cubicBezTo>
                    <a:pt x="5" y="52"/>
                    <a:pt x="8" y="54"/>
                    <a:pt x="9" y="54"/>
                  </a:cubicBezTo>
                  <a:cubicBezTo>
                    <a:pt x="11" y="54"/>
                    <a:pt x="15" y="49"/>
                    <a:pt x="18" y="48"/>
                  </a:cubicBezTo>
                  <a:cubicBezTo>
                    <a:pt x="20" y="46"/>
                    <a:pt x="23" y="45"/>
                    <a:pt x="24" y="43"/>
                  </a:cubicBezTo>
                  <a:cubicBezTo>
                    <a:pt x="27" y="40"/>
                    <a:pt x="32" y="39"/>
                    <a:pt x="35" y="37"/>
                  </a:cubicBezTo>
                  <a:cubicBezTo>
                    <a:pt x="37" y="36"/>
                    <a:pt x="40" y="34"/>
                    <a:pt x="43" y="32"/>
                  </a:cubicBezTo>
                  <a:cubicBezTo>
                    <a:pt x="43" y="31"/>
                    <a:pt x="44" y="29"/>
                    <a:pt x="44" y="28"/>
                  </a:cubicBezTo>
                  <a:cubicBezTo>
                    <a:pt x="44" y="28"/>
                    <a:pt x="44" y="28"/>
                    <a:pt x="44" y="28"/>
                  </a:cubicBezTo>
                  <a:cubicBezTo>
                    <a:pt x="44" y="28"/>
                    <a:pt x="44" y="28"/>
                    <a:pt x="44" y="26"/>
                  </a:cubicBezTo>
                  <a:cubicBezTo>
                    <a:pt x="44" y="26"/>
                    <a:pt x="44" y="25"/>
                    <a:pt x="44" y="23"/>
                  </a:cubicBezTo>
                  <a:cubicBezTo>
                    <a:pt x="44" y="22"/>
                    <a:pt x="46" y="19"/>
                    <a:pt x="46" y="17"/>
                  </a:cubicBezTo>
                  <a:cubicBezTo>
                    <a:pt x="44" y="15"/>
                    <a:pt x="44" y="14"/>
                    <a:pt x="44" y="11"/>
                  </a:cubicBezTo>
                  <a:cubicBezTo>
                    <a:pt x="46" y="9"/>
                    <a:pt x="47" y="9"/>
                    <a:pt x="49" y="9"/>
                  </a:cubicBezTo>
                  <a:cubicBezTo>
                    <a:pt x="50" y="8"/>
                    <a:pt x="52" y="5"/>
                    <a:pt x="53" y="3"/>
                  </a:cubicBezTo>
                  <a:cubicBezTo>
                    <a:pt x="53" y="2"/>
                    <a:pt x="53" y="2"/>
                    <a:pt x="53" y="2"/>
                  </a:cubicBezTo>
                  <a:cubicBezTo>
                    <a:pt x="53" y="2"/>
                    <a:pt x="52" y="0"/>
                    <a:pt x="52" y="2"/>
                  </a:cubicBezTo>
                  <a:cubicBezTo>
                    <a:pt x="50" y="3"/>
                    <a:pt x="49" y="3"/>
                    <a:pt x="47" y="3"/>
                  </a:cubicBezTo>
                  <a:cubicBezTo>
                    <a:pt x="44" y="3"/>
                    <a:pt x="43" y="3"/>
                    <a:pt x="41" y="3"/>
                  </a:cubicBezTo>
                  <a:cubicBezTo>
                    <a:pt x="37" y="5"/>
                    <a:pt x="34" y="8"/>
                    <a:pt x="27" y="8"/>
                  </a:cubicBezTo>
                  <a:cubicBezTo>
                    <a:pt x="24" y="8"/>
                    <a:pt x="24" y="6"/>
                    <a:pt x="21" y="5"/>
                  </a:cubicBezTo>
                  <a:cubicBezTo>
                    <a:pt x="18" y="5"/>
                    <a:pt x="17" y="8"/>
                    <a:pt x="14" y="8"/>
                  </a:cubicBezTo>
                  <a:cubicBezTo>
                    <a:pt x="12" y="8"/>
                    <a:pt x="12" y="8"/>
                    <a:pt x="12" y="8"/>
                  </a:cubicBezTo>
                  <a:cubicBezTo>
                    <a:pt x="11" y="8"/>
                    <a:pt x="8" y="6"/>
                    <a:pt x="8" y="6"/>
                  </a:cubicBezTo>
                  <a:cubicBezTo>
                    <a:pt x="8" y="6"/>
                    <a:pt x="6" y="9"/>
                    <a:pt x="8" y="11"/>
                  </a:cubicBezTo>
                  <a:cubicBezTo>
                    <a:pt x="8" y="12"/>
                    <a:pt x="8" y="12"/>
                    <a:pt x="8" y="12"/>
                  </a:cubicBezTo>
                  <a:cubicBezTo>
                    <a:pt x="6" y="12"/>
                    <a:pt x="6" y="12"/>
                    <a:pt x="6" y="12"/>
                  </a:cubicBezTo>
                  <a:cubicBezTo>
                    <a:pt x="5" y="12"/>
                    <a:pt x="5" y="17"/>
                    <a:pt x="3" y="17"/>
                  </a:cubicBezTo>
                  <a:cubicBezTo>
                    <a:pt x="3" y="17"/>
                    <a:pt x="3" y="15"/>
                    <a:pt x="2" y="15"/>
                  </a:cubicBezTo>
                  <a:cubicBezTo>
                    <a:pt x="2" y="17"/>
                    <a:pt x="0" y="19"/>
                    <a:pt x="2" y="22"/>
                  </a:cubicBezTo>
                  <a:cubicBezTo>
                    <a:pt x="3" y="23"/>
                    <a:pt x="2" y="25"/>
                    <a:pt x="2" y="29"/>
                  </a:cubicBezTo>
                </a:path>
              </a:pathLst>
            </a:custGeom>
            <a:grpFill/>
            <a:ln w="6350" cmpd="sng">
              <a:solidFill>
                <a:schemeClr val="bg1"/>
              </a:solidFill>
              <a:round/>
              <a:headEnd/>
              <a:tailEnd/>
            </a:ln>
          </p:spPr>
          <p:txBody>
            <a:bodyPr/>
            <a:lstStyle/>
            <a:p>
              <a:endParaRPr lang="en-GB" sz="1539" dirty="0"/>
            </a:p>
          </p:txBody>
        </p:sp>
        <p:sp>
          <p:nvSpPr>
            <p:cNvPr id="471" name="Freeform 90"/>
            <p:cNvSpPr>
              <a:spLocks/>
            </p:cNvSpPr>
            <p:nvPr/>
          </p:nvSpPr>
          <p:spPr bwMode="auto">
            <a:xfrm>
              <a:off x="5815725" y="4043305"/>
              <a:ext cx="36956" cy="53023"/>
            </a:xfrm>
            <a:custGeom>
              <a:avLst/>
              <a:gdLst/>
              <a:ahLst/>
              <a:cxnLst>
                <a:cxn ang="0">
                  <a:pos x="5" y="16"/>
                </a:cxn>
                <a:cxn ang="0">
                  <a:pos x="3" y="16"/>
                </a:cxn>
                <a:cxn ang="0">
                  <a:pos x="3" y="17"/>
                </a:cxn>
                <a:cxn ang="0">
                  <a:pos x="0" y="17"/>
                </a:cxn>
                <a:cxn ang="0">
                  <a:pos x="3" y="11"/>
                </a:cxn>
                <a:cxn ang="0">
                  <a:pos x="5" y="6"/>
                </a:cxn>
                <a:cxn ang="0">
                  <a:pos x="6" y="0"/>
                </a:cxn>
                <a:cxn ang="0">
                  <a:pos x="9" y="0"/>
                </a:cxn>
                <a:cxn ang="0">
                  <a:pos x="9" y="0"/>
                </a:cxn>
                <a:cxn ang="0">
                  <a:pos x="9" y="2"/>
                </a:cxn>
                <a:cxn ang="0">
                  <a:pos x="12" y="5"/>
                </a:cxn>
                <a:cxn ang="0">
                  <a:pos x="9" y="8"/>
                </a:cxn>
                <a:cxn ang="0">
                  <a:pos x="11" y="10"/>
                </a:cxn>
                <a:cxn ang="0">
                  <a:pos x="8" y="10"/>
                </a:cxn>
                <a:cxn ang="0">
                  <a:pos x="6" y="11"/>
                </a:cxn>
                <a:cxn ang="0">
                  <a:pos x="8" y="11"/>
                </a:cxn>
                <a:cxn ang="0">
                  <a:pos x="5" y="16"/>
                </a:cxn>
              </a:cxnLst>
              <a:rect l="0" t="0" r="r" b="b"/>
              <a:pathLst>
                <a:path w="12" h="17">
                  <a:moveTo>
                    <a:pt x="5" y="16"/>
                  </a:moveTo>
                  <a:cubicBezTo>
                    <a:pt x="3" y="16"/>
                    <a:pt x="3" y="14"/>
                    <a:pt x="3" y="16"/>
                  </a:cubicBezTo>
                  <a:cubicBezTo>
                    <a:pt x="3" y="17"/>
                    <a:pt x="3" y="17"/>
                    <a:pt x="3" y="17"/>
                  </a:cubicBezTo>
                  <a:cubicBezTo>
                    <a:pt x="3" y="17"/>
                    <a:pt x="2" y="17"/>
                    <a:pt x="0" y="17"/>
                  </a:cubicBezTo>
                  <a:cubicBezTo>
                    <a:pt x="2" y="13"/>
                    <a:pt x="2" y="14"/>
                    <a:pt x="3" y="11"/>
                  </a:cubicBezTo>
                  <a:cubicBezTo>
                    <a:pt x="3" y="6"/>
                    <a:pt x="5" y="10"/>
                    <a:pt x="5" y="6"/>
                  </a:cubicBezTo>
                  <a:cubicBezTo>
                    <a:pt x="3" y="2"/>
                    <a:pt x="8" y="3"/>
                    <a:pt x="6" y="0"/>
                  </a:cubicBezTo>
                  <a:cubicBezTo>
                    <a:pt x="8" y="0"/>
                    <a:pt x="8" y="0"/>
                    <a:pt x="9" y="0"/>
                  </a:cubicBezTo>
                  <a:cubicBezTo>
                    <a:pt x="9" y="0"/>
                    <a:pt x="9" y="0"/>
                    <a:pt x="9" y="0"/>
                  </a:cubicBezTo>
                  <a:cubicBezTo>
                    <a:pt x="11" y="2"/>
                    <a:pt x="9" y="2"/>
                    <a:pt x="9" y="2"/>
                  </a:cubicBezTo>
                  <a:cubicBezTo>
                    <a:pt x="11" y="2"/>
                    <a:pt x="12" y="3"/>
                    <a:pt x="12" y="5"/>
                  </a:cubicBezTo>
                  <a:cubicBezTo>
                    <a:pt x="12" y="6"/>
                    <a:pt x="9" y="6"/>
                    <a:pt x="9" y="8"/>
                  </a:cubicBezTo>
                  <a:cubicBezTo>
                    <a:pt x="9" y="8"/>
                    <a:pt x="11" y="8"/>
                    <a:pt x="11" y="10"/>
                  </a:cubicBezTo>
                  <a:cubicBezTo>
                    <a:pt x="8" y="10"/>
                    <a:pt x="8" y="10"/>
                    <a:pt x="8" y="10"/>
                  </a:cubicBezTo>
                  <a:cubicBezTo>
                    <a:pt x="8" y="10"/>
                    <a:pt x="8" y="10"/>
                    <a:pt x="6" y="11"/>
                  </a:cubicBezTo>
                  <a:cubicBezTo>
                    <a:pt x="8" y="11"/>
                    <a:pt x="8" y="11"/>
                    <a:pt x="8" y="11"/>
                  </a:cubicBezTo>
                  <a:cubicBezTo>
                    <a:pt x="8" y="13"/>
                    <a:pt x="5" y="16"/>
                    <a:pt x="5" y="16"/>
                  </a:cubicBezTo>
                </a:path>
              </a:pathLst>
            </a:custGeom>
            <a:grpFill/>
            <a:ln w="6350" cmpd="sng">
              <a:solidFill>
                <a:schemeClr val="bg1"/>
              </a:solidFill>
              <a:round/>
              <a:headEnd/>
              <a:tailEnd/>
            </a:ln>
          </p:spPr>
          <p:txBody>
            <a:bodyPr/>
            <a:lstStyle/>
            <a:p>
              <a:endParaRPr lang="en-GB" sz="1539" dirty="0"/>
            </a:p>
          </p:txBody>
        </p:sp>
        <p:sp>
          <p:nvSpPr>
            <p:cNvPr id="472" name="Freeform 91"/>
            <p:cNvSpPr>
              <a:spLocks/>
            </p:cNvSpPr>
            <p:nvPr/>
          </p:nvSpPr>
          <p:spPr bwMode="auto">
            <a:xfrm>
              <a:off x="5812511" y="4088294"/>
              <a:ext cx="109261" cy="136574"/>
            </a:xfrm>
            <a:custGeom>
              <a:avLst/>
              <a:gdLst/>
              <a:ahLst/>
              <a:cxnLst>
                <a:cxn ang="0">
                  <a:pos x="6" y="7"/>
                </a:cxn>
                <a:cxn ang="0">
                  <a:pos x="5" y="10"/>
                </a:cxn>
                <a:cxn ang="0">
                  <a:pos x="5" y="11"/>
                </a:cxn>
                <a:cxn ang="0">
                  <a:pos x="5" y="19"/>
                </a:cxn>
                <a:cxn ang="0">
                  <a:pos x="5" y="24"/>
                </a:cxn>
                <a:cxn ang="0">
                  <a:pos x="2" y="34"/>
                </a:cxn>
                <a:cxn ang="0">
                  <a:pos x="0" y="40"/>
                </a:cxn>
                <a:cxn ang="0">
                  <a:pos x="0" y="42"/>
                </a:cxn>
                <a:cxn ang="0">
                  <a:pos x="9" y="44"/>
                </a:cxn>
                <a:cxn ang="0">
                  <a:pos x="15" y="37"/>
                </a:cxn>
                <a:cxn ang="0">
                  <a:pos x="21" y="36"/>
                </a:cxn>
                <a:cxn ang="0">
                  <a:pos x="21" y="33"/>
                </a:cxn>
                <a:cxn ang="0">
                  <a:pos x="24" y="30"/>
                </a:cxn>
                <a:cxn ang="0">
                  <a:pos x="17" y="20"/>
                </a:cxn>
                <a:cxn ang="0">
                  <a:pos x="21" y="19"/>
                </a:cxn>
                <a:cxn ang="0">
                  <a:pos x="33" y="13"/>
                </a:cxn>
                <a:cxn ang="0">
                  <a:pos x="35" y="13"/>
                </a:cxn>
                <a:cxn ang="0">
                  <a:pos x="32" y="11"/>
                </a:cxn>
                <a:cxn ang="0">
                  <a:pos x="32" y="10"/>
                </a:cxn>
                <a:cxn ang="0">
                  <a:pos x="33" y="10"/>
                </a:cxn>
                <a:cxn ang="0">
                  <a:pos x="33" y="8"/>
                </a:cxn>
                <a:cxn ang="0">
                  <a:pos x="30" y="0"/>
                </a:cxn>
                <a:cxn ang="0">
                  <a:pos x="24" y="5"/>
                </a:cxn>
                <a:cxn ang="0">
                  <a:pos x="15" y="11"/>
                </a:cxn>
                <a:cxn ang="0">
                  <a:pos x="9" y="10"/>
                </a:cxn>
                <a:cxn ang="0">
                  <a:pos x="8" y="7"/>
                </a:cxn>
                <a:cxn ang="0">
                  <a:pos x="6" y="7"/>
                </a:cxn>
              </a:cxnLst>
              <a:rect l="0" t="0" r="r" b="b"/>
              <a:pathLst>
                <a:path w="35" h="44">
                  <a:moveTo>
                    <a:pt x="6" y="7"/>
                  </a:moveTo>
                  <a:cubicBezTo>
                    <a:pt x="5" y="7"/>
                    <a:pt x="5" y="8"/>
                    <a:pt x="5" y="10"/>
                  </a:cubicBezTo>
                  <a:cubicBezTo>
                    <a:pt x="5" y="11"/>
                    <a:pt x="5" y="11"/>
                    <a:pt x="5" y="11"/>
                  </a:cubicBezTo>
                  <a:cubicBezTo>
                    <a:pt x="5" y="13"/>
                    <a:pt x="6" y="17"/>
                    <a:pt x="5" y="19"/>
                  </a:cubicBezTo>
                  <a:cubicBezTo>
                    <a:pt x="5" y="20"/>
                    <a:pt x="5" y="22"/>
                    <a:pt x="5" y="24"/>
                  </a:cubicBezTo>
                  <a:cubicBezTo>
                    <a:pt x="5" y="25"/>
                    <a:pt x="2" y="30"/>
                    <a:pt x="2" y="34"/>
                  </a:cubicBezTo>
                  <a:cubicBezTo>
                    <a:pt x="2" y="36"/>
                    <a:pt x="0" y="40"/>
                    <a:pt x="0" y="40"/>
                  </a:cubicBezTo>
                  <a:cubicBezTo>
                    <a:pt x="0" y="40"/>
                    <a:pt x="0" y="40"/>
                    <a:pt x="0" y="42"/>
                  </a:cubicBezTo>
                  <a:cubicBezTo>
                    <a:pt x="2" y="42"/>
                    <a:pt x="8" y="44"/>
                    <a:pt x="9" y="44"/>
                  </a:cubicBezTo>
                  <a:cubicBezTo>
                    <a:pt x="12" y="44"/>
                    <a:pt x="12" y="39"/>
                    <a:pt x="15" y="37"/>
                  </a:cubicBezTo>
                  <a:cubicBezTo>
                    <a:pt x="15" y="36"/>
                    <a:pt x="20" y="37"/>
                    <a:pt x="21" y="36"/>
                  </a:cubicBezTo>
                  <a:cubicBezTo>
                    <a:pt x="21" y="34"/>
                    <a:pt x="21" y="33"/>
                    <a:pt x="21" y="33"/>
                  </a:cubicBezTo>
                  <a:cubicBezTo>
                    <a:pt x="23" y="31"/>
                    <a:pt x="24" y="31"/>
                    <a:pt x="24" y="30"/>
                  </a:cubicBezTo>
                  <a:cubicBezTo>
                    <a:pt x="17" y="20"/>
                    <a:pt x="17" y="20"/>
                    <a:pt x="17" y="20"/>
                  </a:cubicBezTo>
                  <a:cubicBezTo>
                    <a:pt x="17" y="19"/>
                    <a:pt x="20" y="19"/>
                    <a:pt x="21" y="19"/>
                  </a:cubicBezTo>
                  <a:cubicBezTo>
                    <a:pt x="23" y="17"/>
                    <a:pt x="32" y="16"/>
                    <a:pt x="33" y="13"/>
                  </a:cubicBezTo>
                  <a:cubicBezTo>
                    <a:pt x="35" y="13"/>
                    <a:pt x="35" y="13"/>
                    <a:pt x="35" y="13"/>
                  </a:cubicBezTo>
                  <a:cubicBezTo>
                    <a:pt x="35" y="10"/>
                    <a:pt x="33" y="11"/>
                    <a:pt x="32" y="11"/>
                  </a:cubicBezTo>
                  <a:cubicBezTo>
                    <a:pt x="32" y="10"/>
                    <a:pt x="32" y="10"/>
                    <a:pt x="32" y="10"/>
                  </a:cubicBezTo>
                  <a:cubicBezTo>
                    <a:pt x="33" y="10"/>
                    <a:pt x="33" y="10"/>
                    <a:pt x="33" y="10"/>
                  </a:cubicBezTo>
                  <a:cubicBezTo>
                    <a:pt x="33" y="10"/>
                    <a:pt x="33" y="10"/>
                    <a:pt x="33" y="8"/>
                  </a:cubicBezTo>
                  <a:cubicBezTo>
                    <a:pt x="32" y="7"/>
                    <a:pt x="32" y="4"/>
                    <a:pt x="30" y="0"/>
                  </a:cubicBezTo>
                  <a:cubicBezTo>
                    <a:pt x="29" y="2"/>
                    <a:pt x="26" y="4"/>
                    <a:pt x="24" y="5"/>
                  </a:cubicBezTo>
                  <a:cubicBezTo>
                    <a:pt x="21" y="7"/>
                    <a:pt x="17" y="11"/>
                    <a:pt x="15" y="11"/>
                  </a:cubicBezTo>
                  <a:cubicBezTo>
                    <a:pt x="14" y="11"/>
                    <a:pt x="11" y="10"/>
                    <a:pt x="9" y="10"/>
                  </a:cubicBezTo>
                  <a:cubicBezTo>
                    <a:pt x="9" y="8"/>
                    <a:pt x="9" y="8"/>
                    <a:pt x="8" y="7"/>
                  </a:cubicBezTo>
                  <a:cubicBezTo>
                    <a:pt x="6" y="7"/>
                    <a:pt x="6" y="8"/>
                    <a:pt x="6" y="7"/>
                  </a:cubicBezTo>
                </a:path>
              </a:pathLst>
            </a:custGeom>
            <a:grpFill/>
            <a:ln w="6350" cmpd="sng">
              <a:solidFill>
                <a:schemeClr val="bg1"/>
              </a:solidFill>
              <a:round/>
              <a:headEnd/>
              <a:tailEnd/>
            </a:ln>
          </p:spPr>
          <p:txBody>
            <a:bodyPr/>
            <a:lstStyle/>
            <a:p>
              <a:endParaRPr lang="en-GB" sz="1539" dirty="0"/>
            </a:p>
          </p:txBody>
        </p:sp>
        <p:sp>
          <p:nvSpPr>
            <p:cNvPr id="473" name="Freeform 92"/>
            <p:cNvSpPr>
              <a:spLocks/>
            </p:cNvSpPr>
            <p:nvPr/>
          </p:nvSpPr>
          <p:spPr bwMode="auto">
            <a:xfrm>
              <a:off x="5965155" y="4761523"/>
              <a:ext cx="265119" cy="422575"/>
            </a:xfrm>
            <a:custGeom>
              <a:avLst/>
              <a:gdLst/>
              <a:ahLst/>
              <a:cxnLst>
                <a:cxn ang="0">
                  <a:pos x="5" y="136"/>
                </a:cxn>
                <a:cxn ang="0">
                  <a:pos x="0" y="126"/>
                </a:cxn>
                <a:cxn ang="0">
                  <a:pos x="0" y="92"/>
                </a:cxn>
                <a:cxn ang="0">
                  <a:pos x="8" y="81"/>
                </a:cxn>
                <a:cxn ang="0">
                  <a:pos x="12" y="78"/>
                </a:cxn>
                <a:cxn ang="0">
                  <a:pos x="18" y="73"/>
                </a:cxn>
                <a:cxn ang="0">
                  <a:pos x="33" y="69"/>
                </a:cxn>
                <a:cxn ang="0">
                  <a:pos x="49" y="48"/>
                </a:cxn>
                <a:cxn ang="0">
                  <a:pos x="53" y="41"/>
                </a:cxn>
                <a:cxn ang="0">
                  <a:pos x="38" y="38"/>
                </a:cxn>
                <a:cxn ang="0">
                  <a:pos x="23" y="30"/>
                </a:cxn>
                <a:cxn ang="0">
                  <a:pos x="18" y="25"/>
                </a:cxn>
                <a:cxn ang="0">
                  <a:pos x="15" y="20"/>
                </a:cxn>
                <a:cxn ang="0">
                  <a:pos x="15" y="13"/>
                </a:cxn>
                <a:cxn ang="0">
                  <a:pos x="18" y="6"/>
                </a:cxn>
                <a:cxn ang="0">
                  <a:pos x="27" y="17"/>
                </a:cxn>
                <a:cxn ang="0">
                  <a:pos x="41" y="14"/>
                </a:cxn>
                <a:cxn ang="0">
                  <a:pos x="53" y="11"/>
                </a:cxn>
                <a:cxn ang="0">
                  <a:pos x="62" y="8"/>
                </a:cxn>
                <a:cxn ang="0">
                  <a:pos x="79" y="3"/>
                </a:cxn>
                <a:cxn ang="0">
                  <a:pos x="80" y="16"/>
                </a:cxn>
                <a:cxn ang="0">
                  <a:pos x="77" y="24"/>
                </a:cxn>
                <a:cxn ang="0">
                  <a:pos x="68" y="48"/>
                </a:cxn>
                <a:cxn ang="0">
                  <a:pos x="35" y="98"/>
                </a:cxn>
                <a:cxn ang="0">
                  <a:pos x="12" y="122"/>
                </a:cxn>
                <a:cxn ang="0">
                  <a:pos x="5" y="136"/>
                </a:cxn>
              </a:cxnLst>
              <a:rect l="0" t="0" r="r" b="b"/>
              <a:pathLst>
                <a:path w="85" h="136">
                  <a:moveTo>
                    <a:pt x="5" y="136"/>
                  </a:moveTo>
                  <a:cubicBezTo>
                    <a:pt x="3" y="131"/>
                    <a:pt x="0" y="133"/>
                    <a:pt x="0" y="126"/>
                  </a:cubicBezTo>
                  <a:cubicBezTo>
                    <a:pt x="0" y="119"/>
                    <a:pt x="0" y="92"/>
                    <a:pt x="0" y="92"/>
                  </a:cubicBezTo>
                  <a:cubicBezTo>
                    <a:pt x="0" y="92"/>
                    <a:pt x="5" y="84"/>
                    <a:pt x="8" y="81"/>
                  </a:cubicBezTo>
                  <a:cubicBezTo>
                    <a:pt x="9" y="78"/>
                    <a:pt x="9" y="78"/>
                    <a:pt x="12" y="78"/>
                  </a:cubicBezTo>
                  <a:cubicBezTo>
                    <a:pt x="18" y="78"/>
                    <a:pt x="11" y="77"/>
                    <a:pt x="18" y="73"/>
                  </a:cubicBezTo>
                  <a:cubicBezTo>
                    <a:pt x="27" y="69"/>
                    <a:pt x="27" y="77"/>
                    <a:pt x="33" y="69"/>
                  </a:cubicBezTo>
                  <a:cubicBezTo>
                    <a:pt x="39" y="61"/>
                    <a:pt x="42" y="56"/>
                    <a:pt x="49" y="48"/>
                  </a:cubicBezTo>
                  <a:cubicBezTo>
                    <a:pt x="56" y="41"/>
                    <a:pt x="56" y="41"/>
                    <a:pt x="53" y="41"/>
                  </a:cubicBezTo>
                  <a:cubicBezTo>
                    <a:pt x="52" y="41"/>
                    <a:pt x="49" y="42"/>
                    <a:pt x="38" y="38"/>
                  </a:cubicBezTo>
                  <a:cubicBezTo>
                    <a:pt x="27" y="33"/>
                    <a:pt x="26" y="34"/>
                    <a:pt x="23" y="30"/>
                  </a:cubicBezTo>
                  <a:cubicBezTo>
                    <a:pt x="20" y="27"/>
                    <a:pt x="18" y="28"/>
                    <a:pt x="18" y="25"/>
                  </a:cubicBezTo>
                  <a:cubicBezTo>
                    <a:pt x="17" y="22"/>
                    <a:pt x="17" y="24"/>
                    <a:pt x="15" y="20"/>
                  </a:cubicBezTo>
                  <a:cubicBezTo>
                    <a:pt x="14" y="16"/>
                    <a:pt x="12" y="16"/>
                    <a:pt x="15" y="13"/>
                  </a:cubicBezTo>
                  <a:cubicBezTo>
                    <a:pt x="18" y="6"/>
                    <a:pt x="18" y="6"/>
                    <a:pt x="18" y="6"/>
                  </a:cubicBezTo>
                  <a:cubicBezTo>
                    <a:pt x="21" y="11"/>
                    <a:pt x="20" y="14"/>
                    <a:pt x="27" y="17"/>
                  </a:cubicBezTo>
                  <a:cubicBezTo>
                    <a:pt x="32" y="20"/>
                    <a:pt x="33" y="11"/>
                    <a:pt x="41" y="14"/>
                  </a:cubicBezTo>
                  <a:cubicBezTo>
                    <a:pt x="47" y="17"/>
                    <a:pt x="45" y="10"/>
                    <a:pt x="53" y="11"/>
                  </a:cubicBezTo>
                  <a:cubicBezTo>
                    <a:pt x="61" y="11"/>
                    <a:pt x="52" y="8"/>
                    <a:pt x="62" y="8"/>
                  </a:cubicBezTo>
                  <a:cubicBezTo>
                    <a:pt x="73" y="10"/>
                    <a:pt x="74" y="0"/>
                    <a:pt x="79" y="3"/>
                  </a:cubicBezTo>
                  <a:cubicBezTo>
                    <a:pt x="83" y="5"/>
                    <a:pt x="76" y="8"/>
                    <a:pt x="80" y="16"/>
                  </a:cubicBezTo>
                  <a:cubicBezTo>
                    <a:pt x="85" y="22"/>
                    <a:pt x="79" y="13"/>
                    <a:pt x="77" y="24"/>
                  </a:cubicBezTo>
                  <a:cubicBezTo>
                    <a:pt x="77" y="30"/>
                    <a:pt x="73" y="34"/>
                    <a:pt x="68" y="48"/>
                  </a:cubicBezTo>
                  <a:cubicBezTo>
                    <a:pt x="59" y="72"/>
                    <a:pt x="47" y="89"/>
                    <a:pt x="35" y="98"/>
                  </a:cubicBezTo>
                  <a:cubicBezTo>
                    <a:pt x="21" y="109"/>
                    <a:pt x="21" y="111"/>
                    <a:pt x="12" y="122"/>
                  </a:cubicBezTo>
                  <a:cubicBezTo>
                    <a:pt x="5" y="131"/>
                    <a:pt x="9" y="130"/>
                    <a:pt x="5" y="136"/>
                  </a:cubicBezTo>
                </a:path>
              </a:pathLst>
            </a:custGeom>
            <a:grpFill/>
            <a:ln w="6350" cmpd="sng">
              <a:solidFill>
                <a:schemeClr val="bg1"/>
              </a:solidFill>
              <a:round/>
              <a:headEnd/>
              <a:tailEnd/>
            </a:ln>
          </p:spPr>
          <p:txBody>
            <a:bodyPr/>
            <a:lstStyle/>
            <a:p>
              <a:endParaRPr lang="en-GB" sz="1539" dirty="0"/>
            </a:p>
          </p:txBody>
        </p:sp>
        <p:sp>
          <p:nvSpPr>
            <p:cNvPr id="474" name="Freeform 93"/>
            <p:cNvSpPr>
              <a:spLocks/>
            </p:cNvSpPr>
            <p:nvPr/>
          </p:nvSpPr>
          <p:spPr bwMode="auto">
            <a:xfrm>
              <a:off x="5756274" y="4669938"/>
              <a:ext cx="382414" cy="364732"/>
            </a:xfrm>
            <a:custGeom>
              <a:avLst/>
              <a:gdLst/>
              <a:ahLst/>
              <a:cxnLst>
                <a:cxn ang="0">
                  <a:pos x="26" y="104"/>
                </a:cxn>
                <a:cxn ang="0">
                  <a:pos x="38" y="109"/>
                </a:cxn>
                <a:cxn ang="0">
                  <a:pos x="49" y="114"/>
                </a:cxn>
                <a:cxn ang="0">
                  <a:pos x="53" y="115"/>
                </a:cxn>
                <a:cxn ang="0">
                  <a:pos x="61" y="109"/>
                </a:cxn>
                <a:cxn ang="0">
                  <a:pos x="67" y="109"/>
                </a:cxn>
                <a:cxn ang="0">
                  <a:pos x="75" y="110"/>
                </a:cxn>
                <a:cxn ang="0">
                  <a:pos x="79" y="107"/>
                </a:cxn>
                <a:cxn ang="0">
                  <a:pos x="85" y="103"/>
                </a:cxn>
                <a:cxn ang="0">
                  <a:pos x="101" y="98"/>
                </a:cxn>
                <a:cxn ang="0">
                  <a:pos x="116" y="78"/>
                </a:cxn>
                <a:cxn ang="0">
                  <a:pos x="120" y="70"/>
                </a:cxn>
                <a:cxn ang="0">
                  <a:pos x="105" y="67"/>
                </a:cxn>
                <a:cxn ang="0">
                  <a:pos x="90" y="59"/>
                </a:cxn>
                <a:cxn ang="0">
                  <a:pos x="85" y="54"/>
                </a:cxn>
                <a:cxn ang="0">
                  <a:pos x="82" y="50"/>
                </a:cxn>
                <a:cxn ang="0">
                  <a:pos x="82" y="42"/>
                </a:cxn>
                <a:cxn ang="0">
                  <a:pos x="73" y="40"/>
                </a:cxn>
                <a:cxn ang="0">
                  <a:pos x="78" y="26"/>
                </a:cxn>
                <a:cxn ang="0">
                  <a:pos x="72" y="17"/>
                </a:cxn>
                <a:cxn ang="0">
                  <a:pos x="64" y="9"/>
                </a:cxn>
                <a:cxn ang="0">
                  <a:pos x="56" y="6"/>
                </a:cxn>
                <a:cxn ang="0">
                  <a:pos x="52" y="6"/>
                </a:cxn>
                <a:cxn ang="0">
                  <a:pos x="44" y="3"/>
                </a:cxn>
                <a:cxn ang="0">
                  <a:pos x="38" y="7"/>
                </a:cxn>
                <a:cxn ang="0">
                  <a:pos x="32" y="7"/>
                </a:cxn>
                <a:cxn ang="0">
                  <a:pos x="29" y="23"/>
                </a:cxn>
                <a:cxn ang="0">
                  <a:pos x="21" y="31"/>
                </a:cxn>
                <a:cxn ang="0">
                  <a:pos x="18" y="43"/>
                </a:cxn>
                <a:cxn ang="0">
                  <a:pos x="14" y="43"/>
                </a:cxn>
                <a:cxn ang="0">
                  <a:pos x="14" y="51"/>
                </a:cxn>
                <a:cxn ang="0">
                  <a:pos x="9" y="67"/>
                </a:cxn>
                <a:cxn ang="0">
                  <a:pos x="5" y="70"/>
                </a:cxn>
                <a:cxn ang="0">
                  <a:pos x="12" y="78"/>
                </a:cxn>
                <a:cxn ang="0">
                  <a:pos x="18" y="87"/>
                </a:cxn>
                <a:cxn ang="0">
                  <a:pos x="24" y="96"/>
                </a:cxn>
                <a:cxn ang="0">
                  <a:pos x="26" y="104"/>
                </a:cxn>
              </a:cxnLst>
              <a:rect l="0" t="0" r="r" b="b"/>
              <a:pathLst>
                <a:path w="123" h="117">
                  <a:moveTo>
                    <a:pt x="26" y="104"/>
                  </a:moveTo>
                  <a:cubicBezTo>
                    <a:pt x="31" y="109"/>
                    <a:pt x="31" y="101"/>
                    <a:pt x="38" y="109"/>
                  </a:cubicBezTo>
                  <a:cubicBezTo>
                    <a:pt x="46" y="117"/>
                    <a:pt x="46" y="112"/>
                    <a:pt x="49" y="114"/>
                  </a:cubicBezTo>
                  <a:cubicBezTo>
                    <a:pt x="52" y="115"/>
                    <a:pt x="53" y="114"/>
                    <a:pt x="53" y="115"/>
                  </a:cubicBezTo>
                  <a:cubicBezTo>
                    <a:pt x="56" y="117"/>
                    <a:pt x="55" y="112"/>
                    <a:pt x="61" y="109"/>
                  </a:cubicBezTo>
                  <a:cubicBezTo>
                    <a:pt x="66" y="106"/>
                    <a:pt x="66" y="107"/>
                    <a:pt x="67" y="109"/>
                  </a:cubicBezTo>
                  <a:cubicBezTo>
                    <a:pt x="69" y="110"/>
                    <a:pt x="72" y="110"/>
                    <a:pt x="75" y="110"/>
                  </a:cubicBezTo>
                  <a:cubicBezTo>
                    <a:pt x="76" y="107"/>
                    <a:pt x="76" y="107"/>
                    <a:pt x="79" y="107"/>
                  </a:cubicBezTo>
                  <a:cubicBezTo>
                    <a:pt x="85" y="107"/>
                    <a:pt x="78" y="106"/>
                    <a:pt x="85" y="103"/>
                  </a:cubicBezTo>
                  <a:cubicBezTo>
                    <a:pt x="94" y="98"/>
                    <a:pt x="94" y="106"/>
                    <a:pt x="101" y="98"/>
                  </a:cubicBezTo>
                  <a:cubicBezTo>
                    <a:pt x="107" y="90"/>
                    <a:pt x="110" y="85"/>
                    <a:pt x="116" y="78"/>
                  </a:cubicBezTo>
                  <a:cubicBezTo>
                    <a:pt x="123" y="70"/>
                    <a:pt x="123" y="70"/>
                    <a:pt x="120" y="70"/>
                  </a:cubicBezTo>
                  <a:cubicBezTo>
                    <a:pt x="119" y="70"/>
                    <a:pt x="116" y="71"/>
                    <a:pt x="105" y="67"/>
                  </a:cubicBezTo>
                  <a:cubicBezTo>
                    <a:pt x="94" y="62"/>
                    <a:pt x="93" y="64"/>
                    <a:pt x="90" y="59"/>
                  </a:cubicBezTo>
                  <a:cubicBezTo>
                    <a:pt x="87" y="56"/>
                    <a:pt x="85" y="57"/>
                    <a:pt x="85" y="54"/>
                  </a:cubicBezTo>
                  <a:cubicBezTo>
                    <a:pt x="84" y="51"/>
                    <a:pt x="84" y="53"/>
                    <a:pt x="82" y="50"/>
                  </a:cubicBezTo>
                  <a:cubicBezTo>
                    <a:pt x="81" y="45"/>
                    <a:pt x="79" y="45"/>
                    <a:pt x="82" y="42"/>
                  </a:cubicBezTo>
                  <a:cubicBezTo>
                    <a:pt x="81" y="37"/>
                    <a:pt x="76" y="43"/>
                    <a:pt x="73" y="40"/>
                  </a:cubicBezTo>
                  <a:cubicBezTo>
                    <a:pt x="73" y="31"/>
                    <a:pt x="75" y="36"/>
                    <a:pt x="78" y="26"/>
                  </a:cubicBezTo>
                  <a:cubicBezTo>
                    <a:pt x="73" y="23"/>
                    <a:pt x="75" y="20"/>
                    <a:pt x="72" y="17"/>
                  </a:cubicBezTo>
                  <a:cubicBezTo>
                    <a:pt x="69" y="15"/>
                    <a:pt x="67" y="9"/>
                    <a:pt x="64" y="9"/>
                  </a:cubicBezTo>
                  <a:cubicBezTo>
                    <a:pt x="62" y="7"/>
                    <a:pt x="61" y="6"/>
                    <a:pt x="56" y="6"/>
                  </a:cubicBezTo>
                  <a:cubicBezTo>
                    <a:pt x="52" y="4"/>
                    <a:pt x="53" y="7"/>
                    <a:pt x="52" y="6"/>
                  </a:cubicBezTo>
                  <a:cubicBezTo>
                    <a:pt x="50" y="3"/>
                    <a:pt x="50" y="12"/>
                    <a:pt x="44" y="3"/>
                  </a:cubicBezTo>
                  <a:cubicBezTo>
                    <a:pt x="41" y="0"/>
                    <a:pt x="41" y="12"/>
                    <a:pt x="38" y="7"/>
                  </a:cubicBezTo>
                  <a:cubicBezTo>
                    <a:pt x="37" y="3"/>
                    <a:pt x="38" y="11"/>
                    <a:pt x="32" y="7"/>
                  </a:cubicBezTo>
                  <a:cubicBezTo>
                    <a:pt x="31" y="17"/>
                    <a:pt x="27" y="18"/>
                    <a:pt x="29" y="23"/>
                  </a:cubicBezTo>
                  <a:cubicBezTo>
                    <a:pt x="23" y="23"/>
                    <a:pt x="24" y="29"/>
                    <a:pt x="21" y="31"/>
                  </a:cubicBezTo>
                  <a:cubicBezTo>
                    <a:pt x="18" y="34"/>
                    <a:pt x="20" y="42"/>
                    <a:pt x="18" y="43"/>
                  </a:cubicBezTo>
                  <a:cubicBezTo>
                    <a:pt x="17" y="45"/>
                    <a:pt x="17" y="39"/>
                    <a:pt x="14" y="43"/>
                  </a:cubicBezTo>
                  <a:cubicBezTo>
                    <a:pt x="12" y="48"/>
                    <a:pt x="15" y="46"/>
                    <a:pt x="14" y="51"/>
                  </a:cubicBezTo>
                  <a:cubicBezTo>
                    <a:pt x="11" y="57"/>
                    <a:pt x="15" y="68"/>
                    <a:pt x="9" y="67"/>
                  </a:cubicBezTo>
                  <a:cubicBezTo>
                    <a:pt x="2" y="64"/>
                    <a:pt x="6" y="68"/>
                    <a:pt x="5" y="70"/>
                  </a:cubicBezTo>
                  <a:cubicBezTo>
                    <a:pt x="0" y="73"/>
                    <a:pt x="9" y="71"/>
                    <a:pt x="12" y="78"/>
                  </a:cubicBezTo>
                  <a:cubicBezTo>
                    <a:pt x="15" y="82"/>
                    <a:pt x="17" y="79"/>
                    <a:pt x="18" y="87"/>
                  </a:cubicBezTo>
                  <a:cubicBezTo>
                    <a:pt x="20" y="95"/>
                    <a:pt x="20" y="95"/>
                    <a:pt x="24" y="96"/>
                  </a:cubicBezTo>
                  <a:cubicBezTo>
                    <a:pt x="27" y="96"/>
                    <a:pt x="24" y="98"/>
                    <a:pt x="26" y="104"/>
                  </a:cubicBezTo>
                </a:path>
              </a:pathLst>
            </a:custGeom>
            <a:grpFill/>
            <a:ln w="6350" cmpd="sng">
              <a:solidFill>
                <a:schemeClr val="bg1"/>
              </a:solidFill>
              <a:round/>
              <a:headEnd/>
              <a:tailEnd/>
            </a:ln>
          </p:spPr>
          <p:txBody>
            <a:bodyPr/>
            <a:lstStyle/>
            <a:p>
              <a:endParaRPr lang="en-GB" sz="1539" dirty="0"/>
            </a:p>
          </p:txBody>
        </p:sp>
        <p:sp>
          <p:nvSpPr>
            <p:cNvPr id="475" name="Freeform 94"/>
            <p:cNvSpPr>
              <a:spLocks/>
            </p:cNvSpPr>
            <p:nvPr/>
          </p:nvSpPr>
          <p:spPr bwMode="auto">
            <a:xfrm>
              <a:off x="5843040" y="4579960"/>
              <a:ext cx="171925" cy="181563"/>
            </a:xfrm>
            <a:custGeom>
              <a:avLst/>
              <a:gdLst/>
              <a:ahLst/>
              <a:cxnLst>
                <a:cxn ang="0">
                  <a:pos x="4" y="37"/>
                </a:cxn>
                <a:cxn ang="0">
                  <a:pos x="10" y="37"/>
                </a:cxn>
                <a:cxn ang="0">
                  <a:pos x="16" y="32"/>
                </a:cxn>
                <a:cxn ang="0">
                  <a:pos x="23" y="35"/>
                </a:cxn>
                <a:cxn ang="0">
                  <a:pos x="28" y="35"/>
                </a:cxn>
                <a:cxn ang="0">
                  <a:pos x="36" y="38"/>
                </a:cxn>
                <a:cxn ang="0">
                  <a:pos x="43" y="46"/>
                </a:cxn>
                <a:cxn ang="0">
                  <a:pos x="49" y="55"/>
                </a:cxn>
                <a:cxn ang="0">
                  <a:pos x="55" y="52"/>
                </a:cxn>
                <a:cxn ang="0">
                  <a:pos x="51" y="49"/>
                </a:cxn>
                <a:cxn ang="0">
                  <a:pos x="49" y="46"/>
                </a:cxn>
                <a:cxn ang="0">
                  <a:pos x="46" y="43"/>
                </a:cxn>
                <a:cxn ang="0">
                  <a:pos x="42" y="37"/>
                </a:cxn>
                <a:cxn ang="0">
                  <a:pos x="36" y="32"/>
                </a:cxn>
                <a:cxn ang="0">
                  <a:pos x="31" y="27"/>
                </a:cxn>
                <a:cxn ang="0">
                  <a:pos x="28" y="30"/>
                </a:cxn>
                <a:cxn ang="0">
                  <a:pos x="25" y="23"/>
                </a:cxn>
                <a:cxn ang="0">
                  <a:pos x="19" y="0"/>
                </a:cxn>
                <a:cxn ang="0">
                  <a:pos x="11" y="7"/>
                </a:cxn>
                <a:cxn ang="0">
                  <a:pos x="7" y="12"/>
                </a:cxn>
                <a:cxn ang="0">
                  <a:pos x="2" y="29"/>
                </a:cxn>
                <a:cxn ang="0">
                  <a:pos x="4" y="37"/>
                </a:cxn>
              </a:cxnLst>
              <a:rect l="0" t="0" r="r" b="b"/>
              <a:pathLst>
                <a:path w="55" h="58">
                  <a:moveTo>
                    <a:pt x="4" y="37"/>
                  </a:moveTo>
                  <a:cubicBezTo>
                    <a:pt x="10" y="40"/>
                    <a:pt x="8" y="32"/>
                    <a:pt x="10" y="37"/>
                  </a:cubicBezTo>
                  <a:cubicBezTo>
                    <a:pt x="13" y="41"/>
                    <a:pt x="13" y="29"/>
                    <a:pt x="16" y="32"/>
                  </a:cubicBezTo>
                  <a:cubicBezTo>
                    <a:pt x="22" y="41"/>
                    <a:pt x="22" y="32"/>
                    <a:pt x="23" y="35"/>
                  </a:cubicBezTo>
                  <a:cubicBezTo>
                    <a:pt x="25" y="37"/>
                    <a:pt x="23" y="34"/>
                    <a:pt x="28" y="35"/>
                  </a:cubicBezTo>
                  <a:cubicBezTo>
                    <a:pt x="33" y="35"/>
                    <a:pt x="34" y="37"/>
                    <a:pt x="36" y="38"/>
                  </a:cubicBezTo>
                  <a:cubicBezTo>
                    <a:pt x="39" y="38"/>
                    <a:pt x="40" y="44"/>
                    <a:pt x="43" y="46"/>
                  </a:cubicBezTo>
                  <a:cubicBezTo>
                    <a:pt x="46" y="49"/>
                    <a:pt x="45" y="52"/>
                    <a:pt x="49" y="55"/>
                  </a:cubicBezTo>
                  <a:cubicBezTo>
                    <a:pt x="51" y="54"/>
                    <a:pt x="51" y="58"/>
                    <a:pt x="55" y="52"/>
                  </a:cubicBezTo>
                  <a:cubicBezTo>
                    <a:pt x="54" y="50"/>
                    <a:pt x="52" y="52"/>
                    <a:pt x="51" y="49"/>
                  </a:cubicBezTo>
                  <a:cubicBezTo>
                    <a:pt x="51" y="47"/>
                    <a:pt x="51" y="49"/>
                    <a:pt x="49" y="46"/>
                  </a:cubicBezTo>
                  <a:cubicBezTo>
                    <a:pt x="46" y="40"/>
                    <a:pt x="48" y="46"/>
                    <a:pt x="46" y="43"/>
                  </a:cubicBezTo>
                  <a:cubicBezTo>
                    <a:pt x="45" y="38"/>
                    <a:pt x="45" y="44"/>
                    <a:pt x="42" y="37"/>
                  </a:cubicBezTo>
                  <a:cubicBezTo>
                    <a:pt x="37" y="30"/>
                    <a:pt x="39" y="37"/>
                    <a:pt x="36" y="32"/>
                  </a:cubicBezTo>
                  <a:cubicBezTo>
                    <a:pt x="34" y="27"/>
                    <a:pt x="34" y="35"/>
                    <a:pt x="31" y="27"/>
                  </a:cubicBezTo>
                  <a:cubicBezTo>
                    <a:pt x="28" y="21"/>
                    <a:pt x="29" y="30"/>
                    <a:pt x="28" y="30"/>
                  </a:cubicBezTo>
                  <a:cubicBezTo>
                    <a:pt x="28" y="29"/>
                    <a:pt x="28" y="27"/>
                    <a:pt x="25" y="23"/>
                  </a:cubicBezTo>
                  <a:cubicBezTo>
                    <a:pt x="23" y="18"/>
                    <a:pt x="23" y="7"/>
                    <a:pt x="19" y="0"/>
                  </a:cubicBezTo>
                  <a:cubicBezTo>
                    <a:pt x="16" y="9"/>
                    <a:pt x="13" y="4"/>
                    <a:pt x="11" y="7"/>
                  </a:cubicBezTo>
                  <a:cubicBezTo>
                    <a:pt x="8" y="13"/>
                    <a:pt x="5" y="6"/>
                    <a:pt x="7" y="12"/>
                  </a:cubicBezTo>
                  <a:cubicBezTo>
                    <a:pt x="7" y="21"/>
                    <a:pt x="4" y="26"/>
                    <a:pt x="2" y="29"/>
                  </a:cubicBezTo>
                  <a:cubicBezTo>
                    <a:pt x="0" y="30"/>
                    <a:pt x="4" y="34"/>
                    <a:pt x="4" y="37"/>
                  </a:cubicBezTo>
                </a:path>
              </a:pathLst>
            </a:custGeom>
            <a:grpFill/>
            <a:ln w="6350" cmpd="sng">
              <a:solidFill>
                <a:schemeClr val="bg1"/>
              </a:solidFill>
              <a:round/>
              <a:headEnd/>
              <a:tailEnd/>
            </a:ln>
          </p:spPr>
          <p:txBody>
            <a:bodyPr/>
            <a:lstStyle/>
            <a:p>
              <a:endParaRPr lang="en-GB" sz="1539" dirty="0"/>
            </a:p>
          </p:txBody>
        </p:sp>
        <p:sp>
          <p:nvSpPr>
            <p:cNvPr id="476" name="Freeform 95"/>
            <p:cNvSpPr>
              <a:spLocks/>
            </p:cNvSpPr>
            <p:nvPr/>
          </p:nvSpPr>
          <p:spPr bwMode="auto">
            <a:xfrm>
              <a:off x="5982830" y="4742242"/>
              <a:ext cx="44990" cy="65877"/>
            </a:xfrm>
            <a:custGeom>
              <a:avLst/>
              <a:gdLst/>
              <a:ahLst/>
              <a:cxnLst>
                <a:cxn ang="0">
                  <a:pos x="9" y="19"/>
                </a:cxn>
                <a:cxn ang="0">
                  <a:pos x="0" y="17"/>
                </a:cxn>
                <a:cxn ang="0">
                  <a:pos x="5" y="3"/>
                </a:cxn>
                <a:cxn ang="0">
                  <a:pos x="11" y="0"/>
                </a:cxn>
                <a:cxn ang="0">
                  <a:pos x="11" y="10"/>
                </a:cxn>
                <a:cxn ang="0">
                  <a:pos x="12" y="13"/>
                </a:cxn>
                <a:cxn ang="0">
                  <a:pos x="9" y="19"/>
                </a:cxn>
              </a:cxnLst>
              <a:rect l="0" t="0" r="r" b="b"/>
              <a:pathLst>
                <a:path w="14" h="21">
                  <a:moveTo>
                    <a:pt x="9" y="19"/>
                  </a:moveTo>
                  <a:cubicBezTo>
                    <a:pt x="8" y="14"/>
                    <a:pt x="3" y="21"/>
                    <a:pt x="0" y="17"/>
                  </a:cubicBezTo>
                  <a:cubicBezTo>
                    <a:pt x="0" y="8"/>
                    <a:pt x="2" y="13"/>
                    <a:pt x="5" y="3"/>
                  </a:cubicBezTo>
                  <a:cubicBezTo>
                    <a:pt x="6" y="2"/>
                    <a:pt x="6" y="6"/>
                    <a:pt x="11" y="0"/>
                  </a:cubicBezTo>
                  <a:cubicBezTo>
                    <a:pt x="12" y="5"/>
                    <a:pt x="14" y="6"/>
                    <a:pt x="11" y="10"/>
                  </a:cubicBezTo>
                  <a:cubicBezTo>
                    <a:pt x="3" y="14"/>
                    <a:pt x="9" y="11"/>
                    <a:pt x="12" y="13"/>
                  </a:cubicBezTo>
                  <a:cubicBezTo>
                    <a:pt x="9" y="19"/>
                    <a:pt x="9" y="19"/>
                    <a:pt x="9" y="19"/>
                  </a:cubicBezTo>
                  <a:close/>
                </a:path>
              </a:pathLst>
            </a:custGeom>
            <a:grpFill/>
            <a:ln w="6350" cmpd="sng">
              <a:solidFill>
                <a:schemeClr val="bg1"/>
              </a:solidFill>
              <a:round/>
              <a:headEnd/>
              <a:tailEnd/>
            </a:ln>
          </p:spPr>
          <p:txBody>
            <a:bodyPr/>
            <a:lstStyle/>
            <a:p>
              <a:endParaRPr lang="en-GB" sz="1539" dirty="0"/>
            </a:p>
          </p:txBody>
        </p:sp>
        <p:sp>
          <p:nvSpPr>
            <p:cNvPr id="477" name="Freeform 96"/>
            <p:cNvSpPr>
              <a:spLocks/>
            </p:cNvSpPr>
            <p:nvPr/>
          </p:nvSpPr>
          <p:spPr bwMode="auto">
            <a:xfrm>
              <a:off x="5251745" y="4960760"/>
              <a:ext cx="482035" cy="600925"/>
            </a:xfrm>
            <a:custGeom>
              <a:avLst/>
              <a:gdLst/>
              <a:ahLst/>
              <a:cxnLst>
                <a:cxn ang="0">
                  <a:pos x="138" y="114"/>
                </a:cxn>
                <a:cxn ang="0">
                  <a:pos x="148" y="136"/>
                </a:cxn>
                <a:cxn ang="0">
                  <a:pos x="130" y="148"/>
                </a:cxn>
                <a:cxn ang="0">
                  <a:pos x="129" y="170"/>
                </a:cxn>
                <a:cxn ang="0">
                  <a:pos x="141" y="181"/>
                </a:cxn>
                <a:cxn ang="0">
                  <a:pos x="132" y="182"/>
                </a:cxn>
                <a:cxn ang="0">
                  <a:pos x="119" y="171"/>
                </a:cxn>
                <a:cxn ang="0">
                  <a:pos x="107" y="171"/>
                </a:cxn>
                <a:cxn ang="0">
                  <a:pos x="93" y="162"/>
                </a:cxn>
                <a:cxn ang="0">
                  <a:pos x="84" y="164"/>
                </a:cxn>
                <a:cxn ang="0">
                  <a:pos x="78" y="153"/>
                </a:cxn>
                <a:cxn ang="0">
                  <a:pos x="77" y="128"/>
                </a:cxn>
                <a:cxn ang="0">
                  <a:pos x="64" y="123"/>
                </a:cxn>
                <a:cxn ang="0">
                  <a:pos x="57" y="133"/>
                </a:cxn>
                <a:cxn ang="0">
                  <a:pos x="41" y="133"/>
                </a:cxn>
                <a:cxn ang="0">
                  <a:pos x="35" y="117"/>
                </a:cxn>
                <a:cxn ang="0">
                  <a:pos x="8" y="112"/>
                </a:cxn>
                <a:cxn ang="0">
                  <a:pos x="0" y="112"/>
                </a:cxn>
                <a:cxn ang="0">
                  <a:pos x="8" y="101"/>
                </a:cxn>
                <a:cxn ang="0">
                  <a:pos x="19" y="103"/>
                </a:cxn>
                <a:cxn ang="0">
                  <a:pos x="32" y="86"/>
                </a:cxn>
                <a:cxn ang="0">
                  <a:pos x="46" y="53"/>
                </a:cxn>
                <a:cxn ang="0">
                  <a:pos x="48" y="30"/>
                </a:cxn>
                <a:cxn ang="0">
                  <a:pos x="52" y="13"/>
                </a:cxn>
                <a:cxn ang="0">
                  <a:pos x="67" y="13"/>
                </a:cxn>
                <a:cxn ang="0">
                  <a:pos x="93" y="8"/>
                </a:cxn>
                <a:cxn ang="0">
                  <a:pos x="116" y="6"/>
                </a:cxn>
                <a:cxn ang="0">
                  <a:pos x="130" y="13"/>
                </a:cxn>
                <a:cxn ang="0">
                  <a:pos x="142" y="14"/>
                </a:cxn>
                <a:cxn ang="0">
                  <a:pos x="150" y="33"/>
                </a:cxn>
                <a:cxn ang="0">
                  <a:pos x="139" y="69"/>
                </a:cxn>
                <a:cxn ang="0">
                  <a:pos x="133" y="83"/>
                </a:cxn>
                <a:cxn ang="0">
                  <a:pos x="138" y="100"/>
                </a:cxn>
              </a:cxnLst>
              <a:rect l="0" t="0" r="r" b="b"/>
              <a:pathLst>
                <a:path w="155" h="193">
                  <a:moveTo>
                    <a:pt x="138" y="100"/>
                  </a:moveTo>
                  <a:cubicBezTo>
                    <a:pt x="136" y="106"/>
                    <a:pt x="139" y="109"/>
                    <a:pt x="138" y="114"/>
                  </a:cubicBezTo>
                  <a:cubicBezTo>
                    <a:pt x="136" y="119"/>
                    <a:pt x="144" y="125"/>
                    <a:pt x="145" y="128"/>
                  </a:cubicBezTo>
                  <a:cubicBezTo>
                    <a:pt x="145" y="133"/>
                    <a:pt x="147" y="134"/>
                    <a:pt x="148" y="136"/>
                  </a:cubicBezTo>
                  <a:cubicBezTo>
                    <a:pt x="142" y="137"/>
                    <a:pt x="133" y="136"/>
                    <a:pt x="133" y="140"/>
                  </a:cubicBezTo>
                  <a:cubicBezTo>
                    <a:pt x="133" y="147"/>
                    <a:pt x="127" y="145"/>
                    <a:pt x="130" y="148"/>
                  </a:cubicBezTo>
                  <a:cubicBezTo>
                    <a:pt x="135" y="154"/>
                    <a:pt x="129" y="153"/>
                    <a:pt x="130" y="157"/>
                  </a:cubicBezTo>
                  <a:cubicBezTo>
                    <a:pt x="133" y="161"/>
                    <a:pt x="127" y="167"/>
                    <a:pt x="129" y="170"/>
                  </a:cubicBezTo>
                  <a:cubicBezTo>
                    <a:pt x="130" y="173"/>
                    <a:pt x="132" y="176"/>
                    <a:pt x="135" y="178"/>
                  </a:cubicBezTo>
                  <a:cubicBezTo>
                    <a:pt x="139" y="179"/>
                    <a:pt x="141" y="168"/>
                    <a:pt x="141" y="181"/>
                  </a:cubicBezTo>
                  <a:cubicBezTo>
                    <a:pt x="139" y="193"/>
                    <a:pt x="139" y="184"/>
                    <a:pt x="138" y="186"/>
                  </a:cubicBezTo>
                  <a:cubicBezTo>
                    <a:pt x="135" y="189"/>
                    <a:pt x="135" y="189"/>
                    <a:pt x="132" y="182"/>
                  </a:cubicBezTo>
                  <a:cubicBezTo>
                    <a:pt x="129" y="178"/>
                    <a:pt x="127" y="176"/>
                    <a:pt x="124" y="176"/>
                  </a:cubicBezTo>
                  <a:cubicBezTo>
                    <a:pt x="122" y="176"/>
                    <a:pt x="121" y="173"/>
                    <a:pt x="119" y="171"/>
                  </a:cubicBezTo>
                  <a:cubicBezTo>
                    <a:pt x="119" y="168"/>
                    <a:pt x="118" y="167"/>
                    <a:pt x="118" y="171"/>
                  </a:cubicBezTo>
                  <a:cubicBezTo>
                    <a:pt x="116" y="175"/>
                    <a:pt x="115" y="173"/>
                    <a:pt x="107" y="171"/>
                  </a:cubicBezTo>
                  <a:cubicBezTo>
                    <a:pt x="101" y="170"/>
                    <a:pt x="109" y="162"/>
                    <a:pt x="101" y="167"/>
                  </a:cubicBezTo>
                  <a:cubicBezTo>
                    <a:pt x="95" y="170"/>
                    <a:pt x="101" y="162"/>
                    <a:pt x="93" y="162"/>
                  </a:cubicBezTo>
                  <a:cubicBezTo>
                    <a:pt x="93" y="164"/>
                    <a:pt x="93" y="164"/>
                    <a:pt x="90" y="164"/>
                  </a:cubicBezTo>
                  <a:cubicBezTo>
                    <a:pt x="89" y="162"/>
                    <a:pt x="87" y="165"/>
                    <a:pt x="84" y="164"/>
                  </a:cubicBezTo>
                  <a:cubicBezTo>
                    <a:pt x="81" y="164"/>
                    <a:pt x="83" y="167"/>
                    <a:pt x="80" y="167"/>
                  </a:cubicBezTo>
                  <a:cubicBezTo>
                    <a:pt x="77" y="165"/>
                    <a:pt x="83" y="159"/>
                    <a:pt x="78" y="153"/>
                  </a:cubicBezTo>
                  <a:cubicBezTo>
                    <a:pt x="74" y="147"/>
                    <a:pt x="78" y="140"/>
                    <a:pt x="77" y="136"/>
                  </a:cubicBezTo>
                  <a:cubicBezTo>
                    <a:pt x="75" y="131"/>
                    <a:pt x="77" y="131"/>
                    <a:pt x="77" y="128"/>
                  </a:cubicBezTo>
                  <a:cubicBezTo>
                    <a:pt x="77" y="125"/>
                    <a:pt x="64" y="129"/>
                    <a:pt x="67" y="125"/>
                  </a:cubicBezTo>
                  <a:cubicBezTo>
                    <a:pt x="67" y="123"/>
                    <a:pt x="66" y="122"/>
                    <a:pt x="64" y="123"/>
                  </a:cubicBezTo>
                  <a:cubicBezTo>
                    <a:pt x="63" y="125"/>
                    <a:pt x="58" y="122"/>
                    <a:pt x="58" y="126"/>
                  </a:cubicBezTo>
                  <a:cubicBezTo>
                    <a:pt x="58" y="131"/>
                    <a:pt x="57" y="128"/>
                    <a:pt x="57" y="133"/>
                  </a:cubicBezTo>
                  <a:cubicBezTo>
                    <a:pt x="58" y="136"/>
                    <a:pt x="54" y="134"/>
                    <a:pt x="52" y="134"/>
                  </a:cubicBezTo>
                  <a:cubicBezTo>
                    <a:pt x="51" y="133"/>
                    <a:pt x="43" y="137"/>
                    <a:pt x="41" y="133"/>
                  </a:cubicBezTo>
                  <a:cubicBezTo>
                    <a:pt x="40" y="128"/>
                    <a:pt x="38" y="129"/>
                    <a:pt x="38" y="125"/>
                  </a:cubicBezTo>
                  <a:cubicBezTo>
                    <a:pt x="38" y="122"/>
                    <a:pt x="37" y="122"/>
                    <a:pt x="35" y="117"/>
                  </a:cubicBezTo>
                  <a:cubicBezTo>
                    <a:pt x="35" y="112"/>
                    <a:pt x="35" y="112"/>
                    <a:pt x="25" y="114"/>
                  </a:cubicBezTo>
                  <a:cubicBezTo>
                    <a:pt x="12" y="114"/>
                    <a:pt x="14" y="112"/>
                    <a:pt x="8" y="112"/>
                  </a:cubicBezTo>
                  <a:cubicBezTo>
                    <a:pt x="6" y="112"/>
                    <a:pt x="6" y="112"/>
                    <a:pt x="3" y="112"/>
                  </a:cubicBezTo>
                  <a:cubicBezTo>
                    <a:pt x="2" y="114"/>
                    <a:pt x="2" y="114"/>
                    <a:pt x="0" y="112"/>
                  </a:cubicBezTo>
                  <a:cubicBezTo>
                    <a:pt x="5" y="112"/>
                    <a:pt x="2" y="106"/>
                    <a:pt x="3" y="103"/>
                  </a:cubicBezTo>
                  <a:cubicBezTo>
                    <a:pt x="6" y="101"/>
                    <a:pt x="6" y="101"/>
                    <a:pt x="8" y="101"/>
                  </a:cubicBezTo>
                  <a:cubicBezTo>
                    <a:pt x="11" y="106"/>
                    <a:pt x="14" y="97"/>
                    <a:pt x="17" y="98"/>
                  </a:cubicBezTo>
                  <a:cubicBezTo>
                    <a:pt x="20" y="100"/>
                    <a:pt x="15" y="103"/>
                    <a:pt x="19" y="103"/>
                  </a:cubicBezTo>
                  <a:cubicBezTo>
                    <a:pt x="23" y="105"/>
                    <a:pt x="26" y="95"/>
                    <a:pt x="28" y="95"/>
                  </a:cubicBezTo>
                  <a:cubicBezTo>
                    <a:pt x="31" y="95"/>
                    <a:pt x="34" y="89"/>
                    <a:pt x="32" y="86"/>
                  </a:cubicBezTo>
                  <a:cubicBezTo>
                    <a:pt x="29" y="80"/>
                    <a:pt x="37" y="67"/>
                    <a:pt x="41" y="66"/>
                  </a:cubicBezTo>
                  <a:cubicBezTo>
                    <a:pt x="46" y="62"/>
                    <a:pt x="43" y="59"/>
                    <a:pt x="46" y="53"/>
                  </a:cubicBezTo>
                  <a:cubicBezTo>
                    <a:pt x="48" y="48"/>
                    <a:pt x="45" y="50"/>
                    <a:pt x="46" y="42"/>
                  </a:cubicBezTo>
                  <a:cubicBezTo>
                    <a:pt x="48" y="34"/>
                    <a:pt x="45" y="36"/>
                    <a:pt x="48" y="30"/>
                  </a:cubicBezTo>
                  <a:cubicBezTo>
                    <a:pt x="52" y="25"/>
                    <a:pt x="52" y="24"/>
                    <a:pt x="52" y="22"/>
                  </a:cubicBezTo>
                  <a:cubicBezTo>
                    <a:pt x="51" y="17"/>
                    <a:pt x="49" y="14"/>
                    <a:pt x="52" y="13"/>
                  </a:cubicBezTo>
                  <a:cubicBezTo>
                    <a:pt x="54" y="11"/>
                    <a:pt x="54" y="3"/>
                    <a:pt x="61" y="6"/>
                  </a:cubicBezTo>
                  <a:cubicBezTo>
                    <a:pt x="67" y="10"/>
                    <a:pt x="64" y="13"/>
                    <a:pt x="67" y="13"/>
                  </a:cubicBezTo>
                  <a:cubicBezTo>
                    <a:pt x="77" y="13"/>
                    <a:pt x="81" y="19"/>
                    <a:pt x="84" y="11"/>
                  </a:cubicBezTo>
                  <a:cubicBezTo>
                    <a:pt x="87" y="3"/>
                    <a:pt x="84" y="14"/>
                    <a:pt x="93" y="8"/>
                  </a:cubicBezTo>
                  <a:cubicBezTo>
                    <a:pt x="101" y="3"/>
                    <a:pt x="101" y="10"/>
                    <a:pt x="104" y="5"/>
                  </a:cubicBezTo>
                  <a:cubicBezTo>
                    <a:pt x="107" y="0"/>
                    <a:pt x="115" y="10"/>
                    <a:pt x="116" y="6"/>
                  </a:cubicBezTo>
                  <a:cubicBezTo>
                    <a:pt x="119" y="3"/>
                    <a:pt x="119" y="6"/>
                    <a:pt x="122" y="6"/>
                  </a:cubicBezTo>
                  <a:cubicBezTo>
                    <a:pt x="125" y="11"/>
                    <a:pt x="129" y="16"/>
                    <a:pt x="130" y="13"/>
                  </a:cubicBezTo>
                  <a:cubicBezTo>
                    <a:pt x="133" y="10"/>
                    <a:pt x="135" y="16"/>
                    <a:pt x="136" y="11"/>
                  </a:cubicBezTo>
                  <a:cubicBezTo>
                    <a:pt x="139" y="8"/>
                    <a:pt x="141" y="10"/>
                    <a:pt x="142" y="14"/>
                  </a:cubicBezTo>
                  <a:cubicBezTo>
                    <a:pt x="145" y="19"/>
                    <a:pt x="145" y="16"/>
                    <a:pt x="148" y="22"/>
                  </a:cubicBezTo>
                  <a:cubicBezTo>
                    <a:pt x="148" y="30"/>
                    <a:pt x="145" y="31"/>
                    <a:pt x="150" y="33"/>
                  </a:cubicBezTo>
                  <a:cubicBezTo>
                    <a:pt x="155" y="36"/>
                    <a:pt x="148" y="39"/>
                    <a:pt x="144" y="44"/>
                  </a:cubicBezTo>
                  <a:cubicBezTo>
                    <a:pt x="139" y="48"/>
                    <a:pt x="139" y="59"/>
                    <a:pt x="139" y="69"/>
                  </a:cubicBezTo>
                  <a:cubicBezTo>
                    <a:pt x="130" y="75"/>
                    <a:pt x="138" y="75"/>
                    <a:pt x="135" y="78"/>
                  </a:cubicBezTo>
                  <a:cubicBezTo>
                    <a:pt x="132" y="80"/>
                    <a:pt x="133" y="80"/>
                    <a:pt x="133" y="83"/>
                  </a:cubicBezTo>
                  <a:cubicBezTo>
                    <a:pt x="135" y="86"/>
                    <a:pt x="136" y="86"/>
                    <a:pt x="135" y="90"/>
                  </a:cubicBezTo>
                  <a:cubicBezTo>
                    <a:pt x="135" y="95"/>
                    <a:pt x="138" y="97"/>
                    <a:pt x="138" y="100"/>
                  </a:cubicBezTo>
                </a:path>
              </a:pathLst>
            </a:custGeom>
            <a:grpFill/>
            <a:ln w="6350" cmpd="sng">
              <a:solidFill>
                <a:schemeClr val="bg1"/>
              </a:solidFill>
              <a:round/>
              <a:headEnd/>
              <a:tailEnd/>
            </a:ln>
          </p:spPr>
          <p:txBody>
            <a:bodyPr/>
            <a:lstStyle/>
            <a:p>
              <a:endParaRPr lang="en-GB" sz="1539" dirty="0"/>
            </a:p>
          </p:txBody>
        </p:sp>
        <p:sp>
          <p:nvSpPr>
            <p:cNvPr id="478" name="Freeform 97"/>
            <p:cNvSpPr>
              <a:spLocks/>
            </p:cNvSpPr>
            <p:nvPr/>
          </p:nvSpPr>
          <p:spPr bwMode="auto">
            <a:xfrm>
              <a:off x="5783589" y="4978435"/>
              <a:ext cx="202455" cy="297249"/>
            </a:xfrm>
            <a:custGeom>
              <a:avLst/>
              <a:gdLst/>
              <a:ahLst/>
              <a:cxnLst>
                <a:cxn ang="0">
                  <a:pos x="2" y="8"/>
                </a:cxn>
                <a:cxn ang="0">
                  <a:pos x="8" y="22"/>
                </a:cxn>
                <a:cxn ang="0">
                  <a:pos x="6" y="41"/>
                </a:cxn>
                <a:cxn ang="0">
                  <a:pos x="2" y="59"/>
                </a:cxn>
                <a:cxn ang="0">
                  <a:pos x="29" y="78"/>
                </a:cxn>
                <a:cxn ang="0">
                  <a:pos x="32" y="86"/>
                </a:cxn>
                <a:cxn ang="0">
                  <a:pos x="44" y="95"/>
                </a:cxn>
                <a:cxn ang="0">
                  <a:pos x="49" y="86"/>
                </a:cxn>
                <a:cxn ang="0">
                  <a:pos x="52" y="78"/>
                </a:cxn>
                <a:cxn ang="0">
                  <a:pos x="56" y="70"/>
                </a:cxn>
                <a:cxn ang="0">
                  <a:pos x="62" y="66"/>
                </a:cxn>
                <a:cxn ang="0">
                  <a:pos x="58" y="56"/>
                </a:cxn>
                <a:cxn ang="0">
                  <a:pos x="58" y="22"/>
                </a:cxn>
                <a:cxn ang="0">
                  <a:pos x="65" y="11"/>
                </a:cxn>
                <a:cxn ang="0">
                  <a:pos x="58" y="10"/>
                </a:cxn>
                <a:cxn ang="0">
                  <a:pos x="52" y="10"/>
                </a:cxn>
                <a:cxn ang="0">
                  <a:pos x="44" y="16"/>
                </a:cxn>
                <a:cxn ang="0">
                  <a:pos x="40" y="14"/>
                </a:cxn>
                <a:cxn ang="0">
                  <a:pos x="29" y="10"/>
                </a:cxn>
                <a:cxn ang="0">
                  <a:pos x="17" y="5"/>
                </a:cxn>
                <a:cxn ang="0">
                  <a:pos x="14" y="2"/>
                </a:cxn>
                <a:cxn ang="0">
                  <a:pos x="8" y="2"/>
                </a:cxn>
                <a:cxn ang="0">
                  <a:pos x="2" y="8"/>
                </a:cxn>
              </a:cxnLst>
              <a:rect l="0" t="0" r="r" b="b"/>
              <a:pathLst>
                <a:path w="65" h="95">
                  <a:moveTo>
                    <a:pt x="2" y="8"/>
                  </a:moveTo>
                  <a:cubicBezTo>
                    <a:pt x="8" y="16"/>
                    <a:pt x="5" y="17"/>
                    <a:pt x="8" y="22"/>
                  </a:cubicBezTo>
                  <a:cubicBezTo>
                    <a:pt x="11" y="27"/>
                    <a:pt x="11" y="34"/>
                    <a:pt x="6" y="41"/>
                  </a:cubicBezTo>
                  <a:cubicBezTo>
                    <a:pt x="0" y="47"/>
                    <a:pt x="3" y="52"/>
                    <a:pt x="2" y="59"/>
                  </a:cubicBezTo>
                  <a:cubicBezTo>
                    <a:pt x="18" y="70"/>
                    <a:pt x="24" y="75"/>
                    <a:pt x="29" y="78"/>
                  </a:cubicBezTo>
                  <a:cubicBezTo>
                    <a:pt x="35" y="81"/>
                    <a:pt x="29" y="81"/>
                    <a:pt x="32" y="86"/>
                  </a:cubicBezTo>
                  <a:cubicBezTo>
                    <a:pt x="37" y="89"/>
                    <a:pt x="43" y="95"/>
                    <a:pt x="44" y="95"/>
                  </a:cubicBezTo>
                  <a:cubicBezTo>
                    <a:pt x="47" y="91"/>
                    <a:pt x="49" y="91"/>
                    <a:pt x="49" y="86"/>
                  </a:cubicBezTo>
                  <a:cubicBezTo>
                    <a:pt x="49" y="80"/>
                    <a:pt x="52" y="86"/>
                    <a:pt x="52" y="78"/>
                  </a:cubicBezTo>
                  <a:cubicBezTo>
                    <a:pt x="50" y="72"/>
                    <a:pt x="58" y="75"/>
                    <a:pt x="56" y="70"/>
                  </a:cubicBezTo>
                  <a:cubicBezTo>
                    <a:pt x="56" y="67"/>
                    <a:pt x="58" y="72"/>
                    <a:pt x="62" y="66"/>
                  </a:cubicBezTo>
                  <a:cubicBezTo>
                    <a:pt x="61" y="61"/>
                    <a:pt x="58" y="63"/>
                    <a:pt x="58" y="56"/>
                  </a:cubicBezTo>
                  <a:cubicBezTo>
                    <a:pt x="58" y="48"/>
                    <a:pt x="58" y="22"/>
                    <a:pt x="58" y="22"/>
                  </a:cubicBezTo>
                  <a:cubicBezTo>
                    <a:pt x="58" y="22"/>
                    <a:pt x="62" y="14"/>
                    <a:pt x="65" y="11"/>
                  </a:cubicBezTo>
                  <a:cubicBezTo>
                    <a:pt x="62" y="11"/>
                    <a:pt x="59" y="11"/>
                    <a:pt x="58" y="10"/>
                  </a:cubicBezTo>
                  <a:cubicBezTo>
                    <a:pt x="56" y="8"/>
                    <a:pt x="56" y="6"/>
                    <a:pt x="52" y="10"/>
                  </a:cubicBezTo>
                  <a:cubicBezTo>
                    <a:pt x="46" y="13"/>
                    <a:pt x="47" y="17"/>
                    <a:pt x="44" y="16"/>
                  </a:cubicBezTo>
                  <a:cubicBezTo>
                    <a:pt x="44" y="14"/>
                    <a:pt x="43" y="16"/>
                    <a:pt x="40" y="14"/>
                  </a:cubicBezTo>
                  <a:cubicBezTo>
                    <a:pt x="37" y="13"/>
                    <a:pt x="37" y="17"/>
                    <a:pt x="29" y="10"/>
                  </a:cubicBezTo>
                  <a:cubicBezTo>
                    <a:pt x="21" y="2"/>
                    <a:pt x="21" y="10"/>
                    <a:pt x="17" y="5"/>
                  </a:cubicBezTo>
                  <a:cubicBezTo>
                    <a:pt x="15" y="5"/>
                    <a:pt x="12" y="5"/>
                    <a:pt x="14" y="2"/>
                  </a:cubicBezTo>
                  <a:cubicBezTo>
                    <a:pt x="14" y="0"/>
                    <a:pt x="11" y="2"/>
                    <a:pt x="8" y="2"/>
                  </a:cubicBezTo>
                  <a:cubicBezTo>
                    <a:pt x="5" y="3"/>
                    <a:pt x="3" y="6"/>
                    <a:pt x="2" y="8"/>
                  </a:cubicBezTo>
                </a:path>
              </a:pathLst>
            </a:custGeom>
            <a:grpFill/>
            <a:ln w="6350" cmpd="sng">
              <a:solidFill>
                <a:schemeClr val="bg1"/>
              </a:solidFill>
              <a:round/>
              <a:headEnd/>
              <a:tailEnd/>
            </a:ln>
          </p:spPr>
          <p:txBody>
            <a:bodyPr/>
            <a:lstStyle/>
            <a:p>
              <a:endParaRPr lang="en-GB" sz="1539" dirty="0"/>
            </a:p>
          </p:txBody>
        </p:sp>
        <p:sp>
          <p:nvSpPr>
            <p:cNvPr id="479" name="Freeform 98"/>
            <p:cNvSpPr>
              <a:spLocks/>
            </p:cNvSpPr>
            <p:nvPr/>
          </p:nvSpPr>
          <p:spPr bwMode="auto">
            <a:xfrm>
              <a:off x="5683969" y="5004143"/>
              <a:ext cx="131756" cy="175135"/>
            </a:xfrm>
            <a:custGeom>
              <a:avLst/>
              <a:gdLst/>
              <a:ahLst/>
              <a:cxnLst>
                <a:cxn ang="0">
                  <a:pos x="9" y="8"/>
                </a:cxn>
                <a:cxn ang="0">
                  <a:pos x="11" y="19"/>
                </a:cxn>
                <a:cxn ang="0">
                  <a:pos x="5" y="30"/>
                </a:cxn>
                <a:cxn ang="0">
                  <a:pos x="0" y="55"/>
                </a:cxn>
                <a:cxn ang="0">
                  <a:pos x="3" y="56"/>
                </a:cxn>
                <a:cxn ang="0">
                  <a:pos x="6" y="52"/>
                </a:cxn>
                <a:cxn ang="0">
                  <a:pos x="33" y="52"/>
                </a:cxn>
                <a:cxn ang="0">
                  <a:pos x="38" y="33"/>
                </a:cxn>
                <a:cxn ang="0">
                  <a:pos x="39" y="14"/>
                </a:cxn>
                <a:cxn ang="0">
                  <a:pos x="33" y="0"/>
                </a:cxn>
                <a:cxn ang="0">
                  <a:pos x="29" y="5"/>
                </a:cxn>
                <a:cxn ang="0">
                  <a:pos x="27" y="3"/>
                </a:cxn>
                <a:cxn ang="0">
                  <a:pos x="18" y="6"/>
                </a:cxn>
                <a:cxn ang="0">
                  <a:pos x="15" y="5"/>
                </a:cxn>
                <a:cxn ang="0">
                  <a:pos x="9" y="8"/>
                </a:cxn>
              </a:cxnLst>
              <a:rect l="0" t="0" r="r" b="b"/>
              <a:pathLst>
                <a:path w="42" h="56">
                  <a:moveTo>
                    <a:pt x="9" y="8"/>
                  </a:moveTo>
                  <a:cubicBezTo>
                    <a:pt x="9" y="16"/>
                    <a:pt x="6" y="17"/>
                    <a:pt x="11" y="19"/>
                  </a:cubicBezTo>
                  <a:cubicBezTo>
                    <a:pt x="15" y="22"/>
                    <a:pt x="9" y="25"/>
                    <a:pt x="5" y="30"/>
                  </a:cubicBezTo>
                  <a:cubicBezTo>
                    <a:pt x="0" y="34"/>
                    <a:pt x="0" y="45"/>
                    <a:pt x="0" y="55"/>
                  </a:cubicBezTo>
                  <a:cubicBezTo>
                    <a:pt x="3" y="53"/>
                    <a:pt x="0" y="56"/>
                    <a:pt x="3" y="56"/>
                  </a:cubicBezTo>
                  <a:cubicBezTo>
                    <a:pt x="5" y="55"/>
                    <a:pt x="5" y="53"/>
                    <a:pt x="6" y="52"/>
                  </a:cubicBezTo>
                  <a:cubicBezTo>
                    <a:pt x="9" y="52"/>
                    <a:pt x="29" y="52"/>
                    <a:pt x="33" y="52"/>
                  </a:cubicBezTo>
                  <a:cubicBezTo>
                    <a:pt x="35" y="44"/>
                    <a:pt x="32" y="39"/>
                    <a:pt x="38" y="33"/>
                  </a:cubicBezTo>
                  <a:cubicBezTo>
                    <a:pt x="42" y="27"/>
                    <a:pt x="42" y="19"/>
                    <a:pt x="39" y="14"/>
                  </a:cubicBezTo>
                  <a:cubicBezTo>
                    <a:pt x="36" y="10"/>
                    <a:pt x="39" y="8"/>
                    <a:pt x="33" y="0"/>
                  </a:cubicBezTo>
                  <a:cubicBezTo>
                    <a:pt x="32" y="3"/>
                    <a:pt x="32" y="5"/>
                    <a:pt x="29" y="5"/>
                  </a:cubicBezTo>
                  <a:cubicBezTo>
                    <a:pt x="26" y="5"/>
                    <a:pt x="29" y="5"/>
                    <a:pt x="27" y="3"/>
                  </a:cubicBezTo>
                  <a:cubicBezTo>
                    <a:pt x="23" y="3"/>
                    <a:pt x="20" y="10"/>
                    <a:pt x="18" y="6"/>
                  </a:cubicBezTo>
                  <a:cubicBezTo>
                    <a:pt x="17" y="5"/>
                    <a:pt x="17" y="3"/>
                    <a:pt x="15" y="5"/>
                  </a:cubicBezTo>
                  <a:cubicBezTo>
                    <a:pt x="14" y="8"/>
                    <a:pt x="12" y="0"/>
                    <a:pt x="9" y="8"/>
                  </a:cubicBezTo>
                </a:path>
              </a:pathLst>
            </a:custGeom>
            <a:grpFill/>
            <a:ln w="6350" cmpd="sng">
              <a:solidFill>
                <a:schemeClr val="bg1"/>
              </a:solidFill>
              <a:round/>
              <a:headEnd/>
              <a:tailEnd/>
            </a:ln>
          </p:spPr>
          <p:txBody>
            <a:bodyPr/>
            <a:lstStyle/>
            <a:p>
              <a:endParaRPr lang="en-GB" sz="1539" dirty="0"/>
            </a:p>
          </p:txBody>
        </p:sp>
        <p:sp>
          <p:nvSpPr>
            <p:cNvPr id="480" name="Freeform 99"/>
            <p:cNvSpPr>
              <a:spLocks/>
            </p:cNvSpPr>
            <p:nvPr/>
          </p:nvSpPr>
          <p:spPr bwMode="auto">
            <a:xfrm>
              <a:off x="5232462" y="5309426"/>
              <a:ext cx="318143" cy="384013"/>
            </a:xfrm>
            <a:custGeom>
              <a:avLst/>
              <a:gdLst/>
              <a:ahLst/>
              <a:cxnLst>
                <a:cxn ang="0">
                  <a:pos x="95" y="117"/>
                </a:cxn>
                <a:cxn ang="0">
                  <a:pos x="84" y="100"/>
                </a:cxn>
                <a:cxn ang="0">
                  <a:pos x="84" y="73"/>
                </a:cxn>
                <a:cxn ang="0">
                  <a:pos x="98" y="72"/>
                </a:cxn>
                <a:cxn ang="0">
                  <a:pos x="99" y="65"/>
                </a:cxn>
                <a:cxn ang="0">
                  <a:pos x="99" y="59"/>
                </a:cxn>
                <a:cxn ang="0">
                  <a:pos x="99" y="50"/>
                </a:cxn>
                <a:cxn ang="0">
                  <a:pos x="96" y="51"/>
                </a:cxn>
                <a:cxn ang="0">
                  <a:pos x="90" y="51"/>
                </a:cxn>
                <a:cxn ang="0">
                  <a:pos x="85" y="55"/>
                </a:cxn>
                <a:cxn ang="0">
                  <a:pos x="84" y="41"/>
                </a:cxn>
                <a:cxn ang="0">
                  <a:pos x="82" y="24"/>
                </a:cxn>
                <a:cxn ang="0">
                  <a:pos x="82" y="16"/>
                </a:cxn>
                <a:cxn ang="0">
                  <a:pos x="73" y="13"/>
                </a:cxn>
                <a:cxn ang="0">
                  <a:pos x="70" y="11"/>
                </a:cxn>
                <a:cxn ang="0">
                  <a:pos x="64" y="14"/>
                </a:cxn>
                <a:cxn ang="0">
                  <a:pos x="63" y="20"/>
                </a:cxn>
                <a:cxn ang="0">
                  <a:pos x="58" y="22"/>
                </a:cxn>
                <a:cxn ang="0">
                  <a:pos x="47" y="20"/>
                </a:cxn>
                <a:cxn ang="0">
                  <a:pos x="44" y="13"/>
                </a:cxn>
                <a:cxn ang="0">
                  <a:pos x="41" y="5"/>
                </a:cxn>
                <a:cxn ang="0">
                  <a:pos x="31" y="2"/>
                </a:cxn>
                <a:cxn ang="0">
                  <a:pos x="14" y="0"/>
                </a:cxn>
                <a:cxn ang="0">
                  <a:pos x="8" y="3"/>
                </a:cxn>
                <a:cxn ang="0">
                  <a:pos x="14" y="28"/>
                </a:cxn>
                <a:cxn ang="0">
                  <a:pos x="18" y="47"/>
                </a:cxn>
                <a:cxn ang="0">
                  <a:pos x="14" y="67"/>
                </a:cxn>
                <a:cxn ang="0">
                  <a:pos x="5" y="96"/>
                </a:cxn>
                <a:cxn ang="0">
                  <a:pos x="2" y="114"/>
                </a:cxn>
                <a:cxn ang="0">
                  <a:pos x="12" y="110"/>
                </a:cxn>
                <a:cxn ang="0">
                  <a:pos x="22" y="115"/>
                </a:cxn>
                <a:cxn ang="0">
                  <a:pos x="50" y="115"/>
                </a:cxn>
                <a:cxn ang="0">
                  <a:pos x="58" y="117"/>
                </a:cxn>
                <a:cxn ang="0">
                  <a:pos x="72" y="120"/>
                </a:cxn>
                <a:cxn ang="0">
                  <a:pos x="76" y="120"/>
                </a:cxn>
                <a:cxn ang="0">
                  <a:pos x="79" y="121"/>
                </a:cxn>
                <a:cxn ang="0">
                  <a:pos x="95" y="117"/>
                </a:cxn>
              </a:cxnLst>
              <a:rect l="0" t="0" r="r" b="b"/>
              <a:pathLst>
                <a:path w="102" h="123">
                  <a:moveTo>
                    <a:pt x="95" y="117"/>
                  </a:moveTo>
                  <a:cubicBezTo>
                    <a:pt x="90" y="112"/>
                    <a:pt x="84" y="106"/>
                    <a:pt x="84" y="100"/>
                  </a:cubicBezTo>
                  <a:cubicBezTo>
                    <a:pt x="84" y="96"/>
                    <a:pt x="84" y="78"/>
                    <a:pt x="84" y="73"/>
                  </a:cubicBezTo>
                  <a:cubicBezTo>
                    <a:pt x="84" y="70"/>
                    <a:pt x="88" y="72"/>
                    <a:pt x="98" y="72"/>
                  </a:cubicBezTo>
                  <a:cubicBezTo>
                    <a:pt x="101" y="72"/>
                    <a:pt x="98" y="69"/>
                    <a:pt x="99" y="65"/>
                  </a:cubicBezTo>
                  <a:cubicBezTo>
                    <a:pt x="102" y="64"/>
                    <a:pt x="98" y="64"/>
                    <a:pt x="99" y="59"/>
                  </a:cubicBezTo>
                  <a:cubicBezTo>
                    <a:pt x="101" y="53"/>
                    <a:pt x="99" y="51"/>
                    <a:pt x="99" y="50"/>
                  </a:cubicBezTo>
                  <a:cubicBezTo>
                    <a:pt x="99" y="51"/>
                    <a:pt x="99" y="51"/>
                    <a:pt x="96" y="51"/>
                  </a:cubicBezTo>
                  <a:cubicBezTo>
                    <a:pt x="95" y="50"/>
                    <a:pt x="93" y="53"/>
                    <a:pt x="90" y="51"/>
                  </a:cubicBezTo>
                  <a:cubicBezTo>
                    <a:pt x="87" y="51"/>
                    <a:pt x="88" y="55"/>
                    <a:pt x="85" y="55"/>
                  </a:cubicBezTo>
                  <a:cubicBezTo>
                    <a:pt x="82" y="53"/>
                    <a:pt x="88" y="47"/>
                    <a:pt x="84" y="41"/>
                  </a:cubicBezTo>
                  <a:cubicBezTo>
                    <a:pt x="79" y="34"/>
                    <a:pt x="84" y="28"/>
                    <a:pt x="82" y="24"/>
                  </a:cubicBezTo>
                  <a:cubicBezTo>
                    <a:pt x="81" y="19"/>
                    <a:pt x="82" y="19"/>
                    <a:pt x="82" y="16"/>
                  </a:cubicBezTo>
                  <a:cubicBezTo>
                    <a:pt x="82" y="13"/>
                    <a:pt x="70" y="17"/>
                    <a:pt x="73" y="13"/>
                  </a:cubicBezTo>
                  <a:cubicBezTo>
                    <a:pt x="73" y="11"/>
                    <a:pt x="72" y="10"/>
                    <a:pt x="70" y="11"/>
                  </a:cubicBezTo>
                  <a:cubicBezTo>
                    <a:pt x="69" y="13"/>
                    <a:pt x="64" y="10"/>
                    <a:pt x="64" y="14"/>
                  </a:cubicBezTo>
                  <a:cubicBezTo>
                    <a:pt x="64" y="19"/>
                    <a:pt x="63" y="16"/>
                    <a:pt x="63" y="20"/>
                  </a:cubicBezTo>
                  <a:cubicBezTo>
                    <a:pt x="64" y="24"/>
                    <a:pt x="60" y="22"/>
                    <a:pt x="58" y="22"/>
                  </a:cubicBezTo>
                  <a:cubicBezTo>
                    <a:pt x="56" y="20"/>
                    <a:pt x="49" y="25"/>
                    <a:pt x="47" y="20"/>
                  </a:cubicBezTo>
                  <a:cubicBezTo>
                    <a:pt x="46" y="16"/>
                    <a:pt x="44" y="17"/>
                    <a:pt x="44" y="13"/>
                  </a:cubicBezTo>
                  <a:cubicBezTo>
                    <a:pt x="44" y="10"/>
                    <a:pt x="43" y="10"/>
                    <a:pt x="41" y="5"/>
                  </a:cubicBezTo>
                  <a:cubicBezTo>
                    <a:pt x="41" y="0"/>
                    <a:pt x="41" y="0"/>
                    <a:pt x="31" y="2"/>
                  </a:cubicBezTo>
                  <a:cubicBezTo>
                    <a:pt x="18" y="2"/>
                    <a:pt x="20" y="0"/>
                    <a:pt x="14" y="0"/>
                  </a:cubicBezTo>
                  <a:cubicBezTo>
                    <a:pt x="9" y="3"/>
                    <a:pt x="6" y="2"/>
                    <a:pt x="8" y="3"/>
                  </a:cubicBezTo>
                  <a:cubicBezTo>
                    <a:pt x="8" y="6"/>
                    <a:pt x="17" y="25"/>
                    <a:pt x="14" y="28"/>
                  </a:cubicBezTo>
                  <a:cubicBezTo>
                    <a:pt x="11" y="33"/>
                    <a:pt x="15" y="41"/>
                    <a:pt x="18" y="47"/>
                  </a:cubicBezTo>
                  <a:cubicBezTo>
                    <a:pt x="20" y="53"/>
                    <a:pt x="20" y="62"/>
                    <a:pt x="14" y="67"/>
                  </a:cubicBezTo>
                  <a:cubicBezTo>
                    <a:pt x="5" y="73"/>
                    <a:pt x="8" y="90"/>
                    <a:pt x="5" y="96"/>
                  </a:cubicBezTo>
                  <a:cubicBezTo>
                    <a:pt x="0" y="103"/>
                    <a:pt x="3" y="104"/>
                    <a:pt x="2" y="114"/>
                  </a:cubicBezTo>
                  <a:cubicBezTo>
                    <a:pt x="8" y="114"/>
                    <a:pt x="8" y="114"/>
                    <a:pt x="12" y="110"/>
                  </a:cubicBezTo>
                  <a:cubicBezTo>
                    <a:pt x="18" y="107"/>
                    <a:pt x="17" y="115"/>
                    <a:pt x="22" y="115"/>
                  </a:cubicBezTo>
                  <a:cubicBezTo>
                    <a:pt x="26" y="115"/>
                    <a:pt x="46" y="115"/>
                    <a:pt x="50" y="115"/>
                  </a:cubicBezTo>
                  <a:cubicBezTo>
                    <a:pt x="55" y="115"/>
                    <a:pt x="56" y="114"/>
                    <a:pt x="58" y="117"/>
                  </a:cubicBezTo>
                  <a:cubicBezTo>
                    <a:pt x="60" y="123"/>
                    <a:pt x="69" y="118"/>
                    <a:pt x="72" y="120"/>
                  </a:cubicBezTo>
                  <a:cubicBezTo>
                    <a:pt x="75" y="121"/>
                    <a:pt x="75" y="121"/>
                    <a:pt x="76" y="120"/>
                  </a:cubicBezTo>
                  <a:cubicBezTo>
                    <a:pt x="76" y="118"/>
                    <a:pt x="78" y="121"/>
                    <a:pt x="79" y="121"/>
                  </a:cubicBezTo>
                  <a:cubicBezTo>
                    <a:pt x="82" y="120"/>
                    <a:pt x="95" y="117"/>
                    <a:pt x="95" y="117"/>
                  </a:cubicBezTo>
                </a:path>
              </a:pathLst>
            </a:custGeom>
            <a:grpFill/>
            <a:ln w="6350" cmpd="sng">
              <a:solidFill>
                <a:schemeClr val="bg1"/>
              </a:solidFill>
              <a:round/>
              <a:headEnd/>
              <a:tailEnd/>
            </a:ln>
          </p:spPr>
          <p:txBody>
            <a:bodyPr/>
            <a:lstStyle/>
            <a:p>
              <a:endParaRPr lang="en-GB" sz="1539" dirty="0"/>
            </a:p>
          </p:txBody>
        </p:sp>
        <p:sp>
          <p:nvSpPr>
            <p:cNvPr id="481" name="Freeform 100"/>
            <p:cNvSpPr>
              <a:spLocks/>
            </p:cNvSpPr>
            <p:nvPr/>
          </p:nvSpPr>
          <p:spPr bwMode="auto">
            <a:xfrm>
              <a:off x="5494369" y="5381729"/>
              <a:ext cx="289221" cy="313317"/>
            </a:xfrm>
            <a:custGeom>
              <a:avLst/>
              <a:gdLst/>
              <a:ahLst/>
              <a:cxnLst>
                <a:cxn ang="0">
                  <a:pos x="26" y="95"/>
                </a:cxn>
                <a:cxn ang="0">
                  <a:pos x="11" y="94"/>
                </a:cxn>
                <a:cxn ang="0">
                  <a:pos x="0" y="76"/>
                </a:cxn>
                <a:cxn ang="0">
                  <a:pos x="0" y="50"/>
                </a:cxn>
                <a:cxn ang="0">
                  <a:pos x="14" y="48"/>
                </a:cxn>
                <a:cxn ang="0">
                  <a:pos x="15" y="42"/>
                </a:cxn>
                <a:cxn ang="0">
                  <a:pos x="15" y="36"/>
                </a:cxn>
                <a:cxn ang="0">
                  <a:pos x="15" y="27"/>
                </a:cxn>
                <a:cxn ang="0">
                  <a:pos x="23" y="31"/>
                </a:cxn>
                <a:cxn ang="0">
                  <a:pos x="29" y="36"/>
                </a:cxn>
                <a:cxn ang="0">
                  <a:pos x="40" y="36"/>
                </a:cxn>
                <a:cxn ang="0">
                  <a:pos x="41" y="36"/>
                </a:cxn>
                <a:cxn ang="0">
                  <a:pos x="46" y="41"/>
                </a:cxn>
                <a:cxn ang="0">
                  <a:pos x="53" y="47"/>
                </a:cxn>
                <a:cxn ang="0">
                  <a:pos x="59" y="50"/>
                </a:cxn>
                <a:cxn ang="0">
                  <a:pos x="63" y="45"/>
                </a:cxn>
                <a:cxn ang="0">
                  <a:pos x="56" y="42"/>
                </a:cxn>
                <a:cxn ang="0">
                  <a:pos x="50" y="35"/>
                </a:cxn>
                <a:cxn ang="0">
                  <a:pos x="52" y="22"/>
                </a:cxn>
                <a:cxn ang="0">
                  <a:pos x="52" y="13"/>
                </a:cxn>
                <a:cxn ang="0">
                  <a:pos x="55" y="5"/>
                </a:cxn>
                <a:cxn ang="0">
                  <a:pos x="70" y="0"/>
                </a:cxn>
                <a:cxn ang="0">
                  <a:pos x="76" y="6"/>
                </a:cxn>
                <a:cxn ang="0">
                  <a:pos x="79" y="8"/>
                </a:cxn>
                <a:cxn ang="0">
                  <a:pos x="87" y="13"/>
                </a:cxn>
                <a:cxn ang="0">
                  <a:pos x="90" y="16"/>
                </a:cxn>
                <a:cxn ang="0">
                  <a:pos x="90" y="20"/>
                </a:cxn>
                <a:cxn ang="0">
                  <a:pos x="91" y="27"/>
                </a:cxn>
                <a:cxn ang="0">
                  <a:pos x="90" y="31"/>
                </a:cxn>
                <a:cxn ang="0">
                  <a:pos x="90" y="38"/>
                </a:cxn>
                <a:cxn ang="0">
                  <a:pos x="90" y="44"/>
                </a:cxn>
                <a:cxn ang="0">
                  <a:pos x="85" y="53"/>
                </a:cxn>
                <a:cxn ang="0">
                  <a:pos x="88" y="58"/>
                </a:cxn>
                <a:cxn ang="0">
                  <a:pos x="66" y="67"/>
                </a:cxn>
                <a:cxn ang="0">
                  <a:pos x="67" y="73"/>
                </a:cxn>
                <a:cxn ang="0">
                  <a:pos x="56" y="76"/>
                </a:cxn>
                <a:cxn ang="0">
                  <a:pos x="52" y="84"/>
                </a:cxn>
                <a:cxn ang="0">
                  <a:pos x="40" y="97"/>
                </a:cxn>
                <a:cxn ang="0">
                  <a:pos x="32" y="97"/>
                </a:cxn>
                <a:cxn ang="0">
                  <a:pos x="26" y="95"/>
                </a:cxn>
              </a:cxnLst>
              <a:rect l="0" t="0" r="r" b="b"/>
              <a:pathLst>
                <a:path w="93" h="101">
                  <a:moveTo>
                    <a:pt x="26" y="95"/>
                  </a:moveTo>
                  <a:cubicBezTo>
                    <a:pt x="23" y="90"/>
                    <a:pt x="18" y="92"/>
                    <a:pt x="11" y="94"/>
                  </a:cubicBezTo>
                  <a:cubicBezTo>
                    <a:pt x="6" y="89"/>
                    <a:pt x="0" y="83"/>
                    <a:pt x="0" y="76"/>
                  </a:cubicBezTo>
                  <a:cubicBezTo>
                    <a:pt x="0" y="73"/>
                    <a:pt x="0" y="55"/>
                    <a:pt x="0" y="50"/>
                  </a:cubicBezTo>
                  <a:cubicBezTo>
                    <a:pt x="0" y="47"/>
                    <a:pt x="5" y="48"/>
                    <a:pt x="14" y="48"/>
                  </a:cubicBezTo>
                  <a:cubicBezTo>
                    <a:pt x="17" y="48"/>
                    <a:pt x="14" y="45"/>
                    <a:pt x="15" y="42"/>
                  </a:cubicBezTo>
                  <a:cubicBezTo>
                    <a:pt x="18" y="41"/>
                    <a:pt x="14" y="41"/>
                    <a:pt x="15" y="36"/>
                  </a:cubicBezTo>
                  <a:cubicBezTo>
                    <a:pt x="17" y="30"/>
                    <a:pt x="15" y="28"/>
                    <a:pt x="15" y="27"/>
                  </a:cubicBezTo>
                  <a:cubicBezTo>
                    <a:pt x="23" y="27"/>
                    <a:pt x="17" y="35"/>
                    <a:pt x="23" y="31"/>
                  </a:cubicBezTo>
                  <a:cubicBezTo>
                    <a:pt x="31" y="27"/>
                    <a:pt x="23" y="35"/>
                    <a:pt x="29" y="36"/>
                  </a:cubicBezTo>
                  <a:cubicBezTo>
                    <a:pt x="37" y="38"/>
                    <a:pt x="38" y="39"/>
                    <a:pt x="40" y="36"/>
                  </a:cubicBezTo>
                  <a:cubicBezTo>
                    <a:pt x="40" y="31"/>
                    <a:pt x="41" y="33"/>
                    <a:pt x="41" y="36"/>
                  </a:cubicBezTo>
                  <a:cubicBezTo>
                    <a:pt x="43" y="38"/>
                    <a:pt x="44" y="41"/>
                    <a:pt x="46" y="41"/>
                  </a:cubicBezTo>
                  <a:cubicBezTo>
                    <a:pt x="49" y="41"/>
                    <a:pt x="50" y="42"/>
                    <a:pt x="53" y="47"/>
                  </a:cubicBezTo>
                  <a:cubicBezTo>
                    <a:pt x="56" y="53"/>
                    <a:pt x="56" y="53"/>
                    <a:pt x="59" y="50"/>
                  </a:cubicBezTo>
                  <a:cubicBezTo>
                    <a:pt x="61" y="48"/>
                    <a:pt x="61" y="58"/>
                    <a:pt x="63" y="45"/>
                  </a:cubicBezTo>
                  <a:cubicBezTo>
                    <a:pt x="63" y="33"/>
                    <a:pt x="61" y="44"/>
                    <a:pt x="56" y="42"/>
                  </a:cubicBezTo>
                  <a:cubicBezTo>
                    <a:pt x="53" y="41"/>
                    <a:pt x="52" y="38"/>
                    <a:pt x="50" y="35"/>
                  </a:cubicBezTo>
                  <a:cubicBezTo>
                    <a:pt x="49" y="31"/>
                    <a:pt x="55" y="25"/>
                    <a:pt x="52" y="22"/>
                  </a:cubicBezTo>
                  <a:cubicBezTo>
                    <a:pt x="50" y="17"/>
                    <a:pt x="56" y="19"/>
                    <a:pt x="52" y="13"/>
                  </a:cubicBezTo>
                  <a:cubicBezTo>
                    <a:pt x="49" y="10"/>
                    <a:pt x="55" y="11"/>
                    <a:pt x="55" y="5"/>
                  </a:cubicBezTo>
                  <a:cubicBezTo>
                    <a:pt x="55" y="0"/>
                    <a:pt x="64" y="2"/>
                    <a:pt x="70" y="0"/>
                  </a:cubicBezTo>
                  <a:cubicBezTo>
                    <a:pt x="72" y="5"/>
                    <a:pt x="75" y="3"/>
                    <a:pt x="76" y="6"/>
                  </a:cubicBezTo>
                  <a:cubicBezTo>
                    <a:pt x="78" y="10"/>
                    <a:pt x="78" y="5"/>
                    <a:pt x="79" y="8"/>
                  </a:cubicBezTo>
                  <a:cubicBezTo>
                    <a:pt x="81" y="11"/>
                    <a:pt x="79" y="8"/>
                    <a:pt x="87" y="13"/>
                  </a:cubicBezTo>
                  <a:cubicBezTo>
                    <a:pt x="87" y="16"/>
                    <a:pt x="87" y="13"/>
                    <a:pt x="90" y="16"/>
                  </a:cubicBezTo>
                  <a:cubicBezTo>
                    <a:pt x="91" y="17"/>
                    <a:pt x="88" y="17"/>
                    <a:pt x="90" y="20"/>
                  </a:cubicBezTo>
                  <a:cubicBezTo>
                    <a:pt x="93" y="22"/>
                    <a:pt x="93" y="24"/>
                    <a:pt x="91" y="27"/>
                  </a:cubicBezTo>
                  <a:cubicBezTo>
                    <a:pt x="88" y="28"/>
                    <a:pt x="91" y="30"/>
                    <a:pt x="90" y="31"/>
                  </a:cubicBezTo>
                  <a:cubicBezTo>
                    <a:pt x="88" y="33"/>
                    <a:pt x="90" y="35"/>
                    <a:pt x="90" y="38"/>
                  </a:cubicBezTo>
                  <a:cubicBezTo>
                    <a:pt x="88" y="42"/>
                    <a:pt x="93" y="44"/>
                    <a:pt x="90" y="44"/>
                  </a:cubicBezTo>
                  <a:cubicBezTo>
                    <a:pt x="85" y="44"/>
                    <a:pt x="88" y="50"/>
                    <a:pt x="85" y="53"/>
                  </a:cubicBezTo>
                  <a:cubicBezTo>
                    <a:pt x="84" y="55"/>
                    <a:pt x="87" y="56"/>
                    <a:pt x="88" y="58"/>
                  </a:cubicBezTo>
                  <a:cubicBezTo>
                    <a:pt x="87" y="59"/>
                    <a:pt x="67" y="67"/>
                    <a:pt x="66" y="67"/>
                  </a:cubicBezTo>
                  <a:cubicBezTo>
                    <a:pt x="64" y="67"/>
                    <a:pt x="66" y="72"/>
                    <a:pt x="67" y="73"/>
                  </a:cubicBezTo>
                  <a:cubicBezTo>
                    <a:pt x="64" y="75"/>
                    <a:pt x="61" y="73"/>
                    <a:pt x="56" y="76"/>
                  </a:cubicBezTo>
                  <a:cubicBezTo>
                    <a:pt x="52" y="80"/>
                    <a:pt x="56" y="83"/>
                    <a:pt x="52" y="84"/>
                  </a:cubicBezTo>
                  <a:cubicBezTo>
                    <a:pt x="46" y="87"/>
                    <a:pt x="43" y="92"/>
                    <a:pt x="40" y="97"/>
                  </a:cubicBezTo>
                  <a:cubicBezTo>
                    <a:pt x="37" y="101"/>
                    <a:pt x="35" y="95"/>
                    <a:pt x="32" y="97"/>
                  </a:cubicBezTo>
                  <a:cubicBezTo>
                    <a:pt x="31" y="98"/>
                    <a:pt x="31" y="95"/>
                    <a:pt x="26" y="95"/>
                  </a:cubicBezTo>
                </a:path>
              </a:pathLst>
            </a:custGeom>
            <a:grpFill/>
            <a:ln w="6350" cmpd="sng">
              <a:solidFill>
                <a:schemeClr val="bg1"/>
              </a:solidFill>
              <a:round/>
              <a:headEnd/>
              <a:tailEnd/>
            </a:ln>
          </p:spPr>
          <p:txBody>
            <a:bodyPr/>
            <a:lstStyle/>
            <a:p>
              <a:endParaRPr lang="en-GB" sz="1539" dirty="0"/>
            </a:p>
          </p:txBody>
        </p:sp>
        <p:sp>
          <p:nvSpPr>
            <p:cNvPr id="482" name="Freeform 101"/>
            <p:cNvSpPr>
              <a:spLocks/>
            </p:cNvSpPr>
            <p:nvPr/>
          </p:nvSpPr>
          <p:spPr bwMode="auto">
            <a:xfrm>
              <a:off x="5693609" y="5455640"/>
              <a:ext cx="271546" cy="507733"/>
            </a:xfrm>
            <a:custGeom>
              <a:avLst/>
              <a:gdLst/>
              <a:ahLst/>
              <a:cxnLst>
                <a:cxn ang="0">
                  <a:pos x="17" y="163"/>
                </a:cxn>
                <a:cxn ang="0">
                  <a:pos x="23" y="163"/>
                </a:cxn>
                <a:cxn ang="0">
                  <a:pos x="21" y="156"/>
                </a:cxn>
                <a:cxn ang="0">
                  <a:pos x="34" y="145"/>
                </a:cxn>
                <a:cxn ang="0">
                  <a:pos x="43" y="132"/>
                </a:cxn>
                <a:cxn ang="0">
                  <a:pos x="44" y="120"/>
                </a:cxn>
                <a:cxn ang="0">
                  <a:pos x="41" y="114"/>
                </a:cxn>
                <a:cxn ang="0">
                  <a:pos x="38" y="101"/>
                </a:cxn>
                <a:cxn ang="0">
                  <a:pos x="37" y="93"/>
                </a:cxn>
                <a:cxn ang="0">
                  <a:pos x="43" y="87"/>
                </a:cxn>
                <a:cxn ang="0">
                  <a:pos x="53" y="78"/>
                </a:cxn>
                <a:cxn ang="0">
                  <a:pos x="69" y="65"/>
                </a:cxn>
                <a:cxn ang="0">
                  <a:pos x="82" y="48"/>
                </a:cxn>
                <a:cxn ang="0">
                  <a:pos x="85" y="42"/>
                </a:cxn>
                <a:cxn ang="0">
                  <a:pos x="82" y="31"/>
                </a:cxn>
                <a:cxn ang="0">
                  <a:pos x="82" y="12"/>
                </a:cxn>
                <a:cxn ang="0">
                  <a:pos x="82" y="0"/>
                </a:cxn>
                <a:cxn ang="0">
                  <a:pos x="70" y="8"/>
                </a:cxn>
                <a:cxn ang="0">
                  <a:pos x="63" y="8"/>
                </a:cxn>
                <a:cxn ang="0">
                  <a:pos x="55" y="11"/>
                </a:cxn>
                <a:cxn ang="0">
                  <a:pos x="47" y="11"/>
                </a:cxn>
                <a:cxn ang="0">
                  <a:pos x="37" y="9"/>
                </a:cxn>
                <a:cxn ang="0">
                  <a:pos x="35" y="14"/>
                </a:cxn>
                <a:cxn ang="0">
                  <a:pos x="35" y="26"/>
                </a:cxn>
                <a:cxn ang="0">
                  <a:pos x="43" y="36"/>
                </a:cxn>
                <a:cxn ang="0">
                  <a:pos x="46" y="48"/>
                </a:cxn>
                <a:cxn ang="0">
                  <a:pos x="44" y="56"/>
                </a:cxn>
                <a:cxn ang="0">
                  <a:pos x="41" y="61"/>
                </a:cxn>
                <a:cxn ang="0">
                  <a:pos x="40" y="65"/>
                </a:cxn>
                <a:cxn ang="0">
                  <a:pos x="35" y="56"/>
                </a:cxn>
                <a:cxn ang="0">
                  <a:pos x="35" y="47"/>
                </a:cxn>
                <a:cxn ang="0">
                  <a:pos x="29" y="39"/>
                </a:cxn>
                <a:cxn ang="0">
                  <a:pos x="24" y="34"/>
                </a:cxn>
                <a:cxn ang="0">
                  <a:pos x="2" y="43"/>
                </a:cxn>
                <a:cxn ang="0">
                  <a:pos x="3" y="50"/>
                </a:cxn>
                <a:cxn ang="0">
                  <a:pos x="12" y="56"/>
                </a:cxn>
                <a:cxn ang="0">
                  <a:pos x="21" y="61"/>
                </a:cxn>
                <a:cxn ang="0">
                  <a:pos x="23" y="67"/>
                </a:cxn>
                <a:cxn ang="0">
                  <a:pos x="21" y="82"/>
                </a:cxn>
                <a:cxn ang="0">
                  <a:pos x="21" y="87"/>
                </a:cxn>
                <a:cxn ang="0">
                  <a:pos x="23" y="96"/>
                </a:cxn>
                <a:cxn ang="0">
                  <a:pos x="17" y="109"/>
                </a:cxn>
                <a:cxn ang="0">
                  <a:pos x="9" y="118"/>
                </a:cxn>
                <a:cxn ang="0">
                  <a:pos x="15" y="156"/>
                </a:cxn>
                <a:cxn ang="0">
                  <a:pos x="17" y="163"/>
                </a:cxn>
              </a:cxnLst>
              <a:rect l="0" t="0" r="r" b="b"/>
              <a:pathLst>
                <a:path w="87" h="163">
                  <a:moveTo>
                    <a:pt x="17" y="163"/>
                  </a:moveTo>
                  <a:cubicBezTo>
                    <a:pt x="23" y="163"/>
                    <a:pt x="23" y="163"/>
                    <a:pt x="23" y="163"/>
                  </a:cubicBezTo>
                  <a:cubicBezTo>
                    <a:pt x="24" y="152"/>
                    <a:pt x="21" y="160"/>
                    <a:pt x="21" y="156"/>
                  </a:cubicBezTo>
                  <a:cubicBezTo>
                    <a:pt x="20" y="152"/>
                    <a:pt x="26" y="148"/>
                    <a:pt x="34" y="145"/>
                  </a:cubicBezTo>
                  <a:cubicBezTo>
                    <a:pt x="41" y="142"/>
                    <a:pt x="44" y="137"/>
                    <a:pt x="43" y="132"/>
                  </a:cubicBezTo>
                  <a:cubicBezTo>
                    <a:pt x="41" y="129"/>
                    <a:pt x="44" y="129"/>
                    <a:pt x="44" y="120"/>
                  </a:cubicBezTo>
                  <a:cubicBezTo>
                    <a:pt x="43" y="110"/>
                    <a:pt x="43" y="121"/>
                    <a:pt x="41" y="114"/>
                  </a:cubicBezTo>
                  <a:cubicBezTo>
                    <a:pt x="40" y="104"/>
                    <a:pt x="41" y="106"/>
                    <a:pt x="38" y="101"/>
                  </a:cubicBezTo>
                  <a:cubicBezTo>
                    <a:pt x="35" y="98"/>
                    <a:pt x="37" y="96"/>
                    <a:pt x="37" y="93"/>
                  </a:cubicBezTo>
                  <a:cubicBezTo>
                    <a:pt x="37" y="90"/>
                    <a:pt x="38" y="95"/>
                    <a:pt x="43" y="87"/>
                  </a:cubicBezTo>
                  <a:cubicBezTo>
                    <a:pt x="49" y="81"/>
                    <a:pt x="47" y="87"/>
                    <a:pt x="53" y="78"/>
                  </a:cubicBezTo>
                  <a:cubicBezTo>
                    <a:pt x="58" y="67"/>
                    <a:pt x="64" y="67"/>
                    <a:pt x="69" y="65"/>
                  </a:cubicBezTo>
                  <a:cubicBezTo>
                    <a:pt x="75" y="64"/>
                    <a:pt x="78" y="57"/>
                    <a:pt x="82" y="48"/>
                  </a:cubicBezTo>
                  <a:cubicBezTo>
                    <a:pt x="85" y="42"/>
                    <a:pt x="82" y="47"/>
                    <a:pt x="85" y="42"/>
                  </a:cubicBezTo>
                  <a:cubicBezTo>
                    <a:pt x="87" y="37"/>
                    <a:pt x="82" y="40"/>
                    <a:pt x="82" y="31"/>
                  </a:cubicBezTo>
                  <a:cubicBezTo>
                    <a:pt x="84" y="23"/>
                    <a:pt x="84" y="18"/>
                    <a:pt x="82" y="12"/>
                  </a:cubicBezTo>
                  <a:cubicBezTo>
                    <a:pt x="81" y="3"/>
                    <a:pt x="87" y="8"/>
                    <a:pt x="82" y="0"/>
                  </a:cubicBezTo>
                  <a:cubicBezTo>
                    <a:pt x="79" y="3"/>
                    <a:pt x="76" y="4"/>
                    <a:pt x="70" y="8"/>
                  </a:cubicBezTo>
                  <a:cubicBezTo>
                    <a:pt x="64" y="11"/>
                    <a:pt x="63" y="3"/>
                    <a:pt x="63" y="8"/>
                  </a:cubicBezTo>
                  <a:cubicBezTo>
                    <a:pt x="61" y="12"/>
                    <a:pt x="56" y="12"/>
                    <a:pt x="55" y="11"/>
                  </a:cubicBezTo>
                  <a:cubicBezTo>
                    <a:pt x="53" y="9"/>
                    <a:pt x="50" y="14"/>
                    <a:pt x="47" y="11"/>
                  </a:cubicBezTo>
                  <a:cubicBezTo>
                    <a:pt x="44" y="6"/>
                    <a:pt x="44" y="12"/>
                    <a:pt x="37" y="9"/>
                  </a:cubicBezTo>
                  <a:cubicBezTo>
                    <a:pt x="35" y="11"/>
                    <a:pt x="37" y="12"/>
                    <a:pt x="35" y="14"/>
                  </a:cubicBezTo>
                  <a:cubicBezTo>
                    <a:pt x="34" y="17"/>
                    <a:pt x="35" y="22"/>
                    <a:pt x="35" y="26"/>
                  </a:cubicBezTo>
                  <a:cubicBezTo>
                    <a:pt x="37" y="29"/>
                    <a:pt x="38" y="29"/>
                    <a:pt x="43" y="36"/>
                  </a:cubicBezTo>
                  <a:cubicBezTo>
                    <a:pt x="49" y="42"/>
                    <a:pt x="46" y="43"/>
                    <a:pt x="46" y="48"/>
                  </a:cubicBezTo>
                  <a:cubicBezTo>
                    <a:pt x="46" y="53"/>
                    <a:pt x="46" y="54"/>
                    <a:pt x="44" y="56"/>
                  </a:cubicBezTo>
                  <a:cubicBezTo>
                    <a:pt x="41" y="56"/>
                    <a:pt x="40" y="57"/>
                    <a:pt x="41" y="61"/>
                  </a:cubicBezTo>
                  <a:cubicBezTo>
                    <a:pt x="41" y="64"/>
                    <a:pt x="41" y="67"/>
                    <a:pt x="40" y="65"/>
                  </a:cubicBezTo>
                  <a:cubicBezTo>
                    <a:pt x="38" y="65"/>
                    <a:pt x="40" y="62"/>
                    <a:pt x="35" y="56"/>
                  </a:cubicBezTo>
                  <a:cubicBezTo>
                    <a:pt x="31" y="51"/>
                    <a:pt x="35" y="53"/>
                    <a:pt x="35" y="47"/>
                  </a:cubicBezTo>
                  <a:cubicBezTo>
                    <a:pt x="37" y="40"/>
                    <a:pt x="35" y="37"/>
                    <a:pt x="29" y="39"/>
                  </a:cubicBezTo>
                  <a:cubicBezTo>
                    <a:pt x="27" y="40"/>
                    <a:pt x="26" y="37"/>
                    <a:pt x="24" y="34"/>
                  </a:cubicBezTo>
                  <a:cubicBezTo>
                    <a:pt x="23" y="36"/>
                    <a:pt x="3" y="43"/>
                    <a:pt x="2" y="43"/>
                  </a:cubicBezTo>
                  <a:cubicBezTo>
                    <a:pt x="0" y="43"/>
                    <a:pt x="2" y="48"/>
                    <a:pt x="3" y="50"/>
                  </a:cubicBezTo>
                  <a:cubicBezTo>
                    <a:pt x="2" y="57"/>
                    <a:pt x="8" y="51"/>
                    <a:pt x="12" y="56"/>
                  </a:cubicBezTo>
                  <a:cubicBezTo>
                    <a:pt x="17" y="59"/>
                    <a:pt x="18" y="57"/>
                    <a:pt x="21" y="61"/>
                  </a:cubicBezTo>
                  <a:cubicBezTo>
                    <a:pt x="24" y="62"/>
                    <a:pt x="21" y="62"/>
                    <a:pt x="23" y="67"/>
                  </a:cubicBezTo>
                  <a:cubicBezTo>
                    <a:pt x="24" y="70"/>
                    <a:pt x="23" y="82"/>
                    <a:pt x="21" y="82"/>
                  </a:cubicBezTo>
                  <a:cubicBezTo>
                    <a:pt x="20" y="82"/>
                    <a:pt x="23" y="84"/>
                    <a:pt x="21" y="87"/>
                  </a:cubicBezTo>
                  <a:cubicBezTo>
                    <a:pt x="20" y="92"/>
                    <a:pt x="26" y="90"/>
                    <a:pt x="23" y="96"/>
                  </a:cubicBezTo>
                  <a:cubicBezTo>
                    <a:pt x="17" y="104"/>
                    <a:pt x="20" y="106"/>
                    <a:pt x="17" y="109"/>
                  </a:cubicBezTo>
                  <a:cubicBezTo>
                    <a:pt x="15" y="112"/>
                    <a:pt x="9" y="118"/>
                    <a:pt x="9" y="118"/>
                  </a:cubicBezTo>
                  <a:cubicBezTo>
                    <a:pt x="12" y="126"/>
                    <a:pt x="17" y="146"/>
                    <a:pt x="15" y="156"/>
                  </a:cubicBezTo>
                  <a:cubicBezTo>
                    <a:pt x="17" y="163"/>
                    <a:pt x="17" y="163"/>
                    <a:pt x="17" y="163"/>
                  </a:cubicBezTo>
                  <a:close/>
                </a:path>
              </a:pathLst>
            </a:custGeom>
            <a:grpFill/>
            <a:ln w="6350" cmpd="sng">
              <a:solidFill>
                <a:schemeClr val="bg1"/>
              </a:solidFill>
              <a:round/>
              <a:headEnd/>
              <a:tailEnd/>
            </a:ln>
          </p:spPr>
          <p:txBody>
            <a:bodyPr/>
            <a:lstStyle/>
            <a:p>
              <a:endParaRPr lang="en-GB" sz="1539" dirty="0"/>
            </a:p>
          </p:txBody>
        </p:sp>
        <p:sp>
          <p:nvSpPr>
            <p:cNvPr id="483" name="Freeform 102"/>
            <p:cNvSpPr>
              <a:spLocks/>
            </p:cNvSpPr>
            <p:nvPr/>
          </p:nvSpPr>
          <p:spPr bwMode="auto">
            <a:xfrm>
              <a:off x="5232462" y="5645236"/>
              <a:ext cx="342245" cy="390441"/>
            </a:xfrm>
            <a:custGeom>
              <a:avLst/>
              <a:gdLst/>
              <a:ahLst/>
              <a:cxnLst>
                <a:cxn ang="0">
                  <a:pos x="2" y="6"/>
                </a:cxn>
                <a:cxn ang="0">
                  <a:pos x="15" y="42"/>
                </a:cxn>
                <a:cxn ang="0">
                  <a:pos x="23" y="68"/>
                </a:cxn>
                <a:cxn ang="0">
                  <a:pos x="29" y="101"/>
                </a:cxn>
                <a:cxn ang="0">
                  <a:pos x="40" y="121"/>
                </a:cxn>
                <a:cxn ang="0">
                  <a:pos x="46" y="116"/>
                </a:cxn>
                <a:cxn ang="0">
                  <a:pos x="51" y="124"/>
                </a:cxn>
                <a:cxn ang="0">
                  <a:pos x="60" y="124"/>
                </a:cxn>
                <a:cxn ang="0">
                  <a:pos x="69" y="119"/>
                </a:cxn>
                <a:cxn ang="0">
                  <a:pos x="69" y="82"/>
                </a:cxn>
                <a:cxn ang="0">
                  <a:pos x="69" y="54"/>
                </a:cxn>
                <a:cxn ang="0">
                  <a:pos x="77" y="54"/>
                </a:cxn>
                <a:cxn ang="0">
                  <a:pos x="77" y="17"/>
                </a:cxn>
                <a:cxn ang="0">
                  <a:pos x="87" y="14"/>
                </a:cxn>
                <a:cxn ang="0">
                  <a:pos x="96" y="15"/>
                </a:cxn>
                <a:cxn ang="0">
                  <a:pos x="102" y="14"/>
                </a:cxn>
                <a:cxn ang="0">
                  <a:pos x="110" y="11"/>
                </a:cxn>
                <a:cxn ang="0">
                  <a:pos x="95" y="9"/>
                </a:cxn>
                <a:cxn ang="0">
                  <a:pos x="80" y="14"/>
                </a:cxn>
                <a:cxn ang="0">
                  <a:pos x="77" y="12"/>
                </a:cxn>
                <a:cxn ang="0">
                  <a:pos x="72" y="12"/>
                </a:cxn>
                <a:cxn ang="0">
                  <a:pos x="58" y="9"/>
                </a:cxn>
                <a:cxn ang="0">
                  <a:pos x="51" y="8"/>
                </a:cxn>
                <a:cxn ang="0">
                  <a:pos x="22" y="8"/>
                </a:cxn>
                <a:cxn ang="0">
                  <a:pos x="12" y="3"/>
                </a:cxn>
                <a:cxn ang="0">
                  <a:pos x="2" y="6"/>
                </a:cxn>
              </a:cxnLst>
              <a:rect l="0" t="0" r="r" b="b"/>
              <a:pathLst>
                <a:path w="110" h="125">
                  <a:moveTo>
                    <a:pt x="2" y="6"/>
                  </a:moveTo>
                  <a:cubicBezTo>
                    <a:pt x="0" y="15"/>
                    <a:pt x="11" y="25"/>
                    <a:pt x="15" y="42"/>
                  </a:cubicBezTo>
                  <a:cubicBezTo>
                    <a:pt x="19" y="57"/>
                    <a:pt x="26" y="49"/>
                    <a:pt x="23" y="68"/>
                  </a:cubicBezTo>
                  <a:cubicBezTo>
                    <a:pt x="23" y="76"/>
                    <a:pt x="28" y="90"/>
                    <a:pt x="29" y="101"/>
                  </a:cubicBezTo>
                  <a:cubicBezTo>
                    <a:pt x="29" y="113"/>
                    <a:pt x="37" y="118"/>
                    <a:pt x="40" y="121"/>
                  </a:cubicBezTo>
                  <a:cubicBezTo>
                    <a:pt x="44" y="119"/>
                    <a:pt x="43" y="113"/>
                    <a:pt x="46" y="116"/>
                  </a:cubicBezTo>
                  <a:cubicBezTo>
                    <a:pt x="49" y="119"/>
                    <a:pt x="44" y="121"/>
                    <a:pt x="51" y="124"/>
                  </a:cubicBezTo>
                  <a:cubicBezTo>
                    <a:pt x="55" y="125"/>
                    <a:pt x="58" y="122"/>
                    <a:pt x="60" y="124"/>
                  </a:cubicBezTo>
                  <a:cubicBezTo>
                    <a:pt x="61" y="125"/>
                    <a:pt x="64" y="121"/>
                    <a:pt x="69" y="119"/>
                  </a:cubicBezTo>
                  <a:cubicBezTo>
                    <a:pt x="69" y="82"/>
                    <a:pt x="69" y="82"/>
                    <a:pt x="69" y="82"/>
                  </a:cubicBezTo>
                  <a:cubicBezTo>
                    <a:pt x="69" y="54"/>
                    <a:pt x="69" y="54"/>
                    <a:pt x="69" y="54"/>
                  </a:cubicBezTo>
                  <a:cubicBezTo>
                    <a:pt x="77" y="54"/>
                    <a:pt x="77" y="54"/>
                    <a:pt x="77" y="54"/>
                  </a:cubicBezTo>
                  <a:cubicBezTo>
                    <a:pt x="77" y="17"/>
                    <a:pt x="77" y="17"/>
                    <a:pt x="77" y="17"/>
                  </a:cubicBezTo>
                  <a:cubicBezTo>
                    <a:pt x="77" y="17"/>
                    <a:pt x="81" y="15"/>
                    <a:pt x="87" y="14"/>
                  </a:cubicBezTo>
                  <a:cubicBezTo>
                    <a:pt x="93" y="14"/>
                    <a:pt x="95" y="12"/>
                    <a:pt x="96" y="15"/>
                  </a:cubicBezTo>
                  <a:cubicBezTo>
                    <a:pt x="98" y="20"/>
                    <a:pt x="99" y="14"/>
                    <a:pt x="102" y="14"/>
                  </a:cubicBezTo>
                  <a:cubicBezTo>
                    <a:pt x="105" y="14"/>
                    <a:pt x="105" y="12"/>
                    <a:pt x="110" y="11"/>
                  </a:cubicBezTo>
                  <a:cubicBezTo>
                    <a:pt x="107" y="6"/>
                    <a:pt x="102" y="8"/>
                    <a:pt x="95" y="9"/>
                  </a:cubicBezTo>
                  <a:cubicBezTo>
                    <a:pt x="95" y="9"/>
                    <a:pt x="83" y="12"/>
                    <a:pt x="80" y="14"/>
                  </a:cubicBezTo>
                  <a:cubicBezTo>
                    <a:pt x="78" y="14"/>
                    <a:pt x="77" y="11"/>
                    <a:pt x="77" y="12"/>
                  </a:cubicBezTo>
                  <a:cubicBezTo>
                    <a:pt x="75" y="14"/>
                    <a:pt x="75" y="14"/>
                    <a:pt x="72" y="12"/>
                  </a:cubicBezTo>
                  <a:cubicBezTo>
                    <a:pt x="69" y="11"/>
                    <a:pt x="60" y="15"/>
                    <a:pt x="58" y="9"/>
                  </a:cubicBezTo>
                  <a:cubicBezTo>
                    <a:pt x="57" y="6"/>
                    <a:pt x="55" y="8"/>
                    <a:pt x="51" y="8"/>
                  </a:cubicBezTo>
                  <a:cubicBezTo>
                    <a:pt x="46" y="8"/>
                    <a:pt x="26" y="8"/>
                    <a:pt x="22" y="8"/>
                  </a:cubicBezTo>
                  <a:cubicBezTo>
                    <a:pt x="17" y="8"/>
                    <a:pt x="19" y="0"/>
                    <a:pt x="12" y="3"/>
                  </a:cubicBezTo>
                  <a:cubicBezTo>
                    <a:pt x="8" y="6"/>
                    <a:pt x="8" y="6"/>
                    <a:pt x="2" y="6"/>
                  </a:cubicBezTo>
                </a:path>
              </a:pathLst>
            </a:custGeom>
            <a:grpFill/>
            <a:ln w="6350" cmpd="sng">
              <a:solidFill>
                <a:schemeClr val="bg1"/>
              </a:solidFill>
              <a:round/>
              <a:headEnd/>
              <a:tailEnd/>
            </a:ln>
          </p:spPr>
          <p:txBody>
            <a:bodyPr/>
            <a:lstStyle/>
            <a:p>
              <a:endParaRPr lang="en-GB" sz="1539" dirty="0"/>
            </a:p>
          </p:txBody>
        </p:sp>
        <p:sp>
          <p:nvSpPr>
            <p:cNvPr id="484" name="Freeform 103"/>
            <p:cNvSpPr>
              <a:spLocks/>
            </p:cNvSpPr>
            <p:nvPr/>
          </p:nvSpPr>
          <p:spPr bwMode="auto">
            <a:xfrm>
              <a:off x="5447772" y="5677371"/>
              <a:ext cx="226556" cy="295642"/>
            </a:xfrm>
            <a:custGeom>
              <a:avLst/>
              <a:gdLst/>
              <a:ahLst/>
              <a:cxnLst>
                <a:cxn ang="0">
                  <a:pos x="41" y="0"/>
                </a:cxn>
                <a:cxn ang="0">
                  <a:pos x="34" y="3"/>
                </a:cxn>
                <a:cxn ang="0">
                  <a:pos x="27" y="5"/>
                </a:cxn>
                <a:cxn ang="0">
                  <a:pos x="18" y="3"/>
                </a:cxn>
                <a:cxn ang="0">
                  <a:pos x="8" y="7"/>
                </a:cxn>
                <a:cxn ang="0">
                  <a:pos x="8" y="44"/>
                </a:cxn>
                <a:cxn ang="0">
                  <a:pos x="0" y="44"/>
                </a:cxn>
                <a:cxn ang="0">
                  <a:pos x="0" y="72"/>
                </a:cxn>
                <a:cxn ang="0">
                  <a:pos x="5" y="88"/>
                </a:cxn>
                <a:cxn ang="0">
                  <a:pos x="6" y="94"/>
                </a:cxn>
                <a:cxn ang="0">
                  <a:pos x="17" y="89"/>
                </a:cxn>
                <a:cxn ang="0">
                  <a:pos x="30" y="80"/>
                </a:cxn>
                <a:cxn ang="0">
                  <a:pos x="46" y="75"/>
                </a:cxn>
                <a:cxn ang="0">
                  <a:pos x="55" y="63"/>
                </a:cxn>
                <a:cxn ang="0">
                  <a:pos x="62" y="53"/>
                </a:cxn>
                <a:cxn ang="0">
                  <a:pos x="73" y="46"/>
                </a:cxn>
                <a:cxn ang="0">
                  <a:pos x="65" y="39"/>
                </a:cxn>
                <a:cxn ang="0">
                  <a:pos x="61" y="30"/>
                </a:cxn>
                <a:cxn ang="0">
                  <a:pos x="58" y="25"/>
                </a:cxn>
                <a:cxn ang="0">
                  <a:pos x="47" y="16"/>
                </a:cxn>
                <a:cxn ang="0">
                  <a:pos x="41" y="0"/>
                </a:cxn>
              </a:cxnLst>
              <a:rect l="0" t="0" r="r" b="b"/>
              <a:pathLst>
                <a:path w="73" h="95">
                  <a:moveTo>
                    <a:pt x="41" y="0"/>
                  </a:moveTo>
                  <a:cubicBezTo>
                    <a:pt x="37" y="2"/>
                    <a:pt x="37" y="3"/>
                    <a:pt x="34" y="3"/>
                  </a:cubicBezTo>
                  <a:cubicBezTo>
                    <a:pt x="30" y="3"/>
                    <a:pt x="29" y="10"/>
                    <a:pt x="27" y="5"/>
                  </a:cubicBezTo>
                  <a:cubicBezTo>
                    <a:pt x="26" y="2"/>
                    <a:pt x="24" y="3"/>
                    <a:pt x="18" y="3"/>
                  </a:cubicBezTo>
                  <a:cubicBezTo>
                    <a:pt x="12" y="5"/>
                    <a:pt x="8" y="7"/>
                    <a:pt x="8" y="7"/>
                  </a:cubicBezTo>
                  <a:cubicBezTo>
                    <a:pt x="8" y="44"/>
                    <a:pt x="8" y="44"/>
                    <a:pt x="8" y="44"/>
                  </a:cubicBezTo>
                  <a:cubicBezTo>
                    <a:pt x="0" y="44"/>
                    <a:pt x="0" y="44"/>
                    <a:pt x="0" y="44"/>
                  </a:cubicBezTo>
                  <a:cubicBezTo>
                    <a:pt x="0" y="72"/>
                    <a:pt x="0" y="72"/>
                    <a:pt x="0" y="72"/>
                  </a:cubicBezTo>
                  <a:cubicBezTo>
                    <a:pt x="3" y="75"/>
                    <a:pt x="6" y="84"/>
                    <a:pt x="5" y="88"/>
                  </a:cubicBezTo>
                  <a:cubicBezTo>
                    <a:pt x="3" y="89"/>
                    <a:pt x="3" y="94"/>
                    <a:pt x="6" y="94"/>
                  </a:cubicBezTo>
                  <a:cubicBezTo>
                    <a:pt x="9" y="92"/>
                    <a:pt x="11" y="95"/>
                    <a:pt x="17" y="89"/>
                  </a:cubicBezTo>
                  <a:cubicBezTo>
                    <a:pt x="21" y="83"/>
                    <a:pt x="20" y="72"/>
                    <a:pt x="30" y="80"/>
                  </a:cubicBezTo>
                  <a:cubicBezTo>
                    <a:pt x="41" y="86"/>
                    <a:pt x="43" y="80"/>
                    <a:pt x="46" y="75"/>
                  </a:cubicBezTo>
                  <a:cubicBezTo>
                    <a:pt x="47" y="69"/>
                    <a:pt x="53" y="70"/>
                    <a:pt x="55" y="63"/>
                  </a:cubicBezTo>
                  <a:cubicBezTo>
                    <a:pt x="56" y="56"/>
                    <a:pt x="61" y="58"/>
                    <a:pt x="62" y="53"/>
                  </a:cubicBezTo>
                  <a:cubicBezTo>
                    <a:pt x="64" y="49"/>
                    <a:pt x="68" y="50"/>
                    <a:pt x="73" y="46"/>
                  </a:cubicBezTo>
                  <a:cubicBezTo>
                    <a:pt x="72" y="41"/>
                    <a:pt x="70" y="41"/>
                    <a:pt x="65" y="39"/>
                  </a:cubicBezTo>
                  <a:cubicBezTo>
                    <a:pt x="62" y="38"/>
                    <a:pt x="59" y="35"/>
                    <a:pt x="61" y="30"/>
                  </a:cubicBezTo>
                  <a:cubicBezTo>
                    <a:pt x="61" y="25"/>
                    <a:pt x="58" y="30"/>
                    <a:pt x="58" y="25"/>
                  </a:cubicBezTo>
                  <a:cubicBezTo>
                    <a:pt x="58" y="22"/>
                    <a:pt x="49" y="22"/>
                    <a:pt x="47" y="16"/>
                  </a:cubicBezTo>
                  <a:cubicBezTo>
                    <a:pt x="46" y="11"/>
                    <a:pt x="43" y="8"/>
                    <a:pt x="41" y="0"/>
                  </a:cubicBezTo>
                </a:path>
              </a:pathLst>
            </a:custGeom>
            <a:grpFill/>
            <a:ln w="6350" cmpd="sng">
              <a:solidFill>
                <a:schemeClr val="bg1"/>
              </a:solidFill>
              <a:round/>
              <a:headEnd/>
              <a:tailEnd/>
            </a:ln>
          </p:spPr>
          <p:txBody>
            <a:bodyPr/>
            <a:lstStyle/>
            <a:p>
              <a:endParaRPr lang="en-GB" sz="1539" dirty="0"/>
            </a:p>
          </p:txBody>
        </p:sp>
        <p:sp>
          <p:nvSpPr>
            <p:cNvPr id="485" name="Freeform 104"/>
            <p:cNvSpPr>
              <a:spLocks/>
            </p:cNvSpPr>
            <p:nvPr/>
          </p:nvSpPr>
          <p:spPr bwMode="auto">
            <a:xfrm>
              <a:off x="5574707" y="5608281"/>
              <a:ext cx="199241" cy="215305"/>
            </a:xfrm>
            <a:custGeom>
              <a:avLst/>
              <a:gdLst/>
              <a:ahLst/>
              <a:cxnLst>
                <a:cxn ang="0">
                  <a:pos x="0" y="22"/>
                </a:cxn>
                <a:cxn ang="0">
                  <a:pos x="6" y="38"/>
                </a:cxn>
                <a:cxn ang="0">
                  <a:pos x="17" y="47"/>
                </a:cxn>
                <a:cxn ang="0">
                  <a:pos x="20" y="52"/>
                </a:cxn>
                <a:cxn ang="0">
                  <a:pos x="24" y="61"/>
                </a:cxn>
                <a:cxn ang="0">
                  <a:pos x="32" y="67"/>
                </a:cxn>
                <a:cxn ang="0">
                  <a:pos x="43" y="69"/>
                </a:cxn>
                <a:cxn ang="0">
                  <a:pos x="47" y="69"/>
                </a:cxn>
                <a:cxn ang="0">
                  <a:pos x="55" y="59"/>
                </a:cxn>
                <a:cxn ang="0">
                  <a:pos x="61" y="47"/>
                </a:cxn>
                <a:cxn ang="0">
                  <a:pos x="59" y="38"/>
                </a:cxn>
                <a:cxn ang="0">
                  <a:pos x="59" y="33"/>
                </a:cxn>
                <a:cxn ang="0">
                  <a:pos x="61" y="17"/>
                </a:cxn>
                <a:cxn ang="0">
                  <a:pos x="59" y="11"/>
                </a:cxn>
                <a:cxn ang="0">
                  <a:pos x="50" y="7"/>
                </a:cxn>
                <a:cxn ang="0">
                  <a:pos x="41" y="0"/>
                </a:cxn>
                <a:cxn ang="0">
                  <a:pos x="31" y="3"/>
                </a:cxn>
                <a:cxn ang="0">
                  <a:pos x="26" y="11"/>
                </a:cxn>
                <a:cxn ang="0">
                  <a:pos x="14" y="24"/>
                </a:cxn>
                <a:cxn ang="0">
                  <a:pos x="6" y="24"/>
                </a:cxn>
                <a:cxn ang="0">
                  <a:pos x="0" y="22"/>
                </a:cxn>
              </a:cxnLst>
              <a:rect l="0" t="0" r="r" b="b"/>
              <a:pathLst>
                <a:path w="64" h="69">
                  <a:moveTo>
                    <a:pt x="0" y="22"/>
                  </a:moveTo>
                  <a:cubicBezTo>
                    <a:pt x="2" y="30"/>
                    <a:pt x="5" y="33"/>
                    <a:pt x="6" y="38"/>
                  </a:cubicBezTo>
                  <a:cubicBezTo>
                    <a:pt x="8" y="44"/>
                    <a:pt x="17" y="44"/>
                    <a:pt x="17" y="47"/>
                  </a:cubicBezTo>
                  <a:cubicBezTo>
                    <a:pt x="17" y="52"/>
                    <a:pt x="20" y="47"/>
                    <a:pt x="20" y="52"/>
                  </a:cubicBezTo>
                  <a:cubicBezTo>
                    <a:pt x="18" y="56"/>
                    <a:pt x="21" y="59"/>
                    <a:pt x="24" y="61"/>
                  </a:cubicBezTo>
                  <a:cubicBezTo>
                    <a:pt x="29" y="63"/>
                    <a:pt x="31" y="63"/>
                    <a:pt x="32" y="67"/>
                  </a:cubicBezTo>
                  <a:cubicBezTo>
                    <a:pt x="37" y="66"/>
                    <a:pt x="40" y="69"/>
                    <a:pt x="43" y="69"/>
                  </a:cubicBezTo>
                  <a:cubicBezTo>
                    <a:pt x="44" y="67"/>
                    <a:pt x="46" y="69"/>
                    <a:pt x="47" y="69"/>
                  </a:cubicBezTo>
                  <a:cubicBezTo>
                    <a:pt x="47" y="69"/>
                    <a:pt x="53" y="63"/>
                    <a:pt x="55" y="59"/>
                  </a:cubicBezTo>
                  <a:cubicBezTo>
                    <a:pt x="58" y="56"/>
                    <a:pt x="55" y="55"/>
                    <a:pt x="61" y="47"/>
                  </a:cubicBezTo>
                  <a:cubicBezTo>
                    <a:pt x="64" y="41"/>
                    <a:pt x="58" y="42"/>
                    <a:pt x="59" y="38"/>
                  </a:cubicBezTo>
                  <a:cubicBezTo>
                    <a:pt x="61" y="35"/>
                    <a:pt x="58" y="33"/>
                    <a:pt x="59" y="33"/>
                  </a:cubicBezTo>
                  <a:cubicBezTo>
                    <a:pt x="61" y="33"/>
                    <a:pt x="62" y="21"/>
                    <a:pt x="61" y="17"/>
                  </a:cubicBezTo>
                  <a:cubicBezTo>
                    <a:pt x="59" y="13"/>
                    <a:pt x="62" y="13"/>
                    <a:pt x="59" y="11"/>
                  </a:cubicBezTo>
                  <a:cubicBezTo>
                    <a:pt x="56" y="8"/>
                    <a:pt x="55" y="10"/>
                    <a:pt x="50" y="7"/>
                  </a:cubicBezTo>
                  <a:cubicBezTo>
                    <a:pt x="46" y="2"/>
                    <a:pt x="40" y="8"/>
                    <a:pt x="41" y="0"/>
                  </a:cubicBezTo>
                  <a:cubicBezTo>
                    <a:pt x="38" y="2"/>
                    <a:pt x="35" y="0"/>
                    <a:pt x="31" y="3"/>
                  </a:cubicBezTo>
                  <a:cubicBezTo>
                    <a:pt x="26" y="7"/>
                    <a:pt x="31" y="10"/>
                    <a:pt x="26" y="11"/>
                  </a:cubicBezTo>
                  <a:cubicBezTo>
                    <a:pt x="20" y="14"/>
                    <a:pt x="17" y="19"/>
                    <a:pt x="14" y="24"/>
                  </a:cubicBezTo>
                  <a:cubicBezTo>
                    <a:pt x="11" y="28"/>
                    <a:pt x="9" y="22"/>
                    <a:pt x="6" y="24"/>
                  </a:cubicBezTo>
                  <a:cubicBezTo>
                    <a:pt x="5" y="25"/>
                    <a:pt x="5" y="22"/>
                    <a:pt x="0" y="22"/>
                  </a:cubicBezTo>
                </a:path>
              </a:pathLst>
            </a:custGeom>
            <a:grpFill/>
            <a:ln w="6350" cmpd="sng">
              <a:solidFill>
                <a:schemeClr val="bg1"/>
              </a:solidFill>
              <a:round/>
              <a:headEnd/>
              <a:tailEnd/>
            </a:ln>
          </p:spPr>
          <p:txBody>
            <a:bodyPr/>
            <a:lstStyle/>
            <a:p>
              <a:endParaRPr lang="en-GB" sz="1539" dirty="0"/>
            </a:p>
          </p:txBody>
        </p:sp>
        <p:sp>
          <p:nvSpPr>
            <p:cNvPr id="486" name="Freeform 105"/>
            <p:cNvSpPr>
              <a:spLocks/>
            </p:cNvSpPr>
            <p:nvPr/>
          </p:nvSpPr>
          <p:spPr bwMode="auto">
            <a:xfrm>
              <a:off x="5357792" y="5813946"/>
              <a:ext cx="408123" cy="414542"/>
            </a:xfrm>
            <a:custGeom>
              <a:avLst/>
              <a:gdLst/>
              <a:ahLst/>
              <a:cxnLst>
                <a:cxn ang="0">
                  <a:pos x="102" y="1"/>
                </a:cxn>
                <a:cxn ang="0">
                  <a:pos x="113" y="3"/>
                </a:cxn>
                <a:cxn ang="0">
                  <a:pos x="117" y="3"/>
                </a:cxn>
                <a:cxn ang="0">
                  <a:pos x="123" y="40"/>
                </a:cxn>
                <a:cxn ang="0">
                  <a:pos x="114" y="43"/>
                </a:cxn>
                <a:cxn ang="0">
                  <a:pos x="122" y="54"/>
                </a:cxn>
                <a:cxn ang="0">
                  <a:pos x="125" y="48"/>
                </a:cxn>
                <a:cxn ang="0">
                  <a:pos x="131" y="48"/>
                </a:cxn>
                <a:cxn ang="0">
                  <a:pos x="116" y="81"/>
                </a:cxn>
                <a:cxn ang="0">
                  <a:pos x="102" y="101"/>
                </a:cxn>
                <a:cxn ang="0">
                  <a:pos x="84" y="119"/>
                </a:cxn>
                <a:cxn ang="0">
                  <a:pos x="73" y="123"/>
                </a:cxn>
                <a:cxn ang="0">
                  <a:pos x="67" y="124"/>
                </a:cxn>
                <a:cxn ang="0">
                  <a:pos x="56" y="124"/>
                </a:cxn>
                <a:cxn ang="0">
                  <a:pos x="47" y="124"/>
                </a:cxn>
                <a:cxn ang="0">
                  <a:pos x="41" y="127"/>
                </a:cxn>
                <a:cxn ang="0">
                  <a:pos x="34" y="129"/>
                </a:cxn>
                <a:cxn ang="0">
                  <a:pos x="29" y="132"/>
                </a:cxn>
                <a:cxn ang="0">
                  <a:pos x="24" y="132"/>
                </a:cxn>
                <a:cxn ang="0">
                  <a:pos x="23" y="129"/>
                </a:cxn>
                <a:cxn ang="0">
                  <a:pos x="20" y="126"/>
                </a:cxn>
                <a:cxn ang="0">
                  <a:pos x="17" y="126"/>
                </a:cxn>
                <a:cxn ang="0">
                  <a:pos x="15" y="123"/>
                </a:cxn>
                <a:cxn ang="0">
                  <a:pos x="12" y="116"/>
                </a:cxn>
                <a:cxn ang="0">
                  <a:pos x="12" y="110"/>
                </a:cxn>
                <a:cxn ang="0">
                  <a:pos x="11" y="95"/>
                </a:cxn>
                <a:cxn ang="0">
                  <a:pos x="0" y="67"/>
                </a:cxn>
                <a:cxn ang="0">
                  <a:pos x="6" y="62"/>
                </a:cxn>
                <a:cxn ang="0">
                  <a:pos x="11" y="70"/>
                </a:cxn>
                <a:cxn ang="0">
                  <a:pos x="20" y="70"/>
                </a:cxn>
                <a:cxn ang="0">
                  <a:pos x="29" y="65"/>
                </a:cxn>
                <a:cxn ang="0">
                  <a:pos x="29" y="28"/>
                </a:cxn>
                <a:cxn ang="0">
                  <a:pos x="34" y="43"/>
                </a:cxn>
                <a:cxn ang="0">
                  <a:pos x="35" y="50"/>
                </a:cxn>
                <a:cxn ang="0">
                  <a:pos x="46" y="45"/>
                </a:cxn>
                <a:cxn ang="0">
                  <a:pos x="59" y="36"/>
                </a:cxn>
                <a:cxn ang="0">
                  <a:pos x="75" y="31"/>
                </a:cxn>
                <a:cxn ang="0">
                  <a:pos x="84" y="19"/>
                </a:cxn>
                <a:cxn ang="0">
                  <a:pos x="91" y="9"/>
                </a:cxn>
                <a:cxn ang="0">
                  <a:pos x="102" y="1"/>
                </a:cxn>
              </a:cxnLst>
              <a:rect l="0" t="0" r="r" b="b"/>
              <a:pathLst>
                <a:path w="131" h="133">
                  <a:moveTo>
                    <a:pt x="102" y="1"/>
                  </a:moveTo>
                  <a:cubicBezTo>
                    <a:pt x="107" y="0"/>
                    <a:pt x="110" y="3"/>
                    <a:pt x="113" y="3"/>
                  </a:cubicBezTo>
                  <a:cubicBezTo>
                    <a:pt x="114" y="1"/>
                    <a:pt x="116" y="3"/>
                    <a:pt x="117" y="3"/>
                  </a:cubicBezTo>
                  <a:cubicBezTo>
                    <a:pt x="120" y="11"/>
                    <a:pt x="125" y="31"/>
                    <a:pt x="123" y="40"/>
                  </a:cubicBezTo>
                  <a:cubicBezTo>
                    <a:pt x="117" y="36"/>
                    <a:pt x="116" y="39"/>
                    <a:pt x="114" y="43"/>
                  </a:cubicBezTo>
                  <a:cubicBezTo>
                    <a:pt x="113" y="50"/>
                    <a:pt x="119" y="54"/>
                    <a:pt x="122" y="54"/>
                  </a:cubicBezTo>
                  <a:cubicBezTo>
                    <a:pt x="125" y="54"/>
                    <a:pt x="122" y="48"/>
                    <a:pt x="125" y="48"/>
                  </a:cubicBezTo>
                  <a:cubicBezTo>
                    <a:pt x="131" y="48"/>
                    <a:pt x="131" y="48"/>
                    <a:pt x="131" y="48"/>
                  </a:cubicBezTo>
                  <a:cubicBezTo>
                    <a:pt x="128" y="74"/>
                    <a:pt x="123" y="62"/>
                    <a:pt x="116" y="81"/>
                  </a:cubicBezTo>
                  <a:cubicBezTo>
                    <a:pt x="108" y="98"/>
                    <a:pt x="105" y="95"/>
                    <a:pt x="102" y="101"/>
                  </a:cubicBezTo>
                  <a:cubicBezTo>
                    <a:pt x="94" y="112"/>
                    <a:pt x="87" y="116"/>
                    <a:pt x="84" y="119"/>
                  </a:cubicBezTo>
                  <a:cubicBezTo>
                    <a:pt x="79" y="123"/>
                    <a:pt x="73" y="119"/>
                    <a:pt x="73" y="123"/>
                  </a:cubicBezTo>
                  <a:cubicBezTo>
                    <a:pt x="75" y="126"/>
                    <a:pt x="69" y="121"/>
                    <a:pt x="67" y="124"/>
                  </a:cubicBezTo>
                  <a:cubicBezTo>
                    <a:pt x="64" y="129"/>
                    <a:pt x="58" y="123"/>
                    <a:pt x="56" y="124"/>
                  </a:cubicBezTo>
                  <a:cubicBezTo>
                    <a:pt x="53" y="126"/>
                    <a:pt x="50" y="123"/>
                    <a:pt x="47" y="124"/>
                  </a:cubicBezTo>
                  <a:cubicBezTo>
                    <a:pt x="44" y="124"/>
                    <a:pt x="46" y="126"/>
                    <a:pt x="41" y="127"/>
                  </a:cubicBezTo>
                  <a:cubicBezTo>
                    <a:pt x="37" y="129"/>
                    <a:pt x="38" y="127"/>
                    <a:pt x="34" y="129"/>
                  </a:cubicBezTo>
                  <a:cubicBezTo>
                    <a:pt x="29" y="129"/>
                    <a:pt x="31" y="133"/>
                    <a:pt x="29" y="132"/>
                  </a:cubicBezTo>
                  <a:cubicBezTo>
                    <a:pt x="28" y="132"/>
                    <a:pt x="26" y="133"/>
                    <a:pt x="24" y="132"/>
                  </a:cubicBezTo>
                  <a:cubicBezTo>
                    <a:pt x="24" y="130"/>
                    <a:pt x="23" y="132"/>
                    <a:pt x="23" y="129"/>
                  </a:cubicBezTo>
                  <a:cubicBezTo>
                    <a:pt x="23" y="126"/>
                    <a:pt x="20" y="130"/>
                    <a:pt x="20" y="126"/>
                  </a:cubicBezTo>
                  <a:cubicBezTo>
                    <a:pt x="20" y="124"/>
                    <a:pt x="17" y="124"/>
                    <a:pt x="17" y="126"/>
                  </a:cubicBezTo>
                  <a:cubicBezTo>
                    <a:pt x="15" y="129"/>
                    <a:pt x="14" y="124"/>
                    <a:pt x="15" y="123"/>
                  </a:cubicBezTo>
                  <a:cubicBezTo>
                    <a:pt x="17" y="121"/>
                    <a:pt x="15" y="119"/>
                    <a:pt x="12" y="116"/>
                  </a:cubicBezTo>
                  <a:cubicBezTo>
                    <a:pt x="9" y="112"/>
                    <a:pt x="11" y="109"/>
                    <a:pt x="12" y="110"/>
                  </a:cubicBezTo>
                  <a:cubicBezTo>
                    <a:pt x="14" y="112"/>
                    <a:pt x="18" y="105"/>
                    <a:pt x="11" y="95"/>
                  </a:cubicBezTo>
                  <a:cubicBezTo>
                    <a:pt x="3" y="81"/>
                    <a:pt x="6" y="74"/>
                    <a:pt x="0" y="67"/>
                  </a:cubicBezTo>
                  <a:cubicBezTo>
                    <a:pt x="5" y="65"/>
                    <a:pt x="3" y="59"/>
                    <a:pt x="6" y="62"/>
                  </a:cubicBezTo>
                  <a:cubicBezTo>
                    <a:pt x="9" y="65"/>
                    <a:pt x="5" y="67"/>
                    <a:pt x="11" y="70"/>
                  </a:cubicBezTo>
                  <a:cubicBezTo>
                    <a:pt x="15" y="71"/>
                    <a:pt x="18" y="68"/>
                    <a:pt x="20" y="70"/>
                  </a:cubicBezTo>
                  <a:cubicBezTo>
                    <a:pt x="21" y="71"/>
                    <a:pt x="24" y="67"/>
                    <a:pt x="29" y="65"/>
                  </a:cubicBezTo>
                  <a:cubicBezTo>
                    <a:pt x="29" y="28"/>
                    <a:pt x="29" y="28"/>
                    <a:pt x="29" y="28"/>
                  </a:cubicBezTo>
                  <a:cubicBezTo>
                    <a:pt x="32" y="31"/>
                    <a:pt x="35" y="40"/>
                    <a:pt x="34" y="43"/>
                  </a:cubicBezTo>
                  <a:cubicBezTo>
                    <a:pt x="32" y="45"/>
                    <a:pt x="32" y="50"/>
                    <a:pt x="35" y="50"/>
                  </a:cubicBezTo>
                  <a:cubicBezTo>
                    <a:pt x="38" y="48"/>
                    <a:pt x="40" y="51"/>
                    <a:pt x="46" y="45"/>
                  </a:cubicBezTo>
                  <a:cubicBezTo>
                    <a:pt x="50" y="39"/>
                    <a:pt x="49" y="28"/>
                    <a:pt x="59" y="36"/>
                  </a:cubicBezTo>
                  <a:cubicBezTo>
                    <a:pt x="70" y="42"/>
                    <a:pt x="72" y="36"/>
                    <a:pt x="75" y="31"/>
                  </a:cubicBezTo>
                  <a:cubicBezTo>
                    <a:pt x="76" y="25"/>
                    <a:pt x="82" y="26"/>
                    <a:pt x="84" y="19"/>
                  </a:cubicBezTo>
                  <a:cubicBezTo>
                    <a:pt x="85" y="12"/>
                    <a:pt x="90" y="14"/>
                    <a:pt x="91" y="9"/>
                  </a:cubicBezTo>
                  <a:cubicBezTo>
                    <a:pt x="93" y="5"/>
                    <a:pt x="98" y="6"/>
                    <a:pt x="102" y="1"/>
                  </a:cubicBezTo>
                </a:path>
              </a:pathLst>
            </a:custGeom>
            <a:grpFill/>
            <a:ln w="6350" cmpd="sng">
              <a:solidFill>
                <a:schemeClr val="bg1"/>
              </a:solidFill>
              <a:round/>
              <a:headEnd/>
              <a:tailEnd/>
            </a:ln>
          </p:spPr>
          <p:txBody>
            <a:bodyPr/>
            <a:lstStyle/>
            <a:p>
              <a:endParaRPr lang="en-GB" sz="1539" dirty="0"/>
            </a:p>
          </p:txBody>
        </p:sp>
        <p:sp>
          <p:nvSpPr>
            <p:cNvPr id="487" name="Freeform 106"/>
            <p:cNvSpPr>
              <a:spLocks/>
            </p:cNvSpPr>
            <p:nvPr/>
          </p:nvSpPr>
          <p:spPr bwMode="auto">
            <a:xfrm>
              <a:off x="5613270" y="6009970"/>
              <a:ext cx="70699" cy="85158"/>
            </a:xfrm>
            <a:custGeom>
              <a:avLst/>
              <a:gdLst/>
              <a:ahLst/>
              <a:cxnLst>
                <a:cxn ang="0">
                  <a:pos x="8" y="25"/>
                </a:cxn>
                <a:cxn ang="0">
                  <a:pos x="3" y="13"/>
                </a:cxn>
                <a:cxn ang="0">
                  <a:pos x="15" y="3"/>
                </a:cxn>
                <a:cxn ang="0">
                  <a:pos x="20" y="14"/>
                </a:cxn>
                <a:cxn ang="0">
                  <a:pos x="11" y="22"/>
                </a:cxn>
                <a:cxn ang="0">
                  <a:pos x="8" y="25"/>
                </a:cxn>
              </a:cxnLst>
              <a:rect l="0" t="0" r="r" b="b"/>
              <a:pathLst>
                <a:path w="23" h="27">
                  <a:moveTo>
                    <a:pt x="8" y="25"/>
                  </a:moveTo>
                  <a:cubicBezTo>
                    <a:pt x="5" y="21"/>
                    <a:pt x="0" y="18"/>
                    <a:pt x="3" y="13"/>
                  </a:cubicBezTo>
                  <a:cubicBezTo>
                    <a:pt x="6" y="8"/>
                    <a:pt x="14" y="0"/>
                    <a:pt x="15" y="3"/>
                  </a:cubicBezTo>
                  <a:cubicBezTo>
                    <a:pt x="18" y="7"/>
                    <a:pt x="23" y="8"/>
                    <a:pt x="20" y="14"/>
                  </a:cubicBezTo>
                  <a:cubicBezTo>
                    <a:pt x="18" y="19"/>
                    <a:pt x="12" y="19"/>
                    <a:pt x="11" y="22"/>
                  </a:cubicBezTo>
                  <a:cubicBezTo>
                    <a:pt x="9" y="25"/>
                    <a:pt x="9" y="27"/>
                    <a:pt x="8" y="25"/>
                  </a:cubicBezTo>
                </a:path>
              </a:pathLst>
            </a:custGeom>
            <a:grpFill/>
            <a:ln w="6350" cmpd="sng">
              <a:solidFill>
                <a:schemeClr val="bg1"/>
              </a:solidFill>
              <a:round/>
              <a:headEnd/>
              <a:tailEnd/>
            </a:ln>
          </p:spPr>
          <p:txBody>
            <a:bodyPr/>
            <a:lstStyle/>
            <a:p>
              <a:endParaRPr lang="en-GB" sz="1539" dirty="0"/>
            </a:p>
          </p:txBody>
        </p:sp>
        <p:sp>
          <p:nvSpPr>
            <p:cNvPr id="488" name="Freeform 107"/>
            <p:cNvSpPr>
              <a:spLocks/>
            </p:cNvSpPr>
            <p:nvPr/>
          </p:nvSpPr>
          <p:spPr bwMode="auto">
            <a:xfrm>
              <a:off x="5709677" y="5923204"/>
              <a:ext cx="36956" cy="59450"/>
            </a:xfrm>
            <a:custGeom>
              <a:avLst/>
              <a:gdLst/>
              <a:ahLst/>
              <a:cxnLst>
                <a:cxn ang="0">
                  <a:pos x="10" y="5"/>
                </a:cxn>
                <a:cxn ang="0">
                  <a:pos x="12" y="13"/>
                </a:cxn>
                <a:cxn ang="0">
                  <a:pos x="9" y="19"/>
                </a:cxn>
                <a:cxn ang="0">
                  <a:pos x="1" y="8"/>
                </a:cxn>
                <a:cxn ang="0">
                  <a:pos x="10" y="5"/>
                </a:cxn>
              </a:cxnLst>
              <a:rect l="0" t="0" r="r" b="b"/>
              <a:pathLst>
                <a:path w="12" h="19">
                  <a:moveTo>
                    <a:pt x="10" y="5"/>
                  </a:moveTo>
                  <a:cubicBezTo>
                    <a:pt x="12" y="13"/>
                    <a:pt x="12" y="13"/>
                    <a:pt x="12" y="13"/>
                  </a:cubicBezTo>
                  <a:cubicBezTo>
                    <a:pt x="9" y="13"/>
                    <a:pt x="12" y="19"/>
                    <a:pt x="9" y="19"/>
                  </a:cubicBezTo>
                  <a:cubicBezTo>
                    <a:pt x="6" y="19"/>
                    <a:pt x="0" y="15"/>
                    <a:pt x="1" y="8"/>
                  </a:cubicBezTo>
                  <a:cubicBezTo>
                    <a:pt x="3" y="4"/>
                    <a:pt x="4" y="0"/>
                    <a:pt x="10" y="5"/>
                  </a:cubicBezTo>
                </a:path>
              </a:pathLst>
            </a:custGeom>
            <a:grpFill/>
            <a:ln w="6350" cmpd="sng">
              <a:solidFill>
                <a:schemeClr val="bg1"/>
              </a:solidFill>
              <a:round/>
              <a:headEnd/>
              <a:tailEnd/>
            </a:ln>
          </p:spPr>
          <p:txBody>
            <a:bodyPr/>
            <a:lstStyle/>
            <a:p>
              <a:endParaRPr lang="en-GB" sz="1539" dirty="0"/>
            </a:p>
          </p:txBody>
        </p:sp>
        <p:sp>
          <p:nvSpPr>
            <p:cNvPr id="489" name="Freeform 108"/>
            <p:cNvSpPr>
              <a:spLocks/>
            </p:cNvSpPr>
            <p:nvPr/>
          </p:nvSpPr>
          <p:spPr bwMode="auto">
            <a:xfrm>
              <a:off x="5756274" y="5421898"/>
              <a:ext cx="86766" cy="242620"/>
            </a:xfrm>
            <a:custGeom>
              <a:avLst/>
              <a:gdLst/>
              <a:ahLst/>
              <a:cxnLst>
                <a:cxn ang="0">
                  <a:pos x="4" y="45"/>
                </a:cxn>
                <a:cxn ang="0">
                  <a:pos x="9" y="50"/>
                </a:cxn>
                <a:cxn ang="0">
                  <a:pos x="15" y="58"/>
                </a:cxn>
                <a:cxn ang="0">
                  <a:pos x="15" y="67"/>
                </a:cxn>
                <a:cxn ang="0">
                  <a:pos x="19" y="76"/>
                </a:cxn>
                <a:cxn ang="0">
                  <a:pos x="21" y="72"/>
                </a:cxn>
                <a:cxn ang="0">
                  <a:pos x="24" y="67"/>
                </a:cxn>
                <a:cxn ang="0">
                  <a:pos x="25" y="59"/>
                </a:cxn>
                <a:cxn ang="0">
                  <a:pos x="22" y="47"/>
                </a:cxn>
                <a:cxn ang="0">
                  <a:pos x="15" y="37"/>
                </a:cxn>
                <a:cxn ang="0">
                  <a:pos x="15" y="25"/>
                </a:cxn>
                <a:cxn ang="0">
                  <a:pos x="16" y="20"/>
                </a:cxn>
                <a:cxn ang="0">
                  <a:pos x="15" y="11"/>
                </a:cxn>
                <a:cxn ang="0">
                  <a:pos x="10" y="2"/>
                </a:cxn>
                <a:cxn ang="0">
                  <a:pos x="3" y="0"/>
                </a:cxn>
                <a:cxn ang="0">
                  <a:pos x="6" y="3"/>
                </a:cxn>
                <a:cxn ang="0">
                  <a:pos x="6" y="8"/>
                </a:cxn>
                <a:cxn ang="0">
                  <a:pos x="7" y="14"/>
                </a:cxn>
                <a:cxn ang="0">
                  <a:pos x="6" y="19"/>
                </a:cxn>
                <a:cxn ang="0">
                  <a:pos x="6" y="25"/>
                </a:cxn>
                <a:cxn ang="0">
                  <a:pos x="6" y="31"/>
                </a:cxn>
                <a:cxn ang="0">
                  <a:pos x="1" y="41"/>
                </a:cxn>
                <a:cxn ang="0">
                  <a:pos x="4" y="45"/>
                </a:cxn>
              </a:cxnLst>
              <a:rect l="0" t="0" r="r" b="b"/>
              <a:pathLst>
                <a:path w="28" h="78">
                  <a:moveTo>
                    <a:pt x="4" y="45"/>
                  </a:moveTo>
                  <a:cubicBezTo>
                    <a:pt x="6" y="48"/>
                    <a:pt x="7" y="51"/>
                    <a:pt x="9" y="50"/>
                  </a:cubicBezTo>
                  <a:cubicBezTo>
                    <a:pt x="15" y="48"/>
                    <a:pt x="16" y="51"/>
                    <a:pt x="15" y="58"/>
                  </a:cubicBezTo>
                  <a:cubicBezTo>
                    <a:pt x="15" y="64"/>
                    <a:pt x="10" y="62"/>
                    <a:pt x="15" y="67"/>
                  </a:cubicBezTo>
                  <a:cubicBezTo>
                    <a:pt x="19" y="73"/>
                    <a:pt x="18" y="76"/>
                    <a:pt x="19" y="76"/>
                  </a:cubicBezTo>
                  <a:cubicBezTo>
                    <a:pt x="21" y="78"/>
                    <a:pt x="21" y="75"/>
                    <a:pt x="21" y="72"/>
                  </a:cubicBezTo>
                  <a:cubicBezTo>
                    <a:pt x="19" y="69"/>
                    <a:pt x="21" y="67"/>
                    <a:pt x="24" y="67"/>
                  </a:cubicBezTo>
                  <a:cubicBezTo>
                    <a:pt x="25" y="65"/>
                    <a:pt x="25" y="64"/>
                    <a:pt x="25" y="59"/>
                  </a:cubicBezTo>
                  <a:cubicBezTo>
                    <a:pt x="25" y="55"/>
                    <a:pt x="28" y="53"/>
                    <a:pt x="22" y="47"/>
                  </a:cubicBezTo>
                  <a:cubicBezTo>
                    <a:pt x="18" y="41"/>
                    <a:pt x="16" y="41"/>
                    <a:pt x="15" y="37"/>
                  </a:cubicBezTo>
                  <a:cubicBezTo>
                    <a:pt x="15" y="33"/>
                    <a:pt x="13" y="28"/>
                    <a:pt x="15" y="25"/>
                  </a:cubicBezTo>
                  <a:cubicBezTo>
                    <a:pt x="16" y="24"/>
                    <a:pt x="15" y="22"/>
                    <a:pt x="16" y="20"/>
                  </a:cubicBezTo>
                  <a:cubicBezTo>
                    <a:pt x="13" y="16"/>
                    <a:pt x="16" y="16"/>
                    <a:pt x="15" y="11"/>
                  </a:cubicBezTo>
                  <a:cubicBezTo>
                    <a:pt x="13" y="6"/>
                    <a:pt x="12" y="3"/>
                    <a:pt x="10" y="2"/>
                  </a:cubicBezTo>
                  <a:cubicBezTo>
                    <a:pt x="7" y="2"/>
                    <a:pt x="4" y="2"/>
                    <a:pt x="3" y="0"/>
                  </a:cubicBezTo>
                  <a:cubicBezTo>
                    <a:pt x="3" y="3"/>
                    <a:pt x="3" y="0"/>
                    <a:pt x="6" y="3"/>
                  </a:cubicBezTo>
                  <a:cubicBezTo>
                    <a:pt x="7" y="5"/>
                    <a:pt x="4" y="5"/>
                    <a:pt x="6" y="8"/>
                  </a:cubicBezTo>
                  <a:cubicBezTo>
                    <a:pt x="9" y="10"/>
                    <a:pt x="9" y="11"/>
                    <a:pt x="7" y="14"/>
                  </a:cubicBezTo>
                  <a:cubicBezTo>
                    <a:pt x="4" y="16"/>
                    <a:pt x="7" y="17"/>
                    <a:pt x="6" y="19"/>
                  </a:cubicBezTo>
                  <a:cubicBezTo>
                    <a:pt x="4" y="20"/>
                    <a:pt x="6" y="22"/>
                    <a:pt x="6" y="25"/>
                  </a:cubicBezTo>
                  <a:cubicBezTo>
                    <a:pt x="4" y="30"/>
                    <a:pt x="9" y="31"/>
                    <a:pt x="6" y="31"/>
                  </a:cubicBezTo>
                  <a:cubicBezTo>
                    <a:pt x="1" y="31"/>
                    <a:pt x="4" y="37"/>
                    <a:pt x="1" y="41"/>
                  </a:cubicBezTo>
                  <a:cubicBezTo>
                    <a:pt x="0" y="42"/>
                    <a:pt x="3" y="44"/>
                    <a:pt x="4" y="45"/>
                  </a:cubicBezTo>
                </a:path>
              </a:pathLst>
            </a:custGeom>
            <a:grpFill/>
            <a:ln w="6350" cmpd="sng">
              <a:solidFill>
                <a:schemeClr val="bg1"/>
              </a:solidFill>
              <a:round/>
              <a:headEnd/>
              <a:tailEnd/>
            </a:ln>
          </p:spPr>
          <p:txBody>
            <a:bodyPr/>
            <a:lstStyle/>
            <a:p>
              <a:endParaRPr lang="en-GB" sz="1539" dirty="0"/>
            </a:p>
          </p:txBody>
        </p:sp>
        <p:sp>
          <p:nvSpPr>
            <p:cNvPr id="490" name="Freeform 109"/>
            <p:cNvSpPr>
              <a:spLocks/>
            </p:cNvSpPr>
            <p:nvPr/>
          </p:nvSpPr>
          <p:spPr bwMode="auto">
            <a:xfrm>
              <a:off x="5275846" y="4408038"/>
              <a:ext cx="274759" cy="499700"/>
            </a:xfrm>
            <a:custGeom>
              <a:avLst/>
              <a:gdLst/>
              <a:ahLst/>
              <a:cxnLst>
                <a:cxn ang="0">
                  <a:pos x="18" y="159"/>
                </a:cxn>
                <a:cxn ang="0">
                  <a:pos x="26" y="157"/>
                </a:cxn>
                <a:cxn ang="0">
                  <a:pos x="31" y="157"/>
                </a:cxn>
                <a:cxn ang="0">
                  <a:pos x="46" y="151"/>
                </a:cxn>
                <a:cxn ang="0">
                  <a:pos x="46" y="145"/>
                </a:cxn>
                <a:cxn ang="0">
                  <a:pos x="62" y="138"/>
                </a:cxn>
                <a:cxn ang="0">
                  <a:pos x="67" y="129"/>
                </a:cxn>
                <a:cxn ang="0">
                  <a:pos x="77" y="126"/>
                </a:cxn>
                <a:cxn ang="0">
                  <a:pos x="74" y="118"/>
                </a:cxn>
                <a:cxn ang="0">
                  <a:pos x="73" y="110"/>
                </a:cxn>
                <a:cxn ang="0">
                  <a:pos x="68" y="109"/>
                </a:cxn>
                <a:cxn ang="0">
                  <a:pos x="71" y="100"/>
                </a:cxn>
                <a:cxn ang="0">
                  <a:pos x="73" y="92"/>
                </a:cxn>
                <a:cxn ang="0">
                  <a:pos x="76" y="87"/>
                </a:cxn>
                <a:cxn ang="0">
                  <a:pos x="77" y="82"/>
                </a:cxn>
                <a:cxn ang="0">
                  <a:pos x="84" y="78"/>
                </a:cxn>
                <a:cxn ang="0">
                  <a:pos x="85" y="76"/>
                </a:cxn>
                <a:cxn ang="0">
                  <a:pos x="85" y="40"/>
                </a:cxn>
                <a:cxn ang="0">
                  <a:pos x="23" y="0"/>
                </a:cxn>
                <a:cxn ang="0">
                  <a:pos x="14" y="5"/>
                </a:cxn>
                <a:cxn ang="0">
                  <a:pos x="18" y="27"/>
                </a:cxn>
                <a:cxn ang="0">
                  <a:pos x="20" y="44"/>
                </a:cxn>
                <a:cxn ang="0">
                  <a:pos x="17" y="68"/>
                </a:cxn>
                <a:cxn ang="0">
                  <a:pos x="3" y="98"/>
                </a:cxn>
                <a:cxn ang="0">
                  <a:pos x="8" y="104"/>
                </a:cxn>
                <a:cxn ang="0">
                  <a:pos x="12" y="107"/>
                </a:cxn>
                <a:cxn ang="0">
                  <a:pos x="14" y="114"/>
                </a:cxn>
                <a:cxn ang="0">
                  <a:pos x="20" y="134"/>
                </a:cxn>
                <a:cxn ang="0">
                  <a:pos x="11" y="135"/>
                </a:cxn>
                <a:cxn ang="0">
                  <a:pos x="8" y="140"/>
                </a:cxn>
                <a:cxn ang="0">
                  <a:pos x="17" y="152"/>
                </a:cxn>
                <a:cxn ang="0">
                  <a:pos x="18" y="159"/>
                </a:cxn>
              </a:cxnLst>
              <a:rect l="0" t="0" r="r" b="b"/>
              <a:pathLst>
                <a:path w="88" h="160">
                  <a:moveTo>
                    <a:pt x="18" y="159"/>
                  </a:moveTo>
                  <a:cubicBezTo>
                    <a:pt x="21" y="160"/>
                    <a:pt x="24" y="159"/>
                    <a:pt x="26" y="157"/>
                  </a:cubicBezTo>
                  <a:cubicBezTo>
                    <a:pt x="27" y="154"/>
                    <a:pt x="27" y="160"/>
                    <a:pt x="31" y="157"/>
                  </a:cubicBezTo>
                  <a:cubicBezTo>
                    <a:pt x="37" y="152"/>
                    <a:pt x="41" y="157"/>
                    <a:pt x="46" y="151"/>
                  </a:cubicBezTo>
                  <a:cubicBezTo>
                    <a:pt x="49" y="146"/>
                    <a:pt x="44" y="146"/>
                    <a:pt x="46" y="145"/>
                  </a:cubicBezTo>
                  <a:cubicBezTo>
                    <a:pt x="47" y="143"/>
                    <a:pt x="56" y="146"/>
                    <a:pt x="62" y="138"/>
                  </a:cubicBezTo>
                  <a:cubicBezTo>
                    <a:pt x="67" y="131"/>
                    <a:pt x="68" y="134"/>
                    <a:pt x="67" y="129"/>
                  </a:cubicBezTo>
                  <a:cubicBezTo>
                    <a:pt x="67" y="128"/>
                    <a:pt x="74" y="124"/>
                    <a:pt x="77" y="126"/>
                  </a:cubicBezTo>
                  <a:cubicBezTo>
                    <a:pt x="79" y="120"/>
                    <a:pt x="74" y="123"/>
                    <a:pt x="74" y="118"/>
                  </a:cubicBezTo>
                  <a:cubicBezTo>
                    <a:pt x="74" y="114"/>
                    <a:pt x="73" y="115"/>
                    <a:pt x="73" y="110"/>
                  </a:cubicBezTo>
                  <a:cubicBezTo>
                    <a:pt x="73" y="106"/>
                    <a:pt x="70" y="110"/>
                    <a:pt x="68" y="109"/>
                  </a:cubicBezTo>
                  <a:cubicBezTo>
                    <a:pt x="67" y="104"/>
                    <a:pt x="74" y="104"/>
                    <a:pt x="71" y="100"/>
                  </a:cubicBezTo>
                  <a:cubicBezTo>
                    <a:pt x="68" y="95"/>
                    <a:pt x="76" y="96"/>
                    <a:pt x="73" y="92"/>
                  </a:cubicBezTo>
                  <a:cubicBezTo>
                    <a:pt x="71" y="87"/>
                    <a:pt x="76" y="92"/>
                    <a:pt x="76" y="87"/>
                  </a:cubicBezTo>
                  <a:cubicBezTo>
                    <a:pt x="74" y="84"/>
                    <a:pt x="77" y="87"/>
                    <a:pt x="77" y="82"/>
                  </a:cubicBezTo>
                  <a:cubicBezTo>
                    <a:pt x="77" y="78"/>
                    <a:pt x="81" y="78"/>
                    <a:pt x="84" y="78"/>
                  </a:cubicBezTo>
                  <a:cubicBezTo>
                    <a:pt x="88" y="79"/>
                    <a:pt x="85" y="76"/>
                    <a:pt x="85" y="76"/>
                  </a:cubicBezTo>
                  <a:cubicBezTo>
                    <a:pt x="85" y="40"/>
                    <a:pt x="85" y="40"/>
                    <a:pt x="85" y="40"/>
                  </a:cubicBezTo>
                  <a:cubicBezTo>
                    <a:pt x="85" y="40"/>
                    <a:pt x="44" y="13"/>
                    <a:pt x="23" y="0"/>
                  </a:cubicBezTo>
                  <a:cubicBezTo>
                    <a:pt x="21" y="0"/>
                    <a:pt x="17" y="3"/>
                    <a:pt x="14" y="5"/>
                  </a:cubicBezTo>
                  <a:cubicBezTo>
                    <a:pt x="18" y="14"/>
                    <a:pt x="14" y="17"/>
                    <a:pt x="18" y="27"/>
                  </a:cubicBezTo>
                  <a:cubicBezTo>
                    <a:pt x="24" y="37"/>
                    <a:pt x="20" y="33"/>
                    <a:pt x="20" y="44"/>
                  </a:cubicBezTo>
                  <a:cubicBezTo>
                    <a:pt x="20" y="53"/>
                    <a:pt x="18" y="67"/>
                    <a:pt x="17" y="68"/>
                  </a:cubicBezTo>
                  <a:cubicBezTo>
                    <a:pt x="15" y="70"/>
                    <a:pt x="0" y="89"/>
                    <a:pt x="3" y="98"/>
                  </a:cubicBezTo>
                  <a:cubicBezTo>
                    <a:pt x="8" y="104"/>
                    <a:pt x="8" y="104"/>
                    <a:pt x="8" y="104"/>
                  </a:cubicBezTo>
                  <a:cubicBezTo>
                    <a:pt x="17" y="104"/>
                    <a:pt x="8" y="106"/>
                    <a:pt x="12" y="107"/>
                  </a:cubicBezTo>
                  <a:cubicBezTo>
                    <a:pt x="15" y="109"/>
                    <a:pt x="12" y="114"/>
                    <a:pt x="14" y="114"/>
                  </a:cubicBezTo>
                  <a:cubicBezTo>
                    <a:pt x="17" y="115"/>
                    <a:pt x="12" y="129"/>
                    <a:pt x="20" y="134"/>
                  </a:cubicBezTo>
                  <a:cubicBezTo>
                    <a:pt x="15" y="137"/>
                    <a:pt x="12" y="135"/>
                    <a:pt x="11" y="135"/>
                  </a:cubicBezTo>
                  <a:cubicBezTo>
                    <a:pt x="8" y="134"/>
                    <a:pt x="6" y="138"/>
                    <a:pt x="8" y="140"/>
                  </a:cubicBezTo>
                  <a:cubicBezTo>
                    <a:pt x="14" y="149"/>
                    <a:pt x="17" y="148"/>
                    <a:pt x="17" y="152"/>
                  </a:cubicBezTo>
                  <a:cubicBezTo>
                    <a:pt x="18" y="159"/>
                    <a:pt x="20" y="156"/>
                    <a:pt x="18" y="159"/>
                  </a:cubicBezTo>
                </a:path>
              </a:pathLst>
            </a:custGeom>
            <a:grpFill/>
            <a:ln w="6350" cmpd="sng">
              <a:solidFill>
                <a:schemeClr val="bg1"/>
              </a:solidFill>
              <a:round/>
              <a:headEnd/>
              <a:tailEnd/>
            </a:ln>
          </p:spPr>
          <p:txBody>
            <a:bodyPr/>
            <a:lstStyle/>
            <a:p>
              <a:endParaRPr lang="en-GB" sz="1539" dirty="0"/>
            </a:p>
          </p:txBody>
        </p:sp>
        <p:sp>
          <p:nvSpPr>
            <p:cNvPr id="491" name="Freeform 110"/>
            <p:cNvSpPr>
              <a:spLocks/>
            </p:cNvSpPr>
            <p:nvPr/>
          </p:nvSpPr>
          <p:spPr bwMode="auto">
            <a:xfrm>
              <a:off x="4951276" y="4408038"/>
              <a:ext cx="403302" cy="367946"/>
            </a:xfrm>
            <a:custGeom>
              <a:avLst/>
              <a:gdLst/>
              <a:ahLst/>
              <a:cxnLst>
                <a:cxn ang="0">
                  <a:pos x="32" y="44"/>
                </a:cxn>
                <a:cxn ang="0">
                  <a:pos x="32" y="72"/>
                </a:cxn>
                <a:cxn ang="0">
                  <a:pos x="29" y="79"/>
                </a:cxn>
                <a:cxn ang="0">
                  <a:pos x="26" y="81"/>
                </a:cxn>
                <a:cxn ang="0">
                  <a:pos x="14" y="82"/>
                </a:cxn>
                <a:cxn ang="0">
                  <a:pos x="2" y="86"/>
                </a:cxn>
                <a:cxn ang="0">
                  <a:pos x="3" y="95"/>
                </a:cxn>
                <a:cxn ang="0">
                  <a:pos x="6" y="100"/>
                </a:cxn>
                <a:cxn ang="0">
                  <a:pos x="8" y="101"/>
                </a:cxn>
                <a:cxn ang="0">
                  <a:pos x="8" y="104"/>
                </a:cxn>
                <a:cxn ang="0">
                  <a:pos x="14" y="109"/>
                </a:cxn>
                <a:cxn ang="0">
                  <a:pos x="17" y="112"/>
                </a:cxn>
                <a:cxn ang="0">
                  <a:pos x="19" y="117"/>
                </a:cxn>
                <a:cxn ang="0">
                  <a:pos x="20" y="112"/>
                </a:cxn>
                <a:cxn ang="0">
                  <a:pos x="23" y="112"/>
                </a:cxn>
                <a:cxn ang="0">
                  <a:pos x="28" y="118"/>
                </a:cxn>
                <a:cxn ang="0">
                  <a:pos x="31" y="109"/>
                </a:cxn>
                <a:cxn ang="0">
                  <a:pos x="32" y="100"/>
                </a:cxn>
                <a:cxn ang="0">
                  <a:pos x="40" y="98"/>
                </a:cxn>
                <a:cxn ang="0">
                  <a:pos x="45" y="96"/>
                </a:cxn>
                <a:cxn ang="0">
                  <a:pos x="52" y="103"/>
                </a:cxn>
                <a:cxn ang="0">
                  <a:pos x="63" y="101"/>
                </a:cxn>
                <a:cxn ang="0">
                  <a:pos x="72" y="107"/>
                </a:cxn>
                <a:cxn ang="0">
                  <a:pos x="84" y="101"/>
                </a:cxn>
                <a:cxn ang="0">
                  <a:pos x="100" y="103"/>
                </a:cxn>
                <a:cxn ang="0">
                  <a:pos x="107" y="98"/>
                </a:cxn>
                <a:cxn ang="0">
                  <a:pos x="121" y="68"/>
                </a:cxn>
                <a:cxn ang="0">
                  <a:pos x="124" y="44"/>
                </a:cxn>
                <a:cxn ang="0">
                  <a:pos x="123" y="27"/>
                </a:cxn>
                <a:cxn ang="0">
                  <a:pos x="118" y="5"/>
                </a:cxn>
                <a:cxn ang="0">
                  <a:pos x="110" y="6"/>
                </a:cxn>
                <a:cxn ang="0">
                  <a:pos x="95" y="0"/>
                </a:cxn>
                <a:cxn ang="0">
                  <a:pos x="60" y="27"/>
                </a:cxn>
                <a:cxn ang="0">
                  <a:pos x="32" y="44"/>
                </a:cxn>
              </a:cxnLst>
              <a:rect l="0" t="0" r="r" b="b"/>
              <a:pathLst>
                <a:path w="129" h="118">
                  <a:moveTo>
                    <a:pt x="32" y="44"/>
                  </a:moveTo>
                  <a:cubicBezTo>
                    <a:pt x="32" y="44"/>
                    <a:pt x="34" y="70"/>
                    <a:pt x="32" y="72"/>
                  </a:cubicBezTo>
                  <a:cubicBezTo>
                    <a:pt x="31" y="75"/>
                    <a:pt x="32" y="79"/>
                    <a:pt x="29" y="79"/>
                  </a:cubicBezTo>
                  <a:cubicBezTo>
                    <a:pt x="26" y="79"/>
                    <a:pt x="28" y="82"/>
                    <a:pt x="26" y="81"/>
                  </a:cubicBezTo>
                  <a:cubicBezTo>
                    <a:pt x="25" y="81"/>
                    <a:pt x="23" y="82"/>
                    <a:pt x="14" y="82"/>
                  </a:cubicBezTo>
                  <a:cubicBezTo>
                    <a:pt x="6" y="82"/>
                    <a:pt x="11" y="87"/>
                    <a:pt x="2" y="86"/>
                  </a:cubicBezTo>
                  <a:cubicBezTo>
                    <a:pt x="0" y="92"/>
                    <a:pt x="2" y="89"/>
                    <a:pt x="3" y="95"/>
                  </a:cubicBezTo>
                  <a:cubicBezTo>
                    <a:pt x="3" y="100"/>
                    <a:pt x="5" y="96"/>
                    <a:pt x="6" y="100"/>
                  </a:cubicBezTo>
                  <a:cubicBezTo>
                    <a:pt x="9" y="101"/>
                    <a:pt x="9" y="103"/>
                    <a:pt x="8" y="101"/>
                  </a:cubicBezTo>
                  <a:cubicBezTo>
                    <a:pt x="6" y="101"/>
                    <a:pt x="6" y="104"/>
                    <a:pt x="8" y="104"/>
                  </a:cubicBezTo>
                  <a:cubicBezTo>
                    <a:pt x="9" y="106"/>
                    <a:pt x="12" y="110"/>
                    <a:pt x="14" y="109"/>
                  </a:cubicBezTo>
                  <a:cubicBezTo>
                    <a:pt x="16" y="106"/>
                    <a:pt x="19" y="110"/>
                    <a:pt x="17" y="112"/>
                  </a:cubicBezTo>
                  <a:cubicBezTo>
                    <a:pt x="16" y="112"/>
                    <a:pt x="17" y="114"/>
                    <a:pt x="19" y="117"/>
                  </a:cubicBezTo>
                  <a:cubicBezTo>
                    <a:pt x="20" y="114"/>
                    <a:pt x="17" y="112"/>
                    <a:pt x="20" y="112"/>
                  </a:cubicBezTo>
                  <a:cubicBezTo>
                    <a:pt x="22" y="112"/>
                    <a:pt x="20" y="109"/>
                    <a:pt x="23" y="112"/>
                  </a:cubicBezTo>
                  <a:cubicBezTo>
                    <a:pt x="26" y="115"/>
                    <a:pt x="26" y="115"/>
                    <a:pt x="28" y="118"/>
                  </a:cubicBezTo>
                  <a:cubicBezTo>
                    <a:pt x="29" y="115"/>
                    <a:pt x="26" y="110"/>
                    <a:pt x="31" y="109"/>
                  </a:cubicBezTo>
                  <a:cubicBezTo>
                    <a:pt x="34" y="106"/>
                    <a:pt x="31" y="103"/>
                    <a:pt x="32" y="100"/>
                  </a:cubicBezTo>
                  <a:cubicBezTo>
                    <a:pt x="35" y="98"/>
                    <a:pt x="35" y="98"/>
                    <a:pt x="40" y="98"/>
                  </a:cubicBezTo>
                  <a:cubicBezTo>
                    <a:pt x="43" y="98"/>
                    <a:pt x="42" y="95"/>
                    <a:pt x="45" y="96"/>
                  </a:cubicBezTo>
                  <a:cubicBezTo>
                    <a:pt x="48" y="98"/>
                    <a:pt x="51" y="96"/>
                    <a:pt x="52" y="103"/>
                  </a:cubicBezTo>
                  <a:cubicBezTo>
                    <a:pt x="55" y="109"/>
                    <a:pt x="60" y="101"/>
                    <a:pt x="63" y="101"/>
                  </a:cubicBezTo>
                  <a:cubicBezTo>
                    <a:pt x="64" y="101"/>
                    <a:pt x="68" y="106"/>
                    <a:pt x="72" y="107"/>
                  </a:cubicBezTo>
                  <a:cubicBezTo>
                    <a:pt x="78" y="107"/>
                    <a:pt x="77" y="103"/>
                    <a:pt x="84" y="101"/>
                  </a:cubicBezTo>
                  <a:cubicBezTo>
                    <a:pt x="94" y="100"/>
                    <a:pt x="98" y="107"/>
                    <a:pt x="100" y="103"/>
                  </a:cubicBezTo>
                  <a:cubicBezTo>
                    <a:pt x="101" y="98"/>
                    <a:pt x="103" y="101"/>
                    <a:pt x="107" y="98"/>
                  </a:cubicBezTo>
                  <a:cubicBezTo>
                    <a:pt x="104" y="89"/>
                    <a:pt x="119" y="70"/>
                    <a:pt x="121" y="68"/>
                  </a:cubicBezTo>
                  <a:cubicBezTo>
                    <a:pt x="123" y="67"/>
                    <a:pt x="124" y="53"/>
                    <a:pt x="124" y="44"/>
                  </a:cubicBezTo>
                  <a:cubicBezTo>
                    <a:pt x="124" y="33"/>
                    <a:pt x="129" y="37"/>
                    <a:pt x="123" y="27"/>
                  </a:cubicBezTo>
                  <a:cubicBezTo>
                    <a:pt x="118" y="17"/>
                    <a:pt x="123" y="14"/>
                    <a:pt x="118" y="5"/>
                  </a:cubicBezTo>
                  <a:cubicBezTo>
                    <a:pt x="112" y="9"/>
                    <a:pt x="113" y="11"/>
                    <a:pt x="110" y="6"/>
                  </a:cubicBezTo>
                  <a:cubicBezTo>
                    <a:pt x="107" y="2"/>
                    <a:pt x="98" y="3"/>
                    <a:pt x="95" y="0"/>
                  </a:cubicBezTo>
                  <a:cubicBezTo>
                    <a:pt x="90" y="3"/>
                    <a:pt x="69" y="19"/>
                    <a:pt x="60" y="27"/>
                  </a:cubicBezTo>
                  <a:cubicBezTo>
                    <a:pt x="51" y="33"/>
                    <a:pt x="54" y="44"/>
                    <a:pt x="32" y="44"/>
                  </a:cubicBezTo>
                </a:path>
              </a:pathLst>
            </a:custGeom>
            <a:grpFill/>
            <a:ln w="6350" cmpd="sng">
              <a:solidFill>
                <a:schemeClr val="bg1"/>
              </a:solidFill>
              <a:round/>
              <a:headEnd/>
              <a:tailEnd/>
            </a:ln>
          </p:spPr>
          <p:txBody>
            <a:bodyPr/>
            <a:lstStyle/>
            <a:p>
              <a:endParaRPr lang="en-GB" sz="1539" dirty="0"/>
            </a:p>
          </p:txBody>
        </p:sp>
        <p:sp>
          <p:nvSpPr>
            <p:cNvPr id="492" name="Freeform 111"/>
            <p:cNvSpPr>
              <a:spLocks/>
            </p:cNvSpPr>
            <p:nvPr/>
          </p:nvSpPr>
          <p:spPr bwMode="auto">
            <a:xfrm>
              <a:off x="4642774" y="4358229"/>
              <a:ext cx="414549" cy="477205"/>
            </a:xfrm>
            <a:custGeom>
              <a:avLst/>
              <a:gdLst/>
              <a:ahLst/>
              <a:cxnLst>
                <a:cxn ang="0">
                  <a:pos x="101" y="101"/>
                </a:cxn>
                <a:cxn ang="0">
                  <a:pos x="113" y="98"/>
                </a:cxn>
                <a:cxn ang="0">
                  <a:pos x="126" y="97"/>
                </a:cxn>
                <a:cxn ang="0">
                  <a:pos x="129" y="95"/>
                </a:cxn>
                <a:cxn ang="0">
                  <a:pos x="132" y="87"/>
                </a:cxn>
                <a:cxn ang="0">
                  <a:pos x="132" y="59"/>
                </a:cxn>
                <a:cxn ang="0">
                  <a:pos x="124" y="59"/>
                </a:cxn>
                <a:cxn ang="0">
                  <a:pos x="121" y="51"/>
                </a:cxn>
                <a:cxn ang="0">
                  <a:pos x="115" y="48"/>
                </a:cxn>
                <a:cxn ang="0">
                  <a:pos x="110" y="44"/>
                </a:cxn>
                <a:cxn ang="0">
                  <a:pos x="107" y="39"/>
                </a:cxn>
                <a:cxn ang="0">
                  <a:pos x="61" y="0"/>
                </a:cxn>
                <a:cxn ang="0">
                  <a:pos x="46" y="0"/>
                </a:cxn>
                <a:cxn ang="0">
                  <a:pos x="54" y="86"/>
                </a:cxn>
                <a:cxn ang="0">
                  <a:pos x="55" y="97"/>
                </a:cxn>
                <a:cxn ang="0">
                  <a:pos x="26" y="97"/>
                </a:cxn>
                <a:cxn ang="0">
                  <a:pos x="23" y="97"/>
                </a:cxn>
                <a:cxn ang="0">
                  <a:pos x="16" y="97"/>
                </a:cxn>
                <a:cxn ang="0">
                  <a:pos x="11" y="100"/>
                </a:cxn>
                <a:cxn ang="0">
                  <a:pos x="5" y="97"/>
                </a:cxn>
                <a:cxn ang="0">
                  <a:pos x="2" y="104"/>
                </a:cxn>
                <a:cxn ang="0">
                  <a:pos x="3" y="111"/>
                </a:cxn>
                <a:cxn ang="0">
                  <a:pos x="3" y="115"/>
                </a:cxn>
                <a:cxn ang="0">
                  <a:pos x="8" y="120"/>
                </a:cxn>
                <a:cxn ang="0">
                  <a:pos x="8" y="126"/>
                </a:cxn>
                <a:cxn ang="0">
                  <a:pos x="11" y="129"/>
                </a:cxn>
                <a:cxn ang="0">
                  <a:pos x="13" y="131"/>
                </a:cxn>
                <a:cxn ang="0">
                  <a:pos x="20" y="129"/>
                </a:cxn>
                <a:cxn ang="0">
                  <a:pos x="23" y="128"/>
                </a:cxn>
                <a:cxn ang="0">
                  <a:pos x="26" y="126"/>
                </a:cxn>
                <a:cxn ang="0">
                  <a:pos x="28" y="131"/>
                </a:cxn>
                <a:cxn ang="0">
                  <a:pos x="29" y="134"/>
                </a:cxn>
                <a:cxn ang="0">
                  <a:pos x="31" y="137"/>
                </a:cxn>
                <a:cxn ang="0">
                  <a:pos x="31" y="140"/>
                </a:cxn>
                <a:cxn ang="0">
                  <a:pos x="32" y="145"/>
                </a:cxn>
                <a:cxn ang="0">
                  <a:pos x="35" y="150"/>
                </a:cxn>
                <a:cxn ang="0">
                  <a:pos x="45" y="148"/>
                </a:cxn>
                <a:cxn ang="0">
                  <a:pos x="49" y="146"/>
                </a:cxn>
                <a:cxn ang="0">
                  <a:pos x="55" y="146"/>
                </a:cxn>
                <a:cxn ang="0">
                  <a:pos x="55" y="140"/>
                </a:cxn>
                <a:cxn ang="0">
                  <a:pos x="57" y="132"/>
                </a:cxn>
                <a:cxn ang="0">
                  <a:pos x="63" y="129"/>
                </a:cxn>
                <a:cxn ang="0">
                  <a:pos x="63" y="125"/>
                </a:cxn>
                <a:cxn ang="0">
                  <a:pos x="66" y="122"/>
                </a:cxn>
                <a:cxn ang="0">
                  <a:pos x="66" y="117"/>
                </a:cxn>
                <a:cxn ang="0">
                  <a:pos x="69" y="118"/>
                </a:cxn>
                <a:cxn ang="0">
                  <a:pos x="72" y="115"/>
                </a:cxn>
                <a:cxn ang="0">
                  <a:pos x="77" y="114"/>
                </a:cxn>
                <a:cxn ang="0">
                  <a:pos x="81" y="109"/>
                </a:cxn>
                <a:cxn ang="0">
                  <a:pos x="86" y="104"/>
                </a:cxn>
                <a:cxn ang="0">
                  <a:pos x="95" y="100"/>
                </a:cxn>
                <a:cxn ang="0">
                  <a:pos x="98" y="101"/>
                </a:cxn>
                <a:cxn ang="0">
                  <a:pos x="101" y="101"/>
                </a:cxn>
              </a:cxnLst>
              <a:rect l="0" t="0" r="r" b="b"/>
              <a:pathLst>
                <a:path w="133" h="153">
                  <a:moveTo>
                    <a:pt x="101" y="101"/>
                  </a:moveTo>
                  <a:cubicBezTo>
                    <a:pt x="110" y="103"/>
                    <a:pt x="106" y="98"/>
                    <a:pt x="113" y="98"/>
                  </a:cubicBezTo>
                  <a:cubicBezTo>
                    <a:pt x="123" y="98"/>
                    <a:pt x="124" y="97"/>
                    <a:pt x="126" y="97"/>
                  </a:cubicBezTo>
                  <a:cubicBezTo>
                    <a:pt x="127" y="98"/>
                    <a:pt x="126" y="95"/>
                    <a:pt x="129" y="95"/>
                  </a:cubicBezTo>
                  <a:cubicBezTo>
                    <a:pt x="132" y="95"/>
                    <a:pt x="130" y="90"/>
                    <a:pt x="132" y="87"/>
                  </a:cubicBezTo>
                  <a:cubicBezTo>
                    <a:pt x="133" y="86"/>
                    <a:pt x="132" y="59"/>
                    <a:pt x="132" y="59"/>
                  </a:cubicBezTo>
                  <a:cubicBezTo>
                    <a:pt x="124" y="62"/>
                    <a:pt x="123" y="61"/>
                    <a:pt x="124" y="59"/>
                  </a:cubicBezTo>
                  <a:cubicBezTo>
                    <a:pt x="126" y="56"/>
                    <a:pt x="126" y="51"/>
                    <a:pt x="121" y="51"/>
                  </a:cubicBezTo>
                  <a:cubicBezTo>
                    <a:pt x="116" y="51"/>
                    <a:pt x="120" y="48"/>
                    <a:pt x="115" y="48"/>
                  </a:cubicBezTo>
                  <a:cubicBezTo>
                    <a:pt x="112" y="50"/>
                    <a:pt x="113" y="45"/>
                    <a:pt x="110" y="44"/>
                  </a:cubicBezTo>
                  <a:cubicBezTo>
                    <a:pt x="107" y="42"/>
                    <a:pt x="110" y="42"/>
                    <a:pt x="107" y="39"/>
                  </a:cubicBezTo>
                  <a:cubicBezTo>
                    <a:pt x="106" y="37"/>
                    <a:pt x="61" y="0"/>
                    <a:pt x="61" y="0"/>
                  </a:cubicBezTo>
                  <a:cubicBezTo>
                    <a:pt x="46" y="0"/>
                    <a:pt x="46" y="0"/>
                    <a:pt x="46" y="0"/>
                  </a:cubicBezTo>
                  <a:cubicBezTo>
                    <a:pt x="46" y="0"/>
                    <a:pt x="54" y="81"/>
                    <a:pt x="54" y="86"/>
                  </a:cubicBezTo>
                  <a:cubicBezTo>
                    <a:pt x="55" y="90"/>
                    <a:pt x="58" y="83"/>
                    <a:pt x="55" y="97"/>
                  </a:cubicBezTo>
                  <a:cubicBezTo>
                    <a:pt x="55" y="97"/>
                    <a:pt x="31" y="97"/>
                    <a:pt x="26" y="97"/>
                  </a:cubicBezTo>
                  <a:cubicBezTo>
                    <a:pt x="23" y="97"/>
                    <a:pt x="25" y="93"/>
                    <a:pt x="23" y="97"/>
                  </a:cubicBezTo>
                  <a:cubicBezTo>
                    <a:pt x="23" y="98"/>
                    <a:pt x="19" y="98"/>
                    <a:pt x="16" y="97"/>
                  </a:cubicBezTo>
                  <a:cubicBezTo>
                    <a:pt x="11" y="95"/>
                    <a:pt x="13" y="103"/>
                    <a:pt x="11" y="100"/>
                  </a:cubicBezTo>
                  <a:cubicBezTo>
                    <a:pt x="10" y="97"/>
                    <a:pt x="8" y="92"/>
                    <a:pt x="5" y="97"/>
                  </a:cubicBezTo>
                  <a:cubicBezTo>
                    <a:pt x="2" y="101"/>
                    <a:pt x="8" y="101"/>
                    <a:pt x="2" y="104"/>
                  </a:cubicBezTo>
                  <a:cubicBezTo>
                    <a:pt x="0" y="109"/>
                    <a:pt x="3" y="106"/>
                    <a:pt x="3" y="111"/>
                  </a:cubicBezTo>
                  <a:cubicBezTo>
                    <a:pt x="3" y="115"/>
                    <a:pt x="2" y="112"/>
                    <a:pt x="3" y="115"/>
                  </a:cubicBezTo>
                  <a:cubicBezTo>
                    <a:pt x="5" y="120"/>
                    <a:pt x="5" y="115"/>
                    <a:pt x="8" y="120"/>
                  </a:cubicBezTo>
                  <a:cubicBezTo>
                    <a:pt x="10" y="123"/>
                    <a:pt x="8" y="123"/>
                    <a:pt x="8" y="126"/>
                  </a:cubicBezTo>
                  <a:cubicBezTo>
                    <a:pt x="6" y="131"/>
                    <a:pt x="10" y="132"/>
                    <a:pt x="11" y="129"/>
                  </a:cubicBezTo>
                  <a:cubicBezTo>
                    <a:pt x="11" y="128"/>
                    <a:pt x="13" y="129"/>
                    <a:pt x="13" y="131"/>
                  </a:cubicBezTo>
                  <a:cubicBezTo>
                    <a:pt x="16" y="134"/>
                    <a:pt x="14" y="126"/>
                    <a:pt x="20" y="129"/>
                  </a:cubicBezTo>
                  <a:cubicBezTo>
                    <a:pt x="23" y="132"/>
                    <a:pt x="22" y="129"/>
                    <a:pt x="23" y="128"/>
                  </a:cubicBezTo>
                  <a:cubicBezTo>
                    <a:pt x="26" y="128"/>
                    <a:pt x="22" y="125"/>
                    <a:pt x="26" y="126"/>
                  </a:cubicBezTo>
                  <a:cubicBezTo>
                    <a:pt x="29" y="128"/>
                    <a:pt x="28" y="129"/>
                    <a:pt x="28" y="131"/>
                  </a:cubicBezTo>
                  <a:cubicBezTo>
                    <a:pt x="29" y="131"/>
                    <a:pt x="28" y="134"/>
                    <a:pt x="29" y="134"/>
                  </a:cubicBezTo>
                  <a:cubicBezTo>
                    <a:pt x="31" y="134"/>
                    <a:pt x="34" y="137"/>
                    <a:pt x="31" y="137"/>
                  </a:cubicBezTo>
                  <a:cubicBezTo>
                    <a:pt x="29" y="139"/>
                    <a:pt x="29" y="143"/>
                    <a:pt x="31" y="140"/>
                  </a:cubicBezTo>
                  <a:cubicBezTo>
                    <a:pt x="32" y="139"/>
                    <a:pt x="34" y="140"/>
                    <a:pt x="32" y="145"/>
                  </a:cubicBezTo>
                  <a:cubicBezTo>
                    <a:pt x="32" y="148"/>
                    <a:pt x="34" y="145"/>
                    <a:pt x="35" y="150"/>
                  </a:cubicBezTo>
                  <a:cubicBezTo>
                    <a:pt x="42" y="142"/>
                    <a:pt x="40" y="153"/>
                    <a:pt x="45" y="148"/>
                  </a:cubicBezTo>
                  <a:cubicBezTo>
                    <a:pt x="48" y="143"/>
                    <a:pt x="49" y="140"/>
                    <a:pt x="49" y="146"/>
                  </a:cubicBezTo>
                  <a:cubicBezTo>
                    <a:pt x="49" y="151"/>
                    <a:pt x="52" y="146"/>
                    <a:pt x="55" y="146"/>
                  </a:cubicBezTo>
                  <a:cubicBezTo>
                    <a:pt x="57" y="142"/>
                    <a:pt x="54" y="140"/>
                    <a:pt x="55" y="140"/>
                  </a:cubicBezTo>
                  <a:cubicBezTo>
                    <a:pt x="57" y="139"/>
                    <a:pt x="57" y="134"/>
                    <a:pt x="57" y="132"/>
                  </a:cubicBezTo>
                  <a:cubicBezTo>
                    <a:pt x="55" y="131"/>
                    <a:pt x="61" y="132"/>
                    <a:pt x="63" y="129"/>
                  </a:cubicBezTo>
                  <a:cubicBezTo>
                    <a:pt x="65" y="126"/>
                    <a:pt x="65" y="126"/>
                    <a:pt x="63" y="125"/>
                  </a:cubicBezTo>
                  <a:cubicBezTo>
                    <a:pt x="63" y="123"/>
                    <a:pt x="68" y="125"/>
                    <a:pt x="66" y="122"/>
                  </a:cubicBezTo>
                  <a:cubicBezTo>
                    <a:pt x="65" y="120"/>
                    <a:pt x="65" y="118"/>
                    <a:pt x="66" y="117"/>
                  </a:cubicBezTo>
                  <a:cubicBezTo>
                    <a:pt x="68" y="115"/>
                    <a:pt x="66" y="118"/>
                    <a:pt x="69" y="118"/>
                  </a:cubicBezTo>
                  <a:cubicBezTo>
                    <a:pt x="72" y="120"/>
                    <a:pt x="72" y="117"/>
                    <a:pt x="72" y="115"/>
                  </a:cubicBezTo>
                  <a:cubicBezTo>
                    <a:pt x="72" y="112"/>
                    <a:pt x="77" y="117"/>
                    <a:pt x="77" y="114"/>
                  </a:cubicBezTo>
                  <a:cubicBezTo>
                    <a:pt x="77" y="109"/>
                    <a:pt x="78" y="108"/>
                    <a:pt x="81" y="109"/>
                  </a:cubicBezTo>
                  <a:cubicBezTo>
                    <a:pt x="84" y="111"/>
                    <a:pt x="81" y="106"/>
                    <a:pt x="86" y="104"/>
                  </a:cubicBezTo>
                  <a:cubicBezTo>
                    <a:pt x="95" y="101"/>
                    <a:pt x="92" y="98"/>
                    <a:pt x="95" y="100"/>
                  </a:cubicBezTo>
                  <a:cubicBezTo>
                    <a:pt x="97" y="101"/>
                    <a:pt x="97" y="100"/>
                    <a:pt x="98" y="101"/>
                  </a:cubicBezTo>
                  <a:cubicBezTo>
                    <a:pt x="100" y="101"/>
                    <a:pt x="100" y="101"/>
                    <a:pt x="101" y="101"/>
                  </a:cubicBezTo>
                </a:path>
              </a:pathLst>
            </a:custGeom>
            <a:grpFill/>
            <a:ln w="6350" cmpd="sng">
              <a:solidFill>
                <a:schemeClr val="bg1"/>
              </a:solidFill>
              <a:round/>
              <a:headEnd/>
              <a:tailEnd/>
            </a:ln>
          </p:spPr>
          <p:txBody>
            <a:bodyPr/>
            <a:lstStyle/>
            <a:p>
              <a:endParaRPr lang="en-GB" sz="1539" dirty="0"/>
            </a:p>
          </p:txBody>
        </p:sp>
        <p:sp>
          <p:nvSpPr>
            <p:cNvPr id="493" name="Freeform 112"/>
            <p:cNvSpPr>
              <a:spLocks/>
            </p:cNvSpPr>
            <p:nvPr/>
          </p:nvSpPr>
          <p:spPr bwMode="auto">
            <a:xfrm>
              <a:off x="4525479" y="4287531"/>
              <a:ext cx="308502" cy="398474"/>
            </a:xfrm>
            <a:custGeom>
              <a:avLst/>
              <a:gdLst/>
              <a:ahLst/>
              <a:cxnLst>
                <a:cxn ang="0">
                  <a:pos x="7" y="112"/>
                </a:cxn>
                <a:cxn ang="0">
                  <a:pos x="22" y="109"/>
                </a:cxn>
                <a:cxn ang="0">
                  <a:pos x="29" y="114"/>
                </a:cxn>
                <a:cxn ang="0">
                  <a:pos x="40" y="128"/>
                </a:cxn>
                <a:cxn ang="0">
                  <a:pos x="43" y="120"/>
                </a:cxn>
                <a:cxn ang="0">
                  <a:pos x="49" y="123"/>
                </a:cxn>
                <a:cxn ang="0">
                  <a:pos x="54" y="120"/>
                </a:cxn>
                <a:cxn ang="0">
                  <a:pos x="61" y="120"/>
                </a:cxn>
                <a:cxn ang="0">
                  <a:pos x="64" y="120"/>
                </a:cxn>
                <a:cxn ang="0">
                  <a:pos x="93" y="120"/>
                </a:cxn>
                <a:cxn ang="0">
                  <a:pos x="92" y="109"/>
                </a:cxn>
                <a:cxn ang="0">
                  <a:pos x="84" y="23"/>
                </a:cxn>
                <a:cxn ang="0">
                  <a:pos x="99" y="23"/>
                </a:cxn>
                <a:cxn ang="0">
                  <a:pos x="67" y="0"/>
                </a:cxn>
                <a:cxn ang="0">
                  <a:pos x="67" y="14"/>
                </a:cxn>
                <a:cxn ang="0">
                  <a:pos x="42" y="14"/>
                </a:cxn>
                <a:cxn ang="0">
                  <a:pos x="42" y="39"/>
                </a:cxn>
                <a:cxn ang="0">
                  <a:pos x="34" y="61"/>
                </a:cxn>
                <a:cxn ang="0">
                  <a:pos x="3" y="61"/>
                </a:cxn>
                <a:cxn ang="0">
                  <a:pos x="2" y="67"/>
                </a:cxn>
                <a:cxn ang="0">
                  <a:pos x="3" y="64"/>
                </a:cxn>
                <a:cxn ang="0">
                  <a:pos x="5" y="69"/>
                </a:cxn>
                <a:cxn ang="0">
                  <a:pos x="8" y="75"/>
                </a:cxn>
                <a:cxn ang="0">
                  <a:pos x="7" y="81"/>
                </a:cxn>
                <a:cxn ang="0">
                  <a:pos x="8" y="101"/>
                </a:cxn>
                <a:cxn ang="0">
                  <a:pos x="7" y="112"/>
                </a:cxn>
              </a:cxnLst>
              <a:rect l="0" t="0" r="r" b="b"/>
              <a:pathLst>
                <a:path w="99" h="128">
                  <a:moveTo>
                    <a:pt x="7" y="112"/>
                  </a:moveTo>
                  <a:cubicBezTo>
                    <a:pt x="7" y="107"/>
                    <a:pt x="17" y="109"/>
                    <a:pt x="22" y="109"/>
                  </a:cubicBezTo>
                  <a:cubicBezTo>
                    <a:pt x="25" y="107"/>
                    <a:pt x="28" y="112"/>
                    <a:pt x="29" y="114"/>
                  </a:cubicBezTo>
                  <a:cubicBezTo>
                    <a:pt x="32" y="115"/>
                    <a:pt x="37" y="125"/>
                    <a:pt x="40" y="128"/>
                  </a:cubicBezTo>
                  <a:cubicBezTo>
                    <a:pt x="46" y="125"/>
                    <a:pt x="40" y="125"/>
                    <a:pt x="43" y="120"/>
                  </a:cubicBezTo>
                  <a:cubicBezTo>
                    <a:pt x="46" y="115"/>
                    <a:pt x="48" y="120"/>
                    <a:pt x="49" y="123"/>
                  </a:cubicBezTo>
                  <a:cubicBezTo>
                    <a:pt x="51" y="126"/>
                    <a:pt x="49" y="118"/>
                    <a:pt x="54" y="120"/>
                  </a:cubicBezTo>
                  <a:cubicBezTo>
                    <a:pt x="57" y="121"/>
                    <a:pt x="61" y="121"/>
                    <a:pt x="61" y="120"/>
                  </a:cubicBezTo>
                  <a:cubicBezTo>
                    <a:pt x="63" y="117"/>
                    <a:pt x="61" y="120"/>
                    <a:pt x="64" y="120"/>
                  </a:cubicBezTo>
                  <a:cubicBezTo>
                    <a:pt x="69" y="120"/>
                    <a:pt x="93" y="120"/>
                    <a:pt x="93" y="120"/>
                  </a:cubicBezTo>
                  <a:cubicBezTo>
                    <a:pt x="96" y="106"/>
                    <a:pt x="93" y="114"/>
                    <a:pt x="92" y="109"/>
                  </a:cubicBezTo>
                  <a:cubicBezTo>
                    <a:pt x="92" y="104"/>
                    <a:pt x="84" y="23"/>
                    <a:pt x="84" y="23"/>
                  </a:cubicBezTo>
                  <a:cubicBezTo>
                    <a:pt x="99" y="23"/>
                    <a:pt x="99" y="23"/>
                    <a:pt x="99" y="23"/>
                  </a:cubicBezTo>
                  <a:cubicBezTo>
                    <a:pt x="67" y="0"/>
                    <a:pt x="67" y="0"/>
                    <a:pt x="67" y="0"/>
                  </a:cubicBezTo>
                  <a:cubicBezTo>
                    <a:pt x="67" y="14"/>
                    <a:pt x="67" y="14"/>
                    <a:pt x="67" y="14"/>
                  </a:cubicBezTo>
                  <a:cubicBezTo>
                    <a:pt x="42" y="14"/>
                    <a:pt x="42" y="14"/>
                    <a:pt x="42" y="14"/>
                  </a:cubicBezTo>
                  <a:cubicBezTo>
                    <a:pt x="42" y="39"/>
                    <a:pt x="42" y="39"/>
                    <a:pt x="42" y="39"/>
                  </a:cubicBezTo>
                  <a:cubicBezTo>
                    <a:pt x="32" y="44"/>
                    <a:pt x="31" y="42"/>
                    <a:pt x="34" y="61"/>
                  </a:cubicBezTo>
                  <a:cubicBezTo>
                    <a:pt x="34" y="61"/>
                    <a:pt x="5" y="61"/>
                    <a:pt x="3" y="61"/>
                  </a:cubicBezTo>
                  <a:cubicBezTo>
                    <a:pt x="2" y="61"/>
                    <a:pt x="0" y="64"/>
                    <a:pt x="2" y="67"/>
                  </a:cubicBezTo>
                  <a:cubicBezTo>
                    <a:pt x="3" y="67"/>
                    <a:pt x="2" y="62"/>
                    <a:pt x="3" y="64"/>
                  </a:cubicBezTo>
                  <a:cubicBezTo>
                    <a:pt x="5" y="64"/>
                    <a:pt x="3" y="69"/>
                    <a:pt x="5" y="69"/>
                  </a:cubicBezTo>
                  <a:cubicBezTo>
                    <a:pt x="7" y="67"/>
                    <a:pt x="8" y="72"/>
                    <a:pt x="8" y="75"/>
                  </a:cubicBezTo>
                  <a:cubicBezTo>
                    <a:pt x="8" y="79"/>
                    <a:pt x="3" y="79"/>
                    <a:pt x="7" y="81"/>
                  </a:cubicBezTo>
                  <a:cubicBezTo>
                    <a:pt x="8" y="82"/>
                    <a:pt x="11" y="93"/>
                    <a:pt x="8" y="101"/>
                  </a:cubicBezTo>
                  <a:cubicBezTo>
                    <a:pt x="7" y="107"/>
                    <a:pt x="5" y="109"/>
                    <a:pt x="7" y="112"/>
                  </a:cubicBezTo>
                </a:path>
              </a:pathLst>
            </a:custGeom>
            <a:grpFill/>
            <a:ln w="6350" cmpd="sng">
              <a:solidFill>
                <a:schemeClr val="bg1"/>
              </a:solidFill>
              <a:round/>
              <a:headEnd/>
              <a:tailEnd/>
            </a:ln>
          </p:spPr>
          <p:txBody>
            <a:bodyPr/>
            <a:lstStyle/>
            <a:p>
              <a:endParaRPr lang="en-GB" sz="1539" dirty="0"/>
            </a:p>
          </p:txBody>
        </p:sp>
        <p:sp>
          <p:nvSpPr>
            <p:cNvPr id="494" name="Freeform 113"/>
            <p:cNvSpPr>
              <a:spLocks/>
            </p:cNvSpPr>
            <p:nvPr/>
          </p:nvSpPr>
          <p:spPr bwMode="auto">
            <a:xfrm>
              <a:off x="5020368" y="4705287"/>
              <a:ext cx="298861" cy="298855"/>
            </a:xfrm>
            <a:custGeom>
              <a:avLst/>
              <a:gdLst/>
              <a:ahLst/>
              <a:cxnLst>
                <a:cxn ang="0">
                  <a:pos x="90" y="9"/>
                </a:cxn>
                <a:cxn ang="0">
                  <a:pos x="93" y="22"/>
                </a:cxn>
                <a:cxn ang="0">
                  <a:pos x="84" y="39"/>
                </a:cxn>
                <a:cxn ang="0">
                  <a:pos x="77" y="54"/>
                </a:cxn>
                <a:cxn ang="0">
                  <a:pos x="70" y="70"/>
                </a:cxn>
                <a:cxn ang="0">
                  <a:pos x="64" y="71"/>
                </a:cxn>
                <a:cxn ang="0">
                  <a:pos x="56" y="73"/>
                </a:cxn>
                <a:cxn ang="0">
                  <a:pos x="50" y="79"/>
                </a:cxn>
                <a:cxn ang="0">
                  <a:pos x="45" y="92"/>
                </a:cxn>
                <a:cxn ang="0">
                  <a:pos x="42" y="88"/>
                </a:cxn>
                <a:cxn ang="0">
                  <a:pos x="35" y="93"/>
                </a:cxn>
                <a:cxn ang="0">
                  <a:pos x="32" y="95"/>
                </a:cxn>
                <a:cxn ang="0">
                  <a:pos x="26" y="96"/>
                </a:cxn>
                <a:cxn ang="0">
                  <a:pos x="18" y="81"/>
                </a:cxn>
                <a:cxn ang="0">
                  <a:pos x="9" y="75"/>
                </a:cxn>
                <a:cxn ang="0">
                  <a:pos x="4" y="75"/>
                </a:cxn>
                <a:cxn ang="0">
                  <a:pos x="0" y="76"/>
                </a:cxn>
                <a:cxn ang="0">
                  <a:pos x="0" y="54"/>
                </a:cxn>
                <a:cxn ang="0">
                  <a:pos x="3" y="47"/>
                </a:cxn>
                <a:cxn ang="0">
                  <a:pos x="7" y="36"/>
                </a:cxn>
                <a:cxn ang="0">
                  <a:pos x="6" y="23"/>
                </a:cxn>
                <a:cxn ang="0">
                  <a:pos x="9" y="14"/>
                </a:cxn>
                <a:cxn ang="0">
                  <a:pos x="10" y="5"/>
                </a:cxn>
                <a:cxn ang="0">
                  <a:pos x="18" y="3"/>
                </a:cxn>
                <a:cxn ang="0">
                  <a:pos x="23" y="2"/>
                </a:cxn>
                <a:cxn ang="0">
                  <a:pos x="30" y="8"/>
                </a:cxn>
                <a:cxn ang="0">
                  <a:pos x="41" y="6"/>
                </a:cxn>
                <a:cxn ang="0">
                  <a:pos x="50" y="13"/>
                </a:cxn>
                <a:cxn ang="0">
                  <a:pos x="62" y="6"/>
                </a:cxn>
                <a:cxn ang="0">
                  <a:pos x="77" y="8"/>
                </a:cxn>
                <a:cxn ang="0">
                  <a:pos x="85" y="3"/>
                </a:cxn>
                <a:cxn ang="0">
                  <a:pos x="90" y="9"/>
                </a:cxn>
              </a:cxnLst>
              <a:rect l="0" t="0" r="r" b="b"/>
              <a:pathLst>
                <a:path w="96" h="96">
                  <a:moveTo>
                    <a:pt x="90" y="9"/>
                  </a:moveTo>
                  <a:cubicBezTo>
                    <a:pt x="88" y="22"/>
                    <a:pt x="96" y="14"/>
                    <a:pt x="93" y="22"/>
                  </a:cubicBezTo>
                  <a:cubicBezTo>
                    <a:pt x="91" y="31"/>
                    <a:pt x="88" y="23"/>
                    <a:pt x="84" y="39"/>
                  </a:cubicBezTo>
                  <a:cubicBezTo>
                    <a:pt x="80" y="53"/>
                    <a:pt x="80" y="53"/>
                    <a:pt x="77" y="54"/>
                  </a:cubicBezTo>
                  <a:cubicBezTo>
                    <a:pt x="74" y="56"/>
                    <a:pt x="73" y="65"/>
                    <a:pt x="70" y="70"/>
                  </a:cubicBezTo>
                  <a:cubicBezTo>
                    <a:pt x="67" y="76"/>
                    <a:pt x="68" y="76"/>
                    <a:pt x="64" y="71"/>
                  </a:cubicBezTo>
                  <a:cubicBezTo>
                    <a:pt x="61" y="67"/>
                    <a:pt x="56" y="68"/>
                    <a:pt x="56" y="73"/>
                  </a:cubicBezTo>
                  <a:cubicBezTo>
                    <a:pt x="55" y="76"/>
                    <a:pt x="52" y="73"/>
                    <a:pt x="50" y="79"/>
                  </a:cubicBezTo>
                  <a:cubicBezTo>
                    <a:pt x="47" y="84"/>
                    <a:pt x="49" y="85"/>
                    <a:pt x="45" y="92"/>
                  </a:cubicBezTo>
                  <a:cubicBezTo>
                    <a:pt x="42" y="88"/>
                    <a:pt x="42" y="88"/>
                    <a:pt x="42" y="88"/>
                  </a:cubicBezTo>
                  <a:cubicBezTo>
                    <a:pt x="47" y="95"/>
                    <a:pt x="36" y="95"/>
                    <a:pt x="35" y="93"/>
                  </a:cubicBezTo>
                  <a:cubicBezTo>
                    <a:pt x="33" y="92"/>
                    <a:pt x="36" y="95"/>
                    <a:pt x="32" y="95"/>
                  </a:cubicBezTo>
                  <a:cubicBezTo>
                    <a:pt x="30" y="96"/>
                    <a:pt x="30" y="96"/>
                    <a:pt x="26" y="96"/>
                  </a:cubicBezTo>
                  <a:cubicBezTo>
                    <a:pt x="21" y="96"/>
                    <a:pt x="20" y="84"/>
                    <a:pt x="18" y="81"/>
                  </a:cubicBezTo>
                  <a:cubicBezTo>
                    <a:pt x="13" y="76"/>
                    <a:pt x="12" y="75"/>
                    <a:pt x="9" y="75"/>
                  </a:cubicBezTo>
                  <a:cubicBezTo>
                    <a:pt x="4" y="76"/>
                    <a:pt x="6" y="73"/>
                    <a:pt x="4" y="75"/>
                  </a:cubicBezTo>
                  <a:cubicBezTo>
                    <a:pt x="4" y="76"/>
                    <a:pt x="3" y="76"/>
                    <a:pt x="0" y="76"/>
                  </a:cubicBezTo>
                  <a:cubicBezTo>
                    <a:pt x="1" y="67"/>
                    <a:pt x="0" y="62"/>
                    <a:pt x="0" y="54"/>
                  </a:cubicBezTo>
                  <a:cubicBezTo>
                    <a:pt x="0" y="47"/>
                    <a:pt x="1" y="51"/>
                    <a:pt x="3" y="47"/>
                  </a:cubicBezTo>
                  <a:cubicBezTo>
                    <a:pt x="3" y="42"/>
                    <a:pt x="4" y="44"/>
                    <a:pt x="7" y="36"/>
                  </a:cubicBezTo>
                  <a:cubicBezTo>
                    <a:pt x="10" y="28"/>
                    <a:pt x="4" y="28"/>
                    <a:pt x="6" y="23"/>
                  </a:cubicBezTo>
                  <a:cubicBezTo>
                    <a:pt x="7" y="20"/>
                    <a:pt x="4" y="16"/>
                    <a:pt x="9" y="14"/>
                  </a:cubicBezTo>
                  <a:cubicBezTo>
                    <a:pt x="12" y="11"/>
                    <a:pt x="9" y="8"/>
                    <a:pt x="10" y="5"/>
                  </a:cubicBezTo>
                  <a:cubicBezTo>
                    <a:pt x="13" y="3"/>
                    <a:pt x="13" y="3"/>
                    <a:pt x="18" y="3"/>
                  </a:cubicBezTo>
                  <a:cubicBezTo>
                    <a:pt x="21" y="3"/>
                    <a:pt x="20" y="0"/>
                    <a:pt x="23" y="2"/>
                  </a:cubicBezTo>
                  <a:cubicBezTo>
                    <a:pt x="26" y="3"/>
                    <a:pt x="29" y="2"/>
                    <a:pt x="30" y="8"/>
                  </a:cubicBezTo>
                  <a:cubicBezTo>
                    <a:pt x="33" y="14"/>
                    <a:pt x="38" y="6"/>
                    <a:pt x="41" y="6"/>
                  </a:cubicBezTo>
                  <a:cubicBezTo>
                    <a:pt x="42" y="6"/>
                    <a:pt x="45" y="11"/>
                    <a:pt x="50" y="13"/>
                  </a:cubicBezTo>
                  <a:cubicBezTo>
                    <a:pt x="56" y="13"/>
                    <a:pt x="55" y="8"/>
                    <a:pt x="62" y="6"/>
                  </a:cubicBezTo>
                  <a:cubicBezTo>
                    <a:pt x="71" y="5"/>
                    <a:pt x="76" y="13"/>
                    <a:pt x="77" y="8"/>
                  </a:cubicBezTo>
                  <a:cubicBezTo>
                    <a:pt x="79" y="3"/>
                    <a:pt x="80" y="6"/>
                    <a:pt x="85" y="3"/>
                  </a:cubicBezTo>
                  <a:cubicBezTo>
                    <a:pt x="90" y="9"/>
                    <a:pt x="90" y="9"/>
                    <a:pt x="90" y="9"/>
                  </a:cubicBezTo>
                  <a:close/>
                </a:path>
              </a:pathLst>
            </a:custGeom>
            <a:grpFill/>
            <a:ln w="6350" cmpd="sng">
              <a:solidFill>
                <a:schemeClr val="bg1"/>
              </a:solidFill>
              <a:round/>
              <a:headEnd/>
              <a:tailEnd/>
            </a:ln>
          </p:spPr>
          <p:txBody>
            <a:bodyPr/>
            <a:lstStyle/>
            <a:p>
              <a:endParaRPr lang="en-GB" sz="1539" dirty="0"/>
            </a:p>
          </p:txBody>
        </p:sp>
        <p:sp>
          <p:nvSpPr>
            <p:cNvPr id="495" name="Freeform 114"/>
            <p:cNvSpPr>
              <a:spLocks/>
            </p:cNvSpPr>
            <p:nvPr/>
          </p:nvSpPr>
          <p:spPr bwMode="auto">
            <a:xfrm>
              <a:off x="5304768" y="4798478"/>
              <a:ext cx="326177" cy="268327"/>
            </a:xfrm>
            <a:custGeom>
              <a:avLst/>
              <a:gdLst/>
              <a:ahLst/>
              <a:cxnLst>
                <a:cxn ang="0">
                  <a:pos x="105" y="58"/>
                </a:cxn>
                <a:cxn ang="0">
                  <a:pos x="99" y="58"/>
                </a:cxn>
                <a:cxn ang="0">
                  <a:pos x="87" y="57"/>
                </a:cxn>
                <a:cxn ang="0">
                  <a:pos x="76" y="60"/>
                </a:cxn>
                <a:cxn ang="0">
                  <a:pos x="67" y="63"/>
                </a:cxn>
                <a:cxn ang="0">
                  <a:pos x="50" y="65"/>
                </a:cxn>
                <a:cxn ang="0">
                  <a:pos x="44" y="58"/>
                </a:cxn>
                <a:cxn ang="0">
                  <a:pos x="35" y="65"/>
                </a:cxn>
                <a:cxn ang="0">
                  <a:pos x="35" y="74"/>
                </a:cxn>
                <a:cxn ang="0">
                  <a:pos x="28" y="72"/>
                </a:cxn>
                <a:cxn ang="0">
                  <a:pos x="20" y="72"/>
                </a:cxn>
                <a:cxn ang="0">
                  <a:pos x="15" y="86"/>
                </a:cxn>
                <a:cxn ang="0">
                  <a:pos x="8" y="71"/>
                </a:cxn>
                <a:cxn ang="0">
                  <a:pos x="5" y="65"/>
                </a:cxn>
                <a:cxn ang="0">
                  <a:pos x="2" y="52"/>
                </a:cxn>
                <a:cxn ang="0">
                  <a:pos x="2" y="48"/>
                </a:cxn>
                <a:cxn ang="0">
                  <a:pos x="9" y="34"/>
                </a:cxn>
                <a:cxn ang="0">
                  <a:pos x="17" y="32"/>
                </a:cxn>
                <a:cxn ang="0">
                  <a:pos x="21" y="32"/>
                </a:cxn>
                <a:cxn ang="0">
                  <a:pos x="37" y="26"/>
                </a:cxn>
                <a:cxn ang="0">
                  <a:pos x="37" y="20"/>
                </a:cxn>
                <a:cxn ang="0">
                  <a:pos x="53" y="14"/>
                </a:cxn>
                <a:cxn ang="0">
                  <a:pos x="58" y="4"/>
                </a:cxn>
                <a:cxn ang="0">
                  <a:pos x="69" y="1"/>
                </a:cxn>
                <a:cxn ang="0">
                  <a:pos x="73" y="17"/>
                </a:cxn>
                <a:cxn ang="0">
                  <a:pos x="78" y="24"/>
                </a:cxn>
                <a:cxn ang="0">
                  <a:pos x="85" y="29"/>
                </a:cxn>
                <a:cxn ang="0">
                  <a:pos x="90" y="37"/>
                </a:cxn>
                <a:cxn ang="0">
                  <a:pos x="96" y="44"/>
                </a:cxn>
                <a:cxn ang="0">
                  <a:pos x="101" y="51"/>
                </a:cxn>
                <a:cxn ang="0">
                  <a:pos x="105" y="58"/>
                </a:cxn>
              </a:cxnLst>
              <a:rect l="0" t="0" r="r" b="b"/>
              <a:pathLst>
                <a:path w="105" h="86">
                  <a:moveTo>
                    <a:pt x="105" y="58"/>
                  </a:moveTo>
                  <a:cubicBezTo>
                    <a:pt x="102" y="58"/>
                    <a:pt x="102" y="55"/>
                    <a:pt x="99" y="58"/>
                  </a:cubicBezTo>
                  <a:cubicBezTo>
                    <a:pt x="97" y="62"/>
                    <a:pt x="90" y="52"/>
                    <a:pt x="87" y="57"/>
                  </a:cubicBezTo>
                  <a:cubicBezTo>
                    <a:pt x="84" y="62"/>
                    <a:pt x="84" y="55"/>
                    <a:pt x="76" y="60"/>
                  </a:cubicBezTo>
                  <a:cubicBezTo>
                    <a:pt x="67" y="66"/>
                    <a:pt x="70" y="55"/>
                    <a:pt x="67" y="63"/>
                  </a:cubicBezTo>
                  <a:cubicBezTo>
                    <a:pt x="64" y="71"/>
                    <a:pt x="59" y="65"/>
                    <a:pt x="50" y="65"/>
                  </a:cubicBezTo>
                  <a:cubicBezTo>
                    <a:pt x="47" y="65"/>
                    <a:pt x="50" y="62"/>
                    <a:pt x="44" y="58"/>
                  </a:cubicBezTo>
                  <a:cubicBezTo>
                    <a:pt x="37" y="55"/>
                    <a:pt x="37" y="63"/>
                    <a:pt x="35" y="65"/>
                  </a:cubicBezTo>
                  <a:cubicBezTo>
                    <a:pt x="32" y="66"/>
                    <a:pt x="34" y="69"/>
                    <a:pt x="35" y="74"/>
                  </a:cubicBezTo>
                  <a:cubicBezTo>
                    <a:pt x="32" y="71"/>
                    <a:pt x="31" y="75"/>
                    <a:pt x="28" y="72"/>
                  </a:cubicBezTo>
                  <a:cubicBezTo>
                    <a:pt x="25" y="71"/>
                    <a:pt x="25" y="74"/>
                    <a:pt x="20" y="72"/>
                  </a:cubicBezTo>
                  <a:cubicBezTo>
                    <a:pt x="15" y="72"/>
                    <a:pt x="18" y="80"/>
                    <a:pt x="15" y="86"/>
                  </a:cubicBezTo>
                  <a:cubicBezTo>
                    <a:pt x="14" y="75"/>
                    <a:pt x="11" y="74"/>
                    <a:pt x="8" y="71"/>
                  </a:cubicBezTo>
                  <a:cubicBezTo>
                    <a:pt x="5" y="68"/>
                    <a:pt x="8" y="65"/>
                    <a:pt x="5" y="65"/>
                  </a:cubicBezTo>
                  <a:cubicBezTo>
                    <a:pt x="3" y="63"/>
                    <a:pt x="2" y="58"/>
                    <a:pt x="2" y="52"/>
                  </a:cubicBezTo>
                  <a:cubicBezTo>
                    <a:pt x="3" y="48"/>
                    <a:pt x="0" y="49"/>
                    <a:pt x="2" y="48"/>
                  </a:cubicBezTo>
                  <a:cubicBezTo>
                    <a:pt x="5" y="46"/>
                    <a:pt x="6" y="40"/>
                    <a:pt x="9" y="34"/>
                  </a:cubicBezTo>
                  <a:cubicBezTo>
                    <a:pt x="12" y="35"/>
                    <a:pt x="15" y="34"/>
                    <a:pt x="17" y="32"/>
                  </a:cubicBezTo>
                  <a:cubicBezTo>
                    <a:pt x="18" y="29"/>
                    <a:pt x="18" y="35"/>
                    <a:pt x="21" y="32"/>
                  </a:cubicBezTo>
                  <a:cubicBezTo>
                    <a:pt x="28" y="27"/>
                    <a:pt x="32" y="32"/>
                    <a:pt x="37" y="26"/>
                  </a:cubicBezTo>
                  <a:cubicBezTo>
                    <a:pt x="40" y="21"/>
                    <a:pt x="35" y="21"/>
                    <a:pt x="37" y="20"/>
                  </a:cubicBezTo>
                  <a:cubicBezTo>
                    <a:pt x="38" y="18"/>
                    <a:pt x="47" y="21"/>
                    <a:pt x="53" y="14"/>
                  </a:cubicBezTo>
                  <a:cubicBezTo>
                    <a:pt x="58" y="6"/>
                    <a:pt x="59" y="9"/>
                    <a:pt x="58" y="4"/>
                  </a:cubicBezTo>
                  <a:cubicBezTo>
                    <a:pt x="58" y="3"/>
                    <a:pt x="66" y="0"/>
                    <a:pt x="69" y="1"/>
                  </a:cubicBezTo>
                  <a:cubicBezTo>
                    <a:pt x="72" y="6"/>
                    <a:pt x="76" y="10"/>
                    <a:pt x="73" y="17"/>
                  </a:cubicBezTo>
                  <a:cubicBezTo>
                    <a:pt x="72" y="27"/>
                    <a:pt x="81" y="21"/>
                    <a:pt x="78" y="24"/>
                  </a:cubicBezTo>
                  <a:cubicBezTo>
                    <a:pt x="76" y="29"/>
                    <a:pt x="82" y="26"/>
                    <a:pt x="85" y="29"/>
                  </a:cubicBezTo>
                  <a:cubicBezTo>
                    <a:pt x="88" y="34"/>
                    <a:pt x="84" y="32"/>
                    <a:pt x="90" y="37"/>
                  </a:cubicBezTo>
                  <a:cubicBezTo>
                    <a:pt x="94" y="41"/>
                    <a:pt x="96" y="41"/>
                    <a:pt x="96" y="44"/>
                  </a:cubicBezTo>
                  <a:cubicBezTo>
                    <a:pt x="94" y="48"/>
                    <a:pt x="96" y="48"/>
                    <a:pt x="101" y="51"/>
                  </a:cubicBezTo>
                  <a:cubicBezTo>
                    <a:pt x="104" y="51"/>
                    <a:pt x="102" y="55"/>
                    <a:pt x="105" y="58"/>
                  </a:cubicBezTo>
                </a:path>
              </a:pathLst>
            </a:custGeom>
            <a:grpFill/>
            <a:ln w="6350" cmpd="sng">
              <a:solidFill>
                <a:schemeClr val="bg1"/>
              </a:solidFill>
              <a:round/>
              <a:headEnd/>
              <a:tailEnd/>
            </a:ln>
          </p:spPr>
          <p:txBody>
            <a:bodyPr/>
            <a:lstStyle/>
            <a:p>
              <a:endParaRPr lang="en-GB" sz="1539" dirty="0"/>
            </a:p>
          </p:txBody>
        </p:sp>
        <p:sp>
          <p:nvSpPr>
            <p:cNvPr id="496" name="Freeform 115"/>
            <p:cNvSpPr>
              <a:spLocks/>
            </p:cNvSpPr>
            <p:nvPr/>
          </p:nvSpPr>
          <p:spPr bwMode="auto">
            <a:xfrm>
              <a:off x="5160158" y="4732602"/>
              <a:ext cx="194421" cy="351879"/>
            </a:xfrm>
            <a:custGeom>
              <a:avLst/>
              <a:gdLst/>
              <a:ahLst/>
              <a:cxnLst>
                <a:cxn ang="0">
                  <a:pos x="39" y="107"/>
                </a:cxn>
                <a:cxn ang="0">
                  <a:pos x="49" y="107"/>
                </a:cxn>
                <a:cxn ang="0">
                  <a:pos x="56" y="109"/>
                </a:cxn>
                <a:cxn ang="0">
                  <a:pos x="60" y="112"/>
                </a:cxn>
                <a:cxn ang="0">
                  <a:pos x="62" y="107"/>
                </a:cxn>
                <a:cxn ang="0">
                  <a:pos x="54" y="92"/>
                </a:cxn>
                <a:cxn ang="0">
                  <a:pos x="51" y="85"/>
                </a:cxn>
                <a:cxn ang="0">
                  <a:pos x="48" y="73"/>
                </a:cxn>
                <a:cxn ang="0">
                  <a:pos x="48" y="68"/>
                </a:cxn>
                <a:cxn ang="0">
                  <a:pos x="56" y="54"/>
                </a:cxn>
                <a:cxn ang="0">
                  <a:pos x="54" y="48"/>
                </a:cxn>
                <a:cxn ang="0">
                  <a:pos x="45" y="36"/>
                </a:cxn>
                <a:cxn ang="0">
                  <a:pos x="48" y="31"/>
                </a:cxn>
                <a:cxn ang="0">
                  <a:pos x="57" y="30"/>
                </a:cxn>
                <a:cxn ang="0">
                  <a:pos x="51" y="9"/>
                </a:cxn>
                <a:cxn ang="0">
                  <a:pos x="49" y="3"/>
                </a:cxn>
                <a:cxn ang="0">
                  <a:pos x="45" y="0"/>
                </a:cxn>
                <a:cxn ang="0">
                  <a:pos x="48" y="13"/>
                </a:cxn>
                <a:cxn ang="0">
                  <a:pos x="39" y="30"/>
                </a:cxn>
                <a:cxn ang="0">
                  <a:pos x="32" y="45"/>
                </a:cxn>
                <a:cxn ang="0">
                  <a:pos x="25" y="61"/>
                </a:cxn>
                <a:cxn ang="0">
                  <a:pos x="19" y="62"/>
                </a:cxn>
                <a:cxn ang="0">
                  <a:pos x="11" y="64"/>
                </a:cxn>
                <a:cxn ang="0">
                  <a:pos x="5" y="70"/>
                </a:cxn>
                <a:cxn ang="0">
                  <a:pos x="0" y="82"/>
                </a:cxn>
                <a:cxn ang="0">
                  <a:pos x="3" y="85"/>
                </a:cxn>
                <a:cxn ang="0">
                  <a:pos x="5" y="90"/>
                </a:cxn>
                <a:cxn ang="0">
                  <a:pos x="9" y="88"/>
                </a:cxn>
                <a:cxn ang="0">
                  <a:pos x="9" y="93"/>
                </a:cxn>
                <a:cxn ang="0">
                  <a:pos x="9" y="96"/>
                </a:cxn>
                <a:cxn ang="0">
                  <a:pos x="9" y="105"/>
                </a:cxn>
                <a:cxn ang="0">
                  <a:pos x="22" y="107"/>
                </a:cxn>
                <a:cxn ang="0">
                  <a:pos x="31" y="105"/>
                </a:cxn>
                <a:cxn ang="0">
                  <a:pos x="39" y="107"/>
                </a:cxn>
              </a:cxnLst>
              <a:rect l="0" t="0" r="r" b="b"/>
              <a:pathLst>
                <a:path w="62" h="113">
                  <a:moveTo>
                    <a:pt x="39" y="107"/>
                  </a:moveTo>
                  <a:cubicBezTo>
                    <a:pt x="49" y="107"/>
                    <a:pt x="49" y="107"/>
                    <a:pt x="49" y="107"/>
                  </a:cubicBezTo>
                  <a:cubicBezTo>
                    <a:pt x="49" y="107"/>
                    <a:pt x="52" y="109"/>
                    <a:pt x="56" y="109"/>
                  </a:cubicBezTo>
                  <a:cubicBezTo>
                    <a:pt x="59" y="110"/>
                    <a:pt x="60" y="113"/>
                    <a:pt x="60" y="112"/>
                  </a:cubicBezTo>
                  <a:cubicBezTo>
                    <a:pt x="62" y="112"/>
                    <a:pt x="60" y="109"/>
                    <a:pt x="62" y="107"/>
                  </a:cubicBezTo>
                  <a:cubicBezTo>
                    <a:pt x="60" y="96"/>
                    <a:pt x="57" y="95"/>
                    <a:pt x="54" y="92"/>
                  </a:cubicBezTo>
                  <a:cubicBezTo>
                    <a:pt x="51" y="88"/>
                    <a:pt x="54" y="85"/>
                    <a:pt x="51" y="85"/>
                  </a:cubicBezTo>
                  <a:cubicBezTo>
                    <a:pt x="49" y="84"/>
                    <a:pt x="48" y="79"/>
                    <a:pt x="48" y="73"/>
                  </a:cubicBezTo>
                  <a:cubicBezTo>
                    <a:pt x="49" y="68"/>
                    <a:pt x="46" y="70"/>
                    <a:pt x="48" y="68"/>
                  </a:cubicBezTo>
                  <a:cubicBezTo>
                    <a:pt x="51" y="67"/>
                    <a:pt x="52" y="61"/>
                    <a:pt x="56" y="54"/>
                  </a:cubicBezTo>
                  <a:cubicBezTo>
                    <a:pt x="57" y="51"/>
                    <a:pt x="56" y="54"/>
                    <a:pt x="54" y="48"/>
                  </a:cubicBezTo>
                  <a:cubicBezTo>
                    <a:pt x="54" y="44"/>
                    <a:pt x="51" y="45"/>
                    <a:pt x="45" y="36"/>
                  </a:cubicBezTo>
                  <a:cubicBezTo>
                    <a:pt x="43" y="34"/>
                    <a:pt x="45" y="30"/>
                    <a:pt x="48" y="31"/>
                  </a:cubicBezTo>
                  <a:cubicBezTo>
                    <a:pt x="49" y="31"/>
                    <a:pt x="52" y="33"/>
                    <a:pt x="57" y="30"/>
                  </a:cubicBezTo>
                  <a:cubicBezTo>
                    <a:pt x="49" y="25"/>
                    <a:pt x="54" y="11"/>
                    <a:pt x="51" y="9"/>
                  </a:cubicBezTo>
                  <a:cubicBezTo>
                    <a:pt x="49" y="9"/>
                    <a:pt x="52" y="5"/>
                    <a:pt x="49" y="3"/>
                  </a:cubicBezTo>
                  <a:cubicBezTo>
                    <a:pt x="45" y="2"/>
                    <a:pt x="54" y="0"/>
                    <a:pt x="45" y="0"/>
                  </a:cubicBezTo>
                  <a:cubicBezTo>
                    <a:pt x="43" y="13"/>
                    <a:pt x="51" y="5"/>
                    <a:pt x="48" y="13"/>
                  </a:cubicBezTo>
                  <a:cubicBezTo>
                    <a:pt x="46" y="22"/>
                    <a:pt x="43" y="14"/>
                    <a:pt x="39" y="30"/>
                  </a:cubicBezTo>
                  <a:cubicBezTo>
                    <a:pt x="36" y="44"/>
                    <a:pt x="36" y="44"/>
                    <a:pt x="32" y="45"/>
                  </a:cubicBezTo>
                  <a:cubicBezTo>
                    <a:pt x="29" y="47"/>
                    <a:pt x="28" y="56"/>
                    <a:pt x="25" y="61"/>
                  </a:cubicBezTo>
                  <a:cubicBezTo>
                    <a:pt x="22" y="67"/>
                    <a:pt x="23" y="67"/>
                    <a:pt x="19" y="62"/>
                  </a:cubicBezTo>
                  <a:cubicBezTo>
                    <a:pt x="16" y="57"/>
                    <a:pt x="11" y="59"/>
                    <a:pt x="11" y="64"/>
                  </a:cubicBezTo>
                  <a:cubicBezTo>
                    <a:pt x="9" y="67"/>
                    <a:pt x="6" y="64"/>
                    <a:pt x="5" y="70"/>
                  </a:cubicBezTo>
                  <a:cubicBezTo>
                    <a:pt x="2" y="74"/>
                    <a:pt x="3" y="76"/>
                    <a:pt x="0" y="82"/>
                  </a:cubicBezTo>
                  <a:cubicBezTo>
                    <a:pt x="0" y="87"/>
                    <a:pt x="2" y="81"/>
                    <a:pt x="3" y="85"/>
                  </a:cubicBezTo>
                  <a:cubicBezTo>
                    <a:pt x="3" y="88"/>
                    <a:pt x="3" y="88"/>
                    <a:pt x="5" y="90"/>
                  </a:cubicBezTo>
                  <a:cubicBezTo>
                    <a:pt x="8" y="92"/>
                    <a:pt x="6" y="87"/>
                    <a:pt x="9" y="88"/>
                  </a:cubicBezTo>
                  <a:cubicBezTo>
                    <a:pt x="11" y="90"/>
                    <a:pt x="6" y="90"/>
                    <a:pt x="9" y="93"/>
                  </a:cubicBezTo>
                  <a:cubicBezTo>
                    <a:pt x="11" y="95"/>
                    <a:pt x="8" y="93"/>
                    <a:pt x="9" y="96"/>
                  </a:cubicBezTo>
                  <a:cubicBezTo>
                    <a:pt x="12" y="99"/>
                    <a:pt x="9" y="102"/>
                    <a:pt x="9" y="105"/>
                  </a:cubicBezTo>
                  <a:cubicBezTo>
                    <a:pt x="12" y="109"/>
                    <a:pt x="14" y="107"/>
                    <a:pt x="22" y="107"/>
                  </a:cubicBezTo>
                  <a:cubicBezTo>
                    <a:pt x="23" y="105"/>
                    <a:pt x="23" y="105"/>
                    <a:pt x="31" y="105"/>
                  </a:cubicBezTo>
                  <a:cubicBezTo>
                    <a:pt x="40" y="105"/>
                    <a:pt x="37" y="105"/>
                    <a:pt x="39" y="107"/>
                  </a:cubicBezTo>
                </a:path>
              </a:pathLst>
            </a:custGeom>
            <a:grpFill/>
            <a:ln w="6350" cmpd="sng">
              <a:solidFill>
                <a:schemeClr val="bg1"/>
              </a:solidFill>
              <a:round/>
              <a:headEnd/>
              <a:tailEnd/>
            </a:ln>
          </p:spPr>
          <p:txBody>
            <a:bodyPr/>
            <a:lstStyle/>
            <a:p>
              <a:endParaRPr lang="en-GB" sz="1539" dirty="0"/>
            </a:p>
          </p:txBody>
        </p:sp>
        <p:sp>
          <p:nvSpPr>
            <p:cNvPr id="497" name="Freeform 116"/>
            <p:cNvSpPr>
              <a:spLocks/>
            </p:cNvSpPr>
            <p:nvPr/>
          </p:nvSpPr>
          <p:spPr bwMode="auto">
            <a:xfrm>
              <a:off x="5248530" y="5266043"/>
              <a:ext cx="27315" cy="43383"/>
            </a:xfrm>
            <a:custGeom>
              <a:avLst/>
              <a:gdLst/>
              <a:ahLst/>
              <a:cxnLst>
                <a:cxn ang="0">
                  <a:pos x="0" y="6"/>
                </a:cxn>
                <a:cxn ang="0">
                  <a:pos x="6" y="2"/>
                </a:cxn>
                <a:cxn ang="0">
                  <a:pos x="9" y="3"/>
                </a:cxn>
                <a:cxn ang="0">
                  <a:pos x="4" y="5"/>
                </a:cxn>
                <a:cxn ang="0">
                  <a:pos x="1" y="14"/>
                </a:cxn>
                <a:cxn ang="0">
                  <a:pos x="1" y="11"/>
                </a:cxn>
                <a:cxn ang="0">
                  <a:pos x="0" y="6"/>
                </a:cxn>
              </a:cxnLst>
              <a:rect l="0" t="0" r="r" b="b"/>
              <a:pathLst>
                <a:path w="9" h="14">
                  <a:moveTo>
                    <a:pt x="0" y="6"/>
                  </a:moveTo>
                  <a:cubicBezTo>
                    <a:pt x="1" y="3"/>
                    <a:pt x="4" y="2"/>
                    <a:pt x="6" y="2"/>
                  </a:cubicBezTo>
                  <a:cubicBezTo>
                    <a:pt x="6" y="0"/>
                    <a:pt x="8" y="2"/>
                    <a:pt x="9" y="3"/>
                  </a:cubicBezTo>
                  <a:cubicBezTo>
                    <a:pt x="8" y="3"/>
                    <a:pt x="8" y="3"/>
                    <a:pt x="4" y="5"/>
                  </a:cubicBezTo>
                  <a:cubicBezTo>
                    <a:pt x="3" y="8"/>
                    <a:pt x="6" y="14"/>
                    <a:pt x="1" y="14"/>
                  </a:cubicBezTo>
                  <a:cubicBezTo>
                    <a:pt x="1" y="13"/>
                    <a:pt x="0" y="14"/>
                    <a:pt x="1" y="11"/>
                  </a:cubicBezTo>
                  <a:cubicBezTo>
                    <a:pt x="1" y="10"/>
                    <a:pt x="1" y="8"/>
                    <a:pt x="0" y="6"/>
                  </a:cubicBezTo>
                </a:path>
              </a:pathLst>
            </a:custGeom>
            <a:grpFill/>
            <a:ln w="6350" cmpd="sng">
              <a:solidFill>
                <a:schemeClr val="bg1"/>
              </a:solidFill>
              <a:round/>
              <a:headEnd/>
              <a:tailEnd/>
            </a:ln>
          </p:spPr>
          <p:txBody>
            <a:bodyPr/>
            <a:lstStyle/>
            <a:p>
              <a:endParaRPr lang="en-GB" sz="1539" dirty="0"/>
            </a:p>
          </p:txBody>
        </p:sp>
        <p:sp>
          <p:nvSpPr>
            <p:cNvPr id="498" name="Freeform 117"/>
            <p:cNvSpPr>
              <a:spLocks/>
            </p:cNvSpPr>
            <p:nvPr/>
          </p:nvSpPr>
          <p:spPr bwMode="auto">
            <a:xfrm>
              <a:off x="5222822" y="5020210"/>
              <a:ext cx="189600" cy="269934"/>
            </a:xfrm>
            <a:custGeom>
              <a:avLst/>
              <a:gdLst/>
              <a:ahLst/>
              <a:cxnLst>
                <a:cxn ang="0">
                  <a:pos x="18" y="16"/>
                </a:cxn>
                <a:cxn ang="0">
                  <a:pos x="17" y="23"/>
                </a:cxn>
                <a:cxn ang="0">
                  <a:pos x="23" y="23"/>
                </a:cxn>
                <a:cxn ang="0">
                  <a:pos x="26" y="30"/>
                </a:cxn>
                <a:cxn ang="0">
                  <a:pos x="23" y="37"/>
                </a:cxn>
                <a:cxn ang="0">
                  <a:pos x="28" y="43"/>
                </a:cxn>
                <a:cxn ang="0">
                  <a:pos x="26" y="56"/>
                </a:cxn>
                <a:cxn ang="0">
                  <a:pos x="25" y="60"/>
                </a:cxn>
                <a:cxn ang="0">
                  <a:pos x="22" y="59"/>
                </a:cxn>
                <a:cxn ang="0">
                  <a:pos x="14" y="56"/>
                </a:cxn>
                <a:cxn ang="0">
                  <a:pos x="12" y="57"/>
                </a:cxn>
                <a:cxn ang="0">
                  <a:pos x="6" y="60"/>
                </a:cxn>
                <a:cxn ang="0">
                  <a:pos x="6" y="68"/>
                </a:cxn>
                <a:cxn ang="0">
                  <a:pos x="5" y="73"/>
                </a:cxn>
                <a:cxn ang="0">
                  <a:pos x="0" y="74"/>
                </a:cxn>
                <a:cxn ang="0">
                  <a:pos x="6" y="82"/>
                </a:cxn>
                <a:cxn ang="0">
                  <a:pos x="8" y="85"/>
                </a:cxn>
                <a:cxn ang="0">
                  <a:pos x="14" y="81"/>
                </a:cxn>
                <a:cxn ang="0">
                  <a:pos x="17" y="82"/>
                </a:cxn>
                <a:cxn ang="0">
                  <a:pos x="26" y="79"/>
                </a:cxn>
                <a:cxn ang="0">
                  <a:pos x="28" y="84"/>
                </a:cxn>
                <a:cxn ang="0">
                  <a:pos x="37" y="76"/>
                </a:cxn>
                <a:cxn ang="0">
                  <a:pos x="41" y="67"/>
                </a:cxn>
                <a:cxn ang="0">
                  <a:pos x="50" y="47"/>
                </a:cxn>
                <a:cxn ang="0">
                  <a:pos x="55" y="34"/>
                </a:cxn>
                <a:cxn ang="0">
                  <a:pos x="55" y="23"/>
                </a:cxn>
                <a:cxn ang="0">
                  <a:pos x="57" y="11"/>
                </a:cxn>
                <a:cxn ang="0">
                  <a:pos x="61" y="3"/>
                </a:cxn>
                <a:cxn ang="0">
                  <a:pos x="54" y="2"/>
                </a:cxn>
                <a:cxn ang="0">
                  <a:pos x="46" y="2"/>
                </a:cxn>
                <a:cxn ang="0">
                  <a:pos x="41" y="16"/>
                </a:cxn>
                <a:cxn ang="0">
                  <a:pos x="40" y="20"/>
                </a:cxn>
                <a:cxn ang="0">
                  <a:pos x="35" y="17"/>
                </a:cxn>
                <a:cxn ang="0">
                  <a:pos x="29" y="16"/>
                </a:cxn>
                <a:cxn ang="0">
                  <a:pos x="18" y="16"/>
                </a:cxn>
              </a:cxnLst>
              <a:rect l="0" t="0" r="r" b="b"/>
              <a:pathLst>
                <a:path w="61" h="87">
                  <a:moveTo>
                    <a:pt x="18" y="16"/>
                  </a:moveTo>
                  <a:cubicBezTo>
                    <a:pt x="18" y="19"/>
                    <a:pt x="15" y="19"/>
                    <a:pt x="17" y="23"/>
                  </a:cubicBezTo>
                  <a:cubicBezTo>
                    <a:pt x="18" y="26"/>
                    <a:pt x="22" y="23"/>
                    <a:pt x="23" y="23"/>
                  </a:cubicBezTo>
                  <a:cubicBezTo>
                    <a:pt x="26" y="23"/>
                    <a:pt x="28" y="26"/>
                    <a:pt x="26" y="30"/>
                  </a:cubicBezTo>
                  <a:cubicBezTo>
                    <a:pt x="25" y="34"/>
                    <a:pt x="25" y="28"/>
                    <a:pt x="23" y="37"/>
                  </a:cubicBezTo>
                  <a:cubicBezTo>
                    <a:pt x="22" y="42"/>
                    <a:pt x="28" y="40"/>
                    <a:pt x="28" y="43"/>
                  </a:cubicBezTo>
                  <a:cubicBezTo>
                    <a:pt x="26" y="47"/>
                    <a:pt x="28" y="53"/>
                    <a:pt x="26" y="56"/>
                  </a:cubicBezTo>
                  <a:cubicBezTo>
                    <a:pt x="25" y="59"/>
                    <a:pt x="28" y="60"/>
                    <a:pt x="25" y="60"/>
                  </a:cubicBezTo>
                  <a:cubicBezTo>
                    <a:pt x="22" y="62"/>
                    <a:pt x="23" y="56"/>
                    <a:pt x="22" y="59"/>
                  </a:cubicBezTo>
                  <a:cubicBezTo>
                    <a:pt x="18" y="62"/>
                    <a:pt x="17" y="62"/>
                    <a:pt x="14" y="56"/>
                  </a:cubicBezTo>
                  <a:cubicBezTo>
                    <a:pt x="11" y="51"/>
                    <a:pt x="11" y="54"/>
                    <a:pt x="12" y="57"/>
                  </a:cubicBezTo>
                  <a:cubicBezTo>
                    <a:pt x="12" y="60"/>
                    <a:pt x="9" y="60"/>
                    <a:pt x="6" y="60"/>
                  </a:cubicBezTo>
                  <a:cubicBezTo>
                    <a:pt x="3" y="60"/>
                    <a:pt x="5" y="67"/>
                    <a:pt x="6" y="68"/>
                  </a:cubicBezTo>
                  <a:cubicBezTo>
                    <a:pt x="8" y="70"/>
                    <a:pt x="8" y="74"/>
                    <a:pt x="5" y="73"/>
                  </a:cubicBezTo>
                  <a:cubicBezTo>
                    <a:pt x="3" y="71"/>
                    <a:pt x="3" y="71"/>
                    <a:pt x="0" y="74"/>
                  </a:cubicBezTo>
                  <a:cubicBezTo>
                    <a:pt x="5" y="79"/>
                    <a:pt x="5" y="79"/>
                    <a:pt x="6" y="82"/>
                  </a:cubicBezTo>
                  <a:cubicBezTo>
                    <a:pt x="6" y="84"/>
                    <a:pt x="8" y="85"/>
                    <a:pt x="8" y="85"/>
                  </a:cubicBezTo>
                  <a:cubicBezTo>
                    <a:pt x="9" y="82"/>
                    <a:pt x="12" y="81"/>
                    <a:pt x="14" y="81"/>
                  </a:cubicBezTo>
                  <a:cubicBezTo>
                    <a:pt x="14" y="79"/>
                    <a:pt x="15" y="81"/>
                    <a:pt x="17" y="82"/>
                  </a:cubicBezTo>
                  <a:cubicBezTo>
                    <a:pt x="20" y="87"/>
                    <a:pt x="23" y="77"/>
                    <a:pt x="26" y="79"/>
                  </a:cubicBezTo>
                  <a:cubicBezTo>
                    <a:pt x="29" y="81"/>
                    <a:pt x="25" y="84"/>
                    <a:pt x="28" y="84"/>
                  </a:cubicBezTo>
                  <a:cubicBezTo>
                    <a:pt x="32" y="85"/>
                    <a:pt x="35" y="76"/>
                    <a:pt x="37" y="76"/>
                  </a:cubicBezTo>
                  <a:cubicBezTo>
                    <a:pt x="40" y="76"/>
                    <a:pt x="43" y="70"/>
                    <a:pt x="41" y="67"/>
                  </a:cubicBezTo>
                  <a:cubicBezTo>
                    <a:pt x="38" y="60"/>
                    <a:pt x="46" y="48"/>
                    <a:pt x="50" y="47"/>
                  </a:cubicBezTo>
                  <a:cubicBezTo>
                    <a:pt x="55" y="43"/>
                    <a:pt x="52" y="40"/>
                    <a:pt x="55" y="34"/>
                  </a:cubicBezTo>
                  <a:cubicBezTo>
                    <a:pt x="57" y="30"/>
                    <a:pt x="54" y="31"/>
                    <a:pt x="55" y="23"/>
                  </a:cubicBezTo>
                  <a:cubicBezTo>
                    <a:pt x="57" y="16"/>
                    <a:pt x="54" y="17"/>
                    <a:pt x="57" y="11"/>
                  </a:cubicBezTo>
                  <a:cubicBezTo>
                    <a:pt x="61" y="6"/>
                    <a:pt x="61" y="5"/>
                    <a:pt x="61" y="3"/>
                  </a:cubicBezTo>
                  <a:cubicBezTo>
                    <a:pt x="58" y="0"/>
                    <a:pt x="57" y="5"/>
                    <a:pt x="54" y="2"/>
                  </a:cubicBezTo>
                  <a:cubicBezTo>
                    <a:pt x="50" y="0"/>
                    <a:pt x="50" y="3"/>
                    <a:pt x="46" y="2"/>
                  </a:cubicBezTo>
                  <a:cubicBezTo>
                    <a:pt x="41" y="2"/>
                    <a:pt x="44" y="9"/>
                    <a:pt x="41" y="16"/>
                  </a:cubicBezTo>
                  <a:cubicBezTo>
                    <a:pt x="40" y="17"/>
                    <a:pt x="41" y="20"/>
                    <a:pt x="40" y="20"/>
                  </a:cubicBezTo>
                  <a:cubicBezTo>
                    <a:pt x="40" y="22"/>
                    <a:pt x="38" y="19"/>
                    <a:pt x="35" y="17"/>
                  </a:cubicBezTo>
                  <a:cubicBezTo>
                    <a:pt x="32" y="17"/>
                    <a:pt x="29" y="16"/>
                    <a:pt x="29" y="16"/>
                  </a:cubicBezTo>
                  <a:cubicBezTo>
                    <a:pt x="18" y="16"/>
                    <a:pt x="18" y="16"/>
                    <a:pt x="18" y="16"/>
                  </a:cubicBezTo>
                  <a:close/>
                </a:path>
              </a:pathLst>
            </a:custGeom>
            <a:grpFill/>
            <a:ln w="6350" cmpd="sng">
              <a:solidFill>
                <a:schemeClr val="bg1"/>
              </a:solidFill>
              <a:round/>
              <a:headEnd/>
              <a:tailEnd/>
            </a:ln>
          </p:spPr>
          <p:txBody>
            <a:bodyPr/>
            <a:lstStyle/>
            <a:p>
              <a:endParaRPr lang="en-GB" sz="1539" dirty="0"/>
            </a:p>
          </p:txBody>
        </p:sp>
        <p:sp>
          <p:nvSpPr>
            <p:cNvPr id="499" name="Freeform 118"/>
            <p:cNvSpPr>
              <a:spLocks/>
            </p:cNvSpPr>
            <p:nvPr/>
          </p:nvSpPr>
          <p:spPr bwMode="auto">
            <a:xfrm>
              <a:off x="5160158" y="5063593"/>
              <a:ext cx="149431" cy="189597"/>
            </a:xfrm>
            <a:custGeom>
              <a:avLst/>
              <a:gdLst/>
              <a:ahLst/>
              <a:cxnLst>
                <a:cxn ang="0">
                  <a:pos x="22" y="1"/>
                </a:cxn>
                <a:cxn ang="0">
                  <a:pos x="31" y="0"/>
                </a:cxn>
                <a:cxn ang="0">
                  <a:pos x="39" y="1"/>
                </a:cxn>
                <a:cxn ang="0">
                  <a:pos x="37" y="9"/>
                </a:cxn>
                <a:cxn ang="0">
                  <a:pos x="43" y="9"/>
                </a:cxn>
                <a:cxn ang="0">
                  <a:pos x="46" y="15"/>
                </a:cxn>
                <a:cxn ang="0">
                  <a:pos x="43" y="23"/>
                </a:cxn>
                <a:cxn ang="0">
                  <a:pos x="48" y="29"/>
                </a:cxn>
                <a:cxn ang="0">
                  <a:pos x="46" y="42"/>
                </a:cxn>
                <a:cxn ang="0">
                  <a:pos x="45" y="47"/>
                </a:cxn>
                <a:cxn ang="0">
                  <a:pos x="42" y="45"/>
                </a:cxn>
                <a:cxn ang="0">
                  <a:pos x="34" y="42"/>
                </a:cxn>
                <a:cxn ang="0">
                  <a:pos x="32" y="44"/>
                </a:cxn>
                <a:cxn ang="0">
                  <a:pos x="26" y="47"/>
                </a:cxn>
                <a:cxn ang="0">
                  <a:pos x="26" y="54"/>
                </a:cxn>
                <a:cxn ang="0">
                  <a:pos x="25" y="59"/>
                </a:cxn>
                <a:cxn ang="0">
                  <a:pos x="20" y="61"/>
                </a:cxn>
                <a:cxn ang="0">
                  <a:pos x="12" y="50"/>
                </a:cxn>
                <a:cxn ang="0">
                  <a:pos x="6" y="44"/>
                </a:cxn>
                <a:cxn ang="0">
                  <a:pos x="3" y="34"/>
                </a:cxn>
                <a:cxn ang="0">
                  <a:pos x="3" y="29"/>
                </a:cxn>
                <a:cxn ang="0">
                  <a:pos x="6" y="23"/>
                </a:cxn>
                <a:cxn ang="0">
                  <a:pos x="8" y="22"/>
                </a:cxn>
                <a:cxn ang="0">
                  <a:pos x="11" y="20"/>
                </a:cxn>
                <a:cxn ang="0">
                  <a:pos x="6" y="17"/>
                </a:cxn>
                <a:cxn ang="0">
                  <a:pos x="8" y="17"/>
                </a:cxn>
                <a:cxn ang="0">
                  <a:pos x="8" y="12"/>
                </a:cxn>
                <a:cxn ang="0">
                  <a:pos x="22" y="12"/>
                </a:cxn>
                <a:cxn ang="0">
                  <a:pos x="22" y="1"/>
                </a:cxn>
              </a:cxnLst>
              <a:rect l="0" t="0" r="r" b="b"/>
              <a:pathLst>
                <a:path w="48" h="61">
                  <a:moveTo>
                    <a:pt x="22" y="1"/>
                  </a:moveTo>
                  <a:cubicBezTo>
                    <a:pt x="23" y="0"/>
                    <a:pt x="23" y="0"/>
                    <a:pt x="31" y="0"/>
                  </a:cubicBezTo>
                  <a:cubicBezTo>
                    <a:pt x="40" y="0"/>
                    <a:pt x="37" y="0"/>
                    <a:pt x="39" y="1"/>
                  </a:cubicBezTo>
                  <a:cubicBezTo>
                    <a:pt x="39" y="4"/>
                    <a:pt x="35" y="4"/>
                    <a:pt x="37" y="9"/>
                  </a:cubicBezTo>
                  <a:cubicBezTo>
                    <a:pt x="39" y="12"/>
                    <a:pt x="42" y="9"/>
                    <a:pt x="43" y="9"/>
                  </a:cubicBezTo>
                  <a:cubicBezTo>
                    <a:pt x="46" y="9"/>
                    <a:pt x="48" y="12"/>
                    <a:pt x="46" y="15"/>
                  </a:cubicBezTo>
                  <a:cubicBezTo>
                    <a:pt x="45" y="20"/>
                    <a:pt x="45" y="14"/>
                    <a:pt x="43" y="23"/>
                  </a:cubicBezTo>
                  <a:cubicBezTo>
                    <a:pt x="42" y="28"/>
                    <a:pt x="48" y="26"/>
                    <a:pt x="48" y="29"/>
                  </a:cubicBezTo>
                  <a:cubicBezTo>
                    <a:pt x="46" y="33"/>
                    <a:pt x="48" y="39"/>
                    <a:pt x="46" y="42"/>
                  </a:cubicBezTo>
                  <a:cubicBezTo>
                    <a:pt x="45" y="45"/>
                    <a:pt x="48" y="47"/>
                    <a:pt x="45" y="47"/>
                  </a:cubicBezTo>
                  <a:cubicBezTo>
                    <a:pt x="42" y="48"/>
                    <a:pt x="43" y="42"/>
                    <a:pt x="42" y="45"/>
                  </a:cubicBezTo>
                  <a:cubicBezTo>
                    <a:pt x="39" y="48"/>
                    <a:pt x="37" y="48"/>
                    <a:pt x="34" y="42"/>
                  </a:cubicBezTo>
                  <a:cubicBezTo>
                    <a:pt x="31" y="37"/>
                    <a:pt x="31" y="40"/>
                    <a:pt x="32" y="44"/>
                  </a:cubicBezTo>
                  <a:cubicBezTo>
                    <a:pt x="32" y="47"/>
                    <a:pt x="29" y="47"/>
                    <a:pt x="26" y="47"/>
                  </a:cubicBezTo>
                  <a:cubicBezTo>
                    <a:pt x="23" y="47"/>
                    <a:pt x="25" y="53"/>
                    <a:pt x="26" y="54"/>
                  </a:cubicBezTo>
                  <a:cubicBezTo>
                    <a:pt x="28" y="56"/>
                    <a:pt x="28" y="61"/>
                    <a:pt x="25" y="59"/>
                  </a:cubicBezTo>
                  <a:cubicBezTo>
                    <a:pt x="23" y="58"/>
                    <a:pt x="23" y="58"/>
                    <a:pt x="20" y="61"/>
                  </a:cubicBezTo>
                  <a:cubicBezTo>
                    <a:pt x="16" y="56"/>
                    <a:pt x="22" y="59"/>
                    <a:pt x="12" y="50"/>
                  </a:cubicBezTo>
                  <a:cubicBezTo>
                    <a:pt x="9" y="47"/>
                    <a:pt x="8" y="45"/>
                    <a:pt x="6" y="44"/>
                  </a:cubicBezTo>
                  <a:cubicBezTo>
                    <a:pt x="5" y="40"/>
                    <a:pt x="5" y="39"/>
                    <a:pt x="3" y="34"/>
                  </a:cubicBezTo>
                  <a:cubicBezTo>
                    <a:pt x="0" y="29"/>
                    <a:pt x="0" y="26"/>
                    <a:pt x="3" y="29"/>
                  </a:cubicBezTo>
                  <a:cubicBezTo>
                    <a:pt x="5" y="31"/>
                    <a:pt x="6" y="26"/>
                    <a:pt x="6" y="23"/>
                  </a:cubicBezTo>
                  <a:cubicBezTo>
                    <a:pt x="6" y="18"/>
                    <a:pt x="6" y="18"/>
                    <a:pt x="8" y="22"/>
                  </a:cubicBezTo>
                  <a:cubicBezTo>
                    <a:pt x="9" y="23"/>
                    <a:pt x="14" y="22"/>
                    <a:pt x="11" y="20"/>
                  </a:cubicBezTo>
                  <a:cubicBezTo>
                    <a:pt x="8" y="20"/>
                    <a:pt x="6" y="18"/>
                    <a:pt x="6" y="17"/>
                  </a:cubicBezTo>
                  <a:cubicBezTo>
                    <a:pt x="8" y="15"/>
                    <a:pt x="8" y="17"/>
                    <a:pt x="8" y="17"/>
                  </a:cubicBezTo>
                  <a:cubicBezTo>
                    <a:pt x="9" y="15"/>
                    <a:pt x="8" y="14"/>
                    <a:pt x="8" y="12"/>
                  </a:cubicBezTo>
                  <a:cubicBezTo>
                    <a:pt x="16" y="12"/>
                    <a:pt x="17" y="14"/>
                    <a:pt x="22" y="12"/>
                  </a:cubicBezTo>
                  <a:cubicBezTo>
                    <a:pt x="22" y="1"/>
                    <a:pt x="22" y="1"/>
                    <a:pt x="22" y="1"/>
                  </a:cubicBezTo>
                  <a:close/>
                </a:path>
              </a:pathLst>
            </a:custGeom>
            <a:grpFill/>
            <a:ln w="6350" cmpd="sng">
              <a:solidFill>
                <a:schemeClr val="bg1"/>
              </a:solidFill>
              <a:round/>
              <a:headEnd/>
              <a:tailEnd/>
            </a:ln>
          </p:spPr>
          <p:txBody>
            <a:bodyPr/>
            <a:lstStyle/>
            <a:p>
              <a:endParaRPr lang="en-GB" sz="1539" dirty="0"/>
            </a:p>
          </p:txBody>
        </p:sp>
        <p:sp>
          <p:nvSpPr>
            <p:cNvPr id="500" name="Freeform 119"/>
            <p:cNvSpPr>
              <a:spLocks/>
            </p:cNvSpPr>
            <p:nvPr/>
          </p:nvSpPr>
          <p:spPr bwMode="auto">
            <a:xfrm>
              <a:off x="5179439" y="5063593"/>
              <a:ext cx="49810" cy="43383"/>
            </a:xfrm>
            <a:custGeom>
              <a:avLst/>
              <a:gdLst/>
              <a:ahLst/>
              <a:cxnLst>
                <a:cxn ang="0">
                  <a:pos x="3" y="0"/>
                </a:cxn>
                <a:cxn ang="0">
                  <a:pos x="16" y="1"/>
                </a:cxn>
                <a:cxn ang="0">
                  <a:pos x="16" y="13"/>
                </a:cxn>
                <a:cxn ang="0">
                  <a:pos x="2" y="13"/>
                </a:cxn>
                <a:cxn ang="0">
                  <a:pos x="0" y="11"/>
                </a:cxn>
                <a:cxn ang="0">
                  <a:pos x="3" y="0"/>
                </a:cxn>
              </a:cxnLst>
              <a:rect l="0" t="0" r="r" b="b"/>
              <a:pathLst>
                <a:path w="16" h="14">
                  <a:moveTo>
                    <a:pt x="3" y="0"/>
                  </a:moveTo>
                  <a:cubicBezTo>
                    <a:pt x="6" y="3"/>
                    <a:pt x="8" y="1"/>
                    <a:pt x="16" y="1"/>
                  </a:cubicBezTo>
                  <a:cubicBezTo>
                    <a:pt x="16" y="13"/>
                    <a:pt x="16" y="13"/>
                    <a:pt x="16" y="13"/>
                  </a:cubicBezTo>
                  <a:cubicBezTo>
                    <a:pt x="11" y="14"/>
                    <a:pt x="9" y="13"/>
                    <a:pt x="2" y="13"/>
                  </a:cubicBezTo>
                  <a:cubicBezTo>
                    <a:pt x="3" y="11"/>
                    <a:pt x="0" y="14"/>
                    <a:pt x="0" y="11"/>
                  </a:cubicBezTo>
                  <a:cubicBezTo>
                    <a:pt x="0" y="8"/>
                    <a:pt x="5" y="8"/>
                    <a:pt x="3" y="0"/>
                  </a:cubicBezTo>
                </a:path>
              </a:pathLst>
            </a:custGeom>
            <a:grpFill/>
            <a:ln w="6350" cmpd="sng">
              <a:solidFill>
                <a:schemeClr val="bg1"/>
              </a:solidFill>
              <a:round/>
              <a:headEnd/>
              <a:tailEnd/>
            </a:ln>
          </p:spPr>
          <p:txBody>
            <a:bodyPr/>
            <a:lstStyle/>
            <a:p>
              <a:endParaRPr lang="en-GB" sz="1539" dirty="0"/>
            </a:p>
          </p:txBody>
        </p:sp>
        <p:sp>
          <p:nvSpPr>
            <p:cNvPr id="501" name="Freeform 120"/>
            <p:cNvSpPr>
              <a:spLocks/>
            </p:cNvSpPr>
            <p:nvPr/>
          </p:nvSpPr>
          <p:spPr bwMode="auto">
            <a:xfrm>
              <a:off x="5152124" y="5020210"/>
              <a:ext cx="17675" cy="17674"/>
            </a:xfrm>
            <a:custGeom>
              <a:avLst/>
              <a:gdLst/>
              <a:ahLst/>
              <a:cxnLst>
                <a:cxn ang="0">
                  <a:pos x="3" y="6"/>
                </a:cxn>
                <a:cxn ang="0">
                  <a:pos x="3" y="2"/>
                </a:cxn>
                <a:cxn ang="0">
                  <a:pos x="5" y="3"/>
                </a:cxn>
                <a:cxn ang="0">
                  <a:pos x="3" y="6"/>
                </a:cxn>
              </a:cxnLst>
              <a:rect l="0" t="0" r="r" b="b"/>
              <a:pathLst>
                <a:path w="6" h="6">
                  <a:moveTo>
                    <a:pt x="3" y="6"/>
                  </a:moveTo>
                  <a:cubicBezTo>
                    <a:pt x="0" y="5"/>
                    <a:pt x="3" y="3"/>
                    <a:pt x="3" y="2"/>
                  </a:cubicBezTo>
                  <a:cubicBezTo>
                    <a:pt x="5" y="0"/>
                    <a:pt x="6" y="0"/>
                    <a:pt x="5" y="3"/>
                  </a:cubicBezTo>
                  <a:cubicBezTo>
                    <a:pt x="3" y="6"/>
                    <a:pt x="3" y="6"/>
                    <a:pt x="3" y="6"/>
                  </a:cubicBezTo>
                </a:path>
              </a:pathLst>
            </a:custGeom>
            <a:grpFill/>
            <a:ln w="6350" cmpd="sng">
              <a:solidFill>
                <a:schemeClr val="bg1"/>
              </a:solidFill>
              <a:round/>
              <a:headEnd/>
              <a:tailEnd/>
            </a:ln>
          </p:spPr>
          <p:txBody>
            <a:bodyPr/>
            <a:lstStyle/>
            <a:p>
              <a:endParaRPr lang="en-GB" sz="1539" dirty="0"/>
            </a:p>
          </p:txBody>
        </p:sp>
        <p:sp>
          <p:nvSpPr>
            <p:cNvPr id="502" name="Freeform 121"/>
            <p:cNvSpPr>
              <a:spLocks/>
            </p:cNvSpPr>
            <p:nvPr/>
          </p:nvSpPr>
          <p:spPr bwMode="auto">
            <a:xfrm>
              <a:off x="5103921" y="5123042"/>
              <a:ext cx="16068" cy="11247"/>
            </a:xfrm>
            <a:custGeom>
              <a:avLst/>
              <a:gdLst/>
              <a:ahLst/>
              <a:cxnLst>
                <a:cxn ang="0">
                  <a:pos x="3" y="0"/>
                </a:cxn>
                <a:cxn ang="0">
                  <a:pos x="2" y="4"/>
                </a:cxn>
                <a:cxn ang="0">
                  <a:pos x="3" y="0"/>
                </a:cxn>
              </a:cxnLst>
              <a:rect l="0" t="0" r="r" b="b"/>
              <a:pathLst>
                <a:path w="5" h="4">
                  <a:moveTo>
                    <a:pt x="3" y="0"/>
                  </a:moveTo>
                  <a:cubicBezTo>
                    <a:pt x="5" y="1"/>
                    <a:pt x="3" y="4"/>
                    <a:pt x="2" y="4"/>
                  </a:cubicBezTo>
                  <a:cubicBezTo>
                    <a:pt x="0" y="3"/>
                    <a:pt x="2" y="0"/>
                    <a:pt x="3" y="0"/>
                  </a:cubicBezTo>
                </a:path>
              </a:pathLst>
            </a:custGeom>
            <a:grpFill/>
            <a:ln w="6350" cmpd="sng">
              <a:solidFill>
                <a:schemeClr val="bg1"/>
              </a:solidFill>
              <a:round/>
              <a:headEnd/>
              <a:tailEnd/>
            </a:ln>
          </p:spPr>
          <p:txBody>
            <a:bodyPr/>
            <a:lstStyle/>
            <a:p>
              <a:endParaRPr lang="en-GB" sz="1539" dirty="0"/>
            </a:p>
          </p:txBody>
        </p:sp>
        <p:sp>
          <p:nvSpPr>
            <p:cNvPr id="503" name="Freeform 122"/>
            <p:cNvSpPr>
              <a:spLocks/>
            </p:cNvSpPr>
            <p:nvPr/>
          </p:nvSpPr>
          <p:spPr bwMode="auto">
            <a:xfrm>
              <a:off x="5656653" y="5163211"/>
              <a:ext cx="56237" cy="59450"/>
            </a:xfrm>
            <a:custGeom>
              <a:avLst/>
              <a:gdLst/>
              <a:ahLst/>
              <a:cxnLst>
                <a:cxn ang="0">
                  <a:pos x="3" y="18"/>
                </a:cxn>
                <a:cxn ang="0">
                  <a:pos x="6" y="18"/>
                </a:cxn>
                <a:cxn ang="0">
                  <a:pos x="11" y="16"/>
                </a:cxn>
                <a:cxn ang="0">
                  <a:pos x="12" y="15"/>
                </a:cxn>
                <a:cxn ang="0">
                  <a:pos x="17" y="15"/>
                </a:cxn>
                <a:cxn ang="0">
                  <a:pos x="18" y="8"/>
                </a:cxn>
                <a:cxn ang="0">
                  <a:pos x="15" y="0"/>
                </a:cxn>
                <a:cxn ang="0">
                  <a:pos x="12" y="5"/>
                </a:cxn>
                <a:cxn ang="0">
                  <a:pos x="9" y="3"/>
                </a:cxn>
                <a:cxn ang="0">
                  <a:pos x="5" y="13"/>
                </a:cxn>
                <a:cxn ang="0">
                  <a:pos x="3" y="18"/>
                </a:cxn>
              </a:cxnLst>
              <a:rect l="0" t="0" r="r" b="b"/>
              <a:pathLst>
                <a:path w="18" h="19">
                  <a:moveTo>
                    <a:pt x="3" y="18"/>
                  </a:moveTo>
                  <a:cubicBezTo>
                    <a:pt x="5" y="15"/>
                    <a:pt x="6" y="16"/>
                    <a:pt x="6" y="18"/>
                  </a:cubicBezTo>
                  <a:cubicBezTo>
                    <a:pt x="6" y="19"/>
                    <a:pt x="11" y="19"/>
                    <a:pt x="11" y="16"/>
                  </a:cubicBezTo>
                  <a:cubicBezTo>
                    <a:pt x="11" y="13"/>
                    <a:pt x="12" y="13"/>
                    <a:pt x="12" y="15"/>
                  </a:cubicBezTo>
                  <a:cubicBezTo>
                    <a:pt x="12" y="15"/>
                    <a:pt x="14" y="13"/>
                    <a:pt x="17" y="15"/>
                  </a:cubicBezTo>
                  <a:cubicBezTo>
                    <a:pt x="18" y="15"/>
                    <a:pt x="18" y="13"/>
                    <a:pt x="18" y="8"/>
                  </a:cubicBezTo>
                  <a:cubicBezTo>
                    <a:pt x="17" y="2"/>
                    <a:pt x="15" y="3"/>
                    <a:pt x="15" y="0"/>
                  </a:cubicBezTo>
                  <a:cubicBezTo>
                    <a:pt x="14" y="2"/>
                    <a:pt x="14" y="3"/>
                    <a:pt x="12" y="5"/>
                  </a:cubicBezTo>
                  <a:cubicBezTo>
                    <a:pt x="9" y="5"/>
                    <a:pt x="12" y="2"/>
                    <a:pt x="9" y="3"/>
                  </a:cubicBezTo>
                  <a:cubicBezTo>
                    <a:pt x="0" y="10"/>
                    <a:pt x="8" y="10"/>
                    <a:pt x="5" y="13"/>
                  </a:cubicBezTo>
                  <a:cubicBezTo>
                    <a:pt x="2" y="15"/>
                    <a:pt x="3" y="15"/>
                    <a:pt x="3" y="18"/>
                  </a:cubicBezTo>
                </a:path>
              </a:pathLst>
            </a:custGeom>
            <a:grpFill/>
            <a:ln w="6350" cmpd="sng">
              <a:solidFill>
                <a:schemeClr val="bg1"/>
              </a:solidFill>
              <a:round/>
              <a:headEnd/>
              <a:tailEnd/>
            </a:ln>
          </p:spPr>
          <p:txBody>
            <a:bodyPr/>
            <a:lstStyle/>
            <a:p>
              <a:endParaRPr lang="en-GB" sz="1539" dirty="0"/>
            </a:p>
          </p:txBody>
        </p:sp>
        <p:sp>
          <p:nvSpPr>
            <p:cNvPr id="504" name="Freeform 123"/>
            <p:cNvSpPr>
              <a:spLocks/>
            </p:cNvSpPr>
            <p:nvPr/>
          </p:nvSpPr>
          <p:spPr bwMode="auto">
            <a:xfrm>
              <a:off x="5666294" y="5203380"/>
              <a:ext cx="57844" cy="69090"/>
            </a:xfrm>
            <a:custGeom>
              <a:avLst/>
              <a:gdLst/>
              <a:ahLst/>
              <a:cxnLst>
                <a:cxn ang="0">
                  <a:pos x="14" y="2"/>
                </a:cxn>
                <a:cxn ang="0">
                  <a:pos x="12" y="5"/>
                </a:cxn>
                <a:cxn ang="0">
                  <a:pos x="14" y="11"/>
                </a:cxn>
                <a:cxn ang="0">
                  <a:pos x="5" y="22"/>
                </a:cxn>
                <a:cxn ang="0">
                  <a:pos x="2" y="13"/>
                </a:cxn>
                <a:cxn ang="0">
                  <a:pos x="0" y="5"/>
                </a:cxn>
                <a:cxn ang="0">
                  <a:pos x="3" y="5"/>
                </a:cxn>
                <a:cxn ang="0">
                  <a:pos x="8" y="3"/>
                </a:cxn>
                <a:cxn ang="0">
                  <a:pos x="9" y="2"/>
                </a:cxn>
                <a:cxn ang="0">
                  <a:pos x="14" y="2"/>
                </a:cxn>
              </a:cxnLst>
              <a:rect l="0" t="0" r="r" b="b"/>
              <a:pathLst>
                <a:path w="19" h="22">
                  <a:moveTo>
                    <a:pt x="14" y="2"/>
                  </a:moveTo>
                  <a:cubicBezTo>
                    <a:pt x="14" y="3"/>
                    <a:pt x="12" y="3"/>
                    <a:pt x="12" y="5"/>
                  </a:cubicBezTo>
                  <a:cubicBezTo>
                    <a:pt x="12" y="6"/>
                    <a:pt x="19" y="6"/>
                    <a:pt x="14" y="11"/>
                  </a:cubicBezTo>
                  <a:cubicBezTo>
                    <a:pt x="9" y="16"/>
                    <a:pt x="11" y="20"/>
                    <a:pt x="5" y="22"/>
                  </a:cubicBezTo>
                  <a:cubicBezTo>
                    <a:pt x="5" y="17"/>
                    <a:pt x="2" y="17"/>
                    <a:pt x="2" y="13"/>
                  </a:cubicBezTo>
                  <a:cubicBezTo>
                    <a:pt x="3" y="8"/>
                    <a:pt x="2" y="8"/>
                    <a:pt x="0" y="5"/>
                  </a:cubicBezTo>
                  <a:cubicBezTo>
                    <a:pt x="2" y="2"/>
                    <a:pt x="3" y="3"/>
                    <a:pt x="3" y="5"/>
                  </a:cubicBezTo>
                  <a:cubicBezTo>
                    <a:pt x="3" y="6"/>
                    <a:pt x="8" y="6"/>
                    <a:pt x="8" y="3"/>
                  </a:cubicBezTo>
                  <a:cubicBezTo>
                    <a:pt x="8" y="0"/>
                    <a:pt x="9" y="0"/>
                    <a:pt x="9" y="2"/>
                  </a:cubicBezTo>
                  <a:cubicBezTo>
                    <a:pt x="9" y="2"/>
                    <a:pt x="11" y="0"/>
                    <a:pt x="14" y="2"/>
                  </a:cubicBezTo>
                </a:path>
              </a:pathLst>
            </a:custGeom>
            <a:grpFill/>
            <a:ln w="6350" cmpd="sng">
              <a:solidFill>
                <a:schemeClr val="bg1"/>
              </a:solidFill>
              <a:round/>
              <a:headEnd/>
              <a:tailEnd/>
            </a:ln>
          </p:spPr>
          <p:txBody>
            <a:bodyPr/>
            <a:lstStyle/>
            <a:p>
              <a:endParaRPr lang="en-GB" sz="1539" dirty="0"/>
            </a:p>
          </p:txBody>
        </p:sp>
        <p:sp>
          <p:nvSpPr>
            <p:cNvPr id="505" name="Freeform 124"/>
            <p:cNvSpPr>
              <a:spLocks/>
            </p:cNvSpPr>
            <p:nvPr/>
          </p:nvSpPr>
          <p:spPr bwMode="auto">
            <a:xfrm>
              <a:off x="4811486" y="4663511"/>
              <a:ext cx="199241" cy="184776"/>
            </a:xfrm>
            <a:custGeom>
              <a:avLst/>
              <a:gdLst/>
              <a:ahLst/>
              <a:cxnLst>
                <a:cxn ang="0">
                  <a:pos x="24" y="58"/>
                </a:cxn>
                <a:cxn ang="0">
                  <a:pos x="23" y="48"/>
                </a:cxn>
                <a:cxn ang="0">
                  <a:pos x="23" y="42"/>
                </a:cxn>
                <a:cxn ang="0">
                  <a:pos x="38" y="42"/>
                </a:cxn>
                <a:cxn ang="0">
                  <a:pos x="41" y="42"/>
                </a:cxn>
                <a:cxn ang="0">
                  <a:pos x="44" y="41"/>
                </a:cxn>
                <a:cxn ang="0">
                  <a:pos x="49" y="44"/>
                </a:cxn>
                <a:cxn ang="0">
                  <a:pos x="52" y="42"/>
                </a:cxn>
                <a:cxn ang="0">
                  <a:pos x="64" y="34"/>
                </a:cxn>
                <a:cxn ang="0">
                  <a:pos x="62" y="30"/>
                </a:cxn>
                <a:cxn ang="0">
                  <a:pos x="59" y="27"/>
                </a:cxn>
                <a:cxn ang="0">
                  <a:pos x="53" y="22"/>
                </a:cxn>
                <a:cxn ang="0">
                  <a:pos x="53" y="19"/>
                </a:cxn>
                <a:cxn ang="0">
                  <a:pos x="52" y="17"/>
                </a:cxn>
                <a:cxn ang="0">
                  <a:pos x="49" y="13"/>
                </a:cxn>
                <a:cxn ang="0">
                  <a:pos x="47" y="3"/>
                </a:cxn>
                <a:cxn ang="0">
                  <a:pos x="44" y="3"/>
                </a:cxn>
                <a:cxn ang="0">
                  <a:pos x="41" y="2"/>
                </a:cxn>
                <a:cxn ang="0">
                  <a:pos x="32" y="6"/>
                </a:cxn>
                <a:cxn ang="0">
                  <a:pos x="27" y="11"/>
                </a:cxn>
                <a:cxn ang="0">
                  <a:pos x="23" y="16"/>
                </a:cxn>
                <a:cxn ang="0">
                  <a:pos x="18" y="17"/>
                </a:cxn>
                <a:cxn ang="0">
                  <a:pos x="15" y="20"/>
                </a:cxn>
                <a:cxn ang="0">
                  <a:pos x="12" y="19"/>
                </a:cxn>
                <a:cxn ang="0">
                  <a:pos x="12" y="23"/>
                </a:cxn>
                <a:cxn ang="0">
                  <a:pos x="9" y="27"/>
                </a:cxn>
                <a:cxn ang="0">
                  <a:pos x="9" y="31"/>
                </a:cxn>
                <a:cxn ang="0">
                  <a:pos x="3" y="34"/>
                </a:cxn>
                <a:cxn ang="0">
                  <a:pos x="1" y="42"/>
                </a:cxn>
                <a:cxn ang="0">
                  <a:pos x="1" y="48"/>
                </a:cxn>
                <a:cxn ang="0">
                  <a:pos x="7" y="54"/>
                </a:cxn>
                <a:cxn ang="0">
                  <a:pos x="15" y="53"/>
                </a:cxn>
                <a:cxn ang="0">
                  <a:pos x="24" y="58"/>
                </a:cxn>
              </a:cxnLst>
              <a:rect l="0" t="0" r="r" b="b"/>
              <a:pathLst>
                <a:path w="64" h="59">
                  <a:moveTo>
                    <a:pt x="24" y="58"/>
                  </a:moveTo>
                  <a:cubicBezTo>
                    <a:pt x="23" y="54"/>
                    <a:pt x="23" y="50"/>
                    <a:pt x="23" y="48"/>
                  </a:cubicBezTo>
                  <a:cubicBezTo>
                    <a:pt x="23" y="48"/>
                    <a:pt x="20" y="42"/>
                    <a:pt x="23" y="42"/>
                  </a:cubicBezTo>
                  <a:cubicBezTo>
                    <a:pt x="26" y="42"/>
                    <a:pt x="36" y="42"/>
                    <a:pt x="38" y="42"/>
                  </a:cubicBezTo>
                  <a:cubicBezTo>
                    <a:pt x="39" y="42"/>
                    <a:pt x="39" y="44"/>
                    <a:pt x="41" y="42"/>
                  </a:cubicBezTo>
                  <a:cubicBezTo>
                    <a:pt x="42" y="42"/>
                    <a:pt x="42" y="41"/>
                    <a:pt x="44" y="41"/>
                  </a:cubicBezTo>
                  <a:cubicBezTo>
                    <a:pt x="49" y="42"/>
                    <a:pt x="49" y="44"/>
                    <a:pt x="49" y="44"/>
                  </a:cubicBezTo>
                  <a:cubicBezTo>
                    <a:pt x="50" y="44"/>
                    <a:pt x="52" y="42"/>
                    <a:pt x="52" y="42"/>
                  </a:cubicBezTo>
                  <a:cubicBezTo>
                    <a:pt x="58" y="36"/>
                    <a:pt x="59" y="42"/>
                    <a:pt x="64" y="34"/>
                  </a:cubicBezTo>
                  <a:cubicBezTo>
                    <a:pt x="62" y="31"/>
                    <a:pt x="61" y="30"/>
                    <a:pt x="62" y="30"/>
                  </a:cubicBezTo>
                  <a:cubicBezTo>
                    <a:pt x="64" y="28"/>
                    <a:pt x="61" y="23"/>
                    <a:pt x="59" y="27"/>
                  </a:cubicBezTo>
                  <a:cubicBezTo>
                    <a:pt x="58" y="28"/>
                    <a:pt x="55" y="23"/>
                    <a:pt x="53" y="22"/>
                  </a:cubicBezTo>
                  <a:cubicBezTo>
                    <a:pt x="52" y="22"/>
                    <a:pt x="52" y="19"/>
                    <a:pt x="53" y="19"/>
                  </a:cubicBezTo>
                  <a:cubicBezTo>
                    <a:pt x="55" y="20"/>
                    <a:pt x="55" y="19"/>
                    <a:pt x="52" y="17"/>
                  </a:cubicBezTo>
                  <a:cubicBezTo>
                    <a:pt x="50" y="14"/>
                    <a:pt x="49" y="17"/>
                    <a:pt x="49" y="13"/>
                  </a:cubicBezTo>
                  <a:cubicBezTo>
                    <a:pt x="47" y="6"/>
                    <a:pt x="45" y="9"/>
                    <a:pt x="47" y="3"/>
                  </a:cubicBezTo>
                  <a:cubicBezTo>
                    <a:pt x="45" y="3"/>
                    <a:pt x="45" y="3"/>
                    <a:pt x="44" y="3"/>
                  </a:cubicBezTo>
                  <a:cubicBezTo>
                    <a:pt x="42" y="2"/>
                    <a:pt x="42" y="3"/>
                    <a:pt x="41" y="2"/>
                  </a:cubicBezTo>
                  <a:cubicBezTo>
                    <a:pt x="38" y="0"/>
                    <a:pt x="41" y="3"/>
                    <a:pt x="32" y="6"/>
                  </a:cubicBezTo>
                  <a:cubicBezTo>
                    <a:pt x="27" y="8"/>
                    <a:pt x="30" y="13"/>
                    <a:pt x="27" y="11"/>
                  </a:cubicBezTo>
                  <a:cubicBezTo>
                    <a:pt x="24" y="9"/>
                    <a:pt x="23" y="11"/>
                    <a:pt x="23" y="16"/>
                  </a:cubicBezTo>
                  <a:cubicBezTo>
                    <a:pt x="23" y="19"/>
                    <a:pt x="18" y="14"/>
                    <a:pt x="18" y="17"/>
                  </a:cubicBezTo>
                  <a:cubicBezTo>
                    <a:pt x="18" y="19"/>
                    <a:pt x="18" y="22"/>
                    <a:pt x="15" y="20"/>
                  </a:cubicBezTo>
                  <a:cubicBezTo>
                    <a:pt x="12" y="20"/>
                    <a:pt x="14" y="17"/>
                    <a:pt x="12" y="19"/>
                  </a:cubicBezTo>
                  <a:cubicBezTo>
                    <a:pt x="10" y="20"/>
                    <a:pt x="10" y="22"/>
                    <a:pt x="12" y="23"/>
                  </a:cubicBezTo>
                  <a:cubicBezTo>
                    <a:pt x="14" y="27"/>
                    <a:pt x="9" y="25"/>
                    <a:pt x="9" y="27"/>
                  </a:cubicBezTo>
                  <a:cubicBezTo>
                    <a:pt x="10" y="28"/>
                    <a:pt x="10" y="28"/>
                    <a:pt x="9" y="31"/>
                  </a:cubicBezTo>
                  <a:cubicBezTo>
                    <a:pt x="7" y="34"/>
                    <a:pt x="1" y="33"/>
                    <a:pt x="3" y="34"/>
                  </a:cubicBezTo>
                  <a:cubicBezTo>
                    <a:pt x="3" y="36"/>
                    <a:pt x="3" y="41"/>
                    <a:pt x="1" y="42"/>
                  </a:cubicBezTo>
                  <a:cubicBezTo>
                    <a:pt x="0" y="42"/>
                    <a:pt x="3" y="44"/>
                    <a:pt x="1" y="48"/>
                  </a:cubicBezTo>
                  <a:cubicBezTo>
                    <a:pt x="7" y="50"/>
                    <a:pt x="1" y="50"/>
                    <a:pt x="7" y="54"/>
                  </a:cubicBezTo>
                  <a:cubicBezTo>
                    <a:pt x="14" y="59"/>
                    <a:pt x="9" y="53"/>
                    <a:pt x="15" y="53"/>
                  </a:cubicBezTo>
                  <a:cubicBezTo>
                    <a:pt x="21" y="53"/>
                    <a:pt x="20" y="58"/>
                    <a:pt x="24" y="58"/>
                  </a:cubicBezTo>
                </a:path>
              </a:pathLst>
            </a:custGeom>
            <a:grpFill/>
            <a:ln w="6350" cmpd="sng">
              <a:solidFill>
                <a:schemeClr val="bg1"/>
              </a:solidFill>
              <a:round/>
              <a:headEnd/>
              <a:tailEnd/>
            </a:ln>
          </p:spPr>
          <p:txBody>
            <a:bodyPr/>
            <a:lstStyle/>
            <a:p>
              <a:endParaRPr lang="en-GB" sz="1539" dirty="0"/>
            </a:p>
          </p:txBody>
        </p:sp>
        <p:sp>
          <p:nvSpPr>
            <p:cNvPr id="506" name="Freeform 125"/>
            <p:cNvSpPr>
              <a:spLocks/>
            </p:cNvSpPr>
            <p:nvPr/>
          </p:nvSpPr>
          <p:spPr bwMode="auto">
            <a:xfrm>
              <a:off x="4967344" y="4748669"/>
              <a:ext cx="86766" cy="192810"/>
            </a:xfrm>
            <a:custGeom>
              <a:avLst/>
              <a:gdLst/>
              <a:ahLst/>
              <a:cxnLst>
                <a:cxn ang="0">
                  <a:pos x="14" y="7"/>
                </a:cxn>
                <a:cxn ang="0">
                  <a:pos x="2" y="15"/>
                </a:cxn>
                <a:cxn ang="0">
                  <a:pos x="5" y="25"/>
                </a:cxn>
                <a:cxn ang="0">
                  <a:pos x="6" y="32"/>
                </a:cxn>
                <a:cxn ang="0">
                  <a:pos x="8" y="54"/>
                </a:cxn>
                <a:cxn ang="0">
                  <a:pos x="6" y="56"/>
                </a:cxn>
                <a:cxn ang="0">
                  <a:pos x="8" y="62"/>
                </a:cxn>
                <a:cxn ang="0">
                  <a:pos x="17" y="62"/>
                </a:cxn>
                <a:cxn ang="0">
                  <a:pos x="17" y="40"/>
                </a:cxn>
                <a:cxn ang="0">
                  <a:pos x="20" y="32"/>
                </a:cxn>
                <a:cxn ang="0">
                  <a:pos x="25" y="22"/>
                </a:cxn>
                <a:cxn ang="0">
                  <a:pos x="23" y="9"/>
                </a:cxn>
                <a:cxn ang="0">
                  <a:pos x="19" y="3"/>
                </a:cxn>
                <a:cxn ang="0">
                  <a:pos x="16" y="3"/>
                </a:cxn>
                <a:cxn ang="0">
                  <a:pos x="14" y="7"/>
                </a:cxn>
              </a:cxnLst>
              <a:rect l="0" t="0" r="r" b="b"/>
              <a:pathLst>
                <a:path w="28" h="62">
                  <a:moveTo>
                    <a:pt x="14" y="7"/>
                  </a:moveTo>
                  <a:cubicBezTo>
                    <a:pt x="9" y="15"/>
                    <a:pt x="8" y="9"/>
                    <a:pt x="2" y="15"/>
                  </a:cubicBezTo>
                  <a:cubicBezTo>
                    <a:pt x="0" y="22"/>
                    <a:pt x="2" y="23"/>
                    <a:pt x="5" y="25"/>
                  </a:cubicBezTo>
                  <a:cubicBezTo>
                    <a:pt x="8" y="25"/>
                    <a:pt x="5" y="32"/>
                    <a:pt x="6" y="32"/>
                  </a:cubicBezTo>
                  <a:cubicBezTo>
                    <a:pt x="9" y="34"/>
                    <a:pt x="8" y="51"/>
                    <a:pt x="8" y="54"/>
                  </a:cubicBezTo>
                  <a:cubicBezTo>
                    <a:pt x="8" y="56"/>
                    <a:pt x="6" y="54"/>
                    <a:pt x="6" y="56"/>
                  </a:cubicBezTo>
                  <a:cubicBezTo>
                    <a:pt x="8" y="58"/>
                    <a:pt x="9" y="61"/>
                    <a:pt x="8" y="62"/>
                  </a:cubicBezTo>
                  <a:cubicBezTo>
                    <a:pt x="13" y="62"/>
                    <a:pt x="14" y="62"/>
                    <a:pt x="17" y="62"/>
                  </a:cubicBezTo>
                  <a:cubicBezTo>
                    <a:pt x="19" y="53"/>
                    <a:pt x="17" y="48"/>
                    <a:pt x="17" y="40"/>
                  </a:cubicBezTo>
                  <a:cubicBezTo>
                    <a:pt x="17" y="32"/>
                    <a:pt x="19" y="37"/>
                    <a:pt x="20" y="32"/>
                  </a:cubicBezTo>
                  <a:cubicBezTo>
                    <a:pt x="20" y="28"/>
                    <a:pt x="22" y="29"/>
                    <a:pt x="25" y="22"/>
                  </a:cubicBezTo>
                  <a:cubicBezTo>
                    <a:pt x="28" y="14"/>
                    <a:pt x="22" y="14"/>
                    <a:pt x="23" y="9"/>
                  </a:cubicBezTo>
                  <a:cubicBezTo>
                    <a:pt x="22" y="6"/>
                    <a:pt x="22" y="6"/>
                    <a:pt x="19" y="3"/>
                  </a:cubicBezTo>
                  <a:cubicBezTo>
                    <a:pt x="16" y="0"/>
                    <a:pt x="17" y="3"/>
                    <a:pt x="16" y="3"/>
                  </a:cubicBezTo>
                  <a:cubicBezTo>
                    <a:pt x="13" y="3"/>
                    <a:pt x="16" y="4"/>
                    <a:pt x="14" y="7"/>
                  </a:cubicBezTo>
                </a:path>
              </a:pathLst>
            </a:custGeom>
            <a:grpFill/>
            <a:ln w="6350" cmpd="sng">
              <a:solidFill>
                <a:schemeClr val="bg1"/>
              </a:solidFill>
              <a:round/>
              <a:headEnd/>
              <a:tailEnd/>
            </a:ln>
          </p:spPr>
          <p:txBody>
            <a:bodyPr/>
            <a:lstStyle/>
            <a:p>
              <a:endParaRPr lang="en-GB" sz="1539" dirty="0"/>
            </a:p>
          </p:txBody>
        </p:sp>
        <p:sp>
          <p:nvSpPr>
            <p:cNvPr id="507" name="Freeform 126"/>
            <p:cNvSpPr>
              <a:spLocks/>
            </p:cNvSpPr>
            <p:nvPr/>
          </p:nvSpPr>
          <p:spPr bwMode="auto">
            <a:xfrm>
              <a:off x="4737574" y="4798478"/>
              <a:ext cx="157465" cy="202450"/>
            </a:xfrm>
            <a:custGeom>
              <a:avLst/>
              <a:gdLst/>
              <a:ahLst/>
              <a:cxnLst>
                <a:cxn ang="0">
                  <a:pos x="48" y="15"/>
                </a:cxn>
                <a:cxn ang="0">
                  <a:pos x="48" y="29"/>
                </a:cxn>
                <a:cxn ang="0">
                  <a:pos x="44" y="43"/>
                </a:cxn>
                <a:cxn ang="0">
                  <a:pos x="45" y="52"/>
                </a:cxn>
                <a:cxn ang="0">
                  <a:pos x="47" y="57"/>
                </a:cxn>
                <a:cxn ang="0">
                  <a:pos x="44" y="57"/>
                </a:cxn>
                <a:cxn ang="0">
                  <a:pos x="39" y="57"/>
                </a:cxn>
                <a:cxn ang="0">
                  <a:pos x="35" y="57"/>
                </a:cxn>
                <a:cxn ang="0">
                  <a:pos x="21" y="59"/>
                </a:cxn>
                <a:cxn ang="0">
                  <a:pos x="9" y="65"/>
                </a:cxn>
                <a:cxn ang="0">
                  <a:pos x="10" y="52"/>
                </a:cxn>
                <a:cxn ang="0">
                  <a:pos x="7" y="48"/>
                </a:cxn>
                <a:cxn ang="0">
                  <a:pos x="1" y="43"/>
                </a:cxn>
                <a:cxn ang="0">
                  <a:pos x="1" y="32"/>
                </a:cxn>
                <a:cxn ang="0">
                  <a:pos x="6" y="29"/>
                </a:cxn>
                <a:cxn ang="0">
                  <a:pos x="3" y="26"/>
                </a:cxn>
                <a:cxn ang="0">
                  <a:pos x="9" y="26"/>
                </a:cxn>
                <a:cxn ang="0">
                  <a:pos x="7" y="20"/>
                </a:cxn>
                <a:cxn ang="0">
                  <a:pos x="4" y="14"/>
                </a:cxn>
                <a:cxn ang="0">
                  <a:pos x="6" y="9"/>
                </a:cxn>
                <a:cxn ang="0">
                  <a:pos x="15" y="7"/>
                </a:cxn>
                <a:cxn ang="0">
                  <a:pos x="20" y="6"/>
                </a:cxn>
                <a:cxn ang="0">
                  <a:pos x="26" y="6"/>
                </a:cxn>
                <a:cxn ang="0">
                  <a:pos x="32" y="12"/>
                </a:cxn>
                <a:cxn ang="0">
                  <a:pos x="39" y="10"/>
                </a:cxn>
                <a:cxn ang="0">
                  <a:pos x="48" y="15"/>
                </a:cxn>
              </a:cxnLst>
              <a:rect l="0" t="0" r="r" b="b"/>
              <a:pathLst>
                <a:path w="51" h="65">
                  <a:moveTo>
                    <a:pt x="48" y="15"/>
                  </a:moveTo>
                  <a:cubicBezTo>
                    <a:pt x="47" y="18"/>
                    <a:pt x="51" y="29"/>
                    <a:pt x="48" y="29"/>
                  </a:cubicBezTo>
                  <a:cubicBezTo>
                    <a:pt x="47" y="31"/>
                    <a:pt x="45" y="37"/>
                    <a:pt x="44" y="43"/>
                  </a:cubicBezTo>
                  <a:cubicBezTo>
                    <a:pt x="42" y="45"/>
                    <a:pt x="45" y="51"/>
                    <a:pt x="45" y="52"/>
                  </a:cubicBezTo>
                  <a:cubicBezTo>
                    <a:pt x="47" y="54"/>
                    <a:pt x="48" y="59"/>
                    <a:pt x="47" y="57"/>
                  </a:cubicBezTo>
                  <a:cubicBezTo>
                    <a:pt x="47" y="57"/>
                    <a:pt x="47" y="57"/>
                    <a:pt x="44" y="57"/>
                  </a:cubicBezTo>
                  <a:cubicBezTo>
                    <a:pt x="42" y="57"/>
                    <a:pt x="44" y="59"/>
                    <a:pt x="39" y="57"/>
                  </a:cubicBezTo>
                  <a:cubicBezTo>
                    <a:pt x="35" y="57"/>
                    <a:pt x="38" y="57"/>
                    <a:pt x="35" y="57"/>
                  </a:cubicBezTo>
                  <a:cubicBezTo>
                    <a:pt x="30" y="59"/>
                    <a:pt x="30" y="57"/>
                    <a:pt x="21" y="59"/>
                  </a:cubicBezTo>
                  <a:cubicBezTo>
                    <a:pt x="12" y="62"/>
                    <a:pt x="12" y="65"/>
                    <a:pt x="9" y="65"/>
                  </a:cubicBezTo>
                  <a:cubicBezTo>
                    <a:pt x="9" y="60"/>
                    <a:pt x="10" y="57"/>
                    <a:pt x="10" y="52"/>
                  </a:cubicBezTo>
                  <a:cubicBezTo>
                    <a:pt x="10" y="49"/>
                    <a:pt x="7" y="51"/>
                    <a:pt x="7" y="48"/>
                  </a:cubicBezTo>
                  <a:cubicBezTo>
                    <a:pt x="7" y="45"/>
                    <a:pt x="0" y="46"/>
                    <a:pt x="1" y="43"/>
                  </a:cubicBezTo>
                  <a:cubicBezTo>
                    <a:pt x="3" y="40"/>
                    <a:pt x="4" y="38"/>
                    <a:pt x="1" y="32"/>
                  </a:cubicBezTo>
                  <a:cubicBezTo>
                    <a:pt x="4" y="35"/>
                    <a:pt x="6" y="32"/>
                    <a:pt x="6" y="29"/>
                  </a:cubicBezTo>
                  <a:cubicBezTo>
                    <a:pt x="6" y="26"/>
                    <a:pt x="4" y="29"/>
                    <a:pt x="3" y="26"/>
                  </a:cubicBezTo>
                  <a:cubicBezTo>
                    <a:pt x="3" y="24"/>
                    <a:pt x="4" y="24"/>
                    <a:pt x="9" y="26"/>
                  </a:cubicBezTo>
                  <a:cubicBezTo>
                    <a:pt x="9" y="21"/>
                    <a:pt x="4" y="23"/>
                    <a:pt x="7" y="20"/>
                  </a:cubicBezTo>
                  <a:cubicBezTo>
                    <a:pt x="9" y="17"/>
                    <a:pt x="4" y="17"/>
                    <a:pt x="4" y="14"/>
                  </a:cubicBezTo>
                  <a:cubicBezTo>
                    <a:pt x="6" y="10"/>
                    <a:pt x="3" y="10"/>
                    <a:pt x="6" y="9"/>
                  </a:cubicBezTo>
                  <a:cubicBezTo>
                    <a:pt x="12" y="1"/>
                    <a:pt x="10" y="12"/>
                    <a:pt x="15" y="7"/>
                  </a:cubicBezTo>
                  <a:cubicBezTo>
                    <a:pt x="18" y="3"/>
                    <a:pt x="20" y="0"/>
                    <a:pt x="20" y="6"/>
                  </a:cubicBezTo>
                  <a:cubicBezTo>
                    <a:pt x="20" y="10"/>
                    <a:pt x="23" y="6"/>
                    <a:pt x="26" y="6"/>
                  </a:cubicBezTo>
                  <a:cubicBezTo>
                    <a:pt x="32" y="7"/>
                    <a:pt x="26" y="7"/>
                    <a:pt x="32" y="12"/>
                  </a:cubicBezTo>
                  <a:cubicBezTo>
                    <a:pt x="38" y="17"/>
                    <a:pt x="33" y="10"/>
                    <a:pt x="39" y="10"/>
                  </a:cubicBezTo>
                  <a:cubicBezTo>
                    <a:pt x="45" y="10"/>
                    <a:pt x="44" y="15"/>
                    <a:pt x="48" y="15"/>
                  </a:cubicBezTo>
                </a:path>
              </a:pathLst>
            </a:custGeom>
            <a:grpFill/>
            <a:ln w="6350" cmpd="sng">
              <a:solidFill>
                <a:schemeClr val="bg1"/>
              </a:solidFill>
              <a:round/>
              <a:headEnd/>
              <a:tailEnd/>
            </a:ln>
          </p:spPr>
          <p:txBody>
            <a:bodyPr/>
            <a:lstStyle/>
            <a:p>
              <a:endParaRPr lang="en-GB" sz="1539" dirty="0"/>
            </a:p>
          </p:txBody>
        </p:sp>
        <p:sp>
          <p:nvSpPr>
            <p:cNvPr id="508" name="Freeform 127"/>
            <p:cNvSpPr>
              <a:spLocks/>
            </p:cNvSpPr>
            <p:nvPr/>
          </p:nvSpPr>
          <p:spPr bwMode="auto">
            <a:xfrm>
              <a:off x="4867723" y="4792051"/>
              <a:ext cx="115688" cy="202450"/>
            </a:xfrm>
            <a:custGeom>
              <a:avLst/>
              <a:gdLst/>
              <a:ahLst/>
              <a:cxnLst>
                <a:cxn ang="0">
                  <a:pos x="26" y="0"/>
                </a:cxn>
                <a:cxn ang="0">
                  <a:pos x="29" y="14"/>
                </a:cxn>
                <a:cxn ang="0">
                  <a:pos x="31" y="22"/>
                </a:cxn>
                <a:cxn ang="0">
                  <a:pos x="31" y="33"/>
                </a:cxn>
                <a:cxn ang="0">
                  <a:pos x="32" y="40"/>
                </a:cxn>
                <a:cxn ang="0">
                  <a:pos x="37" y="50"/>
                </a:cxn>
                <a:cxn ang="0">
                  <a:pos x="32" y="53"/>
                </a:cxn>
                <a:cxn ang="0">
                  <a:pos x="18" y="59"/>
                </a:cxn>
                <a:cxn ang="0">
                  <a:pos x="9" y="64"/>
                </a:cxn>
                <a:cxn ang="0">
                  <a:pos x="1" y="61"/>
                </a:cxn>
                <a:cxn ang="0">
                  <a:pos x="4" y="59"/>
                </a:cxn>
                <a:cxn ang="0">
                  <a:pos x="3" y="54"/>
                </a:cxn>
                <a:cxn ang="0">
                  <a:pos x="1" y="45"/>
                </a:cxn>
                <a:cxn ang="0">
                  <a:pos x="6" y="31"/>
                </a:cxn>
                <a:cxn ang="0">
                  <a:pos x="6" y="17"/>
                </a:cxn>
                <a:cxn ang="0">
                  <a:pos x="4" y="8"/>
                </a:cxn>
                <a:cxn ang="0">
                  <a:pos x="4" y="2"/>
                </a:cxn>
                <a:cxn ang="0">
                  <a:pos x="20" y="2"/>
                </a:cxn>
                <a:cxn ang="0">
                  <a:pos x="23" y="2"/>
                </a:cxn>
                <a:cxn ang="0">
                  <a:pos x="26" y="0"/>
                </a:cxn>
              </a:cxnLst>
              <a:rect l="0" t="0" r="r" b="b"/>
              <a:pathLst>
                <a:path w="37" h="65">
                  <a:moveTo>
                    <a:pt x="26" y="0"/>
                  </a:moveTo>
                  <a:cubicBezTo>
                    <a:pt x="26" y="9"/>
                    <a:pt x="31" y="6"/>
                    <a:pt x="29" y="14"/>
                  </a:cubicBezTo>
                  <a:cubicBezTo>
                    <a:pt x="28" y="22"/>
                    <a:pt x="32" y="14"/>
                    <a:pt x="31" y="22"/>
                  </a:cubicBezTo>
                  <a:cubicBezTo>
                    <a:pt x="29" y="28"/>
                    <a:pt x="34" y="23"/>
                    <a:pt x="31" y="33"/>
                  </a:cubicBezTo>
                  <a:cubicBezTo>
                    <a:pt x="29" y="42"/>
                    <a:pt x="32" y="34"/>
                    <a:pt x="32" y="40"/>
                  </a:cubicBezTo>
                  <a:cubicBezTo>
                    <a:pt x="31" y="45"/>
                    <a:pt x="34" y="47"/>
                    <a:pt x="37" y="50"/>
                  </a:cubicBezTo>
                  <a:cubicBezTo>
                    <a:pt x="34" y="51"/>
                    <a:pt x="37" y="53"/>
                    <a:pt x="32" y="53"/>
                  </a:cubicBezTo>
                  <a:cubicBezTo>
                    <a:pt x="23" y="54"/>
                    <a:pt x="24" y="59"/>
                    <a:pt x="18" y="59"/>
                  </a:cubicBezTo>
                  <a:cubicBezTo>
                    <a:pt x="14" y="61"/>
                    <a:pt x="12" y="65"/>
                    <a:pt x="9" y="64"/>
                  </a:cubicBezTo>
                  <a:cubicBezTo>
                    <a:pt x="8" y="61"/>
                    <a:pt x="3" y="61"/>
                    <a:pt x="1" y="61"/>
                  </a:cubicBezTo>
                  <a:cubicBezTo>
                    <a:pt x="0" y="61"/>
                    <a:pt x="3" y="61"/>
                    <a:pt x="4" y="59"/>
                  </a:cubicBezTo>
                  <a:cubicBezTo>
                    <a:pt x="6" y="61"/>
                    <a:pt x="4" y="56"/>
                    <a:pt x="3" y="54"/>
                  </a:cubicBezTo>
                  <a:cubicBezTo>
                    <a:pt x="3" y="53"/>
                    <a:pt x="0" y="47"/>
                    <a:pt x="1" y="45"/>
                  </a:cubicBezTo>
                  <a:cubicBezTo>
                    <a:pt x="3" y="39"/>
                    <a:pt x="4" y="33"/>
                    <a:pt x="6" y="31"/>
                  </a:cubicBezTo>
                  <a:cubicBezTo>
                    <a:pt x="9" y="31"/>
                    <a:pt x="4" y="20"/>
                    <a:pt x="6" y="17"/>
                  </a:cubicBezTo>
                  <a:cubicBezTo>
                    <a:pt x="4" y="14"/>
                    <a:pt x="4" y="9"/>
                    <a:pt x="4" y="8"/>
                  </a:cubicBezTo>
                  <a:cubicBezTo>
                    <a:pt x="4" y="8"/>
                    <a:pt x="1" y="2"/>
                    <a:pt x="4" y="2"/>
                  </a:cubicBezTo>
                  <a:cubicBezTo>
                    <a:pt x="8" y="2"/>
                    <a:pt x="18" y="2"/>
                    <a:pt x="20" y="2"/>
                  </a:cubicBezTo>
                  <a:cubicBezTo>
                    <a:pt x="21" y="2"/>
                    <a:pt x="21" y="3"/>
                    <a:pt x="23" y="2"/>
                  </a:cubicBezTo>
                  <a:cubicBezTo>
                    <a:pt x="24" y="2"/>
                    <a:pt x="24" y="0"/>
                    <a:pt x="26" y="0"/>
                  </a:cubicBezTo>
                </a:path>
              </a:pathLst>
            </a:custGeom>
            <a:grpFill/>
            <a:ln w="6350" cmpd="sng">
              <a:solidFill>
                <a:schemeClr val="bg1"/>
              </a:solidFill>
              <a:round/>
              <a:headEnd/>
              <a:tailEnd/>
            </a:ln>
          </p:spPr>
          <p:txBody>
            <a:bodyPr/>
            <a:lstStyle/>
            <a:p>
              <a:endParaRPr lang="en-GB" sz="1539" dirty="0"/>
            </a:p>
          </p:txBody>
        </p:sp>
        <p:sp>
          <p:nvSpPr>
            <p:cNvPr id="509" name="Freeform 128"/>
            <p:cNvSpPr>
              <a:spLocks/>
            </p:cNvSpPr>
            <p:nvPr/>
          </p:nvSpPr>
          <p:spPr bwMode="auto">
            <a:xfrm>
              <a:off x="4948063" y="4792051"/>
              <a:ext cx="48203" cy="155855"/>
            </a:xfrm>
            <a:custGeom>
              <a:avLst/>
              <a:gdLst/>
              <a:ahLst/>
              <a:cxnLst>
                <a:cxn ang="0">
                  <a:pos x="0" y="0"/>
                </a:cxn>
                <a:cxn ang="0">
                  <a:pos x="4" y="3"/>
                </a:cxn>
                <a:cxn ang="0">
                  <a:pos x="8" y="2"/>
                </a:cxn>
                <a:cxn ang="0">
                  <a:pos x="11" y="11"/>
                </a:cxn>
                <a:cxn ang="0">
                  <a:pos x="12" y="19"/>
                </a:cxn>
                <a:cxn ang="0">
                  <a:pos x="14" y="40"/>
                </a:cxn>
                <a:cxn ang="0">
                  <a:pos x="12" y="42"/>
                </a:cxn>
                <a:cxn ang="0">
                  <a:pos x="14" y="48"/>
                </a:cxn>
                <a:cxn ang="0">
                  <a:pos x="11" y="50"/>
                </a:cxn>
                <a:cxn ang="0">
                  <a:pos x="6" y="40"/>
                </a:cxn>
                <a:cxn ang="0">
                  <a:pos x="4" y="33"/>
                </a:cxn>
                <a:cxn ang="0">
                  <a:pos x="4" y="22"/>
                </a:cxn>
                <a:cxn ang="0">
                  <a:pos x="3" y="14"/>
                </a:cxn>
                <a:cxn ang="0">
                  <a:pos x="0" y="0"/>
                </a:cxn>
              </a:cxnLst>
              <a:rect l="0" t="0" r="r" b="b"/>
              <a:pathLst>
                <a:path w="15" h="50">
                  <a:moveTo>
                    <a:pt x="0" y="0"/>
                  </a:moveTo>
                  <a:cubicBezTo>
                    <a:pt x="4" y="2"/>
                    <a:pt x="4" y="3"/>
                    <a:pt x="4" y="3"/>
                  </a:cubicBezTo>
                  <a:cubicBezTo>
                    <a:pt x="6" y="3"/>
                    <a:pt x="8" y="2"/>
                    <a:pt x="8" y="2"/>
                  </a:cubicBezTo>
                  <a:cubicBezTo>
                    <a:pt x="6" y="8"/>
                    <a:pt x="8" y="9"/>
                    <a:pt x="11" y="11"/>
                  </a:cubicBezTo>
                  <a:cubicBezTo>
                    <a:pt x="14" y="11"/>
                    <a:pt x="11" y="19"/>
                    <a:pt x="12" y="19"/>
                  </a:cubicBezTo>
                  <a:cubicBezTo>
                    <a:pt x="15" y="20"/>
                    <a:pt x="14" y="37"/>
                    <a:pt x="14" y="40"/>
                  </a:cubicBezTo>
                  <a:cubicBezTo>
                    <a:pt x="14" y="42"/>
                    <a:pt x="12" y="40"/>
                    <a:pt x="12" y="42"/>
                  </a:cubicBezTo>
                  <a:cubicBezTo>
                    <a:pt x="14" y="44"/>
                    <a:pt x="15" y="47"/>
                    <a:pt x="14" y="48"/>
                  </a:cubicBezTo>
                  <a:cubicBezTo>
                    <a:pt x="12" y="50"/>
                    <a:pt x="11" y="50"/>
                    <a:pt x="11" y="50"/>
                  </a:cubicBezTo>
                  <a:cubicBezTo>
                    <a:pt x="8" y="47"/>
                    <a:pt x="4" y="45"/>
                    <a:pt x="6" y="40"/>
                  </a:cubicBezTo>
                  <a:cubicBezTo>
                    <a:pt x="6" y="34"/>
                    <a:pt x="3" y="42"/>
                    <a:pt x="4" y="33"/>
                  </a:cubicBezTo>
                  <a:cubicBezTo>
                    <a:pt x="8" y="23"/>
                    <a:pt x="3" y="28"/>
                    <a:pt x="4" y="22"/>
                  </a:cubicBezTo>
                  <a:cubicBezTo>
                    <a:pt x="6" y="14"/>
                    <a:pt x="1" y="22"/>
                    <a:pt x="3" y="14"/>
                  </a:cubicBezTo>
                  <a:cubicBezTo>
                    <a:pt x="4" y="6"/>
                    <a:pt x="0" y="9"/>
                    <a:pt x="0" y="0"/>
                  </a:cubicBezTo>
                </a:path>
              </a:pathLst>
            </a:custGeom>
            <a:grpFill/>
            <a:ln w="6350" cmpd="sng">
              <a:solidFill>
                <a:schemeClr val="bg1"/>
              </a:solidFill>
              <a:round/>
              <a:headEnd/>
              <a:tailEnd/>
            </a:ln>
          </p:spPr>
          <p:txBody>
            <a:bodyPr/>
            <a:lstStyle/>
            <a:p>
              <a:endParaRPr lang="en-GB" sz="1539" dirty="0"/>
            </a:p>
          </p:txBody>
        </p:sp>
        <p:sp>
          <p:nvSpPr>
            <p:cNvPr id="510" name="Freeform 129"/>
            <p:cNvSpPr>
              <a:spLocks/>
            </p:cNvSpPr>
            <p:nvPr/>
          </p:nvSpPr>
          <p:spPr bwMode="auto">
            <a:xfrm>
              <a:off x="4625099" y="4003136"/>
              <a:ext cx="305289" cy="271541"/>
            </a:xfrm>
            <a:custGeom>
              <a:avLst/>
              <a:gdLst/>
              <a:ahLst/>
              <a:cxnLst>
                <a:cxn ang="0">
                  <a:pos x="35" y="87"/>
                </a:cxn>
                <a:cxn ang="0">
                  <a:pos x="0" y="87"/>
                </a:cxn>
                <a:cxn ang="0">
                  <a:pos x="16" y="79"/>
                </a:cxn>
                <a:cxn ang="0">
                  <a:pos x="26" y="65"/>
                </a:cxn>
                <a:cxn ang="0">
                  <a:pos x="29" y="43"/>
                </a:cxn>
                <a:cxn ang="0">
                  <a:pos x="32" y="34"/>
                </a:cxn>
                <a:cxn ang="0">
                  <a:pos x="45" y="24"/>
                </a:cxn>
                <a:cxn ang="0">
                  <a:pos x="60" y="1"/>
                </a:cxn>
                <a:cxn ang="0">
                  <a:pos x="66" y="7"/>
                </a:cxn>
                <a:cxn ang="0">
                  <a:pos x="76" y="7"/>
                </a:cxn>
                <a:cxn ang="0">
                  <a:pos x="81" y="6"/>
                </a:cxn>
                <a:cxn ang="0">
                  <a:pos x="87" y="9"/>
                </a:cxn>
                <a:cxn ang="0">
                  <a:pos x="95" y="35"/>
                </a:cxn>
                <a:cxn ang="0">
                  <a:pos x="95" y="40"/>
                </a:cxn>
                <a:cxn ang="0">
                  <a:pos x="81" y="43"/>
                </a:cxn>
                <a:cxn ang="0">
                  <a:pos x="73" y="48"/>
                </a:cxn>
                <a:cxn ang="0">
                  <a:pos x="72" y="55"/>
                </a:cxn>
                <a:cxn ang="0">
                  <a:pos x="63" y="62"/>
                </a:cxn>
                <a:cxn ang="0">
                  <a:pos x="43" y="71"/>
                </a:cxn>
                <a:cxn ang="0">
                  <a:pos x="35" y="76"/>
                </a:cxn>
                <a:cxn ang="0">
                  <a:pos x="35" y="87"/>
                </a:cxn>
              </a:cxnLst>
              <a:rect l="0" t="0" r="r" b="b"/>
              <a:pathLst>
                <a:path w="98" h="87">
                  <a:moveTo>
                    <a:pt x="35" y="87"/>
                  </a:moveTo>
                  <a:cubicBezTo>
                    <a:pt x="0" y="87"/>
                    <a:pt x="0" y="87"/>
                    <a:pt x="0" y="87"/>
                  </a:cubicBezTo>
                  <a:cubicBezTo>
                    <a:pt x="2" y="80"/>
                    <a:pt x="10" y="85"/>
                    <a:pt x="16" y="79"/>
                  </a:cubicBezTo>
                  <a:cubicBezTo>
                    <a:pt x="20" y="71"/>
                    <a:pt x="20" y="79"/>
                    <a:pt x="26" y="65"/>
                  </a:cubicBezTo>
                  <a:cubicBezTo>
                    <a:pt x="29" y="59"/>
                    <a:pt x="23" y="51"/>
                    <a:pt x="29" y="43"/>
                  </a:cubicBezTo>
                  <a:cubicBezTo>
                    <a:pt x="34" y="37"/>
                    <a:pt x="28" y="38"/>
                    <a:pt x="32" y="34"/>
                  </a:cubicBezTo>
                  <a:cubicBezTo>
                    <a:pt x="37" y="29"/>
                    <a:pt x="32" y="29"/>
                    <a:pt x="45" y="24"/>
                  </a:cubicBezTo>
                  <a:cubicBezTo>
                    <a:pt x="57" y="20"/>
                    <a:pt x="54" y="3"/>
                    <a:pt x="60" y="1"/>
                  </a:cubicBezTo>
                  <a:cubicBezTo>
                    <a:pt x="64" y="0"/>
                    <a:pt x="60" y="4"/>
                    <a:pt x="66" y="7"/>
                  </a:cubicBezTo>
                  <a:cubicBezTo>
                    <a:pt x="72" y="10"/>
                    <a:pt x="73" y="6"/>
                    <a:pt x="76" y="7"/>
                  </a:cubicBezTo>
                  <a:cubicBezTo>
                    <a:pt x="80" y="9"/>
                    <a:pt x="81" y="3"/>
                    <a:pt x="81" y="6"/>
                  </a:cubicBezTo>
                  <a:cubicBezTo>
                    <a:pt x="81" y="10"/>
                    <a:pt x="86" y="9"/>
                    <a:pt x="87" y="9"/>
                  </a:cubicBezTo>
                  <a:cubicBezTo>
                    <a:pt x="93" y="12"/>
                    <a:pt x="89" y="32"/>
                    <a:pt x="95" y="35"/>
                  </a:cubicBezTo>
                  <a:cubicBezTo>
                    <a:pt x="98" y="37"/>
                    <a:pt x="95" y="37"/>
                    <a:pt x="95" y="40"/>
                  </a:cubicBezTo>
                  <a:cubicBezTo>
                    <a:pt x="95" y="43"/>
                    <a:pt x="84" y="38"/>
                    <a:pt x="81" y="43"/>
                  </a:cubicBezTo>
                  <a:cubicBezTo>
                    <a:pt x="78" y="46"/>
                    <a:pt x="72" y="43"/>
                    <a:pt x="73" y="48"/>
                  </a:cubicBezTo>
                  <a:cubicBezTo>
                    <a:pt x="76" y="52"/>
                    <a:pt x="78" y="52"/>
                    <a:pt x="72" y="55"/>
                  </a:cubicBezTo>
                  <a:cubicBezTo>
                    <a:pt x="66" y="57"/>
                    <a:pt x="66" y="57"/>
                    <a:pt x="63" y="62"/>
                  </a:cubicBezTo>
                  <a:cubicBezTo>
                    <a:pt x="63" y="63"/>
                    <a:pt x="45" y="68"/>
                    <a:pt x="43" y="71"/>
                  </a:cubicBezTo>
                  <a:cubicBezTo>
                    <a:pt x="35" y="76"/>
                    <a:pt x="35" y="76"/>
                    <a:pt x="35" y="76"/>
                  </a:cubicBezTo>
                  <a:cubicBezTo>
                    <a:pt x="35" y="87"/>
                    <a:pt x="35" y="87"/>
                    <a:pt x="35" y="87"/>
                  </a:cubicBezTo>
                  <a:close/>
                </a:path>
              </a:pathLst>
            </a:custGeom>
            <a:grpFill/>
            <a:ln w="6350" cmpd="sng">
              <a:solidFill>
                <a:schemeClr val="bg1"/>
              </a:solidFill>
              <a:round/>
              <a:headEnd/>
              <a:tailEnd/>
            </a:ln>
          </p:spPr>
          <p:txBody>
            <a:bodyPr/>
            <a:lstStyle/>
            <a:p>
              <a:endParaRPr lang="en-GB" sz="1539" dirty="0"/>
            </a:p>
          </p:txBody>
        </p:sp>
        <p:sp>
          <p:nvSpPr>
            <p:cNvPr id="511" name="Freeform 130"/>
            <p:cNvSpPr>
              <a:spLocks/>
            </p:cNvSpPr>
            <p:nvPr/>
          </p:nvSpPr>
          <p:spPr bwMode="auto">
            <a:xfrm>
              <a:off x="4525479" y="4274677"/>
              <a:ext cx="212095" cy="221731"/>
            </a:xfrm>
            <a:custGeom>
              <a:avLst/>
              <a:gdLst/>
              <a:ahLst/>
              <a:cxnLst>
                <a:cxn ang="0">
                  <a:pos x="68" y="4"/>
                </a:cxn>
                <a:cxn ang="0">
                  <a:pos x="68" y="18"/>
                </a:cxn>
                <a:cxn ang="0">
                  <a:pos x="42" y="18"/>
                </a:cxn>
                <a:cxn ang="0">
                  <a:pos x="42" y="43"/>
                </a:cxn>
                <a:cxn ang="0">
                  <a:pos x="34" y="65"/>
                </a:cxn>
                <a:cxn ang="0">
                  <a:pos x="3" y="65"/>
                </a:cxn>
                <a:cxn ang="0">
                  <a:pos x="2" y="71"/>
                </a:cxn>
                <a:cxn ang="0">
                  <a:pos x="2" y="60"/>
                </a:cxn>
                <a:cxn ang="0">
                  <a:pos x="8" y="51"/>
                </a:cxn>
                <a:cxn ang="0">
                  <a:pos x="11" y="42"/>
                </a:cxn>
                <a:cxn ang="0">
                  <a:pos x="13" y="37"/>
                </a:cxn>
                <a:cxn ang="0">
                  <a:pos x="19" y="26"/>
                </a:cxn>
                <a:cxn ang="0">
                  <a:pos x="22" y="18"/>
                </a:cxn>
                <a:cxn ang="0">
                  <a:pos x="33" y="0"/>
                </a:cxn>
                <a:cxn ang="0">
                  <a:pos x="68" y="0"/>
                </a:cxn>
                <a:cxn ang="0">
                  <a:pos x="68" y="4"/>
                </a:cxn>
              </a:cxnLst>
              <a:rect l="0" t="0" r="r" b="b"/>
              <a:pathLst>
                <a:path w="68" h="71">
                  <a:moveTo>
                    <a:pt x="68" y="4"/>
                  </a:moveTo>
                  <a:cubicBezTo>
                    <a:pt x="68" y="18"/>
                    <a:pt x="68" y="18"/>
                    <a:pt x="68" y="18"/>
                  </a:cubicBezTo>
                  <a:cubicBezTo>
                    <a:pt x="42" y="18"/>
                    <a:pt x="42" y="18"/>
                    <a:pt x="42" y="18"/>
                  </a:cubicBezTo>
                  <a:cubicBezTo>
                    <a:pt x="42" y="43"/>
                    <a:pt x="42" y="43"/>
                    <a:pt x="42" y="43"/>
                  </a:cubicBezTo>
                  <a:cubicBezTo>
                    <a:pt x="33" y="48"/>
                    <a:pt x="31" y="46"/>
                    <a:pt x="34" y="65"/>
                  </a:cubicBezTo>
                  <a:cubicBezTo>
                    <a:pt x="34" y="65"/>
                    <a:pt x="5" y="65"/>
                    <a:pt x="3" y="65"/>
                  </a:cubicBezTo>
                  <a:cubicBezTo>
                    <a:pt x="2" y="65"/>
                    <a:pt x="0" y="68"/>
                    <a:pt x="2" y="71"/>
                  </a:cubicBezTo>
                  <a:cubicBezTo>
                    <a:pt x="0" y="71"/>
                    <a:pt x="0" y="68"/>
                    <a:pt x="2" y="60"/>
                  </a:cubicBezTo>
                  <a:cubicBezTo>
                    <a:pt x="3" y="54"/>
                    <a:pt x="7" y="57"/>
                    <a:pt x="8" y="51"/>
                  </a:cubicBezTo>
                  <a:cubicBezTo>
                    <a:pt x="8" y="45"/>
                    <a:pt x="13" y="42"/>
                    <a:pt x="11" y="42"/>
                  </a:cubicBezTo>
                  <a:cubicBezTo>
                    <a:pt x="10" y="42"/>
                    <a:pt x="8" y="42"/>
                    <a:pt x="13" y="37"/>
                  </a:cubicBezTo>
                  <a:cubicBezTo>
                    <a:pt x="17" y="32"/>
                    <a:pt x="19" y="34"/>
                    <a:pt x="19" y="26"/>
                  </a:cubicBezTo>
                  <a:cubicBezTo>
                    <a:pt x="20" y="18"/>
                    <a:pt x="20" y="23"/>
                    <a:pt x="22" y="18"/>
                  </a:cubicBezTo>
                  <a:cubicBezTo>
                    <a:pt x="23" y="9"/>
                    <a:pt x="26" y="18"/>
                    <a:pt x="33" y="0"/>
                  </a:cubicBezTo>
                  <a:cubicBezTo>
                    <a:pt x="68" y="0"/>
                    <a:pt x="68" y="0"/>
                    <a:pt x="68" y="0"/>
                  </a:cubicBezTo>
                  <a:cubicBezTo>
                    <a:pt x="68" y="4"/>
                    <a:pt x="68" y="4"/>
                    <a:pt x="68" y="4"/>
                  </a:cubicBezTo>
                  <a:close/>
                </a:path>
              </a:pathLst>
            </a:custGeom>
            <a:grpFill/>
            <a:ln w="6350" cmpd="sng">
              <a:solidFill>
                <a:schemeClr val="bg1"/>
              </a:solidFill>
              <a:round/>
              <a:headEnd/>
              <a:tailEnd/>
            </a:ln>
          </p:spPr>
          <p:txBody>
            <a:bodyPr/>
            <a:lstStyle/>
            <a:p>
              <a:endParaRPr lang="en-GB" sz="1539" dirty="0"/>
            </a:p>
          </p:txBody>
        </p:sp>
        <p:sp>
          <p:nvSpPr>
            <p:cNvPr id="512" name="Freeform 131"/>
            <p:cNvSpPr>
              <a:spLocks/>
            </p:cNvSpPr>
            <p:nvPr/>
          </p:nvSpPr>
          <p:spPr bwMode="auto">
            <a:xfrm>
              <a:off x="4552795" y="4258610"/>
              <a:ext cx="19281" cy="16068"/>
            </a:xfrm>
            <a:custGeom>
              <a:avLst/>
              <a:gdLst/>
              <a:ahLst/>
              <a:cxnLst>
                <a:cxn ang="0">
                  <a:pos x="3" y="5"/>
                </a:cxn>
                <a:cxn ang="0">
                  <a:pos x="3" y="0"/>
                </a:cxn>
                <a:cxn ang="0">
                  <a:pos x="3" y="5"/>
                </a:cxn>
              </a:cxnLst>
              <a:rect l="0" t="0" r="r" b="b"/>
              <a:pathLst>
                <a:path w="6" h="5">
                  <a:moveTo>
                    <a:pt x="3" y="5"/>
                  </a:moveTo>
                  <a:cubicBezTo>
                    <a:pt x="0" y="5"/>
                    <a:pt x="2" y="0"/>
                    <a:pt x="3" y="0"/>
                  </a:cubicBezTo>
                  <a:cubicBezTo>
                    <a:pt x="6" y="2"/>
                    <a:pt x="5" y="5"/>
                    <a:pt x="3" y="5"/>
                  </a:cubicBezTo>
                </a:path>
              </a:pathLst>
            </a:custGeom>
            <a:grpFill/>
            <a:ln w="6350" cmpd="sng">
              <a:solidFill>
                <a:schemeClr val="bg1"/>
              </a:solidFill>
              <a:round/>
              <a:headEnd/>
              <a:tailEnd/>
            </a:ln>
          </p:spPr>
          <p:txBody>
            <a:bodyPr/>
            <a:lstStyle/>
            <a:p>
              <a:endParaRPr lang="en-GB" sz="1539" dirty="0"/>
            </a:p>
          </p:txBody>
        </p:sp>
        <p:sp>
          <p:nvSpPr>
            <p:cNvPr id="513" name="Freeform 132"/>
            <p:cNvSpPr>
              <a:spLocks/>
            </p:cNvSpPr>
            <p:nvPr/>
          </p:nvSpPr>
          <p:spPr bwMode="auto">
            <a:xfrm>
              <a:off x="4586537" y="4240935"/>
              <a:ext cx="25709" cy="24102"/>
            </a:xfrm>
            <a:custGeom>
              <a:avLst/>
              <a:gdLst/>
              <a:ahLst/>
              <a:cxnLst>
                <a:cxn ang="0">
                  <a:pos x="5" y="6"/>
                </a:cxn>
                <a:cxn ang="0">
                  <a:pos x="2" y="6"/>
                </a:cxn>
                <a:cxn ang="0">
                  <a:pos x="6" y="0"/>
                </a:cxn>
                <a:cxn ang="0">
                  <a:pos x="5" y="6"/>
                </a:cxn>
              </a:cxnLst>
              <a:rect l="0" t="0" r="r" b="b"/>
              <a:pathLst>
                <a:path w="8" h="8">
                  <a:moveTo>
                    <a:pt x="5" y="6"/>
                  </a:moveTo>
                  <a:cubicBezTo>
                    <a:pt x="0" y="8"/>
                    <a:pt x="0" y="8"/>
                    <a:pt x="2" y="6"/>
                  </a:cubicBezTo>
                  <a:cubicBezTo>
                    <a:pt x="5" y="4"/>
                    <a:pt x="5" y="0"/>
                    <a:pt x="6" y="0"/>
                  </a:cubicBezTo>
                  <a:cubicBezTo>
                    <a:pt x="8" y="1"/>
                    <a:pt x="6" y="6"/>
                    <a:pt x="5" y="6"/>
                  </a:cubicBezTo>
                </a:path>
              </a:pathLst>
            </a:custGeom>
            <a:grpFill/>
            <a:ln w="6350" cmpd="sng">
              <a:solidFill>
                <a:schemeClr val="bg1"/>
              </a:solidFill>
              <a:round/>
              <a:headEnd/>
              <a:tailEnd/>
            </a:ln>
          </p:spPr>
          <p:txBody>
            <a:bodyPr/>
            <a:lstStyle/>
            <a:p>
              <a:endParaRPr lang="en-GB" sz="1539" dirty="0"/>
            </a:p>
          </p:txBody>
        </p:sp>
        <p:sp>
          <p:nvSpPr>
            <p:cNvPr id="514" name="Freeform 133"/>
            <p:cNvSpPr>
              <a:spLocks/>
            </p:cNvSpPr>
            <p:nvPr/>
          </p:nvSpPr>
          <p:spPr bwMode="auto">
            <a:xfrm>
              <a:off x="4605818" y="4224867"/>
              <a:ext cx="9641" cy="16068"/>
            </a:xfrm>
            <a:custGeom>
              <a:avLst/>
              <a:gdLst/>
              <a:ahLst/>
              <a:cxnLst>
                <a:cxn ang="0">
                  <a:pos x="0" y="3"/>
                </a:cxn>
                <a:cxn ang="0">
                  <a:pos x="3" y="0"/>
                </a:cxn>
                <a:cxn ang="0">
                  <a:pos x="2" y="3"/>
                </a:cxn>
                <a:cxn ang="0">
                  <a:pos x="0" y="3"/>
                </a:cxn>
              </a:cxnLst>
              <a:rect l="0" t="0" r="r" b="b"/>
              <a:pathLst>
                <a:path w="3" h="5">
                  <a:moveTo>
                    <a:pt x="0" y="3"/>
                  </a:moveTo>
                  <a:cubicBezTo>
                    <a:pt x="0" y="0"/>
                    <a:pt x="2" y="1"/>
                    <a:pt x="3" y="0"/>
                  </a:cubicBezTo>
                  <a:cubicBezTo>
                    <a:pt x="3" y="0"/>
                    <a:pt x="3" y="1"/>
                    <a:pt x="2" y="3"/>
                  </a:cubicBezTo>
                  <a:cubicBezTo>
                    <a:pt x="2" y="3"/>
                    <a:pt x="0" y="5"/>
                    <a:pt x="0" y="3"/>
                  </a:cubicBezTo>
                </a:path>
              </a:pathLst>
            </a:custGeom>
            <a:grpFill/>
            <a:ln w="6350" cmpd="sng">
              <a:solidFill>
                <a:schemeClr val="bg1"/>
              </a:solidFill>
              <a:round/>
              <a:headEnd/>
              <a:tailEnd/>
            </a:ln>
          </p:spPr>
          <p:txBody>
            <a:bodyPr/>
            <a:lstStyle/>
            <a:p>
              <a:endParaRPr lang="en-GB" sz="1539" dirty="0"/>
            </a:p>
          </p:txBody>
        </p:sp>
        <p:sp>
          <p:nvSpPr>
            <p:cNvPr id="515" name="Freeform 134"/>
            <p:cNvSpPr>
              <a:spLocks/>
            </p:cNvSpPr>
            <p:nvPr/>
          </p:nvSpPr>
          <p:spPr bwMode="auto">
            <a:xfrm>
              <a:off x="4525479" y="4244148"/>
              <a:ext cx="24102" cy="24102"/>
            </a:xfrm>
            <a:custGeom>
              <a:avLst/>
              <a:gdLst/>
              <a:ahLst/>
              <a:cxnLst>
                <a:cxn ang="0">
                  <a:pos x="3" y="6"/>
                </a:cxn>
                <a:cxn ang="0">
                  <a:pos x="2" y="3"/>
                </a:cxn>
                <a:cxn ang="0">
                  <a:pos x="8" y="0"/>
                </a:cxn>
                <a:cxn ang="0">
                  <a:pos x="6" y="5"/>
                </a:cxn>
                <a:cxn ang="0">
                  <a:pos x="3" y="6"/>
                </a:cxn>
              </a:cxnLst>
              <a:rect l="0" t="0" r="r" b="b"/>
              <a:pathLst>
                <a:path w="8" h="8">
                  <a:moveTo>
                    <a:pt x="3" y="6"/>
                  </a:moveTo>
                  <a:cubicBezTo>
                    <a:pt x="2" y="3"/>
                    <a:pt x="0" y="3"/>
                    <a:pt x="2" y="3"/>
                  </a:cubicBezTo>
                  <a:cubicBezTo>
                    <a:pt x="5" y="2"/>
                    <a:pt x="8" y="0"/>
                    <a:pt x="8" y="0"/>
                  </a:cubicBezTo>
                  <a:cubicBezTo>
                    <a:pt x="8" y="2"/>
                    <a:pt x="6" y="2"/>
                    <a:pt x="6" y="5"/>
                  </a:cubicBezTo>
                  <a:cubicBezTo>
                    <a:pt x="5" y="6"/>
                    <a:pt x="3" y="8"/>
                    <a:pt x="3" y="6"/>
                  </a:cubicBezTo>
                </a:path>
              </a:pathLst>
            </a:custGeom>
            <a:grpFill/>
            <a:ln w="6350" cmpd="sng">
              <a:solidFill>
                <a:schemeClr val="bg1"/>
              </a:solidFill>
              <a:round/>
              <a:headEnd/>
              <a:tailEnd/>
            </a:ln>
          </p:spPr>
          <p:txBody>
            <a:bodyPr/>
            <a:lstStyle/>
            <a:p>
              <a:endParaRPr lang="en-GB" sz="1539" dirty="0"/>
            </a:p>
          </p:txBody>
        </p:sp>
        <p:sp>
          <p:nvSpPr>
            <p:cNvPr id="516" name="Freeform 135"/>
            <p:cNvSpPr>
              <a:spLocks/>
            </p:cNvSpPr>
            <p:nvPr/>
          </p:nvSpPr>
          <p:spPr bwMode="auto">
            <a:xfrm>
              <a:off x="4502984" y="4234509"/>
              <a:ext cx="9641" cy="17674"/>
            </a:xfrm>
            <a:custGeom>
              <a:avLst/>
              <a:gdLst/>
              <a:ahLst/>
              <a:cxnLst>
                <a:cxn ang="0">
                  <a:pos x="1" y="2"/>
                </a:cxn>
                <a:cxn ang="0">
                  <a:pos x="1" y="5"/>
                </a:cxn>
                <a:cxn ang="0">
                  <a:pos x="1" y="2"/>
                </a:cxn>
              </a:cxnLst>
              <a:rect l="0" t="0" r="r" b="b"/>
              <a:pathLst>
                <a:path w="3" h="6">
                  <a:moveTo>
                    <a:pt x="1" y="2"/>
                  </a:moveTo>
                  <a:cubicBezTo>
                    <a:pt x="1" y="0"/>
                    <a:pt x="3" y="3"/>
                    <a:pt x="1" y="5"/>
                  </a:cubicBezTo>
                  <a:cubicBezTo>
                    <a:pt x="1" y="6"/>
                    <a:pt x="0" y="2"/>
                    <a:pt x="1" y="2"/>
                  </a:cubicBezTo>
                </a:path>
              </a:pathLst>
            </a:custGeom>
            <a:grpFill/>
            <a:ln w="6350" cmpd="sng">
              <a:solidFill>
                <a:schemeClr val="bg1"/>
              </a:solidFill>
              <a:round/>
              <a:headEnd/>
              <a:tailEnd/>
            </a:ln>
          </p:spPr>
          <p:txBody>
            <a:bodyPr/>
            <a:lstStyle/>
            <a:p>
              <a:endParaRPr lang="en-GB" sz="1539" dirty="0"/>
            </a:p>
          </p:txBody>
        </p:sp>
        <p:sp>
          <p:nvSpPr>
            <p:cNvPr id="517" name="Freeform 136"/>
            <p:cNvSpPr>
              <a:spLocks/>
            </p:cNvSpPr>
            <p:nvPr/>
          </p:nvSpPr>
          <p:spPr bwMode="auto">
            <a:xfrm>
              <a:off x="4515839" y="4258610"/>
              <a:ext cx="9641" cy="6427"/>
            </a:xfrm>
            <a:custGeom>
              <a:avLst/>
              <a:gdLst/>
              <a:ahLst/>
              <a:cxnLst>
                <a:cxn ang="0">
                  <a:pos x="2" y="0"/>
                </a:cxn>
                <a:cxn ang="0">
                  <a:pos x="3" y="2"/>
                </a:cxn>
                <a:cxn ang="0">
                  <a:pos x="2" y="0"/>
                </a:cxn>
              </a:cxnLst>
              <a:rect l="0" t="0" r="r" b="b"/>
              <a:pathLst>
                <a:path w="3" h="2">
                  <a:moveTo>
                    <a:pt x="2" y="0"/>
                  </a:moveTo>
                  <a:cubicBezTo>
                    <a:pt x="3" y="0"/>
                    <a:pt x="3" y="2"/>
                    <a:pt x="3" y="2"/>
                  </a:cubicBezTo>
                  <a:cubicBezTo>
                    <a:pt x="2" y="2"/>
                    <a:pt x="0" y="0"/>
                    <a:pt x="2" y="0"/>
                  </a:cubicBezTo>
                </a:path>
              </a:pathLst>
            </a:custGeom>
            <a:grpFill/>
            <a:ln w="6350" cmpd="sng">
              <a:solidFill>
                <a:schemeClr val="bg1"/>
              </a:solidFill>
              <a:round/>
              <a:headEnd/>
              <a:tailEnd/>
            </a:ln>
          </p:spPr>
          <p:txBody>
            <a:bodyPr/>
            <a:lstStyle/>
            <a:p>
              <a:endParaRPr lang="en-GB" sz="1539" dirty="0"/>
            </a:p>
          </p:txBody>
        </p:sp>
        <p:sp>
          <p:nvSpPr>
            <p:cNvPr id="518" name="Freeform 137"/>
            <p:cNvSpPr>
              <a:spLocks/>
            </p:cNvSpPr>
            <p:nvPr/>
          </p:nvSpPr>
          <p:spPr bwMode="auto">
            <a:xfrm>
              <a:off x="4496557" y="4268250"/>
              <a:ext cx="9641" cy="9640"/>
            </a:xfrm>
            <a:custGeom>
              <a:avLst/>
              <a:gdLst/>
              <a:ahLst/>
              <a:cxnLst>
                <a:cxn ang="0">
                  <a:pos x="2" y="0"/>
                </a:cxn>
                <a:cxn ang="0">
                  <a:pos x="3" y="2"/>
                </a:cxn>
                <a:cxn ang="0">
                  <a:pos x="2" y="0"/>
                </a:cxn>
              </a:cxnLst>
              <a:rect l="0" t="0" r="r" b="b"/>
              <a:pathLst>
                <a:path w="3" h="3">
                  <a:moveTo>
                    <a:pt x="2" y="0"/>
                  </a:moveTo>
                  <a:cubicBezTo>
                    <a:pt x="3" y="0"/>
                    <a:pt x="3" y="0"/>
                    <a:pt x="3" y="2"/>
                  </a:cubicBezTo>
                  <a:cubicBezTo>
                    <a:pt x="2" y="3"/>
                    <a:pt x="0" y="2"/>
                    <a:pt x="2" y="0"/>
                  </a:cubicBezTo>
                </a:path>
              </a:pathLst>
            </a:custGeom>
            <a:grpFill/>
            <a:ln w="6350" cmpd="sng">
              <a:solidFill>
                <a:schemeClr val="bg1"/>
              </a:solidFill>
              <a:round/>
              <a:headEnd/>
              <a:tailEnd/>
            </a:ln>
          </p:spPr>
          <p:txBody>
            <a:bodyPr/>
            <a:lstStyle/>
            <a:p>
              <a:endParaRPr lang="en-GB" sz="1539" dirty="0"/>
            </a:p>
          </p:txBody>
        </p:sp>
        <p:sp>
          <p:nvSpPr>
            <p:cNvPr id="519" name="Freeform 138"/>
            <p:cNvSpPr>
              <a:spLocks/>
            </p:cNvSpPr>
            <p:nvPr/>
          </p:nvSpPr>
          <p:spPr bwMode="auto">
            <a:xfrm>
              <a:off x="4668483" y="4872389"/>
              <a:ext cx="99621" cy="131754"/>
            </a:xfrm>
            <a:custGeom>
              <a:avLst/>
              <a:gdLst/>
              <a:ahLst/>
              <a:cxnLst>
                <a:cxn ang="0">
                  <a:pos x="9" y="0"/>
                </a:cxn>
                <a:cxn ang="0">
                  <a:pos x="16" y="3"/>
                </a:cxn>
                <a:cxn ang="0">
                  <a:pos x="16" y="10"/>
                </a:cxn>
                <a:cxn ang="0">
                  <a:pos x="19" y="13"/>
                </a:cxn>
                <a:cxn ang="0">
                  <a:pos x="23" y="8"/>
                </a:cxn>
                <a:cxn ang="0">
                  <a:pos x="23" y="19"/>
                </a:cxn>
                <a:cxn ang="0">
                  <a:pos x="29" y="24"/>
                </a:cxn>
                <a:cxn ang="0">
                  <a:pos x="32" y="28"/>
                </a:cxn>
                <a:cxn ang="0">
                  <a:pos x="31" y="41"/>
                </a:cxn>
                <a:cxn ang="0">
                  <a:pos x="26" y="39"/>
                </a:cxn>
                <a:cxn ang="0">
                  <a:pos x="13" y="28"/>
                </a:cxn>
                <a:cxn ang="0">
                  <a:pos x="5" y="22"/>
                </a:cxn>
                <a:cxn ang="0">
                  <a:pos x="0" y="16"/>
                </a:cxn>
                <a:cxn ang="0">
                  <a:pos x="6" y="6"/>
                </a:cxn>
                <a:cxn ang="0">
                  <a:pos x="9" y="0"/>
                </a:cxn>
              </a:cxnLst>
              <a:rect l="0" t="0" r="r" b="b"/>
              <a:pathLst>
                <a:path w="32" h="42">
                  <a:moveTo>
                    <a:pt x="9" y="0"/>
                  </a:moveTo>
                  <a:cubicBezTo>
                    <a:pt x="11" y="0"/>
                    <a:pt x="17" y="0"/>
                    <a:pt x="16" y="3"/>
                  </a:cubicBezTo>
                  <a:cubicBezTo>
                    <a:pt x="16" y="5"/>
                    <a:pt x="17" y="6"/>
                    <a:pt x="16" y="10"/>
                  </a:cubicBezTo>
                  <a:cubicBezTo>
                    <a:pt x="16" y="13"/>
                    <a:pt x="17" y="10"/>
                    <a:pt x="19" y="13"/>
                  </a:cubicBezTo>
                  <a:cubicBezTo>
                    <a:pt x="20" y="16"/>
                    <a:pt x="22" y="6"/>
                    <a:pt x="23" y="8"/>
                  </a:cubicBezTo>
                  <a:cubicBezTo>
                    <a:pt x="26" y="14"/>
                    <a:pt x="25" y="16"/>
                    <a:pt x="23" y="19"/>
                  </a:cubicBezTo>
                  <a:cubicBezTo>
                    <a:pt x="22" y="22"/>
                    <a:pt x="29" y="20"/>
                    <a:pt x="29" y="24"/>
                  </a:cubicBezTo>
                  <a:cubicBezTo>
                    <a:pt x="29" y="27"/>
                    <a:pt x="32" y="25"/>
                    <a:pt x="32" y="28"/>
                  </a:cubicBezTo>
                  <a:cubicBezTo>
                    <a:pt x="32" y="33"/>
                    <a:pt x="31" y="36"/>
                    <a:pt x="31" y="41"/>
                  </a:cubicBezTo>
                  <a:cubicBezTo>
                    <a:pt x="29" y="42"/>
                    <a:pt x="31" y="41"/>
                    <a:pt x="26" y="39"/>
                  </a:cubicBezTo>
                  <a:cubicBezTo>
                    <a:pt x="23" y="38"/>
                    <a:pt x="17" y="34"/>
                    <a:pt x="13" y="28"/>
                  </a:cubicBezTo>
                  <a:cubicBezTo>
                    <a:pt x="8" y="22"/>
                    <a:pt x="6" y="24"/>
                    <a:pt x="5" y="22"/>
                  </a:cubicBezTo>
                  <a:cubicBezTo>
                    <a:pt x="5" y="19"/>
                    <a:pt x="2" y="19"/>
                    <a:pt x="0" y="16"/>
                  </a:cubicBezTo>
                  <a:cubicBezTo>
                    <a:pt x="5" y="8"/>
                    <a:pt x="6" y="10"/>
                    <a:pt x="6" y="6"/>
                  </a:cubicBezTo>
                  <a:cubicBezTo>
                    <a:pt x="6" y="3"/>
                    <a:pt x="9" y="5"/>
                    <a:pt x="9" y="0"/>
                  </a:cubicBezTo>
                </a:path>
              </a:pathLst>
            </a:custGeom>
            <a:grpFill/>
            <a:ln w="6350" cmpd="sng">
              <a:solidFill>
                <a:schemeClr val="bg1"/>
              </a:solidFill>
              <a:round/>
              <a:headEnd/>
              <a:tailEnd/>
            </a:ln>
          </p:spPr>
          <p:txBody>
            <a:bodyPr/>
            <a:lstStyle/>
            <a:p>
              <a:endParaRPr lang="en-GB" sz="1539" dirty="0"/>
            </a:p>
          </p:txBody>
        </p:sp>
        <p:sp>
          <p:nvSpPr>
            <p:cNvPr id="520" name="Freeform 139"/>
            <p:cNvSpPr>
              <a:spLocks/>
            </p:cNvSpPr>
            <p:nvPr/>
          </p:nvSpPr>
          <p:spPr bwMode="auto">
            <a:xfrm>
              <a:off x="4621886" y="4825793"/>
              <a:ext cx="73912" cy="96405"/>
            </a:xfrm>
            <a:custGeom>
              <a:avLst/>
              <a:gdLst/>
              <a:ahLst/>
              <a:cxnLst>
                <a:cxn ang="0">
                  <a:pos x="15" y="31"/>
                </a:cxn>
                <a:cxn ang="0">
                  <a:pos x="21" y="21"/>
                </a:cxn>
                <a:cxn ang="0">
                  <a:pos x="24" y="15"/>
                </a:cxn>
                <a:cxn ang="0">
                  <a:pos x="23" y="12"/>
                </a:cxn>
                <a:cxn ang="0">
                  <a:pos x="21" y="9"/>
                </a:cxn>
                <a:cxn ang="0">
                  <a:pos x="18" y="3"/>
                </a:cxn>
                <a:cxn ang="0">
                  <a:pos x="11" y="1"/>
                </a:cxn>
                <a:cxn ang="0">
                  <a:pos x="6" y="3"/>
                </a:cxn>
                <a:cxn ang="0">
                  <a:pos x="0" y="11"/>
                </a:cxn>
                <a:cxn ang="0">
                  <a:pos x="0" y="14"/>
                </a:cxn>
                <a:cxn ang="0">
                  <a:pos x="3" y="15"/>
                </a:cxn>
                <a:cxn ang="0">
                  <a:pos x="0" y="17"/>
                </a:cxn>
                <a:cxn ang="0">
                  <a:pos x="3" y="20"/>
                </a:cxn>
                <a:cxn ang="0">
                  <a:pos x="3" y="21"/>
                </a:cxn>
                <a:cxn ang="0">
                  <a:pos x="6" y="24"/>
                </a:cxn>
                <a:cxn ang="0">
                  <a:pos x="8" y="28"/>
                </a:cxn>
                <a:cxn ang="0">
                  <a:pos x="15" y="31"/>
                </a:cxn>
              </a:cxnLst>
              <a:rect l="0" t="0" r="r" b="b"/>
              <a:pathLst>
                <a:path w="24" h="31">
                  <a:moveTo>
                    <a:pt x="15" y="31"/>
                  </a:moveTo>
                  <a:cubicBezTo>
                    <a:pt x="20" y="23"/>
                    <a:pt x="21" y="24"/>
                    <a:pt x="21" y="21"/>
                  </a:cubicBezTo>
                  <a:cubicBezTo>
                    <a:pt x="21" y="18"/>
                    <a:pt x="24" y="20"/>
                    <a:pt x="24" y="15"/>
                  </a:cubicBezTo>
                  <a:cubicBezTo>
                    <a:pt x="20" y="20"/>
                    <a:pt x="23" y="14"/>
                    <a:pt x="23" y="12"/>
                  </a:cubicBezTo>
                  <a:cubicBezTo>
                    <a:pt x="21" y="9"/>
                    <a:pt x="21" y="9"/>
                    <a:pt x="21" y="9"/>
                  </a:cubicBezTo>
                  <a:cubicBezTo>
                    <a:pt x="21" y="6"/>
                    <a:pt x="20" y="7"/>
                    <a:pt x="18" y="3"/>
                  </a:cubicBezTo>
                  <a:cubicBezTo>
                    <a:pt x="17" y="0"/>
                    <a:pt x="11" y="0"/>
                    <a:pt x="11" y="1"/>
                  </a:cubicBezTo>
                  <a:cubicBezTo>
                    <a:pt x="11" y="3"/>
                    <a:pt x="8" y="0"/>
                    <a:pt x="6" y="3"/>
                  </a:cubicBezTo>
                  <a:cubicBezTo>
                    <a:pt x="6" y="7"/>
                    <a:pt x="3" y="9"/>
                    <a:pt x="0" y="11"/>
                  </a:cubicBezTo>
                  <a:cubicBezTo>
                    <a:pt x="3" y="12"/>
                    <a:pt x="0" y="12"/>
                    <a:pt x="0" y="14"/>
                  </a:cubicBezTo>
                  <a:cubicBezTo>
                    <a:pt x="1" y="15"/>
                    <a:pt x="1" y="14"/>
                    <a:pt x="3" y="15"/>
                  </a:cubicBezTo>
                  <a:cubicBezTo>
                    <a:pt x="1" y="17"/>
                    <a:pt x="0" y="14"/>
                    <a:pt x="0" y="17"/>
                  </a:cubicBezTo>
                  <a:cubicBezTo>
                    <a:pt x="1" y="20"/>
                    <a:pt x="3" y="17"/>
                    <a:pt x="3" y="20"/>
                  </a:cubicBezTo>
                  <a:cubicBezTo>
                    <a:pt x="4" y="21"/>
                    <a:pt x="1" y="20"/>
                    <a:pt x="3" y="21"/>
                  </a:cubicBezTo>
                  <a:cubicBezTo>
                    <a:pt x="3" y="23"/>
                    <a:pt x="6" y="23"/>
                    <a:pt x="6" y="24"/>
                  </a:cubicBezTo>
                  <a:cubicBezTo>
                    <a:pt x="8" y="26"/>
                    <a:pt x="4" y="26"/>
                    <a:pt x="8" y="28"/>
                  </a:cubicBezTo>
                  <a:cubicBezTo>
                    <a:pt x="11" y="28"/>
                    <a:pt x="14" y="29"/>
                    <a:pt x="15" y="31"/>
                  </a:cubicBezTo>
                </a:path>
              </a:pathLst>
            </a:custGeom>
            <a:grpFill/>
            <a:ln w="6350" cmpd="sng">
              <a:solidFill>
                <a:schemeClr val="bg1"/>
              </a:solidFill>
              <a:round/>
              <a:headEnd/>
              <a:tailEnd/>
            </a:ln>
          </p:spPr>
          <p:txBody>
            <a:bodyPr/>
            <a:lstStyle/>
            <a:p>
              <a:endParaRPr lang="en-GB" sz="1539" dirty="0"/>
            </a:p>
          </p:txBody>
        </p:sp>
        <p:sp>
          <p:nvSpPr>
            <p:cNvPr id="521" name="Freeform 140"/>
            <p:cNvSpPr>
              <a:spLocks/>
            </p:cNvSpPr>
            <p:nvPr/>
          </p:nvSpPr>
          <p:spPr bwMode="auto">
            <a:xfrm>
              <a:off x="4515839" y="4623342"/>
              <a:ext cx="159071" cy="134967"/>
            </a:xfrm>
            <a:custGeom>
              <a:avLst/>
              <a:gdLst/>
              <a:ahLst/>
              <a:cxnLst>
                <a:cxn ang="0">
                  <a:pos x="8" y="30"/>
                </a:cxn>
                <a:cxn ang="0">
                  <a:pos x="3" y="20"/>
                </a:cxn>
                <a:cxn ang="0">
                  <a:pos x="2" y="18"/>
                </a:cxn>
                <a:cxn ang="0">
                  <a:pos x="10" y="4"/>
                </a:cxn>
                <a:cxn ang="0">
                  <a:pos x="25" y="1"/>
                </a:cxn>
                <a:cxn ang="0">
                  <a:pos x="33" y="6"/>
                </a:cxn>
                <a:cxn ang="0">
                  <a:pos x="43" y="20"/>
                </a:cxn>
                <a:cxn ang="0">
                  <a:pos x="45" y="26"/>
                </a:cxn>
                <a:cxn ang="0">
                  <a:pos x="45" y="30"/>
                </a:cxn>
                <a:cxn ang="0">
                  <a:pos x="49" y="35"/>
                </a:cxn>
                <a:cxn ang="0">
                  <a:pos x="49" y="41"/>
                </a:cxn>
                <a:cxn ang="0">
                  <a:pos x="43" y="41"/>
                </a:cxn>
                <a:cxn ang="0">
                  <a:pos x="31" y="40"/>
                </a:cxn>
                <a:cxn ang="0">
                  <a:pos x="19" y="40"/>
                </a:cxn>
                <a:cxn ang="0">
                  <a:pos x="17" y="41"/>
                </a:cxn>
                <a:cxn ang="0">
                  <a:pos x="8" y="43"/>
                </a:cxn>
                <a:cxn ang="0">
                  <a:pos x="7" y="41"/>
                </a:cxn>
                <a:cxn ang="0">
                  <a:pos x="16" y="40"/>
                </a:cxn>
                <a:cxn ang="0">
                  <a:pos x="11" y="40"/>
                </a:cxn>
                <a:cxn ang="0">
                  <a:pos x="8" y="40"/>
                </a:cxn>
                <a:cxn ang="0">
                  <a:pos x="7" y="35"/>
                </a:cxn>
                <a:cxn ang="0">
                  <a:pos x="14" y="33"/>
                </a:cxn>
                <a:cxn ang="0">
                  <a:pos x="19" y="32"/>
                </a:cxn>
                <a:cxn ang="0">
                  <a:pos x="25" y="32"/>
                </a:cxn>
                <a:cxn ang="0">
                  <a:pos x="31" y="30"/>
                </a:cxn>
                <a:cxn ang="0">
                  <a:pos x="25" y="30"/>
                </a:cxn>
                <a:cxn ang="0">
                  <a:pos x="22" y="29"/>
                </a:cxn>
                <a:cxn ang="0">
                  <a:pos x="17" y="30"/>
                </a:cxn>
                <a:cxn ang="0">
                  <a:pos x="8" y="30"/>
                </a:cxn>
              </a:cxnLst>
              <a:rect l="0" t="0" r="r" b="b"/>
              <a:pathLst>
                <a:path w="51" h="43">
                  <a:moveTo>
                    <a:pt x="8" y="30"/>
                  </a:moveTo>
                  <a:cubicBezTo>
                    <a:pt x="5" y="27"/>
                    <a:pt x="5" y="18"/>
                    <a:pt x="3" y="20"/>
                  </a:cubicBezTo>
                  <a:cubicBezTo>
                    <a:pt x="0" y="20"/>
                    <a:pt x="0" y="18"/>
                    <a:pt x="2" y="18"/>
                  </a:cubicBezTo>
                  <a:cubicBezTo>
                    <a:pt x="7" y="15"/>
                    <a:pt x="10" y="7"/>
                    <a:pt x="10" y="4"/>
                  </a:cubicBezTo>
                  <a:cubicBezTo>
                    <a:pt x="10" y="0"/>
                    <a:pt x="20" y="1"/>
                    <a:pt x="25" y="1"/>
                  </a:cubicBezTo>
                  <a:cubicBezTo>
                    <a:pt x="28" y="0"/>
                    <a:pt x="31" y="4"/>
                    <a:pt x="33" y="6"/>
                  </a:cubicBezTo>
                  <a:cubicBezTo>
                    <a:pt x="36" y="7"/>
                    <a:pt x="40" y="17"/>
                    <a:pt x="43" y="20"/>
                  </a:cubicBezTo>
                  <a:cubicBezTo>
                    <a:pt x="42" y="24"/>
                    <a:pt x="45" y="21"/>
                    <a:pt x="45" y="26"/>
                  </a:cubicBezTo>
                  <a:cubicBezTo>
                    <a:pt x="45" y="30"/>
                    <a:pt x="43" y="27"/>
                    <a:pt x="45" y="30"/>
                  </a:cubicBezTo>
                  <a:cubicBezTo>
                    <a:pt x="46" y="35"/>
                    <a:pt x="46" y="30"/>
                    <a:pt x="49" y="35"/>
                  </a:cubicBezTo>
                  <a:cubicBezTo>
                    <a:pt x="51" y="38"/>
                    <a:pt x="49" y="38"/>
                    <a:pt x="49" y="41"/>
                  </a:cubicBezTo>
                  <a:cubicBezTo>
                    <a:pt x="48" y="41"/>
                    <a:pt x="45" y="40"/>
                    <a:pt x="43" y="41"/>
                  </a:cubicBezTo>
                  <a:cubicBezTo>
                    <a:pt x="40" y="43"/>
                    <a:pt x="37" y="40"/>
                    <a:pt x="31" y="40"/>
                  </a:cubicBezTo>
                  <a:cubicBezTo>
                    <a:pt x="28" y="40"/>
                    <a:pt x="22" y="38"/>
                    <a:pt x="19" y="40"/>
                  </a:cubicBezTo>
                  <a:cubicBezTo>
                    <a:pt x="14" y="40"/>
                    <a:pt x="20" y="40"/>
                    <a:pt x="17" y="41"/>
                  </a:cubicBezTo>
                  <a:cubicBezTo>
                    <a:pt x="14" y="43"/>
                    <a:pt x="11" y="41"/>
                    <a:pt x="8" y="43"/>
                  </a:cubicBezTo>
                  <a:cubicBezTo>
                    <a:pt x="8" y="41"/>
                    <a:pt x="7" y="43"/>
                    <a:pt x="7" y="41"/>
                  </a:cubicBezTo>
                  <a:cubicBezTo>
                    <a:pt x="10" y="38"/>
                    <a:pt x="8" y="41"/>
                    <a:pt x="16" y="40"/>
                  </a:cubicBezTo>
                  <a:cubicBezTo>
                    <a:pt x="14" y="40"/>
                    <a:pt x="13" y="38"/>
                    <a:pt x="11" y="40"/>
                  </a:cubicBezTo>
                  <a:cubicBezTo>
                    <a:pt x="10" y="40"/>
                    <a:pt x="10" y="38"/>
                    <a:pt x="8" y="40"/>
                  </a:cubicBezTo>
                  <a:cubicBezTo>
                    <a:pt x="7" y="41"/>
                    <a:pt x="8" y="38"/>
                    <a:pt x="7" y="35"/>
                  </a:cubicBezTo>
                  <a:cubicBezTo>
                    <a:pt x="10" y="33"/>
                    <a:pt x="16" y="37"/>
                    <a:pt x="14" y="33"/>
                  </a:cubicBezTo>
                  <a:cubicBezTo>
                    <a:pt x="14" y="32"/>
                    <a:pt x="19" y="33"/>
                    <a:pt x="19" y="32"/>
                  </a:cubicBezTo>
                  <a:cubicBezTo>
                    <a:pt x="20" y="29"/>
                    <a:pt x="19" y="30"/>
                    <a:pt x="25" y="32"/>
                  </a:cubicBezTo>
                  <a:cubicBezTo>
                    <a:pt x="28" y="33"/>
                    <a:pt x="31" y="33"/>
                    <a:pt x="31" y="30"/>
                  </a:cubicBezTo>
                  <a:cubicBezTo>
                    <a:pt x="29" y="29"/>
                    <a:pt x="26" y="33"/>
                    <a:pt x="25" y="30"/>
                  </a:cubicBezTo>
                  <a:cubicBezTo>
                    <a:pt x="23" y="27"/>
                    <a:pt x="23" y="30"/>
                    <a:pt x="22" y="29"/>
                  </a:cubicBezTo>
                  <a:cubicBezTo>
                    <a:pt x="22" y="27"/>
                    <a:pt x="19" y="29"/>
                    <a:pt x="17" y="30"/>
                  </a:cubicBezTo>
                  <a:cubicBezTo>
                    <a:pt x="17" y="30"/>
                    <a:pt x="16" y="30"/>
                    <a:pt x="8" y="30"/>
                  </a:cubicBezTo>
                </a:path>
              </a:pathLst>
            </a:custGeom>
            <a:grpFill/>
            <a:ln w="6350" cmpd="sng">
              <a:solidFill>
                <a:schemeClr val="bg1"/>
              </a:solidFill>
              <a:round/>
              <a:headEnd/>
              <a:tailEnd/>
            </a:ln>
          </p:spPr>
          <p:txBody>
            <a:bodyPr/>
            <a:lstStyle/>
            <a:p>
              <a:endParaRPr lang="en-GB" sz="1539" dirty="0"/>
            </a:p>
          </p:txBody>
        </p:sp>
        <p:sp>
          <p:nvSpPr>
            <p:cNvPr id="522" name="Freeform 141"/>
            <p:cNvSpPr>
              <a:spLocks/>
            </p:cNvSpPr>
            <p:nvPr/>
          </p:nvSpPr>
          <p:spPr bwMode="auto">
            <a:xfrm>
              <a:off x="4531906" y="4711714"/>
              <a:ext cx="80339" cy="27315"/>
            </a:xfrm>
            <a:custGeom>
              <a:avLst/>
              <a:gdLst/>
              <a:ahLst/>
              <a:cxnLst>
                <a:cxn ang="0">
                  <a:pos x="3" y="3"/>
                </a:cxn>
                <a:cxn ang="0">
                  <a:pos x="12" y="4"/>
                </a:cxn>
                <a:cxn ang="0">
                  <a:pos x="3" y="4"/>
                </a:cxn>
                <a:cxn ang="0">
                  <a:pos x="1" y="7"/>
                </a:cxn>
                <a:cxn ang="0">
                  <a:pos x="9" y="6"/>
                </a:cxn>
                <a:cxn ang="0">
                  <a:pos x="14" y="4"/>
                </a:cxn>
                <a:cxn ang="0">
                  <a:pos x="20" y="4"/>
                </a:cxn>
                <a:cxn ang="0">
                  <a:pos x="26" y="3"/>
                </a:cxn>
                <a:cxn ang="0">
                  <a:pos x="20" y="3"/>
                </a:cxn>
                <a:cxn ang="0">
                  <a:pos x="17" y="1"/>
                </a:cxn>
                <a:cxn ang="0">
                  <a:pos x="12" y="3"/>
                </a:cxn>
                <a:cxn ang="0">
                  <a:pos x="3" y="3"/>
                </a:cxn>
              </a:cxnLst>
              <a:rect l="0" t="0" r="r" b="b"/>
              <a:pathLst>
                <a:path w="26" h="9">
                  <a:moveTo>
                    <a:pt x="3" y="3"/>
                  </a:moveTo>
                  <a:cubicBezTo>
                    <a:pt x="5" y="6"/>
                    <a:pt x="6" y="3"/>
                    <a:pt x="12" y="4"/>
                  </a:cubicBezTo>
                  <a:cubicBezTo>
                    <a:pt x="6" y="4"/>
                    <a:pt x="5" y="7"/>
                    <a:pt x="3" y="4"/>
                  </a:cubicBezTo>
                  <a:cubicBezTo>
                    <a:pt x="1" y="3"/>
                    <a:pt x="0" y="6"/>
                    <a:pt x="1" y="7"/>
                  </a:cubicBezTo>
                  <a:cubicBezTo>
                    <a:pt x="5" y="6"/>
                    <a:pt x="11" y="9"/>
                    <a:pt x="9" y="6"/>
                  </a:cubicBezTo>
                  <a:cubicBezTo>
                    <a:pt x="9" y="4"/>
                    <a:pt x="14" y="6"/>
                    <a:pt x="14" y="4"/>
                  </a:cubicBezTo>
                  <a:cubicBezTo>
                    <a:pt x="15" y="1"/>
                    <a:pt x="14" y="3"/>
                    <a:pt x="20" y="4"/>
                  </a:cubicBezTo>
                  <a:cubicBezTo>
                    <a:pt x="23" y="6"/>
                    <a:pt x="26" y="6"/>
                    <a:pt x="26" y="3"/>
                  </a:cubicBezTo>
                  <a:cubicBezTo>
                    <a:pt x="24" y="1"/>
                    <a:pt x="21" y="6"/>
                    <a:pt x="20" y="3"/>
                  </a:cubicBezTo>
                  <a:cubicBezTo>
                    <a:pt x="18" y="0"/>
                    <a:pt x="18" y="3"/>
                    <a:pt x="17" y="1"/>
                  </a:cubicBezTo>
                  <a:cubicBezTo>
                    <a:pt x="17" y="0"/>
                    <a:pt x="14" y="1"/>
                    <a:pt x="12" y="3"/>
                  </a:cubicBezTo>
                  <a:cubicBezTo>
                    <a:pt x="12" y="3"/>
                    <a:pt x="11" y="3"/>
                    <a:pt x="3" y="3"/>
                  </a:cubicBezTo>
                </a:path>
              </a:pathLst>
            </a:custGeom>
            <a:grpFill/>
            <a:ln w="6350" cmpd="sng">
              <a:solidFill>
                <a:schemeClr val="bg1"/>
              </a:solidFill>
              <a:round/>
              <a:headEnd/>
              <a:tailEnd/>
            </a:ln>
          </p:spPr>
          <p:txBody>
            <a:bodyPr/>
            <a:lstStyle/>
            <a:p>
              <a:endParaRPr lang="en-GB" sz="1539" dirty="0"/>
            </a:p>
          </p:txBody>
        </p:sp>
        <p:sp>
          <p:nvSpPr>
            <p:cNvPr id="523" name="Freeform 142"/>
            <p:cNvSpPr>
              <a:spLocks/>
            </p:cNvSpPr>
            <p:nvPr/>
          </p:nvSpPr>
          <p:spPr bwMode="auto">
            <a:xfrm>
              <a:off x="4578503" y="4748669"/>
              <a:ext cx="186387" cy="173529"/>
            </a:xfrm>
            <a:custGeom>
              <a:avLst/>
              <a:gdLst/>
              <a:ahLst/>
              <a:cxnLst>
                <a:cxn ang="0">
                  <a:pos x="38" y="40"/>
                </a:cxn>
                <a:cxn ang="0">
                  <a:pos x="37" y="37"/>
                </a:cxn>
                <a:cxn ang="0">
                  <a:pos x="35" y="34"/>
                </a:cxn>
                <a:cxn ang="0">
                  <a:pos x="32" y="28"/>
                </a:cxn>
                <a:cxn ang="0">
                  <a:pos x="25" y="26"/>
                </a:cxn>
                <a:cxn ang="0">
                  <a:pos x="20" y="28"/>
                </a:cxn>
                <a:cxn ang="0">
                  <a:pos x="14" y="35"/>
                </a:cxn>
                <a:cxn ang="0">
                  <a:pos x="14" y="34"/>
                </a:cxn>
                <a:cxn ang="0">
                  <a:pos x="13" y="31"/>
                </a:cxn>
                <a:cxn ang="0">
                  <a:pos x="13" y="29"/>
                </a:cxn>
                <a:cxn ang="0">
                  <a:pos x="8" y="25"/>
                </a:cxn>
                <a:cxn ang="0">
                  <a:pos x="5" y="23"/>
                </a:cxn>
                <a:cxn ang="0">
                  <a:pos x="5" y="18"/>
                </a:cxn>
                <a:cxn ang="0">
                  <a:pos x="3" y="18"/>
                </a:cxn>
                <a:cxn ang="0">
                  <a:pos x="3" y="15"/>
                </a:cxn>
                <a:cxn ang="0">
                  <a:pos x="0" y="18"/>
                </a:cxn>
                <a:cxn ang="0">
                  <a:pos x="0" y="17"/>
                </a:cxn>
                <a:cxn ang="0">
                  <a:pos x="6" y="9"/>
                </a:cxn>
                <a:cxn ang="0">
                  <a:pos x="10" y="9"/>
                </a:cxn>
                <a:cxn ang="0">
                  <a:pos x="10" y="4"/>
                </a:cxn>
                <a:cxn ang="0">
                  <a:pos x="11" y="0"/>
                </a:cxn>
                <a:cxn ang="0">
                  <a:pos x="23" y="1"/>
                </a:cxn>
                <a:cxn ang="0">
                  <a:pos x="29" y="1"/>
                </a:cxn>
                <a:cxn ang="0">
                  <a:pos x="32" y="4"/>
                </a:cxn>
                <a:cxn ang="0">
                  <a:pos x="34" y="6"/>
                </a:cxn>
                <a:cxn ang="0">
                  <a:pos x="42" y="4"/>
                </a:cxn>
                <a:cxn ang="0">
                  <a:pos x="45" y="3"/>
                </a:cxn>
                <a:cxn ang="0">
                  <a:pos x="48" y="1"/>
                </a:cxn>
                <a:cxn ang="0">
                  <a:pos x="49" y="6"/>
                </a:cxn>
                <a:cxn ang="0">
                  <a:pos x="51" y="9"/>
                </a:cxn>
                <a:cxn ang="0">
                  <a:pos x="52" y="12"/>
                </a:cxn>
                <a:cxn ang="0">
                  <a:pos x="52" y="15"/>
                </a:cxn>
                <a:cxn ang="0">
                  <a:pos x="54" y="20"/>
                </a:cxn>
                <a:cxn ang="0">
                  <a:pos x="57" y="25"/>
                </a:cxn>
                <a:cxn ang="0">
                  <a:pos x="55" y="29"/>
                </a:cxn>
                <a:cxn ang="0">
                  <a:pos x="58" y="35"/>
                </a:cxn>
                <a:cxn ang="0">
                  <a:pos x="60" y="42"/>
                </a:cxn>
                <a:cxn ang="0">
                  <a:pos x="54" y="42"/>
                </a:cxn>
                <a:cxn ang="0">
                  <a:pos x="57" y="45"/>
                </a:cxn>
                <a:cxn ang="0">
                  <a:pos x="52" y="48"/>
                </a:cxn>
                <a:cxn ang="0">
                  <a:pos x="48" y="53"/>
                </a:cxn>
                <a:cxn ang="0">
                  <a:pos x="45" y="49"/>
                </a:cxn>
                <a:cxn ang="0">
                  <a:pos x="45" y="43"/>
                </a:cxn>
                <a:cxn ang="0">
                  <a:pos x="38" y="40"/>
                </a:cxn>
              </a:cxnLst>
              <a:rect l="0" t="0" r="r" b="b"/>
              <a:pathLst>
                <a:path w="60" h="56">
                  <a:moveTo>
                    <a:pt x="38" y="40"/>
                  </a:moveTo>
                  <a:cubicBezTo>
                    <a:pt x="34" y="45"/>
                    <a:pt x="37" y="39"/>
                    <a:pt x="37" y="37"/>
                  </a:cubicBezTo>
                  <a:cubicBezTo>
                    <a:pt x="35" y="34"/>
                    <a:pt x="35" y="34"/>
                    <a:pt x="35" y="34"/>
                  </a:cubicBezTo>
                  <a:cubicBezTo>
                    <a:pt x="35" y="31"/>
                    <a:pt x="34" y="32"/>
                    <a:pt x="32" y="28"/>
                  </a:cubicBezTo>
                  <a:cubicBezTo>
                    <a:pt x="31" y="25"/>
                    <a:pt x="25" y="25"/>
                    <a:pt x="25" y="26"/>
                  </a:cubicBezTo>
                  <a:cubicBezTo>
                    <a:pt x="25" y="28"/>
                    <a:pt x="22" y="25"/>
                    <a:pt x="20" y="28"/>
                  </a:cubicBezTo>
                  <a:cubicBezTo>
                    <a:pt x="20" y="32"/>
                    <a:pt x="17" y="34"/>
                    <a:pt x="14" y="35"/>
                  </a:cubicBezTo>
                  <a:cubicBezTo>
                    <a:pt x="14" y="34"/>
                    <a:pt x="16" y="34"/>
                    <a:pt x="14" y="34"/>
                  </a:cubicBezTo>
                  <a:cubicBezTo>
                    <a:pt x="13" y="32"/>
                    <a:pt x="14" y="32"/>
                    <a:pt x="13" y="31"/>
                  </a:cubicBezTo>
                  <a:cubicBezTo>
                    <a:pt x="11" y="31"/>
                    <a:pt x="11" y="31"/>
                    <a:pt x="13" y="29"/>
                  </a:cubicBezTo>
                  <a:cubicBezTo>
                    <a:pt x="13" y="28"/>
                    <a:pt x="10" y="28"/>
                    <a:pt x="8" y="25"/>
                  </a:cubicBezTo>
                  <a:cubicBezTo>
                    <a:pt x="8" y="23"/>
                    <a:pt x="5" y="25"/>
                    <a:pt x="5" y="23"/>
                  </a:cubicBezTo>
                  <a:cubicBezTo>
                    <a:pt x="5" y="20"/>
                    <a:pt x="3" y="23"/>
                    <a:pt x="5" y="18"/>
                  </a:cubicBezTo>
                  <a:cubicBezTo>
                    <a:pt x="5" y="15"/>
                    <a:pt x="3" y="20"/>
                    <a:pt x="3" y="18"/>
                  </a:cubicBezTo>
                  <a:cubicBezTo>
                    <a:pt x="2" y="17"/>
                    <a:pt x="5" y="15"/>
                    <a:pt x="3" y="15"/>
                  </a:cubicBezTo>
                  <a:cubicBezTo>
                    <a:pt x="0" y="15"/>
                    <a:pt x="2" y="18"/>
                    <a:pt x="0" y="18"/>
                  </a:cubicBezTo>
                  <a:cubicBezTo>
                    <a:pt x="0" y="17"/>
                    <a:pt x="0" y="17"/>
                    <a:pt x="0" y="17"/>
                  </a:cubicBezTo>
                  <a:cubicBezTo>
                    <a:pt x="3" y="9"/>
                    <a:pt x="5" y="12"/>
                    <a:pt x="6" y="9"/>
                  </a:cubicBezTo>
                  <a:cubicBezTo>
                    <a:pt x="8" y="7"/>
                    <a:pt x="8" y="11"/>
                    <a:pt x="10" y="9"/>
                  </a:cubicBezTo>
                  <a:cubicBezTo>
                    <a:pt x="13" y="9"/>
                    <a:pt x="13" y="6"/>
                    <a:pt x="10" y="4"/>
                  </a:cubicBezTo>
                  <a:cubicBezTo>
                    <a:pt x="8" y="3"/>
                    <a:pt x="13" y="4"/>
                    <a:pt x="11" y="0"/>
                  </a:cubicBezTo>
                  <a:cubicBezTo>
                    <a:pt x="17" y="0"/>
                    <a:pt x="20" y="3"/>
                    <a:pt x="23" y="1"/>
                  </a:cubicBezTo>
                  <a:cubicBezTo>
                    <a:pt x="25" y="0"/>
                    <a:pt x="28" y="1"/>
                    <a:pt x="29" y="1"/>
                  </a:cubicBezTo>
                  <a:cubicBezTo>
                    <a:pt x="28" y="6"/>
                    <a:pt x="31" y="7"/>
                    <a:pt x="32" y="4"/>
                  </a:cubicBezTo>
                  <a:cubicBezTo>
                    <a:pt x="32" y="3"/>
                    <a:pt x="34" y="4"/>
                    <a:pt x="34" y="6"/>
                  </a:cubicBezTo>
                  <a:cubicBezTo>
                    <a:pt x="37" y="9"/>
                    <a:pt x="35" y="1"/>
                    <a:pt x="42" y="4"/>
                  </a:cubicBezTo>
                  <a:cubicBezTo>
                    <a:pt x="45" y="7"/>
                    <a:pt x="43" y="4"/>
                    <a:pt x="45" y="3"/>
                  </a:cubicBezTo>
                  <a:cubicBezTo>
                    <a:pt x="48" y="3"/>
                    <a:pt x="43" y="0"/>
                    <a:pt x="48" y="1"/>
                  </a:cubicBezTo>
                  <a:cubicBezTo>
                    <a:pt x="51" y="3"/>
                    <a:pt x="49" y="4"/>
                    <a:pt x="49" y="6"/>
                  </a:cubicBezTo>
                  <a:cubicBezTo>
                    <a:pt x="51" y="6"/>
                    <a:pt x="49" y="9"/>
                    <a:pt x="51" y="9"/>
                  </a:cubicBezTo>
                  <a:cubicBezTo>
                    <a:pt x="52" y="9"/>
                    <a:pt x="55" y="12"/>
                    <a:pt x="52" y="12"/>
                  </a:cubicBezTo>
                  <a:cubicBezTo>
                    <a:pt x="51" y="14"/>
                    <a:pt x="51" y="18"/>
                    <a:pt x="52" y="15"/>
                  </a:cubicBezTo>
                  <a:cubicBezTo>
                    <a:pt x="54" y="14"/>
                    <a:pt x="55" y="15"/>
                    <a:pt x="54" y="20"/>
                  </a:cubicBezTo>
                  <a:cubicBezTo>
                    <a:pt x="54" y="23"/>
                    <a:pt x="55" y="20"/>
                    <a:pt x="57" y="25"/>
                  </a:cubicBezTo>
                  <a:cubicBezTo>
                    <a:pt x="54" y="26"/>
                    <a:pt x="57" y="26"/>
                    <a:pt x="55" y="29"/>
                  </a:cubicBezTo>
                  <a:cubicBezTo>
                    <a:pt x="55" y="32"/>
                    <a:pt x="60" y="32"/>
                    <a:pt x="58" y="35"/>
                  </a:cubicBezTo>
                  <a:cubicBezTo>
                    <a:pt x="55" y="39"/>
                    <a:pt x="60" y="37"/>
                    <a:pt x="60" y="42"/>
                  </a:cubicBezTo>
                  <a:cubicBezTo>
                    <a:pt x="55" y="40"/>
                    <a:pt x="54" y="40"/>
                    <a:pt x="54" y="42"/>
                  </a:cubicBezTo>
                  <a:cubicBezTo>
                    <a:pt x="55" y="45"/>
                    <a:pt x="57" y="42"/>
                    <a:pt x="57" y="45"/>
                  </a:cubicBezTo>
                  <a:cubicBezTo>
                    <a:pt x="57" y="48"/>
                    <a:pt x="55" y="51"/>
                    <a:pt x="52" y="48"/>
                  </a:cubicBezTo>
                  <a:cubicBezTo>
                    <a:pt x="51" y="46"/>
                    <a:pt x="49" y="56"/>
                    <a:pt x="48" y="53"/>
                  </a:cubicBezTo>
                  <a:cubicBezTo>
                    <a:pt x="46" y="49"/>
                    <a:pt x="45" y="53"/>
                    <a:pt x="45" y="49"/>
                  </a:cubicBezTo>
                  <a:cubicBezTo>
                    <a:pt x="46" y="46"/>
                    <a:pt x="45" y="45"/>
                    <a:pt x="45" y="43"/>
                  </a:cubicBezTo>
                  <a:cubicBezTo>
                    <a:pt x="46" y="40"/>
                    <a:pt x="40" y="40"/>
                    <a:pt x="38" y="40"/>
                  </a:cubicBezTo>
                </a:path>
              </a:pathLst>
            </a:custGeom>
            <a:grpFill/>
            <a:ln w="6350" cmpd="sng">
              <a:solidFill>
                <a:schemeClr val="bg1"/>
              </a:solidFill>
              <a:round/>
              <a:headEnd/>
              <a:tailEnd/>
            </a:ln>
          </p:spPr>
          <p:txBody>
            <a:bodyPr/>
            <a:lstStyle/>
            <a:p>
              <a:endParaRPr lang="en-GB" sz="1539" dirty="0"/>
            </a:p>
          </p:txBody>
        </p:sp>
        <p:sp>
          <p:nvSpPr>
            <p:cNvPr id="524" name="Freeform 143"/>
            <p:cNvSpPr>
              <a:spLocks/>
            </p:cNvSpPr>
            <p:nvPr/>
          </p:nvSpPr>
          <p:spPr bwMode="auto">
            <a:xfrm>
              <a:off x="4539940" y="4742242"/>
              <a:ext cx="75519" cy="59450"/>
            </a:xfrm>
            <a:custGeom>
              <a:avLst/>
              <a:gdLst/>
              <a:ahLst/>
              <a:cxnLst>
                <a:cxn ang="0">
                  <a:pos x="12" y="19"/>
                </a:cxn>
                <a:cxn ang="0">
                  <a:pos x="18" y="11"/>
                </a:cxn>
                <a:cxn ang="0">
                  <a:pos x="21" y="11"/>
                </a:cxn>
                <a:cxn ang="0">
                  <a:pos x="21" y="7"/>
                </a:cxn>
                <a:cxn ang="0">
                  <a:pos x="23" y="2"/>
                </a:cxn>
                <a:cxn ang="0">
                  <a:pos x="11" y="2"/>
                </a:cxn>
                <a:cxn ang="0">
                  <a:pos x="9" y="3"/>
                </a:cxn>
                <a:cxn ang="0">
                  <a:pos x="0" y="5"/>
                </a:cxn>
                <a:cxn ang="0">
                  <a:pos x="3" y="7"/>
                </a:cxn>
                <a:cxn ang="0">
                  <a:pos x="5" y="8"/>
                </a:cxn>
                <a:cxn ang="0">
                  <a:pos x="6" y="11"/>
                </a:cxn>
                <a:cxn ang="0">
                  <a:pos x="9" y="10"/>
                </a:cxn>
                <a:cxn ang="0">
                  <a:pos x="9" y="14"/>
                </a:cxn>
                <a:cxn ang="0">
                  <a:pos x="9" y="16"/>
                </a:cxn>
                <a:cxn ang="0">
                  <a:pos x="11" y="18"/>
                </a:cxn>
                <a:cxn ang="0">
                  <a:pos x="12" y="16"/>
                </a:cxn>
                <a:cxn ang="0">
                  <a:pos x="12" y="19"/>
                </a:cxn>
              </a:cxnLst>
              <a:rect l="0" t="0" r="r" b="b"/>
              <a:pathLst>
                <a:path w="24" h="19">
                  <a:moveTo>
                    <a:pt x="12" y="19"/>
                  </a:moveTo>
                  <a:cubicBezTo>
                    <a:pt x="15" y="11"/>
                    <a:pt x="17" y="14"/>
                    <a:pt x="18" y="11"/>
                  </a:cubicBezTo>
                  <a:cubicBezTo>
                    <a:pt x="20" y="10"/>
                    <a:pt x="20" y="13"/>
                    <a:pt x="21" y="11"/>
                  </a:cubicBezTo>
                  <a:cubicBezTo>
                    <a:pt x="24" y="11"/>
                    <a:pt x="24" y="8"/>
                    <a:pt x="21" y="7"/>
                  </a:cubicBezTo>
                  <a:cubicBezTo>
                    <a:pt x="20" y="5"/>
                    <a:pt x="24" y="7"/>
                    <a:pt x="23" y="2"/>
                  </a:cubicBezTo>
                  <a:cubicBezTo>
                    <a:pt x="20" y="2"/>
                    <a:pt x="14" y="0"/>
                    <a:pt x="11" y="2"/>
                  </a:cubicBezTo>
                  <a:cubicBezTo>
                    <a:pt x="6" y="2"/>
                    <a:pt x="12" y="2"/>
                    <a:pt x="9" y="3"/>
                  </a:cubicBezTo>
                  <a:cubicBezTo>
                    <a:pt x="6" y="5"/>
                    <a:pt x="3" y="3"/>
                    <a:pt x="0" y="5"/>
                  </a:cubicBezTo>
                  <a:cubicBezTo>
                    <a:pt x="1" y="7"/>
                    <a:pt x="5" y="5"/>
                    <a:pt x="3" y="7"/>
                  </a:cubicBezTo>
                  <a:cubicBezTo>
                    <a:pt x="1" y="10"/>
                    <a:pt x="3" y="10"/>
                    <a:pt x="5" y="8"/>
                  </a:cubicBezTo>
                  <a:cubicBezTo>
                    <a:pt x="8" y="8"/>
                    <a:pt x="3" y="13"/>
                    <a:pt x="6" y="11"/>
                  </a:cubicBezTo>
                  <a:cubicBezTo>
                    <a:pt x="9" y="8"/>
                    <a:pt x="12" y="8"/>
                    <a:pt x="9" y="10"/>
                  </a:cubicBezTo>
                  <a:cubicBezTo>
                    <a:pt x="8" y="11"/>
                    <a:pt x="11" y="11"/>
                    <a:pt x="9" y="14"/>
                  </a:cubicBezTo>
                  <a:cubicBezTo>
                    <a:pt x="8" y="16"/>
                    <a:pt x="9" y="14"/>
                    <a:pt x="9" y="16"/>
                  </a:cubicBezTo>
                  <a:cubicBezTo>
                    <a:pt x="9" y="18"/>
                    <a:pt x="11" y="16"/>
                    <a:pt x="11" y="18"/>
                  </a:cubicBezTo>
                  <a:cubicBezTo>
                    <a:pt x="11" y="19"/>
                    <a:pt x="12" y="18"/>
                    <a:pt x="12" y="16"/>
                  </a:cubicBezTo>
                  <a:cubicBezTo>
                    <a:pt x="12" y="19"/>
                    <a:pt x="12" y="18"/>
                    <a:pt x="12" y="19"/>
                  </a:cubicBezTo>
                </a:path>
              </a:pathLst>
            </a:custGeom>
            <a:grpFill/>
            <a:ln w="6350" cmpd="sng">
              <a:solidFill>
                <a:schemeClr val="bg1"/>
              </a:solidFill>
              <a:round/>
              <a:headEnd/>
              <a:tailEnd/>
            </a:ln>
          </p:spPr>
          <p:txBody>
            <a:bodyPr/>
            <a:lstStyle/>
            <a:p>
              <a:endParaRPr lang="en-GB" sz="1539" dirty="0"/>
            </a:p>
          </p:txBody>
        </p:sp>
        <p:sp>
          <p:nvSpPr>
            <p:cNvPr id="525" name="Freeform 144"/>
            <p:cNvSpPr>
              <a:spLocks/>
            </p:cNvSpPr>
            <p:nvPr/>
          </p:nvSpPr>
          <p:spPr bwMode="auto">
            <a:xfrm>
              <a:off x="4549581" y="4766344"/>
              <a:ext cx="3213" cy="9640"/>
            </a:xfrm>
            <a:custGeom>
              <a:avLst/>
              <a:gdLst/>
              <a:ahLst/>
              <a:cxnLst>
                <a:cxn ang="0">
                  <a:pos x="0" y="1"/>
                </a:cxn>
                <a:cxn ang="0">
                  <a:pos x="1" y="1"/>
                </a:cxn>
                <a:cxn ang="0">
                  <a:pos x="0" y="1"/>
                </a:cxn>
              </a:cxnLst>
              <a:rect l="0" t="0" r="r" b="b"/>
              <a:pathLst>
                <a:path w="1" h="3">
                  <a:moveTo>
                    <a:pt x="0" y="1"/>
                  </a:moveTo>
                  <a:cubicBezTo>
                    <a:pt x="0" y="1"/>
                    <a:pt x="1" y="0"/>
                    <a:pt x="1" y="1"/>
                  </a:cubicBezTo>
                  <a:cubicBezTo>
                    <a:pt x="1" y="3"/>
                    <a:pt x="1" y="3"/>
                    <a:pt x="0" y="1"/>
                  </a:cubicBezTo>
                </a:path>
              </a:pathLst>
            </a:custGeom>
            <a:grpFill/>
            <a:ln w="6350" cmpd="sng">
              <a:solidFill>
                <a:schemeClr val="bg1"/>
              </a:solidFill>
              <a:round/>
              <a:headEnd/>
              <a:tailEnd/>
            </a:ln>
          </p:spPr>
          <p:txBody>
            <a:bodyPr/>
            <a:lstStyle/>
            <a:p>
              <a:endParaRPr lang="en-GB" sz="1539" dirty="0"/>
            </a:p>
          </p:txBody>
        </p:sp>
        <p:sp>
          <p:nvSpPr>
            <p:cNvPr id="526" name="Freeform 145"/>
            <p:cNvSpPr>
              <a:spLocks/>
            </p:cNvSpPr>
            <p:nvPr/>
          </p:nvSpPr>
          <p:spPr bwMode="auto">
            <a:xfrm>
              <a:off x="4549581" y="4775984"/>
              <a:ext cx="9641" cy="12854"/>
            </a:xfrm>
            <a:custGeom>
              <a:avLst/>
              <a:gdLst/>
              <a:ahLst/>
              <a:cxnLst>
                <a:cxn ang="0">
                  <a:pos x="1" y="4"/>
                </a:cxn>
                <a:cxn ang="0">
                  <a:pos x="1" y="2"/>
                </a:cxn>
                <a:cxn ang="0">
                  <a:pos x="1" y="4"/>
                </a:cxn>
              </a:cxnLst>
              <a:rect l="0" t="0" r="r" b="b"/>
              <a:pathLst>
                <a:path w="3" h="4">
                  <a:moveTo>
                    <a:pt x="1" y="4"/>
                  </a:moveTo>
                  <a:cubicBezTo>
                    <a:pt x="0" y="2"/>
                    <a:pt x="1" y="0"/>
                    <a:pt x="1" y="2"/>
                  </a:cubicBezTo>
                  <a:cubicBezTo>
                    <a:pt x="3" y="2"/>
                    <a:pt x="1" y="4"/>
                    <a:pt x="1" y="4"/>
                  </a:cubicBezTo>
                </a:path>
              </a:pathLst>
            </a:custGeom>
            <a:grpFill/>
            <a:ln w="6350" cmpd="sng">
              <a:solidFill>
                <a:schemeClr val="bg1"/>
              </a:solidFill>
              <a:round/>
              <a:headEnd/>
              <a:tailEnd/>
            </a:ln>
          </p:spPr>
          <p:txBody>
            <a:bodyPr/>
            <a:lstStyle/>
            <a:p>
              <a:endParaRPr lang="en-GB" sz="1539" dirty="0"/>
            </a:p>
          </p:txBody>
        </p:sp>
        <p:sp>
          <p:nvSpPr>
            <p:cNvPr id="527" name="Freeform 146"/>
            <p:cNvSpPr>
              <a:spLocks/>
            </p:cNvSpPr>
            <p:nvPr/>
          </p:nvSpPr>
          <p:spPr bwMode="auto">
            <a:xfrm>
              <a:off x="4549581" y="4792051"/>
              <a:ext cx="3213" cy="9640"/>
            </a:xfrm>
            <a:custGeom>
              <a:avLst/>
              <a:gdLst/>
              <a:ahLst/>
              <a:cxnLst>
                <a:cxn ang="0">
                  <a:pos x="0" y="2"/>
                </a:cxn>
                <a:cxn ang="0">
                  <a:pos x="1" y="2"/>
                </a:cxn>
                <a:cxn ang="0">
                  <a:pos x="0" y="2"/>
                </a:cxn>
              </a:cxnLst>
              <a:rect l="0" t="0" r="r" b="b"/>
              <a:pathLst>
                <a:path w="1" h="3">
                  <a:moveTo>
                    <a:pt x="0" y="2"/>
                  </a:moveTo>
                  <a:cubicBezTo>
                    <a:pt x="0" y="0"/>
                    <a:pt x="1" y="0"/>
                    <a:pt x="1" y="2"/>
                  </a:cubicBezTo>
                  <a:cubicBezTo>
                    <a:pt x="1" y="3"/>
                    <a:pt x="0" y="2"/>
                    <a:pt x="0" y="2"/>
                  </a:cubicBezTo>
                </a:path>
              </a:pathLst>
            </a:custGeom>
            <a:grpFill/>
            <a:ln w="6350" cmpd="sng">
              <a:solidFill>
                <a:schemeClr val="bg1"/>
              </a:solidFill>
              <a:round/>
              <a:headEnd/>
              <a:tailEnd/>
            </a:ln>
          </p:spPr>
          <p:txBody>
            <a:bodyPr/>
            <a:lstStyle/>
            <a:p>
              <a:endParaRPr lang="en-GB" sz="1539" dirty="0"/>
            </a:p>
          </p:txBody>
        </p:sp>
        <p:sp>
          <p:nvSpPr>
            <p:cNvPr id="528" name="Freeform 147"/>
            <p:cNvSpPr>
              <a:spLocks/>
            </p:cNvSpPr>
            <p:nvPr/>
          </p:nvSpPr>
          <p:spPr bwMode="auto">
            <a:xfrm>
              <a:off x="4552795" y="4792051"/>
              <a:ext cx="6427" cy="6427"/>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chemeClr val="bg1"/>
              </a:solidFill>
              <a:round/>
              <a:headEnd/>
              <a:tailEnd/>
            </a:ln>
          </p:spPr>
          <p:txBody>
            <a:bodyPr/>
            <a:lstStyle/>
            <a:p>
              <a:endParaRPr lang="en-GB" sz="1539" dirty="0"/>
            </a:p>
          </p:txBody>
        </p:sp>
        <p:sp>
          <p:nvSpPr>
            <p:cNvPr id="529" name="Freeform 148"/>
            <p:cNvSpPr>
              <a:spLocks/>
            </p:cNvSpPr>
            <p:nvPr/>
          </p:nvSpPr>
          <p:spPr bwMode="auto">
            <a:xfrm>
              <a:off x="4559221" y="4788838"/>
              <a:ext cx="3213" cy="3213"/>
            </a:xfrm>
            <a:custGeom>
              <a:avLst/>
              <a:gdLst/>
              <a:ahLst/>
              <a:cxnLst>
                <a:cxn ang="0">
                  <a:pos x="0" y="1"/>
                </a:cxn>
                <a:cxn ang="0">
                  <a:pos x="1" y="0"/>
                </a:cxn>
                <a:cxn ang="0">
                  <a:pos x="0" y="1"/>
                </a:cxn>
              </a:cxnLst>
              <a:rect l="0" t="0" r="r" b="b"/>
              <a:pathLst>
                <a:path w="1" h="1">
                  <a:moveTo>
                    <a:pt x="0" y="1"/>
                  </a:moveTo>
                  <a:cubicBezTo>
                    <a:pt x="1" y="0"/>
                    <a:pt x="1" y="0"/>
                    <a:pt x="1" y="0"/>
                  </a:cubicBezTo>
                  <a:cubicBezTo>
                    <a:pt x="1" y="1"/>
                    <a:pt x="1" y="1"/>
                    <a:pt x="0" y="1"/>
                  </a:cubicBezTo>
                </a:path>
              </a:pathLst>
            </a:custGeom>
            <a:grpFill/>
            <a:ln w="6350" cmpd="sng">
              <a:solidFill>
                <a:schemeClr val="bg1"/>
              </a:solidFill>
              <a:round/>
              <a:headEnd/>
              <a:tailEnd/>
            </a:ln>
          </p:spPr>
          <p:txBody>
            <a:bodyPr/>
            <a:lstStyle/>
            <a:p>
              <a:endParaRPr lang="en-GB" sz="1539" dirty="0"/>
            </a:p>
          </p:txBody>
        </p:sp>
        <p:sp>
          <p:nvSpPr>
            <p:cNvPr id="530" name="Freeform 149"/>
            <p:cNvSpPr>
              <a:spLocks/>
            </p:cNvSpPr>
            <p:nvPr/>
          </p:nvSpPr>
          <p:spPr bwMode="auto">
            <a:xfrm>
              <a:off x="4543154" y="4775984"/>
              <a:ext cx="6427" cy="6427"/>
            </a:xfrm>
            <a:custGeom>
              <a:avLst/>
              <a:gdLst/>
              <a:ahLst/>
              <a:cxnLst>
                <a:cxn ang="0">
                  <a:pos x="0" y="2"/>
                </a:cxn>
                <a:cxn ang="0">
                  <a:pos x="2" y="2"/>
                </a:cxn>
                <a:cxn ang="0">
                  <a:pos x="0" y="2"/>
                </a:cxn>
              </a:cxnLst>
              <a:rect l="0" t="0" r="r" b="b"/>
              <a:pathLst>
                <a:path w="2" h="2">
                  <a:moveTo>
                    <a:pt x="0" y="2"/>
                  </a:moveTo>
                  <a:cubicBezTo>
                    <a:pt x="0" y="2"/>
                    <a:pt x="2" y="0"/>
                    <a:pt x="2" y="2"/>
                  </a:cubicBezTo>
                  <a:cubicBezTo>
                    <a:pt x="0" y="2"/>
                    <a:pt x="0" y="2"/>
                    <a:pt x="0" y="2"/>
                  </a:cubicBezTo>
                </a:path>
              </a:pathLst>
            </a:custGeom>
            <a:grpFill/>
            <a:ln w="6350" cmpd="sng">
              <a:solidFill>
                <a:schemeClr val="bg1"/>
              </a:solidFill>
              <a:round/>
              <a:headEnd/>
              <a:tailEnd/>
            </a:ln>
          </p:spPr>
          <p:txBody>
            <a:bodyPr/>
            <a:lstStyle/>
            <a:p>
              <a:endParaRPr lang="en-GB" sz="1539" dirty="0"/>
            </a:p>
          </p:txBody>
        </p:sp>
        <p:sp>
          <p:nvSpPr>
            <p:cNvPr id="531" name="Freeform 150"/>
            <p:cNvSpPr>
              <a:spLocks/>
            </p:cNvSpPr>
            <p:nvPr/>
          </p:nvSpPr>
          <p:spPr bwMode="auto">
            <a:xfrm>
              <a:off x="4562435" y="4775984"/>
              <a:ext cx="6427" cy="6427"/>
            </a:xfrm>
            <a:custGeom>
              <a:avLst/>
              <a:gdLst/>
              <a:ahLst/>
              <a:cxnLst>
                <a:cxn ang="0">
                  <a:pos x="0" y="2"/>
                </a:cxn>
                <a:cxn ang="0">
                  <a:pos x="2" y="2"/>
                </a:cxn>
                <a:cxn ang="0">
                  <a:pos x="0" y="2"/>
                </a:cxn>
              </a:cxnLst>
              <a:rect l="0" t="0" r="r" b="b"/>
              <a:pathLst>
                <a:path w="2" h="2">
                  <a:moveTo>
                    <a:pt x="0" y="2"/>
                  </a:moveTo>
                  <a:cubicBezTo>
                    <a:pt x="0" y="2"/>
                    <a:pt x="0" y="0"/>
                    <a:pt x="2" y="2"/>
                  </a:cubicBezTo>
                  <a:cubicBezTo>
                    <a:pt x="0" y="2"/>
                    <a:pt x="0" y="2"/>
                    <a:pt x="0" y="2"/>
                  </a:cubicBezTo>
                </a:path>
              </a:pathLst>
            </a:custGeom>
            <a:grpFill/>
            <a:ln w="6350" cmpd="sng">
              <a:solidFill>
                <a:schemeClr val="bg1"/>
              </a:solidFill>
              <a:round/>
              <a:headEnd/>
              <a:tailEnd/>
            </a:ln>
          </p:spPr>
          <p:txBody>
            <a:bodyPr/>
            <a:lstStyle/>
            <a:p>
              <a:endParaRPr lang="en-GB" sz="1539" dirty="0"/>
            </a:p>
          </p:txBody>
        </p:sp>
        <p:sp>
          <p:nvSpPr>
            <p:cNvPr id="532" name="Freeform 151"/>
            <p:cNvSpPr>
              <a:spLocks/>
            </p:cNvSpPr>
            <p:nvPr/>
          </p:nvSpPr>
          <p:spPr bwMode="auto">
            <a:xfrm>
              <a:off x="4359981" y="4661905"/>
              <a:ext cx="16068" cy="17674"/>
            </a:xfrm>
            <a:custGeom>
              <a:avLst/>
              <a:gdLst/>
              <a:ahLst/>
              <a:cxnLst>
                <a:cxn ang="0">
                  <a:pos x="2" y="6"/>
                </a:cxn>
                <a:cxn ang="0">
                  <a:pos x="2" y="1"/>
                </a:cxn>
                <a:cxn ang="0">
                  <a:pos x="2" y="6"/>
                </a:cxn>
              </a:cxnLst>
              <a:rect l="0" t="0" r="r" b="b"/>
              <a:pathLst>
                <a:path w="5" h="6">
                  <a:moveTo>
                    <a:pt x="2" y="6"/>
                  </a:moveTo>
                  <a:cubicBezTo>
                    <a:pt x="0" y="6"/>
                    <a:pt x="0" y="0"/>
                    <a:pt x="2" y="1"/>
                  </a:cubicBezTo>
                  <a:cubicBezTo>
                    <a:pt x="3" y="3"/>
                    <a:pt x="5" y="5"/>
                    <a:pt x="2" y="6"/>
                  </a:cubicBezTo>
                </a:path>
              </a:pathLst>
            </a:custGeom>
            <a:grpFill/>
            <a:ln w="6350" cmpd="sng">
              <a:solidFill>
                <a:schemeClr val="bg1"/>
              </a:solidFill>
              <a:round/>
              <a:headEnd/>
              <a:tailEnd/>
            </a:ln>
          </p:spPr>
          <p:txBody>
            <a:bodyPr/>
            <a:lstStyle/>
            <a:p>
              <a:endParaRPr lang="en-GB" sz="1539" dirty="0"/>
            </a:p>
          </p:txBody>
        </p:sp>
        <p:sp>
          <p:nvSpPr>
            <p:cNvPr id="533" name="Freeform 152"/>
            <p:cNvSpPr>
              <a:spLocks/>
            </p:cNvSpPr>
            <p:nvPr/>
          </p:nvSpPr>
          <p:spPr bwMode="auto">
            <a:xfrm>
              <a:off x="4377655" y="4636197"/>
              <a:ext cx="16068" cy="9640"/>
            </a:xfrm>
            <a:custGeom>
              <a:avLst/>
              <a:gdLst/>
              <a:ahLst/>
              <a:cxnLst>
                <a:cxn ang="0">
                  <a:pos x="2" y="2"/>
                </a:cxn>
                <a:cxn ang="0">
                  <a:pos x="3" y="2"/>
                </a:cxn>
                <a:cxn ang="0">
                  <a:pos x="2" y="2"/>
                </a:cxn>
              </a:cxnLst>
              <a:rect l="0" t="0" r="r" b="b"/>
              <a:pathLst>
                <a:path w="5" h="3">
                  <a:moveTo>
                    <a:pt x="2" y="2"/>
                  </a:moveTo>
                  <a:cubicBezTo>
                    <a:pt x="2" y="0"/>
                    <a:pt x="5" y="0"/>
                    <a:pt x="3" y="2"/>
                  </a:cubicBezTo>
                  <a:cubicBezTo>
                    <a:pt x="2" y="3"/>
                    <a:pt x="0" y="3"/>
                    <a:pt x="2" y="2"/>
                  </a:cubicBezTo>
                </a:path>
              </a:pathLst>
            </a:custGeom>
            <a:grpFill/>
            <a:ln w="6350" cmpd="sng">
              <a:solidFill>
                <a:schemeClr val="bg1"/>
              </a:solidFill>
              <a:round/>
              <a:headEnd/>
              <a:tailEnd/>
            </a:ln>
          </p:spPr>
          <p:txBody>
            <a:bodyPr/>
            <a:lstStyle/>
            <a:p>
              <a:endParaRPr lang="en-GB" sz="1539" dirty="0"/>
            </a:p>
          </p:txBody>
        </p:sp>
        <p:sp>
          <p:nvSpPr>
            <p:cNvPr id="534" name="Freeform 156"/>
            <p:cNvSpPr>
              <a:spLocks/>
            </p:cNvSpPr>
            <p:nvPr/>
          </p:nvSpPr>
          <p:spPr bwMode="auto">
            <a:xfrm>
              <a:off x="4369621" y="4663511"/>
              <a:ext cx="8034" cy="6427"/>
            </a:xfrm>
            <a:custGeom>
              <a:avLst/>
              <a:gdLst/>
              <a:ahLst/>
              <a:cxnLst>
                <a:cxn ang="0">
                  <a:pos x="2" y="2"/>
                </a:cxn>
                <a:cxn ang="0">
                  <a:pos x="2" y="0"/>
                </a:cxn>
                <a:cxn ang="0">
                  <a:pos x="2" y="2"/>
                </a:cxn>
              </a:cxnLst>
              <a:rect l="0" t="0" r="r" b="b"/>
              <a:pathLst>
                <a:path w="3" h="2">
                  <a:moveTo>
                    <a:pt x="2" y="2"/>
                  </a:moveTo>
                  <a:cubicBezTo>
                    <a:pt x="0" y="2"/>
                    <a:pt x="2" y="0"/>
                    <a:pt x="2" y="0"/>
                  </a:cubicBezTo>
                  <a:cubicBezTo>
                    <a:pt x="3" y="0"/>
                    <a:pt x="3" y="2"/>
                    <a:pt x="2" y="2"/>
                  </a:cubicBezTo>
                </a:path>
              </a:pathLst>
            </a:custGeom>
            <a:grpFill/>
            <a:ln w="6350" cmpd="sng">
              <a:solidFill>
                <a:schemeClr val="bg1"/>
              </a:solidFill>
              <a:round/>
              <a:headEnd/>
              <a:tailEnd/>
            </a:ln>
          </p:spPr>
          <p:txBody>
            <a:bodyPr/>
            <a:lstStyle/>
            <a:p>
              <a:endParaRPr lang="en-GB" sz="1539" dirty="0"/>
            </a:p>
          </p:txBody>
        </p:sp>
        <p:sp>
          <p:nvSpPr>
            <p:cNvPr id="535" name="Freeform 159"/>
            <p:cNvSpPr>
              <a:spLocks/>
            </p:cNvSpPr>
            <p:nvPr/>
          </p:nvSpPr>
          <p:spPr bwMode="auto">
            <a:xfrm>
              <a:off x="5610057" y="3561280"/>
              <a:ext cx="89980" cy="109260"/>
            </a:xfrm>
            <a:custGeom>
              <a:avLst/>
              <a:gdLst/>
              <a:ahLst/>
              <a:cxnLst>
                <a:cxn ang="0">
                  <a:pos x="12" y="35"/>
                </a:cxn>
                <a:cxn ang="0">
                  <a:pos x="12" y="31"/>
                </a:cxn>
                <a:cxn ang="0">
                  <a:pos x="10" y="18"/>
                </a:cxn>
                <a:cxn ang="0">
                  <a:pos x="7" y="12"/>
                </a:cxn>
                <a:cxn ang="0">
                  <a:pos x="0" y="3"/>
                </a:cxn>
                <a:cxn ang="0">
                  <a:pos x="6" y="1"/>
                </a:cxn>
                <a:cxn ang="0">
                  <a:pos x="15" y="5"/>
                </a:cxn>
                <a:cxn ang="0">
                  <a:pos x="19" y="6"/>
                </a:cxn>
                <a:cxn ang="0">
                  <a:pos x="19" y="9"/>
                </a:cxn>
                <a:cxn ang="0">
                  <a:pos x="22" y="14"/>
                </a:cxn>
                <a:cxn ang="0">
                  <a:pos x="24" y="18"/>
                </a:cxn>
                <a:cxn ang="0">
                  <a:pos x="25" y="25"/>
                </a:cxn>
                <a:cxn ang="0">
                  <a:pos x="25" y="25"/>
                </a:cxn>
                <a:cxn ang="0">
                  <a:pos x="19" y="25"/>
                </a:cxn>
                <a:cxn ang="0">
                  <a:pos x="18" y="26"/>
                </a:cxn>
                <a:cxn ang="0">
                  <a:pos x="15" y="34"/>
                </a:cxn>
                <a:cxn ang="0">
                  <a:pos x="12" y="35"/>
                </a:cxn>
              </a:cxnLst>
              <a:rect l="0" t="0" r="r" b="b"/>
              <a:pathLst>
                <a:path w="29" h="35">
                  <a:moveTo>
                    <a:pt x="12" y="35"/>
                  </a:moveTo>
                  <a:cubicBezTo>
                    <a:pt x="10" y="34"/>
                    <a:pt x="12" y="34"/>
                    <a:pt x="12" y="31"/>
                  </a:cubicBezTo>
                  <a:cubicBezTo>
                    <a:pt x="10" y="26"/>
                    <a:pt x="15" y="23"/>
                    <a:pt x="10" y="18"/>
                  </a:cubicBezTo>
                  <a:cubicBezTo>
                    <a:pt x="6" y="12"/>
                    <a:pt x="7" y="14"/>
                    <a:pt x="7" y="12"/>
                  </a:cubicBezTo>
                  <a:cubicBezTo>
                    <a:pt x="4" y="11"/>
                    <a:pt x="3" y="1"/>
                    <a:pt x="0" y="3"/>
                  </a:cubicBezTo>
                  <a:cubicBezTo>
                    <a:pt x="1" y="1"/>
                    <a:pt x="4" y="1"/>
                    <a:pt x="6" y="1"/>
                  </a:cubicBezTo>
                  <a:cubicBezTo>
                    <a:pt x="7" y="0"/>
                    <a:pt x="13" y="5"/>
                    <a:pt x="15" y="5"/>
                  </a:cubicBezTo>
                  <a:cubicBezTo>
                    <a:pt x="16" y="3"/>
                    <a:pt x="16" y="8"/>
                    <a:pt x="19" y="6"/>
                  </a:cubicBezTo>
                  <a:cubicBezTo>
                    <a:pt x="21" y="6"/>
                    <a:pt x="21" y="8"/>
                    <a:pt x="19" y="9"/>
                  </a:cubicBezTo>
                  <a:cubicBezTo>
                    <a:pt x="18" y="12"/>
                    <a:pt x="21" y="14"/>
                    <a:pt x="22" y="14"/>
                  </a:cubicBezTo>
                  <a:cubicBezTo>
                    <a:pt x="24" y="14"/>
                    <a:pt x="21" y="17"/>
                    <a:pt x="24" y="18"/>
                  </a:cubicBezTo>
                  <a:cubicBezTo>
                    <a:pt x="27" y="20"/>
                    <a:pt x="24" y="23"/>
                    <a:pt x="25" y="25"/>
                  </a:cubicBezTo>
                  <a:cubicBezTo>
                    <a:pt x="29" y="25"/>
                    <a:pt x="25" y="26"/>
                    <a:pt x="25" y="25"/>
                  </a:cubicBezTo>
                  <a:cubicBezTo>
                    <a:pt x="24" y="25"/>
                    <a:pt x="21" y="26"/>
                    <a:pt x="19" y="25"/>
                  </a:cubicBezTo>
                  <a:cubicBezTo>
                    <a:pt x="18" y="23"/>
                    <a:pt x="16" y="25"/>
                    <a:pt x="18" y="26"/>
                  </a:cubicBezTo>
                  <a:cubicBezTo>
                    <a:pt x="19" y="29"/>
                    <a:pt x="13" y="32"/>
                    <a:pt x="15" y="34"/>
                  </a:cubicBezTo>
                  <a:cubicBezTo>
                    <a:pt x="15" y="35"/>
                    <a:pt x="13" y="35"/>
                    <a:pt x="12" y="35"/>
                  </a:cubicBezTo>
                </a:path>
              </a:pathLst>
            </a:custGeom>
            <a:grpFill/>
            <a:ln w="6350" cmpd="sng">
              <a:solidFill>
                <a:schemeClr val="bg1"/>
              </a:solidFill>
              <a:round/>
              <a:headEnd/>
              <a:tailEnd/>
            </a:ln>
          </p:spPr>
          <p:txBody>
            <a:bodyPr/>
            <a:lstStyle/>
            <a:p>
              <a:endParaRPr lang="en-GB" sz="1539" dirty="0"/>
            </a:p>
          </p:txBody>
        </p:sp>
        <p:sp>
          <p:nvSpPr>
            <p:cNvPr id="536" name="Freeform 160"/>
            <p:cNvSpPr>
              <a:spLocks/>
            </p:cNvSpPr>
            <p:nvPr/>
          </p:nvSpPr>
          <p:spPr bwMode="auto">
            <a:xfrm>
              <a:off x="5454198" y="3570920"/>
              <a:ext cx="229770" cy="167103"/>
            </a:xfrm>
            <a:custGeom>
              <a:avLst/>
              <a:gdLst/>
              <a:ahLst/>
              <a:cxnLst>
                <a:cxn ang="0">
                  <a:pos x="21" y="3"/>
                </a:cxn>
                <a:cxn ang="0">
                  <a:pos x="15" y="6"/>
                </a:cxn>
                <a:cxn ang="0">
                  <a:pos x="12" y="11"/>
                </a:cxn>
                <a:cxn ang="0">
                  <a:pos x="10" y="15"/>
                </a:cxn>
                <a:cxn ang="0">
                  <a:pos x="6" y="23"/>
                </a:cxn>
                <a:cxn ang="0">
                  <a:pos x="3" y="23"/>
                </a:cxn>
                <a:cxn ang="0">
                  <a:pos x="3" y="23"/>
                </a:cxn>
                <a:cxn ang="0">
                  <a:pos x="0" y="25"/>
                </a:cxn>
                <a:cxn ang="0">
                  <a:pos x="3" y="30"/>
                </a:cxn>
                <a:cxn ang="0">
                  <a:pos x="9" y="36"/>
                </a:cxn>
                <a:cxn ang="0">
                  <a:pos x="13" y="42"/>
                </a:cxn>
                <a:cxn ang="0">
                  <a:pos x="16" y="40"/>
                </a:cxn>
                <a:cxn ang="0">
                  <a:pos x="18" y="47"/>
                </a:cxn>
                <a:cxn ang="0">
                  <a:pos x="19" y="51"/>
                </a:cxn>
                <a:cxn ang="0">
                  <a:pos x="25" y="51"/>
                </a:cxn>
                <a:cxn ang="0">
                  <a:pos x="33" y="51"/>
                </a:cxn>
                <a:cxn ang="0">
                  <a:pos x="42" y="51"/>
                </a:cxn>
                <a:cxn ang="0">
                  <a:pos x="54" y="50"/>
                </a:cxn>
                <a:cxn ang="0">
                  <a:pos x="60" y="51"/>
                </a:cxn>
                <a:cxn ang="0">
                  <a:pos x="65" y="53"/>
                </a:cxn>
                <a:cxn ang="0">
                  <a:pos x="71" y="40"/>
                </a:cxn>
                <a:cxn ang="0">
                  <a:pos x="74" y="36"/>
                </a:cxn>
                <a:cxn ang="0">
                  <a:pos x="69" y="34"/>
                </a:cxn>
                <a:cxn ang="0">
                  <a:pos x="66" y="36"/>
                </a:cxn>
                <a:cxn ang="0">
                  <a:pos x="62" y="33"/>
                </a:cxn>
                <a:cxn ang="0">
                  <a:pos x="62" y="28"/>
                </a:cxn>
                <a:cxn ang="0">
                  <a:pos x="60" y="15"/>
                </a:cxn>
                <a:cxn ang="0">
                  <a:pos x="57" y="9"/>
                </a:cxn>
                <a:cxn ang="0">
                  <a:pos x="50" y="0"/>
                </a:cxn>
                <a:cxn ang="0">
                  <a:pos x="44" y="5"/>
                </a:cxn>
                <a:cxn ang="0">
                  <a:pos x="38" y="6"/>
                </a:cxn>
                <a:cxn ang="0">
                  <a:pos x="33" y="3"/>
                </a:cxn>
                <a:cxn ang="0">
                  <a:pos x="27" y="3"/>
                </a:cxn>
                <a:cxn ang="0">
                  <a:pos x="22" y="3"/>
                </a:cxn>
                <a:cxn ang="0">
                  <a:pos x="21" y="3"/>
                </a:cxn>
              </a:cxnLst>
              <a:rect l="0" t="0" r="r" b="b"/>
              <a:pathLst>
                <a:path w="74" h="54">
                  <a:moveTo>
                    <a:pt x="21" y="3"/>
                  </a:moveTo>
                  <a:cubicBezTo>
                    <a:pt x="18" y="8"/>
                    <a:pt x="16" y="5"/>
                    <a:pt x="15" y="6"/>
                  </a:cubicBezTo>
                  <a:cubicBezTo>
                    <a:pt x="13" y="8"/>
                    <a:pt x="15" y="8"/>
                    <a:pt x="12" y="11"/>
                  </a:cubicBezTo>
                  <a:cubicBezTo>
                    <a:pt x="9" y="14"/>
                    <a:pt x="12" y="14"/>
                    <a:pt x="10" y="15"/>
                  </a:cubicBezTo>
                  <a:cubicBezTo>
                    <a:pt x="9" y="19"/>
                    <a:pt x="6" y="23"/>
                    <a:pt x="6" y="23"/>
                  </a:cubicBezTo>
                  <a:cubicBezTo>
                    <a:pt x="4" y="23"/>
                    <a:pt x="4" y="22"/>
                    <a:pt x="3" y="23"/>
                  </a:cubicBezTo>
                  <a:cubicBezTo>
                    <a:pt x="3" y="23"/>
                    <a:pt x="4" y="23"/>
                    <a:pt x="3" y="23"/>
                  </a:cubicBezTo>
                  <a:cubicBezTo>
                    <a:pt x="1" y="23"/>
                    <a:pt x="0" y="23"/>
                    <a:pt x="0" y="25"/>
                  </a:cubicBezTo>
                  <a:cubicBezTo>
                    <a:pt x="1" y="28"/>
                    <a:pt x="4" y="28"/>
                    <a:pt x="3" y="30"/>
                  </a:cubicBezTo>
                  <a:cubicBezTo>
                    <a:pt x="3" y="34"/>
                    <a:pt x="10" y="34"/>
                    <a:pt x="9" y="36"/>
                  </a:cubicBezTo>
                  <a:cubicBezTo>
                    <a:pt x="7" y="39"/>
                    <a:pt x="9" y="42"/>
                    <a:pt x="13" y="42"/>
                  </a:cubicBezTo>
                  <a:cubicBezTo>
                    <a:pt x="16" y="44"/>
                    <a:pt x="15" y="40"/>
                    <a:pt x="16" y="40"/>
                  </a:cubicBezTo>
                  <a:cubicBezTo>
                    <a:pt x="22" y="45"/>
                    <a:pt x="13" y="42"/>
                    <a:pt x="18" y="47"/>
                  </a:cubicBezTo>
                  <a:cubicBezTo>
                    <a:pt x="24" y="50"/>
                    <a:pt x="18" y="50"/>
                    <a:pt x="19" y="51"/>
                  </a:cubicBezTo>
                  <a:cubicBezTo>
                    <a:pt x="21" y="53"/>
                    <a:pt x="22" y="50"/>
                    <a:pt x="25" y="51"/>
                  </a:cubicBezTo>
                  <a:cubicBezTo>
                    <a:pt x="30" y="54"/>
                    <a:pt x="30" y="51"/>
                    <a:pt x="33" y="51"/>
                  </a:cubicBezTo>
                  <a:cubicBezTo>
                    <a:pt x="36" y="53"/>
                    <a:pt x="39" y="54"/>
                    <a:pt x="42" y="51"/>
                  </a:cubicBezTo>
                  <a:cubicBezTo>
                    <a:pt x="45" y="50"/>
                    <a:pt x="53" y="47"/>
                    <a:pt x="54" y="50"/>
                  </a:cubicBezTo>
                  <a:cubicBezTo>
                    <a:pt x="56" y="51"/>
                    <a:pt x="57" y="48"/>
                    <a:pt x="60" y="51"/>
                  </a:cubicBezTo>
                  <a:cubicBezTo>
                    <a:pt x="60" y="53"/>
                    <a:pt x="63" y="53"/>
                    <a:pt x="65" y="53"/>
                  </a:cubicBezTo>
                  <a:cubicBezTo>
                    <a:pt x="65" y="45"/>
                    <a:pt x="66" y="42"/>
                    <a:pt x="71" y="40"/>
                  </a:cubicBezTo>
                  <a:cubicBezTo>
                    <a:pt x="74" y="40"/>
                    <a:pt x="74" y="39"/>
                    <a:pt x="74" y="36"/>
                  </a:cubicBezTo>
                  <a:cubicBezTo>
                    <a:pt x="73" y="33"/>
                    <a:pt x="69" y="34"/>
                    <a:pt x="69" y="34"/>
                  </a:cubicBezTo>
                  <a:cubicBezTo>
                    <a:pt x="68" y="36"/>
                    <a:pt x="66" y="34"/>
                    <a:pt x="66" y="36"/>
                  </a:cubicBezTo>
                  <a:cubicBezTo>
                    <a:pt x="65" y="37"/>
                    <a:pt x="63" y="36"/>
                    <a:pt x="62" y="33"/>
                  </a:cubicBezTo>
                  <a:cubicBezTo>
                    <a:pt x="60" y="31"/>
                    <a:pt x="62" y="33"/>
                    <a:pt x="62" y="28"/>
                  </a:cubicBezTo>
                  <a:cubicBezTo>
                    <a:pt x="60" y="25"/>
                    <a:pt x="65" y="20"/>
                    <a:pt x="60" y="15"/>
                  </a:cubicBezTo>
                  <a:cubicBezTo>
                    <a:pt x="56" y="11"/>
                    <a:pt x="59" y="11"/>
                    <a:pt x="57" y="9"/>
                  </a:cubicBezTo>
                  <a:cubicBezTo>
                    <a:pt x="54" y="8"/>
                    <a:pt x="54" y="0"/>
                    <a:pt x="50" y="0"/>
                  </a:cubicBezTo>
                  <a:cubicBezTo>
                    <a:pt x="47" y="1"/>
                    <a:pt x="48" y="3"/>
                    <a:pt x="44" y="5"/>
                  </a:cubicBezTo>
                  <a:cubicBezTo>
                    <a:pt x="39" y="5"/>
                    <a:pt x="39" y="5"/>
                    <a:pt x="38" y="6"/>
                  </a:cubicBezTo>
                  <a:cubicBezTo>
                    <a:pt x="36" y="8"/>
                    <a:pt x="35" y="3"/>
                    <a:pt x="33" y="3"/>
                  </a:cubicBezTo>
                  <a:cubicBezTo>
                    <a:pt x="30" y="5"/>
                    <a:pt x="30" y="3"/>
                    <a:pt x="27" y="3"/>
                  </a:cubicBezTo>
                  <a:cubicBezTo>
                    <a:pt x="24" y="3"/>
                    <a:pt x="22" y="1"/>
                    <a:pt x="22" y="3"/>
                  </a:cubicBezTo>
                  <a:cubicBezTo>
                    <a:pt x="21" y="5"/>
                    <a:pt x="21" y="3"/>
                    <a:pt x="21" y="3"/>
                  </a:cubicBezTo>
                </a:path>
              </a:pathLst>
            </a:custGeom>
            <a:grpFill/>
            <a:ln w="6350" cmpd="sng">
              <a:solidFill>
                <a:schemeClr val="bg1"/>
              </a:solidFill>
              <a:round/>
              <a:headEnd/>
              <a:tailEnd/>
            </a:ln>
          </p:spPr>
          <p:txBody>
            <a:bodyPr/>
            <a:lstStyle/>
            <a:p>
              <a:endParaRPr lang="en-GB" sz="1539" dirty="0"/>
            </a:p>
          </p:txBody>
        </p:sp>
        <p:sp>
          <p:nvSpPr>
            <p:cNvPr id="537" name="Freeform 161"/>
            <p:cNvSpPr>
              <a:spLocks/>
            </p:cNvSpPr>
            <p:nvPr/>
          </p:nvSpPr>
          <p:spPr bwMode="auto">
            <a:xfrm>
              <a:off x="5593988" y="3787831"/>
              <a:ext cx="77125" cy="78731"/>
            </a:xfrm>
            <a:custGeom>
              <a:avLst/>
              <a:gdLst/>
              <a:ahLst/>
              <a:cxnLst>
                <a:cxn ang="0">
                  <a:pos x="2" y="5"/>
                </a:cxn>
                <a:cxn ang="0">
                  <a:pos x="3" y="11"/>
                </a:cxn>
                <a:cxn ang="0">
                  <a:pos x="0" y="16"/>
                </a:cxn>
                <a:cxn ang="0">
                  <a:pos x="5" y="17"/>
                </a:cxn>
                <a:cxn ang="0">
                  <a:pos x="2" y="22"/>
                </a:cxn>
                <a:cxn ang="0">
                  <a:pos x="5" y="20"/>
                </a:cxn>
                <a:cxn ang="0">
                  <a:pos x="11" y="16"/>
                </a:cxn>
                <a:cxn ang="0">
                  <a:pos x="15" y="14"/>
                </a:cxn>
                <a:cxn ang="0">
                  <a:pos x="23" y="12"/>
                </a:cxn>
                <a:cxn ang="0">
                  <a:pos x="20" y="9"/>
                </a:cxn>
                <a:cxn ang="0">
                  <a:pos x="15" y="2"/>
                </a:cxn>
                <a:cxn ang="0">
                  <a:pos x="12" y="3"/>
                </a:cxn>
                <a:cxn ang="0">
                  <a:pos x="8" y="2"/>
                </a:cxn>
                <a:cxn ang="0">
                  <a:pos x="5" y="3"/>
                </a:cxn>
                <a:cxn ang="0">
                  <a:pos x="2" y="5"/>
                </a:cxn>
              </a:cxnLst>
              <a:rect l="0" t="0" r="r" b="b"/>
              <a:pathLst>
                <a:path w="25" h="25">
                  <a:moveTo>
                    <a:pt x="2" y="5"/>
                  </a:moveTo>
                  <a:cubicBezTo>
                    <a:pt x="5" y="8"/>
                    <a:pt x="5" y="9"/>
                    <a:pt x="3" y="11"/>
                  </a:cubicBezTo>
                  <a:cubicBezTo>
                    <a:pt x="2" y="11"/>
                    <a:pt x="3" y="14"/>
                    <a:pt x="0" y="16"/>
                  </a:cubicBezTo>
                  <a:cubicBezTo>
                    <a:pt x="0" y="20"/>
                    <a:pt x="9" y="16"/>
                    <a:pt x="5" y="17"/>
                  </a:cubicBezTo>
                  <a:cubicBezTo>
                    <a:pt x="2" y="20"/>
                    <a:pt x="2" y="19"/>
                    <a:pt x="2" y="22"/>
                  </a:cubicBezTo>
                  <a:cubicBezTo>
                    <a:pt x="0" y="25"/>
                    <a:pt x="2" y="22"/>
                    <a:pt x="5" y="20"/>
                  </a:cubicBezTo>
                  <a:cubicBezTo>
                    <a:pt x="8" y="17"/>
                    <a:pt x="9" y="19"/>
                    <a:pt x="11" y="16"/>
                  </a:cubicBezTo>
                  <a:cubicBezTo>
                    <a:pt x="14" y="9"/>
                    <a:pt x="14" y="16"/>
                    <a:pt x="15" y="14"/>
                  </a:cubicBezTo>
                  <a:cubicBezTo>
                    <a:pt x="18" y="11"/>
                    <a:pt x="21" y="16"/>
                    <a:pt x="23" y="12"/>
                  </a:cubicBezTo>
                  <a:cubicBezTo>
                    <a:pt x="25" y="9"/>
                    <a:pt x="23" y="11"/>
                    <a:pt x="20" y="9"/>
                  </a:cubicBezTo>
                  <a:cubicBezTo>
                    <a:pt x="15" y="6"/>
                    <a:pt x="15" y="5"/>
                    <a:pt x="15" y="2"/>
                  </a:cubicBezTo>
                  <a:cubicBezTo>
                    <a:pt x="14" y="2"/>
                    <a:pt x="14" y="3"/>
                    <a:pt x="12" y="3"/>
                  </a:cubicBezTo>
                  <a:cubicBezTo>
                    <a:pt x="11" y="3"/>
                    <a:pt x="9" y="0"/>
                    <a:pt x="8" y="2"/>
                  </a:cubicBezTo>
                  <a:cubicBezTo>
                    <a:pt x="6" y="3"/>
                    <a:pt x="5" y="0"/>
                    <a:pt x="5" y="3"/>
                  </a:cubicBezTo>
                  <a:cubicBezTo>
                    <a:pt x="3" y="5"/>
                    <a:pt x="2" y="3"/>
                    <a:pt x="2" y="5"/>
                  </a:cubicBezTo>
                </a:path>
              </a:pathLst>
            </a:custGeom>
            <a:grpFill/>
            <a:ln w="6350" cmpd="sng">
              <a:solidFill>
                <a:schemeClr val="bg1"/>
              </a:solidFill>
              <a:round/>
              <a:headEnd/>
              <a:tailEnd/>
            </a:ln>
          </p:spPr>
          <p:txBody>
            <a:bodyPr/>
            <a:lstStyle/>
            <a:p>
              <a:endParaRPr lang="en-GB" sz="1539" dirty="0"/>
            </a:p>
          </p:txBody>
        </p:sp>
        <p:sp>
          <p:nvSpPr>
            <p:cNvPr id="538" name="Freeform 162"/>
            <p:cNvSpPr>
              <a:spLocks/>
            </p:cNvSpPr>
            <p:nvPr/>
          </p:nvSpPr>
          <p:spPr bwMode="auto">
            <a:xfrm>
              <a:off x="5528110" y="3130670"/>
              <a:ext cx="125329" cy="89979"/>
            </a:xfrm>
            <a:custGeom>
              <a:avLst/>
              <a:gdLst/>
              <a:ahLst/>
              <a:cxnLst>
                <a:cxn ang="0">
                  <a:pos x="7" y="18"/>
                </a:cxn>
                <a:cxn ang="0">
                  <a:pos x="1" y="15"/>
                </a:cxn>
                <a:cxn ang="0">
                  <a:pos x="1" y="9"/>
                </a:cxn>
                <a:cxn ang="0">
                  <a:pos x="4" y="4"/>
                </a:cxn>
                <a:cxn ang="0">
                  <a:pos x="13" y="3"/>
                </a:cxn>
                <a:cxn ang="0">
                  <a:pos x="18" y="1"/>
                </a:cxn>
                <a:cxn ang="0">
                  <a:pos x="27" y="3"/>
                </a:cxn>
                <a:cxn ang="0">
                  <a:pos x="36" y="3"/>
                </a:cxn>
                <a:cxn ang="0">
                  <a:pos x="35" y="8"/>
                </a:cxn>
                <a:cxn ang="0">
                  <a:pos x="32" y="15"/>
                </a:cxn>
                <a:cxn ang="0">
                  <a:pos x="33" y="22"/>
                </a:cxn>
                <a:cxn ang="0">
                  <a:pos x="32" y="28"/>
                </a:cxn>
                <a:cxn ang="0">
                  <a:pos x="26" y="28"/>
                </a:cxn>
                <a:cxn ang="0">
                  <a:pos x="20" y="25"/>
                </a:cxn>
                <a:cxn ang="0">
                  <a:pos x="15" y="22"/>
                </a:cxn>
                <a:cxn ang="0">
                  <a:pos x="7" y="25"/>
                </a:cxn>
                <a:cxn ang="0">
                  <a:pos x="7" y="18"/>
                </a:cxn>
              </a:cxnLst>
              <a:rect l="0" t="0" r="r" b="b"/>
              <a:pathLst>
                <a:path w="40" h="29">
                  <a:moveTo>
                    <a:pt x="7" y="18"/>
                  </a:moveTo>
                  <a:cubicBezTo>
                    <a:pt x="3" y="20"/>
                    <a:pt x="3" y="17"/>
                    <a:pt x="1" y="15"/>
                  </a:cubicBezTo>
                  <a:cubicBezTo>
                    <a:pt x="0" y="12"/>
                    <a:pt x="0" y="12"/>
                    <a:pt x="1" y="9"/>
                  </a:cubicBezTo>
                  <a:cubicBezTo>
                    <a:pt x="1" y="6"/>
                    <a:pt x="4" y="8"/>
                    <a:pt x="4" y="4"/>
                  </a:cubicBezTo>
                  <a:cubicBezTo>
                    <a:pt x="6" y="3"/>
                    <a:pt x="10" y="3"/>
                    <a:pt x="13" y="3"/>
                  </a:cubicBezTo>
                  <a:cubicBezTo>
                    <a:pt x="18" y="3"/>
                    <a:pt x="13" y="0"/>
                    <a:pt x="18" y="1"/>
                  </a:cubicBezTo>
                  <a:cubicBezTo>
                    <a:pt x="23" y="3"/>
                    <a:pt x="26" y="1"/>
                    <a:pt x="27" y="3"/>
                  </a:cubicBezTo>
                  <a:cubicBezTo>
                    <a:pt x="30" y="4"/>
                    <a:pt x="33" y="4"/>
                    <a:pt x="36" y="3"/>
                  </a:cubicBezTo>
                  <a:cubicBezTo>
                    <a:pt x="40" y="6"/>
                    <a:pt x="35" y="4"/>
                    <a:pt x="35" y="8"/>
                  </a:cubicBezTo>
                  <a:cubicBezTo>
                    <a:pt x="35" y="12"/>
                    <a:pt x="30" y="9"/>
                    <a:pt x="32" y="15"/>
                  </a:cubicBezTo>
                  <a:cubicBezTo>
                    <a:pt x="35" y="20"/>
                    <a:pt x="30" y="17"/>
                    <a:pt x="33" y="22"/>
                  </a:cubicBezTo>
                  <a:cubicBezTo>
                    <a:pt x="36" y="26"/>
                    <a:pt x="33" y="23"/>
                    <a:pt x="32" y="28"/>
                  </a:cubicBezTo>
                  <a:cubicBezTo>
                    <a:pt x="29" y="29"/>
                    <a:pt x="30" y="26"/>
                    <a:pt x="26" y="28"/>
                  </a:cubicBezTo>
                  <a:cubicBezTo>
                    <a:pt x="23" y="29"/>
                    <a:pt x="21" y="25"/>
                    <a:pt x="20" y="25"/>
                  </a:cubicBezTo>
                  <a:cubicBezTo>
                    <a:pt x="18" y="25"/>
                    <a:pt x="17" y="22"/>
                    <a:pt x="15" y="22"/>
                  </a:cubicBezTo>
                  <a:cubicBezTo>
                    <a:pt x="12" y="20"/>
                    <a:pt x="12" y="23"/>
                    <a:pt x="7" y="25"/>
                  </a:cubicBezTo>
                  <a:cubicBezTo>
                    <a:pt x="9" y="18"/>
                    <a:pt x="10" y="15"/>
                    <a:pt x="7" y="18"/>
                  </a:cubicBezTo>
                </a:path>
              </a:pathLst>
            </a:custGeom>
            <a:grpFill/>
            <a:ln w="6350" cmpd="sng">
              <a:solidFill>
                <a:schemeClr val="bg1"/>
              </a:solidFill>
              <a:round/>
              <a:headEnd/>
              <a:tailEnd/>
            </a:ln>
          </p:spPr>
          <p:txBody>
            <a:bodyPr/>
            <a:lstStyle/>
            <a:p>
              <a:endParaRPr lang="en-GB" sz="1539" dirty="0"/>
            </a:p>
          </p:txBody>
        </p:sp>
        <p:sp>
          <p:nvSpPr>
            <p:cNvPr id="539" name="Freeform 163"/>
            <p:cNvSpPr>
              <a:spLocks/>
            </p:cNvSpPr>
            <p:nvPr/>
          </p:nvSpPr>
          <p:spPr bwMode="auto">
            <a:xfrm>
              <a:off x="5465447" y="3190120"/>
              <a:ext cx="187993" cy="99618"/>
            </a:xfrm>
            <a:custGeom>
              <a:avLst/>
              <a:gdLst/>
              <a:ahLst/>
              <a:cxnLst>
                <a:cxn ang="0">
                  <a:pos x="0" y="27"/>
                </a:cxn>
                <a:cxn ang="0">
                  <a:pos x="15" y="24"/>
                </a:cxn>
                <a:cxn ang="0">
                  <a:pos x="26" y="24"/>
                </a:cxn>
                <a:cxn ang="0">
                  <a:pos x="32" y="22"/>
                </a:cxn>
                <a:cxn ang="0">
                  <a:pos x="35" y="26"/>
                </a:cxn>
                <a:cxn ang="0">
                  <a:pos x="46" y="32"/>
                </a:cxn>
                <a:cxn ang="0">
                  <a:pos x="53" y="30"/>
                </a:cxn>
                <a:cxn ang="0">
                  <a:pos x="58" y="27"/>
                </a:cxn>
                <a:cxn ang="0">
                  <a:pos x="56" y="21"/>
                </a:cxn>
                <a:cxn ang="0">
                  <a:pos x="55" y="18"/>
                </a:cxn>
                <a:cxn ang="0">
                  <a:pos x="55" y="13"/>
                </a:cxn>
                <a:cxn ang="0">
                  <a:pos x="52" y="8"/>
                </a:cxn>
                <a:cxn ang="0">
                  <a:pos x="46" y="8"/>
                </a:cxn>
                <a:cxn ang="0">
                  <a:pos x="40" y="5"/>
                </a:cxn>
                <a:cxn ang="0">
                  <a:pos x="35" y="2"/>
                </a:cxn>
                <a:cxn ang="0">
                  <a:pos x="27" y="5"/>
                </a:cxn>
                <a:cxn ang="0">
                  <a:pos x="24" y="15"/>
                </a:cxn>
                <a:cxn ang="0">
                  <a:pos x="15" y="10"/>
                </a:cxn>
                <a:cxn ang="0">
                  <a:pos x="12" y="7"/>
                </a:cxn>
                <a:cxn ang="0">
                  <a:pos x="4" y="10"/>
                </a:cxn>
                <a:cxn ang="0">
                  <a:pos x="4" y="13"/>
                </a:cxn>
                <a:cxn ang="0">
                  <a:pos x="1" y="19"/>
                </a:cxn>
                <a:cxn ang="0">
                  <a:pos x="0" y="27"/>
                </a:cxn>
              </a:cxnLst>
              <a:rect l="0" t="0" r="r" b="b"/>
              <a:pathLst>
                <a:path w="60" h="32">
                  <a:moveTo>
                    <a:pt x="0" y="27"/>
                  </a:moveTo>
                  <a:cubicBezTo>
                    <a:pt x="7" y="22"/>
                    <a:pt x="9" y="22"/>
                    <a:pt x="15" y="24"/>
                  </a:cubicBezTo>
                  <a:cubicBezTo>
                    <a:pt x="21" y="24"/>
                    <a:pt x="23" y="22"/>
                    <a:pt x="26" y="24"/>
                  </a:cubicBezTo>
                  <a:cubicBezTo>
                    <a:pt x="30" y="26"/>
                    <a:pt x="30" y="22"/>
                    <a:pt x="32" y="22"/>
                  </a:cubicBezTo>
                  <a:cubicBezTo>
                    <a:pt x="33" y="24"/>
                    <a:pt x="30" y="26"/>
                    <a:pt x="35" y="26"/>
                  </a:cubicBezTo>
                  <a:cubicBezTo>
                    <a:pt x="40" y="26"/>
                    <a:pt x="41" y="30"/>
                    <a:pt x="46" y="32"/>
                  </a:cubicBezTo>
                  <a:cubicBezTo>
                    <a:pt x="50" y="29"/>
                    <a:pt x="52" y="32"/>
                    <a:pt x="53" y="30"/>
                  </a:cubicBezTo>
                  <a:cubicBezTo>
                    <a:pt x="55" y="27"/>
                    <a:pt x="55" y="27"/>
                    <a:pt x="58" y="27"/>
                  </a:cubicBezTo>
                  <a:cubicBezTo>
                    <a:pt x="58" y="27"/>
                    <a:pt x="60" y="24"/>
                    <a:pt x="56" y="21"/>
                  </a:cubicBezTo>
                  <a:cubicBezTo>
                    <a:pt x="55" y="18"/>
                    <a:pt x="56" y="18"/>
                    <a:pt x="55" y="18"/>
                  </a:cubicBezTo>
                  <a:cubicBezTo>
                    <a:pt x="53" y="18"/>
                    <a:pt x="55" y="15"/>
                    <a:pt x="55" y="13"/>
                  </a:cubicBezTo>
                  <a:cubicBezTo>
                    <a:pt x="56" y="11"/>
                    <a:pt x="53" y="11"/>
                    <a:pt x="52" y="8"/>
                  </a:cubicBezTo>
                  <a:cubicBezTo>
                    <a:pt x="49" y="10"/>
                    <a:pt x="50" y="7"/>
                    <a:pt x="46" y="8"/>
                  </a:cubicBezTo>
                  <a:cubicBezTo>
                    <a:pt x="43" y="10"/>
                    <a:pt x="41" y="5"/>
                    <a:pt x="40" y="5"/>
                  </a:cubicBezTo>
                  <a:cubicBezTo>
                    <a:pt x="38" y="5"/>
                    <a:pt x="37" y="2"/>
                    <a:pt x="35" y="2"/>
                  </a:cubicBezTo>
                  <a:cubicBezTo>
                    <a:pt x="32" y="0"/>
                    <a:pt x="32" y="3"/>
                    <a:pt x="27" y="5"/>
                  </a:cubicBezTo>
                  <a:cubicBezTo>
                    <a:pt x="26" y="8"/>
                    <a:pt x="30" y="13"/>
                    <a:pt x="24" y="15"/>
                  </a:cubicBezTo>
                  <a:cubicBezTo>
                    <a:pt x="17" y="18"/>
                    <a:pt x="20" y="11"/>
                    <a:pt x="15" y="10"/>
                  </a:cubicBezTo>
                  <a:cubicBezTo>
                    <a:pt x="10" y="8"/>
                    <a:pt x="15" y="5"/>
                    <a:pt x="12" y="7"/>
                  </a:cubicBezTo>
                  <a:cubicBezTo>
                    <a:pt x="7" y="8"/>
                    <a:pt x="6" y="8"/>
                    <a:pt x="4" y="10"/>
                  </a:cubicBezTo>
                  <a:cubicBezTo>
                    <a:pt x="4" y="11"/>
                    <a:pt x="3" y="11"/>
                    <a:pt x="4" y="13"/>
                  </a:cubicBezTo>
                  <a:cubicBezTo>
                    <a:pt x="4" y="16"/>
                    <a:pt x="1" y="16"/>
                    <a:pt x="1" y="19"/>
                  </a:cubicBezTo>
                  <a:cubicBezTo>
                    <a:pt x="0" y="22"/>
                    <a:pt x="0" y="24"/>
                    <a:pt x="0" y="27"/>
                  </a:cubicBezTo>
                </a:path>
              </a:pathLst>
            </a:custGeom>
            <a:grpFill/>
            <a:ln w="6350" cmpd="sng">
              <a:solidFill>
                <a:schemeClr val="bg1"/>
              </a:solidFill>
              <a:round/>
              <a:headEnd/>
              <a:tailEnd/>
            </a:ln>
          </p:spPr>
          <p:txBody>
            <a:bodyPr/>
            <a:lstStyle/>
            <a:p>
              <a:endParaRPr lang="en-GB" sz="1539" dirty="0"/>
            </a:p>
          </p:txBody>
        </p:sp>
        <p:sp>
          <p:nvSpPr>
            <p:cNvPr id="540" name="Freeform 164"/>
            <p:cNvSpPr>
              <a:spLocks/>
            </p:cNvSpPr>
            <p:nvPr/>
          </p:nvSpPr>
          <p:spPr bwMode="auto">
            <a:xfrm>
              <a:off x="5465447" y="3259210"/>
              <a:ext cx="147824" cy="109260"/>
            </a:xfrm>
            <a:custGeom>
              <a:avLst/>
              <a:gdLst/>
              <a:ahLst/>
              <a:cxnLst>
                <a:cxn ang="0">
                  <a:pos x="46" y="10"/>
                </a:cxn>
                <a:cxn ang="0">
                  <a:pos x="46" y="16"/>
                </a:cxn>
                <a:cxn ang="0">
                  <a:pos x="38" y="22"/>
                </a:cxn>
                <a:cxn ang="0">
                  <a:pos x="38" y="29"/>
                </a:cxn>
                <a:cxn ang="0">
                  <a:pos x="32" y="30"/>
                </a:cxn>
                <a:cxn ang="0">
                  <a:pos x="21" y="32"/>
                </a:cxn>
                <a:cxn ang="0">
                  <a:pos x="15" y="27"/>
                </a:cxn>
                <a:cxn ang="0">
                  <a:pos x="13" y="19"/>
                </a:cxn>
                <a:cxn ang="0">
                  <a:pos x="3" y="16"/>
                </a:cxn>
                <a:cxn ang="0">
                  <a:pos x="1" y="10"/>
                </a:cxn>
                <a:cxn ang="0">
                  <a:pos x="0" y="5"/>
                </a:cxn>
                <a:cxn ang="0">
                  <a:pos x="15" y="2"/>
                </a:cxn>
                <a:cxn ang="0">
                  <a:pos x="26" y="2"/>
                </a:cxn>
                <a:cxn ang="0">
                  <a:pos x="32" y="0"/>
                </a:cxn>
                <a:cxn ang="0">
                  <a:pos x="35" y="3"/>
                </a:cxn>
                <a:cxn ang="0">
                  <a:pos x="46" y="10"/>
                </a:cxn>
              </a:cxnLst>
              <a:rect l="0" t="0" r="r" b="b"/>
              <a:pathLst>
                <a:path w="47" h="35">
                  <a:moveTo>
                    <a:pt x="46" y="10"/>
                  </a:moveTo>
                  <a:cubicBezTo>
                    <a:pt x="42" y="18"/>
                    <a:pt x="47" y="13"/>
                    <a:pt x="46" y="16"/>
                  </a:cubicBezTo>
                  <a:cubicBezTo>
                    <a:pt x="44" y="19"/>
                    <a:pt x="42" y="16"/>
                    <a:pt x="38" y="22"/>
                  </a:cubicBezTo>
                  <a:cubicBezTo>
                    <a:pt x="35" y="27"/>
                    <a:pt x="41" y="27"/>
                    <a:pt x="38" y="29"/>
                  </a:cubicBezTo>
                  <a:cubicBezTo>
                    <a:pt x="36" y="32"/>
                    <a:pt x="38" y="24"/>
                    <a:pt x="32" y="30"/>
                  </a:cubicBezTo>
                  <a:cubicBezTo>
                    <a:pt x="27" y="35"/>
                    <a:pt x="26" y="30"/>
                    <a:pt x="21" y="32"/>
                  </a:cubicBezTo>
                  <a:cubicBezTo>
                    <a:pt x="21" y="29"/>
                    <a:pt x="16" y="25"/>
                    <a:pt x="15" y="27"/>
                  </a:cubicBezTo>
                  <a:cubicBezTo>
                    <a:pt x="13" y="22"/>
                    <a:pt x="16" y="21"/>
                    <a:pt x="13" y="19"/>
                  </a:cubicBezTo>
                  <a:cubicBezTo>
                    <a:pt x="10" y="16"/>
                    <a:pt x="13" y="21"/>
                    <a:pt x="3" y="16"/>
                  </a:cubicBezTo>
                  <a:cubicBezTo>
                    <a:pt x="3" y="14"/>
                    <a:pt x="3" y="11"/>
                    <a:pt x="1" y="10"/>
                  </a:cubicBezTo>
                  <a:cubicBezTo>
                    <a:pt x="0" y="8"/>
                    <a:pt x="0" y="8"/>
                    <a:pt x="0" y="5"/>
                  </a:cubicBezTo>
                  <a:cubicBezTo>
                    <a:pt x="7" y="0"/>
                    <a:pt x="9" y="0"/>
                    <a:pt x="15" y="2"/>
                  </a:cubicBezTo>
                  <a:cubicBezTo>
                    <a:pt x="21" y="2"/>
                    <a:pt x="23" y="0"/>
                    <a:pt x="26" y="2"/>
                  </a:cubicBezTo>
                  <a:cubicBezTo>
                    <a:pt x="30" y="3"/>
                    <a:pt x="30" y="0"/>
                    <a:pt x="32" y="0"/>
                  </a:cubicBezTo>
                  <a:cubicBezTo>
                    <a:pt x="33" y="2"/>
                    <a:pt x="30" y="3"/>
                    <a:pt x="35" y="3"/>
                  </a:cubicBezTo>
                  <a:cubicBezTo>
                    <a:pt x="39" y="3"/>
                    <a:pt x="41" y="8"/>
                    <a:pt x="46" y="10"/>
                  </a:cubicBezTo>
                </a:path>
              </a:pathLst>
            </a:custGeom>
            <a:grpFill/>
            <a:ln w="6350" cmpd="sng">
              <a:solidFill>
                <a:schemeClr val="bg1"/>
              </a:solidFill>
              <a:round/>
              <a:headEnd/>
              <a:tailEnd/>
            </a:ln>
          </p:spPr>
          <p:txBody>
            <a:bodyPr/>
            <a:lstStyle/>
            <a:p>
              <a:endParaRPr lang="en-GB" sz="1539" dirty="0"/>
            </a:p>
          </p:txBody>
        </p:sp>
        <p:sp>
          <p:nvSpPr>
            <p:cNvPr id="541" name="Freeform 165"/>
            <p:cNvSpPr>
              <a:spLocks/>
            </p:cNvSpPr>
            <p:nvPr/>
          </p:nvSpPr>
          <p:spPr bwMode="auto">
            <a:xfrm>
              <a:off x="5513650" y="3268851"/>
              <a:ext cx="252265" cy="196024"/>
            </a:xfrm>
            <a:custGeom>
              <a:avLst/>
              <a:gdLst/>
              <a:ahLst/>
              <a:cxnLst>
                <a:cxn ang="0">
                  <a:pos x="70" y="50"/>
                </a:cxn>
                <a:cxn ang="0">
                  <a:pos x="63" y="58"/>
                </a:cxn>
                <a:cxn ang="0">
                  <a:pos x="60" y="60"/>
                </a:cxn>
                <a:cxn ang="0">
                  <a:pos x="54" y="60"/>
                </a:cxn>
                <a:cxn ang="0">
                  <a:pos x="47" y="58"/>
                </a:cxn>
                <a:cxn ang="0">
                  <a:pos x="40" y="57"/>
                </a:cxn>
                <a:cxn ang="0">
                  <a:pos x="32" y="55"/>
                </a:cxn>
                <a:cxn ang="0">
                  <a:pos x="17" y="54"/>
                </a:cxn>
                <a:cxn ang="0">
                  <a:pos x="9" y="57"/>
                </a:cxn>
                <a:cxn ang="0">
                  <a:pos x="6" y="58"/>
                </a:cxn>
                <a:cxn ang="0">
                  <a:pos x="3" y="50"/>
                </a:cxn>
                <a:cxn ang="0">
                  <a:pos x="8" y="46"/>
                </a:cxn>
                <a:cxn ang="0">
                  <a:pos x="6" y="29"/>
                </a:cxn>
                <a:cxn ang="0">
                  <a:pos x="17" y="27"/>
                </a:cxn>
                <a:cxn ang="0">
                  <a:pos x="23" y="25"/>
                </a:cxn>
                <a:cxn ang="0">
                  <a:pos x="23" y="19"/>
                </a:cxn>
                <a:cxn ang="0">
                  <a:pos x="31" y="13"/>
                </a:cxn>
                <a:cxn ang="0">
                  <a:pos x="31" y="7"/>
                </a:cxn>
                <a:cxn ang="0">
                  <a:pos x="38" y="5"/>
                </a:cxn>
                <a:cxn ang="0">
                  <a:pos x="43" y="2"/>
                </a:cxn>
                <a:cxn ang="0">
                  <a:pos x="49" y="3"/>
                </a:cxn>
                <a:cxn ang="0">
                  <a:pos x="55" y="7"/>
                </a:cxn>
                <a:cxn ang="0">
                  <a:pos x="61" y="7"/>
                </a:cxn>
                <a:cxn ang="0">
                  <a:pos x="64" y="10"/>
                </a:cxn>
                <a:cxn ang="0">
                  <a:pos x="64" y="16"/>
                </a:cxn>
                <a:cxn ang="0">
                  <a:pos x="66" y="22"/>
                </a:cxn>
                <a:cxn ang="0">
                  <a:pos x="72" y="29"/>
                </a:cxn>
                <a:cxn ang="0">
                  <a:pos x="76" y="33"/>
                </a:cxn>
                <a:cxn ang="0">
                  <a:pos x="78" y="36"/>
                </a:cxn>
                <a:cxn ang="0">
                  <a:pos x="70" y="38"/>
                </a:cxn>
                <a:cxn ang="0">
                  <a:pos x="69" y="41"/>
                </a:cxn>
                <a:cxn ang="0">
                  <a:pos x="70" y="50"/>
                </a:cxn>
              </a:cxnLst>
              <a:rect l="0" t="0" r="r" b="b"/>
              <a:pathLst>
                <a:path w="81" h="63">
                  <a:moveTo>
                    <a:pt x="70" y="50"/>
                  </a:moveTo>
                  <a:cubicBezTo>
                    <a:pt x="64" y="50"/>
                    <a:pt x="63" y="54"/>
                    <a:pt x="63" y="58"/>
                  </a:cubicBezTo>
                  <a:cubicBezTo>
                    <a:pt x="63" y="63"/>
                    <a:pt x="61" y="63"/>
                    <a:pt x="60" y="60"/>
                  </a:cubicBezTo>
                  <a:cubicBezTo>
                    <a:pt x="58" y="60"/>
                    <a:pt x="55" y="60"/>
                    <a:pt x="54" y="60"/>
                  </a:cubicBezTo>
                  <a:cubicBezTo>
                    <a:pt x="50" y="61"/>
                    <a:pt x="52" y="55"/>
                    <a:pt x="47" y="58"/>
                  </a:cubicBezTo>
                  <a:cubicBezTo>
                    <a:pt x="44" y="61"/>
                    <a:pt x="49" y="57"/>
                    <a:pt x="40" y="57"/>
                  </a:cubicBezTo>
                  <a:cubicBezTo>
                    <a:pt x="34" y="57"/>
                    <a:pt x="37" y="55"/>
                    <a:pt x="32" y="55"/>
                  </a:cubicBezTo>
                  <a:cubicBezTo>
                    <a:pt x="29" y="57"/>
                    <a:pt x="28" y="52"/>
                    <a:pt x="17" y="54"/>
                  </a:cubicBezTo>
                  <a:cubicBezTo>
                    <a:pt x="8" y="55"/>
                    <a:pt x="12" y="58"/>
                    <a:pt x="9" y="57"/>
                  </a:cubicBezTo>
                  <a:cubicBezTo>
                    <a:pt x="8" y="57"/>
                    <a:pt x="6" y="58"/>
                    <a:pt x="6" y="58"/>
                  </a:cubicBezTo>
                  <a:cubicBezTo>
                    <a:pt x="5" y="55"/>
                    <a:pt x="9" y="52"/>
                    <a:pt x="3" y="50"/>
                  </a:cubicBezTo>
                  <a:cubicBezTo>
                    <a:pt x="0" y="49"/>
                    <a:pt x="5" y="46"/>
                    <a:pt x="8" y="46"/>
                  </a:cubicBezTo>
                  <a:cubicBezTo>
                    <a:pt x="11" y="44"/>
                    <a:pt x="8" y="38"/>
                    <a:pt x="6" y="29"/>
                  </a:cubicBezTo>
                  <a:cubicBezTo>
                    <a:pt x="11" y="27"/>
                    <a:pt x="12" y="32"/>
                    <a:pt x="17" y="27"/>
                  </a:cubicBezTo>
                  <a:cubicBezTo>
                    <a:pt x="23" y="21"/>
                    <a:pt x="21" y="29"/>
                    <a:pt x="23" y="25"/>
                  </a:cubicBezTo>
                  <a:cubicBezTo>
                    <a:pt x="26" y="24"/>
                    <a:pt x="20" y="24"/>
                    <a:pt x="23" y="19"/>
                  </a:cubicBezTo>
                  <a:cubicBezTo>
                    <a:pt x="28" y="13"/>
                    <a:pt x="29" y="16"/>
                    <a:pt x="31" y="13"/>
                  </a:cubicBezTo>
                  <a:cubicBezTo>
                    <a:pt x="32" y="10"/>
                    <a:pt x="28" y="14"/>
                    <a:pt x="31" y="7"/>
                  </a:cubicBezTo>
                  <a:cubicBezTo>
                    <a:pt x="35" y="3"/>
                    <a:pt x="37" y="7"/>
                    <a:pt x="38" y="5"/>
                  </a:cubicBezTo>
                  <a:cubicBezTo>
                    <a:pt x="40" y="2"/>
                    <a:pt x="40" y="2"/>
                    <a:pt x="43" y="2"/>
                  </a:cubicBezTo>
                  <a:cubicBezTo>
                    <a:pt x="47" y="0"/>
                    <a:pt x="44" y="3"/>
                    <a:pt x="49" y="3"/>
                  </a:cubicBezTo>
                  <a:cubicBezTo>
                    <a:pt x="55" y="2"/>
                    <a:pt x="50" y="8"/>
                    <a:pt x="55" y="7"/>
                  </a:cubicBezTo>
                  <a:cubicBezTo>
                    <a:pt x="58" y="3"/>
                    <a:pt x="61" y="5"/>
                    <a:pt x="61" y="7"/>
                  </a:cubicBezTo>
                  <a:cubicBezTo>
                    <a:pt x="63" y="8"/>
                    <a:pt x="66" y="7"/>
                    <a:pt x="64" y="10"/>
                  </a:cubicBezTo>
                  <a:cubicBezTo>
                    <a:pt x="63" y="14"/>
                    <a:pt x="67" y="14"/>
                    <a:pt x="64" y="16"/>
                  </a:cubicBezTo>
                  <a:cubicBezTo>
                    <a:pt x="61" y="19"/>
                    <a:pt x="66" y="18"/>
                    <a:pt x="66" y="22"/>
                  </a:cubicBezTo>
                  <a:cubicBezTo>
                    <a:pt x="67" y="29"/>
                    <a:pt x="73" y="27"/>
                    <a:pt x="72" y="29"/>
                  </a:cubicBezTo>
                  <a:cubicBezTo>
                    <a:pt x="69" y="33"/>
                    <a:pt x="76" y="29"/>
                    <a:pt x="76" y="33"/>
                  </a:cubicBezTo>
                  <a:cubicBezTo>
                    <a:pt x="76" y="35"/>
                    <a:pt x="81" y="35"/>
                    <a:pt x="78" y="36"/>
                  </a:cubicBezTo>
                  <a:cubicBezTo>
                    <a:pt x="75" y="38"/>
                    <a:pt x="75" y="41"/>
                    <a:pt x="70" y="38"/>
                  </a:cubicBezTo>
                  <a:cubicBezTo>
                    <a:pt x="69" y="36"/>
                    <a:pt x="67" y="39"/>
                    <a:pt x="69" y="41"/>
                  </a:cubicBezTo>
                  <a:cubicBezTo>
                    <a:pt x="72" y="46"/>
                    <a:pt x="67" y="46"/>
                    <a:pt x="70" y="50"/>
                  </a:cubicBezTo>
                </a:path>
              </a:pathLst>
            </a:custGeom>
            <a:grpFill/>
            <a:ln w="6350" cmpd="sng">
              <a:solidFill>
                <a:schemeClr val="bg1"/>
              </a:solidFill>
              <a:round/>
              <a:headEnd/>
              <a:tailEnd/>
            </a:ln>
          </p:spPr>
          <p:txBody>
            <a:bodyPr/>
            <a:lstStyle/>
            <a:p>
              <a:endParaRPr lang="en-GB" sz="1539" dirty="0"/>
            </a:p>
          </p:txBody>
        </p:sp>
        <p:sp>
          <p:nvSpPr>
            <p:cNvPr id="542" name="Freeform 166"/>
            <p:cNvSpPr>
              <a:spLocks/>
            </p:cNvSpPr>
            <p:nvPr/>
          </p:nvSpPr>
          <p:spPr bwMode="auto">
            <a:xfrm>
              <a:off x="5291914" y="3323481"/>
              <a:ext cx="265119" cy="221731"/>
            </a:xfrm>
            <a:custGeom>
              <a:avLst/>
              <a:gdLst/>
              <a:ahLst/>
              <a:cxnLst>
                <a:cxn ang="0">
                  <a:pos x="77" y="40"/>
                </a:cxn>
                <a:cxn ang="0">
                  <a:pos x="79" y="47"/>
                </a:cxn>
                <a:cxn ang="0">
                  <a:pos x="80" y="50"/>
                </a:cxn>
                <a:cxn ang="0">
                  <a:pos x="79" y="54"/>
                </a:cxn>
                <a:cxn ang="0">
                  <a:pos x="71" y="62"/>
                </a:cxn>
                <a:cxn ang="0">
                  <a:pos x="71" y="68"/>
                </a:cxn>
                <a:cxn ang="0">
                  <a:pos x="68" y="70"/>
                </a:cxn>
                <a:cxn ang="0">
                  <a:pos x="63" y="67"/>
                </a:cxn>
                <a:cxn ang="0">
                  <a:pos x="53" y="65"/>
                </a:cxn>
                <a:cxn ang="0">
                  <a:pos x="48" y="68"/>
                </a:cxn>
                <a:cxn ang="0">
                  <a:pos x="47" y="67"/>
                </a:cxn>
                <a:cxn ang="0">
                  <a:pos x="42" y="65"/>
                </a:cxn>
                <a:cxn ang="0">
                  <a:pos x="41" y="65"/>
                </a:cxn>
                <a:cxn ang="0">
                  <a:pos x="39" y="65"/>
                </a:cxn>
                <a:cxn ang="0">
                  <a:pos x="35" y="59"/>
                </a:cxn>
                <a:cxn ang="0">
                  <a:pos x="30" y="57"/>
                </a:cxn>
                <a:cxn ang="0">
                  <a:pos x="28" y="56"/>
                </a:cxn>
                <a:cxn ang="0">
                  <a:pos x="24" y="54"/>
                </a:cxn>
                <a:cxn ang="0">
                  <a:pos x="21" y="56"/>
                </a:cxn>
                <a:cxn ang="0">
                  <a:pos x="21" y="51"/>
                </a:cxn>
                <a:cxn ang="0">
                  <a:pos x="15" y="50"/>
                </a:cxn>
                <a:cxn ang="0">
                  <a:pos x="9" y="48"/>
                </a:cxn>
                <a:cxn ang="0">
                  <a:pos x="6" y="39"/>
                </a:cxn>
                <a:cxn ang="0">
                  <a:pos x="6" y="31"/>
                </a:cxn>
                <a:cxn ang="0">
                  <a:pos x="4" y="26"/>
                </a:cxn>
                <a:cxn ang="0">
                  <a:pos x="3" y="14"/>
                </a:cxn>
                <a:cxn ang="0">
                  <a:pos x="6" y="14"/>
                </a:cxn>
                <a:cxn ang="0">
                  <a:pos x="6" y="12"/>
                </a:cxn>
                <a:cxn ang="0">
                  <a:pos x="3" y="12"/>
                </a:cxn>
                <a:cxn ang="0">
                  <a:pos x="3" y="11"/>
                </a:cxn>
                <a:cxn ang="0">
                  <a:pos x="15" y="8"/>
                </a:cxn>
                <a:cxn ang="0">
                  <a:pos x="22" y="3"/>
                </a:cxn>
                <a:cxn ang="0">
                  <a:pos x="30" y="0"/>
                </a:cxn>
                <a:cxn ang="0">
                  <a:pos x="39" y="3"/>
                </a:cxn>
                <a:cxn ang="0">
                  <a:pos x="38" y="3"/>
                </a:cxn>
                <a:cxn ang="0">
                  <a:pos x="38" y="5"/>
                </a:cxn>
                <a:cxn ang="0">
                  <a:pos x="45" y="5"/>
                </a:cxn>
                <a:cxn ang="0">
                  <a:pos x="71" y="6"/>
                </a:cxn>
                <a:cxn ang="0">
                  <a:pos x="77" y="11"/>
                </a:cxn>
                <a:cxn ang="0">
                  <a:pos x="79" y="28"/>
                </a:cxn>
                <a:cxn ang="0">
                  <a:pos x="74" y="33"/>
                </a:cxn>
                <a:cxn ang="0">
                  <a:pos x="77" y="40"/>
                </a:cxn>
              </a:cxnLst>
              <a:rect l="0" t="0" r="r" b="b"/>
              <a:pathLst>
                <a:path w="85" h="71">
                  <a:moveTo>
                    <a:pt x="77" y="40"/>
                  </a:moveTo>
                  <a:cubicBezTo>
                    <a:pt x="79" y="43"/>
                    <a:pt x="76" y="42"/>
                    <a:pt x="79" y="47"/>
                  </a:cubicBezTo>
                  <a:cubicBezTo>
                    <a:pt x="85" y="51"/>
                    <a:pt x="79" y="48"/>
                    <a:pt x="80" y="50"/>
                  </a:cubicBezTo>
                  <a:cubicBezTo>
                    <a:pt x="82" y="51"/>
                    <a:pt x="83" y="53"/>
                    <a:pt x="79" y="54"/>
                  </a:cubicBezTo>
                  <a:cubicBezTo>
                    <a:pt x="77" y="54"/>
                    <a:pt x="72" y="59"/>
                    <a:pt x="71" y="62"/>
                  </a:cubicBezTo>
                  <a:cubicBezTo>
                    <a:pt x="68" y="65"/>
                    <a:pt x="71" y="67"/>
                    <a:pt x="71" y="68"/>
                  </a:cubicBezTo>
                  <a:cubicBezTo>
                    <a:pt x="69" y="70"/>
                    <a:pt x="74" y="71"/>
                    <a:pt x="68" y="70"/>
                  </a:cubicBezTo>
                  <a:cubicBezTo>
                    <a:pt x="63" y="68"/>
                    <a:pt x="65" y="67"/>
                    <a:pt x="63" y="67"/>
                  </a:cubicBezTo>
                  <a:cubicBezTo>
                    <a:pt x="59" y="65"/>
                    <a:pt x="54" y="65"/>
                    <a:pt x="53" y="65"/>
                  </a:cubicBezTo>
                  <a:cubicBezTo>
                    <a:pt x="50" y="65"/>
                    <a:pt x="50" y="70"/>
                    <a:pt x="48" y="68"/>
                  </a:cubicBezTo>
                  <a:cubicBezTo>
                    <a:pt x="48" y="68"/>
                    <a:pt x="47" y="68"/>
                    <a:pt x="47" y="67"/>
                  </a:cubicBezTo>
                  <a:cubicBezTo>
                    <a:pt x="48" y="64"/>
                    <a:pt x="44" y="62"/>
                    <a:pt x="42" y="65"/>
                  </a:cubicBezTo>
                  <a:cubicBezTo>
                    <a:pt x="42" y="67"/>
                    <a:pt x="41" y="67"/>
                    <a:pt x="41" y="65"/>
                  </a:cubicBezTo>
                  <a:cubicBezTo>
                    <a:pt x="41" y="65"/>
                    <a:pt x="41" y="65"/>
                    <a:pt x="39" y="65"/>
                  </a:cubicBezTo>
                  <a:cubicBezTo>
                    <a:pt x="39" y="62"/>
                    <a:pt x="38" y="61"/>
                    <a:pt x="35" y="59"/>
                  </a:cubicBezTo>
                  <a:cubicBezTo>
                    <a:pt x="32" y="57"/>
                    <a:pt x="33" y="59"/>
                    <a:pt x="30" y="57"/>
                  </a:cubicBezTo>
                  <a:cubicBezTo>
                    <a:pt x="28" y="56"/>
                    <a:pt x="32" y="56"/>
                    <a:pt x="28" y="56"/>
                  </a:cubicBezTo>
                  <a:cubicBezTo>
                    <a:pt x="25" y="54"/>
                    <a:pt x="22" y="53"/>
                    <a:pt x="24" y="54"/>
                  </a:cubicBezTo>
                  <a:cubicBezTo>
                    <a:pt x="25" y="56"/>
                    <a:pt x="24" y="59"/>
                    <a:pt x="21" y="56"/>
                  </a:cubicBezTo>
                  <a:cubicBezTo>
                    <a:pt x="16" y="51"/>
                    <a:pt x="21" y="53"/>
                    <a:pt x="21" y="51"/>
                  </a:cubicBezTo>
                  <a:cubicBezTo>
                    <a:pt x="19" y="50"/>
                    <a:pt x="19" y="51"/>
                    <a:pt x="15" y="50"/>
                  </a:cubicBezTo>
                  <a:cubicBezTo>
                    <a:pt x="9" y="47"/>
                    <a:pt x="12" y="45"/>
                    <a:pt x="9" y="48"/>
                  </a:cubicBezTo>
                  <a:cubicBezTo>
                    <a:pt x="10" y="39"/>
                    <a:pt x="7" y="43"/>
                    <a:pt x="6" y="39"/>
                  </a:cubicBezTo>
                  <a:cubicBezTo>
                    <a:pt x="6" y="36"/>
                    <a:pt x="9" y="36"/>
                    <a:pt x="6" y="31"/>
                  </a:cubicBezTo>
                  <a:cubicBezTo>
                    <a:pt x="4" y="29"/>
                    <a:pt x="9" y="29"/>
                    <a:pt x="4" y="26"/>
                  </a:cubicBezTo>
                  <a:cubicBezTo>
                    <a:pt x="0" y="23"/>
                    <a:pt x="6" y="22"/>
                    <a:pt x="3" y="14"/>
                  </a:cubicBezTo>
                  <a:cubicBezTo>
                    <a:pt x="6" y="14"/>
                    <a:pt x="6" y="15"/>
                    <a:pt x="6" y="14"/>
                  </a:cubicBezTo>
                  <a:cubicBezTo>
                    <a:pt x="6" y="12"/>
                    <a:pt x="6" y="12"/>
                    <a:pt x="6" y="12"/>
                  </a:cubicBezTo>
                  <a:cubicBezTo>
                    <a:pt x="4" y="12"/>
                    <a:pt x="4" y="14"/>
                    <a:pt x="3" y="12"/>
                  </a:cubicBezTo>
                  <a:cubicBezTo>
                    <a:pt x="3" y="11"/>
                    <a:pt x="3" y="11"/>
                    <a:pt x="3" y="11"/>
                  </a:cubicBezTo>
                  <a:cubicBezTo>
                    <a:pt x="7" y="12"/>
                    <a:pt x="7" y="9"/>
                    <a:pt x="15" y="8"/>
                  </a:cubicBezTo>
                  <a:cubicBezTo>
                    <a:pt x="22" y="6"/>
                    <a:pt x="18" y="5"/>
                    <a:pt x="22" y="3"/>
                  </a:cubicBezTo>
                  <a:cubicBezTo>
                    <a:pt x="28" y="1"/>
                    <a:pt x="22" y="1"/>
                    <a:pt x="30" y="0"/>
                  </a:cubicBezTo>
                  <a:cubicBezTo>
                    <a:pt x="36" y="0"/>
                    <a:pt x="35" y="0"/>
                    <a:pt x="39" y="3"/>
                  </a:cubicBezTo>
                  <a:cubicBezTo>
                    <a:pt x="41" y="3"/>
                    <a:pt x="39" y="5"/>
                    <a:pt x="38" y="3"/>
                  </a:cubicBezTo>
                  <a:cubicBezTo>
                    <a:pt x="36" y="0"/>
                    <a:pt x="36" y="1"/>
                    <a:pt x="38" y="5"/>
                  </a:cubicBezTo>
                  <a:cubicBezTo>
                    <a:pt x="38" y="6"/>
                    <a:pt x="44" y="6"/>
                    <a:pt x="45" y="5"/>
                  </a:cubicBezTo>
                  <a:cubicBezTo>
                    <a:pt x="56" y="6"/>
                    <a:pt x="65" y="8"/>
                    <a:pt x="71" y="6"/>
                  </a:cubicBezTo>
                  <a:cubicBezTo>
                    <a:pt x="72" y="5"/>
                    <a:pt x="77" y="8"/>
                    <a:pt x="77" y="11"/>
                  </a:cubicBezTo>
                  <a:cubicBezTo>
                    <a:pt x="79" y="20"/>
                    <a:pt x="82" y="26"/>
                    <a:pt x="79" y="28"/>
                  </a:cubicBezTo>
                  <a:cubicBezTo>
                    <a:pt x="76" y="28"/>
                    <a:pt x="71" y="31"/>
                    <a:pt x="74" y="33"/>
                  </a:cubicBezTo>
                  <a:cubicBezTo>
                    <a:pt x="80" y="34"/>
                    <a:pt x="76" y="37"/>
                    <a:pt x="77" y="40"/>
                  </a:cubicBezTo>
                </a:path>
              </a:pathLst>
            </a:custGeom>
            <a:grpFill/>
            <a:ln w="6350" cmpd="sng">
              <a:solidFill>
                <a:schemeClr val="bg1"/>
              </a:solidFill>
              <a:round/>
              <a:headEnd/>
              <a:tailEnd/>
            </a:ln>
          </p:spPr>
          <p:txBody>
            <a:bodyPr/>
            <a:lstStyle/>
            <a:p>
              <a:endParaRPr lang="en-GB" sz="1539" dirty="0"/>
            </a:p>
          </p:txBody>
        </p:sp>
        <p:sp>
          <p:nvSpPr>
            <p:cNvPr id="543" name="Freeform 167"/>
            <p:cNvSpPr>
              <a:spLocks/>
            </p:cNvSpPr>
            <p:nvPr/>
          </p:nvSpPr>
          <p:spPr bwMode="auto">
            <a:xfrm>
              <a:off x="4824341" y="3468088"/>
              <a:ext cx="332604" cy="314923"/>
            </a:xfrm>
            <a:custGeom>
              <a:avLst/>
              <a:gdLst/>
              <a:ahLst/>
              <a:cxnLst>
                <a:cxn ang="0">
                  <a:pos x="96" y="67"/>
                </a:cxn>
                <a:cxn ang="0">
                  <a:pos x="95" y="78"/>
                </a:cxn>
                <a:cxn ang="0">
                  <a:pos x="99" y="86"/>
                </a:cxn>
                <a:cxn ang="0">
                  <a:pos x="85" y="92"/>
                </a:cxn>
                <a:cxn ang="0">
                  <a:pos x="78" y="89"/>
                </a:cxn>
                <a:cxn ang="0">
                  <a:pos x="69" y="89"/>
                </a:cxn>
                <a:cxn ang="0">
                  <a:pos x="64" y="100"/>
                </a:cxn>
                <a:cxn ang="0">
                  <a:pos x="54" y="100"/>
                </a:cxn>
                <a:cxn ang="0">
                  <a:pos x="44" y="97"/>
                </a:cxn>
                <a:cxn ang="0">
                  <a:pos x="35" y="95"/>
                </a:cxn>
                <a:cxn ang="0">
                  <a:pos x="26" y="89"/>
                </a:cxn>
                <a:cxn ang="0">
                  <a:pos x="31" y="75"/>
                </a:cxn>
                <a:cxn ang="0">
                  <a:pos x="31" y="70"/>
                </a:cxn>
                <a:cxn ang="0">
                  <a:pos x="35" y="69"/>
                </a:cxn>
                <a:cxn ang="0">
                  <a:pos x="31" y="61"/>
                </a:cxn>
                <a:cxn ang="0">
                  <a:pos x="28" y="55"/>
                </a:cxn>
                <a:cxn ang="0">
                  <a:pos x="23" y="47"/>
                </a:cxn>
                <a:cxn ang="0">
                  <a:pos x="20" y="42"/>
                </a:cxn>
                <a:cxn ang="0">
                  <a:pos x="17" y="41"/>
                </a:cxn>
                <a:cxn ang="0">
                  <a:pos x="6" y="38"/>
                </a:cxn>
                <a:cxn ang="0">
                  <a:pos x="6" y="35"/>
                </a:cxn>
                <a:cxn ang="0">
                  <a:pos x="5" y="32"/>
                </a:cxn>
                <a:cxn ang="0">
                  <a:pos x="6" y="28"/>
                </a:cxn>
                <a:cxn ang="0">
                  <a:pos x="12" y="27"/>
                </a:cxn>
                <a:cxn ang="0">
                  <a:pos x="19" y="30"/>
                </a:cxn>
                <a:cxn ang="0">
                  <a:pos x="23" y="28"/>
                </a:cxn>
                <a:cxn ang="0">
                  <a:pos x="28" y="30"/>
                </a:cxn>
                <a:cxn ang="0">
                  <a:pos x="26" y="21"/>
                </a:cxn>
                <a:cxn ang="0">
                  <a:pos x="29" y="16"/>
                </a:cxn>
                <a:cxn ang="0">
                  <a:pos x="40" y="21"/>
                </a:cxn>
                <a:cxn ang="0">
                  <a:pos x="44" y="14"/>
                </a:cxn>
                <a:cxn ang="0">
                  <a:pos x="52" y="10"/>
                </a:cxn>
                <a:cxn ang="0">
                  <a:pos x="52" y="4"/>
                </a:cxn>
                <a:cxn ang="0">
                  <a:pos x="66" y="5"/>
                </a:cxn>
                <a:cxn ang="0">
                  <a:pos x="73" y="11"/>
                </a:cxn>
                <a:cxn ang="0">
                  <a:pos x="81" y="16"/>
                </a:cxn>
                <a:cxn ang="0">
                  <a:pos x="90" y="19"/>
                </a:cxn>
                <a:cxn ang="0">
                  <a:pos x="98" y="24"/>
                </a:cxn>
                <a:cxn ang="0">
                  <a:pos x="99" y="41"/>
                </a:cxn>
                <a:cxn ang="0">
                  <a:pos x="95" y="45"/>
                </a:cxn>
                <a:cxn ang="0">
                  <a:pos x="90" y="52"/>
                </a:cxn>
                <a:cxn ang="0">
                  <a:pos x="88" y="58"/>
                </a:cxn>
                <a:cxn ang="0">
                  <a:pos x="93" y="58"/>
                </a:cxn>
              </a:cxnLst>
              <a:rect l="0" t="0" r="r" b="b"/>
              <a:pathLst>
                <a:path w="107" h="101">
                  <a:moveTo>
                    <a:pt x="95" y="61"/>
                  </a:moveTo>
                  <a:cubicBezTo>
                    <a:pt x="93" y="64"/>
                    <a:pt x="98" y="66"/>
                    <a:pt x="96" y="67"/>
                  </a:cubicBezTo>
                  <a:cubicBezTo>
                    <a:pt x="95" y="70"/>
                    <a:pt x="90" y="69"/>
                    <a:pt x="95" y="72"/>
                  </a:cubicBezTo>
                  <a:cubicBezTo>
                    <a:pt x="99" y="75"/>
                    <a:pt x="93" y="75"/>
                    <a:pt x="95" y="78"/>
                  </a:cubicBezTo>
                  <a:cubicBezTo>
                    <a:pt x="96" y="83"/>
                    <a:pt x="101" y="80"/>
                    <a:pt x="101" y="80"/>
                  </a:cubicBezTo>
                  <a:cubicBezTo>
                    <a:pt x="102" y="81"/>
                    <a:pt x="99" y="84"/>
                    <a:pt x="99" y="86"/>
                  </a:cubicBezTo>
                  <a:cubicBezTo>
                    <a:pt x="98" y="86"/>
                    <a:pt x="93" y="89"/>
                    <a:pt x="93" y="89"/>
                  </a:cubicBezTo>
                  <a:cubicBezTo>
                    <a:pt x="93" y="92"/>
                    <a:pt x="87" y="94"/>
                    <a:pt x="85" y="92"/>
                  </a:cubicBezTo>
                  <a:cubicBezTo>
                    <a:pt x="84" y="91"/>
                    <a:pt x="84" y="94"/>
                    <a:pt x="82" y="91"/>
                  </a:cubicBezTo>
                  <a:cubicBezTo>
                    <a:pt x="81" y="89"/>
                    <a:pt x="81" y="89"/>
                    <a:pt x="78" y="89"/>
                  </a:cubicBezTo>
                  <a:cubicBezTo>
                    <a:pt x="75" y="91"/>
                    <a:pt x="78" y="89"/>
                    <a:pt x="75" y="89"/>
                  </a:cubicBezTo>
                  <a:cubicBezTo>
                    <a:pt x="72" y="89"/>
                    <a:pt x="75" y="84"/>
                    <a:pt x="69" y="89"/>
                  </a:cubicBezTo>
                  <a:cubicBezTo>
                    <a:pt x="67" y="91"/>
                    <a:pt x="64" y="91"/>
                    <a:pt x="64" y="94"/>
                  </a:cubicBezTo>
                  <a:cubicBezTo>
                    <a:pt x="66" y="97"/>
                    <a:pt x="64" y="95"/>
                    <a:pt x="64" y="100"/>
                  </a:cubicBezTo>
                  <a:cubicBezTo>
                    <a:pt x="61" y="100"/>
                    <a:pt x="63" y="101"/>
                    <a:pt x="60" y="100"/>
                  </a:cubicBezTo>
                  <a:cubicBezTo>
                    <a:pt x="58" y="100"/>
                    <a:pt x="58" y="101"/>
                    <a:pt x="54" y="100"/>
                  </a:cubicBezTo>
                  <a:cubicBezTo>
                    <a:pt x="54" y="98"/>
                    <a:pt x="54" y="97"/>
                    <a:pt x="52" y="98"/>
                  </a:cubicBezTo>
                  <a:cubicBezTo>
                    <a:pt x="43" y="92"/>
                    <a:pt x="47" y="97"/>
                    <a:pt x="44" y="97"/>
                  </a:cubicBezTo>
                  <a:cubicBezTo>
                    <a:pt x="41" y="95"/>
                    <a:pt x="41" y="98"/>
                    <a:pt x="40" y="97"/>
                  </a:cubicBezTo>
                  <a:cubicBezTo>
                    <a:pt x="38" y="95"/>
                    <a:pt x="35" y="97"/>
                    <a:pt x="35" y="95"/>
                  </a:cubicBezTo>
                  <a:cubicBezTo>
                    <a:pt x="34" y="92"/>
                    <a:pt x="29" y="94"/>
                    <a:pt x="29" y="92"/>
                  </a:cubicBezTo>
                  <a:cubicBezTo>
                    <a:pt x="29" y="89"/>
                    <a:pt x="28" y="91"/>
                    <a:pt x="26" y="89"/>
                  </a:cubicBezTo>
                  <a:cubicBezTo>
                    <a:pt x="28" y="89"/>
                    <a:pt x="29" y="87"/>
                    <a:pt x="29" y="81"/>
                  </a:cubicBezTo>
                  <a:cubicBezTo>
                    <a:pt x="31" y="75"/>
                    <a:pt x="31" y="75"/>
                    <a:pt x="31" y="75"/>
                  </a:cubicBezTo>
                  <a:cubicBezTo>
                    <a:pt x="32" y="75"/>
                    <a:pt x="31" y="73"/>
                    <a:pt x="31" y="73"/>
                  </a:cubicBezTo>
                  <a:cubicBezTo>
                    <a:pt x="29" y="75"/>
                    <a:pt x="29" y="73"/>
                    <a:pt x="31" y="70"/>
                  </a:cubicBezTo>
                  <a:cubicBezTo>
                    <a:pt x="31" y="67"/>
                    <a:pt x="32" y="66"/>
                    <a:pt x="32" y="66"/>
                  </a:cubicBezTo>
                  <a:cubicBezTo>
                    <a:pt x="34" y="66"/>
                    <a:pt x="35" y="72"/>
                    <a:pt x="35" y="69"/>
                  </a:cubicBezTo>
                  <a:cubicBezTo>
                    <a:pt x="34" y="67"/>
                    <a:pt x="35" y="66"/>
                    <a:pt x="31" y="64"/>
                  </a:cubicBezTo>
                  <a:cubicBezTo>
                    <a:pt x="28" y="61"/>
                    <a:pt x="31" y="63"/>
                    <a:pt x="31" y="61"/>
                  </a:cubicBezTo>
                  <a:cubicBezTo>
                    <a:pt x="32" y="58"/>
                    <a:pt x="29" y="58"/>
                    <a:pt x="31" y="56"/>
                  </a:cubicBezTo>
                  <a:cubicBezTo>
                    <a:pt x="31" y="55"/>
                    <a:pt x="31" y="56"/>
                    <a:pt x="28" y="55"/>
                  </a:cubicBezTo>
                  <a:cubicBezTo>
                    <a:pt x="25" y="53"/>
                    <a:pt x="22" y="50"/>
                    <a:pt x="23" y="49"/>
                  </a:cubicBezTo>
                  <a:cubicBezTo>
                    <a:pt x="25" y="49"/>
                    <a:pt x="25" y="47"/>
                    <a:pt x="23" y="47"/>
                  </a:cubicBezTo>
                  <a:cubicBezTo>
                    <a:pt x="22" y="47"/>
                    <a:pt x="25" y="44"/>
                    <a:pt x="22" y="45"/>
                  </a:cubicBezTo>
                  <a:cubicBezTo>
                    <a:pt x="19" y="45"/>
                    <a:pt x="20" y="44"/>
                    <a:pt x="20" y="42"/>
                  </a:cubicBezTo>
                  <a:cubicBezTo>
                    <a:pt x="22" y="42"/>
                    <a:pt x="20" y="42"/>
                    <a:pt x="19" y="42"/>
                  </a:cubicBezTo>
                  <a:cubicBezTo>
                    <a:pt x="16" y="42"/>
                    <a:pt x="19" y="41"/>
                    <a:pt x="17" y="41"/>
                  </a:cubicBezTo>
                  <a:cubicBezTo>
                    <a:pt x="14" y="41"/>
                    <a:pt x="14" y="39"/>
                    <a:pt x="12" y="39"/>
                  </a:cubicBezTo>
                  <a:cubicBezTo>
                    <a:pt x="9" y="38"/>
                    <a:pt x="8" y="38"/>
                    <a:pt x="6" y="38"/>
                  </a:cubicBezTo>
                  <a:cubicBezTo>
                    <a:pt x="5" y="39"/>
                    <a:pt x="6" y="38"/>
                    <a:pt x="3" y="36"/>
                  </a:cubicBezTo>
                  <a:cubicBezTo>
                    <a:pt x="0" y="35"/>
                    <a:pt x="6" y="35"/>
                    <a:pt x="6" y="35"/>
                  </a:cubicBezTo>
                  <a:cubicBezTo>
                    <a:pt x="5" y="33"/>
                    <a:pt x="3" y="35"/>
                    <a:pt x="3" y="33"/>
                  </a:cubicBezTo>
                  <a:cubicBezTo>
                    <a:pt x="3" y="33"/>
                    <a:pt x="6" y="33"/>
                    <a:pt x="5" y="32"/>
                  </a:cubicBezTo>
                  <a:cubicBezTo>
                    <a:pt x="3" y="32"/>
                    <a:pt x="2" y="33"/>
                    <a:pt x="2" y="32"/>
                  </a:cubicBezTo>
                  <a:cubicBezTo>
                    <a:pt x="2" y="30"/>
                    <a:pt x="3" y="28"/>
                    <a:pt x="6" y="28"/>
                  </a:cubicBezTo>
                  <a:cubicBezTo>
                    <a:pt x="9" y="28"/>
                    <a:pt x="6" y="27"/>
                    <a:pt x="9" y="28"/>
                  </a:cubicBezTo>
                  <a:cubicBezTo>
                    <a:pt x="11" y="28"/>
                    <a:pt x="12" y="28"/>
                    <a:pt x="12" y="27"/>
                  </a:cubicBezTo>
                  <a:cubicBezTo>
                    <a:pt x="11" y="25"/>
                    <a:pt x="12" y="27"/>
                    <a:pt x="14" y="25"/>
                  </a:cubicBezTo>
                  <a:cubicBezTo>
                    <a:pt x="16" y="25"/>
                    <a:pt x="17" y="28"/>
                    <a:pt x="19" y="30"/>
                  </a:cubicBezTo>
                  <a:cubicBezTo>
                    <a:pt x="19" y="32"/>
                    <a:pt x="20" y="28"/>
                    <a:pt x="22" y="28"/>
                  </a:cubicBezTo>
                  <a:cubicBezTo>
                    <a:pt x="23" y="27"/>
                    <a:pt x="22" y="30"/>
                    <a:pt x="23" y="28"/>
                  </a:cubicBezTo>
                  <a:cubicBezTo>
                    <a:pt x="25" y="28"/>
                    <a:pt x="23" y="28"/>
                    <a:pt x="25" y="28"/>
                  </a:cubicBezTo>
                  <a:cubicBezTo>
                    <a:pt x="26" y="28"/>
                    <a:pt x="25" y="30"/>
                    <a:pt x="28" y="30"/>
                  </a:cubicBezTo>
                  <a:cubicBezTo>
                    <a:pt x="29" y="28"/>
                    <a:pt x="28" y="28"/>
                    <a:pt x="28" y="25"/>
                  </a:cubicBezTo>
                  <a:cubicBezTo>
                    <a:pt x="28" y="24"/>
                    <a:pt x="28" y="21"/>
                    <a:pt x="26" y="21"/>
                  </a:cubicBezTo>
                  <a:cubicBezTo>
                    <a:pt x="25" y="19"/>
                    <a:pt x="26" y="19"/>
                    <a:pt x="25" y="18"/>
                  </a:cubicBezTo>
                  <a:cubicBezTo>
                    <a:pt x="25" y="14"/>
                    <a:pt x="26" y="18"/>
                    <a:pt x="29" y="16"/>
                  </a:cubicBezTo>
                  <a:cubicBezTo>
                    <a:pt x="31" y="16"/>
                    <a:pt x="29" y="21"/>
                    <a:pt x="31" y="21"/>
                  </a:cubicBezTo>
                  <a:cubicBezTo>
                    <a:pt x="35" y="19"/>
                    <a:pt x="38" y="22"/>
                    <a:pt x="40" y="21"/>
                  </a:cubicBezTo>
                  <a:cubicBezTo>
                    <a:pt x="41" y="19"/>
                    <a:pt x="43" y="19"/>
                    <a:pt x="41" y="19"/>
                  </a:cubicBezTo>
                  <a:cubicBezTo>
                    <a:pt x="41" y="19"/>
                    <a:pt x="38" y="18"/>
                    <a:pt x="44" y="14"/>
                  </a:cubicBezTo>
                  <a:cubicBezTo>
                    <a:pt x="50" y="13"/>
                    <a:pt x="50" y="13"/>
                    <a:pt x="52" y="11"/>
                  </a:cubicBezTo>
                  <a:cubicBezTo>
                    <a:pt x="52" y="10"/>
                    <a:pt x="54" y="11"/>
                    <a:pt x="52" y="10"/>
                  </a:cubicBezTo>
                  <a:cubicBezTo>
                    <a:pt x="52" y="8"/>
                    <a:pt x="54" y="8"/>
                    <a:pt x="52" y="8"/>
                  </a:cubicBezTo>
                  <a:cubicBezTo>
                    <a:pt x="52" y="7"/>
                    <a:pt x="52" y="7"/>
                    <a:pt x="52" y="4"/>
                  </a:cubicBezTo>
                  <a:cubicBezTo>
                    <a:pt x="52" y="2"/>
                    <a:pt x="54" y="0"/>
                    <a:pt x="60" y="0"/>
                  </a:cubicBezTo>
                  <a:cubicBezTo>
                    <a:pt x="63" y="7"/>
                    <a:pt x="64" y="2"/>
                    <a:pt x="66" y="5"/>
                  </a:cubicBezTo>
                  <a:cubicBezTo>
                    <a:pt x="67" y="8"/>
                    <a:pt x="67" y="5"/>
                    <a:pt x="69" y="8"/>
                  </a:cubicBezTo>
                  <a:cubicBezTo>
                    <a:pt x="70" y="10"/>
                    <a:pt x="73" y="8"/>
                    <a:pt x="73" y="11"/>
                  </a:cubicBezTo>
                  <a:cubicBezTo>
                    <a:pt x="75" y="16"/>
                    <a:pt x="76" y="10"/>
                    <a:pt x="78" y="11"/>
                  </a:cubicBezTo>
                  <a:cubicBezTo>
                    <a:pt x="79" y="11"/>
                    <a:pt x="76" y="14"/>
                    <a:pt x="81" y="16"/>
                  </a:cubicBezTo>
                  <a:cubicBezTo>
                    <a:pt x="82" y="16"/>
                    <a:pt x="82" y="19"/>
                    <a:pt x="85" y="19"/>
                  </a:cubicBezTo>
                  <a:cubicBezTo>
                    <a:pt x="88" y="19"/>
                    <a:pt x="88" y="19"/>
                    <a:pt x="90" y="19"/>
                  </a:cubicBezTo>
                  <a:cubicBezTo>
                    <a:pt x="93" y="19"/>
                    <a:pt x="92" y="22"/>
                    <a:pt x="95" y="22"/>
                  </a:cubicBezTo>
                  <a:cubicBezTo>
                    <a:pt x="96" y="22"/>
                    <a:pt x="95" y="24"/>
                    <a:pt x="98" y="24"/>
                  </a:cubicBezTo>
                  <a:cubicBezTo>
                    <a:pt x="101" y="22"/>
                    <a:pt x="102" y="24"/>
                    <a:pt x="104" y="25"/>
                  </a:cubicBezTo>
                  <a:cubicBezTo>
                    <a:pt x="107" y="25"/>
                    <a:pt x="99" y="28"/>
                    <a:pt x="99" y="41"/>
                  </a:cubicBezTo>
                  <a:cubicBezTo>
                    <a:pt x="98" y="44"/>
                    <a:pt x="96" y="41"/>
                    <a:pt x="96" y="42"/>
                  </a:cubicBezTo>
                  <a:cubicBezTo>
                    <a:pt x="95" y="44"/>
                    <a:pt x="96" y="44"/>
                    <a:pt x="95" y="45"/>
                  </a:cubicBezTo>
                  <a:cubicBezTo>
                    <a:pt x="93" y="45"/>
                    <a:pt x="95" y="47"/>
                    <a:pt x="92" y="49"/>
                  </a:cubicBezTo>
                  <a:cubicBezTo>
                    <a:pt x="90" y="49"/>
                    <a:pt x="93" y="50"/>
                    <a:pt x="90" y="52"/>
                  </a:cubicBezTo>
                  <a:cubicBezTo>
                    <a:pt x="87" y="53"/>
                    <a:pt x="90" y="55"/>
                    <a:pt x="88" y="56"/>
                  </a:cubicBezTo>
                  <a:cubicBezTo>
                    <a:pt x="85" y="58"/>
                    <a:pt x="87" y="58"/>
                    <a:pt x="88" y="58"/>
                  </a:cubicBezTo>
                  <a:cubicBezTo>
                    <a:pt x="92" y="56"/>
                    <a:pt x="88" y="55"/>
                    <a:pt x="92" y="55"/>
                  </a:cubicBezTo>
                  <a:cubicBezTo>
                    <a:pt x="95" y="53"/>
                    <a:pt x="93" y="56"/>
                    <a:pt x="93" y="58"/>
                  </a:cubicBezTo>
                  <a:cubicBezTo>
                    <a:pt x="93" y="58"/>
                    <a:pt x="95" y="58"/>
                    <a:pt x="95" y="61"/>
                  </a:cubicBezTo>
                </a:path>
              </a:pathLst>
            </a:custGeom>
            <a:grpFill/>
            <a:ln w="6350" cmpd="sng">
              <a:solidFill>
                <a:schemeClr val="bg1"/>
              </a:solidFill>
              <a:round/>
              <a:headEnd/>
              <a:tailEnd/>
            </a:ln>
          </p:spPr>
          <p:txBody>
            <a:bodyPr/>
            <a:lstStyle/>
            <a:p>
              <a:endParaRPr lang="en-GB" sz="1539" dirty="0"/>
            </a:p>
          </p:txBody>
        </p:sp>
        <p:sp>
          <p:nvSpPr>
            <p:cNvPr id="544" name="Freeform 168"/>
            <p:cNvSpPr>
              <a:spLocks/>
            </p:cNvSpPr>
            <p:nvPr/>
          </p:nvSpPr>
          <p:spPr bwMode="auto">
            <a:xfrm>
              <a:off x="4705439" y="3787831"/>
              <a:ext cx="99621" cy="184776"/>
            </a:xfrm>
            <a:custGeom>
              <a:avLst/>
              <a:gdLst/>
              <a:ahLst/>
              <a:cxnLst>
                <a:cxn ang="0">
                  <a:pos x="8" y="3"/>
                </a:cxn>
                <a:cxn ang="0">
                  <a:pos x="14" y="0"/>
                </a:cxn>
                <a:cxn ang="0">
                  <a:pos x="13" y="3"/>
                </a:cxn>
                <a:cxn ang="0">
                  <a:pos x="17" y="3"/>
                </a:cxn>
                <a:cxn ang="0">
                  <a:pos x="23" y="2"/>
                </a:cxn>
                <a:cxn ang="0">
                  <a:pos x="28" y="6"/>
                </a:cxn>
                <a:cxn ang="0">
                  <a:pos x="23" y="14"/>
                </a:cxn>
                <a:cxn ang="0">
                  <a:pos x="23" y="23"/>
                </a:cxn>
                <a:cxn ang="0">
                  <a:pos x="20" y="28"/>
                </a:cxn>
                <a:cxn ang="0">
                  <a:pos x="20" y="33"/>
                </a:cxn>
                <a:cxn ang="0">
                  <a:pos x="22" y="37"/>
                </a:cxn>
                <a:cxn ang="0">
                  <a:pos x="22" y="43"/>
                </a:cxn>
                <a:cxn ang="0">
                  <a:pos x="22" y="47"/>
                </a:cxn>
                <a:cxn ang="0">
                  <a:pos x="19" y="54"/>
                </a:cxn>
                <a:cxn ang="0">
                  <a:pos x="14" y="57"/>
                </a:cxn>
                <a:cxn ang="0">
                  <a:pos x="8" y="57"/>
                </a:cxn>
                <a:cxn ang="0">
                  <a:pos x="8" y="54"/>
                </a:cxn>
                <a:cxn ang="0">
                  <a:pos x="8" y="45"/>
                </a:cxn>
                <a:cxn ang="0">
                  <a:pos x="5" y="42"/>
                </a:cxn>
                <a:cxn ang="0">
                  <a:pos x="5" y="40"/>
                </a:cxn>
                <a:cxn ang="0">
                  <a:pos x="3" y="39"/>
                </a:cxn>
                <a:cxn ang="0">
                  <a:pos x="3" y="33"/>
                </a:cxn>
                <a:cxn ang="0">
                  <a:pos x="6" y="28"/>
                </a:cxn>
                <a:cxn ang="0">
                  <a:pos x="8" y="22"/>
                </a:cxn>
                <a:cxn ang="0">
                  <a:pos x="9" y="11"/>
                </a:cxn>
                <a:cxn ang="0">
                  <a:pos x="8" y="6"/>
                </a:cxn>
                <a:cxn ang="0">
                  <a:pos x="8" y="3"/>
                </a:cxn>
              </a:cxnLst>
              <a:rect l="0" t="0" r="r" b="b"/>
              <a:pathLst>
                <a:path w="32" h="59">
                  <a:moveTo>
                    <a:pt x="8" y="3"/>
                  </a:moveTo>
                  <a:cubicBezTo>
                    <a:pt x="13" y="0"/>
                    <a:pt x="13" y="0"/>
                    <a:pt x="14" y="0"/>
                  </a:cubicBezTo>
                  <a:cubicBezTo>
                    <a:pt x="16" y="2"/>
                    <a:pt x="11" y="3"/>
                    <a:pt x="13" y="3"/>
                  </a:cubicBezTo>
                  <a:cubicBezTo>
                    <a:pt x="14" y="5"/>
                    <a:pt x="14" y="2"/>
                    <a:pt x="17" y="3"/>
                  </a:cubicBezTo>
                  <a:cubicBezTo>
                    <a:pt x="22" y="5"/>
                    <a:pt x="19" y="2"/>
                    <a:pt x="23" y="2"/>
                  </a:cubicBezTo>
                  <a:cubicBezTo>
                    <a:pt x="28" y="3"/>
                    <a:pt x="25" y="5"/>
                    <a:pt x="28" y="6"/>
                  </a:cubicBezTo>
                  <a:cubicBezTo>
                    <a:pt x="32" y="6"/>
                    <a:pt x="23" y="12"/>
                    <a:pt x="23" y="14"/>
                  </a:cubicBezTo>
                  <a:cubicBezTo>
                    <a:pt x="25" y="22"/>
                    <a:pt x="22" y="22"/>
                    <a:pt x="23" y="23"/>
                  </a:cubicBezTo>
                  <a:cubicBezTo>
                    <a:pt x="23" y="26"/>
                    <a:pt x="23" y="28"/>
                    <a:pt x="20" y="28"/>
                  </a:cubicBezTo>
                  <a:cubicBezTo>
                    <a:pt x="17" y="28"/>
                    <a:pt x="20" y="28"/>
                    <a:pt x="20" y="33"/>
                  </a:cubicBezTo>
                  <a:cubicBezTo>
                    <a:pt x="22" y="36"/>
                    <a:pt x="25" y="33"/>
                    <a:pt x="22" y="37"/>
                  </a:cubicBezTo>
                  <a:cubicBezTo>
                    <a:pt x="19" y="42"/>
                    <a:pt x="20" y="43"/>
                    <a:pt x="22" y="43"/>
                  </a:cubicBezTo>
                  <a:cubicBezTo>
                    <a:pt x="23" y="43"/>
                    <a:pt x="25" y="43"/>
                    <a:pt x="22" y="47"/>
                  </a:cubicBezTo>
                  <a:cubicBezTo>
                    <a:pt x="19" y="48"/>
                    <a:pt x="19" y="53"/>
                    <a:pt x="19" y="54"/>
                  </a:cubicBezTo>
                  <a:cubicBezTo>
                    <a:pt x="16" y="56"/>
                    <a:pt x="17" y="59"/>
                    <a:pt x="14" y="57"/>
                  </a:cubicBezTo>
                  <a:cubicBezTo>
                    <a:pt x="9" y="56"/>
                    <a:pt x="8" y="56"/>
                    <a:pt x="8" y="57"/>
                  </a:cubicBezTo>
                  <a:cubicBezTo>
                    <a:pt x="6" y="57"/>
                    <a:pt x="6" y="57"/>
                    <a:pt x="8" y="54"/>
                  </a:cubicBezTo>
                  <a:cubicBezTo>
                    <a:pt x="9" y="47"/>
                    <a:pt x="6" y="48"/>
                    <a:pt x="8" y="45"/>
                  </a:cubicBezTo>
                  <a:cubicBezTo>
                    <a:pt x="9" y="40"/>
                    <a:pt x="6" y="40"/>
                    <a:pt x="5" y="42"/>
                  </a:cubicBezTo>
                  <a:cubicBezTo>
                    <a:pt x="5" y="40"/>
                    <a:pt x="5" y="40"/>
                    <a:pt x="5" y="40"/>
                  </a:cubicBezTo>
                  <a:cubicBezTo>
                    <a:pt x="5" y="39"/>
                    <a:pt x="6" y="39"/>
                    <a:pt x="3" y="39"/>
                  </a:cubicBezTo>
                  <a:cubicBezTo>
                    <a:pt x="0" y="39"/>
                    <a:pt x="5" y="34"/>
                    <a:pt x="3" y="33"/>
                  </a:cubicBezTo>
                  <a:cubicBezTo>
                    <a:pt x="3" y="29"/>
                    <a:pt x="5" y="33"/>
                    <a:pt x="6" y="28"/>
                  </a:cubicBezTo>
                  <a:cubicBezTo>
                    <a:pt x="8" y="23"/>
                    <a:pt x="8" y="23"/>
                    <a:pt x="8" y="22"/>
                  </a:cubicBezTo>
                  <a:cubicBezTo>
                    <a:pt x="8" y="20"/>
                    <a:pt x="11" y="14"/>
                    <a:pt x="9" y="11"/>
                  </a:cubicBezTo>
                  <a:cubicBezTo>
                    <a:pt x="8" y="9"/>
                    <a:pt x="8" y="8"/>
                    <a:pt x="8" y="6"/>
                  </a:cubicBezTo>
                  <a:cubicBezTo>
                    <a:pt x="8" y="5"/>
                    <a:pt x="6" y="5"/>
                    <a:pt x="8" y="3"/>
                  </a:cubicBezTo>
                </a:path>
              </a:pathLst>
            </a:custGeom>
            <a:grpFill/>
            <a:ln w="6350" cmpd="sng">
              <a:solidFill>
                <a:schemeClr val="bg1"/>
              </a:solidFill>
              <a:round/>
              <a:headEnd/>
              <a:tailEnd/>
            </a:ln>
          </p:spPr>
          <p:txBody>
            <a:bodyPr/>
            <a:lstStyle/>
            <a:p>
              <a:endParaRPr lang="en-GB" sz="1539" dirty="0"/>
            </a:p>
          </p:txBody>
        </p:sp>
        <p:sp>
          <p:nvSpPr>
            <p:cNvPr id="545" name="Freeform 169"/>
            <p:cNvSpPr>
              <a:spLocks/>
            </p:cNvSpPr>
            <p:nvPr/>
          </p:nvSpPr>
          <p:spPr bwMode="auto">
            <a:xfrm>
              <a:off x="5160158" y="3760517"/>
              <a:ext cx="25709" cy="56236"/>
            </a:xfrm>
            <a:custGeom>
              <a:avLst/>
              <a:gdLst/>
              <a:ahLst/>
              <a:cxnLst>
                <a:cxn ang="0">
                  <a:pos x="7" y="0"/>
                </a:cxn>
                <a:cxn ang="0">
                  <a:pos x="5" y="3"/>
                </a:cxn>
                <a:cxn ang="0">
                  <a:pos x="2" y="4"/>
                </a:cxn>
                <a:cxn ang="0">
                  <a:pos x="0" y="12"/>
                </a:cxn>
                <a:cxn ang="0">
                  <a:pos x="0" y="13"/>
                </a:cxn>
                <a:cxn ang="0">
                  <a:pos x="2" y="13"/>
                </a:cxn>
                <a:cxn ang="0">
                  <a:pos x="2" y="16"/>
                </a:cxn>
                <a:cxn ang="0">
                  <a:pos x="5" y="18"/>
                </a:cxn>
                <a:cxn ang="0">
                  <a:pos x="5" y="16"/>
                </a:cxn>
                <a:cxn ang="0">
                  <a:pos x="7" y="12"/>
                </a:cxn>
                <a:cxn ang="0">
                  <a:pos x="8" y="7"/>
                </a:cxn>
                <a:cxn ang="0">
                  <a:pos x="7" y="3"/>
                </a:cxn>
                <a:cxn ang="0">
                  <a:pos x="7" y="0"/>
                </a:cxn>
              </a:cxnLst>
              <a:rect l="0" t="0" r="r" b="b"/>
              <a:pathLst>
                <a:path w="8" h="18">
                  <a:moveTo>
                    <a:pt x="7" y="0"/>
                  </a:moveTo>
                  <a:cubicBezTo>
                    <a:pt x="5" y="0"/>
                    <a:pt x="7" y="4"/>
                    <a:pt x="5" y="3"/>
                  </a:cubicBezTo>
                  <a:cubicBezTo>
                    <a:pt x="3" y="3"/>
                    <a:pt x="2" y="4"/>
                    <a:pt x="2" y="4"/>
                  </a:cubicBezTo>
                  <a:cubicBezTo>
                    <a:pt x="0" y="4"/>
                    <a:pt x="0" y="12"/>
                    <a:pt x="0" y="12"/>
                  </a:cubicBezTo>
                  <a:cubicBezTo>
                    <a:pt x="2" y="12"/>
                    <a:pt x="2" y="12"/>
                    <a:pt x="0" y="13"/>
                  </a:cubicBezTo>
                  <a:cubicBezTo>
                    <a:pt x="0" y="13"/>
                    <a:pt x="0" y="13"/>
                    <a:pt x="2" y="13"/>
                  </a:cubicBezTo>
                  <a:cubicBezTo>
                    <a:pt x="3" y="15"/>
                    <a:pt x="0" y="15"/>
                    <a:pt x="2" y="16"/>
                  </a:cubicBezTo>
                  <a:cubicBezTo>
                    <a:pt x="5" y="18"/>
                    <a:pt x="3" y="18"/>
                    <a:pt x="5" y="18"/>
                  </a:cubicBezTo>
                  <a:cubicBezTo>
                    <a:pt x="7" y="18"/>
                    <a:pt x="5" y="16"/>
                    <a:pt x="5" y="16"/>
                  </a:cubicBezTo>
                  <a:cubicBezTo>
                    <a:pt x="7" y="15"/>
                    <a:pt x="7" y="13"/>
                    <a:pt x="7" y="12"/>
                  </a:cubicBezTo>
                  <a:cubicBezTo>
                    <a:pt x="7" y="10"/>
                    <a:pt x="8" y="10"/>
                    <a:pt x="8" y="7"/>
                  </a:cubicBezTo>
                  <a:cubicBezTo>
                    <a:pt x="8" y="3"/>
                    <a:pt x="7" y="4"/>
                    <a:pt x="7" y="3"/>
                  </a:cubicBezTo>
                  <a:cubicBezTo>
                    <a:pt x="8" y="1"/>
                    <a:pt x="8" y="0"/>
                    <a:pt x="7" y="0"/>
                  </a:cubicBezTo>
                </a:path>
              </a:pathLst>
            </a:custGeom>
            <a:grpFill/>
            <a:ln w="6350" cmpd="sng">
              <a:solidFill>
                <a:schemeClr val="bg1"/>
              </a:solidFill>
              <a:round/>
              <a:headEnd/>
              <a:tailEnd/>
            </a:ln>
          </p:spPr>
          <p:txBody>
            <a:bodyPr/>
            <a:lstStyle/>
            <a:p>
              <a:endParaRPr lang="en-GB" sz="1539" dirty="0"/>
            </a:p>
          </p:txBody>
        </p:sp>
        <p:sp>
          <p:nvSpPr>
            <p:cNvPr id="546" name="Freeform 170"/>
            <p:cNvSpPr>
              <a:spLocks noEditPoints="1"/>
            </p:cNvSpPr>
            <p:nvPr/>
          </p:nvSpPr>
          <p:spPr bwMode="auto">
            <a:xfrm>
              <a:off x="5103921" y="3614302"/>
              <a:ext cx="306895" cy="367946"/>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grpFill/>
            <a:ln w="6350" cmpd="sng">
              <a:solidFill>
                <a:schemeClr val="bg1"/>
              </a:solidFill>
              <a:round/>
              <a:headEnd/>
              <a:tailEnd/>
            </a:ln>
          </p:spPr>
          <p:txBody>
            <a:bodyPr/>
            <a:lstStyle/>
            <a:p>
              <a:endParaRPr lang="en-GB" sz="1539" dirty="0"/>
            </a:p>
          </p:txBody>
        </p:sp>
        <p:sp>
          <p:nvSpPr>
            <p:cNvPr id="547" name="Freeform 171"/>
            <p:cNvSpPr>
              <a:spLocks/>
            </p:cNvSpPr>
            <p:nvPr/>
          </p:nvSpPr>
          <p:spPr bwMode="auto">
            <a:xfrm>
              <a:off x="5092672" y="3582167"/>
              <a:ext cx="117295" cy="78731"/>
            </a:xfrm>
            <a:custGeom>
              <a:avLst/>
              <a:gdLst/>
              <a:ahLst/>
              <a:cxnLst>
                <a:cxn ang="0">
                  <a:pos x="30" y="5"/>
                </a:cxn>
                <a:cxn ang="0">
                  <a:pos x="30" y="10"/>
                </a:cxn>
                <a:cxn ang="0">
                  <a:pos x="35" y="13"/>
                </a:cxn>
                <a:cxn ang="0">
                  <a:pos x="38" y="11"/>
                </a:cxn>
                <a:cxn ang="0">
                  <a:pos x="38" y="16"/>
                </a:cxn>
                <a:cxn ang="0">
                  <a:pos x="35" y="16"/>
                </a:cxn>
                <a:cxn ang="0">
                  <a:pos x="35" y="19"/>
                </a:cxn>
                <a:cxn ang="0">
                  <a:pos x="32" y="19"/>
                </a:cxn>
                <a:cxn ang="0">
                  <a:pos x="29" y="16"/>
                </a:cxn>
                <a:cxn ang="0">
                  <a:pos x="27" y="21"/>
                </a:cxn>
                <a:cxn ang="0">
                  <a:pos x="26" y="24"/>
                </a:cxn>
                <a:cxn ang="0">
                  <a:pos x="23" y="21"/>
                </a:cxn>
                <a:cxn ang="0">
                  <a:pos x="21" y="18"/>
                </a:cxn>
                <a:cxn ang="0">
                  <a:pos x="19" y="19"/>
                </a:cxn>
                <a:cxn ang="0">
                  <a:pos x="18" y="22"/>
                </a:cxn>
                <a:cxn ang="0">
                  <a:pos x="13" y="24"/>
                </a:cxn>
                <a:cxn ang="0">
                  <a:pos x="9" y="24"/>
                </a:cxn>
                <a:cxn ang="0">
                  <a:pos x="7" y="21"/>
                </a:cxn>
                <a:cxn ang="0">
                  <a:pos x="6" y="18"/>
                </a:cxn>
                <a:cxn ang="0">
                  <a:pos x="3" y="21"/>
                </a:cxn>
                <a:cxn ang="0">
                  <a:pos x="3" y="19"/>
                </a:cxn>
                <a:cxn ang="0">
                  <a:pos x="4" y="14"/>
                </a:cxn>
                <a:cxn ang="0">
                  <a:pos x="6" y="11"/>
                </a:cxn>
                <a:cxn ang="0">
                  <a:pos x="9" y="8"/>
                </a:cxn>
                <a:cxn ang="0">
                  <a:pos x="10" y="5"/>
                </a:cxn>
                <a:cxn ang="0">
                  <a:pos x="13" y="4"/>
                </a:cxn>
                <a:cxn ang="0">
                  <a:pos x="19" y="4"/>
                </a:cxn>
                <a:cxn ang="0">
                  <a:pos x="23" y="2"/>
                </a:cxn>
                <a:cxn ang="0">
                  <a:pos x="26" y="4"/>
                </a:cxn>
                <a:cxn ang="0">
                  <a:pos x="30" y="5"/>
                </a:cxn>
              </a:cxnLst>
              <a:rect l="0" t="0" r="r" b="b"/>
              <a:pathLst>
                <a:path w="38" h="25">
                  <a:moveTo>
                    <a:pt x="30" y="5"/>
                  </a:moveTo>
                  <a:cubicBezTo>
                    <a:pt x="32" y="7"/>
                    <a:pt x="27" y="11"/>
                    <a:pt x="30" y="10"/>
                  </a:cubicBezTo>
                  <a:cubicBezTo>
                    <a:pt x="35" y="10"/>
                    <a:pt x="32" y="13"/>
                    <a:pt x="35" y="13"/>
                  </a:cubicBezTo>
                  <a:cubicBezTo>
                    <a:pt x="36" y="13"/>
                    <a:pt x="36" y="8"/>
                    <a:pt x="38" y="11"/>
                  </a:cubicBezTo>
                  <a:cubicBezTo>
                    <a:pt x="36" y="14"/>
                    <a:pt x="38" y="16"/>
                    <a:pt x="38" y="16"/>
                  </a:cubicBezTo>
                  <a:cubicBezTo>
                    <a:pt x="36" y="18"/>
                    <a:pt x="35" y="14"/>
                    <a:pt x="35" y="16"/>
                  </a:cubicBezTo>
                  <a:cubicBezTo>
                    <a:pt x="33" y="16"/>
                    <a:pt x="36" y="19"/>
                    <a:pt x="35" y="19"/>
                  </a:cubicBezTo>
                  <a:cubicBezTo>
                    <a:pt x="33" y="21"/>
                    <a:pt x="33" y="18"/>
                    <a:pt x="32" y="19"/>
                  </a:cubicBezTo>
                  <a:cubicBezTo>
                    <a:pt x="30" y="19"/>
                    <a:pt x="30" y="16"/>
                    <a:pt x="29" y="16"/>
                  </a:cubicBezTo>
                  <a:cubicBezTo>
                    <a:pt x="27" y="16"/>
                    <a:pt x="29" y="19"/>
                    <a:pt x="27" y="21"/>
                  </a:cubicBezTo>
                  <a:cubicBezTo>
                    <a:pt x="24" y="22"/>
                    <a:pt x="27" y="24"/>
                    <a:pt x="26" y="24"/>
                  </a:cubicBezTo>
                  <a:cubicBezTo>
                    <a:pt x="24" y="25"/>
                    <a:pt x="24" y="22"/>
                    <a:pt x="23" y="21"/>
                  </a:cubicBezTo>
                  <a:cubicBezTo>
                    <a:pt x="21" y="19"/>
                    <a:pt x="21" y="18"/>
                    <a:pt x="21" y="18"/>
                  </a:cubicBezTo>
                  <a:cubicBezTo>
                    <a:pt x="21" y="16"/>
                    <a:pt x="19" y="18"/>
                    <a:pt x="19" y="19"/>
                  </a:cubicBezTo>
                  <a:cubicBezTo>
                    <a:pt x="18" y="19"/>
                    <a:pt x="21" y="19"/>
                    <a:pt x="18" y="22"/>
                  </a:cubicBezTo>
                  <a:cubicBezTo>
                    <a:pt x="15" y="24"/>
                    <a:pt x="15" y="22"/>
                    <a:pt x="13" y="24"/>
                  </a:cubicBezTo>
                  <a:cubicBezTo>
                    <a:pt x="10" y="24"/>
                    <a:pt x="10" y="24"/>
                    <a:pt x="9" y="24"/>
                  </a:cubicBezTo>
                  <a:cubicBezTo>
                    <a:pt x="9" y="21"/>
                    <a:pt x="7" y="21"/>
                    <a:pt x="7" y="21"/>
                  </a:cubicBezTo>
                  <a:cubicBezTo>
                    <a:pt x="7" y="19"/>
                    <a:pt x="9" y="16"/>
                    <a:pt x="6" y="18"/>
                  </a:cubicBezTo>
                  <a:cubicBezTo>
                    <a:pt x="3" y="18"/>
                    <a:pt x="6" y="19"/>
                    <a:pt x="3" y="21"/>
                  </a:cubicBezTo>
                  <a:cubicBezTo>
                    <a:pt x="1" y="21"/>
                    <a:pt x="0" y="21"/>
                    <a:pt x="3" y="19"/>
                  </a:cubicBezTo>
                  <a:cubicBezTo>
                    <a:pt x="4" y="18"/>
                    <a:pt x="1" y="16"/>
                    <a:pt x="4" y="14"/>
                  </a:cubicBezTo>
                  <a:cubicBezTo>
                    <a:pt x="7" y="13"/>
                    <a:pt x="4" y="11"/>
                    <a:pt x="6" y="11"/>
                  </a:cubicBezTo>
                  <a:cubicBezTo>
                    <a:pt x="9" y="10"/>
                    <a:pt x="7" y="8"/>
                    <a:pt x="9" y="8"/>
                  </a:cubicBezTo>
                  <a:cubicBezTo>
                    <a:pt x="10" y="7"/>
                    <a:pt x="9" y="7"/>
                    <a:pt x="10" y="5"/>
                  </a:cubicBezTo>
                  <a:cubicBezTo>
                    <a:pt x="10" y="4"/>
                    <a:pt x="12" y="7"/>
                    <a:pt x="13" y="4"/>
                  </a:cubicBezTo>
                  <a:cubicBezTo>
                    <a:pt x="16" y="5"/>
                    <a:pt x="16" y="4"/>
                    <a:pt x="19" y="4"/>
                  </a:cubicBezTo>
                  <a:cubicBezTo>
                    <a:pt x="23" y="4"/>
                    <a:pt x="19" y="2"/>
                    <a:pt x="23" y="2"/>
                  </a:cubicBezTo>
                  <a:cubicBezTo>
                    <a:pt x="24" y="0"/>
                    <a:pt x="24" y="4"/>
                    <a:pt x="26" y="4"/>
                  </a:cubicBezTo>
                  <a:cubicBezTo>
                    <a:pt x="27" y="2"/>
                    <a:pt x="29" y="4"/>
                    <a:pt x="30" y="5"/>
                  </a:cubicBezTo>
                </a:path>
              </a:pathLst>
            </a:custGeom>
            <a:grpFill/>
            <a:ln w="6350" cmpd="sng">
              <a:solidFill>
                <a:schemeClr val="bg1"/>
              </a:solidFill>
              <a:round/>
              <a:headEnd/>
              <a:tailEnd/>
            </a:ln>
          </p:spPr>
          <p:txBody>
            <a:bodyPr/>
            <a:lstStyle/>
            <a:p>
              <a:endParaRPr lang="en-GB" sz="1539" dirty="0"/>
            </a:p>
          </p:txBody>
        </p:sp>
        <p:sp>
          <p:nvSpPr>
            <p:cNvPr id="548" name="Freeform 172"/>
            <p:cNvSpPr>
              <a:spLocks/>
            </p:cNvSpPr>
            <p:nvPr/>
          </p:nvSpPr>
          <p:spPr bwMode="auto">
            <a:xfrm>
              <a:off x="5176225" y="3535572"/>
              <a:ext cx="199241" cy="106045"/>
            </a:xfrm>
            <a:custGeom>
              <a:avLst/>
              <a:gdLst/>
              <a:ahLst/>
              <a:cxnLst>
                <a:cxn ang="0">
                  <a:pos x="3" y="20"/>
                </a:cxn>
                <a:cxn ang="0">
                  <a:pos x="9" y="22"/>
                </a:cxn>
                <a:cxn ang="0">
                  <a:pos x="10" y="19"/>
                </a:cxn>
                <a:cxn ang="0">
                  <a:pos x="13" y="20"/>
                </a:cxn>
                <a:cxn ang="0">
                  <a:pos x="20" y="19"/>
                </a:cxn>
                <a:cxn ang="0">
                  <a:pos x="24" y="17"/>
                </a:cxn>
                <a:cxn ang="0">
                  <a:pos x="27" y="19"/>
                </a:cxn>
                <a:cxn ang="0">
                  <a:pos x="30" y="20"/>
                </a:cxn>
                <a:cxn ang="0">
                  <a:pos x="30" y="16"/>
                </a:cxn>
                <a:cxn ang="0">
                  <a:pos x="29" y="11"/>
                </a:cxn>
                <a:cxn ang="0">
                  <a:pos x="33" y="10"/>
                </a:cxn>
                <a:cxn ang="0">
                  <a:pos x="37" y="5"/>
                </a:cxn>
                <a:cxn ang="0">
                  <a:pos x="40" y="8"/>
                </a:cxn>
                <a:cxn ang="0">
                  <a:pos x="46" y="4"/>
                </a:cxn>
                <a:cxn ang="0">
                  <a:pos x="49" y="4"/>
                </a:cxn>
                <a:cxn ang="0">
                  <a:pos x="56" y="5"/>
                </a:cxn>
                <a:cxn ang="0">
                  <a:pos x="63" y="7"/>
                </a:cxn>
                <a:cxn ang="0">
                  <a:pos x="63" y="14"/>
                </a:cxn>
                <a:cxn ang="0">
                  <a:pos x="63" y="17"/>
                </a:cxn>
                <a:cxn ang="0">
                  <a:pos x="58" y="17"/>
                </a:cxn>
                <a:cxn ang="0">
                  <a:pos x="60" y="20"/>
                </a:cxn>
                <a:cxn ang="0">
                  <a:pos x="58" y="22"/>
                </a:cxn>
                <a:cxn ang="0">
                  <a:pos x="58" y="25"/>
                </a:cxn>
                <a:cxn ang="0">
                  <a:pos x="55" y="27"/>
                </a:cxn>
                <a:cxn ang="0">
                  <a:pos x="55" y="28"/>
                </a:cxn>
                <a:cxn ang="0">
                  <a:pos x="52" y="30"/>
                </a:cxn>
                <a:cxn ang="0">
                  <a:pos x="49" y="30"/>
                </a:cxn>
                <a:cxn ang="0">
                  <a:pos x="44" y="33"/>
                </a:cxn>
                <a:cxn ang="0">
                  <a:pos x="41" y="33"/>
                </a:cxn>
                <a:cxn ang="0">
                  <a:pos x="35" y="31"/>
                </a:cxn>
                <a:cxn ang="0">
                  <a:pos x="24" y="28"/>
                </a:cxn>
                <a:cxn ang="0">
                  <a:pos x="23" y="27"/>
                </a:cxn>
                <a:cxn ang="0">
                  <a:pos x="21" y="25"/>
                </a:cxn>
                <a:cxn ang="0">
                  <a:pos x="17" y="27"/>
                </a:cxn>
                <a:cxn ang="0">
                  <a:pos x="13" y="28"/>
                </a:cxn>
                <a:cxn ang="0">
                  <a:pos x="10" y="27"/>
                </a:cxn>
                <a:cxn ang="0">
                  <a:pos x="7" y="28"/>
                </a:cxn>
                <a:cxn ang="0">
                  <a:pos x="3" y="25"/>
                </a:cxn>
                <a:cxn ang="0">
                  <a:pos x="3" y="20"/>
                </a:cxn>
              </a:cxnLst>
              <a:rect l="0" t="0" r="r" b="b"/>
              <a:pathLst>
                <a:path w="64" h="34">
                  <a:moveTo>
                    <a:pt x="3" y="20"/>
                  </a:moveTo>
                  <a:cubicBezTo>
                    <a:pt x="6" y="17"/>
                    <a:pt x="7" y="22"/>
                    <a:pt x="9" y="22"/>
                  </a:cubicBezTo>
                  <a:cubicBezTo>
                    <a:pt x="10" y="22"/>
                    <a:pt x="9" y="19"/>
                    <a:pt x="10" y="19"/>
                  </a:cubicBezTo>
                  <a:cubicBezTo>
                    <a:pt x="12" y="20"/>
                    <a:pt x="13" y="19"/>
                    <a:pt x="13" y="20"/>
                  </a:cubicBezTo>
                  <a:cubicBezTo>
                    <a:pt x="15" y="22"/>
                    <a:pt x="17" y="20"/>
                    <a:pt x="20" y="19"/>
                  </a:cubicBezTo>
                  <a:cubicBezTo>
                    <a:pt x="21" y="17"/>
                    <a:pt x="23" y="20"/>
                    <a:pt x="24" y="17"/>
                  </a:cubicBezTo>
                  <a:cubicBezTo>
                    <a:pt x="24" y="16"/>
                    <a:pt x="26" y="19"/>
                    <a:pt x="27" y="19"/>
                  </a:cubicBezTo>
                  <a:cubicBezTo>
                    <a:pt x="29" y="17"/>
                    <a:pt x="29" y="22"/>
                    <a:pt x="30" y="20"/>
                  </a:cubicBezTo>
                  <a:cubicBezTo>
                    <a:pt x="32" y="19"/>
                    <a:pt x="27" y="17"/>
                    <a:pt x="30" y="16"/>
                  </a:cubicBezTo>
                  <a:cubicBezTo>
                    <a:pt x="32" y="16"/>
                    <a:pt x="27" y="14"/>
                    <a:pt x="29" y="11"/>
                  </a:cubicBezTo>
                  <a:cubicBezTo>
                    <a:pt x="32" y="10"/>
                    <a:pt x="33" y="11"/>
                    <a:pt x="33" y="10"/>
                  </a:cubicBezTo>
                  <a:cubicBezTo>
                    <a:pt x="33" y="7"/>
                    <a:pt x="37" y="10"/>
                    <a:pt x="37" y="5"/>
                  </a:cubicBezTo>
                  <a:cubicBezTo>
                    <a:pt x="40" y="7"/>
                    <a:pt x="37" y="8"/>
                    <a:pt x="40" y="8"/>
                  </a:cubicBezTo>
                  <a:cubicBezTo>
                    <a:pt x="43" y="7"/>
                    <a:pt x="46" y="7"/>
                    <a:pt x="46" y="4"/>
                  </a:cubicBezTo>
                  <a:cubicBezTo>
                    <a:pt x="46" y="0"/>
                    <a:pt x="47" y="4"/>
                    <a:pt x="49" y="4"/>
                  </a:cubicBezTo>
                  <a:cubicBezTo>
                    <a:pt x="50" y="4"/>
                    <a:pt x="55" y="7"/>
                    <a:pt x="56" y="5"/>
                  </a:cubicBezTo>
                  <a:cubicBezTo>
                    <a:pt x="60" y="4"/>
                    <a:pt x="61" y="7"/>
                    <a:pt x="63" y="7"/>
                  </a:cubicBezTo>
                  <a:cubicBezTo>
                    <a:pt x="61" y="10"/>
                    <a:pt x="60" y="10"/>
                    <a:pt x="63" y="14"/>
                  </a:cubicBezTo>
                  <a:cubicBezTo>
                    <a:pt x="63" y="16"/>
                    <a:pt x="64" y="17"/>
                    <a:pt x="63" y="17"/>
                  </a:cubicBezTo>
                  <a:cubicBezTo>
                    <a:pt x="61" y="17"/>
                    <a:pt x="58" y="17"/>
                    <a:pt x="58" y="17"/>
                  </a:cubicBezTo>
                  <a:cubicBezTo>
                    <a:pt x="58" y="19"/>
                    <a:pt x="60" y="19"/>
                    <a:pt x="60" y="20"/>
                  </a:cubicBezTo>
                  <a:cubicBezTo>
                    <a:pt x="60" y="22"/>
                    <a:pt x="58" y="20"/>
                    <a:pt x="58" y="22"/>
                  </a:cubicBezTo>
                  <a:cubicBezTo>
                    <a:pt x="58" y="25"/>
                    <a:pt x="58" y="25"/>
                    <a:pt x="58" y="25"/>
                  </a:cubicBezTo>
                  <a:cubicBezTo>
                    <a:pt x="58" y="25"/>
                    <a:pt x="56" y="27"/>
                    <a:pt x="55" y="27"/>
                  </a:cubicBezTo>
                  <a:cubicBezTo>
                    <a:pt x="55" y="28"/>
                    <a:pt x="53" y="27"/>
                    <a:pt x="55" y="28"/>
                  </a:cubicBezTo>
                  <a:cubicBezTo>
                    <a:pt x="55" y="30"/>
                    <a:pt x="55" y="30"/>
                    <a:pt x="52" y="30"/>
                  </a:cubicBezTo>
                  <a:cubicBezTo>
                    <a:pt x="50" y="30"/>
                    <a:pt x="52" y="31"/>
                    <a:pt x="49" y="30"/>
                  </a:cubicBezTo>
                  <a:cubicBezTo>
                    <a:pt x="46" y="30"/>
                    <a:pt x="46" y="30"/>
                    <a:pt x="44" y="33"/>
                  </a:cubicBezTo>
                  <a:cubicBezTo>
                    <a:pt x="41" y="34"/>
                    <a:pt x="43" y="31"/>
                    <a:pt x="41" y="33"/>
                  </a:cubicBezTo>
                  <a:cubicBezTo>
                    <a:pt x="38" y="33"/>
                    <a:pt x="40" y="31"/>
                    <a:pt x="35" y="31"/>
                  </a:cubicBezTo>
                  <a:cubicBezTo>
                    <a:pt x="27" y="31"/>
                    <a:pt x="24" y="30"/>
                    <a:pt x="24" y="28"/>
                  </a:cubicBezTo>
                  <a:cubicBezTo>
                    <a:pt x="24" y="27"/>
                    <a:pt x="24" y="27"/>
                    <a:pt x="23" y="27"/>
                  </a:cubicBezTo>
                  <a:cubicBezTo>
                    <a:pt x="23" y="25"/>
                    <a:pt x="26" y="25"/>
                    <a:pt x="21" y="25"/>
                  </a:cubicBezTo>
                  <a:cubicBezTo>
                    <a:pt x="18" y="27"/>
                    <a:pt x="18" y="25"/>
                    <a:pt x="17" y="27"/>
                  </a:cubicBezTo>
                  <a:cubicBezTo>
                    <a:pt x="15" y="27"/>
                    <a:pt x="15" y="28"/>
                    <a:pt x="13" y="28"/>
                  </a:cubicBezTo>
                  <a:cubicBezTo>
                    <a:pt x="12" y="30"/>
                    <a:pt x="12" y="27"/>
                    <a:pt x="10" y="27"/>
                  </a:cubicBezTo>
                  <a:cubicBezTo>
                    <a:pt x="9" y="24"/>
                    <a:pt x="9" y="28"/>
                    <a:pt x="7" y="28"/>
                  </a:cubicBezTo>
                  <a:cubicBezTo>
                    <a:pt x="4" y="28"/>
                    <a:pt x="7" y="25"/>
                    <a:pt x="3" y="25"/>
                  </a:cubicBezTo>
                  <a:cubicBezTo>
                    <a:pt x="0" y="27"/>
                    <a:pt x="4" y="22"/>
                    <a:pt x="3" y="20"/>
                  </a:cubicBezTo>
                </a:path>
              </a:pathLst>
            </a:custGeom>
            <a:grpFill/>
            <a:ln w="6350" cmpd="sng">
              <a:solidFill>
                <a:schemeClr val="bg1"/>
              </a:solidFill>
              <a:round/>
              <a:headEnd/>
              <a:tailEnd/>
            </a:ln>
          </p:spPr>
          <p:txBody>
            <a:bodyPr/>
            <a:lstStyle/>
            <a:p>
              <a:endParaRPr lang="en-GB" sz="1539" dirty="0"/>
            </a:p>
          </p:txBody>
        </p:sp>
        <p:sp>
          <p:nvSpPr>
            <p:cNvPr id="549" name="Freeform 173"/>
            <p:cNvSpPr>
              <a:spLocks/>
            </p:cNvSpPr>
            <p:nvPr/>
          </p:nvSpPr>
          <p:spPr bwMode="auto">
            <a:xfrm>
              <a:off x="5248530" y="3464874"/>
              <a:ext cx="163892" cy="96405"/>
            </a:xfrm>
            <a:custGeom>
              <a:avLst/>
              <a:gdLst/>
              <a:ahLst/>
              <a:cxnLst>
                <a:cxn ang="0">
                  <a:pos x="13" y="28"/>
                </a:cxn>
                <a:cxn ang="0">
                  <a:pos x="17" y="31"/>
                </a:cxn>
                <a:cxn ang="0">
                  <a:pos x="23" y="26"/>
                </a:cxn>
                <a:cxn ang="0">
                  <a:pos x="26" y="26"/>
                </a:cxn>
                <a:cxn ang="0">
                  <a:pos x="33" y="28"/>
                </a:cxn>
                <a:cxn ang="0">
                  <a:pos x="39" y="29"/>
                </a:cxn>
                <a:cxn ang="0">
                  <a:pos x="46" y="26"/>
                </a:cxn>
                <a:cxn ang="0">
                  <a:pos x="53" y="20"/>
                </a:cxn>
                <a:cxn ang="0">
                  <a:pos x="49" y="14"/>
                </a:cxn>
                <a:cxn ang="0">
                  <a:pos x="44" y="12"/>
                </a:cxn>
                <a:cxn ang="0">
                  <a:pos x="42" y="11"/>
                </a:cxn>
                <a:cxn ang="0">
                  <a:pos x="38" y="9"/>
                </a:cxn>
                <a:cxn ang="0">
                  <a:pos x="35" y="11"/>
                </a:cxn>
                <a:cxn ang="0">
                  <a:pos x="35" y="6"/>
                </a:cxn>
                <a:cxn ang="0">
                  <a:pos x="29" y="5"/>
                </a:cxn>
                <a:cxn ang="0">
                  <a:pos x="23" y="3"/>
                </a:cxn>
                <a:cxn ang="0">
                  <a:pos x="18" y="1"/>
                </a:cxn>
                <a:cxn ang="0">
                  <a:pos x="15" y="5"/>
                </a:cxn>
                <a:cxn ang="0">
                  <a:pos x="4" y="9"/>
                </a:cxn>
                <a:cxn ang="0">
                  <a:pos x="1" y="14"/>
                </a:cxn>
                <a:cxn ang="0">
                  <a:pos x="6" y="20"/>
                </a:cxn>
                <a:cxn ang="0">
                  <a:pos x="13" y="28"/>
                </a:cxn>
              </a:cxnLst>
              <a:rect l="0" t="0" r="r" b="b"/>
              <a:pathLst>
                <a:path w="53" h="31">
                  <a:moveTo>
                    <a:pt x="13" y="28"/>
                  </a:moveTo>
                  <a:cubicBezTo>
                    <a:pt x="17" y="29"/>
                    <a:pt x="13" y="31"/>
                    <a:pt x="17" y="31"/>
                  </a:cubicBezTo>
                  <a:cubicBezTo>
                    <a:pt x="20" y="29"/>
                    <a:pt x="23" y="29"/>
                    <a:pt x="23" y="26"/>
                  </a:cubicBezTo>
                  <a:cubicBezTo>
                    <a:pt x="23" y="23"/>
                    <a:pt x="24" y="26"/>
                    <a:pt x="26" y="26"/>
                  </a:cubicBezTo>
                  <a:cubicBezTo>
                    <a:pt x="27" y="26"/>
                    <a:pt x="32" y="29"/>
                    <a:pt x="33" y="28"/>
                  </a:cubicBezTo>
                  <a:cubicBezTo>
                    <a:pt x="36" y="26"/>
                    <a:pt x="38" y="29"/>
                    <a:pt x="39" y="29"/>
                  </a:cubicBezTo>
                  <a:cubicBezTo>
                    <a:pt x="41" y="25"/>
                    <a:pt x="42" y="28"/>
                    <a:pt x="46" y="26"/>
                  </a:cubicBezTo>
                  <a:cubicBezTo>
                    <a:pt x="50" y="25"/>
                    <a:pt x="46" y="23"/>
                    <a:pt x="53" y="20"/>
                  </a:cubicBezTo>
                  <a:cubicBezTo>
                    <a:pt x="53" y="17"/>
                    <a:pt x="52" y="15"/>
                    <a:pt x="49" y="14"/>
                  </a:cubicBezTo>
                  <a:cubicBezTo>
                    <a:pt x="46" y="12"/>
                    <a:pt x="47" y="14"/>
                    <a:pt x="44" y="12"/>
                  </a:cubicBezTo>
                  <a:cubicBezTo>
                    <a:pt x="42" y="11"/>
                    <a:pt x="46" y="11"/>
                    <a:pt x="42" y="11"/>
                  </a:cubicBezTo>
                  <a:cubicBezTo>
                    <a:pt x="39" y="9"/>
                    <a:pt x="36" y="8"/>
                    <a:pt x="38" y="9"/>
                  </a:cubicBezTo>
                  <a:cubicBezTo>
                    <a:pt x="39" y="11"/>
                    <a:pt x="38" y="14"/>
                    <a:pt x="35" y="11"/>
                  </a:cubicBezTo>
                  <a:cubicBezTo>
                    <a:pt x="30" y="6"/>
                    <a:pt x="35" y="8"/>
                    <a:pt x="35" y="6"/>
                  </a:cubicBezTo>
                  <a:cubicBezTo>
                    <a:pt x="33" y="5"/>
                    <a:pt x="33" y="6"/>
                    <a:pt x="29" y="5"/>
                  </a:cubicBezTo>
                  <a:cubicBezTo>
                    <a:pt x="23" y="1"/>
                    <a:pt x="26" y="0"/>
                    <a:pt x="23" y="3"/>
                  </a:cubicBezTo>
                  <a:cubicBezTo>
                    <a:pt x="20" y="5"/>
                    <a:pt x="18" y="1"/>
                    <a:pt x="18" y="1"/>
                  </a:cubicBezTo>
                  <a:cubicBezTo>
                    <a:pt x="17" y="1"/>
                    <a:pt x="20" y="3"/>
                    <a:pt x="15" y="5"/>
                  </a:cubicBezTo>
                  <a:cubicBezTo>
                    <a:pt x="10" y="5"/>
                    <a:pt x="9" y="8"/>
                    <a:pt x="4" y="9"/>
                  </a:cubicBezTo>
                  <a:cubicBezTo>
                    <a:pt x="1" y="11"/>
                    <a:pt x="0" y="11"/>
                    <a:pt x="1" y="14"/>
                  </a:cubicBezTo>
                  <a:cubicBezTo>
                    <a:pt x="4" y="17"/>
                    <a:pt x="0" y="19"/>
                    <a:pt x="6" y="20"/>
                  </a:cubicBezTo>
                  <a:cubicBezTo>
                    <a:pt x="9" y="22"/>
                    <a:pt x="9" y="25"/>
                    <a:pt x="13" y="28"/>
                  </a:cubicBezTo>
                </a:path>
              </a:pathLst>
            </a:custGeom>
            <a:grpFill/>
            <a:ln w="6350" cmpd="sng">
              <a:solidFill>
                <a:schemeClr val="bg1"/>
              </a:solidFill>
              <a:round/>
              <a:headEnd/>
              <a:tailEnd/>
            </a:ln>
          </p:spPr>
          <p:txBody>
            <a:bodyPr/>
            <a:lstStyle/>
            <a:p>
              <a:endParaRPr lang="en-GB" sz="1539" dirty="0"/>
            </a:p>
          </p:txBody>
        </p:sp>
        <p:sp>
          <p:nvSpPr>
            <p:cNvPr id="550" name="Freeform 174"/>
            <p:cNvSpPr>
              <a:spLocks/>
            </p:cNvSpPr>
            <p:nvPr/>
          </p:nvSpPr>
          <p:spPr bwMode="auto">
            <a:xfrm>
              <a:off x="5500795" y="3713921"/>
              <a:ext cx="155858" cy="112473"/>
            </a:xfrm>
            <a:custGeom>
              <a:avLst/>
              <a:gdLst/>
              <a:ahLst/>
              <a:cxnLst>
                <a:cxn ang="0">
                  <a:pos x="1" y="22"/>
                </a:cxn>
                <a:cxn ang="0">
                  <a:pos x="4" y="27"/>
                </a:cxn>
                <a:cxn ang="0">
                  <a:pos x="6" y="33"/>
                </a:cxn>
                <a:cxn ang="0">
                  <a:pos x="10" y="33"/>
                </a:cxn>
                <a:cxn ang="0">
                  <a:pos x="16" y="31"/>
                </a:cxn>
                <a:cxn ang="0">
                  <a:pos x="19" y="31"/>
                </a:cxn>
                <a:cxn ang="0">
                  <a:pos x="23" y="33"/>
                </a:cxn>
                <a:cxn ang="0">
                  <a:pos x="29" y="33"/>
                </a:cxn>
                <a:cxn ang="0">
                  <a:pos x="32" y="28"/>
                </a:cxn>
                <a:cxn ang="0">
                  <a:pos x="35" y="27"/>
                </a:cxn>
                <a:cxn ang="0">
                  <a:pos x="38" y="25"/>
                </a:cxn>
                <a:cxn ang="0">
                  <a:pos x="42" y="27"/>
                </a:cxn>
                <a:cxn ang="0">
                  <a:pos x="45" y="25"/>
                </a:cxn>
                <a:cxn ang="0">
                  <a:pos x="44" y="22"/>
                </a:cxn>
                <a:cxn ang="0">
                  <a:pos x="42" y="19"/>
                </a:cxn>
                <a:cxn ang="0">
                  <a:pos x="45" y="11"/>
                </a:cxn>
                <a:cxn ang="0">
                  <a:pos x="50" y="7"/>
                </a:cxn>
                <a:cxn ang="0">
                  <a:pos x="45" y="4"/>
                </a:cxn>
                <a:cxn ang="0">
                  <a:pos x="39" y="2"/>
                </a:cxn>
                <a:cxn ang="0">
                  <a:pos x="29" y="5"/>
                </a:cxn>
                <a:cxn ang="0">
                  <a:pos x="19" y="5"/>
                </a:cxn>
                <a:cxn ang="0">
                  <a:pos x="12" y="5"/>
                </a:cxn>
                <a:cxn ang="0">
                  <a:pos x="4" y="5"/>
                </a:cxn>
                <a:cxn ang="0">
                  <a:pos x="3" y="0"/>
                </a:cxn>
                <a:cxn ang="0">
                  <a:pos x="1" y="7"/>
                </a:cxn>
                <a:cxn ang="0">
                  <a:pos x="4" y="14"/>
                </a:cxn>
                <a:cxn ang="0">
                  <a:pos x="1" y="17"/>
                </a:cxn>
                <a:cxn ang="0">
                  <a:pos x="1" y="22"/>
                </a:cxn>
              </a:cxnLst>
              <a:rect l="0" t="0" r="r" b="b"/>
              <a:pathLst>
                <a:path w="50" h="36">
                  <a:moveTo>
                    <a:pt x="1" y="22"/>
                  </a:moveTo>
                  <a:cubicBezTo>
                    <a:pt x="1" y="25"/>
                    <a:pt x="4" y="24"/>
                    <a:pt x="4" y="27"/>
                  </a:cubicBezTo>
                  <a:cubicBezTo>
                    <a:pt x="6" y="30"/>
                    <a:pt x="4" y="31"/>
                    <a:pt x="6" y="33"/>
                  </a:cubicBezTo>
                  <a:cubicBezTo>
                    <a:pt x="7" y="34"/>
                    <a:pt x="6" y="31"/>
                    <a:pt x="10" y="33"/>
                  </a:cubicBezTo>
                  <a:cubicBezTo>
                    <a:pt x="13" y="33"/>
                    <a:pt x="15" y="30"/>
                    <a:pt x="16" y="31"/>
                  </a:cubicBezTo>
                  <a:cubicBezTo>
                    <a:pt x="18" y="31"/>
                    <a:pt x="16" y="28"/>
                    <a:pt x="19" y="31"/>
                  </a:cubicBezTo>
                  <a:cubicBezTo>
                    <a:pt x="21" y="34"/>
                    <a:pt x="21" y="30"/>
                    <a:pt x="23" y="33"/>
                  </a:cubicBezTo>
                  <a:cubicBezTo>
                    <a:pt x="24" y="36"/>
                    <a:pt x="26" y="33"/>
                    <a:pt x="29" y="33"/>
                  </a:cubicBezTo>
                  <a:cubicBezTo>
                    <a:pt x="33" y="33"/>
                    <a:pt x="27" y="27"/>
                    <a:pt x="32" y="28"/>
                  </a:cubicBezTo>
                  <a:cubicBezTo>
                    <a:pt x="32" y="27"/>
                    <a:pt x="33" y="28"/>
                    <a:pt x="35" y="27"/>
                  </a:cubicBezTo>
                  <a:cubicBezTo>
                    <a:pt x="35" y="24"/>
                    <a:pt x="36" y="27"/>
                    <a:pt x="38" y="25"/>
                  </a:cubicBezTo>
                  <a:cubicBezTo>
                    <a:pt x="39" y="24"/>
                    <a:pt x="41" y="27"/>
                    <a:pt x="42" y="27"/>
                  </a:cubicBezTo>
                  <a:cubicBezTo>
                    <a:pt x="44" y="27"/>
                    <a:pt x="44" y="25"/>
                    <a:pt x="45" y="25"/>
                  </a:cubicBezTo>
                  <a:cubicBezTo>
                    <a:pt x="45" y="24"/>
                    <a:pt x="42" y="25"/>
                    <a:pt x="44" y="22"/>
                  </a:cubicBezTo>
                  <a:cubicBezTo>
                    <a:pt x="44" y="19"/>
                    <a:pt x="38" y="22"/>
                    <a:pt x="42" y="19"/>
                  </a:cubicBezTo>
                  <a:cubicBezTo>
                    <a:pt x="47" y="16"/>
                    <a:pt x="42" y="16"/>
                    <a:pt x="45" y="11"/>
                  </a:cubicBezTo>
                  <a:cubicBezTo>
                    <a:pt x="47" y="7"/>
                    <a:pt x="50" y="14"/>
                    <a:pt x="50" y="7"/>
                  </a:cubicBezTo>
                  <a:cubicBezTo>
                    <a:pt x="49" y="5"/>
                    <a:pt x="47" y="7"/>
                    <a:pt x="45" y="4"/>
                  </a:cubicBezTo>
                  <a:cubicBezTo>
                    <a:pt x="42" y="0"/>
                    <a:pt x="41" y="5"/>
                    <a:pt x="39" y="2"/>
                  </a:cubicBezTo>
                  <a:cubicBezTo>
                    <a:pt x="38" y="0"/>
                    <a:pt x="32" y="4"/>
                    <a:pt x="29" y="5"/>
                  </a:cubicBezTo>
                  <a:cubicBezTo>
                    <a:pt x="24" y="8"/>
                    <a:pt x="21" y="7"/>
                    <a:pt x="19" y="5"/>
                  </a:cubicBezTo>
                  <a:cubicBezTo>
                    <a:pt x="16" y="5"/>
                    <a:pt x="15" y="8"/>
                    <a:pt x="12" y="5"/>
                  </a:cubicBezTo>
                  <a:cubicBezTo>
                    <a:pt x="7" y="4"/>
                    <a:pt x="7" y="7"/>
                    <a:pt x="4" y="5"/>
                  </a:cubicBezTo>
                  <a:cubicBezTo>
                    <a:pt x="3" y="4"/>
                    <a:pt x="9" y="4"/>
                    <a:pt x="3" y="0"/>
                  </a:cubicBezTo>
                  <a:cubicBezTo>
                    <a:pt x="3" y="4"/>
                    <a:pt x="0" y="2"/>
                    <a:pt x="1" y="7"/>
                  </a:cubicBezTo>
                  <a:cubicBezTo>
                    <a:pt x="3" y="13"/>
                    <a:pt x="7" y="11"/>
                    <a:pt x="4" y="14"/>
                  </a:cubicBezTo>
                  <a:cubicBezTo>
                    <a:pt x="3" y="17"/>
                    <a:pt x="1" y="14"/>
                    <a:pt x="1" y="17"/>
                  </a:cubicBezTo>
                  <a:cubicBezTo>
                    <a:pt x="1" y="19"/>
                    <a:pt x="4" y="21"/>
                    <a:pt x="1" y="22"/>
                  </a:cubicBezTo>
                </a:path>
              </a:pathLst>
            </a:custGeom>
            <a:grpFill/>
            <a:ln w="6350" cmpd="sng">
              <a:solidFill>
                <a:schemeClr val="bg1"/>
              </a:solidFill>
              <a:round/>
              <a:headEnd/>
              <a:tailEnd/>
            </a:ln>
          </p:spPr>
          <p:txBody>
            <a:bodyPr/>
            <a:lstStyle/>
            <a:p>
              <a:endParaRPr lang="en-GB" sz="1539" dirty="0"/>
            </a:p>
          </p:txBody>
        </p:sp>
        <p:sp>
          <p:nvSpPr>
            <p:cNvPr id="551" name="Freeform 175"/>
            <p:cNvSpPr>
              <a:spLocks/>
            </p:cNvSpPr>
            <p:nvPr/>
          </p:nvSpPr>
          <p:spPr bwMode="auto">
            <a:xfrm>
              <a:off x="5412423" y="3648044"/>
              <a:ext cx="109261" cy="149428"/>
            </a:xfrm>
            <a:custGeom>
              <a:avLst/>
              <a:gdLst/>
              <a:ahLst/>
              <a:cxnLst>
                <a:cxn ang="0">
                  <a:pos x="11" y="40"/>
                </a:cxn>
                <a:cxn ang="0">
                  <a:pos x="12" y="43"/>
                </a:cxn>
                <a:cxn ang="0">
                  <a:pos x="14" y="48"/>
                </a:cxn>
                <a:cxn ang="0">
                  <a:pos x="17" y="45"/>
                </a:cxn>
                <a:cxn ang="0">
                  <a:pos x="23" y="43"/>
                </a:cxn>
                <a:cxn ang="0">
                  <a:pos x="29" y="43"/>
                </a:cxn>
                <a:cxn ang="0">
                  <a:pos x="29" y="39"/>
                </a:cxn>
                <a:cxn ang="0">
                  <a:pos x="32" y="36"/>
                </a:cxn>
                <a:cxn ang="0">
                  <a:pos x="29" y="28"/>
                </a:cxn>
                <a:cxn ang="0">
                  <a:pos x="31" y="22"/>
                </a:cxn>
                <a:cxn ang="0">
                  <a:pos x="29" y="17"/>
                </a:cxn>
                <a:cxn ang="0">
                  <a:pos x="26" y="19"/>
                </a:cxn>
                <a:cxn ang="0">
                  <a:pos x="21" y="12"/>
                </a:cxn>
                <a:cxn ang="0">
                  <a:pos x="15" y="6"/>
                </a:cxn>
                <a:cxn ang="0">
                  <a:pos x="12" y="0"/>
                </a:cxn>
                <a:cxn ang="0">
                  <a:pos x="6" y="0"/>
                </a:cxn>
                <a:cxn ang="0">
                  <a:pos x="0" y="3"/>
                </a:cxn>
                <a:cxn ang="0">
                  <a:pos x="2" y="9"/>
                </a:cxn>
                <a:cxn ang="0">
                  <a:pos x="5" y="11"/>
                </a:cxn>
                <a:cxn ang="0">
                  <a:pos x="2" y="14"/>
                </a:cxn>
                <a:cxn ang="0">
                  <a:pos x="3" y="19"/>
                </a:cxn>
                <a:cxn ang="0">
                  <a:pos x="6" y="25"/>
                </a:cxn>
                <a:cxn ang="0">
                  <a:pos x="3" y="25"/>
                </a:cxn>
                <a:cxn ang="0">
                  <a:pos x="6" y="29"/>
                </a:cxn>
                <a:cxn ang="0">
                  <a:pos x="3" y="29"/>
                </a:cxn>
                <a:cxn ang="0">
                  <a:pos x="12" y="37"/>
                </a:cxn>
                <a:cxn ang="0">
                  <a:pos x="9" y="39"/>
                </a:cxn>
                <a:cxn ang="0">
                  <a:pos x="11" y="40"/>
                </a:cxn>
              </a:cxnLst>
              <a:rect l="0" t="0" r="r" b="b"/>
              <a:pathLst>
                <a:path w="35" h="48">
                  <a:moveTo>
                    <a:pt x="11" y="40"/>
                  </a:moveTo>
                  <a:cubicBezTo>
                    <a:pt x="12" y="42"/>
                    <a:pt x="11" y="43"/>
                    <a:pt x="12" y="43"/>
                  </a:cubicBezTo>
                  <a:cubicBezTo>
                    <a:pt x="15" y="45"/>
                    <a:pt x="14" y="46"/>
                    <a:pt x="14" y="48"/>
                  </a:cubicBezTo>
                  <a:cubicBezTo>
                    <a:pt x="17" y="48"/>
                    <a:pt x="14" y="46"/>
                    <a:pt x="17" y="45"/>
                  </a:cubicBezTo>
                  <a:cubicBezTo>
                    <a:pt x="21" y="45"/>
                    <a:pt x="20" y="43"/>
                    <a:pt x="23" y="43"/>
                  </a:cubicBezTo>
                  <a:cubicBezTo>
                    <a:pt x="26" y="45"/>
                    <a:pt x="26" y="42"/>
                    <a:pt x="29" y="43"/>
                  </a:cubicBezTo>
                  <a:cubicBezTo>
                    <a:pt x="32" y="42"/>
                    <a:pt x="29" y="40"/>
                    <a:pt x="29" y="39"/>
                  </a:cubicBezTo>
                  <a:cubicBezTo>
                    <a:pt x="29" y="36"/>
                    <a:pt x="31" y="39"/>
                    <a:pt x="32" y="36"/>
                  </a:cubicBezTo>
                  <a:cubicBezTo>
                    <a:pt x="35" y="32"/>
                    <a:pt x="31" y="34"/>
                    <a:pt x="29" y="28"/>
                  </a:cubicBezTo>
                  <a:cubicBezTo>
                    <a:pt x="28" y="23"/>
                    <a:pt x="31" y="25"/>
                    <a:pt x="31" y="22"/>
                  </a:cubicBezTo>
                  <a:cubicBezTo>
                    <a:pt x="26" y="17"/>
                    <a:pt x="35" y="20"/>
                    <a:pt x="29" y="17"/>
                  </a:cubicBezTo>
                  <a:cubicBezTo>
                    <a:pt x="28" y="15"/>
                    <a:pt x="29" y="19"/>
                    <a:pt x="26" y="19"/>
                  </a:cubicBezTo>
                  <a:cubicBezTo>
                    <a:pt x="21" y="17"/>
                    <a:pt x="20" y="14"/>
                    <a:pt x="21" y="12"/>
                  </a:cubicBezTo>
                  <a:cubicBezTo>
                    <a:pt x="23" y="9"/>
                    <a:pt x="15" y="11"/>
                    <a:pt x="15" y="6"/>
                  </a:cubicBezTo>
                  <a:cubicBezTo>
                    <a:pt x="17" y="3"/>
                    <a:pt x="14" y="3"/>
                    <a:pt x="12" y="0"/>
                  </a:cubicBezTo>
                  <a:cubicBezTo>
                    <a:pt x="9" y="0"/>
                    <a:pt x="8" y="0"/>
                    <a:pt x="6" y="0"/>
                  </a:cubicBezTo>
                  <a:cubicBezTo>
                    <a:pt x="5" y="0"/>
                    <a:pt x="5" y="1"/>
                    <a:pt x="0" y="3"/>
                  </a:cubicBezTo>
                  <a:cubicBezTo>
                    <a:pt x="2" y="5"/>
                    <a:pt x="2" y="8"/>
                    <a:pt x="2" y="9"/>
                  </a:cubicBezTo>
                  <a:cubicBezTo>
                    <a:pt x="5" y="11"/>
                    <a:pt x="6" y="9"/>
                    <a:pt x="5" y="11"/>
                  </a:cubicBezTo>
                  <a:cubicBezTo>
                    <a:pt x="5" y="12"/>
                    <a:pt x="3" y="11"/>
                    <a:pt x="2" y="14"/>
                  </a:cubicBezTo>
                  <a:cubicBezTo>
                    <a:pt x="6" y="14"/>
                    <a:pt x="5" y="14"/>
                    <a:pt x="3" y="19"/>
                  </a:cubicBezTo>
                  <a:cubicBezTo>
                    <a:pt x="2" y="22"/>
                    <a:pt x="8" y="23"/>
                    <a:pt x="6" y="25"/>
                  </a:cubicBezTo>
                  <a:cubicBezTo>
                    <a:pt x="5" y="26"/>
                    <a:pt x="5" y="23"/>
                    <a:pt x="3" y="25"/>
                  </a:cubicBezTo>
                  <a:cubicBezTo>
                    <a:pt x="3" y="25"/>
                    <a:pt x="6" y="28"/>
                    <a:pt x="6" y="29"/>
                  </a:cubicBezTo>
                  <a:cubicBezTo>
                    <a:pt x="5" y="29"/>
                    <a:pt x="5" y="28"/>
                    <a:pt x="3" y="29"/>
                  </a:cubicBezTo>
                  <a:cubicBezTo>
                    <a:pt x="6" y="34"/>
                    <a:pt x="12" y="36"/>
                    <a:pt x="12" y="37"/>
                  </a:cubicBezTo>
                  <a:cubicBezTo>
                    <a:pt x="12" y="39"/>
                    <a:pt x="8" y="39"/>
                    <a:pt x="9" y="39"/>
                  </a:cubicBezTo>
                  <a:cubicBezTo>
                    <a:pt x="11" y="40"/>
                    <a:pt x="9" y="40"/>
                    <a:pt x="11" y="40"/>
                  </a:cubicBezTo>
                </a:path>
              </a:pathLst>
            </a:custGeom>
            <a:grpFill/>
            <a:ln w="6350" cmpd="sng">
              <a:solidFill>
                <a:schemeClr val="bg1"/>
              </a:solidFill>
              <a:round/>
              <a:headEnd/>
              <a:tailEnd/>
            </a:ln>
          </p:spPr>
          <p:txBody>
            <a:bodyPr/>
            <a:lstStyle/>
            <a:p>
              <a:endParaRPr lang="en-GB" sz="1539" dirty="0"/>
            </a:p>
          </p:txBody>
        </p:sp>
        <p:sp>
          <p:nvSpPr>
            <p:cNvPr id="552" name="Freeform 176"/>
            <p:cNvSpPr>
              <a:spLocks/>
            </p:cNvSpPr>
            <p:nvPr/>
          </p:nvSpPr>
          <p:spPr bwMode="auto">
            <a:xfrm>
              <a:off x="5454198" y="3779798"/>
              <a:ext cx="64271" cy="56236"/>
            </a:xfrm>
            <a:custGeom>
              <a:avLst/>
              <a:gdLst/>
              <a:ahLst/>
              <a:cxnLst>
                <a:cxn ang="0">
                  <a:pos x="1" y="6"/>
                </a:cxn>
                <a:cxn ang="0">
                  <a:pos x="1" y="9"/>
                </a:cxn>
                <a:cxn ang="0">
                  <a:pos x="1" y="12"/>
                </a:cxn>
                <a:cxn ang="0">
                  <a:pos x="4" y="17"/>
                </a:cxn>
                <a:cxn ang="0">
                  <a:pos x="4" y="18"/>
                </a:cxn>
                <a:cxn ang="0">
                  <a:pos x="15" y="14"/>
                </a:cxn>
                <a:cxn ang="0">
                  <a:pos x="21" y="12"/>
                </a:cxn>
                <a:cxn ang="0">
                  <a:pos x="19" y="6"/>
                </a:cxn>
                <a:cxn ang="0">
                  <a:pos x="16" y="2"/>
                </a:cxn>
                <a:cxn ang="0">
                  <a:pos x="10" y="2"/>
                </a:cxn>
                <a:cxn ang="0">
                  <a:pos x="4" y="3"/>
                </a:cxn>
                <a:cxn ang="0">
                  <a:pos x="1" y="6"/>
                </a:cxn>
              </a:cxnLst>
              <a:rect l="0" t="0" r="r" b="b"/>
              <a:pathLst>
                <a:path w="21" h="18">
                  <a:moveTo>
                    <a:pt x="1" y="6"/>
                  </a:moveTo>
                  <a:cubicBezTo>
                    <a:pt x="1" y="9"/>
                    <a:pt x="1" y="9"/>
                    <a:pt x="1" y="9"/>
                  </a:cubicBezTo>
                  <a:cubicBezTo>
                    <a:pt x="0" y="11"/>
                    <a:pt x="1" y="11"/>
                    <a:pt x="1" y="12"/>
                  </a:cubicBezTo>
                  <a:cubicBezTo>
                    <a:pt x="1" y="14"/>
                    <a:pt x="3" y="17"/>
                    <a:pt x="4" y="17"/>
                  </a:cubicBezTo>
                  <a:cubicBezTo>
                    <a:pt x="4" y="15"/>
                    <a:pt x="4" y="17"/>
                    <a:pt x="4" y="18"/>
                  </a:cubicBezTo>
                  <a:cubicBezTo>
                    <a:pt x="16" y="17"/>
                    <a:pt x="10" y="12"/>
                    <a:pt x="15" y="14"/>
                  </a:cubicBezTo>
                  <a:cubicBezTo>
                    <a:pt x="19" y="17"/>
                    <a:pt x="18" y="12"/>
                    <a:pt x="21" y="12"/>
                  </a:cubicBezTo>
                  <a:cubicBezTo>
                    <a:pt x="19" y="11"/>
                    <a:pt x="21" y="9"/>
                    <a:pt x="19" y="6"/>
                  </a:cubicBezTo>
                  <a:cubicBezTo>
                    <a:pt x="19" y="3"/>
                    <a:pt x="16" y="5"/>
                    <a:pt x="16" y="2"/>
                  </a:cubicBezTo>
                  <a:cubicBezTo>
                    <a:pt x="13" y="0"/>
                    <a:pt x="13" y="3"/>
                    <a:pt x="10" y="2"/>
                  </a:cubicBezTo>
                  <a:cubicBezTo>
                    <a:pt x="7" y="2"/>
                    <a:pt x="9" y="3"/>
                    <a:pt x="4" y="3"/>
                  </a:cubicBezTo>
                  <a:cubicBezTo>
                    <a:pt x="1" y="5"/>
                    <a:pt x="4" y="6"/>
                    <a:pt x="1" y="6"/>
                  </a:cubicBezTo>
                </a:path>
              </a:pathLst>
            </a:custGeom>
            <a:grpFill/>
            <a:ln w="6350" cmpd="sng">
              <a:solidFill>
                <a:schemeClr val="bg1"/>
              </a:solidFill>
              <a:round/>
              <a:headEnd/>
              <a:tailEnd/>
            </a:ln>
          </p:spPr>
          <p:txBody>
            <a:bodyPr/>
            <a:lstStyle/>
            <a:p>
              <a:endParaRPr lang="en-GB" sz="1539" dirty="0"/>
            </a:p>
          </p:txBody>
        </p:sp>
        <p:sp>
          <p:nvSpPr>
            <p:cNvPr id="553" name="Freeform 177"/>
            <p:cNvSpPr>
              <a:spLocks/>
            </p:cNvSpPr>
            <p:nvPr/>
          </p:nvSpPr>
          <p:spPr bwMode="auto">
            <a:xfrm>
              <a:off x="5425276" y="3763730"/>
              <a:ext cx="43383" cy="112473"/>
            </a:xfrm>
            <a:custGeom>
              <a:avLst/>
              <a:gdLst/>
              <a:ahLst/>
              <a:cxnLst>
                <a:cxn ang="0">
                  <a:pos x="1" y="11"/>
                </a:cxn>
                <a:cxn ang="0">
                  <a:pos x="1" y="21"/>
                </a:cxn>
                <a:cxn ang="0">
                  <a:pos x="1" y="27"/>
                </a:cxn>
                <a:cxn ang="0">
                  <a:pos x="3" y="30"/>
                </a:cxn>
                <a:cxn ang="0">
                  <a:pos x="7" y="36"/>
                </a:cxn>
                <a:cxn ang="0">
                  <a:pos x="8" y="34"/>
                </a:cxn>
                <a:cxn ang="0">
                  <a:pos x="8" y="33"/>
                </a:cxn>
                <a:cxn ang="0">
                  <a:pos x="11" y="30"/>
                </a:cxn>
                <a:cxn ang="0">
                  <a:pos x="14" y="27"/>
                </a:cxn>
                <a:cxn ang="0">
                  <a:pos x="13" y="24"/>
                </a:cxn>
                <a:cxn ang="0">
                  <a:pos x="13" y="22"/>
                </a:cxn>
                <a:cxn ang="0">
                  <a:pos x="10" y="17"/>
                </a:cxn>
                <a:cxn ang="0">
                  <a:pos x="10" y="14"/>
                </a:cxn>
                <a:cxn ang="0">
                  <a:pos x="10" y="11"/>
                </a:cxn>
                <a:cxn ang="0">
                  <a:pos x="8" y="7"/>
                </a:cxn>
                <a:cxn ang="0">
                  <a:pos x="7" y="4"/>
                </a:cxn>
                <a:cxn ang="0">
                  <a:pos x="4" y="4"/>
                </a:cxn>
                <a:cxn ang="0">
                  <a:pos x="1" y="7"/>
                </a:cxn>
                <a:cxn ang="0">
                  <a:pos x="1" y="11"/>
                </a:cxn>
              </a:cxnLst>
              <a:rect l="0" t="0" r="r" b="b"/>
              <a:pathLst>
                <a:path w="14" h="36">
                  <a:moveTo>
                    <a:pt x="1" y="11"/>
                  </a:moveTo>
                  <a:cubicBezTo>
                    <a:pt x="4" y="11"/>
                    <a:pt x="1" y="21"/>
                    <a:pt x="1" y="21"/>
                  </a:cubicBezTo>
                  <a:cubicBezTo>
                    <a:pt x="3" y="22"/>
                    <a:pt x="0" y="22"/>
                    <a:pt x="1" y="27"/>
                  </a:cubicBezTo>
                  <a:cubicBezTo>
                    <a:pt x="3" y="30"/>
                    <a:pt x="0" y="27"/>
                    <a:pt x="3" y="30"/>
                  </a:cubicBezTo>
                  <a:cubicBezTo>
                    <a:pt x="7" y="33"/>
                    <a:pt x="4" y="34"/>
                    <a:pt x="7" y="36"/>
                  </a:cubicBezTo>
                  <a:cubicBezTo>
                    <a:pt x="7" y="36"/>
                    <a:pt x="8" y="36"/>
                    <a:pt x="8" y="34"/>
                  </a:cubicBezTo>
                  <a:cubicBezTo>
                    <a:pt x="8" y="33"/>
                    <a:pt x="8" y="33"/>
                    <a:pt x="8" y="33"/>
                  </a:cubicBezTo>
                  <a:cubicBezTo>
                    <a:pt x="8" y="31"/>
                    <a:pt x="11" y="33"/>
                    <a:pt x="11" y="30"/>
                  </a:cubicBezTo>
                  <a:cubicBezTo>
                    <a:pt x="11" y="25"/>
                    <a:pt x="13" y="28"/>
                    <a:pt x="14" y="27"/>
                  </a:cubicBezTo>
                  <a:cubicBezTo>
                    <a:pt x="14" y="24"/>
                    <a:pt x="13" y="24"/>
                    <a:pt x="13" y="24"/>
                  </a:cubicBezTo>
                  <a:cubicBezTo>
                    <a:pt x="13" y="22"/>
                    <a:pt x="13" y="21"/>
                    <a:pt x="13" y="22"/>
                  </a:cubicBezTo>
                  <a:cubicBezTo>
                    <a:pt x="11" y="22"/>
                    <a:pt x="10" y="19"/>
                    <a:pt x="10" y="17"/>
                  </a:cubicBezTo>
                  <a:cubicBezTo>
                    <a:pt x="10" y="16"/>
                    <a:pt x="8" y="16"/>
                    <a:pt x="10" y="14"/>
                  </a:cubicBezTo>
                  <a:cubicBezTo>
                    <a:pt x="10" y="14"/>
                    <a:pt x="10" y="14"/>
                    <a:pt x="10" y="11"/>
                  </a:cubicBezTo>
                  <a:cubicBezTo>
                    <a:pt x="10" y="10"/>
                    <a:pt x="11" y="8"/>
                    <a:pt x="8" y="7"/>
                  </a:cubicBezTo>
                  <a:cubicBezTo>
                    <a:pt x="7" y="7"/>
                    <a:pt x="8" y="5"/>
                    <a:pt x="7" y="4"/>
                  </a:cubicBezTo>
                  <a:cubicBezTo>
                    <a:pt x="4" y="5"/>
                    <a:pt x="4" y="5"/>
                    <a:pt x="4" y="4"/>
                  </a:cubicBezTo>
                  <a:cubicBezTo>
                    <a:pt x="4" y="0"/>
                    <a:pt x="3" y="5"/>
                    <a:pt x="1" y="7"/>
                  </a:cubicBezTo>
                  <a:cubicBezTo>
                    <a:pt x="0" y="10"/>
                    <a:pt x="3" y="8"/>
                    <a:pt x="1" y="11"/>
                  </a:cubicBezTo>
                </a:path>
              </a:pathLst>
            </a:custGeom>
            <a:grpFill/>
            <a:ln w="6350" cmpd="sng">
              <a:solidFill>
                <a:schemeClr val="bg1"/>
              </a:solidFill>
              <a:round/>
              <a:headEnd/>
              <a:tailEnd/>
            </a:ln>
          </p:spPr>
          <p:txBody>
            <a:bodyPr/>
            <a:lstStyle/>
            <a:p>
              <a:endParaRPr lang="en-GB" sz="1539" dirty="0"/>
            </a:p>
          </p:txBody>
        </p:sp>
        <p:sp>
          <p:nvSpPr>
            <p:cNvPr id="554" name="Freeform 178"/>
            <p:cNvSpPr>
              <a:spLocks/>
            </p:cNvSpPr>
            <p:nvPr/>
          </p:nvSpPr>
          <p:spPr bwMode="auto">
            <a:xfrm>
              <a:off x="5348151" y="3554853"/>
              <a:ext cx="165499" cy="106045"/>
            </a:xfrm>
            <a:custGeom>
              <a:avLst/>
              <a:gdLst/>
              <a:ahLst/>
              <a:cxnLst>
                <a:cxn ang="0">
                  <a:pos x="21" y="33"/>
                </a:cxn>
                <a:cxn ang="0">
                  <a:pos x="27" y="30"/>
                </a:cxn>
                <a:cxn ang="0">
                  <a:pos x="33" y="30"/>
                </a:cxn>
                <a:cxn ang="0">
                  <a:pos x="36" y="30"/>
                </a:cxn>
                <a:cxn ang="0">
                  <a:pos x="36" y="28"/>
                </a:cxn>
                <a:cxn ang="0">
                  <a:pos x="39" y="28"/>
                </a:cxn>
                <a:cxn ang="0">
                  <a:pos x="44" y="22"/>
                </a:cxn>
                <a:cxn ang="0">
                  <a:pos x="46" y="17"/>
                </a:cxn>
                <a:cxn ang="0">
                  <a:pos x="49" y="11"/>
                </a:cxn>
                <a:cxn ang="0">
                  <a:pos x="53" y="8"/>
                </a:cxn>
                <a:cxn ang="0">
                  <a:pos x="53" y="8"/>
                </a:cxn>
                <a:cxn ang="0">
                  <a:pos x="52" y="7"/>
                </a:cxn>
                <a:cxn ang="0">
                  <a:pos x="47" y="4"/>
                </a:cxn>
                <a:cxn ang="0">
                  <a:pos x="44" y="4"/>
                </a:cxn>
                <a:cxn ang="0">
                  <a:pos x="41" y="2"/>
                </a:cxn>
                <a:cxn ang="0">
                  <a:pos x="36" y="2"/>
                </a:cxn>
                <a:cxn ang="0">
                  <a:pos x="33" y="5"/>
                </a:cxn>
                <a:cxn ang="0">
                  <a:pos x="30" y="7"/>
                </a:cxn>
                <a:cxn ang="0">
                  <a:pos x="27" y="7"/>
                </a:cxn>
                <a:cxn ang="0">
                  <a:pos x="21" y="8"/>
                </a:cxn>
                <a:cxn ang="0">
                  <a:pos x="21" y="10"/>
                </a:cxn>
                <a:cxn ang="0">
                  <a:pos x="15" y="11"/>
                </a:cxn>
                <a:cxn ang="0">
                  <a:pos x="8" y="8"/>
                </a:cxn>
                <a:cxn ang="0">
                  <a:pos x="8" y="11"/>
                </a:cxn>
                <a:cxn ang="0">
                  <a:pos x="3" y="11"/>
                </a:cxn>
                <a:cxn ang="0">
                  <a:pos x="5" y="14"/>
                </a:cxn>
                <a:cxn ang="0">
                  <a:pos x="3" y="16"/>
                </a:cxn>
                <a:cxn ang="0">
                  <a:pos x="3" y="19"/>
                </a:cxn>
                <a:cxn ang="0">
                  <a:pos x="0" y="20"/>
                </a:cxn>
                <a:cxn ang="0">
                  <a:pos x="3" y="25"/>
                </a:cxn>
                <a:cxn ang="0">
                  <a:pos x="11" y="31"/>
                </a:cxn>
                <a:cxn ang="0">
                  <a:pos x="18" y="34"/>
                </a:cxn>
                <a:cxn ang="0">
                  <a:pos x="21" y="33"/>
                </a:cxn>
              </a:cxnLst>
              <a:rect l="0" t="0" r="r" b="b"/>
              <a:pathLst>
                <a:path w="53" h="34">
                  <a:moveTo>
                    <a:pt x="21" y="33"/>
                  </a:moveTo>
                  <a:cubicBezTo>
                    <a:pt x="26" y="31"/>
                    <a:pt x="26" y="30"/>
                    <a:pt x="27" y="30"/>
                  </a:cubicBezTo>
                  <a:cubicBezTo>
                    <a:pt x="29" y="30"/>
                    <a:pt x="30" y="30"/>
                    <a:pt x="33" y="30"/>
                  </a:cubicBezTo>
                  <a:cubicBezTo>
                    <a:pt x="33" y="30"/>
                    <a:pt x="35" y="30"/>
                    <a:pt x="36" y="30"/>
                  </a:cubicBezTo>
                  <a:cubicBezTo>
                    <a:pt x="38" y="28"/>
                    <a:pt x="36" y="28"/>
                    <a:pt x="36" y="28"/>
                  </a:cubicBezTo>
                  <a:cubicBezTo>
                    <a:pt x="38" y="28"/>
                    <a:pt x="38" y="28"/>
                    <a:pt x="39" y="28"/>
                  </a:cubicBezTo>
                  <a:cubicBezTo>
                    <a:pt x="39" y="28"/>
                    <a:pt x="43" y="24"/>
                    <a:pt x="44" y="22"/>
                  </a:cubicBezTo>
                  <a:cubicBezTo>
                    <a:pt x="44" y="19"/>
                    <a:pt x="43" y="19"/>
                    <a:pt x="46" y="17"/>
                  </a:cubicBezTo>
                  <a:cubicBezTo>
                    <a:pt x="49" y="14"/>
                    <a:pt x="47" y="14"/>
                    <a:pt x="49" y="11"/>
                  </a:cubicBezTo>
                  <a:cubicBezTo>
                    <a:pt x="50" y="10"/>
                    <a:pt x="50" y="13"/>
                    <a:pt x="53" y="8"/>
                  </a:cubicBezTo>
                  <a:cubicBezTo>
                    <a:pt x="53" y="8"/>
                    <a:pt x="53" y="8"/>
                    <a:pt x="53" y="8"/>
                  </a:cubicBezTo>
                  <a:cubicBezTo>
                    <a:pt x="53" y="8"/>
                    <a:pt x="53" y="7"/>
                    <a:pt x="52" y="7"/>
                  </a:cubicBezTo>
                  <a:cubicBezTo>
                    <a:pt x="50" y="8"/>
                    <a:pt x="52" y="5"/>
                    <a:pt x="47" y="4"/>
                  </a:cubicBezTo>
                  <a:cubicBezTo>
                    <a:pt x="47" y="4"/>
                    <a:pt x="44" y="5"/>
                    <a:pt x="44" y="4"/>
                  </a:cubicBezTo>
                  <a:cubicBezTo>
                    <a:pt x="44" y="4"/>
                    <a:pt x="43" y="0"/>
                    <a:pt x="41" y="2"/>
                  </a:cubicBezTo>
                  <a:cubicBezTo>
                    <a:pt x="39" y="4"/>
                    <a:pt x="38" y="2"/>
                    <a:pt x="36" y="2"/>
                  </a:cubicBezTo>
                  <a:cubicBezTo>
                    <a:pt x="33" y="2"/>
                    <a:pt x="35" y="5"/>
                    <a:pt x="33" y="5"/>
                  </a:cubicBezTo>
                  <a:cubicBezTo>
                    <a:pt x="33" y="5"/>
                    <a:pt x="32" y="7"/>
                    <a:pt x="30" y="7"/>
                  </a:cubicBezTo>
                  <a:cubicBezTo>
                    <a:pt x="29" y="7"/>
                    <a:pt x="27" y="4"/>
                    <a:pt x="27" y="7"/>
                  </a:cubicBezTo>
                  <a:cubicBezTo>
                    <a:pt x="26" y="8"/>
                    <a:pt x="24" y="7"/>
                    <a:pt x="21" y="8"/>
                  </a:cubicBezTo>
                  <a:cubicBezTo>
                    <a:pt x="20" y="8"/>
                    <a:pt x="21" y="10"/>
                    <a:pt x="21" y="10"/>
                  </a:cubicBezTo>
                  <a:cubicBezTo>
                    <a:pt x="21" y="11"/>
                    <a:pt x="20" y="11"/>
                    <a:pt x="15" y="11"/>
                  </a:cubicBezTo>
                  <a:cubicBezTo>
                    <a:pt x="12" y="13"/>
                    <a:pt x="11" y="8"/>
                    <a:pt x="8" y="8"/>
                  </a:cubicBezTo>
                  <a:cubicBezTo>
                    <a:pt x="8" y="10"/>
                    <a:pt x="9" y="11"/>
                    <a:pt x="8" y="11"/>
                  </a:cubicBezTo>
                  <a:cubicBezTo>
                    <a:pt x="6" y="11"/>
                    <a:pt x="3" y="11"/>
                    <a:pt x="3" y="11"/>
                  </a:cubicBezTo>
                  <a:cubicBezTo>
                    <a:pt x="3" y="13"/>
                    <a:pt x="5" y="13"/>
                    <a:pt x="5" y="14"/>
                  </a:cubicBezTo>
                  <a:cubicBezTo>
                    <a:pt x="5" y="16"/>
                    <a:pt x="3" y="14"/>
                    <a:pt x="3" y="16"/>
                  </a:cubicBezTo>
                  <a:cubicBezTo>
                    <a:pt x="3" y="19"/>
                    <a:pt x="3" y="19"/>
                    <a:pt x="3" y="19"/>
                  </a:cubicBezTo>
                  <a:cubicBezTo>
                    <a:pt x="3" y="19"/>
                    <a:pt x="2" y="20"/>
                    <a:pt x="0" y="20"/>
                  </a:cubicBezTo>
                  <a:cubicBezTo>
                    <a:pt x="3" y="22"/>
                    <a:pt x="2" y="25"/>
                    <a:pt x="3" y="25"/>
                  </a:cubicBezTo>
                  <a:cubicBezTo>
                    <a:pt x="11" y="30"/>
                    <a:pt x="9" y="31"/>
                    <a:pt x="11" y="31"/>
                  </a:cubicBezTo>
                  <a:cubicBezTo>
                    <a:pt x="12" y="31"/>
                    <a:pt x="15" y="34"/>
                    <a:pt x="18" y="34"/>
                  </a:cubicBezTo>
                  <a:cubicBezTo>
                    <a:pt x="20" y="34"/>
                    <a:pt x="20" y="31"/>
                    <a:pt x="21" y="33"/>
                  </a:cubicBezTo>
                </a:path>
              </a:pathLst>
            </a:custGeom>
            <a:grpFill/>
            <a:ln w="6350" cmpd="sng">
              <a:solidFill>
                <a:schemeClr val="bg1"/>
              </a:solidFill>
              <a:round/>
              <a:headEnd/>
              <a:tailEnd/>
            </a:ln>
          </p:spPr>
          <p:txBody>
            <a:bodyPr/>
            <a:lstStyle/>
            <a:p>
              <a:endParaRPr lang="en-GB" sz="1539" dirty="0"/>
            </a:p>
          </p:txBody>
        </p:sp>
        <p:sp>
          <p:nvSpPr>
            <p:cNvPr id="555" name="Freeform 179"/>
            <p:cNvSpPr>
              <a:spLocks/>
            </p:cNvSpPr>
            <p:nvPr/>
          </p:nvSpPr>
          <p:spPr bwMode="auto">
            <a:xfrm>
              <a:off x="5362612" y="3514684"/>
              <a:ext cx="147824" cy="77124"/>
            </a:xfrm>
            <a:custGeom>
              <a:avLst/>
              <a:gdLst/>
              <a:ahLst/>
              <a:cxnLst>
                <a:cxn ang="0">
                  <a:pos x="45" y="8"/>
                </a:cxn>
                <a:cxn ang="0">
                  <a:pos x="41" y="5"/>
                </a:cxn>
                <a:cxn ang="0">
                  <a:pos x="30" y="4"/>
                </a:cxn>
                <a:cxn ang="0">
                  <a:pos x="25" y="7"/>
                </a:cxn>
                <a:cxn ang="0">
                  <a:pos x="24" y="5"/>
                </a:cxn>
                <a:cxn ang="0">
                  <a:pos x="19" y="4"/>
                </a:cxn>
                <a:cxn ang="0">
                  <a:pos x="18" y="4"/>
                </a:cxn>
                <a:cxn ang="0">
                  <a:pos x="16" y="4"/>
                </a:cxn>
                <a:cxn ang="0">
                  <a:pos x="9" y="10"/>
                </a:cxn>
                <a:cxn ang="0">
                  <a:pos x="3" y="13"/>
                </a:cxn>
                <a:cxn ang="0">
                  <a:pos x="3" y="21"/>
                </a:cxn>
                <a:cxn ang="0">
                  <a:pos x="10" y="24"/>
                </a:cxn>
                <a:cxn ang="0">
                  <a:pos x="16" y="22"/>
                </a:cxn>
                <a:cxn ang="0">
                  <a:pos x="16" y="21"/>
                </a:cxn>
                <a:cxn ang="0">
                  <a:pos x="22" y="19"/>
                </a:cxn>
                <a:cxn ang="0">
                  <a:pos x="25" y="19"/>
                </a:cxn>
                <a:cxn ang="0">
                  <a:pos x="28" y="18"/>
                </a:cxn>
                <a:cxn ang="0">
                  <a:pos x="31" y="14"/>
                </a:cxn>
                <a:cxn ang="0">
                  <a:pos x="36" y="14"/>
                </a:cxn>
                <a:cxn ang="0">
                  <a:pos x="39" y="16"/>
                </a:cxn>
                <a:cxn ang="0">
                  <a:pos x="42" y="16"/>
                </a:cxn>
                <a:cxn ang="0">
                  <a:pos x="45" y="11"/>
                </a:cxn>
                <a:cxn ang="0">
                  <a:pos x="45" y="8"/>
                </a:cxn>
              </a:cxnLst>
              <a:rect l="0" t="0" r="r" b="b"/>
              <a:pathLst>
                <a:path w="47" h="25">
                  <a:moveTo>
                    <a:pt x="45" y="8"/>
                  </a:moveTo>
                  <a:cubicBezTo>
                    <a:pt x="41" y="7"/>
                    <a:pt x="42" y="5"/>
                    <a:pt x="41" y="5"/>
                  </a:cubicBezTo>
                  <a:cubicBezTo>
                    <a:pt x="36" y="4"/>
                    <a:pt x="31" y="4"/>
                    <a:pt x="30" y="4"/>
                  </a:cubicBezTo>
                  <a:cubicBezTo>
                    <a:pt x="27" y="4"/>
                    <a:pt x="27" y="8"/>
                    <a:pt x="25" y="7"/>
                  </a:cubicBezTo>
                  <a:cubicBezTo>
                    <a:pt x="25" y="7"/>
                    <a:pt x="24" y="7"/>
                    <a:pt x="24" y="5"/>
                  </a:cubicBezTo>
                  <a:cubicBezTo>
                    <a:pt x="25" y="2"/>
                    <a:pt x="21" y="0"/>
                    <a:pt x="19" y="4"/>
                  </a:cubicBezTo>
                  <a:cubicBezTo>
                    <a:pt x="19" y="5"/>
                    <a:pt x="18" y="5"/>
                    <a:pt x="18" y="4"/>
                  </a:cubicBezTo>
                  <a:cubicBezTo>
                    <a:pt x="18" y="4"/>
                    <a:pt x="18" y="4"/>
                    <a:pt x="16" y="4"/>
                  </a:cubicBezTo>
                  <a:cubicBezTo>
                    <a:pt x="9" y="7"/>
                    <a:pt x="13" y="8"/>
                    <a:pt x="9" y="10"/>
                  </a:cubicBezTo>
                  <a:cubicBezTo>
                    <a:pt x="6" y="11"/>
                    <a:pt x="4" y="8"/>
                    <a:pt x="3" y="13"/>
                  </a:cubicBezTo>
                  <a:cubicBezTo>
                    <a:pt x="1" y="16"/>
                    <a:pt x="0" y="16"/>
                    <a:pt x="3" y="21"/>
                  </a:cubicBezTo>
                  <a:cubicBezTo>
                    <a:pt x="6" y="21"/>
                    <a:pt x="7" y="25"/>
                    <a:pt x="10" y="24"/>
                  </a:cubicBezTo>
                  <a:cubicBezTo>
                    <a:pt x="15" y="24"/>
                    <a:pt x="16" y="24"/>
                    <a:pt x="16" y="22"/>
                  </a:cubicBezTo>
                  <a:cubicBezTo>
                    <a:pt x="16" y="22"/>
                    <a:pt x="15" y="21"/>
                    <a:pt x="16" y="21"/>
                  </a:cubicBezTo>
                  <a:cubicBezTo>
                    <a:pt x="19" y="19"/>
                    <a:pt x="21" y="21"/>
                    <a:pt x="22" y="19"/>
                  </a:cubicBezTo>
                  <a:cubicBezTo>
                    <a:pt x="22" y="16"/>
                    <a:pt x="24" y="19"/>
                    <a:pt x="25" y="19"/>
                  </a:cubicBezTo>
                  <a:cubicBezTo>
                    <a:pt x="27" y="19"/>
                    <a:pt x="28" y="18"/>
                    <a:pt x="28" y="18"/>
                  </a:cubicBezTo>
                  <a:cubicBezTo>
                    <a:pt x="30" y="18"/>
                    <a:pt x="28" y="14"/>
                    <a:pt x="31" y="14"/>
                  </a:cubicBezTo>
                  <a:cubicBezTo>
                    <a:pt x="33" y="14"/>
                    <a:pt x="34" y="16"/>
                    <a:pt x="36" y="14"/>
                  </a:cubicBezTo>
                  <a:cubicBezTo>
                    <a:pt x="38" y="13"/>
                    <a:pt x="39" y="16"/>
                    <a:pt x="39" y="16"/>
                  </a:cubicBezTo>
                  <a:cubicBezTo>
                    <a:pt x="39" y="18"/>
                    <a:pt x="42" y="16"/>
                    <a:pt x="42" y="16"/>
                  </a:cubicBezTo>
                  <a:cubicBezTo>
                    <a:pt x="44" y="11"/>
                    <a:pt x="45" y="13"/>
                    <a:pt x="45" y="11"/>
                  </a:cubicBezTo>
                  <a:cubicBezTo>
                    <a:pt x="45" y="10"/>
                    <a:pt x="47" y="10"/>
                    <a:pt x="45" y="8"/>
                  </a:cubicBezTo>
                </a:path>
              </a:pathLst>
            </a:custGeom>
            <a:grpFill/>
            <a:ln w="6350" cmpd="sng">
              <a:solidFill>
                <a:schemeClr val="bg1"/>
              </a:solidFill>
              <a:round/>
              <a:headEnd/>
              <a:tailEnd/>
            </a:ln>
          </p:spPr>
          <p:txBody>
            <a:bodyPr/>
            <a:lstStyle/>
            <a:p>
              <a:endParaRPr lang="en-GB" sz="1539" dirty="0"/>
            </a:p>
          </p:txBody>
        </p:sp>
        <p:sp>
          <p:nvSpPr>
            <p:cNvPr id="556" name="Freeform 180"/>
            <p:cNvSpPr>
              <a:spLocks/>
            </p:cNvSpPr>
            <p:nvPr/>
          </p:nvSpPr>
          <p:spPr bwMode="auto">
            <a:xfrm>
              <a:off x="5282273" y="3617516"/>
              <a:ext cx="75519" cy="59450"/>
            </a:xfrm>
            <a:custGeom>
              <a:avLst/>
              <a:gdLst/>
              <a:ahLst/>
              <a:cxnLst>
                <a:cxn ang="0">
                  <a:pos x="21" y="0"/>
                </a:cxn>
                <a:cxn ang="0">
                  <a:pos x="24" y="5"/>
                </a:cxn>
                <a:cxn ang="0">
                  <a:pos x="23" y="5"/>
                </a:cxn>
                <a:cxn ang="0">
                  <a:pos x="23" y="7"/>
                </a:cxn>
                <a:cxn ang="0">
                  <a:pos x="17" y="10"/>
                </a:cxn>
                <a:cxn ang="0">
                  <a:pos x="18" y="13"/>
                </a:cxn>
                <a:cxn ang="0">
                  <a:pos x="15" y="17"/>
                </a:cxn>
                <a:cxn ang="0">
                  <a:pos x="12" y="17"/>
                </a:cxn>
                <a:cxn ang="0">
                  <a:pos x="9" y="16"/>
                </a:cxn>
                <a:cxn ang="0">
                  <a:pos x="1" y="17"/>
                </a:cxn>
                <a:cxn ang="0">
                  <a:pos x="1" y="16"/>
                </a:cxn>
                <a:cxn ang="0">
                  <a:pos x="1" y="13"/>
                </a:cxn>
                <a:cxn ang="0">
                  <a:pos x="1" y="10"/>
                </a:cxn>
                <a:cxn ang="0">
                  <a:pos x="0" y="8"/>
                </a:cxn>
                <a:cxn ang="0">
                  <a:pos x="1" y="5"/>
                </a:cxn>
                <a:cxn ang="0">
                  <a:pos x="7" y="7"/>
                </a:cxn>
                <a:cxn ang="0">
                  <a:pos x="10" y="7"/>
                </a:cxn>
                <a:cxn ang="0">
                  <a:pos x="15" y="3"/>
                </a:cxn>
                <a:cxn ang="0">
                  <a:pos x="18" y="3"/>
                </a:cxn>
                <a:cxn ang="0">
                  <a:pos x="21" y="2"/>
                </a:cxn>
                <a:cxn ang="0">
                  <a:pos x="21" y="0"/>
                </a:cxn>
              </a:cxnLst>
              <a:rect l="0" t="0" r="r" b="b"/>
              <a:pathLst>
                <a:path w="24" h="19">
                  <a:moveTo>
                    <a:pt x="21" y="0"/>
                  </a:moveTo>
                  <a:cubicBezTo>
                    <a:pt x="24" y="2"/>
                    <a:pt x="23" y="5"/>
                    <a:pt x="24" y="5"/>
                  </a:cubicBezTo>
                  <a:cubicBezTo>
                    <a:pt x="23" y="5"/>
                    <a:pt x="23" y="5"/>
                    <a:pt x="23" y="5"/>
                  </a:cubicBezTo>
                  <a:cubicBezTo>
                    <a:pt x="21" y="5"/>
                    <a:pt x="23" y="7"/>
                    <a:pt x="23" y="7"/>
                  </a:cubicBezTo>
                  <a:cubicBezTo>
                    <a:pt x="21" y="8"/>
                    <a:pt x="18" y="8"/>
                    <a:pt x="17" y="10"/>
                  </a:cubicBezTo>
                  <a:cubicBezTo>
                    <a:pt x="17" y="10"/>
                    <a:pt x="18" y="11"/>
                    <a:pt x="18" y="13"/>
                  </a:cubicBezTo>
                  <a:cubicBezTo>
                    <a:pt x="18" y="14"/>
                    <a:pt x="15" y="14"/>
                    <a:pt x="15" y="17"/>
                  </a:cubicBezTo>
                  <a:cubicBezTo>
                    <a:pt x="15" y="19"/>
                    <a:pt x="13" y="17"/>
                    <a:pt x="12" y="17"/>
                  </a:cubicBezTo>
                  <a:cubicBezTo>
                    <a:pt x="10" y="16"/>
                    <a:pt x="12" y="19"/>
                    <a:pt x="9" y="16"/>
                  </a:cubicBezTo>
                  <a:cubicBezTo>
                    <a:pt x="7" y="14"/>
                    <a:pt x="10" y="17"/>
                    <a:pt x="1" y="17"/>
                  </a:cubicBezTo>
                  <a:cubicBezTo>
                    <a:pt x="1" y="16"/>
                    <a:pt x="1" y="17"/>
                    <a:pt x="1" y="16"/>
                  </a:cubicBezTo>
                  <a:cubicBezTo>
                    <a:pt x="4" y="16"/>
                    <a:pt x="3" y="14"/>
                    <a:pt x="1" y="13"/>
                  </a:cubicBezTo>
                  <a:cubicBezTo>
                    <a:pt x="0" y="13"/>
                    <a:pt x="0" y="11"/>
                    <a:pt x="1" y="10"/>
                  </a:cubicBezTo>
                  <a:cubicBezTo>
                    <a:pt x="3" y="8"/>
                    <a:pt x="0" y="10"/>
                    <a:pt x="0" y="8"/>
                  </a:cubicBezTo>
                  <a:cubicBezTo>
                    <a:pt x="0" y="7"/>
                    <a:pt x="1" y="7"/>
                    <a:pt x="1" y="5"/>
                  </a:cubicBezTo>
                  <a:cubicBezTo>
                    <a:pt x="6" y="5"/>
                    <a:pt x="4" y="7"/>
                    <a:pt x="7" y="7"/>
                  </a:cubicBezTo>
                  <a:cubicBezTo>
                    <a:pt x="9" y="5"/>
                    <a:pt x="7" y="8"/>
                    <a:pt x="10" y="7"/>
                  </a:cubicBezTo>
                  <a:cubicBezTo>
                    <a:pt x="12" y="3"/>
                    <a:pt x="12" y="3"/>
                    <a:pt x="15" y="3"/>
                  </a:cubicBezTo>
                  <a:cubicBezTo>
                    <a:pt x="18" y="5"/>
                    <a:pt x="17" y="3"/>
                    <a:pt x="18" y="3"/>
                  </a:cubicBezTo>
                  <a:cubicBezTo>
                    <a:pt x="21" y="3"/>
                    <a:pt x="21" y="3"/>
                    <a:pt x="21" y="2"/>
                  </a:cubicBezTo>
                  <a:cubicBezTo>
                    <a:pt x="20" y="0"/>
                    <a:pt x="21" y="2"/>
                    <a:pt x="21" y="0"/>
                  </a:cubicBezTo>
                </a:path>
              </a:pathLst>
            </a:custGeom>
            <a:grpFill/>
            <a:ln w="6350" cmpd="sng">
              <a:solidFill>
                <a:schemeClr val="bg1"/>
              </a:solidFill>
              <a:round/>
              <a:headEnd/>
              <a:tailEnd/>
            </a:ln>
          </p:spPr>
          <p:txBody>
            <a:bodyPr/>
            <a:lstStyle/>
            <a:p>
              <a:endParaRPr lang="en-GB" sz="1539" dirty="0"/>
            </a:p>
          </p:txBody>
        </p:sp>
        <p:sp>
          <p:nvSpPr>
            <p:cNvPr id="557" name="Freeform 181"/>
            <p:cNvSpPr>
              <a:spLocks/>
            </p:cNvSpPr>
            <p:nvPr/>
          </p:nvSpPr>
          <p:spPr bwMode="auto">
            <a:xfrm>
              <a:off x="5282273" y="3631976"/>
              <a:ext cx="152644" cy="151035"/>
            </a:xfrm>
            <a:custGeom>
              <a:avLst/>
              <a:gdLst/>
              <a:ahLst/>
              <a:cxnLst>
                <a:cxn ang="0">
                  <a:pos x="44" y="19"/>
                </a:cxn>
                <a:cxn ang="0">
                  <a:pos x="41" y="17"/>
                </a:cxn>
                <a:cxn ang="0">
                  <a:pos x="36" y="17"/>
                </a:cxn>
                <a:cxn ang="0">
                  <a:pos x="30" y="16"/>
                </a:cxn>
                <a:cxn ang="0">
                  <a:pos x="24" y="16"/>
                </a:cxn>
                <a:cxn ang="0">
                  <a:pos x="21" y="17"/>
                </a:cxn>
                <a:cxn ang="0">
                  <a:pos x="20" y="21"/>
                </a:cxn>
                <a:cxn ang="0">
                  <a:pos x="21" y="25"/>
                </a:cxn>
                <a:cxn ang="0">
                  <a:pos x="21" y="27"/>
                </a:cxn>
                <a:cxn ang="0">
                  <a:pos x="29" y="35"/>
                </a:cxn>
                <a:cxn ang="0">
                  <a:pos x="32" y="38"/>
                </a:cxn>
                <a:cxn ang="0">
                  <a:pos x="33" y="41"/>
                </a:cxn>
                <a:cxn ang="0">
                  <a:pos x="35" y="42"/>
                </a:cxn>
                <a:cxn ang="0">
                  <a:pos x="39" y="45"/>
                </a:cxn>
                <a:cxn ang="0">
                  <a:pos x="42" y="48"/>
                </a:cxn>
                <a:cxn ang="0">
                  <a:pos x="39" y="47"/>
                </a:cxn>
                <a:cxn ang="0">
                  <a:pos x="33" y="44"/>
                </a:cxn>
                <a:cxn ang="0">
                  <a:pos x="32" y="41"/>
                </a:cxn>
                <a:cxn ang="0">
                  <a:pos x="23" y="35"/>
                </a:cxn>
                <a:cxn ang="0">
                  <a:pos x="17" y="30"/>
                </a:cxn>
                <a:cxn ang="0">
                  <a:pos x="13" y="24"/>
                </a:cxn>
                <a:cxn ang="0">
                  <a:pos x="9" y="14"/>
                </a:cxn>
                <a:cxn ang="0">
                  <a:pos x="4" y="21"/>
                </a:cxn>
                <a:cxn ang="0">
                  <a:pos x="1" y="13"/>
                </a:cxn>
                <a:cxn ang="0">
                  <a:pos x="1" y="13"/>
                </a:cxn>
                <a:cxn ang="0">
                  <a:pos x="9" y="11"/>
                </a:cxn>
                <a:cxn ang="0">
                  <a:pos x="12" y="13"/>
                </a:cxn>
                <a:cxn ang="0">
                  <a:pos x="15" y="13"/>
                </a:cxn>
                <a:cxn ang="0">
                  <a:pos x="18" y="8"/>
                </a:cxn>
                <a:cxn ang="0">
                  <a:pos x="17" y="5"/>
                </a:cxn>
                <a:cxn ang="0">
                  <a:pos x="23" y="2"/>
                </a:cxn>
                <a:cxn ang="0">
                  <a:pos x="23" y="0"/>
                </a:cxn>
                <a:cxn ang="0">
                  <a:pos x="24" y="0"/>
                </a:cxn>
                <a:cxn ang="0">
                  <a:pos x="32" y="7"/>
                </a:cxn>
                <a:cxn ang="0">
                  <a:pos x="39" y="10"/>
                </a:cxn>
                <a:cxn ang="0">
                  <a:pos x="42" y="8"/>
                </a:cxn>
                <a:cxn ang="0">
                  <a:pos x="44" y="14"/>
                </a:cxn>
                <a:cxn ang="0">
                  <a:pos x="47" y="16"/>
                </a:cxn>
                <a:cxn ang="0">
                  <a:pos x="44" y="19"/>
                </a:cxn>
              </a:cxnLst>
              <a:rect l="0" t="0" r="r" b="b"/>
              <a:pathLst>
                <a:path w="49" h="48">
                  <a:moveTo>
                    <a:pt x="44" y="19"/>
                  </a:moveTo>
                  <a:cubicBezTo>
                    <a:pt x="41" y="21"/>
                    <a:pt x="42" y="16"/>
                    <a:pt x="41" y="17"/>
                  </a:cubicBezTo>
                  <a:cubicBezTo>
                    <a:pt x="39" y="17"/>
                    <a:pt x="38" y="16"/>
                    <a:pt x="36" y="17"/>
                  </a:cubicBezTo>
                  <a:cubicBezTo>
                    <a:pt x="33" y="19"/>
                    <a:pt x="32" y="16"/>
                    <a:pt x="30" y="16"/>
                  </a:cubicBezTo>
                  <a:cubicBezTo>
                    <a:pt x="29" y="17"/>
                    <a:pt x="26" y="14"/>
                    <a:pt x="24" y="16"/>
                  </a:cubicBezTo>
                  <a:cubicBezTo>
                    <a:pt x="23" y="17"/>
                    <a:pt x="23" y="19"/>
                    <a:pt x="21" y="17"/>
                  </a:cubicBezTo>
                  <a:cubicBezTo>
                    <a:pt x="18" y="13"/>
                    <a:pt x="17" y="21"/>
                    <a:pt x="20" y="21"/>
                  </a:cubicBezTo>
                  <a:cubicBezTo>
                    <a:pt x="21" y="22"/>
                    <a:pt x="21" y="24"/>
                    <a:pt x="21" y="25"/>
                  </a:cubicBezTo>
                  <a:cubicBezTo>
                    <a:pt x="23" y="25"/>
                    <a:pt x="20" y="27"/>
                    <a:pt x="21" y="27"/>
                  </a:cubicBezTo>
                  <a:cubicBezTo>
                    <a:pt x="23" y="27"/>
                    <a:pt x="27" y="35"/>
                    <a:pt x="29" y="35"/>
                  </a:cubicBezTo>
                  <a:cubicBezTo>
                    <a:pt x="30" y="36"/>
                    <a:pt x="29" y="38"/>
                    <a:pt x="32" y="38"/>
                  </a:cubicBezTo>
                  <a:cubicBezTo>
                    <a:pt x="33" y="39"/>
                    <a:pt x="33" y="41"/>
                    <a:pt x="33" y="41"/>
                  </a:cubicBezTo>
                  <a:cubicBezTo>
                    <a:pt x="33" y="42"/>
                    <a:pt x="35" y="41"/>
                    <a:pt x="35" y="42"/>
                  </a:cubicBezTo>
                  <a:cubicBezTo>
                    <a:pt x="36" y="44"/>
                    <a:pt x="38" y="45"/>
                    <a:pt x="39" y="45"/>
                  </a:cubicBezTo>
                  <a:cubicBezTo>
                    <a:pt x="39" y="47"/>
                    <a:pt x="44" y="47"/>
                    <a:pt x="42" y="48"/>
                  </a:cubicBezTo>
                  <a:cubicBezTo>
                    <a:pt x="41" y="47"/>
                    <a:pt x="41" y="47"/>
                    <a:pt x="39" y="47"/>
                  </a:cubicBezTo>
                  <a:cubicBezTo>
                    <a:pt x="38" y="48"/>
                    <a:pt x="39" y="45"/>
                    <a:pt x="33" y="44"/>
                  </a:cubicBezTo>
                  <a:cubicBezTo>
                    <a:pt x="27" y="41"/>
                    <a:pt x="27" y="39"/>
                    <a:pt x="32" y="41"/>
                  </a:cubicBezTo>
                  <a:cubicBezTo>
                    <a:pt x="29" y="38"/>
                    <a:pt x="26" y="35"/>
                    <a:pt x="23" y="35"/>
                  </a:cubicBezTo>
                  <a:cubicBezTo>
                    <a:pt x="18" y="36"/>
                    <a:pt x="23" y="35"/>
                    <a:pt x="17" y="30"/>
                  </a:cubicBezTo>
                  <a:cubicBezTo>
                    <a:pt x="10" y="25"/>
                    <a:pt x="17" y="28"/>
                    <a:pt x="13" y="24"/>
                  </a:cubicBezTo>
                  <a:cubicBezTo>
                    <a:pt x="9" y="21"/>
                    <a:pt x="13" y="19"/>
                    <a:pt x="9" y="14"/>
                  </a:cubicBezTo>
                  <a:cubicBezTo>
                    <a:pt x="6" y="13"/>
                    <a:pt x="6" y="17"/>
                    <a:pt x="4" y="21"/>
                  </a:cubicBezTo>
                  <a:cubicBezTo>
                    <a:pt x="4" y="24"/>
                    <a:pt x="0" y="14"/>
                    <a:pt x="1" y="13"/>
                  </a:cubicBezTo>
                  <a:cubicBezTo>
                    <a:pt x="1" y="13"/>
                    <a:pt x="1" y="13"/>
                    <a:pt x="1" y="13"/>
                  </a:cubicBezTo>
                  <a:cubicBezTo>
                    <a:pt x="10" y="13"/>
                    <a:pt x="7" y="10"/>
                    <a:pt x="9" y="11"/>
                  </a:cubicBezTo>
                  <a:cubicBezTo>
                    <a:pt x="12" y="14"/>
                    <a:pt x="10" y="11"/>
                    <a:pt x="12" y="13"/>
                  </a:cubicBezTo>
                  <a:cubicBezTo>
                    <a:pt x="13" y="13"/>
                    <a:pt x="15" y="14"/>
                    <a:pt x="15" y="13"/>
                  </a:cubicBezTo>
                  <a:cubicBezTo>
                    <a:pt x="15" y="10"/>
                    <a:pt x="18" y="10"/>
                    <a:pt x="18" y="8"/>
                  </a:cubicBezTo>
                  <a:cubicBezTo>
                    <a:pt x="18" y="7"/>
                    <a:pt x="17" y="5"/>
                    <a:pt x="17" y="5"/>
                  </a:cubicBezTo>
                  <a:cubicBezTo>
                    <a:pt x="18" y="4"/>
                    <a:pt x="21" y="4"/>
                    <a:pt x="23" y="2"/>
                  </a:cubicBezTo>
                  <a:cubicBezTo>
                    <a:pt x="23" y="2"/>
                    <a:pt x="21" y="0"/>
                    <a:pt x="23" y="0"/>
                  </a:cubicBezTo>
                  <a:cubicBezTo>
                    <a:pt x="24" y="0"/>
                    <a:pt x="24" y="0"/>
                    <a:pt x="24" y="0"/>
                  </a:cubicBezTo>
                  <a:cubicBezTo>
                    <a:pt x="32" y="5"/>
                    <a:pt x="30" y="7"/>
                    <a:pt x="32" y="7"/>
                  </a:cubicBezTo>
                  <a:cubicBezTo>
                    <a:pt x="33" y="7"/>
                    <a:pt x="36" y="10"/>
                    <a:pt x="39" y="10"/>
                  </a:cubicBezTo>
                  <a:cubicBezTo>
                    <a:pt x="41" y="10"/>
                    <a:pt x="41" y="7"/>
                    <a:pt x="42" y="8"/>
                  </a:cubicBezTo>
                  <a:cubicBezTo>
                    <a:pt x="44" y="10"/>
                    <a:pt x="44" y="13"/>
                    <a:pt x="44" y="14"/>
                  </a:cubicBezTo>
                  <a:cubicBezTo>
                    <a:pt x="47" y="16"/>
                    <a:pt x="49" y="14"/>
                    <a:pt x="47" y="16"/>
                  </a:cubicBezTo>
                  <a:cubicBezTo>
                    <a:pt x="47" y="17"/>
                    <a:pt x="46" y="16"/>
                    <a:pt x="44" y="19"/>
                  </a:cubicBezTo>
                </a:path>
              </a:pathLst>
            </a:custGeom>
            <a:grpFill/>
            <a:ln w="6350" cmpd="sng">
              <a:solidFill>
                <a:schemeClr val="bg1"/>
              </a:solidFill>
              <a:round/>
              <a:headEnd/>
              <a:tailEnd/>
            </a:ln>
          </p:spPr>
          <p:txBody>
            <a:bodyPr/>
            <a:lstStyle/>
            <a:p>
              <a:endParaRPr lang="en-GB" sz="1539" dirty="0"/>
            </a:p>
          </p:txBody>
        </p:sp>
        <p:sp>
          <p:nvSpPr>
            <p:cNvPr id="558" name="Freeform 182"/>
            <p:cNvSpPr>
              <a:spLocks/>
            </p:cNvSpPr>
            <p:nvPr/>
          </p:nvSpPr>
          <p:spPr bwMode="auto">
            <a:xfrm>
              <a:off x="5332083" y="3670538"/>
              <a:ext cx="106047" cy="102832"/>
            </a:xfrm>
            <a:custGeom>
              <a:avLst/>
              <a:gdLst/>
              <a:ahLst/>
              <a:cxnLst>
                <a:cxn ang="0">
                  <a:pos x="29" y="22"/>
                </a:cxn>
                <a:cxn ang="0">
                  <a:pos x="33" y="22"/>
                </a:cxn>
                <a:cxn ang="0">
                  <a:pos x="29" y="18"/>
                </a:cxn>
                <a:cxn ang="0">
                  <a:pos x="33" y="18"/>
                </a:cxn>
                <a:cxn ang="0">
                  <a:pos x="29" y="11"/>
                </a:cxn>
                <a:cxn ang="0">
                  <a:pos x="28" y="7"/>
                </a:cxn>
                <a:cxn ang="0">
                  <a:pos x="25" y="5"/>
                </a:cxn>
                <a:cxn ang="0">
                  <a:pos x="20" y="5"/>
                </a:cxn>
                <a:cxn ang="0">
                  <a:pos x="14" y="4"/>
                </a:cxn>
                <a:cxn ang="0">
                  <a:pos x="8" y="4"/>
                </a:cxn>
                <a:cxn ang="0">
                  <a:pos x="5" y="5"/>
                </a:cxn>
                <a:cxn ang="0">
                  <a:pos x="3" y="8"/>
                </a:cxn>
                <a:cxn ang="0">
                  <a:pos x="5" y="13"/>
                </a:cxn>
                <a:cxn ang="0">
                  <a:pos x="5" y="15"/>
                </a:cxn>
                <a:cxn ang="0">
                  <a:pos x="13" y="22"/>
                </a:cxn>
                <a:cxn ang="0">
                  <a:pos x="16" y="26"/>
                </a:cxn>
                <a:cxn ang="0">
                  <a:pos x="17" y="29"/>
                </a:cxn>
                <a:cxn ang="0">
                  <a:pos x="19" y="30"/>
                </a:cxn>
                <a:cxn ang="0">
                  <a:pos x="23" y="33"/>
                </a:cxn>
                <a:cxn ang="0">
                  <a:pos x="25" y="29"/>
                </a:cxn>
                <a:cxn ang="0">
                  <a:pos x="26" y="26"/>
                </a:cxn>
                <a:cxn ang="0">
                  <a:pos x="28" y="26"/>
                </a:cxn>
                <a:cxn ang="0">
                  <a:pos x="29" y="22"/>
                </a:cxn>
              </a:cxnLst>
              <a:rect l="0" t="0" r="r" b="b"/>
              <a:pathLst>
                <a:path w="34" h="33">
                  <a:moveTo>
                    <a:pt x="29" y="22"/>
                  </a:moveTo>
                  <a:cubicBezTo>
                    <a:pt x="31" y="21"/>
                    <a:pt x="31" y="22"/>
                    <a:pt x="33" y="22"/>
                  </a:cubicBezTo>
                  <a:cubicBezTo>
                    <a:pt x="33" y="21"/>
                    <a:pt x="29" y="18"/>
                    <a:pt x="29" y="18"/>
                  </a:cubicBezTo>
                  <a:cubicBezTo>
                    <a:pt x="31" y="16"/>
                    <a:pt x="31" y="19"/>
                    <a:pt x="33" y="18"/>
                  </a:cubicBezTo>
                  <a:cubicBezTo>
                    <a:pt x="34" y="16"/>
                    <a:pt x="28" y="15"/>
                    <a:pt x="29" y="11"/>
                  </a:cubicBezTo>
                  <a:cubicBezTo>
                    <a:pt x="31" y="7"/>
                    <a:pt x="33" y="7"/>
                    <a:pt x="28" y="7"/>
                  </a:cubicBezTo>
                  <a:cubicBezTo>
                    <a:pt x="25" y="8"/>
                    <a:pt x="26" y="4"/>
                    <a:pt x="25" y="5"/>
                  </a:cubicBezTo>
                  <a:cubicBezTo>
                    <a:pt x="23" y="5"/>
                    <a:pt x="22" y="4"/>
                    <a:pt x="20" y="5"/>
                  </a:cubicBezTo>
                  <a:cubicBezTo>
                    <a:pt x="17" y="7"/>
                    <a:pt x="16" y="4"/>
                    <a:pt x="14" y="4"/>
                  </a:cubicBezTo>
                  <a:cubicBezTo>
                    <a:pt x="13" y="5"/>
                    <a:pt x="9" y="2"/>
                    <a:pt x="8" y="4"/>
                  </a:cubicBezTo>
                  <a:cubicBezTo>
                    <a:pt x="6" y="5"/>
                    <a:pt x="6" y="7"/>
                    <a:pt x="5" y="5"/>
                  </a:cubicBezTo>
                  <a:cubicBezTo>
                    <a:pt x="2" y="0"/>
                    <a:pt x="0" y="8"/>
                    <a:pt x="3" y="8"/>
                  </a:cubicBezTo>
                  <a:cubicBezTo>
                    <a:pt x="5" y="10"/>
                    <a:pt x="5" y="11"/>
                    <a:pt x="5" y="13"/>
                  </a:cubicBezTo>
                  <a:cubicBezTo>
                    <a:pt x="6" y="13"/>
                    <a:pt x="3" y="15"/>
                    <a:pt x="5" y="15"/>
                  </a:cubicBezTo>
                  <a:cubicBezTo>
                    <a:pt x="6" y="15"/>
                    <a:pt x="11" y="22"/>
                    <a:pt x="13" y="22"/>
                  </a:cubicBezTo>
                  <a:cubicBezTo>
                    <a:pt x="14" y="24"/>
                    <a:pt x="13" y="26"/>
                    <a:pt x="16" y="26"/>
                  </a:cubicBezTo>
                  <a:cubicBezTo>
                    <a:pt x="17" y="27"/>
                    <a:pt x="17" y="29"/>
                    <a:pt x="17" y="29"/>
                  </a:cubicBezTo>
                  <a:cubicBezTo>
                    <a:pt x="17" y="30"/>
                    <a:pt x="19" y="29"/>
                    <a:pt x="19" y="30"/>
                  </a:cubicBezTo>
                  <a:cubicBezTo>
                    <a:pt x="20" y="32"/>
                    <a:pt x="22" y="33"/>
                    <a:pt x="23" y="33"/>
                  </a:cubicBezTo>
                  <a:cubicBezTo>
                    <a:pt x="26" y="32"/>
                    <a:pt x="22" y="30"/>
                    <a:pt x="25" y="29"/>
                  </a:cubicBezTo>
                  <a:cubicBezTo>
                    <a:pt x="26" y="27"/>
                    <a:pt x="25" y="26"/>
                    <a:pt x="26" y="26"/>
                  </a:cubicBezTo>
                  <a:cubicBezTo>
                    <a:pt x="28" y="24"/>
                    <a:pt x="28" y="27"/>
                    <a:pt x="28" y="26"/>
                  </a:cubicBezTo>
                  <a:cubicBezTo>
                    <a:pt x="29" y="26"/>
                    <a:pt x="25" y="21"/>
                    <a:pt x="29" y="22"/>
                  </a:cubicBezTo>
                </a:path>
              </a:pathLst>
            </a:custGeom>
            <a:grpFill/>
            <a:ln w="6350" cmpd="sng">
              <a:solidFill>
                <a:schemeClr val="bg1"/>
              </a:solidFill>
              <a:round/>
              <a:headEnd/>
              <a:tailEnd/>
            </a:ln>
          </p:spPr>
          <p:txBody>
            <a:bodyPr/>
            <a:lstStyle/>
            <a:p>
              <a:endParaRPr lang="en-GB" sz="1539" dirty="0"/>
            </a:p>
          </p:txBody>
        </p:sp>
        <p:sp>
          <p:nvSpPr>
            <p:cNvPr id="559" name="Freeform 183"/>
            <p:cNvSpPr>
              <a:spLocks/>
            </p:cNvSpPr>
            <p:nvPr/>
          </p:nvSpPr>
          <p:spPr bwMode="auto">
            <a:xfrm>
              <a:off x="5401175" y="3734809"/>
              <a:ext cx="53024" cy="62664"/>
            </a:xfrm>
            <a:custGeom>
              <a:avLst/>
              <a:gdLst/>
              <a:ahLst/>
              <a:cxnLst>
                <a:cxn ang="0">
                  <a:pos x="7" y="1"/>
                </a:cxn>
                <a:cxn ang="0">
                  <a:pos x="17" y="9"/>
                </a:cxn>
                <a:cxn ang="0">
                  <a:pos x="14" y="11"/>
                </a:cxn>
                <a:cxn ang="0">
                  <a:pos x="15" y="12"/>
                </a:cxn>
                <a:cxn ang="0">
                  <a:pos x="12" y="12"/>
                </a:cxn>
                <a:cxn ang="0">
                  <a:pos x="9" y="15"/>
                </a:cxn>
                <a:cxn ang="0">
                  <a:pos x="9" y="20"/>
                </a:cxn>
                <a:cxn ang="0">
                  <a:pos x="6" y="17"/>
                </a:cxn>
                <a:cxn ang="0">
                  <a:pos x="4" y="15"/>
                </a:cxn>
                <a:cxn ang="0">
                  <a:pos x="1" y="12"/>
                </a:cxn>
                <a:cxn ang="0">
                  <a:pos x="3" y="8"/>
                </a:cxn>
                <a:cxn ang="0">
                  <a:pos x="4" y="5"/>
                </a:cxn>
                <a:cxn ang="0">
                  <a:pos x="6" y="5"/>
                </a:cxn>
                <a:cxn ang="0">
                  <a:pos x="7" y="1"/>
                </a:cxn>
              </a:cxnLst>
              <a:rect l="0" t="0" r="r" b="b"/>
              <a:pathLst>
                <a:path w="17" h="20">
                  <a:moveTo>
                    <a:pt x="7" y="1"/>
                  </a:moveTo>
                  <a:cubicBezTo>
                    <a:pt x="10" y="6"/>
                    <a:pt x="17" y="8"/>
                    <a:pt x="17" y="9"/>
                  </a:cubicBezTo>
                  <a:cubicBezTo>
                    <a:pt x="17" y="11"/>
                    <a:pt x="12" y="11"/>
                    <a:pt x="14" y="11"/>
                  </a:cubicBezTo>
                  <a:cubicBezTo>
                    <a:pt x="15" y="12"/>
                    <a:pt x="14" y="12"/>
                    <a:pt x="15" y="12"/>
                  </a:cubicBezTo>
                  <a:cubicBezTo>
                    <a:pt x="12" y="14"/>
                    <a:pt x="12" y="14"/>
                    <a:pt x="12" y="12"/>
                  </a:cubicBezTo>
                  <a:cubicBezTo>
                    <a:pt x="12" y="9"/>
                    <a:pt x="10" y="14"/>
                    <a:pt x="9" y="15"/>
                  </a:cubicBezTo>
                  <a:cubicBezTo>
                    <a:pt x="7" y="18"/>
                    <a:pt x="10" y="17"/>
                    <a:pt x="9" y="20"/>
                  </a:cubicBezTo>
                  <a:cubicBezTo>
                    <a:pt x="6" y="20"/>
                    <a:pt x="7" y="20"/>
                    <a:pt x="6" y="17"/>
                  </a:cubicBezTo>
                  <a:cubicBezTo>
                    <a:pt x="6" y="15"/>
                    <a:pt x="4" y="15"/>
                    <a:pt x="4" y="15"/>
                  </a:cubicBezTo>
                  <a:cubicBezTo>
                    <a:pt x="6" y="14"/>
                    <a:pt x="1" y="14"/>
                    <a:pt x="1" y="12"/>
                  </a:cubicBezTo>
                  <a:cubicBezTo>
                    <a:pt x="4" y="11"/>
                    <a:pt x="0" y="9"/>
                    <a:pt x="3" y="8"/>
                  </a:cubicBezTo>
                  <a:cubicBezTo>
                    <a:pt x="4" y="6"/>
                    <a:pt x="3" y="5"/>
                    <a:pt x="4" y="5"/>
                  </a:cubicBezTo>
                  <a:cubicBezTo>
                    <a:pt x="6" y="3"/>
                    <a:pt x="6" y="6"/>
                    <a:pt x="6" y="5"/>
                  </a:cubicBezTo>
                  <a:cubicBezTo>
                    <a:pt x="7" y="5"/>
                    <a:pt x="3" y="0"/>
                    <a:pt x="7" y="1"/>
                  </a:cubicBezTo>
                </a:path>
              </a:pathLst>
            </a:custGeom>
            <a:grpFill/>
            <a:ln w="6350" cmpd="sng">
              <a:solidFill>
                <a:schemeClr val="bg1"/>
              </a:solidFill>
              <a:round/>
              <a:headEnd/>
              <a:tailEnd/>
            </a:ln>
          </p:spPr>
          <p:txBody>
            <a:bodyPr/>
            <a:lstStyle/>
            <a:p>
              <a:endParaRPr lang="en-GB" sz="1539" dirty="0"/>
            </a:p>
          </p:txBody>
        </p:sp>
        <p:sp>
          <p:nvSpPr>
            <p:cNvPr id="560" name="Freeform 184"/>
            <p:cNvSpPr>
              <a:spLocks noEditPoints="1"/>
            </p:cNvSpPr>
            <p:nvPr/>
          </p:nvSpPr>
          <p:spPr bwMode="auto">
            <a:xfrm>
              <a:off x="5148911" y="3206187"/>
              <a:ext cx="179959" cy="130147"/>
            </a:xfrm>
            <a:custGeom>
              <a:avLst/>
              <a:gdLst/>
              <a:ahLst/>
              <a:cxnLst>
                <a:cxn ang="0">
                  <a:pos x="4" y="33"/>
                </a:cxn>
                <a:cxn ang="0">
                  <a:pos x="1" y="30"/>
                </a:cxn>
                <a:cxn ang="0">
                  <a:pos x="0" y="19"/>
                </a:cxn>
                <a:cxn ang="0">
                  <a:pos x="16" y="3"/>
                </a:cxn>
                <a:cxn ang="0">
                  <a:pos x="20" y="5"/>
                </a:cxn>
                <a:cxn ang="0">
                  <a:pos x="18" y="11"/>
                </a:cxn>
                <a:cxn ang="0">
                  <a:pos x="20" y="17"/>
                </a:cxn>
                <a:cxn ang="0">
                  <a:pos x="21" y="21"/>
                </a:cxn>
                <a:cxn ang="0">
                  <a:pos x="18" y="19"/>
                </a:cxn>
                <a:cxn ang="0">
                  <a:pos x="15" y="25"/>
                </a:cxn>
                <a:cxn ang="0">
                  <a:pos x="12" y="30"/>
                </a:cxn>
                <a:cxn ang="0">
                  <a:pos x="12" y="35"/>
                </a:cxn>
                <a:cxn ang="0">
                  <a:pos x="15" y="38"/>
                </a:cxn>
                <a:cxn ang="0">
                  <a:pos x="10" y="38"/>
                </a:cxn>
                <a:cxn ang="0">
                  <a:pos x="4" y="38"/>
                </a:cxn>
                <a:cxn ang="0">
                  <a:pos x="53" y="31"/>
                </a:cxn>
                <a:cxn ang="0">
                  <a:pos x="53" y="31"/>
                </a:cxn>
                <a:cxn ang="0">
                  <a:pos x="24" y="7"/>
                </a:cxn>
                <a:cxn ang="0">
                  <a:pos x="21" y="30"/>
                </a:cxn>
                <a:cxn ang="0">
                  <a:pos x="18" y="28"/>
                </a:cxn>
                <a:cxn ang="0">
                  <a:pos x="13" y="30"/>
                </a:cxn>
                <a:cxn ang="0">
                  <a:pos x="16" y="33"/>
                </a:cxn>
                <a:cxn ang="0">
                  <a:pos x="21" y="35"/>
                </a:cxn>
                <a:cxn ang="0">
                  <a:pos x="20" y="27"/>
                </a:cxn>
                <a:cxn ang="0">
                  <a:pos x="20" y="27"/>
                </a:cxn>
                <a:cxn ang="0">
                  <a:pos x="21" y="36"/>
                </a:cxn>
                <a:cxn ang="0">
                  <a:pos x="23" y="35"/>
                </a:cxn>
                <a:cxn ang="0">
                  <a:pos x="30" y="39"/>
                </a:cxn>
                <a:cxn ang="0">
                  <a:pos x="26" y="36"/>
                </a:cxn>
                <a:cxn ang="0">
                  <a:pos x="29" y="41"/>
                </a:cxn>
                <a:cxn ang="0">
                  <a:pos x="32" y="38"/>
                </a:cxn>
                <a:cxn ang="0">
                  <a:pos x="32" y="35"/>
                </a:cxn>
                <a:cxn ang="0">
                  <a:pos x="33" y="31"/>
                </a:cxn>
                <a:cxn ang="0">
                  <a:pos x="36" y="24"/>
                </a:cxn>
                <a:cxn ang="0">
                  <a:pos x="30" y="24"/>
                </a:cxn>
                <a:cxn ang="0">
                  <a:pos x="29" y="25"/>
                </a:cxn>
                <a:cxn ang="0">
                  <a:pos x="26" y="24"/>
                </a:cxn>
                <a:cxn ang="0">
                  <a:pos x="23" y="27"/>
                </a:cxn>
                <a:cxn ang="0">
                  <a:pos x="24" y="31"/>
                </a:cxn>
                <a:cxn ang="0">
                  <a:pos x="27" y="33"/>
                </a:cxn>
                <a:cxn ang="0">
                  <a:pos x="29" y="35"/>
                </a:cxn>
                <a:cxn ang="0">
                  <a:pos x="30" y="38"/>
                </a:cxn>
                <a:cxn ang="0">
                  <a:pos x="32" y="39"/>
                </a:cxn>
                <a:cxn ang="0">
                  <a:pos x="35" y="36"/>
                </a:cxn>
              </a:cxnLst>
              <a:rect l="0" t="0" r="r" b="b"/>
              <a:pathLst>
                <a:path w="58" h="42">
                  <a:moveTo>
                    <a:pt x="3" y="35"/>
                  </a:moveTo>
                  <a:cubicBezTo>
                    <a:pt x="3" y="31"/>
                    <a:pt x="4" y="36"/>
                    <a:pt x="4" y="33"/>
                  </a:cubicBezTo>
                  <a:cubicBezTo>
                    <a:pt x="4" y="30"/>
                    <a:pt x="3" y="31"/>
                    <a:pt x="3" y="30"/>
                  </a:cubicBezTo>
                  <a:cubicBezTo>
                    <a:pt x="1" y="28"/>
                    <a:pt x="3" y="31"/>
                    <a:pt x="1" y="30"/>
                  </a:cubicBezTo>
                  <a:cubicBezTo>
                    <a:pt x="0" y="28"/>
                    <a:pt x="0" y="30"/>
                    <a:pt x="0" y="28"/>
                  </a:cubicBezTo>
                  <a:cubicBezTo>
                    <a:pt x="1" y="25"/>
                    <a:pt x="0" y="24"/>
                    <a:pt x="0" y="19"/>
                  </a:cubicBezTo>
                  <a:cubicBezTo>
                    <a:pt x="1" y="14"/>
                    <a:pt x="1" y="8"/>
                    <a:pt x="7" y="8"/>
                  </a:cubicBezTo>
                  <a:cubicBezTo>
                    <a:pt x="13" y="10"/>
                    <a:pt x="13" y="3"/>
                    <a:pt x="16" y="3"/>
                  </a:cubicBezTo>
                  <a:cubicBezTo>
                    <a:pt x="20" y="3"/>
                    <a:pt x="20" y="0"/>
                    <a:pt x="20" y="0"/>
                  </a:cubicBezTo>
                  <a:cubicBezTo>
                    <a:pt x="21" y="2"/>
                    <a:pt x="18" y="2"/>
                    <a:pt x="20" y="5"/>
                  </a:cubicBezTo>
                  <a:cubicBezTo>
                    <a:pt x="20" y="7"/>
                    <a:pt x="20" y="8"/>
                    <a:pt x="20" y="8"/>
                  </a:cubicBezTo>
                  <a:cubicBezTo>
                    <a:pt x="18" y="10"/>
                    <a:pt x="18" y="10"/>
                    <a:pt x="18" y="11"/>
                  </a:cubicBezTo>
                  <a:cubicBezTo>
                    <a:pt x="16" y="13"/>
                    <a:pt x="20" y="14"/>
                    <a:pt x="18" y="16"/>
                  </a:cubicBezTo>
                  <a:cubicBezTo>
                    <a:pt x="16" y="17"/>
                    <a:pt x="18" y="16"/>
                    <a:pt x="20" y="17"/>
                  </a:cubicBezTo>
                  <a:cubicBezTo>
                    <a:pt x="20" y="17"/>
                    <a:pt x="24" y="16"/>
                    <a:pt x="23" y="19"/>
                  </a:cubicBezTo>
                  <a:cubicBezTo>
                    <a:pt x="23" y="21"/>
                    <a:pt x="21" y="22"/>
                    <a:pt x="21" y="21"/>
                  </a:cubicBezTo>
                  <a:cubicBezTo>
                    <a:pt x="20" y="21"/>
                    <a:pt x="20" y="22"/>
                    <a:pt x="20" y="22"/>
                  </a:cubicBezTo>
                  <a:cubicBezTo>
                    <a:pt x="18" y="21"/>
                    <a:pt x="20" y="19"/>
                    <a:pt x="18" y="19"/>
                  </a:cubicBezTo>
                  <a:cubicBezTo>
                    <a:pt x="16" y="19"/>
                    <a:pt x="18" y="24"/>
                    <a:pt x="16" y="25"/>
                  </a:cubicBezTo>
                  <a:cubicBezTo>
                    <a:pt x="16" y="27"/>
                    <a:pt x="13" y="24"/>
                    <a:pt x="15" y="25"/>
                  </a:cubicBezTo>
                  <a:cubicBezTo>
                    <a:pt x="16" y="27"/>
                    <a:pt x="13" y="27"/>
                    <a:pt x="13" y="28"/>
                  </a:cubicBezTo>
                  <a:cubicBezTo>
                    <a:pt x="15" y="28"/>
                    <a:pt x="10" y="28"/>
                    <a:pt x="12" y="30"/>
                  </a:cubicBezTo>
                  <a:cubicBezTo>
                    <a:pt x="12" y="31"/>
                    <a:pt x="12" y="31"/>
                    <a:pt x="12" y="31"/>
                  </a:cubicBezTo>
                  <a:cubicBezTo>
                    <a:pt x="13" y="33"/>
                    <a:pt x="10" y="33"/>
                    <a:pt x="12" y="35"/>
                  </a:cubicBezTo>
                  <a:cubicBezTo>
                    <a:pt x="12" y="36"/>
                    <a:pt x="12" y="35"/>
                    <a:pt x="15" y="36"/>
                  </a:cubicBezTo>
                  <a:cubicBezTo>
                    <a:pt x="16" y="38"/>
                    <a:pt x="15" y="38"/>
                    <a:pt x="15" y="38"/>
                  </a:cubicBezTo>
                  <a:cubicBezTo>
                    <a:pt x="13" y="36"/>
                    <a:pt x="13" y="38"/>
                    <a:pt x="13" y="38"/>
                  </a:cubicBezTo>
                  <a:cubicBezTo>
                    <a:pt x="12" y="38"/>
                    <a:pt x="12" y="36"/>
                    <a:pt x="10" y="38"/>
                  </a:cubicBezTo>
                  <a:cubicBezTo>
                    <a:pt x="10" y="38"/>
                    <a:pt x="9" y="38"/>
                    <a:pt x="7" y="38"/>
                  </a:cubicBezTo>
                  <a:cubicBezTo>
                    <a:pt x="6" y="36"/>
                    <a:pt x="6" y="38"/>
                    <a:pt x="4" y="38"/>
                  </a:cubicBezTo>
                  <a:cubicBezTo>
                    <a:pt x="4" y="31"/>
                    <a:pt x="3" y="36"/>
                    <a:pt x="3" y="35"/>
                  </a:cubicBezTo>
                  <a:close/>
                  <a:moveTo>
                    <a:pt x="53" y="31"/>
                  </a:moveTo>
                  <a:cubicBezTo>
                    <a:pt x="55" y="31"/>
                    <a:pt x="58" y="35"/>
                    <a:pt x="56" y="36"/>
                  </a:cubicBezTo>
                  <a:cubicBezTo>
                    <a:pt x="53" y="36"/>
                    <a:pt x="52" y="33"/>
                    <a:pt x="53" y="31"/>
                  </a:cubicBezTo>
                  <a:close/>
                  <a:moveTo>
                    <a:pt x="23" y="7"/>
                  </a:moveTo>
                  <a:cubicBezTo>
                    <a:pt x="23" y="7"/>
                    <a:pt x="26" y="7"/>
                    <a:pt x="24" y="7"/>
                  </a:cubicBezTo>
                  <a:cubicBezTo>
                    <a:pt x="24" y="8"/>
                    <a:pt x="23" y="8"/>
                    <a:pt x="23" y="7"/>
                  </a:cubicBezTo>
                  <a:close/>
                  <a:moveTo>
                    <a:pt x="21" y="30"/>
                  </a:moveTo>
                  <a:cubicBezTo>
                    <a:pt x="20" y="28"/>
                    <a:pt x="20" y="28"/>
                    <a:pt x="20" y="28"/>
                  </a:cubicBezTo>
                  <a:cubicBezTo>
                    <a:pt x="20" y="30"/>
                    <a:pt x="20" y="30"/>
                    <a:pt x="18" y="28"/>
                  </a:cubicBezTo>
                  <a:cubicBezTo>
                    <a:pt x="18" y="28"/>
                    <a:pt x="15" y="30"/>
                    <a:pt x="13" y="30"/>
                  </a:cubicBezTo>
                  <a:cubicBezTo>
                    <a:pt x="13" y="28"/>
                    <a:pt x="12" y="30"/>
                    <a:pt x="13" y="30"/>
                  </a:cubicBezTo>
                  <a:cubicBezTo>
                    <a:pt x="15" y="31"/>
                    <a:pt x="15" y="31"/>
                    <a:pt x="15" y="33"/>
                  </a:cubicBezTo>
                  <a:cubicBezTo>
                    <a:pt x="15" y="35"/>
                    <a:pt x="15" y="33"/>
                    <a:pt x="16" y="33"/>
                  </a:cubicBezTo>
                  <a:cubicBezTo>
                    <a:pt x="16" y="35"/>
                    <a:pt x="15" y="35"/>
                    <a:pt x="16" y="35"/>
                  </a:cubicBezTo>
                  <a:cubicBezTo>
                    <a:pt x="20" y="35"/>
                    <a:pt x="20" y="36"/>
                    <a:pt x="21" y="35"/>
                  </a:cubicBezTo>
                  <a:cubicBezTo>
                    <a:pt x="23" y="33"/>
                    <a:pt x="21" y="31"/>
                    <a:pt x="21" y="30"/>
                  </a:cubicBezTo>
                  <a:close/>
                  <a:moveTo>
                    <a:pt x="20" y="27"/>
                  </a:moveTo>
                  <a:cubicBezTo>
                    <a:pt x="20" y="25"/>
                    <a:pt x="20" y="24"/>
                    <a:pt x="20" y="24"/>
                  </a:cubicBezTo>
                  <a:cubicBezTo>
                    <a:pt x="21" y="25"/>
                    <a:pt x="20" y="27"/>
                    <a:pt x="20" y="27"/>
                  </a:cubicBezTo>
                  <a:close/>
                  <a:moveTo>
                    <a:pt x="23" y="35"/>
                  </a:moveTo>
                  <a:cubicBezTo>
                    <a:pt x="23" y="35"/>
                    <a:pt x="21" y="35"/>
                    <a:pt x="21" y="36"/>
                  </a:cubicBezTo>
                  <a:cubicBezTo>
                    <a:pt x="21" y="36"/>
                    <a:pt x="20" y="38"/>
                    <a:pt x="20" y="39"/>
                  </a:cubicBezTo>
                  <a:cubicBezTo>
                    <a:pt x="21" y="41"/>
                    <a:pt x="21" y="36"/>
                    <a:pt x="23" y="35"/>
                  </a:cubicBezTo>
                  <a:close/>
                  <a:moveTo>
                    <a:pt x="29" y="41"/>
                  </a:moveTo>
                  <a:cubicBezTo>
                    <a:pt x="30" y="41"/>
                    <a:pt x="30" y="39"/>
                    <a:pt x="30" y="39"/>
                  </a:cubicBezTo>
                  <a:cubicBezTo>
                    <a:pt x="29" y="38"/>
                    <a:pt x="29" y="36"/>
                    <a:pt x="29" y="38"/>
                  </a:cubicBezTo>
                  <a:cubicBezTo>
                    <a:pt x="29" y="38"/>
                    <a:pt x="27" y="38"/>
                    <a:pt x="26" y="36"/>
                  </a:cubicBezTo>
                  <a:cubicBezTo>
                    <a:pt x="24" y="36"/>
                    <a:pt x="24" y="38"/>
                    <a:pt x="24" y="38"/>
                  </a:cubicBezTo>
                  <a:cubicBezTo>
                    <a:pt x="23" y="39"/>
                    <a:pt x="27" y="41"/>
                    <a:pt x="29" y="41"/>
                  </a:cubicBezTo>
                  <a:close/>
                  <a:moveTo>
                    <a:pt x="32" y="39"/>
                  </a:moveTo>
                  <a:cubicBezTo>
                    <a:pt x="33" y="38"/>
                    <a:pt x="32" y="38"/>
                    <a:pt x="32" y="38"/>
                  </a:cubicBezTo>
                  <a:cubicBezTo>
                    <a:pt x="30" y="36"/>
                    <a:pt x="30" y="36"/>
                    <a:pt x="32" y="36"/>
                  </a:cubicBezTo>
                  <a:cubicBezTo>
                    <a:pt x="32" y="36"/>
                    <a:pt x="33" y="36"/>
                    <a:pt x="32" y="35"/>
                  </a:cubicBezTo>
                  <a:cubicBezTo>
                    <a:pt x="32" y="33"/>
                    <a:pt x="32" y="33"/>
                    <a:pt x="33" y="33"/>
                  </a:cubicBezTo>
                  <a:cubicBezTo>
                    <a:pt x="35" y="33"/>
                    <a:pt x="35" y="31"/>
                    <a:pt x="33" y="31"/>
                  </a:cubicBezTo>
                  <a:cubicBezTo>
                    <a:pt x="32" y="30"/>
                    <a:pt x="33" y="28"/>
                    <a:pt x="35" y="28"/>
                  </a:cubicBezTo>
                  <a:cubicBezTo>
                    <a:pt x="36" y="28"/>
                    <a:pt x="35" y="25"/>
                    <a:pt x="36" y="24"/>
                  </a:cubicBezTo>
                  <a:cubicBezTo>
                    <a:pt x="36" y="22"/>
                    <a:pt x="35" y="22"/>
                    <a:pt x="33" y="22"/>
                  </a:cubicBezTo>
                  <a:cubicBezTo>
                    <a:pt x="32" y="21"/>
                    <a:pt x="30" y="24"/>
                    <a:pt x="30" y="24"/>
                  </a:cubicBezTo>
                  <a:cubicBezTo>
                    <a:pt x="30" y="25"/>
                    <a:pt x="30" y="25"/>
                    <a:pt x="30" y="27"/>
                  </a:cubicBezTo>
                  <a:cubicBezTo>
                    <a:pt x="30" y="28"/>
                    <a:pt x="29" y="27"/>
                    <a:pt x="29" y="25"/>
                  </a:cubicBezTo>
                  <a:cubicBezTo>
                    <a:pt x="29" y="25"/>
                    <a:pt x="30" y="24"/>
                    <a:pt x="29" y="24"/>
                  </a:cubicBezTo>
                  <a:cubicBezTo>
                    <a:pt x="27" y="25"/>
                    <a:pt x="26" y="24"/>
                    <a:pt x="26" y="24"/>
                  </a:cubicBezTo>
                  <a:cubicBezTo>
                    <a:pt x="24" y="24"/>
                    <a:pt x="29" y="24"/>
                    <a:pt x="26" y="27"/>
                  </a:cubicBezTo>
                  <a:cubicBezTo>
                    <a:pt x="24" y="27"/>
                    <a:pt x="23" y="27"/>
                    <a:pt x="23" y="27"/>
                  </a:cubicBezTo>
                  <a:cubicBezTo>
                    <a:pt x="21" y="27"/>
                    <a:pt x="24" y="28"/>
                    <a:pt x="24" y="28"/>
                  </a:cubicBezTo>
                  <a:cubicBezTo>
                    <a:pt x="24" y="30"/>
                    <a:pt x="26" y="30"/>
                    <a:pt x="24" y="31"/>
                  </a:cubicBezTo>
                  <a:cubicBezTo>
                    <a:pt x="23" y="31"/>
                    <a:pt x="26" y="31"/>
                    <a:pt x="26" y="33"/>
                  </a:cubicBezTo>
                  <a:cubicBezTo>
                    <a:pt x="26" y="35"/>
                    <a:pt x="26" y="33"/>
                    <a:pt x="27" y="33"/>
                  </a:cubicBezTo>
                  <a:cubicBezTo>
                    <a:pt x="29" y="35"/>
                    <a:pt x="29" y="33"/>
                    <a:pt x="29" y="35"/>
                  </a:cubicBezTo>
                  <a:cubicBezTo>
                    <a:pt x="29" y="36"/>
                    <a:pt x="29" y="35"/>
                    <a:pt x="29" y="35"/>
                  </a:cubicBezTo>
                  <a:cubicBezTo>
                    <a:pt x="27" y="36"/>
                    <a:pt x="30" y="36"/>
                    <a:pt x="29" y="36"/>
                  </a:cubicBezTo>
                  <a:cubicBezTo>
                    <a:pt x="29" y="36"/>
                    <a:pt x="29" y="38"/>
                    <a:pt x="30" y="38"/>
                  </a:cubicBezTo>
                  <a:cubicBezTo>
                    <a:pt x="30" y="39"/>
                    <a:pt x="30" y="41"/>
                    <a:pt x="32" y="41"/>
                  </a:cubicBezTo>
                  <a:cubicBezTo>
                    <a:pt x="32" y="42"/>
                    <a:pt x="32" y="39"/>
                    <a:pt x="32" y="39"/>
                  </a:cubicBezTo>
                  <a:close/>
                  <a:moveTo>
                    <a:pt x="33" y="36"/>
                  </a:moveTo>
                  <a:cubicBezTo>
                    <a:pt x="33" y="36"/>
                    <a:pt x="33" y="35"/>
                    <a:pt x="35" y="36"/>
                  </a:cubicBezTo>
                  <a:cubicBezTo>
                    <a:pt x="36" y="36"/>
                    <a:pt x="32" y="38"/>
                    <a:pt x="33" y="36"/>
                  </a:cubicBezTo>
                  <a:close/>
                </a:path>
              </a:pathLst>
            </a:custGeom>
            <a:grpFill/>
            <a:ln w="6350" cmpd="sng">
              <a:solidFill>
                <a:schemeClr val="bg1"/>
              </a:solidFill>
              <a:round/>
              <a:headEnd/>
              <a:tailEnd/>
            </a:ln>
          </p:spPr>
          <p:txBody>
            <a:bodyPr/>
            <a:lstStyle/>
            <a:p>
              <a:endParaRPr lang="en-GB" sz="1539" dirty="0"/>
            </a:p>
          </p:txBody>
        </p:sp>
        <p:sp>
          <p:nvSpPr>
            <p:cNvPr id="561" name="Freeform 185"/>
            <p:cNvSpPr>
              <a:spLocks noEditPoints="1"/>
            </p:cNvSpPr>
            <p:nvPr/>
          </p:nvSpPr>
          <p:spPr bwMode="auto">
            <a:xfrm>
              <a:off x="5092672" y="3318660"/>
              <a:ext cx="229770" cy="286002"/>
            </a:xfrm>
            <a:custGeom>
              <a:avLst/>
              <a:gdLst/>
              <a:ahLst/>
              <a:cxnLst>
                <a:cxn ang="0">
                  <a:pos x="56" y="81"/>
                </a:cxn>
                <a:cxn ang="0">
                  <a:pos x="57" y="90"/>
                </a:cxn>
                <a:cxn ang="0">
                  <a:pos x="51" y="87"/>
                </a:cxn>
                <a:cxn ang="0">
                  <a:pos x="41" y="90"/>
                </a:cxn>
                <a:cxn ang="0">
                  <a:pos x="36" y="92"/>
                </a:cxn>
                <a:cxn ang="0">
                  <a:pos x="26" y="89"/>
                </a:cxn>
                <a:cxn ang="0">
                  <a:pos x="20" y="89"/>
                </a:cxn>
                <a:cxn ang="0">
                  <a:pos x="18" y="73"/>
                </a:cxn>
                <a:cxn ang="0">
                  <a:pos x="9" y="70"/>
                </a:cxn>
                <a:cxn ang="0">
                  <a:pos x="6" y="62"/>
                </a:cxn>
                <a:cxn ang="0">
                  <a:pos x="4" y="55"/>
                </a:cxn>
                <a:cxn ang="0">
                  <a:pos x="1" y="48"/>
                </a:cxn>
                <a:cxn ang="0">
                  <a:pos x="3" y="42"/>
                </a:cxn>
                <a:cxn ang="0">
                  <a:pos x="7" y="36"/>
                </a:cxn>
                <a:cxn ang="0">
                  <a:pos x="7" y="30"/>
                </a:cxn>
                <a:cxn ang="0">
                  <a:pos x="12" y="22"/>
                </a:cxn>
                <a:cxn ang="0">
                  <a:pos x="15" y="16"/>
                </a:cxn>
                <a:cxn ang="0">
                  <a:pos x="21" y="17"/>
                </a:cxn>
                <a:cxn ang="0">
                  <a:pos x="23" y="14"/>
                </a:cxn>
                <a:cxn ang="0">
                  <a:pos x="26" y="13"/>
                </a:cxn>
                <a:cxn ang="0">
                  <a:pos x="24" y="10"/>
                </a:cxn>
                <a:cxn ang="0">
                  <a:pos x="26" y="5"/>
                </a:cxn>
                <a:cxn ang="0">
                  <a:pos x="26" y="2"/>
                </a:cxn>
                <a:cxn ang="0">
                  <a:pos x="32" y="2"/>
                </a:cxn>
                <a:cxn ang="0">
                  <a:pos x="33" y="7"/>
                </a:cxn>
                <a:cxn ang="0">
                  <a:pos x="41" y="8"/>
                </a:cxn>
                <a:cxn ang="0">
                  <a:pos x="39" y="13"/>
                </a:cxn>
                <a:cxn ang="0">
                  <a:pos x="48" y="10"/>
                </a:cxn>
                <a:cxn ang="0">
                  <a:pos x="56" y="7"/>
                </a:cxn>
                <a:cxn ang="0">
                  <a:pos x="64" y="11"/>
                </a:cxn>
                <a:cxn ang="0">
                  <a:pos x="67" y="16"/>
                </a:cxn>
                <a:cxn ang="0">
                  <a:pos x="68" y="28"/>
                </a:cxn>
                <a:cxn ang="0">
                  <a:pos x="70" y="41"/>
                </a:cxn>
                <a:cxn ang="0">
                  <a:pos x="68" y="48"/>
                </a:cxn>
                <a:cxn ang="0">
                  <a:pos x="54" y="56"/>
                </a:cxn>
                <a:cxn ang="0">
                  <a:pos x="56" y="67"/>
                </a:cxn>
                <a:cxn ang="0">
                  <a:pos x="61" y="80"/>
                </a:cxn>
                <a:cxn ang="0">
                  <a:pos x="64" y="11"/>
                </a:cxn>
                <a:cxn ang="0">
                  <a:pos x="64" y="14"/>
                </a:cxn>
                <a:cxn ang="0">
                  <a:pos x="67" y="13"/>
                </a:cxn>
                <a:cxn ang="0">
                  <a:pos x="44" y="7"/>
                </a:cxn>
                <a:cxn ang="0">
                  <a:pos x="61" y="10"/>
                </a:cxn>
                <a:cxn ang="0">
                  <a:pos x="62" y="8"/>
                </a:cxn>
                <a:cxn ang="0">
                  <a:pos x="59" y="3"/>
                </a:cxn>
                <a:cxn ang="0">
                  <a:pos x="59" y="5"/>
                </a:cxn>
                <a:cxn ang="0">
                  <a:pos x="59" y="10"/>
                </a:cxn>
              </a:cxnLst>
              <a:rect l="0" t="0" r="r" b="b"/>
              <a:pathLst>
                <a:path w="74" h="92">
                  <a:moveTo>
                    <a:pt x="61" y="80"/>
                  </a:moveTo>
                  <a:cubicBezTo>
                    <a:pt x="61" y="81"/>
                    <a:pt x="59" y="80"/>
                    <a:pt x="56" y="81"/>
                  </a:cubicBezTo>
                  <a:cubicBezTo>
                    <a:pt x="54" y="84"/>
                    <a:pt x="59" y="86"/>
                    <a:pt x="57" y="86"/>
                  </a:cubicBezTo>
                  <a:cubicBezTo>
                    <a:pt x="54" y="87"/>
                    <a:pt x="59" y="89"/>
                    <a:pt x="57" y="90"/>
                  </a:cubicBezTo>
                  <a:cubicBezTo>
                    <a:pt x="56" y="92"/>
                    <a:pt x="56" y="87"/>
                    <a:pt x="54" y="89"/>
                  </a:cubicBezTo>
                  <a:cubicBezTo>
                    <a:pt x="53" y="89"/>
                    <a:pt x="51" y="86"/>
                    <a:pt x="51" y="87"/>
                  </a:cubicBezTo>
                  <a:cubicBezTo>
                    <a:pt x="50" y="90"/>
                    <a:pt x="48" y="87"/>
                    <a:pt x="47" y="89"/>
                  </a:cubicBezTo>
                  <a:cubicBezTo>
                    <a:pt x="44" y="90"/>
                    <a:pt x="42" y="92"/>
                    <a:pt x="41" y="90"/>
                  </a:cubicBezTo>
                  <a:cubicBezTo>
                    <a:pt x="41" y="89"/>
                    <a:pt x="39" y="90"/>
                    <a:pt x="38" y="89"/>
                  </a:cubicBezTo>
                  <a:cubicBezTo>
                    <a:pt x="36" y="89"/>
                    <a:pt x="38" y="92"/>
                    <a:pt x="36" y="92"/>
                  </a:cubicBezTo>
                  <a:cubicBezTo>
                    <a:pt x="35" y="92"/>
                    <a:pt x="33" y="87"/>
                    <a:pt x="30" y="90"/>
                  </a:cubicBezTo>
                  <a:cubicBezTo>
                    <a:pt x="29" y="89"/>
                    <a:pt x="27" y="87"/>
                    <a:pt x="26" y="89"/>
                  </a:cubicBezTo>
                  <a:cubicBezTo>
                    <a:pt x="24" y="89"/>
                    <a:pt x="24" y="86"/>
                    <a:pt x="23" y="87"/>
                  </a:cubicBezTo>
                  <a:cubicBezTo>
                    <a:pt x="20" y="87"/>
                    <a:pt x="23" y="89"/>
                    <a:pt x="20" y="89"/>
                  </a:cubicBezTo>
                  <a:cubicBezTo>
                    <a:pt x="16" y="89"/>
                    <a:pt x="16" y="90"/>
                    <a:pt x="13" y="89"/>
                  </a:cubicBezTo>
                  <a:cubicBezTo>
                    <a:pt x="13" y="76"/>
                    <a:pt x="21" y="73"/>
                    <a:pt x="18" y="73"/>
                  </a:cubicBezTo>
                  <a:cubicBezTo>
                    <a:pt x="16" y="72"/>
                    <a:pt x="15" y="70"/>
                    <a:pt x="12" y="72"/>
                  </a:cubicBezTo>
                  <a:cubicBezTo>
                    <a:pt x="9" y="72"/>
                    <a:pt x="10" y="70"/>
                    <a:pt x="9" y="70"/>
                  </a:cubicBezTo>
                  <a:cubicBezTo>
                    <a:pt x="6" y="70"/>
                    <a:pt x="7" y="67"/>
                    <a:pt x="4" y="67"/>
                  </a:cubicBezTo>
                  <a:cubicBezTo>
                    <a:pt x="4" y="64"/>
                    <a:pt x="7" y="64"/>
                    <a:pt x="6" y="62"/>
                  </a:cubicBezTo>
                  <a:cubicBezTo>
                    <a:pt x="6" y="62"/>
                    <a:pt x="3" y="62"/>
                    <a:pt x="3" y="58"/>
                  </a:cubicBezTo>
                  <a:cubicBezTo>
                    <a:pt x="7" y="55"/>
                    <a:pt x="3" y="56"/>
                    <a:pt x="4" y="55"/>
                  </a:cubicBezTo>
                  <a:cubicBezTo>
                    <a:pt x="4" y="53"/>
                    <a:pt x="3" y="53"/>
                    <a:pt x="1" y="52"/>
                  </a:cubicBezTo>
                  <a:cubicBezTo>
                    <a:pt x="1" y="52"/>
                    <a:pt x="4" y="50"/>
                    <a:pt x="1" y="48"/>
                  </a:cubicBezTo>
                  <a:cubicBezTo>
                    <a:pt x="0" y="48"/>
                    <a:pt x="3" y="48"/>
                    <a:pt x="3" y="47"/>
                  </a:cubicBezTo>
                  <a:cubicBezTo>
                    <a:pt x="3" y="45"/>
                    <a:pt x="4" y="45"/>
                    <a:pt x="3" y="42"/>
                  </a:cubicBezTo>
                  <a:cubicBezTo>
                    <a:pt x="1" y="39"/>
                    <a:pt x="1" y="38"/>
                    <a:pt x="4" y="39"/>
                  </a:cubicBezTo>
                  <a:cubicBezTo>
                    <a:pt x="6" y="39"/>
                    <a:pt x="9" y="38"/>
                    <a:pt x="7" y="36"/>
                  </a:cubicBezTo>
                  <a:cubicBezTo>
                    <a:pt x="6" y="36"/>
                    <a:pt x="10" y="34"/>
                    <a:pt x="10" y="33"/>
                  </a:cubicBezTo>
                  <a:cubicBezTo>
                    <a:pt x="10" y="30"/>
                    <a:pt x="7" y="33"/>
                    <a:pt x="7" y="30"/>
                  </a:cubicBezTo>
                  <a:cubicBezTo>
                    <a:pt x="7" y="28"/>
                    <a:pt x="7" y="28"/>
                    <a:pt x="9" y="28"/>
                  </a:cubicBezTo>
                  <a:cubicBezTo>
                    <a:pt x="10" y="30"/>
                    <a:pt x="10" y="28"/>
                    <a:pt x="12" y="22"/>
                  </a:cubicBezTo>
                  <a:cubicBezTo>
                    <a:pt x="12" y="21"/>
                    <a:pt x="9" y="22"/>
                    <a:pt x="10" y="19"/>
                  </a:cubicBezTo>
                  <a:cubicBezTo>
                    <a:pt x="10" y="16"/>
                    <a:pt x="12" y="16"/>
                    <a:pt x="15" y="16"/>
                  </a:cubicBezTo>
                  <a:cubicBezTo>
                    <a:pt x="21" y="16"/>
                    <a:pt x="16" y="17"/>
                    <a:pt x="20" y="19"/>
                  </a:cubicBezTo>
                  <a:cubicBezTo>
                    <a:pt x="21" y="21"/>
                    <a:pt x="18" y="17"/>
                    <a:pt x="21" y="17"/>
                  </a:cubicBezTo>
                  <a:cubicBezTo>
                    <a:pt x="23" y="17"/>
                    <a:pt x="21" y="21"/>
                    <a:pt x="23" y="21"/>
                  </a:cubicBezTo>
                  <a:cubicBezTo>
                    <a:pt x="24" y="19"/>
                    <a:pt x="21" y="13"/>
                    <a:pt x="23" y="14"/>
                  </a:cubicBezTo>
                  <a:cubicBezTo>
                    <a:pt x="26" y="14"/>
                    <a:pt x="27" y="14"/>
                    <a:pt x="29" y="16"/>
                  </a:cubicBezTo>
                  <a:cubicBezTo>
                    <a:pt x="30" y="17"/>
                    <a:pt x="29" y="14"/>
                    <a:pt x="26" y="13"/>
                  </a:cubicBezTo>
                  <a:cubicBezTo>
                    <a:pt x="24" y="13"/>
                    <a:pt x="24" y="13"/>
                    <a:pt x="26" y="11"/>
                  </a:cubicBezTo>
                  <a:cubicBezTo>
                    <a:pt x="27" y="11"/>
                    <a:pt x="23" y="11"/>
                    <a:pt x="24" y="10"/>
                  </a:cubicBezTo>
                  <a:cubicBezTo>
                    <a:pt x="26" y="8"/>
                    <a:pt x="23" y="10"/>
                    <a:pt x="23" y="8"/>
                  </a:cubicBezTo>
                  <a:cubicBezTo>
                    <a:pt x="23" y="7"/>
                    <a:pt x="27" y="8"/>
                    <a:pt x="26" y="5"/>
                  </a:cubicBezTo>
                  <a:cubicBezTo>
                    <a:pt x="24" y="3"/>
                    <a:pt x="23" y="3"/>
                    <a:pt x="23" y="2"/>
                  </a:cubicBezTo>
                  <a:cubicBezTo>
                    <a:pt x="24" y="2"/>
                    <a:pt x="24" y="0"/>
                    <a:pt x="26" y="2"/>
                  </a:cubicBezTo>
                  <a:cubicBezTo>
                    <a:pt x="27" y="2"/>
                    <a:pt x="29" y="2"/>
                    <a:pt x="29" y="2"/>
                  </a:cubicBezTo>
                  <a:cubicBezTo>
                    <a:pt x="30" y="3"/>
                    <a:pt x="30" y="2"/>
                    <a:pt x="32" y="2"/>
                  </a:cubicBezTo>
                  <a:cubicBezTo>
                    <a:pt x="33" y="3"/>
                    <a:pt x="33" y="2"/>
                    <a:pt x="33" y="3"/>
                  </a:cubicBezTo>
                  <a:cubicBezTo>
                    <a:pt x="35" y="7"/>
                    <a:pt x="32" y="7"/>
                    <a:pt x="33" y="7"/>
                  </a:cubicBezTo>
                  <a:cubicBezTo>
                    <a:pt x="35" y="7"/>
                    <a:pt x="35" y="8"/>
                    <a:pt x="36" y="7"/>
                  </a:cubicBezTo>
                  <a:cubicBezTo>
                    <a:pt x="38" y="7"/>
                    <a:pt x="36" y="10"/>
                    <a:pt x="41" y="8"/>
                  </a:cubicBezTo>
                  <a:cubicBezTo>
                    <a:pt x="44" y="7"/>
                    <a:pt x="42" y="8"/>
                    <a:pt x="42" y="10"/>
                  </a:cubicBezTo>
                  <a:cubicBezTo>
                    <a:pt x="44" y="11"/>
                    <a:pt x="39" y="11"/>
                    <a:pt x="39" y="13"/>
                  </a:cubicBezTo>
                  <a:cubicBezTo>
                    <a:pt x="41" y="14"/>
                    <a:pt x="42" y="11"/>
                    <a:pt x="44" y="13"/>
                  </a:cubicBezTo>
                  <a:cubicBezTo>
                    <a:pt x="47" y="14"/>
                    <a:pt x="44" y="10"/>
                    <a:pt x="48" y="10"/>
                  </a:cubicBezTo>
                  <a:cubicBezTo>
                    <a:pt x="51" y="10"/>
                    <a:pt x="53" y="7"/>
                    <a:pt x="53" y="7"/>
                  </a:cubicBezTo>
                  <a:cubicBezTo>
                    <a:pt x="54" y="5"/>
                    <a:pt x="54" y="8"/>
                    <a:pt x="56" y="7"/>
                  </a:cubicBezTo>
                  <a:cubicBezTo>
                    <a:pt x="57" y="7"/>
                    <a:pt x="56" y="8"/>
                    <a:pt x="59" y="10"/>
                  </a:cubicBezTo>
                  <a:cubicBezTo>
                    <a:pt x="61" y="13"/>
                    <a:pt x="64" y="10"/>
                    <a:pt x="64" y="11"/>
                  </a:cubicBezTo>
                  <a:cubicBezTo>
                    <a:pt x="64" y="13"/>
                    <a:pt x="64" y="13"/>
                    <a:pt x="64" y="13"/>
                  </a:cubicBezTo>
                  <a:cubicBezTo>
                    <a:pt x="64" y="14"/>
                    <a:pt x="64" y="16"/>
                    <a:pt x="67" y="16"/>
                  </a:cubicBezTo>
                  <a:cubicBezTo>
                    <a:pt x="67" y="16"/>
                    <a:pt x="67" y="16"/>
                    <a:pt x="67" y="16"/>
                  </a:cubicBezTo>
                  <a:cubicBezTo>
                    <a:pt x="70" y="24"/>
                    <a:pt x="64" y="25"/>
                    <a:pt x="68" y="28"/>
                  </a:cubicBezTo>
                  <a:cubicBezTo>
                    <a:pt x="73" y="31"/>
                    <a:pt x="68" y="31"/>
                    <a:pt x="70" y="33"/>
                  </a:cubicBezTo>
                  <a:cubicBezTo>
                    <a:pt x="73" y="38"/>
                    <a:pt x="70" y="38"/>
                    <a:pt x="70" y="41"/>
                  </a:cubicBezTo>
                  <a:cubicBezTo>
                    <a:pt x="71" y="45"/>
                    <a:pt x="74" y="41"/>
                    <a:pt x="73" y="50"/>
                  </a:cubicBezTo>
                  <a:cubicBezTo>
                    <a:pt x="70" y="52"/>
                    <a:pt x="68" y="48"/>
                    <a:pt x="68" y="48"/>
                  </a:cubicBezTo>
                  <a:cubicBezTo>
                    <a:pt x="67" y="48"/>
                    <a:pt x="70" y="50"/>
                    <a:pt x="65" y="52"/>
                  </a:cubicBezTo>
                  <a:cubicBezTo>
                    <a:pt x="61" y="52"/>
                    <a:pt x="59" y="55"/>
                    <a:pt x="54" y="56"/>
                  </a:cubicBezTo>
                  <a:cubicBezTo>
                    <a:pt x="51" y="58"/>
                    <a:pt x="50" y="58"/>
                    <a:pt x="51" y="61"/>
                  </a:cubicBezTo>
                  <a:cubicBezTo>
                    <a:pt x="54" y="64"/>
                    <a:pt x="50" y="66"/>
                    <a:pt x="56" y="67"/>
                  </a:cubicBezTo>
                  <a:cubicBezTo>
                    <a:pt x="59" y="69"/>
                    <a:pt x="59" y="72"/>
                    <a:pt x="64" y="75"/>
                  </a:cubicBezTo>
                  <a:cubicBezTo>
                    <a:pt x="64" y="80"/>
                    <a:pt x="61" y="76"/>
                    <a:pt x="61" y="80"/>
                  </a:cubicBezTo>
                  <a:close/>
                  <a:moveTo>
                    <a:pt x="67" y="13"/>
                  </a:moveTo>
                  <a:cubicBezTo>
                    <a:pt x="65" y="13"/>
                    <a:pt x="65" y="11"/>
                    <a:pt x="64" y="11"/>
                  </a:cubicBezTo>
                  <a:cubicBezTo>
                    <a:pt x="64" y="10"/>
                    <a:pt x="64" y="13"/>
                    <a:pt x="65" y="13"/>
                  </a:cubicBezTo>
                  <a:cubicBezTo>
                    <a:pt x="65" y="14"/>
                    <a:pt x="64" y="14"/>
                    <a:pt x="64" y="14"/>
                  </a:cubicBezTo>
                  <a:cubicBezTo>
                    <a:pt x="65" y="14"/>
                    <a:pt x="67" y="14"/>
                    <a:pt x="67" y="14"/>
                  </a:cubicBezTo>
                  <a:cubicBezTo>
                    <a:pt x="67" y="13"/>
                    <a:pt x="67" y="13"/>
                    <a:pt x="67" y="13"/>
                  </a:cubicBezTo>
                  <a:close/>
                  <a:moveTo>
                    <a:pt x="42" y="7"/>
                  </a:moveTo>
                  <a:cubicBezTo>
                    <a:pt x="42" y="5"/>
                    <a:pt x="44" y="7"/>
                    <a:pt x="44" y="7"/>
                  </a:cubicBezTo>
                  <a:cubicBezTo>
                    <a:pt x="44" y="8"/>
                    <a:pt x="41" y="7"/>
                    <a:pt x="42" y="7"/>
                  </a:cubicBezTo>
                  <a:close/>
                  <a:moveTo>
                    <a:pt x="61" y="10"/>
                  </a:moveTo>
                  <a:cubicBezTo>
                    <a:pt x="61" y="8"/>
                    <a:pt x="61" y="7"/>
                    <a:pt x="62" y="8"/>
                  </a:cubicBezTo>
                  <a:cubicBezTo>
                    <a:pt x="64" y="10"/>
                    <a:pt x="64" y="8"/>
                    <a:pt x="62" y="8"/>
                  </a:cubicBezTo>
                  <a:cubicBezTo>
                    <a:pt x="61" y="7"/>
                    <a:pt x="64" y="5"/>
                    <a:pt x="62" y="5"/>
                  </a:cubicBezTo>
                  <a:cubicBezTo>
                    <a:pt x="61" y="5"/>
                    <a:pt x="61" y="3"/>
                    <a:pt x="59" y="3"/>
                  </a:cubicBezTo>
                  <a:cubicBezTo>
                    <a:pt x="57" y="5"/>
                    <a:pt x="61" y="5"/>
                    <a:pt x="61" y="7"/>
                  </a:cubicBezTo>
                  <a:cubicBezTo>
                    <a:pt x="59" y="5"/>
                    <a:pt x="59" y="5"/>
                    <a:pt x="59" y="5"/>
                  </a:cubicBezTo>
                  <a:cubicBezTo>
                    <a:pt x="57" y="5"/>
                    <a:pt x="59" y="7"/>
                    <a:pt x="59" y="8"/>
                  </a:cubicBezTo>
                  <a:cubicBezTo>
                    <a:pt x="57" y="8"/>
                    <a:pt x="59" y="8"/>
                    <a:pt x="59" y="10"/>
                  </a:cubicBezTo>
                  <a:cubicBezTo>
                    <a:pt x="61" y="10"/>
                    <a:pt x="61" y="10"/>
                    <a:pt x="61" y="10"/>
                  </a:cubicBezTo>
                  <a:close/>
                </a:path>
              </a:pathLst>
            </a:custGeom>
            <a:grpFill/>
            <a:ln w="6350" cmpd="sng">
              <a:solidFill>
                <a:schemeClr val="bg1"/>
              </a:solidFill>
              <a:round/>
              <a:headEnd/>
              <a:tailEnd/>
            </a:ln>
          </p:spPr>
          <p:txBody>
            <a:bodyPr/>
            <a:lstStyle/>
            <a:p>
              <a:endParaRPr lang="en-GB" sz="1539" dirty="0"/>
            </a:p>
          </p:txBody>
        </p:sp>
        <p:sp>
          <p:nvSpPr>
            <p:cNvPr id="562" name="Freeform 186"/>
            <p:cNvSpPr>
              <a:spLocks/>
            </p:cNvSpPr>
            <p:nvPr/>
          </p:nvSpPr>
          <p:spPr bwMode="auto">
            <a:xfrm>
              <a:off x="5036435" y="3376503"/>
              <a:ext cx="93193" cy="99618"/>
            </a:xfrm>
            <a:custGeom>
              <a:avLst/>
              <a:gdLst/>
              <a:ahLst/>
              <a:cxnLst>
                <a:cxn ang="0">
                  <a:pos x="27" y="9"/>
                </a:cxn>
                <a:cxn ang="0">
                  <a:pos x="25" y="11"/>
                </a:cxn>
                <a:cxn ang="0">
                  <a:pos x="28" y="14"/>
                </a:cxn>
                <a:cxn ang="0">
                  <a:pos x="25" y="17"/>
                </a:cxn>
                <a:cxn ang="0">
                  <a:pos x="22" y="20"/>
                </a:cxn>
                <a:cxn ang="0">
                  <a:pos x="21" y="23"/>
                </a:cxn>
                <a:cxn ang="0">
                  <a:pos x="21" y="28"/>
                </a:cxn>
                <a:cxn ang="0">
                  <a:pos x="19" y="29"/>
                </a:cxn>
                <a:cxn ang="0">
                  <a:pos x="19" y="32"/>
                </a:cxn>
                <a:cxn ang="0">
                  <a:pos x="16" y="26"/>
                </a:cxn>
                <a:cxn ang="0">
                  <a:pos x="12" y="25"/>
                </a:cxn>
                <a:cxn ang="0">
                  <a:pos x="9" y="25"/>
                </a:cxn>
                <a:cxn ang="0">
                  <a:pos x="7" y="25"/>
                </a:cxn>
                <a:cxn ang="0">
                  <a:pos x="4" y="26"/>
                </a:cxn>
                <a:cxn ang="0">
                  <a:pos x="1" y="26"/>
                </a:cxn>
                <a:cxn ang="0">
                  <a:pos x="0" y="25"/>
                </a:cxn>
                <a:cxn ang="0">
                  <a:pos x="1" y="26"/>
                </a:cxn>
                <a:cxn ang="0">
                  <a:pos x="4" y="25"/>
                </a:cxn>
                <a:cxn ang="0">
                  <a:pos x="4" y="25"/>
                </a:cxn>
                <a:cxn ang="0">
                  <a:pos x="0" y="23"/>
                </a:cxn>
                <a:cxn ang="0">
                  <a:pos x="4" y="23"/>
                </a:cxn>
                <a:cxn ang="0">
                  <a:pos x="1" y="22"/>
                </a:cxn>
                <a:cxn ang="0">
                  <a:pos x="4" y="18"/>
                </a:cxn>
                <a:cxn ang="0">
                  <a:pos x="7" y="14"/>
                </a:cxn>
                <a:cxn ang="0">
                  <a:pos x="10" y="6"/>
                </a:cxn>
                <a:cxn ang="0">
                  <a:pos x="12" y="8"/>
                </a:cxn>
                <a:cxn ang="0">
                  <a:pos x="13" y="9"/>
                </a:cxn>
                <a:cxn ang="0">
                  <a:pos x="13" y="14"/>
                </a:cxn>
                <a:cxn ang="0">
                  <a:pos x="16" y="11"/>
                </a:cxn>
                <a:cxn ang="0">
                  <a:pos x="16" y="8"/>
                </a:cxn>
                <a:cxn ang="0">
                  <a:pos x="15" y="5"/>
                </a:cxn>
                <a:cxn ang="0">
                  <a:pos x="19" y="0"/>
                </a:cxn>
                <a:cxn ang="0">
                  <a:pos x="27" y="1"/>
                </a:cxn>
                <a:cxn ang="0">
                  <a:pos x="30" y="3"/>
                </a:cxn>
                <a:cxn ang="0">
                  <a:pos x="27" y="9"/>
                </a:cxn>
              </a:cxnLst>
              <a:rect l="0" t="0" r="r" b="b"/>
              <a:pathLst>
                <a:path w="30" h="32">
                  <a:moveTo>
                    <a:pt x="27" y="9"/>
                  </a:moveTo>
                  <a:cubicBezTo>
                    <a:pt x="25" y="9"/>
                    <a:pt x="25" y="9"/>
                    <a:pt x="25" y="11"/>
                  </a:cubicBezTo>
                  <a:cubicBezTo>
                    <a:pt x="25" y="14"/>
                    <a:pt x="28" y="11"/>
                    <a:pt x="28" y="14"/>
                  </a:cubicBezTo>
                  <a:cubicBezTo>
                    <a:pt x="28" y="15"/>
                    <a:pt x="24" y="17"/>
                    <a:pt x="25" y="17"/>
                  </a:cubicBezTo>
                  <a:cubicBezTo>
                    <a:pt x="27" y="18"/>
                    <a:pt x="24" y="20"/>
                    <a:pt x="22" y="20"/>
                  </a:cubicBezTo>
                  <a:cubicBezTo>
                    <a:pt x="19" y="18"/>
                    <a:pt x="19" y="20"/>
                    <a:pt x="21" y="23"/>
                  </a:cubicBezTo>
                  <a:cubicBezTo>
                    <a:pt x="22" y="26"/>
                    <a:pt x="21" y="26"/>
                    <a:pt x="21" y="28"/>
                  </a:cubicBezTo>
                  <a:cubicBezTo>
                    <a:pt x="21" y="29"/>
                    <a:pt x="18" y="29"/>
                    <a:pt x="19" y="29"/>
                  </a:cubicBezTo>
                  <a:cubicBezTo>
                    <a:pt x="22" y="31"/>
                    <a:pt x="19" y="32"/>
                    <a:pt x="19" y="32"/>
                  </a:cubicBezTo>
                  <a:cubicBezTo>
                    <a:pt x="13" y="32"/>
                    <a:pt x="22" y="28"/>
                    <a:pt x="16" y="26"/>
                  </a:cubicBezTo>
                  <a:cubicBezTo>
                    <a:pt x="12" y="26"/>
                    <a:pt x="13" y="23"/>
                    <a:pt x="12" y="25"/>
                  </a:cubicBezTo>
                  <a:cubicBezTo>
                    <a:pt x="10" y="25"/>
                    <a:pt x="12" y="23"/>
                    <a:pt x="9" y="25"/>
                  </a:cubicBezTo>
                  <a:cubicBezTo>
                    <a:pt x="7" y="25"/>
                    <a:pt x="9" y="23"/>
                    <a:pt x="7" y="25"/>
                  </a:cubicBezTo>
                  <a:cubicBezTo>
                    <a:pt x="7" y="26"/>
                    <a:pt x="6" y="25"/>
                    <a:pt x="4" y="26"/>
                  </a:cubicBezTo>
                  <a:cubicBezTo>
                    <a:pt x="3" y="28"/>
                    <a:pt x="1" y="26"/>
                    <a:pt x="1" y="26"/>
                  </a:cubicBezTo>
                  <a:cubicBezTo>
                    <a:pt x="0" y="26"/>
                    <a:pt x="0" y="26"/>
                    <a:pt x="0" y="25"/>
                  </a:cubicBezTo>
                  <a:cubicBezTo>
                    <a:pt x="1" y="25"/>
                    <a:pt x="1" y="25"/>
                    <a:pt x="1" y="26"/>
                  </a:cubicBezTo>
                  <a:cubicBezTo>
                    <a:pt x="3" y="26"/>
                    <a:pt x="4" y="25"/>
                    <a:pt x="4" y="25"/>
                  </a:cubicBezTo>
                  <a:cubicBezTo>
                    <a:pt x="6" y="25"/>
                    <a:pt x="4" y="23"/>
                    <a:pt x="4" y="25"/>
                  </a:cubicBezTo>
                  <a:cubicBezTo>
                    <a:pt x="3" y="25"/>
                    <a:pt x="0" y="23"/>
                    <a:pt x="0" y="23"/>
                  </a:cubicBezTo>
                  <a:cubicBezTo>
                    <a:pt x="1" y="22"/>
                    <a:pt x="1" y="23"/>
                    <a:pt x="4" y="23"/>
                  </a:cubicBezTo>
                  <a:cubicBezTo>
                    <a:pt x="9" y="22"/>
                    <a:pt x="3" y="22"/>
                    <a:pt x="1" y="22"/>
                  </a:cubicBezTo>
                  <a:cubicBezTo>
                    <a:pt x="1" y="20"/>
                    <a:pt x="6" y="20"/>
                    <a:pt x="4" y="18"/>
                  </a:cubicBezTo>
                  <a:cubicBezTo>
                    <a:pt x="4" y="17"/>
                    <a:pt x="6" y="20"/>
                    <a:pt x="7" y="14"/>
                  </a:cubicBezTo>
                  <a:cubicBezTo>
                    <a:pt x="10" y="9"/>
                    <a:pt x="9" y="5"/>
                    <a:pt x="10" y="6"/>
                  </a:cubicBezTo>
                  <a:cubicBezTo>
                    <a:pt x="15" y="5"/>
                    <a:pt x="12" y="6"/>
                    <a:pt x="12" y="8"/>
                  </a:cubicBezTo>
                  <a:cubicBezTo>
                    <a:pt x="12" y="9"/>
                    <a:pt x="15" y="9"/>
                    <a:pt x="13" y="9"/>
                  </a:cubicBezTo>
                  <a:cubicBezTo>
                    <a:pt x="12" y="11"/>
                    <a:pt x="12" y="12"/>
                    <a:pt x="13" y="14"/>
                  </a:cubicBezTo>
                  <a:cubicBezTo>
                    <a:pt x="16" y="15"/>
                    <a:pt x="19" y="11"/>
                    <a:pt x="16" y="11"/>
                  </a:cubicBezTo>
                  <a:cubicBezTo>
                    <a:pt x="15" y="9"/>
                    <a:pt x="18" y="8"/>
                    <a:pt x="16" y="8"/>
                  </a:cubicBezTo>
                  <a:cubicBezTo>
                    <a:pt x="15" y="8"/>
                    <a:pt x="16" y="5"/>
                    <a:pt x="15" y="5"/>
                  </a:cubicBezTo>
                  <a:cubicBezTo>
                    <a:pt x="13" y="5"/>
                    <a:pt x="15" y="1"/>
                    <a:pt x="19" y="0"/>
                  </a:cubicBezTo>
                  <a:cubicBezTo>
                    <a:pt x="24" y="0"/>
                    <a:pt x="25" y="0"/>
                    <a:pt x="27" y="1"/>
                  </a:cubicBezTo>
                  <a:cubicBezTo>
                    <a:pt x="28" y="1"/>
                    <a:pt x="28" y="3"/>
                    <a:pt x="30" y="3"/>
                  </a:cubicBezTo>
                  <a:cubicBezTo>
                    <a:pt x="28" y="9"/>
                    <a:pt x="28" y="11"/>
                    <a:pt x="27" y="9"/>
                  </a:cubicBezTo>
                </a:path>
              </a:pathLst>
            </a:custGeom>
            <a:grpFill/>
            <a:ln w="6350" cmpd="sng">
              <a:solidFill>
                <a:schemeClr val="bg1"/>
              </a:solidFill>
              <a:round/>
              <a:headEnd/>
              <a:tailEnd/>
            </a:ln>
          </p:spPr>
          <p:txBody>
            <a:bodyPr/>
            <a:lstStyle/>
            <a:p>
              <a:endParaRPr lang="en-GB" sz="1539" dirty="0"/>
            </a:p>
          </p:txBody>
        </p:sp>
        <p:sp>
          <p:nvSpPr>
            <p:cNvPr id="563" name="Freeform 187"/>
            <p:cNvSpPr>
              <a:spLocks/>
            </p:cNvSpPr>
            <p:nvPr/>
          </p:nvSpPr>
          <p:spPr bwMode="auto">
            <a:xfrm>
              <a:off x="5010727" y="3448807"/>
              <a:ext cx="106047" cy="78731"/>
            </a:xfrm>
            <a:custGeom>
              <a:avLst/>
              <a:gdLst/>
              <a:ahLst/>
              <a:cxnLst>
                <a:cxn ang="0">
                  <a:pos x="31" y="13"/>
                </a:cxn>
                <a:cxn ang="0">
                  <a:pos x="29" y="16"/>
                </a:cxn>
                <a:cxn ang="0">
                  <a:pos x="26" y="25"/>
                </a:cxn>
                <a:cxn ang="0">
                  <a:pos x="21" y="22"/>
                </a:cxn>
                <a:cxn ang="0">
                  <a:pos x="18" y="18"/>
                </a:cxn>
                <a:cxn ang="0">
                  <a:pos x="14" y="18"/>
                </a:cxn>
                <a:cxn ang="0">
                  <a:pos x="9" y="14"/>
                </a:cxn>
                <a:cxn ang="0">
                  <a:pos x="6" y="11"/>
                </a:cxn>
                <a:cxn ang="0">
                  <a:pos x="0" y="7"/>
                </a:cxn>
                <a:cxn ang="0">
                  <a:pos x="8" y="2"/>
                </a:cxn>
                <a:cxn ang="0">
                  <a:pos x="9" y="4"/>
                </a:cxn>
                <a:cxn ang="0">
                  <a:pos x="12" y="4"/>
                </a:cxn>
                <a:cxn ang="0">
                  <a:pos x="15" y="2"/>
                </a:cxn>
                <a:cxn ang="0">
                  <a:pos x="17" y="2"/>
                </a:cxn>
                <a:cxn ang="0">
                  <a:pos x="20" y="2"/>
                </a:cxn>
                <a:cxn ang="0">
                  <a:pos x="24" y="4"/>
                </a:cxn>
                <a:cxn ang="0">
                  <a:pos x="28" y="10"/>
                </a:cxn>
                <a:cxn ang="0">
                  <a:pos x="31" y="13"/>
                </a:cxn>
              </a:cxnLst>
              <a:rect l="0" t="0" r="r" b="b"/>
              <a:pathLst>
                <a:path w="34" h="25">
                  <a:moveTo>
                    <a:pt x="31" y="13"/>
                  </a:moveTo>
                  <a:cubicBezTo>
                    <a:pt x="29" y="14"/>
                    <a:pt x="34" y="13"/>
                    <a:pt x="29" y="16"/>
                  </a:cubicBezTo>
                  <a:cubicBezTo>
                    <a:pt x="24" y="19"/>
                    <a:pt x="26" y="24"/>
                    <a:pt x="26" y="25"/>
                  </a:cubicBezTo>
                  <a:cubicBezTo>
                    <a:pt x="23" y="25"/>
                    <a:pt x="23" y="22"/>
                    <a:pt x="21" y="22"/>
                  </a:cubicBezTo>
                  <a:cubicBezTo>
                    <a:pt x="17" y="21"/>
                    <a:pt x="20" y="18"/>
                    <a:pt x="18" y="18"/>
                  </a:cubicBezTo>
                  <a:cubicBezTo>
                    <a:pt x="17" y="16"/>
                    <a:pt x="15" y="22"/>
                    <a:pt x="14" y="18"/>
                  </a:cubicBezTo>
                  <a:cubicBezTo>
                    <a:pt x="14" y="14"/>
                    <a:pt x="11" y="16"/>
                    <a:pt x="9" y="14"/>
                  </a:cubicBezTo>
                  <a:cubicBezTo>
                    <a:pt x="8" y="11"/>
                    <a:pt x="8" y="14"/>
                    <a:pt x="6" y="11"/>
                  </a:cubicBezTo>
                  <a:cubicBezTo>
                    <a:pt x="4" y="8"/>
                    <a:pt x="3" y="13"/>
                    <a:pt x="0" y="7"/>
                  </a:cubicBezTo>
                  <a:cubicBezTo>
                    <a:pt x="3" y="5"/>
                    <a:pt x="4" y="4"/>
                    <a:pt x="8" y="2"/>
                  </a:cubicBezTo>
                  <a:cubicBezTo>
                    <a:pt x="8" y="4"/>
                    <a:pt x="8" y="4"/>
                    <a:pt x="9" y="4"/>
                  </a:cubicBezTo>
                  <a:cubicBezTo>
                    <a:pt x="9" y="4"/>
                    <a:pt x="11" y="5"/>
                    <a:pt x="12" y="4"/>
                  </a:cubicBezTo>
                  <a:cubicBezTo>
                    <a:pt x="14" y="2"/>
                    <a:pt x="15" y="4"/>
                    <a:pt x="15" y="2"/>
                  </a:cubicBezTo>
                  <a:cubicBezTo>
                    <a:pt x="17" y="0"/>
                    <a:pt x="15" y="2"/>
                    <a:pt x="17" y="2"/>
                  </a:cubicBezTo>
                  <a:cubicBezTo>
                    <a:pt x="20" y="0"/>
                    <a:pt x="18" y="2"/>
                    <a:pt x="20" y="2"/>
                  </a:cubicBezTo>
                  <a:cubicBezTo>
                    <a:pt x="21" y="0"/>
                    <a:pt x="20" y="4"/>
                    <a:pt x="24" y="4"/>
                  </a:cubicBezTo>
                  <a:cubicBezTo>
                    <a:pt x="31" y="5"/>
                    <a:pt x="21" y="10"/>
                    <a:pt x="28" y="10"/>
                  </a:cubicBezTo>
                  <a:cubicBezTo>
                    <a:pt x="29" y="11"/>
                    <a:pt x="31" y="11"/>
                    <a:pt x="31" y="13"/>
                  </a:cubicBezTo>
                </a:path>
              </a:pathLst>
            </a:custGeom>
            <a:grpFill/>
            <a:ln w="6350" cmpd="sng">
              <a:solidFill>
                <a:schemeClr val="bg1"/>
              </a:solidFill>
              <a:round/>
              <a:headEnd/>
              <a:tailEnd/>
            </a:ln>
          </p:spPr>
          <p:txBody>
            <a:bodyPr/>
            <a:lstStyle/>
            <a:p>
              <a:endParaRPr lang="en-GB" sz="1539" dirty="0"/>
            </a:p>
          </p:txBody>
        </p:sp>
        <p:sp>
          <p:nvSpPr>
            <p:cNvPr id="564" name="Freeform 188"/>
            <p:cNvSpPr>
              <a:spLocks/>
            </p:cNvSpPr>
            <p:nvPr/>
          </p:nvSpPr>
          <p:spPr bwMode="auto">
            <a:xfrm>
              <a:off x="5086246" y="3495403"/>
              <a:ext cx="30529" cy="32135"/>
            </a:xfrm>
            <a:custGeom>
              <a:avLst/>
              <a:gdLst/>
              <a:ahLst/>
              <a:cxnLst>
                <a:cxn ang="0">
                  <a:pos x="7" y="10"/>
                </a:cxn>
                <a:cxn ang="0">
                  <a:pos x="8" y="5"/>
                </a:cxn>
                <a:cxn ang="0">
                  <a:pos x="5" y="0"/>
                </a:cxn>
                <a:cxn ang="0">
                  <a:pos x="2" y="10"/>
                </a:cxn>
                <a:cxn ang="0">
                  <a:pos x="7" y="10"/>
                </a:cxn>
              </a:cxnLst>
              <a:rect l="0" t="0" r="r" b="b"/>
              <a:pathLst>
                <a:path w="10" h="10">
                  <a:moveTo>
                    <a:pt x="7" y="10"/>
                  </a:moveTo>
                  <a:cubicBezTo>
                    <a:pt x="7" y="7"/>
                    <a:pt x="10" y="7"/>
                    <a:pt x="8" y="5"/>
                  </a:cubicBezTo>
                  <a:cubicBezTo>
                    <a:pt x="8" y="5"/>
                    <a:pt x="5" y="5"/>
                    <a:pt x="5" y="0"/>
                  </a:cubicBezTo>
                  <a:cubicBezTo>
                    <a:pt x="0" y="4"/>
                    <a:pt x="2" y="9"/>
                    <a:pt x="2" y="10"/>
                  </a:cubicBezTo>
                  <a:cubicBezTo>
                    <a:pt x="5" y="10"/>
                    <a:pt x="5" y="10"/>
                    <a:pt x="7" y="10"/>
                  </a:cubicBezTo>
                </a:path>
              </a:pathLst>
            </a:custGeom>
            <a:grpFill/>
            <a:ln w="6350" cmpd="sng">
              <a:solidFill>
                <a:schemeClr val="bg1"/>
              </a:solidFill>
              <a:round/>
              <a:headEnd/>
              <a:tailEnd/>
            </a:ln>
          </p:spPr>
          <p:txBody>
            <a:bodyPr/>
            <a:lstStyle/>
            <a:p>
              <a:endParaRPr lang="en-GB" sz="1539" dirty="0"/>
            </a:p>
          </p:txBody>
        </p:sp>
        <p:sp>
          <p:nvSpPr>
            <p:cNvPr id="565" name="Freeform 189"/>
            <p:cNvSpPr>
              <a:spLocks/>
            </p:cNvSpPr>
            <p:nvPr/>
          </p:nvSpPr>
          <p:spPr bwMode="auto">
            <a:xfrm>
              <a:off x="5484728" y="3170838"/>
              <a:ext cx="43383" cy="28921"/>
            </a:xfrm>
            <a:custGeom>
              <a:avLst/>
              <a:gdLst/>
              <a:ahLst/>
              <a:cxnLst>
                <a:cxn ang="0">
                  <a:pos x="3" y="9"/>
                </a:cxn>
                <a:cxn ang="0">
                  <a:pos x="3" y="8"/>
                </a:cxn>
                <a:cxn ang="0">
                  <a:pos x="3" y="6"/>
                </a:cxn>
                <a:cxn ang="0">
                  <a:pos x="1" y="5"/>
                </a:cxn>
                <a:cxn ang="0">
                  <a:pos x="1" y="2"/>
                </a:cxn>
                <a:cxn ang="0">
                  <a:pos x="3" y="2"/>
                </a:cxn>
                <a:cxn ang="0">
                  <a:pos x="7" y="0"/>
                </a:cxn>
                <a:cxn ang="0">
                  <a:pos x="11" y="2"/>
                </a:cxn>
                <a:cxn ang="0">
                  <a:pos x="12" y="3"/>
                </a:cxn>
                <a:cxn ang="0">
                  <a:pos x="11" y="3"/>
                </a:cxn>
                <a:cxn ang="0">
                  <a:pos x="6" y="6"/>
                </a:cxn>
                <a:cxn ang="0">
                  <a:pos x="4" y="8"/>
                </a:cxn>
                <a:cxn ang="0">
                  <a:pos x="3" y="9"/>
                </a:cxn>
              </a:cxnLst>
              <a:rect l="0" t="0" r="r" b="b"/>
              <a:pathLst>
                <a:path w="14" h="9">
                  <a:moveTo>
                    <a:pt x="3" y="9"/>
                  </a:moveTo>
                  <a:cubicBezTo>
                    <a:pt x="1" y="9"/>
                    <a:pt x="1" y="8"/>
                    <a:pt x="3" y="8"/>
                  </a:cubicBezTo>
                  <a:cubicBezTo>
                    <a:pt x="4" y="8"/>
                    <a:pt x="4" y="6"/>
                    <a:pt x="3" y="6"/>
                  </a:cubicBezTo>
                  <a:cubicBezTo>
                    <a:pt x="0" y="5"/>
                    <a:pt x="1" y="5"/>
                    <a:pt x="1" y="5"/>
                  </a:cubicBezTo>
                  <a:cubicBezTo>
                    <a:pt x="3" y="3"/>
                    <a:pt x="0" y="2"/>
                    <a:pt x="1" y="2"/>
                  </a:cubicBezTo>
                  <a:cubicBezTo>
                    <a:pt x="3" y="2"/>
                    <a:pt x="3" y="3"/>
                    <a:pt x="3" y="2"/>
                  </a:cubicBezTo>
                  <a:cubicBezTo>
                    <a:pt x="4" y="0"/>
                    <a:pt x="7" y="0"/>
                    <a:pt x="7" y="0"/>
                  </a:cubicBezTo>
                  <a:cubicBezTo>
                    <a:pt x="7" y="2"/>
                    <a:pt x="9" y="0"/>
                    <a:pt x="11" y="2"/>
                  </a:cubicBezTo>
                  <a:cubicBezTo>
                    <a:pt x="14" y="3"/>
                    <a:pt x="14" y="3"/>
                    <a:pt x="12" y="3"/>
                  </a:cubicBezTo>
                  <a:cubicBezTo>
                    <a:pt x="12" y="3"/>
                    <a:pt x="12" y="2"/>
                    <a:pt x="11" y="3"/>
                  </a:cubicBezTo>
                  <a:cubicBezTo>
                    <a:pt x="11" y="5"/>
                    <a:pt x="7" y="6"/>
                    <a:pt x="6" y="6"/>
                  </a:cubicBezTo>
                  <a:cubicBezTo>
                    <a:pt x="6" y="5"/>
                    <a:pt x="4" y="8"/>
                    <a:pt x="4" y="8"/>
                  </a:cubicBezTo>
                  <a:cubicBezTo>
                    <a:pt x="4" y="9"/>
                    <a:pt x="3" y="9"/>
                    <a:pt x="3" y="9"/>
                  </a:cubicBezTo>
                </a:path>
              </a:pathLst>
            </a:custGeom>
            <a:grpFill/>
            <a:ln w="6350" cmpd="sng">
              <a:solidFill>
                <a:schemeClr val="bg1"/>
              </a:solidFill>
              <a:round/>
              <a:headEnd/>
              <a:tailEnd/>
            </a:ln>
          </p:spPr>
          <p:txBody>
            <a:bodyPr/>
            <a:lstStyle/>
            <a:p>
              <a:endParaRPr lang="en-GB" sz="1539" dirty="0"/>
            </a:p>
          </p:txBody>
        </p:sp>
        <p:sp>
          <p:nvSpPr>
            <p:cNvPr id="566" name="Freeform 190"/>
            <p:cNvSpPr>
              <a:spLocks/>
            </p:cNvSpPr>
            <p:nvPr/>
          </p:nvSpPr>
          <p:spPr bwMode="auto">
            <a:xfrm>
              <a:off x="5494369" y="3153165"/>
              <a:ext cx="27315" cy="17674"/>
            </a:xfrm>
            <a:custGeom>
              <a:avLst/>
              <a:gdLst/>
              <a:ahLst/>
              <a:cxnLst>
                <a:cxn ang="0">
                  <a:pos x="5" y="6"/>
                </a:cxn>
                <a:cxn ang="0">
                  <a:pos x="2" y="3"/>
                </a:cxn>
                <a:cxn ang="0">
                  <a:pos x="0" y="3"/>
                </a:cxn>
                <a:cxn ang="0">
                  <a:pos x="5" y="2"/>
                </a:cxn>
                <a:cxn ang="0">
                  <a:pos x="6" y="3"/>
                </a:cxn>
                <a:cxn ang="0">
                  <a:pos x="8" y="5"/>
                </a:cxn>
                <a:cxn ang="0">
                  <a:pos x="6" y="5"/>
                </a:cxn>
                <a:cxn ang="0">
                  <a:pos x="5" y="6"/>
                </a:cxn>
              </a:cxnLst>
              <a:rect l="0" t="0" r="r" b="b"/>
              <a:pathLst>
                <a:path w="9" h="6">
                  <a:moveTo>
                    <a:pt x="5" y="6"/>
                  </a:moveTo>
                  <a:cubicBezTo>
                    <a:pt x="3" y="6"/>
                    <a:pt x="3" y="3"/>
                    <a:pt x="2" y="3"/>
                  </a:cubicBezTo>
                  <a:cubicBezTo>
                    <a:pt x="0" y="3"/>
                    <a:pt x="0" y="3"/>
                    <a:pt x="0" y="3"/>
                  </a:cubicBezTo>
                  <a:cubicBezTo>
                    <a:pt x="2" y="2"/>
                    <a:pt x="3" y="3"/>
                    <a:pt x="5" y="2"/>
                  </a:cubicBezTo>
                  <a:cubicBezTo>
                    <a:pt x="5" y="0"/>
                    <a:pt x="5" y="2"/>
                    <a:pt x="6" y="3"/>
                  </a:cubicBezTo>
                  <a:cubicBezTo>
                    <a:pt x="9" y="3"/>
                    <a:pt x="8" y="5"/>
                    <a:pt x="8" y="5"/>
                  </a:cubicBezTo>
                  <a:cubicBezTo>
                    <a:pt x="6" y="5"/>
                    <a:pt x="6" y="5"/>
                    <a:pt x="6" y="5"/>
                  </a:cubicBezTo>
                  <a:cubicBezTo>
                    <a:pt x="5" y="5"/>
                    <a:pt x="5" y="6"/>
                    <a:pt x="5" y="6"/>
                  </a:cubicBezTo>
                </a:path>
              </a:pathLst>
            </a:custGeom>
            <a:grpFill/>
            <a:ln w="6350" cmpd="sng">
              <a:solidFill>
                <a:schemeClr val="bg1"/>
              </a:solidFill>
              <a:round/>
              <a:headEnd/>
              <a:tailEnd/>
            </a:ln>
          </p:spPr>
          <p:txBody>
            <a:bodyPr/>
            <a:lstStyle/>
            <a:p>
              <a:endParaRPr lang="en-GB" sz="1539" dirty="0"/>
            </a:p>
          </p:txBody>
        </p:sp>
        <p:sp>
          <p:nvSpPr>
            <p:cNvPr id="567" name="Freeform 191"/>
            <p:cNvSpPr>
              <a:spLocks/>
            </p:cNvSpPr>
            <p:nvPr/>
          </p:nvSpPr>
          <p:spPr bwMode="auto">
            <a:xfrm>
              <a:off x="5518470" y="3167625"/>
              <a:ext cx="9641" cy="12854"/>
            </a:xfrm>
            <a:custGeom>
              <a:avLst/>
              <a:gdLst/>
              <a:ahLst/>
              <a:cxnLst>
                <a:cxn ang="0">
                  <a:pos x="0" y="1"/>
                </a:cxn>
                <a:cxn ang="0">
                  <a:pos x="3" y="3"/>
                </a:cxn>
                <a:cxn ang="0">
                  <a:pos x="0" y="1"/>
                </a:cxn>
              </a:cxnLst>
              <a:rect l="0" t="0" r="r" b="b"/>
              <a:pathLst>
                <a:path w="3" h="4">
                  <a:moveTo>
                    <a:pt x="0" y="1"/>
                  </a:moveTo>
                  <a:cubicBezTo>
                    <a:pt x="1" y="0"/>
                    <a:pt x="3" y="1"/>
                    <a:pt x="3" y="3"/>
                  </a:cubicBezTo>
                  <a:cubicBezTo>
                    <a:pt x="1" y="4"/>
                    <a:pt x="0" y="3"/>
                    <a:pt x="0" y="1"/>
                  </a:cubicBezTo>
                </a:path>
              </a:pathLst>
            </a:custGeom>
            <a:grpFill/>
            <a:ln w="6350" cmpd="sng">
              <a:solidFill>
                <a:schemeClr val="bg1"/>
              </a:solidFill>
              <a:round/>
              <a:headEnd/>
              <a:tailEnd/>
            </a:ln>
          </p:spPr>
          <p:txBody>
            <a:bodyPr/>
            <a:lstStyle/>
            <a:p>
              <a:endParaRPr lang="en-GB" sz="1539" dirty="0"/>
            </a:p>
          </p:txBody>
        </p:sp>
        <p:sp>
          <p:nvSpPr>
            <p:cNvPr id="568" name="Freeform 192"/>
            <p:cNvSpPr>
              <a:spLocks/>
            </p:cNvSpPr>
            <p:nvPr/>
          </p:nvSpPr>
          <p:spPr bwMode="auto">
            <a:xfrm>
              <a:off x="5518470" y="3159591"/>
              <a:ext cx="9641" cy="3213"/>
            </a:xfrm>
            <a:custGeom>
              <a:avLst/>
              <a:gdLst/>
              <a:ahLst/>
              <a:cxnLst>
                <a:cxn ang="0">
                  <a:pos x="1" y="0"/>
                </a:cxn>
                <a:cxn ang="0">
                  <a:pos x="3" y="0"/>
                </a:cxn>
                <a:cxn ang="0">
                  <a:pos x="1" y="0"/>
                </a:cxn>
              </a:cxnLst>
              <a:rect l="0" t="0" r="r" b="b"/>
              <a:pathLst>
                <a:path w="3" h="1">
                  <a:moveTo>
                    <a:pt x="1" y="0"/>
                  </a:moveTo>
                  <a:cubicBezTo>
                    <a:pt x="0" y="0"/>
                    <a:pt x="3" y="0"/>
                    <a:pt x="3" y="0"/>
                  </a:cubicBezTo>
                  <a:cubicBezTo>
                    <a:pt x="3" y="1"/>
                    <a:pt x="1" y="0"/>
                    <a:pt x="1" y="0"/>
                  </a:cubicBezTo>
                </a:path>
              </a:pathLst>
            </a:custGeom>
            <a:grpFill/>
            <a:ln w="6350" cmpd="sng">
              <a:solidFill>
                <a:schemeClr val="bg1"/>
              </a:solidFill>
              <a:round/>
              <a:headEnd/>
              <a:tailEnd/>
            </a:ln>
          </p:spPr>
          <p:txBody>
            <a:bodyPr/>
            <a:lstStyle/>
            <a:p>
              <a:endParaRPr lang="en-GB" sz="1539" dirty="0"/>
            </a:p>
          </p:txBody>
        </p:sp>
        <p:sp>
          <p:nvSpPr>
            <p:cNvPr id="569" name="Freeform 193"/>
            <p:cNvSpPr>
              <a:spLocks noEditPoints="1"/>
            </p:cNvSpPr>
            <p:nvPr/>
          </p:nvSpPr>
          <p:spPr bwMode="auto">
            <a:xfrm>
              <a:off x="5222822" y="2732195"/>
              <a:ext cx="324570" cy="576824"/>
            </a:xfrm>
            <a:custGeom>
              <a:avLst/>
              <a:gdLst/>
              <a:ahLst/>
              <a:cxnLst>
                <a:cxn ang="0">
                  <a:pos x="3" y="138"/>
                </a:cxn>
                <a:cxn ang="0">
                  <a:pos x="6" y="127"/>
                </a:cxn>
                <a:cxn ang="0">
                  <a:pos x="11" y="120"/>
                </a:cxn>
                <a:cxn ang="0">
                  <a:pos x="12" y="109"/>
                </a:cxn>
                <a:cxn ang="0">
                  <a:pos x="9" y="92"/>
                </a:cxn>
                <a:cxn ang="0">
                  <a:pos x="8" y="82"/>
                </a:cxn>
                <a:cxn ang="0">
                  <a:pos x="15" y="70"/>
                </a:cxn>
                <a:cxn ang="0">
                  <a:pos x="22" y="64"/>
                </a:cxn>
                <a:cxn ang="0">
                  <a:pos x="28" y="51"/>
                </a:cxn>
                <a:cxn ang="0">
                  <a:pos x="34" y="39"/>
                </a:cxn>
                <a:cxn ang="0">
                  <a:pos x="41" y="28"/>
                </a:cxn>
                <a:cxn ang="0">
                  <a:pos x="44" y="18"/>
                </a:cxn>
                <a:cxn ang="0">
                  <a:pos x="55" y="15"/>
                </a:cxn>
                <a:cxn ang="0">
                  <a:pos x="72" y="9"/>
                </a:cxn>
                <a:cxn ang="0">
                  <a:pos x="76" y="0"/>
                </a:cxn>
                <a:cxn ang="0">
                  <a:pos x="90" y="9"/>
                </a:cxn>
                <a:cxn ang="0">
                  <a:pos x="98" y="14"/>
                </a:cxn>
                <a:cxn ang="0">
                  <a:pos x="98" y="23"/>
                </a:cxn>
                <a:cxn ang="0">
                  <a:pos x="99" y="28"/>
                </a:cxn>
                <a:cxn ang="0">
                  <a:pos x="101" y="37"/>
                </a:cxn>
                <a:cxn ang="0">
                  <a:pos x="96" y="46"/>
                </a:cxn>
                <a:cxn ang="0">
                  <a:pos x="87" y="51"/>
                </a:cxn>
                <a:cxn ang="0">
                  <a:pos x="81" y="60"/>
                </a:cxn>
                <a:cxn ang="0">
                  <a:pos x="75" y="74"/>
                </a:cxn>
                <a:cxn ang="0">
                  <a:pos x="67" y="78"/>
                </a:cxn>
                <a:cxn ang="0">
                  <a:pos x="55" y="87"/>
                </a:cxn>
                <a:cxn ang="0">
                  <a:pos x="49" y="92"/>
                </a:cxn>
                <a:cxn ang="0">
                  <a:pos x="50" y="102"/>
                </a:cxn>
                <a:cxn ang="0">
                  <a:pos x="53" y="116"/>
                </a:cxn>
                <a:cxn ang="0">
                  <a:pos x="60" y="123"/>
                </a:cxn>
                <a:cxn ang="0">
                  <a:pos x="55" y="132"/>
                </a:cxn>
                <a:cxn ang="0">
                  <a:pos x="41" y="130"/>
                </a:cxn>
                <a:cxn ang="0">
                  <a:pos x="60" y="132"/>
                </a:cxn>
                <a:cxn ang="0">
                  <a:pos x="55" y="138"/>
                </a:cxn>
                <a:cxn ang="0">
                  <a:pos x="46" y="143"/>
                </a:cxn>
                <a:cxn ang="0">
                  <a:pos x="44" y="151"/>
                </a:cxn>
                <a:cxn ang="0">
                  <a:pos x="43" y="162"/>
                </a:cxn>
                <a:cxn ang="0">
                  <a:pos x="32" y="172"/>
                </a:cxn>
                <a:cxn ang="0">
                  <a:pos x="25" y="183"/>
                </a:cxn>
                <a:cxn ang="0">
                  <a:pos x="12" y="172"/>
                </a:cxn>
                <a:cxn ang="0">
                  <a:pos x="14" y="168"/>
                </a:cxn>
                <a:cxn ang="0">
                  <a:pos x="6" y="146"/>
                </a:cxn>
                <a:cxn ang="0">
                  <a:pos x="0" y="138"/>
                </a:cxn>
                <a:cxn ang="0">
                  <a:pos x="61" y="158"/>
                </a:cxn>
                <a:cxn ang="0">
                  <a:pos x="63" y="151"/>
                </a:cxn>
                <a:cxn ang="0">
                  <a:pos x="56" y="160"/>
                </a:cxn>
                <a:cxn ang="0">
                  <a:pos x="61" y="158"/>
                </a:cxn>
                <a:cxn ang="0">
                  <a:pos x="44" y="163"/>
                </a:cxn>
                <a:cxn ang="0">
                  <a:pos x="47" y="158"/>
                </a:cxn>
                <a:cxn ang="0">
                  <a:pos x="58" y="116"/>
                </a:cxn>
              </a:cxnLst>
              <a:rect l="0" t="0" r="r" b="b"/>
              <a:pathLst>
                <a:path w="104" h="185">
                  <a:moveTo>
                    <a:pt x="2" y="135"/>
                  </a:moveTo>
                  <a:cubicBezTo>
                    <a:pt x="2" y="135"/>
                    <a:pt x="2" y="137"/>
                    <a:pt x="3" y="138"/>
                  </a:cubicBezTo>
                  <a:cubicBezTo>
                    <a:pt x="3" y="140"/>
                    <a:pt x="6" y="137"/>
                    <a:pt x="5" y="132"/>
                  </a:cubicBezTo>
                  <a:cubicBezTo>
                    <a:pt x="3" y="129"/>
                    <a:pt x="6" y="129"/>
                    <a:pt x="6" y="127"/>
                  </a:cubicBezTo>
                  <a:cubicBezTo>
                    <a:pt x="5" y="124"/>
                    <a:pt x="8" y="127"/>
                    <a:pt x="9" y="124"/>
                  </a:cubicBezTo>
                  <a:cubicBezTo>
                    <a:pt x="12" y="121"/>
                    <a:pt x="9" y="121"/>
                    <a:pt x="11" y="120"/>
                  </a:cubicBezTo>
                  <a:cubicBezTo>
                    <a:pt x="14" y="118"/>
                    <a:pt x="8" y="112"/>
                    <a:pt x="9" y="110"/>
                  </a:cubicBezTo>
                  <a:cubicBezTo>
                    <a:pt x="9" y="109"/>
                    <a:pt x="12" y="112"/>
                    <a:pt x="12" y="109"/>
                  </a:cubicBezTo>
                  <a:cubicBezTo>
                    <a:pt x="14" y="107"/>
                    <a:pt x="15" y="106"/>
                    <a:pt x="11" y="104"/>
                  </a:cubicBezTo>
                  <a:cubicBezTo>
                    <a:pt x="5" y="101"/>
                    <a:pt x="11" y="96"/>
                    <a:pt x="9" y="92"/>
                  </a:cubicBezTo>
                  <a:cubicBezTo>
                    <a:pt x="6" y="88"/>
                    <a:pt x="9" y="88"/>
                    <a:pt x="8" y="87"/>
                  </a:cubicBezTo>
                  <a:cubicBezTo>
                    <a:pt x="6" y="85"/>
                    <a:pt x="9" y="85"/>
                    <a:pt x="8" y="82"/>
                  </a:cubicBezTo>
                  <a:cubicBezTo>
                    <a:pt x="5" y="79"/>
                    <a:pt x="9" y="79"/>
                    <a:pt x="8" y="78"/>
                  </a:cubicBezTo>
                  <a:cubicBezTo>
                    <a:pt x="8" y="74"/>
                    <a:pt x="14" y="71"/>
                    <a:pt x="15" y="70"/>
                  </a:cubicBezTo>
                  <a:cubicBezTo>
                    <a:pt x="18" y="68"/>
                    <a:pt x="23" y="73"/>
                    <a:pt x="25" y="67"/>
                  </a:cubicBezTo>
                  <a:cubicBezTo>
                    <a:pt x="26" y="64"/>
                    <a:pt x="23" y="65"/>
                    <a:pt x="22" y="64"/>
                  </a:cubicBezTo>
                  <a:cubicBezTo>
                    <a:pt x="18" y="62"/>
                    <a:pt x="26" y="57"/>
                    <a:pt x="26" y="56"/>
                  </a:cubicBezTo>
                  <a:cubicBezTo>
                    <a:pt x="26" y="53"/>
                    <a:pt x="28" y="54"/>
                    <a:pt x="28" y="51"/>
                  </a:cubicBezTo>
                  <a:cubicBezTo>
                    <a:pt x="26" y="46"/>
                    <a:pt x="29" y="48"/>
                    <a:pt x="26" y="42"/>
                  </a:cubicBezTo>
                  <a:cubicBezTo>
                    <a:pt x="26" y="40"/>
                    <a:pt x="37" y="42"/>
                    <a:pt x="34" y="39"/>
                  </a:cubicBezTo>
                  <a:cubicBezTo>
                    <a:pt x="32" y="36"/>
                    <a:pt x="35" y="37"/>
                    <a:pt x="37" y="32"/>
                  </a:cubicBezTo>
                  <a:cubicBezTo>
                    <a:pt x="40" y="29"/>
                    <a:pt x="41" y="31"/>
                    <a:pt x="41" y="28"/>
                  </a:cubicBezTo>
                  <a:cubicBezTo>
                    <a:pt x="43" y="26"/>
                    <a:pt x="40" y="25"/>
                    <a:pt x="40" y="23"/>
                  </a:cubicBezTo>
                  <a:cubicBezTo>
                    <a:pt x="40" y="22"/>
                    <a:pt x="41" y="23"/>
                    <a:pt x="44" y="18"/>
                  </a:cubicBezTo>
                  <a:cubicBezTo>
                    <a:pt x="44" y="15"/>
                    <a:pt x="47" y="15"/>
                    <a:pt x="49" y="14"/>
                  </a:cubicBezTo>
                  <a:cubicBezTo>
                    <a:pt x="50" y="14"/>
                    <a:pt x="52" y="17"/>
                    <a:pt x="55" y="15"/>
                  </a:cubicBezTo>
                  <a:cubicBezTo>
                    <a:pt x="58" y="14"/>
                    <a:pt x="53" y="9"/>
                    <a:pt x="55" y="8"/>
                  </a:cubicBezTo>
                  <a:cubicBezTo>
                    <a:pt x="60" y="4"/>
                    <a:pt x="67" y="12"/>
                    <a:pt x="72" y="9"/>
                  </a:cubicBezTo>
                  <a:cubicBezTo>
                    <a:pt x="75" y="8"/>
                    <a:pt x="67" y="9"/>
                    <a:pt x="72" y="6"/>
                  </a:cubicBezTo>
                  <a:cubicBezTo>
                    <a:pt x="76" y="1"/>
                    <a:pt x="67" y="0"/>
                    <a:pt x="76" y="0"/>
                  </a:cubicBezTo>
                  <a:cubicBezTo>
                    <a:pt x="79" y="1"/>
                    <a:pt x="75" y="1"/>
                    <a:pt x="79" y="3"/>
                  </a:cubicBezTo>
                  <a:cubicBezTo>
                    <a:pt x="82" y="6"/>
                    <a:pt x="87" y="9"/>
                    <a:pt x="90" y="9"/>
                  </a:cubicBezTo>
                  <a:cubicBezTo>
                    <a:pt x="93" y="9"/>
                    <a:pt x="96" y="11"/>
                    <a:pt x="96" y="12"/>
                  </a:cubicBezTo>
                  <a:cubicBezTo>
                    <a:pt x="96" y="14"/>
                    <a:pt x="94" y="12"/>
                    <a:pt x="98" y="14"/>
                  </a:cubicBezTo>
                  <a:cubicBezTo>
                    <a:pt x="102" y="18"/>
                    <a:pt x="98" y="15"/>
                    <a:pt x="98" y="18"/>
                  </a:cubicBezTo>
                  <a:cubicBezTo>
                    <a:pt x="99" y="23"/>
                    <a:pt x="98" y="22"/>
                    <a:pt x="98" y="23"/>
                  </a:cubicBezTo>
                  <a:cubicBezTo>
                    <a:pt x="98" y="25"/>
                    <a:pt x="101" y="22"/>
                    <a:pt x="101" y="23"/>
                  </a:cubicBezTo>
                  <a:cubicBezTo>
                    <a:pt x="101" y="25"/>
                    <a:pt x="99" y="25"/>
                    <a:pt x="99" y="28"/>
                  </a:cubicBezTo>
                  <a:cubicBezTo>
                    <a:pt x="99" y="29"/>
                    <a:pt x="104" y="31"/>
                    <a:pt x="102" y="32"/>
                  </a:cubicBezTo>
                  <a:cubicBezTo>
                    <a:pt x="101" y="34"/>
                    <a:pt x="102" y="34"/>
                    <a:pt x="101" y="37"/>
                  </a:cubicBezTo>
                  <a:cubicBezTo>
                    <a:pt x="98" y="40"/>
                    <a:pt x="104" y="42"/>
                    <a:pt x="104" y="46"/>
                  </a:cubicBezTo>
                  <a:cubicBezTo>
                    <a:pt x="101" y="48"/>
                    <a:pt x="99" y="45"/>
                    <a:pt x="96" y="46"/>
                  </a:cubicBezTo>
                  <a:cubicBezTo>
                    <a:pt x="93" y="48"/>
                    <a:pt x="94" y="45"/>
                    <a:pt x="91" y="46"/>
                  </a:cubicBezTo>
                  <a:cubicBezTo>
                    <a:pt x="90" y="48"/>
                    <a:pt x="87" y="50"/>
                    <a:pt x="87" y="51"/>
                  </a:cubicBezTo>
                  <a:cubicBezTo>
                    <a:pt x="87" y="53"/>
                    <a:pt x="84" y="51"/>
                    <a:pt x="82" y="54"/>
                  </a:cubicBezTo>
                  <a:cubicBezTo>
                    <a:pt x="82" y="59"/>
                    <a:pt x="79" y="57"/>
                    <a:pt x="81" y="60"/>
                  </a:cubicBezTo>
                  <a:cubicBezTo>
                    <a:pt x="81" y="64"/>
                    <a:pt x="85" y="64"/>
                    <a:pt x="81" y="67"/>
                  </a:cubicBezTo>
                  <a:cubicBezTo>
                    <a:pt x="76" y="70"/>
                    <a:pt x="78" y="74"/>
                    <a:pt x="75" y="74"/>
                  </a:cubicBezTo>
                  <a:cubicBezTo>
                    <a:pt x="72" y="74"/>
                    <a:pt x="73" y="76"/>
                    <a:pt x="72" y="76"/>
                  </a:cubicBezTo>
                  <a:cubicBezTo>
                    <a:pt x="69" y="76"/>
                    <a:pt x="70" y="79"/>
                    <a:pt x="67" y="78"/>
                  </a:cubicBezTo>
                  <a:cubicBezTo>
                    <a:pt x="63" y="78"/>
                    <a:pt x="66" y="84"/>
                    <a:pt x="63" y="82"/>
                  </a:cubicBezTo>
                  <a:cubicBezTo>
                    <a:pt x="60" y="81"/>
                    <a:pt x="61" y="87"/>
                    <a:pt x="55" y="87"/>
                  </a:cubicBezTo>
                  <a:cubicBezTo>
                    <a:pt x="50" y="88"/>
                    <a:pt x="58" y="88"/>
                    <a:pt x="53" y="92"/>
                  </a:cubicBezTo>
                  <a:cubicBezTo>
                    <a:pt x="49" y="93"/>
                    <a:pt x="50" y="88"/>
                    <a:pt x="49" y="92"/>
                  </a:cubicBezTo>
                  <a:cubicBezTo>
                    <a:pt x="49" y="95"/>
                    <a:pt x="53" y="92"/>
                    <a:pt x="50" y="96"/>
                  </a:cubicBezTo>
                  <a:cubicBezTo>
                    <a:pt x="49" y="99"/>
                    <a:pt x="52" y="102"/>
                    <a:pt x="50" y="102"/>
                  </a:cubicBezTo>
                  <a:cubicBezTo>
                    <a:pt x="47" y="102"/>
                    <a:pt x="47" y="116"/>
                    <a:pt x="50" y="116"/>
                  </a:cubicBezTo>
                  <a:cubicBezTo>
                    <a:pt x="53" y="116"/>
                    <a:pt x="50" y="118"/>
                    <a:pt x="53" y="116"/>
                  </a:cubicBezTo>
                  <a:cubicBezTo>
                    <a:pt x="56" y="116"/>
                    <a:pt x="56" y="120"/>
                    <a:pt x="58" y="120"/>
                  </a:cubicBezTo>
                  <a:cubicBezTo>
                    <a:pt x="61" y="120"/>
                    <a:pt x="56" y="123"/>
                    <a:pt x="60" y="123"/>
                  </a:cubicBezTo>
                  <a:cubicBezTo>
                    <a:pt x="61" y="123"/>
                    <a:pt x="63" y="124"/>
                    <a:pt x="64" y="126"/>
                  </a:cubicBezTo>
                  <a:cubicBezTo>
                    <a:pt x="64" y="127"/>
                    <a:pt x="58" y="130"/>
                    <a:pt x="55" y="132"/>
                  </a:cubicBezTo>
                  <a:cubicBezTo>
                    <a:pt x="53" y="134"/>
                    <a:pt x="52" y="129"/>
                    <a:pt x="50" y="130"/>
                  </a:cubicBezTo>
                  <a:cubicBezTo>
                    <a:pt x="49" y="130"/>
                    <a:pt x="46" y="127"/>
                    <a:pt x="41" y="130"/>
                  </a:cubicBezTo>
                  <a:cubicBezTo>
                    <a:pt x="38" y="134"/>
                    <a:pt x="46" y="129"/>
                    <a:pt x="49" y="132"/>
                  </a:cubicBezTo>
                  <a:cubicBezTo>
                    <a:pt x="53" y="137"/>
                    <a:pt x="58" y="130"/>
                    <a:pt x="60" y="132"/>
                  </a:cubicBezTo>
                  <a:cubicBezTo>
                    <a:pt x="61" y="135"/>
                    <a:pt x="58" y="134"/>
                    <a:pt x="58" y="135"/>
                  </a:cubicBezTo>
                  <a:cubicBezTo>
                    <a:pt x="58" y="137"/>
                    <a:pt x="56" y="135"/>
                    <a:pt x="55" y="138"/>
                  </a:cubicBezTo>
                  <a:cubicBezTo>
                    <a:pt x="53" y="140"/>
                    <a:pt x="52" y="135"/>
                    <a:pt x="52" y="138"/>
                  </a:cubicBezTo>
                  <a:cubicBezTo>
                    <a:pt x="50" y="141"/>
                    <a:pt x="44" y="141"/>
                    <a:pt x="46" y="143"/>
                  </a:cubicBezTo>
                  <a:cubicBezTo>
                    <a:pt x="46" y="144"/>
                    <a:pt x="43" y="143"/>
                    <a:pt x="44" y="146"/>
                  </a:cubicBezTo>
                  <a:cubicBezTo>
                    <a:pt x="46" y="148"/>
                    <a:pt x="44" y="148"/>
                    <a:pt x="44" y="151"/>
                  </a:cubicBezTo>
                  <a:cubicBezTo>
                    <a:pt x="46" y="152"/>
                    <a:pt x="43" y="154"/>
                    <a:pt x="44" y="155"/>
                  </a:cubicBezTo>
                  <a:cubicBezTo>
                    <a:pt x="44" y="157"/>
                    <a:pt x="43" y="160"/>
                    <a:pt x="43" y="162"/>
                  </a:cubicBezTo>
                  <a:cubicBezTo>
                    <a:pt x="43" y="165"/>
                    <a:pt x="41" y="166"/>
                    <a:pt x="40" y="171"/>
                  </a:cubicBezTo>
                  <a:cubicBezTo>
                    <a:pt x="38" y="177"/>
                    <a:pt x="38" y="172"/>
                    <a:pt x="32" y="172"/>
                  </a:cubicBezTo>
                  <a:cubicBezTo>
                    <a:pt x="26" y="174"/>
                    <a:pt x="31" y="176"/>
                    <a:pt x="28" y="176"/>
                  </a:cubicBezTo>
                  <a:cubicBezTo>
                    <a:pt x="25" y="174"/>
                    <a:pt x="28" y="183"/>
                    <a:pt x="25" y="183"/>
                  </a:cubicBezTo>
                  <a:cubicBezTo>
                    <a:pt x="20" y="182"/>
                    <a:pt x="12" y="185"/>
                    <a:pt x="14" y="182"/>
                  </a:cubicBezTo>
                  <a:cubicBezTo>
                    <a:pt x="17" y="177"/>
                    <a:pt x="8" y="169"/>
                    <a:pt x="12" y="172"/>
                  </a:cubicBezTo>
                  <a:cubicBezTo>
                    <a:pt x="15" y="174"/>
                    <a:pt x="11" y="169"/>
                    <a:pt x="12" y="169"/>
                  </a:cubicBezTo>
                  <a:cubicBezTo>
                    <a:pt x="15" y="169"/>
                    <a:pt x="15" y="166"/>
                    <a:pt x="14" y="168"/>
                  </a:cubicBezTo>
                  <a:cubicBezTo>
                    <a:pt x="11" y="168"/>
                    <a:pt x="8" y="158"/>
                    <a:pt x="6" y="154"/>
                  </a:cubicBezTo>
                  <a:cubicBezTo>
                    <a:pt x="5" y="149"/>
                    <a:pt x="8" y="149"/>
                    <a:pt x="6" y="146"/>
                  </a:cubicBezTo>
                  <a:cubicBezTo>
                    <a:pt x="5" y="144"/>
                    <a:pt x="3" y="149"/>
                    <a:pt x="2" y="146"/>
                  </a:cubicBezTo>
                  <a:cubicBezTo>
                    <a:pt x="0" y="143"/>
                    <a:pt x="2" y="141"/>
                    <a:pt x="0" y="138"/>
                  </a:cubicBezTo>
                  <a:cubicBezTo>
                    <a:pt x="0" y="137"/>
                    <a:pt x="2" y="137"/>
                    <a:pt x="2" y="135"/>
                  </a:cubicBezTo>
                  <a:close/>
                  <a:moveTo>
                    <a:pt x="61" y="158"/>
                  </a:moveTo>
                  <a:cubicBezTo>
                    <a:pt x="64" y="155"/>
                    <a:pt x="60" y="155"/>
                    <a:pt x="63" y="152"/>
                  </a:cubicBezTo>
                  <a:cubicBezTo>
                    <a:pt x="66" y="151"/>
                    <a:pt x="66" y="149"/>
                    <a:pt x="63" y="151"/>
                  </a:cubicBezTo>
                  <a:cubicBezTo>
                    <a:pt x="60" y="154"/>
                    <a:pt x="61" y="149"/>
                    <a:pt x="58" y="152"/>
                  </a:cubicBezTo>
                  <a:cubicBezTo>
                    <a:pt x="55" y="155"/>
                    <a:pt x="55" y="158"/>
                    <a:pt x="56" y="160"/>
                  </a:cubicBezTo>
                  <a:cubicBezTo>
                    <a:pt x="56" y="162"/>
                    <a:pt x="55" y="165"/>
                    <a:pt x="56" y="163"/>
                  </a:cubicBezTo>
                  <a:cubicBezTo>
                    <a:pt x="58" y="163"/>
                    <a:pt x="58" y="162"/>
                    <a:pt x="61" y="158"/>
                  </a:cubicBezTo>
                  <a:close/>
                  <a:moveTo>
                    <a:pt x="47" y="158"/>
                  </a:moveTo>
                  <a:cubicBezTo>
                    <a:pt x="46" y="158"/>
                    <a:pt x="46" y="162"/>
                    <a:pt x="44" y="163"/>
                  </a:cubicBezTo>
                  <a:cubicBezTo>
                    <a:pt x="43" y="165"/>
                    <a:pt x="41" y="171"/>
                    <a:pt x="43" y="172"/>
                  </a:cubicBezTo>
                  <a:cubicBezTo>
                    <a:pt x="43" y="172"/>
                    <a:pt x="49" y="158"/>
                    <a:pt x="47" y="158"/>
                  </a:cubicBezTo>
                  <a:close/>
                  <a:moveTo>
                    <a:pt x="60" y="120"/>
                  </a:moveTo>
                  <a:cubicBezTo>
                    <a:pt x="58" y="120"/>
                    <a:pt x="58" y="118"/>
                    <a:pt x="58" y="116"/>
                  </a:cubicBezTo>
                  <a:cubicBezTo>
                    <a:pt x="60" y="120"/>
                    <a:pt x="60" y="120"/>
                    <a:pt x="60" y="120"/>
                  </a:cubicBezTo>
                  <a:close/>
                </a:path>
              </a:pathLst>
            </a:custGeom>
            <a:grpFill/>
            <a:ln w="6350" cmpd="sng">
              <a:solidFill>
                <a:schemeClr val="bg1"/>
              </a:solidFill>
              <a:round/>
              <a:headEnd/>
              <a:tailEnd/>
            </a:ln>
          </p:spPr>
          <p:txBody>
            <a:bodyPr/>
            <a:lstStyle/>
            <a:p>
              <a:endParaRPr lang="en-GB" sz="1539" dirty="0"/>
            </a:p>
          </p:txBody>
        </p:sp>
        <p:sp>
          <p:nvSpPr>
            <p:cNvPr id="570" name="Freeform 194"/>
            <p:cNvSpPr>
              <a:spLocks/>
            </p:cNvSpPr>
            <p:nvPr/>
          </p:nvSpPr>
          <p:spPr bwMode="auto">
            <a:xfrm>
              <a:off x="6064776" y="3791045"/>
              <a:ext cx="130149" cy="131754"/>
            </a:xfrm>
            <a:custGeom>
              <a:avLst/>
              <a:gdLst/>
              <a:ahLst/>
              <a:cxnLst>
                <a:cxn ang="0">
                  <a:pos x="30" y="41"/>
                </a:cxn>
                <a:cxn ang="0">
                  <a:pos x="26" y="38"/>
                </a:cxn>
                <a:cxn ang="0">
                  <a:pos x="26" y="39"/>
                </a:cxn>
                <a:cxn ang="0">
                  <a:pos x="24" y="38"/>
                </a:cxn>
                <a:cxn ang="0">
                  <a:pos x="23" y="36"/>
                </a:cxn>
                <a:cxn ang="0">
                  <a:pos x="23" y="35"/>
                </a:cxn>
                <a:cxn ang="0">
                  <a:pos x="26" y="33"/>
                </a:cxn>
                <a:cxn ang="0">
                  <a:pos x="24" y="32"/>
                </a:cxn>
                <a:cxn ang="0">
                  <a:pos x="26" y="30"/>
                </a:cxn>
                <a:cxn ang="0">
                  <a:pos x="23" y="27"/>
                </a:cxn>
                <a:cxn ang="0">
                  <a:pos x="18" y="30"/>
                </a:cxn>
                <a:cxn ang="0">
                  <a:pos x="15" y="32"/>
                </a:cxn>
                <a:cxn ang="0">
                  <a:pos x="14" y="33"/>
                </a:cxn>
                <a:cxn ang="0">
                  <a:pos x="12" y="35"/>
                </a:cxn>
                <a:cxn ang="0">
                  <a:pos x="11" y="36"/>
                </a:cxn>
                <a:cxn ang="0">
                  <a:pos x="11" y="33"/>
                </a:cxn>
                <a:cxn ang="0">
                  <a:pos x="11" y="33"/>
                </a:cxn>
                <a:cxn ang="0">
                  <a:pos x="12" y="32"/>
                </a:cxn>
                <a:cxn ang="0">
                  <a:pos x="11" y="30"/>
                </a:cxn>
                <a:cxn ang="0">
                  <a:pos x="12" y="28"/>
                </a:cxn>
                <a:cxn ang="0">
                  <a:pos x="9" y="27"/>
                </a:cxn>
                <a:cxn ang="0">
                  <a:pos x="6" y="24"/>
                </a:cxn>
                <a:cxn ang="0">
                  <a:pos x="4" y="24"/>
                </a:cxn>
                <a:cxn ang="0">
                  <a:pos x="6" y="24"/>
                </a:cxn>
                <a:cxn ang="0">
                  <a:pos x="8" y="21"/>
                </a:cxn>
                <a:cxn ang="0">
                  <a:pos x="3" y="18"/>
                </a:cxn>
                <a:cxn ang="0">
                  <a:pos x="4" y="14"/>
                </a:cxn>
                <a:cxn ang="0">
                  <a:pos x="0" y="8"/>
                </a:cxn>
                <a:cxn ang="0">
                  <a:pos x="1" y="7"/>
                </a:cxn>
                <a:cxn ang="0">
                  <a:pos x="4" y="8"/>
                </a:cxn>
                <a:cxn ang="0">
                  <a:pos x="6" y="10"/>
                </a:cxn>
                <a:cxn ang="0">
                  <a:pos x="9" y="10"/>
                </a:cxn>
                <a:cxn ang="0">
                  <a:pos x="12" y="10"/>
                </a:cxn>
                <a:cxn ang="0">
                  <a:pos x="9" y="7"/>
                </a:cxn>
                <a:cxn ang="0">
                  <a:pos x="9" y="5"/>
                </a:cxn>
                <a:cxn ang="0">
                  <a:pos x="11" y="2"/>
                </a:cxn>
                <a:cxn ang="0">
                  <a:pos x="14" y="4"/>
                </a:cxn>
                <a:cxn ang="0">
                  <a:pos x="17" y="7"/>
                </a:cxn>
                <a:cxn ang="0">
                  <a:pos x="23" y="8"/>
                </a:cxn>
                <a:cxn ang="0">
                  <a:pos x="27" y="4"/>
                </a:cxn>
                <a:cxn ang="0">
                  <a:pos x="32" y="11"/>
                </a:cxn>
                <a:cxn ang="0">
                  <a:pos x="35" y="16"/>
                </a:cxn>
                <a:cxn ang="0">
                  <a:pos x="42" y="19"/>
                </a:cxn>
                <a:cxn ang="0">
                  <a:pos x="36" y="19"/>
                </a:cxn>
                <a:cxn ang="0">
                  <a:pos x="33" y="27"/>
                </a:cxn>
                <a:cxn ang="0">
                  <a:pos x="33" y="32"/>
                </a:cxn>
                <a:cxn ang="0">
                  <a:pos x="32" y="35"/>
                </a:cxn>
                <a:cxn ang="0">
                  <a:pos x="30" y="35"/>
                </a:cxn>
                <a:cxn ang="0">
                  <a:pos x="30" y="41"/>
                </a:cxn>
              </a:cxnLst>
              <a:rect l="0" t="0" r="r" b="b"/>
              <a:pathLst>
                <a:path w="42" h="42">
                  <a:moveTo>
                    <a:pt x="30" y="41"/>
                  </a:moveTo>
                  <a:cubicBezTo>
                    <a:pt x="26" y="42"/>
                    <a:pt x="27" y="39"/>
                    <a:pt x="26" y="38"/>
                  </a:cubicBezTo>
                  <a:cubicBezTo>
                    <a:pt x="26" y="39"/>
                    <a:pt x="26" y="39"/>
                    <a:pt x="26" y="39"/>
                  </a:cubicBezTo>
                  <a:cubicBezTo>
                    <a:pt x="24" y="39"/>
                    <a:pt x="24" y="38"/>
                    <a:pt x="24" y="38"/>
                  </a:cubicBezTo>
                  <a:cubicBezTo>
                    <a:pt x="24" y="36"/>
                    <a:pt x="24" y="36"/>
                    <a:pt x="23" y="36"/>
                  </a:cubicBezTo>
                  <a:cubicBezTo>
                    <a:pt x="23" y="36"/>
                    <a:pt x="23" y="36"/>
                    <a:pt x="23" y="35"/>
                  </a:cubicBezTo>
                  <a:cubicBezTo>
                    <a:pt x="23" y="35"/>
                    <a:pt x="26" y="35"/>
                    <a:pt x="26" y="33"/>
                  </a:cubicBezTo>
                  <a:cubicBezTo>
                    <a:pt x="26" y="33"/>
                    <a:pt x="24" y="33"/>
                    <a:pt x="24" y="32"/>
                  </a:cubicBezTo>
                  <a:cubicBezTo>
                    <a:pt x="24" y="30"/>
                    <a:pt x="26" y="30"/>
                    <a:pt x="26" y="30"/>
                  </a:cubicBezTo>
                  <a:cubicBezTo>
                    <a:pt x="23" y="27"/>
                    <a:pt x="23" y="27"/>
                    <a:pt x="23" y="27"/>
                  </a:cubicBezTo>
                  <a:cubicBezTo>
                    <a:pt x="21" y="25"/>
                    <a:pt x="18" y="28"/>
                    <a:pt x="18" y="30"/>
                  </a:cubicBezTo>
                  <a:cubicBezTo>
                    <a:pt x="17" y="30"/>
                    <a:pt x="15" y="32"/>
                    <a:pt x="15" y="32"/>
                  </a:cubicBezTo>
                  <a:cubicBezTo>
                    <a:pt x="14" y="33"/>
                    <a:pt x="14" y="33"/>
                    <a:pt x="14" y="33"/>
                  </a:cubicBezTo>
                  <a:cubicBezTo>
                    <a:pt x="12" y="35"/>
                    <a:pt x="12" y="35"/>
                    <a:pt x="12" y="35"/>
                  </a:cubicBezTo>
                  <a:cubicBezTo>
                    <a:pt x="12" y="36"/>
                    <a:pt x="12" y="36"/>
                    <a:pt x="11" y="36"/>
                  </a:cubicBezTo>
                  <a:cubicBezTo>
                    <a:pt x="11" y="35"/>
                    <a:pt x="11" y="35"/>
                    <a:pt x="11" y="33"/>
                  </a:cubicBezTo>
                  <a:cubicBezTo>
                    <a:pt x="11" y="33"/>
                    <a:pt x="11" y="33"/>
                    <a:pt x="11" y="33"/>
                  </a:cubicBezTo>
                  <a:cubicBezTo>
                    <a:pt x="9" y="32"/>
                    <a:pt x="12" y="32"/>
                    <a:pt x="12" y="32"/>
                  </a:cubicBezTo>
                  <a:cubicBezTo>
                    <a:pt x="12" y="32"/>
                    <a:pt x="9" y="30"/>
                    <a:pt x="11" y="30"/>
                  </a:cubicBezTo>
                  <a:cubicBezTo>
                    <a:pt x="11" y="28"/>
                    <a:pt x="12" y="30"/>
                    <a:pt x="12" y="28"/>
                  </a:cubicBezTo>
                  <a:cubicBezTo>
                    <a:pt x="12" y="27"/>
                    <a:pt x="9" y="28"/>
                    <a:pt x="9" y="27"/>
                  </a:cubicBezTo>
                  <a:cubicBezTo>
                    <a:pt x="8" y="27"/>
                    <a:pt x="6" y="25"/>
                    <a:pt x="6" y="24"/>
                  </a:cubicBezTo>
                  <a:cubicBezTo>
                    <a:pt x="4" y="24"/>
                    <a:pt x="4" y="24"/>
                    <a:pt x="4" y="24"/>
                  </a:cubicBezTo>
                  <a:cubicBezTo>
                    <a:pt x="3" y="22"/>
                    <a:pt x="6" y="24"/>
                    <a:pt x="6" y="24"/>
                  </a:cubicBezTo>
                  <a:cubicBezTo>
                    <a:pt x="6" y="22"/>
                    <a:pt x="8" y="21"/>
                    <a:pt x="8" y="21"/>
                  </a:cubicBezTo>
                  <a:cubicBezTo>
                    <a:pt x="3" y="18"/>
                    <a:pt x="3" y="18"/>
                    <a:pt x="3" y="18"/>
                  </a:cubicBezTo>
                  <a:cubicBezTo>
                    <a:pt x="1" y="14"/>
                    <a:pt x="4" y="14"/>
                    <a:pt x="4" y="14"/>
                  </a:cubicBezTo>
                  <a:cubicBezTo>
                    <a:pt x="4" y="13"/>
                    <a:pt x="0" y="10"/>
                    <a:pt x="0" y="8"/>
                  </a:cubicBezTo>
                  <a:cubicBezTo>
                    <a:pt x="1" y="7"/>
                    <a:pt x="1" y="7"/>
                    <a:pt x="1" y="7"/>
                  </a:cubicBezTo>
                  <a:cubicBezTo>
                    <a:pt x="4" y="8"/>
                    <a:pt x="4" y="8"/>
                    <a:pt x="4" y="8"/>
                  </a:cubicBezTo>
                  <a:cubicBezTo>
                    <a:pt x="6" y="8"/>
                    <a:pt x="4" y="10"/>
                    <a:pt x="6" y="10"/>
                  </a:cubicBezTo>
                  <a:cubicBezTo>
                    <a:pt x="8" y="10"/>
                    <a:pt x="8" y="10"/>
                    <a:pt x="9" y="10"/>
                  </a:cubicBezTo>
                  <a:cubicBezTo>
                    <a:pt x="11" y="10"/>
                    <a:pt x="11" y="13"/>
                    <a:pt x="12" y="10"/>
                  </a:cubicBezTo>
                  <a:cubicBezTo>
                    <a:pt x="14" y="8"/>
                    <a:pt x="9" y="7"/>
                    <a:pt x="9" y="7"/>
                  </a:cubicBezTo>
                  <a:cubicBezTo>
                    <a:pt x="9" y="5"/>
                    <a:pt x="9" y="5"/>
                    <a:pt x="9" y="5"/>
                  </a:cubicBezTo>
                  <a:cubicBezTo>
                    <a:pt x="9" y="4"/>
                    <a:pt x="11" y="2"/>
                    <a:pt x="11" y="2"/>
                  </a:cubicBezTo>
                  <a:cubicBezTo>
                    <a:pt x="12" y="5"/>
                    <a:pt x="14" y="0"/>
                    <a:pt x="14" y="4"/>
                  </a:cubicBezTo>
                  <a:cubicBezTo>
                    <a:pt x="15" y="7"/>
                    <a:pt x="17" y="4"/>
                    <a:pt x="17" y="7"/>
                  </a:cubicBezTo>
                  <a:cubicBezTo>
                    <a:pt x="18" y="11"/>
                    <a:pt x="23" y="10"/>
                    <a:pt x="23" y="8"/>
                  </a:cubicBezTo>
                  <a:cubicBezTo>
                    <a:pt x="24" y="7"/>
                    <a:pt x="26" y="5"/>
                    <a:pt x="27" y="4"/>
                  </a:cubicBezTo>
                  <a:cubicBezTo>
                    <a:pt x="29" y="4"/>
                    <a:pt x="32" y="10"/>
                    <a:pt x="32" y="11"/>
                  </a:cubicBezTo>
                  <a:cubicBezTo>
                    <a:pt x="33" y="13"/>
                    <a:pt x="35" y="13"/>
                    <a:pt x="35" y="16"/>
                  </a:cubicBezTo>
                  <a:cubicBezTo>
                    <a:pt x="35" y="18"/>
                    <a:pt x="41" y="16"/>
                    <a:pt x="42" y="19"/>
                  </a:cubicBezTo>
                  <a:cubicBezTo>
                    <a:pt x="42" y="22"/>
                    <a:pt x="41" y="18"/>
                    <a:pt x="36" y="19"/>
                  </a:cubicBezTo>
                  <a:cubicBezTo>
                    <a:pt x="33" y="22"/>
                    <a:pt x="36" y="25"/>
                    <a:pt x="33" y="27"/>
                  </a:cubicBezTo>
                  <a:cubicBezTo>
                    <a:pt x="32" y="28"/>
                    <a:pt x="35" y="30"/>
                    <a:pt x="33" y="32"/>
                  </a:cubicBezTo>
                  <a:cubicBezTo>
                    <a:pt x="32" y="32"/>
                    <a:pt x="33" y="33"/>
                    <a:pt x="32" y="35"/>
                  </a:cubicBezTo>
                  <a:cubicBezTo>
                    <a:pt x="32" y="35"/>
                    <a:pt x="32" y="28"/>
                    <a:pt x="30" y="35"/>
                  </a:cubicBezTo>
                  <a:cubicBezTo>
                    <a:pt x="29" y="38"/>
                    <a:pt x="29" y="39"/>
                    <a:pt x="30" y="41"/>
                  </a:cubicBezTo>
                </a:path>
              </a:pathLst>
            </a:custGeom>
            <a:grpFill/>
            <a:ln w="6350" cmpd="sng">
              <a:solidFill>
                <a:schemeClr val="bg1"/>
              </a:solidFill>
              <a:round/>
              <a:headEnd/>
              <a:tailEnd/>
            </a:ln>
          </p:spPr>
          <p:txBody>
            <a:bodyPr/>
            <a:lstStyle/>
            <a:p>
              <a:endParaRPr lang="en-GB" sz="1539" dirty="0"/>
            </a:p>
          </p:txBody>
        </p:sp>
        <p:sp>
          <p:nvSpPr>
            <p:cNvPr id="571" name="Freeform 195"/>
            <p:cNvSpPr>
              <a:spLocks/>
            </p:cNvSpPr>
            <p:nvPr/>
          </p:nvSpPr>
          <p:spPr bwMode="auto">
            <a:xfrm>
              <a:off x="6055135" y="3869776"/>
              <a:ext cx="36956" cy="33742"/>
            </a:xfrm>
            <a:custGeom>
              <a:avLst/>
              <a:gdLst/>
              <a:ahLst/>
              <a:cxnLst>
                <a:cxn ang="0">
                  <a:pos x="0" y="2"/>
                </a:cxn>
                <a:cxn ang="0">
                  <a:pos x="3" y="0"/>
                </a:cxn>
                <a:cxn ang="0">
                  <a:pos x="4" y="3"/>
                </a:cxn>
                <a:cxn ang="0">
                  <a:pos x="6" y="3"/>
                </a:cxn>
                <a:cxn ang="0">
                  <a:pos x="7" y="3"/>
                </a:cxn>
                <a:cxn ang="0">
                  <a:pos x="9" y="5"/>
                </a:cxn>
                <a:cxn ang="0">
                  <a:pos x="10" y="6"/>
                </a:cxn>
                <a:cxn ang="0">
                  <a:pos x="12" y="11"/>
                </a:cxn>
                <a:cxn ang="0">
                  <a:pos x="9" y="11"/>
                </a:cxn>
                <a:cxn ang="0">
                  <a:pos x="0" y="2"/>
                </a:cxn>
              </a:cxnLst>
              <a:rect l="0" t="0" r="r" b="b"/>
              <a:pathLst>
                <a:path w="12" h="11">
                  <a:moveTo>
                    <a:pt x="0" y="2"/>
                  </a:moveTo>
                  <a:cubicBezTo>
                    <a:pt x="1" y="2"/>
                    <a:pt x="1" y="0"/>
                    <a:pt x="3" y="0"/>
                  </a:cubicBezTo>
                  <a:cubicBezTo>
                    <a:pt x="4" y="2"/>
                    <a:pt x="3" y="3"/>
                    <a:pt x="4" y="3"/>
                  </a:cubicBezTo>
                  <a:cubicBezTo>
                    <a:pt x="6" y="2"/>
                    <a:pt x="4" y="3"/>
                    <a:pt x="6" y="3"/>
                  </a:cubicBezTo>
                  <a:cubicBezTo>
                    <a:pt x="7" y="3"/>
                    <a:pt x="7" y="3"/>
                    <a:pt x="7" y="3"/>
                  </a:cubicBezTo>
                  <a:cubicBezTo>
                    <a:pt x="9" y="3"/>
                    <a:pt x="7" y="5"/>
                    <a:pt x="9" y="5"/>
                  </a:cubicBezTo>
                  <a:cubicBezTo>
                    <a:pt x="10" y="6"/>
                    <a:pt x="10" y="6"/>
                    <a:pt x="10" y="6"/>
                  </a:cubicBezTo>
                  <a:cubicBezTo>
                    <a:pt x="10" y="8"/>
                    <a:pt x="10" y="9"/>
                    <a:pt x="12" y="11"/>
                  </a:cubicBezTo>
                  <a:cubicBezTo>
                    <a:pt x="10" y="11"/>
                    <a:pt x="10" y="11"/>
                    <a:pt x="9" y="11"/>
                  </a:cubicBezTo>
                  <a:cubicBezTo>
                    <a:pt x="4" y="9"/>
                    <a:pt x="3" y="5"/>
                    <a:pt x="0" y="2"/>
                  </a:cubicBezTo>
                </a:path>
              </a:pathLst>
            </a:custGeom>
            <a:grpFill/>
            <a:ln w="6350" cmpd="sng">
              <a:solidFill>
                <a:schemeClr val="bg1"/>
              </a:solidFill>
              <a:round/>
              <a:headEnd/>
              <a:tailEnd/>
            </a:ln>
          </p:spPr>
          <p:txBody>
            <a:bodyPr/>
            <a:lstStyle/>
            <a:p>
              <a:endParaRPr lang="en-GB" sz="1539" dirty="0"/>
            </a:p>
          </p:txBody>
        </p:sp>
        <p:sp>
          <p:nvSpPr>
            <p:cNvPr id="572" name="Freeform 196"/>
            <p:cNvSpPr>
              <a:spLocks/>
            </p:cNvSpPr>
            <p:nvPr/>
          </p:nvSpPr>
          <p:spPr bwMode="auto">
            <a:xfrm>
              <a:off x="6021392" y="3816752"/>
              <a:ext cx="80339" cy="86764"/>
            </a:xfrm>
            <a:custGeom>
              <a:avLst/>
              <a:gdLst/>
              <a:ahLst/>
              <a:cxnLst>
                <a:cxn ang="0">
                  <a:pos x="24" y="28"/>
                </a:cxn>
                <a:cxn ang="0">
                  <a:pos x="24" y="25"/>
                </a:cxn>
                <a:cxn ang="0">
                  <a:pos x="24" y="25"/>
                </a:cxn>
                <a:cxn ang="0">
                  <a:pos x="26" y="23"/>
                </a:cxn>
                <a:cxn ang="0">
                  <a:pos x="24" y="22"/>
                </a:cxn>
                <a:cxn ang="0">
                  <a:pos x="26" y="20"/>
                </a:cxn>
                <a:cxn ang="0">
                  <a:pos x="23" y="19"/>
                </a:cxn>
                <a:cxn ang="0">
                  <a:pos x="20" y="16"/>
                </a:cxn>
                <a:cxn ang="0">
                  <a:pos x="18" y="16"/>
                </a:cxn>
                <a:cxn ang="0">
                  <a:pos x="20" y="16"/>
                </a:cxn>
                <a:cxn ang="0">
                  <a:pos x="21" y="12"/>
                </a:cxn>
                <a:cxn ang="0">
                  <a:pos x="17" y="9"/>
                </a:cxn>
                <a:cxn ang="0">
                  <a:pos x="18" y="6"/>
                </a:cxn>
                <a:cxn ang="0">
                  <a:pos x="14" y="0"/>
                </a:cxn>
                <a:cxn ang="0">
                  <a:pos x="12" y="2"/>
                </a:cxn>
                <a:cxn ang="0">
                  <a:pos x="8" y="2"/>
                </a:cxn>
                <a:cxn ang="0">
                  <a:pos x="6" y="2"/>
                </a:cxn>
                <a:cxn ang="0">
                  <a:pos x="1" y="3"/>
                </a:cxn>
                <a:cxn ang="0">
                  <a:pos x="1" y="3"/>
                </a:cxn>
                <a:cxn ang="0">
                  <a:pos x="1" y="3"/>
                </a:cxn>
                <a:cxn ang="0">
                  <a:pos x="3" y="8"/>
                </a:cxn>
                <a:cxn ang="0">
                  <a:pos x="1" y="11"/>
                </a:cxn>
                <a:cxn ang="0">
                  <a:pos x="3" y="12"/>
                </a:cxn>
                <a:cxn ang="0">
                  <a:pos x="1" y="14"/>
                </a:cxn>
                <a:cxn ang="0">
                  <a:pos x="9" y="16"/>
                </a:cxn>
                <a:cxn ang="0">
                  <a:pos x="11" y="19"/>
                </a:cxn>
                <a:cxn ang="0">
                  <a:pos x="14" y="17"/>
                </a:cxn>
                <a:cxn ang="0">
                  <a:pos x="15" y="20"/>
                </a:cxn>
                <a:cxn ang="0">
                  <a:pos x="17" y="20"/>
                </a:cxn>
                <a:cxn ang="0">
                  <a:pos x="18" y="20"/>
                </a:cxn>
                <a:cxn ang="0">
                  <a:pos x="20" y="22"/>
                </a:cxn>
                <a:cxn ang="0">
                  <a:pos x="21" y="23"/>
                </a:cxn>
                <a:cxn ang="0">
                  <a:pos x="23" y="28"/>
                </a:cxn>
                <a:cxn ang="0">
                  <a:pos x="24" y="26"/>
                </a:cxn>
                <a:cxn ang="0">
                  <a:pos x="24" y="28"/>
                </a:cxn>
              </a:cxnLst>
              <a:rect l="0" t="0" r="r" b="b"/>
              <a:pathLst>
                <a:path w="26" h="28">
                  <a:moveTo>
                    <a:pt x="24" y="28"/>
                  </a:moveTo>
                  <a:cubicBezTo>
                    <a:pt x="24" y="26"/>
                    <a:pt x="24" y="26"/>
                    <a:pt x="24" y="25"/>
                  </a:cubicBezTo>
                  <a:cubicBezTo>
                    <a:pt x="24" y="25"/>
                    <a:pt x="24" y="25"/>
                    <a:pt x="24" y="25"/>
                  </a:cubicBezTo>
                  <a:cubicBezTo>
                    <a:pt x="23" y="23"/>
                    <a:pt x="26" y="23"/>
                    <a:pt x="26" y="23"/>
                  </a:cubicBezTo>
                  <a:cubicBezTo>
                    <a:pt x="26" y="23"/>
                    <a:pt x="23" y="22"/>
                    <a:pt x="24" y="22"/>
                  </a:cubicBezTo>
                  <a:cubicBezTo>
                    <a:pt x="24" y="20"/>
                    <a:pt x="26" y="22"/>
                    <a:pt x="26" y="20"/>
                  </a:cubicBezTo>
                  <a:cubicBezTo>
                    <a:pt x="26" y="19"/>
                    <a:pt x="23" y="20"/>
                    <a:pt x="23" y="19"/>
                  </a:cubicBezTo>
                  <a:cubicBezTo>
                    <a:pt x="21" y="19"/>
                    <a:pt x="20" y="17"/>
                    <a:pt x="20" y="16"/>
                  </a:cubicBezTo>
                  <a:cubicBezTo>
                    <a:pt x="18" y="16"/>
                    <a:pt x="18" y="16"/>
                    <a:pt x="18" y="16"/>
                  </a:cubicBezTo>
                  <a:cubicBezTo>
                    <a:pt x="17" y="14"/>
                    <a:pt x="20" y="16"/>
                    <a:pt x="20" y="16"/>
                  </a:cubicBezTo>
                  <a:cubicBezTo>
                    <a:pt x="20" y="14"/>
                    <a:pt x="21" y="12"/>
                    <a:pt x="21" y="12"/>
                  </a:cubicBezTo>
                  <a:cubicBezTo>
                    <a:pt x="17" y="9"/>
                    <a:pt x="17" y="9"/>
                    <a:pt x="17" y="9"/>
                  </a:cubicBezTo>
                  <a:cubicBezTo>
                    <a:pt x="15" y="6"/>
                    <a:pt x="18" y="6"/>
                    <a:pt x="18" y="6"/>
                  </a:cubicBezTo>
                  <a:cubicBezTo>
                    <a:pt x="18" y="5"/>
                    <a:pt x="14" y="2"/>
                    <a:pt x="14" y="0"/>
                  </a:cubicBezTo>
                  <a:cubicBezTo>
                    <a:pt x="12" y="0"/>
                    <a:pt x="12" y="2"/>
                    <a:pt x="12" y="2"/>
                  </a:cubicBezTo>
                  <a:cubicBezTo>
                    <a:pt x="8" y="2"/>
                    <a:pt x="8" y="2"/>
                    <a:pt x="8" y="2"/>
                  </a:cubicBezTo>
                  <a:cubicBezTo>
                    <a:pt x="8" y="2"/>
                    <a:pt x="8" y="2"/>
                    <a:pt x="6" y="2"/>
                  </a:cubicBezTo>
                  <a:cubicBezTo>
                    <a:pt x="5" y="2"/>
                    <a:pt x="3" y="3"/>
                    <a:pt x="1" y="3"/>
                  </a:cubicBezTo>
                  <a:cubicBezTo>
                    <a:pt x="1" y="3"/>
                    <a:pt x="1" y="3"/>
                    <a:pt x="1" y="3"/>
                  </a:cubicBezTo>
                  <a:cubicBezTo>
                    <a:pt x="1" y="3"/>
                    <a:pt x="0" y="3"/>
                    <a:pt x="1" y="3"/>
                  </a:cubicBezTo>
                  <a:cubicBezTo>
                    <a:pt x="1" y="5"/>
                    <a:pt x="3" y="6"/>
                    <a:pt x="3" y="8"/>
                  </a:cubicBezTo>
                  <a:cubicBezTo>
                    <a:pt x="3" y="9"/>
                    <a:pt x="1" y="9"/>
                    <a:pt x="1" y="11"/>
                  </a:cubicBezTo>
                  <a:cubicBezTo>
                    <a:pt x="1" y="12"/>
                    <a:pt x="3" y="12"/>
                    <a:pt x="3" y="12"/>
                  </a:cubicBezTo>
                  <a:cubicBezTo>
                    <a:pt x="3" y="14"/>
                    <a:pt x="1" y="14"/>
                    <a:pt x="1" y="14"/>
                  </a:cubicBezTo>
                  <a:cubicBezTo>
                    <a:pt x="5" y="16"/>
                    <a:pt x="8" y="14"/>
                    <a:pt x="9" y="16"/>
                  </a:cubicBezTo>
                  <a:cubicBezTo>
                    <a:pt x="11" y="17"/>
                    <a:pt x="11" y="17"/>
                    <a:pt x="11" y="19"/>
                  </a:cubicBezTo>
                  <a:cubicBezTo>
                    <a:pt x="12" y="19"/>
                    <a:pt x="12" y="17"/>
                    <a:pt x="14" y="17"/>
                  </a:cubicBezTo>
                  <a:cubicBezTo>
                    <a:pt x="15" y="19"/>
                    <a:pt x="14" y="20"/>
                    <a:pt x="15" y="20"/>
                  </a:cubicBezTo>
                  <a:cubicBezTo>
                    <a:pt x="17" y="19"/>
                    <a:pt x="15" y="20"/>
                    <a:pt x="17" y="20"/>
                  </a:cubicBezTo>
                  <a:cubicBezTo>
                    <a:pt x="18" y="20"/>
                    <a:pt x="18" y="20"/>
                    <a:pt x="18" y="20"/>
                  </a:cubicBezTo>
                  <a:cubicBezTo>
                    <a:pt x="20" y="20"/>
                    <a:pt x="18" y="22"/>
                    <a:pt x="20" y="22"/>
                  </a:cubicBezTo>
                  <a:cubicBezTo>
                    <a:pt x="21" y="23"/>
                    <a:pt x="21" y="23"/>
                    <a:pt x="21" y="23"/>
                  </a:cubicBezTo>
                  <a:cubicBezTo>
                    <a:pt x="21" y="25"/>
                    <a:pt x="21" y="26"/>
                    <a:pt x="23" y="28"/>
                  </a:cubicBezTo>
                  <a:cubicBezTo>
                    <a:pt x="23" y="28"/>
                    <a:pt x="23" y="26"/>
                    <a:pt x="24" y="26"/>
                  </a:cubicBezTo>
                  <a:cubicBezTo>
                    <a:pt x="24" y="28"/>
                    <a:pt x="24" y="28"/>
                    <a:pt x="24" y="28"/>
                  </a:cubicBezTo>
                </a:path>
              </a:pathLst>
            </a:custGeom>
            <a:grpFill/>
            <a:ln w="6350" cmpd="sng">
              <a:solidFill>
                <a:schemeClr val="bg1"/>
              </a:solidFill>
              <a:round/>
              <a:headEnd/>
              <a:tailEnd/>
            </a:ln>
          </p:spPr>
          <p:txBody>
            <a:bodyPr/>
            <a:lstStyle/>
            <a:p>
              <a:endParaRPr lang="en-GB" sz="1539" dirty="0"/>
            </a:p>
          </p:txBody>
        </p:sp>
        <p:sp>
          <p:nvSpPr>
            <p:cNvPr id="573" name="Freeform 197"/>
            <p:cNvSpPr>
              <a:spLocks/>
            </p:cNvSpPr>
            <p:nvPr/>
          </p:nvSpPr>
          <p:spPr bwMode="auto">
            <a:xfrm>
              <a:off x="5933020" y="3738022"/>
              <a:ext cx="175139" cy="91585"/>
            </a:xfrm>
            <a:custGeom>
              <a:avLst/>
              <a:gdLst/>
              <a:ahLst/>
              <a:cxnLst>
                <a:cxn ang="0">
                  <a:pos x="30" y="28"/>
                </a:cxn>
                <a:cxn ang="0">
                  <a:pos x="34" y="26"/>
                </a:cxn>
                <a:cxn ang="0">
                  <a:pos x="36" y="26"/>
                </a:cxn>
                <a:cxn ang="0">
                  <a:pos x="41" y="26"/>
                </a:cxn>
                <a:cxn ang="0">
                  <a:pos x="42" y="25"/>
                </a:cxn>
                <a:cxn ang="0">
                  <a:pos x="44" y="23"/>
                </a:cxn>
                <a:cxn ang="0">
                  <a:pos x="47" y="25"/>
                </a:cxn>
                <a:cxn ang="0">
                  <a:pos x="48" y="26"/>
                </a:cxn>
                <a:cxn ang="0">
                  <a:pos x="51" y="26"/>
                </a:cxn>
                <a:cxn ang="0">
                  <a:pos x="54" y="26"/>
                </a:cxn>
                <a:cxn ang="0">
                  <a:pos x="51" y="23"/>
                </a:cxn>
                <a:cxn ang="0">
                  <a:pos x="51" y="22"/>
                </a:cxn>
                <a:cxn ang="0">
                  <a:pos x="53" y="19"/>
                </a:cxn>
                <a:cxn ang="0">
                  <a:pos x="47" y="16"/>
                </a:cxn>
                <a:cxn ang="0">
                  <a:pos x="47" y="11"/>
                </a:cxn>
                <a:cxn ang="0">
                  <a:pos x="42" y="10"/>
                </a:cxn>
                <a:cxn ang="0">
                  <a:pos x="37" y="10"/>
                </a:cxn>
                <a:cxn ang="0">
                  <a:pos x="31" y="11"/>
                </a:cxn>
                <a:cxn ang="0">
                  <a:pos x="30" y="8"/>
                </a:cxn>
                <a:cxn ang="0">
                  <a:pos x="24" y="5"/>
                </a:cxn>
                <a:cxn ang="0">
                  <a:pos x="17" y="4"/>
                </a:cxn>
                <a:cxn ang="0">
                  <a:pos x="11" y="4"/>
                </a:cxn>
                <a:cxn ang="0">
                  <a:pos x="7" y="0"/>
                </a:cxn>
                <a:cxn ang="0">
                  <a:pos x="0" y="2"/>
                </a:cxn>
                <a:cxn ang="0">
                  <a:pos x="10" y="8"/>
                </a:cxn>
                <a:cxn ang="0">
                  <a:pos x="14" y="14"/>
                </a:cxn>
                <a:cxn ang="0">
                  <a:pos x="13" y="23"/>
                </a:cxn>
                <a:cxn ang="0">
                  <a:pos x="17" y="23"/>
                </a:cxn>
                <a:cxn ang="0">
                  <a:pos x="21" y="23"/>
                </a:cxn>
                <a:cxn ang="0">
                  <a:pos x="22" y="22"/>
                </a:cxn>
                <a:cxn ang="0">
                  <a:pos x="27" y="25"/>
                </a:cxn>
                <a:cxn ang="0">
                  <a:pos x="27" y="25"/>
                </a:cxn>
                <a:cxn ang="0">
                  <a:pos x="27" y="26"/>
                </a:cxn>
                <a:cxn ang="0">
                  <a:pos x="30" y="26"/>
                </a:cxn>
                <a:cxn ang="0">
                  <a:pos x="30" y="28"/>
                </a:cxn>
              </a:cxnLst>
              <a:rect l="0" t="0" r="r" b="b"/>
              <a:pathLst>
                <a:path w="56" h="29">
                  <a:moveTo>
                    <a:pt x="30" y="28"/>
                  </a:moveTo>
                  <a:cubicBezTo>
                    <a:pt x="31" y="28"/>
                    <a:pt x="33" y="26"/>
                    <a:pt x="34" y="26"/>
                  </a:cubicBezTo>
                  <a:cubicBezTo>
                    <a:pt x="36" y="26"/>
                    <a:pt x="36" y="26"/>
                    <a:pt x="36" y="26"/>
                  </a:cubicBezTo>
                  <a:cubicBezTo>
                    <a:pt x="41" y="26"/>
                    <a:pt x="41" y="26"/>
                    <a:pt x="41" y="26"/>
                  </a:cubicBezTo>
                  <a:cubicBezTo>
                    <a:pt x="41" y="26"/>
                    <a:pt x="41" y="25"/>
                    <a:pt x="42" y="25"/>
                  </a:cubicBezTo>
                  <a:cubicBezTo>
                    <a:pt x="44" y="23"/>
                    <a:pt x="44" y="23"/>
                    <a:pt x="44" y="23"/>
                  </a:cubicBezTo>
                  <a:cubicBezTo>
                    <a:pt x="47" y="25"/>
                    <a:pt x="47" y="25"/>
                    <a:pt x="47" y="25"/>
                  </a:cubicBezTo>
                  <a:cubicBezTo>
                    <a:pt x="48" y="25"/>
                    <a:pt x="47" y="26"/>
                    <a:pt x="48" y="26"/>
                  </a:cubicBezTo>
                  <a:cubicBezTo>
                    <a:pt x="50" y="26"/>
                    <a:pt x="50" y="26"/>
                    <a:pt x="51" y="26"/>
                  </a:cubicBezTo>
                  <a:cubicBezTo>
                    <a:pt x="53" y="26"/>
                    <a:pt x="53" y="29"/>
                    <a:pt x="54" y="26"/>
                  </a:cubicBezTo>
                  <a:cubicBezTo>
                    <a:pt x="56" y="25"/>
                    <a:pt x="51" y="23"/>
                    <a:pt x="51" y="23"/>
                  </a:cubicBezTo>
                  <a:cubicBezTo>
                    <a:pt x="51" y="22"/>
                    <a:pt x="51" y="22"/>
                    <a:pt x="51" y="22"/>
                  </a:cubicBezTo>
                  <a:cubicBezTo>
                    <a:pt x="51" y="20"/>
                    <a:pt x="53" y="19"/>
                    <a:pt x="53" y="19"/>
                  </a:cubicBezTo>
                  <a:cubicBezTo>
                    <a:pt x="48" y="17"/>
                    <a:pt x="48" y="17"/>
                    <a:pt x="47" y="16"/>
                  </a:cubicBezTo>
                  <a:cubicBezTo>
                    <a:pt x="45" y="14"/>
                    <a:pt x="50" y="11"/>
                    <a:pt x="47" y="11"/>
                  </a:cubicBezTo>
                  <a:cubicBezTo>
                    <a:pt x="44" y="11"/>
                    <a:pt x="44" y="10"/>
                    <a:pt x="42" y="10"/>
                  </a:cubicBezTo>
                  <a:cubicBezTo>
                    <a:pt x="41" y="8"/>
                    <a:pt x="41" y="11"/>
                    <a:pt x="37" y="10"/>
                  </a:cubicBezTo>
                  <a:cubicBezTo>
                    <a:pt x="36" y="8"/>
                    <a:pt x="34" y="13"/>
                    <a:pt x="31" y="11"/>
                  </a:cubicBezTo>
                  <a:cubicBezTo>
                    <a:pt x="30" y="10"/>
                    <a:pt x="34" y="10"/>
                    <a:pt x="30" y="8"/>
                  </a:cubicBezTo>
                  <a:cubicBezTo>
                    <a:pt x="25" y="7"/>
                    <a:pt x="25" y="5"/>
                    <a:pt x="24" y="5"/>
                  </a:cubicBezTo>
                  <a:cubicBezTo>
                    <a:pt x="22" y="5"/>
                    <a:pt x="21" y="2"/>
                    <a:pt x="17" y="4"/>
                  </a:cubicBezTo>
                  <a:cubicBezTo>
                    <a:pt x="13" y="7"/>
                    <a:pt x="14" y="4"/>
                    <a:pt x="11" y="4"/>
                  </a:cubicBezTo>
                  <a:cubicBezTo>
                    <a:pt x="8" y="4"/>
                    <a:pt x="8" y="0"/>
                    <a:pt x="7" y="0"/>
                  </a:cubicBezTo>
                  <a:cubicBezTo>
                    <a:pt x="5" y="0"/>
                    <a:pt x="2" y="0"/>
                    <a:pt x="0" y="2"/>
                  </a:cubicBezTo>
                  <a:cubicBezTo>
                    <a:pt x="7" y="7"/>
                    <a:pt x="8" y="5"/>
                    <a:pt x="10" y="8"/>
                  </a:cubicBezTo>
                  <a:cubicBezTo>
                    <a:pt x="11" y="11"/>
                    <a:pt x="13" y="7"/>
                    <a:pt x="14" y="14"/>
                  </a:cubicBezTo>
                  <a:cubicBezTo>
                    <a:pt x="16" y="22"/>
                    <a:pt x="14" y="22"/>
                    <a:pt x="13" y="23"/>
                  </a:cubicBezTo>
                  <a:cubicBezTo>
                    <a:pt x="16" y="25"/>
                    <a:pt x="14" y="23"/>
                    <a:pt x="17" y="23"/>
                  </a:cubicBezTo>
                  <a:cubicBezTo>
                    <a:pt x="17" y="23"/>
                    <a:pt x="21" y="25"/>
                    <a:pt x="21" y="23"/>
                  </a:cubicBezTo>
                  <a:cubicBezTo>
                    <a:pt x="22" y="22"/>
                    <a:pt x="22" y="22"/>
                    <a:pt x="22" y="22"/>
                  </a:cubicBezTo>
                  <a:cubicBezTo>
                    <a:pt x="22" y="22"/>
                    <a:pt x="24" y="22"/>
                    <a:pt x="27" y="25"/>
                  </a:cubicBezTo>
                  <a:cubicBezTo>
                    <a:pt x="27" y="25"/>
                    <a:pt x="27" y="25"/>
                    <a:pt x="27" y="25"/>
                  </a:cubicBezTo>
                  <a:cubicBezTo>
                    <a:pt x="27" y="26"/>
                    <a:pt x="27" y="26"/>
                    <a:pt x="27" y="26"/>
                  </a:cubicBezTo>
                  <a:cubicBezTo>
                    <a:pt x="28" y="28"/>
                    <a:pt x="28" y="26"/>
                    <a:pt x="30" y="26"/>
                  </a:cubicBezTo>
                  <a:cubicBezTo>
                    <a:pt x="30" y="28"/>
                    <a:pt x="30" y="28"/>
                    <a:pt x="30" y="28"/>
                  </a:cubicBezTo>
                </a:path>
              </a:pathLst>
            </a:custGeom>
            <a:grpFill/>
            <a:ln w="6350" cmpd="sng">
              <a:solidFill>
                <a:schemeClr val="bg1"/>
              </a:solidFill>
              <a:round/>
              <a:headEnd/>
              <a:tailEnd/>
            </a:ln>
          </p:spPr>
          <p:txBody>
            <a:bodyPr/>
            <a:lstStyle/>
            <a:p>
              <a:endParaRPr lang="en-GB" sz="1539" dirty="0"/>
            </a:p>
          </p:txBody>
        </p:sp>
        <p:sp>
          <p:nvSpPr>
            <p:cNvPr id="574" name="Freeform 198"/>
            <p:cNvSpPr>
              <a:spLocks/>
            </p:cNvSpPr>
            <p:nvPr/>
          </p:nvSpPr>
          <p:spPr bwMode="auto">
            <a:xfrm>
              <a:off x="6085664" y="3289738"/>
              <a:ext cx="1023520" cy="557543"/>
            </a:xfrm>
            <a:custGeom>
              <a:avLst/>
              <a:gdLst/>
              <a:ahLst/>
              <a:cxnLst>
                <a:cxn ang="0">
                  <a:pos x="197" y="160"/>
                </a:cxn>
                <a:cxn ang="0">
                  <a:pos x="194" y="162"/>
                </a:cxn>
                <a:cxn ang="0">
                  <a:pos x="185" y="168"/>
                </a:cxn>
                <a:cxn ang="0">
                  <a:pos x="179" y="176"/>
                </a:cxn>
                <a:cxn ang="0">
                  <a:pos x="174" y="176"/>
                </a:cxn>
                <a:cxn ang="0">
                  <a:pos x="174" y="173"/>
                </a:cxn>
                <a:cxn ang="0">
                  <a:pos x="163" y="168"/>
                </a:cxn>
                <a:cxn ang="0">
                  <a:pos x="159" y="162"/>
                </a:cxn>
                <a:cxn ang="0">
                  <a:pos x="159" y="153"/>
                </a:cxn>
                <a:cxn ang="0">
                  <a:pos x="148" y="143"/>
                </a:cxn>
                <a:cxn ang="0">
                  <a:pos x="124" y="143"/>
                </a:cxn>
                <a:cxn ang="0">
                  <a:pos x="121" y="135"/>
                </a:cxn>
                <a:cxn ang="0">
                  <a:pos x="122" y="124"/>
                </a:cxn>
                <a:cxn ang="0">
                  <a:pos x="122" y="114"/>
                </a:cxn>
                <a:cxn ang="0">
                  <a:pos x="121" y="109"/>
                </a:cxn>
                <a:cxn ang="0">
                  <a:pos x="112" y="109"/>
                </a:cxn>
                <a:cxn ang="0">
                  <a:pos x="107" y="114"/>
                </a:cxn>
                <a:cxn ang="0">
                  <a:pos x="99" y="121"/>
                </a:cxn>
                <a:cxn ang="0">
                  <a:pos x="80" y="132"/>
                </a:cxn>
                <a:cxn ang="0">
                  <a:pos x="75" y="170"/>
                </a:cxn>
                <a:cxn ang="0">
                  <a:pos x="63" y="159"/>
                </a:cxn>
                <a:cxn ang="0">
                  <a:pos x="51" y="165"/>
                </a:cxn>
                <a:cxn ang="0">
                  <a:pos x="46" y="151"/>
                </a:cxn>
                <a:cxn ang="0">
                  <a:pos x="37" y="137"/>
                </a:cxn>
                <a:cxn ang="0">
                  <a:pos x="43" y="134"/>
                </a:cxn>
                <a:cxn ang="0">
                  <a:pos x="43" y="124"/>
                </a:cxn>
                <a:cxn ang="0">
                  <a:pos x="55" y="123"/>
                </a:cxn>
                <a:cxn ang="0">
                  <a:pos x="57" y="107"/>
                </a:cxn>
                <a:cxn ang="0">
                  <a:pos x="45" y="106"/>
                </a:cxn>
                <a:cxn ang="0">
                  <a:pos x="25" y="112"/>
                </a:cxn>
                <a:cxn ang="0">
                  <a:pos x="23" y="112"/>
                </a:cxn>
                <a:cxn ang="0">
                  <a:pos x="11" y="96"/>
                </a:cxn>
                <a:cxn ang="0">
                  <a:pos x="7" y="76"/>
                </a:cxn>
                <a:cxn ang="0">
                  <a:pos x="22" y="65"/>
                </a:cxn>
                <a:cxn ang="0">
                  <a:pos x="46" y="50"/>
                </a:cxn>
                <a:cxn ang="0">
                  <a:pos x="80" y="62"/>
                </a:cxn>
                <a:cxn ang="0">
                  <a:pos x="103" y="61"/>
                </a:cxn>
                <a:cxn ang="0">
                  <a:pos x="119" y="51"/>
                </a:cxn>
                <a:cxn ang="0">
                  <a:pos x="125" y="31"/>
                </a:cxn>
                <a:cxn ang="0">
                  <a:pos x="171" y="9"/>
                </a:cxn>
                <a:cxn ang="0">
                  <a:pos x="199" y="11"/>
                </a:cxn>
                <a:cxn ang="0">
                  <a:pos x="218" y="23"/>
                </a:cxn>
                <a:cxn ang="0">
                  <a:pos x="243" y="20"/>
                </a:cxn>
                <a:cxn ang="0">
                  <a:pos x="279" y="56"/>
                </a:cxn>
                <a:cxn ang="0">
                  <a:pos x="321" y="73"/>
                </a:cxn>
                <a:cxn ang="0">
                  <a:pos x="321" y="87"/>
                </a:cxn>
                <a:cxn ang="0">
                  <a:pos x="310" y="106"/>
                </a:cxn>
                <a:cxn ang="0">
                  <a:pos x="293" y="104"/>
                </a:cxn>
                <a:cxn ang="0">
                  <a:pos x="292" y="124"/>
                </a:cxn>
                <a:cxn ang="0">
                  <a:pos x="272" y="128"/>
                </a:cxn>
                <a:cxn ang="0">
                  <a:pos x="275" y="149"/>
                </a:cxn>
                <a:cxn ang="0">
                  <a:pos x="272" y="160"/>
                </a:cxn>
                <a:cxn ang="0">
                  <a:pos x="247" y="153"/>
                </a:cxn>
                <a:cxn ang="0">
                  <a:pos x="221" y="149"/>
                </a:cxn>
                <a:cxn ang="0">
                  <a:pos x="203" y="153"/>
                </a:cxn>
              </a:cxnLst>
              <a:rect l="0" t="0" r="r" b="b"/>
              <a:pathLst>
                <a:path w="328" h="179">
                  <a:moveTo>
                    <a:pt x="199" y="159"/>
                  </a:moveTo>
                  <a:cubicBezTo>
                    <a:pt x="197" y="160"/>
                    <a:pt x="197" y="160"/>
                    <a:pt x="197" y="160"/>
                  </a:cubicBezTo>
                  <a:cubicBezTo>
                    <a:pt x="196" y="160"/>
                    <a:pt x="197" y="162"/>
                    <a:pt x="196" y="162"/>
                  </a:cubicBezTo>
                  <a:cubicBezTo>
                    <a:pt x="194" y="162"/>
                    <a:pt x="196" y="160"/>
                    <a:pt x="194" y="162"/>
                  </a:cubicBezTo>
                  <a:cubicBezTo>
                    <a:pt x="191" y="163"/>
                    <a:pt x="189" y="165"/>
                    <a:pt x="188" y="166"/>
                  </a:cubicBezTo>
                  <a:cubicBezTo>
                    <a:pt x="186" y="168"/>
                    <a:pt x="186" y="168"/>
                    <a:pt x="185" y="168"/>
                  </a:cubicBezTo>
                  <a:cubicBezTo>
                    <a:pt x="182" y="170"/>
                    <a:pt x="183" y="171"/>
                    <a:pt x="182" y="171"/>
                  </a:cubicBezTo>
                  <a:cubicBezTo>
                    <a:pt x="180" y="173"/>
                    <a:pt x="179" y="174"/>
                    <a:pt x="179" y="176"/>
                  </a:cubicBezTo>
                  <a:cubicBezTo>
                    <a:pt x="180" y="177"/>
                    <a:pt x="179" y="179"/>
                    <a:pt x="177" y="177"/>
                  </a:cubicBezTo>
                  <a:cubicBezTo>
                    <a:pt x="174" y="176"/>
                    <a:pt x="174" y="176"/>
                    <a:pt x="174" y="176"/>
                  </a:cubicBezTo>
                  <a:cubicBezTo>
                    <a:pt x="176" y="173"/>
                    <a:pt x="176" y="173"/>
                    <a:pt x="176" y="173"/>
                  </a:cubicBezTo>
                  <a:cubicBezTo>
                    <a:pt x="176" y="173"/>
                    <a:pt x="176" y="174"/>
                    <a:pt x="174" y="173"/>
                  </a:cubicBezTo>
                  <a:cubicBezTo>
                    <a:pt x="174" y="171"/>
                    <a:pt x="174" y="171"/>
                    <a:pt x="168" y="171"/>
                  </a:cubicBezTo>
                  <a:cubicBezTo>
                    <a:pt x="163" y="173"/>
                    <a:pt x="163" y="171"/>
                    <a:pt x="163" y="168"/>
                  </a:cubicBezTo>
                  <a:cubicBezTo>
                    <a:pt x="163" y="165"/>
                    <a:pt x="163" y="162"/>
                    <a:pt x="162" y="162"/>
                  </a:cubicBezTo>
                  <a:cubicBezTo>
                    <a:pt x="159" y="162"/>
                    <a:pt x="159" y="162"/>
                    <a:pt x="159" y="162"/>
                  </a:cubicBezTo>
                  <a:cubicBezTo>
                    <a:pt x="159" y="162"/>
                    <a:pt x="159" y="160"/>
                    <a:pt x="159" y="157"/>
                  </a:cubicBezTo>
                  <a:cubicBezTo>
                    <a:pt x="160" y="153"/>
                    <a:pt x="160" y="149"/>
                    <a:pt x="159" y="153"/>
                  </a:cubicBezTo>
                  <a:cubicBezTo>
                    <a:pt x="156" y="154"/>
                    <a:pt x="157" y="148"/>
                    <a:pt x="154" y="146"/>
                  </a:cubicBezTo>
                  <a:cubicBezTo>
                    <a:pt x="151" y="145"/>
                    <a:pt x="151" y="142"/>
                    <a:pt x="148" y="143"/>
                  </a:cubicBezTo>
                  <a:cubicBezTo>
                    <a:pt x="144" y="146"/>
                    <a:pt x="141" y="143"/>
                    <a:pt x="133" y="145"/>
                  </a:cubicBezTo>
                  <a:cubicBezTo>
                    <a:pt x="127" y="146"/>
                    <a:pt x="127" y="146"/>
                    <a:pt x="124" y="143"/>
                  </a:cubicBezTo>
                  <a:cubicBezTo>
                    <a:pt x="122" y="140"/>
                    <a:pt x="121" y="139"/>
                    <a:pt x="121" y="137"/>
                  </a:cubicBezTo>
                  <a:cubicBezTo>
                    <a:pt x="119" y="137"/>
                    <a:pt x="121" y="135"/>
                    <a:pt x="121" y="135"/>
                  </a:cubicBezTo>
                  <a:cubicBezTo>
                    <a:pt x="119" y="131"/>
                    <a:pt x="121" y="135"/>
                    <a:pt x="127" y="128"/>
                  </a:cubicBezTo>
                  <a:cubicBezTo>
                    <a:pt x="125" y="123"/>
                    <a:pt x="122" y="129"/>
                    <a:pt x="122" y="124"/>
                  </a:cubicBezTo>
                  <a:cubicBezTo>
                    <a:pt x="122" y="120"/>
                    <a:pt x="121" y="121"/>
                    <a:pt x="119" y="117"/>
                  </a:cubicBezTo>
                  <a:cubicBezTo>
                    <a:pt x="118" y="112"/>
                    <a:pt x="122" y="117"/>
                    <a:pt x="122" y="114"/>
                  </a:cubicBezTo>
                  <a:cubicBezTo>
                    <a:pt x="122" y="110"/>
                    <a:pt x="124" y="114"/>
                    <a:pt x="124" y="107"/>
                  </a:cubicBezTo>
                  <a:cubicBezTo>
                    <a:pt x="124" y="106"/>
                    <a:pt x="121" y="107"/>
                    <a:pt x="121" y="109"/>
                  </a:cubicBezTo>
                  <a:cubicBezTo>
                    <a:pt x="119" y="112"/>
                    <a:pt x="116" y="112"/>
                    <a:pt x="118" y="109"/>
                  </a:cubicBezTo>
                  <a:cubicBezTo>
                    <a:pt x="119" y="106"/>
                    <a:pt x="116" y="107"/>
                    <a:pt x="112" y="109"/>
                  </a:cubicBezTo>
                  <a:cubicBezTo>
                    <a:pt x="107" y="112"/>
                    <a:pt x="113" y="110"/>
                    <a:pt x="112" y="114"/>
                  </a:cubicBezTo>
                  <a:cubicBezTo>
                    <a:pt x="110" y="117"/>
                    <a:pt x="109" y="112"/>
                    <a:pt x="107" y="114"/>
                  </a:cubicBezTo>
                  <a:cubicBezTo>
                    <a:pt x="106" y="114"/>
                    <a:pt x="109" y="115"/>
                    <a:pt x="107" y="117"/>
                  </a:cubicBezTo>
                  <a:cubicBezTo>
                    <a:pt x="104" y="118"/>
                    <a:pt x="103" y="114"/>
                    <a:pt x="99" y="121"/>
                  </a:cubicBezTo>
                  <a:cubicBezTo>
                    <a:pt x="98" y="121"/>
                    <a:pt x="84" y="126"/>
                    <a:pt x="81" y="128"/>
                  </a:cubicBezTo>
                  <a:cubicBezTo>
                    <a:pt x="78" y="128"/>
                    <a:pt x="80" y="128"/>
                    <a:pt x="80" y="132"/>
                  </a:cubicBezTo>
                  <a:cubicBezTo>
                    <a:pt x="80" y="135"/>
                    <a:pt x="80" y="170"/>
                    <a:pt x="80" y="170"/>
                  </a:cubicBezTo>
                  <a:cubicBezTo>
                    <a:pt x="77" y="170"/>
                    <a:pt x="75" y="171"/>
                    <a:pt x="75" y="170"/>
                  </a:cubicBezTo>
                  <a:cubicBezTo>
                    <a:pt x="71" y="163"/>
                    <a:pt x="72" y="163"/>
                    <a:pt x="69" y="162"/>
                  </a:cubicBezTo>
                  <a:cubicBezTo>
                    <a:pt x="67" y="160"/>
                    <a:pt x="66" y="157"/>
                    <a:pt x="63" y="159"/>
                  </a:cubicBezTo>
                  <a:cubicBezTo>
                    <a:pt x="60" y="159"/>
                    <a:pt x="57" y="160"/>
                    <a:pt x="55" y="162"/>
                  </a:cubicBezTo>
                  <a:cubicBezTo>
                    <a:pt x="52" y="163"/>
                    <a:pt x="51" y="165"/>
                    <a:pt x="51" y="165"/>
                  </a:cubicBezTo>
                  <a:cubicBezTo>
                    <a:pt x="49" y="157"/>
                    <a:pt x="57" y="157"/>
                    <a:pt x="52" y="154"/>
                  </a:cubicBezTo>
                  <a:cubicBezTo>
                    <a:pt x="49" y="149"/>
                    <a:pt x="48" y="154"/>
                    <a:pt x="46" y="151"/>
                  </a:cubicBezTo>
                  <a:cubicBezTo>
                    <a:pt x="45" y="148"/>
                    <a:pt x="42" y="151"/>
                    <a:pt x="42" y="148"/>
                  </a:cubicBezTo>
                  <a:cubicBezTo>
                    <a:pt x="42" y="148"/>
                    <a:pt x="40" y="137"/>
                    <a:pt x="37" y="137"/>
                  </a:cubicBezTo>
                  <a:cubicBezTo>
                    <a:pt x="32" y="137"/>
                    <a:pt x="31" y="134"/>
                    <a:pt x="35" y="132"/>
                  </a:cubicBezTo>
                  <a:cubicBezTo>
                    <a:pt x="42" y="132"/>
                    <a:pt x="37" y="135"/>
                    <a:pt x="43" y="134"/>
                  </a:cubicBezTo>
                  <a:cubicBezTo>
                    <a:pt x="48" y="134"/>
                    <a:pt x="35" y="129"/>
                    <a:pt x="40" y="128"/>
                  </a:cubicBezTo>
                  <a:cubicBezTo>
                    <a:pt x="45" y="126"/>
                    <a:pt x="40" y="126"/>
                    <a:pt x="43" y="124"/>
                  </a:cubicBezTo>
                  <a:cubicBezTo>
                    <a:pt x="46" y="121"/>
                    <a:pt x="45" y="124"/>
                    <a:pt x="49" y="124"/>
                  </a:cubicBezTo>
                  <a:cubicBezTo>
                    <a:pt x="52" y="123"/>
                    <a:pt x="60" y="126"/>
                    <a:pt x="55" y="123"/>
                  </a:cubicBezTo>
                  <a:cubicBezTo>
                    <a:pt x="52" y="120"/>
                    <a:pt x="58" y="115"/>
                    <a:pt x="57" y="112"/>
                  </a:cubicBezTo>
                  <a:cubicBezTo>
                    <a:pt x="55" y="110"/>
                    <a:pt x="57" y="109"/>
                    <a:pt x="57" y="107"/>
                  </a:cubicBezTo>
                  <a:cubicBezTo>
                    <a:pt x="55" y="106"/>
                    <a:pt x="52" y="104"/>
                    <a:pt x="51" y="106"/>
                  </a:cubicBezTo>
                  <a:cubicBezTo>
                    <a:pt x="49" y="109"/>
                    <a:pt x="49" y="107"/>
                    <a:pt x="45" y="106"/>
                  </a:cubicBezTo>
                  <a:cubicBezTo>
                    <a:pt x="42" y="103"/>
                    <a:pt x="39" y="104"/>
                    <a:pt x="32" y="109"/>
                  </a:cubicBezTo>
                  <a:cubicBezTo>
                    <a:pt x="28" y="114"/>
                    <a:pt x="28" y="109"/>
                    <a:pt x="25" y="112"/>
                  </a:cubicBezTo>
                  <a:cubicBezTo>
                    <a:pt x="23" y="117"/>
                    <a:pt x="22" y="115"/>
                    <a:pt x="22" y="117"/>
                  </a:cubicBezTo>
                  <a:cubicBezTo>
                    <a:pt x="22" y="115"/>
                    <a:pt x="22" y="117"/>
                    <a:pt x="23" y="112"/>
                  </a:cubicBezTo>
                  <a:cubicBezTo>
                    <a:pt x="16" y="107"/>
                    <a:pt x="28" y="110"/>
                    <a:pt x="20" y="103"/>
                  </a:cubicBezTo>
                  <a:cubicBezTo>
                    <a:pt x="14" y="95"/>
                    <a:pt x="14" y="95"/>
                    <a:pt x="11" y="96"/>
                  </a:cubicBezTo>
                  <a:cubicBezTo>
                    <a:pt x="8" y="96"/>
                    <a:pt x="11" y="92"/>
                    <a:pt x="7" y="89"/>
                  </a:cubicBezTo>
                  <a:cubicBezTo>
                    <a:pt x="0" y="87"/>
                    <a:pt x="10" y="81"/>
                    <a:pt x="7" y="76"/>
                  </a:cubicBezTo>
                  <a:cubicBezTo>
                    <a:pt x="3" y="73"/>
                    <a:pt x="11" y="62"/>
                    <a:pt x="14" y="65"/>
                  </a:cubicBezTo>
                  <a:cubicBezTo>
                    <a:pt x="20" y="75"/>
                    <a:pt x="22" y="72"/>
                    <a:pt x="22" y="65"/>
                  </a:cubicBezTo>
                  <a:cubicBezTo>
                    <a:pt x="22" y="59"/>
                    <a:pt x="32" y="56"/>
                    <a:pt x="37" y="51"/>
                  </a:cubicBezTo>
                  <a:cubicBezTo>
                    <a:pt x="40" y="45"/>
                    <a:pt x="42" y="54"/>
                    <a:pt x="46" y="50"/>
                  </a:cubicBezTo>
                  <a:cubicBezTo>
                    <a:pt x="52" y="47"/>
                    <a:pt x="51" y="51"/>
                    <a:pt x="58" y="53"/>
                  </a:cubicBezTo>
                  <a:cubicBezTo>
                    <a:pt x="66" y="53"/>
                    <a:pt x="74" y="67"/>
                    <a:pt x="80" y="62"/>
                  </a:cubicBezTo>
                  <a:cubicBezTo>
                    <a:pt x="83" y="57"/>
                    <a:pt x="84" y="54"/>
                    <a:pt x="89" y="57"/>
                  </a:cubicBezTo>
                  <a:cubicBezTo>
                    <a:pt x="93" y="61"/>
                    <a:pt x="93" y="53"/>
                    <a:pt x="103" y="61"/>
                  </a:cubicBezTo>
                  <a:cubicBezTo>
                    <a:pt x="112" y="67"/>
                    <a:pt x="107" y="56"/>
                    <a:pt x="113" y="61"/>
                  </a:cubicBezTo>
                  <a:cubicBezTo>
                    <a:pt x="121" y="65"/>
                    <a:pt x="128" y="54"/>
                    <a:pt x="119" y="51"/>
                  </a:cubicBezTo>
                  <a:cubicBezTo>
                    <a:pt x="103" y="44"/>
                    <a:pt x="124" y="45"/>
                    <a:pt x="118" y="39"/>
                  </a:cubicBezTo>
                  <a:cubicBezTo>
                    <a:pt x="112" y="34"/>
                    <a:pt x="133" y="34"/>
                    <a:pt x="125" y="31"/>
                  </a:cubicBezTo>
                  <a:cubicBezTo>
                    <a:pt x="118" y="28"/>
                    <a:pt x="115" y="20"/>
                    <a:pt x="124" y="20"/>
                  </a:cubicBezTo>
                  <a:cubicBezTo>
                    <a:pt x="133" y="20"/>
                    <a:pt x="163" y="14"/>
                    <a:pt x="171" y="9"/>
                  </a:cubicBezTo>
                  <a:cubicBezTo>
                    <a:pt x="180" y="6"/>
                    <a:pt x="182" y="0"/>
                    <a:pt x="188" y="5"/>
                  </a:cubicBezTo>
                  <a:cubicBezTo>
                    <a:pt x="193" y="8"/>
                    <a:pt x="196" y="0"/>
                    <a:pt x="199" y="11"/>
                  </a:cubicBezTo>
                  <a:cubicBezTo>
                    <a:pt x="202" y="23"/>
                    <a:pt x="206" y="15"/>
                    <a:pt x="212" y="19"/>
                  </a:cubicBezTo>
                  <a:cubicBezTo>
                    <a:pt x="218" y="22"/>
                    <a:pt x="223" y="19"/>
                    <a:pt x="218" y="23"/>
                  </a:cubicBezTo>
                  <a:cubicBezTo>
                    <a:pt x="214" y="28"/>
                    <a:pt x="223" y="28"/>
                    <a:pt x="235" y="20"/>
                  </a:cubicBezTo>
                  <a:cubicBezTo>
                    <a:pt x="247" y="11"/>
                    <a:pt x="246" y="17"/>
                    <a:pt x="243" y="20"/>
                  </a:cubicBezTo>
                  <a:cubicBezTo>
                    <a:pt x="240" y="23"/>
                    <a:pt x="252" y="25"/>
                    <a:pt x="263" y="45"/>
                  </a:cubicBezTo>
                  <a:cubicBezTo>
                    <a:pt x="276" y="75"/>
                    <a:pt x="270" y="48"/>
                    <a:pt x="279" y="56"/>
                  </a:cubicBezTo>
                  <a:cubicBezTo>
                    <a:pt x="290" y="65"/>
                    <a:pt x="295" y="53"/>
                    <a:pt x="304" y="62"/>
                  </a:cubicBezTo>
                  <a:cubicBezTo>
                    <a:pt x="311" y="73"/>
                    <a:pt x="314" y="79"/>
                    <a:pt x="321" y="73"/>
                  </a:cubicBezTo>
                  <a:cubicBezTo>
                    <a:pt x="328" y="68"/>
                    <a:pt x="321" y="75"/>
                    <a:pt x="328" y="81"/>
                  </a:cubicBezTo>
                  <a:cubicBezTo>
                    <a:pt x="319" y="79"/>
                    <a:pt x="328" y="86"/>
                    <a:pt x="321" y="87"/>
                  </a:cubicBezTo>
                  <a:cubicBezTo>
                    <a:pt x="311" y="90"/>
                    <a:pt x="313" y="96"/>
                    <a:pt x="314" y="100"/>
                  </a:cubicBezTo>
                  <a:cubicBezTo>
                    <a:pt x="316" y="103"/>
                    <a:pt x="314" y="104"/>
                    <a:pt x="310" y="106"/>
                  </a:cubicBezTo>
                  <a:cubicBezTo>
                    <a:pt x="307" y="107"/>
                    <a:pt x="308" y="104"/>
                    <a:pt x="304" y="106"/>
                  </a:cubicBezTo>
                  <a:cubicBezTo>
                    <a:pt x="299" y="106"/>
                    <a:pt x="295" y="100"/>
                    <a:pt x="293" y="104"/>
                  </a:cubicBezTo>
                  <a:cubicBezTo>
                    <a:pt x="293" y="107"/>
                    <a:pt x="292" y="117"/>
                    <a:pt x="289" y="120"/>
                  </a:cubicBezTo>
                  <a:cubicBezTo>
                    <a:pt x="287" y="123"/>
                    <a:pt x="292" y="121"/>
                    <a:pt x="292" y="124"/>
                  </a:cubicBezTo>
                  <a:cubicBezTo>
                    <a:pt x="290" y="128"/>
                    <a:pt x="287" y="126"/>
                    <a:pt x="284" y="124"/>
                  </a:cubicBezTo>
                  <a:cubicBezTo>
                    <a:pt x="282" y="124"/>
                    <a:pt x="276" y="126"/>
                    <a:pt x="272" y="128"/>
                  </a:cubicBezTo>
                  <a:cubicBezTo>
                    <a:pt x="264" y="129"/>
                    <a:pt x="275" y="129"/>
                    <a:pt x="273" y="132"/>
                  </a:cubicBezTo>
                  <a:cubicBezTo>
                    <a:pt x="272" y="135"/>
                    <a:pt x="279" y="148"/>
                    <a:pt x="275" y="149"/>
                  </a:cubicBezTo>
                  <a:cubicBezTo>
                    <a:pt x="272" y="151"/>
                    <a:pt x="276" y="153"/>
                    <a:pt x="273" y="153"/>
                  </a:cubicBezTo>
                  <a:cubicBezTo>
                    <a:pt x="270" y="154"/>
                    <a:pt x="273" y="159"/>
                    <a:pt x="272" y="160"/>
                  </a:cubicBezTo>
                  <a:cubicBezTo>
                    <a:pt x="269" y="156"/>
                    <a:pt x="266" y="159"/>
                    <a:pt x="264" y="156"/>
                  </a:cubicBezTo>
                  <a:cubicBezTo>
                    <a:pt x="264" y="153"/>
                    <a:pt x="258" y="153"/>
                    <a:pt x="247" y="153"/>
                  </a:cubicBezTo>
                  <a:cubicBezTo>
                    <a:pt x="235" y="151"/>
                    <a:pt x="235" y="154"/>
                    <a:pt x="232" y="153"/>
                  </a:cubicBezTo>
                  <a:cubicBezTo>
                    <a:pt x="231" y="151"/>
                    <a:pt x="226" y="148"/>
                    <a:pt x="221" y="149"/>
                  </a:cubicBezTo>
                  <a:cubicBezTo>
                    <a:pt x="215" y="151"/>
                    <a:pt x="220" y="159"/>
                    <a:pt x="217" y="157"/>
                  </a:cubicBezTo>
                  <a:cubicBezTo>
                    <a:pt x="214" y="156"/>
                    <a:pt x="208" y="153"/>
                    <a:pt x="203" y="153"/>
                  </a:cubicBezTo>
                  <a:cubicBezTo>
                    <a:pt x="199" y="154"/>
                    <a:pt x="199" y="157"/>
                    <a:pt x="199" y="159"/>
                  </a:cubicBezTo>
                </a:path>
              </a:pathLst>
            </a:custGeom>
            <a:grpFill/>
            <a:ln w="6350" cmpd="sng">
              <a:solidFill>
                <a:schemeClr val="bg1"/>
              </a:solidFill>
              <a:round/>
              <a:headEnd/>
              <a:tailEnd/>
            </a:ln>
          </p:spPr>
          <p:txBody>
            <a:bodyPr/>
            <a:lstStyle/>
            <a:p>
              <a:endParaRPr lang="en-GB" sz="1539" dirty="0"/>
            </a:p>
          </p:txBody>
        </p:sp>
        <p:sp>
          <p:nvSpPr>
            <p:cNvPr id="575" name="Freeform 199"/>
            <p:cNvSpPr>
              <a:spLocks noEditPoints="1"/>
            </p:cNvSpPr>
            <p:nvPr/>
          </p:nvSpPr>
          <p:spPr bwMode="auto">
            <a:xfrm>
              <a:off x="5434917" y="2682386"/>
              <a:ext cx="298861" cy="448284"/>
            </a:xfrm>
            <a:custGeom>
              <a:avLst/>
              <a:gdLst/>
              <a:ahLst/>
              <a:cxnLst>
                <a:cxn ang="0">
                  <a:pos x="12" y="13"/>
                </a:cxn>
                <a:cxn ang="0">
                  <a:pos x="24" y="21"/>
                </a:cxn>
                <a:cxn ang="0">
                  <a:pos x="35" y="19"/>
                </a:cxn>
                <a:cxn ang="0">
                  <a:pos x="44" y="21"/>
                </a:cxn>
                <a:cxn ang="0">
                  <a:pos x="50" y="10"/>
                </a:cxn>
                <a:cxn ang="0">
                  <a:pos x="62" y="2"/>
                </a:cxn>
                <a:cxn ang="0">
                  <a:pos x="77" y="10"/>
                </a:cxn>
                <a:cxn ang="0">
                  <a:pos x="73" y="19"/>
                </a:cxn>
                <a:cxn ang="0">
                  <a:pos x="79" y="31"/>
                </a:cxn>
                <a:cxn ang="0">
                  <a:pos x="76" y="49"/>
                </a:cxn>
                <a:cxn ang="0">
                  <a:pos x="80" y="66"/>
                </a:cxn>
                <a:cxn ang="0">
                  <a:pos x="80" y="70"/>
                </a:cxn>
                <a:cxn ang="0">
                  <a:pos x="83" y="78"/>
                </a:cxn>
                <a:cxn ang="0">
                  <a:pos x="88" y="86"/>
                </a:cxn>
                <a:cxn ang="0">
                  <a:pos x="93" y="99"/>
                </a:cxn>
                <a:cxn ang="0">
                  <a:pos x="79" y="120"/>
                </a:cxn>
                <a:cxn ang="0">
                  <a:pos x="56" y="134"/>
                </a:cxn>
                <a:cxn ang="0">
                  <a:pos x="44" y="138"/>
                </a:cxn>
                <a:cxn ang="0">
                  <a:pos x="27" y="141"/>
                </a:cxn>
                <a:cxn ang="0">
                  <a:pos x="22" y="138"/>
                </a:cxn>
                <a:cxn ang="0">
                  <a:pos x="13" y="128"/>
                </a:cxn>
                <a:cxn ang="0">
                  <a:pos x="15" y="117"/>
                </a:cxn>
                <a:cxn ang="0">
                  <a:pos x="15" y="99"/>
                </a:cxn>
                <a:cxn ang="0">
                  <a:pos x="21" y="94"/>
                </a:cxn>
                <a:cxn ang="0">
                  <a:pos x="29" y="88"/>
                </a:cxn>
                <a:cxn ang="0">
                  <a:pos x="41" y="75"/>
                </a:cxn>
                <a:cxn ang="0">
                  <a:pos x="45" y="70"/>
                </a:cxn>
                <a:cxn ang="0">
                  <a:pos x="36" y="63"/>
                </a:cxn>
                <a:cxn ang="0">
                  <a:pos x="35" y="49"/>
                </a:cxn>
                <a:cxn ang="0">
                  <a:pos x="33" y="39"/>
                </a:cxn>
                <a:cxn ang="0">
                  <a:pos x="30" y="35"/>
                </a:cxn>
                <a:cxn ang="0">
                  <a:pos x="29" y="28"/>
                </a:cxn>
                <a:cxn ang="0">
                  <a:pos x="12" y="19"/>
                </a:cxn>
                <a:cxn ang="0">
                  <a:pos x="12" y="16"/>
                </a:cxn>
                <a:cxn ang="0">
                  <a:pos x="21" y="138"/>
                </a:cxn>
                <a:cxn ang="0">
                  <a:pos x="18" y="136"/>
                </a:cxn>
                <a:cxn ang="0">
                  <a:pos x="18" y="136"/>
                </a:cxn>
                <a:cxn ang="0">
                  <a:pos x="16" y="139"/>
                </a:cxn>
                <a:cxn ang="0">
                  <a:pos x="18" y="139"/>
                </a:cxn>
                <a:cxn ang="0">
                  <a:pos x="18" y="139"/>
                </a:cxn>
                <a:cxn ang="0">
                  <a:pos x="18" y="138"/>
                </a:cxn>
                <a:cxn ang="0">
                  <a:pos x="4" y="141"/>
                </a:cxn>
                <a:cxn ang="0">
                  <a:pos x="4" y="141"/>
                </a:cxn>
                <a:cxn ang="0">
                  <a:pos x="4" y="138"/>
                </a:cxn>
                <a:cxn ang="0">
                  <a:pos x="3" y="136"/>
                </a:cxn>
                <a:cxn ang="0">
                  <a:pos x="1" y="136"/>
                </a:cxn>
                <a:cxn ang="0">
                  <a:pos x="0" y="138"/>
                </a:cxn>
                <a:cxn ang="0">
                  <a:pos x="3" y="139"/>
                </a:cxn>
                <a:cxn ang="0">
                  <a:pos x="41" y="72"/>
                </a:cxn>
                <a:cxn ang="0">
                  <a:pos x="44" y="74"/>
                </a:cxn>
                <a:cxn ang="0">
                  <a:pos x="13" y="97"/>
                </a:cxn>
                <a:cxn ang="0">
                  <a:pos x="15" y="97"/>
                </a:cxn>
              </a:cxnLst>
              <a:rect l="0" t="0" r="r" b="b"/>
              <a:pathLst>
                <a:path w="96" h="144">
                  <a:moveTo>
                    <a:pt x="12" y="16"/>
                  </a:moveTo>
                  <a:cubicBezTo>
                    <a:pt x="12" y="16"/>
                    <a:pt x="10" y="14"/>
                    <a:pt x="12" y="13"/>
                  </a:cubicBezTo>
                  <a:cubicBezTo>
                    <a:pt x="15" y="11"/>
                    <a:pt x="18" y="14"/>
                    <a:pt x="21" y="17"/>
                  </a:cubicBezTo>
                  <a:cubicBezTo>
                    <a:pt x="24" y="21"/>
                    <a:pt x="19" y="21"/>
                    <a:pt x="24" y="21"/>
                  </a:cubicBezTo>
                  <a:cubicBezTo>
                    <a:pt x="30" y="21"/>
                    <a:pt x="27" y="22"/>
                    <a:pt x="30" y="22"/>
                  </a:cubicBezTo>
                  <a:cubicBezTo>
                    <a:pt x="35" y="21"/>
                    <a:pt x="33" y="19"/>
                    <a:pt x="35" y="19"/>
                  </a:cubicBezTo>
                  <a:cubicBezTo>
                    <a:pt x="36" y="21"/>
                    <a:pt x="39" y="21"/>
                    <a:pt x="42" y="24"/>
                  </a:cubicBezTo>
                  <a:cubicBezTo>
                    <a:pt x="42" y="22"/>
                    <a:pt x="44" y="24"/>
                    <a:pt x="44" y="21"/>
                  </a:cubicBezTo>
                  <a:cubicBezTo>
                    <a:pt x="45" y="17"/>
                    <a:pt x="51" y="19"/>
                    <a:pt x="48" y="16"/>
                  </a:cubicBezTo>
                  <a:cubicBezTo>
                    <a:pt x="47" y="13"/>
                    <a:pt x="50" y="13"/>
                    <a:pt x="50" y="10"/>
                  </a:cubicBezTo>
                  <a:cubicBezTo>
                    <a:pt x="50" y="8"/>
                    <a:pt x="51" y="5"/>
                    <a:pt x="54" y="3"/>
                  </a:cubicBezTo>
                  <a:cubicBezTo>
                    <a:pt x="58" y="2"/>
                    <a:pt x="56" y="5"/>
                    <a:pt x="62" y="2"/>
                  </a:cubicBezTo>
                  <a:cubicBezTo>
                    <a:pt x="65" y="0"/>
                    <a:pt x="65" y="0"/>
                    <a:pt x="67" y="3"/>
                  </a:cubicBezTo>
                  <a:cubicBezTo>
                    <a:pt x="68" y="5"/>
                    <a:pt x="76" y="6"/>
                    <a:pt x="77" y="10"/>
                  </a:cubicBezTo>
                  <a:cubicBezTo>
                    <a:pt x="77" y="11"/>
                    <a:pt x="70" y="14"/>
                    <a:pt x="74" y="16"/>
                  </a:cubicBezTo>
                  <a:cubicBezTo>
                    <a:pt x="67" y="21"/>
                    <a:pt x="73" y="17"/>
                    <a:pt x="73" y="19"/>
                  </a:cubicBezTo>
                  <a:cubicBezTo>
                    <a:pt x="74" y="22"/>
                    <a:pt x="70" y="21"/>
                    <a:pt x="71" y="25"/>
                  </a:cubicBezTo>
                  <a:cubicBezTo>
                    <a:pt x="73" y="33"/>
                    <a:pt x="76" y="27"/>
                    <a:pt x="79" y="31"/>
                  </a:cubicBezTo>
                  <a:cubicBezTo>
                    <a:pt x="82" y="36"/>
                    <a:pt x="85" y="35"/>
                    <a:pt x="82" y="38"/>
                  </a:cubicBezTo>
                  <a:cubicBezTo>
                    <a:pt x="79" y="41"/>
                    <a:pt x="73" y="46"/>
                    <a:pt x="76" y="49"/>
                  </a:cubicBezTo>
                  <a:cubicBezTo>
                    <a:pt x="79" y="50"/>
                    <a:pt x="85" y="64"/>
                    <a:pt x="83" y="64"/>
                  </a:cubicBezTo>
                  <a:cubicBezTo>
                    <a:pt x="80" y="64"/>
                    <a:pt x="80" y="64"/>
                    <a:pt x="80" y="66"/>
                  </a:cubicBezTo>
                  <a:cubicBezTo>
                    <a:pt x="82" y="66"/>
                    <a:pt x="80" y="66"/>
                    <a:pt x="80" y="67"/>
                  </a:cubicBezTo>
                  <a:cubicBezTo>
                    <a:pt x="80" y="70"/>
                    <a:pt x="79" y="69"/>
                    <a:pt x="80" y="70"/>
                  </a:cubicBezTo>
                  <a:cubicBezTo>
                    <a:pt x="83" y="72"/>
                    <a:pt x="79" y="72"/>
                    <a:pt x="79" y="74"/>
                  </a:cubicBezTo>
                  <a:cubicBezTo>
                    <a:pt x="80" y="77"/>
                    <a:pt x="86" y="77"/>
                    <a:pt x="83" y="78"/>
                  </a:cubicBezTo>
                  <a:cubicBezTo>
                    <a:pt x="82" y="80"/>
                    <a:pt x="83" y="80"/>
                    <a:pt x="83" y="81"/>
                  </a:cubicBezTo>
                  <a:cubicBezTo>
                    <a:pt x="82" y="83"/>
                    <a:pt x="88" y="83"/>
                    <a:pt x="88" y="86"/>
                  </a:cubicBezTo>
                  <a:cubicBezTo>
                    <a:pt x="86" y="89"/>
                    <a:pt x="80" y="89"/>
                    <a:pt x="83" y="92"/>
                  </a:cubicBezTo>
                  <a:cubicBezTo>
                    <a:pt x="86" y="94"/>
                    <a:pt x="91" y="95"/>
                    <a:pt x="93" y="99"/>
                  </a:cubicBezTo>
                  <a:cubicBezTo>
                    <a:pt x="94" y="102"/>
                    <a:pt x="96" y="100"/>
                    <a:pt x="94" y="103"/>
                  </a:cubicBezTo>
                  <a:cubicBezTo>
                    <a:pt x="93" y="106"/>
                    <a:pt x="88" y="113"/>
                    <a:pt x="79" y="120"/>
                  </a:cubicBezTo>
                  <a:cubicBezTo>
                    <a:pt x="71" y="128"/>
                    <a:pt x="68" y="130"/>
                    <a:pt x="65" y="133"/>
                  </a:cubicBezTo>
                  <a:cubicBezTo>
                    <a:pt x="61" y="136"/>
                    <a:pt x="61" y="133"/>
                    <a:pt x="56" y="134"/>
                  </a:cubicBezTo>
                  <a:cubicBezTo>
                    <a:pt x="51" y="138"/>
                    <a:pt x="53" y="133"/>
                    <a:pt x="51" y="136"/>
                  </a:cubicBezTo>
                  <a:cubicBezTo>
                    <a:pt x="48" y="139"/>
                    <a:pt x="50" y="134"/>
                    <a:pt x="44" y="138"/>
                  </a:cubicBezTo>
                  <a:cubicBezTo>
                    <a:pt x="35" y="142"/>
                    <a:pt x="33" y="141"/>
                    <a:pt x="30" y="142"/>
                  </a:cubicBezTo>
                  <a:cubicBezTo>
                    <a:pt x="25" y="144"/>
                    <a:pt x="25" y="144"/>
                    <a:pt x="27" y="141"/>
                  </a:cubicBezTo>
                  <a:cubicBezTo>
                    <a:pt x="29" y="139"/>
                    <a:pt x="27" y="138"/>
                    <a:pt x="25" y="141"/>
                  </a:cubicBezTo>
                  <a:cubicBezTo>
                    <a:pt x="22" y="142"/>
                    <a:pt x="22" y="139"/>
                    <a:pt x="22" y="138"/>
                  </a:cubicBezTo>
                  <a:cubicBezTo>
                    <a:pt x="24" y="134"/>
                    <a:pt x="21" y="134"/>
                    <a:pt x="16" y="134"/>
                  </a:cubicBezTo>
                  <a:cubicBezTo>
                    <a:pt x="12" y="133"/>
                    <a:pt x="13" y="133"/>
                    <a:pt x="13" y="128"/>
                  </a:cubicBezTo>
                  <a:cubicBezTo>
                    <a:pt x="15" y="125"/>
                    <a:pt x="15" y="124"/>
                    <a:pt x="15" y="122"/>
                  </a:cubicBezTo>
                  <a:cubicBezTo>
                    <a:pt x="13" y="119"/>
                    <a:pt x="18" y="120"/>
                    <a:pt x="15" y="117"/>
                  </a:cubicBezTo>
                  <a:cubicBezTo>
                    <a:pt x="10" y="111"/>
                    <a:pt x="16" y="114"/>
                    <a:pt x="13" y="110"/>
                  </a:cubicBezTo>
                  <a:cubicBezTo>
                    <a:pt x="10" y="103"/>
                    <a:pt x="15" y="102"/>
                    <a:pt x="15" y="99"/>
                  </a:cubicBezTo>
                  <a:cubicBezTo>
                    <a:pt x="15" y="97"/>
                    <a:pt x="18" y="100"/>
                    <a:pt x="19" y="99"/>
                  </a:cubicBezTo>
                  <a:cubicBezTo>
                    <a:pt x="22" y="97"/>
                    <a:pt x="19" y="94"/>
                    <a:pt x="21" y="94"/>
                  </a:cubicBezTo>
                  <a:cubicBezTo>
                    <a:pt x="22" y="94"/>
                    <a:pt x="22" y="91"/>
                    <a:pt x="25" y="92"/>
                  </a:cubicBezTo>
                  <a:cubicBezTo>
                    <a:pt x="27" y="92"/>
                    <a:pt x="25" y="89"/>
                    <a:pt x="29" y="88"/>
                  </a:cubicBezTo>
                  <a:cubicBezTo>
                    <a:pt x="32" y="88"/>
                    <a:pt x="27" y="88"/>
                    <a:pt x="33" y="85"/>
                  </a:cubicBezTo>
                  <a:cubicBezTo>
                    <a:pt x="39" y="80"/>
                    <a:pt x="38" y="77"/>
                    <a:pt x="41" y="75"/>
                  </a:cubicBezTo>
                  <a:cubicBezTo>
                    <a:pt x="45" y="74"/>
                    <a:pt x="45" y="75"/>
                    <a:pt x="45" y="74"/>
                  </a:cubicBezTo>
                  <a:cubicBezTo>
                    <a:pt x="47" y="72"/>
                    <a:pt x="44" y="74"/>
                    <a:pt x="45" y="70"/>
                  </a:cubicBezTo>
                  <a:cubicBezTo>
                    <a:pt x="45" y="67"/>
                    <a:pt x="47" y="66"/>
                    <a:pt x="42" y="64"/>
                  </a:cubicBezTo>
                  <a:cubicBezTo>
                    <a:pt x="38" y="64"/>
                    <a:pt x="41" y="63"/>
                    <a:pt x="36" y="63"/>
                  </a:cubicBezTo>
                  <a:cubicBezTo>
                    <a:pt x="36" y="58"/>
                    <a:pt x="30" y="56"/>
                    <a:pt x="33" y="53"/>
                  </a:cubicBezTo>
                  <a:cubicBezTo>
                    <a:pt x="35" y="50"/>
                    <a:pt x="33" y="50"/>
                    <a:pt x="35" y="49"/>
                  </a:cubicBezTo>
                  <a:cubicBezTo>
                    <a:pt x="36" y="47"/>
                    <a:pt x="32" y="46"/>
                    <a:pt x="32" y="44"/>
                  </a:cubicBezTo>
                  <a:cubicBezTo>
                    <a:pt x="32" y="41"/>
                    <a:pt x="33" y="41"/>
                    <a:pt x="33" y="39"/>
                  </a:cubicBezTo>
                  <a:cubicBezTo>
                    <a:pt x="33" y="38"/>
                    <a:pt x="30" y="41"/>
                    <a:pt x="30" y="39"/>
                  </a:cubicBezTo>
                  <a:cubicBezTo>
                    <a:pt x="30" y="38"/>
                    <a:pt x="32" y="39"/>
                    <a:pt x="30" y="35"/>
                  </a:cubicBezTo>
                  <a:cubicBezTo>
                    <a:pt x="30" y="31"/>
                    <a:pt x="35" y="35"/>
                    <a:pt x="30" y="30"/>
                  </a:cubicBezTo>
                  <a:cubicBezTo>
                    <a:pt x="27" y="28"/>
                    <a:pt x="29" y="30"/>
                    <a:pt x="29" y="28"/>
                  </a:cubicBezTo>
                  <a:cubicBezTo>
                    <a:pt x="29" y="27"/>
                    <a:pt x="25" y="25"/>
                    <a:pt x="22" y="25"/>
                  </a:cubicBezTo>
                  <a:cubicBezTo>
                    <a:pt x="19" y="25"/>
                    <a:pt x="15" y="22"/>
                    <a:pt x="12" y="19"/>
                  </a:cubicBezTo>
                  <a:cubicBezTo>
                    <a:pt x="7" y="17"/>
                    <a:pt x="12" y="17"/>
                    <a:pt x="9" y="16"/>
                  </a:cubicBezTo>
                  <a:cubicBezTo>
                    <a:pt x="9" y="14"/>
                    <a:pt x="12" y="17"/>
                    <a:pt x="12" y="16"/>
                  </a:cubicBezTo>
                  <a:close/>
                  <a:moveTo>
                    <a:pt x="19" y="136"/>
                  </a:moveTo>
                  <a:cubicBezTo>
                    <a:pt x="19" y="136"/>
                    <a:pt x="21" y="136"/>
                    <a:pt x="21" y="138"/>
                  </a:cubicBezTo>
                  <a:cubicBezTo>
                    <a:pt x="21" y="138"/>
                    <a:pt x="19" y="138"/>
                    <a:pt x="19" y="136"/>
                  </a:cubicBezTo>
                  <a:close/>
                  <a:moveTo>
                    <a:pt x="18" y="136"/>
                  </a:moveTo>
                  <a:cubicBezTo>
                    <a:pt x="18" y="136"/>
                    <a:pt x="16" y="134"/>
                    <a:pt x="18" y="134"/>
                  </a:cubicBezTo>
                  <a:cubicBezTo>
                    <a:pt x="18" y="134"/>
                    <a:pt x="19" y="136"/>
                    <a:pt x="18" y="136"/>
                  </a:cubicBezTo>
                  <a:close/>
                  <a:moveTo>
                    <a:pt x="15" y="139"/>
                  </a:moveTo>
                  <a:cubicBezTo>
                    <a:pt x="15" y="138"/>
                    <a:pt x="16" y="138"/>
                    <a:pt x="16" y="139"/>
                  </a:cubicBezTo>
                  <a:cubicBezTo>
                    <a:pt x="15" y="139"/>
                    <a:pt x="15" y="139"/>
                    <a:pt x="15" y="139"/>
                  </a:cubicBezTo>
                  <a:close/>
                  <a:moveTo>
                    <a:pt x="18" y="139"/>
                  </a:moveTo>
                  <a:cubicBezTo>
                    <a:pt x="18" y="138"/>
                    <a:pt x="19" y="138"/>
                    <a:pt x="19" y="138"/>
                  </a:cubicBezTo>
                  <a:cubicBezTo>
                    <a:pt x="19" y="139"/>
                    <a:pt x="19" y="139"/>
                    <a:pt x="18" y="139"/>
                  </a:cubicBezTo>
                  <a:close/>
                  <a:moveTo>
                    <a:pt x="16" y="139"/>
                  </a:moveTo>
                  <a:cubicBezTo>
                    <a:pt x="16" y="138"/>
                    <a:pt x="18" y="138"/>
                    <a:pt x="18" y="138"/>
                  </a:cubicBezTo>
                  <a:cubicBezTo>
                    <a:pt x="18" y="139"/>
                    <a:pt x="16" y="139"/>
                    <a:pt x="16" y="139"/>
                  </a:cubicBezTo>
                  <a:close/>
                  <a:moveTo>
                    <a:pt x="4" y="141"/>
                  </a:moveTo>
                  <a:cubicBezTo>
                    <a:pt x="4" y="141"/>
                    <a:pt x="3" y="139"/>
                    <a:pt x="4" y="139"/>
                  </a:cubicBezTo>
                  <a:cubicBezTo>
                    <a:pt x="4" y="139"/>
                    <a:pt x="6" y="141"/>
                    <a:pt x="4" y="141"/>
                  </a:cubicBezTo>
                  <a:close/>
                  <a:moveTo>
                    <a:pt x="3" y="139"/>
                  </a:moveTo>
                  <a:cubicBezTo>
                    <a:pt x="4" y="139"/>
                    <a:pt x="3" y="138"/>
                    <a:pt x="4" y="138"/>
                  </a:cubicBezTo>
                  <a:cubicBezTo>
                    <a:pt x="4" y="138"/>
                    <a:pt x="4" y="139"/>
                    <a:pt x="6" y="138"/>
                  </a:cubicBezTo>
                  <a:cubicBezTo>
                    <a:pt x="6" y="136"/>
                    <a:pt x="6" y="136"/>
                    <a:pt x="3" y="136"/>
                  </a:cubicBezTo>
                  <a:cubicBezTo>
                    <a:pt x="0" y="134"/>
                    <a:pt x="3" y="136"/>
                    <a:pt x="3" y="138"/>
                  </a:cubicBezTo>
                  <a:cubicBezTo>
                    <a:pt x="1" y="139"/>
                    <a:pt x="1" y="136"/>
                    <a:pt x="1" y="136"/>
                  </a:cubicBezTo>
                  <a:cubicBezTo>
                    <a:pt x="1" y="138"/>
                    <a:pt x="0" y="138"/>
                    <a:pt x="0" y="138"/>
                  </a:cubicBezTo>
                  <a:cubicBezTo>
                    <a:pt x="0" y="139"/>
                    <a:pt x="0" y="138"/>
                    <a:pt x="0" y="138"/>
                  </a:cubicBezTo>
                  <a:cubicBezTo>
                    <a:pt x="1" y="139"/>
                    <a:pt x="1" y="139"/>
                    <a:pt x="1" y="139"/>
                  </a:cubicBezTo>
                  <a:cubicBezTo>
                    <a:pt x="3" y="139"/>
                    <a:pt x="3" y="141"/>
                    <a:pt x="3" y="139"/>
                  </a:cubicBezTo>
                  <a:close/>
                  <a:moveTo>
                    <a:pt x="44" y="74"/>
                  </a:moveTo>
                  <a:cubicBezTo>
                    <a:pt x="45" y="72"/>
                    <a:pt x="44" y="72"/>
                    <a:pt x="41" y="72"/>
                  </a:cubicBezTo>
                  <a:cubicBezTo>
                    <a:pt x="39" y="72"/>
                    <a:pt x="39" y="74"/>
                    <a:pt x="41" y="74"/>
                  </a:cubicBezTo>
                  <a:cubicBezTo>
                    <a:pt x="42" y="74"/>
                    <a:pt x="42" y="74"/>
                    <a:pt x="44" y="74"/>
                  </a:cubicBezTo>
                  <a:close/>
                  <a:moveTo>
                    <a:pt x="15" y="97"/>
                  </a:moveTo>
                  <a:cubicBezTo>
                    <a:pt x="13" y="97"/>
                    <a:pt x="13" y="97"/>
                    <a:pt x="13" y="97"/>
                  </a:cubicBezTo>
                  <a:cubicBezTo>
                    <a:pt x="13" y="97"/>
                    <a:pt x="12" y="97"/>
                    <a:pt x="13" y="99"/>
                  </a:cubicBezTo>
                  <a:cubicBezTo>
                    <a:pt x="13" y="99"/>
                    <a:pt x="15" y="99"/>
                    <a:pt x="15" y="97"/>
                  </a:cubicBezTo>
                  <a:close/>
                </a:path>
              </a:pathLst>
            </a:custGeom>
            <a:grpFill/>
            <a:ln w="6350" cmpd="sng">
              <a:solidFill>
                <a:schemeClr val="bg1"/>
              </a:solidFill>
              <a:round/>
              <a:headEnd/>
              <a:tailEnd/>
            </a:ln>
          </p:spPr>
          <p:txBody>
            <a:bodyPr/>
            <a:lstStyle/>
            <a:p>
              <a:endParaRPr lang="en-GB" sz="1539" dirty="0"/>
            </a:p>
          </p:txBody>
        </p:sp>
        <p:sp>
          <p:nvSpPr>
            <p:cNvPr id="576" name="Freeform 200"/>
            <p:cNvSpPr>
              <a:spLocks noEditPoints="1"/>
            </p:cNvSpPr>
            <p:nvPr/>
          </p:nvSpPr>
          <p:spPr bwMode="auto">
            <a:xfrm>
              <a:off x="5063750" y="2165013"/>
              <a:ext cx="660387" cy="1034748"/>
            </a:xfrm>
            <a:custGeom>
              <a:avLst/>
              <a:gdLst/>
              <a:ahLst/>
              <a:cxnLst>
                <a:cxn ang="0">
                  <a:pos x="58" y="30"/>
                </a:cxn>
                <a:cxn ang="0">
                  <a:pos x="93" y="31"/>
                </a:cxn>
                <a:cxn ang="0">
                  <a:pos x="111" y="45"/>
                </a:cxn>
                <a:cxn ang="0">
                  <a:pos x="56" y="40"/>
                </a:cxn>
                <a:cxn ang="0">
                  <a:pos x="149" y="42"/>
                </a:cxn>
                <a:cxn ang="0">
                  <a:pos x="172" y="9"/>
                </a:cxn>
                <a:cxn ang="0">
                  <a:pos x="108" y="13"/>
                </a:cxn>
                <a:cxn ang="0">
                  <a:pos x="201" y="172"/>
                </a:cxn>
                <a:cxn ang="0">
                  <a:pos x="198" y="159"/>
                </a:cxn>
                <a:cxn ang="0">
                  <a:pos x="184" y="152"/>
                </a:cxn>
                <a:cxn ang="0">
                  <a:pos x="167" y="162"/>
                </a:cxn>
                <a:cxn ang="0">
                  <a:pos x="160" y="154"/>
                </a:cxn>
                <a:cxn ang="0">
                  <a:pos x="146" y="166"/>
                </a:cxn>
                <a:cxn ang="0">
                  <a:pos x="135" y="169"/>
                </a:cxn>
                <a:cxn ang="0">
                  <a:pos x="120" y="172"/>
                </a:cxn>
                <a:cxn ang="0">
                  <a:pos x="106" y="180"/>
                </a:cxn>
                <a:cxn ang="0">
                  <a:pos x="91" y="194"/>
                </a:cxn>
                <a:cxn ang="0">
                  <a:pos x="80" y="200"/>
                </a:cxn>
                <a:cxn ang="0">
                  <a:pos x="87" y="210"/>
                </a:cxn>
                <a:cxn ang="0">
                  <a:pos x="67" y="219"/>
                </a:cxn>
                <a:cxn ang="0">
                  <a:pos x="64" y="233"/>
                </a:cxn>
                <a:cxn ang="0">
                  <a:pos x="56" y="245"/>
                </a:cxn>
                <a:cxn ang="0">
                  <a:pos x="50" y="256"/>
                </a:cxn>
                <a:cxn ang="0">
                  <a:pos x="38" y="258"/>
                </a:cxn>
                <a:cxn ang="0">
                  <a:pos x="15" y="272"/>
                </a:cxn>
                <a:cxn ang="0">
                  <a:pos x="4" y="283"/>
                </a:cxn>
                <a:cxn ang="0">
                  <a:pos x="6" y="292"/>
                </a:cxn>
                <a:cxn ang="0">
                  <a:pos x="12" y="303"/>
                </a:cxn>
                <a:cxn ang="0">
                  <a:pos x="7" y="320"/>
                </a:cxn>
                <a:cxn ang="0">
                  <a:pos x="36" y="323"/>
                </a:cxn>
                <a:cxn ang="0">
                  <a:pos x="50" y="317"/>
                </a:cxn>
                <a:cxn ang="0">
                  <a:pos x="62" y="286"/>
                </a:cxn>
                <a:cxn ang="0">
                  <a:pos x="79" y="233"/>
                </a:cxn>
                <a:cxn ang="0">
                  <a:pos x="106" y="190"/>
                </a:cxn>
                <a:cxn ang="0">
                  <a:pos x="154" y="185"/>
                </a:cxn>
                <a:cxn ang="0">
                  <a:pos x="193" y="182"/>
                </a:cxn>
                <a:cxn ang="0">
                  <a:pos x="149" y="163"/>
                </a:cxn>
                <a:cxn ang="0">
                  <a:pos x="143" y="159"/>
                </a:cxn>
                <a:cxn ang="0">
                  <a:pos x="120" y="165"/>
                </a:cxn>
                <a:cxn ang="0">
                  <a:pos x="129" y="168"/>
                </a:cxn>
                <a:cxn ang="0">
                  <a:pos x="116" y="168"/>
                </a:cxn>
                <a:cxn ang="0">
                  <a:pos x="112" y="168"/>
                </a:cxn>
                <a:cxn ang="0">
                  <a:pos x="112" y="174"/>
                </a:cxn>
                <a:cxn ang="0">
                  <a:pos x="99" y="177"/>
                </a:cxn>
                <a:cxn ang="0">
                  <a:pos x="102" y="183"/>
                </a:cxn>
                <a:cxn ang="0">
                  <a:pos x="82" y="191"/>
                </a:cxn>
                <a:cxn ang="0">
                  <a:pos x="82" y="185"/>
                </a:cxn>
                <a:cxn ang="0">
                  <a:pos x="88" y="183"/>
                </a:cxn>
                <a:cxn ang="0">
                  <a:pos x="90" y="188"/>
                </a:cxn>
                <a:cxn ang="0">
                  <a:pos x="93" y="190"/>
                </a:cxn>
                <a:cxn ang="0">
                  <a:pos x="74" y="193"/>
                </a:cxn>
                <a:cxn ang="0">
                  <a:pos x="70" y="196"/>
                </a:cxn>
                <a:cxn ang="0">
                  <a:pos x="87" y="197"/>
                </a:cxn>
                <a:cxn ang="0">
                  <a:pos x="62" y="227"/>
                </a:cxn>
                <a:cxn ang="0">
                  <a:pos x="59" y="230"/>
                </a:cxn>
                <a:cxn ang="0">
                  <a:pos x="53" y="245"/>
                </a:cxn>
                <a:cxn ang="0">
                  <a:pos x="50" y="244"/>
                </a:cxn>
                <a:cxn ang="0">
                  <a:pos x="29" y="258"/>
                </a:cxn>
                <a:cxn ang="0">
                  <a:pos x="29" y="264"/>
                </a:cxn>
                <a:cxn ang="0">
                  <a:pos x="10" y="273"/>
                </a:cxn>
                <a:cxn ang="0">
                  <a:pos x="1" y="292"/>
                </a:cxn>
                <a:cxn ang="0">
                  <a:pos x="4" y="317"/>
                </a:cxn>
                <a:cxn ang="0">
                  <a:pos x="3" y="300"/>
                </a:cxn>
              </a:cxnLst>
              <a:rect l="0" t="0" r="r" b="b"/>
              <a:pathLst>
                <a:path w="212" h="332">
                  <a:moveTo>
                    <a:pt x="94" y="68"/>
                  </a:moveTo>
                  <a:cubicBezTo>
                    <a:pt x="84" y="65"/>
                    <a:pt x="88" y="62"/>
                    <a:pt x="80" y="59"/>
                  </a:cubicBezTo>
                  <a:cubicBezTo>
                    <a:pt x="71" y="56"/>
                    <a:pt x="73" y="54"/>
                    <a:pt x="80" y="53"/>
                  </a:cubicBezTo>
                  <a:cubicBezTo>
                    <a:pt x="90" y="51"/>
                    <a:pt x="99" y="47"/>
                    <a:pt x="84" y="48"/>
                  </a:cubicBezTo>
                  <a:cubicBezTo>
                    <a:pt x="68" y="50"/>
                    <a:pt x="67" y="48"/>
                    <a:pt x="80" y="44"/>
                  </a:cubicBezTo>
                  <a:cubicBezTo>
                    <a:pt x="93" y="40"/>
                    <a:pt x="102" y="37"/>
                    <a:pt x="91" y="37"/>
                  </a:cubicBezTo>
                  <a:cubicBezTo>
                    <a:pt x="80" y="37"/>
                    <a:pt x="90" y="33"/>
                    <a:pt x="80" y="37"/>
                  </a:cubicBezTo>
                  <a:cubicBezTo>
                    <a:pt x="73" y="42"/>
                    <a:pt x="70" y="47"/>
                    <a:pt x="62" y="39"/>
                  </a:cubicBezTo>
                  <a:cubicBezTo>
                    <a:pt x="55" y="30"/>
                    <a:pt x="52" y="31"/>
                    <a:pt x="58" y="30"/>
                  </a:cubicBezTo>
                  <a:cubicBezTo>
                    <a:pt x="62" y="30"/>
                    <a:pt x="56" y="30"/>
                    <a:pt x="58" y="27"/>
                  </a:cubicBezTo>
                  <a:cubicBezTo>
                    <a:pt x="59" y="22"/>
                    <a:pt x="55" y="31"/>
                    <a:pt x="52" y="27"/>
                  </a:cubicBezTo>
                  <a:cubicBezTo>
                    <a:pt x="49" y="22"/>
                    <a:pt x="45" y="22"/>
                    <a:pt x="52" y="17"/>
                  </a:cubicBezTo>
                  <a:cubicBezTo>
                    <a:pt x="59" y="13"/>
                    <a:pt x="56" y="19"/>
                    <a:pt x="61" y="17"/>
                  </a:cubicBezTo>
                  <a:cubicBezTo>
                    <a:pt x="64" y="14"/>
                    <a:pt x="62" y="19"/>
                    <a:pt x="68" y="16"/>
                  </a:cubicBezTo>
                  <a:cubicBezTo>
                    <a:pt x="76" y="14"/>
                    <a:pt x="76" y="17"/>
                    <a:pt x="70" y="19"/>
                  </a:cubicBezTo>
                  <a:cubicBezTo>
                    <a:pt x="64" y="20"/>
                    <a:pt x="71" y="19"/>
                    <a:pt x="73" y="25"/>
                  </a:cubicBezTo>
                  <a:cubicBezTo>
                    <a:pt x="76" y="30"/>
                    <a:pt x="73" y="19"/>
                    <a:pt x="77" y="17"/>
                  </a:cubicBezTo>
                  <a:cubicBezTo>
                    <a:pt x="84" y="16"/>
                    <a:pt x="90" y="31"/>
                    <a:pt x="93" y="31"/>
                  </a:cubicBezTo>
                  <a:cubicBezTo>
                    <a:pt x="97" y="31"/>
                    <a:pt x="84" y="17"/>
                    <a:pt x="90" y="14"/>
                  </a:cubicBezTo>
                  <a:cubicBezTo>
                    <a:pt x="94" y="9"/>
                    <a:pt x="93" y="14"/>
                    <a:pt x="99" y="14"/>
                  </a:cubicBezTo>
                  <a:cubicBezTo>
                    <a:pt x="103" y="14"/>
                    <a:pt x="103" y="16"/>
                    <a:pt x="106" y="17"/>
                  </a:cubicBezTo>
                  <a:cubicBezTo>
                    <a:pt x="108" y="17"/>
                    <a:pt x="103" y="19"/>
                    <a:pt x="105" y="23"/>
                  </a:cubicBezTo>
                  <a:cubicBezTo>
                    <a:pt x="106" y="27"/>
                    <a:pt x="105" y="17"/>
                    <a:pt x="111" y="20"/>
                  </a:cubicBezTo>
                  <a:cubicBezTo>
                    <a:pt x="116" y="23"/>
                    <a:pt x="109" y="28"/>
                    <a:pt x="117" y="27"/>
                  </a:cubicBezTo>
                  <a:cubicBezTo>
                    <a:pt x="123" y="27"/>
                    <a:pt x="119" y="28"/>
                    <a:pt x="128" y="31"/>
                  </a:cubicBezTo>
                  <a:cubicBezTo>
                    <a:pt x="137" y="33"/>
                    <a:pt x="137" y="34"/>
                    <a:pt x="123" y="36"/>
                  </a:cubicBezTo>
                  <a:cubicBezTo>
                    <a:pt x="109" y="36"/>
                    <a:pt x="120" y="44"/>
                    <a:pt x="111" y="45"/>
                  </a:cubicBezTo>
                  <a:cubicBezTo>
                    <a:pt x="103" y="48"/>
                    <a:pt x="116" y="51"/>
                    <a:pt x="106" y="54"/>
                  </a:cubicBezTo>
                  <a:cubicBezTo>
                    <a:pt x="96" y="58"/>
                    <a:pt x="105" y="72"/>
                    <a:pt x="94" y="68"/>
                  </a:cubicBezTo>
                  <a:close/>
                  <a:moveTo>
                    <a:pt x="131" y="42"/>
                  </a:moveTo>
                  <a:cubicBezTo>
                    <a:pt x="135" y="40"/>
                    <a:pt x="140" y="42"/>
                    <a:pt x="140" y="39"/>
                  </a:cubicBezTo>
                  <a:cubicBezTo>
                    <a:pt x="138" y="36"/>
                    <a:pt x="134" y="36"/>
                    <a:pt x="129" y="37"/>
                  </a:cubicBezTo>
                  <a:cubicBezTo>
                    <a:pt x="125" y="39"/>
                    <a:pt x="122" y="37"/>
                    <a:pt x="126" y="40"/>
                  </a:cubicBezTo>
                  <a:cubicBezTo>
                    <a:pt x="129" y="42"/>
                    <a:pt x="126" y="44"/>
                    <a:pt x="131" y="42"/>
                  </a:cubicBezTo>
                  <a:close/>
                  <a:moveTo>
                    <a:pt x="50" y="37"/>
                  </a:moveTo>
                  <a:cubicBezTo>
                    <a:pt x="52" y="42"/>
                    <a:pt x="50" y="36"/>
                    <a:pt x="56" y="40"/>
                  </a:cubicBezTo>
                  <a:cubicBezTo>
                    <a:pt x="64" y="45"/>
                    <a:pt x="58" y="37"/>
                    <a:pt x="55" y="37"/>
                  </a:cubicBezTo>
                  <a:cubicBezTo>
                    <a:pt x="52" y="37"/>
                    <a:pt x="52" y="30"/>
                    <a:pt x="47" y="31"/>
                  </a:cubicBezTo>
                  <a:cubicBezTo>
                    <a:pt x="45" y="31"/>
                    <a:pt x="47" y="33"/>
                    <a:pt x="50" y="37"/>
                  </a:cubicBezTo>
                  <a:close/>
                  <a:moveTo>
                    <a:pt x="131" y="51"/>
                  </a:moveTo>
                  <a:cubicBezTo>
                    <a:pt x="126" y="56"/>
                    <a:pt x="131" y="54"/>
                    <a:pt x="138" y="54"/>
                  </a:cubicBezTo>
                  <a:cubicBezTo>
                    <a:pt x="146" y="53"/>
                    <a:pt x="135" y="61"/>
                    <a:pt x="146" y="56"/>
                  </a:cubicBezTo>
                  <a:cubicBezTo>
                    <a:pt x="152" y="54"/>
                    <a:pt x="163" y="50"/>
                    <a:pt x="158" y="48"/>
                  </a:cubicBezTo>
                  <a:cubicBezTo>
                    <a:pt x="155" y="47"/>
                    <a:pt x="155" y="50"/>
                    <a:pt x="149" y="47"/>
                  </a:cubicBezTo>
                  <a:cubicBezTo>
                    <a:pt x="143" y="44"/>
                    <a:pt x="154" y="44"/>
                    <a:pt x="149" y="42"/>
                  </a:cubicBezTo>
                  <a:cubicBezTo>
                    <a:pt x="144" y="40"/>
                    <a:pt x="122" y="42"/>
                    <a:pt x="134" y="47"/>
                  </a:cubicBezTo>
                  <a:cubicBezTo>
                    <a:pt x="135" y="48"/>
                    <a:pt x="135" y="48"/>
                    <a:pt x="131" y="51"/>
                  </a:cubicBezTo>
                  <a:close/>
                  <a:moveTo>
                    <a:pt x="131" y="16"/>
                  </a:moveTo>
                  <a:cubicBezTo>
                    <a:pt x="140" y="16"/>
                    <a:pt x="135" y="17"/>
                    <a:pt x="123" y="19"/>
                  </a:cubicBezTo>
                  <a:cubicBezTo>
                    <a:pt x="111" y="22"/>
                    <a:pt x="129" y="23"/>
                    <a:pt x="138" y="23"/>
                  </a:cubicBezTo>
                  <a:cubicBezTo>
                    <a:pt x="146" y="23"/>
                    <a:pt x="151" y="31"/>
                    <a:pt x="157" y="25"/>
                  </a:cubicBezTo>
                  <a:cubicBezTo>
                    <a:pt x="163" y="20"/>
                    <a:pt x="161" y="25"/>
                    <a:pt x="167" y="23"/>
                  </a:cubicBezTo>
                  <a:cubicBezTo>
                    <a:pt x="173" y="22"/>
                    <a:pt x="164" y="20"/>
                    <a:pt x="177" y="16"/>
                  </a:cubicBezTo>
                  <a:cubicBezTo>
                    <a:pt x="184" y="14"/>
                    <a:pt x="177" y="9"/>
                    <a:pt x="172" y="9"/>
                  </a:cubicBezTo>
                  <a:cubicBezTo>
                    <a:pt x="169" y="11"/>
                    <a:pt x="164" y="8"/>
                    <a:pt x="157" y="6"/>
                  </a:cubicBezTo>
                  <a:cubicBezTo>
                    <a:pt x="149" y="6"/>
                    <a:pt x="154" y="11"/>
                    <a:pt x="149" y="9"/>
                  </a:cubicBezTo>
                  <a:cubicBezTo>
                    <a:pt x="144" y="9"/>
                    <a:pt x="151" y="6"/>
                    <a:pt x="148" y="5"/>
                  </a:cubicBezTo>
                  <a:cubicBezTo>
                    <a:pt x="146" y="3"/>
                    <a:pt x="141" y="3"/>
                    <a:pt x="141" y="9"/>
                  </a:cubicBezTo>
                  <a:cubicBezTo>
                    <a:pt x="141" y="14"/>
                    <a:pt x="140" y="14"/>
                    <a:pt x="137" y="9"/>
                  </a:cubicBezTo>
                  <a:cubicBezTo>
                    <a:pt x="134" y="5"/>
                    <a:pt x="135" y="11"/>
                    <a:pt x="123" y="6"/>
                  </a:cubicBezTo>
                  <a:cubicBezTo>
                    <a:pt x="111" y="0"/>
                    <a:pt x="126" y="13"/>
                    <a:pt x="117" y="8"/>
                  </a:cubicBezTo>
                  <a:cubicBezTo>
                    <a:pt x="106" y="3"/>
                    <a:pt x="120" y="13"/>
                    <a:pt x="112" y="9"/>
                  </a:cubicBezTo>
                  <a:cubicBezTo>
                    <a:pt x="105" y="8"/>
                    <a:pt x="103" y="11"/>
                    <a:pt x="108" y="13"/>
                  </a:cubicBezTo>
                  <a:cubicBezTo>
                    <a:pt x="112" y="16"/>
                    <a:pt x="105" y="13"/>
                    <a:pt x="112" y="17"/>
                  </a:cubicBezTo>
                  <a:cubicBezTo>
                    <a:pt x="117" y="20"/>
                    <a:pt x="120" y="16"/>
                    <a:pt x="131" y="16"/>
                  </a:cubicBezTo>
                  <a:close/>
                  <a:moveTo>
                    <a:pt x="196" y="179"/>
                  </a:moveTo>
                  <a:cubicBezTo>
                    <a:pt x="196" y="177"/>
                    <a:pt x="201" y="177"/>
                    <a:pt x="202" y="176"/>
                  </a:cubicBezTo>
                  <a:cubicBezTo>
                    <a:pt x="204" y="174"/>
                    <a:pt x="202" y="174"/>
                    <a:pt x="205" y="174"/>
                  </a:cubicBezTo>
                  <a:cubicBezTo>
                    <a:pt x="207" y="176"/>
                    <a:pt x="210" y="176"/>
                    <a:pt x="209" y="172"/>
                  </a:cubicBezTo>
                  <a:cubicBezTo>
                    <a:pt x="209" y="172"/>
                    <a:pt x="209" y="172"/>
                    <a:pt x="209" y="171"/>
                  </a:cubicBezTo>
                  <a:cubicBezTo>
                    <a:pt x="205" y="171"/>
                    <a:pt x="205" y="172"/>
                    <a:pt x="204" y="171"/>
                  </a:cubicBezTo>
                  <a:cubicBezTo>
                    <a:pt x="202" y="169"/>
                    <a:pt x="202" y="172"/>
                    <a:pt x="201" y="172"/>
                  </a:cubicBezTo>
                  <a:cubicBezTo>
                    <a:pt x="199" y="172"/>
                    <a:pt x="198" y="172"/>
                    <a:pt x="199" y="172"/>
                  </a:cubicBezTo>
                  <a:cubicBezTo>
                    <a:pt x="199" y="171"/>
                    <a:pt x="201" y="169"/>
                    <a:pt x="196" y="168"/>
                  </a:cubicBezTo>
                  <a:cubicBezTo>
                    <a:pt x="193" y="168"/>
                    <a:pt x="193" y="166"/>
                    <a:pt x="192" y="166"/>
                  </a:cubicBezTo>
                  <a:cubicBezTo>
                    <a:pt x="189" y="166"/>
                    <a:pt x="190" y="165"/>
                    <a:pt x="198" y="168"/>
                  </a:cubicBezTo>
                  <a:cubicBezTo>
                    <a:pt x="204" y="169"/>
                    <a:pt x="204" y="165"/>
                    <a:pt x="207" y="165"/>
                  </a:cubicBezTo>
                  <a:cubicBezTo>
                    <a:pt x="210" y="165"/>
                    <a:pt x="212" y="162"/>
                    <a:pt x="209" y="162"/>
                  </a:cubicBezTo>
                  <a:cubicBezTo>
                    <a:pt x="205" y="162"/>
                    <a:pt x="207" y="160"/>
                    <a:pt x="205" y="160"/>
                  </a:cubicBezTo>
                  <a:cubicBezTo>
                    <a:pt x="202" y="160"/>
                    <a:pt x="204" y="157"/>
                    <a:pt x="201" y="159"/>
                  </a:cubicBezTo>
                  <a:cubicBezTo>
                    <a:pt x="199" y="160"/>
                    <a:pt x="201" y="157"/>
                    <a:pt x="198" y="159"/>
                  </a:cubicBezTo>
                  <a:cubicBezTo>
                    <a:pt x="195" y="159"/>
                    <a:pt x="198" y="157"/>
                    <a:pt x="195" y="155"/>
                  </a:cubicBezTo>
                  <a:cubicBezTo>
                    <a:pt x="190" y="155"/>
                    <a:pt x="189" y="159"/>
                    <a:pt x="189" y="162"/>
                  </a:cubicBezTo>
                  <a:cubicBezTo>
                    <a:pt x="190" y="163"/>
                    <a:pt x="189" y="160"/>
                    <a:pt x="187" y="162"/>
                  </a:cubicBezTo>
                  <a:cubicBezTo>
                    <a:pt x="186" y="162"/>
                    <a:pt x="184" y="162"/>
                    <a:pt x="186" y="160"/>
                  </a:cubicBezTo>
                  <a:cubicBezTo>
                    <a:pt x="189" y="159"/>
                    <a:pt x="189" y="157"/>
                    <a:pt x="187" y="159"/>
                  </a:cubicBezTo>
                  <a:cubicBezTo>
                    <a:pt x="186" y="159"/>
                    <a:pt x="186" y="159"/>
                    <a:pt x="186" y="157"/>
                  </a:cubicBezTo>
                  <a:cubicBezTo>
                    <a:pt x="187" y="157"/>
                    <a:pt x="190" y="155"/>
                    <a:pt x="190" y="154"/>
                  </a:cubicBezTo>
                  <a:cubicBezTo>
                    <a:pt x="190" y="152"/>
                    <a:pt x="187" y="155"/>
                    <a:pt x="187" y="154"/>
                  </a:cubicBezTo>
                  <a:cubicBezTo>
                    <a:pt x="187" y="152"/>
                    <a:pt x="186" y="154"/>
                    <a:pt x="184" y="152"/>
                  </a:cubicBezTo>
                  <a:cubicBezTo>
                    <a:pt x="181" y="151"/>
                    <a:pt x="183" y="154"/>
                    <a:pt x="181" y="154"/>
                  </a:cubicBezTo>
                  <a:cubicBezTo>
                    <a:pt x="180" y="152"/>
                    <a:pt x="178" y="155"/>
                    <a:pt x="180" y="155"/>
                  </a:cubicBezTo>
                  <a:cubicBezTo>
                    <a:pt x="183" y="155"/>
                    <a:pt x="180" y="157"/>
                    <a:pt x="180" y="157"/>
                  </a:cubicBezTo>
                  <a:cubicBezTo>
                    <a:pt x="181" y="157"/>
                    <a:pt x="178" y="157"/>
                    <a:pt x="178" y="159"/>
                  </a:cubicBezTo>
                  <a:cubicBezTo>
                    <a:pt x="178" y="160"/>
                    <a:pt x="177" y="159"/>
                    <a:pt x="178" y="160"/>
                  </a:cubicBezTo>
                  <a:cubicBezTo>
                    <a:pt x="178" y="162"/>
                    <a:pt x="178" y="162"/>
                    <a:pt x="175" y="163"/>
                  </a:cubicBezTo>
                  <a:cubicBezTo>
                    <a:pt x="172" y="165"/>
                    <a:pt x="175" y="160"/>
                    <a:pt x="175" y="159"/>
                  </a:cubicBezTo>
                  <a:cubicBezTo>
                    <a:pt x="175" y="159"/>
                    <a:pt x="177" y="155"/>
                    <a:pt x="175" y="155"/>
                  </a:cubicBezTo>
                  <a:cubicBezTo>
                    <a:pt x="173" y="154"/>
                    <a:pt x="169" y="159"/>
                    <a:pt x="167" y="162"/>
                  </a:cubicBezTo>
                  <a:cubicBezTo>
                    <a:pt x="164" y="165"/>
                    <a:pt x="167" y="163"/>
                    <a:pt x="164" y="166"/>
                  </a:cubicBezTo>
                  <a:cubicBezTo>
                    <a:pt x="163" y="168"/>
                    <a:pt x="163" y="166"/>
                    <a:pt x="163" y="166"/>
                  </a:cubicBezTo>
                  <a:cubicBezTo>
                    <a:pt x="161" y="168"/>
                    <a:pt x="160" y="166"/>
                    <a:pt x="161" y="165"/>
                  </a:cubicBezTo>
                  <a:cubicBezTo>
                    <a:pt x="164" y="163"/>
                    <a:pt x="163" y="163"/>
                    <a:pt x="163" y="163"/>
                  </a:cubicBezTo>
                  <a:cubicBezTo>
                    <a:pt x="166" y="160"/>
                    <a:pt x="161" y="162"/>
                    <a:pt x="166" y="159"/>
                  </a:cubicBezTo>
                  <a:cubicBezTo>
                    <a:pt x="169" y="155"/>
                    <a:pt x="170" y="155"/>
                    <a:pt x="167" y="155"/>
                  </a:cubicBezTo>
                  <a:cubicBezTo>
                    <a:pt x="164" y="155"/>
                    <a:pt x="164" y="152"/>
                    <a:pt x="164" y="155"/>
                  </a:cubicBezTo>
                  <a:cubicBezTo>
                    <a:pt x="164" y="159"/>
                    <a:pt x="164" y="155"/>
                    <a:pt x="163" y="155"/>
                  </a:cubicBezTo>
                  <a:cubicBezTo>
                    <a:pt x="161" y="154"/>
                    <a:pt x="161" y="155"/>
                    <a:pt x="160" y="154"/>
                  </a:cubicBezTo>
                  <a:cubicBezTo>
                    <a:pt x="160" y="154"/>
                    <a:pt x="158" y="154"/>
                    <a:pt x="158" y="155"/>
                  </a:cubicBezTo>
                  <a:cubicBezTo>
                    <a:pt x="160" y="155"/>
                    <a:pt x="160" y="157"/>
                    <a:pt x="158" y="157"/>
                  </a:cubicBezTo>
                  <a:cubicBezTo>
                    <a:pt x="155" y="155"/>
                    <a:pt x="155" y="157"/>
                    <a:pt x="158" y="157"/>
                  </a:cubicBezTo>
                  <a:cubicBezTo>
                    <a:pt x="161" y="159"/>
                    <a:pt x="161" y="160"/>
                    <a:pt x="158" y="159"/>
                  </a:cubicBezTo>
                  <a:cubicBezTo>
                    <a:pt x="155" y="157"/>
                    <a:pt x="158" y="159"/>
                    <a:pt x="154" y="162"/>
                  </a:cubicBezTo>
                  <a:cubicBezTo>
                    <a:pt x="148" y="163"/>
                    <a:pt x="152" y="163"/>
                    <a:pt x="149" y="165"/>
                  </a:cubicBezTo>
                  <a:cubicBezTo>
                    <a:pt x="146" y="166"/>
                    <a:pt x="151" y="166"/>
                    <a:pt x="148" y="166"/>
                  </a:cubicBezTo>
                  <a:cubicBezTo>
                    <a:pt x="146" y="168"/>
                    <a:pt x="151" y="168"/>
                    <a:pt x="149" y="169"/>
                  </a:cubicBezTo>
                  <a:cubicBezTo>
                    <a:pt x="149" y="169"/>
                    <a:pt x="144" y="169"/>
                    <a:pt x="146" y="166"/>
                  </a:cubicBezTo>
                  <a:cubicBezTo>
                    <a:pt x="148" y="165"/>
                    <a:pt x="143" y="165"/>
                    <a:pt x="141" y="165"/>
                  </a:cubicBezTo>
                  <a:cubicBezTo>
                    <a:pt x="140" y="165"/>
                    <a:pt x="140" y="163"/>
                    <a:pt x="140" y="165"/>
                  </a:cubicBezTo>
                  <a:cubicBezTo>
                    <a:pt x="138" y="165"/>
                    <a:pt x="137" y="162"/>
                    <a:pt x="137" y="165"/>
                  </a:cubicBezTo>
                  <a:cubicBezTo>
                    <a:pt x="137" y="168"/>
                    <a:pt x="135" y="163"/>
                    <a:pt x="134" y="165"/>
                  </a:cubicBezTo>
                  <a:cubicBezTo>
                    <a:pt x="131" y="166"/>
                    <a:pt x="134" y="166"/>
                    <a:pt x="134" y="166"/>
                  </a:cubicBezTo>
                  <a:cubicBezTo>
                    <a:pt x="134" y="168"/>
                    <a:pt x="135" y="166"/>
                    <a:pt x="137" y="168"/>
                  </a:cubicBezTo>
                  <a:cubicBezTo>
                    <a:pt x="137" y="168"/>
                    <a:pt x="138" y="168"/>
                    <a:pt x="138" y="169"/>
                  </a:cubicBezTo>
                  <a:cubicBezTo>
                    <a:pt x="137" y="169"/>
                    <a:pt x="137" y="169"/>
                    <a:pt x="138" y="171"/>
                  </a:cubicBezTo>
                  <a:cubicBezTo>
                    <a:pt x="140" y="172"/>
                    <a:pt x="138" y="172"/>
                    <a:pt x="135" y="169"/>
                  </a:cubicBezTo>
                  <a:cubicBezTo>
                    <a:pt x="132" y="168"/>
                    <a:pt x="131" y="168"/>
                    <a:pt x="132" y="169"/>
                  </a:cubicBezTo>
                  <a:cubicBezTo>
                    <a:pt x="132" y="169"/>
                    <a:pt x="131" y="171"/>
                    <a:pt x="131" y="169"/>
                  </a:cubicBezTo>
                  <a:cubicBezTo>
                    <a:pt x="131" y="168"/>
                    <a:pt x="128" y="171"/>
                    <a:pt x="126" y="171"/>
                  </a:cubicBezTo>
                  <a:cubicBezTo>
                    <a:pt x="126" y="172"/>
                    <a:pt x="128" y="176"/>
                    <a:pt x="122" y="179"/>
                  </a:cubicBezTo>
                  <a:cubicBezTo>
                    <a:pt x="125" y="176"/>
                    <a:pt x="125" y="172"/>
                    <a:pt x="125" y="169"/>
                  </a:cubicBezTo>
                  <a:cubicBezTo>
                    <a:pt x="125" y="168"/>
                    <a:pt x="125" y="171"/>
                    <a:pt x="123" y="169"/>
                  </a:cubicBezTo>
                  <a:cubicBezTo>
                    <a:pt x="123" y="169"/>
                    <a:pt x="123" y="169"/>
                    <a:pt x="122" y="171"/>
                  </a:cubicBezTo>
                  <a:cubicBezTo>
                    <a:pt x="120" y="174"/>
                    <a:pt x="122" y="172"/>
                    <a:pt x="120" y="174"/>
                  </a:cubicBezTo>
                  <a:cubicBezTo>
                    <a:pt x="119" y="176"/>
                    <a:pt x="119" y="174"/>
                    <a:pt x="120" y="172"/>
                  </a:cubicBezTo>
                  <a:cubicBezTo>
                    <a:pt x="122" y="169"/>
                    <a:pt x="117" y="171"/>
                    <a:pt x="116" y="172"/>
                  </a:cubicBezTo>
                  <a:cubicBezTo>
                    <a:pt x="111" y="176"/>
                    <a:pt x="114" y="174"/>
                    <a:pt x="114" y="176"/>
                  </a:cubicBezTo>
                  <a:cubicBezTo>
                    <a:pt x="114" y="177"/>
                    <a:pt x="119" y="176"/>
                    <a:pt x="119" y="180"/>
                  </a:cubicBezTo>
                  <a:cubicBezTo>
                    <a:pt x="114" y="179"/>
                    <a:pt x="119" y="179"/>
                    <a:pt x="116" y="177"/>
                  </a:cubicBezTo>
                  <a:cubicBezTo>
                    <a:pt x="112" y="177"/>
                    <a:pt x="114" y="174"/>
                    <a:pt x="111" y="176"/>
                  </a:cubicBezTo>
                  <a:cubicBezTo>
                    <a:pt x="108" y="176"/>
                    <a:pt x="109" y="176"/>
                    <a:pt x="111" y="177"/>
                  </a:cubicBezTo>
                  <a:cubicBezTo>
                    <a:pt x="112" y="179"/>
                    <a:pt x="111" y="180"/>
                    <a:pt x="109" y="177"/>
                  </a:cubicBezTo>
                  <a:cubicBezTo>
                    <a:pt x="109" y="176"/>
                    <a:pt x="106" y="174"/>
                    <a:pt x="108" y="177"/>
                  </a:cubicBezTo>
                  <a:cubicBezTo>
                    <a:pt x="108" y="179"/>
                    <a:pt x="105" y="177"/>
                    <a:pt x="106" y="180"/>
                  </a:cubicBezTo>
                  <a:cubicBezTo>
                    <a:pt x="108" y="182"/>
                    <a:pt x="105" y="180"/>
                    <a:pt x="103" y="183"/>
                  </a:cubicBezTo>
                  <a:cubicBezTo>
                    <a:pt x="100" y="185"/>
                    <a:pt x="106" y="183"/>
                    <a:pt x="103" y="185"/>
                  </a:cubicBezTo>
                  <a:cubicBezTo>
                    <a:pt x="100" y="186"/>
                    <a:pt x="102" y="186"/>
                    <a:pt x="100" y="186"/>
                  </a:cubicBezTo>
                  <a:cubicBezTo>
                    <a:pt x="97" y="188"/>
                    <a:pt x="97" y="186"/>
                    <a:pt x="94" y="190"/>
                  </a:cubicBezTo>
                  <a:cubicBezTo>
                    <a:pt x="93" y="193"/>
                    <a:pt x="99" y="190"/>
                    <a:pt x="99" y="190"/>
                  </a:cubicBezTo>
                  <a:cubicBezTo>
                    <a:pt x="99" y="191"/>
                    <a:pt x="99" y="191"/>
                    <a:pt x="102" y="190"/>
                  </a:cubicBezTo>
                  <a:cubicBezTo>
                    <a:pt x="105" y="188"/>
                    <a:pt x="102" y="191"/>
                    <a:pt x="99" y="193"/>
                  </a:cubicBezTo>
                  <a:cubicBezTo>
                    <a:pt x="96" y="193"/>
                    <a:pt x="97" y="191"/>
                    <a:pt x="94" y="191"/>
                  </a:cubicBezTo>
                  <a:cubicBezTo>
                    <a:pt x="91" y="193"/>
                    <a:pt x="90" y="193"/>
                    <a:pt x="91" y="194"/>
                  </a:cubicBezTo>
                  <a:cubicBezTo>
                    <a:pt x="93" y="194"/>
                    <a:pt x="91" y="194"/>
                    <a:pt x="93" y="194"/>
                  </a:cubicBezTo>
                  <a:cubicBezTo>
                    <a:pt x="96" y="194"/>
                    <a:pt x="93" y="196"/>
                    <a:pt x="93" y="197"/>
                  </a:cubicBezTo>
                  <a:cubicBezTo>
                    <a:pt x="93" y="200"/>
                    <a:pt x="91" y="197"/>
                    <a:pt x="91" y="196"/>
                  </a:cubicBezTo>
                  <a:cubicBezTo>
                    <a:pt x="91" y="194"/>
                    <a:pt x="90" y="193"/>
                    <a:pt x="90" y="194"/>
                  </a:cubicBezTo>
                  <a:cubicBezTo>
                    <a:pt x="88" y="196"/>
                    <a:pt x="88" y="196"/>
                    <a:pt x="88" y="196"/>
                  </a:cubicBezTo>
                  <a:cubicBezTo>
                    <a:pt x="88" y="194"/>
                    <a:pt x="85" y="196"/>
                    <a:pt x="85" y="197"/>
                  </a:cubicBezTo>
                  <a:cubicBezTo>
                    <a:pt x="85" y="197"/>
                    <a:pt x="85" y="196"/>
                    <a:pt x="88" y="197"/>
                  </a:cubicBezTo>
                  <a:cubicBezTo>
                    <a:pt x="90" y="197"/>
                    <a:pt x="90" y="197"/>
                    <a:pt x="90" y="197"/>
                  </a:cubicBezTo>
                  <a:cubicBezTo>
                    <a:pt x="88" y="197"/>
                    <a:pt x="79" y="199"/>
                    <a:pt x="80" y="200"/>
                  </a:cubicBezTo>
                  <a:cubicBezTo>
                    <a:pt x="82" y="202"/>
                    <a:pt x="79" y="202"/>
                    <a:pt x="80" y="202"/>
                  </a:cubicBezTo>
                  <a:cubicBezTo>
                    <a:pt x="84" y="203"/>
                    <a:pt x="84" y="199"/>
                    <a:pt x="88" y="200"/>
                  </a:cubicBezTo>
                  <a:cubicBezTo>
                    <a:pt x="91" y="202"/>
                    <a:pt x="88" y="200"/>
                    <a:pt x="85" y="202"/>
                  </a:cubicBezTo>
                  <a:cubicBezTo>
                    <a:pt x="82" y="202"/>
                    <a:pt x="87" y="203"/>
                    <a:pt x="82" y="203"/>
                  </a:cubicBezTo>
                  <a:cubicBezTo>
                    <a:pt x="77" y="203"/>
                    <a:pt x="82" y="205"/>
                    <a:pt x="82" y="207"/>
                  </a:cubicBezTo>
                  <a:cubicBezTo>
                    <a:pt x="80" y="207"/>
                    <a:pt x="80" y="205"/>
                    <a:pt x="79" y="207"/>
                  </a:cubicBezTo>
                  <a:cubicBezTo>
                    <a:pt x="77" y="207"/>
                    <a:pt x="77" y="208"/>
                    <a:pt x="79" y="208"/>
                  </a:cubicBezTo>
                  <a:cubicBezTo>
                    <a:pt x="79" y="208"/>
                    <a:pt x="80" y="207"/>
                    <a:pt x="84" y="208"/>
                  </a:cubicBezTo>
                  <a:cubicBezTo>
                    <a:pt x="90" y="208"/>
                    <a:pt x="85" y="207"/>
                    <a:pt x="87" y="210"/>
                  </a:cubicBezTo>
                  <a:cubicBezTo>
                    <a:pt x="87" y="211"/>
                    <a:pt x="85" y="208"/>
                    <a:pt x="82" y="208"/>
                  </a:cubicBezTo>
                  <a:cubicBezTo>
                    <a:pt x="80" y="208"/>
                    <a:pt x="79" y="210"/>
                    <a:pt x="77" y="210"/>
                  </a:cubicBezTo>
                  <a:cubicBezTo>
                    <a:pt x="76" y="208"/>
                    <a:pt x="77" y="210"/>
                    <a:pt x="74" y="210"/>
                  </a:cubicBezTo>
                  <a:cubicBezTo>
                    <a:pt x="73" y="210"/>
                    <a:pt x="76" y="211"/>
                    <a:pt x="73" y="211"/>
                  </a:cubicBezTo>
                  <a:cubicBezTo>
                    <a:pt x="68" y="211"/>
                    <a:pt x="73" y="213"/>
                    <a:pt x="71" y="214"/>
                  </a:cubicBezTo>
                  <a:cubicBezTo>
                    <a:pt x="70" y="216"/>
                    <a:pt x="70" y="214"/>
                    <a:pt x="68" y="216"/>
                  </a:cubicBezTo>
                  <a:cubicBezTo>
                    <a:pt x="67" y="217"/>
                    <a:pt x="70" y="216"/>
                    <a:pt x="68" y="217"/>
                  </a:cubicBezTo>
                  <a:cubicBezTo>
                    <a:pt x="67" y="217"/>
                    <a:pt x="68" y="219"/>
                    <a:pt x="68" y="217"/>
                  </a:cubicBezTo>
                  <a:cubicBezTo>
                    <a:pt x="67" y="217"/>
                    <a:pt x="65" y="217"/>
                    <a:pt x="67" y="219"/>
                  </a:cubicBezTo>
                  <a:cubicBezTo>
                    <a:pt x="68" y="219"/>
                    <a:pt x="65" y="221"/>
                    <a:pt x="68" y="221"/>
                  </a:cubicBezTo>
                  <a:cubicBezTo>
                    <a:pt x="71" y="221"/>
                    <a:pt x="65" y="222"/>
                    <a:pt x="67" y="222"/>
                  </a:cubicBezTo>
                  <a:cubicBezTo>
                    <a:pt x="67" y="222"/>
                    <a:pt x="73" y="221"/>
                    <a:pt x="74" y="221"/>
                  </a:cubicBezTo>
                  <a:cubicBezTo>
                    <a:pt x="77" y="221"/>
                    <a:pt x="74" y="222"/>
                    <a:pt x="71" y="222"/>
                  </a:cubicBezTo>
                  <a:cubicBezTo>
                    <a:pt x="68" y="224"/>
                    <a:pt x="67" y="222"/>
                    <a:pt x="65" y="224"/>
                  </a:cubicBezTo>
                  <a:cubicBezTo>
                    <a:pt x="62" y="225"/>
                    <a:pt x="67" y="224"/>
                    <a:pt x="67" y="225"/>
                  </a:cubicBezTo>
                  <a:cubicBezTo>
                    <a:pt x="67" y="227"/>
                    <a:pt x="64" y="225"/>
                    <a:pt x="64" y="228"/>
                  </a:cubicBezTo>
                  <a:cubicBezTo>
                    <a:pt x="62" y="230"/>
                    <a:pt x="61" y="228"/>
                    <a:pt x="61" y="230"/>
                  </a:cubicBezTo>
                  <a:cubicBezTo>
                    <a:pt x="62" y="233"/>
                    <a:pt x="62" y="231"/>
                    <a:pt x="64" y="233"/>
                  </a:cubicBezTo>
                  <a:cubicBezTo>
                    <a:pt x="64" y="235"/>
                    <a:pt x="61" y="235"/>
                    <a:pt x="61" y="236"/>
                  </a:cubicBezTo>
                  <a:cubicBezTo>
                    <a:pt x="62" y="236"/>
                    <a:pt x="62" y="238"/>
                    <a:pt x="59" y="238"/>
                  </a:cubicBezTo>
                  <a:cubicBezTo>
                    <a:pt x="58" y="238"/>
                    <a:pt x="58" y="239"/>
                    <a:pt x="56" y="239"/>
                  </a:cubicBezTo>
                  <a:cubicBezTo>
                    <a:pt x="55" y="239"/>
                    <a:pt x="55" y="241"/>
                    <a:pt x="53" y="241"/>
                  </a:cubicBezTo>
                  <a:cubicBezTo>
                    <a:pt x="52" y="241"/>
                    <a:pt x="50" y="241"/>
                    <a:pt x="50" y="241"/>
                  </a:cubicBezTo>
                  <a:cubicBezTo>
                    <a:pt x="50" y="242"/>
                    <a:pt x="50" y="241"/>
                    <a:pt x="53" y="241"/>
                  </a:cubicBezTo>
                  <a:cubicBezTo>
                    <a:pt x="55" y="242"/>
                    <a:pt x="52" y="244"/>
                    <a:pt x="55" y="242"/>
                  </a:cubicBezTo>
                  <a:cubicBezTo>
                    <a:pt x="56" y="241"/>
                    <a:pt x="56" y="242"/>
                    <a:pt x="55" y="242"/>
                  </a:cubicBezTo>
                  <a:cubicBezTo>
                    <a:pt x="53" y="244"/>
                    <a:pt x="56" y="244"/>
                    <a:pt x="56" y="245"/>
                  </a:cubicBezTo>
                  <a:cubicBezTo>
                    <a:pt x="55" y="247"/>
                    <a:pt x="55" y="247"/>
                    <a:pt x="53" y="247"/>
                  </a:cubicBezTo>
                  <a:cubicBezTo>
                    <a:pt x="52" y="247"/>
                    <a:pt x="52" y="244"/>
                    <a:pt x="50" y="244"/>
                  </a:cubicBezTo>
                  <a:cubicBezTo>
                    <a:pt x="49" y="245"/>
                    <a:pt x="50" y="245"/>
                    <a:pt x="50" y="245"/>
                  </a:cubicBezTo>
                  <a:cubicBezTo>
                    <a:pt x="47" y="245"/>
                    <a:pt x="47" y="247"/>
                    <a:pt x="47" y="249"/>
                  </a:cubicBezTo>
                  <a:cubicBezTo>
                    <a:pt x="47" y="250"/>
                    <a:pt x="44" y="249"/>
                    <a:pt x="44" y="250"/>
                  </a:cubicBezTo>
                  <a:cubicBezTo>
                    <a:pt x="42" y="255"/>
                    <a:pt x="39" y="253"/>
                    <a:pt x="39" y="256"/>
                  </a:cubicBezTo>
                  <a:cubicBezTo>
                    <a:pt x="38" y="258"/>
                    <a:pt x="41" y="256"/>
                    <a:pt x="41" y="256"/>
                  </a:cubicBezTo>
                  <a:cubicBezTo>
                    <a:pt x="41" y="258"/>
                    <a:pt x="42" y="258"/>
                    <a:pt x="42" y="258"/>
                  </a:cubicBezTo>
                  <a:cubicBezTo>
                    <a:pt x="42" y="259"/>
                    <a:pt x="45" y="259"/>
                    <a:pt x="50" y="256"/>
                  </a:cubicBezTo>
                  <a:cubicBezTo>
                    <a:pt x="55" y="253"/>
                    <a:pt x="47" y="255"/>
                    <a:pt x="50" y="253"/>
                  </a:cubicBezTo>
                  <a:cubicBezTo>
                    <a:pt x="53" y="252"/>
                    <a:pt x="52" y="252"/>
                    <a:pt x="53" y="252"/>
                  </a:cubicBezTo>
                  <a:cubicBezTo>
                    <a:pt x="56" y="253"/>
                    <a:pt x="49" y="253"/>
                    <a:pt x="53" y="255"/>
                  </a:cubicBezTo>
                  <a:cubicBezTo>
                    <a:pt x="56" y="255"/>
                    <a:pt x="53" y="256"/>
                    <a:pt x="50" y="258"/>
                  </a:cubicBezTo>
                  <a:cubicBezTo>
                    <a:pt x="47" y="259"/>
                    <a:pt x="50" y="258"/>
                    <a:pt x="49" y="259"/>
                  </a:cubicBezTo>
                  <a:cubicBezTo>
                    <a:pt x="49" y="259"/>
                    <a:pt x="52" y="259"/>
                    <a:pt x="50" y="261"/>
                  </a:cubicBezTo>
                  <a:cubicBezTo>
                    <a:pt x="49" y="261"/>
                    <a:pt x="45" y="259"/>
                    <a:pt x="42" y="261"/>
                  </a:cubicBezTo>
                  <a:cubicBezTo>
                    <a:pt x="41" y="262"/>
                    <a:pt x="42" y="261"/>
                    <a:pt x="41" y="259"/>
                  </a:cubicBezTo>
                  <a:cubicBezTo>
                    <a:pt x="39" y="256"/>
                    <a:pt x="39" y="258"/>
                    <a:pt x="38" y="258"/>
                  </a:cubicBezTo>
                  <a:cubicBezTo>
                    <a:pt x="35" y="259"/>
                    <a:pt x="36" y="261"/>
                    <a:pt x="36" y="259"/>
                  </a:cubicBezTo>
                  <a:cubicBezTo>
                    <a:pt x="35" y="259"/>
                    <a:pt x="33" y="261"/>
                    <a:pt x="30" y="261"/>
                  </a:cubicBezTo>
                  <a:cubicBezTo>
                    <a:pt x="27" y="262"/>
                    <a:pt x="35" y="264"/>
                    <a:pt x="30" y="264"/>
                  </a:cubicBezTo>
                  <a:cubicBezTo>
                    <a:pt x="26" y="264"/>
                    <a:pt x="32" y="266"/>
                    <a:pt x="27" y="266"/>
                  </a:cubicBezTo>
                  <a:cubicBezTo>
                    <a:pt x="23" y="264"/>
                    <a:pt x="29" y="266"/>
                    <a:pt x="26" y="267"/>
                  </a:cubicBezTo>
                  <a:cubicBezTo>
                    <a:pt x="23" y="267"/>
                    <a:pt x="20" y="266"/>
                    <a:pt x="18" y="267"/>
                  </a:cubicBezTo>
                  <a:cubicBezTo>
                    <a:pt x="18" y="267"/>
                    <a:pt x="18" y="270"/>
                    <a:pt x="21" y="269"/>
                  </a:cubicBezTo>
                  <a:cubicBezTo>
                    <a:pt x="26" y="269"/>
                    <a:pt x="21" y="269"/>
                    <a:pt x="23" y="272"/>
                  </a:cubicBezTo>
                  <a:cubicBezTo>
                    <a:pt x="24" y="273"/>
                    <a:pt x="21" y="270"/>
                    <a:pt x="15" y="272"/>
                  </a:cubicBezTo>
                  <a:cubicBezTo>
                    <a:pt x="10" y="273"/>
                    <a:pt x="18" y="272"/>
                    <a:pt x="18" y="273"/>
                  </a:cubicBezTo>
                  <a:cubicBezTo>
                    <a:pt x="20" y="276"/>
                    <a:pt x="18" y="272"/>
                    <a:pt x="13" y="275"/>
                  </a:cubicBezTo>
                  <a:cubicBezTo>
                    <a:pt x="9" y="276"/>
                    <a:pt x="12" y="278"/>
                    <a:pt x="10" y="276"/>
                  </a:cubicBezTo>
                  <a:cubicBezTo>
                    <a:pt x="7" y="276"/>
                    <a:pt x="10" y="278"/>
                    <a:pt x="7" y="278"/>
                  </a:cubicBezTo>
                  <a:cubicBezTo>
                    <a:pt x="4" y="276"/>
                    <a:pt x="3" y="276"/>
                    <a:pt x="4" y="278"/>
                  </a:cubicBezTo>
                  <a:cubicBezTo>
                    <a:pt x="6" y="280"/>
                    <a:pt x="1" y="278"/>
                    <a:pt x="3" y="280"/>
                  </a:cubicBezTo>
                  <a:cubicBezTo>
                    <a:pt x="4" y="281"/>
                    <a:pt x="9" y="280"/>
                    <a:pt x="13" y="281"/>
                  </a:cubicBezTo>
                  <a:cubicBezTo>
                    <a:pt x="17" y="283"/>
                    <a:pt x="12" y="281"/>
                    <a:pt x="10" y="283"/>
                  </a:cubicBezTo>
                  <a:cubicBezTo>
                    <a:pt x="10" y="283"/>
                    <a:pt x="9" y="280"/>
                    <a:pt x="4" y="283"/>
                  </a:cubicBezTo>
                  <a:cubicBezTo>
                    <a:pt x="0" y="284"/>
                    <a:pt x="7" y="286"/>
                    <a:pt x="4" y="287"/>
                  </a:cubicBezTo>
                  <a:cubicBezTo>
                    <a:pt x="0" y="287"/>
                    <a:pt x="4" y="287"/>
                    <a:pt x="3" y="289"/>
                  </a:cubicBezTo>
                  <a:cubicBezTo>
                    <a:pt x="3" y="290"/>
                    <a:pt x="4" y="292"/>
                    <a:pt x="7" y="290"/>
                  </a:cubicBezTo>
                  <a:cubicBezTo>
                    <a:pt x="10" y="289"/>
                    <a:pt x="13" y="292"/>
                    <a:pt x="15" y="290"/>
                  </a:cubicBezTo>
                  <a:cubicBezTo>
                    <a:pt x="15" y="287"/>
                    <a:pt x="17" y="290"/>
                    <a:pt x="20" y="290"/>
                  </a:cubicBezTo>
                  <a:cubicBezTo>
                    <a:pt x="23" y="289"/>
                    <a:pt x="24" y="290"/>
                    <a:pt x="21" y="290"/>
                  </a:cubicBezTo>
                  <a:cubicBezTo>
                    <a:pt x="17" y="292"/>
                    <a:pt x="23" y="295"/>
                    <a:pt x="18" y="292"/>
                  </a:cubicBezTo>
                  <a:cubicBezTo>
                    <a:pt x="15" y="289"/>
                    <a:pt x="15" y="294"/>
                    <a:pt x="13" y="292"/>
                  </a:cubicBezTo>
                  <a:cubicBezTo>
                    <a:pt x="10" y="290"/>
                    <a:pt x="7" y="294"/>
                    <a:pt x="6" y="292"/>
                  </a:cubicBezTo>
                  <a:cubicBezTo>
                    <a:pt x="3" y="292"/>
                    <a:pt x="3" y="292"/>
                    <a:pt x="3" y="294"/>
                  </a:cubicBezTo>
                  <a:cubicBezTo>
                    <a:pt x="3" y="297"/>
                    <a:pt x="6" y="294"/>
                    <a:pt x="6" y="297"/>
                  </a:cubicBezTo>
                  <a:cubicBezTo>
                    <a:pt x="6" y="298"/>
                    <a:pt x="3" y="294"/>
                    <a:pt x="3" y="297"/>
                  </a:cubicBezTo>
                  <a:cubicBezTo>
                    <a:pt x="4" y="300"/>
                    <a:pt x="6" y="297"/>
                    <a:pt x="6" y="298"/>
                  </a:cubicBezTo>
                  <a:cubicBezTo>
                    <a:pt x="6" y="301"/>
                    <a:pt x="3" y="301"/>
                    <a:pt x="3" y="301"/>
                  </a:cubicBezTo>
                  <a:cubicBezTo>
                    <a:pt x="6" y="303"/>
                    <a:pt x="6" y="304"/>
                    <a:pt x="7" y="303"/>
                  </a:cubicBezTo>
                  <a:cubicBezTo>
                    <a:pt x="7" y="301"/>
                    <a:pt x="7" y="304"/>
                    <a:pt x="9" y="304"/>
                  </a:cubicBezTo>
                  <a:cubicBezTo>
                    <a:pt x="9" y="303"/>
                    <a:pt x="7" y="306"/>
                    <a:pt x="9" y="306"/>
                  </a:cubicBezTo>
                  <a:cubicBezTo>
                    <a:pt x="10" y="306"/>
                    <a:pt x="9" y="303"/>
                    <a:pt x="12" y="303"/>
                  </a:cubicBezTo>
                  <a:cubicBezTo>
                    <a:pt x="13" y="301"/>
                    <a:pt x="10" y="306"/>
                    <a:pt x="9" y="308"/>
                  </a:cubicBezTo>
                  <a:cubicBezTo>
                    <a:pt x="6" y="308"/>
                    <a:pt x="10" y="308"/>
                    <a:pt x="9" y="309"/>
                  </a:cubicBezTo>
                  <a:cubicBezTo>
                    <a:pt x="7" y="311"/>
                    <a:pt x="9" y="308"/>
                    <a:pt x="6" y="311"/>
                  </a:cubicBezTo>
                  <a:cubicBezTo>
                    <a:pt x="3" y="314"/>
                    <a:pt x="6" y="317"/>
                    <a:pt x="7" y="315"/>
                  </a:cubicBezTo>
                  <a:cubicBezTo>
                    <a:pt x="7" y="314"/>
                    <a:pt x="9" y="315"/>
                    <a:pt x="9" y="314"/>
                  </a:cubicBezTo>
                  <a:cubicBezTo>
                    <a:pt x="10" y="312"/>
                    <a:pt x="12" y="314"/>
                    <a:pt x="10" y="315"/>
                  </a:cubicBezTo>
                  <a:cubicBezTo>
                    <a:pt x="9" y="315"/>
                    <a:pt x="12" y="315"/>
                    <a:pt x="10" y="317"/>
                  </a:cubicBezTo>
                  <a:cubicBezTo>
                    <a:pt x="9" y="318"/>
                    <a:pt x="12" y="318"/>
                    <a:pt x="10" y="320"/>
                  </a:cubicBezTo>
                  <a:cubicBezTo>
                    <a:pt x="7" y="320"/>
                    <a:pt x="7" y="317"/>
                    <a:pt x="7" y="320"/>
                  </a:cubicBezTo>
                  <a:cubicBezTo>
                    <a:pt x="6" y="323"/>
                    <a:pt x="6" y="323"/>
                    <a:pt x="7" y="323"/>
                  </a:cubicBezTo>
                  <a:cubicBezTo>
                    <a:pt x="9" y="326"/>
                    <a:pt x="10" y="325"/>
                    <a:pt x="10" y="326"/>
                  </a:cubicBezTo>
                  <a:cubicBezTo>
                    <a:pt x="12" y="328"/>
                    <a:pt x="13" y="328"/>
                    <a:pt x="15" y="329"/>
                  </a:cubicBezTo>
                  <a:cubicBezTo>
                    <a:pt x="17" y="329"/>
                    <a:pt x="15" y="329"/>
                    <a:pt x="17" y="331"/>
                  </a:cubicBezTo>
                  <a:cubicBezTo>
                    <a:pt x="17" y="332"/>
                    <a:pt x="17" y="329"/>
                    <a:pt x="18" y="331"/>
                  </a:cubicBezTo>
                  <a:cubicBezTo>
                    <a:pt x="20" y="331"/>
                    <a:pt x="18" y="332"/>
                    <a:pt x="20" y="331"/>
                  </a:cubicBezTo>
                  <a:cubicBezTo>
                    <a:pt x="23" y="331"/>
                    <a:pt x="27" y="331"/>
                    <a:pt x="29" y="329"/>
                  </a:cubicBezTo>
                  <a:cubicBezTo>
                    <a:pt x="30" y="329"/>
                    <a:pt x="32" y="328"/>
                    <a:pt x="33" y="325"/>
                  </a:cubicBezTo>
                  <a:cubicBezTo>
                    <a:pt x="35" y="323"/>
                    <a:pt x="36" y="325"/>
                    <a:pt x="36" y="323"/>
                  </a:cubicBezTo>
                  <a:cubicBezTo>
                    <a:pt x="36" y="321"/>
                    <a:pt x="39" y="323"/>
                    <a:pt x="38" y="321"/>
                  </a:cubicBezTo>
                  <a:cubicBezTo>
                    <a:pt x="36" y="320"/>
                    <a:pt x="41" y="321"/>
                    <a:pt x="39" y="318"/>
                  </a:cubicBezTo>
                  <a:cubicBezTo>
                    <a:pt x="39" y="317"/>
                    <a:pt x="41" y="320"/>
                    <a:pt x="42" y="318"/>
                  </a:cubicBezTo>
                  <a:cubicBezTo>
                    <a:pt x="44" y="318"/>
                    <a:pt x="45" y="320"/>
                    <a:pt x="45" y="317"/>
                  </a:cubicBezTo>
                  <a:cubicBezTo>
                    <a:pt x="45" y="314"/>
                    <a:pt x="49" y="315"/>
                    <a:pt x="45" y="314"/>
                  </a:cubicBezTo>
                  <a:cubicBezTo>
                    <a:pt x="45" y="312"/>
                    <a:pt x="44" y="311"/>
                    <a:pt x="47" y="312"/>
                  </a:cubicBezTo>
                  <a:cubicBezTo>
                    <a:pt x="49" y="314"/>
                    <a:pt x="47" y="309"/>
                    <a:pt x="49" y="311"/>
                  </a:cubicBezTo>
                  <a:cubicBezTo>
                    <a:pt x="49" y="314"/>
                    <a:pt x="47" y="312"/>
                    <a:pt x="49" y="314"/>
                  </a:cubicBezTo>
                  <a:cubicBezTo>
                    <a:pt x="49" y="315"/>
                    <a:pt x="47" y="317"/>
                    <a:pt x="50" y="317"/>
                  </a:cubicBezTo>
                  <a:cubicBezTo>
                    <a:pt x="52" y="317"/>
                    <a:pt x="50" y="317"/>
                    <a:pt x="53" y="317"/>
                  </a:cubicBezTo>
                  <a:cubicBezTo>
                    <a:pt x="53" y="317"/>
                    <a:pt x="53" y="318"/>
                    <a:pt x="55" y="320"/>
                  </a:cubicBezTo>
                  <a:cubicBezTo>
                    <a:pt x="55" y="321"/>
                    <a:pt x="58" y="318"/>
                    <a:pt x="56" y="314"/>
                  </a:cubicBezTo>
                  <a:cubicBezTo>
                    <a:pt x="55" y="311"/>
                    <a:pt x="58" y="311"/>
                    <a:pt x="58" y="309"/>
                  </a:cubicBezTo>
                  <a:cubicBezTo>
                    <a:pt x="56" y="306"/>
                    <a:pt x="59" y="309"/>
                    <a:pt x="61" y="306"/>
                  </a:cubicBezTo>
                  <a:cubicBezTo>
                    <a:pt x="64" y="303"/>
                    <a:pt x="61" y="303"/>
                    <a:pt x="62" y="301"/>
                  </a:cubicBezTo>
                  <a:cubicBezTo>
                    <a:pt x="65" y="300"/>
                    <a:pt x="59" y="294"/>
                    <a:pt x="61" y="292"/>
                  </a:cubicBezTo>
                  <a:cubicBezTo>
                    <a:pt x="61" y="290"/>
                    <a:pt x="64" y="294"/>
                    <a:pt x="64" y="290"/>
                  </a:cubicBezTo>
                  <a:cubicBezTo>
                    <a:pt x="65" y="289"/>
                    <a:pt x="67" y="287"/>
                    <a:pt x="62" y="286"/>
                  </a:cubicBezTo>
                  <a:cubicBezTo>
                    <a:pt x="56" y="283"/>
                    <a:pt x="62" y="278"/>
                    <a:pt x="61" y="273"/>
                  </a:cubicBezTo>
                  <a:cubicBezTo>
                    <a:pt x="58" y="270"/>
                    <a:pt x="61" y="270"/>
                    <a:pt x="59" y="269"/>
                  </a:cubicBezTo>
                  <a:cubicBezTo>
                    <a:pt x="58" y="267"/>
                    <a:pt x="61" y="267"/>
                    <a:pt x="59" y="264"/>
                  </a:cubicBezTo>
                  <a:cubicBezTo>
                    <a:pt x="56" y="261"/>
                    <a:pt x="61" y="261"/>
                    <a:pt x="59" y="259"/>
                  </a:cubicBezTo>
                  <a:cubicBezTo>
                    <a:pt x="59" y="256"/>
                    <a:pt x="65" y="253"/>
                    <a:pt x="67" y="252"/>
                  </a:cubicBezTo>
                  <a:cubicBezTo>
                    <a:pt x="70" y="250"/>
                    <a:pt x="74" y="255"/>
                    <a:pt x="76" y="249"/>
                  </a:cubicBezTo>
                  <a:cubicBezTo>
                    <a:pt x="77" y="245"/>
                    <a:pt x="74" y="247"/>
                    <a:pt x="73" y="245"/>
                  </a:cubicBezTo>
                  <a:cubicBezTo>
                    <a:pt x="70" y="244"/>
                    <a:pt x="77" y="239"/>
                    <a:pt x="77" y="238"/>
                  </a:cubicBezTo>
                  <a:cubicBezTo>
                    <a:pt x="77" y="235"/>
                    <a:pt x="79" y="236"/>
                    <a:pt x="79" y="233"/>
                  </a:cubicBezTo>
                  <a:cubicBezTo>
                    <a:pt x="77" y="228"/>
                    <a:pt x="80" y="230"/>
                    <a:pt x="77" y="224"/>
                  </a:cubicBezTo>
                  <a:cubicBezTo>
                    <a:pt x="77" y="222"/>
                    <a:pt x="88" y="224"/>
                    <a:pt x="85" y="221"/>
                  </a:cubicBezTo>
                  <a:cubicBezTo>
                    <a:pt x="84" y="217"/>
                    <a:pt x="87" y="219"/>
                    <a:pt x="88" y="214"/>
                  </a:cubicBezTo>
                  <a:cubicBezTo>
                    <a:pt x="91" y="211"/>
                    <a:pt x="93" y="213"/>
                    <a:pt x="93" y="210"/>
                  </a:cubicBezTo>
                  <a:cubicBezTo>
                    <a:pt x="94" y="208"/>
                    <a:pt x="91" y="207"/>
                    <a:pt x="91" y="205"/>
                  </a:cubicBezTo>
                  <a:cubicBezTo>
                    <a:pt x="91" y="203"/>
                    <a:pt x="93" y="205"/>
                    <a:pt x="96" y="200"/>
                  </a:cubicBezTo>
                  <a:cubicBezTo>
                    <a:pt x="96" y="197"/>
                    <a:pt x="99" y="197"/>
                    <a:pt x="100" y="196"/>
                  </a:cubicBezTo>
                  <a:cubicBezTo>
                    <a:pt x="102" y="196"/>
                    <a:pt x="103" y="199"/>
                    <a:pt x="106" y="197"/>
                  </a:cubicBezTo>
                  <a:cubicBezTo>
                    <a:pt x="109" y="196"/>
                    <a:pt x="105" y="191"/>
                    <a:pt x="106" y="190"/>
                  </a:cubicBezTo>
                  <a:cubicBezTo>
                    <a:pt x="111" y="186"/>
                    <a:pt x="119" y="194"/>
                    <a:pt x="123" y="191"/>
                  </a:cubicBezTo>
                  <a:cubicBezTo>
                    <a:pt x="126" y="190"/>
                    <a:pt x="119" y="191"/>
                    <a:pt x="123" y="188"/>
                  </a:cubicBezTo>
                  <a:cubicBezTo>
                    <a:pt x="128" y="183"/>
                    <a:pt x="119" y="182"/>
                    <a:pt x="128" y="182"/>
                  </a:cubicBezTo>
                  <a:cubicBezTo>
                    <a:pt x="128" y="180"/>
                    <a:pt x="131" y="183"/>
                    <a:pt x="131" y="182"/>
                  </a:cubicBezTo>
                  <a:cubicBezTo>
                    <a:pt x="131" y="182"/>
                    <a:pt x="129" y="180"/>
                    <a:pt x="131" y="179"/>
                  </a:cubicBezTo>
                  <a:cubicBezTo>
                    <a:pt x="134" y="177"/>
                    <a:pt x="137" y="180"/>
                    <a:pt x="140" y="183"/>
                  </a:cubicBezTo>
                  <a:cubicBezTo>
                    <a:pt x="143" y="186"/>
                    <a:pt x="138" y="186"/>
                    <a:pt x="143" y="186"/>
                  </a:cubicBezTo>
                  <a:cubicBezTo>
                    <a:pt x="149" y="186"/>
                    <a:pt x="146" y="188"/>
                    <a:pt x="149" y="188"/>
                  </a:cubicBezTo>
                  <a:cubicBezTo>
                    <a:pt x="154" y="186"/>
                    <a:pt x="152" y="185"/>
                    <a:pt x="154" y="185"/>
                  </a:cubicBezTo>
                  <a:cubicBezTo>
                    <a:pt x="155" y="186"/>
                    <a:pt x="158" y="186"/>
                    <a:pt x="161" y="190"/>
                  </a:cubicBezTo>
                  <a:cubicBezTo>
                    <a:pt x="161" y="188"/>
                    <a:pt x="163" y="190"/>
                    <a:pt x="163" y="186"/>
                  </a:cubicBezTo>
                  <a:cubicBezTo>
                    <a:pt x="164" y="183"/>
                    <a:pt x="170" y="185"/>
                    <a:pt x="167" y="182"/>
                  </a:cubicBezTo>
                  <a:cubicBezTo>
                    <a:pt x="166" y="179"/>
                    <a:pt x="169" y="179"/>
                    <a:pt x="169" y="176"/>
                  </a:cubicBezTo>
                  <a:cubicBezTo>
                    <a:pt x="169" y="174"/>
                    <a:pt x="170" y="171"/>
                    <a:pt x="173" y="169"/>
                  </a:cubicBezTo>
                  <a:cubicBezTo>
                    <a:pt x="177" y="168"/>
                    <a:pt x="175" y="171"/>
                    <a:pt x="181" y="168"/>
                  </a:cubicBezTo>
                  <a:cubicBezTo>
                    <a:pt x="184" y="166"/>
                    <a:pt x="184" y="166"/>
                    <a:pt x="186" y="169"/>
                  </a:cubicBezTo>
                  <a:cubicBezTo>
                    <a:pt x="187" y="171"/>
                    <a:pt x="195" y="172"/>
                    <a:pt x="196" y="176"/>
                  </a:cubicBezTo>
                  <a:cubicBezTo>
                    <a:pt x="196" y="177"/>
                    <a:pt x="189" y="180"/>
                    <a:pt x="193" y="182"/>
                  </a:cubicBezTo>
                  <a:cubicBezTo>
                    <a:pt x="195" y="183"/>
                    <a:pt x="195" y="182"/>
                    <a:pt x="196" y="179"/>
                  </a:cubicBezTo>
                  <a:close/>
                  <a:moveTo>
                    <a:pt x="154" y="157"/>
                  </a:moveTo>
                  <a:cubicBezTo>
                    <a:pt x="157" y="159"/>
                    <a:pt x="155" y="160"/>
                    <a:pt x="154" y="160"/>
                  </a:cubicBezTo>
                  <a:cubicBezTo>
                    <a:pt x="152" y="162"/>
                    <a:pt x="151" y="157"/>
                    <a:pt x="154" y="157"/>
                  </a:cubicBezTo>
                  <a:close/>
                  <a:moveTo>
                    <a:pt x="149" y="163"/>
                  </a:moveTo>
                  <a:cubicBezTo>
                    <a:pt x="151" y="162"/>
                    <a:pt x="154" y="160"/>
                    <a:pt x="151" y="159"/>
                  </a:cubicBezTo>
                  <a:cubicBezTo>
                    <a:pt x="149" y="159"/>
                    <a:pt x="151" y="160"/>
                    <a:pt x="149" y="160"/>
                  </a:cubicBezTo>
                  <a:cubicBezTo>
                    <a:pt x="146" y="162"/>
                    <a:pt x="144" y="162"/>
                    <a:pt x="148" y="163"/>
                  </a:cubicBezTo>
                  <a:cubicBezTo>
                    <a:pt x="148" y="163"/>
                    <a:pt x="149" y="165"/>
                    <a:pt x="149" y="163"/>
                  </a:cubicBezTo>
                  <a:close/>
                  <a:moveTo>
                    <a:pt x="141" y="163"/>
                  </a:moveTo>
                  <a:cubicBezTo>
                    <a:pt x="144" y="162"/>
                    <a:pt x="146" y="163"/>
                    <a:pt x="146" y="163"/>
                  </a:cubicBezTo>
                  <a:cubicBezTo>
                    <a:pt x="148" y="165"/>
                    <a:pt x="140" y="165"/>
                    <a:pt x="141" y="163"/>
                  </a:cubicBezTo>
                  <a:close/>
                  <a:moveTo>
                    <a:pt x="144" y="160"/>
                  </a:moveTo>
                  <a:cubicBezTo>
                    <a:pt x="146" y="160"/>
                    <a:pt x="146" y="160"/>
                    <a:pt x="149" y="159"/>
                  </a:cubicBezTo>
                  <a:cubicBezTo>
                    <a:pt x="152" y="155"/>
                    <a:pt x="151" y="155"/>
                    <a:pt x="148" y="155"/>
                  </a:cubicBezTo>
                  <a:cubicBezTo>
                    <a:pt x="146" y="157"/>
                    <a:pt x="149" y="157"/>
                    <a:pt x="148" y="157"/>
                  </a:cubicBezTo>
                  <a:cubicBezTo>
                    <a:pt x="146" y="159"/>
                    <a:pt x="144" y="157"/>
                    <a:pt x="144" y="159"/>
                  </a:cubicBezTo>
                  <a:cubicBezTo>
                    <a:pt x="144" y="160"/>
                    <a:pt x="144" y="157"/>
                    <a:pt x="143" y="159"/>
                  </a:cubicBezTo>
                  <a:cubicBezTo>
                    <a:pt x="140" y="159"/>
                    <a:pt x="137" y="160"/>
                    <a:pt x="140" y="160"/>
                  </a:cubicBezTo>
                  <a:cubicBezTo>
                    <a:pt x="141" y="160"/>
                    <a:pt x="138" y="162"/>
                    <a:pt x="141" y="162"/>
                  </a:cubicBezTo>
                  <a:cubicBezTo>
                    <a:pt x="143" y="160"/>
                    <a:pt x="143" y="160"/>
                    <a:pt x="144" y="160"/>
                  </a:cubicBezTo>
                  <a:close/>
                  <a:moveTo>
                    <a:pt x="128" y="168"/>
                  </a:moveTo>
                  <a:cubicBezTo>
                    <a:pt x="129" y="168"/>
                    <a:pt x="129" y="168"/>
                    <a:pt x="129" y="166"/>
                  </a:cubicBezTo>
                  <a:cubicBezTo>
                    <a:pt x="129" y="165"/>
                    <a:pt x="129" y="163"/>
                    <a:pt x="126" y="165"/>
                  </a:cubicBezTo>
                  <a:cubicBezTo>
                    <a:pt x="125" y="166"/>
                    <a:pt x="125" y="166"/>
                    <a:pt x="128" y="168"/>
                  </a:cubicBezTo>
                  <a:close/>
                  <a:moveTo>
                    <a:pt x="122" y="165"/>
                  </a:moveTo>
                  <a:cubicBezTo>
                    <a:pt x="120" y="165"/>
                    <a:pt x="120" y="163"/>
                    <a:pt x="120" y="165"/>
                  </a:cubicBezTo>
                  <a:cubicBezTo>
                    <a:pt x="119" y="166"/>
                    <a:pt x="122" y="168"/>
                    <a:pt x="123" y="166"/>
                  </a:cubicBezTo>
                  <a:cubicBezTo>
                    <a:pt x="125" y="166"/>
                    <a:pt x="123" y="166"/>
                    <a:pt x="122" y="165"/>
                  </a:cubicBezTo>
                  <a:close/>
                  <a:moveTo>
                    <a:pt x="154" y="154"/>
                  </a:moveTo>
                  <a:cubicBezTo>
                    <a:pt x="155" y="154"/>
                    <a:pt x="155" y="154"/>
                    <a:pt x="155" y="154"/>
                  </a:cubicBezTo>
                  <a:cubicBezTo>
                    <a:pt x="157" y="155"/>
                    <a:pt x="155" y="155"/>
                    <a:pt x="154" y="154"/>
                  </a:cubicBezTo>
                  <a:close/>
                  <a:moveTo>
                    <a:pt x="128" y="169"/>
                  </a:moveTo>
                  <a:cubicBezTo>
                    <a:pt x="129" y="169"/>
                    <a:pt x="128" y="171"/>
                    <a:pt x="128" y="171"/>
                  </a:cubicBezTo>
                  <a:cubicBezTo>
                    <a:pt x="126" y="171"/>
                    <a:pt x="128" y="168"/>
                    <a:pt x="128" y="169"/>
                  </a:cubicBezTo>
                  <a:close/>
                  <a:moveTo>
                    <a:pt x="129" y="168"/>
                  </a:moveTo>
                  <a:cubicBezTo>
                    <a:pt x="129" y="166"/>
                    <a:pt x="132" y="168"/>
                    <a:pt x="131" y="169"/>
                  </a:cubicBezTo>
                  <a:cubicBezTo>
                    <a:pt x="129" y="169"/>
                    <a:pt x="129" y="169"/>
                    <a:pt x="129" y="168"/>
                  </a:cubicBezTo>
                  <a:close/>
                  <a:moveTo>
                    <a:pt x="119" y="169"/>
                  </a:moveTo>
                  <a:cubicBezTo>
                    <a:pt x="120" y="168"/>
                    <a:pt x="122" y="168"/>
                    <a:pt x="122" y="168"/>
                  </a:cubicBezTo>
                  <a:cubicBezTo>
                    <a:pt x="122" y="169"/>
                    <a:pt x="119" y="171"/>
                    <a:pt x="119" y="169"/>
                  </a:cubicBezTo>
                  <a:close/>
                  <a:moveTo>
                    <a:pt x="119" y="169"/>
                  </a:moveTo>
                  <a:cubicBezTo>
                    <a:pt x="120" y="168"/>
                    <a:pt x="120" y="168"/>
                    <a:pt x="120" y="168"/>
                  </a:cubicBezTo>
                  <a:cubicBezTo>
                    <a:pt x="119" y="168"/>
                    <a:pt x="119" y="168"/>
                    <a:pt x="117" y="168"/>
                  </a:cubicBezTo>
                  <a:cubicBezTo>
                    <a:pt x="116" y="166"/>
                    <a:pt x="116" y="168"/>
                    <a:pt x="116" y="168"/>
                  </a:cubicBezTo>
                  <a:cubicBezTo>
                    <a:pt x="114" y="168"/>
                    <a:pt x="114" y="168"/>
                    <a:pt x="112" y="169"/>
                  </a:cubicBezTo>
                  <a:cubicBezTo>
                    <a:pt x="112" y="169"/>
                    <a:pt x="114" y="169"/>
                    <a:pt x="116" y="171"/>
                  </a:cubicBezTo>
                  <a:cubicBezTo>
                    <a:pt x="117" y="171"/>
                    <a:pt x="117" y="171"/>
                    <a:pt x="119" y="169"/>
                  </a:cubicBezTo>
                  <a:close/>
                  <a:moveTo>
                    <a:pt x="116" y="166"/>
                  </a:moveTo>
                  <a:cubicBezTo>
                    <a:pt x="114" y="166"/>
                    <a:pt x="116" y="165"/>
                    <a:pt x="117" y="165"/>
                  </a:cubicBezTo>
                  <a:cubicBezTo>
                    <a:pt x="117" y="165"/>
                    <a:pt x="117" y="166"/>
                    <a:pt x="116" y="166"/>
                  </a:cubicBezTo>
                  <a:close/>
                  <a:moveTo>
                    <a:pt x="114" y="166"/>
                  </a:moveTo>
                  <a:cubicBezTo>
                    <a:pt x="114" y="166"/>
                    <a:pt x="114" y="166"/>
                    <a:pt x="112" y="166"/>
                  </a:cubicBezTo>
                  <a:cubicBezTo>
                    <a:pt x="112" y="166"/>
                    <a:pt x="112" y="166"/>
                    <a:pt x="112" y="168"/>
                  </a:cubicBezTo>
                  <a:cubicBezTo>
                    <a:pt x="112" y="169"/>
                    <a:pt x="114" y="166"/>
                    <a:pt x="114" y="166"/>
                  </a:cubicBezTo>
                  <a:close/>
                  <a:moveTo>
                    <a:pt x="112" y="174"/>
                  </a:moveTo>
                  <a:cubicBezTo>
                    <a:pt x="112" y="172"/>
                    <a:pt x="117" y="172"/>
                    <a:pt x="114" y="171"/>
                  </a:cubicBezTo>
                  <a:cubicBezTo>
                    <a:pt x="111" y="169"/>
                    <a:pt x="112" y="171"/>
                    <a:pt x="112" y="171"/>
                  </a:cubicBezTo>
                  <a:cubicBezTo>
                    <a:pt x="111" y="171"/>
                    <a:pt x="111" y="172"/>
                    <a:pt x="111" y="171"/>
                  </a:cubicBezTo>
                  <a:cubicBezTo>
                    <a:pt x="109" y="171"/>
                    <a:pt x="109" y="171"/>
                    <a:pt x="109" y="172"/>
                  </a:cubicBezTo>
                  <a:cubicBezTo>
                    <a:pt x="108" y="174"/>
                    <a:pt x="108" y="172"/>
                    <a:pt x="106" y="174"/>
                  </a:cubicBezTo>
                  <a:cubicBezTo>
                    <a:pt x="106" y="174"/>
                    <a:pt x="106" y="174"/>
                    <a:pt x="111" y="174"/>
                  </a:cubicBezTo>
                  <a:cubicBezTo>
                    <a:pt x="112" y="174"/>
                    <a:pt x="112" y="174"/>
                    <a:pt x="112" y="174"/>
                  </a:cubicBezTo>
                  <a:close/>
                  <a:moveTo>
                    <a:pt x="106" y="179"/>
                  </a:moveTo>
                  <a:cubicBezTo>
                    <a:pt x="105" y="177"/>
                    <a:pt x="106" y="177"/>
                    <a:pt x="106" y="177"/>
                  </a:cubicBezTo>
                  <a:cubicBezTo>
                    <a:pt x="106" y="176"/>
                    <a:pt x="108" y="174"/>
                    <a:pt x="106" y="176"/>
                  </a:cubicBezTo>
                  <a:cubicBezTo>
                    <a:pt x="106" y="176"/>
                    <a:pt x="106" y="174"/>
                    <a:pt x="105" y="174"/>
                  </a:cubicBezTo>
                  <a:cubicBezTo>
                    <a:pt x="105" y="176"/>
                    <a:pt x="105" y="172"/>
                    <a:pt x="103" y="174"/>
                  </a:cubicBezTo>
                  <a:cubicBezTo>
                    <a:pt x="103" y="176"/>
                    <a:pt x="102" y="174"/>
                    <a:pt x="102" y="174"/>
                  </a:cubicBezTo>
                  <a:cubicBezTo>
                    <a:pt x="102" y="176"/>
                    <a:pt x="102" y="174"/>
                    <a:pt x="100" y="176"/>
                  </a:cubicBezTo>
                  <a:cubicBezTo>
                    <a:pt x="99" y="176"/>
                    <a:pt x="102" y="176"/>
                    <a:pt x="102" y="177"/>
                  </a:cubicBezTo>
                  <a:cubicBezTo>
                    <a:pt x="102" y="177"/>
                    <a:pt x="97" y="177"/>
                    <a:pt x="99" y="177"/>
                  </a:cubicBezTo>
                  <a:cubicBezTo>
                    <a:pt x="100" y="179"/>
                    <a:pt x="97" y="177"/>
                    <a:pt x="99" y="179"/>
                  </a:cubicBezTo>
                  <a:cubicBezTo>
                    <a:pt x="99" y="179"/>
                    <a:pt x="97" y="179"/>
                    <a:pt x="99" y="180"/>
                  </a:cubicBezTo>
                  <a:cubicBezTo>
                    <a:pt x="99" y="180"/>
                    <a:pt x="96" y="182"/>
                    <a:pt x="99" y="182"/>
                  </a:cubicBezTo>
                  <a:cubicBezTo>
                    <a:pt x="100" y="182"/>
                    <a:pt x="99" y="183"/>
                    <a:pt x="100" y="182"/>
                  </a:cubicBezTo>
                  <a:cubicBezTo>
                    <a:pt x="102" y="182"/>
                    <a:pt x="102" y="180"/>
                    <a:pt x="102" y="180"/>
                  </a:cubicBezTo>
                  <a:cubicBezTo>
                    <a:pt x="103" y="180"/>
                    <a:pt x="102" y="182"/>
                    <a:pt x="105" y="180"/>
                  </a:cubicBezTo>
                  <a:cubicBezTo>
                    <a:pt x="106" y="180"/>
                    <a:pt x="106" y="180"/>
                    <a:pt x="106" y="179"/>
                  </a:cubicBezTo>
                  <a:close/>
                  <a:moveTo>
                    <a:pt x="100" y="185"/>
                  </a:moveTo>
                  <a:cubicBezTo>
                    <a:pt x="99" y="183"/>
                    <a:pt x="100" y="183"/>
                    <a:pt x="102" y="183"/>
                  </a:cubicBezTo>
                  <a:cubicBezTo>
                    <a:pt x="102" y="185"/>
                    <a:pt x="100" y="185"/>
                    <a:pt x="100" y="185"/>
                  </a:cubicBezTo>
                  <a:close/>
                  <a:moveTo>
                    <a:pt x="97" y="186"/>
                  </a:moveTo>
                  <a:cubicBezTo>
                    <a:pt x="97" y="185"/>
                    <a:pt x="100" y="186"/>
                    <a:pt x="99" y="186"/>
                  </a:cubicBezTo>
                  <a:cubicBezTo>
                    <a:pt x="97" y="186"/>
                    <a:pt x="96" y="186"/>
                    <a:pt x="97" y="186"/>
                  </a:cubicBezTo>
                  <a:close/>
                  <a:moveTo>
                    <a:pt x="82" y="199"/>
                  </a:moveTo>
                  <a:cubicBezTo>
                    <a:pt x="82" y="199"/>
                    <a:pt x="82" y="197"/>
                    <a:pt x="84" y="197"/>
                  </a:cubicBezTo>
                  <a:cubicBezTo>
                    <a:pt x="84" y="197"/>
                    <a:pt x="84" y="197"/>
                    <a:pt x="82" y="199"/>
                  </a:cubicBezTo>
                  <a:close/>
                  <a:moveTo>
                    <a:pt x="82" y="193"/>
                  </a:moveTo>
                  <a:cubicBezTo>
                    <a:pt x="84" y="191"/>
                    <a:pt x="82" y="191"/>
                    <a:pt x="82" y="191"/>
                  </a:cubicBezTo>
                  <a:cubicBezTo>
                    <a:pt x="82" y="191"/>
                    <a:pt x="80" y="191"/>
                    <a:pt x="79" y="191"/>
                  </a:cubicBezTo>
                  <a:cubicBezTo>
                    <a:pt x="77" y="191"/>
                    <a:pt x="79" y="193"/>
                    <a:pt x="77" y="193"/>
                  </a:cubicBezTo>
                  <a:cubicBezTo>
                    <a:pt x="76" y="193"/>
                    <a:pt x="77" y="193"/>
                    <a:pt x="76" y="194"/>
                  </a:cubicBezTo>
                  <a:cubicBezTo>
                    <a:pt x="76" y="194"/>
                    <a:pt x="76" y="196"/>
                    <a:pt x="79" y="194"/>
                  </a:cubicBezTo>
                  <a:cubicBezTo>
                    <a:pt x="79" y="194"/>
                    <a:pt x="80" y="194"/>
                    <a:pt x="82" y="193"/>
                  </a:cubicBezTo>
                  <a:close/>
                  <a:moveTo>
                    <a:pt x="85" y="188"/>
                  </a:moveTo>
                  <a:cubicBezTo>
                    <a:pt x="87" y="188"/>
                    <a:pt x="84" y="186"/>
                    <a:pt x="85" y="186"/>
                  </a:cubicBezTo>
                  <a:cubicBezTo>
                    <a:pt x="87" y="185"/>
                    <a:pt x="84" y="182"/>
                    <a:pt x="84" y="183"/>
                  </a:cubicBezTo>
                  <a:cubicBezTo>
                    <a:pt x="82" y="183"/>
                    <a:pt x="84" y="185"/>
                    <a:pt x="82" y="185"/>
                  </a:cubicBezTo>
                  <a:cubicBezTo>
                    <a:pt x="80" y="185"/>
                    <a:pt x="82" y="186"/>
                    <a:pt x="80" y="186"/>
                  </a:cubicBezTo>
                  <a:cubicBezTo>
                    <a:pt x="79" y="186"/>
                    <a:pt x="80" y="185"/>
                    <a:pt x="79" y="185"/>
                  </a:cubicBezTo>
                  <a:cubicBezTo>
                    <a:pt x="79" y="186"/>
                    <a:pt x="77" y="185"/>
                    <a:pt x="77" y="186"/>
                  </a:cubicBezTo>
                  <a:cubicBezTo>
                    <a:pt x="77" y="186"/>
                    <a:pt x="76" y="188"/>
                    <a:pt x="77" y="188"/>
                  </a:cubicBezTo>
                  <a:cubicBezTo>
                    <a:pt x="79" y="190"/>
                    <a:pt x="79" y="188"/>
                    <a:pt x="82" y="186"/>
                  </a:cubicBezTo>
                  <a:cubicBezTo>
                    <a:pt x="85" y="186"/>
                    <a:pt x="79" y="188"/>
                    <a:pt x="80" y="190"/>
                  </a:cubicBezTo>
                  <a:cubicBezTo>
                    <a:pt x="82" y="190"/>
                    <a:pt x="84" y="188"/>
                    <a:pt x="85" y="188"/>
                  </a:cubicBezTo>
                  <a:close/>
                  <a:moveTo>
                    <a:pt x="87" y="185"/>
                  </a:moveTo>
                  <a:cubicBezTo>
                    <a:pt x="87" y="185"/>
                    <a:pt x="87" y="183"/>
                    <a:pt x="88" y="183"/>
                  </a:cubicBezTo>
                  <a:cubicBezTo>
                    <a:pt x="90" y="183"/>
                    <a:pt x="90" y="182"/>
                    <a:pt x="91" y="180"/>
                  </a:cubicBezTo>
                  <a:cubicBezTo>
                    <a:pt x="91" y="179"/>
                    <a:pt x="91" y="177"/>
                    <a:pt x="90" y="179"/>
                  </a:cubicBezTo>
                  <a:cubicBezTo>
                    <a:pt x="88" y="180"/>
                    <a:pt x="87" y="180"/>
                    <a:pt x="87" y="183"/>
                  </a:cubicBezTo>
                  <a:cubicBezTo>
                    <a:pt x="85" y="183"/>
                    <a:pt x="85" y="183"/>
                    <a:pt x="87" y="185"/>
                  </a:cubicBezTo>
                  <a:close/>
                  <a:moveTo>
                    <a:pt x="93" y="183"/>
                  </a:moveTo>
                  <a:cubicBezTo>
                    <a:pt x="96" y="183"/>
                    <a:pt x="96" y="183"/>
                    <a:pt x="96" y="183"/>
                  </a:cubicBezTo>
                  <a:cubicBezTo>
                    <a:pt x="94" y="185"/>
                    <a:pt x="93" y="183"/>
                    <a:pt x="93" y="183"/>
                  </a:cubicBezTo>
                  <a:close/>
                  <a:moveTo>
                    <a:pt x="91" y="185"/>
                  </a:moveTo>
                  <a:cubicBezTo>
                    <a:pt x="91" y="185"/>
                    <a:pt x="93" y="186"/>
                    <a:pt x="90" y="188"/>
                  </a:cubicBezTo>
                  <a:cubicBezTo>
                    <a:pt x="88" y="190"/>
                    <a:pt x="91" y="186"/>
                    <a:pt x="90" y="186"/>
                  </a:cubicBezTo>
                  <a:cubicBezTo>
                    <a:pt x="88" y="186"/>
                    <a:pt x="91" y="185"/>
                    <a:pt x="90" y="183"/>
                  </a:cubicBezTo>
                  <a:cubicBezTo>
                    <a:pt x="88" y="183"/>
                    <a:pt x="87" y="185"/>
                    <a:pt x="87" y="186"/>
                  </a:cubicBezTo>
                  <a:cubicBezTo>
                    <a:pt x="85" y="188"/>
                    <a:pt x="88" y="190"/>
                    <a:pt x="85" y="190"/>
                  </a:cubicBezTo>
                  <a:cubicBezTo>
                    <a:pt x="84" y="190"/>
                    <a:pt x="85" y="190"/>
                    <a:pt x="84" y="193"/>
                  </a:cubicBezTo>
                  <a:cubicBezTo>
                    <a:pt x="82" y="194"/>
                    <a:pt x="85" y="191"/>
                    <a:pt x="87" y="193"/>
                  </a:cubicBezTo>
                  <a:cubicBezTo>
                    <a:pt x="88" y="194"/>
                    <a:pt x="88" y="191"/>
                    <a:pt x="88" y="191"/>
                  </a:cubicBezTo>
                  <a:cubicBezTo>
                    <a:pt x="90" y="193"/>
                    <a:pt x="90" y="193"/>
                    <a:pt x="90" y="191"/>
                  </a:cubicBezTo>
                  <a:cubicBezTo>
                    <a:pt x="91" y="190"/>
                    <a:pt x="91" y="190"/>
                    <a:pt x="93" y="190"/>
                  </a:cubicBezTo>
                  <a:cubicBezTo>
                    <a:pt x="96" y="188"/>
                    <a:pt x="94" y="185"/>
                    <a:pt x="93" y="185"/>
                  </a:cubicBezTo>
                  <a:cubicBezTo>
                    <a:pt x="93" y="183"/>
                    <a:pt x="93" y="183"/>
                    <a:pt x="91" y="185"/>
                  </a:cubicBezTo>
                  <a:close/>
                  <a:moveTo>
                    <a:pt x="91" y="191"/>
                  </a:moveTo>
                  <a:cubicBezTo>
                    <a:pt x="93" y="190"/>
                    <a:pt x="94" y="190"/>
                    <a:pt x="94" y="190"/>
                  </a:cubicBezTo>
                  <a:cubicBezTo>
                    <a:pt x="93" y="191"/>
                    <a:pt x="91" y="193"/>
                    <a:pt x="91" y="191"/>
                  </a:cubicBezTo>
                  <a:close/>
                  <a:moveTo>
                    <a:pt x="117" y="166"/>
                  </a:moveTo>
                  <a:cubicBezTo>
                    <a:pt x="119" y="165"/>
                    <a:pt x="120" y="166"/>
                    <a:pt x="120" y="166"/>
                  </a:cubicBezTo>
                  <a:cubicBezTo>
                    <a:pt x="119" y="166"/>
                    <a:pt x="117" y="166"/>
                    <a:pt x="117" y="166"/>
                  </a:cubicBezTo>
                  <a:close/>
                  <a:moveTo>
                    <a:pt x="74" y="193"/>
                  </a:moveTo>
                  <a:cubicBezTo>
                    <a:pt x="76" y="193"/>
                    <a:pt x="76" y="193"/>
                    <a:pt x="76" y="193"/>
                  </a:cubicBezTo>
                  <a:cubicBezTo>
                    <a:pt x="76" y="194"/>
                    <a:pt x="74" y="193"/>
                    <a:pt x="74" y="193"/>
                  </a:cubicBezTo>
                  <a:close/>
                  <a:moveTo>
                    <a:pt x="70" y="196"/>
                  </a:moveTo>
                  <a:cubicBezTo>
                    <a:pt x="70" y="196"/>
                    <a:pt x="70" y="197"/>
                    <a:pt x="71" y="196"/>
                  </a:cubicBezTo>
                  <a:cubicBezTo>
                    <a:pt x="71" y="196"/>
                    <a:pt x="71" y="196"/>
                    <a:pt x="73" y="196"/>
                  </a:cubicBezTo>
                  <a:cubicBezTo>
                    <a:pt x="73" y="196"/>
                    <a:pt x="73" y="194"/>
                    <a:pt x="74" y="194"/>
                  </a:cubicBezTo>
                  <a:cubicBezTo>
                    <a:pt x="76" y="194"/>
                    <a:pt x="74" y="194"/>
                    <a:pt x="73" y="193"/>
                  </a:cubicBezTo>
                  <a:cubicBezTo>
                    <a:pt x="71" y="193"/>
                    <a:pt x="71" y="193"/>
                    <a:pt x="70" y="194"/>
                  </a:cubicBezTo>
                  <a:cubicBezTo>
                    <a:pt x="70" y="196"/>
                    <a:pt x="71" y="196"/>
                    <a:pt x="70" y="196"/>
                  </a:cubicBezTo>
                  <a:close/>
                  <a:moveTo>
                    <a:pt x="70" y="196"/>
                  </a:moveTo>
                  <a:cubicBezTo>
                    <a:pt x="71" y="196"/>
                    <a:pt x="68" y="194"/>
                    <a:pt x="68" y="196"/>
                  </a:cubicBezTo>
                  <a:cubicBezTo>
                    <a:pt x="68" y="197"/>
                    <a:pt x="68" y="196"/>
                    <a:pt x="68" y="197"/>
                  </a:cubicBezTo>
                  <a:cubicBezTo>
                    <a:pt x="68" y="197"/>
                    <a:pt x="68" y="197"/>
                    <a:pt x="70" y="196"/>
                  </a:cubicBezTo>
                  <a:close/>
                  <a:moveTo>
                    <a:pt x="65" y="197"/>
                  </a:moveTo>
                  <a:cubicBezTo>
                    <a:pt x="65" y="200"/>
                    <a:pt x="65" y="200"/>
                    <a:pt x="67" y="199"/>
                  </a:cubicBezTo>
                  <a:cubicBezTo>
                    <a:pt x="67" y="197"/>
                    <a:pt x="67" y="197"/>
                    <a:pt x="67" y="196"/>
                  </a:cubicBezTo>
                  <a:cubicBezTo>
                    <a:pt x="67" y="196"/>
                    <a:pt x="67" y="196"/>
                    <a:pt x="65" y="197"/>
                  </a:cubicBezTo>
                  <a:close/>
                  <a:moveTo>
                    <a:pt x="87" y="197"/>
                  </a:moveTo>
                  <a:cubicBezTo>
                    <a:pt x="88" y="197"/>
                    <a:pt x="88" y="197"/>
                    <a:pt x="88" y="197"/>
                  </a:cubicBezTo>
                  <a:cubicBezTo>
                    <a:pt x="90" y="197"/>
                    <a:pt x="87" y="197"/>
                    <a:pt x="87" y="197"/>
                  </a:cubicBezTo>
                  <a:close/>
                  <a:moveTo>
                    <a:pt x="64" y="224"/>
                  </a:moveTo>
                  <a:cubicBezTo>
                    <a:pt x="64" y="222"/>
                    <a:pt x="62" y="222"/>
                    <a:pt x="62" y="222"/>
                  </a:cubicBezTo>
                  <a:cubicBezTo>
                    <a:pt x="62" y="224"/>
                    <a:pt x="61" y="225"/>
                    <a:pt x="62" y="225"/>
                  </a:cubicBezTo>
                  <a:cubicBezTo>
                    <a:pt x="62" y="224"/>
                    <a:pt x="64" y="225"/>
                    <a:pt x="64" y="224"/>
                  </a:cubicBezTo>
                  <a:close/>
                  <a:moveTo>
                    <a:pt x="64" y="227"/>
                  </a:moveTo>
                  <a:cubicBezTo>
                    <a:pt x="65" y="225"/>
                    <a:pt x="65" y="225"/>
                    <a:pt x="64" y="225"/>
                  </a:cubicBezTo>
                  <a:cubicBezTo>
                    <a:pt x="64" y="225"/>
                    <a:pt x="62" y="225"/>
                    <a:pt x="62" y="227"/>
                  </a:cubicBezTo>
                  <a:cubicBezTo>
                    <a:pt x="62" y="227"/>
                    <a:pt x="62" y="227"/>
                    <a:pt x="64" y="227"/>
                  </a:cubicBezTo>
                  <a:close/>
                  <a:moveTo>
                    <a:pt x="59" y="235"/>
                  </a:moveTo>
                  <a:cubicBezTo>
                    <a:pt x="59" y="236"/>
                    <a:pt x="58" y="236"/>
                    <a:pt x="59" y="236"/>
                  </a:cubicBezTo>
                  <a:cubicBezTo>
                    <a:pt x="61" y="236"/>
                    <a:pt x="59" y="235"/>
                    <a:pt x="61" y="235"/>
                  </a:cubicBezTo>
                  <a:cubicBezTo>
                    <a:pt x="62" y="235"/>
                    <a:pt x="62" y="235"/>
                    <a:pt x="62" y="233"/>
                  </a:cubicBezTo>
                  <a:cubicBezTo>
                    <a:pt x="61" y="231"/>
                    <a:pt x="61" y="231"/>
                    <a:pt x="61" y="233"/>
                  </a:cubicBezTo>
                  <a:cubicBezTo>
                    <a:pt x="61" y="233"/>
                    <a:pt x="59" y="233"/>
                    <a:pt x="59" y="235"/>
                  </a:cubicBezTo>
                  <a:close/>
                  <a:moveTo>
                    <a:pt x="56" y="230"/>
                  </a:moveTo>
                  <a:cubicBezTo>
                    <a:pt x="56" y="230"/>
                    <a:pt x="58" y="228"/>
                    <a:pt x="59" y="230"/>
                  </a:cubicBezTo>
                  <a:cubicBezTo>
                    <a:pt x="59" y="230"/>
                    <a:pt x="56" y="231"/>
                    <a:pt x="56" y="230"/>
                  </a:cubicBezTo>
                  <a:close/>
                  <a:moveTo>
                    <a:pt x="59" y="238"/>
                  </a:moveTo>
                  <a:cubicBezTo>
                    <a:pt x="58" y="238"/>
                    <a:pt x="59" y="238"/>
                    <a:pt x="61" y="238"/>
                  </a:cubicBezTo>
                  <a:cubicBezTo>
                    <a:pt x="62" y="236"/>
                    <a:pt x="61" y="236"/>
                    <a:pt x="59" y="236"/>
                  </a:cubicBezTo>
                  <a:cubicBezTo>
                    <a:pt x="59" y="238"/>
                    <a:pt x="59" y="236"/>
                    <a:pt x="59" y="238"/>
                  </a:cubicBezTo>
                  <a:close/>
                  <a:moveTo>
                    <a:pt x="55" y="238"/>
                  </a:moveTo>
                  <a:cubicBezTo>
                    <a:pt x="56" y="238"/>
                    <a:pt x="58" y="238"/>
                    <a:pt x="58" y="238"/>
                  </a:cubicBezTo>
                  <a:cubicBezTo>
                    <a:pt x="56" y="238"/>
                    <a:pt x="55" y="238"/>
                    <a:pt x="55" y="238"/>
                  </a:cubicBezTo>
                  <a:close/>
                  <a:moveTo>
                    <a:pt x="53" y="245"/>
                  </a:moveTo>
                  <a:cubicBezTo>
                    <a:pt x="55" y="245"/>
                    <a:pt x="55" y="245"/>
                    <a:pt x="53" y="245"/>
                  </a:cubicBezTo>
                  <a:cubicBezTo>
                    <a:pt x="53" y="245"/>
                    <a:pt x="53" y="244"/>
                    <a:pt x="52" y="244"/>
                  </a:cubicBezTo>
                  <a:cubicBezTo>
                    <a:pt x="52" y="245"/>
                    <a:pt x="52" y="245"/>
                    <a:pt x="53" y="245"/>
                  </a:cubicBezTo>
                  <a:close/>
                  <a:moveTo>
                    <a:pt x="53" y="244"/>
                  </a:moveTo>
                  <a:cubicBezTo>
                    <a:pt x="53" y="244"/>
                    <a:pt x="55" y="244"/>
                    <a:pt x="53" y="244"/>
                  </a:cubicBezTo>
                  <a:cubicBezTo>
                    <a:pt x="53" y="244"/>
                    <a:pt x="52" y="242"/>
                    <a:pt x="53" y="244"/>
                  </a:cubicBezTo>
                  <a:close/>
                  <a:moveTo>
                    <a:pt x="50" y="244"/>
                  </a:moveTo>
                  <a:cubicBezTo>
                    <a:pt x="52" y="242"/>
                    <a:pt x="52" y="244"/>
                    <a:pt x="52" y="244"/>
                  </a:cubicBezTo>
                  <a:cubicBezTo>
                    <a:pt x="50" y="244"/>
                    <a:pt x="50" y="244"/>
                    <a:pt x="50" y="244"/>
                  </a:cubicBezTo>
                  <a:close/>
                  <a:moveTo>
                    <a:pt x="64" y="222"/>
                  </a:moveTo>
                  <a:cubicBezTo>
                    <a:pt x="65" y="221"/>
                    <a:pt x="65" y="221"/>
                    <a:pt x="65" y="221"/>
                  </a:cubicBezTo>
                  <a:cubicBezTo>
                    <a:pt x="67" y="222"/>
                    <a:pt x="65" y="222"/>
                    <a:pt x="64" y="222"/>
                  </a:cubicBezTo>
                  <a:close/>
                  <a:moveTo>
                    <a:pt x="26" y="261"/>
                  </a:moveTo>
                  <a:cubicBezTo>
                    <a:pt x="24" y="261"/>
                    <a:pt x="29" y="259"/>
                    <a:pt x="29" y="261"/>
                  </a:cubicBezTo>
                  <a:cubicBezTo>
                    <a:pt x="29" y="261"/>
                    <a:pt x="27" y="262"/>
                    <a:pt x="26" y="261"/>
                  </a:cubicBezTo>
                  <a:close/>
                  <a:moveTo>
                    <a:pt x="33" y="256"/>
                  </a:moveTo>
                  <a:cubicBezTo>
                    <a:pt x="35" y="256"/>
                    <a:pt x="33" y="255"/>
                    <a:pt x="33" y="255"/>
                  </a:cubicBezTo>
                  <a:cubicBezTo>
                    <a:pt x="32" y="256"/>
                    <a:pt x="29" y="256"/>
                    <a:pt x="29" y="258"/>
                  </a:cubicBezTo>
                  <a:cubicBezTo>
                    <a:pt x="30" y="258"/>
                    <a:pt x="32" y="258"/>
                    <a:pt x="33" y="256"/>
                  </a:cubicBezTo>
                  <a:close/>
                  <a:moveTo>
                    <a:pt x="32" y="259"/>
                  </a:moveTo>
                  <a:cubicBezTo>
                    <a:pt x="35" y="259"/>
                    <a:pt x="36" y="259"/>
                    <a:pt x="36" y="259"/>
                  </a:cubicBezTo>
                  <a:cubicBezTo>
                    <a:pt x="36" y="258"/>
                    <a:pt x="35" y="259"/>
                    <a:pt x="35" y="258"/>
                  </a:cubicBezTo>
                  <a:cubicBezTo>
                    <a:pt x="35" y="256"/>
                    <a:pt x="32" y="258"/>
                    <a:pt x="32" y="258"/>
                  </a:cubicBezTo>
                  <a:cubicBezTo>
                    <a:pt x="30" y="259"/>
                    <a:pt x="29" y="259"/>
                    <a:pt x="29" y="259"/>
                  </a:cubicBezTo>
                  <a:cubicBezTo>
                    <a:pt x="29" y="261"/>
                    <a:pt x="30" y="261"/>
                    <a:pt x="32" y="259"/>
                  </a:cubicBezTo>
                  <a:close/>
                  <a:moveTo>
                    <a:pt x="27" y="264"/>
                  </a:moveTo>
                  <a:cubicBezTo>
                    <a:pt x="26" y="262"/>
                    <a:pt x="27" y="262"/>
                    <a:pt x="29" y="264"/>
                  </a:cubicBezTo>
                  <a:cubicBezTo>
                    <a:pt x="27" y="264"/>
                    <a:pt x="27" y="264"/>
                    <a:pt x="27" y="264"/>
                  </a:cubicBezTo>
                  <a:close/>
                  <a:moveTo>
                    <a:pt x="24" y="266"/>
                  </a:moveTo>
                  <a:cubicBezTo>
                    <a:pt x="26" y="266"/>
                    <a:pt x="24" y="264"/>
                    <a:pt x="24" y="266"/>
                  </a:cubicBezTo>
                  <a:cubicBezTo>
                    <a:pt x="23" y="266"/>
                    <a:pt x="23" y="264"/>
                    <a:pt x="23" y="266"/>
                  </a:cubicBezTo>
                  <a:cubicBezTo>
                    <a:pt x="21" y="267"/>
                    <a:pt x="24" y="267"/>
                    <a:pt x="24" y="266"/>
                  </a:cubicBezTo>
                  <a:close/>
                  <a:moveTo>
                    <a:pt x="17" y="270"/>
                  </a:moveTo>
                  <a:cubicBezTo>
                    <a:pt x="15" y="270"/>
                    <a:pt x="18" y="269"/>
                    <a:pt x="18" y="270"/>
                  </a:cubicBezTo>
                  <a:cubicBezTo>
                    <a:pt x="17" y="270"/>
                    <a:pt x="17" y="270"/>
                    <a:pt x="17" y="270"/>
                  </a:cubicBezTo>
                  <a:close/>
                  <a:moveTo>
                    <a:pt x="10" y="273"/>
                  </a:moveTo>
                  <a:cubicBezTo>
                    <a:pt x="12" y="275"/>
                    <a:pt x="10" y="276"/>
                    <a:pt x="9" y="276"/>
                  </a:cubicBezTo>
                  <a:cubicBezTo>
                    <a:pt x="9" y="275"/>
                    <a:pt x="10" y="273"/>
                    <a:pt x="10" y="273"/>
                  </a:cubicBezTo>
                  <a:close/>
                  <a:moveTo>
                    <a:pt x="7" y="276"/>
                  </a:moveTo>
                  <a:cubicBezTo>
                    <a:pt x="7" y="275"/>
                    <a:pt x="9" y="275"/>
                    <a:pt x="9" y="276"/>
                  </a:cubicBezTo>
                  <a:cubicBezTo>
                    <a:pt x="7" y="276"/>
                    <a:pt x="7" y="276"/>
                    <a:pt x="7" y="276"/>
                  </a:cubicBezTo>
                  <a:close/>
                  <a:moveTo>
                    <a:pt x="1" y="283"/>
                  </a:moveTo>
                  <a:cubicBezTo>
                    <a:pt x="1" y="281"/>
                    <a:pt x="3" y="281"/>
                    <a:pt x="4" y="281"/>
                  </a:cubicBezTo>
                  <a:cubicBezTo>
                    <a:pt x="4" y="281"/>
                    <a:pt x="3" y="283"/>
                    <a:pt x="1" y="283"/>
                  </a:cubicBezTo>
                  <a:close/>
                  <a:moveTo>
                    <a:pt x="1" y="292"/>
                  </a:moveTo>
                  <a:cubicBezTo>
                    <a:pt x="1" y="292"/>
                    <a:pt x="1" y="290"/>
                    <a:pt x="3" y="290"/>
                  </a:cubicBezTo>
                  <a:cubicBezTo>
                    <a:pt x="3" y="290"/>
                    <a:pt x="3" y="292"/>
                    <a:pt x="1" y="292"/>
                  </a:cubicBezTo>
                  <a:close/>
                  <a:moveTo>
                    <a:pt x="6" y="308"/>
                  </a:moveTo>
                  <a:cubicBezTo>
                    <a:pt x="6" y="306"/>
                    <a:pt x="6" y="306"/>
                    <a:pt x="7" y="308"/>
                  </a:cubicBezTo>
                  <a:cubicBezTo>
                    <a:pt x="7" y="308"/>
                    <a:pt x="7" y="306"/>
                    <a:pt x="9" y="306"/>
                  </a:cubicBezTo>
                  <a:cubicBezTo>
                    <a:pt x="9" y="304"/>
                    <a:pt x="6" y="304"/>
                    <a:pt x="6" y="306"/>
                  </a:cubicBezTo>
                  <a:cubicBezTo>
                    <a:pt x="4" y="308"/>
                    <a:pt x="6" y="309"/>
                    <a:pt x="7" y="309"/>
                  </a:cubicBezTo>
                  <a:cubicBezTo>
                    <a:pt x="7" y="309"/>
                    <a:pt x="7" y="308"/>
                    <a:pt x="6" y="308"/>
                  </a:cubicBezTo>
                  <a:close/>
                  <a:moveTo>
                    <a:pt x="4" y="317"/>
                  </a:moveTo>
                  <a:cubicBezTo>
                    <a:pt x="6" y="317"/>
                    <a:pt x="4" y="312"/>
                    <a:pt x="4" y="314"/>
                  </a:cubicBezTo>
                  <a:cubicBezTo>
                    <a:pt x="4" y="315"/>
                    <a:pt x="3" y="317"/>
                    <a:pt x="4" y="317"/>
                  </a:cubicBezTo>
                  <a:close/>
                  <a:moveTo>
                    <a:pt x="4" y="311"/>
                  </a:moveTo>
                  <a:cubicBezTo>
                    <a:pt x="4" y="312"/>
                    <a:pt x="4" y="309"/>
                    <a:pt x="4" y="309"/>
                  </a:cubicBezTo>
                  <a:cubicBezTo>
                    <a:pt x="6" y="309"/>
                    <a:pt x="6" y="311"/>
                    <a:pt x="6" y="309"/>
                  </a:cubicBezTo>
                  <a:cubicBezTo>
                    <a:pt x="6" y="309"/>
                    <a:pt x="6" y="309"/>
                    <a:pt x="4" y="308"/>
                  </a:cubicBezTo>
                  <a:cubicBezTo>
                    <a:pt x="4" y="308"/>
                    <a:pt x="4" y="309"/>
                    <a:pt x="4" y="311"/>
                  </a:cubicBezTo>
                  <a:close/>
                  <a:moveTo>
                    <a:pt x="3" y="303"/>
                  </a:moveTo>
                  <a:cubicBezTo>
                    <a:pt x="3" y="300"/>
                    <a:pt x="3" y="300"/>
                    <a:pt x="3" y="300"/>
                  </a:cubicBezTo>
                  <a:cubicBezTo>
                    <a:pt x="3" y="301"/>
                    <a:pt x="4" y="304"/>
                    <a:pt x="3" y="303"/>
                  </a:cubicBezTo>
                  <a:close/>
                  <a:moveTo>
                    <a:pt x="4" y="300"/>
                  </a:moveTo>
                  <a:cubicBezTo>
                    <a:pt x="4" y="301"/>
                    <a:pt x="3" y="300"/>
                    <a:pt x="3" y="298"/>
                  </a:cubicBezTo>
                  <a:cubicBezTo>
                    <a:pt x="4" y="300"/>
                    <a:pt x="4" y="300"/>
                    <a:pt x="4" y="300"/>
                  </a:cubicBezTo>
                  <a:close/>
                  <a:moveTo>
                    <a:pt x="3" y="298"/>
                  </a:moveTo>
                  <a:cubicBezTo>
                    <a:pt x="4" y="298"/>
                    <a:pt x="3" y="297"/>
                    <a:pt x="3" y="297"/>
                  </a:cubicBezTo>
                  <a:cubicBezTo>
                    <a:pt x="1" y="295"/>
                    <a:pt x="1" y="297"/>
                    <a:pt x="3" y="298"/>
                  </a:cubicBezTo>
                  <a:close/>
                </a:path>
              </a:pathLst>
            </a:custGeom>
            <a:grpFill/>
            <a:ln w="6350" cmpd="sng">
              <a:solidFill>
                <a:schemeClr val="bg1"/>
              </a:solidFill>
              <a:round/>
              <a:headEnd/>
              <a:tailEnd/>
            </a:ln>
          </p:spPr>
          <p:txBody>
            <a:bodyPr/>
            <a:lstStyle/>
            <a:p>
              <a:endParaRPr lang="en-GB" sz="1539" dirty="0"/>
            </a:p>
          </p:txBody>
        </p:sp>
        <p:sp>
          <p:nvSpPr>
            <p:cNvPr id="577" name="Freeform 201"/>
            <p:cNvSpPr>
              <a:spLocks noEditPoints="1"/>
            </p:cNvSpPr>
            <p:nvPr/>
          </p:nvSpPr>
          <p:spPr bwMode="auto">
            <a:xfrm>
              <a:off x="4739181" y="3084074"/>
              <a:ext cx="257085" cy="420969"/>
            </a:xfrm>
            <a:custGeom>
              <a:avLst/>
              <a:gdLst/>
              <a:ahLst/>
              <a:cxnLst>
                <a:cxn ang="0">
                  <a:pos x="32" y="78"/>
                </a:cxn>
                <a:cxn ang="0">
                  <a:pos x="29" y="67"/>
                </a:cxn>
                <a:cxn ang="0">
                  <a:pos x="25" y="62"/>
                </a:cxn>
                <a:cxn ang="0">
                  <a:pos x="23" y="64"/>
                </a:cxn>
                <a:cxn ang="0">
                  <a:pos x="23" y="55"/>
                </a:cxn>
                <a:cxn ang="0">
                  <a:pos x="20" y="52"/>
                </a:cxn>
                <a:cxn ang="0">
                  <a:pos x="22" y="44"/>
                </a:cxn>
                <a:cxn ang="0">
                  <a:pos x="25" y="34"/>
                </a:cxn>
                <a:cxn ang="0">
                  <a:pos x="32" y="30"/>
                </a:cxn>
                <a:cxn ang="0">
                  <a:pos x="35" y="39"/>
                </a:cxn>
                <a:cxn ang="0">
                  <a:pos x="52" y="42"/>
                </a:cxn>
                <a:cxn ang="0">
                  <a:pos x="46" y="59"/>
                </a:cxn>
                <a:cxn ang="0">
                  <a:pos x="53" y="67"/>
                </a:cxn>
                <a:cxn ang="0">
                  <a:pos x="67" y="89"/>
                </a:cxn>
                <a:cxn ang="0">
                  <a:pos x="69" y="101"/>
                </a:cxn>
                <a:cxn ang="0">
                  <a:pos x="75" y="114"/>
                </a:cxn>
                <a:cxn ang="0">
                  <a:pos x="79" y="118"/>
                </a:cxn>
                <a:cxn ang="0">
                  <a:pos x="60" y="126"/>
                </a:cxn>
                <a:cxn ang="0">
                  <a:pos x="46" y="128"/>
                </a:cxn>
                <a:cxn ang="0">
                  <a:pos x="28" y="134"/>
                </a:cxn>
                <a:cxn ang="0">
                  <a:pos x="29" y="128"/>
                </a:cxn>
                <a:cxn ang="0">
                  <a:pos x="43" y="121"/>
                </a:cxn>
                <a:cxn ang="0">
                  <a:pos x="38" y="118"/>
                </a:cxn>
                <a:cxn ang="0">
                  <a:pos x="26" y="112"/>
                </a:cxn>
                <a:cxn ang="0">
                  <a:pos x="31" y="101"/>
                </a:cxn>
                <a:cxn ang="0">
                  <a:pos x="40" y="95"/>
                </a:cxn>
                <a:cxn ang="0">
                  <a:pos x="44" y="90"/>
                </a:cxn>
                <a:cxn ang="0">
                  <a:pos x="40" y="78"/>
                </a:cxn>
                <a:cxn ang="0">
                  <a:pos x="23" y="83"/>
                </a:cxn>
                <a:cxn ang="0">
                  <a:pos x="23" y="78"/>
                </a:cxn>
                <a:cxn ang="0">
                  <a:pos x="14" y="72"/>
                </a:cxn>
                <a:cxn ang="0">
                  <a:pos x="11" y="84"/>
                </a:cxn>
                <a:cxn ang="0">
                  <a:pos x="22" y="84"/>
                </a:cxn>
                <a:cxn ang="0">
                  <a:pos x="31" y="95"/>
                </a:cxn>
                <a:cxn ang="0">
                  <a:pos x="25" y="66"/>
                </a:cxn>
                <a:cxn ang="0">
                  <a:pos x="55" y="128"/>
                </a:cxn>
                <a:cxn ang="0">
                  <a:pos x="13" y="38"/>
                </a:cxn>
                <a:cxn ang="0">
                  <a:pos x="16" y="38"/>
                </a:cxn>
                <a:cxn ang="0">
                  <a:pos x="17" y="33"/>
                </a:cxn>
                <a:cxn ang="0">
                  <a:pos x="11" y="42"/>
                </a:cxn>
                <a:cxn ang="0">
                  <a:pos x="9" y="48"/>
                </a:cxn>
                <a:cxn ang="0">
                  <a:pos x="16" y="45"/>
                </a:cxn>
                <a:cxn ang="0">
                  <a:pos x="22" y="47"/>
                </a:cxn>
                <a:cxn ang="0">
                  <a:pos x="16" y="42"/>
                </a:cxn>
                <a:cxn ang="0">
                  <a:pos x="19" y="58"/>
                </a:cxn>
                <a:cxn ang="0">
                  <a:pos x="17" y="55"/>
                </a:cxn>
                <a:cxn ang="0">
                  <a:pos x="17" y="67"/>
                </a:cxn>
                <a:cxn ang="0">
                  <a:pos x="16" y="66"/>
                </a:cxn>
                <a:cxn ang="0">
                  <a:pos x="20" y="64"/>
                </a:cxn>
                <a:cxn ang="0">
                  <a:pos x="44" y="25"/>
                </a:cxn>
                <a:cxn ang="0">
                  <a:pos x="43" y="22"/>
                </a:cxn>
                <a:cxn ang="0">
                  <a:pos x="44" y="27"/>
                </a:cxn>
                <a:cxn ang="0">
                  <a:pos x="46" y="21"/>
                </a:cxn>
                <a:cxn ang="0">
                  <a:pos x="46" y="22"/>
                </a:cxn>
                <a:cxn ang="0">
                  <a:pos x="58" y="11"/>
                </a:cxn>
                <a:cxn ang="0">
                  <a:pos x="58" y="5"/>
                </a:cxn>
                <a:cxn ang="0">
                  <a:pos x="53" y="8"/>
                </a:cxn>
                <a:cxn ang="0">
                  <a:pos x="58" y="11"/>
                </a:cxn>
                <a:cxn ang="0">
                  <a:pos x="58" y="3"/>
                </a:cxn>
                <a:cxn ang="0">
                  <a:pos x="60" y="2"/>
                </a:cxn>
              </a:cxnLst>
              <a:rect l="0" t="0" r="r" b="b"/>
              <a:pathLst>
                <a:path w="82" h="135">
                  <a:moveTo>
                    <a:pt x="40" y="75"/>
                  </a:moveTo>
                  <a:cubicBezTo>
                    <a:pt x="38" y="78"/>
                    <a:pt x="38" y="75"/>
                    <a:pt x="37" y="76"/>
                  </a:cubicBezTo>
                  <a:cubicBezTo>
                    <a:pt x="35" y="80"/>
                    <a:pt x="32" y="75"/>
                    <a:pt x="32" y="76"/>
                  </a:cubicBezTo>
                  <a:cubicBezTo>
                    <a:pt x="34" y="78"/>
                    <a:pt x="32" y="80"/>
                    <a:pt x="32" y="78"/>
                  </a:cubicBezTo>
                  <a:cubicBezTo>
                    <a:pt x="31" y="76"/>
                    <a:pt x="28" y="75"/>
                    <a:pt x="28" y="78"/>
                  </a:cubicBezTo>
                  <a:cubicBezTo>
                    <a:pt x="29" y="81"/>
                    <a:pt x="26" y="76"/>
                    <a:pt x="26" y="75"/>
                  </a:cubicBezTo>
                  <a:cubicBezTo>
                    <a:pt x="28" y="73"/>
                    <a:pt x="28" y="76"/>
                    <a:pt x="28" y="73"/>
                  </a:cubicBezTo>
                  <a:cubicBezTo>
                    <a:pt x="28" y="70"/>
                    <a:pt x="32" y="70"/>
                    <a:pt x="29" y="67"/>
                  </a:cubicBezTo>
                  <a:cubicBezTo>
                    <a:pt x="28" y="64"/>
                    <a:pt x="29" y="64"/>
                    <a:pt x="31" y="62"/>
                  </a:cubicBezTo>
                  <a:cubicBezTo>
                    <a:pt x="28" y="59"/>
                    <a:pt x="29" y="64"/>
                    <a:pt x="28" y="64"/>
                  </a:cubicBezTo>
                  <a:cubicBezTo>
                    <a:pt x="26" y="62"/>
                    <a:pt x="28" y="64"/>
                    <a:pt x="26" y="64"/>
                  </a:cubicBezTo>
                  <a:cubicBezTo>
                    <a:pt x="25" y="62"/>
                    <a:pt x="26" y="61"/>
                    <a:pt x="25" y="62"/>
                  </a:cubicBezTo>
                  <a:cubicBezTo>
                    <a:pt x="23" y="62"/>
                    <a:pt x="26" y="64"/>
                    <a:pt x="25" y="66"/>
                  </a:cubicBezTo>
                  <a:cubicBezTo>
                    <a:pt x="23" y="67"/>
                    <a:pt x="23" y="72"/>
                    <a:pt x="22" y="72"/>
                  </a:cubicBezTo>
                  <a:cubicBezTo>
                    <a:pt x="20" y="70"/>
                    <a:pt x="25" y="64"/>
                    <a:pt x="23" y="66"/>
                  </a:cubicBezTo>
                  <a:cubicBezTo>
                    <a:pt x="23" y="66"/>
                    <a:pt x="23" y="66"/>
                    <a:pt x="23" y="64"/>
                  </a:cubicBezTo>
                  <a:cubicBezTo>
                    <a:pt x="23" y="62"/>
                    <a:pt x="22" y="62"/>
                    <a:pt x="23" y="61"/>
                  </a:cubicBezTo>
                  <a:cubicBezTo>
                    <a:pt x="23" y="59"/>
                    <a:pt x="22" y="59"/>
                    <a:pt x="23" y="58"/>
                  </a:cubicBezTo>
                  <a:cubicBezTo>
                    <a:pt x="25" y="58"/>
                    <a:pt x="23" y="56"/>
                    <a:pt x="25" y="55"/>
                  </a:cubicBezTo>
                  <a:cubicBezTo>
                    <a:pt x="26" y="53"/>
                    <a:pt x="26" y="53"/>
                    <a:pt x="23" y="55"/>
                  </a:cubicBezTo>
                  <a:cubicBezTo>
                    <a:pt x="22" y="56"/>
                    <a:pt x="23" y="55"/>
                    <a:pt x="22" y="55"/>
                  </a:cubicBezTo>
                  <a:cubicBezTo>
                    <a:pt x="20" y="55"/>
                    <a:pt x="19" y="55"/>
                    <a:pt x="20" y="55"/>
                  </a:cubicBezTo>
                  <a:cubicBezTo>
                    <a:pt x="22" y="53"/>
                    <a:pt x="23" y="53"/>
                    <a:pt x="20" y="53"/>
                  </a:cubicBezTo>
                  <a:cubicBezTo>
                    <a:pt x="17" y="53"/>
                    <a:pt x="19" y="52"/>
                    <a:pt x="20" y="52"/>
                  </a:cubicBezTo>
                  <a:cubicBezTo>
                    <a:pt x="20" y="53"/>
                    <a:pt x="22" y="52"/>
                    <a:pt x="22" y="52"/>
                  </a:cubicBezTo>
                  <a:cubicBezTo>
                    <a:pt x="19" y="50"/>
                    <a:pt x="23" y="50"/>
                    <a:pt x="22" y="48"/>
                  </a:cubicBezTo>
                  <a:cubicBezTo>
                    <a:pt x="22" y="48"/>
                    <a:pt x="22" y="48"/>
                    <a:pt x="23" y="47"/>
                  </a:cubicBezTo>
                  <a:cubicBezTo>
                    <a:pt x="23" y="45"/>
                    <a:pt x="22" y="47"/>
                    <a:pt x="22" y="44"/>
                  </a:cubicBezTo>
                  <a:cubicBezTo>
                    <a:pt x="20" y="41"/>
                    <a:pt x="23" y="42"/>
                    <a:pt x="22" y="39"/>
                  </a:cubicBezTo>
                  <a:cubicBezTo>
                    <a:pt x="20" y="38"/>
                    <a:pt x="23" y="38"/>
                    <a:pt x="25" y="39"/>
                  </a:cubicBezTo>
                  <a:cubicBezTo>
                    <a:pt x="25" y="39"/>
                    <a:pt x="25" y="38"/>
                    <a:pt x="25" y="36"/>
                  </a:cubicBezTo>
                  <a:cubicBezTo>
                    <a:pt x="23" y="34"/>
                    <a:pt x="28" y="36"/>
                    <a:pt x="25" y="34"/>
                  </a:cubicBezTo>
                  <a:cubicBezTo>
                    <a:pt x="23" y="31"/>
                    <a:pt x="29" y="36"/>
                    <a:pt x="26" y="33"/>
                  </a:cubicBezTo>
                  <a:cubicBezTo>
                    <a:pt x="25" y="31"/>
                    <a:pt x="28" y="33"/>
                    <a:pt x="28" y="30"/>
                  </a:cubicBezTo>
                  <a:cubicBezTo>
                    <a:pt x="26" y="28"/>
                    <a:pt x="28" y="28"/>
                    <a:pt x="29" y="30"/>
                  </a:cubicBezTo>
                  <a:cubicBezTo>
                    <a:pt x="31" y="30"/>
                    <a:pt x="31" y="28"/>
                    <a:pt x="32" y="30"/>
                  </a:cubicBezTo>
                  <a:cubicBezTo>
                    <a:pt x="34" y="30"/>
                    <a:pt x="37" y="28"/>
                    <a:pt x="40" y="28"/>
                  </a:cubicBezTo>
                  <a:cubicBezTo>
                    <a:pt x="41" y="30"/>
                    <a:pt x="38" y="28"/>
                    <a:pt x="41" y="28"/>
                  </a:cubicBezTo>
                  <a:cubicBezTo>
                    <a:pt x="44" y="28"/>
                    <a:pt x="43" y="30"/>
                    <a:pt x="43" y="30"/>
                  </a:cubicBezTo>
                  <a:cubicBezTo>
                    <a:pt x="44" y="31"/>
                    <a:pt x="37" y="38"/>
                    <a:pt x="35" y="39"/>
                  </a:cubicBezTo>
                  <a:cubicBezTo>
                    <a:pt x="34" y="39"/>
                    <a:pt x="38" y="38"/>
                    <a:pt x="37" y="39"/>
                  </a:cubicBezTo>
                  <a:cubicBezTo>
                    <a:pt x="35" y="41"/>
                    <a:pt x="34" y="42"/>
                    <a:pt x="35" y="42"/>
                  </a:cubicBezTo>
                  <a:cubicBezTo>
                    <a:pt x="38" y="42"/>
                    <a:pt x="38" y="39"/>
                    <a:pt x="43" y="41"/>
                  </a:cubicBezTo>
                  <a:cubicBezTo>
                    <a:pt x="49" y="41"/>
                    <a:pt x="52" y="39"/>
                    <a:pt x="52" y="42"/>
                  </a:cubicBezTo>
                  <a:cubicBezTo>
                    <a:pt x="53" y="44"/>
                    <a:pt x="52" y="44"/>
                    <a:pt x="50" y="50"/>
                  </a:cubicBezTo>
                  <a:cubicBezTo>
                    <a:pt x="47" y="56"/>
                    <a:pt x="46" y="56"/>
                    <a:pt x="44" y="56"/>
                  </a:cubicBezTo>
                  <a:cubicBezTo>
                    <a:pt x="43" y="56"/>
                    <a:pt x="46" y="56"/>
                    <a:pt x="44" y="58"/>
                  </a:cubicBezTo>
                  <a:cubicBezTo>
                    <a:pt x="44" y="58"/>
                    <a:pt x="49" y="58"/>
                    <a:pt x="46" y="59"/>
                  </a:cubicBezTo>
                  <a:cubicBezTo>
                    <a:pt x="44" y="61"/>
                    <a:pt x="44" y="59"/>
                    <a:pt x="43" y="61"/>
                  </a:cubicBezTo>
                  <a:cubicBezTo>
                    <a:pt x="43" y="62"/>
                    <a:pt x="38" y="62"/>
                    <a:pt x="41" y="62"/>
                  </a:cubicBezTo>
                  <a:cubicBezTo>
                    <a:pt x="46" y="64"/>
                    <a:pt x="43" y="59"/>
                    <a:pt x="47" y="62"/>
                  </a:cubicBezTo>
                  <a:cubicBezTo>
                    <a:pt x="52" y="64"/>
                    <a:pt x="50" y="66"/>
                    <a:pt x="53" y="67"/>
                  </a:cubicBezTo>
                  <a:cubicBezTo>
                    <a:pt x="55" y="69"/>
                    <a:pt x="53" y="70"/>
                    <a:pt x="57" y="75"/>
                  </a:cubicBezTo>
                  <a:cubicBezTo>
                    <a:pt x="58" y="81"/>
                    <a:pt x="58" y="80"/>
                    <a:pt x="61" y="80"/>
                  </a:cubicBezTo>
                  <a:cubicBezTo>
                    <a:pt x="64" y="81"/>
                    <a:pt x="63" y="84"/>
                    <a:pt x="66" y="84"/>
                  </a:cubicBezTo>
                  <a:cubicBezTo>
                    <a:pt x="67" y="86"/>
                    <a:pt x="64" y="86"/>
                    <a:pt x="67" y="89"/>
                  </a:cubicBezTo>
                  <a:cubicBezTo>
                    <a:pt x="70" y="92"/>
                    <a:pt x="69" y="92"/>
                    <a:pt x="66" y="90"/>
                  </a:cubicBezTo>
                  <a:cubicBezTo>
                    <a:pt x="64" y="89"/>
                    <a:pt x="64" y="90"/>
                    <a:pt x="67" y="92"/>
                  </a:cubicBezTo>
                  <a:cubicBezTo>
                    <a:pt x="69" y="94"/>
                    <a:pt x="72" y="98"/>
                    <a:pt x="70" y="98"/>
                  </a:cubicBezTo>
                  <a:cubicBezTo>
                    <a:pt x="69" y="100"/>
                    <a:pt x="67" y="101"/>
                    <a:pt x="69" y="101"/>
                  </a:cubicBezTo>
                  <a:cubicBezTo>
                    <a:pt x="70" y="101"/>
                    <a:pt x="70" y="103"/>
                    <a:pt x="72" y="100"/>
                  </a:cubicBezTo>
                  <a:cubicBezTo>
                    <a:pt x="72" y="98"/>
                    <a:pt x="81" y="100"/>
                    <a:pt x="81" y="104"/>
                  </a:cubicBezTo>
                  <a:cubicBezTo>
                    <a:pt x="82" y="112"/>
                    <a:pt x="76" y="112"/>
                    <a:pt x="78" y="114"/>
                  </a:cubicBezTo>
                  <a:cubicBezTo>
                    <a:pt x="79" y="114"/>
                    <a:pt x="76" y="112"/>
                    <a:pt x="75" y="114"/>
                  </a:cubicBezTo>
                  <a:cubicBezTo>
                    <a:pt x="73" y="115"/>
                    <a:pt x="76" y="114"/>
                    <a:pt x="75" y="117"/>
                  </a:cubicBezTo>
                  <a:cubicBezTo>
                    <a:pt x="75" y="117"/>
                    <a:pt x="70" y="117"/>
                    <a:pt x="72" y="117"/>
                  </a:cubicBezTo>
                  <a:cubicBezTo>
                    <a:pt x="73" y="118"/>
                    <a:pt x="72" y="118"/>
                    <a:pt x="73" y="118"/>
                  </a:cubicBezTo>
                  <a:cubicBezTo>
                    <a:pt x="75" y="120"/>
                    <a:pt x="79" y="117"/>
                    <a:pt x="79" y="118"/>
                  </a:cubicBezTo>
                  <a:cubicBezTo>
                    <a:pt x="78" y="120"/>
                    <a:pt x="79" y="121"/>
                    <a:pt x="76" y="123"/>
                  </a:cubicBezTo>
                  <a:cubicBezTo>
                    <a:pt x="73" y="123"/>
                    <a:pt x="76" y="125"/>
                    <a:pt x="73" y="125"/>
                  </a:cubicBezTo>
                  <a:cubicBezTo>
                    <a:pt x="72" y="125"/>
                    <a:pt x="70" y="128"/>
                    <a:pt x="67" y="126"/>
                  </a:cubicBezTo>
                  <a:cubicBezTo>
                    <a:pt x="64" y="125"/>
                    <a:pt x="61" y="128"/>
                    <a:pt x="60" y="126"/>
                  </a:cubicBezTo>
                  <a:cubicBezTo>
                    <a:pt x="60" y="125"/>
                    <a:pt x="60" y="126"/>
                    <a:pt x="58" y="126"/>
                  </a:cubicBezTo>
                  <a:cubicBezTo>
                    <a:pt x="55" y="125"/>
                    <a:pt x="58" y="126"/>
                    <a:pt x="53" y="126"/>
                  </a:cubicBezTo>
                  <a:cubicBezTo>
                    <a:pt x="50" y="128"/>
                    <a:pt x="53" y="129"/>
                    <a:pt x="50" y="128"/>
                  </a:cubicBezTo>
                  <a:cubicBezTo>
                    <a:pt x="47" y="128"/>
                    <a:pt x="49" y="131"/>
                    <a:pt x="46" y="128"/>
                  </a:cubicBezTo>
                  <a:cubicBezTo>
                    <a:pt x="44" y="125"/>
                    <a:pt x="41" y="129"/>
                    <a:pt x="40" y="128"/>
                  </a:cubicBezTo>
                  <a:cubicBezTo>
                    <a:pt x="40" y="128"/>
                    <a:pt x="40" y="134"/>
                    <a:pt x="37" y="132"/>
                  </a:cubicBezTo>
                  <a:cubicBezTo>
                    <a:pt x="35" y="131"/>
                    <a:pt x="35" y="131"/>
                    <a:pt x="32" y="131"/>
                  </a:cubicBezTo>
                  <a:cubicBezTo>
                    <a:pt x="29" y="131"/>
                    <a:pt x="29" y="132"/>
                    <a:pt x="28" y="134"/>
                  </a:cubicBezTo>
                  <a:cubicBezTo>
                    <a:pt x="26" y="134"/>
                    <a:pt x="28" y="135"/>
                    <a:pt x="26" y="135"/>
                  </a:cubicBezTo>
                  <a:cubicBezTo>
                    <a:pt x="25" y="135"/>
                    <a:pt x="25" y="134"/>
                    <a:pt x="23" y="134"/>
                  </a:cubicBezTo>
                  <a:cubicBezTo>
                    <a:pt x="22" y="135"/>
                    <a:pt x="22" y="132"/>
                    <a:pt x="25" y="132"/>
                  </a:cubicBezTo>
                  <a:cubicBezTo>
                    <a:pt x="26" y="132"/>
                    <a:pt x="26" y="129"/>
                    <a:pt x="29" y="128"/>
                  </a:cubicBezTo>
                  <a:cubicBezTo>
                    <a:pt x="31" y="128"/>
                    <a:pt x="29" y="128"/>
                    <a:pt x="31" y="126"/>
                  </a:cubicBezTo>
                  <a:cubicBezTo>
                    <a:pt x="32" y="125"/>
                    <a:pt x="29" y="123"/>
                    <a:pt x="32" y="123"/>
                  </a:cubicBezTo>
                  <a:cubicBezTo>
                    <a:pt x="35" y="123"/>
                    <a:pt x="32" y="120"/>
                    <a:pt x="35" y="120"/>
                  </a:cubicBezTo>
                  <a:cubicBezTo>
                    <a:pt x="40" y="120"/>
                    <a:pt x="38" y="121"/>
                    <a:pt x="43" y="121"/>
                  </a:cubicBezTo>
                  <a:cubicBezTo>
                    <a:pt x="46" y="120"/>
                    <a:pt x="41" y="120"/>
                    <a:pt x="47" y="117"/>
                  </a:cubicBezTo>
                  <a:cubicBezTo>
                    <a:pt x="47" y="115"/>
                    <a:pt x="47" y="115"/>
                    <a:pt x="49" y="114"/>
                  </a:cubicBezTo>
                  <a:cubicBezTo>
                    <a:pt x="46" y="115"/>
                    <a:pt x="46" y="117"/>
                    <a:pt x="44" y="117"/>
                  </a:cubicBezTo>
                  <a:cubicBezTo>
                    <a:pt x="43" y="117"/>
                    <a:pt x="41" y="121"/>
                    <a:pt x="38" y="118"/>
                  </a:cubicBezTo>
                  <a:cubicBezTo>
                    <a:pt x="35" y="115"/>
                    <a:pt x="32" y="118"/>
                    <a:pt x="34" y="117"/>
                  </a:cubicBezTo>
                  <a:cubicBezTo>
                    <a:pt x="34" y="115"/>
                    <a:pt x="32" y="114"/>
                    <a:pt x="29" y="115"/>
                  </a:cubicBezTo>
                  <a:cubicBezTo>
                    <a:pt x="28" y="117"/>
                    <a:pt x="26" y="115"/>
                    <a:pt x="26" y="114"/>
                  </a:cubicBezTo>
                  <a:cubicBezTo>
                    <a:pt x="28" y="112"/>
                    <a:pt x="25" y="114"/>
                    <a:pt x="26" y="112"/>
                  </a:cubicBezTo>
                  <a:cubicBezTo>
                    <a:pt x="28" y="109"/>
                    <a:pt x="28" y="112"/>
                    <a:pt x="32" y="109"/>
                  </a:cubicBezTo>
                  <a:cubicBezTo>
                    <a:pt x="37" y="106"/>
                    <a:pt x="34" y="104"/>
                    <a:pt x="35" y="103"/>
                  </a:cubicBezTo>
                  <a:cubicBezTo>
                    <a:pt x="37" y="101"/>
                    <a:pt x="34" y="103"/>
                    <a:pt x="35" y="101"/>
                  </a:cubicBezTo>
                  <a:cubicBezTo>
                    <a:pt x="35" y="98"/>
                    <a:pt x="32" y="103"/>
                    <a:pt x="31" y="101"/>
                  </a:cubicBezTo>
                  <a:cubicBezTo>
                    <a:pt x="31" y="101"/>
                    <a:pt x="29" y="103"/>
                    <a:pt x="31" y="101"/>
                  </a:cubicBezTo>
                  <a:cubicBezTo>
                    <a:pt x="31" y="100"/>
                    <a:pt x="32" y="100"/>
                    <a:pt x="34" y="97"/>
                  </a:cubicBezTo>
                  <a:cubicBezTo>
                    <a:pt x="35" y="95"/>
                    <a:pt x="35" y="97"/>
                    <a:pt x="37" y="95"/>
                  </a:cubicBezTo>
                  <a:cubicBezTo>
                    <a:pt x="37" y="95"/>
                    <a:pt x="37" y="97"/>
                    <a:pt x="40" y="95"/>
                  </a:cubicBezTo>
                  <a:cubicBezTo>
                    <a:pt x="41" y="94"/>
                    <a:pt x="43" y="97"/>
                    <a:pt x="43" y="95"/>
                  </a:cubicBezTo>
                  <a:cubicBezTo>
                    <a:pt x="41" y="94"/>
                    <a:pt x="43" y="94"/>
                    <a:pt x="44" y="95"/>
                  </a:cubicBezTo>
                  <a:cubicBezTo>
                    <a:pt x="44" y="97"/>
                    <a:pt x="44" y="95"/>
                    <a:pt x="44" y="94"/>
                  </a:cubicBezTo>
                  <a:cubicBezTo>
                    <a:pt x="41" y="90"/>
                    <a:pt x="44" y="90"/>
                    <a:pt x="44" y="90"/>
                  </a:cubicBezTo>
                  <a:cubicBezTo>
                    <a:pt x="41" y="89"/>
                    <a:pt x="46" y="87"/>
                    <a:pt x="44" y="87"/>
                  </a:cubicBezTo>
                  <a:cubicBezTo>
                    <a:pt x="44" y="86"/>
                    <a:pt x="46" y="84"/>
                    <a:pt x="44" y="84"/>
                  </a:cubicBezTo>
                  <a:cubicBezTo>
                    <a:pt x="43" y="84"/>
                    <a:pt x="43" y="87"/>
                    <a:pt x="41" y="86"/>
                  </a:cubicBezTo>
                  <a:cubicBezTo>
                    <a:pt x="40" y="83"/>
                    <a:pt x="37" y="83"/>
                    <a:pt x="40" y="78"/>
                  </a:cubicBezTo>
                  <a:cubicBezTo>
                    <a:pt x="43" y="73"/>
                    <a:pt x="40" y="78"/>
                    <a:pt x="41" y="75"/>
                  </a:cubicBezTo>
                  <a:cubicBezTo>
                    <a:pt x="43" y="75"/>
                    <a:pt x="40" y="75"/>
                    <a:pt x="40" y="75"/>
                  </a:cubicBezTo>
                  <a:close/>
                  <a:moveTo>
                    <a:pt x="22" y="84"/>
                  </a:moveTo>
                  <a:cubicBezTo>
                    <a:pt x="22" y="83"/>
                    <a:pt x="23" y="84"/>
                    <a:pt x="23" y="83"/>
                  </a:cubicBezTo>
                  <a:cubicBezTo>
                    <a:pt x="22" y="83"/>
                    <a:pt x="22" y="83"/>
                    <a:pt x="22" y="83"/>
                  </a:cubicBezTo>
                  <a:cubicBezTo>
                    <a:pt x="23" y="81"/>
                    <a:pt x="23" y="80"/>
                    <a:pt x="23" y="81"/>
                  </a:cubicBezTo>
                  <a:cubicBezTo>
                    <a:pt x="23" y="83"/>
                    <a:pt x="25" y="83"/>
                    <a:pt x="25" y="81"/>
                  </a:cubicBezTo>
                  <a:cubicBezTo>
                    <a:pt x="23" y="78"/>
                    <a:pt x="23" y="78"/>
                    <a:pt x="23" y="78"/>
                  </a:cubicBezTo>
                  <a:cubicBezTo>
                    <a:pt x="22" y="80"/>
                    <a:pt x="20" y="80"/>
                    <a:pt x="22" y="78"/>
                  </a:cubicBezTo>
                  <a:cubicBezTo>
                    <a:pt x="23" y="78"/>
                    <a:pt x="23" y="76"/>
                    <a:pt x="22" y="76"/>
                  </a:cubicBezTo>
                  <a:cubicBezTo>
                    <a:pt x="20" y="76"/>
                    <a:pt x="20" y="73"/>
                    <a:pt x="19" y="72"/>
                  </a:cubicBezTo>
                  <a:cubicBezTo>
                    <a:pt x="19" y="70"/>
                    <a:pt x="16" y="72"/>
                    <a:pt x="14" y="72"/>
                  </a:cubicBezTo>
                  <a:cubicBezTo>
                    <a:pt x="11" y="72"/>
                    <a:pt x="13" y="73"/>
                    <a:pt x="9" y="73"/>
                  </a:cubicBezTo>
                  <a:cubicBezTo>
                    <a:pt x="6" y="75"/>
                    <a:pt x="9" y="78"/>
                    <a:pt x="6" y="78"/>
                  </a:cubicBezTo>
                  <a:cubicBezTo>
                    <a:pt x="3" y="78"/>
                    <a:pt x="8" y="80"/>
                    <a:pt x="5" y="81"/>
                  </a:cubicBezTo>
                  <a:cubicBezTo>
                    <a:pt x="0" y="83"/>
                    <a:pt x="11" y="87"/>
                    <a:pt x="11" y="84"/>
                  </a:cubicBezTo>
                  <a:cubicBezTo>
                    <a:pt x="11" y="83"/>
                    <a:pt x="13" y="81"/>
                    <a:pt x="13" y="83"/>
                  </a:cubicBezTo>
                  <a:cubicBezTo>
                    <a:pt x="14" y="86"/>
                    <a:pt x="14" y="84"/>
                    <a:pt x="14" y="86"/>
                  </a:cubicBezTo>
                  <a:cubicBezTo>
                    <a:pt x="16" y="87"/>
                    <a:pt x="16" y="86"/>
                    <a:pt x="17" y="86"/>
                  </a:cubicBezTo>
                  <a:cubicBezTo>
                    <a:pt x="20" y="86"/>
                    <a:pt x="19" y="89"/>
                    <a:pt x="22" y="84"/>
                  </a:cubicBezTo>
                  <a:close/>
                  <a:moveTo>
                    <a:pt x="32" y="83"/>
                  </a:moveTo>
                  <a:cubicBezTo>
                    <a:pt x="34" y="83"/>
                    <a:pt x="32" y="87"/>
                    <a:pt x="31" y="86"/>
                  </a:cubicBezTo>
                  <a:cubicBezTo>
                    <a:pt x="28" y="86"/>
                    <a:pt x="32" y="81"/>
                    <a:pt x="32" y="83"/>
                  </a:cubicBezTo>
                  <a:close/>
                  <a:moveTo>
                    <a:pt x="31" y="95"/>
                  </a:moveTo>
                  <a:cubicBezTo>
                    <a:pt x="32" y="92"/>
                    <a:pt x="35" y="95"/>
                    <a:pt x="34" y="97"/>
                  </a:cubicBezTo>
                  <a:cubicBezTo>
                    <a:pt x="32" y="98"/>
                    <a:pt x="31" y="97"/>
                    <a:pt x="31" y="95"/>
                  </a:cubicBezTo>
                  <a:close/>
                  <a:moveTo>
                    <a:pt x="26" y="69"/>
                  </a:moveTo>
                  <a:cubicBezTo>
                    <a:pt x="25" y="69"/>
                    <a:pt x="25" y="67"/>
                    <a:pt x="25" y="66"/>
                  </a:cubicBezTo>
                  <a:cubicBezTo>
                    <a:pt x="26" y="64"/>
                    <a:pt x="28" y="69"/>
                    <a:pt x="26" y="69"/>
                  </a:cubicBezTo>
                  <a:close/>
                  <a:moveTo>
                    <a:pt x="55" y="128"/>
                  </a:moveTo>
                  <a:cubicBezTo>
                    <a:pt x="57" y="126"/>
                    <a:pt x="58" y="126"/>
                    <a:pt x="58" y="128"/>
                  </a:cubicBezTo>
                  <a:cubicBezTo>
                    <a:pt x="60" y="128"/>
                    <a:pt x="58" y="129"/>
                    <a:pt x="55" y="128"/>
                  </a:cubicBezTo>
                  <a:close/>
                  <a:moveTo>
                    <a:pt x="14" y="34"/>
                  </a:moveTo>
                  <a:cubicBezTo>
                    <a:pt x="13" y="36"/>
                    <a:pt x="13" y="33"/>
                    <a:pt x="13" y="34"/>
                  </a:cubicBezTo>
                  <a:cubicBezTo>
                    <a:pt x="11" y="34"/>
                    <a:pt x="11" y="36"/>
                    <a:pt x="11" y="36"/>
                  </a:cubicBezTo>
                  <a:cubicBezTo>
                    <a:pt x="13" y="38"/>
                    <a:pt x="9" y="36"/>
                    <a:pt x="13" y="38"/>
                  </a:cubicBezTo>
                  <a:cubicBezTo>
                    <a:pt x="14" y="38"/>
                    <a:pt x="9" y="38"/>
                    <a:pt x="11" y="39"/>
                  </a:cubicBezTo>
                  <a:cubicBezTo>
                    <a:pt x="13" y="41"/>
                    <a:pt x="13" y="39"/>
                    <a:pt x="14" y="39"/>
                  </a:cubicBezTo>
                  <a:cubicBezTo>
                    <a:pt x="14" y="39"/>
                    <a:pt x="14" y="39"/>
                    <a:pt x="14" y="38"/>
                  </a:cubicBezTo>
                  <a:cubicBezTo>
                    <a:pt x="16" y="38"/>
                    <a:pt x="17" y="38"/>
                    <a:pt x="16" y="38"/>
                  </a:cubicBezTo>
                  <a:cubicBezTo>
                    <a:pt x="16" y="36"/>
                    <a:pt x="17" y="36"/>
                    <a:pt x="17" y="36"/>
                  </a:cubicBezTo>
                  <a:cubicBezTo>
                    <a:pt x="16" y="36"/>
                    <a:pt x="17" y="36"/>
                    <a:pt x="17" y="34"/>
                  </a:cubicBezTo>
                  <a:cubicBezTo>
                    <a:pt x="17" y="33"/>
                    <a:pt x="17" y="34"/>
                    <a:pt x="19" y="34"/>
                  </a:cubicBezTo>
                  <a:cubicBezTo>
                    <a:pt x="20" y="33"/>
                    <a:pt x="17" y="34"/>
                    <a:pt x="17" y="33"/>
                  </a:cubicBezTo>
                  <a:cubicBezTo>
                    <a:pt x="19" y="33"/>
                    <a:pt x="19" y="31"/>
                    <a:pt x="19" y="30"/>
                  </a:cubicBezTo>
                  <a:cubicBezTo>
                    <a:pt x="19" y="30"/>
                    <a:pt x="16" y="31"/>
                    <a:pt x="14" y="33"/>
                  </a:cubicBezTo>
                  <a:cubicBezTo>
                    <a:pt x="13" y="33"/>
                    <a:pt x="14" y="34"/>
                    <a:pt x="14" y="34"/>
                  </a:cubicBezTo>
                  <a:close/>
                  <a:moveTo>
                    <a:pt x="11" y="42"/>
                  </a:moveTo>
                  <a:cubicBezTo>
                    <a:pt x="13" y="41"/>
                    <a:pt x="11" y="41"/>
                    <a:pt x="11" y="41"/>
                  </a:cubicBezTo>
                  <a:cubicBezTo>
                    <a:pt x="9" y="41"/>
                    <a:pt x="9" y="41"/>
                    <a:pt x="8" y="41"/>
                  </a:cubicBezTo>
                  <a:cubicBezTo>
                    <a:pt x="8" y="42"/>
                    <a:pt x="11" y="44"/>
                    <a:pt x="11" y="42"/>
                  </a:cubicBezTo>
                  <a:close/>
                  <a:moveTo>
                    <a:pt x="9" y="48"/>
                  </a:moveTo>
                  <a:cubicBezTo>
                    <a:pt x="11" y="48"/>
                    <a:pt x="9" y="47"/>
                    <a:pt x="9" y="47"/>
                  </a:cubicBezTo>
                  <a:cubicBezTo>
                    <a:pt x="11" y="45"/>
                    <a:pt x="11" y="45"/>
                    <a:pt x="9" y="45"/>
                  </a:cubicBezTo>
                  <a:cubicBezTo>
                    <a:pt x="8" y="44"/>
                    <a:pt x="8" y="48"/>
                    <a:pt x="9" y="48"/>
                  </a:cubicBezTo>
                  <a:close/>
                  <a:moveTo>
                    <a:pt x="16" y="45"/>
                  </a:moveTo>
                  <a:cubicBezTo>
                    <a:pt x="17" y="45"/>
                    <a:pt x="16" y="45"/>
                    <a:pt x="17" y="47"/>
                  </a:cubicBezTo>
                  <a:cubicBezTo>
                    <a:pt x="17" y="48"/>
                    <a:pt x="19" y="47"/>
                    <a:pt x="20" y="47"/>
                  </a:cubicBezTo>
                  <a:cubicBezTo>
                    <a:pt x="22" y="47"/>
                    <a:pt x="19" y="48"/>
                    <a:pt x="20" y="50"/>
                  </a:cubicBezTo>
                  <a:cubicBezTo>
                    <a:pt x="22" y="47"/>
                    <a:pt x="22" y="47"/>
                    <a:pt x="22" y="47"/>
                  </a:cubicBezTo>
                  <a:cubicBezTo>
                    <a:pt x="23" y="45"/>
                    <a:pt x="22" y="47"/>
                    <a:pt x="20" y="45"/>
                  </a:cubicBezTo>
                  <a:cubicBezTo>
                    <a:pt x="19" y="45"/>
                    <a:pt x="19" y="41"/>
                    <a:pt x="17" y="41"/>
                  </a:cubicBezTo>
                  <a:cubicBezTo>
                    <a:pt x="17" y="41"/>
                    <a:pt x="17" y="42"/>
                    <a:pt x="17" y="44"/>
                  </a:cubicBezTo>
                  <a:cubicBezTo>
                    <a:pt x="16" y="42"/>
                    <a:pt x="16" y="42"/>
                    <a:pt x="16" y="42"/>
                  </a:cubicBezTo>
                  <a:cubicBezTo>
                    <a:pt x="14" y="42"/>
                    <a:pt x="16" y="44"/>
                    <a:pt x="16" y="44"/>
                  </a:cubicBezTo>
                  <a:cubicBezTo>
                    <a:pt x="16" y="44"/>
                    <a:pt x="13" y="44"/>
                    <a:pt x="14" y="45"/>
                  </a:cubicBezTo>
                  <a:cubicBezTo>
                    <a:pt x="16" y="45"/>
                    <a:pt x="16" y="44"/>
                    <a:pt x="16" y="45"/>
                  </a:cubicBezTo>
                  <a:close/>
                  <a:moveTo>
                    <a:pt x="19" y="58"/>
                  </a:moveTo>
                  <a:cubicBezTo>
                    <a:pt x="19" y="58"/>
                    <a:pt x="17" y="58"/>
                    <a:pt x="17" y="59"/>
                  </a:cubicBezTo>
                  <a:cubicBezTo>
                    <a:pt x="17" y="59"/>
                    <a:pt x="20" y="58"/>
                    <a:pt x="22" y="58"/>
                  </a:cubicBezTo>
                  <a:cubicBezTo>
                    <a:pt x="23" y="58"/>
                    <a:pt x="22" y="56"/>
                    <a:pt x="20" y="56"/>
                  </a:cubicBezTo>
                  <a:cubicBezTo>
                    <a:pt x="19" y="55"/>
                    <a:pt x="19" y="53"/>
                    <a:pt x="17" y="55"/>
                  </a:cubicBezTo>
                  <a:cubicBezTo>
                    <a:pt x="17" y="56"/>
                    <a:pt x="17" y="56"/>
                    <a:pt x="19" y="56"/>
                  </a:cubicBezTo>
                  <a:cubicBezTo>
                    <a:pt x="20" y="56"/>
                    <a:pt x="19" y="56"/>
                    <a:pt x="19" y="58"/>
                  </a:cubicBezTo>
                  <a:close/>
                  <a:moveTo>
                    <a:pt x="17" y="66"/>
                  </a:moveTo>
                  <a:cubicBezTo>
                    <a:pt x="19" y="67"/>
                    <a:pt x="17" y="67"/>
                    <a:pt x="17" y="67"/>
                  </a:cubicBezTo>
                  <a:cubicBezTo>
                    <a:pt x="17" y="69"/>
                    <a:pt x="19" y="67"/>
                    <a:pt x="19" y="67"/>
                  </a:cubicBezTo>
                  <a:cubicBezTo>
                    <a:pt x="20" y="66"/>
                    <a:pt x="19" y="66"/>
                    <a:pt x="19" y="64"/>
                  </a:cubicBezTo>
                  <a:cubicBezTo>
                    <a:pt x="19" y="62"/>
                    <a:pt x="17" y="64"/>
                    <a:pt x="17" y="64"/>
                  </a:cubicBezTo>
                  <a:cubicBezTo>
                    <a:pt x="17" y="62"/>
                    <a:pt x="14" y="66"/>
                    <a:pt x="16" y="66"/>
                  </a:cubicBezTo>
                  <a:cubicBezTo>
                    <a:pt x="17" y="67"/>
                    <a:pt x="17" y="64"/>
                    <a:pt x="17" y="66"/>
                  </a:cubicBezTo>
                  <a:close/>
                  <a:moveTo>
                    <a:pt x="20" y="64"/>
                  </a:moveTo>
                  <a:cubicBezTo>
                    <a:pt x="19" y="62"/>
                    <a:pt x="20" y="61"/>
                    <a:pt x="22" y="61"/>
                  </a:cubicBezTo>
                  <a:cubicBezTo>
                    <a:pt x="23" y="59"/>
                    <a:pt x="20" y="66"/>
                    <a:pt x="20" y="64"/>
                  </a:cubicBezTo>
                  <a:close/>
                  <a:moveTo>
                    <a:pt x="41" y="27"/>
                  </a:moveTo>
                  <a:cubicBezTo>
                    <a:pt x="41" y="27"/>
                    <a:pt x="40" y="25"/>
                    <a:pt x="41" y="25"/>
                  </a:cubicBezTo>
                  <a:cubicBezTo>
                    <a:pt x="41" y="25"/>
                    <a:pt x="43" y="27"/>
                    <a:pt x="41" y="27"/>
                  </a:cubicBezTo>
                  <a:close/>
                  <a:moveTo>
                    <a:pt x="44" y="25"/>
                  </a:moveTo>
                  <a:cubicBezTo>
                    <a:pt x="44" y="27"/>
                    <a:pt x="46" y="25"/>
                    <a:pt x="46" y="24"/>
                  </a:cubicBezTo>
                  <a:cubicBezTo>
                    <a:pt x="46" y="24"/>
                    <a:pt x="44" y="25"/>
                    <a:pt x="44" y="24"/>
                  </a:cubicBezTo>
                  <a:cubicBezTo>
                    <a:pt x="44" y="24"/>
                    <a:pt x="43" y="25"/>
                    <a:pt x="43" y="24"/>
                  </a:cubicBezTo>
                  <a:cubicBezTo>
                    <a:pt x="44" y="22"/>
                    <a:pt x="43" y="22"/>
                    <a:pt x="43" y="22"/>
                  </a:cubicBezTo>
                  <a:cubicBezTo>
                    <a:pt x="41" y="22"/>
                    <a:pt x="40" y="24"/>
                    <a:pt x="41" y="24"/>
                  </a:cubicBezTo>
                  <a:cubicBezTo>
                    <a:pt x="43" y="25"/>
                    <a:pt x="43" y="24"/>
                    <a:pt x="44" y="25"/>
                  </a:cubicBezTo>
                  <a:close/>
                  <a:moveTo>
                    <a:pt x="44" y="27"/>
                  </a:moveTo>
                  <a:cubicBezTo>
                    <a:pt x="44" y="25"/>
                    <a:pt x="44" y="27"/>
                    <a:pt x="44" y="27"/>
                  </a:cubicBezTo>
                  <a:cubicBezTo>
                    <a:pt x="43" y="27"/>
                    <a:pt x="43" y="27"/>
                    <a:pt x="44" y="27"/>
                  </a:cubicBezTo>
                  <a:close/>
                  <a:moveTo>
                    <a:pt x="46" y="21"/>
                  </a:moveTo>
                  <a:cubicBezTo>
                    <a:pt x="47" y="21"/>
                    <a:pt x="47" y="19"/>
                    <a:pt x="47" y="21"/>
                  </a:cubicBezTo>
                  <a:cubicBezTo>
                    <a:pt x="46" y="21"/>
                    <a:pt x="46" y="19"/>
                    <a:pt x="46" y="21"/>
                  </a:cubicBezTo>
                  <a:cubicBezTo>
                    <a:pt x="46" y="22"/>
                    <a:pt x="46" y="21"/>
                    <a:pt x="46" y="21"/>
                  </a:cubicBezTo>
                  <a:close/>
                  <a:moveTo>
                    <a:pt x="46" y="22"/>
                  </a:moveTo>
                  <a:cubicBezTo>
                    <a:pt x="46" y="21"/>
                    <a:pt x="47" y="22"/>
                    <a:pt x="47" y="22"/>
                  </a:cubicBezTo>
                  <a:cubicBezTo>
                    <a:pt x="46" y="24"/>
                    <a:pt x="46" y="24"/>
                    <a:pt x="46" y="22"/>
                  </a:cubicBezTo>
                  <a:close/>
                  <a:moveTo>
                    <a:pt x="43" y="19"/>
                  </a:moveTo>
                  <a:cubicBezTo>
                    <a:pt x="44" y="19"/>
                    <a:pt x="44" y="21"/>
                    <a:pt x="44" y="21"/>
                  </a:cubicBezTo>
                  <a:cubicBezTo>
                    <a:pt x="44" y="21"/>
                    <a:pt x="43" y="21"/>
                    <a:pt x="43" y="19"/>
                  </a:cubicBezTo>
                  <a:close/>
                  <a:moveTo>
                    <a:pt x="58" y="11"/>
                  </a:moveTo>
                  <a:cubicBezTo>
                    <a:pt x="58" y="10"/>
                    <a:pt x="58" y="10"/>
                    <a:pt x="58" y="8"/>
                  </a:cubicBezTo>
                  <a:cubicBezTo>
                    <a:pt x="58" y="8"/>
                    <a:pt x="58" y="8"/>
                    <a:pt x="60" y="5"/>
                  </a:cubicBezTo>
                  <a:cubicBezTo>
                    <a:pt x="60" y="3"/>
                    <a:pt x="58" y="7"/>
                    <a:pt x="58" y="5"/>
                  </a:cubicBezTo>
                  <a:cubicBezTo>
                    <a:pt x="58" y="5"/>
                    <a:pt x="58" y="3"/>
                    <a:pt x="58" y="5"/>
                  </a:cubicBezTo>
                  <a:cubicBezTo>
                    <a:pt x="57" y="7"/>
                    <a:pt x="57" y="5"/>
                    <a:pt x="57" y="3"/>
                  </a:cubicBezTo>
                  <a:cubicBezTo>
                    <a:pt x="58" y="2"/>
                    <a:pt x="53" y="5"/>
                    <a:pt x="55" y="5"/>
                  </a:cubicBezTo>
                  <a:cubicBezTo>
                    <a:pt x="55" y="5"/>
                    <a:pt x="57" y="5"/>
                    <a:pt x="57" y="7"/>
                  </a:cubicBezTo>
                  <a:cubicBezTo>
                    <a:pt x="57" y="7"/>
                    <a:pt x="53" y="7"/>
                    <a:pt x="53" y="8"/>
                  </a:cubicBezTo>
                  <a:cubicBezTo>
                    <a:pt x="53" y="10"/>
                    <a:pt x="55" y="8"/>
                    <a:pt x="55" y="8"/>
                  </a:cubicBezTo>
                  <a:cubicBezTo>
                    <a:pt x="57" y="10"/>
                    <a:pt x="57" y="8"/>
                    <a:pt x="57" y="8"/>
                  </a:cubicBezTo>
                  <a:cubicBezTo>
                    <a:pt x="58" y="10"/>
                    <a:pt x="55" y="11"/>
                    <a:pt x="57" y="13"/>
                  </a:cubicBezTo>
                  <a:cubicBezTo>
                    <a:pt x="58" y="14"/>
                    <a:pt x="58" y="11"/>
                    <a:pt x="58" y="11"/>
                  </a:cubicBezTo>
                  <a:close/>
                  <a:moveTo>
                    <a:pt x="60" y="3"/>
                  </a:moveTo>
                  <a:cubicBezTo>
                    <a:pt x="60" y="2"/>
                    <a:pt x="60" y="2"/>
                    <a:pt x="60" y="2"/>
                  </a:cubicBezTo>
                  <a:cubicBezTo>
                    <a:pt x="58" y="2"/>
                    <a:pt x="58" y="2"/>
                    <a:pt x="58" y="2"/>
                  </a:cubicBezTo>
                  <a:cubicBezTo>
                    <a:pt x="58" y="3"/>
                    <a:pt x="58" y="3"/>
                    <a:pt x="58" y="3"/>
                  </a:cubicBezTo>
                  <a:cubicBezTo>
                    <a:pt x="60" y="5"/>
                    <a:pt x="58" y="3"/>
                    <a:pt x="60" y="3"/>
                  </a:cubicBezTo>
                  <a:close/>
                  <a:moveTo>
                    <a:pt x="60" y="2"/>
                  </a:moveTo>
                  <a:cubicBezTo>
                    <a:pt x="60" y="0"/>
                    <a:pt x="60" y="0"/>
                    <a:pt x="61" y="0"/>
                  </a:cubicBezTo>
                  <a:cubicBezTo>
                    <a:pt x="61" y="0"/>
                    <a:pt x="61" y="2"/>
                    <a:pt x="60" y="2"/>
                  </a:cubicBezTo>
                  <a:close/>
                </a:path>
              </a:pathLst>
            </a:custGeom>
            <a:grpFill/>
            <a:ln w="6350" cmpd="sng">
              <a:solidFill>
                <a:schemeClr val="bg1"/>
              </a:solidFill>
              <a:round/>
              <a:headEnd/>
              <a:tailEnd/>
            </a:ln>
          </p:spPr>
          <p:txBody>
            <a:bodyPr/>
            <a:lstStyle/>
            <a:p>
              <a:endParaRPr lang="en-GB" sz="1539" dirty="0"/>
            </a:p>
          </p:txBody>
        </p:sp>
        <p:sp>
          <p:nvSpPr>
            <p:cNvPr id="578" name="Freeform 202"/>
            <p:cNvSpPr>
              <a:spLocks/>
            </p:cNvSpPr>
            <p:nvPr/>
          </p:nvSpPr>
          <p:spPr bwMode="auto">
            <a:xfrm>
              <a:off x="4764889" y="3027837"/>
              <a:ext cx="12854" cy="9640"/>
            </a:xfrm>
            <a:custGeom>
              <a:avLst/>
              <a:gdLst/>
              <a:ahLst/>
              <a:cxnLst>
                <a:cxn ang="0">
                  <a:pos x="1" y="3"/>
                </a:cxn>
                <a:cxn ang="0">
                  <a:pos x="1" y="0"/>
                </a:cxn>
                <a:cxn ang="0">
                  <a:pos x="3" y="1"/>
                </a:cxn>
                <a:cxn ang="0">
                  <a:pos x="1" y="3"/>
                </a:cxn>
              </a:cxnLst>
              <a:rect l="0" t="0" r="r" b="b"/>
              <a:pathLst>
                <a:path w="4" h="3">
                  <a:moveTo>
                    <a:pt x="1" y="3"/>
                  </a:moveTo>
                  <a:cubicBezTo>
                    <a:pt x="1" y="1"/>
                    <a:pt x="0" y="0"/>
                    <a:pt x="1" y="0"/>
                  </a:cubicBezTo>
                  <a:cubicBezTo>
                    <a:pt x="1" y="0"/>
                    <a:pt x="1" y="0"/>
                    <a:pt x="3" y="1"/>
                  </a:cubicBezTo>
                  <a:cubicBezTo>
                    <a:pt x="4" y="1"/>
                    <a:pt x="3" y="3"/>
                    <a:pt x="1" y="3"/>
                  </a:cubicBezTo>
                </a:path>
              </a:pathLst>
            </a:custGeom>
            <a:grpFill/>
            <a:ln w="6350" cmpd="sng">
              <a:solidFill>
                <a:schemeClr val="bg1"/>
              </a:solidFill>
              <a:round/>
              <a:headEnd/>
              <a:tailEnd/>
            </a:ln>
          </p:spPr>
          <p:txBody>
            <a:bodyPr/>
            <a:lstStyle/>
            <a:p>
              <a:endParaRPr lang="en-GB" sz="1539" dirty="0"/>
            </a:p>
          </p:txBody>
        </p:sp>
        <p:sp>
          <p:nvSpPr>
            <p:cNvPr id="579" name="Freeform 203"/>
            <p:cNvSpPr>
              <a:spLocks/>
            </p:cNvSpPr>
            <p:nvPr/>
          </p:nvSpPr>
          <p:spPr bwMode="auto">
            <a:xfrm>
              <a:off x="4780957" y="3037478"/>
              <a:ext cx="6427" cy="9640"/>
            </a:xfrm>
            <a:custGeom>
              <a:avLst/>
              <a:gdLst/>
              <a:ahLst/>
              <a:cxnLst>
                <a:cxn ang="0">
                  <a:pos x="0" y="1"/>
                </a:cxn>
                <a:cxn ang="0">
                  <a:pos x="2" y="3"/>
                </a:cxn>
                <a:cxn ang="0">
                  <a:pos x="0" y="3"/>
                </a:cxn>
                <a:cxn ang="0">
                  <a:pos x="0" y="1"/>
                </a:cxn>
              </a:cxnLst>
              <a:rect l="0" t="0" r="r" b="b"/>
              <a:pathLst>
                <a:path w="2" h="3">
                  <a:moveTo>
                    <a:pt x="0" y="1"/>
                  </a:moveTo>
                  <a:cubicBezTo>
                    <a:pt x="0" y="0"/>
                    <a:pt x="2" y="1"/>
                    <a:pt x="2" y="3"/>
                  </a:cubicBezTo>
                  <a:cubicBezTo>
                    <a:pt x="2" y="3"/>
                    <a:pt x="2" y="3"/>
                    <a:pt x="0" y="3"/>
                  </a:cubicBezTo>
                  <a:cubicBezTo>
                    <a:pt x="0" y="1"/>
                    <a:pt x="0" y="1"/>
                    <a:pt x="0" y="1"/>
                  </a:cubicBezTo>
                </a:path>
              </a:pathLst>
            </a:custGeom>
            <a:grpFill/>
            <a:ln w="6350" cmpd="sng">
              <a:solidFill>
                <a:schemeClr val="bg1"/>
              </a:solidFill>
              <a:round/>
              <a:headEnd/>
              <a:tailEnd/>
            </a:ln>
          </p:spPr>
          <p:txBody>
            <a:bodyPr/>
            <a:lstStyle/>
            <a:p>
              <a:endParaRPr lang="en-GB" sz="1539" dirty="0"/>
            </a:p>
          </p:txBody>
        </p:sp>
        <p:sp>
          <p:nvSpPr>
            <p:cNvPr id="580" name="Freeform 204"/>
            <p:cNvSpPr>
              <a:spLocks/>
            </p:cNvSpPr>
            <p:nvPr/>
          </p:nvSpPr>
          <p:spPr bwMode="auto">
            <a:xfrm>
              <a:off x="4777744" y="3053546"/>
              <a:ext cx="9641" cy="11247"/>
            </a:xfrm>
            <a:custGeom>
              <a:avLst/>
              <a:gdLst/>
              <a:ahLst/>
              <a:cxnLst>
                <a:cxn ang="0">
                  <a:pos x="0" y="0"/>
                </a:cxn>
                <a:cxn ang="0">
                  <a:pos x="1" y="0"/>
                </a:cxn>
                <a:cxn ang="0">
                  <a:pos x="3" y="3"/>
                </a:cxn>
                <a:cxn ang="0">
                  <a:pos x="1" y="3"/>
                </a:cxn>
                <a:cxn ang="0">
                  <a:pos x="0" y="0"/>
                </a:cxn>
              </a:cxnLst>
              <a:rect l="0" t="0" r="r" b="b"/>
              <a:pathLst>
                <a:path w="3" h="4">
                  <a:moveTo>
                    <a:pt x="0" y="0"/>
                  </a:moveTo>
                  <a:cubicBezTo>
                    <a:pt x="1" y="0"/>
                    <a:pt x="0" y="0"/>
                    <a:pt x="1" y="0"/>
                  </a:cubicBezTo>
                  <a:cubicBezTo>
                    <a:pt x="3" y="1"/>
                    <a:pt x="1" y="3"/>
                    <a:pt x="3" y="3"/>
                  </a:cubicBezTo>
                  <a:cubicBezTo>
                    <a:pt x="3" y="3"/>
                    <a:pt x="3" y="4"/>
                    <a:pt x="1" y="3"/>
                  </a:cubicBezTo>
                  <a:cubicBezTo>
                    <a:pt x="1" y="1"/>
                    <a:pt x="0" y="0"/>
                    <a:pt x="0" y="0"/>
                  </a:cubicBezTo>
                </a:path>
              </a:pathLst>
            </a:custGeom>
            <a:grpFill/>
            <a:ln w="6350" cmpd="sng">
              <a:solidFill>
                <a:schemeClr val="bg1"/>
              </a:solidFill>
              <a:round/>
              <a:headEnd/>
              <a:tailEnd/>
            </a:ln>
          </p:spPr>
          <p:txBody>
            <a:bodyPr/>
            <a:lstStyle/>
            <a:p>
              <a:endParaRPr lang="en-GB" sz="1539" dirty="0"/>
            </a:p>
          </p:txBody>
        </p:sp>
        <p:sp>
          <p:nvSpPr>
            <p:cNvPr id="581" name="Freeform 205"/>
            <p:cNvSpPr>
              <a:spLocks/>
            </p:cNvSpPr>
            <p:nvPr/>
          </p:nvSpPr>
          <p:spPr bwMode="auto">
            <a:xfrm>
              <a:off x="4774530" y="3021411"/>
              <a:ext cx="12854" cy="19281"/>
            </a:xfrm>
            <a:custGeom>
              <a:avLst/>
              <a:gdLst/>
              <a:ahLst/>
              <a:cxnLst>
                <a:cxn ang="0">
                  <a:pos x="0" y="2"/>
                </a:cxn>
                <a:cxn ang="0">
                  <a:pos x="0" y="0"/>
                </a:cxn>
                <a:cxn ang="0">
                  <a:pos x="1" y="2"/>
                </a:cxn>
                <a:cxn ang="0">
                  <a:pos x="3" y="3"/>
                </a:cxn>
                <a:cxn ang="0">
                  <a:pos x="3" y="5"/>
                </a:cxn>
                <a:cxn ang="0">
                  <a:pos x="0" y="2"/>
                </a:cxn>
              </a:cxnLst>
              <a:rect l="0" t="0" r="r" b="b"/>
              <a:pathLst>
                <a:path w="4" h="6">
                  <a:moveTo>
                    <a:pt x="0" y="2"/>
                  </a:moveTo>
                  <a:cubicBezTo>
                    <a:pt x="0" y="2"/>
                    <a:pt x="0" y="2"/>
                    <a:pt x="0" y="0"/>
                  </a:cubicBezTo>
                  <a:cubicBezTo>
                    <a:pt x="0" y="0"/>
                    <a:pt x="0" y="0"/>
                    <a:pt x="1" y="2"/>
                  </a:cubicBezTo>
                  <a:cubicBezTo>
                    <a:pt x="1" y="3"/>
                    <a:pt x="1" y="2"/>
                    <a:pt x="3" y="3"/>
                  </a:cubicBezTo>
                  <a:cubicBezTo>
                    <a:pt x="4" y="5"/>
                    <a:pt x="4" y="6"/>
                    <a:pt x="3" y="5"/>
                  </a:cubicBezTo>
                  <a:cubicBezTo>
                    <a:pt x="1" y="2"/>
                    <a:pt x="1" y="3"/>
                    <a:pt x="0" y="2"/>
                  </a:cubicBezTo>
                </a:path>
              </a:pathLst>
            </a:custGeom>
            <a:grpFill/>
            <a:ln w="6350" cmpd="sng">
              <a:solidFill>
                <a:schemeClr val="bg1"/>
              </a:solidFill>
              <a:round/>
              <a:headEnd/>
              <a:tailEnd/>
            </a:ln>
          </p:spPr>
          <p:txBody>
            <a:bodyPr/>
            <a:lstStyle/>
            <a:p>
              <a:endParaRPr lang="en-GB" sz="1539" dirty="0"/>
            </a:p>
          </p:txBody>
        </p:sp>
        <p:sp>
          <p:nvSpPr>
            <p:cNvPr id="582" name="Freeform 206"/>
            <p:cNvSpPr>
              <a:spLocks/>
            </p:cNvSpPr>
            <p:nvPr/>
          </p:nvSpPr>
          <p:spPr bwMode="auto">
            <a:xfrm>
              <a:off x="4777744" y="3021411"/>
              <a:ext cx="12854" cy="9640"/>
            </a:xfrm>
            <a:custGeom>
              <a:avLst/>
              <a:gdLst/>
              <a:ahLst/>
              <a:cxnLst>
                <a:cxn ang="0">
                  <a:pos x="1" y="3"/>
                </a:cxn>
                <a:cxn ang="0">
                  <a:pos x="0" y="0"/>
                </a:cxn>
                <a:cxn ang="0">
                  <a:pos x="0" y="0"/>
                </a:cxn>
                <a:cxn ang="0">
                  <a:pos x="1" y="0"/>
                </a:cxn>
                <a:cxn ang="0">
                  <a:pos x="3" y="2"/>
                </a:cxn>
                <a:cxn ang="0">
                  <a:pos x="3" y="2"/>
                </a:cxn>
                <a:cxn ang="0">
                  <a:pos x="1" y="3"/>
                </a:cxn>
              </a:cxnLst>
              <a:rect l="0" t="0" r="r" b="b"/>
              <a:pathLst>
                <a:path w="4" h="3">
                  <a:moveTo>
                    <a:pt x="1" y="3"/>
                  </a:moveTo>
                  <a:cubicBezTo>
                    <a:pt x="1" y="2"/>
                    <a:pt x="0" y="2"/>
                    <a:pt x="0" y="0"/>
                  </a:cubicBezTo>
                  <a:cubicBezTo>
                    <a:pt x="0" y="0"/>
                    <a:pt x="0" y="0"/>
                    <a:pt x="0" y="0"/>
                  </a:cubicBezTo>
                  <a:cubicBezTo>
                    <a:pt x="1" y="0"/>
                    <a:pt x="0" y="0"/>
                    <a:pt x="1" y="0"/>
                  </a:cubicBezTo>
                  <a:cubicBezTo>
                    <a:pt x="3" y="0"/>
                    <a:pt x="1" y="2"/>
                    <a:pt x="3" y="2"/>
                  </a:cubicBezTo>
                  <a:cubicBezTo>
                    <a:pt x="4" y="2"/>
                    <a:pt x="3" y="2"/>
                    <a:pt x="3" y="2"/>
                  </a:cubicBezTo>
                  <a:cubicBezTo>
                    <a:pt x="4" y="3"/>
                    <a:pt x="3" y="3"/>
                    <a:pt x="1" y="3"/>
                  </a:cubicBezTo>
                </a:path>
              </a:pathLst>
            </a:custGeom>
            <a:grpFill/>
            <a:ln w="6350" cmpd="sng">
              <a:solidFill>
                <a:schemeClr val="bg1"/>
              </a:solidFill>
              <a:round/>
              <a:headEnd/>
              <a:tailEnd/>
            </a:ln>
          </p:spPr>
          <p:txBody>
            <a:bodyPr/>
            <a:lstStyle/>
            <a:p>
              <a:endParaRPr lang="en-GB" sz="1539" dirty="0"/>
            </a:p>
          </p:txBody>
        </p:sp>
        <p:sp>
          <p:nvSpPr>
            <p:cNvPr id="583" name="Freeform 207"/>
            <p:cNvSpPr>
              <a:spLocks/>
            </p:cNvSpPr>
            <p:nvPr/>
          </p:nvSpPr>
          <p:spPr bwMode="auto">
            <a:xfrm>
              <a:off x="4787385" y="3018197"/>
              <a:ext cx="8034" cy="9640"/>
            </a:xfrm>
            <a:custGeom>
              <a:avLst/>
              <a:gdLst/>
              <a:ahLst/>
              <a:cxnLst>
                <a:cxn ang="0">
                  <a:pos x="1" y="3"/>
                </a:cxn>
                <a:cxn ang="0">
                  <a:pos x="1" y="1"/>
                </a:cxn>
                <a:cxn ang="0">
                  <a:pos x="1" y="1"/>
                </a:cxn>
                <a:cxn ang="0">
                  <a:pos x="1" y="3"/>
                </a:cxn>
                <a:cxn ang="0">
                  <a:pos x="1" y="3"/>
                </a:cxn>
              </a:cxnLst>
              <a:rect l="0" t="0" r="r" b="b"/>
              <a:pathLst>
                <a:path w="3" h="3">
                  <a:moveTo>
                    <a:pt x="1" y="3"/>
                  </a:moveTo>
                  <a:cubicBezTo>
                    <a:pt x="0" y="3"/>
                    <a:pt x="1" y="1"/>
                    <a:pt x="1" y="1"/>
                  </a:cubicBezTo>
                  <a:cubicBezTo>
                    <a:pt x="0" y="0"/>
                    <a:pt x="1" y="1"/>
                    <a:pt x="1" y="1"/>
                  </a:cubicBezTo>
                  <a:cubicBezTo>
                    <a:pt x="1" y="3"/>
                    <a:pt x="3" y="3"/>
                    <a:pt x="1" y="3"/>
                  </a:cubicBezTo>
                  <a:cubicBezTo>
                    <a:pt x="1" y="3"/>
                    <a:pt x="1" y="3"/>
                    <a:pt x="1" y="3"/>
                  </a:cubicBezTo>
                </a:path>
              </a:pathLst>
            </a:custGeom>
            <a:grpFill/>
            <a:ln w="6350" cmpd="sng">
              <a:solidFill>
                <a:schemeClr val="bg1"/>
              </a:solidFill>
              <a:round/>
              <a:headEnd/>
              <a:tailEnd/>
            </a:ln>
          </p:spPr>
          <p:txBody>
            <a:bodyPr/>
            <a:lstStyle/>
            <a:p>
              <a:endParaRPr lang="en-GB" sz="1539" dirty="0"/>
            </a:p>
          </p:txBody>
        </p:sp>
        <p:sp>
          <p:nvSpPr>
            <p:cNvPr id="584" name="Freeform 208"/>
            <p:cNvSpPr>
              <a:spLocks/>
            </p:cNvSpPr>
            <p:nvPr/>
          </p:nvSpPr>
          <p:spPr bwMode="auto">
            <a:xfrm>
              <a:off x="4787385" y="3018197"/>
              <a:ext cx="3213" cy="9640"/>
            </a:xfrm>
            <a:custGeom>
              <a:avLst/>
              <a:gdLst/>
              <a:ahLst/>
              <a:cxnLst>
                <a:cxn ang="0">
                  <a:pos x="0" y="1"/>
                </a:cxn>
                <a:cxn ang="0">
                  <a:pos x="0" y="0"/>
                </a:cxn>
                <a:cxn ang="0">
                  <a:pos x="0" y="1"/>
                </a:cxn>
              </a:cxnLst>
              <a:rect l="0" t="0" r="r" b="b"/>
              <a:pathLst>
                <a:path w="1" h="3">
                  <a:moveTo>
                    <a:pt x="0" y="1"/>
                  </a:moveTo>
                  <a:cubicBezTo>
                    <a:pt x="0" y="3"/>
                    <a:pt x="0" y="1"/>
                    <a:pt x="0" y="0"/>
                  </a:cubicBezTo>
                  <a:cubicBezTo>
                    <a:pt x="0" y="0"/>
                    <a:pt x="1" y="1"/>
                    <a:pt x="0" y="1"/>
                  </a:cubicBezTo>
                </a:path>
              </a:pathLst>
            </a:custGeom>
            <a:grpFill/>
            <a:ln w="6350" cmpd="sng">
              <a:solidFill>
                <a:schemeClr val="bg1"/>
              </a:solidFill>
              <a:round/>
              <a:headEnd/>
              <a:tailEnd/>
            </a:ln>
          </p:spPr>
          <p:txBody>
            <a:bodyPr/>
            <a:lstStyle/>
            <a:p>
              <a:endParaRPr lang="en-GB" sz="1539" dirty="0"/>
            </a:p>
          </p:txBody>
        </p:sp>
        <p:sp>
          <p:nvSpPr>
            <p:cNvPr id="585" name="Freeform 209"/>
            <p:cNvSpPr>
              <a:spLocks noEditPoints="1"/>
            </p:cNvSpPr>
            <p:nvPr/>
          </p:nvSpPr>
          <p:spPr bwMode="auto">
            <a:xfrm>
              <a:off x="4715080" y="3729988"/>
              <a:ext cx="342245" cy="273148"/>
            </a:xfrm>
            <a:custGeom>
              <a:avLst/>
              <a:gdLst/>
              <a:ahLst/>
              <a:cxnLst>
                <a:cxn ang="0">
                  <a:pos x="3" y="16"/>
                </a:cxn>
                <a:cxn ang="0">
                  <a:pos x="2" y="11"/>
                </a:cxn>
                <a:cxn ang="0">
                  <a:pos x="8" y="6"/>
                </a:cxn>
                <a:cxn ang="0">
                  <a:pos x="11" y="2"/>
                </a:cxn>
                <a:cxn ang="0">
                  <a:pos x="22" y="3"/>
                </a:cxn>
                <a:cxn ang="0">
                  <a:pos x="32" y="3"/>
                </a:cxn>
                <a:cxn ang="0">
                  <a:pos x="49" y="5"/>
                </a:cxn>
                <a:cxn ang="0">
                  <a:pos x="57" y="5"/>
                </a:cxn>
                <a:cxn ang="0">
                  <a:pos x="61" y="5"/>
                </a:cxn>
                <a:cxn ang="0">
                  <a:pos x="64" y="8"/>
                </a:cxn>
                <a:cxn ang="0">
                  <a:pos x="71" y="11"/>
                </a:cxn>
                <a:cxn ang="0">
                  <a:pos x="75" y="12"/>
                </a:cxn>
                <a:cxn ang="0">
                  <a:pos x="80" y="12"/>
                </a:cxn>
                <a:cxn ang="0">
                  <a:pos x="87" y="14"/>
                </a:cxn>
                <a:cxn ang="0">
                  <a:pos x="89" y="16"/>
                </a:cxn>
                <a:cxn ang="0">
                  <a:pos x="95" y="16"/>
                </a:cxn>
                <a:cxn ang="0">
                  <a:pos x="100" y="16"/>
                </a:cxn>
                <a:cxn ang="0">
                  <a:pos x="101" y="20"/>
                </a:cxn>
                <a:cxn ang="0">
                  <a:pos x="93" y="28"/>
                </a:cxn>
                <a:cxn ang="0">
                  <a:pos x="81" y="33"/>
                </a:cxn>
                <a:cxn ang="0">
                  <a:pos x="81" y="37"/>
                </a:cxn>
                <a:cxn ang="0">
                  <a:pos x="74" y="52"/>
                </a:cxn>
                <a:cxn ang="0">
                  <a:pos x="77" y="58"/>
                </a:cxn>
                <a:cxn ang="0">
                  <a:pos x="69" y="69"/>
                </a:cxn>
                <a:cxn ang="0">
                  <a:pos x="66" y="70"/>
                </a:cxn>
                <a:cxn ang="0">
                  <a:pos x="57" y="78"/>
                </a:cxn>
                <a:cxn ang="0">
                  <a:pos x="46" y="80"/>
                </a:cxn>
                <a:cxn ang="0">
                  <a:pos x="40" y="81"/>
                </a:cxn>
                <a:cxn ang="0">
                  <a:pos x="34" y="83"/>
                </a:cxn>
                <a:cxn ang="0">
                  <a:pos x="31" y="86"/>
                </a:cxn>
                <a:cxn ang="0">
                  <a:pos x="28" y="86"/>
                </a:cxn>
                <a:cxn ang="0">
                  <a:pos x="23" y="78"/>
                </a:cxn>
                <a:cxn ang="0">
                  <a:pos x="16" y="73"/>
                </a:cxn>
                <a:cxn ang="0">
                  <a:pos x="19" y="66"/>
                </a:cxn>
                <a:cxn ang="0">
                  <a:pos x="19" y="62"/>
                </a:cxn>
                <a:cxn ang="0">
                  <a:pos x="19" y="56"/>
                </a:cxn>
                <a:cxn ang="0">
                  <a:pos x="17" y="52"/>
                </a:cxn>
                <a:cxn ang="0">
                  <a:pos x="17" y="47"/>
                </a:cxn>
                <a:cxn ang="0">
                  <a:pos x="20" y="42"/>
                </a:cxn>
                <a:cxn ang="0">
                  <a:pos x="20" y="33"/>
                </a:cxn>
                <a:cxn ang="0">
                  <a:pos x="25" y="25"/>
                </a:cxn>
                <a:cxn ang="0">
                  <a:pos x="20" y="20"/>
                </a:cxn>
                <a:cxn ang="0">
                  <a:pos x="14" y="22"/>
                </a:cxn>
                <a:cxn ang="0">
                  <a:pos x="10" y="22"/>
                </a:cxn>
                <a:cxn ang="0">
                  <a:pos x="11" y="19"/>
                </a:cxn>
                <a:cxn ang="0">
                  <a:pos x="5" y="22"/>
                </a:cxn>
                <a:cxn ang="0">
                  <a:pos x="3" y="16"/>
                </a:cxn>
                <a:cxn ang="0">
                  <a:pos x="97" y="48"/>
                </a:cxn>
                <a:cxn ang="0">
                  <a:pos x="98" y="52"/>
                </a:cxn>
                <a:cxn ang="0">
                  <a:pos x="103" y="47"/>
                </a:cxn>
                <a:cxn ang="0">
                  <a:pos x="101" y="45"/>
                </a:cxn>
                <a:cxn ang="0">
                  <a:pos x="95" y="48"/>
                </a:cxn>
                <a:cxn ang="0">
                  <a:pos x="97" y="48"/>
                </a:cxn>
                <a:cxn ang="0">
                  <a:pos x="109" y="44"/>
                </a:cxn>
                <a:cxn ang="0">
                  <a:pos x="109" y="44"/>
                </a:cxn>
                <a:cxn ang="0">
                  <a:pos x="106" y="44"/>
                </a:cxn>
                <a:cxn ang="0">
                  <a:pos x="109" y="44"/>
                </a:cxn>
                <a:cxn ang="0">
                  <a:pos x="87" y="53"/>
                </a:cxn>
                <a:cxn ang="0">
                  <a:pos x="84" y="56"/>
                </a:cxn>
                <a:cxn ang="0">
                  <a:pos x="87" y="53"/>
                </a:cxn>
              </a:cxnLst>
              <a:rect l="0" t="0" r="r" b="b"/>
              <a:pathLst>
                <a:path w="110" h="88">
                  <a:moveTo>
                    <a:pt x="3" y="16"/>
                  </a:moveTo>
                  <a:cubicBezTo>
                    <a:pt x="2" y="12"/>
                    <a:pt x="3" y="11"/>
                    <a:pt x="2" y="11"/>
                  </a:cubicBezTo>
                  <a:cubicBezTo>
                    <a:pt x="0" y="9"/>
                    <a:pt x="3" y="6"/>
                    <a:pt x="8" y="6"/>
                  </a:cubicBezTo>
                  <a:cubicBezTo>
                    <a:pt x="11" y="6"/>
                    <a:pt x="8" y="3"/>
                    <a:pt x="11" y="2"/>
                  </a:cubicBezTo>
                  <a:cubicBezTo>
                    <a:pt x="16" y="0"/>
                    <a:pt x="16" y="3"/>
                    <a:pt x="22" y="3"/>
                  </a:cubicBezTo>
                  <a:cubicBezTo>
                    <a:pt x="28" y="3"/>
                    <a:pt x="28" y="2"/>
                    <a:pt x="32" y="3"/>
                  </a:cubicBezTo>
                  <a:cubicBezTo>
                    <a:pt x="40" y="6"/>
                    <a:pt x="43" y="3"/>
                    <a:pt x="49" y="5"/>
                  </a:cubicBezTo>
                  <a:cubicBezTo>
                    <a:pt x="54" y="6"/>
                    <a:pt x="52" y="3"/>
                    <a:pt x="57" y="5"/>
                  </a:cubicBezTo>
                  <a:cubicBezTo>
                    <a:pt x="58" y="6"/>
                    <a:pt x="60" y="5"/>
                    <a:pt x="61" y="5"/>
                  </a:cubicBezTo>
                  <a:cubicBezTo>
                    <a:pt x="63" y="6"/>
                    <a:pt x="64" y="5"/>
                    <a:pt x="64" y="8"/>
                  </a:cubicBezTo>
                  <a:cubicBezTo>
                    <a:pt x="64" y="9"/>
                    <a:pt x="69" y="8"/>
                    <a:pt x="71" y="11"/>
                  </a:cubicBezTo>
                  <a:cubicBezTo>
                    <a:pt x="71" y="12"/>
                    <a:pt x="74" y="11"/>
                    <a:pt x="75" y="12"/>
                  </a:cubicBezTo>
                  <a:cubicBezTo>
                    <a:pt x="77" y="14"/>
                    <a:pt x="77" y="11"/>
                    <a:pt x="80" y="12"/>
                  </a:cubicBezTo>
                  <a:cubicBezTo>
                    <a:pt x="83" y="12"/>
                    <a:pt x="78" y="8"/>
                    <a:pt x="87" y="14"/>
                  </a:cubicBezTo>
                  <a:cubicBezTo>
                    <a:pt x="87" y="16"/>
                    <a:pt x="89" y="16"/>
                    <a:pt x="89" y="16"/>
                  </a:cubicBezTo>
                  <a:cubicBezTo>
                    <a:pt x="93" y="17"/>
                    <a:pt x="93" y="16"/>
                    <a:pt x="95" y="16"/>
                  </a:cubicBezTo>
                  <a:cubicBezTo>
                    <a:pt x="98" y="17"/>
                    <a:pt x="97" y="16"/>
                    <a:pt x="100" y="16"/>
                  </a:cubicBezTo>
                  <a:cubicBezTo>
                    <a:pt x="104" y="19"/>
                    <a:pt x="100" y="17"/>
                    <a:pt x="101" y="20"/>
                  </a:cubicBezTo>
                  <a:cubicBezTo>
                    <a:pt x="103" y="23"/>
                    <a:pt x="93" y="25"/>
                    <a:pt x="93" y="28"/>
                  </a:cubicBezTo>
                  <a:cubicBezTo>
                    <a:pt x="92" y="30"/>
                    <a:pt x="83" y="30"/>
                    <a:pt x="81" y="33"/>
                  </a:cubicBezTo>
                  <a:cubicBezTo>
                    <a:pt x="81" y="36"/>
                    <a:pt x="86" y="34"/>
                    <a:pt x="81" y="37"/>
                  </a:cubicBezTo>
                  <a:cubicBezTo>
                    <a:pt x="78" y="37"/>
                    <a:pt x="72" y="47"/>
                    <a:pt x="74" y="52"/>
                  </a:cubicBezTo>
                  <a:cubicBezTo>
                    <a:pt x="74" y="56"/>
                    <a:pt x="77" y="56"/>
                    <a:pt x="77" y="58"/>
                  </a:cubicBezTo>
                  <a:cubicBezTo>
                    <a:pt x="77" y="58"/>
                    <a:pt x="68" y="62"/>
                    <a:pt x="69" y="69"/>
                  </a:cubicBezTo>
                  <a:cubicBezTo>
                    <a:pt x="69" y="70"/>
                    <a:pt x="69" y="70"/>
                    <a:pt x="66" y="70"/>
                  </a:cubicBezTo>
                  <a:cubicBezTo>
                    <a:pt x="60" y="70"/>
                    <a:pt x="60" y="81"/>
                    <a:pt x="57" y="78"/>
                  </a:cubicBezTo>
                  <a:cubicBezTo>
                    <a:pt x="55" y="77"/>
                    <a:pt x="51" y="81"/>
                    <a:pt x="46" y="80"/>
                  </a:cubicBezTo>
                  <a:cubicBezTo>
                    <a:pt x="43" y="78"/>
                    <a:pt x="40" y="80"/>
                    <a:pt x="40" y="81"/>
                  </a:cubicBezTo>
                  <a:cubicBezTo>
                    <a:pt x="38" y="83"/>
                    <a:pt x="35" y="81"/>
                    <a:pt x="34" y="83"/>
                  </a:cubicBezTo>
                  <a:cubicBezTo>
                    <a:pt x="32" y="86"/>
                    <a:pt x="32" y="86"/>
                    <a:pt x="31" y="86"/>
                  </a:cubicBezTo>
                  <a:cubicBezTo>
                    <a:pt x="31" y="88"/>
                    <a:pt x="31" y="88"/>
                    <a:pt x="28" y="86"/>
                  </a:cubicBezTo>
                  <a:cubicBezTo>
                    <a:pt x="25" y="83"/>
                    <a:pt x="23" y="81"/>
                    <a:pt x="23" y="78"/>
                  </a:cubicBezTo>
                  <a:cubicBezTo>
                    <a:pt x="23" y="77"/>
                    <a:pt x="20" y="72"/>
                    <a:pt x="16" y="73"/>
                  </a:cubicBezTo>
                  <a:cubicBezTo>
                    <a:pt x="16" y="72"/>
                    <a:pt x="16" y="67"/>
                    <a:pt x="19" y="66"/>
                  </a:cubicBezTo>
                  <a:cubicBezTo>
                    <a:pt x="22" y="62"/>
                    <a:pt x="20" y="62"/>
                    <a:pt x="19" y="62"/>
                  </a:cubicBezTo>
                  <a:cubicBezTo>
                    <a:pt x="17" y="62"/>
                    <a:pt x="16" y="61"/>
                    <a:pt x="19" y="56"/>
                  </a:cubicBezTo>
                  <a:cubicBezTo>
                    <a:pt x="22" y="52"/>
                    <a:pt x="19" y="55"/>
                    <a:pt x="17" y="52"/>
                  </a:cubicBezTo>
                  <a:cubicBezTo>
                    <a:pt x="17" y="47"/>
                    <a:pt x="14" y="47"/>
                    <a:pt x="17" y="47"/>
                  </a:cubicBezTo>
                  <a:cubicBezTo>
                    <a:pt x="20" y="47"/>
                    <a:pt x="20" y="45"/>
                    <a:pt x="20" y="42"/>
                  </a:cubicBezTo>
                  <a:cubicBezTo>
                    <a:pt x="19" y="41"/>
                    <a:pt x="22" y="41"/>
                    <a:pt x="20" y="33"/>
                  </a:cubicBezTo>
                  <a:cubicBezTo>
                    <a:pt x="20" y="31"/>
                    <a:pt x="29" y="25"/>
                    <a:pt x="25" y="25"/>
                  </a:cubicBezTo>
                  <a:cubicBezTo>
                    <a:pt x="22" y="23"/>
                    <a:pt x="25" y="22"/>
                    <a:pt x="20" y="20"/>
                  </a:cubicBezTo>
                  <a:cubicBezTo>
                    <a:pt x="16" y="20"/>
                    <a:pt x="19" y="23"/>
                    <a:pt x="14" y="22"/>
                  </a:cubicBezTo>
                  <a:cubicBezTo>
                    <a:pt x="11" y="20"/>
                    <a:pt x="11" y="23"/>
                    <a:pt x="10" y="22"/>
                  </a:cubicBezTo>
                  <a:cubicBezTo>
                    <a:pt x="8" y="22"/>
                    <a:pt x="13" y="20"/>
                    <a:pt x="11" y="19"/>
                  </a:cubicBezTo>
                  <a:cubicBezTo>
                    <a:pt x="10" y="19"/>
                    <a:pt x="10" y="19"/>
                    <a:pt x="5" y="22"/>
                  </a:cubicBezTo>
                  <a:cubicBezTo>
                    <a:pt x="3" y="20"/>
                    <a:pt x="5" y="17"/>
                    <a:pt x="3" y="16"/>
                  </a:cubicBezTo>
                  <a:close/>
                  <a:moveTo>
                    <a:pt x="97" y="48"/>
                  </a:moveTo>
                  <a:cubicBezTo>
                    <a:pt x="98" y="48"/>
                    <a:pt x="97" y="50"/>
                    <a:pt x="98" y="52"/>
                  </a:cubicBezTo>
                  <a:cubicBezTo>
                    <a:pt x="101" y="52"/>
                    <a:pt x="101" y="48"/>
                    <a:pt x="103" y="47"/>
                  </a:cubicBezTo>
                  <a:cubicBezTo>
                    <a:pt x="104" y="44"/>
                    <a:pt x="101" y="47"/>
                    <a:pt x="101" y="45"/>
                  </a:cubicBezTo>
                  <a:cubicBezTo>
                    <a:pt x="100" y="42"/>
                    <a:pt x="93" y="47"/>
                    <a:pt x="95" y="48"/>
                  </a:cubicBezTo>
                  <a:cubicBezTo>
                    <a:pt x="95" y="48"/>
                    <a:pt x="93" y="48"/>
                    <a:pt x="97" y="48"/>
                  </a:cubicBezTo>
                  <a:close/>
                  <a:moveTo>
                    <a:pt x="109" y="44"/>
                  </a:moveTo>
                  <a:cubicBezTo>
                    <a:pt x="109" y="45"/>
                    <a:pt x="110" y="45"/>
                    <a:pt x="109" y="44"/>
                  </a:cubicBezTo>
                  <a:cubicBezTo>
                    <a:pt x="109" y="42"/>
                    <a:pt x="106" y="42"/>
                    <a:pt x="106" y="44"/>
                  </a:cubicBezTo>
                  <a:cubicBezTo>
                    <a:pt x="106" y="44"/>
                    <a:pt x="107" y="44"/>
                    <a:pt x="109" y="44"/>
                  </a:cubicBezTo>
                  <a:close/>
                  <a:moveTo>
                    <a:pt x="87" y="53"/>
                  </a:moveTo>
                  <a:cubicBezTo>
                    <a:pt x="89" y="55"/>
                    <a:pt x="86" y="56"/>
                    <a:pt x="84" y="56"/>
                  </a:cubicBezTo>
                  <a:cubicBezTo>
                    <a:pt x="84" y="55"/>
                    <a:pt x="86" y="52"/>
                    <a:pt x="87" y="53"/>
                  </a:cubicBezTo>
                  <a:close/>
                </a:path>
              </a:pathLst>
            </a:custGeom>
            <a:grpFill/>
            <a:ln w="6350" cmpd="sng">
              <a:solidFill>
                <a:schemeClr val="bg1"/>
              </a:solidFill>
              <a:round/>
              <a:headEnd/>
              <a:tailEnd/>
            </a:ln>
          </p:spPr>
          <p:txBody>
            <a:bodyPr/>
            <a:lstStyle/>
            <a:p>
              <a:endParaRPr lang="en-GB" sz="1539" dirty="0"/>
            </a:p>
          </p:txBody>
        </p:sp>
        <p:sp>
          <p:nvSpPr>
            <p:cNvPr id="586" name="Freeform 210"/>
            <p:cNvSpPr>
              <a:spLocks noEditPoints="1"/>
            </p:cNvSpPr>
            <p:nvPr/>
          </p:nvSpPr>
          <p:spPr bwMode="auto">
            <a:xfrm>
              <a:off x="7843484" y="4559073"/>
              <a:ext cx="241017" cy="457924"/>
            </a:xfrm>
            <a:custGeom>
              <a:avLst/>
              <a:gdLst/>
              <a:ahLst/>
              <a:cxnLst>
                <a:cxn ang="0">
                  <a:pos x="38" y="38"/>
                </a:cxn>
                <a:cxn ang="0">
                  <a:pos x="56" y="52"/>
                </a:cxn>
                <a:cxn ang="0">
                  <a:pos x="59" y="78"/>
                </a:cxn>
                <a:cxn ang="0">
                  <a:pos x="62" y="84"/>
                </a:cxn>
                <a:cxn ang="0">
                  <a:pos x="64" y="81"/>
                </a:cxn>
                <a:cxn ang="0">
                  <a:pos x="58" y="72"/>
                </a:cxn>
                <a:cxn ang="0">
                  <a:pos x="48" y="95"/>
                </a:cxn>
                <a:cxn ang="0">
                  <a:pos x="47" y="78"/>
                </a:cxn>
                <a:cxn ang="0">
                  <a:pos x="42" y="91"/>
                </a:cxn>
                <a:cxn ang="0">
                  <a:pos x="45" y="80"/>
                </a:cxn>
                <a:cxn ang="0">
                  <a:pos x="53" y="66"/>
                </a:cxn>
                <a:cxn ang="0">
                  <a:pos x="50" y="66"/>
                </a:cxn>
                <a:cxn ang="0">
                  <a:pos x="68" y="80"/>
                </a:cxn>
                <a:cxn ang="0">
                  <a:pos x="53" y="77"/>
                </a:cxn>
                <a:cxn ang="0">
                  <a:pos x="55" y="81"/>
                </a:cxn>
                <a:cxn ang="0">
                  <a:pos x="50" y="87"/>
                </a:cxn>
                <a:cxn ang="0">
                  <a:pos x="59" y="89"/>
                </a:cxn>
                <a:cxn ang="0">
                  <a:pos x="55" y="87"/>
                </a:cxn>
                <a:cxn ang="0">
                  <a:pos x="41" y="114"/>
                </a:cxn>
                <a:cxn ang="0">
                  <a:pos x="47" y="111"/>
                </a:cxn>
                <a:cxn ang="0">
                  <a:pos x="53" y="109"/>
                </a:cxn>
                <a:cxn ang="0">
                  <a:pos x="56" y="123"/>
                </a:cxn>
                <a:cxn ang="0">
                  <a:pos x="67" y="130"/>
                </a:cxn>
                <a:cxn ang="0">
                  <a:pos x="68" y="114"/>
                </a:cxn>
                <a:cxn ang="0">
                  <a:pos x="71" y="119"/>
                </a:cxn>
                <a:cxn ang="0">
                  <a:pos x="74" y="109"/>
                </a:cxn>
                <a:cxn ang="0">
                  <a:pos x="73" y="97"/>
                </a:cxn>
                <a:cxn ang="0">
                  <a:pos x="67" y="94"/>
                </a:cxn>
                <a:cxn ang="0">
                  <a:pos x="58" y="103"/>
                </a:cxn>
                <a:cxn ang="0">
                  <a:pos x="50" y="100"/>
                </a:cxn>
                <a:cxn ang="0">
                  <a:pos x="42" y="106"/>
                </a:cxn>
                <a:cxn ang="0">
                  <a:pos x="41" y="122"/>
                </a:cxn>
                <a:cxn ang="0">
                  <a:pos x="33" y="126"/>
                </a:cxn>
                <a:cxn ang="0">
                  <a:pos x="52" y="97"/>
                </a:cxn>
                <a:cxn ang="0">
                  <a:pos x="61" y="97"/>
                </a:cxn>
                <a:cxn ang="0">
                  <a:pos x="39" y="61"/>
                </a:cxn>
                <a:cxn ang="0">
                  <a:pos x="38" y="53"/>
                </a:cxn>
                <a:cxn ang="0">
                  <a:pos x="42" y="63"/>
                </a:cxn>
                <a:cxn ang="0">
                  <a:pos x="50" y="61"/>
                </a:cxn>
                <a:cxn ang="0">
                  <a:pos x="52" y="61"/>
                </a:cxn>
                <a:cxn ang="0">
                  <a:pos x="23" y="81"/>
                </a:cxn>
                <a:cxn ang="0">
                  <a:pos x="67" y="73"/>
                </a:cxn>
                <a:cxn ang="0">
                  <a:pos x="59" y="67"/>
                </a:cxn>
                <a:cxn ang="0">
                  <a:pos x="68" y="77"/>
                </a:cxn>
                <a:cxn ang="0">
                  <a:pos x="70" y="87"/>
                </a:cxn>
                <a:cxn ang="0">
                  <a:pos x="47" y="77"/>
                </a:cxn>
                <a:cxn ang="0">
                  <a:pos x="39" y="70"/>
                </a:cxn>
                <a:cxn ang="0">
                  <a:pos x="35" y="63"/>
                </a:cxn>
                <a:cxn ang="0">
                  <a:pos x="27" y="56"/>
                </a:cxn>
                <a:cxn ang="0">
                  <a:pos x="11" y="94"/>
                </a:cxn>
                <a:cxn ang="0">
                  <a:pos x="20" y="73"/>
                </a:cxn>
                <a:cxn ang="0">
                  <a:pos x="7" y="94"/>
                </a:cxn>
                <a:cxn ang="0">
                  <a:pos x="53" y="56"/>
                </a:cxn>
                <a:cxn ang="0">
                  <a:pos x="47" y="50"/>
                </a:cxn>
                <a:cxn ang="0">
                  <a:pos x="36" y="41"/>
                </a:cxn>
                <a:cxn ang="0">
                  <a:pos x="42" y="19"/>
                </a:cxn>
                <a:cxn ang="0">
                  <a:pos x="26" y="8"/>
                </a:cxn>
                <a:cxn ang="0">
                  <a:pos x="21" y="28"/>
                </a:cxn>
                <a:cxn ang="0">
                  <a:pos x="29" y="41"/>
                </a:cxn>
                <a:cxn ang="0">
                  <a:pos x="35" y="49"/>
                </a:cxn>
                <a:cxn ang="0">
                  <a:pos x="45" y="52"/>
                </a:cxn>
                <a:cxn ang="0">
                  <a:pos x="56" y="59"/>
                </a:cxn>
                <a:cxn ang="0">
                  <a:pos x="77" y="142"/>
                </a:cxn>
              </a:cxnLst>
              <a:rect l="0" t="0" r="r" b="b"/>
              <a:pathLst>
                <a:path w="77" h="147">
                  <a:moveTo>
                    <a:pt x="38" y="38"/>
                  </a:moveTo>
                  <a:cubicBezTo>
                    <a:pt x="38" y="36"/>
                    <a:pt x="38" y="38"/>
                    <a:pt x="39" y="39"/>
                  </a:cubicBezTo>
                  <a:cubicBezTo>
                    <a:pt x="39" y="41"/>
                    <a:pt x="38" y="42"/>
                    <a:pt x="38" y="41"/>
                  </a:cubicBezTo>
                  <a:cubicBezTo>
                    <a:pt x="38" y="38"/>
                    <a:pt x="36" y="38"/>
                    <a:pt x="38" y="38"/>
                  </a:cubicBezTo>
                  <a:close/>
                  <a:moveTo>
                    <a:pt x="58" y="50"/>
                  </a:moveTo>
                  <a:cubicBezTo>
                    <a:pt x="58" y="49"/>
                    <a:pt x="58" y="49"/>
                    <a:pt x="58" y="49"/>
                  </a:cubicBezTo>
                  <a:cubicBezTo>
                    <a:pt x="56" y="47"/>
                    <a:pt x="55" y="45"/>
                    <a:pt x="56" y="49"/>
                  </a:cubicBezTo>
                  <a:cubicBezTo>
                    <a:pt x="56" y="52"/>
                    <a:pt x="55" y="50"/>
                    <a:pt x="56" y="52"/>
                  </a:cubicBezTo>
                  <a:cubicBezTo>
                    <a:pt x="56" y="53"/>
                    <a:pt x="58" y="52"/>
                    <a:pt x="58" y="50"/>
                  </a:cubicBezTo>
                  <a:close/>
                  <a:moveTo>
                    <a:pt x="58" y="75"/>
                  </a:moveTo>
                  <a:cubicBezTo>
                    <a:pt x="58" y="77"/>
                    <a:pt x="59" y="77"/>
                    <a:pt x="58" y="78"/>
                  </a:cubicBezTo>
                  <a:cubicBezTo>
                    <a:pt x="56" y="78"/>
                    <a:pt x="59" y="80"/>
                    <a:pt x="59" y="78"/>
                  </a:cubicBezTo>
                  <a:cubicBezTo>
                    <a:pt x="59" y="77"/>
                    <a:pt x="62" y="80"/>
                    <a:pt x="61" y="81"/>
                  </a:cubicBezTo>
                  <a:cubicBezTo>
                    <a:pt x="59" y="83"/>
                    <a:pt x="61" y="83"/>
                    <a:pt x="61" y="84"/>
                  </a:cubicBezTo>
                  <a:cubicBezTo>
                    <a:pt x="61" y="86"/>
                    <a:pt x="61" y="86"/>
                    <a:pt x="62" y="86"/>
                  </a:cubicBezTo>
                  <a:cubicBezTo>
                    <a:pt x="64" y="87"/>
                    <a:pt x="62" y="84"/>
                    <a:pt x="62" y="84"/>
                  </a:cubicBezTo>
                  <a:cubicBezTo>
                    <a:pt x="64" y="84"/>
                    <a:pt x="64" y="86"/>
                    <a:pt x="64" y="87"/>
                  </a:cubicBezTo>
                  <a:cubicBezTo>
                    <a:pt x="65" y="89"/>
                    <a:pt x="65" y="87"/>
                    <a:pt x="64" y="86"/>
                  </a:cubicBezTo>
                  <a:cubicBezTo>
                    <a:pt x="64" y="84"/>
                    <a:pt x="67" y="84"/>
                    <a:pt x="65" y="83"/>
                  </a:cubicBezTo>
                  <a:cubicBezTo>
                    <a:pt x="64" y="83"/>
                    <a:pt x="65" y="81"/>
                    <a:pt x="64" y="81"/>
                  </a:cubicBezTo>
                  <a:cubicBezTo>
                    <a:pt x="62" y="80"/>
                    <a:pt x="64" y="75"/>
                    <a:pt x="62" y="75"/>
                  </a:cubicBezTo>
                  <a:cubicBezTo>
                    <a:pt x="62" y="75"/>
                    <a:pt x="64" y="73"/>
                    <a:pt x="62" y="73"/>
                  </a:cubicBezTo>
                  <a:cubicBezTo>
                    <a:pt x="61" y="73"/>
                    <a:pt x="61" y="75"/>
                    <a:pt x="59" y="73"/>
                  </a:cubicBezTo>
                  <a:cubicBezTo>
                    <a:pt x="58" y="72"/>
                    <a:pt x="58" y="72"/>
                    <a:pt x="58" y="72"/>
                  </a:cubicBezTo>
                  <a:cubicBezTo>
                    <a:pt x="56" y="73"/>
                    <a:pt x="58" y="75"/>
                    <a:pt x="58" y="75"/>
                  </a:cubicBezTo>
                  <a:close/>
                  <a:moveTo>
                    <a:pt x="42" y="91"/>
                  </a:moveTo>
                  <a:cubicBezTo>
                    <a:pt x="44" y="94"/>
                    <a:pt x="45" y="92"/>
                    <a:pt x="45" y="95"/>
                  </a:cubicBezTo>
                  <a:cubicBezTo>
                    <a:pt x="47" y="98"/>
                    <a:pt x="48" y="97"/>
                    <a:pt x="48" y="95"/>
                  </a:cubicBezTo>
                  <a:cubicBezTo>
                    <a:pt x="50" y="94"/>
                    <a:pt x="47" y="91"/>
                    <a:pt x="48" y="87"/>
                  </a:cubicBezTo>
                  <a:cubicBezTo>
                    <a:pt x="50" y="86"/>
                    <a:pt x="48" y="86"/>
                    <a:pt x="50" y="83"/>
                  </a:cubicBezTo>
                  <a:cubicBezTo>
                    <a:pt x="52" y="81"/>
                    <a:pt x="52" y="78"/>
                    <a:pt x="50" y="78"/>
                  </a:cubicBezTo>
                  <a:cubicBezTo>
                    <a:pt x="48" y="78"/>
                    <a:pt x="48" y="77"/>
                    <a:pt x="47" y="78"/>
                  </a:cubicBezTo>
                  <a:cubicBezTo>
                    <a:pt x="45" y="80"/>
                    <a:pt x="47" y="81"/>
                    <a:pt x="45" y="81"/>
                  </a:cubicBezTo>
                  <a:cubicBezTo>
                    <a:pt x="44" y="83"/>
                    <a:pt x="47" y="86"/>
                    <a:pt x="45" y="87"/>
                  </a:cubicBezTo>
                  <a:cubicBezTo>
                    <a:pt x="42" y="89"/>
                    <a:pt x="42" y="86"/>
                    <a:pt x="42" y="89"/>
                  </a:cubicBezTo>
                  <a:cubicBezTo>
                    <a:pt x="42" y="91"/>
                    <a:pt x="42" y="91"/>
                    <a:pt x="42" y="91"/>
                  </a:cubicBezTo>
                  <a:close/>
                  <a:moveTo>
                    <a:pt x="45" y="80"/>
                  </a:moveTo>
                  <a:cubicBezTo>
                    <a:pt x="44" y="80"/>
                    <a:pt x="42" y="81"/>
                    <a:pt x="44" y="81"/>
                  </a:cubicBezTo>
                  <a:cubicBezTo>
                    <a:pt x="44" y="83"/>
                    <a:pt x="42" y="83"/>
                    <a:pt x="44" y="83"/>
                  </a:cubicBezTo>
                  <a:cubicBezTo>
                    <a:pt x="44" y="84"/>
                    <a:pt x="45" y="81"/>
                    <a:pt x="45" y="80"/>
                  </a:cubicBezTo>
                  <a:close/>
                  <a:moveTo>
                    <a:pt x="50" y="66"/>
                  </a:moveTo>
                  <a:cubicBezTo>
                    <a:pt x="52" y="64"/>
                    <a:pt x="52" y="69"/>
                    <a:pt x="53" y="69"/>
                  </a:cubicBezTo>
                  <a:cubicBezTo>
                    <a:pt x="55" y="69"/>
                    <a:pt x="56" y="72"/>
                    <a:pt x="56" y="70"/>
                  </a:cubicBezTo>
                  <a:cubicBezTo>
                    <a:pt x="55" y="67"/>
                    <a:pt x="55" y="66"/>
                    <a:pt x="53" y="66"/>
                  </a:cubicBezTo>
                  <a:cubicBezTo>
                    <a:pt x="52" y="64"/>
                    <a:pt x="52" y="63"/>
                    <a:pt x="50" y="63"/>
                  </a:cubicBezTo>
                  <a:cubicBezTo>
                    <a:pt x="50" y="63"/>
                    <a:pt x="48" y="61"/>
                    <a:pt x="48" y="63"/>
                  </a:cubicBezTo>
                  <a:cubicBezTo>
                    <a:pt x="48" y="64"/>
                    <a:pt x="48" y="66"/>
                    <a:pt x="48" y="69"/>
                  </a:cubicBezTo>
                  <a:cubicBezTo>
                    <a:pt x="47" y="69"/>
                    <a:pt x="50" y="67"/>
                    <a:pt x="50" y="66"/>
                  </a:cubicBezTo>
                  <a:close/>
                  <a:moveTo>
                    <a:pt x="59" y="70"/>
                  </a:moveTo>
                  <a:cubicBezTo>
                    <a:pt x="59" y="70"/>
                    <a:pt x="61" y="73"/>
                    <a:pt x="59" y="72"/>
                  </a:cubicBezTo>
                  <a:cubicBezTo>
                    <a:pt x="58" y="72"/>
                    <a:pt x="58" y="70"/>
                    <a:pt x="59" y="70"/>
                  </a:cubicBezTo>
                  <a:close/>
                  <a:moveTo>
                    <a:pt x="68" y="80"/>
                  </a:moveTo>
                  <a:cubicBezTo>
                    <a:pt x="68" y="80"/>
                    <a:pt x="70" y="80"/>
                    <a:pt x="68" y="80"/>
                  </a:cubicBezTo>
                  <a:cubicBezTo>
                    <a:pt x="68" y="81"/>
                    <a:pt x="68" y="80"/>
                    <a:pt x="68" y="80"/>
                  </a:cubicBezTo>
                  <a:close/>
                  <a:moveTo>
                    <a:pt x="53" y="75"/>
                  </a:moveTo>
                  <a:cubicBezTo>
                    <a:pt x="53" y="73"/>
                    <a:pt x="53" y="77"/>
                    <a:pt x="53" y="77"/>
                  </a:cubicBezTo>
                  <a:cubicBezTo>
                    <a:pt x="53" y="77"/>
                    <a:pt x="52" y="75"/>
                    <a:pt x="53" y="75"/>
                  </a:cubicBezTo>
                  <a:close/>
                  <a:moveTo>
                    <a:pt x="52" y="91"/>
                  </a:moveTo>
                  <a:cubicBezTo>
                    <a:pt x="52" y="87"/>
                    <a:pt x="52" y="89"/>
                    <a:pt x="52" y="87"/>
                  </a:cubicBezTo>
                  <a:cubicBezTo>
                    <a:pt x="52" y="84"/>
                    <a:pt x="56" y="84"/>
                    <a:pt x="55" y="81"/>
                  </a:cubicBezTo>
                  <a:cubicBezTo>
                    <a:pt x="55" y="80"/>
                    <a:pt x="56" y="80"/>
                    <a:pt x="56" y="78"/>
                  </a:cubicBezTo>
                  <a:cubicBezTo>
                    <a:pt x="55" y="77"/>
                    <a:pt x="56" y="72"/>
                    <a:pt x="55" y="77"/>
                  </a:cubicBezTo>
                  <a:cubicBezTo>
                    <a:pt x="53" y="80"/>
                    <a:pt x="53" y="78"/>
                    <a:pt x="53" y="81"/>
                  </a:cubicBezTo>
                  <a:cubicBezTo>
                    <a:pt x="52" y="84"/>
                    <a:pt x="50" y="86"/>
                    <a:pt x="50" y="87"/>
                  </a:cubicBezTo>
                  <a:cubicBezTo>
                    <a:pt x="50" y="89"/>
                    <a:pt x="50" y="89"/>
                    <a:pt x="50" y="92"/>
                  </a:cubicBezTo>
                  <a:cubicBezTo>
                    <a:pt x="50" y="94"/>
                    <a:pt x="50" y="92"/>
                    <a:pt x="52" y="91"/>
                  </a:cubicBezTo>
                  <a:close/>
                  <a:moveTo>
                    <a:pt x="58" y="91"/>
                  </a:moveTo>
                  <a:cubicBezTo>
                    <a:pt x="59" y="89"/>
                    <a:pt x="59" y="91"/>
                    <a:pt x="59" y="89"/>
                  </a:cubicBezTo>
                  <a:cubicBezTo>
                    <a:pt x="59" y="87"/>
                    <a:pt x="61" y="86"/>
                    <a:pt x="59" y="86"/>
                  </a:cubicBezTo>
                  <a:cubicBezTo>
                    <a:pt x="59" y="86"/>
                    <a:pt x="59" y="87"/>
                    <a:pt x="58" y="86"/>
                  </a:cubicBezTo>
                  <a:cubicBezTo>
                    <a:pt x="58" y="86"/>
                    <a:pt x="56" y="84"/>
                    <a:pt x="56" y="86"/>
                  </a:cubicBezTo>
                  <a:cubicBezTo>
                    <a:pt x="55" y="87"/>
                    <a:pt x="55" y="87"/>
                    <a:pt x="55" y="87"/>
                  </a:cubicBezTo>
                  <a:cubicBezTo>
                    <a:pt x="53" y="87"/>
                    <a:pt x="53" y="89"/>
                    <a:pt x="53" y="91"/>
                  </a:cubicBezTo>
                  <a:cubicBezTo>
                    <a:pt x="55" y="92"/>
                    <a:pt x="58" y="91"/>
                    <a:pt x="58" y="91"/>
                  </a:cubicBezTo>
                  <a:close/>
                  <a:moveTo>
                    <a:pt x="39" y="117"/>
                  </a:moveTo>
                  <a:cubicBezTo>
                    <a:pt x="41" y="119"/>
                    <a:pt x="41" y="116"/>
                    <a:pt x="41" y="114"/>
                  </a:cubicBezTo>
                  <a:cubicBezTo>
                    <a:pt x="42" y="112"/>
                    <a:pt x="41" y="112"/>
                    <a:pt x="42" y="112"/>
                  </a:cubicBezTo>
                  <a:cubicBezTo>
                    <a:pt x="44" y="111"/>
                    <a:pt x="42" y="111"/>
                    <a:pt x="44" y="109"/>
                  </a:cubicBezTo>
                  <a:cubicBezTo>
                    <a:pt x="45" y="108"/>
                    <a:pt x="45" y="109"/>
                    <a:pt x="45" y="111"/>
                  </a:cubicBezTo>
                  <a:cubicBezTo>
                    <a:pt x="44" y="112"/>
                    <a:pt x="47" y="112"/>
                    <a:pt x="47" y="111"/>
                  </a:cubicBezTo>
                  <a:cubicBezTo>
                    <a:pt x="48" y="108"/>
                    <a:pt x="47" y="112"/>
                    <a:pt x="48" y="112"/>
                  </a:cubicBezTo>
                  <a:cubicBezTo>
                    <a:pt x="50" y="112"/>
                    <a:pt x="52" y="114"/>
                    <a:pt x="50" y="112"/>
                  </a:cubicBezTo>
                  <a:cubicBezTo>
                    <a:pt x="50" y="111"/>
                    <a:pt x="52" y="109"/>
                    <a:pt x="50" y="109"/>
                  </a:cubicBezTo>
                  <a:cubicBezTo>
                    <a:pt x="50" y="109"/>
                    <a:pt x="52" y="108"/>
                    <a:pt x="53" y="109"/>
                  </a:cubicBezTo>
                  <a:cubicBezTo>
                    <a:pt x="53" y="111"/>
                    <a:pt x="55" y="109"/>
                    <a:pt x="56" y="111"/>
                  </a:cubicBezTo>
                  <a:cubicBezTo>
                    <a:pt x="56" y="114"/>
                    <a:pt x="56" y="112"/>
                    <a:pt x="56" y="114"/>
                  </a:cubicBezTo>
                  <a:cubicBezTo>
                    <a:pt x="56" y="114"/>
                    <a:pt x="53" y="116"/>
                    <a:pt x="55" y="119"/>
                  </a:cubicBezTo>
                  <a:cubicBezTo>
                    <a:pt x="55" y="120"/>
                    <a:pt x="55" y="123"/>
                    <a:pt x="56" y="123"/>
                  </a:cubicBezTo>
                  <a:cubicBezTo>
                    <a:pt x="58" y="125"/>
                    <a:pt x="55" y="125"/>
                    <a:pt x="58" y="126"/>
                  </a:cubicBezTo>
                  <a:cubicBezTo>
                    <a:pt x="61" y="128"/>
                    <a:pt x="62" y="130"/>
                    <a:pt x="64" y="126"/>
                  </a:cubicBezTo>
                  <a:cubicBezTo>
                    <a:pt x="64" y="125"/>
                    <a:pt x="65" y="125"/>
                    <a:pt x="65" y="126"/>
                  </a:cubicBezTo>
                  <a:cubicBezTo>
                    <a:pt x="64" y="128"/>
                    <a:pt x="65" y="133"/>
                    <a:pt x="67" y="130"/>
                  </a:cubicBezTo>
                  <a:cubicBezTo>
                    <a:pt x="68" y="128"/>
                    <a:pt x="68" y="125"/>
                    <a:pt x="68" y="123"/>
                  </a:cubicBezTo>
                  <a:cubicBezTo>
                    <a:pt x="67" y="122"/>
                    <a:pt x="67" y="120"/>
                    <a:pt x="67" y="120"/>
                  </a:cubicBezTo>
                  <a:cubicBezTo>
                    <a:pt x="65" y="120"/>
                    <a:pt x="65" y="117"/>
                    <a:pt x="67" y="117"/>
                  </a:cubicBezTo>
                  <a:cubicBezTo>
                    <a:pt x="68" y="116"/>
                    <a:pt x="67" y="114"/>
                    <a:pt x="68" y="114"/>
                  </a:cubicBezTo>
                  <a:cubicBezTo>
                    <a:pt x="70" y="112"/>
                    <a:pt x="68" y="114"/>
                    <a:pt x="70" y="116"/>
                  </a:cubicBezTo>
                  <a:cubicBezTo>
                    <a:pt x="70" y="117"/>
                    <a:pt x="70" y="117"/>
                    <a:pt x="71" y="119"/>
                  </a:cubicBezTo>
                  <a:cubicBezTo>
                    <a:pt x="71" y="120"/>
                    <a:pt x="70" y="119"/>
                    <a:pt x="71" y="123"/>
                  </a:cubicBezTo>
                  <a:cubicBezTo>
                    <a:pt x="73" y="125"/>
                    <a:pt x="73" y="122"/>
                    <a:pt x="71" y="119"/>
                  </a:cubicBezTo>
                  <a:cubicBezTo>
                    <a:pt x="71" y="116"/>
                    <a:pt x="74" y="120"/>
                    <a:pt x="73" y="117"/>
                  </a:cubicBezTo>
                  <a:cubicBezTo>
                    <a:pt x="73" y="116"/>
                    <a:pt x="74" y="119"/>
                    <a:pt x="74" y="116"/>
                  </a:cubicBezTo>
                  <a:cubicBezTo>
                    <a:pt x="76" y="114"/>
                    <a:pt x="76" y="112"/>
                    <a:pt x="74" y="111"/>
                  </a:cubicBezTo>
                  <a:cubicBezTo>
                    <a:pt x="74" y="109"/>
                    <a:pt x="74" y="109"/>
                    <a:pt x="74" y="109"/>
                  </a:cubicBezTo>
                  <a:cubicBezTo>
                    <a:pt x="73" y="108"/>
                    <a:pt x="74" y="105"/>
                    <a:pt x="74" y="105"/>
                  </a:cubicBezTo>
                  <a:cubicBezTo>
                    <a:pt x="73" y="103"/>
                    <a:pt x="74" y="101"/>
                    <a:pt x="73" y="101"/>
                  </a:cubicBezTo>
                  <a:cubicBezTo>
                    <a:pt x="71" y="101"/>
                    <a:pt x="71" y="101"/>
                    <a:pt x="71" y="100"/>
                  </a:cubicBezTo>
                  <a:cubicBezTo>
                    <a:pt x="73" y="100"/>
                    <a:pt x="74" y="98"/>
                    <a:pt x="73" y="97"/>
                  </a:cubicBezTo>
                  <a:cubicBezTo>
                    <a:pt x="71" y="95"/>
                    <a:pt x="73" y="94"/>
                    <a:pt x="71" y="94"/>
                  </a:cubicBezTo>
                  <a:cubicBezTo>
                    <a:pt x="70" y="95"/>
                    <a:pt x="71" y="92"/>
                    <a:pt x="68" y="92"/>
                  </a:cubicBezTo>
                  <a:cubicBezTo>
                    <a:pt x="67" y="91"/>
                    <a:pt x="68" y="91"/>
                    <a:pt x="67" y="89"/>
                  </a:cubicBezTo>
                  <a:cubicBezTo>
                    <a:pt x="65" y="89"/>
                    <a:pt x="65" y="89"/>
                    <a:pt x="67" y="94"/>
                  </a:cubicBezTo>
                  <a:cubicBezTo>
                    <a:pt x="68" y="98"/>
                    <a:pt x="65" y="97"/>
                    <a:pt x="65" y="97"/>
                  </a:cubicBezTo>
                  <a:cubicBezTo>
                    <a:pt x="64" y="95"/>
                    <a:pt x="65" y="100"/>
                    <a:pt x="62" y="98"/>
                  </a:cubicBezTo>
                  <a:cubicBezTo>
                    <a:pt x="61" y="95"/>
                    <a:pt x="61" y="98"/>
                    <a:pt x="61" y="101"/>
                  </a:cubicBezTo>
                  <a:cubicBezTo>
                    <a:pt x="61" y="105"/>
                    <a:pt x="58" y="98"/>
                    <a:pt x="58" y="103"/>
                  </a:cubicBezTo>
                  <a:cubicBezTo>
                    <a:pt x="56" y="106"/>
                    <a:pt x="56" y="105"/>
                    <a:pt x="55" y="106"/>
                  </a:cubicBezTo>
                  <a:cubicBezTo>
                    <a:pt x="52" y="108"/>
                    <a:pt x="55" y="106"/>
                    <a:pt x="53" y="103"/>
                  </a:cubicBezTo>
                  <a:cubicBezTo>
                    <a:pt x="53" y="101"/>
                    <a:pt x="53" y="100"/>
                    <a:pt x="52" y="101"/>
                  </a:cubicBezTo>
                  <a:cubicBezTo>
                    <a:pt x="50" y="101"/>
                    <a:pt x="52" y="100"/>
                    <a:pt x="50" y="100"/>
                  </a:cubicBezTo>
                  <a:cubicBezTo>
                    <a:pt x="50" y="100"/>
                    <a:pt x="50" y="101"/>
                    <a:pt x="48" y="101"/>
                  </a:cubicBezTo>
                  <a:cubicBezTo>
                    <a:pt x="47" y="101"/>
                    <a:pt x="45" y="103"/>
                    <a:pt x="47" y="105"/>
                  </a:cubicBezTo>
                  <a:cubicBezTo>
                    <a:pt x="45" y="106"/>
                    <a:pt x="45" y="106"/>
                    <a:pt x="45" y="106"/>
                  </a:cubicBezTo>
                  <a:cubicBezTo>
                    <a:pt x="44" y="105"/>
                    <a:pt x="44" y="106"/>
                    <a:pt x="42" y="106"/>
                  </a:cubicBezTo>
                  <a:cubicBezTo>
                    <a:pt x="41" y="106"/>
                    <a:pt x="39" y="108"/>
                    <a:pt x="39" y="109"/>
                  </a:cubicBezTo>
                  <a:cubicBezTo>
                    <a:pt x="39" y="111"/>
                    <a:pt x="39" y="112"/>
                    <a:pt x="38" y="114"/>
                  </a:cubicBezTo>
                  <a:cubicBezTo>
                    <a:pt x="38" y="116"/>
                    <a:pt x="38" y="116"/>
                    <a:pt x="39" y="117"/>
                  </a:cubicBezTo>
                  <a:close/>
                  <a:moveTo>
                    <a:pt x="41" y="122"/>
                  </a:moveTo>
                  <a:cubicBezTo>
                    <a:pt x="41" y="122"/>
                    <a:pt x="38" y="123"/>
                    <a:pt x="38" y="122"/>
                  </a:cubicBezTo>
                  <a:cubicBezTo>
                    <a:pt x="38" y="119"/>
                    <a:pt x="41" y="120"/>
                    <a:pt x="41" y="122"/>
                  </a:cubicBezTo>
                  <a:close/>
                  <a:moveTo>
                    <a:pt x="32" y="128"/>
                  </a:moveTo>
                  <a:cubicBezTo>
                    <a:pt x="33" y="128"/>
                    <a:pt x="35" y="126"/>
                    <a:pt x="33" y="126"/>
                  </a:cubicBezTo>
                  <a:cubicBezTo>
                    <a:pt x="33" y="126"/>
                    <a:pt x="32" y="123"/>
                    <a:pt x="30" y="126"/>
                  </a:cubicBezTo>
                  <a:cubicBezTo>
                    <a:pt x="29" y="128"/>
                    <a:pt x="32" y="126"/>
                    <a:pt x="32" y="128"/>
                  </a:cubicBezTo>
                  <a:close/>
                  <a:moveTo>
                    <a:pt x="50" y="95"/>
                  </a:moveTo>
                  <a:cubicBezTo>
                    <a:pt x="52" y="97"/>
                    <a:pt x="52" y="97"/>
                    <a:pt x="52" y="97"/>
                  </a:cubicBezTo>
                  <a:cubicBezTo>
                    <a:pt x="53" y="95"/>
                    <a:pt x="52" y="94"/>
                    <a:pt x="52" y="95"/>
                  </a:cubicBezTo>
                  <a:cubicBezTo>
                    <a:pt x="52" y="95"/>
                    <a:pt x="52" y="95"/>
                    <a:pt x="50" y="95"/>
                  </a:cubicBezTo>
                  <a:close/>
                  <a:moveTo>
                    <a:pt x="59" y="95"/>
                  </a:moveTo>
                  <a:cubicBezTo>
                    <a:pt x="61" y="95"/>
                    <a:pt x="62" y="95"/>
                    <a:pt x="61" y="97"/>
                  </a:cubicBezTo>
                  <a:cubicBezTo>
                    <a:pt x="59" y="95"/>
                    <a:pt x="59" y="95"/>
                    <a:pt x="59" y="95"/>
                  </a:cubicBezTo>
                  <a:close/>
                  <a:moveTo>
                    <a:pt x="38" y="64"/>
                  </a:moveTo>
                  <a:cubicBezTo>
                    <a:pt x="38" y="66"/>
                    <a:pt x="39" y="66"/>
                    <a:pt x="39" y="64"/>
                  </a:cubicBezTo>
                  <a:cubicBezTo>
                    <a:pt x="39" y="61"/>
                    <a:pt x="41" y="61"/>
                    <a:pt x="39" y="61"/>
                  </a:cubicBezTo>
                  <a:cubicBezTo>
                    <a:pt x="38" y="63"/>
                    <a:pt x="39" y="61"/>
                    <a:pt x="38" y="64"/>
                  </a:cubicBezTo>
                  <a:close/>
                  <a:moveTo>
                    <a:pt x="39" y="55"/>
                  </a:moveTo>
                  <a:cubicBezTo>
                    <a:pt x="39" y="55"/>
                    <a:pt x="41" y="53"/>
                    <a:pt x="38" y="52"/>
                  </a:cubicBezTo>
                  <a:cubicBezTo>
                    <a:pt x="38" y="53"/>
                    <a:pt x="38" y="53"/>
                    <a:pt x="38" y="53"/>
                  </a:cubicBezTo>
                  <a:cubicBezTo>
                    <a:pt x="38" y="55"/>
                    <a:pt x="38" y="56"/>
                    <a:pt x="39" y="55"/>
                  </a:cubicBezTo>
                  <a:close/>
                  <a:moveTo>
                    <a:pt x="42" y="64"/>
                  </a:moveTo>
                  <a:cubicBezTo>
                    <a:pt x="44" y="64"/>
                    <a:pt x="44" y="66"/>
                    <a:pt x="44" y="64"/>
                  </a:cubicBezTo>
                  <a:cubicBezTo>
                    <a:pt x="45" y="63"/>
                    <a:pt x="42" y="63"/>
                    <a:pt x="42" y="63"/>
                  </a:cubicBezTo>
                  <a:cubicBezTo>
                    <a:pt x="42" y="64"/>
                    <a:pt x="42" y="64"/>
                    <a:pt x="42" y="64"/>
                  </a:cubicBezTo>
                  <a:close/>
                  <a:moveTo>
                    <a:pt x="47" y="58"/>
                  </a:moveTo>
                  <a:cubicBezTo>
                    <a:pt x="47" y="59"/>
                    <a:pt x="47" y="59"/>
                    <a:pt x="48" y="59"/>
                  </a:cubicBezTo>
                  <a:cubicBezTo>
                    <a:pt x="48" y="59"/>
                    <a:pt x="48" y="59"/>
                    <a:pt x="50" y="61"/>
                  </a:cubicBezTo>
                  <a:cubicBezTo>
                    <a:pt x="48" y="59"/>
                    <a:pt x="48" y="59"/>
                    <a:pt x="48" y="59"/>
                  </a:cubicBezTo>
                  <a:cubicBezTo>
                    <a:pt x="48" y="58"/>
                    <a:pt x="47" y="56"/>
                    <a:pt x="47" y="56"/>
                  </a:cubicBezTo>
                  <a:cubicBezTo>
                    <a:pt x="45" y="56"/>
                    <a:pt x="45" y="58"/>
                    <a:pt x="47" y="58"/>
                  </a:cubicBezTo>
                  <a:close/>
                  <a:moveTo>
                    <a:pt x="52" y="61"/>
                  </a:moveTo>
                  <a:cubicBezTo>
                    <a:pt x="53" y="64"/>
                    <a:pt x="53" y="64"/>
                    <a:pt x="53" y="64"/>
                  </a:cubicBezTo>
                  <a:cubicBezTo>
                    <a:pt x="52" y="61"/>
                    <a:pt x="52" y="61"/>
                    <a:pt x="52" y="61"/>
                  </a:cubicBezTo>
                  <a:close/>
                  <a:moveTo>
                    <a:pt x="21" y="83"/>
                  </a:moveTo>
                  <a:cubicBezTo>
                    <a:pt x="23" y="80"/>
                    <a:pt x="24" y="81"/>
                    <a:pt x="23" y="81"/>
                  </a:cubicBezTo>
                  <a:cubicBezTo>
                    <a:pt x="23" y="83"/>
                    <a:pt x="21" y="84"/>
                    <a:pt x="21" y="83"/>
                  </a:cubicBezTo>
                  <a:close/>
                  <a:moveTo>
                    <a:pt x="68" y="77"/>
                  </a:moveTo>
                  <a:cubicBezTo>
                    <a:pt x="70" y="78"/>
                    <a:pt x="68" y="77"/>
                    <a:pt x="68" y="75"/>
                  </a:cubicBezTo>
                  <a:cubicBezTo>
                    <a:pt x="67" y="75"/>
                    <a:pt x="68" y="73"/>
                    <a:pt x="67" y="73"/>
                  </a:cubicBezTo>
                  <a:cubicBezTo>
                    <a:pt x="65" y="72"/>
                    <a:pt x="67" y="66"/>
                    <a:pt x="65" y="64"/>
                  </a:cubicBezTo>
                  <a:cubicBezTo>
                    <a:pt x="65" y="64"/>
                    <a:pt x="65" y="63"/>
                    <a:pt x="64" y="63"/>
                  </a:cubicBezTo>
                  <a:cubicBezTo>
                    <a:pt x="62" y="61"/>
                    <a:pt x="61" y="63"/>
                    <a:pt x="58" y="63"/>
                  </a:cubicBezTo>
                  <a:cubicBezTo>
                    <a:pt x="56" y="61"/>
                    <a:pt x="58" y="66"/>
                    <a:pt x="59" y="67"/>
                  </a:cubicBezTo>
                  <a:cubicBezTo>
                    <a:pt x="62" y="69"/>
                    <a:pt x="61" y="69"/>
                    <a:pt x="62" y="70"/>
                  </a:cubicBezTo>
                  <a:cubicBezTo>
                    <a:pt x="64" y="70"/>
                    <a:pt x="62" y="70"/>
                    <a:pt x="62" y="72"/>
                  </a:cubicBezTo>
                  <a:cubicBezTo>
                    <a:pt x="61" y="72"/>
                    <a:pt x="64" y="73"/>
                    <a:pt x="64" y="77"/>
                  </a:cubicBezTo>
                  <a:cubicBezTo>
                    <a:pt x="64" y="78"/>
                    <a:pt x="67" y="75"/>
                    <a:pt x="68" y="77"/>
                  </a:cubicBezTo>
                  <a:close/>
                  <a:moveTo>
                    <a:pt x="67" y="87"/>
                  </a:moveTo>
                  <a:cubicBezTo>
                    <a:pt x="65" y="86"/>
                    <a:pt x="68" y="81"/>
                    <a:pt x="68" y="83"/>
                  </a:cubicBezTo>
                  <a:cubicBezTo>
                    <a:pt x="68" y="86"/>
                    <a:pt x="70" y="91"/>
                    <a:pt x="67" y="87"/>
                  </a:cubicBezTo>
                  <a:close/>
                  <a:moveTo>
                    <a:pt x="70" y="87"/>
                  </a:moveTo>
                  <a:cubicBezTo>
                    <a:pt x="71" y="86"/>
                    <a:pt x="71" y="86"/>
                    <a:pt x="71" y="87"/>
                  </a:cubicBezTo>
                  <a:cubicBezTo>
                    <a:pt x="73" y="91"/>
                    <a:pt x="70" y="91"/>
                    <a:pt x="70" y="87"/>
                  </a:cubicBezTo>
                  <a:close/>
                  <a:moveTo>
                    <a:pt x="42" y="81"/>
                  </a:moveTo>
                  <a:cubicBezTo>
                    <a:pt x="44" y="81"/>
                    <a:pt x="45" y="78"/>
                    <a:pt x="47" y="77"/>
                  </a:cubicBezTo>
                  <a:cubicBezTo>
                    <a:pt x="48" y="75"/>
                    <a:pt x="48" y="72"/>
                    <a:pt x="47" y="72"/>
                  </a:cubicBezTo>
                  <a:cubicBezTo>
                    <a:pt x="45" y="73"/>
                    <a:pt x="45" y="70"/>
                    <a:pt x="44" y="72"/>
                  </a:cubicBezTo>
                  <a:cubicBezTo>
                    <a:pt x="44" y="73"/>
                    <a:pt x="41" y="69"/>
                    <a:pt x="39" y="69"/>
                  </a:cubicBezTo>
                  <a:cubicBezTo>
                    <a:pt x="38" y="67"/>
                    <a:pt x="36" y="69"/>
                    <a:pt x="39" y="70"/>
                  </a:cubicBezTo>
                  <a:cubicBezTo>
                    <a:pt x="41" y="72"/>
                    <a:pt x="39" y="73"/>
                    <a:pt x="39" y="77"/>
                  </a:cubicBezTo>
                  <a:cubicBezTo>
                    <a:pt x="39" y="78"/>
                    <a:pt x="38" y="77"/>
                    <a:pt x="38" y="81"/>
                  </a:cubicBezTo>
                  <a:cubicBezTo>
                    <a:pt x="38" y="86"/>
                    <a:pt x="39" y="81"/>
                    <a:pt x="42" y="81"/>
                  </a:cubicBezTo>
                  <a:close/>
                  <a:moveTo>
                    <a:pt x="35" y="63"/>
                  </a:moveTo>
                  <a:cubicBezTo>
                    <a:pt x="36" y="59"/>
                    <a:pt x="35" y="61"/>
                    <a:pt x="35" y="58"/>
                  </a:cubicBezTo>
                  <a:cubicBezTo>
                    <a:pt x="36" y="55"/>
                    <a:pt x="33" y="53"/>
                    <a:pt x="29" y="53"/>
                  </a:cubicBezTo>
                  <a:cubicBezTo>
                    <a:pt x="26" y="52"/>
                    <a:pt x="24" y="53"/>
                    <a:pt x="26" y="53"/>
                  </a:cubicBezTo>
                  <a:cubicBezTo>
                    <a:pt x="27" y="55"/>
                    <a:pt x="27" y="55"/>
                    <a:pt x="27" y="56"/>
                  </a:cubicBezTo>
                  <a:cubicBezTo>
                    <a:pt x="29" y="56"/>
                    <a:pt x="30" y="61"/>
                    <a:pt x="32" y="64"/>
                  </a:cubicBezTo>
                  <a:cubicBezTo>
                    <a:pt x="32" y="67"/>
                    <a:pt x="33" y="66"/>
                    <a:pt x="35" y="63"/>
                  </a:cubicBezTo>
                  <a:close/>
                  <a:moveTo>
                    <a:pt x="4" y="101"/>
                  </a:moveTo>
                  <a:cubicBezTo>
                    <a:pt x="4" y="100"/>
                    <a:pt x="6" y="98"/>
                    <a:pt x="11" y="94"/>
                  </a:cubicBezTo>
                  <a:cubicBezTo>
                    <a:pt x="17" y="89"/>
                    <a:pt x="12" y="89"/>
                    <a:pt x="15" y="87"/>
                  </a:cubicBezTo>
                  <a:cubicBezTo>
                    <a:pt x="18" y="87"/>
                    <a:pt x="17" y="84"/>
                    <a:pt x="18" y="84"/>
                  </a:cubicBezTo>
                  <a:cubicBezTo>
                    <a:pt x="20" y="84"/>
                    <a:pt x="21" y="83"/>
                    <a:pt x="20" y="80"/>
                  </a:cubicBezTo>
                  <a:cubicBezTo>
                    <a:pt x="20" y="78"/>
                    <a:pt x="21" y="73"/>
                    <a:pt x="20" y="73"/>
                  </a:cubicBezTo>
                  <a:cubicBezTo>
                    <a:pt x="18" y="73"/>
                    <a:pt x="18" y="78"/>
                    <a:pt x="17" y="78"/>
                  </a:cubicBezTo>
                  <a:cubicBezTo>
                    <a:pt x="15" y="78"/>
                    <a:pt x="18" y="80"/>
                    <a:pt x="17" y="83"/>
                  </a:cubicBezTo>
                  <a:cubicBezTo>
                    <a:pt x="17" y="84"/>
                    <a:pt x="17" y="81"/>
                    <a:pt x="15" y="84"/>
                  </a:cubicBezTo>
                  <a:cubicBezTo>
                    <a:pt x="14" y="87"/>
                    <a:pt x="9" y="92"/>
                    <a:pt x="7" y="94"/>
                  </a:cubicBezTo>
                  <a:cubicBezTo>
                    <a:pt x="6" y="95"/>
                    <a:pt x="3" y="98"/>
                    <a:pt x="1" y="103"/>
                  </a:cubicBezTo>
                  <a:cubicBezTo>
                    <a:pt x="0" y="105"/>
                    <a:pt x="3" y="103"/>
                    <a:pt x="4" y="101"/>
                  </a:cubicBezTo>
                  <a:close/>
                  <a:moveTo>
                    <a:pt x="56" y="59"/>
                  </a:moveTo>
                  <a:cubicBezTo>
                    <a:pt x="56" y="58"/>
                    <a:pt x="56" y="56"/>
                    <a:pt x="53" y="56"/>
                  </a:cubicBezTo>
                  <a:cubicBezTo>
                    <a:pt x="50" y="56"/>
                    <a:pt x="55" y="56"/>
                    <a:pt x="52" y="53"/>
                  </a:cubicBezTo>
                  <a:cubicBezTo>
                    <a:pt x="48" y="50"/>
                    <a:pt x="53" y="52"/>
                    <a:pt x="55" y="52"/>
                  </a:cubicBezTo>
                  <a:cubicBezTo>
                    <a:pt x="55" y="50"/>
                    <a:pt x="53" y="50"/>
                    <a:pt x="50" y="49"/>
                  </a:cubicBezTo>
                  <a:cubicBezTo>
                    <a:pt x="47" y="45"/>
                    <a:pt x="48" y="52"/>
                    <a:pt x="47" y="50"/>
                  </a:cubicBezTo>
                  <a:cubicBezTo>
                    <a:pt x="45" y="50"/>
                    <a:pt x="48" y="47"/>
                    <a:pt x="44" y="45"/>
                  </a:cubicBezTo>
                  <a:cubicBezTo>
                    <a:pt x="41" y="44"/>
                    <a:pt x="42" y="47"/>
                    <a:pt x="41" y="45"/>
                  </a:cubicBezTo>
                  <a:cubicBezTo>
                    <a:pt x="38" y="45"/>
                    <a:pt x="41" y="49"/>
                    <a:pt x="39" y="49"/>
                  </a:cubicBezTo>
                  <a:cubicBezTo>
                    <a:pt x="36" y="47"/>
                    <a:pt x="35" y="42"/>
                    <a:pt x="36" y="41"/>
                  </a:cubicBezTo>
                  <a:cubicBezTo>
                    <a:pt x="36" y="39"/>
                    <a:pt x="33" y="36"/>
                    <a:pt x="35" y="33"/>
                  </a:cubicBezTo>
                  <a:cubicBezTo>
                    <a:pt x="36" y="30"/>
                    <a:pt x="35" y="30"/>
                    <a:pt x="36" y="27"/>
                  </a:cubicBezTo>
                  <a:cubicBezTo>
                    <a:pt x="39" y="25"/>
                    <a:pt x="38" y="28"/>
                    <a:pt x="39" y="28"/>
                  </a:cubicBezTo>
                  <a:cubicBezTo>
                    <a:pt x="41" y="27"/>
                    <a:pt x="42" y="20"/>
                    <a:pt x="42" y="19"/>
                  </a:cubicBezTo>
                  <a:cubicBezTo>
                    <a:pt x="42" y="16"/>
                    <a:pt x="38" y="14"/>
                    <a:pt x="41" y="8"/>
                  </a:cubicBezTo>
                  <a:cubicBezTo>
                    <a:pt x="42" y="3"/>
                    <a:pt x="41" y="2"/>
                    <a:pt x="39" y="5"/>
                  </a:cubicBezTo>
                  <a:cubicBezTo>
                    <a:pt x="36" y="8"/>
                    <a:pt x="33" y="0"/>
                    <a:pt x="29" y="2"/>
                  </a:cubicBezTo>
                  <a:cubicBezTo>
                    <a:pt x="26" y="3"/>
                    <a:pt x="27" y="3"/>
                    <a:pt x="26" y="8"/>
                  </a:cubicBezTo>
                  <a:cubicBezTo>
                    <a:pt x="24" y="13"/>
                    <a:pt x="27" y="14"/>
                    <a:pt x="26" y="20"/>
                  </a:cubicBezTo>
                  <a:cubicBezTo>
                    <a:pt x="23" y="25"/>
                    <a:pt x="27" y="24"/>
                    <a:pt x="26" y="27"/>
                  </a:cubicBezTo>
                  <a:cubicBezTo>
                    <a:pt x="24" y="31"/>
                    <a:pt x="23" y="24"/>
                    <a:pt x="21" y="25"/>
                  </a:cubicBezTo>
                  <a:cubicBezTo>
                    <a:pt x="20" y="25"/>
                    <a:pt x="20" y="28"/>
                    <a:pt x="21" y="28"/>
                  </a:cubicBezTo>
                  <a:cubicBezTo>
                    <a:pt x="23" y="30"/>
                    <a:pt x="21" y="28"/>
                    <a:pt x="23" y="36"/>
                  </a:cubicBezTo>
                  <a:cubicBezTo>
                    <a:pt x="23" y="44"/>
                    <a:pt x="24" y="39"/>
                    <a:pt x="26" y="42"/>
                  </a:cubicBezTo>
                  <a:cubicBezTo>
                    <a:pt x="26" y="45"/>
                    <a:pt x="27" y="44"/>
                    <a:pt x="27" y="42"/>
                  </a:cubicBezTo>
                  <a:cubicBezTo>
                    <a:pt x="27" y="39"/>
                    <a:pt x="27" y="39"/>
                    <a:pt x="29" y="41"/>
                  </a:cubicBezTo>
                  <a:cubicBezTo>
                    <a:pt x="30" y="42"/>
                    <a:pt x="30" y="44"/>
                    <a:pt x="29" y="44"/>
                  </a:cubicBezTo>
                  <a:cubicBezTo>
                    <a:pt x="27" y="45"/>
                    <a:pt x="26" y="50"/>
                    <a:pt x="29" y="50"/>
                  </a:cubicBezTo>
                  <a:cubicBezTo>
                    <a:pt x="30" y="49"/>
                    <a:pt x="30" y="52"/>
                    <a:pt x="33" y="52"/>
                  </a:cubicBezTo>
                  <a:cubicBezTo>
                    <a:pt x="35" y="52"/>
                    <a:pt x="33" y="50"/>
                    <a:pt x="35" y="49"/>
                  </a:cubicBezTo>
                  <a:cubicBezTo>
                    <a:pt x="36" y="49"/>
                    <a:pt x="36" y="49"/>
                    <a:pt x="39" y="52"/>
                  </a:cubicBezTo>
                  <a:cubicBezTo>
                    <a:pt x="42" y="53"/>
                    <a:pt x="41" y="56"/>
                    <a:pt x="44" y="56"/>
                  </a:cubicBezTo>
                  <a:cubicBezTo>
                    <a:pt x="45" y="56"/>
                    <a:pt x="42" y="53"/>
                    <a:pt x="42" y="50"/>
                  </a:cubicBezTo>
                  <a:cubicBezTo>
                    <a:pt x="42" y="49"/>
                    <a:pt x="45" y="50"/>
                    <a:pt x="45" y="52"/>
                  </a:cubicBezTo>
                  <a:cubicBezTo>
                    <a:pt x="45" y="53"/>
                    <a:pt x="47" y="53"/>
                    <a:pt x="48" y="55"/>
                  </a:cubicBezTo>
                  <a:cubicBezTo>
                    <a:pt x="48" y="56"/>
                    <a:pt x="47" y="58"/>
                    <a:pt x="50" y="59"/>
                  </a:cubicBezTo>
                  <a:cubicBezTo>
                    <a:pt x="55" y="61"/>
                    <a:pt x="53" y="61"/>
                    <a:pt x="55" y="63"/>
                  </a:cubicBezTo>
                  <a:cubicBezTo>
                    <a:pt x="55" y="64"/>
                    <a:pt x="56" y="63"/>
                    <a:pt x="56" y="59"/>
                  </a:cubicBezTo>
                  <a:close/>
                  <a:moveTo>
                    <a:pt x="76" y="144"/>
                  </a:moveTo>
                  <a:cubicBezTo>
                    <a:pt x="76" y="144"/>
                    <a:pt x="77" y="144"/>
                    <a:pt x="76" y="145"/>
                  </a:cubicBezTo>
                  <a:cubicBezTo>
                    <a:pt x="74" y="147"/>
                    <a:pt x="77" y="147"/>
                    <a:pt x="77" y="145"/>
                  </a:cubicBezTo>
                  <a:cubicBezTo>
                    <a:pt x="77" y="144"/>
                    <a:pt x="77" y="144"/>
                    <a:pt x="77" y="142"/>
                  </a:cubicBezTo>
                  <a:cubicBezTo>
                    <a:pt x="77" y="142"/>
                    <a:pt x="77" y="140"/>
                    <a:pt x="76" y="140"/>
                  </a:cubicBezTo>
                  <a:cubicBezTo>
                    <a:pt x="76" y="140"/>
                    <a:pt x="76" y="142"/>
                    <a:pt x="76" y="144"/>
                  </a:cubicBezTo>
                  <a:close/>
                </a:path>
              </a:pathLst>
            </a:custGeom>
            <a:grpFill/>
            <a:ln w="6350" cmpd="sng">
              <a:solidFill>
                <a:schemeClr val="bg1"/>
              </a:solidFill>
              <a:round/>
              <a:headEnd/>
              <a:tailEnd/>
            </a:ln>
          </p:spPr>
          <p:txBody>
            <a:bodyPr/>
            <a:lstStyle/>
            <a:p>
              <a:endParaRPr lang="en-GB" sz="1539" dirty="0"/>
            </a:p>
          </p:txBody>
        </p:sp>
        <p:sp>
          <p:nvSpPr>
            <p:cNvPr id="587" name="Freeform 211"/>
            <p:cNvSpPr>
              <a:spLocks/>
            </p:cNvSpPr>
            <p:nvPr/>
          </p:nvSpPr>
          <p:spPr bwMode="auto">
            <a:xfrm>
              <a:off x="9315295" y="5667731"/>
              <a:ext cx="56237" cy="27315"/>
            </a:xfrm>
            <a:custGeom>
              <a:avLst/>
              <a:gdLst/>
              <a:ahLst/>
              <a:cxnLst>
                <a:cxn ang="0">
                  <a:pos x="9" y="8"/>
                </a:cxn>
                <a:cxn ang="0">
                  <a:pos x="10" y="0"/>
                </a:cxn>
                <a:cxn ang="0">
                  <a:pos x="16" y="3"/>
                </a:cxn>
                <a:cxn ang="0">
                  <a:pos x="16" y="8"/>
                </a:cxn>
                <a:cxn ang="0">
                  <a:pos x="13" y="8"/>
                </a:cxn>
                <a:cxn ang="0">
                  <a:pos x="9" y="8"/>
                </a:cxn>
              </a:cxnLst>
              <a:rect l="0" t="0" r="r" b="b"/>
              <a:pathLst>
                <a:path w="18" h="9">
                  <a:moveTo>
                    <a:pt x="9" y="8"/>
                  </a:moveTo>
                  <a:cubicBezTo>
                    <a:pt x="0" y="6"/>
                    <a:pt x="9" y="0"/>
                    <a:pt x="10" y="0"/>
                  </a:cubicBezTo>
                  <a:cubicBezTo>
                    <a:pt x="12" y="0"/>
                    <a:pt x="16" y="0"/>
                    <a:pt x="16" y="3"/>
                  </a:cubicBezTo>
                  <a:cubicBezTo>
                    <a:pt x="15" y="6"/>
                    <a:pt x="18" y="6"/>
                    <a:pt x="16" y="8"/>
                  </a:cubicBezTo>
                  <a:cubicBezTo>
                    <a:pt x="15" y="9"/>
                    <a:pt x="13" y="6"/>
                    <a:pt x="13" y="8"/>
                  </a:cubicBezTo>
                  <a:cubicBezTo>
                    <a:pt x="12" y="9"/>
                    <a:pt x="10" y="8"/>
                    <a:pt x="9" y="8"/>
                  </a:cubicBezTo>
                </a:path>
              </a:pathLst>
            </a:custGeom>
            <a:grpFill/>
            <a:ln w="6350" cmpd="sng">
              <a:solidFill>
                <a:schemeClr val="bg1"/>
              </a:solidFill>
              <a:round/>
              <a:headEnd/>
              <a:tailEnd/>
            </a:ln>
          </p:spPr>
          <p:txBody>
            <a:bodyPr/>
            <a:lstStyle/>
            <a:p>
              <a:endParaRPr lang="en-GB" sz="1539" dirty="0"/>
            </a:p>
          </p:txBody>
        </p:sp>
        <p:sp>
          <p:nvSpPr>
            <p:cNvPr id="588" name="Freeform 212"/>
            <p:cNvSpPr>
              <a:spLocks/>
            </p:cNvSpPr>
            <p:nvPr/>
          </p:nvSpPr>
          <p:spPr bwMode="auto">
            <a:xfrm>
              <a:off x="9355465" y="5624349"/>
              <a:ext cx="49810" cy="33742"/>
            </a:xfrm>
            <a:custGeom>
              <a:avLst/>
              <a:gdLst/>
              <a:ahLst/>
              <a:cxnLst>
                <a:cxn ang="0">
                  <a:pos x="4" y="10"/>
                </a:cxn>
                <a:cxn ang="0">
                  <a:pos x="5" y="7"/>
                </a:cxn>
                <a:cxn ang="0">
                  <a:pos x="8" y="3"/>
                </a:cxn>
                <a:cxn ang="0">
                  <a:pos x="13" y="3"/>
                </a:cxn>
                <a:cxn ang="0">
                  <a:pos x="13" y="5"/>
                </a:cxn>
                <a:cxn ang="0">
                  <a:pos x="13" y="8"/>
                </a:cxn>
                <a:cxn ang="0">
                  <a:pos x="10" y="8"/>
                </a:cxn>
                <a:cxn ang="0">
                  <a:pos x="7" y="8"/>
                </a:cxn>
                <a:cxn ang="0">
                  <a:pos x="4" y="10"/>
                </a:cxn>
              </a:cxnLst>
              <a:rect l="0" t="0" r="r" b="b"/>
              <a:pathLst>
                <a:path w="16" h="11">
                  <a:moveTo>
                    <a:pt x="4" y="10"/>
                  </a:moveTo>
                  <a:cubicBezTo>
                    <a:pt x="0" y="5"/>
                    <a:pt x="4" y="8"/>
                    <a:pt x="5" y="7"/>
                  </a:cubicBezTo>
                  <a:cubicBezTo>
                    <a:pt x="5" y="3"/>
                    <a:pt x="7" y="7"/>
                    <a:pt x="8" y="3"/>
                  </a:cubicBezTo>
                  <a:cubicBezTo>
                    <a:pt x="11" y="2"/>
                    <a:pt x="16" y="0"/>
                    <a:pt x="13" y="3"/>
                  </a:cubicBezTo>
                  <a:cubicBezTo>
                    <a:pt x="11" y="5"/>
                    <a:pt x="11" y="8"/>
                    <a:pt x="13" y="5"/>
                  </a:cubicBezTo>
                  <a:cubicBezTo>
                    <a:pt x="14" y="3"/>
                    <a:pt x="13" y="8"/>
                    <a:pt x="13" y="8"/>
                  </a:cubicBezTo>
                  <a:cubicBezTo>
                    <a:pt x="14" y="8"/>
                    <a:pt x="11" y="7"/>
                    <a:pt x="10" y="8"/>
                  </a:cubicBezTo>
                  <a:cubicBezTo>
                    <a:pt x="8" y="10"/>
                    <a:pt x="10" y="7"/>
                    <a:pt x="7" y="8"/>
                  </a:cubicBezTo>
                  <a:cubicBezTo>
                    <a:pt x="4" y="11"/>
                    <a:pt x="4" y="11"/>
                    <a:pt x="4" y="10"/>
                  </a:cubicBezTo>
                </a:path>
              </a:pathLst>
            </a:custGeom>
            <a:grpFill/>
            <a:ln w="6350" cmpd="sng">
              <a:solidFill>
                <a:schemeClr val="bg1"/>
              </a:solidFill>
              <a:round/>
              <a:headEnd/>
              <a:tailEnd/>
            </a:ln>
          </p:spPr>
          <p:txBody>
            <a:bodyPr/>
            <a:lstStyle/>
            <a:p>
              <a:endParaRPr lang="en-GB" sz="1539" dirty="0"/>
            </a:p>
          </p:txBody>
        </p:sp>
        <p:sp>
          <p:nvSpPr>
            <p:cNvPr id="589" name="Freeform 213"/>
            <p:cNvSpPr>
              <a:spLocks/>
            </p:cNvSpPr>
            <p:nvPr/>
          </p:nvSpPr>
          <p:spPr bwMode="auto">
            <a:xfrm>
              <a:off x="7653883" y="4922198"/>
              <a:ext cx="245837" cy="194416"/>
            </a:xfrm>
            <a:custGeom>
              <a:avLst/>
              <a:gdLst/>
              <a:ahLst/>
              <a:cxnLst>
                <a:cxn ang="0">
                  <a:pos x="44" y="20"/>
                </a:cxn>
                <a:cxn ang="0">
                  <a:pos x="42" y="22"/>
                </a:cxn>
                <a:cxn ang="0">
                  <a:pos x="42" y="25"/>
                </a:cxn>
                <a:cxn ang="0">
                  <a:pos x="41" y="29"/>
                </a:cxn>
                <a:cxn ang="0">
                  <a:pos x="39" y="26"/>
                </a:cxn>
                <a:cxn ang="0">
                  <a:pos x="36" y="23"/>
                </a:cxn>
                <a:cxn ang="0">
                  <a:pos x="36" y="26"/>
                </a:cxn>
                <a:cxn ang="0">
                  <a:pos x="29" y="37"/>
                </a:cxn>
                <a:cxn ang="0">
                  <a:pos x="17" y="42"/>
                </a:cxn>
                <a:cxn ang="0">
                  <a:pos x="15" y="45"/>
                </a:cxn>
                <a:cxn ang="0">
                  <a:pos x="14" y="48"/>
                </a:cxn>
                <a:cxn ang="0">
                  <a:pos x="14" y="50"/>
                </a:cxn>
                <a:cxn ang="0">
                  <a:pos x="14" y="54"/>
                </a:cxn>
                <a:cxn ang="0">
                  <a:pos x="12" y="54"/>
                </a:cxn>
                <a:cxn ang="0">
                  <a:pos x="9" y="53"/>
                </a:cxn>
                <a:cxn ang="0">
                  <a:pos x="8" y="51"/>
                </a:cxn>
                <a:cxn ang="0">
                  <a:pos x="6" y="51"/>
                </a:cxn>
                <a:cxn ang="0">
                  <a:pos x="1" y="48"/>
                </a:cxn>
                <a:cxn ang="0">
                  <a:pos x="1" y="51"/>
                </a:cxn>
                <a:cxn ang="0">
                  <a:pos x="3" y="54"/>
                </a:cxn>
                <a:cxn ang="0">
                  <a:pos x="8" y="59"/>
                </a:cxn>
                <a:cxn ang="0">
                  <a:pos x="15" y="59"/>
                </a:cxn>
                <a:cxn ang="0">
                  <a:pos x="21" y="58"/>
                </a:cxn>
                <a:cxn ang="0">
                  <a:pos x="26" y="53"/>
                </a:cxn>
                <a:cxn ang="0">
                  <a:pos x="29" y="54"/>
                </a:cxn>
                <a:cxn ang="0">
                  <a:pos x="35" y="56"/>
                </a:cxn>
                <a:cxn ang="0">
                  <a:pos x="41" y="53"/>
                </a:cxn>
                <a:cxn ang="0">
                  <a:pos x="42" y="48"/>
                </a:cxn>
                <a:cxn ang="0">
                  <a:pos x="45" y="44"/>
                </a:cxn>
                <a:cxn ang="0">
                  <a:pos x="45" y="40"/>
                </a:cxn>
                <a:cxn ang="0">
                  <a:pos x="49" y="37"/>
                </a:cxn>
                <a:cxn ang="0">
                  <a:pos x="50" y="28"/>
                </a:cxn>
                <a:cxn ang="0">
                  <a:pos x="59" y="26"/>
                </a:cxn>
                <a:cxn ang="0">
                  <a:pos x="64" y="28"/>
                </a:cxn>
                <a:cxn ang="0">
                  <a:pos x="67" y="26"/>
                </a:cxn>
                <a:cxn ang="0">
                  <a:pos x="70" y="26"/>
                </a:cxn>
                <a:cxn ang="0">
                  <a:pos x="71" y="23"/>
                </a:cxn>
                <a:cxn ang="0">
                  <a:pos x="70" y="20"/>
                </a:cxn>
                <a:cxn ang="0">
                  <a:pos x="73" y="20"/>
                </a:cxn>
                <a:cxn ang="0">
                  <a:pos x="77" y="15"/>
                </a:cxn>
                <a:cxn ang="0">
                  <a:pos x="74" y="15"/>
                </a:cxn>
                <a:cxn ang="0">
                  <a:pos x="73" y="14"/>
                </a:cxn>
                <a:cxn ang="0">
                  <a:pos x="70" y="12"/>
                </a:cxn>
                <a:cxn ang="0">
                  <a:pos x="67" y="12"/>
                </a:cxn>
                <a:cxn ang="0">
                  <a:pos x="68" y="11"/>
                </a:cxn>
                <a:cxn ang="0">
                  <a:pos x="65" y="9"/>
                </a:cxn>
                <a:cxn ang="0">
                  <a:pos x="65" y="4"/>
                </a:cxn>
                <a:cxn ang="0">
                  <a:pos x="64" y="4"/>
                </a:cxn>
                <a:cxn ang="0">
                  <a:pos x="61" y="0"/>
                </a:cxn>
                <a:cxn ang="0">
                  <a:pos x="59" y="4"/>
                </a:cxn>
                <a:cxn ang="0">
                  <a:pos x="58" y="0"/>
                </a:cxn>
                <a:cxn ang="0">
                  <a:pos x="55" y="6"/>
                </a:cxn>
                <a:cxn ang="0">
                  <a:pos x="53" y="9"/>
                </a:cxn>
                <a:cxn ang="0">
                  <a:pos x="52" y="12"/>
                </a:cxn>
                <a:cxn ang="0">
                  <a:pos x="50" y="14"/>
                </a:cxn>
                <a:cxn ang="0">
                  <a:pos x="47" y="15"/>
                </a:cxn>
                <a:cxn ang="0">
                  <a:pos x="49" y="20"/>
                </a:cxn>
                <a:cxn ang="0">
                  <a:pos x="45" y="20"/>
                </a:cxn>
                <a:cxn ang="0">
                  <a:pos x="47" y="25"/>
                </a:cxn>
                <a:cxn ang="0">
                  <a:pos x="45" y="26"/>
                </a:cxn>
                <a:cxn ang="0">
                  <a:pos x="44" y="22"/>
                </a:cxn>
                <a:cxn ang="0">
                  <a:pos x="44" y="20"/>
                </a:cxn>
              </a:cxnLst>
              <a:rect l="0" t="0" r="r" b="b"/>
              <a:pathLst>
                <a:path w="79" h="62">
                  <a:moveTo>
                    <a:pt x="44" y="20"/>
                  </a:moveTo>
                  <a:cubicBezTo>
                    <a:pt x="44" y="22"/>
                    <a:pt x="42" y="22"/>
                    <a:pt x="42" y="22"/>
                  </a:cubicBezTo>
                  <a:cubicBezTo>
                    <a:pt x="42" y="23"/>
                    <a:pt x="42" y="25"/>
                    <a:pt x="42" y="25"/>
                  </a:cubicBezTo>
                  <a:cubicBezTo>
                    <a:pt x="44" y="25"/>
                    <a:pt x="42" y="29"/>
                    <a:pt x="41" y="29"/>
                  </a:cubicBezTo>
                  <a:cubicBezTo>
                    <a:pt x="39" y="29"/>
                    <a:pt x="41" y="26"/>
                    <a:pt x="39" y="26"/>
                  </a:cubicBezTo>
                  <a:cubicBezTo>
                    <a:pt x="38" y="28"/>
                    <a:pt x="39" y="25"/>
                    <a:pt x="36" y="23"/>
                  </a:cubicBezTo>
                  <a:cubicBezTo>
                    <a:pt x="36" y="23"/>
                    <a:pt x="36" y="23"/>
                    <a:pt x="36" y="26"/>
                  </a:cubicBezTo>
                  <a:cubicBezTo>
                    <a:pt x="36" y="29"/>
                    <a:pt x="30" y="31"/>
                    <a:pt x="29" y="37"/>
                  </a:cubicBezTo>
                  <a:cubicBezTo>
                    <a:pt x="29" y="40"/>
                    <a:pt x="18" y="39"/>
                    <a:pt x="17" y="42"/>
                  </a:cubicBezTo>
                  <a:cubicBezTo>
                    <a:pt x="15" y="44"/>
                    <a:pt x="17" y="47"/>
                    <a:pt x="15" y="45"/>
                  </a:cubicBezTo>
                  <a:cubicBezTo>
                    <a:pt x="14" y="44"/>
                    <a:pt x="14" y="47"/>
                    <a:pt x="14" y="48"/>
                  </a:cubicBezTo>
                  <a:cubicBezTo>
                    <a:pt x="15" y="48"/>
                    <a:pt x="14" y="48"/>
                    <a:pt x="14" y="50"/>
                  </a:cubicBezTo>
                  <a:cubicBezTo>
                    <a:pt x="14" y="53"/>
                    <a:pt x="12" y="53"/>
                    <a:pt x="14" y="54"/>
                  </a:cubicBezTo>
                  <a:cubicBezTo>
                    <a:pt x="15" y="56"/>
                    <a:pt x="14" y="54"/>
                    <a:pt x="12" y="54"/>
                  </a:cubicBezTo>
                  <a:cubicBezTo>
                    <a:pt x="11" y="53"/>
                    <a:pt x="8" y="54"/>
                    <a:pt x="9" y="53"/>
                  </a:cubicBezTo>
                  <a:cubicBezTo>
                    <a:pt x="9" y="51"/>
                    <a:pt x="8" y="53"/>
                    <a:pt x="8" y="51"/>
                  </a:cubicBezTo>
                  <a:cubicBezTo>
                    <a:pt x="6" y="50"/>
                    <a:pt x="8" y="51"/>
                    <a:pt x="6" y="51"/>
                  </a:cubicBezTo>
                  <a:cubicBezTo>
                    <a:pt x="5" y="53"/>
                    <a:pt x="1" y="51"/>
                    <a:pt x="1" y="48"/>
                  </a:cubicBezTo>
                  <a:cubicBezTo>
                    <a:pt x="1" y="48"/>
                    <a:pt x="0" y="51"/>
                    <a:pt x="1" y="51"/>
                  </a:cubicBezTo>
                  <a:cubicBezTo>
                    <a:pt x="3" y="53"/>
                    <a:pt x="1" y="54"/>
                    <a:pt x="3" y="54"/>
                  </a:cubicBezTo>
                  <a:cubicBezTo>
                    <a:pt x="5" y="54"/>
                    <a:pt x="6" y="58"/>
                    <a:pt x="8" y="59"/>
                  </a:cubicBezTo>
                  <a:cubicBezTo>
                    <a:pt x="11" y="62"/>
                    <a:pt x="11" y="58"/>
                    <a:pt x="15" y="59"/>
                  </a:cubicBezTo>
                  <a:cubicBezTo>
                    <a:pt x="20" y="61"/>
                    <a:pt x="18" y="58"/>
                    <a:pt x="21" y="58"/>
                  </a:cubicBezTo>
                  <a:cubicBezTo>
                    <a:pt x="23" y="58"/>
                    <a:pt x="20" y="53"/>
                    <a:pt x="26" y="53"/>
                  </a:cubicBezTo>
                  <a:cubicBezTo>
                    <a:pt x="30" y="53"/>
                    <a:pt x="27" y="54"/>
                    <a:pt x="29" y="54"/>
                  </a:cubicBezTo>
                  <a:cubicBezTo>
                    <a:pt x="30" y="56"/>
                    <a:pt x="33" y="58"/>
                    <a:pt x="35" y="56"/>
                  </a:cubicBezTo>
                  <a:cubicBezTo>
                    <a:pt x="36" y="53"/>
                    <a:pt x="41" y="56"/>
                    <a:pt x="41" y="53"/>
                  </a:cubicBezTo>
                  <a:cubicBezTo>
                    <a:pt x="42" y="51"/>
                    <a:pt x="42" y="50"/>
                    <a:pt x="42" y="48"/>
                  </a:cubicBezTo>
                  <a:cubicBezTo>
                    <a:pt x="42" y="45"/>
                    <a:pt x="47" y="45"/>
                    <a:pt x="45" y="44"/>
                  </a:cubicBezTo>
                  <a:cubicBezTo>
                    <a:pt x="44" y="44"/>
                    <a:pt x="44" y="44"/>
                    <a:pt x="45" y="40"/>
                  </a:cubicBezTo>
                  <a:cubicBezTo>
                    <a:pt x="45" y="37"/>
                    <a:pt x="49" y="40"/>
                    <a:pt x="49" y="37"/>
                  </a:cubicBezTo>
                  <a:cubicBezTo>
                    <a:pt x="49" y="34"/>
                    <a:pt x="49" y="31"/>
                    <a:pt x="50" y="28"/>
                  </a:cubicBezTo>
                  <a:cubicBezTo>
                    <a:pt x="52" y="25"/>
                    <a:pt x="55" y="26"/>
                    <a:pt x="59" y="26"/>
                  </a:cubicBezTo>
                  <a:cubicBezTo>
                    <a:pt x="62" y="26"/>
                    <a:pt x="61" y="25"/>
                    <a:pt x="64" y="28"/>
                  </a:cubicBezTo>
                  <a:cubicBezTo>
                    <a:pt x="67" y="28"/>
                    <a:pt x="64" y="23"/>
                    <a:pt x="67" y="26"/>
                  </a:cubicBezTo>
                  <a:cubicBezTo>
                    <a:pt x="68" y="28"/>
                    <a:pt x="68" y="26"/>
                    <a:pt x="70" y="26"/>
                  </a:cubicBezTo>
                  <a:cubicBezTo>
                    <a:pt x="71" y="26"/>
                    <a:pt x="74" y="26"/>
                    <a:pt x="71" y="23"/>
                  </a:cubicBezTo>
                  <a:cubicBezTo>
                    <a:pt x="68" y="22"/>
                    <a:pt x="68" y="20"/>
                    <a:pt x="70" y="20"/>
                  </a:cubicBezTo>
                  <a:cubicBezTo>
                    <a:pt x="71" y="18"/>
                    <a:pt x="70" y="20"/>
                    <a:pt x="73" y="20"/>
                  </a:cubicBezTo>
                  <a:cubicBezTo>
                    <a:pt x="76" y="18"/>
                    <a:pt x="79" y="18"/>
                    <a:pt x="77" y="15"/>
                  </a:cubicBezTo>
                  <a:cubicBezTo>
                    <a:pt x="77" y="14"/>
                    <a:pt x="76" y="17"/>
                    <a:pt x="74" y="15"/>
                  </a:cubicBezTo>
                  <a:cubicBezTo>
                    <a:pt x="74" y="14"/>
                    <a:pt x="73" y="14"/>
                    <a:pt x="73" y="14"/>
                  </a:cubicBezTo>
                  <a:cubicBezTo>
                    <a:pt x="71" y="12"/>
                    <a:pt x="70" y="11"/>
                    <a:pt x="70" y="12"/>
                  </a:cubicBezTo>
                  <a:cubicBezTo>
                    <a:pt x="68" y="12"/>
                    <a:pt x="68" y="14"/>
                    <a:pt x="67" y="12"/>
                  </a:cubicBezTo>
                  <a:cubicBezTo>
                    <a:pt x="67" y="11"/>
                    <a:pt x="68" y="12"/>
                    <a:pt x="68" y="11"/>
                  </a:cubicBezTo>
                  <a:cubicBezTo>
                    <a:pt x="67" y="8"/>
                    <a:pt x="65" y="11"/>
                    <a:pt x="65" y="9"/>
                  </a:cubicBezTo>
                  <a:cubicBezTo>
                    <a:pt x="64" y="8"/>
                    <a:pt x="67" y="6"/>
                    <a:pt x="65" y="4"/>
                  </a:cubicBezTo>
                  <a:cubicBezTo>
                    <a:pt x="64" y="3"/>
                    <a:pt x="64" y="4"/>
                    <a:pt x="64" y="4"/>
                  </a:cubicBezTo>
                  <a:cubicBezTo>
                    <a:pt x="62" y="4"/>
                    <a:pt x="62" y="0"/>
                    <a:pt x="61" y="0"/>
                  </a:cubicBezTo>
                  <a:cubicBezTo>
                    <a:pt x="59" y="0"/>
                    <a:pt x="61" y="3"/>
                    <a:pt x="59" y="4"/>
                  </a:cubicBezTo>
                  <a:cubicBezTo>
                    <a:pt x="58" y="6"/>
                    <a:pt x="59" y="0"/>
                    <a:pt x="58" y="0"/>
                  </a:cubicBezTo>
                  <a:cubicBezTo>
                    <a:pt x="56" y="0"/>
                    <a:pt x="58" y="1"/>
                    <a:pt x="55" y="6"/>
                  </a:cubicBezTo>
                  <a:cubicBezTo>
                    <a:pt x="53" y="9"/>
                    <a:pt x="53" y="8"/>
                    <a:pt x="53" y="9"/>
                  </a:cubicBezTo>
                  <a:cubicBezTo>
                    <a:pt x="52" y="12"/>
                    <a:pt x="52" y="11"/>
                    <a:pt x="52" y="12"/>
                  </a:cubicBezTo>
                  <a:cubicBezTo>
                    <a:pt x="52" y="15"/>
                    <a:pt x="50" y="15"/>
                    <a:pt x="50" y="14"/>
                  </a:cubicBezTo>
                  <a:cubicBezTo>
                    <a:pt x="49" y="14"/>
                    <a:pt x="47" y="15"/>
                    <a:pt x="47" y="15"/>
                  </a:cubicBezTo>
                  <a:cubicBezTo>
                    <a:pt x="47" y="17"/>
                    <a:pt x="50" y="17"/>
                    <a:pt x="49" y="20"/>
                  </a:cubicBezTo>
                  <a:cubicBezTo>
                    <a:pt x="45" y="22"/>
                    <a:pt x="47" y="18"/>
                    <a:pt x="45" y="20"/>
                  </a:cubicBezTo>
                  <a:cubicBezTo>
                    <a:pt x="47" y="23"/>
                    <a:pt x="45" y="22"/>
                    <a:pt x="47" y="25"/>
                  </a:cubicBezTo>
                  <a:cubicBezTo>
                    <a:pt x="47" y="28"/>
                    <a:pt x="47" y="26"/>
                    <a:pt x="45" y="26"/>
                  </a:cubicBezTo>
                  <a:cubicBezTo>
                    <a:pt x="44" y="26"/>
                    <a:pt x="44" y="25"/>
                    <a:pt x="44" y="22"/>
                  </a:cubicBezTo>
                  <a:cubicBezTo>
                    <a:pt x="44" y="20"/>
                    <a:pt x="44" y="20"/>
                    <a:pt x="44" y="20"/>
                  </a:cubicBezTo>
                  <a:close/>
                </a:path>
              </a:pathLst>
            </a:custGeom>
            <a:grpFill/>
            <a:ln w="6350" cmpd="sng">
              <a:solidFill>
                <a:schemeClr val="bg1"/>
              </a:solidFill>
              <a:round/>
              <a:headEnd/>
              <a:tailEnd/>
            </a:ln>
          </p:spPr>
          <p:txBody>
            <a:bodyPr/>
            <a:lstStyle/>
            <a:p>
              <a:endParaRPr lang="en-GB" sz="1539" dirty="0"/>
            </a:p>
          </p:txBody>
        </p:sp>
        <p:sp>
          <p:nvSpPr>
            <p:cNvPr id="590" name="Freeform 214"/>
            <p:cNvSpPr>
              <a:spLocks/>
            </p:cNvSpPr>
            <p:nvPr/>
          </p:nvSpPr>
          <p:spPr bwMode="auto">
            <a:xfrm>
              <a:off x="7766357" y="4978435"/>
              <a:ext cx="30529" cy="38562"/>
            </a:xfrm>
            <a:custGeom>
              <a:avLst/>
              <a:gdLst/>
              <a:ahLst/>
              <a:cxnLst>
                <a:cxn ang="0">
                  <a:pos x="8" y="2"/>
                </a:cxn>
                <a:cxn ang="0">
                  <a:pos x="8" y="2"/>
                </a:cxn>
                <a:cxn ang="0">
                  <a:pos x="0" y="5"/>
                </a:cxn>
                <a:cxn ang="0">
                  <a:pos x="4" y="8"/>
                </a:cxn>
                <a:cxn ang="0">
                  <a:pos x="5" y="12"/>
                </a:cxn>
                <a:cxn ang="0">
                  <a:pos x="7" y="7"/>
                </a:cxn>
                <a:cxn ang="0">
                  <a:pos x="7" y="4"/>
                </a:cxn>
                <a:cxn ang="0">
                  <a:pos x="8" y="2"/>
                </a:cxn>
              </a:cxnLst>
              <a:rect l="0" t="0" r="r" b="b"/>
              <a:pathLst>
                <a:path w="10" h="12">
                  <a:moveTo>
                    <a:pt x="8" y="2"/>
                  </a:moveTo>
                  <a:cubicBezTo>
                    <a:pt x="10" y="0"/>
                    <a:pt x="8" y="0"/>
                    <a:pt x="8" y="2"/>
                  </a:cubicBezTo>
                  <a:cubicBezTo>
                    <a:pt x="7" y="2"/>
                    <a:pt x="4" y="5"/>
                    <a:pt x="0" y="5"/>
                  </a:cubicBezTo>
                  <a:cubicBezTo>
                    <a:pt x="4" y="7"/>
                    <a:pt x="2" y="10"/>
                    <a:pt x="4" y="8"/>
                  </a:cubicBezTo>
                  <a:cubicBezTo>
                    <a:pt x="5" y="8"/>
                    <a:pt x="4" y="12"/>
                    <a:pt x="5" y="12"/>
                  </a:cubicBezTo>
                  <a:cubicBezTo>
                    <a:pt x="7" y="12"/>
                    <a:pt x="8" y="7"/>
                    <a:pt x="7" y="7"/>
                  </a:cubicBezTo>
                  <a:cubicBezTo>
                    <a:pt x="7" y="7"/>
                    <a:pt x="7" y="5"/>
                    <a:pt x="7" y="4"/>
                  </a:cubicBezTo>
                  <a:cubicBezTo>
                    <a:pt x="7" y="4"/>
                    <a:pt x="8" y="4"/>
                    <a:pt x="8" y="2"/>
                  </a:cubicBezTo>
                </a:path>
              </a:pathLst>
            </a:custGeom>
            <a:grpFill/>
            <a:ln w="6350" cmpd="sng">
              <a:solidFill>
                <a:schemeClr val="bg1"/>
              </a:solidFill>
              <a:round/>
              <a:headEnd/>
              <a:tailEnd/>
            </a:ln>
          </p:spPr>
          <p:txBody>
            <a:bodyPr/>
            <a:lstStyle/>
            <a:p>
              <a:endParaRPr lang="en-GB" sz="1539" dirty="0"/>
            </a:p>
          </p:txBody>
        </p:sp>
        <p:sp>
          <p:nvSpPr>
            <p:cNvPr id="591" name="Freeform 215"/>
            <p:cNvSpPr>
              <a:spLocks/>
            </p:cNvSpPr>
            <p:nvPr/>
          </p:nvSpPr>
          <p:spPr bwMode="auto">
            <a:xfrm>
              <a:off x="7792066" y="4984862"/>
              <a:ext cx="8034" cy="25708"/>
            </a:xfrm>
            <a:custGeom>
              <a:avLst/>
              <a:gdLst/>
              <a:ahLst/>
              <a:cxnLst>
                <a:cxn ang="0">
                  <a:pos x="0" y="1"/>
                </a:cxn>
                <a:cxn ang="0">
                  <a:pos x="2" y="0"/>
                </a:cxn>
                <a:cxn ang="0">
                  <a:pos x="3" y="5"/>
                </a:cxn>
                <a:cxn ang="0">
                  <a:pos x="2" y="6"/>
                </a:cxn>
                <a:cxn ang="0">
                  <a:pos x="0" y="1"/>
                </a:cxn>
              </a:cxnLst>
              <a:rect l="0" t="0" r="r" b="b"/>
              <a:pathLst>
                <a:path w="3" h="8">
                  <a:moveTo>
                    <a:pt x="0" y="1"/>
                  </a:moveTo>
                  <a:cubicBezTo>
                    <a:pt x="2" y="0"/>
                    <a:pt x="2" y="0"/>
                    <a:pt x="2" y="0"/>
                  </a:cubicBezTo>
                  <a:cubicBezTo>
                    <a:pt x="3" y="3"/>
                    <a:pt x="2" y="1"/>
                    <a:pt x="3" y="5"/>
                  </a:cubicBezTo>
                  <a:cubicBezTo>
                    <a:pt x="3" y="8"/>
                    <a:pt x="3" y="6"/>
                    <a:pt x="2" y="6"/>
                  </a:cubicBezTo>
                  <a:cubicBezTo>
                    <a:pt x="0" y="6"/>
                    <a:pt x="0" y="5"/>
                    <a:pt x="0" y="1"/>
                  </a:cubicBezTo>
                </a:path>
              </a:pathLst>
            </a:custGeom>
            <a:grpFill/>
            <a:ln w="6350" cmpd="sng">
              <a:solidFill>
                <a:schemeClr val="bg1"/>
              </a:solidFill>
              <a:round/>
              <a:headEnd/>
              <a:tailEnd/>
            </a:ln>
          </p:spPr>
          <p:txBody>
            <a:bodyPr/>
            <a:lstStyle/>
            <a:p>
              <a:endParaRPr lang="en-GB" sz="1539" dirty="0"/>
            </a:p>
          </p:txBody>
        </p:sp>
        <p:sp>
          <p:nvSpPr>
            <p:cNvPr id="592" name="Freeform 216"/>
            <p:cNvSpPr>
              <a:spLocks noEditPoints="1"/>
            </p:cNvSpPr>
            <p:nvPr/>
          </p:nvSpPr>
          <p:spPr bwMode="auto">
            <a:xfrm>
              <a:off x="8413891" y="5176065"/>
              <a:ext cx="393661" cy="313317"/>
            </a:xfrm>
            <a:custGeom>
              <a:avLst/>
              <a:gdLst/>
              <a:ahLst/>
              <a:cxnLst>
                <a:cxn ang="0">
                  <a:pos x="22" y="20"/>
                </a:cxn>
                <a:cxn ang="0">
                  <a:pos x="45" y="37"/>
                </a:cxn>
                <a:cxn ang="0">
                  <a:pos x="56" y="45"/>
                </a:cxn>
                <a:cxn ang="0">
                  <a:pos x="53" y="54"/>
                </a:cxn>
                <a:cxn ang="0">
                  <a:pos x="70" y="76"/>
                </a:cxn>
                <a:cxn ang="0">
                  <a:pos x="80" y="87"/>
                </a:cxn>
                <a:cxn ang="0">
                  <a:pos x="68" y="87"/>
                </a:cxn>
                <a:cxn ang="0">
                  <a:pos x="41" y="65"/>
                </a:cxn>
                <a:cxn ang="0">
                  <a:pos x="29" y="60"/>
                </a:cxn>
                <a:cxn ang="0">
                  <a:pos x="24" y="70"/>
                </a:cxn>
                <a:cxn ang="0">
                  <a:pos x="17" y="77"/>
                </a:cxn>
                <a:cxn ang="0">
                  <a:pos x="0" y="68"/>
                </a:cxn>
                <a:cxn ang="0">
                  <a:pos x="68" y="46"/>
                </a:cxn>
                <a:cxn ang="0">
                  <a:pos x="90" y="43"/>
                </a:cxn>
                <a:cxn ang="0">
                  <a:pos x="94" y="36"/>
                </a:cxn>
                <a:cxn ang="0">
                  <a:pos x="91" y="28"/>
                </a:cxn>
                <a:cxn ang="0">
                  <a:pos x="82" y="40"/>
                </a:cxn>
                <a:cxn ang="0">
                  <a:pos x="79" y="37"/>
                </a:cxn>
                <a:cxn ang="0">
                  <a:pos x="65" y="42"/>
                </a:cxn>
                <a:cxn ang="0">
                  <a:pos x="55" y="9"/>
                </a:cxn>
                <a:cxn ang="0">
                  <a:pos x="50" y="8"/>
                </a:cxn>
                <a:cxn ang="0">
                  <a:pos x="79" y="11"/>
                </a:cxn>
                <a:cxn ang="0">
                  <a:pos x="79" y="11"/>
                </a:cxn>
                <a:cxn ang="0">
                  <a:pos x="97" y="26"/>
                </a:cxn>
                <a:cxn ang="0">
                  <a:pos x="100" y="25"/>
                </a:cxn>
                <a:cxn ang="0">
                  <a:pos x="85" y="14"/>
                </a:cxn>
                <a:cxn ang="0">
                  <a:pos x="74" y="1"/>
                </a:cxn>
                <a:cxn ang="0">
                  <a:pos x="74" y="1"/>
                </a:cxn>
                <a:cxn ang="0">
                  <a:pos x="117" y="42"/>
                </a:cxn>
                <a:cxn ang="0">
                  <a:pos x="115" y="43"/>
                </a:cxn>
                <a:cxn ang="0">
                  <a:pos x="125" y="54"/>
                </a:cxn>
                <a:cxn ang="0">
                  <a:pos x="61" y="43"/>
                </a:cxn>
                <a:cxn ang="0">
                  <a:pos x="61" y="43"/>
                </a:cxn>
                <a:cxn ang="0">
                  <a:pos x="56" y="40"/>
                </a:cxn>
                <a:cxn ang="0">
                  <a:pos x="47" y="31"/>
                </a:cxn>
                <a:cxn ang="0">
                  <a:pos x="47" y="31"/>
                </a:cxn>
                <a:cxn ang="0">
                  <a:pos x="99" y="76"/>
                </a:cxn>
                <a:cxn ang="0">
                  <a:pos x="102" y="76"/>
                </a:cxn>
                <a:cxn ang="0">
                  <a:pos x="108" y="101"/>
                </a:cxn>
                <a:cxn ang="0">
                  <a:pos x="79" y="79"/>
                </a:cxn>
                <a:cxn ang="0">
                  <a:pos x="79" y="79"/>
                </a:cxn>
                <a:cxn ang="0">
                  <a:pos x="85" y="81"/>
                </a:cxn>
                <a:cxn ang="0">
                  <a:pos x="82" y="82"/>
                </a:cxn>
                <a:cxn ang="0">
                  <a:pos x="88" y="87"/>
                </a:cxn>
                <a:cxn ang="0">
                  <a:pos x="85" y="84"/>
                </a:cxn>
              </a:cxnLst>
              <a:rect l="0" t="0" r="r" b="b"/>
              <a:pathLst>
                <a:path w="126" h="101">
                  <a:moveTo>
                    <a:pt x="0" y="11"/>
                  </a:moveTo>
                  <a:cubicBezTo>
                    <a:pt x="6" y="9"/>
                    <a:pt x="17" y="18"/>
                    <a:pt x="22" y="20"/>
                  </a:cubicBezTo>
                  <a:cubicBezTo>
                    <a:pt x="29" y="21"/>
                    <a:pt x="29" y="25"/>
                    <a:pt x="32" y="25"/>
                  </a:cubicBezTo>
                  <a:cubicBezTo>
                    <a:pt x="35" y="25"/>
                    <a:pt x="45" y="34"/>
                    <a:pt x="45" y="37"/>
                  </a:cubicBezTo>
                  <a:cubicBezTo>
                    <a:pt x="44" y="40"/>
                    <a:pt x="42" y="40"/>
                    <a:pt x="48" y="42"/>
                  </a:cubicBezTo>
                  <a:cubicBezTo>
                    <a:pt x="53" y="43"/>
                    <a:pt x="52" y="46"/>
                    <a:pt x="56" y="45"/>
                  </a:cubicBezTo>
                  <a:cubicBezTo>
                    <a:pt x="59" y="45"/>
                    <a:pt x="62" y="51"/>
                    <a:pt x="61" y="53"/>
                  </a:cubicBezTo>
                  <a:cubicBezTo>
                    <a:pt x="59" y="54"/>
                    <a:pt x="56" y="53"/>
                    <a:pt x="53" y="54"/>
                  </a:cubicBezTo>
                  <a:cubicBezTo>
                    <a:pt x="52" y="54"/>
                    <a:pt x="59" y="64"/>
                    <a:pt x="62" y="65"/>
                  </a:cubicBezTo>
                  <a:cubicBezTo>
                    <a:pt x="65" y="67"/>
                    <a:pt x="64" y="77"/>
                    <a:pt x="70" y="76"/>
                  </a:cubicBezTo>
                  <a:cubicBezTo>
                    <a:pt x="77" y="73"/>
                    <a:pt x="67" y="81"/>
                    <a:pt x="74" y="81"/>
                  </a:cubicBezTo>
                  <a:cubicBezTo>
                    <a:pt x="82" y="81"/>
                    <a:pt x="70" y="84"/>
                    <a:pt x="80" y="87"/>
                  </a:cubicBezTo>
                  <a:cubicBezTo>
                    <a:pt x="87" y="88"/>
                    <a:pt x="84" y="91"/>
                    <a:pt x="80" y="91"/>
                  </a:cubicBezTo>
                  <a:cubicBezTo>
                    <a:pt x="76" y="91"/>
                    <a:pt x="79" y="90"/>
                    <a:pt x="68" y="87"/>
                  </a:cubicBezTo>
                  <a:cubicBezTo>
                    <a:pt x="58" y="85"/>
                    <a:pt x="59" y="85"/>
                    <a:pt x="53" y="77"/>
                  </a:cubicBezTo>
                  <a:cubicBezTo>
                    <a:pt x="47" y="70"/>
                    <a:pt x="48" y="65"/>
                    <a:pt x="41" y="65"/>
                  </a:cubicBezTo>
                  <a:cubicBezTo>
                    <a:pt x="35" y="64"/>
                    <a:pt x="39" y="60"/>
                    <a:pt x="33" y="64"/>
                  </a:cubicBezTo>
                  <a:cubicBezTo>
                    <a:pt x="30" y="64"/>
                    <a:pt x="30" y="64"/>
                    <a:pt x="29" y="60"/>
                  </a:cubicBezTo>
                  <a:cubicBezTo>
                    <a:pt x="30" y="68"/>
                    <a:pt x="27" y="64"/>
                    <a:pt x="27" y="67"/>
                  </a:cubicBezTo>
                  <a:cubicBezTo>
                    <a:pt x="27" y="70"/>
                    <a:pt x="20" y="68"/>
                    <a:pt x="24" y="70"/>
                  </a:cubicBezTo>
                  <a:cubicBezTo>
                    <a:pt x="26" y="71"/>
                    <a:pt x="27" y="76"/>
                    <a:pt x="24" y="76"/>
                  </a:cubicBezTo>
                  <a:cubicBezTo>
                    <a:pt x="22" y="76"/>
                    <a:pt x="21" y="81"/>
                    <a:pt x="17" y="77"/>
                  </a:cubicBezTo>
                  <a:cubicBezTo>
                    <a:pt x="13" y="76"/>
                    <a:pt x="7" y="79"/>
                    <a:pt x="6" y="77"/>
                  </a:cubicBezTo>
                  <a:cubicBezTo>
                    <a:pt x="4" y="74"/>
                    <a:pt x="4" y="71"/>
                    <a:pt x="0" y="68"/>
                  </a:cubicBezTo>
                  <a:cubicBezTo>
                    <a:pt x="0" y="11"/>
                    <a:pt x="0" y="11"/>
                    <a:pt x="0" y="11"/>
                  </a:cubicBezTo>
                  <a:close/>
                  <a:moveTo>
                    <a:pt x="68" y="46"/>
                  </a:moveTo>
                  <a:cubicBezTo>
                    <a:pt x="73" y="49"/>
                    <a:pt x="71" y="45"/>
                    <a:pt x="74" y="48"/>
                  </a:cubicBezTo>
                  <a:cubicBezTo>
                    <a:pt x="77" y="51"/>
                    <a:pt x="88" y="46"/>
                    <a:pt x="90" y="43"/>
                  </a:cubicBezTo>
                  <a:cubicBezTo>
                    <a:pt x="91" y="40"/>
                    <a:pt x="91" y="43"/>
                    <a:pt x="94" y="42"/>
                  </a:cubicBezTo>
                  <a:cubicBezTo>
                    <a:pt x="97" y="39"/>
                    <a:pt x="93" y="36"/>
                    <a:pt x="94" y="36"/>
                  </a:cubicBezTo>
                  <a:cubicBezTo>
                    <a:pt x="97" y="36"/>
                    <a:pt x="99" y="31"/>
                    <a:pt x="97" y="29"/>
                  </a:cubicBezTo>
                  <a:cubicBezTo>
                    <a:pt x="96" y="28"/>
                    <a:pt x="94" y="28"/>
                    <a:pt x="91" y="28"/>
                  </a:cubicBezTo>
                  <a:cubicBezTo>
                    <a:pt x="88" y="28"/>
                    <a:pt x="94" y="37"/>
                    <a:pt x="90" y="36"/>
                  </a:cubicBezTo>
                  <a:cubicBezTo>
                    <a:pt x="87" y="34"/>
                    <a:pt x="87" y="43"/>
                    <a:pt x="82" y="40"/>
                  </a:cubicBezTo>
                  <a:cubicBezTo>
                    <a:pt x="80" y="39"/>
                    <a:pt x="80" y="43"/>
                    <a:pt x="79" y="40"/>
                  </a:cubicBezTo>
                  <a:cubicBezTo>
                    <a:pt x="77" y="37"/>
                    <a:pt x="80" y="37"/>
                    <a:pt x="79" y="37"/>
                  </a:cubicBezTo>
                  <a:cubicBezTo>
                    <a:pt x="79" y="36"/>
                    <a:pt x="77" y="36"/>
                    <a:pt x="77" y="40"/>
                  </a:cubicBezTo>
                  <a:cubicBezTo>
                    <a:pt x="77" y="43"/>
                    <a:pt x="65" y="39"/>
                    <a:pt x="65" y="42"/>
                  </a:cubicBezTo>
                  <a:cubicBezTo>
                    <a:pt x="65" y="45"/>
                    <a:pt x="67" y="43"/>
                    <a:pt x="68" y="46"/>
                  </a:cubicBezTo>
                  <a:close/>
                  <a:moveTo>
                    <a:pt x="55" y="9"/>
                  </a:moveTo>
                  <a:cubicBezTo>
                    <a:pt x="58" y="9"/>
                    <a:pt x="58" y="8"/>
                    <a:pt x="56" y="6"/>
                  </a:cubicBezTo>
                  <a:cubicBezTo>
                    <a:pt x="55" y="6"/>
                    <a:pt x="50" y="6"/>
                    <a:pt x="50" y="8"/>
                  </a:cubicBezTo>
                  <a:cubicBezTo>
                    <a:pt x="50" y="11"/>
                    <a:pt x="52" y="9"/>
                    <a:pt x="55" y="9"/>
                  </a:cubicBezTo>
                  <a:close/>
                  <a:moveTo>
                    <a:pt x="79" y="11"/>
                  </a:moveTo>
                  <a:cubicBezTo>
                    <a:pt x="79" y="9"/>
                    <a:pt x="84" y="12"/>
                    <a:pt x="82" y="12"/>
                  </a:cubicBezTo>
                  <a:cubicBezTo>
                    <a:pt x="80" y="14"/>
                    <a:pt x="77" y="12"/>
                    <a:pt x="79" y="11"/>
                  </a:cubicBezTo>
                  <a:close/>
                  <a:moveTo>
                    <a:pt x="91" y="18"/>
                  </a:moveTo>
                  <a:cubicBezTo>
                    <a:pt x="91" y="20"/>
                    <a:pt x="96" y="21"/>
                    <a:pt x="97" y="26"/>
                  </a:cubicBezTo>
                  <a:cubicBezTo>
                    <a:pt x="100" y="29"/>
                    <a:pt x="99" y="29"/>
                    <a:pt x="100" y="34"/>
                  </a:cubicBezTo>
                  <a:cubicBezTo>
                    <a:pt x="102" y="37"/>
                    <a:pt x="105" y="28"/>
                    <a:pt x="100" y="25"/>
                  </a:cubicBezTo>
                  <a:cubicBezTo>
                    <a:pt x="96" y="23"/>
                    <a:pt x="96" y="20"/>
                    <a:pt x="93" y="18"/>
                  </a:cubicBezTo>
                  <a:cubicBezTo>
                    <a:pt x="87" y="15"/>
                    <a:pt x="85" y="11"/>
                    <a:pt x="85" y="14"/>
                  </a:cubicBezTo>
                  <a:cubicBezTo>
                    <a:pt x="80" y="15"/>
                    <a:pt x="87" y="14"/>
                    <a:pt x="91" y="18"/>
                  </a:cubicBezTo>
                  <a:close/>
                  <a:moveTo>
                    <a:pt x="74" y="1"/>
                  </a:moveTo>
                  <a:cubicBezTo>
                    <a:pt x="76" y="0"/>
                    <a:pt x="77" y="3"/>
                    <a:pt x="76" y="3"/>
                  </a:cubicBezTo>
                  <a:cubicBezTo>
                    <a:pt x="74" y="3"/>
                    <a:pt x="74" y="3"/>
                    <a:pt x="74" y="1"/>
                  </a:cubicBezTo>
                  <a:close/>
                  <a:moveTo>
                    <a:pt x="123" y="48"/>
                  </a:moveTo>
                  <a:cubicBezTo>
                    <a:pt x="120" y="46"/>
                    <a:pt x="120" y="42"/>
                    <a:pt x="117" y="42"/>
                  </a:cubicBezTo>
                  <a:cubicBezTo>
                    <a:pt x="115" y="40"/>
                    <a:pt x="115" y="34"/>
                    <a:pt x="114" y="37"/>
                  </a:cubicBezTo>
                  <a:cubicBezTo>
                    <a:pt x="112" y="39"/>
                    <a:pt x="115" y="39"/>
                    <a:pt x="115" y="43"/>
                  </a:cubicBezTo>
                  <a:cubicBezTo>
                    <a:pt x="114" y="46"/>
                    <a:pt x="119" y="48"/>
                    <a:pt x="120" y="51"/>
                  </a:cubicBezTo>
                  <a:cubicBezTo>
                    <a:pt x="120" y="54"/>
                    <a:pt x="122" y="54"/>
                    <a:pt x="125" y="54"/>
                  </a:cubicBezTo>
                  <a:cubicBezTo>
                    <a:pt x="126" y="53"/>
                    <a:pt x="125" y="48"/>
                    <a:pt x="123" y="48"/>
                  </a:cubicBezTo>
                  <a:close/>
                  <a:moveTo>
                    <a:pt x="61" y="43"/>
                  </a:moveTo>
                  <a:cubicBezTo>
                    <a:pt x="59" y="42"/>
                    <a:pt x="61" y="39"/>
                    <a:pt x="62" y="42"/>
                  </a:cubicBezTo>
                  <a:cubicBezTo>
                    <a:pt x="64" y="43"/>
                    <a:pt x="62" y="45"/>
                    <a:pt x="61" y="43"/>
                  </a:cubicBezTo>
                  <a:close/>
                  <a:moveTo>
                    <a:pt x="55" y="39"/>
                  </a:moveTo>
                  <a:cubicBezTo>
                    <a:pt x="55" y="37"/>
                    <a:pt x="58" y="40"/>
                    <a:pt x="56" y="40"/>
                  </a:cubicBezTo>
                  <a:cubicBezTo>
                    <a:pt x="56" y="42"/>
                    <a:pt x="53" y="40"/>
                    <a:pt x="55" y="39"/>
                  </a:cubicBezTo>
                  <a:close/>
                  <a:moveTo>
                    <a:pt x="47" y="31"/>
                  </a:moveTo>
                  <a:cubicBezTo>
                    <a:pt x="48" y="32"/>
                    <a:pt x="47" y="36"/>
                    <a:pt x="45" y="34"/>
                  </a:cubicBezTo>
                  <a:cubicBezTo>
                    <a:pt x="44" y="32"/>
                    <a:pt x="45" y="31"/>
                    <a:pt x="47" y="31"/>
                  </a:cubicBezTo>
                  <a:close/>
                  <a:moveTo>
                    <a:pt x="102" y="76"/>
                  </a:moveTo>
                  <a:cubicBezTo>
                    <a:pt x="100" y="74"/>
                    <a:pt x="97" y="74"/>
                    <a:pt x="99" y="76"/>
                  </a:cubicBezTo>
                  <a:cubicBezTo>
                    <a:pt x="100" y="76"/>
                    <a:pt x="99" y="77"/>
                    <a:pt x="100" y="77"/>
                  </a:cubicBezTo>
                  <a:cubicBezTo>
                    <a:pt x="102" y="77"/>
                    <a:pt x="103" y="77"/>
                    <a:pt x="102" y="76"/>
                  </a:cubicBezTo>
                  <a:close/>
                  <a:moveTo>
                    <a:pt x="103" y="99"/>
                  </a:moveTo>
                  <a:cubicBezTo>
                    <a:pt x="102" y="96"/>
                    <a:pt x="106" y="99"/>
                    <a:pt x="108" y="101"/>
                  </a:cubicBezTo>
                  <a:cubicBezTo>
                    <a:pt x="103" y="99"/>
                    <a:pt x="103" y="99"/>
                    <a:pt x="103" y="99"/>
                  </a:cubicBezTo>
                  <a:close/>
                  <a:moveTo>
                    <a:pt x="79" y="79"/>
                  </a:moveTo>
                  <a:cubicBezTo>
                    <a:pt x="77" y="77"/>
                    <a:pt x="79" y="76"/>
                    <a:pt x="80" y="77"/>
                  </a:cubicBezTo>
                  <a:cubicBezTo>
                    <a:pt x="82" y="79"/>
                    <a:pt x="80" y="82"/>
                    <a:pt x="79" y="79"/>
                  </a:cubicBezTo>
                  <a:close/>
                  <a:moveTo>
                    <a:pt x="82" y="82"/>
                  </a:moveTo>
                  <a:cubicBezTo>
                    <a:pt x="84" y="82"/>
                    <a:pt x="85" y="82"/>
                    <a:pt x="85" y="81"/>
                  </a:cubicBezTo>
                  <a:cubicBezTo>
                    <a:pt x="85" y="79"/>
                    <a:pt x="82" y="77"/>
                    <a:pt x="82" y="79"/>
                  </a:cubicBezTo>
                  <a:cubicBezTo>
                    <a:pt x="82" y="81"/>
                    <a:pt x="80" y="82"/>
                    <a:pt x="82" y="82"/>
                  </a:cubicBezTo>
                  <a:close/>
                  <a:moveTo>
                    <a:pt x="85" y="84"/>
                  </a:moveTo>
                  <a:cubicBezTo>
                    <a:pt x="85" y="85"/>
                    <a:pt x="87" y="88"/>
                    <a:pt x="88" y="87"/>
                  </a:cubicBezTo>
                  <a:cubicBezTo>
                    <a:pt x="88" y="84"/>
                    <a:pt x="88" y="84"/>
                    <a:pt x="88" y="84"/>
                  </a:cubicBezTo>
                  <a:cubicBezTo>
                    <a:pt x="87" y="85"/>
                    <a:pt x="85" y="82"/>
                    <a:pt x="85" y="84"/>
                  </a:cubicBezTo>
                  <a:close/>
                </a:path>
              </a:pathLst>
            </a:custGeom>
            <a:grpFill/>
            <a:ln w="6350" cmpd="sng">
              <a:solidFill>
                <a:schemeClr val="bg1"/>
              </a:solidFill>
              <a:round/>
              <a:headEnd/>
              <a:tailEnd/>
            </a:ln>
          </p:spPr>
          <p:txBody>
            <a:bodyPr/>
            <a:lstStyle/>
            <a:p>
              <a:endParaRPr lang="en-GB" sz="1539" dirty="0"/>
            </a:p>
          </p:txBody>
        </p:sp>
        <p:sp>
          <p:nvSpPr>
            <p:cNvPr id="593" name="Freeform 217"/>
            <p:cNvSpPr>
              <a:spLocks noEditPoints="1"/>
            </p:cNvSpPr>
            <p:nvPr/>
          </p:nvSpPr>
          <p:spPr bwMode="auto">
            <a:xfrm>
              <a:off x="8797911" y="5333527"/>
              <a:ext cx="165499" cy="165495"/>
            </a:xfrm>
            <a:custGeom>
              <a:avLst/>
              <a:gdLst/>
              <a:ahLst/>
              <a:cxnLst>
                <a:cxn ang="0">
                  <a:pos x="6" y="0"/>
                </a:cxn>
                <a:cxn ang="0">
                  <a:pos x="12" y="5"/>
                </a:cxn>
                <a:cxn ang="0">
                  <a:pos x="14" y="8"/>
                </a:cxn>
                <a:cxn ang="0">
                  <a:pos x="9" y="5"/>
                </a:cxn>
                <a:cxn ang="0">
                  <a:pos x="6" y="2"/>
                </a:cxn>
                <a:cxn ang="0">
                  <a:pos x="6" y="0"/>
                </a:cxn>
                <a:cxn ang="0">
                  <a:pos x="23" y="13"/>
                </a:cxn>
                <a:cxn ang="0">
                  <a:pos x="32" y="19"/>
                </a:cxn>
                <a:cxn ang="0">
                  <a:pos x="29" y="14"/>
                </a:cxn>
                <a:cxn ang="0">
                  <a:pos x="24" y="11"/>
                </a:cxn>
                <a:cxn ang="0">
                  <a:pos x="23" y="13"/>
                </a:cxn>
                <a:cxn ang="0">
                  <a:pos x="42" y="28"/>
                </a:cxn>
                <a:cxn ang="0">
                  <a:pos x="44" y="28"/>
                </a:cxn>
                <a:cxn ang="0">
                  <a:pos x="42" y="23"/>
                </a:cxn>
                <a:cxn ang="0">
                  <a:pos x="39" y="17"/>
                </a:cxn>
                <a:cxn ang="0">
                  <a:pos x="39" y="25"/>
                </a:cxn>
                <a:cxn ang="0">
                  <a:pos x="42" y="28"/>
                </a:cxn>
                <a:cxn ang="0">
                  <a:pos x="35" y="33"/>
                </a:cxn>
                <a:cxn ang="0">
                  <a:pos x="39" y="33"/>
                </a:cxn>
                <a:cxn ang="0">
                  <a:pos x="38" y="28"/>
                </a:cxn>
                <a:cxn ang="0">
                  <a:pos x="33" y="28"/>
                </a:cxn>
                <a:cxn ang="0">
                  <a:pos x="30" y="30"/>
                </a:cxn>
                <a:cxn ang="0">
                  <a:pos x="35" y="33"/>
                </a:cxn>
                <a:cxn ang="0">
                  <a:pos x="46" y="39"/>
                </a:cxn>
                <a:cxn ang="0">
                  <a:pos x="52" y="42"/>
                </a:cxn>
                <a:cxn ang="0">
                  <a:pos x="50" y="39"/>
                </a:cxn>
                <a:cxn ang="0">
                  <a:pos x="44" y="36"/>
                </a:cxn>
                <a:cxn ang="0">
                  <a:pos x="46" y="39"/>
                </a:cxn>
                <a:cxn ang="0">
                  <a:pos x="33" y="48"/>
                </a:cxn>
                <a:cxn ang="0">
                  <a:pos x="39" y="51"/>
                </a:cxn>
                <a:cxn ang="0">
                  <a:pos x="33" y="48"/>
                </a:cxn>
                <a:cxn ang="0">
                  <a:pos x="17" y="17"/>
                </a:cxn>
                <a:cxn ang="0">
                  <a:pos x="15" y="14"/>
                </a:cxn>
                <a:cxn ang="0">
                  <a:pos x="14" y="17"/>
                </a:cxn>
                <a:cxn ang="0">
                  <a:pos x="17" y="20"/>
                </a:cxn>
                <a:cxn ang="0">
                  <a:pos x="17" y="17"/>
                </a:cxn>
                <a:cxn ang="0">
                  <a:pos x="11" y="13"/>
                </a:cxn>
                <a:cxn ang="0">
                  <a:pos x="12" y="16"/>
                </a:cxn>
                <a:cxn ang="0">
                  <a:pos x="11" y="13"/>
                </a:cxn>
                <a:cxn ang="0">
                  <a:pos x="6" y="11"/>
                </a:cxn>
                <a:cxn ang="0">
                  <a:pos x="9" y="13"/>
                </a:cxn>
                <a:cxn ang="0">
                  <a:pos x="6" y="11"/>
                </a:cxn>
                <a:cxn ang="0">
                  <a:pos x="20" y="22"/>
                </a:cxn>
                <a:cxn ang="0">
                  <a:pos x="18" y="20"/>
                </a:cxn>
                <a:cxn ang="0">
                  <a:pos x="20" y="22"/>
                </a:cxn>
                <a:cxn ang="0">
                  <a:pos x="0" y="5"/>
                </a:cxn>
                <a:cxn ang="0">
                  <a:pos x="2" y="5"/>
                </a:cxn>
                <a:cxn ang="0">
                  <a:pos x="0" y="5"/>
                </a:cxn>
              </a:cxnLst>
              <a:rect l="0" t="0" r="r" b="b"/>
              <a:pathLst>
                <a:path w="53" h="53">
                  <a:moveTo>
                    <a:pt x="6" y="0"/>
                  </a:moveTo>
                  <a:cubicBezTo>
                    <a:pt x="11" y="3"/>
                    <a:pt x="11" y="3"/>
                    <a:pt x="12" y="5"/>
                  </a:cubicBezTo>
                  <a:cubicBezTo>
                    <a:pt x="12" y="8"/>
                    <a:pt x="17" y="8"/>
                    <a:pt x="14" y="8"/>
                  </a:cubicBezTo>
                  <a:cubicBezTo>
                    <a:pt x="12" y="10"/>
                    <a:pt x="9" y="7"/>
                    <a:pt x="9" y="5"/>
                  </a:cubicBezTo>
                  <a:cubicBezTo>
                    <a:pt x="8" y="3"/>
                    <a:pt x="6" y="3"/>
                    <a:pt x="6" y="2"/>
                  </a:cubicBezTo>
                  <a:cubicBezTo>
                    <a:pt x="6" y="0"/>
                    <a:pt x="6" y="0"/>
                    <a:pt x="6" y="0"/>
                  </a:cubicBezTo>
                  <a:close/>
                  <a:moveTo>
                    <a:pt x="23" y="13"/>
                  </a:moveTo>
                  <a:cubicBezTo>
                    <a:pt x="23" y="14"/>
                    <a:pt x="30" y="17"/>
                    <a:pt x="32" y="19"/>
                  </a:cubicBezTo>
                  <a:cubicBezTo>
                    <a:pt x="35" y="22"/>
                    <a:pt x="32" y="16"/>
                    <a:pt x="29" y="14"/>
                  </a:cubicBezTo>
                  <a:cubicBezTo>
                    <a:pt x="26" y="13"/>
                    <a:pt x="27" y="11"/>
                    <a:pt x="24" y="11"/>
                  </a:cubicBezTo>
                  <a:cubicBezTo>
                    <a:pt x="23" y="10"/>
                    <a:pt x="23" y="10"/>
                    <a:pt x="23" y="13"/>
                  </a:cubicBezTo>
                  <a:close/>
                  <a:moveTo>
                    <a:pt x="42" y="28"/>
                  </a:moveTo>
                  <a:cubicBezTo>
                    <a:pt x="44" y="31"/>
                    <a:pt x="47" y="31"/>
                    <a:pt x="44" y="28"/>
                  </a:cubicBezTo>
                  <a:cubicBezTo>
                    <a:pt x="44" y="27"/>
                    <a:pt x="46" y="27"/>
                    <a:pt x="42" y="23"/>
                  </a:cubicBezTo>
                  <a:cubicBezTo>
                    <a:pt x="41" y="22"/>
                    <a:pt x="42" y="19"/>
                    <a:pt x="39" y="17"/>
                  </a:cubicBezTo>
                  <a:cubicBezTo>
                    <a:pt x="36" y="17"/>
                    <a:pt x="39" y="19"/>
                    <a:pt x="39" y="25"/>
                  </a:cubicBezTo>
                  <a:cubicBezTo>
                    <a:pt x="41" y="27"/>
                    <a:pt x="41" y="27"/>
                    <a:pt x="42" y="28"/>
                  </a:cubicBezTo>
                  <a:close/>
                  <a:moveTo>
                    <a:pt x="35" y="33"/>
                  </a:moveTo>
                  <a:cubicBezTo>
                    <a:pt x="38" y="31"/>
                    <a:pt x="36" y="33"/>
                    <a:pt x="39" y="33"/>
                  </a:cubicBezTo>
                  <a:cubicBezTo>
                    <a:pt x="42" y="34"/>
                    <a:pt x="39" y="31"/>
                    <a:pt x="38" y="28"/>
                  </a:cubicBezTo>
                  <a:cubicBezTo>
                    <a:pt x="36" y="27"/>
                    <a:pt x="35" y="30"/>
                    <a:pt x="33" y="28"/>
                  </a:cubicBezTo>
                  <a:cubicBezTo>
                    <a:pt x="32" y="27"/>
                    <a:pt x="30" y="27"/>
                    <a:pt x="30" y="30"/>
                  </a:cubicBezTo>
                  <a:cubicBezTo>
                    <a:pt x="30" y="31"/>
                    <a:pt x="33" y="33"/>
                    <a:pt x="35" y="33"/>
                  </a:cubicBezTo>
                  <a:close/>
                  <a:moveTo>
                    <a:pt x="46" y="39"/>
                  </a:moveTo>
                  <a:cubicBezTo>
                    <a:pt x="46" y="40"/>
                    <a:pt x="50" y="42"/>
                    <a:pt x="52" y="42"/>
                  </a:cubicBezTo>
                  <a:cubicBezTo>
                    <a:pt x="53" y="42"/>
                    <a:pt x="52" y="39"/>
                    <a:pt x="50" y="39"/>
                  </a:cubicBezTo>
                  <a:cubicBezTo>
                    <a:pt x="49" y="39"/>
                    <a:pt x="46" y="36"/>
                    <a:pt x="44" y="36"/>
                  </a:cubicBezTo>
                  <a:cubicBezTo>
                    <a:pt x="42" y="37"/>
                    <a:pt x="46" y="37"/>
                    <a:pt x="46" y="39"/>
                  </a:cubicBezTo>
                  <a:close/>
                  <a:moveTo>
                    <a:pt x="33" y="48"/>
                  </a:moveTo>
                  <a:cubicBezTo>
                    <a:pt x="35" y="47"/>
                    <a:pt x="39" y="51"/>
                    <a:pt x="39" y="51"/>
                  </a:cubicBezTo>
                  <a:cubicBezTo>
                    <a:pt x="38" y="53"/>
                    <a:pt x="33" y="50"/>
                    <a:pt x="33" y="48"/>
                  </a:cubicBezTo>
                  <a:close/>
                  <a:moveTo>
                    <a:pt x="17" y="17"/>
                  </a:moveTo>
                  <a:cubicBezTo>
                    <a:pt x="15" y="16"/>
                    <a:pt x="17" y="14"/>
                    <a:pt x="15" y="14"/>
                  </a:cubicBezTo>
                  <a:cubicBezTo>
                    <a:pt x="14" y="13"/>
                    <a:pt x="12" y="19"/>
                    <a:pt x="14" y="17"/>
                  </a:cubicBezTo>
                  <a:cubicBezTo>
                    <a:pt x="15" y="17"/>
                    <a:pt x="15" y="17"/>
                    <a:pt x="17" y="20"/>
                  </a:cubicBezTo>
                  <a:cubicBezTo>
                    <a:pt x="17" y="20"/>
                    <a:pt x="18" y="19"/>
                    <a:pt x="17" y="17"/>
                  </a:cubicBezTo>
                  <a:close/>
                  <a:moveTo>
                    <a:pt x="11" y="13"/>
                  </a:moveTo>
                  <a:cubicBezTo>
                    <a:pt x="11" y="11"/>
                    <a:pt x="12" y="14"/>
                    <a:pt x="12" y="16"/>
                  </a:cubicBezTo>
                  <a:cubicBezTo>
                    <a:pt x="11" y="17"/>
                    <a:pt x="9" y="14"/>
                    <a:pt x="11" y="13"/>
                  </a:cubicBezTo>
                  <a:close/>
                  <a:moveTo>
                    <a:pt x="6" y="11"/>
                  </a:moveTo>
                  <a:cubicBezTo>
                    <a:pt x="6" y="10"/>
                    <a:pt x="11" y="11"/>
                    <a:pt x="9" y="13"/>
                  </a:cubicBezTo>
                  <a:cubicBezTo>
                    <a:pt x="8" y="14"/>
                    <a:pt x="6" y="11"/>
                    <a:pt x="6" y="11"/>
                  </a:cubicBezTo>
                  <a:close/>
                  <a:moveTo>
                    <a:pt x="20" y="22"/>
                  </a:moveTo>
                  <a:cubicBezTo>
                    <a:pt x="18" y="22"/>
                    <a:pt x="17" y="22"/>
                    <a:pt x="18" y="20"/>
                  </a:cubicBezTo>
                  <a:cubicBezTo>
                    <a:pt x="18" y="19"/>
                    <a:pt x="20" y="20"/>
                    <a:pt x="20" y="22"/>
                  </a:cubicBezTo>
                  <a:close/>
                  <a:moveTo>
                    <a:pt x="0" y="5"/>
                  </a:moveTo>
                  <a:cubicBezTo>
                    <a:pt x="0" y="3"/>
                    <a:pt x="2" y="5"/>
                    <a:pt x="2" y="5"/>
                  </a:cubicBezTo>
                  <a:cubicBezTo>
                    <a:pt x="2" y="7"/>
                    <a:pt x="0" y="7"/>
                    <a:pt x="0" y="5"/>
                  </a:cubicBezTo>
                  <a:close/>
                </a:path>
              </a:pathLst>
            </a:custGeom>
            <a:grpFill/>
            <a:ln w="6350" cmpd="sng">
              <a:solidFill>
                <a:schemeClr val="bg1"/>
              </a:solidFill>
              <a:round/>
              <a:headEnd/>
              <a:tailEnd/>
            </a:ln>
          </p:spPr>
          <p:txBody>
            <a:bodyPr/>
            <a:lstStyle/>
            <a:p>
              <a:endParaRPr lang="en-GB" sz="1539" dirty="0"/>
            </a:p>
          </p:txBody>
        </p:sp>
        <p:sp>
          <p:nvSpPr>
            <p:cNvPr id="594" name="Freeform 218"/>
            <p:cNvSpPr>
              <a:spLocks noEditPoints="1"/>
            </p:cNvSpPr>
            <p:nvPr/>
          </p:nvSpPr>
          <p:spPr bwMode="auto">
            <a:xfrm>
              <a:off x="9063030" y="5580966"/>
              <a:ext cx="77125" cy="162282"/>
            </a:xfrm>
            <a:custGeom>
              <a:avLst/>
              <a:gdLst/>
              <a:ahLst/>
              <a:cxnLst>
                <a:cxn ang="0">
                  <a:pos x="5" y="11"/>
                </a:cxn>
                <a:cxn ang="0">
                  <a:pos x="2" y="8"/>
                </a:cxn>
                <a:cxn ang="0">
                  <a:pos x="2" y="3"/>
                </a:cxn>
                <a:cxn ang="0">
                  <a:pos x="3" y="3"/>
                </a:cxn>
                <a:cxn ang="0">
                  <a:pos x="5" y="5"/>
                </a:cxn>
                <a:cxn ang="0">
                  <a:pos x="5" y="11"/>
                </a:cxn>
                <a:cxn ang="0">
                  <a:pos x="8" y="16"/>
                </a:cxn>
                <a:cxn ang="0">
                  <a:pos x="11" y="19"/>
                </a:cxn>
                <a:cxn ang="0">
                  <a:pos x="6" y="14"/>
                </a:cxn>
                <a:cxn ang="0">
                  <a:pos x="8" y="16"/>
                </a:cxn>
                <a:cxn ang="0">
                  <a:pos x="14" y="30"/>
                </a:cxn>
                <a:cxn ang="0">
                  <a:pos x="17" y="33"/>
                </a:cxn>
                <a:cxn ang="0">
                  <a:pos x="14" y="30"/>
                </a:cxn>
                <a:cxn ang="0">
                  <a:pos x="15" y="22"/>
                </a:cxn>
                <a:cxn ang="0">
                  <a:pos x="14" y="21"/>
                </a:cxn>
                <a:cxn ang="0">
                  <a:pos x="15" y="22"/>
                </a:cxn>
                <a:cxn ang="0">
                  <a:pos x="12" y="18"/>
                </a:cxn>
                <a:cxn ang="0">
                  <a:pos x="14" y="16"/>
                </a:cxn>
                <a:cxn ang="0">
                  <a:pos x="12" y="18"/>
                </a:cxn>
                <a:cxn ang="0">
                  <a:pos x="11" y="10"/>
                </a:cxn>
                <a:cxn ang="0">
                  <a:pos x="12" y="7"/>
                </a:cxn>
                <a:cxn ang="0">
                  <a:pos x="11" y="10"/>
                </a:cxn>
                <a:cxn ang="0">
                  <a:pos x="20" y="41"/>
                </a:cxn>
                <a:cxn ang="0">
                  <a:pos x="23" y="44"/>
                </a:cxn>
                <a:cxn ang="0">
                  <a:pos x="20" y="41"/>
                </a:cxn>
                <a:cxn ang="0">
                  <a:pos x="23" y="49"/>
                </a:cxn>
                <a:cxn ang="0">
                  <a:pos x="25" y="52"/>
                </a:cxn>
                <a:cxn ang="0">
                  <a:pos x="23" y="49"/>
                </a:cxn>
              </a:cxnLst>
              <a:rect l="0" t="0" r="r" b="b"/>
              <a:pathLst>
                <a:path w="25" h="52">
                  <a:moveTo>
                    <a:pt x="5" y="11"/>
                  </a:moveTo>
                  <a:cubicBezTo>
                    <a:pt x="2" y="11"/>
                    <a:pt x="3" y="11"/>
                    <a:pt x="2" y="8"/>
                  </a:cubicBezTo>
                  <a:cubicBezTo>
                    <a:pt x="0" y="7"/>
                    <a:pt x="2" y="7"/>
                    <a:pt x="2" y="3"/>
                  </a:cubicBezTo>
                  <a:cubicBezTo>
                    <a:pt x="0" y="0"/>
                    <a:pt x="2" y="0"/>
                    <a:pt x="3" y="3"/>
                  </a:cubicBezTo>
                  <a:cubicBezTo>
                    <a:pt x="3" y="8"/>
                    <a:pt x="5" y="2"/>
                    <a:pt x="5" y="5"/>
                  </a:cubicBezTo>
                  <a:cubicBezTo>
                    <a:pt x="6" y="8"/>
                    <a:pt x="8" y="10"/>
                    <a:pt x="5" y="11"/>
                  </a:cubicBezTo>
                  <a:close/>
                  <a:moveTo>
                    <a:pt x="8" y="16"/>
                  </a:moveTo>
                  <a:cubicBezTo>
                    <a:pt x="9" y="18"/>
                    <a:pt x="8" y="21"/>
                    <a:pt x="11" y="19"/>
                  </a:cubicBezTo>
                  <a:cubicBezTo>
                    <a:pt x="12" y="19"/>
                    <a:pt x="6" y="11"/>
                    <a:pt x="6" y="14"/>
                  </a:cubicBezTo>
                  <a:cubicBezTo>
                    <a:pt x="6" y="16"/>
                    <a:pt x="5" y="16"/>
                    <a:pt x="8" y="16"/>
                  </a:cubicBezTo>
                  <a:close/>
                  <a:moveTo>
                    <a:pt x="14" y="30"/>
                  </a:moveTo>
                  <a:cubicBezTo>
                    <a:pt x="15" y="28"/>
                    <a:pt x="18" y="33"/>
                    <a:pt x="17" y="33"/>
                  </a:cubicBezTo>
                  <a:cubicBezTo>
                    <a:pt x="15" y="33"/>
                    <a:pt x="14" y="32"/>
                    <a:pt x="14" y="30"/>
                  </a:cubicBezTo>
                  <a:close/>
                  <a:moveTo>
                    <a:pt x="15" y="22"/>
                  </a:moveTo>
                  <a:cubicBezTo>
                    <a:pt x="12" y="22"/>
                    <a:pt x="14" y="19"/>
                    <a:pt x="14" y="21"/>
                  </a:cubicBezTo>
                  <a:cubicBezTo>
                    <a:pt x="15" y="22"/>
                    <a:pt x="15" y="24"/>
                    <a:pt x="15" y="22"/>
                  </a:cubicBezTo>
                  <a:close/>
                  <a:moveTo>
                    <a:pt x="12" y="18"/>
                  </a:moveTo>
                  <a:cubicBezTo>
                    <a:pt x="11" y="16"/>
                    <a:pt x="14" y="14"/>
                    <a:pt x="14" y="16"/>
                  </a:cubicBezTo>
                  <a:cubicBezTo>
                    <a:pt x="15" y="19"/>
                    <a:pt x="12" y="19"/>
                    <a:pt x="12" y="18"/>
                  </a:cubicBezTo>
                  <a:close/>
                  <a:moveTo>
                    <a:pt x="11" y="10"/>
                  </a:moveTo>
                  <a:cubicBezTo>
                    <a:pt x="9" y="8"/>
                    <a:pt x="12" y="7"/>
                    <a:pt x="12" y="7"/>
                  </a:cubicBezTo>
                  <a:cubicBezTo>
                    <a:pt x="14" y="8"/>
                    <a:pt x="11" y="10"/>
                    <a:pt x="11" y="10"/>
                  </a:cubicBezTo>
                  <a:close/>
                  <a:moveTo>
                    <a:pt x="20" y="41"/>
                  </a:moveTo>
                  <a:cubicBezTo>
                    <a:pt x="21" y="39"/>
                    <a:pt x="25" y="44"/>
                    <a:pt x="23" y="44"/>
                  </a:cubicBezTo>
                  <a:cubicBezTo>
                    <a:pt x="21" y="46"/>
                    <a:pt x="20" y="43"/>
                    <a:pt x="20" y="41"/>
                  </a:cubicBezTo>
                  <a:close/>
                  <a:moveTo>
                    <a:pt x="23" y="49"/>
                  </a:moveTo>
                  <a:cubicBezTo>
                    <a:pt x="23" y="47"/>
                    <a:pt x="25" y="52"/>
                    <a:pt x="25" y="52"/>
                  </a:cubicBezTo>
                  <a:cubicBezTo>
                    <a:pt x="23" y="52"/>
                    <a:pt x="21" y="49"/>
                    <a:pt x="23" y="49"/>
                  </a:cubicBezTo>
                  <a:close/>
                </a:path>
              </a:pathLst>
            </a:custGeom>
            <a:grpFill/>
            <a:ln w="6350" cmpd="sng">
              <a:solidFill>
                <a:schemeClr val="bg1"/>
              </a:solidFill>
              <a:round/>
              <a:headEnd/>
              <a:tailEnd/>
            </a:ln>
          </p:spPr>
          <p:txBody>
            <a:bodyPr/>
            <a:lstStyle/>
            <a:p>
              <a:endParaRPr lang="en-GB" sz="1539" dirty="0"/>
            </a:p>
          </p:txBody>
        </p:sp>
        <p:sp>
          <p:nvSpPr>
            <p:cNvPr id="595" name="Freeform 219"/>
            <p:cNvSpPr>
              <a:spLocks noEditPoints="1"/>
            </p:cNvSpPr>
            <p:nvPr/>
          </p:nvSpPr>
          <p:spPr bwMode="auto">
            <a:xfrm>
              <a:off x="8993939" y="5754496"/>
              <a:ext cx="118902" cy="72304"/>
            </a:xfrm>
            <a:custGeom>
              <a:avLst/>
              <a:gdLst/>
              <a:ahLst/>
              <a:cxnLst>
                <a:cxn ang="0">
                  <a:pos x="34" y="14"/>
                </a:cxn>
                <a:cxn ang="0">
                  <a:pos x="36" y="13"/>
                </a:cxn>
                <a:cxn ang="0">
                  <a:pos x="34" y="14"/>
                </a:cxn>
                <a:cxn ang="0">
                  <a:pos x="30" y="6"/>
                </a:cxn>
                <a:cxn ang="0">
                  <a:pos x="27" y="6"/>
                </a:cxn>
                <a:cxn ang="0">
                  <a:pos x="28" y="10"/>
                </a:cxn>
                <a:cxn ang="0">
                  <a:pos x="30" y="6"/>
                </a:cxn>
                <a:cxn ang="0">
                  <a:pos x="16" y="14"/>
                </a:cxn>
                <a:cxn ang="0">
                  <a:pos x="13" y="11"/>
                </a:cxn>
                <a:cxn ang="0">
                  <a:pos x="4" y="2"/>
                </a:cxn>
                <a:cxn ang="0">
                  <a:pos x="4" y="3"/>
                </a:cxn>
                <a:cxn ang="0">
                  <a:pos x="0" y="0"/>
                </a:cxn>
                <a:cxn ang="0">
                  <a:pos x="0" y="2"/>
                </a:cxn>
                <a:cxn ang="0">
                  <a:pos x="4" y="6"/>
                </a:cxn>
                <a:cxn ang="0">
                  <a:pos x="4" y="8"/>
                </a:cxn>
                <a:cxn ang="0">
                  <a:pos x="7" y="10"/>
                </a:cxn>
                <a:cxn ang="0">
                  <a:pos x="7" y="11"/>
                </a:cxn>
                <a:cxn ang="0">
                  <a:pos x="8" y="13"/>
                </a:cxn>
                <a:cxn ang="0">
                  <a:pos x="8" y="13"/>
                </a:cxn>
                <a:cxn ang="0">
                  <a:pos x="10" y="14"/>
                </a:cxn>
                <a:cxn ang="0">
                  <a:pos x="11" y="14"/>
                </a:cxn>
                <a:cxn ang="0">
                  <a:pos x="16" y="19"/>
                </a:cxn>
                <a:cxn ang="0">
                  <a:pos x="21" y="22"/>
                </a:cxn>
                <a:cxn ang="0">
                  <a:pos x="21" y="23"/>
                </a:cxn>
                <a:cxn ang="0">
                  <a:pos x="18" y="16"/>
                </a:cxn>
                <a:cxn ang="0">
                  <a:pos x="16" y="14"/>
                </a:cxn>
              </a:cxnLst>
              <a:rect l="0" t="0" r="r" b="b"/>
              <a:pathLst>
                <a:path w="38" h="23">
                  <a:moveTo>
                    <a:pt x="34" y="14"/>
                  </a:moveTo>
                  <a:cubicBezTo>
                    <a:pt x="33" y="13"/>
                    <a:pt x="34" y="11"/>
                    <a:pt x="36" y="13"/>
                  </a:cubicBezTo>
                  <a:cubicBezTo>
                    <a:pt x="38" y="16"/>
                    <a:pt x="34" y="16"/>
                    <a:pt x="34" y="14"/>
                  </a:cubicBezTo>
                  <a:close/>
                  <a:moveTo>
                    <a:pt x="30" y="6"/>
                  </a:moveTo>
                  <a:cubicBezTo>
                    <a:pt x="28" y="5"/>
                    <a:pt x="27" y="5"/>
                    <a:pt x="27" y="6"/>
                  </a:cubicBezTo>
                  <a:cubicBezTo>
                    <a:pt x="28" y="6"/>
                    <a:pt x="25" y="8"/>
                    <a:pt x="28" y="10"/>
                  </a:cubicBezTo>
                  <a:cubicBezTo>
                    <a:pt x="31" y="11"/>
                    <a:pt x="31" y="8"/>
                    <a:pt x="30" y="6"/>
                  </a:cubicBezTo>
                  <a:close/>
                  <a:moveTo>
                    <a:pt x="16" y="14"/>
                  </a:moveTo>
                  <a:cubicBezTo>
                    <a:pt x="13" y="11"/>
                    <a:pt x="13" y="11"/>
                    <a:pt x="13" y="11"/>
                  </a:cubicBezTo>
                  <a:cubicBezTo>
                    <a:pt x="13" y="8"/>
                    <a:pt x="5" y="3"/>
                    <a:pt x="4" y="2"/>
                  </a:cubicBezTo>
                  <a:cubicBezTo>
                    <a:pt x="4" y="3"/>
                    <a:pt x="4" y="3"/>
                    <a:pt x="4" y="3"/>
                  </a:cubicBezTo>
                  <a:cubicBezTo>
                    <a:pt x="2" y="3"/>
                    <a:pt x="2" y="0"/>
                    <a:pt x="0" y="0"/>
                  </a:cubicBezTo>
                  <a:cubicBezTo>
                    <a:pt x="0" y="2"/>
                    <a:pt x="0" y="2"/>
                    <a:pt x="0" y="2"/>
                  </a:cubicBezTo>
                  <a:cubicBezTo>
                    <a:pt x="4" y="6"/>
                    <a:pt x="4" y="6"/>
                    <a:pt x="4" y="6"/>
                  </a:cubicBezTo>
                  <a:cubicBezTo>
                    <a:pt x="4" y="8"/>
                    <a:pt x="4" y="8"/>
                    <a:pt x="4" y="8"/>
                  </a:cubicBezTo>
                  <a:cubicBezTo>
                    <a:pt x="7" y="10"/>
                    <a:pt x="7" y="10"/>
                    <a:pt x="7" y="10"/>
                  </a:cubicBezTo>
                  <a:cubicBezTo>
                    <a:pt x="7" y="11"/>
                    <a:pt x="7" y="11"/>
                    <a:pt x="7" y="11"/>
                  </a:cubicBezTo>
                  <a:cubicBezTo>
                    <a:pt x="8" y="13"/>
                    <a:pt x="8" y="13"/>
                    <a:pt x="8" y="13"/>
                  </a:cubicBezTo>
                  <a:cubicBezTo>
                    <a:pt x="8" y="13"/>
                    <a:pt x="8" y="13"/>
                    <a:pt x="8" y="13"/>
                  </a:cubicBezTo>
                  <a:cubicBezTo>
                    <a:pt x="10" y="14"/>
                    <a:pt x="10" y="14"/>
                    <a:pt x="10" y="14"/>
                  </a:cubicBezTo>
                  <a:cubicBezTo>
                    <a:pt x="10" y="14"/>
                    <a:pt x="10" y="14"/>
                    <a:pt x="11" y="14"/>
                  </a:cubicBezTo>
                  <a:cubicBezTo>
                    <a:pt x="11" y="16"/>
                    <a:pt x="14" y="17"/>
                    <a:pt x="16" y="19"/>
                  </a:cubicBezTo>
                  <a:cubicBezTo>
                    <a:pt x="21" y="22"/>
                    <a:pt x="21" y="22"/>
                    <a:pt x="21" y="22"/>
                  </a:cubicBezTo>
                  <a:cubicBezTo>
                    <a:pt x="21" y="23"/>
                    <a:pt x="21" y="23"/>
                    <a:pt x="21" y="23"/>
                  </a:cubicBezTo>
                  <a:cubicBezTo>
                    <a:pt x="27" y="20"/>
                    <a:pt x="27" y="23"/>
                    <a:pt x="18" y="16"/>
                  </a:cubicBezTo>
                  <a:cubicBezTo>
                    <a:pt x="18" y="14"/>
                    <a:pt x="16" y="13"/>
                    <a:pt x="16" y="14"/>
                  </a:cubicBezTo>
                  <a:close/>
                </a:path>
              </a:pathLst>
            </a:custGeom>
            <a:grpFill/>
            <a:ln w="6350" cmpd="sng">
              <a:solidFill>
                <a:schemeClr val="bg1"/>
              </a:solidFill>
              <a:round/>
              <a:headEnd/>
              <a:tailEnd/>
            </a:ln>
          </p:spPr>
          <p:txBody>
            <a:bodyPr/>
            <a:lstStyle/>
            <a:p>
              <a:endParaRPr lang="en-GB" sz="1539" dirty="0"/>
            </a:p>
          </p:txBody>
        </p:sp>
        <p:sp>
          <p:nvSpPr>
            <p:cNvPr id="596" name="Freeform 220"/>
            <p:cNvSpPr>
              <a:spLocks/>
            </p:cNvSpPr>
            <p:nvPr/>
          </p:nvSpPr>
          <p:spPr bwMode="auto">
            <a:xfrm>
              <a:off x="7427327" y="4925412"/>
              <a:ext cx="102834" cy="178350"/>
            </a:xfrm>
            <a:custGeom>
              <a:avLst/>
              <a:gdLst/>
              <a:ahLst/>
              <a:cxnLst>
                <a:cxn ang="0">
                  <a:pos x="15" y="7"/>
                </a:cxn>
                <a:cxn ang="0">
                  <a:pos x="18" y="8"/>
                </a:cxn>
                <a:cxn ang="0">
                  <a:pos x="26" y="19"/>
                </a:cxn>
                <a:cxn ang="0">
                  <a:pos x="26" y="27"/>
                </a:cxn>
                <a:cxn ang="0">
                  <a:pos x="26" y="32"/>
                </a:cxn>
                <a:cxn ang="0">
                  <a:pos x="27" y="41"/>
                </a:cxn>
                <a:cxn ang="0">
                  <a:pos x="32" y="49"/>
                </a:cxn>
                <a:cxn ang="0">
                  <a:pos x="32" y="54"/>
                </a:cxn>
                <a:cxn ang="0">
                  <a:pos x="30" y="52"/>
                </a:cxn>
                <a:cxn ang="0">
                  <a:pos x="29" y="54"/>
                </a:cxn>
                <a:cxn ang="0">
                  <a:pos x="26" y="54"/>
                </a:cxn>
                <a:cxn ang="0">
                  <a:pos x="17" y="47"/>
                </a:cxn>
                <a:cxn ang="0">
                  <a:pos x="9" y="38"/>
                </a:cxn>
                <a:cxn ang="0">
                  <a:pos x="5" y="28"/>
                </a:cxn>
                <a:cxn ang="0">
                  <a:pos x="3" y="24"/>
                </a:cxn>
                <a:cxn ang="0">
                  <a:pos x="2" y="16"/>
                </a:cxn>
                <a:cxn ang="0">
                  <a:pos x="0" y="3"/>
                </a:cxn>
                <a:cxn ang="0">
                  <a:pos x="2" y="2"/>
                </a:cxn>
                <a:cxn ang="0">
                  <a:pos x="5" y="5"/>
                </a:cxn>
                <a:cxn ang="0">
                  <a:pos x="8" y="7"/>
                </a:cxn>
                <a:cxn ang="0">
                  <a:pos x="8" y="11"/>
                </a:cxn>
                <a:cxn ang="0">
                  <a:pos x="12" y="10"/>
                </a:cxn>
                <a:cxn ang="0">
                  <a:pos x="15" y="7"/>
                </a:cxn>
              </a:cxnLst>
              <a:rect l="0" t="0" r="r" b="b"/>
              <a:pathLst>
                <a:path w="33" h="57">
                  <a:moveTo>
                    <a:pt x="15" y="7"/>
                  </a:moveTo>
                  <a:cubicBezTo>
                    <a:pt x="17" y="7"/>
                    <a:pt x="17" y="5"/>
                    <a:pt x="18" y="8"/>
                  </a:cubicBezTo>
                  <a:cubicBezTo>
                    <a:pt x="18" y="11"/>
                    <a:pt x="24" y="14"/>
                    <a:pt x="26" y="19"/>
                  </a:cubicBezTo>
                  <a:cubicBezTo>
                    <a:pt x="27" y="24"/>
                    <a:pt x="26" y="27"/>
                    <a:pt x="26" y="27"/>
                  </a:cubicBezTo>
                  <a:cubicBezTo>
                    <a:pt x="26" y="28"/>
                    <a:pt x="24" y="30"/>
                    <a:pt x="26" y="32"/>
                  </a:cubicBezTo>
                  <a:cubicBezTo>
                    <a:pt x="27" y="33"/>
                    <a:pt x="23" y="38"/>
                    <a:pt x="27" y="41"/>
                  </a:cubicBezTo>
                  <a:cubicBezTo>
                    <a:pt x="30" y="44"/>
                    <a:pt x="29" y="47"/>
                    <a:pt x="32" y="49"/>
                  </a:cubicBezTo>
                  <a:cubicBezTo>
                    <a:pt x="32" y="50"/>
                    <a:pt x="33" y="55"/>
                    <a:pt x="32" y="54"/>
                  </a:cubicBezTo>
                  <a:cubicBezTo>
                    <a:pt x="30" y="54"/>
                    <a:pt x="32" y="54"/>
                    <a:pt x="30" y="52"/>
                  </a:cubicBezTo>
                  <a:cubicBezTo>
                    <a:pt x="29" y="52"/>
                    <a:pt x="30" y="54"/>
                    <a:pt x="29" y="54"/>
                  </a:cubicBezTo>
                  <a:cubicBezTo>
                    <a:pt x="26" y="52"/>
                    <a:pt x="27" y="57"/>
                    <a:pt x="26" y="54"/>
                  </a:cubicBezTo>
                  <a:cubicBezTo>
                    <a:pt x="24" y="50"/>
                    <a:pt x="23" y="54"/>
                    <a:pt x="17" y="47"/>
                  </a:cubicBezTo>
                  <a:cubicBezTo>
                    <a:pt x="9" y="39"/>
                    <a:pt x="8" y="41"/>
                    <a:pt x="9" y="38"/>
                  </a:cubicBezTo>
                  <a:cubicBezTo>
                    <a:pt x="11" y="35"/>
                    <a:pt x="3" y="30"/>
                    <a:pt x="5" y="28"/>
                  </a:cubicBezTo>
                  <a:cubicBezTo>
                    <a:pt x="5" y="27"/>
                    <a:pt x="3" y="28"/>
                    <a:pt x="3" y="24"/>
                  </a:cubicBezTo>
                  <a:cubicBezTo>
                    <a:pt x="3" y="17"/>
                    <a:pt x="0" y="19"/>
                    <a:pt x="2" y="16"/>
                  </a:cubicBezTo>
                  <a:cubicBezTo>
                    <a:pt x="2" y="14"/>
                    <a:pt x="3" y="8"/>
                    <a:pt x="0" y="3"/>
                  </a:cubicBezTo>
                  <a:cubicBezTo>
                    <a:pt x="0" y="0"/>
                    <a:pt x="0" y="0"/>
                    <a:pt x="2" y="2"/>
                  </a:cubicBezTo>
                  <a:cubicBezTo>
                    <a:pt x="3" y="3"/>
                    <a:pt x="5" y="2"/>
                    <a:pt x="5" y="5"/>
                  </a:cubicBezTo>
                  <a:cubicBezTo>
                    <a:pt x="6" y="7"/>
                    <a:pt x="8" y="3"/>
                    <a:pt x="8" y="7"/>
                  </a:cubicBezTo>
                  <a:cubicBezTo>
                    <a:pt x="8" y="8"/>
                    <a:pt x="6" y="10"/>
                    <a:pt x="8" y="11"/>
                  </a:cubicBezTo>
                  <a:cubicBezTo>
                    <a:pt x="9" y="13"/>
                    <a:pt x="9" y="7"/>
                    <a:pt x="12" y="10"/>
                  </a:cubicBezTo>
                  <a:cubicBezTo>
                    <a:pt x="14" y="11"/>
                    <a:pt x="14" y="11"/>
                    <a:pt x="15" y="7"/>
                  </a:cubicBezTo>
                </a:path>
              </a:pathLst>
            </a:custGeom>
            <a:grpFill/>
            <a:ln w="6350" cmpd="sng">
              <a:solidFill>
                <a:schemeClr val="bg1"/>
              </a:solidFill>
              <a:round/>
              <a:headEnd/>
              <a:tailEnd/>
            </a:ln>
          </p:spPr>
          <p:txBody>
            <a:bodyPr/>
            <a:lstStyle/>
            <a:p>
              <a:endParaRPr lang="en-GB" sz="1539" dirty="0"/>
            </a:p>
          </p:txBody>
        </p:sp>
        <p:sp>
          <p:nvSpPr>
            <p:cNvPr id="597" name="Freeform 221"/>
            <p:cNvSpPr>
              <a:spLocks/>
            </p:cNvSpPr>
            <p:nvPr/>
          </p:nvSpPr>
          <p:spPr bwMode="auto">
            <a:xfrm>
              <a:off x="7510880" y="5090908"/>
              <a:ext cx="9641" cy="12854"/>
            </a:xfrm>
            <a:custGeom>
              <a:avLst/>
              <a:gdLst/>
              <a:ahLst/>
              <a:cxnLst>
                <a:cxn ang="0">
                  <a:pos x="0" y="2"/>
                </a:cxn>
                <a:cxn ang="0">
                  <a:pos x="3" y="0"/>
                </a:cxn>
                <a:cxn ang="0">
                  <a:pos x="0" y="2"/>
                </a:cxn>
              </a:cxnLst>
              <a:rect l="0" t="0" r="r" b="b"/>
              <a:pathLst>
                <a:path w="3" h="4">
                  <a:moveTo>
                    <a:pt x="0" y="2"/>
                  </a:moveTo>
                  <a:cubicBezTo>
                    <a:pt x="0" y="0"/>
                    <a:pt x="3" y="0"/>
                    <a:pt x="3" y="0"/>
                  </a:cubicBezTo>
                  <a:cubicBezTo>
                    <a:pt x="3" y="2"/>
                    <a:pt x="2" y="4"/>
                    <a:pt x="0" y="2"/>
                  </a:cubicBezTo>
                </a:path>
              </a:pathLst>
            </a:custGeom>
            <a:grpFill/>
            <a:ln w="6350" cmpd="sng">
              <a:solidFill>
                <a:schemeClr val="bg1"/>
              </a:solidFill>
              <a:round/>
              <a:headEnd/>
              <a:tailEnd/>
            </a:ln>
          </p:spPr>
          <p:txBody>
            <a:bodyPr/>
            <a:lstStyle/>
            <a:p>
              <a:endParaRPr lang="en-GB" sz="1539" dirty="0"/>
            </a:p>
          </p:txBody>
        </p:sp>
        <p:sp>
          <p:nvSpPr>
            <p:cNvPr id="598" name="Freeform 222"/>
            <p:cNvSpPr>
              <a:spLocks noEditPoints="1"/>
            </p:cNvSpPr>
            <p:nvPr/>
          </p:nvSpPr>
          <p:spPr bwMode="auto">
            <a:xfrm>
              <a:off x="7298784" y="4957547"/>
              <a:ext cx="1115107" cy="510947"/>
            </a:xfrm>
            <a:custGeom>
              <a:avLst/>
              <a:gdLst/>
              <a:ahLst/>
              <a:cxnLst>
                <a:cxn ang="0">
                  <a:pos x="306" y="91"/>
                </a:cxn>
                <a:cxn ang="0">
                  <a:pos x="288" y="67"/>
                </a:cxn>
                <a:cxn ang="0">
                  <a:pos x="341" y="73"/>
                </a:cxn>
                <a:cxn ang="0">
                  <a:pos x="157" y="37"/>
                </a:cxn>
                <a:cxn ang="0">
                  <a:pos x="115" y="40"/>
                </a:cxn>
                <a:cxn ang="0">
                  <a:pos x="121" y="87"/>
                </a:cxn>
                <a:cxn ang="0">
                  <a:pos x="167" y="87"/>
                </a:cxn>
                <a:cxn ang="0">
                  <a:pos x="179" y="29"/>
                </a:cxn>
                <a:cxn ang="0">
                  <a:pos x="24" y="35"/>
                </a:cxn>
                <a:cxn ang="0">
                  <a:pos x="71" y="112"/>
                </a:cxn>
                <a:cxn ang="0">
                  <a:pos x="77" y="80"/>
                </a:cxn>
                <a:cxn ang="0">
                  <a:pos x="45" y="37"/>
                </a:cxn>
                <a:cxn ang="0">
                  <a:pos x="4" y="1"/>
                </a:cxn>
                <a:cxn ang="0">
                  <a:pos x="138" y="140"/>
                </a:cxn>
                <a:cxn ang="0">
                  <a:pos x="128" y="122"/>
                </a:cxn>
                <a:cxn ang="0">
                  <a:pos x="85" y="121"/>
                </a:cxn>
                <a:cxn ang="0">
                  <a:pos x="347" y="129"/>
                </a:cxn>
                <a:cxn ang="0">
                  <a:pos x="161" y="124"/>
                </a:cxn>
                <a:cxn ang="0">
                  <a:pos x="166" y="143"/>
                </a:cxn>
                <a:cxn ang="0">
                  <a:pos x="189" y="144"/>
                </a:cxn>
                <a:cxn ang="0">
                  <a:pos x="181" y="141"/>
                </a:cxn>
                <a:cxn ang="0">
                  <a:pos x="195" y="140"/>
                </a:cxn>
                <a:cxn ang="0">
                  <a:pos x="208" y="144"/>
                </a:cxn>
                <a:cxn ang="0">
                  <a:pos x="210" y="141"/>
                </a:cxn>
                <a:cxn ang="0">
                  <a:pos x="222" y="141"/>
                </a:cxn>
                <a:cxn ang="0">
                  <a:pos x="228" y="138"/>
                </a:cxn>
                <a:cxn ang="0">
                  <a:pos x="236" y="136"/>
                </a:cxn>
                <a:cxn ang="0">
                  <a:pos x="195" y="149"/>
                </a:cxn>
                <a:cxn ang="0">
                  <a:pos x="240" y="149"/>
                </a:cxn>
                <a:cxn ang="0">
                  <a:pos x="230" y="149"/>
                </a:cxn>
                <a:cxn ang="0">
                  <a:pos x="205" y="88"/>
                </a:cxn>
                <a:cxn ang="0">
                  <a:pos x="221" y="63"/>
                </a:cxn>
                <a:cxn ang="0">
                  <a:pos x="231" y="48"/>
                </a:cxn>
                <a:cxn ang="0">
                  <a:pos x="193" y="73"/>
                </a:cxn>
                <a:cxn ang="0">
                  <a:pos x="246" y="88"/>
                </a:cxn>
                <a:cxn ang="0">
                  <a:pos x="260" y="90"/>
                </a:cxn>
                <a:cxn ang="0">
                  <a:pos x="262" y="71"/>
                </a:cxn>
                <a:cxn ang="0">
                  <a:pos x="285" y="70"/>
                </a:cxn>
                <a:cxn ang="0">
                  <a:pos x="260" y="54"/>
                </a:cxn>
                <a:cxn ang="0">
                  <a:pos x="257" y="48"/>
                </a:cxn>
                <a:cxn ang="0">
                  <a:pos x="213" y="107"/>
                </a:cxn>
                <a:cxn ang="0">
                  <a:pos x="224" y="101"/>
                </a:cxn>
                <a:cxn ang="0">
                  <a:pos x="225" y="70"/>
                </a:cxn>
                <a:cxn ang="0">
                  <a:pos x="312" y="119"/>
                </a:cxn>
                <a:cxn ang="0">
                  <a:pos x="100" y="88"/>
                </a:cxn>
                <a:cxn ang="0">
                  <a:pos x="90" y="82"/>
                </a:cxn>
                <a:cxn ang="0">
                  <a:pos x="12" y="34"/>
                </a:cxn>
                <a:cxn ang="0">
                  <a:pos x="29" y="67"/>
                </a:cxn>
                <a:cxn ang="0">
                  <a:pos x="74" y="60"/>
                </a:cxn>
                <a:cxn ang="0">
                  <a:pos x="67" y="48"/>
                </a:cxn>
                <a:cxn ang="0">
                  <a:pos x="58" y="43"/>
                </a:cxn>
                <a:cxn ang="0">
                  <a:pos x="62" y="48"/>
                </a:cxn>
                <a:cxn ang="0">
                  <a:pos x="326" y="74"/>
                </a:cxn>
                <a:cxn ang="0">
                  <a:pos x="275" y="135"/>
                </a:cxn>
                <a:cxn ang="0">
                  <a:pos x="260" y="138"/>
                </a:cxn>
                <a:cxn ang="0">
                  <a:pos x="312" y="115"/>
                </a:cxn>
                <a:cxn ang="0">
                  <a:pos x="245" y="76"/>
                </a:cxn>
                <a:cxn ang="0">
                  <a:pos x="265" y="91"/>
                </a:cxn>
                <a:cxn ang="0">
                  <a:pos x="74" y="45"/>
                </a:cxn>
              </a:cxnLst>
              <a:rect l="0" t="0" r="r" b="b"/>
              <a:pathLst>
                <a:path w="358" h="164">
                  <a:moveTo>
                    <a:pt x="358" y="138"/>
                  </a:moveTo>
                  <a:cubicBezTo>
                    <a:pt x="353" y="136"/>
                    <a:pt x="352" y="138"/>
                    <a:pt x="350" y="136"/>
                  </a:cubicBezTo>
                  <a:cubicBezTo>
                    <a:pt x="350" y="135"/>
                    <a:pt x="345" y="140"/>
                    <a:pt x="349" y="133"/>
                  </a:cubicBezTo>
                  <a:cubicBezTo>
                    <a:pt x="352" y="129"/>
                    <a:pt x="345" y="130"/>
                    <a:pt x="345" y="125"/>
                  </a:cubicBezTo>
                  <a:cubicBezTo>
                    <a:pt x="344" y="122"/>
                    <a:pt x="349" y="125"/>
                    <a:pt x="345" y="121"/>
                  </a:cubicBezTo>
                  <a:cubicBezTo>
                    <a:pt x="342" y="118"/>
                    <a:pt x="341" y="110"/>
                    <a:pt x="338" y="107"/>
                  </a:cubicBezTo>
                  <a:cubicBezTo>
                    <a:pt x="333" y="104"/>
                    <a:pt x="330" y="105"/>
                    <a:pt x="327" y="102"/>
                  </a:cubicBezTo>
                  <a:cubicBezTo>
                    <a:pt x="321" y="99"/>
                    <a:pt x="320" y="102"/>
                    <a:pt x="313" y="97"/>
                  </a:cubicBezTo>
                  <a:cubicBezTo>
                    <a:pt x="309" y="93"/>
                    <a:pt x="306" y="94"/>
                    <a:pt x="306" y="91"/>
                  </a:cubicBezTo>
                  <a:cubicBezTo>
                    <a:pt x="307" y="85"/>
                    <a:pt x="306" y="85"/>
                    <a:pt x="304" y="93"/>
                  </a:cubicBezTo>
                  <a:cubicBezTo>
                    <a:pt x="304" y="97"/>
                    <a:pt x="300" y="97"/>
                    <a:pt x="298" y="94"/>
                  </a:cubicBezTo>
                  <a:cubicBezTo>
                    <a:pt x="297" y="91"/>
                    <a:pt x="303" y="93"/>
                    <a:pt x="298" y="88"/>
                  </a:cubicBezTo>
                  <a:cubicBezTo>
                    <a:pt x="294" y="85"/>
                    <a:pt x="294" y="87"/>
                    <a:pt x="292" y="85"/>
                  </a:cubicBezTo>
                  <a:cubicBezTo>
                    <a:pt x="292" y="80"/>
                    <a:pt x="300" y="87"/>
                    <a:pt x="301" y="82"/>
                  </a:cubicBezTo>
                  <a:cubicBezTo>
                    <a:pt x="301" y="79"/>
                    <a:pt x="307" y="84"/>
                    <a:pt x="307" y="80"/>
                  </a:cubicBezTo>
                  <a:cubicBezTo>
                    <a:pt x="307" y="76"/>
                    <a:pt x="295" y="82"/>
                    <a:pt x="294" y="77"/>
                  </a:cubicBezTo>
                  <a:cubicBezTo>
                    <a:pt x="291" y="73"/>
                    <a:pt x="291" y="71"/>
                    <a:pt x="288" y="71"/>
                  </a:cubicBezTo>
                  <a:cubicBezTo>
                    <a:pt x="281" y="71"/>
                    <a:pt x="288" y="68"/>
                    <a:pt x="288" y="67"/>
                  </a:cubicBezTo>
                  <a:cubicBezTo>
                    <a:pt x="286" y="63"/>
                    <a:pt x="289" y="65"/>
                    <a:pt x="292" y="63"/>
                  </a:cubicBezTo>
                  <a:cubicBezTo>
                    <a:pt x="294" y="63"/>
                    <a:pt x="294" y="57"/>
                    <a:pt x="301" y="62"/>
                  </a:cubicBezTo>
                  <a:cubicBezTo>
                    <a:pt x="309" y="67"/>
                    <a:pt x="309" y="62"/>
                    <a:pt x="310" y="67"/>
                  </a:cubicBezTo>
                  <a:cubicBezTo>
                    <a:pt x="312" y="73"/>
                    <a:pt x="309" y="73"/>
                    <a:pt x="310" y="80"/>
                  </a:cubicBezTo>
                  <a:cubicBezTo>
                    <a:pt x="313" y="87"/>
                    <a:pt x="312" y="79"/>
                    <a:pt x="313" y="80"/>
                  </a:cubicBezTo>
                  <a:cubicBezTo>
                    <a:pt x="315" y="84"/>
                    <a:pt x="313" y="88"/>
                    <a:pt x="318" y="90"/>
                  </a:cubicBezTo>
                  <a:cubicBezTo>
                    <a:pt x="321" y="91"/>
                    <a:pt x="327" y="77"/>
                    <a:pt x="329" y="79"/>
                  </a:cubicBezTo>
                  <a:cubicBezTo>
                    <a:pt x="330" y="80"/>
                    <a:pt x="335" y="77"/>
                    <a:pt x="335" y="76"/>
                  </a:cubicBezTo>
                  <a:cubicBezTo>
                    <a:pt x="333" y="74"/>
                    <a:pt x="338" y="71"/>
                    <a:pt x="341" y="73"/>
                  </a:cubicBezTo>
                  <a:cubicBezTo>
                    <a:pt x="344" y="74"/>
                    <a:pt x="353" y="80"/>
                    <a:pt x="358" y="80"/>
                  </a:cubicBezTo>
                  <a:cubicBezTo>
                    <a:pt x="358" y="138"/>
                    <a:pt x="358" y="138"/>
                    <a:pt x="358" y="138"/>
                  </a:cubicBezTo>
                  <a:close/>
                  <a:moveTo>
                    <a:pt x="178" y="17"/>
                  </a:moveTo>
                  <a:cubicBezTo>
                    <a:pt x="175" y="14"/>
                    <a:pt x="176" y="15"/>
                    <a:pt x="173" y="15"/>
                  </a:cubicBezTo>
                  <a:cubicBezTo>
                    <a:pt x="169" y="15"/>
                    <a:pt x="166" y="14"/>
                    <a:pt x="164" y="17"/>
                  </a:cubicBezTo>
                  <a:cubicBezTo>
                    <a:pt x="163" y="20"/>
                    <a:pt x="163" y="23"/>
                    <a:pt x="163" y="26"/>
                  </a:cubicBezTo>
                  <a:cubicBezTo>
                    <a:pt x="163" y="29"/>
                    <a:pt x="160" y="26"/>
                    <a:pt x="160" y="29"/>
                  </a:cubicBezTo>
                  <a:cubicBezTo>
                    <a:pt x="158" y="32"/>
                    <a:pt x="158" y="32"/>
                    <a:pt x="160" y="32"/>
                  </a:cubicBezTo>
                  <a:cubicBezTo>
                    <a:pt x="161" y="34"/>
                    <a:pt x="157" y="34"/>
                    <a:pt x="157" y="37"/>
                  </a:cubicBezTo>
                  <a:cubicBezTo>
                    <a:pt x="157" y="39"/>
                    <a:pt x="157" y="40"/>
                    <a:pt x="155" y="42"/>
                  </a:cubicBezTo>
                  <a:cubicBezTo>
                    <a:pt x="155" y="45"/>
                    <a:pt x="150" y="42"/>
                    <a:pt x="149" y="45"/>
                  </a:cubicBezTo>
                  <a:cubicBezTo>
                    <a:pt x="147" y="46"/>
                    <a:pt x="144" y="45"/>
                    <a:pt x="143" y="43"/>
                  </a:cubicBezTo>
                  <a:cubicBezTo>
                    <a:pt x="141" y="43"/>
                    <a:pt x="144" y="42"/>
                    <a:pt x="140" y="42"/>
                  </a:cubicBezTo>
                  <a:cubicBezTo>
                    <a:pt x="134" y="42"/>
                    <a:pt x="137" y="46"/>
                    <a:pt x="135" y="46"/>
                  </a:cubicBezTo>
                  <a:cubicBezTo>
                    <a:pt x="132" y="46"/>
                    <a:pt x="134" y="49"/>
                    <a:pt x="129" y="48"/>
                  </a:cubicBezTo>
                  <a:cubicBezTo>
                    <a:pt x="125" y="46"/>
                    <a:pt x="125" y="51"/>
                    <a:pt x="121" y="48"/>
                  </a:cubicBezTo>
                  <a:cubicBezTo>
                    <a:pt x="120" y="46"/>
                    <a:pt x="118" y="43"/>
                    <a:pt x="117" y="43"/>
                  </a:cubicBezTo>
                  <a:cubicBezTo>
                    <a:pt x="115" y="43"/>
                    <a:pt x="117" y="42"/>
                    <a:pt x="115" y="40"/>
                  </a:cubicBezTo>
                  <a:cubicBezTo>
                    <a:pt x="114" y="40"/>
                    <a:pt x="115" y="37"/>
                    <a:pt x="115" y="37"/>
                  </a:cubicBezTo>
                  <a:cubicBezTo>
                    <a:pt x="112" y="37"/>
                    <a:pt x="112" y="40"/>
                    <a:pt x="112" y="42"/>
                  </a:cubicBezTo>
                  <a:cubicBezTo>
                    <a:pt x="109" y="45"/>
                    <a:pt x="108" y="54"/>
                    <a:pt x="111" y="56"/>
                  </a:cubicBezTo>
                  <a:cubicBezTo>
                    <a:pt x="114" y="57"/>
                    <a:pt x="109" y="59"/>
                    <a:pt x="112" y="62"/>
                  </a:cubicBezTo>
                  <a:cubicBezTo>
                    <a:pt x="115" y="65"/>
                    <a:pt x="111" y="65"/>
                    <a:pt x="114" y="65"/>
                  </a:cubicBezTo>
                  <a:cubicBezTo>
                    <a:pt x="117" y="67"/>
                    <a:pt x="112" y="68"/>
                    <a:pt x="114" y="70"/>
                  </a:cubicBezTo>
                  <a:cubicBezTo>
                    <a:pt x="115" y="71"/>
                    <a:pt x="117" y="67"/>
                    <a:pt x="118" y="70"/>
                  </a:cubicBezTo>
                  <a:cubicBezTo>
                    <a:pt x="120" y="73"/>
                    <a:pt x="117" y="73"/>
                    <a:pt x="118" y="77"/>
                  </a:cubicBezTo>
                  <a:cubicBezTo>
                    <a:pt x="123" y="88"/>
                    <a:pt x="118" y="87"/>
                    <a:pt x="121" y="87"/>
                  </a:cubicBezTo>
                  <a:cubicBezTo>
                    <a:pt x="125" y="87"/>
                    <a:pt x="126" y="88"/>
                    <a:pt x="128" y="87"/>
                  </a:cubicBezTo>
                  <a:cubicBezTo>
                    <a:pt x="129" y="84"/>
                    <a:pt x="134" y="87"/>
                    <a:pt x="132" y="90"/>
                  </a:cubicBezTo>
                  <a:cubicBezTo>
                    <a:pt x="132" y="93"/>
                    <a:pt x="134" y="91"/>
                    <a:pt x="135" y="90"/>
                  </a:cubicBezTo>
                  <a:cubicBezTo>
                    <a:pt x="137" y="88"/>
                    <a:pt x="140" y="91"/>
                    <a:pt x="141" y="88"/>
                  </a:cubicBezTo>
                  <a:cubicBezTo>
                    <a:pt x="143" y="85"/>
                    <a:pt x="144" y="90"/>
                    <a:pt x="146" y="88"/>
                  </a:cubicBezTo>
                  <a:cubicBezTo>
                    <a:pt x="147" y="88"/>
                    <a:pt x="146" y="91"/>
                    <a:pt x="149" y="90"/>
                  </a:cubicBezTo>
                  <a:cubicBezTo>
                    <a:pt x="153" y="88"/>
                    <a:pt x="155" y="93"/>
                    <a:pt x="155" y="96"/>
                  </a:cubicBezTo>
                  <a:cubicBezTo>
                    <a:pt x="153" y="101"/>
                    <a:pt x="161" y="94"/>
                    <a:pt x="164" y="93"/>
                  </a:cubicBezTo>
                  <a:cubicBezTo>
                    <a:pt x="166" y="93"/>
                    <a:pt x="167" y="88"/>
                    <a:pt x="167" y="87"/>
                  </a:cubicBezTo>
                  <a:cubicBezTo>
                    <a:pt x="167" y="85"/>
                    <a:pt x="169" y="87"/>
                    <a:pt x="169" y="84"/>
                  </a:cubicBezTo>
                  <a:cubicBezTo>
                    <a:pt x="169" y="80"/>
                    <a:pt x="172" y="84"/>
                    <a:pt x="170" y="77"/>
                  </a:cubicBezTo>
                  <a:cubicBezTo>
                    <a:pt x="169" y="71"/>
                    <a:pt x="173" y="71"/>
                    <a:pt x="175" y="68"/>
                  </a:cubicBezTo>
                  <a:cubicBezTo>
                    <a:pt x="176" y="65"/>
                    <a:pt x="179" y="68"/>
                    <a:pt x="179" y="62"/>
                  </a:cubicBezTo>
                  <a:cubicBezTo>
                    <a:pt x="178" y="56"/>
                    <a:pt x="179" y="51"/>
                    <a:pt x="181" y="49"/>
                  </a:cubicBezTo>
                  <a:cubicBezTo>
                    <a:pt x="182" y="48"/>
                    <a:pt x="181" y="46"/>
                    <a:pt x="184" y="48"/>
                  </a:cubicBezTo>
                  <a:cubicBezTo>
                    <a:pt x="185" y="51"/>
                    <a:pt x="190" y="49"/>
                    <a:pt x="190" y="48"/>
                  </a:cubicBezTo>
                  <a:cubicBezTo>
                    <a:pt x="190" y="46"/>
                    <a:pt x="179" y="40"/>
                    <a:pt x="181" y="37"/>
                  </a:cubicBezTo>
                  <a:cubicBezTo>
                    <a:pt x="184" y="34"/>
                    <a:pt x="181" y="34"/>
                    <a:pt x="179" y="29"/>
                  </a:cubicBezTo>
                  <a:cubicBezTo>
                    <a:pt x="179" y="26"/>
                    <a:pt x="176" y="28"/>
                    <a:pt x="176" y="25"/>
                  </a:cubicBezTo>
                  <a:cubicBezTo>
                    <a:pt x="178" y="20"/>
                    <a:pt x="181" y="23"/>
                    <a:pt x="181" y="21"/>
                  </a:cubicBezTo>
                  <a:cubicBezTo>
                    <a:pt x="181" y="21"/>
                    <a:pt x="179" y="20"/>
                    <a:pt x="178" y="18"/>
                  </a:cubicBezTo>
                  <a:cubicBezTo>
                    <a:pt x="178" y="17"/>
                    <a:pt x="178" y="18"/>
                    <a:pt x="178" y="17"/>
                  </a:cubicBezTo>
                  <a:close/>
                  <a:moveTo>
                    <a:pt x="4" y="12"/>
                  </a:moveTo>
                  <a:cubicBezTo>
                    <a:pt x="7" y="17"/>
                    <a:pt x="7" y="15"/>
                    <a:pt x="10" y="18"/>
                  </a:cubicBezTo>
                  <a:cubicBezTo>
                    <a:pt x="12" y="23"/>
                    <a:pt x="12" y="18"/>
                    <a:pt x="16" y="23"/>
                  </a:cubicBezTo>
                  <a:cubicBezTo>
                    <a:pt x="19" y="29"/>
                    <a:pt x="15" y="26"/>
                    <a:pt x="19" y="29"/>
                  </a:cubicBezTo>
                  <a:cubicBezTo>
                    <a:pt x="22" y="31"/>
                    <a:pt x="18" y="32"/>
                    <a:pt x="24" y="35"/>
                  </a:cubicBezTo>
                  <a:cubicBezTo>
                    <a:pt x="27" y="37"/>
                    <a:pt x="30" y="40"/>
                    <a:pt x="30" y="42"/>
                  </a:cubicBezTo>
                  <a:cubicBezTo>
                    <a:pt x="29" y="43"/>
                    <a:pt x="29" y="42"/>
                    <a:pt x="32" y="48"/>
                  </a:cubicBezTo>
                  <a:cubicBezTo>
                    <a:pt x="33" y="54"/>
                    <a:pt x="32" y="54"/>
                    <a:pt x="35" y="56"/>
                  </a:cubicBezTo>
                  <a:cubicBezTo>
                    <a:pt x="38" y="57"/>
                    <a:pt x="35" y="57"/>
                    <a:pt x="41" y="63"/>
                  </a:cubicBezTo>
                  <a:cubicBezTo>
                    <a:pt x="44" y="67"/>
                    <a:pt x="41" y="68"/>
                    <a:pt x="42" y="70"/>
                  </a:cubicBezTo>
                  <a:cubicBezTo>
                    <a:pt x="45" y="71"/>
                    <a:pt x="45" y="74"/>
                    <a:pt x="47" y="79"/>
                  </a:cubicBezTo>
                  <a:cubicBezTo>
                    <a:pt x="47" y="82"/>
                    <a:pt x="50" y="87"/>
                    <a:pt x="54" y="91"/>
                  </a:cubicBezTo>
                  <a:cubicBezTo>
                    <a:pt x="58" y="94"/>
                    <a:pt x="56" y="94"/>
                    <a:pt x="62" y="101"/>
                  </a:cubicBezTo>
                  <a:cubicBezTo>
                    <a:pt x="67" y="105"/>
                    <a:pt x="70" y="107"/>
                    <a:pt x="71" y="112"/>
                  </a:cubicBezTo>
                  <a:cubicBezTo>
                    <a:pt x="74" y="115"/>
                    <a:pt x="77" y="119"/>
                    <a:pt x="76" y="113"/>
                  </a:cubicBezTo>
                  <a:cubicBezTo>
                    <a:pt x="74" y="107"/>
                    <a:pt x="80" y="116"/>
                    <a:pt x="80" y="112"/>
                  </a:cubicBezTo>
                  <a:cubicBezTo>
                    <a:pt x="82" y="108"/>
                    <a:pt x="83" y="116"/>
                    <a:pt x="85" y="115"/>
                  </a:cubicBezTo>
                  <a:cubicBezTo>
                    <a:pt x="86" y="113"/>
                    <a:pt x="86" y="110"/>
                    <a:pt x="86" y="104"/>
                  </a:cubicBezTo>
                  <a:cubicBezTo>
                    <a:pt x="86" y="99"/>
                    <a:pt x="85" y="101"/>
                    <a:pt x="86" y="97"/>
                  </a:cubicBezTo>
                  <a:cubicBezTo>
                    <a:pt x="88" y="93"/>
                    <a:pt x="85" y="94"/>
                    <a:pt x="86" y="90"/>
                  </a:cubicBezTo>
                  <a:cubicBezTo>
                    <a:pt x="90" y="87"/>
                    <a:pt x="86" y="87"/>
                    <a:pt x="85" y="84"/>
                  </a:cubicBezTo>
                  <a:cubicBezTo>
                    <a:pt x="83" y="80"/>
                    <a:pt x="83" y="79"/>
                    <a:pt x="80" y="80"/>
                  </a:cubicBezTo>
                  <a:cubicBezTo>
                    <a:pt x="79" y="82"/>
                    <a:pt x="80" y="79"/>
                    <a:pt x="77" y="80"/>
                  </a:cubicBezTo>
                  <a:cubicBezTo>
                    <a:pt x="74" y="84"/>
                    <a:pt x="80" y="77"/>
                    <a:pt x="77" y="77"/>
                  </a:cubicBezTo>
                  <a:cubicBezTo>
                    <a:pt x="74" y="77"/>
                    <a:pt x="76" y="67"/>
                    <a:pt x="73" y="67"/>
                  </a:cubicBezTo>
                  <a:cubicBezTo>
                    <a:pt x="68" y="68"/>
                    <a:pt x="65" y="65"/>
                    <a:pt x="67" y="62"/>
                  </a:cubicBezTo>
                  <a:cubicBezTo>
                    <a:pt x="68" y="60"/>
                    <a:pt x="65" y="59"/>
                    <a:pt x="68" y="59"/>
                  </a:cubicBezTo>
                  <a:cubicBezTo>
                    <a:pt x="71" y="57"/>
                    <a:pt x="68" y="51"/>
                    <a:pt x="65" y="52"/>
                  </a:cubicBezTo>
                  <a:cubicBezTo>
                    <a:pt x="62" y="54"/>
                    <a:pt x="65" y="51"/>
                    <a:pt x="61" y="49"/>
                  </a:cubicBezTo>
                  <a:cubicBezTo>
                    <a:pt x="54" y="49"/>
                    <a:pt x="59" y="42"/>
                    <a:pt x="51" y="40"/>
                  </a:cubicBezTo>
                  <a:cubicBezTo>
                    <a:pt x="48" y="40"/>
                    <a:pt x="50" y="37"/>
                    <a:pt x="48" y="35"/>
                  </a:cubicBezTo>
                  <a:cubicBezTo>
                    <a:pt x="44" y="32"/>
                    <a:pt x="47" y="39"/>
                    <a:pt x="45" y="37"/>
                  </a:cubicBezTo>
                  <a:cubicBezTo>
                    <a:pt x="44" y="35"/>
                    <a:pt x="42" y="37"/>
                    <a:pt x="42" y="32"/>
                  </a:cubicBezTo>
                  <a:cubicBezTo>
                    <a:pt x="41" y="29"/>
                    <a:pt x="41" y="32"/>
                    <a:pt x="39" y="29"/>
                  </a:cubicBezTo>
                  <a:cubicBezTo>
                    <a:pt x="38" y="28"/>
                    <a:pt x="35" y="23"/>
                    <a:pt x="32" y="21"/>
                  </a:cubicBezTo>
                  <a:cubicBezTo>
                    <a:pt x="29" y="21"/>
                    <a:pt x="29" y="18"/>
                    <a:pt x="27" y="17"/>
                  </a:cubicBezTo>
                  <a:cubicBezTo>
                    <a:pt x="24" y="17"/>
                    <a:pt x="27" y="14"/>
                    <a:pt x="24" y="14"/>
                  </a:cubicBezTo>
                  <a:cubicBezTo>
                    <a:pt x="22" y="12"/>
                    <a:pt x="24" y="11"/>
                    <a:pt x="21" y="7"/>
                  </a:cubicBezTo>
                  <a:cubicBezTo>
                    <a:pt x="18" y="3"/>
                    <a:pt x="19" y="7"/>
                    <a:pt x="16" y="6"/>
                  </a:cubicBezTo>
                  <a:cubicBezTo>
                    <a:pt x="15" y="4"/>
                    <a:pt x="15" y="6"/>
                    <a:pt x="10" y="6"/>
                  </a:cubicBezTo>
                  <a:cubicBezTo>
                    <a:pt x="4" y="4"/>
                    <a:pt x="9" y="4"/>
                    <a:pt x="4" y="1"/>
                  </a:cubicBezTo>
                  <a:cubicBezTo>
                    <a:pt x="0" y="0"/>
                    <a:pt x="1" y="6"/>
                    <a:pt x="4" y="12"/>
                  </a:cubicBezTo>
                  <a:close/>
                  <a:moveTo>
                    <a:pt x="82" y="124"/>
                  </a:moveTo>
                  <a:cubicBezTo>
                    <a:pt x="83" y="124"/>
                    <a:pt x="86" y="122"/>
                    <a:pt x="88" y="125"/>
                  </a:cubicBezTo>
                  <a:cubicBezTo>
                    <a:pt x="90" y="127"/>
                    <a:pt x="93" y="124"/>
                    <a:pt x="91" y="127"/>
                  </a:cubicBezTo>
                  <a:cubicBezTo>
                    <a:pt x="90" y="130"/>
                    <a:pt x="91" y="127"/>
                    <a:pt x="102" y="133"/>
                  </a:cubicBezTo>
                  <a:cubicBezTo>
                    <a:pt x="106" y="135"/>
                    <a:pt x="108" y="130"/>
                    <a:pt x="109" y="132"/>
                  </a:cubicBezTo>
                  <a:cubicBezTo>
                    <a:pt x="111" y="133"/>
                    <a:pt x="112" y="132"/>
                    <a:pt x="117" y="133"/>
                  </a:cubicBezTo>
                  <a:cubicBezTo>
                    <a:pt x="121" y="135"/>
                    <a:pt x="118" y="136"/>
                    <a:pt x="129" y="138"/>
                  </a:cubicBezTo>
                  <a:cubicBezTo>
                    <a:pt x="137" y="140"/>
                    <a:pt x="129" y="136"/>
                    <a:pt x="138" y="140"/>
                  </a:cubicBezTo>
                  <a:cubicBezTo>
                    <a:pt x="146" y="141"/>
                    <a:pt x="138" y="135"/>
                    <a:pt x="146" y="140"/>
                  </a:cubicBezTo>
                  <a:cubicBezTo>
                    <a:pt x="150" y="141"/>
                    <a:pt x="150" y="141"/>
                    <a:pt x="153" y="143"/>
                  </a:cubicBezTo>
                  <a:cubicBezTo>
                    <a:pt x="155" y="144"/>
                    <a:pt x="155" y="141"/>
                    <a:pt x="153" y="141"/>
                  </a:cubicBezTo>
                  <a:cubicBezTo>
                    <a:pt x="150" y="140"/>
                    <a:pt x="158" y="132"/>
                    <a:pt x="152" y="132"/>
                  </a:cubicBezTo>
                  <a:cubicBezTo>
                    <a:pt x="147" y="132"/>
                    <a:pt x="147" y="133"/>
                    <a:pt x="143" y="132"/>
                  </a:cubicBezTo>
                  <a:cubicBezTo>
                    <a:pt x="138" y="130"/>
                    <a:pt x="141" y="130"/>
                    <a:pt x="140" y="125"/>
                  </a:cubicBezTo>
                  <a:cubicBezTo>
                    <a:pt x="137" y="121"/>
                    <a:pt x="137" y="127"/>
                    <a:pt x="135" y="124"/>
                  </a:cubicBezTo>
                  <a:cubicBezTo>
                    <a:pt x="134" y="121"/>
                    <a:pt x="134" y="125"/>
                    <a:pt x="132" y="122"/>
                  </a:cubicBezTo>
                  <a:cubicBezTo>
                    <a:pt x="131" y="121"/>
                    <a:pt x="129" y="124"/>
                    <a:pt x="128" y="122"/>
                  </a:cubicBezTo>
                  <a:cubicBezTo>
                    <a:pt x="126" y="119"/>
                    <a:pt x="125" y="118"/>
                    <a:pt x="123" y="122"/>
                  </a:cubicBezTo>
                  <a:cubicBezTo>
                    <a:pt x="121" y="129"/>
                    <a:pt x="121" y="124"/>
                    <a:pt x="117" y="124"/>
                  </a:cubicBezTo>
                  <a:cubicBezTo>
                    <a:pt x="114" y="124"/>
                    <a:pt x="114" y="125"/>
                    <a:pt x="112" y="124"/>
                  </a:cubicBezTo>
                  <a:cubicBezTo>
                    <a:pt x="109" y="122"/>
                    <a:pt x="108" y="125"/>
                    <a:pt x="106" y="119"/>
                  </a:cubicBezTo>
                  <a:cubicBezTo>
                    <a:pt x="105" y="116"/>
                    <a:pt x="105" y="119"/>
                    <a:pt x="102" y="118"/>
                  </a:cubicBezTo>
                  <a:cubicBezTo>
                    <a:pt x="100" y="116"/>
                    <a:pt x="100" y="119"/>
                    <a:pt x="99" y="116"/>
                  </a:cubicBezTo>
                  <a:cubicBezTo>
                    <a:pt x="97" y="115"/>
                    <a:pt x="94" y="113"/>
                    <a:pt x="94" y="116"/>
                  </a:cubicBezTo>
                  <a:cubicBezTo>
                    <a:pt x="94" y="118"/>
                    <a:pt x="93" y="116"/>
                    <a:pt x="88" y="115"/>
                  </a:cubicBezTo>
                  <a:cubicBezTo>
                    <a:pt x="85" y="115"/>
                    <a:pt x="86" y="119"/>
                    <a:pt x="85" y="121"/>
                  </a:cubicBezTo>
                  <a:cubicBezTo>
                    <a:pt x="82" y="121"/>
                    <a:pt x="85" y="122"/>
                    <a:pt x="82" y="122"/>
                  </a:cubicBezTo>
                  <a:cubicBezTo>
                    <a:pt x="80" y="122"/>
                    <a:pt x="80" y="124"/>
                    <a:pt x="82" y="124"/>
                  </a:cubicBezTo>
                  <a:close/>
                  <a:moveTo>
                    <a:pt x="339" y="133"/>
                  </a:moveTo>
                  <a:cubicBezTo>
                    <a:pt x="339" y="135"/>
                    <a:pt x="338" y="138"/>
                    <a:pt x="338" y="140"/>
                  </a:cubicBezTo>
                  <a:cubicBezTo>
                    <a:pt x="338" y="141"/>
                    <a:pt x="339" y="138"/>
                    <a:pt x="342" y="140"/>
                  </a:cubicBezTo>
                  <a:cubicBezTo>
                    <a:pt x="345" y="141"/>
                    <a:pt x="345" y="136"/>
                    <a:pt x="347" y="136"/>
                  </a:cubicBezTo>
                  <a:cubicBezTo>
                    <a:pt x="349" y="136"/>
                    <a:pt x="347" y="135"/>
                    <a:pt x="349" y="133"/>
                  </a:cubicBezTo>
                  <a:cubicBezTo>
                    <a:pt x="349" y="132"/>
                    <a:pt x="350" y="132"/>
                    <a:pt x="349" y="132"/>
                  </a:cubicBezTo>
                  <a:cubicBezTo>
                    <a:pt x="347" y="130"/>
                    <a:pt x="347" y="130"/>
                    <a:pt x="347" y="129"/>
                  </a:cubicBezTo>
                  <a:cubicBezTo>
                    <a:pt x="344" y="129"/>
                    <a:pt x="339" y="132"/>
                    <a:pt x="339" y="133"/>
                  </a:cubicBezTo>
                  <a:close/>
                  <a:moveTo>
                    <a:pt x="147" y="127"/>
                  </a:moveTo>
                  <a:cubicBezTo>
                    <a:pt x="149" y="125"/>
                    <a:pt x="152" y="125"/>
                    <a:pt x="150" y="124"/>
                  </a:cubicBezTo>
                  <a:cubicBezTo>
                    <a:pt x="150" y="124"/>
                    <a:pt x="150" y="124"/>
                    <a:pt x="146" y="124"/>
                  </a:cubicBezTo>
                  <a:cubicBezTo>
                    <a:pt x="143" y="124"/>
                    <a:pt x="140" y="124"/>
                    <a:pt x="140" y="127"/>
                  </a:cubicBezTo>
                  <a:cubicBezTo>
                    <a:pt x="141" y="127"/>
                    <a:pt x="146" y="129"/>
                    <a:pt x="147" y="127"/>
                  </a:cubicBezTo>
                  <a:close/>
                  <a:moveTo>
                    <a:pt x="161" y="125"/>
                  </a:moveTo>
                  <a:cubicBezTo>
                    <a:pt x="161" y="124"/>
                    <a:pt x="163" y="125"/>
                    <a:pt x="163" y="125"/>
                  </a:cubicBezTo>
                  <a:cubicBezTo>
                    <a:pt x="163" y="124"/>
                    <a:pt x="163" y="124"/>
                    <a:pt x="161" y="124"/>
                  </a:cubicBezTo>
                  <a:cubicBezTo>
                    <a:pt x="160" y="124"/>
                    <a:pt x="161" y="125"/>
                    <a:pt x="161" y="125"/>
                  </a:cubicBezTo>
                  <a:close/>
                  <a:moveTo>
                    <a:pt x="158" y="141"/>
                  </a:moveTo>
                  <a:cubicBezTo>
                    <a:pt x="161" y="143"/>
                    <a:pt x="158" y="143"/>
                    <a:pt x="160" y="144"/>
                  </a:cubicBezTo>
                  <a:cubicBezTo>
                    <a:pt x="161" y="144"/>
                    <a:pt x="161" y="141"/>
                    <a:pt x="163" y="140"/>
                  </a:cubicBezTo>
                  <a:cubicBezTo>
                    <a:pt x="166" y="140"/>
                    <a:pt x="163" y="138"/>
                    <a:pt x="161" y="136"/>
                  </a:cubicBezTo>
                  <a:cubicBezTo>
                    <a:pt x="160" y="135"/>
                    <a:pt x="160" y="138"/>
                    <a:pt x="157" y="136"/>
                  </a:cubicBezTo>
                  <a:cubicBezTo>
                    <a:pt x="153" y="135"/>
                    <a:pt x="153" y="136"/>
                    <a:pt x="155" y="138"/>
                  </a:cubicBezTo>
                  <a:cubicBezTo>
                    <a:pt x="155" y="140"/>
                    <a:pt x="157" y="140"/>
                    <a:pt x="158" y="141"/>
                  </a:cubicBezTo>
                  <a:close/>
                  <a:moveTo>
                    <a:pt x="166" y="143"/>
                  </a:moveTo>
                  <a:cubicBezTo>
                    <a:pt x="164" y="143"/>
                    <a:pt x="164" y="144"/>
                    <a:pt x="169" y="144"/>
                  </a:cubicBezTo>
                  <a:cubicBezTo>
                    <a:pt x="172" y="144"/>
                    <a:pt x="170" y="144"/>
                    <a:pt x="172" y="141"/>
                  </a:cubicBezTo>
                  <a:cubicBezTo>
                    <a:pt x="173" y="138"/>
                    <a:pt x="173" y="138"/>
                    <a:pt x="170" y="138"/>
                  </a:cubicBezTo>
                  <a:cubicBezTo>
                    <a:pt x="169" y="136"/>
                    <a:pt x="167" y="140"/>
                    <a:pt x="167" y="140"/>
                  </a:cubicBezTo>
                  <a:cubicBezTo>
                    <a:pt x="167" y="141"/>
                    <a:pt x="167" y="143"/>
                    <a:pt x="166" y="143"/>
                  </a:cubicBezTo>
                  <a:close/>
                  <a:moveTo>
                    <a:pt x="175" y="146"/>
                  </a:moveTo>
                  <a:cubicBezTo>
                    <a:pt x="176" y="146"/>
                    <a:pt x="181" y="144"/>
                    <a:pt x="182" y="144"/>
                  </a:cubicBezTo>
                  <a:cubicBezTo>
                    <a:pt x="184" y="144"/>
                    <a:pt x="185" y="143"/>
                    <a:pt x="185" y="143"/>
                  </a:cubicBezTo>
                  <a:cubicBezTo>
                    <a:pt x="185" y="144"/>
                    <a:pt x="187" y="143"/>
                    <a:pt x="189" y="144"/>
                  </a:cubicBezTo>
                  <a:cubicBezTo>
                    <a:pt x="189" y="144"/>
                    <a:pt x="192" y="144"/>
                    <a:pt x="190" y="143"/>
                  </a:cubicBezTo>
                  <a:cubicBezTo>
                    <a:pt x="189" y="143"/>
                    <a:pt x="187" y="141"/>
                    <a:pt x="189" y="143"/>
                  </a:cubicBezTo>
                  <a:cubicBezTo>
                    <a:pt x="192" y="143"/>
                    <a:pt x="192" y="143"/>
                    <a:pt x="192" y="143"/>
                  </a:cubicBezTo>
                  <a:cubicBezTo>
                    <a:pt x="192" y="141"/>
                    <a:pt x="190" y="136"/>
                    <a:pt x="189" y="138"/>
                  </a:cubicBezTo>
                  <a:cubicBezTo>
                    <a:pt x="187" y="140"/>
                    <a:pt x="187" y="136"/>
                    <a:pt x="185" y="138"/>
                  </a:cubicBezTo>
                  <a:cubicBezTo>
                    <a:pt x="184" y="140"/>
                    <a:pt x="184" y="136"/>
                    <a:pt x="181" y="136"/>
                  </a:cubicBezTo>
                  <a:cubicBezTo>
                    <a:pt x="178" y="136"/>
                    <a:pt x="181" y="140"/>
                    <a:pt x="182" y="140"/>
                  </a:cubicBezTo>
                  <a:cubicBezTo>
                    <a:pt x="182" y="140"/>
                    <a:pt x="185" y="141"/>
                    <a:pt x="184" y="141"/>
                  </a:cubicBezTo>
                  <a:cubicBezTo>
                    <a:pt x="181" y="141"/>
                    <a:pt x="182" y="143"/>
                    <a:pt x="181" y="141"/>
                  </a:cubicBezTo>
                  <a:cubicBezTo>
                    <a:pt x="179" y="141"/>
                    <a:pt x="179" y="140"/>
                    <a:pt x="178" y="140"/>
                  </a:cubicBezTo>
                  <a:cubicBezTo>
                    <a:pt x="176" y="140"/>
                    <a:pt x="175" y="138"/>
                    <a:pt x="175" y="140"/>
                  </a:cubicBezTo>
                  <a:cubicBezTo>
                    <a:pt x="173" y="141"/>
                    <a:pt x="172" y="140"/>
                    <a:pt x="173" y="143"/>
                  </a:cubicBezTo>
                  <a:cubicBezTo>
                    <a:pt x="173" y="144"/>
                    <a:pt x="172" y="146"/>
                    <a:pt x="175" y="146"/>
                  </a:cubicBezTo>
                  <a:close/>
                  <a:moveTo>
                    <a:pt x="178" y="138"/>
                  </a:moveTo>
                  <a:cubicBezTo>
                    <a:pt x="178" y="136"/>
                    <a:pt x="179" y="136"/>
                    <a:pt x="179" y="138"/>
                  </a:cubicBezTo>
                  <a:cubicBezTo>
                    <a:pt x="179" y="138"/>
                    <a:pt x="178" y="140"/>
                    <a:pt x="178" y="138"/>
                  </a:cubicBezTo>
                  <a:close/>
                  <a:moveTo>
                    <a:pt x="195" y="141"/>
                  </a:moveTo>
                  <a:cubicBezTo>
                    <a:pt x="195" y="140"/>
                    <a:pt x="195" y="140"/>
                    <a:pt x="195" y="140"/>
                  </a:cubicBezTo>
                  <a:cubicBezTo>
                    <a:pt x="193" y="140"/>
                    <a:pt x="193" y="140"/>
                    <a:pt x="193" y="140"/>
                  </a:cubicBezTo>
                  <a:cubicBezTo>
                    <a:pt x="193" y="141"/>
                    <a:pt x="193" y="141"/>
                    <a:pt x="193" y="143"/>
                  </a:cubicBezTo>
                  <a:cubicBezTo>
                    <a:pt x="193" y="144"/>
                    <a:pt x="193" y="141"/>
                    <a:pt x="195" y="141"/>
                  </a:cubicBezTo>
                  <a:close/>
                  <a:moveTo>
                    <a:pt x="195" y="143"/>
                  </a:moveTo>
                  <a:cubicBezTo>
                    <a:pt x="195" y="144"/>
                    <a:pt x="195" y="141"/>
                    <a:pt x="196" y="141"/>
                  </a:cubicBezTo>
                  <a:cubicBezTo>
                    <a:pt x="196" y="141"/>
                    <a:pt x="196" y="143"/>
                    <a:pt x="195" y="143"/>
                  </a:cubicBezTo>
                  <a:close/>
                  <a:moveTo>
                    <a:pt x="199" y="143"/>
                  </a:moveTo>
                  <a:cubicBezTo>
                    <a:pt x="201" y="144"/>
                    <a:pt x="204" y="143"/>
                    <a:pt x="205" y="144"/>
                  </a:cubicBezTo>
                  <a:cubicBezTo>
                    <a:pt x="207" y="146"/>
                    <a:pt x="207" y="144"/>
                    <a:pt x="208" y="144"/>
                  </a:cubicBezTo>
                  <a:cubicBezTo>
                    <a:pt x="208" y="144"/>
                    <a:pt x="208" y="143"/>
                    <a:pt x="210" y="144"/>
                  </a:cubicBezTo>
                  <a:cubicBezTo>
                    <a:pt x="213" y="144"/>
                    <a:pt x="214" y="143"/>
                    <a:pt x="214" y="143"/>
                  </a:cubicBezTo>
                  <a:cubicBezTo>
                    <a:pt x="216" y="143"/>
                    <a:pt x="221" y="141"/>
                    <a:pt x="221" y="141"/>
                  </a:cubicBezTo>
                  <a:cubicBezTo>
                    <a:pt x="221" y="140"/>
                    <a:pt x="222" y="140"/>
                    <a:pt x="222" y="136"/>
                  </a:cubicBezTo>
                  <a:cubicBezTo>
                    <a:pt x="221" y="135"/>
                    <a:pt x="219" y="138"/>
                    <a:pt x="221" y="138"/>
                  </a:cubicBezTo>
                  <a:cubicBezTo>
                    <a:pt x="221" y="138"/>
                    <a:pt x="221" y="138"/>
                    <a:pt x="219" y="140"/>
                  </a:cubicBezTo>
                  <a:cubicBezTo>
                    <a:pt x="216" y="140"/>
                    <a:pt x="219" y="141"/>
                    <a:pt x="217" y="141"/>
                  </a:cubicBezTo>
                  <a:cubicBezTo>
                    <a:pt x="214" y="143"/>
                    <a:pt x="214" y="138"/>
                    <a:pt x="213" y="140"/>
                  </a:cubicBezTo>
                  <a:cubicBezTo>
                    <a:pt x="211" y="141"/>
                    <a:pt x="211" y="140"/>
                    <a:pt x="210" y="141"/>
                  </a:cubicBezTo>
                  <a:cubicBezTo>
                    <a:pt x="208" y="141"/>
                    <a:pt x="207" y="140"/>
                    <a:pt x="205" y="138"/>
                  </a:cubicBezTo>
                  <a:cubicBezTo>
                    <a:pt x="204" y="138"/>
                    <a:pt x="201" y="136"/>
                    <a:pt x="199" y="138"/>
                  </a:cubicBezTo>
                  <a:cubicBezTo>
                    <a:pt x="198" y="140"/>
                    <a:pt x="196" y="140"/>
                    <a:pt x="196" y="143"/>
                  </a:cubicBezTo>
                  <a:cubicBezTo>
                    <a:pt x="196" y="146"/>
                    <a:pt x="198" y="143"/>
                    <a:pt x="199" y="143"/>
                  </a:cubicBezTo>
                  <a:close/>
                  <a:moveTo>
                    <a:pt x="202" y="113"/>
                  </a:moveTo>
                  <a:cubicBezTo>
                    <a:pt x="202" y="115"/>
                    <a:pt x="202" y="122"/>
                    <a:pt x="202" y="119"/>
                  </a:cubicBezTo>
                  <a:cubicBezTo>
                    <a:pt x="201" y="118"/>
                    <a:pt x="202" y="113"/>
                    <a:pt x="202" y="113"/>
                  </a:cubicBezTo>
                  <a:close/>
                  <a:moveTo>
                    <a:pt x="222" y="140"/>
                  </a:moveTo>
                  <a:cubicBezTo>
                    <a:pt x="222" y="140"/>
                    <a:pt x="224" y="140"/>
                    <a:pt x="222" y="141"/>
                  </a:cubicBezTo>
                  <a:cubicBezTo>
                    <a:pt x="221" y="141"/>
                    <a:pt x="221" y="141"/>
                    <a:pt x="222" y="140"/>
                  </a:cubicBezTo>
                  <a:close/>
                  <a:moveTo>
                    <a:pt x="224" y="140"/>
                  </a:moveTo>
                  <a:cubicBezTo>
                    <a:pt x="224" y="140"/>
                    <a:pt x="224" y="140"/>
                    <a:pt x="225" y="138"/>
                  </a:cubicBezTo>
                  <a:cubicBezTo>
                    <a:pt x="225" y="138"/>
                    <a:pt x="224" y="138"/>
                    <a:pt x="222" y="138"/>
                  </a:cubicBezTo>
                  <a:cubicBezTo>
                    <a:pt x="222" y="140"/>
                    <a:pt x="222" y="140"/>
                    <a:pt x="224" y="140"/>
                  </a:cubicBezTo>
                  <a:close/>
                  <a:moveTo>
                    <a:pt x="225" y="141"/>
                  </a:moveTo>
                  <a:cubicBezTo>
                    <a:pt x="228" y="141"/>
                    <a:pt x="225" y="140"/>
                    <a:pt x="227" y="140"/>
                  </a:cubicBezTo>
                  <a:cubicBezTo>
                    <a:pt x="228" y="140"/>
                    <a:pt x="227" y="140"/>
                    <a:pt x="228" y="138"/>
                  </a:cubicBezTo>
                  <a:cubicBezTo>
                    <a:pt x="230" y="138"/>
                    <a:pt x="230" y="138"/>
                    <a:pt x="228" y="138"/>
                  </a:cubicBezTo>
                  <a:cubicBezTo>
                    <a:pt x="227" y="138"/>
                    <a:pt x="225" y="138"/>
                    <a:pt x="225" y="138"/>
                  </a:cubicBezTo>
                  <a:cubicBezTo>
                    <a:pt x="225" y="140"/>
                    <a:pt x="225" y="140"/>
                    <a:pt x="224" y="140"/>
                  </a:cubicBezTo>
                  <a:cubicBezTo>
                    <a:pt x="222" y="141"/>
                    <a:pt x="224" y="141"/>
                    <a:pt x="225" y="141"/>
                  </a:cubicBezTo>
                  <a:close/>
                  <a:moveTo>
                    <a:pt x="231" y="140"/>
                  </a:moveTo>
                  <a:cubicBezTo>
                    <a:pt x="233" y="138"/>
                    <a:pt x="233" y="136"/>
                    <a:pt x="231" y="138"/>
                  </a:cubicBezTo>
                  <a:cubicBezTo>
                    <a:pt x="230" y="140"/>
                    <a:pt x="230" y="136"/>
                    <a:pt x="230" y="140"/>
                  </a:cubicBezTo>
                  <a:cubicBezTo>
                    <a:pt x="230" y="140"/>
                    <a:pt x="230" y="141"/>
                    <a:pt x="231" y="140"/>
                  </a:cubicBezTo>
                  <a:close/>
                  <a:moveTo>
                    <a:pt x="237" y="140"/>
                  </a:moveTo>
                  <a:cubicBezTo>
                    <a:pt x="240" y="140"/>
                    <a:pt x="239" y="136"/>
                    <a:pt x="236" y="136"/>
                  </a:cubicBezTo>
                  <a:cubicBezTo>
                    <a:pt x="233" y="138"/>
                    <a:pt x="234" y="135"/>
                    <a:pt x="233" y="138"/>
                  </a:cubicBezTo>
                  <a:cubicBezTo>
                    <a:pt x="231" y="141"/>
                    <a:pt x="234" y="140"/>
                    <a:pt x="237" y="140"/>
                  </a:cubicBezTo>
                  <a:close/>
                  <a:moveTo>
                    <a:pt x="196" y="153"/>
                  </a:moveTo>
                  <a:cubicBezTo>
                    <a:pt x="199" y="155"/>
                    <a:pt x="199" y="158"/>
                    <a:pt x="199" y="157"/>
                  </a:cubicBezTo>
                  <a:cubicBezTo>
                    <a:pt x="201" y="157"/>
                    <a:pt x="201" y="158"/>
                    <a:pt x="202" y="158"/>
                  </a:cubicBezTo>
                  <a:cubicBezTo>
                    <a:pt x="202" y="157"/>
                    <a:pt x="204" y="157"/>
                    <a:pt x="204" y="157"/>
                  </a:cubicBezTo>
                  <a:cubicBezTo>
                    <a:pt x="205" y="155"/>
                    <a:pt x="202" y="152"/>
                    <a:pt x="201" y="152"/>
                  </a:cubicBezTo>
                  <a:cubicBezTo>
                    <a:pt x="199" y="150"/>
                    <a:pt x="201" y="150"/>
                    <a:pt x="199" y="149"/>
                  </a:cubicBezTo>
                  <a:cubicBezTo>
                    <a:pt x="198" y="147"/>
                    <a:pt x="196" y="149"/>
                    <a:pt x="195" y="149"/>
                  </a:cubicBezTo>
                  <a:cubicBezTo>
                    <a:pt x="195" y="149"/>
                    <a:pt x="190" y="147"/>
                    <a:pt x="190" y="150"/>
                  </a:cubicBezTo>
                  <a:cubicBezTo>
                    <a:pt x="190" y="153"/>
                    <a:pt x="193" y="152"/>
                    <a:pt x="196" y="153"/>
                  </a:cubicBezTo>
                  <a:close/>
                  <a:moveTo>
                    <a:pt x="225" y="161"/>
                  </a:moveTo>
                  <a:cubicBezTo>
                    <a:pt x="225" y="161"/>
                    <a:pt x="225" y="158"/>
                    <a:pt x="224" y="161"/>
                  </a:cubicBezTo>
                  <a:cubicBezTo>
                    <a:pt x="222" y="163"/>
                    <a:pt x="221" y="161"/>
                    <a:pt x="221" y="163"/>
                  </a:cubicBezTo>
                  <a:cubicBezTo>
                    <a:pt x="221" y="164"/>
                    <a:pt x="224" y="163"/>
                    <a:pt x="225" y="161"/>
                  </a:cubicBezTo>
                  <a:close/>
                  <a:moveTo>
                    <a:pt x="231" y="157"/>
                  </a:moveTo>
                  <a:cubicBezTo>
                    <a:pt x="233" y="157"/>
                    <a:pt x="233" y="157"/>
                    <a:pt x="236" y="153"/>
                  </a:cubicBezTo>
                  <a:cubicBezTo>
                    <a:pt x="237" y="150"/>
                    <a:pt x="237" y="150"/>
                    <a:pt x="240" y="149"/>
                  </a:cubicBezTo>
                  <a:cubicBezTo>
                    <a:pt x="243" y="146"/>
                    <a:pt x="245" y="147"/>
                    <a:pt x="246" y="146"/>
                  </a:cubicBezTo>
                  <a:cubicBezTo>
                    <a:pt x="246" y="144"/>
                    <a:pt x="248" y="146"/>
                    <a:pt x="249" y="144"/>
                  </a:cubicBezTo>
                  <a:cubicBezTo>
                    <a:pt x="251" y="141"/>
                    <a:pt x="253" y="143"/>
                    <a:pt x="254" y="141"/>
                  </a:cubicBezTo>
                  <a:cubicBezTo>
                    <a:pt x="256" y="140"/>
                    <a:pt x="257" y="140"/>
                    <a:pt x="256" y="138"/>
                  </a:cubicBezTo>
                  <a:cubicBezTo>
                    <a:pt x="253" y="138"/>
                    <a:pt x="251" y="140"/>
                    <a:pt x="249" y="140"/>
                  </a:cubicBezTo>
                  <a:cubicBezTo>
                    <a:pt x="248" y="140"/>
                    <a:pt x="246" y="141"/>
                    <a:pt x="245" y="140"/>
                  </a:cubicBezTo>
                  <a:cubicBezTo>
                    <a:pt x="245" y="140"/>
                    <a:pt x="243" y="140"/>
                    <a:pt x="240" y="141"/>
                  </a:cubicBezTo>
                  <a:cubicBezTo>
                    <a:pt x="237" y="143"/>
                    <a:pt x="239" y="143"/>
                    <a:pt x="236" y="146"/>
                  </a:cubicBezTo>
                  <a:cubicBezTo>
                    <a:pt x="233" y="147"/>
                    <a:pt x="233" y="146"/>
                    <a:pt x="230" y="149"/>
                  </a:cubicBezTo>
                  <a:cubicBezTo>
                    <a:pt x="227" y="150"/>
                    <a:pt x="227" y="152"/>
                    <a:pt x="227" y="153"/>
                  </a:cubicBezTo>
                  <a:cubicBezTo>
                    <a:pt x="225" y="155"/>
                    <a:pt x="228" y="155"/>
                    <a:pt x="227" y="157"/>
                  </a:cubicBezTo>
                  <a:cubicBezTo>
                    <a:pt x="225" y="157"/>
                    <a:pt x="224" y="158"/>
                    <a:pt x="227" y="158"/>
                  </a:cubicBezTo>
                  <a:cubicBezTo>
                    <a:pt x="230" y="160"/>
                    <a:pt x="230" y="157"/>
                    <a:pt x="231" y="157"/>
                  </a:cubicBezTo>
                  <a:close/>
                  <a:moveTo>
                    <a:pt x="201" y="112"/>
                  </a:moveTo>
                  <a:cubicBezTo>
                    <a:pt x="204" y="112"/>
                    <a:pt x="199" y="107"/>
                    <a:pt x="201" y="104"/>
                  </a:cubicBezTo>
                  <a:cubicBezTo>
                    <a:pt x="202" y="102"/>
                    <a:pt x="201" y="97"/>
                    <a:pt x="201" y="91"/>
                  </a:cubicBezTo>
                  <a:cubicBezTo>
                    <a:pt x="202" y="85"/>
                    <a:pt x="198" y="88"/>
                    <a:pt x="202" y="84"/>
                  </a:cubicBezTo>
                  <a:cubicBezTo>
                    <a:pt x="207" y="80"/>
                    <a:pt x="208" y="85"/>
                    <a:pt x="205" y="88"/>
                  </a:cubicBezTo>
                  <a:cubicBezTo>
                    <a:pt x="204" y="93"/>
                    <a:pt x="207" y="93"/>
                    <a:pt x="208" y="96"/>
                  </a:cubicBezTo>
                  <a:cubicBezTo>
                    <a:pt x="211" y="99"/>
                    <a:pt x="207" y="105"/>
                    <a:pt x="213" y="105"/>
                  </a:cubicBezTo>
                  <a:cubicBezTo>
                    <a:pt x="216" y="105"/>
                    <a:pt x="213" y="102"/>
                    <a:pt x="216" y="101"/>
                  </a:cubicBezTo>
                  <a:cubicBezTo>
                    <a:pt x="219" y="99"/>
                    <a:pt x="219" y="102"/>
                    <a:pt x="221" y="99"/>
                  </a:cubicBezTo>
                  <a:cubicBezTo>
                    <a:pt x="222" y="94"/>
                    <a:pt x="214" y="94"/>
                    <a:pt x="216" y="91"/>
                  </a:cubicBezTo>
                  <a:cubicBezTo>
                    <a:pt x="219" y="88"/>
                    <a:pt x="214" y="82"/>
                    <a:pt x="211" y="79"/>
                  </a:cubicBezTo>
                  <a:cubicBezTo>
                    <a:pt x="207" y="74"/>
                    <a:pt x="216" y="74"/>
                    <a:pt x="219" y="68"/>
                  </a:cubicBezTo>
                  <a:cubicBezTo>
                    <a:pt x="222" y="62"/>
                    <a:pt x="224" y="70"/>
                    <a:pt x="225" y="67"/>
                  </a:cubicBezTo>
                  <a:cubicBezTo>
                    <a:pt x="227" y="65"/>
                    <a:pt x="227" y="63"/>
                    <a:pt x="221" y="63"/>
                  </a:cubicBezTo>
                  <a:cubicBezTo>
                    <a:pt x="214" y="63"/>
                    <a:pt x="216" y="67"/>
                    <a:pt x="211" y="67"/>
                  </a:cubicBezTo>
                  <a:cubicBezTo>
                    <a:pt x="207" y="65"/>
                    <a:pt x="208" y="71"/>
                    <a:pt x="204" y="71"/>
                  </a:cubicBezTo>
                  <a:cubicBezTo>
                    <a:pt x="201" y="70"/>
                    <a:pt x="204" y="68"/>
                    <a:pt x="201" y="65"/>
                  </a:cubicBezTo>
                  <a:cubicBezTo>
                    <a:pt x="196" y="63"/>
                    <a:pt x="199" y="49"/>
                    <a:pt x="204" y="52"/>
                  </a:cubicBezTo>
                  <a:cubicBezTo>
                    <a:pt x="207" y="54"/>
                    <a:pt x="210" y="52"/>
                    <a:pt x="211" y="52"/>
                  </a:cubicBezTo>
                  <a:cubicBezTo>
                    <a:pt x="214" y="54"/>
                    <a:pt x="222" y="51"/>
                    <a:pt x="224" y="52"/>
                  </a:cubicBezTo>
                  <a:cubicBezTo>
                    <a:pt x="224" y="54"/>
                    <a:pt x="231" y="56"/>
                    <a:pt x="234" y="51"/>
                  </a:cubicBezTo>
                  <a:cubicBezTo>
                    <a:pt x="237" y="46"/>
                    <a:pt x="240" y="43"/>
                    <a:pt x="239" y="42"/>
                  </a:cubicBezTo>
                  <a:cubicBezTo>
                    <a:pt x="237" y="39"/>
                    <a:pt x="234" y="43"/>
                    <a:pt x="231" y="48"/>
                  </a:cubicBezTo>
                  <a:cubicBezTo>
                    <a:pt x="230" y="51"/>
                    <a:pt x="222" y="46"/>
                    <a:pt x="221" y="48"/>
                  </a:cubicBezTo>
                  <a:cubicBezTo>
                    <a:pt x="221" y="49"/>
                    <a:pt x="217" y="46"/>
                    <a:pt x="213" y="46"/>
                  </a:cubicBezTo>
                  <a:cubicBezTo>
                    <a:pt x="208" y="48"/>
                    <a:pt x="211" y="45"/>
                    <a:pt x="208" y="45"/>
                  </a:cubicBezTo>
                  <a:cubicBezTo>
                    <a:pt x="207" y="45"/>
                    <a:pt x="205" y="43"/>
                    <a:pt x="204" y="45"/>
                  </a:cubicBezTo>
                  <a:cubicBezTo>
                    <a:pt x="204" y="46"/>
                    <a:pt x="202" y="51"/>
                    <a:pt x="201" y="48"/>
                  </a:cubicBezTo>
                  <a:cubicBezTo>
                    <a:pt x="199" y="46"/>
                    <a:pt x="199" y="51"/>
                    <a:pt x="198" y="52"/>
                  </a:cubicBezTo>
                  <a:cubicBezTo>
                    <a:pt x="195" y="56"/>
                    <a:pt x="198" y="57"/>
                    <a:pt x="196" y="57"/>
                  </a:cubicBezTo>
                  <a:cubicBezTo>
                    <a:pt x="193" y="59"/>
                    <a:pt x="196" y="59"/>
                    <a:pt x="196" y="62"/>
                  </a:cubicBezTo>
                  <a:cubicBezTo>
                    <a:pt x="195" y="65"/>
                    <a:pt x="192" y="67"/>
                    <a:pt x="193" y="73"/>
                  </a:cubicBezTo>
                  <a:cubicBezTo>
                    <a:pt x="193" y="79"/>
                    <a:pt x="192" y="74"/>
                    <a:pt x="192" y="79"/>
                  </a:cubicBezTo>
                  <a:cubicBezTo>
                    <a:pt x="192" y="85"/>
                    <a:pt x="187" y="82"/>
                    <a:pt x="189" y="85"/>
                  </a:cubicBezTo>
                  <a:cubicBezTo>
                    <a:pt x="190" y="88"/>
                    <a:pt x="187" y="85"/>
                    <a:pt x="189" y="90"/>
                  </a:cubicBezTo>
                  <a:cubicBezTo>
                    <a:pt x="190" y="94"/>
                    <a:pt x="192" y="88"/>
                    <a:pt x="195" y="93"/>
                  </a:cubicBezTo>
                  <a:cubicBezTo>
                    <a:pt x="198" y="99"/>
                    <a:pt x="192" y="107"/>
                    <a:pt x="195" y="112"/>
                  </a:cubicBezTo>
                  <a:cubicBezTo>
                    <a:pt x="196" y="115"/>
                    <a:pt x="198" y="112"/>
                    <a:pt x="201" y="112"/>
                  </a:cubicBezTo>
                  <a:close/>
                  <a:moveTo>
                    <a:pt x="251" y="94"/>
                  </a:moveTo>
                  <a:cubicBezTo>
                    <a:pt x="253" y="96"/>
                    <a:pt x="257" y="91"/>
                    <a:pt x="254" y="88"/>
                  </a:cubicBezTo>
                  <a:cubicBezTo>
                    <a:pt x="253" y="85"/>
                    <a:pt x="246" y="85"/>
                    <a:pt x="246" y="88"/>
                  </a:cubicBezTo>
                  <a:cubicBezTo>
                    <a:pt x="245" y="90"/>
                    <a:pt x="248" y="93"/>
                    <a:pt x="251" y="94"/>
                  </a:cubicBezTo>
                  <a:close/>
                  <a:moveTo>
                    <a:pt x="263" y="88"/>
                  </a:moveTo>
                  <a:cubicBezTo>
                    <a:pt x="263" y="87"/>
                    <a:pt x="265" y="91"/>
                    <a:pt x="268" y="90"/>
                  </a:cubicBezTo>
                  <a:cubicBezTo>
                    <a:pt x="271" y="87"/>
                    <a:pt x="274" y="91"/>
                    <a:pt x="274" y="90"/>
                  </a:cubicBezTo>
                  <a:cubicBezTo>
                    <a:pt x="274" y="88"/>
                    <a:pt x="278" y="91"/>
                    <a:pt x="281" y="94"/>
                  </a:cubicBezTo>
                  <a:cubicBezTo>
                    <a:pt x="286" y="96"/>
                    <a:pt x="286" y="93"/>
                    <a:pt x="283" y="88"/>
                  </a:cubicBezTo>
                  <a:cubicBezTo>
                    <a:pt x="280" y="84"/>
                    <a:pt x="280" y="88"/>
                    <a:pt x="275" y="85"/>
                  </a:cubicBezTo>
                  <a:cubicBezTo>
                    <a:pt x="272" y="82"/>
                    <a:pt x="274" y="85"/>
                    <a:pt x="269" y="85"/>
                  </a:cubicBezTo>
                  <a:cubicBezTo>
                    <a:pt x="263" y="84"/>
                    <a:pt x="260" y="87"/>
                    <a:pt x="260" y="90"/>
                  </a:cubicBezTo>
                  <a:cubicBezTo>
                    <a:pt x="262" y="94"/>
                    <a:pt x="262" y="88"/>
                    <a:pt x="263" y="88"/>
                  </a:cubicBezTo>
                  <a:close/>
                  <a:moveTo>
                    <a:pt x="233" y="76"/>
                  </a:moveTo>
                  <a:cubicBezTo>
                    <a:pt x="233" y="71"/>
                    <a:pt x="240" y="74"/>
                    <a:pt x="240" y="74"/>
                  </a:cubicBezTo>
                  <a:cubicBezTo>
                    <a:pt x="240" y="76"/>
                    <a:pt x="233" y="77"/>
                    <a:pt x="233" y="76"/>
                  </a:cubicBezTo>
                  <a:close/>
                  <a:moveTo>
                    <a:pt x="240" y="76"/>
                  </a:moveTo>
                  <a:cubicBezTo>
                    <a:pt x="242" y="73"/>
                    <a:pt x="251" y="74"/>
                    <a:pt x="248" y="74"/>
                  </a:cubicBezTo>
                  <a:cubicBezTo>
                    <a:pt x="246" y="76"/>
                    <a:pt x="240" y="77"/>
                    <a:pt x="240" y="76"/>
                  </a:cubicBezTo>
                  <a:close/>
                  <a:moveTo>
                    <a:pt x="259" y="74"/>
                  </a:moveTo>
                  <a:cubicBezTo>
                    <a:pt x="262" y="73"/>
                    <a:pt x="265" y="74"/>
                    <a:pt x="262" y="71"/>
                  </a:cubicBezTo>
                  <a:cubicBezTo>
                    <a:pt x="259" y="70"/>
                    <a:pt x="257" y="70"/>
                    <a:pt x="257" y="73"/>
                  </a:cubicBezTo>
                  <a:cubicBezTo>
                    <a:pt x="257" y="74"/>
                    <a:pt x="257" y="74"/>
                    <a:pt x="259" y="74"/>
                  </a:cubicBezTo>
                  <a:close/>
                  <a:moveTo>
                    <a:pt x="275" y="76"/>
                  </a:moveTo>
                  <a:cubicBezTo>
                    <a:pt x="277" y="77"/>
                    <a:pt x="280" y="79"/>
                    <a:pt x="280" y="76"/>
                  </a:cubicBezTo>
                  <a:cubicBezTo>
                    <a:pt x="281" y="74"/>
                    <a:pt x="280" y="73"/>
                    <a:pt x="277" y="74"/>
                  </a:cubicBezTo>
                  <a:cubicBezTo>
                    <a:pt x="275" y="74"/>
                    <a:pt x="274" y="76"/>
                    <a:pt x="275" y="76"/>
                  </a:cubicBezTo>
                  <a:close/>
                  <a:moveTo>
                    <a:pt x="285" y="67"/>
                  </a:moveTo>
                  <a:cubicBezTo>
                    <a:pt x="285" y="65"/>
                    <a:pt x="281" y="67"/>
                    <a:pt x="281" y="67"/>
                  </a:cubicBezTo>
                  <a:cubicBezTo>
                    <a:pt x="283" y="68"/>
                    <a:pt x="283" y="68"/>
                    <a:pt x="285" y="70"/>
                  </a:cubicBezTo>
                  <a:cubicBezTo>
                    <a:pt x="285" y="71"/>
                    <a:pt x="286" y="67"/>
                    <a:pt x="285" y="67"/>
                  </a:cubicBezTo>
                  <a:close/>
                  <a:moveTo>
                    <a:pt x="285" y="59"/>
                  </a:moveTo>
                  <a:cubicBezTo>
                    <a:pt x="285" y="59"/>
                    <a:pt x="286" y="62"/>
                    <a:pt x="288" y="60"/>
                  </a:cubicBezTo>
                  <a:cubicBezTo>
                    <a:pt x="289" y="60"/>
                    <a:pt x="286" y="57"/>
                    <a:pt x="283" y="57"/>
                  </a:cubicBezTo>
                  <a:cubicBezTo>
                    <a:pt x="280" y="59"/>
                    <a:pt x="278" y="59"/>
                    <a:pt x="280" y="60"/>
                  </a:cubicBezTo>
                  <a:cubicBezTo>
                    <a:pt x="281" y="60"/>
                    <a:pt x="283" y="62"/>
                    <a:pt x="285" y="62"/>
                  </a:cubicBezTo>
                  <a:cubicBezTo>
                    <a:pt x="286" y="60"/>
                    <a:pt x="283" y="59"/>
                    <a:pt x="285" y="59"/>
                  </a:cubicBezTo>
                  <a:close/>
                  <a:moveTo>
                    <a:pt x="263" y="63"/>
                  </a:moveTo>
                  <a:cubicBezTo>
                    <a:pt x="262" y="60"/>
                    <a:pt x="260" y="57"/>
                    <a:pt x="260" y="54"/>
                  </a:cubicBezTo>
                  <a:cubicBezTo>
                    <a:pt x="262" y="52"/>
                    <a:pt x="263" y="52"/>
                    <a:pt x="266" y="54"/>
                  </a:cubicBezTo>
                  <a:cubicBezTo>
                    <a:pt x="269" y="56"/>
                    <a:pt x="268" y="52"/>
                    <a:pt x="265" y="51"/>
                  </a:cubicBezTo>
                  <a:cubicBezTo>
                    <a:pt x="262" y="49"/>
                    <a:pt x="265" y="48"/>
                    <a:pt x="266" y="48"/>
                  </a:cubicBezTo>
                  <a:cubicBezTo>
                    <a:pt x="268" y="46"/>
                    <a:pt x="268" y="42"/>
                    <a:pt x="265" y="42"/>
                  </a:cubicBezTo>
                  <a:cubicBezTo>
                    <a:pt x="262" y="43"/>
                    <a:pt x="260" y="51"/>
                    <a:pt x="260" y="49"/>
                  </a:cubicBezTo>
                  <a:cubicBezTo>
                    <a:pt x="259" y="46"/>
                    <a:pt x="260" y="48"/>
                    <a:pt x="262" y="43"/>
                  </a:cubicBezTo>
                  <a:cubicBezTo>
                    <a:pt x="263" y="40"/>
                    <a:pt x="260" y="40"/>
                    <a:pt x="260" y="39"/>
                  </a:cubicBezTo>
                  <a:cubicBezTo>
                    <a:pt x="262" y="37"/>
                    <a:pt x="263" y="34"/>
                    <a:pt x="260" y="35"/>
                  </a:cubicBezTo>
                  <a:cubicBezTo>
                    <a:pt x="257" y="39"/>
                    <a:pt x="257" y="45"/>
                    <a:pt x="257" y="48"/>
                  </a:cubicBezTo>
                  <a:cubicBezTo>
                    <a:pt x="259" y="49"/>
                    <a:pt x="257" y="51"/>
                    <a:pt x="259" y="52"/>
                  </a:cubicBezTo>
                  <a:cubicBezTo>
                    <a:pt x="260" y="56"/>
                    <a:pt x="257" y="57"/>
                    <a:pt x="260" y="60"/>
                  </a:cubicBezTo>
                  <a:cubicBezTo>
                    <a:pt x="262" y="63"/>
                    <a:pt x="263" y="67"/>
                    <a:pt x="265" y="67"/>
                  </a:cubicBezTo>
                  <a:cubicBezTo>
                    <a:pt x="265" y="65"/>
                    <a:pt x="265" y="65"/>
                    <a:pt x="263" y="63"/>
                  </a:cubicBezTo>
                  <a:close/>
                  <a:moveTo>
                    <a:pt x="263" y="37"/>
                  </a:moveTo>
                  <a:cubicBezTo>
                    <a:pt x="263" y="34"/>
                    <a:pt x="265" y="29"/>
                    <a:pt x="266" y="32"/>
                  </a:cubicBezTo>
                  <a:cubicBezTo>
                    <a:pt x="268" y="34"/>
                    <a:pt x="263" y="40"/>
                    <a:pt x="263" y="37"/>
                  </a:cubicBezTo>
                  <a:close/>
                  <a:moveTo>
                    <a:pt x="213" y="110"/>
                  </a:moveTo>
                  <a:cubicBezTo>
                    <a:pt x="213" y="108"/>
                    <a:pt x="213" y="105"/>
                    <a:pt x="213" y="107"/>
                  </a:cubicBezTo>
                  <a:cubicBezTo>
                    <a:pt x="214" y="110"/>
                    <a:pt x="214" y="112"/>
                    <a:pt x="213" y="110"/>
                  </a:cubicBezTo>
                  <a:close/>
                  <a:moveTo>
                    <a:pt x="219" y="108"/>
                  </a:moveTo>
                  <a:cubicBezTo>
                    <a:pt x="219" y="107"/>
                    <a:pt x="219" y="105"/>
                    <a:pt x="219" y="104"/>
                  </a:cubicBezTo>
                  <a:cubicBezTo>
                    <a:pt x="221" y="101"/>
                    <a:pt x="216" y="102"/>
                    <a:pt x="216" y="105"/>
                  </a:cubicBezTo>
                  <a:cubicBezTo>
                    <a:pt x="217" y="107"/>
                    <a:pt x="214" y="112"/>
                    <a:pt x="217" y="110"/>
                  </a:cubicBezTo>
                  <a:cubicBezTo>
                    <a:pt x="219" y="108"/>
                    <a:pt x="219" y="108"/>
                    <a:pt x="219" y="108"/>
                  </a:cubicBezTo>
                  <a:close/>
                  <a:moveTo>
                    <a:pt x="221" y="112"/>
                  </a:moveTo>
                  <a:cubicBezTo>
                    <a:pt x="222" y="108"/>
                    <a:pt x="225" y="112"/>
                    <a:pt x="222" y="108"/>
                  </a:cubicBezTo>
                  <a:cubicBezTo>
                    <a:pt x="219" y="104"/>
                    <a:pt x="225" y="105"/>
                    <a:pt x="224" y="101"/>
                  </a:cubicBezTo>
                  <a:cubicBezTo>
                    <a:pt x="222" y="97"/>
                    <a:pt x="221" y="102"/>
                    <a:pt x="221" y="107"/>
                  </a:cubicBezTo>
                  <a:cubicBezTo>
                    <a:pt x="221" y="112"/>
                    <a:pt x="216" y="112"/>
                    <a:pt x="219" y="113"/>
                  </a:cubicBezTo>
                  <a:cubicBezTo>
                    <a:pt x="221" y="113"/>
                    <a:pt x="221" y="113"/>
                    <a:pt x="221" y="112"/>
                  </a:cubicBezTo>
                  <a:close/>
                  <a:moveTo>
                    <a:pt x="221" y="73"/>
                  </a:moveTo>
                  <a:cubicBezTo>
                    <a:pt x="221" y="70"/>
                    <a:pt x="221" y="68"/>
                    <a:pt x="222" y="68"/>
                  </a:cubicBezTo>
                  <a:cubicBezTo>
                    <a:pt x="224" y="68"/>
                    <a:pt x="221" y="73"/>
                    <a:pt x="221" y="73"/>
                  </a:cubicBezTo>
                  <a:close/>
                  <a:moveTo>
                    <a:pt x="225" y="70"/>
                  </a:moveTo>
                  <a:cubicBezTo>
                    <a:pt x="227" y="68"/>
                    <a:pt x="227" y="71"/>
                    <a:pt x="225" y="71"/>
                  </a:cubicBezTo>
                  <a:cubicBezTo>
                    <a:pt x="225" y="73"/>
                    <a:pt x="224" y="70"/>
                    <a:pt x="225" y="70"/>
                  </a:cubicBezTo>
                  <a:close/>
                  <a:moveTo>
                    <a:pt x="257" y="63"/>
                  </a:moveTo>
                  <a:cubicBezTo>
                    <a:pt x="257" y="65"/>
                    <a:pt x="259" y="65"/>
                    <a:pt x="259" y="62"/>
                  </a:cubicBezTo>
                  <a:cubicBezTo>
                    <a:pt x="259" y="60"/>
                    <a:pt x="257" y="59"/>
                    <a:pt x="257" y="60"/>
                  </a:cubicBezTo>
                  <a:cubicBezTo>
                    <a:pt x="256" y="62"/>
                    <a:pt x="256" y="62"/>
                    <a:pt x="257" y="63"/>
                  </a:cubicBezTo>
                  <a:close/>
                  <a:moveTo>
                    <a:pt x="288" y="135"/>
                  </a:moveTo>
                  <a:cubicBezTo>
                    <a:pt x="285" y="136"/>
                    <a:pt x="289" y="125"/>
                    <a:pt x="291" y="129"/>
                  </a:cubicBezTo>
                  <a:cubicBezTo>
                    <a:pt x="291" y="130"/>
                    <a:pt x="291" y="133"/>
                    <a:pt x="288" y="135"/>
                  </a:cubicBezTo>
                  <a:close/>
                  <a:moveTo>
                    <a:pt x="310" y="124"/>
                  </a:moveTo>
                  <a:cubicBezTo>
                    <a:pt x="309" y="125"/>
                    <a:pt x="309" y="115"/>
                    <a:pt x="312" y="119"/>
                  </a:cubicBezTo>
                  <a:cubicBezTo>
                    <a:pt x="313" y="122"/>
                    <a:pt x="313" y="124"/>
                    <a:pt x="310" y="124"/>
                  </a:cubicBezTo>
                  <a:close/>
                  <a:moveTo>
                    <a:pt x="245" y="133"/>
                  </a:moveTo>
                  <a:cubicBezTo>
                    <a:pt x="246" y="132"/>
                    <a:pt x="253" y="130"/>
                    <a:pt x="253" y="132"/>
                  </a:cubicBezTo>
                  <a:cubicBezTo>
                    <a:pt x="253" y="133"/>
                    <a:pt x="242" y="135"/>
                    <a:pt x="245" y="133"/>
                  </a:cubicBezTo>
                  <a:close/>
                  <a:moveTo>
                    <a:pt x="169" y="94"/>
                  </a:moveTo>
                  <a:cubicBezTo>
                    <a:pt x="169" y="91"/>
                    <a:pt x="169" y="88"/>
                    <a:pt x="167" y="90"/>
                  </a:cubicBezTo>
                  <a:cubicBezTo>
                    <a:pt x="166" y="91"/>
                    <a:pt x="167" y="93"/>
                    <a:pt x="167" y="96"/>
                  </a:cubicBezTo>
                  <a:cubicBezTo>
                    <a:pt x="166" y="97"/>
                    <a:pt x="167" y="97"/>
                    <a:pt x="169" y="94"/>
                  </a:cubicBezTo>
                  <a:close/>
                  <a:moveTo>
                    <a:pt x="100" y="88"/>
                  </a:moveTo>
                  <a:cubicBezTo>
                    <a:pt x="102" y="87"/>
                    <a:pt x="103" y="90"/>
                    <a:pt x="105" y="87"/>
                  </a:cubicBezTo>
                  <a:cubicBezTo>
                    <a:pt x="106" y="85"/>
                    <a:pt x="105" y="84"/>
                    <a:pt x="102" y="82"/>
                  </a:cubicBezTo>
                  <a:cubicBezTo>
                    <a:pt x="99" y="80"/>
                    <a:pt x="99" y="85"/>
                    <a:pt x="99" y="88"/>
                  </a:cubicBezTo>
                  <a:cubicBezTo>
                    <a:pt x="100" y="88"/>
                    <a:pt x="100" y="90"/>
                    <a:pt x="100" y="88"/>
                  </a:cubicBezTo>
                  <a:close/>
                  <a:moveTo>
                    <a:pt x="83" y="77"/>
                  </a:moveTo>
                  <a:cubicBezTo>
                    <a:pt x="86" y="77"/>
                    <a:pt x="85" y="84"/>
                    <a:pt x="88" y="85"/>
                  </a:cubicBezTo>
                  <a:cubicBezTo>
                    <a:pt x="90" y="87"/>
                    <a:pt x="90" y="88"/>
                    <a:pt x="93" y="87"/>
                  </a:cubicBezTo>
                  <a:cubicBezTo>
                    <a:pt x="94" y="87"/>
                    <a:pt x="91" y="85"/>
                    <a:pt x="91" y="84"/>
                  </a:cubicBezTo>
                  <a:cubicBezTo>
                    <a:pt x="93" y="82"/>
                    <a:pt x="93" y="82"/>
                    <a:pt x="90" y="82"/>
                  </a:cubicBezTo>
                  <a:cubicBezTo>
                    <a:pt x="86" y="80"/>
                    <a:pt x="90" y="71"/>
                    <a:pt x="83" y="71"/>
                  </a:cubicBezTo>
                  <a:cubicBezTo>
                    <a:pt x="80" y="73"/>
                    <a:pt x="82" y="74"/>
                    <a:pt x="80" y="76"/>
                  </a:cubicBezTo>
                  <a:cubicBezTo>
                    <a:pt x="77" y="77"/>
                    <a:pt x="82" y="77"/>
                    <a:pt x="83" y="77"/>
                  </a:cubicBezTo>
                  <a:close/>
                  <a:moveTo>
                    <a:pt x="105" y="15"/>
                  </a:moveTo>
                  <a:cubicBezTo>
                    <a:pt x="105" y="15"/>
                    <a:pt x="102" y="18"/>
                    <a:pt x="103" y="20"/>
                  </a:cubicBezTo>
                  <a:cubicBezTo>
                    <a:pt x="105" y="20"/>
                    <a:pt x="102" y="21"/>
                    <a:pt x="103" y="21"/>
                  </a:cubicBezTo>
                  <a:cubicBezTo>
                    <a:pt x="106" y="23"/>
                    <a:pt x="105" y="17"/>
                    <a:pt x="105" y="15"/>
                  </a:cubicBezTo>
                  <a:close/>
                  <a:moveTo>
                    <a:pt x="9" y="32"/>
                  </a:moveTo>
                  <a:cubicBezTo>
                    <a:pt x="10" y="34"/>
                    <a:pt x="12" y="35"/>
                    <a:pt x="12" y="34"/>
                  </a:cubicBezTo>
                  <a:cubicBezTo>
                    <a:pt x="10" y="32"/>
                    <a:pt x="7" y="28"/>
                    <a:pt x="6" y="29"/>
                  </a:cubicBezTo>
                  <a:cubicBezTo>
                    <a:pt x="6" y="31"/>
                    <a:pt x="6" y="32"/>
                    <a:pt x="9" y="32"/>
                  </a:cubicBezTo>
                  <a:close/>
                  <a:moveTo>
                    <a:pt x="21" y="51"/>
                  </a:moveTo>
                  <a:cubicBezTo>
                    <a:pt x="22" y="54"/>
                    <a:pt x="24" y="48"/>
                    <a:pt x="22" y="46"/>
                  </a:cubicBezTo>
                  <a:cubicBezTo>
                    <a:pt x="19" y="45"/>
                    <a:pt x="19" y="42"/>
                    <a:pt x="16" y="42"/>
                  </a:cubicBezTo>
                  <a:cubicBezTo>
                    <a:pt x="15" y="43"/>
                    <a:pt x="18" y="46"/>
                    <a:pt x="21" y="51"/>
                  </a:cubicBezTo>
                  <a:close/>
                  <a:moveTo>
                    <a:pt x="29" y="67"/>
                  </a:moveTo>
                  <a:cubicBezTo>
                    <a:pt x="30" y="65"/>
                    <a:pt x="35" y="73"/>
                    <a:pt x="33" y="74"/>
                  </a:cubicBezTo>
                  <a:cubicBezTo>
                    <a:pt x="32" y="74"/>
                    <a:pt x="26" y="68"/>
                    <a:pt x="29" y="67"/>
                  </a:cubicBezTo>
                  <a:close/>
                  <a:moveTo>
                    <a:pt x="36" y="77"/>
                  </a:moveTo>
                  <a:cubicBezTo>
                    <a:pt x="36" y="76"/>
                    <a:pt x="39" y="79"/>
                    <a:pt x="38" y="80"/>
                  </a:cubicBezTo>
                  <a:cubicBezTo>
                    <a:pt x="38" y="80"/>
                    <a:pt x="35" y="79"/>
                    <a:pt x="36" y="77"/>
                  </a:cubicBezTo>
                  <a:close/>
                  <a:moveTo>
                    <a:pt x="39" y="85"/>
                  </a:moveTo>
                  <a:cubicBezTo>
                    <a:pt x="41" y="85"/>
                    <a:pt x="42" y="90"/>
                    <a:pt x="42" y="88"/>
                  </a:cubicBezTo>
                  <a:cubicBezTo>
                    <a:pt x="44" y="87"/>
                    <a:pt x="41" y="80"/>
                    <a:pt x="39" y="82"/>
                  </a:cubicBezTo>
                  <a:cubicBezTo>
                    <a:pt x="38" y="84"/>
                    <a:pt x="39" y="85"/>
                    <a:pt x="39" y="85"/>
                  </a:cubicBezTo>
                  <a:close/>
                  <a:moveTo>
                    <a:pt x="74" y="63"/>
                  </a:moveTo>
                  <a:cubicBezTo>
                    <a:pt x="71" y="65"/>
                    <a:pt x="73" y="60"/>
                    <a:pt x="74" y="60"/>
                  </a:cubicBezTo>
                  <a:cubicBezTo>
                    <a:pt x="76" y="60"/>
                    <a:pt x="76" y="63"/>
                    <a:pt x="74" y="63"/>
                  </a:cubicBezTo>
                  <a:close/>
                  <a:moveTo>
                    <a:pt x="76" y="57"/>
                  </a:moveTo>
                  <a:cubicBezTo>
                    <a:pt x="74" y="56"/>
                    <a:pt x="74" y="57"/>
                    <a:pt x="74" y="59"/>
                  </a:cubicBezTo>
                  <a:cubicBezTo>
                    <a:pt x="74" y="60"/>
                    <a:pt x="79" y="60"/>
                    <a:pt x="79" y="60"/>
                  </a:cubicBezTo>
                  <a:cubicBezTo>
                    <a:pt x="79" y="60"/>
                    <a:pt x="77" y="59"/>
                    <a:pt x="76" y="57"/>
                  </a:cubicBezTo>
                  <a:close/>
                  <a:moveTo>
                    <a:pt x="53" y="35"/>
                  </a:moveTo>
                  <a:cubicBezTo>
                    <a:pt x="54" y="37"/>
                    <a:pt x="53" y="40"/>
                    <a:pt x="51" y="40"/>
                  </a:cubicBezTo>
                  <a:cubicBezTo>
                    <a:pt x="50" y="39"/>
                    <a:pt x="51" y="35"/>
                    <a:pt x="53" y="35"/>
                  </a:cubicBezTo>
                  <a:close/>
                  <a:moveTo>
                    <a:pt x="67" y="48"/>
                  </a:moveTo>
                  <a:cubicBezTo>
                    <a:pt x="67" y="48"/>
                    <a:pt x="68" y="51"/>
                    <a:pt x="67" y="51"/>
                  </a:cubicBezTo>
                  <a:cubicBezTo>
                    <a:pt x="65" y="51"/>
                    <a:pt x="65" y="48"/>
                    <a:pt x="67" y="48"/>
                  </a:cubicBezTo>
                  <a:close/>
                  <a:moveTo>
                    <a:pt x="58" y="43"/>
                  </a:moveTo>
                  <a:cubicBezTo>
                    <a:pt x="59" y="45"/>
                    <a:pt x="59" y="45"/>
                    <a:pt x="59" y="43"/>
                  </a:cubicBezTo>
                  <a:cubicBezTo>
                    <a:pt x="59" y="42"/>
                    <a:pt x="56" y="40"/>
                    <a:pt x="54" y="42"/>
                  </a:cubicBezTo>
                  <a:cubicBezTo>
                    <a:pt x="54" y="42"/>
                    <a:pt x="56" y="42"/>
                    <a:pt x="58" y="43"/>
                  </a:cubicBezTo>
                  <a:close/>
                  <a:moveTo>
                    <a:pt x="58" y="43"/>
                  </a:moveTo>
                  <a:cubicBezTo>
                    <a:pt x="59" y="45"/>
                    <a:pt x="59" y="49"/>
                    <a:pt x="58" y="48"/>
                  </a:cubicBezTo>
                  <a:cubicBezTo>
                    <a:pt x="58" y="46"/>
                    <a:pt x="56" y="42"/>
                    <a:pt x="58" y="43"/>
                  </a:cubicBezTo>
                  <a:close/>
                  <a:moveTo>
                    <a:pt x="64" y="49"/>
                  </a:moveTo>
                  <a:cubicBezTo>
                    <a:pt x="64" y="48"/>
                    <a:pt x="61" y="48"/>
                    <a:pt x="61" y="46"/>
                  </a:cubicBezTo>
                  <a:cubicBezTo>
                    <a:pt x="59" y="45"/>
                    <a:pt x="59" y="46"/>
                    <a:pt x="59" y="48"/>
                  </a:cubicBezTo>
                  <a:cubicBezTo>
                    <a:pt x="59" y="49"/>
                    <a:pt x="59" y="49"/>
                    <a:pt x="61" y="49"/>
                  </a:cubicBezTo>
                  <a:cubicBezTo>
                    <a:pt x="62" y="49"/>
                    <a:pt x="64" y="51"/>
                    <a:pt x="64" y="49"/>
                  </a:cubicBezTo>
                  <a:close/>
                  <a:moveTo>
                    <a:pt x="62" y="48"/>
                  </a:moveTo>
                  <a:cubicBezTo>
                    <a:pt x="64" y="48"/>
                    <a:pt x="64" y="48"/>
                    <a:pt x="64" y="48"/>
                  </a:cubicBezTo>
                  <a:cubicBezTo>
                    <a:pt x="64" y="46"/>
                    <a:pt x="61" y="45"/>
                    <a:pt x="61" y="46"/>
                  </a:cubicBezTo>
                  <a:cubicBezTo>
                    <a:pt x="61" y="46"/>
                    <a:pt x="61" y="46"/>
                    <a:pt x="62" y="48"/>
                  </a:cubicBezTo>
                  <a:close/>
                  <a:moveTo>
                    <a:pt x="65" y="49"/>
                  </a:moveTo>
                  <a:cubicBezTo>
                    <a:pt x="65" y="52"/>
                    <a:pt x="65" y="52"/>
                    <a:pt x="65" y="52"/>
                  </a:cubicBezTo>
                  <a:cubicBezTo>
                    <a:pt x="64" y="52"/>
                    <a:pt x="64" y="49"/>
                    <a:pt x="65" y="49"/>
                  </a:cubicBezTo>
                  <a:close/>
                  <a:moveTo>
                    <a:pt x="26" y="62"/>
                  </a:moveTo>
                  <a:cubicBezTo>
                    <a:pt x="24" y="60"/>
                    <a:pt x="26" y="59"/>
                    <a:pt x="27" y="59"/>
                  </a:cubicBezTo>
                  <a:cubicBezTo>
                    <a:pt x="29" y="60"/>
                    <a:pt x="27" y="63"/>
                    <a:pt x="26" y="62"/>
                  </a:cubicBezTo>
                  <a:close/>
                  <a:moveTo>
                    <a:pt x="330" y="74"/>
                  </a:moveTo>
                  <a:cubicBezTo>
                    <a:pt x="335" y="74"/>
                    <a:pt x="332" y="73"/>
                    <a:pt x="326" y="73"/>
                  </a:cubicBezTo>
                  <a:cubicBezTo>
                    <a:pt x="320" y="73"/>
                    <a:pt x="323" y="73"/>
                    <a:pt x="326" y="74"/>
                  </a:cubicBezTo>
                  <a:cubicBezTo>
                    <a:pt x="326" y="76"/>
                    <a:pt x="326" y="76"/>
                    <a:pt x="330" y="74"/>
                  </a:cubicBezTo>
                  <a:close/>
                  <a:moveTo>
                    <a:pt x="327" y="67"/>
                  </a:moveTo>
                  <a:cubicBezTo>
                    <a:pt x="326" y="65"/>
                    <a:pt x="327" y="63"/>
                    <a:pt x="323" y="63"/>
                  </a:cubicBezTo>
                  <a:cubicBezTo>
                    <a:pt x="318" y="62"/>
                    <a:pt x="321" y="65"/>
                    <a:pt x="323" y="67"/>
                  </a:cubicBezTo>
                  <a:cubicBezTo>
                    <a:pt x="326" y="67"/>
                    <a:pt x="323" y="70"/>
                    <a:pt x="327" y="68"/>
                  </a:cubicBezTo>
                  <a:cubicBezTo>
                    <a:pt x="329" y="68"/>
                    <a:pt x="329" y="68"/>
                    <a:pt x="327" y="67"/>
                  </a:cubicBezTo>
                  <a:close/>
                  <a:moveTo>
                    <a:pt x="275" y="135"/>
                  </a:moveTo>
                  <a:cubicBezTo>
                    <a:pt x="272" y="132"/>
                    <a:pt x="275" y="133"/>
                    <a:pt x="275" y="135"/>
                  </a:cubicBezTo>
                  <a:cubicBezTo>
                    <a:pt x="277" y="135"/>
                    <a:pt x="275" y="136"/>
                    <a:pt x="275" y="135"/>
                  </a:cubicBezTo>
                  <a:close/>
                  <a:moveTo>
                    <a:pt x="298" y="115"/>
                  </a:moveTo>
                  <a:cubicBezTo>
                    <a:pt x="298" y="110"/>
                    <a:pt x="300" y="113"/>
                    <a:pt x="300" y="113"/>
                  </a:cubicBezTo>
                  <a:cubicBezTo>
                    <a:pt x="300" y="115"/>
                    <a:pt x="298" y="116"/>
                    <a:pt x="298" y="115"/>
                  </a:cubicBezTo>
                  <a:close/>
                  <a:moveTo>
                    <a:pt x="300" y="116"/>
                  </a:moveTo>
                  <a:cubicBezTo>
                    <a:pt x="300" y="112"/>
                    <a:pt x="303" y="107"/>
                    <a:pt x="303" y="108"/>
                  </a:cubicBezTo>
                  <a:cubicBezTo>
                    <a:pt x="303" y="110"/>
                    <a:pt x="300" y="116"/>
                    <a:pt x="300" y="116"/>
                  </a:cubicBezTo>
                  <a:close/>
                  <a:moveTo>
                    <a:pt x="260" y="138"/>
                  </a:moveTo>
                  <a:cubicBezTo>
                    <a:pt x="259" y="136"/>
                    <a:pt x="260" y="136"/>
                    <a:pt x="262" y="136"/>
                  </a:cubicBezTo>
                  <a:cubicBezTo>
                    <a:pt x="263" y="138"/>
                    <a:pt x="262" y="138"/>
                    <a:pt x="260" y="138"/>
                  </a:cubicBezTo>
                  <a:close/>
                  <a:moveTo>
                    <a:pt x="312" y="118"/>
                  </a:moveTo>
                  <a:cubicBezTo>
                    <a:pt x="310" y="118"/>
                    <a:pt x="310" y="116"/>
                    <a:pt x="310" y="116"/>
                  </a:cubicBezTo>
                  <a:cubicBezTo>
                    <a:pt x="310" y="118"/>
                    <a:pt x="310" y="118"/>
                    <a:pt x="310" y="118"/>
                  </a:cubicBezTo>
                  <a:cubicBezTo>
                    <a:pt x="312" y="119"/>
                    <a:pt x="312" y="119"/>
                    <a:pt x="313" y="121"/>
                  </a:cubicBezTo>
                  <a:cubicBezTo>
                    <a:pt x="313" y="121"/>
                    <a:pt x="313" y="119"/>
                    <a:pt x="312" y="118"/>
                  </a:cubicBezTo>
                  <a:close/>
                  <a:moveTo>
                    <a:pt x="315" y="115"/>
                  </a:moveTo>
                  <a:cubicBezTo>
                    <a:pt x="315" y="110"/>
                    <a:pt x="313" y="108"/>
                    <a:pt x="312" y="112"/>
                  </a:cubicBezTo>
                  <a:cubicBezTo>
                    <a:pt x="312" y="113"/>
                    <a:pt x="310" y="112"/>
                    <a:pt x="310" y="113"/>
                  </a:cubicBezTo>
                  <a:cubicBezTo>
                    <a:pt x="310" y="113"/>
                    <a:pt x="312" y="113"/>
                    <a:pt x="312" y="115"/>
                  </a:cubicBezTo>
                  <a:cubicBezTo>
                    <a:pt x="310" y="118"/>
                    <a:pt x="312" y="118"/>
                    <a:pt x="313" y="119"/>
                  </a:cubicBezTo>
                  <a:cubicBezTo>
                    <a:pt x="315" y="119"/>
                    <a:pt x="315" y="118"/>
                    <a:pt x="315" y="115"/>
                  </a:cubicBezTo>
                  <a:close/>
                  <a:moveTo>
                    <a:pt x="347" y="140"/>
                  </a:moveTo>
                  <a:cubicBezTo>
                    <a:pt x="349" y="140"/>
                    <a:pt x="347" y="138"/>
                    <a:pt x="347" y="138"/>
                  </a:cubicBezTo>
                  <a:cubicBezTo>
                    <a:pt x="347" y="136"/>
                    <a:pt x="347" y="136"/>
                    <a:pt x="345" y="138"/>
                  </a:cubicBezTo>
                  <a:cubicBezTo>
                    <a:pt x="345" y="140"/>
                    <a:pt x="345" y="140"/>
                    <a:pt x="347" y="140"/>
                  </a:cubicBezTo>
                  <a:close/>
                  <a:moveTo>
                    <a:pt x="245" y="80"/>
                  </a:moveTo>
                  <a:cubicBezTo>
                    <a:pt x="246" y="82"/>
                    <a:pt x="246" y="80"/>
                    <a:pt x="246" y="79"/>
                  </a:cubicBezTo>
                  <a:cubicBezTo>
                    <a:pt x="245" y="77"/>
                    <a:pt x="246" y="76"/>
                    <a:pt x="245" y="76"/>
                  </a:cubicBezTo>
                  <a:cubicBezTo>
                    <a:pt x="245" y="77"/>
                    <a:pt x="245" y="79"/>
                    <a:pt x="245" y="80"/>
                  </a:cubicBezTo>
                  <a:close/>
                  <a:moveTo>
                    <a:pt x="256" y="60"/>
                  </a:moveTo>
                  <a:cubicBezTo>
                    <a:pt x="256" y="59"/>
                    <a:pt x="256" y="62"/>
                    <a:pt x="256" y="62"/>
                  </a:cubicBezTo>
                  <a:cubicBezTo>
                    <a:pt x="254" y="62"/>
                    <a:pt x="254" y="60"/>
                    <a:pt x="256" y="60"/>
                  </a:cubicBezTo>
                  <a:close/>
                  <a:moveTo>
                    <a:pt x="259" y="65"/>
                  </a:moveTo>
                  <a:cubicBezTo>
                    <a:pt x="260" y="63"/>
                    <a:pt x="262" y="63"/>
                    <a:pt x="260" y="65"/>
                  </a:cubicBezTo>
                  <a:cubicBezTo>
                    <a:pt x="260" y="67"/>
                    <a:pt x="259" y="65"/>
                    <a:pt x="259" y="65"/>
                  </a:cubicBezTo>
                  <a:close/>
                  <a:moveTo>
                    <a:pt x="260" y="94"/>
                  </a:moveTo>
                  <a:cubicBezTo>
                    <a:pt x="260" y="93"/>
                    <a:pt x="265" y="90"/>
                    <a:pt x="265" y="91"/>
                  </a:cubicBezTo>
                  <a:cubicBezTo>
                    <a:pt x="263" y="93"/>
                    <a:pt x="262" y="94"/>
                    <a:pt x="260" y="94"/>
                  </a:cubicBezTo>
                  <a:close/>
                  <a:moveTo>
                    <a:pt x="256" y="65"/>
                  </a:moveTo>
                  <a:cubicBezTo>
                    <a:pt x="254" y="65"/>
                    <a:pt x="256" y="63"/>
                    <a:pt x="256" y="63"/>
                  </a:cubicBezTo>
                  <a:cubicBezTo>
                    <a:pt x="257" y="65"/>
                    <a:pt x="257" y="65"/>
                    <a:pt x="256" y="65"/>
                  </a:cubicBezTo>
                  <a:close/>
                  <a:moveTo>
                    <a:pt x="280" y="67"/>
                  </a:moveTo>
                  <a:cubicBezTo>
                    <a:pt x="280" y="65"/>
                    <a:pt x="281" y="65"/>
                    <a:pt x="283" y="65"/>
                  </a:cubicBezTo>
                  <a:cubicBezTo>
                    <a:pt x="285" y="65"/>
                    <a:pt x="280" y="67"/>
                    <a:pt x="280" y="67"/>
                  </a:cubicBezTo>
                  <a:close/>
                  <a:moveTo>
                    <a:pt x="76" y="49"/>
                  </a:moveTo>
                  <a:cubicBezTo>
                    <a:pt x="74" y="48"/>
                    <a:pt x="71" y="46"/>
                    <a:pt x="74" y="45"/>
                  </a:cubicBezTo>
                  <a:cubicBezTo>
                    <a:pt x="77" y="43"/>
                    <a:pt x="76" y="49"/>
                    <a:pt x="76" y="49"/>
                  </a:cubicBezTo>
                  <a:close/>
                  <a:moveTo>
                    <a:pt x="71" y="46"/>
                  </a:moveTo>
                  <a:cubicBezTo>
                    <a:pt x="71" y="45"/>
                    <a:pt x="73" y="46"/>
                    <a:pt x="71" y="48"/>
                  </a:cubicBezTo>
                  <a:cubicBezTo>
                    <a:pt x="71" y="48"/>
                    <a:pt x="70" y="46"/>
                    <a:pt x="71" y="46"/>
                  </a:cubicBezTo>
                  <a:close/>
                  <a:moveTo>
                    <a:pt x="71" y="49"/>
                  </a:moveTo>
                  <a:cubicBezTo>
                    <a:pt x="71" y="48"/>
                    <a:pt x="73" y="48"/>
                    <a:pt x="73" y="49"/>
                  </a:cubicBezTo>
                  <a:cubicBezTo>
                    <a:pt x="73" y="49"/>
                    <a:pt x="73" y="51"/>
                    <a:pt x="71" y="49"/>
                  </a:cubicBezTo>
                  <a:close/>
                </a:path>
              </a:pathLst>
            </a:custGeom>
            <a:grpFill/>
            <a:ln w="6350" cmpd="sng">
              <a:solidFill>
                <a:schemeClr val="bg1"/>
              </a:solidFill>
              <a:round/>
              <a:headEnd/>
              <a:tailEnd/>
            </a:ln>
          </p:spPr>
          <p:txBody>
            <a:bodyPr/>
            <a:lstStyle/>
            <a:p>
              <a:endParaRPr lang="en-GB" sz="1539" dirty="0"/>
            </a:p>
          </p:txBody>
        </p:sp>
        <p:sp>
          <p:nvSpPr>
            <p:cNvPr id="599" name="Freeform 223"/>
            <p:cNvSpPr>
              <a:spLocks/>
            </p:cNvSpPr>
            <p:nvPr/>
          </p:nvSpPr>
          <p:spPr bwMode="auto">
            <a:xfrm>
              <a:off x="6201352" y="4321274"/>
              <a:ext cx="22495" cy="53023"/>
            </a:xfrm>
            <a:custGeom>
              <a:avLst/>
              <a:gdLst/>
              <a:ahLst/>
              <a:cxnLst>
                <a:cxn ang="0">
                  <a:pos x="4" y="17"/>
                </a:cxn>
                <a:cxn ang="0">
                  <a:pos x="3" y="17"/>
                </a:cxn>
                <a:cxn ang="0">
                  <a:pos x="1" y="16"/>
                </a:cxn>
                <a:cxn ang="0">
                  <a:pos x="1" y="5"/>
                </a:cxn>
                <a:cxn ang="0">
                  <a:pos x="4" y="2"/>
                </a:cxn>
                <a:cxn ang="0">
                  <a:pos x="6" y="6"/>
                </a:cxn>
                <a:cxn ang="0">
                  <a:pos x="7" y="11"/>
                </a:cxn>
                <a:cxn ang="0">
                  <a:pos x="4" y="17"/>
                </a:cxn>
                <a:cxn ang="0">
                  <a:pos x="4" y="17"/>
                </a:cxn>
              </a:cxnLst>
              <a:rect l="0" t="0" r="r" b="b"/>
              <a:pathLst>
                <a:path w="7" h="17">
                  <a:moveTo>
                    <a:pt x="4" y="17"/>
                  </a:moveTo>
                  <a:cubicBezTo>
                    <a:pt x="4" y="17"/>
                    <a:pt x="4" y="17"/>
                    <a:pt x="3" y="17"/>
                  </a:cubicBezTo>
                  <a:cubicBezTo>
                    <a:pt x="3" y="17"/>
                    <a:pt x="1" y="17"/>
                    <a:pt x="1" y="16"/>
                  </a:cubicBezTo>
                  <a:cubicBezTo>
                    <a:pt x="1" y="8"/>
                    <a:pt x="0" y="9"/>
                    <a:pt x="1" y="5"/>
                  </a:cubicBezTo>
                  <a:cubicBezTo>
                    <a:pt x="3" y="3"/>
                    <a:pt x="3" y="0"/>
                    <a:pt x="4" y="2"/>
                  </a:cubicBezTo>
                  <a:cubicBezTo>
                    <a:pt x="6" y="3"/>
                    <a:pt x="7" y="5"/>
                    <a:pt x="6" y="6"/>
                  </a:cubicBezTo>
                  <a:cubicBezTo>
                    <a:pt x="6" y="9"/>
                    <a:pt x="7" y="9"/>
                    <a:pt x="7" y="11"/>
                  </a:cubicBezTo>
                  <a:cubicBezTo>
                    <a:pt x="7" y="14"/>
                    <a:pt x="6" y="17"/>
                    <a:pt x="4" y="17"/>
                  </a:cubicBezTo>
                  <a:cubicBezTo>
                    <a:pt x="4" y="17"/>
                    <a:pt x="4" y="17"/>
                    <a:pt x="4" y="17"/>
                  </a:cubicBezTo>
                </a:path>
              </a:pathLst>
            </a:custGeom>
            <a:grpFill/>
            <a:ln w="6350" cmpd="sng">
              <a:solidFill>
                <a:schemeClr val="bg1"/>
              </a:solidFill>
              <a:round/>
              <a:headEnd/>
              <a:tailEnd/>
            </a:ln>
          </p:spPr>
          <p:txBody>
            <a:bodyPr/>
            <a:lstStyle/>
            <a:p>
              <a:endParaRPr lang="en-GB" sz="1539" dirty="0"/>
            </a:p>
          </p:txBody>
        </p:sp>
        <p:sp>
          <p:nvSpPr>
            <p:cNvPr id="600" name="Freeform 224"/>
            <p:cNvSpPr>
              <a:spLocks/>
            </p:cNvSpPr>
            <p:nvPr/>
          </p:nvSpPr>
          <p:spPr bwMode="auto">
            <a:xfrm>
              <a:off x="6336322" y="4318059"/>
              <a:ext cx="11247" cy="22494"/>
            </a:xfrm>
            <a:custGeom>
              <a:avLst/>
              <a:gdLst/>
              <a:ahLst/>
              <a:cxnLst>
                <a:cxn ang="0">
                  <a:pos x="1" y="7"/>
                </a:cxn>
                <a:cxn ang="0">
                  <a:pos x="0" y="3"/>
                </a:cxn>
                <a:cxn ang="0">
                  <a:pos x="1" y="1"/>
                </a:cxn>
                <a:cxn ang="0">
                  <a:pos x="3" y="0"/>
                </a:cxn>
                <a:cxn ang="0">
                  <a:pos x="3" y="4"/>
                </a:cxn>
                <a:cxn ang="0">
                  <a:pos x="1" y="7"/>
                </a:cxn>
              </a:cxnLst>
              <a:rect l="0" t="0" r="r" b="b"/>
              <a:pathLst>
                <a:path w="4" h="7">
                  <a:moveTo>
                    <a:pt x="1" y="7"/>
                  </a:moveTo>
                  <a:cubicBezTo>
                    <a:pt x="0" y="7"/>
                    <a:pt x="1" y="3"/>
                    <a:pt x="0" y="3"/>
                  </a:cubicBezTo>
                  <a:cubicBezTo>
                    <a:pt x="1" y="1"/>
                    <a:pt x="0" y="1"/>
                    <a:pt x="1" y="1"/>
                  </a:cubicBezTo>
                  <a:cubicBezTo>
                    <a:pt x="3" y="3"/>
                    <a:pt x="1" y="0"/>
                    <a:pt x="3" y="0"/>
                  </a:cubicBezTo>
                  <a:cubicBezTo>
                    <a:pt x="4" y="0"/>
                    <a:pt x="3" y="3"/>
                    <a:pt x="3" y="4"/>
                  </a:cubicBezTo>
                  <a:cubicBezTo>
                    <a:pt x="3" y="4"/>
                    <a:pt x="1" y="6"/>
                    <a:pt x="1" y="7"/>
                  </a:cubicBezTo>
                </a:path>
              </a:pathLst>
            </a:custGeom>
            <a:grpFill/>
            <a:ln w="6350" cmpd="sng">
              <a:solidFill>
                <a:schemeClr val="bg1"/>
              </a:solidFill>
              <a:round/>
              <a:headEnd/>
              <a:tailEnd/>
            </a:ln>
          </p:spPr>
          <p:txBody>
            <a:bodyPr/>
            <a:lstStyle/>
            <a:p>
              <a:endParaRPr lang="en-GB" sz="1539" dirty="0"/>
            </a:p>
          </p:txBody>
        </p:sp>
        <p:sp>
          <p:nvSpPr>
            <p:cNvPr id="601" name="Freeform 225"/>
            <p:cNvSpPr>
              <a:spLocks/>
            </p:cNvSpPr>
            <p:nvPr/>
          </p:nvSpPr>
          <p:spPr bwMode="auto">
            <a:xfrm>
              <a:off x="6210993" y="4327700"/>
              <a:ext cx="133363" cy="118900"/>
            </a:xfrm>
            <a:custGeom>
              <a:avLst/>
              <a:gdLst/>
              <a:ahLst/>
              <a:cxnLst>
                <a:cxn ang="0">
                  <a:pos x="41" y="4"/>
                </a:cxn>
                <a:cxn ang="0">
                  <a:pos x="40" y="0"/>
                </a:cxn>
                <a:cxn ang="0">
                  <a:pos x="38" y="4"/>
                </a:cxn>
                <a:cxn ang="0">
                  <a:pos x="34" y="9"/>
                </a:cxn>
                <a:cxn ang="0">
                  <a:pos x="26" y="15"/>
                </a:cxn>
                <a:cxn ang="0">
                  <a:pos x="26" y="18"/>
                </a:cxn>
                <a:cxn ang="0">
                  <a:pos x="11" y="20"/>
                </a:cxn>
                <a:cxn ang="0">
                  <a:pos x="6" y="20"/>
                </a:cxn>
                <a:cxn ang="0">
                  <a:pos x="3" y="18"/>
                </a:cxn>
                <a:cxn ang="0">
                  <a:pos x="3" y="15"/>
                </a:cxn>
                <a:cxn ang="0">
                  <a:pos x="1" y="15"/>
                </a:cxn>
                <a:cxn ang="0">
                  <a:pos x="0" y="15"/>
                </a:cxn>
                <a:cxn ang="0">
                  <a:pos x="3" y="20"/>
                </a:cxn>
                <a:cxn ang="0">
                  <a:pos x="6" y="27"/>
                </a:cxn>
                <a:cxn ang="0">
                  <a:pos x="15" y="32"/>
                </a:cxn>
                <a:cxn ang="0">
                  <a:pos x="34" y="33"/>
                </a:cxn>
                <a:cxn ang="0">
                  <a:pos x="35" y="26"/>
                </a:cxn>
                <a:cxn ang="0">
                  <a:pos x="35" y="21"/>
                </a:cxn>
                <a:cxn ang="0">
                  <a:pos x="38" y="20"/>
                </a:cxn>
                <a:cxn ang="0">
                  <a:pos x="38" y="18"/>
                </a:cxn>
                <a:cxn ang="0">
                  <a:pos x="38" y="15"/>
                </a:cxn>
                <a:cxn ang="0">
                  <a:pos x="40" y="12"/>
                </a:cxn>
                <a:cxn ang="0">
                  <a:pos x="43" y="10"/>
                </a:cxn>
                <a:cxn ang="0">
                  <a:pos x="41" y="4"/>
                </a:cxn>
              </a:cxnLst>
              <a:rect l="0" t="0" r="r" b="b"/>
              <a:pathLst>
                <a:path w="43" h="38">
                  <a:moveTo>
                    <a:pt x="41" y="4"/>
                  </a:moveTo>
                  <a:cubicBezTo>
                    <a:pt x="40" y="4"/>
                    <a:pt x="41" y="0"/>
                    <a:pt x="40" y="0"/>
                  </a:cubicBezTo>
                  <a:cubicBezTo>
                    <a:pt x="38" y="6"/>
                    <a:pt x="40" y="0"/>
                    <a:pt x="38" y="4"/>
                  </a:cubicBezTo>
                  <a:cubicBezTo>
                    <a:pt x="37" y="6"/>
                    <a:pt x="35" y="6"/>
                    <a:pt x="34" y="9"/>
                  </a:cubicBezTo>
                  <a:cubicBezTo>
                    <a:pt x="31" y="12"/>
                    <a:pt x="28" y="15"/>
                    <a:pt x="26" y="15"/>
                  </a:cubicBezTo>
                  <a:cubicBezTo>
                    <a:pt x="26" y="16"/>
                    <a:pt x="29" y="15"/>
                    <a:pt x="26" y="18"/>
                  </a:cubicBezTo>
                  <a:cubicBezTo>
                    <a:pt x="23" y="23"/>
                    <a:pt x="17" y="18"/>
                    <a:pt x="11" y="20"/>
                  </a:cubicBezTo>
                  <a:cubicBezTo>
                    <a:pt x="6" y="21"/>
                    <a:pt x="6" y="21"/>
                    <a:pt x="6" y="20"/>
                  </a:cubicBezTo>
                  <a:cubicBezTo>
                    <a:pt x="6" y="16"/>
                    <a:pt x="5" y="18"/>
                    <a:pt x="3" y="18"/>
                  </a:cubicBezTo>
                  <a:cubicBezTo>
                    <a:pt x="0" y="18"/>
                    <a:pt x="3" y="15"/>
                    <a:pt x="3" y="15"/>
                  </a:cubicBezTo>
                  <a:cubicBezTo>
                    <a:pt x="3" y="13"/>
                    <a:pt x="1" y="15"/>
                    <a:pt x="1" y="15"/>
                  </a:cubicBezTo>
                  <a:cubicBezTo>
                    <a:pt x="1" y="15"/>
                    <a:pt x="1" y="15"/>
                    <a:pt x="0" y="15"/>
                  </a:cubicBezTo>
                  <a:cubicBezTo>
                    <a:pt x="0" y="18"/>
                    <a:pt x="0" y="18"/>
                    <a:pt x="3" y="20"/>
                  </a:cubicBezTo>
                  <a:cubicBezTo>
                    <a:pt x="6" y="23"/>
                    <a:pt x="6" y="23"/>
                    <a:pt x="6" y="27"/>
                  </a:cubicBezTo>
                  <a:cubicBezTo>
                    <a:pt x="8" y="30"/>
                    <a:pt x="6" y="30"/>
                    <a:pt x="15" y="32"/>
                  </a:cubicBezTo>
                  <a:cubicBezTo>
                    <a:pt x="24" y="33"/>
                    <a:pt x="32" y="38"/>
                    <a:pt x="34" y="33"/>
                  </a:cubicBezTo>
                  <a:cubicBezTo>
                    <a:pt x="34" y="32"/>
                    <a:pt x="32" y="30"/>
                    <a:pt x="35" y="26"/>
                  </a:cubicBezTo>
                  <a:cubicBezTo>
                    <a:pt x="37" y="21"/>
                    <a:pt x="37" y="23"/>
                    <a:pt x="35" y="21"/>
                  </a:cubicBezTo>
                  <a:cubicBezTo>
                    <a:pt x="35" y="21"/>
                    <a:pt x="37" y="21"/>
                    <a:pt x="38" y="20"/>
                  </a:cubicBezTo>
                  <a:cubicBezTo>
                    <a:pt x="41" y="20"/>
                    <a:pt x="40" y="18"/>
                    <a:pt x="38" y="18"/>
                  </a:cubicBezTo>
                  <a:cubicBezTo>
                    <a:pt x="37" y="18"/>
                    <a:pt x="38" y="18"/>
                    <a:pt x="38" y="15"/>
                  </a:cubicBezTo>
                  <a:cubicBezTo>
                    <a:pt x="38" y="12"/>
                    <a:pt x="38" y="9"/>
                    <a:pt x="40" y="12"/>
                  </a:cubicBezTo>
                  <a:cubicBezTo>
                    <a:pt x="41" y="15"/>
                    <a:pt x="40" y="12"/>
                    <a:pt x="43" y="10"/>
                  </a:cubicBezTo>
                  <a:cubicBezTo>
                    <a:pt x="43" y="7"/>
                    <a:pt x="43" y="6"/>
                    <a:pt x="41" y="4"/>
                  </a:cubicBezTo>
                </a:path>
              </a:pathLst>
            </a:custGeom>
            <a:grpFill/>
            <a:ln w="6350" cmpd="sng">
              <a:solidFill>
                <a:schemeClr val="bg1"/>
              </a:solidFill>
              <a:round/>
              <a:headEnd/>
              <a:tailEnd/>
            </a:ln>
          </p:spPr>
          <p:txBody>
            <a:bodyPr/>
            <a:lstStyle/>
            <a:p>
              <a:endParaRPr lang="en-GB" sz="1539" dirty="0"/>
            </a:p>
          </p:txBody>
        </p:sp>
        <p:sp>
          <p:nvSpPr>
            <p:cNvPr id="602" name="Freeform 226"/>
            <p:cNvSpPr>
              <a:spLocks/>
            </p:cNvSpPr>
            <p:nvPr/>
          </p:nvSpPr>
          <p:spPr bwMode="auto">
            <a:xfrm>
              <a:off x="6313828" y="4293959"/>
              <a:ext cx="30529" cy="17674"/>
            </a:xfrm>
            <a:custGeom>
              <a:avLst/>
              <a:gdLst/>
              <a:ahLst/>
              <a:cxnLst>
                <a:cxn ang="0">
                  <a:pos x="2" y="6"/>
                </a:cxn>
                <a:cxn ang="0">
                  <a:pos x="5" y="3"/>
                </a:cxn>
                <a:cxn ang="0">
                  <a:pos x="8" y="1"/>
                </a:cxn>
                <a:cxn ang="0">
                  <a:pos x="2" y="6"/>
                </a:cxn>
              </a:cxnLst>
              <a:rect l="0" t="0" r="r" b="b"/>
              <a:pathLst>
                <a:path w="10" h="6">
                  <a:moveTo>
                    <a:pt x="2" y="6"/>
                  </a:moveTo>
                  <a:cubicBezTo>
                    <a:pt x="0" y="4"/>
                    <a:pt x="5" y="4"/>
                    <a:pt x="5" y="3"/>
                  </a:cubicBezTo>
                  <a:cubicBezTo>
                    <a:pt x="5" y="1"/>
                    <a:pt x="10" y="0"/>
                    <a:pt x="8" y="1"/>
                  </a:cubicBezTo>
                  <a:cubicBezTo>
                    <a:pt x="7" y="4"/>
                    <a:pt x="2" y="6"/>
                    <a:pt x="2" y="6"/>
                  </a:cubicBezTo>
                </a:path>
              </a:pathLst>
            </a:custGeom>
            <a:grpFill/>
            <a:ln w="6350" cmpd="sng">
              <a:solidFill>
                <a:schemeClr val="bg1"/>
              </a:solidFill>
              <a:round/>
              <a:headEnd/>
              <a:tailEnd/>
            </a:ln>
          </p:spPr>
          <p:txBody>
            <a:bodyPr/>
            <a:lstStyle/>
            <a:p>
              <a:endParaRPr lang="en-GB" sz="1539" dirty="0"/>
            </a:p>
          </p:txBody>
        </p:sp>
        <p:sp>
          <p:nvSpPr>
            <p:cNvPr id="603" name="Freeform 227"/>
            <p:cNvSpPr>
              <a:spLocks/>
            </p:cNvSpPr>
            <p:nvPr/>
          </p:nvSpPr>
          <p:spPr bwMode="auto">
            <a:xfrm>
              <a:off x="6138688" y="4199160"/>
              <a:ext cx="6427" cy="16068"/>
            </a:xfrm>
            <a:custGeom>
              <a:avLst/>
              <a:gdLst/>
              <a:ahLst/>
              <a:cxnLst>
                <a:cxn ang="0">
                  <a:pos x="2" y="5"/>
                </a:cxn>
                <a:cxn ang="0">
                  <a:pos x="0" y="2"/>
                </a:cxn>
                <a:cxn ang="0">
                  <a:pos x="2" y="5"/>
                </a:cxn>
              </a:cxnLst>
              <a:rect l="0" t="0" r="r" b="b"/>
              <a:pathLst>
                <a:path w="2" h="5">
                  <a:moveTo>
                    <a:pt x="2" y="5"/>
                  </a:moveTo>
                  <a:cubicBezTo>
                    <a:pt x="0" y="5"/>
                    <a:pt x="0" y="2"/>
                    <a:pt x="0" y="2"/>
                  </a:cubicBezTo>
                  <a:cubicBezTo>
                    <a:pt x="0" y="0"/>
                    <a:pt x="2" y="3"/>
                    <a:pt x="2" y="5"/>
                  </a:cubicBezTo>
                </a:path>
              </a:pathLst>
            </a:custGeom>
            <a:grpFill/>
            <a:ln w="6350" cmpd="sng">
              <a:solidFill>
                <a:schemeClr val="bg1"/>
              </a:solidFill>
              <a:round/>
              <a:headEnd/>
              <a:tailEnd/>
            </a:ln>
          </p:spPr>
          <p:txBody>
            <a:bodyPr/>
            <a:lstStyle/>
            <a:p>
              <a:endParaRPr lang="en-GB" sz="1539" dirty="0"/>
            </a:p>
          </p:txBody>
        </p:sp>
        <p:sp>
          <p:nvSpPr>
            <p:cNvPr id="604" name="Freeform 228"/>
            <p:cNvSpPr>
              <a:spLocks/>
            </p:cNvSpPr>
            <p:nvPr/>
          </p:nvSpPr>
          <p:spPr bwMode="auto">
            <a:xfrm>
              <a:off x="5812512" y="4112396"/>
              <a:ext cx="17675" cy="46596"/>
            </a:xfrm>
            <a:custGeom>
              <a:avLst/>
              <a:gdLst/>
              <a:ahLst/>
              <a:cxnLst>
                <a:cxn ang="0">
                  <a:pos x="4" y="3"/>
                </a:cxn>
                <a:cxn ang="0">
                  <a:pos x="4" y="11"/>
                </a:cxn>
                <a:cxn ang="0">
                  <a:pos x="0" y="15"/>
                </a:cxn>
                <a:cxn ang="0">
                  <a:pos x="0" y="13"/>
                </a:cxn>
                <a:cxn ang="0">
                  <a:pos x="1" y="8"/>
                </a:cxn>
                <a:cxn ang="0">
                  <a:pos x="0" y="8"/>
                </a:cxn>
                <a:cxn ang="0">
                  <a:pos x="1" y="8"/>
                </a:cxn>
                <a:cxn ang="0">
                  <a:pos x="1" y="2"/>
                </a:cxn>
                <a:cxn ang="0">
                  <a:pos x="4" y="3"/>
                </a:cxn>
              </a:cxnLst>
              <a:rect l="0" t="0" r="r" b="b"/>
              <a:pathLst>
                <a:path w="6" h="15">
                  <a:moveTo>
                    <a:pt x="4" y="3"/>
                  </a:moveTo>
                  <a:cubicBezTo>
                    <a:pt x="4" y="5"/>
                    <a:pt x="6" y="10"/>
                    <a:pt x="4" y="11"/>
                  </a:cubicBezTo>
                  <a:cubicBezTo>
                    <a:pt x="3" y="13"/>
                    <a:pt x="3" y="15"/>
                    <a:pt x="0" y="15"/>
                  </a:cubicBezTo>
                  <a:cubicBezTo>
                    <a:pt x="0" y="13"/>
                    <a:pt x="0" y="13"/>
                    <a:pt x="0" y="13"/>
                  </a:cubicBezTo>
                  <a:cubicBezTo>
                    <a:pt x="0" y="11"/>
                    <a:pt x="3" y="10"/>
                    <a:pt x="1" y="8"/>
                  </a:cubicBezTo>
                  <a:cubicBezTo>
                    <a:pt x="1" y="8"/>
                    <a:pt x="0" y="10"/>
                    <a:pt x="0" y="8"/>
                  </a:cubicBezTo>
                  <a:cubicBezTo>
                    <a:pt x="1" y="8"/>
                    <a:pt x="1" y="8"/>
                    <a:pt x="1" y="8"/>
                  </a:cubicBezTo>
                  <a:cubicBezTo>
                    <a:pt x="1" y="6"/>
                    <a:pt x="0" y="3"/>
                    <a:pt x="1" y="2"/>
                  </a:cubicBezTo>
                  <a:cubicBezTo>
                    <a:pt x="3" y="0"/>
                    <a:pt x="4" y="3"/>
                    <a:pt x="4" y="3"/>
                  </a:cubicBezTo>
                </a:path>
              </a:pathLst>
            </a:custGeom>
            <a:grpFill/>
            <a:ln w="6350" cmpd="sng">
              <a:solidFill>
                <a:schemeClr val="bg1"/>
              </a:solidFill>
              <a:round/>
              <a:headEnd/>
              <a:tailEnd/>
            </a:ln>
          </p:spPr>
          <p:txBody>
            <a:bodyPr/>
            <a:lstStyle/>
            <a:p>
              <a:endParaRPr lang="en-GB" sz="1539" dirty="0"/>
            </a:p>
          </p:txBody>
        </p:sp>
        <p:sp>
          <p:nvSpPr>
            <p:cNvPr id="605" name="Freeform 229"/>
            <p:cNvSpPr>
              <a:spLocks/>
            </p:cNvSpPr>
            <p:nvPr/>
          </p:nvSpPr>
          <p:spPr bwMode="auto">
            <a:xfrm>
              <a:off x="5799657" y="4088294"/>
              <a:ext cx="30529" cy="126933"/>
            </a:xfrm>
            <a:custGeom>
              <a:avLst/>
              <a:gdLst/>
              <a:ahLst/>
              <a:cxnLst>
                <a:cxn ang="0">
                  <a:pos x="9" y="11"/>
                </a:cxn>
                <a:cxn ang="0">
                  <a:pos x="9" y="10"/>
                </a:cxn>
                <a:cxn ang="0">
                  <a:pos x="10" y="7"/>
                </a:cxn>
                <a:cxn ang="0">
                  <a:pos x="10" y="5"/>
                </a:cxn>
                <a:cxn ang="0">
                  <a:pos x="10" y="2"/>
                </a:cxn>
                <a:cxn ang="0">
                  <a:pos x="10" y="2"/>
                </a:cxn>
                <a:cxn ang="0">
                  <a:pos x="10" y="2"/>
                </a:cxn>
                <a:cxn ang="0">
                  <a:pos x="9" y="2"/>
                </a:cxn>
                <a:cxn ang="0">
                  <a:pos x="9" y="4"/>
                </a:cxn>
                <a:cxn ang="0">
                  <a:pos x="6" y="4"/>
                </a:cxn>
                <a:cxn ang="0">
                  <a:pos x="1" y="19"/>
                </a:cxn>
                <a:cxn ang="0">
                  <a:pos x="0" y="22"/>
                </a:cxn>
                <a:cxn ang="0">
                  <a:pos x="0" y="24"/>
                </a:cxn>
                <a:cxn ang="0">
                  <a:pos x="4" y="41"/>
                </a:cxn>
                <a:cxn ang="0">
                  <a:pos x="4" y="41"/>
                </a:cxn>
                <a:cxn ang="0">
                  <a:pos x="6" y="34"/>
                </a:cxn>
                <a:cxn ang="0">
                  <a:pos x="9" y="24"/>
                </a:cxn>
                <a:cxn ang="0">
                  <a:pos x="9" y="19"/>
                </a:cxn>
                <a:cxn ang="0">
                  <a:pos x="4" y="22"/>
                </a:cxn>
                <a:cxn ang="0">
                  <a:pos x="4" y="21"/>
                </a:cxn>
                <a:cxn ang="0">
                  <a:pos x="6" y="16"/>
                </a:cxn>
                <a:cxn ang="0">
                  <a:pos x="4" y="16"/>
                </a:cxn>
                <a:cxn ang="0">
                  <a:pos x="6" y="16"/>
                </a:cxn>
                <a:cxn ang="0">
                  <a:pos x="6" y="10"/>
                </a:cxn>
                <a:cxn ang="0">
                  <a:pos x="9" y="11"/>
                </a:cxn>
              </a:cxnLst>
              <a:rect l="0" t="0" r="r" b="b"/>
              <a:pathLst>
                <a:path w="10" h="41">
                  <a:moveTo>
                    <a:pt x="9" y="11"/>
                  </a:moveTo>
                  <a:cubicBezTo>
                    <a:pt x="9" y="10"/>
                    <a:pt x="9" y="10"/>
                    <a:pt x="9" y="10"/>
                  </a:cubicBezTo>
                  <a:cubicBezTo>
                    <a:pt x="9" y="8"/>
                    <a:pt x="9" y="7"/>
                    <a:pt x="10" y="7"/>
                  </a:cubicBezTo>
                  <a:cubicBezTo>
                    <a:pt x="10" y="7"/>
                    <a:pt x="10" y="7"/>
                    <a:pt x="10" y="5"/>
                  </a:cubicBezTo>
                  <a:cubicBezTo>
                    <a:pt x="10" y="5"/>
                    <a:pt x="10" y="4"/>
                    <a:pt x="10" y="2"/>
                  </a:cubicBezTo>
                  <a:cubicBezTo>
                    <a:pt x="10" y="2"/>
                    <a:pt x="10" y="2"/>
                    <a:pt x="10" y="2"/>
                  </a:cubicBezTo>
                  <a:cubicBezTo>
                    <a:pt x="10" y="2"/>
                    <a:pt x="10" y="2"/>
                    <a:pt x="10" y="2"/>
                  </a:cubicBezTo>
                  <a:cubicBezTo>
                    <a:pt x="9" y="2"/>
                    <a:pt x="9" y="0"/>
                    <a:pt x="9" y="2"/>
                  </a:cubicBezTo>
                  <a:cubicBezTo>
                    <a:pt x="9" y="4"/>
                    <a:pt x="9" y="4"/>
                    <a:pt x="9" y="4"/>
                  </a:cubicBezTo>
                  <a:cubicBezTo>
                    <a:pt x="9" y="4"/>
                    <a:pt x="7" y="4"/>
                    <a:pt x="6" y="4"/>
                  </a:cubicBezTo>
                  <a:cubicBezTo>
                    <a:pt x="4" y="7"/>
                    <a:pt x="3" y="17"/>
                    <a:pt x="1" y="19"/>
                  </a:cubicBezTo>
                  <a:cubicBezTo>
                    <a:pt x="3" y="19"/>
                    <a:pt x="0" y="22"/>
                    <a:pt x="0" y="22"/>
                  </a:cubicBezTo>
                  <a:cubicBezTo>
                    <a:pt x="0" y="24"/>
                    <a:pt x="0" y="24"/>
                    <a:pt x="0" y="24"/>
                  </a:cubicBezTo>
                  <a:cubicBezTo>
                    <a:pt x="1" y="28"/>
                    <a:pt x="3" y="34"/>
                    <a:pt x="4" y="41"/>
                  </a:cubicBezTo>
                  <a:cubicBezTo>
                    <a:pt x="4" y="41"/>
                    <a:pt x="4" y="41"/>
                    <a:pt x="4" y="41"/>
                  </a:cubicBezTo>
                  <a:cubicBezTo>
                    <a:pt x="4" y="41"/>
                    <a:pt x="6" y="36"/>
                    <a:pt x="6" y="34"/>
                  </a:cubicBezTo>
                  <a:cubicBezTo>
                    <a:pt x="6" y="30"/>
                    <a:pt x="9" y="25"/>
                    <a:pt x="9" y="24"/>
                  </a:cubicBezTo>
                  <a:cubicBezTo>
                    <a:pt x="9" y="22"/>
                    <a:pt x="9" y="21"/>
                    <a:pt x="9" y="19"/>
                  </a:cubicBezTo>
                  <a:cubicBezTo>
                    <a:pt x="7" y="21"/>
                    <a:pt x="7" y="22"/>
                    <a:pt x="4" y="22"/>
                  </a:cubicBezTo>
                  <a:cubicBezTo>
                    <a:pt x="4" y="21"/>
                    <a:pt x="4" y="21"/>
                    <a:pt x="4" y="21"/>
                  </a:cubicBezTo>
                  <a:cubicBezTo>
                    <a:pt x="4" y="19"/>
                    <a:pt x="7" y="17"/>
                    <a:pt x="6" y="16"/>
                  </a:cubicBezTo>
                  <a:cubicBezTo>
                    <a:pt x="6" y="16"/>
                    <a:pt x="4" y="17"/>
                    <a:pt x="4" y="16"/>
                  </a:cubicBezTo>
                  <a:cubicBezTo>
                    <a:pt x="6" y="16"/>
                    <a:pt x="6" y="16"/>
                    <a:pt x="6" y="16"/>
                  </a:cubicBezTo>
                  <a:cubicBezTo>
                    <a:pt x="6" y="14"/>
                    <a:pt x="4" y="11"/>
                    <a:pt x="6" y="10"/>
                  </a:cubicBezTo>
                  <a:cubicBezTo>
                    <a:pt x="7" y="8"/>
                    <a:pt x="9" y="11"/>
                    <a:pt x="9" y="11"/>
                  </a:cubicBezTo>
                </a:path>
              </a:pathLst>
            </a:custGeom>
            <a:grpFill/>
            <a:ln w="6350" cmpd="sng">
              <a:solidFill>
                <a:schemeClr val="bg1"/>
              </a:solidFill>
              <a:round/>
              <a:headEnd/>
              <a:tailEnd/>
            </a:ln>
          </p:spPr>
          <p:txBody>
            <a:bodyPr/>
            <a:lstStyle/>
            <a:p>
              <a:endParaRPr lang="en-GB" sz="1539" dirty="0"/>
            </a:p>
          </p:txBody>
        </p:sp>
        <p:sp>
          <p:nvSpPr>
            <p:cNvPr id="606" name="Freeform 230"/>
            <p:cNvSpPr>
              <a:spLocks/>
            </p:cNvSpPr>
            <p:nvPr/>
          </p:nvSpPr>
          <p:spPr bwMode="auto">
            <a:xfrm>
              <a:off x="5793230" y="4147744"/>
              <a:ext cx="12854" cy="14460"/>
            </a:xfrm>
            <a:custGeom>
              <a:avLst/>
              <a:gdLst/>
              <a:ahLst/>
              <a:cxnLst>
                <a:cxn ang="0">
                  <a:pos x="3" y="0"/>
                </a:cxn>
                <a:cxn ang="0">
                  <a:pos x="0" y="3"/>
                </a:cxn>
                <a:cxn ang="0">
                  <a:pos x="1" y="5"/>
                </a:cxn>
                <a:cxn ang="0">
                  <a:pos x="1" y="3"/>
                </a:cxn>
                <a:cxn ang="0">
                  <a:pos x="3" y="0"/>
                </a:cxn>
              </a:cxnLst>
              <a:rect l="0" t="0" r="r" b="b"/>
              <a:pathLst>
                <a:path w="4" h="5">
                  <a:moveTo>
                    <a:pt x="3" y="0"/>
                  </a:moveTo>
                  <a:cubicBezTo>
                    <a:pt x="1" y="1"/>
                    <a:pt x="1" y="1"/>
                    <a:pt x="0" y="3"/>
                  </a:cubicBezTo>
                  <a:cubicBezTo>
                    <a:pt x="0" y="3"/>
                    <a:pt x="0" y="5"/>
                    <a:pt x="1" y="5"/>
                  </a:cubicBezTo>
                  <a:cubicBezTo>
                    <a:pt x="1" y="3"/>
                    <a:pt x="1" y="3"/>
                    <a:pt x="1" y="3"/>
                  </a:cubicBezTo>
                  <a:cubicBezTo>
                    <a:pt x="1" y="3"/>
                    <a:pt x="4" y="0"/>
                    <a:pt x="3" y="0"/>
                  </a:cubicBezTo>
                </a:path>
              </a:pathLst>
            </a:custGeom>
            <a:grpFill/>
            <a:ln w="6350" cmpd="sng">
              <a:solidFill>
                <a:schemeClr val="bg1"/>
              </a:solidFill>
              <a:round/>
              <a:headEnd/>
              <a:tailEnd/>
            </a:ln>
          </p:spPr>
          <p:txBody>
            <a:bodyPr/>
            <a:lstStyle/>
            <a:p>
              <a:endParaRPr lang="en-GB" sz="1539" dirty="0"/>
            </a:p>
          </p:txBody>
        </p:sp>
        <p:sp>
          <p:nvSpPr>
            <p:cNvPr id="607" name="Freeform 231"/>
            <p:cNvSpPr>
              <a:spLocks noEditPoints="1"/>
            </p:cNvSpPr>
            <p:nvPr/>
          </p:nvSpPr>
          <p:spPr bwMode="auto">
            <a:xfrm>
              <a:off x="5434918" y="3797473"/>
              <a:ext cx="212095" cy="244227"/>
            </a:xfrm>
            <a:custGeom>
              <a:avLst/>
              <a:gdLst/>
              <a:ahLst/>
              <a:cxnLst>
                <a:cxn ang="0">
                  <a:pos x="32" y="6"/>
                </a:cxn>
                <a:cxn ang="0">
                  <a:pos x="44" y="6"/>
                </a:cxn>
                <a:cxn ang="0">
                  <a:pos x="54" y="8"/>
                </a:cxn>
                <a:cxn ang="0">
                  <a:pos x="41" y="11"/>
                </a:cxn>
                <a:cxn ang="0">
                  <a:pos x="36" y="19"/>
                </a:cxn>
                <a:cxn ang="0">
                  <a:pos x="32" y="20"/>
                </a:cxn>
                <a:cxn ang="0">
                  <a:pos x="25" y="15"/>
                </a:cxn>
                <a:cxn ang="0">
                  <a:pos x="27" y="28"/>
                </a:cxn>
                <a:cxn ang="0">
                  <a:pos x="32" y="39"/>
                </a:cxn>
                <a:cxn ang="0">
                  <a:pos x="32" y="43"/>
                </a:cxn>
                <a:cxn ang="0">
                  <a:pos x="30" y="50"/>
                </a:cxn>
                <a:cxn ang="0">
                  <a:pos x="29" y="60"/>
                </a:cxn>
                <a:cxn ang="0">
                  <a:pos x="19" y="56"/>
                </a:cxn>
                <a:cxn ang="0">
                  <a:pos x="12" y="45"/>
                </a:cxn>
                <a:cxn ang="0">
                  <a:pos x="21" y="40"/>
                </a:cxn>
                <a:cxn ang="0">
                  <a:pos x="22" y="39"/>
                </a:cxn>
                <a:cxn ang="0">
                  <a:pos x="9" y="36"/>
                </a:cxn>
                <a:cxn ang="0">
                  <a:pos x="4" y="25"/>
                </a:cxn>
                <a:cxn ang="0">
                  <a:pos x="9" y="19"/>
                </a:cxn>
                <a:cxn ang="0">
                  <a:pos x="21" y="8"/>
                </a:cxn>
                <a:cxn ang="0">
                  <a:pos x="7" y="43"/>
                </a:cxn>
                <a:cxn ang="0">
                  <a:pos x="7" y="39"/>
                </a:cxn>
                <a:cxn ang="0">
                  <a:pos x="27" y="60"/>
                </a:cxn>
                <a:cxn ang="0">
                  <a:pos x="41" y="74"/>
                </a:cxn>
                <a:cxn ang="0">
                  <a:pos x="47" y="73"/>
                </a:cxn>
                <a:cxn ang="0">
                  <a:pos x="33" y="68"/>
                </a:cxn>
                <a:cxn ang="0">
                  <a:pos x="68" y="60"/>
                </a:cxn>
                <a:cxn ang="0">
                  <a:pos x="68" y="60"/>
                </a:cxn>
                <a:cxn ang="0">
                  <a:pos x="50" y="39"/>
                </a:cxn>
                <a:cxn ang="0">
                  <a:pos x="53" y="28"/>
                </a:cxn>
                <a:cxn ang="0">
                  <a:pos x="54" y="31"/>
                </a:cxn>
                <a:cxn ang="0">
                  <a:pos x="41" y="12"/>
                </a:cxn>
                <a:cxn ang="0">
                  <a:pos x="38" y="43"/>
                </a:cxn>
                <a:cxn ang="0">
                  <a:pos x="30" y="33"/>
                </a:cxn>
                <a:cxn ang="0">
                  <a:pos x="47" y="53"/>
                </a:cxn>
                <a:cxn ang="0">
                  <a:pos x="60" y="71"/>
                </a:cxn>
                <a:cxn ang="0">
                  <a:pos x="4" y="28"/>
                </a:cxn>
                <a:cxn ang="0">
                  <a:pos x="4" y="28"/>
                </a:cxn>
                <a:cxn ang="0">
                  <a:pos x="45" y="22"/>
                </a:cxn>
                <a:cxn ang="0">
                  <a:pos x="48" y="20"/>
                </a:cxn>
                <a:cxn ang="0">
                  <a:pos x="44" y="54"/>
                </a:cxn>
                <a:cxn ang="0">
                  <a:pos x="38" y="57"/>
                </a:cxn>
                <a:cxn ang="0">
                  <a:pos x="38" y="48"/>
                </a:cxn>
                <a:cxn ang="0">
                  <a:pos x="38" y="51"/>
                </a:cxn>
                <a:cxn ang="0">
                  <a:pos x="50" y="48"/>
                </a:cxn>
                <a:cxn ang="0">
                  <a:pos x="7" y="37"/>
                </a:cxn>
                <a:cxn ang="0">
                  <a:pos x="41" y="34"/>
                </a:cxn>
                <a:cxn ang="0">
                  <a:pos x="42" y="48"/>
                </a:cxn>
                <a:cxn ang="0">
                  <a:pos x="42" y="48"/>
                </a:cxn>
              </a:cxnLst>
              <a:rect l="0" t="0" r="r" b="b"/>
              <a:pathLst>
                <a:path w="68" h="78">
                  <a:moveTo>
                    <a:pt x="21" y="8"/>
                  </a:moveTo>
                  <a:cubicBezTo>
                    <a:pt x="25" y="11"/>
                    <a:pt x="24" y="6"/>
                    <a:pt x="27" y="6"/>
                  </a:cubicBezTo>
                  <a:cubicBezTo>
                    <a:pt x="29" y="8"/>
                    <a:pt x="27" y="5"/>
                    <a:pt x="32" y="6"/>
                  </a:cubicBezTo>
                  <a:cubicBezTo>
                    <a:pt x="35" y="6"/>
                    <a:pt x="36" y="3"/>
                    <a:pt x="38" y="5"/>
                  </a:cubicBezTo>
                  <a:cubicBezTo>
                    <a:pt x="39" y="5"/>
                    <a:pt x="38" y="2"/>
                    <a:pt x="41" y="5"/>
                  </a:cubicBezTo>
                  <a:cubicBezTo>
                    <a:pt x="42" y="8"/>
                    <a:pt x="42" y="3"/>
                    <a:pt x="44" y="6"/>
                  </a:cubicBezTo>
                  <a:cubicBezTo>
                    <a:pt x="45" y="9"/>
                    <a:pt x="47" y="6"/>
                    <a:pt x="50" y="6"/>
                  </a:cubicBezTo>
                  <a:cubicBezTo>
                    <a:pt x="54" y="6"/>
                    <a:pt x="48" y="0"/>
                    <a:pt x="53" y="2"/>
                  </a:cubicBezTo>
                  <a:cubicBezTo>
                    <a:pt x="56" y="5"/>
                    <a:pt x="56" y="6"/>
                    <a:pt x="54" y="8"/>
                  </a:cubicBezTo>
                  <a:cubicBezTo>
                    <a:pt x="53" y="8"/>
                    <a:pt x="54" y="11"/>
                    <a:pt x="51" y="12"/>
                  </a:cubicBezTo>
                  <a:cubicBezTo>
                    <a:pt x="51" y="11"/>
                    <a:pt x="48" y="12"/>
                    <a:pt x="45" y="11"/>
                  </a:cubicBezTo>
                  <a:cubicBezTo>
                    <a:pt x="42" y="9"/>
                    <a:pt x="44" y="12"/>
                    <a:pt x="41" y="11"/>
                  </a:cubicBezTo>
                  <a:cubicBezTo>
                    <a:pt x="38" y="9"/>
                    <a:pt x="38" y="12"/>
                    <a:pt x="35" y="14"/>
                  </a:cubicBezTo>
                  <a:cubicBezTo>
                    <a:pt x="32" y="14"/>
                    <a:pt x="35" y="14"/>
                    <a:pt x="33" y="15"/>
                  </a:cubicBezTo>
                  <a:cubicBezTo>
                    <a:pt x="33" y="17"/>
                    <a:pt x="35" y="15"/>
                    <a:pt x="36" y="19"/>
                  </a:cubicBezTo>
                  <a:cubicBezTo>
                    <a:pt x="39" y="20"/>
                    <a:pt x="38" y="20"/>
                    <a:pt x="36" y="19"/>
                  </a:cubicBezTo>
                  <a:cubicBezTo>
                    <a:pt x="33" y="17"/>
                    <a:pt x="32" y="17"/>
                    <a:pt x="35" y="19"/>
                  </a:cubicBezTo>
                  <a:cubicBezTo>
                    <a:pt x="36" y="22"/>
                    <a:pt x="35" y="22"/>
                    <a:pt x="32" y="20"/>
                  </a:cubicBezTo>
                  <a:cubicBezTo>
                    <a:pt x="30" y="17"/>
                    <a:pt x="30" y="19"/>
                    <a:pt x="32" y="20"/>
                  </a:cubicBezTo>
                  <a:cubicBezTo>
                    <a:pt x="33" y="23"/>
                    <a:pt x="30" y="23"/>
                    <a:pt x="29" y="20"/>
                  </a:cubicBezTo>
                  <a:cubicBezTo>
                    <a:pt x="29" y="15"/>
                    <a:pt x="25" y="19"/>
                    <a:pt x="25" y="15"/>
                  </a:cubicBezTo>
                  <a:cubicBezTo>
                    <a:pt x="27" y="12"/>
                    <a:pt x="24" y="15"/>
                    <a:pt x="24" y="17"/>
                  </a:cubicBezTo>
                  <a:cubicBezTo>
                    <a:pt x="21" y="22"/>
                    <a:pt x="32" y="28"/>
                    <a:pt x="29" y="31"/>
                  </a:cubicBezTo>
                  <a:cubicBezTo>
                    <a:pt x="27" y="33"/>
                    <a:pt x="29" y="28"/>
                    <a:pt x="27" y="28"/>
                  </a:cubicBezTo>
                  <a:cubicBezTo>
                    <a:pt x="24" y="28"/>
                    <a:pt x="30" y="33"/>
                    <a:pt x="24" y="33"/>
                  </a:cubicBezTo>
                  <a:cubicBezTo>
                    <a:pt x="21" y="34"/>
                    <a:pt x="29" y="34"/>
                    <a:pt x="29" y="36"/>
                  </a:cubicBezTo>
                  <a:cubicBezTo>
                    <a:pt x="30" y="39"/>
                    <a:pt x="30" y="37"/>
                    <a:pt x="32" y="39"/>
                  </a:cubicBezTo>
                  <a:cubicBezTo>
                    <a:pt x="32" y="40"/>
                    <a:pt x="36" y="40"/>
                    <a:pt x="35" y="42"/>
                  </a:cubicBezTo>
                  <a:cubicBezTo>
                    <a:pt x="35" y="43"/>
                    <a:pt x="36" y="46"/>
                    <a:pt x="35" y="46"/>
                  </a:cubicBezTo>
                  <a:cubicBezTo>
                    <a:pt x="35" y="46"/>
                    <a:pt x="33" y="45"/>
                    <a:pt x="32" y="43"/>
                  </a:cubicBezTo>
                  <a:cubicBezTo>
                    <a:pt x="30" y="42"/>
                    <a:pt x="27" y="43"/>
                    <a:pt x="27" y="45"/>
                  </a:cubicBezTo>
                  <a:cubicBezTo>
                    <a:pt x="29" y="46"/>
                    <a:pt x="27" y="46"/>
                    <a:pt x="29" y="46"/>
                  </a:cubicBezTo>
                  <a:cubicBezTo>
                    <a:pt x="30" y="48"/>
                    <a:pt x="32" y="50"/>
                    <a:pt x="30" y="50"/>
                  </a:cubicBezTo>
                  <a:cubicBezTo>
                    <a:pt x="29" y="50"/>
                    <a:pt x="29" y="51"/>
                    <a:pt x="27" y="50"/>
                  </a:cubicBezTo>
                  <a:cubicBezTo>
                    <a:pt x="27" y="48"/>
                    <a:pt x="27" y="48"/>
                    <a:pt x="25" y="48"/>
                  </a:cubicBezTo>
                  <a:cubicBezTo>
                    <a:pt x="22" y="48"/>
                    <a:pt x="30" y="59"/>
                    <a:pt x="29" y="60"/>
                  </a:cubicBezTo>
                  <a:cubicBezTo>
                    <a:pt x="25" y="60"/>
                    <a:pt x="24" y="53"/>
                    <a:pt x="24" y="57"/>
                  </a:cubicBezTo>
                  <a:cubicBezTo>
                    <a:pt x="22" y="60"/>
                    <a:pt x="21" y="62"/>
                    <a:pt x="21" y="59"/>
                  </a:cubicBezTo>
                  <a:cubicBezTo>
                    <a:pt x="21" y="56"/>
                    <a:pt x="19" y="51"/>
                    <a:pt x="19" y="56"/>
                  </a:cubicBezTo>
                  <a:cubicBezTo>
                    <a:pt x="18" y="59"/>
                    <a:pt x="15" y="53"/>
                    <a:pt x="15" y="51"/>
                  </a:cubicBezTo>
                  <a:cubicBezTo>
                    <a:pt x="16" y="50"/>
                    <a:pt x="16" y="48"/>
                    <a:pt x="15" y="48"/>
                  </a:cubicBezTo>
                  <a:cubicBezTo>
                    <a:pt x="12" y="48"/>
                    <a:pt x="13" y="46"/>
                    <a:pt x="12" y="45"/>
                  </a:cubicBezTo>
                  <a:cubicBezTo>
                    <a:pt x="10" y="43"/>
                    <a:pt x="13" y="45"/>
                    <a:pt x="13" y="42"/>
                  </a:cubicBezTo>
                  <a:cubicBezTo>
                    <a:pt x="13" y="40"/>
                    <a:pt x="15" y="42"/>
                    <a:pt x="16" y="40"/>
                  </a:cubicBezTo>
                  <a:cubicBezTo>
                    <a:pt x="18" y="39"/>
                    <a:pt x="18" y="39"/>
                    <a:pt x="21" y="40"/>
                  </a:cubicBezTo>
                  <a:cubicBezTo>
                    <a:pt x="24" y="42"/>
                    <a:pt x="24" y="43"/>
                    <a:pt x="27" y="42"/>
                  </a:cubicBezTo>
                  <a:cubicBezTo>
                    <a:pt x="30" y="42"/>
                    <a:pt x="29" y="40"/>
                    <a:pt x="27" y="40"/>
                  </a:cubicBezTo>
                  <a:cubicBezTo>
                    <a:pt x="25" y="40"/>
                    <a:pt x="24" y="39"/>
                    <a:pt x="22" y="39"/>
                  </a:cubicBezTo>
                  <a:cubicBezTo>
                    <a:pt x="19" y="40"/>
                    <a:pt x="21" y="39"/>
                    <a:pt x="18" y="39"/>
                  </a:cubicBezTo>
                  <a:cubicBezTo>
                    <a:pt x="13" y="40"/>
                    <a:pt x="15" y="37"/>
                    <a:pt x="13" y="39"/>
                  </a:cubicBezTo>
                  <a:cubicBezTo>
                    <a:pt x="12" y="42"/>
                    <a:pt x="12" y="37"/>
                    <a:pt x="9" y="36"/>
                  </a:cubicBezTo>
                  <a:cubicBezTo>
                    <a:pt x="7" y="33"/>
                    <a:pt x="13" y="34"/>
                    <a:pt x="12" y="33"/>
                  </a:cubicBezTo>
                  <a:cubicBezTo>
                    <a:pt x="9" y="29"/>
                    <a:pt x="10" y="34"/>
                    <a:pt x="9" y="31"/>
                  </a:cubicBezTo>
                  <a:cubicBezTo>
                    <a:pt x="7" y="29"/>
                    <a:pt x="6" y="31"/>
                    <a:pt x="4" y="25"/>
                  </a:cubicBezTo>
                  <a:cubicBezTo>
                    <a:pt x="4" y="25"/>
                    <a:pt x="6" y="25"/>
                    <a:pt x="6" y="23"/>
                  </a:cubicBezTo>
                  <a:cubicBezTo>
                    <a:pt x="6" y="22"/>
                    <a:pt x="6" y="22"/>
                    <a:pt x="6" y="22"/>
                  </a:cubicBezTo>
                  <a:cubicBezTo>
                    <a:pt x="6" y="20"/>
                    <a:pt x="9" y="22"/>
                    <a:pt x="9" y="19"/>
                  </a:cubicBezTo>
                  <a:cubicBezTo>
                    <a:pt x="9" y="14"/>
                    <a:pt x="10" y="17"/>
                    <a:pt x="12" y="15"/>
                  </a:cubicBezTo>
                  <a:cubicBezTo>
                    <a:pt x="12" y="12"/>
                    <a:pt x="10" y="12"/>
                    <a:pt x="10" y="12"/>
                  </a:cubicBezTo>
                  <a:cubicBezTo>
                    <a:pt x="22" y="11"/>
                    <a:pt x="16" y="6"/>
                    <a:pt x="21" y="8"/>
                  </a:cubicBezTo>
                  <a:close/>
                  <a:moveTo>
                    <a:pt x="7" y="43"/>
                  </a:moveTo>
                  <a:cubicBezTo>
                    <a:pt x="9" y="43"/>
                    <a:pt x="12" y="46"/>
                    <a:pt x="10" y="46"/>
                  </a:cubicBezTo>
                  <a:cubicBezTo>
                    <a:pt x="9" y="46"/>
                    <a:pt x="7" y="45"/>
                    <a:pt x="7" y="43"/>
                  </a:cubicBezTo>
                  <a:close/>
                  <a:moveTo>
                    <a:pt x="9" y="42"/>
                  </a:moveTo>
                  <a:cubicBezTo>
                    <a:pt x="10" y="43"/>
                    <a:pt x="10" y="42"/>
                    <a:pt x="9" y="40"/>
                  </a:cubicBezTo>
                  <a:cubicBezTo>
                    <a:pt x="7" y="40"/>
                    <a:pt x="7" y="37"/>
                    <a:pt x="7" y="39"/>
                  </a:cubicBezTo>
                  <a:cubicBezTo>
                    <a:pt x="7" y="40"/>
                    <a:pt x="6" y="39"/>
                    <a:pt x="6" y="40"/>
                  </a:cubicBezTo>
                  <a:cubicBezTo>
                    <a:pt x="6" y="42"/>
                    <a:pt x="7" y="42"/>
                    <a:pt x="9" y="42"/>
                  </a:cubicBezTo>
                  <a:close/>
                  <a:moveTo>
                    <a:pt x="27" y="60"/>
                  </a:moveTo>
                  <a:cubicBezTo>
                    <a:pt x="29" y="62"/>
                    <a:pt x="27" y="65"/>
                    <a:pt x="27" y="64"/>
                  </a:cubicBezTo>
                  <a:cubicBezTo>
                    <a:pt x="25" y="62"/>
                    <a:pt x="25" y="60"/>
                    <a:pt x="27" y="60"/>
                  </a:cubicBezTo>
                  <a:close/>
                  <a:moveTo>
                    <a:pt x="41" y="74"/>
                  </a:moveTo>
                  <a:cubicBezTo>
                    <a:pt x="42" y="78"/>
                    <a:pt x="45" y="76"/>
                    <a:pt x="50" y="76"/>
                  </a:cubicBezTo>
                  <a:cubicBezTo>
                    <a:pt x="54" y="76"/>
                    <a:pt x="54" y="71"/>
                    <a:pt x="50" y="73"/>
                  </a:cubicBezTo>
                  <a:cubicBezTo>
                    <a:pt x="47" y="76"/>
                    <a:pt x="50" y="71"/>
                    <a:pt x="47" y="73"/>
                  </a:cubicBezTo>
                  <a:cubicBezTo>
                    <a:pt x="44" y="73"/>
                    <a:pt x="44" y="70"/>
                    <a:pt x="39" y="71"/>
                  </a:cubicBezTo>
                  <a:cubicBezTo>
                    <a:pt x="36" y="73"/>
                    <a:pt x="36" y="68"/>
                    <a:pt x="35" y="70"/>
                  </a:cubicBezTo>
                  <a:cubicBezTo>
                    <a:pt x="33" y="70"/>
                    <a:pt x="33" y="68"/>
                    <a:pt x="33" y="68"/>
                  </a:cubicBezTo>
                  <a:cubicBezTo>
                    <a:pt x="32" y="70"/>
                    <a:pt x="32" y="70"/>
                    <a:pt x="32" y="71"/>
                  </a:cubicBezTo>
                  <a:cubicBezTo>
                    <a:pt x="32" y="74"/>
                    <a:pt x="36" y="71"/>
                    <a:pt x="41" y="74"/>
                  </a:cubicBezTo>
                  <a:close/>
                  <a:moveTo>
                    <a:pt x="68" y="60"/>
                  </a:moveTo>
                  <a:cubicBezTo>
                    <a:pt x="68" y="59"/>
                    <a:pt x="63" y="62"/>
                    <a:pt x="63" y="64"/>
                  </a:cubicBezTo>
                  <a:cubicBezTo>
                    <a:pt x="65" y="64"/>
                    <a:pt x="63" y="65"/>
                    <a:pt x="65" y="67"/>
                  </a:cubicBezTo>
                  <a:cubicBezTo>
                    <a:pt x="67" y="67"/>
                    <a:pt x="68" y="60"/>
                    <a:pt x="68" y="60"/>
                  </a:cubicBezTo>
                  <a:close/>
                  <a:moveTo>
                    <a:pt x="50" y="37"/>
                  </a:moveTo>
                  <a:cubicBezTo>
                    <a:pt x="51" y="36"/>
                    <a:pt x="53" y="40"/>
                    <a:pt x="50" y="42"/>
                  </a:cubicBezTo>
                  <a:cubicBezTo>
                    <a:pt x="48" y="42"/>
                    <a:pt x="51" y="39"/>
                    <a:pt x="50" y="39"/>
                  </a:cubicBezTo>
                  <a:cubicBezTo>
                    <a:pt x="50" y="37"/>
                    <a:pt x="48" y="37"/>
                    <a:pt x="50" y="37"/>
                  </a:cubicBezTo>
                  <a:close/>
                  <a:moveTo>
                    <a:pt x="54" y="31"/>
                  </a:moveTo>
                  <a:cubicBezTo>
                    <a:pt x="53" y="28"/>
                    <a:pt x="54" y="29"/>
                    <a:pt x="53" y="28"/>
                  </a:cubicBezTo>
                  <a:cubicBezTo>
                    <a:pt x="53" y="28"/>
                    <a:pt x="51" y="28"/>
                    <a:pt x="50" y="29"/>
                  </a:cubicBezTo>
                  <a:cubicBezTo>
                    <a:pt x="48" y="29"/>
                    <a:pt x="50" y="31"/>
                    <a:pt x="53" y="33"/>
                  </a:cubicBezTo>
                  <a:cubicBezTo>
                    <a:pt x="54" y="33"/>
                    <a:pt x="56" y="33"/>
                    <a:pt x="54" y="31"/>
                  </a:cubicBezTo>
                  <a:close/>
                  <a:moveTo>
                    <a:pt x="41" y="12"/>
                  </a:moveTo>
                  <a:cubicBezTo>
                    <a:pt x="41" y="12"/>
                    <a:pt x="41" y="15"/>
                    <a:pt x="39" y="14"/>
                  </a:cubicBezTo>
                  <a:cubicBezTo>
                    <a:pt x="38" y="14"/>
                    <a:pt x="39" y="12"/>
                    <a:pt x="41" y="12"/>
                  </a:cubicBezTo>
                  <a:close/>
                  <a:moveTo>
                    <a:pt x="30" y="36"/>
                  </a:moveTo>
                  <a:cubicBezTo>
                    <a:pt x="33" y="37"/>
                    <a:pt x="32" y="39"/>
                    <a:pt x="33" y="39"/>
                  </a:cubicBezTo>
                  <a:cubicBezTo>
                    <a:pt x="36" y="39"/>
                    <a:pt x="36" y="43"/>
                    <a:pt x="38" y="43"/>
                  </a:cubicBezTo>
                  <a:cubicBezTo>
                    <a:pt x="39" y="45"/>
                    <a:pt x="39" y="42"/>
                    <a:pt x="38" y="42"/>
                  </a:cubicBezTo>
                  <a:cubicBezTo>
                    <a:pt x="36" y="40"/>
                    <a:pt x="36" y="39"/>
                    <a:pt x="36" y="37"/>
                  </a:cubicBezTo>
                  <a:cubicBezTo>
                    <a:pt x="36" y="34"/>
                    <a:pt x="35" y="37"/>
                    <a:pt x="30" y="33"/>
                  </a:cubicBezTo>
                  <a:cubicBezTo>
                    <a:pt x="29" y="31"/>
                    <a:pt x="25" y="33"/>
                    <a:pt x="25" y="34"/>
                  </a:cubicBezTo>
                  <a:cubicBezTo>
                    <a:pt x="27" y="34"/>
                    <a:pt x="29" y="34"/>
                    <a:pt x="30" y="36"/>
                  </a:cubicBezTo>
                  <a:close/>
                  <a:moveTo>
                    <a:pt x="47" y="53"/>
                  </a:moveTo>
                  <a:cubicBezTo>
                    <a:pt x="48" y="51"/>
                    <a:pt x="48" y="56"/>
                    <a:pt x="47" y="54"/>
                  </a:cubicBezTo>
                  <a:cubicBezTo>
                    <a:pt x="45" y="54"/>
                    <a:pt x="45" y="53"/>
                    <a:pt x="47" y="53"/>
                  </a:cubicBezTo>
                  <a:close/>
                  <a:moveTo>
                    <a:pt x="60" y="71"/>
                  </a:moveTo>
                  <a:cubicBezTo>
                    <a:pt x="59" y="71"/>
                    <a:pt x="59" y="67"/>
                    <a:pt x="60" y="68"/>
                  </a:cubicBezTo>
                  <a:cubicBezTo>
                    <a:pt x="60" y="70"/>
                    <a:pt x="60" y="71"/>
                    <a:pt x="60" y="71"/>
                  </a:cubicBezTo>
                  <a:close/>
                  <a:moveTo>
                    <a:pt x="4" y="28"/>
                  </a:moveTo>
                  <a:cubicBezTo>
                    <a:pt x="1" y="25"/>
                    <a:pt x="1" y="25"/>
                    <a:pt x="1" y="25"/>
                  </a:cubicBezTo>
                  <a:cubicBezTo>
                    <a:pt x="3" y="23"/>
                    <a:pt x="1" y="23"/>
                    <a:pt x="0" y="23"/>
                  </a:cubicBezTo>
                  <a:cubicBezTo>
                    <a:pt x="0" y="25"/>
                    <a:pt x="1" y="28"/>
                    <a:pt x="4" y="28"/>
                  </a:cubicBezTo>
                  <a:close/>
                  <a:moveTo>
                    <a:pt x="44" y="23"/>
                  </a:moveTo>
                  <a:cubicBezTo>
                    <a:pt x="45" y="22"/>
                    <a:pt x="45" y="25"/>
                    <a:pt x="45" y="23"/>
                  </a:cubicBezTo>
                  <a:cubicBezTo>
                    <a:pt x="45" y="22"/>
                    <a:pt x="47" y="20"/>
                    <a:pt x="45" y="22"/>
                  </a:cubicBezTo>
                  <a:cubicBezTo>
                    <a:pt x="45" y="22"/>
                    <a:pt x="42" y="20"/>
                    <a:pt x="42" y="22"/>
                  </a:cubicBezTo>
                  <a:cubicBezTo>
                    <a:pt x="42" y="23"/>
                    <a:pt x="44" y="23"/>
                    <a:pt x="44" y="23"/>
                  </a:cubicBezTo>
                  <a:close/>
                  <a:moveTo>
                    <a:pt x="48" y="20"/>
                  </a:moveTo>
                  <a:cubicBezTo>
                    <a:pt x="48" y="17"/>
                    <a:pt x="51" y="19"/>
                    <a:pt x="50" y="20"/>
                  </a:cubicBezTo>
                  <a:cubicBezTo>
                    <a:pt x="48" y="20"/>
                    <a:pt x="48" y="20"/>
                    <a:pt x="48" y="20"/>
                  </a:cubicBezTo>
                  <a:close/>
                  <a:moveTo>
                    <a:pt x="44" y="54"/>
                  </a:moveTo>
                  <a:cubicBezTo>
                    <a:pt x="42" y="53"/>
                    <a:pt x="44" y="51"/>
                    <a:pt x="45" y="53"/>
                  </a:cubicBezTo>
                  <a:cubicBezTo>
                    <a:pt x="44" y="54"/>
                    <a:pt x="44" y="54"/>
                    <a:pt x="44" y="54"/>
                  </a:cubicBezTo>
                  <a:close/>
                  <a:moveTo>
                    <a:pt x="38" y="57"/>
                  </a:moveTo>
                  <a:cubicBezTo>
                    <a:pt x="36" y="57"/>
                    <a:pt x="38" y="59"/>
                    <a:pt x="39" y="57"/>
                  </a:cubicBezTo>
                  <a:cubicBezTo>
                    <a:pt x="39" y="56"/>
                    <a:pt x="39" y="56"/>
                    <a:pt x="38" y="57"/>
                  </a:cubicBezTo>
                  <a:close/>
                  <a:moveTo>
                    <a:pt x="38" y="48"/>
                  </a:moveTo>
                  <a:cubicBezTo>
                    <a:pt x="36" y="48"/>
                    <a:pt x="38" y="46"/>
                    <a:pt x="38" y="46"/>
                  </a:cubicBezTo>
                  <a:cubicBezTo>
                    <a:pt x="38" y="48"/>
                    <a:pt x="38" y="48"/>
                    <a:pt x="38" y="48"/>
                  </a:cubicBezTo>
                  <a:close/>
                  <a:moveTo>
                    <a:pt x="38" y="51"/>
                  </a:moveTo>
                  <a:cubicBezTo>
                    <a:pt x="36" y="51"/>
                    <a:pt x="38" y="48"/>
                    <a:pt x="38" y="50"/>
                  </a:cubicBezTo>
                  <a:cubicBezTo>
                    <a:pt x="39" y="50"/>
                    <a:pt x="39" y="51"/>
                    <a:pt x="38" y="51"/>
                  </a:cubicBezTo>
                  <a:close/>
                  <a:moveTo>
                    <a:pt x="50" y="48"/>
                  </a:moveTo>
                  <a:cubicBezTo>
                    <a:pt x="50" y="46"/>
                    <a:pt x="53" y="46"/>
                    <a:pt x="53" y="46"/>
                  </a:cubicBezTo>
                  <a:cubicBezTo>
                    <a:pt x="53" y="46"/>
                    <a:pt x="50" y="50"/>
                    <a:pt x="50" y="48"/>
                  </a:cubicBezTo>
                  <a:close/>
                  <a:moveTo>
                    <a:pt x="7" y="37"/>
                  </a:moveTo>
                  <a:cubicBezTo>
                    <a:pt x="6" y="37"/>
                    <a:pt x="7" y="34"/>
                    <a:pt x="9" y="34"/>
                  </a:cubicBezTo>
                  <a:cubicBezTo>
                    <a:pt x="9" y="36"/>
                    <a:pt x="9" y="37"/>
                    <a:pt x="7" y="37"/>
                  </a:cubicBezTo>
                  <a:close/>
                  <a:moveTo>
                    <a:pt x="41" y="34"/>
                  </a:moveTo>
                  <a:cubicBezTo>
                    <a:pt x="39" y="34"/>
                    <a:pt x="39" y="33"/>
                    <a:pt x="39" y="33"/>
                  </a:cubicBezTo>
                  <a:cubicBezTo>
                    <a:pt x="39" y="31"/>
                    <a:pt x="41" y="34"/>
                    <a:pt x="41" y="34"/>
                  </a:cubicBezTo>
                  <a:close/>
                  <a:moveTo>
                    <a:pt x="42" y="48"/>
                  </a:moveTo>
                  <a:cubicBezTo>
                    <a:pt x="44" y="50"/>
                    <a:pt x="45" y="48"/>
                    <a:pt x="44" y="46"/>
                  </a:cubicBezTo>
                  <a:cubicBezTo>
                    <a:pt x="42" y="46"/>
                    <a:pt x="41" y="42"/>
                    <a:pt x="41" y="43"/>
                  </a:cubicBezTo>
                  <a:cubicBezTo>
                    <a:pt x="39" y="45"/>
                    <a:pt x="42" y="45"/>
                    <a:pt x="42" y="48"/>
                  </a:cubicBezTo>
                  <a:close/>
                </a:path>
              </a:pathLst>
            </a:custGeom>
            <a:grpFill/>
            <a:ln w="6350" cmpd="sng">
              <a:solidFill>
                <a:schemeClr val="bg1"/>
              </a:solidFill>
              <a:round/>
              <a:headEnd/>
              <a:tailEnd/>
            </a:ln>
          </p:spPr>
          <p:txBody>
            <a:bodyPr/>
            <a:lstStyle/>
            <a:p>
              <a:endParaRPr lang="en-GB" sz="1539" dirty="0"/>
            </a:p>
          </p:txBody>
        </p:sp>
        <p:sp>
          <p:nvSpPr>
            <p:cNvPr id="608" name="Freeform 235"/>
            <p:cNvSpPr>
              <a:spLocks/>
            </p:cNvSpPr>
            <p:nvPr/>
          </p:nvSpPr>
          <p:spPr bwMode="auto">
            <a:xfrm>
              <a:off x="6648037" y="6712119"/>
              <a:ext cx="46597" cy="43383"/>
            </a:xfrm>
            <a:custGeom>
              <a:avLst/>
              <a:gdLst/>
              <a:ahLst/>
              <a:cxnLst>
                <a:cxn ang="0">
                  <a:pos x="2" y="14"/>
                </a:cxn>
                <a:cxn ang="0">
                  <a:pos x="2" y="9"/>
                </a:cxn>
                <a:cxn ang="0">
                  <a:pos x="2" y="3"/>
                </a:cxn>
                <a:cxn ang="0">
                  <a:pos x="3" y="1"/>
                </a:cxn>
                <a:cxn ang="0">
                  <a:pos x="3" y="6"/>
                </a:cxn>
                <a:cxn ang="0">
                  <a:pos x="8" y="4"/>
                </a:cxn>
                <a:cxn ang="0">
                  <a:pos x="8" y="7"/>
                </a:cxn>
                <a:cxn ang="0">
                  <a:pos x="14" y="6"/>
                </a:cxn>
                <a:cxn ang="0">
                  <a:pos x="12" y="9"/>
                </a:cxn>
                <a:cxn ang="0">
                  <a:pos x="9" y="10"/>
                </a:cxn>
                <a:cxn ang="0">
                  <a:pos x="12" y="14"/>
                </a:cxn>
                <a:cxn ang="0">
                  <a:pos x="3" y="12"/>
                </a:cxn>
                <a:cxn ang="0">
                  <a:pos x="2" y="14"/>
                </a:cxn>
              </a:cxnLst>
              <a:rect l="0" t="0" r="r" b="b"/>
              <a:pathLst>
                <a:path w="15" h="14">
                  <a:moveTo>
                    <a:pt x="2" y="14"/>
                  </a:moveTo>
                  <a:cubicBezTo>
                    <a:pt x="0" y="12"/>
                    <a:pt x="3" y="10"/>
                    <a:pt x="2" y="9"/>
                  </a:cubicBezTo>
                  <a:cubicBezTo>
                    <a:pt x="0" y="7"/>
                    <a:pt x="0" y="4"/>
                    <a:pt x="2" y="3"/>
                  </a:cubicBezTo>
                  <a:cubicBezTo>
                    <a:pt x="2" y="1"/>
                    <a:pt x="2" y="0"/>
                    <a:pt x="3" y="1"/>
                  </a:cubicBezTo>
                  <a:cubicBezTo>
                    <a:pt x="5" y="3"/>
                    <a:pt x="2" y="4"/>
                    <a:pt x="3" y="6"/>
                  </a:cubicBezTo>
                  <a:cubicBezTo>
                    <a:pt x="6" y="7"/>
                    <a:pt x="8" y="1"/>
                    <a:pt x="8" y="4"/>
                  </a:cubicBezTo>
                  <a:cubicBezTo>
                    <a:pt x="8" y="7"/>
                    <a:pt x="5" y="7"/>
                    <a:pt x="8" y="7"/>
                  </a:cubicBezTo>
                  <a:cubicBezTo>
                    <a:pt x="11" y="7"/>
                    <a:pt x="12" y="4"/>
                    <a:pt x="14" y="6"/>
                  </a:cubicBezTo>
                  <a:cubicBezTo>
                    <a:pt x="15" y="6"/>
                    <a:pt x="15" y="10"/>
                    <a:pt x="12" y="9"/>
                  </a:cubicBezTo>
                  <a:cubicBezTo>
                    <a:pt x="9" y="9"/>
                    <a:pt x="8" y="10"/>
                    <a:pt x="9" y="10"/>
                  </a:cubicBezTo>
                  <a:cubicBezTo>
                    <a:pt x="9" y="10"/>
                    <a:pt x="15" y="12"/>
                    <a:pt x="12" y="14"/>
                  </a:cubicBezTo>
                  <a:cubicBezTo>
                    <a:pt x="8" y="14"/>
                    <a:pt x="5" y="10"/>
                    <a:pt x="3" y="12"/>
                  </a:cubicBezTo>
                  <a:cubicBezTo>
                    <a:pt x="3" y="14"/>
                    <a:pt x="2" y="14"/>
                    <a:pt x="2" y="14"/>
                  </a:cubicBezTo>
                </a:path>
              </a:pathLst>
            </a:custGeom>
            <a:grpFill/>
            <a:ln w="6350" cmpd="sng">
              <a:solidFill>
                <a:schemeClr val="bg1"/>
              </a:solidFill>
              <a:round/>
              <a:headEnd/>
              <a:tailEnd/>
            </a:ln>
          </p:spPr>
          <p:txBody>
            <a:bodyPr/>
            <a:lstStyle/>
            <a:p>
              <a:endParaRPr lang="en-GB" sz="1539" dirty="0"/>
            </a:p>
          </p:txBody>
        </p:sp>
        <p:sp>
          <p:nvSpPr>
            <p:cNvPr id="609" name="Freeform 236"/>
            <p:cNvSpPr>
              <a:spLocks noEditPoints="1"/>
            </p:cNvSpPr>
            <p:nvPr/>
          </p:nvSpPr>
          <p:spPr bwMode="auto">
            <a:xfrm>
              <a:off x="8008981" y="3667325"/>
              <a:ext cx="546306" cy="719825"/>
            </a:xfrm>
            <a:custGeom>
              <a:avLst/>
              <a:gdLst/>
              <a:ahLst/>
              <a:cxnLst>
                <a:cxn ang="0">
                  <a:pos x="53" y="168"/>
                </a:cxn>
                <a:cxn ang="0">
                  <a:pos x="39" y="142"/>
                </a:cxn>
                <a:cxn ang="0">
                  <a:pos x="49" y="146"/>
                </a:cxn>
                <a:cxn ang="0">
                  <a:pos x="102" y="123"/>
                </a:cxn>
                <a:cxn ang="0">
                  <a:pos x="111" y="122"/>
                </a:cxn>
                <a:cxn ang="0">
                  <a:pos x="122" y="118"/>
                </a:cxn>
                <a:cxn ang="0">
                  <a:pos x="128" y="112"/>
                </a:cxn>
                <a:cxn ang="0">
                  <a:pos x="134" y="107"/>
                </a:cxn>
                <a:cxn ang="0">
                  <a:pos x="142" y="75"/>
                </a:cxn>
                <a:cxn ang="0">
                  <a:pos x="137" y="47"/>
                </a:cxn>
                <a:cxn ang="0">
                  <a:pos x="134" y="53"/>
                </a:cxn>
                <a:cxn ang="0">
                  <a:pos x="126" y="64"/>
                </a:cxn>
                <a:cxn ang="0">
                  <a:pos x="107" y="98"/>
                </a:cxn>
                <a:cxn ang="0">
                  <a:pos x="102" y="95"/>
                </a:cxn>
                <a:cxn ang="0">
                  <a:pos x="90" y="109"/>
                </a:cxn>
                <a:cxn ang="0">
                  <a:pos x="61" y="123"/>
                </a:cxn>
                <a:cxn ang="0">
                  <a:pos x="67" y="125"/>
                </a:cxn>
                <a:cxn ang="0">
                  <a:pos x="87" y="122"/>
                </a:cxn>
                <a:cxn ang="0">
                  <a:pos x="90" y="131"/>
                </a:cxn>
                <a:cxn ang="0">
                  <a:pos x="52" y="140"/>
                </a:cxn>
                <a:cxn ang="0">
                  <a:pos x="52" y="154"/>
                </a:cxn>
                <a:cxn ang="0">
                  <a:pos x="58" y="156"/>
                </a:cxn>
                <a:cxn ang="0">
                  <a:pos x="62" y="137"/>
                </a:cxn>
                <a:cxn ang="0">
                  <a:pos x="53" y="131"/>
                </a:cxn>
                <a:cxn ang="0">
                  <a:pos x="46" y="137"/>
                </a:cxn>
                <a:cxn ang="0">
                  <a:pos x="52" y="143"/>
                </a:cxn>
                <a:cxn ang="0">
                  <a:pos x="82" y="136"/>
                </a:cxn>
                <a:cxn ang="0">
                  <a:pos x="79" y="126"/>
                </a:cxn>
                <a:cxn ang="0">
                  <a:pos x="70" y="131"/>
                </a:cxn>
                <a:cxn ang="0">
                  <a:pos x="71" y="142"/>
                </a:cxn>
                <a:cxn ang="0">
                  <a:pos x="117" y="86"/>
                </a:cxn>
                <a:cxn ang="0">
                  <a:pos x="137" y="44"/>
                </a:cxn>
                <a:cxn ang="0">
                  <a:pos x="152" y="40"/>
                </a:cxn>
                <a:cxn ang="0">
                  <a:pos x="175" y="25"/>
                </a:cxn>
                <a:cxn ang="0">
                  <a:pos x="164" y="19"/>
                </a:cxn>
                <a:cxn ang="0">
                  <a:pos x="142" y="6"/>
                </a:cxn>
                <a:cxn ang="0">
                  <a:pos x="135" y="28"/>
                </a:cxn>
                <a:cxn ang="0">
                  <a:pos x="129" y="48"/>
                </a:cxn>
                <a:cxn ang="0">
                  <a:pos x="90" y="123"/>
                </a:cxn>
                <a:cxn ang="0">
                  <a:pos x="76" y="103"/>
                </a:cxn>
                <a:cxn ang="0">
                  <a:pos x="35" y="206"/>
                </a:cxn>
                <a:cxn ang="0">
                  <a:pos x="32" y="210"/>
                </a:cxn>
                <a:cxn ang="0">
                  <a:pos x="41" y="195"/>
                </a:cxn>
                <a:cxn ang="0">
                  <a:pos x="44" y="190"/>
                </a:cxn>
                <a:cxn ang="0">
                  <a:pos x="0" y="229"/>
                </a:cxn>
                <a:cxn ang="0">
                  <a:pos x="3" y="229"/>
                </a:cxn>
                <a:cxn ang="0">
                  <a:pos x="12" y="226"/>
                </a:cxn>
              </a:cxnLst>
              <a:rect l="0" t="0" r="r" b="b"/>
              <a:pathLst>
                <a:path w="175" h="231">
                  <a:moveTo>
                    <a:pt x="53" y="168"/>
                  </a:moveTo>
                  <a:cubicBezTo>
                    <a:pt x="52" y="168"/>
                    <a:pt x="53" y="165"/>
                    <a:pt x="53" y="167"/>
                  </a:cubicBezTo>
                  <a:cubicBezTo>
                    <a:pt x="55" y="167"/>
                    <a:pt x="55" y="168"/>
                    <a:pt x="53" y="168"/>
                  </a:cubicBezTo>
                  <a:close/>
                  <a:moveTo>
                    <a:pt x="39" y="142"/>
                  </a:moveTo>
                  <a:cubicBezTo>
                    <a:pt x="41" y="142"/>
                    <a:pt x="41" y="143"/>
                    <a:pt x="39" y="143"/>
                  </a:cubicBezTo>
                  <a:cubicBezTo>
                    <a:pt x="38" y="143"/>
                    <a:pt x="39" y="142"/>
                    <a:pt x="39" y="142"/>
                  </a:cubicBezTo>
                  <a:close/>
                  <a:moveTo>
                    <a:pt x="49" y="146"/>
                  </a:moveTo>
                  <a:cubicBezTo>
                    <a:pt x="49" y="145"/>
                    <a:pt x="52" y="143"/>
                    <a:pt x="52" y="145"/>
                  </a:cubicBezTo>
                  <a:cubicBezTo>
                    <a:pt x="52" y="146"/>
                    <a:pt x="50" y="148"/>
                    <a:pt x="49" y="146"/>
                  </a:cubicBezTo>
                  <a:close/>
                  <a:moveTo>
                    <a:pt x="93" y="134"/>
                  </a:moveTo>
                  <a:cubicBezTo>
                    <a:pt x="96" y="137"/>
                    <a:pt x="97" y="131"/>
                    <a:pt x="99" y="128"/>
                  </a:cubicBezTo>
                  <a:cubicBezTo>
                    <a:pt x="102" y="125"/>
                    <a:pt x="107" y="126"/>
                    <a:pt x="102" y="123"/>
                  </a:cubicBezTo>
                  <a:cubicBezTo>
                    <a:pt x="99" y="122"/>
                    <a:pt x="103" y="115"/>
                    <a:pt x="103" y="118"/>
                  </a:cubicBezTo>
                  <a:cubicBezTo>
                    <a:pt x="103" y="123"/>
                    <a:pt x="108" y="118"/>
                    <a:pt x="105" y="122"/>
                  </a:cubicBezTo>
                  <a:cubicBezTo>
                    <a:pt x="103" y="125"/>
                    <a:pt x="108" y="122"/>
                    <a:pt x="111" y="122"/>
                  </a:cubicBezTo>
                  <a:cubicBezTo>
                    <a:pt x="114" y="123"/>
                    <a:pt x="113" y="123"/>
                    <a:pt x="116" y="120"/>
                  </a:cubicBezTo>
                  <a:cubicBezTo>
                    <a:pt x="117" y="117"/>
                    <a:pt x="119" y="115"/>
                    <a:pt x="119" y="120"/>
                  </a:cubicBezTo>
                  <a:cubicBezTo>
                    <a:pt x="117" y="125"/>
                    <a:pt x="120" y="123"/>
                    <a:pt x="122" y="118"/>
                  </a:cubicBezTo>
                  <a:cubicBezTo>
                    <a:pt x="122" y="115"/>
                    <a:pt x="122" y="114"/>
                    <a:pt x="125" y="115"/>
                  </a:cubicBezTo>
                  <a:cubicBezTo>
                    <a:pt x="126" y="118"/>
                    <a:pt x="125" y="115"/>
                    <a:pt x="126" y="112"/>
                  </a:cubicBezTo>
                  <a:cubicBezTo>
                    <a:pt x="128" y="111"/>
                    <a:pt x="129" y="111"/>
                    <a:pt x="128" y="112"/>
                  </a:cubicBezTo>
                  <a:cubicBezTo>
                    <a:pt x="128" y="115"/>
                    <a:pt x="126" y="122"/>
                    <a:pt x="128" y="118"/>
                  </a:cubicBezTo>
                  <a:cubicBezTo>
                    <a:pt x="129" y="115"/>
                    <a:pt x="131" y="118"/>
                    <a:pt x="132" y="114"/>
                  </a:cubicBezTo>
                  <a:cubicBezTo>
                    <a:pt x="132" y="107"/>
                    <a:pt x="139" y="115"/>
                    <a:pt x="134" y="107"/>
                  </a:cubicBezTo>
                  <a:cubicBezTo>
                    <a:pt x="129" y="101"/>
                    <a:pt x="139" y="97"/>
                    <a:pt x="135" y="89"/>
                  </a:cubicBezTo>
                  <a:cubicBezTo>
                    <a:pt x="135" y="84"/>
                    <a:pt x="137" y="79"/>
                    <a:pt x="140" y="83"/>
                  </a:cubicBezTo>
                  <a:cubicBezTo>
                    <a:pt x="143" y="84"/>
                    <a:pt x="139" y="79"/>
                    <a:pt x="142" y="75"/>
                  </a:cubicBezTo>
                  <a:cubicBezTo>
                    <a:pt x="145" y="70"/>
                    <a:pt x="146" y="64"/>
                    <a:pt x="142" y="61"/>
                  </a:cubicBezTo>
                  <a:cubicBezTo>
                    <a:pt x="139" y="56"/>
                    <a:pt x="139" y="51"/>
                    <a:pt x="140" y="50"/>
                  </a:cubicBezTo>
                  <a:cubicBezTo>
                    <a:pt x="140" y="47"/>
                    <a:pt x="139" y="48"/>
                    <a:pt x="137" y="47"/>
                  </a:cubicBezTo>
                  <a:cubicBezTo>
                    <a:pt x="135" y="45"/>
                    <a:pt x="134" y="51"/>
                    <a:pt x="137" y="50"/>
                  </a:cubicBezTo>
                  <a:cubicBezTo>
                    <a:pt x="140" y="48"/>
                    <a:pt x="139" y="54"/>
                    <a:pt x="137" y="53"/>
                  </a:cubicBezTo>
                  <a:cubicBezTo>
                    <a:pt x="135" y="51"/>
                    <a:pt x="134" y="56"/>
                    <a:pt x="134" y="53"/>
                  </a:cubicBezTo>
                  <a:cubicBezTo>
                    <a:pt x="134" y="48"/>
                    <a:pt x="131" y="48"/>
                    <a:pt x="131" y="53"/>
                  </a:cubicBezTo>
                  <a:cubicBezTo>
                    <a:pt x="131" y="58"/>
                    <a:pt x="126" y="53"/>
                    <a:pt x="128" y="58"/>
                  </a:cubicBezTo>
                  <a:cubicBezTo>
                    <a:pt x="129" y="64"/>
                    <a:pt x="126" y="62"/>
                    <a:pt x="126" y="64"/>
                  </a:cubicBezTo>
                  <a:cubicBezTo>
                    <a:pt x="126" y="65"/>
                    <a:pt x="131" y="62"/>
                    <a:pt x="126" y="75"/>
                  </a:cubicBezTo>
                  <a:cubicBezTo>
                    <a:pt x="125" y="84"/>
                    <a:pt x="122" y="84"/>
                    <a:pt x="119" y="90"/>
                  </a:cubicBezTo>
                  <a:cubicBezTo>
                    <a:pt x="114" y="97"/>
                    <a:pt x="111" y="95"/>
                    <a:pt x="107" y="98"/>
                  </a:cubicBezTo>
                  <a:cubicBezTo>
                    <a:pt x="103" y="101"/>
                    <a:pt x="107" y="97"/>
                    <a:pt x="105" y="95"/>
                  </a:cubicBezTo>
                  <a:cubicBezTo>
                    <a:pt x="103" y="95"/>
                    <a:pt x="110" y="94"/>
                    <a:pt x="108" y="90"/>
                  </a:cubicBezTo>
                  <a:cubicBezTo>
                    <a:pt x="107" y="89"/>
                    <a:pt x="102" y="92"/>
                    <a:pt x="102" y="95"/>
                  </a:cubicBezTo>
                  <a:cubicBezTo>
                    <a:pt x="103" y="100"/>
                    <a:pt x="96" y="106"/>
                    <a:pt x="96" y="107"/>
                  </a:cubicBezTo>
                  <a:cubicBezTo>
                    <a:pt x="97" y="109"/>
                    <a:pt x="97" y="112"/>
                    <a:pt x="93" y="112"/>
                  </a:cubicBezTo>
                  <a:cubicBezTo>
                    <a:pt x="88" y="114"/>
                    <a:pt x="93" y="111"/>
                    <a:pt x="90" y="109"/>
                  </a:cubicBezTo>
                  <a:cubicBezTo>
                    <a:pt x="88" y="109"/>
                    <a:pt x="76" y="115"/>
                    <a:pt x="75" y="112"/>
                  </a:cubicBezTo>
                  <a:cubicBezTo>
                    <a:pt x="73" y="109"/>
                    <a:pt x="71" y="112"/>
                    <a:pt x="67" y="117"/>
                  </a:cubicBezTo>
                  <a:cubicBezTo>
                    <a:pt x="62" y="123"/>
                    <a:pt x="62" y="118"/>
                    <a:pt x="61" y="123"/>
                  </a:cubicBezTo>
                  <a:cubicBezTo>
                    <a:pt x="59" y="126"/>
                    <a:pt x="56" y="123"/>
                    <a:pt x="56" y="126"/>
                  </a:cubicBezTo>
                  <a:cubicBezTo>
                    <a:pt x="56" y="131"/>
                    <a:pt x="61" y="128"/>
                    <a:pt x="64" y="129"/>
                  </a:cubicBezTo>
                  <a:cubicBezTo>
                    <a:pt x="68" y="131"/>
                    <a:pt x="65" y="126"/>
                    <a:pt x="67" y="125"/>
                  </a:cubicBezTo>
                  <a:cubicBezTo>
                    <a:pt x="70" y="125"/>
                    <a:pt x="68" y="126"/>
                    <a:pt x="71" y="126"/>
                  </a:cubicBezTo>
                  <a:cubicBezTo>
                    <a:pt x="75" y="125"/>
                    <a:pt x="78" y="125"/>
                    <a:pt x="81" y="123"/>
                  </a:cubicBezTo>
                  <a:cubicBezTo>
                    <a:pt x="85" y="122"/>
                    <a:pt x="81" y="120"/>
                    <a:pt x="87" y="122"/>
                  </a:cubicBezTo>
                  <a:cubicBezTo>
                    <a:pt x="91" y="123"/>
                    <a:pt x="91" y="120"/>
                    <a:pt x="93" y="122"/>
                  </a:cubicBezTo>
                  <a:cubicBezTo>
                    <a:pt x="93" y="125"/>
                    <a:pt x="90" y="125"/>
                    <a:pt x="90" y="126"/>
                  </a:cubicBezTo>
                  <a:cubicBezTo>
                    <a:pt x="90" y="128"/>
                    <a:pt x="88" y="129"/>
                    <a:pt x="90" y="131"/>
                  </a:cubicBezTo>
                  <a:cubicBezTo>
                    <a:pt x="93" y="132"/>
                    <a:pt x="90" y="132"/>
                    <a:pt x="94" y="134"/>
                  </a:cubicBezTo>
                  <a:cubicBezTo>
                    <a:pt x="93" y="134"/>
                    <a:pt x="93" y="134"/>
                    <a:pt x="93" y="134"/>
                  </a:cubicBezTo>
                  <a:close/>
                  <a:moveTo>
                    <a:pt x="52" y="140"/>
                  </a:moveTo>
                  <a:cubicBezTo>
                    <a:pt x="50" y="140"/>
                    <a:pt x="50" y="136"/>
                    <a:pt x="52" y="139"/>
                  </a:cubicBezTo>
                  <a:cubicBezTo>
                    <a:pt x="53" y="142"/>
                    <a:pt x="55" y="145"/>
                    <a:pt x="52" y="148"/>
                  </a:cubicBezTo>
                  <a:cubicBezTo>
                    <a:pt x="50" y="151"/>
                    <a:pt x="50" y="150"/>
                    <a:pt x="52" y="154"/>
                  </a:cubicBezTo>
                  <a:cubicBezTo>
                    <a:pt x="52" y="157"/>
                    <a:pt x="49" y="156"/>
                    <a:pt x="53" y="157"/>
                  </a:cubicBezTo>
                  <a:cubicBezTo>
                    <a:pt x="56" y="159"/>
                    <a:pt x="53" y="162"/>
                    <a:pt x="56" y="159"/>
                  </a:cubicBezTo>
                  <a:cubicBezTo>
                    <a:pt x="59" y="157"/>
                    <a:pt x="56" y="157"/>
                    <a:pt x="58" y="156"/>
                  </a:cubicBezTo>
                  <a:cubicBezTo>
                    <a:pt x="59" y="154"/>
                    <a:pt x="58" y="157"/>
                    <a:pt x="59" y="156"/>
                  </a:cubicBezTo>
                  <a:cubicBezTo>
                    <a:pt x="61" y="156"/>
                    <a:pt x="61" y="142"/>
                    <a:pt x="64" y="142"/>
                  </a:cubicBezTo>
                  <a:cubicBezTo>
                    <a:pt x="67" y="140"/>
                    <a:pt x="65" y="137"/>
                    <a:pt x="62" y="137"/>
                  </a:cubicBezTo>
                  <a:cubicBezTo>
                    <a:pt x="59" y="137"/>
                    <a:pt x="64" y="134"/>
                    <a:pt x="62" y="132"/>
                  </a:cubicBezTo>
                  <a:cubicBezTo>
                    <a:pt x="61" y="131"/>
                    <a:pt x="58" y="136"/>
                    <a:pt x="58" y="131"/>
                  </a:cubicBezTo>
                  <a:cubicBezTo>
                    <a:pt x="56" y="129"/>
                    <a:pt x="53" y="128"/>
                    <a:pt x="53" y="131"/>
                  </a:cubicBezTo>
                  <a:cubicBezTo>
                    <a:pt x="52" y="134"/>
                    <a:pt x="52" y="131"/>
                    <a:pt x="50" y="134"/>
                  </a:cubicBezTo>
                  <a:cubicBezTo>
                    <a:pt x="49" y="137"/>
                    <a:pt x="49" y="131"/>
                    <a:pt x="47" y="134"/>
                  </a:cubicBezTo>
                  <a:cubicBezTo>
                    <a:pt x="47" y="137"/>
                    <a:pt x="44" y="134"/>
                    <a:pt x="46" y="137"/>
                  </a:cubicBezTo>
                  <a:cubicBezTo>
                    <a:pt x="47" y="140"/>
                    <a:pt x="46" y="139"/>
                    <a:pt x="47" y="140"/>
                  </a:cubicBezTo>
                  <a:cubicBezTo>
                    <a:pt x="49" y="143"/>
                    <a:pt x="46" y="145"/>
                    <a:pt x="49" y="143"/>
                  </a:cubicBezTo>
                  <a:cubicBezTo>
                    <a:pt x="52" y="140"/>
                    <a:pt x="49" y="145"/>
                    <a:pt x="52" y="143"/>
                  </a:cubicBezTo>
                  <a:cubicBezTo>
                    <a:pt x="53" y="142"/>
                    <a:pt x="53" y="142"/>
                    <a:pt x="52" y="140"/>
                  </a:cubicBezTo>
                  <a:close/>
                  <a:moveTo>
                    <a:pt x="78" y="134"/>
                  </a:moveTo>
                  <a:cubicBezTo>
                    <a:pt x="81" y="132"/>
                    <a:pt x="82" y="139"/>
                    <a:pt x="82" y="136"/>
                  </a:cubicBezTo>
                  <a:cubicBezTo>
                    <a:pt x="84" y="131"/>
                    <a:pt x="87" y="132"/>
                    <a:pt x="87" y="129"/>
                  </a:cubicBezTo>
                  <a:cubicBezTo>
                    <a:pt x="85" y="128"/>
                    <a:pt x="87" y="128"/>
                    <a:pt x="85" y="126"/>
                  </a:cubicBezTo>
                  <a:cubicBezTo>
                    <a:pt x="84" y="125"/>
                    <a:pt x="82" y="125"/>
                    <a:pt x="79" y="126"/>
                  </a:cubicBezTo>
                  <a:cubicBezTo>
                    <a:pt x="76" y="128"/>
                    <a:pt x="78" y="129"/>
                    <a:pt x="76" y="129"/>
                  </a:cubicBezTo>
                  <a:cubicBezTo>
                    <a:pt x="75" y="128"/>
                    <a:pt x="73" y="131"/>
                    <a:pt x="73" y="129"/>
                  </a:cubicBezTo>
                  <a:cubicBezTo>
                    <a:pt x="73" y="126"/>
                    <a:pt x="73" y="126"/>
                    <a:pt x="70" y="131"/>
                  </a:cubicBezTo>
                  <a:cubicBezTo>
                    <a:pt x="68" y="134"/>
                    <a:pt x="64" y="136"/>
                    <a:pt x="67" y="136"/>
                  </a:cubicBezTo>
                  <a:cubicBezTo>
                    <a:pt x="70" y="136"/>
                    <a:pt x="67" y="137"/>
                    <a:pt x="70" y="140"/>
                  </a:cubicBezTo>
                  <a:cubicBezTo>
                    <a:pt x="71" y="142"/>
                    <a:pt x="67" y="142"/>
                    <a:pt x="71" y="142"/>
                  </a:cubicBezTo>
                  <a:cubicBezTo>
                    <a:pt x="75" y="143"/>
                    <a:pt x="73" y="136"/>
                    <a:pt x="78" y="134"/>
                  </a:cubicBezTo>
                  <a:close/>
                  <a:moveTo>
                    <a:pt x="116" y="84"/>
                  </a:moveTo>
                  <a:cubicBezTo>
                    <a:pt x="117" y="81"/>
                    <a:pt x="117" y="84"/>
                    <a:pt x="117" y="86"/>
                  </a:cubicBezTo>
                  <a:cubicBezTo>
                    <a:pt x="116" y="87"/>
                    <a:pt x="114" y="86"/>
                    <a:pt x="116" y="84"/>
                  </a:cubicBezTo>
                  <a:close/>
                  <a:moveTo>
                    <a:pt x="132" y="45"/>
                  </a:moveTo>
                  <a:cubicBezTo>
                    <a:pt x="134" y="40"/>
                    <a:pt x="134" y="45"/>
                    <a:pt x="137" y="44"/>
                  </a:cubicBezTo>
                  <a:cubicBezTo>
                    <a:pt x="142" y="42"/>
                    <a:pt x="129" y="40"/>
                    <a:pt x="131" y="36"/>
                  </a:cubicBezTo>
                  <a:cubicBezTo>
                    <a:pt x="134" y="31"/>
                    <a:pt x="134" y="39"/>
                    <a:pt x="139" y="36"/>
                  </a:cubicBezTo>
                  <a:cubicBezTo>
                    <a:pt x="142" y="33"/>
                    <a:pt x="143" y="34"/>
                    <a:pt x="152" y="40"/>
                  </a:cubicBezTo>
                  <a:cubicBezTo>
                    <a:pt x="157" y="44"/>
                    <a:pt x="155" y="33"/>
                    <a:pt x="160" y="31"/>
                  </a:cubicBezTo>
                  <a:cubicBezTo>
                    <a:pt x="163" y="30"/>
                    <a:pt x="166" y="31"/>
                    <a:pt x="169" y="30"/>
                  </a:cubicBezTo>
                  <a:cubicBezTo>
                    <a:pt x="174" y="26"/>
                    <a:pt x="175" y="26"/>
                    <a:pt x="175" y="25"/>
                  </a:cubicBezTo>
                  <a:cubicBezTo>
                    <a:pt x="174" y="23"/>
                    <a:pt x="172" y="28"/>
                    <a:pt x="169" y="23"/>
                  </a:cubicBezTo>
                  <a:cubicBezTo>
                    <a:pt x="168" y="19"/>
                    <a:pt x="172" y="14"/>
                    <a:pt x="171" y="14"/>
                  </a:cubicBezTo>
                  <a:cubicBezTo>
                    <a:pt x="169" y="16"/>
                    <a:pt x="168" y="20"/>
                    <a:pt x="164" y="19"/>
                  </a:cubicBezTo>
                  <a:cubicBezTo>
                    <a:pt x="161" y="19"/>
                    <a:pt x="164" y="17"/>
                    <a:pt x="160" y="17"/>
                  </a:cubicBezTo>
                  <a:cubicBezTo>
                    <a:pt x="155" y="16"/>
                    <a:pt x="149" y="8"/>
                    <a:pt x="146" y="5"/>
                  </a:cubicBezTo>
                  <a:cubicBezTo>
                    <a:pt x="143" y="0"/>
                    <a:pt x="139" y="2"/>
                    <a:pt x="142" y="6"/>
                  </a:cubicBezTo>
                  <a:cubicBezTo>
                    <a:pt x="145" y="12"/>
                    <a:pt x="140" y="12"/>
                    <a:pt x="142" y="16"/>
                  </a:cubicBezTo>
                  <a:cubicBezTo>
                    <a:pt x="143" y="19"/>
                    <a:pt x="139" y="20"/>
                    <a:pt x="139" y="23"/>
                  </a:cubicBezTo>
                  <a:cubicBezTo>
                    <a:pt x="140" y="25"/>
                    <a:pt x="140" y="30"/>
                    <a:pt x="135" y="28"/>
                  </a:cubicBezTo>
                  <a:cubicBezTo>
                    <a:pt x="132" y="25"/>
                    <a:pt x="129" y="25"/>
                    <a:pt x="132" y="28"/>
                  </a:cubicBezTo>
                  <a:cubicBezTo>
                    <a:pt x="134" y="31"/>
                    <a:pt x="123" y="36"/>
                    <a:pt x="128" y="39"/>
                  </a:cubicBezTo>
                  <a:cubicBezTo>
                    <a:pt x="132" y="42"/>
                    <a:pt x="126" y="45"/>
                    <a:pt x="129" y="48"/>
                  </a:cubicBezTo>
                  <a:cubicBezTo>
                    <a:pt x="129" y="48"/>
                    <a:pt x="129" y="50"/>
                    <a:pt x="132" y="45"/>
                  </a:cubicBezTo>
                  <a:close/>
                  <a:moveTo>
                    <a:pt x="87" y="126"/>
                  </a:moveTo>
                  <a:cubicBezTo>
                    <a:pt x="87" y="125"/>
                    <a:pt x="90" y="122"/>
                    <a:pt x="90" y="123"/>
                  </a:cubicBezTo>
                  <a:cubicBezTo>
                    <a:pt x="90" y="125"/>
                    <a:pt x="88" y="128"/>
                    <a:pt x="87" y="126"/>
                  </a:cubicBezTo>
                  <a:close/>
                  <a:moveTo>
                    <a:pt x="76" y="106"/>
                  </a:moveTo>
                  <a:cubicBezTo>
                    <a:pt x="76" y="103"/>
                    <a:pt x="76" y="103"/>
                    <a:pt x="76" y="103"/>
                  </a:cubicBezTo>
                  <a:cubicBezTo>
                    <a:pt x="75" y="104"/>
                    <a:pt x="75" y="106"/>
                    <a:pt x="76" y="106"/>
                  </a:cubicBezTo>
                  <a:close/>
                  <a:moveTo>
                    <a:pt x="32" y="210"/>
                  </a:moveTo>
                  <a:cubicBezTo>
                    <a:pt x="32" y="209"/>
                    <a:pt x="32" y="209"/>
                    <a:pt x="35" y="206"/>
                  </a:cubicBezTo>
                  <a:cubicBezTo>
                    <a:pt x="38" y="204"/>
                    <a:pt x="36" y="203"/>
                    <a:pt x="35" y="204"/>
                  </a:cubicBezTo>
                  <a:cubicBezTo>
                    <a:pt x="33" y="207"/>
                    <a:pt x="32" y="207"/>
                    <a:pt x="30" y="210"/>
                  </a:cubicBezTo>
                  <a:cubicBezTo>
                    <a:pt x="30" y="212"/>
                    <a:pt x="32" y="212"/>
                    <a:pt x="32" y="210"/>
                  </a:cubicBezTo>
                  <a:close/>
                  <a:moveTo>
                    <a:pt x="41" y="195"/>
                  </a:moveTo>
                  <a:cubicBezTo>
                    <a:pt x="39" y="193"/>
                    <a:pt x="41" y="192"/>
                    <a:pt x="41" y="193"/>
                  </a:cubicBezTo>
                  <a:cubicBezTo>
                    <a:pt x="43" y="195"/>
                    <a:pt x="41" y="196"/>
                    <a:pt x="41" y="195"/>
                  </a:cubicBezTo>
                  <a:close/>
                  <a:moveTo>
                    <a:pt x="44" y="190"/>
                  </a:moveTo>
                  <a:cubicBezTo>
                    <a:pt x="44" y="187"/>
                    <a:pt x="47" y="185"/>
                    <a:pt x="47" y="187"/>
                  </a:cubicBezTo>
                  <a:cubicBezTo>
                    <a:pt x="47" y="187"/>
                    <a:pt x="44" y="192"/>
                    <a:pt x="44" y="190"/>
                  </a:cubicBezTo>
                  <a:close/>
                  <a:moveTo>
                    <a:pt x="0" y="229"/>
                  </a:moveTo>
                  <a:cubicBezTo>
                    <a:pt x="0" y="228"/>
                    <a:pt x="1" y="229"/>
                    <a:pt x="1" y="231"/>
                  </a:cubicBezTo>
                  <a:cubicBezTo>
                    <a:pt x="1" y="231"/>
                    <a:pt x="0" y="231"/>
                    <a:pt x="0" y="229"/>
                  </a:cubicBezTo>
                  <a:close/>
                  <a:moveTo>
                    <a:pt x="3" y="229"/>
                  </a:moveTo>
                  <a:cubicBezTo>
                    <a:pt x="1" y="229"/>
                    <a:pt x="4" y="226"/>
                    <a:pt x="4" y="228"/>
                  </a:cubicBezTo>
                  <a:cubicBezTo>
                    <a:pt x="4" y="229"/>
                    <a:pt x="4" y="231"/>
                    <a:pt x="3" y="229"/>
                  </a:cubicBezTo>
                  <a:close/>
                  <a:moveTo>
                    <a:pt x="12" y="226"/>
                  </a:moveTo>
                  <a:cubicBezTo>
                    <a:pt x="11" y="224"/>
                    <a:pt x="12" y="224"/>
                    <a:pt x="14" y="224"/>
                  </a:cubicBezTo>
                  <a:cubicBezTo>
                    <a:pt x="14" y="226"/>
                    <a:pt x="12" y="226"/>
                    <a:pt x="12" y="226"/>
                  </a:cubicBezTo>
                  <a:close/>
                </a:path>
              </a:pathLst>
            </a:custGeom>
            <a:grpFill/>
            <a:ln w="6350" cmpd="sng">
              <a:solidFill>
                <a:schemeClr val="bg1"/>
              </a:solidFill>
              <a:round/>
              <a:headEnd/>
              <a:tailEnd/>
            </a:ln>
          </p:spPr>
          <p:txBody>
            <a:bodyPr/>
            <a:lstStyle/>
            <a:p>
              <a:endParaRPr lang="en-GB" sz="1539" dirty="0"/>
            </a:p>
          </p:txBody>
        </p:sp>
        <p:sp>
          <p:nvSpPr>
            <p:cNvPr id="610" name="Freeform 237"/>
            <p:cNvSpPr>
              <a:spLocks noEditPoints="1"/>
            </p:cNvSpPr>
            <p:nvPr/>
          </p:nvSpPr>
          <p:spPr bwMode="auto">
            <a:xfrm>
              <a:off x="5431704" y="2102349"/>
              <a:ext cx="4235476" cy="1724045"/>
            </a:xfrm>
            <a:custGeom>
              <a:avLst/>
              <a:gdLst/>
              <a:ahLst/>
              <a:cxnLst>
                <a:cxn ang="0">
                  <a:pos x="404" y="136"/>
                </a:cxn>
                <a:cxn ang="0">
                  <a:pos x="273" y="177"/>
                </a:cxn>
                <a:cxn ang="0">
                  <a:pos x="361" y="90"/>
                </a:cxn>
                <a:cxn ang="0">
                  <a:pos x="278" y="138"/>
                </a:cxn>
                <a:cxn ang="0">
                  <a:pos x="227" y="31"/>
                </a:cxn>
                <a:cxn ang="0">
                  <a:pos x="217" y="29"/>
                </a:cxn>
                <a:cxn ang="0">
                  <a:pos x="343" y="18"/>
                </a:cxn>
                <a:cxn ang="0">
                  <a:pos x="328" y="25"/>
                </a:cxn>
                <a:cxn ang="0">
                  <a:pos x="297" y="32"/>
                </a:cxn>
                <a:cxn ang="0">
                  <a:pos x="314" y="31"/>
                </a:cxn>
                <a:cxn ang="0">
                  <a:pos x="285" y="12"/>
                </a:cxn>
                <a:cxn ang="0">
                  <a:pos x="291" y="14"/>
                </a:cxn>
                <a:cxn ang="0">
                  <a:pos x="288" y="20"/>
                </a:cxn>
                <a:cxn ang="0">
                  <a:pos x="276" y="23"/>
                </a:cxn>
                <a:cxn ang="0">
                  <a:pos x="1351" y="247"/>
                </a:cxn>
                <a:cxn ang="0">
                  <a:pos x="1184" y="200"/>
                </a:cxn>
                <a:cxn ang="0">
                  <a:pos x="902" y="164"/>
                </a:cxn>
                <a:cxn ang="0">
                  <a:pos x="734" y="116"/>
                </a:cxn>
                <a:cxn ang="0">
                  <a:pos x="570" y="104"/>
                </a:cxn>
                <a:cxn ang="0">
                  <a:pos x="474" y="154"/>
                </a:cxn>
                <a:cxn ang="0">
                  <a:pos x="457" y="217"/>
                </a:cxn>
                <a:cxn ang="0">
                  <a:pos x="381" y="169"/>
                </a:cxn>
                <a:cxn ang="0">
                  <a:pos x="214" y="233"/>
                </a:cxn>
                <a:cxn ang="0">
                  <a:pos x="144" y="275"/>
                </a:cxn>
                <a:cxn ang="0">
                  <a:pos x="90" y="191"/>
                </a:cxn>
                <a:cxn ang="0">
                  <a:pos x="84" y="250"/>
                </a:cxn>
                <a:cxn ang="0">
                  <a:pos x="80" y="306"/>
                </a:cxn>
                <a:cxn ang="0">
                  <a:pos x="67" y="332"/>
                </a:cxn>
                <a:cxn ang="0">
                  <a:pos x="87" y="380"/>
                </a:cxn>
                <a:cxn ang="0">
                  <a:pos x="109" y="422"/>
                </a:cxn>
                <a:cxn ang="0">
                  <a:pos x="163" y="455"/>
                </a:cxn>
                <a:cxn ang="0">
                  <a:pos x="148" y="492"/>
                </a:cxn>
                <a:cxn ang="0">
                  <a:pos x="172" y="528"/>
                </a:cxn>
                <a:cxn ang="0">
                  <a:pos x="220" y="548"/>
                </a:cxn>
                <a:cxn ang="0">
                  <a:pos x="217" y="469"/>
                </a:cxn>
                <a:cxn ang="0">
                  <a:pos x="329" y="432"/>
                </a:cxn>
                <a:cxn ang="0">
                  <a:pos x="472" y="425"/>
                </a:cxn>
                <a:cxn ang="0">
                  <a:pos x="623" y="433"/>
                </a:cxn>
                <a:cxn ang="0">
                  <a:pos x="798" y="419"/>
                </a:cxn>
                <a:cxn ang="0">
                  <a:pos x="899" y="508"/>
                </a:cxn>
                <a:cxn ang="0">
                  <a:pos x="900" y="534"/>
                </a:cxn>
                <a:cxn ang="0">
                  <a:pos x="957" y="401"/>
                </a:cxn>
                <a:cxn ang="0">
                  <a:pos x="1013" y="334"/>
                </a:cxn>
                <a:cxn ang="0">
                  <a:pos x="1121" y="329"/>
                </a:cxn>
                <a:cxn ang="0">
                  <a:pos x="1146" y="326"/>
                </a:cxn>
                <a:cxn ang="0">
                  <a:pos x="1273" y="256"/>
                </a:cxn>
                <a:cxn ang="0">
                  <a:pos x="978" y="489"/>
                </a:cxn>
                <a:cxn ang="0">
                  <a:pos x="984" y="441"/>
                </a:cxn>
                <a:cxn ang="0">
                  <a:pos x="975" y="407"/>
                </a:cxn>
                <a:cxn ang="0">
                  <a:pos x="1025" y="503"/>
                </a:cxn>
                <a:cxn ang="0">
                  <a:pos x="1066" y="464"/>
                </a:cxn>
                <a:cxn ang="0">
                  <a:pos x="1080" y="446"/>
                </a:cxn>
                <a:cxn ang="0">
                  <a:pos x="25" y="390"/>
                </a:cxn>
                <a:cxn ang="0">
                  <a:pos x="937" y="393"/>
                </a:cxn>
                <a:cxn ang="0">
                  <a:pos x="1274" y="175"/>
                </a:cxn>
                <a:cxn ang="0">
                  <a:pos x="1018" y="107"/>
                </a:cxn>
                <a:cxn ang="0">
                  <a:pos x="946" y="118"/>
                </a:cxn>
                <a:cxn ang="0">
                  <a:pos x="870" y="149"/>
                </a:cxn>
                <a:cxn ang="0">
                  <a:pos x="739" y="121"/>
                </a:cxn>
                <a:cxn ang="0">
                  <a:pos x="638" y="35"/>
                </a:cxn>
                <a:cxn ang="0">
                  <a:pos x="600" y="29"/>
                </a:cxn>
                <a:cxn ang="0">
                  <a:pos x="571" y="14"/>
                </a:cxn>
              </a:cxnLst>
              <a:rect l="0" t="0" r="r" b="b"/>
              <a:pathLst>
                <a:path w="1359" h="553">
                  <a:moveTo>
                    <a:pt x="314" y="189"/>
                  </a:moveTo>
                  <a:cubicBezTo>
                    <a:pt x="314" y="189"/>
                    <a:pt x="319" y="189"/>
                    <a:pt x="317" y="192"/>
                  </a:cubicBezTo>
                  <a:cubicBezTo>
                    <a:pt x="317" y="194"/>
                    <a:pt x="325" y="192"/>
                    <a:pt x="325" y="191"/>
                  </a:cubicBezTo>
                  <a:cubicBezTo>
                    <a:pt x="326" y="189"/>
                    <a:pt x="320" y="188"/>
                    <a:pt x="316" y="183"/>
                  </a:cubicBezTo>
                  <a:cubicBezTo>
                    <a:pt x="313" y="180"/>
                    <a:pt x="313" y="182"/>
                    <a:pt x="311" y="183"/>
                  </a:cubicBezTo>
                  <a:cubicBezTo>
                    <a:pt x="308" y="183"/>
                    <a:pt x="313" y="186"/>
                    <a:pt x="309" y="185"/>
                  </a:cubicBezTo>
                  <a:cubicBezTo>
                    <a:pt x="308" y="185"/>
                    <a:pt x="308" y="186"/>
                    <a:pt x="311" y="189"/>
                  </a:cubicBezTo>
                  <a:cubicBezTo>
                    <a:pt x="313" y="191"/>
                    <a:pt x="314" y="191"/>
                    <a:pt x="314" y="189"/>
                  </a:cubicBezTo>
                  <a:close/>
                  <a:moveTo>
                    <a:pt x="404" y="136"/>
                  </a:moveTo>
                  <a:cubicBezTo>
                    <a:pt x="398" y="138"/>
                    <a:pt x="396" y="144"/>
                    <a:pt x="409" y="143"/>
                  </a:cubicBezTo>
                  <a:cubicBezTo>
                    <a:pt x="419" y="141"/>
                    <a:pt x="410" y="133"/>
                    <a:pt x="404" y="136"/>
                  </a:cubicBezTo>
                  <a:close/>
                  <a:moveTo>
                    <a:pt x="290" y="168"/>
                  </a:moveTo>
                  <a:cubicBezTo>
                    <a:pt x="287" y="163"/>
                    <a:pt x="282" y="164"/>
                    <a:pt x="285" y="154"/>
                  </a:cubicBezTo>
                  <a:cubicBezTo>
                    <a:pt x="287" y="144"/>
                    <a:pt x="297" y="144"/>
                    <a:pt x="290" y="139"/>
                  </a:cubicBezTo>
                  <a:cubicBezTo>
                    <a:pt x="282" y="136"/>
                    <a:pt x="288" y="138"/>
                    <a:pt x="274" y="139"/>
                  </a:cubicBezTo>
                  <a:cubicBezTo>
                    <a:pt x="261" y="141"/>
                    <a:pt x="271" y="143"/>
                    <a:pt x="264" y="146"/>
                  </a:cubicBezTo>
                  <a:cubicBezTo>
                    <a:pt x="258" y="149"/>
                    <a:pt x="265" y="147"/>
                    <a:pt x="262" y="154"/>
                  </a:cubicBezTo>
                  <a:cubicBezTo>
                    <a:pt x="259" y="160"/>
                    <a:pt x="256" y="152"/>
                    <a:pt x="255" y="158"/>
                  </a:cubicBezTo>
                  <a:cubicBezTo>
                    <a:pt x="252" y="164"/>
                    <a:pt x="252" y="166"/>
                    <a:pt x="259" y="166"/>
                  </a:cubicBezTo>
                  <a:cubicBezTo>
                    <a:pt x="268" y="166"/>
                    <a:pt x="255" y="168"/>
                    <a:pt x="264" y="172"/>
                  </a:cubicBezTo>
                  <a:cubicBezTo>
                    <a:pt x="271" y="177"/>
                    <a:pt x="265" y="163"/>
                    <a:pt x="270" y="169"/>
                  </a:cubicBezTo>
                  <a:cubicBezTo>
                    <a:pt x="274" y="175"/>
                    <a:pt x="262" y="175"/>
                    <a:pt x="273" y="177"/>
                  </a:cubicBezTo>
                  <a:cubicBezTo>
                    <a:pt x="282" y="178"/>
                    <a:pt x="276" y="180"/>
                    <a:pt x="285" y="180"/>
                  </a:cubicBezTo>
                  <a:cubicBezTo>
                    <a:pt x="293" y="180"/>
                    <a:pt x="294" y="183"/>
                    <a:pt x="302" y="178"/>
                  </a:cubicBezTo>
                  <a:cubicBezTo>
                    <a:pt x="305" y="177"/>
                    <a:pt x="291" y="174"/>
                    <a:pt x="290" y="168"/>
                  </a:cubicBezTo>
                  <a:close/>
                  <a:moveTo>
                    <a:pt x="299" y="136"/>
                  </a:moveTo>
                  <a:cubicBezTo>
                    <a:pt x="299" y="133"/>
                    <a:pt x="303" y="136"/>
                    <a:pt x="305" y="130"/>
                  </a:cubicBezTo>
                  <a:cubicBezTo>
                    <a:pt x="306" y="126"/>
                    <a:pt x="311" y="127"/>
                    <a:pt x="311" y="124"/>
                  </a:cubicBezTo>
                  <a:cubicBezTo>
                    <a:pt x="311" y="121"/>
                    <a:pt x="311" y="121"/>
                    <a:pt x="322" y="118"/>
                  </a:cubicBezTo>
                  <a:cubicBezTo>
                    <a:pt x="331" y="115"/>
                    <a:pt x="320" y="115"/>
                    <a:pt x="335" y="107"/>
                  </a:cubicBezTo>
                  <a:cubicBezTo>
                    <a:pt x="351" y="101"/>
                    <a:pt x="376" y="98"/>
                    <a:pt x="389" y="91"/>
                  </a:cubicBezTo>
                  <a:cubicBezTo>
                    <a:pt x="401" y="85"/>
                    <a:pt x="387" y="79"/>
                    <a:pt x="375" y="84"/>
                  </a:cubicBezTo>
                  <a:cubicBezTo>
                    <a:pt x="363" y="87"/>
                    <a:pt x="370" y="87"/>
                    <a:pt x="361" y="90"/>
                  </a:cubicBezTo>
                  <a:cubicBezTo>
                    <a:pt x="352" y="93"/>
                    <a:pt x="358" y="88"/>
                    <a:pt x="348" y="93"/>
                  </a:cubicBezTo>
                  <a:cubicBezTo>
                    <a:pt x="337" y="98"/>
                    <a:pt x="343" y="91"/>
                    <a:pt x="332" y="93"/>
                  </a:cubicBezTo>
                  <a:cubicBezTo>
                    <a:pt x="323" y="93"/>
                    <a:pt x="332" y="96"/>
                    <a:pt x="326" y="96"/>
                  </a:cubicBezTo>
                  <a:cubicBezTo>
                    <a:pt x="320" y="96"/>
                    <a:pt x="306" y="101"/>
                    <a:pt x="303" y="107"/>
                  </a:cubicBezTo>
                  <a:cubicBezTo>
                    <a:pt x="299" y="112"/>
                    <a:pt x="300" y="105"/>
                    <a:pt x="296" y="109"/>
                  </a:cubicBezTo>
                  <a:cubicBezTo>
                    <a:pt x="291" y="113"/>
                    <a:pt x="293" y="107"/>
                    <a:pt x="290" y="110"/>
                  </a:cubicBezTo>
                  <a:cubicBezTo>
                    <a:pt x="285" y="113"/>
                    <a:pt x="293" y="113"/>
                    <a:pt x="290" y="115"/>
                  </a:cubicBezTo>
                  <a:cubicBezTo>
                    <a:pt x="285" y="116"/>
                    <a:pt x="294" y="118"/>
                    <a:pt x="288" y="118"/>
                  </a:cubicBezTo>
                  <a:cubicBezTo>
                    <a:pt x="282" y="119"/>
                    <a:pt x="285" y="126"/>
                    <a:pt x="278" y="129"/>
                  </a:cubicBezTo>
                  <a:cubicBezTo>
                    <a:pt x="270" y="132"/>
                    <a:pt x="268" y="135"/>
                    <a:pt x="274" y="135"/>
                  </a:cubicBezTo>
                  <a:cubicBezTo>
                    <a:pt x="281" y="133"/>
                    <a:pt x="270" y="139"/>
                    <a:pt x="278" y="138"/>
                  </a:cubicBezTo>
                  <a:cubicBezTo>
                    <a:pt x="285" y="135"/>
                    <a:pt x="285" y="135"/>
                    <a:pt x="291" y="139"/>
                  </a:cubicBezTo>
                  <a:cubicBezTo>
                    <a:pt x="293" y="141"/>
                    <a:pt x="299" y="141"/>
                    <a:pt x="299" y="136"/>
                  </a:cubicBezTo>
                  <a:close/>
                  <a:moveTo>
                    <a:pt x="207" y="23"/>
                  </a:moveTo>
                  <a:cubicBezTo>
                    <a:pt x="211" y="23"/>
                    <a:pt x="211" y="26"/>
                    <a:pt x="215" y="25"/>
                  </a:cubicBezTo>
                  <a:cubicBezTo>
                    <a:pt x="221" y="21"/>
                    <a:pt x="221" y="20"/>
                    <a:pt x="227" y="21"/>
                  </a:cubicBezTo>
                  <a:cubicBezTo>
                    <a:pt x="232" y="23"/>
                    <a:pt x="235" y="21"/>
                    <a:pt x="226" y="18"/>
                  </a:cubicBezTo>
                  <a:cubicBezTo>
                    <a:pt x="215" y="17"/>
                    <a:pt x="223" y="20"/>
                    <a:pt x="215" y="20"/>
                  </a:cubicBezTo>
                  <a:cubicBezTo>
                    <a:pt x="206" y="21"/>
                    <a:pt x="198" y="23"/>
                    <a:pt x="204" y="25"/>
                  </a:cubicBezTo>
                  <a:cubicBezTo>
                    <a:pt x="207" y="25"/>
                    <a:pt x="206" y="25"/>
                    <a:pt x="207" y="23"/>
                  </a:cubicBezTo>
                  <a:close/>
                  <a:moveTo>
                    <a:pt x="223" y="29"/>
                  </a:moveTo>
                  <a:cubicBezTo>
                    <a:pt x="227" y="28"/>
                    <a:pt x="221" y="32"/>
                    <a:pt x="227" y="31"/>
                  </a:cubicBezTo>
                  <a:cubicBezTo>
                    <a:pt x="233" y="29"/>
                    <a:pt x="232" y="32"/>
                    <a:pt x="235" y="29"/>
                  </a:cubicBezTo>
                  <a:cubicBezTo>
                    <a:pt x="236" y="28"/>
                    <a:pt x="230" y="29"/>
                    <a:pt x="232" y="28"/>
                  </a:cubicBezTo>
                  <a:cubicBezTo>
                    <a:pt x="235" y="26"/>
                    <a:pt x="238" y="28"/>
                    <a:pt x="239" y="25"/>
                  </a:cubicBezTo>
                  <a:cubicBezTo>
                    <a:pt x="242" y="23"/>
                    <a:pt x="244" y="25"/>
                    <a:pt x="252" y="23"/>
                  </a:cubicBezTo>
                  <a:cubicBezTo>
                    <a:pt x="259" y="21"/>
                    <a:pt x="255" y="18"/>
                    <a:pt x="249" y="20"/>
                  </a:cubicBezTo>
                  <a:cubicBezTo>
                    <a:pt x="242" y="21"/>
                    <a:pt x="252" y="18"/>
                    <a:pt x="246" y="18"/>
                  </a:cubicBezTo>
                  <a:cubicBezTo>
                    <a:pt x="239" y="17"/>
                    <a:pt x="233" y="20"/>
                    <a:pt x="235" y="20"/>
                  </a:cubicBezTo>
                  <a:cubicBezTo>
                    <a:pt x="238" y="21"/>
                    <a:pt x="239" y="25"/>
                    <a:pt x="230" y="25"/>
                  </a:cubicBezTo>
                  <a:cubicBezTo>
                    <a:pt x="223" y="25"/>
                    <a:pt x="220" y="25"/>
                    <a:pt x="223" y="26"/>
                  </a:cubicBezTo>
                  <a:cubicBezTo>
                    <a:pt x="227" y="28"/>
                    <a:pt x="223" y="28"/>
                    <a:pt x="220" y="28"/>
                  </a:cubicBezTo>
                  <a:cubicBezTo>
                    <a:pt x="217" y="26"/>
                    <a:pt x="212" y="26"/>
                    <a:pt x="217" y="29"/>
                  </a:cubicBezTo>
                  <a:cubicBezTo>
                    <a:pt x="220" y="31"/>
                    <a:pt x="220" y="29"/>
                    <a:pt x="223" y="29"/>
                  </a:cubicBezTo>
                  <a:close/>
                  <a:moveTo>
                    <a:pt x="271" y="28"/>
                  </a:moveTo>
                  <a:cubicBezTo>
                    <a:pt x="268" y="25"/>
                    <a:pt x="267" y="25"/>
                    <a:pt x="261" y="28"/>
                  </a:cubicBezTo>
                  <a:cubicBezTo>
                    <a:pt x="256" y="29"/>
                    <a:pt x="276" y="32"/>
                    <a:pt x="271" y="28"/>
                  </a:cubicBezTo>
                  <a:close/>
                  <a:moveTo>
                    <a:pt x="246" y="14"/>
                  </a:moveTo>
                  <a:cubicBezTo>
                    <a:pt x="249" y="11"/>
                    <a:pt x="253" y="12"/>
                    <a:pt x="249" y="14"/>
                  </a:cubicBezTo>
                  <a:cubicBezTo>
                    <a:pt x="246" y="15"/>
                    <a:pt x="241" y="17"/>
                    <a:pt x="246" y="14"/>
                  </a:cubicBezTo>
                  <a:close/>
                  <a:moveTo>
                    <a:pt x="352" y="20"/>
                  </a:moveTo>
                  <a:cubicBezTo>
                    <a:pt x="360" y="18"/>
                    <a:pt x="364" y="20"/>
                    <a:pt x="364" y="15"/>
                  </a:cubicBezTo>
                  <a:cubicBezTo>
                    <a:pt x="364" y="12"/>
                    <a:pt x="357" y="11"/>
                    <a:pt x="354" y="14"/>
                  </a:cubicBezTo>
                  <a:cubicBezTo>
                    <a:pt x="352" y="17"/>
                    <a:pt x="349" y="14"/>
                    <a:pt x="343" y="18"/>
                  </a:cubicBezTo>
                  <a:cubicBezTo>
                    <a:pt x="338" y="20"/>
                    <a:pt x="344" y="21"/>
                    <a:pt x="352" y="20"/>
                  </a:cubicBezTo>
                  <a:close/>
                  <a:moveTo>
                    <a:pt x="338" y="4"/>
                  </a:moveTo>
                  <a:cubicBezTo>
                    <a:pt x="343" y="3"/>
                    <a:pt x="354" y="3"/>
                    <a:pt x="352" y="4"/>
                  </a:cubicBezTo>
                  <a:cubicBezTo>
                    <a:pt x="349" y="7"/>
                    <a:pt x="337" y="4"/>
                    <a:pt x="338" y="4"/>
                  </a:cubicBezTo>
                  <a:close/>
                  <a:moveTo>
                    <a:pt x="305" y="3"/>
                  </a:moveTo>
                  <a:cubicBezTo>
                    <a:pt x="306" y="0"/>
                    <a:pt x="317" y="0"/>
                    <a:pt x="317" y="3"/>
                  </a:cubicBezTo>
                  <a:cubicBezTo>
                    <a:pt x="316" y="4"/>
                    <a:pt x="303" y="6"/>
                    <a:pt x="305" y="3"/>
                  </a:cubicBezTo>
                  <a:close/>
                  <a:moveTo>
                    <a:pt x="329" y="17"/>
                  </a:moveTo>
                  <a:cubicBezTo>
                    <a:pt x="334" y="17"/>
                    <a:pt x="341" y="11"/>
                    <a:pt x="328" y="14"/>
                  </a:cubicBezTo>
                  <a:cubicBezTo>
                    <a:pt x="317" y="17"/>
                    <a:pt x="325" y="18"/>
                    <a:pt x="329" y="17"/>
                  </a:cubicBezTo>
                  <a:close/>
                  <a:moveTo>
                    <a:pt x="328" y="25"/>
                  </a:moveTo>
                  <a:cubicBezTo>
                    <a:pt x="334" y="26"/>
                    <a:pt x="332" y="23"/>
                    <a:pt x="337" y="23"/>
                  </a:cubicBezTo>
                  <a:cubicBezTo>
                    <a:pt x="341" y="23"/>
                    <a:pt x="340" y="14"/>
                    <a:pt x="331" y="18"/>
                  </a:cubicBezTo>
                  <a:cubicBezTo>
                    <a:pt x="322" y="21"/>
                    <a:pt x="319" y="14"/>
                    <a:pt x="316" y="21"/>
                  </a:cubicBezTo>
                  <a:cubicBezTo>
                    <a:pt x="313" y="29"/>
                    <a:pt x="322" y="23"/>
                    <a:pt x="328" y="25"/>
                  </a:cubicBezTo>
                  <a:close/>
                  <a:moveTo>
                    <a:pt x="241" y="29"/>
                  </a:moveTo>
                  <a:cubicBezTo>
                    <a:pt x="246" y="28"/>
                    <a:pt x="246" y="29"/>
                    <a:pt x="242" y="31"/>
                  </a:cubicBezTo>
                  <a:cubicBezTo>
                    <a:pt x="239" y="34"/>
                    <a:pt x="236" y="29"/>
                    <a:pt x="241" y="29"/>
                  </a:cubicBezTo>
                  <a:close/>
                  <a:moveTo>
                    <a:pt x="246" y="32"/>
                  </a:moveTo>
                  <a:cubicBezTo>
                    <a:pt x="250" y="29"/>
                    <a:pt x="258" y="34"/>
                    <a:pt x="252" y="34"/>
                  </a:cubicBezTo>
                  <a:cubicBezTo>
                    <a:pt x="246" y="34"/>
                    <a:pt x="239" y="34"/>
                    <a:pt x="246" y="32"/>
                  </a:cubicBezTo>
                  <a:close/>
                  <a:moveTo>
                    <a:pt x="297" y="32"/>
                  </a:moveTo>
                  <a:cubicBezTo>
                    <a:pt x="302" y="32"/>
                    <a:pt x="299" y="26"/>
                    <a:pt x="296" y="28"/>
                  </a:cubicBezTo>
                  <a:cubicBezTo>
                    <a:pt x="293" y="28"/>
                    <a:pt x="288" y="26"/>
                    <a:pt x="288" y="29"/>
                  </a:cubicBezTo>
                  <a:cubicBezTo>
                    <a:pt x="287" y="34"/>
                    <a:pt x="291" y="31"/>
                    <a:pt x="297" y="32"/>
                  </a:cubicBezTo>
                  <a:close/>
                  <a:moveTo>
                    <a:pt x="305" y="31"/>
                  </a:moveTo>
                  <a:cubicBezTo>
                    <a:pt x="309" y="32"/>
                    <a:pt x="303" y="28"/>
                    <a:pt x="311" y="28"/>
                  </a:cubicBezTo>
                  <a:cubicBezTo>
                    <a:pt x="317" y="28"/>
                    <a:pt x="317" y="26"/>
                    <a:pt x="309" y="25"/>
                  </a:cubicBezTo>
                  <a:cubicBezTo>
                    <a:pt x="303" y="25"/>
                    <a:pt x="296" y="25"/>
                    <a:pt x="299" y="28"/>
                  </a:cubicBezTo>
                  <a:cubicBezTo>
                    <a:pt x="300" y="29"/>
                    <a:pt x="300" y="29"/>
                    <a:pt x="305" y="31"/>
                  </a:cubicBezTo>
                  <a:close/>
                  <a:moveTo>
                    <a:pt x="313" y="31"/>
                  </a:moveTo>
                  <a:cubicBezTo>
                    <a:pt x="308" y="34"/>
                    <a:pt x="314" y="34"/>
                    <a:pt x="319" y="34"/>
                  </a:cubicBezTo>
                  <a:cubicBezTo>
                    <a:pt x="325" y="32"/>
                    <a:pt x="319" y="31"/>
                    <a:pt x="314" y="31"/>
                  </a:cubicBezTo>
                  <a:cubicBezTo>
                    <a:pt x="313" y="31"/>
                    <a:pt x="313" y="31"/>
                    <a:pt x="313" y="31"/>
                  </a:cubicBezTo>
                  <a:close/>
                  <a:moveTo>
                    <a:pt x="299" y="9"/>
                  </a:moveTo>
                  <a:cubicBezTo>
                    <a:pt x="302" y="9"/>
                    <a:pt x="303" y="9"/>
                    <a:pt x="308" y="9"/>
                  </a:cubicBezTo>
                  <a:cubicBezTo>
                    <a:pt x="313" y="9"/>
                    <a:pt x="309" y="9"/>
                    <a:pt x="305" y="7"/>
                  </a:cubicBezTo>
                  <a:cubicBezTo>
                    <a:pt x="300" y="6"/>
                    <a:pt x="302" y="6"/>
                    <a:pt x="297" y="7"/>
                  </a:cubicBezTo>
                  <a:cubicBezTo>
                    <a:pt x="294" y="9"/>
                    <a:pt x="294" y="9"/>
                    <a:pt x="299" y="9"/>
                  </a:cubicBezTo>
                  <a:close/>
                  <a:moveTo>
                    <a:pt x="293" y="12"/>
                  </a:moveTo>
                  <a:cubicBezTo>
                    <a:pt x="294" y="14"/>
                    <a:pt x="296" y="12"/>
                    <a:pt x="303" y="11"/>
                  </a:cubicBezTo>
                  <a:cubicBezTo>
                    <a:pt x="306" y="11"/>
                    <a:pt x="299" y="9"/>
                    <a:pt x="294" y="9"/>
                  </a:cubicBezTo>
                  <a:cubicBezTo>
                    <a:pt x="288" y="9"/>
                    <a:pt x="296" y="12"/>
                    <a:pt x="291" y="11"/>
                  </a:cubicBezTo>
                  <a:cubicBezTo>
                    <a:pt x="288" y="11"/>
                    <a:pt x="284" y="11"/>
                    <a:pt x="285" y="12"/>
                  </a:cubicBezTo>
                  <a:cubicBezTo>
                    <a:pt x="288" y="14"/>
                    <a:pt x="288" y="11"/>
                    <a:pt x="293" y="12"/>
                  </a:cubicBezTo>
                  <a:close/>
                  <a:moveTo>
                    <a:pt x="305" y="14"/>
                  </a:moveTo>
                  <a:cubicBezTo>
                    <a:pt x="306" y="14"/>
                    <a:pt x="313" y="15"/>
                    <a:pt x="311" y="17"/>
                  </a:cubicBezTo>
                  <a:cubicBezTo>
                    <a:pt x="308" y="17"/>
                    <a:pt x="303" y="15"/>
                    <a:pt x="305" y="14"/>
                  </a:cubicBezTo>
                  <a:close/>
                  <a:moveTo>
                    <a:pt x="313" y="20"/>
                  </a:moveTo>
                  <a:cubicBezTo>
                    <a:pt x="314" y="20"/>
                    <a:pt x="316" y="17"/>
                    <a:pt x="308" y="18"/>
                  </a:cubicBezTo>
                  <a:cubicBezTo>
                    <a:pt x="300" y="20"/>
                    <a:pt x="309" y="20"/>
                    <a:pt x="313" y="20"/>
                  </a:cubicBezTo>
                  <a:close/>
                  <a:moveTo>
                    <a:pt x="296" y="17"/>
                  </a:moveTo>
                  <a:cubicBezTo>
                    <a:pt x="299" y="17"/>
                    <a:pt x="299" y="18"/>
                    <a:pt x="305" y="18"/>
                  </a:cubicBezTo>
                  <a:cubicBezTo>
                    <a:pt x="311" y="17"/>
                    <a:pt x="306" y="17"/>
                    <a:pt x="303" y="15"/>
                  </a:cubicBezTo>
                  <a:cubicBezTo>
                    <a:pt x="299" y="15"/>
                    <a:pt x="293" y="14"/>
                    <a:pt x="291" y="14"/>
                  </a:cubicBezTo>
                  <a:cubicBezTo>
                    <a:pt x="290" y="15"/>
                    <a:pt x="294" y="15"/>
                    <a:pt x="296" y="17"/>
                  </a:cubicBezTo>
                  <a:close/>
                  <a:moveTo>
                    <a:pt x="284" y="17"/>
                  </a:moveTo>
                  <a:cubicBezTo>
                    <a:pt x="287" y="17"/>
                    <a:pt x="282" y="17"/>
                    <a:pt x="290" y="18"/>
                  </a:cubicBezTo>
                  <a:cubicBezTo>
                    <a:pt x="299" y="20"/>
                    <a:pt x="297" y="21"/>
                    <a:pt x="302" y="20"/>
                  </a:cubicBezTo>
                  <a:cubicBezTo>
                    <a:pt x="305" y="18"/>
                    <a:pt x="302" y="20"/>
                    <a:pt x="299" y="18"/>
                  </a:cubicBezTo>
                  <a:cubicBezTo>
                    <a:pt x="294" y="17"/>
                    <a:pt x="291" y="15"/>
                    <a:pt x="287" y="15"/>
                  </a:cubicBezTo>
                  <a:cubicBezTo>
                    <a:pt x="284" y="17"/>
                    <a:pt x="281" y="12"/>
                    <a:pt x="278" y="15"/>
                  </a:cubicBezTo>
                  <a:cubicBezTo>
                    <a:pt x="276" y="17"/>
                    <a:pt x="281" y="15"/>
                    <a:pt x="284" y="17"/>
                  </a:cubicBezTo>
                  <a:close/>
                  <a:moveTo>
                    <a:pt x="278" y="20"/>
                  </a:moveTo>
                  <a:cubicBezTo>
                    <a:pt x="281" y="20"/>
                    <a:pt x="279" y="21"/>
                    <a:pt x="282" y="20"/>
                  </a:cubicBezTo>
                  <a:cubicBezTo>
                    <a:pt x="285" y="20"/>
                    <a:pt x="290" y="20"/>
                    <a:pt x="288" y="20"/>
                  </a:cubicBezTo>
                  <a:cubicBezTo>
                    <a:pt x="287" y="20"/>
                    <a:pt x="282" y="17"/>
                    <a:pt x="281" y="18"/>
                  </a:cubicBezTo>
                  <a:cubicBezTo>
                    <a:pt x="279" y="20"/>
                    <a:pt x="276" y="17"/>
                    <a:pt x="273" y="18"/>
                  </a:cubicBezTo>
                  <a:cubicBezTo>
                    <a:pt x="273" y="20"/>
                    <a:pt x="274" y="20"/>
                    <a:pt x="278" y="20"/>
                  </a:cubicBezTo>
                  <a:close/>
                  <a:moveTo>
                    <a:pt x="296" y="21"/>
                  </a:moveTo>
                  <a:cubicBezTo>
                    <a:pt x="299" y="21"/>
                    <a:pt x="294" y="20"/>
                    <a:pt x="291" y="20"/>
                  </a:cubicBezTo>
                  <a:cubicBezTo>
                    <a:pt x="287" y="20"/>
                    <a:pt x="285" y="21"/>
                    <a:pt x="287" y="21"/>
                  </a:cubicBezTo>
                  <a:cubicBezTo>
                    <a:pt x="288" y="23"/>
                    <a:pt x="293" y="21"/>
                    <a:pt x="296" y="21"/>
                  </a:cubicBezTo>
                  <a:close/>
                  <a:moveTo>
                    <a:pt x="302" y="23"/>
                  </a:moveTo>
                  <a:cubicBezTo>
                    <a:pt x="297" y="23"/>
                    <a:pt x="302" y="21"/>
                    <a:pt x="305" y="21"/>
                  </a:cubicBezTo>
                  <a:cubicBezTo>
                    <a:pt x="306" y="21"/>
                    <a:pt x="306" y="25"/>
                    <a:pt x="302" y="23"/>
                  </a:cubicBezTo>
                  <a:close/>
                  <a:moveTo>
                    <a:pt x="276" y="23"/>
                  </a:moveTo>
                  <a:cubicBezTo>
                    <a:pt x="274" y="21"/>
                    <a:pt x="271" y="23"/>
                    <a:pt x="273" y="23"/>
                  </a:cubicBezTo>
                  <a:cubicBezTo>
                    <a:pt x="274" y="25"/>
                    <a:pt x="270" y="26"/>
                    <a:pt x="276" y="25"/>
                  </a:cubicBezTo>
                  <a:cubicBezTo>
                    <a:pt x="279" y="25"/>
                    <a:pt x="278" y="25"/>
                    <a:pt x="276" y="23"/>
                  </a:cubicBezTo>
                  <a:close/>
                  <a:moveTo>
                    <a:pt x="1273" y="256"/>
                  </a:moveTo>
                  <a:cubicBezTo>
                    <a:pt x="1273" y="256"/>
                    <a:pt x="1273" y="256"/>
                    <a:pt x="1273" y="256"/>
                  </a:cubicBezTo>
                  <a:cubicBezTo>
                    <a:pt x="1278" y="252"/>
                    <a:pt x="1278" y="252"/>
                    <a:pt x="1275" y="247"/>
                  </a:cubicBezTo>
                  <a:cubicBezTo>
                    <a:pt x="1270" y="242"/>
                    <a:pt x="1280" y="241"/>
                    <a:pt x="1283" y="250"/>
                  </a:cubicBezTo>
                  <a:cubicBezTo>
                    <a:pt x="1287" y="259"/>
                    <a:pt x="1301" y="244"/>
                    <a:pt x="1305" y="256"/>
                  </a:cubicBezTo>
                  <a:cubicBezTo>
                    <a:pt x="1311" y="269"/>
                    <a:pt x="1316" y="261"/>
                    <a:pt x="1321" y="267"/>
                  </a:cubicBezTo>
                  <a:cubicBezTo>
                    <a:pt x="1324" y="273"/>
                    <a:pt x="1334" y="267"/>
                    <a:pt x="1334" y="258"/>
                  </a:cubicBezTo>
                  <a:cubicBezTo>
                    <a:pt x="1334" y="247"/>
                    <a:pt x="1343" y="255"/>
                    <a:pt x="1351" y="247"/>
                  </a:cubicBezTo>
                  <a:cubicBezTo>
                    <a:pt x="1359" y="237"/>
                    <a:pt x="1348" y="245"/>
                    <a:pt x="1342" y="236"/>
                  </a:cubicBezTo>
                  <a:cubicBezTo>
                    <a:pt x="1337" y="230"/>
                    <a:pt x="1330" y="230"/>
                    <a:pt x="1321" y="230"/>
                  </a:cubicBezTo>
                  <a:cubicBezTo>
                    <a:pt x="1310" y="230"/>
                    <a:pt x="1330" y="247"/>
                    <a:pt x="1318" y="239"/>
                  </a:cubicBezTo>
                  <a:cubicBezTo>
                    <a:pt x="1305" y="233"/>
                    <a:pt x="1324" y="228"/>
                    <a:pt x="1304" y="219"/>
                  </a:cubicBezTo>
                  <a:cubicBezTo>
                    <a:pt x="1293" y="213"/>
                    <a:pt x="1283" y="208"/>
                    <a:pt x="1273" y="203"/>
                  </a:cubicBezTo>
                  <a:cubicBezTo>
                    <a:pt x="1273" y="203"/>
                    <a:pt x="1273" y="203"/>
                    <a:pt x="1273" y="203"/>
                  </a:cubicBezTo>
                  <a:cubicBezTo>
                    <a:pt x="1266" y="199"/>
                    <a:pt x="1258" y="196"/>
                    <a:pt x="1249" y="194"/>
                  </a:cubicBezTo>
                  <a:cubicBezTo>
                    <a:pt x="1232" y="189"/>
                    <a:pt x="1244" y="191"/>
                    <a:pt x="1222" y="189"/>
                  </a:cubicBezTo>
                  <a:cubicBezTo>
                    <a:pt x="1197" y="188"/>
                    <a:pt x="1203" y="178"/>
                    <a:pt x="1197" y="189"/>
                  </a:cubicBezTo>
                  <a:cubicBezTo>
                    <a:pt x="1190" y="200"/>
                    <a:pt x="1209" y="194"/>
                    <a:pt x="1199" y="203"/>
                  </a:cubicBezTo>
                  <a:cubicBezTo>
                    <a:pt x="1188" y="213"/>
                    <a:pt x="1193" y="200"/>
                    <a:pt x="1184" y="200"/>
                  </a:cubicBezTo>
                  <a:cubicBezTo>
                    <a:pt x="1174" y="200"/>
                    <a:pt x="1187" y="189"/>
                    <a:pt x="1171" y="194"/>
                  </a:cubicBezTo>
                  <a:cubicBezTo>
                    <a:pt x="1156" y="200"/>
                    <a:pt x="1153" y="188"/>
                    <a:pt x="1133" y="192"/>
                  </a:cubicBezTo>
                  <a:cubicBezTo>
                    <a:pt x="1114" y="197"/>
                    <a:pt x="1112" y="191"/>
                    <a:pt x="1115" y="186"/>
                  </a:cubicBezTo>
                  <a:cubicBezTo>
                    <a:pt x="1118" y="180"/>
                    <a:pt x="1103" y="168"/>
                    <a:pt x="1071" y="174"/>
                  </a:cubicBezTo>
                  <a:cubicBezTo>
                    <a:pt x="1040" y="180"/>
                    <a:pt x="1042" y="161"/>
                    <a:pt x="1031" y="157"/>
                  </a:cubicBezTo>
                  <a:cubicBezTo>
                    <a:pt x="1021" y="152"/>
                    <a:pt x="1021" y="157"/>
                    <a:pt x="1002" y="152"/>
                  </a:cubicBezTo>
                  <a:cubicBezTo>
                    <a:pt x="984" y="147"/>
                    <a:pt x="981" y="150"/>
                    <a:pt x="967" y="147"/>
                  </a:cubicBezTo>
                  <a:cubicBezTo>
                    <a:pt x="954" y="143"/>
                    <a:pt x="969" y="152"/>
                    <a:pt x="954" y="152"/>
                  </a:cubicBezTo>
                  <a:cubicBezTo>
                    <a:pt x="938" y="152"/>
                    <a:pt x="966" y="171"/>
                    <a:pt x="951" y="166"/>
                  </a:cubicBezTo>
                  <a:cubicBezTo>
                    <a:pt x="934" y="161"/>
                    <a:pt x="940" y="169"/>
                    <a:pt x="928" y="164"/>
                  </a:cubicBezTo>
                  <a:cubicBezTo>
                    <a:pt x="914" y="161"/>
                    <a:pt x="914" y="174"/>
                    <a:pt x="902" y="164"/>
                  </a:cubicBezTo>
                  <a:cubicBezTo>
                    <a:pt x="890" y="155"/>
                    <a:pt x="893" y="186"/>
                    <a:pt x="879" y="174"/>
                  </a:cubicBezTo>
                  <a:cubicBezTo>
                    <a:pt x="865" y="161"/>
                    <a:pt x="864" y="157"/>
                    <a:pt x="856" y="154"/>
                  </a:cubicBezTo>
                  <a:cubicBezTo>
                    <a:pt x="847" y="150"/>
                    <a:pt x="861" y="166"/>
                    <a:pt x="852" y="158"/>
                  </a:cubicBezTo>
                  <a:cubicBezTo>
                    <a:pt x="844" y="152"/>
                    <a:pt x="827" y="146"/>
                    <a:pt x="803" y="144"/>
                  </a:cubicBezTo>
                  <a:cubicBezTo>
                    <a:pt x="766" y="141"/>
                    <a:pt x="797" y="136"/>
                    <a:pt x="785" y="135"/>
                  </a:cubicBezTo>
                  <a:cubicBezTo>
                    <a:pt x="772" y="133"/>
                    <a:pt x="762" y="133"/>
                    <a:pt x="751" y="135"/>
                  </a:cubicBezTo>
                  <a:cubicBezTo>
                    <a:pt x="740" y="136"/>
                    <a:pt x="747" y="126"/>
                    <a:pt x="739" y="130"/>
                  </a:cubicBezTo>
                  <a:cubicBezTo>
                    <a:pt x="731" y="135"/>
                    <a:pt x="733" y="127"/>
                    <a:pt x="722" y="129"/>
                  </a:cubicBezTo>
                  <a:cubicBezTo>
                    <a:pt x="712" y="132"/>
                    <a:pt x="724" y="136"/>
                    <a:pt x="704" y="139"/>
                  </a:cubicBezTo>
                  <a:cubicBezTo>
                    <a:pt x="686" y="143"/>
                    <a:pt x="686" y="139"/>
                    <a:pt x="704" y="132"/>
                  </a:cubicBezTo>
                  <a:cubicBezTo>
                    <a:pt x="722" y="124"/>
                    <a:pt x="718" y="121"/>
                    <a:pt x="734" y="116"/>
                  </a:cubicBezTo>
                  <a:cubicBezTo>
                    <a:pt x="750" y="112"/>
                    <a:pt x="750" y="102"/>
                    <a:pt x="747" y="96"/>
                  </a:cubicBezTo>
                  <a:cubicBezTo>
                    <a:pt x="743" y="91"/>
                    <a:pt x="739" y="94"/>
                    <a:pt x="731" y="88"/>
                  </a:cubicBezTo>
                  <a:cubicBezTo>
                    <a:pt x="725" y="82"/>
                    <a:pt x="719" y="88"/>
                    <a:pt x="710" y="85"/>
                  </a:cubicBezTo>
                  <a:cubicBezTo>
                    <a:pt x="701" y="84"/>
                    <a:pt x="705" y="88"/>
                    <a:pt x="695" y="90"/>
                  </a:cubicBezTo>
                  <a:cubicBezTo>
                    <a:pt x="678" y="91"/>
                    <a:pt x="708" y="82"/>
                    <a:pt x="689" y="82"/>
                  </a:cubicBezTo>
                  <a:cubicBezTo>
                    <a:pt x="670" y="81"/>
                    <a:pt x="676" y="79"/>
                    <a:pt x="686" y="76"/>
                  </a:cubicBezTo>
                  <a:cubicBezTo>
                    <a:pt x="693" y="74"/>
                    <a:pt x="676" y="66"/>
                    <a:pt x="661" y="73"/>
                  </a:cubicBezTo>
                  <a:cubicBezTo>
                    <a:pt x="637" y="84"/>
                    <a:pt x="651" y="88"/>
                    <a:pt x="640" y="88"/>
                  </a:cubicBezTo>
                  <a:cubicBezTo>
                    <a:pt x="617" y="90"/>
                    <a:pt x="643" y="90"/>
                    <a:pt x="622" y="94"/>
                  </a:cubicBezTo>
                  <a:cubicBezTo>
                    <a:pt x="600" y="99"/>
                    <a:pt x="625" y="90"/>
                    <a:pt x="596" y="94"/>
                  </a:cubicBezTo>
                  <a:cubicBezTo>
                    <a:pt x="568" y="98"/>
                    <a:pt x="599" y="101"/>
                    <a:pt x="570" y="104"/>
                  </a:cubicBezTo>
                  <a:cubicBezTo>
                    <a:pt x="539" y="105"/>
                    <a:pt x="553" y="110"/>
                    <a:pt x="538" y="110"/>
                  </a:cubicBezTo>
                  <a:cubicBezTo>
                    <a:pt x="524" y="112"/>
                    <a:pt x="523" y="124"/>
                    <a:pt x="532" y="126"/>
                  </a:cubicBezTo>
                  <a:cubicBezTo>
                    <a:pt x="539" y="126"/>
                    <a:pt x="535" y="129"/>
                    <a:pt x="524" y="132"/>
                  </a:cubicBezTo>
                  <a:cubicBezTo>
                    <a:pt x="508" y="135"/>
                    <a:pt x="488" y="130"/>
                    <a:pt x="483" y="138"/>
                  </a:cubicBezTo>
                  <a:cubicBezTo>
                    <a:pt x="477" y="144"/>
                    <a:pt x="491" y="138"/>
                    <a:pt x="486" y="147"/>
                  </a:cubicBezTo>
                  <a:cubicBezTo>
                    <a:pt x="480" y="155"/>
                    <a:pt x="497" y="150"/>
                    <a:pt x="497" y="157"/>
                  </a:cubicBezTo>
                  <a:cubicBezTo>
                    <a:pt x="498" y="164"/>
                    <a:pt x="512" y="157"/>
                    <a:pt x="508" y="166"/>
                  </a:cubicBezTo>
                  <a:cubicBezTo>
                    <a:pt x="501" y="177"/>
                    <a:pt x="517" y="175"/>
                    <a:pt x="508" y="183"/>
                  </a:cubicBezTo>
                  <a:cubicBezTo>
                    <a:pt x="497" y="192"/>
                    <a:pt x="512" y="171"/>
                    <a:pt x="501" y="174"/>
                  </a:cubicBezTo>
                  <a:cubicBezTo>
                    <a:pt x="491" y="178"/>
                    <a:pt x="512" y="163"/>
                    <a:pt x="498" y="163"/>
                  </a:cubicBezTo>
                  <a:cubicBezTo>
                    <a:pt x="486" y="163"/>
                    <a:pt x="491" y="155"/>
                    <a:pt x="474" y="154"/>
                  </a:cubicBezTo>
                  <a:cubicBezTo>
                    <a:pt x="456" y="150"/>
                    <a:pt x="462" y="161"/>
                    <a:pt x="457" y="160"/>
                  </a:cubicBezTo>
                  <a:cubicBezTo>
                    <a:pt x="450" y="157"/>
                    <a:pt x="442" y="163"/>
                    <a:pt x="454" y="166"/>
                  </a:cubicBezTo>
                  <a:cubicBezTo>
                    <a:pt x="466" y="171"/>
                    <a:pt x="459" y="172"/>
                    <a:pt x="448" y="171"/>
                  </a:cubicBezTo>
                  <a:cubicBezTo>
                    <a:pt x="436" y="169"/>
                    <a:pt x="448" y="157"/>
                    <a:pt x="445" y="150"/>
                  </a:cubicBezTo>
                  <a:cubicBezTo>
                    <a:pt x="441" y="144"/>
                    <a:pt x="437" y="143"/>
                    <a:pt x="439" y="152"/>
                  </a:cubicBezTo>
                  <a:cubicBezTo>
                    <a:pt x="444" y="164"/>
                    <a:pt x="419" y="158"/>
                    <a:pt x="428" y="169"/>
                  </a:cubicBezTo>
                  <a:cubicBezTo>
                    <a:pt x="434" y="178"/>
                    <a:pt x="437" y="178"/>
                    <a:pt x="431" y="186"/>
                  </a:cubicBezTo>
                  <a:cubicBezTo>
                    <a:pt x="424" y="194"/>
                    <a:pt x="431" y="194"/>
                    <a:pt x="431" y="200"/>
                  </a:cubicBezTo>
                  <a:cubicBezTo>
                    <a:pt x="430" y="206"/>
                    <a:pt x="445" y="196"/>
                    <a:pt x="456" y="202"/>
                  </a:cubicBezTo>
                  <a:cubicBezTo>
                    <a:pt x="468" y="209"/>
                    <a:pt x="463" y="211"/>
                    <a:pt x="462" y="214"/>
                  </a:cubicBezTo>
                  <a:cubicBezTo>
                    <a:pt x="460" y="217"/>
                    <a:pt x="456" y="225"/>
                    <a:pt x="457" y="217"/>
                  </a:cubicBezTo>
                  <a:cubicBezTo>
                    <a:pt x="460" y="209"/>
                    <a:pt x="457" y="200"/>
                    <a:pt x="442" y="205"/>
                  </a:cubicBezTo>
                  <a:cubicBezTo>
                    <a:pt x="428" y="209"/>
                    <a:pt x="444" y="219"/>
                    <a:pt x="436" y="222"/>
                  </a:cubicBezTo>
                  <a:cubicBezTo>
                    <a:pt x="428" y="227"/>
                    <a:pt x="434" y="231"/>
                    <a:pt x="425" y="234"/>
                  </a:cubicBezTo>
                  <a:cubicBezTo>
                    <a:pt x="416" y="239"/>
                    <a:pt x="425" y="244"/>
                    <a:pt x="407" y="241"/>
                  </a:cubicBezTo>
                  <a:cubicBezTo>
                    <a:pt x="387" y="237"/>
                    <a:pt x="413" y="241"/>
                    <a:pt x="418" y="230"/>
                  </a:cubicBezTo>
                  <a:cubicBezTo>
                    <a:pt x="424" y="219"/>
                    <a:pt x="427" y="225"/>
                    <a:pt x="427" y="216"/>
                  </a:cubicBezTo>
                  <a:cubicBezTo>
                    <a:pt x="428" y="206"/>
                    <a:pt x="419" y="206"/>
                    <a:pt x="421" y="196"/>
                  </a:cubicBezTo>
                  <a:cubicBezTo>
                    <a:pt x="422" y="183"/>
                    <a:pt x="425" y="177"/>
                    <a:pt x="418" y="169"/>
                  </a:cubicBezTo>
                  <a:cubicBezTo>
                    <a:pt x="409" y="163"/>
                    <a:pt x="424" y="164"/>
                    <a:pt x="424" y="154"/>
                  </a:cubicBezTo>
                  <a:cubicBezTo>
                    <a:pt x="424" y="141"/>
                    <a:pt x="406" y="147"/>
                    <a:pt x="398" y="146"/>
                  </a:cubicBezTo>
                  <a:cubicBezTo>
                    <a:pt x="389" y="143"/>
                    <a:pt x="392" y="164"/>
                    <a:pt x="381" y="169"/>
                  </a:cubicBezTo>
                  <a:cubicBezTo>
                    <a:pt x="364" y="175"/>
                    <a:pt x="384" y="175"/>
                    <a:pt x="376" y="186"/>
                  </a:cubicBezTo>
                  <a:cubicBezTo>
                    <a:pt x="369" y="199"/>
                    <a:pt x="398" y="199"/>
                    <a:pt x="392" y="209"/>
                  </a:cubicBezTo>
                  <a:cubicBezTo>
                    <a:pt x="384" y="219"/>
                    <a:pt x="389" y="209"/>
                    <a:pt x="361" y="199"/>
                  </a:cubicBezTo>
                  <a:cubicBezTo>
                    <a:pt x="332" y="186"/>
                    <a:pt x="319" y="192"/>
                    <a:pt x="326" y="200"/>
                  </a:cubicBezTo>
                  <a:cubicBezTo>
                    <a:pt x="331" y="205"/>
                    <a:pt x="316" y="216"/>
                    <a:pt x="316" y="208"/>
                  </a:cubicBezTo>
                  <a:cubicBezTo>
                    <a:pt x="316" y="199"/>
                    <a:pt x="311" y="202"/>
                    <a:pt x="302" y="208"/>
                  </a:cubicBezTo>
                  <a:cubicBezTo>
                    <a:pt x="293" y="214"/>
                    <a:pt x="294" y="202"/>
                    <a:pt x="282" y="211"/>
                  </a:cubicBezTo>
                  <a:cubicBezTo>
                    <a:pt x="270" y="219"/>
                    <a:pt x="270" y="208"/>
                    <a:pt x="276" y="203"/>
                  </a:cubicBezTo>
                  <a:cubicBezTo>
                    <a:pt x="281" y="200"/>
                    <a:pt x="270" y="202"/>
                    <a:pt x="250" y="213"/>
                  </a:cubicBezTo>
                  <a:cubicBezTo>
                    <a:pt x="230" y="222"/>
                    <a:pt x="227" y="214"/>
                    <a:pt x="224" y="227"/>
                  </a:cubicBezTo>
                  <a:cubicBezTo>
                    <a:pt x="221" y="239"/>
                    <a:pt x="220" y="230"/>
                    <a:pt x="214" y="233"/>
                  </a:cubicBezTo>
                  <a:cubicBezTo>
                    <a:pt x="206" y="237"/>
                    <a:pt x="211" y="231"/>
                    <a:pt x="204" y="228"/>
                  </a:cubicBezTo>
                  <a:cubicBezTo>
                    <a:pt x="197" y="225"/>
                    <a:pt x="206" y="220"/>
                    <a:pt x="212" y="220"/>
                  </a:cubicBezTo>
                  <a:cubicBezTo>
                    <a:pt x="218" y="220"/>
                    <a:pt x="212" y="208"/>
                    <a:pt x="203" y="209"/>
                  </a:cubicBezTo>
                  <a:cubicBezTo>
                    <a:pt x="194" y="209"/>
                    <a:pt x="185" y="203"/>
                    <a:pt x="192" y="211"/>
                  </a:cubicBezTo>
                  <a:cubicBezTo>
                    <a:pt x="200" y="217"/>
                    <a:pt x="186" y="224"/>
                    <a:pt x="195" y="230"/>
                  </a:cubicBezTo>
                  <a:cubicBezTo>
                    <a:pt x="203" y="234"/>
                    <a:pt x="194" y="236"/>
                    <a:pt x="195" y="245"/>
                  </a:cubicBezTo>
                  <a:cubicBezTo>
                    <a:pt x="197" y="253"/>
                    <a:pt x="189" y="231"/>
                    <a:pt x="176" y="241"/>
                  </a:cubicBezTo>
                  <a:cubicBezTo>
                    <a:pt x="162" y="250"/>
                    <a:pt x="156" y="248"/>
                    <a:pt x="163" y="258"/>
                  </a:cubicBezTo>
                  <a:cubicBezTo>
                    <a:pt x="172" y="267"/>
                    <a:pt x="162" y="269"/>
                    <a:pt x="148" y="261"/>
                  </a:cubicBezTo>
                  <a:cubicBezTo>
                    <a:pt x="133" y="255"/>
                    <a:pt x="130" y="259"/>
                    <a:pt x="136" y="264"/>
                  </a:cubicBezTo>
                  <a:cubicBezTo>
                    <a:pt x="142" y="270"/>
                    <a:pt x="153" y="269"/>
                    <a:pt x="144" y="275"/>
                  </a:cubicBezTo>
                  <a:cubicBezTo>
                    <a:pt x="136" y="279"/>
                    <a:pt x="137" y="269"/>
                    <a:pt x="128" y="267"/>
                  </a:cubicBezTo>
                  <a:cubicBezTo>
                    <a:pt x="118" y="265"/>
                    <a:pt x="125" y="261"/>
                    <a:pt x="121" y="256"/>
                  </a:cubicBezTo>
                  <a:cubicBezTo>
                    <a:pt x="115" y="252"/>
                    <a:pt x="127" y="250"/>
                    <a:pt x="119" y="244"/>
                  </a:cubicBezTo>
                  <a:cubicBezTo>
                    <a:pt x="112" y="237"/>
                    <a:pt x="104" y="236"/>
                    <a:pt x="102" y="230"/>
                  </a:cubicBezTo>
                  <a:cubicBezTo>
                    <a:pt x="101" y="224"/>
                    <a:pt x="102" y="234"/>
                    <a:pt x="118" y="237"/>
                  </a:cubicBezTo>
                  <a:cubicBezTo>
                    <a:pt x="133" y="239"/>
                    <a:pt x="148" y="250"/>
                    <a:pt x="162" y="242"/>
                  </a:cubicBezTo>
                  <a:cubicBezTo>
                    <a:pt x="176" y="234"/>
                    <a:pt x="180" y="228"/>
                    <a:pt x="165" y="219"/>
                  </a:cubicBezTo>
                  <a:cubicBezTo>
                    <a:pt x="151" y="209"/>
                    <a:pt x="153" y="214"/>
                    <a:pt x="137" y="203"/>
                  </a:cubicBezTo>
                  <a:cubicBezTo>
                    <a:pt x="122" y="194"/>
                    <a:pt x="127" y="202"/>
                    <a:pt x="113" y="199"/>
                  </a:cubicBezTo>
                  <a:cubicBezTo>
                    <a:pt x="101" y="194"/>
                    <a:pt x="113" y="194"/>
                    <a:pt x="104" y="191"/>
                  </a:cubicBezTo>
                  <a:cubicBezTo>
                    <a:pt x="95" y="186"/>
                    <a:pt x="102" y="196"/>
                    <a:pt x="90" y="191"/>
                  </a:cubicBezTo>
                  <a:cubicBezTo>
                    <a:pt x="90" y="192"/>
                    <a:pt x="90" y="192"/>
                    <a:pt x="90" y="192"/>
                  </a:cubicBezTo>
                  <a:cubicBezTo>
                    <a:pt x="92" y="196"/>
                    <a:pt x="89" y="196"/>
                    <a:pt x="87" y="194"/>
                  </a:cubicBezTo>
                  <a:cubicBezTo>
                    <a:pt x="84" y="194"/>
                    <a:pt x="86" y="194"/>
                    <a:pt x="84" y="196"/>
                  </a:cubicBezTo>
                  <a:cubicBezTo>
                    <a:pt x="83" y="197"/>
                    <a:pt x="78" y="197"/>
                    <a:pt x="78" y="199"/>
                  </a:cubicBezTo>
                  <a:cubicBezTo>
                    <a:pt x="77" y="202"/>
                    <a:pt x="77" y="203"/>
                    <a:pt x="75" y="202"/>
                  </a:cubicBezTo>
                  <a:cubicBezTo>
                    <a:pt x="67" y="206"/>
                    <a:pt x="74" y="203"/>
                    <a:pt x="74" y="205"/>
                  </a:cubicBezTo>
                  <a:cubicBezTo>
                    <a:pt x="75" y="208"/>
                    <a:pt x="70" y="206"/>
                    <a:pt x="72" y="211"/>
                  </a:cubicBezTo>
                  <a:cubicBezTo>
                    <a:pt x="74" y="219"/>
                    <a:pt x="77" y="213"/>
                    <a:pt x="80" y="217"/>
                  </a:cubicBezTo>
                  <a:cubicBezTo>
                    <a:pt x="83" y="222"/>
                    <a:pt x="86" y="220"/>
                    <a:pt x="83" y="224"/>
                  </a:cubicBezTo>
                  <a:cubicBezTo>
                    <a:pt x="80" y="227"/>
                    <a:pt x="74" y="231"/>
                    <a:pt x="77" y="234"/>
                  </a:cubicBezTo>
                  <a:cubicBezTo>
                    <a:pt x="80" y="236"/>
                    <a:pt x="86" y="250"/>
                    <a:pt x="84" y="250"/>
                  </a:cubicBezTo>
                  <a:cubicBezTo>
                    <a:pt x="81" y="250"/>
                    <a:pt x="81" y="250"/>
                    <a:pt x="81" y="252"/>
                  </a:cubicBezTo>
                  <a:cubicBezTo>
                    <a:pt x="83" y="252"/>
                    <a:pt x="81" y="252"/>
                    <a:pt x="81" y="253"/>
                  </a:cubicBezTo>
                  <a:cubicBezTo>
                    <a:pt x="81" y="256"/>
                    <a:pt x="80" y="255"/>
                    <a:pt x="81" y="256"/>
                  </a:cubicBezTo>
                  <a:cubicBezTo>
                    <a:pt x="84" y="258"/>
                    <a:pt x="80" y="258"/>
                    <a:pt x="80" y="259"/>
                  </a:cubicBezTo>
                  <a:cubicBezTo>
                    <a:pt x="81" y="262"/>
                    <a:pt x="87" y="262"/>
                    <a:pt x="84" y="264"/>
                  </a:cubicBezTo>
                  <a:cubicBezTo>
                    <a:pt x="83" y="265"/>
                    <a:pt x="84" y="265"/>
                    <a:pt x="84" y="267"/>
                  </a:cubicBezTo>
                  <a:cubicBezTo>
                    <a:pt x="83" y="269"/>
                    <a:pt x="89" y="269"/>
                    <a:pt x="89" y="272"/>
                  </a:cubicBezTo>
                  <a:cubicBezTo>
                    <a:pt x="87" y="275"/>
                    <a:pt x="81" y="275"/>
                    <a:pt x="84" y="278"/>
                  </a:cubicBezTo>
                  <a:cubicBezTo>
                    <a:pt x="87" y="279"/>
                    <a:pt x="92" y="281"/>
                    <a:pt x="93" y="284"/>
                  </a:cubicBezTo>
                  <a:cubicBezTo>
                    <a:pt x="95" y="287"/>
                    <a:pt x="96" y="286"/>
                    <a:pt x="95" y="289"/>
                  </a:cubicBezTo>
                  <a:cubicBezTo>
                    <a:pt x="93" y="292"/>
                    <a:pt x="89" y="298"/>
                    <a:pt x="80" y="306"/>
                  </a:cubicBezTo>
                  <a:cubicBezTo>
                    <a:pt x="72" y="314"/>
                    <a:pt x="69" y="315"/>
                    <a:pt x="66" y="318"/>
                  </a:cubicBezTo>
                  <a:cubicBezTo>
                    <a:pt x="69" y="320"/>
                    <a:pt x="72" y="315"/>
                    <a:pt x="74" y="317"/>
                  </a:cubicBezTo>
                  <a:cubicBezTo>
                    <a:pt x="74" y="317"/>
                    <a:pt x="72" y="317"/>
                    <a:pt x="72" y="318"/>
                  </a:cubicBezTo>
                  <a:cubicBezTo>
                    <a:pt x="74" y="321"/>
                    <a:pt x="69" y="317"/>
                    <a:pt x="72" y="320"/>
                  </a:cubicBezTo>
                  <a:cubicBezTo>
                    <a:pt x="74" y="323"/>
                    <a:pt x="74" y="320"/>
                    <a:pt x="75" y="323"/>
                  </a:cubicBezTo>
                  <a:cubicBezTo>
                    <a:pt x="77" y="325"/>
                    <a:pt x="81" y="321"/>
                    <a:pt x="83" y="325"/>
                  </a:cubicBezTo>
                  <a:cubicBezTo>
                    <a:pt x="83" y="326"/>
                    <a:pt x="86" y="325"/>
                    <a:pt x="86" y="326"/>
                  </a:cubicBezTo>
                  <a:cubicBezTo>
                    <a:pt x="84" y="328"/>
                    <a:pt x="84" y="328"/>
                    <a:pt x="80" y="326"/>
                  </a:cubicBezTo>
                  <a:cubicBezTo>
                    <a:pt x="74" y="325"/>
                    <a:pt x="77" y="331"/>
                    <a:pt x="74" y="328"/>
                  </a:cubicBezTo>
                  <a:cubicBezTo>
                    <a:pt x="69" y="326"/>
                    <a:pt x="72" y="332"/>
                    <a:pt x="69" y="329"/>
                  </a:cubicBezTo>
                  <a:cubicBezTo>
                    <a:pt x="66" y="328"/>
                    <a:pt x="69" y="331"/>
                    <a:pt x="67" y="332"/>
                  </a:cubicBezTo>
                  <a:cubicBezTo>
                    <a:pt x="70" y="335"/>
                    <a:pt x="66" y="334"/>
                    <a:pt x="66" y="337"/>
                  </a:cubicBezTo>
                  <a:cubicBezTo>
                    <a:pt x="66" y="342"/>
                    <a:pt x="61" y="338"/>
                    <a:pt x="63" y="345"/>
                  </a:cubicBezTo>
                  <a:cubicBezTo>
                    <a:pt x="66" y="349"/>
                    <a:pt x="61" y="346"/>
                    <a:pt x="64" y="351"/>
                  </a:cubicBezTo>
                  <a:cubicBezTo>
                    <a:pt x="67" y="356"/>
                    <a:pt x="64" y="352"/>
                    <a:pt x="63" y="357"/>
                  </a:cubicBezTo>
                  <a:cubicBezTo>
                    <a:pt x="64" y="360"/>
                    <a:pt x="67" y="360"/>
                    <a:pt x="66" y="362"/>
                  </a:cubicBezTo>
                  <a:cubicBezTo>
                    <a:pt x="66" y="363"/>
                    <a:pt x="64" y="366"/>
                    <a:pt x="66" y="366"/>
                  </a:cubicBezTo>
                  <a:cubicBezTo>
                    <a:pt x="67" y="366"/>
                    <a:pt x="66" y="366"/>
                    <a:pt x="67" y="370"/>
                  </a:cubicBezTo>
                  <a:cubicBezTo>
                    <a:pt x="70" y="373"/>
                    <a:pt x="69" y="376"/>
                    <a:pt x="69" y="376"/>
                  </a:cubicBezTo>
                  <a:cubicBezTo>
                    <a:pt x="74" y="374"/>
                    <a:pt x="70" y="377"/>
                    <a:pt x="75" y="377"/>
                  </a:cubicBezTo>
                  <a:cubicBezTo>
                    <a:pt x="81" y="376"/>
                    <a:pt x="77" y="382"/>
                    <a:pt x="81" y="380"/>
                  </a:cubicBezTo>
                  <a:cubicBezTo>
                    <a:pt x="84" y="377"/>
                    <a:pt x="87" y="379"/>
                    <a:pt x="87" y="380"/>
                  </a:cubicBezTo>
                  <a:cubicBezTo>
                    <a:pt x="89" y="382"/>
                    <a:pt x="92" y="380"/>
                    <a:pt x="90" y="384"/>
                  </a:cubicBezTo>
                  <a:cubicBezTo>
                    <a:pt x="89" y="388"/>
                    <a:pt x="93" y="388"/>
                    <a:pt x="90" y="390"/>
                  </a:cubicBezTo>
                  <a:cubicBezTo>
                    <a:pt x="87" y="393"/>
                    <a:pt x="92" y="391"/>
                    <a:pt x="92" y="396"/>
                  </a:cubicBezTo>
                  <a:cubicBezTo>
                    <a:pt x="93" y="402"/>
                    <a:pt x="99" y="401"/>
                    <a:pt x="98" y="402"/>
                  </a:cubicBezTo>
                  <a:cubicBezTo>
                    <a:pt x="95" y="407"/>
                    <a:pt x="102" y="402"/>
                    <a:pt x="102" y="407"/>
                  </a:cubicBezTo>
                  <a:cubicBezTo>
                    <a:pt x="102" y="408"/>
                    <a:pt x="107" y="408"/>
                    <a:pt x="104" y="410"/>
                  </a:cubicBezTo>
                  <a:cubicBezTo>
                    <a:pt x="101" y="412"/>
                    <a:pt x="101" y="415"/>
                    <a:pt x="96" y="412"/>
                  </a:cubicBezTo>
                  <a:cubicBezTo>
                    <a:pt x="95" y="410"/>
                    <a:pt x="93" y="413"/>
                    <a:pt x="95" y="415"/>
                  </a:cubicBezTo>
                  <a:cubicBezTo>
                    <a:pt x="98" y="419"/>
                    <a:pt x="93" y="419"/>
                    <a:pt x="96" y="424"/>
                  </a:cubicBezTo>
                  <a:cubicBezTo>
                    <a:pt x="98" y="425"/>
                    <a:pt x="101" y="427"/>
                    <a:pt x="102" y="424"/>
                  </a:cubicBezTo>
                  <a:cubicBezTo>
                    <a:pt x="102" y="421"/>
                    <a:pt x="105" y="424"/>
                    <a:pt x="109" y="422"/>
                  </a:cubicBezTo>
                  <a:cubicBezTo>
                    <a:pt x="112" y="419"/>
                    <a:pt x="110" y="424"/>
                    <a:pt x="113" y="422"/>
                  </a:cubicBezTo>
                  <a:cubicBezTo>
                    <a:pt x="116" y="419"/>
                    <a:pt x="113" y="425"/>
                    <a:pt x="118" y="427"/>
                  </a:cubicBezTo>
                  <a:cubicBezTo>
                    <a:pt x="121" y="429"/>
                    <a:pt x="115" y="430"/>
                    <a:pt x="116" y="432"/>
                  </a:cubicBezTo>
                  <a:cubicBezTo>
                    <a:pt x="119" y="435"/>
                    <a:pt x="116" y="435"/>
                    <a:pt x="119" y="435"/>
                  </a:cubicBezTo>
                  <a:cubicBezTo>
                    <a:pt x="122" y="436"/>
                    <a:pt x="122" y="433"/>
                    <a:pt x="125" y="438"/>
                  </a:cubicBezTo>
                  <a:cubicBezTo>
                    <a:pt x="128" y="441"/>
                    <a:pt x="125" y="447"/>
                    <a:pt x="128" y="446"/>
                  </a:cubicBezTo>
                  <a:cubicBezTo>
                    <a:pt x="133" y="444"/>
                    <a:pt x="133" y="449"/>
                    <a:pt x="139" y="446"/>
                  </a:cubicBezTo>
                  <a:cubicBezTo>
                    <a:pt x="144" y="443"/>
                    <a:pt x="142" y="447"/>
                    <a:pt x="145" y="449"/>
                  </a:cubicBezTo>
                  <a:cubicBezTo>
                    <a:pt x="148" y="452"/>
                    <a:pt x="150" y="447"/>
                    <a:pt x="153" y="452"/>
                  </a:cubicBezTo>
                  <a:cubicBezTo>
                    <a:pt x="154" y="453"/>
                    <a:pt x="157" y="450"/>
                    <a:pt x="159" y="453"/>
                  </a:cubicBezTo>
                  <a:cubicBezTo>
                    <a:pt x="160" y="457"/>
                    <a:pt x="163" y="453"/>
                    <a:pt x="163" y="455"/>
                  </a:cubicBezTo>
                  <a:cubicBezTo>
                    <a:pt x="163" y="458"/>
                    <a:pt x="165" y="458"/>
                    <a:pt x="163" y="460"/>
                  </a:cubicBezTo>
                  <a:cubicBezTo>
                    <a:pt x="160" y="461"/>
                    <a:pt x="160" y="463"/>
                    <a:pt x="162" y="463"/>
                  </a:cubicBezTo>
                  <a:cubicBezTo>
                    <a:pt x="163" y="463"/>
                    <a:pt x="165" y="464"/>
                    <a:pt x="162" y="464"/>
                  </a:cubicBezTo>
                  <a:cubicBezTo>
                    <a:pt x="160" y="464"/>
                    <a:pt x="159" y="466"/>
                    <a:pt x="160" y="468"/>
                  </a:cubicBezTo>
                  <a:cubicBezTo>
                    <a:pt x="162" y="469"/>
                    <a:pt x="163" y="472"/>
                    <a:pt x="162" y="474"/>
                  </a:cubicBezTo>
                  <a:cubicBezTo>
                    <a:pt x="160" y="477"/>
                    <a:pt x="154" y="474"/>
                    <a:pt x="153" y="477"/>
                  </a:cubicBezTo>
                  <a:cubicBezTo>
                    <a:pt x="153" y="480"/>
                    <a:pt x="147" y="475"/>
                    <a:pt x="148" y="485"/>
                  </a:cubicBezTo>
                  <a:cubicBezTo>
                    <a:pt x="153" y="481"/>
                    <a:pt x="150" y="486"/>
                    <a:pt x="154" y="483"/>
                  </a:cubicBezTo>
                  <a:cubicBezTo>
                    <a:pt x="157" y="481"/>
                    <a:pt x="157" y="485"/>
                    <a:pt x="154" y="486"/>
                  </a:cubicBezTo>
                  <a:cubicBezTo>
                    <a:pt x="148" y="488"/>
                    <a:pt x="151" y="489"/>
                    <a:pt x="145" y="489"/>
                  </a:cubicBezTo>
                  <a:cubicBezTo>
                    <a:pt x="144" y="489"/>
                    <a:pt x="145" y="494"/>
                    <a:pt x="148" y="492"/>
                  </a:cubicBezTo>
                  <a:cubicBezTo>
                    <a:pt x="150" y="492"/>
                    <a:pt x="153" y="497"/>
                    <a:pt x="150" y="497"/>
                  </a:cubicBezTo>
                  <a:cubicBezTo>
                    <a:pt x="148" y="496"/>
                    <a:pt x="147" y="496"/>
                    <a:pt x="145" y="499"/>
                  </a:cubicBezTo>
                  <a:cubicBezTo>
                    <a:pt x="145" y="502"/>
                    <a:pt x="144" y="502"/>
                    <a:pt x="144" y="503"/>
                  </a:cubicBezTo>
                  <a:cubicBezTo>
                    <a:pt x="145" y="508"/>
                    <a:pt x="144" y="505"/>
                    <a:pt x="140" y="505"/>
                  </a:cubicBezTo>
                  <a:cubicBezTo>
                    <a:pt x="139" y="505"/>
                    <a:pt x="136" y="502"/>
                    <a:pt x="137" y="505"/>
                  </a:cubicBezTo>
                  <a:cubicBezTo>
                    <a:pt x="137" y="506"/>
                    <a:pt x="133" y="506"/>
                    <a:pt x="139" y="508"/>
                  </a:cubicBezTo>
                  <a:cubicBezTo>
                    <a:pt x="144" y="511"/>
                    <a:pt x="140" y="513"/>
                    <a:pt x="145" y="513"/>
                  </a:cubicBezTo>
                  <a:cubicBezTo>
                    <a:pt x="150" y="514"/>
                    <a:pt x="145" y="514"/>
                    <a:pt x="151" y="517"/>
                  </a:cubicBezTo>
                  <a:cubicBezTo>
                    <a:pt x="157" y="519"/>
                    <a:pt x="151" y="516"/>
                    <a:pt x="162" y="527"/>
                  </a:cubicBezTo>
                  <a:cubicBezTo>
                    <a:pt x="163" y="525"/>
                    <a:pt x="166" y="525"/>
                    <a:pt x="168" y="525"/>
                  </a:cubicBezTo>
                  <a:cubicBezTo>
                    <a:pt x="169" y="525"/>
                    <a:pt x="169" y="528"/>
                    <a:pt x="172" y="528"/>
                  </a:cubicBezTo>
                  <a:cubicBezTo>
                    <a:pt x="176" y="528"/>
                    <a:pt x="174" y="531"/>
                    <a:pt x="179" y="528"/>
                  </a:cubicBezTo>
                  <a:cubicBezTo>
                    <a:pt x="182" y="527"/>
                    <a:pt x="183" y="530"/>
                    <a:pt x="185" y="530"/>
                  </a:cubicBezTo>
                  <a:cubicBezTo>
                    <a:pt x="186" y="530"/>
                    <a:pt x="186" y="531"/>
                    <a:pt x="191" y="533"/>
                  </a:cubicBezTo>
                  <a:cubicBezTo>
                    <a:pt x="195" y="534"/>
                    <a:pt x="191" y="534"/>
                    <a:pt x="192" y="536"/>
                  </a:cubicBezTo>
                  <a:cubicBezTo>
                    <a:pt x="195" y="537"/>
                    <a:pt x="197" y="533"/>
                    <a:pt x="198" y="534"/>
                  </a:cubicBezTo>
                  <a:cubicBezTo>
                    <a:pt x="201" y="536"/>
                    <a:pt x="201" y="533"/>
                    <a:pt x="203" y="534"/>
                  </a:cubicBezTo>
                  <a:cubicBezTo>
                    <a:pt x="204" y="534"/>
                    <a:pt x="204" y="536"/>
                    <a:pt x="207" y="536"/>
                  </a:cubicBezTo>
                  <a:cubicBezTo>
                    <a:pt x="211" y="536"/>
                    <a:pt x="206" y="539"/>
                    <a:pt x="207" y="541"/>
                  </a:cubicBezTo>
                  <a:cubicBezTo>
                    <a:pt x="209" y="542"/>
                    <a:pt x="209" y="542"/>
                    <a:pt x="214" y="544"/>
                  </a:cubicBezTo>
                  <a:cubicBezTo>
                    <a:pt x="215" y="547"/>
                    <a:pt x="217" y="542"/>
                    <a:pt x="217" y="545"/>
                  </a:cubicBezTo>
                  <a:cubicBezTo>
                    <a:pt x="218" y="548"/>
                    <a:pt x="220" y="545"/>
                    <a:pt x="220" y="548"/>
                  </a:cubicBezTo>
                  <a:cubicBezTo>
                    <a:pt x="221" y="553"/>
                    <a:pt x="226" y="551"/>
                    <a:pt x="226" y="550"/>
                  </a:cubicBezTo>
                  <a:cubicBezTo>
                    <a:pt x="227" y="548"/>
                    <a:pt x="229" y="547"/>
                    <a:pt x="230" y="545"/>
                  </a:cubicBezTo>
                  <a:cubicBezTo>
                    <a:pt x="226" y="534"/>
                    <a:pt x="221" y="536"/>
                    <a:pt x="223" y="527"/>
                  </a:cubicBezTo>
                  <a:cubicBezTo>
                    <a:pt x="224" y="516"/>
                    <a:pt x="221" y="527"/>
                    <a:pt x="221" y="520"/>
                  </a:cubicBezTo>
                  <a:cubicBezTo>
                    <a:pt x="221" y="514"/>
                    <a:pt x="212" y="516"/>
                    <a:pt x="217" y="513"/>
                  </a:cubicBezTo>
                  <a:cubicBezTo>
                    <a:pt x="220" y="509"/>
                    <a:pt x="221" y="505"/>
                    <a:pt x="226" y="500"/>
                  </a:cubicBezTo>
                  <a:cubicBezTo>
                    <a:pt x="230" y="496"/>
                    <a:pt x="232" y="500"/>
                    <a:pt x="232" y="497"/>
                  </a:cubicBezTo>
                  <a:cubicBezTo>
                    <a:pt x="232" y="496"/>
                    <a:pt x="232" y="497"/>
                    <a:pt x="233" y="492"/>
                  </a:cubicBezTo>
                  <a:cubicBezTo>
                    <a:pt x="226" y="488"/>
                    <a:pt x="238" y="491"/>
                    <a:pt x="230" y="483"/>
                  </a:cubicBezTo>
                  <a:cubicBezTo>
                    <a:pt x="224" y="475"/>
                    <a:pt x="224" y="475"/>
                    <a:pt x="221" y="477"/>
                  </a:cubicBezTo>
                  <a:cubicBezTo>
                    <a:pt x="218" y="477"/>
                    <a:pt x="221" y="472"/>
                    <a:pt x="217" y="469"/>
                  </a:cubicBezTo>
                  <a:cubicBezTo>
                    <a:pt x="211" y="468"/>
                    <a:pt x="220" y="461"/>
                    <a:pt x="217" y="457"/>
                  </a:cubicBezTo>
                  <a:cubicBezTo>
                    <a:pt x="214" y="453"/>
                    <a:pt x="221" y="443"/>
                    <a:pt x="224" y="446"/>
                  </a:cubicBezTo>
                  <a:cubicBezTo>
                    <a:pt x="230" y="455"/>
                    <a:pt x="232" y="452"/>
                    <a:pt x="232" y="446"/>
                  </a:cubicBezTo>
                  <a:cubicBezTo>
                    <a:pt x="232" y="440"/>
                    <a:pt x="242" y="436"/>
                    <a:pt x="247" y="432"/>
                  </a:cubicBezTo>
                  <a:cubicBezTo>
                    <a:pt x="250" y="425"/>
                    <a:pt x="252" y="435"/>
                    <a:pt x="256" y="430"/>
                  </a:cubicBezTo>
                  <a:cubicBezTo>
                    <a:pt x="262" y="427"/>
                    <a:pt x="261" y="432"/>
                    <a:pt x="268" y="433"/>
                  </a:cubicBezTo>
                  <a:cubicBezTo>
                    <a:pt x="276" y="433"/>
                    <a:pt x="284" y="447"/>
                    <a:pt x="290" y="443"/>
                  </a:cubicBezTo>
                  <a:cubicBezTo>
                    <a:pt x="293" y="438"/>
                    <a:pt x="294" y="435"/>
                    <a:pt x="299" y="438"/>
                  </a:cubicBezTo>
                  <a:cubicBezTo>
                    <a:pt x="303" y="441"/>
                    <a:pt x="303" y="433"/>
                    <a:pt x="313" y="441"/>
                  </a:cubicBezTo>
                  <a:cubicBezTo>
                    <a:pt x="322" y="447"/>
                    <a:pt x="317" y="436"/>
                    <a:pt x="323" y="441"/>
                  </a:cubicBezTo>
                  <a:cubicBezTo>
                    <a:pt x="331" y="446"/>
                    <a:pt x="338" y="435"/>
                    <a:pt x="329" y="432"/>
                  </a:cubicBezTo>
                  <a:cubicBezTo>
                    <a:pt x="313" y="424"/>
                    <a:pt x="334" y="425"/>
                    <a:pt x="328" y="419"/>
                  </a:cubicBezTo>
                  <a:cubicBezTo>
                    <a:pt x="322" y="415"/>
                    <a:pt x="343" y="415"/>
                    <a:pt x="335" y="412"/>
                  </a:cubicBezTo>
                  <a:cubicBezTo>
                    <a:pt x="328" y="408"/>
                    <a:pt x="325" y="401"/>
                    <a:pt x="334" y="401"/>
                  </a:cubicBezTo>
                  <a:cubicBezTo>
                    <a:pt x="343" y="401"/>
                    <a:pt x="373" y="394"/>
                    <a:pt x="381" y="390"/>
                  </a:cubicBezTo>
                  <a:cubicBezTo>
                    <a:pt x="390" y="387"/>
                    <a:pt x="392" y="380"/>
                    <a:pt x="398" y="385"/>
                  </a:cubicBezTo>
                  <a:cubicBezTo>
                    <a:pt x="402" y="388"/>
                    <a:pt x="406" y="380"/>
                    <a:pt x="409" y="391"/>
                  </a:cubicBezTo>
                  <a:cubicBezTo>
                    <a:pt x="411" y="404"/>
                    <a:pt x="416" y="396"/>
                    <a:pt x="422" y="399"/>
                  </a:cubicBezTo>
                  <a:cubicBezTo>
                    <a:pt x="428" y="402"/>
                    <a:pt x="433" y="399"/>
                    <a:pt x="428" y="404"/>
                  </a:cubicBezTo>
                  <a:cubicBezTo>
                    <a:pt x="424" y="408"/>
                    <a:pt x="433" y="408"/>
                    <a:pt x="445" y="401"/>
                  </a:cubicBezTo>
                  <a:cubicBezTo>
                    <a:pt x="457" y="391"/>
                    <a:pt x="456" y="398"/>
                    <a:pt x="453" y="401"/>
                  </a:cubicBezTo>
                  <a:cubicBezTo>
                    <a:pt x="450" y="404"/>
                    <a:pt x="462" y="405"/>
                    <a:pt x="472" y="425"/>
                  </a:cubicBezTo>
                  <a:cubicBezTo>
                    <a:pt x="486" y="455"/>
                    <a:pt x="480" y="429"/>
                    <a:pt x="489" y="436"/>
                  </a:cubicBezTo>
                  <a:cubicBezTo>
                    <a:pt x="500" y="446"/>
                    <a:pt x="504" y="433"/>
                    <a:pt x="514" y="443"/>
                  </a:cubicBezTo>
                  <a:cubicBezTo>
                    <a:pt x="521" y="453"/>
                    <a:pt x="524" y="460"/>
                    <a:pt x="530" y="453"/>
                  </a:cubicBezTo>
                  <a:cubicBezTo>
                    <a:pt x="538" y="449"/>
                    <a:pt x="530" y="455"/>
                    <a:pt x="538" y="461"/>
                  </a:cubicBezTo>
                  <a:cubicBezTo>
                    <a:pt x="538" y="461"/>
                    <a:pt x="538" y="461"/>
                    <a:pt x="543" y="460"/>
                  </a:cubicBezTo>
                  <a:cubicBezTo>
                    <a:pt x="547" y="453"/>
                    <a:pt x="546" y="458"/>
                    <a:pt x="553" y="455"/>
                  </a:cubicBezTo>
                  <a:cubicBezTo>
                    <a:pt x="559" y="453"/>
                    <a:pt x="553" y="452"/>
                    <a:pt x="562" y="447"/>
                  </a:cubicBezTo>
                  <a:cubicBezTo>
                    <a:pt x="571" y="443"/>
                    <a:pt x="578" y="440"/>
                    <a:pt x="582" y="443"/>
                  </a:cubicBezTo>
                  <a:cubicBezTo>
                    <a:pt x="587" y="446"/>
                    <a:pt x="593" y="440"/>
                    <a:pt x="594" y="446"/>
                  </a:cubicBezTo>
                  <a:cubicBezTo>
                    <a:pt x="596" y="450"/>
                    <a:pt x="622" y="455"/>
                    <a:pt x="625" y="447"/>
                  </a:cubicBezTo>
                  <a:cubicBezTo>
                    <a:pt x="626" y="441"/>
                    <a:pt x="617" y="441"/>
                    <a:pt x="623" y="433"/>
                  </a:cubicBezTo>
                  <a:cubicBezTo>
                    <a:pt x="629" y="424"/>
                    <a:pt x="626" y="424"/>
                    <a:pt x="640" y="429"/>
                  </a:cubicBezTo>
                  <a:cubicBezTo>
                    <a:pt x="652" y="435"/>
                    <a:pt x="657" y="429"/>
                    <a:pt x="657" y="436"/>
                  </a:cubicBezTo>
                  <a:cubicBezTo>
                    <a:pt x="657" y="444"/>
                    <a:pt x="664" y="450"/>
                    <a:pt x="672" y="447"/>
                  </a:cubicBezTo>
                  <a:cubicBezTo>
                    <a:pt x="681" y="444"/>
                    <a:pt x="683" y="444"/>
                    <a:pt x="693" y="449"/>
                  </a:cubicBezTo>
                  <a:cubicBezTo>
                    <a:pt x="704" y="452"/>
                    <a:pt x="698" y="455"/>
                    <a:pt x="712" y="458"/>
                  </a:cubicBezTo>
                  <a:cubicBezTo>
                    <a:pt x="731" y="463"/>
                    <a:pt x="724" y="455"/>
                    <a:pt x="736" y="457"/>
                  </a:cubicBezTo>
                  <a:cubicBezTo>
                    <a:pt x="748" y="457"/>
                    <a:pt x="745" y="441"/>
                    <a:pt x="756" y="447"/>
                  </a:cubicBezTo>
                  <a:cubicBezTo>
                    <a:pt x="765" y="453"/>
                    <a:pt x="765" y="447"/>
                    <a:pt x="771" y="452"/>
                  </a:cubicBezTo>
                  <a:cubicBezTo>
                    <a:pt x="779" y="457"/>
                    <a:pt x="782" y="457"/>
                    <a:pt x="788" y="450"/>
                  </a:cubicBezTo>
                  <a:cubicBezTo>
                    <a:pt x="794" y="444"/>
                    <a:pt x="792" y="440"/>
                    <a:pt x="800" y="430"/>
                  </a:cubicBezTo>
                  <a:cubicBezTo>
                    <a:pt x="806" y="422"/>
                    <a:pt x="803" y="419"/>
                    <a:pt x="798" y="419"/>
                  </a:cubicBezTo>
                  <a:cubicBezTo>
                    <a:pt x="794" y="419"/>
                    <a:pt x="800" y="410"/>
                    <a:pt x="815" y="408"/>
                  </a:cubicBezTo>
                  <a:cubicBezTo>
                    <a:pt x="829" y="407"/>
                    <a:pt x="833" y="412"/>
                    <a:pt x="838" y="412"/>
                  </a:cubicBezTo>
                  <a:cubicBezTo>
                    <a:pt x="842" y="412"/>
                    <a:pt x="852" y="424"/>
                    <a:pt x="855" y="440"/>
                  </a:cubicBezTo>
                  <a:cubicBezTo>
                    <a:pt x="856" y="457"/>
                    <a:pt x="859" y="455"/>
                    <a:pt x="868" y="457"/>
                  </a:cubicBezTo>
                  <a:cubicBezTo>
                    <a:pt x="877" y="458"/>
                    <a:pt x="874" y="463"/>
                    <a:pt x="879" y="463"/>
                  </a:cubicBezTo>
                  <a:cubicBezTo>
                    <a:pt x="884" y="464"/>
                    <a:pt x="879" y="468"/>
                    <a:pt x="882" y="469"/>
                  </a:cubicBezTo>
                  <a:cubicBezTo>
                    <a:pt x="885" y="471"/>
                    <a:pt x="879" y="472"/>
                    <a:pt x="884" y="475"/>
                  </a:cubicBezTo>
                  <a:cubicBezTo>
                    <a:pt x="888" y="480"/>
                    <a:pt x="894" y="478"/>
                    <a:pt x="899" y="474"/>
                  </a:cubicBezTo>
                  <a:cubicBezTo>
                    <a:pt x="903" y="471"/>
                    <a:pt x="903" y="475"/>
                    <a:pt x="908" y="471"/>
                  </a:cubicBezTo>
                  <a:cubicBezTo>
                    <a:pt x="912" y="466"/>
                    <a:pt x="917" y="474"/>
                    <a:pt x="912" y="480"/>
                  </a:cubicBezTo>
                  <a:cubicBezTo>
                    <a:pt x="908" y="488"/>
                    <a:pt x="905" y="511"/>
                    <a:pt x="899" y="508"/>
                  </a:cubicBezTo>
                  <a:cubicBezTo>
                    <a:pt x="893" y="505"/>
                    <a:pt x="891" y="503"/>
                    <a:pt x="890" y="506"/>
                  </a:cubicBezTo>
                  <a:cubicBezTo>
                    <a:pt x="888" y="511"/>
                    <a:pt x="882" y="506"/>
                    <a:pt x="885" y="513"/>
                  </a:cubicBezTo>
                  <a:cubicBezTo>
                    <a:pt x="887" y="519"/>
                    <a:pt x="888" y="525"/>
                    <a:pt x="885" y="530"/>
                  </a:cubicBezTo>
                  <a:cubicBezTo>
                    <a:pt x="884" y="536"/>
                    <a:pt x="882" y="530"/>
                    <a:pt x="881" y="536"/>
                  </a:cubicBezTo>
                  <a:cubicBezTo>
                    <a:pt x="881" y="536"/>
                    <a:pt x="881" y="536"/>
                    <a:pt x="882" y="539"/>
                  </a:cubicBezTo>
                  <a:cubicBezTo>
                    <a:pt x="885" y="536"/>
                    <a:pt x="882" y="534"/>
                    <a:pt x="884" y="536"/>
                  </a:cubicBezTo>
                  <a:cubicBezTo>
                    <a:pt x="887" y="536"/>
                    <a:pt x="887" y="536"/>
                    <a:pt x="888" y="533"/>
                  </a:cubicBezTo>
                  <a:cubicBezTo>
                    <a:pt x="890" y="530"/>
                    <a:pt x="888" y="528"/>
                    <a:pt x="891" y="528"/>
                  </a:cubicBezTo>
                  <a:cubicBezTo>
                    <a:pt x="893" y="528"/>
                    <a:pt x="890" y="533"/>
                    <a:pt x="893" y="530"/>
                  </a:cubicBezTo>
                  <a:cubicBezTo>
                    <a:pt x="896" y="528"/>
                    <a:pt x="893" y="533"/>
                    <a:pt x="896" y="533"/>
                  </a:cubicBezTo>
                  <a:cubicBezTo>
                    <a:pt x="897" y="533"/>
                    <a:pt x="899" y="534"/>
                    <a:pt x="900" y="534"/>
                  </a:cubicBezTo>
                  <a:cubicBezTo>
                    <a:pt x="902" y="536"/>
                    <a:pt x="902" y="534"/>
                    <a:pt x="906" y="533"/>
                  </a:cubicBezTo>
                  <a:cubicBezTo>
                    <a:pt x="909" y="533"/>
                    <a:pt x="908" y="531"/>
                    <a:pt x="914" y="528"/>
                  </a:cubicBezTo>
                  <a:cubicBezTo>
                    <a:pt x="919" y="525"/>
                    <a:pt x="922" y="516"/>
                    <a:pt x="934" y="505"/>
                  </a:cubicBezTo>
                  <a:cubicBezTo>
                    <a:pt x="944" y="492"/>
                    <a:pt x="941" y="486"/>
                    <a:pt x="946" y="483"/>
                  </a:cubicBezTo>
                  <a:cubicBezTo>
                    <a:pt x="952" y="478"/>
                    <a:pt x="947" y="478"/>
                    <a:pt x="954" y="472"/>
                  </a:cubicBezTo>
                  <a:cubicBezTo>
                    <a:pt x="961" y="466"/>
                    <a:pt x="961" y="449"/>
                    <a:pt x="960" y="444"/>
                  </a:cubicBezTo>
                  <a:cubicBezTo>
                    <a:pt x="958" y="440"/>
                    <a:pt x="961" y="440"/>
                    <a:pt x="963" y="435"/>
                  </a:cubicBezTo>
                  <a:cubicBezTo>
                    <a:pt x="964" y="429"/>
                    <a:pt x="970" y="427"/>
                    <a:pt x="966" y="422"/>
                  </a:cubicBezTo>
                  <a:cubicBezTo>
                    <a:pt x="963" y="419"/>
                    <a:pt x="967" y="419"/>
                    <a:pt x="964" y="416"/>
                  </a:cubicBezTo>
                  <a:cubicBezTo>
                    <a:pt x="963" y="412"/>
                    <a:pt x="970" y="413"/>
                    <a:pt x="966" y="408"/>
                  </a:cubicBezTo>
                  <a:cubicBezTo>
                    <a:pt x="960" y="405"/>
                    <a:pt x="958" y="402"/>
                    <a:pt x="957" y="401"/>
                  </a:cubicBezTo>
                  <a:cubicBezTo>
                    <a:pt x="954" y="398"/>
                    <a:pt x="951" y="401"/>
                    <a:pt x="947" y="399"/>
                  </a:cubicBezTo>
                  <a:cubicBezTo>
                    <a:pt x="944" y="398"/>
                    <a:pt x="947" y="405"/>
                    <a:pt x="940" y="407"/>
                  </a:cubicBezTo>
                  <a:cubicBezTo>
                    <a:pt x="929" y="410"/>
                    <a:pt x="943" y="396"/>
                    <a:pt x="935" y="399"/>
                  </a:cubicBezTo>
                  <a:cubicBezTo>
                    <a:pt x="929" y="401"/>
                    <a:pt x="937" y="404"/>
                    <a:pt x="931" y="404"/>
                  </a:cubicBezTo>
                  <a:cubicBezTo>
                    <a:pt x="925" y="404"/>
                    <a:pt x="937" y="394"/>
                    <a:pt x="926" y="394"/>
                  </a:cubicBezTo>
                  <a:cubicBezTo>
                    <a:pt x="917" y="394"/>
                    <a:pt x="912" y="393"/>
                    <a:pt x="925" y="385"/>
                  </a:cubicBezTo>
                  <a:cubicBezTo>
                    <a:pt x="938" y="376"/>
                    <a:pt x="940" y="376"/>
                    <a:pt x="943" y="368"/>
                  </a:cubicBezTo>
                  <a:cubicBezTo>
                    <a:pt x="946" y="360"/>
                    <a:pt x="957" y="360"/>
                    <a:pt x="960" y="351"/>
                  </a:cubicBezTo>
                  <a:cubicBezTo>
                    <a:pt x="964" y="342"/>
                    <a:pt x="979" y="332"/>
                    <a:pt x="987" y="334"/>
                  </a:cubicBezTo>
                  <a:cubicBezTo>
                    <a:pt x="995" y="337"/>
                    <a:pt x="998" y="332"/>
                    <a:pt x="1002" y="335"/>
                  </a:cubicBezTo>
                  <a:cubicBezTo>
                    <a:pt x="1007" y="338"/>
                    <a:pt x="1002" y="332"/>
                    <a:pt x="1013" y="334"/>
                  </a:cubicBezTo>
                  <a:cubicBezTo>
                    <a:pt x="1025" y="335"/>
                    <a:pt x="1025" y="338"/>
                    <a:pt x="1028" y="331"/>
                  </a:cubicBezTo>
                  <a:cubicBezTo>
                    <a:pt x="1028" y="329"/>
                    <a:pt x="1056" y="329"/>
                    <a:pt x="1047" y="337"/>
                  </a:cubicBezTo>
                  <a:cubicBezTo>
                    <a:pt x="1039" y="343"/>
                    <a:pt x="1059" y="338"/>
                    <a:pt x="1060" y="337"/>
                  </a:cubicBezTo>
                  <a:cubicBezTo>
                    <a:pt x="1063" y="332"/>
                    <a:pt x="1066" y="343"/>
                    <a:pt x="1074" y="337"/>
                  </a:cubicBezTo>
                  <a:cubicBezTo>
                    <a:pt x="1082" y="332"/>
                    <a:pt x="1059" y="332"/>
                    <a:pt x="1075" y="320"/>
                  </a:cubicBezTo>
                  <a:cubicBezTo>
                    <a:pt x="1092" y="309"/>
                    <a:pt x="1085" y="304"/>
                    <a:pt x="1104" y="303"/>
                  </a:cubicBezTo>
                  <a:cubicBezTo>
                    <a:pt x="1121" y="300"/>
                    <a:pt x="1107" y="323"/>
                    <a:pt x="1120" y="317"/>
                  </a:cubicBezTo>
                  <a:cubicBezTo>
                    <a:pt x="1132" y="310"/>
                    <a:pt x="1129" y="303"/>
                    <a:pt x="1136" y="306"/>
                  </a:cubicBezTo>
                  <a:cubicBezTo>
                    <a:pt x="1144" y="307"/>
                    <a:pt x="1132" y="290"/>
                    <a:pt x="1146" y="290"/>
                  </a:cubicBezTo>
                  <a:cubicBezTo>
                    <a:pt x="1159" y="292"/>
                    <a:pt x="1147" y="290"/>
                    <a:pt x="1146" y="304"/>
                  </a:cubicBezTo>
                  <a:cubicBezTo>
                    <a:pt x="1142" y="318"/>
                    <a:pt x="1133" y="314"/>
                    <a:pt x="1121" y="329"/>
                  </a:cubicBezTo>
                  <a:cubicBezTo>
                    <a:pt x="1109" y="345"/>
                    <a:pt x="1103" y="351"/>
                    <a:pt x="1095" y="352"/>
                  </a:cubicBezTo>
                  <a:cubicBezTo>
                    <a:pt x="1086" y="356"/>
                    <a:pt x="1094" y="359"/>
                    <a:pt x="1086" y="365"/>
                  </a:cubicBezTo>
                  <a:cubicBezTo>
                    <a:pt x="1077" y="371"/>
                    <a:pt x="1080" y="398"/>
                    <a:pt x="1085" y="421"/>
                  </a:cubicBezTo>
                  <a:cubicBezTo>
                    <a:pt x="1086" y="430"/>
                    <a:pt x="1085" y="449"/>
                    <a:pt x="1098" y="429"/>
                  </a:cubicBezTo>
                  <a:cubicBezTo>
                    <a:pt x="1107" y="416"/>
                    <a:pt x="1098" y="412"/>
                    <a:pt x="1111" y="412"/>
                  </a:cubicBezTo>
                  <a:cubicBezTo>
                    <a:pt x="1120" y="412"/>
                    <a:pt x="1109" y="396"/>
                    <a:pt x="1121" y="396"/>
                  </a:cubicBezTo>
                  <a:cubicBezTo>
                    <a:pt x="1139" y="394"/>
                    <a:pt x="1124" y="387"/>
                    <a:pt x="1129" y="379"/>
                  </a:cubicBezTo>
                  <a:cubicBezTo>
                    <a:pt x="1133" y="370"/>
                    <a:pt x="1139" y="382"/>
                    <a:pt x="1141" y="374"/>
                  </a:cubicBezTo>
                  <a:cubicBezTo>
                    <a:pt x="1142" y="365"/>
                    <a:pt x="1130" y="368"/>
                    <a:pt x="1136" y="360"/>
                  </a:cubicBezTo>
                  <a:cubicBezTo>
                    <a:pt x="1147" y="348"/>
                    <a:pt x="1121" y="354"/>
                    <a:pt x="1133" y="345"/>
                  </a:cubicBezTo>
                  <a:cubicBezTo>
                    <a:pt x="1146" y="334"/>
                    <a:pt x="1138" y="329"/>
                    <a:pt x="1146" y="326"/>
                  </a:cubicBezTo>
                  <a:cubicBezTo>
                    <a:pt x="1155" y="323"/>
                    <a:pt x="1147" y="331"/>
                    <a:pt x="1158" y="323"/>
                  </a:cubicBezTo>
                  <a:cubicBezTo>
                    <a:pt x="1171" y="312"/>
                    <a:pt x="1155" y="337"/>
                    <a:pt x="1167" y="326"/>
                  </a:cubicBezTo>
                  <a:cubicBezTo>
                    <a:pt x="1181" y="314"/>
                    <a:pt x="1188" y="318"/>
                    <a:pt x="1194" y="326"/>
                  </a:cubicBezTo>
                  <a:cubicBezTo>
                    <a:pt x="1200" y="332"/>
                    <a:pt x="1190" y="325"/>
                    <a:pt x="1213" y="312"/>
                  </a:cubicBezTo>
                  <a:cubicBezTo>
                    <a:pt x="1222" y="307"/>
                    <a:pt x="1229" y="298"/>
                    <a:pt x="1241" y="295"/>
                  </a:cubicBezTo>
                  <a:cubicBezTo>
                    <a:pt x="1263" y="287"/>
                    <a:pt x="1263" y="298"/>
                    <a:pt x="1267" y="293"/>
                  </a:cubicBezTo>
                  <a:cubicBezTo>
                    <a:pt x="1273" y="287"/>
                    <a:pt x="1266" y="286"/>
                    <a:pt x="1263" y="275"/>
                  </a:cubicBezTo>
                  <a:cubicBezTo>
                    <a:pt x="1258" y="262"/>
                    <a:pt x="1255" y="275"/>
                    <a:pt x="1252" y="265"/>
                  </a:cubicBezTo>
                  <a:cubicBezTo>
                    <a:pt x="1251" y="259"/>
                    <a:pt x="1264" y="269"/>
                    <a:pt x="1270" y="259"/>
                  </a:cubicBezTo>
                  <a:cubicBezTo>
                    <a:pt x="1272" y="258"/>
                    <a:pt x="1273" y="258"/>
                    <a:pt x="1273" y="256"/>
                  </a:cubicBezTo>
                  <a:cubicBezTo>
                    <a:pt x="1273" y="256"/>
                    <a:pt x="1273" y="256"/>
                    <a:pt x="1273" y="256"/>
                  </a:cubicBezTo>
                  <a:close/>
                  <a:moveTo>
                    <a:pt x="969" y="421"/>
                  </a:moveTo>
                  <a:cubicBezTo>
                    <a:pt x="967" y="424"/>
                    <a:pt x="970" y="422"/>
                    <a:pt x="969" y="425"/>
                  </a:cubicBezTo>
                  <a:cubicBezTo>
                    <a:pt x="967" y="429"/>
                    <a:pt x="970" y="429"/>
                    <a:pt x="970" y="430"/>
                  </a:cubicBezTo>
                  <a:cubicBezTo>
                    <a:pt x="969" y="430"/>
                    <a:pt x="972" y="430"/>
                    <a:pt x="973" y="435"/>
                  </a:cubicBezTo>
                  <a:cubicBezTo>
                    <a:pt x="975" y="438"/>
                    <a:pt x="970" y="441"/>
                    <a:pt x="972" y="444"/>
                  </a:cubicBezTo>
                  <a:cubicBezTo>
                    <a:pt x="973" y="449"/>
                    <a:pt x="972" y="461"/>
                    <a:pt x="970" y="464"/>
                  </a:cubicBezTo>
                  <a:cubicBezTo>
                    <a:pt x="969" y="468"/>
                    <a:pt x="975" y="468"/>
                    <a:pt x="972" y="477"/>
                  </a:cubicBezTo>
                  <a:cubicBezTo>
                    <a:pt x="969" y="481"/>
                    <a:pt x="973" y="485"/>
                    <a:pt x="972" y="488"/>
                  </a:cubicBezTo>
                  <a:cubicBezTo>
                    <a:pt x="969" y="491"/>
                    <a:pt x="970" y="492"/>
                    <a:pt x="970" y="496"/>
                  </a:cubicBezTo>
                  <a:cubicBezTo>
                    <a:pt x="972" y="500"/>
                    <a:pt x="973" y="499"/>
                    <a:pt x="973" y="494"/>
                  </a:cubicBezTo>
                  <a:cubicBezTo>
                    <a:pt x="975" y="489"/>
                    <a:pt x="977" y="488"/>
                    <a:pt x="978" y="489"/>
                  </a:cubicBezTo>
                  <a:cubicBezTo>
                    <a:pt x="978" y="491"/>
                    <a:pt x="979" y="489"/>
                    <a:pt x="981" y="491"/>
                  </a:cubicBezTo>
                  <a:cubicBezTo>
                    <a:pt x="983" y="491"/>
                    <a:pt x="983" y="497"/>
                    <a:pt x="983" y="496"/>
                  </a:cubicBezTo>
                  <a:cubicBezTo>
                    <a:pt x="986" y="491"/>
                    <a:pt x="984" y="492"/>
                    <a:pt x="984" y="489"/>
                  </a:cubicBezTo>
                  <a:cubicBezTo>
                    <a:pt x="984" y="486"/>
                    <a:pt x="984" y="488"/>
                    <a:pt x="981" y="488"/>
                  </a:cubicBezTo>
                  <a:cubicBezTo>
                    <a:pt x="979" y="486"/>
                    <a:pt x="979" y="483"/>
                    <a:pt x="978" y="480"/>
                  </a:cubicBezTo>
                  <a:cubicBezTo>
                    <a:pt x="973" y="477"/>
                    <a:pt x="977" y="468"/>
                    <a:pt x="978" y="464"/>
                  </a:cubicBezTo>
                  <a:cubicBezTo>
                    <a:pt x="981" y="463"/>
                    <a:pt x="978" y="460"/>
                    <a:pt x="981" y="458"/>
                  </a:cubicBezTo>
                  <a:cubicBezTo>
                    <a:pt x="984" y="458"/>
                    <a:pt x="987" y="458"/>
                    <a:pt x="990" y="461"/>
                  </a:cubicBezTo>
                  <a:cubicBezTo>
                    <a:pt x="992" y="464"/>
                    <a:pt x="993" y="468"/>
                    <a:pt x="993" y="464"/>
                  </a:cubicBezTo>
                  <a:cubicBezTo>
                    <a:pt x="993" y="463"/>
                    <a:pt x="990" y="460"/>
                    <a:pt x="989" y="457"/>
                  </a:cubicBezTo>
                  <a:cubicBezTo>
                    <a:pt x="989" y="452"/>
                    <a:pt x="986" y="446"/>
                    <a:pt x="984" y="441"/>
                  </a:cubicBezTo>
                  <a:cubicBezTo>
                    <a:pt x="984" y="436"/>
                    <a:pt x="983" y="435"/>
                    <a:pt x="983" y="432"/>
                  </a:cubicBezTo>
                  <a:cubicBezTo>
                    <a:pt x="983" y="429"/>
                    <a:pt x="981" y="433"/>
                    <a:pt x="981" y="430"/>
                  </a:cubicBezTo>
                  <a:cubicBezTo>
                    <a:pt x="983" y="425"/>
                    <a:pt x="981" y="430"/>
                    <a:pt x="981" y="427"/>
                  </a:cubicBezTo>
                  <a:cubicBezTo>
                    <a:pt x="979" y="422"/>
                    <a:pt x="984" y="422"/>
                    <a:pt x="983" y="413"/>
                  </a:cubicBezTo>
                  <a:cubicBezTo>
                    <a:pt x="981" y="407"/>
                    <a:pt x="979" y="410"/>
                    <a:pt x="981" y="408"/>
                  </a:cubicBezTo>
                  <a:cubicBezTo>
                    <a:pt x="981" y="407"/>
                    <a:pt x="979" y="408"/>
                    <a:pt x="979" y="407"/>
                  </a:cubicBezTo>
                  <a:cubicBezTo>
                    <a:pt x="979" y="404"/>
                    <a:pt x="978" y="404"/>
                    <a:pt x="979" y="402"/>
                  </a:cubicBezTo>
                  <a:cubicBezTo>
                    <a:pt x="981" y="401"/>
                    <a:pt x="979" y="399"/>
                    <a:pt x="978" y="398"/>
                  </a:cubicBezTo>
                  <a:cubicBezTo>
                    <a:pt x="977" y="394"/>
                    <a:pt x="978" y="398"/>
                    <a:pt x="975" y="398"/>
                  </a:cubicBezTo>
                  <a:cubicBezTo>
                    <a:pt x="972" y="399"/>
                    <a:pt x="978" y="401"/>
                    <a:pt x="977" y="404"/>
                  </a:cubicBezTo>
                  <a:cubicBezTo>
                    <a:pt x="977" y="407"/>
                    <a:pt x="975" y="405"/>
                    <a:pt x="975" y="407"/>
                  </a:cubicBezTo>
                  <a:cubicBezTo>
                    <a:pt x="975" y="408"/>
                    <a:pt x="978" y="407"/>
                    <a:pt x="975" y="408"/>
                  </a:cubicBezTo>
                  <a:cubicBezTo>
                    <a:pt x="973" y="412"/>
                    <a:pt x="975" y="407"/>
                    <a:pt x="972" y="408"/>
                  </a:cubicBezTo>
                  <a:cubicBezTo>
                    <a:pt x="970" y="408"/>
                    <a:pt x="969" y="408"/>
                    <a:pt x="970" y="412"/>
                  </a:cubicBezTo>
                  <a:cubicBezTo>
                    <a:pt x="970" y="413"/>
                    <a:pt x="970" y="416"/>
                    <a:pt x="969" y="421"/>
                  </a:cubicBezTo>
                  <a:close/>
                  <a:moveTo>
                    <a:pt x="1007" y="517"/>
                  </a:moveTo>
                  <a:cubicBezTo>
                    <a:pt x="1010" y="516"/>
                    <a:pt x="1004" y="514"/>
                    <a:pt x="1004" y="516"/>
                  </a:cubicBezTo>
                  <a:cubicBezTo>
                    <a:pt x="1002" y="519"/>
                    <a:pt x="998" y="520"/>
                    <a:pt x="999" y="523"/>
                  </a:cubicBezTo>
                  <a:cubicBezTo>
                    <a:pt x="1001" y="525"/>
                    <a:pt x="1001" y="519"/>
                    <a:pt x="1007" y="517"/>
                  </a:cubicBezTo>
                  <a:close/>
                  <a:moveTo>
                    <a:pt x="1015" y="511"/>
                  </a:moveTo>
                  <a:cubicBezTo>
                    <a:pt x="1018" y="508"/>
                    <a:pt x="1018" y="509"/>
                    <a:pt x="1021" y="506"/>
                  </a:cubicBezTo>
                  <a:cubicBezTo>
                    <a:pt x="1024" y="505"/>
                    <a:pt x="1028" y="506"/>
                    <a:pt x="1025" y="503"/>
                  </a:cubicBezTo>
                  <a:cubicBezTo>
                    <a:pt x="1024" y="502"/>
                    <a:pt x="1022" y="506"/>
                    <a:pt x="1019" y="505"/>
                  </a:cubicBezTo>
                  <a:cubicBezTo>
                    <a:pt x="1018" y="503"/>
                    <a:pt x="1021" y="506"/>
                    <a:pt x="1018" y="506"/>
                  </a:cubicBezTo>
                  <a:cubicBezTo>
                    <a:pt x="1015" y="508"/>
                    <a:pt x="1012" y="509"/>
                    <a:pt x="1010" y="514"/>
                  </a:cubicBezTo>
                  <a:cubicBezTo>
                    <a:pt x="1010" y="516"/>
                    <a:pt x="1013" y="516"/>
                    <a:pt x="1015" y="511"/>
                  </a:cubicBezTo>
                  <a:close/>
                  <a:moveTo>
                    <a:pt x="1031" y="500"/>
                  </a:moveTo>
                  <a:cubicBezTo>
                    <a:pt x="1033" y="497"/>
                    <a:pt x="1037" y="494"/>
                    <a:pt x="1039" y="494"/>
                  </a:cubicBezTo>
                  <a:cubicBezTo>
                    <a:pt x="1040" y="496"/>
                    <a:pt x="1030" y="505"/>
                    <a:pt x="1031" y="500"/>
                  </a:cubicBezTo>
                  <a:close/>
                  <a:moveTo>
                    <a:pt x="1071" y="461"/>
                  </a:moveTo>
                  <a:cubicBezTo>
                    <a:pt x="1071" y="460"/>
                    <a:pt x="1072" y="453"/>
                    <a:pt x="1074" y="455"/>
                  </a:cubicBezTo>
                  <a:cubicBezTo>
                    <a:pt x="1075" y="457"/>
                    <a:pt x="1071" y="461"/>
                    <a:pt x="1071" y="461"/>
                  </a:cubicBezTo>
                  <a:close/>
                  <a:moveTo>
                    <a:pt x="1066" y="464"/>
                  </a:moveTo>
                  <a:cubicBezTo>
                    <a:pt x="1068" y="464"/>
                    <a:pt x="1069" y="463"/>
                    <a:pt x="1069" y="463"/>
                  </a:cubicBezTo>
                  <a:cubicBezTo>
                    <a:pt x="1069" y="464"/>
                    <a:pt x="1066" y="466"/>
                    <a:pt x="1066" y="464"/>
                  </a:cubicBezTo>
                  <a:close/>
                  <a:moveTo>
                    <a:pt x="1060" y="477"/>
                  </a:moveTo>
                  <a:cubicBezTo>
                    <a:pt x="1059" y="477"/>
                    <a:pt x="1059" y="475"/>
                    <a:pt x="1060" y="475"/>
                  </a:cubicBezTo>
                  <a:cubicBezTo>
                    <a:pt x="1060" y="477"/>
                    <a:pt x="1060" y="478"/>
                    <a:pt x="1060" y="477"/>
                  </a:cubicBezTo>
                  <a:close/>
                  <a:moveTo>
                    <a:pt x="1054" y="481"/>
                  </a:moveTo>
                  <a:cubicBezTo>
                    <a:pt x="1054" y="481"/>
                    <a:pt x="1056" y="480"/>
                    <a:pt x="1056" y="481"/>
                  </a:cubicBezTo>
                  <a:cubicBezTo>
                    <a:pt x="1056" y="481"/>
                    <a:pt x="1056" y="483"/>
                    <a:pt x="1054" y="481"/>
                  </a:cubicBezTo>
                  <a:close/>
                  <a:moveTo>
                    <a:pt x="1082" y="447"/>
                  </a:moveTo>
                  <a:cubicBezTo>
                    <a:pt x="1085" y="447"/>
                    <a:pt x="1085" y="441"/>
                    <a:pt x="1083" y="441"/>
                  </a:cubicBezTo>
                  <a:cubicBezTo>
                    <a:pt x="1082" y="441"/>
                    <a:pt x="1082" y="444"/>
                    <a:pt x="1080" y="446"/>
                  </a:cubicBezTo>
                  <a:cubicBezTo>
                    <a:pt x="1077" y="446"/>
                    <a:pt x="1075" y="447"/>
                    <a:pt x="1077" y="449"/>
                  </a:cubicBezTo>
                  <a:cubicBezTo>
                    <a:pt x="1079" y="452"/>
                    <a:pt x="1079" y="449"/>
                    <a:pt x="1082" y="447"/>
                  </a:cubicBezTo>
                  <a:close/>
                  <a:moveTo>
                    <a:pt x="1085" y="443"/>
                  </a:moveTo>
                  <a:cubicBezTo>
                    <a:pt x="1083" y="441"/>
                    <a:pt x="1086" y="440"/>
                    <a:pt x="1088" y="440"/>
                  </a:cubicBezTo>
                  <a:cubicBezTo>
                    <a:pt x="1088" y="441"/>
                    <a:pt x="1086" y="443"/>
                    <a:pt x="1085" y="443"/>
                  </a:cubicBezTo>
                  <a:close/>
                  <a:moveTo>
                    <a:pt x="1162" y="385"/>
                  </a:moveTo>
                  <a:cubicBezTo>
                    <a:pt x="1165" y="384"/>
                    <a:pt x="1170" y="396"/>
                    <a:pt x="1167" y="393"/>
                  </a:cubicBezTo>
                  <a:cubicBezTo>
                    <a:pt x="1164" y="390"/>
                    <a:pt x="1161" y="387"/>
                    <a:pt x="1162" y="385"/>
                  </a:cubicBezTo>
                  <a:close/>
                  <a:moveTo>
                    <a:pt x="0" y="396"/>
                  </a:moveTo>
                  <a:cubicBezTo>
                    <a:pt x="11" y="398"/>
                    <a:pt x="20" y="399"/>
                    <a:pt x="26" y="398"/>
                  </a:cubicBezTo>
                  <a:cubicBezTo>
                    <a:pt x="25" y="393"/>
                    <a:pt x="28" y="391"/>
                    <a:pt x="25" y="390"/>
                  </a:cubicBezTo>
                  <a:cubicBezTo>
                    <a:pt x="22" y="387"/>
                    <a:pt x="25" y="391"/>
                    <a:pt x="14" y="387"/>
                  </a:cubicBezTo>
                  <a:cubicBezTo>
                    <a:pt x="14" y="388"/>
                    <a:pt x="13" y="387"/>
                    <a:pt x="14" y="388"/>
                  </a:cubicBezTo>
                  <a:cubicBezTo>
                    <a:pt x="14" y="391"/>
                    <a:pt x="11" y="391"/>
                    <a:pt x="10" y="391"/>
                  </a:cubicBezTo>
                  <a:cubicBezTo>
                    <a:pt x="8" y="390"/>
                    <a:pt x="11" y="388"/>
                    <a:pt x="11" y="387"/>
                  </a:cubicBezTo>
                  <a:cubicBezTo>
                    <a:pt x="13" y="385"/>
                    <a:pt x="11" y="385"/>
                    <a:pt x="10" y="388"/>
                  </a:cubicBezTo>
                  <a:cubicBezTo>
                    <a:pt x="7" y="391"/>
                    <a:pt x="8" y="390"/>
                    <a:pt x="5" y="390"/>
                  </a:cubicBezTo>
                  <a:cubicBezTo>
                    <a:pt x="2" y="390"/>
                    <a:pt x="5" y="393"/>
                    <a:pt x="0" y="396"/>
                  </a:cubicBezTo>
                  <a:close/>
                  <a:moveTo>
                    <a:pt x="1142" y="342"/>
                  </a:moveTo>
                  <a:cubicBezTo>
                    <a:pt x="1147" y="337"/>
                    <a:pt x="1152" y="334"/>
                    <a:pt x="1152" y="337"/>
                  </a:cubicBezTo>
                  <a:cubicBezTo>
                    <a:pt x="1152" y="340"/>
                    <a:pt x="1141" y="345"/>
                    <a:pt x="1142" y="342"/>
                  </a:cubicBezTo>
                  <a:close/>
                  <a:moveTo>
                    <a:pt x="937" y="393"/>
                  </a:moveTo>
                  <a:cubicBezTo>
                    <a:pt x="934" y="390"/>
                    <a:pt x="935" y="387"/>
                    <a:pt x="938" y="388"/>
                  </a:cubicBezTo>
                  <a:cubicBezTo>
                    <a:pt x="943" y="388"/>
                    <a:pt x="940" y="394"/>
                    <a:pt x="937" y="393"/>
                  </a:cubicBezTo>
                  <a:close/>
                  <a:moveTo>
                    <a:pt x="1274" y="175"/>
                  </a:moveTo>
                  <a:cubicBezTo>
                    <a:pt x="1274" y="175"/>
                    <a:pt x="1274" y="175"/>
                    <a:pt x="1274" y="175"/>
                  </a:cubicBezTo>
                  <a:cubicBezTo>
                    <a:pt x="1278" y="175"/>
                    <a:pt x="1284" y="174"/>
                    <a:pt x="1289" y="172"/>
                  </a:cubicBezTo>
                  <a:cubicBezTo>
                    <a:pt x="1301" y="171"/>
                    <a:pt x="1287" y="163"/>
                    <a:pt x="1278" y="164"/>
                  </a:cubicBezTo>
                  <a:cubicBezTo>
                    <a:pt x="1277" y="164"/>
                    <a:pt x="1275" y="164"/>
                    <a:pt x="1274" y="164"/>
                  </a:cubicBezTo>
                  <a:cubicBezTo>
                    <a:pt x="1273" y="164"/>
                    <a:pt x="1273" y="164"/>
                    <a:pt x="1273" y="164"/>
                  </a:cubicBezTo>
                  <a:cubicBezTo>
                    <a:pt x="1267" y="166"/>
                    <a:pt x="1263" y="171"/>
                    <a:pt x="1261" y="174"/>
                  </a:cubicBezTo>
                  <a:cubicBezTo>
                    <a:pt x="1261" y="177"/>
                    <a:pt x="1267" y="177"/>
                    <a:pt x="1273" y="175"/>
                  </a:cubicBezTo>
                  <a:lnTo>
                    <a:pt x="1274" y="175"/>
                  </a:lnTo>
                  <a:close/>
                  <a:moveTo>
                    <a:pt x="1188" y="192"/>
                  </a:moveTo>
                  <a:cubicBezTo>
                    <a:pt x="1185" y="196"/>
                    <a:pt x="1174" y="191"/>
                    <a:pt x="1176" y="189"/>
                  </a:cubicBezTo>
                  <a:cubicBezTo>
                    <a:pt x="1179" y="188"/>
                    <a:pt x="1191" y="189"/>
                    <a:pt x="1188" y="192"/>
                  </a:cubicBezTo>
                  <a:close/>
                  <a:moveTo>
                    <a:pt x="978" y="132"/>
                  </a:moveTo>
                  <a:cubicBezTo>
                    <a:pt x="969" y="127"/>
                    <a:pt x="964" y="132"/>
                    <a:pt x="957" y="136"/>
                  </a:cubicBezTo>
                  <a:cubicBezTo>
                    <a:pt x="951" y="141"/>
                    <a:pt x="958" y="136"/>
                    <a:pt x="970" y="139"/>
                  </a:cubicBezTo>
                  <a:cubicBezTo>
                    <a:pt x="990" y="143"/>
                    <a:pt x="987" y="136"/>
                    <a:pt x="978" y="132"/>
                  </a:cubicBezTo>
                  <a:close/>
                  <a:moveTo>
                    <a:pt x="1034" y="116"/>
                  </a:moveTo>
                  <a:cubicBezTo>
                    <a:pt x="1042" y="116"/>
                    <a:pt x="1044" y="110"/>
                    <a:pt x="1039" y="112"/>
                  </a:cubicBezTo>
                  <a:cubicBezTo>
                    <a:pt x="1036" y="112"/>
                    <a:pt x="1036" y="105"/>
                    <a:pt x="1028" y="109"/>
                  </a:cubicBezTo>
                  <a:cubicBezTo>
                    <a:pt x="1021" y="112"/>
                    <a:pt x="1030" y="105"/>
                    <a:pt x="1018" y="107"/>
                  </a:cubicBezTo>
                  <a:cubicBezTo>
                    <a:pt x="1005" y="109"/>
                    <a:pt x="1009" y="102"/>
                    <a:pt x="1007" y="105"/>
                  </a:cubicBezTo>
                  <a:cubicBezTo>
                    <a:pt x="1004" y="107"/>
                    <a:pt x="999" y="112"/>
                    <a:pt x="1016" y="115"/>
                  </a:cubicBezTo>
                  <a:cubicBezTo>
                    <a:pt x="1025" y="118"/>
                    <a:pt x="1027" y="116"/>
                    <a:pt x="1034" y="116"/>
                  </a:cubicBezTo>
                  <a:close/>
                  <a:moveTo>
                    <a:pt x="996" y="105"/>
                  </a:moveTo>
                  <a:cubicBezTo>
                    <a:pt x="1002" y="105"/>
                    <a:pt x="989" y="99"/>
                    <a:pt x="981" y="101"/>
                  </a:cubicBezTo>
                  <a:cubicBezTo>
                    <a:pt x="975" y="102"/>
                    <a:pt x="970" y="93"/>
                    <a:pt x="964" y="96"/>
                  </a:cubicBezTo>
                  <a:cubicBezTo>
                    <a:pt x="958" y="99"/>
                    <a:pt x="966" y="102"/>
                    <a:pt x="963" y="104"/>
                  </a:cubicBezTo>
                  <a:cubicBezTo>
                    <a:pt x="960" y="104"/>
                    <a:pt x="952" y="98"/>
                    <a:pt x="947" y="94"/>
                  </a:cubicBezTo>
                  <a:cubicBezTo>
                    <a:pt x="943" y="93"/>
                    <a:pt x="941" y="94"/>
                    <a:pt x="935" y="99"/>
                  </a:cubicBezTo>
                  <a:cubicBezTo>
                    <a:pt x="929" y="102"/>
                    <a:pt x="937" y="105"/>
                    <a:pt x="934" y="107"/>
                  </a:cubicBezTo>
                  <a:cubicBezTo>
                    <a:pt x="929" y="109"/>
                    <a:pt x="935" y="113"/>
                    <a:pt x="946" y="118"/>
                  </a:cubicBezTo>
                  <a:cubicBezTo>
                    <a:pt x="955" y="121"/>
                    <a:pt x="949" y="113"/>
                    <a:pt x="957" y="115"/>
                  </a:cubicBezTo>
                  <a:cubicBezTo>
                    <a:pt x="964" y="118"/>
                    <a:pt x="967" y="110"/>
                    <a:pt x="972" y="115"/>
                  </a:cubicBezTo>
                  <a:cubicBezTo>
                    <a:pt x="977" y="118"/>
                    <a:pt x="983" y="113"/>
                    <a:pt x="992" y="112"/>
                  </a:cubicBezTo>
                  <a:cubicBezTo>
                    <a:pt x="999" y="109"/>
                    <a:pt x="989" y="105"/>
                    <a:pt x="996" y="105"/>
                  </a:cubicBezTo>
                  <a:close/>
                  <a:moveTo>
                    <a:pt x="923" y="107"/>
                  </a:moveTo>
                  <a:cubicBezTo>
                    <a:pt x="917" y="110"/>
                    <a:pt x="920" y="98"/>
                    <a:pt x="923" y="101"/>
                  </a:cubicBezTo>
                  <a:cubicBezTo>
                    <a:pt x="926" y="104"/>
                    <a:pt x="926" y="105"/>
                    <a:pt x="923" y="107"/>
                  </a:cubicBezTo>
                  <a:close/>
                  <a:moveTo>
                    <a:pt x="850" y="150"/>
                  </a:moveTo>
                  <a:cubicBezTo>
                    <a:pt x="853" y="150"/>
                    <a:pt x="852" y="150"/>
                    <a:pt x="858" y="152"/>
                  </a:cubicBezTo>
                  <a:cubicBezTo>
                    <a:pt x="865" y="155"/>
                    <a:pt x="870" y="160"/>
                    <a:pt x="873" y="155"/>
                  </a:cubicBezTo>
                  <a:cubicBezTo>
                    <a:pt x="874" y="150"/>
                    <a:pt x="862" y="150"/>
                    <a:pt x="870" y="149"/>
                  </a:cubicBezTo>
                  <a:cubicBezTo>
                    <a:pt x="876" y="147"/>
                    <a:pt x="861" y="146"/>
                    <a:pt x="868" y="144"/>
                  </a:cubicBezTo>
                  <a:cubicBezTo>
                    <a:pt x="876" y="143"/>
                    <a:pt x="864" y="138"/>
                    <a:pt x="858" y="136"/>
                  </a:cubicBezTo>
                  <a:cubicBezTo>
                    <a:pt x="852" y="133"/>
                    <a:pt x="850" y="143"/>
                    <a:pt x="849" y="138"/>
                  </a:cubicBezTo>
                  <a:cubicBezTo>
                    <a:pt x="847" y="133"/>
                    <a:pt x="842" y="136"/>
                    <a:pt x="836" y="133"/>
                  </a:cubicBezTo>
                  <a:cubicBezTo>
                    <a:pt x="830" y="130"/>
                    <a:pt x="820" y="135"/>
                    <a:pt x="824" y="138"/>
                  </a:cubicBezTo>
                  <a:cubicBezTo>
                    <a:pt x="829" y="143"/>
                    <a:pt x="815" y="144"/>
                    <a:pt x="824" y="146"/>
                  </a:cubicBezTo>
                  <a:cubicBezTo>
                    <a:pt x="832" y="147"/>
                    <a:pt x="835" y="147"/>
                    <a:pt x="845" y="154"/>
                  </a:cubicBezTo>
                  <a:cubicBezTo>
                    <a:pt x="852" y="155"/>
                    <a:pt x="845" y="150"/>
                    <a:pt x="850" y="150"/>
                  </a:cubicBezTo>
                  <a:close/>
                  <a:moveTo>
                    <a:pt x="739" y="121"/>
                  </a:moveTo>
                  <a:cubicBezTo>
                    <a:pt x="731" y="119"/>
                    <a:pt x="727" y="122"/>
                    <a:pt x="734" y="126"/>
                  </a:cubicBezTo>
                  <a:cubicBezTo>
                    <a:pt x="743" y="130"/>
                    <a:pt x="748" y="121"/>
                    <a:pt x="739" y="121"/>
                  </a:cubicBezTo>
                  <a:close/>
                  <a:moveTo>
                    <a:pt x="640" y="65"/>
                  </a:moveTo>
                  <a:cubicBezTo>
                    <a:pt x="648" y="63"/>
                    <a:pt x="654" y="62"/>
                    <a:pt x="667" y="62"/>
                  </a:cubicBezTo>
                  <a:cubicBezTo>
                    <a:pt x="683" y="60"/>
                    <a:pt x="684" y="57"/>
                    <a:pt x="676" y="53"/>
                  </a:cubicBezTo>
                  <a:cubicBezTo>
                    <a:pt x="669" y="46"/>
                    <a:pt x="670" y="45"/>
                    <a:pt x="660" y="51"/>
                  </a:cubicBezTo>
                  <a:cubicBezTo>
                    <a:pt x="651" y="59"/>
                    <a:pt x="667" y="45"/>
                    <a:pt x="663" y="43"/>
                  </a:cubicBezTo>
                  <a:cubicBezTo>
                    <a:pt x="658" y="42"/>
                    <a:pt x="652" y="39"/>
                    <a:pt x="648" y="48"/>
                  </a:cubicBezTo>
                  <a:cubicBezTo>
                    <a:pt x="641" y="57"/>
                    <a:pt x="641" y="49"/>
                    <a:pt x="635" y="63"/>
                  </a:cubicBezTo>
                  <a:cubicBezTo>
                    <a:pt x="632" y="66"/>
                    <a:pt x="634" y="68"/>
                    <a:pt x="640" y="65"/>
                  </a:cubicBezTo>
                  <a:close/>
                  <a:moveTo>
                    <a:pt x="617" y="51"/>
                  </a:moveTo>
                  <a:cubicBezTo>
                    <a:pt x="628" y="56"/>
                    <a:pt x="641" y="51"/>
                    <a:pt x="637" y="48"/>
                  </a:cubicBezTo>
                  <a:cubicBezTo>
                    <a:pt x="632" y="45"/>
                    <a:pt x="643" y="37"/>
                    <a:pt x="638" y="35"/>
                  </a:cubicBezTo>
                  <a:cubicBezTo>
                    <a:pt x="632" y="32"/>
                    <a:pt x="635" y="29"/>
                    <a:pt x="626" y="34"/>
                  </a:cubicBezTo>
                  <a:cubicBezTo>
                    <a:pt x="616" y="37"/>
                    <a:pt x="625" y="31"/>
                    <a:pt x="620" y="31"/>
                  </a:cubicBezTo>
                  <a:cubicBezTo>
                    <a:pt x="616" y="31"/>
                    <a:pt x="603" y="29"/>
                    <a:pt x="597" y="32"/>
                  </a:cubicBezTo>
                  <a:cubicBezTo>
                    <a:pt x="591" y="37"/>
                    <a:pt x="579" y="42"/>
                    <a:pt x="588" y="42"/>
                  </a:cubicBezTo>
                  <a:cubicBezTo>
                    <a:pt x="599" y="42"/>
                    <a:pt x="591" y="45"/>
                    <a:pt x="597" y="48"/>
                  </a:cubicBezTo>
                  <a:cubicBezTo>
                    <a:pt x="600" y="49"/>
                    <a:pt x="605" y="48"/>
                    <a:pt x="617" y="51"/>
                  </a:cubicBezTo>
                  <a:close/>
                  <a:moveTo>
                    <a:pt x="576" y="31"/>
                  </a:moveTo>
                  <a:cubicBezTo>
                    <a:pt x="567" y="31"/>
                    <a:pt x="565" y="34"/>
                    <a:pt x="571" y="35"/>
                  </a:cubicBezTo>
                  <a:cubicBezTo>
                    <a:pt x="578" y="37"/>
                    <a:pt x="574" y="40"/>
                    <a:pt x="581" y="39"/>
                  </a:cubicBezTo>
                  <a:cubicBezTo>
                    <a:pt x="599" y="34"/>
                    <a:pt x="584" y="32"/>
                    <a:pt x="576" y="31"/>
                  </a:cubicBezTo>
                  <a:close/>
                  <a:moveTo>
                    <a:pt x="600" y="29"/>
                  </a:moveTo>
                  <a:cubicBezTo>
                    <a:pt x="614" y="28"/>
                    <a:pt x="620" y="31"/>
                    <a:pt x="616" y="25"/>
                  </a:cubicBezTo>
                  <a:cubicBezTo>
                    <a:pt x="613" y="20"/>
                    <a:pt x="623" y="23"/>
                    <a:pt x="622" y="20"/>
                  </a:cubicBezTo>
                  <a:cubicBezTo>
                    <a:pt x="620" y="17"/>
                    <a:pt x="616" y="20"/>
                    <a:pt x="611" y="15"/>
                  </a:cubicBezTo>
                  <a:cubicBezTo>
                    <a:pt x="605" y="11"/>
                    <a:pt x="603" y="9"/>
                    <a:pt x="597" y="12"/>
                  </a:cubicBezTo>
                  <a:cubicBezTo>
                    <a:pt x="593" y="15"/>
                    <a:pt x="590" y="12"/>
                    <a:pt x="582" y="17"/>
                  </a:cubicBezTo>
                  <a:cubicBezTo>
                    <a:pt x="574" y="21"/>
                    <a:pt x="587" y="18"/>
                    <a:pt x="582" y="21"/>
                  </a:cubicBezTo>
                  <a:cubicBezTo>
                    <a:pt x="576" y="26"/>
                    <a:pt x="567" y="28"/>
                    <a:pt x="573" y="28"/>
                  </a:cubicBezTo>
                  <a:cubicBezTo>
                    <a:pt x="581" y="29"/>
                    <a:pt x="579" y="31"/>
                    <a:pt x="588" y="32"/>
                  </a:cubicBezTo>
                  <a:cubicBezTo>
                    <a:pt x="599" y="32"/>
                    <a:pt x="588" y="29"/>
                    <a:pt x="600" y="29"/>
                  </a:cubicBezTo>
                  <a:close/>
                  <a:moveTo>
                    <a:pt x="561" y="12"/>
                  </a:moveTo>
                  <a:cubicBezTo>
                    <a:pt x="561" y="11"/>
                    <a:pt x="571" y="12"/>
                    <a:pt x="571" y="14"/>
                  </a:cubicBezTo>
                  <a:cubicBezTo>
                    <a:pt x="571" y="15"/>
                    <a:pt x="559" y="15"/>
                    <a:pt x="561" y="12"/>
                  </a:cubicBezTo>
                  <a:close/>
                  <a:moveTo>
                    <a:pt x="600" y="82"/>
                  </a:moveTo>
                  <a:cubicBezTo>
                    <a:pt x="599" y="81"/>
                    <a:pt x="610" y="77"/>
                    <a:pt x="611" y="79"/>
                  </a:cubicBezTo>
                  <a:cubicBezTo>
                    <a:pt x="613" y="81"/>
                    <a:pt x="605" y="84"/>
                    <a:pt x="600" y="82"/>
                  </a:cubicBezTo>
                  <a:close/>
                </a:path>
              </a:pathLst>
            </a:custGeom>
            <a:grpFill/>
            <a:ln w="6350" cmpd="sng">
              <a:solidFill>
                <a:schemeClr val="bg1"/>
              </a:solidFill>
              <a:round/>
              <a:headEnd/>
              <a:tailEnd/>
            </a:ln>
          </p:spPr>
          <p:txBody>
            <a:bodyPr/>
            <a:lstStyle/>
            <a:p>
              <a:endParaRPr lang="en-GB" sz="1539" dirty="0"/>
            </a:p>
          </p:txBody>
        </p:sp>
        <p:sp>
          <p:nvSpPr>
            <p:cNvPr id="611" name="Freeform 238"/>
            <p:cNvSpPr>
              <a:spLocks noEditPoints="1"/>
            </p:cNvSpPr>
            <p:nvPr/>
          </p:nvSpPr>
          <p:spPr bwMode="auto">
            <a:xfrm>
              <a:off x="7739042" y="5455640"/>
              <a:ext cx="1015486" cy="1078131"/>
            </a:xfrm>
            <a:custGeom>
              <a:avLst/>
              <a:gdLst/>
              <a:ahLst/>
              <a:cxnLst>
                <a:cxn ang="0">
                  <a:pos x="86" y="62"/>
                </a:cxn>
                <a:cxn ang="0">
                  <a:pos x="105" y="36"/>
                </a:cxn>
                <a:cxn ang="0">
                  <a:pos x="133" y="43"/>
                </a:cxn>
                <a:cxn ang="0">
                  <a:pos x="151" y="17"/>
                </a:cxn>
                <a:cxn ang="0">
                  <a:pos x="154" y="6"/>
                </a:cxn>
                <a:cxn ang="0">
                  <a:pos x="172" y="14"/>
                </a:cxn>
                <a:cxn ang="0">
                  <a:pos x="185" y="18"/>
                </a:cxn>
                <a:cxn ang="0">
                  <a:pos x="188" y="25"/>
                </a:cxn>
                <a:cxn ang="0">
                  <a:pos x="188" y="51"/>
                </a:cxn>
                <a:cxn ang="0">
                  <a:pos x="220" y="70"/>
                </a:cxn>
                <a:cxn ang="0">
                  <a:pos x="227" y="29"/>
                </a:cxn>
                <a:cxn ang="0">
                  <a:pos x="232" y="6"/>
                </a:cxn>
                <a:cxn ang="0">
                  <a:pos x="241" y="18"/>
                </a:cxn>
                <a:cxn ang="0">
                  <a:pos x="256" y="42"/>
                </a:cxn>
                <a:cxn ang="0">
                  <a:pos x="271" y="87"/>
                </a:cxn>
                <a:cxn ang="0">
                  <a:pos x="291" y="109"/>
                </a:cxn>
                <a:cxn ang="0">
                  <a:pos x="300" y="118"/>
                </a:cxn>
                <a:cxn ang="0">
                  <a:pos x="317" y="149"/>
                </a:cxn>
                <a:cxn ang="0">
                  <a:pos x="323" y="186"/>
                </a:cxn>
                <a:cxn ang="0">
                  <a:pos x="311" y="228"/>
                </a:cxn>
                <a:cxn ang="0">
                  <a:pos x="294" y="273"/>
                </a:cxn>
                <a:cxn ang="0">
                  <a:pos x="265" y="295"/>
                </a:cxn>
                <a:cxn ang="0">
                  <a:pos x="256" y="283"/>
                </a:cxn>
                <a:cxn ang="0">
                  <a:pos x="229" y="287"/>
                </a:cxn>
                <a:cxn ang="0">
                  <a:pos x="207" y="258"/>
                </a:cxn>
                <a:cxn ang="0">
                  <a:pos x="195" y="253"/>
                </a:cxn>
                <a:cxn ang="0">
                  <a:pos x="200" y="228"/>
                </a:cxn>
                <a:cxn ang="0">
                  <a:pos x="186" y="242"/>
                </a:cxn>
                <a:cxn ang="0">
                  <a:pos x="168" y="222"/>
                </a:cxn>
                <a:cxn ang="0">
                  <a:pos x="107" y="222"/>
                </a:cxn>
                <a:cxn ang="0">
                  <a:pos x="70" y="238"/>
                </a:cxn>
                <a:cxn ang="0">
                  <a:pos x="34" y="252"/>
                </a:cxn>
                <a:cxn ang="0">
                  <a:pos x="22" y="228"/>
                </a:cxn>
                <a:cxn ang="0">
                  <a:pos x="10" y="174"/>
                </a:cxn>
                <a:cxn ang="0">
                  <a:pos x="5" y="151"/>
                </a:cxn>
                <a:cxn ang="0">
                  <a:pos x="8" y="116"/>
                </a:cxn>
                <a:cxn ang="0">
                  <a:pos x="38" y="101"/>
                </a:cxn>
                <a:cxn ang="0">
                  <a:pos x="72" y="78"/>
                </a:cxn>
                <a:cxn ang="0">
                  <a:pos x="259" y="339"/>
                </a:cxn>
                <a:cxn ang="0">
                  <a:pos x="273" y="342"/>
                </a:cxn>
                <a:cxn ang="0">
                  <a:pos x="277" y="339"/>
                </a:cxn>
                <a:cxn ang="0">
                  <a:pos x="279" y="328"/>
                </a:cxn>
                <a:cxn ang="0">
                  <a:pos x="279" y="314"/>
                </a:cxn>
                <a:cxn ang="0">
                  <a:pos x="258" y="314"/>
                </a:cxn>
                <a:cxn ang="0">
                  <a:pos x="247" y="300"/>
                </a:cxn>
                <a:cxn ang="0">
                  <a:pos x="277" y="305"/>
                </a:cxn>
                <a:cxn ang="0">
                  <a:pos x="280" y="305"/>
                </a:cxn>
                <a:cxn ang="0">
                  <a:pos x="279" y="309"/>
                </a:cxn>
                <a:cxn ang="0">
                  <a:pos x="197" y="261"/>
                </a:cxn>
                <a:cxn ang="0">
                  <a:pos x="188" y="261"/>
                </a:cxn>
                <a:cxn ang="0">
                  <a:pos x="140" y="8"/>
                </a:cxn>
                <a:cxn ang="0">
                  <a:pos x="139" y="11"/>
                </a:cxn>
                <a:cxn ang="0">
                  <a:pos x="139" y="11"/>
                </a:cxn>
                <a:cxn ang="0">
                  <a:pos x="188" y="36"/>
                </a:cxn>
                <a:cxn ang="0">
                  <a:pos x="321" y="143"/>
                </a:cxn>
                <a:cxn ang="0">
                  <a:pos x="319" y="154"/>
                </a:cxn>
                <a:cxn ang="0">
                  <a:pos x="213" y="59"/>
                </a:cxn>
              </a:cxnLst>
              <a:rect l="0" t="0" r="r" b="b"/>
              <a:pathLst>
                <a:path w="326" h="346">
                  <a:moveTo>
                    <a:pt x="72" y="78"/>
                  </a:moveTo>
                  <a:cubicBezTo>
                    <a:pt x="78" y="73"/>
                    <a:pt x="70" y="73"/>
                    <a:pt x="77" y="62"/>
                  </a:cubicBezTo>
                  <a:cubicBezTo>
                    <a:pt x="84" y="53"/>
                    <a:pt x="84" y="74"/>
                    <a:pt x="86" y="62"/>
                  </a:cubicBezTo>
                  <a:cubicBezTo>
                    <a:pt x="86" y="48"/>
                    <a:pt x="92" y="65"/>
                    <a:pt x="92" y="54"/>
                  </a:cubicBezTo>
                  <a:cubicBezTo>
                    <a:pt x="92" y="46"/>
                    <a:pt x="93" y="51"/>
                    <a:pt x="98" y="42"/>
                  </a:cubicBezTo>
                  <a:cubicBezTo>
                    <a:pt x="102" y="32"/>
                    <a:pt x="104" y="42"/>
                    <a:pt x="105" y="36"/>
                  </a:cubicBezTo>
                  <a:cubicBezTo>
                    <a:pt x="105" y="29"/>
                    <a:pt x="110" y="39"/>
                    <a:pt x="110" y="32"/>
                  </a:cubicBezTo>
                  <a:cubicBezTo>
                    <a:pt x="110" y="26"/>
                    <a:pt x="121" y="43"/>
                    <a:pt x="125" y="42"/>
                  </a:cubicBezTo>
                  <a:cubicBezTo>
                    <a:pt x="130" y="42"/>
                    <a:pt x="130" y="46"/>
                    <a:pt x="133" y="43"/>
                  </a:cubicBezTo>
                  <a:cubicBezTo>
                    <a:pt x="136" y="40"/>
                    <a:pt x="127" y="42"/>
                    <a:pt x="133" y="32"/>
                  </a:cubicBezTo>
                  <a:cubicBezTo>
                    <a:pt x="139" y="25"/>
                    <a:pt x="133" y="26"/>
                    <a:pt x="140" y="20"/>
                  </a:cubicBezTo>
                  <a:cubicBezTo>
                    <a:pt x="150" y="12"/>
                    <a:pt x="145" y="18"/>
                    <a:pt x="151" y="17"/>
                  </a:cubicBezTo>
                  <a:cubicBezTo>
                    <a:pt x="157" y="15"/>
                    <a:pt x="156" y="20"/>
                    <a:pt x="157" y="14"/>
                  </a:cubicBezTo>
                  <a:cubicBezTo>
                    <a:pt x="159" y="8"/>
                    <a:pt x="153" y="11"/>
                    <a:pt x="151" y="9"/>
                  </a:cubicBezTo>
                  <a:cubicBezTo>
                    <a:pt x="150" y="6"/>
                    <a:pt x="151" y="6"/>
                    <a:pt x="154" y="6"/>
                  </a:cubicBezTo>
                  <a:cubicBezTo>
                    <a:pt x="157" y="6"/>
                    <a:pt x="156" y="9"/>
                    <a:pt x="159" y="8"/>
                  </a:cubicBezTo>
                  <a:cubicBezTo>
                    <a:pt x="162" y="8"/>
                    <a:pt x="159" y="12"/>
                    <a:pt x="165" y="12"/>
                  </a:cubicBezTo>
                  <a:cubicBezTo>
                    <a:pt x="169" y="11"/>
                    <a:pt x="168" y="17"/>
                    <a:pt x="172" y="14"/>
                  </a:cubicBezTo>
                  <a:cubicBezTo>
                    <a:pt x="175" y="14"/>
                    <a:pt x="174" y="20"/>
                    <a:pt x="180" y="14"/>
                  </a:cubicBezTo>
                  <a:cubicBezTo>
                    <a:pt x="186" y="9"/>
                    <a:pt x="181" y="15"/>
                    <a:pt x="183" y="15"/>
                  </a:cubicBezTo>
                  <a:cubicBezTo>
                    <a:pt x="185" y="15"/>
                    <a:pt x="183" y="20"/>
                    <a:pt x="185" y="18"/>
                  </a:cubicBezTo>
                  <a:cubicBezTo>
                    <a:pt x="188" y="17"/>
                    <a:pt x="185" y="17"/>
                    <a:pt x="186" y="14"/>
                  </a:cubicBezTo>
                  <a:cubicBezTo>
                    <a:pt x="189" y="12"/>
                    <a:pt x="188" y="14"/>
                    <a:pt x="191" y="17"/>
                  </a:cubicBezTo>
                  <a:cubicBezTo>
                    <a:pt x="195" y="18"/>
                    <a:pt x="189" y="18"/>
                    <a:pt x="188" y="25"/>
                  </a:cubicBezTo>
                  <a:cubicBezTo>
                    <a:pt x="188" y="32"/>
                    <a:pt x="188" y="22"/>
                    <a:pt x="183" y="28"/>
                  </a:cubicBezTo>
                  <a:cubicBezTo>
                    <a:pt x="180" y="36"/>
                    <a:pt x="188" y="28"/>
                    <a:pt x="181" y="37"/>
                  </a:cubicBezTo>
                  <a:cubicBezTo>
                    <a:pt x="177" y="46"/>
                    <a:pt x="180" y="43"/>
                    <a:pt x="188" y="51"/>
                  </a:cubicBezTo>
                  <a:cubicBezTo>
                    <a:pt x="191" y="56"/>
                    <a:pt x="191" y="51"/>
                    <a:pt x="198" y="57"/>
                  </a:cubicBezTo>
                  <a:cubicBezTo>
                    <a:pt x="206" y="65"/>
                    <a:pt x="207" y="60"/>
                    <a:pt x="209" y="65"/>
                  </a:cubicBezTo>
                  <a:cubicBezTo>
                    <a:pt x="209" y="68"/>
                    <a:pt x="216" y="73"/>
                    <a:pt x="220" y="70"/>
                  </a:cubicBezTo>
                  <a:cubicBezTo>
                    <a:pt x="224" y="67"/>
                    <a:pt x="221" y="65"/>
                    <a:pt x="226" y="59"/>
                  </a:cubicBezTo>
                  <a:cubicBezTo>
                    <a:pt x="229" y="54"/>
                    <a:pt x="226" y="54"/>
                    <a:pt x="227" y="48"/>
                  </a:cubicBezTo>
                  <a:cubicBezTo>
                    <a:pt x="230" y="40"/>
                    <a:pt x="226" y="34"/>
                    <a:pt x="227" y="29"/>
                  </a:cubicBezTo>
                  <a:cubicBezTo>
                    <a:pt x="229" y="25"/>
                    <a:pt x="227" y="25"/>
                    <a:pt x="229" y="22"/>
                  </a:cubicBezTo>
                  <a:cubicBezTo>
                    <a:pt x="232" y="20"/>
                    <a:pt x="227" y="22"/>
                    <a:pt x="229" y="17"/>
                  </a:cubicBezTo>
                  <a:cubicBezTo>
                    <a:pt x="232" y="11"/>
                    <a:pt x="232" y="9"/>
                    <a:pt x="232" y="6"/>
                  </a:cubicBezTo>
                  <a:cubicBezTo>
                    <a:pt x="233" y="1"/>
                    <a:pt x="236" y="0"/>
                    <a:pt x="238" y="5"/>
                  </a:cubicBezTo>
                  <a:cubicBezTo>
                    <a:pt x="238" y="9"/>
                    <a:pt x="238" y="12"/>
                    <a:pt x="239" y="14"/>
                  </a:cubicBezTo>
                  <a:cubicBezTo>
                    <a:pt x="242" y="15"/>
                    <a:pt x="239" y="15"/>
                    <a:pt x="241" y="18"/>
                  </a:cubicBezTo>
                  <a:cubicBezTo>
                    <a:pt x="244" y="23"/>
                    <a:pt x="244" y="26"/>
                    <a:pt x="244" y="31"/>
                  </a:cubicBezTo>
                  <a:cubicBezTo>
                    <a:pt x="244" y="36"/>
                    <a:pt x="247" y="42"/>
                    <a:pt x="248" y="37"/>
                  </a:cubicBezTo>
                  <a:cubicBezTo>
                    <a:pt x="251" y="32"/>
                    <a:pt x="250" y="39"/>
                    <a:pt x="256" y="42"/>
                  </a:cubicBezTo>
                  <a:cubicBezTo>
                    <a:pt x="261" y="45"/>
                    <a:pt x="256" y="56"/>
                    <a:pt x="261" y="62"/>
                  </a:cubicBezTo>
                  <a:cubicBezTo>
                    <a:pt x="265" y="67"/>
                    <a:pt x="262" y="74"/>
                    <a:pt x="264" y="79"/>
                  </a:cubicBezTo>
                  <a:cubicBezTo>
                    <a:pt x="267" y="82"/>
                    <a:pt x="265" y="85"/>
                    <a:pt x="271" y="87"/>
                  </a:cubicBezTo>
                  <a:cubicBezTo>
                    <a:pt x="277" y="88"/>
                    <a:pt x="273" y="92"/>
                    <a:pt x="280" y="93"/>
                  </a:cubicBezTo>
                  <a:cubicBezTo>
                    <a:pt x="288" y="96"/>
                    <a:pt x="288" y="99"/>
                    <a:pt x="285" y="99"/>
                  </a:cubicBezTo>
                  <a:cubicBezTo>
                    <a:pt x="282" y="99"/>
                    <a:pt x="290" y="105"/>
                    <a:pt x="291" y="109"/>
                  </a:cubicBezTo>
                  <a:cubicBezTo>
                    <a:pt x="293" y="112"/>
                    <a:pt x="290" y="113"/>
                    <a:pt x="293" y="118"/>
                  </a:cubicBezTo>
                  <a:cubicBezTo>
                    <a:pt x="296" y="123"/>
                    <a:pt x="293" y="113"/>
                    <a:pt x="296" y="118"/>
                  </a:cubicBezTo>
                  <a:cubicBezTo>
                    <a:pt x="300" y="121"/>
                    <a:pt x="299" y="115"/>
                    <a:pt x="300" y="118"/>
                  </a:cubicBezTo>
                  <a:cubicBezTo>
                    <a:pt x="303" y="121"/>
                    <a:pt x="299" y="126"/>
                    <a:pt x="303" y="132"/>
                  </a:cubicBezTo>
                  <a:cubicBezTo>
                    <a:pt x="308" y="137"/>
                    <a:pt x="306" y="132"/>
                    <a:pt x="309" y="138"/>
                  </a:cubicBezTo>
                  <a:cubicBezTo>
                    <a:pt x="312" y="143"/>
                    <a:pt x="316" y="143"/>
                    <a:pt x="317" y="149"/>
                  </a:cubicBezTo>
                  <a:cubicBezTo>
                    <a:pt x="319" y="155"/>
                    <a:pt x="320" y="151"/>
                    <a:pt x="320" y="157"/>
                  </a:cubicBezTo>
                  <a:cubicBezTo>
                    <a:pt x="319" y="163"/>
                    <a:pt x="321" y="163"/>
                    <a:pt x="320" y="168"/>
                  </a:cubicBezTo>
                  <a:cubicBezTo>
                    <a:pt x="319" y="169"/>
                    <a:pt x="326" y="180"/>
                    <a:pt x="323" y="186"/>
                  </a:cubicBezTo>
                  <a:cubicBezTo>
                    <a:pt x="320" y="191"/>
                    <a:pt x="323" y="196"/>
                    <a:pt x="319" y="202"/>
                  </a:cubicBezTo>
                  <a:cubicBezTo>
                    <a:pt x="317" y="207"/>
                    <a:pt x="320" y="210"/>
                    <a:pt x="317" y="216"/>
                  </a:cubicBezTo>
                  <a:cubicBezTo>
                    <a:pt x="314" y="222"/>
                    <a:pt x="319" y="221"/>
                    <a:pt x="311" y="228"/>
                  </a:cubicBezTo>
                  <a:cubicBezTo>
                    <a:pt x="302" y="236"/>
                    <a:pt x="303" y="250"/>
                    <a:pt x="300" y="252"/>
                  </a:cubicBezTo>
                  <a:cubicBezTo>
                    <a:pt x="297" y="253"/>
                    <a:pt x="296" y="261"/>
                    <a:pt x="296" y="264"/>
                  </a:cubicBezTo>
                  <a:cubicBezTo>
                    <a:pt x="296" y="269"/>
                    <a:pt x="293" y="272"/>
                    <a:pt x="294" y="273"/>
                  </a:cubicBezTo>
                  <a:cubicBezTo>
                    <a:pt x="296" y="275"/>
                    <a:pt x="294" y="281"/>
                    <a:pt x="286" y="281"/>
                  </a:cubicBezTo>
                  <a:cubicBezTo>
                    <a:pt x="279" y="280"/>
                    <a:pt x="271" y="291"/>
                    <a:pt x="268" y="291"/>
                  </a:cubicBezTo>
                  <a:cubicBezTo>
                    <a:pt x="265" y="292"/>
                    <a:pt x="268" y="300"/>
                    <a:pt x="265" y="295"/>
                  </a:cubicBezTo>
                  <a:cubicBezTo>
                    <a:pt x="261" y="289"/>
                    <a:pt x="259" y="291"/>
                    <a:pt x="258" y="287"/>
                  </a:cubicBezTo>
                  <a:cubicBezTo>
                    <a:pt x="258" y="284"/>
                    <a:pt x="258" y="291"/>
                    <a:pt x="255" y="289"/>
                  </a:cubicBezTo>
                  <a:cubicBezTo>
                    <a:pt x="251" y="286"/>
                    <a:pt x="259" y="286"/>
                    <a:pt x="256" y="283"/>
                  </a:cubicBezTo>
                  <a:cubicBezTo>
                    <a:pt x="251" y="280"/>
                    <a:pt x="255" y="284"/>
                    <a:pt x="250" y="287"/>
                  </a:cubicBezTo>
                  <a:cubicBezTo>
                    <a:pt x="244" y="289"/>
                    <a:pt x="247" y="294"/>
                    <a:pt x="239" y="291"/>
                  </a:cubicBezTo>
                  <a:cubicBezTo>
                    <a:pt x="232" y="286"/>
                    <a:pt x="230" y="286"/>
                    <a:pt x="229" y="287"/>
                  </a:cubicBezTo>
                  <a:cubicBezTo>
                    <a:pt x="227" y="289"/>
                    <a:pt x="226" y="284"/>
                    <a:pt x="223" y="283"/>
                  </a:cubicBezTo>
                  <a:cubicBezTo>
                    <a:pt x="218" y="283"/>
                    <a:pt x="212" y="273"/>
                    <a:pt x="213" y="270"/>
                  </a:cubicBezTo>
                  <a:cubicBezTo>
                    <a:pt x="215" y="267"/>
                    <a:pt x="212" y="259"/>
                    <a:pt x="207" y="258"/>
                  </a:cubicBezTo>
                  <a:cubicBezTo>
                    <a:pt x="204" y="256"/>
                    <a:pt x="203" y="259"/>
                    <a:pt x="201" y="258"/>
                  </a:cubicBezTo>
                  <a:cubicBezTo>
                    <a:pt x="200" y="255"/>
                    <a:pt x="206" y="252"/>
                    <a:pt x="203" y="245"/>
                  </a:cubicBezTo>
                  <a:cubicBezTo>
                    <a:pt x="198" y="239"/>
                    <a:pt x="201" y="252"/>
                    <a:pt x="195" y="253"/>
                  </a:cubicBezTo>
                  <a:cubicBezTo>
                    <a:pt x="189" y="253"/>
                    <a:pt x="191" y="249"/>
                    <a:pt x="194" y="249"/>
                  </a:cubicBezTo>
                  <a:cubicBezTo>
                    <a:pt x="197" y="250"/>
                    <a:pt x="197" y="247"/>
                    <a:pt x="195" y="244"/>
                  </a:cubicBezTo>
                  <a:cubicBezTo>
                    <a:pt x="195" y="241"/>
                    <a:pt x="201" y="231"/>
                    <a:pt x="200" y="228"/>
                  </a:cubicBezTo>
                  <a:cubicBezTo>
                    <a:pt x="198" y="225"/>
                    <a:pt x="198" y="224"/>
                    <a:pt x="198" y="227"/>
                  </a:cubicBezTo>
                  <a:cubicBezTo>
                    <a:pt x="198" y="230"/>
                    <a:pt x="194" y="230"/>
                    <a:pt x="194" y="235"/>
                  </a:cubicBezTo>
                  <a:cubicBezTo>
                    <a:pt x="192" y="239"/>
                    <a:pt x="194" y="233"/>
                    <a:pt x="186" y="242"/>
                  </a:cubicBezTo>
                  <a:cubicBezTo>
                    <a:pt x="178" y="252"/>
                    <a:pt x="188" y="252"/>
                    <a:pt x="180" y="249"/>
                  </a:cubicBezTo>
                  <a:cubicBezTo>
                    <a:pt x="175" y="245"/>
                    <a:pt x="178" y="235"/>
                    <a:pt x="172" y="231"/>
                  </a:cubicBezTo>
                  <a:cubicBezTo>
                    <a:pt x="165" y="227"/>
                    <a:pt x="174" y="227"/>
                    <a:pt x="168" y="222"/>
                  </a:cubicBezTo>
                  <a:cubicBezTo>
                    <a:pt x="163" y="218"/>
                    <a:pt x="163" y="222"/>
                    <a:pt x="151" y="216"/>
                  </a:cubicBezTo>
                  <a:cubicBezTo>
                    <a:pt x="139" y="210"/>
                    <a:pt x="150" y="216"/>
                    <a:pt x="136" y="213"/>
                  </a:cubicBezTo>
                  <a:cubicBezTo>
                    <a:pt x="128" y="213"/>
                    <a:pt x="122" y="222"/>
                    <a:pt x="107" y="222"/>
                  </a:cubicBezTo>
                  <a:cubicBezTo>
                    <a:pt x="98" y="221"/>
                    <a:pt x="99" y="228"/>
                    <a:pt x="93" y="228"/>
                  </a:cubicBezTo>
                  <a:cubicBezTo>
                    <a:pt x="87" y="228"/>
                    <a:pt x="90" y="242"/>
                    <a:pt x="81" y="239"/>
                  </a:cubicBezTo>
                  <a:cubicBezTo>
                    <a:pt x="73" y="236"/>
                    <a:pt x="78" y="242"/>
                    <a:pt x="70" y="238"/>
                  </a:cubicBezTo>
                  <a:cubicBezTo>
                    <a:pt x="66" y="236"/>
                    <a:pt x="66" y="239"/>
                    <a:pt x="58" y="239"/>
                  </a:cubicBezTo>
                  <a:cubicBezTo>
                    <a:pt x="52" y="239"/>
                    <a:pt x="55" y="244"/>
                    <a:pt x="51" y="245"/>
                  </a:cubicBezTo>
                  <a:cubicBezTo>
                    <a:pt x="45" y="245"/>
                    <a:pt x="45" y="253"/>
                    <a:pt x="34" y="252"/>
                  </a:cubicBezTo>
                  <a:cubicBezTo>
                    <a:pt x="23" y="250"/>
                    <a:pt x="23" y="242"/>
                    <a:pt x="19" y="244"/>
                  </a:cubicBezTo>
                  <a:cubicBezTo>
                    <a:pt x="16" y="244"/>
                    <a:pt x="16" y="235"/>
                    <a:pt x="17" y="235"/>
                  </a:cubicBezTo>
                  <a:cubicBezTo>
                    <a:pt x="20" y="236"/>
                    <a:pt x="23" y="233"/>
                    <a:pt x="22" y="228"/>
                  </a:cubicBezTo>
                  <a:cubicBezTo>
                    <a:pt x="22" y="222"/>
                    <a:pt x="26" y="225"/>
                    <a:pt x="20" y="210"/>
                  </a:cubicBezTo>
                  <a:cubicBezTo>
                    <a:pt x="14" y="194"/>
                    <a:pt x="19" y="194"/>
                    <a:pt x="16" y="186"/>
                  </a:cubicBezTo>
                  <a:cubicBezTo>
                    <a:pt x="11" y="179"/>
                    <a:pt x="10" y="179"/>
                    <a:pt x="10" y="174"/>
                  </a:cubicBezTo>
                  <a:cubicBezTo>
                    <a:pt x="11" y="168"/>
                    <a:pt x="3" y="163"/>
                    <a:pt x="3" y="158"/>
                  </a:cubicBezTo>
                  <a:cubicBezTo>
                    <a:pt x="3" y="152"/>
                    <a:pt x="7" y="163"/>
                    <a:pt x="8" y="162"/>
                  </a:cubicBezTo>
                  <a:cubicBezTo>
                    <a:pt x="8" y="158"/>
                    <a:pt x="3" y="154"/>
                    <a:pt x="5" y="151"/>
                  </a:cubicBezTo>
                  <a:cubicBezTo>
                    <a:pt x="7" y="149"/>
                    <a:pt x="11" y="165"/>
                    <a:pt x="11" y="157"/>
                  </a:cubicBezTo>
                  <a:cubicBezTo>
                    <a:pt x="11" y="149"/>
                    <a:pt x="0" y="141"/>
                    <a:pt x="5" y="132"/>
                  </a:cubicBezTo>
                  <a:cubicBezTo>
                    <a:pt x="11" y="123"/>
                    <a:pt x="3" y="124"/>
                    <a:pt x="8" y="116"/>
                  </a:cubicBezTo>
                  <a:cubicBezTo>
                    <a:pt x="13" y="109"/>
                    <a:pt x="10" y="126"/>
                    <a:pt x="13" y="116"/>
                  </a:cubicBezTo>
                  <a:cubicBezTo>
                    <a:pt x="16" y="109"/>
                    <a:pt x="17" y="115"/>
                    <a:pt x="25" y="105"/>
                  </a:cubicBezTo>
                  <a:cubicBezTo>
                    <a:pt x="32" y="96"/>
                    <a:pt x="32" y="104"/>
                    <a:pt x="38" y="101"/>
                  </a:cubicBezTo>
                  <a:cubicBezTo>
                    <a:pt x="45" y="98"/>
                    <a:pt x="48" y="98"/>
                    <a:pt x="49" y="95"/>
                  </a:cubicBezTo>
                  <a:cubicBezTo>
                    <a:pt x="51" y="92"/>
                    <a:pt x="55" y="98"/>
                    <a:pt x="63" y="92"/>
                  </a:cubicBezTo>
                  <a:cubicBezTo>
                    <a:pt x="70" y="87"/>
                    <a:pt x="67" y="82"/>
                    <a:pt x="72" y="78"/>
                  </a:cubicBezTo>
                  <a:close/>
                  <a:moveTo>
                    <a:pt x="255" y="323"/>
                  </a:moveTo>
                  <a:cubicBezTo>
                    <a:pt x="256" y="326"/>
                    <a:pt x="256" y="325"/>
                    <a:pt x="256" y="328"/>
                  </a:cubicBezTo>
                  <a:cubicBezTo>
                    <a:pt x="256" y="331"/>
                    <a:pt x="258" y="337"/>
                    <a:pt x="259" y="339"/>
                  </a:cubicBezTo>
                  <a:cubicBezTo>
                    <a:pt x="262" y="340"/>
                    <a:pt x="262" y="345"/>
                    <a:pt x="264" y="345"/>
                  </a:cubicBezTo>
                  <a:cubicBezTo>
                    <a:pt x="265" y="343"/>
                    <a:pt x="267" y="345"/>
                    <a:pt x="270" y="345"/>
                  </a:cubicBezTo>
                  <a:cubicBezTo>
                    <a:pt x="271" y="346"/>
                    <a:pt x="270" y="343"/>
                    <a:pt x="273" y="342"/>
                  </a:cubicBezTo>
                  <a:cubicBezTo>
                    <a:pt x="274" y="340"/>
                    <a:pt x="274" y="337"/>
                    <a:pt x="274" y="339"/>
                  </a:cubicBezTo>
                  <a:cubicBezTo>
                    <a:pt x="276" y="340"/>
                    <a:pt x="274" y="336"/>
                    <a:pt x="276" y="337"/>
                  </a:cubicBezTo>
                  <a:cubicBezTo>
                    <a:pt x="277" y="337"/>
                    <a:pt x="277" y="339"/>
                    <a:pt x="277" y="339"/>
                  </a:cubicBezTo>
                  <a:cubicBezTo>
                    <a:pt x="276" y="339"/>
                    <a:pt x="276" y="340"/>
                    <a:pt x="279" y="340"/>
                  </a:cubicBezTo>
                  <a:cubicBezTo>
                    <a:pt x="280" y="342"/>
                    <a:pt x="277" y="334"/>
                    <a:pt x="279" y="333"/>
                  </a:cubicBezTo>
                  <a:cubicBezTo>
                    <a:pt x="280" y="333"/>
                    <a:pt x="277" y="329"/>
                    <a:pt x="279" y="328"/>
                  </a:cubicBezTo>
                  <a:cubicBezTo>
                    <a:pt x="282" y="326"/>
                    <a:pt x="280" y="331"/>
                    <a:pt x="282" y="329"/>
                  </a:cubicBezTo>
                  <a:cubicBezTo>
                    <a:pt x="283" y="328"/>
                    <a:pt x="280" y="328"/>
                    <a:pt x="282" y="322"/>
                  </a:cubicBezTo>
                  <a:cubicBezTo>
                    <a:pt x="282" y="317"/>
                    <a:pt x="280" y="312"/>
                    <a:pt x="279" y="314"/>
                  </a:cubicBezTo>
                  <a:cubicBezTo>
                    <a:pt x="277" y="315"/>
                    <a:pt x="277" y="312"/>
                    <a:pt x="276" y="315"/>
                  </a:cubicBezTo>
                  <a:cubicBezTo>
                    <a:pt x="274" y="317"/>
                    <a:pt x="276" y="314"/>
                    <a:pt x="270" y="317"/>
                  </a:cubicBezTo>
                  <a:cubicBezTo>
                    <a:pt x="262" y="320"/>
                    <a:pt x="264" y="314"/>
                    <a:pt x="258" y="314"/>
                  </a:cubicBezTo>
                  <a:cubicBezTo>
                    <a:pt x="253" y="314"/>
                    <a:pt x="253" y="309"/>
                    <a:pt x="251" y="315"/>
                  </a:cubicBezTo>
                  <a:cubicBezTo>
                    <a:pt x="251" y="317"/>
                    <a:pt x="253" y="318"/>
                    <a:pt x="255" y="323"/>
                  </a:cubicBezTo>
                  <a:close/>
                  <a:moveTo>
                    <a:pt x="247" y="300"/>
                  </a:moveTo>
                  <a:cubicBezTo>
                    <a:pt x="248" y="298"/>
                    <a:pt x="250" y="305"/>
                    <a:pt x="247" y="306"/>
                  </a:cubicBezTo>
                  <a:cubicBezTo>
                    <a:pt x="245" y="306"/>
                    <a:pt x="245" y="301"/>
                    <a:pt x="247" y="300"/>
                  </a:cubicBezTo>
                  <a:close/>
                  <a:moveTo>
                    <a:pt x="277" y="305"/>
                  </a:moveTo>
                  <a:cubicBezTo>
                    <a:pt x="279" y="305"/>
                    <a:pt x="279" y="305"/>
                    <a:pt x="279" y="306"/>
                  </a:cubicBezTo>
                  <a:cubicBezTo>
                    <a:pt x="279" y="308"/>
                    <a:pt x="282" y="308"/>
                    <a:pt x="282" y="306"/>
                  </a:cubicBezTo>
                  <a:cubicBezTo>
                    <a:pt x="280" y="305"/>
                    <a:pt x="283" y="305"/>
                    <a:pt x="280" y="305"/>
                  </a:cubicBezTo>
                  <a:cubicBezTo>
                    <a:pt x="279" y="303"/>
                    <a:pt x="279" y="300"/>
                    <a:pt x="277" y="303"/>
                  </a:cubicBezTo>
                  <a:cubicBezTo>
                    <a:pt x="277" y="303"/>
                    <a:pt x="276" y="303"/>
                    <a:pt x="277" y="305"/>
                  </a:cubicBezTo>
                  <a:close/>
                  <a:moveTo>
                    <a:pt x="279" y="309"/>
                  </a:moveTo>
                  <a:cubicBezTo>
                    <a:pt x="279" y="308"/>
                    <a:pt x="283" y="308"/>
                    <a:pt x="282" y="309"/>
                  </a:cubicBezTo>
                  <a:cubicBezTo>
                    <a:pt x="282" y="311"/>
                    <a:pt x="279" y="309"/>
                    <a:pt x="279" y="309"/>
                  </a:cubicBezTo>
                  <a:close/>
                  <a:moveTo>
                    <a:pt x="197" y="261"/>
                  </a:moveTo>
                  <a:cubicBezTo>
                    <a:pt x="198" y="259"/>
                    <a:pt x="201" y="261"/>
                    <a:pt x="200" y="259"/>
                  </a:cubicBezTo>
                  <a:cubicBezTo>
                    <a:pt x="200" y="258"/>
                    <a:pt x="198" y="259"/>
                    <a:pt x="197" y="256"/>
                  </a:cubicBezTo>
                  <a:cubicBezTo>
                    <a:pt x="195" y="255"/>
                    <a:pt x="188" y="258"/>
                    <a:pt x="188" y="261"/>
                  </a:cubicBezTo>
                  <a:cubicBezTo>
                    <a:pt x="189" y="263"/>
                    <a:pt x="195" y="261"/>
                    <a:pt x="197" y="261"/>
                  </a:cubicBezTo>
                  <a:close/>
                  <a:moveTo>
                    <a:pt x="148" y="8"/>
                  </a:moveTo>
                  <a:cubicBezTo>
                    <a:pt x="145" y="3"/>
                    <a:pt x="145" y="11"/>
                    <a:pt x="140" y="8"/>
                  </a:cubicBezTo>
                  <a:cubicBezTo>
                    <a:pt x="137" y="6"/>
                    <a:pt x="140" y="11"/>
                    <a:pt x="143" y="14"/>
                  </a:cubicBezTo>
                  <a:cubicBezTo>
                    <a:pt x="145" y="14"/>
                    <a:pt x="150" y="11"/>
                    <a:pt x="148" y="8"/>
                  </a:cubicBezTo>
                  <a:close/>
                  <a:moveTo>
                    <a:pt x="139" y="11"/>
                  </a:moveTo>
                  <a:cubicBezTo>
                    <a:pt x="137" y="8"/>
                    <a:pt x="137" y="8"/>
                    <a:pt x="137" y="11"/>
                  </a:cubicBezTo>
                  <a:cubicBezTo>
                    <a:pt x="137" y="12"/>
                    <a:pt x="136" y="12"/>
                    <a:pt x="139" y="14"/>
                  </a:cubicBezTo>
                  <a:cubicBezTo>
                    <a:pt x="140" y="14"/>
                    <a:pt x="140" y="12"/>
                    <a:pt x="139" y="11"/>
                  </a:cubicBezTo>
                  <a:close/>
                  <a:moveTo>
                    <a:pt x="188" y="36"/>
                  </a:moveTo>
                  <a:cubicBezTo>
                    <a:pt x="186" y="32"/>
                    <a:pt x="191" y="32"/>
                    <a:pt x="191" y="34"/>
                  </a:cubicBezTo>
                  <a:cubicBezTo>
                    <a:pt x="189" y="37"/>
                    <a:pt x="188" y="39"/>
                    <a:pt x="188" y="36"/>
                  </a:cubicBezTo>
                  <a:close/>
                  <a:moveTo>
                    <a:pt x="320" y="151"/>
                  </a:moveTo>
                  <a:cubicBezTo>
                    <a:pt x="320" y="149"/>
                    <a:pt x="321" y="148"/>
                    <a:pt x="321" y="146"/>
                  </a:cubicBezTo>
                  <a:cubicBezTo>
                    <a:pt x="321" y="144"/>
                    <a:pt x="321" y="144"/>
                    <a:pt x="321" y="143"/>
                  </a:cubicBezTo>
                  <a:cubicBezTo>
                    <a:pt x="321" y="141"/>
                    <a:pt x="320" y="143"/>
                    <a:pt x="320" y="144"/>
                  </a:cubicBezTo>
                  <a:cubicBezTo>
                    <a:pt x="321" y="146"/>
                    <a:pt x="319" y="148"/>
                    <a:pt x="319" y="148"/>
                  </a:cubicBezTo>
                  <a:cubicBezTo>
                    <a:pt x="320" y="149"/>
                    <a:pt x="317" y="152"/>
                    <a:pt x="319" y="154"/>
                  </a:cubicBezTo>
                  <a:cubicBezTo>
                    <a:pt x="320" y="154"/>
                    <a:pt x="320" y="152"/>
                    <a:pt x="320" y="151"/>
                  </a:cubicBezTo>
                  <a:close/>
                  <a:moveTo>
                    <a:pt x="210" y="60"/>
                  </a:moveTo>
                  <a:cubicBezTo>
                    <a:pt x="212" y="60"/>
                    <a:pt x="215" y="60"/>
                    <a:pt x="213" y="59"/>
                  </a:cubicBezTo>
                  <a:cubicBezTo>
                    <a:pt x="212" y="57"/>
                    <a:pt x="207" y="60"/>
                    <a:pt x="209" y="62"/>
                  </a:cubicBezTo>
                  <a:cubicBezTo>
                    <a:pt x="209" y="62"/>
                    <a:pt x="210" y="62"/>
                    <a:pt x="210" y="60"/>
                  </a:cubicBezTo>
                  <a:close/>
                </a:path>
              </a:pathLst>
            </a:custGeom>
            <a:grpFill/>
            <a:ln w="6350" cmpd="sng">
              <a:solidFill>
                <a:schemeClr val="bg1"/>
              </a:solidFill>
              <a:round/>
              <a:headEnd/>
              <a:tailEnd/>
            </a:ln>
          </p:spPr>
          <p:txBody>
            <a:bodyPr/>
            <a:lstStyle/>
            <a:p>
              <a:endParaRPr lang="en-GB" sz="1539" dirty="0"/>
            </a:p>
          </p:txBody>
        </p:sp>
        <p:sp>
          <p:nvSpPr>
            <p:cNvPr id="612" name="Freeform 273"/>
            <p:cNvSpPr>
              <a:spLocks/>
            </p:cNvSpPr>
            <p:nvPr/>
          </p:nvSpPr>
          <p:spPr bwMode="auto">
            <a:xfrm>
              <a:off x="4522266" y="4102755"/>
              <a:ext cx="17675" cy="9640"/>
            </a:xfrm>
            <a:custGeom>
              <a:avLst/>
              <a:gdLst/>
              <a:ahLst/>
              <a:cxnLst>
                <a:cxn ang="0">
                  <a:pos x="3" y="3"/>
                </a:cxn>
                <a:cxn ang="0">
                  <a:pos x="0" y="0"/>
                </a:cxn>
                <a:cxn ang="0">
                  <a:pos x="3" y="1"/>
                </a:cxn>
                <a:cxn ang="0">
                  <a:pos x="4" y="1"/>
                </a:cxn>
                <a:cxn ang="0">
                  <a:pos x="3" y="3"/>
                </a:cxn>
              </a:cxnLst>
              <a:rect l="0" t="0" r="r" b="b"/>
              <a:pathLst>
                <a:path w="6" h="3">
                  <a:moveTo>
                    <a:pt x="3" y="3"/>
                  </a:moveTo>
                  <a:cubicBezTo>
                    <a:pt x="0" y="1"/>
                    <a:pt x="0" y="1"/>
                    <a:pt x="0" y="0"/>
                  </a:cubicBezTo>
                  <a:cubicBezTo>
                    <a:pt x="1" y="0"/>
                    <a:pt x="1" y="1"/>
                    <a:pt x="3" y="1"/>
                  </a:cubicBezTo>
                  <a:cubicBezTo>
                    <a:pt x="3" y="1"/>
                    <a:pt x="6" y="1"/>
                    <a:pt x="4" y="1"/>
                  </a:cubicBezTo>
                  <a:cubicBezTo>
                    <a:pt x="3" y="3"/>
                    <a:pt x="3" y="3"/>
                    <a:pt x="3" y="3"/>
                  </a:cubicBezTo>
                </a:path>
              </a:pathLst>
            </a:custGeom>
            <a:grpFill/>
            <a:ln w="6350" cmpd="sng">
              <a:solidFill>
                <a:schemeClr val="bg1"/>
              </a:solidFill>
              <a:round/>
              <a:headEnd/>
              <a:tailEnd/>
            </a:ln>
          </p:spPr>
          <p:txBody>
            <a:bodyPr/>
            <a:lstStyle/>
            <a:p>
              <a:endParaRPr lang="en-GB" sz="1539" dirty="0"/>
            </a:p>
          </p:txBody>
        </p:sp>
        <p:sp>
          <p:nvSpPr>
            <p:cNvPr id="613" name="Freeform 274"/>
            <p:cNvSpPr>
              <a:spLocks/>
            </p:cNvSpPr>
            <p:nvPr/>
          </p:nvSpPr>
          <p:spPr bwMode="auto">
            <a:xfrm>
              <a:off x="6014965" y="5478134"/>
              <a:ext cx="12854" cy="20888"/>
            </a:xfrm>
            <a:custGeom>
              <a:avLst/>
              <a:gdLst/>
              <a:ahLst/>
              <a:cxnLst>
                <a:cxn ang="0">
                  <a:pos x="2" y="2"/>
                </a:cxn>
                <a:cxn ang="0">
                  <a:pos x="2" y="7"/>
                </a:cxn>
                <a:cxn ang="0">
                  <a:pos x="2" y="2"/>
                </a:cxn>
              </a:cxnLst>
              <a:rect l="0" t="0" r="r" b="b"/>
              <a:pathLst>
                <a:path w="4" h="7">
                  <a:moveTo>
                    <a:pt x="2" y="2"/>
                  </a:moveTo>
                  <a:cubicBezTo>
                    <a:pt x="2" y="0"/>
                    <a:pt x="4" y="7"/>
                    <a:pt x="2" y="7"/>
                  </a:cubicBezTo>
                  <a:cubicBezTo>
                    <a:pt x="0" y="7"/>
                    <a:pt x="0" y="2"/>
                    <a:pt x="2" y="2"/>
                  </a:cubicBezTo>
                </a:path>
              </a:pathLst>
            </a:custGeom>
            <a:grpFill/>
            <a:ln w="6350" cmpd="sng">
              <a:solidFill>
                <a:schemeClr val="bg1"/>
              </a:solidFill>
              <a:round/>
              <a:headEnd/>
              <a:tailEnd/>
            </a:ln>
          </p:spPr>
          <p:txBody>
            <a:bodyPr/>
            <a:lstStyle/>
            <a:p>
              <a:endParaRPr lang="en-GB" sz="1539" dirty="0"/>
            </a:p>
          </p:txBody>
        </p:sp>
        <p:sp>
          <p:nvSpPr>
            <p:cNvPr id="614" name="Freeform 275"/>
            <p:cNvSpPr>
              <a:spLocks/>
            </p:cNvSpPr>
            <p:nvPr/>
          </p:nvSpPr>
          <p:spPr bwMode="auto">
            <a:xfrm>
              <a:off x="6058349" y="5518304"/>
              <a:ext cx="9641" cy="16068"/>
            </a:xfrm>
            <a:custGeom>
              <a:avLst/>
              <a:gdLst/>
              <a:ahLst/>
              <a:cxnLst>
                <a:cxn ang="0">
                  <a:pos x="2" y="3"/>
                </a:cxn>
                <a:cxn ang="0">
                  <a:pos x="2" y="2"/>
                </a:cxn>
                <a:cxn ang="0">
                  <a:pos x="2" y="3"/>
                </a:cxn>
              </a:cxnLst>
              <a:rect l="0" t="0" r="r" b="b"/>
              <a:pathLst>
                <a:path w="3" h="5">
                  <a:moveTo>
                    <a:pt x="2" y="3"/>
                  </a:moveTo>
                  <a:cubicBezTo>
                    <a:pt x="0" y="2"/>
                    <a:pt x="0" y="0"/>
                    <a:pt x="2" y="2"/>
                  </a:cubicBezTo>
                  <a:cubicBezTo>
                    <a:pt x="3" y="2"/>
                    <a:pt x="3" y="5"/>
                    <a:pt x="2" y="3"/>
                  </a:cubicBezTo>
                </a:path>
              </a:pathLst>
            </a:custGeom>
            <a:grpFill/>
            <a:ln w="6350" cmpd="sng">
              <a:solidFill>
                <a:schemeClr val="bg1"/>
              </a:solidFill>
              <a:round/>
              <a:headEnd/>
              <a:tailEnd/>
            </a:ln>
          </p:spPr>
          <p:txBody>
            <a:bodyPr/>
            <a:lstStyle/>
            <a:p>
              <a:endParaRPr lang="en-GB" sz="1539" dirty="0"/>
            </a:p>
          </p:txBody>
        </p:sp>
        <p:sp>
          <p:nvSpPr>
            <p:cNvPr id="615" name="Freeform 276"/>
            <p:cNvSpPr>
              <a:spLocks/>
            </p:cNvSpPr>
            <p:nvPr/>
          </p:nvSpPr>
          <p:spPr bwMode="auto">
            <a:xfrm>
              <a:off x="6039068" y="5502236"/>
              <a:ext cx="9641" cy="9640"/>
            </a:xfrm>
            <a:custGeom>
              <a:avLst/>
              <a:gdLst/>
              <a:ahLst/>
              <a:cxnLst>
                <a:cxn ang="0">
                  <a:pos x="2" y="0"/>
                </a:cxn>
                <a:cxn ang="0">
                  <a:pos x="3" y="3"/>
                </a:cxn>
                <a:cxn ang="0">
                  <a:pos x="2" y="0"/>
                </a:cxn>
              </a:cxnLst>
              <a:rect l="0" t="0" r="r" b="b"/>
              <a:pathLst>
                <a:path w="3" h="3">
                  <a:moveTo>
                    <a:pt x="2" y="0"/>
                  </a:moveTo>
                  <a:cubicBezTo>
                    <a:pt x="0" y="2"/>
                    <a:pt x="3" y="3"/>
                    <a:pt x="3" y="3"/>
                  </a:cubicBezTo>
                  <a:cubicBezTo>
                    <a:pt x="3" y="2"/>
                    <a:pt x="3" y="0"/>
                    <a:pt x="2" y="0"/>
                  </a:cubicBezTo>
                </a:path>
              </a:pathLst>
            </a:custGeom>
            <a:grpFill/>
            <a:ln w="6350" cmpd="sng">
              <a:solidFill>
                <a:schemeClr val="bg1"/>
              </a:solidFill>
              <a:round/>
              <a:headEnd/>
              <a:tailEnd/>
            </a:ln>
          </p:spPr>
          <p:txBody>
            <a:bodyPr/>
            <a:lstStyle/>
            <a:p>
              <a:endParaRPr lang="en-GB" sz="1539" dirty="0"/>
            </a:p>
          </p:txBody>
        </p:sp>
        <p:sp>
          <p:nvSpPr>
            <p:cNvPr id="616" name="Freeform 277"/>
            <p:cNvSpPr>
              <a:spLocks/>
            </p:cNvSpPr>
            <p:nvPr/>
          </p:nvSpPr>
          <p:spPr bwMode="auto">
            <a:xfrm>
              <a:off x="5674328" y="5163211"/>
              <a:ext cx="274759" cy="335811"/>
            </a:xfrm>
            <a:custGeom>
              <a:avLst/>
              <a:gdLst/>
              <a:ahLst/>
              <a:cxnLst>
                <a:cxn ang="0">
                  <a:pos x="2" y="35"/>
                </a:cxn>
                <a:cxn ang="0">
                  <a:pos x="11" y="24"/>
                </a:cxn>
                <a:cxn ang="0">
                  <a:pos x="9" y="17"/>
                </a:cxn>
                <a:cxn ang="0">
                  <a:pos x="11" y="14"/>
                </a:cxn>
                <a:cxn ang="0">
                  <a:pos x="12" y="8"/>
                </a:cxn>
                <a:cxn ang="0">
                  <a:pos x="9" y="0"/>
                </a:cxn>
                <a:cxn ang="0">
                  <a:pos x="37" y="0"/>
                </a:cxn>
                <a:cxn ang="0">
                  <a:pos x="64" y="19"/>
                </a:cxn>
                <a:cxn ang="0">
                  <a:pos x="67" y="27"/>
                </a:cxn>
                <a:cxn ang="0">
                  <a:pos x="79" y="36"/>
                </a:cxn>
                <a:cxn ang="0">
                  <a:pos x="76" y="44"/>
                </a:cxn>
                <a:cxn ang="0">
                  <a:pos x="81" y="58"/>
                </a:cxn>
                <a:cxn ang="0">
                  <a:pos x="81" y="66"/>
                </a:cxn>
                <a:cxn ang="0">
                  <a:pos x="81" y="77"/>
                </a:cxn>
                <a:cxn ang="0">
                  <a:pos x="82" y="89"/>
                </a:cxn>
                <a:cxn ang="0">
                  <a:pos x="88" y="94"/>
                </a:cxn>
                <a:cxn ang="0">
                  <a:pos x="76" y="102"/>
                </a:cxn>
                <a:cxn ang="0">
                  <a:pos x="69" y="102"/>
                </a:cxn>
                <a:cxn ang="0">
                  <a:pos x="61" y="105"/>
                </a:cxn>
                <a:cxn ang="0">
                  <a:pos x="53" y="105"/>
                </a:cxn>
                <a:cxn ang="0">
                  <a:pos x="43" y="103"/>
                </a:cxn>
                <a:cxn ang="0">
                  <a:pos x="41" y="94"/>
                </a:cxn>
                <a:cxn ang="0">
                  <a:pos x="37" y="84"/>
                </a:cxn>
                <a:cxn ang="0">
                  <a:pos x="29" y="83"/>
                </a:cxn>
                <a:cxn ang="0">
                  <a:pos x="21" y="78"/>
                </a:cxn>
                <a:cxn ang="0">
                  <a:pos x="18" y="77"/>
                </a:cxn>
                <a:cxn ang="0">
                  <a:pos x="12" y="70"/>
                </a:cxn>
                <a:cxn ang="0">
                  <a:pos x="9" y="63"/>
                </a:cxn>
                <a:cxn ang="0">
                  <a:pos x="2" y="49"/>
                </a:cxn>
                <a:cxn ang="0">
                  <a:pos x="2" y="35"/>
                </a:cxn>
              </a:cxnLst>
              <a:rect l="0" t="0" r="r" b="b"/>
              <a:pathLst>
                <a:path w="88" h="108">
                  <a:moveTo>
                    <a:pt x="2" y="35"/>
                  </a:moveTo>
                  <a:cubicBezTo>
                    <a:pt x="8" y="33"/>
                    <a:pt x="6" y="28"/>
                    <a:pt x="11" y="24"/>
                  </a:cubicBezTo>
                  <a:cubicBezTo>
                    <a:pt x="15" y="19"/>
                    <a:pt x="9" y="19"/>
                    <a:pt x="9" y="17"/>
                  </a:cubicBezTo>
                  <a:cubicBezTo>
                    <a:pt x="9" y="16"/>
                    <a:pt x="11" y="16"/>
                    <a:pt x="11" y="14"/>
                  </a:cubicBezTo>
                  <a:cubicBezTo>
                    <a:pt x="12" y="14"/>
                    <a:pt x="12" y="13"/>
                    <a:pt x="12" y="8"/>
                  </a:cubicBezTo>
                  <a:cubicBezTo>
                    <a:pt x="11" y="2"/>
                    <a:pt x="9" y="3"/>
                    <a:pt x="9" y="0"/>
                  </a:cubicBezTo>
                  <a:cubicBezTo>
                    <a:pt x="12" y="0"/>
                    <a:pt x="32" y="0"/>
                    <a:pt x="37" y="0"/>
                  </a:cubicBezTo>
                  <a:cubicBezTo>
                    <a:pt x="53" y="11"/>
                    <a:pt x="60" y="16"/>
                    <a:pt x="64" y="19"/>
                  </a:cubicBezTo>
                  <a:cubicBezTo>
                    <a:pt x="70" y="22"/>
                    <a:pt x="64" y="22"/>
                    <a:pt x="67" y="27"/>
                  </a:cubicBezTo>
                  <a:cubicBezTo>
                    <a:pt x="72" y="30"/>
                    <a:pt x="78" y="36"/>
                    <a:pt x="79" y="36"/>
                  </a:cubicBezTo>
                  <a:cubicBezTo>
                    <a:pt x="76" y="41"/>
                    <a:pt x="78" y="41"/>
                    <a:pt x="76" y="44"/>
                  </a:cubicBezTo>
                  <a:cubicBezTo>
                    <a:pt x="73" y="52"/>
                    <a:pt x="78" y="55"/>
                    <a:pt x="81" y="58"/>
                  </a:cubicBezTo>
                  <a:cubicBezTo>
                    <a:pt x="82" y="63"/>
                    <a:pt x="78" y="59"/>
                    <a:pt x="81" y="66"/>
                  </a:cubicBezTo>
                  <a:cubicBezTo>
                    <a:pt x="82" y="72"/>
                    <a:pt x="78" y="69"/>
                    <a:pt x="81" y="77"/>
                  </a:cubicBezTo>
                  <a:cubicBezTo>
                    <a:pt x="84" y="84"/>
                    <a:pt x="81" y="84"/>
                    <a:pt x="82" y="89"/>
                  </a:cubicBezTo>
                  <a:cubicBezTo>
                    <a:pt x="85" y="92"/>
                    <a:pt x="85" y="89"/>
                    <a:pt x="88" y="94"/>
                  </a:cubicBezTo>
                  <a:cubicBezTo>
                    <a:pt x="85" y="97"/>
                    <a:pt x="82" y="98"/>
                    <a:pt x="76" y="102"/>
                  </a:cubicBezTo>
                  <a:cubicBezTo>
                    <a:pt x="70" y="105"/>
                    <a:pt x="69" y="97"/>
                    <a:pt x="69" y="102"/>
                  </a:cubicBezTo>
                  <a:cubicBezTo>
                    <a:pt x="67" y="106"/>
                    <a:pt x="63" y="106"/>
                    <a:pt x="61" y="105"/>
                  </a:cubicBezTo>
                  <a:cubicBezTo>
                    <a:pt x="60" y="103"/>
                    <a:pt x="56" y="108"/>
                    <a:pt x="53" y="105"/>
                  </a:cubicBezTo>
                  <a:cubicBezTo>
                    <a:pt x="50" y="100"/>
                    <a:pt x="50" y="106"/>
                    <a:pt x="43" y="103"/>
                  </a:cubicBezTo>
                  <a:cubicBezTo>
                    <a:pt x="40" y="98"/>
                    <a:pt x="43" y="98"/>
                    <a:pt x="41" y="94"/>
                  </a:cubicBezTo>
                  <a:cubicBezTo>
                    <a:pt x="40" y="89"/>
                    <a:pt x="38" y="86"/>
                    <a:pt x="37" y="84"/>
                  </a:cubicBezTo>
                  <a:cubicBezTo>
                    <a:pt x="34" y="84"/>
                    <a:pt x="31" y="84"/>
                    <a:pt x="29" y="83"/>
                  </a:cubicBezTo>
                  <a:cubicBezTo>
                    <a:pt x="21" y="78"/>
                    <a:pt x="23" y="81"/>
                    <a:pt x="21" y="78"/>
                  </a:cubicBezTo>
                  <a:cubicBezTo>
                    <a:pt x="20" y="75"/>
                    <a:pt x="20" y="80"/>
                    <a:pt x="18" y="77"/>
                  </a:cubicBezTo>
                  <a:cubicBezTo>
                    <a:pt x="17" y="74"/>
                    <a:pt x="14" y="75"/>
                    <a:pt x="12" y="70"/>
                  </a:cubicBezTo>
                  <a:cubicBezTo>
                    <a:pt x="11" y="69"/>
                    <a:pt x="9" y="67"/>
                    <a:pt x="9" y="63"/>
                  </a:cubicBezTo>
                  <a:cubicBezTo>
                    <a:pt x="8" y="59"/>
                    <a:pt x="0" y="53"/>
                    <a:pt x="2" y="49"/>
                  </a:cubicBezTo>
                  <a:cubicBezTo>
                    <a:pt x="3" y="44"/>
                    <a:pt x="0" y="41"/>
                    <a:pt x="2" y="35"/>
                  </a:cubicBezTo>
                </a:path>
              </a:pathLst>
            </a:custGeom>
            <a:grpFill/>
            <a:ln w="6350" cmpd="sng">
              <a:solidFill>
                <a:schemeClr val="bg1"/>
              </a:solidFill>
              <a:round/>
              <a:headEnd/>
              <a:tailEnd/>
            </a:ln>
          </p:spPr>
          <p:txBody>
            <a:bodyPr/>
            <a:lstStyle/>
            <a:p>
              <a:endParaRPr lang="en-GB" sz="1539" dirty="0"/>
            </a:p>
          </p:txBody>
        </p:sp>
        <p:sp>
          <p:nvSpPr>
            <p:cNvPr id="617" name="Freeform 278"/>
            <p:cNvSpPr>
              <a:spLocks/>
            </p:cNvSpPr>
            <p:nvPr/>
          </p:nvSpPr>
          <p:spPr bwMode="auto">
            <a:xfrm>
              <a:off x="5915346" y="5302998"/>
              <a:ext cx="14460" cy="30528"/>
            </a:xfrm>
            <a:custGeom>
              <a:avLst/>
              <a:gdLst/>
              <a:ahLst/>
              <a:cxnLst>
                <a:cxn ang="0">
                  <a:pos x="2" y="9"/>
                </a:cxn>
                <a:cxn ang="0">
                  <a:pos x="2" y="4"/>
                </a:cxn>
                <a:cxn ang="0">
                  <a:pos x="3" y="4"/>
                </a:cxn>
                <a:cxn ang="0">
                  <a:pos x="3" y="7"/>
                </a:cxn>
                <a:cxn ang="0">
                  <a:pos x="2" y="9"/>
                </a:cxn>
              </a:cxnLst>
              <a:rect l="0" t="0" r="r" b="b"/>
              <a:pathLst>
                <a:path w="5" h="10">
                  <a:moveTo>
                    <a:pt x="2" y="9"/>
                  </a:moveTo>
                  <a:cubicBezTo>
                    <a:pt x="2" y="7"/>
                    <a:pt x="0" y="4"/>
                    <a:pt x="2" y="4"/>
                  </a:cubicBezTo>
                  <a:cubicBezTo>
                    <a:pt x="2" y="2"/>
                    <a:pt x="2" y="0"/>
                    <a:pt x="3" y="4"/>
                  </a:cubicBezTo>
                  <a:cubicBezTo>
                    <a:pt x="3" y="7"/>
                    <a:pt x="3" y="5"/>
                    <a:pt x="3" y="7"/>
                  </a:cubicBezTo>
                  <a:cubicBezTo>
                    <a:pt x="5" y="9"/>
                    <a:pt x="5" y="10"/>
                    <a:pt x="2" y="9"/>
                  </a:cubicBezTo>
                </a:path>
              </a:pathLst>
            </a:custGeom>
            <a:grpFill/>
            <a:ln w="6350" cmpd="sng">
              <a:solidFill>
                <a:schemeClr val="bg1"/>
              </a:solidFill>
              <a:round/>
              <a:headEnd/>
              <a:tailEnd/>
            </a:ln>
          </p:spPr>
          <p:txBody>
            <a:bodyPr/>
            <a:lstStyle/>
            <a:p>
              <a:endParaRPr lang="en-GB" sz="1539" dirty="0"/>
            </a:p>
          </p:txBody>
        </p:sp>
        <p:sp>
          <p:nvSpPr>
            <p:cNvPr id="618" name="Freeform 279"/>
            <p:cNvSpPr>
              <a:spLocks/>
            </p:cNvSpPr>
            <p:nvPr/>
          </p:nvSpPr>
          <p:spPr bwMode="auto">
            <a:xfrm>
              <a:off x="5924986" y="5282111"/>
              <a:ext cx="8034" cy="17674"/>
            </a:xfrm>
            <a:custGeom>
              <a:avLst/>
              <a:gdLst/>
              <a:ahLst/>
              <a:cxnLst>
                <a:cxn ang="0">
                  <a:pos x="2" y="6"/>
                </a:cxn>
                <a:cxn ang="0">
                  <a:pos x="2" y="3"/>
                </a:cxn>
                <a:cxn ang="0">
                  <a:pos x="3" y="1"/>
                </a:cxn>
                <a:cxn ang="0">
                  <a:pos x="3" y="4"/>
                </a:cxn>
                <a:cxn ang="0">
                  <a:pos x="2" y="6"/>
                </a:cxn>
              </a:cxnLst>
              <a:rect l="0" t="0" r="r" b="b"/>
              <a:pathLst>
                <a:path w="3" h="6">
                  <a:moveTo>
                    <a:pt x="2" y="6"/>
                  </a:moveTo>
                  <a:cubicBezTo>
                    <a:pt x="0" y="4"/>
                    <a:pt x="2" y="4"/>
                    <a:pt x="2" y="3"/>
                  </a:cubicBezTo>
                  <a:cubicBezTo>
                    <a:pt x="2" y="1"/>
                    <a:pt x="2" y="0"/>
                    <a:pt x="3" y="1"/>
                  </a:cubicBezTo>
                  <a:cubicBezTo>
                    <a:pt x="3" y="1"/>
                    <a:pt x="3" y="1"/>
                    <a:pt x="3" y="4"/>
                  </a:cubicBezTo>
                  <a:cubicBezTo>
                    <a:pt x="3" y="6"/>
                    <a:pt x="3" y="6"/>
                    <a:pt x="2" y="6"/>
                  </a:cubicBezTo>
                </a:path>
              </a:pathLst>
            </a:custGeom>
            <a:grpFill/>
            <a:ln w="6350" cmpd="sng">
              <a:solidFill>
                <a:schemeClr val="bg1"/>
              </a:solidFill>
              <a:round/>
              <a:headEnd/>
              <a:tailEnd/>
            </a:ln>
          </p:spPr>
          <p:txBody>
            <a:bodyPr/>
            <a:lstStyle/>
            <a:p>
              <a:endParaRPr lang="en-GB" sz="1539" dirty="0"/>
            </a:p>
          </p:txBody>
        </p:sp>
        <p:sp>
          <p:nvSpPr>
            <p:cNvPr id="619" name="Freeform 280"/>
            <p:cNvSpPr>
              <a:spLocks/>
            </p:cNvSpPr>
            <p:nvPr/>
          </p:nvSpPr>
          <p:spPr bwMode="auto">
            <a:xfrm>
              <a:off x="5924986" y="5362448"/>
              <a:ext cx="14460" cy="16068"/>
            </a:xfrm>
            <a:custGeom>
              <a:avLst/>
              <a:gdLst/>
              <a:ahLst/>
              <a:cxnLst>
                <a:cxn ang="0">
                  <a:pos x="2" y="5"/>
                </a:cxn>
                <a:cxn ang="0">
                  <a:pos x="3" y="2"/>
                </a:cxn>
                <a:cxn ang="0">
                  <a:pos x="2" y="5"/>
                </a:cxn>
              </a:cxnLst>
              <a:rect l="0" t="0" r="r" b="b"/>
              <a:pathLst>
                <a:path w="5" h="5">
                  <a:moveTo>
                    <a:pt x="2" y="5"/>
                  </a:moveTo>
                  <a:cubicBezTo>
                    <a:pt x="0" y="5"/>
                    <a:pt x="5" y="0"/>
                    <a:pt x="3" y="2"/>
                  </a:cubicBezTo>
                  <a:cubicBezTo>
                    <a:pt x="3" y="3"/>
                    <a:pt x="3" y="5"/>
                    <a:pt x="2" y="5"/>
                  </a:cubicBezTo>
                </a:path>
              </a:pathLst>
            </a:custGeom>
            <a:grpFill/>
            <a:ln w="6350" cmpd="sng">
              <a:solidFill>
                <a:schemeClr val="bg1"/>
              </a:solidFill>
              <a:round/>
              <a:headEnd/>
              <a:tailEnd/>
            </a:ln>
          </p:spPr>
          <p:txBody>
            <a:bodyPr/>
            <a:lstStyle/>
            <a:p>
              <a:endParaRPr lang="en-GB" sz="1539" dirty="0"/>
            </a:p>
          </p:txBody>
        </p:sp>
        <p:sp>
          <p:nvSpPr>
            <p:cNvPr id="620" name="Freeform 281"/>
            <p:cNvSpPr>
              <a:spLocks/>
            </p:cNvSpPr>
            <p:nvPr/>
          </p:nvSpPr>
          <p:spPr bwMode="auto">
            <a:xfrm>
              <a:off x="6310614" y="5773777"/>
              <a:ext cx="25709" cy="24102"/>
            </a:xfrm>
            <a:custGeom>
              <a:avLst/>
              <a:gdLst/>
              <a:ahLst/>
              <a:cxnLst>
                <a:cxn ang="0">
                  <a:pos x="1" y="2"/>
                </a:cxn>
                <a:cxn ang="0">
                  <a:pos x="6" y="5"/>
                </a:cxn>
                <a:cxn ang="0">
                  <a:pos x="1" y="2"/>
                </a:cxn>
              </a:cxnLst>
              <a:rect l="0" t="0" r="r" b="b"/>
              <a:pathLst>
                <a:path w="8" h="8">
                  <a:moveTo>
                    <a:pt x="1" y="2"/>
                  </a:moveTo>
                  <a:cubicBezTo>
                    <a:pt x="3" y="0"/>
                    <a:pt x="8" y="4"/>
                    <a:pt x="6" y="5"/>
                  </a:cubicBezTo>
                  <a:cubicBezTo>
                    <a:pt x="5" y="8"/>
                    <a:pt x="0" y="5"/>
                    <a:pt x="1" y="2"/>
                  </a:cubicBezTo>
                </a:path>
              </a:pathLst>
            </a:custGeom>
            <a:grpFill/>
            <a:ln w="6350" cmpd="sng">
              <a:solidFill>
                <a:schemeClr val="bg1"/>
              </a:solidFill>
              <a:round/>
              <a:headEnd/>
              <a:tailEnd/>
            </a:ln>
          </p:spPr>
          <p:txBody>
            <a:bodyPr/>
            <a:lstStyle/>
            <a:p>
              <a:endParaRPr lang="en-GB" sz="1539" dirty="0"/>
            </a:p>
          </p:txBody>
        </p:sp>
        <p:sp>
          <p:nvSpPr>
            <p:cNvPr id="621" name="Freeform 282"/>
            <p:cNvSpPr>
              <a:spLocks/>
            </p:cNvSpPr>
            <p:nvPr/>
          </p:nvSpPr>
          <p:spPr bwMode="auto">
            <a:xfrm>
              <a:off x="6357210" y="5743248"/>
              <a:ext cx="25709" cy="27315"/>
            </a:xfrm>
            <a:custGeom>
              <a:avLst/>
              <a:gdLst/>
              <a:ahLst/>
              <a:cxnLst>
                <a:cxn ang="0">
                  <a:pos x="5" y="7"/>
                </a:cxn>
                <a:cxn ang="0">
                  <a:pos x="6" y="3"/>
                </a:cxn>
                <a:cxn ang="0">
                  <a:pos x="5" y="7"/>
                </a:cxn>
              </a:cxnLst>
              <a:rect l="0" t="0" r="r" b="b"/>
              <a:pathLst>
                <a:path w="8" h="9">
                  <a:moveTo>
                    <a:pt x="5" y="7"/>
                  </a:moveTo>
                  <a:cubicBezTo>
                    <a:pt x="0" y="9"/>
                    <a:pt x="5" y="0"/>
                    <a:pt x="6" y="3"/>
                  </a:cubicBezTo>
                  <a:cubicBezTo>
                    <a:pt x="6" y="6"/>
                    <a:pt x="8" y="7"/>
                    <a:pt x="5" y="7"/>
                  </a:cubicBezTo>
                </a:path>
              </a:pathLst>
            </a:custGeom>
            <a:grpFill/>
            <a:ln w="6350" cmpd="sng">
              <a:solidFill>
                <a:schemeClr val="bg1"/>
              </a:solidFill>
              <a:round/>
              <a:headEnd/>
              <a:tailEnd/>
            </a:ln>
          </p:spPr>
          <p:txBody>
            <a:bodyPr/>
            <a:lstStyle/>
            <a:p>
              <a:endParaRPr lang="en-GB" sz="1539" dirty="0"/>
            </a:p>
          </p:txBody>
        </p:sp>
        <p:sp>
          <p:nvSpPr>
            <p:cNvPr id="622" name="Freeform 283"/>
            <p:cNvSpPr>
              <a:spLocks/>
            </p:cNvSpPr>
            <p:nvPr/>
          </p:nvSpPr>
          <p:spPr bwMode="auto">
            <a:xfrm>
              <a:off x="5354579" y="3747663"/>
              <a:ext cx="20888" cy="6427"/>
            </a:xfrm>
            <a:custGeom>
              <a:avLst/>
              <a:gdLst/>
              <a:ahLst/>
              <a:cxnLst>
                <a:cxn ang="0">
                  <a:pos x="6" y="2"/>
                </a:cxn>
                <a:cxn ang="0">
                  <a:pos x="3" y="2"/>
                </a:cxn>
                <a:cxn ang="0">
                  <a:pos x="1" y="2"/>
                </a:cxn>
                <a:cxn ang="0">
                  <a:pos x="6" y="2"/>
                </a:cxn>
              </a:cxnLst>
              <a:rect l="0" t="0" r="r" b="b"/>
              <a:pathLst>
                <a:path w="7" h="2">
                  <a:moveTo>
                    <a:pt x="6" y="2"/>
                  </a:moveTo>
                  <a:cubicBezTo>
                    <a:pt x="7" y="2"/>
                    <a:pt x="4" y="2"/>
                    <a:pt x="3" y="2"/>
                  </a:cubicBezTo>
                  <a:cubicBezTo>
                    <a:pt x="0" y="2"/>
                    <a:pt x="0" y="2"/>
                    <a:pt x="1" y="2"/>
                  </a:cubicBezTo>
                  <a:cubicBezTo>
                    <a:pt x="3" y="0"/>
                    <a:pt x="4" y="2"/>
                    <a:pt x="6" y="2"/>
                  </a:cubicBezTo>
                </a:path>
              </a:pathLst>
            </a:custGeom>
            <a:grpFill/>
            <a:ln w="6350" cmpd="sng">
              <a:solidFill>
                <a:schemeClr val="bg1"/>
              </a:solidFill>
              <a:round/>
              <a:headEnd/>
              <a:tailEnd/>
            </a:ln>
          </p:spPr>
          <p:txBody>
            <a:bodyPr/>
            <a:lstStyle/>
            <a:p>
              <a:endParaRPr lang="en-GB" sz="1539" dirty="0"/>
            </a:p>
          </p:txBody>
        </p:sp>
        <p:sp>
          <p:nvSpPr>
            <p:cNvPr id="623" name="Freeform 284"/>
            <p:cNvSpPr>
              <a:spLocks/>
            </p:cNvSpPr>
            <p:nvPr/>
          </p:nvSpPr>
          <p:spPr bwMode="auto">
            <a:xfrm>
              <a:off x="5354579" y="3744449"/>
              <a:ext cx="17675" cy="3213"/>
            </a:xfrm>
            <a:custGeom>
              <a:avLst/>
              <a:gdLst/>
              <a:ahLst/>
              <a:cxnLst>
                <a:cxn ang="0">
                  <a:pos x="1" y="1"/>
                </a:cxn>
                <a:cxn ang="0">
                  <a:pos x="4" y="1"/>
                </a:cxn>
                <a:cxn ang="0">
                  <a:pos x="1" y="1"/>
                </a:cxn>
              </a:cxnLst>
              <a:rect l="0" t="0" r="r" b="b"/>
              <a:pathLst>
                <a:path w="6" h="1">
                  <a:moveTo>
                    <a:pt x="1" y="1"/>
                  </a:moveTo>
                  <a:cubicBezTo>
                    <a:pt x="0" y="0"/>
                    <a:pt x="6" y="1"/>
                    <a:pt x="4" y="1"/>
                  </a:cubicBezTo>
                  <a:cubicBezTo>
                    <a:pt x="3" y="1"/>
                    <a:pt x="1" y="1"/>
                    <a:pt x="1" y="1"/>
                  </a:cubicBezTo>
                </a:path>
              </a:pathLst>
            </a:custGeom>
            <a:grpFill/>
            <a:ln w="6350" cmpd="sng">
              <a:solidFill>
                <a:schemeClr val="bg1"/>
              </a:solidFill>
              <a:round/>
              <a:headEnd/>
              <a:tailEnd/>
            </a:ln>
          </p:spPr>
          <p:txBody>
            <a:bodyPr/>
            <a:lstStyle/>
            <a:p>
              <a:endParaRPr lang="en-GB" sz="1539" dirty="0"/>
            </a:p>
          </p:txBody>
        </p:sp>
        <p:sp>
          <p:nvSpPr>
            <p:cNvPr id="624" name="Freeform 285"/>
            <p:cNvSpPr>
              <a:spLocks/>
            </p:cNvSpPr>
            <p:nvPr/>
          </p:nvSpPr>
          <p:spPr bwMode="auto">
            <a:xfrm>
              <a:off x="5357792" y="3760517"/>
              <a:ext cx="14460" cy="3213"/>
            </a:xfrm>
            <a:custGeom>
              <a:avLst/>
              <a:gdLst/>
              <a:ahLst/>
              <a:cxnLst>
                <a:cxn ang="0">
                  <a:pos x="2" y="1"/>
                </a:cxn>
                <a:cxn ang="0">
                  <a:pos x="5" y="1"/>
                </a:cxn>
                <a:cxn ang="0">
                  <a:pos x="3" y="1"/>
                </a:cxn>
                <a:cxn ang="0">
                  <a:pos x="2" y="1"/>
                </a:cxn>
              </a:cxnLst>
              <a:rect l="0" t="0" r="r" b="b"/>
              <a:pathLst>
                <a:path w="5" h="1">
                  <a:moveTo>
                    <a:pt x="2" y="1"/>
                  </a:moveTo>
                  <a:cubicBezTo>
                    <a:pt x="0" y="0"/>
                    <a:pt x="5" y="0"/>
                    <a:pt x="5" y="1"/>
                  </a:cubicBezTo>
                  <a:cubicBezTo>
                    <a:pt x="5" y="1"/>
                    <a:pt x="5" y="1"/>
                    <a:pt x="3" y="1"/>
                  </a:cubicBezTo>
                  <a:cubicBezTo>
                    <a:pt x="2" y="1"/>
                    <a:pt x="2" y="1"/>
                    <a:pt x="2" y="1"/>
                  </a:cubicBezTo>
                </a:path>
              </a:pathLst>
            </a:custGeom>
            <a:grpFill/>
            <a:ln w="6350" cmpd="sng">
              <a:solidFill>
                <a:schemeClr val="bg1"/>
              </a:solidFill>
              <a:round/>
              <a:headEnd/>
              <a:tailEnd/>
            </a:ln>
          </p:spPr>
          <p:txBody>
            <a:bodyPr/>
            <a:lstStyle/>
            <a:p>
              <a:endParaRPr lang="en-GB" sz="1539" dirty="0"/>
            </a:p>
          </p:txBody>
        </p:sp>
        <p:sp>
          <p:nvSpPr>
            <p:cNvPr id="625" name="Freeform 286"/>
            <p:cNvSpPr>
              <a:spLocks/>
            </p:cNvSpPr>
            <p:nvPr/>
          </p:nvSpPr>
          <p:spPr bwMode="auto">
            <a:xfrm>
              <a:off x="5304768" y="3681786"/>
              <a:ext cx="8034" cy="9640"/>
            </a:xfrm>
            <a:custGeom>
              <a:avLst/>
              <a:gdLst/>
              <a:ahLst/>
              <a:cxnLst>
                <a:cxn ang="0">
                  <a:pos x="3" y="3"/>
                </a:cxn>
                <a:cxn ang="0">
                  <a:pos x="0" y="1"/>
                </a:cxn>
                <a:cxn ang="0">
                  <a:pos x="2" y="0"/>
                </a:cxn>
                <a:cxn ang="0">
                  <a:pos x="3" y="1"/>
                </a:cxn>
                <a:cxn ang="0">
                  <a:pos x="3" y="3"/>
                </a:cxn>
              </a:cxnLst>
              <a:rect l="0" t="0" r="r" b="b"/>
              <a:pathLst>
                <a:path w="3" h="3">
                  <a:moveTo>
                    <a:pt x="3" y="3"/>
                  </a:moveTo>
                  <a:cubicBezTo>
                    <a:pt x="2" y="3"/>
                    <a:pt x="0" y="1"/>
                    <a:pt x="0" y="1"/>
                  </a:cubicBezTo>
                  <a:cubicBezTo>
                    <a:pt x="2" y="0"/>
                    <a:pt x="0" y="0"/>
                    <a:pt x="2" y="0"/>
                  </a:cubicBezTo>
                  <a:cubicBezTo>
                    <a:pt x="2" y="0"/>
                    <a:pt x="2" y="0"/>
                    <a:pt x="3" y="1"/>
                  </a:cubicBezTo>
                  <a:cubicBezTo>
                    <a:pt x="3" y="3"/>
                    <a:pt x="3" y="3"/>
                    <a:pt x="3" y="3"/>
                  </a:cubicBezTo>
                </a:path>
              </a:pathLst>
            </a:custGeom>
            <a:grpFill/>
            <a:ln w="6350" cmpd="sng">
              <a:solidFill>
                <a:schemeClr val="bg1"/>
              </a:solidFill>
              <a:round/>
              <a:headEnd/>
              <a:tailEnd/>
            </a:ln>
          </p:spPr>
          <p:txBody>
            <a:bodyPr/>
            <a:lstStyle/>
            <a:p>
              <a:endParaRPr lang="en-GB" sz="1539" dirty="0"/>
            </a:p>
          </p:txBody>
        </p:sp>
        <p:sp>
          <p:nvSpPr>
            <p:cNvPr id="626" name="Freeform 287"/>
            <p:cNvSpPr>
              <a:spLocks/>
            </p:cNvSpPr>
            <p:nvPr/>
          </p:nvSpPr>
          <p:spPr bwMode="auto">
            <a:xfrm>
              <a:off x="5301555" y="3681786"/>
              <a:ext cx="8034" cy="22494"/>
            </a:xfrm>
            <a:custGeom>
              <a:avLst/>
              <a:gdLst/>
              <a:ahLst/>
              <a:cxnLst>
                <a:cxn ang="0">
                  <a:pos x="3" y="6"/>
                </a:cxn>
                <a:cxn ang="0">
                  <a:pos x="1" y="3"/>
                </a:cxn>
                <a:cxn ang="0">
                  <a:pos x="1" y="1"/>
                </a:cxn>
                <a:cxn ang="0">
                  <a:pos x="1" y="0"/>
                </a:cxn>
                <a:cxn ang="0">
                  <a:pos x="3" y="6"/>
                </a:cxn>
              </a:cxnLst>
              <a:rect l="0" t="0" r="r" b="b"/>
              <a:pathLst>
                <a:path w="3" h="7">
                  <a:moveTo>
                    <a:pt x="3" y="6"/>
                  </a:moveTo>
                  <a:cubicBezTo>
                    <a:pt x="1" y="4"/>
                    <a:pt x="0" y="3"/>
                    <a:pt x="1" y="3"/>
                  </a:cubicBezTo>
                  <a:cubicBezTo>
                    <a:pt x="1" y="3"/>
                    <a:pt x="1" y="4"/>
                    <a:pt x="1" y="1"/>
                  </a:cubicBezTo>
                  <a:cubicBezTo>
                    <a:pt x="0" y="0"/>
                    <a:pt x="1" y="0"/>
                    <a:pt x="1" y="0"/>
                  </a:cubicBezTo>
                  <a:cubicBezTo>
                    <a:pt x="1" y="1"/>
                    <a:pt x="3" y="7"/>
                    <a:pt x="3" y="6"/>
                  </a:cubicBezTo>
                </a:path>
              </a:pathLst>
            </a:custGeom>
            <a:grpFill/>
            <a:ln w="6350" cmpd="sng">
              <a:solidFill>
                <a:schemeClr val="bg1"/>
              </a:solidFill>
              <a:round/>
              <a:headEnd/>
              <a:tailEnd/>
            </a:ln>
          </p:spPr>
          <p:txBody>
            <a:bodyPr/>
            <a:lstStyle/>
            <a:p>
              <a:endParaRPr lang="en-GB" sz="1539" dirty="0"/>
            </a:p>
          </p:txBody>
        </p:sp>
        <p:sp>
          <p:nvSpPr>
            <p:cNvPr id="627" name="Freeform 288"/>
            <p:cNvSpPr>
              <a:spLocks/>
            </p:cNvSpPr>
            <p:nvPr/>
          </p:nvSpPr>
          <p:spPr bwMode="auto">
            <a:xfrm>
              <a:off x="5309589" y="3694640"/>
              <a:ext cx="12854" cy="19281"/>
            </a:xfrm>
            <a:custGeom>
              <a:avLst/>
              <a:gdLst/>
              <a:ahLst/>
              <a:cxnLst>
                <a:cxn ang="0">
                  <a:pos x="4" y="5"/>
                </a:cxn>
                <a:cxn ang="0">
                  <a:pos x="1" y="2"/>
                </a:cxn>
                <a:cxn ang="0">
                  <a:pos x="1" y="3"/>
                </a:cxn>
                <a:cxn ang="0">
                  <a:pos x="4" y="5"/>
                </a:cxn>
              </a:cxnLst>
              <a:rect l="0" t="0" r="r" b="b"/>
              <a:pathLst>
                <a:path w="4" h="6">
                  <a:moveTo>
                    <a:pt x="4" y="5"/>
                  </a:moveTo>
                  <a:cubicBezTo>
                    <a:pt x="1" y="3"/>
                    <a:pt x="1" y="3"/>
                    <a:pt x="1" y="2"/>
                  </a:cubicBezTo>
                  <a:cubicBezTo>
                    <a:pt x="0" y="0"/>
                    <a:pt x="1" y="2"/>
                    <a:pt x="1" y="3"/>
                  </a:cubicBezTo>
                  <a:cubicBezTo>
                    <a:pt x="3" y="3"/>
                    <a:pt x="4" y="6"/>
                    <a:pt x="4" y="5"/>
                  </a:cubicBezTo>
                </a:path>
              </a:pathLst>
            </a:custGeom>
            <a:grpFill/>
            <a:ln w="6350" cmpd="sng">
              <a:solidFill>
                <a:schemeClr val="bg1"/>
              </a:solidFill>
              <a:round/>
              <a:headEnd/>
              <a:tailEnd/>
            </a:ln>
          </p:spPr>
          <p:txBody>
            <a:bodyPr/>
            <a:lstStyle/>
            <a:p>
              <a:endParaRPr lang="en-GB" sz="1539" dirty="0"/>
            </a:p>
          </p:txBody>
        </p:sp>
        <p:sp>
          <p:nvSpPr>
            <p:cNvPr id="628" name="Freeform 301"/>
            <p:cNvSpPr>
              <a:spLocks/>
            </p:cNvSpPr>
            <p:nvPr/>
          </p:nvSpPr>
          <p:spPr bwMode="auto">
            <a:xfrm>
              <a:off x="4986626" y="3770158"/>
              <a:ext cx="6427" cy="9640"/>
            </a:xfrm>
            <a:custGeom>
              <a:avLst/>
              <a:gdLst/>
              <a:ahLst/>
              <a:cxnLst>
                <a:cxn ang="0">
                  <a:pos x="0" y="1"/>
                </a:cxn>
                <a:cxn ang="0">
                  <a:pos x="2" y="3"/>
                </a:cxn>
                <a:cxn ang="0">
                  <a:pos x="0" y="1"/>
                </a:cxn>
              </a:cxnLst>
              <a:rect l="0" t="0" r="r" b="b"/>
              <a:pathLst>
                <a:path w="2" h="3">
                  <a:moveTo>
                    <a:pt x="0" y="1"/>
                  </a:moveTo>
                  <a:cubicBezTo>
                    <a:pt x="0" y="3"/>
                    <a:pt x="2" y="3"/>
                    <a:pt x="2" y="3"/>
                  </a:cubicBezTo>
                  <a:cubicBezTo>
                    <a:pt x="2" y="1"/>
                    <a:pt x="2" y="0"/>
                    <a:pt x="0" y="1"/>
                  </a:cubicBezTo>
                </a:path>
              </a:pathLst>
            </a:custGeom>
            <a:grpFill/>
            <a:ln w="6350" cmpd="sng">
              <a:solidFill>
                <a:schemeClr val="bg1"/>
              </a:solidFill>
              <a:round/>
              <a:headEnd/>
              <a:tailEnd/>
            </a:ln>
          </p:spPr>
          <p:txBody>
            <a:bodyPr/>
            <a:lstStyle/>
            <a:p>
              <a:endParaRPr lang="en-GB" sz="1539" dirty="0"/>
            </a:p>
          </p:txBody>
        </p:sp>
        <p:sp>
          <p:nvSpPr>
            <p:cNvPr id="629" name="Freeform 628"/>
            <p:cNvSpPr/>
            <p:nvPr/>
          </p:nvSpPr>
          <p:spPr bwMode="ltGray">
            <a:xfrm>
              <a:off x="5536508" y="4766482"/>
              <a:ext cx="263119" cy="74736"/>
            </a:xfrm>
            <a:custGeom>
              <a:avLst/>
              <a:gdLst>
                <a:gd name="connsiteX0" fmla="*/ 0 w 235744"/>
                <a:gd name="connsiteY0" fmla="*/ 64294 h 66960"/>
                <a:gd name="connsiteX1" fmla="*/ 16669 w 235744"/>
                <a:gd name="connsiteY1" fmla="*/ 54769 h 66960"/>
                <a:gd name="connsiteX2" fmla="*/ 14288 w 235744"/>
                <a:gd name="connsiteY2" fmla="*/ 47625 h 66960"/>
                <a:gd name="connsiteX3" fmla="*/ 16669 w 235744"/>
                <a:gd name="connsiteY3" fmla="*/ 35719 h 66960"/>
                <a:gd name="connsiteX4" fmla="*/ 30956 w 235744"/>
                <a:gd name="connsiteY4" fmla="*/ 30956 h 66960"/>
                <a:gd name="connsiteX5" fmla="*/ 38100 w 235744"/>
                <a:gd name="connsiteY5" fmla="*/ 35719 h 66960"/>
                <a:gd name="connsiteX6" fmla="*/ 42863 w 235744"/>
                <a:gd name="connsiteY6" fmla="*/ 42863 h 66960"/>
                <a:gd name="connsiteX7" fmla="*/ 50006 w 235744"/>
                <a:gd name="connsiteY7" fmla="*/ 50006 h 66960"/>
                <a:gd name="connsiteX8" fmla="*/ 52388 w 235744"/>
                <a:gd name="connsiteY8" fmla="*/ 57150 h 66960"/>
                <a:gd name="connsiteX9" fmla="*/ 71438 w 235744"/>
                <a:gd name="connsiteY9" fmla="*/ 57150 h 66960"/>
                <a:gd name="connsiteX10" fmla="*/ 95250 w 235744"/>
                <a:gd name="connsiteY10" fmla="*/ 59531 h 66960"/>
                <a:gd name="connsiteX11" fmla="*/ 100013 w 235744"/>
                <a:gd name="connsiteY11" fmla="*/ 66675 h 66960"/>
                <a:gd name="connsiteX12" fmla="*/ 114300 w 235744"/>
                <a:gd name="connsiteY12" fmla="*/ 64294 h 66960"/>
                <a:gd name="connsiteX13" fmla="*/ 116681 w 235744"/>
                <a:gd name="connsiteY13" fmla="*/ 52388 h 66960"/>
                <a:gd name="connsiteX14" fmla="*/ 140494 w 235744"/>
                <a:gd name="connsiteY14" fmla="*/ 50006 h 66960"/>
                <a:gd name="connsiteX15" fmla="*/ 147638 w 235744"/>
                <a:gd name="connsiteY15" fmla="*/ 47625 h 66960"/>
                <a:gd name="connsiteX16" fmla="*/ 152400 w 235744"/>
                <a:gd name="connsiteY16" fmla="*/ 40481 h 66960"/>
                <a:gd name="connsiteX17" fmla="*/ 169069 w 235744"/>
                <a:gd name="connsiteY17" fmla="*/ 38100 h 66960"/>
                <a:gd name="connsiteX18" fmla="*/ 176213 w 235744"/>
                <a:gd name="connsiteY18" fmla="*/ 35719 h 66960"/>
                <a:gd name="connsiteX19" fmla="*/ 178594 w 235744"/>
                <a:gd name="connsiteY19" fmla="*/ 23813 h 66960"/>
                <a:gd name="connsiteX20" fmla="*/ 180975 w 235744"/>
                <a:gd name="connsiteY20" fmla="*/ 16669 h 66960"/>
                <a:gd name="connsiteX21" fmla="*/ 183356 w 235744"/>
                <a:gd name="connsiteY21" fmla="*/ 2381 h 66960"/>
                <a:gd name="connsiteX22" fmla="*/ 190500 w 235744"/>
                <a:gd name="connsiteY22" fmla="*/ 0 h 66960"/>
                <a:gd name="connsiteX23" fmla="*/ 195263 w 235744"/>
                <a:gd name="connsiteY23" fmla="*/ 16669 h 66960"/>
                <a:gd name="connsiteX24" fmla="*/ 200025 w 235744"/>
                <a:gd name="connsiteY24" fmla="*/ 30956 h 66960"/>
                <a:gd name="connsiteX25" fmla="*/ 216694 w 235744"/>
                <a:gd name="connsiteY25" fmla="*/ 47625 h 66960"/>
                <a:gd name="connsiteX26" fmla="*/ 228600 w 235744"/>
                <a:gd name="connsiteY26" fmla="*/ 50006 h 66960"/>
                <a:gd name="connsiteX27" fmla="*/ 235744 w 235744"/>
                <a:gd name="connsiteY27" fmla="*/ 54769 h 6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744" h="66960">
                  <a:moveTo>
                    <a:pt x="0" y="64294"/>
                  </a:moveTo>
                  <a:cubicBezTo>
                    <a:pt x="7024" y="62889"/>
                    <a:pt x="15098" y="64193"/>
                    <a:pt x="16669" y="54769"/>
                  </a:cubicBezTo>
                  <a:cubicBezTo>
                    <a:pt x="17082" y="52293"/>
                    <a:pt x="15082" y="50006"/>
                    <a:pt x="14288" y="47625"/>
                  </a:cubicBezTo>
                  <a:cubicBezTo>
                    <a:pt x="15082" y="43656"/>
                    <a:pt x="13807" y="38581"/>
                    <a:pt x="16669" y="35719"/>
                  </a:cubicBezTo>
                  <a:cubicBezTo>
                    <a:pt x="20219" y="32169"/>
                    <a:pt x="30956" y="30956"/>
                    <a:pt x="30956" y="30956"/>
                  </a:cubicBezTo>
                  <a:cubicBezTo>
                    <a:pt x="33337" y="32544"/>
                    <a:pt x="36076" y="33695"/>
                    <a:pt x="38100" y="35719"/>
                  </a:cubicBezTo>
                  <a:cubicBezTo>
                    <a:pt x="40124" y="37743"/>
                    <a:pt x="41031" y="40664"/>
                    <a:pt x="42863" y="42863"/>
                  </a:cubicBezTo>
                  <a:cubicBezTo>
                    <a:pt x="45019" y="45450"/>
                    <a:pt x="47625" y="47625"/>
                    <a:pt x="50006" y="50006"/>
                  </a:cubicBezTo>
                  <a:cubicBezTo>
                    <a:pt x="50800" y="52387"/>
                    <a:pt x="50613" y="55375"/>
                    <a:pt x="52388" y="57150"/>
                  </a:cubicBezTo>
                  <a:cubicBezTo>
                    <a:pt x="57269" y="62031"/>
                    <a:pt x="66910" y="58055"/>
                    <a:pt x="71438" y="57150"/>
                  </a:cubicBezTo>
                  <a:cubicBezTo>
                    <a:pt x="79375" y="57944"/>
                    <a:pt x="87682" y="57008"/>
                    <a:pt x="95250" y="59531"/>
                  </a:cubicBezTo>
                  <a:cubicBezTo>
                    <a:pt x="97965" y="60436"/>
                    <a:pt x="97236" y="65981"/>
                    <a:pt x="100013" y="66675"/>
                  </a:cubicBezTo>
                  <a:cubicBezTo>
                    <a:pt x="104697" y="67846"/>
                    <a:pt x="109538" y="65088"/>
                    <a:pt x="114300" y="64294"/>
                  </a:cubicBezTo>
                  <a:cubicBezTo>
                    <a:pt x="115094" y="60325"/>
                    <a:pt x="114673" y="55902"/>
                    <a:pt x="116681" y="52388"/>
                  </a:cubicBezTo>
                  <a:cubicBezTo>
                    <a:pt x="121734" y="43546"/>
                    <a:pt x="134251" y="49114"/>
                    <a:pt x="140494" y="50006"/>
                  </a:cubicBezTo>
                  <a:cubicBezTo>
                    <a:pt x="142875" y="49212"/>
                    <a:pt x="145678" y="49193"/>
                    <a:pt x="147638" y="47625"/>
                  </a:cubicBezTo>
                  <a:cubicBezTo>
                    <a:pt x="149873" y="45837"/>
                    <a:pt x="149785" y="41643"/>
                    <a:pt x="152400" y="40481"/>
                  </a:cubicBezTo>
                  <a:cubicBezTo>
                    <a:pt x="157529" y="38201"/>
                    <a:pt x="163513" y="38894"/>
                    <a:pt x="169069" y="38100"/>
                  </a:cubicBezTo>
                  <a:cubicBezTo>
                    <a:pt x="171450" y="37306"/>
                    <a:pt x="174821" y="37808"/>
                    <a:pt x="176213" y="35719"/>
                  </a:cubicBezTo>
                  <a:cubicBezTo>
                    <a:pt x="178458" y="32352"/>
                    <a:pt x="177612" y="27739"/>
                    <a:pt x="178594" y="23813"/>
                  </a:cubicBezTo>
                  <a:cubicBezTo>
                    <a:pt x="179203" y="21378"/>
                    <a:pt x="180431" y="19119"/>
                    <a:pt x="180975" y="16669"/>
                  </a:cubicBezTo>
                  <a:cubicBezTo>
                    <a:pt x="182022" y="11956"/>
                    <a:pt x="180960" y="6573"/>
                    <a:pt x="183356" y="2381"/>
                  </a:cubicBezTo>
                  <a:cubicBezTo>
                    <a:pt x="184601" y="202"/>
                    <a:pt x="188119" y="794"/>
                    <a:pt x="190500" y="0"/>
                  </a:cubicBezTo>
                  <a:cubicBezTo>
                    <a:pt x="198505" y="24018"/>
                    <a:pt x="186289" y="-13243"/>
                    <a:pt x="195263" y="16669"/>
                  </a:cubicBezTo>
                  <a:cubicBezTo>
                    <a:pt x="196706" y="21477"/>
                    <a:pt x="198438" y="26194"/>
                    <a:pt x="200025" y="30956"/>
                  </a:cubicBezTo>
                  <a:cubicBezTo>
                    <a:pt x="203019" y="39940"/>
                    <a:pt x="203046" y="44896"/>
                    <a:pt x="216694" y="47625"/>
                  </a:cubicBezTo>
                  <a:lnTo>
                    <a:pt x="228600" y="50006"/>
                  </a:lnTo>
                  <a:lnTo>
                    <a:pt x="235744" y="54769"/>
                  </a:lnTo>
                </a:path>
              </a:pathLst>
            </a:cu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39" dirty="0"/>
            </a:p>
          </p:txBody>
        </p:sp>
        <p:sp>
          <p:nvSpPr>
            <p:cNvPr id="630" name="Freeform 629"/>
            <p:cNvSpPr/>
            <p:nvPr/>
          </p:nvSpPr>
          <p:spPr bwMode="ltGray">
            <a:xfrm>
              <a:off x="5533647" y="4763953"/>
              <a:ext cx="305902" cy="262440"/>
            </a:xfrm>
            <a:custGeom>
              <a:avLst/>
              <a:gdLst>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29061 w 1920955"/>
                <a:gd name="connsiteY34" fmla="*/ 688763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07095 w 1920955"/>
                <a:gd name="connsiteY34" fmla="*/ 670892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68110 w 1920955"/>
                <a:gd name="connsiteY34" fmla="*/ 637701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4774 w 1920955"/>
                <a:gd name="connsiteY35" fmla="*/ 741151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07453 w 1920955"/>
                <a:gd name="connsiteY35" fmla="*/ 746256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8599 w 1920955"/>
                <a:gd name="connsiteY37" fmla="*/ 779251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90986 w 1920955"/>
                <a:gd name="connsiteY38" fmla="*/ 817351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310036 w 1920955"/>
                <a:gd name="connsiteY40" fmla="*/ 884026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314799 w 1920955"/>
                <a:gd name="connsiteY39" fmla="*/ 86497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38611 w 1920955"/>
                <a:gd name="connsiteY41" fmla="*/ 950701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48149 w 1920955"/>
                <a:gd name="connsiteY42" fmla="*/ 1012613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81486 w 1920955"/>
                <a:gd name="connsiteY43" fmla="*/ 1088813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19768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38636 w 1920955"/>
                <a:gd name="connsiteY45" fmla="*/ 1217401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38624 w 1920955"/>
                <a:gd name="connsiteY44" fmla="*/ 1150726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86261 w 1920955"/>
                <a:gd name="connsiteY46" fmla="*/ 1255501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24864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7711 w 1920955"/>
                <a:gd name="connsiteY49" fmla="*/ 1512676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57724 w 1920955"/>
                <a:gd name="connsiteY51" fmla="*/ 1498388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2"/>
                <a:gd name="connsiteX1" fmla="*/ 1567336 w 1920955"/>
                <a:gd name="connsiteY1" fmla="*/ 369676 h 1660322"/>
                <a:gd name="connsiteX2" fmla="*/ 1467324 w 1920955"/>
                <a:gd name="connsiteY2" fmla="*/ 345863 h 1660322"/>
                <a:gd name="connsiteX3" fmla="*/ 1419699 w 1920955"/>
                <a:gd name="connsiteY3" fmla="*/ 317288 h 1660322"/>
                <a:gd name="connsiteX4" fmla="*/ 1367311 w 1920955"/>
                <a:gd name="connsiteY4" fmla="*/ 160126 h 1660322"/>
                <a:gd name="connsiteX5" fmla="*/ 1338736 w 1920955"/>
                <a:gd name="connsiteY5" fmla="*/ 12488 h 1660322"/>
                <a:gd name="connsiteX6" fmla="*/ 1267299 w 1920955"/>
                <a:gd name="connsiteY6" fmla="*/ 12488 h 1660322"/>
                <a:gd name="connsiteX7" fmla="*/ 1214911 w 1920955"/>
                <a:gd name="connsiteY7" fmla="*/ 50588 h 1660322"/>
                <a:gd name="connsiteX8" fmla="*/ 1214911 w 1920955"/>
                <a:gd name="connsiteY8" fmla="*/ 155363 h 1660322"/>
                <a:gd name="connsiteX9" fmla="*/ 1186336 w 1920955"/>
                <a:gd name="connsiteY9" fmla="*/ 183938 h 1660322"/>
                <a:gd name="connsiteX10" fmla="*/ 1176811 w 1920955"/>
                <a:gd name="connsiteY10" fmla="*/ 255376 h 1660322"/>
                <a:gd name="connsiteX11" fmla="*/ 1114899 w 1920955"/>
                <a:gd name="connsiteY11" fmla="*/ 298238 h 1660322"/>
                <a:gd name="connsiteX12" fmla="*/ 1005361 w 1920955"/>
                <a:gd name="connsiteY12" fmla="*/ 312526 h 1660322"/>
                <a:gd name="connsiteX13" fmla="*/ 962499 w 1920955"/>
                <a:gd name="connsiteY13" fmla="*/ 355388 h 1660322"/>
                <a:gd name="connsiteX14" fmla="*/ 838674 w 1920955"/>
                <a:gd name="connsiteY14" fmla="*/ 355388 h 1660322"/>
                <a:gd name="connsiteX15" fmla="*/ 781524 w 1920955"/>
                <a:gd name="connsiteY15" fmla="*/ 426826 h 1660322"/>
                <a:gd name="connsiteX16" fmla="*/ 781524 w 1920955"/>
                <a:gd name="connsiteY16" fmla="*/ 460163 h 1660322"/>
                <a:gd name="connsiteX17" fmla="*/ 743424 w 1920955"/>
                <a:gd name="connsiteY17" fmla="*/ 483976 h 1660322"/>
                <a:gd name="connsiteX18" fmla="*/ 671986 w 1920955"/>
                <a:gd name="connsiteY18" fmla="*/ 417301 h 1660322"/>
                <a:gd name="connsiteX19" fmla="*/ 519586 w 1920955"/>
                <a:gd name="connsiteY19" fmla="*/ 412538 h 1660322"/>
                <a:gd name="connsiteX20" fmla="*/ 457674 w 1920955"/>
                <a:gd name="connsiteY20" fmla="*/ 431588 h 1660322"/>
                <a:gd name="connsiteX21" fmla="*/ 419574 w 1920955"/>
                <a:gd name="connsiteY21" fmla="*/ 417301 h 1660322"/>
                <a:gd name="connsiteX22" fmla="*/ 400524 w 1920955"/>
                <a:gd name="connsiteY22" fmla="*/ 355388 h 1660322"/>
                <a:gd name="connsiteX23" fmla="*/ 333849 w 1920955"/>
                <a:gd name="connsiteY23" fmla="*/ 303001 h 1660322"/>
                <a:gd name="connsiteX24" fmla="*/ 286224 w 1920955"/>
                <a:gd name="connsiteY24" fmla="*/ 236326 h 1660322"/>
                <a:gd name="connsiteX25" fmla="*/ 143349 w 1920955"/>
                <a:gd name="connsiteY25" fmla="*/ 255376 h 1660322"/>
                <a:gd name="connsiteX26" fmla="*/ 124299 w 1920955"/>
                <a:gd name="connsiteY26" fmla="*/ 331576 h 1660322"/>
                <a:gd name="connsiteX27" fmla="*/ 110011 w 1920955"/>
                <a:gd name="connsiteY27" fmla="*/ 364913 h 1660322"/>
                <a:gd name="connsiteX28" fmla="*/ 133824 w 1920955"/>
                <a:gd name="connsiteY28" fmla="*/ 412538 h 1660322"/>
                <a:gd name="connsiteX29" fmla="*/ 81436 w 1920955"/>
                <a:gd name="connsiteY29" fmla="*/ 450638 h 1660322"/>
                <a:gd name="connsiteX30" fmla="*/ 33811 w 1920955"/>
                <a:gd name="connsiteY30" fmla="*/ 445876 h 1660322"/>
                <a:gd name="connsiteX31" fmla="*/ 33811 w 1920955"/>
                <a:gd name="connsiteY31" fmla="*/ 517313 h 1660322"/>
                <a:gd name="connsiteX32" fmla="*/ 474 w 1920955"/>
                <a:gd name="connsiteY32" fmla="*/ 622088 h 1660322"/>
                <a:gd name="connsiteX33" fmla="*/ 62386 w 1920955"/>
                <a:gd name="connsiteY33" fmla="*/ 698288 h 1660322"/>
                <a:gd name="connsiteX34" fmla="*/ 111977 w 1920955"/>
                <a:gd name="connsiteY34" fmla="*/ 678550 h 1660322"/>
                <a:gd name="connsiteX35" fmla="*/ 112334 w 1920955"/>
                <a:gd name="connsiteY35" fmla="*/ 748809 h 1660322"/>
                <a:gd name="connsiteX36" fmla="*/ 167161 w 1920955"/>
                <a:gd name="connsiteY36" fmla="*/ 779251 h 1660322"/>
                <a:gd name="connsiteX37" fmla="*/ 236159 w 1920955"/>
                <a:gd name="connsiteY37" fmla="*/ 789463 h 1660322"/>
                <a:gd name="connsiteX38" fmla="*/ 271462 w 1920955"/>
                <a:gd name="connsiteY38" fmla="*/ 845434 h 1660322"/>
                <a:gd name="connsiteX39" fmla="*/ 270869 w 1920955"/>
                <a:gd name="connsiteY39" fmla="*/ 890506 h 1660322"/>
                <a:gd name="connsiteX40" fmla="*/ 295393 w 1920955"/>
                <a:gd name="connsiteY40" fmla="*/ 929981 h 1660322"/>
                <a:gd name="connsiteX41" fmla="*/ 341051 w 1920955"/>
                <a:gd name="connsiteY41" fmla="*/ 968573 h 1660322"/>
                <a:gd name="connsiteX42" fmla="*/ 426184 w 1920955"/>
                <a:gd name="connsiteY42" fmla="*/ 1022825 h 1660322"/>
                <a:gd name="connsiteX43" fmla="*/ 461961 w 1920955"/>
                <a:gd name="connsiteY43" fmla="*/ 1093918 h 1660322"/>
                <a:gd name="connsiteX44" fmla="*/ 441064 w 1920955"/>
                <a:gd name="connsiteY44" fmla="*/ 1163491 h 1660322"/>
                <a:gd name="connsiteX45" fmla="*/ 519111 w 1920955"/>
                <a:gd name="connsiteY45" fmla="*/ 1219954 h 1660322"/>
                <a:gd name="connsiteX46" fmla="*/ 591143 w 1920955"/>
                <a:gd name="connsiteY46" fmla="*/ 1252948 h 1660322"/>
                <a:gd name="connsiteX47" fmla="*/ 571974 w 1920955"/>
                <a:gd name="connsiteY47" fmla="*/ 1312651 h 1660322"/>
                <a:gd name="connsiteX48" fmla="*/ 662461 w 1920955"/>
                <a:gd name="connsiteY48" fmla="*/ 1465051 h 1660322"/>
                <a:gd name="connsiteX49" fmla="*/ 755271 w 1920955"/>
                <a:gd name="connsiteY49" fmla="*/ 1538205 h 1660322"/>
                <a:gd name="connsiteX50" fmla="*/ 805336 w 1920955"/>
                <a:gd name="connsiteY50" fmla="*/ 1488863 h 1660322"/>
                <a:gd name="connsiteX51" fmla="*/ 869926 w 1920955"/>
                <a:gd name="connsiteY51" fmla="*/ 1516260 h 1660322"/>
                <a:gd name="connsiteX52" fmla="*/ 924399 w 1920955"/>
                <a:gd name="connsiteY52" fmla="*/ 1484101 h 1660322"/>
                <a:gd name="connsiteX53" fmla="*/ 933924 w 1920955"/>
                <a:gd name="connsiteY53" fmla="*/ 1431713 h 1660322"/>
                <a:gd name="connsiteX54" fmla="*/ 1014886 w 1920955"/>
                <a:gd name="connsiteY54" fmla="*/ 1507913 h 1660322"/>
                <a:gd name="connsiteX55" fmla="*/ 1067274 w 1920955"/>
                <a:gd name="connsiteY55" fmla="*/ 1584113 h 1660322"/>
                <a:gd name="connsiteX56" fmla="*/ 1100611 w 1920955"/>
                <a:gd name="connsiteY56" fmla="*/ 1660313 h 1660322"/>
                <a:gd name="connsiteX57" fmla="*/ 1133949 w 1920955"/>
                <a:gd name="connsiteY57" fmla="*/ 1579351 h 1660322"/>
                <a:gd name="connsiteX58" fmla="*/ 1176811 w 1920955"/>
                <a:gd name="connsiteY58" fmla="*/ 1598401 h 1660322"/>
                <a:gd name="connsiteX59" fmla="*/ 1210149 w 1920955"/>
                <a:gd name="connsiteY59" fmla="*/ 1617451 h 1660322"/>
                <a:gd name="connsiteX60" fmla="*/ 1233961 w 1920955"/>
                <a:gd name="connsiteY60" fmla="*/ 1579351 h 1660322"/>
                <a:gd name="connsiteX61" fmla="*/ 1267299 w 1920955"/>
                <a:gd name="connsiteY61" fmla="*/ 1655551 h 1660322"/>
                <a:gd name="connsiteX62" fmla="*/ 1348261 w 1920955"/>
                <a:gd name="connsiteY62" fmla="*/ 1626976 h 1660322"/>
                <a:gd name="connsiteX63" fmla="*/ 1414936 w 1920955"/>
                <a:gd name="connsiteY63" fmla="*/ 1555538 h 1660322"/>
                <a:gd name="connsiteX64" fmla="*/ 1433986 w 1920955"/>
                <a:gd name="connsiteY64" fmla="*/ 1607926 h 1660322"/>
                <a:gd name="connsiteX65" fmla="*/ 1410174 w 1920955"/>
                <a:gd name="connsiteY65" fmla="*/ 1612688 h 1660322"/>
                <a:gd name="connsiteX66" fmla="*/ 1543524 w 1920955"/>
                <a:gd name="connsiteY66" fmla="*/ 1579351 h 1660322"/>
                <a:gd name="connsiteX67" fmla="*/ 1581624 w 1920955"/>
                <a:gd name="connsiteY67" fmla="*/ 1507913 h 1660322"/>
                <a:gd name="connsiteX68" fmla="*/ 1643536 w 1920955"/>
                <a:gd name="connsiteY68" fmla="*/ 1412663 h 1660322"/>
                <a:gd name="connsiteX69" fmla="*/ 1714974 w 1920955"/>
                <a:gd name="connsiteY69" fmla="*/ 1384088 h 1660322"/>
                <a:gd name="connsiteX70" fmla="*/ 1772124 w 1920955"/>
                <a:gd name="connsiteY70" fmla="*/ 1379326 h 1660322"/>
                <a:gd name="connsiteX71" fmla="*/ 1772124 w 1920955"/>
                <a:gd name="connsiteY71" fmla="*/ 1450763 h 1660322"/>
                <a:gd name="connsiteX72" fmla="*/ 1886424 w 1920955"/>
                <a:gd name="connsiteY72" fmla="*/ 1446001 h 1660322"/>
                <a:gd name="connsiteX73" fmla="*/ 1919761 w 1920955"/>
                <a:gd name="connsiteY73" fmla="*/ 1441238 h 1660322"/>
                <a:gd name="connsiteX74" fmla="*/ 1853086 w 1920955"/>
                <a:gd name="connsiteY74" fmla="*/ 1398376 h 1660322"/>
                <a:gd name="connsiteX75" fmla="*/ 1853086 w 1920955"/>
                <a:gd name="connsiteY75" fmla="*/ 1303126 h 1660322"/>
                <a:gd name="connsiteX76" fmla="*/ 1853086 w 1920955"/>
                <a:gd name="connsiteY76" fmla="*/ 1245976 h 1660322"/>
                <a:gd name="connsiteX77" fmla="*/ 1810224 w 1920955"/>
                <a:gd name="connsiteY77" fmla="*/ 1236451 h 1660322"/>
                <a:gd name="connsiteX78" fmla="*/ 1734024 w 1920955"/>
                <a:gd name="connsiteY78" fmla="*/ 1155488 h 1660322"/>
                <a:gd name="connsiteX79" fmla="*/ 1695924 w 1920955"/>
                <a:gd name="connsiteY79" fmla="*/ 974513 h 1660322"/>
                <a:gd name="connsiteX80" fmla="*/ 1643536 w 1920955"/>
                <a:gd name="connsiteY80" fmla="*/ 941176 h 1660322"/>
                <a:gd name="connsiteX81" fmla="*/ 1605436 w 1920955"/>
                <a:gd name="connsiteY81" fmla="*/ 884026 h 1660322"/>
                <a:gd name="connsiteX82" fmla="*/ 1557811 w 1920955"/>
                <a:gd name="connsiteY82" fmla="*/ 836401 h 1660322"/>
                <a:gd name="connsiteX83" fmla="*/ 1505424 w 1920955"/>
                <a:gd name="connsiteY83" fmla="*/ 817351 h 1660322"/>
                <a:gd name="connsiteX84" fmla="*/ 1453036 w 1920955"/>
                <a:gd name="connsiteY84" fmla="*/ 812588 h 1660322"/>
                <a:gd name="connsiteX85" fmla="*/ 1510186 w 1920955"/>
                <a:gd name="connsiteY85" fmla="*/ 779251 h 1660322"/>
                <a:gd name="connsiteX86" fmla="*/ 1476849 w 1920955"/>
                <a:gd name="connsiteY86" fmla="*/ 745913 h 1660322"/>
                <a:gd name="connsiteX87" fmla="*/ 1481611 w 1920955"/>
                <a:gd name="connsiteY87" fmla="*/ 722101 h 1660322"/>
                <a:gd name="connsiteX88" fmla="*/ 1572099 w 1920955"/>
                <a:gd name="connsiteY88" fmla="*/ 760201 h 1660322"/>
                <a:gd name="connsiteX89" fmla="*/ 1624486 w 1920955"/>
                <a:gd name="connsiteY89" fmla="*/ 693526 h 1660322"/>
                <a:gd name="connsiteX90" fmla="*/ 1614961 w 1920955"/>
                <a:gd name="connsiteY90" fmla="*/ 550651 h 1660322"/>
                <a:gd name="connsiteX91" fmla="*/ 1610199 w 1920955"/>
                <a:gd name="connsiteY91" fmla="*/ 412538 h 1660322"/>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33924 w 1920955"/>
                <a:gd name="connsiteY53" fmla="*/ 1431713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29042 w 1920955"/>
                <a:gd name="connsiteY53" fmla="*/ 1367886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321"/>
                <a:gd name="connsiteX1" fmla="*/ 1567336 w 1920955"/>
                <a:gd name="connsiteY1" fmla="*/ 369676 h 1660321"/>
                <a:gd name="connsiteX2" fmla="*/ 1467324 w 1920955"/>
                <a:gd name="connsiteY2" fmla="*/ 345863 h 1660321"/>
                <a:gd name="connsiteX3" fmla="*/ 1419699 w 1920955"/>
                <a:gd name="connsiteY3" fmla="*/ 317288 h 1660321"/>
                <a:gd name="connsiteX4" fmla="*/ 1367311 w 1920955"/>
                <a:gd name="connsiteY4" fmla="*/ 160126 h 1660321"/>
                <a:gd name="connsiteX5" fmla="*/ 1338736 w 1920955"/>
                <a:gd name="connsiteY5" fmla="*/ 12488 h 1660321"/>
                <a:gd name="connsiteX6" fmla="*/ 1267299 w 1920955"/>
                <a:gd name="connsiteY6" fmla="*/ 12488 h 1660321"/>
                <a:gd name="connsiteX7" fmla="*/ 1214911 w 1920955"/>
                <a:gd name="connsiteY7" fmla="*/ 50588 h 1660321"/>
                <a:gd name="connsiteX8" fmla="*/ 1214911 w 1920955"/>
                <a:gd name="connsiteY8" fmla="*/ 155363 h 1660321"/>
                <a:gd name="connsiteX9" fmla="*/ 1186336 w 1920955"/>
                <a:gd name="connsiteY9" fmla="*/ 183938 h 1660321"/>
                <a:gd name="connsiteX10" fmla="*/ 1176811 w 1920955"/>
                <a:gd name="connsiteY10" fmla="*/ 255376 h 1660321"/>
                <a:gd name="connsiteX11" fmla="*/ 1114899 w 1920955"/>
                <a:gd name="connsiteY11" fmla="*/ 298238 h 1660321"/>
                <a:gd name="connsiteX12" fmla="*/ 1005361 w 1920955"/>
                <a:gd name="connsiteY12" fmla="*/ 312526 h 1660321"/>
                <a:gd name="connsiteX13" fmla="*/ 962499 w 1920955"/>
                <a:gd name="connsiteY13" fmla="*/ 355388 h 1660321"/>
                <a:gd name="connsiteX14" fmla="*/ 838674 w 1920955"/>
                <a:gd name="connsiteY14" fmla="*/ 355388 h 1660321"/>
                <a:gd name="connsiteX15" fmla="*/ 781524 w 1920955"/>
                <a:gd name="connsiteY15" fmla="*/ 426826 h 1660321"/>
                <a:gd name="connsiteX16" fmla="*/ 781524 w 1920955"/>
                <a:gd name="connsiteY16" fmla="*/ 460163 h 1660321"/>
                <a:gd name="connsiteX17" fmla="*/ 743424 w 1920955"/>
                <a:gd name="connsiteY17" fmla="*/ 483976 h 1660321"/>
                <a:gd name="connsiteX18" fmla="*/ 671986 w 1920955"/>
                <a:gd name="connsiteY18" fmla="*/ 417301 h 1660321"/>
                <a:gd name="connsiteX19" fmla="*/ 519586 w 1920955"/>
                <a:gd name="connsiteY19" fmla="*/ 412538 h 1660321"/>
                <a:gd name="connsiteX20" fmla="*/ 457674 w 1920955"/>
                <a:gd name="connsiteY20" fmla="*/ 431588 h 1660321"/>
                <a:gd name="connsiteX21" fmla="*/ 419574 w 1920955"/>
                <a:gd name="connsiteY21" fmla="*/ 417301 h 1660321"/>
                <a:gd name="connsiteX22" fmla="*/ 400524 w 1920955"/>
                <a:gd name="connsiteY22" fmla="*/ 355388 h 1660321"/>
                <a:gd name="connsiteX23" fmla="*/ 333849 w 1920955"/>
                <a:gd name="connsiteY23" fmla="*/ 303001 h 1660321"/>
                <a:gd name="connsiteX24" fmla="*/ 286224 w 1920955"/>
                <a:gd name="connsiteY24" fmla="*/ 236326 h 1660321"/>
                <a:gd name="connsiteX25" fmla="*/ 143349 w 1920955"/>
                <a:gd name="connsiteY25" fmla="*/ 255376 h 1660321"/>
                <a:gd name="connsiteX26" fmla="*/ 124299 w 1920955"/>
                <a:gd name="connsiteY26" fmla="*/ 331576 h 1660321"/>
                <a:gd name="connsiteX27" fmla="*/ 110011 w 1920955"/>
                <a:gd name="connsiteY27" fmla="*/ 364913 h 1660321"/>
                <a:gd name="connsiteX28" fmla="*/ 133824 w 1920955"/>
                <a:gd name="connsiteY28" fmla="*/ 412538 h 1660321"/>
                <a:gd name="connsiteX29" fmla="*/ 81436 w 1920955"/>
                <a:gd name="connsiteY29" fmla="*/ 450638 h 1660321"/>
                <a:gd name="connsiteX30" fmla="*/ 33811 w 1920955"/>
                <a:gd name="connsiteY30" fmla="*/ 445876 h 1660321"/>
                <a:gd name="connsiteX31" fmla="*/ 33811 w 1920955"/>
                <a:gd name="connsiteY31" fmla="*/ 517313 h 1660321"/>
                <a:gd name="connsiteX32" fmla="*/ 474 w 1920955"/>
                <a:gd name="connsiteY32" fmla="*/ 622088 h 1660321"/>
                <a:gd name="connsiteX33" fmla="*/ 62386 w 1920955"/>
                <a:gd name="connsiteY33" fmla="*/ 698288 h 1660321"/>
                <a:gd name="connsiteX34" fmla="*/ 111977 w 1920955"/>
                <a:gd name="connsiteY34" fmla="*/ 678550 h 1660321"/>
                <a:gd name="connsiteX35" fmla="*/ 112334 w 1920955"/>
                <a:gd name="connsiteY35" fmla="*/ 748809 h 1660321"/>
                <a:gd name="connsiteX36" fmla="*/ 167161 w 1920955"/>
                <a:gd name="connsiteY36" fmla="*/ 779251 h 1660321"/>
                <a:gd name="connsiteX37" fmla="*/ 236159 w 1920955"/>
                <a:gd name="connsiteY37" fmla="*/ 789463 h 1660321"/>
                <a:gd name="connsiteX38" fmla="*/ 271462 w 1920955"/>
                <a:gd name="connsiteY38" fmla="*/ 845434 h 1660321"/>
                <a:gd name="connsiteX39" fmla="*/ 270869 w 1920955"/>
                <a:gd name="connsiteY39" fmla="*/ 890506 h 1660321"/>
                <a:gd name="connsiteX40" fmla="*/ 295393 w 1920955"/>
                <a:gd name="connsiteY40" fmla="*/ 929981 h 1660321"/>
                <a:gd name="connsiteX41" fmla="*/ 341051 w 1920955"/>
                <a:gd name="connsiteY41" fmla="*/ 968573 h 1660321"/>
                <a:gd name="connsiteX42" fmla="*/ 426184 w 1920955"/>
                <a:gd name="connsiteY42" fmla="*/ 1022825 h 1660321"/>
                <a:gd name="connsiteX43" fmla="*/ 461961 w 1920955"/>
                <a:gd name="connsiteY43" fmla="*/ 1093918 h 1660321"/>
                <a:gd name="connsiteX44" fmla="*/ 441064 w 1920955"/>
                <a:gd name="connsiteY44" fmla="*/ 1163491 h 1660321"/>
                <a:gd name="connsiteX45" fmla="*/ 519111 w 1920955"/>
                <a:gd name="connsiteY45" fmla="*/ 1219954 h 1660321"/>
                <a:gd name="connsiteX46" fmla="*/ 591143 w 1920955"/>
                <a:gd name="connsiteY46" fmla="*/ 1252948 h 1660321"/>
                <a:gd name="connsiteX47" fmla="*/ 571974 w 1920955"/>
                <a:gd name="connsiteY47" fmla="*/ 1312651 h 1660321"/>
                <a:gd name="connsiteX48" fmla="*/ 662461 w 1920955"/>
                <a:gd name="connsiteY48" fmla="*/ 1465051 h 1660321"/>
                <a:gd name="connsiteX49" fmla="*/ 755271 w 1920955"/>
                <a:gd name="connsiteY49" fmla="*/ 1538205 h 1660321"/>
                <a:gd name="connsiteX50" fmla="*/ 805336 w 1920955"/>
                <a:gd name="connsiteY50" fmla="*/ 1488863 h 1660321"/>
                <a:gd name="connsiteX51" fmla="*/ 869926 w 1920955"/>
                <a:gd name="connsiteY51" fmla="*/ 1516260 h 1660321"/>
                <a:gd name="connsiteX52" fmla="*/ 924399 w 1920955"/>
                <a:gd name="connsiteY52" fmla="*/ 1484101 h 1660321"/>
                <a:gd name="connsiteX53" fmla="*/ 941246 w 1920955"/>
                <a:gd name="connsiteY53" fmla="*/ 1441925 h 1660321"/>
                <a:gd name="connsiteX54" fmla="*/ 1005123 w 1920955"/>
                <a:gd name="connsiteY54" fmla="*/ 1528337 h 1660321"/>
                <a:gd name="connsiteX55" fmla="*/ 1067274 w 1920955"/>
                <a:gd name="connsiteY55" fmla="*/ 1584113 h 1660321"/>
                <a:gd name="connsiteX56" fmla="*/ 1100611 w 1920955"/>
                <a:gd name="connsiteY56" fmla="*/ 1660313 h 1660321"/>
                <a:gd name="connsiteX57" fmla="*/ 1133949 w 1920955"/>
                <a:gd name="connsiteY57" fmla="*/ 1579351 h 1660321"/>
                <a:gd name="connsiteX58" fmla="*/ 1176811 w 1920955"/>
                <a:gd name="connsiteY58" fmla="*/ 1598401 h 1660321"/>
                <a:gd name="connsiteX59" fmla="*/ 1210149 w 1920955"/>
                <a:gd name="connsiteY59" fmla="*/ 1617451 h 1660321"/>
                <a:gd name="connsiteX60" fmla="*/ 1233961 w 1920955"/>
                <a:gd name="connsiteY60" fmla="*/ 1579351 h 1660321"/>
                <a:gd name="connsiteX61" fmla="*/ 1267299 w 1920955"/>
                <a:gd name="connsiteY61" fmla="*/ 1655551 h 1660321"/>
                <a:gd name="connsiteX62" fmla="*/ 1348261 w 1920955"/>
                <a:gd name="connsiteY62" fmla="*/ 1626976 h 1660321"/>
                <a:gd name="connsiteX63" fmla="*/ 1414936 w 1920955"/>
                <a:gd name="connsiteY63" fmla="*/ 1555538 h 1660321"/>
                <a:gd name="connsiteX64" fmla="*/ 1433986 w 1920955"/>
                <a:gd name="connsiteY64" fmla="*/ 1607926 h 1660321"/>
                <a:gd name="connsiteX65" fmla="*/ 1410174 w 1920955"/>
                <a:gd name="connsiteY65" fmla="*/ 1612688 h 1660321"/>
                <a:gd name="connsiteX66" fmla="*/ 1543524 w 1920955"/>
                <a:gd name="connsiteY66" fmla="*/ 1579351 h 1660321"/>
                <a:gd name="connsiteX67" fmla="*/ 1581624 w 1920955"/>
                <a:gd name="connsiteY67" fmla="*/ 1507913 h 1660321"/>
                <a:gd name="connsiteX68" fmla="*/ 1643536 w 1920955"/>
                <a:gd name="connsiteY68" fmla="*/ 1412663 h 1660321"/>
                <a:gd name="connsiteX69" fmla="*/ 1714974 w 1920955"/>
                <a:gd name="connsiteY69" fmla="*/ 1384088 h 1660321"/>
                <a:gd name="connsiteX70" fmla="*/ 1772124 w 1920955"/>
                <a:gd name="connsiteY70" fmla="*/ 1379326 h 1660321"/>
                <a:gd name="connsiteX71" fmla="*/ 1772124 w 1920955"/>
                <a:gd name="connsiteY71" fmla="*/ 1450763 h 1660321"/>
                <a:gd name="connsiteX72" fmla="*/ 1886424 w 1920955"/>
                <a:gd name="connsiteY72" fmla="*/ 1446001 h 1660321"/>
                <a:gd name="connsiteX73" fmla="*/ 1919761 w 1920955"/>
                <a:gd name="connsiteY73" fmla="*/ 1441238 h 1660321"/>
                <a:gd name="connsiteX74" fmla="*/ 1853086 w 1920955"/>
                <a:gd name="connsiteY74" fmla="*/ 1398376 h 1660321"/>
                <a:gd name="connsiteX75" fmla="*/ 1853086 w 1920955"/>
                <a:gd name="connsiteY75" fmla="*/ 1303126 h 1660321"/>
                <a:gd name="connsiteX76" fmla="*/ 1853086 w 1920955"/>
                <a:gd name="connsiteY76" fmla="*/ 1245976 h 1660321"/>
                <a:gd name="connsiteX77" fmla="*/ 1810224 w 1920955"/>
                <a:gd name="connsiteY77" fmla="*/ 1236451 h 1660321"/>
                <a:gd name="connsiteX78" fmla="*/ 1734024 w 1920955"/>
                <a:gd name="connsiteY78" fmla="*/ 1155488 h 1660321"/>
                <a:gd name="connsiteX79" fmla="*/ 1695924 w 1920955"/>
                <a:gd name="connsiteY79" fmla="*/ 974513 h 1660321"/>
                <a:gd name="connsiteX80" fmla="*/ 1643536 w 1920955"/>
                <a:gd name="connsiteY80" fmla="*/ 941176 h 1660321"/>
                <a:gd name="connsiteX81" fmla="*/ 1605436 w 1920955"/>
                <a:gd name="connsiteY81" fmla="*/ 884026 h 1660321"/>
                <a:gd name="connsiteX82" fmla="*/ 1557811 w 1920955"/>
                <a:gd name="connsiteY82" fmla="*/ 836401 h 1660321"/>
                <a:gd name="connsiteX83" fmla="*/ 1505424 w 1920955"/>
                <a:gd name="connsiteY83" fmla="*/ 817351 h 1660321"/>
                <a:gd name="connsiteX84" fmla="*/ 1453036 w 1920955"/>
                <a:gd name="connsiteY84" fmla="*/ 812588 h 1660321"/>
                <a:gd name="connsiteX85" fmla="*/ 1510186 w 1920955"/>
                <a:gd name="connsiteY85" fmla="*/ 779251 h 1660321"/>
                <a:gd name="connsiteX86" fmla="*/ 1476849 w 1920955"/>
                <a:gd name="connsiteY86" fmla="*/ 745913 h 1660321"/>
                <a:gd name="connsiteX87" fmla="*/ 1481611 w 1920955"/>
                <a:gd name="connsiteY87" fmla="*/ 722101 h 1660321"/>
                <a:gd name="connsiteX88" fmla="*/ 1572099 w 1920955"/>
                <a:gd name="connsiteY88" fmla="*/ 760201 h 1660321"/>
                <a:gd name="connsiteX89" fmla="*/ 1624486 w 1920955"/>
                <a:gd name="connsiteY89" fmla="*/ 693526 h 1660321"/>
                <a:gd name="connsiteX90" fmla="*/ 1614961 w 1920955"/>
                <a:gd name="connsiteY90" fmla="*/ 550651 h 1660321"/>
                <a:gd name="connsiteX91" fmla="*/ 1610199 w 1920955"/>
                <a:gd name="connsiteY91" fmla="*/ 412538 h 1660321"/>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60500"/>
                <a:gd name="connsiteX1" fmla="*/ 1567336 w 1920955"/>
                <a:gd name="connsiteY1" fmla="*/ 369676 h 1660500"/>
                <a:gd name="connsiteX2" fmla="*/ 1467324 w 1920955"/>
                <a:gd name="connsiteY2" fmla="*/ 345863 h 1660500"/>
                <a:gd name="connsiteX3" fmla="*/ 1419699 w 1920955"/>
                <a:gd name="connsiteY3" fmla="*/ 317288 h 1660500"/>
                <a:gd name="connsiteX4" fmla="*/ 1367311 w 1920955"/>
                <a:gd name="connsiteY4" fmla="*/ 160126 h 1660500"/>
                <a:gd name="connsiteX5" fmla="*/ 1338736 w 1920955"/>
                <a:gd name="connsiteY5" fmla="*/ 12488 h 1660500"/>
                <a:gd name="connsiteX6" fmla="*/ 1267299 w 1920955"/>
                <a:gd name="connsiteY6" fmla="*/ 12488 h 1660500"/>
                <a:gd name="connsiteX7" fmla="*/ 1214911 w 1920955"/>
                <a:gd name="connsiteY7" fmla="*/ 50588 h 1660500"/>
                <a:gd name="connsiteX8" fmla="*/ 1214911 w 1920955"/>
                <a:gd name="connsiteY8" fmla="*/ 155363 h 1660500"/>
                <a:gd name="connsiteX9" fmla="*/ 1186336 w 1920955"/>
                <a:gd name="connsiteY9" fmla="*/ 183938 h 1660500"/>
                <a:gd name="connsiteX10" fmla="*/ 1176811 w 1920955"/>
                <a:gd name="connsiteY10" fmla="*/ 255376 h 1660500"/>
                <a:gd name="connsiteX11" fmla="*/ 1114899 w 1920955"/>
                <a:gd name="connsiteY11" fmla="*/ 298238 h 1660500"/>
                <a:gd name="connsiteX12" fmla="*/ 1005361 w 1920955"/>
                <a:gd name="connsiteY12" fmla="*/ 312526 h 1660500"/>
                <a:gd name="connsiteX13" fmla="*/ 962499 w 1920955"/>
                <a:gd name="connsiteY13" fmla="*/ 355388 h 1660500"/>
                <a:gd name="connsiteX14" fmla="*/ 838674 w 1920955"/>
                <a:gd name="connsiteY14" fmla="*/ 355388 h 1660500"/>
                <a:gd name="connsiteX15" fmla="*/ 781524 w 1920955"/>
                <a:gd name="connsiteY15" fmla="*/ 426826 h 1660500"/>
                <a:gd name="connsiteX16" fmla="*/ 781524 w 1920955"/>
                <a:gd name="connsiteY16" fmla="*/ 460163 h 1660500"/>
                <a:gd name="connsiteX17" fmla="*/ 743424 w 1920955"/>
                <a:gd name="connsiteY17" fmla="*/ 483976 h 1660500"/>
                <a:gd name="connsiteX18" fmla="*/ 671986 w 1920955"/>
                <a:gd name="connsiteY18" fmla="*/ 417301 h 1660500"/>
                <a:gd name="connsiteX19" fmla="*/ 519586 w 1920955"/>
                <a:gd name="connsiteY19" fmla="*/ 412538 h 1660500"/>
                <a:gd name="connsiteX20" fmla="*/ 457674 w 1920955"/>
                <a:gd name="connsiteY20" fmla="*/ 431588 h 1660500"/>
                <a:gd name="connsiteX21" fmla="*/ 419574 w 1920955"/>
                <a:gd name="connsiteY21" fmla="*/ 417301 h 1660500"/>
                <a:gd name="connsiteX22" fmla="*/ 400524 w 1920955"/>
                <a:gd name="connsiteY22" fmla="*/ 355388 h 1660500"/>
                <a:gd name="connsiteX23" fmla="*/ 333849 w 1920955"/>
                <a:gd name="connsiteY23" fmla="*/ 303001 h 1660500"/>
                <a:gd name="connsiteX24" fmla="*/ 286224 w 1920955"/>
                <a:gd name="connsiteY24" fmla="*/ 236326 h 1660500"/>
                <a:gd name="connsiteX25" fmla="*/ 143349 w 1920955"/>
                <a:gd name="connsiteY25" fmla="*/ 255376 h 1660500"/>
                <a:gd name="connsiteX26" fmla="*/ 124299 w 1920955"/>
                <a:gd name="connsiteY26" fmla="*/ 331576 h 1660500"/>
                <a:gd name="connsiteX27" fmla="*/ 110011 w 1920955"/>
                <a:gd name="connsiteY27" fmla="*/ 364913 h 1660500"/>
                <a:gd name="connsiteX28" fmla="*/ 133824 w 1920955"/>
                <a:gd name="connsiteY28" fmla="*/ 412538 h 1660500"/>
                <a:gd name="connsiteX29" fmla="*/ 81436 w 1920955"/>
                <a:gd name="connsiteY29" fmla="*/ 450638 h 1660500"/>
                <a:gd name="connsiteX30" fmla="*/ 33811 w 1920955"/>
                <a:gd name="connsiteY30" fmla="*/ 445876 h 1660500"/>
                <a:gd name="connsiteX31" fmla="*/ 33811 w 1920955"/>
                <a:gd name="connsiteY31" fmla="*/ 517313 h 1660500"/>
                <a:gd name="connsiteX32" fmla="*/ 474 w 1920955"/>
                <a:gd name="connsiteY32" fmla="*/ 622088 h 1660500"/>
                <a:gd name="connsiteX33" fmla="*/ 62386 w 1920955"/>
                <a:gd name="connsiteY33" fmla="*/ 698288 h 1660500"/>
                <a:gd name="connsiteX34" fmla="*/ 111977 w 1920955"/>
                <a:gd name="connsiteY34" fmla="*/ 678550 h 1660500"/>
                <a:gd name="connsiteX35" fmla="*/ 112334 w 1920955"/>
                <a:gd name="connsiteY35" fmla="*/ 748809 h 1660500"/>
                <a:gd name="connsiteX36" fmla="*/ 167161 w 1920955"/>
                <a:gd name="connsiteY36" fmla="*/ 779251 h 1660500"/>
                <a:gd name="connsiteX37" fmla="*/ 236159 w 1920955"/>
                <a:gd name="connsiteY37" fmla="*/ 789463 h 1660500"/>
                <a:gd name="connsiteX38" fmla="*/ 271462 w 1920955"/>
                <a:gd name="connsiteY38" fmla="*/ 845434 h 1660500"/>
                <a:gd name="connsiteX39" fmla="*/ 270869 w 1920955"/>
                <a:gd name="connsiteY39" fmla="*/ 890506 h 1660500"/>
                <a:gd name="connsiteX40" fmla="*/ 295393 w 1920955"/>
                <a:gd name="connsiteY40" fmla="*/ 929981 h 1660500"/>
                <a:gd name="connsiteX41" fmla="*/ 341051 w 1920955"/>
                <a:gd name="connsiteY41" fmla="*/ 968573 h 1660500"/>
                <a:gd name="connsiteX42" fmla="*/ 426184 w 1920955"/>
                <a:gd name="connsiteY42" fmla="*/ 1022825 h 1660500"/>
                <a:gd name="connsiteX43" fmla="*/ 461961 w 1920955"/>
                <a:gd name="connsiteY43" fmla="*/ 1093918 h 1660500"/>
                <a:gd name="connsiteX44" fmla="*/ 441064 w 1920955"/>
                <a:gd name="connsiteY44" fmla="*/ 1163491 h 1660500"/>
                <a:gd name="connsiteX45" fmla="*/ 519111 w 1920955"/>
                <a:gd name="connsiteY45" fmla="*/ 1219954 h 1660500"/>
                <a:gd name="connsiteX46" fmla="*/ 591143 w 1920955"/>
                <a:gd name="connsiteY46" fmla="*/ 1252948 h 1660500"/>
                <a:gd name="connsiteX47" fmla="*/ 571974 w 1920955"/>
                <a:gd name="connsiteY47" fmla="*/ 1312651 h 1660500"/>
                <a:gd name="connsiteX48" fmla="*/ 662461 w 1920955"/>
                <a:gd name="connsiteY48" fmla="*/ 1465051 h 1660500"/>
                <a:gd name="connsiteX49" fmla="*/ 755271 w 1920955"/>
                <a:gd name="connsiteY49" fmla="*/ 1538205 h 1660500"/>
                <a:gd name="connsiteX50" fmla="*/ 805336 w 1920955"/>
                <a:gd name="connsiteY50" fmla="*/ 1488863 h 1660500"/>
                <a:gd name="connsiteX51" fmla="*/ 869926 w 1920955"/>
                <a:gd name="connsiteY51" fmla="*/ 1516260 h 1660500"/>
                <a:gd name="connsiteX52" fmla="*/ 924399 w 1920955"/>
                <a:gd name="connsiteY52" fmla="*/ 1484101 h 1660500"/>
                <a:gd name="connsiteX53" fmla="*/ 941246 w 1920955"/>
                <a:gd name="connsiteY53" fmla="*/ 1441925 h 1660500"/>
                <a:gd name="connsiteX54" fmla="*/ 1005123 w 1920955"/>
                <a:gd name="connsiteY54" fmla="*/ 1528337 h 1660500"/>
                <a:gd name="connsiteX55" fmla="*/ 1050190 w 1920955"/>
                <a:gd name="connsiteY55" fmla="*/ 1599431 h 1660500"/>
                <a:gd name="connsiteX56" fmla="*/ 1100611 w 1920955"/>
                <a:gd name="connsiteY56" fmla="*/ 1660313 h 1660500"/>
                <a:gd name="connsiteX57" fmla="*/ 1133949 w 1920955"/>
                <a:gd name="connsiteY57" fmla="*/ 1579351 h 1660500"/>
                <a:gd name="connsiteX58" fmla="*/ 1176811 w 1920955"/>
                <a:gd name="connsiteY58" fmla="*/ 1598401 h 1660500"/>
                <a:gd name="connsiteX59" fmla="*/ 1210149 w 1920955"/>
                <a:gd name="connsiteY59" fmla="*/ 1617451 h 1660500"/>
                <a:gd name="connsiteX60" fmla="*/ 1233961 w 1920955"/>
                <a:gd name="connsiteY60" fmla="*/ 1579351 h 1660500"/>
                <a:gd name="connsiteX61" fmla="*/ 1267299 w 1920955"/>
                <a:gd name="connsiteY61" fmla="*/ 1655551 h 1660500"/>
                <a:gd name="connsiteX62" fmla="*/ 1348261 w 1920955"/>
                <a:gd name="connsiteY62" fmla="*/ 1626976 h 1660500"/>
                <a:gd name="connsiteX63" fmla="*/ 1414936 w 1920955"/>
                <a:gd name="connsiteY63" fmla="*/ 1555538 h 1660500"/>
                <a:gd name="connsiteX64" fmla="*/ 1433986 w 1920955"/>
                <a:gd name="connsiteY64" fmla="*/ 1607926 h 1660500"/>
                <a:gd name="connsiteX65" fmla="*/ 1410174 w 1920955"/>
                <a:gd name="connsiteY65" fmla="*/ 1612688 h 1660500"/>
                <a:gd name="connsiteX66" fmla="*/ 1543524 w 1920955"/>
                <a:gd name="connsiteY66" fmla="*/ 1579351 h 1660500"/>
                <a:gd name="connsiteX67" fmla="*/ 1581624 w 1920955"/>
                <a:gd name="connsiteY67" fmla="*/ 1507913 h 1660500"/>
                <a:gd name="connsiteX68" fmla="*/ 1643536 w 1920955"/>
                <a:gd name="connsiteY68" fmla="*/ 1412663 h 1660500"/>
                <a:gd name="connsiteX69" fmla="*/ 1714974 w 1920955"/>
                <a:gd name="connsiteY69" fmla="*/ 1384088 h 1660500"/>
                <a:gd name="connsiteX70" fmla="*/ 1772124 w 1920955"/>
                <a:gd name="connsiteY70" fmla="*/ 1379326 h 1660500"/>
                <a:gd name="connsiteX71" fmla="*/ 1772124 w 1920955"/>
                <a:gd name="connsiteY71" fmla="*/ 1450763 h 1660500"/>
                <a:gd name="connsiteX72" fmla="*/ 1886424 w 1920955"/>
                <a:gd name="connsiteY72" fmla="*/ 1446001 h 1660500"/>
                <a:gd name="connsiteX73" fmla="*/ 1919761 w 1920955"/>
                <a:gd name="connsiteY73" fmla="*/ 1441238 h 1660500"/>
                <a:gd name="connsiteX74" fmla="*/ 1853086 w 1920955"/>
                <a:gd name="connsiteY74" fmla="*/ 1398376 h 1660500"/>
                <a:gd name="connsiteX75" fmla="*/ 1853086 w 1920955"/>
                <a:gd name="connsiteY75" fmla="*/ 1303126 h 1660500"/>
                <a:gd name="connsiteX76" fmla="*/ 1853086 w 1920955"/>
                <a:gd name="connsiteY76" fmla="*/ 1245976 h 1660500"/>
                <a:gd name="connsiteX77" fmla="*/ 1810224 w 1920955"/>
                <a:gd name="connsiteY77" fmla="*/ 1236451 h 1660500"/>
                <a:gd name="connsiteX78" fmla="*/ 1734024 w 1920955"/>
                <a:gd name="connsiteY78" fmla="*/ 1155488 h 1660500"/>
                <a:gd name="connsiteX79" fmla="*/ 1695924 w 1920955"/>
                <a:gd name="connsiteY79" fmla="*/ 974513 h 1660500"/>
                <a:gd name="connsiteX80" fmla="*/ 1643536 w 1920955"/>
                <a:gd name="connsiteY80" fmla="*/ 941176 h 1660500"/>
                <a:gd name="connsiteX81" fmla="*/ 1605436 w 1920955"/>
                <a:gd name="connsiteY81" fmla="*/ 884026 h 1660500"/>
                <a:gd name="connsiteX82" fmla="*/ 1557811 w 1920955"/>
                <a:gd name="connsiteY82" fmla="*/ 836401 h 1660500"/>
                <a:gd name="connsiteX83" fmla="*/ 1505424 w 1920955"/>
                <a:gd name="connsiteY83" fmla="*/ 817351 h 1660500"/>
                <a:gd name="connsiteX84" fmla="*/ 1453036 w 1920955"/>
                <a:gd name="connsiteY84" fmla="*/ 812588 h 1660500"/>
                <a:gd name="connsiteX85" fmla="*/ 1510186 w 1920955"/>
                <a:gd name="connsiteY85" fmla="*/ 779251 h 1660500"/>
                <a:gd name="connsiteX86" fmla="*/ 1476849 w 1920955"/>
                <a:gd name="connsiteY86" fmla="*/ 745913 h 1660500"/>
                <a:gd name="connsiteX87" fmla="*/ 1481611 w 1920955"/>
                <a:gd name="connsiteY87" fmla="*/ 722101 h 1660500"/>
                <a:gd name="connsiteX88" fmla="*/ 1572099 w 1920955"/>
                <a:gd name="connsiteY88" fmla="*/ 760201 h 1660500"/>
                <a:gd name="connsiteX89" fmla="*/ 1624486 w 1920955"/>
                <a:gd name="connsiteY89" fmla="*/ 693526 h 1660500"/>
                <a:gd name="connsiteX90" fmla="*/ 1614961 w 1920955"/>
                <a:gd name="connsiteY90" fmla="*/ 550651 h 1660500"/>
                <a:gd name="connsiteX91" fmla="*/ 1610199 w 1920955"/>
                <a:gd name="connsiteY91" fmla="*/ 412538 h 1660500"/>
                <a:gd name="connsiteX0" fmla="*/ 1610199 w 1920955"/>
                <a:gd name="connsiteY0" fmla="*/ 412538 h 1657354"/>
                <a:gd name="connsiteX1" fmla="*/ 1567336 w 1920955"/>
                <a:gd name="connsiteY1" fmla="*/ 369676 h 1657354"/>
                <a:gd name="connsiteX2" fmla="*/ 1467324 w 1920955"/>
                <a:gd name="connsiteY2" fmla="*/ 345863 h 1657354"/>
                <a:gd name="connsiteX3" fmla="*/ 1419699 w 1920955"/>
                <a:gd name="connsiteY3" fmla="*/ 317288 h 1657354"/>
                <a:gd name="connsiteX4" fmla="*/ 1367311 w 1920955"/>
                <a:gd name="connsiteY4" fmla="*/ 160126 h 1657354"/>
                <a:gd name="connsiteX5" fmla="*/ 1338736 w 1920955"/>
                <a:gd name="connsiteY5" fmla="*/ 12488 h 1657354"/>
                <a:gd name="connsiteX6" fmla="*/ 1267299 w 1920955"/>
                <a:gd name="connsiteY6" fmla="*/ 12488 h 1657354"/>
                <a:gd name="connsiteX7" fmla="*/ 1214911 w 1920955"/>
                <a:gd name="connsiteY7" fmla="*/ 50588 h 1657354"/>
                <a:gd name="connsiteX8" fmla="*/ 1214911 w 1920955"/>
                <a:gd name="connsiteY8" fmla="*/ 155363 h 1657354"/>
                <a:gd name="connsiteX9" fmla="*/ 1186336 w 1920955"/>
                <a:gd name="connsiteY9" fmla="*/ 183938 h 1657354"/>
                <a:gd name="connsiteX10" fmla="*/ 1176811 w 1920955"/>
                <a:gd name="connsiteY10" fmla="*/ 255376 h 1657354"/>
                <a:gd name="connsiteX11" fmla="*/ 1114899 w 1920955"/>
                <a:gd name="connsiteY11" fmla="*/ 298238 h 1657354"/>
                <a:gd name="connsiteX12" fmla="*/ 1005361 w 1920955"/>
                <a:gd name="connsiteY12" fmla="*/ 312526 h 1657354"/>
                <a:gd name="connsiteX13" fmla="*/ 962499 w 1920955"/>
                <a:gd name="connsiteY13" fmla="*/ 355388 h 1657354"/>
                <a:gd name="connsiteX14" fmla="*/ 838674 w 1920955"/>
                <a:gd name="connsiteY14" fmla="*/ 355388 h 1657354"/>
                <a:gd name="connsiteX15" fmla="*/ 781524 w 1920955"/>
                <a:gd name="connsiteY15" fmla="*/ 426826 h 1657354"/>
                <a:gd name="connsiteX16" fmla="*/ 781524 w 1920955"/>
                <a:gd name="connsiteY16" fmla="*/ 460163 h 1657354"/>
                <a:gd name="connsiteX17" fmla="*/ 743424 w 1920955"/>
                <a:gd name="connsiteY17" fmla="*/ 483976 h 1657354"/>
                <a:gd name="connsiteX18" fmla="*/ 671986 w 1920955"/>
                <a:gd name="connsiteY18" fmla="*/ 417301 h 1657354"/>
                <a:gd name="connsiteX19" fmla="*/ 519586 w 1920955"/>
                <a:gd name="connsiteY19" fmla="*/ 412538 h 1657354"/>
                <a:gd name="connsiteX20" fmla="*/ 457674 w 1920955"/>
                <a:gd name="connsiteY20" fmla="*/ 431588 h 1657354"/>
                <a:gd name="connsiteX21" fmla="*/ 419574 w 1920955"/>
                <a:gd name="connsiteY21" fmla="*/ 417301 h 1657354"/>
                <a:gd name="connsiteX22" fmla="*/ 400524 w 1920955"/>
                <a:gd name="connsiteY22" fmla="*/ 355388 h 1657354"/>
                <a:gd name="connsiteX23" fmla="*/ 333849 w 1920955"/>
                <a:gd name="connsiteY23" fmla="*/ 303001 h 1657354"/>
                <a:gd name="connsiteX24" fmla="*/ 286224 w 1920955"/>
                <a:gd name="connsiteY24" fmla="*/ 236326 h 1657354"/>
                <a:gd name="connsiteX25" fmla="*/ 143349 w 1920955"/>
                <a:gd name="connsiteY25" fmla="*/ 255376 h 1657354"/>
                <a:gd name="connsiteX26" fmla="*/ 124299 w 1920955"/>
                <a:gd name="connsiteY26" fmla="*/ 331576 h 1657354"/>
                <a:gd name="connsiteX27" fmla="*/ 110011 w 1920955"/>
                <a:gd name="connsiteY27" fmla="*/ 364913 h 1657354"/>
                <a:gd name="connsiteX28" fmla="*/ 133824 w 1920955"/>
                <a:gd name="connsiteY28" fmla="*/ 412538 h 1657354"/>
                <a:gd name="connsiteX29" fmla="*/ 81436 w 1920955"/>
                <a:gd name="connsiteY29" fmla="*/ 450638 h 1657354"/>
                <a:gd name="connsiteX30" fmla="*/ 33811 w 1920955"/>
                <a:gd name="connsiteY30" fmla="*/ 445876 h 1657354"/>
                <a:gd name="connsiteX31" fmla="*/ 33811 w 1920955"/>
                <a:gd name="connsiteY31" fmla="*/ 517313 h 1657354"/>
                <a:gd name="connsiteX32" fmla="*/ 474 w 1920955"/>
                <a:gd name="connsiteY32" fmla="*/ 622088 h 1657354"/>
                <a:gd name="connsiteX33" fmla="*/ 62386 w 1920955"/>
                <a:gd name="connsiteY33" fmla="*/ 698288 h 1657354"/>
                <a:gd name="connsiteX34" fmla="*/ 111977 w 1920955"/>
                <a:gd name="connsiteY34" fmla="*/ 678550 h 1657354"/>
                <a:gd name="connsiteX35" fmla="*/ 112334 w 1920955"/>
                <a:gd name="connsiteY35" fmla="*/ 748809 h 1657354"/>
                <a:gd name="connsiteX36" fmla="*/ 167161 w 1920955"/>
                <a:gd name="connsiteY36" fmla="*/ 779251 h 1657354"/>
                <a:gd name="connsiteX37" fmla="*/ 236159 w 1920955"/>
                <a:gd name="connsiteY37" fmla="*/ 789463 h 1657354"/>
                <a:gd name="connsiteX38" fmla="*/ 271462 w 1920955"/>
                <a:gd name="connsiteY38" fmla="*/ 845434 h 1657354"/>
                <a:gd name="connsiteX39" fmla="*/ 270869 w 1920955"/>
                <a:gd name="connsiteY39" fmla="*/ 890506 h 1657354"/>
                <a:gd name="connsiteX40" fmla="*/ 295393 w 1920955"/>
                <a:gd name="connsiteY40" fmla="*/ 929981 h 1657354"/>
                <a:gd name="connsiteX41" fmla="*/ 341051 w 1920955"/>
                <a:gd name="connsiteY41" fmla="*/ 968573 h 1657354"/>
                <a:gd name="connsiteX42" fmla="*/ 426184 w 1920955"/>
                <a:gd name="connsiteY42" fmla="*/ 1022825 h 1657354"/>
                <a:gd name="connsiteX43" fmla="*/ 461961 w 1920955"/>
                <a:gd name="connsiteY43" fmla="*/ 1093918 h 1657354"/>
                <a:gd name="connsiteX44" fmla="*/ 441064 w 1920955"/>
                <a:gd name="connsiteY44" fmla="*/ 1163491 h 1657354"/>
                <a:gd name="connsiteX45" fmla="*/ 519111 w 1920955"/>
                <a:gd name="connsiteY45" fmla="*/ 1219954 h 1657354"/>
                <a:gd name="connsiteX46" fmla="*/ 591143 w 1920955"/>
                <a:gd name="connsiteY46" fmla="*/ 1252948 h 1657354"/>
                <a:gd name="connsiteX47" fmla="*/ 571974 w 1920955"/>
                <a:gd name="connsiteY47" fmla="*/ 1312651 h 1657354"/>
                <a:gd name="connsiteX48" fmla="*/ 662461 w 1920955"/>
                <a:gd name="connsiteY48" fmla="*/ 1465051 h 1657354"/>
                <a:gd name="connsiteX49" fmla="*/ 755271 w 1920955"/>
                <a:gd name="connsiteY49" fmla="*/ 1538205 h 1657354"/>
                <a:gd name="connsiteX50" fmla="*/ 805336 w 1920955"/>
                <a:gd name="connsiteY50" fmla="*/ 1488863 h 1657354"/>
                <a:gd name="connsiteX51" fmla="*/ 869926 w 1920955"/>
                <a:gd name="connsiteY51" fmla="*/ 1516260 h 1657354"/>
                <a:gd name="connsiteX52" fmla="*/ 924399 w 1920955"/>
                <a:gd name="connsiteY52" fmla="*/ 1484101 h 1657354"/>
                <a:gd name="connsiteX53" fmla="*/ 941246 w 1920955"/>
                <a:gd name="connsiteY53" fmla="*/ 1441925 h 1657354"/>
                <a:gd name="connsiteX54" fmla="*/ 1005123 w 1920955"/>
                <a:gd name="connsiteY54" fmla="*/ 1528337 h 1657354"/>
                <a:gd name="connsiteX55" fmla="*/ 1050190 w 1920955"/>
                <a:gd name="connsiteY55" fmla="*/ 1599431 h 1657354"/>
                <a:gd name="connsiteX56" fmla="*/ 1103052 w 1920955"/>
                <a:gd name="connsiteY56" fmla="*/ 1611805 h 1657354"/>
                <a:gd name="connsiteX57" fmla="*/ 1133949 w 1920955"/>
                <a:gd name="connsiteY57" fmla="*/ 1579351 h 1657354"/>
                <a:gd name="connsiteX58" fmla="*/ 1176811 w 1920955"/>
                <a:gd name="connsiteY58" fmla="*/ 1598401 h 1657354"/>
                <a:gd name="connsiteX59" fmla="*/ 1210149 w 1920955"/>
                <a:gd name="connsiteY59" fmla="*/ 1617451 h 1657354"/>
                <a:gd name="connsiteX60" fmla="*/ 1233961 w 1920955"/>
                <a:gd name="connsiteY60" fmla="*/ 1579351 h 1657354"/>
                <a:gd name="connsiteX61" fmla="*/ 1267299 w 1920955"/>
                <a:gd name="connsiteY61" fmla="*/ 1655551 h 1657354"/>
                <a:gd name="connsiteX62" fmla="*/ 1348261 w 1920955"/>
                <a:gd name="connsiteY62" fmla="*/ 1626976 h 1657354"/>
                <a:gd name="connsiteX63" fmla="*/ 1414936 w 1920955"/>
                <a:gd name="connsiteY63" fmla="*/ 1555538 h 1657354"/>
                <a:gd name="connsiteX64" fmla="*/ 1433986 w 1920955"/>
                <a:gd name="connsiteY64" fmla="*/ 1607926 h 1657354"/>
                <a:gd name="connsiteX65" fmla="*/ 1410174 w 1920955"/>
                <a:gd name="connsiteY65" fmla="*/ 1612688 h 1657354"/>
                <a:gd name="connsiteX66" fmla="*/ 1543524 w 1920955"/>
                <a:gd name="connsiteY66" fmla="*/ 1579351 h 1657354"/>
                <a:gd name="connsiteX67" fmla="*/ 1581624 w 1920955"/>
                <a:gd name="connsiteY67" fmla="*/ 1507913 h 1657354"/>
                <a:gd name="connsiteX68" fmla="*/ 1643536 w 1920955"/>
                <a:gd name="connsiteY68" fmla="*/ 1412663 h 1657354"/>
                <a:gd name="connsiteX69" fmla="*/ 1714974 w 1920955"/>
                <a:gd name="connsiteY69" fmla="*/ 1384088 h 1657354"/>
                <a:gd name="connsiteX70" fmla="*/ 1772124 w 1920955"/>
                <a:gd name="connsiteY70" fmla="*/ 1379326 h 1657354"/>
                <a:gd name="connsiteX71" fmla="*/ 1772124 w 1920955"/>
                <a:gd name="connsiteY71" fmla="*/ 1450763 h 1657354"/>
                <a:gd name="connsiteX72" fmla="*/ 1886424 w 1920955"/>
                <a:gd name="connsiteY72" fmla="*/ 1446001 h 1657354"/>
                <a:gd name="connsiteX73" fmla="*/ 1919761 w 1920955"/>
                <a:gd name="connsiteY73" fmla="*/ 1441238 h 1657354"/>
                <a:gd name="connsiteX74" fmla="*/ 1853086 w 1920955"/>
                <a:gd name="connsiteY74" fmla="*/ 1398376 h 1657354"/>
                <a:gd name="connsiteX75" fmla="*/ 1853086 w 1920955"/>
                <a:gd name="connsiteY75" fmla="*/ 1303126 h 1657354"/>
                <a:gd name="connsiteX76" fmla="*/ 1853086 w 1920955"/>
                <a:gd name="connsiteY76" fmla="*/ 1245976 h 1657354"/>
                <a:gd name="connsiteX77" fmla="*/ 1810224 w 1920955"/>
                <a:gd name="connsiteY77" fmla="*/ 1236451 h 1657354"/>
                <a:gd name="connsiteX78" fmla="*/ 1734024 w 1920955"/>
                <a:gd name="connsiteY78" fmla="*/ 1155488 h 1657354"/>
                <a:gd name="connsiteX79" fmla="*/ 1695924 w 1920955"/>
                <a:gd name="connsiteY79" fmla="*/ 974513 h 1657354"/>
                <a:gd name="connsiteX80" fmla="*/ 1643536 w 1920955"/>
                <a:gd name="connsiteY80" fmla="*/ 941176 h 1657354"/>
                <a:gd name="connsiteX81" fmla="*/ 1605436 w 1920955"/>
                <a:gd name="connsiteY81" fmla="*/ 884026 h 1657354"/>
                <a:gd name="connsiteX82" fmla="*/ 1557811 w 1920955"/>
                <a:gd name="connsiteY82" fmla="*/ 836401 h 1657354"/>
                <a:gd name="connsiteX83" fmla="*/ 1505424 w 1920955"/>
                <a:gd name="connsiteY83" fmla="*/ 817351 h 1657354"/>
                <a:gd name="connsiteX84" fmla="*/ 1453036 w 1920955"/>
                <a:gd name="connsiteY84" fmla="*/ 812588 h 1657354"/>
                <a:gd name="connsiteX85" fmla="*/ 1510186 w 1920955"/>
                <a:gd name="connsiteY85" fmla="*/ 779251 h 1657354"/>
                <a:gd name="connsiteX86" fmla="*/ 1476849 w 1920955"/>
                <a:gd name="connsiteY86" fmla="*/ 745913 h 1657354"/>
                <a:gd name="connsiteX87" fmla="*/ 1481611 w 1920955"/>
                <a:gd name="connsiteY87" fmla="*/ 722101 h 1657354"/>
                <a:gd name="connsiteX88" fmla="*/ 1572099 w 1920955"/>
                <a:gd name="connsiteY88" fmla="*/ 760201 h 1657354"/>
                <a:gd name="connsiteX89" fmla="*/ 1624486 w 1920955"/>
                <a:gd name="connsiteY89" fmla="*/ 693526 h 1657354"/>
                <a:gd name="connsiteX90" fmla="*/ 1614961 w 1920955"/>
                <a:gd name="connsiteY90" fmla="*/ 550651 h 1657354"/>
                <a:gd name="connsiteX91" fmla="*/ 1610199 w 1920955"/>
                <a:gd name="connsiteY91" fmla="*/ 412538 h 1657354"/>
                <a:gd name="connsiteX0" fmla="*/ 1610199 w 1920955"/>
                <a:gd name="connsiteY0" fmla="*/ 412538 h 1696167"/>
                <a:gd name="connsiteX1" fmla="*/ 1567336 w 1920955"/>
                <a:gd name="connsiteY1" fmla="*/ 369676 h 1696167"/>
                <a:gd name="connsiteX2" fmla="*/ 1467324 w 1920955"/>
                <a:gd name="connsiteY2" fmla="*/ 345863 h 1696167"/>
                <a:gd name="connsiteX3" fmla="*/ 1419699 w 1920955"/>
                <a:gd name="connsiteY3" fmla="*/ 317288 h 1696167"/>
                <a:gd name="connsiteX4" fmla="*/ 1367311 w 1920955"/>
                <a:gd name="connsiteY4" fmla="*/ 160126 h 1696167"/>
                <a:gd name="connsiteX5" fmla="*/ 1338736 w 1920955"/>
                <a:gd name="connsiteY5" fmla="*/ 12488 h 1696167"/>
                <a:gd name="connsiteX6" fmla="*/ 1267299 w 1920955"/>
                <a:gd name="connsiteY6" fmla="*/ 12488 h 1696167"/>
                <a:gd name="connsiteX7" fmla="*/ 1214911 w 1920955"/>
                <a:gd name="connsiteY7" fmla="*/ 50588 h 1696167"/>
                <a:gd name="connsiteX8" fmla="*/ 1214911 w 1920955"/>
                <a:gd name="connsiteY8" fmla="*/ 155363 h 1696167"/>
                <a:gd name="connsiteX9" fmla="*/ 1186336 w 1920955"/>
                <a:gd name="connsiteY9" fmla="*/ 183938 h 1696167"/>
                <a:gd name="connsiteX10" fmla="*/ 1176811 w 1920955"/>
                <a:gd name="connsiteY10" fmla="*/ 255376 h 1696167"/>
                <a:gd name="connsiteX11" fmla="*/ 1114899 w 1920955"/>
                <a:gd name="connsiteY11" fmla="*/ 298238 h 1696167"/>
                <a:gd name="connsiteX12" fmla="*/ 1005361 w 1920955"/>
                <a:gd name="connsiteY12" fmla="*/ 312526 h 1696167"/>
                <a:gd name="connsiteX13" fmla="*/ 962499 w 1920955"/>
                <a:gd name="connsiteY13" fmla="*/ 355388 h 1696167"/>
                <a:gd name="connsiteX14" fmla="*/ 838674 w 1920955"/>
                <a:gd name="connsiteY14" fmla="*/ 355388 h 1696167"/>
                <a:gd name="connsiteX15" fmla="*/ 781524 w 1920955"/>
                <a:gd name="connsiteY15" fmla="*/ 426826 h 1696167"/>
                <a:gd name="connsiteX16" fmla="*/ 781524 w 1920955"/>
                <a:gd name="connsiteY16" fmla="*/ 460163 h 1696167"/>
                <a:gd name="connsiteX17" fmla="*/ 743424 w 1920955"/>
                <a:gd name="connsiteY17" fmla="*/ 483976 h 1696167"/>
                <a:gd name="connsiteX18" fmla="*/ 671986 w 1920955"/>
                <a:gd name="connsiteY18" fmla="*/ 417301 h 1696167"/>
                <a:gd name="connsiteX19" fmla="*/ 519586 w 1920955"/>
                <a:gd name="connsiteY19" fmla="*/ 412538 h 1696167"/>
                <a:gd name="connsiteX20" fmla="*/ 457674 w 1920955"/>
                <a:gd name="connsiteY20" fmla="*/ 431588 h 1696167"/>
                <a:gd name="connsiteX21" fmla="*/ 419574 w 1920955"/>
                <a:gd name="connsiteY21" fmla="*/ 417301 h 1696167"/>
                <a:gd name="connsiteX22" fmla="*/ 400524 w 1920955"/>
                <a:gd name="connsiteY22" fmla="*/ 355388 h 1696167"/>
                <a:gd name="connsiteX23" fmla="*/ 333849 w 1920955"/>
                <a:gd name="connsiteY23" fmla="*/ 303001 h 1696167"/>
                <a:gd name="connsiteX24" fmla="*/ 286224 w 1920955"/>
                <a:gd name="connsiteY24" fmla="*/ 236326 h 1696167"/>
                <a:gd name="connsiteX25" fmla="*/ 143349 w 1920955"/>
                <a:gd name="connsiteY25" fmla="*/ 255376 h 1696167"/>
                <a:gd name="connsiteX26" fmla="*/ 124299 w 1920955"/>
                <a:gd name="connsiteY26" fmla="*/ 331576 h 1696167"/>
                <a:gd name="connsiteX27" fmla="*/ 110011 w 1920955"/>
                <a:gd name="connsiteY27" fmla="*/ 364913 h 1696167"/>
                <a:gd name="connsiteX28" fmla="*/ 133824 w 1920955"/>
                <a:gd name="connsiteY28" fmla="*/ 412538 h 1696167"/>
                <a:gd name="connsiteX29" fmla="*/ 81436 w 1920955"/>
                <a:gd name="connsiteY29" fmla="*/ 450638 h 1696167"/>
                <a:gd name="connsiteX30" fmla="*/ 33811 w 1920955"/>
                <a:gd name="connsiteY30" fmla="*/ 445876 h 1696167"/>
                <a:gd name="connsiteX31" fmla="*/ 33811 w 1920955"/>
                <a:gd name="connsiteY31" fmla="*/ 517313 h 1696167"/>
                <a:gd name="connsiteX32" fmla="*/ 474 w 1920955"/>
                <a:gd name="connsiteY32" fmla="*/ 622088 h 1696167"/>
                <a:gd name="connsiteX33" fmla="*/ 62386 w 1920955"/>
                <a:gd name="connsiteY33" fmla="*/ 698288 h 1696167"/>
                <a:gd name="connsiteX34" fmla="*/ 111977 w 1920955"/>
                <a:gd name="connsiteY34" fmla="*/ 678550 h 1696167"/>
                <a:gd name="connsiteX35" fmla="*/ 112334 w 1920955"/>
                <a:gd name="connsiteY35" fmla="*/ 748809 h 1696167"/>
                <a:gd name="connsiteX36" fmla="*/ 167161 w 1920955"/>
                <a:gd name="connsiteY36" fmla="*/ 779251 h 1696167"/>
                <a:gd name="connsiteX37" fmla="*/ 236159 w 1920955"/>
                <a:gd name="connsiteY37" fmla="*/ 789463 h 1696167"/>
                <a:gd name="connsiteX38" fmla="*/ 271462 w 1920955"/>
                <a:gd name="connsiteY38" fmla="*/ 845434 h 1696167"/>
                <a:gd name="connsiteX39" fmla="*/ 270869 w 1920955"/>
                <a:gd name="connsiteY39" fmla="*/ 890506 h 1696167"/>
                <a:gd name="connsiteX40" fmla="*/ 295393 w 1920955"/>
                <a:gd name="connsiteY40" fmla="*/ 929981 h 1696167"/>
                <a:gd name="connsiteX41" fmla="*/ 341051 w 1920955"/>
                <a:gd name="connsiteY41" fmla="*/ 968573 h 1696167"/>
                <a:gd name="connsiteX42" fmla="*/ 426184 w 1920955"/>
                <a:gd name="connsiteY42" fmla="*/ 1022825 h 1696167"/>
                <a:gd name="connsiteX43" fmla="*/ 461961 w 1920955"/>
                <a:gd name="connsiteY43" fmla="*/ 1093918 h 1696167"/>
                <a:gd name="connsiteX44" fmla="*/ 441064 w 1920955"/>
                <a:gd name="connsiteY44" fmla="*/ 1163491 h 1696167"/>
                <a:gd name="connsiteX45" fmla="*/ 519111 w 1920955"/>
                <a:gd name="connsiteY45" fmla="*/ 1219954 h 1696167"/>
                <a:gd name="connsiteX46" fmla="*/ 591143 w 1920955"/>
                <a:gd name="connsiteY46" fmla="*/ 1252948 h 1696167"/>
                <a:gd name="connsiteX47" fmla="*/ 571974 w 1920955"/>
                <a:gd name="connsiteY47" fmla="*/ 1312651 h 1696167"/>
                <a:gd name="connsiteX48" fmla="*/ 662461 w 1920955"/>
                <a:gd name="connsiteY48" fmla="*/ 1465051 h 1696167"/>
                <a:gd name="connsiteX49" fmla="*/ 755271 w 1920955"/>
                <a:gd name="connsiteY49" fmla="*/ 1538205 h 1696167"/>
                <a:gd name="connsiteX50" fmla="*/ 805336 w 1920955"/>
                <a:gd name="connsiteY50" fmla="*/ 1488863 h 1696167"/>
                <a:gd name="connsiteX51" fmla="*/ 869926 w 1920955"/>
                <a:gd name="connsiteY51" fmla="*/ 1516260 h 1696167"/>
                <a:gd name="connsiteX52" fmla="*/ 924399 w 1920955"/>
                <a:gd name="connsiteY52" fmla="*/ 1484101 h 1696167"/>
                <a:gd name="connsiteX53" fmla="*/ 941246 w 1920955"/>
                <a:gd name="connsiteY53" fmla="*/ 1441925 h 1696167"/>
                <a:gd name="connsiteX54" fmla="*/ 1005123 w 1920955"/>
                <a:gd name="connsiteY54" fmla="*/ 1528337 h 1696167"/>
                <a:gd name="connsiteX55" fmla="*/ 1050190 w 1920955"/>
                <a:gd name="connsiteY55" fmla="*/ 1599431 h 1696167"/>
                <a:gd name="connsiteX56" fmla="*/ 1132339 w 1920955"/>
                <a:gd name="connsiteY56" fmla="*/ 1696055 h 1696167"/>
                <a:gd name="connsiteX57" fmla="*/ 1133949 w 1920955"/>
                <a:gd name="connsiteY57" fmla="*/ 1579351 h 1696167"/>
                <a:gd name="connsiteX58" fmla="*/ 1176811 w 1920955"/>
                <a:gd name="connsiteY58" fmla="*/ 1598401 h 1696167"/>
                <a:gd name="connsiteX59" fmla="*/ 1210149 w 1920955"/>
                <a:gd name="connsiteY59" fmla="*/ 1617451 h 1696167"/>
                <a:gd name="connsiteX60" fmla="*/ 1233961 w 1920955"/>
                <a:gd name="connsiteY60" fmla="*/ 1579351 h 1696167"/>
                <a:gd name="connsiteX61" fmla="*/ 1267299 w 1920955"/>
                <a:gd name="connsiteY61" fmla="*/ 1655551 h 1696167"/>
                <a:gd name="connsiteX62" fmla="*/ 1348261 w 1920955"/>
                <a:gd name="connsiteY62" fmla="*/ 1626976 h 1696167"/>
                <a:gd name="connsiteX63" fmla="*/ 1414936 w 1920955"/>
                <a:gd name="connsiteY63" fmla="*/ 1555538 h 1696167"/>
                <a:gd name="connsiteX64" fmla="*/ 1433986 w 1920955"/>
                <a:gd name="connsiteY64" fmla="*/ 1607926 h 1696167"/>
                <a:gd name="connsiteX65" fmla="*/ 1410174 w 1920955"/>
                <a:gd name="connsiteY65" fmla="*/ 1612688 h 1696167"/>
                <a:gd name="connsiteX66" fmla="*/ 1543524 w 1920955"/>
                <a:gd name="connsiteY66" fmla="*/ 1579351 h 1696167"/>
                <a:gd name="connsiteX67" fmla="*/ 1581624 w 1920955"/>
                <a:gd name="connsiteY67" fmla="*/ 1507913 h 1696167"/>
                <a:gd name="connsiteX68" fmla="*/ 1643536 w 1920955"/>
                <a:gd name="connsiteY68" fmla="*/ 1412663 h 1696167"/>
                <a:gd name="connsiteX69" fmla="*/ 1714974 w 1920955"/>
                <a:gd name="connsiteY69" fmla="*/ 1384088 h 1696167"/>
                <a:gd name="connsiteX70" fmla="*/ 1772124 w 1920955"/>
                <a:gd name="connsiteY70" fmla="*/ 1379326 h 1696167"/>
                <a:gd name="connsiteX71" fmla="*/ 1772124 w 1920955"/>
                <a:gd name="connsiteY71" fmla="*/ 1450763 h 1696167"/>
                <a:gd name="connsiteX72" fmla="*/ 1886424 w 1920955"/>
                <a:gd name="connsiteY72" fmla="*/ 1446001 h 1696167"/>
                <a:gd name="connsiteX73" fmla="*/ 1919761 w 1920955"/>
                <a:gd name="connsiteY73" fmla="*/ 1441238 h 1696167"/>
                <a:gd name="connsiteX74" fmla="*/ 1853086 w 1920955"/>
                <a:gd name="connsiteY74" fmla="*/ 1398376 h 1696167"/>
                <a:gd name="connsiteX75" fmla="*/ 1853086 w 1920955"/>
                <a:gd name="connsiteY75" fmla="*/ 1303126 h 1696167"/>
                <a:gd name="connsiteX76" fmla="*/ 1853086 w 1920955"/>
                <a:gd name="connsiteY76" fmla="*/ 1245976 h 1696167"/>
                <a:gd name="connsiteX77" fmla="*/ 1810224 w 1920955"/>
                <a:gd name="connsiteY77" fmla="*/ 1236451 h 1696167"/>
                <a:gd name="connsiteX78" fmla="*/ 1734024 w 1920955"/>
                <a:gd name="connsiteY78" fmla="*/ 1155488 h 1696167"/>
                <a:gd name="connsiteX79" fmla="*/ 1695924 w 1920955"/>
                <a:gd name="connsiteY79" fmla="*/ 974513 h 1696167"/>
                <a:gd name="connsiteX80" fmla="*/ 1643536 w 1920955"/>
                <a:gd name="connsiteY80" fmla="*/ 941176 h 1696167"/>
                <a:gd name="connsiteX81" fmla="*/ 1605436 w 1920955"/>
                <a:gd name="connsiteY81" fmla="*/ 884026 h 1696167"/>
                <a:gd name="connsiteX82" fmla="*/ 1557811 w 1920955"/>
                <a:gd name="connsiteY82" fmla="*/ 836401 h 1696167"/>
                <a:gd name="connsiteX83" fmla="*/ 1505424 w 1920955"/>
                <a:gd name="connsiteY83" fmla="*/ 817351 h 1696167"/>
                <a:gd name="connsiteX84" fmla="*/ 1453036 w 1920955"/>
                <a:gd name="connsiteY84" fmla="*/ 812588 h 1696167"/>
                <a:gd name="connsiteX85" fmla="*/ 1510186 w 1920955"/>
                <a:gd name="connsiteY85" fmla="*/ 779251 h 1696167"/>
                <a:gd name="connsiteX86" fmla="*/ 1476849 w 1920955"/>
                <a:gd name="connsiteY86" fmla="*/ 745913 h 1696167"/>
                <a:gd name="connsiteX87" fmla="*/ 1481611 w 1920955"/>
                <a:gd name="connsiteY87" fmla="*/ 722101 h 1696167"/>
                <a:gd name="connsiteX88" fmla="*/ 1572099 w 1920955"/>
                <a:gd name="connsiteY88" fmla="*/ 760201 h 1696167"/>
                <a:gd name="connsiteX89" fmla="*/ 1624486 w 1920955"/>
                <a:gd name="connsiteY89" fmla="*/ 693526 h 1696167"/>
                <a:gd name="connsiteX90" fmla="*/ 1614961 w 1920955"/>
                <a:gd name="connsiteY90" fmla="*/ 550651 h 1696167"/>
                <a:gd name="connsiteX91" fmla="*/ 1610199 w 1920955"/>
                <a:gd name="connsiteY91" fmla="*/ 412538 h 1696167"/>
                <a:gd name="connsiteX0" fmla="*/ 1610199 w 1920955"/>
                <a:gd name="connsiteY0" fmla="*/ 412538 h 1696335"/>
                <a:gd name="connsiteX1" fmla="*/ 1567336 w 1920955"/>
                <a:gd name="connsiteY1" fmla="*/ 369676 h 1696335"/>
                <a:gd name="connsiteX2" fmla="*/ 1467324 w 1920955"/>
                <a:gd name="connsiteY2" fmla="*/ 345863 h 1696335"/>
                <a:gd name="connsiteX3" fmla="*/ 1419699 w 1920955"/>
                <a:gd name="connsiteY3" fmla="*/ 317288 h 1696335"/>
                <a:gd name="connsiteX4" fmla="*/ 1367311 w 1920955"/>
                <a:gd name="connsiteY4" fmla="*/ 160126 h 1696335"/>
                <a:gd name="connsiteX5" fmla="*/ 1338736 w 1920955"/>
                <a:gd name="connsiteY5" fmla="*/ 12488 h 1696335"/>
                <a:gd name="connsiteX6" fmla="*/ 1267299 w 1920955"/>
                <a:gd name="connsiteY6" fmla="*/ 12488 h 1696335"/>
                <a:gd name="connsiteX7" fmla="*/ 1214911 w 1920955"/>
                <a:gd name="connsiteY7" fmla="*/ 50588 h 1696335"/>
                <a:gd name="connsiteX8" fmla="*/ 1214911 w 1920955"/>
                <a:gd name="connsiteY8" fmla="*/ 155363 h 1696335"/>
                <a:gd name="connsiteX9" fmla="*/ 1186336 w 1920955"/>
                <a:gd name="connsiteY9" fmla="*/ 183938 h 1696335"/>
                <a:gd name="connsiteX10" fmla="*/ 1176811 w 1920955"/>
                <a:gd name="connsiteY10" fmla="*/ 255376 h 1696335"/>
                <a:gd name="connsiteX11" fmla="*/ 1114899 w 1920955"/>
                <a:gd name="connsiteY11" fmla="*/ 298238 h 1696335"/>
                <a:gd name="connsiteX12" fmla="*/ 1005361 w 1920955"/>
                <a:gd name="connsiteY12" fmla="*/ 312526 h 1696335"/>
                <a:gd name="connsiteX13" fmla="*/ 962499 w 1920955"/>
                <a:gd name="connsiteY13" fmla="*/ 355388 h 1696335"/>
                <a:gd name="connsiteX14" fmla="*/ 838674 w 1920955"/>
                <a:gd name="connsiteY14" fmla="*/ 355388 h 1696335"/>
                <a:gd name="connsiteX15" fmla="*/ 781524 w 1920955"/>
                <a:gd name="connsiteY15" fmla="*/ 426826 h 1696335"/>
                <a:gd name="connsiteX16" fmla="*/ 781524 w 1920955"/>
                <a:gd name="connsiteY16" fmla="*/ 460163 h 1696335"/>
                <a:gd name="connsiteX17" fmla="*/ 743424 w 1920955"/>
                <a:gd name="connsiteY17" fmla="*/ 483976 h 1696335"/>
                <a:gd name="connsiteX18" fmla="*/ 671986 w 1920955"/>
                <a:gd name="connsiteY18" fmla="*/ 417301 h 1696335"/>
                <a:gd name="connsiteX19" fmla="*/ 519586 w 1920955"/>
                <a:gd name="connsiteY19" fmla="*/ 412538 h 1696335"/>
                <a:gd name="connsiteX20" fmla="*/ 457674 w 1920955"/>
                <a:gd name="connsiteY20" fmla="*/ 431588 h 1696335"/>
                <a:gd name="connsiteX21" fmla="*/ 419574 w 1920955"/>
                <a:gd name="connsiteY21" fmla="*/ 417301 h 1696335"/>
                <a:gd name="connsiteX22" fmla="*/ 400524 w 1920955"/>
                <a:gd name="connsiteY22" fmla="*/ 355388 h 1696335"/>
                <a:gd name="connsiteX23" fmla="*/ 333849 w 1920955"/>
                <a:gd name="connsiteY23" fmla="*/ 303001 h 1696335"/>
                <a:gd name="connsiteX24" fmla="*/ 286224 w 1920955"/>
                <a:gd name="connsiteY24" fmla="*/ 236326 h 1696335"/>
                <a:gd name="connsiteX25" fmla="*/ 143349 w 1920955"/>
                <a:gd name="connsiteY25" fmla="*/ 255376 h 1696335"/>
                <a:gd name="connsiteX26" fmla="*/ 124299 w 1920955"/>
                <a:gd name="connsiteY26" fmla="*/ 331576 h 1696335"/>
                <a:gd name="connsiteX27" fmla="*/ 110011 w 1920955"/>
                <a:gd name="connsiteY27" fmla="*/ 364913 h 1696335"/>
                <a:gd name="connsiteX28" fmla="*/ 133824 w 1920955"/>
                <a:gd name="connsiteY28" fmla="*/ 412538 h 1696335"/>
                <a:gd name="connsiteX29" fmla="*/ 81436 w 1920955"/>
                <a:gd name="connsiteY29" fmla="*/ 450638 h 1696335"/>
                <a:gd name="connsiteX30" fmla="*/ 33811 w 1920955"/>
                <a:gd name="connsiteY30" fmla="*/ 445876 h 1696335"/>
                <a:gd name="connsiteX31" fmla="*/ 33811 w 1920955"/>
                <a:gd name="connsiteY31" fmla="*/ 517313 h 1696335"/>
                <a:gd name="connsiteX32" fmla="*/ 474 w 1920955"/>
                <a:gd name="connsiteY32" fmla="*/ 622088 h 1696335"/>
                <a:gd name="connsiteX33" fmla="*/ 62386 w 1920955"/>
                <a:gd name="connsiteY33" fmla="*/ 698288 h 1696335"/>
                <a:gd name="connsiteX34" fmla="*/ 111977 w 1920955"/>
                <a:gd name="connsiteY34" fmla="*/ 678550 h 1696335"/>
                <a:gd name="connsiteX35" fmla="*/ 112334 w 1920955"/>
                <a:gd name="connsiteY35" fmla="*/ 748809 h 1696335"/>
                <a:gd name="connsiteX36" fmla="*/ 167161 w 1920955"/>
                <a:gd name="connsiteY36" fmla="*/ 779251 h 1696335"/>
                <a:gd name="connsiteX37" fmla="*/ 236159 w 1920955"/>
                <a:gd name="connsiteY37" fmla="*/ 789463 h 1696335"/>
                <a:gd name="connsiteX38" fmla="*/ 271462 w 1920955"/>
                <a:gd name="connsiteY38" fmla="*/ 845434 h 1696335"/>
                <a:gd name="connsiteX39" fmla="*/ 270869 w 1920955"/>
                <a:gd name="connsiteY39" fmla="*/ 890506 h 1696335"/>
                <a:gd name="connsiteX40" fmla="*/ 295393 w 1920955"/>
                <a:gd name="connsiteY40" fmla="*/ 929981 h 1696335"/>
                <a:gd name="connsiteX41" fmla="*/ 341051 w 1920955"/>
                <a:gd name="connsiteY41" fmla="*/ 968573 h 1696335"/>
                <a:gd name="connsiteX42" fmla="*/ 426184 w 1920955"/>
                <a:gd name="connsiteY42" fmla="*/ 1022825 h 1696335"/>
                <a:gd name="connsiteX43" fmla="*/ 461961 w 1920955"/>
                <a:gd name="connsiteY43" fmla="*/ 1093918 h 1696335"/>
                <a:gd name="connsiteX44" fmla="*/ 441064 w 1920955"/>
                <a:gd name="connsiteY44" fmla="*/ 1163491 h 1696335"/>
                <a:gd name="connsiteX45" fmla="*/ 519111 w 1920955"/>
                <a:gd name="connsiteY45" fmla="*/ 1219954 h 1696335"/>
                <a:gd name="connsiteX46" fmla="*/ 591143 w 1920955"/>
                <a:gd name="connsiteY46" fmla="*/ 1252948 h 1696335"/>
                <a:gd name="connsiteX47" fmla="*/ 571974 w 1920955"/>
                <a:gd name="connsiteY47" fmla="*/ 1312651 h 1696335"/>
                <a:gd name="connsiteX48" fmla="*/ 662461 w 1920955"/>
                <a:gd name="connsiteY48" fmla="*/ 1465051 h 1696335"/>
                <a:gd name="connsiteX49" fmla="*/ 755271 w 1920955"/>
                <a:gd name="connsiteY49" fmla="*/ 1538205 h 1696335"/>
                <a:gd name="connsiteX50" fmla="*/ 805336 w 1920955"/>
                <a:gd name="connsiteY50" fmla="*/ 1488863 h 1696335"/>
                <a:gd name="connsiteX51" fmla="*/ 869926 w 1920955"/>
                <a:gd name="connsiteY51" fmla="*/ 1516260 h 1696335"/>
                <a:gd name="connsiteX52" fmla="*/ 924399 w 1920955"/>
                <a:gd name="connsiteY52" fmla="*/ 1484101 h 1696335"/>
                <a:gd name="connsiteX53" fmla="*/ 941246 w 1920955"/>
                <a:gd name="connsiteY53" fmla="*/ 1441925 h 1696335"/>
                <a:gd name="connsiteX54" fmla="*/ 1005123 w 1920955"/>
                <a:gd name="connsiteY54" fmla="*/ 1528337 h 1696335"/>
                <a:gd name="connsiteX55" fmla="*/ 1050190 w 1920955"/>
                <a:gd name="connsiteY55" fmla="*/ 1599431 h 1696335"/>
                <a:gd name="connsiteX56" fmla="*/ 1132339 w 1920955"/>
                <a:gd name="connsiteY56" fmla="*/ 1696055 h 1696335"/>
                <a:gd name="connsiteX57" fmla="*/ 1151034 w 1920955"/>
                <a:gd name="connsiteY57" fmla="*/ 1627859 h 1696335"/>
                <a:gd name="connsiteX58" fmla="*/ 1176811 w 1920955"/>
                <a:gd name="connsiteY58" fmla="*/ 1598401 h 1696335"/>
                <a:gd name="connsiteX59" fmla="*/ 1210149 w 1920955"/>
                <a:gd name="connsiteY59" fmla="*/ 1617451 h 1696335"/>
                <a:gd name="connsiteX60" fmla="*/ 1233961 w 1920955"/>
                <a:gd name="connsiteY60" fmla="*/ 1579351 h 1696335"/>
                <a:gd name="connsiteX61" fmla="*/ 1267299 w 1920955"/>
                <a:gd name="connsiteY61" fmla="*/ 1655551 h 1696335"/>
                <a:gd name="connsiteX62" fmla="*/ 1348261 w 1920955"/>
                <a:gd name="connsiteY62" fmla="*/ 1626976 h 1696335"/>
                <a:gd name="connsiteX63" fmla="*/ 1414936 w 1920955"/>
                <a:gd name="connsiteY63" fmla="*/ 1555538 h 1696335"/>
                <a:gd name="connsiteX64" fmla="*/ 1433986 w 1920955"/>
                <a:gd name="connsiteY64" fmla="*/ 1607926 h 1696335"/>
                <a:gd name="connsiteX65" fmla="*/ 1410174 w 1920955"/>
                <a:gd name="connsiteY65" fmla="*/ 1612688 h 1696335"/>
                <a:gd name="connsiteX66" fmla="*/ 1543524 w 1920955"/>
                <a:gd name="connsiteY66" fmla="*/ 1579351 h 1696335"/>
                <a:gd name="connsiteX67" fmla="*/ 1581624 w 1920955"/>
                <a:gd name="connsiteY67" fmla="*/ 1507913 h 1696335"/>
                <a:gd name="connsiteX68" fmla="*/ 1643536 w 1920955"/>
                <a:gd name="connsiteY68" fmla="*/ 1412663 h 1696335"/>
                <a:gd name="connsiteX69" fmla="*/ 1714974 w 1920955"/>
                <a:gd name="connsiteY69" fmla="*/ 1384088 h 1696335"/>
                <a:gd name="connsiteX70" fmla="*/ 1772124 w 1920955"/>
                <a:gd name="connsiteY70" fmla="*/ 1379326 h 1696335"/>
                <a:gd name="connsiteX71" fmla="*/ 1772124 w 1920955"/>
                <a:gd name="connsiteY71" fmla="*/ 1450763 h 1696335"/>
                <a:gd name="connsiteX72" fmla="*/ 1886424 w 1920955"/>
                <a:gd name="connsiteY72" fmla="*/ 1446001 h 1696335"/>
                <a:gd name="connsiteX73" fmla="*/ 1919761 w 1920955"/>
                <a:gd name="connsiteY73" fmla="*/ 1441238 h 1696335"/>
                <a:gd name="connsiteX74" fmla="*/ 1853086 w 1920955"/>
                <a:gd name="connsiteY74" fmla="*/ 1398376 h 1696335"/>
                <a:gd name="connsiteX75" fmla="*/ 1853086 w 1920955"/>
                <a:gd name="connsiteY75" fmla="*/ 1303126 h 1696335"/>
                <a:gd name="connsiteX76" fmla="*/ 1853086 w 1920955"/>
                <a:gd name="connsiteY76" fmla="*/ 1245976 h 1696335"/>
                <a:gd name="connsiteX77" fmla="*/ 1810224 w 1920955"/>
                <a:gd name="connsiteY77" fmla="*/ 1236451 h 1696335"/>
                <a:gd name="connsiteX78" fmla="*/ 1734024 w 1920955"/>
                <a:gd name="connsiteY78" fmla="*/ 1155488 h 1696335"/>
                <a:gd name="connsiteX79" fmla="*/ 1695924 w 1920955"/>
                <a:gd name="connsiteY79" fmla="*/ 974513 h 1696335"/>
                <a:gd name="connsiteX80" fmla="*/ 1643536 w 1920955"/>
                <a:gd name="connsiteY80" fmla="*/ 941176 h 1696335"/>
                <a:gd name="connsiteX81" fmla="*/ 1605436 w 1920955"/>
                <a:gd name="connsiteY81" fmla="*/ 884026 h 1696335"/>
                <a:gd name="connsiteX82" fmla="*/ 1557811 w 1920955"/>
                <a:gd name="connsiteY82" fmla="*/ 836401 h 1696335"/>
                <a:gd name="connsiteX83" fmla="*/ 1505424 w 1920955"/>
                <a:gd name="connsiteY83" fmla="*/ 817351 h 1696335"/>
                <a:gd name="connsiteX84" fmla="*/ 1453036 w 1920955"/>
                <a:gd name="connsiteY84" fmla="*/ 812588 h 1696335"/>
                <a:gd name="connsiteX85" fmla="*/ 1510186 w 1920955"/>
                <a:gd name="connsiteY85" fmla="*/ 779251 h 1696335"/>
                <a:gd name="connsiteX86" fmla="*/ 1476849 w 1920955"/>
                <a:gd name="connsiteY86" fmla="*/ 745913 h 1696335"/>
                <a:gd name="connsiteX87" fmla="*/ 1481611 w 1920955"/>
                <a:gd name="connsiteY87" fmla="*/ 722101 h 1696335"/>
                <a:gd name="connsiteX88" fmla="*/ 1572099 w 1920955"/>
                <a:gd name="connsiteY88" fmla="*/ 760201 h 1696335"/>
                <a:gd name="connsiteX89" fmla="*/ 1624486 w 1920955"/>
                <a:gd name="connsiteY89" fmla="*/ 693526 h 1696335"/>
                <a:gd name="connsiteX90" fmla="*/ 1614961 w 1920955"/>
                <a:gd name="connsiteY90" fmla="*/ 550651 h 1696335"/>
                <a:gd name="connsiteX91" fmla="*/ 1610199 w 1920955"/>
                <a:gd name="connsiteY91" fmla="*/ 412538 h 1696335"/>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51"/>
                <a:gd name="connsiteX1" fmla="*/ 1567336 w 1920955"/>
                <a:gd name="connsiteY1" fmla="*/ 369676 h 1691251"/>
                <a:gd name="connsiteX2" fmla="*/ 1467324 w 1920955"/>
                <a:gd name="connsiteY2" fmla="*/ 345863 h 1691251"/>
                <a:gd name="connsiteX3" fmla="*/ 1419699 w 1920955"/>
                <a:gd name="connsiteY3" fmla="*/ 317288 h 1691251"/>
                <a:gd name="connsiteX4" fmla="*/ 1367311 w 1920955"/>
                <a:gd name="connsiteY4" fmla="*/ 160126 h 1691251"/>
                <a:gd name="connsiteX5" fmla="*/ 1338736 w 1920955"/>
                <a:gd name="connsiteY5" fmla="*/ 12488 h 1691251"/>
                <a:gd name="connsiteX6" fmla="*/ 1267299 w 1920955"/>
                <a:gd name="connsiteY6" fmla="*/ 12488 h 1691251"/>
                <a:gd name="connsiteX7" fmla="*/ 1214911 w 1920955"/>
                <a:gd name="connsiteY7" fmla="*/ 50588 h 1691251"/>
                <a:gd name="connsiteX8" fmla="*/ 1214911 w 1920955"/>
                <a:gd name="connsiteY8" fmla="*/ 155363 h 1691251"/>
                <a:gd name="connsiteX9" fmla="*/ 1186336 w 1920955"/>
                <a:gd name="connsiteY9" fmla="*/ 183938 h 1691251"/>
                <a:gd name="connsiteX10" fmla="*/ 1176811 w 1920955"/>
                <a:gd name="connsiteY10" fmla="*/ 255376 h 1691251"/>
                <a:gd name="connsiteX11" fmla="*/ 1114899 w 1920955"/>
                <a:gd name="connsiteY11" fmla="*/ 298238 h 1691251"/>
                <a:gd name="connsiteX12" fmla="*/ 1005361 w 1920955"/>
                <a:gd name="connsiteY12" fmla="*/ 312526 h 1691251"/>
                <a:gd name="connsiteX13" fmla="*/ 962499 w 1920955"/>
                <a:gd name="connsiteY13" fmla="*/ 355388 h 1691251"/>
                <a:gd name="connsiteX14" fmla="*/ 838674 w 1920955"/>
                <a:gd name="connsiteY14" fmla="*/ 355388 h 1691251"/>
                <a:gd name="connsiteX15" fmla="*/ 781524 w 1920955"/>
                <a:gd name="connsiteY15" fmla="*/ 426826 h 1691251"/>
                <a:gd name="connsiteX16" fmla="*/ 781524 w 1920955"/>
                <a:gd name="connsiteY16" fmla="*/ 460163 h 1691251"/>
                <a:gd name="connsiteX17" fmla="*/ 743424 w 1920955"/>
                <a:gd name="connsiteY17" fmla="*/ 483976 h 1691251"/>
                <a:gd name="connsiteX18" fmla="*/ 671986 w 1920955"/>
                <a:gd name="connsiteY18" fmla="*/ 417301 h 1691251"/>
                <a:gd name="connsiteX19" fmla="*/ 519586 w 1920955"/>
                <a:gd name="connsiteY19" fmla="*/ 412538 h 1691251"/>
                <a:gd name="connsiteX20" fmla="*/ 457674 w 1920955"/>
                <a:gd name="connsiteY20" fmla="*/ 431588 h 1691251"/>
                <a:gd name="connsiteX21" fmla="*/ 419574 w 1920955"/>
                <a:gd name="connsiteY21" fmla="*/ 417301 h 1691251"/>
                <a:gd name="connsiteX22" fmla="*/ 400524 w 1920955"/>
                <a:gd name="connsiteY22" fmla="*/ 355388 h 1691251"/>
                <a:gd name="connsiteX23" fmla="*/ 333849 w 1920955"/>
                <a:gd name="connsiteY23" fmla="*/ 303001 h 1691251"/>
                <a:gd name="connsiteX24" fmla="*/ 286224 w 1920955"/>
                <a:gd name="connsiteY24" fmla="*/ 236326 h 1691251"/>
                <a:gd name="connsiteX25" fmla="*/ 143349 w 1920955"/>
                <a:gd name="connsiteY25" fmla="*/ 255376 h 1691251"/>
                <a:gd name="connsiteX26" fmla="*/ 124299 w 1920955"/>
                <a:gd name="connsiteY26" fmla="*/ 331576 h 1691251"/>
                <a:gd name="connsiteX27" fmla="*/ 110011 w 1920955"/>
                <a:gd name="connsiteY27" fmla="*/ 364913 h 1691251"/>
                <a:gd name="connsiteX28" fmla="*/ 133824 w 1920955"/>
                <a:gd name="connsiteY28" fmla="*/ 412538 h 1691251"/>
                <a:gd name="connsiteX29" fmla="*/ 81436 w 1920955"/>
                <a:gd name="connsiteY29" fmla="*/ 450638 h 1691251"/>
                <a:gd name="connsiteX30" fmla="*/ 33811 w 1920955"/>
                <a:gd name="connsiteY30" fmla="*/ 445876 h 1691251"/>
                <a:gd name="connsiteX31" fmla="*/ 33811 w 1920955"/>
                <a:gd name="connsiteY31" fmla="*/ 517313 h 1691251"/>
                <a:gd name="connsiteX32" fmla="*/ 474 w 1920955"/>
                <a:gd name="connsiteY32" fmla="*/ 622088 h 1691251"/>
                <a:gd name="connsiteX33" fmla="*/ 62386 w 1920955"/>
                <a:gd name="connsiteY33" fmla="*/ 698288 h 1691251"/>
                <a:gd name="connsiteX34" fmla="*/ 111977 w 1920955"/>
                <a:gd name="connsiteY34" fmla="*/ 678550 h 1691251"/>
                <a:gd name="connsiteX35" fmla="*/ 112334 w 1920955"/>
                <a:gd name="connsiteY35" fmla="*/ 748809 h 1691251"/>
                <a:gd name="connsiteX36" fmla="*/ 167161 w 1920955"/>
                <a:gd name="connsiteY36" fmla="*/ 779251 h 1691251"/>
                <a:gd name="connsiteX37" fmla="*/ 236159 w 1920955"/>
                <a:gd name="connsiteY37" fmla="*/ 789463 h 1691251"/>
                <a:gd name="connsiteX38" fmla="*/ 271462 w 1920955"/>
                <a:gd name="connsiteY38" fmla="*/ 845434 h 1691251"/>
                <a:gd name="connsiteX39" fmla="*/ 270869 w 1920955"/>
                <a:gd name="connsiteY39" fmla="*/ 890506 h 1691251"/>
                <a:gd name="connsiteX40" fmla="*/ 295393 w 1920955"/>
                <a:gd name="connsiteY40" fmla="*/ 929981 h 1691251"/>
                <a:gd name="connsiteX41" fmla="*/ 341051 w 1920955"/>
                <a:gd name="connsiteY41" fmla="*/ 968573 h 1691251"/>
                <a:gd name="connsiteX42" fmla="*/ 426184 w 1920955"/>
                <a:gd name="connsiteY42" fmla="*/ 1022825 h 1691251"/>
                <a:gd name="connsiteX43" fmla="*/ 461961 w 1920955"/>
                <a:gd name="connsiteY43" fmla="*/ 1093918 h 1691251"/>
                <a:gd name="connsiteX44" fmla="*/ 441064 w 1920955"/>
                <a:gd name="connsiteY44" fmla="*/ 1163491 h 1691251"/>
                <a:gd name="connsiteX45" fmla="*/ 519111 w 1920955"/>
                <a:gd name="connsiteY45" fmla="*/ 1219954 h 1691251"/>
                <a:gd name="connsiteX46" fmla="*/ 591143 w 1920955"/>
                <a:gd name="connsiteY46" fmla="*/ 1252948 h 1691251"/>
                <a:gd name="connsiteX47" fmla="*/ 571974 w 1920955"/>
                <a:gd name="connsiteY47" fmla="*/ 1312651 h 1691251"/>
                <a:gd name="connsiteX48" fmla="*/ 662461 w 1920955"/>
                <a:gd name="connsiteY48" fmla="*/ 1465051 h 1691251"/>
                <a:gd name="connsiteX49" fmla="*/ 755271 w 1920955"/>
                <a:gd name="connsiteY49" fmla="*/ 1538205 h 1691251"/>
                <a:gd name="connsiteX50" fmla="*/ 805336 w 1920955"/>
                <a:gd name="connsiteY50" fmla="*/ 1488863 h 1691251"/>
                <a:gd name="connsiteX51" fmla="*/ 869926 w 1920955"/>
                <a:gd name="connsiteY51" fmla="*/ 1516260 h 1691251"/>
                <a:gd name="connsiteX52" fmla="*/ 924399 w 1920955"/>
                <a:gd name="connsiteY52" fmla="*/ 1484101 h 1691251"/>
                <a:gd name="connsiteX53" fmla="*/ 941246 w 1920955"/>
                <a:gd name="connsiteY53" fmla="*/ 1441925 h 1691251"/>
                <a:gd name="connsiteX54" fmla="*/ 1005123 w 1920955"/>
                <a:gd name="connsiteY54" fmla="*/ 1528337 h 1691251"/>
                <a:gd name="connsiteX55" fmla="*/ 1050190 w 1920955"/>
                <a:gd name="connsiteY55" fmla="*/ 1599431 h 1691251"/>
                <a:gd name="connsiteX56" fmla="*/ 1120136 w 1920955"/>
                <a:gd name="connsiteY56" fmla="*/ 1690950 h 1691251"/>
                <a:gd name="connsiteX57" fmla="*/ 1151034 w 1920955"/>
                <a:gd name="connsiteY57" fmla="*/ 1627859 h 1691251"/>
                <a:gd name="connsiteX58" fmla="*/ 1176811 w 1920955"/>
                <a:gd name="connsiteY58" fmla="*/ 1598401 h 1691251"/>
                <a:gd name="connsiteX59" fmla="*/ 1210149 w 1920955"/>
                <a:gd name="connsiteY59" fmla="*/ 1617451 h 1691251"/>
                <a:gd name="connsiteX60" fmla="*/ 1233961 w 1920955"/>
                <a:gd name="connsiteY60" fmla="*/ 1579351 h 1691251"/>
                <a:gd name="connsiteX61" fmla="*/ 1267299 w 1920955"/>
                <a:gd name="connsiteY61" fmla="*/ 1655551 h 1691251"/>
                <a:gd name="connsiteX62" fmla="*/ 1348261 w 1920955"/>
                <a:gd name="connsiteY62" fmla="*/ 1626976 h 1691251"/>
                <a:gd name="connsiteX63" fmla="*/ 1414936 w 1920955"/>
                <a:gd name="connsiteY63" fmla="*/ 1555538 h 1691251"/>
                <a:gd name="connsiteX64" fmla="*/ 1433986 w 1920955"/>
                <a:gd name="connsiteY64" fmla="*/ 1607926 h 1691251"/>
                <a:gd name="connsiteX65" fmla="*/ 1410174 w 1920955"/>
                <a:gd name="connsiteY65" fmla="*/ 1612688 h 1691251"/>
                <a:gd name="connsiteX66" fmla="*/ 1543524 w 1920955"/>
                <a:gd name="connsiteY66" fmla="*/ 1579351 h 1691251"/>
                <a:gd name="connsiteX67" fmla="*/ 1581624 w 1920955"/>
                <a:gd name="connsiteY67" fmla="*/ 1507913 h 1691251"/>
                <a:gd name="connsiteX68" fmla="*/ 1643536 w 1920955"/>
                <a:gd name="connsiteY68" fmla="*/ 1412663 h 1691251"/>
                <a:gd name="connsiteX69" fmla="*/ 1714974 w 1920955"/>
                <a:gd name="connsiteY69" fmla="*/ 1384088 h 1691251"/>
                <a:gd name="connsiteX70" fmla="*/ 1772124 w 1920955"/>
                <a:gd name="connsiteY70" fmla="*/ 1379326 h 1691251"/>
                <a:gd name="connsiteX71" fmla="*/ 1772124 w 1920955"/>
                <a:gd name="connsiteY71" fmla="*/ 1450763 h 1691251"/>
                <a:gd name="connsiteX72" fmla="*/ 1886424 w 1920955"/>
                <a:gd name="connsiteY72" fmla="*/ 1446001 h 1691251"/>
                <a:gd name="connsiteX73" fmla="*/ 1919761 w 1920955"/>
                <a:gd name="connsiteY73" fmla="*/ 1441238 h 1691251"/>
                <a:gd name="connsiteX74" fmla="*/ 1853086 w 1920955"/>
                <a:gd name="connsiteY74" fmla="*/ 1398376 h 1691251"/>
                <a:gd name="connsiteX75" fmla="*/ 1853086 w 1920955"/>
                <a:gd name="connsiteY75" fmla="*/ 1303126 h 1691251"/>
                <a:gd name="connsiteX76" fmla="*/ 1853086 w 1920955"/>
                <a:gd name="connsiteY76" fmla="*/ 1245976 h 1691251"/>
                <a:gd name="connsiteX77" fmla="*/ 1810224 w 1920955"/>
                <a:gd name="connsiteY77" fmla="*/ 1236451 h 1691251"/>
                <a:gd name="connsiteX78" fmla="*/ 1734024 w 1920955"/>
                <a:gd name="connsiteY78" fmla="*/ 1155488 h 1691251"/>
                <a:gd name="connsiteX79" fmla="*/ 1695924 w 1920955"/>
                <a:gd name="connsiteY79" fmla="*/ 974513 h 1691251"/>
                <a:gd name="connsiteX80" fmla="*/ 1643536 w 1920955"/>
                <a:gd name="connsiteY80" fmla="*/ 941176 h 1691251"/>
                <a:gd name="connsiteX81" fmla="*/ 1605436 w 1920955"/>
                <a:gd name="connsiteY81" fmla="*/ 884026 h 1691251"/>
                <a:gd name="connsiteX82" fmla="*/ 1557811 w 1920955"/>
                <a:gd name="connsiteY82" fmla="*/ 836401 h 1691251"/>
                <a:gd name="connsiteX83" fmla="*/ 1505424 w 1920955"/>
                <a:gd name="connsiteY83" fmla="*/ 817351 h 1691251"/>
                <a:gd name="connsiteX84" fmla="*/ 1453036 w 1920955"/>
                <a:gd name="connsiteY84" fmla="*/ 812588 h 1691251"/>
                <a:gd name="connsiteX85" fmla="*/ 1510186 w 1920955"/>
                <a:gd name="connsiteY85" fmla="*/ 779251 h 1691251"/>
                <a:gd name="connsiteX86" fmla="*/ 1476849 w 1920955"/>
                <a:gd name="connsiteY86" fmla="*/ 745913 h 1691251"/>
                <a:gd name="connsiteX87" fmla="*/ 1481611 w 1920955"/>
                <a:gd name="connsiteY87" fmla="*/ 722101 h 1691251"/>
                <a:gd name="connsiteX88" fmla="*/ 1572099 w 1920955"/>
                <a:gd name="connsiteY88" fmla="*/ 760201 h 1691251"/>
                <a:gd name="connsiteX89" fmla="*/ 1624486 w 1920955"/>
                <a:gd name="connsiteY89" fmla="*/ 693526 h 1691251"/>
                <a:gd name="connsiteX90" fmla="*/ 1614961 w 1920955"/>
                <a:gd name="connsiteY90" fmla="*/ 550651 h 1691251"/>
                <a:gd name="connsiteX91" fmla="*/ 1610199 w 1920955"/>
                <a:gd name="connsiteY91" fmla="*/ 412538 h 1691251"/>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10149 w 1920955"/>
                <a:gd name="connsiteY59" fmla="*/ 1617451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33961 w 1920955"/>
                <a:gd name="connsiteY60" fmla="*/ 1579351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67299 w 1920955"/>
                <a:gd name="connsiteY61" fmla="*/ 1655551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08789 w 1920955"/>
                <a:gd name="connsiteY61" fmla="*/ 1594278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311230 w 1920955"/>
                <a:gd name="connsiteY61" fmla="*/ 1681082 h 1691232"/>
                <a:gd name="connsiteX62" fmla="*/ 1348261 w 1920955"/>
                <a:gd name="connsiteY62" fmla="*/ 1626976 h 1691232"/>
                <a:gd name="connsiteX63" fmla="*/ 1414936 w 1920955"/>
                <a:gd name="connsiteY63" fmla="*/ 1555538 h 1691232"/>
                <a:gd name="connsiteX64" fmla="*/ 1433986 w 1920955"/>
                <a:gd name="connsiteY64" fmla="*/ 1607926 h 1691232"/>
                <a:gd name="connsiteX65" fmla="*/ 1410174 w 1920955"/>
                <a:gd name="connsiteY65" fmla="*/ 1612688 h 1691232"/>
                <a:gd name="connsiteX66" fmla="*/ 1543524 w 1920955"/>
                <a:gd name="connsiteY66" fmla="*/ 1579351 h 1691232"/>
                <a:gd name="connsiteX67" fmla="*/ 1581624 w 1920955"/>
                <a:gd name="connsiteY67" fmla="*/ 1507913 h 1691232"/>
                <a:gd name="connsiteX68" fmla="*/ 1643536 w 1920955"/>
                <a:gd name="connsiteY68" fmla="*/ 1412663 h 1691232"/>
                <a:gd name="connsiteX69" fmla="*/ 1714974 w 1920955"/>
                <a:gd name="connsiteY69" fmla="*/ 1384088 h 1691232"/>
                <a:gd name="connsiteX70" fmla="*/ 1772124 w 1920955"/>
                <a:gd name="connsiteY70" fmla="*/ 1379326 h 1691232"/>
                <a:gd name="connsiteX71" fmla="*/ 1772124 w 1920955"/>
                <a:gd name="connsiteY71" fmla="*/ 1450763 h 1691232"/>
                <a:gd name="connsiteX72" fmla="*/ 1886424 w 1920955"/>
                <a:gd name="connsiteY72" fmla="*/ 1446001 h 1691232"/>
                <a:gd name="connsiteX73" fmla="*/ 1919761 w 1920955"/>
                <a:gd name="connsiteY73" fmla="*/ 1441238 h 1691232"/>
                <a:gd name="connsiteX74" fmla="*/ 1853086 w 1920955"/>
                <a:gd name="connsiteY74" fmla="*/ 1398376 h 1691232"/>
                <a:gd name="connsiteX75" fmla="*/ 1853086 w 1920955"/>
                <a:gd name="connsiteY75" fmla="*/ 1303126 h 1691232"/>
                <a:gd name="connsiteX76" fmla="*/ 1853086 w 1920955"/>
                <a:gd name="connsiteY76" fmla="*/ 1245976 h 1691232"/>
                <a:gd name="connsiteX77" fmla="*/ 1810224 w 1920955"/>
                <a:gd name="connsiteY77" fmla="*/ 1236451 h 1691232"/>
                <a:gd name="connsiteX78" fmla="*/ 1734024 w 1920955"/>
                <a:gd name="connsiteY78" fmla="*/ 1155488 h 1691232"/>
                <a:gd name="connsiteX79" fmla="*/ 1695924 w 1920955"/>
                <a:gd name="connsiteY79" fmla="*/ 974513 h 1691232"/>
                <a:gd name="connsiteX80" fmla="*/ 1643536 w 1920955"/>
                <a:gd name="connsiteY80" fmla="*/ 941176 h 1691232"/>
                <a:gd name="connsiteX81" fmla="*/ 1605436 w 1920955"/>
                <a:gd name="connsiteY81" fmla="*/ 884026 h 1691232"/>
                <a:gd name="connsiteX82" fmla="*/ 1557811 w 1920955"/>
                <a:gd name="connsiteY82" fmla="*/ 836401 h 1691232"/>
                <a:gd name="connsiteX83" fmla="*/ 1505424 w 1920955"/>
                <a:gd name="connsiteY83" fmla="*/ 817351 h 1691232"/>
                <a:gd name="connsiteX84" fmla="*/ 1453036 w 1920955"/>
                <a:gd name="connsiteY84" fmla="*/ 812588 h 1691232"/>
                <a:gd name="connsiteX85" fmla="*/ 1510186 w 1920955"/>
                <a:gd name="connsiteY85" fmla="*/ 779251 h 1691232"/>
                <a:gd name="connsiteX86" fmla="*/ 1476849 w 1920955"/>
                <a:gd name="connsiteY86" fmla="*/ 745913 h 1691232"/>
                <a:gd name="connsiteX87" fmla="*/ 1481611 w 1920955"/>
                <a:gd name="connsiteY87" fmla="*/ 722101 h 1691232"/>
                <a:gd name="connsiteX88" fmla="*/ 1572099 w 1920955"/>
                <a:gd name="connsiteY88" fmla="*/ 760201 h 1691232"/>
                <a:gd name="connsiteX89" fmla="*/ 1624486 w 1920955"/>
                <a:gd name="connsiteY89" fmla="*/ 693526 h 1691232"/>
                <a:gd name="connsiteX90" fmla="*/ 1614961 w 1920955"/>
                <a:gd name="connsiteY90" fmla="*/ 550651 h 1691232"/>
                <a:gd name="connsiteX91" fmla="*/ 1610199 w 1920955"/>
                <a:gd name="connsiteY91"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48261 w 1920955"/>
                <a:gd name="connsiteY63" fmla="*/ 1626976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3986 w 1920955"/>
                <a:gd name="connsiteY65" fmla="*/ 1607926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68155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38868 w 1920955"/>
                <a:gd name="connsiteY65" fmla="*/ 1595161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10174 w 1920955"/>
                <a:gd name="connsiteY66" fmla="*/ 1612688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4936 w 1920955"/>
                <a:gd name="connsiteY64" fmla="*/ 1555538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76071 w 1920955"/>
                <a:gd name="connsiteY66" fmla="*/ 1622900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505358 w 1920955"/>
                <a:gd name="connsiteY66" fmla="*/ 164843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5477 w 1920955"/>
                <a:gd name="connsiteY65" fmla="*/ 1541547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43524 w 1920955"/>
                <a:gd name="connsiteY67" fmla="*/ 1579351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1624 w 1920955"/>
                <a:gd name="connsiteY68" fmla="*/ 1507913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43536 w 1920955"/>
                <a:gd name="connsiteY69" fmla="*/ 1412663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4065 w 1920955"/>
                <a:gd name="connsiteY68" fmla="*/ 1525784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72124 w 1920955"/>
                <a:gd name="connsiteY71" fmla="*/ 1379326 h 1691232"/>
                <a:gd name="connsiteX72" fmla="*/ 1772124 w 1920955"/>
                <a:gd name="connsiteY72" fmla="*/ 1450763 h 1691232"/>
                <a:gd name="connsiteX73" fmla="*/ 1886424 w 1920955"/>
                <a:gd name="connsiteY73" fmla="*/ 1446001 h 1691232"/>
                <a:gd name="connsiteX74" fmla="*/ 1919761 w 1920955"/>
                <a:gd name="connsiteY74" fmla="*/ 1441238 h 1691232"/>
                <a:gd name="connsiteX75" fmla="*/ 1853086 w 1920955"/>
                <a:gd name="connsiteY75" fmla="*/ 1398376 h 1691232"/>
                <a:gd name="connsiteX76" fmla="*/ 1853086 w 1920955"/>
                <a:gd name="connsiteY76" fmla="*/ 1303126 h 1691232"/>
                <a:gd name="connsiteX77" fmla="*/ 1853086 w 1920955"/>
                <a:gd name="connsiteY77" fmla="*/ 1245976 h 1691232"/>
                <a:gd name="connsiteX78" fmla="*/ 1810224 w 1920955"/>
                <a:gd name="connsiteY78" fmla="*/ 1236451 h 1691232"/>
                <a:gd name="connsiteX79" fmla="*/ 1734024 w 1920955"/>
                <a:gd name="connsiteY79" fmla="*/ 1155488 h 1691232"/>
                <a:gd name="connsiteX80" fmla="*/ 1695924 w 1920955"/>
                <a:gd name="connsiteY80" fmla="*/ 974513 h 1691232"/>
                <a:gd name="connsiteX81" fmla="*/ 1643536 w 1920955"/>
                <a:gd name="connsiteY81" fmla="*/ 941176 h 1691232"/>
                <a:gd name="connsiteX82" fmla="*/ 1605436 w 1920955"/>
                <a:gd name="connsiteY82" fmla="*/ 884026 h 1691232"/>
                <a:gd name="connsiteX83" fmla="*/ 1557811 w 1920955"/>
                <a:gd name="connsiteY83" fmla="*/ 836401 h 1691232"/>
                <a:gd name="connsiteX84" fmla="*/ 1505424 w 1920955"/>
                <a:gd name="connsiteY84" fmla="*/ 817351 h 1691232"/>
                <a:gd name="connsiteX85" fmla="*/ 1453036 w 1920955"/>
                <a:gd name="connsiteY85" fmla="*/ 812588 h 1691232"/>
                <a:gd name="connsiteX86" fmla="*/ 1510186 w 1920955"/>
                <a:gd name="connsiteY86" fmla="*/ 779251 h 1691232"/>
                <a:gd name="connsiteX87" fmla="*/ 1476849 w 1920955"/>
                <a:gd name="connsiteY87" fmla="*/ 745913 h 1691232"/>
                <a:gd name="connsiteX88" fmla="*/ 1481611 w 1920955"/>
                <a:gd name="connsiteY88" fmla="*/ 722101 h 1691232"/>
                <a:gd name="connsiteX89" fmla="*/ 1572099 w 1920955"/>
                <a:gd name="connsiteY89" fmla="*/ 760201 h 1691232"/>
                <a:gd name="connsiteX90" fmla="*/ 1624486 w 1920955"/>
                <a:gd name="connsiteY90" fmla="*/ 693526 h 1691232"/>
                <a:gd name="connsiteX91" fmla="*/ 1614961 w 1920955"/>
                <a:gd name="connsiteY91" fmla="*/ 550651 h 1691232"/>
                <a:gd name="connsiteX92" fmla="*/ 1610199 w 1920955"/>
                <a:gd name="connsiteY92"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21378 w 1920955"/>
                <a:gd name="connsiteY71" fmla="*/ 1402701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384088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36021 w 1920955"/>
                <a:gd name="connsiteY71" fmla="*/ 1379724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772124 w 1920955"/>
                <a:gd name="connsiteY72" fmla="*/ 1379326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03851 w 1920955"/>
                <a:gd name="connsiteY72" fmla="*/ 1369114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955"/>
                <a:gd name="connsiteY0" fmla="*/ 412538 h 1691232"/>
                <a:gd name="connsiteX1" fmla="*/ 1567336 w 1920955"/>
                <a:gd name="connsiteY1" fmla="*/ 369676 h 1691232"/>
                <a:gd name="connsiteX2" fmla="*/ 1467324 w 1920955"/>
                <a:gd name="connsiteY2" fmla="*/ 345863 h 1691232"/>
                <a:gd name="connsiteX3" fmla="*/ 1419699 w 1920955"/>
                <a:gd name="connsiteY3" fmla="*/ 317288 h 1691232"/>
                <a:gd name="connsiteX4" fmla="*/ 1367311 w 1920955"/>
                <a:gd name="connsiteY4" fmla="*/ 160126 h 1691232"/>
                <a:gd name="connsiteX5" fmla="*/ 1338736 w 1920955"/>
                <a:gd name="connsiteY5" fmla="*/ 12488 h 1691232"/>
                <a:gd name="connsiteX6" fmla="*/ 1267299 w 1920955"/>
                <a:gd name="connsiteY6" fmla="*/ 12488 h 1691232"/>
                <a:gd name="connsiteX7" fmla="*/ 1214911 w 1920955"/>
                <a:gd name="connsiteY7" fmla="*/ 50588 h 1691232"/>
                <a:gd name="connsiteX8" fmla="*/ 1214911 w 1920955"/>
                <a:gd name="connsiteY8" fmla="*/ 155363 h 1691232"/>
                <a:gd name="connsiteX9" fmla="*/ 1186336 w 1920955"/>
                <a:gd name="connsiteY9" fmla="*/ 183938 h 1691232"/>
                <a:gd name="connsiteX10" fmla="*/ 1176811 w 1920955"/>
                <a:gd name="connsiteY10" fmla="*/ 255376 h 1691232"/>
                <a:gd name="connsiteX11" fmla="*/ 1114899 w 1920955"/>
                <a:gd name="connsiteY11" fmla="*/ 298238 h 1691232"/>
                <a:gd name="connsiteX12" fmla="*/ 1005361 w 1920955"/>
                <a:gd name="connsiteY12" fmla="*/ 312526 h 1691232"/>
                <a:gd name="connsiteX13" fmla="*/ 962499 w 1920955"/>
                <a:gd name="connsiteY13" fmla="*/ 355388 h 1691232"/>
                <a:gd name="connsiteX14" fmla="*/ 838674 w 1920955"/>
                <a:gd name="connsiteY14" fmla="*/ 355388 h 1691232"/>
                <a:gd name="connsiteX15" fmla="*/ 781524 w 1920955"/>
                <a:gd name="connsiteY15" fmla="*/ 426826 h 1691232"/>
                <a:gd name="connsiteX16" fmla="*/ 781524 w 1920955"/>
                <a:gd name="connsiteY16" fmla="*/ 460163 h 1691232"/>
                <a:gd name="connsiteX17" fmla="*/ 743424 w 1920955"/>
                <a:gd name="connsiteY17" fmla="*/ 483976 h 1691232"/>
                <a:gd name="connsiteX18" fmla="*/ 671986 w 1920955"/>
                <a:gd name="connsiteY18" fmla="*/ 417301 h 1691232"/>
                <a:gd name="connsiteX19" fmla="*/ 519586 w 1920955"/>
                <a:gd name="connsiteY19" fmla="*/ 412538 h 1691232"/>
                <a:gd name="connsiteX20" fmla="*/ 457674 w 1920955"/>
                <a:gd name="connsiteY20" fmla="*/ 431588 h 1691232"/>
                <a:gd name="connsiteX21" fmla="*/ 419574 w 1920955"/>
                <a:gd name="connsiteY21" fmla="*/ 417301 h 1691232"/>
                <a:gd name="connsiteX22" fmla="*/ 400524 w 1920955"/>
                <a:gd name="connsiteY22" fmla="*/ 355388 h 1691232"/>
                <a:gd name="connsiteX23" fmla="*/ 333849 w 1920955"/>
                <a:gd name="connsiteY23" fmla="*/ 303001 h 1691232"/>
                <a:gd name="connsiteX24" fmla="*/ 286224 w 1920955"/>
                <a:gd name="connsiteY24" fmla="*/ 236326 h 1691232"/>
                <a:gd name="connsiteX25" fmla="*/ 143349 w 1920955"/>
                <a:gd name="connsiteY25" fmla="*/ 255376 h 1691232"/>
                <a:gd name="connsiteX26" fmla="*/ 124299 w 1920955"/>
                <a:gd name="connsiteY26" fmla="*/ 331576 h 1691232"/>
                <a:gd name="connsiteX27" fmla="*/ 110011 w 1920955"/>
                <a:gd name="connsiteY27" fmla="*/ 364913 h 1691232"/>
                <a:gd name="connsiteX28" fmla="*/ 133824 w 1920955"/>
                <a:gd name="connsiteY28" fmla="*/ 412538 h 1691232"/>
                <a:gd name="connsiteX29" fmla="*/ 81436 w 1920955"/>
                <a:gd name="connsiteY29" fmla="*/ 450638 h 1691232"/>
                <a:gd name="connsiteX30" fmla="*/ 33811 w 1920955"/>
                <a:gd name="connsiteY30" fmla="*/ 445876 h 1691232"/>
                <a:gd name="connsiteX31" fmla="*/ 33811 w 1920955"/>
                <a:gd name="connsiteY31" fmla="*/ 517313 h 1691232"/>
                <a:gd name="connsiteX32" fmla="*/ 474 w 1920955"/>
                <a:gd name="connsiteY32" fmla="*/ 622088 h 1691232"/>
                <a:gd name="connsiteX33" fmla="*/ 62386 w 1920955"/>
                <a:gd name="connsiteY33" fmla="*/ 698288 h 1691232"/>
                <a:gd name="connsiteX34" fmla="*/ 111977 w 1920955"/>
                <a:gd name="connsiteY34" fmla="*/ 678550 h 1691232"/>
                <a:gd name="connsiteX35" fmla="*/ 112334 w 1920955"/>
                <a:gd name="connsiteY35" fmla="*/ 748809 h 1691232"/>
                <a:gd name="connsiteX36" fmla="*/ 167161 w 1920955"/>
                <a:gd name="connsiteY36" fmla="*/ 779251 h 1691232"/>
                <a:gd name="connsiteX37" fmla="*/ 236159 w 1920955"/>
                <a:gd name="connsiteY37" fmla="*/ 789463 h 1691232"/>
                <a:gd name="connsiteX38" fmla="*/ 271462 w 1920955"/>
                <a:gd name="connsiteY38" fmla="*/ 845434 h 1691232"/>
                <a:gd name="connsiteX39" fmla="*/ 270869 w 1920955"/>
                <a:gd name="connsiteY39" fmla="*/ 890506 h 1691232"/>
                <a:gd name="connsiteX40" fmla="*/ 295393 w 1920955"/>
                <a:gd name="connsiteY40" fmla="*/ 929981 h 1691232"/>
                <a:gd name="connsiteX41" fmla="*/ 341051 w 1920955"/>
                <a:gd name="connsiteY41" fmla="*/ 968573 h 1691232"/>
                <a:gd name="connsiteX42" fmla="*/ 426184 w 1920955"/>
                <a:gd name="connsiteY42" fmla="*/ 1022825 h 1691232"/>
                <a:gd name="connsiteX43" fmla="*/ 461961 w 1920955"/>
                <a:gd name="connsiteY43" fmla="*/ 1093918 h 1691232"/>
                <a:gd name="connsiteX44" fmla="*/ 441064 w 1920955"/>
                <a:gd name="connsiteY44" fmla="*/ 1163491 h 1691232"/>
                <a:gd name="connsiteX45" fmla="*/ 519111 w 1920955"/>
                <a:gd name="connsiteY45" fmla="*/ 1219954 h 1691232"/>
                <a:gd name="connsiteX46" fmla="*/ 591143 w 1920955"/>
                <a:gd name="connsiteY46" fmla="*/ 1252948 h 1691232"/>
                <a:gd name="connsiteX47" fmla="*/ 571974 w 1920955"/>
                <a:gd name="connsiteY47" fmla="*/ 1312651 h 1691232"/>
                <a:gd name="connsiteX48" fmla="*/ 662461 w 1920955"/>
                <a:gd name="connsiteY48" fmla="*/ 1465051 h 1691232"/>
                <a:gd name="connsiteX49" fmla="*/ 755271 w 1920955"/>
                <a:gd name="connsiteY49" fmla="*/ 1538205 h 1691232"/>
                <a:gd name="connsiteX50" fmla="*/ 805336 w 1920955"/>
                <a:gd name="connsiteY50" fmla="*/ 1488863 h 1691232"/>
                <a:gd name="connsiteX51" fmla="*/ 869926 w 1920955"/>
                <a:gd name="connsiteY51" fmla="*/ 1516260 h 1691232"/>
                <a:gd name="connsiteX52" fmla="*/ 924399 w 1920955"/>
                <a:gd name="connsiteY52" fmla="*/ 1484101 h 1691232"/>
                <a:gd name="connsiteX53" fmla="*/ 941246 w 1920955"/>
                <a:gd name="connsiteY53" fmla="*/ 1441925 h 1691232"/>
                <a:gd name="connsiteX54" fmla="*/ 1005123 w 1920955"/>
                <a:gd name="connsiteY54" fmla="*/ 1528337 h 1691232"/>
                <a:gd name="connsiteX55" fmla="*/ 1050190 w 1920955"/>
                <a:gd name="connsiteY55" fmla="*/ 1599431 h 1691232"/>
                <a:gd name="connsiteX56" fmla="*/ 1120136 w 1920955"/>
                <a:gd name="connsiteY56" fmla="*/ 1690950 h 1691232"/>
                <a:gd name="connsiteX57" fmla="*/ 1151034 w 1920955"/>
                <a:gd name="connsiteY57" fmla="*/ 1627859 h 1691232"/>
                <a:gd name="connsiteX58" fmla="*/ 1181693 w 1920955"/>
                <a:gd name="connsiteY58" fmla="*/ 1621379 h 1691232"/>
                <a:gd name="connsiteX59" fmla="*/ 1224792 w 1920955"/>
                <a:gd name="connsiteY59" fmla="*/ 1650642 h 1691232"/>
                <a:gd name="connsiteX60" fmla="*/ 1258367 w 1920955"/>
                <a:gd name="connsiteY60" fmla="*/ 1609988 h 1691232"/>
                <a:gd name="connsiteX61" fmla="*/ 1277188 w 1920955"/>
                <a:gd name="connsiteY61" fmla="*/ 1614605 h 1691232"/>
                <a:gd name="connsiteX62" fmla="*/ 1311230 w 1920955"/>
                <a:gd name="connsiteY62" fmla="*/ 1681082 h 1691232"/>
                <a:gd name="connsiteX63" fmla="*/ 1367786 w 1920955"/>
                <a:gd name="connsiteY63" fmla="*/ 1657613 h 1691232"/>
                <a:gd name="connsiteX64" fmla="*/ 1419818 w 1920955"/>
                <a:gd name="connsiteY64" fmla="*/ 1601492 h 1691232"/>
                <a:gd name="connsiteX65" fmla="*/ 1470595 w 1920955"/>
                <a:gd name="connsiteY65" fmla="*/ 1584949 h 1691232"/>
                <a:gd name="connsiteX66" fmla="*/ 1488274 w 1920955"/>
                <a:gd name="connsiteY66" fmla="*/ 1640771 h 1691232"/>
                <a:gd name="connsiteX67" fmla="*/ 1558169 w 1920955"/>
                <a:gd name="connsiteY67" fmla="*/ 1615093 h 1691232"/>
                <a:gd name="connsiteX68" fmla="*/ 1588947 w 1920955"/>
                <a:gd name="connsiteY68" fmla="*/ 1528337 h 1691232"/>
                <a:gd name="connsiteX69" fmla="*/ 1670383 w 1920955"/>
                <a:gd name="connsiteY69" fmla="*/ 1438195 h 1691232"/>
                <a:gd name="connsiteX70" fmla="*/ 1714974 w 1920955"/>
                <a:gd name="connsiteY70" fmla="*/ 1407065 h 1691232"/>
                <a:gd name="connsiteX71" fmla="*/ 1743343 w 1920955"/>
                <a:gd name="connsiteY71" fmla="*/ 1410360 h 1691232"/>
                <a:gd name="connsiteX72" fmla="*/ 1828257 w 1920955"/>
                <a:gd name="connsiteY72" fmla="*/ 1328265 h 1691232"/>
                <a:gd name="connsiteX73" fmla="*/ 1772124 w 1920955"/>
                <a:gd name="connsiteY73" fmla="*/ 1450763 h 1691232"/>
                <a:gd name="connsiteX74" fmla="*/ 1886424 w 1920955"/>
                <a:gd name="connsiteY74" fmla="*/ 1446001 h 1691232"/>
                <a:gd name="connsiteX75" fmla="*/ 1919761 w 1920955"/>
                <a:gd name="connsiteY75" fmla="*/ 1441238 h 1691232"/>
                <a:gd name="connsiteX76" fmla="*/ 1853086 w 1920955"/>
                <a:gd name="connsiteY76" fmla="*/ 1398376 h 1691232"/>
                <a:gd name="connsiteX77" fmla="*/ 1853086 w 1920955"/>
                <a:gd name="connsiteY77" fmla="*/ 1303126 h 1691232"/>
                <a:gd name="connsiteX78" fmla="*/ 1853086 w 1920955"/>
                <a:gd name="connsiteY78" fmla="*/ 1245976 h 1691232"/>
                <a:gd name="connsiteX79" fmla="*/ 1810224 w 1920955"/>
                <a:gd name="connsiteY79" fmla="*/ 1236451 h 1691232"/>
                <a:gd name="connsiteX80" fmla="*/ 1734024 w 1920955"/>
                <a:gd name="connsiteY80" fmla="*/ 1155488 h 1691232"/>
                <a:gd name="connsiteX81" fmla="*/ 1695924 w 1920955"/>
                <a:gd name="connsiteY81" fmla="*/ 974513 h 1691232"/>
                <a:gd name="connsiteX82" fmla="*/ 1643536 w 1920955"/>
                <a:gd name="connsiteY82" fmla="*/ 941176 h 1691232"/>
                <a:gd name="connsiteX83" fmla="*/ 1605436 w 1920955"/>
                <a:gd name="connsiteY83" fmla="*/ 884026 h 1691232"/>
                <a:gd name="connsiteX84" fmla="*/ 1557811 w 1920955"/>
                <a:gd name="connsiteY84" fmla="*/ 836401 h 1691232"/>
                <a:gd name="connsiteX85" fmla="*/ 1505424 w 1920955"/>
                <a:gd name="connsiteY85" fmla="*/ 817351 h 1691232"/>
                <a:gd name="connsiteX86" fmla="*/ 1453036 w 1920955"/>
                <a:gd name="connsiteY86" fmla="*/ 812588 h 1691232"/>
                <a:gd name="connsiteX87" fmla="*/ 1510186 w 1920955"/>
                <a:gd name="connsiteY87" fmla="*/ 779251 h 1691232"/>
                <a:gd name="connsiteX88" fmla="*/ 1476849 w 1920955"/>
                <a:gd name="connsiteY88" fmla="*/ 745913 h 1691232"/>
                <a:gd name="connsiteX89" fmla="*/ 1481611 w 1920955"/>
                <a:gd name="connsiteY89" fmla="*/ 722101 h 1691232"/>
                <a:gd name="connsiteX90" fmla="*/ 1572099 w 1920955"/>
                <a:gd name="connsiteY90" fmla="*/ 760201 h 1691232"/>
                <a:gd name="connsiteX91" fmla="*/ 1624486 w 1920955"/>
                <a:gd name="connsiteY91" fmla="*/ 693526 h 1691232"/>
                <a:gd name="connsiteX92" fmla="*/ 1614961 w 1920955"/>
                <a:gd name="connsiteY92" fmla="*/ 550651 h 1691232"/>
                <a:gd name="connsiteX93" fmla="*/ 1610199 w 1920955"/>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28257 w 1920409"/>
                <a:gd name="connsiteY72" fmla="*/ 1328265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409"/>
                <a:gd name="connsiteY0" fmla="*/ 412538 h 1691232"/>
                <a:gd name="connsiteX1" fmla="*/ 1567336 w 1920409"/>
                <a:gd name="connsiteY1" fmla="*/ 369676 h 1691232"/>
                <a:gd name="connsiteX2" fmla="*/ 1467324 w 1920409"/>
                <a:gd name="connsiteY2" fmla="*/ 345863 h 1691232"/>
                <a:gd name="connsiteX3" fmla="*/ 1419699 w 1920409"/>
                <a:gd name="connsiteY3" fmla="*/ 317288 h 1691232"/>
                <a:gd name="connsiteX4" fmla="*/ 1367311 w 1920409"/>
                <a:gd name="connsiteY4" fmla="*/ 160126 h 1691232"/>
                <a:gd name="connsiteX5" fmla="*/ 1338736 w 1920409"/>
                <a:gd name="connsiteY5" fmla="*/ 12488 h 1691232"/>
                <a:gd name="connsiteX6" fmla="*/ 1267299 w 1920409"/>
                <a:gd name="connsiteY6" fmla="*/ 12488 h 1691232"/>
                <a:gd name="connsiteX7" fmla="*/ 1214911 w 1920409"/>
                <a:gd name="connsiteY7" fmla="*/ 50588 h 1691232"/>
                <a:gd name="connsiteX8" fmla="*/ 1214911 w 1920409"/>
                <a:gd name="connsiteY8" fmla="*/ 155363 h 1691232"/>
                <a:gd name="connsiteX9" fmla="*/ 1186336 w 1920409"/>
                <a:gd name="connsiteY9" fmla="*/ 183938 h 1691232"/>
                <a:gd name="connsiteX10" fmla="*/ 1176811 w 1920409"/>
                <a:gd name="connsiteY10" fmla="*/ 255376 h 1691232"/>
                <a:gd name="connsiteX11" fmla="*/ 1114899 w 1920409"/>
                <a:gd name="connsiteY11" fmla="*/ 298238 h 1691232"/>
                <a:gd name="connsiteX12" fmla="*/ 1005361 w 1920409"/>
                <a:gd name="connsiteY12" fmla="*/ 312526 h 1691232"/>
                <a:gd name="connsiteX13" fmla="*/ 962499 w 1920409"/>
                <a:gd name="connsiteY13" fmla="*/ 355388 h 1691232"/>
                <a:gd name="connsiteX14" fmla="*/ 838674 w 1920409"/>
                <a:gd name="connsiteY14" fmla="*/ 355388 h 1691232"/>
                <a:gd name="connsiteX15" fmla="*/ 781524 w 1920409"/>
                <a:gd name="connsiteY15" fmla="*/ 426826 h 1691232"/>
                <a:gd name="connsiteX16" fmla="*/ 781524 w 1920409"/>
                <a:gd name="connsiteY16" fmla="*/ 460163 h 1691232"/>
                <a:gd name="connsiteX17" fmla="*/ 743424 w 1920409"/>
                <a:gd name="connsiteY17" fmla="*/ 483976 h 1691232"/>
                <a:gd name="connsiteX18" fmla="*/ 671986 w 1920409"/>
                <a:gd name="connsiteY18" fmla="*/ 417301 h 1691232"/>
                <a:gd name="connsiteX19" fmla="*/ 519586 w 1920409"/>
                <a:gd name="connsiteY19" fmla="*/ 412538 h 1691232"/>
                <a:gd name="connsiteX20" fmla="*/ 457674 w 1920409"/>
                <a:gd name="connsiteY20" fmla="*/ 431588 h 1691232"/>
                <a:gd name="connsiteX21" fmla="*/ 419574 w 1920409"/>
                <a:gd name="connsiteY21" fmla="*/ 417301 h 1691232"/>
                <a:gd name="connsiteX22" fmla="*/ 400524 w 1920409"/>
                <a:gd name="connsiteY22" fmla="*/ 355388 h 1691232"/>
                <a:gd name="connsiteX23" fmla="*/ 333849 w 1920409"/>
                <a:gd name="connsiteY23" fmla="*/ 303001 h 1691232"/>
                <a:gd name="connsiteX24" fmla="*/ 286224 w 1920409"/>
                <a:gd name="connsiteY24" fmla="*/ 236326 h 1691232"/>
                <a:gd name="connsiteX25" fmla="*/ 143349 w 1920409"/>
                <a:gd name="connsiteY25" fmla="*/ 255376 h 1691232"/>
                <a:gd name="connsiteX26" fmla="*/ 124299 w 1920409"/>
                <a:gd name="connsiteY26" fmla="*/ 331576 h 1691232"/>
                <a:gd name="connsiteX27" fmla="*/ 110011 w 1920409"/>
                <a:gd name="connsiteY27" fmla="*/ 364913 h 1691232"/>
                <a:gd name="connsiteX28" fmla="*/ 133824 w 1920409"/>
                <a:gd name="connsiteY28" fmla="*/ 412538 h 1691232"/>
                <a:gd name="connsiteX29" fmla="*/ 81436 w 1920409"/>
                <a:gd name="connsiteY29" fmla="*/ 450638 h 1691232"/>
                <a:gd name="connsiteX30" fmla="*/ 33811 w 1920409"/>
                <a:gd name="connsiteY30" fmla="*/ 445876 h 1691232"/>
                <a:gd name="connsiteX31" fmla="*/ 33811 w 1920409"/>
                <a:gd name="connsiteY31" fmla="*/ 517313 h 1691232"/>
                <a:gd name="connsiteX32" fmla="*/ 474 w 1920409"/>
                <a:gd name="connsiteY32" fmla="*/ 622088 h 1691232"/>
                <a:gd name="connsiteX33" fmla="*/ 62386 w 1920409"/>
                <a:gd name="connsiteY33" fmla="*/ 698288 h 1691232"/>
                <a:gd name="connsiteX34" fmla="*/ 111977 w 1920409"/>
                <a:gd name="connsiteY34" fmla="*/ 678550 h 1691232"/>
                <a:gd name="connsiteX35" fmla="*/ 112334 w 1920409"/>
                <a:gd name="connsiteY35" fmla="*/ 748809 h 1691232"/>
                <a:gd name="connsiteX36" fmla="*/ 167161 w 1920409"/>
                <a:gd name="connsiteY36" fmla="*/ 779251 h 1691232"/>
                <a:gd name="connsiteX37" fmla="*/ 236159 w 1920409"/>
                <a:gd name="connsiteY37" fmla="*/ 789463 h 1691232"/>
                <a:gd name="connsiteX38" fmla="*/ 271462 w 1920409"/>
                <a:gd name="connsiteY38" fmla="*/ 845434 h 1691232"/>
                <a:gd name="connsiteX39" fmla="*/ 270869 w 1920409"/>
                <a:gd name="connsiteY39" fmla="*/ 890506 h 1691232"/>
                <a:gd name="connsiteX40" fmla="*/ 295393 w 1920409"/>
                <a:gd name="connsiteY40" fmla="*/ 929981 h 1691232"/>
                <a:gd name="connsiteX41" fmla="*/ 341051 w 1920409"/>
                <a:gd name="connsiteY41" fmla="*/ 968573 h 1691232"/>
                <a:gd name="connsiteX42" fmla="*/ 426184 w 1920409"/>
                <a:gd name="connsiteY42" fmla="*/ 1022825 h 1691232"/>
                <a:gd name="connsiteX43" fmla="*/ 461961 w 1920409"/>
                <a:gd name="connsiteY43" fmla="*/ 1093918 h 1691232"/>
                <a:gd name="connsiteX44" fmla="*/ 441064 w 1920409"/>
                <a:gd name="connsiteY44" fmla="*/ 1163491 h 1691232"/>
                <a:gd name="connsiteX45" fmla="*/ 519111 w 1920409"/>
                <a:gd name="connsiteY45" fmla="*/ 1219954 h 1691232"/>
                <a:gd name="connsiteX46" fmla="*/ 591143 w 1920409"/>
                <a:gd name="connsiteY46" fmla="*/ 1252948 h 1691232"/>
                <a:gd name="connsiteX47" fmla="*/ 571974 w 1920409"/>
                <a:gd name="connsiteY47" fmla="*/ 1312651 h 1691232"/>
                <a:gd name="connsiteX48" fmla="*/ 662461 w 1920409"/>
                <a:gd name="connsiteY48" fmla="*/ 1465051 h 1691232"/>
                <a:gd name="connsiteX49" fmla="*/ 755271 w 1920409"/>
                <a:gd name="connsiteY49" fmla="*/ 1538205 h 1691232"/>
                <a:gd name="connsiteX50" fmla="*/ 805336 w 1920409"/>
                <a:gd name="connsiteY50" fmla="*/ 1488863 h 1691232"/>
                <a:gd name="connsiteX51" fmla="*/ 869926 w 1920409"/>
                <a:gd name="connsiteY51" fmla="*/ 1516260 h 1691232"/>
                <a:gd name="connsiteX52" fmla="*/ 924399 w 1920409"/>
                <a:gd name="connsiteY52" fmla="*/ 1484101 h 1691232"/>
                <a:gd name="connsiteX53" fmla="*/ 941246 w 1920409"/>
                <a:gd name="connsiteY53" fmla="*/ 1441925 h 1691232"/>
                <a:gd name="connsiteX54" fmla="*/ 1005123 w 1920409"/>
                <a:gd name="connsiteY54" fmla="*/ 1528337 h 1691232"/>
                <a:gd name="connsiteX55" fmla="*/ 1050190 w 1920409"/>
                <a:gd name="connsiteY55" fmla="*/ 1599431 h 1691232"/>
                <a:gd name="connsiteX56" fmla="*/ 1120136 w 1920409"/>
                <a:gd name="connsiteY56" fmla="*/ 1690950 h 1691232"/>
                <a:gd name="connsiteX57" fmla="*/ 1151034 w 1920409"/>
                <a:gd name="connsiteY57" fmla="*/ 1627859 h 1691232"/>
                <a:gd name="connsiteX58" fmla="*/ 1181693 w 1920409"/>
                <a:gd name="connsiteY58" fmla="*/ 1621379 h 1691232"/>
                <a:gd name="connsiteX59" fmla="*/ 1224792 w 1920409"/>
                <a:gd name="connsiteY59" fmla="*/ 1650642 h 1691232"/>
                <a:gd name="connsiteX60" fmla="*/ 1258367 w 1920409"/>
                <a:gd name="connsiteY60" fmla="*/ 1609988 h 1691232"/>
                <a:gd name="connsiteX61" fmla="*/ 1277188 w 1920409"/>
                <a:gd name="connsiteY61" fmla="*/ 1614605 h 1691232"/>
                <a:gd name="connsiteX62" fmla="*/ 1311230 w 1920409"/>
                <a:gd name="connsiteY62" fmla="*/ 1681082 h 1691232"/>
                <a:gd name="connsiteX63" fmla="*/ 1367786 w 1920409"/>
                <a:gd name="connsiteY63" fmla="*/ 1657613 h 1691232"/>
                <a:gd name="connsiteX64" fmla="*/ 1419818 w 1920409"/>
                <a:gd name="connsiteY64" fmla="*/ 1601492 h 1691232"/>
                <a:gd name="connsiteX65" fmla="*/ 1470595 w 1920409"/>
                <a:gd name="connsiteY65" fmla="*/ 1584949 h 1691232"/>
                <a:gd name="connsiteX66" fmla="*/ 1488274 w 1920409"/>
                <a:gd name="connsiteY66" fmla="*/ 1640771 h 1691232"/>
                <a:gd name="connsiteX67" fmla="*/ 1558169 w 1920409"/>
                <a:gd name="connsiteY67" fmla="*/ 1615093 h 1691232"/>
                <a:gd name="connsiteX68" fmla="*/ 1588947 w 1920409"/>
                <a:gd name="connsiteY68" fmla="*/ 1528337 h 1691232"/>
                <a:gd name="connsiteX69" fmla="*/ 1670383 w 1920409"/>
                <a:gd name="connsiteY69" fmla="*/ 1438195 h 1691232"/>
                <a:gd name="connsiteX70" fmla="*/ 1714974 w 1920409"/>
                <a:gd name="connsiteY70" fmla="*/ 1407065 h 1691232"/>
                <a:gd name="connsiteX71" fmla="*/ 1743343 w 1920409"/>
                <a:gd name="connsiteY71" fmla="*/ 1410360 h 1691232"/>
                <a:gd name="connsiteX72" fmla="*/ 1833138 w 1920409"/>
                <a:gd name="connsiteY72" fmla="*/ 1402304 h 1691232"/>
                <a:gd name="connsiteX73" fmla="*/ 1877070 w 1920409"/>
                <a:gd name="connsiteY73" fmla="*/ 1542673 h 1691232"/>
                <a:gd name="connsiteX74" fmla="*/ 1886424 w 1920409"/>
                <a:gd name="connsiteY74" fmla="*/ 1446001 h 1691232"/>
                <a:gd name="connsiteX75" fmla="*/ 1919761 w 1920409"/>
                <a:gd name="connsiteY75" fmla="*/ 1441238 h 1691232"/>
                <a:gd name="connsiteX76" fmla="*/ 1853086 w 1920409"/>
                <a:gd name="connsiteY76" fmla="*/ 1398376 h 1691232"/>
                <a:gd name="connsiteX77" fmla="*/ 1853086 w 1920409"/>
                <a:gd name="connsiteY77" fmla="*/ 1303126 h 1691232"/>
                <a:gd name="connsiteX78" fmla="*/ 1853086 w 1920409"/>
                <a:gd name="connsiteY78" fmla="*/ 1245976 h 1691232"/>
                <a:gd name="connsiteX79" fmla="*/ 1810224 w 1920409"/>
                <a:gd name="connsiteY79" fmla="*/ 1236451 h 1691232"/>
                <a:gd name="connsiteX80" fmla="*/ 1734024 w 1920409"/>
                <a:gd name="connsiteY80" fmla="*/ 1155488 h 1691232"/>
                <a:gd name="connsiteX81" fmla="*/ 1695924 w 1920409"/>
                <a:gd name="connsiteY81" fmla="*/ 974513 h 1691232"/>
                <a:gd name="connsiteX82" fmla="*/ 1643536 w 1920409"/>
                <a:gd name="connsiteY82" fmla="*/ 941176 h 1691232"/>
                <a:gd name="connsiteX83" fmla="*/ 1605436 w 1920409"/>
                <a:gd name="connsiteY83" fmla="*/ 884026 h 1691232"/>
                <a:gd name="connsiteX84" fmla="*/ 1557811 w 1920409"/>
                <a:gd name="connsiteY84" fmla="*/ 836401 h 1691232"/>
                <a:gd name="connsiteX85" fmla="*/ 1505424 w 1920409"/>
                <a:gd name="connsiteY85" fmla="*/ 817351 h 1691232"/>
                <a:gd name="connsiteX86" fmla="*/ 1453036 w 1920409"/>
                <a:gd name="connsiteY86" fmla="*/ 812588 h 1691232"/>
                <a:gd name="connsiteX87" fmla="*/ 1510186 w 1920409"/>
                <a:gd name="connsiteY87" fmla="*/ 779251 h 1691232"/>
                <a:gd name="connsiteX88" fmla="*/ 1476849 w 1920409"/>
                <a:gd name="connsiteY88" fmla="*/ 745913 h 1691232"/>
                <a:gd name="connsiteX89" fmla="*/ 1481611 w 1920409"/>
                <a:gd name="connsiteY89" fmla="*/ 722101 h 1691232"/>
                <a:gd name="connsiteX90" fmla="*/ 1572099 w 1920409"/>
                <a:gd name="connsiteY90" fmla="*/ 760201 h 1691232"/>
                <a:gd name="connsiteX91" fmla="*/ 1624486 w 1920409"/>
                <a:gd name="connsiteY91" fmla="*/ 693526 h 1691232"/>
                <a:gd name="connsiteX92" fmla="*/ 1614961 w 1920409"/>
                <a:gd name="connsiteY92" fmla="*/ 550651 h 1691232"/>
                <a:gd name="connsiteX93" fmla="*/ 1610199 w 1920409"/>
                <a:gd name="connsiteY93" fmla="*/ 412538 h 1691232"/>
                <a:gd name="connsiteX0" fmla="*/ 1610199 w 1920650"/>
                <a:gd name="connsiteY0" fmla="*/ 412538 h 1691232"/>
                <a:gd name="connsiteX1" fmla="*/ 1567336 w 1920650"/>
                <a:gd name="connsiteY1" fmla="*/ 369676 h 1691232"/>
                <a:gd name="connsiteX2" fmla="*/ 1467324 w 1920650"/>
                <a:gd name="connsiteY2" fmla="*/ 345863 h 1691232"/>
                <a:gd name="connsiteX3" fmla="*/ 1419699 w 1920650"/>
                <a:gd name="connsiteY3" fmla="*/ 317288 h 1691232"/>
                <a:gd name="connsiteX4" fmla="*/ 1367311 w 1920650"/>
                <a:gd name="connsiteY4" fmla="*/ 160126 h 1691232"/>
                <a:gd name="connsiteX5" fmla="*/ 1338736 w 1920650"/>
                <a:gd name="connsiteY5" fmla="*/ 12488 h 1691232"/>
                <a:gd name="connsiteX6" fmla="*/ 1267299 w 1920650"/>
                <a:gd name="connsiteY6" fmla="*/ 12488 h 1691232"/>
                <a:gd name="connsiteX7" fmla="*/ 1214911 w 1920650"/>
                <a:gd name="connsiteY7" fmla="*/ 50588 h 1691232"/>
                <a:gd name="connsiteX8" fmla="*/ 1214911 w 1920650"/>
                <a:gd name="connsiteY8" fmla="*/ 155363 h 1691232"/>
                <a:gd name="connsiteX9" fmla="*/ 1186336 w 1920650"/>
                <a:gd name="connsiteY9" fmla="*/ 183938 h 1691232"/>
                <a:gd name="connsiteX10" fmla="*/ 1176811 w 1920650"/>
                <a:gd name="connsiteY10" fmla="*/ 255376 h 1691232"/>
                <a:gd name="connsiteX11" fmla="*/ 1114899 w 1920650"/>
                <a:gd name="connsiteY11" fmla="*/ 298238 h 1691232"/>
                <a:gd name="connsiteX12" fmla="*/ 1005361 w 1920650"/>
                <a:gd name="connsiteY12" fmla="*/ 312526 h 1691232"/>
                <a:gd name="connsiteX13" fmla="*/ 962499 w 1920650"/>
                <a:gd name="connsiteY13" fmla="*/ 355388 h 1691232"/>
                <a:gd name="connsiteX14" fmla="*/ 838674 w 1920650"/>
                <a:gd name="connsiteY14" fmla="*/ 355388 h 1691232"/>
                <a:gd name="connsiteX15" fmla="*/ 781524 w 1920650"/>
                <a:gd name="connsiteY15" fmla="*/ 426826 h 1691232"/>
                <a:gd name="connsiteX16" fmla="*/ 781524 w 1920650"/>
                <a:gd name="connsiteY16" fmla="*/ 460163 h 1691232"/>
                <a:gd name="connsiteX17" fmla="*/ 743424 w 1920650"/>
                <a:gd name="connsiteY17" fmla="*/ 483976 h 1691232"/>
                <a:gd name="connsiteX18" fmla="*/ 671986 w 1920650"/>
                <a:gd name="connsiteY18" fmla="*/ 417301 h 1691232"/>
                <a:gd name="connsiteX19" fmla="*/ 519586 w 1920650"/>
                <a:gd name="connsiteY19" fmla="*/ 412538 h 1691232"/>
                <a:gd name="connsiteX20" fmla="*/ 457674 w 1920650"/>
                <a:gd name="connsiteY20" fmla="*/ 431588 h 1691232"/>
                <a:gd name="connsiteX21" fmla="*/ 419574 w 1920650"/>
                <a:gd name="connsiteY21" fmla="*/ 417301 h 1691232"/>
                <a:gd name="connsiteX22" fmla="*/ 400524 w 1920650"/>
                <a:gd name="connsiteY22" fmla="*/ 355388 h 1691232"/>
                <a:gd name="connsiteX23" fmla="*/ 333849 w 1920650"/>
                <a:gd name="connsiteY23" fmla="*/ 303001 h 1691232"/>
                <a:gd name="connsiteX24" fmla="*/ 286224 w 1920650"/>
                <a:gd name="connsiteY24" fmla="*/ 236326 h 1691232"/>
                <a:gd name="connsiteX25" fmla="*/ 143349 w 1920650"/>
                <a:gd name="connsiteY25" fmla="*/ 255376 h 1691232"/>
                <a:gd name="connsiteX26" fmla="*/ 124299 w 1920650"/>
                <a:gd name="connsiteY26" fmla="*/ 331576 h 1691232"/>
                <a:gd name="connsiteX27" fmla="*/ 110011 w 1920650"/>
                <a:gd name="connsiteY27" fmla="*/ 364913 h 1691232"/>
                <a:gd name="connsiteX28" fmla="*/ 133824 w 1920650"/>
                <a:gd name="connsiteY28" fmla="*/ 412538 h 1691232"/>
                <a:gd name="connsiteX29" fmla="*/ 81436 w 1920650"/>
                <a:gd name="connsiteY29" fmla="*/ 450638 h 1691232"/>
                <a:gd name="connsiteX30" fmla="*/ 33811 w 1920650"/>
                <a:gd name="connsiteY30" fmla="*/ 445876 h 1691232"/>
                <a:gd name="connsiteX31" fmla="*/ 33811 w 1920650"/>
                <a:gd name="connsiteY31" fmla="*/ 517313 h 1691232"/>
                <a:gd name="connsiteX32" fmla="*/ 474 w 1920650"/>
                <a:gd name="connsiteY32" fmla="*/ 622088 h 1691232"/>
                <a:gd name="connsiteX33" fmla="*/ 62386 w 1920650"/>
                <a:gd name="connsiteY33" fmla="*/ 698288 h 1691232"/>
                <a:gd name="connsiteX34" fmla="*/ 111977 w 1920650"/>
                <a:gd name="connsiteY34" fmla="*/ 678550 h 1691232"/>
                <a:gd name="connsiteX35" fmla="*/ 112334 w 1920650"/>
                <a:gd name="connsiteY35" fmla="*/ 748809 h 1691232"/>
                <a:gd name="connsiteX36" fmla="*/ 167161 w 1920650"/>
                <a:gd name="connsiteY36" fmla="*/ 779251 h 1691232"/>
                <a:gd name="connsiteX37" fmla="*/ 236159 w 1920650"/>
                <a:gd name="connsiteY37" fmla="*/ 789463 h 1691232"/>
                <a:gd name="connsiteX38" fmla="*/ 271462 w 1920650"/>
                <a:gd name="connsiteY38" fmla="*/ 845434 h 1691232"/>
                <a:gd name="connsiteX39" fmla="*/ 270869 w 1920650"/>
                <a:gd name="connsiteY39" fmla="*/ 890506 h 1691232"/>
                <a:gd name="connsiteX40" fmla="*/ 295393 w 1920650"/>
                <a:gd name="connsiteY40" fmla="*/ 929981 h 1691232"/>
                <a:gd name="connsiteX41" fmla="*/ 341051 w 1920650"/>
                <a:gd name="connsiteY41" fmla="*/ 968573 h 1691232"/>
                <a:gd name="connsiteX42" fmla="*/ 426184 w 1920650"/>
                <a:gd name="connsiteY42" fmla="*/ 1022825 h 1691232"/>
                <a:gd name="connsiteX43" fmla="*/ 461961 w 1920650"/>
                <a:gd name="connsiteY43" fmla="*/ 1093918 h 1691232"/>
                <a:gd name="connsiteX44" fmla="*/ 441064 w 1920650"/>
                <a:gd name="connsiteY44" fmla="*/ 1163491 h 1691232"/>
                <a:gd name="connsiteX45" fmla="*/ 519111 w 1920650"/>
                <a:gd name="connsiteY45" fmla="*/ 1219954 h 1691232"/>
                <a:gd name="connsiteX46" fmla="*/ 591143 w 1920650"/>
                <a:gd name="connsiteY46" fmla="*/ 1252948 h 1691232"/>
                <a:gd name="connsiteX47" fmla="*/ 571974 w 1920650"/>
                <a:gd name="connsiteY47" fmla="*/ 1312651 h 1691232"/>
                <a:gd name="connsiteX48" fmla="*/ 662461 w 1920650"/>
                <a:gd name="connsiteY48" fmla="*/ 1465051 h 1691232"/>
                <a:gd name="connsiteX49" fmla="*/ 755271 w 1920650"/>
                <a:gd name="connsiteY49" fmla="*/ 1538205 h 1691232"/>
                <a:gd name="connsiteX50" fmla="*/ 805336 w 1920650"/>
                <a:gd name="connsiteY50" fmla="*/ 1488863 h 1691232"/>
                <a:gd name="connsiteX51" fmla="*/ 869926 w 1920650"/>
                <a:gd name="connsiteY51" fmla="*/ 1516260 h 1691232"/>
                <a:gd name="connsiteX52" fmla="*/ 924399 w 1920650"/>
                <a:gd name="connsiteY52" fmla="*/ 1484101 h 1691232"/>
                <a:gd name="connsiteX53" fmla="*/ 941246 w 1920650"/>
                <a:gd name="connsiteY53" fmla="*/ 1441925 h 1691232"/>
                <a:gd name="connsiteX54" fmla="*/ 1005123 w 1920650"/>
                <a:gd name="connsiteY54" fmla="*/ 1528337 h 1691232"/>
                <a:gd name="connsiteX55" fmla="*/ 1050190 w 1920650"/>
                <a:gd name="connsiteY55" fmla="*/ 1599431 h 1691232"/>
                <a:gd name="connsiteX56" fmla="*/ 1120136 w 1920650"/>
                <a:gd name="connsiteY56" fmla="*/ 1690950 h 1691232"/>
                <a:gd name="connsiteX57" fmla="*/ 1151034 w 1920650"/>
                <a:gd name="connsiteY57" fmla="*/ 1627859 h 1691232"/>
                <a:gd name="connsiteX58" fmla="*/ 1181693 w 1920650"/>
                <a:gd name="connsiteY58" fmla="*/ 1621379 h 1691232"/>
                <a:gd name="connsiteX59" fmla="*/ 1224792 w 1920650"/>
                <a:gd name="connsiteY59" fmla="*/ 1650642 h 1691232"/>
                <a:gd name="connsiteX60" fmla="*/ 1258367 w 1920650"/>
                <a:gd name="connsiteY60" fmla="*/ 1609988 h 1691232"/>
                <a:gd name="connsiteX61" fmla="*/ 1277188 w 1920650"/>
                <a:gd name="connsiteY61" fmla="*/ 1614605 h 1691232"/>
                <a:gd name="connsiteX62" fmla="*/ 1311230 w 1920650"/>
                <a:gd name="connsiteY62" fmla="*/ 1681082 h 1691232"/>
                <a:gd name="connsiteX63" fmla="*/ 1367786 w 1920650"/>
                <a:gd name="connsiteY63" fmla="*/ 1657613 h 1691232"/>
                <a:gd name="connsiteX64" fmla="*/ 1419818 w 1920650"/>
                <a:gd name="connsiteY64" fmla="*/ 1601492 h 1691232"/>
                <a:gd name="connsiteX65" fmla="*/ 1470595 w 1920650"/>
                <a:gd name="connsiteY65" fmla="*/ 1584949 h 1691232"/>
                <a:gd name="connsiteX66" fmla="*/ 1488274 w 1920650"/>
                <a:gd name="connsiteY66" fmla="*/ 1640771 h 1691232"/>
                <a:gd name="connsiteX67" fmla="*/ 1558169 w 1920650"/>
                <a:gd name="connsiteY67" fmla="*/ 1615093 h 1691232"/>
                <a:gd name="connsiteX68" fmla="*/ 1588947 w 1920650"/>
                <a:gd name="connsiteY68" fmla="*/ 1528337 h 1691232"/>
                <a:gd name="connsiteX69" fmla="*/ 1670383 w 1920650"/>
                <a:gd name="connsiteY69" fmla="*/ 1438195 h 1691232"/>
                <a:gd name="connsiteX70" fmla="*/ 1714974 w 1920650"/>
                <a:gd name="connsiteY70" fmla="*/ 1407065 h 1691232"/>
                <a:gd name="connsiteX71" fmla="*/ 1743343 w 1920650"/>
                <a:gd name="connsiteY71" fmla="*/ 1410360 h 1691232"/>
                <a:gd name="connsiteX72" fmla="*/ 1833138 w 1920650"/>
                <a:gd name="connsiteY72" fmla="*/ 1402304 h 1691232"/>
                <a:gd name="connsiteX73" fmla="*/ 1816054 w 1920650"/>
                <a:gd name="connsiteY73" fmla="*/ 1453316 h 1691232"/>
                <a:gd name="connsiteX74" fmla="*/ 1886424 w 1920650"/>
                <a:gd name="connsiteY74" fmla="*/ 1446001 h 1691232"/>
                <a:gd name="connsiteX75" fmla="*/ 1919761 w 1920650"/>
                <a:gd name="connsiteY75" fmla="*/ 1441238 h 1691232"/>
                <a:gd name="connsiteX76" fmla="*/ 1853086 w 1920650"/>
                <a:gd name="connsiteY76" fmla="*/ 1398376 h 1691232"/>
                <a:gd name="connsiteX77" fmla="*/ 1853086 w 1920650"/>
                <a:gd name="connsiteY77" fmla="*/ 1303126 h 1691232"/>
                <a:gd name="connsiteX78" fmla="*/ 1853086 w 1920650"/>
                <a:gd name="connsiteY78" fmla="*/ 1245976 h 1691232"/>
                <a:gd name="connsiteX79" fmla="*/ 1810224 w 1920650"/>
                <a:gd name="connsiteY79" fmla="*/ 1236451 h 1691232"/>
                <a:gd name="connsiteX80" fmla="*/ 1734024 w 1920650"/>
                <a:gd name="connsiteY80" fmla="*/ 1155488 h 1691232"/>
                <a:gd name="connsiteX81" fmla="*/ 1695924 w 1920650"/>
                <a:gd name="connsiteY81" fmla="*/ 974513 h 1691232"/>
                <a:gd name="connsiteX82" fmla="*/ 1643536 w 1920650"/>
                <a:gd name="connsiteY82" fmla="*/ 941176 h 1691232"/>
                <a:gd name="connsiteX83" fmla="*/ 1605436 w 1920650"/>
                <a:gd name="connsiteY83" fmla="*/ 884026 h 1691232"/>
                <a:gd name="connsiteX84" fmla="*/ 1557811 w 1920650"/>
                <a:gd name="connsiteY84" fmla="*/ 836401 h 1691232"/>
                <a:gd name="connsiteX85" fmla="*/ 1505424 w 1920650"/>
                <a:gd name="connsiteY85" fmla="*/ 817351 h 1691232"/>
                <a:gd name="connsiteX86" fmla="*/ 1453036 w 1920650"/>
                <a:gd name="connsiteY86" fmla="*/ 812588 h 1691232"/>
                <a:gd name="connsiteX87" fmla="*/ 1510186 w 1920650"/>
                <a:gd name="connsiteY87" fmla="*/ 779251 h 1691232"/>
                <a:gd name="connsiteX88" fmla="*/ 1476849 w 1920650"/>
                <a:gd name="connsiteY88" fmla="*/ 745913 h 1691232"/>
                <a:gd name="connsiteX89" fmla="*/ 1481611 w 1920650"/>
                <a:gd name="connsiteY89" fmla="*/ 722101 h 1691232"/>
                <a:gd name="connsiteX90" fmla="*/ 1572099 w 1920650"/>
                <a:gd name="connsiteY90" fmla="*/ 760201 h 1691232"/>
                <a:gd name="connsiteX91" fmla="*/ 1624486 w 1920650"/>
                <a:gd name="connsiteY91" fmla="*/ 693526 h 1691232"/>
                <a:gd name="connsiteX92" fmla="*/ 1614961 w 1920650"/>
                <a:gd name="connsiteY92" fmla="*/ 550651 h 1691232"/>
                <a:gd name="connsiteX93" fmla="*/ 1610199 w 1920650"/>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33138 w 1920031"/>
                <a:gd name="connsiteY72" fmla="*/ 1402304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920031"/>
                <a:gd name="connsiteY0" fmla="*/ 412538 h 1691232"/>
                <a:gd name="connsiteX1" fmla="*/ 1567336 w 1920031"/>
                <a:gd name="connsiteY1" fmla="*/ 369676 h 1691232"/>
                <a:gd name="connsiteX2" fmla="*/ 1467324 w 1920031"/>
                <a:gd name="connsiteY2" fmla="*/ 345863 h 1691232"/>
                <a:gd name="connsiteX3" fmla="*/ 1419699 w 1920031"/>
                <a:gd name="connsiteY3" fmla="*/ 317288 h 1691232"/>
                <a:gd name="connsiteX4" fmla="*/ 1367311 w 1920031"/>
                <a:gd name="connsiteY4" fmla="*/ 160126 h 1691232"/>
                <a:gd name="connsiteX5" fmla="*/ 1338736 w 1920031"/>
                <a:gd name="connsiteY5" fmla="*/ 12488 h 1691232"/>
                <a:gd name="connsiteX6" fmla="*/ 1267299 w 1920031"/>
                <a:gd name="connsiteY6" fmla="*/ 12488 h 1691232"/>
                <a:gd name="connsiteX7" fmla="*/ 1214911 w 1920031"/>
                <a:gd name="connsiteY7" fmla="*/ 50588 h 1691232"/>
                <a:gd name="connsiteX8" fmla="*/ 1214911 w 1920031"/>
                <a:gd name="connsiteY8" fmla="*/ 155363 h 1691232"/>
                <a:gd name="connsiteX9" fmla="*/ 1186336 w 1920031"/>
                <a:gd name="connsiteY9" fmla="*/ 183938 h 1691232"/>
                <a:gd name="connsiteX10" fmla="*/ 1176811 w 1920031"/>
                <a:gd name="connsiteY10" fmla="*/ 255376 h 1691232"/>
                <a:gd name="connsiteX11" fmla="*/ 1114899 w 1920031"/>
                <a:gd name="connsiteY11" fmla="*/ 298238 h 1691232"/>
                <a:gd name="connsiteX12" fmla="*/ 1005361 w 1920031"/>
                <a:gd name="connsiteY12" fmla="*/ 312526 h 1691232"/>
                <a:gd name="connsiteX13" fmla="*/ 962499 w 1920031"/>
                <a:gd name="connsiteY13" fmla="*/ 355388 h 1691232"/>
                <a:gd name="connsiteX14" fmla="*/ 838674 w 1920031"/>
                <a:gd name="connsiteY14" fmla="*/ 355388 h 1691232"/>
                <a:gd name="connsiteX15" fmla="*/ 781524 w 1920031"/>
                <a:gd name="connsiteY15" fmla="*/ 426826 h 1691232"/>
                <a:gd name="connsiteX16" fmla="*/ 781524 w 1920031"/>
                <a:gd name="connsiteY16" fmla="*/ 460163 h 1691232"/>
                <a:gd name="connsiteX17" fmla="*/ 743424 w 1920031"/>
                <a:gd name="connsiteY17" fmla="*/ 483976 h 1691232"/>
                <a:gd name="connsiteX18" fmla="*/ 671986 w 1920031"/>
                <a:gd name="connsiteY18" fmla="*/ 417301 h 1691232"/>
                <a:gd name="connsiteX19" fmla="*/ 519586 w 1920031"/>
                <a:gd name="connsiteY19" fmla="*/ 412538 h 1691232"/>
                <a:gd name="connsiteX20" fmla="*/ 457674 w 1920031"/>
                <a:gd name="connsiteY20" fmla="*/ 431588 h 1691232"/>
                <a:gd name="connsiteX21" fmla="*/ 419574 w 1920031"/>
                <a:gd name="connsiteY21" fmla="*/ 417301 h 1691232"/>
                <a:gd name="connsiteX22" fmla="*/ 400524 w 1920031"/>
                <a:gd name="connsiteY22" fmla="*/ 355388 h 1691232"/>
                <a:gd name="connsiteX23" fmla="*/ 333849 w 1920031"/>
                <a:gd name="connsiteY23" fmla="*/ 303001 h 1691232"/>
                <a:gd name="connsiteX24" fmla="*/ 286224 w 1920031"/>
                <a:gd name="connsiteY24" fmla="*/ 236326 h 1691232"/>
                <a:gd name="connsiteX25" fmla="*/ 143349 w 1920031"/>
                <a:gd name="connsiteY25" fmla="*/ 255376 h 1691232"/>
                <a:gd name="connsiteX26" fmla="*/ 124299 w 1920031"/>
                <a:gd name="connsiteY26" fmla="*/ 331576 h 1691232"/>
                <a:gd name="connsiteX27" fmla="*/ 110011 w 1920031"/>
                <a:gd name="connsiteY27" fmla="*/ 364913 h 1691232"/>
                <a:gd name="connsiteX28" fmla="*/ 133824 w 1920031"/>
                <a:gd name="connsiteY28" fmla="*/ 412538 h 1691232"/>
                <a:gd name="connsiteX29" fmla="*/ 81436 w 1920031"/>
                <a:gd name="connsiteY29" fmla="*/ 450638 h 1691232"/>
                <a:gd name="connsiteX30" fmla="*/ 33811 w 1920031"/>
                <a:gd name="connsiteY30" fmla="*/ 445876 h 1691232"/>
                <a:gd name="connsiteX31" fmla="*/ 33811 w 1920031"/>
                <a:gd name="connsiteY31" fmla="*/ 517313 h 1691232"/>
                <a:gd name="connsiteX32" fmla="*/ 474 w 1920031"/>
                <a:gd name="connsiteY32" fmla="*/ 622088 h 1691232"/>
                <a:gd name="connsiteX33" fmla="*/ 62386 w 1920031"/>
                <a:gd name="connsiteY33" fmla="*/ 698288 h 1691232"/>
                <a:gd name="connsiteX34" fmla="*/ 111977 w 1920031"/>
                <a:gd name="connsiteY34" fmla="*/ 678550 h 1691232"/>
                <a:gd name="connsiteX35" fmla="*/ 112334 w 1920031"/>
                <a:gd name="connsiteY35" fmla="*/ 748809 h 1691232"/>
                <a:gd name="connsiteX36" fmla="*/ 167161 w 1920031"/>
                <a:gd name="connsiteY36" fmla="*/ 779251 h 1691232"/>
                <a:gd name="connsiteX37" fmla="*/ 236159 w 1920031"/>
                <a:gd name="connsiteY37" fmla="*/ 789463 h 1691232"/>
                <a:gd name="connsiteX38" fmla="*/ 271462 w 1920031"/>
                <a:gd name="connsiteY38" fmla="*/ 845434 h 1691232"/>
                <a:gd name="connsiteX39" fmla="*/ 270869 w 1920031"/>
                <a:gd name="connsiteY39" fmla="*/ 890506 h 1691232"/>
                <a:gd name="connsiteX40" fmla="*/ 295393 w 1920031"/>
                <a:gd name="connsiteY40" fmla="*/ 929981 h 1691232"/>
                <a:gd name="connsiteX41" fmla="*/ 341051 w 1920031"/>
                <a:gd name="connsiteY41" fmla="*/ 968573 h 1691232"/>
                <a:gd name="connsiteX42" fmla="*/ 426184 w 1920031"/>
                <a:gd name="connsiteY42" fmla="*/ 1022825 h 1691232"/>
                <a:gd name="connsiteX43" fmla="*/ 461961 w 1920031"/>
                <a:gd name="connsiteY43" fmla="*/ 1093918 h 1691232"/>
                <a:gd name="connsiteX44" fmla="*/ 441064 w 1920031"/>
                <a:gd name="connsiteY44" fmla="*/ 1163491 h 1691232"/>
                <a:gd name="connsiteX45" fmla="*/ 519111 w 1920031"/>
                <a:gd name="connsiteY45" fmla="*/ 1219954 h 1691232"/>
                <a:gd name="connsiteX46" fmla="*/ 591143 w 1920031"/>
                <a:gd name="connsiteY46" fmla="*/ 1252948 h 1691232"/>
                <a:gd name="connsiteX47" fmla="*/ 571974 w 1920031"/>
                <a:gd name="connsiteY47" fmla="*/ 1312651 h 1691232"/>
                <a:gd name="connsiteX48" fmla="*/ 662461 w 1920031"/>
                <a:gd name="connsiteY48" fmla="*/ 1465051 h 1691232"/>
                <a:gd name="connsiteX49" fmla="*/ 755271 w 1920031"/>
                <a:gd name="connsiteY49" fmla="*/ 1538205 h 1691232"/>
                <a:gd name="connsiteX50" fmla="*/ 805336 w 1920031"/>
                <a:gd name="connsiteY50" fmla="*/ 1488863 h 1691232"/>
                <a:gd name="connsiteX51" fmla="*/ 869926 w 1920031"/>
                <a:gd name="connsiteY51" fmla="*/ 1516260 h 1691232"/>
                <a:gd name="connsiteX52" fmla="*/ 924399 w 1920031"/>
                <a:gd name="connsiteY52" fmla="*/ 1484101 h 1691232"/>
                <a:gd name="connsiteX53" fmla="*/ 941246 w 1920031"/>
                <a:gd name="connsiteY53" fmla="*/ 1441925 h 1691232"/>
                <a:gd name="connsiteX54" fmla="*/ 1005123 w 1920031"/>
                <a:gd name="connsiteY54" fmla="*/ 1528337 h 1691232"/>
                <a:gd name="connsiteX55" fmla="*/ 1050190 w 1920031"/>
                <a:gd name="connsiteY55" fmla="*/ 1599431 h 1691232"/>
                <a:gd name="connsiteX56" fmla="*/ 1120136 w 1920031"/>
                <a:gd name="connsiteY56" fmla="*/ 1690950 h 1691232"/>
                <a:gd name="connsiteX57" fmla="*/ 1151034 w 1920031"/>
                <a:gd name="connsiteY57" fmla="*/ 1627859 h 1691232"/>
                <a:gd name="connsiteX58" fmla="*/ 1181693 w 1920031"/>
                <a:gd name="connsiteY58" fmla="*/ 1621379 h 1691232"/>
                <a:gd name="connsiteX59" fmla="*/ 1224792 w 1920031"/>
                <a:gd name="connsiteY59" fmla="*/ 1650642 h 1691232"/>
                <a:gd name="connsiteX60" fmla="*/ 1258367 w 1920031"/>
                <a:gd name="connsiteY60" fmla="*/ 1609988 h 1691232"/>
                <a:gd name="connsiteX61" fmla="*/ 1277188 w 1920031"/>
                <a:gd name="connsiteY61" fmla="*/ 1614605 h 1691232"/>
                <a:gd name="connsiteX62" fmla="*/ 1311230 w 1920031"/>
                <a:gd name="connsiteY62" fmla="*/ 1681082 h 1691232"/>
                <a:gd name="connsiteX63" fmla="*/ 1367786 w 1920031"/>
                <a:gd name="connsiteY63" fmla="*/ 1657613 h 1691232"/>
                <a:gd name="connsiteX64" fmla="*/ 1419818 w 1920031"/>
                <a:gd name="connsiteY64" fmla="*/ 1601492 h 1691232"/>
                <a:gd name="connsiteX65" fmla="*/ 1470595 w 1920031"/>
                <a:gd name="connsiteY65" fmla="*/ 1584949 h 1691232"/>
                <a:gd name="connsiteX66" fmla="*/ 1488274 w 1920031"/>
                <a:gd name="connsiteY66" fmla="*/ 1640771 h 1691232"/>
                <a:gd name="connsiteX67" fmla="*/ 1558169 w 1920031"/>
                <a:gd name="connsiteY67" fmla="*/ 1615093 h 1691232"/>
                <a:gd name="connsiteX68" fmla="*/ 1588947 w 1920031"/>
                <a:gd name="connsiteY68" fmla="*/ 1528337 h 1691232"/>
                <a:gd name="connsiteX69" fmla="*/ 1670383 w 1920031"/>
                <a:gd name="connsiteY69" fmla="*/ 1438195 h 1691232"/>
                <a:gd name="connsiteX70" fmla="*/ 1714974 w 1920031"/>
                <a:gd name="connsiteY70" fmla="*/ 1407065 h 1691232"/>
                <a:gd name="connsiteX71" fmla="*/ 1743343 w 1920031"/>
                <a:gd name="connsiteY71" fmla="*/ 1410360 h 1691232"/>
                <a:gd name="connsiteX72" fmla="*/ 1820935 w 1920031"/>
                <a:gd name="connsiteY72" fmla="*/ 1399752 h 1691232"/>
                <a:gd name="connsiteX73" fmla="*/ 1816054 w 1920031"/>
                <a:gd name="connsiteY73" fmla="*/ 1453316 h 1691232"/>
                <a:gd name="connsiteX74" fmla="*/ 1874221 w 1920031"/>
                <a:gd name="connsiteY74" fmla="*/ 1476637 h 1691232"/>
                <a:gd name="connsiteX75" fmla="*/ 1919761 w 1920031"/>
                <a:gd name="connsiteY75" fmla="*/ 1441238 h 1691232"/>
                <a:gd name="connsiteX76" fmla="*/ 1853086 w 1920031"/>
                <a:gd name="connsiteY76" fmla="*/ 1398376 h 1691232"/>
                <a:gd name="connsiteX77" fmla="*/ 1853086 w 1920031"/>
                <a:gd name="connsiteY77" fmla="*/ 1303126 h 1691232"/>
                <a:gd name="connsiteX78" fmla="*/ 1853086 w 1920031"/>
                <a:gd name="connsiteY78" fmla="*/ 1245976 h 1691232"/>
                <a:gd name="connsiteX79" fmla="*/ 1810224 w 1920031"/>
                <a:gd name="connsiteY79" fmla="*/ 1236451 h 1691232"/>
                <a:gd name="connsiteX80" fmla="*/ 1734024 w 1920031"/>
                <a:gd name="connsiteY80" fmla="*/ 1155488 h 1691232"/>
                <a:gd name="connsiteX81" fmla="*/ 1695924 w 1920031"/>
                <a:gd name="connsiteY81" fmla="*/ 974513 h 1691232"/>
                <a:gd name="connsiteX82" fmla="*/ 1643536 w 1920031"/>
                <a:gd name="connsiteY82" fmla="*/ 941176 h 1691232"/>
                <a:gd name="connsiteX83" fmla="*/ 1605436 w 1920031"/>
                <a:gd name="connsiteY83" fmla="*/ 884026 h 1691232"/>
                <a:gd name="connsiteX84" fmla="*/ 1557811 w 1920031"/>
                <a:gd name="connsiteY84" fmla="*/ 836401 h 1691232"/>
                <a:gd name="connsiteX85" fmla="*/ 1505424 w 1920031"/>
                <a:gd name="connsiteY85" fmla="*/ 817351 h 1691232"/>
                <a:gd name="connsiteX86" fmla="*/ 1453036 w 1920031"/>
                <a:gd name="connsiteY86" fmla="*/ 812588 h 1691232"/>
                <a:gd name="connsiteX87" fmla="*/ 1510186 w 1920031"/>
                <a:gd name="connsiteY87" fmla="*/ 779251 h 1691232"/>
                <a:gd name="connsiteX88" fmla="*/ 1476849 w 1920031"/>
                <a:gd name="connsiteY88" fmla="*/ 745913 h 1691232"/>
                <a:gd name="connsiteX89" fmla="*/ 1481611 w 1920031"/>
                <a:gd name="connsiteY89" fmla="*/ 722101 h 1691232"/>
                <a:gd name="connsiteX90" fmla="*/ 1572099 w 1920031"/>
                <a:gd name="connsiteY90" fmla="*/ 760201 h 1691232"/>
                <a:gd name="connsiteX91" fmla="*/ 1624486 w 1920031"/>
                <a:gd name="connsiteY91" fmla="*/ 693526 h 1691232"/>
                <a:gd name="connsiteX92" fmla="*/ 1614961 w 1920031"/>
                <a:gd name="connsiteY92" fmla="*/ 550651 h 1691232"/>
                <a:gd name="connsiteX93" fmla="*/ 1610199 w 1920031"/>
                <a:gd name="connsiteY93" fmla="*/ 412538 h 1691232"/>
                <a:gd name="connsiteX0" fmla="*/ 1610199 w 1880151"/>
                <a:gd name="connsiteY0" fmla="*/ 412538 h 1691232"/>
                <a:gd name="connsiteX1" fmla="*/ 1567336 w 1880151"/>
                <a:gd name="connsiteY1" fmla="*/ 369676 h 1691232"/>
                <a:gd name="connsiteX2" fmla="*/ 1467324 w 1880151"/>
                <a:gd name="connsiteY2" fmla="*/ 345863 h 1691232"/>
                <a:gd name="connsiteX3" fmla="*/ 1419699 w 1880151"/>
                <a:gd name="connsiteY3" fmla="*/ 317288 h 1691232"/>
                <a:gd name="connsiteX4" fmla="*/ 1367311 w 1880151"/>
                <a:gd name="connsiteY4" fmla="*/ 160126 h 1691232"/>
                <a:gd name="connsiteX5" fmla="*/ 1338736 w 1880151"/>
                <a:gd name="connsiteY5" fmla="*/ 12488 h 1691232"/>
                <a:gd name="connsiteX6" fmla="*/ 1267299 w 1880151"/>
                <a:gd name="connsiteY6" fmla="*/ 12488 h 1691232"/>
                <a:gd name="connsiteX7" fmla="*/ 1214911 w 1880151"/>
                <a:gd name="connsiteY7" fmla="*/ 50588 h 1691232"/>
                <a:gd name="connsiteX8" fmla="*/ 1214911 w 1880151"/>
                <a:gd name="connsiteY8" fmla="*/ 155363 h 1691232"/>
                <a:gd name="connsiteX9" fmla="*/ 1186336 w 1880151"/>
                <a:gd name="connsiteY9" fmla="*/ 183938 h 1691232"/>
                <a:gd name="connsiteX10" fmla="*/ 1176811 w 1880151"/>
                <a:gd name="connsiteY10" fmla="*/ 255376 h 1691232"/>
                <a:gd name="connsiteX11" fmla="*/ 1114899 w 1880151"/>
                <a:gd name="connsiteY11" fmla="*/ 298238 h 1691232"/>
                <a:gd name="connsiteX12" fmla="*/ 1005361 w 1880151"/>
                <a:gd name="connsiteY12" fmla="*/ 312526 h 1691232"/>
                <a:gd name="connsiteX13" fmla="*/ 962499 w 1880151"/>
                <a:gd name="connsiteY13" fmla="*/ 355388 h 1691232"/>
                <a:gd name="connsiteX14" fmla="*/ 838674 w 1880151"/>
                <a:gd name="connsiteY14" fmla="*/ 355388 h 1691232"/>
                <a:gd name="connsiteX15" fmla="*/ 781524 w 1880151"/>
                <a:gd name="connsiteY15" fmla="*/ 426826 h 1691232"/>
                <a:gd name="connsiteX16" fmla="*/ 781524 w 1880151"/>
                <a:gd name="connsiteY16" fmla="*/ 460163 h 1691232"/>
                <a:gd name="connsiteX17" fmla="*/ 743424 w 1880151"/>
                <a:gd name="connsiteY17" fmla="*/ 483976 h 1691232"/>
                <a:gd name="connsiteX18" fmla="*/ 671986 w 1880151"/>
                <a:gd name="connsiteY18" fmla="*/ 417301 h 1691232"/>
                <a:gd name="connsiteX19" fmla="*/ 519586 w 1880151"/>
                <a:gd name="connsiteY19" fmla="*/ 412538 h 1691232"/>
                <a:gd name="connsiteX20" fmla="*/ 457674 w 1880151"/>
                <a:gd name="connsiteY20" fmla="*/ 431588 h 1691232"/>
                <a:gd name="connsiteX21" fmla="*/ 419574 w 1880151"/>
                <a:gd name="connsiteY21" fmla="*/ 417301 h 1691232"/>
                <a:gd name="connsiteX22" fmla="*/ 400524 w 1880151"/>
                <a:gd name="connsiteY22" fmla="*/ 355388 h 1691232"/>
                <a:gd name="connsiteX23" fmla="*/ 333849 w 1880151"/>
                <a:gd name="connsiteY23" fmla="*/ 303001 h 1691232"/>
                <a:gd name="connsiteX24" fmla="*/ 286224 w 1880151"/>
                <a:gd name="connsiteY24" fmla="*/ 236326 h 1691232"/>
                <a:gd name="connsiteX25" fmla="*/ 143349 w 1880151"/>
                <a:gd name="connsiteY25" fmla="*/ 255376 h 1691232"/>
                <a:gd name="connsiteX26" fmla="*/ 124299 w 1880151"/>
                <a:gd name="connsiteY26" fmla="*/ 331576 h 1691232"/>
                <a:gd name="connsiteX27" fmla="*/ 110011 w 1880151"/>
                <a:gd name="connsiteY27" fmla="*/ 364913 h 1691232"/>
                <a:gd name="connsiteX28" fmla="*/ 133824 w 1880151"/>
                <a:gd name="connsiteY28" fmla="*/ 412538 h 1691232"/>
                <a:gd name="connsiteX29" fmla="*/ 81436 w 1880151"/>
                <a:gd name="connsiteY29" fmla="*/ 450638 h 1691232"/>
                <a:gd name="connsiteX30" fmla="*/ 33811 w 1880151"/>
                <a:gd name="connsiteY30" fmla="*/ 445876 h 1691232"/>
                <a:gd name="connsiteX31" fmla="*/ 33811 w 1880151"/>
                <a:gd name="connsiteY31" fmla="*/ 517313 h 1691232"/>
                <a:gd name="connsiteX32" fmla="*/ 474 w 1880151"/>
                <a:gd name="connsiteY32" fmla="*/ 622088 h 1691232"/>
                <a:gd name="connsiteX33" fmla="*/ 62386 w 1880151"/>
                <a:gd name="connsiteY33" fmla="*/ 698288 h 1691232"/>
                <a:gd name="connsiteX34" fmla="*/ 111977 w 1880151"/>
                <a:gd name="connsiteY34" fmla="*/ 678550 h 1691232"/>
                <a:gd name="connsiteX35" fmla="*/ 112334 w 1880151"/>
                <a:gd name="connsiteY35" fmla="*/ 748809 h 1691232"/>
                <a:gd name="connsiteX36" fmla="*/ 167161 w 1880151"/>
                <a:gd name="connsiteY36" fmla="*/ 779251 h 1691232"/>
                <a:gd name="connsiteX37" fmla="*/ 236159 w 1880151"/>
                <a:gd name="connsiteY37" fmla="*/ 789463 h 1691232"/>
                <a:gd name="connsiteX38" fmla="*/ 271462 w 1880151"/>
                <a:gd name="connsiteY38" fmla="*/ 845434 h 1691232"/>
                <a:gd name="connsiteX39" fmla="*/ 270869 w 1880151"/>
                <a:gd name="connsiteY39" fmla="*/ 890506 h 1691232"/>
                <a:gd name="connsiteX40" fmla="*/ 295393 w 1880151"/>
                <a:gd name="connsiteY40" fmla="*/ 929981 h 1691232"/>
                <a:gd name="connsiteX41" fmla="*/ 341051 w 1880151"/>
                <a:gd name="connsiteY41" fmla="*/ 968573 h 1691232"/>
                <a:gd name="connsiteX42" fmla="*/ 426184 w 1880151"/>
                <a:gd name="connsiteY42" fmla="*/ 1022825 h 1691232"/>
                <a:gd name="connsiteX43" fmla="*/ 461961 w 1880151"/>
                <a:gd name="connsiteY43" fmla="*/ 1093918 h 1691232"/>
                <a:gd name="connsiteX44" fmla="*/ 441064 w 1880151"/>
                <a:gd name="connsiteY44" fmla="*/ 1163491 h 1691232"/>
                <a:gd name="connsiteX45" fmla="*/ 519111 w 1880151"/>
                <a:gd name="connsiteY45" fmla="*/ 1219954 h 1691232"/>
                <a:gd name="connsiteX46" fmla="*/ 591143 w 1880151"/>
                <a:gd name="connsiteY46" fmla="*/ 1252948 h 1691232"/>
                <a:gd name="connsiteX47" fmla="*/ 571974 w 1880151"/>
                <a:gd name="connsiteY47" fmla="*/ 1312651 h 1691232"/>
                <a:gd name="connsiteX48" fmla="*/ 662461 w 1880151"/>
                <a:gd name="connsiteY48" fmla="*/ 1465051 h 1691232"/>
                <a:gd name="connsiteX49" fmla="*/ 755271 w 1880151"/>
                <a:gd name="connsiteY49" fmla="*/ 1538205 h 1691232"/>
                <a:gd name="connsiteX50" fmla="*/ 805336 w 1880151"/>
                <a:gd name="connsiteY50" fmla="*/ 1488863 h 1691232"/>
                <a:gd name="connsiteX51" fmla="*/ 869926 w 1880151"/>
                <a:gd name="connsiteY51" fmla="*/ 1516260 h 1691232"/>
                <a:gd name="connsiteX52" fmla="*/ 924399 w 1880151"/>
                <a:gd name="connsiteY52" fmla="*/ 1484101 h 1691232"/>
                <a:gd name="connsiteX53" fmla="*/ 941246 w 1880151"/>
                <a:gd name="connsiteY53" fmla="*/ 1441925 h 1691232"/>
                <a:gd name="connsiteX54" fmla="*/ 1005123 w 1880151"/>
                <a:gd name="connsiteY54" fmla="*/ 1528337 h 1691232"/>
                <a:gd name="connsiteX55" fmla="*/ 1050190 w 1880151"/>
                <a:gd name="connsiteY55" fmla="*/ 1599431 h 1691232"/>
                <a:gd name="connsiteX56" fmla="*/ 1120136 w 1880151"/>
                <a:gd name="connsiteY56" fmla="*/ 1690950 h 1691232"/>
                <a:gd name="connsiteX57" fmla="*/ 1151034 w 1880151"/>
                <a:gd name="connsiteY57" fmla="*/ 1627859 h 1691232"/>
                <a:gd name="connsiteX58" fmla="*/ 1181693 w 1880151"/>
                <a:gd name="connsiteY58" fmla="*/ 1621379 h 1691232"/>
                <a:gd name="connsiteX59" fmla="*/ 1224792 w 1880151"/>
                <a:gd name="connsiteY59" fmla="*/ 1650642 h 1691232"/>
                <a:gd name="connsiteX60" fmla="*/ 1258367 w 1880151"/>
                <a:gd name="connsiteY60" fmla="*/ 1609988 h 1691232"/>
                <a:gd name="connsiteX61" fmla="*/ 1277188 w 1880151"/>
                <a:gd name="connsiteY61" fmla="*/ 1614605 h 1691232"/>
                <a:gd name="connsiteX62" fmla="*/ 1311230 w 1880151"/>
                <a:gd name="connsiteY62" fmla="*/ 1681082 h 1691232"/>
                <a:gd name="connsiteX63" fmla="*/ 1367786 w 1880151"/>
                <a:gd name="connsiteY63" fmla="*/ 1657613 h 1691232"/>
                <a:gd name="connsiteX64" fmla="*/ 1419818 w 1880151"/>
                <a:gd name="connsiteY64" fmla="*/ 1601492 h 1691232"/>
                <a:gd name="connsiteX65" fmla="*/ 1470595 w 1880151"/>
                <a:gd name="connsiteY65" fmla="*/ 1584949 h 1691232"/>
                <a:gd name="connsiteX66" fmla="*/ 1488274 w 1880151"/>
                <a:gd name="connsiteY66" fmla="*/ 1640771 h 1691232"/>
                <a:gd name="connsiteX67" fmla="*/ 1558169 w 1880151"/>
                <a:gd name="connsiteY67" fmla="*/ 1615093 h 1691232"/>
                <a:gd name="connsiteX68" fmla="*/ 1588947 w 1880151"/>
                <a:gd name="connsiteY68" fmla="*/ 1528337 h 1691232"/>
                <a:gd name="connsiteX69" fmla="*/ 1670383 w 1880151"/>
                <a:gd name="connsiteY69" fmla="*/ 1438195 h 1691232"/>
                <a:gd name="connsiteX70" fmla="*/ 1714974 w 1880151"/>
                <a:gd name="connsiteY70" fmla="*/ 1407065 h 1691232"/>
                <a:gd name="connsiteX71" fmla="*/ 1743343 w 1880151"/>
                <a:gd name="connsiteY71" fmla="*/ 1410360 h 1691232"/>
                <a:gd name="connsiteX72" fmla="*/ 1820935 w 1880151"/>
                <a:gd name="connsiteY72" fmla="*/ 1399752 h 1691232"/>
                <a:gd name="connsiteX73" fmla="*/ 1816054 w 1880151"/>
                <a:gd name="connsiteY73" fmla="*/ 1453316 h 1691232"/>
                <a:gd name="connsiteX74" fmla="*/ 1874221 w 1880151"/>
                <a:gd name="connsiteY74" fmla="*/ 1476637 h 1691232"/>
                <a:gd name="connsiteX75" fmla="*/ 1875830 w 1880151"/>
                <a:gd name="connsiteY75" fmla="*/ 1451451 h 1691232"/>
                <a:gd name="connsiteX76" fmla="*/ 1853086 w 1880151"/>
                <a:gd name="connsiteY76" fmla="*/ 1398376 h 1691232"/>
                <a:gd name="connsiteX77" fmla="*/ 1853086 w 1880151"/>
                <a:gd name="connsiteY77" fmla="*/ 1303126 h 1691232"/>
                <a:gd name="connsiteX78" fmla="*/ 1853086 w 1880151"/>
                <a:gd name="connsiteY78" fmla="*/ 1245976 h 1691232"/>
                <a:gd name="connsiteX79" fmla="*/ 1810224 w 1880151"/>
                <a:gd name="connsiteY79" fmla="*/ 1236451 h 1691232"/>
                <a:gd name="connsiteX80" fmla="*/ 1734024 w 1880151"/>
                <a:gd name="connsiteY80" fmla="*/ 1155488 h 1691232"/>
                <a:gd name="connsiteX81" fmla="*/ 1695924 w 1880151"/>
                <a:gd name="connsiteY81" fmla="*/ 974513 h 1691232"/>
                <a:gd name="connsiteX82" fmla="*/ 1643536 w 1880151"/>
                <a:gd name="connsiteY82" fmla="*/ 941176 h 1691232"/>
                <a:gd name="connsiteX83" fmla="*/ 1605436 w 1880151"/>
                <a:gd name="connsiteY83" fmla="*/ 884026 h 1691232"/>
                <a:gd name="connsiteX84" fmla="*/ 1557811 w 1880151"/>
                <a:gd name="connsiteY84" fmla="*/ 836401 h 1691232"/>
                <a:gd name="connsiteX85" fmla="*/ 1505424 w 1880151"/>
                <a:gd name="connsiteY85" fmla="*/ 817351 h 1691232"/>
                <a:gd name="connsiteX86" fmla="*/ 1453036 w 1880151"/>
                <a:gd name="connsiteY86" fmla="*/ 812588 h 1691232"/>
                <a:gd name="connsiteX87" fmla="*/ 1510186 w 1880151"/>
                <a:gd name="connsiteY87" fmla="*/ 779251 h 1691232"/>
                <a:gd name="connsiteX88" fmla="*/ 1476849 w 1880151"/>
                <a:gd name="connsiteY88" fmla="*/ 745913 h 1691232"/>
                <a:gd name="connsiteX89" fmla="*/ 1481611 w 1880151"/>
                <a:gd name="connsiteY89" fmla="*/ 722101 h 1691232"/>
                <a:gd name="connsiteX90" fmla="*/ 1572099 w 1880151"/>
                <a:gd name="connsiteY90" fmla="*/ 760201 h 1691232"/>
                <a:gd name="connsiteX91" fmla="*/ 1624486 w 1880151"/>
                <a:gd name="connsiteY91" fmla="*/ 693526 h 1691232"/>
                <a:gd name="connsiteX92" fmla="*/ 1614961 w 1880151"/>
                <a:gd name="connsiteY92" fmla="*/ 550651 h 1691232"/>
                <a:gd name="connsiteX93" fmla="*/ 1610199 w 1880151"/>
                <a:gd name="connsiteY93" fmla="*/ 412538 h 1691232"/>
                <a:gd name="connsiteX0" fmla="*/ 1610199 w 1874950"/>
                <a:gd name="connsiteY0" fmla="*/ 412538 h 1691232"/>
                <a:gd name="connsiteX1" fmla="*/ 1567336 w 1874950"/>
                <a:gd name="connsiteY1" fmla="*/ 369676 h 1691232"/>
                <a:gd name="connsiteX2" fmla="*/ 1467324 w 1874950"/>
                <a:gd name="connsiteY2" fmla="*/ 345863 h 1691232"/>
                <a:gd name="connsiteX3" fmla="*/ 1419699 w 1874950"/>
                <a:gd name="connsiteY3" fmla="*/ 317288 h 1691232"/>
                <a:gd name="connsiteX4" fmla="*/ 1367311 w 1874950"/>
                <a:gd name="connsiteY4" fmla="*/ 160126 h 1691232"/>
                <a:gd name="connsiteX5" fmla="*/ 1338736 w 1874950"/>
                <a:gd name="connsiteY5" fmla="*/ 12488 h 1691232"/>
                <a:gd name="connsiteX6" fmla="*/ 1267299 w 1874950"/>
                <a:gd name="connsiteY6" fmla="*/ 12488 h 1691232"/>
                <a:gd name="connsiteX7" fmla="*/ 1214911 w 1874950"/>
                <a:gd name="connsiteY7" fmla="*/ 50588 h 1691232"/>
                <a:gd name="connsiteX8" fmla="*/ 1214911 w 1874950"/>
                <a:gd name="connsiteY8" fmla="*/ 155363 h 1691232"/>
                <a:gd name="connsiteX9" fmla="*/ 1186336 w 1874950"/>
                <a:gd name="connsiteY9" fmla="*/ 183938 h 1691232"/>
                <a:gd name="connsiteX10" fmla="*/ 1176811 w 1874950"/>
                <a:gd name="connsiteY10" fmla="*/ 255376 h 1691232"/>
                <a:gd name="connsiteX11" fmla="*/ 1114899 w 1874950"/>
                <a:gd name="connsiteY11" fmla="*/ 298238 h 1691232"/>
                <a:gd name="connsiteX12" fmla="*/ 1005361 w 1874950"/>
                <a:gd name="connsiteY12" fmla="*/ 312526 h 1691232"/>
                <a:gd name="connsiteX13" fmla="*/ 962499 w 1874950"/>
                <a:gd name="connsiteY13" fmla="*/ 355388 h 1691232"/>
                <a:gd name="connsiteX14" fmla="*/ 838674 w 1874950"/>
                <a:gd name="connsiteY14" fmla="*/ 355388 h 1691232"/>
                <a:gd name="connsiteX15" fmla="*/ 781524 w 1874950"/>
                <a:gd name="connsiteY15" fmla="*/ 426826 h 1691232"/>
                <a:gd name="connsiteX16" fmla="*/ 781524 w 1874950"/>
                <a:gd name="connsiteY16" fmla="*/ 460163 h 1691232"/>
                <a:gd name="connsiteX17" fmla="*/ 743424 w 1874950"/>
                <a:gd name="connsiteY17" fmla="*/ 483976 h 1691232"/>
                <a:gd name="connsiteX18" fmla="*/ 671986 w 1874950"/>
                <a:gd name="connsiteY18" fmla="*/ 417301 h 1691232"/>
                <a:gd name="connsiteX19" fmla="*/ 519586 w 1874950"/>
                <a:gd name="connsiteY19" fmla="*/ 412538 h 1691232"/>
                <a:gd name="connsiteX20" fmla="*/ 457674 w 1874950"/>
                <a:gd name="connsiteY20" fmla="*/ 431588 h 1691232"/>
                <a:gd name="connsiteX21" fmla="*/ 419574 w 1874950"/>
                <a:gd name="connsiteY21" fmla="*/ 417301 h 1691232"/>
                <a:gd name="connsiteX22" fmla="*/ 400524 w 1874950"/>
                <a:gd name="connsiteY22" fmla="*/ 355388 h 1691232"/>
                <a:gd name="connsiteX23" fmla="*/ 333849 w 1874950"/>
                <a:gd name="connsiteY23" fmla="*/ 303001 h 1691232"/>
                <a:gd name="connsiteX24" fmla="*/ 286224 w 1874950"/>
                <a:gd name="connsiteY24" fmla="*/ 236326 h 1691232"/>
                <a:gd name="connsiteX25" fmla="*/ 143349 w 1874950"/>
                <a:gd name="connsiteY25" fmla="*/ 255376 h 1691232"/>
                <a:gd name="connsiteX26" fmla="*/ 124299 w 1874950"/>
                <a:gd name="connsiteY26" fmla="*/ 331576 h 1691232"/>
                <a:gd name="connsiteX27" fmla="*/ 110011 w 1874950"/>
                <a:gd name="connsiteY27" fmla="*/ 364913 h 1691232"/>
                <a:gd name="connsiteX28" fmla="*/ 133824 w 1874950"/>
                <a:gd name="connsiteY28" fmla="*/ 412538 h 1691232"/>
                <a:gd name="connsiteX29" fmla="*/ 81436 w 1874950"/>
                <a:gd name="connsiteY29" fmla="*/ 450638 h 1691232"/>
                <a:gd name="connsiteX30" fmla="*/ 33811 w 1874950"/>
                <a:gd name="connsiteY30" fmla="*/ 445876 h 1691232"/>
                <a:gd name="connsiteX31" fmla="*/ 33811 w 1874950"/>
                <a:gd name="connsiteY31" fmla="*/ 517313 h 1691232"/>
                <a:gd name="connsiteX32" fmla="*/ 474 w 1874950"/>
                <a:gd name="connsiteY32" fmla="*/ 622088 h 1691232"/>
                <a:gd name="connsiteX33" fmla="*/ 62386 w 1874950"/>
                <a:gd name="connsiteY33" fmla="*/ 698288 h 1691232"/>
                <a:gd name="connsiteX34" fmla="*/ 111977 w 1874950"/>
                <a:gd name="connsiteY34" fmla="*/ 678550 h 1691232"/>
                <a:gd name="connsiteX35" fmla="*/ 112334 w 1874950"/>
                <a:gd name="connsiteY35" fmla="*/ 748809 h 1691232"/>
                <a:gd name="connsiteX36" fmla="*/ 167161 w 1874950"/>
                <a:gd name="connsiteY36" fmla="*/ 779251 h 1691232"/>
                <a:gd name="connsiteX37" fmla="*/ 236159 w 1874950"/>
                <a:gd name="connsiteY37" fmla="*/ 789463 h 1691232"/>
                <a:gd name="connsiteX38" fmla="*/ 271462 w 1874950"/>
                <a:gd name="connsiteY38" fmla="*/ 845434 h 1691232"/>
                <a:gd name="connsiteX39" fmla="*/ 270869 w 1874950"/>
                <a:gd name="connsiteY39" fmla="*/ 890506 h 1691232"/>
                <a:gd name="connsiteX40" fmla="*/ 295393 w 1874950"/>
                <a:gd name="connsiteY40" fmla="*/ 929981 h 1691232"/>
                <a:gd name="connsiteX41" fmla="*/ 341051 w 1874950"/>
                <a:gd name="connsiteY41" fmla="*/ 968573 h 1691232"/>
                <a:gd name="connsiteX42" fmla="*/ 426184 w 1874950"/>
                <a:gd name="connsiteY42" fmla="*/ 1022825 h 1691232"/>
                <a:gd name="connsiteX43" fmla="*/ 461961 w 1874950"/>
                <a:gd name="connsiteY43" fmla="*/ 1093918 h 1691232"/>
                <a:gd name="connsiteX44" fmla="*/ 441064 w 1874950"/>
                <a:gd name="connsiteY44" fmla="*/ 1163491 h 1691232"/>
                <a:gd name="connsiteX45" fmla="*/ 519111 w 1874950"/>
                <a:gd name="connsiteY45" fmla="*/ 1219954 h 1691232"/>
                <a:gd name="connsiteX46" fmla="*/ 591143 w 1874950"/>
                <a:gd name="connsiteY46" fmla="*/ 1252948 h 1691232"/>
                <a:gd name="connsiteX47" fmla="*/ 571974 w 1874950"/>
                <a:gd name="connsiteY47" fmla="*/ 1312651 h 1691232"/>
                <a:gd name="connsiteX48" fmla="*/ 662461 w 1874950"/>
                <a:gd name="connsiteY48" fmla="*/ 1465051 h 1691232"/>
                <a:gd name="connsiteX49" fmla="*/ 755271 w 1874950"/>
                <a:gd name="connsiteY49" fmla="*/ 1538205 h 1691232"/>
                <a:gd name="connsiteX50" fmla="*/ 805336 w 1874950"/>
                <a:gd name="connsiteY50" fmla="*/ 1488863 h 1691232"/>
                <a:gd name="connsiteX51" fmla="*/ 869926 w 1874950"/>
                <a:gd name="connsiteY51" fmla="*/ 1516260 h 1691232"/>
                <a:gd name="connsiteX52" fmla="*/ 924399 w 1874950"/>
                <a:gd name="connsiteY52" fmla="*/ 1484101 h 1691232"/>
                <a:gd name="connsiteX53" fmla="*/ 941246 w 1874950"/>
                <a:gd name="connsiteY53" fmla="*/ 1441925 h 1691232"/>
                <a:gd name="connsiteX54" fmla="*/ 1005123 w 1874950"/>
                <a:gd name="connsiteY54" fmla="*/ 1528337 h 1691232"/>
                <a:gd name="connsiteX55" fmla="*/ 1050190 w 1874950"/>
                <a:gd name="connsiteY55" fmla="*/ 1599431 h 1691232"/>
                <a:gd name="connsiteX56" fmla="*/ 1120136 w 1874950"/>
                <a:gd name="connsiteY56" fmla="*/ 1690950 h 1691232"/>
                <a:gd name="connsiteX57" fmla="*/ 1151034 w 1874950"/>
                <a:gd name="connsiteY57" fmla="*/ 1627859 h 1691232"/>
                <a:gd name="connsiteX58" fmla="*/ 1181693 w 1874950"/>
                <a:gd name="connsiteY58" fmla="*/ 1621379 h 1691232"/>
                <a:gd name="connsiteX59" fmla="*/ 1224792 w 1874950"/>
                <a:gd name="connsiteY59" fmla="*/ 1650642 h 1691232"/>
                <a:gd name="connsiteX60" fmla="*/ 1258367 w 1874950"/>
                <a:gd name="connsiteY60" fmla="*/ 1609988 h 1691232"/>
                <a:gd name="connsiteX61" fmla="*/ 1277188 w 1874950"/>
                <a:gd name="connsiteY61" fmla="*/ 1614605 h 1691232"/>
                <a:gd name="connsiteX62" fmla="*/ 1311230 w 1874950"/>
                <a:gd name="connsiteY62" fmla="*/ 1681082 h 1691232"/>
                <a:gd name="connsiteX63" fmla="*/ 1367786 w 1874950"/>
                <a:gd name="connsiteY63" fmla="*/ 1657613 h 1691232"/>
                <a:gd name="connsiteX64" fmla="*/ 1419818 w 1874950"/>
                <a:gd name="connsiteY64" fmla="*/ 1601492 h 1691232"/>
                <a:gd name="connsiteX65" fmla="*/ 1470595 w 1874950"/>
                <a:gd name="connsiteY65" fmla="*/ 1584949 h 1691232"/>
                <a:gd name="connsiteX66" fmla="*/ 1488274 w 1874950"/>
                <a:gd name="connsiteY66" fmla="*/ 1640771 h 1691232"/>
                <a:gd name="connsiteX67" fmla="*/ 1558169 w 1874950"/>
                <a:gd name="connsiteY67" fmla="*/ 1615093 h 1691232"/>
                <a:gd name="connsiteX68" fmla="*/ 1588947 w 1874950"/>
                <a:gd name="connsiteY68" fmla="*/ 1528337 h 1691232"/>
                <a:gd name="connsiteX69" fmla="*/ 1670383 w 1874950"/>
                <a:gd name="connsiteY69" fmla="*/ 1438195 h 1691232"/>
                <a:gd name="connsiteX70" fmla="*/ 1714974 w 1874950"/>
                <a:gd name="connsiteY70" fmla="*/ 1407065 h 1691232"/>
                <a:gd name="connsiteX71" fmla="*/ 1743343 w 1874950"/>
                <a:gd name="connsiteY71" fmla="*/ 1410360 h 1691232"/>
                <a:gd name="connsiteX72" fmla="*/ 1820935 w 1874950"/>
                <a:gd name="connsiteY72" fmla="*/ 1399752 h 1691232"/>
                <a:gd name="connsiteX73" fmla="*/ 1816054 w 1874950"/>
                <a:gd name="connsiteY73" fmla="*/ 1453316 h 1691232"/>
                <a:gd name="connsiteX74" fmla="*/ 1874221 w 1874950"/>
                <a:gd name="connsiteY74" fmla="*/ 1476637 h 1691232"/>
                <a:gd name="connsiteX75" fmla="*/ 1848983 w 1874950"/>
                <a:gd name="connsiteY75" fmla="*/ 1443791 h 1691232"/>
                <a:gd name="connsiteX76" fmla="*/ 1853086 w 1874950"/>
                <a:gd name="connsiteY76" fmla="*/ 1398376 h 1691232"/>
                <a:gd name="connsiteX77" fmla="*/ 1853086 w 1874950"/>
                <a:gd name="connsiteY77" fmla="*/ 1303126 h 1691232"/>
                <a:gd name="connsiteX78" fmla="*/ 1853086 w 1874950"/>
                <a:gd name="connsiteY78" fmla="*/ 1245976 h 1691232"/>
                <a:gd name="connsiteX79" fmla="*/ 1810224 w 1874950"/>
                <a:gd name="connsiteY79" fmla="*/ 1236451 h 1691232"/>
                <a:gd name="connsiteX80" fmla="*/ 1734024 w 1874950"/>
                <a:gd name="connsiteY80" fmla="*/ 1155488 h 1691232"/>
                <a:gd name="connsiteX81" fmla="*/ 1695924 w 1874950"/>
                <a:gd name="connsiteY81" fmla="*/ 974513 h 1691232"/>
                <a:gd name="connsiteX82" fmla="*/ 1643536 w 1874950"/>
                <a:gd name="connsiteY82" fmla="*/ 941176 h 1691232"/>
                <a:gd name="connsiteX83" fmla="*/ 1605436 w 1874950"/>
                <a:gd name="connsiteY83" fmla="*/ 884026 h 1691232"/>
                <a:gd name="connsiteX84" fmla="*/ 1557811 w 1874950"/>
                <a:gd name="connsiteY84" fmla="*/ 836401 h 1691232"/>
                <a:gd name="connsiteX85" fmla="*/ 1505424 w 1874950"/>
                <a:gd name="connsiteY85" fmla="*/ 817351 h 1691232"/>
                <a:gd name="connsiteX86" fmla="*/ 1453036 w 1874950"/>
                <a:gd name="connsiteY86" fmla="*/ 812588 h 1691232"/>
                <a:gd name="connsiteX87" fmla="*/ 1510186 w 1874950"/>
                <a:gd name="connsiteY87" fmla="*/ 779251 h 1691232"/>
                <a:gd name="connsiteX88" fmla="*/ 1476849 w 1874950"/>
                <a:gd name="connsiteY88" fmla="*/ 745913 h 1691232"/>
                <a:gd name="connsiteX89" fmla="*/ 1481611 w 1874950"/>
                <a:gd name="connsiteY89" fmla="*/ 722101 h 1691232"/>
                <a:gd name="connsiteX90" fmla="*/ 1572099 w 1874950"/>
                <a:gd name="connsiteY90" fmla="*/ 760201 h 1691232"/>
                <a:gd name="connsiteX91" fmla="*/ 1624486 w 1874950"/>
                <a:gd name="connsiteY91" fmla="*/ 693526 h 1691232"/>
                <a:gd name="connsiteX92" fmla="*/ 1614961 w 1874950"/>
                <a:gd name="connsiteY92" fmla="*/ 550651 h 1691232"/>
                <a:gd name="connsiteX93" fmla="*/ 1610199 w 1874950"/>
                <a:gd name="connsiteY93" fmla="*/ 412538 h 1691232"/>
                <a:gd name="connsiteX0" fmla="*/ 1610199 w 1880150"/>
                <a:gd name="connsiteY0" fmla="*/ 412538 h 1691232"/>
                <a:gd name="connsiteX1" fmla="*/ 1567336 w 1880150"/>
                <a:gd name="connsiteY1" fmla="*/ 369676 h 1691232"/>
                <a:gd name="connsiteX2" fmla="*/ 1467324 w 1880150"/>
                <a:gd name="connsiteY2" fmla="*/ 345863 h 1691232"/>
                <a:gd name="connsiteX3" fmla="*/ 1419699 w 1880150"/>
                <a:gd name="connsiteY3" fmla="*/ 317288 h 1691232"/>
                <a:gd name="connsiteX4" fmla="*/ 1367311 w 1880150"/>
                <a:gd name="connsiteY4" fmla="*/ 160126 h 1691232"/>
                <a:gd name="connsiteX5" fmla="*/ 1338736 w 1880150"/>
                <a:gd name="connsiteY5" fmla="*/ 12488 h 1691232"/>
                <a:gd name="connsiteX6" fmla="*/ 1267299 w 1880150"/>
                <a:gd name="connsiteY6" fmla="*/ 12488 h 1691232"/>
                <a:gd name="connsiteX7" fmla="*/ 1214911 w 1880150"/>
                <a:gd name="connsiteY7" fmla="*/ 50588 h 1691232"/>
                <a:gd name="connsiteX8" fmla="*/ 1214911 w 1880150"/>
                <a:gd name="connsiteY8" fmla="*/ 155363 h 1691232"/>
                <a:gd name="connsiteX9" fmla="*/ 1186336 w 1880150"/>
                <a:gd name="connsiteY9" fmla="*/ 183938 h 1691232"/>
                <a:gd name="connsiteX10" fmla="*/ 1176811 w 1880150"/>
                <a:gd name="connsiteY10" fmla="*/ 255376 h 1691232"/>
                <a:gd name="connsiteX11" fmla="*/ 1114899 w 1880150"/>
                <a:gd name="connsiteY11" fmla="*/ 298238 h 1691232"/>
                <a:gd name="connsiteX12" fmla="*/ 1005361 w 1880150"/>
                <a:gd name="connsiteY12" fmla="*/ 312526 h 1691232"/>
                <a:gd name="connsiteX13" fmla="*/ 962499 w 1880150"/>
                <a:gd name="connsiteY13" fmla="*/ 355388 h 1691232"/>
                <a:gd name="connsiteX14" fmla="*/ 838674 w 1880150"/>
                <a:gd name="connsiteY14" fmla="*/ 355388 h 1691232"/>
                <a:gd name="connsiteX15" fmla="*/ 781524 w 1880150"/>
                <a:gd name="connsiteY15" fmla="*/ 426826 h 1691232"/>
                <a:gd name="connsiteX16" fmla="*/ 781524 w 1880150"/>
                <a:gd name="connsiteY16" fmla="*/ 460163 h 1691232"/>
                <a:gd name="connsiteX17" fmla="*/ 743424 w 1880150"/>
                <a:gd name="connsiteY17" fmla="*/ 483976 h 1691232"/>
                <a:gd name="connsiteX18" fmla="*/ 671986 w 1880150"/>
                <a:gd name="connsiteY18" fmla="*/ 417301 h 1691232"/>
                <a:gd name="connsiteX19" fmla="*/ 519586 w 1880150"/>
                <a:gd name="connsiteY19" fmla="*/ 412538 h 1691232"/>
                <a:gd name="connsiteX20" fmla="*/ 457674 w 1880150"/>
                <a:gd name="connsiteY20" fmla="*/ 431588 h 1691232"/>
                <a:gd name="connsiteX21" fmla="*/ 419574 w 1880150"/>
                <a:gd name="connsiteY21" fmla="*/ 417301 h 1691232"/>
                <a:gd name="connsiteX22" fmla="*/ 400524 w 1880150"/>
                <a:gd name="connsiteY22" fmla="*/ 355388 h 1691232"/>
                <a:gd name="connsiteX23" fmla="*/ 333849 w 1880150"/>
                <a:gd name="connsiteY23" fmla="*/ 303001 h 1691232"/>
                <a:gd name="connsiteX24" fmla="*/ 286224 w 1880150"/>
                <a:gd name="connsiteY24" fmla="*/ 236326 h 1691232"/>
                <a:gd name="connsiteX25" fmla="*/ 143349 w 1880150"/>
                <a:gd name="connsiteY25" fmla="*/ 255376 h 1691232"/>
                <a:gd name="connsiteX26" fmla="*/ 124299 w 1880150"/>
                <a:gd name="connsiteY26" fmla="*/ 331576 h 1691232"/>
                <a:gd name="connsiteX27" fmla="*/ 110011 w 1880150"/>
                <a:gd name="connsiteY27" fmla="*/ 364913 h 1691232"/>
                <a:gd name="connsiteX28" fmla="*/ 133824 w 1880150"/>
                <a:gd name="connsiteY28" fmla="*/ 412538 h 1691232"/>
                <a:gd name="connsiteX29" fmla="*/ 81436 w 1880150"/>
                <a:gd name="connsiteY29" fmla="*/ 450638 h 1691232"/>
                <a:gd name="connsiteX30" fmla="*/ 33811 w 1880150"/>
                <a:gd name="connsiteY30" fmla="*/ 445876 h 1691232"/>
                <a:gd name="connsiteX31" fmla="*/ 33811 w 1880150"/>
                <a:gd name="connsiteY31" fmla="*/ 517313 h 1691232"/>
                <a:gd name="connsiteX32" fmla="*/ 474 w 1880150"/>
                <a:gd name="connsiteY32" fmla="*/ 622088 h 1691232"/>
                <a:gd name="connsiteX33" fmla="*/ 62386 w 1880150"/>
                <a:gd name="connsiteY33" fmla="*/ 698288 h 1691232"/>
                <a:gd name="connsiteX34" fmla="*/ 111977 w 1880150"/>
                <a:gd name="connsiteY34" fmla="*/ 678550 h 1691232"/>
                <a:gd name="connsiteX35" fmla="*/ 112334 w 1880150"/>
                <a:gd name="connsiteY35" fmla="*/ 748809 h 1691232"/>
                <a:gd name="connsiteX36" fmla="*/ 167161 w 1880150"/>
                <a:gd name="connsiteY36" fmla="*/ 779251 h 1691232"/>
                <a:gd name="connsiteX37" fmla="*/ 236159 w 1880150"/>
                <a:gd name="connsiteY37" fmla="*/ 789463 h 1691232"/>
                <a:gd name="connsiteX38" fmla="*/ 271462 w 1880150"/>
                <a:gd name="connsiteY38" fmla="*/ 845434 h 1691232"/>
                <a:gd name="connsiteX39" fmla="*/ 270869 w 1880150"/>
                <a:gd name="connsiteY39" fmla="*/ 890506 h 1691232"/>
                <a:gd name="connsiteX40" fmla="*/ 295393 w 1880150"/>
                <a:gd name="connsiteY40" fmla="*/ 929981 h 1691232"/>
                <a:gd name="connsiteX41" fmla="*/ 341051 w 1880150"/>
                <a:gd name="connsiteY41" fmla="*/ 968573 h 1691232"/>
                <a:gd name="connsiteX42" fmla="*/ 426184 w 1880150"/>
                <a:gd name="connsiteY42" fmla="*/ 1022825 h 1691232"/>
                <a:gd name="connsiteX43" fmla="*/ 461961 w 1880150"/>
                <a:gd name="connsiteY43" fmla="*/ 1093918 h 1691232"/>
                <a:gd name="connsiteX44" fmla="*/ 441064 w 1880150"/>
                <a:gd name="connsiteY44" fmla="*/ 1163491 h 1691232"/>
                <a:gd name="connsiteX45" fmla="*/ 519111 w 1880150"/>
                <a:gd name="connsiteY45" fmla="*/ 1219954 h 1691232"/>
                <a:gd name="connsiteX46" fmla="*/ 591143 w 1880150"/>
                <a:gd name="connsiteY46" fmla="*/ 1252948 h 1691232"/>
                <a:gd name="connsiteX47" fmla="*/ 571974 w 1880150"/>
                <a:gd name="connsiteY47" fmla="*/ 1312651 h 1691232"/>
                <a:gd name="connsiteX48" fmla="*/ 662461 w 1880150"/>
                <a:gd name="connsiteY48" fmla="*/ 1465051 h 1691232"/>
                <a:gd name="connsiteX49" fmla="*/ 755271 w 1880150"/>
                <a:gd name="connsiteY49" fmla="*/ 1538205 h 1691232"/>
                <a:gd name="connsiteX50" fmla="*/ 805336 w 1880150"/>
                <a:gd name="connsiteY50" fmla="*/ 1488863 h 1691232"/>
                <a:gd name="connsiteX51" fmla="*/ 869926 w 1880150"/>
                <a:gd name="connsiteY51" fmla="*/ 1516260 h 1691232"/>
                <a:gd name="connsiteX52" fmla="*/ 924399 w 1880150"/>
                <a:gd name="connsiteY52" fmla="*/ 1484101 h 1691232"/>
                <a:gd name="connsiteX53" fmla="*/ 941246 w 1880150"/>
                <a:gd name="connsiteY53" fmla="*/ 1441925 h 1691232"/>
                <a:gd name="connsiteX54" fmla="*/ 1005123 w 1880150"/>
                <a:gd name="connsiteY54" fmla="*/ 1528337 h 1691232"/>
                <a:gd name="connsiteX55" fmla="*/ 1050190 w 1880150"/>
                <a:gd name="connsiteY55" fmla="*/ 1599431 h 1691232"/>
                <a:gd name="connsiteX56" fmla="*/ 1120136 w 1880150"/>
                <a:gd name="connsiteY56" fmla="*/ 1690950 h 1691232"/>
                <a:gd name="connsiteX57" fmla="*/ 1151034 w 1880150"/>
                <a:gd name="connsiteY57" fmla="*/ 1627859 h 1691232"/>
                <a:gd name="connsiteX58" fmla="*/ 1181693 w 1880150"/>
                <a:gd name="connsiteY58" fmla="*/ 1621379 h 1691232"/>
                <a:gd name="connsiteX59" fmla="*/ 1224792 w 1880150"/>
                <a:gd name="connsiteY59" fmla="*/ 1650642 h 1691232"/>
                <a:gd name="connsiteX60" fmla="*/ 1258367 w 1880150"/>
                <a:gd name="connsiteY60" fmla="*/ 1609988 h 1691232"/>
                <a:gd name="connsiteX61" fmla="*/ 1277188 w 1880150"/>
                <a:gd name="connsiteY61" fmla="*/ 1614605 h 1691232"/>
                <a:gd name="connsiteX62" fmla="*/ 1311230 w 1880150"/>
                <a:gd name="connsiteY62" fmla="*/ 1681082 h 1691232"/>
                <a:gd name="connsiteX63" fmla="*/ 1367786 w 1880150"/>
                <a:gd name="connsiteY63" fmla="*/ 1657613 h 1691232"/>
                <a:gd name="connsiteX64" fmla="*/ 1419818 w 1880150"/>
                <a:gd name="connsiteY64" fmla="*/ 1601492 h 1691232"/>
                <a:gd name="connsiteX65" fmla="*/ 1470595 w 1880150"/>
                <a:gd name="connsiteY65" fmla="*/ 1584949 h 1691232"/>
                <a:gd name="connsiteX66" fmla="*/ 1488274 w 1880150"/>
                <a:gd name="connsiteY66" fmla="*/ 1640771 h 1691232"/>
                <a:gd name="connsiteX67" fmla="*/ 1558169 w 1880150"/>
                <a:gd name="connsiteY67" fmla="*/ 1615093 h 1691232"/>
                <a:gd name="connsiteX68" fmla="*/ 1588947 w 1880150"/>
                <a:gd name="connsiteY68" fmla="*/ 1528337 h 1691232"/>
                <a:gd name="connsiteX69" fmla="*/ 1670383 w 1880150"/>
                <a:gd name="connsiteY69" fmla="*/ 1438195 h 1691232"/>
                <a:gd name="connsiteX70" fmla="*/ 1714974 w 1880150"/>
                <a:gd name="connsiteY70" fmla="*/ 1407065 h 1691232"/>
                <a:gd name="connsiteX71" fmla="*/ 1743343 w 1880150"/>
                <a:gd name="connsiteY71" fmla="*/ 1410360 h 1691232"/>
                <a:gd name="connsiteX72" fmla="*/ 1820935 w 1880150"/>
                <a:gd name="connsiteY72" fmla="*/ 1399752 h 1691232"/>
                <a:gd name="connsiteX73" fmla="*/ 1816054 w 1880150"/>
                <a:gd name="connsiteY73" fmla="*/ 1453316 h 1691232"/>
                <a:gd name="connsiteX74" fmla="*/ 1874221 w 1880150"/>
                <a:gd name="connsiteY74" fmla="*/ 1476637 h 1691232"/>
                <a:gd name="connsiteX75" fmla="*/ 1875829 w 1880150"/>
                <a:gd name="connsiteY75" fmla="*/ 1454003 h 1691232"/>
                <a:gd name="connsiteX76" fmla="*/ 1853086 w 1880150"/>
                <a:gd name="connsiteY76" fmla="*/ 1398376 h 1691232"/>
                <a:gd name="connsiteX77" fmla="*/ 1853086 w 1880150"/>
                <a:gd name="connsiteY77" fmla="*/ 1303126 h 1691232"/>
                <a:gd name="connsiteX78" fmla="*/ 1853086 w 1880150"/>
                <a:gd name="connsiteY78" fmla="*/ 1245976 h 1691232"/>
                <a:gd name="connsiteX79" fmla="*/ 1810224 w 1880150"/>
                <a:gd name="connsiteY79" fmla="*/ 1236451 h 1691232"/>
                <a:gd name="connsiteX80" fmla="*/ 1734024 w 1880150"/>
                <a:gd name="connsiteY80" fmla="*/ 1155488 h 1691232"/>
                <a:gd name="connsiteX81" fmla="*/ 1695924 w 1880150"/>
                <a:gd name="connsiteY81" fmla="*/ 974513 h 1691232"/>
                <a:gd name="connsiteX82" fmla="*/ 1643536 w 1880150"/>
                <a:gd name="connsiteY82" fmla="*/ 941176 h 1691232"/>
                <a:gd name="connsiteX83" fmla="*/ 1605436 w 1880150"/>
                <a:gd name="connsiteY83" fmla="*/ 884026 h 1691232"/>
                <a:gd name="connsiteX84" fmla="*/ 1557811 w 1880150"/>
                <a:gd name="connsiteY84" fmla="*/ 836401 h 1691232"/>
                <a:gd name="connsiteX85" fmla="*/ 1505424 w 1880150"/>
                <a:gd name="connsiteY85" fmla="*/ 817351 h 1691232"/>
                <a:gd name="connsiteX86" fmla="*/ 1453036 w 1880150"/>
                <a:gd name="connsiteY86" fmla="*/ 812588 h 1691232"/>
                <a:gd name="connsiteX87" fmla="*/ 1510186 w 1880150"/>
                <a:gd name="connsiteY87" fmla="*/ 779251 h 1691232"/>
                <a:gd name="connsiteX88" fmla="*/ 1476849 w 1880150"/>
                <a:gd name="connsiteY88" fmla="*/ 745913 h 1691232"/>
                <a:gd name="connsiteX89" fmla="*/ 1481611 w 1880150"/>
                <a:gd name="connsiteY89" fmla="*/ 722101 h 1691232"/>
                <a:gd name="connsiteX90" fmla="*/ 1572099 w 1880150"/>
                <a:gd name="connsiteY90" fmla="*/ 760201 h 1691232"/>
                <a:gd name="connsiteX91" fmla="*/ 1624486 w 1880150"/>
                <a:gd name="connsiteY91" fmla="*/ 693526 h 1691232"/>
                <a:gd name="connsiteX92" fmla="*/ 1614961 w 1880150"/>
                <a:gd name="connsiteY92" fmla="*/ 550651 h 1691232"/>
                <a:gd name="connsiteX93" fmla="*/ 1610199 w 1880150"/>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79071"/>
                <a:gd name="connsiteY0" fmla="*/ 412538 h 1691232"/>
                <a:gd name="connsiteX1" fmla="*/ 1567336 w 1879071"/>
                <a:gd name="connsiteY1" fmla="*/ 369676 h 1691232"/>
                <a:gd name="connsiteX2" fmla="*/ 1467324 w 1879071"/>
                <a:gd name="connsiteY2" fmla="*/ 345863 h 1691232"/>
                <a:gd name="connsiteX3" fmla="*/ 1419699 w 1879071"/>
                <a:gd name="connsiteY3" fmla="*/ 317288 h 1691232"/>
                <a:gd name="connsiteX4" fmla="*/ 1367311 w 1879071"/>
                <a:gd name="connsiteY4" fmla="*/ 160126 h 1691232"/>
                <a:gd name="connsiteX5" fmla="*/ 1338736 w 1879071"/>
                <a:gd name="connsiteY5" fmla="*/ 12488 h 1691232"/>
                <a:gd name="connsiteX6" fmla="*/ 1267299 w 1879071"/>
                <a:gd name="connsiteY6" fmla="*/ 12488 h 1691232"/>
                <a:gd name="connsiteX7" fmla="*/ 1214911 w 1879071"/>
                <a:gd name="connsiteY7" fmla="*/ 50588 h 1691232"/>
                <a:gd name="connsiteX8" fmla="*/ 1214911 w 1879071"/>
                <a:gd name="connsiteY8" fmla="*/ 155363 h 1691232"/>
                <a:gd name="connsiteX9" fmla="*/ 1186336 w 1879071"/>
                <a:gd name="connsiteY9" fmla="*/ 183938 h 1691232"/>
                <a:gd name="connsiteX10" fmla="*/ 1176811 w 1879071"/>
                <a:gd name="connsiteY10" fmla="*/ 255376 h 1691232"/>
                <a:gd name="connsiteX11" fmla="*/ 1114899 w 1879071"/>
                <a:gd name="connsiteY11" fmla="*/ 298238 h 1691232"/>
                <a:gd name="connsiteX12" fmla="*/ 1005361 w 1879071"/>
                <a:gd name="connsiteY12" fmla="*/ 312526 h 1691232"/>
                <a:gd name="connsiteX13" fmla="*/ 962499 w 1879071"/>
                <a:gd name="connsiteY13" fmla="*/ 355388 h 1691232"/>
                <a:gd name="connsiteX14" fmla="*/ 838674 w 1879071"/>
                <a:gd name="connsiteY14" fmla="*/ 355388 h 1691232"/>
                <a:gd name="connsiteX15" fmla="*/ 781524 w 1879071"/>
                <a:gd name="connsiteY15" fmla="*/ 426826 h 1691232"/>
                <a:gd name="connsiteX16" fmla="*/ 781524 w 1879071"/>
                <a:gd name="connsiteY16" fmla="*/ 460163 h 1691232"/>
                <a:gd name="connsiteX17" fmla="*/ 743424 w 1879071"/>
                <a:gd name="connsiteY17" fmla="*/ 483976 h 1691232"/>
                <a:gd name="connsiteX18" fmla="*/ 671986 w 1879071"/>
                <a:gd name="connsiteY18" fmla="*/ 417301 h 1691232"/>
                <a:gd name="connsiteX19" fmla="*/ 519586 w 1879071"/>
                <a:gd name="connsiteY19" fmla="*/ 412538 h 1691232"/>
                <a:gd name="connsiteX20" fmla="*/ 457674 w 1879071"/>
                <a:gd name="connsiteY20" fmla="*/ 431588 h 1691232"/>
                <a:gd name="connsiteX21" fmla="*/ 419574 w 1879071"/>
                <a:gd name="connsiteY21" fmla="*/ 417301 h 1691232"/>
                <a:gd name="connsiteX22" fmla="*/ 400524 w 1879071"/>
                <a:gd name="connsiteY22" fmla="*/ 355388 h 1691232"/>
                <a:gd name="connsiteX23" fmla="*/ 333849 w 1879071"/>
                <a:gd name="connsiteY23" fmla="*/ 303001 h 1691232"/>
                <a:gd name="connsiteX24" fmla="*/ 286224 w 1879071"/>
                <a:gd name="connsiteY24" fmla="*/ 236326 h 1691232"/>
                <a:gd name="connsiteX25" fmla="*/ 143349 w 1879071"/>
                <a:gd name="connsiteY25" fmla="*/ 255376 h 1691232"/>
                <a:gd name="connsiteX26" fmla="*/ 124299 w 1879071"/>
                <a:gd name="connsiteY26" fmla="*/ 331576 h 1691232"/>
                <a:gd name="connsiteX27" fmla="*/ 110011 w 1879071"/>
                <a:gd name="connsiteY27" fmla="*/ 364913 h 1691232"/>
                <a:gd name="connsiteX28" fmla="*/ 133824 w 1879071"/>
                <a:gd name="connsiteY28" fmla="*/ 412538 h 1691232"/>
                <a:gd name="connsiteX29" fmla="*/ 81436 w 1879071"/>
                <a:gd name="connsiteY29" fmla="*/ 450638 h 1691232"/>
                <a:gd name="connsiteX30" fmla="*/ 33811 w 1879071"/>
                <a:gd name="connsiteY30" fmla="*/ 445876 h 1691232"/>
                <a:gd name="connsiteX31" fmla="*/ 33811 w 1879071"/>
                <a:gd name="connsiteY31" fmla="*/ 517313 h 1691232"/>
                <a:gd name="connsiteX32" fmla="*/ 474 w 1879071"/>
                <a:gd name="connsiteY32" fmla="*/ 622088 h 1691232"/>
                <a:gd name="connsiteX33" fmla="*/ 62386 w 1879071"/>
                <a:gd name="connsiteY33" fmla="*/ 698288 h 1691232"/>
                <a:gd name="connsiteX34" fmla="*/ 111977 w 1879071"/>
                <a:gd name="connsiteY34" fmla="*/ 678550 h 1691232"/>
                <a:gd name="connsiteX35" fmla="*/ 112334 w 1879071"/>
                <a:gd name="connsiteY35" fmla="*/ 748809 h 1691232"/>
                <a:gd name="connsiteX36" fmla="*/ 167161 w 1879071"/>
                <a:gd name="connsiteY36" fmla="*/ 779251 h 1691232"/>
                <a:gd name="connsiteX37" fmla="*/ 236159 w 1879071"/>
                <a:gd name="connsiteY37" fmla="*/ 789463 h 1691232"/>
                <a:gd name="connsiteX38" fmla="*/ 271462 w 1879071"/>
                <a:gd name="connsiteY38" fmla="*/ 845434 h 1691232"/>
                <a:gd name="connsiteX39" fmla="*/ 270869 w 1879071"/>
                <a:gd name="connsiteY39" fmla="*/ 890506 h 1691232"/>
                <a:gd name="connsiteX40" fmla="*/ 295393 w 1879071"/>
                <a:gd name="connsiteY40" fmla="*/ 929981 h 1691232"/>
                <a:gd name="connsiteX41" fmla="*/ 341051 w 1879071"/>
                <a:gd name="connsiteY41" fmla="*/ 968573 h 1691232"/>
                <a:gd name="connsiteX42" fmla="*/ 426184 w 1879071"/>
                <a:gd name="connsiteY42" fmla="*/ 1022825 h 1691232"/>
                <a:gd name="connsiteX43" fmla="*/ 461961 w 1879071"/>
                <a:gd name="connsiteY43" fmla="*/ 1093918 h 1691232"/>
                <a:gd name="connsiteX44" fmla="*/ 441064 w 1879071"/>
                <a:gd name="connsiteY44" fmla="*/ 1163491 h 1691232"/>
                <a:gd name="connsiteX45" fmla="*/ 519111 w 1879071"/>
                <a:gd name="connsiteY45" fmla="*/ 1219954 h 1691232"/>
                <a:gd name="connsiteX46" fmla="*/ 591143 w 1879071"/>
                <a:gd name="connsiteY46" fmla="*/ 1252948 h 1691232"/>
                <a:gd name="connsiteX47" fmla="*/ 571974 w 1879071"/>
                <a:gd name="connsiteY47" fmla="*/ 1312651 h 1691232"/>
                <a:gd name="connsiteX48" fmla="*/ 662461 w 1879071"/>
                <a:gd name="connsiteY48" fmla="*/ 1465051 h 1691232"/>
                <a:gd name="connsiteX49" fmla="*/ 755271 w 1879071"/>
                <a:gd name="connsiteY49" fmla="*/ 1538205 h 1691232"/>
                <a:gd name="connsiteX50" fmla="*/ 805336 w 1879071"/>
                <a:gd name="connsiteY50" fmla="*/ 1488863 h 1691232"/>
                <a:gd name="connsiteX51" fmla="*/ 869926 w 1879071"/>
                <a:gd name="connsiteY51" fmla="*/ 1516260 h 1691232"/>
                <a:gd name="connsiteX52" fmla="*/ 924399 w 1879071"/>
                <a:gd name="connsiteY52" fmla="*/ 1484101 h 1691232"/>
                <a:gd name="connsiteX53" fmla="*/ 941246 w 1879071"/>
                <a:gd name="connsiteY53" fmla="*/ 1441925 h 1691232"/>
                <a:gd name="connsiteX54" fmla="*/ 1005123 w 1879071"/>
                <a:gd name="connsiteY54" fmla="*/ 1528337 h 1691232"/>
                <a:gd name="connsiteX55" fmla="*/ 1050190 w 1879071"/>
                <a:gd name="connsiteY55" fmla="*/ 1599431 h 1691232"/>
                <a:gd name="connsiteX56" fmla="*/ 1120136 w 1879071"/>
                <a:gd name="connsiteY56" fmla="*/ 1690950 h 1691232"/>
                <a:gd name="connsiteX57" fmla="*/ 1151034 w 1879071"/>
                <a:gd name="connsiteY57" fmla="*/ 1627859 h 1691232"/>
                <a:gd name="connsiteX58" fmla="*/ 1181693 w 1879071"/>
                <a:gd name="connsiteY58" fmla="*/ 1621379 h 1691232"/>
                <a:gd name="connsiteX59" fmla="*/ 1224792 w 1879071"/>
                <a:gd name="connsiteY59" fmla="*/ 1650642 h 1691232"/>
                <a:gd name="connsiteX60" fmla="*/ 1258367 w 1879071"/>
                <a:gd name="connsiteY60" fmla="*/ 1609988 h 1691232"/>
                <a:gd name="connsiteX61" fmla="*/ 1277188 w 1879071"/>
                <a:gd name="connsiteY61" fmla="*/ 1614605 h 1691232"/>
                <a:gd name="connsiteX62" fmla="*/ 1311230 w 1879071"/>
                <a:gd name="connsiteY62" fmla="*/ 1681082 h 1691232"/>
                <a:gd name="connsiteX63" fmla="*/ 1367786 w 1879071"/>
                <a:gd name="connsiteY63" fmla="*/ 1657613 h 1691232"/>
                <a:gd name="connsiteX64" fmla="*/ 1419818 w 1879071"/>
                <a:gd name="connsiteY64" fmla="*/ 1601492 h 1691232"/>
                <a:gd name="connsiteX65" fmla="*/ 1470595 w 1879071"/>
                <a:gd name="connsiteY65" fmla="*/ 1584949 h 1691232"/>
                <a:gd name="connsiteX66" fmla="*/ 1488274 w 1879071"/>
                <a:gd name="connsiteY66" fmla="*/ 1640771 h 1691232"/>
                <a:gd name="connsiteX67" fmla="*/ 1558169 w 1879071"/>
                <a:gd name="connsiteY67" fmla="*/ 1615093 h 1691232"/>
                <a:gd name="connsiteX68" fmla="*/ 1588947 w 1879071"/>
                <a:gd name="connsiteY68" fmla="*/ 1528337 h 1691232"/>
                <a:gd name="connsiteX69" fmla="*/ 1670383 w 1879071"/>
                <a:gd name="connsiteY69" fmla="*/ 1438195 h 1691232"/>
                <a:gd name="connsiteX70" fmla="*/ 1714974 w 1879071"/>
                <a:gd name="connsiteY70" fmla="*/ 1407065 h 1691232"/>
                <a:gd name="connsiteX71" fmla="*/ 1743343 w 1879071"/>
                <a:gd name="connsiteY71" fmla="*/ 1410360 h 1691232"/>
                <a:gd name="connsiteX72" fmla="*/ 1820935 w 1879071"/>
                <a:gd name="connsiteY72" fmla="*/ 1399752 h 1691232"/>
                <a:gd name="connsiteX73" fmla="*/ 1816054 w 1879071"/>
                <a:gd name="connsiteY73" fmla="*/ 1453316 h 1691232"/>
                <a:gd name="connsiteX74" fmla="*/ 1874221 w 1879071"/>
                <a:gd name="connsiteY74" fmla="*/ 1476637 h 1691232"/>
                <a:gd name="connsiteX75" fmla="*/ 1875829 w 1879071"/>
                <a:gd name="connsiteY75" fmla="*/ 1454003 h 1691232"/>
                <a:gd name="connsiteX76" fmla="*/ 1875051 w 1879071"/>
                <a:gd name="connsiteY76" fmla="*/ 1393269 h 1691232"/>
                <a:gd name="connsiteX77" fmla="*/ 1853086 w 1879071"/>
                <a:gd name="connsiteY77" fmla="*/ 1303126 h 1691232"/>
                <a:gd name="connsiteX78" fmla="*/ 1853086 w 1879071"/>
                <a:gd name="connsiteY78" fmla="*/ 1245976 h 1691232"/>
                <a:gd name="connsiteX79" fmla="*/ 1810224 w 1879071"/>
                <a:gd name="connsiteY79" fmla="*/ 1236451 h 1691232"/>
                <a:gd name="connsiteX80" fmla="*/ 1734024 w 1879071"/>
                <a:gd name="connsiteY80" fmla="*/ 1155488 h 1691232"/>
                <a:gd name="connsiteX81" fmla="*/ 1695924 w 1879071"/>
                <a:gd name="connsiteY81" fmla="*/ 974513 h 1691232"/>
                <a:gd name="connsiteX82" fmla="*/ 1643536 w 1879071"/>
                <a:gd name="connsiteY82" fmla="*/ 941176 h 1691232"/>
                <a:gd name="connsiteX83" fmla="*/ 1605436 w 1879071"/>
                <a:gd name="connsiteY83" fmla="*/ 884026 h 1691232"/>
                <a:gd name="connsiteX84" fmla="*/ 1557811 w 1879071"/>
                <a:gd name="connsiteY84" fmla="*/ 836401 h 1691232"/>
                <a:gd name="connsiteX85" fmla="*/ 1505424 w 1879071"/>
                <a:gd name="connsiteY85" fmla="*/ 817351 h 1691232"/>
                <a:gd name="connsiteX86" fmla="*/ 1453036 w 1879071"/>
                <a:gd name="connsiteY86" fmla="*/ 812588 h 1691232"/>
                <a:gd name="connsiteX87" fmla="*/ 1510186 w 1879071"/>
                <a:gd name="connsiteY87" fmla="*/ 779251 h 1691232"/>
                <a:gd name="connsiteX88" fmla="*/ 1476849 w 1879071"/>
                <a:gd name="connsiteY88" fmla="*/ 745913 h 1691232"/>
                <a:gd name="connsiteX89" fmla="*/ 1481611 w 1879071"/>
                <a:gd name="connsiteY89" fmla="*/ 722101 h 1691232"/>
                <a:gd name="connsiteX90" fmla="*/ 1572099 w 1879071"/>
                <a:gd name="connsiteY90" fmla="*/ 760201 h 1691232"/>
                <a:gd name="connsiteX91" fmla="*/ 1624486 w 1879071"/>
                <a:gd name="connsiteY91" fmla="*/ 693526 h 1691232"/>
                <a:gd name="connsiteX92" fmla="*/ 1614961 w 1879071"/>
                <a:gd name="connsiteY92" fmla="*/ 550651 h 1691232"/>
                <a:gd name="connsiteX93" fmla="*/ 1610199 w 1879071"/>
                <a:gd name="connsiteY93" fmla="*/ 412538 h 1691232"/>
                <a:gd name="connsiteX0" fmla="*/ 1610199 w 1881147"/>
                <a:gd name="connsiteY0" fmla="*/ 412538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10199 w 1881147"/>
                <a:gd name="connsiteY93" fmla="*/ 412538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14961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19699 w 1881147"/>
                <a:gd name="connsiteY3" fmla="*/ 317288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67311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38736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325 h 1691232"/>
                <a:gd name="connsiteX1" fmla="*/ 1567336 w 1881147"/>
                <a:gd name="connsiteY1" fmla="*/ 369676 h 1691232"/>
                <a:gd name="connsiteX2" fmla="*/ 1467324 w 1881147"/>
                <a:gd name="connsiteY2" fmla="*/ 345863 h 1691232"/>
                <a:gd name="connsiteX3" fmla="*/ 1427021 w 1881147"/>
                <a:gd name="connsiteY3" fmla="*/ 289204 h 1691232"/>
                <a:gd name="connsiteX4" fmla="*/ 1379514 w 1881147"/>
                <a:gd name="connsiteY4" fmla="*/ 160126 h 1691232"/>
                <a:gd name="connsiteX5" fmla="*/ 1351753 w 1881147"/>
                <a:gd name="connsiteY5" fmla="*/ 12488 h 1691232"/>
                <a:gd name="connsiteX6" fmla="*/ 1267299 w 1881147"/>
                <a:gd name="connsiteY6" fmla="*/ 12488 h 1691232"/>
                <a:gd name="connsiteX7" fmla="*/ 1214911 w 1881147"/>
                <a:gd name="connsiteY7" fmla="*/ 50588 h 1691232"/>
                <a:gd name="connsiteX8" fmla="*/ 1214911 w 1881147"/>
                <a:gd name="connsiteY8" fmla="*/ 155363 h 1691232"/>
                <a:gd name="connsiteX9" fmla="*/ 1186336 w 1881147"/>
                <a:gd name="connsiteY9" fmla="*/ 183938 h 1691232"/>
                <a:gd name="connsiteX10" fmla="*/ 1176811 w 1881147"/>
                <a:gd name="connsiteY10" fmla="*/ 255376 h 1691232"/>
                <a:gd name="connsiteX11" fmla="*/ 1114899 w 1881147"/>
                <a:gd name="connsiteY11" fmla="*/ 298238 h 1691232"/>
                <a:gd name="connsiteX12" fmla="*/ 1005361 w 1881147"/>
                <a:gd name="connsiteY12" fmla="*/ 312526 h 1691232"/>
                <a:gd name="connsiteX13" fmla="*/ 962499 w 1881147"/>
                <a:gd name="connsiteY13" fmla="*/ 355388 h 1691232"/>
                <a:gd name="connsiteX14" fmla="*/ 838674 w 1881147"/>
                <a:gd name="connsiteY14" fmla="*/ 355388 h 1691232"/>
                <a:gd name="connsiteX15" fmla="*/ 781524 w 1881147"/>
                <a:gd name="connsiteY15" fmla="*/ 426826 h 1691232"/>
                <a:gd name="connsiteX16" fmla="*/ 781524 w 1881147"/>
                <a:gd name="connsiteY16" fmla="*/ 460163 h 1691232"/>
                <a:gd name="connsiteX17" fmla="*/ 743424 w 1881147"/>
                <a:gd name="connsiteY17" fmla="*/ 483976 h 1691232"/>
                <a:gd name="connsiteX18" fmla="*/ 671986 w 1881147"/>
                <a:gd name="connsiteY18" fmla="*/ 417301 h 1691232"/>
                <a:gd name="connsiteX19" fmla="*/ 519586 w 1881147"/>
                <a:gd name="connsiteY19" fmla="*/ 412538 h 1691232"/>
                <a:gd name="connsiteX20" fmla="*/ 457674 w 1881147"/>
                <a:gd name="connsiteY20" fmla="*/ 431588 h 1691232"/>
                <a:gd name="connsiteX21" fmla="*/ 419574 w 1881147"/>
                <a:gd name="connsiteY21" fmla="*/ 417301 h 1691232"/>
                <a:gd name="connsiteX22" fmla="*/ 400524 w 1881147"/>
                <a:gd name="connsiteY22" fmla="*/ 355388 h 1691232"/>
                <a:gd name="connsiteX23" fmla="*/ 333849 w 1881147"/>
                <a:gd name="connsiteY23" fmla="*/ 303001 h 1691232"/>
                <a:gd name="connsiteX24" fmla="*/ 286224 w 1881147"/>
                <a:gd name="connsiteY24" fmla="*/ 236326 h 1691232"/>
                <a:gd name="connsiteX25" fmla="*/ 143349 w 1881147"/>
                <a:gd name="connsiteY25" fmla="*/ 255376 h 1691232"/>
                <a:gd name="connsiteX26" fmla="*/ 124299 w 1881147"/>
                <a:gd name="connsiteY26" fmla="*/ 331576 h 1691232"/>
                <a:gd name="connsiteX27" fmla="*/ 110011 w 1881147"/>
                <a:gd name="connsiteY27" fmla="*/ 364913 h 1691232"/>
                <a:gd name="connsiteX28" fmla="*/ 133824 w 1881147"/>
                <a:gd name="connsiteY28" fmla="*/ 412538 h 1691232"/>
                <a:gd name="connsiteX29" fmla="*/ 81436 w 1881147"/>
                <a:gd name="connsiteY29" fmla="*/ 450638 h 1691232"/>
                <a:gd name="connsiteX30" fmla="*/ 33811 w 1881147"/>
                <a:gd name="connsiteY30" fmla="*/ 445876 h 1691232"/>
                <a:gd name="connsiteX31" fmla="*/ 33811 w 1881147"/>
                <a:gd name="connsiteY31" fmla="*/ 517313 h 1691232"/>
                <a:gd name="connsiteX32" fmla="*/ 474 w 1881147"/>
                <a:gd name="connsiteY32" fmla="*/ 622088 h 1691232"/>
                <a:gd name="connsiteX33" fmla="*/ 62386 w 1881147"/>
                <a:gd name="connsiteY33" fmla="*/ 698288 h 1691232"/>
                <a:gd name="connsiteX34" fmla="*/ 111977 w 1881147"/>
                <a:gd name="connsiteY34" fmla="*/ 678550 h 1691232"/>
                <a:gd name="connsiteX35" fmla="*/ 112334 w 1881147"/>
                <a:gd name="connsiteY35" fmla="*/ 748809 h 1691232"/>
                <a:gd name="connsiteX36" fmla="*/ 167161 w 1881147"/>
                <a:gd name="connsiteY36" fmla="*/ 779251 h 1691232"/>
                <a:gd name="connsiteX37" fmla="*/ 236159 w 1881147"/>
                <a:gd name="connsiteY37" fmla="*/ 789463 h 1691232"/>
                <a:gd name="connsiteX38" fmla="*/ 271462 w 1881147"/>
                <a:gd name="connsiteY38" fmla="*/ 845434 h 1691232"/>
                <a:gd name="connsiteX39" fmla="*/ 270869 w 1881147"/>
                <a:gd name="connsiteY39" fmla="*/ 890506 h 1691232"/>
                <a:gd name="connsiteX40" fmla="*/ 295393 w 1881147"/>
                <a:gd name="connsiteY40" fmla="*/ 929981 h 1691232"/>
                <a:gd name="connsiteX41" fmla="*/ 341051 w 1881147"/>
                <a:gd name="connsiteY41" fmla="*/ 968573 h 1691232"/>
                <a:gd name="connsiteX42" fmla="*/ 426184 w 1881147"/>
                <a:gd name="connsiteY42" fmla="*/ 1022825 h 1691232"/>
                <a:gd name="connsiteX43" fmla="*/ 461961 w 1881147"/>
                <a:gd name="connsiteY43" fmla="*/ 1093918 h 1691232"/>
                <a:gd name="connsiteX44" fmla="*/ 441064 w 1881147"/>
                <a:gd name="connsiteY44" fmla="*/ 1163491 h 1691232"/>
                <a:gd name="connsiteX45" fmla="*/ 519111 w 1881147"/>
                <a:gd name="connsiteY45" fmla="*/ 1219954 h 1691232"/>
                <a:gd name="connsiteX46" fmla="*/ 591143 w 1881147"/>
                <a:gd name="connsiteY46" fmla="*/ 1252948 h 1691232"/>
                <a:gd name="connsiteX47" fmla="*/ 571974 w 1881147"/>
                <a:gd name="connsiteY47" fmla="*/ 1312651 h 1691232"/>
                <a:gd name="connsiteX48" fmla="*/ 662461 w 1881147"/>
                <a:gd name="connsiteY48" fmla="*/ 1465051 h 1691232"/>
                <a:gd name="connsiteX49" fmla="*/ 755271 w 1881147"/>
                <a:gd name="connsiteY49" fmla="*/ 1538205 h 1691232"/>
                <a:gd name="connsiteX50" fmla="*/ 805336 w 1881147"/>
                <a:gd name="connsiteY50" fmla="*/ 1488863 h 1691232"/>
                <a:gd name="connsiteX51" fmla="*/ 869926 w 1881147"/>
                <a:gd name="connsiteY51" fmla="*/ 1516260 h 1691232"/>
                <a:gd name="connsiteX52" fmla="*/ 924399 w 1881147"/>
                <a:gd name="connsiteY52" fmla="*/ 1484101 h 1691232"/>
                <a:gd name="connsiteX53" fmla="*/ 941246 w 1881147"/>
                <a:gd name="connsiteY53" fmla="*/ 1441925 h 1691232"/>
                <a:gd name="connsiteX54" fmla="*/ 1005123 w 1881147"/>
                <a:gd name="connsiteY54" fmla="*/ 1528337 h 1691232"/>
                <a:gd name="connsiteX55" fmla="*/ 1050190 w 1881147"/>
                <a:gd name="connsiteY55" fmla="*/ 1599431 h 1691232"/>
                <a:gd name="connsiteX56" fmla="*/ 1120136 w 1881147"/>
                <a:gd name="connsiteY56" fmla="*/ 1690950 h 1691232"/>
                <a:gd name="connsiteX57" fmla="*/ 1151034 w 1881147"/>
                <a:gd name="connsiteY57" fmla="*/ 1627859 h 1691232"/>
                <a:gd name="connsiteX58" fmla="*/ 1181693 w 1881147"/>
                <a:gd name="connsiteY58" fmla="*/ 1621379 h 1691232"/>
                <a:gd name="connsiteX59" fmla="*/ 1224792 w 1881147"/>
                <a:gd name="connsiteY59" fmla="*/ 1650642 h 1691232"/>
                <a:gd name="connsiteX60" fmla="*/ 1258367 w 1881147"/>
                <a:gd name="connsiteY60" fmla="*/ 1609988 h 1691232"/>
                <a:gd name="connsiteX61" fmla="*/ 1277188 w 1881147"/>
                <a:gd name="connsiteY61" fmla="*/ 1614605 h 1691232"/>
                <a:gd name="connsiteX62" fmla="*/ 1311230 w 1881147"/>
                <a:gd name="connsiteY62" fmla="*/ 1681082 h 1691232"/>
                <a:gd name="connsiteX63" fmla="*/ 1367786 w 1881147"/>
                <a:gd name="connsiteY63" fmla="*/ 1657613 h 1691232"/>
                <a:gd name="connsiteX64" fmla="*/ 1419818 w 1881147"/>
                <a:gd name="connsiteY64" fmla="*/ 1601492 h 1691232"/>
                <a:gd name="connsiteX65" fmla="*/ 1470595 w 1881147"/>
                <a:gd name="connsiteY65" fmla="*/ 1584949 h 1691232"/>
                <a:gd name="connsiteX66" fmla="*/ 1488274 w 1881147"/>
                <a:gd name="connsiteY66" fmla="*/ 1640771 h 1691232"/>
                <a:gd name="connsiteX67" fmla="*/ 1558169 w 1881147"/>
                <a:gd name="connsiteY67" fmla="*/ 1615093 h 1691232"/>
                <a:gd name="connsiteX68" fmla="*/ 1588947 w 1881147"/>
                <a:gd name="connsiteY68" fmla="*/ 1528337 h 1691232"/>
                <a:gd name="connsiteX69" fmla="*/ 1670383 w 1881147"/>
                <a:gd name="connsiteY69" fmla="*/ 1438195 h 1691232"/>
                <a:gd name="connsiteX70" fmla="*/ 1714974 w 1881147"/>
                <a:gd name="connsiteY70" fmla="*/ 1407065 h 1691232"/>
                <a:gd name="connsiteX71" fmla="*/ 1743343 w 1881147"/>
                <a:gd name="connsiteY71" fmla="*/ 1410360 h 1691232"/>
                <a:gd name="connsiteX72" fmla="*/ 1820935 w 1881147"/>
                <a:gd name="connsiteY72" fmla="*/ 1399752 h 1691232"/>
                <a:gd name="connsiteX73" fmla="*/ 1816054 w 1881147"/>
                <a:gd name="connsiteY73" fmla="*/ 1453316 h 1691232"/>
                <a:gd name="connsiteX74" fmla="*/ 1874221 w 1881147"/>
                <a:gd name="connsiteY74" fmla="*/ 1476637 h 1691232"/>
                <a:gd name="connsiteX75" fmla="*/ 1875829 w 1881147"/>
                <a:gd name="connsiteY75" fmla="*/ 1454003 h 1691232"/>
                <a:gd name="connsiteX76" fmla="*/ 1875051 w 1881147"/>
                <a:gd name="connsiteY76" fmla="*/ 1393269 h 1691232"/>
                <a:gd name="connsiteX77" fmla="*/ 1853086 w 1881147"/>
                <a:gd name="connsiteY77" fmla="*/ 1303126 h 1691232"/>
                <a:gd name="connsiteX78" fmla="*/ 1853086 w 1881147"/>
                <a:gd name="connsiteY78" fmla="*/ 1245976 h 1691232"/>
                <a:gd name="connsiteX79" fmla="*/ 1810224 w 1881147"/>
                <a:gd name="connsiteY79" fmla="*/ 1236451 h 1691232"/>
                <a:gd name="connsiteX80" fmla="*/ 1734024 w 1881147"/>
                <a:gd name="connsiteY80" fmla="*/ 1155488 h 1691232"/>
                <a:gd name="connsiteX81" fmla="*/ 1695924 w 1881147"/>
                <a:gd name="connsiteY81" fmla="*/ 974513 h 1691232"/>
                <a:gd name="connsiteX82" fmla="*/ 1643536 w 1881147"/>
                <a:gd name="connsiteY82" fmla="*/ 941176 h 1691232"/>
                <a:gd name="connsiteX83" fmla="*/ 1605436 w 1881147"/>
                <a:gd name="connsiteY83" fmla="*/ 884026 h 1691232"/>
                <a:gd name="connsiteX84" fmla="*/ 1557811 w 1881147"/>
                <a:gd name="connsiteY84" fmla="*/ 836401 h 1691232"/>
                <a:gd name="connsiteX85" fmla="*/ 1505424 w 1881147"/>
                <a:gd name="connsiteY85" fmla="*/ 817351 h 1691232"/>
                <a:gd name="connsiteX86" fmla="*/ 1453036 w 1881147"/>
                <a:gd name="connsiteY86" fmla="*/ 812588 h 1691232"/>
                <a:gd name="connsiteX87" fmla="*/ 1510186 w 1881147"/>
                <a:gd name="connsiteY87" fmla="*/ 779251 h 1691232"/>
                <a:gd name="connsiteX88" fmla="*/ 1476849 w 1881147"/>
                <a:gd name="connsiteY88" fmla="*/ 745913 h 1691232"/>
                <a:gd name="connsiteX89" fmla="*/ 1481611 w 1881147"/>
                <a:gd name="connsiteY89" fmla="*/ 722101 h 1691232"/>
                <a:gd name="connsiteX90" fmla="*/ 1572099 w 1881147"/>
                <a:gd name="connsiteY90" fmla="*/ 760201 h 1691232"/>
                <a:gd name="connsiteX91" fmla="*/ 1624486 w 1881147"/>
                <a:gd name="connsiteY91" fmla="*/ 693526 h 1691232"/>
                <a:gd name="connsiteX92" fmla="*/ 1622283 w 1881147"/>
                <a:gd name="connsiteY92" fmla="*/ 550651 h 1691232"/>
                <a:gd name="connsiteX93" fmla="*/ 1639486 w 1881147"/>
                <a:gd name="connsiteY93" fmla="*/ 402325 h 1691232"/>
                <a:gd name="connsiteX0" fmla="*/ 1639486 w 1881147"/>
                <a:gd name="connsiteY0" fmla="*/ 402822 h 1691729"/>
                <a:gd name="connsiteX1" fmla="*/ 1567336 w 1881147"/>
                <a:gd name="connsiteY1" fmla="*/ 370173 h 1691729"/>
                <a:gd name="connsiteX2" fmla="*/ 1467324 w 1881147"/>
                <a:gd name="connsiteY2" fmla="*/ 346360 h 1691729"/>
                <a:gd name="connsiteX3" fmla="*/ 1427021 w 1881147"/>
                <a:gd name="connsiteY3" fmla="*/ 289701 h 1691729"/>
                <a:gd name="connsiteX4" fmla="*/ 1395785 w 1881147"/>
                <a:gd name="connsiteY4" fmla="*/ 167431 h 1691729"/>
                <a:gd name="connsiteX5" fmla="*/ 1351753 w 1881147"/>
                <a:gd name="connsiteY5" fmla="*/ 12985 h 1691729"/>
                <a:gd name="connsiteX6" fmla="*/ 1267299 w 1881147"/>
                <a:gd name="connsiteY6" fmla="*/ 12985 h 1691729"/>
                <a:gd name="connsiteX7" fmla="*/ 1214911 w 1881147"/>
                <a:gd name="connsiteY7" fmla="*/ 51085 h 1691729"/>
                <a:gd name="connsiteX8" fmla="*/ 1214911 w 1881147"/>
                <a:gd name="connsiteY8" fmla="*/ 155860 h 1691729"/>
                <a:gd name="connsiteX9" fmla="*/ 1186336 w 1881147"/>
                <a:gd name="connsiteY9" fmla="*/ 184435 h 1691729"/>
                <a:gd name="connsiteX10" fmla="*/ 1176811 w 1881147"/>
                <a:gd name="connsiteY10" fmla="*/ 255873 h 1691729"/>
                <a:gd name="connsiteX11" fmla="*/ 1114899 w 1881147"/>
                <a:gd name="connsiteY11" fmla="*/ 298735 h 1691729"/>
                <a:gd name="connsiteX12" fmla="*/ 1005361 w 1881147"/>
                <a:gd name="connsiteY12" fmla="*/ 313023 h 1691729"/>
                <a:gd name="connsiteX13" fmla="*/ 962499 w 1881147"/>
                <a:gd name="connsiteY13" fmla="*/ 355885 h 1691729"/>
                <a:gd name="connsiteX14" fmla="*/ 838674 w 1881147"/>
                <a:gd name="connsiteY14" fmla="*/ 355885 h 1691729"/>
                <a:gd name="connsiteX15" fmla="*/ 781524 w 1881147"/>
                <a:gd name="connsiteY15" fmla="*/ 427323 h 1691729"/>
                <a:gd name="connsiteX16" fmla="*/ 781524 w 1881147"/>
                <a:gd name="connsiteY16" fmla="*/ 460660 h 1691729"/>
                <a:gd name="connsiteX17" fmla="*/ 743424 w 1881147"/>
                <a:gd name="connsiteY17" fmla="*/ 484473 h 1691729"/>
                <a:gd name="connsiteX18" fmla="*/ 671986 w 1881147"/>
                <a:gd name="connsiteY18" fmla="*/ 417798 h 1691729"/>
                <a:gd name="connsiteX19" fmla="*/ 519586 w 1881147"/>
                <a:gd name="connsiteY19" fmla="*/ 413035 h 1691729"/>
                <a:gd name="connsiteX20" fmla="*/ 457674 w 1881147"/>
                <a:gd name="connsiteY20" fmla="*/ 432085 h 1691729"/>
                <a:gd name="connsiteX21" fmla="*/ 419574 w 1881147"/>
                <a:gd name="connsiteY21" fmla="*/ 417798 h 1691729"/>
                <a:gd name="connsiteX22" fmla="*/ 400524 w 1881147"/>
                <a:gd name="connsiteY22" fmla="*/ 355885 h 1691729"/>
                <a:gd name="connsiteX23" fmla="*/ 333849 w 1881147"/>
                <a:gd name="connsiteY23" fmla="*/ 303498 h 1691729"/>
                <a:gd name="connsiteX24" fmla="*/ 286224 w 1881147"/>
                <a:gd name="connsiteY24" fmla="*/ 236823 h 1691729"/>
                <a:gd name="connsiteX25" fmla="*/ 143349 w 1881147"/>
                <a:gd name="connsiteY25" fmla="*/ 255873 h 1691729"/>
                <a:gd name="connsiteX26" fmla="*/ 124299 w 1881147"/>
                <a:gd name="connsiteY26" fmla="*/ 332073 h 1691729"/>
                <a:gd name="connsiteX27" fmla="*/ 110011 w 1881147"/>
                <a:gd name="connsiteY27" fmla="*/ 365410 h 1691729"/>
                <a:gd name="connsiteX28" fmla="*/ 133824 w 1881147"/>
                <a:gd name="connsiteY28" fmla="*/ 413035 h 1691729"/>
                <a:gd name="connsiteX29" fmla="*/ 81436 w 1881147"/>
                <a:gd name="connsiteY29" fmla="*/ 451135 h 1691729"/>
                <a:gd name="connsiteX30" fmla="*/ 33811 w 1881147"/>
                <a:gd name="connsiteY30" fmla="*/ 446373 h 1691729"/>
                <a:gd name="connsiteX31" fmla="*/ 33811 w 1881147"/>
                <a:gd name="connsiteY31" fmla="*/ 517810 h 1691729"/>
                <a:gd name="connsiteX32" fmla="*/ 474 w 1881147"/>
                <a:gd name="connsiteY32" fmla="*/ 622585 h 1691729"/>
                <a:gd name="connsiteX33" fmla="*/ 62386 w 1881147"/>
                <a:gd name="connsiteY33" fmla="*/ 698785 h 1691729"/>
                <a:gd name="connsiteX34" fmla="*/ 111977 w 1881147"/>
                <a:gd name="connsiteY34" fmla="*/ 679047 h 1691729"/>
                <a:gd name="connsiteX35" fmla="*/ 112334 w 1881147"/>
                <a:gd name="connsiteY35" fmla="*/ 749306 h 1691729"/>
                <a:gd name="connsiteX36" fmla="*/ 167161 w 1881147"/>
                <a:gd name="connsiteY36" fmla="*/ 779748 h 1691729"/>
                <a:gd name="connsiteX37" fmla="*/ 236159 w 1881147"/>
                <a:gd name="connsiteY37" fmla="*/ 789960 h 1691729"/>
                <a:gd name="connsiteX38" fmla="*/ 271462 w 1881147"/>
                <a:gd name="connsiteY38" fmla="*/ 845931 h 1691729"/>
                <a:gd name="connsiteX39" fmla="*/ 270869 w 1881147"/>
                <a:gd name="connsiteY39" fmla="*/ 891003 h 1691729"/>
                <a:gd name="connsiteX40" fmla="*/ 295393 w 1881147"/>
                <a:gd name="connsiteY40" fmla="*/ 930478 h 1691729"/>
                <a:gd name="connsiteX41" fmla="*/ 341051 w 1881147"/>
                <a:gd name="connsiteY41" fmla="*/ 969070 h 1691729"/>
                <a:gd name="connsiteX42" fmla="*/ 426184 w 1881147"/>
                <a:gd name="connsiteY42" fmla="*/ 1023322 h 1691729"/>
                <a:gd name="connsiteX43" fmla="*/ 461961 w 1881147"/>
                <a:gd name="connsiteY43" fmla="*/ 1094415 h 1691729"/>
                <a:gd name="connsiteX44" fmla="*/ 441064 w 1881147"/>
                <a:gd name="connsiteY44" fmla="*/ 1163988 h 1691729"/>
                <a:gd name="connsiteX45" fmla="*/ 519111 w 1881147"/>
                <a:gd name="connsiteY45" fmla="*/ 1220451 h 1691729"/>
                <a:gd name="connsiteX46" fmla="*/ 591143 w 1881147"/>
                <a:gd name="connsiteY46" fmla="*/ 1253445 h 1691729"/>
                <a:gd name="connsiteX47" fmla="*/ 571974 w 1881147"/>
                <a:gd name="connsiteY47" fmla="*/ 1313148 h 1691729"/>
                <a:gd name="connsiteX48" fmla="*/ 662461 w 1881147"/>
                <a:gd name="connsiteY48" fmla="*/ 1465548 h 1691729"/>
                <a:gd name="connsiteX49" fmla="*/ 755271 w 1881147"/>
                <a:gd name="connsiteY49" fmla="*/ 1538702 h 1691729"/>
                <a:gd name="connsiteX50" fmla="*/ 805336 w 1881147"/>
                <a:gd name="connsiteY50" fmla="*/ 1489360 h 1691729"/>
                <a:gd name="connsiteX51" fmla="*/ 869926 w 1881147"/>
                <a:gd name="connsiteY51" fmla="*/ 1516757 h 1691729"/>
                <a:gd name="connsiteX52" fmla="*/ 924399 w 1881147"/>
                <a:gd name="connsiteY52" fmla="*/ 1484598 h 1691729"/>
                <a:gd name="connsiteX53" fmla="*/ 941246 w 1881147"/>
                <a:gd name="connsiteY53" fmla="*/ 1442422 h 1691729"/>
                <a:gd name="connsiteX54" fmla="*/ 1005123 w 1881147"/>
                <a:gd name="connsiteY54" fmla="*/ 1528834 h 1691729"/>
                <a:gd name="connsiteX55" fmla="*/ 1050190 w 1881147"/>
                <a:gd name="connsiteY55" fmla="*/ 1599928 h 1691729"/>
                <a:gd name="connsiteX56" fmla="*/ 1120136 w 1881147"/>
                <a:gd name="connsiteY56" fmla="*/ 1691447 h 1691729"/>
                <a:gd name="connsiteX57" fmla="*/ 1151034 w 1881147"/>
                <a:gd name="connsiteY57" fmla="*/ 1628356 h 1691729"/>
                <a:gd name="connsiteX58" fmla="*/ 1181693 w 1881147"/>
                <a:gd name="connsiteY58" fmla="*/ 1621876 h 1691729"/>
                <a:gd name="connsiteX59" fmla="*/ 1224792 w 1881147"/>
                <a:gd name="connsiteY59" fmla="*/ 1651139 h 1691729"/>
                <a:gd name="connsiteX60" fmla="*/ 1258367 w 1881147"/>
                <a:gd name="connsiteY60" fmla="*/ 1610485 h 1691729"/>
                <a:gd name="connsiteX61" fmla="*/ 1277188 w 1881147"/>
                <a:gd name="connsiteY61" fmla="*/ 1615102 h 1691729"/>
                <a:gd name="connsiteX62" fmla="*/ 1311230 w 1881147"/>
                <a:gd name="connsiteY62" fmla="*/ 1681579 h 1691729"/>
                <a:gd name="connsiteX63" fmla="*/ 1367786 w 1881147"/>
                <a:gd name="connsiteY63" fmla="*/ 1658110 h 1691729"/>
                <a:gd name="connsiteX64" fmla="*/ 1419818 w 1881147"/>
                <a:gd name="connsiteY64" fmla="*/ 1601989 h 1691729"/>
                <a:gd name="connsiteX65" fmla="*/ 1470595 w 1881147"/>
                <a:gd name="connsiteY65" fmla="*/ 1585446 h 1691729"/>
                <a:gd name="connsiteX66" fmla="*/ 1488274 w 1881147"/>
                <a:gd name="connsiteY66" fmla="*/ 1641268 h 1691729"/>
                <a:gd name="connsiteX67" fmla="*/ 1558169 w 1881147"/>
                <a:gd name="connsiteY67" fmla="*/ 1615590 h 1691729"/>
                <a:gd name="connsiteX68" fmla="*/ 1588947 w 1881147"/>
                <a:gd name="connsiteY68" fmla="*/ 1528834 h 1691729"/>
                <a:gd name="connsiteX69" fmla="*/ 1670383 w 1881147"/>
                <a:gd name="connsiteY69" fmla="*/ 1438692 h 1691729"/>
                <a:gd name="connsiteX70" fmla="*/ 1714974 w 1881147"/>
                <a:gd name="connsiteY70" fmla="*/ 1407562 h 1691729"/>
                <a:gd name="connsiteX71" fmla="*/ 1743343 w 1881147"/>
                <a:gd name="connsiteY71" fmla="*/ 1410857 h 1691729"/>
                <a:gd name="connsiteX72" fmla="*/ 1820935 w 1881147"/>
                <a:gd name="connsiteY72" fmla="*/ 1400249 h 1691729"/>
                <a:gd name="connsiteX73" fmla="*/ 1816054 w 1881147"/>
                <a:gd name="connsiteY73" fmla="*/ 1453813 h 1691729"/>
                <a:gd name="connsiteX74" fmla="*/ 1874221 w 1881147"/>
                <a:gd name="connsiteY74" fmla="*/ 1477134 h 1691729"/>
                <a:gd name="connsiteX75" fmla="*/ 1875829 w 1881147"/>
                <a:gd name="connsiteY75" fmla="*/ 1454500 h 1691729"/>
                <a:gd name="connsiteX76" fmla="*/ 1875051 w 1881147"/>
                <a:gd name="connsiteY76" fmla="*/ 1393766 h 1691729"/>
                <a:gd name="connsiteX77" fmla="*/ 1853086 w 1881147"/>
                <a:gd name="connsiteY77" fmla="*/ 1303623 h 1691729"/>
                <a:gd name="connsiteX78" fmla="*/ 1853086 w 1881147"/>
                <a:gd name="connsiteY78" fmla="*/ 1246473 h 1691729"/>
                <a:gd name="connsiteX79" fmla="*/ 1810224 w 1881147"/>
                <a:gd name="connsiteY79" fmla="*/ 1236948 h 1691729"/>
                <a:gd name="connsiteX80" fmla="*/ 1734024 w 1881147"/>
                <a:gd name="connsiteY80" fmla="*/ 1155985 h 1691729"/>
                <a:gd name="connsiteX81" fmla="*/ 1695924 w 1881147"/>
                <a:gd name="connsiteY81" fmla="*/ 975010 h 1691729"/>
                <a:gd name="connsiteX82" fmla="*/ 1643536 w 1881147"/>
                <a:gd name="connsiteY82" fmla="*/ 941673 h 1691729"/>
                <a:gd name="connsiteX83" fmla="*/ 1605436 w 1881147"/>
                <a:gd name="connsiteY83" fmla="*/ 884523 h 1691729"/>
                <a:gd name="connsiteX84" fmla="*/ 1557811 w 1881147"/>
                <a:gd name="connsiteY84" fmla="*/ 836898 h 1691729"/>
                <a:gd name="connsiteX85" fmla="*/ 1505424 w 1881147"/>
                <a:gd name="connsiteY85" fmla="*/ 817848 h 1691729"/>
                <a:gd name="connsiteX86" fmla="*/ 1453036 w 1881147"/>
                <a:gd name="connsiteY86" fmla="*/ 813085 h 1691729"/>
                <a:gd name="connsiteX87" fmla="*/ 1510186 w 1881147"/>
                <a:gd name="connsiteY87" fmla="*/ 779748 h 1691729"/>
                <a:gd name="connsiteX88" fmla="*/ 1476849 w 1881147"/>
                <a:gd name="connsiteY88" fmla="*/ 746410 h 1691729"/>
                <a:gd name="connsiteX89" fmla="*/ 1481611 w 1881147"/>
                <a:gd name="connsiteY89" fmla="*/ 722598 h 1691729"/>
                <a:gd name="connsiteX90" fmla="*/ 1572099 w 1881147"/>
                <a:gd name="connsiteY90" fmla="*/ 760698 h 1691729"/>
                <a:gd name="connsiteX91" fmla="*/ 1624486 w 1881147"/>
                <a:gd name="connsiteY91" fmla="*/ 694023 h 1691729"/>
                <a:gd name="connsiteX92" fmla="*/ 1622283 w 1881147"/>
                <a:gd name="connsiteY92" fmla="*/ 551148 h 1691729"/>
                <a:gd name="connsiteX93" fmla="*/ 1639486 w 1881147"/>
                <a:gd name="connsiteY93" fmla="*/ 402822 h 1691729"/>
                <a:gd name="connsiteX0" fmla="*/ 1639486 w 1881147"/>
                <a:gd name="connsiteY0" fmla="*/ 402823 h 1691730"/>
                <a:gd name="connsiteX1" fmla="*/ 1567336 w 1881147"/>
                <a:gd name="connsiteY1" fmla="*/ 370174 h 1691730"/>
                <a:gd name="connsiteX2" fmla="*/ 1467324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36784 w 1881147"/>
                <a:gd name="connsiteY3" fmla="*/ 279489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2823 h 1691730"/>
                <a:gd name="connsiteX1" fmla="*/ 1567336 w 1881147"/>
                <a:gd name="connsiteY1" fmla="*/ 370174 h 1691730"/>
                <a:gd name="connsiteX2" fmla="*/ 1477087 w 1881147"/>
                <a:gd name="connsiteY2" fmla="*/ 346361 h 1691730"/>
                <a:gd name="connsiteX3" fmla="*/ 1423767 w 1881147"/>
                <a:gd name="connsiteY3" fmla="*/ 269277 h 1691730"/>
                <a:gd name="connsiteX4" fmla="*/ 1395785 w 1881147"/>
                <a:gd name="connsiteY4" fmla="*/ 167432 h 1691730"/>
                <a:gd name="connsiteX5" fmla="*/ 1351753 w 1881147"/>
                <a:gd name="connsiteY5" fmla="*/ 12986 h 1691730"/>
                <a:gd name="connsiteX6" fmla="*/ 1267299 w 1881147"/>
                <a:gd name="connsiteY6" fmla="*/ 12986 h 1691730"/>
                <a:gd name="connsiteX7" fmla="*/ 1214911 w 1881147"/>
                <a:gd name="connsiteY7" fmla="*/ 51086 h 1691730"/>
                <a:gd name="connsiteX8" fmla="*/ 1214911 w 1881147"/>
                <a:gd name="connsiteY8" fmla="*/ 155861 h 1691730"/>
                <a:gd name="connsiteX9" fmla="*/ 1186336 w 1881147"/>
                <a:gd name="connsiteY9" fmla="*/ 184436 h 1691730"/>
                <a:gd name="connsiteX10" fmla="*/ 1176811 w 1881147"/>
                <a:gd name="connsiteY10" fmla="*/ 255874 h 1691730"/>
                <a:gd name="connsiteX11" fmla="*/ 1114899 w 1881147"/>
                <a:gd name="connsiteY11" fmla="*/ 298736 h 1691730"/>
                <a:gd name="connsiteX12" fmla="*/ 1005361 w 1881147"/>
                <a:gd name="connsiteY12" fmla="*/ 313024 h 1691730"/>
                <a:gd name="connsiteX13" fmla="*/ 962499 w 1881147"/>
                <a:gd name="connsiteY13" fmla="*/ 355886 h 1691730"/>
                <a:gd name="connsiteX14" fmla="*/ 838674 w 1881147"/>
                <a:gd name="connsiteY14" fmla="*/ 355886 h 1691730"/>
                <a:gd name="connsiteX15" fmla="*/ 781524 w 1881147"/>
                <a:gd name="connsiteY15" fmla="*/ 427324 h 1691730"/>
                <a:gd name="connsiteX16" fmla="*/ 781524 w 1881147"/>
                <a:gd name="connsiteY16" fmla="*/ 460661 h 1691730"/>
                <a:gd name="connsiteX17" fmla="*/ 743424 w 1881147"/>
                <a:gd name="connsiteY17" fmla="*/ 484474 h 1691730"/>
                <a:gd name="connsiteX18" fmla="*/ 671986 w 1881147"/>
                <a:gd name="connsiteY18" fmla="*/ 417799 h 1691730"/>
                <a:gd name="connsiteX19" fmla="*/ 519586 w 1881147"/>
                <a:gd name="connsiteY19" fmla="*/ 413036 h 1691730"/>
                <a:gd name="connsiteX20" fmla="*/ 457674 w 1881147"/>
                <a:gd name="connsiteY20" fmla="*/ 432086 h 1691730"/>
                <a:gd name="connsiteX21" fmla="*/ 419574 w 1881147"/>
                <a:gd name="connsiteY21" fmla="*/ 417799 h 1691730"/>
                <a:gd name="connsiteX22" fmla="*/ 400524 w 1881147"/>
                <a:gd name="connsiteY22" fmla="*/ 355886 h 1691730"/>
                <a:gd name="connsiteX23" fmla="*/ 333849 w 1881147"/>
                <a:gd name="connsiteY23" fmla="*/ 303499 h 1691730"/>
                <a:gd name="connsiteX24" fmla="*/ 286224 w 1881147"/>
                <a:gd name="connsiteY24" fmla="*/ 236824 h 1691730"/>
                <a:gd name="connsiteX25" fmla="*/ 143349 w 1881147"/>
                <a:gd name="connsiteY25" fmla="*/ 255874 h 1691730"/>
                <a:gd name="connsiteX26" fmla="*/ 124299 w 1881147"/>
                <a:gd name="connsiteY26" fmla="*/ 332074 h 1691730"/>
                <a:gd name="connsiteX27" fmla="*/ 110011 w 1881147"/>
                <a:gd name="connsiteY27" fmla="*/ 365411 h 1691730"/>
                <a:gd name="connsiteX28" fmla="*/ 133824 w 1881147"/>
                <a:gd name="connsiteY28" fmla="*/ 413036 h 1691730"/>
                <a:gd name="connsiteX29" fmla="*/ 81436 w 1881147"/>
                <a:gd name="connsiteY29" fmla="*/ 451136 h 1691730"/>
                <a:gd name="connsiteX30" fmla="*/ 33811 w 1881147"/>
                <a:gd name="connsiteY30" fmla="*/ 446374 h 1691730"/>
                <a:gd name="connsiteX31" fmla="*/ 33811 w 1881147"/>
                <a:gd name="connsiteY31" fmla="*/ 517811 h 1691730"/>
                <a:gd name="connsiteX32" fmla="*/ 474 w 1881147"/>
                <a:gd name="connsiteY32" fmla="*/ 622586 h 1691730"/>
                <a:gd name="connsiteX33" fmla="*/ 62386 w 1881147"/>
                <a:gd name="connsiteY33" fmla="*/ 698786 h 1691730"/>
                <a:gd name="connsiteX34" fmla="*/ 111977 w 1881147"/>
                <a:gd name="connsiteY34" fmla="*/ 679048 h 1691730"/>
                <a:gd name="connsiteX35" fmla="*/ 112334 w 1881147"/>
                <a:gd name="connsiteY35" fmla="*/ 749307 h 1691730"/>
                <a:gd name="connsiteX36" fmla="*/ 167161 w 1881147"/>
                <a:gd name="connsiteY36" fmla="*/ 779749 h 1691730"/>
                <a:gd name="connsiteX37" fmla="*/ 236159 w 1881147"/>
                <a:gd name="connsiteY37" fmla="*/ 789961 h 1691730"/>
                <a:gd name="connsiteX38" fmla="*/ 271462 w 1881147"/>
                <a:gd name="connsiteY38" fmla="*/ 845932 h 1691730"/>
                <a:gd name="connsiteX39" fmla="*/ 270869 w 1881147"/>
                <a:gd name="connsiteY39" fmla="*/ 891004 h 1691730"/>
                <a:gd name="connsiteX40" fmla="*/ 295393 w 1881147"/>
                <a:gd name="connsiteY40" fmla="*/ 930479 h 1691730"/>
                <a:gd name="connsiteX41" fmla="*/ 341051 w 1881147"/>
                <a:gd name="connsiteY41" fmla="*/ 969071 h 1691730"/>
                <a:gd name="connsiteX42" fmla="*/ 426184 w 1881147"/>
                <a:gd name="connsiteY42" fmla="*/ 1023323 h 1691730"/>
                <a:gd name="connsiteX43" fmla="*/ 461961 w 1881147"/>
                <a:gd name="connsiteY43" fmla="*/ 1094416 h 1691730"/>
                <a:gd name="connsiteX44" fmla="*/ 441064 w 1881147"/>
                <a:gd name="connsiteY44" fmla="*/ 1163989 h 1691730"/>
                <a:gd name="connsiteX45" fmla="*/ 519111 w 1881147"/>
                <a:gd name="connsiteY45" fmla="*/ 1220452 h 1691730"/>
                <a:gd name="connsiteX46" fmla="*/ 591143 w 1881147"/>
                <a:gd name="connsiteY46" fmla="*/ 1253446 h 1691730"/>
                <a:gd name="connsiteX47" fmla="*/ 571974 w 1881147"/>
                <a:gd name="connsiteY47" fmla="*/ 1313149 h 1691730"/>
                <a:gd name="connsiteX48" fmla="*/ 662461 w 1881147"/>
                <a:gd name="connsiteY48" fmla="*/ 1465549 h 1691730"/>
                <a:gd name="connsiteX49" fmla="*/ 755271 w 1881147"/>
                <a:gd name="connsiteY49" fmla="*/ 1538703 h 1691730"/>
                <a:gd name="connsiteX50" fmla="*/ 805336 w 1881147"/>
                <a:gd name="connsiteY50" fmla="*/ 1489361 h 1691730"/>
                <a:gd name="connsiteX51" fmla="*/ 869926 w 1881147"/>
                <a:gd name="connsiteY51" fmla="*/ 1516758 h 1691730"/>
                <a:gd name="connsiteX52" fmla="*/ 924399 w 1881147"/>
                <a:gd name="connsiteY52" fmla="*/ 1484599 h 1691730"/>
                <a:gd name="connsiteX53" fmla="*/ 941246 w 1881147"/>
                <a:gd name="connsiteY53" fmla="*/ 1442423 h 1691730"/>
                <a:gd name="connsiteX54" fmla="*/ 1005123 w 1881147"/>
                <a:gd name="connsiteY54" fmla="*/ 1528835 h 1691730"/>
                <a:gd name="connsiteX55" fmla="*/ 1050190 w 1881147"/>
                <a:gd name="connsiteY55" fmla="*/ 1599929 h 1691730"/>
                <a:gd name="connsiteX56" fmla="*/ 1120136 w 1881147"/>
                <a:gd name="connsiteY56" fmla="*/ 1691448 h 1691730"/>
                <a:gd name="connsiteX57" fmla="*/ 1151034 w 1881147"/>
                <a:gd name="connsiteY57" fmla="*/ 1628357 h 1691730"/>
                <a:gd name="connsiteX58" fmla="*/ 1181693 w 1881147"/>
                <a:gd name="connsiteY58" fmla="*/ 1621877 h 1691730"/>
                <a:gd name="connsiteX59" fmla="*/ 1224792 w 1881147"/>
                <a:gd name="connsiteY59" fmla="*/ 1651140 h 1691730"/>
                <a:gd name="connsiteX60" fmla="*/ 1258367 w 1881147"/>
                <a:gd name="connsiteY60" fmla="*/ 1610486 h 1691730"/>
                <a:gd name="connsiteX61" fmla="*/ 1277188 w 1881147"/>
                <a:gd name="connsiteY61" fmla="*/ 1615103 h 1691730"/>
                <a:gd name="connsiteX62" fmla="*/ 1311230 w 1881147"/>
                <a:gd name="connsiteY62" fmla="*/ 1681580 h 1691730"/>
                <a:gd name="connsiteX63" fmla="*/ 1367786 w 1881147"/>
                <a:gd name="connsiteY63" fmla="*/ 1658111 h 1691730"/>
                <a:gd name="connsiteX64" fmla="*/ 1419818 w 1881147"/>
                <a:gd name="connsiteY64" fmla="*/ 1601990 h 1691730"/>
                <a:gd name="connsiteX65" fmla="*/ 1470595 w 1881147"/>
                <a:gd name="connsiteY65" fmla="*/ 1585447 h 1691730"/>
                <a:gd name="connsiteX66" fmla="*/ 1488274 w 1881147"/>
                <a:gd name="connsiteY66" fmla="*/ 1641269 h 1691730"/>
                <a:gd name="connsiteX67" fmla="*/ 1558169 w 1881147"/>
                <a:gd name="connsiteY67" fmla="*/ 1615591 h 1691730"/>
                <a:gd name="connsiteX68" fmla="*/ 1588947 w 1881147"/>
                <a:gd name="connsiteY68" fmla="*/ 1528835 h 1691730"/>
                <a:gd name="connsiteX69" fmla="*/ 1670383 w 1881147"/>
                <a:gd name="connsiteY69" fmla="*/ 1438693 h 1691730"/>
                <a:gd name="connsiteX70" fmla="*/ 1714974 w 1881147"/>
                <a:gd name="connsiteY70" fmla="*/ 1407563 h 1691730"/>
                <a:gd name="connsiteX71" fmla="*/ 1743343 w 1881147"/>
                <a:gd name="connsiteY71" fmla="*/ 1410858 h 1691730"/>
                <a:gd name="connsiteX72" fmla="*/ 1820935 w 1881147"/>
                <a:gd name="connsiteY72" fmla="*/ 1400250 h 1691730"/>
                <a:gd name="connsiteX73" fmla="*/ 1816054 w 1881147"/>
                <a:gd name="connsiteY73" fmla="*/ 1453814 h 1691730"/>
                <a:gd name="connsiteX74" fmla="*/ 1874221 w 1881147"/>
                <a:gd name="connsiteY74" fmla="*/ 1477135 h 1691730"/>
                <a:gd name="connsiteX75" fmla="*/ 1875829 w 1881147"/>
                <a:gd name="connsiteY75" fmla="*/ 1454501 h 1691730"/>
                <a:gd name="connsiteX76" fmla="*/ 1875051 w 1881147"/>
                <a:gd name="connsiteY76" fmla="*/ 1393767 h 1691730"/>
                <a:gd name="connsiteX77" fmla="*/ 1853086 w 1881147"/>
                <a:gd name="connsiteY77" fmla="*/ 1303624 h 1691730"/>
                <a:gd name="connsiteX78" fmla="*/ 1853086 w 1881147"/>
                <a:gd name="connsiteY78" fmla="*/ 1246474 h 1691730"/>
                <a:gd name="connsiteX79" fmla="*/ 1810224 w 1881147"/>
                <a:gd name="connsiteY79" fmla="*/ 1236949 h 1691730"/>
                <a:gd name="connsiteX80" fmla="*/ 1734024 w 1881147"/>
                <a:gd name="connsiteY80" fmla="*/ 1155986 h 1691730"/>
                <a:gd name="connsiteX81" fmla="*/ 1695924 w 1881147"/>
                <a:gd name="connsiteY81" fmla="*/ 975011 h 1691730"/>
                <a:gd name="connsiteX82" fmla="*/ 1643536 w 1881147"/>
                <a:gd name="connsiteY82" fmla="*/ 941674 h 1691730"/>
                <a:gd name="connsiteX83" fmla="*/ 1605436 w 1881147"/>
                <a:gd name="connsiteY83" fmla="*/ 884524 h 1691730"/>
                <a:gd name="connsiteX84" fmla="*/ 1557811 w 1881147"/>
                <a:gd name="connsiteY84" fmla="*/ 836899 h 1691730"/>
                <a:gd name="connsiteX85" fmla="*/ 1505424 w 1881147"/>
                <a:gd name="connsiteY85" fmla="*/ 817849 h 1691730"/>
                <a:gd name="connsiteX86" fmla="*/ 1453036 w 1881147"/>
                <a:gd name="connsiteY86" fmla="*/ 813086 h 1691730"/>
                <a:gd name="connsiteX87" fmla="*/ 1510186 w 1881147"/>
                <a:gd name="connsiteY87" fmla="*/ 779749 h 1691730"/>
                <a:gd name="connsiteX88" fmla="*/ 1476849 w 1881147"/>
                <a:gd name="connsiteY88" fmla="*/ 746411 h 1691730"/>
                <a:gd name="connsiteX89" fmla="*/ 1481611 w 1881147"/>
                <a:gd name="connsiteY89" fmla="*/ 722599 h 1691730"/>
                <a:gd name="connsiteX90" fmla="*/ 1572099 w 1881147"/>
                <a:gd name="connsiteY90" fmla="*/ 760699 h 1691730"/>
                <a:gd name="connsiteX91" fmla="*/ 1624486 w 1881147"/>
                <a:gd name="connsiteY91" fmla="*/ 694024 h 1691730"/>
                <a:gd name="connsiteX92" fmla="*/ 1622283 w 1881147"/>
                <a:gd name="connsiteY92" fmla="*/ 551149 h 1691730"/>
                <a:gd name="connsiteX93" fmla="*/ 1639486 w 1881147"/>
                <a:gd name="connsiteY93" fmla="*/ 402823 h 1691730"/>
                <a:gd name="connsiteX0" fmla="*/ 1639486 w 1881147"/>
                <a:gd name="connsiteY0" fmla="*/ 405145 h 1694052"/>
                <a:gd name="connsiteX1" fmla="*/ 1567336 w 1881147"/>
                <a:gd name="connsiteY1" fmla="*/ 372496 h 1694052"/>
                <a:gd name="connsiteX2" fmla="*/ 1477087 w 1881147"/>
                <a:gd name="connsiteY2" fmla="*/ 348683 h 1694052"/>
                <a:gd name="connsiteX3" fmla="*/ 1423767 w 1881147"/>
                <a:gd name="connsiteY3" fmla="*/ 271599 h 1694052"/>
                <a:gd name="connsiteX4" fmla="*/ 1395785 w 1881147"/>
                <a:gd name="connsiteY4" fmla="*/ 169754 h 1694052"/>
                <a:gd name="connsiteX5" fmla="*/ 1351753 w 1881147"/>
                <a:gd name="connsiteY5" fmla="*/ 15308 h 1694052"/>
                <a:gd name="connsiteX6" fmla="*/ 1267299 w 1881147"/>
                <a:gd name="connsiteY6" fmla="*/ 15308 h 1694052"/>
                <a:gd name="connsiteX7" fmla="*/ 1247452 w 1881147"/>
                <a:gd name="connsiteY7" fmla="*/ 101065 h 1694052"/>
                <a:gd name="connsiteX8" fmla="*/ 1214911 w 1881147"/>
                <a:gd name="connsiteY8" fmla="*/ 158183 h 1694052"/>
                <a:gd name="connsiteX9" fmla="*/ 1186336 w 1881147"/>
                <a:gd name="connsiteY9" fmla="*/ 186758 h 1694052"/>
                <a:gd name="connsiteX10" fmla="*/ 1176811 w 1881147"/>
                <a:gd name="connsiteY10" fmla="*/ 258196 h 1694052"/>
                <a:gd name="connsiteX11" fmla="*/ 1114899 w 1881147"/>
                <a:gd name="connsiteY11" fmla="*/ 301058 h 1694052"/>
                <a:gd name="connsiteX12" fmla="*/ 1005361 w 1881147"/>
                <a:gd name="connsiteY12" fmla="*/ 315346 h 1694052"/>
                <a:gd name="connsiteX13" fmla="*/ 962499 w 1881147"/>
                <a:gd name="connsiteY13" fmla="*/ 358208 h 1694052"/>
                <a:gd name="connsiteX14" fmla="*/ 838674 w 1881147"/>
                <a:gd name="connsiteY14" fmla="*/ 358208 h 1694052"/>
                <a:gd name="connsiteX15" fmla="*/ 781524 w 1881147"/>
                <a:gd name="connsiteY15" fmla="*/ 429646 h 1694052"/>
                <a:gd name="connsiteX16" fmla="*/ 781524 w 1881147"/>
                <a:gd name="connsiteY16" fmla="*/ 462983 h 1694052"/>
                <a:gd name="connsiteX17" fmla="*/ 743424 w 1881147"/>
                <a:gd name="connsiteY17" fmla="*/ 486796 h 1694052"/>
                <a:gd name="connsiteX18" fmla="*/ 671986 w 1881147"/>
                <a:gd name="connsiteY18" fmla="*/ 420121 h 1694052"/>
                <a:gd name="connsiteX19" fmla="*/ 519586 w 1881147"/>
                <a:gd name="connsiteY19" fmla="*/ 415358 h 1694052"/>
                <a:gd name="connsiteX20" fmla="*/ 457674 w 1881147"/>
                <a:gd name="connsiteY20" fmla="*/ 434408 h 1694052"/>
                <a:gd name="connsiteX21" fmla="*/ 419574 w 1881147"/>
                <a:gd name="connsiteY21" fmla="*/ 420121 h 1694052"/>
                <a:gd name="connsiteX22" fmla="*/ 400524 w 1881147"/>
                <a:gd name="connsiteY22" fmla="*/ 358208 h 1694052"/>
                <a:gd name="connsiteX23" fmla="*/ 333849 w 1881147"/>
                <a:gd name="connsiteY23" fmla="*/ 305821 h 1694052"/>
                <a:gd name="connsiteX24" fmla="*/ 286224 w 1881147"/>
                <a:gd name="connsiteY24" fmla="*/ 239146 h 1694052"/>
                <a:gd name="connsiteX25" fmla="*/ 143349 w 1881147"/>
                <a:gd name="connsiteY25" fmla="*/ 258196 h 1694052"/>
                <a:gd name="connsiteX26" fmla="*/ 124299 w 1881147"/>
                <a:gd name="connsiteY26" fmla="*/ 334396 h 1694052"/>
                <a:gd name="connsiteX27" fmla="*/ 110011 w 1881147"/>
                <a:gd name="connsiteY27" fmla="*/ 367733 h 1694052"/>
                <a:gd name="connsiteX28" fmla="*/ 133824 w 1881147"/>
                <a:gd name="connsiteY28" fmla="*/ 415358 h 1694052"/>
                <a:gd name="connsiteX29" fmla="*/ 81436 w 1881147"/>
                <a:gd name="connsiteY29" fmla="*/ 453458 h 1694052"/>
                <a:gd name="connsiteX30" fmla="*/ 33811 w 1881147"/>
                <a:gd name="connsiteY30" fmla="*/ 448696 h 1694052"/>
                <a:gd name="connsiteX31" fmla="*/ 33811 w 1881147"/>
                <a:gd name="connsiteY31" fmla="*/ 520133 h 1694052"/>
                <a:gd name="connsiteX32" fmla="*/ 474 w 1881147"/>
                <a:gd name="connsiteY32" fmla="*/ 624908 h 1694052"/>
                <a:gd name="connsiteX33" fmla="*/ 62386 w 1881147"/>
                <a:gd name="connsiteY33" fmla="*/ 701108 h 1694052"/>
                <a:gd name="connsiteX34" fmla="*/ 111977 w 1881147"/>
                <a:gd name="connsiteY34" fmla="*/ 681370 h 1694052"/>
                <a:gd name="connsiteX35" fmla="*/ 112334 w 1881147"/>
                <a:gd name="connsiteY35" fmla="*/ 751629 h 1694052"/>
                <a:gd name="connsiteX36" fmla="*/ 167161 w 1881147"/>
                <a:gd name="connsiteY36" fmla="*/ 782071 h 1694052"/>
                <a:gd name="connsiteX37" fmla="*/ 236159 w 1881147"/>
                <a:gd name="connsiteY37" fmla="*/ 792283 h 1694052"/>
                <a:gd name="connsiteX38" fmla="*/ 271462 w 1881147"/>
                <a:gd name="connsiteY38" fmla="*/ 848254 h 1694052"/>
                <a:gd name="connsiteX39" fmla="*/ 270869 w 1881147"/>
                <a:gd name="connsiteY39" fmla="*/ 893326 h 1694052"/>
                <a:gd name="connsiteX40" fmla="*/ 295393 w 1881147"/>
                <a:gd name="connsiteY40" fmla="*/ 932801 h 1694052"/>
                <a:gd name="connsiteX41" fmla="*/ 341051 w 1881147"/>
                <a:gd name="connsiteY41" fmla="*/ 971393 h 1694052"/>
                <a:gd name="connsiteX42" fmla="*/ 426184 w 1881147"/>
                <a:gd name="connsiteY42" fmla="*/ 1025645 h 1694052"/>
                <a:gd name="connsiteX43" fmla="*/ 461961 w 1881147"/>
                <a:gd name="connsiteY43" fmla="*/ 1096738 h 1694052"/>
                <a:gd name="connsiteX44" fmla="*/ 441064 w 1881147"/>
                <a:gd name="connsiteY44" fmla="*/ 1166311 h 1694052"/>
                <a:gd name="connsiteX45" fmla="*/ 519111 w 1881147"/>
                <a:gd name="connsiteY45" fmla="*/ 1222774 h 1694052"/>
                <a:gd name="connsiteX46" fmla="*/ 591143 w 1881147"/>
                <a:gd name="connsiteY46" fmla="*/ 1255768 h 1694052"/>
                <a:gd name="connsiteX47" fmla="*/ 571974 w 1881147"/>
                <a:gd name="connsiteY47" fmla="*/ 1315471 h 1694052"/>
                <a:gd name="connsiteX48" fmla="*/ 662461 w 1881147"/>
                <a:gd name="connsiteY48" fmla="*/ 1467871 h 1694052"/>
                <a:gd name="connsiteX49" fmla="*/ 755271 w 1881147"/>
                <a:gd name="connsiteY49" fmla="*/ 1541025 h 1694052"/>
                <a:gd name="connsiteX50" fmla="*/ 805336 w 1881147"/>
                <a:gd name="connsiteY50" fmla="*/ 1491683 h 1694052"/>
                <a:gd name="connsiteX51" fmla="*/ 869926 w 1881147"/>
                <a:gd name="connsiteY51" fmla="*/ 1519080 h 1694052"/>
                <a:gd name="connsiteX52" fmla="*/ 924399 w 1881147"/>
                <a:gd name="connsiteY52" fmla="*/ 1486921 h 1694052"/>
                <a:gd name="connsiteX53" fmla="*/ 941246 w 1881147"/>
                <a:gd name="connsiteY53" fmla="*/ 1444745 h 1694052"/>
                <a:gd name="connsiteX54" fmla="*/ 1005123 w 1881147"/>
                <a:gd name="connsiteY54" fmla="*/ 1531157 h 1694052"/>
                <a:gd name="connsiteX55" fmla="*/ 1050190 w 1881147"/>
                <a:gd name="connsiteY55" fmla="*/ 1602251 h 1694052"/>
                <a:gd name="connsiteX56" fmla="*/ 1120136 w 1881147"/>
                <a:gd name="connsiteY56" fmla="*/ 1693770 h 1694052"/>
                <a:gd name="connsiteX57" fmla="*/ 1151034 w 1881147"/>
                <a:gd name="connsiteY57" fmla="*/ 1630679 h 1694052"/>
                <a:gd name="connsiteX58" fmla="*/ 1181693 w 1881147"/>
                <a:gd name="connsiteY58" fmla="*/ 1624199 h 1694052"/>
                <a:gd name="connsiteX59" fmla="*/ 1224792 w 1881147"/>
                <a:gd name="connsiteY59" fmla="*/ 1653462 h 1694052"/>
                <a:gd name="connsiteX60" fmla="*/ 1258367 w 1881147"/>
                <a:gd name="connsiteY60" fmla="*/ 1612808 h 1694052"/>
                <a:gd name="connsiteX61" fmla="*/ 1277188 w 1881147"/>
                <a:gd name="connsiteY61" fmla="*/ 1617425 h 1694052"/>
                <a:gd name="connsiteX62" fmla="*/ 1311230 w 1881147"/>
                <a:gd name="connsiteY62" fmla="*/ 1683902 h 1694052"/>
                <a:gd name="connsiteX63" fmla="*/ 1367786 w 1881147"/>
                <a:gd name="connsiteY63" fmla="*/ 1660433 h 1694052"/>
                <a:gd name="connsiteX64" fmla="*/ 1419818 w 1881147"/>
                <a:gd name="connsiteY64" fmla="*/ 1604312 h 1694052"/>
                <a:gd name="connsiteX65" fmla="*/ 1470595 w 1881147"/>
                <a:gd name="connsiteY65" fmla="*/ 1587769 h 1694052"/>
                <a:gd name="connsiteX66" fmla="*/ 1488274 w 1881147"/>
                <a:gd name="connsiteY66" fmla="*/ 1643591 h 1694052"/>
                <a:gd name="connsiteX67" fmla="*/ 1558169 w 1881147"/>
                <a:gd name="connsiteY67" fmla="*/ 1617913 h 1694052"/>
                <a:gd name="connsiteX68" fmla="*/ 1588947 w 1881147"/>
                <a:gd name="connsiteY68" fmla="*/ 1531157 h 1694052"/>
                <a:gd name="connsiteX69" fmla="*/ 1670383 w 1881147"/>
                <a:gd name="connsiteY69" fmla="*/ 1441015 h 1694052"/>
                <a:gd name="connsiteX70" fmla="*/ 1714974 w 1881147"/>
                <a:gd name="connsiteY70" fmla="*/ 1409885 h 1694052"/>
                <a:gd name="connsiteX71" fmla="*/ 1743343 w 1881147"/>
                <a:gd name="connsiteY71" fmla="*/ 1413180 h 1694052"/>
                <a:gd name="connsiteX72" fmla="*/ 1820935 w 1881147"/>
                <a:gd name="connsiteY72" fmla="*/ 1402572 h 1694052"/>
                <a:gd name="connsiteX73" fmla="*/ 1816054 w 1881147"/>
                <a:gd name="connsiteY73" fmla="*/ 1456136 h 1694052"/>
                <a:gd name="connsiteX74" fmla="*/ 1874221 w 1881147"/>
                <a:gd name="connsiteY74" fmla="*/ 1479457 h 1694052"/>
                <a:gd name="connsiteX75" fmla="*/ 1875829 w 1881147"/>
                <a:gd name="connsiteY75" fmla="*/ 1456823 h 1694052"/>
                <a:gd name="connsiteX76" fmla="*/ 1875051 w 1881147"/>
                <a:gd name="connsiteY76" fmla="*/ 1396089 h 1694052"/>
                <a:gd name="connsiteX77" fmla="*/ 1853086 w 1881147"/>
                <a:gd name="connsiteY77" fmla="*/ 1305946 h 1694052"/>
                <a:gd name="connsiteX78" fmla="*/ 1853086 w 1881147"/>
                <a:gd name="connsiteY78" fmla="*/ 1248796 h 1694052"/>
                <a:gd name="connsiteX79" fmla="*/ 1810224 w 1881147"/>
                <a:gd name="connsiteY79" fmla="*/ 1239271 h 1694052"/>
                <a:gd name="connsiteX80" fmla="*/ 1734024 w 1881147"/>
                <a:gd name="connsiteY80" fmla="*/ 1158308 h 1694052"/>
                <a:gd name="connsiteX81" fmla="*/ 1695924 w 1881147"/>
                <a:gd name="connsiteY81" fmla="*/ 977333 h 1694052"/>
                <a:gd name="connsiteX82" fmla="*/ 1643536 w 1881147"/>
                <a:gd name="connsiteY82" fmla="*/ 943996 h 1694052"/>
                <a:gd name="connsiteX83" fmla="*/ 1605436 w 1881147"/>
                <a:gd name="connsiteY83" fmla="*/ 886846 h 1694052"/>
                <a:gd name="connsiteX84" fmla="*/ 1557811 w 1881147"/>
                <a:gd name="connsiteY84" fmla="*/ 839221 h 1694052"/>
                <a:gd name="connsiteX85" fmla="*/ 1505424 w 1881147"/>
                <a:gd name="connsiteY85" fmla="*/ 820171 h 1694052"/>
                <a:gd name="connsiteX86" fmla="*/ 1453036 w 1881147"/>
                <a:gd name="connsiteY86" fmla="*/ 815408 h 1694052"/>
                <a:gd name="connsiteX87" fmla="*/ 1510186 w 1881147"/>
                <a:gd name="connsiteY87" fmla="*/ 782071 h 1694052"/>
                <a:gd name="connsiteX88" fmla="*/ 1476849 w 1881147"/>
                <a:gd name="connsiteY88" fmla="*/ 748733 h 1694052"/>
                <a:gd name="connsiteX89" fmla="*/ 1481611 w 1881147"/>
                <a:gd name="connsiteY89" fmla="*/ 724921 h 1694052"/>
                <a:gd name="connsiteX90" fmla="*/ 1572099 w 1881147"/>
                <a:gd name="connsiteY90" fmla="*/ 763021 h 1694052"/>
                <a:gd name="connsiteX91" fmla="*/ 1624486 w 1881147"/>
                <a:gd name="connsiteY91" fmla="*/ 696346 h 1694052"/>
                <a:gd name="connsiteX92" fmla="*/ 1622283 w 1881147"/>
                <a:gd name="connsiteY92" fmla="*/ 553471 h 1694052"/>
                <a:gd name="connsiteX93" fmla="*/ 1639486 w 1881147"/>
                <a:gd name="connsiteY93" fmla="*/ 405145 h 1694052"/>
                <a:gd name="connsiteX0" fmla="*/ 1639486 w 1881147"/>
                <a:gd name="connsiteY0" fmla="*/ 415049 h 1703956"/>
                <a:gd name="connsiteX1" fmla="*/ 1567336 w 1881147"/>
                <a:gd name="connsiteY1" fmla="*/ 382400 h 1703956"/>
                <a:gd name="connsiteX2" fmla="*/ 1477087 w 1881147"/>
                <a:gd name="connsiteY2" fmla="*/ 358587 h 1703956"/>
                <a:gd name="connsiteX3" fmla="*/ 1423767 w 1881147"/>
                <a:gd name="connsiteY3" fmla="*/ 281503 h 1703956"/>
                <a:gd name="connsiteX4" fmla="*/ 1395785 w 1881147"/>
                <a:gd name="connsiteY4" fmla="*/ 179658 h 1703956"/>
                <a:gd name="connsiteX5" fmla="*/ 1364769 w 1881147"/>
                <a:gd name="connsiteY5" fmla="*/ 11596 h 1703956"/>
                <a:gd name="connsiteX6" fmla="*/ 1267299 w 1881147"/>
                <a:gd name="connsiteY6" fmla="*/ 25212 h 1703956"/>
                <a:gd name="connsiteX7" fmla="*/ 1247452 w 1881147"/>
                <a:gd name="connsiteY7" fmla="*/ 110969 h 1703956"/>
                <a:gd name="connsiteX8" fmla="*/ 1214911 w 1881147"/>
                <a:gd name="connsiteY8" fmla="*/ 168087 h 1703956"/>
                <a:gd name="connsiteX9" fmla="*/ 1186336 w 1881147"/>
                <a:gd name="connsiteY9" fmla="*/ 196662 h 1703956"/>
                <a:gd name="connsiteX10" fmla="*/ 1176811 w 1881147"/>
                <a:gd name="connsiteY10" fmla="*/ 268100 h 1703956"/>
                <a:gd name="connsiteX11" fmla="*/ 1114899 w 1881147"/>
                <a:gd name="connsiteY11" fmla="*/ 310962 h 1703956"/>
                <a:gd name="connsiteX12" fmla="*/ 1005361 w 1881147"/>
                <a:gd name="connsiteY12" fmla="*/ 325250 h 1703956"/>
                <a:gd name="connsiteX13" fmla="*/ 962499 w 1881147"/>
                <a:gd name="connsiteY13" fmla="*/ 368112 h 1703956"/>
                <a:gd name="connsiteX14" fmla="*/ 838674 w 1881147"/>
                <a:gd name="connsiteY14" fmla="*/ 368112 h 1703956"/>
                <a:gd name="connsiteX15" fmla="*/ 781524 w 1881147"/>
                <a:gd name="connsiteY15" fmla="*/ 439550 h 1703956"/>
                <a:gd name="connsiteX16" fmla="*/ 781524 w 1881147"/>
                <a:gd name="connsiteY16" fmla="*/ 472887 h 1703956"/>
                <a:gd name="connsiteX17" fmla="*/ 743424 w 1881147"/>
                <a:gd name="connsiteY17" fmla="*/ 496700 h 1703956"/>
                <a:gd name="connsiteX18" fmla="*/ 671986 w 1881147"/>
                <a:gd name="connsiteY18" fmla="*/ 430025 h 1703956"/>
                <a:gd name="connsiteX19" fmla="*/ 519586 w 1881147"/>
                <a:gd name="connsiteY19" fmla="*/ 425262 h 1703956"/>
                <a:gd name="connsiteX20" fmla="*/ 457674 w 1881147"/>
                <a:gd name="connsiteY20" fmla="*/ 444312 h 1703956"/>
                <a:gd name="connsiteX21" fmla="*/ 419574 w 1881147"/>
                <a:gd name="connsiteY21" fmla="*/ 430025 h 1703956"/>
                <a:gd name="connsiteX22" fmla="*/ 400524 w 1881147"/>
                <a:gd name="connsiteY22" fmla="*/ 368112 h 1703956"/>
                <a:gd name="connsiteX23" fmla="*/ 333849 w 1881147"/>
                <a:gd name="connsiteY23" fmla="*/ 315725 h 1703956"/>
                <a:gd name="connsiteX24" fmla="*/ 286224 w 1881147"/>
                <a:gd name="connsiteY24" fmla="*/ 249050 h 1703956"/>
                <a:gd name="connsiteX25" fmla="*/ 143349 w 1881147"/>
                <a:gd name="connsiteY25" fmla="*/ 268100 h 1703956"/>
                <a:gd name="connsiteX26" fmla="*/ 124299 w 1881147"/>
                <a:gd name="connsiteY26" fmla="*/ 344300 h 1703956"/>
                <a:gd name="connsiteX27" fmla="*/ 110011 w 1881147"/>
                <a:gd name="connsiteY27" fmla="*/ 377637 h 1703956"/>
                <a:gd name="connsiteX28" fmla="*/ 133824 w 1881147"/>
                <a:gd name="connsiteY28" fmla="*/ 425262 h 1703956"/>
                <a:gd name="connsiteX29" fmla="*/ 81436 w 1881147"/>
                <a:gd name="connsiteY29" fmla="*/ 463362 h 1703956"/>
                <a:gd name="connsiteX30" fmla="*/ 33811 w 1881147"/>
                <a:gd name="connsiteY30" fmla="*/ 458600 h 1703956"/>
                <a:gd name="connsiteX31" fmla="*/ 33811 w 1881147"/>
                <a:gd name="connsiteY31" fmla="*/ 530037 h 1703956"/>
                <a:gd name="connsiteX32" fmla="*/ 474 w 1881147"/>
                <a:gd name="connsiteY32" fmla="*/ 634812 h 1703956"/>
                <a:gd name="connsiteX33" fmla="*/ 62386 w 1881147"/>
                <a:gd name="connsiteY33" fmla="*/ 711012 h 1703956"/>
                <a:gd name="connsiteX34" fmla="*/ 111977 w 1881147"/>
                <a:gd name="connsiteY34" fmla="*/ 691274 h 1703956"/>
                <a:gd name="connsiteX35" fmla="*/ 112334 w 1881147"/>
                <a:gd name="connsiteY35" fmla="*/ 761533 h 1703956"/>
                <a:gd name="connsiteX36" fmla="*/ 167161 w 1881147"/>
                <a:gd name="connsiteY36" fmla="*/ 791975 h 1703956"/>
                <a:gd name="connsiteX37" fmla="*/ 236159 w 1881147"/>
                <a:gd name="connsiteY37" fmla="*/ 802187 h 1703956"/>
                <a:gd name="connsiteX38" fmla="*/ 271462 w 1881147"/>
                <a:gd name="connsiteY38" fmla="*/ 858158 h 1703956"/>
                <a:gd name="connsiteX39" fmla="*/ 270869 w 1881147"/>
                <a:gd name="connsiteY39" fmla="*/ 903230 h 1703956"/>
                <a:gd name="connsiteX40" fmla="*/ 295393 w 1881147"/>
                <a:gd name="connsiteY40" fmla="*/ 942705 h 1703956"/>
                <a:gd name="connsiteX41" fmla="*/ 341051 w 1881147"/>
                <a:gd name="connsiteY41" fmla="*/ 981297 h 1703956"/>
                <a:gd name="connsiteX42" fmla="*/ 426184 w 1881147"/>
                <a:gd name="connsiteY42" fmla="*/ 1035549 h 1703956"/>
                <a:gd name="connsiteX43" fmla="*/ 461961 w 1881147"/>
                <a:gd name="connsiteY43" fmla="*/ 1106642 h 1703956"/>
                <a:gd name="connsiteX44" fmla="*/ 441064 w 1881147"/>
                <a:gd name="connsiteY44" fmla="*/ 1176215 h 1703956"/>
                <a:gd name="connsiteX45" fmla="*/ 519111 w 1881147"/>
                <a:gd name="connsiteY45" fmla="*/ 1232678 h 1703956"/>
                <a:gd name="connsiteX46" fmla="*/ 591143 w 1881147"/>
                <a:gd name="connsiteY46" fmla="*/ 1265672 h 1703956"/>
                <a:gd name="connsiteX47" fmla="*/ 571974 w 1881147"/>
                <a:gd name="connsiteY47" fmla="*/ 1325375 h 1703956"/>
                <a:gd name="connsiteX48" fmla="*/ 662461 w 1881147"/>
                <a:gd name="connsiteY48" fmla="*/ 1477775 h 1703956"/>
                <a:gd name="connsiteX49" fmla="*/ 755271 w 1881147"/>
                <a:gd name="connsiteY49" fmla="*/ 1550929 h 1703956"/>
                <a:gd name="connsiteX50" fmla="*/ 805336 w 1881147"/>
                <a:gd name="connsiteY50" fmla="*/ 1501587 h 1703956"/>
                <a:gd name="connsiteX51" fmla="*/ 869926 w 1881147"/>
                <a:gd name="connsiteY51" fmla="*/ 1528984 h 1703956"/>
                <a:gd name="connsiteX52" fmla="*/ 924399 w 1881147"/>
                <a:gd name="connsiteY52" fmla="*/ 1496825 h 1703956"/>
                <a:gd name="connsiteX53" fmla="*/ 941246 w 1881147"/>
                <a:gd name="connsiteY53" fmla="*/ 1454649 h 1703956"/>
                <a:gd name="connsiteX54" fmla="*/ 1005123 w 1881147"/>
                <a:gd name="connsiteY54" fmla="*/ 1541061 h 1703956"/>
                <a:gd name="connsiteX55" fmla="*/ 1050190 w 1881147"/>
                <a:gd name="connsiteY55" fmla="*/ 1612155 h 1703956"/>
                <a:gd name="connsiteX56" fmla="*/ 1120136 w 1881147"/>
                <a:gd name="connsiteY56" fmla="*/ 1703674 h 1703956"/>
                <a:gd name="connsiteX57" fmla="*/ 1151034 w 1881147"/>
                <a:gd name="connsiteY57" fmla="*/ 1640583 h 1703956"/>
                <a:gd name="connsiteX58" fmla="*/ 1181693 w 1881147"/>
                <a:gd name="connsiteY58" fmla="*/ 1634103 h 1703956"/>
                <a:gd name="connsiteX59" fmla="*/ 1224792 w 1881147"/>
                <a:gd name="connsiteY59" fmla="*/ 1663366 h 1703956"/>
                <a:gd name="connsiteX60" fmla="*/ 1258367 w 1881147"/>
                <a:gd name="connsiteY60" fmla="*/ 1622712 h 1703956"/>
                <a:gd name="connsiteX61" fmla="*/ 1277188 w 1881147"/>
                <a:gd name="connsiteY61" fmla="*/ 1627329 h 1703956"/>
                <a:gd name="connsiteX62" fmla="*/ 1311230 w 1881147"/>
                <a:gd name="connsiteY62" fmla="*/ 1693806 h 1703956"/>
                <a:gd name="connsiteX63" fmla="*/ 1367786 w 1881147"/>
                <a:gd name="connsiteY63" fmla="*/ 1670337 h 1703956"/>
                <a:gd name="connsiteX64" fmla="*/ 1419818 w 1881147"/>
                <a:gd name="connsiteY64" fmla="*/ 1614216 h 1703956"/>
                <a:gd name="connsiteX65" fmla="*/ 1470595 w 1881147"/>
                <a:gd name="connsiteY65" fmla="*/ 1597673 h 1703956"/>
                <a:gd name="connsiteX66" fmla="*/ 1488274 w 1881147"/>
                <a:gd name="connsiteY66" fmla="*/ 1653495 h 1703956"/>
                <a:gd name="connsiteX67" fmla="*/ 1558169 w 1881147"/>
                <a:gd name="connsiteY67" fmla="*/ 1627817 h 1703956"/>
                <a:gd name="connsiteX68" fmla="*/ 1588947 w 1881147"/>
                <a:gd name="connsiteY68" fmla="*/ 1541061 h 1703956"/>
                <a:gd name="connsiteX69" fmla="*/ 1670383 w 1881147"/>
                <a:gd name="connsiteY69" fmla="*/ 1450919 h 1703956"/>
                <a:gd name="connsiteX70" fmla="*/ 1714974 w 1881147"/>
                <a:gd name="connsiteY70" fmla="*/ 1419789 h 1703956"/>
                <a:gd name="connsiteX71" fmla="*/ 1743343 w 1881147"/>
                <a:gd name="connsiteY71" fmla="*/ 1423084 h 1703956"/>
                <a:gd name="connsiteX72" fmla="*/ 1820935 w 1881147"/>
                <a:gd name="connsiteY72" fmla="*/ 1412476 h 1703956"/>
                <a:gd name="connsiteX73" fmla="*/ 1816054 w 1881147"/>
                <a:gd name="connsiteY73" fmla="*/ 1466040 h 1703956"/>
                <a:gd name="connsiteX74" fmla="*/ 1874221 w 1881147"/>
                <a:gd name="connsiteY74" fmla="*/ 1489361 h 1703956"/>
                <a:gd name="connsiteX75" fmla="*/ 1875829 w 1881147"/>
                <a:gd name="connsiteY75" fmla="*/ 1466727 h 1703956"/>
                <a:gd name="connsiteX76" fmla="*/ 1875051 w 1881147"/>
                <a:gd name="connsiteY76" fmla="*/ 1405993 h 1703956"/>
                <a:gd name="connsiteX77" fmla="*/ 1853086 w 1881147"/>
                <a:gd name="connsiteY77" fmla="*/ 1315850 h 1703956"/>
                <a:gd name="connsiteX78" fmla="*/ 1853086 w 1881147"/>
                <a:gd name="connsiteY78" fmla="*/ 1258700 h 1703956"/>
                <a:gd name="connsiteX79" fmla="*/ 1810224 w 1881147"/>
                <a:gd name="connsiteY79" fmla="*/ 1249175 h 1703956"/>
                <a:gd name="connsiteX80" fmla="*/ 1734024 w 1881147"/>
                <a:gd name="connsiteY80" fmla="*/ 1168212 h 1703956"/>
                <a:gd name="connsiteX81" fmla="*/ 1695924 w 1881147"/>
                <a:gd name="connsiteY81" fmla="*/ 987237 h 1703956"/>
                <a:gd name="connsiteX82" fmla="*/ 1643536 w 1881147"/>
                <a:gd name="connsiteY82" fmla="*/ 953900 h 1703956"/>
                <a:gd name="connsiteX83" fmla="*/ 1605436 w 1881147"/>
                <a:gd name="connsiteY83" fmla="*/ 896750 h 1703956"/>
                <a:gd name="connsiteX84" fmla="*/ 1557811 w 1881147"/>
                <a:gd name="connsiteY84" fmla="*/ 849125 h 1703956"/>
                <a:gd name="connsiteX85" fmla="*/ 1505424 w 1881147"/>
                <a:gd name="connsiteY85" fmla="*/ 830075 h 1703956"/>
                <a:gd name="connsiteX86" fmla="*/ 1453036 w 1881147"/>
                <a:gd name="connsiteY86" fmla="*/ 825312 h 1703956"/>
                <a:gd name="connsiteX87" fmla="*/ 1510186 w 1881147"/>
                <a:gd name="connsiteY87" fmla="*/ 791975 h 1703956"/>
                <a:gd name="connsiteX88" fmla="*/ 1476849 w 1881147"/>
                <a:gd name="connsiteY88" fmla="*/ 758637 h 1703956"/>
                <a:gd name="connsiteX89" fmla="*/ 1481611 w 1881147"/>
                <a:gd name="connsiteY89" fmla="*/ 734825 h 1703956"/>
                <a:gd name="connsiteX90" fmla="*/ 1572099 w 1881147"/>
                <a:gd name="connsiteY90" fmla="*/ 772925 h 1703956"/>
                <a:gd name="connsiteX91" fmla="*/ 1624486 w 1881147"/>
                <a:gd name="connsiteY91" fmla="*/ 706250 h 1703956"/>
                <a:gd name="connsiteX92" fmla="*/ 1622283 w 1881147"/>
                <a:gd name="connsiteY92" fmla="*/ 563375 h 1703956"/>
                <a:gd name="connsiteX93" fmla="*/ 1639486 w 1881147"/>
                <a:gd name="connsiteY93" fmla="*/ 415049 h 1703956"/>
                <a:gd name="connsiteX0" fmla="*/ 1639486 w 1881147"/>
                <a:gd name="connsiteY0" fmla="*/ 410094 h 1699001"/>
                <a:gd name="connsiteX1" fmla="*/ 1567336 w 1881147"/>
                <a:gd name="connsiteY1" fmla="*/ 377445 h 1699001"/>
                <a:gd name="connsiteX2" fmla="*/ 1477087 w 1881147"/>
                <a:gd name="connsiteY2" fmla="*/ 353632 h 1699001"/>
                <a:gd name="connsiteX3" fmla="*/ 1423767 w 1881147"/>
                <a:gd name="connsiteY3" fmla="*/ 276548 h 1699001"/>
                <a:gd name="connsiteX4" fmla="*/ 1395785 w 1881147"/>
                <a:gd name="connsiteY4" fmla="*/ 174703 h 1699001"/>
                <a:gd name="connsiteX5" fmla="*/ 1364769 w 1881147"/>
                <a:gd name="connsiteY5" fmla="*/ 6641 h 1699001"/>
                <a:gd name="connsiteX6" fmla="*/ 1270553 w 1881147"/>
                <a:gd name="connsiteY6" fmla="*/ 40681 h 1699001"/>
                <a:gd name="connsiteX7" fmla="*/ 1247452 w 1881147"/>
                <a:gd name="connsiteY7" fmla="*/ 106014 h 1699001"/>
                <a:gd name="connsiteX8" fmla="*/ 1214911 w 1881147"/>
                <a:gd name="connsiteY8" fmla="*/ 163132 h 1699001"/>
                <a:gd name="connsiteX9" fmla="*/ 1186336 w 1881147"/>
                <a:gd name="connsiteY9" fmla="*/ 191707 h 1699001"/>
                <a:gd name="connsiteX10" fmla="*/ 1176811 w 1881147"/>
                <a:gd name="connsiteY10" fmla="*/ 263145 h 1699001"/>
                <a:gd name="connsiteX11" fmla="*/ 1114899 w 1881147"/>
                <a:gd name="connsiteY11" fmla="*/ 306007 h 1699001"/>
                <a:gd name="connsiteX12" fmla="*/ 1005361 w 1881147"/>
                <a:gd name="connsiteY12" fmla="*/ 320295 h 1699001"/>
                <a:gd name="connsiteX13" fmla="*/ 962499 w 1881147"/>
                <a:gd name="connsiteY13" fmla="*/ 363157 h 1699001"/>
                <a:gd name="connsiteX14" fmla="*/ 838674 w 1881147"/>
                <a:gd name="connsiteY14" fmla="*/ 363157 h 1699001"/>
                <a:gd name="connsiteX15" fmla="*/ 781524 w 1881147"/>
                <a:gd name="connsiteY15" fmla="*/ 434595 h 1699001"/>
                <a:gd name="connsiteX16" fmla="*/ 781524 w 1881147"/>
                <a:gd name="connsiteY16" fmla="*/ 467932 h 1699001"/>
                <a:gd name="connsiteX17" fmla="*/ 743424 w 1881147"/>
                <a:gd name="connsiteY17" fmla="*/ 491745 h 1699001"/>
                <a:gd name="connsiteX18" fmla="*/ 671986 w 1881147"/>
                <a:gd name="connsiteY18" fmla="*/ 425070 h 1699001"/>
                <a:gd name="connsiteX19" fmla="*/ 519586 w 1881147"/>
                <a:gd name="connsiteY19" fmla="*/ 420307 h 1699001"/>
                <a:gd name="connsiteX20" fmla="*/ 457674 w 1881147"/>
                <a:gd name="connsiteY20" fmla="*/ 439357 h 1699001"/>
                <a:gd name="connsiteX21" fmla="*/ 419574 w 1881147"/>
                <a:gd name="connsiteY21" fmla="*/ 425070 h 1699001"/>
                <a:gd name="connsiteX22" fmla="*/ 400524 w 1881147"/>
                <a:gd name="connsiteY22" fmla="*/ 363157 h 1699001"/>
                <a:gd name="connsiteX23" fmla="*/ 333849 w 1881147"/>
                <a:gd name="connsiteY23" fmla="*/ 310770 h 1699001"/>
                <a:gd name="connsiteX24" fmla="*/ 286224 w 1881147"/>
                <a:gd name="connsiteY24" fmla="*/ 244095 h 1699001"/>
                <a:gd name="connsiteX25" fmla="*/ 143349 w 1881147"/>
                <a:gd name="connsiteY25" fmla="*/ 263145 h 1699001"/>
                <a:gd name="connsiteX26" fmla="*/ 124299 w 1881147"/>
                <a:gd name="connsiteY26" fmla="*/ 339345 h 1699001"/>
                <a:gd name="connsiteX27" fmla="*/ 110011 w 1881147"/>
                <a:gd name="connsiteY27" fmla="*/ 372682 h 1699001"/>
                <a:gd name="connsiteX28" fmla="*/ 133824 w 1881147"/>
                <a:gd name="connsiteY28" fmla="*/ 420307 h 1699001"/>
                <a:gd name="connsiteX29" fmla="*/ 81436 w 1881147"/>
                <a:gd name="connsiteY29" fmla="*/ 458407 h 1699001"/>
                <a:gd name="connsiteX30" fmla="*/ 33811 w 1881147"/>
                <a:gd name="connsiteY30" fmla="*/ 453645 h 1699001"/>
                <a:gd name="connsiteX31" fmla="*/ 33811 w 1881147"/>
                <a:gd name="connsiteY31" fmla="*/ 525082 h 1699001"/>
                <a:gd name="connsiteX32" fmla="*/ 474 w 1881147"/>
                <a:gd name="connsiteY32" fmla="*/ 629857 h 1699001"/>
                <a:gd name="connsiteX33" fmla="*/ 62386 w 1881147"/>
                <a:gd name="connsiteY33" fmla="*/ 706057 h 1699001"/>
                <a:gd name="connsiteX34" fmla="*/ 111977 w 1881147"/>
                <a:gd name="connsiteY34" fmla="*/ 686319 h 1699001"/>
                <a:gd name="connsiteX35" fmla="*/ 112334 w 1881147"/>
                <a:gd name="connsiteY35" fmla="*/ 756578 h 1699001"/>
                <a:gd name="connsiteX36" fmla="*/ 167161 w 1881147"/>
                <a:gd name="connsiteY36" fmla="*/ 787020 h 1699001"/>
                <a:gd name="connsiteX37" fmla="*/ 236159 w 1881147"/>
                <a:gd name="connsiteY37" fmla="*/ 797232 h 1699001"/>
                <a:gd name="connsiteX38" fmla="*/ 271462 w 1881147"/>
                <a:gd name="connsiteY38" fmla="*/ 853203 h 1699001"/>
                <a:gd name="connsiteX39" fmla="*/ 270869 w 1881147"/>
                <a:gd name="connsiteY39" fmla="*/ 898275 h 1699001"/>
                <a:gd name="connsiteX40" fmla="*/ 295393 w 1881147"/>
                <a:gd name="connsiteY40" fmla="*/ 937750 h 1699001"/>
                <a:gd name="connsiteX41" fmla="*/ 341051 w 1881147"/>
                <a:gd name="connsiteY41" fmla="*/ 976342 h 1699001"/>
                <a:gd name="connsiteX42" fmla="*/ 426184 w 1881147"/>
                <a:gd name="connsiteY42" fmla="*/ 1030594 h 1699001"/>
                <a:gd name="connsiteX43" fmla="*/ 461961 w 1881147"/>
                <a:gd name="connsiteY43" fmla="*/ 1101687 h 1699001"/>
                <a:gd name="connsiteX44" fmla="*/ 441064 w 1881147"/>
                <a:gd name="connsiteY44" fmla="*/ 1171260 h 1699001"/>
                <a:gd name="connsiteX45" fmla="*/ 519111 w 1881147"/>
                <a:gd name="connsiteY45" fmla="*/ 1227723 h 1699001"/>
                <a:gd name="connsiteX46" fmla="*/ 591143 w 1881147"/>
                <a:gd name="connsiteY46" fmla="*/ 1260717 h 1699001"/>
                <a:gd name="connsiteX47" fmla="*/ 571974 w 1881147"/>
                <a:gd name="connsiteY47" fmla="*/ 1320420 h 1699001"/>
                <a:gd name="connsiteX48" fmla="*/ 662461 w 1881147"/>
                <a:gd name="connsiteY48" fmla="*/ 1472820 h 1699001"/>
                <a:gd name="connsiteX49" fmla="*/ 755271 w 1881147"/>
                <a:gd name="connsiteY49" fmla="*/ 1545974 h 1699001"/>
                <a:gd name="connsiteX50" fmla="*/ 805336 w 1881147"/>
                <a:gd name="connsiteY50" fmla="*/ 1496632 h 1699001"/>
                <a:gd name="connsiteX51" fmla="*/ 869926 w 1881147"/>
                <a:gd name="connsiteY51" fmla="*/ 1524029 h 1699001"/>
                <a:gd name="connsiteX52" fmla="*/ 924399 w 1881147"/>
                <a:gd name="connsiteY52" fmla="*/ 1491870 h 1699001"/>
                <a:gd name="connsiteX53" fmla="*/ 941246 w 1881147"/>
                <a:gd name="connsiteY53" fmla="*/ 1449694 h 1699001"/>
                <a:gd name="connsiteX54" fmla="*/ 1005123 w 1881147"/>
                <a:gd name="connsiteY54" fmla="*/ 1536106 h 1699001"/>
                <a:gd name="connsiteX55" fmla="*/ 1050190 w 1881147"/>
                <a:gd name="connsiteY55" fmla="*/ 1607200 h 1699001"/>
                <a:gd name="connsiteX56" fmla="*/ 1120136 w 1881147"/>
                <a:gd name="connsiteY56" fmla="*/ 1698719 h 1699001"/>
                <a:gd name="connsiteX57" fmla="*/ 1151034 w 1881147"/>
                <a:gd name="connsiteY57" fmla="*/ 1635628 h 1699001"/>
                <a:gd name="connsiteX58" fmla="*/ 1181693 w 1881147"/>
                <a:gd name="connsiteY58" fmla="*/ 1629148 h 1699001"/>
                <a:gd name="connsiteX59" fmla="*/ 1224792 w 1881147"/>
                <a:gd name="connsiteY59" fmla="*/ 1658411 h 1699001"/>
                <a:gd name="connsiteX60" fmla="*/ 1258367 w 1881147"/>
                <a:gd name="connsiteY60" fmla="*/ 1617757 h 1699001"/>
                <a:gd name="connsiteX61" fmla="*/ 1277188 w 1881147"/>
                <a:gd name="connsiteY61" fmla="*/ 1622374 h 1699001"/>
                <a:gd name="connsiteX62" fmla="*/ 1311230 w 1881147"/>
                <a:gd name="connsiteY62" fmla="*/ 1688851 h 1699001"/>
                <a:gd name="connsiteX63" fmla="*/ 1367786 w 1881147"/>
                <a:gd name="connsiteY63" fmla="*/ 1665382 h 1699001"/>
                <a:gd name="connsiteX64" fmla="*/ 1419818 w 1881147"/>
                <a:gd name="connsiteY64" fmla="*/ 1609261 h 1699001"/>
                <a:gd name="connsiteX65" fmla="*/ 1470595 w 1881147"/>
                <a:gd name="connsiteY65" fmla="*/ 1592718 h 1699001"/>
                <a:gd name="connsiteX66" fmla="*/ 1488274 w 1881147"/>
                <a:gd name="connsiteY66" fmla="*/ 1648540 h 1699001"/>
                <a:gd name="connsiteX67" fmla="*/ 1558169 w 1881147"/>
                <a:gd name="connsiteY67" fmla="*/ 1622862 h 1699001"/>
                <a:gd name="connsiteX68" fmla="*/ 1588947 w 1881147"/>
                <a:gd name="connsiteY68" fmla="*/ 1536106 h 1699001"/>
                <a:gd name="connsiteX69" fmla="*/ 1670383 w 1881147"/>
                <a:gd name="connsiteY69" fmla="*/ 1445964 h 1699001"/>
                <a:gd name="connsiteX70" fmla="*/ 1714974 w 1881147"/>
                <a:gd name="connsiteY70" fmla="*/ 1414834 h 1699001"/>
                <a:gd name="connsiteX71" fmla="*/ 1743343 w 1881147"/>
                <a:gd name="connsiteY71" fmla="*/ 1418129 h 1699001"/>
                <a:gd name="connsiteX72" fmla="*/ 1820935 w 1881147"/>
                <a:gd name="connsiteY72" fmla="*/ 1407521 h 1699001"/>
                <a:gd name="connsiteX73" fmla="*/ 1816054 w 1881147"/>
                <a:gd name="connsiteY73" fmla="*/ 1461085 h 1699001"/>
                <a:gd name="connsiteX74" fmla="*/ 1874221 w 1881147"/>
                <a:gd name="connsiteY74" fmla="*/ 1484406 h 1699001"/>
                <a:gd name="connsiteX75" fmla="*/ 1875829 w 1881147"/>
                <a:gd name="connsiteY75" fmla="*/ 1461772 h 1699001"/>
                <a:gd name="connsiteX76" fmla="*/ 1875051 w 1881147"/>
                <a:gd name="connsiteY76" fmla="*/ 1401038 h 1699001"/>
                <a:gd name="connsiteX77" fmla="*/ 1853086 w 1881147"/>
                <a:gd name="connsiteY77" fmla="*/ 1310895 h 1699001"/>
                <a:gd name="connsiteX78" fmla="*/ 1853086 w 1881147"/>
                <a:gd name="connsiteY78" fmla="*/ 1253745 h 1699001"/>
                <a:gd name="connsiteX79" fmla="*/ 1810224 w 1881147"/>
                <a:gd name="connsiteY79" fmla="*/ 1244220 h 1699001"/>
                <a:gd name="connsiteX80" fmla="*/ 1734024 w 1881147"/>
                <a:gd name="connsiteY80" fmla="*/ 1163257 h 1699001"/>
                <a:gd name="connsiteX81" fmla="*/ 1695924 w 1881147"/>
                <a:gd name="connsiteY81" fmla="*/ 982282 h 1699001"/>
                <a:gd name="connsiteX82" fmla="*/ 1643536 w 1881147"/>
                <a:gd name="connsiteY82" fmla="*/ 948945 h 1699001"/>
                <a:gd name="connsiteX83" fmla="*/ 1605436 w 1881147"/>
                <a:gd name="connsiteY83" fmla="*/ 891795 h 1699001"/>
                <a:gd name="connsiteX84" fmla="*/ 1557811 w 1881147"/>
                <a:gd name="connsiteY84" fmla="*/ 844170 h 1699001"/>
                <a:gd name="connsiteX85" fmla="*/ 1505424 w 1881147"/>
                <a:gd name="connsiteY85" fmla="*/ 825120 h 1699001"/>
                <a:gd name="connsiteX86" fmla="*/ 1453036 w 1881147"/>
                <a:gd name="connsiteY86" fmla="*/ 820357 h 1699001"/>
                <a:gd name="connsiteX87" fmla="*/ 1510186 w 1881147"/>
                <a:gd name="connsiteY87" fmla="*/ 787020 h 1699001"/>
                <a:gd name="connsiteX88" fmla="*/ 1476849 w 1881147"/>
                <a:gd name="connsiteY88" fmla="*/ 753682 h 1699001"/>
                <a:gd name="connsiteX89" fmla="*/ 1481611 w 1881147"/>
                <a:gd name="connsiteY89" fmla="*/ 729870 h 1699001"/>
                <a:gd name="connsiteX90" fmla="*/ 1572099 w 1881147"/>
                <a:gd name="connsiteY90" fmla="*/ 767970 h 1699001"/>
                <a:gd name="connsiteX91" fmla="*/ 1624486 w 1881147"/>
                <a:gd name="connsiteY91" fmla="*/ 701295 h 1699001"/>
                <a:gd name="connsiteX92" fmla="*/ 1622283 w 1881147"/>
                <a:gd name="connsiteY92" fmla="*/ 558420 h 1699001"/>
                <a:gd name="connsiteX93" fmla="*/ 1639486 w 1881147"/>
                <a:gd name="connsiteY93" fmla="*/ 410094 h 1699001"/>
                <a:gd name="connsiteX0" fmla="*/ 1639486 w 1881147"/>
                <a:gd name="connsiteY0" fmla="*/ 410466 h 1699373"/>
                <a:gd name="connsiteX1" fmla="*/ 1567336 w 1881147"/>
                <a:gd name="connsiteY1" fmla="*/ 377817 h 1699373"/>
                <a:gd name="connsiteX2" fmla="*/ 1477087 w 1881147"/>
                <a:gd name="connsiteY2" fmla="*/ 354004 h 1699373"/>
                <a:gd name="connsiteX3" fmla="*/ 1423767 w 1881147"/>
                <a:gd name="connsiteY3" fmla="*/ 276920 h 1699373"/>
                <a:gd name="connsiteX4" fmla="*/ 1395785 w 1881147"/>
                <a:gd name="connsiteY4" fmla="*/ 175075 h 1699373"/>
                <a:gd name="connsiteX5" fmla="*/ 1364769 w 1881147"/>
                <a:gd name="connsiteY5" fmla="*/ 7013 h 1699373"/>
                <a:gd name="connsiteX6" fmla="*/ 1270553 w 1881147"/>
                <a:gd name="connsiteY6" fmla="*/ 41053 h 1699373"/>
                <a:gd name="connsiteX7" fmla="*/ 1244198 w 1881147"/>
                <a:gd name="connsiteY7" fmla="*/ 126810 h 1699373"/>
                <a:gd name="connsiteX8" fmla="*/ 1214911 w 1881147"/>
                <a:gd name="connsiteY8" fmla="*/ 163504 h 1699373"/>
                <a:gd name="connsiteX9" fmla="*/ 1186336 w 1881147"/>
                <a:gd name="connsiteY9" fmla="*/ 192079 h 1699373"/>
                <a:gd name="connsiteX10" fmla="*/ 1176811 w 1881147"/>
                <a:gd name="connsiteY10" fmla="*/ 263517 h 1699373"/>
                <a:gd name="connsiteX11" fmla="*/ 1114899 w 1881147"/>
                <a:gd name="connsiteY11" fmla="*/ 306379 h 1699373"/>
                <a:gd name="connsiteX12" fmla="*/ 1005361 w 1881147"/>
                <a:gd name="connsiteY12" fmla="*/ 320667 h 1699373"/>
                <a:gd name="connsiteX13" fmla="*/ 962499 w 1881147"/>
                <a:gd name="connsiteY13" fmla="*/ 363529 h 1699373"/>
                <a:gd name="connsiteX14" fmla="*/ 838674 w 1881147"/>
                <a:gd name="connsiteY14" fmla="*/ 363529 h 1699373"/>
                <a:gd name="connsiteX15" fmla="*/ 781524 w 1881147"/>
                <a:gd name="connsiteY15" fmla="*/ 434967 h 1699373"/>
                <a:gd name="connsiteX16" fmla="*/ 781524 w 1881147"/>
                <a:gd name="connsiteY16" fmla="*/ 468304 h 1699373"/>
                <a:gd name="connsiteX17" fmla="*/ 743424 w 1881147"/>
                <a:gd name="connsiteY17" fmla="*/ 492117 h 1699373"/>
                <a:gd name="connsiteX18" fmla="*/ 671986 w 1881147"/>
                <a:gd name="connsiteY18" fmla="*/ 425442 h 1699373"/>
                <a:gd name="connsiteX19" fmla="*/ 519586 w 1881147"/>
                <a:gd name="connsiteY19" fmla="*/ 420679 h 1699373"/>
                <a:gd name="connsiteX20" fmla="*/ 457674 w 1881147"/>
                <a:gd name="connsiteY20" fmla="*/ 439729 h 1699373"/>
                <a:gd name="connsiteX21" fmla="*/ 419574 w 1881147"/>
                <a:gd name="connsiteY21" fmla="*/ 425442 h 1699373"/>
                <a:gd name="connsiteX22" fmla="*/ 400524 w 1881147"/>
                <a:gd name="connsiteY22" fmla="*/ 363529 h 1699373"/>
                <a:gd name="connsiteX23" fmla="*/ 333849 w 1881147"/>
                <a:gd name="connsiteY23" fmla="*/ 311142 h 1699373"/>
                <a:gd name="connsiteX24" fmla="*/ 286224 w 1881147"/>
                <a:gd name="connsiteY24" fmla="*/ 244467 h 1699373"/>
                <a:gd name="connsiteX25" fmla="*/ 143349 w 1881147"/>
                <a:gd name="connsiteY25" fmla="*/ 263517 h 1699373"/>
                <a:gd name="connsiteX26" fmla="*/ 124299 w 1881147"/>
                <a:gd name="connsiteY26" fmla="*/ 339717 h 1699373"/>
                <a:gd name="connsiteX27" fmla="*/ 110011 w 1881147"/>
                <a:gd name="connsiteY27" fmla="*/ 373054 h 1699373"/>
                <a:gd name="connsiteX28" fmla="*/ 133824 w 1881147"/>
                <a:gd name="connsiteY28" fmla="*/ 420679 h 1699373"/>
                <a:gd name="connsiteX29" fmla="*/ 81436 w 1881147"/>
                <a:gd name="connsiteY29" fmla="*/ 458779 h 1699373"/>
                <a:gd name="connsiteX30" fmla="*/ 33811 w 1881147"/>
                <a:gd name="connsiteY30" fmla="*/ 454017 h 1699373"/>
                <a:gd name="connsiteX31" fmla="*/ 33811 w 1881147"/>
                <a:gd name="connsiteY31" fmla="*/ 525454 h 1699373"/>
                <a:gd name="connsiteX32" fmla="*/ 474 w 1881147"/>
                <a:gd name="connsiteY32" fmla="*/ 630229 h 1699373"/>
                <a:gd name="connsiteX33" fmla="*/ 62386 w 1881147"/>
                <a:gd name="connsiteY33" fmla="*/ 706429 h 1699373"/>
                <a:gd name="connsiteX34" fmla="*/ 111977 w 1881147"/>
                <a:gd name="connsiteY34" fmla="*/ 686691 h 1699373"/>
                <a:gd name="connsiteX35" fmla="*/ 112334 w 1881147"/>
                <a:gd name="connsiteY35" fmla="*/ 756950 h 1699373"/>
                <a:gd name="connsiteX36" fmla="*/ 167161 w 1881147"/>
                <a:gd name="connsiteY36" fmla="*/ 787392 h 1699373"/>
                <a:gd name="connsiteX37" fmla="*/ 236159 w 1881147"/>
                <a:gd name="connsiteY37" fmla="*/ 797604 h 1699373"/>
                <a:gd name="connsiteX38" fmla="*/ 271462 w 1881147"/>
                <a:gd name="connsiteY38" fmla="*/ 853575 h 1699373"/>
                <a:gd name="connsiteX39" fmla="*/ 270869 w 1881147"/>
                <a:gd name="connsiteY39" fmla="*/ 898647 h 1699373"/>
                <a:gd name="connsiteX40" fmla="*/ 295393 w 1881147"/>
                <a:gd name="connsiteY40" fmla="*/ 938122 h 1699373"/>
                <a:gd name="connsiteX41" fmla="*/ 341051 w 1881147"/>
                <a:gd name="connsiteY41" fmla="*/ 976714 h 1699373"/>
                <a:gd name="connsiteX42" fmla="*/ 426184 w 1881147"/>
                <a:gd name="connsiteY42" fmla="*/ 1030966 h 1699373"/>
                <a:gd name="connsiteX43" fmla="*/ 461961 w 1881147"/>
                <a:gd name="connsiteY43" fmla="*/ 1102059 h 1699373"/>
                <a:gd name="connsiteX44" fmla="*/ 441064 w 1881147"/>
                <a:gd name="connsiteY44" fmla="*/ 1171632 h 1699373"/>
                <a:gd name="connsiteX45" fmla="*/ 519111 w 1881147"/>
                <a:gd name="connsiteY45" fmla="*/ 1228095 h 1699373"/>
                <a:gd name="connsiteX46" fmla="*/ 591143 w 1881147"/>
                <a:gd name="connsiteY46" fmla="*/ 1261089 h 1699373"/>
                <a:gd name="connsiteX47" fmla="*/ 571974 w 1881147"/>
                <a:gd name="connsiteY47" fmla="*/ 1320792 h 1699373"/>
                <a:gd name="connsiteX48" fmla="*/ 662461 w 1881147"/>
                <a:gd name="connsiteY48" fmla="*/ 1473192 h 1699373"/>
                <a:gd name="connsiteX49" fmla="*/ 755271 w 1881147"/>
                <a:gd name="connsiteY49" fmla="*/ 1546346 h 1699373"/>
                <a:gd name="connsiteX50" fmla="*/ 805336 w 1881147"/>
                <a:gd name="connsiteY50" fmla="*/ 1497004 h 1699373"/>
                <a:gd name="connsiteX51" fmla="*/ 869926 w 1881147"/>
                <a:gd name="connsiteY51" fmla="*/ 1524401 h 1699373"/>
                <a:gd name="connsiteX52" fmla="*/ 924399 w 1881147"/>
                <a:gd name="connsiteY52" fmla="*/ 1492242 h 1699373"/>
                <a:gd name="connsiteX53" fmla="*/ 941246 w 1881147"/>
                <a:gd name="connsiteY53" fmla="*/ 1450066 h 1699373"/>
                <a:gd name="connsiteX54" fmla="*/ 1005123 w 1881147"/>
                <a:gd name="connsiteY54" fmla="*/ 1536478 h 1699373"/>
                <a:gd name="connsiteX55" fmla="*/ 1050190 w 1881147"/>
                <a:gd name="connsiteY55" fmla="*/ 1607572 h 1699373"/>
                <a:gd name="connsiteX56" fmla="*/ 1120136 w 1881147"/>
                <a:gd name="connsiteY56" fmla="*/ 1699091 h 1699373"/>
                <a:gd name="connsiteX57" fmla="*/ 1151034 w 1881147"/>
                <a:gd name="connsiteY57" fmla="*/ 1636000 h 1699373"/>
                <a:gd name="connsiteX58" fmla="*/ 1181693 w 1881147"/>
                <a:gd name="connsiteY58" fmla="*/ 1629520 h 1699373"/>
                <a:gd name="connsiteX59" fmla="*/ 1224792 w 1881147"/>
                <a:gd name="connsiteY59" fmla="*/ 1658783 h 1699373"/>
                <a:gd name="connsiteX60" fmla="*/ 1258367 w 1881147"/>
                <a:gd name="connsiteY60" fmla="*/ 1618129 h 1699373"/>
                <a:gd name="connsiteX61" fmla="*/ 1277188 w 1881147"/>
                <a:gd name="connsiteY61" fmla="*/ 1622746 h 1699373"/>
                <a:gd name="connsiteX62" fmla="*/ 1311230 w 1881147"/>
                <a:gd name="connsiteY62" fmla="*/ 1689223 h 1699373"/>
                <a:gd name="connsiteX63" fmla="*/ 1367786 w 1881147"/>
                <a:gd name="connsiteY63" fmla="*/ 1665754 h 1699373"/>
                <a:gd name="connsiteX64" fmla="*/ 1419818 w 1881147"/>
                <a:gd name="connsiteY64" fmla="*/ 1609633 h 1699373"/>
                <a:gd name="connsiteX65" fmla="*/ 1470595 w 1881147"/>
                <a:gd name="connsiteY65" fmla="*/ 1593090 h 1699373"/>
                <a:gd name="connsiteX66" fmla="*/ 1488274 w 1881147"/>
                <a:gd name="connsiteY66" fmla="*/ 1648912 h 1699373"/>
                <a:gd name="connsiteX67" fmla="*/ 1558169 w 1881147"/>
                <a:gd name="connsiteY67" fmla="*/ 1623234 h 1699373"/>
                <a:gd name="connsiteX68" fmla="*/ 1588947 w 1881147"/>
                <a:gd name="connsiteY68" fmla="*/ 1536478 h 1699373"/>
                <a:gd name="connsiteX69" fmla="*/ 1670383 w 1881147"/>
                <a:gd name="connsiteY69" fmla="*/ 1446336 h 1699373"/>
                <a:gd name="connsiteX70" fmla="*/ 1714974 w 1881147"/>
                <a:gd name="connsiteY70" fmla="*/ 1415206 h 1699373"/>
                <a:gd name="connsiteX71" fmla="*/ 1743343 w 1881147"/>
                <a:gd name="connsiteY71" fmla="*/ 1418501 h 1699373"/>
                <a:gd name="connsiteX72" fmla="*/ 1820935 w 1881147"/>
                <a:gd name="connsiteY72" fmla="*/ 1407893 h 1699373"/>
                <a:gd name="connsiteX73" fmla="*/ 1816054 w 1881147"/>
                <a:gd name="connsiteY73" fmla="*/ 1461457 h 1699373"/>
                <a:gd name="connsiteX74" fmla="*/ 1874221 w 1881147"/>
                <a:gd name="connsiteY74" fmla="*/ 1484778 h 1699373"/>
                <a:gd name="connsiteX75" fmla="*/ 1875829 w 1881147"/>
                <a:gd name="connsiteY75" fmla="*/ 1462144 h 1699373"/>
                <a:gd name="connsiteX76" fmla="*/ 1875051 w 1881147"/>
                <a:gd name="connsiteY76" fmla="*/ 1401410 h 1699373"/>
                <a:gd name="connsiteX77" fmla="*/ 1853086 w 1881147"/>
                <a:gd name="connsiteY77" fmla="*/ 1311267 h 1699373"/>
                <a:gd name="connsiteX78" fmla="*/ 1853086 w 1881147"/>
                <a:gd name="connsiteY78" fmla="*/ 1254117 h 1699373"/>
                <a:gd name="connsiteX79" fmla="*/ 1810224 w 1881147"/>
                <a:gd name="connsiteY79" fmla="*/ 1244592 h 1699373"/>
                <a:gd name="connsiteX80" fmla="*/ 1734024 w 1881147"/>
                <a:gd name="connsiteY80" fmla="*/ 1163629 h 1699373"/>
                <a:gd name="connsiteX81" fmla="*/ 1695924 w 1881147"/>
                <a:gd name="connsiteY81" fmla="*/ 982654 h 1699373"/>
                <a:gd name="connsiteX82" fmla="*/ 1643536 w 1881147"/>
                <a:gd name="connsiteY82" fmla="*/ 949317 h 1699373"/>
                <a:gd name="connsiteX83" fmla="*/ 1605436 w 1881147"/>
                <a:gd name="connsiteY83" fmla="*/ 892167 h 1699373"/>
                <a:gd name="connsiteX84" fmla="*/ 1557811 w 1881147"/>
                <a:gd name="connsiteY84" fmla="*/ 844542 h 1699373"/>
                <a:gd name="connsiteX85" fmla="*/ 1505424 w 1881147"/>
                <a:gd name="connsiteY85" fmla="*/ 825492 h 1699373"/>
                <a:gd name="connsiteX86" fmla="*/ 1453036 w 1881147"/>
                <a:gd name="connsiteY86" fmla="*/ 820729 h 1699373"/>
                <a:gd name="connsiteX87" fmla="*/ 1510186 w 1881147"/>
                <a:gd name="connsiteY87" fmla="*/ 787392 h 1699373"/>
                <a:gd name="connsiteX88" fmla="*/ 1476849 w 1881147"/>
                <a:gd name="connsiteY88" fmla="*/ 754054 h 1699373"/>
                <a:gd name="connsiteX89" fmla="*/ 1481611 w 1881147"/>
                <a:gd name="connsiteY89" fmla="*/ 730242 h 1699373"/>
                <a:gd name="connsiteX90" fmla="*/ 1572099 w 1881147"/>
                <a:gd name="connsiteY90" fmla="*/ 768342 h 1699373"/>
                <a:gd name="connsiteX91" fmla="*/ 1624486 w 1881147"/>
                <a:gd name="connsiteY91" fmla="*/ 701667 h 1699373"/>
                <a:gd name="connsiteX92" fmla="*/ 1622283 w 1881147"/>
                <a:gd name="connsiteY92" fmla="*/ 558792 h 1699373"/>
                <a:gd name="connsiteX93" fmla="*/ 1639486 w 1881147"/>
                <a:gd name="connsiteY93" fmla="*/ 410466 h 1699373"/>
                <a:gd name="connsiteX0" fmla="*/ 1639486 w 1881147"/>
                <a:gd name="connsiteY0" fmla="*/ 409992 h 1698899"/>
                <a:gd name="connsiteX1" fmla="*/ 1567336 w 1881147"/>
                <a:gd name="connsiteY1" fmla="*/ 377343 h 1698899"/>
                <a:gd name="connsiteX2" fmla="*/ 1477087 w 1881147"/>
                <a:gd name="connsiteY2" fmla="*/ 353530 h 1698899"/>
                <a:gd name="connsiteX3" fmla="*/ 1423767 w 1881147"/>
                <a:gd name="connsiteY3" fmla="*/ 276446 h 1698899"/>
                <a:gd name="connsiteX4" fmla="*/ 1395785 w 1881147"/>
                <a:gd name="connsiteY4" fmla="*/ 174601 h 1698899"/>
                <a:gd name="connsiteX5" fmla="*/ 1364769 w 1881147"/>
                <a:gd name="connsiteY5" fmla="*/ 6539 h 1698899"/>
                <a:gd name="connsiteX6" fmla="*/ 1282757 w 1881147"/>
                <a:gd name="connsiteY6" fmla="*/ 43131 h 1698899"/>
                <a:gd name="connsiteX7" fmla="*/ 1244198 w 1881147"/>
                <a:gd name="connsiteY7" fmla="*/ 126336 h 1698899"/>
                <a:gd name="connsiteX8" fmla="*/ 1214911 w 1881147"/>
                <a:gd name="connsiteY8" fmla="*/ 163030 h 1698899"/>
                <a:gd name="connsiteX9" fmla="*/ 1186336 w 1881147"/>
                <a:gd name="connsiteY9" fmla="*/ 191605 h 1698899"/>
                <a:gd name="connsiteX10" fmla="*/ 1176811 w 1881147"/>
                <a:gd name="connsiteY10" fmla="*/ 263043 h 1698899"/>
                <a:gd name="connsiteX11" fmla="*/ 1114899 w 1881147"/>
                <a:gd name="connsiteY11" fmla="*/ 305905 h 1698899"/>
                <a:gd name="connsiteX12" fmla="*/ 1005361 w 1881147"/>
                <a:gd name="connsiteY12" fmla="*/ 320193 h 1698899"/>
                <a:gd name="connsiteX13" fmla="*/ 962499 w 1881147"/>
                <a:gd name="connsiteY13" fmla="*/ 363055 h 1698899"/>
                <a:gd name="connsiteX14" fmla="*/ 838674 w 1881147"/>
                <a:gd name="connsiteY14" fmla="*/ 363055 h 1698899"/>
                <a:gd name="connsiteX15" fmla="*/ 781524 w 1881147"/>
                <a:gd name="connsiteY15" fmla="*/ 434493 h 1698899"/>
                <a:gd name="connsiteX16" fmla="*/ 781524 w 1881147"/>
                <a:gd name="connsiteY16" fmla="*/ 467830 h 1698899"/>
                <a:gd name="connsiteX17" fmla="*/ 743424 w 1881147"/>
                <a:gd name="connsiteY17" fmla="*/ 491643 h 1698899"/>
                <a:gd name="connsiteX18" fmla="*/ 671986 w 1881147"/>
                <a:gd name="connsiteY18" fmla="*/ 424968 h 1698899"/>
                <a:gd name="connsiteX19" fmla="*/ 519586 w 1881147"/>
                <a:gd name="connsiteY19" fmla="*/ 420205 h 1698899"/>
                <a:gd name="connsiteX20" fmla="*/ 457674 w 1881147"/>
                <a:gd name="connsiteY20" fmla="*/ 439255 h 1698899"/>
                <a:gd name="connsiteX21" fmla="*/ 419574 w 1881147"/>
                <a:gd name="connsiteY21" fmla="*/ 424968 h 1698899"/>
                <a:gd name="connsiteX22" fmla="*/ 400524 w 1881147"/>
                <a:gd name="connsiteY22" fmla="*/ 363055 h 1698899"/>
                <a:gd name="connsiteX23" fmla="*/ 333849 w 1881147"/>
                <a:gd name="connsiteY23" fmla="*/ 310668 h 1698899"/>
                <a:gd name="connsiteX24" fmla="*/ 286224 w 1881147"/>
                <a:gd name="connsiteY24" fmla="*/ 243993 h 1698899"/>
                <a:gd name="connsiteX25" fmla="*/ 143349 w 1881147"/>
                <a:gd name="connsiteY25" fmla="*/ 263043 h 1698899"/>
                <a:gd name="connsiteX26" fmla="*/ 124299 w 1881147"/>
                <a:gd name="connsiteY26" fmla="*/ 339243 h 1698899"/>
                <a:gd name="connsiteX27" fmla="*/ 110011 w 1881147"/>
                <a:gd name="connsiteY27" fmla="*/ 372580 h 1698899"/>
                <a:gd name="connsiteX28" fmla="*/ 133824 w 1881147"/>
                <a:gd name="connsiteY28" fmla="*/ 420205 h 1698899"/>
                <a:gd name="connsiteX29" fmla="*/ 81436 w 1881147"/>
                <a:gd name="connsiteY29" fmla="*/ 458305 h 1698899"/>
                <a:gd name="connsiteX30" fmla="*/ 33811 w 1881147"/>
                <a:gd name="connsiteY30" fmla="*/ 453543 h 1698899"/>
                <a:gd name="connsiteX31" fmla="*/ 33811 w 1881147"/>
                <a:gd name="connsiteY31" fmla="*/ 524980 h 1698899"/>
                <a:gd name="connsiteX32" fmla="*/ 474 w 1881147"/>
                <a:gd name="connsiteY32" fmla="*/ 629755 h 1698899"/>
                <a:gd name="connsiteX33" fmla="*/ 62386 w 1881147"/>
                <a:gd name="connsiteY33" fmla="*/ 705955 h 1698899"/>
                <a:gd name="connsiteX34" fmla="*/ 111977 w 1881147"/>
                <a:gd name="connsiteY34" fmla="*/ 686217 h 1698899"/>
                <a:gd name="connsiteX35" fmla="*/ 112334 w 1881147"/>
                <a:gd name="connsiteY35" fmla="*/ 756476 h 1698899"/>
                <a:gd name="connsiteX36" fmla="*/ 167161 w 1881147"/>
                <a:gd name="connsiteY36" fmla="*/ 786918 h 1698899"/>
                <a:gd name="connsiteX37" fmla="*/ 236159 w 1881147"/>
                <a:gd name="connsiteY37" fmla="*/ 797130 h 1698899"/>
                <a:gd name="connsiteX38" fmla="*/ 271462 w 1881147"/>
                <a:gd name="connsiteY38" fmla="*/ 853101 h 1698899"/>
                <a:gd name="connsiteX39" fmla="*/ 270869 w 1881147"/>
                <a:gd name="connsiteY39" fmla="*/ 898173 h 1698899"/>
                <a:gd name="connsiteX40" fmla="*/ 295393 w 1881147"/>
                <a:gd name="connsiteY40" fmla="*/ 937648 h 1698899"/>
                <a:gd name="connsiteX41" fmla="*/ 341051 w 1881147"/>
                <a:gd name="connsiteY41" fmla="*/ 976240 h 1698899"/>
                <a:gd name="connsiteX42" fmla="*/ 426184 w 1881147"/>
                <a:gd name="connsiteY42" fmla="*/ 1030492 h 1698899"/>
                <a:gd name="connsiteX43" fmla="*/ 461961 w 1881147"/>
                <a:gd name="connsiteY43" fmla="*/ 1101585 h 1698899"/>
                <a:gd name="connsiteX44" fmla="*/ 441064 w 1881147"/>
                <a:gd name="connsiteY44" fmla="*/ 1171158 h 1698899"/>
                <a:gd name="connsiteX45" fmla="*/ 519111 w 1881147"/>
                <a:gd name="connsiteY45" fmla="*/ 1227621 h 1698899"/>
                <a:gd name="connsiteX46" fmla="*/ 591143 w 1881147"/>
                <a:gd name="connsiteY46" fmla="*/ 1260615 h 1698899"/>
                <a:gd name="connsiteX47" fmla="*/ 571974 w 1881147"/>
                <a:gd name="connsiteY47" fmla="*/ 1320318 h 1698899"/>
                <a:gd name="connsiteX48" fmla="*/ 662461 w 1881147"/>
                <a:gd name="connsiteY48" fmla="*/ 1472718 h 1698899"/>
                <a:gd name="connsiteX49" fmla="*/ 755271 w 1881147"/>
                <a:gd name="connsiteY49" fmla="*/ 1545872 h 1698899"/>
                <a:gd name="connsiteX50" fmla="*/ 805336 w 1881147"/>
                <a:gd name="connsiteY50" fmla="*/ 1496530 h 1698899"/>
                <a:gd name="connsiteX51" fmla="*/ 869926 w 1881147"/>
                <a:gd name="connsiteY51" fmla="*/ 1523927 h 1698899"/>
                <a:gd name="connsiteX52" fmla="*/ 924399 w 1881147"/>
                <a:gd name="connsiteY52" fmla="*/ 1491768 h 1698899"/>
                <a:gd name="connsiteX53" fmla="*/ 941246 w 1881147"/>
                <a:gd name="connsiteY53" fmla="*/ 1449592 h 1698899"/>
                <a:gd name="connsiteX54" fmla="*/ 1005123 w 1881147"/>
                <a:gd name="connsiteY54" fmla="*/ 1536004 h 1698899"/>
                <a:gd name="connsiteX55" fmla="*/ 1050190 w 1881147"/>
                <a:gd name="connsiteY55" fmla="*/ 1607098 h 1698899"/>
                <a:gd name="connsiteX56" fmla="*/ 1120136 w 1881147"/>
                <a:gd name="connsiteY56" fmla="*/ 1698617 h 1698899"/>
                <a:gd name="connsiteX57" fmla="*/ 1151034 w 1881147"/>
                <a:gd name="connsiteY57" fmla="*/ 1635526 h 1698899"/>
                <a:gd name="connsiteX58" fmla="*/ 1181693 w 1881147"/>
                <a:gd name="connsiteY58" fmla="*/ 1629046 h 1698899"/>
                <a:gd name="connsiteX59" fmla="*/ 1224792 w 1881147"/>
                <a:gd name="connsiteY59" fmla="*/ 1658309 h 1698899"/>
                <a:gd name="connsiteX60" fmla="*/ 1258367 w 1881147"/>
                <a:gd name="connsiteY60" fmla="*/ 1617655 h 1698899"/>
                <a:gd name="connsiteX61" fmla="*/ 1277188 w 1881147"/>
                <a:gd name="connsiteY61" fmla="*/ 1622272 h 1698899"/>
                <a:gd name="connsiteX62" fmla="*/ 1311230 w 1881147"/>
                <a:gd name="connsiteY62" fmla="*/ 1688749 h 1698899"/>
                <a:gd name="connsiteX63" fmla="*/ 1367786 w 1881147"/>
                <a:gd name="connsiteY63" fmla="*/ 1665280 h 1698899"/>
                <a:gd name="connsiteX64" fmla="*/ 1419818 w 1881147"/>
                <a:gd name="connsiteY64" fmla="*/ 1609159 h 1698899"/>
                <a:gd name="connsiteX65" fmla="*/ 1470595 w 1881147"/>
                <a:gd name="connsiteY65" fmla="*/ 1592616 h 1698899"/>
                <a:gd name="connsiteX66" fmla="*/ 1488274 w 1881147"/>
                <a:gd name="connsiteY66" fmla="*/ 1648438 h 1698899"/>
                <a:gd name="connsiteX67" fmla="*/ 1558169 w 1881147"/>
                <a:gd name="connsiteY67" fmla="*/ 1622760 h 1698899"/>
                <a:gd name="connsiteX68" fmla="*/ 1588947 w 1881147"/>
                <a:gd name="connsiteY68" fmla="*/ 1536004 h 1698899"/>
                <a:gd name="connsiteX69" fmla="*/ 1670383 w 1881147"/>
                <a:gd name="connsiteY69" fmla="*/ 1445862 h 1698899"/>
                <a:gd name="connsiteX70" fmla="*/ 1714974 w 1881147"/>
                <a:gd name="connsiteY70" fmla="*/ 1414732 h 1698899"/>
                <a:gd name="connsiteX71" fmla="*/ 1743343 w 1881147"/>
                <a:gd name="connsiteY71" fmla="*/ 1418027 h 1698899"/>
                <a:gd name="connsiteX72" fmla="*/ 1820935 w 1881147"/>
                <a:gd name="connsiteY72" fmla="*/ 1407419 h 1698899"/>
                <a:gd name="connsiteX73" fmla="*/ 1816054 w 1881147"/>
                <a:gd name="connsiteY73" fmla="*/ 1460983 h 1698899"/>
                <a:gd name="connsiteX74" fmla="*/ 1874221 w 1881147"/>
                <a:gd name="connsiteY74" fmla="*/ 1484304 h 1698899"/>
                <a:gd name="connsiteX75" fmla="*/ 1875829 w 1881147"/>
                <a:gd name="connsiteY75" fmla="*/ 1461670 h 1698899"/>
                <a:gd name="connsiteX76" fmla="*/ 1875051 w 1881147"/>
                <a:gd name="connsiteY76" fmla="*/ 1400936 h 1698899"/>
                <a:gd name="connsiteX77" fmla="*/ 1853086 w 1881147"/>
                <a:gd name="connsiteY77" fmla="*/ 1310793 h 1698899"/>
                <a:gd name="connsiteX78" fmla="*/ 1853086 w 1881147"/>
                <a:gd name="connsiteY78" fmla="*/ 1253643 h 1698899"/>
                <a:gd name="connsiteX79" fmla="*/ 1810224 w 1881147"/>
                <a:gd name="connsiteY79" fmla="*/ 1244118 h 1698899"/>
                <a:gd name="connsiteX80" fmla="*/ 1734024 w 1881147"/>
                <a:gd name="connsiteY80" fmla="*/ 1163155 h 1698899"/>
                <a:gd name="connsiteX81" fmla="*/ 1695924 w 1881147"/>
                <a:gd name="connsiteY81" fmla="*/ 982180 h 1698899"/>
                <a:gd name="connsiteX82" fmla="*/ 1643536 w 1881147"/>
                <a:gd name="connsiteY82" fmla="*/ 948843 h 1698899"/>
                <a:gd name="connsiteX83" fmla="*/ 1605436 w 1881147"/>
                <a:gd name="connsiteY83" fmla="*/ 891693 h 1698899"/>
                <a:gd name="connsiteX84" fmla="*/ 1557811 w 1881147"/>
                <a:gd name="connsiteY84" fmla="*/ 844068 h 1698899"/>
                <a:gd name="connsiteX85" fmla="*/ 1505424 w 1881147"/>
                <a:gd name="connsiteY85" fmla="*/ 825018 h 1698899"/>
                <a:gd name="connsiteX86" fmla="*/ 1453036 w 1881147"/>
                <a:gd name="connsiteY86" fmla="*/ 820255 h 1698899"/>
                <a:gd name="connsiteX87" fmla="*/ 1510186 w 1881147"/>
                <a:gd name="connsiteY87" fmla="*/ 786918 h 1698899"/>
                <a:gd name="connsiteX88" fmla="*/ 1476849 w 1881147"/>
                <a:gd name="connsiteY88" fmla="*/ 753580 h 1698899"/>
                <a:gd name="connsiteX89" fmla="*/ 1481611 w 1881147"/>
                <a:gd name="connsiteY89" fmla="*/ 729768 h 1698899"/>
                <a:gd name="connsiteX90" fmla="*/ 1572099 w 1881147"/>
                <a:gd name="connsiteY90" fmla="*/ 767868 h 1698899"/>
                <a:gd name="connsiteX91" fmla="*/ 1624486 w 1881147"/>
                <a:gd name="connsiteY91" fmla="*/ 701193 h 1698899"/>
                <a:gd name="connsiteX92" fmla="*/ 1622283 w 1881147"/>
                <a:gd name="connsiteY92" fmla="*/ 558318 h 1698899"/>
                <a:gd name="connsiteX93" fmla="*/ 1639486 w 1881147"/>
                <a:gd name="connsiteY93" fmla="*/ 409992 h 1698899"/>
                <a:gd name="connsiteX0" fmla="*/ 1639486 w 1881147"/>
                <a:gd name="connsiteY0" fmla="*/ 410565 h 1699472"/>
                <a:gd name="connsiteX1" fmla="*/ 1567336 w 1881147"/>
                <a:gd name="connsiteY1" fmla="*/ 377916 h 1699472"/>
                <a:gd name="connsiteX2" fmla="*/ 1477087 w 1881147"/>
                <a:gd name="connsiteY2" fmla="*/ 354103 h 1699472"/>
                <a:gd name="connsiteX3" fmla="*/ 1423767 w 1881147"/>
                <a:gd name="connsiteY3" fmla="*/ 277019 h 1699472"/>
                <a:gd name="connsiteX4" fmla="*/ 1395785 w 1881147"/>
                <a:gd name="connsiteY4" fmla="*/ 175174 h 1699472"/>
                <a:gd name="connsiteX5" fmla="*/ 1364769 w 1881147"/>
                <a:gd name="connsiteY5" fmla="*/ 7112 h 1699472"/>
                <a:gd name="connsiteX6" fmla="*/ 1282757 w 1881147"/>
                <a:gd name="connsiteY6" fmla="*/ 43704 h 1699472"/>
                <a:gd name="connsiteX7" fmla="*/ 1275927 w 1881147"/>
                <a:gd name="connsiteY7" fmla="*/ 157546 h 1699472"/>
                <a:gd name="connsiteX8" fmla="*/ 1214911 w 1881147"/>
                <a:gd name="connsiteY8" fmla="*/ 163603 h 1699472"/>
                <a:gd name="connsiteX9" fmla="*/ 1186336 w 1881147"/>
                <a:gd name="connsiteY9" fmla="*/ 192178 h 1699472"/>
                <a:gd name="connsiteX10" fmla="*/ 1176811 w 1881147"/>
                <a:gd name="connsiteY10" fmla="*/ 263616 h 1699472"/>
                <a:gd name="connsiteX11" fmla="*/ 1114899 w 1881147"/>
                <a:gd name="connsiteY11" fmla="*/ 306478 h 1699472"/>
                <a:gd name="connsiteX12" fmla="*/ 1005361 w 1881147"/>
                <a:gd name="connsiteY12" fmla="*/ 320766 h 1699472"/>
                <a:gd name="connsiteX13" fmla="*/ 962499 w 1881147"/>
                <a:gd name="connsiteY13" fmla="*/ 363628 h 1699472"/>
                <a:gd name="connsiteX14" fmla="*/ 838674 w 1881147"/>
                <a:gd name="connsiteY14" fmla="*/ 363628 h 1699472"/>
                <a:gd name="connsiteX15" fmla="*/ 781524 w 1881147"/>
                <a:gd name="connsiteY15" fmla="*/ 435066 h 1699472"/>
                <a:gd name="connsiteX16" fmla="*/ 781524 w 1881147"/>
                <a:gd name="connsiteY16" fmla="*/ 468403 h 1699472"/>
                <a:gd name="connsiteX17" fmla="*/ 743424 w 1881147"/>
                <a:gd name="connsiteY17" fmla="*/ 492216 h 1699472"/>
                <a:gd name="connsiteX18" fmla="*/ 671986 w 1881147"/>
                <a:gd name="connsiteY18" fmla="*/ 425541 h 1699472"/>
                <a:gd name="connsiteX19" fmla="*/ 519586 w 1881147"/>
                <a:gd name="connsiteY19" fmla="*/ 420778 h 1699472"/>
                <a:gd name="connsiteX20" fmla="*/ 457674 w 1881147"/>
                <a:gd name="connsiteY20" fmla="*/ 439828 h 1699472"/>
                <a:gd name="connsiteX21" fmla="*/ 419574 w 1881147"/>
                <a:gd name="connsiteY21" fmla="*/ 425541 h 1699472"/>
                <a:gd name="connsiteX22" fmla="*/ 400524 w 1881147"/>
                <a:gd name="connsiteY22" fmla="*/ 363628 h 1699472"/>
                <a:gd name="connsiteX23" fmla="*/ 333849 w 1881147"/>
                <a:gd name="connsiteY23" fmla="*/ 311241 h 1699472"/>
                <a:gd name="connsiteX24" fmla="*/ 286224 w 1881147"/>
                <a:gd name="connsiteY24" fmla="*/ 244566 h 1699472"/>
                <a:gd name="connsiteX25" fmla="*/ 143349 w 1881147"/>
                <a:gd name="connsiteY25" fmla="*/ 263616 h 1699472"/>
                <a:gd name="connsiteX26" fmla="*/ 124299 w 1881147"/>
                <a:gd name="connsiteY26" fmla="*/ 339816 h 1699472"/>
                <a:gd name="connsiteX27" fmla="*/ 110011 w 1881147"/>
                <a:gd name="connsiteY27" fmla="*/ 373153 h 1699472"/>
                <a:gd name="connsiteX28" fmla="*/ 133824 w 1881147"/>
                <a:gd name="connsiteY28" fmla="*/ 420778 h 1699472"/>
                <a:gd name="connsiteX29" fmla="*/ 81436 w 1881147"/>
                <a:gd name="connsiteY29" fmla="*/ 458878 h 1699472"/>
                <a:gd name="connsiteX30" fmla="*/ 33811 w 1881147"/>
                <a:gd name="connsiteY30" fmla="*/ 454116 h 1699472"/>
                <a:gd name="connsiteX31" fmla="*/ 33811 w 1881147"/>
                <a:gd name="connsiteY31" fmla="*/ 525553 h 1699472"/>
                <a:gd name="connsiteX32" fmla="*/ 474 w 1881147"/>
                <a:gd name="connsiteY32" fmla="*/ 630328 h 1699472"/>
                <a:gd name="connsiteX33" fmla="*/ 62386 w 1881147"/>
                <a:gd name="connsiteY33" fmla="*/ 706528 h 1699472"/>
                <a:gd name="connsiteX34" fmla="*/ 111977 w 1881147"/>
                <a:gd name="connsiteY34" fmla="*/ 686790 h 1699472"/>
                <a:gd name="connsiteX35" fmla="*/ 112334 w 1881147"/>
                <a:gd name="connsiteY35" fmla="*/ 757049 h 1699472"/>
                <a:gd name="connsiteX36" fmla="*/ 167161 w 1881147"/>
                <a:gd name="connsiteY36" fmla="*/ 787491 h 1699472"/>
                <a:gd name="connsiteX37" fmla="*/ 236159 w 1881147"/>
                <a:gd name="connsiteY37" fmla="*/ 797703 h 1699472"/>
                <a:gd name="connsiteX38" fmla="*/ 271462 w 1881147"/>
                <a:gd name="connsiteY38" fmla="*/ 853674 h 1699472"/>
                <a:gd name="connsiteX39" fmla="*/ 270869 w 1881147"/>
                <a:gd name="connsiteY39" fmla="*/ 898746 h 1699472"/>
                <a:gd name="connsiteX40" fmla="*/ 295393 w 1881147"/>
                <a:gd name="connsiteY40" fmla="*/ 938221 h 1699472"/>
                <a:gd name="connsiteX41" fmla="*/ 341051 w 1881147"/>
                <a:gd name="connsiteY41" fmla="*/ 976813 h 1699472"/>
                <a:gd name="connsiteX42" fmla="*/ 426184 w 1881147"/>
                <a:gd name="connsiteY42" fmla="*/ 1031065 h 1699472"/>
                <a:gd name="connsiteX43" fmla="*/ 461961 w 1881147"/>
                <a:gd name="connsiteY43" fmla="*/ 1102158 h 1699472"/>
                <a:gd name="connsiteX44" fmla="*/ 441064 w 1881147"/>
                <a:gd name="connsiteY44" fmla="*/ 1171731 h 1699472"/>
                <a:gd name="connsiteX45" fmla="*/ 519111 w 1881147"/>
                <a:gd name="connsiteY45" fmla="*/ 1228194 h 1699472"/>
                <a:gd name="connsiteX46" fmla="*/ 591143 w 1881147"/>
                <a:gd name="connsiteY46" fmla="*/ 1261188 h 1699472"/>
                <a:gd name="connsiteX47" fmla="*/ 571974 w 1881147"/>
                <a:gd name="connsiteY47" fmla="*/ 1320891 h 1699472"/>
                <a:gd name="connsiteX48" fmla="*/ 662461 w 1881147"/>
                <a:gd name="connsiteY48" fmla="*/ 1473291 h 1699472"/>
                <a:gd name="connsiteX49" fmla="*/ 755271 w 1881147"/>
                <a:gd name="connsiteY49" fmla="*/ 1546445 h 1699472"/>
                <a:gd name="connsiteX50" fmla="*/ 805336 w 1881147"/>
                <a:gd name="connsiteY50" fmla="*/ 1497103 h 1699472"/>
                <a:gd name="connsiteX51" fmla="*/ 869926 w 1881147"/>
                <a:gd name="connsiteY51" fmla="*/ 1524500 h 1699472"/>
                <a:gd name="connsiteX52" fmla="*/ 924399 w 1881147"/>
                <a:gd name="connsiteY52" fmla="*/ 1492341 h 1699472"/>
                <a:gd name="connsiteX53" fmla="*/ 941246 w 1881147"/>
                <a:gd name="connsiteY53" fmla="*/ 1450165 h 1699472"/>
                <a:gd name="connsiteX54" fmla="*/ 1005123 w 1881147"/>
                <a:gd name="connsiteY54" fmla="*/ 1536577 h 1699472"/>
                <a:gd name="connsiteX55" fmla="*/ 1050190 w 1881147"/>
                <a:gd name="connsiteY55" fmla="*/ 1607671 h 1699472"/>
                <a:gd name="connsiteX56" fmla="*/ 1120136 w 1881147"/>
                <a:gd name="connsiteY56" fmla="*/ 1699190 h 1699472"/>
                <a:gd name="connsiteX57" fmla="*/ 1151034 w 1881147"/>
                <a:gd name="connsiteY57" fmla="*/ 1636099 h 1699472"/>
                <a:gd name="connsiteX58" fmla="*/ 1181693 w 1881147"/>
                <a:gd name="connsiteY58" fmla="*/ 1629619 h 1699472"/>
                <a:gd name="connsiteX59" fmla="*/ 1224792 w 1881147"/>
                <a:gd name="connsiteY59" fmla="*/ 1658882 h 1699472"/>
                <a:gd name="connsiteX60" fmla="*/ 1258367 w 1881147"/>
                <a:gd name="connsiteY60" fmla="*/ 1618228 h 1699472"/>
                <a:gd name="connsiteX61" fmla="*/ 1277188 w 1881147"/>
                <a:gd name="connsiteY61" fmla="*/ 1622845 h 1699472"/>
                <a:gd name="connsiteX62" fmla="*/ 1311230 w 1881147"/>
                <a:gd name="connsiteY62" fmla="*/ 1689322 h 1699472"/>
                <a:gd name="connsiteX63" fmla="*/ 1367786 w 1881147"/>
                <a:gd name="connsiteY63" fmla="*/ 1665853 h 1699472"/>
                <a:gd name="connsiteX64" fmla="*/ 1419818 w 1881147"/>
                <a:gd name="connsiteY64" fmla="*/ 1609732 h 1699472"/>
                <a:gd name="connsiteX65" fmla="*/ 1470595 w 1881147"/>
                <a:gd name="connsiteY65" fmla="*/ 1593189 h 1699472"/>
                <a:gd name="connsiteX66" fmla="*/ 1488274 w 1881147"/>
                <a:gd name="connsiteY66" fmla="*/ 1649011 h 1699472"/>
                <a:gd name="connsiteX67" fmla="*/ 1558169 w 1881147"/>
                <a:gd name="connsiteY67" fmla="*/ 1623333 h 1699472"/>
                <a:gd name="connsiteX68" fmla="*/ 1588947 w 1881147"/>
                <a:gd name="connsiteY68" fmla="*/ 1536577 h 1699472"/>
                <a:gd name="connsiteX69" fmla="*/ 1670383 w 1881147"/>
                <a:gd name="connsiteY69" fmla="*/ 1446435 h 1699472"/>
                <a:gd name="connsiteX70" fmla="*/ 1714974 w 1881147"/>
                <a:gd name="connsiteY70" fmla="*/ 1415305 h 1699472"/>
                <a:gd name="connsiteX71" fmla="*/ 1743343 w 1881147"/>
                <a:gd name="connsiteY71" fmla="*/ 1418600 h 1699472"/>
                <a:gd name="connsiteX72" fmla="*/ 1820935 w 1881147"/>
                <a:gd name="connsiteY72" fmla="*/ 1407992 h 1699472"/>
                <a:gd name="connsiteX73" fmla="*/ 1816054 w 1881147"/>
                <a:gd name="connsiteY73" fmla="*/ 1461556 h 1699472"/>
                <a:gd name="connsiteX74" fmla="*/ 1874221 w 1881147"/>
                <a:gd name="connsiteY74" fmla="*/ 1484877 h 1699472"/>
                <a:gd name="connsiteX75" fmla="*/ 1875829 w 1881147"/>
                <a:gd name="connsiteY75" fmla="*/ 1462243 h 1699472"/>
                <a:gd name="connsiteX76" fmla="*/ 1875051 w 1881147"/>
                <a:gd name="connsiteY76" fmla="*/ 1401509 h 1699472"/>
                <a:gd name="connsiteX77" fmla="*/ 1853086 w 1881147"/>
                <a:gd name="connsiteY77" fmla="*/ 1311366 h 1699472"/>
                <a:gd name="connsiteX78" fmla="*/ 1853086 w 1881147"/>
                <a:gd name="connsiteY78" fmla="*/ 1254216 h 1699472"/>
                <a:gd name="connsiteX79" fmla="*/ 1810224 w 1881147"/>
                <a:gd name="connsiteY79" fmla="*/ 1244691 h 1699472"/>
                <a:gd name="connsiteX80" fmla="*/ 1734024 w 1881147"/>
                <a:gd name="connsiteY80" fmla="*/ 1163728 h 1699472"/>
                <a:gd name="connsiteX81" fmla="*/ 1695924 w 1881147"/>
                <a:gd name="connsiteY81" fmla="*/ 982753 h 1699472"/>
                <a:gd name="connsiteX82" fmla="*/ 1643536 w 1881147"/>
                <a:gd name="connsiteY82" fmla="*/ 949416 h 1699472"/>
                <a:gd name="connsiteX83" fmla="*/ 1605436 w 1881147"/>
                <a:gd name="connsiteY83" fmla="*/ 892266 h 1699472"/>
                <a:gd name="connsiteX84" fmla="*/ 1557811 w 1881147"/>
                <a:gd name="connsiteY84" fmla="*/ 844641 h 1699472"/>
                <a:gd name="connsiteX85" fmla="*/ 1505424 w 1881147"/>
                <a:gd name="connsiteY85" fmla="*/ 825591 h 1699472"/>
                <a:gd name="connsiteX86" fmla="*/ 1453036 w 1881147"/>
                <a:gd name="connsiteY86" fmla="*/ 820828 h 1699472"/>
                <a:gd name="connsiteX87" fmla="*/ 1510186 w 1881147"/>
                <a:gd name="connsiteY87" fmla="*/ 787491 h 1699472"/>
                <a:gd name="connsiteX88" fmla="*/ 1476849 w 1881147"/>
                <a:gd name="connsiteY88" fmla="*/ 754153 h 1699472"/>
                <a:gd name="connsiteX89" fmla="*/ 1481611 w 1881147"/>
                <a:gd name="connsiteY89" fmla="*/ 730341 h 1699472"/>
                <a:gd name="connsiteX90" fmla="*/ 1572099 w 1881147"/>
                <a:gd name="connsiteY90" fmla="*/ 768441 h 1699472"/>
                <a:gd name="connsiteX91" fmla="*/ 1624486 w 1881147"/>
                <a:gd name="connsiteY91" fmla="*/ 701766 h 1699472"/>
                <a:gd name="connsiteX92" fmla="*/ 1622283 w 1881147"/>
                <a:gd name="connsiteY92" fmla="*/ 558891 h 1699472"/>
                <a:gd name="connsiteX93" fmla="*/ 1639486 w 1881147"/>
                <a:gd name="connsiteY93" fmla="*/ 410565 h 1699472"/>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8922 h 1697829"/>
                <a:gd name="connsiteX1" fmla="*/ 1567336 w 1881147"/>
                <a:gd name="connsiteY1" fmla="*/ 376273 h 1697829"/>
                <a:gd name="connsiteX2" fmla="*/ 1477087 w 1881147"/>
                <a:gd name="connsiteY2" fmla="*/ 352460 h 1697829"/>
                <a:gd name="connsiteX3" fmla="*/ 1423767 w 1881147"/>
                <a:gd name="connsiteY3" fmla="*/ 275376 h 1697829"/>
                <a:gd name="connsiteX4" fmla="*/ 1395785 w 1881147"/>
                <a:gd name="connsiteY4" fmla="*/ 173531 h 1697829"/>
                <a:gd name="connsiteX5" fmla="*/ 1364769 w 1881147"/>
                <a:gd name="connsiteY5" fmla="*/ 5469 h 1697829"/>
                <a:gd name="connsiteX6" fmla="*/ 1282757 w 1881147"/>
                <a:gd name="connsiteY6" fmla="*/ 42061 h 1697829"/>
                <a:gd name="connsiteX7" fmla="*/ 1294272 w 1881147"/>
                <a:gd name="connsiteY7" fmla="*/ 53629 h 1697829"/>
                <a:gd name="connsiteX8" fmla="*/ 1275927 w 1881147"/>
                <a:gd name="connsiteY8" fmla="*/ 155903 h 1697829"/>
                <a:gd name="connsiteX9" fmla="*/ 1214911 w 1881147"/>
                <a:gd name="connsiteY9" fmla="*/ 161960 h 1697829"/>
                <a:gd name="connsiteX10" fmla="*/ 1186336 w 1881147"/>
                <a:gd name="connsiteY10" fmla="*/ 190535 h 1697829"/>
                <a:gd name="connsiteX11" fmla="*/ 1176811 w 1881147"/>
                <a:gd name="connsiteY11" fmla="*/ 261973 h 1697829"/>
                <a:gd name="connsiteX12" fmla="*/ 1114899 w 1881147"/>
                <a:gd name="connsiteY12" fmla="*/ 304835 h 1697829"/>
                <a:gd name="connsiteX13" fmla="*/ 1005361 w 1881147"/>
                <a:gd name="connsiteY13" fmla="*/ 319123 h 1697829"/>
                <a:gd name="connsiteX14" fmla="*/ 962499 w 1881147"/>
                <a:gd name="connsiteY14" fmla="*/ 361985 h 1697829"/>
                <a:gd name="connsiteX15" fmla="*/ 838674 w 1881147"/>
                <a:gd name="connsiteY15" fmla="*/ 361985 h 1697829"/>
                <a:gd name="connsiteX16" fmla="*/ 781524 w 1881147"/>
                <a:gd name="connsiteY16" fmla="*/ 433423 h 1697829"/>
                <a:gd name="connsiteX17" fmla="*/ 781524 w 1881147"/>
                <a:gd name="connsiteY17" fmla="*/ 466760 h 1697829"/>
                <a:gd name="connsiteX18" fmla="*/ 743424 w 1881147"/>
                <a:gd name="connsiteY18" fmla="*/ 490573 h 1697829"/>
                <a:gd name="connsiteX19" fmla="*/ 671986 w 1881147"/>
                <a:gd name="connsiteY19" fmla="*/ 423898 h 1697829"/>
                <a:gd name="connsiteX20" fmla="*/ 519586 w 1881147"/>
                <a:gd name="connsiteY20" fmla="*/ 419135 h 1697829"/>
                <a:gd name="connsiteX21" fmla="*/ 457674 w 1881147"/>
                <a:gd name="connsiteY21" fmla="*/ 438185 h 1697829"/>
                <a:gd name="connsiteX22" fmla="*/ 419574 w 1881147"/>
                <a:gd name="connsiteY22" fmla="*/ 423898 h 1697829"/>
                <a:gd name="connsiteX23" fmla="*/ 400524 w 1881147"/>
                <a:gd name="connsiteY23" fmla="*/ 361985 h 1697829"/>
                <a:gd name="connsiteX24" fmla="*/ 333849 w 1881147"/>
                <a:gd name="connsiteY24" fmla="*/ 309598 h 1697829"/>
                <a:gd name="connsiteX25" fmla="*/ 286224 w 1881147"/>
                <a:gd name="connsiteY25" fmla="*/ 242923 h 1697829"/>
                <a:gd name="connsiteX26" fmla="*/ 143349 w 1881147"/>
                <a:gd name="connsiteY26" fmla="*/ 261973 h 1697829"/>
                <a:gd name="connsiteX27" fmla="*/ 124299 w 1881147"/>
                <a:gd name="connsiteY27" fmla="*/ 338173 h 1697829"/>
                <a:gd name="connsiteX28" fmla="*/ 110011 w 1881147"/>
                <a:gd name="connsiteY28" fmla="*/ 371510 h 1697829"/>
                <a:gd name="connsiteX29" fmla="*/ 133824 w 1881147"/>
                <a:gd name="connsiteY29" fmla="*/ 419135 h 1697829"/>
                <a:gd name="connsiteX30" fmla="*/ 81436 w 1881147"/>
                <a:gd name="connsiteY30" fmla="*/ 457235 h 1697829"/>
                <a:gd name="connsiteX31" fmla="*/ 33811 w 1881147"/>
                <a:gd name="connsiteY31" fmla="*/ 452473 h 1697829"/>
                <a:gd name="connsiteX32" fmla="*/ 33811 w 1881147"/>
                <a:gd name="connsiteY32" fmla="*/ 523910 h 1697829"/>
                <a:gd name="connsiteX33" fmla="*/ 474 w 1881147"/>
                <a:gd name="connsiteY33" fmla="*/ 628685 h 1697829"/>
                <a:gd name="connsiteX34" fmla="*/ 62386 w 1881147"/>
                <a:gd name="connsiteY34" fmla="*/ 704885 h 1697829"/>
                <a:gd name="connsiteX35" fmla="*/ 111977 w 1881147"/>
                <a:gd name="connsiteY35" fmla="*/ 685147 h 1697829"/>
                <a:gd name="connsiteX36" fmla="*/ 112334 w 1881147"/>
                <a:gd name="connsiteY36" fmla="*/ 755406 h 1697829"/>
                <a:gd name="connsiteX37" fmla="*/ 167161 w 1881147"/>
                <a:gd name="connsiteY37" fmla="*/ 785848 h 1697829"/>
                <a:gd name="connsiteX38" fmla="*/ 236159 w 1881147"/>
                <a:gd name="connsiteY38" fmla="*/ 796060 h 1697829"/>
                <a:gd name="connsiteX39" fmla="*/ 271462 w 1881147"/>
                <a:gd name="connsiteY39" fmla="*/ 852031 h 1697829"/>
                <a:gd name="connsiteX40" fmla="*/ 270869 w 1881147"/>
                <a:gd name="connsiteY40" fmla="*/ 897103 h 1697829"/>
                <a:gd name="connsiteX41" fmla="*/ 295393 w 1881147"/>
                <a:gd name="connsiteY41" fmla="*/ 936578 h 1697829"/>
                <a:gd name="connsiteX42" fmla="*/ 341051 w 1881147"/>
                <a:gd name="connsiteY42" fmla="*/ 975170 h 1697829"/>
                <a:gd name="connsiteX43" fmla="*/ 426184 w 1881147"/>
                <a:gd name="connsiteY43" fmla="*/ 1029422 h 1697829"/>
                <a:gd name="connsiteX44" fmla="*/ 461961 w 1881147"/>
                <a:gd name="connsiteY44" fmla="*/ 1100515 h 1697829"/>
                <a:gd name="connsiteX45" fmla="*/ 441064 w 1881147"/>
                <a:gd name="connsiteY45" fmla="*/ 1170088 h 1697829"/>
                <a:gd name="connsiteX46" fmla="*/ 519111 w 1881147"/>
                <a:gd name="connsiteY46" fmla="*/ 1226551 h 1697829"/>
                <a:gd name="connsiteX47" fmla="*/ 591143 w 1881147"/>
                <a:gd name="connsiteY47" fmla="*/ 1259545 h 1697829"/>
                <a:gd name="connsiteX48" fmla="*/ 571974 w 1881147"/>
                <a:gd name="connsiteY48" fmla="*/ 1319248 h 1697829"/>
                <a:gd name="connsiteX49" fmla="*/ 662461 w 1881147"/>
                <a:gd name="connsiteY49" fmla="*/ 1471648 h 1697829"/>
                <a:gd name="connsiteX50" fmla="*/ 755271 w 1881147"/>
                <a:gd name="connsiteY50" fmla="*/ 1544802 h 1697829"/>
                <a:gd name="connsiteX51" fmla="*/ 805336 w 1881147"/>
                <a:gd name="connsiteY51" fmla="*/ 1495460 h 1697829"/>
                <a:gd name="connsiteX52" fmla="*/ 869926 w 1881147"/>
                <a:gd name="connsiteY52" fmla="*/ 1522857 h 1697829"/>
                <a:gd name="connsiteX53" fmla="*/ 924399 w 1881147"/>
                <a:gd name="connsiteY53" fmla="*/ 1490698 h 1697829"/>
                <a:gd name="connsiteX54" fmla="*/ 941246 w 1881147"/>
                <a:gd name="connsiteY54" fmla="*/ 1448522 h 1697829"/>
                <a:gd name="connsiteX55" fmla="*/ 1005123 w 1881147"/>
                <a:gd name="connsiteY55" fmla="*/ 1534934 h 1697829"/>
                <a:gd name="connsiteX56" fmla="*/ 1050190 w 1881147"/>
                <a:gd name="connsiteY56" fmla="*/ 1606028 h 1697829"/>
                <a:gd name="connsiteX57" fmla="*/ 1120136 w 1881147"/>
                <a:gd name="connsiteY57" fmla="*/ 1697547 h 1697829"/>
                <a:gd name="connsiteX58" fmla="*/ 1151034 w 1881147"/>
                <a:gd name="connsiteY58" fmla="*/ 1634456 h 1697829"/>
                <a:gd name="connsiteX59" fmla="*/ 1181693 w 1881147"/>
                <a:gd name="connsiteY59" fmla="*/ 1627976 h 1697829"/>
                <a:gd name="connsiteX60" fmla="*/ 1224792 w 1881147"/>
                <a:gd name="connsiteY60" fmla="*/ 1657239 h 1697829"/>
                <a:gd name="connsiteX61" fmla="*/ 1258367 w 1881147"/>
                <a:gd name="connsiteY61" fmla="*/ 1616585 h 1697829"/>
                <a:gd name="connsiteX62" fmla="*/ 1277188 w 1881147"/>
                <a:gd name="connsiteY62" fmla="*/ 1621202 h 1697829"/>
                <a:gd name="connsiteX63" fmla="*/ 1311230 w 1881147"/>
                <a:gd name="connsiteY63" fmla="*/ 1687679 h 1697829"/>
                <a:gd name="connsiteX64" fmla="*/ 1367786 w 1881147"/>
                <a:gd name="connsiteY64" fmla="*/ 1664210 h 1697829"/>
                <a:gd name="connsiteX65" fmla="*/ 1419818 w 1881147"/>
                <a:gd name="connsiteY65" fmla="*/ 1608089 h 1697829"/>
                <a:gd name="connsiteX66" fmla="*/ 1470595 w 1881147"/>
                <a:gd name="connsiteY66" fmla="*/ 1591546 h 1697829"/>
                <a:gd name="connsiteX67" fmla="*/ 1488274 w 1881147"/>
                <a:gd name="connsiteY67" fmla="*/ 1647368 h 1697829"/>
                <a:gd name="connsiteX68" fmla="*/ 1558169 w 1881147"/>
                <a:gd name="connsiteY68" fmla="*/ 1621690 h 1697829"/>
                <a:gd name="connsiteX69" fmla="*/ 1588947 w 1881147"/>
                <a:gd name="connsiteY69" fmla="*/ 1534934 h 1697829"/>
                <a:gd name="connsiteX70" fmla="*/ 1670383 w 1881147"/>
                <a:gd name="connsiteY70" fmla="*/ 1444792 h 1697829"/>
                <a:gd name="connsiteX71" fmla="*/ 1714974 w 1881147"/>
                <a:gd name="connsiteY71" fmla="*/ 1413662 h 1697829"/>
                <a:gd name="connsiteX72" fmla="*/ 1743343 w 1881147"/>
                <a:gd name="connsiteY72" fmla="*/ 1416957 h 1697829"/>
                <a:gd name="connsiteX73" fmla="*/ 1820935 w 1881147"/>
                <a:gd name="connsiteY73" fmla="*/ 1406349 h 1697829"/>
                <a:gd name="connsiteX74" fmla="*/ 1816054 w 1881147"/>
                <a:gd name="connsiteY74" fmla="*/ 1459913 h 1697829"/>
                <a:gd name="connsiteX75" fmla="*/ 1874221 w 1881147"/>
                <a:gd name="connsiteY75" fmla="*/ 1483234 h 1697829"/>
                <a:gd name="connsiteX76" fmla="*/ 1875829 w 1881147"/>
                <a:gd name="connsiteY76" fmla="*/ 1460600 h 1697829"/>
                <a:gd name="connsiteX77" fmla="*/ 1875051 w 1881147"/>
                <a:gd name="connsiteY77" fmla="*/ 1399866 h 1697829"/>
                <a:gd name="connsiteX78" fmla="*/ 1853086 w 1881147"/>
                <a:gd name="connsiteY78" fmla="*/ 1309723 h 1697829"/>
                <a:gd name="connsiteX79" fmla="*/ 1853086 w 1881147"/>
                <a:gd name="connsiteY79" fmla="*/ 1252573 h 1697829"/>
                <a:gd name="connsiteX80" fmla="*/ 1810224 w 1881147"/>
                <a:gd name="connsiteY80" fmla="*/ 1243048 h 1697829"/>
                <a:gd name="connsiteX81" fmla="*/ 1734024 w 1881147"/>
                <a:gd name="connsiteY81" fmla="*/ 1162085 h 1697829"/>
                <a:gd name="connsiteX82" fmla="*/ 1695924 w 1881147"/>
                <a:gd name="connsiteY82" fmla="*/ 981110 h 1697829"/>
                <a:gd name="connsiteX83" fmla="*/ 1643536 w 1881147"/>
                <a:gd name="connsiteY83" fmla="*/ 947773 h 1697829"/>
                <a:gd name="connsiteX84" fmla="*/ 1605436 w 1881147"/>
                <a:gd name="connsiteY84" fmla="*/ 890623 h 1697829"/>
                <a:gd name="connsiteX85" fmla="*/ 1557811 w 1881147"/>
                <a:gd name="connsiteY85" fmla="*/ 842998 h 1697829"/>
                <a:gd name="connsiteX86" fmla="*/ 1505424 w 1881147"/>
                <a:gd name="connsiteY86" fmla="*/ 823948 h 1697829"/>
                <a:gd name="connsiteX87" fmla="*/ 1453036 w 1881147"/>
                <a:gd name="connsiteY87" fmla="*/ 819185 h 1697829"/>
                <a:gd name="connsiteX88" fmla="*/ 1510186 w 1881147"/>
                <a:gd name="connsiteY88" fmla="*/ 785848 h 1697829"/>
                <a:gd name="connsiteX89" fmla="*/ 1476849 w 1881147"/>
                <a:gd name="connsiteY89" fmla="*/ 752510 h 1697829"/>
                <a:gd name="connsiteX90" fmla="*/ 1481611 w 1881147"/>
                <a:gd name="connsiteY90" fmla="*/ 728698 h 1697829"/>
                <a:gd name="connsiteX91" fmla="*/ 1572099 w 1881147"/>
                <a:gd name="connsiteY91" fmla="*/ 766798 h 1697829"/>
                <a:gd name="connsiteX92" fmla="*/ 1624486 w 1881147"/>
                <a:gd name="connsiteY92" fmla="*/ 700123 h 1697829"/>
                <a:gd name="connsiteX93" fmla="*/ 1622283 w 1881147"/>
                <a:gd name="connsiteY93" fmla="*/ 557248 h 1697829"/>
                <a:gd name="connsiteX94" fmla="*/ 1639486 w 1881147"/>
                <a:gd name="connsiteY94" fmla="*/ 408922 h 1697829"/>
                <a:gd name="connsiteX0" fmla="*/ 1639486 w 1881147"/>
                <a:gd name="connsiteY0" fmla="*/ 409649 h 1698556"/>
                <a:gd name="connsiteX1" fmla="*/ 1567336 w 1881147"/>
                <a:gd name="connsiteY1" fmla="*/ 377000 h 1698556"/>
                <a:gd name="connsiteX2" fmla="*/ 1477087 w 1881147"/>
                <a:gd name="connsiteY2" fmla="*/ 353187 h 1698556"/>
                <a:gd name="connsiteX3" fmla="*/ 1423767 w 1881147"/>
                <a:gd name="connsiteY3" fmla="*/ 276103 h 1698556"/>
                <a:gd name="connsiteX4" fmla="*/ 1395785 w 1881147"/>
                <a:gd name="connsiteY4" fmla="*/ 174258 h 1698556"/>
                <a:gd name="connsiteX5" fmla="*/ 1364769 w 1881147"/>
                <a:gd name="connsiteY5" fmla="*/ 6196 h 1698556"/>
                <a:gd name="connsiteX6" fmla="*/ 1282757 w 1881147"/>
                <a:gd name="connsiteY6" fmla="*/ 42788 h 1698556"/>
                <a:gd name="connsiteX7" fmla="*/ 1291832 w 1881147"/>
                <a:gd name="connsiteY7" fmla="*/ 105417 h 1698556"/>
                <a:gd name="connsiteX8" fmla="*/ 1275927 w 1881147"/>
                <a:gd name="connsiteY8" fmla="*/ 156630 h 1698556"/>
                <a:gd name="connsiteX9" fmla="*/ 1214911 w 1881147"/>
                <a:gd name="connsiteY9" fmla="*/ 162687 h 1698556"/>
                <a:gd name="connsiteX10" fmla="*/ 1186336 w 1881147"/>
                <a:gd name="connsiteY10" fmla="*/ 191262 h 1698556"/>
                <a:gd name="connsiteX11" fmla="*/ 1176811 w 1881147"/>
                <a:gd name="connsiteY11" fmla="*/ 262700 h 1698556"/>
                <a:gd name="connsiteX12" fmla="*/ 1114899 w 1881147"/>
                <a:gd name="connsiteY12" fmla="*/ 305562 h 1698556"/>
                <a:gd name="connsiteX13" fmla="*/ 1005361 w 1881147"/>
                <a:gd name="connsiteY13" fmla="*/ 319850 h 1698556"/>
                <a:gd name="connsiteX14" fmla="*/ 962499 w 1881147"/>
                <a:gd name="connsiteY14" fmla="*/ 362712 h 1698556"/>
                <a:gd name="connsiteX15" fmla="*/ 838674 w 1881147"/>
                <a:gd name="connsiteY15" fmla="*/ 362712 h 1698556"/>
                <a:gd name="connsiteX16" fmla="*/ 781524 w 1881147"/>
                <a:gd name="connsiteY16" fmla="*/ 434150 h 1698556"/>
                <a:gd name="connsiteX17" fmla="*/ 781524 w 1881147"/>
                <a:gd name="connsiteY17" fmla="*/ 467487 h 1698556"/>
                <a:gd name="connsiteX18" fmla="*/ 743424 w 1881147"/>
                <a:gd name="connsiteY18" fmla="*/ 491300 h 1698556"/>
                <a:gd name="connsiteX19" fmla="*/ 671986 w 1881147"/>
                <a:gd name="connsiteY19" fmla="*/ 424625 h 1698556"/>
                <a:gd name="connsiteX20" fmla="*/ 519586 w 1881147"/>
                <a:gd name="connsiteY20" fmla="*/ 419862 h 1698556"/>
                <a:gd name="connsiteX21" fmla="*/ 457674 w 1881147"/>
                <a:gd name="connsiteY21" fmla="*/ 438912 h 1698556"/>
                <a:gd name="connsiteX22" fmla="*/ 419574 w 1881147"/>
                <a:gd name="connsiteY22" fmla="*/ 424625 h 1698556"/>
                <a:gd name="connsiteX23" fmla="*/ 400524 w 1881147"/>
                <a:gd name="connsiteY23" fmla="*/ 362712 h 1698556"/>
                <a:gd name="connsiteX24" fmla="*/ 333849 w 1881147"/>
                <a:gd name="connsiteY24" fmla="*/ 310325 h 1698556"/>
                <a:gd name="connsiteX25" fmla="*/ 286224 w 1881147"/>
                <a:gd name="connsiteY25" fmla="*/ 243650 h 1698556"/>
                <a:gd name="connsiteX26" fmla="*/ 143349 w 1881147"/>
                <a:gd name="connsiteY26" fmla="*/ 262700 h 1698556"/>
                <a:gd name="connsiteX27" fmla="*/ 124299 w 1881147"/>
                <a:gd name="connsiteY27" fmla="*/ 338900 h 1698556"/>
                <a:gd name="connsiteX28" fmla="*/ 110011 w 1881147"/>
                <a:gd name="connsiteY28" fmla="*/ 372237 h 1698556"/>
                <a:gd name="connsiteX29" fmla="*/ 133824 w 1881147"/>
                <a:gd name="connsiteY29" fmla="*/ 419862 h 1698556"/>
                <a:gd name="connsiteX30" fmla="*/ 81436 w 1881147"/>
                <a:gd name="connsiteY30" fmla="*/ 457962 h 1698556"/>
                <a:gd name="connsiteX31" fmla="*/ 33811 w 1881147"/>
                <a:gd name="connsiteY31" fmla="*/ 453200 h 1698556"/>
                <a:gd name="connsiteX32" fmla="*/ 33811 w 1881147"/>
                <a:gd name="connsiteY32" fmla="*/ 524637 h 1698556"/>
                <a:gd name="connsiteX33" fmla="*/ 474 w 1881147"/>
                <a:gd name="connsiteY33" fmla="*/ 629412 h 1698556"/>
                <a:gd name="connsiteX34" fmla="*/ 62386 w 1881147"/>
                <a:gd name="connsiteY34" fmla="*/ 705612 h 1698556"/>
                <a:gd name="connsiteX35" fmla="*/ 111977 w 1881147"/>
                <a:gd name="connsiteY35" fmla="*/ 685874 h 1698556"/>
                <a:gd name="connsiteX36" fmla="*/ 112334 w 1881147"/>
                <a:gd name="connsiteY36" fmla="*/ 756133 h 1698556"/>
                <a:gd name="connsiteX37" fmla="*/ 167161 w 1881147"/>
                <a:gd name="connsiteY37" fmla="*/ 786575 h 1698556"/>
                <a:gd name="connsiteX38" fmla="*/ 236159 w 1881147"/>
                <a:gd name="connsiteY38" fmla="*/ 796787 h 1698556"/>
                <a:gd name="connsiteX39" fmla="*/ 271462 w 1881147"/>
                <a:gd name="connsiteY39" fmla="*/ 852758 h 1698556"/>
                <a:gd name="connsiteX40" fmla="*/ 270869 w 1881147"/>
                <a:gd name="connsiteY40" fmla="*/ 897830 h 1698556"/>
                <a:gd name="connsiteX41" fmla="*/ 295393 w 1881147"/>
                <a:gd name="connsiteY41" fmla="*/ 937305 h 1698556"/>
                <a:gd name="connsiteX42" fmla="*/ 341051 w 1881147"/>
                <a:gd name="connsiteY42" fmla="*/ 975897 h 1698556"/>
                <a:gd name="connsiteX43" fmla="*/ 426184 w 1881147"/>
                <a:gd name="connsiteY43" fmla="*/ 1030149 h 1698556"/>
                <a:gd name="connsiteX44" fmla="*/ 461961 w 1881147"/>
                <a:gd name="connsiteY44" fmla="*/ 1101242 h 1698556"/>
                <a:gd name="connsiteX45" fmla="*/ 441064 w 1881147"/>
                <a:gd name="connsiteY45" fmla="*/ 1170815 h 1698556"/>
                <a:gd name="connsiteX46" fmla="*/ 519111 w 1881147"/>
                <a:gd name="connsiteY46" fmla="*/ 1227278 h 1698556"/>
                <a:gd name="connsiteX47" fmla="*/ 591143 w 1881147"/>
                <a:gd name="connsiteY47" fmla="*/ 1260272 h 1698556"/>
                <a:gd name="connsiteX48" fmla="*/ 571974 w 1881147"/>
                <a:gd name="connsiteY48" fmla="*/ 1319975 h 1698556"/>
                <a:gd name="connsiteX49" fmla="*/ 662461 w 1881147"/>
                <a:gd name="connsiteY49" fmla="*/ 1472375 h 1698556"/>
                <a:gd name="connsiteX50" fmla="*/ 755271 w 1881147"/>
                <a:gd name="connsiteY50" fmla="*/ 1545529 h 1698556"/>
                <a:gd name="connsiteX51" fmla="*/ 805336 w 1881147"/>
                <a:gd name="connsiteY51" fmla="*/ 1496187 h 1698556"/>
                <a:gd name="connsiteX52" fmla="*/ 869926 w 1881147"/>
                <a:gd name="connsiteY52" fmla="*/ 1523584 h 1698556"/>
                <a:gd name="connsiteX53" fmla="*/ 924399 w 1881147"/>
                <a:gd name="connsiteY53" fmla="*/ 1491425 h 1698556"/>
                <a:gd name="connsiteX54" fmla="*/ 941246 w 1881147"/>
                <a:gd name="connsiteY54" fmla="*/ 1449249 h 1698556"/>
                <a:gd name="connsiteX55" fmla="*/ 1005123 w 1881147"/>
                <a:gd name="connsiteY55" fmla="*/ 1535661 h 1698556"/>
                <a:gd name="connsiteX56" fmla="*/ 1050190 w 1881147"/>
                <a:gd name="connsiteY56" fmla="*/ 1606755 h 1698556"/>
                <a:gd name="connsiteX57" fmla="*/ 1120136 w 1881147"/>
                <a:gd name="connsiteY57" fmla="*/ 1698274 h 1698556"/>
                <a:gd name="connsiteX58" fmla="*/ 1151034 w 1881147"/>
                <a:gd name="connsiteY58" fmla="*/ 1635183 h 1698556"/>
                <a:gd name="connsiteX59" fmla="*/ 1181693 w 1881147"/>
                <a:gd name="connsiteY59" fmla="*/ 1628703 h 1698556"/>
                <a:gd name="connsiteX60" fmla="*/ 1224792 w 1881147"/>
                <a:gd name="connsiteY60" fmla="*/ 1657966 h 1698556"/>
                <a:gd name="connsiteX61" fmla="*/ 1258367 w 1881147"/>
                <a:gd name="connsiteY61" fmla="*/ 1617312 h 1698556"/>
                <a:gd name="connsiteX62" fmla="*/ 1277188 w 1881147"/>
                <a:gd name="connsiteY62" fmla="*/ 1621929 h 1698556"/>
                <a:gd name="connsiteX63" fmla="*/ 1311230 w 1881147"/>
                <a:gd name="connsiteY63" fmla="*/ 1688406 h 1698556"/>
                <a:gd name="connsiteX64" fmla="*/ 1367786 w 1881147"/>
                <a:gd name="connsiteY64" fmla="*/ 1664937 h 1698556"/>
                <a:gd name="connsiteX65" fmla="*/ 1419818 w 1881147"/>
                <a:gd name="connsiteY65" fmla="*/ 1608816 h 1698556"/>
                <a:gd name="connsiteX66" fmla="*/ 1470595 w 1881147"/>
                <a:gd name="connsiteY66" fmla="*/ 1592273 h 1698556"/>
                <a:gd name="connsiteX67" fmla="*/ 1488274 w 1881147"/>
                <a:gd name="connsiteY67" fmla="*/ 1648095 h 1698556"/>
                <a:gd name="connsiteX68" fmla="*/ 1558169 w 1881147"/>
                <a:gd name="connsiteY68" fmla="*/ 1622417 h 1698556"/>
                <a:gd name="connsiteX69" fmla="*/ 1588947 w 1881147"/>
                <a:gd name="connsiteY69" fmla="*/ 1535661 h 1698556"/>
                <a:gd name="connsiteX70" fmla="*/ 1670383 w 1881147"/>
                <a:gd name="connsiteY70" fmla="*/ 1445519 h 1698556"/>
                <a:gd name="connsiteX71" fmla="*/ 1714974 w 1881147"/>
                <a:gd name="connsiteY71" fmla="*/ 1414389 h 1698556"/>
                <a:gd name="connsiteX72" fmla="*/ 1743343 w 1881147"/>
                <a:gd name="connsiteY72" fmla="*/ 1417684 h 1698556"/>
                <a:gd name="connsiteX73" fmla="*/ 1820935 w 1881147"/>
                <a:gd name="connsiteY73" fmla="*/ 1407076 h 1698556"/>
                <a:gd name="connsiteX74" fmla="*/ 1816054 w 1881147"/>
                <a:gd name="connsiteY74" fmla="*/ 1460640 h 1698556"/>
                <a:gd name="connsiteX75" fmla="*/ 1874221 w 1881147"/>
                <a:gd name="connsiteY75" fmla="*/ 1483961 h 1698556"/>
                <a:gd name="connsiteX76" fmla="*/ 1875829 w 1881147"/>
                <a:gd name="connsiteY76" fmla="*/ 1461327 h 1698556"/>
                <a:gd name="connsiteX77" fmla="*/ 1875051 w 1881147"/>
                <a:gd name="connsiteY77" fmla="*/ 1400593 h 1698556"/>
                <a:gd name="connsiteX78" fmla="*/ 1853086 w 1881147"/>
                <a:gd name="connsiteY78" fmla="*/ 1310450 h 1698556"/>
                <a:gd name="connsiteX79" fmla="*/ 1853086 w 1881147"/>
                <a:gd name="connsiteY79" fmla="*/ 1253300 h 1698556"/>
                <a:gd name="connsiteX80" fmla="*/ 1810224 w 1881147"/>
                <a:gd name="connsiteY80" fmla="*/ 1243775 h 1698556"/>
                <a:gd name="connsiteX81" fmla="*/ 1734024 w 1881147"/>
                <a:gd name="connsiteY81" fmla="*/ 1162812 h 1698556"/>
                <a:gd name="connsiteX82" fmla="*/ 1695924 w 1881147"/>
                <a:gd name="connsiteY82" fmla="*/ 981837 h 1698556"/>
                <a:gd name="connsiteX83" fmla="*/ 1643536 w 1881147"/>
                <a:gd name="connsiteY83" fmla="*/ 948500 h 1698556"/>
                <a:gd name="connsiteX84" fmla="*/ 1605436 w 1881147"/>
                <a:gd name="connsiteY84" fmla="*/ 891350 h 1698556"/>
                <a:gd name="connsiteX85" fmla="*/ 1557811 w 1881147"/>
                <a:gd name="connsiteY85" fmla="*/ 843725 h 1698556"/>
                <a:gd name="connsiteX86" fmla="*/ 1505424 w 1881147"/>
                <a:gd name="connsiteY86" fmla="*/ 824675 h 1698556"/>
                <a:gd name="connsiteX87" fmla="*/ 1453036 w 1881147"/>
                <a:gd name="connsiteY87" fmla="*/ 819912 h 1698556"/>
                <a:gd name="connsiteX88" fmla="*/ 1510186 w 1881147"/>
                <a:gd name="connsiteY88" fmla="*/ 786575 h 1698556"/>
                <a:gd name="connsiteX89" fmla="*/ 1476849 w 1881147"/>
                <a:gd name="connsiteY89" fmla="*/ 753237 h 1698556"/>
                <a:gd name="connsiteX90" fmla="*/ 1481611 w 1881147"/>
                <a:gd name="connsiteY90" fmla="*/ 729425 h 1698556"/>
                <a:gd name="connsiteX91" fmla="*/ 1572099 w 1881147"/>
                <a:gd name="connsiteY91" fmla="*/ 767525 h 1698556"/>
                <a:gd name="connsiteX92" fmla="*/ 1624486 w 1881147"/>
                <a:gd name="connsiteY92" fmla="*/ 700850 h 1698556"/>
                <a:gd name="connsiteX93" fmla="*/ 1622283 w 1881147"/>
                <a:gd name="connsiteY93" fmla="*/ 557975 h 1698556"/>
                <a:gd name="connsiteX94" fmla="*/ 1639486 w 1881147"/>
                <a:gd name="connsiteY94" fmla="*/ 409649 h 1698556"/>
                <a:gd name="connsiteX0" fmla="*/ 1639486 w 1881147"/>
                <a:gd name="connsiteY0" fmla="*/ 411844 h 1700751"/>
                <a:gd name="connsiteX1" fmla="*/ 1567336 w 1881147"/>
                <a:gd name="connsiteY1" fmla="*/ 379195 h 1700751"/>
                <a:gd name="connsiteX2" fmla="*/ 1477087 w 1881147"/>
                <a:gd name="connsiteY2" fmla="*/ 355382 h 1700751"/>
                <a:gd name="connsiteX3" fmla="*/ 1423767 w 1881147"/>
                <a:gd name="connsiteY3" fmla="*/ 278298 h 1700751"/>
                <a:gd name="connsiteX4" fmla="*/ 1395785 w 1881147"/>
                <a:gd name="connsiteY4" fmla="*/ 176453 h 1700751"/>
                <a:gd name="connsiteX5" fmla="*/ 1364769 w 1881147"/>
                <a:gd name="connsiteY5" fmla="*/ 8391 h 1700751"/>
                <a:gd name="connsiteX6" fmla="*/ 1282757 w 1881147"/>
                <a:gd name="connsiteY6" fmla="*/ 44983 h 1700751"/>
                <a:gd name="connsiteX7" fmla="*/ 1291832 w 1881147"/>
                <a:gd name="connsiteY7" fmla="*/ 107612 h 1700751"/>
                <a:gd name="connsiteX8" fmla="*/ 1275927 w 1881147"/>
                <a:gd name="connsiteY8" fmla="*/ 158825 h 1700751"/>
                <a:gd name="connsiteX9" fmla="*/ 1214911 w 1881147"/>
                <a:gd name="connsiteY9" fmla="*/ 164882 h 1700751"/>
                <a:gd name="connsiteX10" fmla="*/ 1186336 w 1881147"/>
                <a:gd name="connsiteY10" fmla="*/ 193457 h 1700751"/>
                <a:gd name="connsiteX11" fmla="*/ 1176811 w 1881147"/>
                <a:gd name="connsiteY11" fmla="*/ 264895 h 1700751"/>
                <a:gd name="connsiteX12" fmla="*/ 1114899 w 1881147"/>
                <a:gd name="connsiteY12" fmla="*/ 307757 h 1700751"/>
                <a:gd name="connsiteX13" fmla="*/ 1005361 w 1881147"/>
                <a:gd name="connsiteY13" fmla="*/ 322045 h 1700751"/>
                <a:gd name="connsiteX14" fmla="*/ 962499 w 1881147"/>
                <a:gd name="connsiteY14" fmla="*/ 364907 h 1700751"/>
                <a:gd name="connsiteX15" fmla="*/ 838674 w 1881147"/>
                <a:gd name="connsiteY15" fmla="*/ 364907 h 1700751"/>
                <a:gd name="connsiteX16" fmla="*/ 781524 w 1881147"/>
                <a:gd name="connsiteY16" fmla="*/ 436345 h 1700751"/>
                <a:gd name="connsiteX17" fmla="*/ 781524 w 1881147"/>
                <a:gd name="connsiteY17" fmla="*/ 469682 h 1700751"/>
                <a:gd name="connsiteX18" fmla="*/ 743424 w 1881147"/>
                <a:gd name="connsiteY18" fmla="*/ 493495 h 1700751"/>
                <a:gd name="connsiteX19" fmla="*/ 671986 w 1881147"/>
                <a:gd name="connsiteY19" fmla="*/ 426820 h 1700751"/>
                <a:gd name="connsiteX20" fmla="*/ 519586 w 1881147"/>
                <a:gd name="connsiteY20" fmla="*/ 422057 h 1700751"/>
                <a:gd name="connsiteX21" fmla="*/ 457674 w 1881147"/>
                <a:gd name="connsiteY21" fmla="*/ 441107 h 1700751"/>
                <a:gd name="connsiteX22" fmla="*/ 419574 w 1881147"/>
                <a:gd name="connsiteY22" fmla="*/ 426820 h 1700751"/>
                <a:gd name="connsiteX23" fmla="*/ 400524 w 1881147"/>
                <a:gd name="connsiteY23" fmla="*/ 364907 h 1700751"/>
                <a:gd name="connsiteX24" fmla="*/ 333849 w 1881147"/>
                <a:gd name="connsiteY24" fmla="*/ 312520 h 1700751"/>
                <a:gd name="connsiteX25" fmla="*/ 286224 w 1881147"/>
                <a:gd name="connsiteY25" fmla="*/ 245845 h 1700751"/>
                <a:gd name="connsiteX26" fmla="*/ 143349 w 1881147"/>
                <a:gd name="connsiteY26" fmla="*/ 264895 h 1700751"/>
                <a:gd name="connsiteX27" fmla="*/ 124299 w 1881147"/>
                <a:gd name="connsiteY27" fmla="*/ 341095 h 1700751"/>
                <a:gd name="connsiteX28" fmla="*/ 110011 w 1881147"/>
                <a:gd name="connsiteY28" fmla="*/ 374432 h 1700751"/>
                <a:gd name="connsiteX29" fmla="*/ 133824 w 1881147"/>
                <a:gd name="connsiteY29" fmla="*/ 422057 h 1700751"/>
                <a:gd name="connsiteX30" fmla="*/ 81436 w 1881147"/>
                <a:gd name="connsiteY30" fmla="*/ 460157 h 1700751"/>
                <a:gd name="connsiteX31" fmla="*/ 33811 w 1881147"/>
                <a:gd name="connsiteY31" fmla="*/ 455395 h 1700751"/>
                <a:gd name="connsiteX32" fmla="*/ 33811 w 1881147"/>
                <a:gd name="connsiteY32" fmla="*/ 526832 h 1700751"/>
                <a:gd name="connsiteX33" fmla="*/ 474 w 1881147"/>
                <a:gd name="connsiteY33" fmla="*/ 631607 h 1700751"/>
                <a:gd name="connsiteX34" fmla="*/ 62386 w 1881147"/>
                <a:gd name="connsiteY34" fmla="*/ 707807 h 1700751"/>
                <a:gd name="connsiteX35" fmla="*/ 111977 w 1881147"/>
                <a:gd name="connsiteY35" fmla="*/ 688069 h 1700751"/>
                <a:gd name="connsiteX36" fmla="*/ 112334 w 1881147"/>
                <a:gd name="connsiteY36" fmla="*/ 758328 h 1700751"/>
                <a:gd name="connsiteX37" fmla="*/ 167161 w 1881147"/>
                <a:gd name="connsiteY37" fmla="*/ 788770 h 1700751"/>
                <a:gd name="connsiteX38" fmla="*/ 236159 w 1881147"/>
                <a:gd name="connsiteY38" fmla="*/ 798982 h 1700751"/>
                <a:gd name="connsiteX39" fmla="*/ 271462 w 1881147"/>
                <a:gd name="connsiteY39" fmla="*/ 854953 h 1700751"/>
                <a:gd name="connsiteX40" fmla="*/ 270869 w 1881147"/>
                <a:gd name="connsiteY40" fmla="*/ 900025 h 1700751"/>
                <a:gd name="connsiteX41" fmla="*/ 295393 w 1881147"/>
                <a:gd name="connsiteY41" fmla="*/ 939500 h 1700751"/>
                <a:gd name="connsiteX42" fmla="*/ 341051 w 1881147"/>
                <a:gd name="connsiteY42" fmla="*/ 978092 h 1700751"/>
                <a:gd name="connsiteX43" fmla="*/ 426184 w 1881147"/>
                <a:gd name="connsiteY43" fmla="*/ 1032344 h 1700751"/>
                <a:gd name="connsiteX44" fmla="*/ 461961 w 1881147"/>
                <a:gd name="connsiteY44" fmla="*/ 1103437 h 1700751"/>
                <a:gd name="connsiteX45" fmla="*/ 441064 w 1881147"/>
                <a:gd name="connsiteY45" fmla="*/ 1173010 h 1700751"/>
                <a:gd name="connsiteX46" fmla="*/ 519111 w 1881147"/>
                <a:gd name="connsiteY46" fmla="*/ 1229473 h 1700751"/>
                <a:gd name="connsiteX47" fmla="*/ 591143 w 1881147"/>
                <a:gd name="connsiteY47" fmla="*/ 1262467 h 1700751"/>
                <a:gd name="connsiteX48" fmla="*/ 571974 w 1881147"/>
                <a:gd name="connsiteY48" fmla="*/ 1322170 h 1700751"/>
                <a:gd name="connsiteX49" fmla="*/ 662461 w 1881147"/>
                <a:gd name="connsiteY49" fmla="*/ 1474570 h 1700751"/>
                <a:gd name="connsiteX50" fmla="*/ 755271 w 1881147"/>
                <a:gd name="connsiteY50" fmla="*/ 1547724 h 1700751"/>
                <a:gd name="connsiteX51" fmla="*/ 805336 w 1881147"/>
                <a:gd name="connsiteY51" fmla="*/ 1498382 h 1700751"/>
                <a:gd name="connsiteX52" fmla="*/ 869926 w 1881147"/>
                <a:gd name="connsiteY52" fmla="*/ 1525779 h 1700751"/>
                <a:gd name="connsiteX53" fmla="*/ 924399 w 1881147"/>
                <a:gd name="connsiteY53" fmla="*/ 1493620 h 1700751"/>
                <a:gd name="connsiteX54" fmla="*/ 941246 w 1881147"/>
                <a:gd name="connsiteY54" fmla="*/ 1451444 h 1700751"/>
                <a:gd name="connsiteX55" fmla="*/ 1005123 w 1881147"/>
                <a:gd name="connsiteY55" fmla="*/ 1537856 h 1700751"/>
                <a:gd name="connsiteX56" fmla="*/ 1050190 w 1881147"/>
                <a:gd name="connsiteY56" fmla="*/ 1608950 h 1700751"/>
                <a:gd name="connsiteX57" fmla="*/ 1120136 w 1881147"/>
                <a:gd name="connsiteY57" fmla="*/ 1700469 h 1700751"/>
                <a:gd name="connsiteX58" fmla="*/ 1151034 w 1881147"/>
                <a:gd name="connsiteY58" fmla="*/ 1637378 h 1700751"/>
                <a:gd name="connsiteX59" fmla="*/ 1181693 w 1881147"/>
                <a:gd name="connsiteY59" fmla="*/ 1630898 h 1700751"/>
                <a:gd name="connsiteX60" fmla="*/ 1224792 w 1881147"/>
                <a:gd name="connsiteY60" fmla="*/ 1660161 h 1700751"/>
                <a:gd name="connsiteX61" fmla="*/ 1258367 w 1881147"/>
                <a:gd name="connsiteY61" fmla="*/ 1619507 h 1700751"/>
                <a:gd name="connsiteX62" fmla="*/ 1277188 w 1881147"/>
                <a:gd name="connsiteY62" fmla="*/ 1624124 h 1700751"/>
                <a:gd name="connsiteX63" fmla="*/ 1311230 w 1881147"/>
                <a:gd name="connsiteY63" fmla="*/ 1690601 h 1700751"/>
                <a:gd name="connsiteX64" fmla="*/ 1367786 w 1881147"/>
                <a:gd name="connsiteY64" fmla="*/ 1667132 h 1700751"/>
                <a:gd name="connsiteX65" fmla="*/ 1419818 w 1881147"/>
                <a:gd name="connsiteY65" fmla="*/ 1611011 h 1700751"/>
                <a:gd name="connsiteX66" fmla="*/ 1470595 w 1881147"/>
                <a:gd name="connsiteY66" fmla="*/ 1594468 h 1700751"/>
                <a:gd name="connsiteX67" fmla="*/ 1488274 w 1881147"/>
                <a:gd name="connsiteY67" fmla="*/ 1650290 h 1700751"/>
                <a:gd name="connsiteX68" fmla="*/ 1558169 w 1881147"/>
                <a:gd name="connsiteY68" fmla="*/ 1624612 h 1700751"/>
                <a:gd name="connsiteX69" fmla="*/ 1588947 w 1881147"/>
                <a:gd name="connsiteY69" fmla="*/ 1537856 h 1700751"/>
                <a:gd name="connsiteX70" fmla="*/ 1670383 w 1881147"/>
                <a:gd name="connsiteY70" fmla="*/ 1447714 h 1700751"/>
                <a:gd name="connsiteX71" fmla="*/ 1714974 w 1881147"/>
                <a:gd name="connsiteY71" fmla="*/ 1416584 h 1700751"/>
                <a:gd name="connsiteX72" fmla="*/ 1743343 w 1881147"/>
                <a:gd name="connsiteY72" fmla="*/ 1419879 h 1700751"/>
                <a:gd name="connsiteX73" fmla="*/ 1820935 w 1881147"/>
                <a:gd name="connsiteY73" fmla="*/ 1409271 h 1700751"/>
                <a:gd name="connsiteX74" fmla="*/ 1816054 w 1881147"/>
                <a:gd name="connsiteY74" fmla="*/ 1462835 h 1700751"/>
                <a:gd name="connsiteX75" fmla="*/ 1874221 w 1881147"/>
                <a:gd name="connsiteY75" fmla="*/ 1486156 h 1700751"/>
                <a:gd name="connsiteX76" fmla="*/ 1875829 w 1881147"/>
                <a:gd name="connsiteY76" fmla="*/ 1463522 h 1700751"/>
                <a:gd name="connsiteX77" fmla="*/ 1875051 w 1881147"/>
                <a:gd name="connsiteY77" fmla="*/ 1402788 h 1700751"/>
                <a:gd name="connsiteX78" fmla="*/ 1853086 w 1881147"/>
                <a:gd name="connsiteY78" fmla="*/ 1312645 h 1700751"/>
                <a:gd name="connsiteX79" fmla="*/ 1853086 w 1881147"/>
                <a:gd name="connsiteY79" fmla="*/ 1255495 h 1700751"/>
                <a:gd name="connsiteX80" fmla="*/ 1810224 w 1881147"/>
                <a:gd name="connsiteY80" fmla="*/ 1245970 h 1700751"/>
                <a:gd name="connsiteX81" fmla="*/ 1734024 w 1881147"/>
                <a:gd name="connsiteY81" fmla="*/ 1165007 h 1700751"/>
                <a:gd name="connsiteX82" fmla="*/ 1695924 w 1881147"/>
                <a:gd name="connsiteY82" fmla="*/ 984032 h 1700751"/>
                <a:gd name="connsiteX83" fmla="*/ 1643536 w 1881147"/>
                <a:gd name="connsiteY83" fmla="*/ 950695 h 1700751"/>
                <a:gd name="connsiteX84" fmla="*/ 1605436 w 1881147"/>
                <a:gd name="connsiteY84" fmla="*/ 893545 h 1700751"/>
                <a:gd name="connsiteX85" fmla="*/ 1557811 w 1881147"/>
                <a:gd name="connsiteY85" fmla="*/ 845920 h 1700751"/>
                <a:gd name="connsiteX86" fmla="*/ 1505424 w 1881147"/>
                <a:gd name="connsiteY86" fmla="*/ 826870 h 1700751"/>
                <a:gd name="connsiteX87" fmla="*/ 1453036 w 1881147"/>
                <a:gd name="connsiteY87" fmla="*/ 822107 h 1700751"/>
                <a:gd name="connsiteX88" fmla="*/ 1510186 w 1881147"/>
                <a:gd name="connsiteY88" fmla="*/ 788770 h 1700751"/>
                <a:gd name="connsiteX89" fmla="*/ 1476849 w 1881147"/>
                <a:gd name="connsiteY89" fmla="*/ 755432 h 1700751"/>
                <a:gd name="connsiteX90" fmla="*/ 1481611 w 1881147"/>
                <a:gd name="connsiteY90" fmla="*/ 731620 h 1700751"/>
                <a:gd name="connsiteX91" fmla="*/ 1572099 w 1881147"/>
                <a:gd name="connsiteY91" fmla="*/ 769720 h 1700751"/>
                <a:gd name="connsiteX92" fmla="*/ 1624486 w 1881147"/>
                <a:gd name="connsiteY92" fmla="*/ 703045 h 1700751"/>
                <a:gd name="connsiteX93" fmla="*/ 1622283 w 1881147"/>
                <a:gd name="connsiteY93" fmla="*/ 560170 h 1700751"/>
                <a:gd name="connsiteX94" fmla="*/ 1639486 w 1881147"/>
                <a:gd name="connsiteY94" fmla="*/ 411844 h 1700751"/>
                <a:gd name="connsiteX0" fmla="*/ 1639486 w 1881147"/>
                <a:gd name="connsiteY0" fmla="*/ 410679 h 1699586"/>
                <a:gd name="connsiteX1" fmla="*/ 1567336 w 1881147"/>
                <a:gd name="connsiteY1" fmla="*/ 378030 h 1699586"/>
                <a:gd name="connsiteX2" fmla="*/ 1477087 w 1881147"/>
                <a:gd name="connsiteY2" fmla="*/ 354217 h 1699586"/>
                <a:gd name="connsiteX3" fmla="*/ 1423767 w 1881147"/>
                <a:gd name="connsiteY3" fmla="*/ 277133 h 1699586"/>
                <a:gd name="connsiteX4" fmla="*/ 1395785 w 1881147"/>
                <a:gd name="connsiteY4" fmla="*/ 175288 h 1699586"/>
                <a:gd name="connsiteX5" fmla="*/ 1364769 w 1881147"/>
                <a:gd name="connsiteY5" fmla="*/ 7226 h 1699586"/>
                <a:gd name="connsiteX6" fmla="*/ 1297400 w 1881147"/>
                <a:gd name="connsiteY6" fmla="*/ 48924 h 1699586"/>
                <a:gd name="connsiteX7" fmla="*/ 1291832 w 1881147"/>
                <a:gd name="connsiteY7" fmla="*/ 106447 h 1699586"/>
                <a:gd name="connsiteX8" fmla="*/ 1275927 w 1881147"/>
                <a:gd name="connsiteY8" fmla="*/ 157660 h 1699586"/>
                <a:gd name="connsiteX9" fmla="*/ 1214911 w 1881147"/>
                <a:gd name="connsiteY9" fmla="*/ 163717 h 1699586"/>
                <a:gd name="connsiteX10" fmla="*/ 1186336 w 1881147"/>
                <a:gd name="connsiteY10" fmla="*/ 192292 h 1699586"/>
                <a:gd name="connsiteX11" fmla="*/ 1176811 w 1881147"/>
                <a:gd name="connsiteY11" fmla="*/ 263730 h 1699586"/>
                <a:gd name="connsiteX12" fmla="*/ 1114899 w 1881147"/>
                <a:gd name="connsiteY12" fmla="*/ 306592 h 1699586"/>
                <a:gd name="connsiteX13" fmla="*/ 1005361 w 1881147"/>
                <a:gd name="connsiteY13" fmla="*/ 320880 h 1699586"/>
                <a:gd name="connsiteX14" fmla="*/ 962499 w 1881147"/>
                <a:gd name="connsiteY14" fmla="*/ 363742 h 1699586"/>
                <a:gd name="connsiteX15" fmla="*/ 838674 w 1881147"/>
                <a:gd name="connsiteY15" fmla="*/ 363742 h 1699586"/>
                <a:gd name="connsiteX16" fmla="*/ 781524 w 1881147"/>
                <a:gd name="connsiteY16" fmla="*/ 435180 h 1699586"/>
                <a:gd name="connsiteX17" fmla="*/ 781524 w 1881147"/>
                <a:gd name="connsiteY17" fmla="*/ 468517 h 1699586"/>
                <a:gd name="connsiteX18" fmla="*/ 743424 w 1881147"/>
                <a:gd name="connsiteY18" fmla="*/ 492330 h 1699586"/>
                <a:gd name="connsiteX19" fmla="*/ 671986 w 1881147"/>
                <a:gd name="connsiteY19" fmla="*/ 425655 h 1699586"/>
                <a:gd name="connsiteX20" fmla="*/ 519586 w 1881147"/>
                <a:gd name="connsiteY20" fmla="*/ 420892 h 1699586"/>
                <a:gd name="connsiteX21" fmla="*/ 457674 w 1881147"/>
                <a:gd name="connsiteY21" fmla="*/ 439942 h 1699586"/>
                <a:gd name="connsiteX22" fmla="*/ 419574 w 1881147"/>
                <a:gd name="connsiteY22" fmla="*/ 425655 h 1699586"/>
                <a:gd name="connsiteX23" fmla="*/ 400524 w 1881147"/>
                <a:gd name="connsiteY23" fmla="*/ 363742 h 1699586"/>
                <a:gd name="connsiteX24" fmla="*/ 333849 w 1881147"/>
                <a:gd name="connsiteY24" fmla="*/ 311355 h 1699586"/>
                <a:gd name="connsiteX25" fmla="*/ 286224 w 1881147"/>
                <a:gd name="connsiteY25" fmla="*/ 244680 h 1699586"/>
                <a:gd name="connsiteX26" fmla="*/ 143349 w 1881147"/>
                <a:gd name="connsiteY26" fmla="*/ 263730 h 1699586"/>
                <a:gd name="connsiteX27" fmla="*/ 124299 w 1881147"/>
                <a:gd name="connsiteY27" fmla="*/ 339930 h 1699586"/>
                <a:gd name="connsiteX28" fmla="*/ 110011 w 1881147"/>
                <a:gd name="connsiteY28" fmla="*/ 373267 h 1699586"/>
                <a:gd name="connsiteX29" fmla="*/ 133824 w 1881147"/>
                <a:gd name="connsiteY29" fmla="*/ 420892 h 1699586"/>
                <a:gd name="connsiteX30" fmla="*/ 81436 w 1881147"/>
                <a:gd name="connsiteY30" fmla="*/ 458992 h 1699586"/>
                <a:gd name="connsiteX31" fmla="*/ 33811 w 1881147"/>
                <a:gd name="connsiteY31" fmla="*/ 454230 h 1699586"/>
                <a:gd name="connsiteX32" fmla="*/ 33811 w 1881147"/>
                <a:gd name="connsiteY32" fmla="*/ 525667 h 1699586"/>
                <a:gd name="connsiteX33" fmla="*/ 474 w 1881147"/>
                <a:gd name="connsiteY33" fmla="*/ 630442 h 1699586"/>
                <a:gd name="connsiteX34" fmla="*/ 62386 w 1881147"/>
                <a:gd name="connsiteY34" fmla="*/ 706642 h 1699586"/>
                <a:gd name="connsiteX35" fmla="*/ 111977 w 1881147"/>
                <a:gd name="connsiteY35" fmla="*/ 686904 h 1699586"/>
                <a:gd name="connsiteX36" fmla="*/ 112334 w 1881147"/>
                <a:gd name="connsiteY36" fmla="*/ 757163 h 1699586"/>
                <a:gd name="connsiteX37" fmla="*/ 167161 w 1881147"/>
                <a:gd name="connsiteY37" fmla="*/ 787605 h 1699586"/>
                <a:gd name="connsiteX38" fmla="*/ 236159 w 1881147"/>
                <a:gd name="connsiteY38" fmla="*/ 797817 h 1699586"/>
                <a:gd name="connsiteX39" fmla="*/ 271462 w 1881147"/>
                <a:gd name="connsiteY39" fmla="*/ 853788 h 1699586"/>
                <a:gd name="connsiteX40" fmla="*/ 270869 w 1881147"/>
                <a:gd name="connsiteY40" fmla="*/ 898860 h 1699586"/>
                <a:gd name="connsiteX41" fmla="*/ 295393 w 1881147"/>
                <a:gd name="connsiteY41" fmla="*/ 938335 h 1699586"/>
                <a:gd name="connsiteX42" fmla="*/ 341051 w 1881147"/>
                <a:gd name="connsiteY42" fmla="*/ 976927 h 1699586"/>
                <a:gd name="connsiteX43" fmla="*/ 426184 w 1881147"/>
                <a:gd name="connsiteY43" fmla="*/ 1031179 h 1699586"/>
                <a:gd name="connsiteX44" fmla="*/ 461961 w 1881147"/>
                <a:gd name="connsiteY44" fmla="*/ 1102272 h 1699586"/>
                <a:gd name="connsiteX45" fmla="*/ 441064 w 1881147"/>
                <a:gd name="connsiteY45" fmla="*/ 1171845 h 1699586"/>
                <a:gd name="connsiteX46" fmla="*/ 519111 w 1881147"/>
                <a:gd name="connsiteY46" fmla="*/ 1228308 h 1699586"/>
                <a:gd name="connsiteX47" fmla="*/ 591143 w 1881147"/>
                <a:gd name="connsiteY47" fmla="*/ 1261302 h 1699586"/>
                <a:gd name="connsiteX48" fmla="*/ 571974 w 1881147"/>
                <a:gd name="connsiteY48" fmla="*/ 1321005 h 1699586"/>
                <a:gd name="connsiteX49" fmla="*/ 662461 w 1881147"/>
                <a:gd name="connsiteY49" fmla="*/ 1473405 h 1699586"/>
                <a:gd name="connsiteX50" fmla="*/ 755271 w 1881147"/>
                <a:gd name="connsiteY50" fmla="*/ 1546559 h 1699586"/>
                <a:gd name="connsiteX51" fmla="*/ 805336 w 1881147"/>
                <a:gd name="connsiteY51" fmla="*/ 1497217 h 1699586"/>
                <a:gd name="connsiteX52" fmla="*/ 869926 w 1881147"/>
                <a:gd name="connsiteY52" fmla="*/ 1524614 h 1699586"/>
                <a:gd name="connsiteX53" fmla="*/ 924399 w 1881147"/>
                <a:gd name="connsiteY53" fmla="*/ 1492455 h 1699586"/>
                <a:gd name="connsiteX54" fmla="*/ 941246 w 1881147"/>
                <a:gd name="connsiteY54" fmla="*/ 1450279 h 1699586"/>
                <a:gd name="connsiteX55" fmla="*/ 1005123 w 1881147"/>
                <a:gd name="connsiteY55" fmla="*/ 1536691 h 1699586"/>
                <a:gd name="connsiteX56" fmla="*/ 1050190 w 1881147"/>
                <a:gd name="connsiteY56" fmla="*/ 1607785 h 1699586"/>
                <a:gd name="connsiteX57" fmla="*/ 1120136 w 1881147"/>
                <a:gd name="connsiteY57" fmla="*/ 1699304 h 1699586"/>
                <a:gd name="connsiteX58" fmla="*/ 1151034 w 1881147"/>
                <a:gd name="connsiteY58" fmla="*/ 1636213 h 1699586"/>
                <a:gd name="connsiteX59" fmla="*/ 1181693 w 1881147"/>
                <a:gd name="connsiteY59" fmla="*/ 1629733 h 1699586"/>
                <a:gd name="connsiteX60" fmla="*/ 1224792 w 1881147"/>
                <a:gd name="connsiteY60" fmla="*/ 1658996 h 1699586"/>
                <a:gd name="connsiteX61" fmla="*/ 1258367 w 1881147"/>
                <a:gd name="connsiteY61" fmla="*/ 1618342 h 1699586"/>
                <a:gd name="connsiteX62" fmla="*/ 1277188 w 1881147"/>
                <a:gd name="connsiteY62" fmla="*/ 1622959 h 1699586"/>
                <a:gd name="connsiteX63" fmla="*/ 1311230 w 1881147"/>
                <a:gd name="connsiteY63" fmla="*/ 1689436 h 1699586"/>
                <a:gd name="connsiteX64" fmla="*/ 1367786 w 1881147"/>
                <a:gd name="connsiteY64" fmla="*/ 1665967 h 1699586"/>
                <a:gd name="connsiteX65" fmla="*/ 1419818 w 1881147"/>
                <a:gd name="connsiteY65" fmla="*/ 1609846 h 1699586"/>
                <a:gd name="connsiteX66" fmla="*/ 1470595 w 1881147"/>
                <a:gd name="connsiteY66" fmla="*/ 1593303 h 1699586"/>
                <a:gd name="connsiteX67" fmla="*/ 1488274 w 1881147"/>
                <a:gd name="connsiteY67" fmla="*/ 1649125 h 1699586"/>
                <a:gd name="connsiteX68" fmla="*/ 1558169 w 1881147"/>
                <a:gd name="connsiteY68" fmla="*/ 1623447 h 1699586"/>
                <a:gd name="connsiteX69" fmla="*/ 1588947 w 1881147"/>
                <a:gd name="connsiteY69" fmla="*/ 1536691 h 1699586"/>
                <a:gd name="connsiteX70" fmla="*/ 1670383 w 1881147"/>
                <a:gd name="connsiteY70" fmla="*/ 1446549 h 1699586"/>
                <a:gd name="connsiteX71" fmla="*/ 1714974 w 1881147"/>
                <a:gd name="connsiteY71" fmla="*/ 1415419 h 1699586"/>
                <a:gd name="connsiteX72" fmla="*/ 1743343 w 1881147"/>
                <a:gd name="connsiteY72" fmla="*/ 1418714 h 1699586"/>
                <a:gd name="connsiteX73" fmla="*/ 1820935 w 1881147"/>
                <a:gd name="connsiteY73" fmla="*/ 1408106 h 1699586"/>
                <a:gd name="connsiteX74" fmla="*/ 1816054 w 1881147"/>
                <a:gd name="connsiteY74" fmla="*/ 1461670 h 1699586"/>
                <a:gd name="connsiteX75" fmla="*/ 1874221 w 1881147"/>
                <a:gd name="connsiteY75" fmla="*/ 1484991 h 1699586"/>
                <a:gd name="connsiteX76" fmla="*/ 1875829 w 1881147"/>
                <a:gd name="connsiteY76" fmla="*/ 1462357 h 1699586"/>
                <a:gd name="connsiteX77" fmla="*/ 1875051 w 1881147"/>
                <a:gd name="connsiteY77" fmla="*/ 1401623 h 1699586"/>
                <a:gd name="connsiteX78" fmla="*/ 1853086 w 1881147"/>
                <a:gd name="connsiteY78" fmla="*/ 1311480 h 1699586"/>
                <a:gd name="connsiteX79" fmla="*/ 1853086 w 1881147"/>
                <a:gd name="connsiteY79" fmla="*/ 1254330 h 1699586"/>
                <a:gd name="connsiteX80" fmla="*/ 1810224 w 1881147"/>
                <a:gd name="connsiteY80" fmla="*/ 1244805 h 1699586"/>
                <a:gd name="connsiteX81" fmla="*/ 1734024 w 1881147"/>
                <a:gd name="connsiteY81" fmla="*/ 1163842 h 1699586"/>
                <a:gd name="connsiteX82" fmla="*/ 1695924 w 1881147"/>
                <a:gd name="connsiteY82" fmla="*/ 982867 h 1699586"/>
                <a:gd name="connsiteX83" fmla="*/ 1643536 w 1881147"/>
                <a:gd name="connsiteY83" fmla="*/ 949530 h 1699586"/>
                <a:gd name="connsiteX84" fmla="*/ 1605436 w 1881147"/>
                <a:gd name="connsiteY84" fmla="*/ 892380 h 1699586"/>
                <a:gd name="connsiteX85" fmla="*/ 1557811 w 1881147"/>
                <a:gd name="connsiteY85" fmla="*/ 844755 h 1699586"/>
                <a:gd name="connsiteX86" fmla="*/ 1505424 w 1881147"/>
                <a:gd name="connsiteY86" fmla="*/ 825705 h 1699586"/>
                <a:gd name="connsiteX87" fmla="*/ 1453036 w 1881147"/>
                <a:gd name="connsiteY87" fmla="*/ 820942 h 1699586"/>
                <a:gd name="connsiteX88" fmla="*/ 1510186 w 1881147"/>
                <a:gd name="connsiteY88" fmla="*/ 787605 h 1699586"/>
                <a:gd name="connsiteX89" fmla="*/ 1476849 w 1881147"/>
                <a:gd name="connsiteY89" fmla="*/ 754267 h 1699586"/>
                <a:gd name="connsiteX90" fmla="*/ 1481611 w 1881147"/>
                <a:gd name="connsiteY90" fmla="*/ 730455 h 1699586"/>
                <a:gd name="connsiteX91" fmla="*/ 1572099 w 1881147"/>
                <a:gd name="connsiteY91" fmla="*/ 768555 h 1699586"/>
                <a:gd name="connsiteX92" fmla="*/ 1624486 w 1881147"/>
                <a:gd name="connsiteY92" fmla="*/ 701880 h 1699586"/>
                <a:gd name="connsiteX93" fmla="*/ 1622283 w 1881147"/>
                <a:gd name="connsiteY93" fmla="*/ 559005 h 1699586"/>
                <a:gd name="connsiteX94" fmla="*/ 1639486 w 1881147"/>
                <a:gd name="connsiteY94" fmla="*/ 410679 h 1699586"/>
                <a:gd name="connsiteX0" fmla="*/ 1639486 w 1881147"/>
                <a:gd name="connsiteY0" fmla="*/ 403727 h 1692634"/>
                <a:gd name="connsiteX1" fmla="*/ 1567336 w 1881147"/>
                <a:gd name="connsiteY1" fmla="*/ 371078 h 1692634"/>
                <a:gd name="connsiteX2" fmla="*/ 1477087 w 1881147"/>
                <a:gd name="connsiteY2" fmla="*/ 347265 h 1692634"/>
                <a:gd name="connsiteX3" fmla="*/ 1423767 w 1881147"/>
                <a:gd name="connsiteY3" fmla="*/ 270181 h 1692634"/>
                <a:gd name="connsiteX4" fmla="*/ 1395785 w 1881147"/>
                <a:gd name="connsiteY4" fmla="*/ 168336 h 1692634"/>
                <a:gd name="connsiteX5" fmla="*/ 1364769 w 1881147"/>
                <a:gd name="connsiteY5" fmla="*/ 274 h 1692634"/>
                <a:gd name="connsiteX6" fmla="*/ 1297400 w 1881147"/>
                <a:gd name="connsiteY6" fmla="*/ 41972 h 1692634"/>
                <a:gd name="connsiteX7" fmla="*/ 1291832 w 1881147"/>
                <a:gd name="connsiteY7" fmla="*/ 99495 h 1692634"/>
                <a:gd name="connsiteX8" fmla="*/ 1275927 w 1881147"/>
                <a:gd name="connsiteY8" fmla="*/ 150708 h 1692634"/>
                <a:gd name="connsiteX9" fmla="*/ 1214911 w 1881147"/>
                <a:gd name="connsiteY9" fmla="*/ 156765 h 1692634"/>
                <a:gd name="connsiteX10" fmla="*/ 1186336 w 1881147"/>
                <a:gd name="connsiteY10" fmla="*/ 185340 h 1692634"/>
                <a:gd name="connsiteX11" fmla="*/ 1176811 w 1881147"/>
                <a:gd name="connsiteY11" fmla="*/ 256778 h 1692634"/>
                <a:gd name="connsiteX12" fmla="*/ 1114899 w 1881147"/>
                <a:gd name="connsiteY12" fmla="*/ 299640 h 1692634"/>
                <a:gd name="connsiteX13" fmla="*/ 1005361 w 1881147"/>
                <a:gd name="connsiteY13" fmla="*/ 313928 h 1692634"/>
                <a:gd name="connsiteX14" fmla="*/ 962499 w 1881147"/>
                <a:gd name="connsiteY14" fmla="*/ 356790 h 1692634"/>
                <a:gd name="connsiteX15" fmla="*/ 838674 w 1881147"/>
                <a:gd name="connsiteY15" fmla="*/ 356790 h 1692634"/>
                <a:gd name="connsiteX16" fmla="*/ 781524 w 1881147"/>
                <a:gd name="connsiteY16" fmla="*/ 428228 h 1692634"/>
                <a:gd name="connsiteX17" fmla="*/ 781524 w 1881147"/>
                <a:gd name="connsiteY17" fmla="*/ 461565 h 1692634"/>
                <a:gd name="connsiteX18" fmla="*/ 743424 w 1881147"/>
                <a:gd name="connsiteY18" fmla="*/ 485378 h 1692634"/>
                <a:gd name="connsiteX19" fmla="*/ 671986 w 1881147"/>
                <a:gd name="connsiteY19" fmla="*/ 418703 h 1692634"/>
                <a:gd name="connsiteX20" fmla="*/ 519586 w 1881147"/>
                <a:gd name="connsiteY20" fmla="*/ 413940 h 1692634"/>
                <a:gd name="connsiteX21" fmla="*/ 457674 w 1881147"/>
                <a:gd name="connsiteY21" fmla="*/ 432990 h 1692634"/>
                <a:gd name="connsiteX22" fmla="*/ 419574 w 1881147"/>
                <a:gd name="connsiteY22" fmla="*/ 418703 h 1692634"/>
                <a:gd name="connsiteX23" fmla="*/ 400524 w 1881147"/>
                <a:gd name="connsiteY23" fmla="*/ 356790 h 1692634"/>
                <a:gd name="connsiteX24" fmla="*/ 333849 w 1881147"/>
                <a:gd name="connsiteY24" fmla="*/ 304403 h 1692634"/>
                <a:gd name="connsiteX25" fmla="*/ 286224 w 1881147"/>
                <a:gd name="connsiteY25" fmla="*/ 237728 h 1692634"/>
                <a:gd name="connsiteX26" fmla="*/ 143349 w 1881147"/>
                <a:gd name="connsiteY26" fmla="*/ 256778 h 1692634"/>
                <a:gd name="connsiteX27" fmla="*/ 124299 w 1881147"/>
                <a:gd name="connsiteY27" fmla="*/ 332978 h 1692634"/>
                <a:gd name="connsiteX28" fmla="*/ 110011 w 1881147"/>
                <a:gd name="connsiteY28" fmla="*/ 366315 h 1692634"/>
                <a:gd name="connsiteX29" fmla="*/ 133824 w 1881147"/>
                <a:gd name="connsiteY29" fmla="*/ 413940 h 1692634"/>
                <a:gd name="connsiteX30" fmla="*/ 81436 w 1881147"/>
                <a:gd name="connsiteY30" fmla="*/ 452040 h 1692634"/>
                <a:gd name="connsiteX31" fmla="*/ 33811 w 1881147"/>
                <a:gd name="connsiteY31" fmla="*/ 447278 h 1692634"/>
                <a:gd name="connsiteX32" fmla="*/ 33811 w 1881147"/>
                <a:gd name="connsiteY32" fmla="*/ 518715 h 1692634"/>
                <a:gd name="connsiteX33" fmla="*/ 474 w 1881147"/>
                <a:gd name="connsiteY33" fmla="*/ 623490 h 1692634"/>
                <a:gd name="connsiteX34" fmla="*/ 62386 w 1881147"/>
                <a:gd name="connsiteY34" fmla="*/ 699690 h 1692634"/>
                <a:gd name="connsiteX35" fmla="*/ 111977 w 1881147"/>
                <a:gd name="connsiteY35" fmla="*/ 679952 h 1692634"/>
                <a:gd name="connsiteX36" fmla="*/ 112334 w 1881147"/>
                <a:gd name="connsiteY36" fmla="*/ 750211 h 1692634"/>
                <a:gd name="connsiteX37" fmla="*/ 167161 w 1881147"/>
                <a:gd name="connsiteY37" fmla="*/ 780653 h 1692634"/>
                <a:gd name="connsiteX38" fmla="*/ 236159 w 1881147"/>
                <a:gd name="connsiteY38" fmla="*/ 790865 h 1692634"/>
                <a:gd name="connsiteX39" fmla="*/ 271462 w 1881147"/>
                <a:gd name="connsiteY39" fmla="*/ 846836 h 1692634"/>
                <a:gd name="connsiteX40" fmla="*/ 270869 w 1881147"/>
                <a:gd name="connsiteY40" fmla="*/ 891908 h 1692634"/>
                <a:gd name="connsiteX41" fmla="*/ 295393 w 1881147"/>
                <a:gd name="connsiteY41" fmla="*/ 931383 h 1692634"/>
                <a:gd name="connsiteX42" fmla="*/ 341051 w 1881147"/>
                <a:gd name="connsiteY42" fmla="*/ 969975 h 1692634"/>
                <a:gd name="connsiteX43" fmla="*/ 426184 w 1881147"/>
                <a:gd name="connsiteY43" fmla="*/ 1024227 h 1692634"/>
                <a:gd name="connsiteX44" fmla="*/ 461961 w 1881147"/>
                <a:gd name="connsiteY44" fmla="*/ 1095320 h 1692634"/>
                <a:gd name="connsiteX45" fmla="*/ 441064 w 1881147"/>
                <a:gd name="connsiteY45" fmla="*/ 1164893 h 1692634"/>
                <a:gd name="connsiteX46" fmla="*/ 519111 w 1881147"/>
                <a:gd name="connsiteY46" fmla="*/ 1221356 h 1692634"/>
                <a:gd name="connsiteX47" fmla="*/ 591143 w 1881147"/>
                <a:gd name="connsiteY47" fmla="*/ 1254350 h 1692634"/>
                <a:gd name="connsiteX48" fmla="*/ 571974 w 1881147"/>
                <a:gd name="connsiteY48" fmla="*/ 1314053 h 1692634"/>
                <a:gd name="connsiteX49" fmla="*/ 662461 w 1881147"/>
                <a:gd name="connsiteY49" fmla="*/ 1466453 h 1692634"/>
                <a:gd name="connsiteX50" fmla="*/ 755271 w 1881147"/>
                <a:gd name="connsiteY50" fmla="*/ 1539607 h 1692634"/>
                <a:gd name="connsiteX51" fmla="*/ 805336 w 1881147"/>
                <a:gd name="connsiteY51" fmla="*/ 1490265 h 1692634"/>
                <a:gd name="connsiteX52" fmla="*/ 869926 w 1881147"/>
                <a:gd name="connsiteY52" fmla="*/ 1517662 h 1692634"/>
                <a:gd name="connsiteX53" fmla="*/ 924399 w 1881147"/>
                <a:gd name="connsiteY53" fmla="*/ 1485503 h 1692634"/>
                <a:gd name="connsiteX54" fmla="*/ 941246 w 1881147"/>
                <a:gd name="connsiteY54" fmla="*/ 1443327 h 1692634"/>
                <a:gd name="connsiteX55" fmla="*/ 1005123 w 1881147"/>
                <a:gd name="connsiteY55" fmla="*/ 1529739 h 1692634"/>
                <a:gd name="connsiteX56" fmla="*/ 1050190 w 1881147"/>
                <a:gd name="connsiteY56" fmla="*/ 1600833 h 1692634"/>
                <a:gd name="connsiteX57" fmla="*/ 1120136 w 1881147"/>
                <a:gd name="connsiteY57" fmla="*/ 1692352 h 1692634"/>
                <a:gd name="connsiteX58" fmla="*/ 1151034 w 1881147"/>
                <a:gd name="connsiteY58" fmla="*/ 1629261 h 1692634"/>
                <a:gd name="connsiteX59" fmla="*/ 1181693 w 1881147"/>
                <a:gd name="connsiteY59" fmla="*/ 1622781 h 1692634"/>
                <a:gd name="connsiteX60" fmla="*/ 1224792 w 1881147"/>
                <a:gd name="connsiteY60" fmla="*/ 1652044 h 1692634"/>
                <a:gd name="connsiteX61" fmla="*/ 1258367 w 1881147"/>
                <a:gd name="connsiteY61" fmla="*/ 1611390 h 1692634"/>
                <a:gd name="connsiteX62" fmla="*/ 1277188 w 1881147"/>
                <a:gd name="connsiteY62" fmla="*/ 1616007 h 1692634"/>
                <a:gd name="connsiteX63" fmla="*/ 1311230 w 1881147"/>
                <a:gd name="connsiteY63" fmla="*/ 1682484 h 1692634"/>
                <a:gd name="connsiteX64" fmla="*/ 1367786 w 1881147"/>
                <a:gd name="connsiteY64" fmla="*/ 1659015 h 1692634"/>
                <a:gd name="connsiteX65" fmla="*/ 1419818 w 1881147"/>
                <a:gd name="connsiteY65" fmla="*/ 1602894 h 1692634"/>
                <a:gd name="connsiteX66" fmla="*/ 1470595 w 1881147"/>
                <a:gd name="connsiteY66" fmla="*/ 1586351 h 1692634"/>
                <a:gd name="connsiteX67" fmla="*/ 1488274 w 1881147"/>
                <a:gd name="connsiteY67" fmla="*/ 1642173 h 1692634"/>
                <a:gd name="connsiteX68" fmla="*/ 1558169 w 1881147"/>
                <a:gd name="connsiteY68" fmla="*/ 1616495 h 1692634"/>
                <a:gd name="connsiteX69" fmla="*/ 1588947 w 1881147"/>
                <a:gd name="connsiteY69" fmla="*/ 1529739 h 1692634"/>
                <a:gd name="connsiteX70" fmla="*/ 1670383 w 1881147"/>
                <a:gd name="connsiteY70" fmla="*/ 1439597 h 1692634"/>
                <a:gd name="connsiteX71" fmla="*/ 1714974 w 1881147"/>
                <a:gd name="connsiteY71" fmla="*/ 1408467 h 1692634"/>
                <a:gd name="connsiteX72" fmla="*/ 1743343 w 1881147"/>
                <a:gd name="connsiteY72" fmla="*/ 1411762 h 1692634"/>
                <a:gd name="connsiteX73" fmla="*/ 1820935 w 1881147"/>
                <a:gd name="connsiteY73" fmla="*/ 1401154 h 1692634"/>
                <a:gd name="connsiteX74" fmla="*/ 1816054 w 1881147"/>
                <a:gd name="connsiteY74" fmla="*/ 1454718 h 1692634"/>
                <a:gd name="connsiteX75" fmla="*/ 1874221 w 1881147"/>
                <a:gd name="connsiteY75" fmla="*/ 1478039 h 1692634"/>
                <a:gd name="connsiteX76" fmla="*/ 1875829 w 1881147"/>
                <a:gd name="connsiteY76" fmla="*/ 1455405 h 1692634"/>
                <a:gd name="connsiteX77" fmla="*/ 1875051 w 1881147"/>
                <a:gd name="connsiteY77" fmla="*/ 1394671 h 1692634"/>
                <a:gd name="connsiteX78" fmla="*/ 1853086 w 1881147"/>
                <a:gd name="connsiteY78" fmla="*/ 1304528 h 1692634"/>
                <a:gd name="connsiteX79" fmla="*/ 1853086 w 1881147"/>
                <a:gd name="connsiteY79" fmla="*/ 1247378 h 1692634"/>
                <a:gd name="connsiteX80" fmla="*/ 1810224 w 1881147"/>
                <a:gd name="connsiteY80" fmla="*/ 1237853 h 1692634"/>
                <a:gd name="connsiteX81" fmla="*/ 1734024 w 1881147"/>
                <a:gd name="connsiteY81" fmla="*/ 1156890 h 1692634"/>
                <a:gd name="connsiteX82" fmla="*/ 1695924 w 1881147"/>
                <a:gd name="connsiteY82" fmla="*/ 975915 h 1692634"/>
                <a:gd name="connsiteX83" fmla="*/ 1643536 w 1881147"/>
                <a:gd name="connsiteY83" fmla="*/ 942578 h 1692634"/>
                <a:gd name="connsiteX84" fmla="*/ 1605436 w 1881147"/>
                <a:gd name="connsiteY84" fmla="*/ 885428 h 1692634"/>
                <a:gd name="connsiteX85" fmla="*/ 1557811 w 1881147"/>
                <a:gd name="connsiteY85" fmla="*/ 837803 h 1692634"/>
                <a:gd name="connsiteX86" fmla="*/ 1505424 w 1881147"/>
                <a:gd name="connsiteY86" fmla="*/ 818753 h 1692634"/>
                <a:gd name="connsiteX87" fmla="*/ 1453036 w 1881147"/>
                <a:gd name="connsiteY87" fmla="*/ 813990 h 1692634"/>
                <a:gd name="connsiteX88" fmla="*/ 1510186 w 1881147"/>
                <a:gd name="connsiteY88" fmla="*/ 780653 h 1692634"/>
                <a:gd name="connsiteX89" fmla="*/ 1476849 w 1881147"/>
                <a:gd name="connsiteY89" fmla="*/ 747315 h 1692634"/>
                <a:gd name="connsiteX90" fmla="*/ 1481611 w 1881147"/>
                <a:gd name="connsiteY90" fmla="*/ 723503 h 1692634"/>
                <a:gd name="connsiteX91" fmla="*/ 1572099 w 1881147"/>
                <a:gd name="connsiteY91" fmla="*/ 761603 h 1692634"/>
                <a:gd name="connsiteX92" fmla="*/ 1624486 w 1881147"/>
                <a:gd name="connsiteY92" fmla="*/ 694928 h 1692634"/>
                <a:gd name="connsiteX93" fmla="*/ 1622283 w 1881147"/>
                <a:gd name="connsiteY93" fmla="*/ 552053 h 1692634"/>
                <a:gd name="connsiteX94" fmla="*/ 1639486 w 1881147"/>
                <a:gd name="connsiteY94" fmla="*/ 403727 h 1692634"/>
                <a:gd name="connsiteX0" fmla="*/ 1639486 w 1881147"/>
                <a:gd name="connsiteY0" fmla="*/ 403995 h 1692902"/>
                <a:gd name="connsiteX1" fmla="*/ 1567336 w 1881147"/>
                <a:gd name="connsiteY1" fmla="*/ 371346 h 1692902"/>
                <a:gd name="connsiteX2" fmla="*/ 1477087 w 1881147"/>
                <a:gd name="connsiteY2" fmla="*/ 347533 h 1692902"/>
                <a:gd name="connsiteX3" fmla="*/ 1423767 w 1881147"/>
                <a:gd name="connsiteY3" fmla="*/ 270449 h 1692902"/>
                <a:gd name="connsiteX4" fmla="*/ 1395785 w 1881147"/>
                <a:gd name="connsiteY4" fmla="*/ 168604 h 1692902"/>
                <a:gd name="connsiteX5" fmla="*/ 1364769 w 1881147"/>
                <a:gd name="connsiteY5" fmla="*/ 542 h 1692902"/>
                <a:gd name="connsiteX6" fmla="*/ 1297400 w 1881147"/>
                <a:gd name="connsiteY6" fmla="*/ 42240 h 1692902"/>
                <a:gd name="connsiteX7" fmla="*/ 1291832 w 1881147"/>
                <a:gd name="connsiteY7" fmla="*/ 99763 h 1692902"/>
                <a:gd name="connsiteX8" fmla="*/ 1275927 w 1881147"/>
                <a:gd name="connsiteY8" fmla="*/ 150976 h 1692902"/>
                <a:gd name="connsiteX9" fmla="*/ 1214911 w 1881147"/>
                <a:gd name="connsiteY9" fmla="*/ 157033 h 1692902"/>
                <a:gd name="connsiteX10" fmla="*/ 1186336 w 1881147"/>
                <a:gd name="connsiteY10" fmla="*/ 185608 h 1692902"/>
                <a:gd name="connsiteX11" fmla="*/ 1176811 w 1881147"/>
                <a:gd name="connsiteY11" fmla="*/ 257046 h 1692902"/>
                <a:gd name="connsiteX12" fmla="*/ 1114899 w 1881147"/>
                <a:gd name="connsiteY12" fmla="*/ 299908 h 1692902"/>
                <a:gd name="connsiteX13" fmla="*/ 1005361 w 1881147"/>
                <a:gd name="connsiteY13" fmla="*/ 314196 h 1692902"/>
                <a:gd name="connsiteX14" fmla="*/ 962499 w 1881147"/>
                <a:gd name="connsiteY14" fmla="*/ 357058 h 1692902"/>
                <a:gd name="connsiteX15" fmla="*/ 838674 w 1881147"/>
                <a:gd name="connsiteY15" fmla="*/ 357058 h 1692902"/>
                <a:gd name="connsiteX16" fmla="*/ 781524 w 1881147"/>
                <a:gd name="connsiteY16" fmla="*/ 428496 h 1692902"/>
                <a:gd name="connsiteX17" fmla="*/ 781524 w 1881147"/>
                <a:gd name="connsiteY17" fmla="*/ 461833 h 1692902"/>
                <a:gd name="connsiteX18" fmla="*/ 743424 w 1881147"/>
                <a:gd name="connsiteY18" fmla="*/ 485646 h 1692902"/>
                <a:gd name="connsiteX19" fmla="*/ 671986 w 1881147"/>
                <a:gd name="connsiteY19" fmla="*/ 418971 h 1692902"/>
                <a:gd name="connsiteX20" fmla="*/ 519586 w 1881147"/>
                <a:gd name="connsiteY20" fmla="*/ 414208 h 1692902"/>
                <a:gd name="connsiteX21" fmla="*/ 457674 w 1881147"/>
                <a:gd name="connsiteY21" fmla="*/ 433258 h 1692902"/>
                <a:gd name="connsiteX22" fmla="*/ 419574 w 1881147"/>
                <a:gd name="connsiteY22" fmla="*/ 418971 h 1692902"/>
                <a:gd name="connsiteX23" fmla="*/ 400524 w 1881147"/>
                <a:gd name="connsiteY23" fmla="*/ 357058 h 1692902"/>
                <a:gd name="connsiteX24" fmla="*/ 333849 w 1881147"/>
                <a:gd name="connsiteY24" fmla="*/ 304671 h 1692902"/>
                <a:gd name="connsiteX25" fmla="*/ 286224 w 1881147"/>
                <a:gd name="connsiteY25" fmla="*/ 237996 h 1692902"/>
                <a:gd name="connsiteX26" fmla="*/ 143349 w 1881147"/>
                <a:gd name="connsiteY26" fmla="*/ 257046 h 1692902"/>
                <a:gd name="connsiteX27" fmla="*/ 124299 w 1881147"/>
                <a:gd name="connsiteY27" fmla="*/ 333246 h 1692902"/>
                <a:gd name="connsiteX28" fmla="*/ 110011 w 1881147"/>
                <a:gd name="connsiteY28" fmla="*/ 366583 h 1692902"/>
                <a:gd name="connsiteX29" fmla="*/ 133824 w 1881147"/>
                <a:gd name="connsiteY29" fmla="*/ 414208 h 1692902"/>
                <a:gd name="connsiteX30" fmla="*/ 81436 w 1881147"/>
                <a:gd name="connsiteY30" fmla="*/ 452308 h 1692902"/>
                <a:gd name="connsiteX31" fmla="*/ 33811 w 1881147"/>
                <a:gd name="connsiteY31" fmla="*/ 447546 h 1692902"/>
                <a:gd name="connsiteX32" fmla="*/ 33811 w 1881147"/>
                <a:gd name="connsiteY32" fmla="*/ 518983 h 1692902"/>
                <a:gd name="connsiteX33" fmla="*/ 474 w 1881147"/>
                <a:gd name="connsiteY33" fmla="*/ 623758 h 1692902"/>
                <a:gd name="connsiteX34" fmla="*/ 62386 w 1881147"/>
                <a:gd name="connsiteY34" fmla="*/ 699958 h 1692902"/>
                <a:gd name="connsiteX35" fmla="*/ 111977 w 1881147"/>
                <a:gd name="connsiteY35" fmla="*/ 680220 h 1692902"/>
                <a:gd name="connsiteX36" fmla="*/ 112334 w 1881147"/>
                <a:gd name="connsiteY36" fmla="*/ 750479 h 1692902"/>
                <a:gd name="connsiteX37" fmla="*/ 167161 w 1881147"/>
                <a:gd name="connsiteY37" fmla="*/ 780921 h 1692902"/>
                <a:gd name="connsiteX38" fmla="*/ 236159 w 1881147"/>
                <a:gd name="connsiteY38" fmla="*/ 791133 h 1692902"/>
                <a:gd name="connsiteX39" fmla="*/ 271462 w 1881147"/>
                <a:gd name="connsiteY39" fmla="*/ 847104 h 1692902"/>
                <a:gd name="connsiteX40" fmla="*/ 270869 w 1881147"/>
                <a:gd name="connsiteY40" fmla="*/ 892176 h 1692902"/>
                <a:gd name="connsiteX41" fmla="*/ 295393 w 1881147"/>
                <a:gd name="connsiteY41" fmla="*/ 931651 h 1692902"/>
                <a:gd name="connsiteX42" fmla="*/ 341051 w 1881147"/>
                <a:gd name="connsiteY42" fmla="*/ 970243 h 1692902"/>
                <a:gd name="connsiteX43" fmla="*/ 426184 w 1881147"/>
                <a:gd name="connsiteY43" fmla="*/ 1024495 h 1692902"/>
                <a:gd name="connsiteX44" fmla="*/ 461961 w 1881147"/>
                <a:gd name="connsiteY44" fmla="*/ 1095588 h 1692902"/>
                <a:gd name="connsiteX45" fmla="*/ 441064 w 1881147"/>
                <a:gd name="connsiteY45" fmla="*/ 1165161 h 1692902"/>
                <a:gd name="connsiteX46" fmla="*/ 519111 w 1881147"/>
                <a:gd name="connsiteY46" fmla="*/ 1221624 h 1692902"/>
                <a:gd name="connsiteX47" fmla="*/ 591143 w 1881147"/>
                <a:gd name="connsiteY47" fmla="*/ 1254618 h 1692902"/>
                <a:gd name="connsiteX48" fmla="*/ 571974 w 1881147"/>
                <a:gd name="connsiteY48" fmla="*/ 1314321 h 1692902"/>
                <a:gd name="connsiteX49" fmla="*/ 662461 w 1881147"/>
                <a:gd name="connsiteY49" fmla="*/ 1466721 h 1692902"/>
                <a:gd name="connsiteX50" fmla="*/ 755271 w 1881147"/>
                <a:gd name="connsiteY50" fmla="*/ 1539875 h 1692902"/>
                <a:gd name="connsiteX51" fmla="*/ 805336 w 1881147"/>
                <a:gd name="connsiteY51" fmla="*/ 1490533 h 1692902"/>
                <a:gd name="connsiteX52" fmla="*/ 869926 w 1881147"/>
                <a:gd name="connsiteY52" fmla="*/ 1517930 h 1692902"/>
                <a:gd name="connsiteX53" fmla="*/ 924399 w 1881147"/>
                <a:gd name="connsiteY53" fmla="*/ 1485771 h 1692902"/>
                <a:gd name="connsiteX54" fmla="*/ 941246 w 1881147"/>
                <a:gd name="connsiteY54" fmla="*/ 1443595 h 1692902"/>
                <a:gd name="connsiteX55" fmla="*/ 1005123 w 1881147"/>
                <a:gd name="connsiteY55" fmla="*/ 1530007 h 1692902"/>
                <a:gd name="connsiteX56" fmla="*/ 1050190 w 1881147"/>
                <a:gd name="connsiteY56" fmla="*/ 1601101 h 1692902"/>
                <a:gd name="connsiteX57" fmla="*/ 1120136 w 1881147"/>
                <a:gd name="connsiteY57" fmla="*/ 1692620 h 1692902"/>
                <a:gd name="connsiteX58" fmla="*/ 1151034 w 1881147"/>
                <a:gd name="connsiteY58" fmla="*/ 1629529 h 1692902"/>
                <a:gd name="connsiteX59" fmla="*/ 1181693 w 1881147"/>
                <a:gd name="connsiteY59" fmla="*/ 1623049 h 1692902"/>
                <a:gd name="connsiteX60" fmla="*/ 1224792 w 1881147"/>
                <a:gd name="connsiteY60" fmla="*/ 1652312 h 1692902"/>
                <a:gd name="connsiteX61" fmla="*/ 1258367 w 1881147"/>
                <a:gd name="connsiteY61" fmla="*/ 1611658 h 1692902"/>
                <a:gd name="connsiteX62" fmla="*/ 1277188 w 1881147"/>
                <a:gd name="connsiteY62" fmla="*/ 1616275 h 1692902"/>
                <a:gd name="connsiteX63" fmla="*/ 1311230 w 1881147"/>
                <a:gd name="connsiteY63" fmla="*/ 1682752 h 1692902"/>
                <a:gd name="connsiteX64" fmla="*/ 1367786 w 1881147"/>
                <a:gd name="connsiteY64" fmla="*/ 1659283 h 1692902"/>
                <a:gd name="connsiteX65" fmla="*/ 1419818 w 1881147"/>
                <a:gd name="connsiteY65" fmla="*/ 1603162 h 1692902"/>
                <a:gd name="connsiteX66" fmla="*/ 1470595 w 1881147"/>
                <a:gd name="connsiteY66" fmla="*/ 1586619 h 1692902"/>
                <a:gd name="connsiteX67" fmla="*/ 1488274 w 1881147"/>
                <a:gd name="connsiteY67" fmla="*/ 1642441 h 1692902"/>
                <a:gd name="connsiteX68" fmla="*/ 1558169 w 1881147"/>
                <a:gd name="connsiteY68" fmla="*/ 1616763 h 1692902"/>
                <a:gd name="connsiteX69" fmla="*/ 1588947 w 1881147"/>
                <a:gd name="connsiteY69" fmla="*/ 1530007 h 1692902"/>
                <a:gd name="connsiteX70" fmla="*/ 1670383 w 1881147"/>
                <a:gd name="connsiteY70" fmla="*/ 1439865 h 1692902"/>
                <a:gd name="connsiteX71" fmla="*/ 1714974 w 1881147"/>
                <a:gd name="connsiteY71" fmla="*/ 1408735 h 1692902"/>
                <a:gd name="connsiteX72" fmla="*/ 1743343 w 1881147"/>
                <a:gd name="connsiteY72" fmla="*/ 1412030 h 1692902"/>
                <a:gd name="connsiteX73" fmla="*/ 1820935 w 1881147"/>
                <a:gd name="connsiteY73" fmla="*/ 1401422 h 1692902"/>
                <a:gd name="connsiteX74" fmla="*/ 1816054 w 1881147"/>
                <a:gd name="connsiteY74" fmla="*/ 1454986 h 1692902"/>
                <a:gd name="connsiteX75" fmla="*/ 1874221 w 1881147"/>
                <a:gd name="connsiteY75" fmla="*/ 1478307 h 1692902"/>
                <a:gd name="connsiteX76" fmla="*/ 1875829 w 1881147"/>
                <a:gd name="connsiteY76" fmla="*/ 1455673 h 1692902"/>
                <a:gd name="connsiteX77" fmla="*/ 1875051 w 1881147"/>
                <a:gd name="connsiteY77" fmla="*/ 1394939 h 1692902"/>
                <a:gd name="connsiteX78" fmla="*/ 1853086 w 1881147"/>
                <a:gd name="connsiteY78" fmla="*/ 1304796 h 1692902"/>
                <a:gd name="connsiteX79" fmla="*/ 1853086 w 1881147"/>
                <a:gd name="connsiteY79" fmla="*/ 1247646 h 1692902"/>
                <a:gd name="connsiteX80" fmla="*/ 1810224 w 1881147"/>
                <a:gd name="connsiteY80" fmla="*/ 1238121 h 1692902"/>
                <a:gd name="connsiteX81" fmla="*/ 1734024 w 1881147"/>
                <a:gd name="connsiteY81" fmla="*/ 1157158 h 1692902"/>
                <a:gd name="connsiteX82" fmla="*/ 1695924 w 1881147"/>
                <a:gd name="connsiteY82" fmla="*/ 976183 h 1692902"/>
                <a:gd name="connsiteX83" fmla="*/ 1643536 w 1881147"/>
                <a:gd name="connsiteY83" fmla="*/ 942846 h 1692902"/>
                <a:gd name="connsiteX84" fmla="*/ 1605436 w 1881147"/>
                <a:gd name="connsiteY84" fmla="*/ 885696 h 1692902"/>
                <a:gd name="connsiteX85" fmla="*/ 1557811 w 1881147"/>
                <a:gd name="connsiteY85" fmla="*/ 838071 h 1692902"/>
                <a:gd name="connsiteX86" fmla="*/ 1505424 w 1881147"/>
                <a:gd name="connsiteY86" fmla="*/ 819021 h 1692902"/>
                <a:gd name="connsiteX87" fmla="*/ 1453036 w 1881147"/>
                <a:gd name="connsiteY87" fmla="*/ 814258 h 1692902"/>
                <a:gd name="connsiteX88" fmla="*/ 1510186 w 1881147"/>
                <a:gd name="connsiteY88" fmla="*/ 780921 h 1692902"/>
                <a:gd name="connsiteX89" fmla="*/ 1476849 w 1881147"/>
                <a:gd name="connsiteY89" fmla="*/ 747583 h 1692902"/>
                <a:gd name="connsiteX90" fmla="*/ 1481611 w 1881147"/>
                <a:gd name="connsiteY90" fmla="*/ 723771 h 1692902"/>
                <a:gd name="connsiteX91" fmla="*/ 1572099 w 1881147"/>
                <a:gd name="connsiteY91" fmla="*/ 761871 h 1692902"/>
                <a:gd name="connsiteX92" fmla="*/ 1624486 w 1881147"/>
                <a:gd name="connsiteY92" fmla="*/ 695196 h 1692902"/>
                <a:gd name="connsiteX93" fmla="*/ 1622283 w 1881147"/>
                <a:gd name="connsiteY93" fmla="*/ 552321 h 1692902"/>
                <a:gd name="connsiteX94" fmla="*/ 1639486 w 1881147"/>
                <a:gd name="connsiteY94" fmla="*/ 403995 h 1692902"/>
                <a:gd name="connsiteX0" fmla="*/ 1639486 w 1881147"/>
                <a:gd name="connsiteY0" fmla="*/ 410678 h 1699585"/>
                <a:gd name="connsiteX1" fmla="*/ 1567336 w 1881147"/>
                <a:gd name="connsiteY1" fmla="*/ 378029 h 1699585"/>
                <a:gd name="connsiteX2" fmla="*/ 1477087 w 1881147"/>
                <a:gd name="connsiteY2" fmla="*/ 354216 h 1699585"/>
                <a:gd name="connsiteX3" fmla="*/ 1423767 w 1881147"/>
                <a:gd name="connsiteY3" fmla="*/ 277132 h 1699585"/>
                <a:gd name="connsiteX4" fmla="*/ 1400666 w 1881147"/>
                <a:gd name="connsiteY4" fmla="*/ 175287 h 1699585"/>
                <a:gd name="connsiteX5" fmla="*/ 1364769 w 1881147"/>
                <a:gd name="connsiteY5" fmla="*/ 7225 h 1699585"/>
                <a:gd name="connsiteX6" fmla="*/ 1297400 w 1881147"/>
                <a:gd name="connsiteY6" fmla="*/ 48923 h 1699585"/>
                <a:gd name="connsiteX7" fmla="*/ 1291832 w 1881147"/>
                <a:gd name="connsiteY7" fmla="*/ 106446 h 1699585"/>
                <a:gd name="connsiteX8" fmla="*/ 1275927 w 1881147"/>
                <a:gd name="connsiteY8" fmla="*/ 157659 h 1699585"/>
                <a:gd name="connsiteX9" fmla="*/ 1214911 w 1881147"/>
                <a:gd name="connsiteY9" fmla="*/ 163716 h 1699585"/>
                <a:gd name="connsiteX10" fmla="*/ 1186336 w 1881147"/>
                <a:gd name="connsiteY10" fmla="*/ 192291 h 1699585"/>
                <a:gd name="connsiteX11" fmla="*/ 1176811 w 1881147"/>
                <a:gd name="connsiteY11" fmla="*/ 263729 h 1699585"/>
                <a:gd name="connsiteX12" fmla="*/ 1114899 w 1881147"/>
                <a:gd name="connsiteY12" fmla="*/ 306591 h 1699585"/>
                <a:gd name="connsiteX13" fmla="*/ 1005361 w 1881147"/>
                <a:gd name="connsiteY13" fmla="*/ 320879 h 1699585"/>
                <a:gd name="connsiteX14" fmla="*/ 962499 w 1881147"/>
                <a:gd name="connsiteY14" fmla="*/ 363741 h 1699585"/>
                <a:gd name="connsiteX15" fmla="*/ 838674 w 1881147"/>
                <a:gd name="connsiteY15" fmla="*/ 363741 h 1699585"/>
                <a:gd name="connsiteX16" fmla="*/ 781524 w 1881147"/>
                <a:gd name="connsiteY16" fmla="*/ 435179 h 1699585"/>
                <a:gd name="connsiteX17" fmla="*/ 781524 w 1881147"/>
                <a:gd name="connsiteY17" fmla="*/ 468516 h 1699585"/>
                <a:gd name="connsiteX18" fmla="*/ 743424 w 1881147"/>
                <a:gd name="connsiteY18" fmla="*/ 492329 h 1699585"/>
                <a:gd name="connsiteX19" fmla="*/ 671986 w 1881147"/>
                <a:gd name="connsiteY19" fmla="*/ 425654 h 1699585"/>
                <a:gd name="connsiteX20" fmla="*/ 519586 w 1881147"/>
                <a:gd name="connsiteY20" fmla="*/ 420891 h 1699585"/>
                <a:gd name="connsiteX21" fmla="*/ 457674 w 1881147"/>
                <a:gd name="connsiteY21" fmla="*/ 439941 h 1699585"/>
                <a:gd name="connsiteX22" fmla="*/ 419574 w 1881147"/>
                <a:gd name="connsiteY22" fmla="*/ 425654 h 1699585"/>
                <a:gd name="connsiteX23" fmla="*/ 400524 w 1881147"/>
                <a:gd name="connsiteY23" fmla="*/ 363741 h 1699585"/>
                <a:gd name="connsiteX24" fmla="*/ 333849 w 1881147"/>
                <a:gd name="connsiteY24" fmla="*/ 311354 h 1699585"/>
                <a:gd name="connsiteX25" fmla="*/ 286224 w 1881147"/>
                <a:gd name="connsiteY25" fmla="*/ 244679 h 1699585"/>
                <a:gd name="connsiteX26" fmla="*/ 143349 w 1881147"/>
                <a:gd name="connsiteY26" fmla="*/ 263729 h 1699585"/>
                <a:gd name="connsiteX27" fmla="*/ 124299 w 1881147"/>
                <a:gd name="connsiteY27" fmla="*/ 339929 h 1699585"/>
                <a:gd name="connsiteX28" fmla="*/ 110011 w 1881147"/>
                <a:gd name="connsiteY28" fmla="*/ 373266 h 1699585"/>
                <a:gd name="connsiteX29" fmla="*/ 133824 w 1881147"/>
                <a:gd name="connsiteY29" fmla="*/ 420891 h 1699585"/>
                <a:gd name="connsiteX30" fmla="*/ 81436 w 1881147"/>
                <a:gd name="connsiteY30" fmla="*/ 458991 h 1699585"/>
                <a:gd name="connsiteX31" fmla="*/ 33811 w 1881147"/>
                <a:gd name="connsiteY31" fmla="*/ 454229 h 1699585"/>
                <a:gd name="connsiteX32" fmla="*/ 33811 w 1881147"/>
                <a:gd name="connsiteY32" fmla="*/ 525666 h 1699585"/>
                <a:gd name="connsiteX33" fmla="*/ 474 w 1881147"/>
                <a:gd name="connsiteY33" fmla="*/ 630441 h 1699585"/>
                <a:gd name="connsiteX34" fmla="*/ 62386 w 1881147"/>
                <a:gd name="connsiteY34" fmla="*/ 706641 h 1699585"/>
                <a:gd name="connsiteX35" fmla="*/ 111977 w 1881147"/>
                <a:gd name="connsiteY35" fmla="*/ 686903 h 1699585"/>
                <a:gd name="connsiteX36" fmla="*/ 112334 w 1881147"/>
                <a:gd name="connsiteY36" fmla="*/ 757162 h 1699585"/>
                <a:gd name="connsiteX37" fmla="*/ 167161 w 1881147"/>
                <a:gd name="connsiteY37" fmla="*/ 787604 h 1699585"/>
                <a:gd name="connsiteX38" fmla="*/ 236159 w 1881147"/>
                <a:gd name="connsiteY38" fmla="*/ 797816 h 1699585"/>
                <a:gd name="connsiteX39" fmla="*/ 271462 w 1881147"/>
                <a:gd name="connsiteY39" fmla="*/ 853787 h 1699585"/>
                <a:gd name="connsiteX40" fmla="*/ 270869 w 1881147"/>
                <a:gd name="connsiteY40" fmla="*/ 898859 h 1699585"/>
                <a:gd name="connsiteX41" fmla="*/ 295393 w 1881147"/>
                <a:gd name="connsiteY41" fmla="*/ 938334 h 1699585"/>
                <a:gd name="connsiteX42" fmla="*/ 341051 w 1881147"/>
                <a:gd name="connsiteY42" fmla="*/ 976926 h 1699585"/>
                <a:gd name="connsiteX43" fmla="*/ 426184 w 1881147"/>
                <a:gd name="connsiteY43" fmla="*/ 1031178 h 1699585"/>
                <a:gd name="connsiteX44" fmla="*/ 461961 w 1881147"/>
                <a:gd name="connsiteY44" fmla="*/ 1102271 h 1699585"/>
                <a:gd name="connsiteX45" fmla="*/ 441064 w 1881147"/>
                <a:gd name="connsiteY45" fmla="*/ 1171844 h 1699585"/>
                <a:gd name="connsiteX46" fmla="*/ 519111 w 1881147"/>
                <a:gd name="connsiteY46" fmla="*/ 1228307 h 1699585"/>
                <a:gd name="connsiteX47" fmla="*/ 591143 w 1881147"/>
                <a:gd name="connsiteY47" fmla="*/ 1261301 h 1699585"/>
                <a:gd name="connsiteX48" fmla="*/ 571974 w 1881147"/>
                <a:gd name="connsiteY48" fmla="*/ 1321004 h 1699585"/>
                <a:gd name="connsiteX49" fmla="*/ 662461 w 1881147"/>
                <a:gd name="connsiteY49" fmla="*/ 1473404 h 1699585"/>
                <a:gd name="connsiteX50" fmla="*/ 755271 w 1881147"/>
                <a:gd name="connsiteY50" fmla="*/ 1546558 h 1699585"/>
                <a:gd name="connsiteX51" fmla="*/ 805336 w 1881147"/>
                <a:gd name="connsiteY51" fmla="*/ 1497216 h 1699585"/>
                <a:gd name="connsiteX52" fmla="*/ 869926 w 1881147"/>
                <a:gd name="connsiteY52" fmla="*/ 1524613 h 1699585"/>
                <a:gd name="connsiteX53" fmla="*/ 924399 w 1881147"/>
                <a:gd name="connsiteY53" fmla="*/ 1492454 h 1699585"/>
                <a:gd name="connsiteX54" fmla="*/ 941246 w 1881147"/>
                <a:gd name="connsiteY54" fmla="*/ 1450278 h 1699585"/>
                <a:gd name="connsiteX55" fmla="*/ 1005123 w 1881147"/>
                <a:gd name="connsiteY55" fmla="*/ 1536690 h 1699585"/>
                <a:gd name="connsiteX56" fmla="*/ 1050190 w 1881147"/>
                <a:gd name="connsiteY56" fmla="*/ 1607784 h 1699585"/>
                <a:gd name="connsiteX57" fmla="*/ 1120136 w 1881147"/>
                <a:gd name="connsiteY57" fmla="*/ 1699303 h 1699585"/>
                <a:gd name="connsiteX58" fmla="*/ 1151034 w 1881147"/>
                <a:gd name="connsiteY58" fmla="*/ 1636212 h 1699585"/>
                <a:gd name="connsiteX59" fmla="*/ 1181693 w 1881147"/>
                <a:gd name="connsiteY59" fmla="*/ 1629732 h 1699585"/>
                <a:gd name="connsiteX60" fmla="*/ 1224792 w 1881147"/>
                <a:gd name="connsiteY60" fmla="*/ 1658995 h 1699585"/>
                <a:gd name="connsiteX61" fmla="*/ 1258367 w 1881147"/>
                <a:gd name="connsiteY61" fmla="*/ 1618341 h 1699585"/>
                <a:gd name="connsiteX62" fmla="*/ 1277188 w 1881147"/>
                <a:gd name="connsiteY62" fmla="*/ 1622958 h 1699585"/>
                <a:gd name="connsiteX63" fmla="*/ 1311230 w 1881147"/>
                <a:gd name="connsiteY63" fmla="*/ 1689435 h 1699585"/>
                <a:gd name="connsiteX64" fmla="*/ 1367786 w 1881147"/>
                <a:gd name="connsiteY64" fmla="*/ 1665966 h 1699585"/>
                <a:gd name="connsiteX65" fmla="*/ 1419818 w 1881147"/>
                <a:gd name="connsiteY65" fmla="*/ 1609845 h 1699585"/>
                <a:gd name="connsiteX66" fmla="*/ 1470595 w 1881147"/>
                <a:gd name="connsiteY66" fmla="*/ 1593302 h 1699585"/>
                <a:gd name="connsiteX67" fmla="*/ 1488274 w 1881147"/>
                <a:gd name="connsiteY67" fmla="*/ 1649124 h 1699585"/>
                <a:gd name="connsiteX68" fmla="*/ 1558169 w 1881147"/>
                <a:gd name="connsiteY68" fmla="*/ 1623446 h 1699585"/>
                <a:gd name="connsiteX69" fmla="*/ 1588947 w 1881147"/>
                <a:gd name="connsiteY69" fmla="*/ 1536690 h 1699585"/>
                <a:gd name="connsiteX70" fmla="*/ 1670383 w 1881147"/>
                <a:gd name="connsiteY70" fmla="*/ 1446548 h 1699585"/>
                <a:gd name="connsiteX71" fmla="*/ 1714974 w 1881147"/>
                <a:gd name="connsiteY71" fmla="*/ 1415418 h 1699585"/>
                <a:gd name="connsiteX72" fmla="*/ 1743343 w 1881147"/>
                <a:gd name="connsiteY72" fmla="*/ 1418713 h 1699585"/>
                <a:gd name="connsiteX73" fmla="*/ 1820935 w 1881147"/>
                <a:gd name="connsiteY73" fmla="*/ 1408105 h 1699585"/>
                <a:gd name="connsiteX74" fmla="*/ 1816054 w 1881147"/>
                <a:gd name="connsiteY74" fmla="*/ 1461669 h 1699585"/>
                <a:gd name="connsiteX75" fmla="*/ 1874221 w 1881147"/>
                <a:gd name="connsiteY75" fmla="*/ 1484990 h 1699585"/>
                <a:gd name="connsiteX76" fmla="*/ 1875829 w 1881147"/>
                <a:gd name="connsiteY76" fmla="*/ 1462356 h 1699585"/>
                <a:gd name="connsiteX77" fmla="*/ 1875051 w 1881147"/>
                <a:gd name="connsiteY77" fmla="*/ 1401622 h 1699585"/>
                <a:gd name="connsiteX78" fmla="*/ 1853086 w 1881147"/>
                <a:gd name="connsiteY78" fmla="*/ 1311479 h 1699585"/>
                <a:gd name="connsiteX79" fmla="*/ 1853086 w 1881147"/>
                <a:gd name="connsiteY79" fmla="*/ 1254329 h 1699585"/>
                <a:gd name="connsiteX80" fmla="*/ 1810224 w 1881147"/>
                <a:gd name="connsiteY80" fmla="*/ 1244804 h 1699585"/>
                <a:gd name="connsiteX81" fmla="*/ 1734024 w 1881147"/>
                <a:gd name="connsiteY81" fmla="*/ 1163841 h 1699585"/>
                <a:gd name="connsiteX82" fmla="*/ 1695924 w 1881147"/>
                <a:gd name="connsiteY82" fmla="*/ 982866 h 1699585"/>
                <a:gd name="connsiteX83" fmla="*/ 1643536 w 1881147"/>
                <a:gd name="connsiteY83" fmla="*/ 949529 h 1699585"/>
                <a:gd name="connsiteX84" fmla="*/ 1605436 w 1881147"/>
                <a:gd name="connsiteY84" fmla="*/ 892379 h 1699585"/>
                <a:gd name="connsiteX85" fmla="*/ 1557811 w 1881147"/>
                <a:gd name="connsiteY85" fmla="*/ 844754 h 1699585"/>
                <a:gd name="connsiteX86" fmla="*/ 1505424 w 1881147"/>
                <a:gd name="connsiteY86" fmla="*/ 825704 h 1699585"/>
                <a:gd name="connsiteX87" fmla="*/ 1453036 w 1881147"/>
                <a:gd name="connsiteY87" fmla="*/ 820941 h 1699585"/>
                <a:gd name="connsiteX88" fmla="*/ 1510186 w 1881147"/>
                <a:gd name="connsiteY88" fmla="*/ 787604 h 1699585"/>
                <a:gd name="connsiteX89" fmla="*/ 1476849 w 1881147"/>
                <a:gd name="connsiteY89" fmla="*/ 754266 h 1699585"/>
                <a:gd name="connsiteX90" fmla="*/ 1481611 w 1881147"/>
                <a:gd name="connsiteY90" fmla="*/ 730454 h 1699585"/>
                <a:gd name="connsiteX91" fmla="*/ 1572099 w 1881147"/>
                <a:gd name="connsiteY91" fmla="*/ 768554 h 1699585"/>
                <a:gd name="connsiteX92" fmla="*/ 1624486 w 1881147"/>
                <a:gd name="connsiteY92" fmla="*/ 701879 h 1699585"/>
                <a:gd name="connsiteX93" fmla="*/ 1622283 w 1881147"/>
                <a:gd name="connsiteY93" fmla="*/ 559004 h 1699585"/>
                <a:gd name="connsiteX94" fmla="*/ 1639486 w 1881147"/>
                <a:gd name="connsiteY94" fmla="*/ 410678 h 1699585"/>
                <a:gd name="connsiteX0" fmla="*/ 1639486 w 1881147"/>
                <a:gd name="connsiteY0" fmla="*/ 419377 h 1708284"/>
                <a:gd name="connsiteX1" fmla="*/ 1567336 w 1881147"/>
                <a:gd name="connsiteY1" fmla="*/ 386728 h 1708284"/>
                <a:gd name="connsiteX2" fmla="*/ 1477087 w 1881147"/>
                <a:gd name="connsiteY2" fmla="*/ 362915 h 1708284"/>
                <a:gd name="connsiteX3" fmla="*/ 1423767 w 1881147"/>
                <a:gd name="connsiteY3" fmla="*/ 285831 h 1708284"/>
                <a:gd name="connsiteX4" fmla="*/ 1400666 w 1881147"/>
                <a:gd name="connsiteY4" fmla="*/ 183986 h 1708284"/>
                <a:gd name="connsiteX5" fmla="*/ 1364769 w 1881147"/>
                <a:gd name="connsiteY5" fmla="*/ 15924 h 1708284"/>
                <a:gd name="connsiteX6" fmla="*/ 1297400 w 1881147"/>
                <a:gd name="connsiteY6" fmla="*/ 57622 h 1708284"/>
                <a:gd name="connsiteX7" fmla="*/ 1291832 w 1881147"/>
                <a:gd name="connsiteY7" fmla="*/ 115145 h 1708284"/>
                <a:gd name="connsiteX8" fmla="*/ 1275927 w 1881147"/>
                <a:gd name="connsiteY8" fmla="*/ 166358 h 1708284"/>
                <a:gd name="connsiteX9" fmla="*/ 1214911 w 1881147"/>
                <a:gd name="connsiteY9" fmla="*/ 172415 h 1708284"/>
                <a:gd name="connsiteX10" fmla="*/ 1186336 w 1881147"/>
                <a:gd name="connsiteY10" fmla="*/ 200990 h 1708284"/>
                <a:gd name="connsiteX11" fmla="*/ 1176811 w 1881147"/>
                <a:gd name="connsiteY11" fmla="*/ 272428 h 1708284"/>
                <a:gd name="connsiteX12" fmla="*/ 1114899 w 1881147"/>
                <a:gd name="connsiteY12" fmla="*/ 315290 h 1708284"/>
                <a:gd name="connsiteX13" fmla="*/ 1005361 w 1881147"/>
                <a:gd name="connsiteY13" fmla="*/ 329578 h 1708284"/>
                <a:gd name="connsiteX14" fmla="*/ 962499 w 1881147"/>
                <a:gd name="connsiteY14" fmla="*/ 372440 h 1708284"/>
                <a:gd name="connsiteX15" fmla="*/ 838674 w 1881147"/>
                <a:gd name="connsiteY15" fmla="*/ 372440 h 1708284"/>
                <a:gd name="connsiteX16" fmla="*/ 781524 w 1881147"/>
                <a:gd name="connsiteY16" fmla="*/ 443878 h 1708284"/>
                <a:gd name="connsiteX17" fmla="*/ 781524 w 1881147"/>
                <a:gd name="connsiteY17" fmla="*/ 477215 h 1708284"/>
                <a:gd name="connsiteX18" fmla="*/ 743424 w 1881147"/>
                <a:gd name="connsiteY18" fmla="*/ 501028 h 1708284"/>
                <a:gd name="connsiteX19" fmla="*/ 671986 w 1881147"/>
                <a:gd name="connsiteY19" fmla="*/ 434353 h 1708284"/>
                <a:gd name="connsiteX20" fmla="*/ 519586 w 1881147"/>
                <a:gd name="connsiteY20" fmla="*/ 429590 h 1708284"/>
                <a:gd name="connsiteX21" fmla="*/ 457674 w 1881147"/>
                <a:gd name="connsiteY21" fmla="*/ 448640 h 1708284"/>
                <a:gd name="connsiteX22" fmla="*/ 419574 w 1881147"/>
                <a:gd name="connsiteY22" fmla="*/ 434353 h 1708284"/>
                <a:gd name="connsiteX23" fmla="*/ 400524 w 1881147"/>
                <a:gd name="connsiteY23" fmla="*/ 372440 h 1708284"/>
                <a:gd name="connsiteX24" fmla="*/ 333849 w 1881147"/>
                <a:gd name="connsiteY24" fmla="*/ 320053 h 1708284"/>
                <a:gd name="connsiteX25" fmla="*/ 286224 w 1881147"/>
                <a:gd name="connsiteY25" fmla="*/ 253378 h 1708284"/>
                <a:gd name="connsiteX26" fmla="*/ 143349 w 1881147"/>
                <a:gd name="connsiteY26" fmla="*/ 272428 h 1708284"/>
                <a:gd name="connsiteX27" fmla="*/ 124299 w 1881147"/>
                <a:gd name="connsiteY27" fmla="*/ 348628 h 1708284"/>
                <a:gd name="connsiteX28" fmla="*/ 110011 w 1881147"/>
                <a:gd name="connsiteY28" fmla="*/ 381965 h 1708284"/>
                <a:gd name="connsiteX29" fmla="*/ 133824 w 1881147"/>
                <a:gd name="connsiteY29" fmla="*/ 429590 h 1708284"/>
                <a:gd name="connsiteX30" fmla="*/ 81436 w 1881147"/>
                <a:gd name="connsiteY30" fmla="*/ 467690 h 1708284"/>
                <a:gd name="connsiteX31" fmla="*/ 33811 w 1881147"/>
                <a:gd name="connsiteY31" fmla="*/ 462928 h 1708284"/>
                <a:gd name="connsiteX32" fmla="*/ 33811 w 1881147"/>
                <a:gd name="connsiteY32" fmla="*/ 534365 h 1708284"/>
                <a:gd name="connsiteX33" fmla="*/ 474 w 1881147"/>
                <a:gd name="connsiteY33" fmla="*/ 639140 h 1708284"/>
                <a:gd name="connsiteX34" fmla="*/ 62386 w 1881147"/>
                <a:gd name="connsiteY34" fmla="*/ 715340 h 1708284"/>
                <a:gd name="connsiteX35" fmla="*/ 111977 w 1881147"/>
                <a:gd name="connsiteY35" fmla="*/ 695602 h 1708284"/>
                <a:gd name="connsiteX36" fmla="*/ 112334 w 1881147"/>
                <a:gd name="connsiteY36" fmla="*/ 765861 h 1708284"/>
                <a:gd name="connsiteX37" fmla="*/ 167161 w 1881147"/>
                <a:gd name="connsiteY37" fmla="*/ 796303 h 1708284"/>
                <a:gd name="connsiteX38" fmla="*/ 236159 w 1881147"/>
                <a:gd name="connsiteY38" fmla="*/ 806515 h 1708284"/>
                <a:gd name="connsiteX39" fmla="*/ 271462 w 1881147"/>
                <a:gd name="connsiteY39" fmla="*/ 862486 h 1708284"/>
                <a:gd name="connsiteX40" fmla="*/ 270869 w 1881147"/>
                <a:gd name="connsiteY40" fmla="*/ 907558 h 1708284"/>
                <a:gd name="connsiteX41" fmla="*/ 295393 w 1881147"/>
                <a:gd name="connsiteY41" fmla="*/ 947033 h 1708284"/>
                <a:gd name="connsiteX42" fmla="*/ 341051 w 1881147"/>
                <a:gd name="connsiteY42" fmla="*/ 985625 h 1708284"/>
                <a:gd name="connsiteX43" fmla="*/ 426184 w 1881147"/>
                <a:gd name="connsiteY43" fmla="*/ 1039877 h 1708284"/>
                <a:gd name="connsiteX44" fmla="*/ 461961 w 1881147"/>
                <a:gd name="connsiteY44" fmla="*/ 1110970 h 1708284"/>
                <a:gd name="connsiteX45" fmla="*/ 441064 w 1881147"/>
                <a:gd name="connsiteY45" fmla="*/ 1180543 h 1708284"/>
                <a:gd name="connsiteX46" fmla="*/ 519111 w 1881147"/>
                <a:gd name="connsiteY46" fmla="*/ 1237006 h 1708284"/>
                <a:gd name="connsiteX47" fmla="*/ 591143 w 1881147"/>
                <a:gd name="connsiteY47" fmla="*/ 1270000 h 1708284"/>
                <a:gd name="connsiteX48" fmla="*/ 571974 w 1881147"/>
                <a:gd name="connsiteY48" fmla="*/ 1329703 h 1708284"/>
                <a:gd name="connsiteX49" fmla="*/ 662461 w 1881147"/>
                <a:gd name="connsiteY49" fmla="*/ 1482103 h 1708284"/>
                <a:gd name="connsiteX50" fmla="*/ 755271 w 1881147"/>
                <a:gd name="connsiteY50" fmla="*/ 1555257 h 1708284"/>
                <a:gd name="connsiteX51" fmla="*/ 805336 w 1881147"/>
                <a:gd name="connsiteY51" fmla="*/ 1505915 h 1708284"/>
                <a:gd name="connsiteX52" fmla="*/ 869926 w 1881147"/>
                <a:gd name="connsiteY52" fmla="*/ 1533312 h 1708284"/>
                <a:gd name="connsiteX53" fmla="*/ 924399 w 1881147"/>
                <a:gd name="connsiteY53" fmla="*/ 1501153 h 1708284"/>
                <a:gd name="connsiteX54" fmla="*/ 941246 w 1881147"/>
                <a:gd name="connsiteY54" fmla="*/ 1458977 h 1708284"/>
                <a:gd name="connsiteX55" fmla="*/ 1005123 w 1881147"/>
                <a:gd name="connsiteY55" fmla="*/ 1545389 h 1708284"/>
                <a:gd name="connsiteX56" fmla="*/ 1050190 w 1881147"/>
                <a:gd name="connsiteY56" fmla="*/ 1616483 h 1708284"/>
                <a:gd name="connsiteX57" fmla="*/ 1120136 w 1881147"/>
                <a:gd name="connsiteY57" fmla="*/ 1708002 h 1708284"/>
                <a:gd name="connsiteX58" fmla="*/ 1151034 w 1881147"/>
                <a:gd name="connsiteY58" fmla="*/ 1644911 h 1708284"/>
                <a:gd name="connsiteX59" fmla="*/ 1181693 w 1881147"/>
                <a:gd name="connsiteY59" fmla="*/ 1638431 h 1708284"/>
                <a:gd name="connsiteX60" fmla="*/ 1224792 w 1881147"/>
                <a:gd name="connsiteY60" fmla="*/ 1667694 h 1708284"/>
                <a:gd name="connsiteX61" fmla="*/ 1258367 w 1881147"/>
                <a:gd name="connsiteY61" fmla="*/ 1627040 h 1708284"/>
                <a:gd name="connsiteX62" fmla="*/ 1277188 w 1881147"/>
                <a:gd name="connsiteY62" fmla="*/ 1631657 h 1708284"/>
                <a:gd name="connsiteX63" fmla="*/ 1311230 w 1881147"/>
                <a:gd name="connsiteY63" fmla="*/ 1698134 h 1708284"/>
                <a:gd name="connsiteX64" fmla="*/ 1367786 w 1881147"/>
                <a:gd name="connsiteY64" fmla="*/ 1674665 h 1708284"/>
                <a:gd name="connsiteX65" fmla="*/ 1419818 w 1881147"/>
                <a:gd name="connsiteY65" fmla="*/ 1618544 h 1708284"/>
                <a:gd name="connsiteX66" fmla="*/ 1470595 w 1881147"/>
                <a:gd name="connsiteY66" fmla="*/ 1602001 h 1708284"/>
                <a:gd name="connsiteX67" fmla="*/ 1488274 w 1881147"/>
                <a:gd name="connsiteY67" fmla="*/ 1657823 h 1708284"/>
                <a:gd name="connsiteX68" fmla="*/ 1558169 w 1881147"/>
                <a:gd name="connsiteY68" fmla="*/ 1632145 h 1708284"/>
                <a:gd name="connsiteX69" fmla="*/ 1588947 w 1881147"/>
                <a:gd name="connsiteY69" fmla="*/ 1545389 h 1708284"/>
                <a:gd name="connsiteX70" fmla="*/ 1670383 w 1881147"/>
                <a:gd name="connsiteY70" fmla="*/ 1455247 h 1708284"/>
                <a:gd name="connsiteX71" fmla="*/ 1714974 w 1881147"/>
                <a:gd name="connsiteY71" fmla="*/ 1424117 h 1708284"/>
                <a:gd name="connsiteX72" fmla="*/ 1743343 w 1881147"/>
                <a:gd name="connsiteY72" fmla="*/ 1427412 h 1708284"/>
                <a:gd name="connsiteX73" fmla="*/ 1820935 w 1881147"/>
                <a:gd name="connsiteY73" fmla="*/ 1416804 h 1708284"/>
                <a:gd name="connsiteX74" fmla="*/ 1816054 w 1881147"/>
                <a:gd name="connsiteY74" fmla="*/ 1470368 h 1708284"/>
                <a:gd name="connsiteX75" fmla="*/ 1874221 w 1881147"/>
                <a:gd name="connsiteY75" fmla="*/ 1493689 h 1708284"/>
                <a:gd name="connsiteX76" fmla="*/ 1875829 w 1881147"/>
                <a:gd name="connsiteY76" fmla="*/ 1471055 h 1708284"/>
                <a:gd name="connsiteX77" fmla="*/ 1875051 w 1881147"/>
                <a:gd name="connsiteY77" fmla="*/ 1410321 h 1708284"/>
                <a:gd name="connsiteX78" fmla="*/ 1853086 w 1881147"/>
                <a:gd name="connsiteY78" fmla="*/ 1320178 h 1708284"/>
                <a:gd name="connsiteX79" fmla="*/ 1853086 w 1881147"/>
                <a:gd name="connsiteY79" fmla="*/ 1263028 h 1708284"/>
                <a:gd name="connsiteX80" fmla="*/ 1810224 w 1881147"/>
                <a:gd name="connsiteY80" fmla="*/ 1253503 h 1708284"/>
                <a:gd name="connsiteX81" fmla="*/ 1734024 w 1881147"/>
                <a:gd name="connsiteY81" fmla="*/ 1172540 h 1708284"/>
                <a:gd name="connsiteX82" fmla="*/ 1695924 w 1881147"/>
                <a:gd name="connsiteY82" fmla="*/ 991565 h 1708284"/>
                <a:gd name="connsiteX83" fmla="*/ 1643536 w 1881147"/>
                <a:gd name="connsiteY83" fmla="*/ 958228 h 1708284"/>
                <a:gd name="connsiteX84" fmla="*/ 1605436 w 1881147"/>
                <a:gd name="connsiteY84" fmla="*/ 901078 h 1708284"/>
                <a:gd name="connsiteX85" fmla="*/ 1557811 w 1881147"/>
                <a:gd name="connsiteY85" fmla="*/ 853453 h 1708284"/>
                <a:gd name="connsiteX86" fmla="*/ 1505424 w 1881147"/>
                <a:gd name="connsiteY86" fmla="*/ 834403 h 1708284"/>
                <a:gd name="connsiteX87" fmla="*/ 1453036 w 1881147"/>
                <a:gd name="connsiteY87" fmla="*/ 829640 h 1708284"/>
                <a:gd name="connsiteX88" fmla="*/ 1510186 w 1881147"/>
                <a:gd name="connsiteY88" fmla="*/ 796303 h 1708284"/>
                <a:gd name="connsiteX89" fmla="*/ 1476849 w 1881147"/>
                <a:gd name="connsiteY89" fmla="*/ 762965 h 1708284"/>
                <a:gd name="connsiteX90" fmla="*/ 1481611 w 1881147"/>
                <a:gd name="connsiteY90" fmla="*/ 739153 h 1708284"/>
                <a:gd name="connsiteX91" fmla="*/ 1572099 w 1881147"/>
                <a:gd name="connsiteY91" fmla="*/ 777253 h 1708284"/>
                <a:gd name="connsiteX92" fmla="*/ 1624486 w 1881147"/>
                <a:gd name="connsiteY92" fmla="*/ 710578 h 1708284"/>
                <a:gd name="connsiteX93" fmla="*/ 1622283 w 1881147"/>
                <a:gd name="connsiteY93" fmla="*/ 567703 h 1708284"/>
                <a:gd name="connsiteX94" fmla="*/ 1639486 w 1881147"/>
                <a:gd name="connsiteY94" fmla="*/ 419377 h 1708284"/>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14911 w 1881147"/>
                <a:gd name="connsiteY9" fmla="*/ 158360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186336 w 1881147"/>
                <a:gd name="connsiteY10" fmla="*/ 186935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1520 w 1881147"/>
                <a:gd name="connsiteY9" fmla="*/ 206869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6811 w 1881147"/>
                <a:gd name="connsiteY11" fmla="*/ 25837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4899 w 1881147"/>
                <a:gd name="connsiteY12" fmla="*/ 301235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74371 w 1881147"/>
                <a:gd name="connsiteY11" fmla="*/ 29156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05361 w 1881147"/>
                <a:gd name="connsiteY13" fmla="*/ 315523 h 1694229"/>
                <a:gd name="connsiteX14" fmla="*/ 962499 w 1881147"/>
                <a:gd name="connsiteY14" fmla="*/ 358385 h 1694229"/>
                <a:gd name="connsiteX15" fmla="*/ 838674 w 1881147"/>
                <a:gd name="connsiteY15" fmla="*/ 358385 h 1694229"/>
                <a:gd name="connsiteX16" fmla="*/ 781524 w 1881147"/>
                <a:gd name="connsiteY16" fmla="*/ 429823 h 1694229"/>
                <a:gd name="connsiteX17" fmla="*/ 781524 w 1881147"/>
                <a:gd name="connsiteY17" fmla="*/ 463160 h 1694229"/>
                <a:gd name="connsiteX18" fmla="*/ 743424 w 1881147"/>
                <a:gd name="connsiteY18" fmla="*/ 486973 h 1694229"/>
                <a:gd name="connsiteX19" fmla="*/ 671986 w 1881147"/>
                <a:gd name="connsiteY19" fmla="*/ 420298 h 1694229"/>
                <a:gd name="connsiteX20" fmla="*/ 519586 w 1881147"/>
                <a:gd name="connsiteY20" fmla="*/ 415535 h 1694229"/>
                <a:gd name="connsiteX21" fmla="*/ 457674 w 1881147"/>
                <a:gd name="connsiteY21" fmla="*/ 434585 h 1694229"/>
                <a:gd name="connsiteX22" fmla="*/ 419574 w 1881147"/>
                <a:gd name="connsiteY22" fmla="*/ 420298 h 1694229"/>
                <a:gd name="connsiteX23" fmla="*/ 400524 w 1881147"/>
                <a:gd name="connsiteY23" fmla="*/ 358385 h 1694229"/>
                <a:gd name="connsiteX24" fmla="*/ 333849 w 1881147"/>
                <a:gd name="connsiteY24" fmla="*/ 305998 h 1694229"/>
                <a:gd name="connsiteX25" fmla="*/ 286224 w 1881147"/>
                <a:gd name="connsiteY25" fmla="*/ 239323 h 1694229"/>
                <a:gd name="connsiteX26" fmla="*/ 143349 w 1881147"/>
                <a:gd name="connsiteY26" fmla="*/ 258373 h 1694229"/>
                <a:gd name="connsiteX27" fmla="*/ 124299 w 1881147"/>
                <a:gd name="connsiteY27" fmla="*/ 334573 h 1694229"/>
                <a:gd name="connsiteX28" fmla="*/ 110011 w 1881147"/>
                <a:gd name="connsiteY28" fmla="*/ 367910 h 1694229"/>
                <a:gd name="connsiteX29" fmla="*/ 133824 w 1881147"/>
                <a:gd name="connsiteY29" fmla="*/ 415535 h 1694229"/>
                <a:gd name="connsiteX30" fmla="*/ 81436 w 1881147"/>
                <a:gd name="connsiteY30" fmla="*/ 453635 h 1694229"/>
                <a:gd name="connsiteX31" fmla="*/ 33811 w 1881147"/>
                <a:gd name="connsiteY31" fmla="*/ 448873 h 1694229"/>
                <a:gd name="connsiteX32" fmla="*/ 33811 w 1881147"/>
                <a:gd name="connsiteY32" fmla="*/ 520310 h 1694229"/>
                <a:gd name="connsiteX33" fmla="*/ 474 w 1881147"/>
                <a:gd name="connsiteY33" fmla="*/ 625085 h 1694229"/>
                <a:gd name="connsiteX34" fmla="*/ 62386 w 1881147"/>
                <a:gd name="connsiteY34" fmla="*/ 701285 h 1694229"/>
                <a:gd name="connsiteX35" fmla="*/ 111977 w 1881147"/>
                <a:gd name="connsiteY35" fmla="*/ 681547 h 1694229"/>
                <a:gd name="connsiteX36" fmla="*/ 112334 w 1881147"/>
                <a:gd name="connsiteY36" fmla="*/ 751806 h 1694229"/>
                <a:gd name="connsiteX37" fmla="*/ 167161 w 1881147"/>
                <a:gd name="connsiteY37" fmla="*/ 782248 h 1694229"/>
                <a:gd name="connsiteX38" fmla="*/ 236159 w 1881147"/>
                <a:gd name="connsiteY38" fmla="*/ 792460 h 1694229"/>
                <a:gd name="connsiteX39" fmla="*/ 271462 w 1881147"/>
                <a:gd name="connsiteY39" fmla="*/ 848431 h 1694229"/>
                <a:gd name="connsiteX40" fmla="*/ 270869 w 1881147"/>
                <a:gd name="connsiteY40" fmla="*/ 893503 h 1694229"/>
                <a:gd name="connsiteX41" fmla="*/ 295393 w 1881147"/>
                <a:gd name="connsiteY41" fmla="*/ 932978 h 1694229"/>
                <a:gd name="connsiteX42" fmla="*/ 341051 w 1881147"/>
                <a:gd name="connsiteY42" fmla="*/ 971570 h 1694229"/>
                <a:gd name="connsiteX43" fmla="*/ 426184 w 1881147"/>
                <a:gd name="connsiteY43" fmla="*/ 1025822 h 1694229"/>
                <a:gd name="connsiteX44" fmla="*/ 461961 w 1881147"/>
                <a:gd name="connsiteY44" fmla="*/ 1096915 h 1694229"/>
                <a:gd name="connsiteX45" fmla="*/ 441064 w 1881147"/>
                <a:gd name="connsiteY45" fmla="*/ 1166488 h 1694229"/>
                <a:gd name="connsiteX46" fmla="*/ 519111 w 1881147"/>
                <a:gd name="connsiteY46" fmla="*/ 1222951 h 1694229"/>
                <a:gd name="connsiteX47" fmla="*/ 591143 w 1881147"/>
                <a:gd name="connsiteY47" fmla="*/ 1255945 h 1694229"/>
                <a:gd name="connsiteX48" fmla="*/ 571974 w 1881147"/>
                <a:gd name="connsiteY48" fmla="*/ 1315648 h 1694229"/>
                <a:gd name="connsiteX49" fmla="*/ 662461 w 1881147"/>
                <a:gd name="connsiteY49" fmla="*/ 1468048 h 1694229"/>
                <a:gd name="connsiteX50" fmla="*/ 755271 w 1881147"/>
                <a:gd name="connsiteY50" fmla="*/ 1541202 h 1694229"/>
                <a:gd name="connsiteX51" fmla="*/ 805336 w 1881147"/>
                <a:gd name="connsiteY51" fmla="*/ 1491860 h 1694229"/>
                <a:gd name="connsiteX52" fmla="*/ 869926 w 1881147"/>
                <a:gd name="connsiteY52" fmla="*/ 1519257 h 1694229"/>
                <a:gd name="connsiteX53" fmla="*/ 924399 w 1881147"/>
                <a:gd name="connsiteY53" fmla="*/ 1487098 h 1694229"/>
                <a:gd name="connsiteX54" fmla="*/ 941246 w 1881147"/>
                <a:gd name="connsiteY54" fmla="*/ 1444922 h 1694229"/>
                <a:gd name="connsiteX55" fmla="*/ 1005123 w 1881147"/>
                <a:gd name="connsiteY55" fmla="*/ 1531334 h 1694229"/>
                <a:gd name="connsiteX56" fmla="*/ 1050190 w 1881147"/>
                <a:gd name="connsiteY56" fmla="*/ 1602428 h 1694229"/>
                <a:gd name="connsiteX57" fmla="*/ 1120136 w 1881147"/>
                <a:gd name="connsiteY57" fmla="*/ 1693947 h 1694229"/>
                <a:gd name="connsiteX58" fmla="*/ 1151034 w 1881147"/>
                <a:gd name="connsiteY58" fmla="*/ 1630856 h 1694229"/>
                <a:gd name="connsiteX59" fmla="*/ 1181693 w 1881147"/>
                <a:gd name="connsiteY59" fmla="*/ 1624376 h 1694229"/>
                <a:gd name="connsiteX60" fmla="*/ 1224792 w 1881147"/>
                <a:gd name="connsiteY60" fmla="*/ 1653639 h 1694229"/>
                <a:gd name="connsiteX61" fmla="*/ 1258367 w 1881147"/>
                <a:gd name="connsiteY61" fmla="*/ 1612985 h 1694229"/>
                <a:gd name="connsiteX62" fmla="*/ 1277188 w 1881147"/>
                <a:gd name="connsiteY62" fmla="*/ 1617602 h 1694229"/>
                <a:gd name="connsiteX63" fmla="*/ 1311230 w 1881147"/>
                <a:gd name="connsiteY63" fmla="*/ 1684079 h 1694229"/>
                <a:gd name="connsiteX64" fmla="*/ 1367786 w 1881147"/>
                <a:gd name="connsiteY64" fmla="*/ 1660610 h 1694229"/>
                <a:gd name="connsiteX65" fmla="*/ 1419818 w 1881147"/>
                <a:gd name="connsiteY65" fmla="*/ 1604489 h 1694229"/>
                <a:gd name="connsiteX66" fmla="*/ 1470595 w 1881147"/>
                <a:gd name="connsiteY66" fmla="*/ 1587946 h 1694229"/>
                <a:gd name="connsiteX67" fmla="*/ 1488274 w 1881147"/>
                <a:gd name="connsiteY67" fmla="*/ 1643768 h 1694229"/>
                <a:gd name="connsiteX68" fmla="*/ 1558169 w 1881147"/>
                <a:gd name="connsiteY68" fmla="*/ 1618090 h 1694229"/>
                <a:gd name="connsiteX69" fmla="*/ 1588947 w 1881147"/>
                <a:gd name="connsiteY69" fmla="*/ 1531334 h 1694229"/>
                <a:gd name="connsiteX70" fmla="*/ 1670383 w 1881147"/>
                <a:gd name="connsiteY70" fmla="*/ 1441192 h 1694229"/>
                <a:gd name="connsiteX71" fmla="*/ 1714974 w 1881147"/>
                <a:gd name="connsiteY71" fmla="*/ 1410062 h 1694229"/>
                <a:gd name="connsiteX72" fmla="*/ 1743343 w 1881147"/>
                <a:gd name="connsiteY72" fmla="*/ 1413357 h 1694229"/>
                <a:gd name="connsiteX73" fmla="*/ 1820935 w 1881147"/>
                <a:gd name="connsiteY73" fmla="*/ 1402749 h 1694229"/>
                <a:gd name="connsiteX74" fmla="*/ 1816054 w 1881147"/>
                <a:gd name="connsiteY74" fmla="*/ 1456313 h 1694229"/>
                <a:gd name="connsiteX75" fmla="*/ 1874221 w 1881147"/>
                <a:gd name="connsiteY75" fmla="*/ 1479634 h 1694229"/>
                <a:gd name="connsiteX76" fmla="*/ 1875829 w 1881147"/>
                <a:gd name="connsiteY76" fmla="*/ 1457000 h 1694229"/>
                <a:gd name="connsiteX77" fmla="*/ 1875051 w 1881147"/>
                <a:gd name="connsiteY77" fmla="*/ 1396266 h 1694229"/>
                <a:gd name="connsiteX78" fmla="*/ 1853086 w 1881147"/>
                <a:gd name="connsiteY78" fmla="*/ 1306123 h 1694229"/>
                <a:gd name="connsiteX79" fmla="*/ 1853086 w 1881147"/>
                <a:gd name="connsiteY79" fmla="*/ 1248973 h 1694229"/>
                <a:gd name="connsiteX80" fmla="*/ 1810224 w 1881147"/>
                <a:gd name="connsiteY80" fmla="*/ 1239448 h 1694229"/>
                <a:gd name="connsiteX81" fmla="*/ 1734024 w 1881147"/>
                <a:gd name="connsiteY81" fmla="*/ 1158485 h 1694229"/>
                <a:gd name="connsiteX82" fmla="*/ 1695924 w 1881147"/>
                <a:gd name="connsiteY82" fmla="*/ 977510 h 1694229"/>
                <a:gd name="connsiteX83" fmla="*/ 1643536 w 1881147"/>
                <a:gd name="connsiteY83" fmla="*/ 944173 h 1694229"/>
                <a:gd name="connsiteX84" fmla="*/ 1605436 w 1881147"/>
                <a:gd name="connsiteY84" fmla="*/ 887023 h 1694229"/>
                <a:gd name="connsiteX85" fmla="*/ 1557811 w 1881147"/>
                <a:gd name="connsiteY85" fmla="*/ 839398 h 1694229"/>
                <a:gd name="connsiteX86" fmla="*/ 1505424 w 1881147"/>
                <a:gd name="connsiteY86" fmla="*/ 820348 h 1694229"/>
                <a:gd name="connsiteX87" fmla="*/ 1453036 w 1881147"/>
                <a:gd name="connsiteY87" fmla="*/ 815585 h 1694229"/>
                <a:gd name="connsiteX88" fmla="*/ 1510186 w 1881147"/>
                <a:gd name="connsiteY88" fmla="*/ 782248 h 1694229"/>
                <a:gd name="connsiteX89" fmla="*/ 1476849 w 1881147"/>
                <a:gd name="connsiteY89" fmla="*/ 748910 h 1694229"/>
                <a:gd name="connsiteX90" fmla="*/ 1481611 w 1881147"/>
                <a:gd name="connsiteY90" fmla="*/ 725098 h 1694229"/>
                <a:gd name="connsiteX91" fmla="*/ 1572099 w 1881147"/>
                <a:gd name="connsiteY91" fmla="*/ 763198 h 1694229"/>
                <a:gd name="connsiteX92" fmla="*/ 1624486 w 1881147"/>
                <a:gd name="connsiteY92" fmla="*/ 696523 h 1694229"/>
                <a:gd name="connsiteX93" fmla="*/ 1622283 w 1881147"/>
                <a:gd name="connsiteY93" fmla="*/ 553648 h 1694229"/>
                <a:gd name="connsiteX94" fmla="*/ 1639486 w 1881147"/>
                <a:gd name="connsiteY94"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05361 w 1881147"/>
                <a:gd name="connsiteY14" fmla="*/ 315523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4856 w 1881147"/>
                <a:gd name="connsiteY13" fmla="*/ 323206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38674 w 1881147"/>
                <a:gd name="connsiteY16" fmla="*/ 358385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781524 w 1881147"/>
                <a:gd name="connsiteY17" fmla="*/ 429823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781524 w 1881147"/>
                <a:gd name="connsiteY18" fmla="*/ 463160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43424 w 1881147"/>
                <a:gd name="connsiteY19" fmla="*/ 486973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671986 w 1881147"/>
                <a:gd name="connsiteY20" fmla="*/ 420298 h 1694229"/>
                <a:gd name="connsiteX21" fmla="*/ 519586 w 1881147"/>
                <a:gd name="connsiteY21" fmla="*/ 415535 h 1694229"/>
                <a:gd name="connsiteX22" fmla="*/ 457674 w 1881147"/>
                <a:gd name="connsiteY22" fmla="*/ 434585 h 1694229"/>
                <a:gd name="connsiteX23" fmla="*/ 419574 w 1881147"/>
                <a:gd name="connsiteY23" fmla="*/ 420298 h 1694229"/>
                <a:gd name="connsiteX24" fmla="*/ 400524 w 1881147"/>
                <a:gd name="connsiteY24" fmla="*/ 358385 h 1694229"/>
                <a:gd name="connsiteX25" fmla="*/ 333849 w 1881147"/>
                <a:gd name="connsiteY25" fmla="*/ 305998 h 1694229"/>
                <a:gd name="connsiteX26" fmla="*/ 286224 w 1881147"/>
                <a:gd name="connsiteY26" fmla="*/ 239323 h 1694229"/>
                <a:gd name="connsiteX27" fmla="*/ 143349 w 1881147"/>
                <a:gd name="connsiteY27" fmla="*/ 258373 h 1694229"/>
                <a:gd name="connsiteX28" fmla="*/ 124299 w 1881147"/>
                <a:gd name="connsiteY28" fmla="*/ 334573 h 1694229"/>
                <a:gd name="connsiteX29" fmla="*/ 110011 w 1881147"/>
                <a:gd name="connsiteY29" fmla="*/ 367910 h 1694229"/>
                <a:gd name="connsiteX30" fmla="*/ 133824 w 1881147"/>
                <a:gd name="connsiteY30" fmla="*/ 415535 h 1694229"/>
                <a:gd name="connsiteX31" fmla="*/ 81436 w 1881147"/>
                <a:gd name="connsiteY31" fmla="*/ 453635 h 1694229"/>
                <a:gd name="connsiteX32" fmla="*/ 33811 w 1881147"/>
                <a:gd name="connsiteY32" fmla="*/ 448873 h 1694229"/>
                <a:gd name="connsiteX33" fmla="*/ 33811 w 1881147"/>
                <a:gd name="connsiteY33" fmla="*/ 520310 h 1694229"/>
                <a:gd name="connsiteX34" fmla="*/ 474 w 1881147"/>
                <a:gd name="connsiteY34" fmla="*/ 625085 h 1694229"/>
                <a:gd name="connsiteX35" fmla="*/ 62386 w 1881147"/>
                <a:gd name="connsiteY35" fmla="*/ 701285 h 1694229"/>
                <a:gd name="connsiteX36" fmla="*/ 111977 w 1881147"/>
                <a:gd name="connsiteY36" fmla="*/ 681547 h 1694229"/>
                <a:gd name="connsiteX37" fmla="*/ 112334 w 1881147"/>
                <a:gd name="connsiteY37" fmla="*/ 751806 h 1694229"/>
                <a:gd name="connsiteX38" fmla="*/ 167161 w 1881147"/>
                <a:gd name="connsiteY38" fmla="*/ 782248 h 1694229"/>
                <a:gd name="connsiteX39" fmla="*/ 236159 w 1881147"/>
                <a:gd name="connsiteY39" fmla="*/ 792460 h 1694229"/>
                <a:gd name="connsiteX40" fmla="*/ 271462 w 1881147"/>
                <a:gd name="connsiteY40" fmla="*/ 848431 h 1694229"/>
                <a:gd name="connsiteX41" fmla="*/ 270869 w 1881147"/>
                <a:gd name="connsiteY41" fmla="*/ 893503 h 1694229"/>
                <a:gd name="connsiteX42" fmla="*/ 295393 w 1881147"/>
                <a:gd name="connsiteY42" fmla="*/ 932978 h 1694229"/>
                <a:gd name="connsiteX43" fmla="*/ 341051 w 1881147"/>
                <a:gd name="connsiteY43" fmla="*/ 971570 h 1694229"/>
                <a:gd name="connsiteX44" fmla="*/ 426184 w 1881147"/>
                <a:gd name="connsiteY44" fmla="*/ 1025822 h 1694229"/>
                <a:gd name="connsiteX45" fmla="*/ 461961 w 1881147"/>
                <a:gd name="connsiteY45" fmla="*/ 1096915 h 1694229"/>
                <a:gd name="connsiteX46" fmla="*/ 441064 w 1881147"/>
                <a:gd name="connsiteY46" fmla="*/ 1166488 h 1694229"/>
                <a:gd name="connsiteX47" fmla="*/ 519111 w 1881147"/>
                <a:gd name="connsiteY47" fmla="*/ 1222951 h 1694229"/>
                <a:gd name="connsiteX48" fmla="*/ 591143 w 1881147"/>
                <a:gd name="connsiteY48" fmla="*/ 1255945 h 1694229"/>
                <a:gd name="connsiteX49" fmla="*/ 571974 w 1881147"/>
                <a:gd name="connsiteY49" fmla="*/ 1315648 h 1694229"/>
                <a:gd name="connsiteX50" fmla="*/ 662461 w 1881147"/>
                <a:gd name="connsiteY50" fmla="*/ 1468048 h 1694229"/>
                <a:gd name="connsiteX51" fmla="*/ 755271 w 1881147"/>
                <a:gd name="connsiteY51" fmla="*/ 1541202 h 1694229"/>
                <a:gd name="connsiteX52" fmla="*/ 805336 w 1881147"/>
                <a:gd name="connsiteY52" fmla="*/ 1491860 h 1694229"/>
                <a:gd name="connsiteX53" fmla="*/ 869926 w 1881147"/>
                <a:gd name="connsiteY53" fmla="*/ 1519257 h 1694229"/>
                <a:gd name="connsiteX54" fmla="*/ 924399 w 1881147"/>
                <a:gd name="connsiteY54" fmla="*/ 1487098 h 1694229"/>
                <a:gd name="connsiteX55" fmla="*/ 941246 w 1881147"/>
                <a:gd name="connsiteY55" fmla="*/ 1444922 h 1694229"/>
                <a:gd name="connsiteX56" fmla="*/ 1005123 w 1881147"/>
                <a:gd name="connsiteY56" fmla="*/ 1531334 h 1694229"/>
                <a:gd name="connsiteX57" fmla="*/ 1050190 w 1881147"/>
                <a:gd name="connsiteY57" fmla="*/ 1602428 h 1694229"/>
                <a:gd name="connsiteX58" fmla="*/ 1120136 w 1881147"/>
                <a:gd name="connsiteY58" fmla="*/ 1693947 h 1694229"/>
                <a:gd name="connsiteX59" fmla="*/ 1151034 w 1881147"/>
                <a:gd name="connsiteY59" fmla="*/ 1630856 h 1694229"/>
                <a:gd name="connsiteX60" fmla="*/ 1181693 w 1881147"/>
                <a:gd name="connsiteY60" fmla="*/ 1624376 h 1694229"/>
                <a:gd name="connsiteX61" fmla="*/ 1224792 w 1881147"/>
                <a:gd name="connsiteY61" fmla="*/ 1653639 h 1694229"/>
                <a:gd name="connsiteX62" fmla="*/ 1258367 w 1881147"/>
                <a:gd name="connsiteY62" fmla="*/ 1612985 h 1694229"/>
                <a:gd name="connsiteX63" fmla="*/ 1277188 w 1881147"/>
                <a:gd name="connsiteY63" fmla="*/ 1617602 h 1694229"/>
                <a:gd name="connsiteX64" fmla="*/ 1311230 w 1881147"/>
                <a:gd name="connsiteY64" fmla="*/ 1684079 h 1694229"/>
                <a:gd name="connsiteX65" fmla="*/ 1367786 w 1881147"/>
                <a:gd name="connsiteY65" fmla="*/ 1660610 h 1694229"/>
                <a:gd name="connsiteX66" fmla="*/ 1419818 w 1881147"/>
                <a:gd name="connsiteY66" fmla="*/ 1604489 h 1694229"/>
                <a:gd name="connsiteX67" fmla="*/ 1470595 w 1881147"/>
                <a:gd name="connsiteY67" fmla="*/ 1587946 h 1694229"/>
                <a:gd name="connsiteX68" fmla="*/ 1488274 w 1881147"/>
                <a:gd name="connsiteY68" fmla="*/ 1643768 h 1694229"/>
                <a:gd name="connsiteX69" fmla="*/ 1558169 w 1881147"/>
                <a:gd name="connsiteY69" fmla="*/ 1618090 h 1694229"/>
                <a:gd name="connsiteX70" fmla="*/ 1588947 w 1881147"/>
                <a:gd name="connsiteY70" fmla="*/ 1531334 h 1694229"/>
                <a:gd name="connsiteX71" fmla="*/ 1670383 w 1881147"/>
                <a:gd name="connsiteY71" fmla="*/ 1441192 h 1694229"/>
                <a:gd name="connsiteX72" fmla="*/ 1714974 w 1881147"/>
                <a:gd name="connsiteY72" fmla="*/ 1410062 h 1694229"/>
                <a:gd name="connsiteX73" fmla="*/ 1743343 w 1881147"/>
                <a:gd name="connsiteY73" fmla="*/ 1413357 h 1694229"/>
                <a:gd name="connsiteX74" fmla="*/ 1820935 w 1881147"/>
                <a:gd name="connsiteY74" fmla="*/ 1402749 h 1694229"/>
                <a:gd name="connsiteX75" fmla="*/ 1816054 w 1881147"/>
                <a:gd name="connsiteY75" fmla="*/ 1456313 h 1694229"/>
                <a:gd name="connsiteX76" fmla="*/ 1874221 w 1881147"/>
                <a:gd name="connsiteY76" fmla="*/ 1479634 h 1694229"/>
                <a:gd name="connsiteX77" fmla="*/ 1875829 w 1881147"/>
                <a:gd name="connsiteY77" fmla="*/ 1457000 h 1694229"/>
                <a:gd name="connsiteX78" fmla="*/ 1875051 w 1881147"/>
                <a:gd name="connsiteY78" fmla="*/ 1396266 h 1694229"/>
                <a:gd name="connsiteX79" fmla="*/ 1853086 w 1881147"/>
                <a:gd name="connsiteY79" fmla="*/ 1306123 h 1694229"/>
                <a:gd name="connsiteX80" fmla="*/ 1853086 w 1881147"/>
                <a:gd name="connsiteY80" fmla="*/ 1248973 h 1694229"/>
                <a:gd name="connsiteX81" fmla="*/ 1810224 w 1881147"/>
                <a:gd name="connsiteY81" fmla="*/ 1239448 h 1694229"/>
                <a:gd name="connsiteX82" fmla="*/ 1734024 w 1881147"/>
                <a:gd name="connsiteY82" fmla="*/ 1158485 h 1694229"/>
                <a:gd name="connsiteX83" fmla="*/ 1695924 w 1881147"/>
                <a:gd name="connsiteY83" fmla="*/ 977510 h 1694229"/>
                <a:gd name="connsiteX84" fmla="*/ 1643536 w 1881147"/>
                <a:gd name="connsiteY84" fmla="*/ 944173 h 1694229"/>
                <a:gd name="connsiteX85" fmla="*/ 1605436 w 1881147"/>
                <a:gd name="connsiteY85" fmla="*/ 887023 h 1694229"/>
                <a:gd name="connsiteX86" fmla="*/ 1557811 w 1881147"/>
                <a:gd name="connsiteY86" fmla="*/ 839398 h 1694229"/>
                <a:gd name="connsiteX87" fmla="*/ 1505424 w 1881147"/>
                <a:gd name="connsiteY87" fmla="*/ 820348 h 1694229"/>
                <a:gd name="connsiteX88" fmla="*/ 1453036 w 1881147"/>
                <a:gd name="connsiteY88" fmla="*/ 815585 h 1694229"/>
                <a:gd name="connsiteX89" fmla="*/ 1510186 w 1881147"/>
                <a:gd name="connsiteY89" fmla="*/ 782248 h 1694229"/>
                <a:gd name="connsiteX90" fmla="*/ 1476849 w 1881147"/>
                <a:gd name="connsiteY90" fmla="*/ 748910 h 1694229"/>
                <a:gd name="connsiteX91" fmla="*/ 1481611 w 1881147"/>
                <a:gd name="connsiteY91" fmla="*/ 725098 h 1694229"/>
                <a:gd name="connsiteX92" fmla="*/ 1572099 w 1881147"/>
                <a:gd name="connsiteY92" fmla="*/ 763198 h 1694229"/>
                <a:gd name="connsiteX93" fmla="*/ 1624486 w 1881147"/>
                <a:gd name="connsiteY93" fmla="*/ 696523 h 1694229"/>
                <a:gd name="connsiteX94" fmla="*/ 1622283 w 1881147"/>
                <a:gd name="connsiteY94" fmla="*/ 553648 h 1694229"/>
                <a:gd name="connsiteX95" fmla="*/ 1639486 w 1881147"/>
                <a:gd name="connsiteY95"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19586 w 1881147"/>
                <a:gd name="connsiteY22" fmla="*/ 415535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7674 w 1881147"/>
                <a:gd name="connsiteY23" fmla="*/ 434585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43349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6224 w 1881147"/>
                <a:gd name="connsiteY27" fmla="*/ 239323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24299 w 1881147"/>
                <a:gd name="connsiteY29" fmla="*/ 334573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10011 w 1881147"/>
                <a:gd name="connsiteY30" fmla="*/ 367910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46620 w 1881147"/>
                <a:gd name="connsiteY30" fmla="*/ 390888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3824 w 1881147"/>
                <a:gd name="connsiteY31" fmla="*/ 415535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1436 w 1881147"/>
                <a:gd name="connsiteY32" fmla="*/ 453635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486 w 1881147"/>
                <a:gd name="connsiteY0" fmla="*/ 405322 h 1694229"/>
                <a:gd name="connsiteX1" fmla="*/ 1567336 w 1881147"/>
                <a:gd name="connsiteY1" fmla="*/ 372673 h 1694229"/>
                <a:gd name="connsiteX2" fmla="*/ 1477087 w 1881147"/>
                <a:gd name="connsiteY2" fmla="*/ 348860 h 1694229"/>
                <a:gd name="connsiteX3" fmla="*/ 1423767 w 1881147"/>
                <a:gd name="connsiteY3" fmla="*/ 271776 h 1694229"/>
                <a:gd name="connsiteX4" fmla="*/ 1400666 w 1881147"/>
                <a:gd name="connsiteY4" fmla="*/ 169931 h 1694229"/>
                <a:gd name="connsiteX5" fmla="*/ 1364769 w 1881147"/>
                <a:gd name="connsiteY5" fmla="*/ 1869 h 1694229"/>
                <a:gd name="connsiteX6" fmla="*/ 1297400 w 1881147"/>
                <a:gd name="connsiteY6" fmla="*/ 43567 h 1694229"/>
                <a:gd name="connsiteX7" fmla="*/ 1291832 w 1881147"/>
                <a:gd name="connsiteY7" fmla="*/ 101090 h 1694229"/>
                <a:gd name="connsiteX8" fmla="*/ 1275927 w 1881147"/>
                <a:gd name="connsiteY8" fmla="*/ 152303 h 1694229"/>
                <a:gd name="connsiteX9" fmla="*/ 1256402 w 1881147"/>
                <a:gd name="connsiteY9" fmla="*/ 204316 h 1694229"/>
                <a:gd name="connsiteX10" fmla="*/ 1254673 w 1881147"/>
                <a:gd name="connsiteY10" fmla="*/ 273739 h 1694229"/>
                <a:gd name="connsiteX11" fmla="*/ 1181692 w 1881147"/>
                <a:gd name="connsiteY11" fmla="*/ 283903 h 1694229"/>
                <a:gd name="connsiteX12" fmla="*/ 1117339 w 1881147"/>
                <a:gd name="connsiteY12" fmla="*/ 285917 h 1694229"/>
                <a:gd name="connsiteX13" fmla="*/ 1069738 w 1881147"/>
                <a:gd name="connsiteY13" fmla="*/ 346183 h 1694229"/>
                <a:gd name="connsiteX14" fmla="*/ 1015123 w 1881147"/>
                <a:gd name="connsiteY14" fmla="*/ 371690 h 1694229"/>
                <a:gd name="connsiteX15" fmla="*/ 962499 w 1881147"/>
                <a:gd name="connsiteY15" fmla="*/ 358385 h 1694229"/>
                <a:gd name="connsiteX16" fmla="*/ 855759 w 1881147"/>
                <a:gd name="connsiteY16" fmla="*/ 376257 h 1694229"/>
                <a:gd name="connsiteX17" fmla="*/ 832776 w 1881147"/>
                <a:gd name="connsiteY17" fmla="*/ 440035 h 1694229"/>
                <a:gd name="connsiteX18" fmla="*/ 815693 w 1881147"/>
                <a:gd name="connsiteY18" fmla="*/ 475926 h 1694229"/>
                <a:gd name="connsiteX19" fmla="*/ 733662 w 1881147"/>
                <a:gd name="connsiteY19" fmla="*/ 494632 h 1694229"/>
                <a:gd name="connsiteX20" fmla="*/ 715850 w 1881147"/>
                <a:gd name="connsiteY20" fmla="*/ 440647 h 1694229"/>
                <a:gd name="connsiteX21" fmla="*/ 671986 w 1881147"/>
                <a:gd name="connsiteY21" fmla="*/ 420298 h 1694229"/>
                <a:gd name="connsiteX22" fmla="*/ 536670 w 1881147"/>
                <a:gd name="connsiteY22" fmla="*/ 420641 h 1694229"/>
                <a:gd name="connsiteX23" fmla="*/ 452793 w 1881147"/>
                <a:gd name="connsiteY23" fmla="*/ 447350 h 1694229"/>
                <a:gd name="connsiteX24" fmla="*/ 419574 w 1881147"/>
                <a:gd name="connsiteY24" fmla="*/ 420298 h 1694229"/>
                <a:gd name="connsiteX25" fmla="*/ 400524 w 1881147"/>
                <a:gd name="connsiteY25" fmla="*/ 358385 h 1694229"/>
                <a:gd name="connsiteX26" fmla="*/ 333849 w 1881147"/>
                <a:gd name="connsiteY26" fmla="*/ 305998 h 1694229"/>
                <a:gd name="connsiteX27" fmla="*/ 288664 w 1881147"/>
                <a:gd name="connsiteY27" fmla="*/ 229110 h 1694229"/>
                <a:gd name="connsiteX28" fmla="*/ 165314 w 1881147"/>
                <a:gd name="connsiteY28" fmla="*/ 258373 h 1694229"/>
                <a:gd name="connsiteX29" fmla="*/ 146264 w 1881147"/>
                <a:gd name="connsiteY29" fmla="*/ 344785 h 1694229"/>
                <a:gd name="connsiteX30" fmla="*/ 163704 w 1881147"/>
                <a:gd name="connsiteY30" fmla="*/ 411312 h 1694229"/>
                <a:gd name="connsiteX31" fmla="*/ 136265 w 1881147"/>
                <a:gd name="connsiteY31" fmla="*/ 446172 h 1694229"/>
                <a:gd name="connsiteX32" fmla="*/ 83877 w 1881147"/>
                <a:gd name="connsiteY32" fmla="*/ 474059 h 1694229"/>
                <a:gd name="connsiteX33" fmla="*/ 33811 w 1881147"/>
                <a:gd name="connsiteY33" fmla="*/ 448873 h 1694229"/>
                <a:gd name="connsiteX34" fmla="*/ 33811 w 1881147"/>
                <a:gd name="connsiteY34" fmla="*/ 520310 h 1694229"/>
                <a:gd name="connsiteX35" fmla="*/ 474 w 1881147"/>
                <a:gd name="connsiteY35" fmla="*/ 625085 h 1694229"/>
                <a:gd name="connsiteX36" fmla="*/ 62386 w 1881147"/>
                <a:gd name="connsiteY36" fmla="*/ 701285 h 1694229"/>
                <a:gd name="connsiteX37" fmla="*/ 111977 w 1881147"/>
                <a:gd name="connsiteY37" fmla="*/ 681547 h 1694229"/>
                <a:gd name="connsiteX38" fmla="*/ 112334 w 1881147"/>
                <a:gd name="connsiteY38" fmla="*/ 751806 h 1694229"/>
                <a:gd name="connsiteX39" fmla="*/ 167161 w 1881147"/>
                <a:gd name="connsiteY39" fmla="*/ 782248 h 1694229"/>
                <a:gd name="connsiteX40" fmla="*/ 236159 w 1881147"/>
                <a:gd name="connsiteY40" fmla="*/ 792460 h 1694229"/>
                <a:gd name="connsiteX41" fmla="*/ 271462 w 1881147"/>
                <a:gd name="connsiteY41" fmla="*/ 848431 h 1694229"/>
                <a:gd name="connsiteX42" fmla="*/ 270869 w 1881147"/>
                <a:gd name="connsiteY42" fmla="*/ 893503 h 1694229"/>
                <a:gd name="connsiteX43" fmla="*/ 295393 w 1881147"/>
                <a:gd name="connsiteY43" fmla="*/ 932978 h 1694229"/>
                <a:gd name="connsiteX44" fmla="*/ 341051 w 1881147"/>
                <a:gd name="connsiteY44" fmla="*/ 971570 h 1694229"/>
                <a:gd name="connsiteX45" fmla="*/ 426184 w 1881147"/>
                <a:gd name="connsiteY45" fmla="*/ 1025822 h 1694229"/>
                <a:gd name="connsiteX46" fmla="*/ 461961 w 1881147"/>
                <a:gd name="connsiteY46" fmla="*/ 1096915 h 1694229"/>
                <a:gd name="connsiteX47" fmla="*/ 441064 w 1881147"/>
                <a:gd name="connsiteY47" fmla="*/ 1166488 h 1694229"/>
                <a:gd name="connsiteX48" fmla="*/ 519111 w 1881147"/>
                <a:gd name="connsiteY48" fmla="*/ 1222951 h 1694229"/>
                <a:gd name="connsiteX49" fmla="*/ 591143 w 1881147"/>
                <a:gd name="connsiteY49" fmla="*/ 1255945 h 1694229"/>
                <a:gd name="connsiteX50" fmla="*/ 571974 w 1881147"/>
                <a:gd name="connsiteY50" fmla="*/ 1315648 h 1694229"/>
                <a:gd name="connsiteX51" fmla="*/ 662461 w 1881147"/>
                <a:gd name="connsiteY51" fmla="*/ 1468048 h 1694229"/>
                <a:gd name="connsiteX52" fmla="*/ 755271 w 1881147"/>
                <a:gd name="connsiteY52" fmla="*/ 1541202 h 1694229"/>
                <a:gd name="connsiteX53" fmla="*/ 805336 w 1881147"/>
                <a:gd name="connsiteY53" fmla="*/ 1491860 h 1694229"/>
                <a:gd name="connsiteX54" fmla="*/ 869926 w 1881147"/>
                <a:gd name="connsiteY54" fmla="*/ 1519257 h 1694229"/>
                <a:gd name="connsiteX55" fmla="*/ 924399 w 1881147"/>
                <a:gd name="connsiteY55" fmla="*/ 1487098 h 1694229"/>
                <a:gd name="connsiteX56" fmla="*/ 941246 w 1881147"/>
                <a:gd name="connsiteY56" fmla="*/ 1444922 h 1694229"/>
                <a:gd name="connsiteX57" fmla="*/ 1005123 w 1881147"/>
                <a:gd name="connsiteY57" fmla="*/ 1531334 h 1694229"/>
                <a:gd name="connsiteX58" fmla="*/ 1050190 w 1881147"/>
                <a:gd name="connsiteY58" fmla="*/ 1602428 h 1694229"/>
                <a:gd name="connsiteX59" fmla="*/ 1120136 w 1881147"/>
                <a:gd name="connsiteY59" fmla="*/ 1693947 h 1694229"/>
                <a:gd name="connsiteX60" fmla="*/ 1151034 w 1881147"/>
                <a:gd name="connsiteY60" fmla="*/ 1630856 h 1694229"/>
                <a:gd name="connsiteX61" fmla="*/ 1181693 w 1881147"/>
                <a:gd name="connsiteY61" fmla="*/ 1624376 h 1694229"/>
                <a:gd name="connsiteX62" fmla="*/ 1224792 w 1881147"/>
                <a:gd name="connsiteY62" fmla="*/ 1653639 h 1694229"/>
                <a:gd name="connsiteX63" fmla="*/ 1258367 w 1881147"/>
                <a:gd name="connsiteY63" fmla="*/ 1612985 h 1694229"/>
                <a:gd name="connsiteX64" fmla="*/ 1277188 w 1881147"/>
                <a:gd name="connsiteY64" fmla="*/ 1617602 h 1694229"/>
                <a:gd name="connsiteX65" fmla="*/ 1311230 w 1881147"/>
                <a:gd name="connsiteY65" fmla="*/ 1684079 h 1694229"/>
                <a:gd name="connsiteX66" fmla="*/ 1367786 w 1881147"/>
                <a:gd name="connsiteY66" fmla="*/ 1660610 h 1694229"/>
                <a:gd name="connsiteX67" fmla="*/ 1419818 w 1881147"/>
                <a:gd name="connsiteY67" fmla="*/ 1604489 h 1694229"/>
                <a:gd name="connsiteX68" fmla="*/ 1470595 w 1881147"/>
                <a:gd name="connsiteY68" fmla="*/ 1587946 h 1694229"/>
                <a:gd name="connsiteX69" fmla="*/ 1488274 w 1881147"/>
                <a:gd name="connsiteY69" fmla="*/ 1643768 h 1694229"/>
                <a:gd name="connsiteX70" fmla="*/ 1558169 w 1881147"/>
                <a:gd name="connsiteY70" fmla="*/ 1618090 h 1694229"/>
                <a:gd name="connsiteX71" fmla="*/ 1588947 w 1881147"/>
                <a:gd name="connsiteY71" fmla="*/ 1531334 h 1694229"/>
                <a:gd name="connsiteX72" fmla="*/ 1670383 w 1881147"/>
                <a:gd name="connsiteY72" fmla="*/ 1441192 h 1694229"/>
                <a:gd name="connsiteX73" fmla="*/ 1714974 w 1881147"/>
                <a:gd name="connsiteY73" fmla="*/ 1410062 h 1694229"/>
                <a:gd name="connsiteX74" fmla="*/ 1743343 w 1881147"/>
                <a:gd name="connsiteY74" fmla="*/ 1413357 h 1694229"/>
                <a:gd name="connsiteX75" fmla="*/ 1820935 w 1881147"/>
                <a:gd name="connsiteY75" fmla="*/ 1402749 h 1694229"/>
                <a:gd name="connsiteX76" fmla="*/ 1816054 w 1881147"/>
                <a:gd name="connsiteY76" fmla="*/ 1456313 h 1694229"/>
                <a:gd name="connsiteX77" fmla="*/ 1874221 w 1881147"/>
                <a:gd name="connsiteY77" fmla="*/ 1479634 h 1694229"/>
                <a:gd name="connsiteX78" fmla="*/ 1875829 w 1881147"/>
                <a:gd name="connsiteY78" fmla="*/ 1457000 h 1694229"/>
                <a:gd name="connsiteX79" fmla="*/ 1875051 w 1881147"/>
                <a:gd name="connsiteY79" fmla="*/ 1396266 h 1694229"/>
                <a:gd name="connsiteX80" fmla="*/ 1853086 w 1881147"/>
                <a:gd name="connsiteY80" fmla="*/ 1306123 h 1694229"/>
                <a:gd name="connsiteX81" fmla="*/ 1853086 w 1881147"/>
                <a:gd name="connsiteY81" fmla="*/ 1248973 h 1694229"/>
                <a:gd name="connsiteX82" fmla="*/ 1810224 w 1881147"/>
                <a:gd name="connsiteY82" fmla="*/ 1239448 h 1694229"/>
                <a:gd name="connsiteX83" fmla="*/ 1734024 w 1881147"/>
                <a:gd name="connsiteY83" fmla="*/ 1158485 h 1694229"/>
                <a:gd name="connsiteX84" fmla="*/ 1695924 w 1881147"/>
                <a:gd name="connsiteY84" fmla="*/ 977510 h 1694229"/>
                <a:gd name="connsiteX85" fmla="*/ 1643536 w 1881147"/>
                <a:gd name="connsiteY85" fmla="*/ 944173 h 1694229"/>
                <a:gd name="connsiteX86" fmla="*/ 1605436 w 1881147"/>
                <a:gd name="connsiteY86" fmla="*/ 887023 h 1694229"/>
                <a:gd name="connsiteX87" fmla="*/ 1557811 w 1881147"/>
                <a:gd name="connsiteY87" fmla="*/ 839398 h 1694229"/>
                <a:gd name="connsiteX88" fmla="*/ 1505424 w 1881147"/>
                <a:gd name="connsiteY88" fmla="*/ 820348 h 1694229"/>
                <a:gd name="connsiteX89" fmla="*/ 1453036 w 1881147"/>
                <a:gd name="connsiteY89" fmla="*/ 815585 h 1694229"/>
                <a:gd name="connsiteX90" fmla="*/ 1510186 w 1881147"/>
                <a:gd name="connsiteY90" fmla="*/ 782248 h 1694229"/>
                <a:gd name="connsiteX91" fmla="*/ 1476849 w 1881147"/>
                <a:gd name="connsiteY91" fmla="*/ 748910 h 1694229"/>
                <a:gd name="connsiteX92" fmla="*/ 1481611 w 1881147"/>
                <a:gd name="connsiteY92" fmla="*/ 725098 h 1694229"/>
                <a:gd name="connsiteX93" fmla="*/ 1572099 w 1881147"/>
                <a:gd name="connsiteY93" fmla="*/ 763198 h 1694229"/>
                <a:gd name="connsiteX94" fmla="*/ 1624486 w 1881147"/>
                <a:gd name="connsiteY94" fmla="*/ 696523 h 1694229"/>
                <a:gd name="connsiteX95" fmla="*/ 1622283 w 1881147"/>
                <a:gd name="connsiteY95" fmla="*/ 553648 h 1694229"/>
                <a:gd name="connsiteX96" fmla="*/ 1639486 w 1881147"/>
                <a:gd name="connsiteY96" fmla="*/ 405322 h 1694229"/>
                <a:gd name="connsiteX0" fmla="*/ 1639538 w 1881199"/>
                <a:gd name="connsiteY0" fmla="*/ 405322 h 1694229"/>
                <a:gd name="connsiteX1" fmla="*/ 1567388 w 1881199"/>
                <a:gd name="connsiteY1" fmla="*/ 372673 h 1694229"/>
                <a:gd name="connsiteX2" fmla="*/ 1477139 w 1881199"/>
                <a:gd name="connsiteY2" fmla="*/ 348860 h 1694229"/>
                <a:gd name="connsiteX3" fmla="*/ 1423819 w 1881199"/>
                <a:gd name="connsiteY3" fmla="*/ 271776 h 1694229"/>
                <a:gd name="connsiteX4" fmla="*/ 1400718 w 1881199"/>
                <a:gd name="connsiteY4" fmla="*/ 169931 h 1694229"/>
                <a:gd name="connsiteX5" fmla="*/ 1364821 w 1881199"/>
                <a:gd name="connsiteY5" fmla="*/ 1869 h 1694229"/>
                <a:gd name="connsiteX6" fmla="*/ 1297452 w 1881199"/>
                <a:gd name="connsiteY6" fmla="*/ 43567 h 1694229"/>
                <a:gd name="connsiteX7" fmla="*/ 1291884 w 1881199"/>
                <a:gd name="connsiteY7" fmla="*/ 101090 h 1694229"/>
                <a:gd name="connsiteX8" fmla="*/ 1275979 w 1881199"/>
                <a:gd name="connsiteY8" fmla="*/ 152303 h 1694229"/>
                <a:gd name="connsiteX9" fmla="*/ 1256454 w 1881199"/>
                <a:gd name="connsiteY9" fmla="*/ 204316 h 1694229"/>
                <a:gd name="connsiteX10" fmla="*/ 1254725 w 1881199"/>
                <a:gd name="connsiteY10" fmla="*/ 273739 h 1694229"/>
                <a:gd name="connsiteX11" fmla="*/ 1181744 w 1881199"/>
                <a:gd name="connsiteY11" fmla="*/ 283903 h 1694229"/>
                <a:gd name="connsiteX12" fmla="*/ 1117391 w 1881199"/>
                <a:gd name="connsiteY12" fmla="*/ 285917 h 1694229"/>
                <a:gd name="connsiteX13" fmla="*/ 1069790 w 1881199"/>
                <a:gd name="connsiteY13" fmla="*/ 346183 h 1694229"/>
                <a:gd name="connsiteX14" fmla="*/ 1015175 w 1881199"/>
                <a:gd name="connsiteY14" fmla="*/ 371690 h 1694229"/>
                <a:gd name="connsiteX15" fmla="*/ 962551 w 1881199"/>
                <a:gd name="connsiteY15" fmla="*/ 358385 h 1694229"/>
                <a:gd name="connsiteX16" fmla="*/ 855811 w 1881199"/>
                <a:gd name="connsiteY16" fmla="*/ 376257 h 1694229"/>
                <a:gd name="connsiteX17" fmla="*/ 832828 w 1881199"/>
                <a:gd name="connsiteY17" fmla="*/ 440035 h 1694229"/>
                <a:gd name="connsiteX18" fmla="*/ 815745 w 1881199"/>
                <a:gd name="connsiteY18" fmla="*/ 475926 h 1694229"/>
                <a:gd name="connsiteX19" fmla="*/ 733714 w 1881199"/>
                <a:gd name="connsiteY19" fmla="*/ 494632 h 1694229"/>
                <a:gd name="connsiteX20" fmla="*/ 715902 w 1881199"/>
                <a:gd name="connsiteY20" fmla="*/ 440647 h 1694229"/>
                <a:gd name="connsiteX21" fmla="*/ 672038 w 1881199"/>
                <a:gd name="connsiteY21" fmla="*/ 420298 h 1694229"/>
                <a:gd name="connsiteX22" fmla="*/ 536722 w 1881199"/>
                <a:gd name="connsiteY22" fmla="*/ 420641 h 1694229"/>
                <a:gd name="connsiteX23" fmla="*/ 452845 w 1881199"/>
                <a:gd name="connsiteY23" fmla="*/ 447350 h 1694229"/>
                <a:gd name="connsiteX24" fmla="*/ 419626 w 1881199"/>
                <a:gd name="connsiteY24" fmla="*/ 420298 h 1694229"/>
                <a:gd name="connsiteX25" fmla="*/ 400576 w 1881199"/>
                <a:gd name="connsiteY25" fmla="*/ 358385 h 1694229"/>
                <a:gd name="connsiteX26" fmla="*/ 333901 w 1881199"/>
                <a:gd name="connsiteY26" fmla="*/ 305998 h 1694229"/>
                <a:gd name="connsiteX27" fmla="*/ 288716 w 1881199"/>
                <a:gd name="connsiteY27" fmla="*/ 229110 h 1694229"/>
                <a:gd name="connsiteX28" fmla="*/ 165366 w 1881199"/>
                <a:gd name="connsiteY28" fmla="*/ 258373 h 1694229"/>
                <a:gd name="connsiteX29" fmla="*/ 146316 w 1881199"/>
                <a:gd name="connsiteY29" fmla="*/ 344785 h 1694229"/>
                <a:gd name="connsiteX30" fmla="*/ 163756 w 1881199"/>
                <a:gd name="connsiteY30" fmla="*/ 411312 h 1694229"/>
                <a:gd name="connsiteX31" fmla="*/ 136317 w 1881199"/>
                <a:gd name="connsiteY31" fmla="*/ 446172 h 1694229"/>
                <a:gd name="connsiteX32" fmla="*/ 83929 w 1881199"/>
                <a:gd name="connsiteY32" fmla="*/ 474059 h 1694229"/>
                <a:gd name="connsiteX33" fmla="*/ 55828 w 1881199"/>
                <a:gd name="connsiteY33" fmla="*/ 482063 h 1694229"/>
                <a:gd name="connsiteX34" fmla="*/ 33863 w 1881199"/>
                <a:gd name="connsiteY34" fmla="*/ 520310 h 1694229"/>
                <a:gd name="connsiteX35" fmla="*/ 526 w 1881199"/>
                <a:gd name="connsiteY35" fmla="*/ 625085 h 1694229"/>
                <a:gd name="connsiteX36" fmla="*/ 62438 w 1881199"/>
                <a:gd name="connsiteY36" fmla="*/ 701285 h 1694229"/>
                <a:gd name="connsiteX37" fmla="*/ 112029 w 1881199"/>
                <a:gd name="connsiteY37" fmla="*/ 681547 h 1694229"/>
                <a:gd name="connsiteX38" fmla="*/ 112386 w 1881199"/>
                <a:gd name="connsiteY38" fmla="*/ 751806 h 1694229"/>
                <a:gd name="connsiteX39" fmla="*/ 167213 w 1881199"/>
                <a:gd name="connsiteY39" fmla="*/ 782248 h 1694229"/>
                <a:gd name="connsiteX40" fmla="*/ 236211 w 1881199"/>
                <a:gd name="connsiteY40" fmla="*/ 792460 h 1694229"/>
                <a:gd name="connsiteX41" fmla="*/ 271514 w 1881199"/>
                <a:gd name="connsiteY41" fmla="*/ 848431 h 1694229"/>
                <a:gd name="connsiteX42" fmla="*/ 270921 w 1881199"/>
                <a:gd name="connsiteY42" fmla="*/ 893503 h 1694229"/>
                <a:gd name="connsiteX43" fmla="*/ 295445 w 1881199"/>
                <a:gd name="connsiteY43" fmla="*/ 932978 h 1694229"/>
                <a:gd name="connsiteX44" fmla="*/ 341103 w 1881199"/>
                <a:gd name="connsiteY44" fmla="*/ 971570 h 1694229"/>
                <a:gd name="connsiteX45" fmla="*/ 426236 w 1881199"/>
                <a:gd name="connsiteY45" fmla="*/ 1025822 h 1694229"/>
                <a:gd name="connsiteX46" fmla="*/ 462013 w 1881199"/>
                <a:gd name="connsiteY46" fmla="*/ 1096915 h 1694229"/>
                <a:gd name="connsiteX47" fmla="*/ 441116 w 1881199"/>
                <a:gd name="connsiteY47" fmla="*/ 1166488 h 1694229"/>
                <a:gd name="connsiteX48" fmla="*/ 519163 w 1881199"/>
                <a:gd name="connsiteY48" fmla="*/ 1222951 h 1694229"/>
                <a:gd name="connsiteX49" fmla="*/ 591195 w 1881199"/>
                <a:gd name="connsiteY49" fmla="*/ 1255945 h 1694229"/>
                <a:gd name="connsiteX50" fmla="*/ 572026 w 1881199"/>
                <a:gd name="connsiteY50" fmla="*/ 1315648 h 1694229"/>
                <a:gd name="connsiteX51" fmla="*/ 662513 w 1881199"/>
                <a:gd name="connsiteY51" fmla="*/ 1468048 h 1694229"/>
                <a:gd name="connsiteX52" fmla="*/ 755323 w 1881199"/>
                <a:gd name="connsiteY52" fmla="*/ 1541202 h 1694229"/>
                <a:gd name="connsiteX53" fmla="*/ 805388 w 1881199"/>
                <a:gd name="connsiteY53" fmla="*/ 1491860 h 1694229"/>
                <a:gd name="connsiteX54" fmla="*/ 869978 w 1881199"/>
                <a:gd name="connsiteY54" fmla="*/ 1519257 h 1694229"/>
                <a:gd name="connsiteX55" fmla="*/ 924451 w 1881199"/>
                <a:gd name="connsiteY55" fmla="*/ 1487098 h 1694229"/>
                <a:gd name="connsiteX56" fmla="*/ 941298 w 1881199"/>
                <a:gd name="connsiteY56" fmla="*/ 1444922 h 1694229"/>
                <a:gd name="connsiteX57" fmla="*/ 1005175 w 1881199"/>
                <a:gd name="connsiteY57" fmla="*/ 1531334 h 1694229"/>
                <a:gd name="connsiteX58" fmla="*/ 1050242 w 1881199"/>
                <a:gd name="connsiteY58" fmla="*/ 1602428 h 1694229"/>
                <a:gd name="connsiteX59" fmla="*/ 1120188 w 1881199"/>
                <a:gd name="connsiteY59" fmla="*/ 1693947 h 1694229"/>
                <a:gd name="connsiteX60" fmla="*/ 1151086 w 1881199"/>
                <a:gd name="connsiteY60" fmla="*/ 1630856 h 1694229"/>
                <a:gd name="connsiteX61" fmla="*/ 1181745 w 1881199"/>
                <a:gd name="connsiteY61" fmla="*/ 1624376 h 1694229"/>
                <a:gd name="connsiteX62" fmla="*/ 1224844 w 1881199"/>
                <a:gd name="connsiteY62" fmla="*/ 1653639 h 1694229"/>
                <a:gd name="connsiteX63" fmla="*/ 1258419 w 1881199"/>
                <a:gd name="connsiteY63" fmla="*/ 1612985 h 1694229"/>
                <a:gd name="connsiteX64" fmla="*/ 1277240 w 1881199"/>
                <a:gd name="connsiteY64" fmla="*/ 1617602 h 1694229"/>
                <a:gd name="connsiteX65" fmla="*/ 1311282 w 1881199"/>
                <a:gd name="connsiteY65" fmla="*/ 1684079 h 1694229"/>
                <a:gd name="connsiteX66" fmla="*/ 1367838 w 1881199"/>
                <a:gd name="connsiteY66" fmla="*/ 1660610 h 1694229"/>
                <a:gd name="connsiteX67" fmla="*/ 1419870 w 1881199"/>
                <a:gd name="connsiteY67" fmla="*/ 1604489 h 1694229"/>
                <a:gd name="connsiteX68" fmla="*/ 1470647 w 1881199"/>
                <a:gd name="connsiteY68" fmla="*/ 1587946 h 1694229"/>
                <a:gd name="connsiteX69" fmla="*/ 1488326 w 1881199"/>
                <a:gd name="connsiteY69" fmla="*/ 1643768 h 1694229"/>
                <a:gd name="connsiteX70" fmla="*/ 1558221 w 1881199"/>
                <a:gd name="connsiteY70" fmla="*/ 1618090 h 1694229"/>
                <a:gd name="connsiteX71" fmla="*/ 1588999 w 1881199"/>
                <a:gd name="connsiteY71" fmla="*/ 1531334 h 1694229"/>
                <a:gd name="connsiteX72" fmla="*/ 1670435 w 1881199"/>
                <a:gd name="connsiteY72" fmla="*/ 1441192 h 1694229"/>
                <a:gd name="connsiteX73" fmla="*/ 1715026 w 1881199"/>
                <a:gd name="connsiteY73" fmla="*/ 1410062 h 1694229"/>
                <a:gd name="connsiteX74" fmla="*/ 1743395 w 1881199"/>
                <a:gd name="connsiteY74" fmla="*/ 1413357 h 1694229"/>
                <a:gd name="connsiteX75" fmla="*/ 1820987 w 1881199"/>
                <a:gd name="connsiteY75" fmla="*/ 1402749 h 1694229"/>
                <a:gd name="connsiteX76" fmla="*/ 1816106 w 1881199"/>
                <a:gd name="connsiteY76" fmla="*/ 1456313 h 1694229"/>
                <a:gd name="connsiteX77" fmla="*/ 1874273 w 1881199"/>
                <a:gd name="connsiteY77" fmla="*/ 1479634 h 1694229"/>
                <a:gd name="connsiteX78" fmla="*/ 1875881 w 1881199"/>
                <a:gd name="connsiteY78" fmla="*/ 1457000 h 1694229"/>
                <a:gd name="connsiteX79" fmla="*/ 1875103 w 1881199"/>
                <a:gd name="connsiteY79" fmla="*/ 1396266 h 1694229"/>
                <a:gd name="connsiteX80" fmla="*/ 1853138 w 1881199"/>
                <a:gd name="connsiteY80" fmla="*/ 1306123 h 1694229"/>
                <a:gd name="connsiteX81" fmla="*/ 1853138 w 1881199"/>
                <a:gd name="connsiteY81" fmla="*/ 1248973 h 1694229"/>
                <a:gd name="connsiteX82" fmla="*/ 1810276 w 1881199"/>
                <a:gd name="connsiteY82" fmla="*/ 1239448 h 1694229"/>
                <a:gd name="connsiteX83" fmla="*/ 1734076 w 1881199"/>
                <a:gd name="connsiteY83" fmla="*/ 1158485 h 1694229"/>
                <a:gd name="connsiteX84" fmla="*/ 1695976 w 1881199"/>
                <a:gd name="connsiteY84" fmla="*/ 977510 h 1694229"/>
                <a:gd name="connsiteX85" fmla="*/ 1643588 w 1881199"/>
                <a:gd name="connsiteY85" fmla="*/ 944173 h 1694229"/>
                <a:gd name="connsiteX86" fmla="*/ 1605488 w 1881199"/>
                <a:gd name="connsiteY86" fmla="*/ 887023 h 1694229"/>
                <a:gd name="connsiteX87" fmla="*/ 1557863 w 1881199"/>
                <a:gd name="connsiteY87" fmla="*/ 839398 h 1694229"/>
                <a:gd name="connsiteX88" fmla="*/ 1505476 w 1881199"/>
                <a:gd name="connsiteY88" fmla="*/ 820348 h 1694229"/>
                <a:gd name="connsiteX89" fmla="*/ 1453088 w 1881199"/>
                <a:gd name="connsiteY89" fmla="*/ 815585 h 1694229"/>
                <a:gd name="connsiteX90" fmla="*/ 1510238 w 1881199"/>
                <a:gd name="connsiteY90" fmla="*/ 782248 h 1694229"/>
                <a:gd name="connsiteX91" fmla="*/ 1476901 w 1881199"/>
                <a:gd name="connsiteY91" fmla="*/ 748910 h 1694229"/>
                <a:gd name="connsiteX92" fmla="*/ 1481663 w 1881199"/>
                <a:gd name="connsiteY92" fmla="*/ 725098 h 1694229"/>
                <a:gd name="connsiteX93" fmla="*/ 1572151 w 1881199"/>
                <a:gd name="connsiteY93" fmla="*/ 763198 h 1694229"/>
                <a:gd name="connsiteX94" fmla="*/ 1624538 w 1881199"/>
                <a:gd name="connsiteY94" fmla="*/ 696523 h 1694229"/>
                <a:gd name="connsiteX95" fmla="*/ 1622335 w 1881199"/>
                <a:gd name="connsiteY95" fmla="*/ 553648 h 1694229"/>
                <a:gd name="connsiteX96" fmla="*/ 1639538 w 1881199"/>
                <a:gd name="connsiteY96" fmla="*/ 405322 h 1694229"/>
                <a:gd name="connsiteX0" fmla="*/ 1620540 w 1862201"/>
                <a:gd name="connsiteY0" fmla="*/ 405322 h 1694229"/>
                <a:gd name="connsiteX1" fmla="*/ 1548390 w 1862201"/>
                <a:gd name="connsiteY1" fmla="*/ 372673 h 1694229"/>
                <a:gd name="connsiteX2" fmla="*/ 1458141 w 1862201"/>
                <a:gd name="connsiteY2" fmla="*/ 348860 h 1694229"/>
                <a:gd name="connsiteX3" fmla="*/ 1404821 w 1862201"/>
                <a:gd name="connsiteY3" fmla="*/ 271776 h 1694229"/>
                <a:gd name="connsiteX4" fmla="*/ 1381720 w 1862201"/>
                <a:gd name="connsiteY4" fmla="*/ 169931 h 1694229"/>
                <a:gd name="connsiteX5" fmla="*/ 1345823 w 1862201"/>
                <a:gd name="connsiteY5" fmla="*/ 1869 h 1694229"/>
                <a:gd name="connsiteX6" fmla="*/ 1278454 w 1862201"/>
                <a:gd name="connsiteY6" fmla="*/ 43567 h 1694229"/>
                <a:gd name="connsiteX7" fmla="*/ 1272886 w 1862201"/>
                <a:gd name="connsiteY7" fmla="*/ 101090 h 1694229"/>
                <a:gd name="connsiteX8" fmla="*/ 1256981 w 1862201"/>
                <a:gd name="connsiteY8" fmla="*/ 152303 h 1694229"/>
                <a:gd name="connsiteX9" fmla="*/ 1237456 w 1862201"/>
                <a:gd name="connsiteY9" fmla="*/ 204316 h 1694229"/>
                <a:gd name="connsiteX10" fmla="*/ 1235727 w 1862201"/>
                <a:gd name="connsiteY10" fmla="*/ 273739 h 1694229"/>
                <a:gd name="connsiteX11" fmla="*/ 1162746 w 1862201"/>
                <a:gd name="connsiteY11" fmla="*/ 283903 h 1694229"/>
                <a:gd name="connsiteX12" fmla="*/ 1098393 w 1862201"/>
                <a:gd name="connsiteY12" fmla="*/ 285917 h 1694229"/>
                <a:gd name="connsiteX13" fmla="*/ 1050792 w 1862201"/>
                <a:gd name="connsiteY13" fmla="*/ 346183 h 1694229"/>
                <a:gd name="connsiteX14" fmla="*/ 996177 w 1862201"/>
                <a:gd name="connsiteY14" fmla="*/ 371690 h 1694229"/>
                <a:gd name="connsiteX15" fmla="*/ 943553 w 1862201"/>
                <a:gd name="connsiteY15" fmla="*/ 358385 h 1694229"/>
                <a:gd name="connsiteX16" fmla="*/ 836813 w 1862201"/>
                <a:gd name="connsiteY16" fmla="*/ 376257 h 1694229"/>
                <a:gd name="connsiteX17" fmla="*/ 813830 w 1862201"/>
                <a:gd name="connsiteY17" fmla="*/ 440035 h 1694229"/>
                <a:gd name="connsiteX18" fmla="*/ 796747 w 1862201"/>
                <a:gd name="connsiteY18" fmla="*/ 475926 h 1694229"/>
                <a:gd name="connsiteX19" fmla="*/ 714716 w 1862201"/>
                <a:gd name="connsiteY19" fmla="*/ 494632 h 1694229"/>
                <a:gd name="connsiteX20" fmla="*/ 696904 w 1862201"/>
                <a:gd name="connsiteY20" fmla="*/ 440647 h 1694229"/>
                <a:gd name="connsiteX21" fmla="*/ 653040 w 1862201"/>
                <a:gd name="connsiteY21" fmla="*/ 420298 h 1694229"/>
                <a:gd name="connsiteX22" fmla="*/ 517724 w 1862201"/>
                <a:gd name="connsiteY22" fmla="*/ 420641 h 1694229"/>
                <a:gd name="connsiteX23" fmla="*/ 433847 w 1862201"/>
                <a:gd name="connsiteY23" fmla="*/ 447350 h 1694229"/>
                <a:gd name="connsiteX24" fmla="*/ 400628 w 1862201"/>
                <a:gd name="connsiteY24" fmla="*/ 420298 h 1694229"/>
                <a:gd name="connsiteX25" fmla="*/ 381578 w 1862201"/>
                <a:gd name="connsiteY25" fmla="*/ 358385 h 1694229"/>
                <a:gd name="connsiteX26" fmla="*/ 314903 w 1862201"/>
                <a:gd name="connsiteY26" fmla="*/ 305998 h 1694229"/>
                <a:gd name="connsiteX27" fmla="*/ 269718 w 1862201"/>
                <a:gd name="connsiteY27" fmla="*/ 229110 h 1694229"/>
                <a:gd name="connsiteX28" fmla="*/ 146368 w 1862201"/>
                <a:gd name="connsiteY28" fmla="*/ 258373 h 1694229"/>
                <a:gd name="connsiteX29" fmla="*/ 127318 w 1862201"/>
                <a:gd name="connsiteY29" fmla="*/ 344785 h 1694229"/>
                <a:gd name="connsiteX30" fmla="*/ 144758 w 1862201"/>
                <a:gd name="connsiteY30" fmla="*/ 411312 h 1694229"/>
                <a:gd name="connsiteX31" fmla="*/ 117319 w 1862201"/>
                <a:gd name="connsiteY31" fmla="*/ 446172 h 1694229"/>
                <a:gd name="connsiteX32" fmla="*/ 64931 w 1862201"/>
                <a:gd name="connsiteY32" fmla="*/ 474059 h 1694229"/>
                <a:gd name="connsiteX33" fmla="*/ 36830 w 1862201"/>
                <a:gd name="connsiteY33" fmla="*/ 482063 h 1694229"/>
                <a:gd name="connsiteX34" fmla="*/ 14865 w 1862201"/>
                <a:gd name="connsiteY34" fmla="*/ 520310 h 1694229"/>
                <a:gd name="connsiteX35" fmla="*/ 1053 w 1862201"/>
                <a:gd name="connsiteY35" fmla="*/ 632745 h 1694229"/>
                <a:gd name="connsiteX36" fmla="*/ 43440 w 1862201"/>
                <a:gd name="connsiteY36" fmla="*/ 701285 h 1694229"/>
                <a:gd name="connsiteX37" fmla="*/ 93031 w 1862201"/>
                <a:gd name="connsiteY37" fmla="*/ 681547 h 1694229"/>
                <a:gd name="connsiteX38" fmla="*/ 93388 w 1862201"/>
                <a:gd name="connsiteY38" fmla="*/ 751806 h 1694229"/>
                <a:gd name="connsiteX39" fmla="*/ 148215 w 1862201"/>
                <a:gd name="connsiteY39" fmla="*/ 782248 h 1694229"/>
                <a:gd name="connsiteX40" fmla="*/ 217213 w 1862201"/>
                <a:gd name="connsiteY40" fmla="*/ 792460 h 1694229"/>
                <a:gd name="connsiteX41" fmla="*/ 252516 w 1862201"/>
                <a:gd name="connsiteY41" fmla="*/ 848431 h 1694229"/>
                <a:gd name="connsiteX42" fmla="*/ 251923 w 1862201"/>
                <a:gd name="connsiteY42" fmla="*/ 893503 h 1694229"/>
                <a:gd name="connsiteX43" fmla="*/ 276447 w 1862201"/>
                <a:gd name="connsiteY43" fmla="*/ 932978 h 1694229"/>
                <a:gd name="connsiteX44" fmla="*/ 322105 w 1862201"/>
                <a:gd name="connsiteY44" fmla="*/ 971570 h 1694229"/>
                <a:gd name="connsiteX45" fmla="*/ 407238 w 1862201"/>
                <a:gd name="connsiteY45" fmla="*/ 1025822 h 1694229"/>
                <a:gd name="connsiteX46" fmla="*/ 443015 w 1862201"/>
                <a:gd name="connsiteY46" fmla="*/ 1096915 h 1694229"/>
                <a:gd name="connsiteX47" fmla="*/ 422118 w 1862201"/>
                <a:gd name="connsiteY47" fmla="*/ 1166488 h 1694229"/>
                <a:gd name="connsiteX48" fmla="*/ 500165 w 1862201"/>
                <a:gd name="connsiteY48" fmla="*/ 1222951 h 1694229"/>
                <a:gd name="connsiteX49" fmla="*/ 572197 w 1862201"/>
                <a:gd name="connsiteY49" fmla="*/ 1255945 h 1694229"/>
                <a:gd name="connsiteX50" fmla="*/ 553028 w 1862201"/>
                <a:gd name="connsiteY50" fmla="*/ 1315648 h 1694229"/>
                <a:gd name="connsiteX51" fmla="*/ 643515 w 1862201"/>
                <a:gd name="connsiteY51" fmla="*/ 1468048 h 1694229"/>
                <a:gd name="connsiteX52" fmla="*/ 736325 w 1862201"/>
                <a:gd name="connsiteY52" fmla="*/ 1541202 h 1694229"/>
                <a:gd name="connsiteX53" fmla="*/ 786390 w 1862201"/>
                <a:gd name="connsiteY53" fmla="*/ 1491860 h 1694229"/>
                <a:gd name="connsiteX54" fmla="*/ 850980 w 1862201"/>
                <a:gd name="connsiteY54" fmla="*/ 1519257 h 1694229"/>
                <a:gd name="connsiteX55" fmla="*/ 905453 w 1862201"/>
                <a:gd name="connsiteY55" fmla="*/ 1487098 h 1694229"/>
                <a:gd name="connsiteX56" fmla="*/ 922300 w 1862201"/>
                <a:gd name="connsiteY56" fmla="*/ 1444922 h 1694229"/>
                <a:gd name="connsiteX57" fmla="*/ 986177 w 1862201"/>
                <a:gd name="connsiteY57" fmla="*/ 1531334 h 1694229"/>
                <a:gd name="connsiteX58" fmla="*/ 1031244 w 1862201"/>
                <a:gd name="connsiteY58" fmla="*/ 1602428 h 1694229"/>
                <a:gd name="connsiteX59" fmla="*/ 1101190 w 1862201"/>
                <a:gd name="connsiteY59" fmla="*/ 1693947 h 1694229"/>
                <a:gd name="connsiteX60" fmla="*/ 1132088 w 1862201"/>
                <a:gd name="connsiteY60" fmla="*/ 1630856 h 1694229"/>
                <a:gd name="connsiteX61" fmla="*/ 1162747 w 1862201"/>
                <a:gd name="connsiteY61" fmla="*/ 1624376 h 1694229"/>
                <a:gd name="connsiteX62" fmla="*/ 1205846 w 1862201"/>
                <a:gd name="connsiteY62" fmla="*/ 1653639 h 1694229"/>
                <a:gd name="connsiteX63" fmla="*/ 1239421 w 1862201"/>
                <a:gd name="connsiteY63" fmla="*/ 1612985 h 1694229"/>
                <a:gd name="connsiteX64" fmla="*/ 1258242 w 1862201"/>
                <a:gd name="connsiteY64" fmla="*/ 1617602 h 1694229"/>
                <a:gd name="connsiteX65" fmla="*/ 1292284 w 1862201"/>
                <a:gd name="connsiteY65" fmla="*/ 1684079 h 1694229"/>
                <a:gd name="connsiteX66" fmla="*/ 1348840 w 1862201"/>
                <a:gd name="connsiteY66" fmla="*/ 1660610 h 1694229"/>
                <a:gd name="connsiteX67" fmla="*/ 1400872 w 1862201"/>
                <a:gd name="connsiteY67" fmla="*/ 1604489 h 1694229"/>
                <a:gd name="connsiteX68" fmla="*/ 1451649 w 1862201"/>
                <a:gd name="connsiteY68" fmla="*/ 1587946 h 1694229"/>
                <a:gd name="connsiteX69" fmla="*/ 1469328 w 1862201"/>
                <a:gd name="connsiteY69" fmla="*/ 1643768 h 1694229"/>
                <a:gd name="connsiteX70" fmla="*/ 1539223 w 1862201"/>
                <a:gd name="connsiteY70" fmla="*/ 1618090 h 1694229"/>
                <a:gd name="connsiteX71" fmla="*/ 1570001 w 1862201"/>
                <a:gd name="connsiteY71" fmla="*/ 1531334 h 1694229"/>
                <a:gd name="connsiteX72" fmla="*/ 1651437 w 1862201"/>
                <a:gd name="connsiteY72" fmla="*/ 1441192 h 1694229"/>
                <a:gd name="connsiteX73" fmla="*/ 1696028 w 1862201"/>
                <a:gd name="connsiteY73" fmla="*/ 1410062 h 1694229"/>
                <a:gd name="connsiteX74" fmla="*/ 1724397 w 1862201"/>
                <a:gd name="connsiteY74" fmla="*/ 1413357 h 1694229"/>
                <a:gd name="connsiteX75" fmla="*/ 1801989 w 1862201"/>
                <a:gd name="connsiteY75" fmla="*/ 1402749 h 1694229"/>
                <a:gd name="connsiteX76" fmla="*/ 1797108 w 1862201"/>
                <a:gd name="connsiteY76" fmla="*/ 1456313 h 1694229"/>
                <a:gd name="connsiteX77" fmla="*/ 1855275 w 1862201"/>
                <a:gd name="connsiteY77" fmla="*/ 1479634 h 1694229"/>
                <a:gd name="connsiteX78" fmla="*/ 1856883 w 1862201"/>
                <a:gd name="connsiteY78" fmla="*/ 1457000 h 1694229"/>
                <a:gd name="connsiteX79" fmla="*/ 1856105 w 1862201"/>
                <a:gd name="connsiteY79" fmla="*/ 1396266 h 1694229"/>
                <a:gd name="connsiteX80" fmla="*/ 1834140 w 1862201"/>
                <a:gd name="connsiteY80" fmla="*/ 1306123 h 1694229"/>
                <a:gd name="connsiteX81" fmla="*/ 1834140 w 1862201"/>
                <a:gd name="connsiteY81" fmla="*/ 1248973 h 1694229"/>
                <a:gd name="connsiteX82" fmla="*/ 1791278 w 1862201"/>
                <a:gd name="connsiteY82" fmla="*/ 1239448 h 1694229"/>
                <a:gd name="connsiteX83" fmla="*/ 1715078 w 1862201"/>
                <a:gd name="connsiteY83" fmla="*/ 1158485 h 1694229"/>
                <a:gd name="connsiteX84" fmla="*/ 1676978 w 1862201"/>
                <a:gd name="connsiteY84" fmla="*/ 977510 h 1694229"/>
                <a:gd name="connsiteX85" fmla="*/ 1624590 w 1862201"/>
                <a:gd name="connsiteY85" fmla="*/ 944173 h 1694229"/>
                <a:gd name="connsiteX86" fmla="*/ 1586490 w 1862201"/>
                <a:gd name="connsiteY86" fmla="*/ 887023 h 1694229"/>
                <a:gd name="connsiteX87" fmla="*/ 1538865 w 1862201"/>
                <a:gd name="connsiteY87" fmla="*/ 839398 h 1694229"/>
                <a:gd name="connsiteX88" fmla="*/ 1486478 w 1862201"/>
                <a:gd name="connsiteY88" fmla="*/ 820348 h 1694229"/>
                <a:gd name="connsiteX89" fmla="*/ 1434090 w 1862201"/>
                <a:gd name="connsiteY89" fmla="*/ 815585 h 1694229"/>
                <a:gd name="connsiteX90" fmla="*/ 1491240 w 1862201"/>
                <a:gd name="connsiteY90" fmla="*/ 782248 h 1694229"/>
                <a:gd name="connsiteX91" fmla="*/ 1457903 w 1862201"/>
                <a:gd name="connsiteY91" fmla="*/ 748910 h 1694229"/>
                <a:gd name="connsiteX92" fmla="*/ 1462665 w 1862201"/>
                <a:gd name="connsiteY92" fmla="*/ 725098 h 1694229"/>
                <a:gd name="connsiteX93" fmla="*/ 1553153 w 1862201"/>
                <a:gd name="connsiteY93" fmla="*/ 763198 h 1694229"/>
                <a:gd name="connsiteX94" fmla="*/ 1605540 w 1862201"/>
                <a:gd name="connsiteY94" fmla="*/ 696523 h 1694229"/>
                <a:gd name="connsiteX95" fmla="*/ 1603337 w 1862201"/>
                <a:gd name="connsiteY95" fmla="*/ 553648 h 1694229"/>
                <a:gd name="connsiteX96" fmla="*/ 1620540 w 1862201"/>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93447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86894 w 1862617"/>
                <a:gd name="connsiteY88" fmla="*/ 82034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553569 w 1862617"/>
                <a:gd name="connsiteY93" fmla="*/ 763198 h 1694229"/>
                <a:gd name="connsiteX94" fmla="*/ 1605956 w 1862617"/>
                <a:gd name="connsiteY94" fmla="*/ 696523 h 1694229"/>
                <a:gd name="connsiteX95" fmla="*/ 1603753 w 1862617"/>
                <a:gd name="connsiteY95" fmla="*/ 553648 h 1694229"/>
                <a:gd name="connsiteX96" fmla="*/ 1620956 w 1862617"/>
                <a:gd name="connsiteY96"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53569 w 1862617"/>
                <a:gd name="connsiteY94" fmla="*/ 763198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05956 w 1862617"/>
                <a:gd name="connsiteY95" fmla="*/ 696523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91656 w 1862617"/>
                <a:gd name="connsiteY90" fmla="*/ 782248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34506 w 1862617"/>
                <a:gd name="connsiteY89" fmla="*/ 81558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39281 w 1862617"/>
                <a:gd name="connsiteY87" fmla="*/ 839398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86906 w 1862617"/>
                <a:gd name="connsiteY86" fmla="*/ 887023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5006 w 1862617"/>
                <a:gd name="connsiteY85" fmla="*/ 944173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677394 w 1862617"/>
                <a:gd name="connsiteY84" fmla="*/ 977510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15494 w 1862617"/>
                <a:gd name="connsiteY83" fmla="*/ 1158485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91694 w 1862617"/>
                <a:gd name="connsiteY82" fmla="*/ 1239448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62617"/>
                <a:gd name="connsiteY0" fmla="*/ 405322 h 1694229"/>
                <a:gd name="connsiteX1" fmla="*/ 1548806 w 1862617"/>
                <a:gd name="connsiteY1" fmla="*/ 372673 h 1694229"/>
                <a:gd name="connsiteX2" fmla="*/ 1458557 w 1862617"/>
                <a:gd name="connsiteY2" fmla="*/ 348860 h 1694229"/>
                <a:gd name="connsiteX3" fmla="*/ 1405237 w 1862617"/>
                <a:gd name="connsiteY3" fmla="*/ 271776 h 1694229"/>
                <a:gd name="connsiteX4" fmla="*/ 1382136 w 1862617"/>
                <a:gd name="connsiteY4" fmla="*/ 169931 h 1694229"/>
                <a:gd name="connsiteX5" fmla="*/ 1346239 w 1862617"/>
                <a:gd name="connsiteY5" fmla="*/ 1869 h 1694229"/>
                <a:gd name="connsiteX6" fmla="*/ 1278870 w 1862617"/>
                <a:gd name="connsiteY6" fmla="*/ 43567 h 1694229"/>
                <a:gd name="connsiteX7" fmla="*/ 1273302 w 1862617"/>
                <a:gd name="connsiteY7" fmla="*/ 101090 h 1694229"/>
                <a:gd name="connsiteX8" fmla="*/ 1257397 w 1862617"/>
                <a:gd name="connsiteY8" fmla="*/ 152303 h 1694229"/>
                <a:gd name="connsiteX9" fmla="*/ 1237872 w 1862617"/>
                <a:gd name="connsiteY9" fmla="*/ 204316 h 1694229"/>
                <a:gd name="connsiteX10" fmla="*/ 1236143 w 1862617"/>
                <a:gd name="connsiteY10" fmla="*/ 273739 h 1694229"/>
                <a:gd name="connsiteX11" fmla="*/ 1163162 w 1862617"/>
                <a:gd name="connsiteY11" fmla="*/ 283903 h 1694229"/>
                <a:gd name="connsiteX12" fmla="*/ 1098809 w 1862617"/>
                <a:gd name="connsiteY12" fmla="*/ 285917 h 1694229"/>
                <a:gd name="connsiteX13" fmla="*/ 1051208 w 1862617"/>
                <a:gd name="connsiteY13" fmla="*/ 346183 h 1694229"/>
                <a:gd name="connsiteX14" fmla="*/ 996593 w 1862617"/>
                <a:gd name="connsiteY14" fmla="*/ 371690 h 1694229"/>
                <a:gd name="connsiteX15" fmla="*/ 943969 w 1862617"/>
                <a:gd name="connsiteY15" fmla="*/ 358385 h 1694229"/>
                <a:gd name="connsiteX16" fmla="*/ 837229 w 1862617"/>
                <a:gd name="connsiteY16" fmla="*/ 376257 h 1694229"/>
                <a:gd name="connsiteX17" fmla="*/ 814246 w 1862617"/>
                <a:gd name="connsiteY17" fmla="*/ 440035 h 1694229"/>
                <a:gd name="connsiteX18" fmla="*/ 797163 w 1862617"/>
                <a:gd name="connsiteY18" fmla="*/ 475926 h 1694229"/>
                <a:gd name="connsiteX19" fmla="*/ 715132 w 1862617"/>
                <a:gd name="connsiteY19" fmla="*/ 494632 h 1694229"/>
                <a:gd name="connsiteX20" fmla="*/ 697320 w 1862617"/>
                <a:gd name="connsiteY20" fmla="*/ 440647 h 1694229"/>
                <a:gd name="connsiteX21" fmla="*/ 653456 w 1862617"/>
                <a:gd name="connsiteY21" fmla="*/ 420298 h 1694229"/>
                <a:gd name="connsiteX22" fmla="*/ 518140 w 1862617"/>
                <a:gd name="connsiteY22" fmla="*/ 420641 h 1694229"/>
                <a:gd name="connsiteX23" fmla="*/ 434263 w 1862617"/>
                <a:gd name="connsiteY23" fmla="*/ 447350 h 1694229"/>
                <a:gd name="connsiteX24" fmla="*/ 401044 w 1862617"/>
                <a:gd name="connsiteY24" fmla="*/ 420298 h 1694229"/>
                <a:gd name="connsiteX25" fmla="*/ 381994 w 1862617"/>
                <a:gd name="connsiteY25" fmla="*/ 358385 h 1694229"/>
                <a:gd name="connsiteX26" fmla="*/ 315319 w 1862617"/>
                <a:gd name="connsiteY26" fmla="*/ 305998 h 1694229"/>
                <a:gd name="connsiteX27" fmla="*/ 270134 w 1862617"/>
                <a:gd name="connsiteY27" fmla="*/ 229110 h 1694229"/>
                <a:gd name="connsiteX28" fmla="*/ 146784 w 1862617"/>
                <a:gd name="connsiteY28" fmla="*/ 258373 h 1694229"/>
                <a:gd name="connsiteX29" fmla="*/ 127734 w 1862617"/>
                <a:gd name="connsiteY29" fmla="*/ 344785 h 1694229"/>
                <a:gd name="connsiteX30" fmla="*/ 145174 w 1862617"/>
                <a:gd name="connsiteY30" fmla="*/ 411312 h 1694229"/>
                <a:gd name="connsiteX31" fmla="*/ 117735 w 1862617"/>
                <a:gd name="connsiteY31" fmla="*/ 446172 h 1694229"/>
                <a:gd name="connsiteX32" fmla="*/ 65347 w 1862617"/>
                <a:gd name="connsiteY32" fmla="*/ 474059 h 1694229"/>
                <a:gd name="connsiteX33" fmla="*/ 37246 w 1862617"/>
                <a:gd name="connsiteY33" fmla="*/ 482063 h 1694229"/>
                <a:gd name="connsiteX34" fmla="*/ 15281 w 1862617"/>
                <a:gd name="connsiteY34" fmla="*/ 520310 h 1694229"/>
                <a:gd name="connsiteX35" fmla="*/ 1469 w 1862617"/>
                <a:gd name="connsiteY35" fmla="*/ 632745 h 1694229"/>
                <a:gd name="connsiteX36" fmla="*/ 51178 w 1862617"/>
                <a:gd name="connsiteY36" fmla="*/ 685967 h 1694229"/>
                <a:gd name="connsiteX37" fmla="*/ 108092 w 1862617"/>
                <a:gd name="connsiteY37" fmla="*/ 681547 h 1694229"/>
                <a:gd name="connsiteX38" fmla="*/ 93804 w 1862617"/>
                <a:gd name="connsiteY38" fmla="*/ 751806 h 1694229"/>
                <a:gd name="connsiteX39" fmla="*/ 148631 w 1862617"/>
                <a:gd name="connsiteY39" fmla="*/ 782248 h 1694229"/>
                <a:gd name="connsiteX40" fmla="*/ 217629 w 1862617"/>
                <a:gd name="connsiteY40" fmla="*/ 792460 h 1694229"/>
                <a:gd name="connsiteX41" fmla="*/ 252932 w 1862617"/>
                <a:gd name="connsiteY41" fmla="*/ 848431 h 1694229"/>
                <a:gd name="connsiteX42" fmla="*/ 252339 w 1862617"/>
                <a:gd name="connsiteY42" fmla="*/ 893503 h 1694229"/>
                <a:gd name="connsiteX43" fmla="*/ 276863 w 1862617"/>
                <a:gd name="connsiteY43" fmla="*/ 932978 h 1694229"/>
                <a:gd name="connsiteX44" fmla="*/ 322521 w 1862617"/>
                <a:gd name="connsiteY44" fmla="*/ 971570 h 1694229"/>
                <a:gd name="connsiteX45" fmla="*/ 407654 w 1862617"/>
                <a:gd name="connsiteY45" fmla="*/ 1025822 h 1694229"/>
                <a:gd name="connsiteX46" fmla="*/ 443431 w 1862617"/>
                <a:gd name="connsiteY46" fmla="*/ 1096915 h 1694229"/>
                <a:gd name="connsiteX47" fmla="*/ 422534 w 1862617"/>
                <a:gd name="connsiteY47" fmla="*/ 1166488 h 1694229"/>
                <a:gd name="connsiteX48" fmla="*/ 500581 w 1862617"/>
                <a:gd name="connsiteY48" fmla="*/ 1222951 h 1694229"/>
                <a:gd name="connsiteX49" fmla="*/ 572613 w 1862617"/>
                <a:gd name="connsiteY49" fmla="*/ 1255945 h 1694229"/>
                <a:gd name="connsiteX50" fmla="*/ 553444 w 1862617"/>
                <a:gd name="connsiteY50" fmla="*/ 1315648 h 1694229"/>
                <a:gd name="connsiteX51" fmla="*/ 643931 w 1862617"/>
                <a:gd name="connsiteY51" fmla="*/ 1468048 h 1694229"/>
                <a:gd name="connsiteX52" fmla="*/ 736741 w 1862617"/>
                <a:gd name="connsiteY52" fmla="*/ 1541202 h 1694229"/>
                <a:gd name="connsiteX53" fmla="*/ 786806 w 1862617"/>
                <a:gd name="connsiteY53" fmla="*/ 1491860 h 1694229"/>
                <a:gd name="connsiteX54" fmla="*/ 851396 w 1862617"/>
                <a:gd name="connsiteY54" fmla="*/ 1519257 h 1694229"/>
                <a:gd name="connsiteX55" fmla="*/ 905869 w 1862617"/>
                <a:gd name="connsiteY55" fmla="*/ 1487098 h 1694229"/>
                <a:gd name="connsiteX56" fmla="*/ 922716 w 1862617"/>
                <a:gd name="connsiteY56" fmla="*/ 1444922 h 1694229"/>
                <a:gd name="connsiteX57" fmla="*/ 986593 w 1862617"/>
                <a:gd name="connsiteY57" fmla="*/ 1531334 h 1694229"/>
                <a:gd name="connsiteX58" fmla="*/ 1031660 w 1862617"/>
                <a:gd name="connsiteY58" fmla="*/ 1602428 h 1694229"/>
                <a:gd name="connsiteX59" fmla="*/ 1101606 w 1862617"/>
                <a:gd name="connsiteY59" fmla="*/ 1693947 h 1694229"/>
                <a:gd name="connsiteX60" fmla="*/ 1132504 w 1862617"/>
                <a:gd name="connsiteY60" fmla="*/ 1630856 h 1694229"/>
                <a:gd name="connsiteX61" fmla="*/ 1163163 w 1862617"/>
                <a:gd name="connsiteY61" fmla="*/ 1624376 h 1694229"/>
                <a:gd name="connsiteX62" fmla="*/ 1206262 w 1862617"/>
                <a:gd name="connsiteY62" fmla="*/ 1653639 h 1694229"/>
                <a:gd name="connsiteX63" fmla="*/ 1239837 w 1862617"/>
                <a:gd name="connsiteY63" fmla="*/ 1612985 h 1694229"/>
                <a:gd name="connsiteX64" fmla="*/ 1258658 w 1862617"/>
                <a:gd name="connsiteY64" fmla="*/ 1617602 h 1694229"/>
                <a:gd name="connsiteX65" fmla="*/ 1292700 w 1862617"/>
                <a:gd name="connsiteY65" fmla="*/ 1684079 h 1694229"/>
                <a:gd name="connsiteX66" fmla="*/ 1349256 w 1862617"/>
                <a:gd name="connsiteY66" fmla="*/ 1660610 h 1694229"/>
                <a:gd name="connsiteX67" fmla="*/ 1401288 w 1862617"/>
                <a:gd name="connsiteY67" fmla="*/ 1604489 h 1694229"/>
                <a:gd name="connsiteX68" fmla="*/ 1452065 w 1862617"/>
                <a:gd name="connsiteY68" fmla="*/ 1587946 h 1694229"/>
                <a:gd name="connsiteX69" fmla="*/ 1469744 w 1862617"/>
                <a:gd name="connsiteY69" fmla="*/ 1643768 h 1694229"/>
                <a:gd name="connsiteX70" fmla="*/ 1539639 w 1862617"/>
                <a:gd name="connsiteY70" fmla="*/ 1618090 h 1694229"/>
                <a:gd name="connsiteX71" fmla="*/ 1570417 w 1862617"/>
                <a:gd name="connsiteY71" fmla="*/ 1531334 h 1694229"/>
                <a:gd name="connsiteX72" fmla="*/ 1651853 w 1862617"/>
                <a:gd name="connsiteY72" fmla="*/ 1441192 h 1694229"/>
                <a:gd name="connsiteX73" fmla="*/ 1696444 w 1862617"/>
                <a:gd name="connsiteY73" fmla="*/ 1410062 h 1694229"/>
                <a:gd name="connsiteX74" fmla="*/ 1724813 w 1862617"/>
                <a:gd name="connsiteY74" fmla="*/ 1413357 h 1694229"/>
                <a:gd name="connsiteX75" fmla="*/ 1802405 w 1862617"/>
                <a:gd name="connsiteY75" fmla="*/ 1402749 h 1694229"/>
                <a:gd name="connsiteX76" fmla="*/ 1797524 w 1862617"/>
                <a:gd name="connsiteY76" fmla="*/ 1456313 h 1694229"/>
                <a:gd name="connsiteX77" fmla="*/ 1855691 w 1862617"/>
                <a:gd name="connsiteY77" fmla="*/ 1479634 h 1694229"/>
                <a:gd name="connsiteX78" fmla="*/ 1857299 w 1862617"/>
                <a:gd name="connsiteY78" fmla="*/ 1457000 h 1694229"/>
                <a:gd name="connsiteX79" fmla="*/ 1856521 w 1862617"/>
                <a:gd name="connsiteY79" fmla="*/ 1396266 h 1694229"/>
                <a:gd name="connsiteX80" fmla="*/ 1834556 w 1862617"/>
                <a:gd name="connsiteY80" fmla="*/ 1306123 h 1694229"/>
                <a:gd name="connsiteX81" fmla="*/ 1834556 w 1862617"/>
                <a:gd name="connsiteY81" fmla="*/ 1248973 h 1694229"/>
                <a:gd name="connsiteX82" fmla="*/ 1747763 w 1862617"/>
                <a:gd name="connsiteY82" fmla="*/ 1264979 h 1694229"/>
                <a:gd name="connsiteX83" fmla="*/ 1737459 w 1862617"/>
                <a:gd name="connsiteY83" fmla="*/ 1176356 h 1694229"/>
                <a:gd name="connsiteX84" fmla="*/ 1704241 w 1862617"/>
                <a:gd name="connsiteY84" fmla="*/ 1038783 h 1694229"/>
                <a:gd name="connsiteX85" fmla="*/ 1627446 w 1862617"/>
                <a:gd name="connsiteY85" fmla="*/ 972257 h 1694229"/>
                <a:gd name="connsiteX86" fmla="*/ 1594228 w 1862617"/>
                <a:gd name="connsiteY86" fmla="*/ 917660 h 1694229"/>
                <a:gd name="connsiteX87" fmla="*/ 1544162 w 1862617"/>
                <a:gd name="connsiteY87" fmla="*/ 872587 h 1694229"/>
                <a:gd name="connsiteX88" fmla="*/ 1472251 w 1862617"/>
                <a:gd name="connsiteY88" fmla="*/ 845878 h 1694229"/>
                <a:gd name="connsiteX89" fmla="*/ 1449150 w 1862617"/>
                <a:gd name="connsiteY89" fmla="*/ 823245 h 1694229"/>
                <a:gd name="connsiteX90" fmla="*/ 1477013 w 1862617"/>
                <a:gd name="connsiteY90" fmla="*/ 784801 h 1694229"/>
                <a:gd name="connsiteX91" fmla="*/ 1458319 w 1862617"/>
                <a:gd name="connsiteY91" fmla="*/ 748910 h 1694229"/>
                <a:gd name="connsiteX92" fmla="*/ 1463081 w 1862617"/>
                <a:gd name="connsiteY92" fmla="*/ 725098 h 1694229"/>
                <a:gd name="connsiteX93" fmla="*/ 1488076 w 1862617"/>
                <a:gd name="connsiteY93" fmla="*/ 724035 h 1694229"/>
                <a:gd name="connsiteX94" fmla="*/ 1580416 w 1862617"/>
                <a:gd name="connsiteY94" fmla="*/ 740220 h 1694229"/>
                <a:gd name="connsiteX95" fmla="*/ 1615719 w 1862617"/>
                <a:gd name="connsiteY95" fmla="*/ 683758 h 1694229"/>
                <a:gd name="connsiteX96" fmla="*/ 1603753 w 1862617"/>
                <a:gd name="connsiteY96" fmla="*/ 553648 h 1694229"/>
                <a:gd name="connsiteX97" fmla="*/ 1620956 w 1862617"/>
                <a:gd name="connsiteY97" fmla="*/ 405322 h 1694229"/>
                <a:gd name="connsiteX0" fmla="*/ 1620956 w 1878075"/>
                <a:gd name="connsiteY0" fmla="*/ 405322 h 1694229"/>
                <a:gd name="connsiteX1" fmla="*/ 1548806 w 1878075"/>
                <a:gd name="connsiteY1" fmla="*/ 372673 h 1694229"/>
                <a:gd name="connsiteX2" fmla="*/ 1458557 w 1878075"/>
                <a:gd name="connsiteY2" fmla="*/ 348860 h 1694229"/>
                <a:gd name="connsiteX3" fmla="*/ 1405237 w 1878075"/>
                <a:gd name="connsiteY3" fmla="*/ 271776 h 1694229"/>
                <a:gd name="connsiteX4" fmla="*/ 1382136 w 1878075"/>
                <a:gd name="connsiteY4" fmla="*/ 169931 h 1694229"/>
                <a:gd name="connsiteX5" fmla="*/ 1346239 w 1878075"/>
                <a:gd name="connsiteY5" fmla="*/ 1869 h 1694229"/>
                <a:gd name="connsiteX6" fmla="*/ 1278870 w 1878075"/>
                <a:gd name="connsiteY6" fmla="*/ 43567 h 1694229"/>
                <a:gd name="connsiteX7" fmla="*/ 1273302 w 1878075"/>
                <a:gd name="connsiteY7" fmla="*/ 101090 h 1694229"/>
                <a:gd name="connsiteX8" fmla="*/ 1257397 w 1878075"/>
                <a:gd name="connsiteY8" fmla="*/ 152303 h 1694229"/>
                <a:gd name="connsiteX9" fmla="*/ 1237872 w 1878075"/>
                <a:gd name="connsiteY9" fmla="*/ 204316 h 1694229"/>
                <a:gd name="connsiteX10" fmla="*/ 1236143 w 1878075"/>
                <a:gd name="connsiteY10" fmla="*/ 273739 h 1694229"/>
                <a:gd name="connsiteX11" fmla="*/ 1163162 w 1878075"/>
                <a:gd name="connsiteY11" fmla="*/ 283903 h 1694229"/>
                <a:gd name="connsiteX12" fmla="*/ 1098809 w 1878075"/>
                <a:gd name="connsiteY12" fmla="*/ 285917 h 1694229"/>
                <a:gd name="connsiteX13" fmla="*/ 1051208 w 1878075"/>
                <a:gd name="connsiteY13" fmla="*/ 346183 h 1694229"/>
                <a:gd name="connsiteX14" fmla="*/ 996593 w 1878075"/>
                <a:gd name="connsiteY14" fmla="*/ 371690 h 1694229"/>
                <a:gd name="connsiteX15" fmla="*/ 943969 w 1878075"/>
                <a:gd name="connsiteY15" fmla="*/ 358385 h 1694229"/>
                <a:gd name="connsiteX16" fmla="*/ 837229 w 1878075"/>
                <a:gd name="connsiteY16" fmla="*/ 376257 h 1694229"/>
                <a:gd name="connsiteX17" fmla="*/ 814246 w 1878075"/>
                <a:gd name="connsiteY17" fmla="*/ 440035 h 1694229"/>
                <a:gd name="connsiteX18" fmla="*/ 797163 w 1878075"/>
                <a:gd name="connsiteY18" fmla="*/ 475926 h 1694229"/>
                <a:gd name="connsiteX19" fmla="*/ 715132 w 1878075"/>
                <a:gd name="connsiteY19" fmla="*/ 494632 h 1694229"/>
                <a:gd name="connsiteX20" fmla="*/ 697320 w 1878075"/>
                <a:gd name="connsiteY20" fmla="*/ 440647 h 1694229"/>
                <a:gd name="connsiteX21" fmla="*/ 653456 w 1878075"/>
                <a:gd name="connsiteY21" fmla="*/ 420298 h 1694229"/>
                <a:gd name="connsiteX22" fmla="*/ 518140 w 1878075"/>
                <a:gd name="connsiteY22" fmla="*/ 420641 h 1694229"/>
                <a:gd name="connsiteX23" fmla="*/ 434263 w 1878075"/>
                <a:gd name="connsiteY23" fmla="*/ 447350 h 1694229"/>
                <a:gd name="connsiteX24" fmla="*/ 401044 w 1878075"/>
                <a:gd name="connsiteY24" fmla="*/ 420298 h 1694229"/>
                <a:gd name="connsiteX25" fmla="*/ 381994 w 1878075"/>
                <a:gd name="connsiteY25" fmla="*/ 358385 h 1694229"/>
                <a:gd name="connsiteX26" fmla="*/ 315319 w 1878075"/>
                <a:gd name="connsiteY26" fmla="*/ 305998 h 1694229"/>
                <a:gd name="connsiteX27" fmla="*/ 270134 w 1878075"/>
                <a:gd name="connsiteY27" fmla="*/ 229110 h 1694229"/>
                <a:gd name="connsiteX28" fmla="*/ 146784 w 1878075"/>
                <a:gd name="connsiteY28" fmla="*/ 258373 h 1694229"/>
                <a:gd name="connsiteX29" fmla="*/ 127734 w 1878075"/>
                <a:gd name="connsiteY29" fmla="*/ 344785 h 1694229"/>
                <a:gd name="connsiteX30" fmla="*/ 145174 w 1878075"/>
                <a:gd name="connsiteY30" fmla="*/ 411312 h 1694229"/>
                <a:gd name="connsiteX31" fmla="*/ 117735 w 1878075"/>
                <a:gd name="connsiteY31" fmla="*/ 446172 h 1694229"/>
                <a:gd name="connsiteX32" fmla="*/ 65347 w 1878075"/>
                <a:gd name="connsiteY32" fmla="*/ 474059 h 1694229"/>
                <a:gd name="connsiteX33" fmla="*/ 37246 w 1878075"/>
                <a:gd name="connsiteY33" fmla="*/ 482063 h 1694229"/>
                <a:gd name="connsiteX34" fmla="*/ 15281 w 1878075"/>
                <a:gd name="connsiteY34" fmla="*/ 520310 h 1694229"/>
                <a:gd name="connsiteX35" fmla="*/ 1469 w 1878075"/>
                <a:gd name="connsiteY35" fmla="*/ 632745 h 1694229"/>
                <a:gd name="connsiteX36" fmla="*/ 51178 w 1878075"/>
                <a:gd name="connsiteY36" fmla="*/ 685967 h 1694229"/>
                <a:gd name="connsiteX37" fmla="*/ 108092 w 1878075"/>
                <a:gd name="connsiteY37" fmla="*/ 681547 h 1694229"/>
                <a:gd name="connsiteX38" fmla="*/ 93804 w 1878075"/>
                <a:gd name="connsiteY38" fmla="*/ 751806 h 1694229"/>
                <a:gd name="connsiteX39" fmla="*/ 148631 w 1878075"/>
                <a:gd name="connsiteY39" fmla="*/ 782248 h 1694229"/>
                <a:gd name="connsiteX40" fmla="*/ 217629 w 1878075"/>
                <a:gd name="connsiteY40" fmla="*/ 792460 h 1694229"/>
                <a:gd name="connsiteX41" fmla="*/ 252932 w 1878075"/>
                <a:gd name="connsiteY41" fmla="*/ 848431 h 1694229"/>
                <a:gd name="connsiteX42" fmla="*/ 252339 w 1878075"/>
                <a:gd name="connsiteY42" fmla="*/ 893503 h 1694229"/>
                <a:gd name="connsiteX43" fmla="*/ 276863 w 1878075"/>
                <a:gd name="connsiteY43" fmla="*/ 932978 h 1694229"/>
                <a:gd name="connsiteX44" fmla="*/ 322521 w 1878075"/>
                <a:gd name="connsiteY44" fmla="*/ 971570 h 1694229"/>
                <a:gd name="connsiteX45" fmla="*/ 407654 w 1878075"/>
                <a:gd name="connsiteY45" fmla="*/ 1025822 h 1694229"/>
                <a:gd name="connsiteX46" fmla="*/ 443431 w 1878075"/>
                <a:gd name="connsiteY46" fmla="*/ 1096915 h 1694229"/>
                <a:gd name="connsiteX47" fmla="*/ 422534 w 1878075"/>
                <a:gd name="connsiteY47" fmla="*/ 1166488 h 1694229"/>
                <a:gd name="connsiteX48" fmla="*/ 500581 w 1878075"/>
                <a:gd name="connsiteY48" fmla="*/ 1222951 h 1694229"/>
                <a:gd name="connsiteX49" fmla="*/ 572613 w 1878075"/>
                <a:gd name="connsiteY49" fmla="*/ 1255945 h 1694229"/>
                <a:gd name="connsiteX50" fmla="*/ 553444 w 1878075"/>
                <a:gd name="connsiteY50" fmla="*/ 1315648 h 1694229"/>
                <a:gd name="connsiteX51" fmla="*/ 643931 w 1878075"/>
                <a:gd name="connsiteY51" fmla="*/ 1468048 h 1694229"/>
                <a:gd name="connsiteX52" fmla="*/ 736741 w 1878075"/>
                <a:gd name="connsiteY52" fmla="*/ 1541202 h 1694229"/>
                <a:gd name="connsiteX53" fmla="*/ 786806 w 1878075"/>
                <a:gd name="connsiteY53" fmla="*/ 1491860 h 1694229"/>
                <a:gd name="connsiteX54" fmla="*/ 851396 w 1878075"/>
                <a:gd name="connsiteY54" fmla="*/ 1519257 h 1694229"/>
                <a:gd name="connsiteX55" fmla="*/ 905869 w 1878075"/>
                <a:gd name="connsiteY55" fmla="*/ 1487098 h 1694229"/>
                <a:gd name="connsiteX56" fmla="*/ 922716 w 1878075"/>
                <a:gd name="connsiteY56" fmla="*/ 1444922 h 1694229"/>
                <a:gd name="connsiteX57" fmla="*/ 986593 w 1878075"/>
                <a:gd name="connsiteY57" fmla="*/ 1531334 h 1694229"/>
                <a:gd name="connsiteX58" fmla="*/ 1031660 w 1878075"/>
                <a:gd name="connsiteY58" fmla="*/ 1602428 h 1694229"/>
                <a:gd name="connsiteX59" fmla="*/ 1101606 w 1878075"/>
                <a:gd name="connsiteY59" fmla="*/ 1693947 h 1694229"/>
                <a:gd name="connsiteX60" fmla="*/ 1132504 w 1878075"/>
                <a:gd name="connsiteY60" fmla="*/ 1630856 h 1694229"/>
                <a:gd name="connsiteX61" fmla="*/ 1163163 w 1878075"/>
                <a:gd name="connsiteY61" fmla="*/ 1624376 h 1694229"/>
                <a:gd name="connsiteX62" fmla="*/ 1206262 w 1878075"/>
                <a:gd name="connsiteY62" fmla="*/ 1653639 h 1694229"/>
                <a:gd name="connsiteX63" fmla="*/ 1239837 w 1878075"/>
                <a:gd name="connsiteY63" fmla="*/ 1612985 h 1694229"/>
                <a:gd name="connsiteX64" fmla="*/ 1258658 w 1878075"/>
                <a:gd name="connsiteY64" fmla="*/ 1617602 h 1694229"/>
                <a:gd name="connsiteX65" fmla="*/ 1292700 w 1878075"/>
                <a:gd name="connsiteY65" fmla="*/ 1684079 h 1694229"/>
                <a:gd name="connsiteX66" fmla="*/ 1349256 w 1878075"/>
                <a:gd name="connsiteY66" fmla="*/ 1660610 h 1694229"/>
                <a:gd name="connsiteX67" fmla="*/ 1401288 w 1878075"/>
                <a:gd name="connsiteY67" fmla="*/ 1604489 h 1694229"/>
                <a:gd name="connsiteX68" fmla="*/ 1452065 w 1878075"/>
                <a:gd name="connsiteY68" fmla="*/ 1587946 h 1694229"/>
                <a:gd name="connsiteX69" fmla="*/ 1469744 w 1878075"/>
                <a:gd name="connsiteY69" fmla="*/ 1643768 h 1694229"/>
                <a:gd name="connsiteX70" fmla="*/ 1539639 w 1878075"/>
                <a:gd name="connsiteY70" fmla="*/ 1618090 h 1694229"/>
                <a:gd name="connsiteX71" fmla="*/ 1570417 w 1878075"/>
                <a:gd name="connsiteY71" fmla="*/ 1531334 h 1694229"/>
                <a:gd name="connsiteX72" fmla="*/ 1651853 w 1878075"/>
                <a:gd name="connsiteY72" fmla="*/ 1441192 h 1694229"/>
                <a:gd name="connsiteX73" fmla="*/ 1696444 w 1878075"/>
                <a:gd name="connsiteY73" fmla="*/ 1410062 h 1694229"/>
                <a:gd name="connsiteX74" fmla="*/ 1724813 w 1878075"/>
                <a:gd name="connsiteY74" fmla="*/ 1413357 h 1694229"/>
                <a:gd name="connsiteX75" fmla="*/ 1802405 w 1878075"/>
                <a:gd name="connsiteY75" fmla="*/ 1402749 h 1694229"/>
                <a:gd name="connsiteX76" fmla="*/ 1797524 w 1878075"/>
                <a:gd name="connsiteY76" fmla="*/ 1456313 h 1694229"/>
                <a:gd name="connsiteX77" fmla="*/ 1855691 w 1878075"/>
                <a:gd name="connsiteY77" fmla="*/ 1479634 h 1694229"/>
                <a:gd name="connsiteX78" fmla="*/ 1857299 w 1878075"/>
                <a:gd name="connsiteY78" fmla="*/ 1457000 h 1694229"/>
                <a:gd name="connsiteX79" fmla="*/ 1856521 w 1878075"/>
                <a:gd name="connsiteY79" fmla="*/ 1396266 h 1694229"/>
                <a:gd name="connsiteX80" fmla="*/ 1863843 w 1878075"/>
                <a:gd name="connsiteY80" fmla="*/ 1323993 h 1694229"/>
                <a:gd name="connsiteX81" fmla="*/ 1834556 w 1878075"/>
                <a:gd name="connsiteY81" fmla="*/ 1248973 h 1694229"/>
                <a:gd name="connsiteX82" fmla="*/ 1747763 w 1878075"/>
                <a:gd name="connsiteY82" fmla="*/ 1264979 h 1694229"/>
                <a:gd name="connsiteX83" fmla="*/ 1737459 w 1878075"/>
                <a:gd name="connsiteY83" fmla="*/ 1176356 h 1694229"/>
                <a:gd name="connsiteX84" fmla="*/ 1704241 w 1878075"/>
                <a:gd name="connsiteY84" fmla="*/ 1038783 h 1694229"/>
                <a:gd name="connsiteX85" fmla="*/ 1627446 w 1878075"/>
                <a:gd name="connsiteY85" fmla="*/ 972257 h 1694229"/>
                <a:gd name="connsiteX86" fmla="*/ 1594228 w 1878075"/>
                <a:gd name="connsiteY86" fmla="*/ 917660 h 1694229"/>
                <a:gd name="connsiteX87" fmla="*/ 1544162 w 1878075"/>
                <a:gd name="connsiteY87" fmla="*/ 872587 h 1694229"/>
                <a:gd name="connsiteX88" fmla="*/ 1472251 w 1878075"/>
                <a:gd name="connsiteY88" fmla="*/ 845878 h 1694229"/>
                <a:gd name="connsiteX89" fmla="*/ 1449150 w 1878075"/>
                <a:gd name="connsiteY89" fmla="*/ 823245 h 1694229"/>
                <a:gd name="connsiteX90" fmla="*/ 1477013 w 1878075"/>
                <a:gd name="connsiteY90" fmla="*/ 784801 h 1694229"/>
                <a:gd name="connsiteX91" fmla="*/ 1458319 w 1878075"/>
                <a:gd name="connsiteY91" fmla="*/ 748910 h 1694229"/>
                <a:gd name="connsiteX92" fmla="*/ 1463081 w 1878075"/>
                <a:gd name="connsiteY92" fmla="*/ 725098 h 1694229"/>
                <a:gd name="connsiteX93" fmla="*/ 1488076 w 1878075"/>
                <a:gd name="connsiteY93" fmla="*/ 724035 h 1694229"/>
                <a:gd name="connsiteX94" fmla="*/ 1580416 w 1878075"/>
                <a:gd name="connsiteY94" fmla="*/ 740220 h 1694229"/>
                <a:gd name="connsiteX95" fmla="*/ 1615719 w 1878075"/>
                <a:gd name="connsiteY95" fmla="*/ 683758 h 1694229"/>
                <a:gd name="connsiteX96" fmla="*/ 1603753 w 1878075"/>
                <a:gd name="connsiteY96" fmla="*/ 553648 h 1694229"/>
                <a:gd name="connsiteX97" fmla="*/ 1620956 w 1878075"/>
                <a:gd name="connsiteY97" fmla="*/ 405322 h 1694229"/>
                <a:gd name="connsiteX0" fmla="*/ 1620956 w 1866986"/>
                <a:gd name="connsiteY0" fmla="*/ 405322 h 1694229"/>
                <a:gd name="connsiteX1" fmla="*/ 1548806 w 1866986"/>
                <a:gd name="connsiteY1" fmla="*/ 372673 h 1694229"/>
                <a:gd name="connsiteX2" fmla="*/ 1458557 w 1866986"/>
                <a:gd name="connsiteY2" fmla="*/ 348860 h 1694229"/>
                <a:gd name="connsiteX3" fmla="*/ 1405237 w 1866986"/>
                <a:gd name="connsiteY3" fmla="*/ 271776 h 1694229"/>
                <a:gd name="connsiteX4" fmla="*/ 1382136 w 1866986"/>
                <a:gd name="connsiteY4" fmla="*/ 169931 h 1694229"/>
                <a:gd name="connsiteX5" fmla="*/ 1346239 w 1866986"/>
                <a:gd name="connsiteY5" fmla="*/ 1869 h 1694229"/>
                <a:gd name="connsiteX6" fmla="*/ 1278870 w 1866986"/>
                <a:gd name="connsiteY6" fmla="*/ 43567 h 1694229"/>
                <a:gd name="connsiteX7" fmla="*/ 1273302 w 1866986"/>
                <a:gd name="connsiteY7" fmla="*/ 101090 h 1694229"/>
                <a:gd name="connsiteX8" fmla="*/ 1257397 w 1866986"/>
                <a:gd name="connsiteY8" fmla="*/ 152303 h 1694229"/>
                <a:gd name="connsiteX9" fmla="*/ 1237872 w 1866986"/>
                <a:gd name="connsiteY9" fmla="*/ 204316 h 1694229"/>
                <a:gd name="connsiteX10" fmla="*/ 1236143 w 1866986"/>
                <a:gd name="connsiteY10" fmla="*/ 273739 h 1694229"/>
                <a:gd name="connsiteX11" fmla="*/ 1163162 w 1866986"/>
                <a:gd name="connsiteY11" fmla="*/ 283903 h 1694229"/>
                <a:gd name="connsiteX12" fmla="*/ 1098809 w 1866986"/>
                <a:gd name="connsiteY12" fmla="*/ 285917 h 1694229"/>
                <a:gd name="connsiteX13" fmla="*/ 1051208 w 1866986"/>
                <a:gd name="connsiteY13" fmla="*/ 346183 h 1694229"/>
                <a:gd name="connsiteX14" fmla="*/ 996593 w 1866986"/>
                <a:gd name="connsiteY14" fmla="*/ 371690 h 1694229"/>
                <a:gd name="connsiteX15" fmla="*/ 943969 w 1866986"/>
                <a:gd name="connsiteY15" fmla="*/ 358385 h 1694229"/>
                <a:gd name="connsiteX16" fmla="*/ 837229 w 1866986"/>
                <a:gd name="connsiteY16" fmla="*/ 376257 h 1694229"/>
                <a:gd name="connsiteX17" fmla="*/ 814246 w 1866986"/>
                <a:gd name="connsiteY17" fmla="*/ 440035 h 1694229"/>
                <a:gd name="connsiteX18" fmla="*/ 797163 w 1866986"/>
                <a:gd name="connsiteY18" fmla="*/ 475926 h 1694229"/>
                <a:gd name="connsiteX19" fmla="*/ 715132 w 1866986"/>
                <a:gd name="connsiteY19" fmla="*/ 494632 h 1694229"/>
                <a:gd name="connsiteX20" fmla="*/ 697320 w 1866986"/>
                <a:gd name="connsiteY20" fmla="*/ 440647 h 1694229"/>
                <a:gd name="connsiteX21" fmla="*/ 653456 w 1866986"/>
                <a:gd name="connsiteY21" fmla="*/ 420298 h 1694229"/>
                <a:gd name="connsiteX22" fmla="*/ 518140 w 1866986"/>
                <a:gd name="connsiteY22" fmla="*/ 420641 h 1694229"/>
                <a:gd name="connsiteX23" fmla="*/ 434263 w 1866986"/>
                <a:gd name="connsiteY23" fmla="*/ 447350 h 1694229"/>
                <a:gd name="connsiteX24" fmla="*/ 401044 w 1866986"/>
                <a:gd name="connsiteY24" fmla="*/ 420298 h 1694229"/>
                <a:gd name="connsiteX25" fmla="*/ 381994 w 1866986"/>
                <a:gd name="connsiteY25" fmla="*/ 358385 h 1694229"/>
                <a:gd name="connsiteX26" fmla="*/ 315319 w 1866986"/>
                <a:gd name="connsiteY26" fmla="*/ 305998 h 1694229"/>
                <a:gd name="connsiteX27" fmla="*/ 270134 w 1866986"/>
                <a:gd name="connsiteY27" fmla="*/ 229110 h 1694229"/>
                <a:gd name="connsiteX28" fmla="*/ 146784 w 1866986"/>
                <a:gd name="connsiteY28" fmla="*/ 258373 h 1694229"/>
                <a:gd name="connsiteX29" fmla="*/ 127734 w 1866986"/>
                <a:gd name="connsiteY29" fmla="*/ 344785 h 1694229"/>
                <a:gd name="connsiteX30" fmla="*/ 145174 w 1866986"/>
                <a:gd name="connsiteY30" fmla="*/ 411312 h 1694229"/>
                <a:gd name="connsiteX31" fmla="*/ 117735 w 1866986"/>
                <a:gd name="connsiteY31" fmla="*/ 446172 h 1694229"/>
                <a:gd name="connsiteX32" fmla="*/ 65347 w 1866986"/>
                <a:gd name="connsiteY32" fmla="*/ 474059 h 1694229"/>
                <a:gd name="connsiteX33" fmla="*/ 37246 w 1866986"/>
                <a:gd name="connsiteY33" fmla="*/ 482063 h 1694229"/>
                <a:gd name="connsiteX34" fmla="*/ 15281 w 1866986"/>
                <a:gd name="connsiteY34" fmla="*/ 520310 h 1694229"/>
                <a:gd name="connsiteX35" fmla="*/ 1469 w 1866986"/>
                <a:gd name="connsiteY35" fmla="*/ 632745 h 1694229"/>
                <a:gd name="connsiteX36" fmla="*/ 51178 w 1866986"/>
                <a:gd name="connsiteY36" fmla="*/ 685967 h 1694229"/>
                <a:gd name="connsiteX37" fmla="*/ 108092 w 1866986"/>
                <a:gd name="connsiteY37" fmla="*/ 681547 h 1694229"/>
                <a:gd name="connsiteX38" fmla="*/ 93804 w 1866986"/>
                <a:gd name="connsiteY38" fmla="*/ 751806 h 1694229"/>
                <a:gd name="connsiteX39" fmla="*/ 148631 w 1866986"/>
                <a:gd name="connsiteY39" fmla="*/ 782248 h 1694229"/>
                <a:gd name="connsiteX40" fmla="*/ 217629 w 1866986"/>
                <a:gd name="connsiteY40" fmla="*/ 792460 h 1694229"/>
                <a:gd name="connsiteX41" fmla="*/ 252932 w 1866986"/>
                <a:gd name="connsiteY41" fmla="*/ 848431 h 1694229"/>
                <a:gd name="connsiteX42" fmla="*/ 252339 w 1866986"/>
                <a:gd name="connsiteY42" fmla="*/ 893503 h 1694229"/>
                <a:gd name="connsiteX43" fmla="*/ 276863 w 1866986"/>
                <a:gd name="connsiteY43" fmla="*/ 932978 h 1694229"/>
                <a:gd name="connsiteX44" fmla="*/ 322521 w 1866986"/>
                <a:gd name="connsiteY44" fmla="*/ 971570 h 1694229"/>
                <a:gd name="connsiteX45" fmla="*/ 407654 w 1866986"/>
                <a:gd name="connsiteY45" fmla="*/ 1025822 h 1694229"/>
                <a:gd name="connsiteX46" fmla="*/ 443431 w 1866986"/>
                <a:gd name="connsiteY46" fmla="*/ 1096915 h 1694229"/>
                <a:gd name="connsiteX47" fmla="*/ 422534 w 1866986"/>
                <a:gd name="connsiteY47" fmla="*/ 1166488 h 1694229"/>
                <a:gd name="connsiteX48" fmla="*/ 500581 w 1866986"/>
                <a:gd name="connsiteY48" fmla="*/ 1222951 h 1694229"/>
                <a:gd name="connsiteX49" fmla="*/ 572613 w 1866986"/>
                <a:gd name="connsiteY49" fmla="*/ 1255945 h 1694229"/>
                <a:gd name="connsiteX50" fmla="*/ 553444 w 1866986"/>
                <a:gd name="connsiteY50" fmla="*/ 1315648 h 1694229"/>
                <a:gd name="connsiteX51" fmla="*/ 643931 w 1866986"/>
                <a:gd name="connsiteY51" fmla="*/ 1468048 h 1694229"/>
                <a:gd name="connsiteX52" fmla="*/ 736741 w 1866986"/>
                <a:gd name="connsiteY52" fmla="*/ 1541202 h 1694229"/>
                <a:gd name="connsiteX53" fmla="*/ 786806 w 1866986"/>
                <a:gd name="connsiteY53" fmla="*/ 1491860 h 1694229"/>
                <a:gd name="connsiteX54" fmla="*/ 851396 w 1866986"/>
                <a:gd name="connsiteY54" fmla="*/ 1519257 h 1694229"/>
                <a:gd name="connsiteX55" fmla="*/ 905869 w 1866986"/>
                <a:gd name="connsiteY55" fmla="*/ 1487098 h 1694229"/>
                <a:gd name="connsiteX56" fmla="*/ 922716 w 1866986"/>
                <a:gd name="connsiteY56" fmla="*/ 1444922 h 1694229"/>
                <a:gd name="connsiteX57" fmla="*/ 986593 w 1866986"/>
                <a:gd name="connsiteY57" fmla="*/ 1531334 h 1694229"/>
                <a:gd name="connsiteX58" fmla="*/ 1031660 w 1866986"/>
                <a:gd name="connsiteY58" fmla="*/ 1602428 h 1694229"/>
                <a:gd name="connsiteX59" fmla="*/ 1101606 w 1866986"/>
                <a:gd name="connsiteY59" fmla="*/ 1693947 h 1694229"/>
                <a:gd name="connsiteX60" fmla="*/ 1132504 w 1866986"/>
                <a:gd name="connsiteY60" fmla="*/ 1630856 h 1694229"/>
                <a:gd name="connsiteX61" fmla="*/ 1163163 w 1866986"/>
                <a:gd name="connsiteY61" fmla="*/ 1624376 h 1694229"/>
                <a:gd name="connsiteX62" fmla="*/ 1206262 w 1866986"/>
                <a:gd name="connsiteY62" fmla="*/ 1653639 h 1694229"/>
                <a:gd name="connsiteX63" fmla="*/ 1239837 w 1866986"/>
                <a:gd name="connsiteY63" fmla="*/ 1612985 h 1694229"/>
                <a:gd name="connsiteX64" fmla="*/ 1258658 w 1866986"/>
                <a:gd name="connsiteY64" fmla="*/ 1617602 h 1694229"/>
                <a:gd name="connsiteX65" fmla="*/ 1292700 w 1866986"/>
                <a:gd name="connsiteY65" fmla="*/ 1684079 h 1694229"/>
                <a:gd name="connsiteX66" fmla="*/ 1349256 w 1866986"/>
                <a:gd name="connsiteY66" fmla="*/ 1660610 h 1694229"/>
                <a:gd name="connsiteX67" fmla="*/ 1401288 w 1866986"/>
                <a:gd name="connsiteY67" fmla="*/ 1604489 h 1694229"/>
                <a:gd name="connsiteX68" fmla="*/ 1452065 w 1866986"/>
                <a:gd name="connsiteY68" fmla="*/ 1587946 h 1694229"/>
                <a:gd name="connsiteX69" fmla="*/ 1469744 w 1866986"/>
                <a:gd name="connsiteY69" fmla="*/ 1643768 h 1694229"/>
                <a:gd name="connsiteX70" fmla="*/ 1539639 w 1866986"/>
                <a:gd name="connsiteY70" fmla="*/ 1618090 h 1694229"/>
                <a:gd name="connsiteX71" fmla="*/ 1570417 w 1866986"/>
                <a:gd name="connsiteY71" fmla="*/ 1531334 h 1694229"/>
                <a:gd name="connsiteX72" fmla="*/ 1651853 w 1866986"/>
                <a:gd name="connsiteY72" fmla="*/ 1441192 h 1694229"/>
                <a:gd name="connsiteX73" fmla="*/ 1696444 w 1866986"/>
                <a:gd name="connsiteY73" fmla="*/ 1410062 h 1694229"/>
                <a:gd name="connsiteX74" fmla="*/ 1724813 w 1866986"/>
                <a:gd name="connsiteY74" fmla="*/ 1413357 h 1694229"/>
                <a:gd name="connsiteX75" fmla="*/ 1802405 w 1866986"/>
                <a:gd name="connsiteY75" fmla="*/ 1402749 h 1694229"/>
                <a:gd name="connsiteX76" fmla="*/ 1797524 w 1866986"/>
                <a:gd name="connsiteY76" fmla="*/ 1456313 h 1694229"/>
                <a:gd name="connsiteX77" fmla="*/ 1855691 w 1866986"/>
                <a:gd name="connsiteY77" fmla="*/ 1479634 h 1694229"/>
                <a:gd name="connsiteX78" fmla="*/ 1857299 w 1866986"/>
                <a:gd name="connsiteY78" fmla="*/ 1457000 h 1694229"/>
                <a:gd name="connsiteX79" fmla="*/ 1856521 w 1866986"/>
                <a:gd name="connsiteY79" fmla="*/ 1396266 h 1694229"/>
                <a:gd name="connsiteX80" fmla="*/ 1863843 w 1866986"/>
                <a:gd name="connsiteY80" fmla="*/ 1323993 h 1694229"/>
                <a:gd name="connsiteX81" fmla="*/ 1797946 w 1866986"/>
                <a:gd name="connsiteY81" fmla="*/ 1305140 h 1694229"/>
                <a:gd name="connsiteX82" fmla="*/ 1747763 w 1866986"/>
                <a:gd name="connsiteY82" fmla="*/ 1264979 h 1694229"/>
                <a:gd name="connsiteX83" fmla="*/ 1737459 w 1866986"/>
                <a:gd name="connsiteY83" fmla="*/ 1176356 h 1694229"/>
                <a:gd name="connsiteX84" fmla="*/ 1704241 w 1866986"/>
                <a:gd name="connsiteY84" fmla="*/ 1038783 h 1694229"/>
                <a:gd name="connsiteX85" fmla="*/ 1627446 w 1866986"/>
                <a:gd name="connsiteY85" fmla="*/ 972257 h 1694229"/>
                <a:gd name="connsiteX86" fmla="*/ 1594228 w 1866986"/>
                <a:gd name="connsiteY86" fmla="*/ 917660 h 1694229"/>
                <a:gd name="connsiteX87" fmla="*/ 1544162 w 1866986"/>
                <a:gd name="connsiteY87" fmla="*/ 872587 h 1694229"/>
                <a:gd name="connsiteX88" fmla="*/ 1472251 w 1866986"/>
                <a:gd name="connsiteY88" fmla="*/ 845878 h 1694229"/>
                <a:gd name="connsiteX89" fmla="*/ 1449150 w 1866986"/>
                <a:gd name="connsiteY89" fmla="*/ 823245 h 1694229"/>
                <a:gd name="connsiteX90" fmla="*/ 1477013 w 1866986"/>
                <a:gd name="connsiteY90" fmla="*/ 784801 h 1694229"/>
                <a:gd name="connsiteX91" fmla="*/ 1458319 w 1866986"/>
                <a:gd name="connsiteY91" fmla="*/ 748910 h 1694229"/>
                <a:gd name="connsiteX92" fmla="*/ 1463081 w 1866986"/>
                <a:gd name="connsiteY92" fmla="*/ 725098 h 1694229"/>
                <a:gd name="connsiteX93" fmla="*/ 1488076 w 1866986"/>
                <a:gd name="connsiteY93" fmla="*/ 724035 h 1694229"/>
                <a:gd name="connsiteX94" fmla="*/ 1580416 w 1866986"/>
                <a:gd name="connsiteY94" fmla="*/ 740220 h 1694229"/>
                <a:gd name="connsiteX95" fmla="*/ 1615719 w 1866986"/>
                <a:gd name="connsiteY95" fmla="*/ 683758 h 1694229"/>
                <a:gd name="connsiteX96" fmla="*/ 1603753 w 1866986"/>
                <a:gd name="connsiteY96" fmla="*/ 553648 h 1694229"/>
                <a:gd name="connsiteX97" fmla="*/ 1620956 w 1866986"/>
                <a:gd name="connsiteY97" fmla="*/ 405322 h 1694229"/>
                <a:gd name="connsiteX0" fmla="*/ 1620956 w 1880530"/>
                <a:gd name="connsiteY0" fmla="*/ 405322 h 1694229"/>
                <a:gd name="connsiteX1" fmla="*/ 1548806 w 1880530"/>
                <a:gd name="connsiteY1" fmla="*/ 372673 h 1694229"/>
                <a:gd name="connsiteX2" fmla="*/ 1458557 w 1880530"/>
                <a:gd name="connsiteY2" fmla="*/ 348860 h 1694229"/>
                <a:gd name="connsiteX3" fmla="*/ 1405237 w 1880530"/>
                <a:gd name="connsiteY3" fmla="*/ 271776 h 1694229"/>
                <a:gd name="connsiteX4" fmla="*/ 1382136 w 1880530"/>
                <a:gd name="connsiteY4" fmla="*/ 169931 h 1694229"/>
                <a:gd name="connsiteX5" fmla="*/ 1346239 w 1880530"/>
                <a:gd name="connsiteY5" fmla="*/ 1869 h 1694229"/>
                <a:gd name="connsiteX6" fmla="*/ 1278870 w 1880530"/>
                <a:gd name="connsiteY6" fmla="*/ 43567 h 1694229"/>
                <a:gd name="connsiteX7" fmla="*/ 1273302 w 1880530"/>
                <a:gd name="connsiteY7" fmla="*/ 101090 h 1694229"/>
                <a:gd name="connsiteX8" fmla="*/ 1257397 w 1880530"/>
                <a:gd name="connsiteY8" fmla="*/ 152303 h 1694229"/>
                <a:gd name="connsiteX9" fmla="*/ 1237872 w 1880530"/>
                <a:gd name="connsiteY9" fmla="*/ 204316 h 1694229"/>
                <a:gd name="connsiteX10" fmla="*/ 1236143 w 1880530"/>
                <a:gd name="connsiteY10" fmla="*/ 273739 h 1694229"/>
                <a:gd name="connsiteX11" fmla="*/ 1163162 w 1880530"/>
                <a:gd name="connsiteY11" fmla="*/ 283903 h 1694229"/>
                <a:gd name="connsiteX12" fmla="*/ 1098809 w 1880530"/>
                <a:gd name="connsiteY12" fmla="*/ 285917 h 1694229"/>
                <a:gd name="connsiteX13" fmla="*/ 1051208 w 1880530"/>
                <a:gd name="connsiteY13" fmla="*/ 346183 h 1694229"/>
                <a:gd name="connsiteX14" fmla="*/ 996593 w 1880530"/>
                <a:gd name="connsiteY14" fmla="*/ 371690 h 1694229"/>
                <a:gd name="connsiteX15" fmla="*/ 943969 w 1880530"/>
                <a:gd name="connsiteY15" fmla="*/ 358385 h 1694229"/>
                <a:gd name="connsiteX16" fmla="*/ 837229 w 1880530"/>
                <a:gd name="connsiteY16" fmla="*/ 376257 h 1694229"/>
                <a:gd name="connsiteX17" fmla="*/ 814246 w 1880530"/>
                <a:gd name="connsiteY17" fmla="*/ 440035 h 1694229"/>
                <a:gd name="connsiteX18" fmla="*/ 797163 w 1880530"/>
                <a:gd name="connsiteY18" fmla="*/ 475926 h 1694229"/>
                <a:gd name="connsiteX19" fmla="*/ 715132 w 1880530"/>
                <a:gd name="connsiteY19" fmla="*/ 494632 h 1694229"/>
                <a:gd name="connsiteX20" fmla="*/ 697320 w 1880530"/>
                <a:gd name="connsiteY20" fmla="*/ 440647 h 1694229"/>
                <a:gd name="connsiteX21" fmla="*/ 653456 w 1880530"/>
                <a:gd name="connsiteY21" fmla="*/ 420298 h 1694229"/>
                <a:gd name="connsiteX22" fmla="*/ 518140 w 1880530"/>
                <a:gd name="connsiteY22" fmla="*/ 420641 h 1694229"/>
                <a:gd name="connsiteX23" fmla="*/ 434263 w 1880530"/>
                <a:gd name="connsiteY23" fmla="*/ 447350 h 1694229"/>
                <a:gd name="connsiteX24" fmla="*/ 401044 w 1880530"/>
                <a:gd name="connsiteY24" fmla="*/ 420298 h 1694229"/>
                <a:gd name="connsiteX25" fmla="*/ 381994 w 1880530"/>
                <a:gd name="connsiteY25" fmla="*/ 358385 h 1694229"/>
                <a:gd name="connsiteX26" fmla="*/ 315319 w 1880530"/>
                <a:gd name="connsiteY26" fmla="*/ 305998 h 1694229"/>
                <a:gd name="connsiteX27" fmla="*/ 270134 w 1880530"/>
                <a:gd name="connsiteY27" fmla="*/ 229110 h 1694229"/>
                <a:gd name="connsiteX28" fmla="*/ 146784 w 1880530"/>
                <a:gd name="connsiteY28" fmla="*/ 258373 h 1694229"/>
                <a:gd name="connsiteX29" fmla="*/ 127734 w 1880530"/>
                <a:gd name="connsiteY29" fmla="*/ 344785 h 1694229"/>
                <a:gd name="connsiteX30" fmla="*/ 145174 w 1880530"/>
                <a:gd name="connsiteY30" fmla="*/ 411312 h 1694229"/>
                <a:gd name="connsiteX31" fmla="*/ 117735 w 1880530"/>
                <a:gd name="connsiteY31" fmla="*/ 446172 h 1694229"/>
                <a:gd name="connsiteX32" fmla="*/ 65347 w 1880530"/>
                <a:gd name="connsiteY32" fmla="*/ 474059 h 1694229"/>
                <a:gd name="connsiteX33" fmla="*/ 37246 w 1880530"/>
                <a:gd name="connsiteY33" fmla="*/ 482063 h 1694229"/>
                <a:gd name="connsiteX34" fmla="*/ 15281 w 1880530"/>
                <a:gd name="connsiteY34" fmla="*/ 520310 h 1694229"/>
                <a:gd name="connsiteX35" fmla="*/ 1469 w 1880530"/>
                <a:gd name="connsiteY35" fmla="*/ 632745 h 1694229"/>
                <a:gd name="connsiteX36" fmla="*/ 51178 w 1880530"/>
                <a:gd name="connsiteY36" fmla="*/ 685967 h 1694229"/>
                <a:gd name="connsiteX37" fmla="*/ 108092 w 1880530"/>
                <a:gd name="connsiteY37" fmla="*/ 681547 h 1694229"/>
                <a:gd name="connsiteX38" fmla="*/ 93804 w 1880530"/>
                <a:gd name="connsiteY38" fmla="*/ 751806 h 1694229"/>
                <a:gd name="connsiteX39" fmla="*/ 148631 w 1880530"/>
                <a:gd name="connsiteY39" fmla="*/ 782248 h 1694229"/>
                <a:gd name="connsiteX40" fmla="*/ 217629 w 1880530"/>
                <a:gd name="connsiteY40" fmla="*/ 792460 h 1694229"/>
                <a:gd name="connsiteX41" fmla="*/ 252932 w 1880530"/>
                <a:gd name="connsiteY41" fmla="*/ 848431 h 1694229"/>
                <a:gd name="connsiteX42" fmla="*/ 252339 w 1880530"/>
                <a:gd name="connsiteY42" fmla="*/ 893503 h 1694229"/>
                <a:gd name="connsiteX43" fmla="*/ 276863 w 1880530"/>
                <a:gd name="connsiteY43" fmla="*/ 932978 h 1694229"/>
                <a:gd name="connsiteX44" fmla="*/ 322521 w 1880530"/>
                <a:gd name="connsiteY44" fmla="*/ 971570 h 1694229"/>
                <a:gd name="connsiteX45" fmla="*/ 407654 w 1880530"/>
                <a:gd name="connsiteY45" fmla="*/ 1025822 h 1694229"/>
                <a:gd name="connsiteX46" fmla="*/ 443431 w 1880530"/>
                <a:gd name="connsiteY46" fmla="*/ 1096915 h 1694229"/>
                <a:gd name="connsiteX47" fmla="*/ 422534 w 1880530"/>
                <a:gd name="connsiteY47" fmla="*/ 1166488 h 1694229"/>
                <a:gd name="connsiteX48" fmla="*/ 500581 w 1880530"/>
                <a:gd name="connsiteY48" fmla="*/ 1222951 h 1694229"/>
                <a:gd name="connsiteX49" fmla="*/ 572613 w 1880530"/>
                <a:gd name="connsiteY49" fmla="*/ 1255945 h 1694229"/>
                <a:gd name="connsiteX50" fmla="*/ 553444 w 1880530"/>
                <a:gd name="connsiteY50" fmla="*/ 1315648 h 1694229"/>
                <a:gd name="connsiteX51" fmla="*/ 643931 w 1880530"/>
                <a:gd name="connsiteY51" fmla="*/ 1468048 h 1694229"/>
                <a:gd name="connsiteX52" fmla="*/ 736741 w 1880530"/>
                <a:gd name="connsiteY52" fmla="*/ 1541202 h 1694229"/>
                <a:gd name="connsiteX53" fmla="*/ 786806 w 1880530"/>
                <a:gd name="connsiteY53" fmla="*/ 1491860 h 1694229"/>
                <a:gd name="connsiteX54" fmla="*/ 851396 w 1880530"/>
                <a:gd name="connsiteY54" fmla="*/ 1519257 h 1694229"/>
                <a:gd name="connsiteX55" fmla="*/ 905869 w 1880530"/>
                <a:gd name="connsiteY55" fmla="*/ 1487098 h 1694229"/>
                <a:gd name="connsiteX56" fmla="*/ 922716 w 1880530"/>
                <a:gd name="connsiteY56" fmla="*/ 1444922 h 1694229"/>
                <a:gd name="connsiteX57" fmla="*/ 986593 w 1880530"/>
                <a:gd name="connsiteY57" fmla="*/ 1531334 h 1694229"/>
                <a:gd name="connsiteX58" fmla="*/ 1031660 w 1880530"/>
                <a:gd name="connsiteY58" fmla="*/ 1602428 h 1694229"/>
                <a:gd name="connsiteX59" fmla="*/ 1101606 w 1880530"/>
                <a:gd name="connsiteY59" fmla="*/ 1693947 h 1694229"/>
                <a:gd name="connsiteX60" fmla="*/ 1132504 w 1880530"/>
                <a:gd name="connsiteY60" fmla="*/ 1630856 h 1694229"/>
                <a:gd name="connsiteX61" fmla="*/ 1163163 w 1880530"/>
                <a:gd name="connsiteY61" fmla="*/ 1624376 h 1694229"/>
                <a:gd name="connsiteX62" fmla="*/ 1206262 w 1880530"/>
                <a:gd name="connsiteY62" fmla="*/ 1653639 h 1694229"/>
                <a:gd name="connsiteX63" fmla="*/ 1239837 w 1880530"/>
                <a:gd name="connsiteY63" fmla="*/ 1612985 h 1694229"/>
                <a:gd name="connsiteX64" fmla="*/ 1258658 w 1880530"/>
                <a:gd name="connsiteY64" fmla="*/ 1617602 h 1694229"/>
                <a:gd name="connsiteX65" fmla="*/ 1292700 w 1880530"/>
                <a:gd name="connsiteY65" fmla="*/ 1684079 h 1694229"/>
                <a:gd name="connsiteX66" fmla="*/ 1349256 w 1880530"/>
                <a:gd name="connsiteY66" fmla="*/ 1660610 h 1694229"/>
                <a:gd name="connsiteX67" fmla="*/ 1401288 w 1880530"/>
                <a:gd name="connsiteY67" fmla="*/ 1604489 h 1694229"/>
                <a:gd name="connsiteX68" fmla="*/ 1452065 w 1880530"/>
                <a:gd name="connsiteY68" fmla="*/ 1587946 h 1694229"/>
                <a:gd name="connsiteX69" fmla="*/ 1469744 w 1880530"/>
                <a:gd name="connsiteY69" fmla="*/ 1643768 h 1694229"/>
                <a:gd name="connsiteX70" fmla="*/ 1539639 w 1880530"/>
                <a:gd name="connsiteY70" fmla="*/ 1618090 h 1694229"/>
                <a:gd name="connsiteX71" fmla="*/ 1570417 w 1880530"/>
                <a:gd name="connsiteY71" fmla="*/ 1531334 h 1694229"/>
                <a:gd name="connsiteX72" fmla="*/ 1651853 w 1880530"/>
                <a:gd name="connsiteY72" fmla="*/ 1441192 h 1694229"/>
                <a:gd name="connsiteX73" fmla="*/ 1696444 w 1880530"/>
                <a:gd name="connsiteY73" fmla="*/ 1410062 h 1694229"/>
                <a:gd name="connsiteX74" fmla="*/ 1724813 w 1880530"/>
                <a:gd name="connsiteY74" fmla="*/ 1413357 h 1694229"/>
                <a:gd name="connsiteX75" fmla="*/ 1802405 w 1880530"/>
                <a:gd name="connsiteY75" fmla="*/ 1402749 h 1694229"/>
                <a:gd name="connsiteX76" fmla="*/ 1797524 w 1880530"/>
                <a:gd name="connsiteY76" fmla="*/ 1456313 h 1694229"/>
                <a:gd name="connsiteX77" fmla="*/ 1855691 w 1880530"/>
                <a:gd name="connsiteY77" fmla="*/ 1479634 h 1694229"/>
                <a:gd name="connsiteX78" fmla="*/ 1857299 w 1880530"/>
                <a:gd name="connsiteY78" fmla="*/ 1457000 h 1694229"/>
                <a:gd name="connsiteX79" fmla="*/ 1856521 w 1880530"/>
                <a:gd name="connsiteY79" fmla="*/ 1396266 h 1694229"/>
                <a:gd name="connsiteX80" fmla="*/ 1878487 w 1880530"/>
                <a:gd name="connsiteY80" fmla="*/ 1326546 h 1694229"/>
                <a:gd name="connsiteX81" fmla="*/ 1797946 w 1880530"/>
                <a:gd name="connsiteY81" fmla="*/ 1305140 h 1694229"/>
                <a:gd name="connsiteX82" fmla="*/ 1747763 w 1880530"/>
                <a:gd name="connsiteY82" fmla="*/ 1264979 h 1694229"/>
                <a:gd name="connsiteX83" fmla="*/ 1737459 w 1880530"/>
                <a:gd name="connsiteY83" fmla="*/ 1176356 h 1694229"/>
                <a:gd name="connsiteX84" fmla="*/ 1704241 w 1880530"/>
                <a:gd name="connsiteY84" fmla="*/ 1038783 h 1694229"/>
                <a:gd name="connsiteX85" fmla="*/ 1627446 w 1880530"/>
                <a:gd name="connsiteY85" fmla="*/ 972257 h 1694229"/>
                <a:gd name="connsiteX86" fmla="*/ 1594228 w 1880530"/>
                <a:gd name="connsiteY86" fmla="*/ 917660 h 1694229"/>
                <a:gd name="connsiteX87" fmla="*/ 1544162 w 1880530"/>
                <a:gd name="connsiteY87" fmla="*/ 872587 h 1694229"/>
                <a:gd name="connsiteX88" fmla="*/ 1472251 w 1880530"/>
                <a:gd name="connsiteY88" fmla="*/ 845878 h 1694229"/>
                <a:gd name="connsiteX89" fmla="*/ 1449150 w 1880530"/>
                <a:gd name="connsiteY89" fmla="*/ 823245 h 1694229"/>
                <a:gd name="connsiteX90" fmla="*/ 1477013 w 1880530"/>
                <a:gd name="connsiteY90" fmla="*/ 784801 h 1694229"/>
                <a:gd name="connsiteX91" fmla="*/ 1458319 w 1880530"/>
                <a:gd name="connsiteY91" fmla="*/ 748910 h 1694229"/>
                <a:gd name="connsiteX92" fmla="*/ 1463081 w 1880530"/>
                <a:gd name="connsiteY92" fmla="*/ 725098 h 1694229"/>
                <a:gd name="connsiteX93" fmla="*/ 1488076 w 1880530"/>
                <a:gd name="connsiteY93" fmla="*/ 724035 h 1694229"/>
                <a:gd name="connsiteX94" fmla="*/ 1580416 w 1880530"/>
                <a:gd name="connsiteY94" fmla="*/ 740220 h 1694229"/>
                <a:gd name="connsiteX95" fmla="*/ 1615719 w 1880530"/>
                <a:gd name="connsiteY95" fmla="*/ 683758 h 1694229"/>
                <a:gd name="connsiteX96" fmla="*/ 1603753 w 1880530"/>
                <a:gd name="connsiteY96" fmla="*/ 553648 h 1694229"/>
                <a:gd name="connsiteX97" fmla="*/ 1620956 w 1880530"/>
                <a:gd name="connsiteY97" fmla="*/ 405322 h 1694229"/>
                <a:gd name="connsiteX0" fmla="*/ 1620956 w 1881147"/>
                <a:gd name="connsiteY0" fmla="*/ 405322 h 1694229"/>
                <a:gd name="connsiteX1" fmla="*/ 1548806 w 1881147"/>
                <a:gd name="connsiteY1" fmla="*/ 372673 h 1694229"/>
                <a:gd name="connsiteX2" fmla="*/ 1458557 w 1881147"/>
                <a:gd name="connsiteY2" fmla="*/ 348860 h 1694229"/>
                <a:gd name="connsiteX3" fmla="*/ 1405237 w 1881147"/>
                <a:gd name="connsiteY3" fmla="*/ 271776 h 1694229"/>
                <a:gd name="connsiteX4" fmla="*/ 1382136 w 1881147"/>
                <a:gd name="connsiteY4" fmla="*/ 169931 h 1694229"/>
                <a:gd name="connsiteX5" fmla="*/ 1346239 w 1881147"/>
                <a:gd name="connsiteY5" fmla="*/ 1869 h 1694229"/>
                <a:gd name="connsiteX6" fmla="*/ 1278870 w 1881147"/>
                <a:gd name="connsiteY6" fmla="*/ 43567 h 1694229"/>
                <a:gd name="connsiteX7" fmla="*/ 1273302 w 1881147"/>
                <a:gd name="connsiteY7" fmla="*/ 101090 h 1694229"/>
                <a:gd name="connsiteX8" fmla="*/ 1257397 w 1881147"/>
                <a:gd name="connsiteY8" fmla="*/ 152303 h 1694229"/>
                <a:gd name="connsiteX9" fmla="*/ 1237872 w 1881147"/>
                <a:gd name="connsiteY9" fmla="*/ 204316 h 1694229"/>
                <a:gd name="connsiteX10" fmla="*/ 1236143 w 1881147"/>
                <a:gd name="connsiteY10" fmla="*/ 273739 h 1694229"/>
                <a:gd name="connsiteX11" fmla="*/ 1163162 w 1881147"/>
                <a:gd name="connsiteY11" fmla="*/ 283903 h 1694229"/>
                <a:gd name="connsiteX12" fmla="*/ 1098809 w 1881147"/>
                <a:gd name="connsiteY12" fmla="*/ 285917 h 1694229"/>
                <a:gd name="connsiteX13" fmla="*/ 1051208 w 1881147"/>
                <a:gd name="connsiteY13" fmla="*/ 346183 h 1694229"/>
                <a:gd name="connsiteX14" fmla="*/ 996593 w 1881147"/>
                <a:gd name="connsiteY14" fmla="*/ 371690 h 1694229"/>
                <a:gd name="connsiteX15" fmla="*/ 943969 w 1881147"/>
                <a:gd name="connsiteY15" fmla="*/ 358385 h 1694229"/>
                <a:gd name="connsiteX16" fmla="*/ 837229 w 1881147"/>
                <a:gd name="connsiteY16" fmla="*/ 376257 h 1694229"/>
                <a:gd name="connsiteX17" fmla="*/ 814246 w 1881147"/>
                <a:gd name="connsiteY17" fmla="*/ 440035 h 1694229"/>
                <a:gd name="connsiteX18" fmla="*/ 797163 w 1881147"/>
                <a:gd name="connsiteY18" fmla="*/ 475926 h 1694229"/>
                <a:gd name="connsiteX19" fmla="*/ 715132 w 1881147"/>
                <a:gd name="connsiteY19" fmla="*/ 494632 h 1694229"/>
                <a:gd name="connsiteX20" fmla="*/ 697320 w 1881147"/>
                <a:gd name="connsiteY20" fmla="*/ 440647 h 1694229"/>
                <a:gd name="connsiteX21" fmla="*/ 653456 w 1881147"/>
                <a:gd name="connsiteY21" fmla="*/ 420298 h 1694229"/>
                <a:gd name="connsiteX22" fmla="*/ 518140 w 1881147"/>
                <a:gd name="connsiteY22" fmla="*/ 420641 h 1694229"/>
                <a:gd name="connsiteX23" fmla="*/ 434263 w 1881147"/>
                <a:gd name="connsiteY23" fmla="*/ 447350 h 1694229"/>
                <a:gd name="connsiteX24" fmla="*/ 401044 w 1881147"/>
                <a:gd name="connsiteY24" fmla="*/ 420298 h 1694229"/>
                <a:gd name="connsiteX25" fmla="*/ 381994 w 1881147"/>
                <a:gd name="connsiteY25" fmla="*/ 358385 h 1694229"/>
                <a:gd name="connsiteX26" fmla="*/ 315319 w 1881147"/>
                <a:gd name="connsiteY26" fmla="*/ 305998 h 1694229"/>
                <a:gd name="connsiteX27" fmla="*/ 270134 w 1881147"/>
                <a:gd name="connsiteY27" fmla="*/ 229110 h 1694229"/>
                <a:gd name="connsiteX28" fmla="*/ 146784 w 1881147"/>
                <a:gd name="connsiteY28" fmla="*/ 258373 h 1694229"/>
                <a:gd name="connsiteX29" fmla="*/ 127734 w 1881147"/>
                <a:gd name="connsiteY29" fmla="*/ 344785 h 1694229"/>
                <a:gd name="connsiteX30" fmla="*/ 145174 w 1881147"/>
                <a:gd name="connsiteY30" fmla="*/ 411312 h 1694229"/>
                <a:gd name="connsiteX31" fmla="*/ 117735 w 1881147"/>
                <a:gd name="connsiteY31" fmla="*/ 446172 h 1694229"/>
                <a:gd name="connsiteX32" fmla="*/ 65347 w 1881147"/>
                <a:gd name="connsiteY32" fmla="*/ 474059 h 1694229"/>
                <a:gd name="connsiteX33" fmla="*/ 37246 w 1881147"/>
                <a:gd name="connsiteY33" fmla="*/ 482063 h 1694229"/>
                <a:gd name="connsiteX34" fmla="*/ 15281 w 1881147"/>
                <a:gd name="connsiteY34" fmla="*/ 520310 h 1694229"/>
                <a:gd name="connsiteX35" fmla="*/ 1469 w 1881147"/>
                <a:gd name="connsiteY35" fmla="*/ 632745 h 1694229"/>
                <a:gd name="connsiteX36" fmla="*/ 51178 w 1881147"/>
                <a:gd name="connsiteY36" fmla="*/ 685967 h 1694229"/>
                <a:gd name="connsiteX37" fmla="*/ 108092 w 1881147"/>
                <a:gd name="connsiteY37" fmla="*/ 681547 h 1694229"/>
                <a:gd name="connsiteX38" fmla="*/ 93804 w 1881147"/>
                <a:gd name="connsiteY38" fmla="*/ 751806 h 1694229"/>
                <a:gd name="connsiteX39" fmla="*/ 148631 w 1881147"/>
                <a:gd name="connsiteY39" fmla="*/ 782248 h 1694229"/>
                <a:gd name="connsiteX40" fmla="*/ 217629 w 1881147"/>
                <a:gd name="connsiteY40" fmla="*/ 792460 h 1694229"/>
                <a:gd name="connsiteX41" fmla="*/ 252932 w 1881147"/>
                <a:gd name="connsiteY41" fmla="*/ 848431 h 1694229"/>
                <a:gd name="connsiteX42" fmla="*/ 252339 w 1881147"/>
                <a:gd name="connsiteY42" fmla="*/ 893503 h 1694229"/>
                <a:gd name="connsiteX43" fmla="*/ 276863 w 1881147"/>
                <a:gd name="connsiteY43" fmla="*/ 932978 h 1694229"/>
                <a:gd name="connsiteX44" fmla="*/ 322521 w 1881147"/>
                <a:gd name="connsiteY44" fmla="*/ 971570 h 1694229"/>
                <a:gd name="connsiteX45" fmla="*/ 407654 w 1881147"/>
                <a:gd name="connsiteY45" fmla="*/ 1025822 h 1694229"/>
                <a:gd name="connsiteX46" fmla="*/ 443431 w 1881147"/>
                <a:gd name="connsiteY46" fmla="*/ 1096915 h 1694229"/>
                <a:gd name="connsiteX47" fmla="*/ 422534 w 1881147"/>
                <a:gd name="connsiteY47" fmla="*/ 1166488 h 1694229"/>
                <a:gd name="connsiteX48" fmla="*/ 500581 w 1881147"/>
                <a:gd name="connsiteY48" fmla="*/ 1222951 h 1694229"/>
                <a:gd name="connsiteX49" fmla="*/ 572613 w 1881147"/>
                <a:gd name="connsiteY49" fmla="*/ 1255945 h 1694229"/>
                <a:gd name="connsiteX50" fmla="*/ 553444 w 1881147"/>
                <a:gd name="connsiteY50" fmla="*/ 1315648 h 1694229"/>
                <a:gd name="connsiteX51" fmla="*/ 643931 w 1881147"/>
                <a:gd name="connsiteY51" fmla="*/ 1468048 h 1694229"/>
                <a:gd name="connsiteX52" fmla="*/ 736741 w 1881147"/>
                <a:gd name="connsiteY52" fmla="*/ 1541202 h 1694229"/>
                <a:gd name="connsiteX53" fmla="*/ 786806 w 1881147"/>
                <a:gd name="connsiteY53" fmla="*/ 1491860 h 1694229"/>
                <a:gd name="connsiteX54" fmla="*/ 851396 w 1881147"/>
                <a:gd name="connsiteY54" fmla="*/ 1519257 h 1694229"/>
                <a:gd name="connsiteX55" fmla="*/ 905869 w 1881147"/>
                <a:gd name="connsiteY55" fmla="*/ 1487098 h 1694229"/>
                <a:gd name="connsiteX56" fmla="*/ 922716 w 1881147"/>
                <a:gd name="connsiteY56" fmla="*/ 1444922 h 1694229"/>
                <a:gd name="connsiteX57" fmla="*/ 986593 w 1881147"/>
                <a:gd name="connsiteY57" fmla="*/ 1531334 h 1694229"/>
                <a:gd name="connsiteX58" fmla="*/ 1031660 w 1881147"/>
                <a:gd name="connsiteY58" fmla="*/ 1602428 h 1694229"/>
                <a:gd name="connsiteX59" fmla="*/ 1101606 w 1881147"/>
                <a:gd name="connsiteY59" fmla="*/ 1693947 h 1694229"/>
                <a:gd name="connsiteX60" fmla="*/ 1132504 w 1881147"/>
                <a:gd name="connsiteY60" fmla="*/ 1630856 h 1694229"/>
                <a:gd name="connsiteX61" fmla="*/ 1163163 w 1881147"/>
                <a:gd name="connsiteY61" fmla="*/ 1624376 h 1694229"/>
                <a:gd name="connsiteX62" fmla="*/ 1206262 w 1881147"/>
                <a:gd name="connsiteY62" fmla="*/ 1653639 h 1694229"/>
                <a:gd name="connsiteX63" fmla="*/ 1239837 w 1881147"/>
                <a:gd name="connsiteY63" fmla="*/ 1612985 h 1694229"/>
                <a:gd name="connsiteX64" fmla="*/ 1258658 w 1881147"/>
                <a:gd name="connsiteY64" fmla="*/ 1617602 h 1694229"/>
                <a:gd name="connsiteX65" fmla="*/ 1292700 w 1881147"/>
                <a:gd name="connsiteY65" fmla="*/ 1684079 h 1694229"/>
                <a:gd name="connsiteX66" fmla="*/ 1349256 w 1881147"/>
                <a:gd name="connsiteY66" fmla="*/ 1660610 h 1694229"/>
                <a:gd name="connsiteX67" fmla="*/ 1401288 w 1881147"/>
                <a:gd name="connsiteY67" fmla="*/ 1604489 h 1694229"/>
                <a:gd name="connsiteX68" fmla="*/ 1452065 w 1881147"/>
                <a:gd name="connsiteY68" fmla="*/ 1587946 h 1694229"/>
                <a:gd name="connsiteX69" fmla="*/ 1469744 w 1881147"/>
                <a:gd name="connsiteY69" fmla="*/ 1643768 h 1694229"/>
                <a:gd name="connsiteX70" fmla="*/ 1539639 w 1881147"/>
                <a:gd name="connsiteY70" fmla="*/ 1618090 h 1694229"/>
                <a:gd name="connsiteX71" fmla="*/ 1570417 w 1881147"/>
                <a:gd name="connsiteY71" fmla="*/ 1531334 h 1694229"/>
                <a:gd name="connsiteX72" fmla="*/ 1651853 w 1881147"/>
                <a:gd name="connsiteY72" fmla="*/ 1441192 h 1694229"/>
                <a:gd name="connsiteX73" fmla="*/ 1696444 w 1881147"/>
                <a:gd name="connsiteY73" fmla="*/ 1410062 h 1694229"/>
                <a:gd name="connsiteX74" fmla="*/ 1724813 w 1881147"/>
                <a:gd name="connsiteY74" fmla="*/ 1413357 h 1694229"/>
                <a:gd name="connsiteX75" fmla="*/ 1802405 w 1881147"/>
                <a:gd name="connsiteY75" fmla="*/ 1402749 h 1694229"/>
                <a:gd name="connsiteX76" fmla="*/ 1797524 w 1881147"/>
                <a:gd name="connsiteY76" fmla="*/ 1456313 h 1694229"/>
                <a:gd name="connsiteX77" fmla="*/ 1855691 w 1881147"/>
                <a:gd name="connsiteY77" fmla="*/ 1479634 h 1694229"/>
                <a:gd name="connsiteX78" fmla="*/ 1857299 w 1881147"/>
                <a:gd name="connsiteY78" fmla="*/ 1457000 h 1694229"/>
                <a:gd name="connsiteX79" fmla="*/ 1861403 w 1881147"/>
                <a:gd name="connsiteY79" fmla="*/ 1401373 h 1694229"/>
                <a:gd name="connsiteX80" fmla="*/ 1878487 w 1881147"/>
                <a:gd name="connsiteY80" fmla="*/ 1326546 h 1694229"/>
                <a:gd name="connsiteX81" fmla="*/ 1797946 w 1881147"/>
                <a:gd name="connsiteY81" fmla="*/ 1305140 h 1694229"/>
                <a:gd name="connsiteX82" fmla="*/ 1747763 w 1881147"/>
                <a:gd name="connsiteY82" fmla="*/ 1264979 h 1694229"/>
                <a:gd name="connsiteX83" fmla="*/ 1737459 w 1881147"/>
                <a:gd name="connsiteY83" fmla="*/ 1176356 h 1694229"/>
                <a:gd name="connsiteX84" fmla="*/ 1704241 w 1881147"/>
                <a:gd name="connsiteY84" fmla="*/ 1038783 h 1694229"/>
                <a:gd name="connsiteX85" fmla="*/ 1627446 w 1881147"/>
                <a:gd name="connsiteY85" fmla="*/ 972257 h 1694229"/>
                <a:gd name="connsiteX86" fmla="*/ 1594228 w 1881147"/>
                <a:gd name="connsiteY86" fmla="*/ 917660 h 1694229"/>
                <a:gd name="connsiteX87" fmla="*/ 1544162 w 1881147"/>
                <a:gd name="connsiteY87" fmla="*/ 872587 h 1694229"/>
                <a:gd name="connsiteX88" fmla="*/ 1472251 w 1881147"/>
                <a:gd name="connsiteY88" fmla="*/ 845878 h 1694229"/>
                <a:gd name="connsiteX89" fmla="*/ 1449150 w 1881147"/>
                <a:gd name="connsiteY89" fmla="*/ 823245 h 1694229"/>
                <a:gd name="connsiteX90" fmla="*/ 1477013 w 1881147"/>
                <a:gd name="connsiteY90" fmla="*/ 784801 h 1694229"/>
                <a:gd name="connsiteX91" fmla="*/ 1458319 w 1881147"/>
                <a:gd name="connsiteY91" fmla="*/ 748910 h 1694229"/>
                <a:gd name="connsiteX92" fmla="*/ 1463081 w 1881147"/>
                <a:gd name="connsiteY92" fmla="*/ 725098 h 1694229"/>
                <a:gd name="connsiteX93" fmla="*/ 1488076 w 1881147"/>
                <a:gd name="connsiteY93" fmla="*/ 724035 h 1694229"/>
                <a:gd name="connsiteX94" fmla="*/ 1580416 w 1881147"/>
                <a:gd name="connsiteY94" fmla="*/ 740220 h 1694229"/>
                <a:gd name="connsiteX95" fmla="*/ 1615719 w 1881147"/>
                <a:gd name="connsiteY95" fmla="*/ 683758 h 1694229"/>
                <a:gd name="connsiteX96" fmla="*/ 1603753 w 1881147"/>
                <a:gd name="connsiteY96" fmla="*/ 553648 h 1694229"/>
                <a:gd name="connsiteX97" fmla="*/ 1620956 w 1881147"/>
                <a:gd name="connsiteY97" fmla="*/ 405322 h 1694229"/>
                <a:gd name="connsiteX0" fmla="*/ 1620956 w 1868187"/>
                <a:gd name="connsiteY0" fmla="*/ 405322 h 1694229"/>
                <a:gd name="connsiteX1" fmla="*/ 1548806 w 1868187"/>
                <a:gd name="connsiteY1" fmla="*/ 372673 h 1694229"/>
                <a:gd name="connsiteX2" fmla="*/ 1458557 w 1868187"/>
                <a:gd name="connsiteY2" fmla="*/ 348860 h 1694229"/>
                <a:gd name="connsiteX3" fmla="*/ 1405237 w 1868187"/>
                <a:gd name="connsiteY3" fmla="*/ 271776 h 1694229"/>
                <a:gd name="connsiteX4" fmla="*/ 1382136 w 1868187"/>
                <a:gd name="connsiteY4" fmla="*/ 169931 h 1694229"/>
                <a:gd name="connsiteX5" fmla="*/ 1346239 w 1868187"/>
                <a:gd name="connsiteY5" fmla="*/ 1869 h 1694229"/>
                <a:gd name="connsiteX6" fmla="*/ 1278870 w 1868187"/>
                <a:gd name="connsiteY6" fmla="*/ 43567 h 1694229"/>
                <a:gd name="connsiteX7" fmla="*/ 1273302 w 1868187"/>
                <a:gd name="connsiteY7" fmla="*/ 101090 h 1694229"/>
                <a:gd name="connsiteX8" fmla="*/ 1257397 w 1868187"/>
                <a:gd name="connsiteY8" fmla="*/ 152303 h 1694229"/>
                <a:gd name="connsiteX9" fmla="*/ 1237872 w 1868187"/>
                <a:gd name="connsiteY9" fmla="*/ 204316 h 1694229"/>
                <a:gd name="connsiteX10" fmla="*/ 1236143 w 1868187"/>
                <a:gd name="connsiteY10" fmla="*/ 273739 h 1694229"/>
                <a:gd name="connsiteX11" fmla="*/ 1163162 w 1868187"/>
                <a:gd name="connsiteY11" fmla="*/ 283903 h 1694229"/>
                <a:gd name="connsiteX12" fmla="*/ 1098809 w 1868187"/>
                <a:gd name="connsiteY12" fmla="*/ 285917 h 1694229"/>
                <a:gd name="connsiteX13" fmla="*/ 1051208 w 1868187"/>
                <a:gd name="connsiteY13" fmla="*/ 346183 h 1694229"/>
                <a:gd name="connsiteX14" fmla="*/ 996593 w 1868187"/>
                <a:gd name="connsiteY14" fmla="*/ 371690 h 1694229"/>
                <a:gd name="connsiteX15" fmla="*/ 943969 w 1868187"/>
                <a:gd name="connsiteY15" fmla="*/ 358385 h 1694229"/>
                <a:gd name="connsiteX16" fmla="*/ 837229 w 1868187"/>
                <a:gd name="connsiteY16" fmla="*/ 376257 h 1694229"/>
                <a:gd name="connsiteX17" fmla="*/ 814246 w 1868187"/>
                <a:gd name="connsiteY17" fmla="*/ 440035 h 1694229"/>
                <a:gd name="connsiteX18" fmla="*/ 797163 w 1868187"/>
                <a:gd name="connsiteY18" fmla="*/ 475926 h 1694229"/>
                <a:gd name="connsiteX19" fmla="*/ 715132 w 1868187"/>
                <a:gd name="connsiteY19" fmla="*/ 494632 h 1694229"/>
                <a:gd name="connsiteX20" fmla="*/ 697320 w 1868187"/>
                <a:gd name="connsiteY20" fmla="*/ 440647 h 1694229"/>
                <a:gd name="connsiteX21" fmla="*/ 653456 w 1868187"/>
                <a:gd name="connsiteY21" fmla="*/ 420298 h 1694229"/>
                <a:gd name="connsiteX22" fmla="*/ 518140 w 1868187"/>
                <a:gd name="connsiteY22" fmla="*/ 420641 h 1694229"/>
                <a:gd name="connsiteX23" fmla="*/ 434263 w 1868187"/>
                <a:gd name="connsiteY23" fmla="*/ 447350 h 1694229"/>
                <a:gd name="connsiteX24" fmla="*/ 401044 w 1868187"/>
                <a:gd name="connsiteY24" fmla="*/ 420298 h 1694229"/>
                <a:gd name="connsiteX25" fmla="*/ 381994 w 1868187"/>
                <a:gd name="connsiteY25" fmla="*/ 358385 h 1694229"/>
                <a:gd name="connsiteX26" fmla="*/ 315319 w 1868187"/>
                <a:gd name="connsiteY26" fmla="*/ 305998 h 1694229"/>
                <a:gd name="connsiteX27" fmla="*/ 270134 w 1868187"/>
                <a:gd name="connsiteY27" fmla="*/ 229110 h 1694229"/>
                <a:gd name="connsiteX28" fmla="*/ 146784 w 1868187"/>
                <a:gd name="connsiteY28" fmla="*/ 258373 h 1694229"/>
                <a:gd name="connsiteX29" fmla="*/ 127734 w 1868187"/>
                <a:gd name="connsiteY29" fmla="*/ 344785 h 1694229"/>
                <a:gd name="connsiteX30" fmla="*/ 145174 w 1868187"/>
                <a:gd name="connsiteY30" fmla="*/ 411312 h 1694229"/>
                <a:gd name="connsiteX31" fmla="*/ 117735 w 1868187"/>
                <a:gd name="connsiteY31" fmla="*/ 446172 h 1694229"/>
                <a:gd name="connsiteX32" fmla="*/ 65347 w 1868187"/>
                <a:gd name="connsiteY32" fmla="*/ 474059 h 1694229"/>
                <a:gd name="connsiteX33" fmla="*/ 37246 w 1868187"/>
                <a:gd name="connsiteY33" fmla="*/ 482063 h 1694229"/>
                <a:gd name="connsiteX34" fmla="*/ 15281 w 1868187"/>
                <a:gd name="connsiteY34" fmla="*/ 520310 h 1694229"/>
                <a:gd name="connsiteX35" fmla="*/ 1469 w 1868187"/>
                <a:gd name="connsiteY35" fmla="*/ 632745 h 1694229"/>
                <a:gd name="connsiteX36" fmla="*/ 51178 w 1868187"/>
                <a:gd name="connsiteY36" fmla="*/ 685967 h 1694229"/>
                <a:gd name="connsiteX37" fmla="*/ 108092 w 1868187"/>
                <a:gd name="connsiteY37" fmla="*/ 681547 h 1694229"/>
                <a:gd name="connsiteX38" fmla="*/ 93804 w 1868187"/>
                <a:gd name="connsiteY38" fmla="*/ 751806 h 1694229"/>
                <a:gd name="connsiteX39" fmla="*/ 148631 w 1868187"/>
                <a:gd name="connsiteY39" fmla="*/ 782248 h 1694229"/>
                <a:gd name="connsiteX40" fmla="*/ 217629 w 1868187"/>
                <a:gd name="connsiteY40" fmla="*/ 792460 h 1694229"/>
                <a:gd name="connsiteX41" fmla="*/ 252932 w 1868187"/>
                <a:gd name="connsiteY41" fmla="*/ 848431 h 1694229"/>
                <a:gd name="connsiteX42" fmla="*/ 252339 w 1868187"/>
                <a:gd name="connsiteY42" fmla="*/ 893503 h 1694229"/>
                <a:gd name="connsiteX43" fmla="*/ 276863 w 1868187"/>
                <a:gd name="connsiteY43" fmla="*/ 932978 h 1694229"/>
                <a:gd name="connsiteX44" fmla="*/ 322521 w 1868187"/>
                <a:gd name="connsiteY44" fmla="*/ 971570 h 1694229"/>
                <a:gd name="connsiteX45" fmla="*/ 407654 w 1868187"/>
                <a:gd name="connsiteY45" fmla="*/ 1025822 h 1694229"/>
                <a:gd name="connsiteX46" fmla="*/ 443431 w 1868187"/>
                <a:gd name="connsiteY46" fmla="*/ 1096915 h 1694229"/>
                <a:gd name="connsiteX47" fmla="*/ 422534 w 1868187"/>
                <a:gd name="connsiteY47" fmla="*/ 1166488 h 1694229"/>
                <a:gd name="connsiteX48" fmla="*/ 500581 w 1868187"/>
                <a:gd name="connsiteY48" fmla="*/ 1222951 h 1694229"/>
                <a:gd name="connsiteX49" fmla="*/ 572613 w 1868187"/>
                <a:gd name="connsiteY49" fmla="*/ 1255945 h 1694229"/>
                <a:gd name="connsiteX50" fmla="*/ 553444 w 1868187"/>
                <a:gd name="connsiteY50" fmla="*/ 1315648 h 1694229"/>
                <a:gd name="connsiteX51" fmla="*/ 643931 w 1868187"/>
                <a:gd name="connsiteY51" fmla="*/ 1468048 h 1694229"/>
                <a:gd name="connsiteX52" fmla="*/ 736741 w 1868187"/>
                <a:gd name="connsiteY52" fmla="*/ 1541202 h 1694229"/>
                <a:gd name="connsiteX53" fmla="*/ 786806 w 1868187"/>
                <a:gd name="connsiteY53" fmla="*/ 1491860 h 1694229"/>
                <a:gd name="connsiteX54" fmla="*/ 851396 w 1868187"/>
                <a:gd name="connsiteY54" fmla="*/ 1519257 h 1694229"/>
                <a:gd name="connsiteX55" fmla="*/ 905869 w 1868187"/>
                <a:gd name="connsiteY55" fmla="*/ 1487098 h 1694229"/>
                <a:gd name="connsiteX56" fmla="*/ 922716 w 1868187"/>
                <a:gd name="connsiteY56" fmla="*/ 1444922 h 1694229"/>
                <a:gd name="connsiteX57" fmla="*/ 986593 w 1868187"/>
                <a:gd name="connsiteY57" fmla="*/ 1531334 h 1694229"/>
                <a:gd name="connsiteX58" fmla="*/ 1031660 w 1868187"/>
                <a:gd name="connsiteY58" fmla="*/ 1602428 h 1694229"/>
                <a:gd name="connsiteX59" fmla="*/ 1101606 w 1868187"/>
                <a:gd name="connsiteY59" fmla="*/ 1693947 h 1694229"/>
                <a:gd name="connsiteX60" fmla="*/ 1132504 w 1868187"/>
                <a:gd name="connsiteY60" fmla="*/ 1630856 h 1694229"/>
                <a:gd name="connsiteX61" fmla="*/ 1163163 w 1868187"/>
                <a:gd name="connsiteY61" fmla="*/ 1624376 h 1694229"/>
                <a:gd name="connsiteX62" fmla="*/ 1206262 w 1868187"/>
                <a:gd name="connsiteY62" fmla="*/ 1653639 h 1694229"/>
                <a:gd name="connsiteX63" fmla="*/ 1239837 w 1868187"/>
                <a:gd name="connsiteY63" fmla="*/ 1612985 h 1694229"/>
                <a:gd name="connsiteX64" fmla="*/ 1258658 w 1868187"/>
                <a:gd name="connsiteY64" fmla="*/ 1617602 h 1694229"/>
                <a:gd name="connsiteX65" fmla="*/ 1292700 w 1868187"/>
                <a:gd name="connsiteY65" fmla="*/ 1684079 h 1694229"/>
                <a:gd name="connsiteX66" fmla="*/ 1349256 w 1868187"/>
                <a:gd name="connsiteY66" fmla="*/ 1660610 h 1694229"/>
                <a:gd name="connsiteX67" fmla="*/ 1401288 w 1868187"/>
                <a:gd name="connsiteY67" fmla="*/ 1604489 h 1694229"/>
                <a:gd name="connsiteX68" fmla="*/ 1452065 w 1868187"/>
                <a:gd name="connsiteY68" fmla="*/ 1587946 h 1694229"/>
                <a:gd name="connsiteX69" fmla="*/ 1469744 w 1868187"/>
                <a:gd name="connsiteY69" fmla="*/ 1643768 h 1694229"/>
                <a:gd name="connsiteX70" fmla="*/ 1539639 w 1868187"/>
                <a:gd name="connsiteY70" fmla="*/ 1618090 h 1694229"/>
                <a:gd name="connsiteX71" fmla="*/ 1570417 w 1868187"/>
                <a:gd name="connsiteY71" fmla="*/ 1531334 h 1694229"/>
                <a:gd name="connsiteX72" fmla="*/ 1651853 w 1868187"/>
                <a:gd name="connsiteY72" fmla="*/ 1441192 h 1694229"/>
                <a:gd name="connsiteX73" fmla="*/ 1696444 w 1868187"/>
                <a:gd name="connsiteY73" fmla="*/ 1410062 h 1694229"/>
                <a:gd name="connsiteX74" fmla="*/ 1724813 w 1868187"/>
                <a:gd name="connsiteY74" fmla="*/ 1413357 h 1694229"/>
                <a:gd name="connsiteX75" fmla="*/ 1802405 w 1868187"/>
                <a:gd name="connsiteY75" fmla="*/ 1402749 h 1694229"/>
                <a:gd name="connsiteX76" fmla="*/ 1797524 w 1868187"/>
                <a:gd name="connsiteY76" fmla="*/ 1456313 h 1694229"/>
                <a:gd name="connsiteX77" fmla="*/ 1855691 w 1868187"/>
                <a:gd name="connsiteY77" fmla="*/ 1479634 h 1694229"/>
                <a:gd name="connsiteX78" fmla="*/ 1857299 w 1868187"/>
                <a:gd name="connsiteY78" fmla="*/ 1457000 h 1694229"/>
                <a:gd name="connsiteX79" fmla="*/ 1861403 w 1868187"/>
                <a:gd name="connsiteY79" fmla="*/ 1401373 h 1694229"/>
                <a:gd name="connsiteX80" fmla="*/ 1863844 w 1868187"/>
                <a:gd name="connsiteY80" fmla="*/ 1326546 h 1694229"/>
                <a:gd name="connsiteX81" fmla="*/ 1797946 w 1868187"/>
                <a:gd name="connsiteY81" fmla="*/ 1305140 h 1694229"/>
                <a:gd name="connsiteX82" fmla="*/ 1747763 w 1868187"/>
                <a:gd name="connsiteY82" fmla="*/ 1264979 h 1694229"/>
                <a:gd name="connsiteX83" fmla="*/ 1737459 w 1868187"/>
                <a:gd name="connsiteY83" fmla="*/ 1176356 h 1694229"/>
                <a:gd name="connsiteX84" fmla="*/ 1704241 w 1868187"/>
                <a:gd name="connsiteY84" fmla="*/ 1038783 h 1694229"/>
                <a:gd name="connsiteX85" fmla="*/ 1627446 w 1868187"/>
                <a:gd name="connsiteY85" fmla="*/ 972257 h 1694229"/>
                <a:gd name="connsiteX86" fmla="*/ 1594228 w 1868187"/>
                <a:gd name="connsiteY86" fmla="*/ 917660 h 1694229"/>
                <a:gd name="connsiteX87" fmla="*/ 1544162 w 1868187"/>
                <a:gd name="connsiteY87" fmla="*/ 872587 h 1694229"/>
                <a:gd name="connsiteX88" fmla="*/ 1472251 w 1868187"/>
                <a:gd name="connsiteY88" fmla="*/ 845878 h 1694229"/>
                <a:gd name="connsiteX89" fmla="*/ 1449150 w 1868187"/>
                <a:gd name="connsiteY89" fmla="*/ 823245 h 1694229"/>
                <a:gd name="connsiteX90" fmla="*/ 1477013 w 1868187"/>
                <a:gd name="connsiteY90" fmla="*/ 784801 h 1694229"/>
                <a:gd name="connsiteX91" fmla="*/ 1458319 w 1868187"/>
                <a:gd name="connsiteY91" fmla="*/ 748910 h 1694229"/>
                <a:gd name="connsiteX92" fmla="*/ 1463081 w 1868187"/>
                <a:gd name="connsiteY92" fmla="*/ 725098 h 1694229"/>
                <a:gd name="connsiteX93" fmla="*/ 1488076 w 1868187"/>
                <a:gd name="connsiteY93" fmla="*/ 724035 h 1694229"/>
                <a:gd name="connsiteX94" fmla="*/ 1580416 w 1868187"/>
                <a:gd name="connsiteY94" fmla="*/ 740220 h 1694229"/>
                <a:gd name="connsiteX95" fmla="*/ 1615719 w 1868187"/>
                <a:gd name="connsiteY95" fmla="*/ 683758 h 1694229"/>
                <a:gd name="connsiteX96" fmla="*/ 1603753 w 1868187"/>
                <a:gd name="connsiteY96" fmla="*/ 553648 h 1694229"/>
                <a:gd name="connsiteX97" fmla="*/ 1620956 w 1868187"/>
                <a:gd name="connsiteY97" fmla="*/ 405322 h 1694229"/>
                <a:gd name="connsiteX0" fmla="*/ 1620956 w 1872005"/>
                <a:gd name="connsiteY0" fmla="*/ 405322 h 1694229"/>
                <a:gd name="connsiteX1" fmla="*/ 1548806 w 1872005"/>
                <a:gd name="connsiteY1" fmla="*/ 372673 h 1694229"/>
                <a:gd name="connsiteX2" fmla="*/ 1458557 w 1872005"/>
                <a:gd name="connsiteY2" fmla="*/ 348860 h 1694229"/>
                <a:gd name="connsiteX3" fmla="*/ 1405237 w 1872005"/>
                <a:gd name="connsiteY3" fmla="*/ 271776 h 1694229"/>
                <a:gd name="connsiteX4" fmla="*/ 1382136 w 1872005"/>
                <a:gd name="connsiteY4" fmla="*/ 169931 h 1694229"/>
                <a:gd name="connsiteX5" fmla="*/ 1346239 w 1872005"/>
                <a:gd name="connsiteY5" fmla="*/ 1869 h 1694229"/>
                <a:gd name="connsiteX6" fmla="*/ 1278870 w 1872005"/>
                <a:gd name="connsiteY6" fmla="*/ 43567 h 1694229"/>
                <a:gd name="connsiteX7" fmla="*/ 1273302 w 1872005"/>
                <a:gd name="connsiteY7" fmla="*/ 101090 h 1694229"/>
                <a:gd name="connsiteX8" fmla="*/ 1257397 w 1872005"/>
                <a:gd name="connsiteY8" fmla="*/ 152303 h 1694229"/>
                <a:gd name="connsiteX9" fmla="*/ 1237872 w 1872005"/>
                <a:gd name="connsiteY9" fmla="*/ 204316 h 1694229"/>
                <a:gd name="connsiteX10" fmla="*/ 1236143 w 1872005"/>
                <a:gd name="connsiteY10" fmla="*/ 273739 h 1694229"/>
                <a:gd name="connsiteX11" fmla="*/ 1163162 w 1872005"/>
                <a:gd name="connsiteY11" fmla="*/ 283903 h 1694229"/>
                <a:gd name="connsiteX12" fmla="*/ 1098809 w 1872005"/>
                <a:gd name="connsiteY12" fmla="*/ 285917 h 1694229"/>
                <a:gd name="connsiteX13" fmla="*/ 1051208 w 1872005"/>
                <a:gd name="connsiteY13" fmla="*/ 346183 h 1694229"/>
                <a:gd name="connsiteX14" fmla="*/ 996593 w 1872005"/>
                <a:gd name="connsiteY14" fmla="*/ 371690 h 1694229"/>
                <a:gd name="connsiteX15" fmla="*/ 943969 w 1872005"/>
                <a:gd name="connsiteY15" fmla="*/ 358385 h 1694229"/>
                <a:gd name="connsiteX16" fmla="*/ 837229 w 1872005"/>
                <a:gd name="connsiteY16" fmla="*/ 376257 h 1694229"/>
                <a:gd name="connsiteX17" fmla="*/ 814246 w 1872005"/>
                <a:gd name="connsiteY17" fmla="*/ 440035 h 1694229"/>
                <a:gd name="connsiteX18" fmla="*/ 797163 w 1872005"/>
                <a:gd name="connsiteY18" fmla="*/ 475926 h 1694229"/>
                <a:gd name="connsiteX19" fmla="*/ 715132 w 1872005"/>
                <a:gd name="connsiteY19" fmla="*/ 494632 h 1694229"/>
                <a:gd name="connsiteX20" fmla="*/ 697320 w 1872005"/>
                <a:gd name="connsiteY20" fmla="*/ 440647 h 1694229"/>
                <a:gd name="connsiteX21" fmla="*/ 653456 w 1872005"/>
                <a:gd name="connsiteY21" fmla="*/ 420298 h 1694229"/>
                <a:gd name="connsiteX22" fmla="*/ 518140 w 1872005"/>
                <a:gd name="connsiteY22" fmla="*/ 420641 h 1694229"/>
                <a:gd name="connsiteX23" fmla="*/ 434263 w 1872005"/>
                <a:gd name="connsiteY23" fmla="*/ 447350 h 1694229"/>
                <a:gd name="connsiteX24" fmla="*/ 401044 w 1872005"/>
                <a:gd name="connsiteY24" fmla="*/ 420298 h 1694229"/>
                <a:gd name="connsiteX25" fmla="*/ 381994 w 1872005"/>
                <a:gd name="connsiteY25" fmla="*/ 358385 h 1694229"/>
                <a:gd name="connsiteX26" fmla="*/ 315319 w 1872005"/>
                <a:gd name="connsiteY26" fmla="*/ 305998 h 1694229"/>
                <a:gd name="connsiteX27" fmla="*/ 270134 w 1872005"/>
                <a:gd name="connsiteY27" fmla="*/ 229110 h 1694229"/>
                <a:gd name="connsiteX28" fmla="*/ 146784 w 1872005"/>
                <a:gd name="connsiteY28" fmla="*/ 258373 h 1694229"/>
                <a:gd name="connsiteX29" fmla="*/ 127734 w 1872005"/>
                <a:gd name="connsiteY29" fmla="*/ 344785 h 1694229"/>
                <a:gd name="connsiteX30" fmla="*/ 145174 w 1872005"/>
                <a:gd name="connsiteY30" fmla="*/ 411312 h 1694229"/>
                <a:gd name="connsiteX31" fmla="*/ 117735 w 1872005"/>
                <a:gd name="connsiteY31" fmla="*/ 446172 h 1694229"/>
                <a:gd name="connsiteX32" fmla="*/ 65347 w 1872005"/>
                <a:gd name="connsiteY32" fmla="*/ 474059 h 1694229"/>
                <a:gd name="connsiteX33" fmla="*/ 37246 w 1872005"/>
                <a:gd name="connsiteY33" fmla="*/ 482063 h 1694229"/>
                <a:gd name="connsiteX34" fmla="*/ 15281 w 1872005"/>
                <a:gd name="connsiteY34" fmla="*/ 520310 h 1694229"/>
                <a:gd name="connsiteX35" fmla="*/ 1469 w 1872005"/>
                <a:gd name="connsiteY35" fmla="*/ 632745 h 1694229"/>
                <a:gd name="connsiteX36" fmla="*/ 51178 w 1872005"/>
                <a:gd name="connsiteY36" fmla="*/ 685967 h 1694229"/>
                <a:gd name="connsiteX37" fmla="*/ 108092 w 1872005"/>
                <a:gd name="connsiteY37" fmla="*/ 681547 h 1694229"/>
                <a:gd name="connsiteX38" fmla="*/ 93804 w 1872005"/>
                <a:gd name="connsiteY38" fmla="*/ 751806 h 1694229"/>
                <a:gd name="connsiteX39" fmla="*/ 148631 w 1872005"/>
                <a:gd name="connsiteY39" fmla="*/ 782248 h 1694229"/>
                <a:gd name="connsiteX40" fmla="*/ 217629 w 1872005"/>
                <a:gd name="connsiteY40" fmla="*/ 792460 h 1694229"/>
                <a:gd name="connsiteX41" fmla="*/ 252932 w 1872005"/>
                <a:gd name="connsiteY41" fmla="*/ 848431 h 1694229"/>
                <a:gd name="connsiteX42" fmla="*/ 252339 w 1872005"/>
                <a:gd name="connsiteY42" fmla="*/ 893503 h 1694229"/>
                <a:gd name="connsiteX43" fmla="*/ 276863 w 1872005"/>
                <a:gd name="connsiteY43" fmla="*/ 932978 h 1694229"/>
                <a:gd name="connsiteX44" fmla="*/ 322521 w 1872005"/>
                <a:gd name="connsiteY44" fmla="*/ 971570 h 1694229"/>
                <a:gd name="connsiteX45" fmla="*/ 407654 w 1872005"/>
                <a:gd name="connsiteY45" fmla="*/ 1025822 h 1694229"/>
                <a:gd name="connsiteX46" fmla="*/ 443431 w 1872005"/>
                <a:gd name="connsiteY46" fmla="*/ 1096915 h 1694229"/>
                <a:gd name="connsiteX47" fmla="*/ 422534 w 1872005"/>
                <a:gd name="connsiteY47" fmla="*/ 1166488 h 1694229"/>
                <a:gd name="connsiteX48" fmla="*/ 500581 w 1872005"/>
                <a:gd name="connsiteY48" fmla="*/ 1222951 h 1694229"/>
                <a:gd name="connsiteX49" fmla="*/ 572613 w 1872005"/>
                <a:gd name="connsiteY49" fmla="*/ 1255945 h 1694229"/>
                <a:gd name="connsiteX50" fmla="*/ 553444 w 1872005"/>
                <a:gd name="connsiteY50" fmla="*/ 1315648 h 1694229"/>
                <a:gd name="connsiteX51" fmla="*/ 643931 w 1872005"/>
                <a:gd name="connsiteY51" fmla="*/ 1468048 h 1694229"/>
                <a:gd name="connsiteX52" fmla="*/ 736741 w 1872005"/>
                <a:gd name="connsiteY52" fmla="*/ 1541202 h 1694229"/>
                <a:gd name="connsiteX53" fmla="*/ 786806 w 1872005"/>
                <a:gd name="connsiteY53" fmla="*/ 1491860 h 1694229"/>
                <a:gd name="connsiteX54" fmla="*/ 851396 w 1872005"/>
                <a:gd name="connsiteY54" fmla="*/ 1519257 h 1694229"/>
                <a:gd name="connsiteX55" fmla="*/ 905869 w 1872005"/>
                <a:gd name="connsiteY55" fmla="*/ 1487098 h 1694229"/>
                <a:gd name="connsiteX56" fmla="*/ 922716 w 1872005"/>
                <a:gd name="connsiteY56" fmla="*/ 1444922 h 1694229"/>
                <a:gd name="connsiteX57" fmla="*/ 986593 w 1872005"/>
                <a:gd name="connsiteY57" fmla="*/ 1531334 h 1694229"/>
                <a:gd name="connsiteX58" fmla="*/ 1031660 w 1872005"/>
                <a:gd name="connsiteY58" fmla="*/ 1602428 h 1694229"/>
                <a:gd name="connsiteX59" fmla="*/ 1101606 w 1872005"/>
                <a:gd name="connsiteY59" fmla="*/ 1693947 h 1694229"/>
                <a:gd name="connsiteX60" fmla="*/ 1132504 w 1872005"/>
                <a:gd name="connsiteY60" fmla="*/ 1630856 h 1694229"/>
                <a:gd name="connsiteX61" fmla="*/ 1163163 w 1872005"/>
                <a:gd name="connsiteY61" fmla="*/ 1624376 h 1694229"/>
                <a:gd name="connsiteX62" fmla="*/ 1206262 w 1872005"/>
                <a:gd name="connsiteY62" fmla="*/ 1653639 h 1694229"/>
                <a:gd name="connsiteX63" fmla="*/ 1239837 w 1872005"/>
                <a:gd name="connsiteY63" fmla="*/ 1612985 h 1694229"/>
                <a:gd name="connsiteX64" fmla="*/ 1258658 w 1872005"/>
                <a:gd name="connsiteY64" fmla="*/ 1617602 h 1694229"/>
                <a:gd name="connsiteX65" fmla="*/ 1292700 w 1872005"/>
                <a:gd name="connsiteY65" fmla="*/ 1684079 h 1694229"/>
                <a:gd name="connsiteX66" fmla="*/ 1349256 w 1872005"/>
                <a:gd name="connsiteY66" fmla="*/ 1660610 h 1694229"/>
                <a:gd name="connsiteX67" fmla="*/ 1401288 w 1872005"/>
                <a:gd name="connsiteY67" fmla="*/ 1604489 h 1694229"/>
                <a:gd name="connsiteX68" fmla="*/ 1452065 w 1872005"/>
                <a:gd name="connsiteY68" fmla="*/ 1587946 h 1694229"/>
                <a:gd name="connsiteX69" fmla="*/ 1469744 w 1872005"/>
                <a:gd name="connsiteY69" fmla="*/ 1643768 h 1694229"/>
                <a:gd name="connsiteX70" fmla="*/ 1539639 w 1872005"/>
                <a:gd name="connsiteY70" fmla="*/ 1618090 h 1694229"/>
                <a:gd name="connsiteX71" fmla="*/ 1570417 w 1872005"/>
                <a:gd name="connsiteY71" fmla="*/ 1531334 h 1694229"/>
                <a:gd name="connsiteX72" fmla="*/ 1651853 w 1872005"/>
                <a:gd name="connsiteY72" fmla="*/ 1441192 h 1694229"/>
                <a:gd name="connsiteX73" fmla="*/ 1696444 w 1872005"/>
                <a:gd name="connsiteY73" fmla="*/ 1410062 h 1694229"/>
                <a:gd name="connsiteX74" fmla="*/ 1724813 w 1872005"/>
                <a:gd name="connsiteY74" fmla="*/ 1413357 h 1694229"/>
                <a:gd name="connsiteX75" fmla="*/ 1802405 w 1872005"/>
                <a:gd name="connsiteY75" fmla="*/ 1402749 h 1694229"/>
                <a:gd name="connsiteX76" fmla="*/ 1797524 w 1872005"/>
                <a:gd name="connsiteY76" fmla="*/ 1456313 h 1694229"/>
                <a:gd name="connsiteX77" fmla="*/ 1855691 w 1872005"/>
                <a:gd name="connsiteY77" fmla="*/ 1479634 h 1694229"/>
                <a:gd name="connsiteX78" fmla="*/ 1871943 w 1872005"/>
                <a:gd name="connsiteY78" fmla="*/ 1454448 h 1694229"/>
                <a:gd name="connsiteX79" fmla="*/ 1861403 w 1872005"/>
                <a:gd name="connsiteY79" fmla="*/ 1401373 h 1694229"/>
                <a:gd name="connsiteX80" fmla="*/ 1863844 w 1872005"/>
                <a:gd name="connsiteY80" fmla="*/ 1326546 h 1694229"/>
                <a:gd name="connsiteX81" fmla="*/ 1797946 w 1872005"/>
                <a:gd name="connsiteY81" fmla="*/ 1305140 h 1694229"/>
                <a:gd name="connsiteX82" fmla="*/ 1747763 w 1872005"/>
                <a:gd name="connsiteY82" fmla="*/ 1264979 h 1694229"/>
                <a:gd name="connsiteX83" fmla="*/ 1737459 w 1872005"/>
                <a:gd name="connsiteY83" fmla="*/ 1176356 h 1694229"/>
                <a:gd name="connsiteX84" fmla="*/ 1704241 w 1872005"/>
                <a:gd name="connsiteY84" fmla="*/ 1038783 h 1694229"/>
                <a:gd name="connsiteX85" fmla="*/ 1627446 w 1872005"/>
                <a:gd name="connsiteY85" fmla="*/ 972257 h 1694229"/>
                <a:gd name="connsiteX86" fmla="*/ 1594228 w 1872005"/>
                <a:gd name="connsiteY86" fmla="*/ 917660 h 1694229"/>
                <a:gd name="connsiteX87" fmla="*/ 1544162 w 1872005"/>
                <a:gd name="connsiteY87" fmla="*/ 872587 h 1694229"/>
                <a:gd name="connsiteX88" fmla="*/ 1472251 w 1872005"/>
                <a:gd name="connsiteY88" fmla="*/ 845878 h 1694229"/>
                <a:gd name="connsiteX89" fmla="*/ 1449150 w 1872005"/>
                <a:gd name="connsiteY89" fmla="*/ 823245 h 1694229"/>
                <a:gd name="connsiteX90" fmla="*/ 1477013 w 1872005"/>
                <a:gd name="connsiteY90" fmla="*/ 784801 h 1694229"/>
                <a:gd name="connsiteX91" fmla="*/ 1458319 w 1872005"/>
                <a:gd name="connsiteY91" fmla="*/ 748910 h 1694229"/>
                <a:gd name="connsiteX92" fmla="*/ 1463081 w 1872005"/>
                <a:gd name="connsiteY92" fmla="*/ 725098 h 1694229"/>
                <a:gd name="connsiteX93" fmla="*/ 1488076 w 1872005"/>
                <a:gd name="connsiteY93" fmla="*/ 724035 h 1694229"/>
                <a:gd name="connsiteX94" fmla="*/ 1580416 w 1872005"/>
                <a:gd name="connsiteY94" fmla="*/ 740220 h 1694229"/>
                <a:gd name="connsiteX95" fmla="*/ 1615719 w 1872005"/>
                <a:gd name="connsiteY95" fmla="*/ 683758 h 1694229"/>
                <a:gd name="connsiteX96" fmla="*/ 1603753 w 1872005"/>
                <a:gd name="connsiteY96" fmla="*/ 553648 h 1694229"/>
                <a:gd name="connsiteX97" fmla="*/ 1620956 w 1872005"/>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02405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8788"/>
                <a:gd name="connsiteY0" fmla="*/ 405322 h 1694229"/>
                <a:gd name="connsiteX1" fmla="*/ 1548806 w 1888788"/>
                <a:gd name="connsiteY1" fmla="*/ 372673 h 1694229"/>
                <a:gd name="connsiteX2" fmla="*/ 1458557 w 1888788"/>
                <a:gd name="connsiteY2" fmla="*/ 348860 h 1694229"/>
                <a:gd name="connsiteX3" fmla="*/ 1405237 w 1888788"/>
                <a:gd name="connsiteY3" fmla="*/ 271776 h 1694229"/>
                <a:gd name="connsiteX4" fmla="*/ 1382136 w 1888788"/>
                <a:gd name="connsiteY4" fmla="*/ 169931 h 1694229"/>
                <a:gd name="connsiteX5" fmla="*/ 1346239 w 1888788"/>
                <a:gd name="connsiteY5" fmla="*/ 1869 h 1694229"/>
                <a:gd name="connsiteX6" fmla="*/ 1278870 w 1888788"/>
                <a:gd name="connsiteY6" fmla="*/ 43567 h 1694229"/>
                <a:gd name="connsiteX7" fmla="*/ 1273302 w 1888788"/>
                <a:gd name="connsiteY7" fmla="*/ 101090 h 1694229"/>
                <a:gd name="connsiteX8" fmla="*/ 1257397 w 1888788"/>
                <a:gd name="connsiteY8" fmla="*/ 152303 h 1694229"/>
                <a:gd name="connsiteX9" fmla="*/ 1237872 w 1888788"/>
                <a:gd name="connsiteY9" fmla="*/ 204316 h 1694229"/>
                <a:gd name="connsiteX10" fmla="*/ 1236143 w 1888788"/>
                <a:gd name="connsiteY10" fmla="*/ 273739 h 1694229"/>
                <a:gd name="connsiteX11" fmla="*/ 1163162 w 1888788"/>
                <a:gd name="connsiteY11" fmla="*/ 283903 h 1694229"/>
                <a:gd name="connsiteX12" fmla="*/ 1098809 w 1888788"/>
                <a:gd name="connsiteY12" fmla="*/ 285917 h 1694229"/>
                <a:gd name="connsiteX13" fmla="*/ 1051208 w 1888788"/>
                <a:gd name="connsiteY13" fmla="*/ 346183 h 1694229"/>
                <a:gd name="connsiteX14" fmla="*/ 996593 w 1888788"/>
                <a:gd name="connsiteY14" fmla="*/ 371690 h 1694229"/>
                <a:gd name="connsiteX15" fmla="*/ 943969 w 1888788"/>
                <a:gd name="connsiteY15" fmla="*/ 358385 h 1694229"/>
                <a:gd name="connsiteX16" fmla="*/ 837229 w 1888788"/>
                <a:gd name="connsiteY16" fmla="*/ 376257 h 1694229"/>
                <a:gd name="connsiteX17" fmla="*/ 814246 w 1888788"/>
                <a:gd name="connsiteY17" fmla="*/ 440035 h 1694229"/>
                <a:gd name="connsiteX18" fmla="*/ 797163 w 1888788"/>
                <a:gd name="connsiteY18" fmla="*/ 475926 h 1694229"/>
                <a:gd name="connsiteX19" fmla="*/ 715132 w 1888788"/>
                <a:gd name="connsiteY19" fmla="*/ 494632 h 1694229"/>
                <a:gd name="connsiteX20" fmla="*/ 697320 w 1888788"/>
                <a:gd name="connsiteY20" fmla="*/ 440647 h 1694229"/>
                <a:gd name="connsiteX21" fmla="*/ 653456 w 1888788"/>
                <a:gd name="connsiteY21" fmla="*/ 420298 h 1694229"/>
                <a:gd name="connsiteX22" fmla="*/ 518140 w 1888788"/>
                <a:gd name="connsiteY22" fmla="*/ 420641 h 1694229"/>
                <a:gd name="connsiteX23" fmla="*/ 434263 w 1888788"/>
                <a:gd name="connsiteY23" fmla="*/ 447350 h 1694229"/>
                <a:gd name="connsiteX24" fmla="*/ 401044 w 1888788"/>
                <a:gd name="connsiteY24" fmla="*/ 420298 h 1694229"/>
                <a:gd name="connsiteX25" fmla="*/ 381994 w 1888788"/>
                <a:gd name="connsiteY25" fmla="*/ 358385 h 1694229"/>
                <a:gd name="connsiteX26" fmla="*/ 315319 w 1888788"/>
                <a:gd name="connsiteY26" fmla="*/ 305998 h 1694229"/>
                <a:gd name="connsiteX27" fmla="*/ 270134 w 1888788"/>
                <a:gd name="connsiteY27" fmla="*/ 229110 h 1694229"/>
                <a:gd name="connsiteX28" fmla="*/ 146784 w 1888788"/>
                <a:gd name="connsiteY28" fmla="*/ 258373 h 1694229"/>
                <a:gd name="connsiteX29" fmla="*/ 127734 w 1888788"/>
                <a:gd name="connsiteY29" fmla="*/ 344785 h 1694229"/>
                <a:gd name="connsiteX30" fmla="*/ 145174 w 1888788"/>
                <a:gd name="connsiteY30" fmla="*/ 411312 h 1694229"/>
                <a:gd name="connsiteX31" fmla="*/ 117735 w 1888788"/>
                <a:gd name="connsiteY31" fmla="*/ 446172 h 1694229"/>
                <a:gd name="connsiteX32" fmla="*/ 65347 w 1888788"/>
                <a:gd name="connsiteY32" fmla="*/ 474059 h 1694229"/>
                <a:gd name="connsiteX33" fmla="*/ 37246 w 1888788"/>
                <a:gd name="connsiteY33" fmla="*/ 482063 h 1694229"/>
                <a:gd name="connsiteX34" fmla="*/ 15281 w 1888788"/>
                <a:gd name="connsiteY34" fmla="*/ 520310 h 1694229"/>
                <a:gd name="connsiteX35" fmla="*/ 1469 w 1888788"/>
                <a:gd name="connsiteY35" fmla="*/ 632745 h 1694229"/>
                <a:gd name="connsiteX36" fmla="*/ 51178 w 1888788"/>
                <a:gd name="connsiteY36" fmla="*/ 685967 h 1694229"/>
                <a:gd name="connsiteX37" fmla="*/ 108092 w 1888788"/>
                <a:gd name="connsiteY37" fmla="*/ 681547 h 1694229"/>
                <a:gd name="connsiteX38" fmla="*/ 93804 w 1888788"/>
                <a:gd name="connsiteY38" fmla="*/ 751806 h 1694229"/>
                <a:gd name="connsiteX39" fmla="*/ 148631 w 1888788"/>
                <a:gd name="connsiteY39" fmla="*/ 782248 h 1694229"/>
                <a:gd name="connsiteX40" fmla="*/ 217629 w 1888788"/>
                <a:gd name="connsiteY40" fmla="*/ 792460 h 1694229"/>
                <a:gd name="connsiteX41" fmla="*/ 252932 w 1888788"/>
                <a:gd name="connsiteY41" fmla="*/ 848431 h 1694229"/>
                <a:gd name="connsiteX42" fmla="*/ 252339 w 1888788"/>
                <a:gd name="connsiteY42" fmla="*/ 893503 h 1694229"/>
                <a:gd name="connsiteX43" fmla="*/ 276863 w 1888788"/>
                <a:gd name="connsiteY43" fmla="*/ 932978 h 1694229"/>
                <a:gd name="connsiteX44" fmla="*/ 322521 w 1888788"/>
                <a:gd name="connsiteY44" fmla="*/ 971570 h 1694229"/>
                <a:gd name="connsiteX45" fmla="*/ 407654 w 1888788"/>
                <a:gd name="connsiteY45" fmla="*/ 1025822 h 1694229"/>
                <a:gd name="connsiteX46" fmla="*/ 443431 w 1888788"/>
                <a:gd name="connsiteY46" fmla="*/ 1096915 h 1694229"/>
                <a:gd name="connsiteX47" fmla="*/ 422534 w 1888788"/>
                <a:gd name="connsiteY47" fmla="*/ 1166488 h 1694229"/>
                <a:gd name="connsiteX48" fmla="*/ 500581 w 1888788"/>
                <a:gd name="connsiteY48" fmla="*/ 1222951 h 1694229"/>
                <a:gd name="connsiteX49" fmla="*/ 572613 w 1888788"/>
                <a:gd name="connsiteY49" fmla="*/ 1255945 h 1694229"/>
                <a:gd name="connsiteX50" fmla="*/ 553444 w 1888788"/>
                <a:gd name="connsiteY50" fmla="*/ 1315648 h 1694229"/>
                <a:gd name="connsiteX51" fmla="*/ 643931 w 1888788"/>
                <a:gd name="connsiteY51" fmla="*/ 1468048 h 1694229"/>
                <a:gd name="connsiteX52" fmla="*/ 736741 w 1888788"/>
                <a:gd name="connsiteY52" fmla="*/ 1541202 h 1694229"/>
                <a:gd name="connsiteX53" fmla="*/ 786806 w 1888788"/>
                <a:gd name="connsiteY53" fmla="*/ 1491860 h 1694229"/>
                <a:gd name="connsiteX54" fmla="*/ 851396 w 1888788"/>
                <a:gd name="connsiteY54" fmla="*/ 1519257 h 1694229"/>
                <a:gd name="connsiteX55" fmla="*/ 905869 w 1888788"/>
                <a:gd name="connsiteY55" fmla="*/ 1487098 h 1694229"/>
                <a:gd name="connsiteX56" fmla="*/ 922716 w 1888788"/>
                <a:gd name="connsiteY56" fmla="*/ 1444922 h 1694229"/>
                <a:gd name="connsiteX57" fmla="*/ 986593 w 1888788"/>
                <a:gd name="connsiteY57" fmla="*/ 1531334 h 1694229"/>
                <a:gd name="connsiteX58" fmla="*/ 1031660 w 1888788"/>
                <a:gd name="connsiteY58" fmla="*/ 1602428 h 1694229"/>
                <a:gd name="connsiteX59" fmla="*/ 1101606 w 1888788"/>
                <a:gd name="connsiteY59" fmla="*/ 1693947 h 1694229"/>
                <a:gd name="connsiteX60" fmla="*/ 1132504 w 1888788"/>
                <a:gd name="connsiteY60" fmla="*/ 1630856 h 1694229"/>
                <a:gd name="connsiteX61" fmla="*/ 1163163 w 1888788"/>
                <a:gd name="connsiteY61" fmla="*/ 1624376 h 1694229"/>
                <a:gd name="connsiteX62" fmla="*/ 1206262 w 1888788"/>
                <a:gd name="connsiteY62" fmla="*/ 1653639 h 1694229"/>
                <a:gd name="connsiteX63" fmla="*/ 1239837 w 1888788"/>
                <a:gd name="connsiteY63" fmla="*/ 1612985 h 1694229"/>
                <a:gd name="connsiteX64" fmla="*/ 1258658 w 1888788"/>
                <a:gd name="connsiteY64" fmla="*/ 1617602 h 1694229"/>
                <a:gd name="connsiteX65" fmla="*/ 1292700 w 1888788"/>
                <a:gd name="connsiteY65" fmla="*/ 1684079 h 1694229"/>
                <a:gd name="connsiteX66" fmla="*/ 1349256 w 1888788"/>
                <a:gd name="connsiteY66" fmla="*/ 1660610 h 1694229"/>
                <a:gd name="connsiteX67" fmla="*/ 1401288 w 1888788"/>
                <a:gd name="connsiteY67" fmla="*/ 1604489 h 1694229"/>
                <a:gd name="connsiteX68" fmla="*/ 1452065 w 1888788"/>
                <a:gd name="connsiteY68" fmla="*/ 1587946 h 1694229"/>
                <a:gd name="connsiteX69" fmla="*/ 1469744 w 1888788"/>
                <a:gd name="connsiteY69" fmla="*/ 1643768 h 1694229"/>
                <a:gd name="connsiteX70" fmla="*/ 1539639 w 1888788"/>
                <a:gd name="connsiteY70" fmla="*/ 1618090 h 1694229"/>
                <a:gd name="connsiteX71" fmla="*/ 1570417 w 1888788"/>
                <a:gd name="connsiteY71" fmla="*/ 1531334 h 1694229"/>
                <a:gd name="connsiteX72" fmla="*/ 1651853 w 1888788"/>
                <a:gd name="connsiteY72" fmla="*/ 1441192 h 1694229"/>
                <a:gd name="connsiteX73" fmla="*/ 1696444 w 1888788"/>
                <a:gd name="connsiteY73" fmla="*/ 1410062 h 1694229"/>
                <a:gd name="connsiteX74" fmla="*/ 1724813 w 1888788"/>
                <a:gd name="connsiteY74" fmla="*/ 1413357 h 1694229"/>
                <a:gd name="connsiteX75" fmla="*/ 1814608 w 1888788"/>
                <a:gd name="connsiteY75" fmla="*/ 1402749 h 1694229"/>
                <a:gd name="connsiteX76" fmla="*/ 1797524 w 1888788"/>
                <a:gd name="connsiteY76" fmla="*/ 1456313 h 1694229"/>
                <a:gd name="connsiteX77" fmla="*/ 1884978 w 1888788"/>
                <a:gd name="connsiteY77" fmla="*/ 1492399 h 1694229"/>
                <a:gd name="connsiteX78" fmla="*/ 1871943 w 1888788"/>
                <a:gd name="connsiteY78" fmla="*/ 1454448 h 1694229"/>
                <a:gd name="connsiteX79" fmla="*/ 1861403 w 1888788"/>
                <a:gd name="connsiteY79" fmla="*/ 1401373 h 1694229"/>
                <a:gd name="connsiteX80" fmla="*/ 1863844 w 1888788"/>
                <a:gd name="connsiteY80" fmla="*/ 1326546 h 1694229"/>
                <a:gd name="connsiteX81" fmla="*/ 1797946 w 1888788"/>
                <a:gd name="connsiteY81" fmla="*/ 1305140 h 1694229"/>
                <a:gd name="connsiteX82" fmla="*/ 1747763 w 1888788"/>
                <a:gd name="connsiteY82" fmla="*/ 1264979 h 1694229"/>
                <a:gd name="connsiteX83" fmla="*/ 1737459 w 1888788"/>
                <a:gd name="connsiteY83" fmla="*/ 1176356 h 1694229"/>
                <a:gd name="connsiteX84" fmla="*/ 1704241 w 1888788"/>
                <a:gd name="connsiteY84" fmla="*/ 1038783 h 1694229"/>
                <a:gd name="connsiteX85" fmla="*/ 1627446 w 1888788"/>
                <a:gd name="connsiteY85" fmla="*/ 972257 h 1694229"/>
                <a:gd name="connsiteX86" fmla="*/ 1594228 w 1888788"/>
                <a:gd name="connsiteY86" fmla="*/ 917660 h 1694229"/>
                <a:gd name="connsiteX87" fmla="*/ 1544162 w 1888788"/>
                <a:gd name="connsiteY87" fmla="*/ 872587 h 1694229"/>
                <a:gd name="connsiteX88" fmla="*/ 1472251 w 1888788"/>
                <a:gd name="connsiteY88" fmla="*/ 845878 h 1694229"/>
                <a:gd name="connsiteX89" fmla="*/ 1449150 w 1888788"/>
                <a:gd name="connsiteY89" fmla="*/ 823245 h 1694229"/>
                <a:gd name="connsiteX90" fmla="*/ 1477013 w 1888788"/>
                <a:gd name="connsiteY90" fmla="*/ 784801 h 1694229"/>
                <a:gd name="connsiteX91" fmla="*/ 1458319 w 1888788"/>
                <a:gd name="connsiteY91" fmla="*/ 748910 h 1694229"/>
                <a:gd name="connsiteX92" fmla="*/ 1463081 w 1888788"/>
                <a:gd name="connsiteY92" fmla="*/ 725098 h 1694229"/>
                <a:gd name="connsiteX93" fmla="*/ 1488076 w 1888788"/>
                <a:gd name="connsiteY93" fmla="*/ 724035 h 1694229"/>
                <a:gd name="connsiteX94" fmla="*/ 1580416 w 1888788"/>
                <a:gd name="connsiteY94" fmla="*/ 740220 h 1694229"/>
                <a:gd name="connsiteX95" fmla="*/ 1615719 w 1888788"/>
                <a:gd name="connsiteY95" fmla="*/ 683758 h 1694229"/>
                <a:gd name="connsiteX96" fmla="*/ 1603753 w 1888788"/>
                <a:gd name="connsiteY96" fmla="*/ 553648 h 1694229"/>
                <a:gd name="connsiteX97" fmla="*/ 1620956 w 1888788"/>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53444 w 1887825"/>
                <a:gd name="connsiteY50" fmla="*/ 1315648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43931 w 1887825"/>
                <a:gd name="connsiteY51" fmla="*/ 1468048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 name="connsiteX0" fmla="*/ 1620956 w 1887825"/>
                <a:gd name="connsiteY0" fmla="*/ 405322 h 1694229"/>
                <a:gd name="connsiteX1" fmla="*/ 1548806 w 1887825"/>
                <a:gd name="connsiteY1" fmla="*/ 372673 h 1694229"/>
                <a:gd name="connsiteX2" fmla="*/ 1458557 w 1887825"/>
                <a:gd name="connsiteY2" fmla="*/ 348860 h 1694229"/>
                <a:gd name="connsiteX3" fmla="*/ 1405237 w 1887825"/>
                <a:gd name="connsiteY3" fmla="*/ 271776 h 1694229"/>
                <a:gd name="connsiteX4" fmla="*/ 1382136 w 1887825"/>
                <a:gd name="connsiteY4" fmla="*/ 169931 h 1694229"/>
                <a:gd name="connsiteX5" fmla="*/ 1346239 w 1887825"/>
                <a:gd name="connsiteY5" fmla="*/ 1869 h 1694229"/>
                <a:gd name="connsiteX6" fmla="*/ 1278870 w 1887825"/>
                <a:gd name="connsiteY6" fmla="*/ 43567 h 1694229"/>
                <a:gd name="connsiteX7" fmla="*/ 1273302 w 1887825"/>
                <a:gd name="connsiteY7" fmla="*/ 101090 h 1694229"/>
                <a:gd name="connsiteX8" fmla="*/ 1257397 w 1887825"/>
                <a:gd name="connsiteY8" fmla="*/ 152303 h 1694229"/>
                <a:gd name="connsiteX9" fmla="*/ 1237872 w 1887825"/>
                <a:gd name="connsiteY9" fmla="*/ 204316 h 1694229"/>
                <a:gd name="connsiteX10" fmla="*/ 1236143 w 1887825"/>
                <a:gd name="connsiteY10" fmla="*/ 273739 h 1694229"/>
                <a:gd name="connsiteX11" fmla="*/ 1163162 w 1887825"/>
                <a:gd name="connsiteY11" fmla="*/ 283903 h 1694229"/>
                <a:gd name="connsiteX12" fmla="*/ 1098809 w 1887825"/>
                <a:gd name="connsiteY12" fmla="*/ 285917 h 1694229"/>
                <a:gd name="connsiteX13" fmla="*/ 1051208 w 1887825"/>
                <a:gd name="connsiteY13" fmla="*/ 346183 h 1694229"/>
                <a:gd name="connsiteX14" fmla="*/ 996593 w 1887825"/>
                <a:gd name="connsiteY14" fmla="*/ 371690 h 1694229"/>
                <a:gd name="connsiteX15" fmla="*/ 943969 w 1887825"/>
                <a:gd name="connsiteY15" fmla="*/ 358385 h 1694229"/>
                <a:gd name="connsiteX16" fmla="*/ 837229 w 1887825"/>
                <a:gd name="connsiteY16" fmla="*/ 376257 h 1694229"/>
                <a:gd name="connsiteX17" fmla="*/ 814246 w 1887825"/>
                <a:gd name="connsiteY17" fmla="*/ 440035 h 1694229"/>
                <a:gd name="connsiteX18" fmla="*/ 797163 w 1887825"/>
                <a:gd name="connsiteY18" fmla="*/ 475926 h 1694229"/>
                <a:gd name="connsiteX19" fmla="*/ 715132 w 1887825"/>
                <a:gd name="connsiteY19" fmla="*/ 494632 h 1694229"/>
                <a:gd name="connsiteX20" fmla="*/ 697320 w 1887825"/>
                <a:gd name="connsiteY20" fmla="*/ 440647 h 1694229"/>
                <a:gd name="connsiteX21" fmla="*/ 653456 w 1887825"/>
                <a:gd name="connsiteY21" fmla="*/ 420298 h 1694229"/>
                <a:gd name="connsiteX22" fmla="*/ 518140 w 1887825"/>
                <a:gd name="connsiteY22" fmla="*/ 420641 h 1694229"/>
                <a:gd name="connsiteX23" fmla="*/ 434263 w 1887825"/>
                <a:gd name="connsiteY23" fmla="*/ 447350 h 1694229"/>
                <a:gd name="connsiteX24" fmla="*/ 401044 w 1887825"/>
                <a:gd name="connsiteY24" fmla="*/ 420298 h 1694229"/>
                <a:gd name="connsiteX25" fmla="*/ 381994 w 1887825"/>
                <a:gd name="connsiteY25" fmla="*/ 358385 h 1694229"/>
                <a:gd name="connsiteX26" fmla="*/ 315319 w 1887825"/>
                <a:gd name="connsiteY26" fmla="*/ 305998 h 1694229"/>
                <a:gd name="connsiteX27" fmla="*/ 270134 w 1887825"/>
                <a:gd name="connsiteY27" fmla="*/ 229110 h 1694229"/>
                <a:gd name="connsiteX28" fmla="*/ 146784 w 1887825"/>
                <a:gd name="connsiteY28" fmla="*/ 258373 h 1694229"/>
                <a:gd name="connsiteX29" fmla="*/ 127734 w 1887825"/>
                <a:gd name="connsiteY29" fmla="*/ 344785 h 1694229"/>
                <a:gd name="connsiteX30" fmla="*/ 145174 w 1887825"/>
                <a:gd name="connsiteY30" fmla="*/ 411312 h 1694229"/>
                <a:gd name="connsiteX31" fmla="*/ 117735 w 1887825"/>
                <a:gd name="connsiteY31" fmla="*/ 446172 h 1694229"/>
                <a:gd name="connsiteX32" fmla="*/ 65347 w 1887825"/>
                <a:gd name="connsiteY32" fmla="*/ 474059 h 1694229"/>
                <a:gd name="connsiteX33" fmla="*/ 37246 w 1887825"/>
                <a:gd name="connsiteY33" fmla="*/ 482063 h 1694229"/>
                <a:gd name="connsiteX34" fmla="*/ 15281 w 1887825"/>
                <a:gd name="connsiteY34" fmla="*/ 520310 h 1694229"/>
                <a:gd name="connsiteX35" fmla="*/ 1469 w 1887825"/>
                <a:gd name="connsiteY35" fmla="*/ 632745 h 1694229"/>
                <a:gd name="connsiteX36" fmla="*/ 51178 w 1887825"/>
                <a:gd name="connsiteY36" fmla="*/ 685967 h 1694229"/>
                <a:gd name="connsiteX37" fmla="*/ 108092 w 1887825"/>
                <a:gd name="connsiteY37" fmla="*/ 681547 h 1694229"/>
                <a:gd name="connsiteX38" fmla="*/ 93804 w 1887825"/>
                <a:gd name="connsiteY38" fmla="*/ 751806 h 1694229"/>
                <a:gd name="connsiteX39" fmla="*/ 148631 w 1887825"/>
                <a:gd name="connsiteY39" fmla="*/ 782248 h 1694229"/>
                <a:gd name="connsiteX40" fmla="*/ 217629 w 1887825"/>
                <a:gd name="connsiteY40" fmla="*/ 792460 h 1694229"/>
                <a:gd name="connsiteX41" fmla="*/ 252932 w 1887825"/>
                <a:gd name="connsiteY41" fmla="*/ 848431 h 1694229"/>
                <a:gd name="connsiteX42" fmla="*/ 252339 w 1887825"/>
                <a:gd name="connsiteY42" fmla="*/ 893503 h 1694229"/>
                <a:gd name="connsiteX43" fmla="*/ 276863 w 1887825"/>
                <a:gd name="connsiteY43" fmla="*/ 932978 h 1694229"/>
                <a:gd name="connsiteX44" fmla="*/ 322521 w 1887825"/>
                <a:gd name="connsiteY44" fmla="*/ 971570 h 1694229"/>
                <a:gd name="connsiteX45" fmla="*/ 407654 w 1887825"/>
                <a:gd name="connsiteY45" fmla="*/ 1025822 h 1694229"/>
                <a:gd name="connsiteX46" fmla="*/ 443431 w 1887825"/>
                <a:gd name="connsiteY46" fmla="*/ 1096915 h 1694229"/>
                <a:gd name="connsiteX47" fmla="*/ 422534 w 1887825"/>
                <a:gd name="connsiteY47" fmla="*/ 1166488 h 1694229"/>
                <a:gd name="connsiteX48" fmla="*/ 500581 w 1887825"/>
                <a:gd name="connsiteY48" fmla="*/ 1222951 h 1694229"/>
                <a:gd name="connsiteX49" fmla="*/ 572613 w 1887825"/>
                <a:gd name="connsiteY49" fmla="*/ 1255945 h 1694229"/>
                <a:gd name="connsiteX50" fmla="*/ 582731 w 1887825"/>
                <a:gd name="connsiteY50" fmla="*/ 1330966 h 1694229"/>
                <a:gd name="connsiteX51" fmla="*/ 651253 w 1887825"/>
                <a:gd name="connsiteY51" fmla="*/ 1450176 h 1694229"/>
                <a:gd name="connsiteX52" fmla="*/ 736741 w 1887825"/>
                <a:gd name="connsiteY52" fmla="*/ 1541202 h 1694229"/>
                <a:gd name="connsiteX53" fmla="*/ 786806 w 1887825"/>
                <a:gd name="connsiteY53" fmla="*/ 1491860 h 1694229"/>
                <a:gd name="connsiteX54" fmla="*/ 851396 w 1887825"/>
                <a:gd name="connsiteY54" fmla="*/ 1519257 h 1694229"/>
                <a:gd name="connsiteX55" fmla="*/ 905869 w 1887825"/>
                <a:gd name="connsiteY55" fmla="*/ 1487098 h 1694229"/>
                <a:gd name="connsiteX56" fmla="*/ 922716 w 1887825"/>
                <a:gd name="connsiteY56" fmla="*/ 1444922 h 1694229"/>
                <a:gd name="connsiteX57" fmla="*/ 986593 w 1887825"/>
                <a:gd name="connsiteY57" fmla="*/ 1531334 h 1694229"/>
                <a:gd name="connsiteX58" fmla="*/ 1031660 w 1887825"/>
                <a:gd name="connsiteY58" fmla="*/ 1602428 h 1694229"/>
                <a:gd name="connsiteX59" fmla="*/ 1101606 w 1887825"/>
                <a:gd name="connsiteY59" fmla="*/ 1693947 h 1694229"/>
                <a:gd name="connsiteX60" fmla="*/ 1132504 w 1887825"/>
                <a:gd name="connsiteY60" fmla="*/ 1630856 h 1694229"/>
                <a:gd name="connsiteX61" fmla="*/ 1163163 w 1887825"/>
                <a:gd name="connsiteY61" fmla="*/ 1624376 h 1694229"/>
                <a:gd name="connsiteX62" fmla="*/ 1206262 w 1887825"/>
                <a:gd name="connsiteY62" fmla="*/ 1653639 h 1694229"/>
                <a:gd name="connsiteX63" fmla="*/ 1239837 w 1887825"/>
                <a:gd name="connsiteY63" fmla="*/ 1612985 h 1694229"/>
                <a:gd name="connsiteX64" fmla="*/ 1258658 w 1887825"/>
                <a:gd name="connsiteY64" fmla="*/ 1617602 h 1694229"/>
                <a:gd name="connsiteX65" fmla="*/ 1292700 w 1887825"/>
                <a:gd name="connsiteY65" fmla="*/ 1684079 h 1694229"/>
                <a:gd name="connsiteX66" fmla="*/ 1349256 w 1887825"/>
                <a:gd name="connsiteY66" fmla="*/ 1660610 h 1694229"/>
                <a:gd name="connsiteX67" fmla="*/ 1401288 w 1887825"/>
                <a:gd name="connsiteY67" fmla="*/ 1604489 h 1694229"/>
                <a:gd name="connsiteX68" fmla="*/ 1452065 w 1887825"/>
                <a:gd name="connsiteY68" fmla="*/ 1587946 h 1694229"/>
                <a:gd name="connsiteX69" fmla="*/ 1469744 w 1887825"/>
                <a:gd name="connsiteY69" fmla="*/ 1643768 h 1694229"/>
                <a:gd name="connsiteX70" fmla="*/ 1539639 w 1887825"/>
                <a:gd name="connsiteY70" fmla="*/ 1618090 h 1694229"/>
                <a:gd name="connsiteX71" fmla="*/ 1570417 w 1887825"/>
                <a:gd name="connsiteY71" fmla="*/ 1531334 h 1694229"/>
                <a:gd name="connsiteX72" fmla="*/ 1651853 w 1887825"/>
                <a:gd name="connsiteY72" fmla="*/ 1441192 h 1694229"/>
                <a:gd name="connsiteX73" fmla="*/ 1696444 w 1887825"/>
                <a:gd name="connsiteY73" fmla="*/ 1410062 h 1694229"/>
                <a:gd name="connsiteX74" fmla="*/ 1724813 w 1887825"/>
                <a:gd name="connsiteY74" fmla="*/ 1413357 h 1694229"/>
                <a:gd name="connsiteX75" fmla="*/ 1814608 w 1887825"/>
                <a:gd name="connsiteY75" fmla="*/ 1402749 h 1694229"/>
                <a:gd name="connsiteX76" fmla="*/ 1812167 w 1887825"/>
                <a:gd name="connsiteY76" fmla="*/ 1466525 h 1694229"/>
                <a:gd name="connsiteX77" fmla="*/ 1884978 w 1887825"/>
                <a:gd name="connsiteY77" fmla="*/ 1492399 h 1694229"/>
                <a:gd name="connsiteX78" fmla="*/ 1871943 w 1887825"/>
                <a:gd name="connsiteY78" fmla="*/ 1454448 h 1694229"/>
                <a:gd name="connsiteX79" fmla="*/ 1861403 w 1887825"/>
                <a:gd name="connsiteY79" fmla="*/ 1401373 h 1694229"/>
                <a:gd name="connsiteX80" fmla="*/ 1863844 w 1887825"/>
                <a:gd name="connsiteY80" fmla="*/ 1326546 h 1694229"/>
                <a:gd name="connsiteX81" fmla="*/ 1797946 w 1887825"/>
                <a:gd name="connsiteY81" fmla="*/ 1305140 h 1694229"/>
                <a:gd name="connsiteX82" fmla="*/ 1747763 w 1887825"/>
                <a:gd name="connsiteY82" fmla="*/ 1264979 h 1694229"/>
                <a:gd name="connsiteX83" fmla="*/ 1737459 w 1887825"/>
                <a:gd name="connsiteY83" fmla="*/ 1176356 h 1694229"/>
                <a:gd name="connsiteX84" fmla="*/ 1704241 w 1887825"/>
                <a:gd name="connsiteY84" fmla="*/ 1038783 h 1694229"/>
                <a:gd name="connsiteX85" fmla="*/ 1627446 w 1887825"/>
                <a:gd name="connsiteY85" fmla="*/ 972257 h 1694229"/>
                <a:gd name="connsiteX86" fmla="*/ 1594228 w 1887825"/>
                <a:gd name="connsiteY86" fmla="*/ 917660 h 1694229"/>
                <a:gd name="connsiteX87" fmla="*/ 1544162 w 1887825"/>
                <a:gd name="connsiteY87" fmla="*/ 872587 h 1694229"/>
                <a:gd name="connsiteX88" fmla="*/ 1472251 w 1887825"/>
                <a:gd name="connsiteY88" fmla="*/ 845878 h 1694229"/>
                <a:gd name="connsiteX89" fmla="*/ 1449150 w 1887825"/>
                <a:gd name="connsiteY89" fmla="*/ 823245 h 1694229"/>
                <a:gd name="connsiteX90" fmla="*/ 1477013 w 1887825"/>
                <a:gd name="connsiteY90" fmla="*/ 784801 h 1694229"/>
                <a:gd name="connsiteX91" fmla="*/ 1458319 w 1887825"/>
                <a:gd name="connsiteY91" fmla="*/ 748910 h 1694229"/>
                <a:gd name="connsiteX92" fmla="*/ 1463081 w 1887825"/>
                <a:gd name="connsiteY92" fmla="*/ 725098 h 1694229"/>
                <a:gd name="connsiteX93" fmla="*/ 1488076 w 1887825"/>
                <a:gd name="connsiteY93" fmla="*/ 724035 h 1694229"/>
                <a:gd name="connsiteX94" fmla="*/ 1580416 w 1887825"/>
                <a:gd name="connsiteY94" fmla="*/ 740220 h 1694229"/>
                <a:gd name="connsiteX95" fmla="*/ 1615719 w 1887825"/>
                <a:gd name="connsiteY95" fmla="*/ 683758 h 1694229"/>
                <a:gd name="connsiteX96" fmla="*/ 1603753 w 1887825"/>
                <a:gd name="connsiteY96" fmla="*/ 553648 h 1694229"/>
                <a:gd name="connsiteX97" fmla="*/ 1620956 w 1887825"/>
                <a:gd name="connsiteY97" fmla="*/ 405322 h 169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87825" h="1694229">
                  <a:moveTo>
                    <a:pt x="1620956" y="405322"/>
                  </a:moveTo>
                  <a:cubicBezTo>
                    <a:pt x="1611798" y="375160"/>
                    <a:pt x="1575873" y="382083"/>
                    <a:pt x="1548806" y="372673"/>
                  </a:cubicBezTo>
                  <a:cubicBezTo>
                    <a:pt x="1521740" y="363263"/>
                    <a:pt x="1482485" y="365676"/>
                    <a:pt x="1458557" y="348860"/>
                  </a:cubicBezTo>
                  <a:cubicBezTo>
                    <a:pt x="1434629" y="332044"/>
                    <a:pt x="1417974" y="301598"/>
                    <a:pt x="1405237" y="271776"/>
                  </a:cubicBezTo>
                  <a:cubicBezTo>
                    <a:pt x="1392500" y="241954"/>
                    <a:pt x="1391969" y="214915"/>
                    <a:pt x="1382136" y="169931"/>
                  </a:cubicBezTo>
                  <a:cubicBezTo>
                    <a:pt x="1372303" y="124947"/>
                    <a:pt x="1353688" y="-17918"/>
                    <a:pt x="1346239" y="1869"/>
                  </a:cubicBezTo>
                  <a:cubicBezTo>
                    <a:pt x="1338790" y="21656"/>
                    <a:pt x="1288585" y="9160"/>
                    <a:pt x="1278870" y="43567"/>
                  </a:cubicBezTo>
                  <a:cubicBezTo>
                    <a:pt x="1269155" y="77974"/>
                    <a:pt x="1274440" y="66798"/>
                    <a:pt x="1273302" y="101090"/>
                  </a:cubicBezTo>
                  <a:cubicBezTo>
                    <a:pt x="1272164" y="120063"/>
                    <a:pt x="1263302" y="135099"/>
                    <a:pt x="1257397" y="152303"/>
                  </a:cubicBezTo>
                  <a:cubicBezTo>
                    <a:pt x="1251492" y="169507"/>
                    <a:pt x="1241414" y="184077"/>
                    <a:pt x="1237872" y="204316"/>
                  </a:cubicBezTo>
                  <a:cubicBezTo>
                    <a:pt x="1234330" y="224555"/>
                    <a:pt x="1248595" y="260475"/>
                    <a:pt x="1236143" y="273739"/>
                  </a:cubicBezTo>
                  <a:cubicBezTo>
                    <a:pt x="1223691" y="287004"/>
                    <a:pt x="1198254" y="286979"/>
                    <a:pt x="1163162" y="283903"/>
                  </a:cubicBezTo>
                  <a:cubicBezTo>
                    <a:pt x="1128070" y="280827"/>
                    <a:pt x="1117468" y="275537"/>
                    <a:pt x="1098809" y="285917"/>
                  </a:cubicBezTo>
                  <a:cubicBezTo>
                    <a:pt x="1080150" y="296297"/>
                    <a:pt x="1069871" y="341249"/>
                    <a:pt x="1051208" y="346183"/>
                  </a:cubicBezTo>
                  <a:cubicBezTo>
                    <a:pt x="1037427" y="374095"/>
                    <a:pt x="1014466" y="369656"/>
                    <a:pt x="996593" y="371690"/>
                  </a:cubicBezTo>
                  <a:cubicBezTo>
                    <a:pt x="978720" y="373724"/>
                    <a:pt x="975412" y="370390"/>
                    <a:pt x="943969" y="358385"/>
                  </a:cubicBezTo>
                  <a:cubicBezTo>
                    <a:pt x="912526" y="346380"/>
                    <a:pt x="858849" y="362649"/>
                    <a:pt x="837229" y="376257"/>
                  </a:cubicBezTo>
                  <a:cubicBezTo>
                    <a:pt x="815609" y="389865"/>
                    <a:pt x="820924" y="423424"/>
                    <a:pt x="814246" y="440035"/>
                  </a:cubicBezTo>
                  <a:cubicBezTo>
                    <a:pt x="807568" y="456646"/>
                    <a:pt x="813682" y="466827"/>
                    <a:pt x="797163" y="475926"/>
                  </a:cubicBezTo>
                  <a:cubicBezTo>
                    <a:pt x="780644" y="485025"/>
                    <a:pt x="731772" y="500512"/>
                    <a:pt x="715132" y="494632"/>
                  </a:cubicBezTo>
                  <a:cubicBezTo>
                    <a:pt x="698492" y="488752"/>
                    <a:pt x="707599" y="453036"/>
                    <a:pt x="697320" y="440647"/>
                  </a:cubicBezTo>
                  <a:cubicBezTo>
                    <a:pt x="687041" y="428258"/>
                    <a:pt x="683319" y="423632"/>
                    <a:pt x="653456" y="420298"/>
                  </a:cubicBezTo>
                  <a:cubicBezTo>
                    <a:pt x="623593" y="416964"/>
                    <a:pt x="554672" y="416132"/>
                    <a:pt x="518140" y="420641"/>
                  </a:cubicBezTo>
                  <a:cubicBezTo>
                    <a:pt x="481608" y="425150"/>
                    <a:pt x="453779" y="447407"/>
                    <a:pt x="434263" y="447350"/>
                  </a:cubicBezTo>
                  <a:cubicBezTo>
                    <a:pt x="414747" y="447293"/>
                    <a:pt x="409756" y="435126"/>
                    <a:pt x="401044" y="420298"/>
                  </a:cubicBezTo>
                  <a:cubicBezTo>
                    <a:pt x="392332" y="405470"/>
                    <a:pt x="396281" y="377435"/>
                    <a:pt x="381994" y="358385"/>
                  </a:cubicBezTo>
                  <a:cubicBezTo>
                    <a:pt x="367706" y="339335"/>
                    <a:pt x="333962" y="327544"/>
                    <a:pt x="315319" y="305998"/>
                  </a:cubicBezTo>
                  <a:cubicBezTo>
                    <a:pt x="296676" y="284452"/>
                    <a:pt x="298223" y="237047"/>
                    <a:pt x="270134" y="229110"/>
                  </a:cubicBezTo>
                  <a:cubicBezTo>
                    <a:pt x="242045" y="221173"/>
                    <a:pt x="170517" y="239094"/>
                    <a:pt x="146784" y="258373"/>
                  </a:cubicBezTo>
                  <a:cubicBezTo>
                    <a:pt x="123051" y="277652"/>
                    <a:pt x="128002" y="319295"/>
                    <a:pt x="127734" y="344785"/>
                  </a:cubicBezTo>
                  <a:cubicBezTo>
                    <a:pt x="127466" y="370275"/>
                    <a:pt x="146840" y="394414"/>
                    <a:pt x="145174" y="411312"/>
                  </a:cubicBezTo>
                  <a:cubicBezTo>
                    <a:pt x="143508" y="428210"/>
                    <a:pt x="131040" y="435714"/>
                    <a:pt x="117735" y="446172"/>
                  </a:cubicBezTo>
                  <a:cubicBezTo>
                    <a:pt x="104431" y="456630"/>
                    <a:pt x="78762" y="468077"/>
                    <a:pt x="65347" y="474059"/>
                  </a:cubicBezTo>
                  <a:cubicBezTo>
                    <a:pt x="51932" y="480041"/>
                    <a:pt x="45590" y="474355"/>
                    <a:pt x="37246" y="482063"/>
                  </a:cubicBezTo>
                  <a:cubicBezTo>
                    <a:pt x="28902" y="489771"/>
                    <a:pt x="21244" y="495196"/>
                    <a:pt x="15281" y="520310"/>
                  </a:cubicBezTo>
                  <a:cubicBezTo>
                    <a:pt x="9318" y="545424"/>
                    <a:pt x="-4514" y="605136"/>
                    <a:pt x="1469" y="632745"/>
                  </a:cubicBezTo>
                  <a:cubicBezTo>
                    <a:pt x="7452" y="660354"/>
                    <a:pt x="33408" y="677833"/>
                    <a:pt x="51178" y="685967"/>
                  </a:cubicBezTo>
                  <a:cubicBezTo>
                    <a:pt x="68948" y="694101"/>
                    <a:pt x="100988" y="670574"/>
                    <a:pt x="108092" y="681547"/>
                  </a:cubicBezTo>
                  <a:cubicBezTo>
                    <a:pt x="115196" y="692520"/>
                    <a:pt x="87047" y="735022"/>
                    <a:pt x="93804" y="751806"/>
                  </a:cubicBezTo>
                  <a:cubicBezTo>
                    <a:pt x="100561" y="768590"/>
                    <a:pt x="127994" y="775472"/>
                    <a:pt x="148631" y="782248"/>
                  </a:cubicBezTo>
                  <a:cubicBezTo>
                    <a:pt x="169268" y="789024"/>
                    <a:pt x="200246" y="781430"/>
                    <a:pt x="217629" y="792460"/>
                  </a:cubicBezTo>
                  <a:cubicBezTo>
                    <a:pt x="235013" y="803491"/>
                    <a:pt x="247147" y="831591"/>
                    <a:pt x="252932" y="848431"/>
                  </a:cubicBezTo>
                  <a:cubicBezTo>
                    <a:pt x="258717" y="865271"/>
                    <a:pt x="248351" y="879412"/>
                    <a:pt x="252339" y="893503"/>
                  </a:cubicBezTo>
                  <a:cubicBezTo>
                    <a:pt x="256327" y="907594"/>
                    <a:pt x="265166" y="919967"/>
                    <a:pt x="276863" y="932978"/>
                  </a:cubicBezTo>
                  <a:cubicBezTo>
                    <a:pt x="288560" y="945989"/>
                    <a:pt x="300723" y="956096"/>
                    <a:pt x="322521" y="971570"/>
                  </a:cubicBezTo>
                  <a:cubicBezTo>
                    <a:pt x="344320" y="987044"/>
                    <a:pt x="387502" y="1004931"/>
                    <a:pt x="407654" y="1025822"/>
                  </a:cubicBezTo>
                  <a:cubicBezTo>
                    <a:pt x="427806" y="1046713"/>
                    <a:pt x="440951" y="1073471"/>
                    <a:pt x="443431" y="1096915"/>
                  </a:cubicBezTo>
                  <a:cubicBezTo>
                    <a:pt x="445911" y="1120359"/>
                    <a:pt x="413009" y="1145482"/>
                    <a:pt x="422534" y="1166488"/>
                  </a:cubicBezTo>
                  <a:cubicBezTo>
                    <a:pt x="432059" y="1187494"/>
                    <a:pt x="475568" y="1208042"/>
                    <a:pt x="500581" y="1222951"/>
                  </a:cubicBezTo>
                  <a:cubicBezTo>
                    <a:pt x="525594" y="1237860"/>
                    <a:pt x="558921" y="1237943"/>
                    <a:pt x="572613" y="1255945"/>
                  </a:cubicBezTo>
                  <a:cubicBezTo>
                    <a:pt x="586305" y="1273947"/>
                    <a:pt x="579387" y="1290935"/>
                    <a:pt x="582731" y="1330966"/>
                  </a:cubicBezTo>
                  <a:cubicBezTo>
                    <a:pt x="586075" y="1370997"/>
                    <a:pt x="625585" y="1415137"/>
                    <a:pt x="651253" y="1450176"/>
                  </a:cubicBezTo>
                  <a:cubicBezTo>
                    <a:pt x="676921" y="1485215"/>
                    <a:pt x="714149" y="1534255"/>
                    <a:pt x="736741" y="1541202"/>
                  </a:cubicBezTo>
                  <a:cubicBezTo>
                    <a:pt x="759333" y="1548149"/>
                    <a:pt x="767697" y="1495518"/>
                    <a:pt x="786806" y="1491860"/>
                  </a:cubicBezTo>
                  <a:cubicBezTo>
                    <a:pt x="805915" y="1488203"/>
                    <a:pt x="831552" y="1520051"/>
                    <a:pt x="851396" y="1519257"/>
                  </a:cubicBezTo>
                  <a:cubicBezTo>
                    <a:pt x="871240" y="1518463"/>
                    <a:pt x="893982" y="1499487"/>
                    <a:pt x="905869" y="1487098"/>
                  </a:cubicBezTo>
                  <a:cubicBezTo>
                    <a:pt x="917756" y="1474709"/>
                    <a:pt x="877533" y="1437549"/>
                    <a:pt x="922716" y="1444922"/>
                  </a:cubicBezTo>
                  <a:cubicBezTo>
                    <a:pt x="967899" y="1452295"/>
                    <a:pt x="978199" y="1487211"/>
                    <a:pt x="986593" y="1531334"/>
                  </a:cubicBezTo>
                  <a:cubicBezTo>
                    <a:pt x="994987" y="1575457"/>
                    <a:pt x="997847" y="1588092"/>
                    <a:pt x="1031660" y="1602428"/>
                  </a:cubicBezTo>
                  <a:cubicBezTo>
                    <a:pt x="1065473" y="1616764"/>
                    <a:pt x="1084799" y="1689209"/>
                    <a:pt x="1101606" y="1693947"/>
                  </a:cubicBezTo>
                  <a:cubicBezTo>
                    <a:pt x="1118413" y="1698685"/>
                    <a:pt x="1122245" y="1642451"/>
                    <a:pt x="1132504" y="1630856"/>
                  </a:cubicBezTo>
                  <a:cubicBezTo>
                    <a:pt x="1142764" y="1619261"/>
                    <a:pt x="1150870" y="1620579"/>
                    <a:pt x="1163163" y="1624376"/>
                  </a:cubicBezTo>
                  <a:cubicBezTo>
                    <a:pt x="1175456" y="1628173"/>
                    <a:pt x="1193483" y="1655537"/>
                    <a:pt x="1206262" y="1653639"/>
                  </a:cubicBezTo>
                  <a:cubicBezTo>
                    <a:pt x="1219041" y="1651741"/>
                    <a:pt x="1231104" y="1618991"/>
                    <a:pt x="1239837" y="1612985"/>
                  </a:cubicBezTo>
                  <a:cubicBezTo>
                    <a:pt x="1248570" y="1606979"/>
                    <a:pt x="1249848" y="1605753"/>
                    <a:pt x="1258658" y="1617602"/>
                  </a:cubicBezTo>
                  <a:cubicBezTo>
                    <a:pt x="1267468" y="1629451"/>
                    <a:pt x="1277600" y="1676911"/>
                    <a:pt x="1292700" y="1684079"/>
                  </a:cubicBezTo>
                  <a:cubicBezTo>
                    <a:pt x="1307800" y="1691247"/>
                    <a:pt x="1331158" y="1673875"/>
                    <a:pt x="1349256" y="1660610"/>
                  </a:cubicBezTo>
                  <a:cubicBezTo>
                    <a:pt x="1367354" y="1647345"/>
                    <a:pt x="1384153" y="1616600"/>
                    <a:pt x="1401288" y="1604489"/>
                  </a:cubicBezTo>
                  <a:cubicBezTo>
                    <a:pt x="1418423" y="1592378"/>
                    <a:pt x="1440656" y="1581400"/>
                    <a:pt x="1452065" y="1587946"/>
                  </a:cubicBezTo>
                  <a:cubicBezTo>
                    <a:pt x="1463474" y="1594493"/>
                    <a:pt x="1455148" y="1638744"/>
                    <a:pt x="1469744" y="1643768"/>
                  </a:cubicBezTo>
                  <a:cubicBezTo>
                    <a:pt x="1484340" y="1648792"/>
                    <a:pt x="1522860" y="1636829"/>
                    <a:pt x="1539639" y="1618090"/>
                  </a:cubicBezTo>
                  <a:cubicBezTo>
                    <a:pt x="1556418" y="1599351"/>
                    <a:pt x="1551715" y="1560817"/>
                    <a:pt x="1570417" y="1531334"/>
                  </a:cubicBezTo>
                  <a:cubicBezTo>
                    <a:pt x="1589119" y="1501851"/>
                    <a:pt x="1630849" y="1461404"/>
                    <a:pt x="1651853" y="1441192"/>
                  </a:cubicBezTo>
                  <a:cubicBezTo>
                    <a:pt x="1672857" y="1420980"/>
                    <a:pt x="1684284" y="1414701"/>
                    <a:pt x="1696444" y="1410062"/>
                  </a:cubicBezTo>
                  <a:cubicBezTo>
                    <a:pt x="1708604" y="1405423"/>
                    <a:pt x="1715288" y="1414151"/>
                    <a:pt x="1724813" y="1413357"/>
                  </a:cubicBezTo>
                  <a:cubicBezTo>
                    <a:pt x="1734338" y="1412563"/>
                    <a:pt x="1800049" y="1393888"/>
                    <a:pt x="1814608" y="1402749"/>
                  </a:cubicBezTo>
                  <a:cubicBezTo>
                    <a:pt x="1829167" y="1411610"/>
                    <a:pt x="1800439" y="1451583"/>
                    <a:pt x="1812167" y="1466525"/>
                  </a:cubicBezTo>
                  <a:cubicBezTo>
                    <a:pt x="1823895" y="1481467"/>
                    <a:pt x="1875015" y="1494412"/>
                    <a:pt x="1884978" y="1492399"/>
                  </a:cubicBezTo>
                  <a:cubicBezTo>
                    <a:pt x="1894941" y="1490386"/>
                    <a:pt x="1875872" y="1469619"/>
                    <a:pt x="1871943" y="1454448"/>
                  </a:cubicBezTo>
                  <a:cubicBezTo>
                    <a:pt x="1868014" y="1439277"/>
                    <a:pt x="1862753" y="1422690"/>
                    <a:pt x="1861403" y="1401373"/>
                  </a:cubicBezTo>
                  <a:cubicBezTo>
                    <a:pt x="1860053" y="1380056"/>
                    <a:pt x="1874420" y="1342585"/>
                    <a:pt x="1863844" y="1326546"/>
                  </a:cubicBezTo>
                  <a:cubicBezTo>
                    <a:pt x="1853268" y="1310507"/>
                    <a:pt x="1817293" y="1315401"/>
                    <a:pt x="1797946" y="1305140"/>
                  </a:cubicBezTo>
                  <a:cubicBezTo>
                    <a:pt x="1778599" y="1294879"/>
                    <a:pt x="1757844" y="1286443"/>
                    <a:pt x="1747763" y="1264979"/>
                  </a:cubicBezTo>
                  <a:cubicBezTo>
                    <a:pt x="1737682" y="1243515"/>
                    <a:pt x="1744713" y="1214055"/>
                    <a:pt x="1737459" y="1176356"/>
                  </a:cubicBezTo>
                  <a:cubicBezTo>
                    <a:pt x="1730205" y="1138657"/>
                    <a:pt x="1722576" y="1072799"/>
                    <a:pt x="1704241" y="1038783"/>
                  </a:cubicBezTo>
                  <a:cubicBezTo>
                    <a:pt x="1685906" y="1004767"/>
                    <a:pt x="1645781" y="992444"/>
                    <a:pt x="1627446" y="972257"/>
                  </a:cubicBezTo>
                  <a:cubicBezTo>
                    <a:pt x="1609111" y="952070"/>
                    <a:pt x="1608109" y="934272"/>
                    <a:pt x="1594228" y="917660"/>
                  </a:cubicBezTo>
                  <a:cubicBezTo>
                    <a:pt x="1580347" y="901048"/>
                    <a:pt x="1564491" y="884551"/>
                    <a:pt x="1544162" y="872587"/>
                  </a:cubicBezTo>
                  <a:cubicBezTo>
                    <a:pt x="1523833" y="860623"/>
                    <a:pt x="1488086" y="854102"/>
                    <a:pt x="1472251" y="845878"/>
                  </a:cubicBezTo>
                  <a:cubicBezTo>
                    <a:pt x="1456416" y="837654"/>
                    <a:pt x="1448356" y="833425"/>
                    <a:pt x="1449150" y="823245"/>
                  </a:cubicBezTo>
                  <a:cubicBezTo>
                    <a:pt x="1449944" y="813066"/>
                    <a:pt x="1475485" y="797190"/>
                    <a:pt x="1477013" y="784801"/>
                  </a:cubicBezTo>
                  <a:cubicBezTo>
                    <a:pt x="1478541" y="772412"/>
                    <a:pt x="1460641" y="758860"/>
                    <a:pt x="1458319" y="748910"/>
                  </a:cubicBezTo>
                  <a:cubicBezTo>
                    <a:pt x="1455997" y="738960"/>
                    <a:pt x="1458122" y="729244"/>
                    <a:pt x="1463081" y="725098"/>
                  </a:cubicBezTo>
                  <a:cubicBezTo>
                    <a:pt x="1468040" y="720952"/>
                    <a:pt x="1472995" y="717685"/>
                    <a:pt x="1488076" y="724035"/>
                  </a:cubicBezTo>
                  <a:cubicBezTo>
                    <a:pt x="1503157" y="730385"/>
                    <a:pt x="1559142" y="746933"/>
                    <a:pt x="1580416" y="740220"/>
                  </a:cubicBezTo>
                  <a:cubicBezTo>
                    <a:pt x="1601690" y="733507"/>
                    <a:pt x="1608575" y="718683"/>
                    <a:pt x="1615719" y="683758"/>
                  </a:cubicBezTo>
                  <a:cubicBezTo>
                    <a:pt x="1622863" y="648833"/>
                    <a:pt x="1602880" y="600054"/>
                    <a:pt x="1603753" y="553648"/>
                  </a:cubicBezTo>
                  <a:cubicBezTo>
                    <a:pt x="1604626" y="507242"/>
                    <a:pt x="1630114" y="435484"/>
                    <a:pt x="1620956" y="405322"/>
                  </a:cubicBezTo>
                  <a:close/>
                </a:path>
              </a:pathLst>
            </a:cu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39" dirty="0">
                <a:solidFill>
                  <a:schemeClr val="bg1"/>
                </a:solidFill>
                <a:latin typeface="Georgia" pitchFamily="18" charset="0"/>
              </a:endParaRPr>
            </a:p>
          </p:txBody>
        </p:sp>
        <p:sp>
          <p:nvSpPr>
            <p:cNvPr id="631" name="Freeform 83"/>
            <p:cNvSpPr>
              <a:spLocks/>
            </p:cNvSpPr>
            <p:nvPr/>
          </p:nvSpPr>
          <p:spPr bwMode="auto">
            <a:xfrm>
              <a:off x="5490741" y="4421499"/>
              <a:ext cx="411739" cy="423486"/>
            </a:xfrm>
            <a:custGeom>
              <a:avLst/>
              <a:gdLst>
                <a:gd name="connsiteX0" fmla="*/ 3440 w 9933"/>
                <a:gd name="connsiteY0" fmla="*/ 9133 h 9898"/>
                <a:gd name="connsiteX1" fmla="*/ 4037 w 9933"/>
                <a:gd name="connsiteY1" fmla="*/ 9439 h 9898"/>
                <a:gd name="connsiteX2" fmla="*/ 4485 w 9933"/>
                <a:gd name="connsiteY2" fmla="*/ 9337 h 9898"/>
                <a:gd name="connsiteX3" fmla="*/ 5381 w 9933"/>
                <a:gd name="connsiteY3" fmla="*/ 9898 h 9898"/>
                <a:gd name="connsiteX4" fmla="*/ 5829 w 9933"/>
                <a:gd name="connsiteY4" fmla="*/ 9745 h 9898"/>
                <a:gd name="connsiteX5" fmla="*/ 6052 w 9933"/>
                <a:gd name="connsiteY5" fmla="*/ 9847 h 9898"/>
                <a:gd name="connsiteX6" fmla="*/ 6724 w 9933"/>
                <a:gd name="connsiteY6" fmla="*/ 9643 h 9898"/>
                <a:gd name="connsiteX7" fmla="*/ 6873 w 9933"/>
                <a:gd name="connsiteY7" fmla="*/ 9745 h 9898"/>
                <a:gd name="connsiteX8" fmla="*/ 7172 w 9933"/>
                <a:gd name="connsiteY8" fmla="*/ 9490 h 9898"/>
                <a:gd name="connsiteX9" fmla="*/ 7620 w 9933"/>
                <a:gd name="connsiteY9" fmla="*/ 9184 h 9898"/>
                <a:gd name="connsiteX10" fmla="*/ 8142 w 9933"/>
                <a:gd name="connsiteY10" fmla="*/ 9184 h 9898"/>
                <a:gd name="connsiteX11" fmla="*/ 8366 w 9933"/>
                <a:gd name="connsiteY11" fmla="*/ 9337 h 9898"/>
                <a:gd name="connsiteX12" fmla="*/ 8217 w 9933"/>
                <a:gd name="connsiteY12" fmla="*/ 8929 h 9898"/>
                <a:gd name="connsiteX13" fmla="*/ 7769 w 9933"/>
                <a:gd name="connsiteY13" fmla="*/ 8469 h 9898"/>
                <a:gd name="connsiteX14" fmla="*/ 7321 w 9933"/>
                <a:gd name="connsiteY14" fmla="*/ 8010 h 9898"/>
                <a:gd name="connsiteX15" fmla="*/ 6724 w 9933"/>
                <a:gd name="connsiteY15" fmla="*/ 7602 h 9898"/>
                <a:gd name="connsiteX16" fmla="*/ 7097 w 9933"/>
                <a:gd name="connsiteY16" fmla="*/ 7449 h 9898"/>
                <a:gd name="connsiteX17" fmla="*/ 7396 w 9933"/>
                <a:gd name="connsiteY17" fmla="*/ 6633 h 9898"/>
                <a:gd name="connsiteX18" fmla="*/ 7396 w 9933"/>
                <a:gd name="connsiteY18" fmla="*/ 6276 h 9898"/>
                <a:gd name="connsiteX19" fmla="*/ 7769 w 9933"/>
                <a:gd name="connsiteY19" fmla="*/ 6276 h 9898"/>
                <a:gd name="connsiteX20" fmla="*/ 7993 w 9933"/>
                <a:gd name="connsiteY20" fmla="*/ 5612 h 9898"/>
                <a:gd name="connsiteX21" fmla="*/ 8590 w 9933"/>
                <a:gd name="connsiteY21" fmla="*/ 5204 h 9898"/>
                <a:gd name="connsiteX22" fmla="*/ 8814 w 9933"/>
                <a:gd name="connsiteY22" fmla="*/ 4439 h 9898"/>
                <a:gd name="connsiteX23" fmla="*/ 8664 w 9933"/>
                <a:gd name="connsiteY23" fmla="*/ 4031 h 9898"/>
                <a:gd name="connsiteX24" fmla="*/ 9037 w 9933"/>
                <a:gd name="connsiteY24" fmla="*/ 3163 h 9898"/>
                <a:gd name="connsiteX25" fmla="*/ 9336 w 9933"/>
                <a:gd name="connsiteY25" fmla="*/ 2908 h 9898"/>
                <a:gd name="connsiteX26" fmla="*/ 9933 w 9933"/>
                <a:gd name="connsiteY26" fmla="*/ 2500 h 9898"/>
                <a:gd name="connsiteX27" fmla="*/ 9709 w 9933"/>
                <a:gd name="connsiteY27" fmla="*/ 2449 h 9898"/>
                <a:gd name="connsiteX28" fmla="*/ 9336 w 9933"/>
                <a:gd name="connsiteY28" fmla="*/ 2194 h 9898"/>
                <a:gd name="connsiteX29" fmla="*/ 9112 w 9933"/>
                <a:gd name="connsiteY29" fmla="*/ 1429 h 9898"/>
                <a:gd name="connsiteX30" fmla="*/ 9112 w 9933"/>
                <a:gd name="connsiteY30" fmla="*/ 1020 h 9898"/>
                <a:gd name="connsiteX31" fmla="*/ 9037 w 9933"/>
                <a:gd name="connsiteY31" fmla="*/ 510 h 9898"/>
                <a:gd name="connsiteX32" fmla="*/ 8814 w 9933"/>
                <a:gd name="connsiteY32" fmla="*/ 357 h 9898"/>
                <a:gd name="connsiteX33" fmla="*/ 8440 w 9933"/>
                <a:gd name="connsiteY33" fmla="*/ 153 h 9898"/>
                <a:gd name="connsiteX34" fmla="*/ 8217 w 9933"/>
                <a:gd name="connsiteY34" fmla="*/ 0 h 9898"/>
                <a:gd name="connsiteX35" fmla="*/ 7769 w 9933"/>
                <a:gd name="connsiteY35" fmla="*/ 204 h 9898"/>
                <a:gd name="connsiteX36" fmla="*/ 7321 w 9933"/>
                <a:gd name="connsiteY36" fmla="*/ 510 h 9898"/>
                <a:gd name="connsiteX37" fmla="*/ 6724 w 9933"/>
                <a:gd name="connsiteY37" fmla="*/ 510 h 9898"/>
                <a:gd name="connsiteX38" fmla="*/ 5679 w 9933"/>
                <a:gd name="connsiteY38" fmla="*/ 510 h 9898"/>
                <a:gd name="connsiteX39" fmla="*/ 5679 w 9933"/>
                <a:gd name="connsiteY39" fmla="*/ 459 h 9898"/>
                <a:gd name="connsiteX40" fmla="*/ 5605 w 9933"/>
                <a:gd name="connsiteY40" fmla="*/ 510 h 9898"/>
                <a:gd name="connsiteX41" fmla="*/ 1948 w 9933"/>
                <a:gd name="connsiteY41" fmla="*/ 510 h 9898"/>
                <a:gd name="connsiteX42" fmla="*/ 1948 w 9933"/>
                <a:gd name="connsiteY42" fmla="*/ 1582 h 9898"/>
                <a:gd name="connsiteX43" fmla="*/ 1276 w 9933"/>
                <a:gd name="connsiteY43" fmla="*/ 1582 h 9898"/>
                <a:gd name="connsiteX44" fmla="*/ 1276 w 9933"/>
                <a:gd name="connsiteY44" fmla="*/ 1786 h 9898"/>
                <a:gd name="connsiteX45" fmla="*/ 1276 w 9933"/>
                <a:gd name="connsiteY45" fmla="*/ 3622 h 9898"/>
                <a:gd name="connsiteX46" fmla="*/ 1127 w 9933"/>
                <a:gd name="connsiteY46" fmla="*/ 3724 h 9898"/>
                <a:gd name="connsiteX47" fmla="*/ 679 w 9933"/>
                <a:gd name="connsiteY47" fmla="*/ 3929 h 9898"/>
                <a:gd name="connsiteX48" fmla="*/ 605 w 9933"/>
                <a:gd name="connsiteY48" fmla="*/ 4184 h 9898"/>
                <a:gd name="connsiteX49" fmla="*/ 381 w 9933"/>
                <a:gd name="connsiteY49" fmla="*/ 4439 h 9898"/>
                <a:gd name="connsiteX50" fmla="*/ 232 w 9933"/>
                <a:gd name="connsiteY50" fmla="*/ 4847 h 9898"/>
                <a:gd name="connsiteX51" fmla="*/ 8 w 9933"/>
                <a:gd name="connsiteY51" fmla="*/ 5306 h 9898"/>
                <a:gd name="connsiteX52" fmla="*/ 381 w 9933"/>
                <a:gd name="connsiteY52" fmla="*/ 5357 h 9898"/>
                <a:gd name="connsiteX53" fmla="*/ 455 w 9933"/>
                <a:gd name="connsiteY53" fmla="*/ 5765 h 9898"/>
                <a:gd name="connsiteX54" fmla="*/ 679 w 9933"/>
                <a:gd name="connsiteY54" fmla="*/ 6173 h 9898"/>
                <a:gd name="connsiteX55" fmla="*/ 1052 w 9933"/>
                <a:gd name="connsiteY55" fmla="*/ 6990 h 9898"/>
                <a:gd name="connsiteX56" fmla="*/ 1351 w 9933"/>
                <a:gd name="connsiteY56" fmla="*/ 7347 h 9898"/>
                <a:gd name="connsiteX57" fmla="*/ 1948 w 9933"/>
                <a:gd name="connsiteY57" fmla="*/ 7602 h 9898"/>
                <a:gd name="connsiteX58" fmla="*/ 2321 w 9933"/>
                <a:gd name="connsiteY58" fmla="*/ 8010 h 9898"/>
                <a:gd name="connsiteX59" fmla="*/ 2769 w 9933"/>
                <a:gd name="connsiteY59" fmla="*/ 8418 h 9898"/>
                <a:gd name="connsiteX60" fmla="*/ 3067 w 9933"/>
                <a:gd name="connsiteY60" fmla="*/ 8724 h 9898"/>
                <a:gd name="connsiteX61" fmla="*/ 3440 w 9933"/>
                <a:gd name="connsiteY61" fmla="*/ 9133 h 9898"/>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1961 w 10000"/>
                <a:gd name="connsiteY56" fmla="*/ 7680 h 10000"/>
                <a:gd name="connsiteX57" fmla="*/ 2337 w 10000"/>
                <a:gd name="connsiteY57" fmla="*/ 8093 h 10000"/>
                <a:gd name="connsiteX58" fmla="*/ 2788 w 10000"/>
                <a:gd name="connsiteY58" fmla="*/ 8505 h 10000"/>
                <a:gd name="connsiteX59" fmla="*/ 3088 w 10000"/>
                <a:gd name="connsiteY59" fmla="*/ 8814 h 10000"/>
                <a:gd name="connsiteX60" fmla="*/ 3463 w 10000"/>
                <a:gd name="connsiteY60"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2788 w 10000"/>
                <a:gd name="connsiteY57" fmla="*/ 8505 h 10000"/>
                <a:gd name="connsiteX58" fmla="*/ 3088 w 10000"/>
                <a:gd name="connsiteY58" fmla="*/ 8814 h 10000"/>
                <a:gd name="connsiteX59" fmla="*/ 3463 w 10000"/>
                <a:gd name="connsiteY59"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2337 w 10000"/>
                <a:gd name="connsiteY56" fmla="*/ 8093 h 10000"/>
                <a:gd name="connsiteX57" fmla="*/ 3088 w 10000"/>
                <a:gd name="connsiteY57" fmla="*/ 8814 h 10000"/>
                <a:gd name="connsiteX58" fmla="*/ 3463 w 10000"/>
                <a:gd name="connsiteY58"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088 w 10000"/>
                <a:gd name="connsiteY56" fmla="*/ 8814 h 10000"/>
                <a:gd name="connsiteX57" fmla="*/ 3463 w 10000"/>
                <a:gd name="connsiteY57"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56" fmla="*/ 3463 w 10000"/>
                <a:gd name="connsiteY56" fmla="*/ 9227 h 10000"/>
                <a:gd name="connsiteX0" fmla="*/ 3463 w 10000"/>
                <a:gd name="connsiteY0" fmla="*/ 9227 h 10000"/>
                <a:gd name="connsiteX1" fmla="*/ 4064 w 10000"/>
                <a:gd name="connsiteY1" fmla="*/ 9536 h 10000"/>
                <a:gd name="connsiteX2" fmla="*/ 4515 w 10000"/>
                <a:gd name="connsiteY2" fmla="*/ 9433 h 10000"/>
                <a:gd name="connsiteX3" fmla="*/ 5417 w 10000"/>
                <a:gd name="connsiteY3" fmla="*/ 10000 h 10000"/>
                <a:gd name="connsiteX4" fmla="*/ 5868 w 10000"/>
                <a:gd name="connsiteY4" fmla="*/ 9845 h 10000"/>
                <a:gd name="connsiteX5" fmla="*/ 6093 w 10000"/>
                <a:gd name="connsiteY5" fmla="*/ 9948 h 10000"/>
                <a:gd name="connsiteX6" fmla="*/ 6769 w 10000"/>
                <a:gd name="connsiteY6" fmla="*/ 9742 h 10000"/>
                <a:gd name="connsiteX7" fmla="*/ 6919 w 10000"/>
                <a:gd name="connsiteY7" fmla="*/ 9845 h 10000"/>
                <a:gd name="connsiteX8" fmla="*/ 7220 w 10000"/>
                <a:gd name="connsiteY8" fmla="*/ 9588 h 10000"/>
                <a:gd name="connsiteX9" fmla="*/ 7671 w 10000"/>
                <a:gd name="connsiteY9" fmla="*/ 9279 h 10000"/>
                <a:gd name="connsiteX10" fmla="*/ 8197 w 10000"/>
                <a:gd name="connsiteY10" fmla="*/ 9279 h 10000"/>
                <a:gd name="connsiteX11" fmla="*/ 8422 w 10000"/>
                <a:gd name="connsiteY11" fmla="*/ 9433 h 10000"/>
                <a:gd name="connsiteX12" fmla="*/ 8272 w 10000"/>
                <a:gd name="connsiteY12" fmla="*/ 9021 h 10000"/>
                <a:gd name="connsiteX13" fmla="*/ 7821 w 10000"/>
                <a:gd name="connsiteY13" fmla="*/ 8556 h 10000"/>
                <a:gd name="connsiteX14" fmla="*/ 7370 w 10000"/>
                <a:gd name="connsiteY14" fmla="*/ 8093 h 10000"/>
                <a:gd name="connsiteX15" fmla="*/ 6769 w 10000"/>
                <a:gd name="connsiteY15" fmla="*/ 7680 h 10000"/>
                <a:gd name="connsiteX16" fmla="*/ 7145 w 10000"/>
                <a:gd name="connsiteY16" fmla="*/ 7526 h 10000"/>
                <a:gd name="connsiteX17" fmla="*/ 7446 w 10000"/>
                <a:gd name="connsiteY17" fmla="*/ 6701 h 10000"/>
                <a:gd name="connsiteX18" fmla="*/ 7446 w 10000"/>
                <a:gd name="connsiteY18" fmla="*/ 6341 h 10000"/>
                <a:gd name="connsiteX19" fmla="*/ 7821 w 10000"/>
                <a:gd name="connsiteY19" fmla="*/ 6341 h 10000"/>
                <a:gd name="connsiteX20" fmla="*/ 8047 w 10000"/>
                <a:gd name="connsiteY20" fmla="*/ 5670 h 10000"/>
                <a:gd name="connsiteX21" fmla="*/ 8648 w 10000"/>
                <a:gd name="connsiteY21" fmla="*/ 5258 h 10000"/>
                <a:gd name="connsiteX22" fmla="*/ 8873 w 10000"/>
                <a:gd name="connsiteY22" fmla="*/ 4485 h 10000"/>
                <a:gd name="connsiteX23" fmla="*/ 8722 w 10000"/>
                <a:gd name="connsiteY23" fmla="*/ 4073 h 10000"/>
                <a:gd name="connsiteX24" fmla="*/ 9098 w 10000"/>
                <a:gd name="connsiteY24" fmla="*/ 3196 h 10000"/>
                <a:gd name="connsiteX25" fmla="*/ 9399 w 10000"/>
                <a:gd name="connsiteY25" fmla="*/ 2938 h 10000"/>
                <a:gd name="connsiteX26" fmla="*/ 10000 w 10000"/>
                <a:gd name="connsiteY26" fmla="*/ 2526 h 10000"/>
                <a:gd name="connsiteX27" fmla="*/ 9774 w 10000"/>
                <a:gd name="connsiteY27" fmla="*/ 2474 h 10000"/>
                <a:gd name="connsiteX28" fmla="*/ 9399 w 10000"/>
                <a:gd name="connsiteY28" fmla="*/ 2217 h 10000"/>
                <a:gd name="connsiteX29" fmla="*/ 9173 w 10000"/>
                <a:gd name="connsiteY29" fmla="*/ 1444 h 10000"/>
                <a:gd name="connsiteX30" fmla="*/ 9173 w 10000"/>
                <a:gd name="connsiteY30" fmla="*/ 1031 h 10000"/>
                <a:gd name="connsiteX31" fmla="*/ 9098 w 10000"/>
                <a:gd name="connsiteY31" fmla="*/ 515 h 10000"/>
                <a:gd name="connsiteX32" fmla="*/ 8873 w 10000"/>
                <a:gd name="connsiteY32" fmla="*/ 361 h 10000"/>
                <a:gd name="connsiteX33" fmla="*/ 8497 w 10000"/>
                <a:gd name="connsiteY33" fmla="*/ 155 h 10000"/>
                <a:gd name="connsiteX34" fmla="*/ 8272 w 10000"/>
                <a:gd name="connsiteY34" fmla="*/ 0 h 10000"/>
                <a:gd name="connsiteX35" fmla="*/ 7821 w 10000"/>
                <a:gd name="connsiteY35" fmla="*/ 206 h 10000"/>
                <a:gd name="connsiteX36" fmla="*/ 7370 w 10000"/>
                <a:gd name="connsiteY36" fmla="*/ 515 h 10000"/>
                <a:gd name="connsiteX37" fmla="*/ 6769 w 10000"/>
                <a:gd name="connsiteY37" fmla="*/ 515 h 10000"/>
                <a:gd name="connsiteX38" fmla="*/ 5717 w 10000"/>
                <a:gd name="connsiteY38" fmla="*/ 515 h 10000"/>
                <a:gd name="connsiteX39" fmla="*/ 5717 w 10000"/>
                <a:gd name="connsiteY39" fmla="*/ 464 h 10000"/>
                <a:gd name="connsiteX40" fmla="*/ 5643 w 10000"/>
                <a:gd name="connsiteY40" fmla="*/ 515 h 10000"/>
                <a:gd name="connsiteX41" fmla="*/ 1961 w 10000"/>
                <a:gd name="connsiteY41" fmla="*/ 515 h 10000"/>
                <a:gd name="connsiteX42" fmla="*/ 1961 w 10000"/>
                <a:gd name="connsiteY42" fmla="*/ 1598 h 10000"/>
                <a:gd name="connsiteX43" fmla="*/ 1285 w 10000"/>
                <a:gd name="connsiteY43" fmla="*/ 1598 h 10000"/>
                <a:gd name="connsiteX44" fmla="*/ 1285 w 10000"/>
                <a:gd name="connsiteY44" fmla="*/ 1804 h 10000"/>
                <a:gd name="connsiteX45" fmla="*/ 1285 w 10000"/>
                <a:gd name="connsiteY45" fmla="*/ 3659 h 10000"/>
                <a:gd name="connsiteX46" fmla="*/ 1135 w 10000"/>
                <a:gd name="connsiteY46" fmla="*/ 3762 h 10000"/>
                <a:gd name="connsiteX47" fmla="*/ 684 w 10000"/>
                <a:gd name="connsiteY47" fmla="*/ 3969 h 10000"/>
                <a:gd name="connsiteX48" fmla="*/ 609 w 10000"/>
                <a:gd name="connsiteY48" fmla="*/ 4227 h 10000"/>
                <a:gd name="connsiteX49" fmla="*/ 384 w 10000"/>
                <a:gd name="connsiteY49" fmla="*/ 4485 h 10000"/>
                <a:gd name="connsiteX50" fmla="*/ 234 w 10000"/>
                <a:gd name="connsiteY50" fmla="*/ 4897 h 10000"/>
                <a:gd name="connsiteX51" fmla="*/ 8 w 10000"/>
                <a:gd name="connsiteY51" fmla="*/ 5361 h 10000"/>
                <a:gd name="connsiteX52" fmla="*/ 384 w 10000"/>
                <a:gd name="connsiteY52" fmla="*/ 5412 h 10000"/>
                <a:gd name="connsiteX53" fmla="*/ 458 w 10000"/>
                <a:gd name="connsiteY53" fmla="*/ 5824 h 10000"/>
                <a:gd name="connsiteX54" fmla="*/ 684 w 10000"/>
                <a:gd name="connsiteY54" fmla="*/ 6237 h 10000"/>
                <a:gd name="connsiteX55" fmla="*/ 1059 w 10000"/>
                <a:gd name="connsiteY55" fmla="*/ 7062 h 10000"/>
                <a:gd name="connsiteX0" fmla="*/ 4064 w 10000"/>
                <a:gd name="connsiteY0" fmla="*/ 9536 h 10000"/>
                <a:gd name="connsiteX1" fmla="*/ 4515 w 10000"/>
                <a:gd name="connsiteY1" fmla="*/ 9433 h 10000"/>
                <a:gd name="connsiteX2" fmla="*/ 5417 w 10000"/>
                <a:gd name="connsiteY2" fmla="*/ 10000 h 10000"/>
                <a:gd name="connsiteX3" fmla="*/ 5868 w 10000"/>
                <a:gd name="connsiteY3" fmla="*/ 9845 h 10000"/>
                <a:gd name="connsiteX4" fmla="*/ 6093 w 10000"/>
                <a:gd name="connsiteY4" fmla="*/ 9948 h 10000"/>
                <a:gd name="connsiteX5" fmla="*/ 6769 w 10000"/>
                <a:gd name="connsiteY5" fmla="*/ 9742 h 10000"/>
                <a:gd name="connsiteX6" fmla="*/ 6919 w 10000"/>
                <a:gd name="connsiteY6" fmla="*/ 9845 h 10000"/>
                <a:gd name="connsiteX7" fmla="*/ 7220 w 10000"/>
                <a:gd name="connsiteY7" fmla="*/ 9588 h 10000"/>
                <a:gd name="connsiteX8" fmla="*/ 7671 w 10000"/>
                <a:gd name="connsiteY8" fmla="*/ 9279 h 10000"/>
                <a:gd name="connsiteX9" fmla="*/ 8197 w 10000"/>
                <a:gd name="connsiteY9" fmla="*/ 9279 h 10000"/>
                <a:gd name="connsiteX10" fmla="*/ 8422 w 10000"/>
                <a:gd name="connsiteY10" fmla="*/ 9433 h 10000"/>
                <a:gd name="connsiteX11" fmla="*/ 8272 w 10000"/>
                <a:gd name="connsiteY11" fmla="*/ 9021 h 10000"/>
                <a:gd name="connsiteX12" fmla="*/ 7821 w 10000"/>
                <a:gd name="connsiteY12" fmla="*/ 8556 h 10000"/>
                <a:gd name="connsiteX13" fmla="*/ 7370 w 10000"/>
                <a:gd name="connsiteY13" fmla="*/ 8093 h 10000"/>
                <a:gd name="connsiteX14" fmla="*/ 6769 w 10000"/>
                <a:gd name="connsiteY14" fmla="*/ 7680 h 10000"/>
                <a:gd name="connsiteX15" fmla="*/ 7145 w 10000"/>
                <a:gd name="connsiteY15" fmla="*/ 7526 h 10000"/>
                <a:gd name="connsiteX16" fmla="*/ 7446 w 10000"/>
                <a:gd name="connsiteY16" fmla="*/ 6701 h 10000"/>
                <a:gd name="connsiteX17" fmla="*/ 7446 w 10000"/>
                <a:gd name="connsiteY17" fmla="*/ 6341 h 10000"/>
                <a:gd name="connsiteX18" fmla="*/ 7821 w 10000"/>
                <a:gd name="connsiteY18" fmla="*/ 6341 h 10000"/>
                <a:gd name="connsiteX19" fmla="*/ 8047 w 10000"/>
                <a:gd name="connsiteY19" fmla="*/ 5670 h 10000"/>
                <a:gd name="connsiteX20" fmla="*/ 8648 w 10000"/>
                <a:gd name="connsiteY20" fmla="*/ 5258 h 10000"/>
                <a:gd name="connsiteX21" fmla="*/ 8873 w 10000"/>
                <a:gd name="connsiteY21" fmla="*/ 4485 h 10000"/>
                <a:gd name="connsiteX22" fmla="*/ 8722 w 10000"/>
                <a:gd name="connsiteY22" fmla="*/ 4073 h 10000"/>
                <a:gd name="connsiteX23" fmla="*/ 9098 w 10000"/>
                <a:gd name="connsiteY23" fmla="*/ 3196 h 10000"/>
                <a:gd name="connsiteX24" fmla="*/ 9399 w 10000"/>
                <a:gd name="connsiteY24" fmla="*/ 2938 h 10000"/>
                <a:gd name="connsiteX25" fmla="*/ 10000 w 10000"/>
                <a:gd name="connsiteY25" fmla="*/ 2526 h 10000"/>
                <a:gd name="connsiteX26" fmla="*/ 9774 w 10000"/>
                <a:gd name="connsiteY26" fmla="*/ 2474 h 10000"/>
                <a:gd name="connsiteX27" fmla="*/ 9399 w 10000"/>
                <a:gd name="connsiteY27" fmla="*/ 2217 h 10000"/>
                <a:gd name="connsiteX28" fmla="*/ 9173 w 10000"/>
                <a:gd name="connsiteY28" fmla="*/ 1444 h 10000"/>
                <a:gd name="connsiteX29" fmla="*/ 9173 w 10000"/>
                <a:gd name="connsiteY29" fmla="*/ 1031 h 10000"/>
                <a:gd name="connsiteX30" fmla="*/ 9098 w 10000"/>
                <a:gd name="connsiteY30" fmla="*/ 515 h 10000"/>
                <a:gd name="connsiteX31" fmla="*/ 8873 w 10000"/>
                <a:gd name="connsiteY31" fmla="*/ 361 h 10000"/>
                <a:gd name="connsiteX32" fmla="*/ 8497 w 10000"/>
                <a:gd name="connsiteY32" fmla="*/ 155 h 10000"/>
                <a:gd name="connsiteX33" fmla="*/ 8272 w 10000"/>
                <a:gd name="connsiteY33" fmla="*/ 0 h 10000"/>
                <a:gd name="connsiteX34" fmla="*/ 7821 w 10000"/>
                <a:gd name="connsiteY34" fmla="*/ 206 h 10000"/>
                <a:gd name="connsiteX35" fmla="*/ 7370 w 10000"/>
                <a:gd name="connsiteY35" fmla="*/ 515 h 10000"/>
                <a:gd name="connsiteX36" fmla="*/ 6769 w 10000"/>
                <a:gd name="connsiteY36" fmla="*/ 515 h 10000"/>
                <a:gd name="connsiteX37" fmla="*/ 5717 w 10000"/>
                <a:gd name="connsiteY37" fmla="*/ 515 h 10000"/>
                <a:gd name="connsiteX38" fmla="*/ 5717 w 10000"/>
                <a:gd name="connsiteY38" fmla="*/ 464 h 10000"/>
                <a:gd name="connsiteX39" fmla="*/ 5643 w 10000"/>
                <a:gd name="connsiteY39" fmla="*/ 515 h 10000"/>
                <a:gd name="connsiteX40" fmla="*/ 1961 w 10000"/>
                <a:gd name="connsiteY40" fmla="*/ 515 h 10000"/>
                <a:gd name="connsiteX41" fmla="*/ 1961 w 10000"/>
                <a:gd name="connsiteY41" fmla="*/ 1598 h 10000"/>
                <a:gd name="connsiteX42" fmla="*/ 1285 w 10000"/>
                <a:gd name="connsiteY42" fmla="*/ 1598 h 10000"/>
                <a:gd name="connsiteX43" fmla="*/ 1285 w 10000"/>
                <a:gd name="connsiteY43" fmla="*/ 1804 h 10000"/>
                <a:gd name="connsiteX44" fmla="*/ 1285 w 10000"/>
                <a:gd name="connsiteY44" fmla="*/ 3659 h 10000"/>
                <a:gd name="connsiteX45" fmla="*/ 1135 w 10000"/>
                <a:gd name="connsiteY45" fmla="*/ 3762 h 10000"/>
                <a:gd name="connsiteX46" fmla="*/ 684 w 10000"/>
                <a:gd name="connsiteY46" fmla="*/ 3969 h 10000"/>
                <a:gd name="connsiteX47" fmla="*/ 609 w 10000"/>
                <a:gd name="connsiteY47" fmla="*/ 4227 h 10000"/>
                <a:gd name="connsiteX48" fmla="*/ 384 w 10000"/>
                <a:gd name="connsiteY48" fmla="*/ 4485 h 10000"/>
                <a:gd name="connsiteX49" fmla="*/ 234 w 10000"/>
                <a:gd name="connsiteY49" fmla="*/ 4897 h 10000"/>
                <a:gd name="connsiteX50" fmla="*/ 8 w 10000"/>
                <a:gd name="connsiteY50" fmla="*/ 5361 h 10000"/>
                <a:gd name="connsiteX51" fmla="*/ 384 w 10000"/>
                <a:gd name="connsiteY51" fmla="*/ 5412 h 10000"/>
                <a:gd name="connsiteX52" fmla="*/ 458 w 10000"/>
                <a:gd name="connsiteY52" fmla="*/ 5824 h 10000"/>
                <a:gd name="connsiteX53" fmla="*/ 684 w 10000"/>
                <a:gd name="connsiteY53" fmla="*/ 6237 h 10000"/>
                <a:gd name="connsiteX54" fmla="*/ 1059 w 10000"/>
                <a:gd name="connsiteY54" fmla="*/ 7062 h 10000"/>
                <a:gd name="connsiteX0" fmla="*/ 4515 w 10000"/>
                <a:gd name="connsiteY0" fmla="*/ 9433 h 10000"/>
                <a:gd name="connsiteX1" fmla="*/ 5417 w 10000"/>
                <a:gd name="connsiteY1" fmla="*/ 10000 h 10000"/>
                <a:gd name="connsiteX2" fmla="*/ 5868 w 10000"/>
                <a:gd name="connsiteY2" fmla="*/ 9845 h 10000"/>
                <a:gd name="connsiteX3" fmla="*/ 6093 w 10000"/>
                <a:gd name="connsiteY3" fmla="*/ 9948 h 10000"/>
                <a:gd name="connsiteX4" fmla="*/ 6769 w 10000"/>
                <a:gd name="connsiteY4" fmla="*/ 9742 h 10000"/>
                <a:gd name="connsiteX5" fmla="*/ 6919 w 10000"/>
                <a:gd name="connsiteY5" fmla="*/ 9845 h 10000"/>
                <a:gd name="connsiteX6" fmla="*/ 7220 w 10000"/>
                <a:gd name="connsiteY6" fmla="*/ 9588 h 10000"/>
                <a:gd name="connsiteX7" fmla="*/ 7671 w 10000"/>
                <a:gd name="connsiteY7" fmla="*/ 9279 h 10000"/>
                <a:gd name="connsiteX8" fmla="*/ 8197 w 10000"/>
                <a:gd name="connsiteY8" fmla="*/ 9279 h 10000"/>
                <a:gd name="connsiteX9" fmla="*/ 8422 w 10000"/>
                <a:gd name="connsiteY9" fmla="*/ 9433 h 10000"/>
                <a:gd name="connsiteX10" fmla="*/ 8272 w 10000"/>
                <a:gd name="connsiteY10" fmla="*/ 9021 h 10000"/>
                <a:gd name="connsiteX11" fmla="*/ 7821 w 10000"/>
                <a:gd name="connsiteY11" fmla="*/ 8556 h 10000"/>
                <a:gd name="connsiteX12" fmla="*/ 7370 w 10000"/>
                <a:gd name="connsiteY12" fmla="*/ 8093 h 10000"/>
                <a:gd name="connsiteX13" fmla="*/ 6769 w 10000"/>
                <a:gd name="connsiteY13" fmla="*/ 7680 h 10000"/>
                <a:gd name="connsiteX14" fmla="*/ 7145 w 10000"/>
                <a:gd name="connsiteY14" fmla="*/ 7526 h 10000"/>
                <a:gd name="connsiteX15" fmla="*/ 7446 w 10000"/>
                <a:gd name="connsiteY15" fmla="*/ 6701 h 10000"/>
                <a:gd name="connsiteX16" fmla="*/ 7446 w 10000"/>
                <a:gd name="connsiteY16" fmla="*/ 6341 h 10000"/>
                <a:gd name="connsiteX17" fmla="*/ 7821 w 10000"/>
                <a:gd name="connsiteY17" fmla="*/ 6341 h 10000"/>
                <a:gd name="connsiteX18" fmla="*/ 8047 w 10000"/>
                <a:gd name="connsiteY18" fmla="*/ 5670 h 10000"/>
                <a:gd name="connsiteX19" fmla="*/ 8648 w 10000"/>
                <a:gd name="connsiteY19" fmla="*/ 5258 h 10000"/>
                <a:gd name="connsiteX20" fmla="*/ 8873 w 10000"/>
                <a:gd name="connsiteY20" fmla="*/ 4485 h 10000"/>
                <a:gd name="connsiteX21" fmla="*/ 8722 w 10000"/>
                <a:gd name="connsiteY21" fmla="*/ 4073 h 10000"/>
                <a:gd name="connsiteX22" fmla="*/ 9098 w 10000"/>
                <a:gd name="connsiteY22" fmla="*/ 3196 h 10000"/>
                <a:gd name="connsiteX23" fmla="*/ 9399 w 10000"/>
                <a:gd name="connsiteY23" fmla="*/ 2938 h 10000"/>
                <a:gd name="connsiteX24" fmla="*/ 10000 w 10000"/>
                <a:gd name="connsiteY24" fmla="*/ 2526 h 10000"/>
                <a:gd name="connsiteX25" fmla="*/ 9774 w 10000"/>
                <a:gd name="connsiteY25" fmla="*/ 2474 h 10000"/>
                <a:gd name="connsiteX26" fmla="*/ 9399 w 10000"/>
                <a:gd name="connsiteY26" fmla="*/ 2217 h 10000"/>
                <a:gd name="connsiteX27" fmla="*/ 9173 w 10000"/>
                <a:gd name="connsiteY27" fmla="*/ 1444 h 10000"/>
                <a:gd name="connsiteX28" fmla="*/ 9173 w 10000"/>
                <a:gd name="connsiteY28" fmla="*/ 1031 h 10000"/>
                <a:gd name="connsiteX29" fmla="*/ 9098 w 10000"/>
                <a:gd name="connsiteY29" fmla="*/ 515 h 10000"/>
                <a:gd name="connsiteX30" fmla="*/ 8873 w 10000"/>
                <a:gd name="connsiteY30" fmla="*/ 361 h 10000"/>
                <a:gd name="connsiteX31" fmla="*/ 8497 w 10000"/>
                <a:gd name="connsiteY31" fmla="*/ 155 h 10000"/>
                <a:gd name="connsiteX32" fmla="*/ 8272 w 10000"/>
                <a:gd name="connsiteY32" fmla="*/ 0 h 10000"/>
                <a:gd name="connsiteX33" fmla="*/ 7821 w 10000"/>
                <a:gd name="connsiteY33" fmla="*/ 206 h 10000"/>
                <a:gd name="connsiteX34" fmla="*/ 7370 w 10000"/>
                <a:gd name="connsiteY34" fmla="*/ 515 h 10000"/>
                <a:gd name="connsiteX35" fmla="*/ 6769 w 10000"/>
                <a:gd name="connsiteY35" fmla="*/ 515 h 10000"/>
                <a:gd name="connsiteX36" fmla="*/ 5717 w 10000"/>
                <a:gd name="connsiteY36" fmla="*/ 515 h 10000"/>
                <a:gd name="connsiteX37" fmla="*/ 5717 w 10000"/>
                <a:gd name="connsiteY37" fmla="*/ 464 h 10000"/>
                <a:gd name="connsiteX38" fmla="*/ 5643 w 10000"/>
                <a:gd name="connsiteY38" fmla="*/ 515 h 10000"/>
                <a:gd name="connsiteX39" fmla="*/ 1961 w 10000"/>
                <a:gd name="connsiteY39" fmla="*/ 515 h 10000"/>
                <a:gd name="connsiteX40" fmla="*/ 1961 w 10000"/>
                <a:gd name="connsiteY40" fmla="*/ 1598 h 10000"/>
                <a:gd name="connsiteX41" fmla="*/ 1285 w 10000"/>
                <a:gd name="connsiteY41" fmla="*/ 1598 h 10000"/>
                <a:gd name="connsiteX42" fmla="*/ 1285 w 10000"/>
                <a:gd name="connsiteY42" fmla="*/ 1804 h 10000"/>
                <a:gd name="connsiteX43" fmla="*/ 1285 w 10000"/>
                <a:gd name="connsiteY43" fmla="*/ 3659 h 10000"/>
                <a:gd name="connsiteX44" fmla="*/ 1135 w 10000"/>
                <a:gd name="connsiteY44" fmla="*/ 3762 h 10000"/>
                <a:gd name="connsiteX45" fmla="*/ 684 w 10000"/>
                <a:gd name="connsiteY45" fmla="*/ 3969 h 10000"/>
                <a:gd name="connsiteX46" fmla="*/ 609 w 10000"/>
                <a:gd name="connsiteY46" fmla="*/ 4227 h 10000"/>
                <a:gd name="connsiteX47" fmla="*/ 384 w 10000"/>
                <a:gd name="connsiteY47" fmla="*/ 4485 h 10000"/>
                <a:gd name="connsiteX48" fmla="*/ 234 w 10000"/>
                <a:gd name="connsiteY48" fmla="*/ 4897 h 10000"/>
                <a:gd name="connsiteX49" fmla="*/ 8 w 10000"/>
                <a:gd name="connsiteY49" fmla="*/ 5361 h 10000"/>
                <a:gd name="connsiteX50" fmla="*/ 384 w 10000"/>
                <a:gd name="connsiteY50" fmla="*/ 5412 h 10000"/>
                <a:gd name="connsiteX51" fmla="*/ 458 w 10000"/>
                <a:gd name="connsiteY51" fmla="*/ 5824 h 10000"/>
                <a:gd name="connsiteX52" fmla="*/ 684 w 10000"/>
                <a:gd name="connsiteY52" fmla="*/ 6237 h 10000"/>
                <a:gd name="connsiteX53" fmla="*/ 1059 w 10000"/>
                <a:gd name="connsiteY53" fmla="*/ 7062 h 10000"/>
                <a:gd name="connsiteX0" fmla="*/ 5417 w 10000"/>
                <a:gd name="connsiteY0" fmla="*/ 10000 h 10000"/>
                <a:gd name="connsiteX1" fmla="*/ 5868 w 10000"/>
                <a:gd name="connsiteY1" fmla="*/ 9845 h 10000"/>
                <a:gd name="connsiteX2" fmla="*/ 6093 w 10000"/>
                <a:gd name="connsiteY2" fmla="*/ 9948 h 10000"/>
                <a:gd name="connsiteX3" fmla="*/ 6769 w 10000"/>
                <a:gd name="connsiteY3" fmla="*/ 9742 h 10000"/>
                <a:gd name="connsiteX4" fmla="*/ 6919 w 10000"/>
                <a:gd name="connsiteY4" fmla="*/ 9845 h 10000"/>
                <a:gd name="connsiteX5" fmla="*/ 7220 w 10000"/>
                <a:gd name="connsiteY5" fmla="*/ 9588 h 10000"/>
                <a:gd name="connsiteX6" fmla="*/ 7671 w 10000"/>
                <a:gd name="connsiteY6" fmla="*/ 9279 h 10000"/>
                <a:gd name="connsiteX7" fmla="*/ 8197 w 10000"/>
                <a:gd name="connsiteY7" fmla="*/ 9279 h 10000"/>
                <a:gd name="connsiteX8" fmla="*/ 8422 w 10000"/>
                <a:gd name="connsiteY8" fmla="*/ 9433 h 10000"/>
                <a:gd name="connsiteX9" fmla="*/ 8272 w 10000"/>
                <a:gd name="connsiteY9" fmla="*/ 9021 h 10000"/>
                <a:gd name="connsiteX10" fmla="*/ 7821 w 10000"/>
                <a:gd name="connsiteY10" fmla="*/ 8556 h 10000"/>
                <a:gd name="connsiteX11" fmla="*/ 7370 w 10000"/>
                <a:gd name="connsiteY11" fmla="*/ 8093 h 10000"/>
                <a:gd name="connsiteX12" fmla="*/ 6769 w 10000"/>
                <a:gd name="connsiteY12" fmla="*/ 7680 h 10000"/>
                <a:gd name="connsiteX13" fmla="*/ 7145 w 10000"/>
                <a:gd name="connsiteY13" fmla="*/ 7526 h 10000"/>
                <a:gd name="connsiteX14" fmla="*/ 7446 w 10000"/>
                <a:gd name="connsiteY14" fmla="*/ 6701 h 10000"/>
                <a:gd name="connsiteX15" fmla="*/ 7446 w 10000"/>
                <a:gd name="connsiteY15" fmla="*/ 6341 h 10000"/>
                <a:gd name="connsiteX16" fmla="*/ 7821 w 10000"/>
                <a:gd name="connsiteY16" fmla="*/ 6341 h 10000"/>
                <a:gd name="connsiteX17" fmla="*/ 8047 w 10000"/>
                <a:gd name="connsiteY17" fmla="*/ 5670 h 10000"/>
                <a:gd name="connsiteX18" fmla="*/ 8648 w 10000"/>
                <a:gd name="connsiteY18" fmla="*/ 5258 h 10000"/>
                <a:gd name="connsiteX19" fmla="*/ 8873 w 10000"/>
                <a:gd name="connsiteY19" fmla="*/ 4485 h 10000"/>
                <a:gd name="connsiteX20" fmla="*/ 8722 w 10000"/>
                <a:gd name="connsiteY20" fmla="*/ 4073 h 10000"/>
                <a:gd name="connsiteX21" fmla="*/ 9098 w 10000"/>
                <a:gd name="connsiteY21" fmla="*/ 3196 h 10000"/>
                <a:gd name="connsiteX22" fmla="*/ 9399 w 10000"/>
                <a:gd name="connsiteY22" fmla="*/ 2938 h 10000"/>
                <a:gd name="connsiteX23" fmla="*/ 10000 w 10000"/>
                <a:gd name="connsiteY23" fmla="*/ 2526 h 10000"/>
                <a:gd name="connsiteX24" fmla="*/ 9774 w 10000"/>
                <a:gd name="connsiteY24" fmla="*/ 2474 h 10000"/>
                <a:gd name="connsiteX25" fmla="*/ 9399 w 10000"/>
                <a:gd name="connsiteY25" fmla="*/ 2217 h 10000"/>
                <a:gd name="connsiteX26" fmla="*/ 9173 w 10000"/>
                <a:gd name="connsiteY26" fmla="*/ 1444 h 10000"/>
                <a:gd name="connsiteX27" fmla="*/ 9173 w 10000"/>
                <a:gd name="connsiteY27" fmla="*/ 1031 h 10000"/>
                <a:gd name="connsiteX28" fmla="*/ 9098 w 10000"/>
                <a:gd name="connsiteY28" fmla="*/ 515 h 10000"/>
                <a:gd name="connsiteX29" fmla="*/ 8873 w 10000"/>
                <a:gd name="connsiteY29" fmla="*/ 361 h 10000"/>
                <a:gd name="connsiteX30" fmla="*/ 8497 w 10000"/>
                <a:gd name="connsiteY30" fmla="*/ 155 h 10000"/>
                <a:gd name="connsiteX31" fmla="*/ 8272 w 10000"/>
                <a:gd name="connsiteY31" fmla="*/ 0 h 10000"/>
                <a:gd name="connsiteX32" fmla="*/ 7821 w 10000"/>
                <a:gd name="connsiteY32" fmla="*/ 206 h 10000"/>
                <a:gd name="connsiteX33" fmla="*/ 7370 w 10000"/>
                <a:gd name="connsiteY33" fmla="*/ 515 h 10000"/>
                <a:gd name="connsiteX34" fmla="*/ 6769 w 10000"/>
                <a:gd name="connsiteY34" fmla="*/ 515 h 10000"/>
                <a:gd name="connsiteX35" fmla="*/ 5717 w 10000"/>
                <a:gd name="connsiteY35" fmla="*/ 515 h 10000"/>
                <a:gd name="connsiteX36" fmla="*/ 5717 w 10000"/>
                <a:gd name="connsiteY36" fmla="*/ 464 h 10000"/>
                <a:gd name="connsiteX37" fmla="*/ 5643 w 10000"/>
                <a:gd name="connsiteY37" fmla="*/ 515 h 10000"/>
                <a:gd name="connsiteX38" fmla="*/ 1961 w 10000"/>
                <a:gd name="connsiteY38" fmla="*/ 515 h 10000"/>
                <a:gd name="connsiteX39" fmla="*/ 1961 w 10000"/>
                <a:gd name="connsiteY39" fmla="*/ 1598 h 10000"/>
                <a:gd name="connsiteX40" fmla="*/ 1285 w 10000"/>
                <a:gd name="connsiteY40" fmla="*/ 1598 h 10000"/>
                <a:gd name="connsiteX41" fmla="*/ 1285 w 10000"/>
                <a:gd name="connsiteY41" fmla="*/ 1804 h 10000"/>
                <a:gd name="connsiteX42" fmla="*/ 1285 w 10000"/>
                <a:gd name="connsiteY42" fmla="*/ 3659 h 10000"/>
                <a:gd name="connsiteX43" fmla="*/ 1135 w 10000"/>
                <a:gd name="connsiteY43" fmla="*/ 3762 h 10000"/>
                <a:gd name="connsiteX44" fmla="*/ 684 w 10000"/>
                <a:gd name="connsiteY44" fmla="*/ 3969 h 10000"/>
                <a:gd name="connsiteX45" fmla="*/ 609 w 10000"/>
                <a:gd name="connsiteY45" fmla="*/ 4227 h 10000"/>
                <a:gd name="connsiteX46" fmla="*/ 384 w 10000"/>
                <a:gd name="connsiteY46" fmla="*/ 4485 h 10000"/>
                <a:gd name="connsiteX47" fmla="*/ 234 w 10000"/>
                <a:gd name="connsiteY47" fmla="*/ 4897 h 10000"/>
                <a:gd name="connsiteX48" fmla="*/ 8 w 10000"/>
                <a:gd name="connsiteY48" fmla="*/ 5361 h 10000"/>
                <a:gd name="connsiteX49" fmla="*/ 384 w 10000"/>
                <a:gd name="connsiteY49" fmla="*/ 5412 h 10000"/>
                <a:gd name="connsiteX50" fmla="*/ 458 w 10000"/>
                <a:gd name="connsiteY50" fmla="*/ 5824 h 10000"/>
                <a:gd name="connsiteX51" fmla="*/ 684 w 10000"/>
                <a:gd name="connsiteY51" fmla="*/ 6237 h 10000"/>
                <a:gd name="connsiteX52" fmla="*/ 1059 w 10000"/>
                <a:gd name="connsiteY52" fmla="*/ 7062 h 10000"/>
                <a:gd name="connsiteX0" fmla="*/ 5868 w 10000"/>
                <a:gd name="connsiteY0" fmla="*/ 9845 h 9986"/>
                <a:gd name="connsiteX1" fmla="*/ 6093 w 10000"/>
                <a:gd name="connsiteY1" fmla="*/ 9948 h 9986"/>
                <a:gd name="connsiteX2" fmla="*/ 6769 w 10000"/>
                <a:gd name="connsiteY2" fmla="*/ 9742 h 9986"/>
                <a:gd name="connsiteX3" fmla="*/ 6919 w 10000"/>
                <a:gd name="connsiteY3" fmla="*/ 9845 h 9986"/>
                <a:gd name="connsiteX4" fmla="*/ 7220 w 10000"/>
                <a:gd name="connsiteY4" fmla="*/ 9588 h 9986"/>
                <a:gd name="connsiteX5" fmla="*/ 7671 w 10000"/>
                <a:gd name="connsiteY5" fmla="*/ 9279 h 9986"/>
                <a:gd name="connsiteX6" fmla="*/ 8197 w 10000"/>
                <a:gd name="connsiteY6" fmla="*/ 9279 h 9986"/>
                <a:gd name="connsiteX7" fmla="*/ 8422 w 10000"/>
                <a:gd name="connsiteY7" fmla="*/ 9433 h 9986"/>
                <a:gd name="connsiteX8" fmla="*/ 8272 w 10000"/>
                <a:gd name="connsiteY8" fmla="*/ 9021 h 9986"/>
                <a:gd name="connsiteX9" fmla="*/ 7821 w 10000"/>
                <a:gd name="connsiteY9" fmla="*/ 8556 h 9986"/>
                <a:gd name="connsiteX10" fmla="*/ 7370 w 10000"/>
                <a:gd name="connsiteY10" fmla="*/ 8093 h 9986"/>
                <a:gd name="connsiteX11" fmla="*/ 6769 w 10000"/>
                <a:gd name="connsiteY11" fmla="*/ 7680 h 9986"/>
                <a:gd name="connsiteX12" fmla="*/ 7145 w 10000"/>
                <a:gd name="connsiteY12" fmla="*/ 7526 h 9986"/>
                <a:gd name="connsiteX13" fmla="*/ 7446 w 10000"/>
                <a:gd name="connsiteY13" fmla="*/ 6701 h 9986"/>
                <a:gd name="connsiteX14" fmla="*/ 7446 w 10000"/>
                <a:gd name="connsiteY14" fmla="*/ 6341 h 9986"/>
                <a:gd name="connsiteX15" fmla="*/ 7821 w 10000"/>
                <a:gd name="connsiteY15" fmla="*/ 6341 h 9986"/>
                <a:gd name="connsiteX16" fmla="*/ 8047 w 10000"/>
                <a:gd name="connsiteY16" fmla="*/ 5670 h 9986"/>
                <a:gd name="connsiteX17" fmla="*/ 8648 w 10000"/>
                <a:gd name="connsiteY17" fmla="*/ 5258 h 9986"/>
                <a:gd name="connsiteX18" fmla="*/ 8873 w 10000"/>
                <a:gd name="connsiteY18" fmla="*/ 4485 h 9986"/>
                <a:gd name="connsiteX19" fmla="*/ 8722 w 10000"/>
                <a:gd name="connsiteY19" fmla="*/ 4073 h 9986"/>
                <a:gd name="connsiteX20" fmla="*/ 9098 w 10000"/>
                <a:gd name="connsiteY20" fmla="*/ 3196 h 9986"/>
                <a:gd name="connsiteX21" fmla="*/ 9399 w 10000"/>
                <a:gd name="connsiteY21" fmla="*/ 2938 h 9986"/>
                <a:gd name="connsiteX22" fmla="*/ 10000 w 10000"/>
                <a:gd name="connsiteY22" fmla="*/ 2526 h 9986"/>
                <a:gd name="connsiteX23" fmla="*/ 9774 w 10000"/>
                <a:gd name="connsiteY23" fmla="*/ 2474 h 9986"/>
                <a:gd name="connsiteX24" fmla="*/ 9399 w 10000"/>
                <a:gd name="connsiteY24" fmla="*/ 2217 h 9986"/>
                <a:gd name="connsiteX25" fmla="*/ 9173 w 10000"/>
                <a:gd name="connsiteY25" fmla="*/ 1444 h 9986"/>
                <a:gd name="connsiteX26" fmla="*/ 9173 w 10000"/>
                <a:gd name="connsiteY26" fmla="*/ 1031 h 9986"/>
                <a:gd name="connsiteX27" fmla="*/ 9098 w 10000"/>
                <a:gd name="connsiteY27" fmla="*/ 515 h 9986"/>
                <a:gd name="connsiteX28" fmla="*/ 8873 w 10000"/>
                <a:gd name="connsiteY28" fmla="*/ 361 h 9986"/>
                <a:gd name="connsiteX29" fmla="*/ 8497 w 10000"/>
                <a:gd name="connsiteY29" fmla="*/ 155 h 9986"/>
                <a:gd name="connsiteX30" fmla="*/ 8272 w 10000"/>
                <a:gd name="connsiteY30" fmla="*/ 0 h 9986"/>
                <a:gd name="connsiteX31" fmla="*/ 7821 w 10000"/>
                <a:gd name="connsiteY31" fmla="*/ 206 h 9986"/>
                <a:gd name="connsiteX32" fmla="*/ 7370 w 10000"/>
                <a:gd name="connsiteY32" fmla="*/ 515 h 9986"/>
                <a:gd name="connsiteX33" fmla="*/ 6769 w 10000"/>
                <a:gd name="connsiteY33" fmla="*/ 515 h 9986"/>
                <a:gd name="connsiteX34" fmla="*/ 5717 w 10000"/>
                <a:gd name="connsiteY34" fmla="*/ 515 h 9986"/>
                <a:gd name="connsiteX35" fmla="*/ 5717 w 10000"/>
                <a:gd name="connsiteY35" fmla="*/ 464 h 9986"/>
                <a:gd name="connsiteX36" fmla="*/ 5643 w 10000"/>
                <a:gd name="connsiteY36" fmla="*/ 515 h 9986"/>
                <a:gd name="connsiteX37" fmla="*/ 1961 w 10000"/>
                <a:gd name="connsiteY37" fmla="*/ 515 h 9986"/>
                <a:gd name="connsiteX38" fmla="*/ 1961 w 10000"/>
                <a:gd name="connsiteY38" fmla="*/ 1598 h 9986"/>
                <a:gd name="connsiteX39" fmla="*/ 1285 w 10000"/>
                <a:gd name="connsiteY39" fmla="*/ 1598 h 9986"/>
                <a:gd name="connsiteX40" fmla="*/ 1285 w 10000"/>
                <a:gd name="connsiteY40" fmla="*/ 1804 h 9986"/>
                <a:gd name="connsiteX41" fmla="*/ 1285 w 10000"/>
                <a:gd name="connsiteY41" fmla="*/ 3659 h 9986"/>
                <a:gd name="connsiteX42" fmla="*/ 1135 w 10000"/>
                <a:gd name="connsiteY42" fmla="*/ 3762 h 9986"/>
                <a:gd name="connsiteX43" fmla="*/ 684 w 10000"/>
                <a:gd name="connsiteY43" fmla="*/ 3969 h 9986"/>
                <a:gd name="connsiteX44" fmla="*/ 609 w 10000"/>
                <a:gd name="connsiteY44" fmla="*/ 4227 h 9986"/>
                <a:gd name="connsiteX45" fmla="*/ 384 w 10000"/>
                <a:gd name="connsiteY45" fmla="*/ 4485 h 9986"/>
                <a:gd name="connsiteX46" fmla="*/ 234 w 10000"/>
                <a:gd name="connsiteY46" fmla="*/ 4897 h 9986"/>
                <a:gd name="connsiteX47" fmla="*/ 8 w 10000"/>
                <a:gd name="connsiteY47" fmla="*/ 5361 h 9986"/>
                <a:gd name="connsiteX48" fmla="*/ 384 w 10000"/>
                <a:gd name="connsiteY48" fmla="*/ 5412 h 9986"/>
                <a:gd name="connsiteX49" fmla="*/ 458 w 10000"/>
                <a:gd name="connsiteY49" fmla="*/ 5824 h 9986"/>
                <a:gd name="connsiteX50" fmla="*/ 684 w 10000"/>
                <a:gd name="connsiteY50" fmla="*/ 6237 h 9986"/>
                <a:gd name="connsiteX51" fmla="*/ 1059 w 10000"/>
                <a:gd name="connsiteY51" fmla="*/ 7062 h 9986"/>
                <a:gd name="connsiteX0" fmla="*/ 6093 w 10000"/>
                <a:gd name="connsiteY0" fmla="*/ 9962 h 10000"/>
                <a:gd name="connsiteX1" fmla="*/ 6769 w 10000"/>
                <a:gd name="connsiteY1" fmla="*/ 9756 h 10000"/>
                <a:gd name="connsiteX2" fmla="*/ 6919 w 10000"/>
                <a:gd name="connsiteY2" fmla="*/ 9859 h 10000"/>
                <a:gd name="connsiteX3" fmla="*/ 7220 w 10000"/>
                <a:gd name="connsiteY3" fmla="*/ 9601 h 10000"/>
                <a:gd name="connsiteX4" fmla="*/ 7671 w 10000"/>
                <a:gd name="connsiteY4" fmla="*/ 9292 h 10000"/>
                <a:gd name="connsiteX5" fmla="*/ 8197 w 10000"/>
                <a:gd name="connsiteY5" fmla="*/ 9292 h 10000"/>
                <a:gd name="connsiteX6" fmla="*/ 8422 w 10000"/>
                <a:gd name="connsiteY6" fmla="*/ 9446 h 10000"/>
                <a:gd name="connsiteX7" fmla="*/ 8272 w 10000"/>
                <a:gd name="connsiteY7" fmla="*/ 9034 h 10000"/>
                <a:gd name="connsiteX8" fmla="*/ 7821 w 10000"/>
                <a:gd name="connsiteY8" fmla="*/ 8568 h 10000"/>
                <a:gd name="connsiteX9" fmla="*/ 7370 w 10000"/>
                <a:gd name="connsiteY9" fmla="*/ 8104 h 10000"/>
                <a:gd name="connsiteX10" fmla="*/ 6769 w 10000"/>
                <a:gd name="connsiteY10" fmla="*/ 7691 h 10000"/>
                <a:gd name="connsiteX11" fmla="*/ 7145 w 10000"/>
                <a:gd name="connsiteY11" fmla="*/ 7537 h 10000"/>
                <a:gd name="connsiteX12" fmla="*/ 7446 w 10000"/>
                <a:gd name="connsiteY12" fmla="*/ 6710 h 10000"/>
                <a:gd name="connsiteX13" fmla="*/ 7446 w 10000"/>
                <a:gd name="connsiteY13" fmla="*/ 6350 h 10000"/>
                <a:gd name="connsiteX14" fmla="*/ 7821 w 10000"/>
                <a:gd name="connsiteY14" fmla="*/ 6350 h 10000"/>
                <a:gd name="connsiteX15" fmla="*/ 8047 w 10000"/>
                <a:gd name="connsiteY15" fmla="*/ 5678 h 10000"/>
                <a:gd name="connsiteX16" fmla="*/ 8648 w 10000"/>
                <a:gd name="connsiteY16" fmla="*/ 5265 h 10000"/>
                <a:gd name="connsiteX17" fmla="*/ 8873 w 10000"/>
                <a:gd name="connsiteY17" fmla="*/ 4491 h 10000"/>
                <a:gd name="connsiteX18" fmla="*/ 8722 w 10000"/>
                <a:gd name="connsiteY18" fmla="*/ 4079 h 10000"/>
                <a:gd name="connsiteX19" fmla="*/ 9098 w 10000"/>
                <a:gd name="connsiteY19" fmla="*/ 3200 h 10000"/>
                <a:gd name="connsiteX20" fmla="*/ 9399 w 10000"/>
                <a:gd name="connsiteY20" fmla="*/ 2942 h 10000"/>
                <a:gd name="connsiteX21" fmla="*/ 10000 w 10000"/>
                <a:gd name="connsiteY21" fmla="*/ 2530 h 10000"/>
                <a:gd name="connsiteX22" fmla="*/ 9774 w 10000"/>
                <a:gd name="connsiteY22" fmla="*/ 2477 h 10000"/>
                <a:gd name="connsiteX23" fmla="*/ 9399 w 10000"/>
                <a:gd name="connsiteY23" fmla="*/ 2220 h 10000"/>
                <a:gd name="connsiteX24" fmla="*/ 9173 w 10000"/>
                <a:gd name="connsiteY24" fmla="*/ 1446 h 10000"/>
                <a:gd name="connsiteX25" fmla="*/ 9173 w 10000"/>
                <a:gd name="connsiteY25" fmla="*/ 1032 h 10000"/>
                <a:gd name="connsiteX26" fmla="*/ 9098 w 10000"/>
                <a:gd name="connsiteY26" fmla="*/ 516 h 10000"/>
                <a:gd name="connsiteX27" fmla="*/ 8873 w 10000"/>
                <a:gd name="connsiteY27" fmla="*/ 362 h 10000"/>
                <a:gd name="connsiteX28" fmla="*/ 8497 w 10000"/>
                <a:gd name="connsiteY28" fmla="*/ 155 h 10000"/>
                <a:gd name="connsiteX29" fmla="*/ 8272 w 10000"/>
                <a:gd name="connsiteY29" fmla="*/ 0 h 10000"/>
                <a:gd name="connsiteX30" fmla="*/ 7821 w 10000"/>
                <a:gd name="connsiteY30" fmla="*/ 206 h 10000"/>
                <a:gd name="connsiteX31" fmla="*/ 7370 w 10000"/>
                <a:gd name="connsiteY31" fmla="*/ 516 h 10000"/>
                <a:gd name="connsiteX32" fmla="*/ 6769 w 10000"/>
                <a:gd name="connsiteY32" fmla="*/ 516 h 10000"/>
                <a:gd name="connsiteX33" fmla="*/ 5717 w 10000"/>
                <a:gd name="connsiteY33" fmla="*/ 516 h 10000"/>
                <a:gd name="connsiteX34" fmla="*/ 5717 w 10000"/>
                <a:gd name="connsiteY34" fmla="*/ 465 h 10000"/>
                <a:gd name="connsiteX35" fmla="*/ 5643 w 10000"/>
                <a:gd name="connsiteY35" fmla="*/ 516 h 10000"/>
                <a:gd name="connsiteX36" fmla="*/ 1961 w 10000"/>
                <a:gd name="connsiteY36" fmla="*/ 516 h 10000"/>
                <a:gd name="connsiteX37" fmla="*/ 1961 w 10000"/>
                <a:gd name="connsiteY37" fmla="*/ 1600 h 10000"/>
                <a:gd name="connsiteX38" fmla="*/ 1285 w 10000"/>
                <a:gd name="connsiteY38" fmla="*/ 1600 h 10000"/>
                <a:gd name="connsiteX39" fmla="*/ 1285 w 10000"/>
                <a:gd name="connsiteY39" fmla="*/ 1807 h 10000"/>
                <a:gd name="connsiteX40" fmla="*/ 1285 w 10000"/>
                <a:gd name="connsiteY40" fmla="*/ 3664 h 10000"/>
                <a:gd name="connsiteX41" fmla="*/ 1135 w 10000"/>
                <a:gd name="connsiteY41" fmla="*/ 3767 h 10000"/>
                <a:gd name="connsiteX42" fmla="*/ 684 w 10000"/>
                <a:gd name="connsiteY42" fmla="*/ 3975 h 10000"/>
                <a:gd name="connsiteX43" fmla="*/ 609 w 10000"/>
                <a:gd name="connsiteY43" fmla="*/ 4233 h 10000"/>
                <a:gd name="connsiteX44" fmla="*/ 384 w 10000"/>
                <a:gd name="connsiteY44" fmla="*/ 4491 h 10000"/>
                <a:gd name="connsiteX45" fmla="*/ 234 w 10000"/>
                <a:gd name="connsiteY45" fmla="*/ 4904 h 10000"/>
                <a:gd name="connsiteX46" fmla="*/ 8 w 10000"/>
                <a:gd name="connsiteY46" fmla="*/ 5369 h 10000"/>
                <a:gd name="connsiteX47" fmla="*/ 384 w 10000"/>
                <a:gd name="connsiteY47" fmla="*/ 5420 h 10000"/>
                <a:gd name="connsiteX48" fmla="*/ 458 w 10000"/>
                <a:gd name="connsiteY48" fmla="*/ 5832 h 10000"/>
                <a:gd name="connsiteX49" fmla="*/ 684 w 10000"/>
                <a:gd name="connsiteY49" fmla="*/ 6246 h 10000"/>
                <a:gd name="connsiteX50" fmla="*/ 1059 w 10000"/>
                <a:gd name="connsiteY50" fmla="*/ 7072 h 10000"/>
                <a:gd name="connsiteX0" fmla="*/ 6769 w 10000"/>
                <a:gd name="connsiteY0" fmla="*/ 9756 h 9859"/>
                <a:gd name="connsiteX1" fmla="*/ 6919 w 10000"/>
                <a:gd name="connsiteY1" fmla="*/ 9859 h 9859"/>
                <a:gd name="connsiteX2" fmla="*/ 7220 w 10000"/>
                <a:gd name="connsiteY2" fmla="*/ 9601 h 9859"/>
                <a:gd name="connsiteX3" fmla="*/ 7671 w 10000"/>
                <a:gd name="connsiteY3" fmla="*/ 9292 h 9859"/>
                <a:gd name="connsiteX4" fmla="*/ 8197 w 10000"/>
                <a:gd name="connsiteY4" fmla="*/ 9292 h 9859"/>
                <a:gd name="connsiteX5" fmla="*/ 8422 w 10000"/>
                <a:gd name="connsiteY5" fmla="*/ 9446 h 9859"/>
                <a:gd name="connsiteX6" fmla="*/ 8272 w 10000"/>
                <a:gd name="connsiteY6" fmla="*/ 9034 h 9859"/>
                <a:gd name="connsiteX7" fmla="*/ 7821 w 10000"/>
                <a:gd name="connsiteY7" fmla="*/ 8568 h 9859"/>
                <a:gd name="connsiteX8" fmla="*/ 7370 w 10000"/>
                <a:gd name="connsiteY8" fmla="*/ 8104 h 9859"/>
                <a:gd name="connsiteX9" fmla="*/ 6769 w 10000"/>
                <a:gd name="connsiteY9" fmla="*/ 7691 h 9859"/>
                <a:gd name="connsiteX10" fmla="*/ 7145 w 10000"/>
                <a:gd name="connsiteY10" fmla="*/ 7537 h 9859"/>
                <a:gd name="connsiteX11" fmla="*/ 7446 w 10000"/>
                <a:gd name="connsiteY11" fmla="*/ 6710 h 9859"/>
                <a:gd name="connsiteX12" fmla="*/ 7446 w 10000"/>
                <a:gd name="connsiteY12" fmla="*/ 6350 h 9859"/>
                <a:gd name="connsiteX13" fmla="*/ 7821 w 10000"/>
                <a:gd name="connsiteY13" fmla="*/ 6350 h 9859"/>
                <a:gd name="connsiteX14" fmla="*/ 8047 w 10000"/>
                <a:gd name="connsiteY14" fmla="*/ 5678 h 9859"/>
                <a:gd name="connsiteX15" fmla="*/ 8648 w 10000"/>
                <a:gd name="connsiteY15" fmla="*/ 5265 h 9859"/>
                <a:gd name="connsiteX16" fmla="*/ 8873 w 10000"/>
                <a:gd name="connsiteY16" fmla="*/ 4491 h 9859"/>
                <a:gd name="connsiteX17" fmla="*/ 8722 w 10000"/>
                <a:gd name="connsiteY17" fmla="*/ 4079 h 9859"/>
                <a:gd name="connsiteX18" fmla="*/ 9098 w 10000"/>
                <a:gd name="connsiteY18" fmla="*/ 3200 h 9859"/>
                <a:gd name="connsiteX19" fmla="*/ 9399 w 10000"/>
                <a:gd name="connsiteY19" fmla="*/ 2942 h 9859"/>
                <a:gd name="connsiteX20" fmla="*/ 10000 w 10000"/>
                <a:gd name="connsiteY20" fmla="*/ 2530 h 9859"/>
                <a:gd name="connsiteX21" fmla="*/ 9774 w 10000"/>
                <a:gd name="connsiteY21" fmla="*/ 2477 h 9859"/>
                <a:gd name="connsiteX22" fmla="*/ 9399 w 10000"/>
                <a:gd name="connsiteY22" fmla="*/ 2220 h 9859"/>
                <a:gd name="connsiteX23" fmla="*/ 9173 w 10000"/>
                <a:gd name="connsiteY23" fmla="*/ 1446 h 9859"/>
                <a:gd name="connsiteX24" fmla="*/ 9173 w 10000"/>
                <a:gd name="connsiteY24" fmla="*/ 1032 h 9859"/>
                <a:gd name="connsiteX25" fmla="*/ 9098 w 10000"/>
                <a:gd name="connsiteY25" fmla="*/ 516 h 9859"/>
                <a:gd name="connsiteX26" fmla="*/ 8873 w 10000"/>
                <a:gd name="connsiteY26" fmla="*/ 362 h 9859"/>
                <a:gd name="connsiteX27" fmla="*/ 8497 w 10000"/>
                <a:gd name="connsiteY27" fmla="*/ 155 h 9859"/>
                <a:gd name="connsiteX28" fmla="*/ 8272 w 10000"/>
                <a:gd name="connsiteY28" fmla="*/ 0 h 9859"/>
                <a:gd name="connsiteX29" fmla="*/ 7821 w 10000"/>
                <a:gd name="connsiteY29" fmla="*/ 206 h 9859"/>
                <a:gd name="connsiteX30" fmla="*/ 7370 w 10000"/>
                <a:gd name="connsiteY30" fmla="*/ 516 h 9859"/>
                <a:gd name="connsiteX31" fmla="*/ 6769 w 10000"/>
                <a:gd name="connsiteY31" fmla="*/ 516 h 9859"/>
                <a:gd name="connsiteX32" fmla="*/ 5717 w 10000"/>
                <a:gd name="connsiteY32" fmla="*/ 516 h 9859"/>
                <a:gd name="connsiteX33" fmla="*/ 5717 w 10000"/>
                <a:gd name="connsiteY33" fmla="*/ 465 h 9859"/>
                <a:gd name="connsiteX34" fmla="*/ 5643 w 10000"/>
                <a:gd name="connsiteY34" fmla="*/ 516 h 9859"/>
                <a:gd name="connsiteX35" fmla="*/ 1961 w 10000"/>
                <a:gd name="connsiteY35" fmla="*/ 516 h 9859"/>
                <a:gd name="connsiteX36" fmla="*/ 1961 w 10000"/>
                <a:gd name="connsiteY36" fmla="*/ 1600 h 9859"/>
                <a:gd name="connsiteX37" fmla="*/ 1285 w 10000"/>
                <a:gd name="connsiteY37" fmla="*/ 1600 h 9859"/>
                <a:gd name="connsiteX38" fmla="*/ 1285 w 10000"/>
                <a:gd name="connsiteY38" fmla="*/ 1807 h 9859"/>
                <a:gd name="connsiteX39" fmla="*/ 1285 w 10000"/>
                <a:gd name="connsiteY39" fmla="*/ 3664 h 9859"/>
                <a:gd name="connsiteX40" fmla="*/ 1135 w 10000"/>
                <a:gd name="connsiteY40" fmla="*/ 3767 h 9859"/>
                <a:gd name="connsiteX41" fmla="*/ 684 w 10000"/>
                <a:gd name="connsiteY41" fmla="*/ 3975 h 9859"/>
                <a:gd name="connsiteX42" fmla="*/ 609 w 10000"/>
                <a:gd name="connsiteY42" fmla="*/ 4233 h 9859"/>
                <a:gd name="connsiteX43" fmla="*/ 384 w 10000"/>
                <a:gd name="connsiteY43" fmla="*/ 4491 h 9859"/>
                <a:gd name="connsiteX44" fmla="*/ 234 w 10000"/>
                <a:gd name="connsiteY44" fmla="*/ 4904 h 9859"/>
                <a:gd name="connsiteX45" fmla="*/ 8 w 10000"/>
                <a:gd name="connsiteY45" fmla="*/ 5369 h 9859"/>
                <a:gd name="connsiteX46" fmla="*/ 384 w 10000"/>
                <a:gd name="connsiteY46" fmla="*/ 5420 h 9859"/>
                <a:gd name="connsiteX47" fmla="*/ 458 w 10000"/>
                <a:gd name="connsiteY47" fmla="*/ 5832 h 9859"/>
                <a:gd name="connsiteX48" fmla="*/ 684 w 10000"/>
                <a:gd name="connsiteY48" fmla="*/ 6246 h 9859"/>
                <a:gd name="connsiteX49" fmla="*/ 1059 w 10000"/>
                <a:gd name="connsiteY49" fmla="*/ 7072 h 9859"/>
                <a:gd name="connsiteX0" fmla="*/ 6919 w 10000"/>
                <a:gd name="connsiteY0" fmla="*/ 10000 h 10000"/>
                <a:gd name="connsiteX1" fmla="*/ 7220 w 10000"/>
                <a:gd name="connsiteY1" fmla="*/ 9738 h 10000"/>
                <a:gd name="connsiteX2" fmla="*/ 7671 w 10000"/>
                <a:gd name="connsiteY2" fmla="*/ 9425 h 10000"/>
                <a:gd name="connsiteX3" fmla="*/ 8197 w 10000"/>
                <a:gd name="connsiteY3" fmla="*/ 9425 h 10000"/>
                <a:gd name="connsiteX4" fmla="*/ 8422 w 10000"/>
                <a:gd name="connsiteY4" fmla="*/ 9581 h 10000"/>
                <a:gd name="connsiteX5" fmla="*/ 8272 w 10000"/>
                <a:gd name="connsiteY5" fmla="*/ 9163 h 10000"/>
                <a:gd name="connsiteX6" fmla="*/ 7821 w 10000"/>
                <a:gd name="connsiteY6" fmla="*/ 8691 h 10000"/>
                <a:gd name="connsiteX7" fmla="*/ 7370 w 10000"/>
                <a:gd name="connsiteY7" fmla="*/ 8220 h 10000"/>
                <a:gd name="connsiteX8" fmla="*/ 6769 w 10000"/>
                <a:gd name="connsiteY8" fmla="*/ 7801 h 10000"/>
                <a:gd name="connsiteX9" fmla="*/ 7145 w 10000"/>
                <a:gd name="connsiteY9" fmla="*/ 7645 h 10000"/>
                <a:gd name="connsiteX10" fmla="*/ 7446 w 10000"/>
                <a:gd name="connsiteY10" fmla="*/ 6806 h 10000"/>
                <a:gd name="connsiteX11" fmla="*/ 7446 w 10000"/>
                <a:gd name="connsiteY11" fmla="*/ 6441 h 10000"/>
                <a:gd name="connsiteX12" fmla="*/ 7821 w 10000"/>
                <a:gd name="connsiteY12" fmla="*/ 6441 h 10000"/>
                <a:gd name="connsiteX13" fmla="*/ 8047 w 10000"/>
                <a:gd name="connsiteY13" fmla="*/ 5759 h 10000"/>
                <a:gd name="connsiteX14" fmla="*/ 8648 w 10000"/>
                <a:gd name="connsiteY14" fmla="*/ 5340 h 10000"/>
                <a:gd name="connsiteX15" fmla="*/ 8873 w 10000"/>
                <a:gd name="connsiteY15" fmla="*/ 4555 h 10000"/>
                <a:gd name="connsiteX16" fmla="*/ 8722 w 10000"/>
                <a:gd name="connsiteY16" fmla="*/ 4137 h 10000"/>
                <a:gd name="connsiteX17" fmla="*/ 9098 w 10000"/>
                <a:gd name="connsiteY17" fmla="*/ 3246 h 10000"/>
                <a:gd name="connsiteX18" fmla="*/ 9399 w 10000"/>
                <a:gd name="connsiteY18" fmla="*/ 2984 h 10000"/>
                <a:gd name="connsiteX19" fmla="*/ 10000 w 10000"/>
                <a:gd name="connsiteY19" fmla="*/ 2566 h 10000"/>
                <a:gd name="connsiteX20" fmla="*/ 9774 w 10000"/>
                <a:gd name="connsiteY20" fmla="*/ 2512 h 10000"/>
                <a:gd name="connsiteX21" fmla="*/ 9399 w 10000"/>
                <a:gd name="connsiteY21" fmla="*/ 2252 h 10000"/>
                <a:gd name="connsiteX22" fmla="*/ 9173 w 10000"/>
                <a:gd name="connsiteY22" fmla="*/ 1467 h 10000"/>
                <a:gd name="connsiteX23" fmla="*/ 9173 w 10000"/>
                <a:gd name="connsiteY23" fmla="*/ 1047 h 10000"/>
                <a:gd name="connsiteX24" fmla="*/ 9098 w 10000"/>
                <a:gd name="connsiteY24" fmla="*/ 523 h 10000"/>
                <a:gd name="connsiteX25" fmla="*/ 8873 w 10000"/>
                <a:gd name="connsiteY25" fmla="*/ 367 h 10000"/>
                <a:gd name="connsiteX26" fmla="*/ 8497 w 10000"/>
                <a:gd name="connsiteY26" fmla="*/ 157 h 10000"/>
                <a:gd name="connsiteX27" fmla="*/ 8272 w 10000"/>
                <a:gd name="connsiteY27" fmla="*/ 0 h 10000"/>
                <a:gd name="connsiteX28" fmla="*/ 7821 w 10000"/>
                <a:gd name="connsiteY28" fmla="*/ 209 h 10000"/>
                <a:gd name="connsiteX29" fmla="*/ 7370 w 10000"/>
                <a:gd name="connsiteY29" fmla="*/ 523 h 10000"/>
                <a:gd name="connsiteX30" fmla="*/ 6769 w 10000"/>
                <a:gd name="connsiteY30" fmla="*/ 523 h 10000"/>
                <a:gd name="connsiteX31" fmla="*/ 5717 w 10000"/>
                <a:gd name="connsiteY31" fmla="*/ 523 h 10000"/>
                <a:gd name="connsiteX32" fmla="*/ 5717 w 10000"/>
                <a:gd name="connsiteY32" fmla="*/ 472 h 10000"/>
                <a:gd name="connsiteX33" fmla="*/ 5643 w 10000"/>
                <a:gd name="connsiteY33" fmla="*/ 523 h 10000"/>
                <a:gd name="connsiteX34" fmla="*/ 1961 w 10000"/>
                <a:gd name="connsiteY34" fmla="*/ 523 h 10000"/>
                <a:gd name="connsiteX35" fmla="*/ 1961 w 10000"/>
                <a:gd name="connsiteY35" fmla="*/ 1623 h 10000"/>
                <a:gd name="connsiteX36" fmla="*/ 1285 w 10000"/>
                <a:gd name="connsiteY36" fmla="*/ 1623 h 10000"/>
                <a:gd name="connsiteX37" fmla="*/ 1285 w 10000"/>
                <a:gd name="connsiteY37" fmla="*/ 1833 h 10000"/>
                <a:gd name="connsiteX38" fmla="*/ 1285 w 10000"/>
                <a:gd name="connsiteY38" fmla="*/ 3716 h 10000"/>
                <a:gd name="connsiteX39" fmla="*/ 1135 w 10000"/>
                <a:gd name="connsiteY39" fmla="*/ 3821 h 10000"/>
                <a:gd name="connsiteX40" fmla="*/ 684 w 10000"/>
                <a:gd name="connsiteY40" fmla="*/ 4032 h 10000"/>
                <a:gd name="connsiteX41" fmla="*/ 609 w 10000"/>
                <a:gd name="connsiteY41" fmla="*/ 4294 h 10000"/>
                <a:gd name="connsiteX42" fmla="*/ 384 w 10000"/>
                <a:gd name="connsiteY42" fmla="*/ 4555 h 10000"/>
                <a:gd name="connsiteX43" fmla="*/ 234 w 10000"/>
                <a:gd name="connsiteY43" fmla="*/ 4974 h 10000"/>
                <a:gd name="connsiteX44" fmla="*/ 8 w 10000"/>
                <a:gd name="connsiteY44" fmla="*/ 5446 h 10000"/>
                <a:gd name="connsiteX45" fmla="*/ 384 w 10000"/>
                <a:gd name="connsiteY45" fmla="*/ 5498 h 10000"/>
                <a:gd name="connsiteX46" fmla="*/ 458 w 10000"/>
                <a:gd name="connsiteY46" fmla="*/ 5915 h 10000"/>
                <a:gd name="connsiteX47" fmla="*/ 684 w 10000"/>
                <a:gd name="connsiteY47" fmla="*/ 6335 h 10000"/>
                <a:gd name="connsiteX48" fmla="*/ 1059 w 10000"/>
                <a:gd name="connsiteY48" fmla="*/ 7173 h 10000"/>
                <a:gd name="connsiteX0" fmla="*/ 7220 w 10000"/>
                <a:gd name="connsiteY0" fmla="*/ 9738 h 9738"/>
                <a:gd name="connsiteX1" fmla="*/ 7671 w 10000"/>
                <a:gd name="connsiteY1" fmla="*/ 9425 h 9738"/>
                <a:gd name="connsiteX2" fmla="*/ 8197 w 10000"/>
                <a:gd name="connsiteY2" fmla="*/ 9425 h 9738"/>
                <a:gd name="connsiteX3" fmla="*/ 8422 w 10000"/>
                <a:gd name="connsiteY3" fmla="*/ 9581 h 9738"/>
                <a:gd name="connsiteX4" fmla="*/ 8272 w 10000"/>
                <a:gd name="connsiteY4" fmla="*/ 9163 h 9738"/>
                <a:gd name="connsiteX5" fmla="*/ 7821 w 10000"/>
                <a:gd name="connsiteY5" fmla="*/ 8691 h 9738"/>
                <a:gd name="connsiteX6" fmla="*/ 7370 w 10000"/>
                <a:gd name="connsiteY6" fmla="*/ 8220 h 9738"/>
                <a:gd name="connsiteX7" fmla="*/ 6769 w 10000"/>
                <a:gd name="connsiteY7" fmla="*/ 7801 h 9738"/>
                <a:gd name="connsiteX8" fmla="*/ 7145 w 10000"/>
                <a:gd name="connsiteY8" fmla="*/ 7645 h 9738"/>
                <a:gd name="connsiteX9" fmla="*/ 7446 w 10000"/>
                <a:gd name="connsiteY9" fmla="*/ 6806 h 9738"/>
                <a:gd name="connsiteX10" fmla="*/ 7446 w 10000"/>
                <a:gd name="connsiteY10" fmla="*/ 6441 h 9738"/>
                <a:gd name="connsiteX11" fmla="*/ 7821 w 10000"/>
                <a:gd name="connsiteY11" fmla="*/ 6441 h 9738"/>
                <a:gd name="connsiteX12" fmla="*/ 8047 w 10000"/>
                <a:gd name="connsiteY12" fmla="*/ 5759 h 9738"/>
                <a:gd name="connsiteX13" fmla="*/ 8648 w 10000"/>
                <a:gd name="connsiteY13" fmla="*/ 5340 h 9738"/>
                <a:gd name="connsiteX14" fmla="*/ 8873 w 10000"/>
                <a:gd name="connsiteY14" fmla="*/ 4555 h 9738"/>
                <a:gd name="connsiteX15" fmla="*/ 8722 w 10000"/>
                <a:gd name="connsiteY15" fmla="*/ 4137 h 9738"/>
                <a:gd name="connsiteX16" fmla="*/ 9098 w 10000"/>
                <a:gd name="connsiteY16" fmla="*/ 3246 h 9738"/>
                <a:gd name="connsiteX17" fmla="*/ 9399 w 10000"/>
                <a:gd name="connsiteY17" fmla="*/ 2984 h 9738"/>
                <a:gd name="connsiteX18" fmla="*/ 10000 w 10000"/>
                <a:gd name="connsiteY18" fmla="*/ 2566 h 9738"/>
                <a:gd name="connsiteX19" fmla="*/ 9774 w 10000"/>
                <a:gd name="connsiteY19" fmla="*/ 2512 h 9738"/>
                <a:gd name="connsiteX20" fmla="*/ 9399 w 10000"/>
                <a:gd name="connsiteY20" fmla="*/ 2252 h 9738"/>
                <a:gd name="connsiteX21" fmla="*/ 9173 w 10000"/>
                <a:gd name="connsiteY21" fmla="*/ 1467 h 9738"/>
                <a:gd name="connsiteX22" fmla="*/ 9173 w 10000"/>
                <a:gd name="connsiteY22" fmla="*/ 1047 h 9738"/>
                <a:gd name="connsiteX23" fmla="*/ 9098 w 10000"/>
                <a:gd name="connsiteY23" fmla="*/ 523 h 9738"/>
                <a:gd name="connsiteX24" fmla="*/ 8873 w 10000"/>
                <a:gd name="connsiteY24" fmla="*/ 367 h 9738"/>
                <a:gd name="connsiteX25" fmla="*/ 8497 w 10000"/>
                <a:gd name="connsiteY25" fmla="*/ 157 h 9738"/>
                <a:gd name="connsiteX26" fmla="*/ 8272 w 10000"/>
                <a:gd name="connsiteY26" fmla="*/ 0 h 9738"/>
                <a:gd name="connsiteX27" fmla="*/ 7821 w 10000"/>
                <a:gd name="connsiteY27" fmla="*/ 209 h 9738"/>
                <a:gd name="connsiteX28" fmla="*/ 7370 w 10000"/>
                <a:gd name="connsiteY28" fmla="*/ 523 h 9738"/>
                <a:gd name="connsiteX29" fmla="*/ 6769 w 10000"/>
                <a:gd name="connsiteY29" fmla="*/ 523 h 9738"/>
                <a:gd name="connsiteX30" fmla="*/ 5717 w 10000"/>
                <a:gd name="connsiteY30" fmla="*/ 523 h 9738"/>
                <a:gd name="connsiteX31" fmla="*/ 5717 w 10000"/>
                <a:gd name="connsiteY31" fmla="*/ 472 h 9738"/>
                <a:gd name="connsiteX32" fmla="*/ 5643 w 10000"/>
                <a:gd name="connsiteY32" fmla="*/ 523 h 9738"/>
                <a:gd name="connsiteX33" fmla="*/ 1961 w 10000"/>
                <a:gd name="connsiteY33" fmla="*/ 523 h 9738"/>
                <a:gd name="connsiteX34" fmla="*/ 1961 w 10000"/>
                <a:gd name="connsiteY34" fmla="*/ 1623 h 9738"/>
                <a:gd name="connsiteX35" fmla="*/ 1285 w 10000"/>
                <a:gd name="connsiteY35" fmla="*/ 1623 h 9738"/>
                <a:gd name="connsiteX36" fmla="*/ 1285 w 10000"/>
                <a:gd name="connsiteY36" fmla="*/ 1833 h 9738"/>
                <a:gd name="connsiteX37" fmla="*/ 1285 w 10000"/>
                <a:gd name="connsiteY37" fmla="*/ 3716 h 9738"/>
                <a:gd name="connsiteX38" fmla="*/ 1135 w 10000"/>
                <a:gd name="connsiteY38" fmla="*/ 3821 h 9738"/>
                <a:gd name="connsiteX39" fmla="*/ 684 w 10000"/>
                <a:gd name="connsiteY39" fmla="*/ 4032 h 9738"/>
                <a:gd name="connsiteX40" fmla="*/ 609 w 10000"/>
                <a:gd name="connsiteY40" fmla="*/ 4294 h 9738"/>
                <a:gd name="connsiteX41" fmla="*/ 384 w 10000"/>
                <a:gd name="connsiteY41" fmla="*/ 4555 h 9738"/>
                <a:gd name="connsiteX42" fmla="*/ 234 w 10000"/>
                <a:gd name="connsiteY42" fmla="*/ 4974 h 9738"/>
                <a:gd name="connsiteX43" fmla="*/ 8 w 10000"/>
                <a:gd name="connsiteY43" fmla="*/ 5446 h 9738"/>
                <a:gd name="connsiteX44" fmla="*/ 384 w 10000"/>
                <a:gd name="connsiteY44" fmla="*/ 5498 h 9738"/>
                <a:gd name="connsiteX45" fmla="*/ 458 w 10000"/>
                <a:gd name="connsiteY45" fmla="*/ 5915 h 9738"/>
                <a:gd name="connsiteX46" fmla="*/ 684 w 10000"/>
                <a:gd name="connsiteY46" fmla="*/ 6335 h 9738"/>
                <a:gd name="connsiteX47" fmla="*/ 1059 w 10000"/>
                <a:gd name="connsiteY47" fmla="*/ 7173 h 9738"/>
                <a:gd name="connsiteX0" fmla="*/ 7671 w 10000"/>
                <a:gd name="connsiteY0" fmla="*/ 9679 h 9839"/>
                <a:gd name="connsiteX1" fmla="*/ 8197 w 10000"/>
                <a:gd name="connsiteY1" fmla="*/ 9679 h 9839"/>
                <a:gd name="connsiteX2" fmla="*/ 8422 w 10000"/>
                <a:gd name="connsiteY2" fmla="*/ 9839 h 9839"/>
                <a:gd name="connsiteX3" fmla="*/ 8272 w 10000"/>
                <a:gd name="connsiteY3" fmla="*/ 9410 h 9839"/>
                <a:gd name="connsiteX4" fmla="*/ 7821 w 10000"/>
                <a:gd name="connsiteY4" fmla="*/ 8925 h 9839"/>
                <a:gd name="connsiteX5" fmla="*/ 7370 w 10000"/>
                <a:gd name="connsiteY5" fmla="*/ 8441 h 9839"/>
                <a:gd name="connsiteX6" fmla="*/ 6769 w 10000"/>
                <a:gd name="connsiteY6" fmla="*/ 8011 h 9839"/>
                <a:gd name="connsiteX7" fmla="*/ 7145 w 10000"/>
                <a:gd name="connsiteY7" fmla="*/ 7851 h 9839"/>
                <a:gd name="connsiteX8" fmla="*/ 7446 w 10000"/>
                <a:gd name="connsiteY8" fmla="*/ 6989 h 9839"/>
                <a:gd name="connsiteX9" fmla="*/ 7446 w 10000"/>
                <a:gd name="connsiteY9" fmla="*/ 6614 h 9839"/>
                <a:gd name="connsiteX10" fmla="*/ 7821 w 10000"/>
                <a:gd name="connsiteY10" fmla="*/ 6614 h 9839"/>
                <a:gd name="connsiteX11" fmla="*/ 8047 w 10000"/>
                <a:gd name="connsiteY11" fmla="*/ 5914 h 9839"/>
                <a:gd name="connsiteX12" fmla="*/ 8648 w 10000"/>
                <a:gd name="connsiteY12" fmla="*/ 5484 h 9839"/>
                <a:gd name="connsiteX13" fmla="*/ 8873 w 10000"/>
                <a:gd name="connsiteY13" fmla="*/ 4678 h 9839"/>
                <a:gd name="connsiteX14" fmla="*/ 8722 w 10000"/>
                <a:gd name="connsiteY14" fmla="*/ 4248 h 9839"/>
                <a:gd name="connsiteX15" fmla="*/ 9098 w 10000"/>
                <a:gd name="connsiteY15" fmla="*/ 3333 h 9839"/>
                <a:gd name="connsiteX16" fmla="*/ 9399 w 10000"/>
                <a:gd name="connsiteY16" fmla="*/ 3064 h 9839"/>
                <a:gd name="connsiteX17" fmla="*/ 10000 w 10000"/>
                <a:gd name="connsiteY17" fmla="*/ 2635 h 9839"/>
                <a:gd name="connsiteX18" fmla="*/ 9774 w 10000"/>
                <a:gd name="connsiteY18" fmla="*/ 2580 h 9839"/>
                <a:gd name="connsiteX19" fmla="*/ 9399 w 10000"/>
                <a:gd name="connsiteY19" fmla="*/ 2313 h 9839"/>
                <a:gd name="connsiteX20" fmla="*/ 9173 w 10000"/>
                <a:gd name="connsiteY20" fmla="*/ 1506 h 9839"/>
                <a:gd name="connsiteX21" fmla="*/ 9173 w 10000"/>
                <a:gd name="connsiteY21" fmla="*/ 1075 h 9839"/>
                <a:gd name="connsiteX22" fmla="*/ 9098 w 10000"/>
                <a:gd name="connsiteY22" fmla="*/ 537 h 9839"/>
                <a:gd name="connsiteX23" fmla="*/ 8873 w 10000"/>
                <a:gd name="connsiteY23" fmla="*/ 377 h 9839"/>
                <a:gd name="connsiteX24" fmla="*/ 8497 w 10000"/>
                <a:gd name="connsiteY24" fmla="*/ 161 h 9839"/>
                <a:gd name="connsiteX25" fmla="*/ 8272 w 10000"/>
                <a:gd name="connsiteY25" fmla="*/ 0 h 9839"/>
                <a:gd name="connsiteX26" fmla="*/ 7821 w 10000"/>
                <a:gd name="connsiteY26" fmla="*/ 215 h 9839"/>
                <a:gd name="connsiteX27" fmla="*/ 7370 w 10000"/>
                <a:gd name="connsiteY27" fmla="*/ 537 h 9839"/>
                <a:gd name="connsiteX28" fmla="*/ 6769 w 10000"/>
                <a:gd name="connsiteY28" fmla="*/ 537 h 9839"/>
                <a:gd name="connsiteX29" fmla="*/ 5717 w 10000"/>
                <a:gd name="connsiteY29" fmla="*/ 537 h 9839"/>
                <a:gd name="connsiteX30" fmla="*/ 5717 w 10000"/>
                <a:gd name="connsiteY30" fmla="*/ 485 h 9839"/>
                <a:gd name="connsiteX31" fmla="*/ 5643 w 10000"/>
                <a:gd name="connsiteY31" fmla="*/ 537 h 9839"/>
                <a:gd name="connsiteX32" fmla="*/ 1961 w 10000"/>
                <a:gd name="connsiteY32" fmla="*/ 537 h 9839"/>
                <a:gd name="connsiteX33" fmla="*/ 1961 w 10000"/>
                <a:gd name="connsiteY33" fmla="*/ 1667 h 9839"/>
                <a:gd name="connsiteX34" fmla="*/ 1285 w 10000"/>
                <a:gd name="connsiteY34" fmla="*/ 1667 h 9839"/>
                <a:gd name="connsiteX35" fmla="*/ 1285 w 10000"/>
                <a:gd name="connsiteY35" fmla="*/ 1882 h 9839"/>
                <a:gd name="connsiteX36" fmla="*/ 1285 w 10000"/>
                <a:gd name="connsiteY36" fmla="*/ 3816 h 9839"/>
                <a:gd name="connsiteX37" fmla="*/ 1135 w 10000"/>
                <a:gd name="connsiteY37" fmla="*/ 3924 h 9839"/>
                <a:gd name="connsiteX38" fmla="*/ 684 w 10000"/>
                <a:gd name="connsiteY38" fmla="*/ 4140 h 9839"/>
                <a:gd name="connsiteX39" fmla="*/ 609 w 10000"/>
                <a:gd name="connsiteY39" fmla="*/ 4410 h 9839"/>
                <a:gd name="connsiteX40" fmla="*/ 384 w 10000"/>
                <a:gd name="connsiteY40" fmla="*/ 4678 h 9839"/>
                <a:gd name="connsiteX41" fmla="*/ 234 w 10000"/>
                <a:gd name="connsiteY41" fmla="*/ 5108 h 9839"/>
                <a:gd name="connsiteX42" fmla="*/ 8 w 10000"/>
                <a:gd name="connsiteY42" fmla="*/ 5593 h 9839"/>
                <a:gd name="connsiteX43" fmla="*/ 384 w 10000"/>
                <a:gd name="connsiteY43" fmla="*/ 5646 h 9839"/>
                <a:gd name="connsiteX44" fmla="*/ 458 w 10000"/>
                <a:gd name="connsiteY44" fmla="*/ 6074 h 9839"/>
                <a:gd name="connsiteX45" fmla="*/ 684 w 10000"/>
                <a:gd name="connsiteY45" fmla="*/ 6505 h 9839"/>
                <a:gd name="connsiteX46" fmla="*/ 1059 w 10000"/>
                <a:gd name="connsiteY46" fmla="*/ 7366 h 9839"/>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145 w 10000"/>
                <a:gd name="connsiteY6" fmla="*/ 7979 h 10000"/>
                <a:gd name="connsiteX7" fmla="*/ 7446 w 10000"/>
                <a:gd name="connsiteY7" fmla="*/ 7103 h 10000"/>
                <a:gd name="connsiteX8" fmla="*/ 7446 w 10000"/>
                <a:gd name="connsiteY8" fmla="*/ 6722 h 10000"/>
                <a:gd name="connsiteX9" fmla="*/ 7821 w 10000"/>
                <a:gd name="connsiteY9" fmla="*/ 6722 h 10000"/>
                <a:gd name="connsiteX10" fmla="*/ 8047 w 10000"/>
                <a:gd name="connsiteY10" fmla="*/ 6011 h 10000"/>
                <a:gd name="connsiteX11" fmla="*/ 8648 w 10000"/>
                <a:gd name="connsiteY11" fmla="*/ 5574 h 10000"/>
                <a:gd name="connsiteX12" fmla="*/ 8873 w 10000"/>
                <a:gd name="connsiteY12" fmla="*/ 4755 h 10000"/>
                <a:gd name="connsiteX13" fmla="*/ 8722 w 10000"/>
                <a:gd name="connsiteY13" fmla="*/ 4318 h 10000"/>
                <a:gd name="connsiteX14" fmla="*/ 9098 w 10000"/>
                <a:gd name="connsiteY14" fmla="*/ 3388 h 10000"/>
                <a:gd name="connsiteX15" fmla="*/ 9399 w 10000"/>
                <a:gd name="connsiteY15" fmla="*/ 3114 h 10000"/>
                <a:gd name="connsiteX16" fmla="*/ 10000 w 10000"/>
                <a:gd name="connsiteY16" fmla="*/ 2678 h 10000"/>
                <a:gd name="connsiteX17" fmla="*/ 9774 w 10000"/>
                <a:gd name="connsiteY17" fmla="*/ 2622 h 10000"/>
                <a:gd name="connsiteX18" fmla="*/ 9399 w 10000"/>
                <a:gd name="connsiteY18" fmla="*/ 2351 h 10000"/>
                <a:gd name="connsiteX19" fmla="*/ 9173 w 10000"/>
                <a:gd name="connsiteY19" fmla="*/ 1531 h 10000"/>
                <a:gd name="connsiteX20" fmla="*/ 9173 w 10000"/>
                <a:gd name="connsiteY20" fmla="*/ 1093 h 10000"/>
                <a:gd name="connsiteX21" fmla="*/ 9098 w 10000"/>
                <a:gd name="connsiteY21" fmla="*/ 546 h 10000"/>
                <a:gd name="connsiteX22" fmla="*/ 8873 w 10000"/>
                <a:gd name="connsiteY22" fmla="*/ 383 h 10000"/>
                <a:gd name="connsiteX23" fmla="*/ 8497 w 10000"/>
                <a:gd name="connsiteY23" fmla="*/ 164 h 10000"/>
                <a:gd name="connsiteX24" fmla="*/ 8272 w 10000"/>
                <a:gd name="connsiteY24" fmla="*/ 0 h 10000"/>
                <a:gd name="connsiteX25" fmla="*/ 7821 w 10000"/>
                <a:gd name="connsiteY25" fmla="*/ 219 h 10000"/>
                <a:gd name="connsiteX26" fmla="*/ 7370 w 10000"/>
                <a:gd name="connsiteY26" fmla="*/ 546 h 10000"/>
                <a:gd name="connsiteX27" fmla="*/ 6769 w 10000"/>
                <a:gd name="connsiteY27" fmla="*/ 546 h 10000"/>
                <a:gd name="connsiteX28" fmla="*/ 5717 w 10000"/>
                <a:gd name="connsiteY28" fmla="*/ 546 h 10000"/>
                <a:gd name="connsiteX29" fmla="*/ 5717 w 10000"/>
                <a:gd name="connsiteY29" fmla="*/ 493 h 10000"/>
                <a:gd name="connsiteX30" fmla="*/ 5643 w 10000"/>
                <a:gd name="connsiteY30" fmla="*/ 546 h 10000"/>
                <a:gd name="connsiteX31" fmla="*/ 1961 w 10000"/>
                <a:gd name="connsiteY31" fmla="*/ 546 h 10000"/>
                <a:gd name="connsiteX32" fmla="*/ 1961 w 10000"/>
                <a:gd name="connsiteY32" fmla="*/ 1694 h 10000"/>
                <a:gd name="connsiteX33" fmla="*/ 1285 w 10000"/>
                <a:gd name="connsiteY33" fmla="*/ 1694 h 10000"/>
                <a:gd name="connsiteX34" fmla="*/ 1285 w 10000"/>
                <a:gd name="connsiteY34" fmla="*/ 1913 h 10000"/>
                <a:gd name="connsiteX35" fmla="*/ 1285 w 10000"/>
                <a:gd name="connsiteY35" fmla="*/ 3878 h 10000"/>
                <a:gd name="connsiteX36" fmla="*/ 1135 w 10000"/>
                <a:gd name="connsiteY36" fmla="*/ 3988 h 10000"/>
                <a:gd name="connsiteX37" fmla="*/ 684 w 10000"/>
                <a:gd name="connsiteY37" fmla="*/ 4208 h 10000"/>
                <a:gd name="connsiteX38" fmla="*/ 609 w 10000"/>
                <a:gd name="connsiteY38" fmla="*/ 4482 h 10000"/>
                <a:gd name="connsiteX39" fmla="*/ 384 w 10000"/>
                <a:gd name="connsiteY39" fmla="*/ 4755 h 10000"/>
                <a:gd name="connsiteX40" fmla="*/ 234 w 10000"/>
                <a:gd name="connsiteY40" fmla="*/ 5192 h 10000"/>
                <a:gd name="connsiteX41" fmla="*/ 8 w 10000"/>
                <a:gd name="connsiteY41" fmla="*/ 5685 h 10000"/>
                <a:gd name="connsiteX42" fmla="*/ 384 w 10000"/>
                <a:gd name="connsiteY42" fmla="*/ 5738 h 10000"/>
                <a:gd name="connsiteX43" fmla="*/ 458 w 10000"/>
                <a:gd name="connsiteY43" fmla="*/ 6173 h 10000"/>
                <a:gd name="connsiteX44" fmla="*/ 684 w 10000"/>
                <a:gd name="connsiteY44" fmla="*/ 6611 h 10000"/>
                <a:gd name="connsiteX45" fmla="*/ 1059 w 10000"/>
                <a:gd name="connsiteY45"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6769 w 10000"/>
                <a:gd name="connsiteY5" fmla="*/ 8142 h 10000"/>
                <a:gd name="connsiteX6" fmla="*/ 7446 w 10000"/>
                <a:gd name="connsiteY6" fmla="*/ 7103 h 10000"/>
                <a:gd name="connsiteX7" fmla="*/ 7446 w 10000"/>
                <a:gd name="connsiteY7" fmla="*/ 6722 h 10000"/>
                <a:gd name="connsiteX8" fmla="*/ 7821 w 10000"/>
                <a:gd name="connsiteY8" fmla="*/ 6722 h 10000"/>
                <a:gd name="connsiteX9" fmla="*/ 8047 w 10000"/>
                <a:gd name="connsiteY9" fmla="*/ 6011 h 10000"/>
                <a:gd name="connsiteX10" fmla="*/ 8648 w 10000"/>
                <a:gd name="connsiteY10" fmla="*/ 5574 h 10000"/>
                <a:gd name="connsiteX11" fmla="*/ 8873 w 10000"/>
                <a:gd name="connsiteY11" fmla="*/ 4755 h 10000"/>
                <a:gd name="connsiteX12" fmla="*/ 8722 w 10000"/>
                <a:gd name="connsiteY12" fmla="*/ 4318 h 10000"/>
                <a:gd name="connsiteX13" fmla="*/ 9098 w 10000"/>
                <a:gd name="connsiteY13" fmla="*/ 3388 h 10000"/>
                <a:gd name="connsiteX14" fmla="*/ 9399 w 10000"/>
                <a:gd name="connsiteY14" fmla="*/ 3114 h 10000"/>
                <a:gd name="connsiteX15" fmla="*/ 10000 w 10000"/>
                <a:gd name="connsiteY15" fmla="*/ 2678 h 10000"/>
                <a:gd name="connsiteX16" fmla="*/ 9774 w 10000"/>
                <a:gd name="connsiteY16" fmla="*/ 2622 h 10000"/>
                <a:gd name="connsiteX17" fmla="*/ 9399 w 10000"/>
                <a:gd name="connsiteY17" fmla="*/ 2351 h 10000"/>
                <a:gd name="connsiteX18" fmla="*/ 9173 w 10000"/>
                <a:gd name="connsiteY18" fmla="*/ 1531 h 10000"/>
                <a:gd name="connsiteX19" fmla="*/ 9173 w 10000"/>
                <a:gd name="connsiteY19" fmla="*/ 1093 h 10000"/>
                <a:gd name="connsiteX20" fmla="*/ 9098 w 10000"/>
                <a:gd name="connsiteY20" fmla="*/ 546 h 10000"/>
                <a:gd name="connsiteX21" fmla="*/ 8873 w 10000"/>
                <a:gd name="connsiteY21" fmla="*/ 383 h 10000"/>
                <a:gd name="connsiteX22" fmla="*/ 8497 w 10000"/>
                <a:gd name="connsiteY22" fmla="*/ 164 h 10000"/>
                <a:gd name="connsiteX23" fmla="*/ 8272 w 10000"/>
                <a:gd name="connsiteY23" fmla="*/ 0 h 10000"/>
                <a:gd name="connsiteX24" fmla="*/ 7821 w 10000"/>
                <a:gd name="connsiteY24" fmla="*/ 219 h 10000"/>
                <a:gd name="connsiteX25" fmla="*/ 7370 w 10000"/>
                <a:gd name="connsiteY25" fmla="*/ 546 h 10000"/>
                <a:gd name="connsiteX26" fmla="*/ 6769 w 10000"/>
                <a:gd name="connsiteY26" fmla="*/ 546 h 10000"/>
                <a:gd name="connsiteX27" fmla="*/ 5717 w 10000"/>
                <a:gd name="connsiteY27" fmla="*/ 546 h 10000"/>
                <a:gd name="connsiteX28" fmla="*/ 5717 w 10000"/>
                <a:gd name="connsiteY28" fmla="*/ 493 h 10000"/>
                <a:gd name="connsiteX29" fmla="*/ 5643 w 10000"/>
                <a:gd name="connsiteY29" fmla="*/ 546 h 10000"/>
                <a:gd name="connsiteX30" fmla="*/ 1961 w 10000"/>
                <a:gd name="connsiteY30" fmla="*/ 546 h 10000"/>
                <a:gd name="connsiteX31" fmla="*/ 1961 w 10000"/>
                <a:gd name="connsiteY31" fmla="*/ 1694 h 10000"/>
                <a:gd name="connsiteX32" fmla="*/ 1285 w 10000"/>
                <a:gd name="connsiteY32" fmla="*/ 1694 h 10000"/>
                <a:gd name="connsiteX33" fmla="*/ 1285 w 10000"/>
                <a:gd name="connsiteY33" fmla="*/ 1913 h 10000"/>
                <a:gd name="connsiteX34" fmla="*/ 1285 w 10000"/>
                <a:gd name="connsiteY34" fmla="*/ 3878 h 10000"/>
                <a:gd name="connsiteX35" fmla="*/ 1135 w 10000"/>
                <a:gd name="connsiteY35" fmla="*/ 3988 h 10000"/>
                <a:gd name="connsiteX36" fmla="*/ 684 w 10000"/>
                <a:gd name="connsiteY36" fmla="*/ 4208 h 10000"/>
                <a:gd name="connsiteX37" fmla="*/ 609 w 10000"/>
                <a:gd name="connsiteY37" fmla="*/ 4482 h 10000"/>
                <a:gd name="connsiteX38" fmla="*/ 384 w 10000"/>
                <a:gd name="connsiteY38" fmla="*/ 4755 h 10000"/>
                <a:gd name="connsiteX39" fmla="*/ 234 w 10000"/>
                <a:gd name="connsiteY39" fmla="*/ 5192 h 10000"/>
                <a:gd name="connsiteX40" fmla="*/ 8 w 10000"/>
                <a:gd name="connsiteY40" fmla="*/ 5685 h 10000"/>
                <a:gd name="connsiteX41" fmla="*/ 384 w 10000"/>
                <a:gd name="connsiteY41" fmla="*/ 5738 h 10000"/>
                <a:gd name="connsiteX42" fmla="*/ 458 w 10000"/>
                <a:gd name="connsiteY42" fmla="*/ 6173 h 10000"/>
                <a:gd name="connsiteX43" fmla="*/ 684 w 10000"/>
                <a:gd name="connsiteY43" fmla="*/ 6611 h 10000"/>
                <a:gd name="connsiteX44" fmla="*/ 1059 w 10000"/>
                <a:gd name="connsiteY44"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370 w 10000"/>
                <a:gd name="connsiteY4" fmla="*/ 8579 h 10000"/>
                <a:gd name="connsiteX5" fmla="*/ 7446 w 10000"/>
                <a:gd name="connsiteY5" fmla="*/ 7103 h 10000"/>
                <a:gd name="connsiteX6" fmla="*/ 7446 w 10000"/>
                <a:gd name="connsiteY6" fmla="*/ 6722 h 10000"/>
                <a:gd name="connsiteX7" fmla="*/ 7821 w 10000"/>
                <a:gd name="connsiteY7" fmla="*/ 6722 h 10000"/>
                <a:gd name="connsiteX8" fmla="*/ 8047 w 10000"/>
                <a:gd name="connsiteY8" fmla="*/ 6011 h 10000"/>
                <a:gd name="connsiteX9" fmla="*/ 8648 w 10000"/>
                <a:gd name="connsiteY9" fmla="*/ 5574 h 10000"/>
                <a:gd name="connsiteX10" fmla="*/ 8873 w 10000"/>
                <a:gd name="connsiteY10" fmla="*/ 4755 h 10000"/>
                <a:gd name="connsiteX11" fmla="*/ 8722 w 10000"/>
                <a:gd name="connsiteY11" fmla="*/ 4318 h 10000"/>
                <a:gd name="connsiteX12" fmla="*/ 9098 w 10000"/>
                <a:gd name="connsiteY12" fmla="*/ 3388 h 10000"/>
                <a:gd name="connsiteX13" fmla="*/ 9399 w 10000"/>
                <a:gd name="connsiteY13" fmla="*/ 3114 h 10000"/>
                <a:gd name="connsiteX14" fmla="*/ 10000 w 10000"/>
                <a:gd name="connsiteY14" fmla="*/ 2678 h 10000"/>
                <a:gd name="connsiteX15" fmla="*/ 9774 w 10000"/>
                <a:gd name="connsiteY15" fmla="*/ 2622 h 10000"/>
                <a:gd name="connsiteX16" fmla="*/ 9399 w 10000"/>
                <a:gd name="connsiteY16" fmla="*/ 2351 h 10000"/>
                <a:gd name="connsiteX17" fmla="*/ 9173 w 10000"/>
                <a:gd name="connsiteY17" fmla="*/ 1531 h 10000"/>
                <a:gd name="connsiteX18" fmla="*/ 9173 w 10000"/>
                <a:gd name="connsiteY18" fmla="*/ 1093 h 10000"/>
                <a:gd name="connsiteX19" fmla="*/ 9098 w 10000"/>
                <a:gd name="connsiteY19" fmla="*/ 546 h 10000"/>
                <a:gd name="connsiteX20" fmla="*/ 8873 w 10000"/>
                <a:gd name="connsiteY20" fmla="*/ 383 h 10000"/>
                <a:gd name="connsiteX21" fmla="*/ 8497 w 10000"/>
                <a:gd name="connsiteY21" fmla="*/ 164 h 10000"/>
                <a:gd name="connsiteX22" fmla="*/ 8272 w 10000"/>
                <a:gd name="connsiteY22" fmla="*/ 0 h 10000"/>
                <a:gd name="connsiteX23" fmla="*/ 7821 w 10000"/>
                <a:gd name="connsiteY23" fmla="*/ 219 h 10000"/>
                <a:gd name="connsiteX24" fmla="*/ 7370 w 10000"/>
                <a:gd name="connsiteY24" fmla="*/ 546 h 10000"/>
                <a:gd name="connsiteX25" fmla="*/ 6769 w 10000"/>
                <a:gd name="connsiteY25" fmla="*/ 546 h 10000"/>
                <a:gd name="connsiteX26" fmla="*/ 5717 w 10000"/>
                <a:gd name="connsiteY26" fmla="*/ 546 h 10000"/>
                <a:gd name="connsiteX27" fmla="*/ 5717 w 10000"/>
                <a:gd name="connsiteY27" fmla="*/ 493 h 10000"/>
                <a:gd name="connsiteX28" fmla="*/ 5643 w 10000"/>
                <a:gd name="connsiteY28" fmla="*/ 546 h 10000"/>
                <a:gd name="connsiteX29" fmla="*/ 1961 w 10000"/>
                <a:gd name="connsiteY29" fmla="*/ 546 h 10000"/>
                <a:gd name="connsiteX30" fmla="*/ 1961 w 10000"/>
                <a:gd name="connsiteY30" fmla="*/ 1694 h 10000"/>
                <a:gd name="connsiteX31" fmla="*/ 1285 w 10000"/>
                <a:gd name="connsiteY31" fmla="*/ 1694 h 10000"/>
                <a:gd name="connsiteX32" fmla="*/ 1285 w 10000"/>
                <a:gd name="connsiteY32" fmla="*/ 1913 h 10000"/>
                <a:gd name="connsiteX33" fmla="*/ 1285 w 10000"/>
                <a:gd name="connsiteY33" fmla="*/ 3878 h 10000"/>
                <a:gd name="connsiteX34" fmla="*/ 1135 w 10000"/>
                <a:gd name="connsiteY34" fmla="*/ 3988 h 10000"/>
                <a:gd name="connsiteX35" fmla="*/ 684 w 10000"/>
                <a:gd name="connsiteY35" fmla="*/ 4208 h 10000"/>
                <a:gd name="connsiteX36" fmla="*/ 609 w 10000"/>
                <a:gd name="connsiteY36" fmla="*/ 4482 h 10000"/>
                <a:gd name="connsiteX37" fmla="*/ 384 w 10000"/>
                <a:gd name="connsiteY37" fmla="*/ 4755 h 10000"/>
                <a:gd name="connsiteX38" fmla="*/ 234 w 10000"/>
                <a:gd name="connsiteY38" fmla="*/ 5192 h 10000"/>
                <a:gd name="connsiteX39" fmla="*/ 8 w 10000"/>
                <a:gd name="connsiteY39" fmla="*/ 5685 h 10000"/>
                <a:gd name="connsiteX40" fmla="*/ 384 w 10000"/>
                <a:gd name="connsiteY40" fmla="*/ 5738 h 10000"/>
                <a:gd name="connsiteX41" fmla="*/ 458 w 10000"/>
                <a:gd name="connsiteY41" fmla="*/ 6173 h 10000"/>
                <a:gd name="connsiteX42" fmla="*/ 684 w 10000"/>
                <a:gd name="connsiteY42" fmla="*/ 6611 h 10000"/>
                <a:gd name="connsiteX43" fmla="*/ 1059 w 10000"/>
                <a:gd name="connsiteY43" fmla="*/ 7487 h 10000"/>
                <a:gd name="connsiteX0" fmla="*/ 8197 w 10000"/>
                <a:gd name="connsiteY0" fmla="*/ 9837 h 10000"/>
                <a:gd name="connsiteX1" fmla="*/ 8422 w 10000"/>
                <a:gd name="connsiteY1" fmla="*/ 10000 h 10000"/>
                <a:gd name="connsiteX2" fmla="*/ 8272 w 10000"/>
                <a:gd name="connsiteY2" fmla="*/ 9564 h 10000"/>
                <a:gd name="connsiteX3" fmla="*/ 7821 w 10000"/>
                <a:gd name="connsiteY3" fmla="*/ 9071 h 10000"/>
                <a:gd name="connsiteX4" fmla="*/ 7446 w 10000"/>
                <a:gd name="connsiteY4" fmla="*/ 7103 h 10000"/>
                <a:gd name="connsiteX5" fmla="*/ 7446 w 10000"/>
                <a:gd name="connsiteY5" fmla="*/ 6722 h 10000"/>
                <a:gd name="connsiteX6" fmla="*/ 7821 w 10000"/>
                <a:gd name="connsiteY6" fmla="*/ 6722 h 10000"/>
                <a:gd name="connsiteX7" fmla="*/ 8047 w 10000"/>
                <a:gd name="connsiteY7" fmla="*/ 6011 h 10000"/>
                <a:gd name="connsiteX8" fmla="*/ 8648 w 10000"/>
                <a:gd name="connsiteY8" fmla="*/ 5574 h 10000"/>
                <a:gd name="connsiteX9" fmla="*/ 8873 w 10000"/>
                <a:gd name="connsiteY9" fmla="*/ 4755 h 10000"/>
                <a:gd name="connsiteX10" fmla="*/ 8722 w 10000"/>
                <a:gd name="connsiteY10" fmla="*/ 4318 h 10000"/>
                <a:gd name="connsiteX11" fmla="*/ 9098 w 10000"/>
                <a:gd name="connsiteY11" fmla="*/ 3388 h 10000"/>
                <a:gd name="connsiteX12" fmla="*/ 9399 w 10000"/>
                <a:gd name="connsiteY12" fmla="*/ 3114 h 10000"/>
                <a:gd name="connsiteX13" fmla="*/ 10000 w 10000"/>
                <a:gd name="connsiteY13" fmla="*/ 2678 h 10000"/>
                <a:gd name="connsiteX14" fmla="*/ 9774 w 10000"/>
                <a:gd name="connsiteY14" fmla="*/ 2622 h 10000"/>
                <a:gd name="connsiteX15" fmla="*/ 9399 w 10000"/>
                <a:gd name="connsiteY15" fmla="*/ 2351 h 10000"/>
                <a:gd name="connsiteX16" fmla="*/ 9173 w 10000"/>
                <a:gd name="connsiteY16" fmla="*/ 1531 h 10000"/>
                <a:gd name="connsiteX17" fmla="*/ 9173 w 10000"/>
                <a:gd name="connsiteY17" fmla="*/ 1093 h 10000"/>
                <a:gd name="connsiteX18" fmla="*/ 9098 w 10000"/>
                <a:gd name="connsiteY18" fmla="*/ 546 h 10000"/>
                <a:gd name="connsiteX19" fmla="*/ 8873 w 10000"/>
                <a:gd name="connsiteY19" fmla="*/ 383 h 10000"/>
                <a:gd name="connsiteX20" fmla="*/ 8497 w 10000"/>
                <a:gd name="connsiteY20" fmla="*/ 164 h 10000"/>
                <a:gd name="connsiteX21" fmla="*/ 8272 w 10000"/>
                <a:gd name="connsiteY21" fmla="*/ 0 h 10000"/>
                <a:gd name="connsiteX22" fmla="*/ 7821 w 10000"/>
                <a:gd name="connsiteY22" fmla="*/ 219 h 10000"/>
                <a:gd name="connsiteX23" fmla="*/ 7370 w 10000"/>
                <a:gd name="connsiteY23" fmla="*/ 546 h 10000"/>
                <a:gd name="connsiteX24" fmla="*/ 6769 w 10000"/>
                <a:gd name="connsiteY24" fmla="*/ 546 h 10000"/>
                <a:gd name="connsiteX25" fmla="*/ 5717 w 10000"/>
                <a:gd name="connsiteY25" fmla="*/ 546 h 10000"/>
                <a:gd name="connsiteX26" fmla="*/ 5717 w 10000"/>
                <a:gd name="connsiteY26" fmla="*/ 493 h 10000"/>
                <a:gd name="connsiteX27" fmla="*/ 5643 w 10000"/>
                <a:gd name="connsiteY27" fmla="*/ 546 h 10000"/>
                <a:gd name="connsiteX28" fmla="*/ 1961 w 10000"/>
                <a:gd name="connsiteY28" fmla="*/ 546 h 10000"/>
                <a:gd name="connsiteX29" fmla="*/ 1961 w 10000"/>
                <a:gd name="connsiteY29" fmla="*/ 1694 h 10000"/>
                <a:gd name="connsiteX30" fmla="*/ 1285 w 10000"/>
                <a:gd name="connsiteY30" fmla="*/ 1694 h 10000"/>
                <a:gd name="connsiteX31" fmla="*/ 1285 w 10000"/>
                <a:gd name="connsiteY31" fmla="*/ 1913 h 10000"/>
                <a:gd name="connsiteX32" fmla="*/ 1285 w 10000"/>
                <a:gd name="connsiteY32" fmla="*/ 3878 h 10000"/>
                <a:gd name="connsiteX33" fmla="*/ 1135 w 10000"/>
                <a:gd name="connsiteY33" fmla="*/ 3988 h 10000"/>
                <a:gd name="connsiteX34" fmla="*/ 684 w 10000"/>
                <a:gd name="connsiteY34" fmla="*/ 4208 h 10000"/>
                <a:gd name="connsiteX35" fmla="*/ 609 w 10000"/>
                <a:gd name="connsiteY35" fmla="*/ 4482 h 10000"/>
                <a:gd name="connsiteX36" fmla="*/ 384 w 10000"/>
                <a:gd name="connsiteY36" fmla="*/ 4755 h 10000"/>
                <a:gd name="connsiteX37" fmla="*/ 234 w 10000"/>
                <a:gd name="connsiteY37" fmla="*/ 5192 h 10000"/>
                <a:gd name="connsiteX38" fmla="*/ 8 w 10000"/>
                <a:gd name="connsiteY38" fmla="*/ 5685 h 10000"/>
                <a:gd name="connsiteX39" fmla="*/ 384 w 10000"/>
                <a:gd name="connsiteY39" fmla="*/ 5738 h 10000"/>
                <a:gd name="connsiteX40" fmla="*/ 458 w 10000"/>
                <a:gd name="connsiteY40" fmla="*/ 6173 h 10000"/>
                <a:gd name="connsiteX41" fmla="*/ 684 w 10000"/>
                <a:gd name="connsiteY41" fmla="*/ 6611 h 10000"/>
                <a:gd name="connsiteX42" fmla="*/ 1059 w 10000"/>
                <a:gd name="connsiteY42" fmla="*/ 7487 h 10000"/>
                <a:gd name="connsiteX0" fmla="*/ 8197 w 10000"/>
                <a:gd name="connsiteY0" fmla="*/ 9837 h 10000"/>
                <a:gd name="connsiteX1" fmla="*/ 8422 w 10000"/>
                <a:gd name="connsiteY1" fmla="*/ 10000 h 10000"/>
                <a:gd name="connsiteX2" fmla="*/ 8272 w 10000"/>
                <a:gd name="connsiteY2" fmla="*/ 9564 h 10000"/>
                <a:gd name="connsiteX3" fmla="*/ 7446 w 10000"/>
                <a:gd name="connsiteY3" fmla="*/ 7103 h 10000"/>
                <a:gd name="connsiteX4" fmla="*/ 7446 w 10000"/>
                <a:gd name="connsiteY4" fmla="*/ 6722 h 10000"/>
                <a:gd name="connsiteX5" fmla="*/ 7821 w 10000"/>
                <a:gd name="connsiteY5" fmla="*/ 6722 h 10000"/>
                <a:gd name="connsiteX6" fmla="*/ 8047 w 10000"/>
                <a:gd name="connsiteY6" fmla="*/ 6011 h 10000"/>
                <a:gd name="connsiteX7" fmla="*/ 8648 w 10000"/>
                <a:gd name="connsiteY7" fmla="*/ 5574 h 10000"/>
                <a:gd name="connsiteX8" fmla="*/ 8873 w 10000"/>
                <a:gd name="connsiteY8" fmla="*/ 4755 h 10000"/>
                <a:gd name="connsiteX9" fmla="*/ 8722 w 10000"/>
                <a:gd name="connsiteY9" fmla="*/ 4318 h 10000"/>
                <a:gd name="connsiteX10" fmla="*/ 9098 w 10000"/>
                <a:gd name="connsiteY10" fmla="*/ 3388 h 10000"/>
                <a:gd name="connsiteX11" fmla="*/ 9399 w 10000"/>
                <a:gd name="connsiteY11" fmla="*/ 3114 h 10000"/>
                <a:gd name="connsiteX12" fmla="*/ 10000 w 10000"/>
                <a:gd name="connsiteY12" fmla="*/ 2678 h 10000"/>
                <a:gd name="connsiteX13" fmla="*/ 9774 w 10000"/>
                <a:gd name="connsiteY13" fmla="*/ 2622 h 10000"/>
                <a:gd name="connsiteX14" fmla="*/ 9399 w 10000"/>
                <a:gd name="connsiteY14" fmla="*/ 2351 h 10000"/>
                <a:gd name="connsiteX15" fmla="*/ 9173 w 10000"/>
                <a:gd name="connsiteY15" fmla="*/ 1531 h 10000"/>
                <a:gd name="connsiteX16" fmla="*/ 9173 w 10000"/>
                <a:gd name="connsiteY16" fmla="*/ 1093 h 10000"/>
                <a:gd name="connsiteX17" fmla="*/ 9098 w 10000"/>
                <a:gd name="connsiteY17" fmla="*/ 546 h 10000"/>
                <a:gd name="connsiteX18" fmla="*/ 8873 w 10000"/>
                <a:gd name="connsiteY18" fmla="*/ 383 h 10000"/>
                <a:gd name="connsiteX19" fmla="*/ 8497 w 10000"/>
                <a:gd name="connsiteY19" fmla="*/ 164 h 10000"/>
                <a:gd name="connsiteX20" fmla="*/ 8272 w 10000"/>
                <a:gd name="connsiteY20" fmla="*/ 0 h 10000"/>
                <a:gd name="connsiteX21" fmla="*/ 7821 w 10000"/>
                <a:gd name="connsiteY21" fmla="*/ 219 h 10000"/>
                <a:gd name="connsiteX22" fmla="*/ 7370 w 10000"/>
                <a:gd name="connsiteY22" fmla="*/ 546 h 10000"/>
                <a:gd name="connsiteX23" fmla="*/ 6769 w 10000"/>
                <a:gd name="connsiteY23" fmla="*/ 546 h 10000"/>
                <a:gd name="connsiteX24" fmla="*/ 5717 w 10000"/>
                <a:gd name="connsiteY24" fmla="*/ 546 h 10000"/>
                <a:gd name="connsiteX25" fmla="*/ 5717 w 10000"/>
                <a:gd name="connsiteY25" fmla="*/ 493 h 10000"/>
                <a:gd name="connsiteX26" fmla="*/ 5643 w 10000"/>
                <a:gd name="connsiteY26" fmla="*/ 546 h 10000"/>
                <a:gd name="connsiteX27" fmla="*/ 1961 w 10000"/>
                <a:gd name="connsiteY27" fmla="*/ 546 h 10000"/>
                <a:gd name="connsiteX28" fmla="*/ 1961 w 10000"/>
                <a:gd name="connsiteY28" fmla="*/ 1694 h 10000"/>
                <a:gd name="connsiteX29" fmla="*/ 1285 w 10000"/>
                <a:gd name="connsiteY29" fmla="*/ 1694 h 10000"/>
                <a:gd name="connsiteX30" fmla="*/ 1285 w 10000"/>
                <a:gd name="connsiteY30" fmla="*/ 1913 h 10000"/>
                <a:gd name="connsiteX31" fmla="*/ 1285 w 10000"/>
                <a:gd name="connsiteY31" fmla="*/ 3878 h 10000"/>
                <a:gd name="connsiteX32" fmla="*/ 1135 w 10000"/>
                <a:gd name="connsiteY32" fmla="*/ 3988 h 10000"/>
                <a:gd name="connsiteX33" fmla="*/ 684 w 10000"/>
                <a:gd name="connsiteY33" fmla="*/ 4208 h 10000"/>
                <a:gd name="connsiteX34" fmla="*/ 609 w 10000"/>
                <a:gd name="connsiteY34" fmla="*/ 4482 h 10000"/>
                <a:gd name="connsiteX35" fmla="*/ 384 w 10000"/>
                <a:gd name="connsiteY35" fmla="*/ 4755 h 10000"/>
                <a:gd name="connsiteX36" fmla="*/ 234 w 10000"/>
                <a:gd name="connsiteY36" fmla="*/ 5192 h 10000"/>
                <a:gd name="connsiteX37" fmla="*/ 8 w 10000"/>
                <a:gd name="connsiteY37" fmla="*/ 5685 h 10000"/>
                <a:gd name="connsiteX38" fmla="*/ 384 w 10000"/>
                <a:gd name="connsiteY38" fmla="*/ 5738 h 10000"/>
                <a:gd name="connsiteX39" fmla="*/ 458 w 10000"/>
                <a:gd name="connsiteY39" fmla="*/ 6173 h 10000"/>
                <a:gd name="connsiteX40" fmla="*/ 684 w 10000"/>
                <a:gd name="connsiteY40" fmla="*/ 6611 h 10000"/>
                <a:gd name="connsiteX41" fmla="*/ 1059 w 10000"/>
                <a:gd name="connsiteY41" fmla="*/ 7487 h 10000"/>
                <a:gd name="connsiteX0" fmla="*/ 8197 w 10000"/>
                <a:gd name="connsiteY0" fmla="*/ 9837 h 10000"/>
                <a:gd name="connsiteX1" fmla="*/ 8422 w 10000"/>
                <a:gd name="connsiteY1" fmla="*/ 10000 h 10000"/>
                <a:gd name="connsiteX2" fmla="*/ 7446 w 10000"/>
                <a:gd name="connsiteY2" fmla="*/ 7103 h 10000"/>
                <a:gd name="connsiteX3" fmla="*/ 7446 w 10000"/>
                <a:gd name="connsiteY3" fmla="*/ 6722 h 10000"/>
                <a:gd name="connsiteX4" fmla="*/ 7821 w 10000"/>
                <a:gd name="connsiteY4" fmla="*/ 6722 h 10000"/>
                <a:gd name="connsiteX5" fmla="*/ 8047 w 10000"/>
                <a:gd name="connsiteY5" fmla="*/ 6011 h 10000"/>
                <a:gd name="connsiteX6" fmla="*/ 8648 w 10000"/>
                <a:gd name="connsiteY6" fmla="*/ 5574 h 10000"/>
                <a:gd name="connsiteX7" fmla="*/ 8873 w 10000"/>
                <a:gd name="connsiteY7" fmla="*/ 4755 h 10000"/>
                <a:gd name="connsiteX8" fmla="*/ 8722 w 10000"/>
                <a:gd name="connsiteY8" fmla="*/ 4318 h 10000"/>
                <a:gd name="connsiteX9" fmla="*/ 9098 w 10000"/>
                <a:gd name="connsiteY9" fmla="*/ 3388 h 10000"/>
                <a:gd name="connsiteX10" fmla="*/ 9399 w 10000"/>
                <a:gd name="connsiteY10" fmla="*/ 3114 h 10000"/>
                <a:gd name="connsiteX11" fmla="*/ 10000 w 10000"/>
                <a:gd name="connsiteY11" fmla="*/ 2678 h 10000"/>
                <a:gd name="connsiteX12" fmla="*/ 9774 w 10000"/>
                <a:gd name="connsiteY12" fmla="*/ 2622 h 10000"/>
                <a:gd name="connsiteX13" fmla="*/ 9399 w 10000"/>
                <a:gd name="connsiteY13" fmla="*/ 2351 h 10000"/>
                <a:gd name="connsiteX14" fmla="*/ 9173 w 10000"/>
                <a:gd name="connsiteY14" fmla="*/ 1531 h 10000"/>
                <a:gd name="connsiteX15" fmla="*/ 9173 w 10000"/>
                <a:gd name="connsiteY15" fmla="*/ 1093 h 10000"/>
                <a:gd name="connsiteX16" fmla="*/ 9098 w 10000"/>
                <a:gd name="connsiteY16" fmla="*/ 546 h 10000"/>
                <a:gd name="connsiteX17" fmla="*/ 8873 w 10000"/>
                <a:gd name="connsiteY17" fmla="*/ 383 h 10000"/>
                <a:gd name="connsiteX18" fmla="*/ 8497 w 10000"/>
                <a:gd name="connsiteY18" fmla="*/ 164 h 10000"/>
                <a:gd name="connsiteX19" fmla="*/ 8272 w 10000"/>
                <a:gd name="connsiteY19" fmla="*/ 0 h 10000"/>
                <a:gd name="connsiteX20" fmla="*/ 7821 w 10000"/>
                <a:gd name="connsiteY20" fmla="*/ 219 h 10000"/>
                <a:gd name="connsiteX21" fmla="*/ 7370 w 10000"/>
                <a:gd name="connsiteY21" fmla="*/ 546 h 10000"/>
                <a:gd name="connsiteX22" fmla="*/ 6769 w 10000"/>
                <a:gd name="connsiteY22" fmla="*/ 546 h 10000"/>
                <a:gd name="connsiteX23" fmla="*/ 5717 w 10000"/>
                <a:gd name="connsiteY23" fmla="*/ 546 h 10000"/>
                <a:gd name="connsiteX24" fmla="*/ 5717 w 10000"/>
                <a:gd name="connsiteY24" fmla="*/ 493 h 10000"/>
                <a:gd name="connsiteX25" fmla="*/ 5643 w 10000"/>
                <a:gd name="connsiteY25" fmla="*/ 546 h 10000"/>
                <a:gd name="connsiteX26" fmla="*/ 1961 w 10000"/>
                <a:gd name="connsiteY26" fmla="*/ 546 h 10000"/>
                <a:gd name="connsiteX27" fmla="*/ 1961 w 10000"/>
                <a:gd name="connsiteY27" fmla="*/ 1694 h 10000"/>
                <a:gd name="connsiteX28" fmla="*/ 1285 w 10000"/>
                <a:gd name="connsiteY28" fmla="*/ 1694 h 10000"/>
                <a:gd name="connsiteX29" fmla="*/ 1285 w 10000"/>
                <a:gd name="connsiteY29" fmla="*/ 1913 h 10000"/>
                <a:gd name="connsiteX30" fmla="*/ 1285 w 10000"/>
                <a:gd name="connsiteY30" fmla="*/ 3878 h 10000"/>
                <a:gd name="connsiteX31" fmla="*/ 1135 w 10000"/>
                <a:gd name="connsiteY31" fmla="*/ 3988 h 10000"/>
                <a:gd name="connsiteX32" fmla="*/ 684 w 10000"/>
                <a:gd name="connsiteY32" fmla="*/ 4208 h 10000"/>
                <a:gd name="connsiteX33" fmla="*/ 609 w 10000"/>
                <a:gd name="connsiteY33" fmla="*/ 4482 h 10000"/>
                <a:gd name="connsiteX34" fmla="*/ 384 w 10000"/>
                <a:gd name="connsiteY34" fmla="*/ 4755 h 10000"/>
                <a:gd name="connsiteX35" fmla="*/ 234 w 10000"/>
                <a:gd name="connsiteY35" fmla="*/ 5192 h 10000"/>
                <a:gd name="connsiteX36" fmla="*/ 8 w 10000"/>
                <a:gd name="connsiteY36" fmla="*/ 5685 h 10000"/>
                <a:gd name="connsiteX37" fmla="*/ 384 w 10000"/>
                <a:gd name="connsiteY37" fmla="*/ 5738 h 10000"/>
                <a:gd name="connsiteX38" fmla="*/ 458 w 10000"/>
                <a:gd name="connsiteY38" fmla="*/ 6173 h 10000"/>
                <a:gd name="connsiteX39" fmla="*/ 684 w 10000"/>
                <a:gd name="connsiteY39" fmla="*/ 6611 h 10000"/>
                <a:gd name="connsiteX40" fmla="*/ 1059 w 10000"/>
                <a:gd name="connsiteY40" fmla="*/ 7487 h 10000"/>
                <a:gd name="connsiteX0" fmla="*/ 8197 w 10000"/>
                <a:gd name="connsiteY0" fmla="*/ 9837 h 9837"/>
                <a:gd name="connsiteX1" fmla="*/ 7446 w 10000"/>
                <a:gd name="connsiteY1" fmla="*/ 7103 h 9837"/>
                <a:gd name="connsiteX2" fmla="*/ 7446 w 10000"/>
                <a:gd name="connsiteY2" fmla="*/ 6722 h 9837"/>
                <a:gd name="connsiteX3" fmla="*/ 7821 w 10000"/>
                <a:gd name="connsiteY3" fmla="*/ 6722 h 9837"/>
                <a:gd name="connsiteX4" fmla="*/ 8047 w 10000"/>
                <a:gd name="connsiteY4" fmla="*/ 6011 h 9837"/>
                <a:gd name="connsiteX5" fmla="*/ 8648 w 10000"/>
                <a:gd name="connsiteY5" fmla="*/ 5574 h 9837"/>
                <a:gd name="connsiteX6" fmla="*/ 8873 w 10000"/>
                <a:gd name="connsiteY6" fmla="*/ 4755 h 9837"/>
                <a:gd name="connsiteX7" fmla="*/ 8722 w 10000"/>
                <a:gd name="connsiteY7" fmla="*/ 4318 h 9837"/>
                <a:gd name="connsiteX8" fmla="*/ 9098 w 10000"/>
                <a:gd name="connsiteY8" fmla="*/ 3388 h 9837"/>
                <a:gd name="connsiteX9" fmla="*/ 9399 w 10000"/>
                <a:gd name="connsiteY9" fmla="*/ 3114 h 9837"/>
                <a:gd name="connsiteX10" fmla="*/ 10000 w 10000"/>
                <a:gd name="connsiteY10" fmla="*/ 2678 h 9837"/>
                <a:gd name="connsiteX11" fmla="*/ 9774 w 10000"/>
                <a:gd name="connsiteY11" fmla="*/ 2622 h 9837"/>
                <a:gd name="connsiteX12" fmla="*/ 9399 w 10000"/>
                <a:gd name="connsiteY12" fmla="*/ 2351 h 9837"/>
                <a:gd name="connsiteX13" fmla="*/ 9173 w 10000"/>
                <a:gd name="connsiteY13" fmla="*/ 1531 h 9837"/>
                <a:gd name="connsiteX14" fmla="*/ 9173 w 10000"/>
                <a:gd name="connsiteY14" fmla="*/ 1093 h 9837"/>
                <a:gd name="connsiteX15" fmla="*/ 9098 w 10000"/>
                <a:gd name="connsiteY15" fmla="*/ 546 h 9837"/>
                <a:gd name="connsiteX16" fmla="*/ 8873 w 10000"/>
                <a:gd name="connsiteY16" fmla="*/ 383 h 9837"/>
                <a:gd name="connsiteX17" fmla="*/ 8497 w 10000"/>
                <a:gd name="connsiteY17" fmla="*/ 164 h 9837"/>
                <a:gd name="connsiteX18" fmla="*/ 8272 w 10000"/>
                <a:gd name="connsiteY18" fmla="*/ 0 h 9837"/>
                <a:gd name="connsiteX19" fmla="*/ 7821 w 10000"/>
                <a:gd name="connsiteY19" fmla="*/ 219 h 9837"/>
                <a:gd name="connsiteX20" fmla="*/ 7370 w 10000"/>
                <a:gd name="connsiteY20" fmla="*/ 546 h 9837"/>
                <a:gd name="connsiteX21" fmla="*/ 6769 w 10000"/>
                <a:gd name="connsiteY21" fmla="*/ 546 h 9837"/>
                <a:gd name="connsiteX22" fmla="*/ 5717 w 10000"/>
                <a:gd name="connsiteY22" fmla="*/ 546 h 9837"/>
                <a:gd name="connsiteX23" fmla="*/ 5717 w 10000"/>
                <a:gd name="connsiteY23" fmla="*/ 493 h 9837"/>
                <a:gd name="connsiteX24" fmla="*/ 5643 w 10000"/>
                <a:gd name="connsiteY24" fmla="*/ 546 h 9837"/>
                <a:gd name="connsiteX25" fmla="*/ 1961 w 10000"/>
                <a:gd name="connsiteY25" fmla="*/ 546 h 9837"/>
                <a:gd name="connsiteX26" fmla="*/ 1961 w 10000"/>
                <a:gd name="connsiteY26" fmla="*/ 1694 h 9837"/>
                <a:gd name="connsiteX27" fmla="*/ 1285 w 10000"/>
                <a:gd name="connsiteY27" fmla="*/ 1694 h 9837"/>
                <a:gd name="connsiteX28" fmla="*/ 1285 w 10000"/>
                <a:gd name="connsiteY28" fmla="*/ 1913 h 9837"/>
                <a:gd name="connsiteX29" fmla="*/ 1285 w 10000"/>
                <a:gd name="connsiteY29" fmla="*/ 3878 h 9837"/>
                <a:gd name="connsiteX30" fmla="*/ 1135 w 10000"/>
                <a:gd name="connsiteY30" fmla="*/ 3988 h 9837"/>
                <a:gd name="connsiteX31" fmla="*/ 684 w 10000"/>
                <a:gd name="connsiteY31" fmla="*/ 4208 h 9837"/>
                <a:gd name="connsiteX32" fmla="*/ 609 w 10000"/>
                <a:gd name="connsiteY32" fmla="*/ 4482 h 9837"/>
                <a:gd name="connsiteX33" fmla="*/ 384 w 10000"/>
                <a:gd name="connsiteY33" fmla="*/ 4755 h 9837"/>
                <a:gd name="connsiteX34" fmla="*/ 234 w 10000"/>
                <a:gd name="connsiteY34" fmla="*/ 5192 h 9837"/>
                <a:gd name="connsiteX35" fmla="*/ 8 w 10000"/>
                <a:gd name="connsiteY35" fmla="*/ 5685 h 9837"/>
                <a:gd name="connsiteX36" fmla="*/ 384 w 10000"/>
                <a:gd name="connsiteY36" fmla="*/ 5738 h 9837"/>
                <a:gd name="connsiteX37" fmla="*/ 458 w 10000"/>
                <a:gd name="connsiteY37" fmla="*/ 6173 h 9837"/>
                <a:gd name="connsiteX38" fmla="*/ 684 w 10000"/>
                <a:gd name="connsiteY38" fmla="*/ 6611 h 9837"/>
                <a:gd name="connsiteX39" fmla="*/ 1059 w 10000"/>
                <a:gd name="connsiteY39" fmla="*/ 7487 h 9837"/>
                <a:gd name="connsiteX0" fmla="*/ 7446 w 10000"/>
                <a:gd name="connsiteY0" fmla="*/ 7221 h 7611"/>
                <a:gd name="connsiteX1" fmla="*/ 7446 w 10000"/>
                <a:gd name="connsiteY1" fmla="*/ 6833 h 7611"/>
                <a:gd name="connsiteX2" fmla="*/ 7821 w 10000"/>
                <a:gd name="connsiteY2" fmla="*/ 6833 h 7611"/>
                <a:gd name="connsiteX3" fmla="*/ 8047 w 10000"/>
                <a:gd name="connsiteY3" fmla="*/ 6111 h 7611"/>
                <a:gd name="connsiteX4" fmla="*/ 8648 w 10000"/>
                <a:gd name="connsiteY4" fmla="*/ 5666 h 7611"/>
                <a:gd name="connsiteX5" fmla="*/ 8873 w 10000"/>
                <a:gd name="connsiteY5" fmla="*/ 4834 h 7611"/>
                <a:gd name="connsiteX6" fmla="*/ 8722 w 10000"/>
                <a:gd name="connsiteY6" fmla="*/ 4390 h 7611"/>
                <a:gd name="connsiteX7" fmla="*/ 9098 w 10000"/>
                <a:gd name="connsiteY7" fmla="*/ 3444 h 7611"/>
                <a:gd name="connsiteX8" fmla="*/ 9399 w 10000"/>
                <a:gd name="connsiteY8" fmla="*/ 3166 h 7611"/>
                <a:gd name="connsiteX9" fmla="*/ 10000 w 10000"/>
                <a:gd name="connsiteY9" fmla="*/ 2722 h 7611"/>
                <a:gd name="connsiteX10" fmla="*/ 9774 w 10000"/>
                <a:gd name="connsiteY10" fmla="*/ 2665 h 7611"/>
                <a:gd name="connsiteX11" fmla="*/ 9399 w 10000"/>
                <a:gd name="connsiteY11" fmla="*/ 2390 h 7611"/>
                <a:gd name="connsiteX12" fmla="*/ 9173 w 10000"/>
                <a:gd name="connsiteY12" fmla="*/ 1556 h 7611"/>
                <a:gd name="connsiteX13" fmla="*/ 9173 w 10000"/>
                <a:gd name="connsiteY13" fmla="*/ 1111 h 7611"/>
                <a:gd name="connsiteX14" fmla="*/ 9098 w 10000"/>
                <a:gd name="connsiteY14" fmla="*/ 555 h 7611"/>
                <a:gd name="connsiteX15" fmla="*/ 8873 w 10000"/>
                <a:gd name="connsiteY15" fmla="*/ 389 h 7611"/>
                <a:gd name="connsiteX16" fmla="*/ 8497 w 10000"/>
                <a:gd name="connsiteY16" fmla="*/ 167 h 7611"/>
                <a:gd name="connsiteX17" fmla="*/ 8272 w 10000"/>
                <a:gd name="connsiteY17" fmla="*/ 0 h 7611"/>
                <a:gd name="connsiteX18" fmla="*/ 7821 w 10000"/>
                <a:gd name="connsiteY18" fmla="*/ 223 h 7611"/>
                <a:gd name="connsiteX19" fmla="*/ 7370 w 10000"/>
                <a:gd name="connsiteY19" fmla="*/ 555 h 7611"/>
                <a:gd name="connsiteX20" fmla="*/ 6769 w 10000"/>
                <a:gd name="connsiteY20" fmla="*/ 555 h 7611"/>
                <a:gd name="connsiteX21" fmla="*/ 5717 w 10000"/>
                <a:gd name="connsiteY21" fmla="*/ 555 h 7611"/>
                <a:gd name="connsiteX22" fmla="*/ 5717 w 10000"/>
                <a:gd name="connsiteY22" fmla="*/ 501 h 7611"/>
                <a:gd name="connsiteX23" fmla="*/ 5643 w 10000"/>
                <a:gd name="connsiteY23" fmla="*/ 555 h 7611"/>
                <a:gd name="connsiteX24" fmla="*/ 1961 w 10000"/>
                <a:gd name="connsiteY24" fmla="*/ 555 h 7611"/>
                <a:gd name="connsiteX25" fmla="*/ 1961 w 10000"/>
                <a:gd name="connsiteY25" fmla="*/ 1722 h 7611"/>
                <a:gd name="connsiteX26" fmla="*/ 1285 w 10000"/>
                <a:gd name="connsiteY26" fmla="*/ 1722 h 7611"/>
                <a:gd name="connsiteX27" fmla="*/ 1285 w 10000"/>
                <a:gd name="connsiteY27" fmla="*/ 1945 h 7611"/>
                <a:gd name="connsiteX28" fmla="*/ 1285 w 10000"/>
                <a:gd name="connsiteY28" fmla="*/ 3942 h 7611"/>
                <a:gd name="connsiteX29" fmla="*/ 1135 w 10000"/>
                <a:gd name="connsiteY29" fmla="*/ 4054 h 7611"/>
                <a:gd name="connsiteX30" fmla="*/ 684 w 10000"/>
                <a:gd name="connsiteY30" fmla="*/ 4278 h 7611"/>
                <a:gd name="connsiteX31" fmla="*/ 609 w 10000"/>
                <a:gd name="connsiteY31" fmla="*/ 4556 h 7611"/>
                <a:gd name="connsiteX32" fmla="*/ 384 w 10000"/>
                <a:gd name="connsiteY32" fmla="*/ 4834 h 7611"/>
                <a:gd name="connsiteX33" fmla="*/ 234 w 10000"/>
                <a:gd name="connsiteY33" fmla="*/ 5278 h 7611"/>
                <a:gd name="connsiteX34" fmla="*/ 8 w 10000"/>
                <a:gd name="connsiteY34" fmla="*/ 5779 h 7611"/>
                <a:gd name="connsiteX35" fmla="*/ 384 w 10000"/>
                <a:gd name="connsiteY35" fmla="*/ 5833 h 7611"/>
                <a:gd name="connsiteX36" fmla="*/ 458 w 10000"/>
                <a:gd name="connsiteY36" fmla="*/ 6275 h 7611"/>
                <a:gd name="connsiteX37" fmla="*/ 684 w 10000"/>
                <a:gd name="connsiteY37" fmla="*/ 6721 h 7611"/>
                <a:gd name="connsiteX38" fmla="*/ 1059 w 10000"/>
                <a:gd name="connsiteY38" fmla="*/ 7611 h 7611"/>
                <a:gd name="connsiteX0" fmla="*/ 7446 w 10000"/>
                <a:gd name="connsiteY0" fmla="*/ 9488 h 10068"/>
                <a:gd name="connsiteX1" fmla="*/ 7446 w 10000"/>
                <a:gd name="connsiteY1" fmla="*/ 8978 h 10068"/>
                <a:gd name="connsiteX2" fmla="*/ 7821 w 10000"/>
                <a:gd name="connsiteY2" fmla="*/ 8978 h 10068"/>
                <a:gd name="connsiteX3" fmla="*/ 8047 w 10000"/>
                <a:gd name="connsiteY3" fmla="*/ 8029 h 10068"/>
                <a:gd name="connsiteX4" fmla="*/ 8648 w 10000"/>
                <a:gd name="connsiteY4" fmla="*/ 7444 h 10068"/>
                <a:gd name="connsiteX5" fmla="*/ 8873 w 10000"/>
                <a:gd name="connsiteY5" fmla="*/ 6351 h 10068"/>
                <a:gd name="connsiteX6" fmla="*/ 8722 w 10000"/>
                <a:gd name="connsiteY6" fmla="*/ 5768 h 10068"/>
                <a:gd name="connsiteX7" fmla="*/ 9098 w 10000"/>
                <a:gd name="connsiteY7" fmla="*/ 4525 h 10068"/>
                <a:gd name="connsiteX8" fmla="*/ 9399 w 10000"/>
                <a:gd name="connsiteY8" fmla="*/ 4160 h 10068"/>
                <a:gd name="connsiteX9" fmla="*/ 10000 w 10000"/>
                <a:gd name="connsiteY9" fmla="*/ 3576 h 10068"/>
                <a:gd name="connsiteX10" fmla="*/ 9774 w 10000"/>
                <a:gd name="connsiteY10" fmla="*/ 3502 h 10068"/>
                <a:gd name="connsiteX11" fmla="*/ 9399 w 10000"/>
                <a:gd name="connsiteY11" fmla="*/ 3140 h 10068"/>
                <a:gd name="connsiteX12" fmla="*/ 9173 w 10000"/>
                <a:gd name="connsiteY12" fmla="*/ 2044 h 10068"/>
                <a:gd name="connsiteX13" fmla="*/ 9173 w 10000"/>
                <a:gd name="connsiteY13" fmla="*/ 1460 h 10068"/>
                <a:gd name="connsiteX14" fmla="*/ 9098 w 10000"/>
                <a:gd name="connsiteY14" fmla="*/ 729 h 10068"/>
                <a:gd name="connsiteX15" fmla="*/ 8873 w 10000"/>
                <a:gd name="connsiteY15" fmla="*/ 511 h 10068"/>
                <a:gd name="connsiteX16" fmla="*/ 8497 w 10000"/>
                <a:gd name="connsiteY16" fmla="*/ 219 h 10068"/>
                <a:gd name="connsiteX17" fmla="*/ 8272 w 10000"/>
                <a:gd name="connsiteY17" fmla="*/ 0 h 10068"/>
                <a:gd name="connsiteX18" fmla="*/ 7821 w 10000"/>
                <a:gd name="connsiteY18" fmla="*/ 293 h 10068"/>
                <a:gd name="connsiteX19" fmla="*/ 7370 w 10000"/>
                <a:gd name="connsiteY19" fmla="*/ 729 h 10068"/>
                <a:gd name="connsiteX20" fmla="*/ 6769 w 10000"/>
                <a:gd name="connsiteY20" fmla="*/ 729 h 10068"/>
                <a:gd name="connsiteX21" fmla="*/ 5717 w 10000"/>
                <a:gd name="connsiteY21" fmla="*/ 729 h 10068"/>
                <a:gd name="connsiteX22" fmla="*/ 5717 w 10000"/>
                <a:gd name="connsiteY22" fmla="*/ 658 h 10068"/>
                <a:gd name="connsiteX23" fmla="*/ 5643 w 10000"/>
                <a:gd name="connsiteY23" fmla="*/ 729 h 10068"/>
                <a:gd name="connsiteX24" fmla="*/ 1961 w 10000"/>
                <a:gd name="connsiteY24" fmla="*/ 729 h 10068"/>
                <a:gd name="connsiteX25" fmla="*/ 1961 w 10000"/>
                <a:gd name="connsiteY25" fmla="*/ 2263 h 10068"/>
                <a:gd name="connsiteX26" fmla="*/ 1285 w 10000"/>
                <a:gd name="connsiteY26" fmla="*/ 2263 h 10068"/>
                <a:gd name="connsiteX27" fmla="*/ 1285 w 10000"/>
                <a:gd name="connsiteY27" fmla="*/ 2556 h 10068"/>
                <a:gd name="connsiteX28" fmla="*/ 1285 w 10000"/>
                <a:gd name="connsiteY28" fmla="*/ 5179 h 10068"/>
                <a:gd name="connsiteX29" fmla="*/ 1135 w 10000"/>
                <a:gd name="connsiteY29" fmla="*/ 5327 h 10068"/>
                <a:gd name="connsiteX30" fmla="*/ 684 w 10000"/>
                <a:gd name="connsiteY30" fmla="*/ 5621 h 10068"/>
                <a:gd name="connsiteX31" fmla="*/ 609 w 10000"/>
                <a:gd name="connsiteY31" fmla="*/ 5986 h 10068"/>
                <a:gd name="connsiteX32" fmla="*/ 384 w 10000"/>
                <a:gd name="connsiteY32" fmla="*/ 6351 h 10068"/>
                <a:gd name="connsiteX33" fmla="*/ 234 w 10000"/>
                <a:gd name="connsiteY33" fmla="*/ 6935 h 10068"/>
                <a:gd name="connsiteX34" fmla="*/ 8 w 10000"/>
                <a:gd name="connsiteY34" fmla="*/ 7593 h 10068"/>
                <a:gd name="connsiteX35" fmla="*/ 384 w 10000"/>
                <a:gd name="connsiteY35" fmla="*/ 7664 h 10068"/>
                <a:gd name="connsiteX36" fmla="*/ 458 w 10000"/>
                <a:gd name="connsiteY36" fmla="*/ 8245 h 10068"/>
                <a:gd name="connsiteX37" fmla="*/ 684 w 10000"/>
                <a:gd name="connsiteY37" fmla="*/ 8831 h 10068"/>
                <a:gd name="connsiteX38" fmla="*/ 1059 w 10000"/>
                <a:gd name="connsiteY38" fmla="*/ 10000 h 10068"/>
                <a:gd name="connsiteX39" fmla="*/ 1058 w 10000"/>
                <a:gd name="connsiteY39" fmla="*/ 9928 h 10068"/>
                <a:gd name="connsiteX0" fmla="*/ 7446 w 10000"/>
                <a:gd name="connsiteY0" fmla="*/ 9488 h 10035"/>
                <a:gd name="connsiteX1" fmla="*/ 7446 w 10000"/>
                <a:gd name="connsiteY1" fmla="*/ 8978 h 10035"/>
                <a:gd name="connsiteX2" fmla="*/ 7821 w 10000"/>
                <a:gd name="connsiteY2" fmla="*/ 8978 h 10035"/>
                <a:gd name="connsiteX3" fmla="*/ 8047 w 10000"/>
                <a:gd name="connsiteY3" fmla="*/ 8029 h 10035"/>
                <a:gd name="connsiteX4" fmla="*/ 8648 w 10000"/>
                <a:gd name="connsiteY4" fmla="*/ 7444 h 10035"/>
                <a:gd name="connsiteX5" fmla="*/ 8873 w 10000"/>
                <a:gd name="connsiteY5" fmla="*/ 6351 h 10035"/>
                <a:gd name="connsiteX6" fmla="*/ 8722 w 10000"/>
                <a:gd name="connsiteY6" fmla="*/ 5768 h 10035"/>
                <a:gd name="connsiteX7" fmla="*/ 9098 w 10000"/>
                <a:gd name="connsiteY7" fmla="*/ 4525 h 10035"/>
                <a:gd name="connsiteX8" fmla="*/ 9399 w 10000"/>
                <a:gd name="connsiteY8" fmla="*/ 4160 h 10035"/>
                <a:gd name="connsiteX9" fmla="*/ 10000 w 10000"/>
                <a:gd name="connsiteY9" fmla="*/ 3576 h 10035"/>
                <a:gd name="connsiteX10" fmla="*/ 9774 w 10000"/>
                <a:gd name="connsiteY10" fmla="*/ 3502 h 10035"/>
                <a:gd name="connsiteX11" fmla="*/ 9399 w 10000"/>
                <a:gd name="connsiteY11" fmla="*/ 3140 h 10035"/>
                <a:gd name="connsiteX12" fmla="*/ 9173 w 10000"/>
                <a:gd name="connsiteY12" fmla="*/ 2044 h 10035"/>
                <a:gd name="connsiteX13" fmla="*/ 9173 w 10000"/>
                <a:gd name="connsiteY13" fmla="*/ 1460 h 10035"/>
                <a:gd name="connsiteX14" fmla="*/ 9098 w 10000"/>
                <a:gd name="connsiteY14" fmla="*/ 729 h 10035"/>
                <a:gd name="connsiteX15" fmla="*/ 8873 w 10000"/>
                <a:gd name="connsiteY15" fmla="*/ 511 h 10035"/>
                <a:gd name="connsiteX16" fmla="*/ 8497 w 10000"/>
                <a:gd name="connsiteY16" fmla="*/ 219 h 10035"/>
                <a:gd name="connsiteX17" fmla="*/ 8272 w 10000"/>
                <a:gd name="connsiteY17" fmla="*/ 0 h 10035"/>
                <a:gd name="connsiteX18" fmla="*/ 7821 w 10000"/>
                <a:gd name="connsiteY18" fmla="*/ 293 h 10035"/>
                <a:gd name="connsiteX19" fmla="*/ 7370 w 10000"/>
                <a:gd name="connsiteY19" fmla="*/ 729 h 10035"/>
                <a:gd name="connsiteX20" fmla="*/ 6769 w 10000"/>
                <a:gd name="connsiteY20" fmla="*/ 729 h 10035"/>
                <a:gd name="connsiteX21" fmla="*/ 5717 w 10000"/>
                <a:gd name="connsiteY21" fmla="*/ 729 h 10035"/>
                <a:gd name="connsiteX22" fmla="*/ 5717 w 10000"/>
                <a:gd name="connsiteY22" fmla="*/ 658 h 10035"/>
                <a:gd name="connsiteX23" fmla="*/ 5643 w 10000"/>
                <a:gd name="connsiteY23" fmla="*/ 729 h 10035"/>
                <a:gd name="connsiteX24" fmla="*/ 1961 w 10000"/>
                <a:gd name="connsiteY24" fmla="*/ 729 h 10035"/>
                <a:gd name="connsiteX25" fmla="*/ 1961 w 10000"/>
                <a:gd name="connsiteY25" fmla="*/ 2263 h 10035"/>
                <a:gd name="connsiteX26" fmla="*/ 1285 w 10000"/>
                <a:gd name="connsiteY26" fmla="*/ 2263 h 10035"/>
                <a:gd name="connsiteX27" fmla="*/ 1285 w 10000"/>
                <a:gd name="connsiteY27" fmla="*/ 2556 h 10035"/>
                <a:gd name="connsiteX28" fmla="*/ 1285 w 10000"/>
                <a:gd name="connsiteY28" fmla="*/ 5179 h 10035"/>
                <a:gd name="connsiteX29" fmla="*/ 1135 w 10000"/>
                <a:gd name="connsiteY29" fmla="*/ 5327 h 10035"/>
                <a:gd name="connsiteX30" fmla="*/ 684 w 10000"/>
                <a:gd name="connsiteY30" fmla="*/ 5621 h 10035"/>
                <a:gd name="connsiteX31" fmla="*/ 609 w 10000"/>
                <a:gd name="connsiteY31" fmla="*/ 5986 h 10035"/>
                <a:gd name="connsiteX32" fmla="*/ 384 w 10000"/>
                <a:gd name="connsiteY32" fmla="*/ 6351 h 10035"/>
                <a:gd name="connsiteX33" fmla="*/ 234 w 10000"/>
                <a:gd name="connsiteY33" fmla="*/ 6935 h 10035"/>
                <a:gd name="connsiteX34" fmla="*/ 8 w 10000"/>
                <a:gd name="connsiteY34" fmla="*/ 7593 h 10035"/>
                <a:gd name="connsiteX35" fmla="*/ 384 w 10000"/>
                <a:gd name="connsiteY35" fmla="*/ 7664 h 10035"/>
                <a:gd name="connsiteX36" fmla="*/ 458 w 10000"/>
                <a:gd name="connsiteY36" fmla="*/ 8245 h 10035"/>
                <a:gd name="connsiteX37" fmla="*/ 684 w 10000"/>
                <a:gd name="connsiteY37" fmla="*/ 8831 h 10035"/>
                <a:gd name="connsiteX38" fmla="*/ 1059 w 10000"/>
                <a:gd name="connsiteY38" fmla="*/ 10000 h 10035"/>
                <a:gd name="connsiteX39" fmla="*/ 1750 w 10000"/>
                <a:gd name="connsiteY39" fmla="*/ 9592 h 10035"/>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0" fmla="*/ 7446 w 10000"/>
                <a:gd name="connsiteY0" fmla="*/ 9488 h 10127"/>
                <a:gd name="connsiteX1" fmla="*/ 7446 w 10000"/>
                <a:gd name="connsiteY1" fmla="*/ 8978 h 10127"/>
                <a:gd name="connsiteX2" fmla="*/ 7821 w 10000"/>
                <a:gd name="connsiteY2" fmla="*/ 8978 h 10127"/>
                <a:gd name="connsiteX3" fmla="*/ 8047 w 10000"/>
                <a:gd name="connsiteY3" fmla="*/ 8029 h 10127"/>
                <a:gd name="connsiteX4" fmla="*/ 8648 w 10000"/>
                <a:gd name="connsiteY4" fmla="*/ 7444 h 10127"/>
                <a:gd name="connsiteX5" fmla="*/ 8873 w 10000"/>
                <a:gd name="connsiteY5" fmla="*/ 6351 h 10127"/>
                <a:gd name="connsiteX6" fmla="*/ 8722 w 10000"/>
                <a:gd name="connsiteY6" fmla="*/ 5768 h 10127"/>
                <a:gd name="connsiteX7" fmla="*/ 9098 w 10000"/>
                <a:gd name="connsiteY7" fmla="*/ 4525 h 10127"/>
                <a:gd name="connsiteX8" fmla="*/ 9399 w 10000"/>
                <a:gd name="connsiteY8" fmla="*/ 4160 h 10127"/>
                <a:gd name="connsiteX9" fmla="*/ 10000 w 10000"/>
                <a:gd name="connsiteY9" fmla="*/ 3576 h 10127"/>
                <a:gd name="connsiteX10" fmla="*/ 9774 w 10000"/>
                <a:gd name="connsiteY10" fmla="*/ 3502 h 10127"/>
                <a:gd name="connsiteX11" fmla="*/ 9399 w 10000"/>
                <a:gd name="connsiteY11" fmla="*/ 3140 h 10127"/>
                <a:gd name="connsiteX12" fmla="*/ 9173 w 10000"/>
                <a:gd name="connsiteY12" fmla="*/ 2044 h 10127"/>
                <a:gd name="connsiteX13" fmla="*/ 9173 w 10000"/>
                <a:gd name="connsiteY13" fmla="*/ 1460 h 10127"/>
                <a:gd name="connsiteX14" fmla="*/ 9098 w 10000"/>
                <a:gd name="connsiteY14" fmla="*/ 729 h 10127"/>
                <a:gd name="connsiteX15" fmla="*/ 8873 w 10000"/>
                <a:gd name="connsiteY15" fmla="*/ 511 h 10127"/>
                <a:gd name="connsiteX16" fmla="*/ 8497 w 10000"/>
                <a:gd name="connsiteY16" fmla="*/ 219 h 10127"/>
                <a:gd name="connsiteX17" fmla="*/ 8272 w 10000"/>
                <a:gd name="connsiteY17" fmla="*/ 0 h 10127"/>
                <a:gd name="connsiteX18" fmla="*/ 7821 w 10000"/>
                <a:gd name="connsiteY18" fmla="*/ 293 h 10127"/>
                <a:gd name="connsiteX19" fmla="*/ 7370 w 10000"/>
                <a:gd name="connsiteY19" fmla="*/ 729 h 10127"/>
                <a:gd name="connsiteX20" fmla="*/ 6769 w 10000"/>
                <a:gd name="connsiteY20" fmla="*/ 729 h 10127"/>
                <a:gd name="connsiteX21" fmla="*/ 5717 w 10000"/>
                <a:gd name="connsiteY21" fmla="*/ 729 h 10127"/>
                <a:gd name="connsiteX22" fmla="*/ 5717 w 10000"/>
                <a:gd name="connsiteY22" fmla="*/ 658 h 10127"/>
                <a:gd name="connsiteX23" fmla="*/ 5643 w 10000"/>
                <a:gd name="connsiteY23" fmla="*/ 729 h 10127"/>
                <a:gd name="connsiteX24" fmla="*/ 1961 w 10000"/>
                <a:gd name="connsiteY24" fmla="*/ 729 h 10127"/>
                <a:gd name="connsiteX25" fmla="*/ 1961 w 10000"/>
                <a:gd name="connsiteY25" fmla="*/ 2263 h 10127"/>
                <a:gd name="connsiteX26" fmla="*/ 1285 w 10000"/>
                <a:gd name="connsiteY26" fmla="*/ 2263 h 10127"/>
                <a:gd name="connsiteX27" fmla="*/ 1285 w 10000"/>
                <a:gd name="connsiteY27" fmla="*/ 2556 h 10127"/>
                <a:gd name="connsiteX28" fmla="*/ 1285 w 10000"/>
                <a:gd name="connsiteY28" fmla="*/ 5179 h 10127"/>
                <a:gd name="connsiteX29" fmla="*/ 1135 w 10000"/>
                <a:gd name="connsiteY29" fmla="*/ 5327 h 10127"/>
                <a:gd name="connsiteX30" fmla="*/ 684 w 10000"/>
                <a:gd name="connsiteY30" fmla="*/ 5621 h 10127"/>
                <a:gd name="connsiteX31" fmla="*/ 609 w 10000"/>
                <a:gd name="connsiteY31" fmla="*/ 5986 h 10127"/>
                <a:gd name="connsiteX32" fmla="*/ 384 w 10000"/>
                <a:gd name="connsiteY32" fmla="*/ 6351 h 10127"/>
                <a:gd name="connsiteX33" fmla="*/ 234 w 10000"/>
                <a:gd name="connsiteY33" fmla="*/ 6935 h 10127"/>
                <a:gd name="connsiteX34" fmla="*/ 8 w 10000"/>
                <a:gd name="connsiteY34" fmla="*/ 7593 h 10127"/>
                <a:gd name="connsiteX35" fmla="*/ 384 w 10000"/>
                <a:gd name="connsiteY35" fmla="*/ 7664 h 10127"/>
                <a:gd name="connsiteX36" fmla="*/ 458 w 10000"/>
                <a:gd name="connsiteY36" fmla="*/ 8245 h 10127"/>
                <a:gd name="connsiteX37" fmla="*/ 684 w 10000"/>
                <a:gd name="connsiteY37" fmla="*/ 8831 h 10127"/>
                <a:gd name="connsiteX38" fmla="*/ 1059 w 10000"/>
                <a:gd name="connsiteY38" fmla="*/ 10000 h 10127"/>
                <a:gd name="connsiteX39" fmla="*/ 1840 w 10000"/>
                <a:gd name="connsiteY39" fmla="*/ 10103 h 10127"/>
                <a:gd name="connsiteX40" fmla="*/ 1827 w 10000"/>
                <a:gd name="connsiteY40" fmla="*/ 10127 h 10127"/>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2544 w 10000"/>
                <a:gd name="connsiteY40" fmla="*/ 10002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2518 w 10000"/>
                <a:gd name="connsiteY41"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3453 w 10000"/>
                <a:gd name="connsiteY41" fmla="*/ 9915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4414 w 10000"/>
                <a:gd name="connsiteY43" fmla="*/ 9791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515 w 10000"/>
                <a:gd name="connsiteY44" fmla="*/ 9654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411 w 10000"/>
                <a:gd name="connsiteY44" fmla="*/ 9517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5988 w 10000"/>
                <a:gd name="connsiteY44" fmla="*/ 921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5541 w 10000"/>
                <a:gd name="connsiteY43" fmla="*/ 9679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56 w 10000"/>
                <a:gd name="connsiteY44" fmla="*/ 9193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881 w 10000"/>
                <a:gd name="connsiteY44" fmla="*/ 9296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93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2518 w 10000"/>
                <a:gd name="connsiteY42" fmla="*/ 10002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4529 w 10000"/>
                <a:gd name="connsiteY41" fmla="*/ 9803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69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40 w 10000"/>
                <a:gd name="connsiteY41" fmla="*/ 7935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15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18 w 10000"/>
                <a:gd name="connsiteY42" fmla="*/ 8060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524 w 10000"/>
                <a:gd name="connsiteY42" fmla="*/ 8107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401 w 10000"/>
                <a:gd name="connsiteY41" fmla="*/ 7898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3466 w 10000"/>
                <a:gd name="connsiteY40" fmla="*/ 9927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5521 w 10000"/>
                <a:gd name="connsiteY40" fmla="*/ 8508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47 w 10000"/>
                <a:gd name="connsiteY42" fmla="*/ 8144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11 w 10000"/>
                <a:gd name="connsiteY40" fmla="*/ 8349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24 w 10000"/>
                <a:gd name="connsiteY41" fmla="*/ 7954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126"/>
                <a:gd name="connsiteX1" fmla="*/ 7446 w 10000"/>
                <a:gd name="connsiteY1" fmla="*/ 8978 h 10126"/>
                <a:gd name="connsiteX2" fmla="*/ 7821 w 10000"/>
                <a:gd name="connsiteY2" fmla="*/ 8978 h 10126"/>
                <a:gd name="connsiteX3" fmla="*/ 8047 w 10000"/>
                <a:gd name="connsiteY3" fmla="*/ 8029 h 10126"/>
                <a:gd name="connsiteX4" fmla="*/ 8648 w 10000"/>
                <a:gd name="connsiteY4" fmla="*/ 7444 h 10126"/>
                <a:gd name="connsiteX5" fmla="*/ 8873 w 10000"/>
                <a:gd name="connsiteY5" fmla="*/ 6351 h 10126"/>
                <a:gd name="connsiteX6" fmla="*/ 8722 w 10000"/>
                <a:gd name="connsiteY6" fmla="*/ 5768 h 10126"/>
                <a:gd name="connsiteX7" fmla="*/ 9098 w 10000"/>
                <a:gd name="connsiteY7" fmla="*/ 4525 h 10126"/>
                <a:gd name="connsiteX8" fmla="*/ 9399 w 10000"/>
                <a:gd name="connsiteY8" fmla="*/ 4160 h 10126"/>
                <a:gd name="connsiteX9" fmla="*/ 10000 w 10000"/>
                <a:gd name="connsiteY9" fmla="*/ 3576 h 10126"/>
                <a:gd name="connsiteX10" fmla="*/ 9774 w 10000"/>
                <a:gd name="connsiteY10" fmla="*/ 3502 h 10126"/>
                <a:gd name="connsiteX11" fmla="*/ 9399 w 10000"/>
                <a:gd name="connsiteY11" fmla="*/ 3140 h 10126"/>
                <a:gd name="connsiteX12" fmla="*/ 9173 w 10000"/>
                <a:gd name="connsiteY12" fmla="*/ 2044 h 10126"/>
                <a:gd name="connsiteX13" fmla="*/ 9173 w 10000"/>
                <a:gd name="connsiteY13" fmla="*/ 1460 h 10126"/>
                <a:gd name="connsiteX14" fmla="*/ 9098 w 10000"/>
                <a:gd name="connsiteY14" fmla="*/ 729 h 10126"/>
                <a:gd name="connsiteX15" fmla="*/ 8873 w 10000"/>
                <a:gd name="connsiteY15" fmla="*/ 511 h 10126"/>
                <a:gd name="connsiteX16" fmla="*/ 8497 w 10000"/>
                <a:gd name="connsiteY16" fmla="*/ 219 h 10126"/>
                <a:gd name="connsiteX17" fmla="*/ 8272 w 10000"/>
                <a:gd name="connsiteY17" fmla="*/ 0 h 10126"/>
                <a:gd name="connsiteX18" fmla="*/ 7821 w 10000"/>
                <a:gd name="connsiteY18" fmla="*/ 293 h 10126"/>
                <a:gd name="connsiteX19" fmla="*/ 7370 w 10000"/>
                <a:gd name="connsiteY19" fmla="*/ 729 h 10126"/>
                <a:gd name="connsiteX20" fmla="*/ 6769 w 10000"/>
                <a:gd name="connsiteY20" fmla="*/ 729 h 10126"/>
                <a:gd name="connsiteX21" fmla="*/ 5717 w 10000"/>
                <a:gd name="connsiteY21" fmla="*/ 729 h 10126"/>
                <a:gd name="connsiteX22" fmla="*/ 5717 w 10000"/>
                <a:gd name="connsiteY22" fmla="*/ 658 h 10126"/>
                <a:gd name="connsiteX23" fmla="*/ 5643 w 10000"/>
                <a:gd name="connsiteY23" fmla="*/ 729 h 10126"/>
                <a:gd name="connsiteX24" fmla="*/ 1961 w 10000"/>
                <a:gd name="connsiteY24" fmla="*/ 729 h 10126"/>
                <a:gd name="connsiteX25" fmla="*/ 1961 w 10000"/>
                <a:gd name="connsiteY25" fmla="*/ 2263 h 10126"/>
                <a:gd name="connsiteX26" fmla="*/ 1285 w 10000"/>
                <a:gd name="connsiteY26" fmla="*/ 2263 h 10126"/>
                <a:gd name="connsiteX27" fmla="*/ 1285 w 10000"/>
                <a:gd name="connsiteY27" fmla="*/ 2556 h 10126"/>
                <a:gd name="connsiteX28" fmla="*/ 1285 w 10000"/>
                <a:gd name="connsiteY28" fmla="*/ 5179 h 10126"/>
                <a:gd name="connsiteX29" fmla="*/ 1135 w 10000"/>
                <a:gd name="connsiteY29" fmla="*/ 5327 h 10126"/>
                <a:gd name="connsiteX30" fmla="*/ 684 w 10000"/>
                <a:gd name="connsiteY30" fmla="*/ 5621 h 10126"/>
                <a:gd name="connsiteX31" fmla="*/ 609 w 10000"/>
                <a:gd name="connsiteY31" fmla="*/ 5986 h 10126"/>
                <a:gd name="connsiteX32" fmla="*/ 384 w 10000"/>
                <a:gd name="connsiteY32" fmla="*/ 6351 h 10126"/>
                <a:gd name="connsiteX33" fmla="*/ 234 w 10000"/>
                <a:gd name="connsiteY33" fmla="*/ 6935 h 10126"/>
                <a:gd name="connsiteX34" fmla="*/ 8 w 10000"/>
                <a:gd name="connsiteY34" fmla="*/ 7593 h 10126"/>
                <a:gd name="connsiteX35" fmla="*/ 384 w 10000"/>
                <a:gd name="connsiteY35" fmla="*/ 7664 h 10126"/>
                <a:gd name="connsiteX36" fmla="*/ 458 w 10000"/>
                <a:gd name="connsiteY36" fmla="*/ 8245 h 10126"/>
                <a:gd name="connsiteX37" fmla="*/ 684 w 10000"/>
                <a:gd name="connsiteY37" fmla="*/ 8831 h 10126"/>
                <a:gd name="connsiteX38" fmla="*/ 1059 w 10000"/>
                <a:gd name="connsiteY38" fmla="*/ 10000 h 10126"/>
                <a:gd name="connsiteX39" fmla="*/ 1840 w 10000"/>
                <a:gd name="connsiteY39" fmla="*/ 10103 h 10126"/>
                <a:gd name="connsiteX40" fmla="*/ 6040 w 10000"/>
                <a:gd name="connsiteY40" fmla="*/ 8368 h 10126"/>
                <a:gd name="connsiteX41" fmla="*/ 6382 w 10000"/>
                <a:gd name="connsiteY41" fmla="*/ 7982 h 10126"/>
                <a:gd name="connsiteX42" fmla="*/ 6428 w 10000"/>
                <a:gd name="connsiteY42" fmla="*/ 8181 h 10126"/>
                <a:gd name="connsiteX43" fmla="*/ 6444 w 10000"/>
                <a:gd name="connsiteY43" fmla="*/ 8428 h 10126"/>
                <a:gd name="connsiteX44" fmla="*/ 6766 w 10000"/>
                <a:gd name="connsiteY44" fmla="*/ 9268 h 10126"/>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5807 w 10000"/>
                <a:gd name="connsiteY39" fmla="*/ 8693 h 10015"/>
                <a:gd name="connsiteX40" fmla="*/ 6040 w 10000"/>
                <a:gd name="connsiteY40" fmla="*/ 8368 h 10015"/>
                <a:gd name="connsiteX41" fmla="*/ 6382 w 10000"/>
                <a:gd name="connsiteY41" fmla="*/ 7982 h 10015"/>
                <a:gd name="connsiteX42" fmla="*/ 6428 w 10000"/>
                <a:gd name="connsiteY42" fmla="*/ 8181 h 10015"/>
                <a:gd name="connsiteX43" fmla="*/ 6444 w 10000"/>
                <a:gd name="connsiteY43" fmla="*/ 8428 h 10015"/>
                <a:gd name="connsiteX44" fmla="*/ 6766 w 10000"/>
                <a:gd name="connsiteY44" fmla="*/ 9268 h 10015"/>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07 w 10000"/>
                <a:gd name="connsiteY39" fmla="*/ 8693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5865 w 10000"/>
                <a:gd name="connsiteY39" fmla="*/ 8712 h 10018"/>
                <a:gd name="connsiteX40" fmla="*/ 6040 w 10000"/>
                <a:gd name="connsiteY40" fmla="*/ 8368 h 10018"/>
                <a:gd name="connsiteX41" fmla="*/ 6382 w 10000"/>
                <a:gd name="connsiteY41" fmla="*/ 7982 h 10018"/>
                <a:gd name="connsiteX42" fmla="*/ 6428 w 10000"/>
                <a:gd name="connsiteY42" fmla="*/ 8181 h 10018"/>
                <a:gd name="connsiteX43" fmla="*/ 6444 w 10000"/>
                <a:gd name="connsiteY43" fmla="*/ 8428 h 10018"/>
                <a:gd name="connsiteX44" fmla="*/ 6766 w 10000"/>
                <a:gd name="connsiteY44" fmla="*/ 9268 h 10018"/>
                <a:gd name="connsiteX0" fmla="*/ 7446 w 10000"/>
                <a:gd name="connsiteY0" fmla="*/ 9488 h 10160"/>
                <a:gd name="connsiteX1" fmla="*/ 7446 w 10000"/>
                <a:gd name="connsiteY1" fmla="*/ 8978 h 10160"/>
                <a:gd name="connsiteX2" fmla="*/ 7821 w 10000"/>
                <a:gd name="connsiteY2" fmla="*/ 8978 h 10160"/>
                <a:gd name="connsiteX3" fmla="*/ 8047 w 10000"/>
                <a:gd name="connsiteY3" fmla="*/ 8029 h 10160"/>
                <a:gd name="connsiteX4" fmla="*/ 8648 w 10000"/>
                <a:gd name="connsiteY4" fmla="*/ 7444 h 10160"/>
                <a:gd name="connsiteX5" fmla="*/ 8873 w 10000"/>
                <a:gd name="connsiteY5" fmla="*/ 6351 h 10160"/>
                <a:gd name="connsiteX6" fmla="*/ 8722 w 10000"/>
                <a:gd name="connsiteY6" fmla="*/ 5768 h 10160"/>
                <a:gd name="connsiteX7" fmla="*/ 9098 w 10000"/>
                <a:gd name="connsiteY7" fmla="*/ 4525 h 10160"/>
                <a:gd name="connsiteX8" fmla="*/ 9399 w 10000"/>
                <a:gd name="connsiteY8" fmla="*/ 4160 h 10160"/>
                <a:gd name="connsiteX9" fmla="*/ 10000 w 10000"/>
                <a:gd name="connsiteY9" fmla="*/ 3576 h 10160"/>
                <a:gd name="connsiteX10" fmla="*/ 9774 w 10000"/>
                <a:gd name="connsiteY10" fmla="*/ 3502 h 10160"/>
                <a:gd name="connsiteX11" fmla="*/ 9399 w 10000"/>
                <a:gd name="connsiteY11" fmla="*/ 3140 h 10160"/>
                <a:gd name="connsiteX12" fmla="*/ 9173 w 10000"/>
                <a:gd name="connsiteY12" fmla="*/ 2044 h 10160"/>
                <a:gd name="connsiteX13" fmla="*/ 9173 w 10000"/>
                <a:gd name="connsiteY13" fmla="*/ 1460 h 10160"/>
                <a:gd name="connsiteX14" fmla="*/ 9098 w 10000"/>
                <a:gd name="connsiteY14" fmla="*/ 729 h 10160"/>
                <a:gd name="connsiteX15" fmla="*/ 8873 w 10000"/>
                <a:gd name="connsiteY15" fmla="*/ 511 h 10160"/>
                <a:gd name="connsiteX16" fmla="*/ 8497 w 10000"/>
                <a:gd name="connsiteY16" fmla="*/ 219 h 10160"/>
                <a:gd name="connsiteX17" fmla="*/ 8272 w 10000"/>
                <a:gd name="connsiteY17" fmla="*/ 0 h 10160"/>
                <a:gd name="connsiteX18" fmla="*/ 7821 w 10000"/>
                <a:gd name="connsiteY18" fmla="*/ 293 h 10160"/>
                <a:gd name="connsiteX19" fmla="*/ 7370 w 10000"/>
                <a:gd name="connsiteY19" fmla="*/ 729 h 10160"/>
                <a:gd name="connsiteX20" fmla="*/ 6769 w 10000"/>
                <a:gd name="connsiteY20" fmla="*/ 729 h 10160"/>
                <a:gd name="connsiteX21" fmla="*/ 5717 w 10000"/>
                <a:gd name="connsiteY21" fmla="*/ 729 h 10160"/>
                <a:gd name="connsiteX22" fmla="*/ 5717 w 10000"/>
                <a:gd name="connsiteY22" fmla="*/ 658 h 10160"/>
                <a:gd name="connsiteX23" fmla="*/ 5643 w 10000"/>
                <a:gd name="connsiteY23" fmla="*/ 729 h 10160"/>
                <a:gd name="connsiteX24" fmla="*/ 1961 w 10000"/>
                <a:gd name="connsiteY24" fmla="*/ 729 h 10160"/>
                <a:gd name="connsiteX25" fmla="*/ 1961 w 10000"/>
                <a:gd name="connsiteY25" fmla="*/ 2263 h 10160"/>
                <a:gd name="connsiteX26" fmla="*/ 1285 w 10000"/>
                <a:gd name="connsiteY26" fmla="*/ 2263 h 10160"/>
                <a:gd name="connsiteX27" fmla="*/ 1285 w 10000"/>
                <a:gd name="connsiteY27" fmla="*/ 2556 h 10160"/>
                <a:gd name="connsiteX28" fmla="*/ 1285 w 10000"/>
                <a:gd name="connsiteY28" fmla="*/ 5179 h 10160"/>
                <a:gd name="connsiteX29" fmla="*/ 1135 w 10000"/>
                <a:gd name="connsiteY29" fmla="*/ 5327 h 10160"/>
                <a:gd name="connsiteX30" fmla="*/ 684 w 10000"/>
                <a:gd name="connsiteY30" fmla="*/ 5621 h 10160"/>
                <a:gd name="connsiteX31" fmla="*/ 609 w 10000"/>
                <a:gd name="connsiteY31" fmla="*/ 5986 h 10160"/>
                <a:gd name="connsiteX32" fmla="*/ 384 w 10000"/>
                <a:gd name="connsiteY32" fmla="*/ 6351 h 10160"/>
                <a:gd name="connsiteX33" fmla="*/ 234 w 10000"/>
                <a:gd name="connsiteY33" fmla="*/ 6935 h 10160"/>
                <a:gd name="connsiteX34" fmla="*/ 8 w 10000"/>
                <a:gd name="connsiteY34" fmla="*/ 7593 h 10160"/>
                <a:gd name="connsiteX35" fmla="*/ 384 w 10000"/>
                <a:gd name="connsiteY35" fmla="*/ 7664 h 10160"/>
                <a:gd name="connsiteX36" fmla="*/ 458 w 10000"/>
                <a:gd name="connsiteY36" fmla="*/ 8245 h 10160"/>
                <a:gd name="connsiteX37" fmla="*/ 684 w 10000"/>
                <a:gd name="connsiteY37" fmla="*/ 8831 h 10160"/>
                <a:gd name="connsiteX38" fmla="*/ 1059 w 10000"/>
                <a:gd name="connsiteY38" fmla="*/ 10000 h 10160"/>
                <a:gd name="connsiteX39" fmla="*/ 1058 w 10000"/>
                <a:gd name="connsiteY39" fmla="*/ 10012 h 10160"/>
                <a:gd name="connsiteX40" fmla="*/ 5865 w 10000"/>
                <a:gd name="connsiteY40" fmla="*/ 8712 h 10160"/>
                <a:gd name="connsiteX41" fmla="*/ 6040 w 10000"/>
                <a:gd name="connsiteY41" fmla="*/ 8368 h 10160"/>
                <a:gd name="connsiteX42" fmla="*/ 6382 w 10000"/>
                <a:gd name="connsiteY42" fmla="*/ 7982 h 10160"/>
                <a:gd name="connsiteX43" fmla="*/ 6428 w 10000"/>
                <a:gd name="connsiteY43" fmla="*/ 8181 h 10160"/>
                <a:gd name="connsiteX44" fmla="*/ 6444 w 10000"/>
                <a:gd name="connsiteY44" fmla="*/ 8428 h 10160"/>
                <a:gd name="connsiteX45" fmla="*/ 6766 w 10000"/>
                <a:gd name="connsiteY45" fmla="*/ 9268 h 10160"/>
                <a:gd name="connsiteX0" fmla="*/ 7446 w 10000"/>
                <a:gd name="connsiteY0" fmla="*/ 9488 h 10258"/>
                <a:gd name="connsiteX1" fmla="*/ 7446 w 10000"/>
                <a:gd name="connsiteY1" fmla="*/ 8978 h 10258"/>
                <a:gd name="connsiteX2" fmla="*/ 7821 w 10000"/>
                <a:gd name="connsiteY2" fmla="*/ 8978 h 10258"/>
                <a:gd name="connsiteX3" fmla="*/ 8047 w 10000"/>
                <a:gd name="connsiteY3" fmla="*/ 8029 h 10258"/>
                <a:gd name="connsiteX4" fmla="*/ 8648 w 10000"/>
                <a:gd name="connsiteY4" fmla="*/ 7444 h 10258"/>
                <a:gd name="connsiteX5" fmla="*/ 8873 w 10000"/>
                <a:gd name="connsiteY5" fmla="*/ 6351 h 10258"/>
                <a:gd name="connsiteX6" fmla="*/ 8722 w 10000"/>
                <a:gd name="connsiteY6" fmla="*/ 5768 h 10258"/>
                <a:gd name="connsiteX7" fmla="*/ 9098 w 10000"/>
                <a:gd name="connsiteY7" fmla="*/ 4525 h 10258"/>
                <a:gd name="connsiteX8" fmla="*/ 9399 w 10000"/>
                <a:gd name="connsiteY8" fmla="*/ 4160 h 10258"/>
                <a:gd name="connsiteX9" fmla="*/ 10000 w 10000"/>
                <a:gd name="connsiteY9" fmla="*/ 3576 h 10258"/>
                <a:gd name="connsiteX10" fmla="*/ 9774 w 10000"/>
                <a:gd name="connsiteY10" fmla="*/ 3502 h 10258"/>
                <a:gd name="connsiteX11" fmla="*/ 9399 w 10000"/>
                <a:gd name="connsiteY11" fmla="*/ 3140 h 10258"/>
                <a:gd name="connsiteX12" fmla="*/ 9173 w 10000"/>
                <a:gd name="connsiteY12" fmla="*/ 2044 h 10258"/>
                <a:gd name="connsiteX13" fmla="*/ 9173 w 10000"/>
                <a:gd name="connsiteY13" fmla="*/ 1460 h 10258"/>
                <a:gd name="connsiteX14" fmla="*/ 9098 w 10000"/>
                <a:gd name="connsiteY14" fmla="*/ 729 h 10258"/>
                <a:gd name="connsiteX15" fmla="*/ 8873 w 10000"/>
                <a:gd name="connsiteY15" fmla="*/ 511 h 10258"/>
                <a:gd name="connsiteX16" fmla="*/ 8497 w 10000"/>
                <a:gd name="connsiteY16" fmla="*/ 219 h 10258"/>
                <a:gd name="connsiteX17" fmla="*/ 8272 w 10000"/>
                <a:gd name="connsiteY17" fmla="*/ 0 h 10258"/>
                <a:gd name="connsiteX18" fmla="*/ 7821 w 10000"/>
                <a:gd name="connsiteY18" fmla="*/ 293 h 10258"/>
                <a:gd name="connsiteX19" fmla="*/ 7370 w 10000"/>
                <a:gd name="connsiteY19" fmla="*/ 729 h 10258"/>
                <a:gd name="connsiteX20" fmla="*/ 6769 w 10000"/>
                <a:gd name="connsiteY20" fmla="*/ 729 h 10258"/>
                <a:gd name="connsiteX21" fmla="*/ 5717 w 10000"/>
                <a:gd name="connsiteY21" fmla="*/ 729 h 10258"/>
                <a:gd name="connsiteX22" fmla="*/ 5717 w 10000"/>
                <a:gd name="connsiteY22" fmla="*/ 658 h 10258"/>
                <a:gd name="connsiteX23" fmla="*/ 5643 w 10000"/>
                <a:gd name="connsiteY23" fmla="*/ 729 h 10258"/>
                <a:gd name="connsiteX24" fmla="*/ 1961 w 10000"/>
                <a:gd name="connsiteY24" fmla="*/ 729 h 10258"/>
                <a:gd name="connsiteX25" fmla="*/ 1961 w 10000"/>
                <a:gd name="connsiteY25" fmla="*/ 2263 h 10258"/>
                <a:gd name="connsiteX26" fmla="*/ 1285 w 10000"/>
                <a:gd name="connsiteY26" fmla="*/ 2263 h 10258"/>
                <a:gd name="connsiteX27" fmla="*/ 1285 w 10000"/>
                <a:gd name="connsiteY27" fmla="*/ 2556 h 10258"/>
                <a:gd name="connsiteX28" fmla="*/ 1285 w 10000"/>
                <a:gd name="connsiteY28" fmla="*/ 5179 h 10258"/>
                <a:gd name="connsiteX29" fmla="*/ 1135 w 10000"/>
                <a:gd name="connsiteY29" fmla="*/ 5327 h 10258"/>
                <a:gd name="connsiteX30" fmla="*/ 684 w 10000"/>
                <a:gd name="connsiteY30" fmla="*/ 5621 h 10258"/>
                <a:gd name="connsiteX31" fmla="*/ 609 w 10000"/>
                <a:gd name="connsiteY31" fmla="*/ 5986 h 10258"/>
                <a:gd name="connsiteX32" fmla="*/ 384 w 10000"/>
                <a:gd name="connsiteY32" fmla="*/ 6351 h 10258"/>
                <a:gd name="connsiteX33" fmla="*/ 234 w 10000"/>
                <a:gd name="connsiteY33" fmla="*/ 6935 h 10258"/>
                <a:gd name="connsiteX34" fmla="*/ 8 w 10000"/>
                <a:gd name="connsiteY34" fmla="*/ 7593 h 10258"/>
                <a:gd name="connsiteX35" fmla="*/ 384 w 10000"/>
                <a:gd name="connsiteY35" fmla="*/ 7664 h 10258"/>
                <a:gd name="connsiteX36" fmla="*/ 458 w 10000"/>
                <a:gd name="connsiteY36" fmla="*/ 8245 h 10258"/>
                <a:gd name="connsiteX37" fmla="*/ 684 w 10000"/>
                <a:gd name="connsiteY37" fmla="*/ 8831 h 10258"/>
                <a:gd name="connsiteX38" fmla="*/ 1059 w 10000"/>
                <a:gd name="connsiteY38" fmla="*/ 10000 h 10258"/>
                <a:gd name="connsiteX39" fmla="*/ 1903 w 10000"/>
                <a:gd name="connsiteY39" fmla="*/ 10161 h 10258"/>
                <a:gd name="connsiteX40" fmla="*/ 5865 w 10000"/>
                <a:gd name="connsiteY40" fmla="*/ 8712 h 10258"/>
                <a:gd name="connsiteX41" fmla="*/ 6040 w 10000"/>
                <a:gd name="connsiteY41" fmla="*/ 8368 h 10258"/>
                <a:gd name="connsiteX42" fmla="*/ 6382 w 10000"/>
                <a:gd name="connsiteY42" fmla="*/ 7982 h 10258"/>
                <a:gd name="connsiteX43" fmla="*/ 6428 w 10000"/>
                <a:gd name="connsiteY43" fmla="*/ 8181 h 10258"/>
                <a:gd name="connsiteX44" fmla="*/ 6444 w 10000"/>
                <a:gd name="connsiteY44" fmla="*/ 8428 h 10258"/>
                <a:gd name="connsiteX45" fmla="*/ 6766 w 10000"/>
                <a:gd name="connsiteY45" fmla="*/ 9268 h 10258"/>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2335 w 10000"/>
                <a:gd name="connsiteY39" fmla="*/ 9619 h 10056"/>
                <a:gd name="connsiteX40" fmla="*/ 5865 w 10000"/>
                <a:gd name="connsiteY40" fmla="*/ 8712 h 10056"/>
                <a:gd name="connsiteX41" fmla="*/ 6040 w 10000"/>
                <a:gd name="connsiteY41" fmla="*/ 8368 h 10056"/>
                <a:gd name="connsiteX42" fmla="*/ 6382 w 10000"/>
                <a:gd name="connsiteY42" fmla="*/ 7982 h 10056"/>
                <a:gd name="connsiteX43" fmla="*/ 6428 w 10000"/>
                <a:gd name="connsiteY43" fmla="*/ 8181 h 10056"/>
                <a:gd name="connsiteX44" fmla="*/ 6444 w 10000"/>
                <a:gd name="connsiteY44" fmla="*/ 8428 h 10056"/>
                <a:gd name="connsiteX45" fmla="*/ 6766 w 10000"/>
                <a:gd name="connsiteY45" fmla="*/ 9268 h 1005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6"/>
                <a:gd name="connsiteX1" fmla="*/ 7446 w 10000"/>
                <a:gd name="connsiteY1" fmla="*/ 8978 h 10026"/>
                <a:gd name="connsiteX2" fmla="*/ 7821 w 10000"/>
                <a:gd name="connsiteY2" fmla="*/ 8978 h 10026"/>
                <a:gd name="connsiteX3" fmla="*/ 8047 w 10000"/>
                <a:gd name="connsiteY3" fmla="*/ 8029 h 10026"/>
                <a:gd name="connsiteX4" fmla="*/ 8648 w 10000"/>
                <a:gd name="connsiteY4" fmla="*/ 7444 h 10026"/>
                <a:gd name="connsiteX5" fmla="*/ 8873 w 10000"/>
                <a:gd name="connsiteY5" fmla="*/ 6351 h 10026"/>
                <a:gd name="connsiteX6" fmla="*/ 8722 w 10000"/>
                <a:gd name="connsiteY6" fmla="*/ 5768 h 10026"/>
                <a:gd name="connsiteX7" fmla="*/ 9098 w 10000"/>
                <a:gd name="connsiteY7" fmla="*/ 4525 h 10026"/>
                <a:gd name="connsiteX8" fmla="*/ 9399 w 10000"/>
                <a:gd name="connsiteY8" fmla="*/ 4160 h 10026"/>
                <a:gd name="connsiteX9" fmla="*/ 10000 w 10000"/>
                <a:gd name="connsiteY9" fmla="*/ 3576 h 10026"/>
                <a:gd name="connsiteX10" fmla="*/ 9774 w 10000"/>
                <a:gd name="connsiteY10" fmla="*/ 3502 h 10026"/>
                <a:gd name="connsiteX11" fmla="*/ 9399 w 10000"/>
                <a:gd name="connsiteY11" fmla="*/ 3140 h 10026"/>
                <a:gd name="connsiteX12" fmla="*/ 9173 w 10000"/>
                <a:gd name="connsiteY12" fmla="*/ 2044 h 10026"/>
                <a:gd name="connsiteX13" fmla="*/ 9173 w 10000"/>
                <a:gd name="connsiteY13" fmla="*/ 1460 h 10026"/>
                <a:gd name="connsiteX14" fmla="*/ 9098 w 10000"/>
                <a:gd name="connsiteY14" fmla="*/ 729 h 10026"/>
                <a:gd name="connsiteX15" fmla="*/ 8873 w 10000"/>
                <a:gd name="connsiteY15" fmla="*/ 511 h 10026"/>
                <a:gd name="connsiteX16" fmla="*/ 8497 w 10000"/>
                <a:gd name="connsiteY16" fmla="*/ 219 h 10026"/>
                <a:gd name="connsiteX17" fmla="*/ 8272 w 10000"/>
                <a:gd name="connsiteY17" fmla="*/ 0 h 10026"/>
                <a:gd name="connsiteX18" fmla="*/ 7821 w 10000"/>
                <a:gd name="connsiteY18" fmla="*/ 293 h 10026"/>
                <a:gd name="connsiteX19" fmla="*/ 7370 w 10000"/>
                <a:gd name="connsiteY19" fmla="*/ 729 h 10026"/>
                <a:gd name="connsiteX20" fmla="*/ 6769 w 10000"/>
                <a:gd name="connsiteY20" fmla="*/ 729 h 10026"/>
                <a:gd name="connsiteX21" fmla="*/ 5717 w 10000"/>
                <a:gd name="connsiteY21" fmla="*/ 729 h 10026"/>
                <a:gd name="connsiteX22" fmla="*/ 5717 w 10000"/>
                <a:gd name="connsiteY22" fmla="*/ 658 h 10026"/>
                <a:gd name="connsiteX23" fmla="*/ 5643 w 10000"/>
                <a:gd name="connsiteY23" fmla="*/ 729 h 10026"/>
                <a:gd name="connsiteX24" fmla="*/ 1961 w 10000"/>
                <a:gd name="connsiteY24" fmla="*/ 729 h 10026"/>
                <a:gd name="connsiteX25" fmla="*/ 1961 w 10000"/>
                <a:gd name="connsiteY25" fmla="*/ 2263 h 10026"/>
                <a:gd name="connsiteX26" fmla="*/ 1285 w 10000"/>
                <a:gd name="connsiteY26" fmla="*/ 2263 h 10026"/>
                <a:gd name="connsiteX27" fmla="*/ 1285 w 10000"/>
                <a:gd name="connsiteY27" fmla="*/ 2556 h 10026"/>
                <a:gd name="connsiteX28" fmla="*/ 1285 w 10000"/>
                <a:gd name="connsiteY28" fmla="*/ 5179 h 10026"/>
                <a:gd name="connsiteX29" fmla="*/ 1135 w 10000"/>
                <a:gd name="connsiteY29" fmla="*/ 5327 h 10026"/>
                <a:gd name="connsiteX30" fmla="*/ 684 w 10000"/>
                <a:gd name="connsiteY30" fmla="*/ 5621 h 10026"/>
                <a:gd name="connsiteX31" fmla="*/ 609 w 10000"/>
                <a:gd name="connsiteY31" fmla="*/ 5986 h 10026"/>
                <a:gd name="connsiteX32" fmla="*/ 384 w 10000"/>
                <a:gd name="connsiteY32" fmla="*/ 6351 h 10026"/>
                <a:gd name="connsiteX33" fmla="*/ 234 w 10000"/>
                <a:gd name="connsiteY33" fmla="*/ 6935 h 10026"/>
                <a:gd name="connsiteX34" fmla="*/ 8 w 10000"/>
                <a:gd name="connsiteY34" fmla="*/ 7593 h 10026"/>
                <a:gd name="connsiteX35" fmla="*/ 384 w 10000"/>
                <a:gd name="connsiteY35" fmla="*/ 7664 h 10026"/>
                <a:gd name="connsiteX36" fmla="*/ 458 w 10000"/>
                <a:gd name="connsiteY36" fmla="*/ 8245 h 10026"/>
                <a:gd name="connsiteX37" fmla="*/ 684 w 10000"/>
                <a:gd name="connsiteY37" fmla="*/ 8831 h 10026"/>
                <a:gd name="connsiteX38" fmla="*/ 1059 w 10000"/>
                <a:gd name="connsiteY38" fmla="*/ 10000 h 10026"/>
                <a:gd name="connsiteX39" fmla="*/ 5831 w 10000"/>
                <a:gd name="connsiteY39" fmla="*/ 9031 h 10026"/>
                <a:gd name="connsiteX40" fmla="*/ 5865 w 10000"/>
                <a:gd name="connsiteY40" fmla="*/ 8712 h 10026"/>
                <a:gd name="connsiteX41" fmla="*/ 6040 w 10000"/>
                <a:gd name="connsiteY41" fmla="*/ 8368 h 10026"/>
                <a:gd name="connsiteX42" fmla="*/ 6382 w 10000"/>
                <a:gd name="connsiteY42" fmla="*/ 7982 h 10026"/>
                <a:gd name="connsiteX43" fmla="*/ 6428 w 10000"/>
                <a:gd name="connsiteY43" fmla="*/ 8181 h 10026"/>
                <a:gd name="connsiteX44" fmla="*/ 6444 w 10000"/>
                <a:gd name="connsiteY44" fmla="*/ 8428 h 10026"/>
                <a:gd name="connsiteX45" fmla="*/ 6766 w 10000"/>
                <a:gd name="connsiteY45" fmla="*/ 9268 h 10026"/>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7"/>
                <a:gd name="connsiteX1" fmla="*/ 7446 w 10000"/>
                <a:gd name="connsiteY1" fmla="*/ 8978 h 10027"/>
                <a:gd name="connsiteX2" fmla="*/ 7821 w 10000"/>
                <a:gd name="connsiteY2" fmla="*/ 8978 h 10027"/>
                <a:gd name="connsiteX3" fmla="*/ 8047 w 10000"/>
                <a:gd name="connsiteY3" fmla="*/ 8029 h 10027"/>
                <a:gd name="connsiteX4" fmla="*/ 8648 w 10000"/>
                <a:gd name="connsiteY4" fmla="*/ 7444 h 10027"/>
                <a:gd name="connsiteX5" fmla="*/ 8873 w 10000"/>
                <a:gd name="connsiteY5" fmla="*/ 6351 h 10027"/>
                <a:gd name="connsiteX6" fmla="*/ 8722 w 10000"/>
                <a:gd name="connsiteY6" fmla="*/ 5768 h 10027"/>
                <a:gd name="connsiteX7" fmla="*/ 9098 w 10000"/>
                <a:gd name="connsiteY7" fmla="*/ 4525 h 10027"/>
                <a:gd name="connsiteX8" fmla="*/ 9399 w 10000"/>
                <a:gd name="connsiteY8" fmla="*/ 4160 h 10027"/>
                <a:gd name="connsiteX9" fmla="*/ 10000 w 10000"/>
                <a:gd name="connsiteY9" fmla="*/ 3576 h 10027"/>
                <a:gd name="connsiteX10" fmla="*/ 9774 w 10000"/>
                <a:gd name="connsiteY10" fmla="*/ 3502 h 10027"/>
                <a:gd name="connsiteX11" fmla="*/ 9399 w 10000"/>
                <a:gd name="connsiteY11" fmla="*/ 3140 h 10027"/>
                <a:gd name="connsiteX12" fmla="*/ 9173 w 10000"/>
                <a:gd name="connsiteY12" fmla="*/ 2044 h 10027"/>
                <a:gd name="connsiteX13" fmla="*/ 9173 w 10000"/>
                <a:gd name="connsiteY13" fmla="*/ 1460 h 10027"/>
                <a:gd name="connsiteX14" fmla="*/ 9098 w 10000"/>
                <a:gd name="connsiteY14" fmla="*/ 729 h 10027"/>
                <a:gd name="connsiteX15" fmla="*/ 8873 w 10000"/>
                <a:gd name="connsiteY15" fmla="*/ 511 h 10027"/>
                <a:gd name="connsiteX16" fmla="*/ 8497 w 10000"/>
                <a:gd name="connsiteY16" fmla="*/ 219 h 10027"/>
                <a:gd name="connsiteX17" fmla="*/ 8272 w 10000"/>
                <a:gd name="connsiteY17" fmla="*/ 0 h 10027"/>
                <a:gd name="connsiteX18" fmla="*/ 7821 w 10000"/>
                <a:gd name="connsiteY18" fmla="*/ 293 h 10027"/>
                <a:gd name="connsiteX19" fmla="*/ 7370 w 10000"/>
                <a:gd name="connsiteY19" fmla="*/ 729 h 10027"/>
                <a:gd name="connsiteX20" fmla="*/ 6769 w 10000"/>
                <a:gd name="connsiteY20" fmla="*/ 729 h 10027"/>
                <a:gd name="connsiteX21" fmla="*/ 5717 w 10000"/>
                <a:gd name="connsiteY21" fmla="*/ 729 h 10027"/>
                <a:gd name="connsiteX22" fmla="*/ 5717 w 10000"/>
                <a:gd name="connsiteY22" fmla="*/ 658 h 10027"/>
                <a:gd name="connsiteX23" fmla="*/ 5643 w 10000"/>
                <a:gd name="connsiteY23" fmla="*/ 729 h 10027"/>
                <a:gd name="connsiteX24" fmla="*/ 1961 w 10000"/>
                <a:gd name="connsiteY24" fmla="*/ 729 h 10027"/>
                <a:gd name="connsiteX25" fmla="*/ 1961 w 10000"/>
                <a:gd name="connsiteY25" fmla="*/ 2263 h 10027"/>
                <a:gd name="connsiteX26" fmla="*/ 1285 w 10000"/>
                <a:gd name="connsiteY26" fmla="*/ 2263 h 10027"/>
                <a:gd name="connsiteX27" fmla="*/ 1285 w 10000"/>
                <a:gd name="connsiteY27" fmla="*/ 2556 h 10027"/>
                <a:gd name="connsiteX28" fmla="*/ 1285 w 10000"/>
                <a:gd name="connsiteY28" fmla="*/ 5179 h 10027"/>
                <a:gd name="connsiteX29" fmla="*/ 1135 w 10000"/>
                <a:gd name="connsiteY29" fmla="*/ 5327 h 10027"/>
                <a:gd name="connsiteX30" fmla="*/ 684 w 10000"/>
                <a:gd name="connsiteY30" fmla="*/ 5621 h 10027"/>
                <a:gd name="connsiteX31" fmla="*/ 609 w 10000"/>
                <a:gd name="connsiteY31" fmla="*/ 5986 h 10027"/>
                <a:gd name="connsiteX32" fmla="*/ 384 w 10000"/>
                <a:gd name="connsiteY32" fmla="*/ 6351 h 10027"/>
                <a:gd name="connsiteX33" fmla="*/ 234 w 10000"/>
                <a:gd name="connsiteY33" fmla="*/ 6935 h 10027"/>
                <a:gd name="connsiteX34" fmla="*/ 8 w 10000"/>
                <a:gd name="connsiteY34" fmla="*/ 7593 h 10027"/>
                <a:gd name="connsiteX35" fmla="*/ 384 w 10000"/>
                <a:gd name="connsiteY35" fmla="*/ 7664 h 10027"/>
                <a:gd name="connsiteX36" fmla="*/ 458 w 10000"/>
                <a:gd name="connsiteY36" fmla="*/ 8245 h 10027"/>
                <a:gd name="connsiteX37" fmla="*/ 684 w 10000"/>
                <a:gd name="connsiteY37" fmla="*/ 8831 h 10027"/>
                <a:gd name="connsiteX38" fmla="*/ 1059 w 10000"/>
                <a:gd name="connsiteY38" fmla="*/ 10000 h 10027"/>
                <a:gd name="connsiteX39" fmla="*/ 5649 w 10000"/>
                <a:gd name="connsiteY39" fmla="*/ 9068 h 10027"/>
                <a:gd name="connsiteX40" fmla="*/ 5865 w 10000"/>
                <a:gd name="connsiteY40" fmla="*/ 8712 h 10027"/>
                <a:gd name="connsiteX41" fmla="*/ 6040 w 10000"/>
                <a:gd name="connsiteY41" fmla="*/ 8368 h 10027"/>
                <a:gd name="connsiteX42" fmla="*/ 6382 w 10000"/>
                <a:gd name="connsiteY42" fmla="*/ 7982 h 10027"/>
                <a:gd name="connsiteX43" fmla="*/ 6428 w 10000"/>
                <a:gd name="connsiteY43" fmla="*/ 8181 h 10027"/>
                <a:gd name="connsiteX44" fmla="*/ 6444 w 10000"/>
                <a:gd name="connsiteY44" fmla="*/ 8428 h 10027"/>
                <a:gd name="connsiteX45" fmla="*/ 6766 w 10000"/>
                <a:gd name="connsiteY45" fmla="*/ 9268 h 10027"/>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65 w 10000"/>
                <a:gd name="connsiteY40" fmla="*/ 8712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025"/>
                <a:gd name="connsiteX1" fmla="*/ 7446 w 10000"/>
                <a:gd name="connsiteY1" fmla="*/ 8978 h 10025"/>
                <a:gd name="connsiteX2" fmla="*/ 7821 w 10000"/>
                <a:gd name="connsiteY2" fmla="*/ 8978 h 10025"/>
                <a:gd name="connsiteX3" fmla="*/ 8047 w 10000"/>
                <a:gd name="connsiteY3" fmla="*/ 8029 h 10025"/>
                <a:gd name="connsiteX4" fmla="*/ 8648 w 10000"/>
                <a:gd name="connsiteY4" fmla="*/ 7444 h 10025"/>
                <a:gd name="connsiteX5" fmla="*/ 8873 w 10000"/>
                <a:gd name="connsiteY5" fmla="*/ 6351 h 10025"/>
                <a:gd name="connsiteX6" fmla="*/ 8722 w 10000"/>
                <a:gd name="connsiteY6" fmla="*/ 5768 h 10025"/>
                <a:gd name="connsiteX7" fmla="*/ 9098 w 10000"/>
                <a:gd name="connsiteY7" fmla="*/ 4525 h 10025"/>
                <a:gd name="connsiteX8" fmla="*/ 9399 w 10000"/>
                <a:gd name="connsiteY8" fmla="*/ 4160 h 10025"/>
                <a:gd name="connsiteX9" fmla="*/ 10000 w 10000"/>
                <a:gd name="connsiteY9" fmla="*/ 3576 h 10025"/>
                <a:gd name="connsiteX10" fmla="*/ 9774 w 10000"/>
                <a:gd name="connsiteY10" fmla="*/ 3502 h 10025"/>
                <a:gd name="connsiteX11" fmla="*/ 9399 w 10000"/>
                <a:gd name="connsiteY11" fmla="*/ 3140 h 10025"/>
                <a:gd name="connsiteX12" fmla="*/ 9173 w 10000"/>
                <a:gd name="connsiteY12" fmla="*/ 2044 h 10025"/>
                <a:gd name="connsiteX13" fmla="*/ 9173 w 10000"/>
                <a:gd name="connsiteY13" fmla="*/ 1460 h 10025"/>
                <a:gd name="connsiteX14" fmla="*/ 9098 w 10000"/>
                <a:gd name="connsiteY14" fmla="*/ 729 h 10025"/>
                <a:gd name="connsiteX15" fmla="*/ 8873 w 10000"/>
                <a:gd name="connsiteY15" fmla="*/ 511 h 10025"/>
                <a:gd name="connsiteX16" fmla="*/ 8497 w 10000"/>
                <a:gd name="connsiteY16" fmla="*/ 219 h 10025"/>
                <a:gd name="connsiteX17" fmla="*/ 8272 w 10000"/>
                <a:gd name="connsiteY17" fmla="*/ 0 h 10025"/>
                <a:gd name="connsiteX18" fmla="*/ 7821 w 10000"/>
                <a:gd name="connsiteY18" fmla="*/ 293 h 10025"/>
                <a:gd name="connsiteX19" fmla="*/ 7370 w 10000"/>
                <a:gd name="connsiteY19" fmla="*/ 729 h 10025"/>
                <a:gd name="connsiteX20" fmla="*/ 6769 w 10000"/>
                <a:gd name="connsiteY20" fmla="*/ 729 h 10025"/>
                <a:gd name="connsiteX21" fmla="*/ 5717 w 10000"/>
                <a:gd name="connsiteY21" fmla="*/ 729 h 10025"/>
                <a:gd name="connsiteX22" fmla="*/ 5717 w 10000"/>
                <a:gd name="connsiteY22" fmla="*/ 658 h 10025"/>
                <a:gd name="connsiteX23" fmla="*/ 5643 w 10000"/>
                <a:gd name="connsiteY23" fmla="*/ 729 h 10025"/>
                <a:gd name="connsiteX24" fmla="*/ 1961 w 10000"/>
                <a:gd name="connsiteY24" fmla="*/ 729 h 10025"/>
                <a:gd name="connsiteX25" fmla="*/ 1961 w 10000"/>
                <a:gd name="connsiteY25" fmla="*/ 2263 h 10025"/>
                <a:gd name="connsiteX26" fmla="*/ 1285 w 10000"/>
                <a:gd name="connsiteY26" fmla="*/ 2263 h 10025"/>
                <a:gd name="connsiteX27" fmla="*/ 1285 w 10000"/>
                <a:gd name="connsiteY27" fmla="*/ 2556 h 10025"/>
                <a:gd name="connsiteX28" fmla="*/ 1285 w 10000"/>
                <a:gd name="connsiteY28" fmla="*/ 5179 h 10025"/>
                <a:gd name="connsiteX29" fmla="*/ 1135 w 10000"/>
                <a:gd name="connsiteY29" fmla="*/ 5327 h 10025"/>
                <a:gd name="connsiteX30" fmla="*/ 684 w 10000"/>
                <a:gd name="connsiteY30" fmla="*/ 5621 h 10025"/>
                <a:gd name="connsiteX31" fmla="*/ 609 w 10000"/>
                <a:gd name="connsiteY31" fmla="*/ 5986 h 10025"/>
                <a:gd name="connsiteX32" fmla="*/ 384 w 10000"/>
                <a:gd name="connsiteY32" fmla="*/ 6351 h 10025"/>
                <a:gd name="connsiteX33" fmla="*/ 234 w 10000"/>
                <a:gd name="connsiteY33" fmla="*/ 6935 h 10025"/>
                <a:gd name="connsiteX34" fmla="*/ 8 w 10000"/>
                <a:gd name="connsiteY34" fmla="*/ 7593 h 10025"/>
                <a:gd name="connsiteX35" fmla="*/ 384 w 10000"/>
                <a:gd name="connsiteY35" fmla="*/ 7664 h 10025"/>
                <a:gd name="connsiteX36" fmla="*/ 458 w 10000"/>
                <a:gd name="connsiteY36" fmla="*/ 8245 h 10025"/>
                <a:gd name="connsiteX37" fmla="*/ 684 w 10000"/>
                <a:gd name="connsiteY37" fmla="*/ 8831 h 10025"/>
                <a:gd name="connsiteX38" fmla="*/ 1059 w 10000"/>
                <a:gd name="connsiteY38" fmla="*/ 10000 h 10025"/>
                <a:gd name="connsiteX39" fmla="*/ 5428 w 10000"/>
                <a:gd name="connsiteY39" fmla="*/ 8984 h 10025"/>
                <a:gd name="connsiteX40" fmla="*/ 5884 w 10000"/>
                <a:gd name="connsiteY40" fmla="*/ 8740 h 10025"/>
                <a:gd name="connsiteX41" fmla="*/ 6040 w 10000"/>
                <a:gd name="connsiteY41" fmla="*/ 8368 h 10025"/>
                <a:gd name="connsiteX42" fmla="*/ 6382 w 10000"/>
                <a:gd name="connsiteY42" fmla="*/ 7982 h 10025"/>
                <a:gd name="connsiteX43" fmla="*/ 6428 w 10000"/>
                <a:gd name="connsiteY43" fmla="*/ 8181 h 10025"/>
                <a:gd name="connsiteX44" fmla="*/ 6444 w 10000"/>
                <a:gd name="connsiteY44" fmla="*/ 8428 h 10025"/>
                <a:gd name="connsiteX45" fmla="*/ 6766 w 10000"/>
                <a:gd name="connsiteY45" fmla="*/ 9268 h 10025"/>
                <a:gd name="connsiteX0" fmla="*/ 7446 w 10000"/>
                <a:gd name="connsiteY0" fmla="*/ 9488 h 10143"/>
                <a:gd name="connsiteX1" fmla="*/ 7446 w 10000"/>
                <a:gd name="connsiteY1" fmla="*/ 8978 h 10143"/>
                <a:gd name="connsiteX2" fmla="*/ 7821 w 10000"/>
                <a:gd name="connsiteY2" fmla="*/ 8978 h 10143"/>
                <a:gd name="connsiteX3" fmla="*/ 8047 w 10000"/>
                <a:gd name="connsiteY3" fmla="*/ 8029 h 10143"/>
                <a:gd name="connsiteX4" fmla="*/ 8648 w 10000"/>
                <a:gd name="connsiteY4" fmla="*/ 7444 h 10143"/>
                <a:gd name="connsiteX5" fmla="*/ 8873 w 10000"/>
                <a:gd name="connsiteY5" fmla="*/ 6351 h 10143"/>
                <a:gd name="connsiteX6" fmla="*/ 8722 w 10000"/>
                <a:gd name="connsiteY6" fmla="*/ 5768 h 10143"/>
                <a:gd name="connsiteX7" fmla="*/ 9098 w 10000"/>
                <a:gd name="connsiteY7" fmla="*/ 4525 h 10143"/>
                <a:gd name="connsiteX8" fmla="*/ 9399 w 10000"/>
                <a:gd name="connsiteY8" fmla="*/ 4160 h 10143"/>
                <a:gd name="connsiteX9" fmla="*/ 10000 w 10000"/>
                <a:gd name="connsiteY9" fmla="*/ 3576 h 10143"/>
                <a:gd name="connsiteX10" fmla="*/ 9774 w 10000"/>
                <a:gd name="connsiteY10" fmla="*/ 3502 h 10143"/>
                <a:gd name="connsiteX11" fmla="*/ 9399 w 10000"/>
                <a:gd name="connsiteY11" fmla="*/ 3140 h 10143"/>
                <a:gd name="connsiteX12" fmla="*/ 9173 w 10000"/>
                <a:gd name="connsiteY12" fmla="*/ 2044 h 10143"/>
                <a:gd name="connsiteX13" fmla="*/ 9173 w 10000"/>
                <a:gd name="connsiteY13" fmla="*/ 1460 h 10143"/>
                <a:gd name="connsiteX14" fmla="*/ 9098 w 10000"/>
                <a:gd name="connsiteY14" fmla="*/ 729 h 10143"/>
                <a:gd name="connsiteX15" fmla="*/ 8873 w 10000"/>
                <a:gd name="connsiteY15" fmla="*/ 511 h 10143"/>
                <a:gd name="connsiteX16" fmla="*/ 8497 w 10000"/>
                <a:gd name="connsiteY16" fmla="*/ 219 h 10143"/>
                <a:gd name="connsiteX17" fmla="*/ 8272 w 10000"/>
                <a:gd name="connsiteY17" fmla="*/ 0 h 10143"/>
                <a:gd name="connsiteX18" fmla="*/ 7821 w 10000"/>
                <a:gd name="connsiteY18" fmla="*/ 293 h 10143"/>
                <a:gd name="connsiteX19" fmla="*/ 7370 w 10000"/>
                <a:gd name="connsiteY19" fmla="*/ 729 h 10143"/>
                <a:gd name="connsiteX20" fmla="*/ 6769 w 10000"/>
                <a:gd name="connsiteY20" fmla="*/ 729 h 10143"/>
                <a:gd name="connsiteX21" fmla="*/ 5717 w 10000"/>
                <a:gd name="connsiteY21" fmla="*/ 729 h 10143"/>
                <a:gd name="connsiteX22" fmla="*/ 5717 w 10000"/>
                <a:gd name="connsiteY22" fmla="*/ 658 h 10143"/>
                <a:gd name="connsiteX23" fmla="*/ 5643 w 10000"/>
                <a:gd name="connsiteY23" fmla="*/ 729 h 10143"/>
                <a:gd name="connsiteX24" fmla="*/ 1961 w 10000"/>
                <a:gd name="connsiteY24" fmla="*/ 729 h 10143"/>
                <a:gd name="connsiteX25" fmla="*/ 1961 w 10000"/>
                <a:gd name="connsiteY25" fmla="*/ 2263 h 10143"/>
                <a:gd name="connsiteX26" fmla="*/ 1285 w 10000"/>
                <a:gd name="connsiteY26" fmla="*/ 2263 h 10143"/>
                <a:gd name="connsiteX27" fmla="*/ 1285 w 10000"/>
                <a:gd name="connsiteY27" fmla="*/ 2556 h 10143"/>
                <a:gd name="connsiteX28" fmla="*/ 1285 w 10000"/>
                <a:gd name="connsiteY28" fmla="*/ 5179 h 10143"/>
                <a:gd name="connsiteX29" fmla="*/ 1135 w 10000"/>
                <a:gd name="connsiteY29" fmla="*/ 5327 h 10143"/>
                <a:gd name="connsiteX30" fmla="*/ 684 w 10000"/>
                <a:gd name="connsiteY30" fmla="*/ 5621 h 10143"/>
                <a:gd name="connsiteX31" fmla="*/ 609 w 10000"/>
                <a:gd name="connsiteY31" fmla="*/ 5986 h 10143"/>
                <a:gd name="connsiteX32" fmla="*/ 384 w 10000"/>
                <a:gd name="connsiteY32" fmla="*/ 6351 h 10143"/>
                <a:gd name="connsiteX33" fmla="*/ 234 w 10000"/>
                <a:gd name="connsiteY33" fmla="*/ 6935 h 10143"/>
                <a:gd name="connsiteX34" fmla="*/ 8 w 10000"/>
                <a:gd name="connsiteY34" fmla="*/ 7593 h 10143"/>
                <a:gd name="connsiteX35" fmla="*/ 384 w 10000"/>
                <a:gd name="connsiteY35" fmla="*/ 7664 h 10143"/>
                <a:gd name="connsiteX36" fmla="*/ 458 w 10000"/>
                <a:gd name="connsiteY36" fmla="*/ 8245 h 10143"/>
                <a:gd name="connsiteX37" fmla="*/ 684 w 10000"/>
                <a:gd name="connsiteY37" fmla="*/ 8831 h 10143"/>
                <a:gd name="connsiteX38" fmla="*/ 1059 w 10000"/>
                <a:gd name="connsiteY38" fmla="*/ 10000 h 10143"/>
                <a:gd name="connsiteX39" fmla="*/ 1068 w 10000"/>
                <a:gd name="connsiteY39" fmla="*/ 10012 h 10143"/>
                <a:gd name="connsiteX40" fmla="*/ 5428 w 10000"/>
                <a:gd name="connsiteY40" fmla="*/ 8984 h 10143"/>
                <a:gd name="connsiteX41" fmla="*/ 5884 w 10000"/>
                <a:gd name="connsiteY41" fmla="*/ 8740 h 10143"/>
                <a:gd name="connsiteX42" fmla="*/ 6040 w 10000"/>
                <a:gd name="connsiteY42" fmla="*/ 8368 h 10143"/>
                <a:gd name="connsiteX43" fmla="*/ 6382 w 10000"/>
                <a:gd name="connsiteY43" fmla="*/ 7982 h 10143"/>
                <a:gd name="connsiteX44" fmla="*/ 6428 w 10000"/>
                <a:gd name="connsiteY44" fmla="*/ 8181 h 10143"/>
                <a:gd name="connsiteX45" fmla="*/ 6444 w 10000"/>
                <a:gd name="connsiteY45" fmla="*/ 8428 h 10143"/>
                <a:gd name="connsiteX46" fmla="*/ 6766 w 10000"/>
                <a:gd name="connsiteY46" fmla="*/ 9268 h 10143"/>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115"/>
                <a:gd name="connsiteX1" fmla="*/ 7446 w 10000"/>
                <a:gd name="connsiteY1" fmla="*/ 8978 h 10115"/>
                <a:gd name="connsiteX2" fmla="*/ 7821 w 10000"/>
                <a:gd name="connsiteY2" fmla="*/ 8978 h 10115"/>
                <a:gd name="connsiteX3" fmla="*/ 8047 w 10000"/>
                <a:gd name="connsiteY3" fmla="*/ 8029 h 10115"/>
                <a:gd name="connsiteX4" fmla="*/ 8648 w 10000"/>
                <a:gd name="connsiteY4" fmla="*/ 7444 h 10115"/>
                <a:gd name="connsiteX5" fmla="*/ 8873 w 10000"/>
                <a:gd name="connsiteY5" fmla="*/ 6351 h 10115"/>
                <a:gd name="connsiteX6" fmla="*/ 8722 w 10000"/>
                <a:gd name="connsiteY6" fmla="*/ 5768 h 10115"/>
                <a:gd name="connsiteX7" fmla="*/ 9098 w 10000"/>
                <a:gd name="connsiteY7" fmla="*/ 4525 h 10115"/>
                <a:gd name="connsiteX8" fmla="*/ 9399 w 10000"/>
                <a:gd name="connsiteY8" fmla="*/ 4160 h 10115"/>
                <a:gd name="connsiteX9" fmla="*/ 10000 w 10000"/>
                <a:gd name="connsiteY9" fmla="*/ 3576 h 10115"/>
                <a:gd name="connsiteX10" fmla="*/ 9774 w 10000"/>
                <a:gd name="connsiteY10" fmla="*/ 3502 h 10115"/>
                <a:gd name="connsiteX11" fmla="*/ 9399 w 10000"/>
                <a:gd name="connsiteY11" fmla="*/ 3140 h 10115"/>
                <a:gd name="connsiteX12" fmla="*/ 9173 w 10000"/>
                <a:gd name="connsiteY12" fmla="*/ 2044 h 10115"/>
                <a:gd name="connsiteX13" fmla="*/ 9173 w 10000"/>
                <a:gd name="connsiteY13" fmla="*/ 1460 h 10115"/>
                <a:gd name="connsiteX14" fmla="*/ 9098 w 10000"/>
                <a:gd name="connsiteY14" fmla="*/ 729 h 10115"/>
                <a:gd name="connsiteX15" fmla="*/ 8873 w 10000"/>
                <a:gd name="connsiteY15" fmla="*/ 511 h 10115"/>
                <a:gd name="connsiteX16" fmla="*/ 8497 w 10000"/>
                <a:gd name="connsiteY16" fmla="*/ 219 h 10115"/>
                <a:gd name="connsiteX17" fmla="*/ 8272 w 10000"/>
                <a:gd name="connsiteY17" fmla="*/ 0 h 10115"/>
                <a:gd name="connsiteX18" fmla="*/ 7821 w 10000"/>
                <a:gd name="connsiteY18" fmla="*/ 293 h 10115"/>
                <a:gd name="connsiteX19" fmla="*/ 7370 w 10000"/>
                <a:gd name="connsiteY19" fmla="*/ 729 h 10115"/>
                <a:gd name="connsiteX20" fmla="*/ 6769 w 10000"/>
                <a:gd name="connsiteY20" fmla="*/ 729 h 10115"/>
                <a:gd name="connsiteX21" fmla="*/ 5717 w 10000"/>
                <a:gd name="connsiteY21" fmla="*/ 729 h 10115"/>
                <a:gd name="connsiteX22" fmla="*/ 5717 w 10000"/>
                <a:gd name="connsiteY22" fmla="*/ 658 h 10115"/>
                <a:gd name="connsiteX23" fmla="*/ 5643 w 10000"/>
                <a:gd name="connsiteY23" fmla="*/ 729 h 10115"/>
                <a:gd name="connsiteX24" fmla="*/ 1961 w 10000"/>
                <a:gd name="connsiteY24" fmla="*/ 729 h 10115"/>
                <a:gd name="connsiteX25" fmla="*/ 1961 w 10000"/>
                <a:gd name="connsiteY25" fmla="*/ 2263 h 10115"/>
                <a:gd name="connsiteX26" fmla="*/ 1285 w 10000"/>
                <a:gd name="connsiteY26" fmla="*/ 2263 h 10115"/>
                <a:gd name="connsiteX27" fmla="*/ 1285 w 10000"/>
                <a:gd name="connsiteY27" fmla="*/ 2556 h 10115"/>
                <a:gd name="connsiteX28" fmla="*/ 1285 w 10000"/>
                <a:gd name="connsiteY28" fmla="*/ 5179 h 10115"/>
                <a:gd name="connsiteX29" fmla="*/ 1135 w 10000"/>
                <a:gd name="connsiteY29" fmla="*/ 5327 h 10115"/>
                <a:gd name="connsiteX30" fmla="*/ 684 w 10000"/>
                <a:gd name="connsiteY30" fmla="*/ 5621 h 10115"/>
                <a:gd name="connsiteX31" fmla="*/ 609 w 10000"/>
                <a:gd name="connsiteY31" fmla="*/ 5986 h 10115"/>
                <a:gd name="connsiteX32" fmla="*/ 384 w 10000"/>
                <a:gd name="connsiteY32" fmla="*/ 6351 h 10115"/>
                <a:gd name="connsiteX33" fmla="*/ 234 w 10000"/>
                <a:gd name="connsiteY33" fmla="*/ 6935 h 10115"/>
                <a:gd name="connsiteX34" fmla="*/ 8 w 10000"/>
                <a:gd name="connsiteY34" fmla="*/ 7593 h 10115"/>
                <a:gd name="connsiteX35" fmla="*/ 384 w 10000"/>
                <a:gd name="connsiteY35" fmla="*/ 7664 h 10115"/>
                <a:gd name="connsiteX36" fmla="*/ 458 w 10000"/>
                <a:gd name="connsiteY36" fmla="*/ 8245 h 10115"/>
                <a:gd name="connsiteX37" fmla="*/ 684 w 10000"/>
                <a:gd name="connsiteY37" fmla="*/ 8831 h 10115"/>
                <a:gd name="connsiteX38" fmla="*/ 1059 w 10000"/>
                <a:gd name="connsiteY38" fmla="*/ 10000 h 10115"/>
                <a:gd name="connsiteX39" fmla="*/ 3268 w 10000"/>
                <a:gd name="connsiteY39" fmla="*/ 9947 h 10115"/>
                <a:gd name="connsiteX40" fmla="*/ 5428 w 10000"/>
                <a:gd name="connsiteY40" fmla="*/ 8984 h 10115"/>
                <a:gd name="connsiteX41" fmla="*/ 5884 w 10000"/>
                <a:gd name="connsiteY41" fmla="*/ 8740 h 10115"/>
                <a:gd name="connsiteX42" fmla="*/ 6040 w 10000"/>
                <a:gd name="connsiteY42" fmla="*/ 8368 h 10115"/>
                <a:gd name="connsiteX43" fmla="*/ 6382 w 10000"/>
                <a:gd name="connsiteY43" fmla="*/ 7982 h 10115"/>
                <a:gd name="connsiteX44" fmla="*/ 6428 w 10000"/>
                <a:gd name="connsiteY44" fmla="*/ 8181 h 10115"/>
                <a:gd name="connsiteX45" fmla="*/ 6444 w 10000"/>
                <a:gd name="connsiteY45" fmla="*/ 8428 h 10115"/>
                <a:gd name="connsiteX46" fmla="*/ 6766 w 10000"/>
                <a:gd name="connsiteY46" fmla="*/ 9268 h 10115"/>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28 w 10000"/>
                <a:gd name="connsiteY40" fmla="*/ 8984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409 w 10000"/>
                <a:gd name="connsiteY40" fmla="*/ 8947 h 10039"/>
                <a:gd name="connsiteX41" fmla="*/ 5884 w 10000"/>
                <a:gd name="connsiteY41" fmla="*/ 8740 h 10039"/>
                <a:gd name="connsiteX42" fmla="*/ 6040 w 10000"/>
                <a:gd name="connsiteY42" fmla="*/ 8368 h 10039"/>
                <a:gd name="connsiteX43" fmla="*/ 6382 w 10000"/>
                <a:gd name="connsiteY43" fmla="*/ 7982 h 10039"/>
                <a:gd name="connsiteX44" fmla="*/ 6428 w 10000"/>
                <a:gd name="connsiteY44" fmla="*/ 8181 h 10039"/>
                <a:gd name="connsiteX45" fmla="*/ 6444 w 10000"/>
                <a:gd name="connsiteY45" fmla="*/ 8428 h 10039"/>
                <a:gd name="connsiteX46" fmla="*/ 6766 w 10000"/>
                <a:gd name="connsiteY46"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5016 w 10000"/>
                <a:gd name="connsiteY40" fmla="*/ 9302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39"/>
                <a:gd name="connsiteX1" fmla="*/ 7446 w 10000"/>
                <a:gd name="connsiteY1" fmla="*/ 8978 h 10039"/>
                <a:gd name="connsiteX2" fmla="*/ 7821 w 10000"/>
                <a:gd name="connsiteY2" fmla="*/ 8978 h 10039"/>
                <a:gd name="connsiteX3" fmla="*/ 8047 w 10000"/>
                <a:gd name="connsiteY3" fmla="*/ 8029 h 10039"/>
                <a:gd name="connsiteX4" fmla="*/ 8648 w 10000"/>
                <a:gd name="connsiteY4" fmla="*/ 7444 h 10039"/>
                <a:gd name="connsiteX5" fmla="*/ 8873 w 10000"/>
                <a:gd name="connsiteY5" fmla="*/ 6351 h 10039"/>
                <a:gd name="connsiteX6" fmla="*/ 8722 w 10000"/>
                <a:gd name="connsiteY6" fmla="*/ 5768 h 10039"/>
                <a:gd name="connsiteX7" fmla="*/ 9098 w 10000"/>
                <a:gd name="connsiteY7" fmla="*/ 4525 h 10039"/>
                <a:gd name="connsiteX8" fmla="*/ 9399 w 10000"/>
                <a:gd name="connsiteY8" fmla="*/ 4160 h 10039"/>
                <a:gd name="connsiteX9" fmla="*/ 10000 w 10000"/>
                <a:gd name="connsiteY9" fmla="*/ 3576 h 10039"/>
                <a:gd name="connsiteX10" fmla="*/ 9774 w 10000"/>
                <a:gd name="connsiteY10" fmla="*/ 3502 h 10039"/>
                <a:gd name="connsiteX11" fmla="*/ 9399 w 10000"/>
                <a:gd name="connsiteY11" fmla="*/ 3140 h 10039"/>
                <a:gd name="connsiteX12" fmla="*/ 9173 w 10000"/>
                <a:gd name="connsiteY12" fmla="*/ 2044 h 10039"/>
                <a:gd name="connsiteX13" fmla="*/ 9173 w 10000"/>
                <a:gd name="connsiteY13" fmla="*/ 1460 h 10039"/>
                <a:gd name="connsiteX14" fmla="*/ 9098 w 10000"/>
                <a:gd name="connsiteY14" fmla="*/ 729 h 10039"/>
                <a:gd name="connsiteX15" fmla="*/ 8873 w 10000"/>
                <a:gd name="connsiteY15" fmla="*/ 511 h 10039"/>
                <a:gd name="connsiteX16" fmla="*/ 8497 w 10000"/>
                <a:gd name="connsiteY16" fmla="*/ 219 h 10039"/>
                <a:gd name="connsiteX17" fmla="*/ 8272 w 10000"/>
                <a:gd name="connsiteY17" fmla="*/ 0 h 10039"/>
                <a:gd name="connsiteX18" fmla="*/ 7821 w 10000"/>
                <a:gd name="connsiteY18" fmla="*/ 293 h 10039"/>
                <a:gd name="connsiteX19" fmla="*/ 7370 w 10000"/>
                <a:gd name="connsiteY19" fmla="*/ 729 h 10039"/>
                <a:gd name="connsiteX20" fmla="*/ 6769 w 10000"/>
                <a:gd name="connsiteY20" fmla="*/ 729 h 10039"/>
                <a:gd name="connsiteX21" fmla="*/ 5717 w 10000"/>
                <a:gd name="connsiteY21" fmla="*/ 729 h 10039"/>
                <a:gd name="connsiteX22" fmla="*/ 5717 w 10000"/>
                <a:gd name="connsiteY22" fmla="*/ 658 h 10039"/>
                <a:gd name="connsiteX23" fmla="*/ 5643 w 10000"/>
                <a:gd name="connsiteY23" fmla="*/ 729 h 10039"/>
                <a:gd name="connsiteX24" fmla="*/ 1961 w 10000"/>
                <a:gd name="connsiteY24" fmla="*/ 729 h 10039"/>
                <a:gd name="connsiteX25" fmla="*/ 1961 w 10000"/>
                <a:gd name="connsiteY25" fmla="*/ 2263 h 10039"/>
                <a:gd name="connsiteX26" fmla="*/ 1285 w 10000"/>
                <a:gd name="connsiteY26" fmla="*/ 2263 h 10039"/>
                <a:gd name="connsiteX27" fmla="*/ 1285 w 10000"/>
                <a:gd name="connsiteY27" fmla="*/ 2556 h 10039"/>
                <a:gd name="connsiteX28" fmla="*/ 1285 w 10000"/>
                <a:gd name="connsiteY28" fmla="*/ 5179 h 10039"/>
                <a:gd name="connsiteX29" fmla="*/ 1135 w 10000"/>
                <a:gd name="connsiteY29" fmla="*/ 5327 h 10039"/>
                <a:gd name="connsiteX30" fmla="*/ 684 w 10000"/>
                <a:gd name="connsiteY30" fmla="*/ 5621 h 10039"/>
                <a:gd name="connsiteX31" fmla="*/ 609 w 10000"/>
                <a:gd name="connsiteY31" fmla="*/ 5986 h 10039"/>
                <a:gd name="connsiteX32" fmla="*/ 384 w 10000"/>
                <a:gd name="connsiteY32" fmla="*/ 6351 h 10039"/>
                <a:gd name="connsiteX33" fmla="*/ 234 w 10000"/>
                <a:gd name="connsiteY33" fmla="*/ 6935 h 10039"/>
                <a:gd name="connsiteX34" fmla="*/ 8 w 10000"/>
                <a:gd name="connsiteY34" fmla="*/ 7593 h 10039"/>
                <a:gd name="connsiteX35" fmla="*/ 384 w 10000"/>
                <a:gd name="connsiteY35" fmla="*/ 7664 h 10039"/>
                <a:gd name="connsiteX36" fmla="*/ 458 w 10000"/>
                <a:gd name="connsiteY36" fmla="*/ 8245 h 10039"/>
                <a:gd name="connsiteX37" fmla="*/ 684 w 10000"/>
                <a:gd name="connsiteY37" fmla="*/ 8831 h 10039"/>
                <a:gd name="connsiteX38" fmla="*/ 1059 w 10000"/>
                <a:gd name="connsiteY38" fmla="*/ 10000 h 10039"/>
                <a:gd name="connsiteX39" fmla="*/ 4939 w 10000"/>
                <a:gd name="connsiteY39" fmla="*/ 9433 h 10039"/>
                <a:gd name="connsiteX40" fmla="*/ 4958 w 10000"/>
                <a:gd name="connsiteY40" fmla="*/ 9255 h 10039"/>
                <a:gd name="connsiteX41" fmla="*/ 5409 w 10000"/>
                <a:gd name="connsiteY41" fmla="*/ 8947 h 10039"/>
                <a:gd name="connsiteX42" fmla="*/ 5884 w 10000"/>
                <a:gd name="connsiteY42" fmla="*/ 8740 h 10039"/>
                <a:gd name="connsiteX43" fmla="*/ 6040 w 10000"/>
                <a:gd name="connsiteY43" fmla="*/ 8368 h 10039"/>
                <a:gd name="connsiteX44" fmla="*/ 6382 w 10000"/>
                <a:gd name="connsiteY44" fmla="*/ 7982 h 10039"/>
                <a:gd name="connsiteX45" fmla="*/ 6428 w 10000"/>
                <a:gd name="connsiteY45" fmla="*/ 8181 h 10039"/>
                <a:gd name="connsiteX46" fmla="*/ 6444 w 10000"/>
                <a:gd name="connsiteY46" fmla="*/ 8428 h 10039"/>
                <a:gd name="connsiteX47" fmla="*/ 6766 w 10000"/>
                <a:gd name="connsiteY47" fmla="*/ 9268 h 10039"/>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4958 w 10000"/>
                <a:gd name="connsiteY40" fmla="*/ 9255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09 w 10000"/>
                <a:gd name="connsiteY41" fmla="*/ 8947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56"/>
                <a:gd name="connsiteX1" fmla="*/ 7446 w 10000"/>
                <a:gd name="connsiteY1" fmla="*/ 8978 h 10056"/>
                <a:gd name="connsiteX2" fmla="*/ 7821 w 10000"/>
                <a:gd name="connsiteY2" fmla="*/ 8978 h 10056"/>
                <a:gd name="connsiteX3" fmla="*/ 8047 w 10000"/>
                <a:gd name="connsiteY3" fmla="*/ 8029 h 10056"/>
                <a:gd name="connsiteX4" fmla="*/ 8648 w 10000"/>
                <a:gd name="connsiteY4" fmla="*/ 7444 h 10056"/>
                <a:gd name="connsiteX5" fmla="*/ 8873 w 10000"/>
                <a:gd name="connsiteY5" fmla="*/ 6351 h 10056"/>
                <a:gd name="connsiteX6" fmla="*/ 8722 w 10000"/>
                <a:gd name="connsiteY6" fmla="*/ 5768 h 10056"/>
                <a:gd name="connsiteX7" fmla="*/ 9098 w 10000"/>
                <a:gd name="connsiteY7" fmla="*/ 4525 h 10056"/>
                <a:gd name="connsiteX8" fmla="*/ 9399 w 10000"/>
                <a:gd name="connsiteY8" fmla="*/ 4160 h 10056"/>
                <a:gd name="connsiteX9" fmla="*/ 10000 w 10000"/>
                <a:gd name="connsiteY9" fmla="*/ 3576 h 10056"/>
                <a:gd name="connsiteX10" fmla="*/ 9774 w 10000"/>
                <a:gd name="connsiteY10" fmla="*/ 3502 h 10056"/>
                <a:gd name="connsiteX11" fmla="*/ 9399 w 10000"/>
                <a:gd name="connsiteY11" fmla="*/ 3140 h 10056"/>
                <a:gd name="connsiteX12" fmla="*/ 9173 w 10000"/>
                <a:gd name="connsiteY12" fmla="*/ 2044 h 10056"/>
                <a:gd name="connsiteX13" fmla="*/ 9173 w 10000"/>
                <a:gd name="connsiteY13" fmla="*/ 1460 h 10056"/>
                <a:gd name="connsiteX14" fmla="*/ 9098 w 10000"/>
                <a:gd name="connsiteY14" fmla="*/ 729 h 10056"/>
                <a:gd name="connsiteX15" fmla="*/ 8873 w 10000"/>
                <a:gd name="connsiteY15" fmla="*/ 511 h 10056"/>
                <a:gd name="connsiteX16" fmla="*/ 8497 w 10000"/>
                <a:gd name="connsiteY16" fmla="*/ 219 h 10056"/>
                <a:gd name="connsiteX17" fmla="*/ 8272 w 10000"/>
                <a:gd name="connsiteY17" fmla="*/ 0 h 10056"/>
                <a:gd name="connsiteX18" fmla="*/ 7821 w 10000"/>
                <a:gd name="connsiteY18" fmla="*/ 293 h 10056"/>
                <a:gd name="connsiteX19" fmla="*/ 7370 w 10000"/>
                <a:gd name="connsiteY19" fmla="*/ 729 h 10056"/>
                <a:gd name="connsiteX20" fmla="*/ 6769 w 10000"/>
                <a:gd name="connsiteY20" fmla="*/ 729 h 10056"/>
                <a:gd name="connsiteX21" fmla="*/ 5717 w 10000"/>
                <a:gd name="connsiteY21" fmla="*/ 729 h 10056"/>
                <a:gd name="connsiteX22" fmla="*/ 5717 w 10000"/>
                <a:gd name="connsiteY22" fmla="*/ 658 h 10056"/>
                <a:gd name="connsiteX23" fmla="*/ 5643 w 10000"/>
                <a:gd name="connsiteY23" fmla="*/ 729 h 10056"/>
                <a:gd name="connsiteX24" fmla="*/ 1961 w 10000"/>
                <a:gd name="connsiteY24" fmla="*/ 729 h 10056"/>
                <a:gd name="connsiteX25" fmla="*/ 1961 w 10000"/>
                <a:gd name="connsiteY25" fmla="*/ 2263 h 10056"/>
                <a:gd name="connsiteX26" fmla="*/ 1285 w 10000"/>
                <a:gd name="connsiteY26" fmla="*/ 2263 h 10056"/>
                <a:gd name="connsiteX27" fmla="*/ 1285 w 10000"/>
                <a:gd name="connsiteY27" fmla="*/ 2556 h 10056"/>
                <a:gd name="connsiteX28" fmla="*/ 1285 w 10000"/>
                <a:gd name="connsiteY28" fmla="*/ 5179 h 10056"/>
                <a:gd name="connsiteX29" fmla="*/ 1135 w 10000"/>
                <a:gd name="connsiteY29" fmla="*/ 5327 h 10056"/>
                <a:gd name="connsiteX30" fmla="*/ 684 w 10000"/>
                <a:gd name="connsiteY30" fmla="*/ 5621 h 10056"/>
                <a:gd name="connsiteX31" fmla="*/ 609 w 10000"/>
                <a:gd name="connsiteY31" fmla="*/ 5986 h 10056"/>
                <a:gd name="connsiteX32" fmla="*/ 384 w 10000"/>
                <a:gd name="connsiteY32" fmla="*/ 6351 h 10056"/>
                <a:gd name="connsiteX33" fmla="*/ 234 w 10000"/>
                <a:gd name="connsiteY33" fmla="*/ 6935 h 10056"/>
                <a:gd name="connsiteX34" fmla="*/ 8 w 10000"/>
                <a:gd name="connsiteY34" fmla="*/ 7593 h 10056"/>
                <a:gd name="connsiteX35" fmla="*/ 384 w 10000"/>
                <a:gd name="connsiteY35" fmla="*/ 7664 h 10056"/>
                <a:gd name="connsiteX36" fmla="*/ 458 w 10000"/>
                <a:gd name="connsiteY36" fmla="*/ 8245 h 10056"/>
                <a:gd name="connsiteX37" fmla="*/ 684 w 10000"/>
                <a:gd name="connsiteY37" fmla="*/ 8831 h 10056"/>
                <a:gd name="connsiteX38" fmla="*/ 1059 w 10000"/>
                <a:gd name="connsiteY38" fmla="*/ 10000 h 10056"/>
                <a:gd name="connsiteX39" fmla="*/ 4315 w 10000"/>
                <a:gd name="connsiteY39" fmla="*/ 9657 h 10056"/>
                <a:gd name="connsiteX40" fmla="*/ 5064 w 10000"/>
                <a:gd name="connsiteY40" fmla="*/ 9274 h 10056"/>
                <a:gd name="connsiteX41" fmla="*/ 5457 w 10000"/>
                <a:gd name="connsiteY41" fmla="*/ 8984 h 10056"/>
                <a:gd name="connsiteX42" fmla="*/ 5884 w 10000"/>
                <a:gd name="connsiteY42" fmla="*/ 8740 h 10056"/>
                <a:gd name="connsiteX43" fmla="*/ 6040 w 10000"/>
                <a:gd name="connsiteY43" fmla="*/ 8368 h 10056"/>
                <a:gd name="connsiteX44" fmla="*/ 6382 w 10000"/>
                <a:gd name="connsiteY44" fmla="*/ 7982 h 10056"/>
                <a:gd name="connsiteX45" fmla="*/ 6428 w 10000"/>
                <a:gd name="connsiteY45" fmla="*/ 8181 h 10056"/>
                <a:gd name="connsiteX46" fmla="*/ 6444 w 10000"/>
                <a:gd name="connsiteY46" fmla="*/ 8428 h 10056"/>
                <a:gd name="connsiteX47" fmla="*/ 6766 w 10000"/>
                <a:gd name="connsiteY47" fmla="*/ 9268 h 10056"/>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274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4373 w 10000"/>
                <a:gd name="connsiteY39" fmla="*/ 9246 h 10031"/>
                <a:gd name="connsiteX40" fmla="*/ 5064 w 10000"/>
                <a:gd name="connsiteY40" fmla="*/ 9311 h 10031"/>
                <a:gd name="connsiteX41" fmla="*/ 5457 w 10000"/>
                <a:gd name="connsiteY41" fmla="*/ 8984 h 10031"/>
                <a:gd name="connsiteX42" fmla="*/ 5884 w 10000"/>
                <a:gd name="connsiteY42" fmla="*/ 8740 h 10031"/>
                <a:gd name="connsiteX43" fmla="*/ 6040 w 10000"/>
                <a:gd name="connsiteY43" fmla="*/ 8368 h 10031"/>
                <a:gd name="connsiteX44" fmla="*/ 6382 w 10000"/>
                <a:gd name="connsiteY44" fmla="*/ 7982 h 10031"/>
                <a:gd name="connsiteX45" fmla="*/ 6428 w 10000"/>
                <a:gd name="connsiteY45" fmla="*/ 8181 h 10031"/>
                <a:gd name="connsiteX46" fmla="*/ 6444 w 10000"/>
                <a:gd name="connsiteY46" fmla="*/ 8428 h 10031"/>
                <a:gd name="connsiteX47" fmla="*/ 6766 w 10000"/>
                <a:gd name="connsiteY47" fmla="*/ 9268 h 10031"/>
                <a:gd name="connsiteX0" fmla="*/ 7446 w 10000"/>
                <a:gd name="connsiteY0" fmla="*/ 9488 h 10033"/>
                <a:gd name="connsiteX1" fmla="*/ 7446 w 10000"/>
                <a:gd name="connsiteY1" fmla="*/ 8978 h 10033"/>
                <a:gd name="connsiteX2" fmla="*/ 7821 w 10000"/>
                <a:gd name="connsiteY2" fmla="*/ 8978 h 10033"/>
                <a:gd name="connsiteX3" fmla="*/ 8047 w 10000"/>
                <a:gd name="connsiteY3" fmla="*/ 8029 h 10033"/>
                <a:gd name="connsiteX4" fmla="*/ 8648 w 10000"/>
                <a:gd name="connsiteY4" fmla="*/ 7444 h 10033"/>
                <a:gd name="connsiteX5" fmla="*/ 8873 w 10000"/>
                <a:gd name="connsiteY5" fmla="*/ 6351 h 10033"/>
                <a:gd name="connsiteX6" fmla="*/ 8722 w 10000"/>
                <a:gd name="connsiteY6" fmla="*/ 5768 h 10033"/>
                <a:gd name="connsiteX7" fmla="*/ 9098 w 10000"/>
                <a:gd name="connsiteY7" fmla="*/ 4525 h 10033"/>
                <a:gd name="connsiteX8" fmla="*/ 9399 w 10000"/>
                <a:gd name="connsiteY8" fmla="*/ 4160 h 10033"/>
                <a:gd name="connsiteX9" fmla="*/ 10000 w 10000"/>
                <a:gd name="connsiteY9" fmla="*/ 3576 h 10033"/>
                <a:gd name="connsiteX10" fmla="*/ 9774 w 10000"/>
                <a:gd name="connsiteY10" fmla="*/ 3502 h 10033"/>
                <a:gd name="connsiteX11" fmla="*/ 9399 w 10000"/>
                <a:gd name="connsiteY11" fmla="*/ 3140 h 10033"/>
                <a:gd name="connsiteX12" fmla="*/ 9173 w 10000"/>
                <a:gd name="connsiteY12" fmla="*/ 2044 h 10033"/>
                <a:gd name="connsiteX13" fmla="*/ 9173 w 10000"/>
                <a:gd name="connsiteY13" fmla="*/ 1460 h 10033"/>
                <a:gd name="connsiteX14" fmla="*/ 9098 w 10000"/>
                <a:gd name="connsiteY14" fmla="*/ 729 h 10033"/>
                <a:gd name="connsiteX15" fmla="*/ 8873 w 10000"/>
                <a:gd name="connsiteY15" fmla="*/ 511 h 10033"/>
                <a:gd name="connsiteX16" fmla="*/ 8497 w 10000"/>
                <a:gd name="connsiteY16" fmla="*/ 219 h 10033"/>
                <a:gd name="connsiteX17" fmla="*/ 8272 w 10000"/>
                <a:gd name="connsiteY17" fmla="*/ 0 h 10033"/>
                <a:gd name="connsiteX18" fmla="*/ 7821 w 10000"/>
                <a:gd name="connsiteY18" fmla="*/ 293 h 10033"/>
                <a:gd name="connsiteX19" fmla="*/ 7370 w 10000"/>
                <a:gd name="connsiteY19" fmla="*/ 729 h 10033"/>
                <a:gd name="connsiteX20" fmla="*/ 6769 w 10000"/>
                <a:gd name="connsiteY20" fmla="*/ 729 h 10033"/>
                <a:gd name="connsiteX21" fmla="*/ 5717 w 10000"/>
                <a:gd name="connsiteY21" fmla="*/ 729 h 10033"/>
                <a:gd name="connsiteX22" fmla="*/ 5717 w 10000"/>
                <a:gd name="connsiteY22" fmla="*/ 658 h 10033"/>
                <a:gd name="connsiteX23" fmla="*/ 5643 w 10000"/>
                <a:gd name="connsiteY23" fmla="*/ 729 h 10033"/>
                <a:gd name="connsiteX24" fmla="*/ 1961 w 10000"/>
                <a:gd name="connsiteY24" fmla="*/ 729 h 10033"/>
                <a:gd name="connsiteX25" fmla="*/ 1961 w 10000"/>
                <a:gd name="connsiteY25" fmla="*/ 2263 h 10033"/>
                <a:gd name="connsiteX26" fmla="*/ 1285 w 10000"/>
                <a:gd name="connsiteY26" fmla="*/ 2263 h 10033"/>
                <a:gd name="connsiteX27" fmla="*/ 1285 w 10000"/>
                <a:gd name="connsiteY27" fmla="*/ 2556 h 10033"/>
                <a:gd name="connsiteX28" fmla="*/ 1285 w 10000"/>
                <a:gd name="connsiteY28" fmla="*/ 5179 h 10033"/>
                <a:gd name="connsiteX29" fmla="*/ 1135 w 10000"/>
                <a:gd name="connsiteY29" fmla="*/ 5327 h 10033"/>
                <a:gd name="connsiteX30" fmla="*/ 684 w 10000"/>
                <a:gd name="connsiteY30" fmla="*/ 5621 h 10033"/>
                <a:gd name="connsiteX31" fmla="*/ 609 w 10000"/>
                <a:gd name="connsiteY31" fmla="*/ 5986 h 10033"/>
                <a:gd name="connsiteX32" fmla="*/ 384 w 10000"/>
                <a:gd name="connsiteY32" fmla="*/ 6351 h 10033"/>
                <a:gd name="connsiteX33" fmla="*/ 234 w 10000"/>
                <a:gd name="connsiteY33" fmla="*/ 6935 h 10033"/>
                <a:gd name="connsiteX34" fmla="*/ 8 w 10000"/>
                <a:gd name="connsiteY34" fmla="*/ 7593 h 10033"/>
                <a:gd name="connsiteX35" fmla="*/ 384 w 10000"/>
                <a:gd name="connsiteY35" fmla="*/ 7664 h 10033"/>
                <a:gd name="connsiteX36" fmla="*/ 458 w 10000"/>
                <a:gd name="connsiteY36" fmla="*/ 8245 h 10033"/>
                <a:gd name="connsiteX37" fmla="*/ 684 w 10000"/>
                <a:gd name="connsiteY37" fmla="*/ 8831 h 10033"/>
                <a:gd name="connsiteX38" fmla="*/ 1059 w 10000"/>
                <a:gd name="connsiteY38" fmla="*/ 10000 h 10033"/>
                <a:gd name="connsiteX39" fmla="*/ 4373 w 10000"/>
                <a:gd name="connsiteY39" fmla="*/ 9293 h 10033"/>
                <a:gd name="connsiteX40" fmla="*/ 5064 w 10000"/>
                <a:gd name="connsiteY40" fmla="*/ 9311 h 10033"/>
                <a:gd name="connsiteX41" fmla="*/ 5457 w 10000"/>
                <a:gd name="connsiteY41" fmla="*/ 8984 h 10033"/>
                <a:gd name="connsiteX42" fmla="*/ 5884 w 10000"/>
                <a:gd name="connsiteY42" fmla="*/ 8740 h 10033"/>
                <a:gd name="connsiteX43" fmla="*/ 6040 w 10000"/>
                <a:gd name="connsiteY43" fmla="*/ 8368 h 10033"/>
                <a:gd name="connsiteX44" fmla="*/ 6382 w 10000"/>
                <a:gd name="connsiteY44" fmla="*/ 7982 h 10033"/>
                <a:gd name="connsiteX45" fmla="*/ 6428 w 10000"/>
                <a:gd name="connsiteY45" fmla="*/ 8181 h 10033"/>
                <a:gd name="connsiteX46" fmla="*/ 6444 w 10000"/>
                <a:gd name="connsiteY46" fmla="*/ 8428 h 10033"/>
                <a:gd name="connsiteX47" fmla="*/ 6766 w 10000"/>
                <a:gd name="connsiteY47" fmla="*/ 9268 h 10033"/>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3729 w 10000"/>
                <a:gd name="connsiteY39" fmla="*/ 9526 h 10015"/>
                <a:gd name="connsiteX40" fmla="*/ 4373 w 10000"/>
                <a:gd name="connsiteY40" fmla="*/ 9293 h 10015"/>
                <a:gd name="connsiteX41" fmla="*/ 5064 w 10000"/>
                <a:gd name="connsiteY41" fmla="*/ 9311 h 10015"/>
                <a:gd name="connsiteX42" fmla="*/ 5457 w 10000"/>
                <a:gd name="connsiteY42" fmla="*/ 8984 h 10015"/>
                <a:gd name="connsiteX43" fmla="*/ 5884 w 10000"/>
                <a:gd name="connsiteY43" fmla="*/ 8740 h 10015"/>
                <a:gd name="connsiteX44" fmla="*/ 6040 w 10000"/>
                <a:gd name="connsiteY44" fmla="*/ 8368 h 10015"/>
                <a:gd name="connsiteX45" fmla="*/ 6382 w 10000"/>
                <a:gd name="connsiteY45" fmla="*/ 7982 h 10015"/>
                <a:gd name="connsiteX46" fmla="*/ 6428 w 10000"/>
                <a:gd name="connsiteY46" fmla="*/ 8181 h 10015"/>
                <a:gd name="connsiteX47" fmla="*/ 6444 w 10000"/>
                <a:gd name="connsiteY47" fmla="*/ 8428 h 10015"/>
                <a:gd name="connsiteX48" fmla="*/ 6766 w 10000"/>
                <a:gd name="connsiteY48" fmla="*/ 9268 h 10015"/>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373 w 10000"/>
                <a:gd name="connsiteY40" fmla="*/ 9293 h 10020"/>
                <a:gd name="connsiteX41" fmla="*/ 5064 w 10000"/>
                <a:gd name="connsiteY41" fmla="*/ 9311 h 10020"/>
                <a:gd name="connsiteX42" fmla="*/ 5457 w 10000"/>
                <a:gd name="connsiteY42" fmla="*/ 8984 h 10020"/>
                <a:gd name="connsiteX43" fmla="*/ 5884 w 10000"/>
                <a:gd name="connsiteY43" fmla="*/ 8740 h 10020"/>
                <a:gd name="connsiteX44" fmla="*/ 6040 w 10000"/>
                <a:gd name="connsiteY44" fmla="*/ 8368 h 10020"/>
                <a:gd name="connsiteX45" fmla="*/ 6382 w 10000"/>
                <a:gd name="connsiteY45" fmla="*/ 7982 h 10020"/>
                <a:gd name="connsiteX46" fmla="*/ 6428 w 10000"/>
                <a:gd name="connsiteY46" fmla="*/ 8181 h 10020"/>
                <a:gd name="connsiteX47" fmla="*/ 6444 w 10000"/>
                <a:gd name="connsiteY47" fmla="*/ 8428 h 10020"/>
                <a:gd name="connsiteX48" fmla="*/ 6766 w 10000"/>
                <a:gd name="connsiteY48"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09 w 10000"/>
                <a:gd name="connsiteY40" fmla="*/ 9592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20"/>
                <a:gd name="connsiteX1" fmla="*/ 7446 w 10000"/>
                <a:gd name="connsiteY1" fmla="*/ 8978 h 10020"/>
                <a:gd name="connsiteX2" fmla="*/ 7821 w 10000"/>
                <a:gd name="connsiteY2" fmla="*/ 8978 h 10020"/>
                <a:gd name="connsiteX3" fmla="*/ 8047 w 10000"/>
                <a:gd name="connsiteY3" fmla="*/ 8029 h 10020"/>
                <a:gd name="connsiteX4" fmla="*/ 8648 w 10000"/>
                <a:gd name="connsiteY4" fmla="*/ 7444 h 10020"/>
                <a:gd name="connsiteX5" fmla="*/ 8873 w 10000"/>
                <a:gd name="connsiteY5" fmla="*/ 6351 h 10020"/>
                <a:gd name="connsiteX6" fmla="*/ 8722 w 10000"/>
                <a:gd name="connsiteY6" fmla="*/ 5768 h 10020"/>
                <a:gd name="connsiteX7" fmla="*/ 9098 w 10000"/>
                <a:gd name="connsiteY7" fmla="*/ 4525 h 10020"/>
                <a:gd name="connsiteX8" fmla="*/ 9399 w 10000"/>
                <a:gd name="connsiteY8" fmla="*/ 4160 h 10020"/>
                <a:gd name="connsiteX9" fmla="*/ 10000 w 10000"/>
                <a:gd name="connsiteY9" fmla="*/ 3576 h 10020"/>
                <a:gd name="connsiteX10" fmla="*/ 9774 w 10000"/>
                <a:gd name="connsiteY10" fmla="*/ 3502 h 10020"/>
                <a:gd name="connsiteX11" fmla="*/ 9399 w 10000"/>
                <a:gd name="connsiteY11" fmla="*/ 3140 h 10020"/>
                <a:gd name="connsiteX12" fmla="*/ 9173 w 10000"/>
                <a:gd name="connsiteY12" fmla="*/ 2044 h 10020"/>
                <a:gd name="connsiteX13" fmla="*/ 9173 w 10000"/>
                <a:gd name="connsiteY13" fmla="*/ 1460 h 10020"/>
                <a:gd name="connsiteX14" fmla="*/ 9098 w 10000"/>
                <a:gd name="connsiteY14" fmla="*/ 729 h 10020"/>
                <a:gd name="connsiteX15" fmla="*/ 8873 w 10000"/>
                <a:gd name="connsiteY15" fmla="*/ 511 h 10020"/>
                <a:gd name="connsiteX16" fmla="*/ 8497 w 10000"/>
                <a:gd name="connsiteY16" fmla="*/ 219 h 10020"/>
                <a:gd name="connsiteX17" fmla="*/ 8272 w 10000"/>
                <a:gd name="connsiteY17" fmla="*/ 0 h 10020"/>
                <a:gd name="connsiteX18" fmla="*/ 7821 w 10000"/>
                <a:gd name="connsiteY18" fmla="*/ 293 h 10020"/>
                <a:gd name="connsiteX19" fmla="*/ 7370 w 10000"/>
                <a:gd name="connsiteY19" fmla="*/ 729 h 10020"/>
                <a:gd name="connsiteX20" fmla="*/ 6769 w 10000"/>
                <a:gd name="connsiteY20" fmla="*/ 729 h 10020"/>
                <a:gd name="connsiteX21" fmla="*/ 5717 w 10000"/>
                <a:gd name="connsiteY21" fmla="*/ 729 h 10020"/>
                <a:gd name="connsiteX22" fmla="*/ 5717 w 10000"/>
                <a:gd name="connsiteY22" fmla="*/ 658 h 10020"/>
                <a:gd name="connsiteX23" fmla="*/ 5643 w 10000"/>
                <a:gd name="connsiteY23" fmla="*/ 729 h 10020"/>
                <a:gd name="connsiteX24" fmla="*/ 1961 w 10000"/>
                <a:gd name="connsiteY24" fmla="*/ 729 h 10020"/>
                <a:gd name="connsiteX25" fmla="*/ 1961 w 10000"/>
                <a:gd name="connsiteY25" fmla="*/ 2263 h 10020"/>
                <a:gd name="connsiteX26" fmla="*/ 1285 w 10000"/>
                <a:gd name="connsiteY26" fmla="*/ 2263 h 10020"/>
                <a:gd name="connsiteX27" fmla="*/ 1285 w 10000"/>
                <a:gd name="connsiteY27" fmla="*/ 2556 h 10020"/>
                <a:gd name="connsiteX28" fmla="*/ 1285 w 10000"/>
                <a:gd name="connsiteY28" fmla="*/ 5179 h 10020"/>
                <a:gd name="connsiteX29" fmla="*/ 1135 w 10000"/>
                <a:gd name="connsiteY29" fmla="*/ 5327 h 10020"/>
                <a:gd name="connsiteX30" fmla="*/ 684 w 10000"/>
                <a:gd name="connsiteY30" fmla="*/ 5621 h 10020"/>
                <a:gd name="connsiteX31" fmla="*/ 609 w 10000"/>
                <a:gd name="connsiteY31" fmla="*/ 5986 h 10020"/>
                <a:gd name="connsiteX32" fmla="*/ 384 w 10000"/>
                <a:gd name="connsiteY32" fmla="*/ 6351 h 10020"/>
                <a:gd name="connsiteX33" fmla="*/ 234 w 10000"/>
                <a:gd name="connsiteY33" fmla="*/ 6935 h 10020"/>
                <a:gd name="connsiteX34" fmla="*/ 8 w 10000"/>
                <a:gd name="connsiteY34" fmla="*/ 7593 h 10020"/>
                <a:gd name="connsiteX35" fmla="*/ 384 w 10000"/>
                <a:gd name="connsiteY35" fmla="*/ 7664 h 10020"/>
                <a:gd name="connsiteX36" fmla="*/ 458 w 10000"/>
                <a:gd name="connsiteY36" fmla="*/ 8245 h 10020"/>
                <a:gd name="connsiteX37" fmla="*/ 684 w 10000"/>
                <a:gd name="connsiteY37" fmla="*/ 8831 h 10020"/>
                <a:gd name="connsiteX38" fmla="*/ 1059 w 10000"/>
                <a:gd name="connsiteY38" fmla="*/ 10000 h 10020"/>
                <a:gd name="connsiteX39" fmla="*/ 3940 w 10000"/>
                <a:gd name="connsiteY39" fmla="*/ 9647 h 10020"/>
                <a:gd name="connsiteX40" fmla="*/ 4219 w 10000"/>
                <a:gd name="connsiteY40" fmla="*/ 9620 h 10020"/>
                <a:gd name="connsiteX41" fmla="*/ 4373 w 10000"/>
                <a:gd name="connsiteY41" fmla="*/ 9293 h 10020"/>
                <a:gd name="connsiteX42" fmla="*/ 5064 w 10000"/>
                <a:gd name="connsiteY42" fmla="*/ 9311 h 10020"/>
                <a:gd name="connsiteX43" fmla="*/ 5457 w 10000"/>
                <a:gd name="connsiteY43" fmla="*/ 8984 h 10020"/>
                <a:gd name="connsiteX44" fmla="*/ 5884 w 10000"/>
                <a:gd name="connsiteY44" fmla="*/ 8740 h 10020"/>
                <a:gd name="connsiteX45" fmla="*/ 6040 w 10000"/>
                <a:gd name="connsiteY45" fmla="*/ 8368 h 10020"/>
                <a:gd name="connsiteX46" fmla="*/ 6382 w 10000"/>
                <a:gd name="connsiteY46" fmla="*/ 7982 h 10020"/>
                <a:gd name="connsiteX47" fmla="*/ 6428 w 10000"/>
                <a:gd name="connsiteY47" fmla="*/ 8181 h 10020"/>
                <a:gd name="connsiteX48" fmla="*/ 6444 w 10000"/>
                <a:gd name="connsiteY48" fmla="*/ 8428 h 10020"/>
                <a:gd name="connsiteX49" fmla="*/ 6766 w 10000"/>
                <a:gd name="connsiteY49" fmla="*/ 9268 h 10020"/>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4219 w 10000"/>
                <a:gd name="connsiteY40" fmla="*/ 9620 h 10031"/>
                <a:gd name="connsiteX41" fmla="*/ 4373 w 10000"/>
                <a:gd name="connsiteY41" fmla="*/ 9293 h 10031"/>
                <a:gd name="connsiteX42" fmla="*/ 5064 w 10000"/>
                <a:gd name="connsiteY42" fmla="*/ 9311 h 10031"/>
                <a:gd name="connsiteX43" fmla="*/ 5457 w 10000"/>
                <a:gd name="connsiteY43" fmla="*/ 8984 h 10031"/>
                <a:gd name="connsiteX44" fmla="*/ 5884 w 10000"/>
                <a:gd name="connsiteY44" fmla="*/ 8740 h 10031"/>
                <a:gd name="connsiteX45" fmla="*/ 6040 w 10000"/>
                <a:gd name="connsiteY45" fmla="*/ 8368 h 10031"/>
                <a:gd name="connsiteX46" fmla="*/ 6382 w 10000"/>
                <a:gd name="connsiteY46" fmla="*/ 7982 h 10031"/>
                <a:gd name="connsiteX47" fmla="*/ 6428 w 10000"/>
                <a:gd name="connsiteY47" fmla="*/ 8181 h 10031"/>
                <a:gd name="connsiteX48" fmla="*/ 6444 w 10000"/>
                <a:gd name="connsiteY48" fmla="*/ 8428 h 10031"/>
                <a:gd name="connsiteX49" fmla="*/ 6766 w 10000"/>
                <a:gd name="connsiteY49"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863 w 10000"/>
                <a:gd name="connsiteY40" fmla="*/ 9788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31"/>
                <a:gd name="connsiteX1" fmla="*/ 7446 w 10000"/>
                <a:gd name="connsiteY1" fmla="*/ 8978 h 10031"/>
                <a:gd name="connsiteX2" fmla="*/ 7821 w 10000"/>
                <a:gd name="connsiteY2" fmla="*/ 8978 h 10031"/>
                <a:gd name="connsiteX3" fmla="*/ 8047 w 10000"/>
                <a:gd name="connsiteY3" fmla="*/ 8029 h 10031"/>
                <a:gd name="connsiteX4" fmla="*/ 8648 w 10000"/>
                <a:gd name="connsiteY4" fmla="*/ 7444 h 10031"/>
                <a:gd name="connsiteX5" fmla="*/ 8873 w 10000"/>
                <a:gd name="connsiteY5" fmla="*/ 6351 h 10031"/>
                <a:gd name="connsiteX6" fmla="*/ 8722 w 10000"/>
                <a:gd name="connsiteY6" fmla="*/ 5768 h 10031"/>
                <a:gd name="connsiteX7" fmla="*/ 9098 w 10000"/>
                <a:gd name="connsiteY7" fmla="*/ 4525 h 10031"/>
                <a:gd name="connsiteX8" fmla="*/ 9399 w 10000"/>
                <a:gd name="connsiteY8" fmla="*/ 4160 h 10031"/>
                <a:gd name="connsiteX9" fmla="*/ 10000 w 10000"/>
                <a:gd name="connsiteY9" fmla="*/ 3576 h 10031"/>
                <a:gd name="connsiteX10" fmla="*/ 9774 w 10000"/>
                <a:gd name="connsiteY10" fmla="*/ 3502 h 10031"/>
                <a:gd name="connsiteX11" fmla="*/ 9399 w 10000"/>
                <a:gd name="connsiteY11" fmla="*/ 3140 h 10031"/>
                <a:gd name="connsiteX12" fmla="*/ 9173 w 10000"/>
                <a:gd name="connsiteY12" fmla="*/ 2044 h 10031"/>
                <a:gd name="connsiteX13" fmla="*/ 9173 w 10000"/>
                <a:gd name="connsiteY13" fmla="*/ 1460 h 10031"/>
                <a:gd name="connsiteX14" fmla="*/ 9098 w 10000"/>
                <a:gd name="connsiteY14" fmla="*/ 729 h 10031"/>
                <a:gd name="connsiteX15" fmla="*/ 8873 w 10000"/>
                <a:gd name="connsiteY15" fmla="*/ 511 h 10031"/>
                <a:gd name="connsiteX16" fmla="*/ 8497 w 10000"/>
                <a:gd name="connsiteY16" fmla="*/ 219 h 10031"/>
                <a:gd name="connsiteX17" fmla="*/ 8272 w 10000"/>
                <a:gd name="connsiteY17" fmla="*/ 0 h 10031"/>
                <a:gd name="connsiteX18" fmla="*/ 7821 w 10000"/>
                <a:gd name="connsiteY18" fmla="*/ 293 h 10031"/>
                <a:gd name="connsiteX19" fmla="*/ 7370 w 10000"/>
                <a:gd name="connsiteY19" fmla="*/ 729 h 10031"/>
                <a:gd name="connsiteX20" fmla="*/ 6769 w 10000"/>
                <a:gd name="connsiteY20" fmla="*/ 729 h 10031"/>
                <a:gd name="connsiteX21" fmla="*/ 5717 w 10000"/>
                <a:gd name="connsiteY21" fmla="*/ 729 h 10031"/>
                <a:gd name="connsiteX22" fmla="*/ 5717 w 10000"/>
                <a:gd name="connsiteY22" fmla="*/ 658 h 10031"/>
                <a:gd name="connsiteX23" fmla="*/ 5643 w 10000"/>
                <a:gd name="connsiteY23" fmla="*/ 729 h 10031"/>
                <a:gd name="connsiteX24" fmla="*/ 1961 w 10000"/>
                <a:gd name="connsiteY24" fmla="*/ 729 h 10031"/>
                <a:gd name="connsiteX25" fmla="*/ 1961 w 10000"/>
                <a:gd name="connsiteY25" fmla="*/ 2263 h 10031"/>
                <a:gd name="connsiteX26" fmla="*/ 1285 w 10000"/>
                <a:gd name="connsiteY26" fmla="*/ 2263 h 10031"/>
                <a:gd name="connsiteX27" fmla="*/ 1285 w 10000"/>
                <a:gd name="connsiteY27" fmla="*/ 2556 h 10031"/>
                <a:gd name="connsiteX28" fmla="*/ 1285 w 10000"/>
                <a:gd name="connsiteY28" fmla="*/ 5179 h 10031"/>
                <a:gd name="connsiteX29" fmla="*/ 1135 w 10000"/>
                <a:gd name="connsiteY29" fmla="*/ 5327 h 10031"/>
                <a:gd name="connsiteX30" fmla="*/ 684 w 10000"/>
                <a:gd name="connsiteY30" fmla="*/ 5621 h 10031"/>
                <a:gd name="connsiteX31" fmla="*/ 609 w 10000"/>
                <a:gd name="connsiteY31" fmla="*/ 5986 h 10031"/>
                <a:gd name="connsiteX32" fmla="*/ 384 w 10000"/>
                <a:gd name="connsiteY32" fmla="*/ 6351 h 10031"/>
                <a:gd name="connsiteX33" fmla="*/ 234 w 10000"/>
                <a:gd name="connsiteY33" fmla="*/ 6935 h 10031"/>
                <a:gd name="connsiteX34" fmla="*/ 8 w 10000"/>
                <a:gd name="connsiteY34" fmla="*/ 7593 h 10031"/>
                <a:gd name="connsiteX35" fmla="*/ 384 w 10000"/>
                <a:gd name="connsiteY35" fmla="*/ 7664 h 10031"/>
                <a:gd name="connsiteX36" fmla="*/ 458 w 10000"/>
                <a:gd name="connsiteY36" fmla="*/ 8245 h 10031"/>
                <a:gd name="connsiteX37" fmla="*/ 684 w 10000"/>
                <a:gd name="connsiteY37" fmla="*/ 8831 h 10031"/>
                <a:gd name="connsiteX38" fmla="*/ 1059 w 10000"/>
                <a:gd name="connsiteY38" fmla="*/ 10000 h 10031"/>
                <a:gd name="connsiteX39" fmla="*/ 3863 w 10000"/>
                <a:gd name="connsiteY39" fmla="*/ 9806 h 10031"/>
                <a:gd name="connsiteX40" fmla="*/ 3479 w 10000"/>
                <a:gd name="connsiteY40" fmla="*/ 9452 h 10031"/>
                <a:gd name="connsiteX41" fmla="*/ 4219 w 10000"/>
                <a:gd name="connsiteY41" fmla="*/ 9620 h 10031"/>
                <a:gd name="connsiteX42" fmla="*/ 4373 w 10000"/>
                <a:gd name="connsiteY42" fmla="*/ 9293 h 10031"/>
                <a:gd name="connsiteX43" fmla="*/ 5064 w 10000"/>
                <a:gd name="connsiteY43" fmla="*/ 9311 h 10031"/>
                <a:gd name="connsiteX44" fmla="*/ 5457 w 10000"/>
                <a:gd name="connsiteY44" fmla="*/ 8984 h 10031"/>
                <a:gd name="connsiteX45" fmla="*/ 5884 w 10000"/>
                <a:gd name="connsiteY45" fmla="*/ 8740 h 10031"/>
                <a:gd name="connsiteX46" fmla="*/ 6040 w 10000"/>
                <a:gd name="connsiteY46" fmla="*/ 8368 h 10031"/>
                <a:gd name="connsiteX47" fmla="*/ 6382 w 10000"/>
                <a:gd name="connsiteY47" fmla="*/ 7982 h 10031"/>
                <a:gd name="connsiteX48" fmla="*/ 6428 w 10000"/>
                <a:gd name="connsiteY48" fmla="*/ 8181 h 10031"/>
                <a:gd name="connsiteX49" fmla="*/ 6444 w 10000"/>
                <a:gd name="connsiteY49" fmla="*/ 8428 h 10031"/>
                <a:gd name="connsiteX50" fmla="*/ 6766 w 10000"/>
                <a:gd name="connsiteY50" fmla="*/ 9268 h 10031"/>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4219 w 10000"/>
                <a:gd name="connsiteY41" fmla="*/ 9620 h 10008"/>
                <a:gd name="connsiteX42" fmla="*/ 4373 w 10000"/>
                <a:gd name="connsiteY42" fmla="*/ 9293 h 10008"/>
                <a:gd name="connsiteX43" fmla="*/ 5064 w 10000"/>
                <a:gd name="connsiteY43" fmla="*/ 9311 h 10008"/>
                <a:gd name="connsiteX44" fmla="*/ 5457 w 10000"/>
                <a:gd name="connsiteY44" fmla="*/ 8984 h 10008"/>
                <a:gd name="connsiteX45" fmla="*/ 5884 w 10000"/>
                <a:gd name="connsiteY45" fmla="*/ 8740 h 10008"/>
                <a:gd name="connsiteX46" fmla="*/ 6040 w 10000"/>
                <a:gd name="connsiteY46" fmla="*/ 8368 h 10008"/>
                <a:gd name="connsiteX47" fmla="*/ 6382 w 10000"/>
                <a:gd name="connsiteY47" fmla="*/ 7982 h 10008"/>
                <a:gd name="connsiteX48" fmla="*/ 6428 w 10000"/>
                <a:gd name="connsiteY48" fmla="*/ 8181 h 10008"/>
                <a:gd name="connsiteX49" fmla="*/ 6444 w 10000"/>
                <a:gd name="connsiteY49" fmla="*/ 8428 h 10008"/>
                <a:gd name="connsiteX50" fmla="*/ 6766 w 10000"/>
                <a:gd name="connsiteY50"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479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786 w 10000"/>
                <a:gd name="connsiteY40" fmla="*/ 9452 h 10008"/>
                <a:gd name="connsiteX41" fmla="*/ 3863 w 10000"/>
                <a:gd name="connsiteY41" fmla="*/ 9778 h 10008"/>
                <a:gd name="connsiteX42" fmla="*/ 4219 w 10000"/>
                <a:gd name="connsiteY42" fmla="*/ 9620 h 10008"/>
                <a:gd name="connsiteX43" fmla="*/ 4373 w 10000"/>
                <a:gd name="connsiteY43" fmla="*/ 9293 h 10008"/>
                <a:gd name="connsiteX44" fmla="*/ 5064 w 10000"/>
                <a:gd name="connsiteY44" fmla="*/ 9311 h 10008"/>
                <a:gd name="connsiteX45" fmla="*/ 5457 w 10000"/>
                <a:gd name="connsiteY45" fmla="*/ 8984 h 10008"/>
                <a:gd name="connsiteX46" fmla="*/ 5884 w 10000"/>
                <a:gd name="connsiteY46" fmla="*/ 8740 h 10008"/>
                <a:gd name="connsiteX47" fmla="*/ 6040 w 10000"/>
                <a:gd name="connsiteY47" fmla="*/ 8368 h 10008"/>
                <a:gd name="connsiteX48" fmla="*/ 6382 w 10000"/>
                <a:gd name="connsiteY48" fmla="*/ 7982 h 10008"/>
                <a:gd name="connsiteX49" fmla="*/ 6428 w 10000"/>
                <a:gd name="connsiteY49" fmla="*/ 8181 h 10008"/>
                <a:gd name="connsiteX50" fmla="*/ 6444 w 10000"/>
                <a:gd name="connsiteY50" fmla="*/ 8428 h 10008"/>
                <a:gd name="connsiteX51" fmla="*/ 6766 w 10000"/>
                <a:gd name="connsiteY51"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52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08 w 10000"/>
                <a:gd name="connsiteY40" fmla="*/ 9433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86 w 10000"/>
                <a:gd name="connsiteY41" fmla="*/ 9499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960 w 10000"/>
                <a:gd name="connsiteY40" fmla="*/ 9480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3027 w 10000"/>
                <a:gd name="connsiteY40" fmla="*/ 9433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778 w 10000"/>
                <a:gd name="connsiteY39" fmla="*/ 9087 h 10008"/>
                <a:gd name="connsiteX40" fmla="*/ 2893 w 10000"/>
                <a:gd name="connsiteY40" fmla="*/ 9508 h 10008"/>
                <a:gd name="connsiteX41" fmla="*/ 3757 w 10000"/>
                <a:gd name="connsiteY41" fmla="*/ 9508 h 10008"/>
                <a:gd name="connsiteX42" fmla="*/ 3863 w 10000"/>
                <a:gd name="connsiteY42" fmla="*/ 9778 h 10008"/>
                <a:gd name="connsiteX43" fmla="*/ 4219 w 10000"/>
                <a:gd name="connsiteY43" fmla="*/ 9620 h 10008"/>
                <a:gd name="connsiteX44" fmla="*/ 4373 w 10000"/>
                <a:gd name="connsiteY44" fmla="*/ 9293 h 10008"/>
                <a:gd name="connsiteX45" fmla="*/ 5064 w 10000"/>
                <a:gd name="connsiteY45" fmla="*/ 9311 h 10008"/>
                <a:gd name="connsiteX46" fmla="*/ 5457 w 10000"/>
                <a:gd name="connsiteY46" fmla="*/ 8984 h 10008"/>
                <a:gd name="connsiteX47" fmla="*/ 5884 w 10000"/>
                <a:gd name="connsiteY47" fmla="*/ 8740 h 10008"/>
                <a:gd name="connsiteX48" fmla="*/ 6040 w 10000"/>
                <a:gd name="connsiteY48" fmla="*/ 8368 h 10008"/>
                <a:gd name="connsiteX49" fmla="*/ 6382 w 10000"/>
                <a:gd name="connsiteY49" fmla="*/ 7982 h 10008"/>
                <a:gd name="connsiteX50" fmla="*/ 6428 w 10000"/>
                <a:gd name="connsiteY50" fmla="*/ 8181 h 10008"/>
                <a:gd name="connsiteX51" fmla="*/ 6444 w 10000"/>
                <a:gd name="connsiteY51" fmla="*/ 8428 h 10008"/>
                <a:gd name="connsiteX52" fmla="*/ 6766 w 10000"/>
                <a:gd name="connsiteY52" fmla="*/ 9268 h 1000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893 w 10000"/>
                <a:gd name="connsiteY40" fmla="*/ 9508 h 10018"/>
                <a:gd name="connsiteX41" fmla="*/ 3757 w 10000"/>
                <a:gd name="connsiteY41" fmla="*/ 9508 h 10018"/>
                <a:gd name="connsiteX42" fmla="*/ 3863 w 10000"/>
                <a:gd name="connsiteY42" fmla="*/ 9778 h 10018"/>
                <a:gd name="connsiteX43" fmla="*/ 4219 w 10000"/>
                <a:gd name="connsiteY43" fmla="*/ 9620 h 10018"/>
                <a:gd name="connsiteX44" fmla="*/ 4373 w 10000"/>
                <a:gd name="connsiteY44" fmla="*/ 9293 h 10018"/>
                <a:gd name="connsiteX45" fmla="*/ 5064 w 10000"/>
                <a:gd name="connsiteY45" fmla="*/ 9311 h 10018"/>
                <a:gd name="connsiteX46" fmla="*/ 5457 w 10000"/>
                <a:gd name="connsiteY46" fmla="*/ 8984 h 10018"/>
                <a:gd name="connsiteX47" fmla="*/ 5884 w 10000"/>
                <a:gd name="connsiteY47" fmla="*/ 8740 h 10018"/>
                <a:gd name="connsiteX48" fmla="*/ 6040 w 10000"/>
                <a:gd name="connsiteY48" fmla="*/ 8368 h 10018"/>
                <a:gd name="connsiteX49" fmla="*/ 6382 w 10000"/>
                <a:gd name="connsiteY49" fmla="*/ 7982 h 10018"/>
                <a:gd name="connsiteX50" fmla="*/ 6428 w 10000"/>
                <a:gd name="connsiteY50" fmla="*/ 8181 h 10018"/>
                <a:gd name="connsiteX51" fmla="*/ 6444 w 10000"/>
                <a:gd name="connsiteY51" fmla="*/ 8428 h 10018"/>
                <a:gd name="connsiteX52" fmla="*/ 6766 w 10000"/>
                <a:gd name="connsiteY52"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38 w 10000"/>
                <a:gd name="connsiteY40" fmla="*/ 9601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500 w 10000"/>
                <a:gd name="connsiteY40" fmla="*/ 9227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893 w 10000"/>
                <a:gd name="connsiteY41" fmla="*/ 9508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40 w 10000"/>
                <a:gd name="connsiteY40" fmla="*/ 9610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8"/>
                <a:gd name="connsiteX1" fmla="*/ 7446 w 10000"/>
                <a:gd name="connsiteY1" fmla="*/ 8978 h 10018"/>
                <a:gd name="connsiteX2" fmla="*/ 7821 w 10000"/>
                <a:gd name="connsiteY2" fmla="*/ 8978 h 10018"/>
                <a:gd name="connsiteX3" fmla="*/ 8047 w 10000"/>
                <a:gd name="connsiteY3" fmla="*/ 8029 h 10018"/>
                <a:gd name="connsiteX4" fmla="*/ 8648 w 10000"/>
                <a:gd name="connsiteY4" fmla="*/ 7444 h 10018"/>
                <a:gd name="connsiteX5" fmla="*/ 8873 w 10000"/>
                <a:gd name="connsiteY5" fmla="*/ 6351 h 10018"/>
                <a:gd name="connsiteX6" fmla="*/ 8722 w 10000"/>
                <a:gd name="connsiteY6" fmla="*/ 5768 h 10018"/>
                <a:gd name="connsiteX7" fmla="*/ 9098 w 10000"/>
                <a:gd name="connsiteY7" fmla="*/ 4525 h 10018"/>
                <a:gd name="connsiteX8" fmla="*/ 9399 w 10000"/>
                <a:gd name="connsiteY8" fmla="*/ 4160 h 10018"/>
                <a:gd name="connsiteX9" fmla="*/ 10000 w 10000"/>
                <a:gd name="connsiteY9" fmla="*/ 3576 h 10018"/>
                <a:gd name="connsiteX10" fmla="*/ 9774 w 10000"/>
                <a:gd name="connsiteY10" fmla="*/ 3502 h 10018"/>
                <a:gd name="connsiteX11" fmla="*/ 9399 w 10000"/>
                <a:gd name="connsiteY11" fmla="*/ 3140 h 10018"/>
                <a:gd name="connsiteX12" fmla="*/ 9173 w 10000"/>
                <a:gd name="connsiteY12" fmla="*/ 2044 h 10018"/>
                <a:gd name="connsiteX13" fmla="*/ 9173 w 10000"/>
                <a:gd name="connsiteY13" fmla="*/ 1460 h 10018"/>
                <a:gd name="connsiteX14" fmla="*/ 9098 w 10000"/>
                <a:gd name="connsiteY14" fmla="*/ 729 h 10018"/>
                <a:gd name="connsiteX15" fmla="*/ 8873 w 10000"/>
                <a:gd name="connsiteY15" fmla="*/ 511 h 10018"/>
                <a:gd name="connsiteX16" fmla="*/ 8497 w 10000"/>
                <a:gd name="connsiteY16" fmla="*/ 219 h 10018"/>
                <a:gd name="connsiteX17" fmla="*/ 8272 w 10000"/>
                <a:gd name="connsiteY17" fmla="*/ 0 h 10018"/>
                <a:gd name="connsiteX18" fmla="*/ 7821 w 10000"/>
                <a:gd name="connsiteY18" fmla="*/ 293 h 10018"/>
                <a:gd name="connsiteX19" fmla="*/ 7370 w 10000"/>
                <a:gd name="connsiteY19" fmla="*/ 729 h 10018"/>
                <a:gd name="connsiteX20" fmla="*/ 6769 w 10000"/>
                <a:gd name="connsiteY20" fmla="*/ 729 h 10018"/>
                <a:gd name="connsiteX21" fmla="*/ 5717 w 10000"/>
                <a:gd name="connsiteY21" fmla="*/ 729 h 10018"/>
                <a:gd name="connsiteX22" fmla="*/ 5717 w 10000"/>
                <a:gd name="connsiteY22" fmla="*/ 658 h 10018"/>
                <a:gd name="connsiteX23" fmla="*/ 5643 w 10000"/>
                <a:gd name="connsiteY23" fmla="*/ 729 h 10018"/>
                <a:gd name="connsiteX24" fmla="*/ 1961 w 10000"/>
                <a:gd name="connsiteY24" fmla="*/ 729 h 10018"/>
                <a:gd name="connsiteX25" fmla="*/ 1961 w 10000"/>
                <a:gd name="connsiteY25" fmla="*/ 2263 h 10018"/>
                <a:gd name="connsiteX26" fmla="*/ 1285 w 10000"/>
                <a:gd name="connsiteY26" fmla="*/ 2263 h 10018"/>
                <a:gd name="connsiteX27" fmla="*/ 1285 w 10000"/>
                <a:gd name="connsiteY27" fmla="*/ 2556 h 10018"/>
                <a:gd name="connsiteX28" fmla="*/ 1285 w 10000"/>
                <a:gd name="connsiteY28" fmla="*/ 5179 h 10018"/>
                <a:gd name="connsiteX29" fmla="*/ 1135 w 10000"/>
                <a:gd name="connsiteY29" fmla="*/ 5327 h 10018"/>
                <a:gd name="connsiteX30" fmla="*/ 684 w 10000"/>
                <a:gd name="connsiteY30" fmla="*/ 5621 h 10018"/>
                <a:gd name="connsiteX31" fmla="*/ 609 w 10000"/>
                <a:gd name="connsiteY31" fmla="*/ 5986 h 10018"/>
                <a:gd name="connsiteX32" fmla="*/ 384 w 10000"/>
                <a:gd name="connsiteY32" fmla="*/ 6351 h 10018"/>
                <a:gd name="connsiteX33" fmla="*/ 234 w 10000"/>
                <a:gd name="connsiteY33" fmla="*/ 6935 h 10018"/>
                <a:gd name="connsiteX34" fmla="*/ 8 w 10000"/>
                <a:gd name="connsiteY34" fmla="*/ 7593 h 10018"/>
                <a:gd name="connsiteX35" fmla="*/ 384 w 10000"/>
                <a:gd name="connsiteY35" fmla="*/ 7664 h 10018"/>
                <a:gd name="connsiteX36" fmla="*/ 458 w 10000"/>
                <a:gd name="connsiteY36" fmla="*/ 8245 h 10018"/>
                <a:gd name="connsiteX37" fmla="*/ 684 w 10000"/>
                <a:gd name="connsiteY37" fmla="*/ 8831 h 10018"/>
                <a:gd name="connsiteX38" fmla="*/ 1059 w 10000"/>
                <a:gd name="connsiteY38" fmla="*/ 10000 h 10018"/>
                <a:gd name="connsiteX39" fmla="*/ 2509 w 10000"/>
                <a:gd name="connsiteY39" fmla="*/ 9601 h 10018"/>
                <a:gd name="connsiteX40" fmla="*/ 2711 w 10000"/>
                <a:gd name="connsiteY40" fmla="*/ 9629 h 10018"/>
                <a:gd name="connsiteX41" fmla="*/ 2979 w 10000"/>
                <a:gd name="connsiteY41" fmla="*/ 9527 h 10018"/>
                <a:gd name="connsiteX42" fmla="*/ 3757 w 10000"/>
                <a:gd name="connsiteY42" fmla="*/ 9508 h 10018"/>
                <a:gd name="connsiteX43" fmla="*/ 3863 w 10000"/>
                <a:gd name="connsiteY43" fmla="*/ 9778 h 10018"/>
                <a:gd name="connsiteX44" fmla="*/ 4219 w 10000"/>
                <a:gd name="connsiteY44" fmla="*/ 9620 h 10018"/>
                <a:gd name="connsiteX45" fmla="*/ 4373 w 10000"/>
                <a:gd name="connsiteY45" fmla="*/ 9293 h 10018"/>
                <a:gd name="connsiteX46" fmla="*/ 5064 w 10000"/>
                <a:gd name="connsiteY46" fmla="*/ 9311 h 10018"/>
                <a:gd name="connsiteX47" fmla="*/ 5457 w 10000"/>
                <a:gd name="connsiteY47" fmla="*/ 8984 h 10018"/>
                <a:gd name="connsiteX48" fmla="*/ 5884 w 10000"/>
                <a:gd name="connsiteY48" fmla="*/ 8740 h 10018"/>
                <a:gd name="connsiteX49" fmla="*/ 6040 w 10000"/>
                <a:gd name="connsiteY49" fmla="*/ 8368 h 10018"/>
                <a:gd name="connsiteX50" fmla="*/ 6382 w 10000"/>
                <a:gd name="connsiteY50" fmla="*/ 7982 h 10018"/>
                <a:gd name="connsiteX51" fmla="*/ 6428 w 10000"/>
                <a:gd name="connsiteY51" fmla="*/ 8181 h 10018"/>
                <a:gd name="connsiteX52" fmla="*/ 6444 w 10000"/>
                <a:gd name="connsiteY52" fmla="*/ 8428 h 10018"/>
                <a:gd name="connsiteX53" fmla="*/ 6766 w 10000"/>
                <a:gd name="connsiteY53" fmla="*/ 9268 h 10018"/>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09 w 10000"/>
                <a:gd name="connsiteY40" fmla="*/ 9601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517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629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 2711 w 10000"/>
                <a:gd name="connsiteY41" fmla="*/ 9853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76 w 10000"/>
                <a:gd name="connsiteY40" fmla="*/ 9452 h 10015"/>
                <a:gd name="connsiteX41" fmla="val 5555"/>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5"/>
                <a:gd name="connsiteX1" fmla="*/ 7446 w 10000"/>
                <a:gd name="connsiteY1" fmla="*/ 8978 h 10015"/>
                <a:gd name="connsiteX2" fmla="*/ 7821 w 10000"/>
                <a:gd name="connsiteY2" fmla="*/ 8978 h 10015"/>
                <a:gd name="connsiteX3" fmla="*/ 8047 w 10000"/>
                <a:gd name="connsiteY3" fmla="*/ 8029 h 10015"/>
                <a:gd name="connsiteX4" fmla="*/ 8648 w 10000"/>
                <a:gd name="connsiteY4" fmla="*/ 7444 h 10015"/>
                <a:gd name="connsiteX5" fmla="*/ 8873 w 10000"/>
                <a:gd name="connsiteY5" fmla="*/ 6351 h 10015"/>
                <a:gd name="connsiteX6" fmla="*/ 8722 w 10000"/>
                <a:gd name="connsiteY6" fmla="*/ 5768 h 10015"/>
                <a:gd name="connsiteX7" fmla="*/ 9098 w 10000"/>
                <a:gd name="connsiteY7" fmla="*/ 4525 h 10015"/>
                <a:gd name="connsiteX8" fmla="*/ 9399 w 10000"/>
                <a:gd name="connsiteY8" fmla="*/ 4160 h 10015"/>
                <a:gd name="connsiteX9" fmla="*/ 10000 w 10000"/>
                <a:gd name="connsiteY9" fmla="*/ 3576 h 10015"/>
                <a:gd name="connsiteX10" fmla="*/ 9774 w 10000"/>
                <a:gd name="connsiteY10" fmla="*/ 3502 h 10015"/>
                <a:gd name="connsiteX11" fmla="*/ 9399 w 10000"/>
                <a:gd name="connsiteY11" fmla="*/ 3140 h 10015"/>
                <a:gd name="connsiteX12" fmla="*/ 9173 w 10000"/>
                <a:gd name="connsiteY12" fmla="*/ 2044 h 10015"/>
                <a:gd name="connsiteX13" fmla="*/ 9173 w 10000"/>
                <a:gd name="connsiteY13" fmla="*/ 1460 h 10015"/>
                <a:gd name="connsiteX14" fmla="*/ 9098 w 10000"/>
                <a:gd name="connsiteY14" fmla="*/ 729 h 10015"/>
                <a:gd name="connsiteX15" fmla="*/ 8873 w 10000"/>
                <a:gd name="connsiteY15" fmla="*/ 511 h 10015"/>
                <a:gd name="connsiteX16" fmla="*/ 8497 w 10000"/>
                <a:gd name="connsiteY16" fmla="*/ 219 h 10015"/>
                <a:gd name="connsiteX17" fmla="*/ 8272 w 10000"/>
                <a:gd name="connsiteY17" fmla="*/ 0 h 10015"/>
                <a:gd name="connsiteX18" fmla="*/ 7821 w 10000"/>
                <a:gd name="connsiteY18" fmla="*/ 293 h 10015"/>
                <a:gd name="connsiteX19" fmla="*/ 7370 w 10000"/>
                <a:gd name="connsiteY19" fmla="*/ 729 h 10015"/>
                <a:gd name="connsiteX20" fmla="*/ 6769 w 10000"/>
                <a:gd name="connsiteY20" fmla="*/ 729 h 10015"/>
                <a:gd name="connsiteX21" fmla="*/ 5717 w 10000"/>
                <a:gd name="connsiteY21" fmla="*/ 729 h 10015"/>
                <a:gd name="connsiteX22" fmla="*/ 5717 w 10000"/>
                <a:gd name="connsiteY22" fmla="*/ 658 h 10015"/>
                <a:gd name="connsiteX23" fmla="*/ 5643 w 10000"/>
                <a:gd name="connsiteY23" fmla="*/ 729 h 10015"/>
                <a:gd name="connsiteX24" fmla="*/ 1961 w 10000"/>
                <a:gd name="connsiteY24" fmla="*/ 729 h 10015"/>
                <a:gd name="connsiteX25" fmla="*/ 1961 w 10000"/>
                <a:gd name="connsiteY25" fmla="*/ 2263 h 10015"/>
                <a:gd name="connsiteX26" fmla="*/ 1285 w 10000"/>
                <a:gd name="connsiteY26" fmla="*/ 2263 h 10015"/>
                <a:gd name="connsiteX27" fmla="*/ 1285 w 10000"/>
                <a:gd name="connsiteY27" fmla="*/ 2556 h 10015"/>
                <a:gd name="connsiteX28" fmla="*/ 1285 w 10000"/>
                <a:gd name="connsiteY28" fmla="*/ 5179 h 10015"/>
                <a:gd name="connsiteX29" fmla="*/ 1135 w 10000"/>
                <a:gd name="connsiteY29" fmla="*/ 5327 h 10015"/>
                <a:gd name="connsiteX30" fmla="*/ 684 w 10000"/>
                <a:gd name="connsiteY30" fmla="*/ 5621 h 10015"/>
                <a:gd name="connsiteX31" fmla="*/ 609 w 10000"/>
                <a:gd name="connsiteY31" fmla="*/ 5986 h 10015"/>
                <a:gd name="connsiteX32" fmla="*/ 384 w 10000"/>
                <a:gd name="connsiteY32" fmla="*/ 6351 h 10015"/>
                <a:gd name="connsiteX33" fmla="*/ 234 w 10000"/>
                <a:gd name="connsiteY33" fmla="*/ 6935 h 10015"/>
                <a:gd name="connsiteX34" fmla="*/ 8 w 10000"/>
                <a:gd name="connsiteY34" fmla="*/ 7593 h 10015"/>
                <a:gd name="connsiteX35" fmla="*/ 384 w 10000"/>
                <a:gd name="connsiteY35" fmla="*/ 7664 h 10015"/>
                <a:gd name="connsiteX36" fmla="*/ 458 w 10000"/>
                <a:gd name="connsiteY36" fmla="*/ 8245 h 10015"/>
                <a:gd name="connsiteX37" fmla="*/ 684 w 10000"/>
                <a:gd name="connsiteY37" fmla="*/ 8831 h 10015"/>
                <a:gd name="connsiteX38" fmla="*/ 1059 w 10000"/>
                <a:gd name="connsiteY38" fmla="*/ 10000 h 10015"/>
                <a:gd name="connsiteX39" fmla="*/ 2461 w 10000"/>
                <a:gd name="connsiteY39" fmla="*/ 9330 h 10015"/>
                <a:gd name="connsiteX40" fmla="*/ 2566 w 10000"/>
                <a:gd name="connsiteY40" fmla="*/ 9433 h 10015"/>
                <a:gd name="connsiteX41" fmla="*/ 2721 w 10000"/>
                <a:gd name="connsiteY41" fmla="*/ 9592 h 10015"/>
                <a:gd name="connsiteX42" fmla="*/ 2979 w 10000"/>
                <a:gd name="connsiteY42" fmla="*/ 9527 h 10015"/>
                <a:gd name="connsiteX43" fmla="*/ 3757 w 10000"/>
                <a:gd name="connsiteY43" fmla="*/ 9508 h 10015"/>
                <a:gd name="connsiteX44" fmla="*/ 3863 w 10000"/>
                <a:gd name="connsiteY44" fmla="*/ 9778 h 10015"/>
                <a:gd name="connsiteX45" fmla="*/ 4219 w 10000"/>
                <a:gd name="connsiteY45" fmla="*/ 9620 h 10015"/>
                <a:gd name="connsiteX46" fmla="*/ 4373 w 10000"/>
                <a:gd name="connsiteY46" fmla="*/ 9293 h 10015"/>
                <a:gd name="connsiteX47" fmla="*/ 5064 w 10000"/>
                <a:gd name="connsiteY47" fmla="*/ 9311 h 10015"/>
                <a:gd name="connsiteX48" fmla="*/ 5457 w 10000"/>
                <a:gd name="connsiteY48" fmla="*/ 8984 h 10015"/>
                <a:gd name="connsiteX49" fmla="*/ 5884 w 10000"/>
                <a:gd name="connsiteY49" fmla="*/ 8740 h 10015"/>
                <a:gd name="connsiteX50" fmla="*/ 6040 w 10000"/>
                <a:gd name="connsiteY50" fmla="*/ 8368 h 10015"/>
                <a:gd name="connsiteX51" fmla="*/ 6382 w 10000"/>
                <a:gd name="connsiteY51" fmla="*/ 7982 h 10015"/>
                <a:gd name="connsiteX52" fmla="*/ 6428 w 10000"/>
                <a:gd name="connsiteY52" fmla="*/ 8181 h 10015"/>
                <a:gd name="connsiteX53" fmla="*/ 6444 w 10000"/>
                <a:gd name="connsiteY53" fmla="*/ 8428 h 10015"/>
                <a:gd name="connsiteX54" fmla="*/ 6766 w 10000"/>
                <a:gd name="connsiteY54" fmla="*/ 9268 h 10015"/>
                <a:gd name="connsiteX0" fmla="*/ 7446 w 10000"/>
                <a:gd name="connsiteY0" fmla="*/ 9488 h 10014"/>
                <a:gd name="connsiteX1" fmla="*/ 7446 w 10000"/>
                <a:gd name="connsiteY1" fmla="*/ 8978 h 10014"/>
                <a:gd name="connsiteX2" fmla="*/ 7821 w 10000"/>
                <a:gd name="connsiteY2" fmla="*/ 8978 h 10014"/>
                <a:gd name="connsiteX3" fmla="*/ 8047 w 10000"/>
                <a:gd name="connsiteY3" fmla="*/ 8029 h 10014"/>
                <a:gd name="connsiteX4" fmla="*/ 8648 w 10000"/>
                <a:gd name="connsiteY4" fmla="*/ 7444 h 10014"/>
                <a:gd name="connsiteX5" fmla="*/ 8873 w 10000"/>
                <a:gd name="connsiteY5" fmla="*/ 6351 h 10014"/>
                <a:gd name="connsiteX6" fmla="*/ 8722 w 10000"/>
                <a:gd name="connsiteY6" fmla="*/ 5768 h 10014"/>
                <a:gd name="connsiteX7" fmla="*/ 9098 w 10000"/>
                <a:gd name="connsiteY7" fmla="*/ 4525 h 10014"/>
                <a:gd name="connsiteX8" fmla="*/ 9399 w 10000"/>
                <a:gd name="connsiteY8" fmla="*/ 4160 h 10014"/>
                <a:gd name="connsiteX9" fmla="*/ 10000 w 10000"/>
                <a:gd name="connsiteY9" fmla="*/ 3576 h 10014"/>
                <a:gd name="connsiteX10" fmla="*/ 9774 w 10000"/>
                <a:gd name="connsiteY10" fmla="*/ 3502 h 10014"/>
                <a:gd name="connsiteX11" fmla="*/ 9399 w 10000"/>
                <a:gd name="connsiteY11" fmla="*/ 3140 h 10014"/>
                <a:gd name="connsiteX12" fmla="*/ 9173 w 10000"/>
                <a:gd name="connsiteY12" fmla="*/ 2044 h 10014"/>
                <a:gd name="connsiteX13" fmla="*/ 9173 w 10000"/>
                <a:gd name="connsiteY13" fmla="*/ 1460 h 10014"/>
                <a:gd name="connsiteX14" fmla="*/ 9098 w 10000"/>
                <a:gd name="connsiteY14" fmla="*/ 729 h 10014"/>
                <a:gd name="connsiteX15" fmla="*/ 8873 w 10000"/>
                <a:gd name="connsiteY15" fmla="*/ 511 h 10014"/>
                <a:gd name="connsiteX16" fmla="*/ 8497 w 10000"/>
                <a:gd name="connsiteY16" fmla="*/ 219 h 10014"/>
                <a:gd name="connsiteX17" fmla="*/ 8272 w 10000"/>
                <a:gd name="connsiteY17" fmla="*/ 0 h 10014"/>
                <a:gd name="connsiteX18" fmla="*/ 7821 w 10000"/>
                <a:gd name="connsiteY18" fmla="*/ 293 h 10014"/>
                <a:gd name="connsiteX19" fmla="*/ 7370 w 10000"/>
                <a:gd name="connsiteY19" fmla="*/ 729 h 10014"/>
                <a:gd name="connsiteX20" fmla="*/ 6769 w 10000"/>
                <a:gd name="connsiteY20" fmla="*/ 729 h 10014"/>
                <a:gd name="connsiteX21" fmla="*/ 5717 w 10000"/>
                <a:gd name="connsiteY21" fmla="*/ 729 h 10014"/>
                <a:gd name="connsiteX22" fmla="*/ 5717 w 10000"/>
                <a:gd name="connsiteY22" fmla="*/ 658 h 10014"/>
                <a:gd name="connsiteX23" fmla="*/ 5643 w 10000"/>
                <a:gd name="connsiteY23" fmla="*/ 729 h 10014"/>
                <a:gd name="connsiteX24" fmla="*/ 1961 w 10000"/>
                <a:gd name="connsiteY24" fmla="*/ 729 h 10014"/>
                <a:gd name="connsiteX25" fmla="*/ 1961 w 10000"/>
                <a:gd name="connsiteY25" fmla="*/ 2263 h 10014"/>
                <a:gd name="connsiteX26" fmla="*/ 1285 w 10000"/>
                <a:gd name="connsiteY26" fmla="*/ 2263 h 10014"/>
                <a:gd name="connsiteX27" fmla="*/ 1285 w 10000"/>
                <a:gd name="connsiteY27" fmla="*/ 2556 h 10014"/>
                <a:gd name="connsiteX28" fmla="*/ 1285 w 10000"/>
                <a:gd name="connsiteY28" fmla="*/ 5179 h 10014"/>
                <a:gd name="connsiteX29" fmla="*/ 1135 w 10000"/>
                <a:gd name="connsiteY29" fmla="*/ 5327 h 10014"/>
                <a:gd name="connsiteX30" fmla="*/ 684 w 10000"/>
                <a:gd name="connsiteY30" fmla="*/ 5621 h 10014"/>
                <a:gd name="connsiteX31" fmla="*/ 609 w 10000"/>
                <a:gd name="connsiteY31" fmla="*/ 5986 h 10014"/>
                <a:gd name="connsiteX32" fmla="*/ 384 w 10000"/>
                <a:gd name="connsiteY32" fmla="*/ 6351 h 10014"/>
                <a:gd name="connsiteX33" fmla="*/ 234 w 10000"/>
                <a:gd name="connsiteY33" fmla="*/ 6935 h 10014"/>
                <a:gd name="connsiteX34" fmla="*/ 8 w 10000"/>
                <a:gd name="connsiteY34" fmla="*/ 7593 h 10014"/>
                <a:gd name="connsiteX35" fmla="*/ 384 w 10000"/>
                <a:gd name="connsiteY35" fmla="*/ 7664 h 10014"/>
                <a:gd name="connsiteX36" fmla="*/ 458 w 10000"/>
                <a:gd name="connsiteY36" fmla="*/ 8245 h 10014"/>
                <a:gd name="connsiteX37" fmla="*/ 684 w 10000"/>
                <a:gd name="connsiteY37" fmla="*/ 8831 h 10014"/>
                <a:gd name="connsiteX38" fmla="*/ 1059 w 10000"/>
                <a:gd name="connsiteY38" fmla="*/ 10000 h 10014"/>
                <a:gd name="connsiteX39" fmla="*/ 2394 w 10000"/>
                <a:gd name="connsiteY39" fmla="*/ 9237 h 10014"/>
                <a:gd name="connsiteX40" fmla="*/ 2566 w 10000"/>
                <a:gd name="connsiteY40" fmla="*/ 9433 h 10014"/>
                <a:gd name="connsiteX41" fmla="*/ 2721 w 10000"/>
                <a:gd name="connsiteY41" fmla="*/ 9592 h 10014"/>
                <a:gd name="connsiteX42" fmla="*/ 2979 w 10000"/>
                <a:gd name="connsiteY42" fmla="*/ 9527 h 10014"/>
                <a:gd name="connsiteX43" fmla="*/ 3757 w 10000"/>
                <a:gd name="connsiteY43" fmla="*/ 9508 h 10014"/>
                <a:gd name="connsiteX44" fmla="*/ 3863 w 10000"/>
                <a:gd name="connsiteY44" fmla="*/ 9778 h 10014"/>
                <a:gd name="connsiteX45" fmla="*/ 4219 w 10000"/>
                <a:gd name="connsiteY45" fmla="*/ 9620 h 10014"/>
                <a:gd name="connsiteX46" fmla="*/ 4373 w 10000"/>
                <a:gd name="connsiteY46" fmla="*/ 9293 h 10014"/>
                <a:gd name="connsiteX47" fmla="*/ 5064 w 10000"/>
                <a:gd name="connsiteY47" fmla="*/ 9311 h 10014"/>
                <a:gd name="connsiteX48" fmla="*/ 5457 w 10000"/>
                <a:gd name="connsiteY48" fmla="*/ 8984 h 10014"/>
                <a:gd name="connsiteX49" fmla="*/ 5884 w 10000"/>
                <a:gd name="connsiteY49" fmla="*/ 8740 h 10014"/>
                <a:gd name="connsiteX50" fmla="*/ 6040 w 10000"/>
                <a:gd name="connsiteY50" fmla="*/ 8368 h 10014"/>
                <a:gd name="connsiteX51" fmla="*/ 6382 w 10000"/>
                <a:gd name="connsiteY51" fmla="*/ 7982 h 10014"/>
                <a:gd name="connsiteX52" fmla="*/ 6428 w 10000"/>
                <a:gd name="connsiteY52" fmla="*/ 8181 h 10014"/>
                <a:gd name="connsiteX53" fmla="*/ 6444 w 10000"/>
                <a:gd name="connsiteY53" fmla="*/ 8428 h 10014"/>
                <a:gd name="connsiteX54" fmla="*/ 6766 w 10000"/>
                <a:gd name="connsiteY54" fmla="*/ 9268 h 10014"/>
                <a:gd name="connsiteX0" fmla="*/ 7446 w 10000"/>
                <a:gd name="connsiteY0" fmla="val 5000"/>
                <a:gd name="connsiteX1" fmla="*/ 7446 w 10000"/>
                <a:gd name="connsiteY1" fmla="*/ 8978 h 10009"/>
                <a:gd name="connsiteX2" fmla="*/ 7821 w 10000"/>
                <a:gd name="connsiteY2" fmla="*/ 8978 h 10009"/>
                <a:gd name="connsiteX3" fmla="*/ 8047 w 10000"/>
                <a:gd name="connsiteY3" fmla="*/ 8029 h 10009"/>
                <a:gd name="connsiteX4" fmla="*/ 8648 w 10000"/>
                <a:gd name="connsiteY4" fmla="*/ 7444 h 10009"/>
                <a:gd name="connsiteX5" fmla="*/ 8873 w 10000"/>
                <a:gd name="connsiteY5" fmla="*/ 6351 h 10009"/>
                <a:gd name="connsiteX6" fmla="*/ 8722 w 10000"/>
                <a:gd name="connsiteY6" fmla="*/ 5768 h 10009"/>
                <a:gd name="connsiteX7" fmla="*/ 9098 w 10000"/>
                <a:gd name="connsiteY7" fmla="*/ 4525 h 10009"/>
                <a:gd name="connsiteX8" fmla="*/ 9399 w 10000"/>
                <a:gd name="connsiteY8" fmla="*/ 4160 h 10009"/>
                <a:gd name="connsiteX9" fmla="*/ 10000 w 10000"/>
                <a:gd name="connsiteY9" fmla="*/ 3576 h 10009"/>
                <a:gd name="connsiteX10" fmla="*/ 9774 w 10000"/>
                <a:gd name="connsiteY10" fmla="*/ 3502 h 10009"/>
                <a:gd name="connsiteX11" fmla="*/ 9399 w 10000"/>
                <a:gd name="connsiteY11" fmla="*/ 3140 h 10009"/>
                <a:gd name="connsiteX12" fmla="*/ 9173 w 10000"/>
                <a:gd name="connsiteY12" fmla="*/ 2044 h 10009"/>
                <a:gd name="connsiteX13" fmla="*/ 9173 w 10000"/>
                <a:gd name="connsiteY13" fmla="*/ 1460 h 10009"/>
                <a:gd name="connsiteX14" fmla="*/ 9098 w 10000"/>
                <a:gd name="connsiteY14" fmla="*/ 729 h 10009"/>
                <a:gd name="connsiteX15" fmla="*/ 8873 w 10000"/>
                <a:gd name="connsiteY15" fmla="*/ 511 h 10009"/>
                <a:gd name="connsiteX16" fmla="*/ 8497 w 10000"/>
                <a:gd name="connsiteY16" fmla="*/ 219 h 10009"/>
                <a:gd name="connsiteX17" fmla="*/ 8272 w 10000"/>
                <a:gd name="connsiteY17" fmla="*/ 0 h 10009"/>
                <a:gd name="connsiteX18" fmla="*/ 7821 w 10000"/>
                <a:gd name="connsiteY18" fmla="*/ 293 h 10009"/>
                <a:gd name="connsiteX19" fmla="*/ 7370 w 10000"/>
                <a:gd name="connsiteY19" fmla="*/ 729 h 10009"/>
                <a:gd name="connsiteX20" fmla="*/ 6769 w 10000"/>
                <a:gd name="connsiteY20" fmla="*/ 729 h 10009"/>
                <a:gd name="connsiteX21" fmla="*/ 5717 w 10000"/>
                <a:gd name="connsiteY21" fmla="*/ 729 h 10009"/>
                <a:gd name="connsiteX22" fmla="*/ 5717 w 10000"/>
                <a:gd name="connsiteY22" fmla="*/ 658 h 10009"/>
                <a:gd name="connsiteX23" fmla="*/ 5643 w 10000"/>
                <a:gd name="connsiteY23" fmla="*/ 729 h 10009"/>
                <a:gd name="connsiteX24" fmla="*/ 1961 w 10000"/>
                <a:gd name="connsiteY24" fmla="*/ 729 h 10009"/>
                <a:gd name="connsiteX25" fmla="*/ 1961 w 10000"/>
                <a:gd name="connsiteY25" fmla="*/ 2263 h 10009"/>
                <a:gd name="connsiteX26" fmla="*/ 1285 w 10000"/>
                <a:gd name="connsiteY26" fmla="*/ 2263 h 10009"/>
                <a:gd name="connsiteX27" fmla="*/ 1285 w 10000"/>
                <a:gd name="connsiteY27" fmla="*/ 2556 h 10009"/>
                <a:gd name="connsiteX28" fmla="*/ 1285 w 10000"/>
                <a:gd name="connsiteY28" fmla="*/ 5179 h 10009"/>
                <a:gd name="connsiteX29" fmla="*/ 1135 w 10000"/>
                <a:gd name="connsiteY29" fmla="*/ 5327 h 10009"/>
                <a:gd name="connsiteX30" fmla="*/ 684 w 10000"/>
                <a:gd name="connsiteY30" fmla="*/ 5621 h 10009"/>
                <a:gd name="connsiteX31" fmla="*/ 609 w 10000"/>
                <a:gd name="connsiteY31" fmla="*/ 5986 h 10009"/>
                <a:gd name="connsiteX32" fmla="*/ 384 w 10000"/>
                <a:gd name="connsiteY32" fmla="*/ 6351 h 10009"/>
                <a:gd name="connsiteX33" fmla="*/ 234 w 10000"/>
                <a:gd name="connsiteY33" fmla="*/ 6935 h 10009"/>
                <a:gd name="connsiteX34" fmla="*/ 8 w 10000"/>
                <a:gd name="connsiteY34" fmla="*/ 7593 h 10009"/>
                <a:gd name="connsiteX35" fmla="*/ 384 w 10000"/>
                <a:gd name="connsiteY35" fmla="*/ 7664 h 10009"/>
                <a:gd name="connsiteX36" fmla="*/ 458 w 10000"/>
                <a:gd name="connsiteY36" fmla="*/ 8245 h 10009"/>
                <a:gd name="connsiteX37" fmla="*/ 684 w 10000"/>
                <a:gd name="connsiteY37" fmla="*/ 8831 h 10009"/>
                <a:gd name="connsiteX38" fmla="*/ 1059 w 10000"/>
                <a:gd name="connsiteY38" fmla="*/ 10000 h 10009"/>
                <a:gd name="connsiteX39" fmla="*/ 2394 w 10000"/>
                <a:gd name="connsiteY39" fmla="*/ 9237 h 10009"/>
                <a:gd name="connsiteX40" fmla="*/ 2566 w 10000"/>
                <a:gd name="connsiteY40" fmla="*/ 9433 h 10009"/>
                <a:gd name="connsiteX41" fmla="*/ 2721 w 10000"/>
                <a:gd name="connsiteY41" fmla="*/ 9592 h 10009"/>
                <a:gd name="connsiteX42" fmla="*/ 2979 w 10000"/>
                <a:gd name="connsiteY42" fmla="*/ 9527 h 10009"/>
                <a:gd name="connsiteX43" fmla="*/ 3757 w 10000"/>
                <a:gd name="connsiteY43" fmla="*/ 9508 h 10009"/>
                <a:gd name="connsiteX44" fmla="*/ 3863 w 10000"/>
                <a:gd name="connsiteY44" fmla="*/ 9778 h 10009"/>
                <a:gd name="connsiteX45" fmla="*/ 4219 w 10000"/>
                <a:gd name="connsiteY45" fmla="*/ 9620 h 10009"/>
                <a:gd name="connsiteX46" fmla="*/ 4373 w 10000"/>
                <a:gd name="connsiteY46" fmla="*/ 9293 h 10009"/>
                <a:gd name="connsiteX47" fmla="*/ 5064 w 10000"/>
                <a:gd name="connsiteY47" fmla="*/ 9311 h 10009"/>
                <a:gd name="connsiteX48" fmla="*/ 5457 w 10000"/>
                <a:gd name="connsiteY48" fmla="*/ 8984 h 10009"/>
                <a:gd name="connsiteX49" fmla="*/ 5884 w 10000"/>
                <a:gd name="connsiteY49" fmla="*/ 8740 h 10009"/>
                <a:gd name="connsiteX50" fmla="*/ 6040 w 10000"/>
                <a:gd name="connsiteY50" fmla="*/ 8368 h 10009"/>
                <a:gd name="connsiteX51" fmla="*/ 6382 w 10000"/>
                <a:gd name="connsiteY51" fmla="*/ 7982 h 10009"/>
                <a:gd name="connsiteX52" fmla="*/ 6428 w 10000"/>
                <a:gd name="connsiteY52" fmla="*/ 8181 h 10009"/>
                <a:gd name="connsiteX53" fmla="*/ 6444 w 10000"/>
                <a:gd name="connsiteY53" fmla="*/ 8428 h 10009"/>
                <a:gd name="connsiteX54" fmla="*/ 6766 w 10000"/>
                <a:gd name="connsiteY54" fmla="*/ 9268 h 10009"/>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721 w 10000"/>
                <a:gd name="connsiteY41" fmla="*/ 9592 h 10008"/>
                <a:gd name="connsiteX42" fmla="*/ 2979 w 10000"/>
                <a:gd name="connsiteY42" fmla="*/ 9527 h 10008"/>
                <a:gd name="connsiteX43" fmla="*/ 3757 w 10000"/>
                <a:gd name="connsiteY43" fmla="*/ 9508 h 10008"/>
                <a:gd name="connsiteX44" fmla="*/ 3863 w 10000"/>
                <a:gd name="connsiteY44" fmla="*/ 9778 h 10008"/>
                <a:gd name="connsiteX45" fmla="*/ 4219 w 10000"/>
                <a:gd name="connsiteY45" fmla="*/ 9620 h 10008"/>
                <a:gd name="connsiteX46" fmla="*/ 4373 w 10000"/>
                <a:gd name="connsiteY46" fmla="*/ 9293 h 10008"/>
                <a:gd name="connsiteX47" fmla="*/ 5064 w 10000"/>
                <a:gd name="connsiteY47" fmla="*/ 9311 h 10008"/>
                <a:gd name="connsiteX48" fmla="*/ 5457 w 10000"/>
                <a:gd name="connsiteY48" fmla="*/ 8984 h 10008"/>
                <a:gd name="connsiteX49" fmla="*/ 5884 w 10000"/>
                <a:gd name="connsiteY49" fmla="*/ 8740 h 10008"/>
                <a:gd name="connsiteX50" fmla="*/ 6040 w 10000"/>
                <a:gd name="connsiteY50" fmla="*/ 8368 h 10008"/>
                <a:gd name="connsiteX51" fmla="*/ 6382 w 10000"/>
                <a:gd name="connsiteY51" fmla="*/ 7982 h 10008"/>
                <a:gd name="connsiteX52" fmla="*/ 6428 w 10000"/>
                <a:gd name="connsiteY52" fmla="*/ 8181 h 10008"/>
                <a:gd name="connsiteX53" fmla="*/ 6444 w 10000"/>
                <a:gd name="connsiteY53" fmla="*/ 8428 h 10008"/>
                <a:gd name="connsiteX54" fmla="*/ 6766 w 10000"/>
                <a:gd name="connsiteY54"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2413 w 10000"/>
                <a:gd name="connsiteY39" fmla="*/ 920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08"/>
                <a:gd name="connsiteX1" fmla="*/ 7446 w 10000"/>
                <a:gd name="connsiteY1" fmla="*/ 8978 h 10008"/>
                <a:gd name="connsiteX2" fmla="*/ 7821 w 10000"/>
                <a:gd name="connsiteY2" fmla="*/ 8978 h 10008"/>
                <a:gd name="connsiteX3" fmla="*/ 8047 w 10000"/>
                <a:gd name="connsiteY3" fmla="*/ 8029 h 10008"/>
                <a:gd name="connsiteX4" fmla="*/ 8648 w 10000"/>
                <a:gd name="connsiteY4" fmla="*/ 7444 h 10008"/>
                <a:gd name="connsiteX5" fmla="*/ 8873 w 10000"/>
                <a:gd name="connsiteY5" fmla="*/ 6351 h 10008"/>
                <a:gd name="connsiteX6" fmla="*/ 8722 w 10000"/>
                <a:gd name="connsiteY6" fmla="*/ 5768 h 10008"/>
                <a:gd name="connsiteX7" fmla="*/ 9098 w 10000"/>
                <a:gd name="connsiteY7" fmla="*/ 4525 h 10008"/>
                <a:gd name="connsiteX8" fmla="*/ 9399 w 10000"/>
                <a:gd name="connsiteY8" fmla="*/ 4160 h 10008"/>
                <a:gd name="connsiteX9" fmla="*/ 10000 w 10000"/>
                <a:gd name="connsiteY9" fmla="*/ 3576 h 10008"/>
                <a:gd name="connsiteX10" fmla="*/ 9774 w 10000"/>
                <a:gd name="connsiteY10" fmla="*/ 3502 h 10008"/>
                <a:gd name="connsiteX11" fmla="*/ 9399 w 10000"/>
                <a:gd name="connsiteY11" fmla="*/ 3140 h 10008"/>
                <a:gd name="connsiteX12" fmla="*/ 9173 w 10000"/>
                <a:gd name="connsiteY12" fmla="*/ 2044 h 10008"/>
                <a:gd name="connsiteX13" fmla="*/ 9173 w 10000"/>
                <a:gd name="connsiteY13" fmla="*/ 1460 h 10008"/>
                <a:gd name="connsiteX14" fmla="*/ 9098 w 10000"/>
                <a:gd name="connsiteY14" fmla="*/ 729 h 10008"/>
                <a:gd name="connsiteX15" fmla="*/ 8873 w 10000"/>
                <a:gd name="connsiteY15" fmla="*/ 511 h 10008"/>
                <a:gd name="connsiteX16" fmla="*/ 8497 w 10000"/>
                <a:gd name="connsiteY16" fmla="*/ 219 h 10008"/>
                <a:gd name="connsiteX17" fmla="*/ 8272 w 10000"/>
                <a:gd name="connsiteY17" fmla="*/ 0 h 10008"/>
                <a:gd name="connsiteX18" fmla="*/ 7821 w 10000"/>
                <a:gd name="connsiteY18" fmla="*/ 293 h 10008"/>
                <a:gd name="connsiteX19" fmla="*/ 7370 w 10000"/>
                <a:gd name="connsiteY19" fmla="*/ 729 h 10008"/>
                <a:gd name="connsiteX20" fmla="*/ 6769 w 10000"/>
                <a:gd name="connsiteY20" fmla="*/ 729 h 10008"/>
                <a:gd name="connsiteX21" fmla="*/ 5717 w 10000"/>
                <a:gd name="connsiteY21" fmla="*/ 729 h 10008"/>
                <a:gd name="connsiteX22" fmla="*/ 5717 w 10000"/>
                <a:gd name="connsiteY22" fmla="*/ 658 h 10008"/>
                <a:gd name="connsiteX23" fmla="*/ 5643 w 10000"/>
                <a:gd name="connsiteY23" fmla="*/ 729 h 10008"/>
                <a:gd name="connsiteX24" fmla="*/ 1961 w 10000"/>
                <a:gd name="connsiteY24" fmla="*/ 729 h 10008"/>
                <a:gd name="connsiteX25" fmla="*/ 1961 w 10000"/>
                <a:gd name="connsiteY25" fmla="*/ 2263 h 10008"/>
                <a:gd name="connsiteX26" fmla="*/ 1285 w 10000"/>
                <a:gd name="connsiteY26" fmla="*/ 2263 h 10008"/>
                <a:gd name="connsiteX27" fmla="*/ 1285 w 10000"/>
                <a:gd name="connsiteY27" fmla="*/ 2556 h 10008"/>
                <a:gd name="connsiteX28" fmla="*/ 1285 w 10000"/>
                <a:gd name="connsiteY28" fmla="*/ 5179 h 10008"/>
                <a:gd name="connsiteX29" fmla="*/ 1135 w 10000"/>
                <a:gd name="connsiteY29" fmla="*/ 5327 h 10008"/>
                <a:gd name="connsiteX30" fmla="*/ 684 w 10000"/>
                <a:gd name="connsiteY30" fmla="*/ 5621 h 10008"/>
                <a:gd name="connsiteX31" fmla="*/ 609 w 10000"/>
                <a:gd name="connsiteY31" fmla="*/ 5986 h 10008"/>
                <a:gd name="connsiteX32" fmla="*/ 384 w 10000"/>
                <a:gd name="connsiteY32" fmla="*/ 6351 h 10008"/>
                <a:gd name="connsiteX33" fmla="*/ 234 w 10000"/>
                <a:gd name="connsiteY33" fmla="*/ 6935 h 10008"/>
                <a:gd name="connsiteX34" fmla="*/ 8 w 10000"/>
                <a:gd name="connsiteY34" fmla="*/ 7593 h 10008"/>
                <a:gd name="connsiteX35" fmla="*/ 384 w 10000"/>
                <a:gd name="connsiteY35" fmla="*/ 7664 h 10008"/>
                <a:gd name="connsiteX36" fmla="*/ 458 w 10000"/>
                <a:gd name="connsiteY36" fmla="*/ 8245 h 10008"/>
                <a:gd name="connsiteX37" fmla="*/ 684 w 10000"/>
                <a:gd name="connsiteY37" fmla="*/ 8831 h 10008"/>
                <a:gd name="connsiteX38" fmla="*/ 1059 w 10000"/>
                <a:gd name="connsiteY38" fmla="*/ 10000 h 10008"/>
                <a:gd name="connsiteX39" fmla="*/ 1817 w 10000"/>
                <a:gd name="connsiteY39" fmla="*/ 9069 h 10008"/>
                <a:gd name="connsiteX40" fmla="*/ 2566 w 10000"/>
                <a:gd name="connsiteY40" fmla="*/ 9433 h 10008"/>
                <a:gd name="connsiteX41" fmla="*/ 2605 w 10000"/>
                <a:gd name="connsiteY41" fmla="*/ 9461 h 10008"/>
                <a:gd name="connsiteX42" fmla="*/ 2721 w 10000"/>
                <a:gd name="connsiteY42" fmla="*/ 9592 h 10008"/>
                <a:gd name="connsiteX43" fmla="*/ 2979 w 10000"/>
                <a:gd name="connsiteY43" fmla="*/ 9527 h 10008"/>
                <a:gd name="connsiteX44" fmla="*/ 3757 w 10000"/>
                <a:gd name="connsiteY44" fmla="*/ 9508 h 10008"/>
                <a:gd name="connsiteX45" fmla="*/ 3863 w 10000"/>
                <a:gd name="connsiteY45" fmla="*/ 9778 h 10008"/>
                <a:gd name="connsiteX46" fmla="*/ 4219 w 10000"/>
                <a:gd name="connsiteY46" fmla="*/ 9620 h 10008"/>
                <a:gd name="connsiteX47" fmla="*/ 4373 w 10000"/>
                <a:gd name="connsiteY47" fmla="*/ 9293 h 10008"/>
                <a:gd name="connsiteX48" fmla="*/ 5064 w 10000"/>
                <a:gd name="connsiteY48" fmla="*/ 9311 h 10008"/>
                <a:gd name="connsiteX49" fmla="*/ 5457 w 10000"/>
                <a:gd name="connsiteY49" fmla="*/ 8984 h 10008"/>
                <a:gd name="connsiteX50" fmla="*/ 5884 w 10000"/>
                <a:gd name="connsiteY50" fmla="*/ 8740 h 10008"/>
                <a:gd name="connsiteX51" fmla="*/ 6040 w 10000"/>
                <a:gd name="connsiteY51" fmla="*/ 8368 h 10008"/>
                <a:gd name="connsiteX52" fmla="*/ 6382 w 10000"/>
                <a:gd name="connsiteY52" fmla="*/ 7982 h 10008"/>
                <a:gd name="connsiteX53" fmla="*/ 6428 w 10000"/>
                <a:gd name="connsiteY53" fmla="*/ 8181 h 10008"/>
                <a:gd name="connsiteX54" fmla="*/ 6444 w 10000"/>
                <a:gd name="connsiteY54" fmla="*/ 8428 h 10008"/>
                <a:gd name="connsiteX55" fmla="*/ 6766 w 10000"/>
                <a:gd name="connsiteY55" fmla="*/ 9268 h 10008"/>
                <a:gd name="connsiteX0" fmla="*/ 7446 w 10000"/>
                <a:gd name="connsiteY0" fmla="*/ 9488 h 10028"/>
                <a:gd name="connsiteX1" fmla="*/ 7446 w 10000"/>
                <a:gd name="connsiteY1" fmla="*/ 8978 h 10028"/>
                <a:gd name="connsiteX2" fmla="*/ 7821 w 10000"/>
                <a:gd name="connsiteY2" fmla="*/ 8978 h 10028"/>
                <a:gd name="connsiteX3" fmla="*/ 8047 w 10000"/>
                <a:gd name="connsiteY3" fmla="*/ 8029 h 10028"/>
                <a:gd name="connsiteX4" fmla="*/ 8648 w 10000"/>
                <a:gd name="connsiteY4" fmla="*/ 7444 h 10028"/>
                <a:gd name="connsiteX5" fmla="*/ 8873 w 10000"/>
                <a:gd name="connsiteY5" fmla="*/ 6351 h 10028"/>
                <a:gd name="connsiteX6" fmla="*/ 8722 w 10000"/>
                <a:gd name="connsiteY6" fmla="*/ 5768 h 10028"/>
                <a:gd name="connsiteX7" fmla="*/ 9098 w 10000"/>
                <a:gd name="connsiteY7" fmla="*/ 4525 h 10028"/>
                <a:gd name="connsiteX8" fmla="*/ 9399 w 10000"/>
                <a:gd name="connsiteY8" fmla="*/ 4160 h 10028"/>
                <a:gd name="connsiteX9" fmla="*/ 10000 w 10000"/>
                <a:gd name="connsiteY9" fmla="*/ 3576 h 10028"/>
                <a:gd name="connsiteX10" fmla="*/ 9774 w 10000"/>
                <a:gd name="connsiteY10" fmla="*/ 3502 h 10028"/>
                <a:gd name="connsiteX11" fmla="*/ 9399 w 10000"/>
                <a:gd name="connsiteY11" fmla="*/ 3140 h 10028"/>
                <a:gd name="connsiteX12" fmla="*/ 9173 w 10000"/>
                <a:gd name="connsiteY12" fmla="*/ 2044 h 10028"/>
                <a:gd name="connsiteX13" fmla="*/ 9173 w 10000"/>
                <a:gd name="connsiteY13" fmla="*/ 1460 h 10028"/>
                <a:gd name="connsiteX14" fmla="*/ 9098 w 10000"/>
                <a:gd name="connsiteY14" fmla="*/ 729 h 10028"/>
                <a:gd name="connsiteX15" fmla="*/ 8873 w 10000"/>
                <a:gd name="connsiteY15" fmla="*/ 511 h 10028"/>
                <a:gd name="connsiteX16" fmla="*/ 8497 w 10000"/>
                <a:gd name="connsiteY16" fmla="*/ 219 h 10028"/>
                <a:gd name="connsiteX17" fmla="*/ 8272 w 10000"/>
                <a:gd name="connsiteY17" fmla="*/ 0 h 10028"/>
                <a:gd name="connsiteX18" fmla="*/ 7821 w 10000"/>
                <a:gd name="connsiteY18" fmla="*/ 293 h 10028"/>
                <a:gd name="connsiteX19" fmla="*/ 7370 w 10000"/>
                <a:gd name="connsiteY19" fmla="*/ 729 h 10028"/>
                <a:gd name="connsiteX20" fmla="*/ 6769 w 10000"/>
                <a:gd name="connsiteY20" fmla="*/ 729 h 10028"/>
                <a:gd name="connsiteX21" fmla="*/ 5717 w 10000"/>
                <a:gd name="connsiteY21" fmla="*/ 729 h 10028"/>
                <a:gd name="connsiteX22" fmla="*/ 5717 w 10000"/>
                <a:gd name="connsiteY22" fmla="*/ 658 h 10028"/>
                <a:gd name="connsiteX23" fmla="*/ 5643 w 10000"/>
                <a:gd name="connsiteY23" fmla="*/ 729 h 10028"/>
                <a:gd name="connsiteX24" fmla="*/ 1961 w 10000"/>
                <a:gd name="connsiteY24" fmla="*/ 729 h 10028"/>
                <a:gd name="connsiteX25" fmla="*/ 1961 w 10000"/>
                <a:gd name="connsiteY25" fmla="*/ 2263 h 10028"/>
                <a:gd name="connsiteX26" fmla="*/ 1285 w 10000"/>
                <a:gd name="connsiteY26" fmla="*/ 2263 h 10028"/>
                <a:gd name="connsiteX27" fmla="*/ 1285 w 10000"/>
                <a:gd name="connsiteY27" fmla="*/ 2556 h 10028"/>
                <a:gd name="connsiteX28" fmla="*/ 1285 w 10000"/>
                <a:gd name="connsiteY28" fmla="*/ 5179 h 10028"/>
                <a:gd name="connsiteX29" fmla="*/ 1135 w 10000"/>
                <a:gd name="connsiteY29" fmla="*/ 5327 h 10028"/>
                <a:gd name="connsiteX30" fmla="*/ 684 w 10000"/>
                <a:gd name="connsiteY30" fmla="*/ 5621 h 10028"/>
                <a:gd name="connsiteX31" fmla="*/ 609 w 10000"/>
                <a:gd name="connsiteY31" fmla="*/ 5986 h 10028"/>
                <a:gd name="connsiteX32" fmla="*/ 384 w 10000"/>
                <a:gd name="connsiteY32" fmla="*/ 6351 h 10028"/>
                <a:gd name="connsiteX33" fmla="*/ 234 w 10000"/>
                <a:gd name="connsiteY33" fmla="*/ 6935 h 10028"/>
                <a:gd name="connsiteX34" fmla="*/ 8 w 10000"/>
                <a:gd name="connsiteY34" fmla="*/ 7593 h 10028"/>
                <a:gd name="connsiteX35" fmla="*/ 384 w 10000"/>
                <a:gd name="connsiteY35" fmla="*/ 7664 h 10028"/>
                <a:gd name="connsiteX36" fmla="*/ 458 w 10000"/>
                <a:gd name="connsiteY36" fmla="*/ 8245 h 10028"/>
                <a:gd name="connsiteX37" fmla="*/ 684 w 10000"/>
                <a:gd name="connsiteY37" fmla="*/ 8831 h 10028"/>
                <a:gd name="connsiteX38" fmla="*/ 1059 w 10000"/>
                <a:gd name="connsiteY38" fmla="*/ 10000 h 10028"/>
                <a:gd name="connsiteX39" fmla="*/ 1817 w 10000"/>
                <a:gd name="connsiteY39" fmla="*/ 9069 h 10028"/>
                <a:gd name="connsiteX40" fmla="*/ 2566 w 10000"/>
                <a:gd name="connsiteY40" fmla="*/ 9433 h 10028"/>
                <a:gd name="connsiteX41" fmla="*/ 2605 w 10000"/>
                <a:gd name="connsiteY41" fmla="*/ 9461 h 10028"/>
                <a:gd name="connsiteX42" fmla="*/ 2721 w 10000"/>
                <a:gd name="connsiteY42" fmla="*/ 9592 h 10028"/>
                <a:gd name="connsiteX43" fmla="*/ 2979 w 10000"/>
                <a:gd name="connsiteY43" fmla="*/ 9527 h 10028"/>
                <a:gd name="connsiteX44" fmla="*/ 3757 w 10000"/>
                <a:gd name="connsiteY44" fmla="*/ 9508 h 10028"/>
                <a:gd name="connsiteX45" fmla="*/ 3863 w 10000"/>
                <a:gd name="connsiteY45" fmla="*/ 9778 h 10028"/>
                <a:gd name="connsiteX46" fmla="*/ 4219 w 10000"/>
                <a:gd name="connsiteY46" fmla="*/ 9620 h 10028"/>
                <a:gd name="connsiteX47" fmla="*/ 4373 w 10000"/>
                <a:gd name="connsiteY47" fmla="*/ 9293 h 10028"/>
                <a:gd name="connsiteX48" fmla="*/ 5064 w 10000"/>
                <a:gd name="connsiteY48" fmla="*/ 9311 h 10028"/>
                <a:gd name="connsiteX49" fmla="*/ 5457 w 10000"/>
                <a:gd name="connsiteY49" fmla="*/ 8984 h 10028"/>
                <a:gd name="connsiteX50" fmla="*/ 5884 w 10000"/>
                <a:gd name="connsiteY50" fmla="*/ 8740 h 10028"/>
                <a:gd name="connsiteX51" fmla="*/ 6040 w 10000"/>
                <a:gd name="connsiteY51" fmla="*/ 8368 h 10028"/>
                <a:gd name="connsiteX52" fmla="*/ 6382 w 10000"/>
                <a:gd name="connsiteY52" fmla="*/ 7982 h 10028"/>
                <a:gd name="connsiteX53" fmla="*/ 6428 w 10000"/>
                <a:gd name="connsiteY53" fmla="*/ 8181 h 10028"/>
                <a:gd name="connsiteX54" fmla="*/ 6444 w 10000"/>
                <a:gd name="connsiteY54" fmla="*/ 8428 h 10028"/>
                <a:gd name="connsiteX55" fmla="*/ 6766 w 10000"/>
                <a:gd name="connsiteY55" fmla="*/ 9268 h 10028"/>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817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50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702 w 10000"/>
                <a:gd name="connsiteY39" fmla="*/ 9069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87 w 10000"/>
                <a:gd name="connsiteY39" fmla="*/ 9088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97 w 10000"/>
                <a:gd name="connsiteY39" fmla="*/ 9125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1059 w 10000"/>
                <a:gd name="connsiteY38" fmla="*/ 10000 h 10000"/>
                <a:gd name="connsiteX39" fmla="*/ 1568 w 10000"/>
                <a:gd name="connsiteY39" fmla="*/ 9153 h 10000"/>
                <a:gd name="connsiteX40" fmla="*/ 2566 w 10000"/>
                <a:gd name="connsiteY40" fmla="*/ 9433 h 10000"/>
                <a:gd name="connsiteX41" fmla="*/ 2605 w 10000"/>
                <a:gd name="connsiteY41" fmla="*/ 9461 h 10000"/>
                <a:gd name="connsiteX42" fmla="*/ 2721 w 10000"/>
                <a:gd name="connsiteY42" fmla="*/ 9592 h 10000"/>
                <a:gd name="connsiteX43" fmla="*/ 2979 w 10000"/>
                <a:gd name="connsiteY43" fmla="*/ 9527 h 10000"/>
                <a:gd name="connsiteX44" fmla="*/ 3757 w 10000"/>
                <a:gd name="connsiteY44" fmla="*/ 9508 h 10000"/>
                <a:gd name="connsiteX45" fmla="*/ 3863 w 10000"/>
                <a:gd name="connsiteY45" fmla="*/ 9778 h 10000"/>
                <a:gd name="connsiteX46" fmla="*/ 4219 w 10000"/>
                <a:gd name="connsiteY46" fmla="*/ 9620 h 10000"/>
                <a:gd name="connsiteX47" fmla="*/ 4373 w 10000"/>
                <a:gd name="connsiteY47" fmla="*/ 9293 h 10000"/>
                <a:gd name="connsiteX48" fmla="*/ 5064 w 10000"/>
                <a:gd name="connsiteY48" fmla="*/ 9311 h 10000"/>
                <a:gd name="connsiteX49" fmla="*/ 5457 w 10000"/>
                <a:gd name="connsiteY49" fmla="*/ 8984 h 10000"/>
                <a:gd name="connsiteX50" fmla="*/ 5884 w 10000"/>
                <a:gd name="connsiteY50" fmla="*/ 8740 h 10000"/>
                <a:gd name="connsiteX51" fmla="*/ 6040 w 10000"/>
                <a:gd name="connsiteY51" fmla="*/ 8368 h 10000"/>
                <a:gd name="connsiteX52" fmla="*/ 6382 w 10000"/>
                <a:gd name="connsiteY52" fmla="*/ 7982 h 10000"/>
                <a:gd name="connsiteX53" fmla="*/ 6428 w 10000"/>
                <a:gd name="connsiteY53" fmla="*/ 8181 h 10000"/>
                <a:gd name="connsiteX54" fmla="*/ 6444 w 10000"/>
                <a:gd name="connsiteY54" fmla="*/ 8428 h 10000"/>
                <a:gd name="connsiteX55" fmla="*/ 6766 w 10000"/>
                <a:gd name="connsiteY55"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6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66 w 10000"/>
                <a:gd name="connsiteY41" fmla="*/ 9433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547 w 10000"/>
                <a:gd name="connsiteY41" fmla="*/ 9256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01 w 10000"/>
                <a:gd name="connsiteY41" fmla="*/ 9069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268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605 w 10000"/>
                <a:gd name="connsiteY42" fmla="*/ 9461 h 10000"/>
                <a:gd name="connsiteX43" fmla="*/ 2721 w 10000"/>
                <a:gd name="connsiteY43" fmla="*/ 9592 h 10000"/>
                <a:gd name="connsiteX44" fmla="*/ 2979 w 10000"/>
                <a:gd name="connsiteY44" fmla="*/ 9527 h 10000"/>
                <a:gd name="connsiteX45" fmla="*/ 3757 w 10000"/>
                <a:gd name="connsiteY45" fmla="*/ 9508 h 10000"/>
                <a:gd name="connsiteX46" fmla="*/ 3863 w 10000"/>
                <a:gd name="connsiteY46" fmla="*/ 9778 h 10000"/>
                <a:gd name="connsiteX47" fmla="*/ 4219 w 10000"/>
                <a:gd name="connsiteY47" fmla="*/ 9620 h 10000"/>
                <a:gd name="connsiteX48" fmla="*/ 4373 w 10000"/>
                <a:gd name="connsiteY48" fmla="*/ 9293 h 10000"/>
                <a:gd name="connsiteX49" fmla="*/ 5064 w 10000"/>
                <a:gd name="connsiteY49" fmla="*/ 9311 h 10000"/>
                <a:gd name="connsiteX50" fmla="*/ 5457 w 10000"/>
                <a:gd name="connsiteY50" fmla="*/ 8984 h 10000"/>
                <a:gd name="connsiteX51" fmla="*/ 5884 w 10000"/>
                <a:gd name="connsiteY51" fmla="*/ 8740 h 10000"/>
                <a:gd name="connsiteX52" fmla="*/ 6040 w 10000"/>
                <a:gd name="connsiteY52" fmla="*/ 8368 h 10000"/>
                <a:gd name="connsiteX53" fmla="*/ 6382 w 10000"/>
                <a:gd name="connsiteY53" fmla="*/ 7982 h 10000"/>
                <a:gd name="connsiteX54" fmla="*/ 6428 w 10000"/>
                <a:gd name="connsiteY54" fmla="*/ 8181 h 10000"/>
                <a:gd name="connsiteX55" fmla="*/ 6444 w 10000"/>
                <a:gd name="connsiteY55" fmla="*/ 8428 h 10000"/>
                <a:gd name="connsiteX56" fmla="*/ 6766 w 10000"/>
                <a:gd name="connsiteY56"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153 w 10000"/>
                <a:gd name="connsiteY41" fmla="*/ 8780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336 w 10000"/>
                <a:gd name="connsiteY42" fmla="*/ 8985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 name="connsiteX0" fmla="*/ 7446 w 10000"/>
                <a:gd name="connsiteY0" fmla="*/ 9488 h 10000"/>
                <a:gd name="connsiteX1" fmla="*/ 7446 w 10000"/>
                <a:gd name="connsiteY1" fmla="*/ 8978 h 10000"/>
                <a:gd name="connsiteX2" fmla="*/ 7821 w 10000"/>
                <a:gd name="connsiteY2" fmla="*/ 8978 h 10000"/>
                <a:gd name="connsiteX3" fmla="*/ 8047 w 10000"/>
                <a:gd name="connsiteY3" fmla="*/ 8029 h 10000"/>
                <a:gd name="connsiteX4" fmla="*/ 8648 w 10000"/>
                <a:gd name="connsiteY4" fmla="*/ 7444 h 10000"/>
                <a:gd name="connsiteX5" fmla="*/ 8873 w 10000"/>
                <a:gd name="connsiteY5" fmla="*/ 6351 h 10000"/>
                <a:gd name="connsiteX6" fmla="*/ 8722 w 10000"/>
                <a:gd name="connsiteY6" fmla="*/ 5768 h 10000"/>
                <a:gd name="connsiteX7" fmla="*/ 9098 w 10000"/>
                <a:gd name="connsiteY7" fmla="*/ 4525 h 10000"/>
                <a:gd name="connsiteX8" fmla="*/ 9399 w 10000"/>
                <a:gd name="connsiteY8" fmla="*/ 4160 h 10000"/>
                <a:gd name="connsiteX9" fmla="*/ 10000 w 10000"/>
                <a:gd name="connsiteY9" fmla="*/ 3576 h 10000"/>
                <a:gd name="connsiteX10" fmla="*/ 9774 w 10000"/>
                <a:gd name="connsiteY10" fmla="*/ 3502 h 10000"/>
                <a:gd name="connsiteX11" fmla="*/ 9399 w 10000"/>
                <a:gd name="connsiteY11" fmla="*/ 3140 h 10000"/>
                <a:gd name="connsiteX12" fmla="*/ 9173 w 10000"/>
                <a:gd name="connsiteY12" fmla="*/ 2044 h 10000"/>
                <a:gd name="connsiteX13" fmla="*/ 9173 w 10000"/>
                <a:gd name="connsiteY13" fmla="*/ 1460 h 10000"/>
                <a:gd name="connsiteX14" fmla="*/ 9098 w 10000"/>
                <a:gd name="connsiteY14" fmla="*/ 729 h 10000"/>
                <a:gd name="connsiteX15" fmla="*/ 8873 w 10000"/>
                <a:gd name="connsiteY15" fmla="*/ 511 h 10000"/>
                <a:gd name="connsiteX16" fmla="*/ 8497 w 10000"/>
                <a:gd name="connsiteY16" fmla="*/ 219 h 10000"/>
                <a:gd name="connsiteX17" fmla="*/ 8272 w 10000"/>
                <a:gd name="connsiteY17" fmla="*/ 0 h 10000"/>
                <a:gd name="connsiteX18" fmla="*/ 7821 w 10000"/>
                <a:gd name="connsiteY18" fmla="*/ 293 h 10000"/>
                <a:gd name="connsiteX19" fmla="*/ 7370 w 10000"/>
                <a:gd name="connsiteY19" fmla="*/ 729 h 10000"/>
                <a:gd name="connsiteX20" fmla="*/ 6769 w 10000"/>
                <a:gd name="connsiteY20" fmla="*/ 729 h 10000"/>
                <a:gd name="connsiteX21" fmla="*/ 5717 w 10000"/>
                <a:gd name="connsiteY21" fmla="*/ 729 h 10000"/>
                <a:gd name="connsiteX22" fmla="*/ 5717 w 10000"/>
                <a:gd name="connsiteY22" fmla="*/ 658 h 10000"/>
                <a:gd name="connsiteX23" fmla="*/ 5643 w 10000"/>
                <a:gd name="connsiteY23" fmla="*/ 729 h 10000"/>
                <a:gd name="connsiteX24" fmla="*/ 1961 w 10000"/>
                <a:gd name="connsiteY24" fmla="*/ 729 h 10000"/>
                <a:gd name="connsiteX25" fmla="*/ 1961 w 10000"/>
                <a:gd name="connsiteY25" fmla="*/ 2263 h 10000"/>
                <a:gd name="connsiteX26" fmla="*/ 1285 w 10000"/>
                <a:gd name="connsiteY26" fmla="*/ 2263 h 10000"/>
                <a:gd name="connsiteX27" fmla="*/ 1285 w 10000"/>
                <a:gd name="connsiteY27" fmla="*/ 2556 h 10000"/>
                <a:gd name="connsiteX28" fmla="*/ 1285 w 10000"/>
                <a:gd name="connsiteY28" fmla="*/ 5179 h 10000"/>
                <a:gd name="connsiteX29" fmla="*/ 1135 w 10000"/>
                <a:gd name="connsiteY29" fmla="*/ 5327 h 10000"/>
                <a:gd name="connsiteX30" fmla="*/ 684 w 10000"/>
                <a:gd name="connsiteY30" fmla="*/ 5621 h 10000"/>
                <a:gd name="connsiteX31" fmla="*/ 609 w 10000"/>
                <a:gd name="connsiteY31" fmla="*/ 5986 h 10000"/>
                <a:gd name="connsiteX32" fmla="*/ 384 w 10000"/>
                <a:gd name="connsiteY32" fmla="*/ 6351 h 10000"/>
                <a:gd name="connsiteX33" fmla="*/ 234 w 10000"/>
                <a:gd name="connsiteY33" fmla="*/ 6935 h 10000"/>
                <a:gd name="connsiteX34" fmla="*/ 8 w 10000"/>
                <a:gd name="connsiteY34" fmla="*/ 7593 h 10000"/>
                <a:gd name="connsiteX35" fmla="*/ 384 w 10000"/>
                <a:gd name="connsiteY35" fmla="*/ 7664 h 10000"/>
                <a:gd name="connsiteX36" fmla="*/ 458 w 10000"/>
                <a:gd name="connsiteY36" fmla="*/ 8245 h 10000"/>
                <a:gd name="connsiteX37" fmla="*/ 684 w 10000"/>
                <a:gd name="connsiteY37" fmla="*/ 8831 h 10000"/>
                <a:gd name="connsiteX38" fmla="*/ 982 w 10000"/>
                <a:gd name="connsiteY38" fmla="*/ 9237 h 10000"/>
                <a:gd name="connsiteX39" fmla="*/ 1059 w 10000"/>
                <a:gd name="connsiteY39" fmla="*/ 10000 h 10000"/>
                <a:gd name="connsiteX40" fmla="*/ 1578 w 10000"/>
                <a:gd name="connsiteY40" fmla="*/ 9153 h 10000"/>
                <a:gd name="connsiteX41" fmla="*/ 2076 w 10000"/>
                <a:gd name="connsiteY41" fmla="*/ 8799 h 10000"/>
                <a:gd name="connsiteX42" fmla="*/ 2250 w 10000"/>
                <a:gd name="connsiteY42" fmla="*/ 9060 h 10000"/>
                <a:gd name="connsiteX43" fmla="*/ 2605 w 10000"/>
                <a:gd name="connsiteY43" fmla="*/ 9461 h 10000"/>
                <a:gd name="connsiteX44" fmla="*/ 2721 w 10000"/>
                <a:gd name="connsiteY44" fmla="*/ 9592 h 10000"/>
                <a:gd name="connsiteX45" fmla="*/ 2979 w 10000"/>
                <a:gd name="connsiteY45" fmla="*/ 9527 h 10000"/>
                <a:gd name="connsiteX46" fmla="*/ 3757 w 10000"/>
                <a:gd name="connsiteY46" fmla="*/ 9508 h 10000"/>
                <a:gd name="connsiteX47" fmla="*/ 3863 w 10000"/>
                <a:gd name="connsiteY47" fmla="*/ 9778 h 10000"/>
                <a:gd name="connsiteX48" fmla="*/ 4219 w 10000"/>
                <a:gd name="connsiteY48" fmla="*/ 9620 h 10000"/>
                <a:gd name="connsiteX49" fmla="*/ 4373 w 10000"/>
                <a:gd name="connsiteY49" fmla="*/ 9293 h 10000"/>
                <a:gd name="connsiteX50" fmla="*/ 5064 w 10000"/>
                <a:gd name="connsiteY50" fmla="*/ 9311 h 10000"/>
                <a:gd name="connsiteX51" fmla="*/ 5457 w 10000"/>
                <a:gd name="connsiteY51" fmla="*/ 8984 h 10000"/>
                <a:gd name="connsiteX52" fmla="*/ 5884 w 10000"/>
                <a:gd name="connsiteY52" fmla="*/ 8740 h 10000"/>
                <a:gd name="connsiteX53" fmla="*/ 6040 w 10000"/>
                <a:gd name="connsiteY53" fmla="*/ 8368 h 10000"/>
                <a:gd name="connsiteX54" fmla="*/ 6382 w 10000"/>
                <a:gd name="connsiteY54" fmla="*/ 7982 h 10000"/>
                <a:gd name="connsiteX55" fmla="*/ 6428 w 10000"/>
                <a:gd name="connsiteY55" fmla="*/ 8181 h 10000"/>
                <a:gd name="connsiteX56" fmla="*/ 6444 w 10000"/>
                <a:gd name="connsiteY56" fmla="*/ 8428 h 10000"/>
                <a:gd name="connsiteX57" fmla="*/ 6766 w 10000"/>
                <a:gd name="connsiteY57" fmla="*/ 926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000" h="10000">
                  <a:moveTo>
                    <a:pt x="7446" y="9488"/>
                  </a:moveTo>
                  <a:cubicBezTo>
                    <a:pt x="7596" y="9168"/>
                    <a:pt x="7370" y="9271"/>
                    <a:pt x="7446" y="8978"/>
                  </a:cubicBezTo>
                  <a:cubicBezTo>
                    <a:pt x="7671" y="8613"/>
                    <a:pt x="7671" y="9051"/>
                    <a:pt x="7821" y="8978"/>
                  </a:cubicBezTo>
                  <a:cubicBezTo>
                    <a:pt x="7896" y="8831"/>
                    <a:pt x="7821" y="8245"/>
                    <a:pt x="8047" y="8029"/>
                  </a:cubicBezTo>
                  <a:cubicBezTo>
                    <a:pt x="8272" y="7956"/>
                    <a:pt x="8197" y="7444"/>
                    <a:pt x="8648" y="7444"/>
                  </a:cubicBezTo>
                  <a:cubicBezTo>
                    <a:pt x="8497" y="7153"/>
                    <a:pt x="8722" y="7006"/>
                    <a:pt x="8873" y="6351"/>
                  </a:cubicBezTo>
                  <a:cubicBezTo>
                    <a:pt x="8873" y="6131"/>
                    <a:pt x="8648" y="5912"/>
                    <a:pt x="8722" y="5768"/>
                  </a:cubicBezTo>
                  <a:cubicBezTo>
                    <a:pt x="8873" y="5547"/>
                    <a:pt x="9098" y="5179"/>
                    <a:pt x="9098" y="4525"/>
                  </a:cubicBezTo>
                  <a:cubicBezTo>
                    <a:pt x="8948" y="4086"/>
                    <a:pt x="9173" y="4599"/>
                    <a:pt x="9399" y="4160"/>
                  </a:cubicBezTo>
                  <a:cubicBezTo>
                    <a:pt x="9549" y="3942"/>
                    <a:pt x="9774" y="4306"/>
                    <a:pt x="10000" y="3576"/>
                  </a:cubicBezTo>
                  <a:cubicBezTo>
                    <a:pt x="10000" y="3502"/>
                    <a:pt x="9850" y="3357"/>
                    <a:pt x="9774" y="3502"/>
                  </a:cubicBezTo>
                  <a:cubicBezTo>
                    <a:pt x="9624" y="3502"/>
                    <a:pt x="9624" y="3140"/>
                    <a:pt x="9399" y="3140"/>
                  </a:cubicBezTo>
                  <a:cubicBezTo>
                    <a:pt x="9323" y="3285"/>
                    <a:pt x="9098" y="2117"/>
                    <a:pt x="9173" y="2044"/>
                  </a:cubicBezTo>
                  <a:cubicBezTo>
                    <a:pt x="9323" y="1678"/>
                    <a:pt x="8948" y="1460"/>
                    <a:pt x="9173" y="1460"/>
                  </a:cubicBezTo>
                  <a:cubicBezTo>
                    <a:pt x="9399" y="1533"/>
                    <a:pt x="9098" y="1311"/>
                    <a:pt x="9098" y="729"/>
                  </a:cubicBezTo>
                  <a:cubicBezTo>
                    <a:pt x="8948" y="658"/>
                    <a:pt x="8948" y="511"/>
                    <a:pt x="8873" y="511"/>
                  </a:cubicBezTo>
                  <a:cubicBezTo>
                    <a:pt x="8648" y="511"/>
                    <a:pt x="8722" y="219"/>
                    <a:pt x="8497" y="219"/>
                  </a:cubicBezTo>
                  <a:cubicBezTo>
                    <a:pt x="8422" y="219"/>
                    <a:pt x="8272" y="74"/>
                    <a:pt x="8272" y="0"/>
                  </a:cubicBezTo>
                  <a:cubicBezTo>
                    <a:pt x="8047" y="293"/>
                    <a:pt x="7896" y="0"/>
                    <a:pt x="7821" y="293"/>
                  </a:cubicBezTo>
                  <a:cubicBezTo>
                    <a:pt x="7671" y="658"/>
                    <a:pt x="7446" y="511"/>
                    <a:pt x="7370" y="729"/>
                  </a:cubicBezTo>
                  <a:cubicBezTo>
                    <a:pt x="7220" y="1021"/>
                    <a:pt x="6995" y="1094"/>
                    <a:pt x="6769" y="729"/>
                  </a:cubicBezTo>
                  <a:lnTo>
                    <a:pt x="5717" y="729"/>
                  </a:lnTo>
                  <a:lnTo>
                    <a:pt x="5717" y="658"/>
                  </a:lnTo>
                  <a:cubicBezTo>
                    <a:pt x="5692" y="681"/>
                    <a:pt x="5668" y="707"/>
                    <a:pt x="5643" y="729"/>
                  </a:cubicBezTo>
                  <a:lnTo>
                    <a:pt x="1961" y="729"/>
                  </a:lnTo>
                  <a:lnTo>
                    <a:pt x="1961" y="2263"/>
                  </a:lnTo>
                  <a:lnTo>
                    <a:pt x="1285" y="2263"/>
                  </a:lnTo>
                  <a:lnTo>
                    <a:pt x="1285" y="2556"/>
                  </a:lnTo>
                  <a:lnTo>
                    <a:pt x="1285" y="5179"/>
                  </a:lnTo>
                  <a:lnTo>
                    <a:pt x="1135" y="5327"/>
                  </a:lnTo>
                  <a:cubicBezTo>
                    <a:pt x="909" y="5327"/>
                    <a:pt x="684" y="5327"/>
                    <a:pt x="684" y="5621"/>
                  </a:cubicBezTo>
                  <a:cubicBezTo>
                    <a:pt x="684" y="5986"/>
                    <a:pt x="458" y="5768"/>
                    <a:pt x="609" y="5986"/>
                  </a:cubicBezTo>
                  <a:cubicBezTo>
                    <a:pt x="609" y="6351"/>
                    <a:pt x="234" y="5986"/>
                    <a:pt x="384" y="6351"/>
                  </a:cubicBezTo>
                  <a:cubicBezTo>
                    <a:pt x="609" y="6642"/>
                    <a:pt x="8" y="6568"/>
                    <a:pt x="234" y="6935"/>
                  </a:cubicBezTo>
                  <a:cubicBezTo>
                    <a:pt x="458" y="7225"/>
                    <a:pt x="-67" y="7225"/>
                    <a:pt x="8" y="7593"/>
                  </a:cubicBezTo>
                  <a:cubicBezTo>
                    <a:pt x="158" y="7664"/>
                    <a:pt x="384" y="7371"/>
                    <a:pt x="384" y="7664"/>
                  </a:cubicBezTo>
                  <a:cubicBezTo>
                    <a:pt x="384" y="8029"/>
                    <a:pt x="458" y="7956"/>
                    <a:pt x="458" y="8245"/>
                  </a:cubicBezTo>
                  <a:cubicBezTo>
                    <a:pt x="458" y="8613"/>
                    <a:pt x="835" y="8392"/>
                    <a:pt x="684" y="8831"/>
                  </a:cubicBezTo>
                  <a:cubicBezTo>
                    <a:pt x="765" y="8992"/>
                    <a:pt x="920" y="9042"/>
                    <a:pt x="982" y="9237"/>
                  </a:cubicBezTo>
                  <a:cubicBezTo>
                    <a:pt x="1044" y="9432"/>
                    <a:pt x="1186" y="9449"/>
                    <a:pt x="1059" y="10000"/>
                  </a:cubicBezTo>
                  <a:cubicBezTo>
                    <a:pt x="1163" y="9440"/>
                    <a:pt x="1836" y="9946"/>
                    <a:pt x="1578" y="9153"/>
                  </a:cubicBezTo>
                  <a:cubicBezTo>
                    <a:pt x="1379" y="8778"/>
                    <a:pt x="2034" y="8798"/>
                    <a:pt x="2076" y="8799"/>
                  </a:cubicBezTo>
                  <a:cubicBezTo>
                    <a:pt x="2250" y="8835"/>
                    <a:pt x="2175" y="8947"/>
                    <a:pt x="2250" y="9060"/>
                  </a:cubicBezTo>
                  <a:cubicBezTo>
                    <a:pt x="2287" y="9201"/>
                    <a:pt x="2570" y="9088"/>
                    <a:pt x="2605" y="9461"/>
                  </a:cubicBezTo>
                  <a:cubicBezTo>
                    <a:pt x="2688" y="9582"/>
                    <a:pt x="2654" y="9583"/>
                    <a:pt x="2721" y="9592"/>
                  </a:cubicBezTo>
                  <a:cubicBezTo>
                    <a:pt x="2788" y="9601"/>
                    <a:pt x="2834" y="9598"/>
                    <a:pt x="2979" y="9527"/>
                  </a:cubicBezTo>
                  <a:cubicBezTo>
                    <a:pt x="3195" y="9495"/>
                    <a:pt x="3447" y="9466"/>
                    <a:pt x="3757" y="9508"/>
                  </a:cubicBezTo>
                  <a:cubicBezTo>
                    <a:pt x="3870" y="9662"/>
                    <a:pt x="3740" y="9750"/>
                    <a:pt x="3863" y="9778"/>
                  </a:cubicBezTo>
                  <a:cubicBezTo>
                    <a:pt x="3938" y="9834"/>
                    <a:pt x="4239" y="9749"/>
                    <a:pt x="4219" y="9620"/>
                  </a:cubicBezTo>
                  <a:cubicBezTo>
                    <a:pt x="4362" y="9594"/>
                    <a:pt x="4191" y="9348"/>
                    <a:pt x="4373" y="9293"/>
                  </a:cubicBezTo>
                  <a:cubicBezTo>
                    <a:pt x="4851" y="9186"/>
                    <a:pt x="4698" y="9336"/>
                    <a:pt x="5064" y="9311"/>
                  </a:cubicBezTo>
                  <a:cubicBezTo>
                    <a:pt x="5266" y="9314"/>
                    <a:pt x="5218" y="8965"/>
                    <a:pt x="5457" y="8984"/>
                  </a:cubicBezTo>
                  <a:cubicBezTo>
                    <a:pt x="5797" y="9049"/>
                    <a:pt x="6015" y="9089"/>
                    <a:pt x="5884" y="8740"/>
                  </a:cubicBezTo>
                  <a:cubicBezTo>
                    <a:pt x="5964" y="8593"/>
                    <a:pt x="6043" y="8363"/>
                    <a:pt x="6040" y="8368"/>
                  </a:cubicBezTo>
                  <a:cubicBezTo>
                    <a:pt x="6032" y="8083"/>
                    <a:pt x="6101" y="8080"/>
                    <a:pt x="6382" y="7982"/>
                  </a:cubicBezTo>
                  <a:cubicBezTo>
                    <a:pt x="6464" y="8031"/>
                    <a:pt x="6373" y="8102"/>
                    <a:pt x="6428" y="8181"/>
                  </a:cubicBezTo>
                  <a:cubicBezTo>
                    <a:pt x="6437" y="8304"/>
                    <a:pt x="6435" y="8305"/>
                    <a:pt x="6444" y="8428"/>
                  </a:cubicBezTo>
                  <a:cubicBezTo>
                    <a:pt x="6530" y="9042"/>
                    <a:pt x="6771" y="9273"/>
                    <a:pt x="6766" y="9268"/>
                  </a:cubicBezTo>
                </a:path>
              </a:pathLst>
            </a:custGeom>
            <a:grpFill/>
            <a:ln w="3175" cmpd="sng">
              <a:solidFill>
                <a:schemeClr val="bg1"/>
              </a:solidFill>
              <a:round/>
              <a:headEnd/>
              <a:tailEnd/>
            </a:ln>
          </p:spPr>
          <p:txBody>
            <a:bodyPr/>
            <a:lstStyle/>
            <a:p>
              <a:endParaRPr lang="en-GB" sz="1539" dirty="0"/>
            </a:p>
          </p:txBody>
        </p:sp>
      </p:grpSp>
      <p:sp>
        <p:nvSpPr>
          <p:cNvPr id="2" name="Title 1"/>
          <p:cNvSpPr>
            <a:spLocks noGrp="1"/>
          </p:cNvSpPr>
          <p:nvPr>
            <p:ph type="title"/>
          </p:nvPr>
        </p:nvSpPr>
        <p:spPr>
          <a:xfrm>
            <a:off x="484910" y="711350"/>
            <a:ext cx="8174182" cy="806824"/>
          </a:xfrm>
        </p:spPr>
        <p:txBody>
          <a:bodyPr/>
          <a:lstStyle/>
          <a:p>
            <a:r>
              <a:rPr lang="en-GB" dirty="0" smtClean="0">
                <a:solidFill>
                  <a:schemeClr val="tx2"/>
                </a:solidFill>
              </a:rPr>
              <a:t>Key considerations for effective surveillance</a:t>
            </a:r>
            <a:br>
              <a:rPr lang="en-GB" dirty="0" smtClean="0">
                <a:solidFill>
                  <a:schemeClr val="tx2"/>
                </a:solidFill>
              </a:rPr>
            </a:br>
            <a:endParaRPr lang="en-GB" dirty="0">
              <a:solidFill>
                <a:schemeClr val="tx2"/>
              </a:solidFill>
            </a:endParaRPr>
          </a:p>
        </p:txBody>
      </p:sp>
      <p:sp>
        <p:nvSpPr>
          <p:cNvPr id="3" name="Content Placeholder 2"/>
          <p:cNvSpPr>
            <a:spLocks noGrp="1"/>
          </p:cNvSpPr>
          <p:nvPr>
            <p:ph sz="quarter" idx="4294967295"/>
          </p:nvPr>
        </p:nvSpPr>
        <p:spPr>
          <a:xfrm>
            <a:off x="533401" y="1466760"/>
            <a:ext cx="8077200" cy="4548516"/>
          </a:xfrm>
          <a:prstGeom prst="rect">
            <a:avLst/>
          </a:prstGeom>
        </p:spPr>
        <p:txBody>
          <a:bodyPr numCol="1"/>
          <a:lstStyle/>
          <a:p>
            <a:r>
              <a:rPr lang="en-GB" sz="1368" dirty="0" smtClean="0"/>
              <a:t>The following are some of the key considerations for the implementation of an effective transaction surveillance strategy</a:t>
            </a:r>
            <a:r>
              <a:rPr lang="en-GB" b="1" dirty="0" smtClean="0"/>
              <a:t/>
            </a:r>
            <a:br>
              <a:rPr lang="en-GB" b="1" dirty="0" smtClean="0"/>
            </a:br>
            <a:endParaRPr lang="en-GB" b="1" dirty="0"/>
          </a:p>
        </p:txBody>
      </p:sp>
      <p:sp>
        <p:nvSpPr>
          <p:cNvPr id="9" name="Text Placeholder 7"/>
          <p:cNvSpPr txBox="1">
            <a:spLocks/>
          </p:cNvSpPr>
          <p:nvPr/>
        </p:nvSpPr>
        <p:spPr>
          <a:xfrm>
            <a:off x="484910" y="2112357"/>
            <a:ext cx="400695" cy="222081"/>
          </a:xfrm>
          <a:prstGeom prst="rect">
            <a:avLst/>
          </a:prstGeom>
          <a:solidFill>
            <a:schemeClr val="tx2"/>
          </a:solidFill>
          <a:ln w="12700">
            <a:solidFill>
              <a:schemeClr val="tx2"/>
            </a:solidFill>
          </a:ln>
          <a:effectLst/>
        </p:spPr>
        <p:txBody>
          <a:bodyPr lIns="66601" tIns="33300" rIns="66601" bIns="33300"/>
          <a:lstStyle/>
          <a:p>
            <a:pPr indent="-199805" defTabSz="666014">
              <a:spcAft>
                <a:spcPts val="656"/>
              </a:spcAft>
              <a:buClr>
                <a:srgbClr val="000000"/>
              </a:buClr>
              <a:defRPr/>
            </a:pPr>
            <a:r>
              <a:rPr lang="en-GB" sz="1026" b="1" i="1" dirty="0">
                <a:solidFill>
                  <a:srgbClr val="FFFFFF"/>
                </a:solidFill>
                <a:latin typeface="Georgia"/>
              </a:rPr>
              <a:t>1</a:t>
            </a:r>
          </a:p>
        </p:txBody>
      </p:sp>
      <p:sp>
        <p:nvSpPr>
          <p:cNvPr id="10" name="Text Placeholder 8"/>
          <p:cNvSpPr txBox="1">
            <a:spLocks/>
          </p:cNvSpPr>
          <p:nvPr/>
        </p:nvSpPr>
        <p:spPr>
          <a:xfrm>
            <a:off x="3369918" y="2112357"/>
            <a:ext cx="526752" cy="222081"/>
          </a:xfrm>
          <a:prstGeom prst="rect">
            <a:avLst/>
          </a:prstGeom>
          <a:solidFill>
            <a:schemeClr val="accent2"/>
          </a:solidFill>
          <a:ln w="12700">
            <a:solidFill>
              <a:schemeClr val="accent2"/>
            </a:solidFill>
          </a:ln>
        </p:spPr>
        <p:txBody>
          <a:bodyPr lIns="66601" tIns="33300" rIns="66601" bIns="33300"/>
          <a:lstStyle/>
          <a:p>
            <a:pPr indent="-199805" defTabSz="665937">
              <a:spcAft>
                <a:spcPts val="656"/>
              </a:spcAft>
              <a:buClr>
                <a:srgbClr val="000000"/>
              </a:buClr>
              <a:defRPr/>
            </a:pPr>
            <a:r>
              <a:rPr lang="en-GB" sz="1026" b="1" i="1" dirty="0">
                <a:solidFill>
                  <a:srgbClr val="FFFFFF"/>
                </a:solidFill>
                <a:latin typeface="Georgia"/>
              </a:rPr>
              <a:t>2</a:t>
            </a:r>
          </a:p>
        </p:txBody>
      </p:sp>
      <p:sp>
        <p:nvSpPr>
          <p:cNvPr id="11" name="Text Placeholder 9"/>
          <p:cNvSpPr txBox="1">
            <a:spLocks/>
          </p:cNvSpPr>
          <p:nvPr/>
        </p:nvSpPr>
        <p:spPr>
          <a:xfrm>
            <a:off x="6254923" y="2112357"/>
            <a:ext cx="575544" cy="222081"/>
          </a:xfrm>
          <a:prstGeom prst="rect">
            <a:avLst/>
          </a:prstGeom>
          <a:solidFill>
            <a:schemeClr val="tx2"/>
          </a:solidFill>
          <a:ln w="12700">
            <a:solidFill>
              <a:schemeClr val="accent1"/>
            </a:solidFill>
          </a:ln>
        </p:spPr>
        <p:txBody>
          <a:bodyPr lIns="66601" tIns="33300" rIns="66601" bIns="33300"/>
          <a:lstStyle/>
          <a:p>
            <a:pPr indent="-199805" defTabSz="665937">
              <a:spcAft>
                <a:spcPts val="656"/>
              </a:spcAft>
              <a:buClr>
                <a:srgbClr val="000000"/>
              </a:buClr>
              <a:defRPr/>
            </a:pPr>
            <a:r>
              <a:rPr lang="en-GB" sz="1026" b="1" i="1" dirty="0">
                <a:solidFill>
                  <a:srgbClr val="FFFFFF"/>
                </a:solidFill>
                <a:latin typeface="Georgia"/>
              </a:rPr>
              <a:t>3</a:t>
            </a:r>
          </a:p>
        </p:txBody>
      </p:sp>
      <p:sp>
        <p:nvSpPr>
          <p:cNvPr id="12" name="Text Placeholder 10"/>
          <p:cNvSpPr txBox="1">
            <a:spLocks/>
          </p:cNvSpPr>
          <p:nvPr/>
        </p:nvSpPr>
        <p:spPr>
          <a:xfrm>
            <a:off x="484910" y="4243224"/>
            <a:ext cx="517261" cy="222081"/>
          </a:xfrm>
          <a:prstGeom prst="rect">
            <a:avLst/>
          </a:prstGeom>
          <a:solidFill>
            <a:schemeClr val="accent2"/>
          </a:solidFill>
          <a:ln w="12700">
            <a:solidFill>
              <a:schemeClr val="accent2"/>
            </a:solidFill>
          </a:ln>
        </p:spPr>
        <p:txBody>
          <a:bodyPr lIns="66601" tIns="33300" rIns="66601" bIns="33300"/>
          <a:lstStyle/>
          <a:p>
            <a:pPr indent="-199805" defTabSz="665937">
              <a:spcAft>
                <a:spcPts val="656"/>
              </a:spcAft>
              <a:buClr>
                <a:srgbClr val="000000"/>
              </a:buClr>
              <a:defRPr/>
            </a:pPr>
            <a:r>
              <a:rPr lang="en-GB" sz="1026" b="1" i="1" dirty="0">
                <a:solidFill>
                  <a:srgbClr val="FFFFFF"/>
                </a:solidFill>
                <a:latin typeface="Georgia"/>
              </a:rPr>
              <a:t>4</a:t>
            </a:r>
          </a:p>
        </p:txBody>
      </p:sp>
      <p:sp>
        <p:nvSpPr>
          <p:cNvPr id="13" name="Text Placeholder 11"/>
          <p:cNvSpPr txBox="1">
            <a:spLocks/>
          </p:cNvSpPr>
          <p:nvPr/>
        </p:nvSpPr>
        <p:spPr>
          <a:xfrm>
            <a:off x="3369918" y="4243224"/>
            <a:ext cx="445070" cy="222081"/>
          </a:xfrm>
          <a:prstGeom prst="rect">
            <a:avLst/>
          </a:prstGeom>
          <a:solidFill>
            <a:schemeClr val="tx2"/>
          </a:solidFill>
          <a:ln w="12700">
            <a:solidFill>
              <a:schemeClr val="accent1"/>
            </a:solidFill>
          </a:ln>
        </p:spPr>
        <p:txBody>
          <a:bodyPr lIns="66601" tIns="33300" rIns="66601" bIns="33300"/>
          <a:lstStyle/>
          <a:p>
            <a:pPr indent="-199805" defTabSz="665937">
              <a:spcAft>
                <a:spcPts val="656"/>
              </a:spcAft>
              <a:buClr>
                <a:srgbClr val="000000"/>
              </a:buClr>
              <a:defRPr/>
            </a:pPr>
            <a:r>
              <a:rPr lang="en-GB" sz="1026" b="1" i="1" dirty="0">
                <a:solidFill>
                  <a:srgbClr val="FFFFFF"/>
                </a:solidFill>
                <a:latin typeface="Georgia"/>
              </a:rPr>
              <a:t>5</a:t>
            </a:r>
          </a:p>
        </p:txBody>
      </p:sp>
      <p:sp>
        <p:nvSpPr>
          <p:cNvPr id="14" name="Text Placeholder 12"/>
          <p:cNvSpPr txBox="1">
            <a:spLocks/>
          </p:cNvSpPr>
          <p:nvPr/>
        </p:nvSpPr>
        <p:spPr>
          <a:xfrm>
            <a:off x="6254923" y="4243224"/>
            <a:ext cx="575544" cy="222081"/>
          </a:xfrm>
          <a:prstGeom prst="rect">
            <a:avLst/>
          </a:prstGeom>
          <a:solidFill>
            <a:schemeClr val="accent2"/>
          </a:solidFill>
          <a:ln w="12700">
            <a:solidFill>
              <a:schemeClr val="accent2"/>
            </a:solidFill>
          </a:ln>
        </p:spPr>
        <p:txBody>
          <a:bodyPr lIns="66601" tIns="33300" rIns="66601" bIns="33300"/>
          <a:lstStyle/>
          <a:p>
            <a:pPr indent="-199805" defTabSz="665937">
              <a:spcAft>
                <a:spcPts val="656"/>
              </a:spcAft>
              <a:buClr>
                <a:srgbClr val="000000"/>
              </a:buClr>
              <a:defRPr/>
            </a:pPr>
            <a:r>
              <a:rPr lang="en-GB" sz="1026" b="1" i="1" dirty="0">
                <a:solidFill>
                  <a:srgbClr val="FFFFFF"/>
                </a:solidFill>
                <a:latin typeface="Georgia"/>
              </a:rPr>
              <a:t>6</a:t>
            </a:r>
          </a:p>
        </p:txBody>
      </p:sp>
      <p:sp>
        <p:nvSpPr>
          <p:cNvPr id="15" name="Text Placeholder 13"/>
          <p:cNvSpPr txBox="1">
            <a:spLocks/>
          </p:cNvSpPr>
          <p:nvPr/>
        </p:nvSpPr>
        <p:spPr>
          <a:xfrm>
            <a:off x="885605" y="2112357"/>
            <a:ext cx="2003476" cy="222081"/>
          </a:xfrm>
          <a:prstGeom prst="rect">
            <a:avLst/>
          </a:prstGeom>
          <a:solidFill>
            <a:schemeClr val="tx2"/>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66601" tIns="33300" rIns="66601" bIns="33300" anchor="ctr"/>
          <a:lstStyle/>
          <a:p>
            <a:pPr indent="-199805" defTabSz="666014">
              <a:spcAft>
                <a:spcPts val="656"/>
              </a:spcAft>
              <a:buClr>
                <a:srgbClr val="000000"/>
              </a:buClr>
              <a:defRPr/>
            </a:pPr>
            <a:r>
              <a:rPr lang="en-GB" sz="855" b="1" i="1" dirty="0">
                <a:solidFill>
                  <a:srgbClr val="FFFFFF"/>
                </a:solidFill>
                <a:latin typeface="Georgia"/>
              </a:rPr>
              <a:t>Typology review</a:t>
            </a:r>
          </a:p>
        </p:txBody>
      </p:sp>
      <p:sp>
        <p:nvSpPr>
          <p:cNvPr id="16" name="Text Placeholder 14"/>
          <p:cNvSpPr txBox="1">
            <a:spLocks/>
          </p:cNvSpPr>
          <p:nvPr/>
        </p:nvSpPr>
        <p:spPr>
          <a:xfrm>
            <a:off x="3770611" y="2112357"/>
            <a:ext cx="2003476" cy="222081"/>
          </a:xfrm>
          <a:prstGeom prst="rect">
            <a:avLst/>
          </a:prstGeom>
          <a:solidFill>
            <a:schemeClr val="accent2"/>
          </a:solidFill>
          <a:ln w="12700">
            <a:solidFill>
              <a:schemeClr val="accent2"/>
            </a:solidFill>
          </a:ln>
        </p:spPr>
        <p:txBody>
          <a:bodyPr lIns="66601" tIns="33300" rIns="66601" bIns="33300" anchor="ctr"/>
          <a:lstStyle/>
          <a:p>
            <a:pPr indent="-199805" defTabSz="666014">
              <a:spcAft>
                <a:spcPts val="656"/>
              </a:spcAft>
              <a:buClr>
                <a:srgbClr val="000000"/>
              </a:buClr>
              <a:defRPr/>
            </a:pPr>
            <a:r>
              <a:rPr lang="en-GB" sz="855" b="1" i="1" dirty="0">
                <a:solidFill>
                  <a:srgbClr val="FFFFFF"/>
                </a:solidFill>
                <a:latin typeface="Georgia"/>
              </a:rPr>
              <a:t>Data quality </a:t>
            </a:r>
          </a:p>
        </p:txBody>
      </p:sp>
      <p:sp>
        <p:nvSpPr>
          <p:cNvPr id="17" name="Text Placeholder 15"/>
          <p:cNvSpPr txBox="1">
            <a:spLocks/>
          </p:cNvSpPr>
          <p:nvPr/>
        </p:nvSpPr>
        <p:spPr>
          <a:xfrm>
            <a:off x="6655617" y="2112357"/>
            <a:ext cx="2003476" cy="222081"/>
          </a:xfrm>
          <a:prstGeom prst="rect">
            <a:avLst/>
          </a:prstGeom>
          <a:solidFill>
            <a:schemeClr val="tx2"/>
          </a:solidFill>
          <a:ln w="12700">
            <a:solidFill>
              <a:schemeClr val="accent1"/>
            </a:solidFill>
          </a:ln>
        </p:spPr>
        <p:txBody>
          <a:bodyPr lIns="66601" tIns="33300" rIns="66601" bIns="33300" anchor="ctr"/>
          <a:lstStyle/>
          <a:p>
            <a:pPr indent="-199805" defTabSz="666014">
              <a:spcAft>
                <a:spcPts val="656"/>
              </a:spcAft>
              <a:buClr>
                <a:srgbClr val="000000"/>
              </a:buClr>
              <a:defRPr/>
            </a:pPr>
            <a:r>
              <a:rPr lang="en-GB" sz="855" b="1" i="1" dirty="0">
                <a:solidFill>
                  <a:srgbClr val="FFFFFF"/>
                </a:solidFill>
                <a:latin typeface="Georgia"/>
              </a:rPr>
              <a:t>Analytics: Segmentation</a:t>
            </a:r>
          </a:p>
        </p:txBody>
      </p:sp>
      <p:sp>
        <p:nvSpPr>
          <p:cNvPr id="18" name="Text Placeholder 16"/>
          <p:cNvSpPr txBox="1">
            <a:spLocks/>
          </p:cNvSpPr>
          <p:nvPr/>
        </p:nvSpPr>
        <p:spPr>
          <a:xfrm>
            <a:off x="885605" y="4243224"/>
            <a:ext cx="2003476" cy="222081"/>
          </a:xfrm>
          <a:prstGeom prst="rect">
            <a:avLst/>
          </a:prstGeom>
          <a:solidFill>
            <a:schemeClr val="accent2"/>
          </a:solidFill>
          <a:ln w="12700">
            <a:solidFill>
              <a:schemeClr val="accent2"/>
            </a:solidFill>
          </a:ln>
        </p:spPr>
        <p:txBody>
          <a:bodyPr lIns="66601" tIns="33300" rIns="66601" bIns="33300" anchor="ctr"/>
          <a:lstStyle/>
          <a:p>
            <a:pPr indent="-199805" defTabSz="666014">
              <a:spcAft>
                <a:spcPts val="656"/>
              </a:spcAft>
              <a:buClr>
                <a:srgbClr val="000000"/>
              </a:buClr>
              <a:defRPr/>
            </a:pPr>
            <a:r>
              <a:rPr lang="en-GB" sz="855" b="1" i="1" dirty="0">
                <a:solidFill>
                  <a:srgbClr val="FFFFFF"/>
                </a:solidFill>
                <a:latin typeface="Georgia"/>
              </a:rPr>
              <a:t>Analytics: Tuning thresholds</a:t>
            </a:r>
          </a:p>
        </p:txBody>
      </p:sp>
      <p:sp>
        <p:nvSpPr>
          <p:cNvPr id="19" name="Text Placeholder 17"/>
          <p:cNvSpPr txBox="1">
            <a:spLocks/>
          </p:cNvSpPr>
          <p:nvPr/>
        </p:nvSpPr>
        <p:spPr>
          <a:xfrm>
            <a:off x="3770611" y="4243224"/>
            <a:ext cx="2003476" cy="222081"/>
          </a:xfrm>
          <a:prstGeom prst="rect">
            <a:avLst/>
          </a:prstGeom>
          <a:solidFill>
            <a:schemeClr val="tx2"/>
          </a:solidFill>
          <a:ln w="12700">
            <a:solidFill>
              <a:schemeClr val="accent1"/>
            </a:solidFill>
          </a:ln>
        </p:spPr>
        <p:txBody>
          <a:bodyPr lIns="66601" tIns="33300" rIns="66601" bIns="33300" anchor="ctr"/>
          <a:lstStyle/>
          <a:p>
            <a:pPr indent="-199805" defTabSz="665937">
              <a:spcAft>
                <a:spcPts val="656"/>
              </a:spcAft>
              <a:buClr>
                <a:srgbClr val="000000"/>
              </a:buClr>
            </a:pPr>
            <a:r>
              <a:rPr lang="en-GB" sz="855" b="1" i="1" dirty="0">
                <a:solidFill>
                  <a:srgbClr val="FFFFFF"/>
                </a:solidFill>
                <a:latin typeface="Georgia"/>
              </a:rPr>
              <a:t>Operations: Case Management</a:t>
            </a:r>
          </a:p>
        </p:txBody>
      </p:sp>
      <p:sp>
        <p:nvSpPr>
          <p:cNvPr id="20" name="Text Placeholder 18"/>
          <p:cNvSpPr txBox="1">
            <a:spLocks/>
          </p:cNvSpPr>
          <p:nvPr/>
        </p:nvSpPr>
        <p:spPr>
          <a:xfrm>
            <a:off x="6655617" y="4243224"/>
            <a:ext cx="2003476" cy="222081"/>
          </a:xfrm>
          <a:prstGeom prst="rect">
            <a:avLst/>
          </a:prstGeom>
          <a:solidFill>
            <a:schemeClr val="accent2"/>
          </a:solidFill>
          <a:ln w="12700">
            <a:solidFill>
              <a:schemeClr val="accent2"/>
            </a:solidFill>
          </a:ln>
        </p:spPr>
        <p:txBody>
          <a:bodyPr lIns="66601" tIns="33300" rIns="66601" bIns="33300" anchor="ctr"/>
          <a:lstStyle/>
          <a:p>
            <a:pPr indent="-199805" defTabSz="665937">
              <a:spcAft>
                <a:spcPts val="656"/>
              </a:spcAft>
              <a:buClr>
                <a:srgbClr val="000000"/>
              </a:buClr>
            </a:pPr>
            <a:r>
              <a:rPr lang="en-GB" sz="855" b="1" i="1" dirty="0">
                <a:solidFill>
                  <a:srgbClr val="FFFFFF"/>
                </a:solidFill>
                <a:latin typeface="Georgia"/>
              </a:rPr>
              <a:t>Operations: TOM &amp; MI</a:t>
            </a:r>
          </a:p>
        </p:txBody>
      </p:sp>
      <p:sp>
        <p:nvSpPr>
          <p:cNvPr id="21" name="Rectangle 20"/>
          <p:cNvSpPr/>
          <p:nvPr/>
        </p:nvSpPr>
        <p:spPr bwMode="ltGray">
          <a:xfrm>
            <a:off x="484911" y="2334438"/>
            <a:ext cx="2404171" cy="1038051"/>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Documenting financial institution’s risks (red flags) and mapping to detection scenarios and determining customisations to cover known risk areas. </a:t>
            </a:r>
          </a:p>
          <a:p>
            <a:pPr defTabSz="665937"/>
            <a:endParaRPr lang="en-GB" sz="855" dirty="0">
              <a:solidFill>
                <a:schemeClr val="tx1"/>
              </a:solidFill>
              <a:latin typeface="Georgia"/>
            </a:endParaRPr>
          </a:p>
        </p:txBody>
      </p:sp>
      <p:sp>
        <p:nvSpPr>
          <p:cNvPr id="22" name="Rectangle 21"/>
          <p:cNvSpPr/>
          <p:nvPr/>
        </p:nvSpPr>
        <p:spPr bwMode="ltGray">
          <a:xfrm>
            <a:off x="3369917" y="2334438"/>
            <a:ext cx="2404171" cy="1038051"/>
          </a:xfrm>
          <a:prstGeom prst="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defTabSz="665937"/>
            <a:r>
              <a:rPr lang="en-GB" sz="801" dirty="0">
                <a:solidFill>
                  <a:srgbClr val="FFFFFF">
                    <a:lumMod val="85000"/>
                  </a:srgbClr>
                </a:solidFill>
                <a:latin typeface="Georgia"/>
              </a:rPr>
              <a:t>As regulators review the various components of a compliance program, it is extremely important to ensure that a consistent, transparent and repeatable process is followed across various initiatives within a organization.</a:t>
            </a:r>
          </a:p>
        </p:txBody>
      </p:sp>
      <p:sp>
        <p:nvSpPr>
          <p:cNvPr id="23" name="Rectangle 22"/>
          <p:cNvSpPr/>
          <p:nvPr/>
        </p:nvSpPr>
        <p:spPr bwMode="ltGray">
          <a:xfrm>
            <a:off x="6254922" y="2334438"/>
            <a:ext cx="2404171" cy="1038051"/>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Developing segmentation models for KYC and KYCC (3</a:t>
            </a:r>
            <a:r>
              <a:rPr lang="en-GB" sz="855" baseline="30000" dirty="0">
                <a:solidFill>
                  <a:schemeClr val="tx1"/>
                </a:solidFill>
                <a:latin typeface="Georgia"/>
              </a:rPr>
              <a:t>rd</a:t>
            </a:r>
            <a:r>
              <a:rPr lang="en-GB" sz="855" dirty="0">
                <a:solidFill>
                  <a:schemeClr val="tx1"/>
                </a:solidFill>
                <a:latin typeface="Georgia"/>
              </a:rPr>
              <a:t> party) customers for an effective surveillance system.</a:t>
            </a:r>
          </a:p>
          <a:p>
            <a:pPr defTabSz="665937"/>
            <a:endParaRPr lang="en-GB" sz="855" dirty="0">
              <a:solidFill>
                <a:schemeClr val="tx1"/>
              </a:solidFill>
              <a:latin typeface="Georgia"/>
            </a:endParaRPr>
          </a:p>
        </p:txBody>
      </p:sp>
      <p:sp>
        <p:nvSpPr>
          <p:cNvPr id="24" name="Rectangle 23"/>
          <p:cNvSpPr/>
          <p:nvPr/>
        </p:nvSpPr>
        <p:spPr bwMode="ltGray">
          <a:xfrm>
            <a:off x="484911" y="4465307"/>
            <a:ext cx="2404171" cy="1017452"/>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Developing and implementing an effective threshold setting methodology and implementing with appropriate analytics tools and data.</a:t>
            </a:r>
          </a:p>
          <a:p>
            <a:pPr defTabSz="665937"/>
            <a:endParaRPr lang="en-GB" sz="855" dirty="0">
              <a:solidFill>
                <a:schemeClr val="tx1"/>
              </a:solidFill>
              <a:latin typeface="Georgia"/>
            </a:endParaRPr>
          </a:p>
        </p:txBody>
      </p:sp>
      <p:sp>
        <p:nvSpPr>
          <p:cNvPr id="25" name="Rectangle 24"/>
          <p:cNvSpPr/>
          <p:nvPr/>
        </p:nvSpPr>
        <p:spPr bwMode="ltGray">
          <a:xfrm>
            <a:off x="3369917" y="4465307"/>
            <a:ext cx="2404171" cy="1017452"/>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Implementing an effective case management solution in conjunction with surveillance is critical for an effective surveillance strategy, especially incorporating the feedback loop from the operational investigations.</a:t>
            </a:r>
          </a:p>
          <a:p>
            <a:pPr defTabSz="665937"/>
            <a:endParaRPr lang="en-GB" sz="855" dirty="0">
              <a:solidFill>
                <a:schemeClr val="tx1"/>
              </a:solidFill>
              <a:latin typeface="Georgia"/>
            </a:endParaRPr>
          </a:p>
        </p:txBody>
      </p:sp>
      <p:sp>
        <p:nvSpPr>
          <p:cNvPr id="26" name="Rectangle 25"/>
          <p:cNvSpPr/>
          <p:nvPr/>
        </p:nvSpPr>
        <p:spPr bwMode="ltGray">
          <a:xfrm>
            <a:off x="6254922" y="4465307"/>
            <a:ext cx="2404171" cy="1017452"/>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Defining roles and responsibilities and the interactions between various operational groups for efficient management of the AML ecosystem. Identifying ownership for the end-to-end system is critical for governance.</a:t>
            </a:r>
          </a:p>
        </p:txBody>
      </p:sp>
      <p:sp>
        <p:nvSpPr>
          <p:cNvPr id="27" name="Rectangle 26"/>
          <p:cNvSpPr/>
          <p:nvPr/>
        </p:nvSpPr>
        <p:spPr bwMode="ltGray">
          <a:xfrm>
            <a:off x="2913122" y="2698375"/>
            <a:ext cx="432751" cy="111041"/>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chemeClr val="tx1"/>
              </a:solidFill>
              <a:latin typeface="Georgia"/>
            </a:endParaRPr>
          </a:p>
        </p:txBody>
      </p:sp>
      <p:sp>
        <p:nvSpPr>
          <p:cNvPr id="28" name="Rectangle 27"/>
          <p:cNvSpPr/>
          <p:nvPr/>
        </p:nvSpPr>
        <p:spPr bwMode="ltGray">
          <a:xfrm>
            <a:off x="2915907" y="4898825"/>
            <a:ext cx="432751" cy="111041"/>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rgbClr val="FFFFFF"/>
              </a:solidFill>
              <a:latin typeface="Georgia"/>
            </a:endParaRPr>
          </a:p>
        </p:txBody>
      </p:sp>
      <p:sp>
        <p:nvSpPr>
          <p:cNvPr id="29" name="Rectangle 28"/>
          <p:cNvSpPr/>
          <p:nvPr/>
        </p:nvSpPr>
        <p:spPr bwMode="ltGray">
          <a:xfrm>
            <a:off x="5794922" y="2714580"/>
            <a:ext cx="432751" cy="111041"/>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rgbClr val="FFFFFF"/>
              </a:solidFill>
              <a:latin typeface="Georgia"/>
            </a:endParaRPr>
          </a:p>
        </p:txBody>
      </p:sp>
      <p:sp>
        <p:nvSpPr>
          <p:cNvPr id="30" name="Rectangle 29"/>
          <p:cNvSpPr/>
          <p:nvPr/>
        </p:nvSpPr>
        <p:spPr bwMode="ltGray">
          <a:xfrm>
            <a:off x="5794922" y="4898825"/>
            <a:ext cx="432751" cy="111041"/>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rgbClr val="FFFFFF"/>
              </a:solidFill>
              <a:latin typeface="Georgia"/>
            </a:endParaRPr>
          </a:p>
        </p:txBody>
      </p:sp>
      <p:sp>
        <p:nvSpPr>
          <p:cNvPr id="31" name="Rectangle 30"/>
          <p:cNvSpPr/>
          <p:nvPr/>
        </p:nvSpPr>
        <p:spPr bwMode="ltGray">
          <a:xfrm rot="16200000">
            <a:off x="1670239" y="3708578"/>
            <a:ext cx="299809" cy="160278"/>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rgbClr val="FFFFFF"/>
              </a:solidFill>
              <a:latin typeface="Georgia"/>
            </a:endParaRPr>
          </a:p>
        </p:txBody>
      </p:sp>
      <p:sp>
        <p:nvSpPr>
          <p:cNvPr id="32" name="Rectangle 31"/>
          <p:cNvSpPr/>
          <p:nvPr/>
        </p:nvSpPr>
        <p:spPr bwMode="ltGray">
          <a:xfrm rot="16200000">
            <a:off x="7508849" y="3753849"/>
            <a:ext cx="299809" cy="160278"/>
          </a:xfrm>
          <a:prstGeom prst="rect">
            <a:avLst/>
          </a:prstGeom>
          <a:solidFill>
            <a:srgbClr val="968C6D"/>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66601" tIns="33300" rIns="66601" bIns="33300" rtlCol="0" anchor="ctr"/>
          <a:lstStyle/>
          <a:p>
            <a:pPr algn="ctr" defTabSz="665937"/>
            <a:endParaRPr lang="en-GB" sz="1312" dirty="0">
              <a:solidFill>
                <a:srgbClr val="FFFFFF"/>
              </a:solidFill>
              <a:latin typeface="Georgia"/>
            </a:endParaRPr>
          </a:p>
        </p:txBody>
      </p:sp>
      <p:sp>
        <p:nvSpPr>
          <p:cNvPr id="33" name="Rectangle 32"/>
          <p:cNvSpPr/>
          <p:nvPr/>
        </p:nvSpPr>
        <p:spPr bwMode="ltGray">
          <a:xfrm>
            <a:off x="3369917" y="2334438"/>
            <a:ext cx="2404171" cy="1038051"/>
          </a:xfrm>
          <a:prstGeom prst="rect">
            <a:avLst/>
          </a:prstGeom>
          <a:solidFill>
            <a:srgbClr val="EAE8E2"/>
          </a:solidFill>
          <a:ln w="12700">
            <a:solidFill>
              <a:srgbClr val="EAE8E2"/>
            </a:solidFill>
          </a:ln>
        </p:spPr>
        <p:style>
          <a:lnRef idx="2">
            <a:schemeClr val="accent1"/>
          </a:lnRef>
          <a:fillRef idx="1">
            <a:schemeClr val="lt1"/>
          </a:fillRef>
          <a:effectRef idx="0">
            <a:schemeClr val="accent1"/>
          </a:effectRef>
          <a:fontRef idx="minor">
            <a:schemeClr val="dk1"/>
          </a:fontRef>
        </p:style>
        <p:txBody>
          <a:bodyPr lIns="66601" tIns="33300" rIns="66601" bIns="33300" rtlCol="0" anchor="t"/>
          <a:lstStyle/>
          <a:p>
            <a:pPr defTabSz="665937"/>
            <a:r>
              <a:rPr lang="en-GB" sz="855" dirty="0">
                <a:solidFill>
                  <a:schemeClr val="tx1"/>
                </a:solidFill>
                <a:latin typeface="Georgia"/>
              </a:rPr>
              <a:t>Analysing the customer and transactions data to determine critical areas for enrichment. Strategically planning to leverage a vendor solution or developing a rules-based enrichment engine in-house. </a:t>
            </a:r>
          </a:p>
          <a:p>
            <a:pPr defTabSz="665937"/>
            <a:endParaRPr lang="en-GB" sz="855" dirty="0">
              <a:solidFill>
                <a:schemeClr val="tx1"/>
              </a:solidFill>
              <a:latin typeface="Georgia"/>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41</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5021526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Scenario Selection</a:t>
            </a:r>
            <a:endParaRPr lang="en-GB" dirty="0"/>
          </a:p>
        </p:txBody>
      </p:sp>
      <p:sp>
        <p:nvSpPr>
          <p:cNvPr id="42" name="Content Placeholder 41"/>
          <p:cNvSpPr>
            <a:spLocks noGrp="1"/>
          </p:cNvSpPr>
          <p:nvPr>
            <p:ph sz="quarter" idx="13"/>
          </p:nvPr>
        </p:nvSpPr>
        <p:spPr/>
        <p:txBody>
          <a:bodyPr/>
          <a:lstStyle/>
          <a:p>
            <a:endParaRPr lang="en-GB" dirty="0"/>
          </a:p>
        </p:txBody>
      </p:sp>
      <p:sp>
        <p:nvSpPr>
          <p:cNvPr id="41" name="Subtitle 40"/>
          <p:cNvSpPr>
            <a:spLocks noGrp="1"/>
          </p:cNvSpPr>
          <p:nvPr>
            <p:ph type="subTitle" idx="1"/>
          </p:nvPr>
        </p:nvSpPr>
        <p:spPr/>
        <p:txBody>
          <a:bodyPr/>
          <a:lstStyle/>
          <a:p>
            <a:r>
              <a:rPr lang="en-GB" dirty="0" smtClean="0"/>
              <a:t>Robin </a:t>
            </a:r>
            <a:r>
              <a:rPr lang="en-GB" dirty="0" err="1" smtClean="0"/>
              <a:t>Bhurton</a:t>
            </a:r>
            <a:endParaRPr lang="en-GB" dirty="0"/>
          </a:p>
        </p:txBody>
      </p:sp>
      <p:sp>
        <p:nvSpPr>
          <p:cNvPr id="3" name="Slide Number Placeholder 2"/>
          <p:cNvSpPr>
            <a:spLocks noGrp="1"/>
          </p:cNvSpPr>
          <p:nvPr>
            <p:ph type="sldNum" sz="quarter" idx="16"/>
          </p:nvPr>
        </p:nvSpPr>
        <p:spPr/>
        <p:txBody>
          <a:bodyPr/>
          <a:lstStyle/>
          <a:p>
            <a:r>
              <a:rPr lang="en-GB" dirty="0" smtClean="0"/>
              <a:t>Page </a:t>
            </a:r>
            <a:fld id="{ACBAC452-42AA-4769-9810-3502A33AD45B}" type="slidenum">
              <a:rPr lang="en-GB" smtClean="0"/>
              <a:pPr/>
              <a:t>42</a:t>
            </a:fld>
            <a:endParaRPr lang="en-GB" dirty="0"/>
          </a:p>
        </p:txBody>
      </p:sp>
      <p:sp>
        <p:nvSpPr>
          <p:cNvPr id="4" name="Date Placeholder 3"/>
          <p:cNvSpPr>
            <a:spLocks noGrp="1"/>
          </p:cNvSpPr>
          <p:nvPr>
            <p:ph type="dt" sz="half" idx="14"/>
          </p:nvPr>
        </p:nvSpPr>
        <p:spPr/>
        <p:txBody>
          <a:bodyPr/>
          <a:lstStyle/>
          <a:p>
            <a:r>
              <a:rPr lang="en-GB" dirty="0" smtClean="0"/>
              <a:t>October 2016</a:t>
            </a:r>
            <a:endParaRPr lang="en-GB" dirty="0"/>
          </a:p>
        </p:txBody>
      </p:sp>
      <p:sp>
        <p:nvSpPr>
          <p:cNvPr id="5" name="Footer Placeholder 4"/>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8974719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Why do I need a scenario selection process?	</a:t>
            </a:r>
            <a:r>
              <a:rPr lang="en-GB" dirty="0" smtClean="0"/>
              <a:t>	</a:t>
            </a:r>
            <a:endParaRPr lang="en-GB" dirty="0"/>
          </a:p>
        </p:txBody>
      </p:sp>
      <p:sp>
        <p:nvSpPr>
          <p:cNvPr id="6" name="Content Placeholder 5"/>
          <p:cNvSpPr>
            <a:spLocks noGrp="1"/>
          </p:cNvSpPr>
          <p:nvPr>
            <p:ph sz="quarter" idx="15"/>
          </p:nvPr>
        </p:nvSpPr>
        <p:spPr>
          <a:prstGeom prst="rect">
            <a:avLst/>
          </a:prstGeom>
        </p:spPr>
        <p:txBody>
          <a:bodyPr/>
          <a:lstStyle/>
          <a:p>
            <a:r>
              <a:rPr lang="en-GB" sz="1400" dirty="0" smtClean="0"/>
              <a:t>As </a:t>
            </a:r>
            <a:r>
              <a:rPr lang="en-GB" sz="1400" dirty="0"/>
              <a:t>a cautionary advisor, </a:t>
            </a:r>
            <a:r>
              <a:rPr lang="en-GB" sz="1400" dirty="0" smtClean="0"/>
              <a:t>you cannot </a:t>
            </a:r>
            <a:r>
              <a:rPr lang="en-GB" sz="1400" dirty="0"/>
              <a:t>rely exclusively on </a:t>
            </a:r>
            <a:r>
              <a:rPr lang="en-GB" sz="1400" dirty="0" smtClean="0"/>
              <a:t>applying an ‘implement all’ approach to detection scenarios. </a:t>
            </a:r>
            <a:r>
              <a:rPr lang="en-GB" sz="1400" dirty="0"/>
              <a:t>While they are common in many cases, each business has its own unique operating </a:t>
            </a:r>
            <a:r>
              <a:rPr lang="en-GB" sz="1400" dirty="0" smtClean="0"/>
              <a:t>procedures. A thorough scenario selection process is necessary to factor: </a:t>
            </a:r>
          </a:p>
          <a:p>
            <a:endParaRPr lang="en-GB" sz="1400" dirty="0"/>
          </a:p>
          <a:p>
            <a:endParaRPr lang="en-GB" sz="1400" dirty="0" smtClean="0"/>
          </a:p>
          <a:p>
            <a:endParaRPr lang="en-GB" sz="1400" dirty="0"/>
          </a:p>
          <a:p>
            <a:endParaRPr lang="en-GB" sz="1400" dirty="0" smtClean="0"/>
          </a:p>
          <a:p>
            <a:endParaRPr lang="en-GB" sz="1400" dirty="0"/>
          </a:p>
          <a:p>
            <a:endParaRPr lang="en-GB" sz="1400" dirty="0" smtClean="0"/>
          </a:p>
          <a:p>
            <a:endParaRPr lang="en-GB" sz="1400" dirty="0"/>
          </a:p>
          <a:p>
            <a:endParaRPr lang="en-GB" sz="1400" dirty="0" smtClean="0"/>
          </a:p>
          <a:p>
            <a:endParaRPr lang="en-GB" sz="1400" dirty="0"/>
          </a:p>
          <a:p>
            <a:r>
              <a:rPr lang="en-GB" sz="1400" dirty="0" smtClean="0"/>
              <a:t>Each bank should be considered on an individual basis to </a:t>
            </a:r>
            <a:r>
              <a:rPr lang="en-GB" sz="1400" dirty="0"/>
              <a:t>assess </a:t>
            </a:r>
            <a:r>
              <a:rPr lang="en-GB" sz="1400" dirty="0" smtClean="0"/>
              <a:t>the organisation’s </a:t>
            </a:r>
            <a:r>
              <a:rPr lang="en-GB" sz="1400" dirty="0"/>
              <a:t>unique vulnerabilities and tailor the list of </a:t>
            </a:r>
            <a:r>
              <a:rPr lang="en-GB" sz="1400" dirty="0" smtClean="0"/>
              <a:t>scenarios to the specific </a:t>
            </a:r>
            <a:r>
              <a:rPr lang="en-GB" sz="1400" dirty="0"/>
              <a:t>operation</a:t>
            </a:r>
            <a:r>
              <a:rPr lang="en-GB" sz="1400" dirty="0" smtClean="0"/>
              <a:t>. </a:t>
            </a:r>
          </a:p>
          <a:p>
            <a:endParaRPr lang="en-GB" sz="1000" dirty="0"/>
          </a:p>
          <a:p>
            <a:endParaRPr lang="en-GB" sz="1000" dirty="0"/>
          </a:p>
          <a:p>
            <a:endParaRPr lang="en-GB" sz="1000" dirty="0"/>
          </a:p>
        </p:txBody>
      </p:sp>
      <p:sp>
        <p:nvSpPr>
          <p:cNvPr id="9" name="Date Placeholder 8"/>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43</a:t>
            </a:fld>
            <a:endParaRPr lang="en-GB" dirty="0"/>
          </a:p>
        </p:txBody>
      </p:sp>
      <p:graphicFrame>
        <p:nvGraphicFramePr>
          <p:cNvPr id="7" name="Diagram 6"/>
          <p:cNvGraphicFramePr/>
          <p:nvPr>
            <p:extLst/>
          </p:nvPr>
        </p:nvGraphicFramePr>
        <p:xfrm>
          <a:off x="1524000" y="2539503"/>
          <a:ext cx="6096000" cy="28278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42259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at a Glance</a:t>
            </a:r>
            <a:endParaRPr lang="en-GB" dirty="0">
              <a:solidFill>
                <a:schemeClr val="tx2"/>
              </a:solidFill>
            </a:endParaRPr>
          </a:p>
        </p:txBody>
      </p:sp>
      <p:graphicFrame>
        <p:nvGraphicFramePr>
          <p:cNvPr id="9" name="Diagram 8"/>
          <p:cNvGraphicFramePr/>
          <p:nvPr>
            <p:extLst/>
          </p:nvPr>
        </p:nvGraphicFramePr>
        <p:xfrm>
          <a:off x="521368" y="1870033"/>
          <a:ext cx="8089232" cy="3765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44</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0483379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 Review Regulations</a:t>
            </a:r>
            <a:endParaRPr lang="en-GB" dirty="0">
              <a:solidFill>
                <a:schemeClr val="tx2"/>
              </a:solidFill>
            </a:endParaRPr>
          </a:p>
        </p:txBody>
      </p:sp>
      <p:sp>
        <p:nvSpPr>
          <p:cNvPr id="9" name="Content Placeholder 5"/>
          <p:cNvSpPr>
            <a:spLocks noGrp="1"/>
          </p:cNvSpPr>
          <p:nvPr>
            <p:ph sz="quarter" idx="15"/>
          </p:nvPr>
        </p:nvSpPr>
        <p:spPr>
          <a:prstGeom prst="rect">
            <a:avLst/>
          </a:prstGeom>
        </p:spPr>
        <p:txBody>
          <a:bodyPr/>
          <a:lstStyle/>
          <a:p>
            <a:r>
              <a:rPr lang="en-GB" sz="1200" dirty="0" smtClean="0"/>
              <a:t>Several global and national regulatory papers are available to extract red flags. It is important to use these documents to extract red flags as neglecting them may result in a penalty for the bank later on. In addition, a number of industry papers have been published that can also be good source of alternative red flags. Below are some common sources for red flags:</a:t>
            </a:r>
            <a:endParaRPr lang="en-GB" sz="1200" dirty="0"/>
          </a:p>
          <a:p>
            <a:endParaRPr lang="en-GB" sz="1200" dirty="0" smtClean="0"/>
          </a:p>
          <a:p>
            <a:endParaRPr lang="en-GB" sz="1200" dirty="0"/>
          </a:p>
          <a:p>
            <a:endParaRPr lang="en-GB" sz="1200" dirty="0" smtClean="0"/>
          </a:p>
          <a:p>
            <a:endParaRPr lang="en-GB" sz="1200" dirty="0"/>
          </a:p>
          <a:p>
            <a:endParaRPr lang="en-GB" sz="1200" dirty="0" smtClean="0"/>
          </a:p>
          <a:p>
            <a:endParaRPr lang="en-GB" sz="1200" dirty="0"/>
          </a:p>
          <a:p>
            <a:endParaRPr lang="en-GB" sz="1200" dirty="0" smtClean="0"/>
          </a:p>
          <a:p>
            <a:endParaRPr lang="en-GB" sz="1200" dirty="0"/>
          </a:p>
          <a:p>
            <a:endParaRPr lang="en-GB" sz="1200" dirty="0" smtClean="0"/>
          </a:p>
          <a:p>
            <a:endParaRPr lang="en-GB" sz="1200" dirty="0" smtClean="0"/>
          </a:p>
          <a:p>
            <a:endParaRPr lang="en-GB" sz="1200" dirty="0" smtClean="0"/>
          </a:p>
          <a:p>
            <a:endParaRPr lang="en-GB" sz="900" dirty="0"/>
          </a:p>
          <a:p>
            <a:endParaRPr lang="en-GB" sz="900" dirty="0"/>
          </a:p>
          <a:p>
            <a:endParaRPr lang="en-GB" sz="900" dirty="0"/>
          </a:p>
        </p:txBody>
      </p:sp>
      <p:sp>
        <p:nvSpPr>
          <p:cNvPr id="10" name="Date Placeholder 9"/>
          <p:cNvSpPr>
            <a:spLocks noGrp="1"/>
          </p:cNvSpPr>
          <p:nvPr>
            <p:ph type="dt" sz="half" idx="16"/>
          </p:nvPr>
        </p:nvSpPr>
        <p:spPr/>
        <p:txBody>
          <a:bodyPr/>
          <a:lstStyle/>
          <a:p>
            <a:r>
              <a:rPr lang="en-GB" dirty="0" smtClean="0"/>
              <a:t>October 2016</a:t>
            </a:r>
            <a:endParaRPr lang="en-GB" dirty="0"/>
          </a:p>
        </p:txBody>
      </p:sp>
      <p:sp>
        <p:nvSpPr>
          <p:cNvPr id="11" name="Footer Placeholder 10"/>
          <p:cNvSpPr>
            <a:spLocks noGrp="1"/>
          </p:cNvSpPr>
          <p:nvPr>
            <p:ph type="ftr" sz="quarter" idx="17"/>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45</a:t>
            </a:fld>
            <a:endParaRPr lang="en-GB" dirty="0"/>
          </a:p>
        </p:txBody>
      </p:sp>
      <p:graphicFrame>
        <p:nvGraphicFramePr>
          <p:cNvPr id="6" name="Diagram 5"/>
          <p:cNvGraphicFramePr/>
          <p:nvPr>
            <p:extLst>
              <p:ext uri="{D42A27DB-BD31-4B8C-83A1-F6EECF244321}">
                <p14:modId xmlns:p14="http://schemas.microsoft.com/office/powerpoint/2010/main" val="3244308795"/>
              </p:ext>
            </p:extLst>
          </p:nvPr>
        </p:nvGraphicFramePr>
        <p:xfrm>
          <a:off x="2719943" y="2564904"/>
          <a:ext cx="5666913" cy="3534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593757" y="2591324"/>
            <a:ext cx="2017340" cy="3534055"/>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r>
              <a:rPr lang="en-GB" dirty="0">
                <a:latin typeface="+mj-lt"/>
              </a:rPr>
              <a:t>Regulatory and industry documents were reviewed</a:t>
            </a:r>
          </a:p>
          <a:p>
            <a:endParaRPr lang="en-GB" dirty="0"/>
          </a:p>
        </p:txBody>
      </p:sp>
    </p:spTree>
    <p:extLst>
      <p:ext uri="{BB962C8B-B14F-4D97-AF65-F5344CB8AC3E}">
        <p14:creationId xmlns:p14="http://schemas.microsoft.com/office/powerpoint/2010/main" val="4287301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1" fontAlgn="base">
              <a:lnSpc>
                <a:spcPct val="85000"/>
              </a:lnSpc>
              <a:spcBef>
                <a:spcPct val="0"/>
              </a:spcBef>
              <a:spcAft>
                <a:spcPct val="0"/>
              </a:spcAft>
              <a:defRPr/>
            </a:pPr>
            <a:r>
              <a:rPr lang="en-GB" sz="2400" b="1" i="1" dirty="0">
                <a:solidFill>
                  <a:schemeClr val="tx2"/>
                </a:solidFill>
                <a:latin typeface="+mj-lt"/>
              </a:rPr>
              <a:t>Red Flags </a:t>
            </a:r>
            <a:r>
              <a:rPr lang="en-GB" sz="2400" b="1" i="1" dirty="0" smtClean="0">
                <a:solidFill>
                  <a:schemeClr val="tx2"/>
                </a:solidFill>
                <a:latin typeface="+mj-lt"/>
              </a:rPr>
              <a:t/>
            </a:r>
            <a:br>
              <a:rPr lang="en-GB" sz="2400" b="1" i="1" dirty="0" smtClean="0">
                <a:solidFill>
                  <a:schemeClr val="tx2"/>
                </a:solidFill>
                <a:latin typeface="+mj-lt"/>
              </a:rPr>
            </a:br>
            <a:r>
              <a:rPr lang="en-GB" sz="2400" i="1" dirty="0" smtClean="0">
                <a:solidFill>
                  <a:schemeClr val="tx1"/>
                </a:solidFill>
                <a:latin typeface="+mj-lt"/>
              </a:rPr>
              <a:t>Suspicious </a:t>
            </a:r>
            <a:r>
              <a:rPr lang="en-GB" sz="2400" i="1" dirty="0">
                <a:solidFill>
                  <a:schemeClr val="tx1"/>
                </a:solidFill>
                <a:latin typeface="+mj-lt"/>
              </a:rPr>
              <a:t>behaviour or activity which is typically associated with potential money laundering</a:t>
            </a:r>
            <a:r>
              <a:rPr lang="en-GB" sz="2400" i="1" dirty="0" smtClean="0">
                <a:solidFill>
                  <a:schemeClr val="tx1"/>
                </a:solidFill>
                <a:latin typeface="+mj-lt"/>
              </a:rPr>
              <a:t>.</a:t>
            </a:r>
            <a:endParaRPr lang="en-GB" sz="2400" i="1" dirty="0">
              <a:solidFill>
                <a:schemeClr val="tx1"/>
              </a:solidFill>
              <a:latin typeface="+mj-lt"/>
            </a:endParaRPr>
          </a:p>
        </p:txBody>
      </p:sp>
      <p:sp>
        <p:nvSpPr>
          <p:cNvPr id="10" name="Content Placeholder 9"/>
          <p:cNvSpPr>
            <a:spLocks noGrp="1"/>
          </p:cNvSpPr>
          <p:nvPr>
            <p:ph sz="quarter" idx="15"/>
          </p:nvPr>
        </p:nvSpPr>
        <p:spPr>
          <a:xfrm>
            <a:off x="6300192" y="1916832"/>
            <a:ext cx="2310407" cy="4255368"/>
          </a:xfrm>
        </p:spPr>
        <p:txBody>
          <a:bodyPr>
            <a:normAutofit fontScale="70000" lnSpcReduction="20000"/>
          </a:bodyPr>
          <a:lstStyle/>
          <a:p>
            <a:pPr indent="0"/>
            <a:r>
              <a:rPr lang="en-GB" sz="2200" b="1" dirty="0" smtClean="0">
                <a:solidFill>
                  <a:schemeClr val="tx2"/>
                </a:solidFill>
              </a:rPr>
              <a:t>An Illustration of Potential TF from FINTRAC</a:t>
            </a:r>
          </a:p>
          <a:p>
            <a:pPr indent="0"/>
            <a:r>
              <a:rPr lang="en-GB" sz="2200" b="1" dirty="0" smtClean="0"/>
              <a:t>Possible Red Flags</a:t>
            </a:r>
          </a:p>
          <a:p>
            <a:pPr marL="360000" indent="-360000">
              <a:buFont typeface="+mj-lt"/>
              <a:buAutoNum type="arabicPeriod"/>
            </a:pPr>
            <a:r>
              <a:rPr lang="en-GB" dirty="0"/>
              <a:t>Multiple senders shared common address information.</a:t>
            </a:r>
          </a:p>
          <a:p>
            <a:pPr marL="360000" indent="-360000">
              <a:buFont typeface="+mj-lt"/>
              <a:buAutoNum type="arabicPeriod"/>
            </a:pPr>
            <a:r>
              <a:rPr lang="en-GB" dirty="0"/>
              <a:t>Multiple senders sent funds to the same beneficiary in a country of specific concern for terrorism.</a:t>
            </a:r>
          </a:p>
          <a:p>
            <a:pPr marL="360000" indent="-360000">
              <a:buFont typeface="+mj-lt"/>
              <a:buAutoNum type="arabicPeriod"/>
            </a:pPr>
            <a:r>
              <a:rPr lang="en-GB" dirty="0"/>
              <a:t>Senders conducted structured transactions within days of each other.</a:t>
            </a:r>
          </a:p>
          <a:p>
            <a:pPr marL="360000" indent="-360000">
              <a:buFont typeface="+mj-lt"/>
              <a:buAutoNum type="arabicPeriod"/>
            </a:pPr>
            <a:r>
              <a:rPr lang="en-GB" dirty="0"/>
              <a:t>At least one individual involved in this case used multiple dates of birth (DOB), ID, and addresses to MSBs.</a:t>
            </a:r>
          </a:p>
        </p:txBody>
      </p:sp>
      <p:pic>
        <p:nvPicPr>
          <p:cNvPr id="1026" name="Picture 2" descr="The following chart illustrates the suspected money laundering sch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758" y="1743074"/>
            <a:ext cx="5667375" cy="442912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8"/>
          </p:nvPr>
        </p:nvSpPr>
        <p:spPr/>
        <p:txBody>
          <a:bodyPr/>
          <a:lstStyle/>
          <a:p>
            <a:r>
              <a:rPr lang="en-GB" dirty="0" smtClean="0"/>
              <a:t>Page </a:t>
            </a:r>
            <a:fld id="{520F799D-1EC0-4B08-9441-FCC3FC022DAA}" type="slidenum">
              <a:rPr lang="en-GB" smtClean="0"/>
              <a:pPr/>
              <a:t>46</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0700607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 Align Red Flags to Typologies</a:t>
            </a:r>
            <a:r>
              <a:rPr lang="en-GB" dirty="0" smtClean="0"/>
              <a:t/>
            </a:r>
            <a:br>
              <a:rPr lang="en-GB" dirty="0" smtClean="0"/>
            </a:br>
            <a:r>
              <a:rPr lang="en-GB" dirty="0" smtClean="0"/>
              <a:t/>
            </a:r>
            <a:br>
              <a:rPr lang="en-GB" dirty="0" smtClean="0"/>
            </a:br>
            <a:r>
              <a:rPr lang="en-GB" sz="1600" b="0" i="0" dirty="0" smtClean="0"/>
              <a:t>Once red flags are identified from industry papers for a line of business, these can be grouped into typologies. A typology is a categorisation of similar risks. Below are examples of common typologies:</a:t>
            </a:r>
            <a:br>
              <a:rPr lang="en-GB" sz="1600" b="0" i="0" dirty="0" smtClean="0"/>
            </a:br>
            <a:r>
              <a:rPr lang="en-GB" sz="1600" b="0" i="0" dirty="0" smtClean="0"/>
              <a:t/>
            </a:r>
            <a:br>
              <a:rPr lang="en-GB" sz="1600" b="0" i="0" dirty="0" smtClean="0"/>
            </a:br>
            <a:r>
              <a:rPr lang="en-GB" b="0" i="0" dirty="0" smtClean="0"/>
              <a:t/>
            </a:r>
            <a:br>
              <a:rPr lang="en-GB" b="0" i="0" dirty="0" smtClean="0"/>
            </a:br>
            <a:endParaRPr lang="en-GB" dirty="0"/>
          </a:p>
        </p:txBody>
      </p:sp>
      <p:sp>
        <p:nvSpPr>
          <p:cNvPr id="8" name="Date Placeholder 7"/>
          <p:cNvSpPr>
            <a:spLocks noGrp="1"/>
          </p:cNvSpPr>
          <p:nvPr>
            <p:ph type="dt" sz="half" idx="16"/>
          </p:nvPr>
        </p:nvSpPr>
        <p:spPr/>
        <p:txBody>
          <a:bodyPr/>
          <a:lstStyle/>
          <a:p>
            <a:r>
              <a:rPr lang="en-GB" dirty="0" smtClean="0"/>
              <a:t>October 2016</a:t>
            </a:r>
            <a:endParaRPr lang="en-GB" dirty="0"/>
          </a:p>
        </p:txBody>
      </p:sp>
      <p:sp>
        <p:nvSpPr>
          <p:cNvPr id="9" name="Footer Placeholder 8"/>
          <p:cNvSpPr>
            <a:spLocks noGrp="1"/>
          </p:cNvSpPr>
          <p:nvPr>
            <p:ph type="ftr" sz="quarter" idx="17"/>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47</a:t>
            </a:fld>
            <a:endParaRPr lang="en-GB" dirty="0"/>
          </a:p>
        </p:txBody>
      </p:sp>
      <p:graphicFrame>
        <p:nvGraphicFramePr>
          <p:cNvPr id="2" name="Diagram 1"/>
          <p:cNvGraphicFramePr/>
          <p:nvPr>
            <p:extLst/>
          </p:nvPr>
        </p:nvGraphicFramePr>
        <p:xfrm>
          <a:off x="1043608" y="2564904"/>
          <a:ext cx="6741698" cy="3745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3419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 Align Red Flags to Bank’s LoB </a:t>
            </a:r>
            <a:r>
              <a:rPr lang="en-GB" dirty="0" smtClean="0"/>
              <a:t/>
            </a:r>
            <a:br>
              <a:rPr lang="en-GB" dirty="0" smtClean="0"/>
            </a:br>
            <a:r>
              <a:rPr lang="en-GB" dirty="0" smtClean="0"/>
              <a:t/>
            </a:r>
            <a:br>
              <a:rPr lang="en-GB" dirty="0" smtClean="0"/>
            </a:br>
            <a:r>
              <a:rPr lang="en-GB" b="0" i="0" dirty="0" smtClean="0"/>
              <a:t/>
            </a:r>
            <a:br>
              <a:rPr lang="en-GB" b="0" i="0" dirty="0" smtClean="0"/>
            </a:br>
            <a:r>
              <a:rPr lang="en-GB" b="0" i="0" dirty="0" smtClean="0"/>
              <a:t/>
            </a:r>
            <a:br>
              <a:rPr lang="en-GB" b="0" i="0" dirty="0" smtClean="0"/>
            </a:br>
            <a:endParaRPr lang="en-GB" dirty="0"/>
          </a:p>
        </p:txBody>
      </p:sp>
      <p:sp>
        <p:nvSpPr>
          <p:cNvPr id="6" name="Content Placeholder 5"/>
          <p:cNvSpPr>
            <a:spLocks noGrp="1"/>
          </p:cNvSpPr>
          <p:nvPr>
            <p:ph sz="quarter" idx="15"/>
          </p:nvPr>
        </p:nvSpPr>
        <p:spPr>
          <a:prstGeom prst="rect">
            <a:avLst/>
          </a:prstGeom>
        </p:spPr>
        <p:txBody>
          <a:bodyPr/>
          <a:lstStyle/>
          <a:p>
            <a:r>
              <a:rPr lang="en-GB" sz="1400" dirty="0"/>
              <a:t>Not all Red flags </a:t>
            </a:r>
            <a:r>
              <a:rPr lang="en-GB" sz="1400" dirty="0" smtClean="0"/>
              <a:t>will be </a:t>
            </a:r>
            <a:r>
              <a:rPr lang="en-GB" sz="1400" dirty="0"/>
              <a:t>relevant to the bank you are working with. To effectively align red flags to </a:t>
            </a:r>
            <a:r>
              <a:rPr lang="en-GB" sz="1400" dirty="0" smtClean="0"/>
              <a:t>the prevalent risks, it </a:t>
            </a:r>
            <a:r>
              <a:rPr lang="en-GB" sz="1400" dirty="0"/>
              <a:t>is necessary to </a:t>
            </a:r>
            <a:r>
              <a:rPr lang="en-GB" sz="1400" dirty="0" smtClean="0"/>
              <a:t>analyse </a:t>
            </a:r>
            <a:r>
              <a:rPr lang="en-GB" sz="1400" dirty="0"/>
              <a:t>the line of business you are working </a:t>
            </a:r>
            <a:r>
              <a:rPr lang="en-GB" sz="1400" dirty="0" smtClean="0"/>
              <a:t>with. </a:t>
            </a:r>
            <a:r>
              <a:rPr lang="en-GB" sz="1400" dirty="0"/>
              <a:t>Some key points to consider are:</a:t>
            </a:r>
            <a:br>
              <a:rPr lang="en-GB" sz="1400" dirty="0"/>
            </a:br>
            <a:r>
              <a:rPr lang="en-GB" sz="1400" dirty="0"/>
              <a:t/>
            </a:r>
            <a:br>
              <a:rPr lang="en-GB" sz="1400" dirty="0"/>
            </a:br>
            <a:endParaRPr lang="en-GB" sz="1400" dirty="0" smtClean="0"/>
          </a:p>
          <a:p>
            <a:endParaRPr lang="en-GB" sz="1400" dirty="0"/>
          </a:p>
          <a:p>
            <a:endParaRPr lang="en-GB" sz="1400" dirty="0" smtClean="0"/>
          </a:p>
          <a:p>
            <a:endParaRPr lang="en-GB" sz="1400" dirty="0"/>
          </a:p>
          <a:p>
            <a:endParaRPr lang="en-GB" sz="1400" dirty="0" smtClean="0"/>
          </a:p>
          <a:p>
            <a:endParaRPr lang="en-GB" sz="1400" dirty="0"/>
          </a:p>
          <a:p>
            <a:endParaRPr lang="en-GB" sz="1400" dirty="0" smtClean="0"/>
          </a:p>
          <a:p>
            <a:endParaRPr lang="en-GB" sz="1400" dirty="0"/>
          </a:p>
          <a:p>
            <a:r>
              <a:rPr lang="en-GB" sz="1400" dirty="0"/>
              <a:t/>
            </a:r>
            <a:br>
              <a:rPr lang="en-GB" sz="1400" dirty="0"/>
            </a:br>
            <a:endParaRPr lang="en-GB" sz="1400" dirty="0" smtClean="0"/>
          </a:p>
          <a:p>
            <a:r>
              <a:rPr lang="en-GB" sz="1400" dirty="0" smtClean="0"/>
              <a:t>With </a:t>
            </a:r>
            <a:r>
              <a:rPr lang="en-GB" sz="1400" dirty="0"/>
              <a:t>this information – a picture of the line of service can </a:t>
            </a:r>
            <a:r>
              <a:rPr lang="en-GB" sz="1400" dirty="0" smtClean="0"/>
              <a:t>start form </a:t>
            </a:r>
            <a:r>
              <a:rPr lang="en-GB" sz="1400" dirty="0"/>
              <a:t>and risks can </a:t>
            </a:r>
            <a:r>
              <a:rPr lang="en-GB" sz="1400" dirty="0" smtClean="0"/>
              <a:t>be effectively aligned. Red flags that are not relevant to the line of service will at this point, be de-scoped. </a:t>
            </a:r>
            <a:endParaRPr lang="en-GB" sz="1000" dirty="0"/>
          </a:p>
        </p:txBody>
      </p:sp>
      <p:sp>
        <p:nvSpPr>
          <p:cNvPr id="9" name="Date Placeholder 8"/>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48</a:t>
            </a:fld>
            <a:endParaRPr lang="en-GB" dirty="0"/>
          </a:p>
        </p:txBody>
      </p:sp>
      <p:graphicFrame>
        <p:nvGraphicFramePr>
          <p:cNvPr id="2" name="Diagram 1"/>
          <p:cNvGraphicFramePr/>
          <p:nvPr>
            <p:extLst>
              <p:ext uri="{D42A27DB-BD31-4B8C-83A1-F6EECF244321}">
                <p14:modId xmlns:p14="http://schemas.microsoft.com/office/powerpoint/2010/main" val="1379700322"/>
              </p:ext>
            </p:extLst>
          </p:nvPr>
        </p:nvGraphicFramePr>
        <p:xfrm>
          <a:off x="1403648" y="2562450"/>
          <a:ext cx="6096000" cy="2937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94139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 Solution Guides</a:t>
            </a:r>
            <a:endParaRPr lang="en-GB" dirty="0">
              <a:solidFill>
                <a:schemeClr val="tx2"/>
              </a:solidFill>
            </a:endParaRPr>
          </a:p>
        </p:txBody>
      </p:sp>
      <p:graphicFrame>
        <p:nvGraphicFramePr>
          <p:cNvPr id="6" name="Diagram 5"/>
          <p:cNvGraphicFramePr/>
          <p:nvPr>
            <p:extLst>
              <p:ext uri="{D42A27DB-BD31-4B8C-83A1-F6EECF244321}">
                <p14:modId xmlns:p14="http://schemas.microsoft.com/office/powerpoint/2010/main" val="3215115868"/>
              </p:ext>
            </p:extLst>
          </p:nvPr>
        </p:nvGraphicFramePr>
        <p:xfrm>
          <a:off x="1415989" y="2945171"/>
          <a:ext cx="6312023" cy="2860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5"/>
          <p:cNvSpPr>
            <a:spLocks noGrp="1"/>
          </p:cNvSpPr>
          <p:nvPr>
            <p:ph sz="quarter" idx="4294967295"/>
          </p:nvPr>
        </p:nvSpPr>
        <p:spPr>
          <a:xfrm>
            <a:off x="484910" y="1651000"/>
            <a:ext cx="8174182" cy="4257739"/>
          </a:xfrm>
          <a:prstGeom prst="rect">
            <a:avLst/>
          </a:prstGeom>
        </p:spPr>
        <p:txBody>
          <a:bodyPr/>
          <a:lstStyle/>
          <a:p>
            <a:r>
              <a:rPr lang="en-GB" sz="1600" dirty="0" smtClean="0"/>
              <a:t>Once you have successfully filtered out non-relevant red flags, it’s time to assign detection scenarios! At your disposal are a number of reference sources. These include solution guides from leading solution vendors, Rulebooks from previous projects, and subject matter experts within the PwC network. Below are common sources used to identify scenarios:</a:t>
            </a:r>
            <a:endParaRPr lang="en-GB" sz="1600"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49</a:t>
            </a:fld>
            <a:endParaRPr lang="en-GB" dirty="0"/>
          </a:p>
        </p:txBody>
      </p:sp>
      <p:sp>
        <p:nvSpPr>
          <p:cNvPr id="9" name="Date Placeholder 8"/>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980610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What is Financial Crime?</a:t>
            </a:r>
            <a:endParaRPr lang="en-GB" dirty="0">
              <a:solidFill>
                <a:schemeClr val="tx2"/>
              </a:solidFill>
            </a:endParaRPr>
          </a:p>
        </p:txBody>
      </p:sp>
      <p:sp>
        <p:nvSpPr>
          <p:cNvPr id="8" name="Content Placeholder 7"/>
          <p:cNvSpPr>
            <a:spLocks noGrp="1"/>
          </p:cNvSpPr>
          <p:nvPr>
            <p:ph sz="quarter" idx="15"/>
          </p:nvPr>
        </p:nvSpPr>
        <p:spPr>
          <a:xfrm>
            <a:off x="533400" y="1268760"/>
            <a:ext cx="8077200" cy="4419600"/>
          </a:xfrm>
        </p:spPr>
        <p:txBody>
          <a:bodyPr/>
          <a:lstStyle/>
          <a:p>
            <a:pPr algn="just"/>
            <a:r>
              <a:rPr lang="en-GB" sz="1400" dirty="0"/>
              <a:t>Financial crime is any crime involving </a:t>
            </a:r>
            <a:r>
              <a:rPr lang="en-GB" sz="1400" dirty="0" smtClean="0"/>
              <a:t>money and/or financial markets. </a:t>
            </a:r>
          </a:p>
          <a:p>
            <a:pPr algn="just"/>
            <a:r>
              <a:rPr lang="en-GB" sz="1400" dirty="0" smtClean="0"/>
              <a:t>More </a:t>
            </a:r>
            <a:r>
              <a:rPr lang="en-GB" sz="1400" dirty="0"/>
              <a:t>formally, </a:t>
            </a:r>
            <a:r>
              <a:rPr lang="en-GB" sz="1400" dirty="0" smtClean="0"/>
              <a:t>the Financial </a:t>
            </a:r>
            <a:r>
              <a:rPr lang="en-GB" sz="1400" dirty="0"/>
              <a:t>Services and Markets Act 2000 defines financial crime </a:t>
            </a:r>
            <a:r>
              <a:rPr lang="en-GB" sz="1400" i="1" dirty="0" smtClean="0">
                <a:solidFill>
                  <a:schemeClr val="tx2"/>
                </a:solidFill>
              </a:rPr>
              <a:t>“to include </a:t>
            </a:r>
            <a:r>
              <a:rPr lang="en-GB" sz="1400" i="1" dirty="0">
                <a:solidFill>
                  <a:schemeClr val="tx2"/>
                </a:solidFill>
              </a:rPr>
              <a:t>any offence involving (a) fraud or dishonesty; (b) </a:t>
            </a:r>
            <a:r>
              <a:rPr lang="en-GB" sz="1400" i="1" dirty="0" smtClean="0">
                <a:solidFill>
                  <a:schemeClr val="tx2"/>
                </a:solidFill>
              </a:rPr>
              <a:t>misconduct in</a:t>
            </a:r>
            <a:r>
              <a:rPr lang="en-GB" sz="1400" i="1" dirty="0">
                <a:solidFill>
                  <a:schemeClr val="tx2"/>
                </a:solidFill>
              </a:rPr>
              <a:t>, or misuse of information relating to, a financial market; or (c</a:t>
            </a:r>
            <a:r>
              <a:rPr lang="en-GB" sz="1400" i="1" dirty="0" smtClean="0">
                <a:solidFill>
                  <a:schemeClr val="tx2"/>
                </a:solidFill>
              </a:rPr>
              <a:t>) handling </a:t>
            </a:r>
            <a:r>
              <a:rPr lang="en-GB" sz="1400" i="1" dirty="0">
                <a:solidFill>
                  <a:schemeClr val="tx2"/>
                </a:solidFill>
              </a:rPr>
              <a:t>the proceeds of </a:t>
            </a:r>
            <a:r>
              <a:rPr lang="en-GB" sz="1400" i="1" dirty="0" smtClean="0">
                <a:solidFill>
                  <a:schemeClr val="tx2"/>
                </a:solidFill>
              </a:rPr>
              <a:t>crime.” </a:t>
            </a:r>
          </a:p>
          <a:p>
            <a:pPr algn="just"/>
            <a:r>
              <a:rPr lang="en-GB" sz="1400" dirty="0" smtClean="0"/>
              <a:t>The </a:t>
            </a:r>
            <a:r>
              <a:rPr lang="en-GB" sz="1400" dirty="0"/>
              <a:t>use of the term ‘to include</a:t>
            </a:r>
            <a:r>
              <a:rPr lang="en-GB" sz="1400" dirty="0" smtClean="0"/>
              <a:t>’ means </a:t>
            </a:r>
            <a:r>
              <a:rPr lang="en-GB" sz="1400" dirty="0"/>
              <a:t>financial crime can be interpreted widely to include, </a:t>
            </a:r>
            <a:r>
              <a:rPr lang="en-GB" sz="1400" dirty="0" smtClean="0"/>
              <a:t>for example</a:t>
            </a:r>
            <a:r>
              <a:rPr lang="en-GB" sz="1400" dirty="0"/>
              <a:t>, corruption or funding terrorism</a:t>
            </a:r>
            <a:r>
              <a:rPr lang="en-GB" sz="1400" dirty="0" smtClean="0"/>
              <a:t>.</a:t>
            </a:r>
          </a:p>
          <a:p>
            <a:r>
              <a:rPr lang="en-GB" sz="1400" dirty="0"/>
              <a:t>There is no single universal definition of financial crime, and the term is sometimes used interchangeably with:</a:t>
            </a:r>
          </a:p>
          <a:p>
            <a:r>
              <a:rPr lang="en-GB" sz="1400" dirty="0"/>
              <a:t>1) White-collar crime (i.e. crime committed by a person of respectability and high social status, in the course of his occupation)</a:t>
            </a:r>
          </a:p>
          <a:p>
            <a:r>
              <a:rPr lang="en-GB" sz="1400" dirty="0"/>
              <a:t>2) Corporate crime (i.e. crime committed by a corporation or individuals associated with a corporation)</a:t>
            </a:r>
          </a:p>
          <a:p>
            <a:r>
              <a:rPr lang="en-GB" sz="1400" dirty="0"/>
              <a:t>3) Occupational crime (i.e. crime committed through opportunity that arises in the course of employment)</a:t>
            </a:r>
          </a:p>
          <a:p>
            <a:r>
              <a:rPr lang="en-GB" sz="1400" dirty="0"/>
              <a:t>4) Economic crime (i.e. crime related to financial fraud, money laundering and corruption</a:t>
            </a:r>
            <a:r>
              <a:rPr lang="en-GB" sz="1400" dirty="0" smtClean="0"/>
              <a:t>).</a:t>
            </a:r>
          </a:p>
          <a:p>
            <a:endParaRPr lang="en-GB" sz="1400" dirty="0"/>
          </a:p>
          <a:p>
            <a:r>
              <a:rPr lang="en-GB" sz="1400" dirty="0"/>
              <a:t>But the common thread that runs through anything termed financial crime is that it involves </a:t>
            </a:r>
            <a:r>
              <a:rPr lang="en-GB" sz="1400" b="1" dirty="0">
                <a:solidFill>
                  <a:schemeClr val="tx2"/>
                </a:solidFill>
              </a:rPr>
              <a:t>ILLICIT FINANCIAL FLOWS.</a:t>
            </a:r>
          </a:p>
          <a:p>
            <a:pPr algn="just"/>
            <a:endParaRPr lang="en-GB" sz="1400" dirty="0"/>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5</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31534785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solidFill>
                  <a:schemeClr val="tx2"/>
                </a:solidFill>
              </a:rPr>
              <a:t>Scenario Selection Approach – Risk Matrix (Example)</a:t>
            </a:r>
            <a:endParaRPr lang="en-GB" dirty="0">
              <a:solidFill>
                <a:schemeClr val="tx2"/>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520377627"/>
              </p:ext>
            </p:extLst>
          </p:nvPr>
        </p:nvGraphicFramePr>
        <p:xfrm>
          <a:off x="530351" y="1538117"/>
          <a:ext cx="8080248" cy="1962890"/>
        </p:xfrm>
        <a:graphic>
          <a:graphicData uri="http://schemas.openxmlformats.org/drawingml/2006/table">
            <a:tbl>
              <a:tblPr firstRow="1" firstCol="1" bandRow="1">
                <a:tableStyleId>{5C22544A-7EE6-4342-B048-85BDC9FD1C3A}</a:tableStyleId>
              </a:tblPr>
              <a:tblGrid>
                <a:gridCol w="697559"/>
                <a:gridCol w="825191"/>
                <a:gridCol w="1200682"/>
                <a:gridCol w="761024"/>
                <a:gridCol w="700624"/>
                <a:gridCol w="3309849"/>
                <a:gridCol w="585319"/>
              </a:tblGrid>
              <a:tr h="378990">
                <a:tc>
                  <a:txBody>
                    <a:bodyPr/>
                    <a:lstStyle/>
                    <a:p>
                      <a:pPr>
                        <a:lnSpc>
                          <a:spcPct val="115000"/>
                        </a:lnSpc>
                        <a:spcAft>
                          <a:spcPts val="0"/>
                        </a:spcAft>
                      </a:pPr>
                      <a:r>
                        <a:rPr lang="en-GB" sz="800" dirty="0" smtClean="0">
                          <a:effectLst/>
                          <a:latin typeface="+mj-lt"/>
                        </a:rPr>
                        <a:t>Risk</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Red flag description</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Governing bodies</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Level</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Control</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Potential scenarios or other Control</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ID</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r>
              <a:tr h="609140">
                <a:tc rowSpan="3">
                  <a:txBody>
                    <a:bodyPr/>
                    <a:lstStyle/>
                    <a:p>
                      <a:pPr>
                        <a:lnSpc>
                          <a:spcPct val="115000"/>
                        </a:lnSpc>
                        <a:spcAft>
                          <a:spcPts val="0"/>
                        </a:spcAft>
                      </a:pPr>
                      <a:r>
                        <a:rPr lang="en-GB" sz="800" dirty="0" smtClean="0">
                          <a:effectLst/>
                          <a:latin typeface="+mj-lt"/>
                        </a:rPr>
                        <a:t>High Risk Jurisdictions</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rowSpan="3">
                  <a:txBody>
                    <a:bodyPr/>
                    <a:lstStyle/>
                    <a:p>
                      <a:pPr>
                        <a:lnSpc>
                          <a:spcPct val="115000"/>
                        </a:lnSpc>
                        <a:spcAft>
                          <a:spcPts val="0"/>
                        </a:spcAft>
                      </a:pPr>
                      <a:r>
                        <a:rPr lang="en-GB" sz="800" dirty="0" smtClean="0">
                          <a:effectLst/>
                          <a:latin typeface="+mj-lt"/>
                        </a:rPr>
                        <a:t>Companies incorporated in or individuals residing in countries without adequate AML/CFT controls.</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marL="342900" lvl="0" indent="-342900">
                        <a:lnSpc>
                          <a:spcPct val="115000"/>
                        </a:lnSpc>
                        <a:spcAft>
                          <a:spcPts val="0"/>
                        </a:spcAft>
                        <a:buFont typeface="Symbol" panose="05050102010706020507" pitchFamily="18" charset="2"/>
                        <a:buChar char=""/>
                      </a:pPr>
                      <a:r>
                        <a:rPr lang="en-GB" sz="800" dirty="0" smtClean="0">
                          <a:effectLst/>
                          <a:latin typeface="+mj-lt"/>
                        </a:rPr>
                        <a:t>FATF</a:t>
                      </a:r>
                      <a:endParaRPr lang="en-GB" sz="1000" dirty="0" smtClean="0">
                        <a:effectLst/>
                        <a:latin typeface="+mj-lt"/>
                      </a:endParaRPr>
                    </a:p>
                    <a:p>
                      <a:pPr marL="342900" lvl="0" indent="-342900">
                        <a:lnSpc>
                          <a:spcPct val="115000"/>
                        </a:lnSpc>
                        <a:spcAft>
                          <a:spcPts val="0"/>
                        </a:spcAft>
                        <a:buFont typeface="Symbol" panose="05050102010706020507" pitchFamily="18" charset="2"/>
                        <a:buChar char=""/>
                      </a:pPr>
                      <a:r>
                        <a:rPr lang="en-GB" sz="800" dirty="0" smtClean="0">
                          <a:effectLst/>
                          <a:latin typeface="+mj-lt"/>
                        </a:rPr>
                        <a:t>FFIEC</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Originator / Beneficiary</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TM</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Monitor for significant increases in activity or consistently high levels of activity with (to or from) high risk jurisdictions, and determining the rationale.</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DS01</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r>
              <a:tr h="378990">
                <a:tc vMerge="1">
                  <a:txBody>
                    <a:bodyPr/>
                    <a:lstStyle/>
                    <a:p>
                      <a:endParaRPr lang="en-GB"/>
                    </a:p>
                  </a:txBody>
                  <a:tcPr/>
                </a:tc>
                <a:tc vMerge="1">
                  <a:txBody>
                    <a:bodyPr/>
                    <a:lstStyle/>
                    <a:p>
                      <a:endParaRPr lang="en-GB"/>
                    </a:p>
                  </a:txBody>
                  <a:tcPr/>
                </a:tc>
                <a:tc>
                  <a:txBody>
                    <a:bodyPr/>
                    <a:lstStyle/>
                    <a:p>
                      <a:pPr marL="342900" lvl="0" indent="-342900">
                        <a:lnSpc>
                          <a:spcPct val="115000"/>
                        </a:lnSpc>
                        <a:spcAft>
                          <a:spcPts val="0"/>
                        </a:spcAft>
                        <a:buFont typeface="Symbol" panose="05050102010706020507" pitchFamily="18" charset="2"/>
                        <a:buChar char=""/>
                      </a:pPr>
                      <a:r>
                        <a:rPr lang="en-GB" sz="800" dirty="0" smtClean="0">
                          <a:effectLst/>
                          <a:latin typeface="+mj-lt"/>
                        </a:rPr>
                        <a:t>FATF</a:t>
                      </a:r>
                      <a:endParaRPr lang="en-GB" sz="1000" dirty="0" smtClean="0">
                        <a:effectLst/>
                        <a:latin typeface="+mj-lt"/>
                      </a:endParaRPr>
                    </a:p>
                    <a:p>
                      <a:pPr marL="342900" lvl="0" indent="-342900">
                        <a:lnSpc>
                          <a:spcPct val="115000"/>
                        </a:lnSpc>
                        <a:spcAft>
                          <a:spcPts val="0"/>
                        </a:spcAft>
                        <a:buFont typeface="Symbol" panose="05050102010706020507" pitchFamily="18" charset="2"/>
                        <a:buChar char=""/>
                      </a:pPr>
                      <a:r>
                        <a:rPr lang="en-GB" sz="800" dirty="0" smtClean="0">
                          <a:effectLst/>
                          <a:latin typeface="+mj-lt"/>
                        </a:rPr>
                        <a:t>FFIEC</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Transaction</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TM</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Monitor for transactions originating and ending in a high risk country (based on country risk table).</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DS02</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r>
              <a:tr h="595770">
                <a:tc vMerge="1">
                  <a:txBody>
                    <a:bodyPr/>
                    <a:lstStyle/>
                    <a:p>
                      <a:endParaRPr lang="en-GB"/>
                    </a:p>
                  </a:txBody>
                  <a:tcPr/>
                </a:tc>
                <a:tc vMerge="1">
                  <a:txBody>
                    <a:bodyPr/>
                    <a:lstStyle/>
                    <a:p>
                      <a:endParaRPr lang="en-GB"/>
                    </a:p>
                  </a:txBody>
                  <a:tcPr/>
                </a:tc>
                <a:tc>
                  <a:txBody>
                    <a:bodyPr/>
                    <a:lstStyle/>
                    <a:p>
                      <a:pPr marL="342900" lvl="0" indent="-342900">
                        <a:lnSpc>
                          <a:spcPct val="115000"/>
                        </a:lnSpc>
                        <a:spcAft>
                          <a:spcPts val="0"/>
                        </a:spcAft>
                        <a:buFont typeface="Symbol" panose="05050102010706020507" pitchFamily="18" charset="2"/>
                        <a:buChar char=""/>
                      </a:pPr>
                      <a:r>
                        <a:rPr lang="en-GB" sz="800" dirty="0" smtClean="0">
                          <a:effectLst/>
                          <a:latin typeface="+mj-lt"/>
                        </a:rPr>
                        <a:t>N/A</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Transaction</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TM</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nSpc>
                          <a:spcPct val="115000"/>
                        </a:lnSpc>
                        <a:spcAft>
                          <a:spcPts val="0"/>
                        </a:spcAft>
                      </a:pPr>
                      <a:r>
                        <a:rPr lang="en-GB" sz="800" dirty="0" smtClean="0">
                          <a:effectLst/>
                          <a:latin typeface="+mj-lt"/>
                        </a:rPr>
                        <a:t>Monitor for transactions involving Syria.</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c>
                  <a:txBody>
                    <a:bodyPr/>
                    <a:lstStyle/>
                    <a:p>
                      <a:pPr algn="ctr">
                        <a:lnSpc>
                          <a:spcPct val="115000"/>
                        </a:lnSpc>
                        <a:spcAft>
                          <a:spcPts val="0"/>
                        </a:spcAft>
                      </a:pPr>
                      <a:r>
                        <a:rPr lang="en-GB" sz="800" dirty="0" smtClean="0">
                          <a:effectLst/>
                          <a:latin typeface="+mj-lt"/>
                        </a:rPr>
                        <a:t>DS03</a:t>
                      </a:r>
                      <a:endParaRPr lang="en-GB" sz="1000" dirty="0">
                        <a:effectLst/>
                        <a:latin typeface="+mj-lt"/>
                        <a:ea typeface="Calibri" panose="020F0502020204030204" pitchFamily="34" charset="0"/>
                        <a:cs typeface="Times New Roman" panose="02020603050405020304" pitchFamily="18" charset="0"/>
                      </a:endParaRPr>
                    </a:p>
                  </a:txBody>
                  <a:tcPr marL="68580" marR="68580" marT="36195" marB="36195"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83576798"/>
              </p:ext>
            </p:extLst>
          </p:nvPr>
        </p:nvGraphicFramePr>
        <p:xfrm>
          <a:off x="530350" y="3653407"/>
          <a:ext cx="8080249" cy="2273770"/>
        </p:xfrm>
        <a:graphic>
          <a:graphicData uri="http://schemas.openxmlformats.org/drawingml/2006/table">
            <a:tbl>
              <a:tblPr firstRow="1" firstCol="1" bandRow="1">
                <a:tableStyleId>{5C22544A-7EE6-4342-B048-85BDC9FD1C3A}</a:tableStyleId>
              </a:tblPr>
              <a:tblGrid>
                <a:gridCol w="1109343"/>
                <a:gridCol w="6970906"/>
              </a:tblGrid>
              <a:tr h="220409">
                <a:tc>
                  <a:txBody>
                    <a:bodyPr/>
                    <a:lstStyle/>
                    <a:p>
                      <a:pPr algn="l">
                        <a:lnSpc>
                          <a:spcPct val="115000"/>
                        </a:lnSpc>
                        <a:spcAft>
                          <a:spcPts val="0"/>
                        </a:spcAft>
                      </a:pPr>
                      <a:r>
                        <a:rPr lang="en-GB" sz="800" dirty="0" smtClean="0">
                          <a:effectLst/>
                          <a:latin typeface="+mj-lt"/>
                        </a:rPr>
                        <a:t>Heading</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Description</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22767">
                <a:tc>
                  <a:txBody>
                    <a:bodyPr/>
                    <a:lstStyle/>
                    <a:p>
                      <a:pPr algn="l">
                        <a:lnSpc>
                          <a:spcPct val="115000"/>
                        </a:lnSpc>
                        <a:spcAft>
                          <a:spcPts val="0"/>
                        </a:spcAft>
                      </a:pPr>
                      <a:r>
                        <a:rPr lang="en-GB" sz="800" dirty="0" smtClean="0">
                          <a:effectLst/>
                          <a:latin typeface="+mj-lt"/>
                        </a:rPr>
                        <a:t>Risk</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The risk category to be mitigated against.</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97687">
                <a:tc>
                  <a:txBody>
                    <a:bodyPr/>
                    <a:lstStyle/>
                    <a:p>
                      <a:pPr algn="l">
                        <a:lnSpc>
                          <a:spcPct val="115000"/>
                        </a:lnSpc>
                        <a:spcAft>
                          <a:spcPts val="0"/>
                        </a:spcAft>
                      </a:pPr>
                      <a:r>
                        <a:rPr lang="en-GB" sz="800" dirty="0" smtClean="0">
                          <a:effectLst/>
                          <a:latin typeface="+mj-lt"/>
                        </a:rPr>
                        <a:t>Red flag description</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Description of red flags described from a range of regulation and guidance provided by inter-governmental bodies.</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22767">
                <a:tc>
                  <a:txBody>
                    <a:bodyPr/>
                    <a:lstStyle/>
                    <a:p>
                      <a:pPr algn="l">
                        <a:lnSpc>
                          <a:spcPct val="115000"/>
                        </a:lnSpc>
                        <a:spcAft>
                          <a:spcPts val="0"/>
                        </a:spcAft>
                      </a:pPr>
                      <a:r>
                        <a:rPr lang="en-GB" sz="800" dirty="0" smtClean="0">
                          <a:effectLst/>
                          <a:latin typeface="+mj-lt"/>
                        </a:rPr>
                        <a:t>Governing bodies</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Regulation and guidance describing specific red flags and industry expectations from inter-governmental bodies and steering groups.</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68236">
                <a:tc>
                  <a:txBody>
                    <a:bodyPr/>
                    <a:lstStyle/>
                    <a:p>
                      <a:pPr algn="l">
                        <a:lnSpc>
                          <a:spcPct val="115000"/>
                        </a:lnSpc>
                        <a:spcAft>
                          <a:spcPts val="0"/>
                        </a:spcAft>
                      </a:pPr>
                      <a:r>
                        <a:rPr lang="en-GB" sz="800" dirty="0" smtClean="0">
                          <a:effectLst/>
                          <a:latin typeface="+mj-lt"/>
                        </a:rPr>
                        <a:t>Level</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The level at which a potential scenario / control is to be calculated. E.g. either at an individual transaction level Customer level. </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97687">
                <a:tc>
                  <a:txBody>
                    <a:bodyPr/>
                    <a:lstStyle/>
                    <a:p>
                      <a:pPr algn="l">
                        <a:lnSpc>
                          <a:spcPct val="115000"/>
                        </a:lnSpc>
                        <a:spcAft>
                          <a:spcPts val="0"/>
                        </a:spcAft>
                      </a:pPr>
                      <a:r>
                        <a:rPr lang="en-GB" sz="800" dirty="0" smtClean="0">
                          <a:effectLst/>
                          <a:latin typeface="+mj-lt"/>
                        </a:rPr>
                        <a:t>Control</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Whether an automated transaction monitoring scenario can mitigate risk or whether other controls are required to cover (e.g. sanctions screening or ongoing due diligence (ODD) and on-boarding checks).</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446530">
                <a:tc>
                  <a:txBody>
                    <a:bodyPr/>
                    <a:lstStyle/>
                    <a:p>
                      <a:pPr algn="l">
                        <a:lnSpc>
                          <a:spcPct val="115000"/>
                        </a:lnSpc>
                        <a:spcAft>
                          <a:spcPts val="0"/>
                        </a:spcAft>
                      </a:pPr>
                      <a:r>
                        <a:rPr lang="en-GB" sz="800" dirty="0" smtClean="0">
                          <a:effectLst/>
                          <a:latin typeface="+mj-lt"/>
                        </a:rPr>
                        <a:t>Potential scenarios or other control</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Description of the scenario to be deployed or other controls used to mitigate the risk.</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r h="297687">
                <a:tc>
                  <a:txBody>
                    <a:bodyPr/>
                    <a:lstStyle/>
                    <a:p>
                      <a:pPr algn="l">
                        <a:lnSpc>
                          <a:spcPct val="115000"/>
                        </a:lnSpc>
                        <a:spcAft>
                          <a:spcPts val="0"/>
                        </a:spcAft>
                      </a:pPr>
                      <a:r>
                        <a:rPr lang="en-GB" sz="800" dirty="0" smtClean="0">
                          <a:effectLst/>
                          <a:latin typeface="+mj-lt"/>
                        </a:rPr>
                        <a:t>ID</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800" dirty="0" smtClean="0">
                          <a:effectLst/>
                          <a:latin typeface="+mj-lt"/>
                        </a:rPr>
                        <a:t>Reference ID for the scenario. If relevant to a transaction monitoring detection scenario this is given the prefix ‘DS’ whilst when covered by other controls the prefix ‘OC’ is used.</a:t>
                      </a:r>
                      <a:endParaRPr lang="en-GB" sz="1000" dirty="0">
                        <a:effectLst/>
                        <a:latin typeface="+mj-lt"/>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50</a:t>
            </a:fld>
            <a:endParaRPr lang="en-GB" dirty="0"/>
          </a:p>
        </p:txBody>
      </p:sp>
      <p:sp>
        <p:nvSpPr>
          <p:cNvPr id="9" name="Date Placeholder 8"/>
          <p:cNvSpPr>
            <a:spLocks noGrp="1"/>
          </p:cNvSpPr>
          <p:nvPr>
            <p:ph type="dt" sz="half" idx="16"/>
          </p:nvPr>
        </p:nvSpPr>
        <p:spPr/>
        <p:txBody>
          <a:bodyPr/>
          <a:lstStyle/>
          <a:p>
            <a:r>
              <a:rPr lang="en-GB" dirty="0" smtClean="0"/>
              <a:t>October 2016</a:t>
            </a:r>
            <a:endParaRPr lang="en-GB" dirty="0"/>
          </a:p>
        </p:txBody>
      </p:sp>
      <p:sp>
        <p:nvSpPr>
          <p:cNvPr id="10" name="Footer Placeholder 9"/>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2075122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Scenario Selection </a:t>
            </a:r>
            <a:r>
              <a:rPr lang="en-GB" dirty="0" smtClean="0">
                <a:solidFill>
                  <a:schemeClr val="tx2"/>
                </a:solidFill>
              </a:rPr>
              <a:t>Approach – Typology Tool</a:t>
            </a:r>
            <a:endParaRPr lang="en-GB" dirty="0">
              <a:solidFill>
                <a:schemeClr val="tx2"/>
              </a:solidFill>
            </a:endParaRPr>
          </a:p>
        </p:txBody>
      </p:sp>
      <p:sp>
        <p:nvSpPr>
          <p:cNvPr id="3" name="Content Placeholder 2"/>
          <p:cNvSpPr>
            <a:spLocks noGrp="1"/>
          </p:cNvSpPr>
          <p:nvPr>
            <p:ph sz="quarter" idx="4294967295"/>
          </p:nvPr>
        </p:nvSpPr>
        <p:spPr>
          <a:xfrm>
            <a:off x="484909" y="1268761"/>
            <a:ext cx="8174182" cy="4580712"/>
          </a:xfrm>
          <a:prstGeom prst="rect">
            <a:avLst/>
          </a:prstGeom>
        </p:spPr>
        <p:txBody>
          <a:bodyPr/>
          <a:lstStyle/>
          <a:p>
            <a:r>
              <a:rPr lang="en-GB" sz="1400" dirty="0" smtClean="0"/>
              <a:t>By </a:t>
            </a:r>
            <a:r>
              <a:rPr lang="en-GB" sz="1400" dirty="0"/>
              <a:t>combining </a:t>
            </a:r>
            <a:r>
              <a:rPr lang="en-GB" sz="1400" dirty="0" smtClean="0"/>
              <a:t>the industry trusted </a:t>
            </a:r>
            <a:r>
              <a:rPr lang="en-GB" sz="1400" dirty="0"/>
              <a:t>lists, our industry expertise and analytical skills, we were able to create the AML Typology Tool. The AML Typology tool is an interactive tool that allow banks to identify inherent, covered and residual typologies based on the products &amp; services offered and transaction monitoring detection scenarios in place. Moreover, based on the residual typologies identified, vendor agnostic scenarios will be recommended in order to pro-actively guide banks to reduce their exposure to Money laundering or terrorist financing activities. </a:t>
            </a:r>
          </a:p>
          <a:p>
            <a:endParaRPr lang="en-GB" dirty="0"/>
          </a:p>
        </p:txBody>
      </p:sp>
      <p:pic>
        <p:nvPicPr>
          <p:cNvPr id="5" name="Picture 4"/>
          <p:cNvPicPr>
            <a:picLocks noChangeAspect="1"/>
          </p:cNvPicPr>
          <p:nvPr/>
        </p:nvPicPr>
        <p:blipFill>
          <a:blip r:embed="rId3"/>
          <a:stretch>
            <a:fillRect/>
          </a:stretch>
        </p:blipFill>
        <p:spPr>
          <a:xfrm>
            <a:off x="2447697" y="2672236"/>
            <a:ext cx="6294689" cy="2229022"/>
          </a:xfrm>
          <a:prstGeom prst="rect">
            <a:avLst/>
          </a:prstGeom>
        </p:spPr>
      </p:pic>
      <p:sp>
        <p:nvSpPr>
          <p:cNvPr id="6" name="Oval 5"/>
          <p:cNvSpPr/>
          <p:nvPr/>
        </p:nvSpPr>
        <p:spPr bwMode="ltGray">
          <a:xfrm>
            <a:off x="2494097" y="2694105"/>
            <a:ext cx="166154" cy="146421"/>
          </a:xfrm>
          <a:prstGeom prst="ellips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FFFFFF"/>
                </a:solidFill>
                <a:latin typeface="Georgia" pitchFamily="18" charset="0"/>
              </a:rPr>
              <a:t>A</a:t>
            </a:r>
          </a:p>
        </p:txBody>
      </p:sp>
      <p:graphicFrame>
        <p:nvGraphicFramePr>
          <p:cNvPr id="7" name="Table 6"/>
          <p:cNvGraphicFramePr>
            <a:graphicFrameLocks noGrp="1"/>
          </p:cNvGraphicFramePr>
          <p:nvPr>
            <p:extLst>
              <p:ext uri="{D42A27DB-BD31-4B8C-83A1-F6EECF244321}">
                <p14:modId xmlns:p14="http://schemas.microsoft.com/office/powerpoint/2010/main" val="4190657044"/>
              </p:ext>
            </p:extLst>
          </p:nvPr>
        </p:nvGraphicFramePr>
        <p:xfrm>
          <a:off x="2517204" y="4932860"/>
          <a:ext cx="6248994" cy="1088428"/>
        </p:xfrm>
        <a:graphic>
          <a:graphicData uri="http://schemas.openxmlformats.org/drawingml/2006/table">
            <a:tbl>
              <a:tblPr firstRow="1" bandRow="1"/>
              <a:tblGrid>
                <a:gridCol w="6248994"/>
              </a:tblGrid>
              <a:tr h="227105">
                <a:tc>
                  <a:txBody>
                    <a:bodyPr/>
                    <a:lstStyle>
                      <a:lvl1pPr marL="0" algn="l" defTabSz="1018705" rtl="0" eaLnBrk="1" latinLnBrk="0" hangingPunct="1">
                        <a:defRPr sz="2000" b="1" kern="1200">
                          <a:solidFill>
                            <a:schemeClr val="lt1"/>
                          </a:solidFill>
                          <a:latin typeface="Arial"/>
                          <a:ea typeface=""/>
                          <a:cs typeface=""/>
                        </a:defRPr>
                      </a:lvl1pPr>
                      <a:lvl2pPr marL="509352" algn="l" defTabSz="1018705" rtl="0" eaLnBrk="1" latinLnBrk="0" hangingPunct="1">
                        <a:defRPr sz="2000" b="1" kern="1200">
                          <a:solidFill>
                            <a:schemeClr val="lt1"/>
                          </a:solidFill>
                          <a:latin typeface="Arial"/>
                          <a:ea typeface=""/>
                          <a:cs typeface=""/>
                        </a:defRPr>
                      </a:lvl2pPr>
                      <a:lvl3pPr marL="1018705" algn="l" defTabSz="1018705" rtl="0" eaLnBrk="1" latinLnBrk="0" hangingPunct="1">
                        <a:defRPr sz="2000" b="1" kern="1200">
                          <a:solidFill>
                            <a:schemeClr val="lt1"/>
                          </a:solidFill>
                          <a:latin typeface="Arial"/>
                          <a:ea typeface=""/>
                          <a:cs typeface=""/>
                        </a:defRPr>
                      </a:lvl3pPr>
                      <a:lvl4pPr marL="1528058" algn="l" defTabSz="1018705" rtl="0" eaLnBrk="1" latinLnBrk="0" hangingPunct="1">
                        <a:defRPr sz="2000" b="1" kern="1200">
                          <a:solidFill>
                            <a:schemeClr val="lt1"/>
                          </a:solidFill>
                          <a:latin typeface="Arial"/>
                          <a:ea typeface=""/>
                          <a:cs typeface=""/>
                        </a:defRPr>
                      </a:lvl4pPr>
                      <a:lvl5pPr marL="2037411" algn="l" defTabSz="1018705" rtl="0" eaLnBrk="1" latinLnBrk="0" hangingPunct="1">
                        <a:defRPr sz="2000" b="1" kern="1200">
                          <a:solidFill>
                            <a:schemeClr val="lt1"/>
                          </a:solidFill>
                          <a:latin typeface="Arial"/>
                          <a:ea typeface=""/>
                          <a:cs typeface=""/>
                        </a:defRPr>
                      </a:lvl5pPr>
                      <a:lvl6pPr marL="2546764" algn="l" defTabSz="1018705" rtl="0" eaLnBrk="1" latinLnBrk="0" hangingPunct="1">
                        <a:defRPr sz="2000" b="1" kern="1200">
                          <a:solidFill>
                            <a:schemeClr val="lt1"/>
                          </a:solidFill>
                          <a:latin typeface="Arial"/>
                          <a:ea typeface=""/>
                          <a:cs typeface=""/>
                        </a:defRPr>
                      </a:lvl6pPr>
                      <a:lvl7pPr marL="3056116" algn="l" defTabSz="1018705" rtl="0" eaLnBrk="1" latinLnBrk="0" hangingPunct="1">
                        <a:defRPr sz="2000" b="1" kern="1200">
                          <a:solidFill>
                            <a:schemeClr val="lt1"/>
                          </a:solidFill>
                          <a:latin typeface="Arial"/>
                          <a:ea typeface=""/>
                          <a:cs typeface=""/>
                        </a:defRPr>
                      </a:lvl7pPr>
                      <a:lvl8pPr marL="3565469" algn="l" defTabSz="1018705" rtl="0" eaLnBrk="1" latinLnBrk="0" hangingPunct="1">
                        <a:defRPr sz="2000" b="1" kern="1200">
                          <a:solidFill>
                            <a:schemeClr val="lt1"/>
                          </a:solidFill>
                          <a:latin typeface="Arial"/>
                          <a:ea typeface=""/>
                          <a:cs typeface=""/>
                        </a:defRPr>
                      </a:lvl8pPr>
                      <a:lvl9pPr marL="4074821" algn="l" defTabSz="1018705" rtl="0" eaLnBrk="1" latinLnBrk="0" hangingPunct="1">
                        <a:defRPr sz="2000" b="1" kern="1200">
                          <a:solidFill>
                            <a:schemeClr val="lt1"/>
                          </a:solidFill>
                          <a:latin typeface="Arial"/>
                          <a:ea typeface=""/>
                          <a:cs typeface=""/>
                        </a:defRPr>
                      </a:lvl9pPr>
                    </a:lstStyle>
                    <a:p>
                      <a:pPr marL="239713" indent="-239713"/>
                      <a:r>
                        <a:rPr lang="en-GB" sz="1000" b="1" i="0" dirty="0" smtClean="0">
                          <a:solidFill>
                            <a:schemeClr val="tx2"/>
                          </a:solidFill>
                          <a:latin typeface="+mj-lt"/>
                          <a:ea typeface="Ebrima" panose="02000000000000000000" pitchFamily="2" charset="0"/>
                          <a:cs typeface="Ebrima" panose="02000000000000000000" pitchFamily="2" charset="0"/>
                        </a:rPr>
                        <a:t>Key Benefits</a:t>
                      </a:r>
                    </a:p>
                  </a:txBody>
                  <a:tcPr marL="79394" marR="79394" marT="39697" marB="39697">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r>
              <a:tr h="796846">
                <a:tc>
                  <a:txBody>
                    <a:bodyPr/>
                    <a:lstStyle>
                      <a:lvl1pPr marL="0" algn="l" defTabSz="1018705" rtl="0" eaLnBrk="1" latinLnBrk="0" hangingPunct="1">
                        <a:defRPr sz="2000" kern="1200">
                          <a:solidFill>
                            <a:schemeClr val="dk1"/>
                          </a:solidFill>
                          <a:latin typeface="Arial"/>
                          <a:ea typeface=""/>
                          <a:cs typeface=""/>
                        </a:defRPr>
                      </a:lvl1pPr>
                      <a:lvl2pPr marL="509352" algn="l" defTabSz="1018705" rtl="0" eaLnBrk="1" latinLnBrk="0" hangingPunct="1">
                        <a:defRPr sz="2000" kern="1200">
                          <a:solidFill>
                            <a:schemeClr val="dk1"/>
                          </a:solidFill>
                          <a:latin typeface="Arial"/>
                          <a:ea typeface=""/>
                          <a:cs typeface=""/>
                        </a:defRPr>
                      </a:lvl2pPr>
                      <a:lvl3pPr marL="1018705" algn="l" defTabSz="1018705" rtl="0" eaLnBrk="1" latinLnBrk="0" hangingPunct="1">
                        <a:defRPr sz="2000" kern="1200">
                          <a:solidFill>
                            <a:schemeClr val="dk1"/>
                          </a:solidFill>
                          <a:latin typeface="Arial"/>
                          <a:ea typeface=""/>
                          <a:cs typeface=""/>
                        </a:defRPr>
                      </a:lvl3pPr>
                      <a:lvl4pPr marL="1528058" algn="l" defTabSz="1018705" rtl="0" eaLnBrk="1" latinLnBrk="0" hangingPunct="1">
                        <a:defRPr sz="2000" kern="1200">
                          <a:solidFill>
                            <a:schemeClr val="dk1"/>
                          </a:solidFill>
                          <a:latin typeface="Arial"/>
                          <a:ea typeface=""/>
                          <a:cs typeface=""/>
                        </a:defRPr>
                      </a:lvl4pPr>
                      <a:lvl5pPr marL="2037411" algn="l" defTabSz="1018705" rtl="0" eaLnBrk="1" latinLnBrk="0" hangingPunct="1">
                        <a:defRPr sz="2000" kern="1200">
                          <a:solidFill>
                            <a:schemeClr val="dk1"/>
                          </a:solidFill>
                          <a:latin typeface="Arial"/>
                          <a:ea typeface=""/>
                          <a:cs typeface=""/>
                        </a:defRPr>
                      </a:lvl5pPr>
                      <a:lvl6pPr marL="2546764" algn="l" defTabSz="1018705" rtl="0" eaLnBrk="1" latinLnBrk="0" hangingPunct="1">
                        <a:defRPr sz="2000" kern="1200">
                          <a:solidFill>
                            <a:schemeClr val="dk1"/>
                          </a:solidFill>
                          <a:latin typeface="Arial"/>
                          <a:ea typeface=""/>
                          <a:cs typeface=""/>
                        </a:defRPr>
                      </a:lvl6pPr>
                      <a:lvl7pPr marL="3056116" algn="l" defTabSz="1018705" rtl="0" eaLnBrk="1" latinLnBrk="0" hangingPunct="1">
                        <a:defRPr sz="2000" kern="1200">
                          <a:solidFill>
                            <a:schemeClr val="dk1"/>
                          </a:solidFill>
                          <a:latin typeface="Arial"/>
                          <a:ea typeface=""/>
                          <a:cs typeface=""/>
                        </a:defRPr>
                      </a:lvl7pPr>
                      <a:lvl8pPr marL="3565469" algn="l" defTabSz="1018705" rtl="0" eaLnBrk="1" latinLnBrk="0" hangingPunct="1">
                        <a:defRPr sz="2000" kern="1200">
                          <a:solidFill>
                            <a:schemeClr val="dk1"/>
                          </a:solidFill>
                          <a:latin typeface="Arial"/>
                          <a:ea typeface=""/>
                          <a:cs typeface=""/>
                        </a:defRPr>
                      </a:lvl8pPr>
                      <a:lvl9pPr marL="4074821" algn="l" defTabSz="1018705" rtl="0" eaLnBrk="1" latinLnBrk="0" hangingPunct="1">
                        <a:defRPr sz="2000" kern="1200">
                          <a:solidFill>
                            <a:schemeClr val="dk1"/>
                          </a:solidFill>
                          <a:latin typeface="Arial"/>
                          <a:ea typeface=""/>
                          <a:cs typeface=""/>
                        </a:defRPr>
                      </a:lvl9pPr>
                    </a:lstStyle>
                    <a:p>
                      <a:pPr marL="276745" indent="-191030">
                        <a:spcBef>
                          <a:spcPts val="600"/>
                        </a:spcBef>
                        <a:buFont typeface="Arial" panose="020B0604020202020204" pitchFamily="34" charset="0"/>
                        <a:buChar char="•"/>
                      </a:pPr>
                      <a:r>
                        <a:rPr lang="en-GB" sz="900" kern="1200" dirty="0" smtClean="0">
                          <a:solidFill>
                            <a:schemeClr val="tx1"/>
                          </a:solidFill>
                          <a:latin typeface="Georgia" pitchFamily="18" charset="0"/>
                          <a:ea typeface="+mn-ea"/>
                          <a:cs typeface="+mn-cs"/>
                        </a:rPr>
                        <a:t>The use of a </a:t>
                      </a:r>
                      <a:r>
                        <a:rPr lang="en-GB" sz="900" kern="1200" baseline="0" dirty="0" smtClean="0">
                          <a:solidFill>
                            <a:schemeClr val="tx1"/>
                          </a:solidFill>
                          <a:latin typeface="Georgia" pitchFamily="18" charset="0"/>
                          <a:ea typeface="+mn-ea"/>
                          <a:cs typeface="+mn-cs"/>
                        </a:rPr>
                        <a:t>dynamic dashboard allows a high level of flexibility and data drill down capabilities</a:t>
                      </a:r>
                      <a:endParaRPr lang="en-GB" sz="900" kern="1200" dirty="0" smtClean="0">
                        <a:solidFill>
                          <a:schemeClr val="tx1"/>
                        </a:solidFill>
                        <a:latin typeface="Georgia" pitchFamily="18" charset="0"/>
                        <a:ea typeface="+mn-ea"/>
                        <a:cs typeface="+mn-cs"/>
                      </a:endParaRPr>
                    </a:p>
                    <a:p>
                      <a:pPr marL="276745" marR="0" indent="-191030" algn="l" defTabSz="1018705"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900" kern="1200" dirty="0" smtClean="0">
                          <a:solidFill>
                            <a:schemeClr val="tx1"/>
                          </a:solidFill>
                          <a:latin typeface="Georgia" pitchFamily="18" charset="0"/>
                          <a:ea typeface="+mn-ea"/>
                          <a:cs typeface="+mn-cs"/>
                        </a:rPr>
                        <a:t>Ability</a:t>
                      </a:r>
                      <a:r>
                        <a:rPr lang="en-GB" sz="900" kern="1200" baseline="0" dirty="0" smtClean="0">
                          <a:solidFill>
                            <a:schemeClr val="tx1"/>
                          </a:solidFill>
                          <a:latin typeface="Georgia" pitchFamily="18" charset="0"/>
                          <a:ea typeface="+mn-ea"/>
                          <a:cs typeface="+mn-cs"/>
                        </a:rPr>
                        <a:t> to s</a:t>
                      </a:r>
                      <a:r>
                        <a:rPr lang="en-GB" sz="900" kern="1200" dirty="0" smtClean="0">
                          <a:solidFill>
                            <a:schemeClr val="tx1"/>
                          </a:solidFill>
                          <a:latin typeface="Georgia" pitchFamily="18" charset="0"/>
                          <a:ea typeface="+mn-ea"/>
                          <a:cs typeface="+mn-cs"/>
                        </a:rPr>
                        <a:t>elect appropriate detection scenarios to be implemented in order to mitigate risks.</a:t>
                      </a:r>
                    </a:p>
                    <a:p>
                      <a:pPr marL="276745" marR="0" indent="-191030" algn="l" defTabSz="1018705"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900" kern="1200" dirty="0" smtClean="0">
                          <a:solidFill>
                            <a:schemeClr val="tx1"/>
                          </a:solidFill>
                          <a:latin typeface="Georgia" pitchFamily="18" charset="0"/>
                          <a:ea typeface="+mn-ea"/>
                          <a:cs typeface="+mn-cs"/>
                        </a:rPr>
                        <a:t>Identify potential enhancements to existing detection scenarios.</a:t>
                      </a:r>
                    </a:p>
                    <a:p>
                      <a:pPr marL="276745" marR="0" indent="-191030" algn="l" defTabSz="1018705"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sz="900" kern="1200" dirty="0" smtClean="0">
                          <a:solidFill>
                            <a:schemeClr val="tx1"/>
                          </a:solidFill>
                          <a:latin typeface="Georgia" pitchFamily="18" charset="0"/>
                          <a:ea typeface="+mn-ea"/>
                          <a:cs typeface="+mn-cs"/>
                        </a:rPr>
                        <a:t>Validate scenarios running based on the library of red flags mapped to business lines and products and typologies. </a:t>
                      </a:r>
                    </a:p>
                  </a:txBody>
                  <a:tcPr marL="0" marR="0" marT="39697" marB="39697"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8" name="Content Placeholder 2"/>
          <p:cNvSpPr txBox="1">
            <a:spLocks/>
          </p:cNvSpPr>
          <p:nvPr/>
        </p:nvSpPr>
        <p:spPr>
          <a:xfrm>
            <a:off x="484909" y="2672236"/>
            <a:ext cx="1859357" cy="3296501"/>
          </a:xfrm>
          <a:prstGeom prst="rect">
            <a:avLst/>
          </a:prstGeom>
          <a:solidFill>
            <a:schemeClr val="tx2"/>
          </a:solidFill>
        </p:spPr>
        <p:txBody>
          <a:bodyPr vert="horz" lIns="33231" tIns="33231" rIns="33231" bIns="33231" rtlCol="0">
            <a:noAutofit/>
          </a:bodyPr>
          <a:lstStyle>
            <a:lvl1pPr marL="0" marR="0" indent="-222885" algn="l" defTabSz="742950" rtl="0" eaLnBrk="1" fontAlgn="auto" latinLnBrk="0" hangingPunct="1">
              <a:lnSpc>
                <a:spcPct val="100000"/>
              </a:lnSpc>
              <a:spcBef>
                <a:spcPts val="0"/>
              </a:spcBef>
              <a:spcAft>
                <a:spcPts val="731"/>
              </a:spcAft>
              <a:buClr>
                <a:schemeClr val="tx1"/>
              </a:buClr>
              <a:buSzTx/>
              <a:buFontTx/>
              <a:buNone/>
              <a:tabLst/>
              <a:defRPr sz="1625" kern="1200">
                <a:solidFill>
                  <a:schemeClr val="tx1"/>
                </a:solidFill>
                <a:latin typeface="Georgia" pitchFamily="18" charset="0"/>
                <a:ea typeface="+mn-ea"/>
                <a:cs typeface="+mn-cs"/>
              </a:defRPr>
            </a:lvl1pPr>
            <a:lvl2pPr marL="222885" indent="-222885" algn="l" defTabSz="742950" rtl="0" eaLnBrk="1" latinLnBrk="0" hangingPunct="1">
              <a:lnSpc>
                <a:spcPct val="100000"/>
              </a:lnSpc>
              <a:spcBef>
                <a:spcPts val="0"/>
              </a:spcBef>
              <a:spcAft>
                <a:spcPts val="731"/>
              </a:spcAft>
              <a:buClr>
                <a:schemeClr val="tx1"/>
              </a:buClr>
              <a:buFont typeface="Georgia" pitchFamily="18" charset="0"/>
              <a:buChar char="•"/>
              <a:defRPr sz="1625" kern="1200">
                <a:solidFill>
                  <a:schemeClr val="tx1"/>
                </a:solidFill>
                <a:latin typeface="Georgia" pitchFamily="18" charset="0"/>
                <a:ea typeface="+mn-ea"/>
                <a:cs typeface="+mn-cs"/>
              </a:defRPr>
            </a:lvl2pPr>
            <a:lvl3pPr marL="445770" indent="-222885" algn="l" defTabSz="742950" rtl="0" eaLnBrk="1" latinLnBrk="0" hangingPunct="1">
              <a:lnSpc>
                <a:spcPct val="100000"/>
              </a:lnSpc>
              <a:spcBef>
                <a:spcPts val="0"/>
              </a:spcBef>
              <a:spcAft>
                <a:spcPts val="731"/>
              </a:spcAft>
              <a:buClr>
                <a:schemeClr val="tx1"/>
              </a:buClr>
              <a:buFont typeface="Georgia" pitchFamily="18" charset="0"/>
              <a:buChar char="-"/>
              <a:defRPr sz="1625" kern="1200">
                <a:solidFill>
                  <a:schemeClr val="tx1"/>
                </a:solidFill>
                <a:latin typeface="Georgia" pitchFamily="18" charset="0"/>
                <a:ea typeface="+mn-ea"/>
                <a:cs typeface="+mn-cs"/>
              </a:defRPr>
            </a:lvl3pPr>
            <a:lvl4pPr marL="668655" indent="-222885" algn="l" defTabSz="742950" rtl="0" eaLnBrk="1" latinLnBrk="0" hangingPunct="1">
              <a:lnSpc>
                <a:spcPct val="100000"/>
              </a:lnSpc>
              <a:spcBef>
                <a:spcPts val="0"/>
              </a:spcBef>
              <a:spcAft>
                <a:spcPts val="731"/>
              </a:spcAft>
              <a:buClr>
                <a:schemeClr val="tx1"/>
              </a:buClr>
              <a:buFont typeface="Georgia" pitchFamily="18" charset="0"/>
              <a:buChar char="◦"/>
              <a:defRPr sz="1625" kern="1200">
                <a:solidFill>
                  <a:schemeClr val="tx1"/>
                </a:solidFill>
                <a:latin typeface="Georgia" pitchFamily="18" charset="0"/>
                <a:ea typeface="+mn-ea"/>
                <a:cs typeface="+mn-cs"/>
              </a:defRPr>
            </a:lvl4pPr>
            <a:lvl5pPr marL="891540" indent="-222885" algn="l" defTabSz="742950" rtl="0" eaLnBrk="1" latinLnBrk="0" hangingPunct="1">
              <a:lnSpc>
                <a:spcPct val="100000"/>
              </a:lnSpc>
              <a:spcBef>
                <a:spcPts val="0"/>
              </a:spcBef>
              <a:spcAft>
                <a:spcPts val="731"/>
              </a:spcAft>
              <a:buClr>
                <a:schemeClr val="tx1"/>
              </a:buClr>
              <a:buFont typeface="Georgia" pitchFamily="18" charset="0"/>
              <a:buChar char="›"/>
              <a:defRPr sz="1625" kern="1200" baseline="0">
                <a:solidFill>
                  <a:schemeClr val="tx1"/>
                </a:solidFill>
                <a:latin typeface="Georgia" pitchFamily="18" charset="0"/>
                <a:ea typeface="+mn-ea"/>
                <a:cs typeface="+mn-cs"/>
              </a:defRPr>
            </a:lvl5pPr>
            <a:lvl6pPr marL="222885" marR="0" indent="-222885" algn="l" defTabSz="742950" rtl="0" eaLnBrk="1" fontAlgn="auto" latinLnBrk="0" hangingPunct="1">
              <a:lnSpc>
                <a:spcPct val="100000"/>
              </a:lnSpc>
              <a:spcBef>
                <a:spcPts val="0"/>
              </a:spcBef>
              <a:spcAft>
                <a:spcPts val="731"/>
              </a:spcAft>
              <a:buClr>
                <a:schemeClr val="tx1"/>
              </a:buClr>
              <a:buSzPct val="100000"/>
              <a:buFont typeface="+mj-lt"/>
              <a:buAutoNum type="arabicPeriod"/>
              <a:tabLst/>
              <a:defRPr sz="1625" kern="1200" baseline="0">
                <a:solidFill>
                  <a:schemeClr val="tx1"/>
                </a:solidFill>
                <a:latin typeface="Georgia" pitchFamily="18" charset="0"/>
                <a:ea typeface="+mn-ea"/>
                <a:cs typeface="+mn-cs"/>
              </a:defRPr>
            </a:lvl6pPr>
            <a:lvl7pPr marL="445770" indent="-222885" algn="l" defTabSz="742950" rtl="0" eaLnBrk="1" latinLnBrk="0" hangingPunct="1">
              <a:lnSpc>
                <a:spcPct val="100000"/>
              </a:lnSpc>
              <a:spcBef>
                <a:spcPts val="0"/>
              </a:spcBef>
              <a:spcAft>
                <a:spcPts val="731"/>
              </a:spcAft>
              <a:buSzPct val="100000"/>
              <a:buFont typeface="+mj-lt"/>
              <a:buAutoNum type="alphaLcPeriod"/>
              <a:defRPr sz="1625" kern="1200" baseline="0">
                <a:solidFill>
                  <a:schemeClr val="tx1"/>
                </a:solidFill>
                <a:latin typeface="Georgia" pitchFamily="18" charset="0"/>
                <a:ea typeface="+mn-ea"/>
                <a:cs typeface="+mn-cs"/>
              </a:defRPr>
            </a:lvl7pPr>
            <a:lvl8pPr marL="668655" indent="-222885" algn="l" defTabSz="742950" rtl="0" eaLnBrk="1" latinLnBrk="0" hangingPunct="1">
              <a:lnSpc>
                <a:spcPct val="100000"/>
              </a:lnSpc>
              <a:spcBef>
                <a:spcPts val="0"/>
              </a:spcBef>
              <a:spcAft>
                <a:spcPts val="731"/>
              </a:spcAft>
              <a:buSzPct val="100000"/>
              <a:buFont typeface="+mj-lt"/>
              <a:buAutoNum type="romanLcPeriod"/>
              <a:defRPr sz="1625" kern="1200" baseline="0">
                <a:solidFill>
                  <a:schemeClr val="tx1"/>
                </a:solidFill>
                <a:latin typeface="Georgia" pitchFamily="18" charset="0"/>
                <a:ea typeface="+mn-ea"/>
                <a:cs typeface="+mn-cs"/>
              </a:defRPr>
            </a:lvl8pPr>
            <a:lvl9pPr marL="0" indent="-222885" algn="l" defTabSz="742950" rtl="0" eaLnBrk="1" latinLnBrk="0" hangingPunct="1">
              <a:lnSpc>
                <a:spcPct val="100000"/>
              </a:lnSpc>
              <a:spcBef>
                <a:spcPts val="0"/>
              </a:spcBef>
              <a:spcAft>
                <a:spcPts val="731"/>
              </a:spcAft>
              <a:buFont typeface="Arial" pitchFamily="34" charset="0"/>
              <a:buNone/>
              <a:defRPr sz="1625" b="1" kern="1200" baseline="0">
                <a:solidFill>
                  <a:schemeClr val="tx2"/>
                </a:solidFill>
                <a:latin typeface="Georgia" pitchFamily="18" charset="0"/>
                <a:ea typeface="+mn-ea"/>
                <a:cs typeface="+mn-cs"/>
              </a:defRPr>
            </a:lvl9pPr>
          </a:lstStyle>
          <a:p>
            <a:pPr algn="ctr">
              <a:buClr>
                <a:srgbClr val="000000"/>
              </a:buClr>
            </a:pPr>
            <a:r>
              <a:rPr lang="en-GB" sz="831" b="1" i="1" dirty="0">
                <a:solidFill>
                  <a:srgbClr val="FFFFFF"/>
                </a:solidFill>
              </a:rPr>
              <a:t>Features</a:t>
            </a:r>
          </a:p>
          <a:p>
            <a:pPr algn="ctr">
              <a:buClr>
                <a:srgbClr val="000000"/>
              </a:buClr>
            </a:pPr>
            <a:endParaRPr lang="en-GB" sz="831" b="1" i="1" dirty="0">
              <a:solidFill>
                <a:srgbClr val="FFFFFF"/>
              </a:solidFill>
            </a:endParaRPr>
          </a:p>
          <a:p>
            <a:pPr marL="250587" indent="-171455">
              <a:spcAft>
                <a:spcPts val="831"/>
              </a:spcAft>
              <a:buClr>
                <a:srgbClr val="000000"/>
              </a:buClr>
              <a:buFont typeface="Arial" panose="020B0604020202020204" pitchFamily="34" charset="0"/>
              <a:buChar char="•"/>
            </a:pPr>
            <a:r>
              <a:rPr lang="en-GB" sz="831" dirty="0">
                <a:solidFill>
                  <a:srgbClr val="FFFFFF"/>
                </a:solidFill>
              </a:rPr>
              <a:t>Filter boxes to select your Business Lines, Products and Regulatory sources</a:t>
            </a:r>
            <a:r>
              <a:rPr lang="en-GB" sz="831" dirty="0" smtClean="0">
                <a:solidFill>
                  <a:srgbClr val="FFFFFF"/>
                </a:solidFill>
              </a:rPr>
              <a:t>.</a:t>
            </a:r>
            <a:br>
              <a:rPr lang="en-GB" sz="831" dirty="0" smtClean="0">
                <a:solidFill>
                  <a:srgbClr val="FFFFFF"/>
                </a:solidFill>
              </a:rPr>
            </a:br>
            <a:endParaRPr lang="en-GB" sz="831" dirty="0">
              <a:solidFill>
                <a:srgbClr val="FFFFFF"/>
              </a:solidFill>
            </a:endParaRPr>
          </a:p>
          <a:p>
            <a:pPr marL="250587" indent="-171455">
              <a:spcAft>
                <a:spcPts val="831"/>
              </a:spcAft>
              <a:buClr>
                <a:srgbClr val="000000"/>
              </a:buClr>
              <a:buFont typeface="Arial" panose="020B0604020202020204" pitchFamily="34" charset="0"/>
              <a:buChar char="•"/>
            </a:pPr>
            <a:r>
              <a:rPr lang="en-GB" sz="831" dirty="0" smtClean="0">
                <a:solidFill>
                  <a:srgbClr val="FFFFFF"/>
                </a:solidFill>
              </a:rPr>
              <a:t>Inherent typologies and red flags</a:t>
            </a:r>
            <a:br>
              <a:rPr lang="en-GB" sz="831" dirty="0" smtClean="0">
                <a:solidFill>
                  <a:srgbClr val="FFFFFF"/>
                </a:solidFill>
              </a:rPr>
            </a:br>
            <a:endParaRPr lang="en-GB" sz="831" dirty="0">
              <a:solidFill>
                <a:srgbClr val="FFFFFF"/>
              </a:solidFill>
            </a:endParaRPr>
          </a:p>
          <a:p>
            <a:pPr marL="250587" indent="-171455">
              <a:spcAft>
                <a:spcPts val="831"/>
              </a:spcAft>
              <a:buClr>
                <a:srgbClr val="000000"/>
              </a:buClr>
              <a:buFont typeface="Arial" panose="020B0604020202020204" pitchFamily="34" charset="0"/>
              <a:buChar char="•"/>
            </a:pPr>
            <a:r>
              <a:rPr lang="en-GB" sz="831" dirty="0" smtClean="0">
                <a:solidFill>
                  <a:srgbClr val="FFFFFF"/>
                </a:solidFill>
              </a:rPr>
              <a:t>Typologies covered broken down by divisions and products</a:t>
            </a:r>
            <a:br>
              <a:rPr lang="en-GB" sz="831" dirty="0" smtClean="0">
                <a:solidFill>
                  <a:srgbClr val="FFFFFF"/>
                </a:solidFill>
              </a:rPr>
            </a:br>
            <a:endParaRPr lang="en-GB" sz="831" dirty="0">
              <a:solidFill>
                <a:srgbClr val="FFFFFF"/>
              </a:solidFill>
            </a:endParaRPr>
          </a:p>
          <a:p>
            <a:pPr marL="250587" indent="-171455">
              <a:spcAft>
                <a:spcPts val="831"/>
              </a:spcAft>
              <a:buClr>
                <a:srgbClr val="000000"/>
              </a:buClr>
              <a:buFont typeface="Arial" panose="020B0604020202020204" pitchFamily="34" charset="0"/>
              <a:buChar char="•"/>
            </a:pPr>
            <a:r>
              <a:rPr lang="en-GB" sz="831" dirty="0" smtClean="0">
                <a:solidFill>
                  <a:srgbClr val="FFFFFF"/>
                </a:solidFill>
              </a:rPr>
              <a:t>Residual typologies and vendor agnostic detection scenario recommendation</a:t>
            </a:r>
            <a:br>
              <a:rPr lang="en-GB" sz="831" dirty="0" smtClean="0">
                <a:solidFill>
                  <a:srgbClr val="FFFFFF"/>
                </a:solidFill>
              </a:rPr>
            </a:br>
            <a:endParaRPr lang="en-GB" sz="831" dirty="0" smtClean="0">
              <a:solidFill>
                <a:srgbClr val="FFFFFF"/>
              </a:solidFill>
            </a:endParaRPr>
          </a:p>
          <a:p>
            <a:pPr marL="250587" indent="-171455">
              <a:spcAft>
                <a:spcPts val="831"/>
              </a:spcAft>
              <a:buClr>
                <a:srgbClr val="000000"/>
              </a:buClr>
              <a:buFont typeface="Arial" panose="020B0604020202020204" pitchFamily="34" charset="0"/>
              <a:buChar char="•"/>
            </a:pPr>
            <a:r>
              <a:rPr lang="en-GB" sz="831" dirty="0" smtClean="0">
                <a:solidFill>
                  <a:srgbClr val="FFFFFF"/>
                </a:solidFill>
              </a:rPr>
              <a:t>Detection Scenario glossary</a:t>
            </a:r>
            <a:endParaRPr lang="en-GB" sz="831" dirty="0">
              <a:solidFill>
                <a:srgbClr val="FFFFFF"/>
              </a:solidFill>
            </a:endParaRPr>
          </a:p>
        </p:txBody>
      </p:sp>
      <p:sp>
        <p:nvSpPr>
          <p:cNvPr id="9" name="Oval 8"/>
          <p:cNvSpPr/>
          <p:nvPr/>
        </p:nvSpPr>
        <p:spPr bwMode="ltGray">
          <a:xfrm>
            <a:off x="501556" y="3165063"/>
            <a:ext cx="232615" cy="232615"/>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A32020">
                    <a:lumMod val="60000"/>
                    <a:lumOff val="40000"/>
                  </a:srgbClr>
                </a:solidFill>
                <a:latin typeface="Georgia" pitchFamily="18" charset="0"/>
              </a:rPr>
              <a:t>A</a:t>
            </a:r>
          </a:p>
        </p:txBody>
      </p:sp>
      <p:sp>
        <p:nvSpPr>
          <p:cNvPr id="10" name="Oval 9"/>
          <p:cNvSpPr/>
          <p:nvPr/>
        </p:nvSpPr>
        <p:spPr bwMode="ltGray">
          <a:xfrm>
            <a:off x="501555" y="3692424"/>
            <a:ext cx="232615" cy="232615"/>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A32020">
                    <a:lumMod val="60000"/>
                    <a:lumOff val="40000"/>
                  </a:srgbClr>
                </a:solidFill>
                <a:latin typeface="Georgia" pitchFamily="18" charset="0"/>
              </a:rPr>
              <a:t>B</a:t>
            </a:r>
          </a:p>
        </p:txBody>
      </p:sp>
      <p:sp>
        <p:nvSpPr>
          <p:cNvPr id="11" name="Oval 10"/>
          <p:cNvSpPr/>
          <p:nvPr/>
        </p:nvSpPr>
        <p:spPr bwMode="ltGray">
          <a:xfrm>
            <a:off x="501555" y="4118415"/>
            <a:ext cx="232615" cy="232615"/>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A32020">
                    <a:lumMod val="60000"/>
                    <a:lumOff val="40000"/>
                  </a:srgbClr>
                </a:solidFill>
                <a:latin typeface="Georgia" pitchFamily="18" charset="0"/>
              </a:rPr>
              <a:t>C</a:t>
            </a:r>
          </a:p>
        </p:txBody>
      </p:sp>
      <p:sp>
        <p:nvSpPr>
          <p:cNvPr id="12" name="Oval 11"/>
          <p:cNvSpPr/>
          <p:nvPr/>
        </p:nvSpPr>
        <p:spPr bwMode="ltGray">
          <a:xfrm>
            <a:off x="501555" y="4612208"/>
            <a:ext cx="232615" cy="232615"/>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A32020">
                    <a:lumMod val="60000"/>
                    <a:lumOff val="40000"/>
                  </a:srgbClr>
                </a:solidFill>
                <a:latin typeface="Georgia" pitchFamily="18" charset="0"/>
              </a:rPr>
              <a:t>D</a:t>
            </a:r>
          </a:p>
        </p:txBody>
      </p:sp>
      <p:sp>
        <p:nvSpPr>
          <p:cNvPr id="13" name="Oval 12"/>
          <p:cNvSpPr/>
          <p:nvPr/>
        </p:nvSpPr>
        <p:spPr bwMode="ltGray">
          <a:xfrm>
            <a:off x="501555" y="5106001"/>
            <a:ext cx="232615" cy="232615"/>
          </a:xfrm>
          <a:prstGeom prst="ellipse">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A32020">
                    <a:lumMod val="60000"/>
                    <a:lumOff val="40000"/>
                  </a:srgbClr>
                </a:solidFill>
                <a:latin typeface="Georgia" pitchFamily="18" charset="0"/>
              </a:rPr>
              <a:t>E</a:t>
            </a:r>
          </a:p>
        </p:txBody>
      </p:sp>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63673" y="2780216"/>
            <a:ext cx="2532079" cy="972082"/>
          </a:xfrm>
          <a:prstGeom prst="rect">
            <a:avLst/>
          </a:prstGeom>
          <a:ln w="12700">
            <a:solidFill>
              <a:schemeClr val="accent1"/>
            </a:solidFill>
          </a:ln>
        </p:spPr>
      </p:pic>
      <p:sp>
        <p:nvSpPr>
          <p:cNvPr id="15" name="Oval 14"/>
          <p:cNvSpPr/>
          <p:nvPr/>
        </p:nvSpPr>
        <p:spPr bwMode="ltGray">
          <a:xfrm>
            <a:off x="6122463" y="2713288"/>
            <a:ext cx="166154" cy="146421"/>
          </a:xfrm>
          <a:prstGeom prst="ellips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FFFFFF"/>
                </a:solidFill>
                <a:latin typeface="Georgia" pitchFamily="18" charset="0"/>
              </a:rPr>
              <a:t>D</a:t>
            </a:r>
          </a:p>
        </p:txBody>
      </p:sp>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63595" y="3808732"/>
            <a:ext cx="2514045" cy="1036091"/>
          </a:xfrm>
          <a:prstGeom prst="rect">
            <a:avLst/>
          </a:prstGeom>
          <a:ln w="12700">
            <a:solidFill>
              <a:schemeClr val="accent1"/>
            </a:solidFill>
          </a:ln>
        </p:spPr>
      </p:pic>
      <p:sp>
        <p:nvSpPr>
          <p:cNvPr id="17" name="Oval 16"/>
          <p:cNvSpPr/>
          <p:nvPr/>
        </p:nvSpPr>
        <p:spPr bwMode="ltGray">
          <a:xfrm>
            <a:off x="3539055" y="3754799"/>
            <a:ext cx="166154" cy="146421"/>
          </a:xfrm>
          <a:prstGeom prst="ellips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FFFFFF"/>
                </a:solidFill>
                <a:latin typeface="Georgia" pitchFamily="18" charset="0"/>
              </a:rPr>
              <a:t>C</a:t>
            </a:r>
          </a:p>
        </p:txBody>
      </p:sp>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62166" y="3808732"/>
            <a:ext cx="2525679" cy="1036091"/>
          </a:xfrm>
          <a:prstGeom prst="rect">
            <a:avLst/>
          </a:prstGeom>
          <a:ln w="12700">
            <a:solidFill>
              <a:schemeClr val="accent1"/>
            </a:solidFill>
          </a:ln>
        </p:spPr>
      </p:pic>
      <p:sp>
        <p:nvSpPr>
          <p:cNvPr id="19" name="Oval 18"/>
          <p:cNvSpPr/>
          <p:nvPr/>
        </p:nvSpPr>
        <p:spPr bwMode="ltGray">
          <a:xfrm>
            <a:off x="6121806" y="3761279"/>
            <a:ext cx="166154" cy="146421"/>
          </a:xfrm>
          <a:prstGeom prst="ellips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FFFFFF"/>
                </a:solidFill>
                <a:latin typeface="Georgia" pitchFamily="18" charset="0"/>
              </a:rPr>
              <a:t>E</a:t>
            </a:r>
          </a:p>
        </p:txBody>
      </p:sp>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63597" y="2780216"/>
            <a:ext cx="2514044" cy="972082"/>
          </a:xfrm>
          <a:prstGeom prst="rect">
            <a:avLst/>
          </a:prstGeom>
          <a:ln w="12700">
            <a:solidFill>
              <a:schemeClr val="accent1"/>
            </a:solidFill>
          </a:ln>
        </p:spPr>
      </p:pic>
      <p:sp>
        <p:nvSpPr>
          <p:cNvPr id="21" name="Oval 20"/>
          <p:cNvSpPr/>
          <p:nvPr/>
        </p:nvSpPr>
        <p:spPr bwMode="ltGray">
          <a:xfrm>
            <a:off x="3549174" y="2688826"/>
            <a:ext cx="166154" cy="146421"/>
          </a:xfrm>
          <a:prstGeom prst="ellipse">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31" b="1" dirty="0">
                <a:solidFill>
                  <a:srgbClr val="FFFFFF"/>
                </a:solidFill>
                <a:latin typeface="Georgia" pitchFamily="18" charset="0"/>
              </a:rPr>
              <a:t>B</a:t>
            </a: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51</a:t>
            </a:fld>
            <a:endParaRPr lang="en-GB" dirty="0"/>
          </a:p>
        </p:txBody>
      </p:sp>
      <p:sp>
        <p:nvSpPr>
          <p:cNvPr id="25" name="Date Placeholder 24"/>
          <p:cNvSpPr>
            <a:spLocks noGrp="1"/>
          </p:cNvSpPr>
          <p:nvPr>
            <p:ph type="dt" sz="half" idx="16"/>
          </p:nvPr>
        </p:nvSpPr>
        <p:spPr/>
        <p:txBody>
          <a:bodyPr/>
          <a:lstStyle/>
          <a:p>
            <a:r>
              <a:rPr lang="en-GB" dirty="0" smtClean="0"/>
              <a:t>October 2016</a:t>
            </a:r>
            <a:endParaRPr lang="en-GB" dirty="0"/>
          </a:p>
        </p:txBody>
      </p:sp>
      <p:sp>
        <p:nvSpPr>
          <p:cNvPr id="26" name="Footer Placeholder 2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6165035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Segmentation</a:t>
            </a:r>
            <a:endParaRPr lang="en-GB" dirty="0"/>
          </a:p>
        </p:txBody>
      </p:sp>
      <p:sp>
        <p:nvSpPr>
          <p:cNvPr id="42" name="Content Placeholder 41"/>
          <p:cNvSpPr>
            <a:spLocks noGrp="1"/>
          </p:cNvSpPr>
          <p:nvPr>
            <p:ph sz="quarter" idx="13"/>
          </p:nvPr>
        </p:nvSpPr>
        <p:spPr/>
        <p:txBody>
          <a:bodyPr/>
          <a:lstStyle/>
          <a:p>
            <a:endParaRPr lang="en-GB" dirty="0"/>
          </a:p>
        </p:txBody>
      </p:sp>
      <p:sp>
        <p:nvSpPr>
          <p:cNvPr id="41" name="Subtitle 40"/>
          <p:cNvSpPr>
            <a:spLocks noGrp="1"/>
          </p:cNvSpPr>
          <p:nvPr>
            <p:ph type="subTitle" idx="1"/>
          </p:nvPr>
        </p:nvSpPr>
        <p:spPr/>
        <p:txBody>
          <a:bodyPr/>
          <a:lstStyle/>
          <a:p>
            <a:r>
              <a:rPr lang="en-GB" dirty="0"/>
              <a:t>Jim </a:t>
            </a:r>
            <a:r>
              <a:rPr lang="en-GB" dirty="0" err="1" smtClean="0"/>
              <a:t>Prevot</a:t>
            </a:r>
            <a:endParaRPr lang="en-GB" dirty="0"/>
          </a:p>
        </p:txBody>
      </p:sp>
      <p:sp>
        <p:nvSpPr>
          <p:cNvPr id="3" name="Slide Number Placeholder 2"/>
          <p:cNvSpPr>
            <a:spLocks noGrp="1"/>
          </p:cNvSpPr>
          <p:nvPr>
            <p:ph type="sldNum" sz="quarter" idx="16"/>
          </p:nvPr>
        </p:nvSpPr>
        <p:spPr/>
        <p:txBody>
          <a:bodyPr/>
          <a:lstStyle/>
          <a:p>
            <a:r>
              <a:rPr lang="en-GB" dirty="0" smtClean="0"/>
              <a:t>Page </a:t>
            </a:r>
            <a:fld id="{ACBAC452-42AA-4769-9810-3502A33AD45B}" type="slidenum">
              <a:rPr lang="en-GB" smtClean="0"/>
              <a:pPr/>
              <a:t>52</a:t>
            </a:fld>
            <a:endParaRPr lang="en-GB" dirty="0"/>
          </a:p>
        </p:txBody>
      </p:sp>
      <p:sp>
        <p:nvSpPr>
          <p:cNvPr id="4" name="Date Placeholder 3"/>
          <p:cNvSpPr>
            <a:spLocks noGrp="1"/>
          </p:cNvSpPr>
          <p:nvPr>
            <p:ph type="dt" sz="half" idx="14"/>
          </p:nvPr>
        </p:nvSpPr>
        <p:spPr/>
        <p:txBody>
          <a:bodyPr/>
          <a:lstStyle/>
          <a:p>
            <a:r>
              <a:rPr lang="en-GB" dirty="0" smtClean="0"/>
              <a:t>October 2016</a:t>
            </a:r>
            <a:endParaRPr lang="en-GB" dirty="0"/>
          </a:p>
        </p:txBody>
      </p:sp>
      <p:sp>
        <p:nvSpPr>
          <p:cNvPr id="5" name="Footer Placeholder 4"/>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237750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Pentagon 23"/>
          <p:cNvSpPr/>
          <p:nvPr/>
        </p:nvSpPr>
        <p:spPr bwMode="auto">
          <a:xfrm>
            <a:off x="530352" y="1087584"/>
            <a:ext cx="1377352" cy="640080"/>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100" b="1" i="1" dirty="0" smtClean="0">
                <a:solidFill>
                  <a:schemeClr val="bg1"/>
                </a:solidFill>
                <a:latin typeface="+mj-lt"/>
              </a:rPr>
              <a:t>What is</a:t>
            </a:r>
            <a:br>
              <a:rPr lang="en-GB" sz="1100" b="1" i="1" dirty="0" smtClean="0">
                <a:solidFill>
                  <a:schemeClr val="bg1"/>
                </a:solidFill>
                <a:latin typeface="+mj-lt"/>
              </a:rPr>
            </a:br>
            <a:r>
              <a:rPr lang="en-GB" sz="1100" b="1" i="1" dirty="0" smtClean="0">
                <a:solidFill>
                  <a:schemeClr val="bg1"/>
                </a:solidFill>
                <a:latin typeface="+mj-lt"/>
              </a:rPr>
              <a:t>segmentation?</a:t>
            </a:r>
            <a:endParaRPr lang="en-GB" sz="1100" b="1" i="1" dirty="0">
              <a:solidFill>
                <a:schemeClr val="bg1"/>
              </a:solidFill>
              <a:latin typeface="+mj-lt"/>
            </a:endParaRPr>
          </a:p>
        </p:txBody>
      </p:sp>
      <p:sp>
        <p:nvSpPr>
          <p:cNvPr id="124" name="Rectangle 123"/>
          <p:cNvSpPr/>
          <p:nvPr/>
        </p:nvSpPr>
        <p:spPr bwMode="auto">
          <a:xfrm>
            <a:off x="1807498" y="1055308"/>
            <a:ext cx="7107659" cy="783549"/>
          </a:xfrm>
          <a:prstGeom prst="rect">
            <a:avLst/>
          </a:prstGeom>
          <a:no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1543050" indent="-171450" defTabSz="1042988" fontAlgn="base">
              <a:spcAft>
                <a:spcPct val="40000"/>
              </a:spcAft>
              <a:buFont typeface="Arial" panose="020B0604020202020204" pitchFamily="34" charset="0"/>
              <a:buChar char="•"/>
            </a:pPr>
            <a:endParaRPr lang="en-GB" sz="100" dirty="0" smtClean="0">
              <a:latin typeface="+mj-lt"/>
            </a:endParaRPr>
          </a:p>
          <a:p>
            <a:pPr marL="171450" indent="-171450" defTabSz="1042988" fontAlgn="base">
              <a:spcAft>
                <a:spcPct val="40000"/>
              </a:spcAft>
              <a:buFont typeface="Arial" panose="020B0604020202020204" pitchFamily="34" charset="0"/>
              <a:buChar char="•"/>
            </a:pPr>
            <a:r>
              <a:rPr lang="en-GB" sz="1000" dirty="0" smtClean="0">
                <a:latin typeface="+mj-lt"/>
              </a:rPr>
              <a:t>Segmentation is the process of grouping customers and accounts that are expected to transact similarly or have similar AML interest to allow risk focused threshold values for scenarios to be set for each subgroup</a:t>
            </a:r>
          </a:p>
          <a:p>
            <a:pPr marL="171450" indent="-171450" defTabSz="1042988" fontAlgn="base">
              <a:spcAft>
                <a:spcPct val="40000"/>
              </a:spcAft>
              <a:buFont typeface="Arial" panose="020B0604020202020204" pitchFamily="34" charset="0"/>
              <a:buChar char="•"/>
            </a:pPr>
            <a:r>
              <a:rPr lang="en-GB" sz="1000" dirty="0" smtClean="0">
                <a:latin typeface="+mj-lt"/>
              </a:rPr>
              <a:t>A well-defined segmentation model helps improve the output of the transaction surveillance system by improving monitoring coverage and reducing the number of false positives alerts raised</a:t>
            </a:r>
            <a:r>
              <a:rPr lang="en-GB" sz="1000" dirty="0" smtClean="0">
                <a:solidFill>
                  <a:srgbClr val="4D4D4D"/>
                </a:solidFill>
                <a:latin typeface="+mj-lt"/>
              </a:rPr>
              <a:t/>
            </a:r>
            <a:br>
              <a:rPr lang="en-GB" sz="1000" dirty="0" smtClean="0">
                <a:solidFill>
                  <a:srgbClr val="4D4D4D"/>
                </a:solidFill>
                <a:latin typeface="+mj-lt"/>
              </a:rPr>
            </a:br>
            <a:endParaRPr lang="en-GB" sz="100" dirty="0">
              <a:solidFill>
                <a:srgbClr val="4D4D4D"/>
              </a:solidFill>
              <a:latin typeface="+mj-lt"/>
            </a:endParaRPr>
          </a:p>
        </p:txBody>
      </p:sp>
      <p:sp>
        <p:nvSpPr>
          <p:cNvPr id="245" name="Rectangle 244"/>
          <p:cNvSpPr/>
          <p:nvPr/>
        </p:nvSpPr>
        <p:spPr>
          <a:xfrm>
            <a:off x="1311460" y="1797983"/>
            <a:ext cx="1636987" cy="276999"/>
          </a:xfrm>
          <a:prstGeom prst="rect">
            <a:avLst/>
          </a:prstGeom>
        </p:spPr>
        <p:txBody>
          <a:bodyPr wrap="none">
            <a:spAutoFit/>
          </a:bodyPr>
          <a:lstStyle/>
          <a:p>
            <a:pPr algn="ctr" defTabSz="1042988" fontAlgn="base">
              <a:spcBef>
                <a:spcPct val="40000"/>
              </a:spcBef>
              <a:spcAft>
                <a:spcPct val="40000"/>
              </a:spcAft>
            </a:pPr>
            <a:r>
              <a:rPr lang="en-GB" sz="1200" b="1" i="1" dirty="0" smtClean="0">
                <a:latin typeface="+mj-lt"/>
                <a:cs typeface="Arial" panose="020B0604020202020204" pitchFamily="34" charset="0"/>
              </a:rPr>
              <a:t>Pre-Segmentation</a:t>
            </a:r>
            <a:endParaRPr lang="en-GB" sz="1200" b="1" i="1" dirty="0">
              <a:latin typeface="+mj-lt"/>
              <a:cs typeface="Arial" panose="020B0604020202020204" pitchFamily="34" charset="0"/>
            </a:endParaRPr>
          </a:p>
        </p:txBody>
      </p:sp>
      <p:sp>
        <p:nvSpPr>
          <p:cNvPr id="246" name="Rectangle 245"/>
          <p:cNvSpPr/>
          <p:nvPr/>
        </p:nvSpPr>
        <p:spPr>
          <a:xfrm>
            <a:off x="5288218" y="1805231"/>
            <a:ext cx="1712328" cy="276999"/>
          </a:xfrm>
          <a:prstGeom prst="rect">
            <a:avLst/>
          </a:prstGeom>
        </p:spPr>
        <p:txBody>
          <a:bodyPr wrap="none">
            <a:spAutoFit/>
          </a:bodyPr>
          <a:lstStyle/>
          <a:p>
            <a:pPr algn="ctr" defTabSz="1042988" fontAlgn="base">
              <a:spcBef>
                <a:spcPct val="40000"/>
              </a:spcBef>
              <a:spcAft>
                <a:spcPct val="40000"/>
              </a:spcAft>
            </a:pPr>
            <a:r>
              <a:rPr lang="en-GB" sz="1200" b="1" i="1" dirty="0" smtClean="0">
                <a:latin typeface="+mj-lt"/>
                <a:cs typeface="Arial" panose="020B0604020202020204" pitchFamily="34" charset="0"/>
              </a:rPr>
              <a:t>Post-Segmentation</a:t>
            </a:r>
            <a:endParaRPr lang="en-GB" sz="1200" b="1" i="1" dirty="0">
              <a:latin typeface="+mj-lt"/>
              <a:cs typeface="Arial" panose="020B0604020202020204" pitchFamily="34" charset="0"/>
            </a:endParaRPr>
          </a:p>
        </p:txBody>
      </p:sp>
      <p:grpSp>
        <p:nvGrpSpPr>
          <p:cNvPr id="68" name="Group 67"/>
          <p:cNvGrpSpPr/>
          <p:nvPr/>
        </p:nvGrpSpPr>
        <p:grpSpPr>
          <a:xfrm>
            <a:off x="530351" y="4214464"/>
            <a:ext cx="8234070" cy="1950840"/>
            <a:chOff x="416476" y="4302318"/>
            <a:chExt cx="8521407" cy="1950840"/>
          </a:xfrm>
        </p:grpSpPr>
        <p:grpSp>
          <p:nvGrpSpPr>
            <p:cNvPr id="193" name="Group 192"/>
            <p:cNvGrpSpPr/>
            <p:nvPr/>
          </p:nvGrpSpPr>
          <p:grpSpPr>
            <a:xfrm>
              <a:off x="837002" y="4407502"/>
              <a:ext cx="2479393" cy="1311647"/>
              <a:chOff x="557291" y="4308306"/>
              <a:chExt cx="2479393" cy="1554481"/>
            </a:xfrm>
          </p:grpSpPr>
          <p:sp>
            <p:nvSpPr>
              <p:cNvPr id="194" name="Rectangle 193"/>
              <p:cNvSpPr/>
              <p:nvPr/>
            </p:nvSpPr>
            <p:spPr bwMode="auto">
              <a:xfrm>
                <a:off x="608034" y="4487858"/>
                <a:ext cx="2428648" cy="1374929"/>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195" name="TextBox 194"/>
              <p:cNvSpPr txBox="1"/>
              <p:nvPr/>
            </p:nvSpPr>
            <p:spPr>
              <a:xfrm>
                <a:off x="557291" y="4604875"/>
                <a:ext cx="302591" cy="957609"/>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196" name="TextBox 195"/>
              <p:cNvSpPr txBox="1"/>
              <p:nvPr/>
            </p:nvSpPr>
            <p:spPr>
              <a:xfrm>
                <a:off x="617380" y="5457271"/>
                <a:ext cx="2419303" cy="237093"/>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197" name="TextBox 196"/>
              <p:cNvSpPr txBox="1">
                <a:spLocks/>
              </p:cNvSpPr>
              <p:nvPr/>
            </p:nvSpPr>
            <p:spPr>
              <a:xfrm>
                <a:off x="608034" y="4308306"/>
                <a:ext cx="2428650" cy="179551"/>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All Customers</a:t>
                </a:r>
                <a:endParaRPr lang="en-GB" sz="900" b="1" dirty="0">
                  <a:solidFill>
                    <a:srgbClr val="FFFFFF"/>
                  </a:solidFill>
                  <a:latin typeface="+mj-lt"/>
                </a:endParaRPr>
              </a:p>
            </p:txBody>
          </p:sp>
          <p:sp>
            <p:nvSpPr>
              <p:cNvPr id="198" name="TextBox 197"/>
              <p:cNvSpPr txBox="1"/>
              <p:nvPr/>
            </p:nvSpPr>
            <p:spPr>
              <a:xfrm>
                <a:off x="617379" y="5596808"/>
                <a:ext cx="2419302" cy="237093"/>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sp>
            <p:nvSpPr>
              <p:cNvPr id="199" name="Freeform 198"/>
              <p:cNvSpPr/>
              <p:nvPr/>
            </p:nvSpPr>
            <p:spPr bwMode="auto">
              <a:xfrm>
                <a:off x="1082406" y="4760506"/>
                <a:ext cx="1501735" cy="164187"/>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200" name="TextBox 199"/>
              <p:cNvSpPr txBox="1"/>
              <p:nvPr/>
            </p:nvSpPr>
            <p:spPr>
              <a:xfrm>
                <a:off x="1893889" y="4490128"/>
                <a:ext cx="919857" cy="237093"/>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cxnSp>
            <p:nvCxnSpPr>
              <p:cNvPr id="201" name="Straight Arrow Connector 200"/>
              <p:cNvCxnSpPr/>
              <p:nvPr/>
            </p:nvCxnSpPr>
            <p:spPr bwMode="auto">
              <a:xfrm flipV="1">
                <a:off x="862091" y="4567387"/>
                <a:ext cx="0" cy="948671"/>
              </a:xfrm>
              <a:prstGeom prst="straightConnector1">
                <a:avLst/>
              </a:prstGeom>
              <a:solidFill>
                <a:srgbClr val="E6E7E8"/>
              </a:solidFill>
              <a:ln w="9525" cap="flat" cmpd="sng" algn="ctr">
                <a:solidFill>
                  <a:srgbClr val="292929"/>
                </a:solidFill>
                <a:prstDash val="solid"/>
                <a:round/>
                <a:headEnd type="none" w="med" len="med"/>
                <a:tailEnd type="arrow"/>
              </a:ln>
              <a:effectLst/>
            </p:spPr>
          </p:cxnSp>
          <p:pic>
            <p:nvPicPr>
              <p:cNvPr id="202" name="Picture 6"/>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65175" y="4657700"/>
                <a:ext cx="1123434" cy="806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3" name="Freeform 202"/>
              <p:cNvSpPr>
                <a:spLocks noChangeAspect="1"/>
              </p:cNvSpPr>
              <p:nvPr/>
            </p:nvSpPr>
            <p:spPr>
              <a:xfrm>
                <a:off x="1298567" y="5152394"/>
                <a:ext cx="459570" cy="312727"/>
              </a:xfrm>
              <a:custGeom>
                <a:avLst/>
                <a:gdLst>
                  <a:gd name="connsiteX0" fmla="*/ 0 w 1108075"/>
                  <a:gd name="connsiteY0" fmla="*/ 774700 h 774700"/>
                  <a:gd name="connsiteX1" fmla="*/ 523875 w 1108075"/>
                  <a:gd name="connsiteY1" fmla="*/ 0 h 774700"/>
                  <a:gd name="connsiteX2" fmla="*/ 1108075 w 1108075"/>
                  <a:gd name="connsiteY2" fmla="*/ 774700 h 774700"/>
                  <a:gd name="connsiteX0" fmla="*/ 0 w 1108075"/>
                  <a:gd name="connsiteY0" fmla="*/ 819325 h 819325"/>
                  <a:gd name="connsiteX1" fmla="*/ 523875 w 1108075"/>
                  <a:gd name="connsiteY1" fmla="*/ 44625 h 819325"/>
                  <a:gd name="connsiteX2" fmla="*/ 698500 w 1108075"/>
                  <a:gd name="connsiteY2" fmla="*/ 171625 h 819325"/>
                  <a:gd name="connsiteX3" fmla="*/ 1108075 w 1108075"/>
                  <a:gd name="connsiteY3" fmla="*/ 819325 h 819325"/>
                  <a:gd name="connsiteX0" fmla="*/ 0 w 1108075"/>
                  <a:gd name="connsiteY0" fmla="*/ 820482 h 820482"/>
                  <a:gd name="connsiteX1" fmla="*/ 523875 w 1108075"/>
                  <a:gd name="connsiteY1" fmla="*/ 45782 h 820482"/>
                  <a:gd name="connsiteX2" fmla="*/ 698500 w 1108075"/>
                  <a:gd name="connsiteY2" fmla="*/ 172782 h 820482"/>
                  <a:gd name="connsiteX3" fmla="*/ 1108075 w 1108075"/>
                  <a:gd name="connsiteY3" fmla="*/ 820482 h 820482"/>
                  <a:gd name="connsiteX0" fmla="*/ 0 w 1108075"/>
                  <a:gd name="connsiteY0" fmla="*/ 808189 h 808189"/>
                  <a:gd name="connsiteX1" fmla="*/ 473075 w 1108075"/>
                  <a:gd name="connsiteY1" fmla="*/ 49364 h 808189"/>
                  <a:gd name="connsiteX2" fmla="*/ 698500 w 1108075"/>
                  <a:gd name="connsiteY2" fmla="*/ 160489 h 808189"/>
                  <a:gd name="connsiteX3" fmla="*/ 1108075 w 1108075"/>
                  <a:gd name="connsiteY3" fmla="*/ 808189 h 808189"/>
                  <a:gd name="connsiteX0" fmla="*/ 0 w 1108075"/>
                  <a:gd name="connsiteY0" fmla="*/ 801041 h 801041"/>
                  <a:gd name="connsiteX1" fmla="*/ 419100 w 1108075"/>
                  <a:gd name="connsiteY1" fmla="*/ 51741 h 801041"/>
                  <a:gd name="connsiteX2" fmla="*/ 698500 w 1108075"/>
                  <a:gd name="connsiteY2" fmla="*/ 153341 h 801041"/>
                  <a:gd name="connsiteX3" fmla="*/ 1108075 w 1108075"/>
                  <a:gd name="connsiteY3" fmla="*/ 801041 h 801041"/>
                  <a:gd name="connsiteX0" fmla="*/ 0 w 1108075"/>
                  <a:gd name="connsiteY0" fmla="*/ 787330 h 787330"/>
                  <a:gd name="connsiteX1" fmla="*/ 393700 w 1108075"/>
                  <a:gd name="connsiteY1" fmla="*/ 57080 h 787330"/>
                  <a:gd name="connsiteX2" fmla="*/ 698500 w 1108075"/>
                  <a:gd name="connsiteY2" fmla="*/ 139630 h 787330"/>
                  <a:gd name="connsiteX3" fmla="*/ 1108075 w 1108075"/>
                  <a:gd name="connsiteY3" fmla="*/ 787330 h 787330"/>
                  <a:gd name="connsiteX0" fmla="*/ 0 w 1108075"/>
                  <a:gd name="connsiteY0" fmla="*/ 797646 h 797646"/>
                  <a:gd name="connsiteX1" fmla="*/ 393700 w 1108075"/>
                  <a:gd name="connsiteY1" fmla="*/ 67396 h 797646"/>
                  <a:gd name="connsiteX2" fmla="*/ 727075 w 1108075"/>
                  <a:gd name="connsiteY2" fmla="*/ 124546 h 797646"/>
                  <a:gd name="connsiteX3" fmla="*/ 1108075 w 1108075"/>
                  <a:gd name="connsiteY3" fmla="*/ 797646 h 797646"/>
                  <a:gd name="connsiteX0" fmla="*/ 0 w 1108075"/>
                  <a:gd name="connsiteY0" fmla="*/ 781182 h 781182"/>
                  <a:gd name="connsiteX1" fmla="*/ 393700 w 1108075"/>
                  <a:gd name="connsiteY1" fmla="*/ 50932 h 781182"/>
                  <a:gd name="connsiteX2" fmla="*/ 727075 w 1108075"/>
                  <a:gd name="connsiteY2" fmla="*/ 108082 h 781182"/>
                  <a:gd name="connsiteX3" fmla="*/ 920750 w 1108075"/>
                  <a:gd name="connsiteY3" fmla="*/ 508132 h 781182"/>
                  <a:gd name="connsiteX4" fmla="*/ 1108075 w 1108075"/>
                  <a:gd name="connsiteY4" fmla="*/ 781182 h 781182"/>
                  <a:gd name="connsiteX0" fmla="*/ 0 w 1108075"/>
                  <a:gd name="connsiteY0" fmla="*/ 781182 h 781182"/>
                  <a:gd name="connsiteX1" fmla="*/ 393700 w 1108075"/>
                  <a:gd name="connsiteY1" fmla="*/ 50932 h 781182"/>
                  <a:gd name="connsiteX2" fmla="*/ 727075 w 1108075"/>
                  <a:gd name="connsiteY2" fmla="*/ 108082 h 781182"/>
                  <a:gd name="connsiteX3" fmla="*/ 892175 w 1108075"/>
                  <a:gd name="connsiteY3" fmla="*/ 533532 h 781182"/>
                  <a:gd name="connsiteX4" fmla="*/ 1108075 w 1108075"/>
                  <a:gd name="connsiteY4" fmla="*/ 781182 h 781182"/>
                  <a:gd name="connsiteX0" fmla="*/ 0 w 1108075"/>
                  <a:gd name="connsiteY0" fmla="*/ 786635 h 786635"/>
                  <a:gd name="connsiteX1" fmla="*/ 393700 w 1108075"/>
                  <a:gd name="connsiteY1" fmla="*/ 56385 h 786635"/>
                  <a:gd name="connsiteX2" fmla="*/ 730250 w 1108075"/>
                  <a:gd name="connsiteY2" fmla="*/ 97660 h 786635"/>
                  <a:gd name="connsiteX3" fmla="*/ 892175 w 1108075"/>
                  <a:gd name="connsiteY3" fmla="*/ 538985 h 786635"/>
                  <a:gd name="connsiteX4" fmla="*/ 1108075 w 1108075"/>
                  <a:gd name="connsiteY4" fmla="*/ 786635 h 786635"/>
                  <a:gd name="connsiteX0" fmla="*/ 0 w 1108075"/>
                  <a:gd name="connsiteY0" fmla="*/ 785114 h 785114"/>
                  <a:gd name="connsiteX1" fmla="*/ 393700 w 1108075"/>
                  <a:gd name="connsiteY1" fmla="*/ 54864 h 785114"/>
                  <a:gd name="connsiteX2" fmla="*/ 730250 w 1108075"/>
                  <a:gd name="connsiteY2" fmla="*/ 96139 h 785114"/>
                  <a:gd name="connsiteX3" fmla="*/ 892175 w 1108075"/>
                  <a:gd name="connsiteY3" fmla="*/ 537464 h 785114"/>
                  <a:gd name="connsiteX4" fmla="*/ 1108075 w 1108075"/>
                  <a:gd name="connsiteY4" fmla="*/ 785114 h 785114"/>
                  <a:gd name="connsiteX0" fmla="*/ 0 w 1108075"/>
                  <a:gd name="connsiteY0" fmla="*/ 785114 h 785114"/>
                  <a:gd name="connsiteX1" fmla="*/ 393700 w 1108075"/>
                  <a:gd name="connsiteY1" fmla="*/ 54864 h 785114"/>
                  <a:gd name="connsiteX2" fmla="*/ 730250 w 1108075"/>
                  <a:gd name="connsiteY2" fmla="*/ 96139 h 785114"/>
                  <a:gd name="connsiteX3" fmla="*/ 892175 w 1108075"/>
                  <a:gd name="connsiteY3" fmla="*/ 537464 h 785114"/>
                  <a:gd name="connsiteX4" fmla="*/ 1108075 w 1108075"/>
                  <a:gd name="connsiteY4" fmla="*/ 785114 h 785114"/>
                  <a:gd name="connsiteX0" fmla="*/ 0 w 1108075"/>
                  <a:gd name="connsiteY0" fmla="*/ 764774 h 764774"/>
                  <a:gd name="connsiteX1" fmla="*/ 147638 w 1108075"/>
                  <a:gd name="connsiteY1" fmla="*/ 489678 h 764774"/>
                  <a:gd name="connsiteX2" fmla="*/ 393700 w 1108075"/>
                  <a:gd name="connsiteY2" fmla="*/ 34524 h 764774"/>
                  <a:gd name="connsiteX3" fmla="*/ 730250 w 1108075"/>
                  <a:gd name="connsiteY3" fmla="*/ 75799 h 764774"/>
                  <a:gd name="connsiteX4" fmla="*/ 892175 w 1108075"/>
                  <a:gd name="connsiteY4" fmla="*/ 517124 h 764774"/>
                  <a:gd name="connsiteX5" fmla="*/ 1108075 w 1108075"/>
                  <a:gd name="connsiteY5" fmla="*/ 764774 h 764774"/>
                  <a:gd name="connsiteX0" fmla="*/ 0 w 1108075"/>
                  <a:gd name="connsiteY0" fmla="*/ 765007 h 765007"/>
                  <a:gd name="connsiteX1" fmla="*/ 169863 w 1108075"/>
                  <a:gd name="connsiteY1" fmla="*/ 493086 h 765007"/>
                  <a:gd name="connsiteX2" fmla="*/ 393700 w 1108075"/>
                  <a:gd name="connsiteY2" fmla="*/ 34757 h 765007"/>
                  <a:gd name="connsiteX3" fmla="*/ 730250 w 1108075"/>
                  <a:gd name="connsiteY3" fmla="*/ 76032 h 765007"/>
                  <a:gd name="connsiteX4" fmla="*/ 892175 w 1108075"/>
                  <a:gd name="connsiteY4" fmla="*/ 517357 h 765007"/>
                  <a:gd name="connsiteX5" fmla="*/ 1108075 w 1108075"/>
                  <a:gd name="connsiteY5" fmla="*/ 765007 h 765007"/>
                  <a:gd name="connsiteX0" fmla="*/ 0 w 1108075"/>
                  <a:gd name="connsiteY0" fmla="*/ 765007 h 765007"/>
                  <a:gd name="connsiteX1" fmla="*/ 169863 w 1108075"/>
                  <a:gd name="connsiteY1" fmla="*/ 493086 h 765007"/>
                  <a:gd name="connsiteX2" fmla="*/ 393700 w 1108075"/>
                  <a:gd name="connsiteY2" fmla="*/ 34757 h 765007"/>
                  <a:gd name="connsiteX3" fmla="*/ 730250 w 1108075"/>
                  <a:gd name="connsiteY3" fmla="*/ 76032 h 765007"/>
                  <a:gd name="connsiteX4" fmla="*/ 892175 w 1108075"/>
                  <a:gd name="connsiteY4" fmla="*/ 517357 h 765007"/>
                  <a:gd name="connsiteX5" fmla="*/ 1108075 w 1108075"/>
                  <a:gd name="connsiteY5" fmla="*/ 765007 h 765007"/>
                  <a:gd name="connsiteX0" fmla="*/ 0 w 1108075"/>
                  <a:gd name="connsiteY0" fmla="*/ 741887 h 741887"/>
                  <a:gd name="connsiteX1" fmla="*/ 169863 w 1108075"/>
                  <a:gd name="connsiteY1" fmla="*/ 469966 h 741887"/>
                  <a:gd name="connsiteX2" fmla="*/ 274638 w 1108075"/>
                  <a:gd name="connsiteY2" fmla="*/ 155642 h 741887"/>
                  <a:gd name="connsiteX3" fmla="*/ 393700 w 1108075"/>
                  <a:gd name="connsiteY3" fmla="*/ 11637 h 741887"/>
                  <a:gd name="connsiteX4" fmla="*/ 730250 w 1108075"/>
                  <a:gd name="connsiteY4" fmla="*/ 52912 h 741887"/>
                  <a:gd name="connsiteX5" fmla="*/ 892175 w 1108075"/>
                  <a:gd name="connsiteY5" fmla="*/ 494237 h 741887"/>
                  <a:gd name="connsiteX6" fmla="*/ 1108075 w 1108075"/>
                  <a:gd name="connsiteY6" fmla="*/ 741887 h 741887"/>
                  <a:gd name="connsiteX0" fmla="*/ 0 w 1108075"/>
                  <a:gd name="connsiteY0" fmla="*/ 778024 h 778024"/>
                  <a:gd name="connsiteX1" fmla="*/ 169863 w 1108075"/>
                  <a:gd name="connsiteY1" fmla="*/ 506103 h 778024"/>
                  <a:gd name="connsiteX2" fmla="*/ 274638 w 1108075"/>
                  <a:gd name="connsiteY2" fmla="*/ 191779 h 778024"/>
                  <a:gd name="connsiteX3" fmla="*/ 393700 w 1108075"/>
                  <a:gd name="connsiteY3" fmla="*/ 47774 h 778024"/>
                  <a:gd name="connsiteX4" fmla="*/ 534988 w 1108075"/>
                  <a:gd name="connsiteY4" fmla="*/ 1279 h 778024"/>
                  <a:gd name="connsiteX5" fmla="*/ 730250 w 1108075"/>
                  <a:gd name="connsiteY5" fmla="*/ 89049 h 778024"/>
                  <a:gd name="connsiteX6" fmla="*/ 892175 w 1108075"/>
                  <a:gd name="connsiteY6" fmla="*/ 530374 h 778024"/>
                  <a:gd name="connsiteX7" fmla="*/ 1108075 w 1108075"/>
                  <a:gd name="connsiteY7" fmla="*/ 778024 h 778024"/>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92175 w 1108075"/>
                  <a:gd name="connsiteY7" fmla="*/ 529856 h 777506"/>
                  <a:gd name="connsiteX8" fmla="*/ 1108075 w 1108075"/>
                  <a:gd name="connsiteY8"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8921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785 h 777785"/>
                  <a:gd name="connsiteX1" fmla="*/ 169863 w 1108075"/>
                  <a:gd name="connsiteY1" fmla="*/ 505864 h 777785"/>
                  <a:gd name="connsiteX2" fmla="*/ 274638 w 1108075"/>
                  <a:gd name="connsiteY2" fmla="*/ 191540 h 777785"/>
                  <a:gd name="connsiteX3" fmla="*/ 344488 w 1108075"/>
                  <a:gd name="connsiteY3" fmla="*/ 70890 h 777785"/>
                  <a:gd name="connsiteX4" fmla="*/ 393700 w 1108075"/>
                  <a:gd name="connsiteY4" fmla="*/ 34835 h 777785"/>
                  <a:gd name="connsiteX5" fmla="*/ 534988 w 1108075"/>
                  <a:gd name="connsiteY5" fmla="*/ 1040 h 777785"/>
                  <a:gd name="connsiteX6" fmla="*/ 730250 w 1108075"/>
                  <a:gd name="connsiteY6" fmla="*/ 88810 h 777785"/>
                  <a:gd name="connsiteX7" fmla="*/ 849313 w 1108075"/>
                  <a:gd name="connsiteY7" fmla="*/ 353465 h 777785"/>
                  <a:gd name="connsiteX8" fmla="*/ 904875 w 1108075"/>
                  <a:gd name="connsiteY8" fmla="*/ 530135 h 777785"/>
                  <a:gd name="connsiteX9" fmla="*/ 1108075 w 1108075"/>
                  <a:gd name="connsiteY9" fmla="*/ 777785 h 777785"/>
                  <a:gd name="connsiteX0" fmla="*/ 0 w 1108075"/>
                  <a:gd name="connsiteY0" fmla="*/ 777785 h 777785"/>
                  <a:gd name="connsiteX1" fmla="*/ 169863 w 1108075"/>
                  <a:gd name="connsiteY1" fmla="*/ 505864 h 777785"/>
                  <a:gd name="connsiteX2" fmla="*/ 274638 w 1108075"/>
                  <a:gd name="connsiteY2" fmla="*/ 191540 h 777785"/>
                  <a:gd name="connsiteX3" fmla="*/ 344488 w 1108075"/>
                  <a:gd name="connsiteY3" fmla="*/ 70890 h 777785"/>
                  <a:gd name="connsiteX4" fmla="*/ 393700 w 1108075"/>
                  <a:gd name="connsiteY4" fmla="*/ 34835 h 777785"/>
                  <a:gd name="connsiteX5" fmla="*/ 534988 w 1108075"/>
                  <a:gd name="connsiteY5" fmla="*/ 1040 h 777785"/>
                  <a:gd name="connsiteX6" fmla="*/ 730250 w 1108075"/>
                  <a:gd name="connsiteY6" fmla="*/ 88810 h 777785"/>
                  <a:gd name="connsiteX7" fmla="*/ 830263 w 1108075"/>
                  <a:gd name="connsiteY7" fmla="*/ 353465 h 777785"/>
                  <a:gd name="connsiteX8" fmla="*/ 904875 w 1108075"/>
                  <a:gd name="connsiteY8" fmla="*/ 530135 h 777785"/>
                  <a:gd name="connsiteX9" fmla="*/ 1108075 w 1108075"/>
                  <a:gd name="connsiteY9" fmla="*/ 777785 h 777785"/>
                  <a:gd name="connsiteX0" fmla="*/ 0 w 1123950"/>
                  <a:gd name="connsiteY0" fmla="*/ 777785 h 777785"/>
                  <a:gd name="connsiteX1" fmla="*/ 185738 w 1123950"/>
                  <a:gd name="connsiteY1" fmla="*/ 505864 h 777785"/>
                  <a:gd name="connsiteX2" fmla="*/ 290513 w 1123950"/>
                  <a:gd name="connsiteY2" fmla="*/ 191540 h 777785"/>
                  <a:gd name="connsiteX3" fmla="*/ 360363 w 1123950"/>
                  <a:gd name="connsiteY3" fmla="*/ 70890 h 777785"/>
                  <a:gd name="connsiteX4" fmla="*/ 409575 w 1123950"/>
                  <a:gd name="connsiteY4" fmla="*/ 34835 h 777785"/>
                  <a:gd name="connsiteX5" fmla="*/ 550863 w 1123950"/>
                  <a:gd name="connsiteY5" fmla="*/ 1040 h 777785"/>
                  <a:gd name="connsiteX6" fmla="*/ 746125 w 1123950"/>
                  <a:gd name="connsiteY6" fmla="*/ 88810 h 777785"/>
                  <a:gd name="connsiteX7" fmla="*/ 846138 w 1123950"/>
                  <a:gd name="connsiteY7" fmla="*/ 353465 h 777785"/>
                  <a:gd name="connsiteX8" fmla="*/ 920750 w 1123950"/>
                  <a:gd name="connsiteY8" fmla="*/ 530135 h 777785"/>
                  <a:gd name="connsiteX9" fmla="*/ 1123950 w 1123950"/>
                  <a:gd name="connsiteY9" fmla="*/ 777785 h 777785"/>
                  <a:gd name="connsiteX0" fmla="*/ 0 w 1143000"/>
                  <a:gd name="connsiteY0" fmla="*/ 777785 h 777785"/>
                  <a:gd name="connsiteX1" fmla="*/ 185738 w 1143000"/>
                  <a:gd name="connsiteY1" fmla="*/ 505864 h 777785"/>
                  <a:gd name="connsiteX2" fmla="*/ 290513 w 1143000"/>
                  <a:gd name="connsiteY2" fmla="*/ 191540 h 777785"/>
                  <a:gd name="connsiteX3" fmla="*/ 360363 w 1143000"/>
                  <a:gd name="connsiteY3" fmla="*/ 70890 h 777785"/>
                  <a:gd name="connsiteX4" fmla="*/ 409575 w 1143000"/>
                  <a:gd name="connsiteY4" fmla="*/ 34835 h 777785"/>
                  <a:gd name="connsiteX5" fmla="*/ 550863 w 1143000"/>
                  <a:gd name="connsiteY5" fmla="*/ 1040 h 777785"/>
                  <a:gd name="connsiteX6" fmla="*/ 746125 w 1143000"/>
                  <a:gd name="connsiteY6" fmla="*/ 88810 h 777785"/>
                  <a:gd name="connsiteX7" fmla="*/ 846138 w 1143000"/>
                  <a:gd name="connsiteY7" fmla="*/ 353465 h 777785"/>
                  <a:gd name="connsiteX8" fmla="*/ 920750 w 1143000"/>
                  <a:gd name="connsiteY8" fmla="*/ 530135 h 777785"/>
                  <a:gd name="connsiteX9" fmla="*/ 1143000 w 1143000"/>
                  <a:gd name="connsiteY9" fmla="*/ 774610 h 77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777785">
                    <a:moveTo>
                      <a:pt x="0" y="777785"/>
                    </a:moveTo>
                    <a:cubicBezTo>
                      <a:pt x="19844" y="730348"/>
                      <a:pt x="120121" y="627572"/>
                      <a:pt x="185738" y="505864"/>
                    </a:cubicBezTo>
                    <a:cubicBezTo>
                      <a:pt x="234157" y="409215"/>
                      <a:pt x="253207" y="267928"/>
                      <a:pt x="290513" y="191540"/>
                    </a:cubicBezTo>
                    <a:cubicBezTo>
                      <a:pt x="321734" y="119574"/>
                      <a:pt x="340519" y="94891"/>
                      <a:pt x="360363" y="70890"/>
                    </a:cubicBezTo>
                    <a:cubicBezTo>
                      <a:pt x="380207" y="46889"/>
                      <a:pt x="377825" y="46477"/>
                      <a:pt x="409575" y="34835"/>
                    </a:cubicBezTo>
                    <a:cubicBezTo>
                      <a:pt x="441325" y="23193"/>
                      <a:pt x="494771" y="-5839"/>
                      <a:pt x="550863" y="1040"/>
                    </a:cubicBezTo>
                    <a:cubicBezTo>
                      <a:pt x="606955" y="7919"/>
                      <a:pt x="695854" y="29014"/>
                      <a:pt x="746125" y="88810"/>
                    </a:cubicBezTo>
                    <a:cubicBezTo>
                      <a:pt x="796396" y="148606"/>
                      <a:pt x="819151" y="279911"/>
                      <a:pt x="846138" y="353465"/>
                    </a:cubicBezTo>
                    <a:cubicBezTo>
                      <a:pt x="873125" y="427019"/>
                      <a:pt x="881856" y="450948"/>
                      <a:pt x="920750" y="530135"/>
                    </a:cubicBezTo>
                    <a:cubicBezTo>
                      <a:pt x="971550" y="645493"/>
                      <a:pt x="1116012" y="724339"/>
                      <a:pt x="1143000" y="774610"/>
                    </a:cubicBezTo>
                  </a:path>
                </a:pathLst>
              </a:cu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n>
                    <a:solidFill>
                      <a:sysClr val="windowText" lastClr="000000"/>
                    </a:solidFill>
                  </a:ln>
                  <a:solidFill>
                    <a:sysClr val="windowText" lastClr="000000"/>
                  </a:solidFill>
                  <a:latin typeface="+mj-lt"/>
                </a:endParaRPr>
              </a:p>
            </p:txBody>
          </p:sp>
          <p:cxnSp>
            <p:nvCxnSpPr>
              <p:cNvPr id="204" name="Straight Arrow Connector 203"/>
              <p:cNvCxnSpPr/>
              <p:nvPr/>
            </p:nvCxnSpPr>
            <p:spPr bwMode="auto">
              <a:xfrm>
                <a:off x="857697" y="5457270"/>
                <a:ext cx="2178987" cy="11290"/>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205" name="Straight Connector 204"/>
              <p:cNvCxnSpPr/>
              <p:nvPr/>
            </p:nvCxnSpPr>
            <p:spPr bwMode="auto">
              <a:xfrm>
                <a:off x="1877271" y="4574013"/>
                <a:ext cx="0" cy="944846"/>
              </a:xfrm>
              <a:prstGeom prst="line">
                <a:avLst/>
              </a:prstGeom>
              <a:solidFill>
                <a:srgbClr val="E6E7E8"/>
              </a:solidFill>
              <a:ln w="19050" cap="flat" cmpd="sng" algn="ctr">
                <a:solidFill>
                  <a:srgbClr val="000000"/>
                </a:solidFill>
                <a:prstDash val="dash"/>
                <a:round/>
                <a:headEnd type="none" w="med" len="med"/>
                <a:tailEnd type="none" w="med" len="med"/>
              </a:ln>
              <a:effectLst/>
            </p:spPr>
          </p:cxnSp>
          <p:sp>
            <p:nvSpPr>
              <p:cNvPr id="206" name="TextBox 205"/>
              <p:cNvSpPr txBox="1"/>
              <p:nvPr/>
            </p:nvSpPr>
            <p:spPr>
              <a:xfrm>
                <a:off x="1101769" y="4812277"/>
                <a:ext cx="899332" cy="164140"/>
              </a:xfrm>
              <a:prstGeom prst="rect">
                <a:avLst/>
              </a:prstGeom>
              <a:noFill/>
            </p:spPr>
            <p:txBody>
              <a:bodyPr wrap="square" lIns="0" tIns="0" rIns="0" bIns="0" rtlCol="0">
                <a:spAutoFit/>
              </a:bodyPr>
              <a:lstStyle/>
              <a:p>
                <a:pPr>
                  <a:buClr>
                    <a:srgbClr val="91867E"/>
                  </a:buClr>
                </a:pPr>
                <a:r>
                  <a:rPr lang="en-GB" sz="900" dirty="0" smtClean="0">
                    <a:latin typeface="+mj-lt"/>
                  </a:rPr>
                  <a:t>Corporations</a:t>
                </a:r>
                <a:endParaRPr lang="en-GB" sz="1050" dirty="0">
                  <a:latin typeface="+mj-lt"/>
                </a:endParaRPr>
              </a:p>
            </p:txBody>
          </p:sp>
          <p:sp>
            <p:nvSpPr>
              <p:cNvPr id="207" name="TextBox 206"/>
              <p:cNvSpPr txBox="1"/>
              <p:nvPr/>
            </p:nvSpPr>
            <p:spPr>
              <a:xfrm>
                <a:off x="1190188" y="5100080"/>
                <a:ext cx="359785" cy="164140"/>
              </a:xfrm>
              <a:prstGeom prst="rect">
                <a:avLst/>
              </a:prstGeom>
              <a:noFill/>
            </p:spPr>
            <p:txBody>
              <a:bodyPr wrap="square" lIns="0" tIns="0" rIns="0" bIns="0" rtlCol="0">
                <a:spAutoFit/>
              </a:bodyPr>
              <a:lstStyle/>
              <a:p>
                <a:pPr>
                  <a:buClr>
                    <a:srgbClr val="91867E"/>
                  </a:buClr>
                </a:pPr>
                <a:r>
                  <a:rPr lang="en-GB" sz="900" dirty="0" smtClean="0">
                    <a:latin typeface="+mj-lt"/>
                  </a:rPr>
                  <a:t>NPOs</a:t>
                </a:r>
                <a:endParaRPr lang="en-GB" sz="1050" dirty="0">
                  <a:latin typeface="+mj-lt"/>
                </a:endParaRPr>
              </a:p>
            </p:txBody>
          </p:sp>
          <p:sp>
            <p:nvSpPr>
              <p:cNvPr id="208" name="Rectangle 207"/>
              <p:cNvSpPr/>
              <p:nvPr/>
            </p:nvSpPr>
            <p:spPr>
              <a:xfrm>
                <a:off x="1926553" y="4634095"/>
                <a:ext cx="473130" cy="237093"/>
              </a:xfrm>
              <a:prstGeom prst="rect">
                <a:avLst/>
              </a:prstGeom>
            </p:spPr>
            <p:txBody>
              <a:bodyPr wrap="none">
                <a:spAutoFit/>
              </a:bodyPr>
              <a:lstStyle/>
              <a:p>
                <a:pPr algn="ctr" fontAlgn="b"/>
                <a:r>
                  <a:rPr lang="en-GB" sz="700" dirty="0" smtClean="0">
                    <a:solidFill>
                      <a:schemeClr val="tx1">
                        <a:lumMod val="75000"/>
                      </a:schemeClr>
                    </a:solidFill>
                    <a:latin typeface="+mj-lt"/>
                  </a:rPr>
                  <a:t>$14 M </a:t>
                </a:r>
                <a:endParaRPr lang="en-GB" sz="700" dirty="0">
                  <a:solidFill>
                    <a:schemeClr val="tx1">
                      <a:lumMod val="75000"/>
                    </a:schemeClr>
                  </a:solidFill>
                  <a:latin typeface="+mj-lt"/>
                </a:endParaRPr>
              </a:p>
            </p:txBody>
          </p:sp>
        </p:grpSp>
        <p:grpSp>
          <p:nvGrpSpPr>
            <p:cNvPr id="209" name="Group 208"/>
            <p:cNvGrpSpPr/>
            <p:nvPr/>
          </p:nvGrpSpPr>
          <p:grpSpPr>
            <a:xfrm>
              <a:off x="3768138" y="4414890"/>
              <a:ext cx="2468880" cy="1311646"/>
              <a:chOff x="3632198" y="4338272"/>
              <a:chExt cx="2468880" cy="1554480"/>
            </a:xfrm>
          </p:grpSpPr>
          <p:grpSp>
            <p:nvGrpSpPr>
              <p:cNvPr id="210" name="Group 209"/>
              <p:cNvGrpSpPr/>
              <p:nvPr/>
            </p:nvGrpSpPr>
            <p:grpSpPr>
              <a:xfrm>
                <a:off x="3632198" y="4338272"/>
                <a:ext cx="2468880" cy="1554480"/>
                <a:chOff x="4192215" y="2760019"/>
                <a:chExt cx="2468017" cy="1656183"/>
              </a:xfrm>
            </p:grpSpPr>
            <p:grpSp>
              <p:nvGrpSpPr>
                <p:cNvPr id="215" name="Group 214"/>
                <p:cNvGrpSpPr/>
                <p:nvPr/>
              </p:nvGrpSpPr>
              <p:grpSpPr>
                <a:xfrm>
                  <a:off x="4192215" y="2760019"/>
                  <a:ext cx="2468017" cy="1656183"/>
                  <a:chOff x="375791" y="2348880"/>
                  <a:chExt cx="2468017" cy="1656183"/>
                </a:xfrm>
              </p:grpSpPr>
              <p:grpSp>
                <p:nvGrpSpPr>
                  <p:cNvPr id="217" name="Group 216"/>
                  <p:cNvGrpSpPr/>
                  <p:nvPr/>
                </p:nvGrpSpPr>
                <p:grpSpPr>
                  <a:xfrm>
                    <a:off x="375791" y="2348880"/>
                    <a:ext cx="2468017" cy="1656183"/>
                    <a:chOff x="375791" y="2348880"/>
                    <a:chExt cx="2468017" cy="1656183"/>
                  </a:xfrm>
                </p:grpSpPr>
                <p:sp>
                  <p:nvSpPr>
                    <p:cNvPr id="219" name="Rectangle 218"/>
                    <p:cNvSpPr/>
                    <p:nvPr/>
                  </p:nvSpPr>
                  <p:spPr bwMode="auto">
                    <a:xfrm>
                      <a:off x="426301" y="2540178"/>
                      <a:ext cx="2417506" cy="1464885"/>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220" name="TextBox 219"/>
                    <p:cNvSpPr txBox="1"/>
                    <p:nvPr/>
                  </p:nvSpPr>
                  <p:spPr>
                    <a:xfrm>
                      <a:off x="375791" y="2664851"/>
                      <a:ext cx="302485" cy="1020262"/>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221" name="TextBox 220"/>
                    <p:cNvSpPr txBox="1"/>
                    <p:nvPr/>
                  </p:nvSpPr>
                  <p:spPr>
                    <a:xfrm>
                      <a:off x="435603" y="3573016"/>
                      <a:ext cx="2408204" cy="252605"/>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222" name="TextBox 221"/>
                    <p:cNvSpPr txBox="1">
                      <a:spLocks/>
                    </p:cNvSpPr>
                    <p:nvPr/>
                  </p:nvSpPr>
                  <p:spPr>
                    <a:xfrm>
                      <a:off x="426301" y="2348880"/>
                      <a:ext cx="2417507" cy="191298"/>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Corporations</a:t>
                      </a:r>
                      <a:endParaRPr lang="en-GB" sz="900" b="1" dirty="0">
                        <a:solidFill>
                          <a:srgbClr val="FFFFFF"/>
                        </a:solidFill>
                        <a:latin typeface="+mj-lt"/>
                      </a:endParaRPr>
                    </a:p>
                  </p:txBody>
                </p:sp>
                <p:sp>
                  <p:nvSpPr>
                    <p:cNvPr id="223" name="TextBox 222"/>
                    <p:cNvSpPr txBox="1"/>
                    <p:nvPr/>
                  </p:nvSpPr>
                  <p:spPr>
                    <a:xfrm>
                      <a:off x="435603" y="3721682"/>
                      <a:ext cx="2408203" cy="252605"/>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sp>
                  <p:nvSpPr>
                    <p:cNvPr id="224" name="Freeform 223"/>
                    <p:cNvSpPr/>
                    <p:nvPr/>
                  </p:nvSpPr>
                  <p:spPr bwMode="auto">
                    <a:xfrm>
                      <a:off x="898497" y="2830664"/>
                      <a:ext cx="1494846" cy="174929"/>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grpSp>
              <p:pic>
                <p:nvPicPr>
                  <p:cNvPr id="218" name="Picture 6"/>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663" y="2713482"/>
                    <a:ext cx="1123041" cy="8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216" name="Straight Connector 215"/>
                <p:cNvCxnSpPr/>
                <p:nvPr/>
              </p:nvCxnSpPr>
              <p:spPr bwMode="auto">
                <a:xfrm flipH="1">
                  <a:off x="5485534" y="3045220"/>
                  <a:ext cx="1110" cy="936104"/>
                </a:xfrm>
                <a:prstGeom prst="line">
                  <a:avLst/>
                </a:prstGeom>
                <a:solidFill>
                  <a:srgbClr val="E6E7E8"/>
                </a:solidFill>
                <a:ln w="19050" cap="flat" cmpd="sng" algn="ctr">
                  <a:solidFill>
                    <a:srgbClr val="000000"/>
                  </a:solidFill>
                  <a:prstDash val="dash"/>
                  <a:round/>
                  <a:headEnd type="none" w="med" len="med"/>
                  <a:tailEnd type="none" w="med" len="med"/>
                </a:ln>
                <a:effectLst/>
              </p:spPr>
            </p:cxnSp>
          </p:grpSp>
          <p:cxnSp>
            <p:nvCxnSpPr>
              <p:cNvPr id="211" name="Straight Arrow Connector 210"/>
              <p:cNvCxnSpPr/>
              <p:nvPr/>
            </p:nvCxnSpPr>
            <p:spPr bwMode="auto">
              <a:xfrm flipV="1">
                <a:off x="3845715" y="5483843"/>
                <a:ext cx="2207883" cy="13226"/>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212" name="Straight Arrow Connector 211"/>
              <p:cNvCxnSpPr/>
              <p:nvPr/>
            </p:nvCxnSpPr>
            <p:spPr bwMode="auto">
              <a:xfrm flipV="1">
                <a:off x="3879005" y="4582669"/>
                <a:ext cx="0" cy="948671"/>
              </a:xfrm>
              <a:prstGeom prst="straightConnector1">
                <a:avLst/>
              </a:prstGeom>
              <a:solidFill>
                <a:srgbClr val="E6E7E8"/>
              </a:solidFill>
              <a:ln w="9525" cap="flat" cmpd="sng" algn="ctr">
                <a:solidFill>
                  <a:srgbClr val="292929"/>
                </a:solidFill>
                <a:prstDash val="solid"/>
                <a:round/>
                <a:headEnd type="none" w="med" len="med"/>
                <a:tailEnd type="arrow"/>
              </a:ln>
              <a:effectLst/>
            </p:spPr>
          </p:cxnSp>
          <p:sp>
            <p:nvSpPr>
              <p:cNvPr id="213" name="TextBox 212"/>
              <p:cNvSpPr txBox="1"/>
              <p:nvPr/>
            </p:nvSpPr>
            <p:spPr>
              <a:xfrm>
                <a:off x="4881560" y="4558127"/>
                <a:ext cx="919857" cy="237093"/>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sp>
            <p:nvSpPr>
              <p:cNvPr id="214" name="Rectangle 213"/>
              <p:cNvSpPr/>
              <p:nvPr/>
            </p:nvSpPr>
            <p:spPr>
              <a:xfrm>
                <a:off x="4957677" y="4707712"/>
                <a:ext cx="473130" cy="237093"/>
              </a:xfrm>
              <a:prstGeom prst="rect">
                <a:avLst/>
              </a:prstGeom>
            </p:spPr>
            <p:txBody>
              <a:bodyPr wrap="none">
                <a:spAutoFit/>
              </a:bodyPr>
              <a:lstStyle/>
              <a:p>
                <a:pPr algn="ctr" fontAlgn="b"/>
                <a:r>
                  <a:rPr lang="en-GB" sz="700" dirty="0" smtClean="0">
                    <a:solidFill>
                      <a:schemeClr val="tx1">
                        <a:lumMod val="75000"/>
                      </a:schemeClr>
                    </a:solidFill>
                    <a:latin typeface="+mj-lt"/>
                  </a:rPr>
                  <a:t>$14 M </a:t>
                </a:r>
                <a:endParaRPr lang="en-GB" sz="700" dirty="0">
                  <a:solidFill>
                    <a:schemeClr val="tx1">
                      <a:lumMod val="75000"/>
                    </a:schemeClr>
                  </a:solidFill>
                  <a:latin typeface="+mj-lt"/>
                </a:endParaRPr>
              </a:p>
            </p:txBody>
          </p:sp>
        </p:grpSp>
        <p:sp>
          <p:nvSpPr>
            <p:cNvPr id="225" name="TextBox 224"/>
            <p:cNvSpPr txBox="1"/>
            <p:nvPr/>
          </p:nvSpPr>
          <p:spPr>
            <a:xfrm>
              <a:off x="860264" y="5705610"/>
              <a:ext cx="2719418" cy="461665"/>
            </a:xfrm>
            <a:prstGeom prst="rect">
              <a:avLst/>
            </a:prstGeom>
            <a:noFill/>
          </p:spPr>
          <p:txBody>
            <a:bodyPr vert="horz" wrap="square" lIns="0" rIns="0" rtlCol="0">
              <a:spAutoFit/>
            </a:bodyPr>
            <a:lstStyle/>
            <a:p>
              <a:pPr marL="171450" indent="-171450">
                <a:buFont typeface="Wingdings" panose="05000000000000000000" pitchFamily="2" charset="2"/>
                <a:buChar char="q"/>
              </a:pPr>
              <a:r>
                <a:rPr lang="en-GB" sz="800" i="1" dirty="0" smtClean="0">
                  <a:latin typeface="+mj-lt"/>
                  <a:cs typeface="Arial" panose="020B0604020202020204" pitchFamily="34" charset="0"/>
                </a:rPr>
                <a:t>With a single threshold for all customers, alerts will only be generated for Corporations as no NPOs transact above $14M</a:t>
              </a:r>
              <a:endParaRPr lang="en-GB" sz="800" i="1" dirty="0">
                <a:latin typeface="+mj-lt"/>
                <a:cs typeface="Arial" panose="020B0604020202020204" pitchFamily="34" charset="0"/>
              </a:endParaRPr>
            </a:p>
          </p:txBody>
        </p:sp>
        <p:sp>
          <p:nvSpPr>
            <p:cNvPr id="226" name="TextBox 225"/>
            <p:cNvSpPr txBox="1"/>
            <p:nvPr/>
          </p:nvSpPr>
          <p:spPr>
            <a:xfrm>
              <a:off x="3798585" y="5705995"/>
              <a:ext cx="5116718" cy="461665"/>
            </a:xfrm>
            <a:prstGeom prst="rect">
              <a:avLst/>
            </a:prstGeom>
            <a:noFill/>
          </p:spPr>
          <p:txBody>
            <a:bodyPr vert="horz" wrap="square" lIns="0" rIns="0" rtlCol="0">
              <a:spAutoFit/>
            </a:bodyPr>
            <a:lstStyle/>
            <a:p>
              <a:pPr marL="171450" indent="-171450">
                <a:buFont typeface="Wingdings" panose="05000000000000000000" pitchFamily="2" charset="2"/>
                <a:buChar char="q"/>
              </a:pPr>
              <a:r>
                <a:rPr lang="en-GB" sz="800" i="1" dirty="0" smtClean="0">
                  <a:latin typeface="+mj-lt"/>
                  <a:cs typeface="Arial" panose="020B0604020202020204" pitchFamily="34" charset="0"/>
                </a:rPr>
                <a:t>Separate segments have been created for Corporations and NPOs</a:t>
              </a:r>
            </a:p>
            <a:p>
              <a:pPr marL="171450" indent="-171450">
                <a:buFont typeface="Wingdings" panose="05000000000000000000" pitchFamily="2" charset="2"/>
                <a:buChar char="q"/>
              </a:pPr>
              <a:r>
                <a:rPr lang="en-GB" sz="800" i="1" dirty="0" smtClean="0">
                  <a:latin typeface="+mj-lt"/>
                  <a:cs typeface="Arial" panose="020B0604020202020204" pitchFamily="34" charset="0"/>
                </a:rPr>
                <a:t>Thresholds can be now be defined for each segment</a:t>
              </a:r>
            </a:p>
            <a:p>
              <a:pPr marL="171450" indent="-171450">
                <a:buFont typeface="Wingdings" panose="05000000000000000000" pitchFamily="2" charset="2"/>
                <a:buChar char="q"/>
              </a:pPr>
              <a:r>
                <a:rPr lang="en-GB" sz="800" i="1" dirty="0" smtClean="0">
                  <a:latin typeface="+mj-lt"/>
                  <a:cs typeface="Arial" panose="020B0604020202020204" pitchFamily="34" charset="0"/>
                </a:rPr>
                <a:t>Scenario coverage has been increased based on individually defined threshold</a:t>
              </a:r>
              <a:endParaRPr lang="en-GB" sz="800" i="1" dirty="0">
                <a:latin typeface="+mj-lt"/>
                <a:cs typeface="Arial" panose="020B0604020202020204" pitchFamily="34" charset="0"/>
              </a:endParaRPr>
            </a:p>
          </p:txBody>
        </p:sp>
        <p:sp>
          <p:nvSpPr>
            <p:cNvPr id="227" name="Rectangle 226"/>
            <p:cNvSpPr/>
            <p:nvPr/>
          </p:nvSpPr>
          <p:spPr bwMode="auto">
            <a:xfrm>
              <a:off x="753741" y="4302319"/>
              <a:ext cx="8184142" cy="1950839"/>
            </a:xfrm>
            <a:prstGeom prst="rect">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11430" lvl="1"/>
              <a:endParaRPr lang="en-GB" sz="900" dirty="0">
                <a:solidFill>
                  <a:srgbClr val="292929"/>
                </a:solidFill>
                <a:latin typeface="+mj-lt"/>
                <a:cs typeface="Arial" panose="020B0604020202020204" pitchFamily="34" charset="0"/>
              </a:endParaRPr>
            </a:p>
          </p:txBody>
        </p:sp>
        <p:sp>
          <p:nvSpPr>
            <p:cNvPr id="230" name="Down Arrow 229"/>
            <p:cNvSpPr/>
            <p:nvPr/>
          </p:nvSpPr>
          <p:spPr bwMode="auto">
            <a:xfrm rot="16200000">
              <a:off x="3424635" y="4918683"/>
              <a:ext cx="303796" cy="408890"/>
            </a:xfrm>
            <a:prstGeom prst="downArrow">
              <a:avLst/>
            </a:prstGeom>
            <a:solidFill>
              <a:schemeClr val="bg1">
                <a:lumMod val="6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cs typeface="Arial" panose="020B0604020202020204" pitchFamily="34" charset="0"/>
              </a:endParaRPr>
            </a:p>
          </p:txBody>
        </p:sp>
        <p:grpSp>
          <p:nvGrpSpPr>
            <p:cNvPr id="231" name="Group 230"/>
            <p:cNvGrpSpPr/>
            <p:nvPr/>
          </p:nvGrpSpPr>
          <p:grpSpPr>
            <a:xfrm>
              <a:off x="6330743" y="4414985"/>
              <a:ext cx="2468017" cy="1311646"/>
              <a:chOff x="6216429" y="4475452"/>
              <a:chExt cx="2468017" cy="1311646"/>
            </a:xfrm>
          </p:grpSpPr>
          <p:grpSp>
            <p:nvGrpSpPr>
              <p:cNvPr id="232" name="Group 231"/>
              <p:cNvGrpSpPr/>
              <p:nvPr/>
            </p:nvGrpSpPr>
            <p:grpSpPr>
              <a:xfrm>
                <a:off x="6216429" y="4475452"/>
                <a:ext cx="2468017" cy="1311646"/>
                <a:chOff x="375791" y="2348880"/>
                <a:chExt cx="2468017" cy="1656184"/>
              </a:xfrm>
            </p:grpSpPr>
            <p:sp>
              <p:nvSpPr>
                <p:cNvPr id="239" name="Rectangle 238"/>
                <p:cNvSpPr/>
                <p:nvPr/>
              </p:nvSpPr>
              <p:spPr bwMode="auto">
                <a:xfrm>
                  <a:off x="426301" y="2527310"/>
                  <a:ext cx="2417506" cy="147775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240" name="TextBox 239"/>
                <p:cNvSpPr txBox="1"/>
                <p:nvPr/>
              </p:nvSpPr>
              <p:spPr>
                <a:xfrm>
                  <a:off x="375791" y="2664851"/>
                  <a:ext cx="302591" cy="1020262"/>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241" name="TextBox 240"/>
                <p:cNvSpPr txBox="1"/>
                <p:nvPr/>
              </p:nvSpPr>
              <p:spPr>
                <a:xfrm>
                  <a:off x="435604" y="3573015"/>
                  <a:ext cx="2408204" cy="252605"/>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242" name="TextBox 241"/>
                <p:cNvSpPr txBox="1">
                  <a:spLocks/>
                </p:cNvSpPr>
                <p:nvPr/>
              </p:nvSpPr>
              <p:spPr>
                <a:xfrm>
                  <a:off x="426301" y="2348880"/>
                  <a:ext cx="2417507" cy="186942"/>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Non-Profit Organisations (NPOs)</a:t>
                  </a:r>
                  <a:endParaRPr lang="en-GB" sz="900" b="1" dirty="0">
                    <a:solidFill>
                      <a:srgbClr val="FFFFFF"/>
                    </a:solidFill>
                    <a:latin typeface="+mj-lt"/>
                  </a:endParaRPr>
                </a:p>
              </p:txBody>
            </p:sp>
            <p:sp>
              <p:nvSpPr>
                <p:cNvPr id="243" name="TextBox 242"/>
                <p:cNvSpPr txBox="1"/>
                <p:nvPr/>
              </p:nvSpPr>
              <p:spPr>
                <a:xfrm>
                  <a:off x="435603" y="3721683"/>
                  <a:ext cx="2408203" cy="252605"/>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sp>
              <p:nvSpPr>
                <p:cNvPr id="244" name="Freeform 243"/>
                <p:cNvSpPr/>
                <p:nvPr/>
              </p:nvSpPr>
              <p:spPr bwMode="auto">
                <a:xfrm>
                  <a:off x="898497" y="2830664"/>
                  <a:ext cx="1494846" cy="174929"/>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grpSp>
          <p:cxnSp>
            <p:nvCxnSpPr>
              <p:cNvPr id="233" name="Straight Arrow Connector 232"/>
              <p:cNvCxnSpPr/>
              <p:nvPr/>
            </p:nvCxnSpPr>
            <p:spPr bwMode="auto">
              <a:xfrm flipV="1">
                <a:off x="6476563" y="5444929"/>
                <a:ext cx="2207883" cy="11160"/>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234" name="Straight Arrow Connector 233"/>
              <p:cNvCxnSpPr/>
              <p:nvPr/>
            </p:nvCxnSpPr>
            <p:spPr bwMode="auto">
              <a:xfrm flipV="1">
                <a:off x="6509853" y="4684532"/>
                <a:ext cx="0" cy="800474"/>
              </a:xfrm>
              <a:prstGeom prst="straightConnector1">
                <a:avLst/>
              </a:prstGeom>
              <a:solidFill>
                <a:srgbClr val="E6E7E8"/>
              </a:solidFill>
              <a:ln w="9525" cap="flat" cmpd="sng" algn="ctr">
                <a:solidFill>
                  <a:srgbClr val="292929"/>
                </a:solidFill>
                <a:prstDash val="solid"/>
                <a:round/>
                <a:headEnd type="none" w="med" len="med"/>
                <a:tailEnd type="arrow"/>
              </a:ln>
              <a:effectLst/>
            </p:spPr>
          </p:cxnSp>
          <p:sp>
            <p:nvSpPr>
              <p:cNvPr id="235" name="TextBox 234"/>
              <p:cNvSpPr txBox="1"/>
              <p:nvPr/>
            </p:nvSpPr>
            <p:spPr>
              <a:xfrm>
                <a:off x="7299465" y="4663824"/>
                <a:ext cx="919857" cy="200055"/>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sp>
            <p:nvSpPr>
              <p:cNvPr id="236" name="Freeform 235"/>
              <p:cNvSpPr>
                <a:spLocks noChangeAspect="1"/>
              </p:cNvSpPr>
              <p:nvPr/>
            </p:nvSpPr>
            <p:spPr>
              <a:xfrm>
                <a:off x="6987964" y="5183693"/>
                <a:ext cx="459570" cy="263874"/>
              </a:xfrm>
              <a:custGeom>
                <a:avLst/>
                <a:gdLst>
                  <a:gd name="connsiteX0" fmla="*/ 0 w 1108075"/>
                  <a:gd name="connsiteY0" fmla="*/ 774700 h 774700"/>
                  <a:gd name="connsiteX1" fmla="*/ 523875 w 1108075"/>
                  <a:gd name="connsiteY1" fmla="*/ 0 h 774700"/>
                  <a:gd name="connsiteX2" fmla="*/ 1108075 w 1108075"/>
                  <a:gd name="connsiteY2" fmla="*/ 774700 h 774700"/>
                  <a:gd name="connsiteX0" fmla="*/ 0 w 1108075"/>
                  <a:gd name="connsiteY0" fmla="*/ 819325 h 819325"/>
                  <a:gd name="connsiteX1" fmla="*/ 523875 w 1108075"/>
                  <a:gd name="connsiteY1" fmla="*/ 44625 h 819325"/>
                  <a:gd name="connsiteX2" fmla="*/ 698500 w 1108075"/>
                  <a:gd name="connsiteY2" fmla="*/ 171625 h 819325"/>
                  <a:gd name="connsiteX3" fmla="*/ 1108075 w 1108075"/>
                  <a:gd name="connsiteY3" fmla="*/ 819325 h 819325"/>
                  <a:gd name="connsiteX0" fmla="*/ 0 w 1108075"/>
                  <a:gd name="connsiteY0" fmla="*/ 820482 h 820482"/>
                  <a:gd name="connsiteX1" fmla="*/ 523875 w 1108075"/>
                  <a:gd name="connsiteY1" fmla="*/ 45782 h 820482"/>
                  <a:gd name="connsiteX2" fmla="*/ 698500 w 1108075"/>
                  <a:gd name="connsiteY2" fmla="*/ 172782 h 820482"/>
                  <a:gd name="connsiteX3" fmla="*/ 1108075 w 1108075"/>
                  <a:gd name="connsiteY3" fmla="*/ 820482 h 820482"/>
                  <a:gd name="connsiteX0" fmla="*/ 0 w 1108075"/>
                  <a:gd name="connsiteY0" fmla="*/ 808189 h 808189"/>
                  <a:gd name="connsiteX1" fmla="*/ 473075 w 1108075"/>
                  <a:gd name="connsiteY1" fmla="*/ 49364 h 808189"/>
                  <a:gd name="connsiteX2" fmla="*/ 698500 w 1108075"/>
                  <a:gd name="connsiteY2" fmla="*/ 160489 h 808189"/>
                  <a:gd name="connsiteX3" fmla="*/ 1108075 w 1108075"/>
                  <a:gd name="connsiteY3" fmla="*/ 808189 h 808189"/>
                  <a:gd name="connsiteX0" fmla="*/ 0 w 1108075"/>
                  <a:gd name="connsiteY0" fmla="*/ 801041 h 801041"/>
                  <a:gd name="connsiteX1" fmla="*/ 419100 w 1108075"/>
                  <a:gd name="connsiteY1" fmla="*/ 51741 h 801041"/>
                  <a:gd name="connsiteX2" fmla="*/ 698500 w 1108075"/>
                  <a:gd name="connsiteY2" fmla="*/ 153341 h 801041"/>
                  <a:gd name="connsiteX3" fmla="*/ 1108075 w 1108075"/>
                  <a:gd name="connsiteY3" fmla="*/ 801041 h 801041"/>
                  <a:gd name="connsiteX0" fmla="*/ 0 w 1108075"/>
                  <a:gd name="connsiteY0" fmla="*/ 787330 h 787330"/>
                  <a:gd name="connsiteX1" fmla="*/ 393700 w 1108075"/>
                  <a:gd name="connsiteY1" fmla="*/ 57080 h 787330"/>
                  <a:gd name="connsiteX2" fmla="*/ 698500 w 1108075"/>
                  <a:gd name="connsiteY2" fmla="*/ 139630 h 787330"/>
                  <a:gd name="connsiteX3" fmla="*/ 1108075 w 1108075"/>
                  <a:gd name="connsiteY3" fmla="*/ 787330 h 787330"/>
                  <a:gd name="connsiteX0" fmla="*/ 0 w 1108075"/>
                  <a:gd name="connsiteY0" fmla="*/ 797646 h 797646"/>
                  <a:gd name="connsiteX1" fmla="*/ 393700 w 1108075"/>
                  <a:gd name="connsiteY1" fmla="*/ 67396 h 797646"/>
                  <a:gd name="connsiteX2" fmla="*/ 727075 w 1108075"/>
                  <a:gd name="connsiteY2" fmla="*/ 124546 h 797646"/>
                  <a:gd name="connsiteX3" fmla="*/ 1108075 w 1108075"/>
                  <a:gd name="connsiteY3" fmla="*/ 797646 h 797646"/>
                  <a:gd name="connsiteX0" fmla="*/ 0 w 1108075"/>
                  <a:gd name="connsiteY0" fmla="*/ 781182 h 781182"/>
                  <a:gd name="connsiteX1" fmla="*/ 393700 w 1108075"/>
                  <a:gd name="connsiteY1" fmla="*/ 50932 h 781182"/>
                  <a:gd name="connsiteX2" fmla="*/ 727075 w 1108075"/>
                  <a:gd name="connsiteY2" fmla="*/ 108082 h 781182"/>
                  <a:gd name="connsiteX3" fmla="*/ 920750 w 1108075"/>
                  <a:gd name="connsiteY3" fmla="*/ 508132 h 781182"/>
                  <a:gd name="connsiteX4" fmla="*/ 1108075 w 1108075"/>
                  <a:gd name="connsiteY4" fmla="*/ 781182 h 781182"/>
                  <a:gd name="connsiteX0" fmla="*/ 0 w 1108075"/>
                  <a:gd name="connsiteY0" fmla="*/ 781182 h 781182"/>
                  <a:gd name="connsiteX1" fmla="*/ 393700 w 1108075"/>
                  <a:gd name="connsiteY1" fmla="*/ 50932 h 781182"/>
                  <a:gd name="connsiteX2" fmla="*/ 727075 w 1108075"/>
                  <a:gd name="connsiteY2" fmla="*/ 108082 h 781182"/>
                  <a:gd name="connsiteX3" fmla="*/ 892175 w 1108075"/>
                  <a:gd name="connsiteY3" fmla="*/ 533532 h 781182"/>
                  <a:gd name="connsiteX4" fmla="*/ 1108075 w 1108075"/>
                  <a:gd name="connsiteY4" fmla="*/ 781182 h 781182"/>
                  <a:gd name="connsiteX0" fmla="*/ 0 w 1108075"/>
                  <a:gd name="connsiteY0" fmla="*/ 786635 h 786635"/>
                  <a:gd name="connsiteX1" fmla="*/ 393700 w 1108075"/>
                  <a:gd name="connsiteY1" fmla="*/ 56385 h 786635"/>
                  <a:gd name="connsiteX2" fmla="*/ 730250 w 1108075"/>
                  <a:gd name="connsiteY2" fmla="*/ 97660 h 786635"/>
                  <a:gd name="connsiteX3" fmla="*/ 892175 w 1108075"/>
                  <a:gd name="connsiteY3" fmla="*/ 538985 h 786635"/>
                  <a:gd name="connsiteX4" fmla="*/ 1108075 w 1108075"/>
                  <a:gd name="connsiteY4" fmla="*/ 786635 h 786635"/>
                  <a:gd name="connsiteX0" fmla="*/ 0 w 1108075"/>
                  <a:gd name="connsiteY0" fmla="*/ 785114 h 785114"/>
                  <a:gd name="connsiteX1" fmla="*/ 393700 w 1108075"/>
                  <a:gd name="connsiteY1" fmla="*/ 54864 h 785114"/>
                  <a:gd name="connsiteX2" fmla="*/ 730250 w 1108075"/>
                  <a:gd name="connsiteY2" fmla="*/ 96139 h 785114"/>
                  <a:gd name="connsiteX3" fmla="*/ 892175 w 1108075"/>
                  <a:gd name="connsiteY3" fmla="*/ 537464 h 785114"/>
                  <a:gd name="connsiteX4" fmla="*/ 1108075 w 1108075"/>
                  <a:gd name="connsiteY4" fmla="*/ 785114 h 785114"/>
                  <a:gd name="connsiteX0" fmla="*/ 0 w 1108075"/>
                  <a:gd name="connsiteY0" fmla="*/ 785114 h 785114"/>
                  <a:gd name="connsiteX1" fmla="*/ 393700 w 1108075"/>
                  <a:gd name="connsiteY1" fmla="*/ 54864 h 785114"/>
                  <a:gd name="connsiteX2" fmla="*/ 730250 w 1108075"/>
                  <a:gd name="connsiteY2" fmla="*/ 96139 h 785114"/>
                  <a:gd name="connsiteX3" fmla="*/ 892175 w 1108075"/>
                  <a:gd name="connsiteY3" fmla="*/ 537464 h 785114"/>
                  <a:gd name="connsiteX4" fmla="*/ 1108075 w 1108075"/>
                  <a:gd name="connsiteY4" fmla="*/ 785114 h 785114"/>
                  <a:gd name="connsiteX0" fmla="*/ 0 w 1108075"/>
                  <a:gd name="connsiteY0" fmla="*/ 764774 h 764774"/>
                  <a:gd name="connsiteX1" fmla="*/ 147638 w 1108075"/>
                  <a:gd name="connsiteY1" fmla="*/ 489678 h 764774"/>
                  <a:gd name="connsiteX2" fmla="*/ 393700 w 1108075"/>
                  <a:gd name="connsiteY2" fmla="*/ 34524 h 764774"/>
                  <a:gd name="connsiteX3" fmla="*/ 730250 w 1108075"/>
                  <a:gd name="connsiteY3" fmla="*/ 75799 h 764774"/>
                  <a:gd name="connsiteX4" fmla="*/ 892175 w 1108075"/>
                  <a:gd name="connsiteY4" fmla="*/ 517124 h 764774"/>
                  <a:gd name="connsiteX5" fmla="*/ 1108075 w 1108075"/>
                  <a:gd name="connsiteY5" fmla="*/ 764774 h 764774"/>
                  <a:gd name="connsiteX0" fmla="*/ 0 w 1108075"/>
                  <a:gd name="connsiteY0" fmla="*/ 765007 h 765007"/>
                  <a:gd name="connsiteX1" fmla="*/ 169863 w 1108075"/>
                  <a:gd name="connsiteY1" fmla="*/ 493086 h 765007"/>
                  <a:gd name="connsiteX2" fmla="*/ 393700 w 1108075"/>
                  <a:gd name="connsiteY2" fmla="*/ 34757 h 765007"/>
                  <a:gd name="connsiteX3" fmla="*/ 730250 w 1108075"/>
                  <a:gd name="connsiteY3" fmla="*/ 76032 h 765007"/>
                  <a:gd name="connsiteX4" fmla="*/ 892175 w 1108075"/>
                  <a:gd name="connsiteY4" fmla="*/ 517357 h 765007"/>
                  <a:gd name="connsiteX5" fmla="*/ 1108075 w 1108075"/>
                  <a:gd name="connsiteY5" fmla="*/ 765007 h 765007"/>
                  <a:gd name="connsiteX0" fmla="*/ 0 w 1108075"/>
                  <a:gd name="connsiteY0" fmla="*/ 765007 h 765007"/>
                  <a:gd name="connsiteX1" fmla="*/ 169863 w 1108075"/>
                  <a:gd name="connsiteY1" fmla="*/ 493086 h 765007"/>
                  <a:gd name="connsiteX2" fmla="*/ 393700 w 1108075"/>
                  <a:gd name="connsiteY2" fmla="*/ 34757 h 765007"/>
                  <a:gd name="connsiteX3" fmla="*/ 730250 w 1108075"/>
                  <a:gd name="connsiteY3" fmla="*/ 76032 h 765007"/>
                  <a:gd name="connsiteX4" fmla="*/ 892175 w 1108075"/>
                  <a:gd name="connsiteY4" fmla="*/ 517357 h 765007"/>
                  <a:gd name="connsiteX5" fmla="*/ 1108075 w 1108075"/>
                  <a:gd name="connsiteY5" fmla="*/ 765007 h 765007"/>
                  <a:gd name="connsiteX0" fmla="*/ 0 w 1108075"/>
                  <a:gd name="connsiteY0" fmla="*/ 741887 h 741887"/>
                  <a:gd name="connsiteX1" fmla="*/ 169863 w 1108075"/>
                  <a:gd name="connsiteY1" fmla="*/ 469966 h 741887"/>
                  <a:gd name="connsiteX2" fmla="*/ 274638 w 1108075"/>
                  <a:gd name="connsiteY2" fmla="*/ 155642 h 741887"/>
                  <a:gd name="connsiteX3" fmla="*/ 393700 w 1108075"/>
                  <a:gd name="connsiteY3" fmla="*/ 11637 h 741887"/>
                  <a:gd name="connsiteX4" fmla="*/ 730250 w 1108075"/>
                  <a:gd name="connsiteY4" fmla="*/ 52912 h 741887"/>
                  <a:gd name="connsiteX5" fmla="*/ 892175 w 1108075"/>
                  <a:gd name="connsiteY5" fmla="*/ 494237 h 741887"/>
                  <a:gd name="connsiteX6" fmla="*/ 1108075 w 1108075"/>
                  <a:gd name="connsiteY6" fmla="*/ 741887 h 741887"/>
                  <a:gd name="connsiteX0" fmla="*/ 0 w 1108075"/>
                  <a:gd name="connsiteY0" fmla="*/ 778024 h 778024"/>
                  <a:gd name="connsiteX1" fmla="*/ 169863 w 1108075"/>
                  <a:gd name="connsiteY1" fmla="*/ 506103 h 778024"/>
                  <a:gd name="connsiteX2" fmla="*/ 274638 w 1108075"/>
                  <a:gd name="connsiteY2" fmla="*/ 191779 h 778024"/>
                  <a:gd name="connsiteX3" fmla="*/ 393700 w 1108075"/>
                  <a:gd name="connsiteY3" fmla="*/ 47774 h 778024"/>
                  <a:gd name="connsiteX4" fmla="*/ 534988 w 1108075"/>
                  <a:gd name="connsiteY4" fmla="*/ 1279 h 778024"/>
                  <a:gd name="connsiteX5" fmla="*/ 730250 w 1108075"/>
                  <a:gd name="connsiteY5" fmla="*/ 89049 h 778024"/>
                  <a:gd name="connsiteX6" fmla="*/ 892175 w 1108075"/>
                  <a:gd name="connsiteY6" fmla="*/ 530374 h 778024"/>
                  <a:gd name="connsiteX7" fmla="*/ 1108075 w 1108075"/>
                  <a:gd name="connsiteY7" fmla="*/ 778024 h 778024"/>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92175 w 1108075"/>
                  <a:gd name="connsiteY7" fmla="*/ 529856 h 777506"/>
                  <a:gd name="connsiteX8" fmla="*/ 1108075 w 1108075"/>
                  <a:gd name="connsiteY8"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8921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506 h 777506"/>
                  <a:gd name="connsiteX1" fmla="*/ 169863 w 1108075"/>
                  <a:gd name="connsiteY1" fmla="*/ 505585 h 777506"/>
                  <a:gd name="connsiteX2" fmla="*/ 274638 w 1108075"/>
                  <a:gd name="connsiteY2" fmla="*/ 191261 h 777506"/>
                  <a:gd name="connsiteX3" fmla="*/ 344488 w 1108075"/>
                  <a:gd name="connsiteY3" fmla="*/ 70611 h 777506"/>
                  <a:gd name="connsiteX4" fmla="*/ 393700 w 1108075"/>
                  <a:gd name="connsiteY4" fmla="*/ 47256 h 777506"/>
                  <a:gd name="connsiteX5" fmla="*/ 534988 w 1108075"/>
                  <a:gd name="connsiteY5" fmla="*/ 761 h 777506"/>
                  <a:gd name="connsiteX6" fmla="*/ 730250 w 1108075"/>
                  <a:gd name="connsiteY6" fmla="*/ 88531 h 777506"/>
                  <a:gd name="connsiteX7" fmla="*/ 849313 w 1108075"/>
                  <a:gd name="connsiteY7" fmla="*/ 353186 h 777506"/>
                  <a:gd name="connsiteX8" fmla="*/ 904875 w 1108075"/>
                  <a:gd name="connsiteY8" fmla="*/ 529856 h 777506"/>
                  <a:gd name="connsiteX9" fmla="*/ 1108075 w 1108075"/>
                  <a:gd name="connsiteY9" fmla="*/ 777506 h 777506"/>
                  <a:gd name="connsiteX0" fmla="*/ 0 w 1108075"/>
                  <a:gd name="connsiteY0" fmla="*/ 777785 h 777785"/>
                  <a:gd name="connsiteX1" fmla="*/ 169863 w 1108075"/>
                  <a:gd name="connsiteY1" fmla="*/ 505864 h 777785"/>
                  <a:gd name="connsiteX2" fmla="*/ 274638 w 1108075"/>
                  <a:gd name="connsiteY2" fmla="*/ 191540 h 777785"/>
                  <a:gd name="connsiteX3" fmla="*/ 344488 w 1108075"/>
                  <a:gd name="connsiteY3" fmla="*/ 70890 h 777785"/>
                  <a:gd name="connsiteX4" fmla="*/ 393700 w 1108075"/>
                  <a:gd name="connsiteY4" fmla="*/ 34835 h 777785"/>
                  <a:gd name="connsiteX5" fmla="*/ 534988 w 1108075"/>
                  <a:gd name="connsiteY5" fmla="*/ 1040 h 777785"/>
                  <a:gd name="connsiteX6" fmla="*/ 730250 w 1108075"/>
                  <a:gd name="connsiteY6" fmla="*/ 88810 h 777785"/>
                  <a:gd name="connsiteX7" fmla="*/ 849313 w 1108075"/>
                  <a:gd name="connsiteY7" fmla="*/ 353465 h 777785"/>
                  <a:gd name="connsiteX8" fmla="*/ 904875 w 1108075"/>
                  <a:gd name="connsiteY8" fmla="*/ 530135 h 777785"/>
                  <a:gd name="connsiteX9" fmla="*/ 1108075 w 1108075"/>
                  <a:gd name="connsiteY9" fmla="*/ 777785 h 777785"/>
                  <a:gd name="connsiteX0" fmla="*/ 0 w 1108075"/>
                  <a:gd name="connsiteY0" fmla="*/ 777785 h 777785"/>
                  <a:gd name="connsiteX1" fmla="*/ 169863 w 1108075"/>
                  <a:gd name="connsiteY1" fmla="*/ 505864 h 777785"/>
                  <a:gd name="connsiteX2" fmla="*/ 274638 w 1108075"/>
                  <a:gd name="connsiteY2" fmla="*/ 191540 h 777785"/>
                  <a:gd name="connsiteX3" fmla="*/ 344488 w 1108075"/>
                  <a:gd name="connsiteY3" fmla="*/ 70890 h 777785"/>
                  <a:gd name="connsiteX4" fmla="*/ 393700 w 1108075"/>
                  <a:gd name="connsiteY4" fmla="*/ 34835 h 777785"/>
                  <a:gd name="connsiteX5" fmla="*/ 534988 w 1108075"/>
                  <a:gd name="connsiteY5" fmla="*/ 1040 h 777785"/>
                  <a:gd name="connsiteX6" fmla="*/ 730250 w 1108075"/>
                  <a:gd name="connsiteY6" fmla="*/ 88810 h 777785"/>
                  <a:gd name="connsiteX7" fmla="*/ 830263 w 1108075"/>
                  <a:gd name="connsiteY7" fmla="*/ 353465 h 777785"/>
                  <a:gd name="connsiteX8" fmla="*/ 904875 w 1108075"/>
                  <a:gd name="connsiteY8" fmla="*/ 530135 h 777785"/>
                  <a:gd name="connsiteX9" fmla="*/ 1108075 w 1108075"/>
                  <a:gd name="connsiteY9" fmla="*/ 777785 h 777785"/>
                  <a:gd name="connsiteX0" fmla="*/ 0 w 1123950"/>
                  <a:gd name="connsiteY0" fmla="*/ 777785 h 777785"/>
                  <a:gd name="connsiteX1" fmla="*/ 185738 w 1123950"/>
                  <a:gd name="connsiteY1" fmla="*/ 505864 h 777785"/>
                  <a:gd name="connsiteX2" fmla="*/ 290513 w 1123950"/>
                  <a:gd name="connsiteY2" fmla="*/ 191540 h 777785"/>
                  <a:gd name="connsiteX3" fmla="*/ 360363 w 1123950"/>
                  <a:gd name="connsiteY3" fmla="*/ 70890 h 777785"/>
                  <a:gd name="connsiteX4" fmla="*/ 409575 w 1123950"/>
                  <a:gd name="connsiteY4" fmla="*/ 34835 h 777785"/>
                  <a:gd name="connsiteX5" fmla="*/ 550863 w 1123950"/>
                  <a:gd name="connsiteY5" fmla="*/ 1040 h 777785"/>
                  <a:gd name="connsiteX6" fmla="*/ 746125 w 1123950"/>
                  <a:gd name="connsiteY6" fmla="*/ 88810 h 777785"/>
                  <a:gd name="connsiteX7" fmla="*/ 846138 w 1123950"/>
                  <a:gd name="connsiteY7" fmla="*/ 353465 h 777785"/>
                  <a:gd name="connsiteX8" fmla="*/ 920750 w 1123950"/>
                  <a:gd name="connsiteY8" fmla="*/ 530135 h 777785"/>
                  <a:gd name="connsiteX9" fmla="*/ 1123950 w 1123950"/>
                  <a:gd name="connsiteY9" fmla="*/ 777785 h 777785"/>
                  <a:gd name="connsiteX0" fmla="*/ 0 w 1143000"/>
                  <a:gd name="connsiteY0" fmla="*/ 777785 h 777785"/>
                  <a:gd name="connsiteX1" fmla="*/ 185738 w 1143000"/>
                  <a:gd name="connsiteY1" fmla="*/ 505864 h 777785"/>
                  <a:gd name="connsiteX2" fmla="*/ 290513 w 1143000"/>
                  <a:gd name="connsiteY2" fmla="*/ 191540 h 777785"/>
                  <a:gd name="connsiteX3" fmla="*/ 360363 w 1143000"/>
                  <a:gd name="connsiteY3" fmla="*/ 70890 h 777785"/>
                  <a:gd name="connsiteX4" fmla="*/ 409575 w 1143000"/>
                  <a:gd name="connsiteY4" fmla="*/ 34835 h 777785"/>
                  <a:gd name="connsiteX5" fmla="*/ 550863 w 1143000"/>
                  <a:gd name="connsiteY5" fmla="*/ 1040 h 777785"/>
                  <a:gd name="connsiteX6" fmla="*/ 746125 w 1143000"/>
                  <a:gd name="connsiteY6" fmla="*/ 88810 h 777785"/>
                  <a:gd name="connsiteX7" fmla="*/ 846138 w 1143000"/>
                  <a:gd name="connsiteY7" fmla="*/ 353465 h 777785"/>
                  <a:gd name="connsiteX8" fmla="*/ 920750 w 1143000"/>
                  <a:gd name="connsiteY8" fmla="*/ 530135 h 777785"/>
                  <a:gd name="connsiteX9" fmla="*/ 1143000 w 1143000"/>
                  <a:gd name="connsiteY9" fmla="*/ 774610 h 77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777785">
                    <a:moveTo>
                      <a:pt x="0" y="777785"/>
                    </a:moveTo>
                    <a:cubicBezTo>
                      <a:pt x="19844" y="730348"/>
                      <a:pt x="120121" y="627572"/>
                      <a:pt x="185738" y="505864"/>
                    </a:cubicBezTo>
                    <a:cubicBezTo>
                      <a:pt x="234157" y="409215"/>
                      <a:pt x="253207" y="267928"/>
                      <a:pt x="290513" y="191540"/>
                    </a:cubicBezTo>
                    <a:cubicBezTo>
                      <a:pt x="321734" y="119574"/>
                      <a:pt x="340519" y="94891"/>
                      <a:pt x="360363" y="70890"/>
                    </a:cubicBezTo>
                    <a:cubicBezTo>
                      <a:pt x="380207" y="46889"/>
                      <a:pt x="377825" y="46477"/>
                      <a:pt x="409575" y="34835"/>
                    </a:cubicBezTo>
                    <a:cubicBezTo>
                      <a:pt x="441325" y="23193"/>
                      <a:pt x="494771" y="-5839"/>
                      <a:pt x="550863" y="1040"/>
                    </a:cubicBezTo>
                    <a:cubicBezTo>
                      <a:pt x="606955" y="7919"/>
                      <a:pt x="695854" y="29014"/>
                      <a:pt x="746125" y="88810"/>
                    </a:cubicBezTo>
                    <a:cubicBezTo>
                      <a:pt x="796396" y="148606"/>
                      <a:pt x="819151" y="279911"/>
                      <a:pt x="846138" y="353465"/>
                    </a:cubicBezTo>
                    <a:cubicBezTo>
                      <a:pt x="873125" y="427019"/>
                      <a:pt x="881856" y="450948"/>
                      <a:pt x="920750" y="530135"/>
                    </a:cubicBezTo>
                    <a:cubicBezTo>
                      <a:pt x="971550" y="645493"/>
                      <a:pt x="1116012" y="724339"/>
                      <a:pt x="1143000" y="774610"/>
                    </a:cubicBezTo>
                  </a:path>
                </a:pathLst>
              </a:cu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n>
                    <a:solidFill>
                      <a:sysClr val="windowText" lastClr="000000"/>
                    </a:solidFill>
                  </a:ln>
                  <a:solidFill>
                    <a:sysClr val="windowText" lastClr="000000"/>
                  </a:solidFill>
                  <a:latin typeface="+mj-lt"/>
                </a:endParaRPr>
              </a:p>
            </p:txBody>
          </p:sp>
          <p:sp>
            <p:nvSpPr>
              <p:cNvPr id="237" name="Rectangle 236"/>
              <p:cNvSpPr/>
              <p:nvPr/>
            </p:nvSpPr>
            <p:spPr>
              <a:xfrm>
                <a:off x="7359352" y="4781595"/>
                <a:ext cx="459858" cy="200055"/>
              </a:xfrm>
              <a:prstGeom prst="rect">
                <a:avLst/>
              </a:prstGeom>
            </p:spPr>
            <p:txBody>
              <a:bodyPr wrap="none">
                <a:spAutoFit/>
              </a:bodyPr>
              <a:lstStyle/>
              <a:p>
                <a:pPr algn="ctr" fontAlgn="b"/>
                <a:r>
                  <a:rPr lang="en-GB" sz="700" dirty="0" smtClean="0">
                    <a:solidFill>
                      <a:schemeClr val="tx1">
                        <a:lumMod val="75000"/>
                      </a:schemeClr>
                    </a:solidFill>
                    <a:latin typeface="+mj-lt"/>
                  </a:rPr>
                  <a:t>$11 M </a:t>
                </a:r>
                <a:endParaRPr lang="en-GB" sz="700" dirty="0">
                  <a:solidFill>
                    <a:schemeClr val="tx1">
                      <a:lumMod val="75000"/>
                    </a:schemeClr>
                  </a:solidFill>
                  <a:latin typeface="+mj-lt"/>
                </a:endParaRPr>
              </a:p>
            </p:txBody>
          </p:sp>
          <p:cxnSp>
            <p:nvCxnSpPr>
              <p:cNvPr id="238" name="Straight Connector 237"/>
              <p:cNvCxnSpPr/>
              <p:nvPr/>
            </p:nvCxnSpPr>
            <p:spPr bwMode="auto">
              <a:xfrm flipH="1">
                <a:off x="7350510" y="4739916"/>
                <a:ext cx="1110" cy="741365"/>
              </a:xfrm>
              <a:prstGeom prst="line">
                <a:avLst/>
              </a:prstGeom>
              <a:solidFill>
                <a:srgbClr val="E6E7E8"/>
              </a:solidFill>
              <a:ln w="19050" cap="flat" cmpd="sng" algn="ctr">
                <a:solidFill>
                  <a:srgbClr val="000000"/>
                </a:solidFill>
                <a:prstDash val="dash"/>
                <a:round/>
                <a:headEnd type="none" w="med" len="med"/>
                <a:tailEnd type="none" w="med" len="med"/>
              </a:ln>
              <a:effectLst/>
            </p:spPr>
          </p:cxnSp>
        </p:grpSp>
        <p:sp>
          <p:nvSpPr>
            <p:cNvPr id="248" name="Rectangle 247"/>
            <p:cNvSpPr/>
            <p:nvPr/>
          </p:nvSpPr>
          <p:spPr bwMode="auto">
            <a:xfrm rot="16200000">
              <a:off x="-376152" y="5094946"/>
              <a:ext cx="1950839" cy="365583"/>
            </a:xfrm>
            <a:prstGeom prst="rect">
              <a:avLst/>
            </a:prstGeom>
            <a:solidFill>
              <a:schemeClr val="accent4">
                <a:lumMod val="75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50" b="1" dirty="0" smtClean="0">
                  <a:solidFill>
                    <a:schemeClr val="bg1"/>
                  </a:solidFill>
                  <a:latin typeface="+mj-lt"/>
                  <a:cs typeface="Arial" panose="020B0604020202020204" pitchFamily="34" charset="0"/>
                </a:rPr>
                <a:t>Customer Risk based Segmentation</a:t>
              </a:r>
              <a:endParaRPr lang="en-GB" sz="1050" b="1" dirty="0">
                <a:solidFill>
                  <a:schemeClr val="bg1"/>
                </a:solidFill>
                <a:latin typeface="+mj-lt"/>
                <a:cs typeface="Arial" panose="020B0604020202020204" pitchFamily="34" charset="0"/>
              </a:endParaRPr>
            </a:p>
          </p:txBody>
        </p:sp>
      </p:grpSp>
      <p:cxnSp>
        <p:nvCxnSpPr>
          <p:cNvPr id="249" name="Straight Connector 248"/>
          <p:cNvCxnSpPr/>
          <p:nvPr/>
        </p:nvCxnSpPr>
        <p:spPr>
          <a:xfrm>
            <a:off x="3605429" y="1805231"/>
            <a:ext cx="0" cy="444494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530352" y="2103894"/>
            <a:ext cx="8268406" cy="2031377"/>
            <a:chOff x="422024" y="2103894"/>
            <a:chExt cx="8551370" cy="2031377"/>
          </a:xfrm>
        </p:grpSpPr>
        <p:sp>
          <p:nvSpPr>
            <p:cNvPr id="143" name="TextBox 142"/>
            <p:cNvSpPr txBox="1"/>
            <p:nvPr/>
          </p:nvSpPr>
          <p:spPr>
            <a:xfrm>
              <a:off x="904899" y="3554639"/>
              <a:ext cx="2607798" cy="461665"/>
            </a:xfrm>
            <a:prstGeom prst="rect">
              <a:avLst/>
            </a:prstGeom>
            <a:noFill/>
          </p:spPr>
          <p:txBody>
            <a:bodyPr vert="horz" wrap="square" lIns="0" rIns="0" rtlCol="0">
              <a:spAutoFit/>
            </a:bodyPr>
            <a:lstStyle/>
            <a:p>
              <a:pPr marL="171450" indent="-171450">
                <a:buFont typeface="Wingdings" panose="05000000000000000000" pitchFamily="2" charset="2"/>
                <a:buChar char="q"/>
              </a:pPr>
              <a:r>
                <a:rPr lang="en-GB" sz="800" i="1" dirty="0" smtClean="0">
                  <a:latin typeface="+mj-lt"/>
                  <a:cs typeface="Arial" panose="020B0604020202020204" pitchFamily="34" charset="0"/>
                </a:rPr>
                <a:t>With a single threshold for all customers, alerts will only be generated for Banks as no corporations transact above $22M</a:t>
              </a:r>
              <a:endParaRPr lang="en-GB" sz="800" i="1" dirty="0">
                <a:latin typeface="+mj-lt"/>
                <a:cs typeface="Arial" panose="020B0604020202020204" pitchFamily="34" charset="0"/>
              </a:endParaRPr>
            </a:p>
          </p:txBody>
        </p:sp>
        <p:sp>
          <p:nvSpPr>
            <p:cNvPr id="144" name="TextBox 143"/>
            <p:cNvSpPr txBox="1"/>
            <p:nvPr/>
          </p:nvSpPr>
          <p:spPr>
            <a:xfrm>
              <a:off x="3821164" y="3577602"/>
              <a:ext cx="5116718" cy="461665"/>
            </a:xfrm>
            <a:prstGeom prst="rect">
              <a:avLst/>
            </a:prstGeom>
            <a:noFill/>
          </p:spPr>
          <p:txBody>
            <a:bodyPr vert="horz" wrap="square" lIns="0" rIns="0" rtlCol="0">
              <a:spAutoFit/>
            </a:bodyPr>
            <a:lstStyle/>
            <a:p>
              <a:pPr marL="171450" indent="-171450">
                <a:buFont typeface="Wingdings" panose="05000000000000000000" pitchFamily="2" charset="2"/>
                <a:buChar char="q"/>
              </a:pPr>
              <a:r>
                <a:rPr lang="en-GB" sz="800" i="1" dirty="0" smtClean="0">
                  <a:latin typeface="+mj-lt"/>
                  <a:cs typeface="Arial" panose="020B0604020202020204" pitchFamily="34" charset="0"/>
                </a:rPr>
                <a:t>Separate segments have been created for Bank and Corporate customers</a:t>
              </a:r>
            </a:p>
            <a:p>
              <a:pPr marL="171450" indent="-171450">
                <a:buFont typeface="Wingdings" panose="05000000000000000000" pitchFamily="2" charset="2"/>
                <a:buChar char="q"/>
              </a:pPr>
              <a:r>
                <a:rPr lang="en-GB" sz="800" i="1" dirty="0" smtClean="0">
                  <a:latin typeface="+mj-lt"/>
                  <a:cs typeface="Arial" panose="020B0604020202020204" pitchFamily="34" charset="0"/>
                </a:rPr>
                <a:t>Thresholds can be now be defined for each segment</a:t>
              </a:r>
            </a:p>
            <a:p>
              <a:pPr marL="171450" indent="-171450">
                <a:buFont typeface="Wingdings" panose="05000000000000000000" pitchFamily="2" charset="2"/>
                <a:buChar char="q"/>
              </a:pPr>
              <a:r>
                <a:rPr lang="en-GB" sz="800" i="1" dirty="0" smtClean="0">
                  <a:latin typeface="+mj-lt"/>
                  <a:cs typeface="Arial" panose="020B0604020202020204" pitchFamily="34" charset="0"/>
                </a:rPr>
                <a:t>Scenario coverage has been increased based on individually defined threshold</a:t>
              </a:r>
              <a:endParaRPr lang="en-GB" sz="800" i="1" dirty="0">
                <a:latin typeface="+mj-lt"/>
                <a:cs typeface="Arial" panose="020B0604020202020204" pitchFamily="34" charset="0"/>
              </a:endParaRPr>
            </a:p>
          </p:txBody>
        </p:sp>
        <p:sp>
          <p:nvSpPr>
            <p:cNvPr id="145" name="TextBox 144"/>
            <p:cNvSpPr txBox="1"/>
            <p:nvPr/>
          </p:nvSpPr>
          <p:spPr>
            <a:xfrm>
              <a:off x="2584212" y="2608868"/>
              <a:ext cx="838835" cy="200055"/>
            </a:xfrm>
            <a:prstGeom prst="rect">
              <a:avLst/>
            </a:prstGeom>
            <a:noFill/>
          </p:spPr>
          <p:txBody>
            <a:bodyPr wrap="square" rtlCol="0">
              <a:spAutoFit/>
            </a:bodyPr>
            <a:lstStyle/>
            <a:p>
              <a:r>
                <a:rPr lang="en-GB" sz="700" b="1" dirty="0" smtClean="0">
                  <a:solidFill>
                    <a:srgbClr val="000000"/>
                  </a:solidFill>
                  <a:latin typeface="+mj-lt"/>
                </a:rPr>
                <a:t>  Banks</a:t>
              </a:r>
              <a:endParaRPr lang="en-GB" sz="700" b="1" dirty="0">
                <a:solidFill>
                  <a:srgbClr val="000000"/>
                </a:solidFill>
                <a:latin typeface="+mj-lt"/>
              </a:endParaRPr>
            </a:p>
          </p:txBody>
        </p:sp>
        <p:cxnSp>
          <p:nvCxnSpPr>
            <p:cNvPr id="146" name="Straight Arrow Connector 145"/>
            <p:cNvCxnSpPr/>
            <p:nvPr/>
          </p:nvCxnSpPr>
          <p:spPr bwMode="auto">
            <a:xfrm>
              <a:off x="1071107" y="3393020"/>
              <a:ext cx="2156926" cy="11290"/>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147" name="Straight Arrow Connector 146"/>
            <p:cNvCxnSpPr/>
            <p:nvPr/>
          </p:nvCxnSpPr>
          <p:spPr bwMode="auto">
            <a:xfrm flipV="1">
              <a:off x="1053440" y="2503137"/>
              <a:ext cx="0" cy="948671"/>
            </a:xfrm>
            <a:prstGeom prst="straightConnector1">
              <a:avLst/>
            </a:prstGeom>
            <a:solidFill>
              <a:srgbClr val="E6E7E8"/>
            </a:solidFill>
            <a:ln w="9525" cap="flat" cmpd="sng" algn="ctr">
              <a:solidFill>
                <a:srgbClr val="292929"/>
              </a:solidFill>
              <a:prstDash val="solid"/>
              <a:round/>
              <a:headEnd type="none" w="med" len="med"/>
              <a:tailEnd type="arrow"/>
            </a:ln>
            <a:effectLst/>
          </p:spPr>
        </p:cxnSp>
        <p:grpSp>
          <p:nvGrpSpPr>
            <p:cNvPr id="148" name="Group 147"/>
            <p:cNvGrpSpPr/>
            <p:nvPr/>
          </p:nvGrpSpPr>
          <p:grpSpPr>
            <a:xfrm>
              <a:off x="865988" y="2244056"/>
              <a:ext cx="2672457" cy="1307592"/>
              <a:chOff x="562937" y="2304523"/>
              <a:chExt cx="2672457" cy="1554481"/>
            </a:xfrm>
          </p:grpSpPr>
          <p:grpSp>
            <p:nvGrpSpPr>
              <p:cNvPr id="149" name="Group 148"/>
              <p:cNvGrpSpPr/>
              <p:nvPr/>
            </p:nvGrpSpPr>
            <p:grpSpPr>
              <a:xfrm>
                <a:off x="562937" y="2304523"/>
                <a:ext cx="2672457" cy="1554481"/>
                <a:chOff x="748283" y="1647056"/>
                <a:chExt cx="2660197" cy="1656184"/>
              </a:xfrm>
            </p:grpSpPr>
            <p:sp>
              <p:nvSpPr>
                <p:cNvPr id="153" name="Rectangle 152"/>
                <p:cNvSpPr/>
                <p:nvPr/>
              </p:nvSpPr>
              <p:spPr bwMode="auto">
                <a:xfrm>
                  <a:off x="798793" y="1838355"/>
                  <a:ext cx="2417506" cy="1464885"/>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pic>
              <p:nvPicPr>
                <p:cNvPr id="154" name="Picture 5"/>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6060" y="2043391"/>
                  <a:ext cx="1965701" cy="847429"/>
                </a:xfrm>
                <a:prstGeom prst="rect">
                  <a:avLst/>
                </a:prstGeom>
                <a:noFill/>
                <a:ln>
                  <a:noFill/>
                </a:ln>
                <a:extLst/>
              </p:spPr>
            </p:pic>
            <p:sp>
              <p:nvSpPr>
                <p:cNvPr id="155" name="TextBox 154"/>
                <p:cNvSpPr txBox="1"/>
                <p:nvPr/>
              </p:nvSpPr>
              <p:spPr>
                <a:xfrm>
                  <a:off x="748283" y="1963029"/>
                  <a:ext cx="301007" cy="1020262"/>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156" name="TextBox 155"/>
                <p:cNvSpPr txBox="1"/>
                <p:nvPr/>
              </p:nvSpPr>
              <p:spPr>
                <a:xfrm>
                  <a:off x="808096" y="2871193"/>
                  <a:ext cx="2408204" cy="253388"/>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157" name="TextBox 156"/>
                <p:cNvSpPr txBox="1">
                  <a:spLocks/>
                </p:cNvSpPr>
                <p:nvPr/>
              </p:nvSpPr>
              <p:spPr>
                <a:xfrm>
                  <a:off x="798793" y="1647056"/>
                  <a:ext cx="2417507" cy="191298"/>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All Customers</a:t>
                  </a:r>
                  <a:endParaRPr lang="en-GB" sz="900" b="1" dirty="0">
                    <a:solidFill>
                      <a:srgbClr val="FFFFFF"/>
                    </a:solidFill>
                    <a:latin typeface="+mj-lt"/>
                  </a:endParaRPr>
                </a:p>
              </p:txBody>
            </p:sp>
            <p:sp>
              <p:nvSpPr>
                <p:cNvPr id="158" name="TextBox 157"/>
                <p:cNvSpPr txBox="1"/>
                <p:nvPr/>
              </p:nvSpPr>
              <p:spPr>
                <a:xfrm>
                  <a:off x="808095" y="3019077"/>
                  <a:ext cx="2408203" cy="253388"/>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cxnSp>
              <p:nvCxnSpPr>
                <p:cNvPr id="159" name="Straight Connector 158"/>
                <p:cNvCxnSpPr/>
                <p:nvPr/>
              </p:nvCxnSpPr>
              <p:spPr bwMode="auto">
                <a:xfrm>
                  <a:off x="2568228" y="1930147"/>
                  <a:ext cx="0" cy="1006663"/>
                </a:xfrm>
                <a:prstGeom prst="line">
                  <a:avLst/>
                </a:prstGeom>
                <a:solidFill>
                  <a:srgbClr val="E6E7E8"/>
                </a:solidFill>
                <a:ln w="19050" cap="flat" cmpd="sng" algn="ctr">
                  <a:solidFill>
                    <a:srgbClr val="000000"/>
                  </a:solidFill>
                  <a:prstDash val="dash"/>
                  <a:round/>
                  <a:headEnd type="none" w="med" len="med"/>
                  <a:tailEnd type="none" w="med" len="med"/>
                </a:ln>
                <a:effectLst/>
              </p:spPr>
            </p:cxnSp>
            <p:sp>
              <p:nvSpPr>
                <p:cNvPr id="160" name="Freeform 159"/>
                <p:cNvSpPr/>
                <p:nvPr/>
              </p:nvSpPr>
              <p:spPr bwMode="auto">
                <a:xfrm>
                  <a:off x="1270989" y="2128841"/>
                  <a:ext cx="1494846" cy="174929"/>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161" name="TextBox 160"/>
                <p:cNvSpPr txBox="1"/>
                <p:nvPr/>
              </p:nvSpPr>
              <p:spPr>
                <a:xfrm>
                  <a:off x="2492842" y="1841901"/>
                  <a:ext cx="915638" cy="253388"/>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grpSp>
          <p:sp>
            <p:nvSpPr>
              <p:cNvPr id="150" name="TextBox 149"/>
              <p:cNvSpPr txBox="1"/>
              <p:nvPr/>
            </p:nvSpPr>
            <p:spPr>
              <a:xfrm>
                <a:off x="1155454" y="3034785"/>
                <a:ext cx="899332" cy="164649"/>
              </a:xfrm>
              <a:prstGeom prst="rect">
                <a:avLst/>
              </a:prstGeom>
              <a:noFill/>
            </p:spPr>
            <p:txBody>
              <a:bodyPr wrap="square" lIns="0" tIns="0" rIns="0" bIns="0" rtlCol="0">
                <a:spAutoFit/>
              </a:bodyPr>
              <a:lstStyle/>
              <a:p>
                <a:pPr>
                  <a:buClr>
                    <a:srgbClr val="91867E"/>
                  </a:buClr>
                </a:pPr>
                <a:r>
                  <a:rPr lang="en-GB" sz="900" dirty="0" smtClean="0">
                    <a:latin typeface="+mj-lt"/>
                  </a:rPr>
                  <a:t>Corporations</a:t>
                </a:r>
                <a:endParaRPr lang="en-GB" sz="1050" dirty="0">
                  <a:latin typeface="+mj-lt"/>
                </a:endParaRPr>
              </a:p>
            </p:txBody>
          </p:sp>
          <p:sp>
            <p:nvSpPr>
              <p:cNvPr id="151" name="TextBox 150"/>
              <p:cNvSpPr txBox="1"/>
              <p:nvPr/>
            </p:nvSpPr>
            <p:spPr>
              <a:xfrm>
                <a:off x="2018954" y="3051029"/>
                <a:ext cx="899332" cy="164649"/>
              </a:xfrm>
              <a:prstGeom prst="rect">
                <a:avLst/>
              </a:prstGeom>
              <a:noFill/>
            </p:spPr>
            <p:txBody>
              <a:bodyPr wrap="square" lIns="0" tIns="0" rIns="0" bIns="0" rtlCol="0">
                <a:spAutoFit/>
              </a:bodyPr>
              <a:lstStyle/>
              <a:p>
                <a:pPr>
                  <a:buClr>
                    <a:srgbClr val="91867E"/>
                  </a:buClr>
                </a:pPr>
                <a:r>
                  <a:rPr lang="en-GB" sz="900" dirty="0" smtClean="0">
                    <a:latin typeface="+mj-lt"/>
                  </a:rPr>
                  <a:t>Banks</a:t>
                </a:r>
                <a:endParaRPr lang="en-GB" sz="1050" dirty="0">
                  <a:latin typeface="+mj-lt"/>
                </a:endParaRPr>
              </a:p>
            </p:txBody>
          </p:sp>
          <p:sp>
            <p:nvSpPr>
              <p:cNvPr id="152" name="Rectangle 151"/>
              <p:cNvSpPr/>
              <p:nvPr/>
            </p:nvSpPr>
            <p:spPr>
              <a:xfrm>
                <a:off x="2432387" y="2621694"/>
                <a:ext cx="491959" cy="237828"/>
              </a:xfrm>
              <a:prstGeom prst="rect">
                <a:avLst/>
              </a:prstGeom>
            </p:spPr>
            <p:txBody>
              <a:bodyPr wrap="none">
                <a:spAutoFit/>
              </a:bodyPr>
              <a:lstStyle/>
              <a:p>
                <a:pPr algn="ctr" fontAlgn="b"/>
                <a:r>
                  <a:rPr lang="en-GB" sz="700" dirty="0" smtClean="0">
                    <a:solidFill>
                      <a:schemeClr val="tx1">
                        <a:lumMod val="75000"/>
                      </a:schemeClr>
                    </a:solidFill>
                    <a:latin typeface="+mj-lt"/>
                  </a:rPr>
                  <a:t>$22 M </a:t>
                </a:r>
                <a:endParaRPr lang="en-GB" sz="700" dirty="0">
                  <a:solidFill>
                    <a:schemeClr val="tx1">
                      <a:lumMod val="75000"/>
                    </a:schemeClr>
                  </a:solidFill>
                  <a:latin typeface="+mj-lt"/>
                </a:endParaRPr>
              </a:p>
            </p:txBody>
          </p:sp>
        </p:grpSp>
        <p:grpSp>
          <p:nvGrpSpPr>
            <p:cNvPr id="162" name="Group 161"/>
            <p:cNvGrpSpPr/>
            <p:nvPr/>
          </p:nvGrpSpPr>
          <p:grpSpPr>
            <a:xfrm>
              <a:off x="3792666" y="2274022"/>
              <a:ext cx="2468880" cy="1307592"/>
              <a:chOff x="3637844" y="2334489"/>
              <a:chExt cx="2468880" cy="1554480"/>
            </a:xfrm>
          </p:grpSpPr>
          <p:grpSp>
            <p:nvGrpSpPr>
              <p:cNvPr id="163" name="Group 162"/>
              <p:cNvGrpSpPr/>
              <p:nvPr/>
            </p:nvGrpSpPr>
            <p:grpSpPr>
              <a:xfrm>
                <a:off x="3637844" y="2334489"/>
                <a:ext cx="2468880" cy="1554480"/>
                <a:chOff x="4192215" y="2760019"/>
                <a:chExt cx="2468017" cy="1656183"/>
              </a:xfrm>
            </p:grpSpPr>
            <p:grpSp>
              <p:nvGrpSpPr>
                <p:cNvPr id="168" name="Group 167"/>
                <p:cNvGrpSpPr/>
                <p:nvPr/>
              </p:nvGrpSpPr>
              <p:grpSpPr>
                <a:xfrm>
                  <a:off x="4192215" y="2760019"/>
                  <a:ext cx="2468017" cy="1656183"/>
                  <a:chOff x="375791" y="2348880"/>
                  <a:chExt cx="2468017" cy="1656183"/>
                </a:xfrm>
              </p:grpSpPr>
              <p:grpSp>
                <p:nvGrpSpPr>
                  <p:cNvPr id="170" name="Group 169"/>
                  <p:cNvGrpSpPr/>
                  <p:nvPr/>
                </p:nvGrpSpPr>
                <p:grpSpPr>
                  <a:xfrm>
                    <a:off x="375791" y="2348880"/>
                    <a:ext cx="2468017" cy="1656183"/>
                    <a:chOff x="375791" y="2348880"/>
                    <a:chExt cx="2468017" cy="1656183"/>
                  </a:xfrm>
                </p:grpSpPr>
                <p:sp>
                  <p:nvSpPr>
                    <p:cNvPr id="172" name="Rectangle 171"/>
                    <p:cNvSpPr/>
                    <p:nvPr/>
                  </p:nvSpPr>
                  <p:spPr bwMode="auto">
                    <a:xfrm>
                      <a:off x="426301" y="2540178"/>
                      <a:ext cx="2417506" cy="1464885"/>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173" name="TextBox 172"/>
                    <p:cNvSpPr txBox="1"/>
                    <p:nvPr/>
                  </p:nvSpPr>
                  <p:spPr>
                    <a:xfrm>
                      <a:off x="375791" y="2664851"/>
                      <a:ext cx="302288" cy="1020262"/>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174" name="TextBox 173"/>
                    <p:cNvSpPr txBox="1"/>
                    <p:nvPr/>
                  </p:nvSpPr>
                  <p:spPr>
                    <a:xfrm>
                      <a:off x="435603" y="3573016"/>
                      <a:ext cx="2408204" cy="253388"/>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175" name="TextBox 174"/>
                    <p:cNvSpPr txBox="1">
                      <a:spLocks/>
                    </p:cNvSpPr>
                    <p:nvPr/>
                  </p:nvSpPr>
                  <p:spPr>
                    <a:xfrm>
                      <a:off x="426301" y="2348880"/>
                      <a:ext cx="2417507" cy="191298"/>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Corporations</a:t>
                      </a:r>
                      <a:endParaRPr lang="en-GB" sz="900" b="1" dirty="0">
                        <a:solidFill>
                          <a:srgbClr val="FFFFFF"/>
                        </a:solidFill>
                        <a:latin typeface="+mj-lt"/>
                      </a:endParaRPr>
                    </a:p>
                  </p:txBody>
                </p:sp>
                <p:sp>
                  <p:nvSpPr>
                    <p:cNvPr id="176" name="TextBox 175"/>
                    <p:cNvSpPr txBox="1"/>
                    <p:nvPr/>
                  </p:nvSpPr>
                  <p:spPr>
                    <a:xfrm>
                      <a:off x="435603" y="3720900"/>
                      <a:ext cx="2408203" cy="253388"/>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sp>
                  <p:nvSpPr>
                    <p:cNvPr id="177" name="Freeform 176"/>
                    <p:cNvSpPr/>
                    <p:nvPr/>
                  </p:nvSpPr>
                  <p:spPr bwMode="auto">
                    <a:xfrm>
                      <a:off x="898497" y="2830664"/>
                      <a:ext cx="1494846" cy="174929"/>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grpSp>
              <p:pic>
                <p:nvPicPr>
                  <p:cNvPr id="171" name="Picture 6"/>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663" y="2713481"/>
                    <a:ext cx="1123041" cy="859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69" name="Straight Connector 168"/>
                <p:cNvCxnSpPr/>
                <p:nvPr/>
              </p:nvCxnSpPr>
              <p:spPr bwMode="auto">
                <a:xfrm flipH="1">
                  <a:off x="5496819" y="3045220"/>
                  <a:ext cx="1110" cy="936104"/>
                </a:xfrm>
                <a:prstGeom prst="line">
                  <a:avLst/>
                </a:prstGeom>
                <a:solidFill>
                  <a:srgbClr val="E6E7E8"/>
                </a:solidFill>
                <a:ln w="19050" cap="flat" cmpd="sng" algn="ctr">
                  <a:solidFill>
                    <a:srgbClr val="000000"/>
                  </a:solidFill>
                  <a:prstDash val="dash"/>
                  <a:round/>
                  <a:headEnd type="none" w="med" len="med"/>
                  <a:tailEnd type="none" w="med" len="med"/>
                </a:ln>
                <a:effectLst/>
              </p:spPr>
            </p:cxnSp>
          </p:grpSp>
          <p:cxnSp>
            <p:nvCxnSpPr>
              <p:cNvPr id="164" name="Straight Arrow Connector 163"/>
              <p:cNvCxnSpPr/>
              <p:nvPr/>
            </p:nvCxnSpPr>
            <p:spPr bwMode="auto">
              <a:xfrm flipV="1">
                <a:off x="3851361" y="3480060"/>
                <a:ext cx="2207883" cy="13226"/>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165" name="Straight Arrow Connector 164"/>
              <p:cNvCxnSpPr/>
              <p:nvPr/>
            </p:nvCxnSpPr>
            <p:spPr bwMode="auto">
              <a:xfrm flipV="1">
                <a:off x="3884651" y="2578886"/>
                <a:ext cx="0" cy="948671"/>
              </a:xfrm>
              <a:prstGeom prst="straightConnector1">
                <a:avLst/>
              </a:prstGeom>
              <a:solidFill>
                <a:srgbClr val="E6E7E8"/>
              </a:solidFill>
              <a:ln w="9525" cap="flat" cmpd="sng" algn="ctr">
                <a:solidFill>
                  <a:srgbClr val="292929"/>
                </a:solidFill>
                <a:prstDash val="solid"/>
                <a:round/>
                <a:headEnd type="none" w="med" len="med"/>
                <a:tailEnd type="arrow"/>
              </a:ln>
              <a:effectLst/>
            </p:spPr>
          </p:cxnSp>
          <p:sp>
            <p:nvSpPr>
              <p:cNvPr id="166" name="TextBox 165"/>
              <p:cNvSpPr txBox="1"/>
              <p:nvPr/>
            </p:nvSpPr>
            <p:spPr>
              <a:xfrm>
                <a:off x="4887206" y="2554344"/>
                <a:ext cx="919857" cy="237828"/>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sp>
            <p:nvSpPr>
              <p:cNvPr id="167" name="Rectangle 166"/>
              <p:cNvSpPr/>
              <p:nvPr/>
            </p:nvSpPr>
            <p:spPr>
              <a:xfrm>
                <a:off x="4953331" y="2697929"/>
                <a:ext cx="481823" cy="237828"/>
              </a:xfrm>
              <a:prstGeom prst="rect">
                <a:avLst/>
              </a:prstGeom>
            </p:spPr>
            <p:txBody>
              <a:bodyPr wrap="none">
                <a:spAutoFit/>
              </a:bodyPr>
              <a:lstStyle/>
              <a:p>
                <a:pPr algn="ctr" fontAlgn="b"/>
                <a:r>
                  <a:rPr lang="en-GB" sz="700" dirty="0" smtClean="0">
                    <a:solidFill>
                      <a:schemeClr val="tx1">
                        <a:lumMod val="75000"/>
                      </a:schemeClr>
                    </a:solidFill>
                    <a:latin typeface="+mj-lt"/>
                  </a:rPr>
                  <a:t>$14 M </a:t>
                </a:r>
                <a:endParaRPr lang="en-GB" sz="700" dirty="0">
                  <a:solidFill>
                    <a:schemeClr val="tx1">
                      <a:lumMod val="75000"/>
                    </a:schemeClr>
                  </a:solidFill>
                  <a:latin typeface="+mj-lt"/>
                </a:endParaRPr>
              </a:p>
            </p:txBody>
          </p:sp>
        </p:grpSp>
        <p:grpSp>
          <p:nvGrpSpPr>
            <p:cNvPr id="178" name="Group 177"/>
            <p:cNvGrpSpPr/>
            <p:nvPr/>
          </p:nvGrpSpPr>
          <p:grpSpPr>
            <a:xfrm>
              <a:off x="6346306" y="2274117"/>
              <a:ext cx="2627088" cy="1307592"/>
              <a:chOff x="6218379" y="2334584"/>
              <a:chExt cx="2627088" cy="1554480"/>
            </a:xfrm>
          </p:grpSpPr>
          <p:grpSp>
            <p:nvGrpSpPr>
              <p:cNvPr id="179" name="Group 178"/>
              <p:cNvGrpSpPr/>
              <p:nvPr/>
            </p:nvGrpSpPr>
            <p:grpSpPr>
              <a:xfrm>
                <a:off x="6218379" y="2334584"/>
                <a:ext cx="2468017" cy="1554480"/>
                <a:chOff x="375791" y="2348880"/>
                <a:chExt cx="2468017" cy="1656184"/>
              </a:xfrm>
            </p:grpSpPr>
            <p:grpSp>
              <p:nvGrpSpPr>
                <p:cNvPr id="184" name="Group 183"/>
                <p:cNvGrpSpPr/>
                <p:nvPr/>
              </p:nvGrpSpPr>
              <p:grpSpPr>
                <a:xfrm>
                  <a:off x="375791" y="2348880"/>
                  <a:ext cx="2468017" cy="1656184"/>
                  <a:chOff x="375791" y="2348880"/>
                  <a:chExt cx="2468017" cy="1656184"/>
                </a:xfrm>
              </p:grpSpPr>
              <p:sp>
                <p:nvSpPr>
                  <p:cNvPr id="187" name="Rectangle 186"/>
                  <p:cNvSpPr/>
                  <p:nvPr/>
                </p:nvSpPr>
                <p:spPr bwMode="auto">
                  <a:xfrm>
                    <a:off x="426301" y="2527310"/>
                    <a:ext cx="2417506" cy="1477754"/>
                  </a:xfrm>
                  <a:prstGeom prst="rect">
                    <a:avLst/>
                  </a:prstGeom>
                  <a:solidFill>
                    <a:schemeClr val="bg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sp>
                <p:nvSpPr>
                  <p:cNvPr id="188" name="TextBox 187"/>
                  <p:cNvSpPr txBox="1"/>
                  <p:nvPr/>
                </p:nvSpPr>
                <p:spPr>
                  <a:xfrm>
                    <a:off x="375791" y="2664851"/>
                    <a:ext cx="302394" cy="1020262"/>
                  </a:xfrm>
                  <a:prstGeom prst="rect">
                    <a:avLst/>
                  </a:prstGeom>
                  <a:noFill/>
                </p:spPr>
                <p:txBody>
                  <a:bodyPr vert="vert270" wrap="square" rtlCol="0">
                    <a:spAutoFit/>
                  </a:bodyPr>
                  <a:lstStyle/>
                  <a:p>
                    <a:pPr algn="ctr"/>
                    <a:r>
                      <a:rPr lang="en-GB" sz="700" dirty="0" smtClean="0">
                        <a:solidFill>
                          <a:srgbClr val="000000"/>
                        </a:solidFill>
                        <a:latin typeface="+mj-lt"/>
                      </a:rPr>
                      <a:t># of Customers</a:t>
                    </a:r>
                    <a:endParaRPr lang="en-GB" sz="700" dirty="0">
                      <a:solidFill>
                        <a:srgbClr val="000000"/>
                      </a:solidFill>
                      <a:latin typeface="+mj-lt"/>
                    </a:endParaRPr>
                  </a:p>
                </p:txBody>
              </p:sp>
              <p:sp>
                <p:nvSpPr>
                  <p:cNvPr id="189" name="TextBox 188"/>
                  <p:cNvSpPr txBox="1"/>
                  <p:nvPr/>
                </p:nvSpPr>
                <p:spPr>
                  <a:xfrm>
                    <a:off x="435604" y="3573016"/>
                    <a:ext cx="2408204" cy="253388"/>
                  </a:xfrm>
                  <a:prstGeom prst="rect">
                    <a:avLst/>
                  </a:prstGeom>
                  <a:noFill/>
                </p:spPr>
                <p:txBody>
                  <a:bodyPr vert="horz" wrap="square" rtlCol="0">
                    <a:spAutoFit/>
                  </a:bodyPr>
                  <a:lstStyle/>
                  <a:p>
                    <a:pPr algn="r"/>
                    <a:r>
                      <a:rPr lang="en-GB" sz="700" dirty="0" smtClean="0">
                        <a:solidFill>
                          <a:srgbClr val="000000"/>
                        </a:solidFill>
                        <a:latin typeface="+mj-lt"/>
                      </a:rPr>
                      <a:t>$1M   $5M  $10M  $15M  $20M  $25M  $30M</a:t>
                    </a:r>
                    <a:endParaRPr lang="en-GB" sz="700" dirty="0">
                      <a:solidFill>
                        <a:srgbClr val="000000"/>
                      </a:solidFill>
                      <a:latin typeface="+mj-lt"/>
                    </a:endParaRPr>
                  </a:p>
                </p:txBody>
              </p:sp>
              <p:sp>
                <p:nvSpPr>
                  <p:cNvPr id="190" name="TextBox 189"/>
                  <p:cNvSpPr txBox="1">
                    <a:spLocks/>
                  </p:cNvSpPr>
                  <p:nvPr/>
                </p:nvSpPr>
                <p:spPr>
                  <a:xfrm>
                    <a:off x="426301" y="2348880"/>
                    <a:ext cx="2417507" cy="186942"/>
                  </a:xfrm>
                  <a:prstGeom prst="rect">
                    <a:avLst/>
                  </a:prstGeom>
                  <a:solidFill>
                    <a:schemeClr val="accent1"/>
                  </a:solidFill>
                  <a:ln w="9525">
                    <a:solidFill>
                      <a:srgbClr val="414141"/>
                    </a:solidFill>
                  </a:ln>
                </p:spPr>
                <p:txBody>
                  <a:bodyPr wrap="square" rtlCol="0" anchor="ctr">
                    <a:noAutofit/>
                  </a:bodyPr>
                  <a:lstStyle/>
                  <a:p>
                    <a:pPr algn="ctr"/>
                    <a:r>
                      <a:rPr lang="en-GB" sz="900" b="1" dirty="0" smtClean="0">
                        <a:solidFill>
                          <a:srgbClr val="FFFFFF"/>
                        </a:solidFill>
                        <a:latin typeface="+mj-lt"/>
                      </a:rPr>
                      <a:t>Banks</a:t>
                    </a:r>
                    <a:endParaRPr lang="en-GB" sz="900" b="1" dirty="0">
                      <a:solidFill>
                        <a:srgbClr val="FFFFFF"/>
                      </a:solidFill>
                      <a:latin typeface="+mj-lt"/>
                    </a:endParaRPr>
                  </a:p>
                </p:txBody>
              </p:sp>
              <p:sp>
                <p:nvSpPr>
                  <p:cNvPr id="191" name="TextBox 190"/>
                  <p:cNvSpPr txBox="1"/>
                  <p:nvPr/>
                </p:nvSpPr>
                <p:spPr>
                  <a:xfrm>
                    <a:off x="435603" y="3720899"/>
                    <a:ext cx="2408203" cy="253388"/>
                  </a:xfrm>
                  <a:prstGeom prst="rect">
                    <a:avLst/>
                  </a:prstGeom>
                  <a:noFill/>
                </p:spPr>
                <p:txBody>
                  <a:bodyPr vert="horz" wrap="square" rtlCol="0" anchor="b">
                    <a:spAutoFit/>
                  </a:bodyPr>
                  <a:lstStyle/>
                  <a:p>
                    <a:pPr algn="ctr"/>
                    <a:r>
                      <a:rPr lang="en-GB" sz="700" dirty="0" smtClean="0">
                        <a:solidFill>
                          <a:srgbClr val="000000"/>
                        </a:solidFill>
                        <a:latin typeface="+mj-lt"/>
                      </a:rPr>
                      <a:t>    Monthly Transaction Activity $</a:t>
                    </a:r>
                    <a:endParaRPr lang="en-GB" sz="700" dirty="0">
                      <a:solidFill>
                        <a:srgbClr val="000000"/>
                      </a:solidFill>
                      <a:latin typeface="+mj-lt"/>
                    </a:endParaRPr>
                  </a:p>
                </p:txBody>
              </p:sp>
              <p:sp>
                <p:nvSpPr>
                  <p:cNvPr id="192" name="Freeform 191"/>
                  <p:cNvSpPr/>
                  <p:nvPr/>
                </p:nvSpPr>
                <p:spPr bwMode="auto">
                  <a:xfrm>
                    <a:off x="898497" y="2830664"/>
                    <a:ext cx="1494846" cy="174929"/>
                  </a:xfrm>
                  <a:custGeom>
                    <a:avLst/>
                    <a:gdLst>
                      <a:gd name="connsiteX0" fmla="*/ 1494846 w 1494846"/>
                      <a:gd name="connsiteY0" fmla="*/ 0 h 174929"/>
                      <a:gd name="connsiteX1" fmla="*/ 0 w 1494846"/>
                      <a:gd name="connsiteY1" fmla="*/ 174929 h 174929"/>
                    </a:gdLst>
                    <a:ahLst/>
                    <a:cxnLst>
                      <a:cxn ang="0">
                        <a:pos x="connsiteX0" y="connsiteY0"/>
                      </a:cxn>
                      <a:cxn ang="0">
                        <a:pos x="connsiteX1" y="connsiteY1"/>
                      </a:cxn>
                    </a:cxnLst>
                    <a:rect l="l" t="t" r="r" b="b"/>
                    <a:pathLst>
                      <a:path w="1494846" h="174929">
                        <a:moveTo>
                          <a:pt x="1494846" y="0"/>
                        </a:moveTo>
                        <a:lnTo>
                          <a:pt x="0" y="174929"/>
                        </a:lnTo>
                      </a:path>
                    </a:pathLst>
                  </a:cu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endParaRPr>
                  </a:p>
                </p:txBody>
              </p:sp>
            </p:grpSp>
            <p:pic>
              <p:nvPicPr>
                <p:cNvPr id="185" name="Picture 7"/>
                <p:cNvPicPr>
                  <a:picLocks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97890" y="2796326"/>
                  <a:ext cx="1330473" cy="795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6" name="Straight Connector 185"/>
                <p:cNvCxnSpPr/>
                <p:nvPr/>
              </p:nvCxnSpPr>
              <p:spPr bwMode="auto">
                <a:xfrm flipH="1">
                  <a:off x="2345249" y="2655750"/>
                  <a:ext cx="1110" cy="936104"/>
                </a:xfrm>
                <a:prstGeom prst="line">
                  <a:avLst/>
                </a:prstGeom>
                <a:solidFill>
                  <a:srgbClr val="E6E7E8"/>
                </a:solidFill>
                <a:ln w="19050" cap="flat" cmpd="sng" algn="ctr">
                  <a:solidFill>
                    <a:srgbClr val="000000"/>
                  </a:solidFill>
                  <a:prstDash val="dash"/>
                  <a:round/>
                  <a:headEnd type="none" w="med" len="med"/>
                  <a:tailEnd type="none" w="med" len="med"/>
                </a:ln>
                <a:effectLst/>
              </p:spPr>
            </p:cxnSp>
          </p:grpSp>
          <p:cxnSp>
            <p:nvCxnSpPr>
              <p:cNvPr id="180" name="Straight Arrow Connector 179"/>
              <p:cNvCxnSpPr/>
              <p:nvPr/>
            </p:nvCxnSpPr>
            <p:spPr bwMode="auto">
              <a:xfrm flipV="1">
                <a:off x="6478513" y="3483547"/>
                <a:ext cx="2207883" cy="13226"/>
              </a:xfrm>
              <a:prstGeom prst="straightConnector1">
                <a:avLst/>
              </a:prstGeom>
              <a:solidFill>
                <a:srgbClr val="E6E7E8"/>
              </a:solidFill>
              <a:ln w="9525" cap="flat" cmpd="sng" algn="ctr">
                <a:solidFill>
                  <a:srgbClr val="292929"/>
                </a:solidFill>
                <a:prstDash val="solid"/>
                <a:round/>
                <a:headEnd type="none" w="med" len="med"/>
                <a:tailEnd type="arrow"/>
              </a:ln>
              <a:effectLst/>
            </p:spPr>
          </p:cxnSp>
          <p:cxnSp>
            <p:nvCxnSpPr>
              <p:cNvPr id="181" name="Straight Arrow Connector 180"/>
              <p:cNvCxnSpPr/>
              <p:nvPr/>
            </p:nvCxnSpPr>
            <p:spPr bwMode="auto">
              <a:xfrm flipV="1">
                <a:off x="6511803" y="2582373"/>
                <a:ext cx="0" cy="948671"/>
              </a:xfrm>
              <a:prstGeom prst="straightConnector1">
                <a:avLst/>
              </a:prstGeom>
              <a:solidFill>
                <a:srgbClr val="E6E7E8"/>
              </a:solidFill>
              <a:ln w="9525" cap="flat" cmpd="sng" algn="ctr">
                <a:solidFill>
                  <a:srgbClr val="292929"/>
                </a:solidFill>
                <a:prstDash val="solid"/>
                <a:round/>
                <a:headEnd type="none" w="med" len="med"/>
                <a:tailEnd type="arrow"/>
              </a:ln>
              <a:effectLst/>
            </p:spPr>
          </p:cxnSp>
          <p:sp>
            <p:nvSpPr>
              <p:cNvPr id="182" name="TextBox 181"/>
              <p:cNvSpPr txBox="1"/>
              <p:nvPr/>
            </p:nvSpPr>
            <p:spPr>
              <a:xfrm>
                <a:off x="8120461" y="2557832"/>
                <a:ext cx="725006" cy="237828"/>
              </a:xfrm>
              <a:prstGeom prst="rect">
                <a:avLst/>
              </a:prstGeom>
              <a:noFill/>
            </p:spPr>
            <p:txBody>
              <a:bodyPr wrap="square" rtlCol="0">
                <a:spAutoFit/>
              </a:bodyPr>
              <a:lstStyle/>
              <a:p>
                <a:r>
                  <a:rPr lang="en-GB" sz="700" b="1" i="1" dirty="0" smtClean="0">
                    <a:solidFill>
                      <a:schemeClr val="tx2"/>
                    </a:solidFill>
                    <a:latin typeface="+mj-lt"/>
                    <a:cs typeface="Arial" panose="020B0604020202020204" pitchFamily="34" charset="0"/>
                  </a:rPr>
                  <a:t>Threshold</a:t>
                </a:r>
                <a:endParaRPr lang="en-GB" sz="700" b="1" i="1" dirty="0">
                  <a:solidFill>
                    <a:schemeClr val="tx2"/>
                  </a:solidFill>
                  <a:latin typeface="+mj-lt"/>
                  <a:cs typeface="Arial" panose="020B0604020202020204" pitchFamily="34" charset="0"/>
                </a:endParaRPr>
              </a:p>
            </p:txBody>
          </p:sp>
          <p:sp>
            <p:nvSpPr>
              <p:cNvPr id="183" name="Rectangle 182"/>
              <p:cNvSpPr/>
              <p:nvPr/>
            </p:nvSpPr>
            <p:spPr>
              <a:xfrm>
                <a:off x="8160170" y="2709649"/>
                <a:ext cx="513923" cy="237828"/>
              </a:xfrm>
              <a:prstGeom prst="rect">
                <a:avLst/>
              </a:prstGeom>
            </p:spPr>
            <p:txBody>
              <a:bodyPr wrap="none">
                <a:spAutoFit/>
              </a:bodyPr>
              <a:lstStyle/>
              <a:p>
                <a:pPr algn="ctr" fontAlgn="b"/>
                <a:r>
                  <a:rPr lang="en-GB" sz="700" dirty="0" smtClean="0">
                    <a:solidFill>
                      <a:schemeClr val="tx1">
                        <a:lumMod val="75000"/>
                      </a:schemeClr>
                    </a:solidFill>
                    <a:latin typeface="+mj-lt"/>
                  </a:rPr>
                  <a:t> $25 M </a:t>
                </a:r>
                <a:endParaRPr lang="en-GB" sz="700" dirty="0">
                  <a:solidFill>
                    <a:schemeClr val="tx1">
                      <a:lumMod val="75000"/>
                    </a:schemeClr>
                  </a:solidFill>
                  <a:latin typeface="+mj-lt"/>
                </a:endParaRPr>
              </a:p>
            </p:txBody>
          </p:sp>
        </p:grpSp>
        <p:sp>
          <p:nvSpPr>
            <p:cNvPr id="228" name="Rectangle 227"/>
            <p:cNvSpPr/>
            <p:nvPr/>
          </p:nvSpPr>
          <p:spPr bwMode="auto">
            <a:xfrm>
              <a:off x="782060" y="2103894"/>
              <a:ext cx="8155822" cy="2031377"/>
            </a:xfrm>
            <a:prstGeom prst="rect">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200150"/>
              <a:endParaRPr lang="en-GB" sz="900" dirty="0">
                <a:solidFill>
                  <a:srgbClr val="292929"/>
                </a:solidFill>
                <a:latin typeface="+mj-lt"/>
                <a:cs typeface="Arial" panose="020B0604020202020204" pitchFamily="34" charset="0"/>
              </a:endParaRPr>
            </a:p>
          </p:txBody>
        </p:sp>
        <p:sp>
          <p:nvSpPr>
            <p:cNvPr id="247" name="Rectangle 246"/>
            <p:cNvSpPr/>
            <p:nvPr/>
          </p:nvSpPr>
          <p:spPr bwMode="auto">
            <a:xfrm rot="16200000">
              <a:off x="-408690" y="2935304"/>
              <a:ext cx="2027011" cy="365583"/>
            </a:xfrm>
            <a:prstGeom prst="rect">
              <a:avLst/>
            </a:prstGeom>
            <a:solidFill>
              <a:schemeClr val="accent4">
                <a:lumMod val="75000"/>
              </a:schemeClr>
            </a:solid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50" b="1" dirty="0" smtClean="0">
                  <a:solidFill>
                    <a:schemeClr val="bg1"/>
                  </a:solidFill>
                  <a:latin typeface="+mj-lt"/>
                  <a:cs typeface="Arial" panose="020B0604020202020204" pitchFamily="34" charset="0"/>
                </a:rPr>
                <a:t>Transaction Activity    based Segmentation</a:t>
              </a:r>
              <a:endParaRPr lang="en-GB" sz="1050" b="1" dirty="0">
                <a:solidFill>
                  <a:schemeClr val="bg1"/>
                </a:solidFill>
                <a:latin typeface="+mj-lt"/>
                <a:cs typeface="Arial" panose="020B0604020202020204" pitchFamily="34" charset="0"/>
              </a:endParaRPr>
            </a:p>
          </p:txBody>
        </p:sp>
        <p:sp>
          <p:nvSpPr>
            <p:cNvPr id="250" name="Down Arrow 249"/>
            <p:cNvSpPr/>
            <p:nvPr/>
          </p:nvSpPr>
          <p:spPr bwMode="auto">
            <a:xfrm rot="16200000">
              <a:off x="3442242" y="2829004"/>
              <a:ext cx="303796" cy="408890"/>
            </a:xfrm>
            <a:prstGeom prst="downArrow">
              <a:avLst/>
            </a:prstGeom>
            <a:solidFill>
              <a:schemeClr val="bg1">
                <a:lumMod val="65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800" dirty="0">
                <a:solidFill>
                  <a:srgbClr val="006699"/>
                </a:solidFill>
                <a:latin typeface="+mj-lt"/>
                <a:cs typeface="Arial" panose="020B0604020202020204" pitchFamily="34" charset="0"/>
              </a:endParaRPr>
            </a:p>
          </p:txBody>
        </p:sp>
      </p:grpSp>
      <p:sp>
        <p:nvSpPr>
          <p:cNvPr id="119" name="Title 1"/>
          <p:cNvSpPr>
            <a:spLocks noGrp="1"/>
          </p:cNvSpPr>
          <p:nvPr>
            <p:ph type="title"/>
          </p:nvPr>
        </p:nvSpPr>
        <p:spPr/>
        <p:txBody>
          <a:bodyPr/>
          <a:lstStyle/>
          <a:p>
            <a:r>
              <a:rPr lang="en-GB" dirty="0" smtClean="0">
                <a:solidFill>
                  <a:schemeClr val="tx2"/>
                </a:solidFill>
              </a:rPr>
              <a:t>Segmentation - Definition and purpose</a:t>
            </a:r>
            <a:endParaRPr lang="en-GB" dirty="0">
              <a:solidFill>
                <a:schemeClr val="tx2"/>
              </a:solidFill>
            </a:endParaRP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53</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1921882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30352" y="1542065"/>
            <a:ext cx="8080248" cy="4630135"/>
          </a:xfrm>
          <a:prstGeom prst="rect">
            <a:avLst/>
          </a:prstGeom>
          <a:noFill/>
          <a:ln w="1905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Uses a risk based approach</a:t>
            </a:r>
            <a:r>
              <a:rPr lang="en-GB" sz="900" dirty="0" smtClean="0">
                <a:latin typeface="+mj-lt"/>
                <a:cs typeface="Arial" panose="020B0604020202020204" pitchFamily="34" charset="0"/>
              </a:rPr>
              <a:t> – Customers with distinct money laundering risk profiles should be classified into separate segments, if applicable, to facilitate risk based monitoring. Entity types of special AML interest, as identified by regulatory agencies (such as Non-profit organizations), should be segmented separately to monitor them closely.</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Utilises business characteristics </a:t>
            </a:r>
            <a:r>
              <a:rPr lang="en-GB" sz="900" dirty="0" smtClean="0">
                <a:latin typeface="+mj-lt"/>
                <a:cs typeface="Arial" panose="020B0604020202020204" pitchFamily="34" charset="0"/>
              </a:rPr>
              <a:t>–</a:t>
            </a:r>
            <a:r>
              <a:rPr lang="en-GB" sz="900" b="1" dirty="0" smtClean="0">
                <a:latin typeface="+mj-lt"/>
                <a:cs typeface="Arial" panose="020B0604020202020204" pitchFamily="34" charset="0"/>
              </a:rPr>
              <a:t> </a:t>
            </a:r>
            <a:r>
              <a:rPr lang="en-GB" sz="900" dirty="0" smtClean="0">
                <a:latin typeface="+mj-lt"/>
                <a:cs typeface="Arial" panose="020B0604020202020204" pitchFamily="34" charset="0"/>
              </a:rPr>
              <a:t>Customers/accounts within the same segment are expected to behave similarly.</a:t>
            </a:r>
            <a:r>
              <a:rPr lang="en-GB" sz="900" b="1" dirty="0" smtClean="0">
                <a:latin typeface="+mj-lt"/>
                <a:cs typeface="Arial" panose="020B0604020202020204" pitchFamily="34" charset="0"/>
              </a:rPr>
              <a:t> </a:t>
            </a:r>
            <a:r>
              <a:rPr lang="en-GB" sz="900" dirty="0" smtClean="0">
                <a:latin typeface="+mj-lt"/>
                <a:cs typeface="Arial" panose="020B0604020202020204" pitchFamily="34" charset="0"/>
              </a:rPr>
              <a:t>For example, If a segment is created for small-medium enterprises, then all customers in that segment are expected to have similar monthly turnover, hence can be monitored using the same set of thresholds. </a:t>
            </a:r>
            <a:r>
              <a:rPr lang="en-GB" sz="900" dirty="0" smtClean="0">
                <a:latin typeface="+mj-lt"/>
              </a:rPr>
              <a:t>In the case where there is a single segment containing customers such as large corporations and small-medium enterprises, two negative outcome are most likely to be observed. As the threshold will be set taking into account the transaction undertaken by the small business and large corporations, it will firstly cause the threshold to often be too low for large corporations, generating an excessive amount of false positives, or too high for the small-medium business, resulting in none of those customers being monitored by the bank. It is also very important carry this review in conjunction with the risk based approach described in the above section. If a small-medium business is classified as a PEP, it will have to be segmented separately as a more conservative threshold will have to be set to reduce risk. </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Exhibits distinct transactional behaviours</a:t>
            </a:r>
            <a:r>
              <a:rPr lang="en-GB" sz="900" b="1" dirty="0" smtClean="0">
                <a:latin typeface="+mj-lt"/>
                <a:cs typeface="Arial" panose="020B0604020202020204" pitchFamily="34" charset="0"/>
              </a:rPr>
              <a:t> </a:t>
            </a:r>
            <a:r>
              <a:rPr lang="en-GB" sz="900" dirty="0" smtClean="0">
                <a:latin typeface="+mj-lt"/>
                <a:cs typeface="Arial" panose="020B0604020202020204" pitchFamily="34" charset="0"/>
              </a:rPr>
              <a:t>– Each segment defined within a model should have a distinct transactional behaviour. This will ensure that distinct threshold values can be set for different segments as part of transaction monitoring through detection scenarios. Statistical measures like skewness and kurtosis can be used to understand the similarity and differences in transactional behaviours within and across segments.</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Increases coverage  </a:t>
            </a:r>
            <a:r>
              <a:rPr lang="en-GB" sz="900" dirty="0" smtClean="0">
                <a:latin typeface="+mj-lt"/>
                <a:cs typeface="Arial" panose="020B0604020202020204" pitchFamily="34" charset="0"/>
              </a:rPr>
              <a:t>– Segments should be defined in a way that coverage is enhanced by ensuring that customers/accounts who not alerting previously can become eligible for alerting. For example, if FI-Bank is a single segment in the current model, coverage can be increased in FI-Banks with lower transactional activity, by clustering the group into segments such as FI-Bank Low, FI-Bank High etc., and configuring lower thresholds for FI-Bank Low segment compared to FI-Bank high segment.</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Has a reasonable number of segments </a:t>
            </a:r>
            <a:r>
              <a:rPr lang="en-GB" sz="900" dirty="0" smtClean="0">
                <a:latin typeface="+mj-lt"/>
                <a:cs typeface="Arial" panose="020B0604020202020204" pitchFamily="34" charset="0"/>
              </a:rPr>
              <a:t>– The segmentation model should have a reasonable number of segments such that the model is reasonably easy to maintain on an on-going basis. A segmentation model with too many segments could lead to difficulties with regards to maintenance of the model. </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Has properly sized segments </a:t>
            </a:r>
            <a:r>
              <a:rPr lang="en-GB" sz="900" dirty="0" smtClean="0">
                <a:latin typeface="+mj-lt"/>
                <a:cs typeface="Arial" panose="020B0604020202020204" pitchFamily="34" charset="0"/>
              </a:rPr>
              <a:t>– Customers/accounts should be well distributed across the different segments within the segmentation model. Segments with too few entities (less than 30) should be consolidated if applicable and segments with too many entities should be considered for splitting into smaller segments. </a:t>
            </a:r>
          </a:p>
          <a:p>
            <a:pPr marL="171450" indent="-171450">
              <a:spcAft>
                <a:spcPts val="1200"/>
              </a:spcAft>
              <a:buFont typeface="Arial" panose="020B0604020202020204" pitchFamily="34" charset="0"/>
              <a:buChar char="•"/>
            </a:pPr>
            <a:r>
              <a:rPr lang="en-GB" sz="900" b="1" i="1" dirty="0" smtClean="0">
                <a:latin typeface="+mj-lt"/>
                <a:cs typeface="Arial" panose="020B0604020202020204" pitchFamily="34" charset="0"/>
              </a:rPr>
              <a:t>Is Globally consistent</a:t>
            </a:r>
            <a:r>
              <a:rPr lang="en-GB" sz="900" dirty="0" smtClean="0">
                <a:latin typeface="+mj-lt"/>
                <a:cs typeface="Arial" panose="020B0604020202020204" pitchFamily="34" charset="0"/>
              </a:rPr>
              <a:t> – The segmentation model should be developed with a futuristic view of keeping the model globally consistent. However, exceptions can be made based on the different products offered by country / region or other local regulatory concerns.</a:t>
            </a:r>
          </a:p>
          <a:p>
            <a:pPr marL="171450" indent="-171450">
              <a:buFont typeface="Wingdings" panose="05000000000000000000" pitchFamily="2" charset="2"/>
              <a:buChar char="q"/>
            </a:pPr>
            <a:endParaRPr lang="en-GB" sz="900" dirty="0">
              <a:solidFill>
                <a:srgbClr val="4D4D4D"/>
              </a:solidFill>
              <a:latin typeface="+mj-lt"/>
              <a:cs typeface="Arial" panose="020B0604020202020204" pitchFamily="34" charset="0"/>
            </a:endParaRPr>
          </a:p>
        </p:txBody>
      </p:sp>
      <p:sp>
        <p:nvSpPr>
          <p:cNvPr id="6" name="Rectangle 5"/>
          <p:cNvSpPr/>
          <p:nvPr/>
        </p:nvSpPr>
        <p:spPr bwMode="auto">
          <a:xfrm>
            <a:off x="530352" y="1267745"/>
            <a:ext cx="8080248" cy="274320"/>
          </a:xfrm>
          <a:prstGeom prst="rect">
            <a:avLst/>
          </a:prstGeom>
          <a:solidFill>
            <a:schemeClr val="accent1"/>
          </a:solidFill>
          <a:ln w="19050" cap="flat" cmpd="sng" algn="ctr">
            <a:solidFill>
              <a:schemeClr val="tx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GB" sz="1050" b="1" dirty="0" smtClean="0">
                <a:solidFill>
                  <a:schemeClr val="bg1"/>
                </a:solidFill>
                <a:latin typeface="+mj-lt"/>
                <a:cs typeface="Arial" panose="020B0604020202020204" pitchFamily="34" charset="0"/>
              </a:rPr>
              <a:t>Characteristics of an effective segmentation model</a:t>
            </a:r>
            <a:endParaRPr lang="en-GB" sz="1050" b="1" dirty="0">
              <a:solidFill>
                <a:schemeClr val="bg1"/>
              </a:solidFill>
              <a:latin typeface="+mj-lt"/>
              <a:cs typeface="Arial" panose="020B0604020202020204" pitchFamily="34" charset="0"/>
            </a:endParaRPr>
          </a:p>
        </p:txBody>
      </p:sp>
      <p:sp>
        <p:nvSpPr>
          <p:cNvPr id="2" name="Title 1"/>
          <p:cNvSpPr>
            <a:spLocks noGrp="1"/>
          </p:cNvSpPr>
          <p:nvPr>
            <p:ph type="title"/>
          </p:nvPr>
        </p:nvSpPr>
        <p:spPr/>
        <p:txBody>
          <a:bodyPr/>
          <a:lstStyle/>
          <a:p>
            <a:r>
              <a:rPr lang="en-GB" dirty="0" smtClean="0">
                <a:solidFill>
                  <a:schemeClr val="tx2"/>
                </a:solidFill>
              </a:rPr>
              <a:t>Segmentation - Model Characteristics</a:t>
            </a:r>
            <a:endParaRPr lang="en-GB" dirty="0">
              <a:solidFill>
                <a:schemeClr val="tx2"/>
              </a:solidFill>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54</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7" name="Footer Placeholder 6"/>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0477984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hevron 50"/>
          <p:cNvSpPr/>
          <p:nvPr/>
        </p:nvSpPr>
        <p:spPr bwMode="auto">
          <a:xfrm>
            <a:off x="666433" y="1619551"/>
            <a:ext cx="1763391" cy="626588"/>
          </a:xfrm>
          <a:prstGeom prst="chevron">
            <a:avLst/>
          </a:prstGeom>
          <a:solidFill>
            <a:schemeClr val="accent3">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00" b="1" dirty="0" smtClean="0">
                <a:solidFill>
                  <a:sysClr val="windowText" lastClr="000000"/>
                </a:solidFill>
                <a:latin typeface="+mj-lt"/>
                <a:cs typeface="Arial" panose="020B0604020202020204" pitchFamily="34" charset="0"/>
              </a:rPr>
              <a:t>Business Assessment</a:t>
            </a:r>
            <a:endParaRPr lang="en-GB" sz="1000" b="1" dirty="0">
              <a:solidFill>
                <a:sysClr val="windowText" lastClr="000000"/>
              </a:solidFill>
              <a:latin typeface="+mj-lt"/>
              <a:cs typeface="Arial" panose="020B0604020202020204" pitchFamily="34" charset="0"/>
            </a:endParaRPr>
          </a:p>
        </p:txBody>
      </p:sp>
      <p:sp>
        <p:nvSpPr>
          <p:cNvPr id="52" name="Chevron 51"/>
          <p:cNvSpPr/>
          <p:nvPr/>
        </p:nvSpPr>
        <p:spPr bwMode="auto">
          <a:xfrm>
            <a:off x="2246632" y="1619551"/>
            <a:ext cx="1734015" cy="626588"/>
          </a:xfrm>
          <a:prstGeom prst="chevron">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00" b="1" dirty="0" smtClean="0">
                <a:solidFill>
                  <a:sysClr val="windowText" lastClr="000000"/>
                </a:solidFill>
                <a:latin typeface="+mj-lt"/>
                <a:cs typeface="Arial" panose="020B0604020202020204" pitchFamily="34" charset="0"/>
              </a:rPr>
              <a:t>Qualitative Analysis</a:t>
            </a:r>
            <a:endParaRPr lang="en-GB" sz="1000" b="1" dirty="0">
              <a:solidFill>
                <a:sysClr val="windowText" lastClr="000000"/>
              </a:solidFill>
              <a:latin typeface="+mj-lt"/>
              <a:cs typeface="Arial" panose="020B0604020202020204" pitchFamily="34" charset="0"/>
            </a:endParaRPr>
          </a:p>
        </p:txBody>
      </p:sp>
      <p:sp>
        <p:nvSpPr>
          <p:cNvPr id="53" name="Chevron 52"/>
          <p:cNvSpPr/>
          <p:nvPr/>
        </p:nvSpPr>
        <p:spPr bwMode="auto">
          <a:xfrm>
            <a:off x="3797456" y="1619551"/>
            <a:ext cx="1734015" cy="626588"/>
          </a:xfrm>
          <a:prstGeom prst="chevron">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00" b="1" dirty="0" smtClean="0">
                <a:solidFill>
                  <a:sysClr val="windowText" lastClr="000000"/>
                </a:solidFill>
                <a:latin typeface="+mj-lt"/>
                <a:cs typeface="Arial" panose="020B0604020202020204" pitchFamily="34" charset="0"/>
              </a:rPr>
              <a:t>Initial Segmentation Model</a:t>
            </a:r>
            <a:endParaRPr lang="en-GB" sz="1000" b="1" dirty="0">
              <a:solidFill>
                <a:sysClr val="windowText" lastClr="000000"/>
              </a:solidFill>
              <a:latin typeface="+mj-lt"/>
              <a:cs typeface="Arial" panose="020B0604020202020204" pitchFamily="34" charset="0"/>
            </a:endParaRPr>
          </a:p>
        </p:txBody>
      </p:sp>
      <p:sp>
        <p:nvSpPr>
          <p:cNvPr id="54" name="Chevron 53"/>
          <p:cNvSpPr/>
          <p:nvPr/>
        </p:nvSpPr>
        <p:spPr bwMode="auto">
          <a:xfrm>
            <a:off x="5348279" y="1619551"/>
            <a:ext cx="1734015" cy="626588"/>
          </a:xfrm>
          <a:prstGeom prst="chevron">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00" b="1" dirty="0" smtClean="0">
                <a:solidFill>
                  <a:srgbClr val="FFFFFF"/>
                </a:solidFill>
                <a:latin typeface="+mj-lt"/>
                <a:cs typeface="Arial" panose="020B0604020202020204" pitchFamily="34" charset="0"/>
              </a:rPr>
              <a:t>Quantitative Analysis</a:t>
            </a:r>
            <a:endParaRPr lang="en-GB" sz="1000" b="1" dirty="0">
              <a:solidFill>
                <a:srgbClr val="FFFFFF"/>
              </a:solidFill>
              <a:latin typeface="+mj-lt"/>
              <a:cs typeface="Arial" panose="020B0604020202020204" pitchFamily="34" charset="0"/>
            </a:endParaRPr>
          </a:p>
        </p:txBody>
      </p:sp>
      <p:sp>
        <p:nvSpPr>
          <p:cNvPr id="55" name="Chevron 54"/>
          <p:cNvSpPr/>
          <p:nvPr/>
        </p:nvSpPr>
        <p:spPr bwMode="auto">
          <a:xfrm>
            <a:off x="6899102" y="1619551"/>
            <a:ext cx="1734015" cy="626588"/>
          </a:xfrm>
          <a:prstGeom prst="chevron">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42988" fontAlgn="base">
              <a:spcBef>
                <a:spcPct val="40000"/>
              </a:spcBef>
              <a:spcAft>
                <a:spcPct val="40000"/>
              </a:spcAft>
            </a:pPr>
            <a:r>
              <a:rPr lang="en-GB" sz="1000" b="1" dirty="0" smtClean="0">
                <a:solidFill>
                  <a:srgbClr val="FFFFFF"/>
                </a:solidFill>
                <a:latin typeface="+mj-lt"/>
                <a:cs typeface="Arial" panose="020B0604020202020204" pitchFamily="34" charset="0"/>
              </a:rPr>
              <a:t>Final Segmentation Model</a:t>
            </a:r>
            <a:endParaRPr lang="en-GB" sz="1000" b="1" dirty="0">
              <a:solidFill>
                <a:srgbClr val="FFFFFF"/>
              </a:solidFill>
              <a:latin typeface="+mj-lt"/>
              <a:cs typeface="Arial" panose="020B0604020202020204" pitchFamily="34" charset="0"/>
            </a:endParaRPr>
          </a:p>
        </p:txBody>
      </p:sp>
      <p:sp>
        <p:nvSpPr>
          <p:cNvPr id="56" name="Rectangle 55"/>
          <p:cNvSpPr/>
          <p:nvPr/>
        </p:nvSpPr>
        <p:spPr bwMode="auto">
          <a:xfrm>
            <a:off x="695808" y="3829845"/>
            <a:ext cx="1503013" cy="1795462"/>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Wingdings" panose="05000000000000000000" pitchFamily="2" charset="2"/>
              <a:buChar char="§"/>
            </a:pPr>
            <a:endParaRPr lang="en-GB" sz="1000" dirty="0">
              <a:solidFill>
                <a:srgbClr val="4D4D4D"/>
              </a:solidFill>
              <a:latin typeface="+mj-lt"/>
              <a:cs typeface="Arial" panose="020B0604020202020204" pitchFamily="34" charset="0"/>
            </a:endParaRPr>
          </a:p>
        </p:txBody>
      </p:sp>
      <p:sp>
        <p:nvSpPr>
          <p:cNvPr id="57" name="Rectangle 56"/>
          <p:cNvSpPr/>
          <p:nvPr/>
        </p:nvSpPr>
        <p:spPr bwMode="auto">
          <a:xfrm>
            <a:off x="2232993" y="3829845"/>
            <a:ext cx="1525269" cy="1795462"/>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Wingdings" panose="05000000000000000000" pitchFamily="2" charset="2"/>
              <a:buChar char="§"/>
            </a:pPr>
            <a:endParaRPr lang="en-GB" sz="1000" dirty="0">
              <a:solidFill>
                <a:srgbClr val="4D4D4D"/>
              </a:solidFill>
              <a:latin typeface="+mj-lt"/>
              <a:cs typeface="Arial" panose="020B0604020202020204" pitchFamily="34" charset="0"/>
            </a:endParaRPr>
          </a:p>
        </p:txBody>
      </p:sp>
      <p:sp>
        <p:nvSpPr>
          <p:cNvPr id="58" name="Rectangle 57"/>
          <p:cNvSpPr/>
          <p:nvPr/>
        </p:nvSpPr>
        <p:spPr bwMode="auto">
          <a:xfrm>
            <a:off x="5402682" y="3829845"/>
            <a:ext cx="1531644" cy="1795462"/>
          </a:xfrm>
          <a:prstGeom prst="rect">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Wingdings" panose="05000000000000000000" pitchFamily="2" charset="2"/>
              <a:buChar char="§"/>
            </a:pPr>
            <a:endParaRPr lang="en-GB" sz="1000" dirty="0">
              <a:solidFill>
                <a:srgbClr val="4D4D4D"/>
              </a:solidFill>
              <a:latin typeface="+mj-lt"/>
              <a:cs typeface="Arial" panose="020B0604020202020204" pitchFamily="34" charset="0"/>
            </a:endParaRPr>
          </a:p>
        </p:txBody>
      </p:sp>
      <p:pic>
        <p:nvPicPr>
          <p:cNvPr id="59" name="Picture 31"/>
          <p:cNvPicPr>
            <a:picLocks noChangeAspect="1" noChangeArrowheads="1"/>
          </p:cNvPicPr>
          <p:nvPr/>
        </p:nvPicPr>
        <p:blipFill>
          <a:blip r:embed="rId4" cstate="print"/>
          <a:srcRect/>
          <a:stretch>
            <a:fillRect/>
          </a:stretch>
        </p:blipFill>
        <p:spPr bwMode="auto">
          <a:xfrm>
            <a:off x="1066030" y="2458840"/>
            <a:ext cx="1103416" cy="758529"/>
          </a:xfrm>
          <a:prstGeom prst="rect">
            <a:avLst/>
          </a:prstGeom>
          <a:noFill/>
          <a:ln w="9525">
            <a:solidFill>
              <a:schemeClr val="tx1"/>
            </a:solidFill>
            <a:miter lim="800000"/>
            <a:headEnd/>
            <a:tailEnd/>
          </a:ln>
        </p:spPr>
      </p:pic>
      <p:pic>
        <p:nvPicPr>
          <p:cNvPr id="60" name="Picture 27"/>
          <p:cNvPicPr>
            <a:picLocks noChangeAspect="1" noChangeArrowheads="1"/>
          </p:cNvPicPr>
          <p:nvPr>
            <p:custDataLst>
              <p:tags r:id="rId1"/>
            </p:custDataLst>
          </p:nvPr>
        </p:nvPicPr>
        <p:blipFill>
          <a:blip r:embed="rId5" cstate="print"/>
          <a:srcRect/>
          <a:stretch>
            <a:fillRect/>
          </a:stretch>
        </p:blipFill>
        <p:spPr bwMode="auto">
          <a:xfrm>
            <a:off x="666433" y="2296935"/>
            <a:ext cx="1040091" cy="725021"/>
          </a:xfrm>
          <a:prstGeom prst="rect">
            <a:avLst/>
          </a:prstGeom>
          <a:noFill/>
          <a:ln w="9525">
            <a:solidFill>
              <a:schemeClr val="tx1"/>
            </a:solidFill>
            <a:miter lim="800000"/>
            <a:headEnd/>
            <a:tailEnd/>
          </a:ln>
        </p:spPr>
      </p:pic>
      <p:pic>
        <p:nvPicPr>
          <p:cNvPr id="61" name="Picture 2" descr="C:\Documents and Settings\APEIRCE001\My Documents\SametimeFileTransfers\Investigation3.png"/>
          <p:cNvPicPr>
            <a:picLocks noChangeAspect="1" noChangeArrowheads="1"/>
          </p:cNvPicPr>
          <p:nvPr/>
        </p:nvPicPr>
        <p:blipFill rotWithShape="1">
          <a:blip r:embed="rId6" cstate="print">
            <a:clrChange>
              <a:clrFrom>
                <a:srgbClr val="FFFFFF"/>
              </a:clrFrom>
              <a:clrTo>
                <a:srgbClr val="FFFFFF">
                  <a:alpha val="0"/>
                </a:srgbClr>
              </a:clrTo>
            </a:clrChange>
          </a:blip>
          <a:srcRect l="33415" t="10015"/>
          <a:stretch/>
        </p:blipFill>
        <p:spPr bwMode="auto">
          <a:xfrm>
            <a:off x="2244907" y="2296935"/>
            <a:ext cx="1525270" cy="922275"/>
          </a:xfrm>
          <a:prstGeom prst="rect">
            <a:avLst/>
          </a:prstGeom>
          <a:noFill/>
          <a:ln>
            <a:solidFill>
              <a:schemeClr val="tx1"/>
            </a:solidFill>
          </a:ln>
        </p:spPr>
      </p:pic>
      <p:sp>
        <p:nvSpPr>
          <p:cNvPr id="62" name="Rectangle 61"/>
          <p:cNvSpPr/>
          <p:nvPr/>
        </p:nvSpPr>
        <p:spPr bwMode="auto">
          <a:xfrm>
            <a:off x="666433" y="3380855"/>
            <a:ext cx="1520473" cy="2674849"/>
          </a:xfrm>
          <a:prstGeom prst="rect">
            <a:avLst/>
          </a:prstGeom>
          <a:solidFill>
            <a:srgbClr val="E6E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Develop a thorough understanding of the Bank’s business operations and risks</a:t>
            </a:r>
            <a:endParaRPr lang="en-GB" sz="1000" dirty="0">
              <a:solidFill>
                <a:srgbClr val="4D4D4D"/>
              </a:solidFill>
              <a:latin typeface="+mj-lt"/>
              <a:cs typeface="Arial" panose="020B0604020202020204" pitchFamily="34" charset="0"/>
            </a:endParaRPr>
          </a:p>
        </p:txBody>
      </p:sp>
      <p:sp>
        <p:nvSpPr>
          <p:cNvPr id="63" name="Rectangle 62"/>
          <p:cNvSpPr/>
          <p:nvPr/>
        </p:nvSpPr>
        <p:spPr bwMode="auto">
          <a:xfrm>
            <a:off x="2232992" y="3388209"/>
            <a:ext cx="1537184" cy="2674849"/>
          </a:xfrm>
          <a:prstGeom prst="rect">
            <a:avLst/>
          </a:prstGeom>
          <a:solidFill>
            <a:srgbClr val="E6E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Identify and analyse attributes that could be used to group customers/accounts</a:t>
            </a:r>
            <a:endParaRPr lang="en-GB" sz="1000" dirty="0">
              <a:solidFill>
                <a:srgbClr val="4D4D4D"/>
              </a:solidFill>
              <a:latin typeface="+mj-lt"/>
              <a:cs typeface="Arial" panose="020B0604020202020204" pitchFamily="34" charset="0"/>
            </a:endParaRPr>
          </a:p>
        </p:txBody>
      </p:sp>
      <p:sp>
        <p:nvSpPr>
          <p:cNvPr id="64" name="Rectangle 63"/>
          <p:cNvSpPr/>
          <p:nvPr/>
        </p:nvSpPr>
        <p:spPr bwMode="auto">
          <a:xfrm>
            <a:off x="3808281" y="3388209"/>
            <a:ext cx="1544714" cy="2674849"/>
          </a:xfrm>
          <a:prstGeom prst="rect">
            <a:avLst/>
          </a:prstGeom>
          <a:solidFill>
            <a:srgbClr val="E6E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Define the initial segmentation model based on qualitative analysis of selected attributes and identification of special interest products and customers</a:t>
            </a:r>
            <a:endParaRPr lang="en-GB" sz="1000" dirty="0">
              <a:solidFill>
                <a:srgbClr val="4D4D4D"/>
              </a:solidFill>
              <a:latin typeface="+mj-lt"/>
              <a:cs typeface="Arial" panose="020B0604020202020204" pitchFamily="34" charset="0"/>
            </a:endParaRPr>
          </a:p>
        </p:txBody>
      </p:sp>
      <p:sp>
        <p:nvSpPr>
          <p:cNvPr id="65" name="Rectangle 64"/>
          <p:cNvSpPr/>
          <p:nvPr/>
        </p:nvSpPr>
        <p:spPr bwMode="auto">
          <a:xfrm>
            <a:off x="5387994" y="3380854"/>
            <a:ext cx="1544714" cy="2674849"/>
          </a:xfrm>
          <a:prstGeom prst="rect">
            <a:avLst/>
          </a:prstGeom>
          <a:solidFill>
            <a:srgbClr val="E6E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Analyse the segmentation model using statistical techniques to check for similarity in transactional behaviours within segments.</a:t>
            </a:r>
          </a:p>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Split/merge segments wherever applicable based on quantitative analysis methods</a:t>
            </a:r>
            <a:endParaRPr lang="en-GB" sz="1000" b="1" dirty="0">
              <a:solidFill>
                <a:schemeClr val="tx1">
                  <a:lumMod val="50000"/>
                </a:schemeClr>
              </a:solidFill>
              <a:latin typeface="+mj-lt"/>
              <a:cs typeface="Arial" panose="020B0604020202020204" pitchFamily="34" charset="0"/>
            </a:endParaRPr>
          </a:p>
        </p:txBody>
      </p:sp>
      <p:sp>
        <p:nvSpPr>
          <p:cNvPr id="66" name="Rectangle 65"/>
          <p:cNvSpPr/>
          <p:nvPr/>
        </p:nvSpPr>
        <p:spPr bwMode="auto">
          <a:xfrm>
            <a:off x="6969305" y="3380853"/>
            <a:ext cx="1544714" cy="2674849"/>
          </a:xfrm>
          <a:prstGeom prst="rect">
            <a:avLst/>
          </a:prstGeom>
          <a:solidFill>
            <a:srgbClr val="E6E7E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71450" indent="-171450" eaLnBrk="0" hangingPunct="0">
              <a:buFont typeface="Arial" panose="020B0604020202020204" pitchFamily="34" charset="0"/>
              <a:buChar char="•"/>
            </a:pPr>
            <a:r>
              <a:rPr lang="en-GB" sz="1000" dirty="0" smtClean="0">
                <a:solidFill>
                  <a:srgbClr val="4D4D4D"/>
                </a:solidFill>
                <a:latin typeface="+mj-lt"/>
                <a:cs typeface="Arial" panose="020B0604020202020204" pitchFamily="34" charset="0"/>
              </a:rPr>
              <a:t>Define final segmentation model with stakeholder concurrence</a:t>
            </a:r>
            <a:endParaRPr lang="en-GB" sz="1000" dirty="0">
              <a:solidFill>
                <a:srgbClr val="4D4D4D"/>
              </a:solidFill>
              <a:latin typeface="+mj-lt"/>
              <a:cs typeface="Arial" panose="020B0604020202020204" pitchFamily="34" charset="0"/>
            </a:endParaRPr>
          </a:p>
        </p:txBody>
      </p:sp>
      <p:grpSp>
        <p:nvGrpSpPr>
          <p:cNvPr id="67" name="Group 66"/>
          <p:cNvGrpSpPr/>
          <p:nvPr/>
        </p:nvGrpSpPr>
        <p:grpSpPr>
          <a:xfrm>
            <a:off x="5402683" y="2295320"/>
            <a:ext cx="1531643" cy="922275"/>
            <a:chOff x="5297139" y="2657177"/>
            <a:chExt cx="1526520" cy="914400"/>
          </a:xfrm>
        </p:grpSpPr>
        <p:pic>
          <p:nvPicPr>
            <p:cNvPr id="68"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7139" y="2657177"/>
              <a:ext cx="1526520" cy="914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 name="Rectangle 68"/>
            <p:cNvSpPr/>
            <p:nvPr/>
          </p:nvSpPr>
          <p:spPr bwMode="auto">
            <a:xfrm>
              <a:off x="6400800" y="2661010"/>
              <a:ext cx="387753" cy="3594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042988" fontAlgn="base">
                <a:spcBef>
                  <a:spcPct val="40000"/>
                </a:spcBef>
                <a:spcAft>
                  <a:spcPct val="40000"/>
                </a:spcAft>
              </a:pPr>
              <a:endParaRPr lang="en-GB" sz="900" dirty="0" smtClean="0">
                <a:solidFill>
                  <a:srgbClr val="006699"/>
                </a:solidFill>
                <a:latin typeface="+mj-lt"/>
              </a:endParaRPr>
            </a:p>
          </p:txBody>
        </p:sp>
      </p:grpSp>
      <p:pic>
        <p:nvPicPr>
          <p:cNvPr id="70" name="Picture 2"/>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20709" y="2296935"/>
            <a:ext cx="1504648" cy="9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81344" y="2296935"/>
            <a:ext cx="1522998" cy="92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Rectangle 73"/>
          <p:cNvSpPr/>
          <p:nvPr/>
        </p:nvSpPr>
        <p:spPr bwMode="auto">
          <a:xfrm>
            <a:off x="533400" y="1113458"/>
            <a:ext cx="8077200"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Segmentation Methodology</a:t>
            </a:r>
            <a:endParaRPr lang="en-GB" sz="1000" b="1" dirty="0">
              <a:solidFill>
                <a:srgbClr val="FFFFFF"/>
              </a:solidFill>
              <a:latin typeface="Georgia" panose="02040502050405020303" pitchFamily="18" charset="0"/>
            </a:endParaRPr>
          </a:p>
        </p:txBody>
      </p:sp>
      <p:sp>
        <p:nvSpPr>
          <p:cNvPr id="75" name="Rectangle 74"/>
          <p:cNvSpPr/>
          <p:nvPr/>
        </p:nvSpPr>
        <p:spPr>
          <a:xfrm>
            <a:off x="533400" y="1437690"/>
            <a:ext cx="8077200" cy="4799622"/>
          </a:xfrm>
          <a:prstGeom prst="rect">
            <a:avLst/>
          </a:prstGeom>
          <a:ln>
            <a:solidFill>
              <a:schemeClr val="accent1"/>
            </a:solidFill>
          </a:ln>
        </p:spPr>
        <p:txBody>
          <a:bodyPr wrap="square" lIns="72000" tIns="36000" rIns="72000" bIns="36000">
            <a:noAutofit/>
          </a:bodyPr>
          <a:lstStyle/>
          <a:p>
            <a:pPr marL="171450" lvl="0" indent="-171450" defTabSz="911441">
              <a:buFont typeface="Arial" panose="020B0604020202020204" pitchFamily="34" charset="0"/>
              <a:buChar char="•"/>
              <a:defRPr/>
            </a:pPr>
            <a:endParaRPr lang="en-GB" sz="1200" dirty="0">
              <a:latin typeface="+mj-lt"/>
            </a:endParaRPr>
          </a:p>
        </p:txBody>
      </p:sp>
      <p:sp>
        <p:nvSpPr>
          <p:cNvPr id="42" name="Title 41"/>
          <p:cNvSpPr>
            <a:spLocks noGrp="1"/>
          </p:cNvSpPr>
          <p:nvPr>
            <p:ph type="title"/>
          </p:nvPr>
        </p:nvSpPr>
        <p:spPr/>
        <p:txBody>
          <a:bodyPr/>
          <a:lstStyle/>
          <a:p>
            <a:r>
              <a:rPr lang="en-GB" dirty="0">
                <a:solidFill>
                  <a:schemeClr val="tx2"/>
                </a:solidFill>
              </a:rPr>
              <a:t>Segmentation - Methodology</a:t>
            </a:r>
            <a:endParaRPr lang="en-GB" b="0" dirty="0">
              <a:solidFill>
                <a:schemeClr val="tx2"/>
              </a:solidFill>
            </a:endParaRP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55</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23493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Scenario Tuning</a:t>
            </a:r>
            <a:endParaRPr lang="en-GB" dirty="0"/>
          </a:p>
        </p:txBody>
      </p:sp>
      <p:sp>
        <p:nvSpPr>
          <p:cNvPr id="43" name="Content Placeholder 42"/>
          <p:cNvSpPr>
            <a:spLocks noGrp="1"/>
          </p:cNvSpPr>
          <p:nvPr>
            <p:ph sz="quarter" idx="13"/>
          </p:nvPr>
        </p:nvSpPr>
        <p:spPr/>
        <p:txBody>
          <a:bodyPr/>
          <a:lstStyle/>
          <a:p>
            <a:endParaRPr lang="en-GB" dirty="0"/>
          </a:p>
        </p:txBody>
      </p:sp>
      <p:sp>
        <p:nvSpPr>
          <p:cNvPr id="42" name="Subtitle 41"/>
          <p:cNvSpPr>
            <a:spLocks noGrp="1"/>
          </p:cNvSpPr>
          <p:nvPr>
            <p:ph type="subTitle" idx="1"/>
          </p:nvPr>
        </p:nvSpPr>
        <p:spPr/>
        <p:txBody>
          <a:bodyPr/>
          <a:lstStyle/>
          <a:p>
            <a:r>
              <a:rPr lang="en-GB" dirty="0" err="1"/>
              <a:t>Sonali</a:t>
            </a:r>
            <a:r>
              <a:rPr lang="en-GB" dirty="0"/>
              <a:t> </a:t>
            </a:r>
            <a:r>
              <a:rPr lang="en-GB" dirty="0" err="1" smtClean="0"/>
              <a:t>Warriar</a:t>
            </a:r>
            <a:endParaRPr lang="en-GB" dirty="0"/>
          </a:p>
        </p:txBody>
      </p:sp>
      <p:sp>
        <p:nvSpPr>
          <p:cNvPr id="3" name="Slide Number Placeholder 2"/>
          <p:cNvSpPr>
            <a:spLocks noGrp="1"/>
          </p:cNvSpPr>
          <p:nvPr>
            <p:ph type="sldNum" sz="quarter" idx="16"/>
          </p:nvPr>
        </p:nvSpPr>
        <p:spPr/>
        <p:txBody>
          <a:bodyPr/>
          <a:lstStyle/>
          <a:p>
            <a:r>
              <a:rPr lang="en-GB" dirty="0" smtClean="0"/>
              <a:t>Page </a:t>
            </a:r>
            <a:fld id="{ACBAC452-42AA-4769-9810-3502A33AD45B}" type="slidenum">
              <a:rPr lang="en-GB" smtClean="0"/>
              <a:pPr/>
              <a:t>56</a:t>
            </a:fld>
            <a:endParaRPr lang="en-GB" dirty="0"/>
          </a:p>
        </p:txBody>
      </p:sp>
      <p:sp>
        <p:nvSpPr>
          <p:cNvPr id="4" name="Date Placeholder 3"/>
          <p:cNvSpPr>
            <a:spLocks noGrp="1"/>
          </p:cNvSpPr>
          <p:nvPr>
            <p:ph type="dt" sz="half" idx="14"/>
          </p:nvPr>
        </p:nvSpPr>
        <p:spPr/>
        <p:txBody>
          <a:bodyPr/>
          <a:lstStyle/>
          <a:p>
            <a:r>
              <a:rPr lang="en-GB" dirty="0" smtClean="0"/>
              <a:t>October 2016</a:t>
            </a:r>
            <a:endParaRPr lang="en-GB" dirty="0"/>
          </a:p>
        </p:txBody>
      </p:sp>
      <p:sp>
        <p:nvSpPr>
          <p:cNvPr id="5" name="Footer Placeholder 4"/>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0344379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solidFill>
                  <a:schemeClr val="tx2"/>
                </a:solidFill>
              </a:rPr>
              <a:t>Threshold </a:t>
            </a:r>
            <a:r>
              <a:rPr lang="en-GB" dirty="0">
                <a:solidFill>
                  <a:schemeClr val="tx2"/>
                </a:solidFill>
              </a:rPr>
              <a:t>Tuning Methodology</a:t>
            </a:r>
          </a:p>
        </p:txBody>
      </p:sp>
      <p:sp>
        <p:nvSpPr>
          <p:cNvPr id="2" name="Content Placeholder 1"/>
          <p:cNvSpPr>
            <a:spLocks noGrp="1"/>
          </p:cNvSpPr>
          <p:nvPr>
            <p:ph sz="quarter" idx="15"/>
          </p:nvPr>
        </p:nvSpPr>
        <p:spPr>
          <a:xfrm>
            <a:off x="533400" y="1268760"/>
            <a:ext cx="8077200" cy="4419600"/>
          </a:xfrm>
        </p:spPr>
        <p:txBody>
          <a:bodyPr/>
          <a:lstStyle/>
          <a:p>
            <a:endParaRPr lang="en-GB" dirty="0"/>
          </a:p>
        </p:txBody>
      </p:sp>
      <p:graphicFrame>
        <p:nvGraphicFramePr>
          <p:cNvPr id="11" name="Diagram 10"/>
          <p:cNvGraphicFramePr/>
          <p:nvPr>
            <p:extLst>
              <p:ext uri="{D42A27DB-BD31-4B8C-83A1-F6EECF244321}">
                <p14:modId xmlns:p14="http://schemas.microsoft.com/office/powerpoint/2010/main" val="1707712998"/>
              </p:ext>
            </p:extLst>
          </p:nvPr>
        </p:nvGraphicFramePr>
        <p:xfrm>
          <a:off x="530352" y="1379220"/>
          <a:ext cx="8080248" cy="3296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p:cNvSpPr/>
          <p:nvPr/>
        </p:nvSpPr>
        <p:spPr bwMode="auto">
          <a:xfrm>
            <a:off x="4067944" y="5134640"/>
            <a:ext cx="2952328" cy="762847"/>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36000" tIns="36000" rIns="36000" bIns="36000" numCol="1" rtlCol="0" anchor="t" anchorCtr="0" compatLnSpc="1">
            <a:prstTxWarp prst="textNoShape">
              <a:avLst/>
            </a:prstTxWarp>
          </a:bodyPr>
          <a:lstStyle/>
          <a:p>
            <a:pPr marL="174625" marR="0" indent="-174625"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lang="en-GB" sz="1100" dirty="0" smtClean="0">
                <a:latin typeface="+mj-lt"/>
              </a:rPr>
              <a:t>Validate scenario logic and apply business filters where necessary</a:t>
            </a:r>
            <a:endParaRPr lang="en-GB" sz="1100" dirty="0">
              <a:latin typeface="+mj-lt"/>
            </a:endParaRPr>
          </a:p>
          <a:p>
            <a:pPr marL="174625" marR="0" indent="-174625" algn="l" defTabSz="914400" rtl="0" eaLnBrk="0" fontAlgn="base" latinLnBrk="0" hangingPunct="0">
              <a:lnSpc>
                <a:spcPct val="100000"/>
              </a:lnSpc>
              <a:spcBef>
                <a:spcPct val="0"/>
              </a:spcBef>
              <a:spcAft>
                <a:spcPct val="0"/>
              </a:spcAft>
              <a:buClrTx/>
              <a:buSzPct val="100000"/>
              <a:buFont typeface="Arial" panose="020B0604020202020204" pitchFamily="34" charset="0"/>
              <a:buChar char="•"/>
              <a:tabLst/>
            </a:pPr>
            <a:r>
              <a:rPr lang="en-GB" sz="1100" dirty="0" smtClean="0">
                <a:latin typeface="+mj-lt"/>
              </a:rPr>
              <a:t>Adjust thresholds, take new samples and re-test</a:t>
            </a:r>
          </a:p>
        </p:txBody>
      </p:sp>
      <p:sp>
        <p:nvSpPr>
          <p:cNvPr id="13" name="Circular Arrow 12"/>
          <p:cNvSpPr/>
          <p:nvPr/>
        </p:nvSpPr>
        <p:spPr bwMode="auto">
          <a:xfrm>
            <a:off x="5061856" y="4441872"/>
            <a:ext cx="728706" cy="682033"/>
          </a:xfrm>
          <a:prstGeom prst="circularArrow">
            <a:avLst/>
          </a:prstGeom>
          <a:solidFill>
            <a:schemeClr val="bg1">
              <a:lumMod val="75000"/>
              <a:alpha val="70000"/>
            </a:schemeClr>
          </a:solidFill>
          <a:ln w="19050" cap="flat" cmpd="sng" algn="ctr">
            <a:solidFill>
              <a:schemeClr val="bg1">
                <a:lumMod val="75000"/>
                <a:alpha val="7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14" name="Circular Arrow 13"/>
          <p:cNvSpPr/>
          <p:nvPr/>
        </p:nvSpPr>
        <p:spPr bwMode="auto">
          <a:xfrm rot="10800000">
            <a:off x="5061856" y="4559944"/>
            <a:ext cx="728706" cy="682032"/>
          </a:xfrm>
          <a:prstGeom prst="circularArrow">
            <a:avLst/>
          </a:prstGeom>
          <a:solidFill>
            <a:schemeClr val="bg1">
              <a:lumMod val="75000"/>
              <a:alpha val="70000"/>
            </a:schemeClr>
          </a:solidFill>
          <a:ln w="19050" cap="flat" cmpd="sng" algn="ctr">
            <a:solidFill>
              <a:schemeClr val="bg1">
                <a:lumMod val="75000"/>
                <a:alpha val="70000"/>
              </a:schemeClr>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57</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7035794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solidFill>
                  <a:schemeClr val="tx2"/>
                </a:solidFill>
              </a:rPr>
              <a:t>Prepare Input Data &amp; Develop Scenarios</a:t>
            </a:r>
            <a:endParaRPr lang="en-GB" dirty="0">
              <a:solidFill>
                <a:schemeClr val="tx2"/>
              </a:solidFill>
            </a:endParaRPr>
          </a:p>
        </p:txBody>
      </p:sp>
      <p:sp>
        <p:nvSpPr>
          <p:cNvPr id="10" name="Content Placeholder 7"/>
          <p:cNvSpPr>
            <a:spLocks noGrp="1"/>
          </p:cNvSpPr>
          <p:nvPr>
            <p:ph sz="quarter" idx="15"/>
          </p:nvPr>
        </p:nvSpPr>
        <p:spPr>
          <a:prstGeom prst="rect">
            <a:avLst/>
          </a:prstGeom>
        </p:spPr>
        <p:txBody>
          <a:bodyPr/>
          <a:lstStyle/>
          <a:p>
            <a:r>
              <a:rPr lang="en-GB" sz="1400" b="1" dirty="0" smtClean="0"/>
              <a:t>Round Amount Payments Example</a:t>
            </a:r>
          </a:p>
          <a:p>
            <a:r>
              <a:rPr lang="en-GB" sz="1400" u="sng" dirty="0" smtClean="0"/>
              <a:t>Purpose:</a:t>
            </a:r>
          </a:p>
          <a:p>
            <a:r>
              <a:rPr lang="en-GB" sz="1400" dirty="0" smtClean="0"/>
              <a:t>The purpose of this scenario is to detect behaviour when a customer displays unusual money laundering activity characterised by making multiple round amount transactions. This has been stated in many industry guidance documents as a potential red flag for money laundering.</a:t>
            </a:r>
          </a:p>
          <a:p>
            <a:endParaRPr lang="en-GB" sz="1400" dirty="0" smtClean="0"/>
          </a:p>
          <a:p>
            <a:r>
              <a:rPr lang="en-GB" sz="1400" u="sng" dirty="0" smtClean="0"/>
              <a:t>Example Threshold:</a:t>
            </a:r>
          </a:p>
          <a:p>
            <a:pPr indent="0"/>
            <a:r>
              <a:rPr lang="en-GB" sz="1400" i="1" dirty="0" smtClean="0"/>
              <a:t>Threshold 1</a:t>
            </a:r>
            <a:r>
              <a:rPr lang="en-GB" sz="1400" dirty="0" smtClean="0"/>
              <a:t> : Minimum number of round amount transactions per month per pseudo customer</a:t>
            </a:r>
            <a:br>
              <a:rPr lang="en-GB" sz="1400" dirty="0" smtClean="0"/>
            </a:br>
            <a:endParaRPr lang="en-GB" sz="1400" dirty="0" smtClean="0"/>
          </a:p>
          <a:p>
            <a:r>
              <a:rPr lang="en-GB" sz="1400" u="sng" dirty="0" smtClean="0"/>
              <a:t>Scenario Development:</a:t>
            </a:r>
          </a:p>
          <a:p>
            <a:pPr marL="285750" indent="-285750">
              <a:buFont typeface="Arial" panose="020B0604020202020204" pitchFamily="34" charset="0"/>
              <a:buChar char="•"/>
            </a:pPr>
            <a:r>
              <a:rPr lang="en-GB" sz="1400" dirty="0" smtClean="0"/>
              <a:t>Consider transactions of customers relating to round amounts only ( check divisibility of amount by 10,100,1000, etc.)</a:t>
            </a:r>
          </a:p>
          <a:p>
            <a:pPr marL="285750" indent="-285750">
              <a:buFont typeface="Arial" panose="020B0604020202020204" pitchFamily="34" charset="0"/>
              <a:buChar char="•"/>
            </a:pPr>
            <a:r>
              <a:rPr lang="en-GB" sz="1400" dirty="0" smtClean="0"/>
              <a:t>Segment customers as defined during the segmentation process</a:t>
            </a:r>
          </a:p>
          <a:p>
            <a:pPr marL="285750" indent="-285750">
              <a:buFont typeface="Arial" panose="020B0604020202020204" pitchFamily="34" charset="0"/>
              <a:buChar char="•"/>
            </a:pPr>
            <a:r>
              <a:rPr lang="en-GB" sz="1400" dirty="0" smtClean="0"/>
              <a:t>Create datasets with calculated variables – in this case, a dataset containing the number of qualifying transactions per month for each customer</a:t>
            </a:r>
            <a:endParaRPr lang="en-GB" sz="1400" dirty="0"/>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58</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7023447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solidFill>
                  <a:schemeClr val="tx2"/>
                </a:solidFill>
              </a:rPr>
              <a:t>Statistical </a:t>
            </a:r>
            <a:r>
              <a:rPr lang="en-GB" dirty="0">
                <a:solidFill>
                  <a:schemeClr val="tx2"/>
                </a:solidFill>
              </a:rPr>
              <a:t>Methods</a:t>
            </a:r>
          </a:p>
        </p:txBody>
      </p:sp>
      <p:sp>
        <p:nvSpPr>
          <p:cNvPr id="10" name="Content Placeholder 7"/>
          <p:cNvSpPr>
            <a:spLocks noGrp="1"/>
          </p:cNvSpPr>
          <p:nvPr>
            <p:ph sz="quarter" idx="15"/>
          </p:nvPr>
        </p:nvSpPr>
        <p:spPr>
          <a:prstGeom prst="rect">
            <a:avLst/>
          </a:prstGeom>
        </p:spPr>
        <p:txBody>
          <a:bodyPr/>
          <a:lstStyle/>
          <a:p>
            <a:pPr marL="285750" indent="-285750">
              <a:buFont typeface="Arial" panose="020B0604020202020204" pitchFamily="34" charset="0"/>
              <a:buChar char="•"/>
            </a:pPr>
            <a:r>
              <a:rPr lang="en-GB" sz="1600" dirty="0" smtClean="0"/>
              <a:t>The two statistical methods are </a:t>
            </a:r>
            <a:r>
              <a:rPr lang="en-GB" sz="1600" b="1" dirty="0" smtClean="0"/>
              <a:t>jump analysis </a:t>
            </a:r>
            <a:r>
              <a:rPr lang="en-GB" sz="1600" dirty="0" smtClean="0"/>
              <a:t>and </a:t>
            </a:r>
            <a:r>
              <a:rPr lang="en-GB" sz="1600" b="1" dirty="0" smtClean="0"/>
              <a:t>outlier analysis</a:t>
            </a:r>
          </a:p>
          <a:p>
            <a:pPr marL="285750" indent="-285750">
              <a:buFont typeface="Arial" panose="020B0604020202020204" pitchFamily="34" charset="0"/>
              <a:buChar char="•"/>
            </a:pPr>
            <a:r>
              <a:rPr lang="en-GB" sz="1600" dirty="0" smtClean="0"/>
              <a:t>Jump analysis is utilised for continuous variables (amounts) and outlier analysis for discrete variables (counts) </a:t>
            </a:r>
          </a:p>
          <a:p>
            <a:pPr marL="285750" indent="-285750">
              <a:buFont typeface="Arial" panose="020B0604020202020204" pitchFamily="34" charset="0"/>
              <a:buChar char="•"/>
            </a:pPr>
            <a:r>
              <a:rPr lang="en-GB" sz="1600" dirty="0" smtClean="0">
                <a:solidFill>
                  <a:srgbClr val="000000"/>
                </a:solidFill>
              </a:rPr>
              <a:t>In certain cases, a hybrid approach may be adopted where both methods are utilised together.</a:t>
            </a:r>
            <a:endParaRPr lang="en-GB" sz="1600" dirty="0"/>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59</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415292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Financial crime &amp; compliance</a:t>
            </a:r>
            <a:r>
              <a:rPr lang="en-GB" dirty="0" smtClean="0"/>
              <a:t/>
            </a:r>
            <a:br>
              <a:rPr lang="en-GB" dirty="0" smtClean="0"/>
            </a:br>
            <a:r>
              <a:rPr lang="en-GB" sz="1320" b="0" dirty="0"/>
              <a:t>What are the different competencies that we cover within this area</a:t>
            </a:r>
            <a:endParaRPr lang="en-GB" dirty="0"/>
          </a:p>
        </p:txBody>
      </p:sp>
      <p:grpSp>
        <p:nvGrpSpPr>
          <p:cNvPr id="29" name="Group 28"/>
          <p:cNvGrpSpPr/>
          <p:nvPr/>
        </p:nvGrpSpPr>
        <p:grpSpPr>
          <a:xfrm>
            <a:off x="533401" y="1340768"/>
            <a:ext cx="8077200" cy="3121526"/>
            <a:chOff x="893957" y="1583951"/>
            <a:chExt cx="8905486" cy="3451753"/>
          </a:xfrm>
        </p:grpSpPr>
        <p:grpSp>
          <p:nvGrpSpPr>
            <p:cNvPr id="8" name="Group 7"/>
            <p:cNvGrpSpPr/>
            <p:nvPr/>
          </p:nvGrpSpPr>
          <p:grpSpPr>
            <a:xfrm>
              <a:off x="893957" y="1820557"/>
              <a:ext cx="1071675" cy="3215147"/>
              <a:chOff x="587400" y="2158008"/>
              <a:chExt cx="972000" cy="2916111"/>
            </a:xfrm>
          </p:grpSpPr>
          <p:sp>
            <p:nvSpPr>
              <p:cNvPr id="9"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800" dirty="0">
                    <a:latin typeface="+mj-lt"/>
                  </a:rPr>
                  <a:t>Economic sanctions are domestic penalties applied unilaterally by one on another country or entity. Prohibit firms from providing funds and other economic resources </a:t>
                </a:r>
                <a:r>
                  <a:rPr lang="en-GB" sz="800" dirty="0" smtClean="0">
                    <a:latin typeface="+mj-lt"/>
                  </a:rPr>
                  <a:t>to </a:t>
                </a:r>
                <a:r>
                  <a:rPr lang="en-GB" sz="800" dirty="0">
                    <a:latin typeface="+mj-lt"/>
                  </a:rPr>
                  <a:t>individuals and </a:t>
                </a:r>
                <a:r>
                  <a:rPr lang="en-GB" sz="800" dirty="0" smtClean="0">
                    <a:latin typeface="+mj-lt"/>
                  </a:rPr>
                  <a:t>entities.</a:t>
                </a:r>
                <a:endParaRPr lang="en-GB" sz="800" dirty="0">
                  <a:solidFill>
                    <a:srgbClr val="000000"/>
                  </a:solidFill>
                  <a:latin typeface="+mj-lt"/>
                </a:endParaRPr>
              </a:p>
            </p:txBody>
          </p:sp>
          <p:sp>
            <p:nvSpPr>
              <p:cNvPr id="10"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Sanctions</a:t>
                </a:r>
              </a:p>
            </p:txBody>
          </p:sp>
          <p:sp>
            <p:nvSpPr>
              <p:cNvPr id="12" name="Oval 11"/>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400" y="2262815"/>
                <a:ext cx="360000" cy="360000"/>
              </a:xfrm>
              <a:prstGeom prst="rect">
                <a:avLst/>
              </a:prstGeom>
            </p:spPr>
          </p:pic>
        </p:grpSp>
        <p:sp>
          <p:nvSpPr>
            <p:cNvPr id="14" name="Left Bracket 13"/>
            <p:cNvSpPr/>
            <p:nvPr/>
          </p:nvSpPr>
          <p:spPr>
            <a:xfrm rot="5400000">
              <a:off x="3054653" y="719814"/>
              <a:ext cx="101011" cy="2198678"/>
            </a:xfrm>
            <a:prstGeom prst="leftBracket">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770" dirty="0">
                <a:latin typeface="+mj-lt"/>
              </a:endParaRPr>
            </a:p>
          </p:txBody>
        </p:sp>
        <p:sp>
          <p:nvSpPr>
            <p:cNvPr id="15" name="TextBox 14"/>
            <p:cNvSpPr txBox="1"/>
            <p:nvPr/>
          </p:nvSpPr>
          <p:spPr>
            <a:xfrm>
              <a:off x="1972487" y="1583951"/>
              <a:ext cx="2270396" cy="317569"/>
            </a:xfrm>
            <a:prstGeom prst="rect">
              <a:avLst/>
            </a:prstGeom>
            <a:noFill/>
          </p:spPr>
          <p:txBody>
            <a:bodyPr wrap="square" lIns="0" tIns="0" rIns="0" bIns="0" rtlCol="0">
              <a:noAutofit/>
            </a:bodyPr>
            <a:lstStyle/>
            <a:p>
              <a:pPr indent="-258615" algn="ctr">
                <a:spcAft>
                  <a:spcPts val="848"/>
                </a:spcAft>
              </a:pPr>
              <a:r>
                <a:rPr lang="en-GB" sz="770" b="1" i="1" dirty="0">
                  <a:solidFill>
                    <a:schemeClr val="tx2"/>
                  </a:solidFill>
                  <a:latin typeface="+mj-lt"/>
                </a:rPr>
                <a:t>Anti-money laundering (AML)</a:t>
              </a:r>
            </a:p>
          </p:txBody>
        </p:sp>
        <p:grpSp>
          <p:nvGrpSpPr>
            <p:cNvPr id="16" name="Group 15"/>
            <p:cNvGrpSpPr/>
            <p:nvPr/>
          </p:nvGrpSpPr>
          <p:grpSpPr>
            <a:xfrm>
              <a:off x="2013833" y="1820557"/>
              <a:ext cx="1071675" cy="3215147"/>
              <a:chOff x="587400" y="2158008"/>
              <a:chExt cx="972000" cy="2916111"/>
            </a:xfrm>
          </p:grpSpPr>
          <p:sp>
            <p:nvSpPr>
              <p:cNvPr id="17" name="Freeform 6"/>
              <p:cNvSpPr>
                <a:spLocks/>
              </p:cNvSpPr>
              <p:nvPr/>
            </p:nvSpPr>
            <p:spPr bwMode="auto">
              <a:xfrm>
                <a:off x="587400" y="3166119"/>
                <a:ext cx="972000" cy="1908000"/>
              </a:xfrm>
              <a:prstGeom prst="rect">
                <a:avLst/>
              </a:prstGeom>
              <a:noFill/>
              <a:ln>
                <a:noFill/>
              </a:ln>
            </p:spPr>
            <p:txBody>
              <a:bodyPr vert="horz" wrap="square" lIns="67881" tIns="644872" rIns="67881" bIns="0" numCol="1" anchor="ctr"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KYC is the process of a business verifying the identity of its clients.</a:t>
                </a:r>
              </a:p>
            </p:txBody>
          </p:sp>
          <p:sp>
            <p:nvSpPr>
              <p:cNvPr id="18"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Know Your Customer</a:t>
                </a:r>
              </a:p>
            </p:txBody>
          </p:sp>
          <p:sp>
            <p:nvSpPr>
              <p:cNvPr id="20" name="Oval 19"/>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21" name="Group 20"/>
            <p:cNvGrpSpPr/>
            <p:nvPr/>
          </p:nvGrpSpPr>
          <p:grpSpPr>
            <a:xfrm>
              <a:off x="3132822" y="1820557"/>
              <a:ext cx="1071675" cy="3215147"/>
              <a:chOff x="587400" y="2158008"/>
              <a:chExt cx="972000" cy="2916111"/>
            </a:xfrm>
          </p:grpSpPr>
          <p:sp>
            <p:nvSpPr>
              <p:cNvPr id="22" name="Freeform 6"/>
              <p:cNvSpPr>
                <a:spLocks/>
              </p:cNvSpPr>
              <p:nvPr/>
            </p:nvSpPr>
            <p:spPr bwMode="auto">
              <a:xfrm>
                <a:off x="587400" y="3166119"/>
                <a:ext cx="972000" cy="1908000"/>
              </a:xfrm>
              <a:prstGeom prst="rect">
                <a:avLst/>
              </a:prstGeom>
              <a:noFill/>
              <a:ln>
                <a:noFill/>
              </a:ln>
            </p:spPr>
            <p:txBody>
              <a:bodyPr vert="horz" wrap="square" lIns="67881" tIns="644872" rIns="67881" bIns="0" numCol="1" anchor="ctr"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Transaction monitoring focuses on identification of suspicious patterns of transactions.</a:t>
                </a:r>
              </a:p>
            </p:txBody>
          </p:sp>
          <p:sp>
            <p:nvSpPr>
              <p:cNvPr id="23"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Transaction monitoring</a:t>
                </a:r>
              </a:p>
            </p:txBody>
          </p:sp>
          <p:sp>
            <p:nvSpPr>
              <p:cNvPr id="25" name="Oval 24"/>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26" name="Group 25"/>
            <p:cNvGrpSpPr/>
            <p:nvPr/>
          </p:nvGrpSpPr>
          <p:grpSpPr>
            <a:xfrm>
              <a:off x="4251812" y="1820557"/>
              <a:ext cx="1071675" cy="3215147"/>
              <a:chOff x="587400" y="2158008"/>
              <a:chExt cx="972000" cy="2916111"/>
            </a:xfrm>
          </p:grpSpPr>
          <p:sp>
            <p:nvSpPr>
              <p:cNvPr id="27"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770" dirty="0">
                    <a:latin typeface="+mj-lt"/>
                  </a:rPr>
                  <a:t>Bribery is the offering or acceptance of an undue advantage in exchange for the improper performance of a function or activity. </a:t>
                </a:r>
              </a:p>
              <a:p>
                <a:pPr algn="ctr" defTabSz="1379278">
                  <a:spcAft>
                    <a:spcPts val="566"/>
                  </a:spcAft>
                  <a:buClr>
                    <a:srgbClr val="000000"/>
                  </a:buClr>
                  <a:defRPr/>
                </a:pPr>
                <a:r>
                  <a:rPr lang="en-GB" sz="770" dirty="0" smtClean="0">
                    <a:latin typeface="+mj-lt"/>
                  </a:rPr>
                  <a:t>Corruption is an abuse of a position of trust in order to gain an undue advantage.</a:t>
                </a:r>
                <a:endParaRPr lang="en-GB" sz="770" dirty="0" smtClean="0">
                  <a:solidFill>
                    <a:srgbClr val="000000"/>
                  </a:solidFill>
                  <a:latin typeface="+mj-lt"/>
                </a:endParaRPr>
              </a:p>
              <a:p>
                <a:pPr algn="ctr" defTabSz="1379278">
                  <a:spcAft>
                    <a:spcPts val="566"/>
                  </a:spcAft>
                  <a:buClr>
                    <a:srgbClr val="000000"/>
                  </a:buClr>
                  <a:defRPr/>
                </a:pPr>
                <a:endParaRPr lang="en-GB" sz="770" b="1" dirty="0">
                  <a:solidFill>
                    <a:srgbClr val="000000"/>
                  </a:solidFill>
                  <a:latin typeface="+mj-lt"/>
                </a:endParaRPr>
              </a:p>
            </p:txBody>
          </p:sp>
          <p:sp>
            <p:nvSpPr>
              <p:cNvPr id="28"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Anti-bribery &amp; corruption</a:t>
                </a:r>
              </a:p>
            </p:txBody>
          </p:sp>
          <p:sp>
            <p:nvSpPr>
              <p:cNvPr id="30" name="Oval 29"/>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31" name="Group 30"/>
            <p:cNvGrpSpPr/>
            <p:nvPr/>
          </p:nvGrpSpPr>
          <p:grpSpPr>
            <a:xfrm>
              <a:off x="5370802" y="1820557"/>
              <a:ext cx="1071675" cy="3215147"/>
              <a:chOff x="587400" y="2158008"/>
              <a:chExt cx="972000" cy="2916111"/>
            </a:xfrm>
          </p:grpSpPr>
          <p:sp>
            <p:nvSpPr>
              <p:cNvPr id="32"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In law, fraud is deliberate deception to secure unfair or unlawful gain.</a:t>
                </a:r>
              </a:p>
            </p:txBody>
          </p:sp>
          <p:sp>
            <p:nvSpPr>
              <p:cNvPr id="33"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Fraud</a:t>
                </a:r>
              </a:p>
            </p:txBody>
          </p:sp>
          <p:sp>
            <p:nvSpPr>
              <p:cNvPr id="35" name="Oval 34"/>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36" name="Group 35"/>
            <p:cNvGrpSpPr/>
            <p:nvPr/>
          </p:nvGrpSpPr>
          <p:grpSpPr>
            <a:xfrm>
              <a:off x="6489791" y="1820557"/>
              <a:ext cx="1071675" cy="3215147"/>
              <a:chOff x="587400" y="2158008"/>
              <a:chExt cx="972000" cy="2916111"/>
            </a:xfrm>
          </p:grpSpPr>
          <p:sp>
            <p:nvSpPr>
              <p:cNvPr id="37"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Monitoring of the markets to identify and investigate unusual activity which could be as a result of rogue trading, market manipulation, insider trading, etc.</a:t>
                </a:r>
              </a:p>
            </p:txBody>
          </p:sp>
          <p:sp>
            <p:nvSpPr>
              <p:cNvPr id="38"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Trade surveillance</a:t>
                </a:r>
              </a:p>
            </p:txBody>
          </p:sp>
          <p:sp>
            <p:nvSpPr>
              <p:cNvPr id="40" name="Oval 39"/>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41" name="Group 40"/>
            <p:cNvGrpSpPr/>
            <p:nvPr/>
          </p:nvGrpSpPr>
          <p:grpSpPr>
            <a:xfrm>
              <a:off x="7608781" y="1820557"/>
              <a:ext cx="1071675" cy="3215147"/>
              <a:chOff x="587400" y="2158008"/>
              <a:chExt cx="972000" cy="2916111"/>
            </a:xfrm>
          </p:grpSpPr>
          <p:sp>
            <p:nvSpPr>
              <p:cNvPr id="42"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Surveillance of communications to identify collusive and other behaviour within and between organisations to commit crime.</a:t>
                </a:r>
              </a:p>
            </p:txBody>
          </p:sp>
          <p:sp>
            <p:nvSpPr>
              <p:cNvPr id="43"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err="1">
                    <a:solidFill>
                      <a:schemeClr val="bg1"/>
                    </a:solidFill>
                    <a:latin typeface="+mj-lt"/>
                  </a:rPr>
                  <a:t>Comms</a:t>
                </a:r>
                <a:r>
                  <a:rPr lang="en-GB" sz="770" b="1" dirty="0">
                    <a:solidFill>
                      <a:schemeClr val="bg1"/>
                    </a:solidFill>
                    <a:latin typeface="+mj-lt"/>
                  </a:rPr>
                  <a:t> surveillance</a:t>
                </a:r>
              </a:p>
            </p:txBody>
          </p:sp>
          <p:sp>
            <p:nvSpPr>
              <p:cNvPr id="45" name="Oval 44"/>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grpSp>
          <p:nvGrpSpPr>
            <p:cNvPr id="46" name="Group 45"/>
            <p:cNvGrpSpPr/>
            <p:nvPr/>
          </p:nvGrpSpPr>
          <p:grpSpPr>
            <a:xfrm>
              <a:off x="8727768" y="1820557"/>
              <a:ext cx="1071675" cy="3215147"/>
              <a:chOff x="587400" y="2158008"/>
              <a:chExt cx="972000" cy="2916111"/>
            </a:xfrm>
          </p:grpSpPr>
          <p:sp>
            <p:nvSpPr>
              <p:cNvPr id="47" name="Freeform 6"/>
              <p:cNvSpPr>
                <a:spLocks/>
              </p:cNvSpPr>
              <p:nvPr/>
            </p:nvSpPr>
            <p:spPr bwMode="auto">
              <a:xfrm>
                <a:off x="587400" y="3166119"/>
                <a:ext cx="972000" cy="1908000"/>
              </a:xfrm>
              <a:prstGeom prst="rect">
                <a:avLst/>
              </a:prstGeom>
              <a:noFill/>
              <a:ln>
                <a:noFill/>
              </a:ln>
            </p:spPr>
            <p:txBody>
              <a:bodyPr vert="horz" wrap="square" lIns="67881" tIns="67881" rIns="67881" bIns="0" numCol="1" anchor="t" anchorCtr="0" compatLnSpc="1">
                <a:prstTxWarp prst="textNoShape">
                  <a:avLst/>
                </a:prstTxWarp>
              </a:bodyPr>
              <a:lstStyle/>
              <a:p>
                <a:pPr algn="ctr" defTabSz="1379278">
                  <a:spcAft>
                    <a:spcPts val="566"/>
                  </a:spcAft>
                  <a:buClr>
                    <a:srgbClr val="000000"/>
                  </a:buClr>
                  <a:defRPr/>
                </a:pPr>
                <a:r>
                  <a:rPr lang="en-GB" sz="770" dirty="0">
                    <a:solidFill>
                      <a:srgbClr val="000000"/>
                    </a:solidFill>
                    <a:latin typeface="+mj-lt"/>
                  </a:rPr>
                  <a:t>Promotion and monitoring of the right conduct and culture within financial organisations as a result of numerous events, such as PPU </a:t>
                </a:r>
                <a:r>
                  <a:rPr lang="en-GB" sz="770" dirty="0" err="1">
                    <a:solidFill>
                      <a:srgbClr val="000000"/>
                    </a:solidFill>
                    <a:latin typeface="+mj-lt"/>
                  </a:rPr>
                  <a:t>mis</a:t>
                </a:r>
                <a:r>
                  <a:rPr lang="en-GB" sz="770" dirty="0">
                    <a:solidFill>
                      <a:srgbClr val="000000"/>
                    </a:solidFill>
                    <a:latin typeface="+mj-lt"/>
                  </a:rPr>
                  <a:t>-selling.</a:t>
                </a:r>
              </a:p>
            </p:txBody>
          </p:sp>
          <p:sp>
            <p:nvSpPr>
              <p:cNvPr id="48" name="Freeform 18"/>
              <p:cNvSpPr>
                <a:spLocks/>
              </p:cNvSpPr>
              <p:nvPr/>
            </p:nvSpPr>
            <p:spPr bwMode="auto">
              <a:xfrm>
                <a:off x="587400" y="2413405"/>
                <a:ext cx="972000" cy="77708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1"/>
              </a:solidFill>
              <a:ln w="9525">
                <a:noFill/>
                <a:round/>
                <a:headEnd/>
                <a:tailEnd/>
              </a:ln>
              <a:extLst/>
            </p:spPr>
            <p:txBody>
              <a:bodyPr vert="horz" wrap="square" lIns="98321" tIns="339406" rIns="98321" bIns="33941" numCol="1" anchor="t" anchorCtr="0" compatLnSpc="1">
                <a:prstTxWarp prst="textNoShape">
                  <a:avLst/>
                </a:prstTxWarp>
              </a:bodyPr>
              <a:lstStyle/>
              <a:p>
                <a:pPr algn="ctr" defTabSz="983165"/>
                <a:r>
                  <a:rPr lang="en-GB" sz="770" b="1" dirty="0">
                    <a:solidFill>
                      <a:schemeClr val="bg1"/>
                    </a:solidFill>
                    <a:latin typeface="+mj-lt"/>
                  </a:rPr>
                  <a:t>Conduct &amp; Culture</a:t>
                </a:r>
              </a:p>
            </p:txBody>
          </p:sp>
          <p:sp>
            <p:nvSpPr>
              <p:cNvPr id="50" name="Oval 49"/>
              <p:cNvSpPr/>
              <p:nvPr/>
            </p:nvSpPr>
            <p:spPr bwMode="ltGray">
              <a:xfrm>
                <a:off x="785400" y="2158008"/>
                <a:ext cx="576000" cy="576000"/>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0" dirty="0">
                  <a:solidFill>
                    <a:schemeClr val="bg1"/>
                  </a:solidFill>
                  <a:latin typeface="+mj-lt"/>
                </a:endParaRPr>
              </a:p>
            </p:txBody>
          </p:sp>
        </p:gr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1212" y="1942688"/>
              <a:ext cx="396917" cy="419650"/>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0277" y="1993743"/>
              <a:ext cx="436770" cy="317533"/>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9191" y="2044460"/>
              <a:ext cx="396917" cy="216099"/>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27325" y="1993743"/>
              <a:ext cx="358633" cy="317533"/>
            </a:xfrm>
            <a:prstGeom prst="rect">
              <a:avLst/>
            </a:prstGeom>
          </p:spPr>
        </p:pic>
        <p:pic>
          <p:nvPicPr>
            <p:cNvPr id="55" name="Picture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16578" y="1954051"/>
              <a:ext cx="396917" cy="396917"/>
            </a:xfrm>
            <a:prstGeom prst="rect">
              <a:avLst/>
            </a:prstGeom>
          </p:spPr>
        </p:pic>
        <p:sp>
          <p:nvSpPr>
            <p:cNvPr id="56" name="Freeform 6"/>
            <p:cNvSpPr>
              <a:spLocks/>
            </p:cNvSpPr>
            <p:nvPr/>
          </p:nvSpPr>
          <p:spPr bwMode="auto">
            <a:xfrm>
              <a:off x="2000529" y="2995629"/>
              <a:ext cx="2203968" cy="793182"/>
            </a:xfrm>
            <a:prstGeom prst="rect">
              <a:avLst/>
            </a:prstGeom>
            <a:noFill/>
            <a:ln w="12700">
              <a:solidFill>
                <a:schemeClr val="tx2"/>
              </a:solidFill>
              <a:prstDash val="sysDash"/>
            </a:ln>
          </p:spPr>
          <p:txBody>
            <a:bodyPr vert="horz" wrap="square" lIns="98321" tIns="50910" rIns="98321" bIns="49161" numCol="1" anchor="t" anchorCtr="0" compatLnSpc="1">
              <a:prstTxWarp prst="textNoShape">
                <a:avLst/>
              </a:prstTxWarp>
            </a:bodyPr>
            <a:lstStyle/>
            <a:p>
              <a:pPr algn="ctr" defTabSz="1379278">
                <a:spcAft>
                  <a:spcPts val="566"/>
                </a:spcAft>
                <a:buClr>
                  <a:srgbClr val="000000"/>
                </a:buClr>
                <a:defRPr/>
              </a:pPr>
              <a:r>
                <a:rPr lang="en-GB" sz="800" dirty="0">
                  <a:latin typeface="+mj-lt"/>
                </a:rPr>
                <a:t>Process of concealing or disguising the existence, source, movement, destination, or use of illicitly-derived property or funds to make them appear legitimate.</a:t>
              </a:r>
            </a:p>
          </p:txBody>
        </p:sp>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94199" y="1954051"/>
              <a:ext cx="327742" cy="396917"/>
            </a:xfrm>
            <a:prstGeom prst="rect">
              <a:avLst/>
            </a:prstGeom>
          </p:spPr>
        </p:pic>
        <p:pic>
          <p:nvPicPr>
            <p:cNvPr id="76" name="Picture 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034394" y="1954051"/>
              <a:ext cx="458429" cy="396917"/>
            </a:xfrm>
            <a:prstGeom prst="rect">
              <a:avLst/>
            </a:prstGeom>
          </p:spPr>
        </p:pic>
        <p:cxnSp>
          <p:nvCxnSpPr>
            <p:cNvPr id="3" name="Straight Connector 2"/>
            <p:cNvCxnSpPr/>
            <p:nvPr/>
          </p:nvCxnSpPr>
          <p:spPr>
            <a:xfrm>
              <a:off x="893957"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013073"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4251306"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370422"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489539"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08655"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727768"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132189" y="4970270"/>
              <a:ext cx="107167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34227" y="4522717"/>
            <a:ext cx="8176373" cy="1621834"/>
            <a:chOff x="507805" y="5059672"/>
            <a:chExt cx="9295220" cy="1896645"/>
          </a:xfrm>
        </p:grpSpPr>
        <p:sp>
          <p:nvSpPr>
            <p:cNvPr id="57" name="Freeform 6"/>
            <p:cNvSpPr>
              <a:spLocks/>
            </p:cNvSpPr>
            <p:nvPr/>
          </p:nvSpPr>
          <p:spPr bwMode="auto">
            <a:xfrm rot="16200000">
              <a:off x="5604758" y="1480208"/>
              <a:ext cx="595375" cy="7793997"/>
            </a:xfrm>
            <a:prstGeom prst="rect">
              <a:avLst/>
            </a:prstGeom>
            <a:noFill/>
            <a:ln>
              <a:noFill/>
            </a:ln>
          </p:spPr>
          <p:txBody>
            <a:bodyPr vert="vert" wrap="square" lIns="0" tIns="237585" rIns="0" bIns="49161" numCol="1" anchor="ctr" anchorCtr="0" compatLnSpc="1">
              <a:prstTxWarp prst="textNoShape">
                <a:avLst/>
              </a:prstTxWarp>
            </a:bodyPr>
            <a:lstStyle/>
            <a:p>
              <a:pPr algn="just" defTabSz="1379278">
                <a:spcAft>
                  <a:spcPts val="566"/>
                </a:spcAft>
                <a:buClr>
                  <a:srgbClr val="000000"/>
                </a:buClr>
                <a:defRPr/>
              </a:pPr>
              <a:r>
                <a:rPr lang="en-GB" sz="855" dirty="0">
                  <a:solidFill>
                    <a:srgbClr val="000000"/>
                  </a:solidFill>
                  <a:latin typeface="+mj-lt"/>
                </a:rPr>
                <a:t>Joining the dots between the different types of financial crime (for example fraud is a predicate offense to money laundering), cross border relationships and external sources of intelligence to report and action on.</a:t>
              </a:r>
            </a:p>
          </p:txBody>
        </p:sp>
        <p:sp>
          <p:nvSpPr>
            <p:cNvPr id="58" name="Freeform 18"/>
            <p:cNvSpPr>
              <a:spLocks/>
            </p:cNvSpPr>
            <p:nvPr/>
          </p:nvSpPr>
          <p:spPr bwMode="auto">
            <a:xfrm rot="16200000">
              <a:off x="1186309" y="4682601"/>
              <a:ext cx="595375" cy="1389208"/>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4"/>
            </a:solidFill>
            <a:ln w="9525">
              <a:noFill/>
              <a:round/>
              <a:headEnd/>
              <a:tailEnd/>
            </a:ln>
            <a:extLst/>
          </p:spPr>
          <p:txBody>
            <a:bodyPr vert="horz" wrap="square" lIns="98321" tIns="339406" rIns="98321" bIns="33941" numCol="1" anchor="ctr" anchorCtr="0" compatLnSpc="1">
              <a:prstTxWarp prst="textNoShape">
                <a:avLst/>
              </a:prstTxWarp>
            </a:bodyPr>
            <a:lstStyle/>
            <a:p>
              <a:pPr algn="ctr" defTabSz="983165"/>
              <a:endParaRPr lang="en-GB" sz="855" b="1" dirty="0">
                <a:solidFill>
                  <a:schemeClr val="bg1"/>
                </a:solidFill>
                <a:latin typeface="+mj-lt"/>
              </a:endParaRPr>
            </a:p>
          </p:txBody>
        </p:sp>
        <p:sp>
          <p:nvSpPr>
            <p:cNvPr id="60" name="Oval 59"/>
            <p:cNvSpPr/>
            <p:nvPr/>
          </p:nvSpPr>
          <p:spPr bwMode="ltGray">
            <a:xfrm rot="16200000">
              <a:off x="507805" y="5059672"/>
              <a:ext cx="635067" cy="635067"/>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55" dirty="0">
                <a:solidFill>
                  <a:schemeClr val="bg1"/>
                </a:solidFill>
                <a:latin typeface="+mj-lt"/>
              </a:endParaRPr>
            </a:p>
          </p:txBody>
        </p:sp>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2695" y="5178747"/>
              <a:ext cx="396917" cy="396917"/>
            </a:xfrm>
            <a:prstGeom prst="rect">
              <a:avLst/>
            </a:prstGeom>
          </p:spPr>
        </p:pic>
        <p:sp>
          <p:nvSpPr>
            <p:cNvPr id="62" name="TextBox 61"/>
            <p:cNvSpPr txBox="1"/>
            <p:nvPr/>
          </p:nvSpPr>
          <p:spPr>
            <a:xfrm>
              <a:off x="1174502" y="5173987"/>
              <a:ext cx="842374" cy="396917"/>
            </a:xfrm>
            <a:prstGeom prst="rect">
              <a:avLst/>
            </a:prstGeom>
            <a:noFill/>
          </p:spPr>
          <p:txBody>
            <a:bodyPr wrap="square" lIns="0" tIns="0" rIns="0" bIns="0" rtlCol="0" anchor="ctr">
              <a:noAutofit/>
            </a:bodyPr>
            <a:lstStyle/>
            <a:p>
              <a:pPr algn="ctr"/>
              <a:r>
                <a:rPr lang="en-GB" sz="855" b="1" dirty="0">
                  <a:solidFill>
                    <a:schemeClr val="bg1"/>
                  </a:solidFill>
                  <a:latin typeface="+mj-lt"/>
                </a:rPr>
                <a:t>Intelligence</a:t>
              </a:r>
            </a:p>
            <a:p>
              <a:pPr algn="ctr"/>
              <a:r>
                <a:rPr lang="en-GB" sz="855" b="1" dirty="0">
                  <a:solidFill>
                    <a:schemeClr val="bg1"/>
                  </a:solidFill>
                  <a:latin typeface="+mj-lt"/>
                </a:rPr>
                <a:t>(FCIU)</a:t>
              </a:r>
            </a:p>
          </p:txBody>
        </p:sp>
        <p:grpSp>
          <p:nvGrpSpPr>
            <p:cNvPr id="63" name="Group 62"/>
            <p:cNvGrpSpPr/>
            <p:nvPr/>
          </p:nvGrpSpPr>
          <p:grpSpPr>
            <a:xfrm>
              <a:off x="507805" y="5694879"/>
              <a:ext cx="9291638" cy="635067"/>
              <a:chOff x="183164" y="4989394"/>
              <a:chExt cx="8427436" cy="576000"/>
            </a:xfrm>
          </p:grpSpPr>
          <p:sp>
            <p:nvSpPr>
              <p:cNvPr id="64" name="Freeform 6"/>
              <p:cNvSpPr>
                <a:spLocks/>
              </p:cNvSpPr>
              <p:nvPr/>
            </p:nvSpPr>
            <p:spPr bwMode="auto">
              <a:xfrm rot="16200000">
                <a:off x="4806056" y="1742851"/>
                <a:ext cx="540000" cy="7069088"/>
              </a:xfrm>
              <a:prstGeom prst="rect">
                <a:avLst/>
              </a:prstGeom>
              <a:noFill/>
              <a:ln>
                <a:noFill/>
              </a:ln>
            </p:spPr>
            <p:txBody>
              <a:bodyPr vert="vert" wrap="square" lIns="0" tIns="237585" rIns="0" bIns="49161" numCol="1" anchor="ctr" anchorCtr="0" compatLnSpc="1">
                <a:prstTxWarp prst="textNoShape">
                  <a:avLst/>
                </a:prstTxWarp>
              </a:bodyPr>
              <a:lstStyle/>
              <a:p>
                <a:pPr algn="just" defTabSz="1379278">
                  <a:spcAft>
                    <a:spcPts val="566"/>
                  </a:spcAft>
                  <a:buClr>
                    <a:srgbClr val="000000"/>
                  </a:buClr>
                  <a:defRPr/>
                </a:pPr>
                <a:r>
                  <a:rPr lang="en-GB" sz="855" dirty="0">
                    <a:solidFill>
                      <a:srgbClr val="000000"/>
                    </a:solidFill>
                    <a:latin typeface="+mj-lt"/>
                  </a:rPr>
                  <a:t>Financial organisations are being encouraged to take a risk based approach managing their financial crime risk, this has resulted in a need for organisations to define their risk appetite for the different types of financial crime and then carry a review of their inherent and residual risk to identify their current position and actions that need to be completed.</a:t>
                </a:r>
              </a:p>
            </p:txBody>
          </p:sp>
          <p:sp>
            <p:nvSpPr>
              <p:cNvPr id="65" name="Freeform 18"/>
              <p:cNvSpPr>
                <a:spLocks/>
              </p:cNvSpPr>
              <p:nvPr/>
            </p:nvSpPr>
            <p:spPr bwMode="auto">
              <a:xfrm rot="16200000">
                <a:off x="798561" y="4647394"/>
                <a:ext cx="540000" cy="126000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4"/>
              </a:solidFill>
              <a:ln w="9525">
                <a:noFill/>
                <a:round/>
                <a:headEnd/>
                <a:tailEnd/>
              </a:ln>
              <a:extLst/>
            </p:spPr>
            <p:txBody>
              <a:bodyPr vert="horz" wrap="square" lIns="98321" tIns="339406" rIns="98321" bIns="33941" numCol="1" anchor="ctr" anchorCtr="0" compatLnSpc="1">
                <a:prstTxWarp prst="textNoShape">
                  <a:avLst/>
                </a:prstTxWarp>
              </a:bodyPr>
              <a:lstStyle/>
              <a:p>
                <a:pPr algn="just" defTabSz="983165"/>
                <a:endParaRPr lang="en-GB" sz="855" b="1" dirty="0">
                  <a:solidFill>
                    <a:schemeClr val="bg1"/>
                  </a:solidFill>
                  <a:latin typeface="+mj-lt"/>
                </a:endParaRPr>
              </a:p>
            </p:txBody>
          </p:sp>
          <p:sp>
            <p:nvSpPr>
              <p:cNvPr id="67" name="Oval 66"/>
              <p:cNvSpPr/>
              <p:nvPr/>
            </p:nvSpPr>
            <p:spPr bwMode="ltGray">
              <a:xfrm rot="16200000">
                <a:off x="183164" y="4989394"/>
                <a:ext cx="576000" cy="5760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55" dirty="0">
                  <a:solidFill>
                    <a:schemeClr val="bg1"/>
                  </a:solidFill>
                  <a:latin typeface="+mj-lt"/>
                </a:endParaRPr>
              </a:p>
            </p:txBody>
          </p:sp>
          <p:sp>
            <p:nvSpPr>
              <p:cNvPr id="68" name="TextBox 67"/>
              <p:cNvSpPr txBox="1"/>
              <p:nvPr/>
            </p:nvSpPr>
            <p:spPr>
              <a:xfrm>
                <a:off x="759164" y="5097394"/>
                <a:ext cx="764026" cy="360000"/>
              </a:xfrm>
              <a:prstGeom prst="rect">
                <a:avLst/>
              </a:prstGeom>
              <a:noFill/>
            </p:spPr>
            <p:txBody>
              <a:bodyPr wrap="square" lIns="0" tIns="0" rIns="0" bIns="0" rtlCol="0" anchor="ctr">
                <a:noAutofit/>
              </a:bodyPr>
              <a:lstStyle/>
              <a:p>
                <a:pPr indent="-258615" algn="ctr">
                  <a:spcAft>
                    <a:spcPts val="848"/>
                  </a:spcAft>
                </a:pPr>
                <a:r>
                  <a:rPr lang="en-GB" sz="855" b="1" dirty="0">
                    <a:solidFill>
                      <a:schemeClr val="bg1"/>
                    </a:solidFill>
                    <a:latin typeface="+mj-lt"/>
                  </a:rPr>
                  <a:t>Risk assessment</a:t>
                </a:r>
              </a:p>
            </p:txBody>
          </p:sp>
        </p:grpSp>
        <p:grpSp>
          <p:nvGrpSpPr>
            <p:cNvPr id="69" name="Group 68"/>
            <p:cNvGrpSpPr/>
            <p:nvPr/>
          </p:nvGrpSpPr>
          <p:grpSpPr>
            <a:xfrm>
              <a:off x="507805" y="6321250"/>
              <a:ext cx="9291638" cy="635067"/>
              <a:chOff x="183164" y="4989394"/>
              <a:chExt cx="8427436" cy="576000"/>
            </a:xfrm>
          </p:grpSpPr>
          <p:sp>
            <p:nvSpPr>
              <p:cNvPr id="70" name="Freeform 6"/>
              <p:cNvSpPr>
                <a:spLocks/>
              </p:cNvSpPr>
              <p:nvPr/>
            </p:nvSpPr>
            <p:spPr bwMode="auto">
              <a:xfrm rot="16200000">
                <a:off x="4806056" y="1742851"/>
                <a:ext cx="540000" cy="7069088"/>
              </a:xfrm>
              <a:prstGeom prst="rect">
                <a:avLst/>
              </a:prstGeom>
              <a:noFill/>
              <a:ln>
                <a:noFill/>
              </a:ln>
            </p:spPr>
            <p:txBody>
              <a:bodyPr vert="vert" wrap="square" lIns="0" tIns="237585" rIns="0" bIns="49161" numCol="1" anchor="ctr" anchorCtr="0" compatLnSpc="1">
                <a:prstTxWarp prst="textNoShape">
                  <a:avLst/>
                </a:prstTxWarp>
              </a:bodyPr>
              <a:lstStyle/>
              <a:p>
                <a:pPr algn="just" defTabSz="1379278">
                  <a:spcAft>
                    <a:spcPts val="566"/>
                  </a:spcAft>
                  <a:buClr>
                    <a:srgbClr val="000000"/>
                  </a:buClr>
                  <a:defRPr/>
                </a:pPr>
                <a:r>
                  <a:rPr lang="en-GB" sz="855" dirty="0">
                    <a:solidFill>
                      <a:srgbClr val="000000"/>
                    </a:solidFill>
                    <a:latin typeface="+mj-lt"/>
                  </a:rPr>
                  <a:t>Due to the importance of credit and market risk models to a financial organisation these have been long subject to regulatory oversight with the need to have in place appropriate management and validation procedures. Financial crime models are now being subject to similar levels of scrutiny, with regulators publish guidance on the subject, “Supervisory Guidance on Model Risk Management” OCC 2011-12.</a:t>
                </a:r>
              </a:p>
            </p:txBody>
          </p:sp>
          <p:sp>
            <p:nvSpPr>
              <p:cNvPr id="71" name="Freeform 18"/>
              <p:cNvSpPr>
                <a:spLocks/>
              </p:cNvSpPr>
              <p:nvPr/>
            </p:nvSpPr>
            <p:spPr bwMode="auto">
              <a:xfrm rot="16200000">
                <a:off x="798561" y="4647394"/>
                <a:ext cx="540000" cy="1260000"/>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chemeClr val="accent4"/>
              </a:solidFill>
              <a:ln w="9525">
                <a:noFill/>
                <a:round/>
                <a:headEnd/>
                <a:tailEnd/>
              </a:ln>
              <a:extLst/>
            </p:spPr>
            <p:txBody>
              <a:bodyPr vert="horz" wrap="square" lIns="98321" tIns="339406" rIns="98321" bIns="33941" numCol="1" anchor="ctr" anchorCtr="0" compatLnSpc="1">
                <a:prstTxWarp prst="textNoShape">
                  <a:avLst/>
                </a:prstTxWarp>
              </a:bodyPr>
              <a:lstStyle/>
              <a:p>
                <a:pPr algn="just" defTabSz="983165"/>
                <a:endParaRPr lang="en-GB" sz="855" b="1" dirty="0">
                  <a:solidFill>
                    <a:schemeClr val="bg1"/>
                  </a:solidFill>
                  <a:latin typeface="+mj-lt"/>
                </a:endParaRPr>
              </a:p>
            </p:txBody>
          </p:sp>
          <p:sp>
            <p:nvSpPr>
              <p:cNvPr id="73" name="Oval 72"/>
              <p:cNvSpPr/>
              <p:nvPr/>
            </p:nvSpPr>
            <p:spPr bwMode="ltGray">
              <a:xfrm rot="16200000">
                <a:off x="183164" y="4989394"/>
                <a:ext cx="576000" cy="576000"/>
              </a:xfrm>
              <a:prstGeom prst="ellipse">
                <a:avLst/>
              </a:prstGeom>
              <a:solidFill>
                <a:schemeClr val="accent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sz="855" dirty="0">
                  <a:solidFill>
                    <a:schemeClr val="bg1"/>
                  </a:solidFill>
                  <a:latin typeface="+mj-lt"/>
                </a:endParaRPr>
              </a:p>
            </p:txBody>
          </p:sp>
          <p:sp>
            <p:nvSpPr>
              <p:cNvPr id="74" name="TextBox 73"/>
              <p:cNvSpPr txBox="1"/>
              <p:nvPr/>
            </p:nvSpPr>
            <p:spPr>
              <a:xfrm>
                <a:off x="759565" y="5101337"/>
                <a:ext cx="833726" cy="360000"/>
              </a:xfrm>
              <a:prstGeom prst="rect">
                <a:avLst/>
              </a:prstGeom>
              <a:noFill/>
            </p:spPr>
            <p:txBody>
              <a:bodyPr wrap="square" lIns="0" tIns="0" rIns="0" bIns="0" rtlCol="0" anchor="ctr">
                <a:noAutofit/>
              </a:bodyPr>
              <a:lstStyle/>
              <a:p>
                <a:pPr indent="-67878" algn="ctr"/>
                <a:r>
                  <a:rPr lang="en-GB" sz="855" b="1" dirty="0">
                    <a:solidFill>
                      <a:schemeClr val="bg1"/>
                    </a:solidFill>
                    <a:latin typeface="+mj-lt"/>
                  </a:rPr>
                  <a:t>Model</a:t>
                </a:r>
              </a:p>
              <a:p>
                <a:pPr indent="-67878" algn="ctr"/>
                <a:r>
                  <a:rPr lang="en-GB" sz="855" b="1" dirty="0" smtClean="0">
                    <a:solidFill>
                      <a:schemeClr val="bg1"/>
                    </a:solidFill>
                    <a:latin typeface="+mj-lt"/>
                  </a:rPr>
                  <a:t>management</a:t>
                </a:r>
                <a:endParaRPr lang="en-GB" sz="855" b="1" dirty="0">
                  <a:solidFill>
                    <a:schemeClr val="bg1"/>
                  </a:solidFill>
                  <a:latin typeface="+mj-lt"/>
                </a:endParaRPr>
              </a:p>
            </p:txBody>
          </p:sp>
        </p:grpSp>
        <p:pic>
          <p:nvPicPr>
            <p:cNvPr id="77" name="Picture 7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069" y="5872709"/>
              <a:ext cx="374169" cy="297688"/>
            </a:xfrm>
            <a:prstGeom prst="rect">
              <a:avLst/>
            </a:prstGeom>
          </p:spPr>
        </p:pic>
        <p:pic>
          <p:nvPicPr>
            <p:cNvPr id="78" name="Picture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3491" y="6519683"/>
              <a:ext cx="375332" cy="198458"/>
            </a:xfrm>
            <a:prstGeom prst="rect">
              <a:avLst/>
            </a:prstGeom>
          </p:spPr>
        </p:pic>
        <p:cxnSp>
          <p:nvCxnSpPr>
            <p:cNvPr id="80" name="Straight Connector 79"/>
            <p:cNvCxnSpPr/>
            <p:nvPr/>
          </p:nvCxnSpPr>
          <p:spPr>
            <a:xfrm>
              <a:off x="2261608" y="5674893"/>
              <a:ext cx="75414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2261608" y="6329946"/>
              <a:ext cx="75414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2261608" y="6956317"/>
              <a:ext cx="754141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3596066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Statistical </a:t>
            </a:r>
            <a:r>
              <a:rPr lang="en-GB" dirty="0">
                <a:solidFill>
                  <a:schemeClr val="tx2"/>
                </a:solidFill>
              </a:rPr>
              <a:t>Methods – Jump Analysis</a:t>
            </a:r>
          </a:p>
        </p:txBody>
      </p:sp>
      <p:sp>
        <p:nvSpPr>
          <p:cNvPr id="8" name="Content Placeholder 7"/>
          <p:cNvSpPr>
            <a:spLocks noGrp="1"/>
          </p:cNvSpPr>
          <p:nvPr>
            <p:ph sz="quarter" idx="15"/>
          </p:nvPr>
        </p:nvSpPr>
        <p:spPr>
          <a:xfrm>
            <a:off x="533400" y="1268760"/>
            <a:ext cx="8077200" cy="4903440"/>
          </a:xfrm>
          <a:prstGeom prst="rect">
            <a:avLst/>
          </a:prstGeom>
        </p:spPr>
        <p:txBody>
          <a:bodyPr/>
          <a:lstStyle/>
          <a:p>
            <a:pPr indent="0"/>
            <a:r>
              <a:rPr lang="en-GB" sz="1600" u="sng" dirty="0" smtClean="0"/>
              <a:t>Overview</a:t>
            </a:r>
          </a:p>
          <a:p>
            <a:pPr marL="285750" indent="-285750">
              <a:lnSpc>
                <a:spcPct val="150000"/>
              </a:lnSpc>
              <a:buFont typeface="Arial" panose="020B0604020202020204" pitchFamily="34" charset="0"/>
              <a:buChar char="•"/>
            </a:pPr>
            <a:r>
              <a:rPr lang="en-GB" sz="1400" dirty="0">
                <a:solidFill>
                  <a:srgbClr val="000000"/>
                </a:solidFill>
                <a:latin typeface="+mj-lt"/>
              </a:rPr>
              <a:t>Segment dataset into percentiles ranging from 0 to 100 based on the calculated variable of interest (e.g. total </a:t>
            </a:r>
            <a:r>
              <a:rPr lang="en-GB" sz="1400" dirty="0" smtClean="0">
                <a:solidFill>
                  <a:srgbClr val="000000"/>
                </a:solidFill>
                <a:latin typeface="+mj-lt"/>
              </a:rPr>
              <a:t>number of round amount transactions per month per customer)</a:t>
            </a:r>
            <a:endParaRPr lang="en-GB" sz="1400" dirty="0">
              <a:solidFill>
                <a:srgbClr val="000000"/>
              </a:solidFill>
              <a:latin typeface="+mj-lt"/>
            </a:endParaRPr>
          </a:p>
          <a:p>
            <a:pPr marL="285750" indent="-285750">
              <a:lnSpc>
                <a:spcPct val="150000"/>
              </a:lnSpc>
              <a:buFont typeface="Arial" panose="020B0604020202020204" pitchFamily="34" charset="0"/>
              <a:buChar char="•"/>
            </a:pPr>
            <a:r>
              <a:rPr lang="en-GB" sz="1400" dirty="0">
                <a:solidFill>
                  <a:srgbClr val="000000"/>
                </a:solidFill>
                <a:latin typeface="+mj-lt"/>
              </a:rPr>
              <a:t>Calculate the percentage change between each percentile group. For example</a:t>
            </a:r>
            <a:r>
              <a:rPr lang="en-GB" sz="1400" dirty="0" smtClean="0">
                <a:solidFill>
                  <a:srgbClr val="000000"/>
                </a:solidFill>
                <a:latin typeface="+mj-lt"/>
              </a:rPr>
              <a:t>:</a:t>
            </a:r>
            <a:r>
              <a:rPr lang="en-GB" sz="1400" dirty="0">
                <a:solidFill>
                  <a:srgbClr val="000000"/>
                </a:solidFill>
                <a:latin typeface="+mj-lt"/>
              </a:rPr>
              <a:t/>
            </a:r>
            <a:br>
              <a:rPr lang="en-GB" sz="1400" dirty="0">
                <a:solidFill>
                  <a:srgbClr val="000000"/>
                </a:solidFill>
                <a:latin typeface="+mj-lt"/>
              </a:rPr>
            </a:br>
            <a:r>
              <a:rPr lang="en-GB" sz="1200" dirty="0">
                <a:solidFill>
                  <a:srgbClr val="000000"/>
                </a:solidFill>
                <a:latin typeface="+mj-lt"/>
              </a:rPr>
              <a:t>Jump at 80.1 = </a:t>
            </a:r>
            <a:r>
              <a:rPr lang="en-GB" sz="1200" u="sng" dirty="0">
                <a:solidFill>
                  <a:srgbClr val="000000"/>
                </a:solidFill>
                <a:latin typeface="+mj-lt"/>
              </a:rPr>
              <a:t>Value at 80.1st Percentile – Value at 80th Percentile</a:t>
            </a:r>
            <a:r>
              <a:rPr lang="en-GB" sz="1200" dirty="0">
                <a:solidFill>
                  <a:srgbClr val="000000"/>
                </a:solidFill>
                <a:latin typeface="+mj-lt"/>
              </a:rPr>
              <a:t/>
            </a:r>
            <a:br>
              <a:rPr lang="en-GB" sz="1200" dirty="0">
                <a:solidFill>
                  <a:srgbClr val="000000"/>
                </a:solidFill>
                <a:latin typeface="+mj-lt"/>
              </a:rPr>
            </a:br>
            <a:r>
              <a:rPr lang="en-GB" sz="1200" dirty="0">
                <a:solidFill>
                  <a:srgbClr val="000000"/>
                </a:solidFill>
                <a:latin typeface="+mj-lt"/>
              </a:rPr>
              <a:t>		         Value at 80th Percentile</a:t>
            </a:r>
          </a:p>
          <a:p>
            <a:pPr marL="285750" indent="-285750">
              <a:lnSpc>
                <a:spcPct val="150000"/>
              </a:lnSpc>
              <a:buFont typeface="Arial" panose="020B0604020202020204" pitchFamily="34" charset="0"/>
              <a:buChar char="•"/>
            </a:pPr>
            <a:r>
              <a:rPr lang="en-GB" sz="1400" dirty="0">
                <a:solidFill>
                  <a:srgbClr val="000000"/>
                </a:solidFill>
                <a:latin typeface="+mj-lt"/>
              </a:rPr>
              <a:t>Identify percentile with largest jump and get corresponding </a:t>
            </a:r>
            <a:r>
              <a:rPr lang="en-GB" sz="1400" dirty="0" smtClean="0">
                <a:solidFill>
                  <a:srgbClr val="000000"/>
                </a:solidFill>
                <a:latin typeface="+mj-lt"/>
              </a:rPr>
              <a:t>value</a:t>
            </a:r>
            <a:endParaRPr lang="en-GB" sz="1400" dirty="0">
              <a:solidFill>
                <a:srgbClr val="000000"/>
              </a:solidFill>
              <a:latin typeface="+mj-lt"/>
            </a:endParaRPr>
          </a:p>
        </p:txBody>
      </p:sp>
      <p:grpSp>
        <p:nvGrpSpPr>
          <p:cNvPr id="2" name="Group 1"/>
          <p:cNvGrpSpPr/>
          <p:nvPr/>
        </p:nvGrpSpPr>
        <p:grpSpPr>
          <a:xfrm>
            <a:off x="1923339" y="3707247"/>
            <a:ext cx="3769145" cy="2827927"/>
            <a:chOff x="5624830" y="2149367"/>
            <a:chExt cx="3312066" cy="2484988"/>
          </a:xfrm>
        </p:grpSpPr>
        <p:grpSp>
          <p:nvGrpSpPr>
            <p:cNvPr id="19" name="Group 18"/>
            <p:cNvGrpSpPr/>
            <p:nvPr/>
          </p:nvGrpSpPr>
          <p:grpSpPr>
            <a:xfrm>
              <a:off x="5624830" y="2149367"/>
              <a:ext cx="3312066" cy="2484988"/>
              <a:chOff x="5698570" y="2599929"/>
              <a:chExt cx="3312066" cy="2484988"/>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8127" y="2599929"/>
                <a:ext cx="3212509" cy="2409382"/>
              </a:xfrm>
              <a:prstGeom prst="rect">
                <a:avLst/>
              </a:prstGeom>
            </p:spPr>
          </p:pic>
          <p:sp>
            <p:nvSpPr>
              <p:cNvPr id="17" name="TextBox 16"/>
              <p:cNvSpPr txBox="1"/>
              <p:nvPr/>
            </p:nvSpPr>
            <p:spPr>
              <a:xfrm>
                <a:off x="7255653" y="4885804"/>
                <a:ext cx="565351" cy="199113"/>
              </a:xfrm>
              <a:prstGeom prst="rect">
                <a:avLst/>
              </a:prstGeom>
              <a:solidFill>
                <a:schemeClr val="bg1"/>
              </a:solidFill>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0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Percentile</a:t>
                </a:r>
              </a:p>
            </p:txBody>
          </p:sp>
          <p:sp>
            <p:nvSpPr>
              <p:cNvPr id="18" name="TextBox 17"/>
              <p:cNvSpPr txBox="1"/>
              <p:nvPr/>
            </p:nvSpPr>
            <p:spPr>
              <a:xfrm rot="16200000">
                <a:off x="5339375" y="3605312"/>
                <a:ext cx="917504" cy="199113"/>
              </a:xfrm>
              <a:prstGeom prst="rect">
                <a:avLst/>
              </a:prstGeom>
              <a:solidFill>
                <a:schemeClr val="bg1"/>
              </a:solidFill>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0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Jump % Increase</a:t>
                </a:r>
              </a:p>
            </p:txBody>
          </p:sp>
        </p:grpSp>
        <p:sp>
          <p:nvSpPr>
            <p:cNvPr id="38" name="TextBox 37"/>
            <p:cNvSpPr txBox="1"/>
            <p:nvPr/>
          </p:nvSpPr>
          <p:spPr>
            <a:xfrm>
              <a:off x="6703940" y="2393875"/>
              <a:ext cx="676632" cy="185591"/>
            </a:xfrm>
            <a:prstGeom prst="rect">
              <a:avLst/>
            </a:prstGeom>
            <a:noFill/>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9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Largest Jump</a:t>
              </a:r>
            </a:p>
          </p:txBody>
        </p:sp>
        <p:cxnSp>
          <p:nvCxnSpPr>
            <p:cNvPr id="39" name="Straight Arrow Connector 38"/>
            <p:cNvCxnSpPr/>
            <p:nvPr/>
          </p:nvCxnSpPr>
          <p:spPr bwMode="auto">
            <a:xfrm flipH="1">
              <a:off x="7473950" y="2504576"/>
              <a:ext cx="359352" cy="0"/>
            </a:xfrm>
            <a:prstGeom prst="straightConnector1">
              <a:avLst/>
            </a:prstGeom>
            <a:ln>
              <a:solidFill>
                <a:srgbClr val="FF0000"/>
              </a:solidFill>
              <a:headEnd type="triangle" w="med" len="med"/>
              <a:tailEnd type="none" w="med" len="med"/>
            </a:ln>
          </p:spPr>
          <p:style>
            <a:lnRef idx="1">
              <a:schemeClr val="accent3"/>
            </a:lnRef>
            <a:fillRef idx="0">
              <a:schemeClr val="accent3"/>
            </a:fillRef>
            <a:effectRef idx="0">
              <a:schemeClr val="accent3"/>
            </a:effectRef>
            <a:fontRef idx="minor">
              <a:schemeClr val="tx1"/>
            </a:fontRef>
          </p:style>
        </p:cxnSp>
      </p:gr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60</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1799038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GB" dirty="0" smtClean="0">
                <a:solidFill>
                  <a:schemeClr val="tx2"/>
                </a:solidFill>
              </a:rPr>
              <a:t>Statistical </a:t>
            </a:r>
            <a:r>
              <a:rPr lang="en-GB" dirty="0">
                <a:solidFill>
                  <a:schemeClr val="tx2"/>
                </a:solidFill>
              </a:rPr>
              <a:t>Methods – Outlier </a:t>
            </a:r>
            <a:r>
              <a:rPr lang="en-GB" dirty="0" smtClean="0">
                <a:solidFill>
                  <a:schemeClr val="tx2"/>
                </a:solidFill>
              </a:rPr>
              <a:t>Analysis</a:t>
            </a:r>
            <a:endParaRPr lang="en-GB" dirty="0">
              <a:solidFill>
                <a:schemeClr val="tx2"/>
              </a:solidFill>
            </a:endParaRPr>
          </a:p>
        </p:txBody>
      </p:sp>
      <p:sp>
        <p:nvSpPr>
          <p:cNvPr id="31" name="Content Placeholder 30"/>
          <p:cNvSpPr>
            <a:spLocks noGrp="1"/>
          </p:cNvSpPr>
          <p:nvPr>
            <p:ph sz="quarter" idx="15"/>
          </p:nvPr>
        </p:nvSpPr>
        <p:spPr>
          <a:prstGeom prst="rect">
            <a:avLst/>
          </a:prstGeom>
        </p:spPr>
        <p:txBody>
          <a:bodyPr/>
          <a:lstStyle/>
          <a:p>
            <a:pPr marL="285750" indent="-285750">
              <a:lnSpc>
                <a:spcPct val="150000"/>
              </a:lnSpc>
              <a:buFont typeface="Arial" panose="020B0604020202020204" pitchFamily="34" charset="0"/>
              <a:buChar char="•"/>
            </a:pPr>
            <a:r>
              <a:rPr lang="en-GB" sz="1400" dirty="0" smtClean="0"/>
              <a:t>Calculate </a:t>
            </a:r>
            <a:r>
              <a:rPr lang="en-GB" sz="1400" dirty="0"/>
              <a:t>Interquartile range (75</a:t>
            </a:r>
            <a:r>
              <a:rPr lang="en-GB" sz="1400" baseline="30000" dirty="0"/>
              <a:t>th</a:t>
            </a:r>
            <a:r>
              <a:rPr lang="en-GB" sz="1400" dirty="0"/>
              <a:t> Percentile – 25</a:t>
            </a:r>
            <a:r>
              <a:rPr lang="en-GB" sz="1400" baseline="30000" dirty="0"/>
              <a:t>th</a:t>
            </a:r>
            <a:r>
              <a:rPr lang="en-GB" sz="1400" dirty="0"/>
              <a:t> Percentile) of the dataset</a:t>
            </a:r>
          </a:p>
          <a:p>
            <a:pPr marL="285750" indent="-285750">
              <a:lnSpc>
                <a:spcPct val="150000"/>
              </a:lnSpc>
              <a:buFont typeface="Arial" panose="020B0604020202020204" pitchFamily="34" charset="0"/>
              <a:buChar char="•"/>
            </a:pPr>
            <a:r>
              <a:rPr lang="en-GB" sz="1400" dirty="0"/>
              <a:t>Outlier = P75 + 1.5 * IQR</a:t>
            </a:r>
          </a:p>
          <a:p>
            <a:pPr marL="285750" indent="-285750">
              <a:lnSpc>
                <a:spcPct val="150000"/>
              </a:lnSpc>
              <a:buFont typeface="Arial" panose="020B0604020202020204" pitchFamily="34" charset="0"/>
              <a:buChar char="•"/>
            </a:pPr>
            <a:r>
              <a:rPr lang="en-GB" sz="1400" dirty="0"/>
              <a:t>Extreme Outlier = P75 + 3 * IQR</a:t>
            </a:r>
            <a:br>
              <a:rPr lang="en-GB" sz="1400" dirty="0"/>
            </a:br>
            <a:r>
              <a:rPr lang="en-GB" sz="1100" dirty="0"/>
              <a:t>(N.B. The formulae for outlier and extreme outlier are industry standards)</a:t>
            </a:r>
          </a:p>
          <a:p>
            <a:endParaRPr lang="en-GB" sz="1400" dirty="0"/>
          </a:p>
        </p:txBody>
      </p:sp>
      <p:grpSp>
        <p:nvGrpSpPr>
          <p:cNvPr id="28" name="Group 27"/>
          <p:cNvGrpSpPr/>
          <p:nvPr/>
        </p:nvGrpSpPr>
        <p:grpSpPr>
          <a:xfrm>
            <a:off x="2364740" y="3284984"/>
            <a:ext cx="4702106" cy="2902078"/>
            <a:chOff x="1927860" y="3222470"/>
            <a:chExt cx="4702106" cy="2902078"/>
          </a:xfrm>
        </p:grpSpPr>
        <p:pic>
          <p:nvPicPr>
            <p:cNvPr id="7" name="Picture 6"/>
            <p:cNvPicPr>
              <a:picLocks noChangeAspect="1"/>
            </p:cNvPicPr>
            <p:nvPr/>
          </p:nvPicPr>
          <p:blipFill>
            <a:blip r:embed="rId3"/>
            <a:stretch>
              <a:fillRect/>
            </a:stretch>
          </p:blipFill>
          <p:spPr>
            <a:xfrm>
              <a:off x="1927860" y="3452400"/>
              <a:ext cx="4702106" cy="2663658"/>
            </a:xfrm>
            <a:prstGeom prst="rect">
              <a:avLst/>
            </a:prstGeom>
          </p:spPr>
        </p:pic>
        <p:cxnSp>
          <p:nvCxnSpPr>
            <p:cNvPr id="8" name="Straight Connector 7"/>
            <p:cNvCxnSpPr/>
            <p:nvPr/>
          </p:nvCxnSpPr>
          <p:spPr bwMode="auto">
            <a:xfrm flipH="1" flipV="1">
              <a:off x="5786438" y="4906800"/>
              <a:ext cx="4762" cy="104775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9" name="Straight Connector 8"/>
            <p:cNvCxnSpPr/>
            <p:nvPr/>
          </p:nvCxnSpPr>
          <p:spPr bwMode="auto">
            <a:xfrm flipH="1" flipV="1">
              <a:off x="6286307" y="4906800"/>
              <a:ext cx="4762" cy="104775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0" name="TextBox 9"/>
            <p:cNvSpPr txBox="1"/>
            <p:nvPr/>
          </p:nvSpPr>
          <p:spPr>
            <a:xfrm>
              <a:off x="5615434" y="4687331"/>
              <a:ext cx="353229" cy="180425"/>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Outlier</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sp>
          <p:nvSpPr>
            <p:cNvPr id="11" name="TextBox 10"/>
            <p:cNvSpPr txBox="1"/>
            <p:nvPr/>
          </p:nvSpPr>
          <p:spPr>
            <a:xfrm>
              <a:off x="6070419" y="4633471"/>
              <a:ext cx="431777" cy="288147"/>
            </a:xfrm>
            <a:prstGeom prst="rect">
              <a:avLst/>
            </a:prstGeom>
          </p:spPr>
          <p:txBody>
            <a:bodyPr wrap="none" lIns="36000" tIns="36000" rIns="36000" bIns="36000" rtlCol="0">
              <a:spAutoFit/>
            </a:bodyPr>
            <a:lstStyle/>
            <a:p>
              <a:pPr marR="0" algn="ctr"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Extreme </a:t>
              </a:r>
            </a:p>
            <a:p>
              <a:pPr marR="0" algn="ctr"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Outlier</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cxnSp>
          <p:nvCxnSpPr>
            <p:cNvPr id="12" name="Straight Arrow Connector 11"/>
            <p:cNvCxnSpPr/>
            <p:nvPr/>
          </p:nvCxnSpPr>
          <p:spPr bwMode="auto">
            <a:xfrm flipH="1">
              <a:off x="4723894" y="5031423"/>
              <a:ext cx="1062544" cy="0"/>
            </a:xfrm>
            <a:prstGeom prst="straightConnector1">
              <a:avLst/>
            </a:prstGeom>
            <a:ln>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15" name="TextBox 14"/>
            <p:cNvSpPr txBox="1"/>
            <p:nvPr/>
          </p:nvSpPr>
          <p:spPr>
            <a:xfrm>
              <a:off x="5271337" y="5017975"/>
              <a:ext cx="434982" cy="180425"/>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rgbClr val="FF0000"/>
                  </a:solidFill>
                  <a:effectLst/>
                  <a:uLnTx/>
                  <a:uFillTx/>
                  <a:latin typeface="+mj-lt"/>
                  <a:ea typeface="ＭＳ Ｐゴシック" charset="-128"/>
                  <a:cs typeface="ＭＳ Ｐゴシック" charset="-128"/>
                </a:rPr>
                <a:t>1.5 *</a:t>
              </a:r>
              <a:r>
                <a:rPr kumimoji="0" lang="en-GB" sz="700" b="0" i="0" u="none" strike="noStrike" kern="0" cap="none" spc="0" normalizeH="0" noProof="0" dirty="0" smtClean="0">
                  <a:ln>
                    <a:noFill/>
                  </a:ln>
                  <a:solidFill>
                    <a:srgbClr val="FF0000"/>
                  </a:solidFill>
                  <a:effectLst/>
                  <a:uLnTx/>
                  <a:uFillTx/>
                  <a:latin typeface="+mj-lt"/>
                  <a:ea typeface="ＭＳ Ｐゴシック" charset="-128"/>
                  <a:cs typeface="ＭＳ Ｐゴシック" charset="-128"/>
                </a:rPr>
                <a:t> IQR</a:t>
              </a:r>
              <a:endParaRPr kumimoji="0" lang="en-GB" sz="800" b="0" i="0" u="none" strike="noStrike" kern="0" cap="none" spc="0" normalizeH="0" baseline="0" noProof="0" dirty="0" smtClean="0">
                <a:ln>
                  <a:noFill/>
                </a:ln>
                <a:solidFill>
                  <a:srgbClr val="FF0000"/>
                </a:solidFill>
                <a:effectLst/>
                <a:uLnTx/>
                <a:uFillTx/>
                <a:latin typeface="+mj-lt"/>
                <a:ea typeface="ＭＳ Ｐゴシック" charset="-128"/>
                <a:cs typeface="ＭＳ Ｐゴシック" charset="-128"/>
              </a:endParaRPr>
            </a:p>
          </p:txBody>
        </p:sp>
        <p:cxnSp>
          <p:nvCxnSpPr>
            <p:cNvPr id="16" name="Straight Arrow Connector 15"/>
            <p:cNvCxnSpPr/>
            <p:nvPr/>
          </p:nvCxnSpPr>
          <p:spPr bwMode="auto">
            <a:xfrm flipH="1">
              <a:off x="4753468" y="5412959"/>
              <a:ext cx="1532839" cy="0"/>
            </a:xfrm>
            <a:prstGeom prst="straightConnector1">
              <a:avLst/>
            </a:prstGeom>
            <a:ln>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17" name="TextBox 16"/>
            <p:cNvSpPr txBox="1"/>
            <p:nvPr/>
          </p:nvSpPr>
          <p:spPr>
            <a:xfrm>
              <a:off x="5831275" y="5259925"/>
              <a:ext cx="374068" cy="180425"/>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rgbClr val="FF0000"/>
                  </a:solidFill>
                  <a:effectLst/>
                  <a:uLnTx/>
                  <a:uFillTx/>
                  <a:latin typeface="+mj-lt"/>
                  <a:ea typeface="ＭＳ Ｐゴシック" charset="-128"/>
                  <a:cs typeface="ＭＳ Ｐゴシック" charset="-128"/>
                </a:rPr>
                <a:t>3 *</a:t>
              </a:r>
              <a:r>
                <a:rPr kumimoji="0" lang="en-GB" sz="700" b="0" i="0" u="none" strike="noStrike" kern="0" cap="none" spc="0" normalizeH="0" noProof="0" dirty="0" smtClean="0">
                  <a:ln>
                    <a:noFill/>
                  </a:ln>
                  <a:solidFill>
                    <a:srgbClr val="FF0000"/>
                  </a:solidFill>
                  <a:effectLst/>
                  <a:uLnTx/>
                  <a:uFillTx/>
                  <a:latin typeface="+mj-lt"/>
                  <a:ea typeface="ＭＳ Ｐゴシック" charset="-128"/>
                  <a:cs typeface="ＭＳ Ｐゴシック" charset="-128"/>
                </a:rPr>
                <a:t> IQR</a:t>
              </a:r>
              <a:endParaRPr kumimoji="0" lang="en-GB" sz="800" b="0" i="0" u="none" strike="noStrike" kern="0" cap="none" spc="0" normalizeH="0" baseline="0" noProof="0" dirty="0" smtClean="0">
                <a:ln>
                  <a:noFill/>
                </a:ln>
                <a:solidFill>
                  <a:srgbClr val="FF0000"/>
                </a:solidFill>
                <a:effectLst/>
                <a:uLnTx/>
                <a:uFillTx/>
                <a:latin typeface="+mj-lt"/>
                <a:ea typeface="ＭＳ Ｐゴシック" charset="-128"/>
                <a:cs typeface="ＭＳ Ｐゴシック" charset="-128"/>
              </a:endParaRPr>
            </a:p>
          </p:txBody>
        </p:sp>
        <p:sp>
          <p:nvSpPr>
            <p:cNvPr id="19" name="Rectangle 18"/>
            <p:cNvSpPr/>
            <p:nvPr/>
          </p:nvSpPr>
          <p:spPr bwMode="auto">
            <a:xfrm>
              <a:off x="4895850" y="3709988"/>
              <a:ext cx="890588" cy="180975"/>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20" name="TextBox 19"/>
            <p:cNvSpPr txBox="1"/>
            <p:nvPr/>
          </p:nvSpPr>
          <p:spPr>
            <a:xfrm>
              <a:off x="4144169" y="3222470"/>
              <a:ext cx="269487" cy="180425"/>
            </a:xfrm>
            <a:prstGeom prst="rect">
              <a:avLst/>
            </a:prstGeom>
          </p:spPr>
          <p:txBody>
            <a:bodyPr wrap="squar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lang="en-GB" sz="700" kern="0" dirty="0" smtClean="0">
                  <a:solidFill>
                    <a:srgbClr val="FF0000"/>
                  </a:solidFill>
                  <a:latin typeface="+mj-lt"/>
                  <a:ea typeface="ＭＳ Ｐゴシック" charset="-128"/>
                  <a:cs typeface="ＭＳ Ｐゴシック" charset="-128"/>
                </a:rPr>
                <a:t>IQR</a:t>
              </a:r>
              <a:endParaRPr kumimoji="0" lang="en-GB" sz="800" b="0" i="0" u="none" strike="noStrike" kern="0" cap="none" spc="0" normalizeH="0" baseline="0" noProof="0" dirty="0" smtClean="0">
                <a:ln>
                  <a:noFill/>
                </a:ln>
                <a:solidFill>
                  <a:srgbClr val="FF0000"/>
                </a:solidFill>
                <a:effectLst/>
                <a:uLnTx/>
                <a:uFillTx/>
                <a:latin typeface="+mj-lt"/>
                <a:ea typeface="ＭＳ Ｐゴシック" charset="-128"/>
                <a:cs typeface="ＭＳ Ｐゴシック" charset="-128"/>
              </a:endParaRPr>
            </a:p>
          </p:txBody>
        </p:sp>
        <p:cxnSp>
          <p:nvCxnSpPr>
            <p:cNvPr id="22" name="Straight Arrow Connector 21"/>
            <p:cNvCxnSpPr/>
            <p:nvPr/>
          </p:nvCxnSpPr>
          <p:spPr bwMode="auto">
            <a:xfrm flipV="1">
              <a:off x="4723894" y="3387600"/>
              <a:ext cx="0" cy="717675"/>
            </a:xfrm>
            <a:prstGeom prst="straightConnector1">
              <a:avLst/>
            </a:prstGeom>
            <a:solidFill>
              <a:schemeClr val="accent1"/>
            </a:solidFill>
            <a:ln w="9525" cap="flat" cmpd="sng" algn="ctr">
              <a:solidFill>
                <a:schemeClr val="tx1"/>
              </a:solidFill>
              <a:prstDash val="sysDash"/>
              <a:round/>
              <a:headEnd type="none" w="med" len="med"/>
              <a:tailEnd type="none" w="med" len="med"/>
            </a:ln>
            <a:effectLst/>
          </p:spPr>
        </p:cxnSp>
        <p:cxnSp>
          <p:nvCxnSpPr>
            <p:cNvPr id="23" name="Straight Arrow Connector 22"/>
            <p:cNvCxnSpPr/>
            <p:nvPr/>
          </p:nvCxnSpPr>
          <p:spPr bwMode="auto">
            <a:xfrm flipV="1">
              <a:off x="3785681" y="3387600"/>
              <a:ext cx="0" cy="717675"/>
            </a:xfrm>
            <a:prstGeom prst="straightConnector1">
              <a:avLst/>
            </a:prstGeom>
            <a:solidFill>
              <a:schemeClr val="accent1"/>
            </a:solidFill>
            <a:ln w="9525" cap="flat" cmpd="sng" algn="ctr">
              <a:solidFill>
                <a:schemeClr val="tx1"/>
              </a:solidFill>
              <a:prstDash val="sysDash"/>
              <a:round/>
              <a:headEnd type="none" w="med" len="med"/>
              <a:tailEnd type="none" w="med" len="med"/>
            </a:ln>
            <a:effectLst/>
          </p:spPr>
        </p:cxnSp>
        <p:cxnSp>
          <p:nvCxnSpPr>
            <p:cNvPr id="24" name="Straight Arrow Connector 23"/>
            <p:cNvCxnSpPr/>
            <p:nvPr/>
          </p:nvCxnSpPr>
          <p:spPr bwMode="auto">
            <a:xfrm flipH="1">
              <a:off x="3785681" y="3424168"/>
              <a:ext cx="938213" cy="0"/>
            </a:xfrm>
            <a:prstGeom prst="straightConnector1">
              <a:avLst/>
            </a:prstGeom>
            <a:ln>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26" name="Rectangle 25"/>
            <p:cNvSpPr/>
            <p:nvPr/>
          </p:nvSpPr>
          <p:spPr bwMode="auto">
            <a:xfrm>
              <a:off x="1927860" y="5954550"/>
              <a:ext cx="4681619" cy="169998"/>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grpSp>
      <p:cxnSp>
        <p:nvCxnSpPr>
          <p:cNvPr id="14" name="Straight Arrow Connector 13"/>
          <p:cNvCxnSpPr/>
          <p:nvPr/>
        </p:nvCxnSpPr>
        <p:spPr bwMode="auto">
          <a:xfrm>
            <a:off x="2452716" y="5805798"/>
            <a:ext cx="448315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p:cNvSpPr txBox="1"/>
          <p:nvPr/>
        </p:nvSpPr>
        <p:spPr>
          <a:xfrm>
            <a:off x="5794205" y="6055732"/>
            <a:ext cx="1614792" cy="28814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Calculated</a:t>
            </a:r>
            <a:r>
              <a:rPr kumimoji="0" lang="en-GB" sz="1400" b="0" i="0" u="none" strike="noStrike" kern="0" cap="none" spc="0" normalizeH="0" noProof="0" dirty="0" smtClean="0">
                <a:ln>
                  <a:noFill/>
                </a:ln>
                <a:solidFill>
                  <a:schemeClr val="tx1"/>
                </a:solidFill>
                <a:effectLst/>
                <a:uLnTx/>
                <a:uFillTx/>
                <a:latin typeface="+mj-lt"/>
                <a:ea typeface="ＭＳ Ｐゴシック" charset="-128"/>
                <a:cs typeface="ＭＳ Ｐゴシック" charset="-128"/>
              </a:rPr>
              <a:t> Var</a:t>
            </a: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iable</a:t>
            </a:r>
          </a:p>
        </p:txBody>
      </p:sp>
      <p:cxnSp>
        <p:nvCxnSpPr>
          <p:cNvPr id="25" name="Straight Arrow Connector 24"/>
          <p:cNvCxnSpPr/>
          <p:nvPr/>
        </p:nvCxnSpPr>
        <p:spPr bwMode="auto">
          <a:xfrm flipV="1">
            <a:off x="2452716" y="3303648"/>
            <a:ext cx="0" cy="25021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7" name="TextBox 26"/>
          <p:cNvSpPr txBox="1"/>
          <p:nvPr/>
        </p:nvSpPr>
        <p:spPr>
          <a:xfrm>
            <a:off x="970280" y="3514913"/>
            <a:ext cx="1443271" cy="28814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No. Observations</a:t>
            </a: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61</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0701697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Statistical </a:t>
            </a:r>
            <a:r>
              <a:rPr lang="en-GB" dirty="0">
                <a:solidFill>
                  <a:schemeClr val="tx2"/>
                </a:solidFill>
              </a:rPr>
              <a:t>Methods – Hybrid Approach</a:t>
            </a:r>
            <a:r>
              <a:rPr lang="en-GB" dirty="0"/>
              <a:t/>
            </a:r>
            <a:br>
              <a:rPr lang="en-GB" dirty="0"/>
            </a:br>
            <a:endParaRPr lang="en-GB" dirty="0"/>
          </a:p>
        </p:txBody>
      </p:sp>
      <p:sp>
        <p:nvSpPr>
          <p:cNvPr id="4" name="Text Placeholder 3"/>
          <p:cNvSpPr>
            <a:spLocks noGrp="1"/>
          </p:cNvSpPr>
          <p:nvPr>
            <p:ph sz="quarter" idx="15"/>
          </p:nvPr>
        </p:nvSpPr>
        <p:spPr>
          <a:xfrm>
            <a:off x="533400" y="1268760"/>
            <a:ext cx="8077200" cy="4903440"/>
          </a:xfrm>
          <a:prstGeom prst="rect">
            <a:avLst/>
          </a:prstGeom>
        </p:spPr>
        <p:txBody>
          <a:bodyPr/>
          <a:lstStyle/>
          <a:p>
            <a:pPr marL="285750" indent="-285750">
              <a:lnSpc>
                <a:spcPct val="150000"/>
              </a:lnSpc>
              <a:buFont typeface="Arial" panose="020B0604020202020204" pitchFamily="34" charset="0"/>
              <a:buChar char="•"/>
            </a:pPr>
            <a:r>
              <a:rPr lang="en-GB" sz="1400" noProof="0" dirty="0" smtClean="0">
                <a:latin typeface="+mj-lt"/>
              </a:rPr>
              <a:t>Check percentiles of outlier and extreme outlier values</a:t>
            </a:r>
          </a:p>
          <a:p>
            <a:pPr marL="285750" indent="-285750">
              <a:lnSpc>
                <a:spcPct val="150000"/>
              </a:lnSpc>
              <a:buFont typeface="Arial" panose="020B0604020202020204" pitchFamily="34" charset="0"/>
              <a:buChar char="•"/>
            </a:pPr>
            <a:r>
              <a:rPr lang="en-GB" sz="1400" noProof="0" dirty="0" smtClean="0">
                <a:latin typeface="+mj-lt"/>
              </a:rPr>
              <a:t>Jump dataset:</a:t>
            </a:r>
          </a:p>
          <a:p>
            <a:pPr marL="720000" lvl="4" indent="-285750">
              <a:lnSpc>
                <a:spcPct val="150000"/>
              </a:lnSpc>
              <a:buFont typeface="Arial" panose="020B0604020202020204" pitchFamily="34" charset="0"/>
              <a:buChar char="•"/>
            </a:pPr>
            <a:r>
              <a:rPr lang="en-GB" sz="1200" noProof="0" dirty="0" smtClean="0">
                <a:latin typeface="+mj-lt"/>
              </a:rPr>
              <a:t>If outlier is at the far end of the distribution, take Q3 (75</a:t>
            </a:r>
            <a:r>
              <a:rPr lang="en-GB" sz="1200" baseline="30000" noProof="0" dirty="0" smtClean="0">
                <a:latin typeface="+mj-lt"/>
              </a:rPr>
              <a:t>th</a:t>
            </a:r>
            <a:r>
              <a:rPr lang="en-GB" sz="1200" noProof="0" dirty="0" smtClean="0">
                <a:latin typeface="+mj-lt"/>
              </a:rPr>
              <a:t> to outlier as the jump dataset)</a:t>
            </a:r>
          </a:p>
          <a:p>
            <a:pPr marL="720000" lvl="4" indent="-285750">
              <a:lnSpc>
                <a:spcPct val="150000"/>
              </a:lnSpc>
              <a:buFont typeface="Arial" panose="020B0604020202020204" pitchFamily="34" charset="0"/>
              <a:buChar char="•"/>
            </a:pPr>
            <a:r>
              <a:rPr lang="en-GB" sz="1200" noProof="0" dirty="0" smtClean="0">
                <a:latin typeface="+mj-lt"/>
              </a:rPr>
              <a:t>If not, use outlier to extreme outlier as the jump dataset</a:t>
            </a:r>
          </a:p>
          <a:p>
            <a:pPr marL="285750" indent="-285750">
              <a:lnSpc>
                <a:spcPct val="150000"/>
              </a:lnSpc>
              <a:buFont typeface="Arial" panose="020B0604020202020204" pitchFamily="34" charset="0"/>
              <a:buChar char="•"/>
            </a:pPr>
            <a:r>
              <a:rPr lang="en-GB" sz="1400" noProof="0" dirty="0" smtClean="0">
                <a:latin typeface="+mj-lt"/>
              </a:rPr>
              <a:t>Calculate jump within the target dataset region</a:t>
            </a:r>
          </a:p>
        </p:txBody>
      </p:sp>
      <p:grpSp>
        <p:nvGrpSpPr>
          <p:cNvPr id="9" name="Group 8"/>
          <p:cNvGrpSpPr/>
          <p:nvPr/>
        </p:nvGrpSpPr>
        <p:grpSpPr>
          <a:xfrm>
            <a:off x="1187624" y="3402108"/>
            <a:ext cx="6559183" cy="2782415"/>
            <a:chOff x="598488" y="3962314"/>
            <a:chExt cx="6559183" cy="2782415"/>
          </a:xfrm>
        </p:grpSpPr>
        <p:grpSp>
          <p:nvGrpSpPr>
            <p:cNvPr id="22" name="Group 21"/>
            <p:cNvGrpSpPr/>
            <p:nvPr/>
          </p:nvGrpSpPr>
          <p:grpSpPr>
            <a:xfrm>
              <a:off x="2106847" y="3980348"/>
              <a:ext cx="4250872" cy="2408042"/>
              <a:chOff x="1988820" y="3863880"/>
              <a:chExt cx="4702106" cy="2663658"/>
            </a:xfrm>
          </p:grpSpPr>
          <p:grpSp>
            <p:nvGrpSpPr>
              <p:cNvPr id="21" name="Group 20"/>
              <p:cNvGrpSpPr/>
              <p:nvPr/>
            </p:nvGrpSpPr>
            <p:grpSpPr>
              <a:xfrm>
                <a:off x="1988820" y="3863880"/>
                <a:ext cx="4702106" cy="2663658"/>
                <a:chOff x="1988820" y="3863880"/>
                <a:chExt cx="4702106" cy="2663658"/>
              </a:xfrm>
            </p:grpSpPr>
            <p:pic>
              <p:nvPicPr>
                <p:cNvPr id="8" name="Picture 7"/>
                <p:cNvPicPr>
                  <a:picLocks noChangeAspect="1"/>
                </p:cNvPicPr>
                <p:nvPr/>
              </p:nvPicPr>
              <p:blipFill>
                <a:blip r:embed="rId3"/>
                <a:stretch>
                  <a:fillRect/>
                </a:stretch>
              </p:blipFill>
              <p:spPr>
                <a:xfrm>
                  <a:off x="1988820" y="3863880"/>
                  <a:ext cx="4702106" cy="2663658"/>
                </a:xfrm>
                <a:prstGeom prst="rect">
                  <a:avLst/>
                </a:prstGeom>
              </p:spPr>
            </p:pic>
            <p:sp>
              <p:nvSpPr>
                <p:cNvPr id="20" name="Rectangle 19"/>
                <p:cNvSpPr/>
                <p:nvPr/>
              </p:nvSpPr>
              <p:spPr bwMode="auto">
                <a:xfrm>
                  <a:off x="4962219" y="4103426"/>
                  <a:ext cx="890588" cy="180975"/>
                </a:xfrm>
                <a:prstGeom prst="rect">
                  <a:avLst/>
                </a:prstGeom>
                <a:solidFill>
                  <a:schemeClr val="bg1"/>
                </a:solidFill>
                <a:ln w="9525" cap="flat" cmpd="sng" algn="ctr">
                  <a:no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grpSp>
          <p:cxnSp>
            <p:nvCxnSpPr>
              <p:cNvPr id="10" name="Straight Connector 9"/>
              <p:cNvCxnSpPr/>
              <p:nvPr/>
            </p:nvCxnSpPr>
            <p:spPr bwMode="auto">
              <a:xfrm flipH="1" flipV="1">
                <a:off x="5786438" y="5300663"/>
                <a:ext cx="4762" cy="104775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1" name="Straight Connector 10"/>
              <p:cNvCxnSpPr/>
              <p:nvPr/>
            </p:nvCxnSpPr>
            <p:spPr bwMode="auto">
              <a:xfrm flipH="1" flipV="1">
                <a:off x="6286307" y="5300663"/>
                <a:ext cx="4762" cy="104775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2" name="TextBox 11"/>
              <p:cNvSpPr txBox="1"/>
              <p:nvPr/>
            </p:nvSpPr>
            <p:spPr>
              <a:xfrm>
                <a:off x="5615434" y="5081194"/>
                <a:ext cx="390725" cy="19957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Outlier</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sp>
            <p:nvSpPr>
              <p:cNvPr id="13" name="TextBox 12"/>
              <p:cNvSpPr txBox="1"/>
              <p:nvPr/>
            </p:nvSpPr>
            <p:spPr>
              <a:xfrm>
                <a:off x="6047502" y="5027334"/>
                <a:ext cx="477609" cy="318734"/>
              </a:xfrm>
              <a:prstGeom prst="rect">
                <a:avLst/>
              </a:prstGeom>
            </p:spPr>
            <p:txBody>
              <a:bodyPr wrap="none" lIns="36000" tIns="36000" rIns="36000" bIns="36000" rtlCol="0">
                <a:spAutoFit/>
              </a:bodyPr>
              <a:lstStyle/>
              <a:p>
                <a:pPr marR="0" algn="ctr"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Extreme </a:t>
                </a:r>
              </a:p>
              <a:p>
                <a:pPr marR="0" algn="ctr"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Outlier</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cxnSp>
            <p:nvCxnSpPr>
              <p:cNvPr id="15" name="Straight Arrow Connector 14"/>
              <p:cNvCxnSpPr/>
              <p:nvPr/>
            </p:nvCxnSpPr>
            <p:spPr bwMode="auto">
              <a:xfrm flipH="1">
                <a:off x="4843780" y="5417185"/>
                <a:ext cx="891540" cy="0"/>
              </a:xfrm>
              <a:prstGeom prst="straightConnector1">
                <a:avLst/>
              </a:prstGeom>
              <a:ln>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p:cNvCxnSpPr/>
              <p:nvPr/>
            </p:nvCxnSpPr>
            <p:spPr bwMode="auto">
              <a:xfrm flipH="1">
                <a:off x="5786438" y="5525135"/>
                <a:ext cx="499869" cy="0"/>
              </a:xfrm>
              <a:prstGeom prst="straightConnector1">
                <a:avLst/>
              </a:prstGeom>
              <a:ln>
                <a:solidFill>
                  <a:srgbClr val="FF0000"/>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18" name="TextBox 17"/>
              <p:cNvSpPr txBox="1"/>
              <p:nvPr/>
            </p:nvSpPr>
            <p:spPr>
              <a:xfrm>
                <a:off x="5261356" y="5261619"/>
                <a:ext cx="332210" cy="19957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Jump</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sp>
            <p:nvSpPr>
              <p:cNvPr id="19" name="TextBox 18"/>
              <p:cNvSpPr txBox="1"/>
              <p:nvPr/>
            </p:nvSpPr>
            <p:spPr>
              <a:xfrm>
                <a:off x="5887651" y="5347068"/>
                <a:ext cx="332210" cy="19957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7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Jump</a:t>
                </a:r>
                <a:endParaRPr kumimoji="0" lang="en-GB" sz="8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grpSp>
        <p:cxnSp>
          <p:nvCxnSpPr>
            <p:cNvPr id="23" name="Straight Arrow Connector 22"/>
            <p:cNvCxnSpPr/>
            <p:nvPr/>
          </p:nvCxnSpPr>
          <p:spPr bwMode="auto">
            <a:xfrm>
              <a:off x="2168923" y="6464464"/>
              <a:ext cx="448315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p:cNvSpPr txBox="1"/>
            <p:nvPr/>
          </p:nvSpPr>
          <p:spPr>
            <a:xfrm>
              <a:off x="5542879" y="6456582"/>
              <a:ext cx="1614792" cy="28814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Calculated</a:t>
              </a:r>
              <a:r>
                <a:rPr kumimoji="0" lang="en-GB" sz="1400" b="0" i="0" u="none" strike="noStrike" kern="0" cap="none" spc="0" normalizeH="0" noProof="0" dirty="0" smtClean="0">
                  <a:ln>
                    <a:noFill/>
                  </a:ln>
                  <a:solidFill>
                    <a:schemeClr val="tx1"/>
                  </a:solidFill>
                  <a:effectLst/>
                  <a:uLnTx/>
                  <a:uFillTx/>
                  <a:latin typeface="+mj-lt"/>
                  <a:ea typeface="ＭＳ Ｐゴシック" charset="-128"/>
                  <a:cs typeface="ＭＳ Ｐゴシック" charset="-128"/>
                </a:rPr>
                <a:t> Var</a:t>
              </a: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iable</a:t>
              </a:r>
            </a:p>
          </p:txBody>
        </p:sp>
        <p:cxnSp>
          <p:nvCxnSpPr>
            <p:cNvPr id="25" name="Straight Arrow Connector 24"/>
            <p:cNvCxnSpPr/>
            <p:nvPr/>
          </p:nvCxnSpPr>
          <p:spPr bwMode="auto">
            <a:xfrm flipV="1">
              <a:off x="2168923" y="3962314"/>
              <a:ext cx="0" cy="250215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p:cNvSpPr txBox="1"/>
            <p:nvPr/>
          </p:nvSpPr>
          <p:spPr>
            <a:xfrm>
              <a:off x="598488" y="4278710"/>
              <a:ext cx="1443271" cy="288147"/>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1400" b="0"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No. Observations</a:t>
              </a:r>
            </a:p>
          </p:txBody>
        </p:sp>
      </p:gr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62</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655985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Statistical </a:t>
            </a:r>
            <a:r>
              <a:rPr lang="en-GB" dirty="0">
                <a:solidFill>
                  <a:schemeClr val="tx2"/>
                </a:solidFill>
              </a:rPr>
              <a:t>Methods – </a:t>
            </a:r>
            <a:r>
              <a:rPr lang="en-GB" dirty="0" smtClean="0">
                <a:solidFill>
                  <a:schemeClr val="tx2"/>
                </a:solidFill>
              </a:rPr>
              <a:t>Which technique to use?</a:t>
            </a:r>
            <a:endParaRPr lang="en-GB" dirty="0">
              <a:solidFill>
                <a:schemeClr val="tx2"/>
              </a:solidFill>
            </a:endParaRPr>
          </a:p>
        </p:txBody>
      </p:sp>
      <p:sp>
        <p:nvSpPr>
          <p:cNvPr id="4" name="Text Placeholder 3"/>
          <p:cNvSpPr>
            <a:spLocks noGrp="1"/>
          </p:cNvSpPr>
          <p:nvPr>
            <p:ph sz="quarter" idx="15"/>
          </p:nvPr>
        </p:nvSpPr>
        <p:spPr>
          <a:prstGeom prst="rect">
            <a:avLst/>
          </a:prstGeom>
        </p:spPr>
        <p:txBody>
          <a:bodyPr/>
          <a:lstStyle/>
          <a:p>
            <a:pPr indent="0"/>
            <a:r>
              <a:rPr lang="en-GB" sz="1400" dirty="0">
                <a:solidFill>
                  <a:srgbClr val="000000"/>
                </a:solidFill>
              </a:rPr>
              <a:t>Depending on the client, there could be two ways in which these techniques are employed</a:t>
            </a:r>
            <a:r>
              <a:rPr lang="en-GB" sz="1400" dirty="0" smtClean="0">
                <a:solidFill>
                  <a:srgbClr val="000000"/>
                </a:solidFill>
              </a:rPr>
              <a:t>:</a:t>
            </a:r>
            <a:br>
              <a:rPr lang="en-GB" sz="1400" dirty="0" smtClean="0">
                <a:solidFill>
                  <a:srgbClr val="000000"/>
                </a:solidFill>
              </a:rPr>
            </a:br>
            <a:endParaRPr lang="en-GB" sz="1400" dirty="0">
              <a:solidFill>
                <a:srgbClr val="000000"/>
              </a:solidFill>
            </a:endParaRPr>
          </a:p>
          <a:p>
            <a:pPr marL="617220" lvl="1" indent="-342900">
              <a:buFont typeface="+mj-lt"/>
              <a:buAutoNum type="arabicPeriod"/>
            </a:pPr>
            <a:r>
              <a:rPr lang="en-GB" sz="1400" b="1" dirty="0">
                <a:solidFill>
                  <a:srgbClr val="000000"/>
                </a:solidFill>
              </a:rPr>
              <a:t>SARs have </a:t>
            </a:r>
            <a:r>
              <a:rPr lang="en-GB" sz="1400" b="1" dirty="0" smtClean="0">
                <a:solidFill>
                  <a:srgbClr val="000000"/>
                </a:solidFill>
              </a:rPr>
              <a:t>been raised</a:t>
            </a:r>
            <a:endParaRPr lang="en-GB" sz="1400" b="1" dirty="0">
              <a:solidFill>
                <a:srgbClr val="000000"/>
              </a:solidFill>
            </a:endParaRPr>
          </a:p>
          <a:p>
            <a:pPr marL="834390" lvl="2" indent="-285750"/>
            <a:r>
              <a:rPr lang="en-GB" sz="1400" u="sng" dirty="0">
                <a:solidFill>
                  <a:srgbClr val="000000"/>
                </a:solidFill>
              </a:rPr>
              <a:t>Continuous Variable : </a:t>
            </a:r>
            <a:br>
              <a:rPr lang="en-GB" sz="1400" u="sng" dirty="0">
                <a:solidFill>
                  <a:srgbClr val="000000"/>
                </a:solidFill>
              </a:rPr>
            </a:br>
            <a:r>
              <a:rPr lang="en-GB" sz="1400" dirty="0">
                <a:solidFill>
                  <a:srgbClr val="000000"/>
                </a:solidFill>
              </a:rPr>
              <a:t>Set the baseline threshold to the minimum value at which a SAR was raised and perform jump analysis between this value and the value 10 percentiles below it. The largest jump will be the initial threshold.</a:t>
            </a:r>
          </a:p>
          <a:p>
            <a:pPr marL="834390" lvl="2" indent="-285750"/>
            <a:r>
              <a:rPr lang="en-GB" sz="1400" u="sng" dirty="0">
                <a:solidFill>
                  <a:srgbClr val="000000"/>
                </a:solidFill>
              </a:rPr>
              <a:t>Discrete Variables:</a:t>
            </a:r>
            <a:br>
              <a:rPr lang="en-GB" sz="1400" u="sng" dirty="0">
                <a:solidFill>
                  <a:srgbClr val="000000"/>
                </a:solidFill>
              </a:rPr>
            </a:br>
            <a:r>
              <a:rPr lang="en-GB" sz="1400" dirty="0">
                <a:solidFill>
                  <a:srgbClr val="000000"/>
                </a:solidFill>
              </a:rPr>
              <a:t>Set the initial threshold to the minimum value at which the SAR was </a:t>
            </a:r>
            <a:r>
              <a:rPr lang="en-GB" sz="1400" dirty="0" smtClean="0">
                <a:solidFill>
                  <a:srgbClr val="000000"/>
                </a:solidFill>
              </a:rPr>
              <a:t>raised</a:t>
            </a:r>
            <a:br>
              <a:rPr lang="en-GB" sz="1400" dirty="0" smtClean="0">
                <a:solidFill>
                  <a:srgbClr val="000000"/>
                </a:solidFill>
              </a:rPr>
            </a:br>
            <a:endParaRPr lang="en-GB" sz="1400" dirty="0">
              <a:solidFill>
                <a:srgbClr val="000000"/>
              </a:solidFill>
            </a:endParaRPr>
          </a:p>
          <a:p>
            <a:pPr marL="617220" lvl="1" indent="-342900">
              <a:buFont typeface="+mj-lt"/>
              <a:buAutoNum type="arabicPeriod"/>
            </a:pPr>
            <a:r>
              <a:rPr lang="en-GB" sz="1400" b="1" dirty="0">
                <a:solidFill>
                  <a:srgbClr val="000000"/>
                </a:solidFill>
              </a:rPr>
              <a:t>No SARs have been raised </a:t>
            </a:r>
          </a:p>
          <a:p>
            <a:pPr marL="891540" lvl="2" indent="-342900"/>
            <a:r>
              <a:rPr lang="en-GB" sz="1400" u="sng" dirty="0">
                <a:solidFill>
                  <a:srgbClr val="000000"/>
                </a:solidFill>
              </a:rPr>
              <a:t>Continuous Variable : </a:t>
            </a:r>
            <a:br>
              <a:rPr lang="en-GB" sz="1400" u="sng" dirty="0">
                <a:solidFill>
                  <a:srgbClr val="000000"/>
                </a:solidFill>
              </a:rPr>
            </a:br>
            <a:r>
              <a:rPr lang="en-GB" sz="1400" dirty="0">
                <a:solidFill>
                  <a:srgbClr val="000000"/>
                </a:solidFill>
              </a:rPr>
              <a:t>Utilise the hybrid approach to calculate the largest jump. This will be the initial threshold.</a:t>
            </a:r>
          </a:p>
          <a:p>
            <a:pPr marL="891540" lvl="2" indent="-342900"/>
            <a:r>
              <a:rPr lang="en-GB" sz="1400" u="sng" dirty="0">
                <a:solidFill>
                  <a:srgbClr val="000000"/>
                </a:solidFill>
              </a:rPr>
              <a:t>Discrete Variables:</a:t>
            </a:r>
            <a:br>
              <a:rPr lang="en-GB" sz="1400" u="sng" dirty="0">
                <a:solidFill>
                  <a:srgbClr val="000000"/>
                </a:solidFill>
              </a:rPr>
            </a:br>
            <a:r>
              <a:rPr lang="en-GB" sz="1400" dirty="0">
                <a:solidFill>
                  <a:srgbClr val="000000"/>
                </a:solidFill>
              </a:rPr>
              <a:t>Utilise the outlier method to calculate the 75th percentile, outlier and extreme outlier values for review by the business. Set one of these as the initial threshold. </a:t>
            </a: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63</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7202059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solidFill>
                  <a:schemeClr val="tx2"/>
                </a:solidFill>
              </a:rPr>
              <a:t>Business </a:t>
            </a:r>
            <a:r>
              <a:rPr lang="en-GB" dirty="0">
                <a:solidFill>
                  <a:schemeClr val="tx2"/>
                </a:solidFill>
              </a:rPr>
              <a:t>Analysis – Above and Below The Line testing</a:t>
            </a:r>
            <a:r>
              <a:rPr lang="en-GB" dirty="0"/>
              <a:t/>
            </a:r>
            <a:br>
              <a:rPr lang="en-GB" dirty="0"/>
            </a:br>
            <a:endParaRPr lang="en-GB" dirty="0"/>
          </a:p>
        </p:txBody>
      </p:sp>
      <p:sp>
        <p:nvSpPr>
          <p:cNvPr id="20" name="Content Placeholder 2"/>
          <p:cNvSpPr txBox="1">
            <a:spLocks/>
          </p:cNvSpPr>
          <p:nvPr/>
        </p:nvSpPr>
        <p:spPr>
          <a:xfrm>
            <a:off x="533400" y="1466267"/>
            <a:ext cx="5027628" cy="2453741"/>
          </a:xfrm>
          <a:prstGeom prst="rect">
            <a:avLst/>
          </a:prstGeom>
        </p:spPr>
        <p:txBody>
          <a:bodyPr/>
          <a:lstStyle>
            <a:lvl1pPr marL="279400" indent="-279400" algn="l" defTabSz="873125" rtl="0" eaLnBrk="1" fontAlgn="base" hangingPunct="1">
              <a:lnSpc>
                <a:spcPct val="105000"/>
              </a:lnSpc>
              <a:spcBef>
                <a:spcPct val="20000"/>
              </a:spcBef>
              <a:spcAft>
                <a:spcPct val="0"/>
              </a:spcAft>
              <a:buSzPct val="80000"/>
              <a:buChar char="•"/>
              <a:defRPr sz="2200">
                <a:solidFill>
                  <a:schemeClr val="tx1"/>
                </a:solidFill>
                <a:latin typeface="+mn-lt"/>
                <a:ea typeface="ＭＳ Ｐゴシック" charset="-128"/>
                <a:cs typeface="ＭＳ Ｐゴシック" charset="-128"/>
              </a:defRPr>
            </a:lvl1pPr>
            <a:lvl2pPr marL="690563" indent="-230188" algn="l" defTabSz="873125" rtl="0" eaLnBrk="1" fontAlgn="base" hangingPunct="1">
              <a:lnSpc>
                <a:spcPct val="105000"/>
              </a:lnSpc>
              <a:spcBef>
                <a:spcPct val="20000"/>
              </a:spcBef>
              <a:spcAft>
                <a:spcPct val="0"/>
              </a:spcAft>
              <a:buSzPct val="80000"/>
              <a:buFont typeface="Lucida Grande" pitchFamily="27" charset="0"/>
              <a:buChar char="-"/>
              <a:defRPr sz="2000">
                <a:solidFill>
                  <a:schemeClr val="tx1"/>
                </a:solidFill>
                <a:latin typeface="+mn-lt"/>
                <a:ea typeface="ＭＳ Ｐゴシック" pitchFamily="27" charset="-128"/>
                <a:cs typeface="Danske Text (Body)"/>
              </a:defRPr>
            </a:lvl2pPr>
            <a:lvl3pPr marL="1092200" indent="-219075" algn="l" defTabSz="873125" rtl="0" eaLnBrk="1" fontAlgn="base" hangingPunct="1">
              <a:lnSpc>
                <a:spcPct val="105000"/>
              </a:lnSpc>
              <a:spcBef>
                <a:spcPct val="20000"/>
              </a:spcBef>
              <a:spcAft>
                <a:spcPct val="0"/>
              </a:spcAft>
              <a:buSzPct val="80000"/>
              <a:buChar char="•"/>
              <a:defRPr sz="1800">
                <a:solidFill>
                  <a:schemeClr val="tx1"/>
                </a:solidFill>
                <a:latin typeface="+mn-lt"/>
                <a:ea typeface="ＭＳ Ｐゴシック" pitchFamily="-107" charset="-128"/>
                <a:cs typeface="ＭＳ Ｐゴシック" pitchFamily="29" charset="-128"/>
              </a:defRPr>
            </a:lvl3pPr>
            <a:lvl4pPr marL="1490663" indent="-217488" algn="l" defTabSz="873125" rtl="0" eaLnBrk="1" fontAlgn="base" hangingPunct="1">
              <a:lnSpc>
                <a:spcPct val="105000"/>
              </a:lnSpc>
              <a:spcBef>
                <a:spcPct val="20000"/>
              </a:spcBef>
              <a:spcAft>
                <a:spcPct val="0"/>
              </a:spcAft>
              <a:buSzPct val="80000"/>
              <a:buFont typeface="Lucida Grande" pitchFamily="27" charset="0"/>
              <a:buChar char="-"/>
              <a:defRPr sz="1600">
                <a:solidFill>
                  <a:schemeClr val="tx1"/>
                </a:solidFill>
                <a:latin typeface="+mn-lt"/>
                <a:ea typeface="ＭＳ Ｐゴシック" pitchFamily="-107" charset="-128"/>
              </a:defRPr>
            </a:lvl4pPr>
            <a:lvl5pPr marL="1890713" indent="-217488" algn="l" defTabSz="873125" rtl="0" eaLnBrk="1" fontAlgn="base" hangingPunct="1">
              <a:lnSpc>
                <a:spcPct val="105000"/>
              </a:lnSpc>
              <a:spcBef>
                <a:spcPct val="20000"/>
              </a:spcBef>
              <a:spcAft>
                <a:spcPct val="0"/>
              </a:spcAft>
              <a:buSzPct val="80000"/>
              <a:buChar char="•"/>
              <a:defRPr sz="1400">
                <a:solidFill>
                  <a:schemeClr val="tx1"/>
                </a:solidFill>
                <a:latin typeface="+mn-lt"/>
                <a:ea typeface="ＭＳ Ｐゴシック" pitchFamily="-107" charset="-128"/>
              </a:defRPr>
            </a:lvl5pPr>
            <a:lvl6pPr marL="2347913" indent="-217488" algn="l" defTabSz="873125" rtl="0" eaLnBrk="1" fontAlgn="base" hangingPunct="1">
              <a:lnSpc>
                <a:spcPct val="105000"/>
              </a:lnSpc>
              <a:spcBef>
                <a:spcPct val="20000"/>
              </a:spcBef>
              <a:spcAft>
                <a:spcPct val="0"/>
              </a:spcAft>
              <a:buSzPct val="80000"/>
              <a:buChar char="•"/>
              <a:defRPr sz="1900">
                <a:solidFill>
                  <a:schemeClr val="tx1"/>
                </a:solidFill>
                <a:latin typeface="+mn-lt"/>
                <a:ea typeface="ＭＳ Ｐゴシック" pitchFamily="-107" charset="-128"/>
              </a:defRPr>
            </a:lvl6pPr>
            <a:lvl7pPr marL="2805113" indent="-217488" algn="l" defTabSz="873125" rtl="0" eaLnBrk="1" fontAlgn="base" hangingPunct="1">
              <a:lnSpc>
                <a:spcPct val="105000"/>
              </a:lnSpc>
              <a:spcBef>
                <a:spcPct val="20000"/>
              </a:spcBef>
              <a:spcAft>
                <a:spcPct val="0"/>
              </a:spcAft>
              <a:buSzPct val="80000"/>
              <a:buChar char="•"/>
              <a:defRPr sz="1900">
                <a:solidFill>
                  <a:schemeClr val="tx1"/>
                </a:solidFill>
                <a:latin typeface="+mn-lt"/>
                <a:ea typeface="ＭＳ Ｐゴシック" pitchFamily="-107" charset="-128"/>
              </a:defRPr>
            </a:lvl7pPr>
            <a:lvl8pPr marL="3262313" indent="-217488" algn="l" defTabSz="873125" rtl="0" eaLnBrk="1" fontAlgn="base" hangingPunct="1">
              <a:lnSpc>
                <a:spcPct val="105000"/>
              </a:lnSpc>
              <a:spcBef>
                <a:spcPct val="20000"/>
              </a:spcBef>
              <a:spcAft>
                <a:spcPct val="0"/>
              </a:spcAft>
              <a:buSzPct val="80000"/>
              <a:buChar char="•"/>
              <a:defRPr sz="1900">
                <a:solidFill>
                  <a:schemeClr val="tx1"/>
                </a:solidFill>
                <a:latin typeface="+mn-lt"/>
                <a:ea typeface="ＭＳ Ｐゴシック" pitchFamily="-107" charset="-128"/>
              </a:defRPr>
            </a:lvl8pPr>
            <a:lvl9pPr marL="3719513" indent="-217488" algn="l" defTabSz="873125" rtl="0" eaLnBrk="1" fontAlgn="base" hangingPunct="1">
              <a:lnSpc>
                <a:spcPct val="105000"/>
              </a:lnSpc>
              <a:spcBef>
                <a:spcPct val="20000"/>
              </a:spcBef>
              <a:spcAft>
                <a:spcPct val="0"/>
              </a:spcAft>
              <a:buSzPct val="80000"/>
              <a:buChar char="•"/>
              <a:defRPr sz="1900">
                <a:solidFill>
                  <a:schemeClr val="tx1"/>
                </a:solidFill>
                <a:latin typeface="+mn-lt"/>
                <a:ea typeface="ＭＳ Ｐゴシック" pitchFamily="-107" charset="-128"/>
              </a:defRPr>
            </a:lvl9pPr>
          </a:lstStyle>
          <a:p>
            <a:pPr marL="0" indent="0" defTabSz="914400">
              <a:lnSpc>
                <a:spcPct val="150000"/>
              </a:lnSpc>
              <a:spcBef>
                <a:spcPts val="0"/>
              </a:spcBef>
              <a:buNone/>
            </a:pPr>
            <a:r>
              <a:rPr lang="en-GB" sz="1400" u="sng" dirty="0" smtClean="0">
                <a:solidFill>
                  <a:srgbClr val="000000"/>
                </a:solidFill>
                <a:latin typeface="+mj-lt"/>
                <a:ea typeface="+mn-ea"/>
                <a:cs typeface="+mn-cs"/>
              </a:rPr>
              <a:t>Overview</a:t>
            </a:r>
          </a:p>
          <a:p>
            <a:pPr marL="285750" indent="-285750" defTabSz="914400">
              <a:lnSpc>
                <a:spcPct val="150000"/>
              </a:lnSpc>
              <a:spcBef>
                <a:spcPts val="0"/>
              </a:spcBef>
              <a:buFont typeface="Arial" panose="020B0604020202020204" pitchFamily="34" charset="0"/>
              <a:buChar char="•"/>
            </a:pPr>
            <a:r>
              <a:rPr lang="en-GB" sz="1200" dirty="0" smtClean="0">
                <a:solidFill>
                  <a:srgbClr val="000000"/>
                </a:solidFill>
                <a:latin typeface="+mj-lt"/>
                <a:ea typeface="+mn-ea"/>
                <a:cs typeface="+mn-cs"/>
              </a:rPr>
              <a:t>Statistical analysis identifies points of interest in data distributions which can form the initial settings for threshold, however business logic must be applied to validate thresholds and ensure that the real AML risks are being addressed</a:t>
            </a:r>
          </a:p>
          <a:p>
            <a:pPr marL="285750" indent="-285750" defTabSz="914400">
              <a:lnSpc>
                <a:spcPct val="150000"/>
              </a:lnSpc>
              <a:spcBef>
                <a:spcPts val="0"/>
              </a:spcBef>
              <a:buFont typeface="Arial" panose="020B0604020202020204" pitchFamily="34" charset="0"/>
              <a:buChar char="•"/>
            </a:pPr>
            <a:r>
              <a:rPr lang="en-GB" sz="1200" dirty="0" smtClean="0">
                <a:solidFill>
                  <a:srgbClr val="000000"/>
                </a:solidFill>
                <a:latin typeface="+mj-lt"/>
                <a:ea typeface="+mn-ea"/>
                <a:cs typeface="+mn-cs"/>
              </a:rPr>
              <a:t>Above and Below The Line testing examines whether unusual cases worthy of investigated are being raised as alerts, and that cases that are not raised do not necessitate investigation.</a:t>
            </a:r>
            <a:br>
              <a:rPr lang="en-GB" sz="1200" dirty="0" smtClean="0">
                <a:solidFill>
                  <a:srgbClr val="000000"/>
                </a:solidFill>
                <a:latin typeface="+mj-lt"/>
                <a:ea typeface="+mn-ea"/>
                <a:cs typeface="+mn-cs"/>
              </a:rPr>
            </a:br>
            <a:endParaRPr lang="en-GB" sz="1200" dirty="0" smtClean="0">
              <a:solidFill>
                <a:srgbClr val="000000"/>
              </a:solidFill>
              <a:latin typeface="+mj-lt"/>
              <a:ea typeface="+mn-ea"/>
              <a:cs typeface="+mn-cs"/>
            </a:endParaRPr>
          </a:p>
          <a:p>
            <a:pPr marL="0" indent="0" defTabSz="914400">
              <a:lnSpc>
                <a:spcPct val="150000"/>
              </a:lnSpc>
              <a:spcBef>
                <a:spcPts val="0"/>
              </a:spcBef>
              <a:buNone/>
            </a:pPr>
            <a:r>
              <a:rPr lang="en-GB" sz="1400" u="sng" dirty="0" smtClean="0">
                <a:latin typeface="+mj-lt"/>
              </a:rPr>
              <a:t>Methodology</a:t>
            </a:r>
            <a:endParaRPr lang="en-GB" sz="1400" b="1" kern="0" dirty="0" smtClean="0">
              <a:latin typeface="+mj-lt"/>
            </a:endParaRPr>
          </a:p>
          <a:p>
            <a:pPr marL="285750" indent="-285750" defTabSz="914400">
              <a:lnSpc>
                <a:spcPct val="150000"/>
              </a:lnSpc>
              <a:spcBef>
                <a:spcPts val="0"/>
              </a:spcBef>
              <a:buFont typeface="Arial" panose="020B0604020202020204" pitchFamily="34" charset="0"/>
              <a:buChar char="•"/>
            </a:pPr>
            <a:r>
              <a:rPr lang="en-GB" sz="1200" dirty="0" smtClean="0">
                <a:solidFill>
                  <a:srgbClr val="000000"/>
                </a:solidFill>
                <a:latin typeface="+mj-lt"/>
                <a:ea typeface="+mn-ea"/>
                <a:cs typeface="+mn-cs"/>
              </a:rPr>
              <a:t>Samples are taken using the following approaches:</a:t>
            </a:r>
          </a:p>
          <a:p>
            <a:pPr marL="687387" lvl="2" indent="-285750" defTabSz="914400">
              <a:lnSpc>
                <a:spcPct val="150000"/>
              </a:lnSpc>
              <a:spcBef>
                <a:spcPts val="0"/>
              </a:spcBef>
              <a:buFont typeface="Arial" panose="020B0604020202020204" pitchFamily="34" charset="0"/>
              <a:buChar char="•"/>
            </a:pPr>
            <a:r>
              <a:rPr lang="en-GB" sz="1100" b="1" dirty="0" smtClean="0">
                <a:solidFill>
                  <a:srgbClr val="000000"/>
                </a:solidFill>
                <a:latin typeface="+mj-lt"/>
                <a:ea typeface="+mn-ea"/>
                <a:cs typeface="+mn-cs"/>
              </a:rPr>
              <a:t>Below the Line</a:t>
            </a:r>
            <a:r>
              <a:rPr lang="en-GB" sz="1100" dirty="0" smtClean="0">
                <a:solidFill>
                  <a:srgbClr val="000000"/>
                </a:solidFill>
                <a:latin typeface="+mj-lt"/>
                <a:ea typeface="+mn-ea"/>
                <a:cs typeface="+mn-cs"/>
              </a:rPr>
              <a:t>: Population between the Variable 1 threshold and 10% below </a:t>
            </a:r>
          </a:p>
          <a:p>
            <a:pPr marL="687387" lvl="2" indent="-285750" defTabSz="914400">
              <a:lnSpc>
                <a:spcPct val="150000"/>
              </a:lnSpc>
              <a:spcBef>
                <a:spcPts val="0"/>
              </a:spcBef>
              <a:buFont typeface="Arial" panose="020B0604020202020204" pitchFamily="34" charset="0"/>
              <a:buChar char="•"/>
            </a:pPr>
            <a:r>
              <a:rPr lang="en-GB" sz="1100" b="1" dirty="0" smtClean="0">
                <a:solidFill>
                  <a:srgbClr val="000000"/>
                </a:solidFill>
                <a:latin typeface="+mj-lt"/>
                <a:ea typeface="+mn-ea"/>
                <a:cs typeface="+mn-cs"/>
              </a:rPr>
              <a:t>Above the Line</a:t>
            </a:r>
            <a:r>
              <a:rPr lang="en-GB" sz="1100" dirty="0" smtClean="0">
                <a:solidFill>
                  <a:srgbClr val="000000"/>
                </a:solidFill>
                <a:latin typeface="+mj-lt"/>
                <a:ea typeface="+mn-ea"/>
                <a:cs typeface="+mn-cs"/>
              </a:rPr>
              <a:t>: Population between than Variable 1 Threshold and 10% above</a:t>
            </a:r>
            <a:br>
              <a:rPr lang="en-GB" sz="1100" dirty="0" smtClean="0">
                <a:solidFill>
                  <a:srgbClr val="000000"/>
                </a:solidFill>
                <a:latin typeface="+mj-lt"/>
                <a:ea typeface="+mn-ea"/>
                <a:cs typeface="+mn-cs"/>
              </a:rPr>
            </a:br>
            <a:r>
              <a:rPr lang="en-GB" sz="1050" i="1" dirty="0" smtClean="0">
                <a:solidFill>
                  <a:srgbClr val="000000"/>
                </a:solidFill>
                <a:latin typeface="+mj-lt"/>
                <a:ea typeface="+mn-ea"/>
                <a:cs typeface="+mn-cs"/>
              </a:rPr>
              <a:t>N.B. Variable 1 refers to the variable of interest on which the threshold is applied, i.e. Count of transactions, Transaction Amount, etc.</a:t>
            </a:r>
            <a:r>
              <a:rPr lang="en-GB" sz="1100" dirty="0" smtClean="0">
                <a:solidFill>
                  <a:srgbClr val="000000"/>
                </a:solidFill>
                <a:latin typeface="+mj-lt"/>
                <a:ea typeface="+mn-ea"/>
                <a:cs typeface="+mn-cs"/>
              </a:rPr>
              <a:t/>
            </a:r>
            <a:br>
              <a:rPr lang="en-GB" sz="1100" dirty="0" smtClean="0">
                <a:solidFill>
                  <a:srgbClr val="000000"/>
                </a:solidFill>
                <a:latin typeface="+mj-lt"/>
                <a:ea typeface="+mn-ea"/>
                <a:cs typeface="+mn-cs"/>
              </a:rPr>
            </a:br>
            <a:endParaRPr lang="en-GB" sz="1100" dirty="0">
              <a:solidFill>
                <a:srgbClr val="000000"/>
              </a:solidFill>
              <a:latin typeface="+mj-lt"/>
              <a:ea typeface="+mn-ea"/>
              <a:cs typeface="+mn-cs"/>
            </a:endParaRPr>
          </a:p>
        </p:txBody>
      </p:sp>
      <p:grpSp>
        <p:nvGrpSpPr>
          <p:cNvPr id="69" name="Group 68"/>
          <p:cNvGrpSpPr/>
          <p:nvPr/>
        </p:nvGrpSpPr>
        <p:grpSpPr>
          <a:xfrm>
            <a:off x="5595700" y="1910146"/>
            <a:ext cx="2688600" cy="2121541"/>
            <a:chOff x="855378" y="3837819"/>
            <a:chExt cx="3824410" cy="3017795"/>
          </a:xfrm>
        </p:grpSpPr>
        <p:grpSp>
          <p:nvGrpSpPr>
            <p:cNvPr id="47" name="Group 46"/>
            <p:cNvGrpSpPr/>
            <p:nvPr/>
          </p:nvGrpSpPr>
          <p:grpSpPr>
            <a:xfrm>
              <a:off x="855378" y="3837819"/>
              <a:ext cx="3824410" cy="2409614"/>
              <a:chOff x="1098268" y="3587985"/>
              <a:chExt cx="3478481" cy="2120778"/>
            </a:xfrm>
          </p:grpSpPr>
          <p:pic>
            <p:nvPicPr>
              <p:cNvPr id="48" name="Picture 47"/>
              <p:cNvPicPr>
                <a:picLocks noChangeAspect="1"/>
              </p:cNvPicPr>
              <p:nvPr/>
            </p:nvPicPr>
            <p:blipFill>
              <a:blip r:embed="rId3"/>
              <a:stretch>
                <a:fillRect/>
              </a:stretch>
            </p:blipFill>
            <p:spPr>
              <a:xfrm>
                <a:off x="1208202" y="3587985"/>
                <a:ext cx="3368547" cy="1960530"/>
              </a:xfrm>
              <a:prstGeom prst="rect">
                <a:avLst/>
              </a:prstGeom>
            </p:spPr>
          </p:pic>
          <p:sp>
            <p:nvSpPr>
              <p:cNvPr id="49" name="TextBox 48"/>
              <p:cNvSpPr txBox="1"/>
              <p:nvPr/>
            </p:nvSpPr>
            <p:spPr>
              <a:xfrm rot="16200000">
                <a:off x="910285" y="4154022"/>
                <a:ext cx="497246" cy="121280"/>
              </a:xfrm>
              <a:prstGeom prst="rect">
                <a:avLst/>
              </a:prstGeom>
              <a:noFill/>
            </p:spPr>
            <p:txBody>
              <a:bodyPr wrap="none" lIns="0" tIns="0" rIns="0" bIns="0" rtlCol="0">
                <a:noAutofit/>
              </a:bodyPr>
              <a:lstStyle/>
              <a:p>
                <a:pPr indent="-205740">
                  <a:spcAft>
                    <a:spcPts val="675"/>
                  </a:spcAft>
                </a:pPr>
                <a:r>
                  <a:rPr lang="en-GB" sz="900" dirty="0">
                    <a:latin typeface="+mj-lt"/>
                  </a:rPr>
                  <a:t>Count</a:t>
                </a:r>
              </a:p>
            </p:txBody>
          </p:sp>
          <p:sp>
            <p:nvSpPr>
              <p:cNvPr id="50" name="TextBox 49"/>
              <p:cNvSpPr txBox="1"/>
              <p:nvPr/>
            </p:nvSpPr>
            <p:spPr>
              <a:xfrm>
                <a:off x="3598918" y="5587483"/>
                <a:ext cx="497246" cy="121280"/>
              </a:xfrm>
              <a:prstGeom prst="rect">
                <a:avLst/>
              </a:prstGeom>
              <a:noFill/>
            </p:spPr>
            <p:txBody>
              <a:bodyPr wrap="none" lIns="0" tIns="0" rIns="0" bIns="0" rtlCol="0">
                <a:noAutofit/>
              </a:bodyPr>
              <a:lstStyle/>
              <a:p>
                <a:pPr indent="-205740">
                  <a:spcAft>
                    <a:spcPts val="675"/>
                  </a:spcAft>
                </a:pPr>
                <a:r>
                  <a:rPr lang="en-GB" sz="900" dirty="0" smtClean="0">
                    <a:latin typeface="+mj-lt"/>
                  </a:rPr>
                  <a:t>Variable 1</a:t>
                </a:r>
                <a:endParaRPr lang="en-GB" sz="900" dirty="0">
                  <a:latin typeface="+mj-lt"/>
                </a:endParaRPr>
              </a:p>
            </p:txBody>
          </p:sp>
          <p:cxnSp>
            <p:nvCxnSpPr>
              <p:cNvPr id="51" name="Straight Arrow Connector 50"/>
              <p:cNvCxnSpPr/>
              <p:nvPr/>
            </p:nvCxnSpPr>
            <p:spPr>
              <a:xfrm flipV="1">
                <a:off x="1981797" y="4254663"/>
                <a:ext cx="0" cy="1249180"/>
              </a:xfrm>
              <a:prstGeom prst="straightConnector1">
                <a:avLst/>
              </a:prstGeom>
              <a:ln>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474753" y="5054600"/>
                <a:ext cx="0" cy="449243"/>
              </a:xfrm>
              <a:prstGeom prst="straightConnector1">
                <a:avLst/>
              </a:prstGeom>
              <a:ln w="19050">
                <a:solidFill>
                  <a:srgbClr val="0070C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316534" y="4270248"/>
                <a:ext cx="497246" cy="121280"/>
              </a:xfrm>
              <a:prstGeom prst="rect">
                <a:avLst/>
              </a:prstGeom>
              <a:noFill/>
            </p:spPr>
            <p:txBody>
              <a:bodyPr wrap="none" lIns="0" tIns="0" rIns="0" bIns="0" rtlCol="0">
                <a:noAutofit/>
              </a:bodyPr>
              <a:lstStyle/>
              <a:p>
                <a:pPr indent="-205740">
                  <a:spcAft>
                    <a:spcPts val="675"/>
                  </a:spcAft>
                </a:pPr>
                <a:r>
                  <a:rPr lang="en-GB" sz="900" i="1" dirty="0" smtClean="0">
                    <a:latin typeface="+mj-lt"/>
                  </a:rPr>
                  <a:t>BTL Population</a:t>
                </a:r>
                <a:endParaRPr lang="en-GB" sz="900" i="1" dirty="0">
                  <a:latin typeface="+mj-lt"/>
                </a:endParaRPr>
              </a:p>
            </p:txBody>
          </p:sp>
          <p:sp>
            <p:nvSpPr>
              <p:cNvPr id="54" name="TextBox 53"/>
              <p:cNvSpPr txBox="1"/>
              <p:nvPr/>
            </p:nvSpPr>
            <p:spPr>
              <a:xfrm>
                <a:off x="2779882" y="4993960"/>
                <a:ext cx="497246" cy="121280"/>
              </a:xfrm>
              <a:prstGeom prst="rect">
                <a:avLst/>
              </a:prstGeom>
              <a:noFill/>
            </p:spPr>
            <p:txBody>
              <a:bodyPr wrap="none" lIns="0" tIns="0" rIns="0" bIns="0" rtlCol="0">
                <a:noAutofit/>
              </a:bodyPr>
              <a:lstStyle/>
              <a:p>
                <a:pPr indent="-205740">
                  <a:spcAft>
                    <a:spcPts val="675"/>
                  </a:spcAft>
                </a:pPr>
                <a:r>
                  <a:rPr lang="en-GB" sz="900" i="1" dirty="0" smtClean="0">
                    <a:latin typeface="+mj-lt"/>
                  </a:rPr>
                  <a:t>ATL Population</a:t>
                </a:r>
                <a:endParaRPr lang="en-GB" sz="900" i="1" dirty="0">
                  <a:latin typeface="+mj-lt"/>
                </a:endParaRPr>
              </a:p>
            </p:txBody>
          </p:sp>
          <p:cxnSp>
            <p:nvCxnSpPr>
              <p:cNvPr id="55" name="Straight Arrow Connector 54"/>
              <p:cNvCxnSpPr/>
              <p:nvPr/>
            </p:nvCxnSpPr>
            <p:spPr bwMode="auto">
              <a:xfrm flipH="1">
                <a:off x="2236464" y="4463285"/>
                <a:ext cx="203422" cy="4512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6" name="Straight Arrow Connector 55"/>
              <p:cNvCxnSpPr/>
              <p:nvPr/>
            </p:nvCxnSpPr>
            <p:spPr bwMode="auto">
              <a:xfrm flipH="1">
                <a:off x="2712573" y="5130733"/>
                <a:ext cx="99647" cy="17056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7" name="Oval 56"/>
              <p:cNvSpPr/>
              <p:nvPr/>
            </p:nvSpPr>
            <p:spPr bwMode="auto">
              <a:xfrm>
                <a:off x="2032000" y="5130733"/>
                <a:ext cx="204464" cy="14552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58" name="Oval 57"/>
              <p:cNvSpPr/>
              <p:nvPr/>
            </p:nvSpPr>
            <p:spPr bwMode="auto">
              <a:xfrm>
                <a:off x="2531896" y="5325664"/>
                <a:ext cx="204464" cy="14552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59" name="Oval 58"/>
              <p:cNvSpPr/>
              <p:nvPr/>
            </p:nvSpPr>
            <p:spPr bwMode="auto">
              <a:xfrm>
                <a:off x="3598918" y="3839007"/>
                <a:ext cx="204464" cy="145529"/>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144000" marR="0" indent="-144000" algn="l" defTabSz="914400" rtl="0" eaLnBrk="0" fontAlgn="base" latinLnBrk="0" hangingPunct="0">
                  <a:lnSpc>
                    <a:spcPct val="100000"/>
                  </a:lnSpc>
                  <a:spcBef>
                    <a:spcPct val="0"/>
                  </a:spcBef>
                  <a:spcAft>
                    <a:spcPct val="0"/>
                  </a:spcAft>
                  <a:buClrTx/>
                  <a:buSzPct val="100000"/>
                  <a:tabLst/>
                </a:pPr>
                <a:endParaRPr lang="en-GB" sz="1600" dirty="0" smtClean="0">
                  <a:latin typeface="+mj-lt"/>
                </a:endParaRPr>
              </a:p>
            </p:txBody>
          </p:sp>
          <p:sp>
            <p:nvSpPr>
              <p:cNvPr id="60" name="TextBox 59"/>
              <p:cNvSpPr txBox="1"/>
              <p:nvPr/>
            </p:nvSpPr>
            <p:spPr>
              <a:xfrm>
                <a:off x="3847590" y="3841091"/>
                <a:ext cx="497246" cy="121280"/>
              </a:xfrm>
              <a:prstGeom prst="rect">
                <a:avLst/>
              </a:prstGeom>
              <a:noFill/>
            </p:spPr>
            <p:txBody>
              <a:bodyPr wrap="none" lIns="0" tIns="0" rIns="0" bIns="0" rtlCol="0">
                <a:noAutofit/>
              </a:bodyPr>
              <a:lstStyle/>
              <a:p>
                <a:pPr indent="-205740">
                  <a:spcAft>
                    <a:spcPts val="675"/>
                  </a:spcAft>
                </a:pPr>
                <a:r>
                  <a:rPr lang="en-GB" sz="900" i="1" dirty="0" smtClean="0">
                    <a:latin typeface="+mj-lt"/>
                  </a:rPr>
                  <a:t>Samples</a:t>
                </a:r>
                <a:endParaRPr lang="en-GB" sz="900" i="1" dirty="0">
                  <a:latin typeface="+mj-lt"/>
                </a:endParaRPr>
              </a:p>
            </p:txBody>
          </p:sp>
        </p:grpSp>
        <p:sp>
          <p:nvSpPr>
            <p:cNvPr id="67" name="TextBox 66"/>
            <p:cNvSpPr txBox="1"/>
            <p:nvPr/>
          </p:nvSpPr>
          <p:spPr>
            <a:xfrm>
              <a:off x="1270188" y="6090032"/>
              <a:ext cx="1532075" cy="765582"/>
            </a:xfrm>
            <a:prstGeom prst="rect">
              <a:avLst/>
            </a:prstGeom>
            <a:noFill/>
          </p:spPr>
          <p:txBody>
            <a:bodyPr wrap="none" lIns="0" tIns="0" rIns="0" bIns="0" rtlCol="0">
              <a:noAutofit/>
            </a:bodyPr>
            <a:lstStyle/>
            <a:p>
              <a:pPr indent="-205740">
                <a:spcAft>
                  <a:spcPts val="675"/>
                </a:spcAft>
              </a:pPr>
              <a:r>
                <a:rPr lang="en-GB" sz="900" dirty="0">
                  <a:latin typeface="+mj-lt"/>
                </a:rPr>
                <a:t>10% </a:t>
              </a:r>
              <a:r>
                <a:rPr lang="en-GB" sz="900" dirty="0" smtClean="0">
                  <a:latin typeface="+mj-lt"/>
                </a:rPr>
                <a:t>below</a:t>
              </a:r>
            </a:p>
          </p:txBody>
        </p:sp>
        <p:sp>
          <p:nvSpPr>
            <p:cNvPr id="68" name="TextBox 67"/>
            <p:cNvSpPr txBox="1"/>
            <p:nvPr/>
          </p:nvSpPr>
          <p:spPr>
            <a:xfrm>
              <a:off x="2212670" y="6060359"/>
              <a:ext cx="497246" cy="121280"/>
            </a:xfrm>
            <a:prstGeom prst="rect">
              <a:avLst/>
            </a:prstGeom>
            <a:noFill/>
          </p:spPr>
          <p:txBody>
            <a:bodyPr wrap="none" lIns="0" tIns="0" rIns="0" bIns="0" rtlCol="0">
              <a:noAutofit/>
            </a:bodyPr>
            <a:lstStyle/>
            <a:p>
              <a:pPr indent="-205740">
                <a:spcAft>
                  <a:spcPts val="675"/>
                </a:spcAft>
              </a:pPr>
              <a:r>
                <a:rPr lang="en-GB" sz="900" dirty="0" smtClean="0">
                  <a:latin typeface="+mj-lt"/>
                </a:rPr>
                <a:t>Variable 1</a:t>
              </a:r>
              <a:br>
                <a:rPr lang="en-GB" sz="900" dirty="0" smtClean="0">
                  <a:latin typeface="+mj-lt"/>
                </a:rPr>
              </a:br>
              <a:r>
                <a:rPr lang="en-GB" sz="900" dirty="0" smtClean="0">
                  <a:latin typeface="+mj-lt"/>
                </a:rPr>
                <a:t>Threshold</a:t>
              </a:r>
              <a:endParaRPr lang="en-GB" sz="900" dirty="0">
                <a:latin typeface="+mj-lt"/>
              </a:endParaRPr>
            </a:p>
          </p:txBody>
        </p:sp>
      </p:grpSp>
      <p:grpSp>
        <p:nvGrpSpPr>
          <p:cNvPr id="3" name="Group 2"/>
          <p:cNvGrpSpPr/>
          <p:nvPr/>
        </p:nvGrpSpPr>
        <p:grpSpPr>
          <a:xfrm>
            <a:off x="5615807" y="4383653"/>
            <a:ext cx="2867472" cy="1776446"/>
            <a:chOff x="5908077" y="4721570"/>
            <a:chExt cx="2867472" cy="1776446"/>
          </a:xfrm>
        </p:grpSpPr>
        <p:sp>
          <p:nvSpPr>
            <p:cNvPr id="31" name="Rectangle 30"/>
            <p:cNvSpPr/>
            <p:nvPr/>
          </p:nvSpPr>
          <p:spPr bwMode="ltGray">
            <a:xfrm>
              <a:off x="6794877" y="5480921"/>
              <a:ext cx="588207" cy="632675"/>
            </a:xfrm>
            <a:prstGeom prst="rect">
              <a:avLst/>
            </a:prstGeom>
            <a:solidFill>
              <a:srgbClr val="002060">
                <a:alpha val="2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mj-lt"/>
              </a:endParaRPr>
            </a:p>
          </p:txBody>
        </p:sp>
        <p:grpSp>
          <p:nvGrpSpPr>
            <p:cNvPr id="70" name="Group 69"/>
            <p:cNvGrpSpPr/>
            <p:nvPr/>
          </p:nvGrpSpPr>
          <p:grpSpPr>
            <a:xfrm>
              <a:off x="5908077" y="4721570"/>
              <a:ext cx="2867472" cy="1776446"/>
              <a:chOff x="5787893" y="4946287"/>
              <a:chExt cx="2867472" cy="1776446"/>
            </a:xfrm>
          </p:grpSpPr>
          <p:grpSp>
            <p:nvGrpSpPr>
              <p:cNvPr id="35" name="Group 34"/>
              <p:cNvGrpSpPr/>
              <p:nvPr/>
            </p:nvGrpSpPr>
            <p:grpSpPr>
              <a:xfrm>
                <a:off x="5787893" y="4946287"/>
                <a:ext cx="2724723" cy="1487961"/>
                <a:chOff x="5015306" y="3420299"/>
                <a:chExt cx="3757927" cy="2052190"/>
              </a:xfrm>
            </p:grpSpPr>
            <p:sp>
              <p:nvSpPr>
                <p:cNvPr id="36" name="Rectangle 35"/>
                <p:cNvSpPr/>
                <p:nvPr/>
              </p:nvSpPr>
              <p:spPr bwMode="ltGray">
                <a:xfrm>
                  <a:off x="7032568" y="3657263"/>
                  <a:ext cx="706928" cy="822220"/>
                </a:xfrm>
                <a:prstGeom prst="rect">
                  <a:avLst/>
                </a:prstGeom>
                <a:solidFill>
                  <a:srgbClr val="002060">
                    <a:alpha val="23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mj-lt"/>
                  </a:endParaRPr>
                </a:p>
              </p:txBody>
            </p:sp>
            <p:grpSp>
              <p:nvGrpSpPr>
                <p:cNvPr id="37" name="Group 36"/>
                <p:cNvGrpSpPr/>
                <p:nvPr/>
              </p:nvGrpSpPr>
              <p:grpSpPr>
                <a:xfrm>
                  <a:off x="5261139" y="3640351"/>
                  <a:ext cx="3512094" cy="1722863"/>
                  <a:chOff x="367990" y="2062976"/>
                  <a:chExt cx="4682792" cy="2297151"/>
                </a:xfrm>
              </p:grpSpPr>
              <p:cxnSp>
                <p:nvCxnSpPr>
                  <p:cNvPr id="45" name="Straight Arrow Connector 44"/>
                  <p:cNvCxnSpPr/>
                  <p:nvPr/>
                </p:nvCxnSpPr>
                <p:spPr>
                  <a:xfrm flipV="1">
                    <a:off x="367990" y="2062976"/>
                    <a:ext cx="0" cy="22971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67990" y="4329410"/>
                    <a:ext cx="4682792" cy="158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6228508" y="3634776"/>
                  <a:ext cx="0" cy="1837713"/>
                </a:xfrm>
                <a:prstGeom prst="straightConnector1">
                  <a:avLst/>
                </a:prstGeom>
                <a:ln>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261139" y="4479482"/>
                  <a:ext cx="2467208" cy="0"/>
                </a:xfrm>
                <a:prstGeom prst="straightConnector1">
                  <a:avLst/>
                </a:prstGeom>
                <a:ln w="19050">
                  <a:solidFill>
                    <a:srgbClr val="0070C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rot="16200000">
                  <a:off x="4756041" y="3886638"/>
                  <a:ext cx="685800" cy="167269"/>
                </a:xfrm>
                <a:prstGeom prst="rect">
                  <a:avLst/>
                </a:prstGeom>
                <a:noFill/>
              </p:spPr>
              <p:txBody>
                <a:bodyPr wrap="none" lIns="0" tIns="0" rIns="0" bIns="0" rtlCol="0">
                  <a:noAutofit/>
                </a:bodyPr>
                <a:lstStyle/>
                <a:p>
                  <a:pPr indent="-205740">
                    <a:spcAft>
                      <a:spcPts val="675"/>
                    </a:spcAft>
                  </a:pPr>
                  <a:r>
                    <a:rPr lang="en-GB" sz="900" dirty="0" smtClean="0">
                      <a:latin typeface="+mj-lt"/>
                    </a:rPr>
                    <a:t>Variable 2</a:t>
                  </a:r>
                  <a:endParaRPr lang="en-GB" sz="900" dirty="0">
                    <a:latin typeface="+mj-lt"/>
                  </a:endParaRPr>
                </a:p>
              </p:txBody>
            </p:sp>
            <p:cxnSp>
              <p:nvCxnSpPr>
                <p:cNvPr id="41" name="Straight Arrow Connector 40"/>
                <p:cNvCxnSpPr/>
                <p:nvPr/>
              </p:nvCxnSpPr>
              <p:spPr>
                <a:xfrm>
                  <a:off x="7039759" y="3640351"/>
                  <a:ext cx="0" cy="1722866"/>
                </a:xfrm>
                <a:prstGeom prst="straightConnector1">
                  <a:avLst/>
                </a:prstGeom>
                <a:ln w="19050">
                  <a:solidFill>
                    <a:srgbClr val="0070C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643881" y="3420299"/>
                  <a:ext cx="685800" cy="167269"/>
                </a:xfrm>
                <a:prstGeom prst="rect">
                  <a:avLst/>
                </a:prstGeom>
                <a:noFill/>
              </p:spPr>
              <p:txBody>
                <a:bodyPr wrap="none" lIns="0" tIns="0" rIns="0" bIns="0" rtlCol="0">
                  <a:noAutofit/>
                </a:bodyPr>
                <a:lstStyle/>
                <a:p>
                  <a:pPr indent="-205740">
                    <a:spcAft>
                      <a:spcPts val="675"/>
                    </a:spcAft>
                  </a:pPr>
                  <a:r>
                    <a:rPr lang="en-GB" sz="900" i="1" dirty="0" smtClean="0">
                      <a:latin typeface="+mj-lt"/>
                    </a:rPr>
                    <a:t>Variable 1 Threshold</a:t>
                  </a:r>
                  <a:endParaRPr lang="en-GB" sz="900" i="1" dirty="0">
                    <a:latin typeface="+mj-lt"/>
                  </a:endParaRPr>
                </a:p>
              </p:txBody>
            </p:sp>
            <p:sp>
              <p:nvSpPr>
                <p:cNvPr id="43" name="TextBox 42"/>
                <p:cNvSpPr txBox="1"/>
                <p:nvPr/>
              </p:nvSpPr>
              <p:spPr>
                <a:xfrm>
                  <a:off x="7819519" y="4370462"/>
                  <a:ext cx="685800" cy="167269"/>
                </a:xfrm>
                <a:prstGeom prst="rect">
                  <a:avLst/>
                </a:prstGeom>
                <a:noFill/>
              </p:spPr>
              <p:txBody>
                <a:bodyPr wrap="none" lIns="0" tIns="0" rIns="0" bIns="0" rtlCol="0">
                  <a:noAutofit/>
                </a:bodyPr>
                <a:lstStyle/>
                <a:p>
                  <a:pPr indent="-205740">
                    <a:spcAft>
                      <a:spcPts val="675"/>
                    </a:spcAft>
                  </a:pPr>
                  <a:r>
                    <a:rPr lang="en-GB" sz="900" i="1" dirty="0" smtClean="0">
                      <a:latin typeface="+mj-lt"/>
                    </a:rPr>
                    <a:t>Variable 2 Threshold</a:t>
                  </a:r>
                  <a:endParaRPr lang="en-GB" sz="900" i="1" dirty="0">
                    <a:latin typeface="+mj-lt"/>
                  </a:endParaRPr>
                </a:p>
              </p:txBody>
            </p:sp>
            <p:sp>
              <p:nvSpPr>
                <p:cNvPr id="44" name="TextBox 43"/>
                <p:cNvSpPr txBox="1"/>
                <p:nvPr/>
              </p:nvSpPr>
              <p:spPr>
                <a:xfrm>
                  <a:off x="7135934" y="3806226"/>
                  <a:ext cx="456769" cy="453731"/>
                </a:xfrm>
                <a:prstGeom prst="rect">
                  <a:avLst/>
                </a:prstGeom>
                <a:noFill/>
              </p:spPr>
              <p:txBody>
                <a:bodyPr wrap="none" lIns="0" tIns="0" rIns="0" bIns="0" rtlCol="0">
                  <a:noAutofit/>
                </a:bodyPr>
                <a:lstStyle/>
                <a:p>
                  <a:pPr indent="-205740">
                    <a:spcAft>
                      <a:spcPts val="675"/>
                    </a:spcAft>
                  </a:pPr>
                  <a:r>
                    <a:rPr lang="en-GB" sz="900" i="1" dirty="0" smtClean="0">
                      <a:solidFill>
                        <a:srgbClr val="FF0000"/>
                      </a:solidFill>
                      <a:latin typeface="+mj-lt"/>
                    </a:rPr>
                    <a:t>Above</a:t>
                  </a:r>
                </a:p>
                <a:p>
                  <a:pPr indent="-205740">
                    <a:spcAft>
                      <a:spcPts val="675"/>
                    </a:spcAft>
                  </a:pPr>
                  <a:r>
                    <a:rPr lang="en-GB" sz="900" i="1" dirty="0" smtClean="0">
                      <a:solidFill>
                        <a:srgbClr val="FF0000"/>
                      </a:solidFill>
                      <a:latin typeface="+mj-lt"/>
                    </a:rPr>
                    <a:t>the Line</a:t>
                  </a:r>
                  <a:endParaRPr lang="en-GB" sz="900" i="1" dirty="0">
                    <a:solidFill>
                      <a:srgbClr val="FF0000"/>
                    </a:solidFill>
                    <a:latin typeface="+mj-lt"/>
                  </a:endParaRPr>
                </a:p>
              </p:txBody>
            </p:sp>
          </p:grpSp>
          <p:sp>
            <p:nvSpPr>
              <p:cNvPr id="65" name="TextBox 64"/>
              <p:cNvSpPr txBox="1"/>
              <p:nvPr/>
            </p:nvSpPr>
            <p:spPr>
              <a:xfrm>
                <a:off x="8158119" y="6171734"/>
                <a:ext cx="497246" cy="121280"/>
              </a:xfrm>
              <a:prstGeom prst="rect">
                <a:avLst/>
              </a:prstGeom>
              <a:noFill/>
            </p:spPr>
            <p:txBody>
              <a:bodyPr wrap="none" lIns="0" tIns="0" rIns="0" bIns="0" rtlCol="0">
                <a:noAutofit/>
              </a:bodyPr>
              <a:lstStyle/>
              <a:p>
                <a:pPr indent="-205740">
                  <a:spcAft>
                    <a:spcPts val="675"/>
                  </a:spcAft>
                </a:pPr>
                <a:r>
                  <a:rPr lang="en-GB" sz="900" dirty="0" smtClean="0">
                    <a:latin typeface="+mj-lt"/>
                  </a:rPr>
                  <a:t>Variable 1</a:t>
                </a:r>
                <a:endParaRPr lang="en-GB" sz="900" dirty="0">
                  <a:latin typeface="+mj-lt"/>
                </a:endParaRPr>
              </a:p>
            </p:txBody>
          </p:sp>
          <p:sp>
            <p:nvSpPr>
              <p:cNvPr id="66" name="TextBox 65"/>
              <p:cNvSpPr txBox="1"/>
              <p:nvPr/>
            </p:nvSpPr>
            <p:spPr>
              <a:xfrm>
                <a:off x="6406191" y="6436747"/>
                <a:ext cx="998799" cy="285986"/>
              </a:xfrm>
              <a:prstGeom prst="rect">
                <a:avLst/>
              </a:prstGeom>
              <a:noFill/>
            </p:spPr>
            <p:txBody>
              <a:bodyPr wrap="square" lIns="0" tIns="0" rIns="0" bIns="0" rtlCol="0">
                <a:noAutofit/>
              </a:bodyPr>
              <a:lstStyle/>
              <a:p>
                <a:pPr indent="-205740">
                  <a:spcAft>
                    <a:spcPts val="675"/>
                  </a:spcAft>
                </a:pPr>
                <a:r>
                  <a:rPr lang="en-GB" sz="900" dirty="0" smtClean="0">
                    <a:latin typeface="+mj-lt"/>
                  </a:rPr>
                  <a:t>10% below Variable 1 Threshold </a:t>
                </a:r>
                <a:endParaRPr lang="en-GB" sz="900" dirty="0">
                  <a:latin typeface="+mj-lt"/>
                </a:endParaRPr>
              </a:p>
            </p:txBody>
          </p:sp>
        </p:grpSp>
        <p:sp>
          <p:nvSpPr>
            <p:cNvPr id="71" name="TextBox 70"/>
            <p:cNvSpPr txBox="1"/>
            <p:nvPr/>
          </p:nvSpPr>
          <p:spPr>
            <a:xfrm>
              <a:off x="6882729" y="5593589"/>
              <a:ext cx="331185" cy="328982"/>
            </a:xfrm>
            <a:prstGeom prst="rect">
              <a:avLst/>
            </a:prstGeom>
            <a:noFill/>
          </p:spPr>
          <p:txBody>
            <a:bodyPr wrap="none" lIns="0" tIns="0" rIns="0" bIns="0" rtlCol="0">
              <a:noAutofit/>
            </a:bodyPr>
            <a:lstStyle/>
            <a:p>
              <a:pPr indent="-205740">
                <a:spcAft>
                  <a:spcPts val="675"/>
                </a:spcAft>
              </a:pPr>
              <a:r>
                <a:rPr lang="en-GB" sz="900" i="1" dirty="0" smtClean="0">
                  <a:solidFill>
                    <a:srgbClr val="FF0000"/>
                  </a:solidFill>
                  <a:latin typeface="+mj-lt"/>
                </a:rPr>
                <a:t>Below</a:t>
              </a:r>
            </a:p>
            <a:p>
              <a:pPr indent="-205740">
                <a:spcAft>
                  <a:spcPts val="675"/>
                </a:spcAft>
              </a:pPr>
              <a:r>
                <a:rPr lang="en-GB" sz="900" i="1" dirty="0" smtClean="0">
                  <a:solidFill>
                    <a:srgbClr val="FF0000"/>
                  </a:solidFill>
                  <a:latin typeface="+mj-lt"/>
                </a:rPr>
                <a:t>the Line</a:t>
              </a:r>
              <a:endParaRPr lang="en-GB" sz="900" i="1" dirty="0">
                <a:solidFill>
                  <a:srgbClr val="FF0000"/>
                </a:solidFill>
                <a:latin typeface="+mj-lt"/>
              </a:endParaRPr>
            </a:p>
          </p:txBody>
        </p:sp>
      </p:grpSp>
      <p:sp>
        <p:nvSpPr>
          <p:cNvPr id="4" name="TextBox 3"/>
          <p:cNvSpPr txBox="1"/>
          <p:nvPr/>
        </p:nvSpPr>
        <p:spPr>
          <a:xfrm>
            <a:off x="5696008" y="1600033"/>
            <a:ext cx="975194" cy="211203"/>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900" b="1"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Single</a:t>
            </a:r>
            <a:r>
              <a:rPr kumimoji="0" lang="en-GB" sz="900" b="1" i="0" u="none" strike="noStrike" kern="0" cap="none" spc="0" normalizeH="0" noProof="0" dirty="0" smtClean="0">
                <a:ln>
                  <a:noFill/>
                </a:ln>
                <a:solidFill>
                  <a:schemeClr val="tx1"/>
                </a:solidFill>
                <a:effectLst/>
                <a:uLnTx/>
                <a:uFillTx/>
                <a:latin typeface="+mj-lt"/>
                <a:ea typeface="ＭＳ Ｐゴシック" charset="-128"/>
                <a:cs typeface="ＭＳ Ｐゴシック" charset="-128"/>
              </a:rPr>
              <a:t> Variable</a:t>
            </a:r>
            <a:endParaRPr kumimoji="0" lang="en-GB" sz="900" b="1"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sp>
        <p:nvSpPr>
          <p:cNvPr id="72" name="TextBox 71"/>
          <p:cNvSpPr txBox="1"/>
          <p:nvPr/>
        </p:nvSpPr>
        <p:spPr>
          <a:xfrm>
            <a:off x="5696008" y="4136012"/>
            <a:ext cx="1170761" cy="211203"/>
          </a:xfrm>
          <a:prstGeom prst="rect">
            <a:avLst/>
          </a:prstGeom>
        </p:spPr>
        <p:txBody>
          <a:bodyPr wrap="none" lIns="36000" tIns="36000" rIns="36000" bIns="36000" rtlCol="0">
            <a:spAutoFit/>
          </a:bodyPr>
          <a:lstStyle/>
          <a:p>
            <a:pPr marR="0" algn="l" defTabSz="873125" rtl="0" eaLnBrk="0" fontAlgn="base" latinLnBrk="0" hangingPunct="0">
              <a:lnSpc>
                <a:spcPct val="100000"/>
              </a:lnSpc>
              <a:spcBef>
                <a:spcPts val="0"/>
              </a:spcBef>
              <a:spcAft>
                <a:spcPts val="0"/>
              </a:spcAft>
              <a:buClrTx/>
              <a:buSzPct val="80000"/>
              <a:tabLst/>
            </a:pPr>
            <a:r>
              <a:rPr kumimoji="0" lang="en-GB" sz="900" b="1"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rPr>
              <a:t>Multiple </a:t>
            </a:r>
            <a:r>
              <a:rPr kumimoji="0" lang="en-GB" sz="900" b="1" i="0" u="none" strike="noStrike" kern="0" cap="none" spc="0" normalizeH="0" noProof="0" dirty="0" smtClean="0">
                <a:ln>
                  <a:noFill/>
                </a:ln>
                <a:solidFill>
                  <a:schemeClr val="tx1"/>
                </a:solidFill>
                <a:effectLst/>
                <a:uLnTx/>
                <a:uFillTx/>
                <a:latin typeface="+mj-lt"/>
                <a:ea typeface="ＭＳ Ｐゴシック" charset="-128"/>
                <a:cs typeface="ＭＳ Ｐゴシック" charset="-128"/>
              </a:rPr>
              <a:t>Variables</a:t>
            </a:r>
            <a:endParaRPr kumimoji="0" lang="en-GB" sz="900" b="1" i="0" u="none" strike="noStrike" kern="0" cap="none" spc="0" normalizeH="0" baseline="0" noProof="0" dirty="0" smtClean="0">
              <a:ln>
                <a:noFill/>
              </a:ln>
              <a:solidFill>
                <a:schemeClr val="tx1"/>
              </a:solidFill>
              <a:effectLst/>
              <a:uLnTx/>
              <a:uFillTx/>
              <a:latin typeface="+mj-lt"/>
              <a:ea typeface="ＭＳ Ｐゴシック" charset="-128"/>
              <a:cs typeface="ＭＳ Ｐゴシック" charset="-128"/>
            </a:endParaRPr>
          </a:p>
        </p:txBody>
      </p:sp>
      <p:cxnSp>
        <p:nvCxnSpPr>
          <p:cNvPr id="61" name="Straight Arrow Connector 60"/>
          <p:cNvCxnSpPr/>
          <p:nvPr/>
        </p:nvCxnSpPr>
        <p:spPr>
          <a:xfrm flipV="1">
            <a:off x="7766874" y="4543204"/>
            <a:ext cx="0" cy="1332452"/>
          </a:xfrm>
          <a:prstGeom prst="straightConnector1">
            <a:avLst/>
          </a:prstGeom>
          <a:ln>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7605649" y="5870952"/>
            <a:ext cx="998799" cy="285986"/>
          </a:xfrm>
          <a:prstGeom prst="rect">
            <a:avLst/>
          </a:prstGeom>
          <a:noFill/>
        </p:spPr>
        <p:txBody>
          <a:bodyPr wrap="square" lIns="0" tIns="0" rIns="0" bIns="0" rtlCol="0">
            <a:noAutofit/>
          </a:bodyPr>
          <a:lstStyle/>
          <a:p>
            <a:pPr indent="-205740">
              <a:spcAft>
                <a:spcPts val="675"/>
              </a:spcAft>
            </a:pPr>
            <a:r>
              <a:rPr lang="en-GB" sz="900" dirty="0" smtClean="0">
                <a:latin typeface="+mj-lt"/>
              </a:rPr>
              <a:t>10% above Variable 1 Threshold </a:t>
            </a:r>
            <a:endParaRPr lang="en-GB" sz="900" dirty="0">
              <a:latin typeface="+mj-lt"/>
            </a:endParaRPr>
          </a:p>
        </p:txBody>
      </p:sp>
      <p:sp>
        <p:nvSpPr>
          <p:cNvPr id="7" name="Rectangle 6"/>
          <p:cNvSpPr/>
          <p:nvPr/>
        </p:nvSpPr>
        <p:spPr>
          <a:xfrm>
            <a:off x="5810642" y="3568744"/>
            <a:ext cx="705642" cy="230832"/>
          </a:xfrm>
          <a:prstGeom prst="rect">
            <a:avLst/>
          </a:prstGeom>
        </p:spPr>
        <p:txBody>
          <a:bodyPr wrap="none">
            <a:spAutoFit/>
          </a:bodyPr>
          <a:lstStyle/>
          <a:p>
            <a:pPr indent="-205740">
              <a:spcAft>
                <a:spcPts val="675"/>
              </a:spcAft>
            </a:pPr>
            <a:r>
              <a:rPr lang="en-GB" sz="900" dirty="0">
                <a:latin typeface="+mj-lt"/>
              </a:rPr>
              <a:t>Threshold</a:t>
            </a: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64</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54150234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4910" y="699920"/>
            <a:ext cx="8174182" cy="806824"/>
          </a:xfrm>
        </p:spPr>
        <p:txBody>
          <a:bodyPr/>
          <a:lstStyle/>
          <a:p>
            <a:r>
              <a:rPr lang="en-GB" dirty="0" smtClean="0">
                <a:solidFill>
                  <a:schemeClr val="tx2"/>
                </a:solidFill>
              </a:rPr>
              <a:t>Business </a:t>
            </a:r>
            <a:r>
              <a:rPr lang="en-GB" dirty="0">
                <a:solidFill>
                  <a:schemeClr val="tx2"/>
                </a:solidFill>
              </a:rPr>
              <a:t>Analysis – Above and Below The Line testing</a:t>
            </a:r>
          </a:p>
        </p:txBody>
      </p:sp>
      <p:sp>
        <p:nvSpPr>
          <p:cNvPr id="7" name="Content Placeholder 6"/>
          <p:cNvSpPr>
            <a:spLocks noGrp="1"/>
          </p:cNvSpPr>
          <p:nvPr>
            <p:ph sz="quarter" idx="4294967295"/>
          </p:nvPr>
        </p:nvSpPr>
        <p:spPr>
          <a:xfrm>
            <a:off x="533400" y="1594338"/>
            <a:ext cx="8077200" cy="2235982"/>
          </a:xfrm>
          <a:prstGeom prst="rect">
            <a:avLst/>
          </a:prstGeom>
        </p:spPr>
        <p:txBody>
          <a:bodyPr/>
          <a:lstStyle/>
          <a:p>
            <a:pPr>
              <a:lnSpc>
                <a:spcPct val="150000"/>
              </a:lnSpc>
            </a:pPr>
            <a:r>
              <a:rPr lang="en-GB" sz="1400" u="sng" kern="0" dirty="0" smtClean="0"/>
              <a:t>Testing</a:t>
            </a: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Scenario logic is used to identify statistical unusual cases. Initial thresholds are set so that cases below the line are regarded as statistically ‘normal’; whereas cases above the line are abnormal. </a:t>
            </a: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These cases (“test cases”) are analysed by the business for validation. Interesting cases are identified and processed through the investigation procedures. </a:t>
            </a: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In the ‘above the line’ sample, a desirable result would be a low number of false positives and a high degree of unusual cases that are potentially suspicious.</a:t>
            </a: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In the ‘below the line’ sample, a desirable result would be a low number of unusual cases, and no cases that were deemed suspicious after business analysis.</a:t>
            </a:r>
          </a:p>
          <a:p>
            <a:pPr indent="0" fontAlgn="base">
              <a:lnSpc>
                <a:spcPct val="150000"/>
              </a:lnSpc>
              <a:spcAft>
                <a:spcPct val="0"/>
              </a:spcAft>
              <a:buSzPct val="80000"/>
            </a:pPr>
            <a:r>
              <a:rPr lang="en-GB" sz="1400" u="sng" dirty="0" smtClean="0">
                <a:solidFill>
                  <a:srgbClr val="000000"/>
                </a:solidFill>
                <a:latin typeface="+mj-lt"/>
              </a:rPr>
              <a:t>Response</a:t>
            </a:r>
            <a:endParaRPr lang="en-GB" sz="1400" dirty="0" smtClean="0">
              <a:solidFill>
                <a:srgbClr val="000000"/>
              </a:solidFill>
              <a:latin typeface="+mj-lt"/>
            </a:endParaRP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If a high frequency of false positives are found above the line, and results below are satisfactory, thresholds may be increased in the next iteration of threshold calibration.</a:t>
            </a:r>
          </a:p>
          <a:p>
            <a:pPr marL="285750" indent="-285750" fontAlgn="base">
              <a:lnSpc>
                <a:spcPct val="150000"/>
              </a:lnSpc>
              <a:spcAft>
                <a:spcPct val="0"/>
              </a:spcAft>
              <a:buSzPct val="80000"/>
              <a:buFont typeface="Arial" panose="020B0604020202020204" pitchFamily="34" charset="0"/>
              <a:buChar char="•"/>
            </a:pPr>
            <a:r>
              <a:rPr lang="en-GB" sz="1200" dirty="0" smtClean="0">
                <a:solidFill>
                  <a:srgbClr val="000000"/>
                </a:solidFill>
                <a:latin typeface="+mj-lt"/>
              </a:rPr>
              <a:t>If there are any suspicious cases or a high number of unusual cases below the line, thresholds may be decreased in the next iteration of threshold calibration.</a:t>
            </a:r>
          </a:p>
          <a:p>
            <a:pPr marL="285750" indent="-285750" fontAlgn="base">
              <a:lnSpc>
                <a:spcPct val="150000"/>
              </a:lnSpc>
              <a:spcAft>
                <a:spcPct val="0"/>
              </a:spcAft>
              <a:buSzPct val="80000"/>
              <a:buFont typeface="Arial" panose="020B0604020202020204" pitchFamily="34" charset="0"/>
              <a:buChar char="•"/>
            </a:pPr>
            <a:endParaRPr lang="en-GB" sz="1200" dirty="0" smtClean="0">
              <a:solidFill>
                <a:srgbClr val="000000"/>
              </a:solidFill>
              <a:latin typeface="+mj-lt"/>
            </a:endParaRPr>
          </a:p>
          <a:p>
            <a:pPr marL="285750" indent="-285750" fontAlgn="base">
              <a:lnSpc>
                <a:spcPct val="150000"/>
              </a:lnSpc>
              <a:spcAft>
                <a:spcPct val="0"/>
              </a:spcAft>
              <a:buSzPct val="80000"/>
              <a:buFont typeface="Arial" panose="020B0604020202020204" pitchFamily="34" charset="0"/>
              <a:buChar char="•"/>
            </a:pPr>
            <a:endParaRPr lang="en-GB" sz="1200" dirty="0">
              <a:solidFill>
                <a:srgbClr val="000000"/>
              </a:solidFill>
              <a:latin typeface="+mj-lt"/>
            </a:endParaRP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65</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6830586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Activity (Suspicious…)</a:t>
            </a:r>
            <a:endParaRPr lang="en-GB" dirty="0">
              <a:solidFill>
                <a:schemeClr val="tx2"/>
              </a:solidFill>
            </a:endParaRPr>
          </a:p>
        </p:txBody>
      </p:sp>
      <p:sp>
        <p:nvSpPr>
          <p:cNvPr id="15" name="Content Placeholder 6"/>
          <p:cNvSpPr>
            <a:spLocks noGrp="1"/>
          </p:cNvSpPr>
          <p:nvPr>
            <p:ph sz="quarter" idx="15"/>
          </p:nvPr>
        </p:nvSpPr>
        <p:spPr>
          <a:prstGeom prst="rect">
            <a:avLst/>
          </a:prstGeom>
        </p:spPr>
        <p:txBody>
          <a:bodyPr/>
          <a:lstStyle/>
          <a:p>
            <a:pPr marL="90296" indent="-285750">
              <a:lnSpc>
                <a:spcPct val="150000"/>
              </a:lnSpc>
              <a:buFont typeface="Arial" panose="020B0604020202020204" pitchFamily="34" charset="0"/>
              <a:buChar char="•"/>
            </a:pPr>
            <a:r>
              <a:rPr lang="en-US" sz="1600" kern="0" dirty="0" smtClean="0"/>
              <a:t>Split into two groups</a:t>
            </a:r>
          </a:p>
          <a:p>
            <a:pPr marL="90296" indent="-285750">
              <a:lnSpc>
                <a:spcPct val="150000"/>
              </a:lnSpc>
              <a:buFont typeface="Arial" panose="020B0604020202020204" pitchFamily="34" charset="0"/>
              <a:buChar char="•"/>
            </a:pPr>
            <a:r>
              <a:rPr lang="en-US" sz="1600" kern="0" dirty="0" smtClean="0"/>
              <a:t>Each group will have a handout with a list of transactions</a:t>
            </a:r>
          </a:p>
          <a:p>
            <a:pPr marL="90296" indent="-285750">
              <a:lnSpc>
                <a:spcPct val="150000"/>
              </a:lnSpc>
              <a:buFont typeface="Arial" panose="020B0604020202020204" pitchFamily="34" charset="0"/>
              <a:buChar char="•"/>
            </a:pPr>
            <a:r>
              <a:rPr lang="en-US" sz="1600" kern="0" dirty="0" smtClean="0">
                <a:solidFill>
                  <a:srgbClr val="000000"/>
                </a:solidFill>
                <a:latin typeface="+mj-lt"/>
              </a:rPr>
              <a:t>In the next </a:t>
            </a:r>
            <a:r>
              <a:rPr lang="en-US" sz="1600" b="1" kern="0" dirty="0" smtClean="0">
                <a:solidFill>
                  <a:srgbClr val="000000"/>
                </a:solidFill>
                <a:latin typeface="+mj-lt"/>
              </a:rPr>
              <a:t>10 minutes</a:t>
            </a:r>
            <a:r>
              <a:rPr lang="en-US" sz="1600" kern="0" dirty="0" smtClean="0">
                <a:solidFill>
                  <a:srgbClr val="000000"/>
                </a:solidFill>
                <a:latin typeface="+mj-lt"/>
              </a:rPr>
              <a:t>, use the transactions to:</a:t>
            </a:r>
          </a:p>
          <a:p>
            <a:pPr marL="481202" lvl="2" indent="-285750">
              <a:lnSpc>
                <a:spcPct val="150000"/>
              </a:lnSpc>
              <a:buFont typeface="Arial" panose="020B0604020202020204" pitchFamily="34" charset="0"/>
              <a:buChar char="•"/>
            </a:pPr>
            <a:r>
              <a:rPr lang="en-GB" sz="1600" kern="0" dirty="0" smtClean="0">
                <a:solidFill>
                  <a:srgbClr val="000000"/>
                </a:solidFill>
                <a:latin typeface="+mj-lt"/>
              </a:rPr>
              <a:t>Identify possible segments that could be used (for example, country)</a:t>
            </a:r>
          </a:p>
          <a:p>
            <a:pPr marL="481202" lvl="2" indent="-285750">
              <a:lnSpc>
                <a:spcPct val="150000"/>
              </a:lnSpc>
              <a:buFont typeface="Arial" panose="020B0604020202020204" pitchFamily="34" charset="0"/>
              <a:buChar char="•"/>
            </a:pPr>
            <a:r>
              <a:rPr lang="en-GB" sz="1600" kern="0" dirty="0" smtClean="0">
                <a:solidFill>
                  <a:srgbClr val="000000"/>
                </a:solidFill>
                <a:latin typeface="+mj-lt"/>
              </a:rPr>
              <a:t>Understand how, within each segment, the thresholds vary with risk (for example, high risk countries would need lower value thresholds than low risk countries) </a:t>
            </a:r>
          </a:p>
          <a:p>
            <a:pPr marL="481202" lvl="2" indent="-285750">
              <a:lnSpc>
                <a:spcPct val="150000"/>
              </a:lnSpc>
              <a:buFont typeface="Arial" panose="020B0604020202020204" pitchFamily="34" charset="0"/>
              <a:buChar char="•"/>
            </a:pPr>
            <a:r>
              <a:rPr lang="en-GB" sz="1600" dirty="0" smtClean="0">
                <a:solidFill>
                  <a:srgbClr val="000000"/>
                </a:solidFill>
                <a:latin typeface="+mj-lt"/>
              </a:rPr>
              <a:t>Determine which customers are displaying suspicious behaviour based on the detection scenarios given on the next slide</a:t>
            </a:r>
          </a:p>
          <a:p>
            <a:pPr marL="285750" lvl="1" indent="-285750">
              <a:lnSpc>
                <a:spcPct val="150000"/>
              </a:lnSpc>
              <a:buFont typeface="Arial" panose="020B0604020202020204" pitchFamily="34" charset="0"/>
              <a:buChar char="•"/>
            </a:pPr>
            <a:r>
              <a:rPr lang="en-GB" sz="1600" dirty="0" smtClean="0">
                <a:solidFill>
                  <a:srgbClr val="000000"/>
                </a:solidFill>
                <a:latin typeface="+mj-lt"/>
              </a:rPr>
              <a:t>In the following </a:t>
            </a:r>
            <a:r>
              <a:rPr lang="en-GB" sz="1600" b="1" dirty="0" smtClean="0">
                <a:solidFill>
                  <a:srgbClr val="000000"/>
                </a:solidFill>
                <a:latin typeface="+mj-lt"/>
              </a:rPr>
              <a:t>5 minutes</a:t>
            </a:r>
            <a:r>
              <a:rPr lang="en-GB" sz="1600" dirty="0" smtClean="0">
                <a:solidFill>
                  <a:srgbClr val="000000"/>
                </a:solidFill>
                <a:latin typeface="+mj-lt"/>
              </a:rPr>
              <a:t>, the two teams will present their results</a:t>
            </a:r>
            <a:endParaRPr lang="en-US" sz="1600" kern="0" dirty="0" smtClean="0"/>
          </a:p>
        </p:txBody>
      </p:sp>
      <p:sp>
        <p:nvSpPr>
          <p:cNvPr id="5" name="Slide Number Placeholder 4"/>
          <p:cNvSpPr>
            <a:spLocks noGrp="1"/>
          </p:cNvSpPr>
          <p:nvPr>
            <p:ph type="sldNum" sz="quarter" idx="18"/>
          </p:nvPr>
        </p:nvSpPr>
        <p:spPr>
          <a:prstGeom prst="rect">
            <a:avLst/>
          </a:prstGeom>
        </p:spPr>
        <p:txBody>
          <a:bodyPr/>
          <a:lstStyle/>
          <a:p>
            <a:fld id="{9EBD5762-3BDC-484D-9503-7EA6D5A9A8CE}" type="slidenum">
              <a:rPr lang="en-GB" smtClean="0"/>
              <a:pPr/>
              <a:t>66</a:t>
            </a:fld>
            <a:endParaRPr lang="en-GB" dirty="0"/>
          </a:p>
        </p:txBody>
      </p:sp>
    </p:spTree>
    <p:extLst>
      <p:ext uri="{BB962C8B-B14F-4D97-AF65-F5344CB8AC3E}">
        <p14:creationId xmlns:p14="http://schemas.microsoft.com/office/powerpoint/2010/main" val="2662922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Activity (Suspicious…)</a:t>
            </a:r>
            <a:endParaRPr lang="en-GB" dirty="0">
              <a:solidFill>
                <a:schemeClr val="tx2"/>
              </a:solidFill>
            </a:endParaRPr>
          </a:p>
        </p:txBody>
      </p:sp>
      <p:sp>
        <p:nvSpPr>
          <p:cNvPr id="4" name="Content Placeholder 3"/>
          <p:cNvSpPr>
            <a:spLocks noGrp="1"/>
          </p:cNvSpPr>
          <p:nvPr>
            <p:ph sz="quarter" idx="15"/>
          </p:nvPr>
        </p:nvSpPr>
        <p:spPr/>
        <p:txBody>
          <a:bodyPr/>
          <a:lstStyle/>
          <a:p>
            <a:endParaRPr lang="en-GB"/>
          </a:p>
        </p:txBody>
      </p:sp>
      <p:sp>
        <p:nvSpPr>
          <p:cNvPr id="5" name="Slide Number Placeholder 4"/>
          <p:cNvSpPr>
            <a:spLocks noGrp="1"/>
          </p:cNvSpPr>
          <p:nvPr>
            <p:ph type="sldNum" sz="quarter" idx="18"/>
          </p:nvPr>
        </p:nvSpPr>
        <p:spPr>
          <a:prstGeom prst="rect">
            <a:avLst/>
          </a:prstGeom>
        </p:spPr>
        <p:txBody>
          <a:bodyPr/>
          <a:lstStyle/>
          <a:p>
            <a:fld id="{9EBD5762-3BDC-484D-9503-7EA6D5A9A8CE}" type="slidenum">
              <a:rPr lang="en-GB" smtClean="0"/>
              <a:pPr/>
              <a:t>67</a:t>
            </a:fld>
            <a:endParaRPr lang="en-GB" dirty="0"/>
          </a:p>
        </p:txBody>
      </p:sp>
      <p:graphicFrame>
        <p:nvGraphicFramePr>
          <p:cNvPr id="3" name="Table 2"/>
          <p:cNvGraphicFramePr>
            <a:graphicFrameLocks noGrp="1"/>
          </p:cNvGraphicFramePr>
          <p:nvPr>
            <p:extLst>
              <p:ext uri="{D42A27DB-BD31-4B8C-83A1-F6EECF244321}">
                <p14:modId xmlns:p14="http://schemas.microsoft.com/office/powerpoint/2010/main" val="4127748123"/>
              </p:ext>
            </p:extLst>
          </p:nvPr>
        </p:nvGraphicFramePr>
        <p:xfrm>
          <a:off x="484909" y="1772804"/>
          <a:ext cx="8174182" cy="2931160"/>
        </p:xfrm>
        <a:graphic>
          <a:graphicData uri="http://schemas.openxmlformats.org/drawingml/2006/table">
            <a:tbl>
              <a:tblPr firstRow="1" bandRow="1">
                <a:tableStyleId>{5C22544A-7EE6-4342-B048-85BDC9FD1C3A}</a:tableStyleId>
              </a:tblPr>
              <a:tblGrid>
                <a:gridCol w="3043736"/>
                <a:gridCol w="5130446"/>
              </a:tblGrid>
              <a:tr h="370840">
                <a:tc>
                  <a:txBody>
                    <a:bodyPr/>
                    <a:lstStyle/>
                    <a:p>
                      <a:r>
                        <a:rPr lang="en-GB" sz="1600" dirty="0" smtClean="0">
                          <a:latin typeface="+mj-lt"/>
                        </a:rPr>
                        <a:t>Detection</a:t>
                      </a:r>
                      <a:r>
                        <a:rPr lang="en-GB" sz="1600" baseline="0" dirty="0" smtClean="0">
                          <a:latin typeface="+mj-lt"/>
                        </a:rPr>
                        <a:t> Scenario</a:t>
                      </a:r>
                      <a:endParaRPr lang="en-GB" sz="1600" dirty="0">
                        <a:latin typeface="+mj-lt"/>
                      </a:endParaRPr>
                    </a:p>
                  </a:txBody>
                  <a:tcPr/>
                </a:tc>
                <a:tc>
                  <a:txBody>
                    <a:bodyPr/>
                    <a:lstStyle/>
                    <a:p>
                      <a:r>
                        <a:rPr lang="en-GB" sz="1600" dirty="0" smtClean="0">
                          <a:latin typeface="+mj-lt"/>
                        </a:rPr>
                        <a:t>Description</a:t>
                      </a:r>
                      <a:endParaRPr lang="en-GB" sz="1600" dirty="0">
                        <a:latin typeface="+mj-lt"/>
                      </a:endParaRPr>
                    </a:p>
                  </a:txBody>
                  <a:tcPr/>
                </a:tc>
              </a:tr>
              <a:tr h="370840">
                <a:tc>
                  <a:txBody>
                    <a:bodyPr/>
                    <a:lstStyle/>
                    <a:p>
                      <a:r>
                        <a:rPr lang="en-GB" sz="1200" b="1" dirty="0" smtClean="0">
                          <a:latin typeface="+mj-lt"/>
                        </a:rPr>
                        <a:t>Deviation</a:t>
                      </a:r>
                      <a:r>
                        <a:rPr lang="en-GB" sz="1200" b="1" baseline="0" dirty="0" smtClean="0">
                          <a:latin typeface="+mj-lt"/>
                        </a:rPr>
                        <a:t> from Historical Profile (Amount)</a:t>
                      </a:r>
                      <a:endParaRPr lang="en-GB" sz="1200" b="1" dirty="0">
                        <a:latin typeface="+mj-lt"/>
                      </a:endParaRPr>
                    </a:p>
                  </a:txBody>
                  <a:tcPr/>
                </a:tc>
                <a:tc>
                  <a:txBody>
                    <a:bodyPr/>
                    <a:lstStyle/>
                    <a:p>
                      <a:r>
                        <a:rPr lang="en-GB" sz="1200" dirty="0" smtClean="0">
                          <a:latin typeface="+mj-lt"/>
                        </a:rPr>
                        <a:t>The purpose of this scenario is to detect a change in the value/amount of transactions</a:t>
                      </a:r>
                      <a:r>
                        <a:rPr lang="en-GB" sz="1200" baseline="0" dirty="0" smtClean="0">
                          <a:latin typeface="+mj-lt"/>
                        </a:rPr>
                        <a:t> by a customer </a:t>
                      </a:r>
                      <a:r>
                        <a:rPr lang="en-GB" sz="1200" dirty="0" smtClean="0">
                          <a:latin typeface="+mj-lt"/>
                        </a:rPr>
                        <a:t>compared to their previous average activity.</a:t>
                      </a:r>
                      <a:endParaRPr lang="en-GB" sz="1200" dirty="0">
                        <a:latin typeface="+mj-lt"/>
                      </a:endParaRPr>
                    </a:p>
                  </a:txBody>
                  <a:tcPr/>
                </a:tc>
              </a:tr>
              <a:tr h="370840">
                <a:tc>
                  <a:txBody>
                    <a:bodyPr/>
                    <a:lstStyle/>
                    <a:p>
                      <a:r>
                        <a:rPr lang="en-GB" sz="1200" b="1" dirty="0" smtClean="0">
                          <a:latin typeface="+mj-lt"/>
                        </a:rPr>
                        <a:t>Round</a:t>
                      </a:r>
                      <a:r>
                        <a:rPr lang="en-GB" sz="1200" b="1" baseline="0" dirty="0" smtClean="0">
                          <a:latin typeface="+mj-lt"/>
                        </a:rPr>
                        <a:t> Payment Transactions</a:t>
                      </a:r>
                      <a:endParaRPr lang="en-GB" sz="1200" b="1" dirty="0">
                        <a:latin typeface="+mj-lt"/>
                      </a:endParaRPr>
                    </a:p>
                  </a:txBody>
                  <a:tcPr/>
                </a:tc>
                <a:tc>
                  <a:txBody>
                    <a:bodyPr/>
                    <a:lstStyle/>
                    <a:p>
                      <a:r>
                        <a:rPr lang="en-GB" sz="1200" dirty="0" smtClean="0">
                          <a:latin typeface="+mj-lt"/>
                        </a:rPr>
                        <a:t>The purpose of this scenario is to detect behaviour when  customers displays potential money laundering activity characterised by making multiple round sum transactions.</a:t>
                      </a:r>
                      <a:endParaRPr lang="en-GB" sz="1200" dirty="0">
                        <a:latin typeface="+mj-lt"/>
                      </a:endParaRPr>
                    </a:p>
                  </a:txBody>
                  <a:tcPr/>
                </a:tc>
              </a:tr>
              <a:tr h="370840">
                <a:tc>
                  <a:txBody>
                    <a:bodyPr/>
                    <a:lstStyle/>
                    <a:p>
                      <a:r>
                        <a:rPr lang="en-GB" sz="1200" b="1" dirty="0" smtClean="0">
                          <a:latin typeface="+mj-lt"/>
                        </a:rPr>
                        <a:t>U-Turn Payments</a:t>
                      </a:r>
                      <a:endParaRPr lang="en-GB" sz="1200" b="1" dirty="0">
                        <a:latin typeface="+mj-lt"/>
                      </a:endParaRPr>
                    </a:p>
                  </a:txBody>
                  <a:tcPr/>
                </a:tc>
                <a:tc>
                  <a:txBody>
                    <a:bodyPr/>
                    <a:lstStyle/>
                    <a:p>
                      <a:r>
                        <a:rPr lang="en-GB" sz="1200" dirty="0" smtClean="0">
                          <a:latin typeface="+mj-lt"/>
                        </a:rPr>
                        <a:t>The purpose of this scenario is to highlight payments that are made to and from the same country</a:t>
                      </a:r>
                      <a:r>
                        <a:rPr lang="en-GB" sz="1200" baseline="0" dirty="0" smtClean="0">
                          <a:latin typeface="+mj-lt"/>
                        </a:rPr>
                        <a:t> but with an intermediary in a different country. This </a:t>
                      </a:r>
                      <a:r>
                        <a:rPr lang="en-GB" sz="1200" dirty="0" smtClean="0">
                          <a:latin typeface="+mj-lt"/>
                        </a:rPr>
                        <a:t>may indicate money laundering activities through currency substitution/clearing transactions through a foreign currency.</a:t>
                      </a:r>
                      <a:endParaRPr lang="en-GB" sz="1200" dirty="0">
                        <a:latin typeface="+mj-lt"/>
                      </a:endParaRPr>
                    </a:p>
                  </a:txBody>
                  <a:tcPr/>
                </a:tc>
              </a:tr>
              <a:tr h="370840">
                <a:tc>
                  <a:txBody>
                    <a:bodyPr/>
                    <a:lstStyle/>
                    <a:p>
                      <a:r>
                        <a:rPr lang="en-GB" sz="1200" b="1" dirty="0" smtClean="0">
                          <a:latin typeface="+mj-lt"/>
                        </a:rPr>
                        <a:t>Recurring relationship – one to one</a:t>
                      </a:r>
                      <a:endParaRPr lang="en-GB" sz="1200" b="1" dirty="0">
                        <a:latin typeface="+mj-lt"/>
                      </a:endParaRPr>
                    </a:p>
                  </a:txBody>
                  <a:tcPr/>
                </a:tc>
                <a:tc>
                  <a:txBody>
                    <a:bodyPr/>
                    <a:lstStyle/>
                    <a:p>
                      <a:r>
                        <a:rPr lang="en-GB" sz="1200" kern="1200" dirty="0" smtClean="0">
                          <a:solidFill>
                            <a:schemeClr val="dk1"/>
                          </a:solidFill>
                          <a:effectLst/>
                          <a:latin typeface="+mj-lt"/>
                          <a:ea typeface="+mn-ea"/>
                          <a:cs typeface="+mn-cs"/>
                        </a:rPr>
                        <a:t>The purpose of this scenario is to monitor hidden and potentially exclusive relationships between two entities</a:t>
                      </a:r>
                      <a:r>
                        <a:rPr lang="en-GB" sz="1200" kern="1200" baseline="0" dirty="0" smtClean="0">
                          <a:solidFill>
                            <a:schemeClr val="dk1"/>
                          </a:solidFill>
                          <a:effectLst/>
                          <a:latin typeface="+mj-lt"/>
                          <a:ea typeface="+mn-ea"/>
                          <a:cs typeface="+mn-cs"/>
                        </a:rPr>
                        <a:t> by </a:t>
                      </a:r>
                      <a:r>
                        <a:rPr lang="en-GB" sz="1200" kern="1200" dirty="0" smtClean="0">
                          <a:solidFill>
                            <a:schemeClr val="dk1"/>
                          </a:solidFill>
                          <a:effectLst/>
                          <a:latin typeface="+mj-lt"/>
                          <a:ea typeface="+mn-ea"/>
                          <a:cs typeface="+mn-cs"/>
                        </a:rPr>
                        <a:t>detecting patterns of recurring transfers between an</a:t>
                      </a:r>
                      <a:r>
                        <a:rPr lang="en-GB" sz="1200" kern="1200" baseline="0" dirty="0" smtClean="0">
                          <a:solidFill>
                            <a:schemeClr val="dk1"/>
                          </a:solidFill>
                          <a:effectLst/>
                          <a:latin typeface="+mj-lt"/>
                          <a:ea typeface="+mn-ea"/>
                          <a:cs typeface="+mn-cs"/>
                        </a:rPr>
                        <a:t> </a:t>
                      </a:r>
                      <a:r>
                        <a:rPr lang="en-GB" sz="1200" kern="1200" dirty="0" smtClean="0">
                          <a:solidFill>
                            <a:schemeClr val="dk1"/>
                          </a:solidFill>
                          <a:effectLst/>
                          <a:latin typeface="+mj-lt"/>
                          <a:ea typeface="+mn-ea"/>
                          <a:cs typeface="+mn-cs"/>
                        </a:rPr>
                        <a:t>originator and beneficiary.</a:t>
                      </a:r>
                      <a:endParaRPr lang="en-GB" sz="1200" dirty="0">
                        <a:latin typeface="+mj-lt"/>
                      </a:endParaRPr>
                    </a:p>
                  </a:txBody>
                  <a:tcPr/>
                </a:tc>
              </a:tr>
            </a:tbl>
          </a:graphicData>
        </a:graphic>
      </p:graphicFrame>
    </p:spTree>
    <p:extLst>
      <p:ext uri="{BB962C8B-B14F-4D97-AF65-F5344CB8AC3E}">
        <p14:creationId xmlns:p14="http://schemas.microsoft.com/office/powerpoint/2010/main" val="3006543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solidFill>
                  <a:schemeClr val="tx2"/>
                </a:solidFill>
              </a:rPr>
              <a:t>60 minutes and counting…</a:t>
            </a:r>
            <a:endParaRPr lang="en-GB" dirty="0">
              <a:solidFill>
                <a:schemeClr val="tx2"/>
              </a:solidFill>
            </a:endParaRPr>
          </a:p>
        </p:txBody>
      </p:sp>
      <p:pic>
        <p:nvPicPr>
          <p:cNvPr id="9" name="Content Placeholder 8"/>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578767" y="1182452"/>
            <a:ext cx="5986466" cy="4493096"/>
          </a:xfrm>
        </p:spPr>
      </p:pic>
      <p:sp>
        <p:nvSpPr>
          <p:cNvPr id="2" name="Slide Number Placeholder 1"/>
          <p:cNvSpPr>
            <a:spLocks noGrp="1"/>
          </p:cNvSpPr>
          <p:nvPr>
            <p:ph type="sldNum" sz="quarter" idx="18"/>
          </p:nvPr>
        </p:nvSpPr>
        <p:spPr/>
        <p:txBody>
          <a:bodyPr/>
          <a:lstStyle/>
          <a:p>
            <a:r>
              <a:rPr lang="en-GB" dirty="0" smtClean="0"/>
              <a:t>Page </a:t>
            </a:r>
            <a:fld id="{9A269836-8909-4433-8489-6C868DC86D30}" type="slidenum">
              <a:rPr lang="en-GB" smtClean="0"/>
              <a:pPr/>
              <a:t>68</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7133156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Trade-Based Money Laundering (TBML)</a:t>
            </a:r>
            <a:endParaRPr lang="en-GB" dirty="0"/>
          </a:p>
        </p:txBody>
      </p:sp>
      <p:sp>
        <p:nvSpPr>
          <p:cNvPr id="42" name="Subtitle 41"/>
          <p:cNvSpPr>
            <a:spLocks noGrp="1"/>
          </p:cNvSpPr>
          <p:nvPr>
            <p:ph type="subTitle" idx="1"/>
          </p:nvPr>
        </p:nvSpPr>
        <p:spPr/>
        <p:txBody>
          <a:bodyPr/>
          <a:lstStyle/>
          <a:p>
            <a:r>
              <a:rPr lang="en-GB" sz="2800" u="sng" dirty="0"/>
              <a:t>Speakers: </a:t>
            </a:r>
          </a:p>
          <a:p>
            <a:r>
              <a:rPr lang="en-GB" sz="2800" i="1" dirty="0" smtClean="0"/>
              <a:t>Jim </a:t>
            </a:r>
            <a:r>
              <a:rPr lang="en-GB" sz="2800" i="1" dirty="0" err="1"/>
              <a:t>Prevot</a:t>
            </a:r>
            <a:r>
              <a:rPr lang="en-GB" sz="2800" i="1" dirty="0"/>
              <a:t> </a:t>
            </a:r>
          </a:p>
          <a:p>
            <a:r>
              <a:rPr lang="en-GB" sz="2800" i="1" dirty="0" smtClean="0"/>
              <a:t>Nick Kawecki</a:t>
            </a:r>
            <a:endParaRPr lang="en-GB" sz="2800" i="1" dirty="0"/>
          </a:p>
          <a:p>
            <a:endParaRPr lang="en-GB" i="1"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69</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3512584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Money Laundering </a:t>
            </a:r>
            <a:br>
              <a:rPr lang="en-GB" dirty="0" smtClean="0">
                <a:solidFill>
                  <a:schemeClr val="tx2"/>
                </a:solidFill>
              </a:rPr>
            </a:br>
            <a:r>
              <a:rPr lang="en-GB" b="0" dirty="0" smtClean="0"/>
              <a:t>What is it and how do we combat it?</a:t>
            </a:r>
            <a:endParaRPr lang="en-GB" b="0" dirty="0"/>
          </a:p>
        </p:txBody>
      </p:sp>
      <p:sp>
        <p:nvSpPr>
          <p:cNvPr id="3" name="Content Placeholder 2"/>
          <p:cNvSpPr>
            <a:spLocks noGrp="1"/>
          </p:cNvSpPr>
          <p:nvPr>
            <p:ph sz="quarter" idx="15"/>
          </p:nvPr>
        </p:nvSpPr>
        <p:spPr>
          <a:xfrm>
            <a:off x="533399" y="1699588"/>
            <a:ext cx="4038601" cy="4472612"/>
          </a:xfrm>
        </p:spPr>
        <p:txBody>
          <a:bodyPr lIns="72000" rIns="72000">
            <a:noAutofit/>
          </a:bodyPr>
          <a:lstStyle/>
          <a:p>
            <a:pPr algn="just"/>
            <a:r>
              <a:rPr lang="en-GB" sz="1400" dirty="0" smtClean="0"/>
              <a:t>Money launderers are often sophisticated criminals, who quickly change their modus operandi to cope with stricter anti-money laundering laws/regulations.</a:t>
            </a:r>
          </a:p>
          <a:p>
            <a:pPr algn="just"/>
            <a:r>
              <a:rPr lang="en-GB" sz="1400" dirty="0" smtClean="0"/>
              <a:t>Money laundering is not just about cash; neither is it a problem isolated to the banking industry. Money launderers have greatly diversified their operations across financial services sectors.</a:t>
            </a:r>
          </a:p>
          <a:p>
            <a:pPr algn="just"/>
            <a:r>
              <a:rPr lang="en-GB" sz="1400" b="1" dirty="0" smtClean="0">
                <a:solidFill>
                  <a:schemeClr val="tx2"/>
                </a:solidFill>
              </a:rPr>
              <a:t>Anti-Money Laundering (AML) </a:t>
            </a:r>
            <a:r>
              <a:rPr lang="en-GB" sz="1400" dirty="0" smtClean="0"/>
              <a:t>is the term mainly used in the financial and legal industries to describe the legal controls that require financial institutions and other regulated entities to prevent, detect and report money laundering activities. </a:t>
            </a:r>
          </a:p>
          <a:p>
            <a:pPr algn="just"/>
            <a:r>
              <a:rPr lang="en-GB" sz="1400" dirty="0" smtClean="0"/>
              <a:t>Anti-money laundering guidelines came into prominence globally as a result of the formation of the Financial Action Task Force (FATF) and the promulgation of an international framework of anti-money laundering standards. </a:t>
            </a:r>
            <a:endParaRPr lang="en-GB" sz="1400" dirty="0"/>
          </a:p>
        </p:txBody>
      </p:sp>
      <p:sp>
        <p:nvSpPr>
          <p:cNvPr id="9" name="TextBox 8"/>
          <p:cNvSpPr txBox="1"/>
          <p:nvPr/>
        </p:nvSpPr>
        <p:spPr>
          <a:xfrm>
            <a:off x="5181600" y="1504123"/>
            <a:ext cx="3429000" cy="304800"/>
          </a:xfrm>
          <a:prstGeom prst="rect">
            <a:avLst/>
          </a:prstGeom>
          <a:noFill/>
        </p:spPr>
        <p:txBody>
          <a:bodyPr wrap="square" lIns="0" tIns="0" rIns="0" bIns="0" rtlCol="0">
            <a:noAutofit/>
          </a:bodyPr>
          <a:lstStyle/>
          <a:p>
            <a:pPr indent="-274320" algn="ctr">
              <a:spcAft>
                <a:spcPts val="900"/>
              </a:spcAft>
            </a:pPr>
            <a:r>
              <a:rPr lang="en-GB" sz="1600" b="1" dirty="0" smtClean="0">
                <a:solidFill>
                  <a:schemeClr val="tx2"/>
                </a:solidFill>
                <a:latin typeface="Georgia" pitchFamily="18" charset="0"/>
              </a:rPr>
              <a:t>Money Laundering Cycle</a:t>
            </a:r>
          </a:p>
        </p:txBody>
      </p:sp>
      <p:sp>
        <p:nvSpPr>
          <p:cNvPr id="10" name="TextBox 9"/>
          <p:cNvSpPr txBox="1"/>
          <p:nvPr/>
        </p:nvSpPr>
        <p:spPr>
          <a:xfrm>
            <a:off x="5622236" y="1934820"/>
            <a:ext cx="2320422" cy="884580"/>
          </a:xfrm>
          <a:prstGeom prst="rect">
            <a:avLst/>
          </a:prstGeom>
        </p:spPr>
        <p:style>
          <a:lnRef idx="2">
            <a:schemeClr val="accent1"/>
          </a:lnRef>
          <a:fillRef idx="1">
            <a:schemeClr val="lt1"/>
          </a:fillRef>
          <a:effectRef idx="0">
            <a:schemeClr val="accent1"/>
          </a:effectRef>
          <a:fontRef idx="minor">
            <a:schemeClr val="dk1"/>
          </a:fontRef>
        </p:style>
        <p:txBody>
          <a:bodyPr wrap="square" lIns="72000" tIns="36000" rIns="36000" bIns="36000" rtlCol="0">
            <a:noAutofit/>
          </a:bodyPr>
          <a:lstStyle/>
          <a:p>
            <a:pPr indent="-274320" algn="ctr">
              <a:spcAft>
                <a:spcPts val="900"/>
              </a:spcAft>
            </a:pPr>
            <a:r>
              <a:rPr lang="en-GB" sz="1100" b="1" dirty="0" smtClean="0">
                <a:latin typeface="Georgia" pitchFamily="18" charset="0"/>
              </a:rPr>
              <a:t>1. Illicit Activity </a:t>
            </a:r>
          </a:p>
          <a:p>
            <a:pPr algn="ctr"/>
            <a:r>
              <a:rPr lang="en-GB" sz="1100" dirty="0">
                <a:latin typeface="Georgia" pitchFamily="18" charset="0"/>
              </a:rPr>
              <a:t>Corruption and </a:t>
            </a:r>
            <a:r>
              <a:rPr lang="en-GB" sz="1100" dirty="0" smtClean="0">
                <a:latin typeface="Georgia" pitchFamily="18" charset="0"/>
              </a:rPr>
              <a:t>bribery , fraud, drug and </a:t>
            </a:r>
            <a:r>
              <a:rPr lang="en-GB" sz="1100" dirty="0">
                <a:latin typeface="Georgia" pitchFamily="18" charset="0"/>
              </a:rPr>
              <a:t>human </a:t>
            </a:r>
            <a:r>
              <a:rPr lang="en-GB" sz="1100" dirty="0" smtClean="0">
                <a:latin typeface="Georgia" pitchFamily="18" charset="0"/>
              </a:rPr>
              <a:t>trafficking, terrorism and other </a:t>
            </a:r>
            <a:r>
              <a:rPr lang="en-GB" sz="1100" dirty="0">
                <a:latin typeface="Georgia" pitchFamily="18" charset="0"/>
              </a:rPr>
              <a:t>serious </a:t>
            </a:r>
            <a:r>
              <a:rPr lang="en-GB" sz="1100" dirty="0" smtClean="0">
                <a:latin typeface="Georgia" pitchFamily="18" charset="0"/>
              </a:rPr>
              <a:t>crimes.</a:t>
            </a:r>
            <a:endParaRPr lang="en-GB" sz="1100" dirty="0">
              <a:latin typeface="Georgia" pitchFamily="18" charset="0"/>
            </a:endParaRPr>
          </a:p>
        </p:txBody>
      </p:sp>
      <p:sp>
        <p:nvSpPr>
          <p:cNvPr id="12" name="TextBox 11"/>
          <p:cNvSpPr txBox="1"/>
          <p:nvPr/>
        </p:nvSpPr>
        <p:spPr>
          <a:xfrm>
            <a:off x="6972300" y="3283222"/>
            <a:ext cx="1861200" cy="1216800"/>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noAutofit/>
          </a:bodyPr>
          <a:lstStyle/>
          <a:p>
            <a:pPr indent="-274320" algn="ctr">
              <a:spcAft>
                <a:spcPts val="900"/>
              </a:spcAft>
            </a:pPr>
            <a:r>
              <a:rPr lang="en-GB" sz="1100" b="1" dirty="0" smtClean="0">
                <a:latin typeface="Georgia" pitchFamily="18" charset="0"/>
              </a:rPr>
              <a:t>2. Placement</a:t>
            </a:r>
          </a:p>
          <a:p>
            <a:pPr marL="171450" indent="-171450">
              <a:buFont typeface="Arial" panose="020B0604020202020204" pitchFamily="34" charset="0"/>
              <a:buChar char="•"/>
            </a:pPr>
            <a:r>
              <a:rPr lang="en-GB" sz="1100" dirty="0">
                <a:latin typeface="Georgia" pitchFamily="18" charset="0"/>
              </a:rPr>
              <a:t>Initial introduction of criminal proceeds into the </a:t>
            </a:r>
            <a:r>
              <a:rPr lang="en-GB" sz="1100" dirty="0" smtClean="0">
                <a:latin typeface="Georgia" pitchFamily="18" charset="0"/>
              </a:rPr>
              <a:t>financial system</a:t>
            </a:r>
            <a:endParaRPr lang="en-GB" sz="1100" dirty="0">
              <a:latin typeface="Georgia" pitchFamily="18" charset="0"/>
            </a:endParaRPr>
          </a:p>
          <a:p>
            <a:pPr marL="171450" indent="-171450">
              <a:buFont typeface="Arial" panose="020B0604020202020204" pitchFamily="34" charset="0"/>
              <a:buChar char="•"/>
            </a:pPr>
            <a:r>
              <a:rPr lang="en-GB" sz="1100" dirty="0">
                <a:latin typeface="Georgia" pitchFamily="18" charset="0"/>
              </a:rPr>
              <a:t>Most vulnerable stage of money laundering </a:t>
            </a:r>
          </a:p>
        </p:txBody>
      </p:sp>
      <p:sp>
        <p:nvSpPr>
          <p:cNvPr id="13" name="TextBox 12"/>
          <p:cNvSpPr txBox="1"/>
          <p:nvPr/>
        </p:nvSpPr>
        <p:spPr>
          <a:xfrm>
            <a:off x="4691270" y="3279908"/>
            <a:ext cx="1861930" cy="1215892"/>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noAutofit/>
          </a:bodyPr>
          <a:lstStyle/>
          <a:p>
            <a:pPr indent="-274320" algn="ctr">
              <a:spcAft>
                <a:spcPts val="900"/>
              </a:spcAft>
            </a:pPr>
            <a:r>
              <a:rPr lang="en-GB" sz="1100" b="1" dirty="0">
                <a:latin typeface="Georgia" pitchFamily="18" charset="0"/>
              </a:rPr>
              <a:t>4</a:t>
            </a:r>
            <a:r>
              <a:rPr lang="en-GB" sz="1100" b="1" dirty="0" smtClean="0">
                <a:latin typeface="Georgia" pitchFamily="18" charset="0"/>
              </a:rPr>
              <a:t>. Integration</a:t>
            </a:r>
          </a:p>
          <a:p>
            <a:pPr marL="171450" indent="-171450">
              <a:buFont typeface="Arial" panose="020B0604020202020204" pitchFamily="34" charset="0"/>
              <a:buChar char="•"/>
            </a:pPr>
            <a:r>
              <a:rPr lang="en-GB" sz="1100" dirty="0" smtClean="0">
                <a:latin typeface="Georgia" pitchFamily="18" charset="0"/>
              </a:rPr>
              <a:t>Laundered </a:t>
            </a:r>
            <a:r>
              <a:rPr lang="en-GB" sz="1100" dirty="0">
                <a:latin typeface="Georgia" pitchFamily="18" charset="0"/>
              </a:rPr>
              <a:t>proceeds are distributed back to the criminal.</a:t>
            </a:r>
          </a:p>
          <a:p>
            <a:pPr marL="171450" indent="-171450">
              <a:buFont typeface="Arial" panose="020B0604020202020204" pitchFamily="34" charset="0"/>
              <a:buChar char="•"/>
            </a:pPr>
            <a:r>
              <a:rPr lang="en-GB" sz="1100" dirty="0">
                <a:latin typeface="Georgia" pitchFamily="18" charset="0"/>
              </a:rPr>
              <a:t>Creates appearance of legitimate wealth.</a:t>
            </a:r>
          </a:p>
        </p:txBody>
      </p:sp>
      <p:sp>
        <p:nvSpPr>
          <p:cNvPr id="14" name="TextBox 13"/>
          <p:cNvSpPr txBox="1"/>
          <p:nvPr/>
        </p:nvSpPr>
        <p:spPr>
          <a:xfrm>
            <a:off x="5498562" y="4936435"/>
            <a:ext cx="2444096" cy="1179436"/>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36000" rIns="36000" bIns="36000" rtlCol="0">
            <a:noAutofit/>
          </a:bodyPr>
          <a:lstStyle/>
          <a:p>
            <a:pPr indent="-274320" algn="ctr">
              <a:spcAft>
                <a:spcPts val="900"/>
              </a:spcAft>
            </a:pPr>
            <a:r>
              <a:rPr lang="en-GB" sz="1100" b="1" dirty="0" smtClean="0">
                <a:latin typeface="Georgia" pitchFamily="18" charset="0"/>
              </a:rPr>
              <a:t>3. Layering</a:t>
            </a:r>
          </a:p>
          <a:p>
            <a:pPr marL="171450" indent="-171450">
              <a:buFont typeface="Arial" panose="020B0604020202020204" pitchFamily="34" charset="0"/>
              <a:buChar char="•"/>
            </a:pPr>
            <a:r>
              <a:rPr lang="en-GB" sz="1100" dirty="0" smtClean="0">
                <a:latin typeface="Georgia" pitchFamily="18" charset="0"/>
              </a:rPr>
              <a:t>Involves </a:t>
            </a:r>
            <a:r>
              <a:rPr lang="en-GB" sz="1100" dirty="0">
                <a:latin typeface="Georgia" pitchFamily="18" charset="0"/>
              </a:rPr>
              <a:t>distancing the money from its criminal </a:t>
            </a:r>
            <a:r>
              <a:rPr lang="en-GB" sz="1100" dirty="0" smtClean="0">
                <a:latin typeface="Georgia" pitchFamily="18" charset="0"/>
              </a:rPr>
              <a:t>source.</a:t>
            </a:r>
            <a:endParaRPr lang="en-GB" sz="1100" dirty="0">
              <a:latin typeface="Georgia" pitchFamily="18" charset="0"/>
            </a:endParaRPr>
          </a:p>
          <a:p>
            <a:pPr marL="171450" indent="-171450">
              <a:buFont typeface="Arial" panose="020B0604020202020204" pitchFamily="34" charset="0"/>
              <a:buChar char="•"/>
            </a:pPr>
            <a:r>
              <a:rPr lang="en-GB" sz="1100" dirty="0" smtClean="0">
                <a:latin typeface="Georgia" pitchFamily="18" charset="0"/>
              </a:rPr>
              <a:t>Movements of money </a:t>
            </a:r>
            <a:r>
              <a:rPr lang="en-GB" sz="1100" dirty="0">
                <a:latin typeface="Georgia" pitchFamily="18" charset="0"/>
              </a:rPr>
              <a:t>into different </a:t>
            </a:r>
            <a:r>
              <a:rPr lang="en-GB" sz="1100" dirty="0" smtClean="0">
                <a:latin typeface="Georgia" pitchFamily="18" charset="0"/>
              </a:rPr>
              <a:t>accounts/ countries</a:t>
            </a:r>
            <a:endParaRPr lang="en-GB" sz="1100" dirty="0">
              <a:latin typeface="Georgia" pitchFamily="18" charset="0"/>
            </a:endParaRPr>
          </a:p>
          <a:p>
            <a:pPr marL="171450" indent="-171450">
              <a:buFont typeface="Arial" panose="020B0604020202020204" pitchFamily="34" charset="0"/>
              <a:buChar char="•"/>
            </a:pPr>
            <a:r>
              <a:rPr lang="en-GB" sz="1100" dirty="0">
                <a:latin typeface="Georgia" pitchFamily="18" charset="0"/>
              </a:rPr>
              <a:t>Increasingly difficult to detect</a:t>
            </a:r>
          </a:p>
        </p:txBody>
      </p:sp>
      <p:sp>
        <p:nvSpPr>
          <p:cNvPr id="11" name="Bent Arrow 10"/>
          <p:cNvSpPr/>
          <p:nvPr/>
        </p:nvSpPr>
        <p:spPr bwMode="ltGray">
          <a:xfrm rot="5400000">
            <a:off x="7853025" y="2299435"/>
            <a:ext cx="1070108" cy="890842"/>
          </a:xfrm>
          <a:prstGeom prst="ben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7" name="Bent Arrow 16"/>
          <p:cNvSpPr/>
          <p:nvPr/>
        </p:nvSpPr>
        <p:spPr bwMode="ltGray">
          <a:xfrm rot="10800000">
            <a:off x="7942656" y="4500021"/>
            <a:ext cx="821270" cy="1214977"/>
          </a:xfrm>
          <a:prstGeom prst="bentArrow">
            <a:avLst>
              <a:gd name="adj1" fmla="val 25000"/>
              <a:gd name="adj2" fmla="val 25000"/>
              <a:gd name="adj3" fmla="val 25000"/>
              <a:gd name="adj4" fmla="val 45364"/>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8" name="Bent Arrow 17"/>
          <p:cNvSpPr/>
          <p:nvPr/>
        </p:nvSpPr>
        <p:spPr bwMode="ltGray">
          <a:xfrm rot="16200000">
            <a:off x="4510651" y="4676419"/>
            <a:ext cx="1168530" cy="807292"/>
          </a:xfrm>
          <a:prstGeom prst="ben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9" name="Bent Arrow 18"/>
          <p:cNvSpPr/>
          <p:nvPr/>
        </p:nvSpPr>
        <p:spPr bwMode="ltGray">
          <a:xfrm>
            <a:off x="4750360" y="2209802"/>
            <a:ext cx="871876" cy="1070106"/>
          </a:xfrm>
          <a:prstGeom prst="bentArrow">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7</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9478805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7502924" y="2709022"/>
            <a:ext cx="723900" cy="857250"/>
          </a:xfrm>
          <a:prstGeom prst="rect">
            <a:avLst/>
          </a:prstGeom>
        </p:spPr>
      </p:pic>
      <p:pic>
        <p:nvPicPr>
          <p:cNvPr id="29" name="Picture 28"/>
          <p:cNvPicPr>
            <a:picLocks noChangeAspect="1"/>
          </p:cNvPicPr>
          <p:nvPr/>
        </p:nvPicPr>
        <p:blipFill rotWithShape="1">
          <a:blip r:embed="rId4"/>
          <a:srcRect t="4374" r="4907"/>
          <a:stretch/>
        </p:blipFill>
        <p:spPr>
          <a:xfrm>
            <a:off x="760246" y="2709022"/>
            <a:ext cx="751781" cy="883511"/>
          </a:xfrm>
          <a:prstGeom prst="rect">
            <a:avLst/>
          </a:prstGeom>
        </p:spPr>
      </p:pic>
      <p:sp>
        <p:nvSpPr>
          <p:cNvPr id="5" name="Rectangle 4"/>
          <p:cNvSpPr/>
          <p:nvPr/>
        </p:nvSpPr>
        <p:spPr bwMode="auto">
          <a:xfrm>
            <a:off x="533400" y="1113458"/>
            <a:ext cx="8077200"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Definition</a:t>
            </a:r>
            <a:endParaRPr lang="en-GB" sz="1000" b="1" dirty="0">
              <a:solidFill>
                <a:srgbClr val="FFFFFF"/>
              </a:solidFill>
              <a:latin typeface="Georgia" panose="02040502050405020303" pitchFamily="18" charset="0"/>
            </a:endParaRPr>
          </a:p>
        </p:txBody>
      </p:sp>
      <p:sp>
        <p:nvSpPr>
          <p:cNvPr id="6" name="Rectangle 5"/>
          <p:cNvSpPr/>
          <p:nvPr/>
        </p:nvSpPr>
        <p:spPr>
          <a:xfrm>
            <a:off x="533400" y="1437690"/>
            <a:ext cx="8077200" cy="4799622"/>
          </a:xfrm>
          <a:prstGeom prst="rect">
            <a:avLst/>
          </a:prstGeom>
          <a:ln>
            <a:solidFill>
              <a:schemeClr val="accent1"/>
            </a:solidFill>
          </a:ln>
        </p:spPr>
        <p:txBody>
          <a:bodyPr wrap="square" lIns="72000" tIns="36000" rIns="72000" bIns="36000">
            <a:noAutofit/>
          </a:bodyPr>
          <a:lstStyle/>
          <a:p>
            <a:pPr marL="171450" lvl="0" indent="-171450" defTabSz="911441">
              <a:buFont typeface="Arial" panose="020B0604020202020204" pitchFamily="34" charset="0"/>
              <a:buChar char="•"/>
              <a:defRPr/>
            </a:pPr>
            <a:r>
              <a:rPr lang="en-GB" sz="1200" dirty="0">
                <a:latin typeface="+mj-lt"/>
              </a:rPr>
              <a:t>Trade or export finance concerns international and national trade transactions – when a buyer purchases goods or services from a seller, the financial activities involved come under the umbrella term ‘trade finance</a:t>
            </a:r>
            <a:r>
              <a:rPr lang="en-GB" sz="1200" dirty="0" smtClean="0">
                <a:latin typeface="+mj-lt"/>
              </a:rPr>
              <a:t>’.</a:t>
            </a: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628650" lvl="1"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smtClean="0">
              <a:latin typeface="+mj-lt"/>
            </a:endParaRPr>
          </a:p>
          <a:p>
            <a:pPr lvl="0" defTabSz="911441">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lvl="0" defTabSz="911441">
              <a:defRPr/>
            </a:pPr>
            <a:endParaRPr lang="en-GB" sz="1200" dirty="0" smtClean="0">
              <a:latin typeface="+mj-lt"/>
            </a:endParaRPr>
          </a:p>
        </p:txBody>
      </p:sp>
      <p:grpSp>
        <p:nvGrpSpPr>
          <p:cNvPr id="13" name="Group 12"/>
          <p:cNvGrpSpPr/>
          <p:nvPr/>
        </p:nvGrpSpPr>
        <p:grpSpPr>
          <a:xfrm>
            <a:off x="6896131" y="3090022"/>
            <a:ext cx="1016694" cy="960806"/>
            <a:chOff x="889100" y="1837063"/>
            <a:chExt cx="2052800" cy="2052000"/>
          </a:xfrm>
        </p:grpSpPr>
        <p:sp>
          <p:nvSpPr>
            <p:cNvPr id="14" name="Freeform 4"/>
            <p:cNvSpPr>
              <a:spLocks noEditPoints="1"/>
            </p:cNvSpPr>
            <p:nvPr/>
          </p:nvSpPr>
          <p:spPr bwMode="auto">
            <a:xfrm>
              <a:off x="889100" y="1842981"/>
              <a:ext cx="2046882" cy="1846992"/>
            </a:xfrm>
            <a:custGeom>
              <a:avLst/>
              <a:gdLst>
                <a:gd name="T0" fmla="*/ 2147483647 w 1698"/>
                <a:gd name="T1" fmla="*/ 2147483647 h 1528"/>
                <a:gd name="T2" fmla="*/ 2147483647 w 1698"/>
                <a:gd name="T3" fmla="*/ 2147483647 h 1528"/>
                <a:gd name="T4" fmla="*/ 2147483647 w 1698"/>
                <a:gd name="T5" fmla="*/ 2147483647 h 1528"/>
                <a:gd name="T6" fmla="*/ 2147483647 w 1698"/>
                <a:gd name="T7" fmla="*/ 2147483647 h 1528"/>
                <a:gd name="T8" fmla="*/ 2147483647 w 1698"/>
                <a:gd name="T9" fmla="*/ 2147483647 h 1528"/>
                <a:gd name="T10" fmla="*/ 2147483647 w 1698"/>
                <a:gd name="T11" fmla="*/ 2147483647 h 1528"/>
                <a:gd name="T12" fmla="*/ 2147483647 w 1698"/>
                <a:gd name="T13" fmla="*/ 2147483647 h 1528"/>
                <a:gd name="T14" fmla="*/ 2147483647 w 1698"/>
                <a:gd name="T15" fmla="*/ 2147483647 h 1528"/>
                <a:gd name="T16" fmla="*/ 2147483647 w 1698"/>
                <a:gd name="T17" fmla="*/ 2147483647 h 1528"/>
                <a:gd name="T18" fmla="*/ 2147483647 w 1698"/>
                <a:gd name="T19" fmla="*/ 2147483647 h 1528"/>
                <a:gd name="T20" fmla="*/ 2147483647 w 1698"/>
                <a:gd name="T21" fmla="*/ 2147483647 h 1528"/>
                <a:gd name="T22" fmla="*/ 2147483647 w 1698"/>
                <a:gd name="T23" fmla="*/ 2147483647 h 1528"/>
                <a:gd name="T24" fmla="*/ 2147483647 w 1698"/>
                <a:gd name="T25" fmla="*/ 2147483647 h 1528"/>
                <a:gd name="T26" fmla="*/ 2147483647 w 1698"/>
                <a:gd name="T27" fmla="*/ 2147483647 h 1528"/>
                <a:gd name="T28" fmla="*/ 2147483647 w 1698"/>
                <a:gd name="T29" fmla="*/ 2147483647 h 1528"/>
                <a:gd name="T30" fmla="*/ 2147483647 w 1698"/>
                <a:gd name="T31" fmla="*/ 2147483647 h 1528"/>
                <a:gd name="T32" fmla="*/ 2147483647 w 1698"/>
                <a:gd name="T33" fmla="*/ 2147483647 h 1528"/>
                <a:gd name="T34" fmla="*/ 2147483647 w 1698"/>
                <a:gd name="T35" fmla="*/ 2147483647 h 1528"/>
                <a:gd name="T36" fmla="*/ 2147483647 w 1698"/>
                <a:gd name="T37" fmla="*/ 2147483647 h 1528"/>
                <a:gd name="T38" fmla="*/ 2147483647 w 1698"/>
                <a:gd name="T39" fmla="*/ 2147483647 h 1528"/>
                <a:gd name="T40" fmla="*/ 2147483647 w 1698"/>
                <a:gd name="T41" fmla="*/ 2147483647 h 1528"/>
                <a:gd name="T42" fmla="*/ 2147483647 w 1698"/>
                <a:gd name="T43" fmla="*/ 2147483647 h 1528"/>
                <a:gd name="T44" fmla="*/ 2147483647 w 1698"/>
                <a:gd name="T45" fmla="*/ 2147483647 h 1528"/>
                <a:gd name="T46" fmla="*/ 2147483647 w 1698"/>
                <a:gd name="T47" fmla="*/ 2147483647 h 1528"/>
                <a:gd name="T48" fmla="*/ 2147483647 w 1698"/>
                <a:gd name="T49" fmla="*/ 2147483647 h 1528"/>
                <a:gd name="T50" fmla="*/ 2147483647 w 1698"/>
                <a:gd name="T51" fmla="*/ 2147483647 h 1528"/>
                <a:gd name="T52" fmla="*/ 2147483647 w 1698"/>
                <a:gd name="T53" fmla="*/ 2147483647 h 1528"/>
                <a:gd name="T54" fmla="*/ 2147483647 w 1698"/>
                <a:gd name="T55" fmla="*/ 2147483647 h 1528"/>
                <a:gd name="T56" fmla="*/ 2147483647 w 1698"/>
                <a:gd name="T57" fmla="*/ 2147483647 h 1528"/>
                <a:gd name="T58" fmla="*/ 2147483647 w 1698"/>
                <a:gd name="T59" fmla="*/ 2147483647 h 1528"/>
                <a:gd name="T60" fmla="*/ 2147483647 w 1698"/>
                <a:gd name="T61" fmla="*/ 2147483647 h 1528"/>
                <a:gd name="T62" fmla="*/ 2147483647 w 1698"/>
                <a:gd name="T63" fmla="*/ 2147483647 h 1528"/>
                <a:gd name="T64" fmla="*/ 2147483647 w 1698"/>
                <a:gd name="T65" fmla="*/ 2147483647 h 1528"/>
                <a:gd name="T66" fmla="*/ 2147483647 w 1698"/>
                <a:gd name="T67" fmla="*/ 2147483647 h 1528"/>
                <a:gd name="T68" fmla="*/ 2147483647 w 1698"/>
                <a:gd name="T69" fmla="*/ 2147483647 h 1528"/>
                <a:gd name="T70" fmla="*/ 2147483647 w 1698"/>
                <a:gd name="T71" fmla="*/ 2147483647 h 1528"/>
                <a:gd name="T72" fmla="*/ 2147483647 w 1698"/>
                <a:gd name="T73" fmla="*/ 2147483647 h 1528"/>
                <a:gd name="T74" fmla="*/ 2147483647 w 1698"/>
                <a:gd name="T75" fmla="*/ 2147483647 h 1528"/>
                <a:gd name="T76" fmla="*/ 2147483647 w 1698"/>
                <a:gd name="T77" fmla="*/ 2147483647 h 1528"/>
                <a:gd name="T78" fmla="*/ 2147483647 w 1698"/>
                <a:gd name="T79" fmla="*/ 2147483647 h 1528"/>
                <a:gd name="T80" fmla="*/ 2147483647 w 1698"/>
                <a:gd name="T81" fmla="*/ 2147483647 h 1528"/>
                <a:gd name="T82" fmla="*/ 2147483647 w 1698"/>
                <a:gd name="T83" fmla="*/ 2147483647 h 1528"/>
                <a:gd name="T84" fmla="*/ 2147483647 w 1698"/>
                <a:gd name="T85" fmla="*/ 2147483647 h 1528"/>
                <a:gd name="T86" fmla="*/ 2147483647 w 1698"/>
                <a:gd name="T87" fmla="*/ 2147483647 h 1528"/>
                <a:gd name="T88" fmla="*/ 2147483647 w 1698"/>
                <a:gd name="T89" fmla="*/ 2147483647 h 1528"/>
                <a:gd name="T90" fmla="*/ 2147483647 w 1698"/>
                <a:gd name="T91" fmla="*/ 2147483647 h 1528"/>
                <a:gd name="T92" fmla="*/ 2147483647 w 1698"/>
                <a:gd name="T93" fmla="*/ 2147483647 h 1528"/>
                <a:gd name="T94" fmla="*/ 2147483647 w 1698"/>
                <a:gd name="T95" fmla="*/ 2147483647 h 1528"/>
                <a:gd name="T96" fmla="*/ 2147483647 w 1698"/>
                <a:gd name="T97" fmla="*/ 2147483647 h 1528"/>
                <a:gd name="T98" fmla="*/ 2147483647 w 1698"/>
                <a:gd name="T99" fmla="*/ 2147483647 h 1528"/>
                <a:gd name="T100" fmla="*/ 2147483647 w 1698"/>
                <a:gd name="T101" fmla="*/ 2147483647 h 1528"/>
                <a:gd name="T102" fmla="*/ 2147483647 w 1698"/>
                <a:gd name="T103" fmla="*/ 2147483647 h 1528"/>
                <a:gd name="T104" fmla="*/ 2147483647 w 1698"/>
                <a:gd name="T105" fmla="*/ 2147483647 h 1528"/>
                <a:gd name="T106" fmla="*/ 2147483647 w 1698"/>
                <a:gd name="T107" fmla="*/ 2147483647 h 1528"/>
                <a:gd name="T108" fmla="*/ 2147483647 w 1698"/>
                <a:gd name="T109" fmla="*/ 2147483647 h 1528"/>
                <a:gd name="T110" fmla="*/ 2147483647 w 1698"/>
                <a:gd name="T111" fmla="*/ 2147483647 h 1528"/>
                <a:gd name="T112" fmla="*/ 2147483647 w 1698"/>
                <a:gd name="T113" fmla="*/ 2147483647 h 1528"/>
                <a:gd name="T114" fmla="*/ 2147483647 w 1698"/>
                <a:gd name="T115" fmla="*/ 2147483647 h 1528"/>
                <a:gd name="T116" fmla="*/ 2147483647 w 1698"/>
                <a:gd name="T117" fmla="*/ 2147483647 h 1528"/>
                <a:gd name="T118" fmla="*/ 2147483647 w 1698"/>
                <a:gd name="T119" fmla="*/ 2147483647 h 1528"/>
                <a:gd name="T120" fmla="*/ 2147483647 w 1698"/>
                <a:gd name="T121" fmla="*/ 2147483647 h 1528"/>
                <a:gd name="T122" fmla="*/ 2147483647 w 1698"/>
                <a:gd name="T123" fmla="*/ 2147483647 h 15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98"/>
                <a:gd name="T187" fmla="*/ 0 h 1528"/>
                <a:gd name="T188" fmla="*/ 1698 w 1698"/>
                <a:gd name="T189" fmla="*/ 1528 h 152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98" h="1528">
                  <a:moveTo>
                    <a:pt x="982" y="27"/>
                  </a:moveTo>
                  <a:cubicBezTo>
                    <a:pt x="993" y="28"/>
                    <a:pt x="1002" y="36"/>
                    <a:pt x="1014" y="33"/>
                  </a:cubicBezTo>
                  <a:cubicBezTo>
                    <a:pt x="1005" y="31"/>
                    <a:pt x="997" y="30"/>
                    <a:pt x="994" y="23"/>
                  </a:cubicBezTo>
                  <a:cubicBezTo>
                    <a:pt x="995" y="18"/>
                    <a:pt x="1002" y="18"/>
                    <a:pt x="1009" y="18"/>
                  </a:cubicBezTo>
                  <a:cubicBezTo>
                    <a:pt x="1001" y="12"/>
                    <a:pt x="986" y="15"/>
                    <a:pt x="978" y="18"/>
                  </a:cubicBezTo>
                  <a:cubicBezTo>
                    <a:pt x="984" y="18"/>
                    <a:pt x="980" y="25"/>
                    <a:pt x="982" y="27"/>
                  </a:cubicBezTo>
                  <a:close/>
                  <a:moveTo>
                    <a:pt x="1037" y="39"/>
                  </a:moveTo>
                  <a:cubicBezTo>
                    <a:pt x="1033" y="39"/>
                    <a:pt x="1029" y="34"/>
                    <a:pt x="1025" y="37"/>
                  </a:cubicBezTo>
                  <a:cubicBezTo>
                    <a:pt x="1029" y="37"/>
                    <a:pt x="1034" y="41"/>
                    <a:pt x="1037" y="39"/>
                  </a:cubicBezTo>
                  <a:close/>
                  <a:moveTo>
                    <a:pt x="651" y="52"/>
                  </a:moveTo>
                  <a:cubicBezTo>
                    <a:pt x="648" y="49"/>
                    <a:pt x="646" y="52"/>
                    <a:pt x="640" y="53"/>
                  </a:cubicBezTo>
                  <a:cubicBezTo>
                    <a:pt x="632" y="55"/>
                    <a:pt x="623" y="54"/>
                    <a:pt x="617" y="57"/>
                  </a:cubicBezTo>
                  <a:cubicBezTo>
                    <a:pt x="618" y="56"/>
                    <a:pt x="622" y="56"/>
                    <a:pt x="619" y="53"/>
                  </a:cubicBezTo>
                  <a:cubicBezTo>
                    <a:pt x="612" y="54"/>
                    <a:pt x="607" y="56"/>
                    <a:pt x="602" y="59"/>
                  </a:cubicBezTo>
                  <a:cubicBezTo>
                    <a:pt x="605" y="60"/>
                    <a:pt x="608" y="56"/>
                    <a:pt x="610" y="59"/>
                  </a:cubicBezTo>
                  <a:cubicBezTo>
                    <a:pt x="607" y="62"/>
                    <a:pt x="599" y="60"/>
                    <a:pt x="596" y="63"/>
                  </a:cubicBezTo>
                  <a:cubicBezTo>
                    <a:pt x="598" y="64"/>
                    <a:pt x="601" y="62"/>
                    <a:pt x="601" y="64"/>
                  </a:cubicBezTo>
                  <a:cubicBezTo>
                    <a:pt x="601" y="67"/>
                    <a:pt x="594" y="65"/>
                    <a:pt x="593" y="68"/>
                  </a:cubicBezTo>
                  <a:cubicBezTo>
                    <a:pt x="612" y="70"/>
                    <a:pt x="637" y="65"/>
                    <a:pt x="652" y="55"/>
                  </a:cubicBezTo>
                  <a:cubicBezTo>
                    <a:pt x="646" y="59"/>
                    <a:pt x="651" y="53"/>
                    <a:pt x="651" y="52"/>
                  </a:cubicBezTo>
                  <a:close/>
                  <a:moveTo>
                    <a:pt x="685" y="88"/>
                  </a:moveTo>
                  <a:cubicBezTo>
                    <a:pt x="688" y="88"/>
                    <a:pt x="688" y="87"/>
                    <a:pt x="689" y="85"/>
                  </a:cubicBezTo>
                  <a:cubicBezTo>
                    <a:pt x="687" y="83"/>
                    <a:pt x="684" y="85"/>
                    <a:pt x="685" y="88"/>
                  </a:cubicBezTo>
                  <a:close/>
                  <a:moveTo>
                    <a:pt x="640" y="100"/>
                  </a:moveTo>
                  <a:cubicBezTo>
                    <a:pt x="636" y="101"/>
                    <a:pt x="632" y="102"/>
                    <a:pt x="631" y="105"/>
                  </a:cubicBezTo>
                  <a:cubicBezTo>
                    <a:pt x="636" y="105"/>
                    <a:pt x="639" y="104"/>
                    <a:pt x="640" y="100"/>
                  </a:cubicBezTo>
                  <a:close/>
                  <a:moveTo>
                    <a:pt x="630" y="108"/>
                  </a:moveTo>
                  <a:cubicBezTo>
                    <a:pt x="630" y="111"/>
                    <a:pt x="630" y="111"/>
                    <a:pt x="630" y="111"/>
                  </a:cubicBezTo>
                  <a:cubicBezTo>
                    <a:pt x="633" y="112"/>
                    <a:pt x="634" y="109"/>
                    <a:pt x="635" y="107"/>
                  </a:cubicBezTo>
                  <a:cubicBezTo>
                    <a:pt x="632" y="106"/>
                    <a:pt x="632" y="109"/>
                    <a:pt x="630" y="108"/>
                  </a:cubicBezTo>
                  <a:close/>
                  <a:moveTo>
                    <a:pt x="607" y="138"/>
                  </a:moveTo>
                  <a:cubicBezTo>
                    <a:pt x="613" y="137"/>
                    <a:pt x="621" y="134"/>
                    <a:pt x="617" y="126"/>
                  </a:cubicBezTo>
                  <a:cubicBezTo>
                    <a:pt x="607" y="124"/>
                    <a:pt x="594" y="128"/>
                    <a:pt x="592" y="134"/>
                  </a:cubicBezTo>
                  <a:cubicBezTo>
                    <a:pt x="584" y="135"/>
                    <a:pt x="577" y="136"/>
                    <a:pt x="572" y="145"/>
                  </a:cubicBezTo>
                  <a:cubicBezTo>
                    <a:pt x="573" y="146"/>
                    <a:pt x="576" y="145"/>
                    <a:pt x="576" y="147"/>
                  </a:cubicBezTo>
                  <a:cubicBezTo>
                    <a:pt x="570" y="150"/>
                    <a:pt x="564" y="154"/>
                    <a:pt x="557" y="157"/>
                  </a:cubicBezTo>
                  <a:cubicBezTo>
                    <a:pt x="557" y="160"/>
                    <a:pt x="560" y="159"/>
                    <a:pt x="558" y="163"/>
                  </a:cubicBezTo>
                  <a:cubicBezTo>
                    <a:pt x="576" y="156"/>
                    <a:pt x="602" y="158"/>
                    <a:pt x="607" y="138"/>
                  </a:cubicBezTo>
                  <a:close/>
                  <a:moveTo>
                    <a:pt x="620" y="137"/>
                  </a:moveTo>
                  <a:cubicBezTo>
                    <a:pt x="623" y="136"/>
                    <a:pt x="625" y="136"/>
                    <a:pt x="625" y="133"/>
                  </a:cubicBezTo>
                  <a:cubicBezTo>
                    <a:pt x="622" y="133"/>
                    <a:pt x="621" y="135"/>
                    <a:pt x="620" y="137"/>
                  </a:cubicBezTo>
                  <a:close/>
                  <a:moveTo>
                    <a:pt x="702" y="308"/>
                  </a:moveTo>
                  <a:cubicBezTo>
                    <a:pt x="705" y="299"/>
                    <a:pt x="704" y="293"/>
                    <a:pt x="710" y="288"/>
                  </a:cubicBezTo>
                  <a:cubicBezTo>
                    <a:pt x="710" y="282"/>
                    <a:pt x="706" y="281"/>
                    <a:pt x="705" y="277"/>
                  </a:cubicBezTo>
                  <a:cubicBezTo>
                    <a:pt x="708" y="270"/>
                    <a:pt x="715" y="263"/>
                    <a:pt x="709" y="256"/>
                  </a:cubicBezTo>
                  <a:cubicBezTo>
                    <a:pt x="706" y="260"/>
                    <a:pt x="701" y="261"/>
                    <a:pt x="697" y="264"/>
                  </a:cubicBezTo>
                  <a:cubicBezTo>
                    <a:pt x="698" y="270"/>
                    <a:pt x="697" y="272"/>
                    <a:pt x="698" y="277"/>
                  </a:cubicBezTo>
                  <a:cubicBezTo>
                    <a:pt x="700" y="278"/>
                    <a:pt x="703" y="277"/>
                    <a:pt x="704" y="279"/>
                  </a:cubicBezTo>
                  <a:cubicBezTo>
                    <a:pt x="699" y="281"/>
                    <a:pt x="694" y="284"/>
                    <a:pt x="686" y="282"/>
                  </a:cubicBezTo>
                  <a:cubicBezTo>
                    <a:pt x="691" y="292"/>
                    <a:pt x="684" y="300"/>
                    <a:pt x="684" y="311"/>
                  </a:cubicBezTo>
                  <a:cubicBezTo>
                    <a:pt x="692" y="311"/>
                    <a:pt x="695" y="307"/>
                    <a:pt x="702" y="308"/>
                  </a:cubicBezTo>
                  <a:close/>
                  <a:moveTo>
                    <a:pt x="903" y="292"/>
                  </a:moveTo>
                  <a:cubicBezTo>
                    <a:pt x="903" y="295"/>
                    <a:pt x="907" y="294"/>
                    <a:pt x="908" y="295"/>
                  </a:cubicBezTo>
                  <a:cubicBezTo>
                    <a:pt x="909" y="292"/>
                    <a:pt x="906" y="292"/>
                    <a:pt x="903" y="292"/>
                  </a:cubicBezTo>
                  <a:close/>
                  <a:moveTo>
                    <a:pt x="634" y="296"/>
                  </a:moveTo>
                  <a:cubicBezTo>
                    <a:pt x="634" y="294"/>
                    <a:pt x="628" y="294"/>
                    <a:pt x="627" y="295"/>
                  </a:cubicBezTo>
                  <a:cubicBezTo>
                    <a:pt x="626" y="299"/>
                    <a:pt x="634" y="301"/>
                    <a:pt x="634" y="296"/>
                  </a:cubicBezTo>
                  <a:close/>
                  <a:moveTo>
                    <a:pt x="622" y="298"/>
                  </a:moveTo>
                  <a:cubicBezTo>
                    <a:pt x="618" y="295"/>
                    <a:pt x="609" y="296"/>
                    <a:pt x="608" y="302"/>
                  </a:cubicBezTo>
                  <a:cubicBezTo>
                    <a:pt x="612" y="307"/>
                    <a:pt x="622" y="305"/>
                    <a:pt x="622" y="298"/>
                  </a:cubicBezTo>
                  <a:close/>
                  <a:moveTo>
                    <a:pt x="923" y="300"/>
                  </a:moveTo>
                  <a:cubicBezTo>
                    <a:pt x="924" y="296"/>
                    <a:pt x="917" y="297"/>
                    <a:pt x="916" y="298"/>
                  </a:cubicBezTo>
                  <a:cubicBezTo>
                    <a:pt x="916" y="302"/>
                    <a:pt x="921" y="302"/>
                    <a:pt x="923" y="300"/>
                  </a:cubicBezTo>
                  <a:close/>
                  <a:moveTo>
                    <a:pt x="590" y="309"/>
                  </a:moveTo>
                  <a:cubicBezTo>
                    <a:pt x="590" y="313"/>
                    <a:pt x="590" y="313"/>
                    <a:pt x="590" y="313"/>
                  </a:cubicBezTo>
                  <a:cubicBezTo>
                    <a:pt x="592" y="312"/>
                    <a:pt x="595" y="311"/>
                    <a:pt x="595" y="308"/>
                  </a:cubicBezTo>
                  <a:cubicBezTo>
                    <a:pt x="593" y="308"/>
                    <a:pt x="591" y="308"/>
                    <a:pt x="590" y="309"/>
                  </a:cubicBezTo>
                  <a:close/>
                  <a:moveTo>
                    <a:pt x="852" y="323"/>
                  </a:moveTo>
                  <a:cubicBezTo>
                    <a:pt x="855" y="323"/>
                    <a:pt x="855" y="325"/>
                    <a:pt x="858" y="324"/>
                  </a:cubicBezTo>
                  <a:cubicBezTo>
                    <a:pt x="859" y="318"/>
                    <a:pt x="851" y="316"/>
                    <a:pt x="852" y="323"/>
                  </a:cubicBezTo>
                  <a:close/>
                  <a:moveTo>
                    <a:pt x="855" y="331"/>
                  </a:moveTo>
                  <a:cubicBezTo>
                    <a:pt x="859" y="331"/>
                    <a:pt x="859" y="331"/>
                    <a:pt x="859" y="331"/>
                  </a:cubicBezTo>
                  <a:cubicBezTo>
                    <a:pt x="859" y="327"/>
                    <a:pt x="859" y="327"/>
                    <a:pt x="859" y="327"/>
                  </a:cubicBezTo>
                  <a:cubicBezTo>
                    <a:pt x="857" y="324"/>
                    <a:pt x="852" y="328"/>
                    <a:pt x="855" y="331"/>
                  </a:cubicBezTo>
                  <a:close/>
                  <a:moveTo>
                    <a:pt x="921" y="333"/>
                  </a:moveTo>
                  <a:cubicBezTo>
                    <a:pt x="923" y="330"/>
                    <a:pt x="920" y="326"/>
                    <a:pt x="916" y="327"/>
                  </a:cubicBezTo>
                  <a:cubicBezTo>
                    <a:pt x="917" y="330"/>
                    <a:pt x="917" y="332"/>
                    <a:pt x="921" y="333"/>
                  </a:cubicBezTo>
                  <a:close/>
                  <a:moveTo>
                    <a:pt x="950" y="331"/>
                  </a:moveTo>
                  <a:cubicBezTo>
                    <a:pt x="948" y="330"/>
                    <a:pt x="946" y="328"/>
                    <a:pt x="944" y="330"/>
                  </a:cubicBezTo>
                  <a:cubicBezTo>
                    <a:pt x="943" y="334"/>
                    <a:pt x="949" y="334"/>
                    <a:pt x="950" y="331"/>
                  </a:cubicBezTo>
                  <a:close/>
                  <a:moveTo>
                    <a:pt x="936" y="331"/>
                  </a:moveTo>
                  <a:cubicBezTo>
                    <a:pt x="936" y="333"/>
                    <a:pt x="933" y="332"/>
                    <a:pt x="934" y="335"/>
                  </a:cubicBezTo>
                  <a:cubicBezTo>
                    <a:pt x="938" y="335"/>
                    <a:pt x="938" y="335"/>
                    <a:pt x="938" y="335"/>
                  </a:cubicBezTo>
                  <a:cubicBezTo>
                    <a:pt x="938" y="333"/>
                    <a:pt x="938" y="331"/>
                    <a:pt x="936" y="331"/>
                  </a:cubicBezTo>
                  <a:close/>
                  <a:moveTo>
                    <a:pt x="908" y="334"/>
                  </a:moveTo>
                  <a:cubicBezTo>
                    <a:pt x="909" y="335"/>
                    <a:pt x="911" y="335"/>
                    <a:pt x="913" y="335"/>
                  </a:cubicBezTo>
                  <a:cubicBezTo>
                    <a:pt x="914" y="331"/>
                    <a:pt x="908" y="331"/>
                    <a:pt x="908" y="334"/>
                  </a:cubicBezTo>
                  <a:close/>
                  <a:moveTo>
                    <a:pt x="931" y="342"/>
                  </a:moveTo>
                  <a:cubicBezTo>
                    <a:pt x="932" y="337"/>
                    <a:pt x="929" y="337"/>
                    <a:pt x="925" y="338"/>
                  </a:cubicBezTo>
                  <a:cubicBezTo>
                    <a:pt x="924" y="342"/>
                    <a:pt x="927" y="343"/>
                    <a:pt x="931" y="342"/>
                  </a:cubicBezTo>
                  <a:close/>
                  <a:moveTo>
                    <a:pt x="951" y="341"/>
                  </a:moveTo>
                  <a:cubicBezTo>
                    <a:pt x="951" y="346"/>
                    <a:pt x="951" y="346"/>
                    <a:pt x="951" y="346"/>
                  </a:cubicBezTo>
                  <a:cubicBezTo>
                    <a:pt x="955" y="346"/>
                    <a:pt x="957" y="344"/>
                    <a:pt x="959" y="341"/>
                  </a:cubicBezTo>
                  <a:cubicBezTo>
                    <a:pt x="957" y="340"/>
                    <a:pt x="954" y="341"/>
                    <a:pt x="951" y="341"/>
                  </a:cubicBezTo>
                  <a:close/>
                  <a:moveTo>
                    <a:pt x="940" y="346"/>
                  </a:moveTo>
                  <a:cubicBezTo>
                    <a:pt x="939" y="350"/>
                    <a:pt x="946" y="350"/>
                    <a:pt x="946" y="347"/>
                  </a:cubicBezTo>
                  <a:cubicBezTo>
                    <a:pt x="945" y="346"/>
                    <a:pt x="942" y="346"/>
                    <a:pt x="940" y="346"/>
                  </a:cubicBezTo>
                  <a:close/>
                  <a:moveTo>
                    <a:pt x="766" y="356"/>
                  </a:moveTo>
                  <a:cubicBezTo>
                    <a:pt x="767" y="350"/>
                    <a:pt x="761" y="347"/>
                    <a:pt x="758" y="352"/>
                  </a:cubicBezTo>
                  <a:cubicBezTo>
                    <a:pt x="759" y="356"/>
                    <a:pt x="763" y="358"/>
                    <a:pt x="766" y="356"/>
                  </a:cubicBezTo>
                  <a:close/>
                  <a:moveTo>
                    <a:pt x="970" y="350"/>
                  </a:moveTo>
                  <a:cubicBezTo>
                    <a:pt x="965" y="347"/>
                    <a:pt x="961" y="354"/>
                    <a:pt x="963" y="358"/>
                  </a:cubicBezTo>
                  <a:cubicBezTo>
                    <a:pt x="968" y="358"/>
                    <a:pt x="969" y="354"/>
                    <a:pt x="970" y="350"/>
                  </a:cubicBezTo>
                  <a:close/>
                  <a:moveTo>
                    <a:pt x="895" y="351"/>
                  </a:moveTo>
                  <a:cubicBezTo>
                    <a:pt x="893" y="351"/>
                    <a:pt x="891" y="349"/>
                    <a:pt x="889" y="351"/>
                  </a:cubicBezTo>
                  <a:cubicBezTo>
                    <a:pt x="888" y="355"/>
                    <a:pt x="896" y="355"/>
                    <a:pt x="895" y="351"/>
                  </a:cubicBezTo>
                  <a:close/>
                  <a:moveTo>
                    <a:pt x="954" y="359"/>
                  </a:moveTo>
                  <a:cubicBezTo>
                    <a:pt x="953" y="361"/>
                    <a:pt x="952" y="368"/>
                    <a:pt x="957" y="366"/>
                  </a:cubicBezTo>
                  <a:cubicBezTo>
                    <a:pt x="960" y="364"/>
                    <a:pt x="956" y="360"/>
                    <a:pt x="954" y="359"/>
                  </a:cubicBezTo>
                  <a:close/>
                  <a:moveTo>
                    <a:pt x="902" y="363"/>
                  </a:moveTo>
                  <a:cubicBezTo>
                    <a:pt x="901" y="370"/>
                    <a:pt x="911" y="366"/>
                    <a:pt x="916" y="368"/>
                  </a:cubicBezTo>
                  <a:cubicBezTo>
                    <a:pt x="919" y="369"/>
                    <a:pt x="920" y="373"/>
                    <a:pt x="923" y="373"/>
                  </a:cubicBezTo>
                  <a:cubicBezTo>
                    <a:pt x="929" y="374"/>
                    <a:pt x="939" y="373"/>
                    <a:pt x="944" y="369"/>
                  </a:cubicBezTo>
                  <a:cubicBezTo>
                    <a:pt x="944" y="365"/>
                    <a:pt x="938" y="367"/>
                    <a:pt x="936" y="367"/>
                  </a:cubicBezTo>
                  <a:cubicBezTo>
                    <a:pt x="927" y="363"/>
                    <a:pt x="913" y="364"/>
                    <a:pt x="903" y="360"/>
                  </a:cubicBezTo>
                  <a:cubicBezTo>
                    <a:pt x="903" y="361"/>
                    <a:pt x="902" y="362"/>
                    <a:pt x="902" y="363"/>
                  </a:cubicBezTo>
                  <a:close/>
                  <a:moveTo>
                    <a:pt x="1062" y="364"/>
                  </a:moveTo>
                  <a:cubicBezTo>
                    <a:pt x="1052" y="368"/>
                    <a:pt x="1043" y="367"/>
                    <a:pt x="1032" y="370"/>
                  </a:cubicBezTo>
                  <a:cubicBezTo>
                    <a:pt x="1036" y="385"/>
                    <a:pt x="1050" y="376"/>
                    <a:pt x="1060" y="375"/>
                  </a:cubicBezTo>
                  <a:cubicBezTo>
                    <a:pt x="1058" y="369"/>
                    <a:pt x="1064" y="367"/>
                    <a:pt x="1062" y="364"/>
                  </a:cubicBezTo>
                  <a:close/>
                  <a:moveTo>
                    <a:pt x="1682" y="760"/>
                  </a:moveTo>
                  <a:cubicBezTo>
                    <a:pt x="1681" y="760"/>
                    <a:pt x="1680" y="758"/>
                    <a:pt x="1679" y="758"/>
                  </a:cubicBezTo>
                  <a:cubicBezTo>
                    <a:pt x="1681" y="778"/>
                    <a:pt x="1680" y="801"/>
                    <a:pt x="1685" y="819"/>
                  </a:cubicBezTo>
                  <a:cubicBezTo>
                    <a:pt x="1698" y="804"/>
                    <a:pt x="1685" y="776"/>
                    <a:pt x="1682" y="760"/>
                  </a:cubicBezTo>
                  <a:close/>
                  <a:moveTo>
                    <a:pt x="1366" y="1186"/>
                  </a:moveTo>
                  <a:cubicBezTo>
                    <a:pt x="1356" y="1195"/>
                    <a:pt x="1355" y="1214"/>
                    <a:pt x="1338" y="1217"/>
                  </a:cubicBezTo>
                  <a:cubicBezTo>
                    <a:pt x="1340" y="1222"/>
                    <a:pt x="1339" y="1226"/>
                    <a:pt x="1335" y="1228"/>
                  </a:cubicBezTo>
                  <a:cubicBezTo>
                    <a:pt x="1332" y="1229"/>
                    <a:pt x="1334" y="1226"/>
                    <a:pt x="1331" y="1227"/>
                  </a:cubicBezTo>
                  <a:cubicBezTo>
                    <a:pt x="1326" y="1230"/>
                    <a:pt x="1327" y="1238"/>
                    <a:pt x="1323" y="1242"/>
                  </a:cubicBezTo>
                  <a:cubicBezTo>
                    <a:pt x="1321" y="1241"/>
                    <a:pt x="1323" y="1237"/>
                    <a:pt x="1319" y="1238"/>
                  </a:cubicBezTo>
                  <a:cubicBezTo>
                    <a:pt x="1317" y="1242"/>
                    <a:pt x="1318" y="1247"/>
                    <a:pt x="1314" y="1249"/>
                  </a:cubicBezTo>
                  <a:cubicBezTo>
                    <a:pt x="1303" y="1247"/>
                    <a:pt x="1304" y="1257"/>
                    <a:pt x="1291" y="1254"/>
                  </a:cubicBezTo>
                  <a:cubicBezTo>
                    <a:pt x="1289" y="1261"/>
                    <a:pt x="1277" y="1258"/>
                    <a:pt x="1273" y="1262"/>
                  </a:cubicBezTo>
                  <a:cubicBezTo>
                    <a:pt x="1275" y="1272"/>
                    <a:pt x="1263" y="1273"/>
                    <a:pt x="1261" y="1280"/>
                  </a:cubicBezTo>
                  <a:cubicBezTo>
                    <a:pt x="1256" y="1293"/>
                    <a:pt x="1262" y="1309"/>
                    <a:pt x="1256" y="1323"/>
                  </a:cubicBezTo>
                  <a:cubicBezTo>
                    <a:pt x="1238" y="1333"/>
                    <a:pt x="1214" y="1352"/>
                    <a:pt x="1227" y="1382"/>
                  </a:cubicBezTo>
                  <a:cubicBezTo>
                    <a:pt x="1227" y="1385"/>
                    <a:pt x="1223" y="1385"/>
                    <a:pt x="1223" y="1390"/>
                  </a:cubicBezTo>
                  <a:cubicBezTo>
                    <a:pt x="1228" y="1406"/>
                    <a:pt x="1248" y="1394"/>
                    <a:pt x="1259" y="1392"/>
                  </a:cubicBezTo>
                  <a:cubicBezTo>
                    <a:pt x="1264" y="1391"/>
                    <a:pt x="1276" y="1380"/>
                    <a:pt x="1280" y="1375"/>
                  </a:cubicBezTo>
                  <a:cubicBezTo>
                    <a:pt x="1283" y="1372"/>
                    <a:pt x="1283" y="1366"/>
                    <a:pt x="1286" y="1362"/>
                  </a:cubicBezTo>
                  <a:cubicBezTo>
                    <a:pt x="1293" y="1348"/>
                    <a:pt x="1308" y="1332"/>
                    <a:pt x="1319" y="1319"/>
                  </a:cubicBezTo>
                  <a:cubicBezTo>
                    <a:pt x="1331" y="1304"/>
                    <a:pt x="1347" y="1286"/>
                    <a:pt x="1350" y="1272"/>
                  </a:cubicBezTo>
                  <a:cubicBezTo>
                    <a:pt x="1351" y="1268"/>
                    <a:pt x="1349" y="1264"/>
                    <a:pt x="1350" y="1261"/>
                  </a:cubicBezTo>
                  <a:cubicBezTo>
                    <a:pt x="1351" y="1257"/>
                    <a:pt x="1356" y="1254"/>
                    <a:pt x="1358" y="1251"/>
                  </a:cubicBezTo>
                  <a:cubicBezTo>
                    <a:pt x="1361" y="1247"/>
                    <a:pt x="1360" y="1243"/>
                    <a:pt x="1364" y="1241"/>
                  </a:cubicBezTo>
                  <a:cubicBezTo>
                    <a:pt x="1368" y="1240"/>
                    <a:pt x="1371" y="1243"/>
                    <a:pt x="1374" y="1241"/>
                  </a:cubicBezTo>
                  <a:cubicBezTo>
                    <a:pt x="1378" y="1237"/>
                    <a:pt x="1373" y="1231"/>
                    <a:pt x="1373" y="1226"/>
                  </a:cubicBezTo>
                  <a:cubicBezTo>
                    <a:pt x="1381" y="1216"/>
                    <a:pt x="1376" y="1192"/>
                    <a:pt x="1366" y="1186"/>
                  </a:cubicBezTo>
                  <a:close/>
                  <a:moveTo>
                    <a:pt x="461" y="102"/>
                  </a:moveTo>
                  <a:cubicBezTo>
                    <a:pt x="477" y="95"/>
                    <a:pt x="493" y="84"/>
                    <a:pt x="510" y="77"/>
                  </a:cubicBezTo>
                  <a:cubicBezTo>
                    <a:pt x="526" y="71"/>
                    <a:pt x="542" y="66"/>
                    <a:pt x="560" y="61"/>
                  </a:cubicBezTo>
                  <a:cubicBezTo>
                    <a:pt x="573" y="58"/>
                    <a:pt x="585" y="49"/>
                    <a:pt x="599" y="47"/>
                  </a:cubicBezTo>
                  <a:cubicBezTo>
                    <a:pt x="617" y="43"/>
                    <a:pt x="636" y="43"/>
                    <a:pt x="654" y="35"/>
                  </a:cubicBezTo>
                  <a:cubicBezTo>
                    <a:pt x="652" y="35"/>
                    <a:pt x="647" y="36"/>
                    <a:pt x="646" y="34"/>
                  </a:cubicBezTo>
                  <a:cubicBezTo>
                    <a:pt x="650" y="34"/>
                    <a:pt x="651" y="31"/>
                    <a:pt x="655" y="31"/>
                  </a:cubicBezTo>
                  <a:cubicBezTo>
                    <a:pt x="655" y="33"/>
                    <a:pt x="651" y="34"/>
                    <a:pt x="655" y="34"/>
                  </a:cubicBezTo>
                  <a:cubicBezTo>
                    <a:pt x="662" y="35"/>
                    <a:pt x="672" y="28"/>
                    <a:pt x="665" y="25"/>
                  </a:cubicBezTo>
                  <a:cubicBezTo>
                    <a:pt x="683" y="25"/>
                    <a:pt x="701" y="21"/>
                    <a:pt x="712" y="12"/>
                  </a:cubicBezTo>
                  <a:cubicBezTo>
                    <a:pt x="723" y="12"/>
                    <a:pt x="723" y="12"/>
                    <a:pt x="723" y="12"/>
                  </a:cubicBezTo>
                  <a:cubicBezTo>
                    <a:pt x="726" y="12"/>
                    <a:pt x="726" y="8"/>
                    <a:pt x="729" y="8"/>
                  </a:cubicBezTo>
                  <a:cubicBezTo>
                    <a:pt x="740" y="6"/>
                    <a:pt x="752" y="4"/>
                    <a:pt x="763" y="2"/>
                  </a:cubicBezTo>
                  <a:cubicBezTo>
                    <a:pt x="765" y="2"/>
                    <a:pt x="770" y="2"/>
                    <a:pt x="767" y="1"/>
                  </a:cubicBezTo>
                  <a:cubicBezTo>
                    <a:pt x="695" y="0"/>
                    <a:pt x="626" y="20"/>
                    <a:pt x="578" y="40"/>
                  </a:cubicBezTo>
                  <a:cubicBezTo>
                    <a:pt x="578" y="38"/>
                    <a:pt x="575" y="39"/>
                    <a:pt x="577" y="40"/>
                  </a:cubicBezTo>
                  <a:cubicBezTo>
                    <a:pt x="578" y="40"/>
                    <a:pt x="578" y="40"/>
                    <a:pt x="578" y="41"/>
                  </a:cubicBezTo>
                  <a:cubicBezTo>
                    <a:pt x="535" y="55"/>
                    <a:pt x="495" y="73"/>
                    <a:pt x="461" y="96"/>
                  </a:cubicBezTo>
                  <a:cubicBezTo>
                    <a:pt x="465" y="99"/>
                    <a:pt x="459" y="100"/>
                    <a:pt x="461" y="102"/>
                  </a:cubicBezTo>
                  <a:close/>
                  <a:moveTo>
                    <a:pt x="1665" y="648"/>
                  </a:moveTo>
                  <a:cubicBezTo>
                    <a:pt x="1663" y="620"/>
                    <a:pt x="1659" y="588"/>
                    <a:pt x="1655" y="563"/>
                  </a:cubicBezTo>
                  <a:cubicBezTo>
                    <a:pt x="1656" y="565"/>
                    <a:pt x="1656" y="567"/>
                    <a:pt x="1657" y="568"/>
                  </a:cubicBezTo>
                  <a:cubicBezTo>
                    <a:pt x="1656" y="561"/>
                    <a:pt x="1656" y="562"/>
                    <a:pt x="1656" y="558"/>
                  </a:cubicBezTo>
                  <a:cubicBezTo>
                    <a:pt x="1662" y="566"/>
                    <a:pt x="1663" y="578"/>
                    <a:pt x="1668" y="587"/>
                  </a:cubicBezTo>
                  <a:cubicBezTo>
                    <a:pt x="1628" y="456"/>
                    <a:pt x="1557" y="342"/>
                    <a:pt x="1467" y="250"/>
                  </a:cubicBezTo>
                  <a:cubicBezTo>
                    <a:pt x="1377" y="158"/>
                    <a:pt x="1268" y="83"/>
                    <a:pt x="1135" y="40"/>
                  </a:cubicBezTo>
                  <a:cubicBezTo>
                    <a:pt x="1117" y="34"/>
                    <a:pt x="1100" y="24"/>
                    <a:pt x="1081" y="24"/>
                  </a:cubicBezTo>
                  <a:cubicBezTo>
                    <a:pt x="1082" y="24"/>
                    <a:pt x="1083" y="25"/>
                    <a:pt x="1084" y="26"/>
                  </a:cubicBezTo>
                  <a:cubicBezTo>
                    <a:pt x="1082" y="25"/>
                    <a:pt x="1075" y="23"/>
                    <a:pt x="1073" y="26"/>
                  </a:cubicBezTo>
                  <a:cubicBezTo>
                    <a:pt x="1075" y="29"/>
                    <a:pt x="1081" y="28"/>
                    <a:pt x="1083" y="30"/>
                  </a:cubicBezTo>
                  <a:cubicBezTo>
                    <a:pt x="1079" y="32"/>
                    <a:pt x="1075" y="28"/>
                    <a:pt x="1072" y="30"/>
                  </a:cubicBezTo>
                  <a:cubicBezTo>
                    <a:pt x="1076" y="32"/>
                    <a:pt x="1080" y="32"/>
                    <a:pt x="1082" y="34"/>
                  </a:cubicBezTo>
                  <a:cubicBezTo>
                    <a:pt x="1076" y="34"/>
                    <a:pt x="1074" y="35"/>
                    <a:pt x="1068" y="32"/>
                  </a:cubicBezTo>
                  <a:cubicBezTo>
                    <a:pt x="1066" y="36"/>
                    <a:pt x="1074" y="35"/>
                    <a:pt x="1071" y="37"/>
                  </a:cubicBezTo>
                  <a:cubicBezTo>
                    <a:pt x="1063" y="32"/>
                    <a:pt x="1049" y="28"/>
                    <a:pt x="1040" y="27"/>
                  </a:cubicBezTo>
                  <a:cubicBezTo>
                    <a:pt x="1052" y="36"/>
                    <a:pt x="1067" y="42"/>
                    <a:pt x="1082" y="48"/>
                  </a:cubicBezTo>
                  <a:cubicBezTo>
                    <a:pt x="1068" y="45"/>
                    <a:pt x="1055" y="41"/>
                    <a:pt x="1040" y="39"/>
                  </a:cubicBezTo>
                  <a:cubicBezTo>
                    <a:pt x="1039" y="44"/>
                    <a:pt x="1046" y="40"/>
                    <a:pt x="1046" y="45"/>
                  </a:cubicBezTo>
                  <a:cubicBezTo>
                    <a:pt x="1036" y="38"/>
                    <a:pt x="1022" y="49"/>
                    <a:pt x="1013" y="41"/>
                  </a:cubicBezTo>
                  <a:cubicBezTo>
                    <a:pt x="1009" y="44"/>
                    <a:pt x="995" y="42"/>
                    <a:pt x="996" y="49"/>
                  </a:cubicBezTo>
                  <a:cubicBezTo>
                    <a:pt x="991" y="49"/>
                    <a:pt x="984" y="49"/>
                    <a:pt x="981" y="45"/>
                  </a:cubicBezTo>
                  <a:cubicBezTo>
                    <a:pt x="983" y="44"/>
                    <a:pt x="987" y="46"/>
                    <a:pt x="987" y="44"/>
                  </a:cubicBezTo>
                  <a:cubicBezTo>
                    <a:pt x="982" y="42"/>
                    <a:pt x="974" y="38"/>
                    <a:pt x="968" y="41"/>
                  </a:cubicBezTo>
                  <a:cubicBezTo>
                    <a:pt x="973" y="41"/>
                    <a:pt x="974" y="44"/>
                    <a:pt x="974" y="48"/>
                  </a:cubicBezTo>
                  <a:cubicBezTo>
                    <a:pt x="978" y="48"/>
                    <a:pt x="983" y="49"/>
                    <a:pt x="983" y="52"/>
                  </a:cubicBezTo>
                  <a:cubicBezTo>
                    <a:pt x="978" y="52"/>
                    <a:pt x="975" y="50"/>
                    <a:pt x="971" y="50"/>
                  </a:cubicBezTo>
                  <a:cubicBezTo>
                    <a:pt x="969" y="53"/>
                    <a:pt x="964" y="53"/>
                    <a:pt x="961" y="55"/>
                  </a:cubicBezTo>
                  <a:cubicBezTo>
                    <a:pt x="963" y="58"/>
                    <a:pt x="968" y="58"/>
                    <a:pt x="970" y="60"/>
                  </a:cubicBezTo>
                  <a:cubicBezTo>
                    <a:pt x="962" y="64"/>
                    <a:pt x="951" y="52"/>
                    <a:pt x="946" y="59"/>
                  </a:cubicBezTo>
                  <a:cubicBezTo>
                    <a:pt x="949" y="61"/>
                    <a:pt x="955" y="61"/>
                    <a:pt x="957" y="64"/>
                  </a:cubicBezTo>
                  <a:cubicBezTo>
                    <a:pt x="949" y="64"/>
                    <a:pt x="946" y="60"/>
                    <a:pt x="937" y="61"/>
                  </a:cubicBezTo>
                  <a:cubicBezTo>
                    <a:pt x="937" y="57"/>
                    <a:pt x="933" y="57"/>
                    <a:pt x="934" y="52"/>
                  </a:cubicBezTo>
                  <a:cubicBezTo>
                    <a:pt x="927" y="51"/>
                    <a:pt x="920" y="49"/>
                    <a:pt x="915" y="46"/>
                  </a:cubicBezTo>
                  <a:cubicBezTo>
                    <a:pt x="930" y="48"/>
                    <a:pt x="950" y="56"/>
                    <a:pt x="966" y="50"/>
                  </a:cubicBezTo>
                  <a:cubicBezTo>
                    <a:pt x="953" y="36"/>
                    <a:pt x="922" y="41"/>
                    <a:pt x="905" y="31"/>
                  </a:cubicBezTo>
                  <a:cubicBezTo>
                    <a:pt x="902" y="32"/>
                    <a:pt x="897" y="35"/>
                    <a:pt x="894" y="32"/>
                  </a:cubicBezTo>
                  <a:cubicBezTo>
                    <a:pt x="896" y="32"/>
                    <a:pt x="897" y="32"/>
                    <a:pt x="898" y="30"/>
                  </a:cubicBezTo>
                  <a:cubicBezTo>
                    <a:pt x="894" y="29"/>
                    <a:pt x="888" y="27"/>
                    <a:pt x="885" y="30"/>
                  </a:cubicBezTo>
                  <a:cubicBezTo>
                    <a:pt x="887" y="26"/>
                    <a:pt x="882" y="29"/>
                    <a:pt x="881" y="27"/>
                  </a:cubicBezTo>
                  <a:cubicBezTo>
                    <a:pt x="878" y="32"/>
                    <a:pt x="876" y="28"/>
                    <a:pt x="871" y="30"/>
                  </a:cubicBezTo>
                  <a:cubicBezTo>
                    <a:pt x="870" y="28"/>
                    <a:pt x="874" y="29"/>
                    <a:pt x="874" y="27"/>
                  </a:cubicBezTo>
                  <a:cubicBezTo>
                    <a:pt x="863" y="27"/>
                    <a:pt x="842" y="37"/>
                    <a:pt x="838" y="31"/>
                  </a:cubicBezTo>
                  <a:cubicBezTo>
                    <a:pt x="823" y="41"/>
                    <a:pt x="804" y="42"/>
                    <a:pt x="794" y="56"/>
                  </a:cubicBezTo>
                  <a:cubicBezTo>
                    <a:pt x="773" y="62"/>
                    <a:pt x="757" y="68"/>
                    <a:pt x="739" y="75"/>
                  </a:cubicBezTo>
                  <a:cubicBezTo>
                    <a:pt x="739" y="79"/>
                    <a:pt x="738" y="79"/>
                    <a:pt x="740" y="80"/>
                  </a:cubicBezTo>
                  <a:cubicBezTo>
                    <a:pt x="735" y="80"/>
                    <a:pt x="735" y="80"/>
                    <a:pt x="735" y="80"/>
                  </a:cubicBezTo>
                  <a:cubicBezTo>
                    <a:pt x="738" y="87"/>
                    <a:pt x="734" y="88"/>
                    <a:pt x="731" y="92"/>
                  </a:cubicBezTo>
                  <a:cubicBezTo>
                    <a:pt x="732" y="92"/>
                    <a:pt x="736" y="91"/>
                    <a:pt x="735" y="93"/>
                  </a:cubicBezTo>
                  <a:cubicBezTo>
                    <a:pt x="736" y="96"/>
                    <a:pt x="729" y="93"/>
                    <a:pt x="729" y="97"/>
                  </a:cubicBezTo>
                  <a:cubicBezTo>
                    <a:pt x="741" y="113"/>
                    <a:pt x="759" y="89"/>
                    <a:pt x="774" y="94"/>
                  </a:cubicBezTo>
                  <a:cubicBezTo>
                    <a:pt x="773" y="100"/>
                    <a:pt x="777" y="100"/>
                    <a:pt x="774" y="107"/>
                  </a:cubicBezTo>
                  <a:cubicBezTo>
                    <a:pt x="778" y="107"/>
                    <a:pt x="779" y="111"/>
                    <a:pt x="781" y="114"/>
                  </a:cubicBezTo>
                  <a:cubicBezTo>
                    <a:pt x="775" y="116"/>
                    <a:pt x="781" y="121"/>
                    <a:pt x="781" y="123"/>
                  </a:cubicBezTo>
                  <a:cubicBezTo>
                    <a:pt x="792" y="123"/>
                    <a:pt x="792" y="123"/>
                    <a:pt x="792" y="123"/>
                  </a:cubicBezTo>
                  <a:cubicBezTo>
                    <a:pt x="792" y="117"/>
                    <a:pt x="801" y="115"/>
                    <a:pt x="807" y="118"/>
                  </a:cubicBezTo>
                  <a:cubicBezTo>
                    <a:pt x="812" y="113"/>
                    <a:pt x="817" y="103"/>
                    <a:pt x="818" y="98"/>
                  </a:cubicBezTo>
                  <a:cubicBezTo>
                    <a:pt x="825" y="96"/>
                    <a:pt x="832" y="94"/>
                    <a:pt x="835" y="88"/>
                  </a:cubicBezTo>
                  <a:cubicBezTo>
                    <a:pt x="833" y="84"/>
                    <a:pt x="828" y="83"/>
                    <a:pt x="824" y="82"/>
                  </a:cubicBezTo>
                  <a:cubicBezTo>
                    <a:pt x="822" y="77"/>
                    <a:pt x="826" y="70"/>
                    <a:pt x="830" y="68"/>
                  </a:cubicBezTo>
                  <a:cubicBezTo>
                    <a:pt x="835" y="64"/>
                    <a:pt x="843" y="66"/>
                    <a:pt x="849" y="63"/>
                  </a:cubicBezTo>
                  <a:cubicBezTo>
                    <a:pt x="853" y="60"/>
                    <a:pt x="851" y="55"/>
                    <a:pt x="855" y="52"/>
                  </a:cubicBezTo>
                  <a:cubicBezTo>
                    <a:pt x="861" y="51"/>
                    <a:pt x="872" y="51"/>
                    <a:pt x="876" y="54"/>
                  </a:cubicBezTo>
                  <a:cubicBezTo>
                    <a:pt x="870" y="61"/>
                    <a:pt x="859" y="62"/>
                    <a:pt x="852" y="68"/>
                  </a:cubicBezTo>
                  <a:cubicBezTo>
                    <a:pt x="851" y="75"/>
                    <a:pt x="855" y="76"/>
                    <a:pt x="853" y="82"/>
                  </a:cubicBezTo>
                  <a:cubicBezTo>
                    <a:pt x="867" y="97"/>
                    <a:pt x="896" y="78"/>
                    <a:pt x="913" y="88"/>
                  </a:cubicBezTo>
                  <a:cubicBezTo>
                    <a:pt x="903" y="96"/>
                    <a:pt x="878" y="84"/>
                    <a:pt x="869" y="96"/>
                  </a:cubicBezTo>
                  <a:cubicBezTo>
                    <a:pt x="870" y="99"/>
                    <a:pt x="875" y="99"/>
                    <a:pt x="878" y="100"/>
                  </a:cubicBezTo>
                  <a:cubicBezTo>
                    <a:pt x="876" y="105"/>
                    <a:pt x="881" y="107"/>
                    <a:pt x="878" y="110"/>
                  </a:cubicBezTo>
                  <a:cubicBezTo>
                    <a:pt x="869" y="106"/>
                    <a:pt x="854" y="100"/>
                    <a:pt x="852" y="113"/>
                  </a:cubicBezTo>
                  <a:cubicBezTo>
                    <a:pt x="851" y="116"/>
                    <a:pt x="853" y="122"/>
                    <a:pt x="854" y="125"/>
                  </a:cubicBezTo>
                  <a:cubicBezTo>
                    <a:pt x="852" y="128"/>
                    <a:pt x="845" y="125"/>
                    <a:pt x="843" y="127"/>
                  </a:cubicBezTo>
                  <a:cubicBezTo>
                    <a:pt x="841" y="129"/>
                    <a:pt x="844" y="131"/>
                    <a:pt x="840" y="132"/>
                  </a:cubicBezTo>
                  <a:cubicBezTo>
                    <a:pt x="833" y="134"/>
                    <a:pt x="832" y="130"/>
                    <a:pt x="829" y="128"/>
                  </a:cubicBezTo>
                  <a:cubicBezTo>
                    <a:pt x="813" y="129"/>
                    <a:pt x="800" y="134"/>
                    <a:pt x="788" y="138"/>
                  </a:cubicBezTo>
                  <a:cubicBezTo>
                    <a:pt x="783" y="130"/>
                    <a:pt x="768" y="132"/>
                    <a:pt x="759" y="136"/>
                  </a:cubicBezTo>
                  <a:cubicBezTo>
                    <a:pt x="758" y="134"/>
                    <a:pt x="760" y="133"/>
                    <a:pt x="760" y="131"/>
                  </a:cubicBezTo>
                  <a:cubicBezTo>
                    <a:pt x="742" y="134"/>
                    <a:pt x="754" y="115"/>
                    <a:pt x="763" y="114"/>
                  </a:cubicBezTo>
                  <a:cubicBezTo>
                    <a:pt x="763" y="113"/>
                    <a:pt x="760" y="114"/>
                    <a:pt x="759" y="112"/>
                  </a:cubicBezTo>
                  <a:cubicBezTo>
                    <a:pt x="760" y="110"/>
                    <a:pt x="765" y="108"/>
                    <a:pt x="762" y="104"/>
                  </a:cubicBezTo>
                  <a:cubicBezTo>
                    <a:pt x="755" y="107"/>
                    <a:pt x="753" y="111"/>
                    <a:pt x="745" y="109"/>
                  </a:cubicBezTo>
                  <a:cubicBezTo>
                    <a:pt x="743" y="111"/>
                    <a:pt x="745" y="112"/>
                    <a:pt x="746" y="113"/>
                  </a:cubicBezTo>
                  <a:cubicBezTo>
                    <a:pt x="743" y="114"/>
                    <a:pt x="740" y="115"/>
                    <a:pt x="738" y="117"/>
                  </a:cubicBezTo>
                  <a:cubicBezTo>
                    <a:pt x="739" y="124"/>
                    <a:pt x="740" y="128"/>
                    <a:pt x="740" y="136"/>
                  </a:cubicBezTo>
                  <a:cubicBezTo>
                    <a:pt x="734" y="139"/>
                    <a:pt x="732" y="140"/>
                    <a:pt x="724" y="138"/>
                  </a:cubicBezTo>
                  <a:cubicBezTo>
                    <a:pt x="722" y="139"/>
                    <a:pt x="722" y="142"/>
                    <a:pt x="719" y="142"/>
                  </a:cubicBezTo>
                  <a:cubicBezTo>
                    <a:pt x="691" y="138"/>
                    <a:pt x="687" y="167"/>
                    <a:pt x="656" y="164"/>
                  </a:cubicBezTo>
                  <a:cubicBezTo>
                    <a:pt x="658" y="160"/>
                    <a:pt x="654" y="162"/>
                    <a:pt x="654" y="158"/>
                  </a:cubicBezTo>
                  <a:cubicBezTo>
                    <a:pt x="659" y="155"/>
                    <a:pt x="667" y="155"/>
                    <a:pt x="668" y="147"/>
                  </a:cubicBezTo>
                  <a:cubicBezTo>
                    <a:pt x="665" y="145"/>
                    <a:pt x="660" y="145"/>
                    <a:pt x="656" y="147"/>
                  </a:cubicBezTo>
                  <a:cubicBezTo>
                    <a:pt x="660" y="143"/>
                    <a:pt x="658" y="132"/>
                    <a:pt x="653" y="128"/>
                  </a:cubicBezTo>
                  <a:cubicBezTo>
                    <a:pt x="653" y="126"/>
                    <a:pt x="656" y="125"/>
                    <a:pt x="656" y="122"/>
                  </a:cubicBezTo>
                  <a:cubicBezTo>
                    <a:pt x="655" y="120"/>
                    <a:pt x="652" y="119"/>
                    <a:pt x="651" y="118"/>
                  </a:cubicBezTo>
                  <a:cubicBezTo>
                    <a:pt x="656" y="113"/>
                    <a:pt x="664" y="111"/>
                    <a:pt x="667" y="105"/>
                  </a:cubicBezTo>
                  <a:cubicBezTo>
                    <a:pt x="661" y="105"/>
                    <a:pt x="658" y="107"/>
                    <a:pt x="653" y="104"/>
                  </a:cubicBezTo>
                  <a:cubicBezTo>
                    <a:pt x="657" y="103"/>
                    <a:pt x="663" y="102"/>
                    <a:pt x="663" y="98"/>
                  </a:cubicBezTo>
                  <a:cubicBezTo>
                    <a:pt x="645" y="97"/>
                    <a:pt x="637" y="109"/>
                    <a:pt x="626" y="118"/>
                  </a:cubicBezTo>
                  <a:cubicBezTo>
                    <a:pt x="628" y="118"/>
                    <a:pt x="628" y="116"/>
                    <a:pt x="629" y="118"/>
                  </a:cubicBezTo>
                  <a:cubicBezTo>
                    <a:pt x="626" y="118"/>
                    <a:pt x="627" y="122"/>
                    <a:pt x="624" y="123"/>
                  </a:cubicBezTo>
                  <a:cubicBezTo>
                    <a:pt x="623" y="120"/>
                    <a:pt x="619" y="121"/>
                    <a:pt x="618" y="123"/>
                  </a:cubicBezTo>
                  <a:cubicBezTo>
                    <a:pt x="623" y="126"/>
                    <a:pt x="623" y="124"/>
                    <a:pt x="627" y="124"/>
                  </a:cubicBezTo>
                  <a:cubicBezTo>
                    <a:pt x="626" y="127"/>
                    <a:pt x="621" y="128"/>
                    <a:pt x="623" y="131"/>
                  </a:cubicBezTo>
                  <a:cubicBezTo>
                    <a:pt x="627" y="130"/>
                    <a:pt x="633" y="130"/>
                    <a:pt x="637" y="128"/>
                  </a:cubicBezTo>
                  <a:cubicBezTo>
                    <a:pt x="636" y="130"/>
                    <a:pt x="634" y="131"/>
                    <a:pt x="632" y="132"/>
                  </a:cubicBezTo>
                  <a:cubicBezTo>
                    <a:pt x="631" y="136"/>
                    <a:pt x="636" y="134"/>
                    <a:pt x="636" y="138"/>
                  </a:cubicBezTo>
                  <a:cubicBezTo>
                    <a:pt x="631" y="144"/>
                    <a:pt x="623" y="143"/>
                    <a:pt x="614" y="144"/>
                  </a:cubicBezTo>
                  <a:cubicBezTo>
                    <a:pt x="615" y="147"/>
                    <a:pt x="612" y="145"/>
                    <a:pt x="613" y="148"/>
                  </a:cubicBezTo>
                  <a:cubicBezTo>
                    <a:pt x="614" y="149"/>
                    <a:pt x="616" y="148"/>
                    <a:pt x="616" y="149"/>
                  </a:cubicBezTo>
                  <a:cubicBezTo>
                    <a:pt x="613" y="155"/>
                    <a:pt x="602" y="153"/>
                    <a:pt x="600" y="160"/>
                  </a:cubicBezTo>
                  <a:cubicBezTo>
                    <a:pt x="605" y="158"/>
                    <a:pt x="610" y="159"/>
                    <a:pt x="613" y="163"/>
                  </a:cubicBezTo>
                  <a:cubicBezTo>
                    <a:pt x="599" y="164"/>
                    <a:pt x="591" y="170"/>
                    <a:pt x="584" y="177"/>
                  </a:cubicBezTo>
                  <a:cubicBezTo>
                    <a:pt x="591" y="176"/>
                    <a:pt x="595" y="170"/>
                    <a:pt x="603" y="174"/>
                  </a:cubicBezTo>
                  <a:cubicBezTo>
                    <a:pt x="606" y="173"/>
                    <a:pt x="608" y="170"/>
                    <a:pt x="612" y="169"/>
                  </a:cubicBezTo>
                  <a:cubicBezTo>
                    <a:pt x="626" y="171"/>
                    <a:pt x="638" y="168"/>
                    <a:pt x="655" y="165"/>
                  </a:cubicBezTo>
                  <a:cubicBezTo>
                    <a:pt x="654" y="168"/>
                    <a:pt x="655" y="168"/>
                    <a:pt x="655" y="171"/>
                  </a:cubicBezTo>
                  <a:cubicBezTo>
                    <a:pt x="645" y="175"/>
                    <a:pt x="637" y="180"/>
                    <a:pt x="626" y="183"/>
                  </a:cubicBezTo>
                  <a:cubicBezTo>
                    <a:pt x="622" y="182"/>
                    <a:pt x="623" y="177"/>
                    <a:pt x="617" y="178"/>
                  </a:cubicBezTo>
                  <a:cubicBezTo>
                    <a:pt x="615" y="181"/>
                    <a:pt x="618" y="182"/>
                    <a:pt x="617" y="186"/>
                  </a:cubicBezTo>
                  <a:cubicBezTo>
                    <a:pt x="607" y="192"/>
                    <a:pt x="593" y="184"/>
                    <a:pt x="582" y="191"/>
                  </a:cubicBezTo>
                  <a:cubicBezTo>
                    <a:pt x="582" y="195"/>
                    <a:pt x="579" y="194"/>
                    <a:pt x="577" y="197"/>
                  </a:cubicBezTo>
                  <a:cubicBezTo>
                    <a:pt x="582" y="202"/>
                    <a:pt x="599" y="197"/>
                    <a:pt x="596" y="212"/>
                  </a:cubicBezTo>
                  <a:cubicBezTo>
                    <a:pt x="597" y="214"/>
                    <a:pt x="600" y="215"/>
                    <a:pt x="601" y="218"/>
                  </a:cubicBezTo>
                  <a:cubicBezTo>
                    <a:pt x="600" y="223"/>
                    <a:pt x="599" y="224"/>
                    <a:pt x="596" y="228"/>
                  </a:cubicBezTo>
                  <a:cubicBezTo>
                    <a:pt x="591" y="236"/>
                    <a:pt x="584" y="247"/>
                    <a:pt x="580" y="250"/>
                  </a:cubicBezTo>
                  <a:cubicBezTo>
                    <a:pt x="575" y="253"/>
                    <a:pt x="565" y="249"/>
                    <a:pt x="560" y="249"/>
                  </a:cubicBezTo>
                  <a:cubicBezTo>
                    <a:pt x="545" y="249"/>
                    <a:pt x="530" y="250"/>
                    <a:pt x="516" y="246"/>
                  </a:cubicBezTo>
                  <a:cubicBezTo>
                    <a:pt x="510" y="251"/>
                    <a:pt x="501" y="251"/>
                    <a:pt x="494" y="255"/>
                  </a:cubicBezTo>
                  <a:cubicBezTo>
                    <a:pt x="494" y="282"/>
                    <a:pt x="470" y="292"/>
                    <a:pt x="460" y="313"/>
                  </a:cubicBezTo>
                  <a:cubicBezTo>
                    <a:pt x="468" y="320"/>
                    <a:pt x="455" y="329"/>
                    <a:pt x="453" y="336"/>
                  </a:cubicBezTo>
                  <a:cubicBezTo>
                    <a:pt x="469" y="339"/>
                    <a:pt x="484" y="327"/>
                    <a:pt x="480" y="348"/>
                  </a:cubicBezTo>
                  <a:cubicBezTo>
                    <a:pt x="487" y="354"/>
                    <a:pt x="496" y="343"/>
                    <a:pt x="506" y="341"/>
                  </a:cubicBezTo>
                  <a:cubicBezTo>
                    <a:pt x="517" y="340"/>
                    <a:pt x="525" y="342"/>
                    <a:pt x="535" y="341"/>
                  </a:cubicBezTo>
                  <a:cubicBezTo>
                    <a:pt x="541" y="336"/>
                    <a:pt x="546" y="329"/>
                    <a:pt x="557" y="328"/>
                  </a:cubicBezTo>
                  <a:cubicBezTo>
                    <a:pt x="560" y="321"/>
                    <a:pt x="567" y="316"/>
                    <a:pt x="575" y="314"/>
                  </a:cubicBezTo>
                  <a:cubicBezTo>
                    <a:pt x="576" y="309"/>
                    <a:pt x="571" y="309"/>
                    <a:pt x="571" y="305"/>
                  </a:cubicBezTo>
                  <a:cubicBezTo>
                    <a:pt x="577" y="294"/>
                    <a:pt x="590" y="291"/>
                    <a:pt x="597" y="282"/>
                  </a:cubicBezTo>
                  <a:cubicBezTo>
                    <a:pt x="610" y="278"/>
                    <a:pt x="624" y="276"/>
                    <a:pt x="631" y="267"/>
                  </a:cubicBezTo>
                  <a:cubicBezTo>
                    <a:pt x="631" y="264"/>
                    <a:pt x="629" y="264"/>
                    <a:pt x="629" y="261"/>
                  </a:cubicBezTo>
                  <a:cubicBezTo>
                    <a:pt x="634" y="257"/>
                    <a:pt x="639" y="250"/>
                    <a:pt x="647" y="249"/>
                  </a:cubicBezTo>
                  <a:cubicBezTo>
                    <a:pt x="656" y="249"/>
                    <a:pt x="666" y="258"/>
                    <a:pt x="674" y="256"/>
                  </a:cubicBezTo>
                  <a:cubicBezTo>
                    <a:pt x="678" y="255"/>
                    <a:pt x="680" y="250"/>
                    <a:pt x="683" y="248"/>
                  </a:cubicBezTo>
                  <a:cubicBezTo>
                    <a:pt x="685" y="247"/>
                    <a:pt x="690" y="248"/>
                    <a:pt x="694" y="246"/>
                  </a:cubicBezTo>
                  <a:cubicBezTo>
                    <a:pt x="699" y="244"/>
                    <a:pt x="702" y="240"/>
                    <a:pt x="706" y="240"/>
                  </a:cubicBezTo>
                  <a:cubicBezTo>
                    <a:pt x="718" y="238"/>
                    <a:pt x="725" y="247"/>
                    <a:pt x="722" y="258"/>
                  </a:cubicBezTo>
                  <a:cubicBezTo>
                    <a:pt x="734" y="264"/>
                    <a:pt x="744" y="271"/>
                    <a:pt x="752" y="281"/>
                  </a:cubicBezTo>
                  <a:cubicBezTo>
                    <a:pt x="763" y="281"/>
                    <a:pt x="768" y="288"/>
                    <a:pt x="777" y="288"/>
                  </a:cubicBezTo>
                  <a:cubicBezTo>
                    <a:pt x="776" y="292"/>
                    <a:pt x="778" y="292"/>
                    <a:pt x="779" y="295"/>
                  </a:cubicBezTo>
                  <a:cubicBezTo>
                    <a:pt x="781" y="296"/>
                    <a:pt x="784" y="296"/>
                    <a:pt x="786" y="297"/>
                  </a:cubicBezTo>
                  <a:cubicBezTo>
                    <a:pt x="787" y="304"/>
                    <a:pt x="790" y="307"/>
                    <a:pt x="791" y="313"/>
                  </a:cubicBezTo>
                  <a:cubicBezTo>
                    <a:pt x="787" y="314"/>
                    <a:pt x="787" y="320"/>
                    <a:pt x="782" y="322"/>
                  </a:cubicBezTo>
                  <a:cubicBezTo>
                    <a:pt x="773" y="325"/>
                    <a:pt x="758" y="324"/>
                    <a:pt x="751" y="321"/>
                  </a:cubicBezTo>
                  <a:cubicBezTo>
                    <a:pt x="747" y="325"/>
                    <a:pt x="736" y="318"/>
                    <a:pt x="737" y="329"/>
                  </a:cubicBezTo>
                  <a:cubicBezTo>
                    <a:pt x="745" y="328"/>
                    <a:pt x="748" y="336"/>
                    <a:pt x="755" y="339"/>
                  </a:cubicBezTo>
                  <a:cubicBezTo>
                    <a:pt x="756" y="339"/>
                    <a:pt x="759" y="338"/>
                    <a:pt x="761" y="339"/>
                  </a:cubicBezTo>
                  <a:cubicBezTo>
                    <a:pt x="766" y="340"/>
                    <a:pt x="772" y="348"/>
                    <a:pt x="777" y="341"/>
                  </a:cubicBezTo>
                  <a:cubicBezTo>
                    <a:pt x="777" y="338"/>
                    <a:pt x="775" y="336"/>
                    <a:pt x="776" y="332"/>
                  </a:cubicBezTo>
                  <a:cubicBezTo>
                    <a:pt x="782" y="324"/>
                    <a:pt x="798" y="326"/>
                    <a:pt x="801" y="313"/>
                  </a:cubicBezTo>
                  <a:cubicBezTo>
                    <a:pt x="804" y="313"/>
                    <a:pt x="805" y="311"/>
                    <a:pt x="807" y="311"/>
                  </a:cubicBezTo>
                  <a:cubicBezTo>
                    <a:pt x="807" y="304"/>
                    <a:pt x="800" y="304"/>
                    <a:pt x="799" y="299"/>
                  </a:cubicBezTo>
                  <a:cubicBezTo>
                    <a:pt x="804" y="281"/>
                    <a:pt x="818" y="303"/>
                    <a:pt x="827" y="297"/>
                  </a:cubicBezTo>
                  <a:cubicBezTo>
                    <a:pt x="822" y="284"/>
                    <a:pt x="804" y="284"/>
                    <a:pt x="792" y="277"/>
                  </a:cubicBezTo>
                  <a:cubicBezTo>
                    <a:pt x="793" y="275"/>
                    <a:pt x="796" y="276"/>
                    <a:pt x="795" y="271"/>
                  </a:cubicBezTo>
                  <a:cubicBezTo>
                    <a:pt x="784" y="268"/>
                    <a:pt x="779" y="270"/>
                    <a:pt x="773" y="266"/>
                  </a:cubicBezTo>
                  <a:cubicBezTo>
                    <a:pt x="768" y="262"/>
                    <a:pt x="769" y="255"/>
                    <a:pt x="765" y="250"/>
                  </a:cubicBezTo>
                  <a:cubicBezTo>
                    <a:pt x="761" y="244"/>
                    <a:pt x="751" y="244"/>
                    <a:pt x="750" y="236"/>
                  </a:cubicBezTo>
                  <a:cubicBezTo>
                    <a:pt x="753" y="233"/>
                    <a:pt x="754" y="232"/>
                    <a:pt x="752" y="227"/>
                  </a:cubicBezTo>
                  <a:cubicBezTo>
                    <a:pt x="757" y="226"/>
                    <a:pt x="763" y="221"/>
                    <a:pt x="769" y="224"/>
                  </a:cubicBezTo>
                  <a:cubicBezTo>
                    <a:pt x="769" y="228"/>
                    <a:pt x="765" y="230"/>
                    <a:pt x="767" y="233"/>
                  </a:cubicBezTo>
                  <a:cubicBezTo>
                    <a:pt x="771" y="236"/>
                    <a:pt x="771" y="229"/>
                    <a:pt x="776" y="230"/>
                  </a:cubicBezTo>
                  <a:cubicBezTo>
                    <a:pt x="779" y="239"/>
                    <a:pt x="789" y="242"/>
                    <a:pt x="793" y="251"/>
                  </a:cubicBezTo>
                  <a:cubicBezTo>
                    <a:pt x="804" y="251"/>
                    <a:pt x="804" y="251"/>
                    <a:pt x="804" y="251"/>
                  </a:cubicBezTo>
                  <a:cubicBezTo>
                    <a:pt x="805" y="253"/>
                    <a:pt x="806" y="255"/>
                    <a:pt x="806" y="257"/>
                  </a:cubicBezTo>
                  <a:cubicBezTo>
                    <a:pt x="821" y="259"/>
                    <a:pt x="828" y="269"/>
                    <a:pt x="840" y="274"/>
                  </a:cubicBezTo>
                  <a:cubicBezTo>
                    <a:pt x="840" y="282"/>
                    <a:pt x="837" y="287"/>
                    <a:pt x="835" y="293"/>
                  </a:cubicBezTo>
                  <a:cubicBezTo>
                    <a:pt x="845" y="302"/>
                    <a:pt x="855" y="310"/>
                    <a:pt x="862" y="320"/>
                  </a:cubicBezTo>
                  <a:cubicBezTo>
                    <a:pt x="866" y="321"/>
                    <a:pt x="871" y="319"/>
                    <a:pt x="873" y="322"/>
                  </a:cubicBezTo>
                  <a:cubicBezTo>
                    <a:pt x="870" y="324"/>
                    <a:pt x="865" y="323"/>
                    <a:pt x="865" y="327"/>
                  </a:cubicBezTo>
                  <a:cubicBezTo>
                    <a:pt x="869" y="331"/>
                    <a:pt x="870" y="333"/>
                    <a:pt x="869" y="341"/>
                  </a:cubicBezTo>
                  <a:cubicBezTo>
                    <a:pt x="873" y="345"/>
                    <a:pt x="882" y="339"/>
                    <a:pt x="882" y="347"/>
                  </a:cubicBezTo>
                  <a:cubicBezTo>
                    <a:pt x="887" y="343"/>
                    <a:pt x="888" y="348"/>
                    <a:pt x="894" y="348"/>
                  </a:cubicBezTo>
                  <a:cubicBezTo>
                    <a:pt x="896" y="343"/>
                    <a:pt x="888" y="336"/>
                    <a:pt x="889" y="332"/>
                  </a:cubicBezTo>
                  <a:cubicBezTo>
                    <a:pt x="892" y="333"/>
                    <a:pt x="896" y="338"/>
                    <a:pt x="899" y="333"/>
                  </a:cubicBezTo>
                  <a:cubicBezTo>
                    <a:pt x="893" y="327"/>
                    <a:pt x="883" y="326"/>
                    <a:pt x="877" y="321"/>
                  </a:cubicBezTo>
                  <a:cubicBezTo>
                    <a:pt x="888" y="318"/>
                    <a:pt x="896" y="330"/>
                    <a:pt x="905" y="329"/>
                  </a:cubicBezTo>
                  <a:cubicBezTo>
                    <a:pt x="906" y="325"/>
                    <a:pt x="904" y="324"/>
                    <a:pt x="904" y="321"/>
                  </a:cubicBezTo>
                  <a:cubicBezTo>
                    <a:pt x="908" y="322"/>
                    <a:pt x="909" y="319"/>
                    <a:pt x="909" y="316"/>
                  </a:cubicBezTo>
                  <a:cubicBezTo>
                    <a:pt x="893" y="315"/>
                    <a:pt x="889" y="302"/>
                    <a:pt x="881" y="292"/>
                  </a:cubicBezTo>
                  <a:cubicBezTo>
                    <a:pt x="889" y="292"/>
                    <a:pt x="891" y="297"/>
                    <a:pt x="896" y="299"/>
                  </a:cubicBezTo>
                  <a:cubicBezTo>
                    <a:pt x="896" y="298"/>
                    <a:pt x="897" y="297"/>
                    <a:pt x="899" y="297"/>
                  </a:cubicBezTo>
                  <a:cubicBezTo>
                    <a:pt x="901" y="296"/>
                    <a:pt x="898" y="288"/>
                    <a:pt x="902" y="288"/>
                  </a:cubicBezTo>
                  <a:cubicBezTo>
                    <a:pt x="905" y="285"/>
                    <a:pt x="908" y="290"/>
                    <a:pt x="911" y="291"/>
                  </a:cubicBezTo>
                  <a:cubicBezTo>
                    <a:pt x="915" y="283"/>
                    <a:pt x="927" y="286"/>
                    <a:pt x="931" y="291"/>
                  </a:cubicBezTo>
                  <a:cubicBezTo>
                    <a:pt x="931" y="294"/>
                    <a:pt x="922" y="293"/>
                    <a:pt x="926" y="297"/>
                  </a:cubicBezTo>
                  <a:cubicBezTo>
                    <a:pt x="929" y="302"/>
                    <a:pt x="931" y="292"/>
                    <a:pt x="934" y="296"/>
                  </a:cubicBezTo>
                  <a:cubicBezTo>
                    <a:pt x="932" y="303"/>
                    <a:pt x="933" y="307"/>
                    <a:pt x="929" y="311"/>
                  </a:cubicBezTo>
                  <a:cubicBezTo>
                    <a:pt x="933" y="311"/>
                    <a:pt x="937" y="315"/>
                    <a:pt x="940" y="313"/>
                  </a:cubicBezTo>
                  <a:cubicBezTo>
                    <a:pt x="942" y="307"/>
                    <a:pt x="933" y="310"/>
                    <a:pt x="936" y="306"/>
                  </a:cubicBezTo>
                  <a:cubicBezTo>
                    <a:pt x="944" y="307"/>
                    <a:pt x="944" y="319"/>
                    <a:pt x="946" y="321"/>
                  </a:cubicBezTo>
                  <a:cubicBezTo>
                    <a:pt x="942" y="318"/>
                    <a:pt x="935" y="317"/>
                    <a:pt x="930" y="318"/>
                  </a:cubicBezTo>
                  <a:cubicBezTo>
                    <a:pt x="930" y="323"/>
                    <a:pt x="930" y="323"/>
                    <a:pt x="930" y="323"/>
                  </a:cubicBezTo>
                  <a:cubicBezTo>
                    <a:pt x="937" y="324"/>
                    <a:pt x="955" y="323"/>
                    <a:pt x="952" y="336"/>
                  </a:cubicBezTo>
                  <a:cubicBezTo>
                    <a:pt x="955" y="341"/>
                    <a:pt x="966" y="338"/>
                    <a:pt x="966" y="346"/>
                  </a:cubicBezTo>
                  <a:cubicBezTo>
                    <a:pt x="978" y="344"/>
                    <a:pt x="984" y="357"/>
                    <a:pt x="1001" y="353"/>
                  </a:cubicBezTo>
                  <a:cubicBezTo>
                    <a:pt x="1003" y="337"/>
                    <a:pt x="1026" y="348"/>
                    <a:pt x="1029" y="356"/>
                  </a:cubicBezTo>
                  <a:cubicBezTo>
                    <a:pt x="1051" y="361"/>
                    <a:pt x="1056" y="340"/>
                    <a:pt x="1073" y="350"/>
                  </a:cubicBezTo>
                  <a:cubicBezTo>
                    <a:pt x="1078" y="350"/>
                    <a:pt x="1078" y="344"/>
                    <a:pt x="1082" y="346"/>
                  </a:cubicBezTo>
                  <a:cubicBezTo>
                    <a:pt x="1081" y="358"/>
                    <a:pt x="1076" y="373"/>
                    <a:pt x="1087" y="379"/>
                  </a:cubicBezTo>
                  <a:cubicBezTo>
                    <a:pt x="1073" y="390"/>
                    <a:pt x="1086" y="413"/>
                    <a:pt x="1079" y="425"/>
                  </a:cubicBezTo>
                  <a:cubicBezTo>
                    <a:pt x="1072" y="426"/>
                    <a:pt x="1071" y="432"/>
                    <a:pt x="1065" y="433"/>
                  </a:cubicBezTo>
                  <a:cubicBezTo>
                    <a:pt x="1060" y="433"/>
                    <a:pt x="1055" y="429"/>
                    <a:pt x="1049" y="432"/>
                  </a:cubicBezTo>
                  <a:cubicBezTo>
                    <a:pt x="1036" y="419"/>
                    <a:pt x="1012" y="429"/>
                    <a:pt x="998" y="435"/>
                  </a:cubicBezTo>
                  <a:cubicBezTo>
                    <a:pt x="982" y="434"/>
                    <a:pt x="961" y="424"/>
                    <a:pt x="945" y="423"/>
                  </a:cubicBezTo>
                  <a:cubicBezTo>
                    <a:pt x="938" y="423"/>
                    <a:pt x="932" y="426"/>
                    <a:pt x="930" y="417"/>
                  </a:cubicBezTo>
                  <a:cubicBezTo>
                    <a:pt x="918" y="419"/>
                    <a:pt x="916" y="412"/>
                    <a:pt x="902" y="413"/>
                  </a:cubicBezTo>
                  <a:cubicBezTo>
                    <a:pt x="900" y="412"/>
                    <a:pt x="897" y="410"/>
                    <a:pt x="897" y="406"/>
                  </a:cubicBezTo>
                  <a:cubicBezTo>
                    <a:pt x="875" y="397"/>
                    <a:pt x="834" y="406"/>
                    <a:pt x="852" y="433"/>
                  </a:cubicBezTo>
                  <a:cubicBezTo>
                    <a:pt x="848" y="440"/>
                    <a:pt x="837" y="447"/>
                    <a:pt x="829" y="443"/>
                  </a:cubicBezTo>
                  <a:cubicBezTo>
                    <a:pt x="818" y="438"/>
                    <a:pt x="813" y="430"/>
                    <a:pt x="802" y="428"/>
                  </a:cubicBezTo>
                  <a:cubicBezTo>
                    <a:pt x="796" y="427"/>
                    <a:pt x="788" y="430"/>
                    <a:pt x="782" y="428"/>
                  </a:cubicBezTo>
                  <a:cubicBezTo>
                    <a:pt x="774" y="425"/>
                    <a:pt x="779" y="416"/>
                    <a:pt x="772" y="410"/>
                  </a:cubicBezTo>
                  <a:cubicBezTo>
                    <a:pt x="770" y="408"/>
                    <a:pt x="761" y="405"/>
                    <a:pt x="757" y="403"/>
                  </a:cubicBezTo>
                  <a:cubicBezTo>
                    <a:pt x="749" y="399"/>
                    <a:pt x="740" y="405"/>
                    <a:pt x="730" y="403"/>
                  </a:cubicBezTo>
                  <a:cubicBezTo>
                    <a:pt x="724" y="402"/>
                    <a:pt x="710" y="394"/>
                    <a:pt x="709" y="388"/>
                  </a:cubicBezTo>
                  <a:cubicBezTo>
                    <a:pt x="676" y="385"/>
                    <a:pt x="714" y="373"/>
                    <a:pt x="714" y="362"/>
                  </a:cubicBezTo>
                  <a:cubicBezTo>
                    <a:pt x="699" y="353"/>
                    <a:pt x="713" y="348"/>
                    <a:pt x="716" y="338"/>
                  </a:cubicBezTo>
                  <a:cubicBezTo>
                    <a:pt x="711" y="335"/>
                    <a:pt x="707" y="345"/>
                    <a:pt x="702" y="342"/>
                  </a:cubicBezTo>
                  <a:cubicBezTo>
                    <a:pt x="702" y="339"/>
                    <a:pt x="705" y="339"/>
                    <a:pt x="704" y="335"/>
                  </a:cubicBezTo>
                  <a:cubicBezTo>
                    <a:pt x="693" y="330"/>
                    <a:pt x="678" y="343"/>
                    <a:pt x="664" y="336"/>
                  </a:cubicBezTo>
                  <a:cubicBezTo>
                    <a:pt x="661" y="335"/>
                    <a:pt x="662" y="339"/>
                    <a:pt x="659" y="339"/>
                  </a:cubicBezTo>
                  <a:cubicBezTo>
                    <a:pt x="656" y="338"/>
                    <a:pt x="653" y="337"/>
                    <a:pt x="650" y="336"/>
                  </a:cubicBezTo>
                  <a:cubicBezTo>
                    <a:pt x="629" y="347"/>
                    <a:pt x="575" y="333"/>
                    <a:pt x="556" y="353"/>
                  </a:cubicBezTo>
                  <a:cubicBezTo>
                    <a:pt x="543" y="350"/>
                    <a:pt x="539" y="362"/>
                    <a:pt x="531" y="363"/>
                  </a:cubicBezTo>
                  <a:cubicBezTo>
                    <a:pt x="526" y="364"/>
                    <a:pt x="523" y="361"/>
                    <a:pt x="517" y="361"/>
                  </a:cubicBezTo>
                  <a:cubicBezTo>
                    <a:pt x="510" y="360"/>
                    <a:pt x="502" y="362"/>
                    <a:pt x="494" y="363"/>
                  </a:cubicBezTo>
                  <a:cubicBezTo>
                    <a:pt x="488" y="360"/>
                    <a:pt x="490" y="353"/>
                    <a:pt x="483" y="353"/>
                  </a:cubicBezTo>
                  <a:cubicBezTo>
                    <a:pt x="475" y="353"/>
                    <a:pt x="469" y="374"/>
                    <a:pt x="455" y="382"/>
                  </a:cubicBezTo>
                  <a:cubicBezTo>
                    <a:pt x="448" y="386"/>
                    <a:pt x="443" y="384"/>
                    <a:pt x="439" y="387"/>
                  </a:cubicBezTo>
                  <a:cubicBezTo>
                    <a:pt x="427" y="388"/>
                    <a:pt x="426" y="397"/>
                    <a:pt x="417" y="400"/>
                  </a:cubicBezTo>
                  <a:cubicBezTo>
                    <a:pt x="417" y="403"/>
                    <a:pt x="415" y="404"/>
                    <a:pt x="415" y="407"/>
                  </a:cubicBezTo>
                  <a:cubicBezTo>
                    <a:pt x="406" y="412"/>
                    <a:pt x="402" y="421"/>
                    <a:pt x="398" y="431"/>
                  </a:cubicBezTo>
                  <a:cubicBezTo>
                    <a:pt x="400" y="433"/>
                    <a:pt x="397" y="435"/>
                    <a:pt x="398" y="438"/>
                  </a:cubicBezTo>
                  <a:cubicBezTo>
                    <a:pt x="389" y="442"/>
                    <a:pt x="386" y="451"/>
                    <a:pt x="378" y="455"/>
                  </a:cubicBezTo>
                  <a:cubicBezTo>
                    <a:pt x="370" y="459"/>
                    <a:pt x="367" y="464"/>
                    <a:pt x="361" y="467"/>
                  </a:cubicBezTo>
                  <a:cubicBezTo>
                    <a:pt x="356" y="470"/>
                    <a:pt x="350" y="468"/>
                    <a:pt x="343" y="471"/>
                  </a:cubicBezTo>
                  <a:cubicBezTo>
                    <a:pt x="332" y="476"/>
                    <a:pt x="331" y="498"/>
                    <a:pt x="315" y="495"/>
                  </a:cubicBezTo>
                  <a:cubicBezTo>
                    <a:pt x="312" y="505"/>
                    <a:pt x="301" y="506"/>
                    <a:pt x="302" y="520"/>
                  </a:cubicBezTo>
                  <a:cubicBezTo>
                    <a:pt x="297" y="526"/>
                    <a:pt x="291" y="532"/>
                    <a:pt x="282" y="535"/>
                  </a:cubicBezTo>
                  <a:cubicBezTo>
                    <a:pt x="282" y="542"/>
                    <a:pt x="274" y="548"/>
                    <a:pt x="271" y="554"/>
                  </a:cubicBezTo>
                  <a:cubicBezTo>
                    <a:pt x="270" y="555"/>
                    <a:pt x="271" y="557"/>
                    <a:pt x="270" y="558"/>
                  </a:cubicBezTo>
                  <a:cubicBezTo>
                    <a:pt x="266" y="562"/>
                    <a:pt x="261" y="562"/>
                    <a:pt x="259" y="566"/>
                  </a:cubicBezTo>
                  <a:cubicBezTo>
                    <a:pt x="257" y="569"/>
                    <a:pt x="256" y="575"/>
                    <a:pt x="255" y="580"/>
                  </a:cubicBezTo>
                  <a:cubicBezTo>
                    <a:pt x="255" y="584"/>
                    <a:pt x="259" y="590"/>
                    <a:pt x="259" y="592"/>
                  </a:cubicBezTo>
                  <a:cubicBezTo>
                    <a:pt x="260" y="600"/>
                    <a:pt x="254" y="603"/>
                    <a:pt x="253" y="610"/>
                  </a:cubicBezTo>
                  <a:cubicBezTo>
                    <a:pt x="252" y="615"/>
                    <a:pt x="254" y="622"/>
                    <a:pt x="254" y="627"/>
                  </a:cubicBezTo>
                  <a:cubicBezTo>
                    <a:pt x="253" y="632"/>
                    <a:pt x="249" y="641"/>
                    <a:pt x="247" y="647"/>
                  </a:cubicBezTo>
                  <a:cubicBezTo>
                    <a:pt x="245" y="650"/>
                    <a:pt x="242" y="651"/>
                    <a:pt x="240" y="654"/>
                  </a:cubicBezTo>
                  <a:cubicBezTo>
                    <a:pt x="238" y="660"/>
                    <a:pt x="239" y="666"/>
                    <a:pt x="237" y="671"/>
                  </a:cubicBezTo>
                  <a:cubicBezTo>
                    <a:pt x="234" y="677"/>
                    <a:pt x="226" y="681"/>
                    <a:pt x="223" y="687"/>
                  </a:cubicBezTo>
                  <a:cubicBezTo>
                    <a:pt x="231" y="703"/>
                    <a:pt x="224" y="713"/>
                    <a:pt x="222" y="730"/>
                  </a:cubicBezTo>
                  <a:cubicBezTo>
                    <a:pt x="223" y="733"/>
                    <a:pt x="226" y="733"/>
                    <a:pt x="228" y="735"/>
                  </a:cubicBezTo>
                  <a:cubicBezTo>
                    <a:pt x="226" y="738"/>
                    <a:pt x="225" y="738"/>
                    <a:pt x="227" y="741"/>
                  </a:cubicBezTo>
                  <a:cubicBezTo>
                    <a:pt x="229" y="743"/>
                    <a:pt x="233" y="739"/>
                    <a:pt x="235" y="742"/>
                  </a:cubicBezTo>
                  <a:cubicBezTo>
                    <a:pt x="232" y="758"/>
                    <a:pt x="245" y="758"/>
                    <a:pt x="245" y="771"/>
                  </a:cubicBezTo>
                  <a:cubicBezTo>
                    <a:pt x="254" y="778"/>
                    <a:pt x="262" y="792"/>
                    <a:pt x="257" y="804"/>
                  </a:cubicBezTo>
                  <a:cubicBezTo>
                    <a:pt x="261" y="812"/>
                    <a:pt x="262" y="822"/>
                    <a:pt x="267" y="828"/>
                  </a:cubicBezTo>
                  <a:cubicBezTo>
                    <a:pt x="280" y="833"/>
                    <a:pt x="283" y="847"/>
                    <a:pt x="296" y="851"/>
                  </a:cubicBezTo>
                  <a:cubicBezTo>
                    <a:pt x="298" y="868"/>
                    <a:pt x="312" y="872"/>
                    <a:pt x="322" y="879"/>
                  </a:cubicBezTo>
                  <a:cubicBezTo>
                    <a:pt x="325" y="881"/>
                    <a:pt x="326" y="886"/>
                    <a:pt x="328" y="887"/>
                  </a:cubicBezTo>
                  <a:cubicBezTo>
                    <a:pt x="341" y="892"/>
                    <a:pt x="353" y="878"/>
                    <a:pt x="364" y="877"/>
                  </a:cubicBezTo>
                  <a:cubicBezTo>
                    <a:pt x="367" y="877"/>
                    <a:pt x="371" y="878"/>
                    <a:pt x="375" y="878"/>
                  </a:cubicBezTo>
                  <a:cubicBezTo>
                    <a:pt x="381" y="878"/>
                    <a:pt x="385" y="875"/>
                    <a:pt x="389" y="875"/>
                  </a:cubicBezTo>
                  <a:cubicBezTo>
                    <a:pt x="394" y="876"/>
                    <a:pt x="399" y="884"/>
                    <a:pt x="404" y="878"/>
                  </a:cubicBezTo>
                  <a:cubicBezTo>
                    <a:pt x="406" y="884"/>
                    <a:pt x="414" y="883"/>
                    <a:pt x="419" y="886"/>
                  </a:cubicBezTo>
                  <a:cubicBezTo>
                    <a:pt x="422" y="887"/>
                    <a:pt x="421" y="890"/>
                    <a:pt x="425" y="891"/>
                  </a:cubicBezTo>
                  <a:cubicBezTo>
                    <a:pt x="429" y="891"/>
                    <a:pt x="434" y="885"/>
                    <a:pt x="440" y="884"/>
                  </a:cubicBezTo>
                  <a:cubicBezTo>
                    <a:pt x="450" y="882"/>
                    <a:pt x="462" y="878"/>
                    <a:pt x="467" y="872"/>
                  </a:cubicBezTo>
                  <a:cubicBezTo>
                    <a:pt x="469" y="873"/>
                    <a:pt x="471" y="875"/>
                    <a:pt x="474" y="875"/>
                  </a:cubicBezTo>
                  <a:cubicBezTo>
                    <a:pt x="483" y="866"/>
                    <a:pt x="497" y="868"/>
                    <a:pt x="509" y="865"/>
                  </a:cubicBezTo>
                  <a:cubicBezTo>
                    <a:pt x="514" y="872"/>
                    <a:pt x="521" y="866"/>
                    <a:pt x="525" y="866"/>
                  </a:cubicBezTo>
                  <a:cubicBezTo>
                    <a:pt x="544" y="863"/>
                    <a:pt x="555" y="879"/>
                    <a:pt x="559" y="891"/>
                  </a:cubicBezTo>
                  <a:cubicBezTo>
                    <a:pt x="563" y="904"/>
                    <a:pt x="562" y="909"/>
                    <a:pt x="583" y="908"/>
                  </a:cubicBezTo>
                  <a:cubicBezTo>
                    <a:pt x="585" y="907"/>
                    <a:pt x="585" y="904"/>
                    <a:pt x="588" y="903"/>
                  </a:cubicBezTo>
                  <a:cubicBezTo>
                    <a:pt x="596" y="903"/>
                    <a:pt x="603" y="910"/>
                    <a:pt x="611" y="908"/>
                  </a:cubicBezTo>
                  <a:cubicBezTo>
                    <a:pt x="615" y="907"/>
                    <a:pt x="620" y="900"/>
                    <a:pt x="625" y="907"/>
                  </a:cubicBezTo>
                  <a:cubicBezTo>
                    <a:pt x="627" y="921"/>
                    <a:pt x="645" y="924"/>
                    <a:pt x="646" y="935"/>
                  </a:cubicBezTo>
                  <a:cubicBezTo>
                    <a:pt x="647" y="943"/>
                    <a:pt x="638" y="947"/>
                    <a:pt x="640" y="959"/>
                  </a:cubicBezTo>
                  <a:cubicBezTo>
                    <a:pt x="637" y="961"/>
                    <a:pt x="633" y="963"/>
                    <a:pt x="632" y="966"/>
                  </a:cubicBezTo>
                  <a:cubicBezTo>
                    <a:pt x="634" y="971"/>
                    <a:pt x="637" y="975"/>
                    <a:pt x="638" y="982"/>
                  </a:cubicBezTo>
                  <a:cubicBezTo>
                    <a:pt x="636" y="983"/>
                    <a:pt x="633" y="983"/>
                    <a:pt x="632" y="986"/>
                  </a:cubicBezTo>
                  <a:cubicBezTo>
                    <a:pt x="635" y="999"/>
                    <a:pt x="627" y="1002"/>
                    <a:pt x="620" y="1006"/>
                  </a:cubicBezTo>
                  <a:cubicBezTo>
                    <a:pt x="623" y="1012"/>
                    <a:pt x="627" y="1016"/>
                    <a:pt x="633" y="1019"/>
                  </a:cubicBezTo>
                  <a:cubicBezTo>
                    <a:pt x="631" y="1020"/>
                    <a:pt x="632" y="1023"/>
                    <a:pt x="632" y="1026"/>
                  </a:cubicBezTo>
                  <a:cubicBezTo>
                    <a:pt x="638" y="1027"/>
                    <a:pt x="637" y="1033"/>
                    <a:pt x="639" y="1036"/>
                  </a:cubicBezTo>
                  <a:cubicBezTo>
                    <a:pt x="641" y="1038"/>
                    <a:pt x="644" y="1039"/>
                    <a:pt x="646" y="1040"/>
                  </a:cubicBezTo>
                  <a:cubicBezTo>
                    <a:pt x="647" y="1041"/>
                    <a:pt x="647" y="1044"/>
                    <a:pt x="648" y="1045"/>
                  </a:cubicBezTo>
                  <a:cubicBezTo>
                    <a:pt x="650" y="1048"/>
                    <a:pt x="654" y="1049"/>
                    <a:pt x="656" y="1051"/>
                  </a:cubicBezTo>
                  <a:cubicBezTo>
                    <a:pt x="658" y="1053"/>
                    <a:pt x="658" y="1056"/>
                    <a:pt x="660" y="1059"/>
                  </a:cubicBezTo>
                  <a:cubicBezTo>
                    <a:pt x="666" y="1067"/>
                    <a:pt x="676" y="1070"/>
                    <a:pt x="682" y="1077"/>
                  </a:cubicBezTo>
                  <a:cubicBezTo>
                    <a:pt x="688" y="1084"/>
                    <a:pt x="687" y="1095"/>
                    <a:pt x="694" y="1103"/>
                  </a:cubicBezTo>
                  <a:cubicBezTo>
                    <a:pt x="695" y="1106"/>
                    <a:pt x="691" y="1105"/>
                    <a:pt x="691" y="1108"/>
                  </a:cubicBezTo>
                  <a:cubicBezTo>
                    <a:pt x="694" y="1113"/>
                    <a:pt x="698" y="1116"/>
                    <a:pt x="701" y="1121"/>
                  </a:cubicBezTo>
                  <a:cubicBezTo>
                    <a:pt x="701" y="1127"/>
                    <a:pt x="701" y="1127"/>
                    <a:pt x="701" y="1127"/>
                  </a:cubicBezTo>
                  <a:cubicBezTo>
                    <a:pt x="712" y="1133"/>
                    <a:pt x="717" y="1151"/>
                    <a:pt x="706" y="1160"/>
                  </a:cubicBezTo>
                  <a:cubicBezTo>
                    <a:pt x="711" y="1163"/>
                    <a:pt x="707" y="1167"/>
                    <a:pt x="710" y="1172"/>
                  </a:cubicBezTo>
                  <a:cubicBezTo>
                    <a:pt x="714" y="1181"/>
                    <a:pt x="725" y="1188"/>
                    <a:pt x="724" y="1199"/>
                  </a:cubicBezTo>
                  <a:cubicBezTo>
                    <a:pt x="724" y="1205"/>
                    <a:pt x="716" y="1208"/>
                    <a:pt x="718" y="1216"/>
                  </a:cubicBezTo>
                  <a:cubicBezTo>
                    <a:pt x="716" y="1218"/>
                    <a:pt x="711" y="1217"/>
                    <a:pt x="709" y="1219"/>
                  </a:cubicBezTo>
                  <a:cubicBezTo>
                    <a:pt x="706" y="1222"/>
                    <a:pt x="706" y="1228"/>
                    <a:pt x="699" y="1227"/>
                  </a:cubicBezTo>
                  <a:cubicBezTo>
                    <a:pt x="700" y="1237"/>
                    <a:pt x="694" y="1241"/>
                    <a:pt x="696" y="1253"/>
                  </a:cubicBezTo>
                  <a:cubicBezTo>
                    <a:pt x="690" y="1257"/>
                    <a:pt x="692" y="1268"/>
                    <a:pt x="685" y="1270"/>
                  </a:cubicBezTo>
                  <a:cubicBezTo>
                    <a:pt x="685" y="1273"/>
                    <a:pt x="686" y="1277"/>
                    <a:pt x="687" y="1279"/>
                  </a:cubicBezTo>
                  <a:cubicBezTo>
                    <a:pt x="677" y="1305"/>
                    <a:pt x="701" y="1315"/>
                    <a:pt x="711" y="1331"/>
                  </a:cubicBezTo>
                  <a:cubicBezTo>
                    <a:pt x="714" y="1335"/>
                    <a:pt x="714" y="1340"/>
                    <a:pt x="716" y="1344"/>
                  </a:cubicBezTo>
                  <a:cubicBezTo>
                    <a:pt x="720" y="1351"/>
                    <a:pt x="729" y="1355"/>
                    <a:pt x="730" y="1362"/>
                  </a:cubicBezTo>
                  <a:cubicBezTo>
                    <a:pt x="743" y="1365"/>
                    <a:pt x="742" y="1381"/>
                    <a:pt x="742" y="1396"/>
                  </a:cubicBezTo>
                  <a:cubicBezTo>
                    <a:pt x="747" y="1400"/>
                    <a:pt x="750" y="1408"/>
                    <a:pt x="747" y="1414"/>
                  </a:cubicBezTo>
                  <a:cubicBezTo>
                    <a:pt x="756" y="1428"/>
                    <a:pt x="759" y="1450"/>
                    <a:pt x="778" y="1455"/>
                  </a:cubicBezTo>
                  <a:cubicBezTo>
                    <a:pt x="779" y="1462"/>
                    <a:pt x="787" y="1464"/>
                    <a:pt x="789" y="1469"/>
                  </a:cubicBezTo>
                  <a:cubicBezTo>
                    <a:pt x="791" y="1473"/>
                    <a:pt x="788" y="1477"/>
                    <a:pt x="790" y="1480"/>
                  </a:cubicBezTo>
                  <a:cubicBezTo>
                    <a:pt x="795" y="1488"/>
                    <a:pt x="809" y="1487"/>
                    <a:pt x="808" y="1501"/>
                  </a:cubicBezTo>
                  <a:cubicBezTo>
                    <a:pt x="807" y="1504"/>
                    <a:pt x="803" y="1504"/>
                    <a:pt x="801" y="1505"/>
                  </a:cubicBezTo>
                  <a:cubicBezTo>
                    <a:pt x="802" y="1511"/>
                    <a:pt x="808" y="1512"/>
                    <a:pt x="807" y="1520"/>
                  </a:cubicBezTo>
                  <a:cubicBezTo>
                    <a:pt x="816" y="1518"/>
                    <a:pt x="820" y="1526"/>
                    <a:pt x="828" y="1527"/>
                  </a:cubicBezTo>
                  <a:cubicBezTo>
                    <a:pt x="833" y="1528"/>
                    <a:pt x="836" y="1524"/>
                    <a:pt x="842" y="1523"/>
                  </a:cubicBezTo>
                  <a:cubicBezTo>
                    <a:pt x="849" y="1522"/>
                    <a:pt x="860" y="1527"/>
                    <a:pt x="866" y="1520"/>
                  </a:cubicBezTo>
                  <a:cubicBezTo>
                    <a:pt x="886" y="1521"/>
                    <a:pt x="906" y="1520"/>
                    <a:pt x="923" y="1517"/>
                  </a:cubicBezTo>
                  <a:cubicBezTo>
                    <a:pt x="948" y="1514"/>
                    <a:pt x="969" y="1501"/>
                    <a:pt x="986" y="1489"/>
                  </a:cubicBezTo>
                  <a:cubicBezTo>
                    <a:pt x="992" y="1489"/>
                    <a:pt x="992" y="1489"/>
                    <a:pt x="992" y="1489"/>
                  </a:cubicBezTo>
                  <a:cubicBezTo>
                    <a:pt x="1003" y="1482"/>
                    <a:pt x="1008" y="1469"/>
                    <a:pt x="1020" y="1462"/>
                  </a:cubicBezTo>
                  <a:cubicBezTo>
                    <a:pt x="1024" y="1459"/>
                    <a:pt x="1031" y="1458"/>
                    <a:pt x="1035" y="1455"/>
                  </a:cubicBezTo>
                  <a:cubicBezTo>
                    <a:pt x="1044" y="1448"/>
                    <a:pt x="1049" y="1436"/>
                    <a:pt x="1054" y="1425"/>
                  </a:cubicBezTo>
                  <a:cubicBezTo>
                    <a:pt x="1054" y="1422"/>
                    <a:pt x="1051" y="1422"/>
                    <a:pt x="1050" y="1419"/>
                  </a:cubicBezTo>
                  <a:cubicBezTo>
                    <a:pt x="1065" y="1405"/>
                    <a:pt x="1092" y="1404"/>
                    <a:pt x="1105" y="1389"/>
                  </a:cubicBezTo>
                  <a:cubicBezTo>
                    <a:pt x="1105" y="1386"/>
                    <a:pt x="1102" y="1386"/>
                    <a:pt x="1102" y="1384"/>
                  </a:cubicBezTo>
                  <a:cubicBezTo>
                    <a:pt x="1109" y="1381"/>
                    <a:pt x="1110" y="1372"/>
                    <a:pt x="1112" y="1364"/>
                  </a:cubicBezTo>
                  <a:cubicBezTo>
                    <a:pt x="1108" y="1361"/>
                    <a:pt x="1108" y="1356"/>
                    <a:pt x="1105" y="1352"/>
                  </a:cubicBezTo>
                  <a:cubicBezTo>
                    <a:pt x="1106" y="1350"/>
                    <a:pt x="1108" y="1348"/>
                    <a:pt x="1108" y="1344"/>
                  </a:cubicBezTo>
                  <a:cubicBezTo>
                    <a:pt x="1108" y="1341"/>
                    <a:pt x="1103" y="1342"/>
                    <a:pt x="1102" y="1340"/>
                  </a:cubicBezTo>
                  <a:cubicBezTo>
                    <a:pt x="1103" y="1331"/>
                    <a:pt x="1112" y="1331"/>
                    <a:pt x="1118" y="1326"/>
                  </a:cubicBezTo>
                  <a:cubicBezTo>
                    <a:pt x="1122" y="1324"/>
                    <a:pt x="1125" y="1318"/>
                    <a:pt x="1128" y="1316"/>
                  </a:cubicBezTo>
                  <a:cubicBezTo>
                    <a:pt x="1132" y="1313"/>
                    <a:pt x="1139" y="1313"/>
                    <a:pt x="1143" y="1308"/>
                  </a:cubicBezTo>
                  <a:cubicBezTo>
                    <a:pt x="1148" y="1303"/>
                    <a:pt x="1149" y="1298"/>
                    <a:pt x="1154" y="1295"/>
                  </a:cubicBezTo>
                  <a:cubicBezTo>
                    <a:pt x="1167" y="1285"/>
                    <a:pt x="1189" y="1283"/>
                    <a:pt x="1201" y="1274"/>
                  </a:cubicBezTo>
                  <a:cubicBezTo>
                    <a:pt x="1205" y="1270"/>
                    <a:pt x="1208" y="1263"/>
                    <a:pt x="1213" y="1259"/>
                  </a:cubicBezTo>
                  <a:cubicBezTo>
                    <a:pt x="1215" y="1257"/>
                    <a:pt x="1218" y="1256"/>
                    <a:pt x="1219" y="1254"/>
                  </a:cubicBezTo>
                  <a:cubicBezTo>
                    <a:pt x="1225" y="1247"/>
                    <a:pt x="1224" y="1242"/>
                    <a:pt x="1223" y="1233"/>
                  </a:cubicBezTo>
                  <a:cubicBezTo>
                    <a:pt x="1223" y="1224"/>
                    <a:pt x="1228" y="1210"/>
                    <a:pt x="1229" y="1204"/>
                  </a:cubicBezTo>
                  <a:cubicBezTo>
                    <a:pt x="1229" y="1202"/>
                    <a:pt x="1228" y="1198"/>
                    <a:pt x="1228" y="1195"/>
                  </a:cubicBezTo>
                  <a:cubicBezTo>
                    <a:pt x="1229" y="1183"/>
                    <a:pt x="1238" y="1177"/>
                    <a:pt x="1231" y="1170"/>
                  </a:cubicBezTo>
                  <a:cubicBezTo>
                    <a:pt x="1228" y="1169"/>
                    <a:pt x="1223" y="1169"/>
                    <a:pt x="1221" y="1165"/>
                  </a:cubicBezTo>
                  <a:cubicBezTo>
                    <a:pt x="1220" y="1163"/>
                    <a:pt x="1216" y="1142"/>
                    <a:pt x="1216" y="1142"/>
                  </a:cubicBezTo>
                  <a:cubicBezTo>
                    <a:pt x="1216" y="1140"/>
                    <a:pt x="1220" y="1137"/>
                    <a:pt x="1220" y="1134"/>
                  </a:cubicBezTo>
                  <a:cubicBezTo>
                    <a:pt x="1221" y="1131"/>
                    <a:pt x="1218" y="1129"/>
                    <a:pt x="1218" y="1127"/>
                  </a:cubicBezTo>
                  <a:cubicBezTo>
                    <a:pt x="1219" y="1122"/>
                    <a:pt x="1225" y="1118"/>
                    <a:pt x="1223" y="1113"/>
                  </a:cubicBezTo>
                  <a:cubicBezTo>
                    <a:pt x="1214" y="1110"/>
                    <a:pt x="1209" y="1107"/>
                    <a:pt x="1213" y="1097"/>
                  </a:cubicBezTo>
                  <a:cubicBezTo>
                    <a:pt x="1218" y="1084"/>
                    <a:pt x="1226" y="1069"/>
                    <a:pt x="1234" y="1060"/>
                  </a:cubicBezTo>
                  <a:cubicBezTo>
                    <a:pt x="1234" y="1054"/>
                    <a:pt x="1234" y="1054"/>
                    <a:pt x="1234" y="1054"/>
                  </a:cubicBezTo>
                  <a:cubicBezTo>
                    <a:pt x="1236" y="1049"/>
                    <a:pt x="1242" y="1048"/>
                    <a:pt x="1240" y="1039"/>
                  </a:cubicBezTo>
                  <a:cubicBezTo>
                    <a:pt x="1245" y="1036"/>
                    <a:pt x="1252" y="1036"/>
                    <a:pt x="1251" y="1028"/>
                  </a:cubicBezTo>
                  <a:cubicBezTo>
                    <a:pt x="1254" y="1026"/>
                    <a:pt x="1256" y="1023"/>
                    <a:pt x="1262" y="1024"/>
                  </a:cubicBezTo>
                  <a:cubicBezTo>
                    <a:pt x="1270" y="1016"/>
                    <a:pt x="1271" y="1005"/>
                    <a:pt x="1279" y="997"/>
                  </a:cubicBezTo>
                  <a:cubicBezTo>
                    <a:pt x="1282" y="993"/>
                    <a:pt x="1289" y="992"/>
                    <a:pt x="1292" y="987"/>
                  </a:cubicBezTo>
                  <a:cubicBezTo>
                    <a:pt x="1294" y="985"/>
                    <a:pt x="1294" y="981"/>
                    <a:pt x="1296" y="978"/>
                  </a:cubicBezTo>
                  <a:cubicBezTo>
                    <a:pt x="1298" y="975"/>
                    <a:pt x="1303" y="972"/>
                    <a:pt x="1306" y="969"/>
                  </a:cubicBezTo>
                  <a:cubicBezTo>
                    <a:pt x="1322" y="952"/>
                    <a:pt x="1340" y="943"/>
                    <a:pt x="1356" y="925"/>
                  </a:cubicBezTo>
                  <a:cubicBezTo>
                    <a:pt x="1365" y="914"/>
                    <a:pt x="1370" y="904"/>
                    <a:pt x="1376" y="891"/>
                  </a:cubicBezTo>
                  <a:cubicBezTo>
                    <a:pt x="1381" y="878"/>
                    <a:pt x="1388" y="871"/>
                    <a:pt x="1390" y="858"/>
                  </a:cubicBezTo>
                  <a:cubicBezTo>
                    <a:pt x="1392" y="846"/>
                    <a:pt x="1404" y="833"/>
                    <a:pt x="1404" y="818"/>
                  </a:cubicBezTo>
                  <a:cubicBezTo>
                    <a:pt x="1406" y="817"/>
                    <a:pt x="1408" y="815"/>
                    <a:pt x="1409" y="813"/>
                  </a:cubicBezTo>
                  <a:cubicBezTo>
                    <a:pt x="1408" y="793"/>
                    <a:pt x="1411" y="779"/>
                    <a:pt x="1411" y="762"/>
                  </a:cubicBezTo>
                  <a:cubicBezTo>
                    <a:pt x="1409" y="760"/>
                    <a:pt x="1406" y="758"/>
                    <a:pt x="1401" y="759"/>
                  </a:cubicBezTo>
                  <a:cubicBezTo>
                    <a:pt x="1397" y="770"/>
                    <a:pt x="1385" y="774"/>
                    <a:pt x="1371" y="771"/>
                  </a:cubicBezTo>
                  <a:cubicBezTo>
                    <a:pt x="1367" y="777"/>
                    <a:pt x="1362" y="780"/>
                    <a:pt x="1354" y="776"/>
                  </a:cubicBezTo>
                  <a:cubicBezTo>
                    <a:pt x="1349" y="780"/>
                    <a:pt x="1346" y="785"/>
                    <a:pt x="1340" y="787"/>
                  </a:cubicBezTo>
                  <a:cubicBezTo>
                    <a:pt x="1327" y="778"/>
                    <a:pt x="1322" y="797"/>
                    <a:pt x="1304" y="793"/>
                  </a:cubicBezTo>
                  <a:cubicBezTo>
                    <a:pt x="1296" y="786"/>
                    <a:pt x="1291" y="777"/>
                    <a:pt x="1282" y="771"/>
                  </a:cubicBezTo>
                  <a:cubicBezTo>
                    <a:pt x="1299" y="755"/>
                    <a:pt x="1268" y="751"/>
                    <a:pt x="1266" y="736"/>
                  </a:cubicBezTo>
                  <a:cubicBezTo>
                    <a:pt x="1260" y="735"/>
                    <a:pt x="1255" y="733"/>
                    <a:pt x="1252" y="729"/>
                  </a:cubicBezTo>
                  <a:cubicBezTo>
                    <a:pt x="1251" y="726"/>
                    <a:pt x="1250" y="724"/>
                    <a:pt x="1250" y="721"/>
                  </a:cubicBezTo>
                  <a:cubicBezTo>
                    <a:pt x="1246" y="717"/>
                    <a:pt x="1243" y="717"/>
                    <a:pt x="1238" y="717"/>
                  </a:cubicBezTo>
                  <a:cubicBezTo>
                    <a:pt x="1236" y="715"/>
                    <a:pt x="1235" y="713"/>
                    <a:pt x="1233" y="712"/>
                  </a:cubicBezTo>
                  <a:cubicBezTo>
                    <a:pt x="1225" y="712"/>
                    <a:pt x="1225" y="712"/>
                    <a:pt x="1225" y="712"/>
                  </a:cubicBezTo>
                  <a:cubicBezTo>
                    <a:pt x="1219" y="706"/>
                    <a:pt x="1212" y="703"/>
                    <a:pt x="1209" y="694"/>
                  </a:cubicBezTo>
                  <a:cubicBezTo>
                    <a:pt x="1207" y="688"/>
                    <a:pt x="1208" y="682"/>
                    <a:pt x="1206" y="676"/>
                  </a:cubicBezTo>
                  <a:cubicBezTo>
                    <a:pt x="1201" y="665"/>
                    <a:pt x="1192" y="656"/>
                    <a:pt x="1182" y="651"/>
                  </a:cubicBezTo>
                  <a:cubicBezTo>
                    <a:pt x="1182" y="649"/>
                    <a:pt x="1182" y="647"/>
                    <a:pt x="1179" y="647"/>
                  </a:cubicBezTo>
                  <a:cubicBezTo>
                    <a:pt x="1178" y="645"/>
                    <a:pt x="1173" y="646"/>
                    <a:pt x="1170" y="646"/>
                  </a:cubicBezTo>
                  <a:cubicBezTo>
                    <a:pt x="1169" y="631"/>
                    <a:pt x="1158" y="617"/>
                    <a:pt x="1162" y="603"/>
                  </a:cubicBezTo>
                  <a:cubicBezTo>
                    <a:pt x="1157" y="600"/>
                    <a:pt x="1153" y="596"/>
                    <a:pt x="1155" y="589"/>
                  </a:cubicBezTo>
                  <a:cubicBezTo>
                    <a:pt x="1145" y="577"/>
                    <a:pt x="1121" y="575"/>
                    <a:pt x="1126" y="551"/>
                  </a:cubicBezTo>
                  <a:cubicBezTo>
                    <a:pt x="1114" y="548"/>
                    <a:pt x="1111" y="531"/>
                    <a:pt x="1104" y="522"/>
                  </a:cubicBezTo>
                  <a:cubicBezTo>
                    <a:pt x="1099" y="515"/>
                    <a:pt x="1089" y="512"/>
                    <a:pt x="1090" y="501"/>
                  </a:cubicBezTo>
                  <a:cubicBezTo>
                    <a:pt x="1087" y="497"/>
                    <a:pt x="1081" y="496"/>
                    <a:pt x="1080" y="490"/>
                  </a:cubicBezTo>
                  <a:cubicBezTo>
                    <a:pt x="1084" y="492"/>
                    <a:pt x="1086" y="497"/>
                    <a:pt x="1094" y="496"/>
                  </a:cubicBezTo>
                  <a:cubicBezTo>
                    <a:pt x="1094" y="488"/>
                    <a:pt x="1088" y="480"/>
                    <a:pt x="1093" y="474"/>
                  </a:cubicBezTo>
                  <a:cubicBezTo>
                    <a:pt x="1097" y="477"/>
                    <a:pt x="1095" y="486"/>
                    <a:pt x="1097" y="491"/>
                  </a:cubicBezTo>
                  <a:cubicBezTo>
                    <a:pt x="1113" y="496"/>
                    <a:pt x="1115" y="503"/>
                    <a:pt x="1124" y="515"/>
                  </a:cubicBezTo>
                  <a:cubicBezTo>
                    <a:pt x="1129" y="521"/>
                    <a:pt x="1136" y="523"/>
                    <a:pt x="1141" y="528"/>
                  </a:cubicBezTo>
                  <a:cubicBezTo>
                    <a:pt x="1146" y="533"/>
                    <a:pt x="1147" y="544"/>
                    <a:pt x="1151" y="549"/>
                  </a:cubicBezTo>
                  <a:cubicBezTo>
                    <a:pt x="1157" y="555"/>
                    <a:pt x="1169" y="552"/>
                    <a:pt x="1175" y="556"/>
                  </a:cubicBezTo>
                  <a:cubicBezTo>
                    <a:pt x="1193" y="570"/>
                    <a:pt x="1187" y="603"/>
                    <a:pt x="1207" y="614"/>
                  </a:cubicBezTo>
                  <a:cubicBezTo>
                    <a:pt x="1216" y="614"/>
                    <a:pt x="1216" y="614"/>
                    <a:pt x="1216" y="614"/>
                  </a:cubicBezTo>
                  <a:cubicBezTo>
                    <a:pt x="1226" y="621"/>
                    <a:pt x="1232" y="634"/>
                    <a:pt x="1242" y="647"/>
                  </a:cubicBezTo>
                  <a:cubicBezTo>
                    <a:pt x="1255" y="663"/>
                    <a:pt x="1274" y="671"/>
                    <a:pt x="1266" y="697"/>
                  </a:cubicBezTo>
                  <a:cubicBezTo>
                    <a:pt x="1276" y="701"/>
                    <a:pt x="1276" y="719"/>
                    <a:pt x="1275" y="731"/>
                  </a:cubicBezTo>
                  <a:cubicBezTo>
                    <a:pt x="1284" y="742"/>
                    <a:pt x="1295" y="759"/>
                    <a:pt x="1310" y="747"/>
                  </a:cubicBezTo>
                  <a:cubicBezTo>
                    <a:pt x="1313" y="745"/>
                    <a:pt x="1313" y="738"/>
                    <a:pt x="1317" y="736"/>
                  </a:cubicBezTo>
                  <a:cubicBezTo>
                    <a:pt x="1323" y="734"/>
                    <a:pt x="1330" y="737"/>
                    <a:pt x="1336" y="736"/>
                  </a:cubicBezTo>
                  <a:cubicBezTo>
                    <a:pt x="1343" y="735"/>
                    <a:pt x="1348" y="731"/>
                    <a:pt x="1355" y="732"/>
                  </a:cubicBezTo>
                  <a:cubicBezTo>
                    <a:pt x="1371" y="718"/>
                    <a:pt x="1381" y="697"/>
                    <a:pt x="1410" y="696"/>
                  </a:cubicBezTo>
                  <a:cubicBezTo>
                    <a:pt x="1412" y="672"/>
                    <a:pt x="1434" y="671"/>
                    <a:pt x="1449" y="660"/>
                  </a:cubicBezTo>
                  <a:cubicBezTo>
                    <a:pt x="1449" y="656"/>
                    <a:pt x="1447" y="655"/>
                    <a:pt x="1448" y="651"/>
                  </a:cubicBezTo>
                  <a:cubicBezTo>
                    <a:pt x="1453" y="650"/>
                    <a:pt x="1455" y="647"/>
                    <a:pt x="1459" y="646"/>
                  </a:cubicBezTo>
                  <a:cubicBezTo>
                    <a:pt x="1460" y="633"/>
                    <a:pt x="1473" y="625"/>
                    <a:pt x="1468" y="609"/>
                  </a:cubicBezTo>
                  <a:cubicBezTo>
                    <a:pt x="1471" y="609"/>
                    <a:pt x="1472" y="611"/>
                    <a:pt x="1475" y="609"/>
                  </a:cubicBezTo>
                  <a:cubicBezTo>
                    <a:pt x="1473" y="595"/>
                    <a:pt x="1486" y="584"/>
                    <a:pt x="1477" y="570"/>
                  </a:cubicBezTo>
                  <a:cubicBezTo>
                    <a:pt x="1467" y="569"/>
                    <a:pt x="1465" y="557"/>
                    <a:pt x="1457" y="552"/>
                  </a:cubicBezTo>
                  <a:cubicBezTo>
                    <a:pt x="1446" y="544"/>
                    <a:pt x="1434" y="548"/>
                    <a:pt x="1425" y="536"/>
                  </a:cubicBezTo>
                  <a:cubicBezTo>
                    <a:pt x="1418" y="528"/>
                    <a:pt x="1419" y="519"/>
                    <a:pt x="1411" y="507"/>
                  </a:cubicBezTo>
                  <a:cubicBezTo>
                    <a:pt x="1410" y="524"/>
                    <a:pt x="1398" y="531"/>
                    <a:pt x="1399" y="547"/>
                  </a:cubicBezTo>
                  <a:cubicBezTo>
                    <a:pt x="1392" y="548"/>
                    <a:pt x="1389" y="544"/>
                    <a:pt x="1383" y="545"/>
                  </a:cubicBezTo>
                  <a:cubicBezTo>
                    <a:pt x="1380" y="545"/>
                    <a:pt x="1376" y="550"/>
                    <a:pt x="1372" y="550"/>
                  </a:cubicBezTo>
                  <a:cubicBezTo>
                    <a:pt x="1354" y="548"/>
                    <a:pt x="1375" y="514"/>
                    <a:pt x="1352" y="513"/>
                  </a:cubicBezTo>
                  <a:cubicBezTo>
                    <a:pt x="1349" y="519"/>
                    <a:pt x="1357" y="528"/>
                    <a:pt x="1353" y="534"/>
                  </a:cubicBezTo>
                  <a:cubicBezTo>
                    <a:pt x="1348" y="534"/>
                    <a:pt x="1350" y="529"/>
                    <a:pt x="1348" y="527"/>
                  </a:cubicBezTo>
                  <a:cubicBezTo>
                    <a:pt x="1344" y="522"/>
                    <a:pt x="1338" y="521"/>
                    <a:pt x="1334" y="515"/>
                  </a:cubicBezTo>
                  <a:cubicBezTo>
                    <a:pt x="1332" y="511"/>
                    <a:pt x="1334" y="509"/>
                    <a:pt x="1332" y="506"/>
                  </a:cubicBezTo>
                  <a:cubicBezTo>
                    <a:pt x="1328" y="500"/>
                    <a:pt x="1322" y="503"/>
                    <a:pt x="1316" y="498"/>
                  </a:cubicBezTo>
                  <a:cubicBezTo>
                    <a:pt x="1313" y="495"/>
                    <a:pt x="1314" y="491"/>
                    <a:pt x="1312" y="488"/>
                  </a:cubicBezTo>
                  <a:cubicBezTo>
                    <a:pt x="1307" y="480"/>
                    <a:pt x="1295" y="474"/>
                    <a:pt x="1291" y="465"/>
                  </a:cubicBezTo>
                  <a:cubicBezTo>
                    <a:pt x="1298" y="465"/>
                    <a:pt x="1298" y="465"/>
                    <a:pt x="1298" y="465"/>
                  </a:cubicBezTo>
                  <a:cubicBezTo>
                    <a:pt x="1296" y="458"/>
                    <a:pt x="1301" y="461"/>
                    <a:pt x="1304" y="459"/>
                  </a:cubicBezTo>
                  <a:cubicBezTo>
                    <a:pt x="1304" y="457"/>
                    <a:pt x="1301" y="453"/>
                    <a:pt x="1305" y="452"/>
                  </a:cubicBezTo>
                  <a:cubicBezTo>
                    <a:pt x="1324" y="461"/>
                    <a:pt x="1333" y="481"/>
                    <a:pt x="1348" y="494"/>
                  </a:cubicBezTo>
                  <a:cubicBezTo>
                    <a:pt x="1364" y="483"/>
                    <a:pt x="1374" y="508"/>
                    <a:pt x="1387" y="509"/>
                  </a:cubicBezTo>
                  <a:cubicBezTo>
                    <a:pt x="1398" y="511"/>
                    <a:pt x="1401" y="501"/>
                    <a:pt x="1411" y="498"/>
                  </a:cubicBezTo>
                  <a:cubicBezTo>
                    <a:pt x="1418" y="503"/>
                    <a:pt x="1423" y="510"/>
                    <a:pt x="1427" y="518"/>
                  </a:cubicBezTo>
                  <a:cubicBezTo>
                    <a:pt x="1436" y="522"/>
                    <a:pt x="1450" y="521"/>
                    <a:pt x="1457" y="527"/>
                  </a:cubicBezTo>
                  <a:cubicBezTo>
                    <a:pt x="1463" y="523"/>
                    <a:pt x="1467" y="528"/>
                    <a:pt x="1473" y="530"/>
                  </a:cubicBezTo>
                  <a:cubicBezTo>
                    <a:pt x="1486" y="523"/>
                    <a:pt x="1503" y="525"/>
                    <a:pt x="1515" y="518"/>
                  </a:cubicBezTo>
                  <a:cubicBezTo>
                    <a:pt x="1520" y="522"/>
                    <a:pt x="1523" y="528"/>
                    <a:pt x="1526" y="533"/>
                  </a:cubicBezTo>
                  <a:cubicBezTo>
                    <a:pt x="1540" y="532"/>
                    <a:pt x="1539" y="546"/>
                    <a:pt x="1550" y="547"/>
                  </a:cubicBezTo>
                  <a:cubicBezTo>
                    <a:pt x="1551" y="554"/>
                    <a:pt x="1555" y="558"/>
                    <a:pt x="1563" y="558"/>
                  </a:cubicBezTo>
                  <a:cubicBezTo>
                    <a:pt x="1566" y="558"/>
                    <a:pt x="1564" y="553"/>
                    <a:pt x="1568" y="554"/>
                  </a:cubicBezTo>
                  <a:cubicBezTo>
                    <a:pt x="1571" y="561"/>
                    <a:pt x="1563" y="563"/>
                    <a:pt x="1559" y="567"/>
                  </a:cubicBezTo>
                  <a:cubicBezTo>
                    <a:pt x="1561" y="573"/>
                    <a:pt x="1579" y="595"/>
                    <a:pt x="1586" y="593"/>
                  </a:cubicBezTo>
                  <a:cubicBezTo>
                    <a:pt x="1597" y="590"/>
                    <a:pt x="1585" y="573"/>
                    <a:pt x="1591" y="565"/>
                  </a:cubicBezTo>
                  <a:cubicBezTo>
                    <a:pt x="1591" y="579"/>
                    <a:pt x="1591" y="579"/>
                    <a:pt x="1591" y="579"/>
                  </a:cubicBezTo>
                  <a:cubicBezTo>
                    <a:pt x="1601" y="586"/>
                    <a:pt x="1600" y="604"/>
                    <a:pt x="1604" y="618"/>
                  </a:cubicBezTo>
                  <a:cubicBezTo>
                    <a:pt x="1607" y="627"/>
                    <a:pt x="1611" y="636"/>
                    <a:pt x="1614" y="644"/>
                  </a:cubicBezTo>
                  <a:cubicBezTo>
                    <a:pt x="1618" y="654"/>
                    <a:pt x="1623" y="665"/>
                    <a:pt x="1629" y="673"/>
                  </a:cubicBezTo>
                  <a:cubicBezTo>
                    <a:pt x="1637" y="687"/>
                    <a:pt x="1639" y="701"/>
                    <a:pt x="1646" y="719"/>
                  </a:cubicBezTo>
                  <a:cubicBezTo>
                    <a:pt x="1648" y="727"/>
                    <a:pt x="1654" y="735"/>
                    <a:pt x="1656" y="743"/>
                  </a:cubicBezTo>
                  <a:cubicBezTo>
                    <a:pt x="1661" y="760"/>
                    <a:pt x="1661" y="774"/>
                    <a:pt x="1669" y="788"/>
                  </a:cubicBezTo>
                  <a:cubicBezTo>
                    <a:pt x="1677" y="783"/>
                    <a:pt x="1668" y="769"/>
                    <a:pt x="1676" y="765"/>
                  </a:cubicBezTo>
                  <a:cubicBezTo>
                    <a:pt x="1680" y="727"/>
                    <a:pt x="1663" y="690"/>
                    <a:pt x="1662" y="651"/>
                  </a:cubicBezTo>
                  <a:cubicBezTo>
                    <a:pt x="1662" y="649"/>
                    <a:pt x="1666" y="651"/>
                    <a:pt x="1665" y="648"/>
                  </a:cubicBezTo>
                  <a:close/>
                  <a:moveTo>
                    <a:pt x="1074" y="38"/>
                  </a:moveTo>
                  <a:cubicBezTo>
                    <a:pt x="1081" y="37"/>
                    <a:pt x="1092" y="48"/>
                    <a:pt x="1105" y="48"/>
                  </a:cubicBezTo>
                  <a:cubicBezTo>
                    <a:pt x="1109" y="54"/>
                    <a:pt x="1119" y="53"/>
                    <a:pt x="1121" y="60"/>
                  </a:cubicBezTo>
                  <a:cubicBezTo>
                    <a:pt x="1119" y="62"/>
                    <a:pt x="1113" y="59"/>
                    <a:pt x="1108" y="59"/>
                  </a:cubicBezTo>
                  <a:cubicBezTo>
                    <a:pt x="1109" y="57"/>
                    <a:pt x="1111" y="57"/>
                    <a:pt x="1114" y="57"/>
                  </a:cubicBezTo>
                  <a:cubicBezTo>
                    <a:pt x="1104" y="48"/>
                    <a:pt x="1086" y="45"/>
                    <a:pt x="1074" y="38"/>
                  </a:cubicBezTo>
                  <a:close/>
                  <a:moveTo>
                    <a:pt x="945" y="291"/>
                  </a:moveTo>
                  <a:cubicBezTo>
                    <a:pt x="948" y="284"/>
                    <a:pt x="960" y="284"/>
                    <a:pt x="968" y="287"/>
                  </a:cubicBezTo>
                  <a:cubicBezTo>
                    <a:pt x="968" y="296"/>
                    <a:pt x="950" y="293"/>
                    <a:pt x="945" y="291"/>
                  </a:cubicBezTo>
                  <a:close/>
                  <a:moveTo>
                    <a:pt x="1075" y="286"/>
                  </a:moveTo>
                  <a:cubicBezTo>
                    <a:pt x="1073" y="286"/>
                    <a:pt x="1073" y="283"/>
                    <a:pt x="1070" y="282"/>
                  </a:cubicBezTo>
                  <a:cubicBezTo>
                    <a:pt x="1067" y="281"/>
                    <a:pt x="1067" y="284"/>
                    <a:pt x="1064" y="283"/>
                  </a:cubicBezTo>
                  <a:cubicBezTo>
                    <a:pt x="1060" y="282"/>
                    <a:pt x="1059" y="279"/>
                    <a:pt x="1056" y="277"/>
                  </a:cubicBezTo>
                  <a:cubicBezTo>
                    <a:pt x="1049" y="280"/>
                    <a:pt x="1043" y="276"/>
                    <a:pt x="1040" y="272"/>
                  </a:cubicBezTo>
                  <a:cubicBezTo>
                    <a:pt x="1025" y="276"/>
                    <a:pt x="1004" y="271"/>
                    <a:pt x="997" y="284"/>
                  </a:cubicBezTo>
                  <a:cubicBezTo>
                    <a:pt x="985" y="285"/>
                    <a:pt x="970" y="281"/>
                    <a:pt x="956" y="280"/>
                  </a:cubicBezTo>
                  <a:cubicBezTo>
                    <a:pt x="952" y="271"/>
                    <a:pt x="944" y="266"/>
                    <a:pt x="948" y="256"/>
                  </a:cubicBezTo>
                  <a:cubicBezTo>
                    <a:pt x="949" y="255"/>
                    <a:pt x="952" y="255"/>
                    <a:pt x="954" y="255"/>
                  </a:cubicBezTo>
                  <a:cubicBezTo>
                    <a:pt x="951" y="244"/>
                    <a:pt x="955" y="237"/>
                    <a:pt x="966" y="237"/>
                  </a:cubicBezTo>
                  <a:cubicBezTo>
                    <a:pt x="965" y="233"/>
                    <a:pt x="963" y="231"/>
                    <a:pt x="963" y="226"/>
                  </a:cubicBezTo>
                  <a:cubicBezTo>
                    <a:pt x="973" y="224"/>
                    <a:pt x="974" y="210"/>
                    <a:pt x="989" y="216"/>
                  </a:cubicBezTo>
                  <a:cubicBezTo>
                    <a:pt x="981" y="222"/>
                    <a:pt x="1000" y="221"/>
                    <a:pt x="1006" y="222"/>
                  </a:cubicBezTo>
                  <a:cubicBezTo>
                    <a:pt x="1006" y="227"/>
                    <a:pt x="999" y="226"/>
                    <a:pt x="998" y="230"/>
                  </a:cubicBezTo>
                  <a:cubicBezTo>
                    <a:pt x="1001" y="232"/>
                    <a:pt x="1008" y="232"/>
                    <a:pt x="1011" y="235"/>
                  </a:cubicBezTo>
                  <a:cubicBezTo>
                    <a:pt x="1011" y="242"/>
                    <a:pt x="1011" y="242"/>
                    <a:pt x="1011" y="242"/>
                  </a:cubicBezTo>
                  <a:cubicBezTo>
                    <a:pt x="1019" y="244"/>
                    <a:pt x="1028" y="239"/>
                    <a:pt x="1032" y="235"/>
                  </a:cubicBezTo>
                  <a:cubicBezTo>
                    <a:pt x="1035" y="235"/>
                    <a:pt x="1036" y="238"/>
                    <a:pt x="1040" y="237"/>
                  </a:cubicBezTo>
                  <a:cubicBezTo>
                    <a:pt x="1043" y="237"/>
                    <a:pt x="1044" y="233"/>
                    <a:pt x="1046" y="231"/>
                  </a:cubicBezTo>
                  <a:cubicBezTo>
                    <a:pt x="1033" y="232"/>
                    <a:pt x="1026" y="231"/>
                    <a:pt x="1018" y="224"/>
                  </a:cubicBezTo>
                  <a:cubicBezTo>
                    <a:pt x="1028" y="216"/>
                    <a:pt x="1047" y="211"/>
                    <a:pt x="1063" y="211"/>
                  </a:cubicBezTo>
                  <a:cubicBezTo>
                    <a:pt x="1062" y="215"/>
                    <a:pt x="1058" y="216"/>
                    <a:pt x="1053" y="217"/>
                  </a:cubicBezTo>
                  <a:cubicBezTo>
                    <a:pt x="1052" y="218"/>
                    <a:pt x="1056" y="221"/>
                    <a:pt x="1059" y="221"/>
                  </a:cubicBezTo>
                  <a:cubicBezTo>
                    <a:pt x="1056" y="223"/>
                    <a:pt x="1056" y="228"/>
                    <a:pt x="1055" y="232"/>
                  </a:cubicBezTo>
                  <a:cubicBezTo>
                    <a:pt x="1051" y="233"/>
                    <a:pt x="1050" y="230"/>
                    <a:pt x="1047" y="230"/>
                  </a:cubicBezTo>
                  <a:cubicBezTo>
                    <a:pt x="1047" y="237"/>
                    <a:pt x="1054" y="237"/>
                    <a:pt x="1057" y="241"/>
                  </a:cubicBezTo>
                  <a:cubicBezTo>
                    <a:pt x="1073" y="242"/>
                    <a:pt x="1081" y="251"/>
                    <a:pt x="1095" y="257"/>
                  </a:cubicBezTo>
                  <a:cubicBezTo>
                    <a:pt x="1113" y="264"/>
                    <a:pt x="1119" y="267"/>
                    <a:pt x="1127" y="280"/>
                  </a:cubicBezTo>
                  <a:cubicBezTo>
                    <a:pt x="1118" y="294"/>
                    <a:pt x="1092" y="288"/>
                    <a:pt x="1075" y="286"/>
                  </a:cubicBezTo>
                  <a:close/>
                  <a:moveTo>
                    <a:pt x="505" y="65"/>
                  </a:moveTo>
                  <a:cubicBezTo>
                    <a:pt x="503" y="67"/>
                    <a:pt x="499" y="68"/>
                    <a:pt x="496" y="70"/>
                  </a:cubicBezTo>
                  <a:cubicBezTo>
                    <a:pt x="495" y="71"/>
                    <a:pt x="508" y="67"/>
                    <a:pt x="505" y="65"/>
                  </a:cubicBezTo>
                  <a:close/>
                  <a:moveTo>
                    <a:pt x="315" y="184"/>
                  </a:moveTo>
                  <a:cubicBezTo>
                    <a:pt x="314" y="185"/>
                    <a:pt x="310" y="190"/>
                    <a:pt x="312" y="188"/>
                  </a:cubicBezTo>
                  <a:cubicBezTo>
                    <a:pt x="325" y="175"/>
                    <a:pt x="350" y="162"/>
                    <a:pt x="361" y="147"/>
                  </a:cubicBezTo>
                  <a:cubicBezTo>
                    <a:pt x="345" y="161"/>
                    <a:pt x="324" y="174"/>
                    <a:pt x="311" y="187"/>
                  </a:cubicBezTo>
                  <a:cubicBezTo>
                    <a:pt x="313" y="187"/>
                    <a:pt x="313" y="184"/>
                    <a:pt x="315" y="184"/>
                  </a:cubicBezTo>
                  <a:close/>
                  <a:moveTo>
                    <a:pt x="301" y="197"/>
                  </a:moveTo>
                  <a:cubicBezTo>
                    <a:pt x="289" y="205"/>
                    <a:pt x="274" y="215"/>
                    <a:pt x="271" y="227"/>
                  </a:cubicBezTo>
                  <a:cubicBezTo>
                    <a:pt x="280" y="217"/>
                    <a:pt x="295" y="208"/>
                    <a:pt x="301" y="197"/>
                  </a:cubicBezTo>
                  <a:close/>
                  <a:moveTo>
                    <a:pt x="56" y="1093"/>
                  </a:moveTo>
                  <a:cubicBezTo>
                    <a:pt x="52" y="1079"/>
                    <a:pt x="55" y="1067"/>
                    <a:pt x="57" y="1054"/>
                  </a:cubicBezTo>
                  <a:cubicBezTo>
                    <a:pt x="59" y="1028"/>
                    <a:pt x="50" y="1003"/>
                    <a:pt x="46" y="981"/>
                  </a:cubicBezTo>
                  <a:cubicBezTo>
                    <a:pt x="44" y="978"/>
                    <a:pt x="40" y="978"/>
                    <a:pt x="38" y="975"/>
                  </a:cubicBezTo>
                  <a:cubicBezTo>
                    <a:pt x="30" y="955"/>
                    <a:pt x="24" y="932"/>
                    <a:pt x="11" y="916"/>
                  </a:cubicBezTo>
                  <a:cubicBezTo>
                    <a:pt x="10" y="918"/>
                    <a:pt x="11" y="920"/>
                    <a:pt x="10" y="920"/>
                  </a:cubicBezTo>
                  <a:cubicBezTo>
                    <a:pt x="10" y="900"/>
                    <a:pt x="2" y="889"/>
                    <a:pt x="2" y="869"/>
                  </a:cubicBezTo>
                  <a:cubicBezTo>
                    <a:pt x="0" y="868"/>
                    <a:pt x="1" y="879"/>
                    <a:pt x="1" y="883"/>
                  </a:cubicBezTo>
                  <a:cubicBezTo>
                    <a:pt x="4" y="888"/>
                    <a:pt x="2" y="891"/>
                    <a:pt x="2" y="898"/>
                  </a:cubicBezTo>
                  <a:cubicBezTo>
                    <a:pt x="6" y="1022"/>
                    <a:pt x="47" y="1130"/>
                    <a:pt x="87" y="1220"/>
                  </a:cubicBezTo>
                  <a:cubicBezTo>
                    <a:pt x="88" y="1221"/>
                    <a:pt x="89" y="1225"/>
                    <a:pt x="89" y="1221"/>
                  </a:cubicBezTo>
                  <a:cubicBezTo>
                    <a:pt x="88" y="1218"/>
                    <a:pt x="92" y="1223"/>
                    <a:pt x="93" y="1224"/>
                  </a:cubicBezTo>
                  <a:cubicBezTo>
                    <a:pt x="81" y="1183"/>
                    <a:pt x="62" y="1132"/>
                    <a:pt x="54" y="1091"/>
                  </a:cubicBezTo>
                  <a:cubicBezTo>
                    <a:pt x="54" y="1092"/>
                    <a:pt x="55" y="1093"/>
                    <a:pt x="56" y="1093"/>
                  </a:cubicBezTo>
                  <a:close/>
                </a:path>
              </a:pathLst>
            </a:custGeom>
            <a:solidFill>
              <a:schemeClr val="accent3"/>
            </a:solidFill>
            <a:ln w="9525" cap="flat" cmpd="sng">
              <a:noFill/>
              <a:prstDash val="solid"/>
              <a:round/>
              <a:headEnd type="none" w="med" len="med"/>
              <a:tailEnd type="none" w="med" len="med"/>
            </a:ln>
          </p:spPr>
          <p:txBody>
            <a:bodyPr/>
            <a:lstStyle/>
            <a:p>
              <a:pPr defTabSz="914400">
                <a:defRPr/>
              </a:pPr>
              <a:endParaRPr lang="en-GB" sz="1800" kern="0" dirty="0">
                <a:solidFill>
                  <a:sysClr val="windowText" lastClr="000000"/>
                </a:solidFill>
              </a:endParaRPr>
            </a:p>
          </p:txBody>
        </p:sp>
        <p:sp>
          <p:nvSpPr>
            <p:cNvPr id="15" name="Oval 14"/>
            <p:cNvSpPr>
              <a:spLocks noChangeArrowheads="1"/>
            </p:cNvSpPr>
            <p:nvPr/>
          </p:nvSpPr>
          <p:spPr bwMode="auto">
            <a:xfrm>
              <a:off x="889900" y="1837063"/>
              <a:ext cx="2052000" cy="2052000"/>
            </a:xfrm>
            <a:prstGeom prst="ellipse">
              <a:avLst/>
            </a:prstGeom>
            <a:noFill/>
            <a:ln w="9525">
              <a:solidFill>
                <a:schemeClr val="accent3"/>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sp>
        <p:nvSpPr>
          <p:cNvPr id="16" name="Oval 15"/>
          <p:cNvSpPr/>
          <p:nvPr/>
        </p:nvSpPr>
        <p:spPr bwMode="ltGray">
          <a:xfrm>
            <a:off x="7618912" y="3536336"/>
            <a:ext cx="97972" cy="870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grpSp>
        <p:nvGrpSpPr>
          <p:cNvPr id="17" name="Group 16"/>
          <p:cNvGrpSpPr/>
          <p:nvPr/>
        </p:nvGrpSpPr>
        <p:grpSpPr>
          <a:xfrm>
            <a:off x="1204026" y="3090022"/>
            <a:ext cx="993801" cy="960806"/>
            <a:chOff x="1641336" y="4357365"/>
            <a:chExt cx="2052000" cy="2052000"/>
          </a:xfrm>
        </p:grpSpPr>
        <p:sp>
          <p:nvSpPr>
            <p:cNvPr id="18" name="Freeform 5"/>
            <p:cNvSpPr>
              <a:spLocks noChangeAspect="1" noEditPoints="1"/>
            </p:cNvSpPr>
            <p:nvPr/>
          </p:nvSpPr>
          <p:spPr bwMode="auto">
            <a:xfrm>
              <a:off x="1704690" y="4380626"/>
              <a:ext cx="1984375" cy="2022475"/>
            </a:xfrm>
            <a:custGeom>
              <a:avLst/>
              <a:gdLst>
                <a:gd name="T0" fmla="*/ 673441375 w 1656"/>
                <a:gd name="T1" fmla="*/ 163653960 h 1688"/>
                <a:gd name="T2" fmla="*/ 664825643 w 1656"/>
                <a:gd name="T3" fmla="*/ 182316319 h 1688"/>
                <a:gd name="T4" fmla="*/ 733749102 w 1656"/>
                <a:gd name="T5" fmla="*/ 205284822 h 1688"/>
                <a:gd name="T6" fmla="*/ 643287512 w 1656"/>
                <a:gd name="T7" fmla="*/ 213898311 h 1688"/>
                <a:gd name="T8" fmla="*/ 582978437 w 1656"/>
                <a:gd name="T9" fmla="*/ 282805021 h 1688"/>
                <a:gd name="T10" fmla="*/ 1430165363 w 1656"/>
                <a:gd name="T11" fmla="*/ 315823668 h 1688"/>
                <a:gd name="T12" fmla="*/ 1339702574 w 1656"/>
                <a:gd name="T13" fmla="*/ 423490477 h 1688"/>
                <a:gd name="T14" fmla="*/ 1428729807 w 1656"/>
                <a:gd name="T15" fmla="*/ 499575293 h 1688"/>
                <a:gd name="T16" fmla="*/ 712210970 w 1656"/>
                <a:gd name="T17" fmla="*/ 564174660 h 1688"/>
                <a:gd name="T18" fmla="*/ 831390868 w 1656"/>
                <a:gd name="T19" fmla="*/ 714909061 h 1688"/>
                <a:gd name="T20" fmla="*/ 677749241 w 1656"/>
                <a:gd name="T21" fmla="*/ 842673610 h 1688"/>
                <a:gd name="T22" fmla="*/ 788314605 w 1656"/>
                <a:gd name="T23" fmla="*/ 1205870716 h 1688"/>
                <a:gd name="T24" fmla="*/ 1266471250 w 1656"/>
                <a:gd name="T25" fmla="*/ 1297746229 h 1688"/>
                <a:gd name="T26" fmla="*/ 1244932819 w 1656"/>
                <a:gd name="T27" fmla="*/ 1326457458 h 1688"/>
                <a:gd name="T28" fmla="*/ 1395703633 w 1656"/>
                <a:gd name="T29" fmla="*/ 1359476030 h 1688"/>
                <a:gd name="T30" fmla="*/ 1825040294 w 1656"/>
                <a:gd name="T31" fmla="*/ 2147483647 h 1688"/>
                <a:gd name="T32" fmla="*/ 284309642 w 1656"/>
                <a:gd name="T33" fmla="*/ 542641538 h 1688"/>
                <a:gd name="T34" fmla="*/ 437952542 w 1656"/>
                <a:gd name="T35" fmla="*/ 330178683 h 1688"/>
                <a:gd name="T36" fmla="*/ 535594308 w 1656"/>
                <a:gd name="T37" fmla="*/ 245480303 h 1688"/>
                <a:gd name="T38" fmla="*/ 541337730 w 1656"/>
                <a:gd name="T39" fmla="*/ 344534897 h 1688"/>
                <a:gd name="T40" fmla="*/ 666261199 w 1656"/>
                <a:gd name="T41" fmla="*/ 242609540 h 1688"/>
                <a:gd name="T42" fmla="*/ 584415191 w 1656"/>
                <a:gd name="T43" fmla="*/ 209592166 h 1688"/>
                <a:gd name="T44" fmla="*/ 142154821 w 1656"/>
                <a:gd name="T45" fmla="*/ 534028049 h 1688"/>
                <a:gd name="T46" fmla="*/ 656209911 w 1656"/>
                <a:gd name="T47" fmla="*/ 259836517 h 1688"/>
                <a:gd name="T48" fmla="*/ 1941349079 w 1656"/>
                <a:gd name="T49" fmla="*/ 288547746 h 1688"/>
                <a:gd name="T50" fmla="*/ 1651294893 w 1656"/>
                <a:gd name="T51" fmla="*/ 122023060 h 1688"/>
                <a:gd name="T52" fmla="*/ 1635500183 w 1656"/>
                <a:gd name="T53" fmla="*/ 274191532 h 1688"/>
                <a:gd name="T54" fmla="*/ 1507704553 w 1656"/>
                <a:gd name="T55" fmla="*/ 384730378 h 1688"/>
                <a:gd name="T56" fmla="*/ 1450267938 w 1656"/>
                <a:gd name="T57" fmla="*/ 462250576 h 1688"/>
                <a:gd name="T58" fmla="*/ 1302369733 w 1656"/>
                <a:gd name="T59" fmla="*/ 607242102 h 1688"/>
                <a:gd name="T60" fmla="*/ 1186060648 w 1656"/>
                <a:gd name="T61" fmla="*/ 509624163 h 1688"/>
                <a:gd name="T62" fmla="*/ 1005136269 w 1656"/>
                <a:gd name="T63" fmla="*/ 643131588 h 1688"/>
                <a:gd name="T64" fmla="*/ 1118572745 w 1656"/>
                <a:gd name="T65" fmla="*/ 654615840 h 1688"/>
                <a:gd name="T66" fmla="*/ 1109957013 w 1656"/>
                <a:gd name="T67" fmla="*/ 852722480 h 1688"/>
                <a:gd name="T68" fmla="*/ 900314327 w 1656"/>
                <a:gd name="T69" fmla="*/ 869949457 h 1688"/>
                <a:gd name="T70" fmla="*/ 762467409 w 1656"/>
                <a:gd name="T71" fmla="*/ 792429259 h 1688"/>
                <a:gd name="T72" fmla="*/ 752416122 w 1656"/>
                <a:gd name="T73" fmla="*/ 908709556 h 1688"/>
                <a:gd name="T74" fmla="*/ 542773286 w 1656"/>
                <a:gd name="T75" fmla="*/ 1175724105 h 1688"/>
                <a:gd name="T76" fmla="*/ 1013752001 w 1656"/>
                <a:gd name="T77" fmla="*/ 1224533074 h 1688"/>
                <a:gd name="T78" fmla="*/ 969238984 w 1656"/>
                <a:gd name="T79" fmla="*/ 1109688159 h 1688"/>
                <a:gd name="T80" fmla="*/ 1163085762 w 1656"/>
                <a:gd name="T81" fmla="*/ 1289133939 h 1688"/>
                <a:gd name="T82" fmla="*/ 1267908004 w 1656"/>
                <a:gd name="T83" fmla="*/ 1290569320 h 1688"/>
                <a:gd name="T84" fmla="*/ 1120008301 w 1656"/>
                <a:gd name="T85" fmla="*/ 1458529350 h 1688"/>
                <a:gd name="T86" fmla="*/ 664825643 w 1656"/>
                <a:gd name="T87" fmla="*/ 1293440084 h 1688"/>
                <a:gd name="T88" fmla="*/ 265642622 w 1656"/>
                <a:gd name="T89" fmla="*/ 1615005129 h 1688"/>
                <a:gd name="T90" fmla="*/ 736621412 w 1656"/>
                <a:gd name="T91" fmla="*/ 2015526952 h 1688"/>
                <a:gd name="T92" fmla="*/ 946264098 w 1656"/>
                <a:gd name="T93" fmla="*/ 2147483647 h 1688"/>
                <a:gd name="T94" fmla="*/ 1711603818 w 1656"/>
                <a:gd name="T95" fmla="*/ 2072949410 h 1688"/>
                <a:gd name="T96" fmla="*/ 1688628932 w 1656"/>
                <a:gd name="T97" fmla="*/ 1805934861 h 1688"/>
                <a:gd name="T98" fmla="*/ 1725962971 w 1656"/>
                <a:gd name="T99" fmla="*/ 1780095594 h 1688"/>
                <a:gd name="T100" fmla="*/ 1786270698 w 1656"/>
                <a:gd name="T101" fmla="*/ 1419769251 h 1688"/>
                <a:gd name="T102" fmla="*/ 2147483647 w 1656"/>
                <a:gd name="T103" fmla="*/ 1340813671 h 1688"/>
                <a:gd name="T104" fmla="*/ 2147483647 w 1656"/>
                <a:gd name="T105" fmla="*/ 1109688159 h 1688"/>
                <a:gd name="T106" fmla="*/ 1412933899 w 1656"/>
                <a:gd name="T107" fmla="*/ 1168545998 h 1688"/>
                <a:gd name="T108" fmla="*/ 1448832382 w 1656"/>
                <a:gd name="T109" fmla="*/ 1024989854 h 1688"/>
                <a:gd name="T110" fmla="*/ 726570124 w 1656"/>
                <a:gd name="T111" fmla="*/ 167960105 h 1688"/>
                <a:gd name="T112" fmla="*/ 715082082 w 1656"/>
                <a:gd name="T113" fmla="*/ 223947181 h 1688"/>
                <a:gd name="T114" fmla="*/ 677749241 w 1656"/>
                <a:gd name="T115" fmla="*/ 351711805 h 1688"/>
                <a:gd name="T116" fmla="*/ 613133499 w 1656"/>
                <a:gd name="T117" fmla="*/ 475170209 h 1688"/>
                <a:gd name="T118" fmla="*/ 883084061 w 1656"/>
                <a:gd name="T119" fmla="*/ 399085393 h 1688"/>
                <a:gd name="T120" fmla="*/ 749545010 w 1656"/>
                <a:gd name="T121" fmla="*/ 223947181 h 1688"/>
                <a:gd name="T122" fmla="*/ 218258493 w 1656"/>
                <a:gd name="T123" fmla="*/ 618726354 h 16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56"/>
                <a:gd name="T187" fmla="*/ 0 h 1688"/>
                <a:gd name="T188" fmla="*/ 1656 w 1656"/>
                <a:gd name="T189" fmla="*/ 1688 h 16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56" h="1688">
                  <a:moveTo>
                    <a:pt x="1132" y="74"/>
                  </a:moveTo>
                  <a:cubicBezTo>
                    <a:pt x="1127" y="73"/>
                    <a:pt x="1125" y="68"/>
                    <a:pt x="1120" y="67"/>
                  </a:cubicBezTo>
                  <a:cubicBezTo>
                    <a:pt x="1119" y="73"/>
                    <a:pt x="1128" y="75"/>
                    <a:pt x="1132" y="74"/>
                  </a:cubicBezTo>
                  <a:close/>
                  <a:moveTo>
                    <a:pt x="493" y="82"/>
                  </a:moveTo>
                  <a:cubicBezTo>
                    <a:pt x="486" y="82"/>
                    <a:pt x="473" y="80"/>
                    <a:pt x="471" y="91"/>
                  </a:cubicBezTo>
                  <a:cubicBezTo>
                    <a:pt x="476" y="92"/>
                    <a:pt x="475" y="100"/>
                    <a:pt x="478" y="103"/>
                  </a:cubicBezTo>
                  <a:cubicBezTo>
                    <a:pt x="489" y="100"/>
                    <a:pt x="496" y="93"/>
                    <a:pt x="501" y="84"/>
                  </a:cubicBezTo>
                  <a:cubicBezTo>
                    <a:pt x="496" y="83"/>
                    <a:pt x="496" y="88"/>
                    <a:pt x="491" y="87"/>
                  </a:cubicBezTo>
                  <a:cubicBezTo>
                    <a:pt x="491" y="85"/>
                    <a:pt x="493" y="85"/>
                    <a:pt x="493" y="82"/>
                  </a:cubicBezTo>
                  <a:close/>
                  <a:moveTo>
                    <a:pt x="506" y="103"/>
                  </a:moveTo>
                  <a:cubicBezTo>
                    <a:pt x="514" y="107"/>
                    <a:pt x="524" y="104"/>
                    <a:pt x="524" y="95"/>
                  </a:cubicBezTo>
                  <a:cubicBezTo>
                    <a:pt x="523" y="95"/>
                    <a:pt x="521" y="96"/>
                    <a:pt x="521" y="94"/>
                  </a:cubicBezTo>
                  <a:cubicBezTo>
                    <a:pt x="519" y="90"/>
                    <a:pt x="524" y="92"/>
                    <a:pt x="523" y="89"/>
                  </a:cubicBezTo>
                  <a:cubicBezTo>
                    <a:pt x="514" y="89"/>
                    <a:pt x="509" y="92"/>
                    <a:pt x="506" y="98"/>
                  </a:cubicBezTo>
                  <a:cubicBezTo>
                    <a:pt x="508" y="98"/>
                    <a:pt x="511" y="96"/>
                    <a:pt x="512" y="99"/>
                  </a:cubicBezTo>
                  <a:cubicBezTo>
                    <a:pt x="510" y="100"/>
                    <a:pt x="506" y="99"/>
                    <a:pt x="506" y="103"/>
                  </a:cubicBezTo>
                  <a:close/>
                  <a:moveTo>
                    <a:pt x="420" y="139"/>
                  </a:moveTo>
                  <a:cubicBezTo>
                    <a:pt x="428" y="140"/>
                    <a:pt x="431" y="131"/>
                    <a:pt x="438" y="128"/>
                  </a:cubicBezTo>
                  <a:cubicBezTo>
                    <a:pt x="448" y="124"/>
                    <a:pt x="462" y="126"/>
                    <a:pt x="469" y="117"/>
                  </a:cubicBezTo>
                  <a:cubicBezTo>
                    <a:pt x="466" y="115"/>
                    <a:pt x="459" y="120"/>
                    <a:pt x="455" y="116"/>
                  </a:cubicBezTo>
                  <a:cubicBezTo>
                    <a:pt x="460" y="116"/>
                    <a:pt x="465" y="115"/>
                    <a:pt x="469" y="114"/>
                  </a:cubicBezTo>
                  <a:cubicBezTo>
                    <a:pt x="469" y="110"/>
                    <a:pt x="463" y="113"/>
                    <a:pt x="463" y="110"/>
                  </a:cubicBezTo>
                  <a:cubicBezTo>
                    <a:pt x="465" y="110"/>
                    <a:pt x="467" y="111"/>
                    <a:pt x="470" y="111"/>
                  </a:cubicBezTo>
                  <a:cubicBezTo>
                    <a:pt x="470" y="106"/>
                    <a:pt x="471" y="106"/>
                    <a:pt x="476" y="105"/>
                  </a:cubicBezTo>
                  <a:cubicBezTo>
                    <a:pt x="474" y="101"/>
                    <a:pt x="471" y="97"/>
                    <a:pt x="466" y="95"/>
                  </a:cubicBezTo>
                  <a:cubicBezTo>
                    <a:pt x="464" y="96"/>
                    <a:pt x="461" y="97"/>
                    <a:pt x="460" y="99"/>
                  </a:cubicBezTo>
                  <a:cubicBezTo>
                    <a:pt x="458" y="94"/>
                    <a:pt x="454" y="100"/>
                    <a:pt x="451" y="100"/>
                  </a:cubicBezTo>
                  <a:cubicBezTo>
                    <a:pt x="441" y="98"/>
                    <a:pt x="424" y="105"/>
                    <a:pt x="425" y="121"/>
                  </a:cubicBezTo>
                  <a:cubicBezTo>
                    <a:pt x="421" y="126"/>
                    <a:pt x="413" y="127"/>
                    <a:pt x="411" y="134"/>
                  </a:cubicBezTo>
                  <a:cubicBezTo>
                    <a:pt x="415" y="135"/>
                    <a:pt x="417" y="130"/>
                    <a:pt x="419" y="132"/>
                  </a:cubicBezTo>
                  <a:cubicBezTo>
                    <a:pt x="419" y="135"/>
                    <a:pt x="418" y="138"/>
                    <a:pt x="420" y="139"/>
                  </a:cubicBezTo>
                  <a:close/>
                  <a:moveTo>
                    <a:pt x="498" y="97"/>
                  </a:moveTo>
                  <a:cubicBezTo>
                    <a:pt x="497" y="101"/>
                    <a:pt x="504" y="99"/>
                    <a:pt x="503" y="97"/>
                  </a:cubicBezTo>
                  <a:cubicBezTo>
                    <a:pt x="501" y="97"/>
                    <a:pt x="500" y="95"/>
                    <a:pt x="498" y="97"/>
                  </a:cubicBezTo>
                  <a:close/>
                  <a:moveTo>
                    <a:pt x="521" y="113"/>
                  </a:moveTo>
                  <a:cubicBezTo>
                    <a:pt x="521" y="111"/>
                    <a:pt x="522" y="111"/>
                    <a:pt x="521" y="110"/>
                  </a:cubicBezTo>
                  <a:cubicBezTo>
                    <a:pt x="516" y="110"/>
                    <a:pt x="511" y="110"/>
                    <a:pt x="511" y="115"/>
                  </a:cubicBezTo>
                  <a:cubicBezTo>
                    <a:pt x="518" y="114"/>
                    <a:pt x="527" y="120"/>
                    <a:pt x="528" y="113"/>
                  </a:cubicBezTo>
                  <a:cubicBezTo>
                    <a:pt x="526" y="110"/>
                    <a:pt x="524" y="114"/>
                    <a:pt x="521" y="113"/>
                  </a:cubicBezTo>
                  <a:close/>
                  <a:moveTo>
                    <a:pt x="463" y="127"/>
                  </a:moveTo>
                  <a:cubicBezTo>
                    <a:pt x="468" y="127"/>
                    <a:pt x="471" y="124"/>
                    <a:pt x="473" y="120"/>
                  </a:cubicBezTo>
                  <a:cubicBezTo>
                    <a:pt x="468" y="121"/>
                    <a:pt x="463" y="122"/>
                    <a:pt x="463" y="127"/>
                  </a:cubicBezTo>
                  <a:close/>
                  <a:moveTo>
                    <a:pt x="515" y="122"/>
                  </a:moveTo>
                  <a:cubicBezTo>
                    <a:pt x="512" y="123"/>
                    <a:pt x="508" y="123"/>
                    <a:pt x="506" y="125"/>
                  </a:cubicBezTo>
                  <a:cubicBezTo>
                    <a:pt x="509" y="124"/>
                    <a:pt x="513" y="124"/>
                    <a:pt x="515" y="122"/>
                  </a:cubicBezTo>
                  <a:close/>
                  <a:moveTo>
                    <a:pt x="532" y="123"/>
                  </a:moveTo>
                  <a:cubicBezTo>
                    <a:pt x="523" y="124"/>
                    <a:pt x="519" y="130"/>
                    <a:pt x="514" y="134"/>
                  </a:cubicBezTo>
                  <a:cubicBezTo>
                    <a:pt x="523" y="133"/>
                    <a:pt x="531" y="132"/>
                    <a:pt x="532" y="123"/>
                  </a:cubicBezTo>
                  <a:close/>
                  <a:moveTo>
                    <a:pt x="500" y="125"/>
                  </a:moveTo>
                  <a:cubicBezTo>
                    <a:pt x="490" y="125"/>
                    <a:pt x="489" y="133"/>
                    <a:pt x="480" y="135"/>
                  </a:cubicBezTo>
                  <a:cubicBezTo>
                    <a:pt x="480" y="137"/>
                    <a:pt x="480" y="138"/>
                    <a:pt x="481" y="139"/>
                  </a:cubicBezTo>
                  <a:cubicBezTo>
                    <a:pt x="489" y="138"/>
                    <a:pt x="502" y="140"/>
                    <a:pt x="502" y="131"/>
                  </a:cubicBezTo>
                  <a:cubicBezTo>
                    <a:pt x="497" y="132"/>
                    <a:pt x="498" y="130"/>
                    <a:pt x="493" y="130"/>
                  </a:cubicBezTo>
                  <a:cubicBezTo>
                    <a:pt x="496" y="129"/>
                    <a:pt x="500" y="128"/>
                    <a:pt x="500" y="125"/>
                  </a:cubicBezTo>
                  <a:close/>
                  <a:moveTo>
                    <a:pt x="467" y="140"/>
                  </a:moveTo>
                  <a:cubicBezTo>
                    <a:pt x="471" y="139"/>
                    <a:pt x="476" y="134"/>
                    <a:pt x="472" y="130"/>
                  </a:cubicBezTo>
                  <a:cubicBezTo>
                    <a:pt x="467" y="129"/>
                    <a:pt x="466" y="133"/>
                    <a:pt x="462" y="133"/>
                  </a:cubicBezTo>
                  <a:cubicBezTo>
                    <a:pt x="462" y="130"/>
                    <a:pt x="466" y="132"/>
                    <a:pt x="465" y="129"/>
                  </a:cubicBezTo>
                  <a:cubicBezTo>
                    <a:pt x="455" y="131"/>
                    <a:pt x="449" y="136"/>
                    <a:pt x="441" y="139"/>
                  </a:cubicBezTo>
                  <a:cubicBezTo>
                    <a:pt x="440" y="142"/>
                    <a:pt x="443" y="141"/>
                    <a:pt x="443" y="144"/>
                  </a:cubicBezTo>
                  <a:cubicBezTo>
                    <a:pt x="454" y="146"/>
                    <a:pt x="458" y="136"/>
                    <a:pt x="467" y="140"/>
                  </a:cubicBezTo>
                  <a:close/>
                  <a:moveTo>
                    <a:pt x="525" y="135"/>
                  </a:moveTo>
                  <a:cubicBezTo>
                    <a:pt x="519" y="136"/>
                    <a:pt x="512" y="137"/>
                    <a:pt x="511" y="143"/>
                  </a:cubicBezTo>
                  <a:cubicBezTo>
                    <a:pt x="517" y="142"/>
                    <a:pt x="527" y="140"/>
                    <a:pt x="525" y="135"/>
                  </a:cubicBezTo>
                  <a:close/>
                  <a:moveTo>
                    <a:pt x="506" y="139"/>
                  </a:moveTo>
                  <a:cubicBezTo>
                    <a:pt x="502" y="137"/>
                    <a:pt x="499" y="142"/>
                    <a:pt x="496" y="142"/>
                  </a:cubicBezTo>
                  <a:cubicBezTo>
                    <a:pt x="495" y="152"/>
                    <a:pt x="482" y="148"/>
                    <a:pt x="476" y="152"/>
                  </a:cubicBezTo>
                  <a:cubicBezTo>
                    <a:pt x="478" y="161"/>
                    <a:pt x="473" y="168"/>
                    <a:pt x="480" y="176"/>
                  </a:cubicBezTo>
                  <a:cubicBezTo>
                    <a:pt x="487" y="175"/>
                    <a:pt x="496" y="175"/>
                    <a:pt x="497" y="166"/>
                  </a:cubicBezTo>
                  <a:cubicBezTo>
                    <a:pt x="488" y="164"/>
                    <a:pt x="490" y="161"/>
                    <a:pt x="490" y="159"/>
                  </a:cubicBezTo>
                  <a:cubicBezTo>
                    <a:pt x="489" y="151"/>
                    <a:pt x="495" y="156"/>
                    <a:pt x="501" y="149"/>
                  </a:cubicBezTo>
                  <a:cubicBezTo>
                    <a:pt x="502" y="148"/>
                    <a:pt x="501" y="146"/>
                    <a:pt x="501" y="145"/>
                  </a:cubicBezTo>
                  <a:cubicBezTo>
                    <a:pt x="503" y="143"/>
                    <a:pt x="507" y="143"/>
                    <a:pt x="506" y="139"/>
                  </a:cubicBezTo>
                  <a:close/>
                  <a:moveTo>
                    <a:pt x="1122" y="141"/>
                  </a:moveTo>
                  <a:cubicBezTo>
                    <a:pt x="1121" y="150"/>
                    <a:pt x="1134" y="146"/>
                    <a:pt x="1134" y="141"/>
                  </a:cubicBezTo>
                  <a:cubicBezTo>
                    <a:pt x="1132" y="140"/>
                    <a:pt x="1131" y="138"/>
                    <a:pt x="1127" y="139"/>
                  </a:cubicBezTo>
                  <a:cubicBezTo>
                    <a:pt x="1129" y="143"/>
                    <a:pt x="1124" y="143"/>
                    <a:pt x="1122" y="141"/>
                  </a:cubicBezTo>
                  <a:close/>
                  <a:moveTo>
                    <a:pt x="475" y="148"/>
                  </a:moveTo>
                  <a:cubicBezTo>
                    <a:pt x="481" y="147"/>
                    <a:pt x="489" y="149"/>
                    <a:pt x="488" y="141"/>
                  </a:cubicBezTo>
                  <a:cubicBezTo>
                    <a:pt x="482" y="139"/>
                    <a:pt x="477" y="143"/>
                    <a:pt x="475" y="148"/>
                  </a:cubicBezTo>
                  <a:close/>
                  <a:moveTo>
                    <a:pt x="452" y="155"/>
                  </a:moveTo>
                  <a:cubicBezTo>
                    <a:pt x="460" y="154"/>
                    <a:pt x="462" y="158"/>
                    <a:pt x="469" y="156"/>
                  </a:cubicBezTo>
                  <a:cubicBezTo>
                    <a:pt x="471" y="152"/>
                    <a:pt x="473" y="149"/>
                    <a:pt x="473" y="143"/>
                  </a:cubicBezTo>
                  <a:cubicBezTo>
                    <a:pt x="464" y="143"/>
                    <a:pt x="454" y="143"/>
                    <a:pt x="448" y="149"/>
                  </a:cubicBezTo>
                  <a:cubicBezTo>
                    <a:pt x="449" y="151"/>
                    <a:pt x="453" y="150"/>
                    <a:pt x="456" y="150"/>
                  </a:cubicBezTo>
                  <a:cubicBezTo>
                    <a:pt x="456" y="152"/>
                    <a:pt x="453" y="153"/>
                    <a:pt x="452" y="155"/>
                  </a:cubicBezTo>
                  <a:close/>
                  <a:moveTo>
                    <a:pt x="509" y="151"/>
                  </a:moveTo>
                  <a:cubicBezTo>
                    <a:pt x="511" y="150"/>
                    <a:pt x="514" y="150"/>
                    <a:pt x="515" y="148"/>
                  </a:cubicBezTo>
                  <a:cubicBezTo>
                    <a:pt x="512" y="148"/>
                    <a:pt x="508" y="148"/>
                    <a:pt x="509" y="151"/>
                  </a:cubicBezTo>
                  <a:close/>
                  <a:moveTo>
                    <a:pt x="1111" y="158"/>
                  </a:moveTo>
                  <a:cubicBezTo>
                    <a:pt x="1114" y="166"/>
                    <a:pt x="1123" y="164"/>
                    <a:pt x="1132" y="163"/>
                  </a:cubicBezTo>
                  <a:cubicBezTo>
                    <a:pt x="1129" y="158"/>
                    <a:pt x="1125" y="155"/>
                    <a:pt x="1127" y="150"/>
                  </a:cubicBezTo>
                  <a:cubicBezTo>
                    <a:pt x="1125" y="149"/>
                    <a:pt x="1119" y="146"/>
                    <a:pt x="1119" y="151"/>
                  </a:cubicBezTo>
                  <a:cubicBezTo>
                    <a:pt x="1118" y="154"/>
                    <a:pt x="1123" y="152"/>
                    <a:pt x="1123" y="154"/>
                  </a:cubicBezTo>
                  <a:cubicBezTo>
                    <a:pt x="1119" y="155"/>
                    <a:pt x="1117" y="151"/>
                    <a:pt x="1115" y="153"/>
                  </a:cubicBezTo>
                  <a:cubicBezTo>
                    <a:pt x="1113" y="155"/>
                    <a:pt x="1115" y="155"/>
                    <a:pt x="1116" y="157"/>
                  </a:cubicBezTo>
                  <a:cubicBezTo>
                    <a:pt x="1113" y="156"/>
                    <a:pt x="1114" y="159"/>
                    <a:pt x="1111" y="158"/>
                  </a:cubicBezTo>
                  <a:close/>
                  <a:moveTo>
                    <a:pt x="1150" y="154"/>
                  </a:moveTo>
                  <a:cubicBezTo>
                    <a:pt x="1148" y="152"/>
                    <a:pt x="1144" y="153"/>
                    <a:pt x="1141" y="153"/>
                  </a:cubicBezTo>
                  <a:cubicBezTo>
                    <a:pt x="1141" y="158"/>
                    <a:pt x="1144" y="160"/>
                    <a:pt x="1148" y="161"/>
                  </a:cubicBezTo>
                  <a:cubicBezTo>
                    <a:pt x="1148" y="157"/>
                    <a:pt x="1148" y="155"/>
                    <a:pt x="1150" y="154"/>
                  </a:cubicBezTo>
                  <a:close/>
                  <a:moveTo>
                    <a:pt x="1136" y="157"/>
                  </a:moveTo>
                  <a:cubicBezTo>
                    <a:pt x="1135" y="160"/>
                    <a:pt x="1141" y="162"/>
                    <a:pt x="1143" y="160"/>
                  </a:cubicBezTo>
                  <a:cubicBezTo>
                    <a:pt x="1140" y="159"/>
                    <a:pt x="1139" y="156"/>
                    <a:pt x="1136" y="157"/>
                  </a:cubicBezTo>
                  <a:close/>
                  <a:moveTo>
                    <a:pt x="406" y="197"/>
                  </a:moveTo>
                  <a:cubicBezTo>
                    <a:pt x="410" y="197"/>
                    <a:pt x="412" y="199"/>
                    <a:pt x="414" y="196"/>
                  </a:cubicBezTo>
                  <a:cubicBezTo>
                    <a:pt x="412" y="196"/>
                    <a:pt x="407" y="194"/>
                    <a:pt x="406" y="197"/>
                  </a:cubicBezTo>
                  <a:close/>
                  <a:moveTo>
                    <a:pt x="1344" y="196"/>
                  </a:moveTo>
                  <a:cubicBezTo>
                    <a:pt x="1346" y="197"/>
                    <a:pt x="1347" y="199"/>
                    <a:pt x="1350" y="199"/>
                  </a:cubicBezTo>
                  <a:cubicBezTo>
                    <a:pt x="1350" y="197"/>
                    <a:pt x="1345" y="194"/>
                    <a:pt x="1344" y="196"/>
                  </a:cubicBezTo>
                  <a:close/>
                  <a:moveTo>
                    <a:pt x="333" y="204"/>
                  </a:moveTo>
                  <a:cubicBezTo>
                    <a:pt x="328" y="205"/>
                    <a:pt x="321" y="204"/>
                    <a:pt x="320" y="210"/>
                  </a:cubicBezTo>
                  <a:cubicBezTo>
                    <a:pt x="325" y="211"/>
                    <a:pt x="333" y="209"/>
                    <a:pt x="333" y="204"/>
                  </a:cubicBezTo>
                  <a:close/>
                  <a:moveTo>
                    <a:pt x="387" y="212"/>
                  </a:moveTo>
                  <a:cubicBezTo>
                    <a:pt x="392" y="211"/>
                    <a:pt x="399" y="212"/>
                    <a:pt x="400" y="206"/>
                  </a:cubicBezTo>
                  <a:cubicBezTo>
                    <a:pt x="394" y="202"/>
                    <a:pt x="384" y="206"/>
                    <a:pt x="387" y="212"/>
                  </a:cubicBezTo>
                  <a:close/>
                  <a:moveTo>
                    <a:pt x="996" y="220"/>
                  </a:moveTo>
                  <a:cubicBezTo>
                    <a:pt x="999" y="220"/>
                    <a:pt x="999" y="220"/>
                    <a:pt x="999" y="220"/>
                  </a:cubicBezTo>
                  <a:cubicBezTo>
                    <a:pt x="1000" y="218"/>
                    <a:pt x="996" y="217"/>
                    <a:pt x="999" y="216"/>
                  </a:cubicBezTo>
                  <a:cubicBezTo>
                    <a:pt x="1000" y="216"/>
                    <a:pt x="1000" y="216"/>
                    <a:pt x="1001" y="215"/>
                  </a:cubicBezTo>
                  <a:cubicBezTo>
                    <a:pt x="1001" y="217"/>
                    <a:pt x="1002" y="218"/>
                    <a:pt x="1002" y="219"/>
                  </a:cubicBezTo>
                  <a:cubicBezTo>
                    <a:pt x="1010" y="219"/>
                    <a:pt x="1016" y="218"/>
                    <a:pt x="1021" y="215"/>
                  </a:cubicBezTo>
                  <a:cubicBezTo>
                    <a:pt x="1016" y="213"/>
                    <a:pt x="1013" y="209"/>
                    <a:pt x="1006" y="209"/>
                  </a:cubicBezTo>
                  <a:cubicBezTo>
                    <a:pt x="1006" y="210"/>
                    <a:pt x="1008" y="211"/>
                    <a:pt x="1006" y="211"/>
                  </a:cubicBezTo>
                  <a:cubicBezTo>
                    <a:pt x="999" y="211"/>
                    <a:pt x="990" y="204"/>
                    <a:pt x="980" y="206"/>
                  </a:cubicBezTo>
                  <a:cubicBezTo>
                    <a:pt x="982" y="214"/>
                    <a:pt x="992" y="214"/>
                    <a:pt x="996" y="220"/>
                  </a:cubicBezTo>
                  <a:close/>
                  <a:moveTo>
                    <a:pt x="1036" y="221"/>
                  </a:moveTo>
                  <a:cubicBezTo>
                    <a:pt x="1035" y="215"/>
                    <a:pt x="1039" y="214"/>
                    <a:pt x="1040" y="210"/>
                  </a:cubicBezTo>
                  <a:cubicBezTo>
                    <a:pt x="1032" y="207"/>
                    <a:pt x="1024" y="207"/>
                    <a:pt x="1019" y="208"/>
                  </a:cubicBezTo>
                  <a:cubicBezTo>
                    <a:pt x="1025" y="212"/>
                    <a:pt x="1028" y="219"/>
                    <a:pt x="1036" y="221"/>
                  </a:cubicBezTo>
                  <a:close/>
                  <a:moveTo>
                    <a:pt x="394" y="213"/>
                  </a:moveTo>
                  <a:cubicBezTo>
                    <a:pt x="394" y="215"/>
                    <a:pt x="394" y="216"/>
                    <a:pt x="395" y="216"/>
                  </a:cubicBezTo>
                  <a:cubicBezTo>
                    <a:pt x="397" y="216"/>
                    <a:pt x="398" y="215"/>
                    <a:pt x="399" y="213"/>
                  </a:cubicBezTo>
                  <a:cubicBezTo>
                    <a:pt x="397" y="212"/>
                    <a:pt x="395" y="212"/>
                    <a:pt x="394" y="213"/>
                  </a:cubicBezTo>
                  <a:close/>
                  <a:moveTo>
                    <a:pt x="315" y="221"/>
                  </a:moveTo>
                  <a:cubicBezTo>
                    <a:pt x="319" y="221"/>
                    <a:pt x="323" y="221"/>
                    <a:pt x="323" y="217"/>
                  </a:cubicBezTo>
                  <a:cubicBezTo>
                    <a:pt x="320" y="215"/>
                    <a:pt x="316" y="219"/>
                    <a:pt x="315" y="221"/>
                  </a:cubicBezTo>
                  <a:close/>
                  <a:moveTo>
                    <a:pt x="337" y="218"/>
                  </a:moveTo>
                  <a:cubicBezTo>
                    <a:pt x="334" y="219"/>
                    <a:pt x="332" y="220"/>
                    <a:pt x="331" y="223"/>
                  </a:cubicBezTo>
                  <a:cubicBezTo>
                    <a:pt x="334" y="222"/>
                    <a:pt x="338" y="222"/>
                    <a:pt x="337" y="218"/>
                  </a:cubicBezTo>
                  <a:close/>
                  <a:moveTo>
                    <a:pt x="250" y="247"/>
                  </a:moveTo>
                  <a:cubicBezTo>
                    <a:pt x="253" y="246"/>
                    <a:pt x="255" y="245"/>
                    <a:pt x="256" y="242"/>
                  </a:cubicBezTo>
                  <a:cubicBezTo>
                    <a:pt x="252" y="242"/>
                    <a:pt x="250" y="244"/>
                    <a:pt x="250" y="247"/>
                  </a:cubicBezTo>
                  <a:close/>
                  <a:moveTo>
                    <a:pt x="223" y="250"/>
                  </a:moveTo>
                  <a:cubicBezTo>
                    <a:pt x="220" y="250"/>
                    <a:pt x="220" y="253"/>
                    <a:pt x="218" y="255"/>
                  </a:cubicBezTo>
                  <a:cubicBezTo>
                    <a:pt x="221" y="254"/>
                    <a:pt x="222" y="253"/>
                    <a:pt x="223" y="250"/>
                  </a:cubicBezTo>
                  <a:close/>
                  <a:moveTo>
                    <a:pt x="933" y="295"/>
                  </a:moveTo>
                  <a:cubicBezTo>
                    <a:pt x="933" y="308"/>
                    <a:pt x="933" y="322"/>
                    <a:pt x="933" y="331"/>
                  </a:cubicBezTo>
                  <a:cubicBezTo>
                    <a:pt x="936" y="333"/>
                    <a:pt x="941" y="334"/>
                    <a:pt x="947" y="333"/>
                  </a:cubicBezTo>
                  <a:cubicBezTo>
                    <a:pt x="951" y="341"/>
                    <a:pt x="961" y="344"/>
                    <a:pt x="970" y="339"/>
                  </a:cubicBezTo>
                  <a:cubicBezTo>
                    <a:pt x="953" y="332"/>
                    <a:pt x="942" y="316"/>
                    <a:pt x="948" y="294"/>
                  </a:cubicBezTo>
                  <a:cubicBezTo>
                    <a:pt x="948" y="292"/>
                    <a:pt x="953" y="290"/>
                    <a:pt x="951" y="286"/>
                  </a:cubicBezTo>
                  <a:cubicBezTo>
                    <a:pt x="956" y="284"/>
                    <a:pt x="960" y="279"/>
                    <a:pt x="965" y="276"/>
                  </a:cubicBezTo>
                  <a:cubicBezTo>
                    <a:pt x="967" y="258"/>
                    <a:pt x="950" y="265"/>
                    <a:pt x="949" y="275"/>
                  </a:cubicBezTo>
                  <a:cubicBezTo>
                    <a:pt x="937" y="277"/>
                    <a:pt x="934" y="283"/>
                    <a:pt x="929" y="292"/>
                  </a:cubicBezTo>
                  <a:cubicBezTo>
                    <a:pt x="929" y="295"/>
                    <a:pt x="933" y="293"/>
                    <a:pt x="933" y="295"/>
                  </a:cubicBezTo>
                  <a:close/>
                  <a:moveTo>
                    <a:pt x="305" y="269"/>
                  </a:moveTo>
                  <a:cubicBezTo>
                    <a:pt x="301" y="269"/>
                    <a:pt x="301" y="272"/>
                    <a:pt x="300" y="275"/>
                  </a:cubicBezTo>
                  <a:cubicBezTo>
                    <a:pt x="303" y="274"/>
                    <a:pt x="305" y="273"/>
                    <a:pt x="305" y="269"/>
                  </a:cubicBezTo>
                  <a:close/>
                  <a:moveTo>
                    <a:pt x="319" y="275"/>
                  </a:moveTo>
                  <a:cubicBezTo>
                    <a:pt x="318" y="276"/>
                    <a:pt x="317" y="277"/>
                    <a:pt x="317" y="279"/>
                  </a:cubicBezTo>
                  <a:cubicBezTo>
                    <a:pt x="320" y="279"/>
                    <a:pt x="322" y="279"/>
                    <a:pt x="322" y="276"/>
                  </a:cubicBezTo>
                  <a:cubicBezTo>
                    <a:pt x="321" y="276"/>
                    <a:pt x="320" y="275"/>
                    <a:pt x="319" y="275"/>
                  </a:cubicBezTo>
                  <a:close/>
                  <a:moveTo>
                    <a:pt x="1006" y="296"/>
                  </a:moveTo>
                  <a:cubicBezTo>
                    <a:pt x="1006" y="292"/>
                    <a:pt x="1003" y="291"/>
                    <a:pt x="999" y="291"/>
                  </a:cubicBezTo>
                  <a:cubicBezTo>
                    <a:pt x="999" y="296"/>
                    <a:pt x="1003" y="298"/>
                    <a:pt x="1006" y="296"/>
                  </a:cubicBezTo>
                  <a:close/>
                  <a:moveTo>
                    <a:pt x="981" y="340"/>
                  </a:moveTo>
                  <a:cubicBezTo>
                    <a:pt x="983" y="346"/>
                    <a:pt x="989" y="347"/>
                    <a:pt x="995" y="348"/>
                  </a:cubicBezTo>
                  <a:cubicBezTo>
                    <a:pt x="995" y="341"/>
                    <a:pt x="986" y="339"/>
                    <a:pt x="981" y="340"/>
                  </a:cubicBezTo>
                  <a:close/>
                  <a:moveTo>
                    <a:pt x="171" y="378"/>
                  </a:moveTo>
                  <a:cubicBezTo>
                    <a:pt x="174" y="373"/>
                    <a:pt x="176" y="363"/>
                    <a:pt x="175" y="357"/>
                  </a:cubicBezTo>
                  <a:cubicBezTo>
                    <a:pt x="172" y="362"/>
                    <a:pt x="166" y="372"/>
                    <a:pt x="171" y="378"/>
                  </a:cubicBezTo>
                  <a:close/>
                  <a:moveTo>
                    <a:pt x="558" y="387"/>
                  </a:moveTo>
                  <a:cubicBezTo>
                    <a:pt x="558" y="383"/>
                    <a:pt x="560" y="382"/>
                    <a:pt x="561" y="379"/>
                  </a:cubicBezTo>
                  <a:cubicBezTo>
                    <a:pt x="558" y="379"/>
                    <a:pt x="556" y="377"/>
                    <a:pt x="557" y="373"/>
                  </a:cubicBezTo>
                  <a:cubicBezTo>
                    <a:pt x="551" y="378"/>
                    <a:pt x="547" y="374"/>
                    <a:pt x="541" y="375"/>
                  </a:cubicBezTo>
                  <a:cubicBezTo>
                    <a:pt x="539" y="373"/>
                    <a:pt x="542" y="372"/>
                    <a:pt x="539" y="371"/>
                  </a:cubicBezTo>
                  <a:cubicBezTo>
                    <a:pt x="537" y="373"/>
                    <a:pt x="534" y="374"/>
                    <a:pt x="531" y="375"/>
                  </a:cubicBezTo>
                  <a:cubicBezTo>
                    <a:pt x="531" y="372"/>
                    <a:pt x="533" y="371"/>
                    <a:pt x="530" y="370"/>
                  </a:cubicBezTo>
                  <a:cubicBezTo>
                    <a:pt x="528" y="376"/>
                    <a:pt x="524" y="375"/>
                    <a:pt x="521" y="375"/>
                  </a:cubicBezTo>
                  <a:cubicBezTo>
                    <a:pt x="521" y="372"/>
                    <a:pt x="523" y="371"/>
                    <a:pt x="525" y="370"/>
                  </a:cubicBezTo>
                  <a:cubicBezTo>
                    <a:pt x="526" y="366"/>
                    <a:pt x="525" y="364"/>
                    <a:pt x="524" y="361"/>
                  </a:cubicBezTo>
                  <a:cubicBezTo>
                    <a:pt x="518" y="364"/>
                    <a:pt x="509" y="362"/>
                    <a:pt x="505" y="371"/>
                  </a:cubicBezTo>
                  <a:cubicBezTo>
                    <a:pt x="509" y="373"/>
                    <a:pt x="514" y="369"/>
                    <a:pt x="516" y="373"/>
                  </a:cubicBezTo>
                  <a:cubicBezTo>
                    <a:pt x="513" y="374"/>
                    <a:pt x="512" y="376"/>
                    <a:pt x="510" y="378"/>
                  </a:cubicBezTo>
                  <a:cubicBezTo>
                    <a:pt x="507" y="377"/>
                    <a:pt x="502" y="374"/>
                    <a:pt x="499" y="376"/>
                  </a:cubicBezTo>
                  <a:cubicBezTo>
                    <a:pt x="501" y="380"/>
                    <a:pt x="509" y="383"/>
                    <a:pt x="504" y="389"/>
                  </a:cubicBezTo>
                  <a:cubicBezTo>
                    <a:pt x="501" y="392"/>
                    <a:pt x="500" y="387"/>
                    <a:pt x="497" y="389"/>
                  </a:cubicBezTo>
                  <a:cubicBezTo>
                    <a:pt x="497" y="391"/>
                    <a:pt x="495" y="391"/>
                    <a:pt x="496" y="393"/>
                  </a:cubicBezTo>
                  <a:cubicBezTo>
                    <a:pt x="497" y="395"/>
                    <a:pt x="500" y="395"/>
                    <a:pt x="504" y="395"/>
                  </a:cubicBezTo>
                  <a:cubicBezTo>
                    <a:pt x="505" y="400"/>
                    <a:pt x="508" y="402"/>
                    <a:pt x="509" y="406"/>
                  </a:cubicBezTo>
                  <a:cubicBezTo>
                    <a:pt x="528" y="404"/>
                    <a:pt x="551" y="409"/>
                    <a:pt x="562" y="389"/>
                  </a:cubicBezTo>
                  <a:cubicBezTo>
                    <a:pt x="562" y="389"/>
                    <a:pt x="559" y="388"/>
                    <a:pt x="558" y="387"/>
                  </a:cubicBezTo>
                  <a:close/>
                  <a:moveTo>
                    <a:pt x="136" y="406"/>
                  </a:moveTo>
                  <a:cubicBezTo>
                    <a:pt x="135" y="410"/>
                    <a:pt x="136" y="414"/>
                    <a:pt x="139" y="414"/>
                  </a:cubicBezTo>
                  <a:cubicBezTo>
                    <a:pt x="140" y="410"/>
                    <a:pt x="144" y="409"/>
                    <a:pt x="144" y="404"/>
                  </a:cubicBezTo>
                  <a:cubicBezTo>
                    <a:pt x="141" y="402"/>
                    <a:pt x="138" y="406"/>
                    <a:pt x="136" y="406"/>
                  </a:cubicBezTo>
                  <a:close/>
                  <a:moveTo>
                    <a:pt x="576" y="445"/>
                  </a:moveTo>
                  <a:cubicBezTo>
                    <a:pt x="573" y="445"/>
                    <a:pt x="572" y="447"/>
                    <a:pt x="572" y="451"/>
                  </a:cubicBezTo>
                  <a:cubicBezTo>
                    <a:pt x="576" y="450"/>
                    <a:pt x="576" y="448"/>
                    <a:pt x="576" y="445"/>
                  </a:cubicBezTo>
                  <a:close/>
                  <a:moveTo>
                    <a:pt x="607" y="477"/>
                  </a:moveTo>
                  <a:cubicBezTo>
                    <a:pt x="607" y="480"/>
                    <a:pt x="605" y="479"/>
                    <a:pt x="607" y="481"/>
                  </a:cubicBezTo>
                  <a:cubicBezTo>
                    <a:pt x="611" y="482"/>
                    <a:pt x="611" y="477"/>
                    <a:pt x="607" y="477"/>
                  </a:cubicBezTo>
                  <a:close/>
                  <a:moveTo>
                    <a:pt x="602" y="480"/>
                  </a:moveTo>
                  <a:cubicBezTo>
                    <a:pt x="600" y="482"/>
                    <a:pt x="598" y="485"/>
                    <a:pt x="599" y="490"/>
                  </a:cubicBezTo>
                  <a:cubicBezTo>
                    <a:pt x="603" y="490"/>
                    <a:pt x="607" y="482"/>
                    <a:pt x="602" y="480"/>
                  </a:cubicBezTo>
                  <a:close/>
                  <a:moveTo>
                    <a:pt x="486" y="492"/>
                  </a:moveTo>
                  <a:cubicBezTo>
                    <a:pt x="485" y="493"/>
                    <a:pt x="483" y="496"/>
                    <a:pt x="486" y="497"/>
                  </a:cubicBezTo>
                  <a:cubicBezTo>
                    <a:pt x="487" y="495"/>
                    <a:pt x="489" y="492"/>
                    <a:pt x="486" y="492"/>
                  </a:cubicBezTo>
                  <a:close/>
                  <a:moveTo>
                    <a:pt x="579" y="498"/>
                  </a:moveTo>
                  <a:cubicBezTo>
                    <a:pt x="579" y="498"/>
                    <a:pt x="579" y="499"/>
                    <a:pt x="578" y="499"/>
                  </a:cubicBezTo>
                  <a:cubicBezTo>
                    <a:pt x="579" y="502"/>
                    <a:pt x="579" y="504"/>
                    <a:pt x="582" y="504"/>
                  </a:cubicBezTo>
                  <a:cubicBezTo>
                    <a:pt x="580" y="501"/>
                    <a:pt x="584" y="498"/>
                    <a:pt x="579" y="498"/>
                  </a:cubicBezTo>
                  <a:close/>
                  <a:moveTo>
                    <a:pt x="551" y="502"/>
                  </a:moveTo>
                  <a:cubicBezTo>
                    <a:pt x="549" y="501"/>
                    <a:pt x="544" y="504"/>
                    <a:pt x="542" y="505"/>
                  </a:cubicBezTo>
                  <a:cubicBezTo>
                    <a:pt x="542" y="508"/>
                    <a:pt x="540" y="509"/>
                    <a:pt x="542" y="511"/>
                  </a:cubicBezTo>
                  <a:cubicBezTo>
                    <a:pt x="547" y="511"/>
                    <a:pt x="550" y="507"/>
                    <a:pt x="551" y="502"/>
                  </a:cubicBezTo>
                  <a:close/>
                  <a:moveTo>
                    <a:pt x="543" y="523"/>
                  </a:moveTo>
                  <a:cubicBezTo>
                    <a:pt x="544" y="521"/>
                    <a:pt x="546" y="519"/>
                    <a:pt x="545" y="515"/>
                  </a:cubicBezTo>
                  <a:cubicBezTo>
                    <a:pt x="539" y="514"/>
                    <a:pt x="538" y="522"/>
                    <a:pt x="543" y="523"/>
                  </a:cubicBezTo>
                  <a:close/>
                  <a:moveTo>
                    <a:pt x="466" y="602"/>
                  </a:moveTo>
                  <a:cubicBezTo>
                    <a:pt x="480" y="605"/>
                    <a:pt x="490" y="596"/>
                    <a:pt x="504" y="598"/>
                  </a:cubicBezTo>
                  <a:cubicBezTo>
                    <a:pt x="511" y="592"/>
                    <a:pt x="516" y="584"/>
                    <a:pt x="517" y="571"/>
                  </a:cubicBezTo>
                  <a:cubicBezTo>
                    <a:pt x="529" y="572"/>
                    <a:pt x="531" y="562"/>
                    <a:pt x="527" y="551"/>
                  </a:cubicBezTo>
                  <a:cubicBezTo>
                    <a:pt x="517" y="545"/>
                    <a:pt x="510" y="545"/>
                    <a:pt x="500" y="553"/>
                  </a:cubicBezTo>
                  <a:cubicBezTo>
                    <a:pt x="500" y="556"/>
                    <a:pt x="504" y="556"/>
                    <a:pt x="501" y="558"/>
                  </a:cubicBezTo>
                  <a:cubicBezTo>
                    <a:pt x="498" y="557"/>
                    <a:pt x="499" y="561"/>
                    <a:pt x="497" y="560"/>
                  </a:cubicBezTo>
                  <a:cubicBezTo>
                    <a:pt x="494" y="559"/>
                    <a:pt x="495" y="555"/>
                    <a:pt x="491" y="555"/>
                  </a:cubicBezTo>
                  <a:cubicBezTo>
                    <a:pt x="483" y="557"/>
                    <a:pt x="486" y="564"/>
                    <a:pt x="480" y="569"/>
                  </a:cubicBezTo>
                  <a:cubicBezTo>
                    <a:pt x="479" y="574"/>
                    <a:pt x="484" y="572"/>
                    <a:pt x="484" y="576"/>
                  </a:cubicBezTo>
                  <a:cubicBezTo>
                    <a:pt x="479" y="579"/>
                    <a:pt x="475" y="583"/>
                    <a:pt x="472" y="587"/>
                  </a:cubicBezTo>
                  <a:cubicBezTo>
                    <a:pt x="462" y="584"/>
                    <a:pt x="464" y="594"/>
                    <a:pt x="466" y="602"/>
                  </a:cubicBezTo>
                  <a:close/>
                  <a:moveTo>
                    <a:pt x="537" y="569"/>
                  </a:moveTo>
                  <a:cubicBezTo>
                    <a:pt x="533" y="568"/>
                    <a:pt x="532" y="572"/>
                    <a:pt x="531" y="574"/>
                  </a:cubicBezTo>
                  <a:cubicBezTo>
                    <a:pt x="535" y="575"/>
                    <a:pt x="537" y="573"/>
                    <a:pt x="537" y="569"/>
                  </a:cubicBezTo>
                  <a:close/>
                  <a:moveTo>
                    <a:pt x="609" y="872"/>
                  </a:moveTo>
                  <a:cubicBezTo>
                    <a:pt x="617" y="874"/>
                    <a:pt x="620" y="868"/>
                    <a:pt x="628" y="870"/>
                  </a:cubicBezTo>
                  <a:cubicBezTo>
                    <a:pt x="629" y="855"/>
                    <a:pt x="640" y="840"/>
                    <a:pt x="629" y="829"/>
                  </a:cubicBezTo>
                  <a:cubicBezTo>
                    <a:pt x="633" y="821"/>
                    <a:pt x="638" y="811"/>
                    <a:pt x="635" y="799"/>
                  </a:cubicBezTo>
                  <a:cubicBezTo>
                    <a:pt x="623" y="803"/>
                    <a:pt x="619" y="811"/>
                    <a:pt x="621" y="825"/>
                  </a:cubicBezTo>
                  <a:cubicBezTo>
                    <a:pt x="623" y="827"/>
                    <a:pt x="625" y="829"/>
                    <a:pt x="628" y="830"/>
                  </a:cubicBezTo>
                  <a:cubicBezTo>
                    <a:pt x="625" y="832"/>
                    <a:pt x="622" y="834"/>
                    <a:pt x="618" y="835"/>
                  </a:cubicBezTo>
                  <a:cubicBezTo>
                    <a:pt x="616" y="835"/>
                    <a:pt x="614" y="832"/>
                    <a:pt x="611" y="833"/>
                  </a:cubicBezTo>
                  <a:cubicBezTo>
                    <a:pt x="609" y="837"/>
                    <a:pt x="614" y="839"/>
                    <a:pt x="614" y="844"/>
                  </a:cubicBezTo>
                  <a:cubicBezTo>
                    <a:pt x="614" y="852"/>
                    <a:pt x="607" y="862"/>
                    <a:pt x="609" y="872"/>
                  </a:cubicBezTo>
                  <a:close/>
                  <a:moveTo>
                    <a:pt x="1654" y="815"/>
                  </a:moveTo>
                  <a:cubicBezTo>
                    <a:pt x="1655" y="818"/>
                    <a:pt x="1653" y="828"/>
                    <a:pt x="1655" y="826"/>
                  </a:cubicBezTo>
                  <a:cubicBezTo>
                    <a:pt x="1655" y="823"/>
                    <a:pt x="1656" y="813"/>
                    <a:pt x="1654" y="815"/>
                  </a:cubicBezTo>
                  <a:close/>
                  <a:moveTo>
                    <a:pt x="544" y="845"/>
                  </a:moveTo>
                  <a:cubicBezTo>
                    <a:pt x="543" y="839"/>
                    <a:pt x="531" y="837"/>
                    <a:pt x="528" y="845"/>
                  </a:cubicBezTo>
                  <a:cubicBezTo>
                    <a:pt x="531" y="852"/>
                    <a:pt x="544" y="854"/>
                    <a:pt x="544" y="845"/>
                  </a:cubicBezTo>
                  <a:close/>
                  <a:moveTo>
                    <a:pt x="549" y="840"/>
                  </a:moveTo>
                  <a:cubicBezTo>
                    <a:pt x="548" y="842"/>
                    <a:pt x="551" y="847"/>
                    <a:pt x="555" y="847"/>
                  </a:cubicBezTo>
                  <a:cubicBezTo>
                    <a:pt x="559" y="843"/>
                    <a:pt x="552" y="838"/>
                    <a:pt x="549" y="840"/>
                  </a:cubicBezTo>
                  <a:close/>
                  <a:moveTo>
                    <a:pt x="517" y="851"/>
                  </a:moveTo>
                  <a:cubicBezTo>
                    <a:pt x="515" y="851"/>
                    <a:pt x="515" y="848"/>
                    <a:pt x="513" y="849"/>
                  </a:cubicBezTo>
                  <a:cubicBezTo>
                    <a:pt x="511" y="850"/>
                    <a:pt x="509" y="854"/>
                    <a:pt x="511" y="856"/>
                  </a:cubicBezTo>
                  <a:cubicBezTo>
                    <a:pt x="514" y="855"/>
                    <a:pt x="516" y="854"/>
                    <a:pt x="517" y="851"/>
                  </a:cubicBezTo>
                  <a:close/>
                  <a:moveTo>
                    <a:pt x="838" y="859"/>
                  </a:moveTo>
                  <a:cubicBezTo>
                    <a:pt x="838" y="862"/>
                    <a:pt x="843" y="863"/>
                    <a:pt x="844" y="861"/>
                  </a:cubicBezTo>
                  <a:cubicBezTo>
                    <a:pt x="844" y="858"/>
                    <a:pt x="840" y="858"/>
                    <a:pt x="838" y="859"/>
                  </a:cubicBezTo>
                  <a:close/>
                  <a:moveTo>
                    <a:pt x="858" y="869"/>
                  </a:moveTo>
                  <a:cubicBezTo>
                    <a:pt x="858" y="868"/>
                    <a:pt x="859" y="867"/>
                    <a:pt x="859" y="866"/>
                  </a:cubicBezTo>
                  <a:cubicBezTo>
                    <a:pt x="858" y="863"/>
                    <a:pt x="852" y="864"/>
                    <a:pt x="852" y="868"/>
                  </a:cubicBezTo>
                  <a:cubicBezTo>
                    <a:pt x="853" y="869"/>
                    <a:pt x="856" y="869"/>
                    <a:pt x="858" y="869"/>
                  </a:cubicBezTo>
                  <a:close/>
                  <a:moveTo>
                    <a:pt x="786" y="895"/>
                  </a:moveTo>
                  <a:cubicBezTo>
                    <a:pt x="786" y="897"/>
                    <a:pt x="784" y="897"/>
                    <a:pt x="785" y="901"/>
                  </a:cubicBezTo>
                  <a:cubicBezTo>
                    <a:pt x="787" y="901"/>
                    <a:pt x="790" y="903"/>
                    <a:pt x="792" y="901"/>
                  </a:cubicBezTo>
                  <a:cubicBezTo>
                    <a:pt x="792" y="897"/>
                    <a:pt x="790" y="896"/>
                    <a:pt x="786" y="895"/>
                  </a:cubicBezTo>
                  <a:close/>
                  <a:moveTo>
                    <a:pt x="855" y="911"/>
                  </a:moveTo>
                  <a:cubicBezTo>
                    <a:pt x="861" y="911"/>
                    <a:pt x="857" y="903"/>
                    <a:pt x="852" y="904"/>
                  </a:cubicBezTo>
                  <a:cubicBezTo>
                    <a:pt x="851" y="908"/>
                    <a:pt x="855" y="908"/>
                    <a:pt x="855" y="911"/>
                  </a:cubicBezTo>
                  <a:close/>
                  <a:moveTo>
                    <a:pt x="882" y="904"/>
                  </a:moveTo>
                  <a:cubicBezTo>
                    <a:pt x="882" y="905"/>
                    <a:pt x="880" y="906"/>
                    <a:pt x="881" y="908"/>
                  </a:cubicBezTo>
                  <a:cubicBezTo>
                    <a:pt x="883" y="911"/>
                    <a:pt x="884" y="910"/>
                    <a:pt x="886" y="908"/>
                  </a:cubicBezTo>
                  <a:cubicBezTo>
                    <a:pt x="886" y="906"/>
                    <a:pt x="884" y="905"/>
                    <a:pt x="882" y="904"/>
                  </a:cubicBezTo>
                  <a:close/>
                  <a:moveTo>
                    <a:pt x="792" y="911"/>
                  </a:moveTo>
                  <a:cubicBezTo>
                    <a:pt x="792" y="909"/>
                    <a:pt x="793" y="906"/>
                    <a:pt x="791" y="905"/>
                  </a:cubicBezTo>
                  <a:cubicBezTo>
                    <a:pt x="788" y="905"/>
                    <a:pt x="788" y="905"/>
                    <a:pt x="788" y="905"/>
                  </a:cubicBezTo>
                  <a:cubicBezTo>
                    <a:pt x="787" y="908"/>
                    <a:pt x="787" y="912"/>
                    <a:pt x="792" y="911"/>
                  </a:cubicBezTo>
                  <a:close/>
                  <a:moveTo>
                    <a:pt x="872" y="908"/>
                  </a:moveTo>
                  <a:cubicBezTo>
                    <a:pt x="871" y="910"/>
                    <a:pt x="871" y="911"/>
                    <a:pt x="871" y="913"/>
                  </a:cubicBezTo>
                  <a:cubicBezTo>
                    <a:pt x="875" y="913"/>
                    <a:pt x="875" y="913"/>
                    <a:pt x="875" y="913"/>
                  </a:cubicBezTo>
                  <a:cubicBezTo>
                    <a:pt x="875" y="910"/>
                    <a:pt x="875" y="908"/>
                    <a:pt x="872" y="908"/>
                  </a:cubicBezTo>
                  <a:close/>
                  <a:moveTo>
                    <a:pt x="849" y="912"/>
                  </a:moveTo>
                  <a:cubicBezTo>
                    <a:pt x="849" y="910"/>
                    <a:pt x="845" y="912"/>
                    <a:pt x="844" y="911"/>
                  </a:cubicBezTo>
                  <a:cubicBezTo>
                    <a:pt x="842" y="915"/>
                    <a:pt x="850" y="916"/>
                    <a:pt x="849" y="912"/>
                  </a:cubicBezTo>
                  <a:close/>
                  <a:moveTo>
                    <a:pt x="887" y="914"/>
                  </a:moveTo>
                  <a:cubicBezTo>
                    <a:pt x="882" y="914"/>
                    <a:pt x="882" y="914"/>
                    <a:pt x="882" y="914"/>
                  </a:cubicBezTo>
                  <a:cubicBezTo>
                    <a:pt x="881" y="919"/>
                    <a:pt x="887" y="916"/>
                    <a:pt x="887" y="914"/>
                  </a:cubicBezTo>
                  <a:close/>
                  <a:moveTo>
                    <a:pt x="867" y="924"/>
                  </a:moveTo>
                  <a:cubicBezTo>
                    <a:pt x="867" y="922"/>
                    <a:pt x="868" y="922"/>
                    <a:pt x="868" y="920"/>
                  </a:cubicBezTo>
                  <a:cubicBezTo>
                    <a:pt x="867" y="917"/>
                    <a:pt x="863" y="916"/>
                    <a:pt x="860" y="918"/>
                  </a:cubicBezTo>
                  <a:cubicBezTo>
                    <a:pt x="860" y="922"/>
                    <a:pt x="862" y="925"/>
                    <a:pt x="867" y="924"/>
                  </a:cubicBezTo>
                  <a:close/>
                  <a:moveTo>
                    <a:pt x="889" y="927"/>
                  </a:moveTo>
                  <a:cubicBezTo>
                    <a:pt x="893" y="925"/>
                    <a:pt x="896" y="923"/>
                    <a:pt x="896" y="919"/>
                  </a:cubicBezTo>
                  <a:cubicBezTo>
                    <a:pt x="890" y="918"/>
                    <a:pt x="886" y="922"/>
                    <a:pt x="889" y="927"/>
                  </a:cubicBezTo>
                  <a:close/>
                  <a:moveTo>
                    <a:pt x="876" y="931"/>
                  </a:moveTo>
                  <a:cubicBezTo>
                    <a:pt x="886" y="935"/>
                    <a:pt x="879" y="921"/>
                    <a:pt x="876" y="931"/>
                  </a:cubicBezTo>
                  <a:close/>
                  <a:moveTo>
                    <a:pt x="856" y="928"/>
                  </a:moveTo>
                  <a:cubicBezTo>
                    <a:pt x="855" y="929"/>
                    <a:pt x="853" y="930"/>
                    <a:pt x="855" y="932"/>
                  </a:cubicBezTo>
                  <a:cubicBezTo>
                    <a:pt x="858" y="933"/>
                    <a:pt x="858" y="928"/>
                    <a:pt x="856" y="928"/>
                  </a:cubicBezTo>
                  <a:close/>
                  <a:moveTo>
                    <a:pt x="907" y="930"/>
                  </a:moveTo>
                  <a:cubicBezTo>
                    <a:pt x="902" y="926"/>
                    <a:pt x="898" y="935"/>
                    <a:pt x="901" y="940"/>
                  </a:cubicBezTo>
                  <a:cubicBezTo>
                    <a:pt x="906" y="940"/>
                    <a:pt x="906" y="934"/>
                    <a:pt x="907" y="930"/>
                  </a:cubicBezTo>
                  <a:close/>
                  <a:moveTo>
                    <a:pt x="695" y="941"/>
                  </a:moveTo>
                  <a:cubicBezTo>
                    <a:pt x="698" y="937"/>
                    <a:pt x="695" y="932"/>
                    <a:pt x="690" y="931"/>
                  </a:cubicBezTo>
                  <a:cubicBezTo>
                    <a:pt x="687" y="935"/>
                    <a:pt x="689" y="942"/>
                    <a:pt x="695" y="941"/>
                  </a:cubicBezTo>
                  <a:close/>
                  <a:moveTo>
                    <a:pt x="830" y="939"/>
                  </a:moveTo>
                  <a:cubicBezTo>
                    <a:pt x="829" y="935"/>
                    <a:pt x="827" y="935"/>
                    <a:pt x="824" y="936"/>
                  </a:cubicBezTo>
                  <a:cubicBezTo>
                    <a:pt x="823" y="941"/>
                    <a:pt x="827" y="940"/>
                    <a:pt x="830" y="939"/>
                  </a:cubicBezTo>
                  <a:close/>
                  <a:moveTo>
                    <a:pt x="972" y="947"/>
                  </a:moveTo>
                  <a:cubicBezTo>
                    <a:pt x="976" y="965"/>
                    <a:pt x="990" y="952"/>
                    <a:pt x="1001" y="949"/>
                  </a:cubicBezTo>
                  <a:cubicBezTo>
                    <a:pt x="999" y="942"/>
                    <a:pt x="1002" y="940"/>
                    <a:pt x="1003" y="935"/>
                  </a:cubicBezTo>
                  <a:cubicBezTo>
                    <a:pt x="993" y="940"/>
                    <a:pt x="982" y="943"/>
                    <a:pt x="972" y="947"/>
                  </a:cubicBezTo>
                  <a:close/>
                  <a:moveTo>
                    <a:pt x="895" y="951"/>
                  </a:moveTo>
                  <a:cubicBezTo>
                    <a:pt x="895" y="946"/>
                    <a:pt x="894" y="944"/>
                    <a:pt x="891" y="942"/>
                  </a:cubicBezTo>
                  <a:cubicBezTo>
                    <a:pt x="889" y="944"/>
                    <a:pt x="890" y="948"/>
                    <a:pt x="890" y="951"/>
                  </a:cubicBezTo>
                  <a:lnTo>
                    <a:pt x="895" y="951"/>
                  </a:lnTo>
                  <a:close/>
                  <a:moveTo>
                    <a:pt x="836" y="953"/>
                  </a:moveTo>
                  <a:cubicBezTo>
                    <a:pt x="837" y="958"/>
                    <a:pt x="845" y="954"/>
                    <a:pt x="851" y="956"/>
                  </a:cubicBezTo>
                  <a:cubicBezTo>
                    <a:pt x="854" y="958"/>
                    <a:pt x="855" y="962"/>
                    <a:pt x="858" y="962"/>
                  </a:cubicBezTo>
                  <a:cubicBezTo>
                    <a:pt x="865" y="963"/>
                    <a:pt x="884" y="961"/>
                    <a:pt x="880" y="953"/>
                  </a:cubicBezTo>
                  <a:cubicBezTo>
                    <a:pt x="866" y="954"/>
                    <a:pt x="851" y="950"/>
                    <a:pt x="838" y="947"/>
                  </a:cubicBezTo>
                  <a:cubicBezTo>
                    <a:pt x="838" y="949"/>
                    <a:pt x="837" y="950"/>
                    <a:pt x="836" y="953"/>
                  </a:cubicBezTo>
                  <a:close/>
                  <a:moveTo>
                    <a:pt x="1618" y="1038"/>
                  </a:moveTo>
                  <a:cubicBezTo>
                    <a:pt x="1625" y="1028"/>
                    <a:pt x="1635" y="1002"/>
                    <a:pt x="1623" y="990"/>
                  </a:cubicBezTo>
                  <a:cubicBezTo>
                    <a:pt x="1617" y="1003"/>
                    <a:pt x="1619" y="1020"/>
                    <a:pt x="1618" y="1038"/>
                  </a:cubicBezTo>
                  <a:close/>
                  <a:moveTo>
                    <a:pt x="1272" y="1507"/>
                  </a:moveTo>
                  <a:cubicBezTo>
                    <a:pt x="1255" y="1507"/>
                    <a:pt x="1255" y="1525"/>
                    <a:pt x="1240" y="1528"/>
                  </a:cubicBezTo>
                  <a:cubicBezTo>
                    <a:pt x="1238" y="1531"/>
                    <a:pt x="1238" y="1532"/>
                    <a:pt x="1235" y="1535"/>
                  </a:cubicBezTo>
                  <a:cubicBezTo>
                    <a:pt x="1232" y="1535"/>
                    <a:pt x="1231" y="1536"/>
                    <a:pt x="1229" y="1536"/>
                  </a:cubicBezTo>
                  <a:cubicBezTo>
                    <a:pt x="1213" y="1556"/>
                    <a:pt x="1182" y="1560"/>
                    <a:pt x="1164" y="1578"/>
                  </a:cubicBezTo>
                  <a:cubicBezTo>
                    <a:pt x="1162" y="1600"/>
                    <a:pt x="1128" y="1597"/>
                    <a:pt x="1128" y="1615"/>
                  </a:cubicBezTo>
                  <a:cubicBezTo>
                    <a:pt x="1178" y="1602"/>
                    <a:pt x="1209" y="1571"/>
                    <a:pt x="1245" y="1545"/>
                  </a:cubicBezTo>
                  <a:cubicBezTo>
                    <a:pt x="1250" y="1533"/>
                    <a:pt x="1261" y="1528"/>
                    <a:pt x="1271" y="1522"/>
                  </a:cubicBezTo>
                  <a:cubicBezTo>
                    <a:pt x="1270" y="1518"/>
                    <a:pt x="1273" y="1516"/>
                    <a:pt x="1275" y="1511"/>
                  </a:cubicBezTo>
                  <a:cubicBezTo>
                    <a:pt x="1270" y="1511"/>
                    <a:pt x="1274" y="1508"/>
                    <a:pt x="1272" y="1507"/>
                  </a:cubicBezTo>
                  <a:close/>
                  <a:moveTo>
                    <a:pt x="597" y="4"/>
                  </a:moveTo>
                  <a:cubicBezTo>
                    <a:pt x="601" y="2"/>
                    <a:pt x="608" y="3"/>
                    <a:pt x="611" y="0"/>
                  </a:cubicBezTo>
                  <a:cubicBezTo>
                    <a:pt x="606" y="0"/>
                    <a:pt x="598" y="2"/>
                    <a:pt x="597" y="4"/>
                  </a:cubicBezTo>
                  <a:close/>
                  <a:moveTo>
                    <a:pt x="138" y="388"/>
                  </a:moveTo>
                  <a:cubicBezTo>
                    <a:pt x="139" y="391"/>
                    <a:pt x="136" y="395"/>
                    <a:pt x="138" y="397"/>
                  </a:cubicBezTo>
                  <a:cubicBezTo>
                    <a:pt x="140" y="394"/>
                    <a:pt x="142" y="385"/>
                    <a:pt x="141" y="382"/>
                  </a:cubicBezTo>
                  <a:cubicBezTo>
                    <a:pt x="141" y="383"/>
                    <a:pt x="140" y="385"/>
                    <a:pt x="139" y="385"/>
                  </a:cubicBezTo>
                  <a:cubicBezTo>
                    <a:pt x="140" y="374"/>
                    <a:pt x="151" y="374"/>
                    <a:pt x="157" y="368"/>
                  </a:cubicBezTo>
                  <a:cubicBezTo>
                    <a:pt x="154" y="368"/>
                    <a:pt x="154" y="366"/>
                    <a:pt x="154" y="364"/>
                  </a:cubicBezTo>
                  <a:cubicBezTo>
                    <a:pt x="155" y="363"/>
                    <a:pt x="156" y="360"/>
                    <a:pt x="158" y="359"/>
                  </a:cubicBezTo>
                  <a:cubicBezTo>
                    <a:pt x="158" y="362"/>
                    <a:pt x="155" y="361"/>
                    <a:pt x="156" y="365"/>
                  </a:cubicBezTo>
                  <a:cubicBezTo>
                    <a:pt x="160" y="363"/>
                    <a:pt x="158" y="368"/>
                    <a:pt x="161" y="368"/>
                  </a:cubicBezTo>
                  <a:cubicBezTo>
                    <a:pt x="177" y="362"/>
                    <a:pt x="168" y="334"/>
                    <a:pt x="151" y="340"/>
                  </a:cubicBezTo>
                  <a:cubicBezTo>
                    <a:pt x="156" y="337"/>
                    <a:pt x="163" y="339"/>
                    <a:pt x="169" y="339"/>
                  </a:cubicBezTo>
                  <a:cubicBezTo>
                    <a:pt x="170" y="340"/>
                    <a:pt x="170" y="344"/>
                    <a:pt x="172" y="344"/>
                  </a:cubicBezTo>
                  <a:cubicBezTo>
                    <a:pt x="173" y="343"/>
                    <a:pt x="175" y="342"/>
                    <a:pt x="178" y="342"/>
                  </a:cubicBezTo>
                  <a:cubicBezTo>
                    <a:pt x="183" y="351"/>
                    <a:pt x="181" y="361"/>
                    <a:pt x="180" y="373"/>
                  </a:cubicBezTo>
                  <a:cubicBezTo>
                    <a:pt x="184" y="373"/>
                    <a:pt x="184" y="377"/>
                    <a:pt x="186" y="379"/>
                  </a:cubicBezTo>
                  <a:cubicBezTo>
                    <a:pt x="191" y="379"/>
                    <a:pt x="193" y="377"/>
                    <a:pt x="198" y="378"/>
                  </a:cubicBezTo>
                  <a:cubicBezTo>
                    <a:pt x="201" y="382"/>
                    <a:pt x="205" y="386"/>
                    <a:pt x="211" y="387"/>
                  </a:cubicBezTo>
                  <a:cubicBezTo>
                    <a:pt x="215" y="377"/>
                    <a:pt x="231" y="380"/>
                    <a:pt x="232" y="366"/>
                  </a:cubicBezTo>
                  <a:cubicBezTo>
                    <a:pt x="231" y="364"/>
                    <a:pt x="229" y="368"/>
                    <a:pt x="227" y="367"/>
                  </a:cubicBezTo>
                  <a:cubicBezTo>
                    <a:pt x="231" y="364"/>
                    <a:pt x="235" y="360"/>
                    <a:pt x="236" y="355"/>
                  </a:cubicBezTo>
                  <a:cubicBezTo>
                    <a:pt x="238" y="355"/>
                    <a:pt x="236" y="360"/>
                    <a:pt x="240" y="359"/>
                  </a:cubicBezTo>
                  <a:cubicBezTo>
                    <a:pt x="247" y="349"/>
                    <a:pt x="238" y="336"/>
                    <a:pt x="253" y="331"/>
                  </a:cubicBezTo>
                  <a:cubicBezTo>
                    <a:pt x="251" y="326"/>
                    <a:pt x="257" y="322"/>
                    <a:pt x="260" y="319"/>
                  </a:cubicBezTo>
                  <a:cubicBezTo>
                    <a:pt x="260" y="321"/>
                    <a:pt x="264" y="321"/>
                    <a:pt x="266" y="321"/>
                  </a:cubicBezTo>
                  <a:cubicBezTo>
                    <a:pt x="267" y="317"/>
                    <a:pt x="269" y="313"/>
                    <a:pt x="275" y="314"/>
                  </a:cubicBezTo>
                  <a:cubicBezTo>
                    <a:pt x="277" y="309"/>
                    <a:pt x="278" y="303"/>
                    <a:pt x="285" y="303"/>
                  </a:cubicBezTo>
                  <a:cubicBezTo>
                    <a:pt x="288" y="295"/>
                    <a:pt x="303" y="291"/>
                    <a:pt x="301" y="284"/>
                  </a:cubicBezTo>
                  <a:cubicBezTo>
                    <a:pt x="295" y="286"/>
                    <a:pt x="289" y="288"/>
                    <a:pt x="283" y="289"/>
                  </a:cubicBezTo>
                  <a:cubicBezTo>
                    <a:pt x="282" y="287"/>
                    <a:pt x="288" y="286"/>
                    <a:pt x="283" y="285"/>
                  </a:cubicBezTo>
                  <a:cubicBezTo>
                    <a:pt x="281" y="285"/>
                    <a:pt x="277" y="288"/>
                    <a:pt x="276" y="285"/>
                  </a:cubicBezTo>
                  <a:cubicBezTo>
                    <a:pt x="280" y="276"/>
                    <a:pt x="290" y="265"/>
                    <a:pt x="307" y="264"/>
                  </a:cubicBezTo>
                  <a:cubicBezTo>
                    <a:pt x="309" y="251"/>
                    <a:pt x="321" y="248"/>
                    <a:pt x="326" y="238"/>
                  </a:cubicBezTo>
                  <a:cubicBezTo>
                    <a:pt x="325" y="237"/>
                    <a:pt x="322" y="238"/>
                    <a:pt x="322" y="236"/>
                  </a:cubicBezTo>
                  <a:cubicBezTo>
                    <a:pt x="325" y="236"/>
                    <a:pt x="323" y="234"/>
                    <a:pt x="322" y="233"/>
                  </a:cubicBezTo>
                  <a:cubicBezTo>
                    <a:pt x="324" y="230"/>
                    <a:pt x="325" y="227"/>
                    <a:pt x="327" y="224"/>
                  </a:cubicBezTo>
                  <a:cubicBezTo>
                    <a:pt x="320" y="223"/>
                    <a:pt x="316" y="229"/>
                    <a:pt x="310" y="231"/>
                  </a:cubicBezTo>
                  <a:cubicBezTo>
                    <a:pt x="309" y="231"/>
                    <a:pt x="307" y="229"/>
                    <a:pt x="305" y="230"/>
                  </a:cubicBezTo>
                  <a:cubicBezTo>
                    <a:pt x="298" y="231"/>
                    <a:pt x="291" y="241"/>
                    <a:pt x="281" y="236"/>
                  </a:cubicBezTo>
                  <a:cubicBezTo>
                    <a:pt x="271" y="246"/>
                    <a:pt x="258" y="263"/>
                    <a:pt x="239" y="255"/>
                  </a:cubicBezTo>
                  <a:cubicBezTo>
                    <a:pt x="239" y="249"/>
                    <a:pt x="239" y="249"/>
                    <a:pt x="239" y="249"/>
                  </a:cubicBezTo>
                  <a:cubicBezTo>
                    <a:pt x="228" y="255"/>
                    <a:pt x="218" y="267"/>
                    <a:pt x="205" y="267"/>
                  </a:cubicBezTo>
                  <a:cubicBezTo>
                    <a:pt x="207" y="265"/>
                    <a:pt x="203" y="266"/>
                    <a:pt x="204" y="263"/>
                  </a:cubicBezTo>
                  <a:cubicBezTo>
                    <a:pt x="215" y="246"/>
                    <a:pt x="245" y="246"/>
                    <a:pt x="251" y="223"/>
                  </a:cubicBezTo>
                  <a:cubicBezTo>
                    <a:pt x="261" y="211"/>
                    <a:pt x="276" y="204"/>
                    <a:pt x="282" y="188"/>
                  </a:cubicBezTo>
                  <a:cubicBezTo>
                    <a:pt x="292" y="187"/>
                    <a:pt x="299" y="176"/>
                    <a:pt x="305" y="173"/>
                  </a:cubicBezTo>
                  <a:cubicBezTo>
                    <a:pt x="316" y="168"/>
                    <a:pt x="324" y="173"/>
                    <a:pt x="338" y="174"/>
                  </a:cubicBezTo>
                  <a:cubicBezTo>
                    <a:pt x="339" y="176"/>
                    <a:pt x="336" y="176"/>
                    <a:pt x="337" y="179"/>
                  </a:cubicBezTo>
                  <a:cubicBezTo>
                    <a:pt x="340" y="179"/>
                    <a:pt x="341" y="177"/>
                    <a:pt x="344" y="176"/>
                  </a:cubicBezTo>
                  <a:cubicBezTo>
                    <a:pt x="340" y="180"/>
                    <a:pt x="349" y="176"/>
                    <a:pt x="350" y="179"/>
                  </a:cubicBezTo>
                  <a:cubicBezTo>
                    <a:pt x="349" y="181"/>
                    <a:pt x="347" y="181"/>
                    <a:pt x="347" y="183"/>
                  </a:cubicBezTo>
                  <a:cubicBezTo>
                    <a:pt x="350" y="183"/>
                    <a:pt x="352" y="184"/>
                    <a:pt x="353" y="187"/>
                  </a:cubicBezTo>
                  <a:cubicBezTo>
                    <a:pt x="350" y="188"/>
                    <a:pt x="349" y="188"/>
                    <a:pt x="344" y="187"/>
                  </a:cubicBezTo>
                  <a:cubicBezTo>
                    <a:pt x="344" y="194"/>
                    <a:pt x="334" y="192"/>
                    <a:pt x="334" y="199"/>
                  </a:cubicBezTo>
                  <a:cubicBezTo>
                    <a:pt x="336" y="202"/>
                    <a:pt x="341" y="198"/>
                    <a:pt x="342" y="200"/>
                  </a:cubicBezTo>
                  <a:cubicBezTo>
                    <a:pt x="341" y="206"/>
                    <a:pt x="333" y="207"/>
                    <a:pt x="334" y="215"/>
                  </a:cubicBezTo>
                  <a:cubicBezTo>
                    <a:pt x="347" y="207"/>
                    <a:pt x="357" y="194"/>
                    <a:pt x="369" y="188"/>
                  </a:cubicBezTo>
                  <a:cubicBezTo>
                    <a:pt x="367" y="184"/>
                    <a:pt x="357" y="189"/>
                    <a:pt x="355" y="187"/>
                  </a:cubicBezTo>
                  <a:cubicBezTo>
                    <a:pt x="363" y="183"/>
                    <a:pt x="364" y="174"/>
                    <a:pt x="373" y="171"/>
                  </a:cubicBezTo>
                  <a:cubicBezTo>
                    <a:pt x="372" y="178"/>
                    <a:pt x="364" y="178"/>
                    <a:pt x="362" y="184"/>
                  </a:cubicBezTo>
                  <a:cubicBezTo>
                    <a:pt x="368" y="187"/>
                    <a:pt x="372" y="185"/>
                    <a:pt x="376" y="185"/>
                  </a:cubicBezTo>
                  <a:cubicBezTo>
                    <a:pt x="375" y="187"/>
                    <a:pt x="372" y="187"/>
                    <a:pt x="372" y="190"/>
                  </a:cubicBezTo>
                  <a:cubicBezTo>
                    <a:pt x="374" y="192"/>
                    <a:pt x="373" y="192"/>
                    <a:pt x="372" y="194"/>
                  </a:cubicBezTo>
                  <a:cubicBezTo>
                    <a:pt x="381" y="201"/>
                    <a:pt x="389" y="192"/>
                    <a:pt x="397" y="189"/>
                  </a:cubicBezTo>
                  <a:cubicBezTo>
                    <a:pt x="407" y="196"/>
                    <a:pt x="414" y="179"/>
                    <a:pt x="422" y="186"/>
                  </a:cubicBezTo>
                  <a:cubicBezTo>
                    <a:pt x="421" y="189"/>
                    <a:pt x="420" y="191"/>
                    <a:pt x="419" y="193"/>
                  </a:cubicBezTo>
                  <a:cubicBezTo>
                    <a:pt x="423" y="195"/>
                    <a:pt x="425" y="188"/>
                    <a:pt x="428" y="191"/>
                  </a:cubicBezTo>
                  <a:cubicBezTo>
                    <a:pt x="411" y="202"/>
                    <a:pt x="402" y="227"/>
                    <a:pt x="373" y="220"/>
                  </a:cubicBezTo>
                  <a:cubicBezTo>
                    <a:pt x="371" y="222"/>
                    <a:pt x="369" y="224"/>
                    <a:pt x="366" y="225"/>
                  </a:cubicBezTo>
                  <a:cubicBezTo>
                    <a:pt x="363" y="224"/>
                    <a:pt x="363" y="221"/>
                    <a:pt x="360" y="219"/>
                  </a:cubicBezTo>
                  <a:cubicBezTo>
                    <a:pt x="362" y="219"/>
                    <a:pt x="362" y="217"/>
                    <a:pt x="362" y="214"/>
                  </a:cubicBezTo>
                  <a:cubicBezTo>
                    <a:pt x="354" y="214"/>
                    <a:pt x="346" y="214"/>
                    <a:pt x="346" y="221"/>
                  </a:cubicBezTo>
                  <a:cubicBezTo>
                    <a:pt x="349" y="224"/>
                    <a:pt x="352" y="224"/>
                    <a:pt x="349" y="228"/>
                  </a:cubicBezTo>
                  <a:cubicBezTo>
                    <a:pt x="351" y="229"/>
                    <a:pt x="353" y="225"/>
                    <a:pt x="353" y="228"/>
                  </a:cubicBezTo>
                  <a:cubicBezTo>
                    <a:pt x="345" y="238"/>
                    <a:pt x="334" y="243"/>
                    <a:pt x="327" y="252"/>
                  </a:cubicBezTo>
                  <a:cubicBezTo>
                    <a:pt x="327" y="255"/>
                    <a:pt x="331" y="248"/>
                    <a:pt x="331" y="251"/>
                  </a:cubicBezTo>
                  <a:cubicBezTo>
                    <a:pt x="325" y="257"/>
                    <a:pt x="327" y="264"/>
                    <a:pt x="322" y="271"/>
                  </a:cubicBezTo>
                  <a:cubicBezTo>
                    <a:pt x="333" y="269"/>
                    <a:pt x="334" y="256"/>
                    <a:pt x="344" y="252"/>
                  </a:cubicBezTo>
                  <a:cubicBezTo>
                    <a:pt x="342" y="258"/>
                    <a:pt x="337" y="262"/>
                    <a:pt x="337" y="268"/>
                  </a:cubicBezTo>
                  <a:cubicBezTo>
                    <a:pt x="353" y="268"/>
                    <a:pt x="365" y="250"/>
                    <a:pt x="377" y="240"/>
                  </a:cubicBezTo>
                  <a:cubicBezTo>
                    <a:pt x="377" y="243"/>
                    <a:pt x="375" y="242"/>
                    <a:pt x="375" y="244"/>
                  </a:cubicBezTo>
                  <a:cubicBezTo>
                    <a:pt x="378" y="244"/>
                    <a:pt x="381" y="239"/>
                    <a:pt x="384" y="242"/>
                  </a:cubicBezTo>
                  <a:cubicBezTo>
                    <a:pt x="380" y="250"/>
                    <a:pt x="371" y="253"/>
                    <a:pt x="366" y="261"/>
                  </a:cubicBezTo>
                  <a:cubicBezTo>
                    <a:pt x="373" y="262"/>
                    <a:pt x="374" y="258"/>
                    <a:pt x="379" y="258"/>
                  </a:cubicBezTo>
                  <a:cubicBezTo>
                    <a:pt x="379" y="259"/>
                    <a:pt x="378" y="259"/>
                    <a:pt x="378" y="260"/>
                  </a:cubicBezTo>
                  <a:cubicBezTo>
                    <a:pt x="386" y="256"/>
                    <a:pt x="392" y="262"/>
                    <a:pt x="398" y="255"/>
                  </a:cubicBezTo>
                  <a:cubicBezTo>
                    <a:pt x="396" y="251"/>
                    <a:pt x="398" y="251"/>
                    <a:pt x="396" y="249"/>
                  </a:cubicBezTo>
                  <a:cubicBezTo>
                    <a:pt x="398" y="246"/>
                    <a:pt x="401" y="244"/>
                    <a:pt x="404" y="242"/>
                  </a:cubicBezTo>
                  <a:cubicBezTo>
                    <a:pt x="405" y="231"/>
                    <a:pt x="410" y="226"/>
                    <a:pt x="419" y="225"/>
                  </a:cubicBezTo>
                  <a:cubicBezTo>
                    <a:pt x="419" y="227"/>
                    <a:pt x="419" y="228"/>
                    <a:pt x="420" y="229"/>
                  </a:cubicBezTo>
                  <a:cubicBezTo>
                    <a:pt x="424" y="227"/>
                    <a:pt x="426" y="223"/>
                    <a:pt x="431" y="223"/>
                  </a:cubicBezTo>
                  <a:cubicBezTo>
                    <a:pt x="432" y="221"/>
                    <a:pt x="427" y="219"/>
                    <a:pt x="430" y="217"/>
                  </a:cubicBezTo>
                  <a:cubicBezTo>
                    <a:pt x="433" y="214"/>
                    <a:pt x="431" y="220"/>
                    <a:pt x="435" y="219"/>
                  </a:cubicBezTo>
                  <a:cubicBezTo>
                    <a:pt x="437" y="218"/>
                    <a:pt x="439" y="216"/>
                    <a:pt x="440" y="212"/>
                  </a:cubicBezTo>
                  <a:cubicBezTo>
                    <a:pt x="438" y="212"/>
                    <a:pt x="436" y="213"/>
                    <a:pt x="436" y="211"/>
                  </a:cubicBezTo>
                  <a:cubicBezTo>
                    <a:pt x="440" y="209"/>
                    <a:pt x="446" y="208"/>
                    <a:pt x="448" y="203"/>
                  </a:cubicBezTo>
                  <a:cubicBezTo>
                    <a:pt x="447" y="202"/>
                    <a:pt x="444" y="203"/>
                    <a:pt x="444" y="201"/>
                  </a:cubicBezTo>
                  <a:cubicBezTo>
                    <a:pt x="447" y="200"/>
                    <a:pt x="445" y="199"/>
                    <a:pt x="445" y="197"/>
                  </a:cubicBezTo>
                  <a:cubicBezTo>
                    <a:pt x="456" y="195"/>
                    <a:pt x="460" y="188"/>
                    <a:pt x="470" y="185"/>
                  </a:cubicBezTo>
                  <a:cubicBezTo>
                    <a:pt x="470" y="178"/>
                    <a:pt x="468" y="178"/>
                    <a:pt x="469" y="172"/>
                  </a:cubicBezTo>
                  <a:cubicBezTo>
                    <a:pt x="468" y="170"/>
                    <a:pt x="463" y="173"/>
                    <a:pt x="464" y="169"/>
                  </a:cubicBezTo>
                  <a:cubicBezTo>
                    <a:pt x="464" y="167"/>
                    <a:pt x="468" y="169"/>
                    <a:pt x="468" y="165"/>
                  </a:cubicBezTo>
                  <a:cubicBezTo>
                    <a:pt x="463" y="157"/>
                    <a:pt x="446" y="160"/>
                    <a:pt x="437" y="161"/>
                  </a:cubicBezTo>
                  <a:cubicBezTo>
                    <a:pt x="435" y="162"/>
                    <a:pt x="436" y="165"/>
                    <a:pt x="434" y="166"/>
                  </a:cubicBezTo>
                  <a:cubicBezTo>
                    <a:pt x="431" y="166"/>
                    <a:pt x="430" y="164"/>
                    <a:pt x="428" y="163"/>
                  </a:cubicBezTo>
                  <a:cubicBezTo>
                    <a:pt x="426" y="165"/>
                    <a:pt x="424" y="168"/>
                    <a:pt x="422" y="169"/>
                  </a:cubicBezTo>
                  <a:cubicBezTo>
                    <a:pt x="425" y="172"/>
                    <a:pt x="421" y="174"/>
                    <a:pt x="419" y="177"/>
                  </a:cubicBezTo>
                  <a:cubicBezTo>
                    <a:pt x="408" y="179"/>
                    <a:pt x="397" y="180"/>
                    <a:pt x="386" y="179"/>
                  </a:cubicBezTo>
                  <a:cubicBezTo>
                    <a:pt x="386" y="178"/>
                    <a:pt x="385" y="178"/>
                    <a:pt x="385" y="177"/>
                  </a:cubicBezTo>
                  <a:cubicBezTo>
                    <a:pt x="392" y="171"/>
                    <a:pt x="405" y="176"/>
                    <a:pt x="410" y="168"/>
                  </a:cubicBezTo>
                  <a:cubicBezTo>
                    <a:pt x="409" y="166"/>
                    <a:pt x="404" y="169"/>
                    <a:pt x="405" y="165"/>
                  </a:cubicBezTo>
                  <a:cubicBezTo>
                    <a:pt x="408" y="165"/>
                    <a:pt x="410" y="164"/>
                    <a:pt x="413" y="164"/>
                  </a:cubicBezTo>
                  <a:cubicBezTo>
                    <a:pt x="416" y="162"/>
                    <a:pt x="414" y="160"/>
                    <a:pt x="417" y="159"/>
                  </a:cubicBezTo>
                  <a:cubicBezTo>
                    <a:pt x="419" y="160"/>
                    <a:pt x="419" y="159"/>
                    <a:pt x="422" y="161"/>
                  </a:cubicBezTo>
                  <a:cubicBezTo>
                    <a:pt x="427" y="154"/>
                    <a:pt x="440" y="156"/>
                    <a:pt x="445" y="148"/>
                  </a:cubicBezTo>
                  <a:cubicBezTo>
                    <a:pt x="429" y="138"/>
                    <a:pt x="415" y="159"/>
                    <a:pt x="399" y="156"/>
                  </a:cubicBezTo>
                  <a:cubicBezTo>
                    <a:pt x="399" y="155"/>
                    <a:pt x="400" y="154"/>
                    <a:pt x="400" y="153"/>
                  </a:cubicBezTo>
                  <a:cubicBezTo>
                    <a:pt x="396" y="152"/>
                    <a:pt x="393" y="155"/>
                    <a:pt x="392" y="153"/>
                  </a:cubicBezTo>
                  <a:cubicBezTo>
                    <a:pt x="396" y="151"/>
                    <a:pt x="402" y="153"/>
                    <a:pt x="404" y="149"/>
                  </a:cubicBezTo>
                  <a:cubicBezTo>
                    <a:pt x="404" y="153"/>
                    <a:pt x="404" y="153"/>
                    <a:pt x="404" y="153"/>
                  </a:cubicBezTo>
                  <a:cubicBezTo>
                    <a:pt x="412" y="151"/>
                    <a:pt x="420" y="149"/>
                    <a:pt x="423" y="141"/>
                  </a:cubicBezTo>
                  <a:cubicBezTo>
                    <a:pt x="415" y="140"/>
                    <a:pt x="413" y="142"/>
                    <a:pt x="407" y="146"/>
                  </a:cubicBezTo>
                  <a:cubicBezTo>
                    <a:pt x="406" y="142"/>
                    <a:pt x="399" y="146"/>
                    <a:pt x="398" y="144"/>
                  </a:cubicBezTo>
                  <a:cubicBezTo>
                    <a:pt x="403" y="138"/>
                    <a:pt x="407" y="130"/>
                    <a:pt x="415" y="127"/>
                  </a:cubicBezTo>
                  <a:cubicBezTo>
                    <a:pt x="416" y="124"/>
                    <a:pt x="414" y="123"/>
                    <a:pt x="416" y="119"/>
                  </a:cubicBezTo>
                  <a:cubicBezTo>
                    <a:pt x="413" y="119"/>
                    <a:pt x="410" y="122"/>
                    <a:pt x="408" y="119"/>
                  </a:cubicBezTo>
                  <a:cubicBezTo>
                    <a:pt x="420" y="119"/>
                    <a:pt x="419" y="105"/>
                    <a:pt x="427" y="102"/>
                  </a:cubicBezTo>
                  <a:cubicBezTo>
                    <a:pt x="427" y="103"/>
                    <a:pt x="426" y="103"/>
                    <a:pt x="426" y="105"/>
                  </a:cubicBezTo>
                  <a:cubicBezTo>
                    <a:pt x="441" y="102"/>
                    <a:pt x="446" y="90"/>
                    <a:pt x="460" y="86"/>
                  </a:cubicBezTo>
                  <a:cubicBezTo>
                    <a:pt x="461" y="83"/>
                    <a:pt x="456" y="83"/>
                    <a:pt x="459" y="82"/>
                  </a:cubicBezTo>
                  <a:cubicBezTo>
                    <a:pt x="463" y="81"/>
                    <a:pt x="464" y="83"/>
                    <a:pt x="466" y="80"/>
                  </a:cubicBezTo>
                  <a:cubicBezTo>
                    <a:pt x="465" y="79"/>
                    <a:pt x="462" y="80"/>
                    <a:pt x="462" y="78"/>
                  </a:cubicBezTo>
                  <a:cubicBezTo>
                    <a:pt x="468" y="77"/>
                    <a:pt x="474" y="77"/>
                    <a:pt x="478" y="73"/>
                  </a:cubicBezTo>
                  <a:cubicBezTo>
                    <a:pt x="476" y="74"/>
                    <a:pt x="475" y="73"/>
                    <a:pt x="474" y="71"/>
                  </a:cubicBezTo>
                  <a:cubicBezTo>
                    <a:pt x="484" y="72"/>
                    <a:pt x="482" y="60"/>
                    <a:pt x="491" y="59"/>
                  </a:cubicBezTo>
                  <a:cubicBezTo>
                    <a:pt x="492" y="57"/>
                    <a:pt x="488" y="55"/>
                    <a:pt x="491" y="55"/>
                  </a:cubicBezTo>
                  <a:cubicBezTo>
                    <a:pt x="529" y="38"/>
                    <a:pt x="568" y="22"/>
                    <a:pt x="605" y="4"/>
                  </a:cubicBezTo>
                  <a:cubicBezTo>
                    <a:pt x="600" y="6"/>
                    <a:pt x="595" y="4"/>
                    <a:pt x="593" y="4"/>
                  </a:cubicBezTo>
                  <a:cubicBezTo>
                    <a:pt x="594" y="4"/>
                    <a:pt x="595" y="6"/>
                    <a:pt x="593" y="6"/>
                  </a:cubicBezTo>
                  <a:cubicBezTo>
                    <a:pt x="592" y="6"/>
                    <a:pt x="592" y="3"/>
                    <a:pt x="590" y="4"/>
                  </a:cubicBezTo>
                  <a:cubicBezTo>
                    <a:pt x="359" y="68"/>
                    <a:pt x="191" y="201"/>
                    <a:pt x="80" y="381"/>
                  </a:cubicBezTo>
                  <a:cubicBezTo>
                    <a:pt x="86" y="374"/>
                    <a:pt x="95" y="369"/>
                    <a:pt x="101" y="366"/>
                  </a:cubicBezTo>
                  <a:cubicBezTo>
                    <a:pt x="100" y="368"/>
                    <a:pt x="99" y="370"/>
                    <a:pt x="99" y="372"/>
                  </a:cubicBezTo>
                  <a:cubicBezTo>
                    <a:pt x="100" y="373"/>
                    <a:pt x="103" y="373"/>
                    <a:pt x="103" y="376"/>
                  </a:cubicBezTo>
                  <a:cubicBezTo>
                    <a:pt x="103" y="379"/>
                    <a:pt x="100" y="379"/>
                    <a:pt x="100" y="382"/>
                  </a:cubicBezTo>
                  <a:cubicBezTo>
                    <a:pt x="107" y="381"/>
                    <a:pt x="108" y="366"/>
                    <a:pt x="119" y="366"/>
                  </a:cubicBezTo>
                  <a:cubicBezTo>
                    <a:pt x="121" y="375"/>
                    <a:pt x="128" y="380"/>
                    <a:pt x="133" y="385"/>
                  </a:cubicBezTo>
                  <a:cubicBezTo>
                    <a:pt x="132" y="387"/>
                    <a:pt x="129" y="388"/>
                    <a:pt x="128" y="389"/>
                  </a:cubicBezTo>
                  <a:cubicBezTo>
                    <a:pt x="126" y="388"/>
                    <a:pt x="124" y="386"/>
                    <a:pt x="121" y="386"/>
                  </a:cubicBezTo>
                  <a:cubicBezTo>
                    <a:pt x="116" y="388"/>
                    <a:pt x="114" y="393"/>
                    <a:pt x="113" y="398"/>
                  </a:cubicBezTo>
                  <a:cubicBezTo>
                    <a:pt x="115" y="399"/>
                    <a:pt x="118" y="401"/>
                    <a:pt x="121" y="399"/>
                  </a:cubicBezTo>
                  <a:cubicBezTo>
                    <a:pt x="118" y="405"/>
                    <a:pt x="126" y="406"/>
                    <a:pt x="127" y="412"/>
                  </a:cubicBezTo>
                  <a:cubicBezTo>
                    <a:pt x="138" y="408"/>
                    <a:pt x="130" y="391"/>
                    <a:pt x="138" y="388"/>
                  </a:cubicBezTo>
                  <a:close/>
                  <a:moveTo>
                    <a:pt x="225" y="351"/>
                  </a:moveTo>
                  <a:cubicBezTo>
                    <a:pt x="228" y="353"/>
                    <a:pt x="235" y="351"/>
                    <a:pt x="233" y="356"/>
                  </a:cubicBezTo>
                  <a:cubicBezTo>
                    <a:pt x="231" y="354"/>
                    <a:pt x="230" y="356"/>
                    <a:pt x="226" y="355"/>
                  </a:cubicBezTo>
                  <a:cubicBezTo>
                    <a:pt x="225" y="354"/>
                    <a:pt x="225" y="353"/>
                    <a:pt x="225" y="351"/>
                  </a:cubicBezTo>
                  <a:close/>
                  <a:moveTo>
                    <a:pt x="457" y="181"/>
                  </a:moveTo>
                  <a:cubicBezTo>
                    <a:pt x="454" y="184"/>
                    <a:pt x="459" y="185"/>
                    <a:pt x="461" y="186"/>
                  </a:cubicBezTo>
                  <a:cubicBezTo>
                    <a:pt x="461" y="188"/>
                    <a:pt x="460" y="189"/>
                    <a:pt x="457" y="188"/>
                  </a:cubicBezTo>
                  <a:cubicBezTo>
                    <a:pt x="457" y="185"/>
                    <a:pt x="457" y="185"/>
                    <a:pt x="457" y="185"/>
                  </a:cubicBezTo>
                  <a:cubicBezTo>
                    <a:pt x="455" y="185"/>
                    <a:pt x="454" y="187"/>
                    <a:pt x="450" y="187"/>
                  </a:cubicBezTo>
                  <a:cubicBezTo>
                    <a:pt x="448" y="185"/>
                    <a:pt x="452" y="182"/>
                    <a:pt x="449" y="182"/>
                  </a:cubicBezTo>
                  <a:cubicBezTo>
                    <a:pt x="452" y="178"/>
                    <a:pt x="453" y="183"/>
                    <a:pt x="457" y="181"/>
                  </a:cubicBezTo>
                  <a:close/>
                  <a:moveTo>
                    <a:pt x="89" y="371"/>
                  </a:moveTo>
                  <a:cubicBezTo>
                    <a:pt x="90" y="369"/>
                    <a:pt x="92" y="367"/>
                    <a:pt x="93" y="364"/>
                  </a:cubicBezTo>
                  <a:cubicBezTo>
                    <a:pt x="95" y="363"/>
                    <a:pt x="91" y="371"/>
                    <a:pt x="89" y="371"/>
                  </a:cubicBezTo>
                  <a:close/>
                  <a:moveTo>
                    <a:pt x="80" y="381"/>
                  </a:moveTo>
                  <a:cubicBezTo>
                    <a:pt x="79" y="383"/>
                    <a:pt x="79" y="384"/>
                    <a:pt x="78" y="385"/>
                  </a:cubicBezTo>
                  <a:cubicBezTo>
                    <a:pt x="79" y="384"/>
                    <a:pt x="80" y="383"/>
                    <a:pt x="80" y="381"/>
                  </a:cubicBezTo>
                  <a:close/>
                  <a:moveTo>
                    <a:pt x="1653" y="739"/>
                  </a:moveTo>
                  <a:cubicBezTo>
                    <a:pt x="1639" y="588"/>
                    <a:pt x="1580" y="452"/>
                    <a:pt x="1512" y="356"/>
                  </a:cubicBezTo>
                  <a:cubicBezTo>
                    <a:pt x="1515" y="363"/>
                    <a:pt x="1520" y="368"/>
                    <a:pt x="1523" y="374"/>
                  </a:cubicBezTo>
                  <a:cubicBezTo>
                    <a:pt x="1519" y="372"/>
                    <a:pt x="1520" y="373"/>
                    <a:pt x="1521" y="377"/>
                  </a:cubicBezTo>
                  <a:cubicBezTo>
                    <a:pt x="1512" y="363"/>
                    <a:pt x="1500" y="348"/>
                    <a:pt x="1495" y="335"/>
                  </a:cubicBezTo>
                  <a:cubicBezTo>
                    <a:pt x="1498" y="338"/>
                    <a:pt x="1501" y="347"/>
                    <a:pt x="1505" y="346"/>
                  </a:cubicBezTo>
                  <a:cubicBezTo>
                    <a:pt x="1498" y="337"/>
                    <a:pt x="1489" y="325"/>
                    <a:pt x="1490" y="321"/>
                  </a:cubicBezTo>
                  <a:cubicBezTo>
                    <a:pt x="1448" y="272"/>
                    <a:pt x="1411" y="218"/>
                    <a:pt x="1353" y="186"/>
                  </a:cubicBezTo>
                  <a:cubicBezTo>
                    <a:pt x="1360" y="183"/>
                    <a:pt x="1367" y="195"/>
                    <a:pt x="1373" y="193"/>
                  </a:cubicBezTo>
                  <a:cubicBezTo>
                    <a:pt x="1367" y="189"/>
                    <a:pt x="1360" y="187"/>
                    <a:pt x="1357" y="180"/>
                  </a:cubicBezTo>
                  <a:cubicBezTo>
                    <a:pt x="1348" y="180"/>
                    <a:pt x="1342" y="175"/>
                    <a:pt x="1335" y="176"/>
                  </a:cubicBezTo>
                  <a:cubicBezTo>
                    <a:pt x="1340" y="179"/>
                    <a:pt x="1346" y="183"/>
                    <a:pt x="1352" y="186"/>
                  </a:cubicBezTo>
                  <a:cubicBezTo>
                    <a:pt x="1349" y="186"/>
                    <a:pt x="1346" y="182"/>
                    <a:pt x="1346" y="187"/>
                  </a:cubicBezTo>
                  <a:cubicBezTo>
                    <a:pt x="1344" y="194"/>
                    <a:pt x="1357" y="195"/>
                    <a:pt x="1356" y="202"/>
                  </a:cubicBezTo>
                  <a:cubicBezTo>
                    <a:pt x="1354" y="202"/>
                    <a:pt x="1354" y="201"/>
                    <a:pt x="1352" y="201"/>
                  </a:cubicBezTo>
                  <a:cubicBezTo>
                    <a:pt x="1351" y="204"/>
                    <a:pt x="1355" y="203"/>
                    <a:pt x="1354" y="207"/>
                  </a:cubicBezTo>
                  <a:cubicBezTo>
                    <a:pt x="1342" y="195"/>
                    <a:pt x="1326" y="188"/>
                    <a:pt x="1313" y="179"/>
                  </a:cubicBezTo>
                  <a:cubicBezTo>
                    <a:pt x="1308" y="176"/>
                    <a:pt x="1300" y="171"/>
                    <a:pt x="1296" y="166"/>
                  </a:cubicBezTo>
                  <a:cubicBezTo>
                    <a:pt x="1294" y="163"/>
                    <a:pt x="1294" y="160"/>
                    <a:pt x="1292" y="157"/>
                  </a:cubicBezTo>
                  <a:cubicBezTo>
                    <a:pt x="1287" y="149"/>
                    <a:pt x="1277" y="145"/>
                    <a:pt x="1274" y="137"/>
                  </a:cubicBezTo>
                  <a:cubicBezTo>
                    <a:pt x="1276" y="137"/>
                    <a:pt x="1277" y="139"/>
                    <a:pt x="1279" y="139"/>
                  </a:cubicBezTo>
                  <a:cubicBezTo>
                    <a:pt x="1275" y="134"/>
                    <a:pt x="1269" y="130"/>
                    <a:pt x="1265" y="125"/>
                  </a:cubicBezTo>
                  <a:cubicBezTo>
                    <a:pt x="1255" y="127"/>
                    <a:pt x="1241" y="119"/>
                    <a:pt x="1236" y="111"/>
                  </a:cubicBezTo>
                  <a:cubicBezTo>
                    <a:pt x="1237" y="111"/>
                    <a:pt x="1238" y="110"/>
                    <a:pt x="1239" y="109"/>
                  </a:cubicBezTo>
                  <a:cubicBezTo>
                    <a:pt x="1231" y="103"/>
                    <a:pt x="1222" y="102"/>
                    <a:pt x="1216" y="97"/>
                  </a:cubicBezTo>
                  <a:cubicBezTo>
                    <a:pt x="1243" y="102"/>
                    <a:pt x="1259" y="122"/>
                    <a:pt x="1285" y="126"/>
                  </a:cubicBezTo>
                  <a:cubicBezTo>
                    <a:pt x="1272" y="115"/>
                    <a:pt x="1254" y="104"/>
                    <a:pt x="1239" y="99"/>
                  </a:cubicBezTo>
                  <a:cubicBezTo>
                    <a:pt x="1236" y="100"/>
                    <a:pt x="1244" y="102"/>
                    <a:pt x="1241" y="103"/>
                  </a:cubicBezTo>
                  <a:cubicBezTo>
                    <a:pt x="1227" y="96"/>
                    <a:pt x="1212" y="90"/>
                    <a:pt x="1202" y="79"/>
                  </a:cubicBezTo>
                  <a:cubicBezTo>
                    <a:pt x="1185" y="74"/>
                    <a:pt x="1169" y="63"/>
                    <a:pt x="1155" y="58"/>
                  </a:cubicBezTo>
                  <a:cubicBezTo>
                    <a:pt x="1158" y="61"/>
                    <a:pt x="1156" y="63"/>
                    <a:pt x="1160" y="65"/>
                  </a:cubicBezTo>
                  <a:cubicBezTo>
                    <a:pt x="1154" y="64"/>
                    <a:pt x="1149" y="57"/>
                    <a:pt x="1144" y="61"/>
                  </a:cubicBezTo>
                  <a:cubicBezTo>
                    <a:pt x="1138" y="53"/>
                    <a:pt x="1123" y="41"/>
                    <a:pt x="1110" y="42"/>
                  </a:cubicBezTo>
                  <a:cubicBezTo>
                    <a:pt x="1115" y="46"/>
                    <a:pt x="1122" y="51"/>
                    <a:pt x="1128" y="52"/>
                  </a:cubicBezTo>
                  <a:cubicBezTo>
                    <a:pt x="1125" y="52"/>
                    <a:pt x="1125" y="52"/>
                    <a:pt x="1125" y="52"/>
                  </a:cubicBezTo>
                  <a:cubicBezTo>
                    <a:pt x="1133" y="63"/>
                    <a:pt x="1140" y="76"/>
                    <a:pt x="1150" y="85"/>
                  </a:cubicBezTo>
                  <a:cubicBezTo>
                    <a:pt x="1148" y="86"/>
                    <a:pt x="1151" y="88"/>
                    <a:pt x="1151" y="90"/>
                  </a:cubicBezTo>
                  <a:cubicBezTo>
                    <a:pt x="1158" y="93"/>
                    <a:pt x="1159" y="85"/>
                    <a:pt x="1164" y="90"/>
                  </a:cubicBezTo>
                  <a:cubicBezTo>
                    <a:pt x="1160" y="91"/>
                    <a:pt x="1165" y="94"/>
                    <a:pt x="1163" y="94"/>
                  </a:cubicBezTo>
                  <a:cubicBezTo>
                    <a:pt x="1160" y="95"/>
                    <a:pt x="1161" y="91"/>
                    <a:pt x="1157" y="92"/>
                  </a:cubicBezTo>
                  <a:cubicBezTo>
                    <a:pt x="1157" y="97"/>
                    <a:pt x="1162" y="96"/>
                    <a:pt x="1165" y="97"/>
                  </a:cubicBezTo>
                  <a:cubicBezTo>
                    <a:pt x="1165" y="106"/>
                    <a:pt x="1174" y="107"/>
                    <a:pt x="1174" y="115"/>
                  </a:cubicBezTo>
                  <a:cubicBezTo>
                    <a:pt x="1172" y="116"/>
                    <a:pt x="1168" y="115"/>
                    <a:pt x="1167" y="116"/>
                  </a:cubicBezTo>
                  <a:cubicBezTo>
                    <a:pt x="1164" y="124"/>
                    <a:pt x="1170" y="129"/>
                    <a:pt x="1173" y="133"/>
                  </a:cubicBezTo>
                  <a:cubicBezTo>
                    <a:pt x="1169" y="135"/>
                    <a:pt x="1168" y="140"/>
                    <a:pt x="1161" y="139"/>
                  </a:cubicBezTo>
                  <a:cubicBezTo>
                    <a:pt x="1157" y="147"/>
                    <a:pt x="1156" y="149"/>
                    <a:pt x="1157" y="158"/>
                  </a:cubicBezTo>
                  <a:cubicBezTo>
                    <a:pt x="1154" y="158"/>
                    <a:pt x="1154" y="158"/>
                    <a:pt x="1154" y="158"/>
                  </a:cubicBezTo>
                  <a:cubicBezTo>
                    <a:pt x="1155" y="161"/>
                    <a:pt x="1160" y="161"/>
                    <a:pt x="1162" y="164"/>
                  </a:cubicBezTo>
                  <a:cubicBezTo>
                    <a:pt x="1165" y="163"/>
                    <a:pt x="1168" y="162"/>
                    <a:pt x="1171" y="163"/>
                  </a:cubicBezTo>
                  <a:cubicBezTo>
                    <a:pt x="1167" y="166"/>
                    <a:pt x="1173" y="167"/>
                    <a:pt x="1174" y="169"/>
                  </a:cubicBezTo>
                  <a:cubicBezTo>
                    <a:pt x="1173" y="170"/>
                    <a:pt x="1171" y="170"/>
                    <a:pt x="1169" y="171"/>
                  </a:cubicBezTo>
                  <a:cubicBezTo>
                    <a:pt x="1169" y="175"/>
                    <a:pt x="1174" y="175"/>
                    <a:pt x="1171" y="178"/>
                  </a:cubicBezTo>
                  <a:cubicBezTo>
                    <a:pt x="1171" y="180"/>
                    <a:pt x="1165" y="178"/>
                    <a:pt x="1165" y="180"/>
                  </a:cubicBezTo>
                  <a:cubicBezTo>
                    <a:pt x="1168" y="183"/>
                    <a:pt x="1176" y="182"/>
                    <a:pt x="1178" y="187"/>
                  </a:cubicBezTo>
                  <a:cubicBezTo>
                    <a:pt x="1172" y="188"/>
                    <a:pt x="1168" y="186"/>
                    <a:pt x="1163" y="189"/>
                  </a:cubicBezTo>
                  <a:cubicBezTo>
                    <a:pt x="1158" y="184"/>
                    <a:pt x="1148" y="186"/>
                    <a:pt x="1139" y="187"/>
                  </a:cubicBezTo>
                  <a:cubicBezTo>
                    <a:pt x="1136" y="189"/>
                    <a:pt x="1141" y="189"/>
                    <a:pt x="1139" y="191"/>
                  </a:cubicBezTo>
                  <a:cubicBezTo>
                    <a:pt x="1136" y="191"/>
                    <a:pt x="1135" y="193"/>
                    <a:pt x="1132" y="192"/>
                  </a:cubicBezTo>
                  <a:cubicBezTo>
                    <a:pt x="1132" y="198"/>
                    <a:pt x="1140" y="196"/>
                    <a:pt x="1143" y="199"/>
                  </a:cubicBezTo>
                  <a:cubicBezTo>
                    <a:pt x="1138" y="202"/>
                    <a:pt x="1138" y="206"/>
                    <a:pt x="1134" y="208"/>
                  </a:cubicBezTo>
                  <a:cubicBezTo>
                    <a:pt x="1131" y="208"/>
                    <a:pt x="1132" y="205"/>
                    <a:pt x="1128" y="206"/>
                  </a:cubicBezTo>
                  <a:cubicBezTo>
                    <a:pt x="1126" y="210"/>
                    <a:pt x="1120" y="210"/>
                    <a:pt x="1121" y="217"/>
                  </a:cubicBezTo>
                  <a:cubicBezTo>
                    <a:pt x="1119" y="217"/>
                    <a:pt x="1115" y="214"/>
                    <a:pt x="1113" y="216"/>
                  </a:cubicBezTo>
                  <a:cubicBezTo>
                    <a:pt x="1114" y="217"/>
                    <a:pt x="1117" y="217"/>
                    <a:pt x="1117" y="220"/>
                  </a:cubicBezTo>
                  <a:cubicBezTo>
                    <a:pt x="1107" y="222"/>
                    <a:pt x="1112" y="211"/>
                    <a:pt x="1104" y="214"/>
                  </a:cubicBezTo>
                  <a:cubicBezTo>
                    <a:pt x="1105" y="219"/>
                    <a:pt x="1110" y="218"/>
                    <a:pt x="1109" y="223"/>
                  </a:cubicBezTo>
                  <a:cubicBezTo>
                    <a:pt x="1111" y="224"/>
                    <a:pt x="1115" y="223"/>
                    <a:pt x="1116" y="226"/>
                  </a:cubicBezTo>
                  <a:cubicBezTo>
                    <a:pt x="1116" y="232"/>
                    <a:pt x="1112" y="232"/>
                    <a:pt x="1114" y="236"/>
                  </a:cubicBezTo>
                  <a:cubicBezTo>
                    <a:pt x="1109" y="229"/>
                    <a:pt x="1104" y="222"/>
                    <a:pt x="1101" y="212"/>
                  </a:cubicBezTo>
                  <a:cubicBezTo>
                    <a:pt x="1092" y="204"/>
                    <a:pt x="1069" y="203"/>
                    <a:pt x="1067" y="215"/>
                  </a:cubicBezTo>
                  <a:cubicBezTo>
                    <a:pt x="1058" y="214"/>
                    <a:pt x="1054" y="213"/>
                    <a:pt x="1046" y="214"/>
                  </a:cubicBezTo>
                  <a:cubicBezTo>
                    <a:pt x="1047" y="217"/>
                    <a:pt x="1046" y="217"/>
                    <a:pt x="1046" y="220"/>
                  </a:cubicBezTo>
                  <a:cubicBezTo>
                    <a:pt x="1048" y="223"/>
                    <a:pt x="1053" y="223"/>
                    <a:pt x="1055" y="226"/>
                  </a:cubicBezTo>
                  <a:cubicBezTo>
                    <a:pt x="1049" y="227"/>
                    <a:pt x="1058" y="234"/>
                    <a:pt x="1052" y="236"/>
                  </a:cubicBezTo>
                  <a:cubicBezTo>
                    <a:pt x="1049" y="236"/>
                    <a:pt x="1049" y="233"/>
                    <a:pt x="1046" y="235"/>
                  </a:cubicBezTo>
                  <a:cubicBezTo>
                    <a:pt x="1044" y="240"/>
                    <a:pt x="1043" y="245"/>
                    <a:pt x="1039" y="249"/>
                  </a:cubicBezTo>
                  <a:cubicBezTo>
                    <a:pt x="1039" y="253"/>
                    <a:pt x="1042" y="255"/>
                    <a:pt x="1041" y="259"/>
                  </a:cubicBezTo>
                  <a:cubicBezTo>
                    <a:pt x="1044" y="263"/>
                    <a:pt x="1051" y="262"/>
                    <a:pt x="1050" y="268"/>
                  </a:cubicBezTo>
                  <a:cubicBezTo>
                    <a:pt x="1045" y="272"/>
                    <a:pt x="1040" y="271"/>
                    <a:pt x="1037" y="278"/>
                  </a:cubicBezTo>
                  <a:cubicBezTo>
                    <a:pt x="1040" y="288"/>
                    <a:pt x="1058" y="283"/>
                    <a:pt x="1065" y="290"/>
                  </a:cubicBezTo>
                  <a:cubicBezTo>
                    <a:pt x="1059" y="293"/>
                    <a:pt x="1050" y="287"/>
                    <a:pt x="1043" y="290"/>
                  </a:cubicBezTo>
                  <a:cubicBezTo>
                    <a:pt x="1040" y="293"/>
                    <a:pt x="1048" y="295"/>
                    <a:pt x="1046" y="297"/>
                  </a:cubicBezTo>
                  <a:cubicBezTo>
                    <a:pt x="1044" y="296"/>
                    <a:pt x="1040" y="295"/>
                    <a:pt x="1039" y="296"/>
                  </a:cubicBezTo>
                  <a:cubicBezTo>
                    <a:pt x="1039" y="301"/>
                    <a:pt x="1048" y="302"/>
                    <a:pt x="1047" y="305"/>
                  </a:cubicBezTo>
                  <a:cubicBezTo>
                    <a:pt x="1035" y="304"/>
                    <a:pt x="1036" y="292"/>
                    <a:pt x="1025" y="291"/>
                  </a:cubicBezTo>
                  <a:cubicBezTo>
                    <a:pt x="1025" y="296"/>
                    <a:pt x="1031" y="294"/>
                    <a:pt x="1031" y="298"/>
                  </a:cubicBezTo>
                  <a:cubicBezTo>
                    <a:pt x="1029" y="307"/>
                    <a:pt x="1036" y="312"/>
                    <a:pt x="1046" y="312"/>
                  </a:cubicBezTo>
                  <a:cubicBezTo>
                    <a:pt x="1050" y="321"/>
                    <a:pt x="1058" y="325"/>
                    <a:pt x="1065" y="330"/>
                  </a:cubicBezTo>
                  <a:cubicBezTo>
                    <a:pt x="1071" y="331"/>
                    <a:pt x="1072" y="322"/>
                    <a:pt x="1075" y="324"/>
                  </a:cubicBezTo>
                  <a:cubicBezTo>
                    <a:pt x="1075" y="327"/>
                    <a:pt x="1072" y="328"/>
                    <a:pt x="1072" y="331"/>
                  </a:cubicBezTo>
                  <a:cubicBezTo>
                    <a:pt x="1074" y="336"/>
                    <a:pt x="1079" y="337"/>
                    <a:pt x="1083" y="340"/>
                  </a:cubicBezTo>
                  <a:cubicBezTo>
                    <a:pt x="1085" y="348"/>
                    <a:pt x="1090" y="352"/>
                    <a:pt x="1090" y="362"/>
                  </a:cubicBezTo>
                  <a:cubicBezTo>
                    <a:pt x="1082" y="361"/>
                    <a:pt x="1076" y="369"/>
                    <a:pt x="1073" y="362"/>
                  </a:cubicBezTo>
                  <a:cubicBezTo>
                    <a:pt x="1077" y="362"/>
                    <a:pt x="1077" y="356"/>
                    <a:pt x="1082" y="356"/>
                  </a:cubicBezTo>
                  <a:cubicBezTo>
                    <a:pt x="1079" y="349"/>
                    <a:pt x="1075" y="342"/>
                    <a:pt x="1071" y="335"/>
                  </a:cubicBezTo>
                  <a:cubicBezTo>
                    <a:pt x="1067" y="335"/>
                    <a:pt x="1065" y="336"/>
                    <a:pt x="1063" y="336"/>
                  </a:cubicBezTo>
                  <a:cubicBezTo>
                    <a:pt x="1052" y="327"/>
                    <a:pt x="1042" y="316"/>
                    <a:pt x="1029" y="309"/>
                  </a:cubicBezTo>
                  <a:cubicBezTo>
                    <a:pt x="1028" y="298"/>
                    <a:pt x="1012" y="293"/>
                    <a:pt x="1002" y="301"/>
                  </a:cubicBezTo>
                  <a:cubicBezTo>
                    <a:pt x="1008" y="306"/>
                    <a:pt x="1011" y="312"/>
                    <a:pt x="1010" y="322"/>
                  </a:cubicBezTo>
                  <a:cubicBezTo>
                    <a:pt x="1017" y="325"/>
                    <a:pt x="1023" y="329"/>
                    <a:pt x="1026" y="336"/>
                  </a:cubicBezTo>
                  <a:cubicBezTo>
                    <a:pt x="1034" y="335"/>
                    <a:pt x="1036" y="340"/>
                    <a:pt x="1045" y="340"/>
                  </a:cubicBezTo>
                  <a:cubicBezTo>
                    <a:pt x="1045" y="343"/>
                    <a:pt x="1048" y="343"/>
                    <a:pt x="1048" y="346"/>
                  </a:cubicBezTo>
                  <a:cubicBezTo>
                    <a:pt x="1029" y="346"/>
                    <a:pt x="1016" y="338"/>
                    <a:pt x="997" y="344"/>
                  </a:cubicBezTo>
                  <a:cubicBezTo>
                    <a:pt x="996" y="350"/>
                    <a:pt x="1002" y="350"/>
                    <a:pt x="1004" y="354"/>
                  </a:cubicBezTo>
                  <a:cubicBezTo>
                    <a:pt x="1004" y="356"/>
                    <a:pt x="1006" y="361"/>
                    <a:pt x="1003" y="361"/>
                  </a:cubicBezTo>
                  <a:cubicBezTo>
                    <a:pt x="999" y="360"/>
                    <a:pt x="1001" y="354"/>
                    <a:pt x="996" y="354"/>
                  </a:cubicBezTo>
                  <a:cubicBezTo>
                    <a:pt x="992" y="355"/>
                    <a:pt x="994" y="361"/>
                    <a:pt x="991" y="362"/>
                  </a:cubicBezTo>
                  <a:cubicBezTo>
                    <a:pt x="988" y="363"/>
                    <a:pt x="988" y="361"/>
                    <a:pt x="985" y="361"/>
                  </a:cubicBezTo>
                  <a:cubicBezTo>
                    <a:pt x="979" y="363"/>
                    <a:pt x="982" y="372"/>
                    <a:pt x="975" y="372"/>
                  </a:cubicBezTo>
                  <a:cubicBezTo>
                    <a:pt x="971" y="369"/>
                    <a:pt x="972" y="362"/>
                    <a:pt x="968" y="361"/>
                  </a:cubicBezTo>
                  <a:cubicBezTo>
                    <a:pt x="965" y="364"/>
                    <a:pt x="964" y="365"/>
                    <a:pt x="965" y="371"/>
                  </a:cubicBezTo>
                  <a:cubicBezTo>
                    <a:pt x="956" y="368"/>
                    <a:pt x="945" y="382"/>
                    <a:pt x="948" y="394"/>
                  </a:cubicBezTo>
                  <a:cubicBezTo>
                    <a:pt x="943" y="398"/>
                    <a:pt x="930" y="396"/>
                    <a:pt x="930" y="386"/>
                  </a:cubicBezTo>
                  <a:cubicBezTo>
                    <a:pt x="932" y="385"/>
                    <a:pt x="935" y="385"/>
                    <a:pt x="937" y="385"/>
                  </a:cubicBezTo>
                  <a:cubicBezTo>
                    <a:pt x="938" y="379"/>
                    <a:pt x="922" y="369"/>
                    <a:pt x="915" y="379"/>
                  </a:cubicBezTo>
                  <a:cubicBezTo>
                    <a:pt x="924" y="378"/>
                    <a:pt x="920" y="391"/>
                    <a:pt x="924" y="397"/>
                  </a:cubicBezTo>
                  <a:cubicBezTo>
                    <a:pt x="925" y="399"/>
                    <a:pt x="929" y="398"/>
                    <a:pt x="931" y="400"/>
                  </a:cubicBezTo>
                  <a:cubicBezTo>
                    <a:pt x="930" y="403"/>
                    <a:pt x="934" y="407"/>
                    <a:pt x="931" y="408"/>
                  </a:cubicBezTo>
                  <a:cubicBezTo>
                    <a:pt x="927" y="410"/>
                    <a:pt x="924" y="403"/>
                    <a:pt x="917" y="403"/>
                  </a:cubicBezTo>
                  <a:cubicBezTo>
                    <a:pt x="917" y="413"/>
                    <a:pt x="909" y="415"/>
                    <a:pt x="907" y="423"/>
                  </a:cubicBezTo>
                  <a:cubicBezTo>
                    <a:pt x="910" y="427"/>
                    <a:pt x="916" y="427"/>
                    <a:pt x="917" y="433"/>
                  </a:cubicBezTo>
                  <a:cubicBezTo>
                    <a:pt x="910" y="438"/>
                    <a:pt x="900" y="431"/>
                    <a:pt x="895" y="427"/>
                  </a:cubicBezTo>
                  <a:cubicBezTo>
                    <a:pt x="892" y="428"/>
                    <a:pt x="891" y="431"/>
                    <a:pt x="889" y="433"/>
                  </a:cubicBezTo>
                  <a:cubicBezTo>
                    <a:pt x="892" y="437"/>
                    <a:pt x="896" y="440"/>
                    <a:pt x="903" y="441"/>
                  </a:cubicBezTo>
                  <a:cubicBezTo>
                    <a:pt x="902" y="442"/>
                    <a:pt x="904" y="446"/>
                    <a:pt x="902" y="446"/>
                  </a:cubicBezTo>
                  <a:cubicBezTo>
                    <a:pt x="892" y="446"/>
                    <a:pt x="891" y="438"/>
                    <a:pt x="881" y="441"/>
                  </a:cubicBezTo>
                  <a:cubicBezTo>
                    <a:pt x="879" y="433"/>
                    <a:pt x="874" y="429"/>
                    <a:pt x="878" y="422"/>
                  </a:cubicBezTo>
                  <a:cubicBezTo>
                    <a:pt x="871" y="414"/>
                    <a:pt x="858" y="414"/>
                    <a:pt x="856" y="403"/>
                  </a:cubicBezTo>
                  <a:cubicBezTo>
                    <a:pt x="858" y="408"/>
                    <a:pt x="864" y="406"/>
                    <a:pt x="868" y="407"/>
                  </a:cubicBezTo>
                  <a:cubicBezTo>
                    <a:pt x="870" y="408"/>
                    <a:pt x="872" y="412"/>
                    <a:pt x="875" y="413"/>
                  </a:cubicBezTo>
                  <a:cubicBezTo>
                    <a:pt x="877" y="414"/>
                    <a:pt x="883" y="412"/>
                    <a:pt x="887" y="413"/>
                  </a:cubicBezTo>
                  <a:cubicBezTo>
                    <a:pt x="890" y="414"/>
                    <a:pt x="892" y="416"/>
                    <a:pt x="894" y="416"/>
                  </a:cubicBezTo>
                  <a:cubicBezTo>
                    <a:pt x="904" y="416"/>
                    <a:pt x="913" y="409"/>
                    <a:pt x="913" y="403"/>
                  </a:cubicBezTo>
                  <a:cubicBezTo>
                    <a:pt x="913" y="396"/>
                    <a:pt x="905" y="394"/>
                    <a:pt x="903" y="388"/>
                  </a:cubicBezTo>
                  <a:cubicBezTo>
                    <a:pt x="891" y="388"/>
                    <a:pt x="884" y="379"/>
                    <a:pt x="874" y="376"/>
                  </a:cubicBezTo>
                  <a:cubicBezTo>
                    <a:pt x="865" y="373"/>
                    <a:pt x="854" y="378"/>
                    <a:pt x="850" y="372"/>
                  </a:cubicBezTo>
                  <a:cubicBezTo>
                    <a:pt x="849" y="369"/>
                    <a:pt x="851" y="369"/>
                    <a:pt x="851" y="366"/>
                  </a:cubicBezTo>
                  <a:cubicBezTo>
                    <a:pt x="847" y="366"/>
                    <a:pt x="846" y="364"/>
                    <a:pt x="842" y="364"/>
                  </a:cubicBezTo>
                  <a:cubicBezTo>
                    <a:pt x="843" y="370"/>
                    <a:pt x="834" y="372"/>
                    <a:pt x="832" y="368"/>
                  </a:cubicBezTo>
                  <a:cubicBezTo>
                    <a:pt x="832" y="364"/>
                    <a:pt x="837" y="365"/>
                    <a:pt x="837" y="361"/>
                  </a:cubicBezTo>
                  <a:cubicBezTo>
                    <a:pt x="834" y="358"/>
                    <a:pt x="831" y="356"/>
                    <a:pt x="826" y="355"/>
                  </a:cubicBezTo>
                  <a:cubicBezTo>
                    <a:pt x="823" y="356"/>
                    <a:pt x="825" y="361"/>
                    <a:pt x="822" y="361"/>
                  </a:cubicBezTo>
                  <a:cubicBezTo>
                    <a:pt x="824" y="356"/>
                    <a:pt x="822" y="351"/>
                    <a:pt x="816" y="352"/>
                  </a:cubicBezTo>
                  <a:cubicBezTo>
                    <a:pt x="816" y="356"/>
                    <a:pt x="816" y="361"/>
                    <a:pt x="813" y="362"/>
                  </a:cubicBezTo>
                  <a:cubicBezTo>
                    <a:pt x="811" y="362"/>
                    <a:pt x="814" y="357"/>
                    <a:pt x="811" y="356"/>
                  </a:cubicBezTo>
                  <a:cubicBezTo>
                    <a:pt x="809" y="358"/>
                    <a:pt x="808" y="365"/>
                    <a:pt x="806" y="363"/>
                  </a:cubicBezTo>
                  <a:cubicBezTo>
                    <a:pt x="806" y="359"/>
                    <a:pt x="810" y="357"/>
                    <a:pt x="809" y="353"/>
                  </a:cubicBezTo>
                  <a:cubicBezTo>
                    <a:pt x="801" y="353"/>
                    <a:pt x="797" y="359"/>
                    <a:pt x="793" y="364"/>
                  </a:cubicBezTo>
                  <a:cubicBezTo>
                    <a:pt x="788" y="358"/>
                    <a:pt x="788" y="369"/>
                    <a:pt x="781" y="367"/>
                  </a:cubicBezTo>
                  <a:cubicBezTo>
                    <a:pt x="781" y="370"/>
                    <a:pt x="781" y="373"/>
                    <a:pt x="778" y="373"/>
                  </a:cubicBezTo>
                  <a:cubicBezTo>
                    <a:pt x="775" y="373"/>
                    <a:pt x="779" y="366"/>
                    <a:pt x="775" y="368"/>
                  </a:cubicBezTo>
                  <a:cubicBezTo>
                    <a:pt x="772" y="369"/>
                    <a:pt x="773" y="373"/>
                    <a:pt x="770" y="374"/>
                  </a:cubicBezTo>
                  <a:cubicBezTo>
                    <a:pt x="770" y="370"/>
                    <a:pt x="773" y="368"/>
                    <a:pt x="770" y="365"/>
                  </a:cubicBezTo>
                  <a:cubicBezTo>
                    <a:pt x="767" y="375"/>
                    <a:pt x="757" y="379"/>
                    <a:pt x="754" y="389"/>
                  </a:cubicBezTo>
                  <a:cubicBezTo>
                    <a:pt x="750" y="386"/>
                    <a:pt x="749" y="392"/>
                    <a:pt x="745" y="391"/>
                  </a:cubicBezTo>
                  <a:cubicBezTo>
                    <a:pt x="744" y="394"/>
                    <a:pt x="746" y="394"/>
                    <a:pt x="746" y="397"/>
                  </a:cubicBezTo>
                  <a:cubicBezTo>
                    <a:pt x="740" y="398"/>
                    <a:pt x="738" y="403"/>
                    <a:pt x="733" y="405"/>
                  </a:cubicBezTo>
                  <a:cubicBezTo>
                    <a:pt x="734" y="414"/>
                    <a:pt x="722" y="414"/>
                    <a:pt x="726" y="422"/>
                  </a:cubicBezTo>
                  <a:cubicBezTo>
                    <a:pt x="725" y="423"/>
                    <a:pt x="722" y="423"/>
                    <a:pt x="721" y="424"/>
                  </a:cubicBezTo>
                  <a:cubicBezTo>
                    <a:pt x="721" y="428"/>
                    <a:pt x="722" y="429"/>
                    <a:pt x="721" y="432"/>
                  </a:cubicBezTo>
                  <a:cubicBezTo>
                    <a:pt x="715" y="431"/>
                    <a:pt x="717" y="437"/>
                    <a:pt x="713" y="438"/>
                  </a:cubicBezTo>
                  <a:cubicBezTo>
                    <a:pt x="708" y="436"/>
                    <a:pt x="703" y="444"/>
                    <a:pt x="700" y="448"/>
                  </a:cubicBezTo>
                  <a:cubicBezTo>
                    <a:pt x="685" y="441"/>
                    <a:pt x="686" y="463"/>
                    <a:pt x="674" y="460"/>
                  </a:cubicBezTo>
                  <a:cubicBezTo>
                    <a:pt x="672" y="463"/>
                    <a:pt x="677" y="464"/>
                    <a:pt x="674" y="466"/>
                  </a:cubicBezTo>
                  <a:cubicBezTo>
                    <a:pt x="667" y="464"/>
                    <a:pt x="658" y="469"/>
                    <a:pt x="659" y="480"/>
                  </a:cubicBezTo>
                  <a:cubicBezTo>
                    <a:pt x="660" y="483"/>
                    <a:pt x="665" y="481"/>
                    <a:pt x="665" y="484"/>
                  </a:cubicBezTo>
                  <a:cubicBezTo>
                    <a:pt x="661" y="484"/>
                    <a:pt x="660" y="482"/>
                    <a:pt x="656" y="483"/>
                  </a:cubicBezTo>
                  <a:cubicBezTo>
                    <a:pt x="657" y="494"/>
                    <a:pt x="657" y="503"/>
                    <a:pt x="649" y="507"/>
                  </a:cubicBezTo>
                  <a:cubicBezTo>
                    <a:pt x="650" y="510"/>
                    <a:pt x="656" y="508"/>
                    <a:pt x="656" y="512"/>
                  </a:cubicBezTo>
                  <a:cubicBezTo>
                    <a:pt x="655" y="516"/>
                    <a:pt x="651" y="515"/>
                    <a:pt x="649" y="516"/>
                  </a:cubicBezTo>
                  <a:cubicBezTo>
                    <a:pt x="648" y="524"/>
                    <a:pt x="655" y="525"/>
                    <a:pt x="656" y="532"/>
                  </a:cubicBezTo>
                  <a:cubicBezTo>
                    <a:pt x="674" y="538"/>
                    <a:pt x="679" y="519"/>
                    <a:pt x="694" y="516"/>
                  </a:cubicBezTo>
                  <a:cubicBezTo>
                    <a:pt x="694" y="518"/>
                    <a:pt x="698" y="517"/>
                    <a:pt x="698" y="520"/>
                  </a:cubicBezTo>
                  <a:cubicBezTo>
                    <a:pt x="698" y="527"/>
                    <a:pt x="696" y="531"/>
                    <a:pt x="701" y="534"/>
                  </a:cubicBezTo>
                  <a:cubicBezTo>
                    <a:pt x="694" y="545"/>
                    <a:pt x="704" y="552"/>
                    <a:pt x="706" y="563"/>
                  </a:cubicBezTo>
                  <a:cubicBezTo>
                    <a:pt x="701" y="569"/>
                    <a:pt x="706" y="575"/>
                    <a:pt x="707" y="583"/>
                  </a:cubicBezTo>
                  <a:cubicBezTo>
                    <a:pt x="712" y="582"/>
                    <a:pt x="714" y="584"/>
                    <a:pt x="718" y="584"/>
                  </a:cubicBezTo>
                  <a:cubicBezTo>
                    <a:pt x="719" y="576"/>
                    <a:pt x="724" y="566"/>
                    <a:pt x="736" y="572"/>
                  </a:cubicBezTo>
                  <a:cubicBezTo>
                    <a:pt x="742" y="561"/>
                    <a:pt x="746" y="546"/>
                    <a:pt x="746" y="533"/>
                  </a:cubicBezTo>
                  <a:cubicBezTo>
                    <a:pt x="753" y="533"/>
                    <a:pt x="752" y="524"/>
                    <a:pt x="759" y="527"/>
                  </a:cubicBezTo>
                  <a:cubicBezTo>
                    <a:pt x="765" y="519"/>
                    <a:pt x="768" y="509"/>
                    <a:pt x="760" y="500"/>
                  </a:cubicBezTo>
                  <a:cubicBezTo>
                    <a:pt x="757" y="500"/>
                    <a:pt x="753" y="501"/>
                    <a:pt x="753" y="499"/>
                  </a:cubicBezTo>
                  <a:cubicBezTo>
                    <a:pt x="752" y="477"/>
                    <a:pt x="758" y="459"/>
                    <a:pt x="779" y="456"/>
                  </a:cubicBezTo>
                  <a:cubicBezTo>
                    <a:pt x="785" y="447"/>
                    <a:pt x="785" y="438"/>
                    <a:pt x="786" y="427"/>
                  </a:cubicBezTo>
                  <a:cubicBezTo>
                    <a:pt x="794" y="420"/>
                    <a:pt x="802" y="425"/>
                    <a:pt x="809" y="427"/>
                  </a:cubicBezTo>
                  <a:cubicBezTo>
                    <a:pt x="809" y="430"/>
                    <a:pt x="812" y="430"/>
                    <a:pt x="811" y="433"/>
                  </a:cubicBezTo>
                  <a:cubicBezTo>
                    <a:pt x="806" y="442"/>
                    <a:pt x="799" y="447"/>
                    <a:pt x="793" y="453"/>
                  </a:cubicBezTo>
                  <a:cubicBezTo>
                    <a:pt x="791" y="455"/>
                    <a:pt x="792" y="458"/>
                    <a:pt x="791" y="459"/>
                  </a:cubicBezTo>
                  <a:cubicBezTo>
                    <a:pt x="788" y="463"/>
                    <a:pt x="786" y="462"/>
                    <a:pt x="785" y="464"/>
                  </a:cubicBezTo>
                  <a:cubicBezTo>
                    <a:pt x="781" y="472"/>
                    <a:pt x="786" y="475"/>
                    <a:pt x="786" y="486"/>
                  </a:cubicBezTo>
                  <a:cubicBezTo>
                    <a:pt x="787" y="491"/>
                    <a:pt x="784" y="496"/>
                    <a:pt x="785" y="500"/>
                  </a:cubicBezTo>
                  <a:cubicBezTo>
                    <a:pt x="787" y="505"/>
                    <a:pt x="792" y="505"/>
                    <a:pt x="796" y="507"/>
                  </a:cubicBezTo>
                  <a:cubicBezTo>
                    <a:pt x="800" y="509"/>
                    <a:pt x="800" y="512"/>
                    <a:pt x="803" y="513"/>
                  </a:cubicBezTo>
                  <a:cubicBezTo>
                    <a:pt x="812" y="515"/>
                    <a:pt x="820" y="506"/>
                    <a:pt x="830" y="503"/>
                  </a:cubicBezTo>
                  <a:cubicBezTo>
                    <a:pt x="836" y="502"/>
                    <a:pt x="840" y="505"/>
                    <a:pt x="845" y="500"/>
                  </a:cubicBezTo>
                  <a:cubicBezTo>
                    <a:pt x="846" y="505"/>
                    <a:pt x="850" y="506"/>
                    <a:pt x="853" y="509"/>
                  </a:cubicBezTo>
                  <a:cubicBezTo>
                    <a:pt x="850" y="513"/>
                    <a:pt x="844" y="514"/>
                    <a:pt x="842" y="519"/>
                  </a:cubicBezTo>
                  <a:cubicBezTo>
                    <a:pt x="829" y="513"/>
                    <a:pt x="812" y="517"/>
                    <a:pt x="804" y="524"/>
                  </a:cubicBezTo>
                  <a:cubicBezTo>
                    <a:pt x="801" y="535"/>
                    <a:pt x="809" y="536"/>
                    <a:pt x="813" y="539"/>
                  </a:cubicBezTo>
                  <a:cubicBezTo>
                    <a:pt x="809" y="545"/>
                    <a:pt x="818" y="554"/>
                    <a:pt x="812" y="558"/>
                  </a:cubicBezTo>
                  <a:cubicBezTo>
                    <a:pt x="801" y="559"/>
                    <a:pt x="805" y="547"/>
                    <a:pt x="797" y="547"/>
                  </a:cubicBezTo>
                  <a:cubicBezTo>
                    <a:pt x="791" y="546"/>
                    <a:pt x="784" y="559"/>
                    <a:pt x="784" y="563"/>
                  </a:cubicBezTo>
                  <a:cubicBezTo>
                    <a:pt x="782" y="573"/>
                    <a:pt x="788" y="585"/>
                    <a:pt x="786" y="592"/>
                  </a:cubicBezTo>
                  <a:cubicBezTo>
                    <a:pt x="783" y="594"/>
                    <a:pt x="776" y="592"/>
                    <a:pt x="773" y="594"/>
                  </a:cubicBezTo>
                  <a:cubicBezTo>
                    <a:pt x="779" y="604"/>
                    <a:pt x="761" y="606"/>
                    <a:pt x="761" y="596"/>
                  </a:cubicBezTo>
                  <a:cubicBezTo>
                    <a:pt x="746" y="591"/>
                    <a:pt x="741" y="603"/>
                    <a:pt x="730" y="604"/>
                  </a:cubicBezTo>
                  <a:cubicBezTo>
                    <a:pt x="721" y="605"/>
                    <a:pt x="719" y="607"/>
                    <a:pt x="714" y="611"/>
                  </a:cubicBezTo>
                  <a:cubicBezTo>
                    <a:pt x="712" y="605"/>
                    <a:pt x="707" y="601"/>
                    <a:pt x="700" y="598"/>
                  </a:cubicBezTo>
                  <a:cubicBezTo>
                    <a:pt x="695" y="601"/>
                    <a:pt x="689" y="602"/>
                    <a:pt x="684" y="604"/>
                  </a:cubicBezTo>
                  <a:cubicBezTo>
                    <a:pt x="682" y="602"/>
                    <a:pt x="684" y="598"/>
                    <a:pt x="685" y="595"/>
                  </a:cubicBezTo>
                  <a:cubicBezTo>
                    <a:pt x="677" y="595"/>
                    <a:pt x="677" y="595"/>
                    <a:pt x="677" y="595"/>
                  </a:cubicBezTo>
                  <a:cubicBezTo>
                    <a:pt x="669" y="590"/>
                    <a:pt x="675" y="581"/>
                    <a:pt x="674" y="573"/>
                  </a:cubicBezTo>
                  <a:cubicBezTo>
                    <a:pt x="681" y="572"/>
                    <a:pt x="682" y="565"/>
                    <a:pt x="687" y="562"/>
                  </a:cubicBezTo>
                  <a:cubicBezTo>
                    <a:pt x="688" y="558"/>
                    <a:pt x="682" y="561"/>
                    <a:pt x="683" y="557"/>
                  </a:cubicBezTo>
                  <a:cubicBezTo>
                    <a:pt x="683" y="551"/>
                    <a:pt x="690" y="549"/>
                    <a:pt x="687" y="542"/>
                  </a:cubicBezTo>
                  <a:cubicBezTo>
                    <a:pt x="678" y="540"/>
                    <a:pt x="680" y="550"/>
                    <a:pt x="673" y="551"/>
                  </a:cubicBezTo>
                  <a:cubicBezTo>
                    <a:pt x="671" y="551"/>
                    <a:pt x="673" y="548"/>
                    <a:pt x="672" y="547"/>
                  </a:cubicBezTo>
                  <a:cubicBezTo>
                    <a:pt x="669" y="547"/>
                    <a:pt x="667" y="549"/>
                    <a:pt x="665" y="551"/>
                  </a:cubicBezTo>
                  <a:cubicBezTo>
                    <a:pt x="665" y="555"/>
                    <a:pt x="669" y="554"/>
                    <a:pt x="668" y="557"/>
                  </a:cubicBezTo>
                  <a:cubicBezTo>
                    <a:pt x="653" y="559"/>
                    <a:pt x="665" y="577"/>
                    <a:pt x="660" y="583"/>
                  </a:cubicBezTo>
                  <a:cubicBezTo>
                    <a:pt x="664" y="589"/>
                    <a:pt x="662" y="595"/>
                    <a:pt x="662" y="601"/>
                  </a:cubicBezTo>
                  <a:cubicBezTo>
                    <a:pt x="657" y="602"/>
                    <a:pt x="657" y="607"/>
                    <a:pt x="653" y="608"/>
                  </a:cubicBezTo>
                  <a:cubicBezTo>
                    <a:pt x="650" y="607"/>
                    <a:pt x="650" y="602"/>
                    <a:pt x="644" y="603"/>
                  </a:cubicBezTo>
                  <a:cubicBezTo>
                    <a:pt x="642" y="604"/>
                    <a:pt x="643" y="609"/>
                    <a:pt x="641" y="609"/>
                  </a:cubicBezTo>
                  <a:cubicBezTo>
                    <a:pt x="636" y="607"/>
                    <a:pt x="631" y="605"/>
                    <a:pt x="627" y="606"/>
                  </a:cubicBezTo>
                  <a:cubicBezTo>
                    <a:pt x="614" y="609"/>
                    <a:pt x="610" y="628"/>
                    <a:pt x="599" y="634"/>
                  </a:cubicBezTo>
                  <a:cubicBezTo>
                    <a:pt x="598" y="635"/>
                    <a:pt x="595" y="634"/>
                    <a:pt x="593" y="635"/>
                  </a:cubicBezTo>
                  <a:cubicBezTo>
                    <a:pt x="585" y="638"/>
                    <a:pt x="582" y="643"/>
                    <a:pt x="571" y="637"/>
                  </a:cubicBezTo>
                  <a:cubicBezTo>
                    <a:pt x="575" y="632"/>
                    <a:pt x="569" y="631"/>
                    <a:pt x="569" y="627"/>
                  </a:cubicBezTo>
                  <a:cubicBezTo>
                    <a:pt x="575" y="622"/>
                    <a:pt x="587" y="619"/>
                    <a:pt x="585" y="610"/>
                  </a:cubicBezTo>
                  <a:cubicBezTo>
                    <a:pt x="584" y="604"/>
                    <a:pt x="575" y="603"/>
                    <a:pt x="570" y="604"/>
                  </a:cubicBezTo>
                  <a:cubicBezTo>
                    <a:pt x="571" y="601"/>
                    <a:pt x="574" y="600"/>
                    <a:pt x="574" y="596"/>
                  </a:cubicBezTo>
                  <a:cubicBezTo>
                    <a:pt x="569" y="592"/>
                    <a:pt x="574" y="585"/>
                    <a:pt x="572" y="578"/>
                  </a:cubicBezTo>
                  <a:cubicBezTo>
                    <a:pt x="571" y="573"/>
                    <a:pt x="567" y="571"/>
                    <a:pt x="567" y="567"/>
                  </a:cubicBezTo>
                  <a:cubicBezTo>
                    <a:pt x="566" y="562"/>
                    <a:pt x="570" y="559"/>
                    <a:pt x="569" y="554"/>
                  </a:cubicBezTo>
                  <a:cubicBezTo>
                    <a:pt x="569" y="550"/>
                    <a:pt x="565" y="548"/>
                    <a:pt x="563" y="546"/>
                  </a:cubicBezTo>
                  <a:cubicBezTo>
                    <a:pt x="569" y="538"/>
                    <a:pt x="578" y="533"/>
                    <a:pt x="582" y="523"/>
                  </a:cubicBezTo>
                  <a:cubicBezTo>
                    <a:pt x="576" y="521"/>
                    <a:pt x="569" y="520"/>
                    <a:pt x="565" y="517"/>
                  </a:cubicBezTo>
                  <a:cubicBezTo>
                    <a:pt x="569" y="513"/>
                    <a:pt x="577" y="513"/>
                    <a:pt x="576" y="504"/>
                  </a:cubicBezTo>
                  <a:cubicBezTo>
                    <a:pt x="569" y="505"/>
                    <a:pt x="566" y="505"/>
                    <a:pt x="562" y="502"/>
                  </a:cubicBezTo>
                  <a:cubicBezTo>
                    <a:pt x="557" y="506"/>
                    <a:pt x="556" y="513"/>
                    <a:pt x="548" y="514"/>
                  </a:cubicBezTo>
                  <a:cubicBezTo>
                    <a:pt x="551" y="528"/>
                    <a:pt x="537" y="526"/>
                    <a:pt x="536" y="536"/>
                  </a:cubicBezTo>
                  <a:cubicBezTo>
                    <a:pt x="539" y="537"/>
                    <a:pt x="541" y="531"/>
                    <a:pt x="543" y="534"/>
                  </a:cubicBezTo>
                  <a:cubicBezTo>
                    <a:pt x="538" y="536"/>
                    <a:pt x="538" y="543"/>
                    <a:pt x="535" y="547"/>
                  </a:cubicBezTo>
                  <a:cubicBezTo>
                    <a:pt x="533" y="546"/>
                    <a:pt x="535" y="540"/>
                    <a:pt x="532" y="541"/>
                  </a:cubicBezTo>
                  <a:cubicBezTo>
                    <a:pt x="525" y="544"/>
                    <a:pt x="535" y="547"/>
                    <a:pt x="531" y="552"/>
                  </a:cubicBezTo>
                  <a:cubicBezTo>
                    <a:pt x="535" y="553"/>
                    <a:pt x="533" y="549"/>
                    <a:pt x="536" y="548"/>
                  </a:cubicBezTo>
                  <a:cubicBezTo>
                    <a:pt x="535" y="552"/>
                    <a:pt x="539" y="550"/>
                    <a:pt x="540" y="552"/>
                  </a:cubicBezTo>
                  <a:cubicBezTo>
                    <a:pt x="538" y="556"/>
                    <a:pt x="531" y="558"/>
                    <a:pt x="534" y="563"/>
                  </a:cubicBezTo>
                  <a:cubicBezTo>
                    <a:pt x="538" y="565"/>
                    <a:pt x="545" y="563"/>
                    <a:pt x="549" y="563"/>
                  </a:cubicBezTo>
                  <a:cubicBezTo>
                    <a:pt x="548" y="566"/>
                    <a:pt x="543" y="566"/>
                    <a:pt x="545" y="572"/>
                  </a:cubicBezTo>
                  <a:cubicBezTo>
                    <a:pt x="545" y="576"/>
                    <a:pt x="549" y="575"/>
                    <a:pt x="548" y="578"/>
                  </a:cubicBezTo>
                  <a:cubicBezTo>
                    <a:pt x="546" y="583"/>
                    <a:pt x="544" y="587"/>
                    <a:pt x="541" y="591"/>
                  </a:cubicBezTo>
                  <a:cubicBezTo>
                    <a:pt x="536" y="589"/>
                    <a:pt x="533" y="585"/>
                    <a:pt x="526" y="585"/>
                  </a:cubicBezTo>
                  <a:cubicBezTo>
                    <a:pt x="528" y="590"/>
                    <a:pt x="524" y="590"/>
                    <a:pt x="523" y="593"/>
                  </a:cubicBezTo>
                  <a:cubicBezTo>
                    <a:pt x="523" y="596"/>
                    <a:pt x="529" y="593"/>
                    <a:pt x="528" y="597"/>
                  </a:cubicBezTo>
                  <a:cubicBezTo>
                    <a:pt x="525" y="603"/>
                    <a:pt x="521" y="606"/>
                    <a:pt x="513" y="606"/>
                  </a:cubicBezTo>
                  <a:cubicBezTo>
                    <a:pt x="513" y="609"/>
                    <a:pt x="510" y="609"/>
                    <a:pt x="511" y="613"/>
                  </a:cubicBezTo>
                  <a:cubicBezTo>
                    <a:pt x="513" y="616"/>
                    <a:pt x="514" y="613"/>
                    <a:pt x="518" y="613"/>
                  </a:cubicBezTo>
                  <a:cubicBezTo>
                    <a:pt x="520" y="618"/>
                    <a:pt x="525" y="619"/>
                    <a:pt x="529" y="622"/>
                  </a:cubicBezTo>
                  <a:cubicBezTo>
                    <a:pt x="525" y="624"/>
                    <a:pt x="521" y="621"/>
                    <a:pt x="518" y="621"/>
                  </a:cubicBezTo>
                  <a:cubicBezTo>
                    <a:pt x="512" y="622"/>
                    <a:pt x="511" y="626"/>
                    <a:pt x="505" y="630"/>
                  </a:cubicBezTo>
                  <a:cubicBezTo>
                    <a:pt x="506" y="630"/>
                    <a:pt x="503" y="629"/>
                    <a:pt x="502" y="629"/>
                  </a:cubicBezTo>
                  <a:cubicBezTo>
                    <a:pt x="499" y="631"/>
                    <a:pt x="495" y="635"/>
                    <a:pt x="495" y="638"/>
                  </a:cubicBezTo>
                  <a:cubicBezTo>
                    <a:pt x="499" y="642"/>
                    <a:pt x="503" y="636"/>
                    <a:pt x="507" y="635"/>
                  </a:cubicBezTo>
                  <a:cubicBezTo>
                    <a:pt x="510" y="636"/>
                    <a:pt x="513" y="637"/>
                    <a:pt x="514" y="641"/>
                  </a:cubicBezTo>
                  <a:cubicBezTo>
                    <a:pt x="518" y="639"/>
                    <a:pt x="521" y="635"/>
                    <a:pt x="524" y="633"/>
                  </a:cubicBezTo>
                  <a:cubicBezTo>
                    <a:pt x="528" y="642"/>
                    <a:pt x="537" y="634"/>
                    <a:pt x="543" y="641"/>
                  </a:cubicBezTo>
                  <a:cubicBezTo>
                    <a:pt x="547" y="635"/>
                    <a:pt x="564" y="645"/>
                    <a:pt x="571" y="638"/>
                  </a:cubicBezTo>
                  <a:cubicBezTo>
                    <a:pt x="577" y="660"/>
                    <a:pt x="554" y="650"/>
                    <a:pt x="548" y="664"/>
                  </a:cubicBezTo>
                  <a:cubicBezTo>
                    <a:pt x="536" y="667"/>
                    <a:pt x="541" y="653"/>
                    <a:pt x="531" y="653"/>
                  </a:cubicBezTo>
                  <a:cubicBezTo>
                    <a:pt x="531" y="660"/>
                    <a:pt x="534" y="667"/>
                    <a:pt x="528" y="669"/>
                  </a:cubicBezTo>
                  <a:cubicBezTo>
                    <a:pt x="523" y="669"/>
                    <a:pt x="521" y="667"/>
                    <a:pt x="515" y="667"/>
                  </a:cubicBezTo>
                  <a:cubicBezTo>
                    <a:pt x="515" y="659"/>
                    <a:pt x="499" y="663"/>
                    <a:pt x="493" y="665"/>
                  </a:cubicBezTo>
                  <a:cubicBezTo>
                    <a:pt x="492" y="668"/>
                    <a:pt x="494" y="667"/>
                    <a:pt x="494" y="670"/>
                  </a:cubicBezTo>
                  <a:cubicBezTo>
                    <a:pt x="491" y="670"/>
                    <a:pt x="488" y="670"/>
                    <a:pt x="489" y="673"/>
                  </a:cubicBezTo>
                  <a:cubicBezTo>
                    <a:pt x="495" y="682"/>
                    <a:pt x="508" y="683"/>
                    <a:pt x="511" y="693"/>
                  </a:cubicBezTo>
                  <a:cubicBezTo>
                    <a:pt x="513" y="701"/>
                    <a:pt x="509" y="709"/>
                    <a:pt x="517" y="715"/>
                  </a:cubicBezTo>
                  <a:cubicBezTo>
                    <a:pt x="514" y="733"/>
                    <a:pt x="506" y="749"/>
                    <a:pt x="496" y="762"/>
                  </a:cubicBezTo>
                  <a:cubicBezTo>
                    <a:pt x="487" y="762"/>
                    <a:pt x="481" y="756"/>
                    <a:pt x="473" y="754"/>
                  </a:cubicBezTo>
                  <a:cubicBezTo>
                    <a:pt x="469" y="753"/>
                    <a:pt x="464" y="755"/>
                    <a:pt x="460" y="752"/>
                  </a:cubicBezTo>
                  <a:cubicBezTo>
                    <a:pt x="458" y="751"/>
                    <a:pt x="458" y="747"/>
                    <a:pt x="456" y="746"/>
                  </a:cubicBezTo>
                  <a:cubicBezTo>
                    <a:pt x="448" y="740"/>
                    <a:pt x="434" y="744"/>
                    <a:pt x="427" y="734"/>
                  </a:cubicBezTo>
                  <a:cubicBezTo>
                    <a:pt x="422" y="737"/>
                    <a:pt x="413" y="736"/>
                    <a:pt x="406" y="738"/>
                  </a:cubicBezTo>
                  <a:cubicBezTo>
                    <a:pt x="404" y="742"/>
                    <a:pt x="405" y="745"/>
                    <a:pt x="406" y="751"/>
                  </a:cubicBezTo>
                  <a:cubicBezTo>
                    <a:pt x="401" y="762"/>
                    <a:pt x="400" y="777"/>
                    <a:pt x="390" y="788"/>
                  </a:cubicBezTo>
                  <a:cubicBezTo>
                    <a:pt x="384" y="796"/>
                    <a:pt x="375" y="803"/>
                    <a:pt x="375" y="811"/>
                  </a:cubicBezTo>
                  <a:cubicBezTo>
                    <a:pt x="375" y="814"/>
                    <a:pt x="378" y="817"/>
                    <a:pt x="378" y="819"/>
                  </a:cubicBezTo>
                  <a:cubicBezTo>
                    <a:pt x="379" y="828"/>
                    <a:pt x="371" y="833"/>
                    <a:pt x="370" y="843"/>
                  </a:cubicBezTo>
                  <a:cubicBezTo>
                    <a:pt x="379" y="846"/>
                    <a:pt x="382" y="852"/>
                    <a:pt x="393" y="849"/>
                  </a:cubicBezTo>
                  <a:cubicBezTo>
                    <a:pt x="402" y="856"/>
                    <a:pt x="393" y="874"/>
                    <a:pt x="405" y="876"/>
                  </a:cubicBezTo>
                  <a:cubicBezTo>
                    <a:pt x="408" y="876"/>
                    <a:pt x="411" y="873"/>
                    <a:pt x="415" y="872"/>
                  </a:cubicBezTo>
                  <a:cubicBezTo>
                    <a:pt x="430" y="868"/>
                    <a:pt x="441" y="878"/>
                    <a:pt x="456" y="880"/>
                  </a:cubicBezTo>
                  <a:cubicBezTo>
                    <a:pt x="462" y="874"/>
                    <a:pt x="466" y="865"/>
                    <a:pt x="478" y="868"/>
                  </a:cubicBezTo>
                  <a:cubicBezTo>
                    <a:pt x="480" y="860"/>
                    <a:pt x="484" y="854"/>
                    <a:pt x="495" y="855"/>
                  </a:cubicBezTo>
                  <a:cubicBezTo>
                    <a:pt x="498" y="848"/>
                    <a:pt x="491" y="846"/>
                    <a:pt x="491" y="840"/>
                  </a:cubicBezTo>
                  <a:cubicBezTo>
                    <a:pt x="495" y="828"/>
                    <a:pt x="510" y="825"/>
                    <a:pt x="517" y="814"/>
                  </a:cubicBezTo>
                  <a:cubicBezTo>
                    <a:pt x="528" y="813"/>
                    <a:pt x="539" y="811"/>
                    <a:pt x="548" y="806"/>
                  </a:cubicBezTo>
                  <a:cubicBezTo>
                    <a:pt x="552" y="801"/>
                    <a:pt x="551" y="797"/>
                    <a:pt x="549" y="790"/>
                  </a:cubicBezTo>
                  <a:cubicBezTo>
                    <a:pt x="554" y="784"/>
                    <a:pt x="558" y="779"/>
                    <a:pt x="568" y="778"/>
                  </a:cubicBezTo>
                  <a:cubicBezTo>
                    <a:pt x="572" y="779"/>
                    <a:pt x="572" y="783"/>
                    <a:pt x="579" y="782"/>
                  </a:cubicBezTo>
                  <a:cubicBezTo>
                    <a:pt x="584" y="784"/>
                    <a:pt x="586" y="795"/>
                    <a:pt x="596" y="792"/>
                  </a:cubicBezTo>
                  <a:cubicBezTo>
                    <a:pt x="599" y="792"/>
                    <a:pt x="600" y="785"/>
                    <a:pt x="606" y="783"/>
                  </a:cubicBezTo>
                  <a:cubicBezTo>
                    <a:pt x="609" y="781"/>
                    <a:pt x="613" y="783"/>
                    <a:pt x="617" y="782"/>
                  </a:cubicBezTo>
                  <a:cubicBezTo>
                    <a:pt x="622" y="779"/>
                    <a:pt x="624" y="773"/>
                    <a:pt x="630" y="773"/>
                  </a:cubicBezTo>
                  <a:cubicBezTo>
                    <a:pt x="641" y="773"/>
                    <a:pt x="650" y="785"/>
                    <a:pt x="647" y="802"/>
                  </a:cubicBezTo>
                  <a:cubicBezTo>
                    <a:pt x="649" y="807"/>
                    <a:pt x="656" y="806"/>
                    <a:pt x="656" y="812"/>
                  </a:cubicBezTo>
                  <a:cubicBezTo>
                    <a:pt x="672" y="816"/>
                    <a:pt x="669" y="838"/>
                    <a:pt x="688" y="839"/>
                  </a:cubicBezTo>
                  <a:cubicBezTo>
                    <a:pt x="689" y="850"/>
                    <a:pt x="701" y="845"/>
                    <a:pt x="706" y="853"/>
                  </a:cubicBezTo>
                  <a:cubicBezTo>
                    <a:pt x="708" y="856"/>
                    <a:pt x="705" y="859"/>
                    <a:pt x="709" y="862"/>
                  </a:cubicBezTo>
                  <a:cubicBezTo>
                    <a:pt x="711" y="864"/>
                    <a:pt x="716" y="863"/>
                    <a:pt x="716" y="866"/>
                  </a:cubicBezTo>
                  <a:cubicBezTo>
                    <a:pt x="717" y="874"/>
                    <a:pt x="719" y="878"/>
                    <a:pt x="722" y="883"/>
                  </a:cubicBezTo>
                  <a:cubicBezTo>
                    <a:pt x="717" y="887"/>
                    <a:pt x="718" y="896"/>
                    <a:pt x="711" y="898"/>
                  </a:cubicBezTo>
                  <a:cubicBezTo>
                    <a:pt x="709" y="898"/>
                    <a:pt x="703" y="896"/>
                    <a:pt x="698" y="897"/>
                  </a:cubicBezTo>
                  <a:cubicBezTo>
                    <a:pt x="688" y="898"/>
                    <a:pt x="684" y="900"/>
                    <a:pt x="680" y="894"/>
                  </a:cubicBezTo>
                  <a:cubicBezTo>
                    <a:pt x="675" y="897"/>
                    <a:pt x="673" y="895"/>
                    <a:pt x="667" y="894"/>
                  </a:cubicBezTo>
                  <a:cubicBezTo>
                    <a:pt x="665" y="897"/>
                    <a:pt x="664" y="899"/>
                    <a:pt x="665" y="903"/>
                  </a:cubicBezTo>
                  <a:cubicBezTo>
                    <a:pt x="668" y="904"/>
                    <a:pt x="670" y="906"/>
                    <a:pt x="674" y="906"/>
                  </a:cubicBezTo>
                  <a:cubicBezTo>
                    <a:pt x="678" y="911"/>
                    <a:pt x="681" y="918"/>
                    <a:pt x="690" y="917"/>
                  </a:cubicBezTo>
                  <a:cubicBezTo>
                    <a:pt x="694" y="921"/>
                    <a:pt x="697" y="925"/>
                    <a:pt x="704" y="926"/>
                  </a:cubicBezTo>
                  <a:cubicBezTo>
                    <a:pt x="710" y="920"/>
                    <a:pt x="702" y="906"/>
                    <a:pt x="712" y="903"/>
                  </a:cubicBezTo>
                  <a:cubicBezTo>
                    <a:pt x="726" y="906"/>
                    <a:pt x="726" y="887"/>
                    <a:pt x="737" y="884"/>
                  </a:cubicBezTo>
                  <a:cubicBezTo>
                    <a:pt x="739" y="875"/>
                    <a:pt x="732" y="874"/>
                    <a:pt x="729" y="869"/>
                  </a:cubicBezTo>
                  <a:cubicBezTo>
                    <a:pt x="730" y="864"/>
                    <a:pt x="732" y="859"/>
                    <a:pt x="737" y="858"/>
                  </a:cubicBezTo>
                  <a:cubicBezTo>
                    <a:pt x="738" y="860"/>
                    <a:pt x="742" y="861"/>
                    <a:pt x="746" y="861"/>
                  </a:cubicBezTo>
                  <a:cubicBezTo>
                    <a:pt x="747" y="866"/>
                    <a:pt x="753" y="872"/>
                    <a:pt x="758" y="867"/>
                  </a:cubicBezTo>
                  <a:cubicBezTo>
                    <a:pt x="755" y="848"/>
                    <a:pt x="733" y="847"/>
                    <a:pt x="721" y="836"/>
                  </a:cubicBezTo>
                  <a:cubicBezTo>
                    <a:pt x="723" y="834"/>
                    <a:pt x="725" y="833"/>
                    <a:pt x="725" y="829"/>
                  </a:cubicBezTo>
                  <a:cubicBezTo>
                    <a:pt x="709" y="826"/>
                    <a:pt x="698" y="821"/>
                    <a:pt x="694" y="806"/>
                  </a:cubicBezTo>
                  <a:cubicBezTo>
                    <a:pt x="691" y="790"/>
                    <a:pt x="680" y="785"/>
                    <a:pt x="675" y="773"/>
                  </a:cubicBezTo>
                  <a:cubicBezTo>
                    <a:pt x="679" y="771"/>
                    <a:pt x="680" y="766"/>
                    <a:pt x="677" y="762"/>
                  </a:cubicBezTo>
                  <a:cubicBezTo>
                    <a:pt x="681" y="758"/>
                    <a:pt x="691" y="752"/>
                    <a:pt x="696" y="757"/>
                  </a:cubicBezTo>
                  <a:cubicBezTo>
                    <a:pt x="696" y="762"/>
                    <a:pt x="692" y="765"/>
                    <a:pt x="694" y="771"/>
                  </a:cubicBezTo>
                  <a:cubicBezTo>
                    <a:pt x="700" y="772"/>
                    <a:pt x="697" y="765"/>
                    <a:pt x="703" y="766"/>
                  </a:cubicBezTo>
                  <a:cubicBezTo>
                    <a:pt x="704" y="771"/>
                    <a:pt x="705" y="774"/>
                    <a:pt x="709" y="775"/>
                  </a:cubicBezTo>
                  <a:cubicBezTo>
                    <a:pt x="709" y="787"/>
                    <a:pt x="720" y="788"/>
                    <a:pt x="721" y="799"/>
                  </a:cubicBezTo>
                  <a:cubicBezTo>
                    <a:pt x="725" y="800"/>
                    <a:pt x="731" y="800"/>
                    <a:pt x="735" y="801"/>
                  </a:cubicBezTo>
                  <a:cubicBezTo>
                    <a:pt x="734" y="804"/>
                    <a:pt x="736" y="804"/>
                    <a:pt x="736" y="808"/>
                  </a:cubicBezTo>
                  <a:cubicBezTo>
                    <a:pt x="752" y="812"/>
                    <a:pt x="757" y="828"/>
                    <a:pt x="772" y="834"/>
                  </a:cubicBezTo>
                  <a:cubicBezTo>
                    <a:pt x="772" y="845"/>
                    <a:pt x="769" y="852"/>
                    <a:pt x="767" y="861"/>
                  </a:cubicBezTo>
                  <a:cubicBezTo>
                    <a:pt x="770" y="865"/>
                    <a:pt x="776" y="867"/>
                    <a:pt x="776" y="874"/>
                  </a:cubicBezTo>
                  <a:cubicBezTo>
                    <a:pt x="786" y="878"/>
                    <a:pt x="790" y="889"/>
                    <a:pt x="796" y="897"/>
                  </a:cubicBezTo>
                  <a:cubicBezTo>
                    <a:pt x="799" y="898"/>
                    <a:pt x="805" y="895"/>
                    <a:pt x="807" y="900"/>
                  </a:cubicBezTo>
                  <a:cubicBezTo>
                    <a:pt x="804" y="901"/>
                    <a:pt x="799" y="901"/>
                    <a:pt x="798" y="905"/>
                  </a:cubicBezTo>
                  <a:cubicBezTo>
                    <a:pt x="801" y="912"/>
                    <a:pt x="805" y="914"/>
                    <a:pt x="803" y="925"/>
                  </a:cubicBezTo>
                  <a:cubicBezTo>
                    <a:pt x="806" y="928"/>
                    <a:pt x="809" y="926"/>
                    <a:pt x="814" y="926"/>
                  </a:cubicBezTo>
                  <a:cubicBezTo>
                    <a:pt x="815" y="928"/>
                    <a:pt x="816" y="929"/>
                    <a:pt x="816" y="931"/>
                  </a:cubicBezTo>
                  <a:cubicBezTo>
                    <a:pt x="820" y="930"/>
                    <a:pt x="822" y="931"/>
                    <a:pt x="828" y="933"/>
                  </a:cubicBezTo>
                  <a:cubicBezTo>
                    <a:pt x="830" y="926"/>
                    <a:pt x="824" y="919"/>
                    <a:pt x="823" y="912"/>
                  </a:cubicBezTo>
                  <a:cubicBezTo>
                    <a:pt x="827" y="912"/>
                    <a:pt x="829" y="918"/>
                    <a:pt x="833" y="914"/>
                  </a:cubicBezTo>
                  <a:cubicBezTo>
                    <a:pt x="829" y="905"/>
                    <a:pt x="817" y="905"/>
                    <a:pt x="810" y="898"/>
                  </a:cubicBezTo>
                  <a:cubicBezTo>
                    <a:pt x="823" y="894"/>
                    <a:pt x="831" y="908"/>
                    <a:pt x="840" y="907"/>
                  </a:cubicBezTo>
                  <a:cubicBezTo>
                    <a:pt x="842" y="904"/>
                    <a:pt x="840" y="902"/>
                    <a:pt x="839" y="899"/>
                  </a:cubicBezTo>
                  <a:cubicBezTo>
                    <a:pt x="841" y="896"/>
                    <a:pt x="846" y="896"/>
                    <a:pt x="845" y="890"/>
                  </a:cubicBezTo>
                  <a:cubicBezTo>
                    <a:pt x="842" y="889"/>
                    <a:pt x="839" y="890"/>
                    <a:pt x="836" y="889"/>
                  </a:cubicBezTo>
                  <a:cubicBezTo>
                    <a:pt x="828" y="886"/>
                    <a:pt x="818" y="866"/>
                    <a:pt x="817" y="859"/>
                  </a:cubicBezTo>
                  <a:cubicBezTo>
                    <a:pt x="823" y="861"/>
                    <a:pt x="825" y="866"/>
                    <a:pt x="831" y="868"/>
                  </a:cubicBezTo>
                  <a:cubicBezTo>
                    <a:pt x="831" y="867"/>
                    <a:pt x="832" y="865"/>
                    <a:pt x="834" y="865"/>
                  </a:cubicBezTo>
                  <a:cubicBezTo>
                    <a:pt x="835" y="859"/>
                    <a:pt x="833" y="851"/>
                    <a:pt x="839" y="851"/>
                  </a:cubicBezTo>
                  <a:cubicBezTo>
                    <a:pt x="843" y="851"/>
                    <a:pt x="842" y="856"/>
                    <a:pt x="847" y="855"/>
                  </a:cubicBezTo>
                  <a:cubicBezTo>
                    <a:pt x="850" y="853"/>
                    <a:pt x="851" y="849"/>
                    <a:pt x="855" y="848"/>
                  </a:cubicBezTo>
                  <a:cubicBezTo>
                    <a:pt x="859" y="851"/>
                    <a:pt x="867" y="850"/>
                    <a:pt x="868" y="857"/>
                  </a:cubicBezTo>
                  <a:cubicBezTo>
                    <a:pt x="866" y="860"/>
                    <a:pt x="860" y="858"/>
                    <a:pt x="861" y="864"/>
                  </a:cubicBezTo>
                  <a:cubicBezTo>
                    <a:pt x="866" y="868"/>
                    <a:pt x="867" y="861"/>
                    <a:pt x="871" y="861"/>
                  </a:cubicBezTo>
                  <a:cubicBezTo>
                    <a:pt x="870" y="867"/>
                    <a:pt x="870" y="877"/>
                    <a:pt x="866" y="882"/>
                  </a:cubicBezTo>
                  <a:cubicBezTo>
                    <a:pt x="869" y="883"/>
                    <a:pt x="874" y="887"/>
                    <a:pt x="877" y="883"/>
                  </a:cubicBezTo>
                  <a:cubicBezTo>
                    <a:pt x="877" y="880"/>
                    <a:pt x="877" y="880"/>
                    <a:pt x="877" y="880"/>
                  </a:cubicBezTo>
                  <a:cubicBezTo>
                    <a:pt x="876" y="877"/>
                    <a:pt x="871" y="879"/>
                    <a:pt x="872" y="876"/>
                  </a:cubicBezTo>
                  <a:cubicBezTo>
                    <a:pt x="880" y="873"/>
                    <a:pt x="882" y="890"/>
                    <a:pt x="882" y="895"/>
                  </a:cubicBezTo>
                  <a:cubicBezTo>
                    <a:pt x="878" y="890"/>
                    <a:pt x="871" y="890"/>
                    <a:pt x="866" y="893"/>
                  </a:cubicBezTo>
                  <a:cubicBezTo>
                    <a:pt x="865" y="896"/>
                    <a:pt x="868" y="896"/>
                    <a:pt x="867" y="899"/>
                  </a:cubicBezTo>
                  <a:cubicBezTo>
                    <a:pt x="874" y="895"/>
                    <a:pt x="876" y="903"/>
                    <a:pt x="883" y="899"/>
                  </a:cubicBezTo>
                  <a:cubicBezTo>
                    <a:pt x="885" y="903"/>
                    <a:pt x="889" y="904"/>
                    <a:pt x="891" y="907"/>
                  </a:cubicBezTo>
                  <a:cubicBezTo>
                    <a:pt x="884" y="918"/>
                    <a:pt x="904" y="915"/>
                    <a:pt x="904" y="925"/>
                  </a:cubicBezTo>
                  <a:cubicBezTo>
                    <a:pt x="916" y="923"/>
                    <a:pt x="923" y="937"/>
                    <a:pt x="940" y="931"/>
                  </a:cubicBezTo>
                  <a:cubicBezTo>
                    <a:pt x="938" y="918"/>
                    <a:pt x="953" y="915"/>
                    <a:pt x="963" y="921"/>
                  </a:cubicBezTo>
                  <a:cubicBezTo>
                    <a:pt x="966" y="923"/>
                    <a:pt x="966" y="928"/>
                    <a:pt x="970" y="930"/>
                  </a:cubicBezTo>
                  <a:cubicBezTo>
                    <a:pt x="993" y="937"/>
                    <a:pt x="1000" y="900"/>
                    <a:pt x="1016" y="915"/>
                  </a:cubicBezTo>
                  <a:cubicBezTo>
                    <a:pt x="1019" y="913"/>
                    <a:pt x="1021" y="907"/>
                    <a:pt x="1025" y="908"/>
                  </a:cubicBezTo>
                  <a:cubicBezTo>
                    <a:pt x="1024" y="922"/>
                    <a:pt x="1017" y="941"/>
                    <a:pt x="1028" y="949"/>
                  </a:cubicBezTo>
                  <a:cubicBezTo>
                    <a:pt x="1014" y="962"/>
                    <a:pt x="1025" y="990"/>
                    <a:pt x="1019" y="1005"/>
                  </a:cubicBezTo>
                  <a:cubicBezTo>
                    <a:pt x="1016" y="1005"/>
                    <a:pt x="1016" y="1007"/>
                    <a:pt x="1013" y="1006"/>
                  </a:cubicBezTo>
                  <a:cubicBezTo>
                    <a:pt x="1011" y="1020"/>
                    <a:pt x="997" y="1015"/>
                    <a:pt x="986" y="1018"/>
                  </a:cubicBezTo>
                  <a:cubicBezTo>
                    <a:pt x="971" y="1004"/>
                    <a:pt x="948" y="1023"/>
                    <a:pt x="934" y="1029"/>
                  </a:cubicBezTo>
                  <a:cubicBezTo>
                    <a:pt x="928" y="1024"/>
                    <a:pt x="918" y="1029"/>
                    <a:pt x="909" y="1027"/>
                  </a:cubicBezTo>
                  <a:cubicBezTo>
                    <a:pt x="907" y="1026"/>
                    <a:pt x="905" y="1023"/>
                    <a:pt x="903" y="1023"/>
                  </a:cubicBezTo>
                  <a:cubicBezTo>
                    <a:pt x="900" y="1022"/>
                    <a:pt x="896" y="1023"/>
                    <a:pt x="892" y="1023"/>
                  </a:cubicBezTo>
                  <a:cubicBezTo>
                    <a:pt x="887" y="1022"/>
                    <a:pt x="884" y="1019"/>
                    <a:pt x="881" y="1020"/>
                  </a:cubicBezTo>
                  <a:cubicBezTo>
                    <a:pt x="873" y="1021"/>
                    <a:pt x="868" y="1025"/>
                    <a:pt x="866" y="1015"/>
                  </a:cubicBezTo>
                  <a:cubicBezTo>
                    <a:pt x="853" y="1016"/>
                    <a:pt x="850" y="1009"/>
                    <a:pt x="835" y="1011"/>
                  </a:cubicBezTo>
                  <a:cubicBezTo>
                    <a:pt x="835" y="1008"/>
                    <a:pt x="831" y="1006"/>
                    <a:pt x="831" y="1003"/>
                  </a:cubicBezTo>
                  <a:cubicBezTo>
                    <a:pt x="815" y="1000"/>
                    <a:pt x="802" y="999"/>
                    <a:pt x="792" y="1003"/>
                  </a:cubicBezTo>
                  <a:cubicBezTo>
                    <a:pt x="789" y="1004"/>
                    <a:pt x="780" y="1012"/>
                    <a:pt x="780" y="1016"/>
                  </a:cubicBezTo>
                  <a:cubicBezTo>
                    <a:pt x="779" y="1022"/>
                    <a:pt x="786" y="1029"/>
                    <a:pt x="785" y="1036"/>
                  </a:cubicBezTo>
                  <a:cubicBezTo>
                    <a:pt x="784" y="1038"/>
                    <a:pt x="776" y="1046"/>
                    <a:pt x="772" y="1047"/>
                  </a:cubicBezTo>
                  <a:cubicBezTo>
                    <a:pt x="758" y="1049"/>
                    <a:pt x="750" y="1032"/>
                    <a:pt x="738" y="1028"/>
                  </a:cubicBezTo>
                  <a:cubicBezTo>
                    <a:pt x="724" y="1024"/>
                    <a:pt x="715" y="1030"/>
                    <a:pt x="710" y="1023"/>
                  </a:cubicBezTo>
                  <a:cubicBezTo>
                    <a:pt x="707" y="1019"/>
                    <a:pt x="709" y="1015"/>
                    <a:pt x="707" y="1010"/>
                  </a:cubicBezTo>
                  <a:cubicBezTo>
                    <a:pt x="704" y="1004"/>
                    <a:pt x="699" y="1005"/>
                    <a:pt x="692" y="1002"/>
                  </a:cubicBezTo>
                  <a:cubicBezTo>
                    <a:pt x="689" y="1000"/>
                    <a:pt x="687" y="996"/>
                    <a:pt x="684" y="995"/>
                  </a:cubicBezTo>
                  <a:cubicBezTo>
                    <a:pt x="676" y="993"/>
                    <a:pt x="668" y="997"/>
                    <a:pt x="661" y="995"/>
                  </a:cubicBezTo>
                  <a:cubicBezTo>
                    <a:pt x="653" y="993"/>
                    <a:pt x="640" y="981"/>
                    <a:pt x="638" y="975"/>
                  </a:cubicBezTo>
                  <a:cubicBezTo>
                    <a:pt x="630" y="974"/>
                    <a:pt x="624" y="972"/>
                    <a:pt x="623" y="964"/>
                  </a:cubicBezTo>
                  <a:cubicBezTo>
                    <a:pt x="630" y="956"/>
                    <a:pt x="644" y="954"/>
                    <a:pt x="642" y="942"/>
                  </a:cubicBezTo>
                  <a:cubicBezTo>
                    <a:pt x="642" y="937"/>
                    <a:pt x="635" y="936"/>
                    <a:pt x="635" y="931"/>
                  </a:cubicBezTo>
                  <a:cubicBezTo>
                    <a:pt x="634" y="922"/>
                    <a:pt x="647" y="923"/>
                    <a:pt x="643" y="911"/>
                  </a:cubicBezTo>
                  <a:cubicBezTo>
                    <a:pt x="637" y="911"/>
                    <a:pt x="635" y="919"/>
                    <a:pt x="630" y="917"/>
                  </a:cubicBezTo>
                  <a:cubicBezTo>
                    <a:pt x="629" y="912"/>
                    <a:pt x="632" y="909"/>
                    <a:pt x="630" y="905"/>
                  </a:cubicBezTo>
                  <a:cubicBezTo>
                    <a:pt x="617" y="903"/>
                    <a:pt x="601" y="912"/>
                    <a:pt x="590" y="903"/>
                  </a:cubicBezTo>
                  <a:cubicBezTo>
                    <a:pt x="584" y="907"/>
                    <a:pt x="578" y="902"/>
                    <a:pt x="575" y="899"/>
                  </a:cubicBezTo>
                  <a:cubicBezTo>
                    <a:pt x="571" y="906"/>
                    <a:pt x="565" y="900"/>
                    <a:pt x="558" y="905"/>
                  </a:cubicBezTo>
                  <a:cubicBezTo>
                    <a:pt x="551" y="898"/>
                    <a:pt x="537" y="899"/>
                    <a:pt x="524" y="898"/>
                  </a:cubicBezTo>
                  <a:cubicBezTo>
                    <a:pt x="508" y="897"/>
                    <a:pt x="487" y="888"/>
                    <a:pt x="478" y="902"/>
                  </a:cubicBezTo>
                  <a:cubicBezTo>
                    <a:pt x="473" y="900"/>
                    <a:pt x="469" y="901"/>
                    <a:pt x="463" y="901"/>
                  </a:cubicBezTo>
                  <a:cubicBezTo>
                    <a:pt x="454" y="916"/>
                    <a:pt x="442" y="898"/>
                    <a:pt x="430" y="900"/>
                  </a:cubicBezTo>
                  <a:cubicBezTo>
                    <a:pt x="427" y="897"/>
                    <a:pt x="422" y="893"/>
                    <a:pt x="417" y="896"/>
                  </a:cubicBezTo>
                  <a:cubicBezTo>
                    <a:pt x="408" y="893"/>
                    <a:pt x="411" y="878"/>
                    <a:pt x="400" y="879"/>
                  </a:cubicBezTo>
                  <a:cubicBezTo>
                    <a:pt x="391" y="887"/>
                    <a:pt x="386" y="903"/>
                    <a:pt x="374" y="907"/>
                  </a:cubicBezTo>
                  <a:cubicBezTo>
                    <a:pt x="369" y="908"/>
                    <a:pt x="365" y="903"/>
                    <a:pt x="360" y="907"/>
                  </a:cubicBezTo>
                  <a:cubicBezTo>
                    <a:pt x="351" y="901"/>
                    <a:pt x="347" y="914"/>
                    <a:pt x="338" y="914"/>
                  </a:cubicBezTo>
                  <a:cubicBezTo>
                    <a:pt x="339" y="917"/>
                    <a:pt x="336" y="918"/>
                    <a:pt x="337" y="921"/>
                  </a:cubicBezTo>
                  <a:cubicBezTo>
                    <a:pt x="328" y="925"/>
                    <a:pt x="325" y="934"/>
                    <a:pt x="322" y="943"/>
                  </a:cubicBezTo>
                  <a:cubicBezTo>
                    <a:pt x="323" y="948"/>
                    <a:pt x="323" y="950"/>
                    <a:pt x="322" y="955"/>
                  </a:cubicBezTo>
                  <a:cubicBezTo>
                    <a:pt x="312" y="956"/>
                    <a:pt x="310" y="968"/>
                    <a:pt x="299" y="965"/>
                  </a:cubicBezTo>
                  <a:cubicBezTo>
                    <a:pt x="294" y="973"/>
                    <a:pt x="277" y="973"/>
                    <a:pt x="269" y="968"/>
                  </a:cubicBezTo>
                  <a:cubicBezTo>
                    <a:pt x="260" y="973"/>
                    <a:pt x="259" y="990"/>
                    <a:pt x="242" y="982"/>
                  </a:cubicBezTo>
                  <a:cubicBezTo>
                    <a:pt x="240" y="988"/>
                    <a:pt x="238" y="992"/>
                    <a:pt x="233" y="994"/>
                  </a:cubicBezTo>
                  <a:cubicBezTo>
                    <a:pt x="237" y="1007"/>
                    <a:pt x="226" y="1010"/>
                    <a:pt x="215" y="1010"/>
                  </a:cubicBezTo>
                  <a:cubicBezTo>
                    <a:pt x="212" y="1018"/>
                    <a:pt x="208" y="1024"/>
                    <a:pt x="203" y="1029"/>
                  </a:cubicBezTo>
                  <a:cubicBezTo>
                    <a:pt x="200" y="1028"/>
                    <a:pt x="196" y="1030"/>
                    <a:pt x="195" y="1031"/>
                  </a:cubicBezTo>
                  <a:cubicBezTo>
                    <a:pt x="188" y="1041"/>
                    <a:pt x="199" y="1057"/>
                    <a:pt x="199" y="1061"/>
                  </a:cubicBezTo>
                  <a:cubicBezTo>
                    <a:pt x="199" y="1066"/>
                    <a:pt x="194" y="1070"/>
                    <a:pt x="193" y="1075"/>
                  </a:cubicBezTo>
                  <a:cubicBezTo>
                    <a:pt x="192" y="1081"/>
                    <a:pt x="197" y="1087"/>
                    <a:pt x="196" y="1094"/>
                  </a:cubicBezTo>
                  <a:cubicBezTo>
                    <a:pt x="195" y="1099"/>
                    <a:pt x="191" y="1101"/>
                    <a:pt x="192" y="1107"/>
                  </a:cubicBezTo>
                  <a:cubicBezTo>
                    <a:pt x="185" y="1108"/>
                    <a:pt x="186" y="1118"/>
                    <a:pt x="185" y="1125"/>
                  </a:cubicBezTo>
                  <a:cubicBezTo>
                    <a:pt x="179" y="1125"/>
                    <a:pt x="178" y="1130"/>
                    <a:pt x="173" y="1130"/>
                  </a:cubicBezTo>
                  <a:cubicBezTo>
                    <a:pt x="174" y="1138"/>
                    <a:pt x="180" y="1145"/>
                    <a:pt x="180" y="1153"/>
                  </a:cubicBezTo>
                  <a:cubicBezTo>
                    <a:pt x="179" y="1159"/>
                    <a:pt x="176" y="1161"/>
                    <a:pt x="176" y="1165"/>
                  </a:cubicBezTo>
                  <a:cubicBezTo>
                    <a:pt x="176" y="1171"/>
                    <a:pt x="185" y="1175"/>
                    <a:pt x="184" y="1182"/>
                  </a:cubicBezTo>
                  <a:cubicBezTo>
                    <a:pt x="194" y="1183"/>
                    <a:pt x="190" y="1191"/>
                    <a:pt x="194" y="1199"/>
                  </a:cubicBezTo>
                  <a:cubicBezTo>
                    <a:pt x="196" y="1203"/>
                    <a:pt x="201" y="1206"/>
                    <a:pt x="203" y="1210"/>
                  </a:cubicBezTo>
                  <a:cubicBezTo>
                    <a:pt x="204" y="1212"/>
                    <a:pt x="203" y="1215"/>
                    <a:pt x="205" y="1218"/>
                  </a:cubicBezTo>
                  <a:cubicBezTo>
                    <a:pt x="207" y="1222"/>
                    <a:pt x="213" y="1225"/>
                    <a:pt x="215" y="1229"/>
                  </a:cubicBezTo>
                  <a:cubicBezTo>
                    <a:pt x="219" y="1235"/>
                    <a:pt x="222" y="1242"/>
                    <a:pt x="220" y="1248"/>
                  </a:cubicBezTo>
                  <a:cubicBezTo>
                    <a:pt x="225" y="1256"/>
                    <a:pt x="227" y="1266"/>
                    <a:pt x="233" y="1273"/>
                  </a:cubicBezTo>
                  <a:cubicBezTo>
                    <a:pt x="244" y="1284"/>
                    <a:pt x="254" y="1293"/>
                    <a:pt x="263" y="1304"/>
                  </a:cubicBezTo>
                  <a:cubicBezTo>
                    <a:pt x="269" y="1311"/>
                    <a:pt x="272" y="1319"/>
                    <a:pt x="279" y="1325"/>
                  </a:cubicBezTo>
                  <a:cubicBezTo>
                    <a:pt x="281" y="1327"/>
                    <a:pt x="285" y="1329"/>
                    <a:pt x="289" y="1333"/>
                  </a:cubicBezTo>
                  <a:cubicBezTo>
                    <a:pt x="299" y="1341"/>
                    <a:pt x="300" y="1344"/>
                    <a:pt x="316" y="1345"/>
                  </a:cubicBezTo>
                  <a:cubicBezTo>
                    <a:pt x="333" y="1347"/>
                    <a:pt x="354" y="1357"/>
                    <a:pt x="369" y="1362"/>
                  </a:cubicBezTo>
                  <a:cubicBezTo>
                    <a:pt x="374" y="1365"/>
                    <a:pt x="381" y="1375"/>
                    <a:pt x="390" y="1377"/>
                  </a:cubicBezTo>
                  <a:cubicBezTo>
                    <a:pt x="394" y="1378"/>
                    <a:pt x="398" y="1376"/>
                    <a:pt x="402" y="1376"/>
                  </a:cubicBezTo>
                  <a:cubicBezTo>
                    <a:pt x="411" y="1376"/>
                    <a:pt x="420" y="1380"/>
                    <a:pt x="427" y="1376"/>
                  </a:cubicBezTo>
                  <a:cubicBezTo>
                    <a:pt x="438" y="1382"/>
                    <a:pt x="452" y="1377"/>
                    <a:pt x="467" y="1381"/>
                  </a:cubicBezTo>
                  <a:cubicBezTo>
                    <a:pt x="472" y="1387"/>
                    <a:pt x="477" y="1384"/>
                    <a:pt x="482" y="1385"/>
                  </a:cubicBezTo>
                  <a:cubicBezTo>
                    <a:pt x="494" y="1387"/>
                    <a:pt x="506" y="1394"/>
                    <a:pt x="513" y="1404"/>
                  </a:cubicBezTo>
                  <a:cubicBezTo>
                    <a:pt x="517" y="1409"/>
                    <a:pt x="516" y="1417"/>
                    <a:pt x="522" y="1420"/>
                  </a:cubicBezTo>
                  <a:cubicBezTo>
                    <a:pt x="529" y="1424"/>
                    <a:pt x="539" y="1422"/>
                    <a:pt x="544" y="1422"/>
                  </a:cubicBezTo>
                  <a:cubicBezTo>
                    <a:pt x="551" y="1422"/>
                    <a:pt x="558" y="1429"/>
                    <a:pt x="565" y="1429"/>
                  </a:cubicBezTo>
                  <a:cubicBezTo>
                    <a:pt x="567" y="1429"/>
                    <a:pt x="569" y="1427"/>
                    <a:pt x="571" y="1427"/>
                  </a:cubicBezTo>
                  <a:cubicBezTo>
                    <a:pt x="579" y="1428"/>
                    <a:pt x="578" y="1432"/>
                    <a:pt x="582" y="1436"/>
                  </a:cubicBezTo>
                  <a:cubicBezTo>
                    <a:pt x="589" y="1443"/>
                    <a:pt x="598" y="1446"/>
                    <a:pt x="599" y="1451"/>
                  </a:cubicBezTo>
                  <a:cubicBezTo>
                    <a:pt x="600" y="1456"/>
                    <a:pt x="592" y="1459"/>
                    <a:pt x="595" y="1464"/>
                  </a:cubicBezTo>
                  <a:cubicBezTo>
                    <a:pt x="592" y="1465"/>
                    <a:pt x="590" y="1466"/>
                    <a:pt x="588" y="1467"/>
                  </a:cubicBezTo>
                  <a:cubicBezTo>
                    <a:pt x="589" y="1472"/>
                    <a:pt x="594" y="1472"/>
                    <a:pt x="593" y="1479"/>
                  </a:cubicBezTo>
                  <a:cubicBezTo>
                    <a:pt x="591" y="1478"/>
                    <a:pt x="590" y="1479"/>
                    <a:pt x="589" y="1480"/>
                  </a:cubicBezTo>
                  <a:cubicBezTo>
                    <a:pt x="589" y="1487"/>
                    <a:pt x="589" y="1487"/>
                    <a:pt x="589" y="1487"/>
                  </a:cubicBezTo>
                  <a:cubicBezTo>
                    <a:pt x="586" y="1489"/>
                    <a:pt x="583" y="1490"/>
                    <a:pt x="579" y="1489"/>
                  </a:cubicBezTo>
                  <a:cubicBezTo>
                    <a:pt x="580" y="1495"/>
                    <a:pt x="586" y="1496"/>
                    <a:pt x="591" y="1499"/>
                  </a:cubicBezTo>
                  <a:cubicBezTo>
                    <a:pt x="591" y="1501"/>
                    <a:pt x="590" y="1501"/>
                    <a:pt x="590" y="1503"/>
                  </a:cubicBezTo>
                  <a:cubicBezTo>
                    <a:pt x="609" y="1520"/>
                    <a:pt x="634" y="1531"/>
                    <a:pt x="650" y="1551"/>
                  </a:cubicBezTo>
                  <a:cubicBezTo>
                    <a:pt x="650" y="1552"/>
                    <a:pt x="648" y="1551"/>
                    <a:pt x="648" y="1554"/>
                  </a:cubicBezTo>
                  <a:cubicBezTo>
                    <a:pt x="656" y="1560"/>
                    <a:pt x="663" y="1566"/>
                    <a:pt x="668" y="1574"/>
                  </a:cubicBezTo>
                  <a:cubicBezTo>
                    <a:pt x="669" y="1577"/>
                    <a:pt x="665" y="1576"/>
                    <a:pt x="664" y="1578"/>
                  </a:cubicBezTo>
                  <a:cubicBezTo>
                    <a:pt x="666" y="1587"/>
                    <a:pt x="677" y="1589"/>
                    <a:pt x="680" y="1598"/>
                  </a:cubicBezTo>
                  <a:cubicBezTo>
                    <a:pt x="678" y="1600"/>
                    <a:pt x="676" y="1602"/>
                    <a:pt x="674" y="1604"/>
                  </a:cubicBezTo>
                  <a:cubicBezTo>
                    <a:pt x="667" y="1603"/>
                    <a:pt x="666" y="1607"/>
                    <a:pt x="659" y="1606"/>
                  </a:cubicBezTo>
                  <a:cubicBezTo>
                    <a:pt x="659" y="1613"/>
                    <a:pt x="655" y="1610"/>
                    <a:pt x="657" y="1617"/>
                  </a:cubicBezTo>
                  <a:cubicBezTo>
                    <a:pt x="653" y="1617"/>
                    <a:pt x="654" y="1622"/>
                    <a:pt x="648" y="1621"/>
                  </a:cubicBezTo>
                  <a:cubicBezTo>
                    <a:pt x="647" y="1636"/>
                    <a:pt x="659" y="1637"/>
                    <a:pt x="672" y="1644"/>
                  </a:cubicBezTo>
                  <a:cubicBezTo>
                    <a:pt x="684" y="1650"/>
                    <a:pt x="690" y="1655"/>
                    <a:pt x="700" y="1657"/>
                  </a:cubicBezTo>
                  <a:cubicBezTo>
                    <a:pt x="704" y="1673"/>
                    <a:pt x="737" y="1679"/>
                    <a:pt x="751" y="1681"/>
                  </a:cubicBezTo>
                  <a:cubicBezTo>
                    <a:pt x="756" y="1682"/>
                    <a:pt x="767" y="1682"/>
                    <a:pt x="760" y="1684"/>
                  </a:cubicBezTo>
                  <a:cubicBezTo>
                    <a:pt x="839" y="1688"/>
                    <a:pt x="918" y="1682"/>
                    <a:pt x="976" y="1661"/>
                  </a:cubicBezTo>
                  <a:cubicBezTo>
                    <a:pt x="978" y="1660"/>
                    <a:pt x="974" y="1659"/>
                    <a:pt x="977" y="1658"/>
                  </a:cubicBezTo>
                  <a:cubicBezTo>
                    <a:pt x="994" y="1651"/>
                    <a:pt x="1017" y="1650"/>
                    <a:pt x="1027" y="1639"/>
                  </a:cubicBezTo>
                  <a:cubicBezTo>
                    <a:pt x="1028" y="1635"/>
                    <a:pt x="1023" y="1637"/>
                    <a:pt x="1023" y="1635"/>
                  </a:cubicBezTo>
                  <a:cubicBezTo>
                    <a:pt x="1027" y="1633"/>
                    <a:pt x="1022" y="1632"/>
                    <a:pt x="1021" y="1631"/>
                  </a:cubicBezTo>
                  <a:cubicBezTo>
                    <a:pt x="1035" y="1625"/>
                    <a:pt x="1048" y="1621"/>
                    <a:pt x="1060" y="1614"/>
                  </a:cubicBezTo>
                  <a:cubicBezTo>
                    <a:pt x="1084" y="1599"/>
                    <a:pt x="1115" y="1595"/>
                    <a:pt x="1133" y="1575"/>
                  </a:cubicBezTo>
                  <a:cubicBezTo>
                    <a:pt x="1131" y="1565"/>
                    <a:pt x="1138" y="1555"/>
                    <a:pt x="1143" y="1547"/>
                  </a:cubicBezTo>
                  <a:cubicBezTo>
                    <a:pt x="1139" y="1544"/>
                    <a:pt x="1136" y="1546"/>
                    <a:pt x="1131" y="1546"/>
                  </a:cubicBezTo>
                  <a:cubicBezTo>
                    <a:pt x="1130" y="1542"/>
                    <a:pt x="1130" y="1538"/>
                    <a:pt x="1127" y="1536"/>
                  </a:cubicBezTo>
                  <a:cubicBezTo>
                    <a:pt x="1130" y="1531"/>
                    <a:pt x="1131" y="1527"/>
                    <a:pt x="1134" y="1521"/>
                  </a:cubicBezTo>
                  <a:cubicBezTo>
                    <a:pt x="1129" y="1520"/>
                    <a:pt x="1126" y="1524"/>
                    <a:pt x="1123" y="1520"/>
                  </a:cubicBezTo>
                  <a:cubicBezTo>
                    <a:pt x="1131" y="1503"/>
                    <a:pt x="1147" y="1494"/>
                    <a:pt x="1154" y="1478"/>
                  </a:cubicBezTo>
                  <a:cubicBezTo>
                    <a:pt x="1160" y="1476"/>
                    <a:pt x="1162" y="1472"/>
                    <a:pt x="1166" y="1468"/>
                  </a:cubicBezTo>
                  <a:cubicBezTo>
                    <a:pt x="1179" y="1465"/>
                    <a:pt x="1183" y="1452"/>
                    <a:pt x="1192" y="1444"/>
                  </a:cubicBezTo>
                  <a:cubicBezTo>
                    <a:pt x="1196" y="1440"/>
                    <a:pt x="1201" y="1439"/>
                    <a:pt x="1204" y="1435"/>
                  </a:cubicBezTo>
                  <a:cubicBezTo>
                    <a:pt x="1206" y="1433"/>
                    <a:pt x="1207" y="1430"/>
                    <a:pt x="1209" y="1428"/>
                  </a:cubicBezTo>
                  <a:cubicBezTo>
                    <a:pt x="1228" y="1406"/>
                    <a:pt x="1254" y="1393"/>
                    <a:pt x="1271" y="1373"/>
                  </a:cubicBezTo>
                  <a:cubicBezTo>
                    <a:pt x="1278" y="1365"/>
                    <a:pt x="1284" y="1355"/>
                    <a:pt x="1290" y="1344"/>
                  </a:cubicBezTo>
                  <a:cubicBezTo>
                    <a:pt x="1294" y="1338"/>
                    <a:pt x="1300" y="1334"/>
                    <a:pt x="1304" y="1327"/>
                  </a:cubicBezTo>
                  <a:cubicBezTo>
                    <a:pt x="1306" y="1323"/>
                    <a:pt x="1306" y="1317"/>
                    <a:pt x="1308" y="1313"/>
                  </a:cubicBezTo>
                  <a:cubicBezTo>
                    <a:pt x="1312" y="1304"/>
                    <a:pt x="1322" y="1292"/>
                    <a:pt x="1323" y="1281"/>
                  </a:cubicBezTo>
                  <a:cubicBezTo>
                    <a:pt x="1326" y="1280"/>
                    <a:pt x="1327" y="1277"/>
                    <a:pt x="1329" y="1275"/>
                  </a:cubicBezTo>
                  <a:cubicBezTo>
                    <a:pt x="1325" y="1265"/>
                    <a:pt x="1332" y="1259"/>
                    <a:pt x="1334" y="1252"/>
                  </a:cubicBezTo>
                  <a:cubicBezTo>
                    <a:pt x="1335" y="1246"/>
                    <a:pt x="1331" y="1240"/>
                    <a:pt x="1335" y="1234"/>
                  </a:cubicBezTo>
                  <a:cubicBezTo>
                    <a:pt x="1326" y="1232"/>
                    <a:pt x="1325" y="1238"/>
                    <a:pt x="1321" y="1243"/>
                  </a:cubicBezTo>
                  <a:cubicBezTo>
                    <a:pt x="1311" y="1255"/>
                    <a:pt x="1293" y="1257"/>
                    <a:pt x="1284" y="1268"/>
                  </a:cubicBezTo>
                  <a:cubicBezTo>
                    <a:pt x="1281" y="1269"/>
                    <a:pt x="1282" y="1267"/>
                    <a:pt x="1279" y="1267"/>
                  </a:cubicBezTo>
                  <a:cubicBezTo>
                    <a:pt x="1274" y="1270"/>
                    <a:pt x="1270" y="1279"/>
                    <a:pt x="1262" y="1283"/>
                  </a:cubicBezTo>
                  <a:cubicBezTo>
                    <a:pt x="1260" y="1284"/>
                    <a:pt x="1257" y="1282"/>
                    <a:pt x="1255" y="1283"/>
                  </a:cubicBezTo>
                  <a:cubicBezTo>
                    <a:pt x="1248" y="1285"/>
                    <a:pt x="1244" y="1293"/>
                    <a:pt x="1239" y="1295"/>
                  </a:cubicBezTo>
                  <a:cubicBezTo>
                    <a:pt x="1223" y="1303"/>
                    <a:pt x="1218" y="1294"/>
                    <a:pt x="1205" y="1291"/>
                  </a:cubicBezTo>
                  <a:cubicBezTo>
                    <a:pt x="1207" y="1287"/>
                    <a:pt x="1211" y="1284"/>
                    <a:pt x="1212" y="1279"/>
                  </a:cubicBezTo>
                  <a:cubicBezTo>
                    <a:pt x="1207" y="1270"/>
                    <a:pt x="1194" y="1277"/>
                    <a:pt x="1192" y="1267"/>
                  </a:cubicBezTo>
                  <a:cubicBezTo>
                    <a:pt x="1187" y="1268"/>
                    <a:pt x="1185" y="1266"/>
                    <a:pt x="1179" y="1267"/>
                  </a:cubicBezTo>
                  <a:cubicBezTo>
                    <a:pt x="1178" y="1264"/>
                    <a:pt x="1178" y="1260"/>
                    <a:pt x="1176" y="1258"/>
                  </a:cubicBezTo>
                  <a:cubicBezTo>
                    <a:pt x="1161" y="1255"/>
                    <a:pt x="1142" y="1260"/>
                    <a:pt x="1137" y="1245"/>
                  </a:cubicBezTo>
                  <a:cubicBezTo>
                    <a:pt x="1136" y="1243"/>
                    <a:pt x="1137" y="1239"/>
                    <a:pt x="1137" y="1237"/>
                  </a:cubicBezTo>
                  <a:cubicBezTo>
                    <a:pt x="1134" y="1222"/>
                    <a:pt x="1121" y="1221"/>
                    <a:pt x="1110" y="1212"/>
                  </a:cubicBezTo>
                  <a:cubicBezTo>
                    <a:pt x="1106" y="1211"/>
                    <a:pt x="1105" y="1213"/>
                    <a:pt x="1101" y="1213"/>
                  </a:cubicBezTo>
                  <a:cubicBezTo>
                    <a:pt x="1100" y="1199"/>
                    <a:pt x="1090" y="1188"/>
                    <a:pt x="1095" y="1175"/>
                  </a:cubicBezTo>
                  <a:cubicBezTo>
                    <a:pt x="1090" y="1174"/>
                    <a:pt x="1086" y="1170"/>
                    <a:pt x="1089" y="1164"/>
                  </a:cubicBezTo>
                  <a:cubicBezTo>
                    <a:pt x="1078" y="1156"/>
                    <a:pt x="1054" y="1153"/>
                    <a:pt x="1062" y="1133"/>
                  </a:cubicBezTo>
                  <a:cubicBezTo>
                    <a:pt x="1045" y="1127"/>
                    <a:pt x="1043" y="1106"/>
                    <a:pt x="1028" y="1097"/>
                  </a:cubicBezTo>
                  <a:cubicBezTo>
                    <a:pt x="1029" y="1094"/>
                    <a:pt x="1027" y="1093"/>
                    <a:pt x="1027" y="1089"/>
                  </a:cubicBezTo>
                  <a:cubicBezTo>
                    <a:pt x="1024" y="1085"/>
                    <a:pt x="1018" y="1084"/>
                    <a:pt x="1017" y="1078"/>
                  </a:cubicBezTo>
                  <a:cubicBezTo>
                    <a:pt x="1021" y="1080"/>
                    <a:pt x="1023" y="1083"/>
                    <a:pt x="1030" y="1082"/>
                  </a:cubicBezTo>
                  <a:cubicBezTo>
                    <a:pt x="1033" y="1076"/>
                    <a:pt x="1025" y="1064"/>
                    <a:pt x="1030" y="1058"/>
                  </a:cubicBezTo>
                  <a:cubicBezTo>
                    <a:pt x="1035" y="1061"/>
                    <a:pt x="1032" y="1072"/>
                    <a:pt x="1035" y="1076"/>
                  </a:cubicBezTo>
                  <a:cubicBezTo>
                    <a:pt x="1039" y="1080"/>
                    <a:pt x="1047" y="1078"/>
                    <a:pt x="1051" y="1081"/>
                  </a:cubicBezTo>
                  <a:cubicBezTo>
                    <a:pt x="1056" y="1084"/>
                    <a:pt x="1058" y="1094"/>
                    <a:pt x="1062" y="1098"/>
                  </a:cubicBezTo>
                  <a:cubicBezTo>
                    <a:pt x="1069" y="1104"/>
                    <a:pt x="1077" y="1106"/>
                    <a:pt x="1081" y="1111"/>
                  </a:cubicBezTo>
                  <a:cubicBezTo>
                    <a:pt x="1085" y="1116"/>
                    <a:pt x="1084" y="1124"/>
                    <a:pt x="1091" y="1127"/>
                  </a:cubicBezTo>
                  <a:cubicBezTo>
                    <a:pt x="1136" y="1115"/>
                    <a:pt x="1111" y="1186"/>
                    <a:pt x="1153" y="1173"/>
                  </a:cubicBezTo>
                  <a:cubicBezTo>
                    <a:pt x="1160" y="1180"/>
                    <a:pt x="1167" y="1191"/>
                    <a:pt x="1177" y="1199"/>
                  </a:cubicBezTo>
                  <a:cubicBezTo>
                    <a:pt x="1188" y="1208"/>
                    <a:pt x="1205" y="1214"/>
                    <a:pt x="1194" y="1233"/>
                  </a:cubicBezTo>
                  <a:cubicBezTo>
                    <a:pt x="1197" y="1236"/>
                    <a:pt x="1200" y="1236"/>
                    <a:pt x="1202" y="1240"/>
                  </a:cubicBezTo>
                  <a:cubicBezTo>
                    <a:pt x="1202" y="1247"/>
                    <a:pt x="1203" y="1254"/>
                    <a:pt x="1201" y="1260"/>
                  </a:cubicBezTo>
                  <a:cubicBezTo>
                    <a:pt x="1206" y="1262"/>
                    <a:pt x="1210" y="1266"/>
                    <a:pt x="1214" y="1269"/>
                  </a:cubicBezTo>
                  <a:cubicBezTo>
                    <a:pt x="1229" y="1269"/>
                    <a:pt x="1236" y="1260"/>
                    <a:pt x="1242" y="1250"/>
                  </a:cubicBezTo>
                  <a:cubicBezTo>
                    <a:pt x="1290" y="1241"/>
                    <a:pt x="1302" y="1194"/>
                    <a:pt x="1341" y="1176"/>
                  </a:cubicBezTo>
                  <a:cubicBezTo>
                    <a:pt x="1346" y="1150"/>
                    <a:pt x="1369" y="1143"/>
                    <a:pt x="1383" y="1125"/>
                  </a:cubicBezTo>
                  <a:cubicBezTo>
                    <a:pt x="1383" y="1118"/>
                    <a:pt x="1383" y="1118"/>
                    <a:pt x="1383" y="1118"/>
                  </a:cubicBezTo>
                  <a:cubicBezTo>
                    <a:pt x="1387" y="1110"/>
                    <a:pt x="1398" y="1109"/>
                    <a:pt x="1397" y="1095"/>
                  </a:cubicBezTo>
                  <a:cubicBezTo>
                    <a:pt x="1404" y="1087"/>
                    <a:pt x="1409" y="1079"/>
                    <a:pt x="1408" y="1063"/>
                  </a:cubicBezTo>
                  <a:cubicBezTo>
                    <a:pt x="1411" y="1062"/>
                    <a:pt x="1414" y="1060"/>
                    <a:pt x="1416" y="1057"/>
                  </a:cubicBezTo>
                  <a:cubicBezTo>
                    <a:pt x="1415" y="1040"/>
                    <a:pt x="1429" y="1033"/>
                    <a:pt x="1422" y="1016"/>
                  </a:cubicBezTo>
                  <a:cubicBezTo>
                    <a:pt x="1419" y="1015"/>
                    <a:pt x="1418" y="1017"/>
                    <a:pt x="1416" y="1017"/>
                  </a:cubicBezTo>
                  <a:cubicBezTo>
                    <a:pt x="1407" y="1002"/>
                    <a:pt x="1387" y="1013"/>
                    <a:pt x="1374" y="1014"/>
                  </a:cubicBezTo>
                  <a:cubicBezTo>
                    <a:pt x="1364" y="1009"/>
                    <a:pt x="1366" y="992"/>
                    <a:pt x="1360" y="983"/>
                  </a:cubicBezTo>
                  <a:cubicBezTo>
                    <a:pt x="1357" y="1004"/>
                    <a:pt x="1343" y="1012"/>
                    <a:pt x="1343" y="1035"/>
                  </a:cubicBezTo>
                  <a:cubicBezTo>
                    <a:pt x="1329" y="1035"/>
                    <a:pt x="1315" y="1059"/>
                    <a:pt x="1306" y="1049"/>
                  </a:cubicBezTo>
                  <a:cubicBezTo>
                    <a:pt x="1308" y="1037"/>
                    <a:pt x="1310" y="1020"/>
                    <a:pt x="1300" y="1020"/>
                  </a:cubicBezTo>
                  <a:cubicBezTo>
                    <a:pt x="1287" y="1020"/>
                    <a:pt x="1302" y="1040"/>
                    <a:pt x="1293" y="1046"/>
                  </a:cubicBezTo>
                  <a:cubicBezTo>
                    <a:pt x="1291" y="1040"/>
                    <a:pt x="1288" y="1035"/>
                    <a:pt x="1280" y="1035"/>
                  </a:cubicBezTo>
                  <a:cubicBezTo>
                    <a:pt x="1276" y="1028"/>
                    <a:pt x="1276" y="1016"/>
                    <a:pt x="1261" y="1020"/>
                  </a:cubicBezTo>
                  <a:cubicBezTo>
                    <a:pt x="1256" y="1008"/>
                    <a:pt x="1245" y="1001"/>
                    <a:pt x="1236" y="994"/>
                  </a:cubicBezTo>
                  <a:cubicBezTo>
                    <a:pt x="1237" y="991"/>
                    <a:pt x="1243" y="992"/>
                    <a:pt x="1244" y="989"/>
                  </a:cubicBezTo>
                  <a:cubicBezTo>
                    <a:pt x="1245" y="986"/>
                    <a:pt x="1243" y="986"/>
                    <a:pt x="1243" y="983"/>
                  </a:cubicBezTo>
                  <a:cubicBezTo>
                    <a:pt x="1245" y="982"/>
                    <a:pt x="1249" y="983"/>
                    <a:pt x="1250" y="981"/>
                  </a:cubicBezTo>
                  <a:cubicBezTo>
                    <a:pt x="1250" y="976"/>
                    <a:pt x="1248" y="973"/>
                    <a:pt x="1252" y="971"/>
                  </a:cubicBezTo>
                  <a:cubicBezTo>
                    <a:pt x="1258" y="973"/>
                    <a:pt x="1263" y="974"/>
                    <a:pt x="1268" y="978"/>
                  </a:cubicBezTo>
                  <a:cubicBezTo>
                    <a:pt x="1274" y="981"/>
                    <a:pt x="1285" y="1000"/>
                    <a:pt x="1291" y="1001"/>
                  </a:cubicBezTo>
                  <a:cubicBezTo>
                    <a:pt x="1296" y="1001"/>
                    <a:pt x="1301" y="993"/>
                    <a:pt x="1306" y="993"/>
                  </a:cubicBezTo>
                  <a:cubicBezTo>
                    <a:pt x="1316" y="992"/>
                    <a:pt x="1325" y="1003"/>
                    <a:pt x="1336" y="1000"/>
                  </a:cubicBezTo>
                  <a:cubicBezTo>
                    <a:pt x="1348" y="995"/>
                    <a:pt x="1348" y="979"/>
                    <a:pt x="1361" y="973"/>
                  </a:cubicBezTo>
                  <a:cubicBezTo>
                    <a:pt x="1367" y="976"/>
                    <a:pt x="1371" y="981"/>
                    <a:pt x="1374" y="987"/>
                  </a:cubicBezTo>
                  <a:cubicBezTo>
                    <a:pt x="1386" y="989"/>
                    <a:pt x="1391" y="977"/>
                    <a:pt x="1404" y="980"/>
                  </a:cubicBezTo>
                  <a:cubicBezTo>
                    <a:pt x="1407" y="978"/>
                    <a:pt x="1410" y="977"/>
                    <a:pt x="1411" y="974"/>
                  </a:cubicBezTo>
                  <a:cubicBezTo>
                    <a:pt x="1422" y="976"/>
                    <a:pt x="1426" y="966"/>
                    <a:pt x="1432" y="961"/>
                  </a:cubicBezTo>
                  <a:cubicBezTo>
                    <a:pt x="1433" y="960"/>
                    <a:pt x="1435" y="961"/>
                    <a:pt x="1437" y="959"/>
                  </a:cubicBezTo>
                  <a:cubicBezTo>
                    <a:pt x="1442" y="957"/>
                    <a:pt x="1443" y="951"/>
                    <a:pt x="1447" y="947"/>
                  </a:cubicBezTo>
                  <a:cubicBezTo>
                    <a:pt x="1448" y="946"/>
                    <a:pt x="1451" y="946"/>
                    <a:pt x="1453" y="945"/>
                  </a:cubicBezTo>
                  <a:cubicBezTo>
                    <a:pt x="1459" y="940"/>
                    <a:pt x="1464" y="929"/>
                    <a:pt x="1471" y="925"/>
                  </a:cubicBezTo>
                  <a:cubicBezTo>
                    <a:pt x="1476" y="925"/>
                    <a:pt x="1476" y="932"/>
                    <a:pt x="1481" y="932"/>
                  </a:cubicBezTo>
                  <a:cubicBezTo>
                    <a:pt x="1485" y="931"/>
                    <a:pt x="1488" y="928"/>
                    <a:pt x="1492" y="927"/>
                  </a:cubicBezTo>
                  <a:cubicBezTo>
                    <a:pt x="1494" y="929"/>
                    <a:pt x="1495" y="931"/>
                    <a:pt x="1498" y="931"/>
                  </a:cubicBezTo>
                  <a:cubicBezTo>
                    <a:pt x="1499" y="929"/>
                    <a:pt x="1503" y="929"/>
                    <a:pt x="1505" y="927"/>
                  </a:cubicBezTo>
                  <a:cubicBezTo>
                    <a:pt x="1505" y="930"/>
                    <a:pt x="1507" y="931"/>
                    <a:pt x="1506" y="934"/>
                  </a:cubicBezTo>
                  <a:cubicBezTo>
                    <a:pt x="1517" y="934"/>
                    <a:pt x="1519" y="924"/>
                    <a:pt x="1524" y="918"/>
                  </a:cubicBezTo>
                  <a:cubicBezTo>
                    <a:pt x="1524" y="932"/>
                    <a:pt x="1510" y="936"/>
                    <a:pt x="1512" y="949"/>
                  </a:cubicBezTo>
                  <a:cubicBezTo>
                    <a:pt x="1532" y="957"/>
                    <a:pt x="1545" y="945"/>
                    <a:pt x="1546" y="928"/>
                  </a:cubicBezTo>
                  <a:cubicBezTo>
                    <a:pt x="1546" y="920"/>
                    <a:pt x="1541" y="911"/>
                    <a:pt x="1548" y="906"/>
                  </a:cubicBezTo>
                  <a:cubicBezTo>
                    <a:pt x="1548" y="912"/>
                    <a:pt x="1546" y="916"/>
                    <a:pt x="1546" y="923"/>
                  </a:cubicBezTo>
                  <a:cubicBezTo>
                    <a:pt x="1547" y="925"/>
                    <a:pt x="1552" y="923"/>
                    <a:pt x="1553" y="926"/>
                  </a:cubicBezTo>
                  <a:cubicBezTo>
                    <a:pt x="1552" y="950"/>
                    <a:pt x="1558" y="969"/>
                    <a:pt x="1569" y="981"/>
                  </a:cubicBezTo>
                  <a:cubicBezTo>
                    <a:pt x="1569" y="987"/>
                    <a:pt x="1569" y="987"/>
                    <a:pt x="1569" y="987"/>
                  </a:cubicBezTo>
                  <a:cubicBezTo>
                    <a:pt x="1571" y="989"/>
                    <a:pt x="1573" y="987"/>
                    <a:pt x="1575" y="986"/>
                  </a:cubicBezTo>
                  <a:cubicBezTo>
                    <a:pt x="1575" y="994"/>
                    <a:pt x="1581" y="992"/>
                    <a:pt x="1583" y="996"/>
                  </a:cubicBezTo>
                  <a:cubicBezTo>
                    <a:pt x="1579" y="1009"/>
                    <a:pt x="1593" y="1015"/>
                    <a:pt x="1596" y="1024"/>
                  </a:cubicBezTo>
                  <a:cubicBezTo>
                    <a:pt x="1598" y="1031"/>
                    <a:pt x="1595" y="1040"/>
                    <a:pt x="1604" y="1043"/>
                  </a:cubicBezTo>
                  <a:cubicBezTo>
                    <a:pt x="1610" y="1036"/>
                    <a:pt x="1607" y="1027"/>
                    <a:pt x="1610" y="1019"/>
                  </a:cubicBezTo>
                  <a:cubicBezTo>
                    <a:pt x="1611" y="1015"/>
                    <a:pt x="1616" y="1011"/>
                    <a:pt x="1616" y="1007"/>
                  </a:cubicBezTo>
                  <a:cubicBezTo>
                    <a:pt x="1616" y="999"/>
                    <a:pt x="1620" y="990"/>
                    <a:pt x="1621" y="983"/>
                  </a:cubicBezTo>
                  <a:cubicBezTo>
                    <a:pt x="1621" y="977"/>
                    <a:pt x="1618" y="970"/>
                    <a:pt x="1618" y="963"/>
                  </a:cubicBezTo>
                  <a:cubicBezTo>
                    <a:pt x="1618" y="954"/>
                    <a:pt x="1617" y="949"/>
                    <a:pt x="1616" y="941"/>
                  </a:cubicBezTo>
                  <a:cubicBezTo>
                    <a:pt x="1613" y="921"/>
                    <a:pt x="1618" y="909"/>
                    <a:pt x="1621" y="892"/>
                  </a:cubicBezTo>
                  <a:cubicBezTo>
                    <a:pt x="1622" y="885"/>
                    <a:pt x="1621" y="878"/>
                    <a:pt x="1622" y="871"/>
                  </a:cubicBezTo>
                  <a:cubicBezTo>
                    <a:pt x="1626" y="837"/>
                    <a:pt x="1627" y="804"/>
                    <a:pt x="1625" y="771"/>
                  </a:cubicBezTo>
                  <a:cubicBezTo>
                    <a:pt x="1628" y="770"/>
                    <a:pt x="1627" y="773"/>
                    <a:pt x="1629" y="773"/>
                  </a:cubicBezTo>
                  <a:cubicBezTo>
                    <a:pt x="1627" y="759"/>
                    <a:pt x="1632" y="746"/>
                    <a:pt x="1632" y="734"/>
                  </a:cubicBezTo>
                  <a:cubicBezTo>
                    <a:pt x="1635" y="742"/>
                    <a:pt x="1637" y="747"/>
                    <a:pt x="1643" y="746"/>
                  </a:cubicBezTo>
                  <a:cubicBezTo>
                    <a:pt x="1643" y="748"/>
                    <a:pt x="1642" y="751"/>
                    <a:pt x="1644" y="751"/>
                  </a:cubicBezTo>
                  <a:cubicBezTo>
                    <a:pt x="1644" y="749"/>
                    <a:pt x="1644" y="748"/>
                    <a:pt x="1646" y="747"/>
                  </a:cubicBezTo>
                  <a:cubicBezTo>
                    <a:pt x="1650" y="754"/>
                    <a:pt x="1650" y="766"/>
                    <a:pt x="1652" y="775"/>
                  </a:cubicBezTo>
                  <a:cubicBezTo>
                    <a:pt x="1654" y="765"/>
                    <a:pt x="1650" y="748"/>
                    <a:pt x="1651" y="739"/>
                  </a:cubicBezTo>
                  <a:cubicBezTo>
                    <a:pt x="1651" y="742"/>
                    <a:pt x="1653" y="744"/>
                    <a:pt x="1653" y="747"/>
                  </a:cubicBezTo>
                  <a:cubicBezTo>
                    <a:pt x="1656" y="758"/>
                    <a:pt x="1653" y="738"/>
                    <a:pt x="1653" y="739"/>
                  </a:cubicBezTo>
                  <a:close/>
                  <a:moveTo>
                    <a:pt x="871" y="858"/>
                  </a:moveTo>
                  <a:cubicBezTo>
                    <a:pt x="871" y="854"/>
                    <a:pt x="876" y="853"/>
                    <a:pt x="879" y="855"/>
                  </a:cubicBezTo>
                  <a:cubicBezTo>
                    <a:pt x="876" y="857"/>
                    <a:pt x="874" y="861"/>
                    <a:pt x="871" y="858"/>
                  </a:cubicBezTo>
                  <a:close/>
                  <a:moveTo>
                    <a:pt x="904" y="855"/>
                  </a:moveTo>
                  <a:cubicBezTo>
                    <a:pt x="895" y="853"/>
                    <a:pt x="888" y="858"/>
                    <a:pt x="882" y="854"/>
                  </a:cubicBezTo>
                  <a:cubicBezTo>
                    <a:pt x="885" y="844"/>
                    <a:pt x="900" y="841"/>
                    <a:pt x="907" y="847"/>
                  </a:cubicBezTo>
                  <a:cubicBezTo>
                    <a:pt x="907" y="851"/>
                    <a:pt x="904" y="851"/>
                    <a:pt x="904" y="855"/>
                  </a:cubicBezTo>
                  <a:close/>
                  <a:moveTo>
                    <a:pt x="1022" y="828"/>
                  </a:moveTo>
                  <a:cubicBezTo>
                    <a:pt x="1019" y="827"/>
                    <a:pt x="1019" y="824"/>
                    <a:pt x="1016" y="823"/>
                  </a:cubicBezTo>
                  <a:cubicBezTo>
                    <a:pt x="1012" y="822"/>
                    <a:pt x="1011" y="825"/>
                    <a:pt x="1008" y="825"/>
                  </a:cubicBezTo>
                  <a:cubicBezTo>
                    <a:pt x="1004" y="824"/>
                    <a:pt x="1004" y="819"/>
                    <a:pt x="1001" y="818"/>
                  </a:cubicBezTo>
                  <a:cubicBezTo>
                    <a:pt x="998" y="819"/>
                    <a:pt x="996" y="820"/>
                    <a:pt x="993" y="821"/>
                  </a:cubicBezTo>
                  <a:cubicBezTo>
                    <a:pt x="989" y="820"/>
                    <a:pt x="986" y="818"/>
                    <a:pt x="984" y="814"/>
                  </a:cubicBezTo>
                  <a:cubicBezTo>
                    <a:pt x="979" y="822"/>
                    <a:pt x="970" y="817"/>
                    <a:pt x="963" y="818"/>
                  </a:cubicBezTo>
                  <a:cubicBezTo>
                    <a:pt x="950" y="820"/>
                    <a:pt x="943" y="831"/>
                    <a:pt x="935" y="839"/>
                  </a:cubicBezTo>
                  <a:cubicBezTo>
                    <a:pt x="922" y="840"/>
                    <a:pt x="910" y="838"/>
                    <a:pt x="896" y="837"/>
                  </a:cubicBezTo>
                  <a:cubicBezTo>
                    <a:pt x="890" y="832"/>
                    <a:pt x="890" y="821"/>
                    <a:pt x="883" y="817"/>
                  </a:cubicBezTo>
                  <a:cubicBezTo>
                    <a:pt x="886" y="814"/>
                    <a:pt x="887" y="809"/>
                    <a:pt x="885" y="804"/>
                  </a:cubicBezTo>
                  <a:cubicBezTo>
                    <a:pt x="901" y="802"/>
                    <a:pt x="884" y="773"/>
                    <a:pt x="905" y="773"/>
                  </a:cubicBezTo>
                  <a:cubicBezTo>
                    <a:pt x="906" y="767"/>
                    <a:pt x="904" y="764"/>
                    <a:pt x="903" y="760"/>
                  </a:cubicBezTo>
                  <a:cubicBezTo>
                    <a:pt x="912" y="752"/>
                    <a:pt x="911" y="735"/>
                    <a:pt x="929" y="737"/>
                  </a:cubicBezTo>
                  <a:cubicBezTo>
                    <a:pt x="934" y="737"/>
                    <a:pt x="927" y="739"/>
                    <a:pt x="929" y="741"/>
                  </a:cubicBezTo>
                  <a:cubicBezTo>
                    <a:pt x="932" y="748"/>
                    <a:pt x="943" y="743"/>
                    <a:pt x="950" y="745"/>
                  </a:cubicBezTo>
                  <a:cubicBezTo>
                    <a:pt x="949" y="752"/>
                    <a:pt x="941" y="752"/>
                    <a:pt x="940" y="758"/>
                  </a:cubicBezTo>
                  <a:cubicBezTo>
                    <a:pt x="943" y="761"/>
                    <a:pt x="951" y="759"/>
                    <a:pt x="953" y="763"/>
                  </a:cubicBezTo>
                  <a:cubicBezTo>
                    <a:pt x="955" y="766"/>
                    <a:pt x="952" y="772"/>
                    <a:pt x="955" y="775"/>
                  </a:cubicBezTo>
                  <a:cubicBezTo>
                    <a:pt x="966" y="777"/>
                    <a:pt x="964" y="765"/>
                    <a:pt x="974" y="766"/>
                  </a:cubicBezTo>
                  <a:cubicBezTo>
                    <a:pt x="976" y="766"/>
                    <a:pt x="976" y="762"/>
                    <a:pt x="977" y="760"/>
                  </a:cubicBezTo>
                  <a:cubicBezTo>
                    <a:pt x="980" y="760"/>
                    <a:pt x="983" y="761"/>
                    <a:pt x="986" y="761"/>
                  </a:cubicBezTo>
                  <a:cubicBezTo>
                    <a:pt x="990" y="759"/>
                    <a:pt x="989" y="754"/>
                    <a:pt x="991" y="750"/>
                  </a:cubicBezTo>
                  <a:cubicBezTo>
                    <a:pt x="984" y="747"/>
                    <a:pt x="981" y="755"/>
                    <a:pt x="976" y="755"/>
                  </a:cubicBezTo>
                  <a:cubicBezTo>
                    <a:pt x="970" y="754"/>
                    <a:pt x="969" y="746"/>
                    <a:pt x="961" y="745"/>
                  </a:cubicBezTo>
                  <a:cubicBezTo>
                    <a:pt x="967" y="733"/>
                    <a:pt x="985" y="732"/>
                    <a:pt x="992" y="720"/>
                  </a:cubicBezTo>
                  <a:cubicBezTo>
                    <a:pt x="1000" y="720"/>
                    <a:pt x="1004" y="716"/>
                    <a:pt x="1009" y="714"/>
                  </a:cubicBezTo>
                  <a:cubicBezTo>
                    <a:pt x="1010" y="714"/>
                    <a:pt x="1011" y="714"/>
                    <a:pt x="1011" y="715"/>
                  </a:cubicBezTo>
                  <a:cubicBezTo>
                    <a:pt x="1011" y="723"/>
                    <a:pt x="1004" y="724"/>
                    <a:pt x="1000" y="727"/>
                  </a:cubicBezTo>
                  <a:cubicBezTo>
                    <a:pt x="1000" y="731"/>
                    <a:pt x="1004" y="732"/>
                    <a:pt x="1006" y="734"/>
                  </a:cubicBezTo>
                  <a:cubicBezTo>
                    <a:pt x="1002" y="739"/>
                    <a:pt x="1005" y="745"/>
                    <a:pt x="1001" y="751"/>
                  </a:cubicBezTo>
                  <a:cubicBezTo>
                    <a:pt x="997" y="752"/>
                    <a:pt x="997" y="749"/>
                    <a:pt x="994" y="749"/>
                  </a:cubicBezTo>
                  <a:cubicBezTo>
                    <a:pt x="990" y="757"/>
                    <a:pt x="1001" y="758"/>
                    <a:pt x="1003" y="763"/>
                  </a:cubicBezTo>
                  <a:cubicBezTo>
                    <a:pt x="1006" y="764"/>
                    <a:pt x="1006" y="762"/>
                    <a:pt x="1008" y="763"/>
                  </a:cubicBezTo>
                  <a:cubicBezTo>
                    <a:pt x="1013" y="764"/>
                    <a:pt x="1015" y="768"/>
                    <a:pt x="1023" y="766"/>
                  </a:cubicBezTo>
                  <a:cubicBezTo>
                    <a:pt x="1030" y="774"/>
                    <a:pt x="1040" y="779"/>
                    <a:pt x="1052" y="784"/>
                  </a:cubicBezTo>
                  <a:cubicBezTo>
                    <a:pt x="1066" y="789"/>
                    <a:pt x="1072" y="792"/>
                    <a:pt x="1076" y="807"/>
                  </a:cubicBezTo>
                  <a:cubicBezTo>
                    <a:pt x="1069" y="826"/>
                    <a:pt x="1040" y="825"/>
                    <a:pt x="1022" y="828"/>
                  </a:cubicBezTo>
                  <a:close/>
                  <a:moveTo>
                    <a:pt x="1081" y="327"/>
                  </a:moveTo>
                  <a:cubicBezTo>
                    <a:pt x="1084" y="322"/>
                    <a:pt x="1092" y="327"/>
                    <a:pt x="1093" y="331"/>
                  </a:cubicBezTo>
                  <a:cubicBezTo>
                    <a:pt x="1088" y="330"/>
                    <a:pt x="1084" y="328"/>
                    <a:pt x="1081" y="327"/>
                  </a:cubicBezTo>
                  <a:close/>
                  <a:moveTo>
                    <a:pt x="506" y="107"/>
                  </a:moveTo>
                  <a:cubicBezTo>
                    <a:pt x="504" y="101"/>
                    <a:pt x="498" y="105"/>
                    <a:pt x="496" y="101"/>
                  </a:cubicBezTo>
                  <a:cubicBezTo>
                    <a:pt x="491" y="107"/>
                    <a:pt x="481" y="107"/>
                    <a:pt x="480" y="115"/>
                  </a:cubicBezTo>
                  <a:cubicBezTo>
                    <a:pt x="484" y="116"/>
                    <a:pt x="488" y="118"/>
                    <a:pt x="485" y="122"/>
                  </a:cubicBezTo>
                  <a:cubicBezTo>
                    <a:pt x="488" y="126"/>
                    <a:pt x="496" y="126"/>
                    <a:pt x="498" y="121"/>
                  </a:cubicBezTo>
                  <a:cubicBezTo>
                    <a:pt x="497" y="121"/>
                    <a:pt x="496" y="121"/>
                    <a:pt x="496" y="120"/>
                  </a:cubicBezTo>
                  <a:cubicBezTo>
                    <a:pt x="499" y="119"/>
                    <a:pt x="504" y="120"/>
                    <a:pt x="506" y="117"/>
                  </a:cubicBezTo>
                  <a:cubicBezTo>
                    <a:pt x="502" y="112"/>
                    <a:pt x="499" y="119"/>
                    <a:pt x="495" y="116"/>
                  </a:cubicBezTo>
                  <a:cubicBezTo>
                    <a:pt x="496" y="110"/>
                    <a:pt x="506" y="114"/>
                    <a:pt x="506" y="107"/>
                  </a:cubicBezTo>
                  <a:close/>
                  <a:moveTo>
                    <a:pt x="607" y="185"/>
                  </a:moveTo>
                  <a:cubicBezTo>
                    <a:pt x="602" y="184"/>
                    <a:pt x="600" y="182"/>
                    <a:pt x="595" y="181"/>
                  </a:cubicBezTo>
                  <a:cubicBezTo>
                    <a:pt x="599" y="176"/>
                    <a:pt x="596" y="177"/>
                    <a:pt x="598" y="171"/>
                  </a:cubicBezTo>
                  <a:cubicBezTo>
                    <a:pt x="593" y="170"/>
                    <a:pt x="594" y="169"/>
                    <a:pt x="594" y="164"/>
                  </a:cubicBezTo>
                  <a:cubicBezTo>
                    <a:pt x="591" y="165"/>
                    <a:pt x="591" y="161"/>
                    <a:pt x="587" y="163"/>
                  </a:cubicBezTo>
                  <a:cubicBezTo>
                    <a:pt x="587" y="161"/>
                    <a:pt x="588" y="161"/>
                    <a:pt x="588" y="159"/>
                  </a:cubicBezTo>
                  <a:cubicBezTo>
                    <a:pt x="581" y="159"/>
                    <a:pt x="581" y="149"/>
                    <a:pt x="573" y="153"/>
                  </a:cubicBezTo>
                  <a:cubicBezTo>
                    <a:pt x="573" y="151"/>
                    <a:pt x="575" y="150"/>
                    <a:pt x="573" y="148"/>
                  </a:cubicBezTo>
                  <a:cubicBezTo>
                    <a:pt x="572" y="148"/>
                    <a:pt x="570" y="148"/>
                    <a:pt x="569" y="148"/>
                  </a:cubicBezTo>
                  <a:cubicBezTo>
                    <a:pt x="569" y="143"/>
                    <a:pt x="565" y="143"/>
                    <a:pt x="562" y="141"/>
                  </a:cubicBezTo>
                  <a:cubicBezTo>
                    <a:pt x="560" y="144"/>
                    <a:pt x="557" y="145"/>
                    <a:pt x="554" y="146"/>
                  </a:cubicBezTo>
                  <a:cubicBezTo>
                    <a:pt x="554" y="152"/>
                    <a:pt x="560" y="147"/>
                    <a:pt x="560" y="152"/>
                  </a:cubicBezTo>
                  <a:cubicBezTo>
                    <a:pt x="549" y="150"/>
                    <a:pt x="538" y="153"/>
                    <a:pt x="534" y="161"/>
                  </a:cubicBezTo>
                  <a:cubicBezTo>
                    <a:pt x="532" y="154"/>
                    <a:pt x="543" y="151"/>
                    <a:pt x="549" y="149"/>
                  </a:cubicBezTo>
                  <a:cubicBezTo>
                    <a:pt x="548" y="144"/>
                    <a:pt x="555" y="143"/>
                    <a:pt x="558" y="139"/>
                  </a:cubicBezTo>
                  <a:cubicBezTo>
                    <a:pt x="542" y="135"/>
                    <a:pt x="528" y="139"/>
                    <a:pt x="519" y="149"/>
                  </a:cubicBezTo>
                  <a:cubicBezTo>
                    <a:pt x="520" y="149"/>
                    <a:pt x="522" y="149"/>
                    <a:pt x="522" y="150"/>
                  </a:cubicBezTo>
                  <a:cubicBezTo>
                    <a:pt x="516" y="155"/>
                    <a:pt x="508" y="156"/>
                    <a:pt x="501" y="151"/>
                  </a:cubicBezTo>
                  <a:cubicBezTo>
                    <a:pt x="500" y="153"/>
                    <a:pt x="499" y="154"/>
                    <a:pt x="498" y="156"/>
                  </a:cubicBezTo>
                  <a:cubicBezTo>
                    <a:pt x="501" y="161"/>
                    <a:pt x="500" y="162"/>
                    <a:pt x="504" y="167"/>
                  </a:cubicBezTo>
                  <a:cubicBezTo>
                    <a:pt x="503" y="169"/>
                    <a:pt x="500" y="169"/>
                    <a:pt x="500" y="172"/>
                  </a:cubicBezTo>
                  <a:cubicBezTo>
                    <a:pt x="505" y="172"/>
                    <a:pt x="506" y="175"/>
                    <a:pt x="512" y="174"/>
                  </a:cubicBezTo>
                  <a:cubicBezTo>
                    <a:pt x="513" y="172"/>
                    <a:pt x="513" y="170"/>
                    <a:pt x="515" y="169"/>
                  </a:cubicBezTo>
                  <a:cubicBezTo>
                    <a:pt x="522" y="172"/>
                    <a:pt x="541" y="179"/>
                    <a:pt x="542" y="167"/>
                  </a:cubicBezTo>
                  <a:cubicBezTo>
                    <a:pt x="546" y="167"/>
                    <a:pt x="546" y="167"/>
                    <a:pt x="546" y="167"/>
                  </a:cubicBezTo>
                  <a:cubicBezTo>
                    <a:pt x="546" y="170"/>
                    <a:pt x="547" y="171"/>
                    <a:pt x="547" y="172"/>
                  </a:cubicBezTo>
                  <a:cubicBezTo>
                    <a:pt x="551" y="174"/>
                    <a:pt x="551" y="172"/>
                    <a:pt x="554" y="171"/>
                  </a:cubicBezTo>
                  <a:cubicBezTo>
                    <a:pt x="554" y="173"/>
                    <a:pt x="555" y="173"/>
                    <a:pt x="554" y="174"/>
                  </a:cubicBezTo>
                  <a:cubicBezTo>
                    <a:pt x="564" y="172"/>
                    <a:pt x="573" y="180"/>
                    <a:pt x="585" y="175"/>
                  </a:cubicBezTo>
                  <a:cubicBezTo>
                    <a:pt x="587" y="177"/>
                    <a:pt x="591" y="178"/>
                    <a:pt x="593" y="180"/>
                  </a:cubicBezTo>
                  <a:cubicBezTo>
                    <a:pt x="584" y="185"/>
                    <a:pt x="576" y="175"/>
                    <a:pt x="566" y="179"/>
                  </a:cubicBezTo>
                  <a:cubicBezTo>
                    <a:pt x="560" y="193"/>
                    <a:pt x="545" y="176"/>
                    <a:pt x="535" y="177"/>
                  </a:cubicBezTo>
                  <a:cubicBezTo>
                    <a:pt x="529" y="181"/>
                    <a:pt x="531" y="186"/>
                    <a:pt x="529" y="188"/>
                  </a:cubicBezTo>
                  <a:cubicBezTo>
                    <a:pt x="527" y="188"/>
                    <a:pt x="527" y="188"/>
                    <a:pt x="527" y="188"/>
                  </a:cubicBezTo>
                  <a:cubicBezTo>
                    <a:pt x="526" y="185"/>
                    <a:pt x="528" y="186"/>
                    <a:pt x="528" y="183"/>
                  </a:cubicBezTo>
                  <a:cubicBezTo>
                    <a:pt x="520" y="183"/>
                    <a:pt x="515" y="188"/>
                    <a:pt x="513" y="194"/>
                  </a:cubicBezTo>
                  <a:cubicBezTo>
                    <a:pt x="514" y="196"/>
                    <a:pt x="516" y="196"/>
                    <a:pt x="516" y="199"/>
                  </a:cubicBezTo>
                  <a:cubicBezTo>
                    <a:pt x="532" y="203"/>
                    <a:pt x="518" y="216"/>
                    <a:pt x="513" y="222"/>
                  </a:cubicBezTo>
                  <a:cubicBezTo>
                    <a:pt x="500" y="228"/>
                    <a:pt x="493" y="240"/>
                    <a:pt x="474" y="240"/>
                  </a:cubicBezTo>
                  <a:cubicBezTo>
                    <a:pt x="474" y="242"/>
                    <a:pt x="472" y="243"/>
                    <a:pt x="472" y="245"/>
                  </a:cubicBezTo>
                  <a:cubicBezTo>
                    <a:pt x="475" y="249"/>
                    <a:pt x="479" y="245"/>
                    <a:pt x="482" y="247"/>
                  </a:cubicBezTo>
                  <a:cubicBezTo>
                    <a:pt x="478" y="252"/>
                    <a:pt x="477" y="259"/>
                    <a:pt x="469" y="259"/>
                  </a:cubicBezTo>
                  <a:cubicBezTo>
                    <a:pt x="469" y="255"/>
                    <a:pt x="469" y="254"/>
                    <a:pt x="469" y="249"/>
                  </a:cubicBezTo>
                  <a:cubicBezTo>
                    <a:pt x="465" y="248"/>
                    <a:pt x="464" y="251"/>
                    <a:pt x="462" y="252"/>
                  </a:cubicBezTo>
                  <a:cubicBezTo>
                    <a:pt x="465" y="254"/>
                    <a:pt x="460" y="260"/>
                    <a:pt x="460" y="261"/>
                  </a:cubicBezTo>
                  <a:cubicBezTo>
                    <a:pt x="460" y="264"/>
                    <a:pt x="464" y="262"/>
                    <a:pt x="463" y="264"/>
                  </a:cubicBezTo>
                  <a:cubicBezTo>
                    <a:pt x="459" y="271"/>
                    <a:pt x="446" y="270"/>
                    <a:pt x="440" y="274"/>
                  </a:cubicBezTo>
                  <a:cubicBezTo>
                    <a:pt x="440" y="272"/>
                    <a:pt x="444" y="272"/>
                    <a:pt x="443" y="268"/>
                  </a:cubicBezTo>
                  <a:cubicBezTo>
                    <a:pt x="436" y="267"/>
                    <a:pt x="437" y="273"/>
                    <a:pt x="432" y="274"/>
                  </a:cubicBezTo>
                  <a:cubicBezTo>
                    <a:pt x="433" y="271"/>
                    <a:pt x="430" y="272"/>
                    <a:pt x="429" y="271"/>
                  </a:cubicBezTo>
                  <a:cubicBezTo>
                    <a:pt x="409" y="277"/>
                    <a:pt x="399" y="294"/>
                    <a:pt x="382" y="304"/>
                  </a:cubicBezTo>
                  <a:cubicBezTo>
                    <a:pt x="387" y="305"/>
                    <a:pt x="390" y="300"/>
                    <a:pt x="393" y="304"/>
                  </a:cubicBezTo>
                  <a:cubicBezTo>
                    <a:pt x="390" y="307"/>
                    <a:pt x="384" y="308"/>
                    <a:pt x="377" y="307"/>
                  </a:cubicBezTo>
                  <a:cubicBezTo>
                    <a:pt x="375" y="313"/>
                    <a:pt x="367" y="317"/>
                    <a:pt x="361" y="324"/>
                  </a:cubicBezTo>
                  <a:cubicBezTo>
                    <a:pt x="361" y="325"/>
                    <a:pt x="362" y="327"/>
                    <a:pt x="361" y="328"/>
                  </a:cubicBezTo>
                  <a:cubicBezTo>
                    <a:pt x="356" y="336"/>
                    <a:pt x="343" y="343"/>
                    <a:pt x="352" y="351"/>
                  </a:cubicBezTo>
                  <a:cubicBezTo>
                    <a:pt x="353" y="351"/>
                    <a:pt x="356" y="348"/>
                    <a:pt x="357" y="351"/>
                  </a:cubicBezTo>
                  <a:cubicBezTo>
                    <a:pt x="352" y="356"/>
                    <a:pt x="348" y="359"/>
                    <a:pt x="349" y="369"/>
                  </a:cubicBezTo>
                  <a:cubicBezTo>
                    <a:pt x="372" y="364"/>
                    <a:pt x="384" y="349"/>
                    <a:pt x="403" y="343"/>
                  </a:cubicBezTo>
                  <a:cubicBezTo>
                    <a:pt x="404" y="347"/>
                    <a:pt x="408" y="342"/>
                    <a:pt x="410" y="345"/>
                  </a:cubicBezTo>
                  <a:cubicBezTo>
                    <a:pt x="416" y="338"/>
                    <a:pt x="422" y="337"/>
                    <a:pt x="427" y="331"/>
                  </a:cubicBezTo>
                  <a:cubicBezTo>
                    <a:pt x="429" y="331"/>
                    <a:pt x="430" y="333"/>
                    <a:pt x="432" y="333"/>
                  </a:cubicBezTo>
                  <a:cubicBezTo>
                    <a:pt x="434" y="332"/>
                    <a:pt x="436" y="330"/>
                    <a:pt x="439" y="330"/>
                  </a:cubicBezTo>
                  <a:cubicBezTo>
                    <a:pt x="441" y="332"/>
                    <a:pt x="444" y="333"/>
                    <a:pt x="448" y="331"/>
                  </a:cubicBezTo>
                  <a:cubicBezTo>
                    <a:pt x="448" y="332"/>
                    <a:pt x="446" y="333"/>
                    <a:pt x="447" y="334"/>
                  </a:cubicBezTo>
                  <a:cubicBezTo>
                    <a:pt x="451" y="333"/>
                    <a:pt x="454" y="332"/>
                    <a:pt x="457" y="335"/>
                  </a:cubicBezTo>
                  <a:cubicBezTo>
                    <a:pt x="473" y="334"/>
                    <a:pt x="491" y="326"/>
                    <a:pt x="503" y="321"/>
                  </a:cubicBezTo>
                  <a:cubicBezTo>
                    <a:pt x="503" y="323"/>
                    <a:pt x="501" y="323"/>
                    <a:pt x="501" y="326"/>
                  </a:cubicBezTo>
                  <a:cubicBezTo>
                    <a:pt x="522" y="332"/>
                    <a:pt x="543" y="327"/>
                    <a:pt x="563" y="323"/>
                  </a:cubicBezTo>
                  <a:cubicBezTo>
                    <a:pt x="560" y="319"/>
                    <a:pt x="557" y="316"/>
                    <a:pt x="553" y="313"/>
                  </a:cubicBezTo>
                  <a:cubicBezTo>
                    <a:pt x="557" y="312"/>
                    <a:pt x="559" y="303"/>
                    <a:pt x="565" y="307"/>
                  </a:cubicBezTo>
                  <a:cubicBezTo>
                    <a:pt x="564" y="309"/>
                    <a:pt x="561" y="310"/>
                    <a:pt x="561" y="313"/>
                  </a:cubicBezTo>
                  <a:cubicBezTo>
                    <a:pt x="563" y="316"/>
                    <a:pt x="564" y="319"/>
                    <a:pt x="568" y="320"/>
                  </a:cubicBezTo>
                  <a:cubicBezTo>
                    <a:pt x="577" y="315"/>
                    <a:pt x="582" y="297"/>
                    <a:pt x="573" y="286"/>
                  </a:cubicBezTo>
                  <a:cubicBezTo>
                    <a:pt x="578" y="284"/>
                    <a:pt x="578" y="288"/>
                    <a:pt x="584" y="286"/>
                  </a:cubicBezTo>
                  <a:cubicBezTo>
                    <a:pt x="585" y="290"/>
                    <a:pt x="590" y="291"/>
                    <a:pt x="587" y="296"/>
                  </a:cubicBezTo>
                  <a:cubicBezTo>
                    <a:pt x="593" y="297"/>
                    <a:pt x="590" y="291"/>
                    <a:pt x="592" y="289"/>
                  </a:cubicBezTo>
                  <a:cubicBezTo>
                    <a:pt x="595" y="291"/>
                    <a:pt x="598" y="292"/>
                    <a:pt x="603" y="292"/>
                  </a:cubicBezTo>
                  <a:cubicBezTo>
                    <a:pt x="606" y="290"/>
                    <a:pt x="604" y="282"/>
                    <a:pt x="611" y="283"/>
                  </a:cubicBezTo>
                  <a:cubicBezTo>
                    <a:pt x="612" y="284"/>
                    <a:pt x="612" y="285"/>
                    <a:pt x="612" y="286"/>
                  </a:cubicBezTo>
                  <a:cubicBezTo>
                    <a:pt x="614" y="286"/>
                    <a:pt x="617" y="285"/>
                    <a:pt x="617" y="283"/>
                  </a:cubicBezTo>
                  <a:cubicBezTo>
                    <a:pt x="618" y="279"/>
                    <a:pt x="614" y="281"/>
                    <a:pt x="615" y="278"/>
                  </a:cubicBezTo>
                  <a:cubicBezTo>
                    <a:pt x="616" y="276"/>
                    <a:pt x="616" y="274"/>
                    <a:pt x="617" y="273"/>
                  </a:cubicBezTo>
                  <a:cubicBezTo>
                    <a:pt x="620" y="273"/>
                    <a:pt x="618" y="277"/>
                    <a:pt x="621" y="277"/>
                  </a:cubicBezTo>
                  <a:cubicBezTo>
                    <a:pt x="627" y="275"/>
                    <a:pt x="629" y="265"/>
                    <a:pt x="624" y="260"/>
                  </a:cubicBezTo>
                  <a:cubicBezTo>
                    <a:pt x="626" y="260"/>
                    <a:pt x="626" y="259"/>
                    <a:pt x="627" y="259"/>
                  </a:cubicBezTo>
                  <a:cubicBezTo>
                    <a:pt x="631" y="261"/>
                    <a:pt x="642" y="265"/>
                    <a:pt x="643" y="258"/>
                  </a:cubicBezTo>
                  <a:cubicBezTo>
                    <a:pt x="644" y="255"/>
                    <a:pt x="641" y="256"/>
                    <a:pt x="641" y="255"/>
                  </a:cubicBezTo>
                  <a:cubicBezTo>
                    <a:pt x="642" y="246"/>
                    <a:pt x="656" y="238"/>
                    <a:pt x="664" y="239"/>
                  </a:cubicBezTo>
                  <a:cubicBezTo>
                    <a:pt x="669" y="235"/>
                    <a:pt x="677" y="233"/>
                    <a:pt x="684" y="230"/>
                  </a:cubicBezTo>
                  <a:cubicBezTo>
                    <a:pt x="687" y="232"/>
                    <a:pt x="691" y="230"/>
                    <a:pt x="691" y="227"/>
                  </a:cubicBezTo>
                  <a:cubicBezTo>
                    <a:pt x="684" y="220"/>
                    <a:pt x="674" y="224"/>
                    <a:pt x="665" y="222"/>
                  </a:cubicBezTo>
                  <a:cubicBezTo>
                    <a:pt x="668" y="219"/>
                    <a:pt x="672" y="217"/>
                    <a:pt x="675" y="213"/>
                  </a:cubicBezTo>
                  <a:cubicBezTo>
                    <a:pt x="665" y="207"/>
                    <a:pt x="656" y="195"/>
                    <a:pt x="640" y="197"/>
                  </a:cubicBezTo>
                  <a:cubicBezTo>
                    <a:pt x="638" y="193"/>
                    <a:pt x="635" y="190"/>
                    <a:pt x="628" y="191"/>
                  </a:cubicBezTo>
                  <a:cubicBezTo>
                    <a:pt x="627" y="196"/>
                    <a:pt x="623" y="197"/>
                    <a:pt x="618" y="198"/>
                  </a:cubicBezTo>
                  <a:cubicBezTo>
                    <a:pt x="618" y="195"/>
                    <a:pt x="619" y="192"/>
                    <a:pt x="617" y="190"/>
                  </a:cubicBezTo>
                  <a:cubicBezTo>
                    <a:pt x="614" y="188"/>
                    <a:pt x="613" y="192"/>
                    <a:pt x="609" y="192"/>
                  </a:cubicBezTo>
                  <a:cubicBezTo>
                    <a:pt x="608" y="188"/>
                    <a:pt x="605" y="189"/>
                    <a:pt x="607" y="185"/>
                  </a:cubicBezTo>
                  <a:close/>
                  <a:moveTo>
                    <a:pt x="522" y="156"/>
                  </a:moveTo>
                  <a:cubicBezTo>
                    <a:pt x="520" y="157"/>
                    <a:pt x="517" y="159"/>
                    <a:pt x="514" y="160"/>
                  </a:cubicBezTo>
                  <a:cubicBezTo>
                    <a:pt x="516" y="157"/>
                    <a:pt x="518" y="152"/>
                    <a:pt x="524" y="153"/>
                  </a:cubicBezTo>
                  <a:cubicBezTo>
                    <a:pt x="528" y="154"/>
                    <a:pt x="518" y="154"/>
                    <a:pt x="522" y="156"/>
                  </a:cubicBezTo>
                  <a:close/>
                  <a:moveTo>
                    <a:pt x="545" y="161"/>
                  </a:moveTo>
                  <a:cubicBezTo>
                    <a:pt x="546" y="158"/>
                    <a:pt x="552" y="151"/>
                    <a:pt x="555" y="157"/>
                  </a:cubicBezTo>
                  <a:cubicBezTo>
                    <a:pt x="549" y="155"/>
                    <a:pt x="549" y="160"/>
                    <a:pt x="545" y="161"/>
                  </a:cubicBezTo>
                  <a:close/>
                  <a:moveTo>
                    <a:pt x="558" y="162"/>
                  </a:moveTo>
                  <a:cubicBezTo>
                    <a:pt x="559" y="157"/>
                    <a:pt x="561" y="160"/>
                    <a:pt x="565" y="160"/>
                  </a:cubicBezTo>
                  <a:cubicBezTo>
                    <a:pt x="563" y="161"/>
                    <a:pt x="561" y="162"/>
                    <a:pt x="558" y="162"/>
                  </a:cubicBezTo>
                  <a:close/>
                  <a:moveTo>
                    <a:pt x="660" y="218"/>
                  </a:moveTo>
                  <a:cubicBezTo>
                    <a:pt x="659" y="215"/>
                    <a:pt x="664" y="215"/>
                    <a:pt x="665" y="216"/>
                  </a:cubicBezTo>
                  <a:cubicBezTo>
                    <a:pt x="665" y="216"/>
                    <a:pt x="662" y="218"/>
                    <a:pt x="660" y="218"/>
                  </a:cubicBezTo>
                  <a:close/>
                  <a:moveTo>
                    <a:pt x="0" y="1114"/>
                  </a:moveTo>
                  <a:cubicBezTo>
                    <a:pt x="13" y="1155"/>
                    <a:pt x="31" y="1195"/>
                    <a:pt x="50" y="1230"/>
                  </a:cubicBezTo>
                  <a:cubicBezTo>
                    <a:pt x="50" y="1230"/>
                    <a:pt x="15" y="1154"/>
                    <a:pt x="0" y="1114"/>
                  </a:cubicBezTo>
                  <a:close/>
                  <a:moveTo>
                    <a:pt x="185" y="418"/>
                  </a:moveTo>
                  <a:cubicBezTo>
                    <a:pt x="183" y="417"/>
                    <a:pt x="180" y="419"/>
                    <a:pt x="180" y="417"/>
                  </a:cubicBezTo>
                  <a:cubicBezTo>
                    <a:pt x="181" y="410"/>
                    <a:pt x="186" y="407"/>
                    <a:pt x="187" y="401"/>
                  </a:cubicBezTo>
                  <a:cubicBezTo>
                    <a:pt x="191" y="397"/>
                    <a:pt x="202" y="397"/>
                    <a:pt x="205" y="390"/>
                  </a:cubicBezTo>
                  <a:cubicBezTo>
                    <a:pt x="204" y="389"/>
                    <a:pt x="203" y="388"/>
                    <a:pt x="203" y="386"/>
                  </a:cubicBezTo>
                  <a:cubicBezTo>
                    <a:pt x="192" y="389"/>
                    <a:pt x="179" y="398"/>
                    <a:pt x="167" y="398"/>
                  </a:cubicBezTo>
                  <a:cubicBezTo>
                    <a:pt x="161" y="398"/>
                    <a:pt x="158" y="399"/>
                    <a:pt x="155" y="403"/>
                  </a:cubicBezTo>
                  <a:cubicBezTo>
                    <a:pt x="157" y="410"/>
                    <a:pt x="156" y="419"/>
                    <a:pt x="158" y="427"/>
                  </a:cubicBezTo>
                  <a:cubicBezTo>
                    <a:pt x="155" y="428"/>
                    <a:pt x="152" y="428"/>
                    <a:pt x="152" y="431"/>
                  </a:cubicBezTo>
                  <a:cubicBezTo>
                    <a:pt x="157" y="437"/>
                    <a:pt x="152" y="443"/>
                    <a:pt x="154" y="450"/>
                  </a:cubicBezTo>
                  <a:cubicBezTo>
                    <a:pt x="158" y="448"/>
                    <a:pt x="162" y="447"/>
                    <a:pt x="165" y="445"/>
                  </a:cubicBezTo>
                  <a:cubicBezTo>
                    <a:pt x="166" y="440"/>
                    <a:pt x="165" y="440"/>
                    <a:pt x="166" y="434"/>
                  </a:cubicBezTo>
                  <a:cubicBezTo>
                    <a:pt x="176" y="432"/>
                    <a:pt x="181" y="426"/>
                    <a:pt x="185" y="418"/>
                  </a:cubicBezTo>
                  <a:close/>
                </a:path>
              </a:pathLst>
            </a:custGeom>
            <a:solidFill>
              <a:schemeClr val="accent1"/>
            </a:solidFill>
            <a:ln w="9525" cap="flat" cmpd="sng">
              <a:noFill/>
              <a:prstDash val="solid"/>
              <a:round/>
              <a:headEnd type="none" w="med" len="med"/>
              <a:tailEnd type="none" w="med" len="med"/>
            </a:ln>
          </p:spPr>
          <p:txBody>
            <a:bodyPr/>
            <a:lstStyle/>
            <a:p>
              <a:pPr defTabSz="914400">
                <a:defRPr/>
              </a:pPr>
              <a:endParaRPr lang="en-GB" sz="1800" kern="0" dirty="0">
                <a:solidFill>
                  <a:sysClr val="windowText" lastClr="000000"/>
                </a:solidFill>
              </a:endParaRPr>
            </a:p>
          </p:txBody>
        </p:sp>
        <p:sp>
          <p:nvSpPr>
            <p:cNvPr id="19" name="Oval 18"/>
            <p:cNvSpPr>
              <a:spLocks noChangeArrowheads="1"/>
            </p:cNvSpPr>
            <p:nvPr/>
          </p:nvSpPr>
          <p:spPr bwMode="auto">
            <a:xfrm>
              <a:off x="1641336" y="4357365"/>
              <a:ext cx="2052000" cy="2052000"/>
            </a:xfrm>
            <a:prstGeom prst="ellipse">
              <a:avLst/>
            </a:prstGeom>
            <a:noFill/>
            <a:ln w="9525">
              <a:solidFill>
                <a:schemeClr val="accent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sp>
        <p:nvSpPr>
          <p:cNvPr id="20" name="Oval 19"/>
          <p:cNvSpPr/>
          <p:nvPr/>
        </p:nvSpPr>
        <p:spPr bwMode="ltGray">
          <a:xfrm>
            <a:off x="1559410" y="3438115"/>
            <a:ext cx="97972" cy="87085"/>
          </a:xfrm>
          <a:prstGeom prst="ellipse">
            <a:avLst/>
          </a:prstGeom>
          <a:solidFill>
            <a:schemeClr val="accent5"/>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24" name="Straight Arrow Connector 23"/>
          <p:cNvCxnSpPr/>
          <p:nvPr/>
        </p:nvCxnSpPr>
        <p:spPr>
          <a:xfrm>
            <a:off x="2350226" y="3817731"/>
            <a:ext cx="443931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4277118" y="3508339"/>
            <a:ext cx="539326" cy="618784"/>
          </a:xfrm>
          <a:prstGeom prst="rect">
            <a:avLst/>
          </a:prstGeom>
        </p:spPr>
      </p:pic>
      <p:cxnSp>
        <p:nvCxnSpPr>
          <p:cNvPr id="39" name="Straight Arrow Connector 38"/>
          <p:cNvCxnSpPr/>
          <p:nvPr/>
        </p:nvCxnSpPr>
        <p:spPr>
          <a:xfrm flipH="1" flipV="1">
            <a:off x="2302348" y="3311578"/>
            <a:ext cx="4392000" cy="1252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217387" y="2881170"/>
            <a:ext cx="612000" cy="612000"/>
            <a:chOff x="1467520" y="2258092"/>
            <a:chExt cx="612000" cy="612000"/>
          </a:xfrm>
        </p:grpSpPr>
        <p:sp>
          <p:nvSpPr>
            <p:cNvPr id="42" name="Oval 41"/>
            <p:cNvSpPr/>
            <p:nvPr/>
          </p:nvSpPr>
          <p:spPr bwMode="ltGray">
            <a:xfrm>
              <a:off x="1467520"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43"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dirty="0"/>
            </a:p>
          </p:txBody>
        </p:sp>
      </p:grpSp>
      <p:sp>
        <p:nvSpPr>
          <p:cNvPr id="2" name="Title 1"/>
          <p:cNvSpPr>
            <a:spLocks noGrp="1"/>
          </p:cNvSpPr>
          <p:nvPr>
            <p:ph type="title"/>
          </p:nvPr>
        </p:nvSpPr>
        <p:spPr/>
        <p:txBody>
          <a:bodyPr/>
          <a:lstStyle/>
          <a:p>
            <a:r>
              <a:rPr lang="en-GB" dirty="0">
                <a:solidFill>
                  <a:schemeClr val="tx2"/>
                </a:solidFill>
              </a:rPr>
              <a:t>TBML - What is Trade Finance?</a:t>
            </a:r>
          </a:p>
        </p:txBody>
      </p:sp>
      <p:sp>
        <p:nvSpPr>
          <p:cNvPr id="23" name="Title 1"/>
          <p:cNvSpPr txBox="1">
            <a:spLocks/>
          </p:cNvSpPr>
          <p:nvPr/>
        </p:nvSpPr>
        <p:spPr>
          <a:xfrm>
            <a:off x="3744754" y="2273063"/>
            <a:ext cx="1650260" cy="806824"/>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pPr algn="ctr"/>
            <a:r>
              <a:rPr lang="en-GB" sz="2400" dirty="0" smtClean="0"/>
              <a:t>Expected</a:t>
            </a:r>
            <a:endParaRPr lang="en-GB" dirty="0"/>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70</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7" name="Footer Placeholder 6"/>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76002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3400" y="1113458"/>
            <a:ext cx="8077200"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Definition</a:t>
            </a:r>
            <a:endParaRPr lang="en-GB" sz="1000" b="1" dirty="0">
              <a:solidFill>
                <a:srgbClr val="FFFFFF"/>
              </a:solidFill>
              <a:latin typeface="Georgia" panose="02040502050405020303" pitchFamily="18" charset="0"/>
            </a:endParaRPr>
          </a:p>
        </p:txBody>
      </p:sp>
      <p:sp>
        <p:nvSpPr>
          <p:cNvPr id="6" name="Rectangle 5"/>
          <p:cNvSpPr/>
          <p:nvPr/>
        </p:nvSpPr>
        <p:spPr>
          <a:xfrm>
            <a:off x="533400" y="1437690"/>
            <a:ext cx="8077200" cy="4799622"/>
          </a:xfrm>
          <a:prstGeom prst="rect">
            <a:avLst/>
          </a:prstGeom>
          <a:ln>
            <a:solidFill>
              <a:schemeClr val="accent1"/>
            </a:solidFill>
          </a:ln>
        </p:spPr>
        <p:txBody>
          <a:bodyPr wrap="square" lIns="72000" tIns="36000" rIns="72000" bIns="36000">
            <a:noAutofit/>
          </a:bodyPr>
          <a:lstStyle/>
          <a:p>
            <a:pPr marL="171450" lvl="0" indent="-171450" defTabSz="911441">
              <a:buFont typeface="Arial" panose="020B0604020202020204" pitchFamily="34" charset="0"/>
              <a:buChar char="•"/>
              <a:defRPr/>
            </a:pPr>
            <a:r>
              <a:rPr lang="en-GB" sz="1200" dirty="0" smtClean="0">
                <a:latin typeface="+mj-lt"/>
              </a:rPr>
              <a:t>In reality, Trade Finance involves many different entity as well as many documents which are often paper based and easily tampered</a:t>
            </a:r>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a:p>
          <a:p>
            <a:pPr marL="171450" lvl="0" indent="-171450" defTabSz="911441">
              <a:buFont typeface="Arial" panose="020B0604020202020204" pitchFamily="34" charset="0"/>
              <a:buChar char="•"/>
              <a:defRPr/>
            </a:pPr>
            <a:endParaRPr lang="en-GB" sz="1200" dirty="0" smtClean="0"/>
          </a:p>
          <a:p>
            <a:pPr marL="628650" lvl="1" indent="-171450" defTabSz="911441">
              <a:buFont typeface="Arial" panose="020B0604020202020204" pitchFamily="34" charset="0"/>
              <a:buChar char="•"/>
              <a:defRPr/>
            </a:pPr>
            <a:endParaRPr lang="en-GB" sz="1200" dirty="0" smtClean="0"/>
          </a:p>
          <a:p>
            <a:pPr marL="171450" lvl="0" indent="-171450" defTabSz="911441">
              <a:buFont typeface="Arial" panose="020B0604020202020204" pitchFamily="34" charset="0"/>
              <a:buChar char="•"/>
              <a:defRPr/>
            </a:pPr>
            <a:endParaRPr lang="en-GB" sz="1200" dirty="0" smtClean="0"/>
          </a:p>
          <a:p>
            <a:pPr lvl="0" defTabSz="911441">
              <a:defRPr/>
            </a:pPr>
            <a:endParaRPr lang="en-GB" sz="1200" dirty="0" smtClean="0"/>
          </a:p>
          <a:p>
            <a:pPr marL="171450" lvl="0" indent="-171450" defTabSz="911441">
              <a:buFont typeface="Arial" panose="020B0604020202020204" pitchFamily="34" charset="0"/>
              <a:buChar char="•"/>
              <a:defRPr/>
            </a:pPr>
            <a:endParaRPr lang="en-GB" sz="1200" dirty="0"/>
          </a:p>
          <a:p>
            <a:pPr lvl="0" defTabSz="911441">
              <a:defRPr/>
            </a:pPr>
            <a:endParaRPr lang="en-GB" sz="1200" dirty="0" smtClean="0"/>
          </a:p>
        </p:txBody>
      </p:sp>
      <p:grpSp>
        <p:nvGrpSpPr>
          <p:cNvPr id="3" name="Group 2"/>
          <p:cNvGrpSpPr/>
          <p:nvPr/>
        </p:nvGrpSpPr>
        <p:grpSpPr>
          <a:xfrm>
            <a:off x="755576" y="1844824"/>
            <a:ext cx="7632848" cy="4288596"/>
            <a:chOff x="1329400" y="2089706"/>
            <a:chExt cx="6485199" cy="4288596"/>
          </a:xfrm>
        </p:grpSpPr>
        <p:grpSp>
          <p:nvGrpSpPr>
            <p:cNvPr id="21" name="Group 20"/>
            <p:cNvGrpSpPr/>
            <p:nvPr/>
          </p:nvGrpSpPr>
          <p:grpSpPr>
            <a:xfrm>
              <a:off x="1329400" y="2663190"/>
              <a:ext cx="6485199" cy="3715112"/>
              <a:chOff x="692841" y="1301995"/>
              <a:chExt cx="7667503" cy="4836278"/>
            </a:xfrm>
          </p:grpSpPr>
          <p:sp>
            <p:nvSpPr>
              <p:cNvPr id="22" name="Rectangle 21"/>
              <p:cNvSpPr/>
              <p:nvPr/>
            </p:nvSpPr>
            <p:spPr bwMode="ltGray">
              <a:xfrm>
                <a:off x="5568649" y="1312481"/>
                <a:ext cx="2791695" cy="4825792"/>
              </a:xfrm>
              <a:prstGeom prst="rect">
                <a:avLst/>
              </a:prstGeom>
              <a:solidFill>
                <a:schemeClr val="tx1">
                  <a:lumMod val="60000"/>
                  <a:lumOff val="40000"/>
                  <a:alpha val="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prstClr val="white"/>
                  </a:solidFill>
                  <a:latin typeface="Georgia" pitchFamily="18" charset="0"/>
                </a:endParaRPr>
              </a:p>
            </p:txBody>
          </p:sp>
          <p:sp>
            <p:nvSpPr>
              <p:cNvPr id="23" name="Rectangle 22"/>
              <p:cNvSpPr/>
              <p:nvPr/>
            </p:nvSpPr>
            <p:spPr bwMode="ltGray">
              <a:xfrm>
                <a:off x="3109684" y="1301995"/>
                <a:ext cx="2459350" cy="4825792"/>
              </a:xfrm>
              <a:prstGeom prst="rect">
                <a:avLst/>
              </a:prstGeom>
              <a:solidFill>
                <a:srgbClr val="FFC000">
                  <a:alpha val="17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prstClr val="white"/>
                  </a:solidFill>
                  <a:latin typeface="Georgia" pitchFamily="18" charset="0"/>
                </a:endParaRPr>
              </a:p>
            </p:txBody>
          </p:sp>
          <p:sp>
            <p:nvSpPr>
              <p:cNvPr id="25" name="Rectangle 24"/>
              <p:cNvSpPr/>
              <p:nvPr/>
            </p:nvSpPr>
            <p:spPr bwMode="ltGray">
              <a:xfrm>
                <a:off x="716430" y="1301995"/>
                <a:ext cx="2407512" cy="4825792"/>
              </a:xfrm>
              <a:prstGeom prst="rect">
                <a:avLst/>
              </a:prstGeom>
              <a:solidFill>
                <a:schemeClr val="tx2">
                  <a:alpha val="9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prstClr val="white"/>
                  </a:solidFill>
                  <a:latin typeface="Georgia" pitchFamily="18" charset="0"/>
                </a:endParaRPr>
              </a:p>
            </p:txBody>
          </p:sp>
          <p:grpSp>
            <p:nvGrpSpPr>
              <p:cNvPr id="26" name="Group 25"/>
              <p:cNvGrpSpPr/>
              <p:nvPr/>
            </p:nvGrpSpPr>
            <p:grpSpPr>
              <a:xfrm>
                <a:off x="6759707" y="4891316"/>
                <a:ext cx="309631" cy="802894"/>
                <a:chOff x="1266826" y="4206875"/>
                <a:chExt cx="423863" cy="1525587"/>
              </a:xfrm>
            </p:grpSpPr>
            <p:sp>
              <p:nvSpPr>
                <p:cNvPr id="133" name="Freeform 102"/>
                <p:cNvSpPr>
                  <a:spLocks/>
                </p:cNvSpPr>
                <p:nvPr/>
              </p:nvSpPr>
              <p:spPr bwMode="auto">
                <a:xfrm>
                  <a:off x="1266826" y="4206875"/>
                  <a:ext cx="423863" cy="1525587"/>
                </a:xfrm>
                <a:custGeom>
                  <a:avLst/>
                  <a:gdLst>
                    <a:gd name="T0" fmla="*/ 265 w 267"/>
                    <a:gd name="T1" fmla="*/ 192 h 961"/>
                    <a:gd name="T2" fmla="*/ 256 w 267"/>
                    <a:gd name="T3" fmla="*/ 167 h 961"/>
                    <a:gd name="T4" fmla="*/ 221 w 267"/>
                    <a:gd name="T5" fmla="*/ 141 h 961"/>
                    <a:gd name="T6" fmla="*/ 214 w 267"/>
                    <a:gd name="T7" fmla="*/ 107 h 961"/>
                    <a:gd name="T8" fmla="*/ 224 w 267"/>
                    <a:gd name="T9" fmla="*/ 79 h 961"/>
                    <a:gd name="T10" fmla="*/ 221 w 267"/>
                    <a:gd name="T11" fmla="*/ 56 h 961"/>
                    <a:gd name="T12" fmla="*/ 197 w 267"/>
                    <a:gd name="T13" fmla="*/ 8 h 961"/>
                    <a:gd name="T14" fmla="*/ 176 w 267"/>
                    <a:gd name="T15" fmla="*/ 4 h 961"/>
                    <a:gd name="T16" fmla="*/ 139 w 267"/>
                    <a:gd name="T17" fmla="*/ 20 h 961"/>
                    <a:gd name="T18" fmla="*/ 128 w 267"/>
                    <a:gd name="T19" fmla="*/ 67 h 961"/>
                    <a:gd name="T20" fmla="*/ 130 w 267"/>
                    <a:gd name="T21" fmla="*/ 87 h 961"/>
                    <a:gd name="T22" fmla="*/ 111 w 267"/>
                    <a:gd name="T23" fmla="*/ 155 h 961"/>
                    <a:gd name="T24" fmla="*/ 86 w 267"/>
                    <a:gd name="T25" fmla="*/ 172 h 961"/>
                    <a:gd name="T26" fmla="*/ 76 w 267"/>
                    <a:gd name="T27" fmla="*/ 193 h 961"/>
                    <a:gd name="T28" fmla="*/ 71 w 267"/>
                    <a:gd name="T29" fmla="*/ 219 h 961"/>
                    <a:gd name="T30" fmla="*/ 51 w 267"/>
                    <a:gd name="T31" fmla="*/ 267 h 961"/>
                    <a:gd name="T32" fmla="*/ 39 w 267"/>
                    <a:gd name="T33" fmla="*/ 303 h 961"/>
                    <a:gd name="T34" fmla="*/ 39 w 267"/>
                    <a:gd name="T35" fmla="*/ 327 h 961"/>
                    <a:gd name="T36" fmla="*/ 56 w 267"/>
                    <a:gd name="T37" fmla="*/ 352 h 961"/>
                    <a:gd name="T38" fmla="*/ 83 w 267"/>
                    <a:gd name="T39" fmla="*/ 373 h 961"/>
                    <a:gd name="T40" fmla="*/ 80 w 267"/>
                    <a:gd name="T41" fmla="*/ 403 h 961"/>
                    <a:gd name="T42" fmla="*/ 76 w 267"/>
                    <a:gd name="T43" fmla="*/ 427 h 961"/>
                    <a:gd name="T44" fmla="*/ 71 w 267"/>
                    <a:gd name="T45" fmla="*/ 444 h 961"/>
                    <a:gd name="T46" fmla="*/ 79 w 267"/>
                    <a:gd name="T47" fmla="*/ 464 h 961"/>
                    <a:gd name="T48" fmla="*/ 34 w 267"/>
                    <a:gd name="T49" fmla="*/ 634 h 961"/>
                    <a:gd name="T50" fmla="*/ 42 w 267"/>
                    <a:gd name="T51" fmla="*/ 694 h 961"/>
                    <a:gd name="T52" fmla="*/ 57 w 267"/>
                    <a:gd name="T53" fmla="*/ 828 h 961"/>
                    <a:gd name="T54" fmla="*/ 32 w 267"/>
                    <a:gd name="T55" fmla="*/ 930 h 961"/>
                    <a:gd name="T56" fmla="*/ 9 w 267"/>
                    <a:gd name="T57" fmla="*/ 936 h 961"/>
                    <a:gd name="T58" fmla="*/ 5 w 267"/>
                    <a:gd name="T59" fmla="*/ 950 h 961"/>
                    <a:gd name="T60" fmla="*/ 57 w 267"/>
                    <a:gd name="T61" fmla="*/ 950 h 961"/>
                    <a:gd name="T62" fmla="*/ 85 w 267"/>
                    <a:gd name="T63" fmla="*/ 922 h 961"/>
                    <a:gd name="T64" fmla="*/ 100 w 267"/>
                    <a:gd name="T65" fmla="*/ 927 h 961"/>
                    <a:gd name="T66" fmla="*/ 106 w 267"/>
                    <a:gd name="T67" fmla="*/ 944 h 961"/>
                    <a:gd name="T68" fmla="*/ 123 w 267"/>
                    <a:gd name="T69" fmla="*/ 896 h 961"/>
                    <a:gd name="T70" fmla="*/ 110 w 267"/>
                    <a:gd name="T71" fmla="*/ 874 h 961"/>
                    <a:gd name="T72" fmla="*/ 106 w 267"/>
                    <a:gd name="T73" fmla="*/ 791 h 961"/>
                    <a:gd name="T74" fmla="*/ 105 w 267"/>
                    <a:gd name="T75" fmla="*/ 706 h 961"/>
                    <a:gd name="T76" fmla="*/ 187 w 267"/>
                    <a:gd name="T77" fmla="*/ 739 h 961"/>
                    <a:gd name="T78" fmla="*/ 193 w 267"/>
                    <a:gd name="T79" fmla="*/ 874 h 961"/>
                    <a:gd name="T80" fmla="*/ 162 w 267"/>
                    <a:gd name="T81" fmla="*/ 927 h 961"/>
                    <a:gd name="T82" fmla="*/ 140 w 267"/>
                    <a:gd name="T83" fmla="*/ 958 h 961"/>
                    <a:gd name="T84" fmla="*/ 197 w 267"/>
                    <a:gd name="T85" fmla="*/ 956 h 961"/>
                    <a:gd name="T86" fmla="*/ 217 w 267"/>
                    <a:gd name="T87" fmla="*/ 936 h 961"/>
                    <a:gd name="T88" fmla="*/ 230 w 267"/>
                    <a:gd name="T89" fmla="*/ 933 h 961"/>
                    <a:gd name="T90" fmla="*/ 244 w 267"/>
                    <a:gd name="T91" fmla="*/ 887 h 961"/>
                    <a:gd name="T92" fmla="*/ 231 w 267"/>
                    <a:gd name="T93" fmla="*/ 862 h 961"/>
                    <a:gd name="T94" fmla="*/ 244 w 267"/>
                    <a:gd name="T95" fmla="*/ 765 h 961"/>
                    <a:gd name="T96" fmla="*/ 245 w 267"/>
                    <a:gd name="T97" fmla="*/ 699 h 961"/>
                    <a:gd name="T98" fmla="*/ 244 w 267"/>
                    <a:gd name="T99" fmla="*/ 461 h 961"/>
                    <a:gd name="T100" fmla="*/ 238 w 267"/>
                    <a:gd name="T101" fmla="*/ 380 h 961"/>
                    <a:gd name="T102" fmla="*/ 228 w 267"/>
                    <a:gd name="T103" fmla="*/ 333 h 961"/>
                    <a:gd name="T104" fmla="*/ 230 w 267"/>
                    <a:gd name="T105" fmla="*/ 310 h 961"/>
                    <a:gd name="T106" fmla="*/ 234 w 267"/>
                    <a:gd name="T107" fmla="*/ 284 h 961"/>
                    <a:gd name="T108" fmla="*/ 256 w 267"/>
                    <a:gd name="T109" fmla="*/ 235 h 961"/>
                    <a:gd name="T110" fmla="*/ 259 w 267"/>
                    <a:gd name="T111" fmla="*/ 212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961">
                      <a:moveTo>
                        <a:pt x="259" y="212"/>
                      </a:moveTo>
                      <a:lnTo>
                        <a:pt x="259" y="212"/>
                      </a:lnTo>
                      <a:lnTo>
                        <a:pt x="264" y="205"/>
                      </a:lnTo>
                      <a:lnTo>
                        <a:pt x="265" y="201"/>
                      </a:lnTo>
                      <a:lnTo>
                        <a:pt x="267" y="196"/>
                      </a:lnTo>
                      <a:lnTo>
                        <a:pt x="265" y="192"/>
                      </a:lnTo>
                      <a:lnTo>
                        <a:pt x="264" y="182"/>
                      </a:lnTo>
                      <a:lnTo>
                        <a:pt x="264" y="175"/>
                      </a:lnTo>
                      <a:lnTo>
                        <a:pt x="264" y="175"/>
                      </a:lnTo>
                      <a:lnTo>
                        <a:pt x="262" y="172"/>
                      </a:lnTo>
                      <a:lnTo>
                        <a:pt x="261" y="168"/>
                      </a:lnTo>
                      <a:lnTo>
                        <a:pt x="256" y="167"/>
                      </a:lnTo>
                      <a:lnTo>
                        <a:pt x="248" y="165"/>
                      </a:lnTo>
                      <a:lnTo>
                        <a:pt x="248" y="165"/>
                      </a:lnTo>
                      <a:lnTo>
                        <a:pt x="224" y="147"/>
                      </a:lnTo>
                      <a:lnTo>
                        <a:pt x="224" y="147"/>
                      </a:lnTo>
                      <a:lnTo>
                        <a:pt x="221" y="144"/>
                      </a:lnTo>
                      <a:lnTo>
                        <a:pt x="221" y="141"/>
                      </a:lnTo>
                      <a:lnTo>
                        <a:pt x="217" y="131"/>
                      </a:lnTo>
                      <a:lnTo>
                        <a:pt x="217" y="131"/>
                      </a:lnTo>
                      <a:lnTo>
                        <a:pt x="210" y="115"/>
                      </a:lnTo>
                      <a:lnTo>
                        <a:pt x="210" y="115"/>
                      </a:lnTo>
                      <a:lnTo>
                        <a:pt x="213" y="111"/>
                      </a:lnTo>
                      <a:lnTo>
                        <a:pt x="214" y="107"/>
                      </a:lnTo>
                      <a:lnTo>
                        <a:pt x="217" y="98"/>
                      </a:lnTo>
                      <a:lnTo>
                        <a:pt x="217" y="88"/>
                      </a:lnTo>
                      <a:lnTo>
                        <a:pt x="217" y="88"/>
                      </a:lnTo>
                      <a:lnTo>
                        <a:pt x="219" y="88"/>
                      </a:lnTo>
                      <a:lnTo>
                        <a:pt x="221" y="87"/>
                      </a:lnTo>
                      <a:lnTo>
                        <a:pt x="224" y="79"/>
                      </a:lnTo>
                      <a:lnTo>
                        <a:pt x="225" y="65"/>
                      </a:lnTo>
                      <a:lnTo>
                        <a:pt x="225" y="65"/>
                      </a:lnTo>
                      <a:lnTo>
                        <a:pt x="225" y="61"/>
                      </a:lnTo>
                      <a:lnTo>
                        <a:pt x="222" y="57"/>
                      </a:lnTo>
                      <a:lnTo>
                        <a:pt x="221" y="56"/>
                      </a:lnTo>
                      <a:lnTo>
                        <a:pt x="221" y="56"/>
                      </a:lnTo>
                      <a:lnTo>
                        <a:pt x="217" y="39"/>
                      </a:lnTo>
                      <a:lnTo>
                        <a:pt x="217" y="39"/>
                      </a:lnTo>
                      <a:lnTo>
                        <a:pt x="216" y="31"/>
                      </a:lnTo>
                      <a:lnTo>
                        <a:pt x="210" y="20"/>
                      </a:lnTo>
                      <a:lnTo>
                        <a:pt x="204" y="14"/>
                      </a:lnTo>
                      <a:lnTo>
                        <a:pt x="197" y="8"/>
                      </a:lnTo>
                      <a:lnTo>
                        <a:pt x="190" y="4"/>
                      </a:lnTo>
                      <a:lnTo>
                        <a:pt x="180" y="2"/>
                      </a:lnTo>
                      <a:lnTo>
                        <a:pt x="180" y="2"/>
                      </a:lnTo>
                      <a:lnTo>
                        <a:pt x="177" y="2"/>
                      </a:lnTo>
                      <a:lnTo>
                        <a:pt x="176" y="4"/>
                      </a:lnTo>
                      <a:lnTo>
                        <a:pt x="176" y="4"/>
                      </a:lnTo>
                      <a:lnTo>
                        <a:pt x="174" y="0"/>
                      </a:lnTo>
                      <a:lnTo>
                        <a:pt x="174" y="0"/>
                      </a:lnTo>
                      <a:lnTo>
                        <a:pt x="164" y="2"/>
                      </a:lnTo>
                      <a:lnTo>
                        <a:pt x="153" y="7"/>
                      </a:lnTo>
                      <a:lnTo>
                        <a:pt x="145" y="13"/>
                      </a:lnTo>
                      <a:lnTo>
                        <a:pt x="139" y="20"/>
                      </a:lnTo>
                      <a:lnTo>
                        <a:pt x="134" y="30"/>
                      </a:lnTo>
                      <a:lnTo>
                        <a:pt x="131" y="37"/>
                      </a:lnTo>
                      <a:lnTo>
                        <a:pt x="130" y="44"/>
                      </a:lnTo>
                      <a:lnTo>
                        <a:pt x="128" y="48"/>
                      </a:lnTo>
                      <a:lnTo>
                        <a:pt x="128" y="48"/>
                      </a:lnTo>
                      <a:lnTo>
                        <a:pt x="128" y="67"/>
                      </a:lnTo>
                      <a:lnTo>
                        <a:pt x="128" y="67"/>
                      </a:lnTo>
                      <a:lnTo>
                        <a:pt x="127" y="67"/>
                      </a:lnTo>
                      <a:lnTo>
                        <a:pt x="127" y="68"/>
                      </a:lnTo>
                      <a:lnTo>
                        <a:pt x="127" y="73"/>
                      </a:lnTo>
                      <a:lnTo>
                        <a:pt x="130" y="87"/>
                      </a:lnTo>
                      <a:lnTo>
                        <a:pt x="130" y="87"/>
                      </a:lnTo>
                      <a:lnTo>
                        <a:pt x="130" y="99"/>
                      </a:lnTo>
                      <a:lnTo>
                        <a:pt x="128" y="115"/>
                      </a:lnTo>
                      <a:lnTo>
                        <a:pt x="125" y="133"/>
                      </a:lnTo>
                      <a:lnTo>
                        <a:pt x="117" y="152"/>
                      </a:lnTo>
                      <a:lnTo>
                        <a:pt x="113" y="155"/>
                      </a:lnTo>
                      <a:lnTo>
                        <a:pt x="111" y="155"/>
                      </a:lnTo>
                      <a:lnTo>
                        <a:pt x="111" y="155"/>
                      </a:lnTo>
                      <a:lnTo>
                        <a:pt x="105" y="156"/>
                      </a:lnTo>
                      <a:lnTo>
                        <a:pt x="100" y="158"/>
                      </a:lnTo>
                      <a:lnTo>
                        <a:pt x="96" y="161"/>
                      </a:lnTo>
                      <a:lnTo>
                        <a:pt x="93" y="164"/>
                      </a:lnTo>
                      <a:lnTo>
                        <a:pt x="86" y="172"/>
                      </a:lnTo>
                      <a:lnTo>
                        <a:pt x="85" y="181"/>
                      </a:lnTo>
                      <a:lnTo>
                        <a:pt x="85" y="181"/>
                      </a:lnTo>
                      <a:lnTo>
                        <a:pt x="83" y="188"/>
                      </a:lnTo>
                      <a:lnTo>
                        <a:pt x="79" y="190"/>
                      </a:lnTo>
                      <a:lnTo>
                        <a:pt x="79" y="190"/>
                      </a:lnTo>
                      <a:lnTo>
                        <a:pt x="76" y="193"/>
                      </a:lnTo>
                      <a:lnTo>
                        <a:pt x="76" y="195"/>
                      </a:lnTo>
                      <a:lnTo>
                        <a:pt x="77" y="199"/>
                      </a:lnTo>
                      <a:lnTo>
                        <a:pt x="76" y="205"/>
                      </a:lnTo>
                      <a:lnTo>
                        <a:pt x="76" y="205"/>
                      </a:lnTo>
                      <a:lnTo>
                        <a:pt x="74" y="213"/>
                      </a:lnTo>
                      <a:lnTo>
                        <a:pt x="71" y="219"/>
                      </a:lnTo>
                      <a:lnTo>
                        <a:pt x="71" y="219"/>
                      </a:lnTo>
                      <a:lnTo>
                        <a:pt x="63" y="233"/>
                      </a:lnTo>
                      <a:lnTo>
                        <a:pt x="62" y="246"/>
                      </a:lnTo>
                      <a:lnTo>
                        <a:pt x="62" y="246"/>
                      </a:lnTo>
                      <a:lnTo>
                        <a:pt x="57" y="255"/>
                      </a:lnTo>
                      <a:lnTo>
                        <a:pt x="51" y="267"/>
                      </a:lnTo>
                      <a:lnTo>
                        <a:pt x="45" y="279"/>
                      </a:lnTo>
                      <a:lnTo>
                        <a:pt x="40" y="289"/>
                      </a:lnTo>
                      <a:lnTo>
                        <a:pt x="40" y="289"/>
                      </a:lnTo>
                      <a:lnTo>
                        <a:pt x="39" y="295"/>
                      </a:lnTo>
                      <a:lnTo>
                        <a:pt x="39" y="299"/>
                      </a:lnTo>
                      <a:lnTo>
                        <a:pt x="39" y="303"/>
                      </a:lnTo>
                      <a:lnTo>
                        <a:pt x="36" y="306"/>
                      </a:lnTo>
                      <a:lnTo>
                        <a:pt x="36" y="306"/>
                      </a:lnTo>
                      <a:lnTo>
                        <a:pt x="34" y="309"/>
                      </a:lnTo>
                      <a:lnTo>
                        <a:pt x="34" y="313"/>
                      </a:lnTo>
                      <a:lnTo>
                        <a:pt x="36" y="320"/>
                      </a:lnTo>
                      <a:lnTo>
                        <a:pt x="39" y="327"/>
                      </a:lnTo>
                      <a:lnTo>
                        <a:pt x="39" y="327"/>
                      </a:lnTo>
                      <a:lnTo>
                        <a:pt x="45" y="340"/>
                      </a:lnTo>
                      <a:lnTo>
                        <a:pt x="49" y="347"/>
                      </a:lnTo>
                      <a:lnTo>
                        <a:pt x="49" y="347"/>
                      </a:lnTo>
                      <a:lnTo>
                        <a:pt x="51" y="350"/>
                      </a:lnTo>
                      <a:lnTo>
                        <a:pt x="56" y="352"/>
                      </a:lnTo>
                      <a:lnTo>
                        <a:pt x="68" y="353"/>
                      </a:lnTo>
                      <a:lnTo>
                        <a:pt x="79" y="353"/>
                      </a:lnTo>
                      <a:lnTo>
                        <a:pt x="83" y="353"/>
                      </a:lnTo>
                      <a:lnTo>
                        <a:pt x="83" y="353"/>
                      </a:lnTo>
                      <a:lnTo>
                        <a:pt x="83" y="366"/>
                      </a:lnTo>
                      <a:lnTo>
                        <a:pt x="83" y="373"/>
                      </a:lnTo>
                      <a:lnTo>
                        <a:pt x="85" y="377"/>
                      </a:lnTo>
                      <a:lnTo>
                        <a:pt x="85" y="377"/>
                      </a:lnTo>
                      <a:lnTo>
                        <a:pt x="86" y="381"/>
                      </a:lnTo>
                      <a:lnTo>
                        <a:pt x="85" y="387"/>
                      </a:lnTo>
                      <a:lnTo>
                        <a:pt x="83" y="395"/>
                      </a:lnTo>
                      <a:lnTo>
                        <a:pt x="80" y="403"/>
                      </a:lnTo>
                      <a:lnTo>
                        <a:pt x="80" y="403"/>
                      </a:lnTo>
                      <a:lnTo>
                        <a:pt x="77" y="409"/>
                      </a:lnTo>
                      <a:lnTo>
                        <a:pt x="76" y="414"/>
                      </a:lnTo>
                      <a:lnTo>
                        <a:pt x="74" y="420"/>
                      </a:lnTo>
                      <a:lnTo>
                        <a:pt x="76" y="427"/>
                      </a:lnTo>
                      <a:lnTo>
                        <a:pt x="76" y="427"/>
                      </a:lnTo>
                      <a:lnTo>
                        <a:pt x="77" y="434"/>
                      </a:lnTo>
                      <a:lnTo>
                        <a:pt x="76" y="434"/>
                      </a:lnTo>
                      <a:lnTo>
                        <a:pt x="73" y="435"/>
                      </a:lnTo>
                      <a:lnTo>
                        <a:pt x="71" y="438"/>
                      </a:lnTo>
                      <a:lnTo>
                        <a:pt x="71" y="438"/>
                      </a:lnTo>
                      <a:lnTo>
                        <a:pt x="71" y="444"/>
                      </a:lnTo>
                      <a:lnTo>
                        <a:pt x="73" y="447"/>
                      </a:lnTo>
                      <a:lnTo>
                        <a:pt x="77" y="451"/>
                      </a:lnTo>
                      <a:lnTo>
                        <a:pt x="79" y="455"/>
                      </a:lnTo>
                      <a:lnTo>
                        <a:pt x="79" y="455"/>
                      </a:lnTo>
                      <a:lnTo>
                        <a:pt x="80" y="458"/>
                      </a:lnTo>
                      <a:lnTo>
                        <a:pt x="79" y="464"/>
                      </a:lnTo>
                      <a:lnTo>
                        <a:pt x="73" y="480"/>
                      </a:lnTo>
                      <a:lnTo>
                        <a:pt x="63" y="508"/>
                      </a:lnTo>
                      <a:lnTo>
                        <a:pt x="53" y="545"/>
                      </a:lnTo>
                      <a:lnTo>
                        <a:pt x="53" y="545"/>
                      </a:lnTo>
                      <a:lnTo>
                        <a:pt x="42" y="591"/>
                      </a:lnTo>
                      <a:lnTo>
                        <a:pt x="34" y="634"/>
                      </a:lnTo>
                      <a:lnTo>
                        <a:pt x="26" y="679"/>
                      </a:lnTo>
                      <a:lnTo>
                        <a:pt x="39" y="682"/>
                      </a:lnTo>
                      <a:lnTo>
                        <a:pt x="39" y="682"/>
                      </a:lnTo>
                      <a:lnTo>
                        <a:pt x="40" y="686"/>
                      </a:lnTo>
                      <a:lnTo>
                        <a:pt x="42" y="694"/>
                      </a:lnTo>
                      <a:lnTo>
                        <a:pt x="42" y="694"/>
                      </a:lnTo>
                      <a:lnTo>
                        <a:pt x="45" y="716"/>
                      </a:lnTo>
                      <a:lnTo>
                        <a:pt x="53" y="759"/>
                      </a:lnTo>
                      <a:lnTo>
                        <a:pt x="53" y="759"/>
                      </a:lnTo>
                      <a:lnTo>
                        <a:pt x="56" y="773"/>
                      </a:lnTo>
                      <a:lnTo>
                        <a:pt x="57" y="791"/>
                      </a:lnTo>
                      <a:lnTo>
                        <a:pt x="57" y="828"/>
                      </a:lnTo>
                      <a:lnTo>
                        <a:pt x="57" y="882"/>
                      </a:lnTo>
                      <a:lnTo>
                        <a:pt x="57" y="882"/>
                      </a:lnTo>
                      <a:lnTo>
                        <a:pt x="56" y="888"/>
                      </a:lnTo>
                      <a:lnTo>
                        <a:pt x="54" y="895"/>
                      </a:lnTo>
                      <a:lnTo>
                        <a:pt x="45" y="911"/>
                      </a:lnTo>
                      <a:lnTo>
                        <a:pt x="32" y="930"/>
                      </a:lnTo>
                      <a:lnTo>
                        <a:pt x="32" y="930"/>
                      </a:lnTo>
                      <a:lnTo>
                        <a:pt x="29" y="931"/>
                      </a:lnTo>
                      <a:lnTo>
                        <a:pt x="25" y="933"/>
                      </a:lnTo>
                      <a:lnTo>
                        <a:pt x="17" y="935"/>
                      </a:lnTo>
                      <a:lnTo>
                        <a:pt x="17" y="935"/>
                      </a:lnTo>
                      <a:lnTo>
                        <a:pt x="9" y="936"/>
                      </a:lnTo>
                      <a:lnTo>
                        <a:pt x="5" y="938"/>
                      </a:lnTo>
                      <a:lnTo>
                        <a:pt x="0" y="941"/>
                      </a:lnTo>
                      <a:lnTo>
                        <a:pt x="0" y="944"/>
                      </a:lnTo>
                      <a:lnTo>
                        <a:pt x="0" y="944"/>
                      </a:lnTo>
                      <a:lnTo>
                        <a:pt x="0" y="947"/>
                      </a:lnTo>
                      <a:lnTo>
                        <a:pt x="5" y="950"/>
                      </a:lnTo>
                      <a:lnTo>
                        <a:pt x="16" y="953"/>
                      </a:lnTo>
                      <a:lnTo>
                        <a:pt x="32" y="955"/>
                      </a:lnTo>
                      <a:lnTo>
                        <a:pt x="32" y="955"/>
                      </a:lnTo>
                      <a:lnTo>
                        <a:pt x="42" y="953"/>
                      </a:lnTo>
                      <a:lnTo>
                        <a:pt x="51" y="952"/>
                      </a:lnTo>
                      <a:lnTo>
                        <a:pt x="57" y="950"/>
                      </a:lnTo>
                      <a:lnTo>
                        <a:pt x="62" y="947"/>
                      </a:lnTo>
                      <a:lnTo>
                        <a:pt x="69" y="939"/>
                      </a:lnTo>
                      <a:lnTo>
                        <a:pt x="74" y="933"/>
                      </a:lnTo>
                      <a:lnTo>
                        <a:pt x="74" y="933"/>
                      </a:lnTo>
                      <a:lnTo>
                        <a:pt x="80" y="927"/>
                      </a:lnTo>
                      <a:lnTo>
                        <a:pt x="85" y="922"/>
                      </a:lnTo>
                      <a:lnTo>
                        <a:pt x="91" y="919"/>
                      </a:lnTo>
                      <a:lnTo>
                        <a:pt x="94" y="918"/>
                      </a:lnTo>
                      <a:lnTo>
                        <a:pt x="94" y="918"/>
                      </a:lnTo>
                      <a:lnTo>
                        <a:pt x="97" y="919"/>
                      </a:lnTo>
                      <a:lnTo>
                        <a:pt x="99" y="921"/>
                      </a:lnTo>
                      <a:lnTo>
                        <a:pt x="100" y="927"/>
                      </a:lnTo>
                      <a:lnTo>
                        <a:pt x="100" y="945"/>
                      </a:lnTo>
                      <a:lnTo>
                        <a:pt x="100" y="945"/>
                      </a:lnTo>
                      <a:lnTo>
                        <a:pt x="102" y="945"/>
                      </a:lnTo>
                      <a:lnTo>
                        <a:pt x="103" y="945"/>
                      </a:lnTo>
                      <a:lnTo>
                        <a:pt x="106" y="944"/>
                      </a:lnTo>
                      <a:lnTo>
                        <a:pt x="106" y="944"/>
                      </a:lnTo>
                      <a:lnTo>
                        <a:pt x="106" y="939"/>
                      </a:lnTo>
                      <a:lnTo>
                        <a:pt x="108" y="933"/>
                      </a:lnTo>
                      <a:lnTo>
                        <a:pt x="114" y="919"/>
                      </a:lnTo>
                      <a:lnTo>
                        <a:pt x="120" y="907"/>
                      </a:lnTo>
                      <a:lnTo>
                        <a:pt x="122" y="901"/>
                      </a:lnTo>
                      <a:lnTo>
                        <a:pt x="123" y="896"/>
                      </a:lnTo>
                      <a:lnTo>
                        <a:pt x="123" y="896"/>
                      </a:lnTo>
                      <a:lnTo>
                        <a:pt x="122" y="891"/>
                      </a:lnTo>
                      <a:lnTo>
                        <a:pt x="120" y="887"/>
                      </a:lnTo>
                      <a:lnTo>
                        <a:pt x="116" y="881"/>
                      </a:lnTo>
                      <a:lnTo>
                        <a:pt x="110" y="874"/>
                      </a:lnTo>
                      <a:lnTo>
                        <a:pt x="110" y="874"/>
                      </a:lnTo>
                      <a:lnTo>
                        <a:pt x="106" y="862"/>
                      </a:lnTo>
                      <a:lnTo>
                        <a:pt x="103" y="847"/>
                      </a:lnTo>
                      <a:lnTo>
                        <a:pt x="102" y="828"/>
                      </a:lnTo>
                      <a:lnTo>
                        <a:pt x="102" y="828"/>
                      </a:lnTo>
                      <a:lnTo>
                        <a:pt x="103" y="808"/>
                      </a:lnTo>
                      <a:lnTo>
                        <a:pt x="106" y="791"/>
                      </a:lnTo>
                      <a:lnTo>
                        <a:pt x="110" y="771"/>
                      </a:lnTo>
                      <a:lnTo>
                        <a:pt x="111" y="748"/>
                      </a:lnTo>
                      <a:lnTo>
                        <a:pt x="111" y="748"/>
                      </a:lnTo>
                      <a:lnTo>
                        <a:pt x="111" y="736"/>
                      </a:lnTo>
                      <a:lnTo>
                        <a:pt x="110" y="725"/>
                      </a:lnTo>
                      <a:lnTo>
                        <a:pt x="105" y="706"/>
                      </a:lnTo>
                      <a:lnTo>
                        <a:pt x="102" y="694"/>
                      </a:lnTo>
                      <a:lnTo>
                        <a:pt x="100" y="689"/>
                      </a:lnTo>
                      <a:lnTo>
                        <a:pt x="177" y="699"/>
                      </a:lnTo>
                      <a:lnTo>
                        <a:pt x="177" y="699"/>
                      </a:lnTo>
                      <a:lnTo>
                        <a:pt x="184" y="717"/>
                      </a:lnTo>
                      <a:lnTo>
                        <a:pt x="187" y="739"/>
                      </a:lnTo>
                      <a:lnTo>
                        <a:pt x="190" y="760"/>
                      </a:lnTo>
                      <a:lnTo>
                        <a:pt x="191" y="784"/>
                      </a:lnTo>
                      <a:lnTo>
                        <a:pt x="193" y="827"/>
                      </a:lnTo>
                      <a:lnTo>
                        <a:pt x="193" y="862"/>
                      </a:lnTo>
                      <a:lnTo>
                        <a:pt x="193" y="862"/>
                      </a:lnTo>
                      <a:lnTo>
                        <a:pt x="193" y="874"/>
                      </a:lnTo>
                      <a:lnTo>
                        <a:pt x="190" y="887"/>
                      </a:lnTo>
                      <a:lnTo>
                        <a:pt x="185" y="896"/>
                      </a:lnTo>
                      <a:lnTo>
                        <a:pt x="180" y="905"/>
                      </a:lnTo>
                      <a:lnTo>
                        <a:pt x="170" y="918"/>
                      </a:lnTo>
                      <a:lnTo>
                        <a:pt x="162" y="927"/>
                      </a:lnTo>
                      <a:lnTo>
                        <a:pt x="162" y="927"/>
                      </a:lnTo>
                      <a:lnTo>
                        <a:pt x="148" y="939"/>
                      </a:lnTo>
                      <a:lnTo>
                        <a:pt x="140" y="945"/>
                      </a:lnTo>
                      <a:lnTo>
                        <a:pt x="139" y="950"/>
                      </a:lnTo>
                      <a:lnTo>
                        <a:pt x="139" y="950"/>
                      </a:lnTo>
                      <a:lnTo>
                        <a:pt x="139" y="953"/>
                      </a:lnTo>
                      <a:lnTo>
                        <a:pt x="140" y="958"/>
                      </a:lnTo>
                      <a:lnTo>
                        <a:pt x="148" y="959"/>
                      </a:lnTo>
                      <a:lnTo>
                        <a:pt x="162" y="961"/>
                      </a:lnTo>
                      <a:lnTo>
                        <a:pt x="162" y="961"/>
                      </a:lnTo>
                      <a:lnTo>
                        <a:pt x="179" y="961"/>
                      </a:lnTo>
                      <a:lnTo>
                        <a:pt x="190" y="959"/>
                      </a:lnTo>
                      <a:lnTo>
                        <a:pt x="197" y="956"/>
                      </a:lnTo>
                      <a:lnTo>
                        <a:pt x="202" y="952"/>
                      </a:lnTo>
                      <a:lnTo>
                        <a:pt x="202" y="952"/>
                      </a:lnTo>
                      <a:lnTo>
                        <a:pt x="211" y="939"/>
                      </a:lnTo>
                      <a:lnTo>
                        <a:pt x="217" y="933"/>
                      </a:lnTo>
                      <a:lnTo>
                        <a:pt x="217" y="936"/>
                      </a:lnTo>
                      <a:lnTo>
                        <a:pt x="217" y="936"/>
                      </a:lnTo>
                      <a:lnTo>
                        <a:pt x="219" y="938"/>
                      </a:lnTo>
                      <a:lnTo>
                        <a:pt x="222" y="938"/>
                      </a:lnTo>
                      <a:lnTo>
                        <a:pt x="222" y="938"/>
                      </a:lnTo>
                      <a:lnTo>
                        <a:pt x="225" y="938"/>
                      </a:lnTo>
                      <a:lnTo>
                        <a:pt x="227" y="936"/>
                      </a:lnTo>
                      <a:lnTo>
                        <a:pt x="230" y="933"/>
                      </a:lnTo>
                      <a:lnTo>
                        <a:pt x="230" y="919"/>
                      </a:lnTo>
                      <a:lnTo>
                        <a:pt x="230" y="919"/>
                      </a:lnTo>
                      <a:lnTo>
                        <a:pt x="238" y="907"/>
                      </a:lnTo>
                      <a:lnTo>
                        <a:pt x="242" y="899"/>
                      </a:lnTo>
                      <a:lnTo>
                        <a:pt x="244" y="893"/>
                      </a:lnTo>
                      <a:lnTo>
                        <a:pt x="244" y="887"/>
                      </a:lnTo>
                      <a:lnTo>
                        <a:pt x="244" y="887"/>
                      </a:lnTo>
                      <a:lnTo>
                        <a:pt x="242" y="879"/>
                      </a:lnTo>
                      <a:lnTo>
                        <a:pt x="239" y="874"/>
                      </a:lnTo>
                      <a:lnTo>
                        <a:pt x="233" y="870"/>
                      </a:lnTo>
                      <a:lnTo>
                        <a:pt x="233" y="870"/>
                      </a:lnTo>
                      <a:lnTo>
                        <a:pt x="231" y="862"/>
                      </a:lnTo>
                      <a:lnTo>
                        <a:pt x="230" y="854"/>
                      </a:lnTo>
                      <a:lnTo>
                        <a:pt x="230" y="848"/>
                      </a:lnTo>
                      <a:lnTo>
                        <a:pt x="230" y="848"/>
                      </a:lnTo>
                      <a:lnTo>
                        <a:pt x="231" y="830"/>
                      </a:lnTo>
                      <a:lnTo>
                        <a:pt x="238" y="799"/>
                      </a:lnTo>
                      <a:lnTo>
                        <a:pt x="244" y="765"/>
                      </a:lnTo>
                      <a:lnTo>
                        <a:pt x="247" y="739"/>
                      </a:lnTo>
                      <a:lnTo>
                        <a:pt x="247" y="739"/>
                      </a:lnTo>
                      <a:lnTo>
                        <a:pt x="245" y="723"/>
                      </a:lnTo>
                      <a:lnTo>
                        <a:pt x="242" y="711"/>
                      </a:lnTo>
                      <a:lnTo>
                        <a:pt x="238" y="702"/>
                      </a:lnTo>
                      <a:lnTo>
                        <a:pt x="245" y="699"/>
                      </a:lnTo>
                      <a:lnTo>
                        <a:pt x="245" y="699"/>
                      </a:lnTo>
                      <a:lnTo>
                        <a:pt x="248" y="614"/>
                      </a:lnTo>
                      <a:lnTo>
                        <a:pt x="248" y="549"/>
                      </a:lnTo>
                      <a:lnTo>
                        <a:pt x="248" y="505"/>
                      </a:lnTo>
                      <a:lnTo>
                        <a:pt x="248" y="505"/>
                      </a:lnTo>
                      <a:lnTo>
                        <a:pt x="244" y="461"/>
                      </a:lnTo>
                      <a:lnTo>
                        <a:pt x="241" y="443"/>
                      </a:lnTo>
                      <a:lnTo>
                        <a:pt x="250" y="440"/>
                      </a:lnTo>
                      <a:lnTo>
                        <a:pt x="250" y="440"/>
                      </a:lnTo>
                      <a:lnTo>
                        <a:pt x="241" y="404"/>
                      </a:lnTo>
                      <a:lnTo>
                        <a:pt x="241" y="404"/>
                      </a:lnTo>
                      <a:lnTo>
                        <a:pt x="238" y="380"/>
                      </a:lnTo>
                      <a:lnTo>
                        <a:pt x="236" y="361"/>
                      </a:lnTo>
                      <a:lnTo>
                        <a:pt x="236" y="361"/>
                      </a:lnTo>
                      <a:lnTo>
                        <a:pt x="234" y="355"/>
                      </a:lnTo>
                      <a:lnTo>
                        <a:pt x="233" y="347"/>
                      </a:lnTo>
                      <a:lnTo>
                        <a:pt x="228" y="333"/>
                      </a:lnTo>
                      <a:lnTo>
                        <a:pt x="228" y="333"/>
                      </a:lnTo>
                      <a:lnTo>
                        <a:pt x="228" y="329"/>
                      </a:lnTo>
                      <a:lnTo>
                        <a:pt x="230" y="326"/>
                      </a:lnTo>
                      <a:lnTo>
                        <a:pt x="231" y="323"/>
                      </a:lnTo>
                      <a:lnTo>
                        <a:pt x="231" y="318"/>
                      </a:lnTo>
                      <a:lnTo>
                        <a:pt x="231" y="318"/>
                      </a:lnTo>
                      <a:lnTo>
                        <a:pt x="230" y="310"/>
                      </a:lnTo>
                      <a:lnTo>
                        <a:pt x="230" y="306"/>
                      </a:lnTo>
                      <a:lnTo>
                        <a:pt x="230" y="301"/>
                      </a:lnTo>
                      <a:lnTo>
                        <a:pt x="230" y="301"/>
                      </a:lnTo>
                      <a:lnTo>
                        <a:pt x="231" y="292"/>
                      </a:lnTo>
                      <a:lnTo>
                        <a:pt x="231" y="289"/>
                      </a:lnTo>
                      <a:lnTo>
                        <a:pt x="234" y="284"/>
                      </a:lnTo>
                      <a:lnTo>
                        <a:pt x="234" y="284"/>
                      </a:lnTo>
                      <a:lnTo>
                        <a:pt x="236" y="279"/>
                      </a:lnTo>
                      <a:lnTo>
                        <a:pt x="236" y="276"/>
                      </a:lnTo>
                      <a:lnTo>
                        <a:pt x="236" y="272"/>
                      </a:lnTo>
                      <a:lnTo>
                        <a:pt x="236" y="272"/>
                      </a:lnTo>
                      <a:lnTo>
                        <a:pt x="256" y="235"/>
                      </a:lnTo>
                      <a:lnTo>
                        <a:pt x="256" y="235"/>
                      </a:lnTo>
                      <a:lnTo>
                        <a:pt x="261" y="224"/>
                      </a:lnTo>
                      <a:lnTo>
                        <a:pt x="262" y="216"/>
                      </a:lnTo>
                      <a:lnTo>
                        <a:pt x="261" y="213"/>
                      </a:lnTo>
                      <a:lnTo>
                        <a:pt x="259" y="212"/>
                      </a:lnTo>
                      <a:lnTo>
                        <a:pt x="259" y="21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34" name="Freeform 103"/>
                <p:cNvSpPr>
                  <a:spLocks/>
                </p:cNvSpPr>
                <p:nvPr/>
              </p:nvSpPr>
              <p:spPr bwMode="auto">
                <a:xfrm>
                  <a:off x="1489076" y="4757738"/>
                  <a:ext cx="30163" cy="15875"/>
                </a:xfrm>
                <a:custGeom>
                  <a:avLst/>
                  <a:gdLst>
                    <a:gd name="T0" fmla="*/ 0 w 19"/>
                    <a:gd name="T1" fmla="*/ 0 h 10"/>
                    <a:gd name="T2" fmla="*/ 0 w 19"/>
                    <a:gd name="T3" fmla="*/ 0 h 10"/>
                    <a:gd name="T4" fmla="*/ 0 w 19"/>
                    <a:gd name="T5" fmla="*/ 5 h 10"/>
                    <a:gd name="T6" fmla="*/ 3 w 19"/>
                    <a:gd name="T7" fmla="*/ 8 h 10"/>
                    <a:gd name="T8" fmla="*/ 5 w 19"/>
                    <a:gd name="T9" fmla="*/ 8 h 10"/>
                    <a:gd name="T10" fmla="*/ 8 w 19"/>
                    <a:gd name="T11" fmla="*/ 10 h 10"/>
                    <a:gd name="T12" fmla="*/ 8 w 19"/>
                    <a:gd name="T13" fmla="*/ 10 h 10"/>
                    <a:gd name="T14" fmla="*/ 13 w 19"/>
                    <a:gd name="T15" fmla="*/ 8 h 10"/>
                    <a:gd name="T16" fmla="*/ 16 w 19"/>
                    <a:gd name="T17" fmla="*/ 5 h 10"/>
                    <a:gd name="T18" fmla="*/ 19 w 19"/>
                    <a:gd name="T19" fmla="*/ 2 h 10"/>
                    <a:gd name="T20" fmla="*/ 17 w 19"/>
                    <a:gd name="T21" fmla="*/ 0 h 10"/>
                    <a:gd name="T22" fmla="*/ 17 w 19"/>
                    <a:gd name="T23" fmla="*/ 0 h 10"/>
                    <a:gd name="T24" fmla="*/ 16 w 19"/>
                    <a:gd name="T25" fmla="*/ 3 h 10"/>
                    <a:gd name="T26" fmla="*/ 14 w 19"/>
                    <a:gd name="T27" fmla="*/ 5 h 10"/>
                    <a:gd name="T28" fmla="*/ 11 w 19"/>
                    <a:gd name="T29" fmla="*/ 6 h 10"/>
                    <a:gd name="T30" fmla="*/ 11 w 19"/>
                    <a:gd name="T31" fmla="*/ 6 h 10"/>
                    <a:gd name="T32" fmla="*/ 7 w 19"/>
                    <a:gd name="T33" fmla="*/ 5 h 10"/>
                    <a:gd name="T34" fmla="*/ 5 w 19"/>
                    <a:gd name="T35" fmla="*/ 3 h 10"/>
                    <a:gd name="T36" fmla="*/ 5 w 19"/>
                    <a:gd name="T37" fmla="*/ 0 h 10"/>
                    <a:gd name="T38" fmla="*/ 0 w 19"/>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0" y="0"/>
                      </a:moveTo>
                      <a:lnTo>
                        <a:pt x="0" y="0"/>
                      </a:lnTo>
                      <a:lnTo>
                        <a:pt x="0" y="5"/>
                      </a:lnTo>
                      <a:lnTo>
                        <a:pt x="3" y="8"/>
                      </a:lnTo>
                      <a:lnTo>
                        <a:pt x="5" y="8"/>
                      </a:lnTo>
                      <a:lnTo>
                        <a:pt x="8" y="10"/>
                      </a:lnTo>
                      <a:lnTo>
                        <a:pt x="8" y="10"/>
                      </a:lnTo>
                      <a:lnTo>
                        <a:pt x="13" y="8"/>
                      </a:lnTo>
                      <a:lnTo>
                        <a:pt x="16" y="5"/>
                      </a:lnTo>
                      <a:lnTo>
                        <a:pt x="19" y="2"/>
                      </a:lnTo>
                      <a:lnTo>
                        <a:pt x="17" y="0"/>
                      </a:lnTo>
                      <a:lnTo>
                        <a:pt x="17" y="0"/>
                      </a:lnTo>
                      <a:lnTo>
                        <a:pt x="16" y="3"/>
                      </a:lnTo>
                      <a:lnTo>
                        <a:pt x="14" y="5"/>
                      </a:lnTo>
                      <a:lnTo>
                        <a:pt x="11" y="6"/>
                      </a:lnTo>
                      <a:lnTo>
                        <a:pt x="11" y="6"/>
                      </a:lnTo>
                      <a:lnTo>
                        <a:pt x="7" y="5"/>
                      </a:lnTo>
                      <a:lnTo>
                        <a:pt x="5" y="3"/>
                      </a:lnTo>
                      <a:lnTo>
                        <a:pt x="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35" name="Freeform 104"/>
                <p:cNvSpPr>
                  <a:spLocks/>
                </p:cNvSpPr>
                <p:nvPr/>
              </p:nvSpPr>
              <p:spPr bwMode="auto">
                <a:xfrm>
                  <a:off x="1379538" y="4729163"/>
                  <a:ext cx="44450" cy="14287"/>
                </a:xfrm>
                <a:custGeom>
                  <a:avLst/>
                  <a:gdLst>
                    <a:gd name="T0" fmla="*/ 28 w 28"/>
                    <a:gd name="T1" fmla="*/ 7 h 9"/>
                    <a:gd name="T2" fmla="*/ 28 w 28"/>
                    <a:gd name="T3" fmla="*/ 7 h 9"/>
                    <a:gd name="T4" fmla="*/ 23 w 28"/>
                    <a:gd name="T5" fmla="*/ 9 h 9"/>
                    <a:gd name="T6" fmla="*/ 17 w 28"/>
                    <a:gd name="T7" fmla="*/ 9 h 9"/>
                    <a:gd name="T8" fmla="*/ 11 w 28"/>
                    <a:gd name="T9" fmla="*/ 7 h 9"/>
                    <a:gd name="T10" fmla="*/ 11 w 28"/>
                    <a:gd name="T11" fmla="*/ 7 h 9"/>
                    <a:gd name="T12" fmla="*/ 6 w 28"/>
                    <a:gd name="T13" fmla="*/ 4 h 9"/>
                    <a:gd name="T14" fmla="*/ 3 w 28"/>
                    <a:gd name="T15" fmla="*/ 3 h 9"/>
                    <a:gd name="T16" fmla="*/ 0 w 28"/>
                    <a:gd name="T17" fmla="*/ 0 h 9"/>
                    <a:gd name="T18" fmla="*/ 0 w 28"/>
                    <a:gd name="T19" fmla="*/ 0 h 9"/>
                    <a:gd name="T20" fmla="*/ 8 w 28"/>
                    <a:gd name="T21" fmla="*/ 3 h 9"/>
                    <a:gd name="T22" fmla="*/ 15 w 28"/>
                    <a:gd name="T23" fmla="*/ 6 h 9"/>
                    <a:gd name="T24" fmla="*/ 28 w 28"/>
                    <a:gd name="T25" fmla="*/ 7 h 9"/>
                    <a:gd name="T26" fmla="*/ 28 w 2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9">
                      <a:moveTo>
                        <a:pt x="28" y="7"/>
                      </a:moveTo>
                      <a:lnTo>
                        <a:pt x="28" y="7"/>
                      </a:lnTo>
                      <a:lnTo>
                        <a:pt x="23" y="9"/>
                      </a:lnTo>
                      <a:lnTo>
                        <a:pt x="17" y="9"/>
                      </a:lnTo>
                      <a:lnTo>
                        <a:pt x="11" y="7"/>
                      </a:lnTo>
                      <a:lnTo>
                        <a:pt x="11" y="7"/>
                      </a:lnTo>
                      <a:lnTo>
                        <a:pt x="6" y="4"/>
                      </a:lnTo>
                      <a:lnTo>
                        <a:pt x="3" y="3"/>
                      </a:lnTo>
                      <a:lnTo>
                        <a:pt x="0" y="0"/>
                      </a:lnTo>
                      <a:lnTo>
                        <a:pt x="0" y="0"/>
                      </a:lnTo>
                      <a:lnTo>
                        <a:pt x="8" y="3"/>
                      </a:lnTo>
                      <a:lnTo>
                        <a:pt x="15" y="6"/>
                      </a:lnTo>
                      <a:lnTo>
                        <a:pt x="28" y="7"/>
                      </a:lnTo>
                      <a:lnTo>
                        <a:pt x="2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36" name="Freeform 105"/>
                <p:cNvSpPr>
                  <a:spLocks/>
                </p:cNvSpPr>
                <p:nvPr/>
              </p:nvSpPr>
              <p:spPr bwMode="auto">
                <a:xfrm>
                  <a:off x="1425576" y="4391025"/>
                  <a:ext cx="179388" cy="238125"/>
                </a:xfrm>
                <a:custGeom>
                  <a:avLst/>
                  <a:gdLst>
                    <a:gd name="T0" fmla="*/ 113 w 113"/>
                    <a:gd name="T1" fmla="*/ 5 h 150"/>
                    <a:gd name="T2" fmla="*/ 110 w 113"/>
                    <a:gd name="T3" fmla="*/ 0 h 150"/>
                    <a:gd name="T4" fmla="*/ 107 w 113"/>
                    <a:gd name="T5" fmla="*/ 6 h 150"/>
                    <a:gd name="T6" fmla="*/ 99 w 113"/>
                    <a:gd name="T7" fmla="*/ 20 h 150"/>
                    <a:gd name="T8" fmla="*/ 91 w 113"/>
                    <a:gd name="T9" fmla="*/ 25 h 150"/>
                    <a:gd name="T10" fmla="*/ 80 w 113"/>
                    <a:gd name="T11" fmla="*/ 26 h 150"/>
                    <a:gd name="T12" fmla="*/ 56 w 113"/>
                    <a:gd name="T13" fmla="*/ 49 h 150"/>
                    <a:gd name="T14" fmla="*/ 51 w 113"/>
                    <a:gd name="T15" fmla="*/ 57 h 150"/>
                    <a:gd name="T16" fmla="*/ 43 w 113"/>
                    <a:gd name="T17" fmla="*/ 74 h 150"/>
                    <a:gd name="T18" fmla="*/ 43 w 113"/>
                    <a:gd name="T19" fmla="*/ 83 h 150"/>
                    <a:gd name="T20" fmla="*/ 34 w 113"/>
                    <a:gd name="T21" fmla="*/ 68 h 150"/>
                    <a:gd name="T22" fmla="*/ 33 w 113"/>
                    <a:gd name="T23" fmla="*/ 65 h 150"/>
                    <a:gd name="T24" fmla="*/ 39 w 113"/>
                    <a:gd name="T25" fmla="*/ 54 h 150"/>
                    <a:gd name="T26" fmla="*/ 43 w 113"/>
                    <a:gd name="T27" fmla="*/ 46 h 150"/>
                    <a:gd name="T28" fmla="*/ 51 w 113"/>
                    <a:gd name="T29" fmla="*/ 29 h 150"/>
                    <a:gd name="T30" fmla="*/ 51 w 113"/>
                    <a:gd name="T31" fmla="*/ 22 h 150"/>
                    <a:gd name="T32" fmla="*/ 50 w 113"/>
                    <a:gd name="T33" fmla="*/ 9 h 150"/>
                    <a:gd name="T34" fmla="*/ 48 w 113"/>
                    <a:gd name="T35" fmla="*/ 14 h 150"/>
                    <a:gd name="T36" fmla="*/ 40 w 113"/>
                    <a:gd name="T37" fmla="*/ 22 h 150"/>
                    <a:gd name="T38" fmla="*/ 11 w 113"/>
                    <a:gd name="T39" fmla="*/ 39 h 150"/>
                    <a:gd name="T40" fmla="*/ 0 w 113"/>
                    <a:gd name="T41" fmla="*/ 51 h 150"/>
                    <a:gd name="T42" fmla="*/ 2 w 113"/>
                    <a:gd name="T43" fmla="*/ 49 h 150"/>
                    <a:gd name="T44" fmla="*/ 11 w 113"/>
                    <a:gd name="T45" fmla="*/ 56 h 150"/>
                    <a:gd name="T46" fmla="*/ 20 w 113"/>
                    <a:gd name="T47" fmla="*/ 66 h 150"/>
                    <a:gd name="T48" fmla="*/ 30 w 113"/>
                    <a:gd name="T49" fmla="*/ 86 h 150"/>
                    <a:gd name="T50" fmla="*/ 30 w 113"/>
                    <a:gd name="T51" fmla="*/ 88 h 150"/>
                    <a:gd name="T52" fmla="*/ 25 w 113"/>
                    <a:gd name="T53" fmla="*/ 97 h 150"/>
                    <a:gd name="T54" fmla="*/ 20 w 113"/>
                    <a:gd name="T55" fmla="*/ 116 h 150"/>
                    <a:gd name="T56" fmla="*/ 20 w 113"/>
                    <a:gd name="T57" fmla="*/ 125 h 150"/>
                    <a:gd name="T58" fmla="*/ 22 w 113"/>
                    <a:gd name="T59" fmla="*/ 143 h 150"/>
                    <a:gd name="T60" fmla="*/ 25 w 113"/>
                    <a:gd name="T61" fmla="*/ 150 h 150"/>
                    <a:gd name="T62" fmla="*/ 27 w 113"/>
                    <a:gd name="T63" fmla="*/ 134 h 150"/>
                    <a:gd name="T64" fmla="*/ 28 w 113"/>
                    <a:gd name="T65" fmla="*/ 123 h 150"/>
                    <a:gd name="T66" fmla="*/ 47 w 113"/>
                    <a:gd name="T67" fmla="*/ 89 h 150"/>
                    <a:gd name="T68" fmla="*/ 76 w 113"/>
                    <a:gd name="T69" fmla="*/ 51 h 150"/>
                    <a:gd name="T70" fmla="*/ 80 w 113"/>
                    <a:gd name="T71" fmla="*/ 52 h 150"/>
                    <a:gd name="T72" fmla="*/ 94 w 113"/>
                    <a:gd name="T73" fmla="*/ 68 h 150"/>
                    <a:gd name="T74" fmla="*/ 111 w 113"/>
                    <a:gd name="T75" fmla="*/ 25 h 150"/>
                    <a:gd name="T76" fmla="*/ 113 w 113"/>
                    <a:gd name="T77"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50">
                      <a:moveTo>
                        <a:pt x="113" y="5"/>
                      </a:moveTo>
                      <a:lnTo>
                        <a:pt x="113" y="5"/>
                      </a:lnTo>
                      <a:lnTo>
                        <a:pt x="110" y="0"/>
                      </a:lnTo>
                      <a:lnTo>
                        <a:pt x="110" y="0"/>
                      </a:lnTo>
                      <a:lnTo>
                        <a:pt x="107" y="6"/>
                      </a:lnTo>
                      <a:lnTo>
                        <a:pt x="107" y="6"/>
                      </a:lnTo>
                      <a:lnTo>
                        <a:pt x="104" y="14"/>
                      </a:lnTo>
                      <a:lnTo>
                        <a:pt x="99" y="20"/>
                      </a:lnTo>
                      <a:lnTo>
                        <a:pt x="96" y="22"/>
                      </a:lnTo>
                      <a:lnTo>
                        <a:pt x="91" y="25"/>
                      </a:lnTo>
                      <a:lnTo>
                        <a:pt x="87" y="25"/>
                      </a:lnTo>
                      <a:lnTo>
                        <a:pt x="80" y="26"/>
                      </a:lnTo>
                      <a:lnTo>
                        <a:pt x="80" y="26"/>
                      </a:lnTo>
                      <a:lnTo>
                        <a:pt x="56" y="49"/>
                      </a:lnTo>
                      <a:lnTo>
                        <a:pt x="56" y="49"/>
                      </a:lnTo>
                      <a:lnTo>
                        <a:pt x="51" y="57"/>
                      </a:lnTo>
                      <a:lnTo>
                        <a:pt x="47" y="65"/>
                      </a:lnTo>
                      <a:lnTo>
                        <a:pt x="43" y="74"/>
                      </a:lnTo>
                      <a:lnTo>
                        <a:pt x="43" y="83"/>
                      </a:lnTo>
                      <a:lnTo>
                        <a:pt x="43" y="83"/>
                      </a:lnTo>
                      <a:lnTo>
                        <a:pt x="34" y="68"/>
                      </a:lnTo>
                      <a:lnTo>
                        <a:pt x="34" y="68"/>
                      </a:lnTo>
                      <a:lnTo>
                        <a:pt x="33" y="66"/>
                      </a:lnTo>
                      <a:lnTo>
                        <a:pt x="33" y="65"/>
                      </a:lnTo>
                      <a:lnTo>
                        <a:pt x="34" y="60"/>
                      </a:lnTo>
                      <a:lnTo>
                        <a:pt x="39" y="54"/>
                      </a:lnTo>
                      <a:lnTo>
                        <a:pt x="39" y="54"/>
                      </a:lnTo>
                      <a:lnTo>
                        <a:pt x="43" y="46"/>
                      </a:lnTo>
                      <a:lnTo>
                        <a:pt x="48" y="37"/>
                      </a:lnTo>
                      <a:lnTo>
                        <a:pt x="51" y="29"/>
                      </a:lnTo>
                      <a:lnTo>
                        <a:pt x="51" y="29"/>
                      </a:lnTo>
                      <a:lnTo>
                        <a:pt x="51" y="22"/>
                      </a:lnTo>
                      <a:lnTo>
                        <a:pt x="51" y="15"/>
                      </a:lnTo>
                      <a:lnTo>
                        <a:pt x="50" y="9"/>
                      </a:lnTo>
                      <a:lnTo>
                        <a:pt x="50" y="9"/>
                      </a:lnTo>
                      <a:lnTo>
                        <a:pt x="48" y="14"/>
                      </a:lnTo>
                      <a:lnTo>
                        <a:pt x="48" y="15"/>
                      </a:lnTo>
                      <a:lnTo>
                        <a:pt x="40" y="22"/>
                      </a:lnTo>
                      <a:lnTo>
                        <a:pt x="13" y="39"/>
                      </a:lnTo>
                      <a:lnTo>
                        <a:pt x="11" y="39"/>
                      </a:lnTo>
                      <a:lnTo>
                        <a:pt x="11" y="39"/>
                      </a:lnTo>
                      <a:lnTo>
                        <a:pt x="0" y="51"/>
                      </a:lnTo>
                      <a:lnTo>
                        <a:pt x="0" y="51"/>
                      </a:lnTo>
                      <a:lnTo>
                        <a:pt x="2" y="49"/>
                      </a:lnTo>
                      <a:lnTo>
                        <a:pt x="5" y="51"/>
                      </a:lnTo>
                      <a:lnTo>
                        <a:pt x="11" y="56"/>
                      </a:lnTo>
                      <a:lnTo>
                        <a:pt x="20" y="66"/>
                      </a:lnTo>
                      <a:lnTo>
                        <a:pt x="20" y="66"/>
                      </a:lnTo>
                      <a:lnTo>
                        <a:pt x="27" y="80"/>
                      </a:lnTo>
                      <a:lnTo>
                        <a:pt x="30" y="86"/>
                      </a:lnTo>
                      <a:lnTo>
                        <a:pt x="30" y="88"/>
                      </a:lnTo>
                      <a:lnTo>
                        <a:pt x="30" y="88"/>
                      </a:lnTo>
                      <a:lnTo>
                        <a:pt x="30" y="88"/>
                      </a:lnTo>
                      <a:lnTo>
                        <a:pt x="25" y="97"/>
                      </a:lnTo>
                      <a:lnTo>
                        <a:pt x="22" y="106"/>
                      </a:lnTo>
                      <a:lnTo>
                        <a:pt x="20" y="116"/>
                      </a:lnTo>
                      <a:lnTo>
                        <a:pt x="20" y="116"/>
                      </a:lnTo>
                      <a:lnTo>
                        <a:pt x="20" y="125"/>
                      </a:lnTo>
                      <a:lnTo>
                        <a:pt x="20" y="136"/>
                      </a:lnTo>
                      <a:lnTo>
                        <a:pt x="22" y="143"/>
                      </a:lnTo>
                      <a:lnTo>
                        <a:pt x="25" y="150"/>
                      </a:lnTo>
                      <a:lnTo>
                        <a:pt x="25" y="150"/>
                      </a:lnTo>
                      <a:lnTo>
                        <a:pt x="25" y="143"/>
                      </a:lnTo>
                      <a:lnTo>
                        <a:pt x="27" y="134"/>
                      </a:lnTo>
                      <a:lnTo>
                        <a:pt x="28" y="123"/>
                      </a:lnTo>
                      <a:lnTo>
                        <a:pt x="28" y="123"/>
                      </a:lnTo>
                      <a:lnTo>
                        <a:pt x="36" y="108"/>
                      </a:lnTo>
                      <a:lnTo>
                        <a:pt x="47" y="89"/>
                      </a:lnTo>
                      <a:lnTo>
                        <a:pt x="76" y="51"/>
                      </a:lnTo>
                      <a:lnTo>
                        <a:pt x="76" y="51"/>
                      </a:lnTo>
                      <a:lnTo>
                        <a:pt x="77" y="51"/>
                      </a:lnTo>
                      <a:lnTo>
                        <a:pt x="80" y="52"/>
                      </a:lnTo>
                      <a:lnTo>
                        <a:pt x="87" y="57"/>
                      </a:lnTo>
                      <a:lnTo>
                        <a:pt x="94" y="68"/>
                      </a:lnTo>
                      <a:lnTo>
                        <a:pt x="111" y="25"/>
                      </a:lnTo>
                      <a:lnTo>
                        <a:pt x="111" y="25"/>
                      </a:lnTo>
                      <a:lnTo>
                        <a:pt x="111" y="17"/>
                      </a:lnTo>
                      <a:lnTo>
                        <a:pt x="113" y="5"/>
                      </a:lnTo>
                      <a:lnTo>
                        <a:pt x="1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28" name="Group 27"/>
              <p:cNvGrpSpPr/>
              <p:nvPr/>
            </p:nvGrpSpPr>
            <p:grpSpPr>
              <a:xfrm>
                <a:off x="3342922" y="4885560"/>
                <a:ext cx="920850" cy="928679"/>
                <a:chOff x="5847285" y="5571086"/>
                <a:chExt cx="997588" cy="1006069"/>
              </a:xfrm>
            </p:grpSpPr>
            <p:sp>
              <p:nvSpPr>
                <p:cNvPr id="131" name="Freeform 21"/>
                <p:cNvSpPr>
                  <a:spLocks/>
                </p:cNvSpPr>
                <p:nvPr/>
              </p:nvSpPr>
              <p:spPr bwMode="auto">
                <a:xfrm>
                  <a:off x="6169234" y="5571086"/>
                  <a:ext cx="351365" cy="869801"/>
                </a:xfrm>
                <a:custGeom>
                  <a:avLst/>
                  <a:gdLst>
                    <a:gd name="T0" fmla="*/ 380 w 631"/>
                    <a:gd name="T1" fmla="*/ 40 h 1646"/>
                    <a:gd name="T2" fmla="*/ 372 w 631"/>
                    <a:gd name="T3" fmla="*/ 78 h 1646"/>
                    <a:gd name="T4" fmla="*/ 364 w 631"/>
                    <a:gd name="T5" fmla="*/ 114 h 1646"/>
                    <a:gd name="T6" fmla="*/ 362 w 631"/>
                    <a:gd name="T7" fmla="*/ 161 h 1646"/>
                    <a:gd name="T8" fmla="*/ 332 w 631"/>
                    <a:gd name="T9" fmla="*/ 207 h 1646"/>
                    <a:gd name="T10" fmla="*/ 351 w 631"/>
                    <a:gd name="T11" fmla="*/ 243 h 1646"/>
                    <a:gd name="T12" fmla="*/ 407 w 631"/>
                    <a:gd name="T13" fmla="*/ 269 h 1646"/>
                    <a:gd name="T14" fmla="*/ 472 w 631"/>
                    <a:gd name="T15" fmla="*/ 313 h 1646"/>
                    <a:gd name="T16" fmla="*/ 492 w 631"/>
                    <a:gd name="T17" fmla="*/ 463 h 1646"/>
                    <a:gd name="T18" fmla="*/ 548 w 631"/>
                    <a:gd name="T19" fmla="*/ 479 h 1646"/>
                    <a:gd name="T20" fmla="*/ 548 w 631"/>
                    <a:gd name="T21" fmla="*/ 596 h 1646"/>
                    <a:gd name="T22" fmla="*/ 518 w 631"/>
                    <a:gd name="T23" fmla="*/ 603 h 1646"/>
                    <a:gd name="T24" fmla="*/ 484 w 631"/>
                    <a:gd name="T25" fmla="*/ 577 h 1646"/>
                    <a:gd name="T26" fmla="*/ 497 w 631"/>
                    <a:gd name="T27" fmla="*/ 816 h 1646"/>
                    <a:gd name="T28" fmla="*/ 467 w 631"/>
                    <a:gd name="T29" fmla="*/ 841 h 1646"/>
                    <a:gd name="T30" fmla="*/ 448 w 631"/>
                    <a:gd name="T31" fmla="*/ 900 h 1646"/>
                    <a:gd name="T32" fmla="*/ 489 w 631"/>
                    <a:gd name="T33" fmla="*/ 1204 h 1646"/>
                    <a:gd name="T34" fmla="*/ 537 w 631"/>
                    <a:gd name="T35" fmla="*/ 1504 h 1646"/>
                    <a:gd name="T36" fmla="*/ 586 w 631"/>
                    <a:gd name="T37" fmla="*/ 1530 h 1646"/>
                    <a:gd name="T38" fmla="*/ 631 w 631"/>
                    <a:gd name="T39" fmla="*/ 1554 h 1646"/>
                    <a:gd name="T40" fmla="*/ 575 w 631"/>
                    <a:gd name="T41" fmla="*/ 1582 h 1646"/>
                    <a:gd name="T42" fmla="*/ 508 w 631"/>
                    <a:gd name="T43" fmla="*/ 1571 h 1646"/>
                    <a:gd name="T44" fmla="*/ 461 w 631"/>
                    <a:gd name="T45" fmla="*/ 1576 h 1646"/>
                    <a:gd name="T46" fmla="*/ 411 w 631"/>
                    <a:gd name="T47" fmla="*/ 1574 h 1646"/>
                    <a:gd name="T48" fmla="*/ 376 w 631"/>
                    <a:gd name="T49" fmla="*/ 1422 h 1646"/>
                    <a:gd name="T50" fmla="*/ 332 w 631"/>
                    <a:gd name="T51" fmla="*/ 1119 h 1646"/>
                    <a:gd name="T52" fmla="*/ 292 w 631"/>
                    <a:gd name="T53" fmla="*/ 1003 h 1646"/>
                    <a:gd name="T54" fmla="*/ 268 w 631"/>
                    <a:gd name="T55" fmla="*/ 1088 h 1646"/>
                    <a:gd name="T56" fmla="*/ 270 w 631"/>
                    <a:gd name="T57" fmla="*/ 1347 h 1646"/>
                    <a:gd name="T58" fmla="*/ 286 w 631"/>
                    <a:gd name="T59" fmla="*/ 1555 h 1646"/>
                    <a:gd name="T60" fmla="*/ 314 w 631"/>
                    <a:gd name="T61" fmla="*/ 1643 h 1646"/>
                    <a:gd name="T62" fmla="*/ 278 w 631"/>
                    <a:gd name="T63" fmla="*/ 1644 h 1646"/>
                    <a:gd name="T64" fmla="*/ 238 w 631"/>
                    <a:gd name="T65" fmla="*/ 1632 h 1646"/>
                    <a:gd name="T66" fmla="*/ 195 w 631"/>
                    <a:gd name="T67" fmla="*/ 1568 h 1646"/>
                    <a:gd name="T68" fmla="*/ 171 w 631"/>
                    <a:gd name="T69" fmla="*/ 1503 h 1646"/>
                    <a:gd name="T70" fmla="*/ 140 w 631"/>
                    <a:gd name="T71" fmla="*/ 1361 h 1646"/>
                    <a:gd name="T72" fmla="*/ 135 w 631"/>
                    <a:gd name="T73" fmla="*/ 1150 h 1646"/>
                    <a:gd name="T74" fmla="*/ 98 w 631"/>
                    <a:gd name="T75" fmla="*/ 854 h 1646"/>
                    <a:gd name="T76" fmla="*/ 76 w 631"/>
                    <a:gd name="T77" fmla="*/ 798 h 1646"/>
                    <a:gd name="T78" fmla="*/ 44 w 631"/>
                    <a:gd name="T79" fmla="*/ 733 h 1646"/>
                    <a:gd name="T80" fmla="*/ 1 w 631"/>
                    <a:gd name="T81" fmla="*/ 622 h 1646"/>
                    <a:gd name="T82" fmla="*/ 28 w 631"/>
                    <a:gd name="T83" fmla="*/ 495 h 1646"/>
                    <a:gd name="T84" fmla="*/ 49 w 631"/>
                    <a:gd name="T85" fmla="*/ 363 h 1646"/>
                    <a:gd name="T86" fmla="*/ 121 w 631"/>
                    <a:gd name="T87" fmla="*/ 289 h 1646"/>
                    <a:gd name="T88" fmla="*/ 210 w 631"/>
                    <a:gd name="T89" fmla="*/ 229 h 1646"/>
                    <a:gd name="T90" fmla="*/ 179 w 631"/>
                    <a:gd name="T91" fmla="*/ 649 h 1646"/>
                    <a:gd name="T92" fmla="*/ 214 w 631"/>
                    <a:gd name="T93" fmla="*/ 652 h 1646"/>
                    <a:gd name="T94" fmla="*/ 254 w 631"/>
                    <a:gd name="T95" fmla="*/ 663 h 1646"/>
                    <a:gd name="T96" fmla="*/ 295 w 631"/>
                    <a:gd name="T97" fmla="*/ 663 h 1646"/>
                    <a:gd name="T98" fmla="*/ 267 w 631"/>
                    <a:gd name="T99" fmla="*/ 502 h 1646"/>
                    <a:gd name="T100" fmla="*/ 254 w 631"/>
                    <a:gd name="T101" fmla="*/ 307 h 1646"/>
                    <a:gd name="T102" fmla="*/ 281 w 631"/>
                    <a:gd name="T103" fmla="*/ 281 h 1646"/>
                    <a:gd name="T104" fmla="*/ 287 w 631"/>
                    <a:gd name="T105" fmla="*/ 339 h 1646"/>
                    <a:gd name="T106" fmla="*/ 327 w 631"/>
                    <a:gd name="T107" fmla="*/ 658 h 1646"/>
                    <a:gd name="T108" fmla="*/ 345 w 631"/>
                    <a:gd name="T109" fmla="*/ 397 h 1646"/>
                    <a:gd name="T110" fmla="*/ 311 w 631"/>
                    <a:gd name="T111" fmla="*/ 242 h 1646"/>
                    <a:gd name="T112" fmla="*/ 297 w 631"/>
                    <a:gd name="T113" fmla="*/ 270 h 1646"/>
                    <a:gd name="T114" fmla="*/ 245 w 631"/>
                    <a:gd name="T115" fmla="*/ 254 h 1646"/>
                    <a:gd name="T116" fmla="*/ 222 w 631"/>
                    <a:gd name="T117" fmla="*/ 211 h 1646"/>
                    <a:gd name="T118" fmla="*/ 198 w 631"/>
                    <a:gd name="T119" fmla="*/ 141 h 1646"/>
                    <a:gd name="T120" fmla="*/ 213 w 631"/>
                    <a:gd name="T121" fmla="*/ 25 h 1646"/>
                    <a:gd name="T122" fmla="*/ 292 w 631"/>
                    <a:gd name="T123" fmla="*/ 2 h 1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31"/>
                    <a:gd name="T187" fmla="*/ 0 h 1646"/>
                    <a:gd name="T188" fmla="*/ 631 w 631"/>
                    <a:gd name="T189" fmla="*/ 1646 h 1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31" h="1646">
                      <a:moveTo>
                        <a:pt x="337" y="19"/>
                      </a:moveTo>
                      <a:lnTo>
                        <a:pt x="346" y="29"/>
                      </a:lnTo>
                      <a:lnTo>
                        <a:pt x="356" y="33"/>
                      </a:lnTo>
                      <a:lnTo>
                        <a:pt x="365" y="37"/>
                      </a:lnTo>
                      <a:lnTo>
                        <a:pt x="380" y="40"/>
                      </a:lnTo>
                      <a:lnTo>
                        <a:pt x="364" y="56"/>
                      </a:lnTo>
                      <a:lnTo>
                        <a:pt x="365" y="60"/>
                      </a:lnTo>
                      <a:lnTo>
                        <a:pt x="368" y="67"/>
                      </a:lnTo>
                      <a:lnTo>
                        <a:pt x="372" y="73"/>
                      </a:lnTo>
                      <a:lnTo>
                        <a:pt x="372" y="78"/>
                      </a:lnTo>
                      <a:lnTo>
                        <a:pt x="370" y="86"/>
                      </a:lnTo>
                      <a:lnTo>
                        <a:pt x="367" y="94"/>
                      </a:lnTo>
                      <a:lnTo>
                        <a:pt x="365" y="100"/>
                      </a:lnTo>
                      <a:lnTo>
                        <a:pt x="362" y="105"/>
                      </a:lnTo>
                      <a:lnTo>
                        <a:pt x="364" y="114"/>
                      </a:lnTo>
                      <a:lnTo>
                        <a:pt x="367" y="119"/>
                      </a:lnTo>
                      <a:lnTo>
                        <a:pt x="368" y="126"/>
                      </a:lnTo>
                      <a:lnTo>
                        <a:pt x="368" y="134"/>
                      </a:lnTo>
                      <a:lnTo>
                        <a:pt x="365" y="145"/>
                      </a:lnTo>
                      <a:lnTo>
                        <a:pt x="362" y="161"/>
                      </a:lnTo>
                      <a:lnTo>
                        <a:pt x="359" y="178"/>
                      </a:lnTo>
                      <a:lnTo>
                        <a:pt x="356" y="189"/>
                      </a:lnTo>
                      <a:lnTo>
                        <a:pt x="351" y="200"/>
                      </a:lnTo>
                      <a:lnTo>
                        <a:pt x="343" y="205"/>
                      </a:lnTo>
                      <a:lnTo>
                        <a:pt x="332" y="207"/>
                      </a:lnTo>
                      <a:lnTo>
                        <a:pt x="319" y="205"/>
                      </a:lnTo>
                      <a:lnTo>
                        <a:pt x="318" y="227"/>
                      </a:lnTo>
                      <a:lnTo>
                        <a:pt x="332" y="227"/>
                      </a:lnTo>
                      <a:lnTo>
                        <a:pt x="341" y="234"/>
                      </a:lnTo>
                      <a:lnTo>
                        <a:pt x="351" y="243"/>
                      </a:lnTo>
                      <a:lnTo>
                        <a:pt x="361" y="251"/>
                      </a:lnTo>
                      <a:lnTo>
                        <a:pt x="370" y="256"/>
                      </a:lnTo>
                      <a:lnTo>
                        <a:pt x="383" y="261"/>
                      </a:lnTo>
                      <a:lnTo>
                        <a:pt x="394" y="266"/>
                      </a:lnTo>
                      <a:lnTo>
                        <a:pt x="407" y="269"/>
                      </a:lnTo>
                      <a:lnTo>
                        <a:pt x="419" y="272"/>
                      </a:lnTo>
                      <a:lnTo>
                        <a:pt x="432" y="275"/>
                      </a:lnTo>
                      <a:lnTo>
                        <a:pt x="443" y="275"/>
                      </a:lnTo>
                      <a:lnTo>
                        <a:pt x="454" y="275"/>
                      </a:lnTo>
                      <a:lnTo>
                        <a:pt x="472" y="313"/>
                      </a:lnTo>
                      <a:lnTo>
                        <a:pt x="476" y="355"/>
                      </a:lnTo>
                      <a:lnTo>
                        <a:pt x="478" y="396"/>
                      </a:lnTo>
                      <a:lnTo>
                        <a:pt x="489" y="436"/>
                      </a:lnTo>
                      <a:lnTo>
                        <a:pt x="492" y="447"/>
                      </a:lnTo>
                      <a:lnTo>
                        <a:pt x="492" y="463"/>
                      </a:lnTo>
                      <a:lnTo>
                        <a:pt x="496" y="480"/>
                      </a:lnTo>
                      <a:lnTo>
                        <a:pt x="505" y="493"/>
                      </a:lnTo>
                      <a:lnTo>
                        <a:pt x="510" y="491"/>
                      </a:lnTo>
                      <a:lnTo>
                        <a:pt x="513" y="488"/>
                      </a:lnTo>
                      <a:lnTo>
                        <a:pt x="548" y="479"/>
                      </a:lnTo>
                      <a:lnTo>
                        <a:pt x="575" y="526"/>
                      </a:lnTo>
                      <a:lnTo>
                        <a:pt x="575" y="552"/>
                      </a:lnTo>
                      <a:lnTo>
                        <a:pt x="572" y="576"/>
                      </a:lnTo>
                      <a:lnTo>
                        <a:pt x="554" y="593"/>
                      </a:lnTo>
                      <a:lnTo>
                        <a:pt x="548" y="596"/>
                      </a:lnTo>
                      <a:lnTo>
                        <a:pt x="543" y="598"/>
                      </a:lnTo>
                      <a:lnTo>
                        <a:pt x="537" y="601"/>
                      </a:lnTo>
                      <a:lnTo>
                        <a:pt x="531" y="603"/>
                      </a:lnTo>
                      <a:lnTo>
                        <a:pt x="524" y="603"/>
                      </a:lnTo>
                      <a:lnTo>
                        <a:pt x="518" y="603"/>
                      </a:lnTo>
                      <a:lnTo>
                        <a:pt x="513" y="601"/>
                      </a:lnTo>
                      <a:lnTo>
                        <a:pt x="507" y="598"/>
                      </a:lnTo>
                      <a:lnTo>
                        <a:pt x="499" y="590"/>
                      </a:lnTo>
                      <a:lnTo>
                        <a:pt x="492" y="584"/>
                      </a:lnTo>
                      <a:lnTo>
                        <a:pt x="484" y="577"/>
                      </a:lnTo>
                      <a:lnTo>
                        <a:pt x="475" y="572"/>
                      </a:lnTo>
                      <a:lnTo>
                        <a:pt x="476" y="698"/>
                      </a:lnTo>
                      <a:lnTo>
                        <a:pt x="483" y="736"/>
                      </a:lnTo>
                      <a:lnTo>
                        <a:pt x="491" y="779"/>
                      </a:lnTo>
                      <a:lnTo>
                        <a:pt x="497" y="816"/>
                      </a:lnTo>
                      <a:lnTo>
                        <a:pt x="500" y="830"/>
                      </a:lnTo>
                      <a:lnTo>
                        <a:pt x="494" y="833"/>
                      </a:lnTo>
                      <a:lnTo>
                        <a:pt x="486" y="836"/>
                      </a:lnTo>
                      <a:lnTo>
                        <a:pt x="478" y="840"/>
                      </a:lnTo>
                      <a:lnTo>
                        <a:pt x="467" y="841"/>
                      </a:lnTo>
                      <a:lnTo>
                        <a:pt x="459" y="844"/>
                      </a:lnTo>
                      <a:lnTo>
                        <a:pt x="451" y="848"/>
                      </a:lnTo>
                      <a:lnTo>
                        <a:pt x="445" y="849"/>
                      </a:lnTo>
                      <a:lnTo>
                        <a:pt x="443" y="849"/>
                      </a:lnTo>
                      <a:lnTo>
                        <a:pt x="448" y="900"/>
                      </a:lnTo>
                      <a:lnTo>
                        <a:pt x="454" y="949"/>
                      </a:lnTo>
                      <a:lnTo>
                        <a:pt x="465" y="997"/>
                      </a:lnTo>
                      <a:lnTo>
                        <a:pt x="478" y="1043"/>
                      </a:lnTo>
                      <a:lnTo>
                        <a:pt x="476" y="1175"/>
                      </a:lnTo>
                      <a:lnTo>
                        <a:pt x="489" y="1204"/>
                      </a:lnTo>
                      <a:lnTo>
                        <a:pt x="489" y="1236"/>
                      </a:lnTo>
                      <a:lnTo>
                        <a:pt x="486" y="1269"/>
                      </a:lnTo>
                      <a:lnTo>
                        <a:pt x="488" y="1302"/>
                      </a:lnTo>
                      <a:lnTo>
                        <a:pt x="529" y="1496"/>
                      </a:lnTo>
                      <a:lnTo>
                        <a:pt x="537" y="1504"/>
                      </a:lnTo>
                      <a:lnTo>
                        <a:pt x="546" y="1507"/>
                      </a:lnTo>
                      <a:lnTo>
                        <a:pt x="558" y="1509"/>
                      </a:lnTo>
                      <a:lnTo>
                        <a:pt x="567" y="1514"/>
                      </a:lnTo>
                      <a:lnTo>
                        <a:pt x="575" y="1523"/>
                      </a:lnTo>
                      <a:lnTo>
                        <a:pt x="586" y="1530"/>
                      </a:lnTo>
                      <a:lnTo>
                        <a:pt x="597" y="1533"/>
                      </a:lnTo>
                      <a:lnTo>
                        <a:pt x="610" y="1536"/>
                      </a:lnTo>
                      <a:lnTo>
                        <a:pt x="619" y="1539"/>
                      </a:lnTo>
                      <a:lnTo>
                        <a:pt x="627" y="1544"/>
                      </a:lnTo>
                      <a:lnTo>
                        <a:pt x="631" y="1554"/>
                      </a:lnTo>
                      <a:lnTo>
                        <a:pt x="629" y="1570"/>
                      </a:lnTo>
                      <a:lnTo>
                        <a:pt x="616" y="1576"/>
                      </a:lnTo>
                      <a:lnTo>
                        <a:pt x="604" y="1581"/>
                      </a:lnTo>
                      <a:lnTo>
                        <a:pt x="589" y="1582"/>
                      </a:lnTo>
                      <a:lnTo>
                        <a:pt x="575" y="1582"/>
                      </a:lnTo>
                      <a:lnTo>
                        <a:pt x="559" y="1581"/>
                      </a:lnTo>
                      <a:lnTo>
                        <a:pt x="545" y="1579"/>
                      </a:lnTo>
                      <a:lnTo>
                        <a:pt x="531" y="1577"/>
                      </a:lnTo>
                      <a:lnTo>
                        <a:pt x="518" y="1574"/>
                      </a:lnTo>
                      <a:lnTo>
                        <a:pt x="508" y="1571"/>
                      </a:lnTo>
                      <a:lnTo>
                        <a:pt x="497" y="1565"/>
                      </a:lnTo>
                      <a:lnTo>
                        <a:pt x="488" y="1563"/>
                      </a:lnTo>
                      <a:lnTo>
                        <a:pt x="476" y="1565"/>
                      </a:lnTo>
                      <a:lnTo>
                        <a:pt x="469" y="1571"/>
                      </a:lnTo>
                      <a:lnTo>
                        <a:pt x="461" y="1576"/>
                      </a:lnTo>
                      <a:lnTo>
                        <a:pt x="451" y="1577"/>
                      </a:lnTo>
                      <a:lnTo>
                        <a:pt x="442" y="1577"/>
                      </a:lnTo>
                      <a:lnTo>
                        <a:pt x="430" y="1577"/>
                      </a:lnTo>
                      <a:lnTo>
                        <a:pt x="421" y="1576"/>
                      </a:lnTo>
                      <a:lnTo>
                        <a:pt x="411" y="1574"/>
                      </a:lnTo>
                      <a:lnTo>
                        <a:pt x="402" y="1573"/>
                      </a:lnTo>
                      <a:lnTo>
                        <a:pt x="399" y="1498"/>
                      </a:lnTo>
                      <a:lnTo>
                        <a:pt x="389" y="1474"/>
                      </a:lnTo>
                      <a:lnTo>
                        <a:pt x="381" y="1449"/>
                      </a:lnTo>
                      <a:lnTo>
                        <a:pt x="376" y="1422"/>
                      </a:lnTo>
                      <a:lnTo>
                        <a:pt x="375" y="1395"/>
                      </a:lnTo>
                      <a:lnTo>
                        <a:pt x="345" y="1244"/>
                      </a:lnTo>
                      <a:lnTo>
                        <a:pt x="346" y="1201"/>
                      </a:lnTo>
                      <a:lnTo>
                        <a:pt x="341" y="1159"/>
                      </a:lnTo>
                      <a:lnTo>
                        <a:pt x="332" y="1119"/>
                      </a:lnTo>
                      <a:lnTo>
                        <a:pt x="318" y="1083"/>
                      </a:lnTo>
                      <a:lnTo>
                        <a:pt x="314" y="1061"/>
                      </a:lnTo>
                      <a:lnTo>
                        <a:pt x="308" y="1042"/>
                      </a:lnTo>
                      <a:lnTo>
                        <a:pt x="300" y="1022"/>
                      </a:lnTo>
                      <a:lnTo>
                        <a:pt x="292" y="1003"/>
                      </a:lnTo>
                      <a:lnTo>
                        <a:pt x="291" y="1016"/>
                      </a:lnTo>
                      <a:lnTo>
                        <a:pt x="287" y="1029"/>
                      </a:lnTo>
                      <a:lnTo>
                        <a:pt x="286" y="1042"/>
                      </a:lnTo>
                      <a:lnTo>
                        <a:pt x="283" y="1054"/>
                      </a:lnTo>
                      <a:lnTo>
                        <a:pt x="268" y="1088"/>
                      </a:lnTo>
                      <a:lnTo>
                        <a:pt x="267" y="1124"/>
                      </a:lnTo>
                      <a:lnTo>
                        <a:pt x="268" y="1162"/>
                      </a:lnTo>
                      <a:lnTo>
                        <a:pt x="268" y="1199"/>
                      </a:lnTo>
                      <a:lnTo>
                        <a:pt x="256" y="1293"/>
                      </a:lnTo>
                      <a:lnTo>
                        <a:pt x="270" y="1347"/>
                      </a:lnTo>
                      <a:lnTo>
                        <a:pt x="270" y="1406"/>
                      </a:lnTo>
                      <a:lnTo>
                        <a:pt x="268" y="1465"/>
                      </a:lnTo>
                      <a:lnTo>
                        <a:pt x="279" y="1520"/>
                      </a:lnTo>
                      <a:lnTo>
                        <a:pt x="278" y="1539"/>
                      </a:lnTo>
                      <a:lnTo>
                        <a:pt x="286" y="1555"/>
                      </a:lnTo>
                      <a:lnTo>
                        <a:pt x="297" y="1570"/>
                      </a:lnTo>
                      <a:lnTo>
                        <a:pt x="305" y="1585"/>
                      </a:lnTo>
                      <a:lnTo>
                        <a:pt x="321" y="1633"/>
                      </a:lnTo>
                      <a:lnTo>
                        <a:pt x="319" y="1638"/>
                      </a:lnTo>
                      <a:lnTo>
                        <a:pt x="314" y="1643"/>
                      </a:lnTo>
                      <a:lnTo>
                        <a:pt x="310" y="1646"/>
                      </a:lnTo>
                      <a:lnTo>
                        <a:pt x="303" y="1646"/>
                      </a:lnTo>
                      <a:lnTo>
                        <a:pt x="294" y="1646"/>
                      </a:lnTo>
                      <a:lnTo>
                        <a:pt x="286" y="1646"/>
                      </a:lnTo>
                      <a:lnTo>
                        <a:pt x="278" y="1644"/>
                      </a:lnTo>
                      <a:lnTo>
                        <a:pt x="268" y="1643"/>
                      </a:lnTo>
                      <a:lnTo>
                        <a:pt x="260" y="1641"/>
                      </a:lnTo>
                      <a:lnTo>
                        <a:pt x="252" y="1638"/>
                      </a:lnTo>
                      <a:lnTo>
                        <a:pt x="246" y="1635"/>
                      </a:lnTo>
                      <a:lnTo>
                        <a:pt x="238" y="1632"/>
                      </a:lnTo>
                      <a:lnTo>
                        <a:pt x="229" y="1616"/>
                      </a:lnTo>
                      <a:lnTo>
                        <a:pt x="221" y="1598"/>
                      </a:lnTo>
                      <a:lnTo>
                        <a:pt x="208" y="1584"/>
                      </a:lnTo>
                      <a:lnTo>
                        <a:pt x="192" y="1574"/>
                      </a:lnTo>
                      <a:lnTo>
                        <a:pt x="195" y="1568"/>
                      </a:lnTo>
                      <a:lnTo>
                        <a:pt x="197" y="1560"/>
                      </a:lnTo>
                      <a:lnTo>
                        <a:pt x="198" y="1554"/>
                      </a:lnTo>
                      <a:lnTo>
                        <a:pt x="195" y="1546"/>
                      </a:lnTo>
                      <a:lnTo>
                        <a:pt x="175" y="1528"/>
                      </a:lnTo>
                      <a:lnTo>
                        <a:pt x="171" y="1503"/>
                      </a:lnTo>
                      <a:lnTo>
                        <a:pt x="173" y="1474"/>
                      </a:lnTo>
                      <a:lnTo>
                        <a:pt x="170" y="1447"/>
                      </a:lnTo>
                      <a:lnTo>
                        <a:pt x="160" y="1418"/>
                      </a:lnTo>
                      <a:lnTo>
                        <a:pt x="151" y="1390"/>
                      </a:lnTo>
                      <a:lnTo>
                        <a:pt x="140" y="1361"/>
                      </a:lnTo>
                      <a:lnTo>
                        <a:pt x="125" y="1336"/>
                      </a:lnTo>
                      <a:lnTo>
                        <a:pt x="130" y="1288"/>
                      </a:lnTo>
                      <a:lnTo>
                        <a:pt x="140" y="1242"/>
                      </a:lnTo>
                      <a:lnTo>
                        <a:pt x="144" y="1196"/>
                      </a:lnTo>
                      <a:lnTo>
                        <a:pt x="135" y="1150"/>
                      </a:lnTo>
                      <a:lnTo>
                        <a:pt x="119" y="1081"/>
                      </a:lnTo>
                      <a:lnTo>
                        <a:pt x="113" y="1010"/>
                      </a:lnTo>
                      <a:lnTo>
                        <a:pt x="106" y="938"/>
                      </a:lnTo>
                      <a:lnTo>
                        <a:pt x="97" y="868"/>
                      </a:lnTo>
                      <a:lnTo>
                        <a:pt x="98" y="854"/>
                      </a:lnTo>
                      <a:lnTo>
                        <a:pt x="102" y="841"/>
                      </a:lnTo>
                      <a:lnTo>
                        <a:pt x="105" y="827"/>
                      </a:lnTo>
                      <a:lnTo>
                        <a:pt x="102" y="814"/>
                      </a:lnTo>
                      <a:lnTo>
                        <a:pt x="87" y="808"/>
                      </a:lnTo>
                      <a:lnTo>
                        <a:pt x="76" y="798"/>
                      </a:lnTo>
                      <a:lnTo>
                        <a:pt x="67" y="787"/>
                      </a:lnTo>
                      <a:lnTo>
                        <a:pt x="60" y="774"/>
                      </a:lnTo>
                      <a:lnTo>
                        <a:pt x="54" y="762"/>
                      </a:lnTo>
                      <a:lnTo>
                        <a:pt x="49" y="747"/>
                      </a:lnTo>
                      <a:lnTo>
                        <a:pt x="44" y="733"/>
                      </a:lnTo>
                      <a:lnTo>
                        <a:pt x="40" y="720"/>
                      </a:lnTo>
                      <a:lnTo>
                        <a:pt x="32" y="695"/>
                      </a:lnTo>
                      <a:lnTo>
                        <a:pt x="24" y="669"/>
                      </a:lnTo>
                      <a:lnTo>
                        <a:pt x="14" y="646"/>
                      </a:lnTo>
                      <a:lnTo>
                        <a:pt x="1" y="622"/>
                      </a:lnTo>
                      <a:lnTo>
                        <a:pt x="0" y="593"/>
                      </a:lnTo>
                      <a:lnTo>
                        <a:pt x="8" y="569"/>
                      </a:lnTo>
                      <a:lnTo>
                        <a:pt x="19" y="545"/>
                      </a:lnTo>
                      <a:lnTo>
                        <a:pt x="30" y="522"/>
                      </a:lnTo>
                      <a:lnTo>
                        <a:pt x="28" y="495"/>
                      </a:lnTo>
                      <a:lnTo>
                        <a:pt x="33" y="471"/>
                      </a:lnTo>
                      <a:lnTo>
                        <a:pt x="41" y="445"/>
                      </a:lnTo>
                      <a:lnTo>
                        <a:pt x="49" y="421"/>
                      </a:lnTo>
                      <a:lnTo>
                        <a:pt x="49" y="391"/>
                      </a:lnTo>
                      <a:lnTo>
                        <a:pt x="49" y="363"/>
                      </a:lnTo>
                      <a:lnTo>
                        <a:pt x="49" y="335"/>
                      </a:lnTo>
                      <a:lnTo>
                        <a:pt x="57" y="310"/>
                      </a:lnTo>
                      <a:lnTo>
                        <a:pt x="79" y="305"/>
                      </a:lnTo>
                      <a:lnTo>
                        <a:pt x="100" y="299"/>
                      </a:lnTo>
                      <a:lnTo>
                        <a:pt x="121" y="289"/>
                      </a:lnTo>
                      <a:lnTo>
                        <a:pt x="140" y="278"/>
                      </a:lnTo>
                      <a:lnTo>
                        <a:pt x="159" y="267"/>
                      </a:lnTo>
                      <a:lnTo>
                        <a:pt x="176" y="254"/>
                      </a:lnTo>
                      <a:lnTo>
                        <a:pt x="194" y="242"/>
                      </a:lnTo>
                      <a:lnTo>
                        <a:pt x="210" y="229"/>
                      </a:lnTo>
                      <a:lnTo>
                        <a:pt x="205" y="286"/>
                      </a:lnTo>
                      <a:lnTo>
                        <a:pt x="195" y="413"/>
                      </a:lnTo>
                      <a:lnTo>
                        <a:pt x="184" y="553"/>
                      </a:lnTo>
                      <a:lnTo>
                        <a:pt x="173" y="641"/>
                      </a:lnTo>
                      <a:lnTo>
                        <a:pt x="179" y="649"/>
                      </a:lnTo>
                      <a:lnTo>
                        <a:pt x="186" y="652"/>
                      </a:lnTo>
                      <a:lnTo>
                        <a:pt x="192" y="655"/>
                      </a:lnTo>
                      <a:lnTo>
                        <a:pt x="200" y="654"/>
                      </a:lnTo>
                      <a:lnTo>
                        <a:pt x="206" y="654"/>
                      </a:lnTo>
                      <a:lnTo>
                        <a:pt x="214" y="652"/>
                      </a:lnTo>
                      <a:lnTo>
                        <a:pt x="222" y="652"/>
                      </a:lnTo>
                      <a:lnTo>
                        <a:pt x="230" y="654"/>
                      </a:lnTo>
                      <a:lnTo>
                        <a:pt x="238" y="657"/>
                      </a:lnTo>
                      <a:lnTo>
                        <a:pt x="246" y="660"/>
                      </a:lnTo>
                      <a:lnTo>
                        <a:pt x="254" y="663"/>
                      </a:lnTo>
                      <a:lnTo>
                        <a:pt x="262" y="665"/>
                      </a:lnTo>
                      <a:lnTo>
                        <a:pt x="270" y="666"/>
                      </a:lnTo>
                      <a:lnTo>
                        <a:pt x="278" y="668"/>
                      </a:lnTo>
                      <a:lnTo>
                        <a:pt x="286" y="666"/>
                      </a:lnTo>
                      <a:lnTo>
                        <a:pt x="295" y="663"/>
                      </a:lnTo>
                      <a:lnTo>
                        <a:pt x="286" y="639"/>
                      </a:lnTo>
                      <a:lnTo>
                        <a:pt x="276" y="612"/>
                      </a:lnTo>
                      <a:lnTo>
                        <a:pt x="268" y="585"/>
                      </a:lnTo>
                      <a:lnTo>
                        <a:pt x="262" y="558"/>
                      </a:lnTo>
                      <a:lnTo>
                        <a:pt x="267" y="502"/>
                      </a:lnTo>
                      <a:lnTo>
                        <a:pt x="268" y="445"/>
                      </a:lnTo>
                      <a:lnTo>
                        <a:pt x="267" y="388"/>
                      </a:lnTo>
                      <a:lnTo>
                        <a:pt x="268" y="331"/>
                      </a:lnTo>
                      <a:lnTo>
                        <a:pt x="262" y="318"/>
                      </a:lnTo>
                      <a:lnTo>
                        <a:pt x="254" y="307"/>
                      </a:lnTo>
                      <a:lnTo>
                        <a:pt x="252" y="294"/>
                      </a:lnTo>
                      <a:lnTo>
                        <a:pt x="262" y="283"/>
                      </a:lnTo>
                      <a:lnTo>
                        <a:pt x="268" y="281"/>
                      </a:lnTo>
                      <a:lnTo>
                        <a:pt x="276" y="281"/>
                      </a:lnTo>
                      <a:lnTo>
                        <a:pt x="281" y="281"/>
                      </a:lnTo>
                      <a:lnTo>
                        <a:pt x="284" y="275"/>
                      </a:lnTo>
                      <a:lnTo>
                        <a:pt x="292" y="289"/>
                      </a:lnTo>
                      <a:lnTo>
                        <a:pt x="291" y="304"/>
                      </a:lnTo>
                      <a:lnTo>
                        <a:pt x="287" y="321"/>
                      </a:lnTo>
                      <a:lnTo>
                        <a:pt x="287" y="339"/>
                      </a:lnTo>
                      <a:lnTo>
                        <a:pt x="299" y="418"/>
                      </a:lnTo>
                      <a:lnTo>
                        <a:pt x="313" y="496"/>
                      </a:lnTo>
                      <a:lnTo>
                        <a:pt x="321" y="576"/>
                      </a:lnTo>
                      <a:lnTo>
                        <a:pt x="318" y="658"/>
                      </a:lnTo>
                      <a:lnTo>
                        <a:pt x="327" y="658"/>
                      </a:lnTo>
                      <a:lnTo>
                        <a:pt x="335" y="657"/>
                      </a:lnTo>
                      <a:lnTo>
                        <a:pt x="345" y="655"/>
                      </a:lnTo>
                      <a:lnTo>
                        <a:pt x="353" y="652"/>
                      </a:lnTo>
                      <a:lnTo>
                        <a:pt x="354" y="526"/>
                      </a:lnTo>
                      <a:lnTo>
                        <a:pt x="345" y="397"/>
                      </a:lnTo>
                      <a:lnTo>
                        <a:pt x="332" y="291"/>
                      </a:lnTo>
                      <a:lnTo>
                        <a:pt x="324" y="234"/>
                      </a:lnTo>
                      <a:lnTo>
                        <a:pt x="319" y="234"/>
                      </a:lnTo>
                      <a:lnTo>
                        <a:pt x="316" y="237"/>
                      </a:lnTo>
                      <a:lnTo>
                        <a:pt x="311" y="242"/>
                      </a:lnTo>
                      <a:lnTo>
                        <a:pt x="308" y="245"/>
                      </a:lnTo>
                      <a:lnTo>
                        <a:pt x="310" y="253"/>
                      </a:lnTo>
                      <a:lnTo>
                        <a:pt x="305" y="258"/>
                      </a:lnTo>
                      <a:lnTo>
                        <a:pt x="300" y="264"/>
                      </a:lnTo>
                      <a:lnTo>
                        <a:pt x="297" y="270"/>
                      </a:lnTo>
                      <a:lnTo>
                        <a:pt x="287" y="269"/>
                      </a:lnTo>
                      <a:lnTo>
                        <a:pt x="276" y="266"/>
                      </a:lnTo>
                      <a:lnTo>
                        <a:pt x="265" y="262"/>
                      </a:lnTo>
                      <a:lnTo>
                        <a:pt x="254" y="259"/>
                      </a:lnTo>
                      <a:lnTo>
                        <a:pt x="245" y="254"/>
                      </a:lnTo>
                      <a:lnTo>
                        <a:pt x="235" y="248"/>
                      </a:lnTo>
                      <a:lnTo>
                        <a:pt x="227" y="238"/>
                      </a:lnTo>
                      <a:lnTo>
                        <a:pt x="221" y="227"/>
                      </a:lnTo>
                      <a:lnTo>
                        <a:pt x="221" y="221"/>
                      </a:lnTo>
                      <a:lnTo>
                        <a:pt x="222" y="211"/>
                      </a:lnTo>
                      <a:lnTo>
                        <a:pt x="224" y="200"/>
                      </a:lnTo>
                      <a:lnTo>
                        <a:pt x="224" y="188"/>
                      </a:lnTo>
                      <a:lnTo>
                        <a:pt x="218" y="178"/>
                      </a:lnTo>
                      <a:lnTo>
                        <a:pt x="210" y="162"/>
                      </a:lnTo>
                      <a:lnTo>
                        <a:pt x="198" y="141"/>
                      </a:lnTo>
                      <a:lnTo>
                        <a:pt x="189" y="118"/>
                      </a:lnTo>
                      <a:lnTo>
                        <a:pt x="184" y="92"/>
                      </a:lnTo>
                      <a:lnTo>
                        <a:pt x="184" y="68"/>
                      </a:lnTo>
                      <a:lnTo>
                        <a:pt x="192" y="44"/>
                      </a:lnTo>
                      <a:lnTo>
                        <a:pt x="213" y="25"/>
                      </a:lnTo>
                      <a:lnTo>
                        <a:pt x="219" y="14"/>
                      </a:lnTo>
                      <a:lnTo>
                        <a:pt x="232" y="6"/>
                      </a:lnTo>
                      <a:lnTo>
                        <a:pt x="251" y="2"/>
                      </a:lnTo>
                      <a:lnTo>
                        <a:pt x="272" y="0"/>
                      </a:lnTo>
                      <a:lnTo>
                        <a:pt x="292" y="2"/>
                      </a:lnTo>
                      <a:lnTo>
                        <a:pt x="311" y="5"/>
                      </a:lnTo>
                      <a:lnTo>
                        <a:pt x="327" y="11"/>
                      </a:lnTo>
                      <a:lnTo>
                        <a:pt x="337" y="19"/>
                      </a:lnTo>
                      <a:close/>
                    </a:path>
                  </a:pathLst>
                </a:custGeom>
                <a:solidFill>
                  <a:schemeClr val="tx1"/>
                </a:solidFill>
                <a:ln w="9525">
                  <a:noFill/>
                  <a:round/>
                  <a:headEnd/>
                  <a:tailEnd/>
                </a:ln>
              </p:spPr>
              <p:txBody>
                <a:bodyPr/>
                <a:lstStyle/>
                <a:p>
                  <a:pPr>
                    <a:defRPr/>
                  </a:pPr>
                  <a:endParaRPr lang="en-GB" sz="831" kern="0" dirty="0">
                    <a:solidFill>
                      <a:sysClr val="windowText" lastClr="000000"/>
                    </a:solidFill>
                  </a:endParaRPr>
                </a:p>
              </p:txBody>
            </p:sp>
            <p:sp>
              <p:nvSpPr>
                <p:cNvPr id="132" name="TextBox 131"/>
                <p:cNvSpPr txBox="1"/>
                <p:nvPr/>
              </p:nvSpPr>
              <p:spPr>
                <a:xfrm>
                  <a:off x="5847285" y="6404864"/>
                  <a:ext cx="997588" cy="172291"/>
                </a:xfrm>
                <a:prstGeom prst="rect">
                  <a:avLst/>
                </a:prstGeom>
                <a:noFill/>
              </p:spPr>
              <p:txBody>
                <a:bodyPr wrap="square" lIns="0" tIns="0" rIns="0" bIns="0" rtlCol="0">
                  <a:noAutofit/>
                </a:bodyPr>
                <a:lstStyle/>
                <a:p>
                  <a:pPr indent="-253225" algn="ctr"/>
                  <a:r>
                    <a:rPr lang="en-GB" sz="831" dirty="0">
                      <a:solidFill>
                        <a:srgbClr val="000000"/>
                      </a:solidFill>
                      <a:latin typeface="Georgia" pitchFamily="18" charset="0"/>
                    </a:rPr>
                    <a:t>Exporter / Seller</a:t>
                  </a:r>
                </a:p>
                <a:p>
                  <a:pPr indent="-253225" algn="ctr"/>
                  <a:r>
                    <a:rPr lang="en-GB" sz="831" dirty="0" smtClean="0">
                      <a:solidFill>
                        <a:srgbClr val="000000"/>
                      </a:solidFill>
                      <a:latin typeface="Georgia" pitchFamily="18" charset="0"/>
                    </a:rPr>
                    <a:t>(XX </a:t>
                  </a:r>
                  <a:r>
                    <a:rPr lang="en-GB" sz="831" dirty="0">
                      <a:solidFill>
                        <a:srgbClr val="000000"/>
                      </a:solidFill>
                      <a:latin typeface="Georgia" pitchFamily="18" charset="0"/>
                    </a:rPr>
                    <a:t>Client)</a:t>
                  </a:r>
                </a:p>
                <a:p>
                  <a:pPr indent="-253225" algn="ctr">
                    <a:spcAft>
                      <a:spcPts val="831"/>
                    </a:spcAft>
                  </a:pPr>
                  <a:endParaRPr lang="en-GB" sz="831" dirty="0">
                    <a:solidFill>
                      <a:srgbClr val="000000"/>
                    </a:solidFill>
                    <a:latin typeface="Georgia" pitchFamily="18" charset="0"/>
                  </a:endParaRPr>
                </a:p>
              </p:txBody>
            </p:sp>
          </p:grpSp>
          <p:sp>
            <p:nvSpPr>
              <p:cNvPr id="31" name="TextBox 30"/>
              <p:cNvSpPr txBox="1"/>
              <p:nvPr/>
            </p:nvSpPr>
            <p:spPr>
              <a:xfrm>
                <a:off x="6493831" y="5688944"/>
                <a:ext cx="980038" cy="347499"/>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Importer / Buyer</a:t>
                </a:r>
              </a:p>
            </p:txBody>
          </p:sp>
          <p:grpSp>
            <p:nvGrpSpPr>
              <p:cNvPr id="32" name="Group 31"/>
              <p:cNvGrpSpPr/>
              <p:nvPr/>
            </p:nvGrpSpPr>
            <p:grpSpPr>
              <a:xfrm>
                <a:off x="3426039" y="1630548"/>
                <a:ext cx="678486" cy="631001"/>
                <a:chOff x="3216946" y="2258092"/>
                <a:chExt cx="612000" cy="612000"/>
              </a:xfrm>
            </p:grpSpPr>
            <p:sp>
              <p:nvSpPr>
                <p:cNvPr id="129" name="Oval 128"/>
                <p:cNvSpPr/>
                <p:nvPr/>
              </p:nvSpPr>
              <p:spPr bwMode="ltGray">
                <a:xfrm>
                  <a:off x="3216946" y="2258092"/>
                  <a:ext cx="612000" cy="612000"/>
                </a:xfrm>
                <a:prstGeom prst="ellipse">
                  <a:avLst/>
                </a:prstGeom>
                <a:solidFill>
                  <a:schemeClr val="accent4">
                    <a:lumMod val="75000"/>
                  </a:schemeClr>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30"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33" name="TextBox 32"/>
              <p:cNvSpPr txBox="1"/>
              <p:nvPr/>
            </p:nvSpPr>
            <p:spPr>
              <a:xfrm>
                <a:off x="3224632" y="1403638"/>
                <a:ext cx="1155284" cy="195991"/>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Advising Bank (could also be </a:t>
                </a:r>
                <a:r>
                  <a:rPr lang="en-GB" sz="831" dirty="0" smtClean="0">
                    <a:solidFill>
                      <a:srgbClr val="000000"/>
                    </a:solidFill>
                    <a:latin typeface="Georgia" pitchFamily="18" charset="0"/>
                  </a:rPr>
                  <a:t>XX)</a:t>
                </a:r>
                <a:endParaRPr lang="en-GB" sz="831" dirty="0">
                  <a:solidFill>
                    <a:srgbClr val="000000"/>
                  </a:solidFill>
                  <a:latin typeface="Georgia" pitchFamily="18" charset="0"/>
                </a:endParaRPr>
              </a:p>
            </p:txBody>
          </p:sp>
          <p:sp>
            <p:nvSpPr>
              <p:cNvPr id="34" name="TextBox 33"/>
              <p:cNvSpPr txBox="1"/>
              <p:nvPr/>
            </p:nvSpPr>
            <p:spPr>
              <a:xfrm>
                <a:off x="6380349" y="1368463"/>
                <a:ext cx="1395847" cy="398814"/>
              </a:xfrm>
              <a:prstGeom prst="rect">
                <a:avLst/>
              </a:prstGeom>
              <a:noFill/>
            </p:spPr>
            <p:txBody>
              <a:bodyPr wrap="square" lIns="0" tIns="0" rIns="0" bIns="0" rtlCol="0">
                <a:noAutofit/>
              </a:bodyPr>
              <a:lstStyle/>
              <a:p>
                <a:pPr indent="-253225" algn="ctr"/>
                <a:r>
                  <a:rPr lang="en-GB" sz="831" dirty="0">
                    <a:solidFill>
                      <a:srgbClr val="000000"/>
                    </a:solidFill>
                    <a:latin typeface="Georgia" pitchFamily="18" charset="0"/>
                  </a:rPr>
                  <a:t>Issuing Bank</a:t>
                </a:r>
              </a:p>
              <a:p>
                <a:pPr indent="-253225" algn="ctr"/>
                <a:r>
                  <a:rPr lang="en-GB" sz="831" dirty="0">
                    <a:solidFill>
                      <a:srgbClr val="000000"/>
                    </a:solidFill>
                    <a:latin typeface="Georgia" pitchFamily="18" charset="0"/>
                  </a:rPr>
                  <a:t>(Non </a:t>
                </a:r>
                <a:r>
                  <a:rPr lang="en-GB" sz="831" dirty="0" smtClean="0">
                    <a:solidFill>
                      <a:srgbClr val="000000"/>
                    </a:solidFill>
                    <a:latin typeface="Georgia" pitchFamily="18" charset="0"/>
                  </a:rPr>
                  <a:t>XX)</a:t>
                </a:r>
                <a:endParaRPr lang="en-GB" sz="831" b="1" dirty="0">
                  <a:solidFill>
                    <a:srgbClr val="000000"/>
                  </a:solidFill>
                  <a:latin typeface="Georgia" pitchFamily="18" charset="0"/>
                </a:endParaRPr>
              </a:p>
            </p:txBody>
          </p:sp>
          <p:cxnSp>
            <p:nvCxnSpPr>
              <p:cNvPr id="35" name="Straight Arrow Connector 34"/>
              <p:cNvCxnSpPr/>
              <p:nvPr/>
            </p:nvCxnSpPr>
            <p:spPr>
              <a:xfrm>
                <a:off x="4092424" y="5348841"/>
                <a:ext cx="2496462" cy="707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167640" y="5192316"/>
                <a:ext cx="359922" cy="352639"/>
                <a:chOff x="9427664" y="3587026"/>
                <a:chExt cx="416546" cy="419956"/>
              </a:xfrm>
            </p:grpSpPr>
            <p:sp>
              <p:nvSpPr>
                <p:cNvPr id="127" name="Oval 126"/>
                <p:cNvSpPr/>
                <p:nvPr/>
              </p:nvSpPr>
              <p:spPr bwMode="ltGray">
                <a:xfrm>
                  <a:off x="9427664" y="3587026"/>
                  <a:ext cx="416546" cy="419956"/>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28" name="Freeform 4993"/>
                <p:cNvSpPr>
                  <a:spLocks noEditPoints="1"/>
                </p:cNvSpPr>
                <p:nvPr/>
              </p:nvSpPr>
              <p:spPr bwMode="auto">
                <a:xfrm>
                  <a:off x="9531330" y="3664580"/>
                  <a:ext cx="273971" cy="262055"/>
                </a:xfrm>
                <a:custGeom>
                  <a:avLst/>
                  <a:gdLst>
                    <a:gd name="T0" fmla="*/ 188 w 336"/>
                    <a:gd name="T1" fmla="*/ 270 h 384"/>
                    <a:gd name="T2" fmla="*/ 204 w 336"/>
                    <a:gd name="T3" fmla="*/ 282 h 384"/>
                    <a:gd name="T4" fmla="*/ 226 w 336"/>
                    <a:gd name="T5" fmla="*/ 306 h 384"/>
                    <a:gd name="T6" fmla="*/ 228 w 336"/>
                    <a:gd name="T7" fmla="*/ 320 h 384"/>
                    <a:gd name="T8" fmla="*/ 212 w 336"/>
                    <a:gd name="T9" fmla="*/ 348 h 384"/>
                    <a:gd name="T10" fmla="*/ 166 w 336"/>
                    <a:gd name="T11" fmla="*/ 368 h 384"/>
                    <a:gd name="T12" fmla="*/ 116 w 336"/>
                    <a:gd name="T13" fmla="*/ 376 h 384"/>
                    <a:gd name="T14" fmla="*/ 10 w 336"/>
                    <a:gd name="T15" fmla="*/ 384 h 384"/>
                    <a:gd name="T16" fmla="*/ 2 w 336"/>
                    <a:gd name="T17" fmla="*/ 380 h 384"/>
                    <a:gd name="T18" fmla="*/ 0 w 336"/>
                    <a:gd name="T19" fmla="*/ 374 h 384"/>
                    <a:gd name="T20" fmla="*/ 6 w 336"/>
                    <a:gd name="T21" fmla="*/ 364 h 384"/>
                    <a:gd name="T22" fmla="*/ 54 w 336"/>
                    <a:gd name="T23" fmla="*/ 362 h 384"/>
                    <a:gd name="T24" fmla="*/ 156 w 336"/>
                    <a:gd name="T25" fmla="*/ 350 h 384"/>
                    <a:gd name="T26" fmla="*/ 206 w 336"/>
                    <a:gd name="T27" fmla="*/ 328 h 384"/>
                    <a:gd name="T28" fmla="*/ 208 w 336"/>
                    <a:gd name="T29" fmla="*/ 320 h 384"/>
                    <a:gd name="T30" fmla="*/ 192 w 336"/>
                    <a:gd name="T31" fmla="*/ 300 h 384"/>
                    <a:gd name="T32" fmla="*/ 176 w 336"/>
                    <a:gd name="T33" fmla="*/ 286 h 384"/>
                    <a:gd name="T34" fmla="*/ 166 w 336"/>
                    <a:gd name="T35" fmla="*/ 264 h 384"/>
                    <a:gd name="T36" fmla="*/ 172 w 336"/>
                    <a:gd name="T37" fmla="*/ 246 h 384"/>
                    <a:gd name="T38" fmla="*/ 194 w 336"/>
                    <a:gd name="T39" fmla="*/ 228 h 384"/>
                    <a:gd name="T40" fmla="*/ 254 w 336"/>
                    <a:gd name="T41" fmla="*/ 212 h 384"/>
                    <a:gd name="T42" fmla="*/ 326 w 336"/>
                    <a:gd name="T43" fmla="*/ 206 h 384"/>
                    <a:gd name="T44" fmla="*/ 334 w 336"/>
                    <a:gd name="T45" fmla="*/ 212 h 384"/>
                    <a:gd name="T46" fmla="*/ 334 w 336"/>
                    <a:gd name="T47" fmla="*/ 220 h 384"/>
                    <a:gd name="T48" fmla="*/ 326 w 336"/>
                    <a:gd name="T49" fmla="*/ 226 h 384"/>
                    <a:gd name="T50" fmla="*/ 264 w 336"/>
                    <a:gd name="T51" fmla="*/ 230 h 384"/>
                    <a:gd name="T52" fmla="*/ 206 w 336"/>
                    <a:gd name="T53" fmla="*/ 244 h 384"/>
                    <a:gd name="T54" fmla="*/ 186 w 336"/>
                    <a:gd name="T55" fmla="*/ 264 h 384"/>
                    <a:gd name="T56" fmla="*/ 174 w 336"/>
                    <a:gd name="T57" fmla="*/ 70 h 384"/>
                    <a:gd name="T58" fmla="*/ 186 w 336"/>
                    <a:gd name="T59" fmla="*/ 10 h 384"/>
                    <a:gd name="T60" fmla="*/ 136 w 336"/>
                    <a:gd name="T61" fmla="*/ 0 h 384"/>
                    <a:gd name="T62" fmla="*/ 114 w 336"/>
                    <a:gd name="T63" fmla="*/ 36 h 384"/>
                    <a:gd name="T64" fmla="*/ 62 w 336"/>
                    <a:gd name="T65" fmla="*/ 144 h 384"/>
                    <a:gd name="T66" fmla="*/ 82 w 336"/>
                    <a:gd name="T67" fmla="*/ 204 h 384"/>
                    <a:gd name="T68" fmla="*/ 122 w 336"/>
                    <a:gd name="T69" fmla="*/ 216 h 384"/>
                    <a:gd name="T70" fmla="*/ 192 w 336"/>
                    <a:gd name="T71" fmla="*/ 124 h 384"/>
                    <a:gd name="T72" fmla="*/ 228 w 336"/>
                    <a:gd name="T73" fmla="*/ 62 h 384"/>
                    <a:gd name="T74" fmla="*/ 222 w 336"/>
                    <a:gd name="T75" fmla="*/ 24 h 384"/>
                    <a:gd name="T76" fmla="*/ 190 w 336"/>
                    <a:gd name="T77" fmla="*/ 80 h 384"/>
                    <a:gd name="T78" fmla="*/ 118 w 336"/>
                    <a:gd name="T79" fmla="*/ 188 h 384"/>
                    <a:gd name="T80" fmla="*/ 110 w 336"/>
                    <a:gd name="T81" fmla="*/ 192 h 384"/>
                    <a:gd name="T82" fmla="*/ 104 w 336"/>
                    <a:gd name="T83" fmla="*/ 190 h 384"/>
                    <a:gd name="T84" fmla="*/ 100 w 336"/>
                    <a:gd name="T85" fmla="*/ 184 h 384"/>
                    <a:gd name="T86" fmla="*/ 104 w 336"/>
                    <a:gd name="T87" fmla="*/ 176 h 384"/>
                    <a:gd name="T88" fmla="*/ 174 w 336"/>
                    <a:gd name="T89" fmla="*/ 70 h 384"/>
                    <a:gd name="T90" fmla="*/ 40 w 336"/>
                    <a:gd name="T91" fmla="*/ 232 h 384"/>
                    <a:gd name="T92" fmla="*/ 60 w 336"/>
                    <a:gd name="T93" fmla="*/ 242 h 384"/>
                    <a:gd name="T94" fmla="*/ 78 w 336"/>
                    <a:gd name="T95" fmla="*/ 254 h 384"/>
                    <a:gd name="T96" fmla="*/ 46 w 336"/>
                    <a:gd name="T97" fmla="*/ 252 h 384"/>
                    <a:gd name="T98" fmla="*/ 22 w 336"/>
                    <a:gd name="T99" fmla="*/ 244 h 384"/>
                    <a:gd name="T100" fmla="*/ 4 w 336"/>
                    <a:gd name="T101" fmla="*/ 338 h 384"/>
                    <a:gd name="T102" fmla="*/ 82 w 336"/>
                    <a:gd name="T103" fmla="*/ 284 h 384"/>
                    <a:gd name="T104" fmla="*/ 58 w 336"/>
                    <a:gd name="T105" fmla="*/ 258 h 384"/>
                    <a:gd name="T106" fmla="*/ 34 w 336"/>
                    <a:gd name="T107" fmla="*/ 296 h 384"/>
                    <a:gd name="T108" fmla="*/ 28 w 336"/>
                    <a:gd name="T109" fmla="*/ 296 h 384"/>
                    <a:gd name="T110" fmla="*/ 26 w 336"/>
                    <a:gd name="T111" fmla="*/ 28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384">
                      <a:moveTo>
                        <a:pt x="186" y="264"/>
                      </a:moveTo>
                      <a:lnTo>
                        <a:pt x="186" y="264"/>
                      </a:lnTo>
                      <a:lnTo>
                        <a:pt x="188" y="270"/>
                      </a:lnTo>
                      <a:lnTo>
                        <a:pt x="192" y="274"/>
                      </a:lnTo>
                      <a:lnTo>
                        <a:pt x="204" y="282"/>
                      </a:lnTo>
                      <a:lnTo>
                        <a:pt x="204" y="282"/>
                      </a:lnTo>
                      <a:lnTo>
                        <a:pt x="212" y="288"/>
                      </a:lnTo>
                      <a:lnTo>
                        <a:pt x="220" y="296"/>
                      </a:lnTo>
                      <a:lnTo>
                        <a:pt x="226" y="306"/>
                      </a:lnTo>
                      <a:lnTo>
                        <a:pt x="228" y="312"/>
                      </a:lnTo>
                      <a:lnTo>
                        <a:pt x="228" y="320"/>
                      </a:lnTo>
                      <a:lnTo>
                        <a:pt x="228" y="320"/>
                      </a:lnTo>
                      <a:lnTo>
                        <a:pt x="226" y="330"/>
                      </a:lnTo>
                      <a:lnTo>
                        <a:pt x="222" y="338"/>
                      </a:lnTo>
                      <a:lnTo>
                        <a:pt x="212" y="348"/>
                      </a:lnTo>
                      <a:lnTo>
                        <a:pt x="200" y="354"/>
                      </a:lnTo>
                      <a:lnTo>
                        <a:pt x="184" y="362"/>
                      </a:lnTo>
                      <a:lnTo>
                        <a:pt x="166" y="368"/>
                      </a:lnTo>
                      <a:lnTo>
                        <a:pt x="142" y="372"/>
                      </a:lnTo>
                      <a:lnTo>
                        <a:pt x="116" y="376"/>
                      </a:lnTo>
                      <a:lnTo>
                        <a:pt x="116" y="376"/>
                      </a:lnTo>
                      <a:lnTo>
                        <a:pt x="78" y="380"/>
                      </a:lnTo>
                      <a:lnTo>
                        <a:pt x="44" y="382"/>
                      </a:lnTo>
                      <a:lnTo>
                        <a:pt x="10" y="384"/>
                      </a:lnTo>
                      <a:lnTo>
                        <a:pt x="10" y="384"/>
                      </a:lnTo>
                      <a:lnTo>
                        <a:pt x="6" y="382"/>
                      </a:lnTo>
                      <a:lnTo>
                        <a:pt x="2" y="380"/>
                      </a:lnTo>
                      <a:lnTo>
                        <a:pt x="0" y="378"/>
                      </a:lnTo>
                      <a:lnTo>
                        <a:pt x="0" y="374"/>
                      </a:lnTo>
                      <a:lnTo>
                        <a:pt x="0" y="374"/>
                      </a:lnTo>
                      <a:lnTo>
                        <a:pt x="0" y="370"/>
                      </a:lnTo>
                      <a:lnTo>
                        <a:pt x="2" y="366"/>
                      </a:lnTo>
                      <a:lnTo>
                        <a:pt x="6" y="364"/>
                      </a:lnTo>
                      <a:lnTo>
                        <a:pt x="10" y="364"/>
                      </a:lnTo>
                      <a:lnTo>
                        <a:pt x="10" y="364"/>
                      </a:lnTo>
                      <a:lnTo>
                        <a:pt x="54" y="362"/>
                      </a:lnTo>
                      <a:lnTo>
                        <a:pt x="92" y="360"/>
                      </a:lnTo>
                      <a:lnTo>
                        <a:pt x="126" y="354"/>
                      </a:lnTo>
                      <a:lnTo>
                        <a:pt x="156" y="350"/>
                      </a:lnTo>
                      <a:lnTo>
                        <a:pt x="178" y="342"/>
                      </a:lnTo>
                      <a:lnTo>
                        <a:pt x="194" y="336"/>
                      </a:lnTo>
                      <a:lnTo>
                        <a:pt x="206" y="328"/>
                      </a:lnTo>
                      <a:lnTo>
                        <a:pt x="208" y="324"/>
                      </a:lnTo>
                      <a:lnTo>
                        <a:pt x="208" y="320"/>
                      </a:lnTo>
                      <a:lnTo>
                        <a:pt x="208" y="320"/>
                      </a:lnTo>
                      <a:lnTo>
                        <a:pt x="208" y="314"/>
                      </a:lnTo>
                      <a:lnTo>
                        <a:pt x="204" y="308"/>
                      </a:lnTo>
                      <a:lnTo>
                        <a:pt x="192" y="300"/>
                      </a:lnTo>
                      <a:lnTo>
                        <a:pt x="192" y="300"/>
                      </a:lnTo>
                      <a:lnTo>
                        <a:pt x="184" y="294"/>
                      </a:lnTo>
                      <a:lnTo>
                        <a:pt x="176" y="286"/>
                      </a:lnTo>
                      <a:lnTo>
                        <a:pt x="170" y="276"/>
                      </a:lnTo>
                      <a:lnTo>
                        <a:pt x="168" y="270"/>
                      </a:lnTo>
                      <a:lnTo>
                        <a:pt x="166" y="264"/>
                      </a:lnTo>
                      <a:lnTo>
                        <a:pt x="166" y="264"/>
                      </a:lnTo>
                      <a:lnTo>
                        <a:pt x="168" y="254"/>
                      </a:lnTo>
                      <a:lnTo>
                        <a:pt x="172" y="246"/>
                      </a:lnTo>
                      <a:lnTo>
                        <a:pt x="178" y="240"/>
                      </a:lnTo>
                      <a:lnTo>
                        <a:pt x="186" y="234"/>
                      </a:lnTo>
                      <a:lnTo>
                        <a:pt x="194" y="228"/>
                      </a:lnTo>
                      <a:lnTo>
                        <a:pt x="204" y="224"/>
                      </a:lnTo>
                      <a:lnTo>
                        <a:pt x="228" y="216"/>
                      </a:lnTo>
                      <a:lnTo>
                        <a:pt x="254" y="212"/>
                      </a:lnTo>
                      <a:lnTo>
                        <a:pt x="280" y="208"/>
                      </a:lnTo>
                      <a:lnTo>
                        <a:pt x="326" y="206"/>
                      </a:lnTo>
                      <a:lnTo>
                        <a:pt x="326" y="206"/>
                      </a:lnTo>
                      <a:lnTo>
                        <a:pt x="330" y="208"/>
                      </a:lnTo>
                      <a:lnTo>
                        <a:pt x="332" y="210"/>
                      </a:lnTo>
                      <a:lnTo>
                        <a:pt x="334" y="212"/>
                      </a:lnTo>
                      <a:lnTo>
                        <a:pt x="336" y="216"/>
                      </a:lnTo>
                      <a:lnTo>
                        <a:pt x="336" y="216"/>
                      </a:lnTo>
                      <a:lnTo>
                        <a:pt x="334" y="220"/>
                      </a:lnTo>
                      <a:lnTo>
                        <a:pt x="332" y="224"/>
                      </a:lnTo>
                      <a:lnTo>
                        <a:pt x="330" y="226"/>
                      </a:lnTo>
                      <a:lnTo>
                        <a:pt x="326" y="226"/>
                      </a:lnTo>
                      <a:lnTo>
                        <a:pt x="326" y="226"/>
                      </a:lnTo>
                      <a:lnTo>
                        <a:pt x="292" y="228"/>
                      </a:lnTo>
                      <a:lnTo>
                        <a:pt x="264" y="230"/>
                      </a:lnTo>
                      <a:lnTo>
                        <a:pt x="240" y="234"/>
                      </a:lnTo>
                      <a:lnTo>
                        <a:pt x="220" y="238"/>
                      </a:lnTo>
                      <a:lnTo>
                        <a:pt x="206" y="244"/>
                      </a:lnTo>
                      <a:lnTo>
                        <a:pt x="196" y="250"/>
                      </a:lnTo>
                      <a:lnTo>
                        <a:pt x="188" y="258"/>
                      </a:lnTo>
                      <a:lnTo>
                        <a:pt x="186" y="264"/>
                      </a:lnTo>
                      <a:lnTo>
                        <a:pt x="186" y="264"/>
                      </a:lnTo>
                      <a:close/>
                      <a:moveTo>
                        <a:pt x="174" y="70"/>
                      </a:moveTo>
                      <a:lnTo>
                        <a:pt x="174" y="70"/>
                      </a:lnTo>
                      <a:lnTo>
                        <a:pt x="204" y="16"/>
                      </a:lnTo>
                      <a:lnTo>
                        <a:pt x="204" y="16"/>
                      </a:lnTo>
                      <a:lnTo>
                        <a:pt x="186" y="10"/>
                      </a:lnTo>
                      <a:lnTo>
                        <a:pt x="170" y="4"/>
                      </a:lnTo>
                      <a:lnTo>
                        <a:pt x="152" y="2"/>
                      </a:lnTo>
                      <a:lnTo>
                        <a:pt x="136" y="0"/>
                      </a:lnTo>
                      <a:lnTo>
                        <a:pt x="136" y="0"/>
                      </a:lnTo>
                      <a:lnTo>
                        <a:pt x="114" y="36"/>
                      </a:lnTo>
                      <a:lnTo>
                        <a:pt x="114" y="36"/>
                      </a:lnTo>
                      <a:lnTo>
                        <a:pt x="96" y="68"/>
                      </a:lnTo>
                      <a:lnTo>
                        <a:pt x="82" y="96"/>
                      </a:lnTo>
                      <a:lnTo>
                        <a:pt x="62" y="144"/>
                      </a:lnTo>
                      <a:lnTo>
                        <a:pt x="52" y="176"/>
                      </a:lnTo>
                      <a:lnTo>
                        <a:pt x="48" y="186"/>
                      </a:lnTo>
                      <a:lnTo>
                        <a:pt x="82" y="204"/>
                      </a:lnTo>
                      <a:lnTo>
                        <a:pt x="114" y="224"/>
                      </a:lnTo>
                      <a:lnTo>
                        <a:pt x="114" y="224"/>
                      </a:lnTo>
                      <a:lnTo>
                        <a:pt x="122" y="216"/>
                      </a:lnTo>
                      <a:lnTo>
                        <a:pt x="142" y="192"/>
                      </a:lnTo>
                      <a:lnTo>
                        <a:pt x="174" y="150"/>
                      </a:lnTo>
                      <a:lnTo>
                        <a:pt x="192" y="124"/>
                      </a:lnTo>
                      <a:lnTo>
                        <a:pt x="212" y="92"/>
                      </a:lnTo>
                      <a:lnTo>
                        <a:pt x="212" y="92"/>
                      </a:lnTo>
                      <a:lnTo>
                        <a:pt x="228" y="62"/>
                      </a:lnTo>
                      <a:lnTo>
                        <a:pt x="242" y="36"/>
                      </a:lnTo>
                      <a:lnTo>
                        <a:pt x="242" y="36"/>
                      </a:lnTo>
                      <a:lnTo>
                        <a:pt x="222" y="24"/>
                      </a:lnTo>
                      <a:lnTo>
                        <a:pt x="222" y="24"/>
                      </a:lnTo>
                      <a:lnTo>
                        <a:pt x="190" y="80"/>
                      </a:lnTo>
                      <a:lnTo>
                        <a:pt x="190" y="80"/>
                      </a:lnTo>
                      <a:lnTo>
                        <a:pt x="162" y="126"/>
                      </a:lnTo>
                      <a:lnTo>
                        <a:pt x="140" y="160"/>
                      </a:lnTo>
                      <a:lnTo>
                        <a:pt x="118" y="188"/>
                      </a:lnTo>
                      <a:lnTo>
                        <a:pt x="118" y="188"/>
                      </a:lnTo>
                      <a:lnTo>
                        <a:pt x="116" y="192"/>
                      </a:lnTo>
                      <a:lnTo>
                        <a:pt x="110" y="192"/>
                      </a:lnTo>
                      <a:lnTo>
                        <a:pt x="110" y="192"/>
                      </a:lnTo>
                      <a:lnTo>
                        <a:pt x="108" y="192"/>
                      </a:lnTo>
                      <a:lnTo>
                        <a:pt x="104" y="190"/>
                      </a:lnTo>
                      <a:lnTo>
                        <a:pt x="104" y="190"/>
                      </a:lnTo>
                      <a:lnTo>
                        <a:pt x="102" y="186"/>
                      </a:lnTo>
                      <a:lnTo>
                        <a:pt x="100" y="184"/>
                      </a:lnTo>
                      <a:lnTo>
                        <a:pt x="102" y="180"/>
                      </a:lnTo>
                      <a:lnTo>
                        <a:pt x="104" y="176"/>
                      </a:lnTo>
                      <a:lnTo>
                        <a:pt x="104" y="176"/>
                      </a:lnTo>
                      <a:lnTo>
                        <a:pt x="124" y="148"/>
                      </a:lnTo>
                      <a:lnTo>
                        <a:pt x="146" y="116"/>
                      </a:lnTo>
                      <a:lnTo>
                        <a:pt x="174" y="70"/>
                      </a:lnTo>
                      <a:lnTo>
                        <a:pt x="174" y="70"/>
                      </a:lnTo>
                      <a:close/>
                      <a:moveTo>
                        <a:pt x="44" y="202"/>
                      </a:moveTo>
                      <a:lnTo>
                        <a:pt x="40" y="232"/>
                      </a:lnTo>
                      <a:lnTo>
                        <a:pt x="40" y="232"/>
                      </a:lnTo>
                      <a:lnTo>
                        <a:pt x="50" y="236"/>
                      </a:lnTo>
                      <a:lnTo>
                        <a:pt x="60" y="242"/>
                      </a:lnTo>
                      <a:lnTo>
                        <a:pt x="60" y="242"/>
                      </a:lnTo>
                      <a:lnTo>
                        <a:pt x="70" y="248"/>
                      </a:lnTo>
                      <a:lnTo>
                        <a:pt x="78" y="254"/>
                      </a:lnTo>
                      <a:lnTo>
                        <a:pt x="100" y="236"/>
                      </a:lnTo>
                      <a:lnTo>
                        <a:pt x="44" y="202"/>
                      </a:lnTo>
                      <a:close/>
                      <a:moveTo>
                        <a:pt x="46" y="252"/>
                      </a:moveTo>
                      <a:lnTo>
                        <a:pt x="46" y="252"/>
                      </a:lnTo>
                      <a:lnTo>
                        <a:pt x="34" y="246"/>
                      </a:lnTo>
                      <a:lnTo>
                        <a:pt x="22" y="244"/>
                      </a:lnTo>
                      <a:lnTo>
                        <a:pt x="12" y="244"/>
                      </a:lnTo>
                      <a:lnTo>
                        <a:pt x="4" y="244"/>
                      </a:lnTo>
                      <a:lnTo>
                        <a:pt x="4" y="338"/>
                      </a:lnTo>
                      <a:lnTo>
                        <a:pt x="84" y="292"/>
                      </a:lnTo>
                      <a:lnTo>
                        <a:pt x="84" y="292"/>
                      </a:lnTo>
                      <a:lnTo>
                        <a:pt x="82" y="284"/>
                      </a:lnTo>
                      <a:lnTo>
                        <a:pt x="76" y="276"/>
                      </a:lnTo>
                      <a:lnTo>
                        <a:pt x="68" y="266"/>
                      </a:lnTo>
                      <a:lnTo>
                        <a:pt x="58" y="258"/>
                      </a:lnTo>
                      <a:lnTo>
                        <a:pt x="36" y="294"/>
                      </a:lnTo>
                      <a:lnTo>
                        <a:pt x="36" y="294"/>
                      </a:lnTo>
                      <a:lnTo>
                        <a:pt x="34" y="296"/>
                      </a:lnTo>
                      <a:lnTo>
                        <a:pt x="32" y="296"/>
                      </a:lnTo>
                      <a:lnTo>
                        <a:pt x="32" y="296"/>
                      </a:lnTo>
                      <a:lnTo>
                        <a:pt x="28" y="296"/>
                      </a:lnTo>
                      <a:lnTo>
                        <a:pt x="28" y="296"/>
                      </a:lnTo>
                      <a:lnTo>
                        <a:pt x="26" y="292"/>
                      </a:lnTo>
                      <a:lnTo>
                        <a:pt x="26" y="288"/>
                      </a:lnTo>
                      <a:lnTo>
                        <a:pt x="46" y="25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37" name="TextBox 36"/>
              <p:cNvSpPr txBox="1"/>
              <p:nvPr/>
            </p:nvSpPr>
            <p:spPr>
              <a:xfrm>
                <a:off x="3953327" y="5035997"/>
                <a:ext cx="2728518" cy="177494"/>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1. Agreement</a:t>
                </a:r>
              </a:p>
            </p:txBody>
          </p:sp>
          <p:cxnSp>
            <p:nvCxnSpPr>
              <p:cNvPr id="38" name="Straight Arrow Connector 37"/>
              <p:cNvCxnSpPr/>
              <p:nvPr/>
            </p:nvCxnSpPr>
            <p:spPr>
              <a:xfrm flipH="1" flipV="1">
                <a:off x="7323302" y="2460114"/>
                <a:ext cx="1963" cy="2413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7171848" y="2840953"/>
                <a:ext cx="283491" cy="253338"/>
                <a:chOff x="3216946" y="4690710"/>
                <a:chExt cx="612000" cy="612000"/>
              </a:xfrm>
            </p:grpSpPr>
            <p:sp>
              <p:nvSpPr>
                <p:cNvPr id="125" name="Oval 124"/>
                <p:cNvSpPr/>
                <p:nvPr/>
              </p:nvSpPr>
              <p:spPr bwMode="ltGray">
                <a:xfrm>
                  <a:off x="3216946" y="4690710"/>
                  <a:ext cx="612000" cy="612000"/>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26" name="Freeform 4902"/>
                <p:cNvSpPr>
                  <a:spLocks noEditPoints="1"/>
                </p:cNvSpPr>
                <p:nvPr/>
              </p:nvSpPr>
              <p:spPr bwMode="auto">
                <a:xfrm>
                  <a:off x="3356096" y="4817408"/>
                  <a:ext cx="317659" cy="373432"/>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44" name="TextBox 43"/>
              <p:cNvSpPr txBox="1"/>
              <p:nvPr/>
            </p:nvSpPr>
            <p:spPr>
              <a:xfrm rot="5400000">
                <a:off x="6425318" y="3627984"/>
                <a:ext cx="1912293" cy="173269"/>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2. Importer requests LC</a:t>
                </a:r>
              </a:p>
            </p:txBody>
          </p:sp>
          <p:cxnSp>
            <p:nvCxnSpPr>
              <p:cNvPr id="45" name="Straight Arrow Connector 44"/>
              <p:cNvCxnSpPr/>
              <p:nvPr/>
            </p:nvCxnSpPr>
            <p:spPr>
              <a:xfrm flipH="1">
                <a:off x="4242955" y="1721242"/>
                <a:ext cx="2353138" cy="24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837743" y="1548497"/>
                <a:ext cx="1155284" cy="195991"/>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3. LC issuance</a:t>
                </a:r>
              </a:p>
            </p:txBody>
          </p:sp>
          <p:grpSp>
            <p:nvGrpSpPr>
              <p:cNvPr id="47" name="Group 46"/>
              <p:cNvGrpSpPr/>
              <p:nvPr/>
            </p:nvGrpSpPr>
            <p:grpSpPr>
              <a:xfrm>
                <a:off x="4472896" y="1599630"/>
                <a:ext cx="283491" cy="253338"/>
                <a:chOff x="3216946" y="4690710"/>
                <a:chExt cx="612000" cy="612000"/>
              </a:xfrm>
            </p:grpSpPr>
            <p:sp>
              <p:nvSpPr>
                <p:cNvPr id="123" name="Oval 122"/>
                <p:cNvSpPr/>
                <p:nvPr/>
              </p:nvSpPr>
              <p:spPr bwMode="ltGray">
                <a:xfrm>
                  <a:off x="3216946" y="4690710"/>
                  <a:ext cx="612000" cy="612000"/>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24" name="Freeform 4902"/>
                <p:cNvSpPr>
                  <a:spLocks noEditPoints="1"/>
                </p:cNvSpPr>
                <p:nvPr/>
              </p:nvSpPr>
              <p:spPr bwMode="auto">
                <a:xfrm>
                  <a:off x="3356096" y="4817408"/>
                  <a:ext cx="317659" cy="373432"/>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48" name="TextBox 47"/>
              <p:cNvSpPr txBox="1"/>
              <p:nvPr/>
            </p:nvSpPr>
            <p:spPr>
              <a:xfrm rot="16200000">
                <a:off x="2645780" y="3232863"/>
                <a:ext cx="2042422" cy="115216"/>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4. Advises the exporter a LC was issued</a:t>
                </a:r>
              </a:p>
            </p:txBody>
          </p:sp>
          <p:cxnSp>
            <p:nvCxnSpPr>
              <p:cNvPr id="49" name="Straight Arrow Connector 48"/>
              <p:cNvCxnSpPr/>
              <p:nvPr/>
            </p:nvCxnSpPr>
            <p:spPr>
              <a:xfrm>
                <a:off x="3790921" y="2324031"/>
                <a:ext cx="505" cy="2453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3674468" y="4202319"/>
                <a:ext cx="267655" cy="273742"/>
                <a:chOff x="3216946" y="4690710"/>
                <a:chExt cx="612000" cy="612000"/>
              </a:xfrm>
            </p:grpSpPr>
            <p:sp>
              <p:nvSpPr>
                <p:cNvPr id="121" name="Oval 120"/>
                <p:cNvSpPr/>
                <p:nvPr/>
              </p:nvSpPr>
              <p:spPr bwMode="ltGray">
                <a:xfrm>
                  <a:off x="3216946" y="4690710"/>
                  <a:ext cx="612000" cy="612000"/>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22" name="Freeform 4902"/>
                <p:cNvSpPr>
                  <a:spLocks noEditPoints="1"/>
                </p:cNvSpPr>
                <p:nvPr/>
              </p:nvSpPr>
              <p:spPr bwMode="auto">
                <a:xfrm>
                  <a:off x="3356096" y="4817408"/>
                  <a:ext cx="317659" cy="373432"/>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51" name="TextBox 50"/>
              <p:cNvSpPr txBox="1"/>
              <p:nvPr/>
            </p:nvSpPr>
            <p:spPr>
              <a:xfrm>
                <a:off x="4457888" y="5795776"/>
                <a:ext cx="667745" cy="174761"/>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5. Shipment</a:t>
                </a:r>
              </a:p>
            </p:txBody>
          </p:sp>
          <p:cxnSp>
            <p:nvCxnSpPr>
              <p:cNvPr id="52" name="Straight Arrow Connector 51"/>
              <p:cNvCxnSpPr/>
              <p:nvPr/>
            </p:nvCxnSpPr>
            <p:spPr>
              <a:xfrm>
                <a:off x="4424382" y="5738755"/>
                <a:ext cx="88915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5411969" y="5738755"/>
                <a:ext cx="1001259" cy="64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a:stretch>
                <a:fillRect/>
              </a:stretch>
            </p:blipFill>
            <p:spPr>
              <a:xfrm>
                <a:off x="4221718" y="5627366"/>
                <a:ext cx="187036" cy="235716"/>
              </a:xfrm>
              <a:prstGeom prst="rect">
                <a:avLst/>
              </a:prstGeom>
            </p:spPr>
          </p:pic>
          <p:pic>
            <p:nvPicPr>
              <p:cNvPr id="55" name="Picture 54"/>
              <p:cNvPicPr>
                <a:picLocks noChangeAspect="1"/>
              </p:cNvPicPr>
              <p:nvPr/>
            </p:nvPicPr>
            <p:blipFill>
              <a:blip r:embed="rId3"/>
              <a:stretch>
                <a:fillRect/>
              </a:stretch>
            </p:blipFill>
            <p:spPr>
              <a:xfrm>
                <a:off x="6403948" y="5637398"/>
                <a:ext cx="187036" cy="235716"/>
              </a:xfrm>
              <a:prstGeom prst="rect">
                <a:avLst/>
              </a:prstGeom>
            </p:spPr>
          </p:pic>
          <p:sp>
            <p:nvSpPr>
              <p:cNvPr id="56" name="TextBox 55"/>
              <p:cNvSpPr txBox="1"/>
              <p:nvPr/>
            </p:nvSpPr>
            <p:spPr>
              <a:xfrm>
                <a:off x="5472358" y="5807322"/>
                <a:ext cx="667745" cy="174761"/>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12. Delivery</a:t>
                </a:r>
              </a:p>
            </p:txBody>
          </p:sp>
          <p:sp>
            <p:nvSpPr>
              <p:cNvPr id="57" name="TextBox 56"/>
              <p:cNvSpPr txBox="1"/>
              <p:nvPr/>
            </p:nvSpPr>
            <p:spPr>
              <a:xfrm>
                <a:off x="4241022" y="3326117"/>
                <a:ext cx="1278493" cy="276004"/>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Nominated Bank (Authorised by Issuing Bank)</a:t>
                </a:r>
              </a:p>
            </p:txBody>
          </p:sp>
          <p:cxnSp>
            <p:nvCxnSpPr>
              <p:cNvPr id="58" name="Straight Arrow Connector 57"/>
              <p:cNvCxnSpPr/>
              <p:nvPr/>
            </p:nvCxnSpPr>
            <p:spPr>
              <a:xfrm flipV="1">
                <a:off x="4105497" y="4390364"/>
                <a:ext cx="674106" cy="715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8677227">
                <a:off x="4003198" y="4703165"/>
                <a:ext cx="1156728" cy="375669"/>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6. Presents Shipping documents</a:t>
                </a:r>
              </a:p>
            </p:txBody>
          </p:sp>
          <p:cxnSp>
            <p:nvCxnSpPr>
              <p:cNvPr id="60" name="Straight Arrow Connector 59"/>
              <p:cNvCxnSpPr/>
              <p:nvPr/>
            </p:nvCxnSpPr>
            <p:spPr>
              <a:xfrm flipH="1">
                <a:off x="4332780" y="4331651"/>
                <a:ext cx="242348" cy="2770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18811559">
                <a:off x="4027433" y="4316614"/>
                <a:ext cx="707830" cy="163890"/>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7. Payment</a:t>
                </a:r>
              </a:p>
            </p:txBody>
          </p:sp>
          <p:cxnSp>
            <p:nvCxnSpPr>
              <p:cNvPr id="62" name="Elbow Connector 69"/>
              <p:cNvCxnSpPr/>
              <p:nvPr/>
            </p:nvCxnSpPr>
            <p:spPr>
              <a:xfrm flipH="1">
                <a:off x="3634192" y="4849320"/>
                <a:ext cx="210915" cy="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089611" y="4718707"/>
                <a:ext cx="503973" cy="294083"/>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Exporter’s </a:t>
                </a:r>
                <a:r>
                  <a:rPr lang="en-GB" sz="831" dirty="0" smtClean="0">
                    <a:solidFill>
                      <a:srgbClr val="000000"/>
                    </a:solidFill>
                    <a:latin typeface="Georgia" pitchFamily="18" charset="0"/>
                  </a:rPr>
                  <a:t>XX Account</a:t>
                </a:r>
                <a:endParaRPr lang="en-GB" sz="831" dirty="0">
                  <a:solidFill>
                    <a:srgbClr val="000000"/>
                  </a:solidFill>
                  <a:latin typeface="Georgia" pitchFamily="18" charset="0"/>
                </a:endParaRPr>
              </a:p>
            </p:txBody>
          </p:sp>
          <p:cxnSp>
            <p:nvCxnSpPr>
              <p:cNvPr id="64" name="Straight Arrow Connector 63"/>
              <p:cNvCxnSpPr/>
              <p:nvPr/>
            </p:nvCxnSpPr>
            <p:spPr>
              <a:xfrm flipV="1">
                <a:off x="5200677" y="2240433"/>
                <a:ext cx="1550728" cy="15674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rot="18973732">
                <a:off x="5451886" y="2807180"/>
                <a:ext cx="1061134" cy="212394"/>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8. Release Documents</a:t>
                </a:r>
              </a:p>
            </p:txBody>
          </p:sp>
          <p:cxnSp>
            <p:nvCxnSpPr>
              <p:cNvPr id="66" name="Straight Arrow Connector 65"/>
              <p:cNvCxnSpPr/>
              <p:nvPr/>
            </p:nvCxnSpPr>
            <p:spPr>
              <a:xfrm flipH="1">
                <a:off x="5276487" y="2371582"/>
                <a:ext cx="1553950" cy="15678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6916153" y="2465133"/>
                <a:ext cx="188378" cy="2413837"/>
                <a:chOff x="7345015" y="2700415"/>
                <a:chExt cx="204076" cy="2614990"/>
              </a:xfrm>
            </p:grpSpPr>
            <p:cxnSp>
              <p:nvCxnSpPr>
                <p:cNvPr id="119" name="Straight Arrow Connector 118"/>
                <p:cNvCxnSpPr/>
                <p:nvPr/>
              </p:nvCxnSpPr>
              <p:spPr>
                <a:xfrm flipH="1" flipV="1">
                  <a:off x="7467152" y="2700415"/>
                  <a:ext cx="2127" cy="2614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0" name="Freeform 4902"/>
                <p:cNvSpPr>
                  <a:spLocks noEditPoints="1"/>
                </p:cNvSpPr>
                <p:nvPr/>
              </p:nvSpPr>
              <p:spPr bwMode="auto">
                <a:xfrm>
                  <a:off x="7345015" y="3138967"/>
                  <a:ext cx="204076" cy="232833"/>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w="9525">
                  <a:solidFill>
                    <a:srgbClr val="000000"/>
                  </a:solidFill>
                  <a:round/>
                  <a:headEnd/>
                  <a:tailEnd/>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68" name="TextBox 67"/>
              <p:cNvSpPr txBox="1"/>
              <p:nvPr/>
            </p:nvSpPr>
            <p:spPr>
              <a:xfrm rot="5400000">
                <a:off x="6300221" y="3729888"/>
                <a:ext cx="1635177" cy="205726"/>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13. Payment at sight or usance</a:t>
                </a:r>
              </a:p>
            </p:txBody>
          </p:sp>
          <p:grpSp>
            <p:nvGrpSpPr>
              <p:cNvPr id="69" name="Group 68"/>
              <p:cNvGrpSpPr/>
              <p:nvPr/>
            </p:nvGrpSpPr>
            <p:grpSpPr>
              <a:xfrm>
                <a:off x="6875875" y="2838412"/>
                <a:ext cx="277820" cy="283207"/>
                <a:chOff x="1511177" y="2421057"/>
                <a:chExt cx="352725" cy="315838"/>
              </a:xfrm>
            </p:grpSpPr>
            <p:sp>
              <p:nvSpPr>
                <p:cNvPr id="117" name="Oval 116"/>
                <p:cNvSpPr/>
                <p:nvPr/>
              </p:nvSpPr>
              <p:spPr bwMode="ltGray">
                <a:xfrm>
                  <a:off x="1511177" y="2421057"/>
                  <a:ext cx="352725" cy="315838"/>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18" name="Freeform 4803"/>
                <p:cNvSpPr>
                  <a:spLocks noEditPoints="1"/>
                </p:cNvSpPr>
                <p:nvPr/>
              </p:nvSpPr>
              <p:spPr bwMode="auto">
                <a:xfrm>
                  <a:off x="1534048" y="2471304"/>
                  <a:ext cx="312271" cy="188036"/>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cxnSp>
            <p:nvCxnSpPr>
              <p:cNvPr id="70" name="Straight Arrow Connector 69"/>
              <p:cNvCxnSpPr/>
              <p:nvPr/>
            </p:nvCxnSpPr>
            <p:spPr>
              <a:xfrm flipH="1">
                <a:off x="6749979" y="2500181"/>
                <a:ext cx="8431" cy="24029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rot="5400000">
                <a:off x="5870246" y="3497730"/>
                <a:ext cx="1912293" cy="173269"/>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11. Release Shipping Documents</a:t>
                </a:r>
              </a:p>
            </p:txBody>
          </p:sp>
          <p:grpSp>
            <p:nvGrpSpPr>
              <p:cNvPr id="72" name="Group 71"/>
              <p:cNvGrpSpPr/>
              <p:nvPr/>
            </p:nvGrpSpPr>
            <p:grpSpPr>
              <a:xfrm>
                <a:off x="6605335" y="4394077"/>
                <a:ext cx="283491" cy="253338"/>
                <a:chOff x="3216946" y="4690710"/>
                <a:chExt cx="612000" cy="612000"/>
              </a:xfrm>
            </p:grpSpPr>
            <p:sp>
              <p:nvSpPr>
                <p:cNvPr id="115" name="Oval 114"/>
                <p:cNvSpPr/>
                <p:nvPr/>
              </p:nvSpPr>
              <p:spPr bwMode="ltGray">
                <a:xfrm>
                  <a:off x="3216946" y="4690710"/>
                  <a:ext cx="612000" cy="612000"/>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16" name="Freeform 4902"/>
                <p:cNvSpPr>
                  <a:spLocks noEditPoints="1"/>
                </p:cNvSpPr>
                <p:nvPr/>
              </p:nvSpPr>
              <p:spPr bwMode="auto">
                <a:xfrm>
                  <a:off x="3356096" y="4817408"/>
                  <a:ext cx="317659" cy="373432"/>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73" name="Group 72"/>
              <p:cNvGrpSpPr/>
              <p:nvPr/>
            </p:nvGrpSpPr>
            <p:grpSpPr>
              <a:xfrm>
                <a:off x="4538360" y="3729073"/>
                <a:ext cx="678486" cy="631001"/>
                <a:chOff x="3216946" y="2258092"/>
                <a:chExt cx="612000" cy="612000"/>
              </a:xfrm>
              <a:solidFill>
                <a:srgbClr val="FFC000"/>
              </a:solidFill>
            </p:grpSpPr>
            <p:sp>
              <p:nvSpPr>
                <p:cNvPr id="113" name="Oval 112"/>
                <p:cNvSpPr/>
                <p:nvPr/>
              </p:nvSpPr>
              <p:spPr bwMode="ltGray">
                <a:xfrm>
                  <a:off x="3216946" y="2258092"/>
                  <a:ext cx="612000" cy="612000"/>
                </a:xfrm>
                <a:prstGeom prst="ellipse">
                  <a:avLst/>
                </a:prstGeom>
                <a:grp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14"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74" name="Group 73"/>
              <p:cNvGrpSpPr/>
              <p:nvPr/>
            </p:nvGrpSpPr>
            <p:grpSpPr>
              <a:xfrm>
                <a:off x="6739029" y="1626170"/>
                <a:ext cx="678486" cy="631001"/>
                <a:chOff x="3216946" y="2258092"/>
                <a:chExt cx="612000" cy="612000"/>
              </a:xfrm>
            </p:grpSpPr>
            <p:sp>
              <p:nvSpPr>
                <p:cNvPr id="111" name="Oval 110"/>
                <p:cNvSpPr/>
                <p:nvPr/>
              </p:nvSpPr>
              <p:spPr bwMode="ltGray">
                <a:xfrm>
                  <a:off x="3216946" y="2258092"/>
                  <a:ext cx="612000" cy="612000"/>
                </a:xfrm>
                <a:prstGeom prst="ellipse">
                  <a:avLst/>
                </a:prstGeom>
                <a:solidFill>
                  <a:schemeClr val="tx2">
                    <a:lumMod val="50000"/>
                    <a:lumOff val="50000"/>
                  </a:schemeClr>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12"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75" name="Group 8"/>
              <p:cNvGrpSpPr/>
              <p:nvPr/>
            </p:nvGrpSpPr>
            <p:grpSpPr>
              <a:xfrm>
                <a:off x="1017492" y="4885003"/>
                <a:ext cx="309631" cy="802894"/>
                <a:chOff x="1266826" y="4206875"/>
                <a:chExt cx="423863" cy="1525587"/>
              </a:xfrm>
            </p:grpSpPr>
            <p:sp>
              <p:nvSpPr>
                <p:cNvPr id="107" name="Freeform 102"/>
                <p:cNvSpPr>
                  <a:spLocks/>
                </p:cNvSpPr>
                <p:nvPr/>
              </p:nvSpPr>
              <p:spPr bwMode="auto">
                <a:xfrm>
                  <a:off x="1266826" y="4206875"/>
                  <a:ext cx="423863" cy="1525587"/>
                </a:xfrm>
                <a:custGeom>
                  <a:avLst/>
                  <a:gdLst>
                    <a:gd name="T0" fmla="*/ 265 w 267"/>
                    <a:gd name="T1" fmla="*/ 192 h 961"/>
                    <a:gd name="T2" fmla="*/ 256 w 267"/>
                    <a:gd name="T3" fmla="*/ 167 h 961"/>
                    <a:gd name="T4" fmla="*/ 221 w 267"/>
                    <a:gd name="T5" fmla="*/ 141 h 961"/>
                    <a:gd name="T6" fmla="*/ 214 w 267"/>
                    <a:gd name="T7" fmla="*/ 107 h 961"/>
                    <a:gd name="T8" fmla="*/ 224 w 267"/>
                    <a:gd name="T9" fmla="*/ 79 h 961"/>
                    <a:gd name="T10" fmla="*/ 221 w 267"/>
                    <a:gd name="T11" fmla="*/ 56 h 961"/>
                    <a:gd name="T12" fmla="*/ 197 w 267"/>
                    <a:gd name="T13" fmla="*/ 8 h 961"/>
                    <a:gd name="T14" fmla="*/ 176 w 267"/>
                    <a:gd name="T15" fmla="*/ 4 h 961"/>
                    <a:gd name="T16" fmla="*/ 139 w 267"/>
                    <a:gd name="T17" fmla="*/ 20 h 961"/>
                    <a:gd name="T18" fmla="*/ 128 w 267"/>
                    <a:gd name="T19" fmla="*/ 67 h 961"/>
                    <a:gd name="T20" fmla="*/ 130 w 267"/>
                    <a:gd name="T21" fmla="*/ 87 h 961"/>
                    <a:gd name="T22" fmla="*/ 111 w 267"/>
                    <a:gd name="T23" fmla="*/ 155 h 961"/>
                    <a:gd name="T24" fmla="*/ 86 w 267"/>
                    <a:gd name="T25" fmla="*/ 172 h 961"/>
                    <a:gd name="T26" fmla="*/ 76 w 267"/>
                    <a:gd name="T27" fmla="*/ 193 h 961"/>
                    <a:gd name="T28" fmla="*/ 71 w 267"/>
                    <a:gd name="T29" fmla="*/ 219 h 961"/>
                    <a:gd name="T30" fmla="*/ 51 w 267"/>
                    <a:gd name="T31" fmla="*/ 267 h 961"/>
                    <a:gd name="T32" fmla="*/ 39 w 267"/>
                    <a:gd name="T33" fmla="*/ 303 h 961"/>
                    <a:gd name="T34" fmla="*/ 39 w 267"/>
                    <a:gd name="T35" fmla="*/ 327 h 961"/>
                    <a:gd name="T36" fmla="*/ 56 w 267"/>
                    <a:gd name="T37" fmla="*/ 352 h 961"/>
                    <a:gd name="T38" fmla="*/ 83 w 267"/>
                    <a:gd name="T39" fmla="*/ 373 h 961"/>
                    <a:gd name="T40" fmla="*/ 80 w 267"/>
                    <a:gd name="T41" fmla="*/ 403 h 961"/>
                    <a:gd name="T42" fmla="*/ 76 w 267"/>
                    <a:gd name="T43" fmla="*/ 427 h 961"/>
                    <a:gd name="T44" fmla="*/ 71 w 267"/>
                    <a:gd name="T45" fmla="*/ 444 h 961"/>
                    <a:gd name="T46" fmla="*/ 79 w 267"/>
                    <a:gd name="T47" fmla="*/ 464 h 961"/>
                    <a:gd name="T48" fmla="*/ 34 w 267"/>
                    <a:gd name="T49" fmla="*/ 634 h 961"/>
                    <a:gd name="T50" fmla="*/ 42 w 267"/>
                    <a:gd name="T51" fmla="*/ 694 h 961"/>
                    <a:gd name="T52" fmla="*/ 57 w 267"/>
                    <a:gd name="T53" fmla="*/ 828 h 961"/>
                    <a:gd name="T54" fmla="*/ 32 w 267"/>
                    <a:gd name="T55" fmla="*/ 930 h 961"/>
                    <a:gd name="T56" fmla="*/ 9 w 267"/>
                    <a:gd name="T57" fmla="*/ 936 h 961"/>
                    <a:gd name="T58" fmla="*/ 5 w 267"/>
                    <a:gd name="T59" fmla="*/ 950 h 961"/>
                    <a:gd name="T60" fmla="*/ 57 w 267"/>
                    <a:gd name="T61" fmla="*/ 950 h 961"/>
                    <a:gd name="T62" fmla="*/ 85 w 267"/>
                    <a:gd name="T63" fmla="*/ 922 h 961"/>
                    <a:gd name="T64" fmla="*/ 100 w 267"/>
                    <a:gd name="T65" fmla="*/ 927 h 961"/>
                    <a:gd name="T66" fmla="*/ 106 w 267"/>
                    <a:gd name="T67" fmla="*/ 944 h 961"/>
                    <a:gd name="T68" fmla="*/ 123 w 267"/>
                    <a:gd name="T69" fmla="*/ 896 h 961"/>
                    <a:gd name="T70" fmla="*/ 110 w 267"/>
                    <a:gd name="T71" fmla="*/ 874 h 961"/>
                    <a:gd name="T72" fmla="*/ 106 w 267"/>
                    <a:gd name="T73" fmla="*/ 791 h 961"/>
                    <a:gd name="T74" fmla="*/ 105 w 267"/>
                    <a:gd name="T75" fmla="*/ 706 h 961"/>
                    <a:gd name="T76" fmla="*/ 187 w 267"/>
                    <a:gd name="T77" fmla="*/ 739 h 961"/>
                    <a:gd name="T78" fmla="*/ 193 w 267"/>
                    <a:gd name="T79" fmla="*/ 874 h 961"/>
                    <a:gd name="T80" fmla="*/ 162 w 267"/>
                    <a:gd name="T81" fmla="*/ 927 h 961"/>
                    <a:gd name="T82" fmla="*/ 140 w 267"/>
                    <a:gd name="T83" fmla="*/ 958 h 961"/>
                    <a:gd name="T84" fmla="*/ 197 w 267"/>
                    <a:gd name="T85" fmla="*/ 956 h 961"/>
                    <a:gd name="T86" fmla="*/ 217 w 267"/>
                    <a:gd name="T87" fmla="*/ 936 h 961"/>
                    <a:gd name="T88" fmla="*/ 230 w 267"/>
                    <a:gd name="T89" fmla="*/ 933 h 961"/>
                    <a:gd name="T90" fmla="*/ 244 w 267"/>
                    <a:gd name="T91" fmla="*/ 887 h 961"/>
                    <a:gd name="T92" fmla="*/ 231 w 267"/>
                    <a:gd name="T93" fmla="*/ 862 h 961"/>
                    <a:gd name="T94" fmla="*/ 244 w 267"/>
                    <a:gd name="T95" fmla="*/ 765 h 961"/>
                    <a:gd name="T96" fmla="*/ 245 w 267"/>
                    <a:gd name="T97" fmla="*/ 699 h 961"/>
                    <a:gd name="T98" fmla="*/ 244 w 267"/>
                    <a:gd name="T99" fmla="*/ 461 h 961"/>
                    <a:gd name="T100" fmla="*/ 238 w 267"/>
                    <a:gd name="T101" fmla="*/ 380 h 961"/>
                    <a:gd name="T102" fmla="*/ 228 w 267"/>
                    <a:gd name="T103" fmla="*/ 333 h 961"/>
                    <a:gd name="T104" fmla="*/ 230 w 267"/>
                    <a:gd name="T105" fmla="*/ 310 h 961"/>
                    <a:gd name="T106" fmla="*/ 234 w 267"/>
                    <a:gd name="T107" fmla="*/ 284 h 961"/>
                    <a:gd name="T108" fmla="*/ 256 w 267"/>
                    <a:gd name="T109" fmla="*/ 235 h 961"/>
                    <a:gd name="T110" fmla="*/ 259 w 267"/>
                    <a:gd name="T111" fmla="*/ 212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961">
                      <a:moveTo>
                        <a:pt x="259" y="212"/>
                      </a:moveTo>
                      <a:lnTo>
                        <a:pt x="259" y="212"/>
                      </a:lnTo>
                      <a:lnTo>
                        <a:pt x="264" y="205"/>
                      </a:lnTo>
                      <a:lnTo>
                        <a:pt x="265" y="201"/>
                      </a:lnTo>
                      <a:lnTo>
                        <a:pt x="267" y="196"/>
                      </a:lnTo>
                      <a:lnTo>
                        <a:pt x="265" y="192"/>
                      </a:lnTo>
                      <a:lnTo>
                        <a:pt x="264" y="182"/>
                      </a:lnTo>
                      <a:lnTo>
                        <a:pt x="264" y="175"/>
                      </a:lnTo>
                      <a:lnTo>
                        <a:pt x="264" y="175"/>
                      </a:lnTo>
                      <a:lnTo>
                        <a:pt x="262" y="172"/>
                      </a:lnTo>
                      <a:lnTo>
                        <a:pt x="261" y="168"/>
                      </a:lnTo>
                      <a:lnTo>
                        <a:pt x="256" y="167"/>
                      </a:lnTo>
                      <a:lnTo>
                        <a:pt x="248" y="165"/>
                      </a:lnTo>
                      <a:lnTo>
                        <a:pt x="248" y="165"/>
                      </a:lnTo>
                      <a:lnTo>
                        <a:pt x="224" y="147"/>
                      </a:lnTo>
                      <a:lnTo>
                        <a:pt x="224" y="147"/>
                      </a:lnTo>
                      <a:lnTo>
                        <a:pt x="221" y="144"/>
                      </a:lnTo>
                      <a:lnTo>
                        <a:pt x="221" y="141"/>
                      </a:lnTo>
                      <a:lnTo>
                        <a:pt x="217" y="131"/>
                      </a:lnTo>
                      <a:lnTo>
                        <a:pt x="217" y="131"/>
                      </a:lnTo>
                      <a:lnTo>
                        <a:pt x="210" y="115"/>
                      </a:lnTo>
                      <a:lnTo>
                        <a:pt x="210" y="115"/>
                      </a:lnTo>
                      <a:lnTo>
                        <a:pt x="213" y="111"/>
                      </a:lnTo>
                      <a:lnTo>
                        <a:pt x="214" y="107"/>
                      </a:lnTo>
                      <a:lnTo>
                        <a:pt x="217" y="98"/>
                      </a:lnTo>
                      <a:lnTo>
                        <a:pt x="217" y="88"/>
                      </a:lnTo>
                      <a:lnTo>
                        <a:pt x="217" y="88"/>
                      </a:lnTo>
                      <a:lnTo>
                        <a:pt x="219" y="88"/>
                      </a:lnTo>
                      <a:lnTo>
                        <a:pt x="221" y="87"/>
                      </a:lnTo>
                      <a:lnTo>
                        <a:pt x="224" y="79"/>
                      </a:lnTo>
                      <a:lnTo>
                        <a:pt x="225" y="65"/>
                      </a:lnTo>
                      <a:lnTo>
                        <a:pt x="225" y="65"/>
                      </a:lnTo>
                      <a:lnTo>
                        <a:pt x="225" y="61"/>
                      </a:lnTo>
                      <a:lnTo>
                        <a:pt x="222" y="57"/>
                      </a:lnTo>
                      <a:lnTo>
                        <a:pt x="221" y="56"/>
                      </a:lnTo>
                      <a:lnTo>
                        <a:pt x="221" y="56"/>
                      </a:lnTo>
                      <a:lnTo>
                        <a:pt x="217" y="39"/>
                      </a:lnTo>
                      <a:lnTo>
                        <a:pt x="217" y="39"/>
                      </a:lnTo>
                      <a:lnTo>
                        <a:pt x="216" y="31"/>
                      </a:lnTo>
                      <a:lnTo>
                        <a:pt x="210" y="20"/>
                      </a:lnTo>
                      <a:lnTo>
                        <a:pt x="204" y="14"/>
                      </a:lnTo>
                      <a:lnTo>
                        <a:pt x="197" y="8"/>
                      </a:lnTo>
                      <a:lnTo>
                        <a:pt x="190" y="4"/>
                      </a:lnTo>
                      <a:lnTo>
                        <a:pt x="180" y="2"/>
                      </a:lnTo>
                      <a:lnTo>
                        <a:pt x="180" y="2"/>
                      </a:lnTo>
                      <a:lnTo>
                        <a:pt x="177" y="2"/>
                      </a:lnTo>
                      <a:lnTo>
                        <a:pt x="176" y="4"/>
                      </a:lnTo>
                      <a:lnTo>
                        <a:pt x="176" y="4"/>
                      </a:lnTo>
                      <a:lnTo>
                        <a:pt x="174" y="0"/>
                      </a:lnTo>
                      <a:lnTo>
                        <a:pt x="174" y="0"/>
                      </a:lnTo>
                      <a:lnTo>
                        <a:pt x="164" y="2"/>
                      </a:lnTo>
                      <a:lnTo>
                        <a:pt x="153" y="7"/>
                      </a:lnTo>
                      <a:lnTo>
                        <a:pt x="145" y="13"/>
                      </a:lnTo>
                      <a:lnTo>
                        <a:pt x="139" y="20"/>
                      </a:lnTo>
                      <a:lnTo>
                        <a:pt x="134" y="30"/>
                      </a:lnTo>
                      <a:lnTo>
                        <a:pt x="131" y="37"/>
                      </a:lnTo>
                      <a:lnTo>
                        <a:pt x="130" y="44"/>
                      </a:lnTo>
                      <a:lnTo>
                        <a:pt x="128" y="48"/>
                      </a:lnTo>
                      <a:lnTo>
                        <a:pt x="128" y="48"/>
                      </a:lnTo>
                      <a:lnTo>
                        <a:pt x="128" y="67"/>
                      </a:lnTo>
                      <a:lnTo>
                        <a:pt x="128" y="67"/>
                      </a:lnTo>
                      <a:lnTo>
                        <a:pt x="127" y="67"/>
                      </a:lnTo>
                      <a:lnTo>
                        <a:pt x="127" y="68"/>
                      </a:lnTo>
                      <a:lnTo>
                        <a:pt x="127" y="73"/>
                      </a:lnTo>
                      <a:lnTo>
                        <a:pt x="130" y="87"/>
                      </a:lnTo>
                      <a:lnTo>
                        <a:pt x="130" y="87"/>
                      </a:lnTo>
                      <a:lnTo>
                        <a:pt x="130" y="99"/>
                      </a:lnTo>
                      <a:lnTo>
                        <a:pt x="128" y="115"/>
                      </a:lnTo>
                      <a:lnTo>
                        <a:pt x="125" y="133"/>
                      </a:lnTo>
                      <a:lnTo>
                        <a:pt x="117" y="152"/>
                      </a:lnTo>
                      <a:lnTo>
                        <a:pt x="113" y="155"/>
                      </a:lnTo>
                      <a:lnTo>
                        <a:pt x="111" y="155"/>
                      </a:lnTo>
                      <a:lnTo>
                        <a:pt x="111" y="155"/>
                      </a:lnTo>
                      <a:lnTo>
                        <a:pt x="105" y="156"/>
                      </a:lnTo>
                      <a:lnTo>
                        <a:pt x="100" y="158"/>
                      </a:lnTo>
                      <a:lnTo>
                        <a:pt x="96" y="161"/>
                      </a:lnTo>
                      <a:lnTo>
                        <a:pt x="93" y="164"/>
                      </a:lnTo>
                      <a:lnTo>
                        <a:pt x="86" y="172"/>
                      </a:lnTo>
                      <a:lnTo>
                        <a:pt x="85" y="181"/>
                      </a:lnTo>
                      <a:lnTo>
                        <a:pt x="85" y="181"/>
                      </a:lnTo>
                      <a:lnTo>
                        <a:pt x="83" y="188"/>
                      </a:lnTo>
                      <a:lnTo>
                        <a:pt x="79" y="190"/>
                      </a:lnTo>
                      <a:lnTo>
                        <a:pt x="79" y="190"/>
                      </a:lnTo>
                      <a:lnTo>
                        <a:pt x="76" y="193"/>
                      </a:lnTo>
                      <a:lnTo>
                        <a:pt x="76" y="195"/>
                      </a:lnTo>
                      <a:lnTo>
                        <a:pt x="77" y="199"/>
                      </a:lnTo>
                      <a:lnTo>
                        <a:pt x="76" y="205"/>
                      </a:lnTo>
                      <a:lnTo>
                        <a:pt x="76" y="205"/>
                      </a:lnTo>
                      <a:lnTo>
                        <a:pt x="74" y="213"/>
                      </a:lnTo>
                      <a:lnTo>
                        <a:pt x="71" y="219"/>
                      </a:lnTo>
                      <a:lnTo>
                        <a:pt x="71" y="219"/>
                      </a:lnTo>
                      <a:lnTo>
                        <a:pt x="63" y="233"/>
                      </a:lnTo>
                      <a:lnTo>
                        <a:pt x="62" y="246"/>
                      </a:lnTo>
                      <a:lnTo>
                        <a:pt x="62" y="246"/>
                      </a:lnTo>
                      <a:lnTo>
                        <a:pt x="57" y="255"/>
                      </a:lnTo>
                      <a:lnTo>
                        <a:pt x="51" y="267"/>
                      </a:lnTo>
                      <a:lnTo>
                        <a:pt x="45" y="279"/>
                      </a:lnTo>
                      <a:lnTo>
                        <a:pt x="40" y="289"/>
                      </a:lnTo>
                      <a:lnTo>
                        <a:pt x="40" y="289"/>
                      </a:lnTo>
                      <a:lnTo>
                        <a:pt x="39" y="295"/>
                      </a:lnTo>
                      <a:lnTo>
                        <a:pt x="39" y="299"/>
                      </a:lnTo>
                      <a:lnTo>
                        <a:pt x="39" y="303"/>
                      </a:lnTo>
                      <a:lnTo>
                        <a:pt x="36" y="306"/>
                      </a:lnTo>
                      <a:lnTo>
                        <a:pt x="36" y="306"/>
                      </a:lnTo>
                      <a:lnTo>
                        <a:pt x="34" y="309"/>
                      </a:lnTo>
                      <a:lnTo>
                        <a:pt x="34" y="313"/>
                      </a:lnTo>
                      <a:lnTo>
                        <a:pt x="36" y="320"/>
                      </a:lnTo>
                      <a:lnTo>
                        <a:pt x="39" y="327"/>
                      </a:lnTo>
                      <a:lnTo>
                        <a:pt x="39" y="327"/>
                      </a:lnTo>
                      <a:lnTo>
                        <a:pt x="45" y="340"/>
                      </a:lnTo>
                      <a:lnTo>
                        <a:pt x="49" y="347"/>
                      </a:lnTo>
                      <a:lnTo>
                        <a:pt x="49" y="347"/>
                      </a:lnTo>
                      <a:lnTo>
                        <a:pt x="51" y="350"/>
                      </a:lnTo>
                      <a:lnTo>
                        <a:pt x="56" y="352"/>
                      </a:lnTo>
                      <a:lnTo>
                        <a:pt x="68" y="353"/>
                      </a:lnTo>
                      <a:lnTo>
                        <a:pt x="79" y="353"/>
                      </a:lnTo>
                      <a:lnTo>
                        <a:pt x="83" y="353"/>
                      </a:lnTo>
                      <a:lnTo>
                        <a:pt x="83" y="353"/>
                      </a:lnTo>
                      <a:lnTo>
                        <a:pt x="83" y="366"/>
                      </a:lnTo>
                      <a:lnTo>
                        <a:pt x="83" y="373"/>
                      </a:lnTo>
                      <a:lnTo>
                        <a:pt x="85" y="377"/>
                      </a:lnTo>
                      <a:lnTo>
                        <a:pt x="85" y="377"/>
                      </a:lnTo>
                      <a:lnTo>
                        <a:pt x="86" y="381"/>
                      </a:lnTo>
                      <a:lnTo>
                        <a:pt x="85" y="387"/>
                      </a:lnTo>
                      <a:lnTo>
                        <a:pt x="83" y="395"/>
                      </a:lnTo>
                      <a:lnTo>
                        <a:pt x="80" y="403"/>
                      </a:lnTo>
                      <a:lnTo>
                        <a:pt x="80" y="403"/>
                      </a:lnTo>
                      <a:lnTo>
                        <a:pt x="77" y="409"/>
                      </a:lnTo>
                      <a:lnTo>
                        <a:pt x="76" y="414"/>
                      </a:lnTo>
                      <a:lnTo>
                        <a:pt x="74" y="420"/>
                      </a:lnTo>
                      <a:lnTo>
                        <a:pt x="76" y="427"/>
                      </a:lnTo>
                      <a:lnTo>
                        <a:pt x="76" y="427"/>
                      </a:lnTo>
                      <a:lnTo>
                        <a:pt x="77" y="434"/>
                      </a:lnTo>
                      <a:lnTo>
                        <a:pt x="76" y="434"/>
                      </a:lnTo>
                      <a:lnTo>
                        <a:pt x="73" y="435"/>
                      </a:lnTo>
                      <a:lnTo>
                        <a:pt x="71" y="438"/>
                      </a:lnTo>
                      <a:lnTo>
                        <a:pt x="71" y="438"/>
                      </a:lnTo>
                      <a:lnTo>
                        <a:pt x="71" y="444"/>
                      </a:lnTo>
                      <a:lnTo>
                        <a:pt x="73" y="447"/>
                      </a:lnTo>
                      <a:lnTo>
                        <a:pt x="77" y="451"/>
                      </a:lnTo>
                      <a:lnTo>
                        <a:pt x="79" y="455"/>
                      </a:lnTo>
                      <a:lnTo>
                        <a:pt x="79" y="455"/>
                      </a:lnTo>
                      <a:lnTo>
                        <a:pt x="80" y="458"/>
                      </a:lnTo>
                      <a:lnTo>
                        <a:pt x="79" y="464"/>
                      </a:lnTo>
                      <a:lnTo>
                        <a:pt x="73" y="480"/>
                      </a:lnTo>
                      <a:lnTo>
                        <a:pt x="63" y="508"/>
                      </a:lnTo>
                      <a:lnTo>
                        <a:pt x="53" y="545"/>
                      </a:lnTo>
                      <a:lnTo>
                        <a:pt x="53" y="545"/>
                      </a:lnTo>
                      <a:lnTo>
                        <a:pt x="42" y="591"/>
                      </a:lnTo>
                      <a:lnTo>
                        <a:pt x="34" y="634"/>
                      </a:lnTo>
                      <a:lnTo>
                        <a:pt x="26" y="679"/>
                      </a:lnTo>
                      <a:lnTo>
                        <a:pt x="39" y="682"/>
                      </a:lnTo>
                      <a:lnTo>
                        <a:pt x="39" y="682"/>
                      </a:lnTo>
                      <a:lnTo>
                        <a:pt x="40" y="686"/>
                      </a:lnTo>
                      <a:lnTo>
                        <a:pt x="42" y="694"/>
                      </a:lnTo>
                      <a:lnTo>
                        <a:pt x="42" y="694"/>
                      </a:lnTo>
                      <a:lnTo>
                        <a:pt x="45" y="716"/>
                      </a:lnTo>
                      <a:lnTo>
                        <a:pt x="53" y="759"/>
                      </a:lnTo>
                      <a:lnTo>
                        <a:pt x="53" y="759"/>
                      </a:lnTo>
                      <a:lnTo>
                        <a:pt x="56" y="773"/>
                      </a:lnTo>
                      <a:lnTo>
                        <a:pt x="57" y="791"/>
                      </a:lnTo>
                      <a:lnTo>
                        <a:pt x="57" y="828"/>
                      </a:lnTo>
                      <a:lnTo>
                        <a:pt x="57" y="882"/>
                      </a:lnTo>
                      <a:lnTo>
                        <a:pt x="57" y="882"/>
                      </a:lnTo>
                      <a:lnTo>
                        <a:pt x="56" y="888"/>
                      </a:lnTo>
                      <a:lnTo>
                        <a:pt x="54" y="895"/>
                      </a:lnTo>
                      <a:lnTo>
                        <a:pt x="45" y="911"/>
                      </a:lnTo>
                      <a:lnTo>
                        <a:pt x="32" y="930"/>
                      </a:lnTo>
                      <a:lnTo>
                        <a:pt x="32" y="930"/>
                      </a:lnTo>
                      <a:lnTo>
                        <a:pt x="29" y="931"/>
                      </a:lnTo>
                      <a:lnTo>
                        <a:pt x="25" y="933"/>
                      </a:lnTo>
                      <a:lnTo>
                        <a:pt x="17" y="935"/>
                      </a:lnTo>
                      <a:lnTo>
                        <a:pt x="17" y="935"/>
                      </a:lnTo>
                      <a:lnTo>
                        <a:pt x="9" y="936"/>
                      </a:lnTo>
                      <a:lnTo>
                        <a:pt x="5" y="938"/>
                      </a:lnTo>
                      <a:lnTo>
                        <a:pt x="0" y="941"/>
                      </a:lnTo>
                      <a:lnTo>
                        <a:pt x="0" y="944"/>
                      </a:lnTo>
                      <a:lnTo>
                        <a:pt x="0" y="944"/>
                      </a:lnTo>
                      <a:lnTo>
                        <a:pt x="0" y="947"/>
                      </a:lnTo>
                      <a:lnTo>
                        <a:pt x="5" y="950"/>
                      </a:lnTo>
                      <a:lnTo>
                        <a:pt x="16" y="953"/>
                      </a:lnTo>
                      <a:lnTo>
                        <a:pt x="32" y="955"/>
                      </a:lnTo>
                      <a:lnTo>
                        <a:pt x="32" y="955"/>
                      </a:lnTo>
                      <a:lnTo>
                        <a:pt x="42" y="953"/>
                      </a:lnTo>
                      <a:lnTo>
                        <a:pt x="51" y="952"/>
                      </a:lnTo>
                      <a:lnTo>
                        <a:pt x="57" y="950"/>
                      </a:lnTo>
                      <a:lnTo>
                        <a:pt x="62" y="947"/>
                      </a:lnTo>
                      <a:lnTo>
                        <a:pt x="69" y="939"/>
                      </a:lnTo>
                      <a:lnTo>
                        <a:pt x="74" y="933"/>
                      </a:lnTo>
                      <a:lnTo>
                        <a:pt x="74" y="933"/>
                      </a:lnTo>
                      <a:lnTo>
                        <a:pt x="80" y="927"/>
                      </a:lnTo>
                      <a:lnTo>
                        <a:pt x="85" y="922"/>
                      </a:lnTo>
                      <a:lnTo>
                        <a:pt x="91" y="919"/>
                      </a:lnTo>
                      <a:lnTo>
                        <a:pt x="94" y="918"/>
                      </a:lnTo>
                      <a:lnTo>
                        <a:pt x="94" y="918"/>
                      </a:lnTo>
                      <a:lnTo>
                        <a:pt x="97" y="919"/>
                      </a:lnTo>
                      <a:lnTo>
                        <a:pt x="99" y="921"/>
                      </a:lnTo>
                      <a:lnTo>
                        <a:pt x="100" y="927"/>
                      </a:lnTo>
                      <a:lnTo>
                        <a:pt x="100" y="945"/>
                      </a:lnTo>
                      <a:lnTo>
                        <a:pt x="100" y="945"/>
                      </a:lnTo>
                      <a:lnTo>
                        <a:pt x="102" y="945"/>
                      </a:lnTo>
                      <a:lnTo>
                        <a:pt x="103" y="945"/>
                      </a:lnTo>
                      <a:lnTo>
                        <a:pt x="106" y="944"/>
                      </a:lnTo>
                      <a:lnTo>
                        <a:pt x="106" y="944"/>
                      </a:lnTo>
                      <a:lnTo>
                        <a:pt x="106" y="939"/>
                      </a:lnTo>
                      <a:lnTo>
                        <a:pt x="108" y="933"/>
                      </a:lnTo>
                      <a:lnTo>
                        <a:pt x="114" y="919"/>
                      </a:lnTo>
                      <a:lnTo>
                        <a:pt x="120" y="907"/>
                      </a:lnTo>
                      <a:lnTo>
                        <a:pt x="122" y="901"/>
                      </a:lnTo>
                      <a:lnTo>
                        <a:pt x="123" y="896"/>
                      </a:lnTo>
                      <a:lnTo>
                        <a:pt x="123" y="896"/>
                      </a:lnTo>
                      <a:lnTo>
                        <a:pt x="122" y="891"/>
                      </a:lnTo>
                      <a:lnTo>
                        <a:pt x="120" y="887"/>
                      </a:lnTo>
                      <a:lnTo>
                        <a:pt x="116" y="881"/>
                      </a:lnTo>
                      <a:lnTo>
                        <a:pt x="110" y="874"/>
                      </a:lnTo>
                      <a:lnTo>
                        <a:pt x="110" y="874"/>
                      </a:lnTo>
                      <a:lnTo>
                        <a:pt x="106" y="862"/>
                      </a:lnTo>
                      <a:lnTo>
                        <a:pt x="103" y="847"/>
                      </a:lnTo>
                      <a:lnTo>
                        <a:pt x="102" y="828"/>
                      </a:lnTo>
                      <a:lnTo>
                        <a:pt x="102" y="828"/>
                      </a:lnTo>
                      <a:lnTo>
                        <a:pt x="103" y="808"/>
                      </a:lnTo>
                      <a:lnTo>
                        <a:pt x="106" y="791"/>
                      </a:lnTo>
                      <a:lnTo>
                        <a:pt x="110" y="771"/>
                      </a:lnTo>
                      <a:lnTo>
                        <a:pt x="111" y="748"/>
                      </a:lnTo>
                      <a:lnTo>
                        <a:pt x="111" y="748"/>
                      </a:lnTo>
                      <a:lnTo>
                        <a:pt x="111" y="736"/>
                      </a:lnTo>
                      <a:lnTo>
                        <a:pt x="110" y="725"/>
                      </a:lnTo>
                      <a:lnTo>
                        <a:pt x="105" y="706"/>
                      </a:lnTo>
                      <a:lnTo>
                        <a:pt x="102" y="694"/>
                      </a:lnTo>
                      <a:lnTo>
                        <a:pt x="100" y="689"/>
                      </a:lnTo>
                      <a:lnTo>
                        <a:pt x="177" y="699"/>
                      </a:lnTo>
                      <a:lnTo>
                        <a:pt x="177" y="699"/>
                      </a:lnTo>
                      <a:lnTo>
                        <a:pt x="184" y="717"/>
                      </a:lnTo>
                      <a:lnTo>
                        <a:pt x="187" y="739"/>
                      </a:lnTo>
                      <a:lnTo>
                        <a:pt x="190" y="760"/>
                      </a:lnTo>
                      <a:lnTo>
                        <a:pt x="191" y="784"/>
                      </a:lnTo>
                      <a:lnTo>
                        <a:pt x="193" y="827"/>
                      </a:lnTo>
                      <a:lnTo>
                        <a:pt x="193" y="862"/>
                      </a:lnTo>
                      <a:lnTo>
                        <a:pt x="193" y="862"/>
                      </a:lnTo>
                      <a:lnTo>
                        <a:pt x="193" y="874"/>
                      </a:lnTo>
                      <a:lnTo>
                        <a:pt x="190" y="887"/>
                      </a:lnTo>
                      <a:lnTo>
                        <a:pt x="185" y="896"/>
                      </a:lnTo>
                      <a:lnTo>
                        <a:pt x="180" y="905"/>
                      </a:lnTo>
                      <a:lnTo>
                        <a:pt x="170" y="918"/>
                      </a:lnTo>
                      <a:lnTo>
                        <a:pt x="162" y="927"/>
                      </a:lnTo>
                      <a:lnTo>
                        <a:pt x="162" y="927"/>
                      </a:lnTo>
                      <a:lnTo>
                        <a:pt x="148" y="939"/>
                      </a:lnTo>
                      <a:lnTo>
                        <a:pt x="140" y="945"/>
                      </a:lnTo>
                      <a:lnTo>
                        <a:pt x="139" y="950"/>
                      </a:lnTo>
                      <a:lnTo>
                        <a:pt x="139" y="950"/>
                      </a:lnTo>
                      <a:lnTo>
                        <a:pt x="139" y="953"/>
                      </a:lnTo>
                      <a:lnTo>
                        <a:pt x="140" y="958"/>
                      </a:lnTo>
                      <a:lnTo>
                        <a:pt x="148" y="959"/>
                      </a:lnTo>
                      <a:lnTo>
                        <a:pt x="162" y="961"/>
                      </a:lnTo>
                      <a:lnTo>
                        <a:pt x="162" y="961"/>
                      </a:lnTo>
                      <a:lnTo>
                        <a:pt x="179" y="961"/>
                      </a:lnTo>
                      <a:lnTo>
                        <a:pt x="190" y="959"/>
                      </a:lnTo>
                      <a:lnTo>
                        <a:pt x="197" y="956"/>
                      </a:lnTo>
                      <a:lnTo>
                        <a:pt x="202" y="952"/>
                      </a:lnTo>
                      <a:lnTo>
                        <a:pt x="202" y="952"/>
                      </a:lnTo>
                      <a:lnTo>
                        <a:pt x="211" y="939"/>
                      </a:lnTo>
                      <a:lnTo>
                        <a:pt x="217" y="933"/>
                      </a:lnTo>
                      <a:lnTo>
                        <a:pt x="217" y="936"/>
                      </a:lnTo>
                      <a:lnTo>
                        <a:pt x="217" y="936"/>
                      </a:lnTo>
                      <a:lnTo>
                        <a:pt x="219" y="938"/>
                      </a:lnTo>
                      <a:lnTo>
                        <a:pt x="222" y="938"/>
                      </a:lnTo>
                      <a:lnTo>
                        <a:pt x="222" y="938"/>
                      </a:lnTo>
                      <a:lnTo>
                        <a:pt x="225" y="938"/>
                      </a:lnTo>
                      <a:lnTo>
                        <a:pt x="227" y="936"/>
                      </a:lnTo>
                      <a:lnTo>
                        <a:pt x="230" y="933"/>
                      </a:lnTo>
                      <a:lnTo>
                        <a:pt x="230" y="919"/>
                      </a:lnTo>
                      <a:lnTo>
                        <a:pt x="230" y="919"/>
                      </a:lnTo>
                      <a:lnTo>
                        <a:pt x="238" y="907"/>
                      </a:lnTo>
                      <a:lnTo>
                        <a:pt x="242" y="899"/>
                      </a:lnTo>
                      <a:lnTo>
                        <a:pt x="244" y="893"/>
                      </a:lnTo>
                      <a:lnTo>
                        <a:pt x="244" y="887"/>
                      </a:lnTo>
                      <a:lnTo>
                        <a:pt x="244" y="887"/>
                      </a:lnTo>
                      <a:lnTo>
                        <a:pt x="242" y="879"/>
                      </a:lnTo>
                      <a:lnTo>
                        <a:pt x="239" y="874"/>
                      </a:lnTo>
                      <a:lnTo>
                        <a:pt x="233" y="870"/>
                      </a:lnTo>
                      <a:lnTo>
                        <a:pt x="233" y="870"/>
                      </a:lnTo>
                      <a:lnTo>
                        <a:pt x="231" y="862"/>
                      </a:lnTo>
                      <a:lnTo>
                        <a:pt x="230" y="854"/>
                      </a:lnTo>
                      <a:lnTo>
                        <a:pt x="230" y="848"/>
                      </a:lnTo>
                      <a:lnTo>
                        <a:pt x="230" y="848"/>
                      </a:lnTo>
                      <a:lnTo>
                        <a:pt x="231" y="830"/>
                      </a:lnTo>
                      <a:lnTo>
                        <a:pt x="238" y="799"/>
                      </a:lnTo>
                      <a:lnTo>
                        <a:pt x="244" y="765"/>
                      </a:lnTo>
                      <a:lnTo>
                        <a:pt x="247" y="739"/>
                      </a:lnTo>
                      <a:lnTo>
                        <a:pt x="247" y="739"/>
                      </a:lnTo>
                      <a:lnTo>
                        <a:pt x="245" y="723"/>
                      </a:lnTo>
                      <a:lnTo>
                        <a:pt x="242" y="711"/>
                      </a:lnTo>
                      <a:lnTo>
                        <a:pt x="238" y="702"/>
                      </a:lnTo>
                      <a:lnTo>
                        <a:pt x="245" y="699"/>
                      </a:lnTo>
                      <a:lnTo>
                        <a:pt x="245" y="699"/>
                      </a:lnTo>
                      <a:lnTo>
                        <a:pt x="248" y="614"/>
                      </a:lnTo>
                      <a:lnTo>
                        <a:pt x="248" y="549"/>
                      </a:lnTo>
                      <a:lnTo>
                        <a:pt x="248" y="505"/>
                      </a:lnTo>
                      <a:lnTo>
                        <a:pt x="248" y="505"/>
                      </a:lnTo>
                      <a:lnTo>
                        <a:pt x="244" y="461"/>
                      </a:lnTo>
                      <a:lnTo>
                        <a:pt x="241" y="443"/>
                      </a:lnTo>
                      <a:lnTo>
                        <a:pt x="250" y="440"/>
                      </a:lnTo>
                      <a:lnTo>
                        <a:pt x="250" y="440"/>
                      </a:lnTo>
                      <a:lnTo>
                        <a:pt x="241" y="404"/>
                      </a:lnTo>
                      <a:lnTo>
                        <a:pt x="241" y="404"/>
                      </a:lnTo>
                      <a:lnTo>
                        <a:pt x="238" y="380"/>
                      </a:lnTo>
                      <a:lnTo>
                        <a:pt x="236" y="361"/>
                      </a:lnTo>
                      <a:lnTo>
                        <a:pt x="236" y="361"/>
                      </a:lnTo>
                      <a:lnTo>
                        <a:pt x="234" y="355"/>
                      </a:lnTo>
                      <a:lnTo>
                        <a:pt x="233" y="347"/>
                      </a:lnTo>
                      <a:lnTo>
                        <a:pt x="228" y="333"/>
                      </a:lnTo>
                      <a:lnTo>
                        <a:pt x="228" y="333"/>
                      </a:lnTo>
                      <a:lnTo>
                        <a:pt x="228" y="329"/>
                      </a:lnTo>
                      <a:lnTo>
                        <a:pt x="230" y="326"/>
                      </a:lnTo>
                      <a:lnTo>
                        <a:pt x="231" y="323"/>
                      </a:lnTo>
                      <a:lnTo>
                        <a:pt x="231" y="318"/>
                      </a:lnTo>
                      <a:lnTo>
                        <a:pt x="231" y="318"/>
                      </a:lnTo>
                      <a:lnTo>
                        <a:pt x="230" y="310"/>
                      </a:lnTo>
                      <a:lnTo>
                        <a:pt x="230" y="306"/>
                      </a:lnTo>
                      <a:lnTo>
                        <a:pt x="230" y="301"/>
                      </a:lnTo>
                      <a:lnTo>
                        <a:pt x="230" y="301"/>
                      </a:lnTo>
                      <a:lnTo>
                        <a:pt x="231" y="292"/>
                      </a:lnTo>
                      <a:lnTo>
                        <a:pt x="231" y="289"/>
                      </a:lnTo>
                      <a:lnTo>
                        <a:pt x="234" y="284"/>
                      </a:lnTo>
                      <a:lnTo>
                        <a:pt x="234" y="284"/>
                      </a:lnTo>
                      <a:lnTo>
                        <a:pt x="236" y="279"/>
                      </a:lnTo>
                      <a:lnTo>
                        <a:pt x="236" y="276"/>
                      </a:lnTo>
                      <a:lnTo>
                        <a:pt x="236" y="272"/>
                      </a:lnTo>
                      <a:lnTo>
                        <a:pt x="236" y="272"/>
                      </a:lnTo>
                      <a:lnTo>
                        <a:pt x="256" y="235"/>
                      </a:lnTo>
                      <a:lnTo>
                        <a:pt x="256" y="235"/>
                      </a:lnTo>
                      <a:lnTo>
                        <a:pt x="261" y="224"/>
                      </a:lnTo>
                      <a:lnTo>
                        <a:pt x="262" y="216"/>
                      </a:lnTo>
                      <a:lnTo>
                        <a:pt x="261" y="213"/>
                      </a:lnTo>
                      <a:lnTo>
                        <a:pt x="259" y="212"/>
                      </a:lnTo>
                      <a:lnTo>
                        <a:pt x="259" y="212"/>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08" name="Freeform 103"/>
                <p:cNvSpPr>
                  <a:spLocks/>
                </p:cNvSpPr>
                <p:nvPr/>
              </p:nvSpPr>
              <p:spPr bwMode="auto">
                <a:xfrm>
                  <a:off x="1489076" y="4757738"/>
                  <a:ext cx="30163" cy="15875"/>
                </a:xfrm>
                <a:custGeom>
                  <a:avLst/>
                  <a:gdLst>
                    <a:gd name="T0" fmla="*/ 0 w 19"/>
                    <a:gd name="T1" fmla="*/ 0 h 10"/>
                    <a:gd name="T2" fmla="*/ 0 w 19"/>
                    <a:gd name="T3" fmla="*/ 0 h 10"/>
                    <a:gd name="T4" fmla="*/ 0 w 19"/>
                    <a:gd name="T5" fmla="*/ 5 h 10"/>
                    <a:gd name="T6" fmla="*/ 3 w 19"/>
                    <a:gd name="T7" fmla="*/ 8 h 10"/>
                    <a:gd name="T8" fmla="*/ 5 w 19"/>
                    <a:gd name="T9" fmla="*/ 8 h 10"/>
                    <a:gd name="T10" fmla="*/ 8 w 19"/>
                    <a:gd name="T11" fmla="*/ 10 h 10"/>
                    <a:gd name="T12" fmla="*/ 8 w 19"/>
                    <a:gd name="T13" fmla="*/ 10 h 10"/>
                    <a:gd name="T14" fmla="*/ 13 w 19"/>
                    <a:gd name="T15" fmla="*/ 8 h 10"/>
                    <a:gd name="T16" fmla="*/ 16 w 19"/>
                    <a:gd name="T17" fmla="*/ 5 h 10"/>
                    <a:gd name="T18" fmla="*/ 19 w 19"/>
                    <a:gd name="T19" fmla="*/ 2 h 10"/>
                    <a:gd name="T20" fmla="*/ 17 w 19"/>
                    <a:gd name="T21" fmla="*/ 0 h 10"/>
                    <a:gd name="T22" fmla="*/ 17 w 19"/>
                    <a:gd name="T23" fmla="*/ 0 h 10"/>
                    <a:gd name="T24" fmla="*/ 16 w 19"/>
                    <a:gd name="T25" fmla="*/ 3 h 10"/>
                    <a:gd name="T26" fmla="*/ 14 w 19"/>
                    <a:gd name="T27" fmla="*/ 5 h 10"/>
                    <a:gd name="T28" fmla="*/ 11 w 19"/>
                    <a:gd name="T29" fmla="*/ 6 h 10"/>
                    <a:gd name="T30" fmla="*/ 11 w 19"/>
                    <a:gd name="T31" fmla="*/ 6 h 10"/>
                    <a:gd name="T32" fmla="*/ 7 w 19"/>
                    <a:gd name="T33" fmla="*/ 5 h 10"/>
                    <a:gd name="T34" fmla="*/ 5 w 19"/>
                    <a:gd name="T35" fmla="*/ 3 h 10"/>
                    <a:gd name="T36" fmla="*/ 5 w 19"/>
                    <a:gd name="T37" fmla="*/ 0 h 10"/>
                    <a:gd name="T38" fmla="*/ 0 w 19"/>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0" y="0"/>
                      </a:moveTo>
                      <a:lnTo>
                        <a:pt x="0" y="0"/>
                      </a:lnTo>
                      <a:lnTo>
                        <a:pt x="0" y="5"/>
                      </a:lnTo>
                      <a:lnTo>
                        <a:pt x="3" y="8"/>
                      </a:lnTo>
                      <a:lnTo>
                        <a:pt x="5" y="8"/>
                      </a:lnTo>
                      <a:lnTo>
                        <a:pt x="8" y="10"/>
                      </a:lnTo>
                      <a:lnTo>
                        <a:pt x="8" y="10"/>
                      </a:lnTo>
                      <a:lnTo>
                        <a:pt x="13" y="8"/>
                      </a:lnTo>
                      <a:lnTo>
                        <a:pt x="16" y="5"/>
                      </a:lnTo>
                      <a:lnTo>
                        <a:pt x="19" y="2"/>
                      </a:lnTo>
                      <a:lnTo>
                        <a:pt x="17" y="0"/>
                      </a:lnTo>
                      <a:lnTo>
                        <a:pt x="17" y="0"/>
                      </a:lnTo>
                      <a:lnTo>
                        <a:pt x="16" y="3"/>
                      </a:lnTo>
                      <a:lnTo>
                        <a:pt x="14" y="5"/>
                      </a:lnTo>
                      <a:lnTo>
                        <a:pt x="11" y="6"/>
                      </a:lnTo>
                      <a:lnTo>
                        <a:pt x="11" y="6"/>
                      </a:lnTo>
                      <a:lnTo>
                        <a:pt x="7" y="5"/>
                      </a:lnTo>
                      <a:lnTo>
                        <a:pt x="5" y="3"/>
                      </a:lnTo>
                      <a:lnTo>
                        <a:pt x="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09" name="Freeform 104"/>
                <p:cNvSpPr>
                  <a:spLocks/>
                </p:cNvSpPr>
                <p:nvPr/>
              </p:nvSpPr>
              <p:spPr bwMode="auto">
                <a:xfrm>
                  <a:off x="1379538" y="4729163"/>
                  <a:ext cx="44450" cy="14287"/>
                </a:xfrm>
                <a:custGeom>
                  <a:avLst/>
                  <a:gdLst>
                    <a:gd name="T0" fmla="*/ 28 w 28"/>
                    <a:gd name="T1" fmla="*/ 7 h 9"/>
                    <a:gd name="T2" fmla="*/ 28 w 28"/>
                    <a:gd name="T3" fmla="*/ 7 h 9"/>
                    <a:gd name="T4" fmla="*/ 23 w 28"/>
                    <a:gd name="T5" fmla="*/ 9 h 9"/>
                    <a:gd name="T6" fmla="*/ 17 w 28"/>
                    <a:gd name="T7" fmla="*/ 9 h 9"/>
                    <a:gd name="T8" fmla="*/ 11 w 28"/>
                    <a:gd name="T9" fmla="*/ 7 h 9"/>
                    <a:gd name="T10" fmla="*/ 11 w 28"/>
                    <a:gd name="T11" fmla="*/ 7 h 9"/>
                    <a:gd name="T12" fmla="*/ 6 w 28"/>
                    <a:gd name="T13" fmla="*/ 4 h 9"/>
                    <a:gd name="T14" fmla="*/ 3 w 28"/>
                    <a:gd name="T15" fmla="*/ 3 h 9"/>
                    <a:gd name="T16" fmla="*/ 0 w 28"/>
                    <a:gd name="T17" fmla="*/ 0 h 9"/>
                    <a:gd name="T18" fmla="*/ 0 w 28"/>
                    <a:gd name="T19" fmla="*/ 0 h 9"/>
                    <a:gd name="T20" fmla="*/ 8 w 28"/>
                    <a:gd name="T21" fmla="*/ 3 h 9"/>
                    <a:gd name="T22" fmla="*/ 15 w 28"/>
                    <a:gd name="T23" fmla="*/ 6 h 9"/>
                    <a:gd name="T24" fmla="*/ 28 w 28"/>
                    <a:gd name="T25" fmla="*/ 7 h 9"/>
                    <a:gd name="T26" fmla="*/ 28 w 28"/>
                    <a:gd name="T2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9">
                      <a:moveTo>
                        <a:pt x="28" y="7"/>
                      </a:moveTo>
                      <a:lnTo>
                        <a:pt x="28" y="7"/>
                      </a:lnTo>
                      <a:lnTo>
                        <a:pt x="23" y="9"/>
                      </a:lnTo>
                      <a:lnTo>
                        <a:pt x="17" y="9"/>
                      </a:lnTo>
                      <a:lnTo>
                        <a:pt x="11" y="7"/>
                      </a:lnTo>
                      <a:lnTo>
                        <a:pt x="11" y="7"/>
                      </a:lnTo>
                      <a:lnTo>
                        <a:pt x="6" y="4"/>
                      </a:lnTo>
                      <a:lnTo>
                        <a:pt x="3" y="3"/>
                      </a:lnTo>
                      <a:lnTo>
                        <a:pt x="0" y="0"/>
                      </a:lnTo>
                      <a:lnTo>
                        <a:pt x="0" y="0"/>
                      </a:lnTo>
                      <a:lnTo>
                        <a:pt x="8" y="3"/>
                      </a:lnTo>
                      <a:lnTo>
                        <a:pt x="15" y="6"/>
                      </a:lnTo>
                      <a:lnTo>
                        <a:pt x="28" y="7"/>
                      </a:lnTo>
                      <a:lnTo>
                        <a:pt x="2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sp>
              <p:nvSpPr>
                <p:cNvPr id="110" name="Freeform 105"/>
                <p:cNvSpPr>
                  <a:spLocks/>
                </p:cNvSpPr>
                <p:nvPr/>
              </p:nvSpPr>
              <p:spPr bwMode="auto">
                <a:xfrm>
                  <a:off x="1425576" y="4391025"/>
                  <a:ext cx="179388" cy="238125"/>
                </a:xfrm>
                <a:custGeom>
                  <a:avLst/>
                  <a:gdLst>
                    <a:gd name="T0" fmla="*/ 113 w 113"/>
                    <a:gd name="T1" fmla="*/ 5 h 150"/>
                    <a:gd name="T2" fmla="*/ 110 w 113"/>
                    <a:gd name="T3" fmla="*/ 0 h 150"/>
                    <a:gd name="T4" fmla="*/ 107 w 113"/>
                    <a:gd name="T5" fmla="*/ 6 h 150"/>
                    <a:gd name="T6" fmla="*/ 99 w 113"/>
                    <a:gd name="T7" fmla="*/ 20 h 150"/>
                    <a:gd name="T8" fmla="*/ 91 w 113"/>
                    <a:gd name="T9" fmla="*/ 25 h 150"/>
                    <a:gd name="T10" fmla="*/ 80 w 113"/>
                    <a:gd name="T11" fmla="*/ 26 h 150"/>
                    <a:gd name="T12" fmla="*/ 56 w 113"/>
                    <a:gd name="T13" fmla="*/ 49 h 150"/>
                    <a:gd name="T14" fmla="*/ 51 w 113"/>
                    <a:gd name="T15" fmla="*/ 57 h 150"/>
                    <a:gd name="T16" fmla="*/ 43 w 113"/>
                    <a:gd name="T17" fmla="*/ 74 h 150"/>
                    <a:gd name="T18" fmla="*/ 43 w 113"/>
                    <a:gd name="T19" fmla="*/ 83 h 150"/>
                    <a:gd name="T20" fmla="*/ 34 w 113"/>
                    <a:gd name="T21" fmla="*/ 68 h 150"/>
                    <a:gd name="T22" fmla="*/ 33 w 113"/>
                    <a:gd name="T23" fmla="*/ 65 h 150"/>
                    <a:gd name="T24" fmla="*/ 39 w 113"/>
                    <a:gd name="T25" fmla="*/ 54 h 150"/>
                    <a:gd name="T26" fmla="*/ 43 w 113"/>
                    <a:gd name="T27" fmla="*/ 46 h 150"/>
                    <a:gd name="T28" fmla="*/ 51 w 113"/>
                    <a:gd name="T29" fmla="*/ 29 h 150"/>
                    <a:gd name="T30" fmla="*/ 51 w 113"/>
                    <a:gd name="T31" fmla="*/ 22 h 150"/>
                    <a:gd name="T32" fmla="*/ 50 w 113"/>
                    <a:gd name="T33" fmla="*/ 9 h 150"/>
                    <a:gd name="T34" fmla="*/ 48 w 113"/>
                    <a:gd name="T35" fmla="*/ 14 h 150"/>
                    <a:gd name="T36" fmla="*/ 40 w 113"/>
                    <a:gd name="T37" fmla="*/ 22 h 150"/>
                    <a:gd name="T38" fmla="*/ 11 w 113"/>
                    <a:gd name="T39" fmla="*/ 39 h 150"/>
                    <a:gd name="T40" fmla="*/ 0 w 113"/>
                    <a:gd name="T41" fmla="*/ 51 h 150"/>
                    <a:gd name="T42" fmla="*/ 2 w 113"/>
                    <a:gd name="T43" fmla="*/ 49 h 150"/>
                    <a:gd name="T44" fmla="*/ 11 w 113"/>
                    <a:gd name="T45" fmla="*/ 56 h 150"/>
                    <a:gd name="T46" fmla="*/ 20 w 113"/>
                    <a:gd name="T47" fmla="*/ 66 h 150"/>
                    <a:gd name="T48" fmla="*/ 30 w 113"/>
                    <a:gd name="T49" fmla="*/ 86 h 150"/>
                    <a:gd name="T50" fmla="*/ 30 w 113"/>
                    <a:gd name="T51" fmla="*/ 88 h 150"/>
                    <a:gd name="T52" fmla="*/ 25 w 113"/>
                    <a:gd name="T53" fmla="*/ 97 h 150"/>
                    <a:gd name="T54" fmla="*/ 20 w 113"/>
                    <a:gd name="T55" fmla="*/ 116 h 150"/>
                    <a:gd name="T56" fmla="*/ 20 w 113"/>
                    <a:gd name="T57" fmla="*/ 125 h 150"/>
                    <a:gd name="T58" fmla="*/ 22 w 113"/>
                    <a:gd name="T59" fmla="*/ 143 h 150"/>
                    <a:gd name="T60" fmla="*/ 25 w 113"/>
                    <a:gd name="T61" fmla="*/ 150 h 150"/>
                    <a:gd name="T62" fmla="*/ 27 w 113"/>
                    <a:gd name="T63" fmla="*/ 134 h 150"/>
                    <a:gd name="T64" fmla="*/ 28 w 113"/>
                    <a:gd name="T65" fmla="*/ 123 h 150"/>
                    <a:gd name="T66" fmla="*/ 47 w 113"/>
                    <a:gd name="T67" fmla="*/ 89 h 150"/>
                    <a:gd name="T68" fmla="*/ 76 w 113"/>
                    <a:gd name="T69" fmla="*/ 51 h 150"/>
                    <a:gd name="T70" fmla="*/ 80 w 113"/>
                    <a:gd name="T71" fmla="*/ 52 h 150"/>
                    <a:gd name="T72" fmla="*/ 94 w 113"/>
                    <a:gd name="T73" fmla="*/ 68 h 150"/>
                    <a:gd name="T74" fmla="*/ 111 w 113"/>
                    <a:gd name="T75" fmla="*/ 25 h 150"/>
                    <a:gd name="T76" fmla="*/ 113 w 113"/>
                    <a:gd name="T77" fmla="*/ 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50">
                      <a:moveTo>
                        <a:pt x="113" y="5"/>
                      </a:moveTo>
                      <a:lnTo>
                        <a:pt x="113" y="5"/>
                      </a:lnTo>
                      <a:lnTo>
                        <a:pt x="110" y="0"/>
                      </a:lnTo>
                      <a:lnTo>
                        <a:pt x="110" y="0"/>
                      </a:lnTo>
                      <a:lnTo>
                        <a:pt x="107" y="6"/>
                      </a:lnTo>
                      <a:lnTo>
                        <a:pt x="107" y="6"/>
                      </a:lnTo>
                      <a:lnTo>
                        <a:pt x="104" y="14"/>
                      </a:lnTo>
                      <a:lnTo>
                        <a:pt x="99" y="20"/>
                      </a:lnTo>
                      <a:lnTo>
                        <a:pt x="96" y="22"/>
                      </a:lnTo>
                      <a:lnTo>
                        <a:pt x="91" y="25"/>
                      </a:lnTo>
                      <a:lnTo>
                        <a:pt x="87" y="25"/>
                      </a:lnTo>
                      <a:lnTo>
                        <a:pt x="80" y="26"/>
                      </a:lnTo>
                      <a:lnTo>
                        <a:pt x="80" y="26"/>
                      </a:lnTo>
                      <a:lnTo>
                        <a:pt x="56" y="49"/>
                      </a:lnTo>
                      <a:lnTo>
                        <a:pt x="56" y="49"/>
                      </a:lnTo>
                      <a:lnTo>
                        <a:pt x="51" y="57"/>
                      </a:lnTo>
                      <a:lnTo>
                        <a:pt x="47" y="65"/>
                      </a:lnTo>
                      <a:lnTo>
                        <a:pt x="43" y="74"/>
                      </a:lnTo>
                      <a:lnTo>
                        <a:pt x="43" y="83"/>
                      </a:lnTo>
                      <a:lnTo>
                        <a:pt x="43" y="83"/>
                      </a:lnTo>
                      <a:lnTo>
                        <a:pt x="34" y="68"/>
                      </a:lnTo>
                      <a:lnTo>
                        <a:pt x="34" y="68"/>
                      </a:lnTo>
                      <a:lnTo>
                        <a:pt x="33" y="66"/>
                      </a:lnTo>
                      <a:lnTo>
                        <a:pt x="33" y="65"/>
                      </a:lnTo>
                      <a:lnTo>
                        <a:pt x="34" y="60"/>
                      </a:lnTo>
                      <a:lnTo>
                        <a:pt x="39" y="54"/>
                      </a:lnTo>
                      <a:lnTo>
                        <a:pt x="39" y="54"/>
                      </a:lnTo>
                      <a:lnTo>
                        <a:pt x="43" y="46"/>
                      </a:lnTo>
                      <a:lnTo>
                        <a:pt x="48" y="37"/>
                      </a:lnTo>
                      <a:lnTo>
                        <a:pt x="51" y="29"/>
                      </a:lnTo>
                      <a:lnTo>
                        <a:pt x="51" y="29"/>
                      </a:lnTo>
                      <a:lnTo>
                        <a:pt x="51" y="22"/>
                      </a:lnTo>
                      <a:lnTo>
                        <a:pt x="51" y="15"/>
                      </a:lnTo>
                      <a:lnTo>
                        <a:pt x="50" y="9"/>
                      </a:lnTo>
                      <a:lnTo>
                        <a:pt x="50" y="9"/>
                      </a:lnTo>
                      <a:lnTo>
                        <a:pt x="48" y="14"/>
                      </a:lnTo>
                      <a:lnTo>
                        <a:pt x="48" y="15"/>
                      </a:lnTo>
                      <a:lnTo>
                        <a:pt x="40" y="22"/>
                      </a:lnTo>
                      <a:lnTo>
                        <a:pt x="13" y="39"/>
                      </a:lnTo>
                      <a:lnTo>
                        <a:pt x="11" y="39"/>
                      </a:lnTo>
                      <a:lnTo>
                        <a:pt x="11" y="39"/>
                      </a:lnTo>
                      <a:lnTo>
                        <a:pt x="0" y="51"/>
                      </a:lnTo>
                      <a:lnTo>
                        <a:pt x="0" y="51"/>
                      </a:lnTo>
                      <a:lnTo>
                        <a:pt x="2" y="49"/>
                      </a:lnTo>
                      <a:lnTo>
                        <a:pt x="5" y="51"/>
                      </a:lnTo>
                      <a:lnTo>
                        <a:pt x="11" y="56"/>
                      </a:lnTo>
                      <a:lnTo>
                        <a:pt x="20" y="66"/>
                      </a:lnTo>
                      <a:lnTo>
                        <a:pt x="20" y="66"/>
                      </a:lnTo>
                      <a:lnTo>
                        <a:pt x="27" y="80"/>
                      </a:lnTo>
                      <a:lnTo>
                        <a:pt x="30" y="86"/>
                      </a:lnTo>
                      <a:lnTo>
                        <a:pt x="30" y="88"/>
                      </a:lnTo>
                      <a:lnTo>
                        <a:pt x="30" y="88"/>
                      </a:lnTo>
                      <a:lnTo>
                        <a:pt x="30" y="88"/>
                      </a:lnTo>
                      <a:lnTo>
                        <a:pt x="25" y="97"/>
                      </a:lnTo>
                      <a:lnTo>
                        <a:pt x="22" y="106"/>
                      </a:lnTo>
                      <a:lnTo>
                        <a:pt x="20" y="116"/>
                      </a:lnTo>
                      <a:lnTo>
                        <a:pt x="20" y="116"/>
                      </a:lnTo>
                      <a:lnTo>
                        <a:pt x="20" y="125"/>
                      </a:lnTo>
                      <a:lnTo>
                        <a:pt x="20" y="136"/>
                      </a:lnTo>
                      <a:lnTo>
                        <a:pt x="22" y="143"/>
                      </a:lnTo>
                      <a:lnTo>
                        <a:pt x="25" y="150"/>
                      </a:lnTo>
                      <a:lnTo>
                        <a:pt x="25" y="150"/>
                      </a:lnTo>
                      <a:lnTo>
                        <a:pt x="25" y="143"/>
                      </a:lnTo>
                      <a:lnTo>
                        <a:pt x="27" y="134"/>
                      </a:lnTo>
                      <a:lnTo>
                        <a:pt x="28" y="123"/>
                      </a:lnTo>
                      <a:lnTo>
                        <a:pt x="28" y="123"/>
                      </a:lnTo>
                      <a:lnTo>
                        <a:pt x="36" y="108"/>
                      </a:lnTo>
                      <a:lnTo>
                        <a:pt x="47" y="89"/>
                      </a:lnTo>
                      <a:lnTo>
                        <a:pt x="76" y="51"/>
                      </a:lnTo>
                      <a:lnTo>
                        <a:pt x="76" y="51"/>
                      </a:lnTo>
                      <a:lnTo>
                        <a:pt x="77" y="51"/>
                      </a:lnTo>
                      <a:lnTo>
                        <a:pt x="80" y="52"/>
                      </a:lnTo>
                      <a:lnTo>
                        <a:pt x="87" y="57"/>
                      </a:lnTo>
                      <a:lnTo>
                        <a:pt x="94" y="68"/>
                      </a:lnTo>
                      <a:lnTo>
                        <a:pt x="111" y="25"/>
                      </a:lnTo>
                      <a:lnTo>
                        <a:pt x="111" y="25"/>
                      </a:lnTo>
                      <a:lnTo>
                        <a:pt x="111" y="17"/>
                      </a:lnTo>
                      <a:lnTo>
                        <a:pt x="113" y="5"/>
                      </a:lnTo>
                      <a:lnTo>
                        <a:pt x="113"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76" name="Group 27"/>
              <p:cNvGrpSpPr/>
              <p:nvPr/>
            </p:nvGrpSpPr>
            <p:grpSpPr>
              <a:xfrm rot="16200000">
                <a:off x="2359756" y="4313988"/>
                <a:ext cx="214756" cy="2101657"/>
                <a:chOff x="7345015" y="2700415"/>
                <a:chExt cx="204076" cy="2614990"/>
              </a:xfrm>
            </p:grpSpPr>
            <p:cxnSp>
              <p:nvCxnSpPr>
                <p:cNvPr id="105" name="Straight Arrow Connector 104"/>
                <p:cNvCxnSpPr/>
                <p:nvPr/>
              </p:nvCxnSpPr>
              <p:spPr>
                <a:xfrm flipH="1" flipV="1">
                  <a:off x="7467152" y="2700415"/>
                  <a:ext cx="2127" cy="26149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6" name="Freeform 4902"/>
                <p:cNvSpPr>
                  <a:spLocks noEditPoints="1"/>
                </p:cNvSpPr>
                <p:nvPr/>
              </p:nvSpPr>
              <p:spPr bwMode="auto">
                <a:xfrm>
                  <a:off x="7345015" y="3138967"/>
                  <a:ext cx="204076" cy="232833"/>
                </a:xfrm>
                <a:custGeom>
                  <a:avLst/>
                  <a:gdLst>
                    <a:gd name="T0" fmla="*/ 196 w 262"/>
                    <a:gd name="T1" fmla="*/ 16 h 308"/>
                    <a:gd name="T2" fmla="*/ 48 w 262"/>
                    <a:gd name="T3" fmla="*/ 0 h 308"/>
                    <a:gd name="T4" fmla="*/ 42 w 262"/>
                    <a:gd name="T5" fmla="*/ 2 h 308"/>
                    <a:gd name="T6" fmla="*/ 34 w 262"/>
                    <a:gd name="T7" fmla="*/ 10 h 308"/>
                    <a:gd name="T8" fmla="*/ 32 w 262"/>
                    <a:gd name="T9" fmla="*/ 62 h 308"/>
                    <a:gd name="T10" fmla="*/ 42 w 262"/>
                    <a:gd name="T11" fmla="*/ 64 h 308"/>
                    <a:gd name="T12" fmla="*/ 176 w 262"/>
                    <a:gd name="T13" fmla="*/ 196 h 308"/>
                    <a:gd name="T14" fmla="*/ 118 w 262"/>
                    <a:gd name="T15" fmla="*/ 254 h 308"/>
                    <a:gd name="T16" fmla="*/ 32 w 262"/>
                    <a:gd name="T17" fmla="*/ 292 h 308"/>
                    <a:gd name="T18" fmla="*/ 34 w 262"/>
                    <a:gd name="T19" fmla="*/ 300 h 308"/>
                    <a:gd name="T20" fmla="*/ 42 w 262"/>
                    <a:gd name="T21" fmla="*/ 308 h 308"/>
                    <a:gd name="T22" fmla="*/ 246 w 262"/>
                    <a:gd name="T23" fmla="*/ 308 h 308"/>
                    <a:gd name="T24" fmla="*/ 252 w 262"/>
                    <a:gd name="T25" fmla="*/ 308 h 308"/>
                    <a:gd name="T26" fmla="*/ 262 w 262"/>
                    <a:gd name="T27" fmla="*/ 300 h 308"/>
                    <a:gd name="T28" fmla="*/ 262 w 262"/>
                    <a:gd name="T29" fmla="*/ 82 h 308"/>
                    <a:gd name="T30" fmla="*/ 178 w 262"/>
                    <a:gd name="T31" fmla="*/ 84 h 308"/>
                    <a:gd name="T32" fmla="*/ 196 w 262"/>
                    <a:gd name="T33" fmla="*/ 42 h 308"/>
                    <a:gd name="T34" fmla="*/ 220 w 262"/>
                    <a:gd name="T35" fmla="*/ 66 h 308"/>
                    <a:gd name="T36" fmla="*/ 178 w 262"/>
                    <a:gd name="T37" fmla="*/ 84 h 308"/>
                    <a:gd name="T38" fmla="*/ 124 w 262"/>
                    <a:gd name="T39" fmla="*/ 214 h 308"/>
                    <a:gd name="T40" fmla="*/ 116 w 262"/>
                    <a:gd name="T41" fmla="*/ 226 h 308"/>
                    <a:gd name="T42" fmla="*/ 4 w 262"/>
                    <a:gd name="T43" fmla="*/ 114 h 308"/>
                    <a:gd name="T44" fmla="*/ 0 w 262"/>
                    <a:gd name="T45" fmla="*/ 110 h 308"/>
                    <a:gd name="T46" fmla="*/ 14 w 262"/>
                    <a:gd name="T47" fmla="*/ 104 h 308"/>
                    <a:gd name="T48" fmla="*/ 36 w 262"/>
                    <a:gd name="T49" fmla="*/ 82 h 308"/>
                    <a:gd name="T50" fmla="*/ 32 w 262"/>
                    <a:gd name="T51" fmla="*/ 78 h 308"/>
                    <a:gd name="T52" fmla="*/ 26 w 262"/>
                    <a:gd name="T53" fmla="*/ 92 h 308"/>
                    <a:gd name="T54" fmla="*/ 136 w 262"/>
                    <a:gd name="T55" fmla="*/ 202 h 308"/>
                    <a:gd name="T56" fmla="*/ 148 w 262"/>
                    <a:gd name="T57" fmla="*/ 194 h 308"/>
                    <a:gd name="T58" fmla="*/ 36 w 262"/>
                    <a:gd name="T59" fmla="*/ 82 h 308"/>
                    <a:gd name="T60" fmla="*/ 172 w 262"/>
                    <a:gd name="T61" fmla="*/ 228 h 308"/>
                    <a:gd name="T62" fmla="*/ 158 w 262"/>
                    <a:gd name="T63" fmla="*/ 236 h 308"/>
                    <a:gd name="T64" fmla="*/ 152 w 262"/>
                    <a:gd name="T65" fmla="*/ 244 h 308"/>
                    <a:gd name="T66" fmla="*/ 182 w 262"/>
                    <a:gd name="T67" fmla="*/ 26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 h="308">
                      <a:moveTo>
                        <a:pt x="246" y="66"/>
                      </a:moveTo>
                      <a:lnTo>
                        <a:pt x="196" y="16"/>
                      </a:lnTo>
                      <a:lnTo>
                        <a:pt x="180" y="0"/>
                      </a:lnTo>
                      <a:lnTo>
                        <a:pt x="48" y="0"/>
                      </a:lnTo>
                      <a:lnTo>
                        <a:pt x="48" y="0"/>
                      </a:lnTo>
                      <a:lnTo>
                        <a:pt x="42" y="2"/>
                      </a:lnTo>
                      <a:lnTo>
                        <a:pt x="38" y="4"/>
                      </a:lnTo>
                      <a:lnTo>
                        <a:pt x="34" y="10"/>
                      </a:lnTo>
                      <a:lnTo>
                        <a:pt x="32" y="16"/>
                      </a:lnTo>
                      <a:lnTo>
                        <a:pt x="32" y="62"/>
                      </a:lnTo>
                      <a:lnTo>
                        <a:pt x="32" y="62"/>
                      </a:lnTo>
                      <a:lnTo>
                        <a:pt x="42" y="64"/>
                      </a:lnTo>
                      <a:lnTo>
                        <a:pt x="50" y="70"/>
                      </a:lnTo>
                      <a:lnTo>
                        <a:pt x="176" y="196"/>
                      </a:lnTo>
                      <a:lnTo>
                        <a:pt x="198" y="276"/>
                      </a:lnTo>
                      <a:lnTo>
                        <a:pt x="118" y="254"/>
                      </a:lnTo>
                      <a:lnTo>
                        <a:pt x="32" y="168"/>
                      </a:lnTo>
                      <a:lnTo>
                        <a:pt x="32" y="292"/>
                      </a:lnTo>
                      <a:lnTo>
                        <a:pt x="32" y="292"/>
                      </a:lnTo>
                      <a:lnTo>
                        <a:pt x="34" y="300"/>
                      </a:lnTo>
                      <a:lnTo>
                        <a:pt x="38" y="304"/>
                      </a:lnTo>
                      <a:lnTo>
                        <a:pt x="42" y="308"/>
                      </a:lnTo>
                      <a:lnTo>
                        <a:pt x="48" y="308"/>
                      </a:lnTo>
                      <a:lnTo>
                        <a:pt x="246" y="308"/>
                      </a:lnTo>
                      <a:lnTo>
                        <a:pt x="246" y="308"/>
                      </a:lnTo>
                      <a:lnTo>
                        <a:pt x="252" y="308"/>
                      </a:lnTo>
                      <a:lnTo>
                        <a:pt x="258" y="304"/>
                      </a:lnTo>
                      <a:lnTo>
                        <a:pt x="262" y="300"/>
                      </a:lnTo>
                      <a:lnTo>
                        <a:pt x="262" y="292"/>
                      </a:lnTo>
                      <a:lnTo>
                        <a:pt x="262" y="82"/>
                      </a:lnTo>
                      <a:lnTo>
                        <a:pt x="246" y="66"/>
                      </a:lnTo>
                      <a:close/>
                      <a:moveTo>
                        <a:pt x="178" y="84"/>
                      </a:moveTo>
                      <a:lnTo>
                        <a:pt x="178" y="24"/>
                      </a:lnTo>
                      <a:lnTo>
                        <a:pt x="196" y="42"/>
                      </a:lnTo>
                      <a:lnTo>
                        <a:pt x="196" y="66"/>
                      </a:lnTo>
                      <a:lnTo>
                        <a:pt x="220" y="66"/>
                      </a:lnTo>
                      <a:lnTo>
                        <a:pt x="238" y="84"/>
                      </a:lnTo>
                      <a:lnTo>
                        <a:pt x="178" y="84"/>
                      </a:lnTo>
                      <a:close/>
                      <a:moveTo>
                        <a:pt x="36" y="126"/>
                      </a:moveTo>
                      <a:lnTo>
                        <a:pt x="124" y="214"/>
                      </a:lnTo>
                      <a:lnTo>
                        <a:pt x="124" y="214"/>
                      </a:lnTo>
                      <a:lnTo>
                        <a:pt x="116" y="226"/>
                      </a:lnTo>
                      <a:lnTo>
                        <a:pt x="22" y="132"/>
                      </a:lnTo>
                      <a:lnTo>
                        <a:pt x="4" y="114"/>
                      </a:lnTo>
                      <a:lnTo>
                        <a:pt x="0" y="110"/>
                      </a:lnTo>
                      <a:lnTo>
                        <a:pt x="0" y="110"/>
                      </a:lnTo>
                      <a:lnTo>
                        <a:pt x="8" y="98"/>
                      </a:lnTo>
                      <a:lnTo>
                        <a:pt x="14" y="104"/>
                      </a:lnTo>
                      <a:lnTo>
                        <a:pt x="36" y="126"/>
                      </a:lnTo>
                      <a:close/>
                      <a:moveTo>
                        <a:pt x="36" y="82"/>
                      </a:moveTo>
                      <a:lnTo>
                        <a:pt x="32" y="78"/>
                      </a:lnTo>
                      <a:lnTo>
                        <a:pt x="32" y="78"/>
                      </a:lnTo>
                      <a:lnTo>
                        <a:pt x="20" y="86"/>
                      </a:lnTo>
                      <a:lnTo>
                        <a:pt x="26" y="92"/>
                      </a:lnTo>
                      <a:lnTo>
                        <a:pt x="48" y="114"/>
                      </a:lnTo>
                      <a:lnTo>
                        <a:pt x="136" y="202"/>
                      </a:lnTo>
                      <a:lnTo>
                        <a:pt x="136" y="202"/>
                      </a:lnTo>
                      <a:lnTo>
                        <a:pt x="148" y="194"/>
                      </a:lnTo>
                      <a:lnTo>
                        <a:pt x="54" y="100"/>
                      </a:lnTo>
                      <a:lnTo>
                        <a:pt x="36" y="82"/>
                      </a:lnTo>
                      <a:close/>
                      <a:moveTo>
                        <a:pt x="172" y="228"/>
                      </a:moveTo>
                      <a:lnTo>
                        <a:pt x="172" y="228"/>
                      </a:lnTo>
                      <a:lnTo>
                        <a:pt x="166" y="230"/>
                      </a:lnTo>
                      <a:lnTo>
                        <a:pt x="158" y="236"/>
                      </a:lnTo>
                      <a:lnTo>
                        <a:pt x="158" y="236"/>
                      </a:lnTo>
                      <a:lnTo>
                        <a:pt x="152" y="244"/>
                      </a:lnTo>
                      <a:lnTo>
                        <a:pt x="150" y="250"/>
                      </a:lnTo>
                      <a:lnTo>
                        <a:pt x="182" y="260"/>
                      </a:lnTo>
                      <a:lnTo>
                        <a:pt x="172" y="228"/>
                      </a:lnTo>
                      <a:close/>
                    </a:path>
                  </a:pathLst>
                </a:custGeom>
                <a:solidFill>
                  <a:schemeClr val="bg2"/>
                </a:solidFill>
                <a:ln w="9525">
                  <a:solidFill>
                    <a:srgbClr val="000000"/>
                  </a:solidFill>
                  <a:round/>
                  <a:headEnd/>
                  <a:tailEnd/>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77" name="Group 31"/>
              <p:cNvGrpSpPr/>
              <p:nvPr/>
            </p:nvGrpSpPr>
            <p:grpSpPr>
              <a:xfrm>
                <a:off x="1757599" y="5209054"/>
                <a:ext cx="277820" cy="283207"/>
                <a:chOff x="1511177" y="2421057"/>
                <a:chExt cx="352725" cy="315838"/>
              </a:xfrm>
            </p:grpSpPr>
            <p:sp>
              <p:nvSpPr>
                <p:cNvPr id="103" name="Oval 102"/>
                <p:cNvSpPr/>
                <p:nvPr/>
              </p:nvSpPr>
              <p:spPr bwMode="ltGray">
                <a:xfrm>
                  <a:off x="1511177" y="2421057"/>
                  <a:ext cx="352725" cy="315838"/>
                </a:xfrm>
                <a:prstGeom prst="ellipse">
                  <a:avLst/>
                </a:prstGeom>
                <a:solidFill>
                  <a:srgbClr val="00B05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04" name="Freeform 4803"/>
                <p:cNvSpPr>
                  <a:spLocks noEditPoints="1"/>
                </p:cNvSpPr>
                <p:nvPr/>
              </p:nvSpPr>
              <p:spPr bwMode="auto">
                <a:xfrm>
                  <a:off x="1534048" y="2471304"/>
                  <a:ext cx="312271" cy="188036"/>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sp>
            <p:nvSpPr>
              <p:cNvPr id="78" name="TextBox 77"/>
              <p:cNvSpPr txBox="1"/>
              <p:nvPr/>
            </p:nvSpPr>
            <p:spPr>
              <a:xfrm>
                <a:off x="951023" y="5549692"/>
                <a:ext cx="2728518" cy="177494"/>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8. Exporter / Seller Distributes </a:t>
                </a:r>
                <a:r>
                  <a:rPr lang="en-GB" sz="831" dirty="0" smtClean="0">
                    <a:solidFill>
                      <a:srgbClr val="000000"/>
                    </a:solidFill>
                    <a:latin typeface="Georgia" pitchFamily="18" charset="0"/>
                  </a:rPr>
                  <a:t>XX Funds</a:t>
                </a:r>
                <a:endParaRPr lang="en-GB" sz="831" dirty="0">
                  <a:solidFill>
                    <a:srgbClr val="000000"/>
                  </a:solidFill>
                  <a:latin typeface="Georgia" pitchFamily="18" charset="0"/>
                </a:endParaRPr>
              </a:p>
            </p:txBody>
          </p:sp>
          <p:sp>
            <p:nvSpPr>
              <p:cNvPr id="79" name="TextBox 78"/>
              <p:cNvSpPr txBox="1"/>
              <p:nvPr/>
            </p:nvSpPr>
            <p:spPr>
              <a:xfrm>
                <a:off x="692841" y="5790774"/>
                <a:ext cx="980038" cy="347499"/>
              </a:xfrm>
              <a:prstGeom prst="rect">
                <a:avLst/>
              </a:prstGeom>
              <a:noFill/>
            </p:spPr>
            <p:txBody>
              <a:bodyPr wrap="square" lIns="0" tIns="0" rIns="0" bIns="0" rtlCol="0">
                <a:noAutofit/>
              </a:bodyPr>
              <a:lstStyle/>
              <a:p>
                <a:pPr indent="-253225" algn="ctr">
                  <a:spcAft>
                    <a:spcPts val="831"/>
                  </a:spcAft>
                </a:pPr>
                <a:r>
                  <a:rPr lang="en-GB" sz="831" dirty="0" smtClean="0">
                    <a:solidFill>
                      <a:srgbClr val="000000"/>
                    </a:solidFill>
                    <a:latin typeface="Georgia" pitchFamily="18" charset="0"/>
                  </a:rPr>
                  <a:t>Third Party</a:t>
                </a:r>
                <a:endParaRPr lang="en-GB" sz="831" dirty="0">
                  <a:solidFill>
                    <a:srgbClr val="000000"/>
                  </a:solidFill>
                  <a:latin typeface="Georgia" pitchFamily="18" charset="0"/>
                </a:endParaRPr>
              </a:p>
            </p:txBody>
          </p:sp>
          <p:grpSp>
            <p:nvGrpSpPr>
              <p:cNvPr id="80" name="Group 79"/>
              <p:cNvGrpSpPr/>
              <p:nvPr/>
            </p:nvGrpSpPr>
            <p:grpSpPr>
              <a:xfrm>
                <a:off x="4108772" y="2256952"/>
                <a:ext cx="678486" cy="631001"/>
                <a:chOff x="3216946" y="2258092"/>
                <a:chExt cx="612000" cy="612000"/>
              </a:xfrm>
            </p:grpSpPr>
            <p:sp>
              <p:nvSpPr>
                <p:cNvPr id="101" name="Oval 100"/>
                <p:cNvSpPr/>
                <p:nvPr/>
              </p:nvSpPr>
              <p:spPr bwMode="ltGray">
                <a:xfrm>
                  <a:off x="3216946" y="2258092"/>
                  <a:ext cx="612000" cy="612000"/>
                </a:xfrm>
                <a:prstGeom prst="ellipse">
                  <a:avLst/>
                </a:prstGeom>
                <a:solidFill>
                  <a:schemeClr val="accent6">
                    <a:lumMod val="60000"/>
                    <a:lumOff val="40000"/>
                  </a:schemeClr>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102"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cxnSp>
            <p:nvCxnSpPr>
              <p:cNvPr id="81" name="Straight Arrow Connector 80"/>
              <p:cNvCxnSpPr/>
              <p:nvPr/>
            </p:nvCxnSpPr>
            <p:spPr>
              <a:xfrm flipH="1">
                <a:off x="4104525" y="2937472"/>
                <a:ext cx="287054" cy="1603040"/>
              </a:xfrm>
              <a:prstGeom prst="straightConnector1">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16884063">
                <a:off x="3702117" y="3467634"/>
                <a:ext cx="937595" cy="155709"/>
              </a:xfrm>
              <a:prstGeom prst="rect">
                <a:avLst/>
              </a:prstGeom>
              <a:noFill/>
            </p:spPr>
            <p:txBody>
              <a:bodyPr wrap="square" lIns="0" tIns="0" rIns="0" bIns="0" rtlCol="0">
                <a:noAutofit/>
              </a:bodyPr>
              <a:lstStyle/>
              <a:p>
                <a:pPr indent="-253225" algn="ctr">
                  <a:spcAft>
                    <a:spcPts val="831"/>
                  </a:spcAft>
                </a:pPr>
                <a:r>
                  <a:rPr lang="en-GB" sz="831" i="1" dirty="0">
                    <a:solidFill>
                      <a:srgbClr val="000000"/>
                    </a:solidFill>
                    <a:latin typeface="Georgia" pitchFamily="18" charset="0"/>
                  </a:rPr>
                  <a:t>b. Payment</a:t>
                </a:r>
              </a:p>
            </p:txBody>
          </p:sp>
          <p:cxnSp>
            <p:nvCxnSpPr>
              <p:cNvPr id="83" name="Straight Arrow Connector 82"/>
              <p:cNvCxnSpPr/>
              <p:nvPr/>
            </p:nvCxnSpPr>
            <p:spPr>
              <a:xfrm flipV="1">
                <a:off x="4845118" y="2055783"/>
                <a:ext cx="1824587" cy="469012"/>
              </a:xfrm>
              <a:prstGeom prst="straightConnector1">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rot="20769285">
                <a:off x="5179518" y="2146559"/>
                <a:ext cx="1061134" cy="212394"/>
              </a:xfrm>
              <a:prstGeom prst="rect">
                <a:avLst/>
              </a:prstGeom>
              <a:noFill/>
            </p:spPr>
            <p:txBody>
              <a:bodyPr wrap="square" lIns="0" tIns="0" rIns="0" bIns="0" rtlCol="0">
                <a:noAutofit/>
              </a:bodyPr>
              <a:lstStyle/>
              <a:p>
                <a:pPr indent="-253225" algn="ctr">
                  <a:spcAft>
                    <a:spcPts val="831"/>
                  </a:spcAft>
                </a:pPr>
                <a:r>
                  <a:rPr lang="en-GB" sz="831" i="1" dirty="0">
                    <a:solidFill>
                      <a:srgbClr val="000000"/>
                    </a:solidFill>
                    <a:latin typeface="Georgia" pitchFamily="18" charset="0"/>
                  </a:rPr>
                  <a:t>a. Confirming LC</a:t>
                </a:r>
              </a:p>
            </p:txBody>
          </p:sp>
          <p:cxnSp>
            <p:nvCxnSpPr>
              <p:cNvPr id="85" name="Straight Arrow Connector 84"/>
              <p:cNvCxnSpPr/>
              <p:nvPr/>
            </p:nvCxnSpPr>
            <p:spPr>
              <a:xfrm rot="449886">
                <a:off x="4741265" y="2939173"/>
                <a:ext cx="196250" cy="306891"/>
              </a:xfrm>
              <a:prstGeom prst="straightConnector1">
                <a:avLst/>
              </a:prstGeom>
              <a:ln w="38100">
                <a:solidFill>
                  <a:schemeClr val="accent3"/>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3626401">
                <a:off x="4694153" y="2898909"/>
                <a:ext cx="755708" cy="116390"/>
              </a:xfrm>
              <a:prstGeom prst="rect">
                <a:avLst/>
              </a:prstGeom>
              <a:noFill/>
            </p:spPr>
            <p:txBody>
              <a:bodyPr wrap="square" lIns="0" tIns="0" rIns="0" bIns="0" rtlCol="0">
                <a:noAutofit/>
              </a:bodyPr>
              <a:lstStyle/>
              <a:p>
                <a:pPr indent="-253225" algn="ctr">
                  <a:spcAft>
                    <a:spcPts val="831"/>
                  </a:spcAft>
                </a:pPr>
                <a:r>
                  <a:rPr lang="en-GB" sz="831" i="1" dirty="0">
                    <a:solidFill>
                      <a:srgbClr val="000000"/>
                    </a:solidFill>
                    <a:latin typeface="Georgia" pitchFamily="18" charset="0"/>
                  </a:rPr>
                  <a:t>a. Confirming LC</a:t>
                </a:r>
              </a:p>
            </p:txBody>
          </p:sp>
          <p:sp>
            <p:nvSpPr>
              <p:cNvPr id="87" name="TextBox 86"/>
              <p:cNvSpPr txBox="1"/>
              <p:nvPr/>
            </p:nvSpPr>
            <p:spPr>
              <a:xfrm rot="18902188">
                <a:off x="5033590" y="3042483"/>
                <a:ext cx="1916810" cy="184372"/>
              </a:xfrm>
              <a:prstGeom prst="rect">
                <a:avLst/>
              </a:prstGeom>
              <a:noFill/>
            </p:spPr>
            <p:txBody>
              <a:bodyPr wrap="square" lIns="0" tIns="0" rIns="0" bIns="0" rtlCol="0">
                <a:noAutofit/>
              </a:bodyPr>
              <a:lstStyle/>
              <a:p>
                <a:pPr indent="-253225" algn="ctr">
                  <a:spcAft>
                    <a:spcPts val="831"/>
                  </a:spcAft>
                </a:pPr>
                <a:r>
                  <a:rPr lang="en-GB" sz="831" dirty="0">
                    <a:solidFill>
                      <a:srgbClr val="000000"/>
                    </a:solidFill>
                    <a:latin typeface="Georgia" pitchFamily="18" charset="0"/>
                  </a:rPr>
                  <a:t>9. Payment</a:t>
                </a:r>
              </a:p>
            </p:txBody>
          </p:sp>
          <p:grpSp>
            <p:nvGrpSpPr>
              <p:cNvPr id="88" name="Group 87"/>
              <p:cNvGrpSpPr/>
              <p:nvPr/>
            </p:nvGrpSpPr>
            <p:grpSpPr>
              <a:xfrm>
                <a:off x="3863685" y="4651502"/>
                <a:ext cx="355281" cy="330416"/>
                <a:chOff x="7389575" y="2289947"/>
                <a:chExt cx="678486" cy="631001"/>
              </a:xfrm>
            </p:grpSpPr>
            <p:sp>
              <p:nvSpPr>
                <p:cNvPr id="99" name="Oval 98"/>
                <p:cNvSpPr/>
                <p:nvPr/>
              </p:nvSpPr>
              <p:spPr bwMode="ltGray">
                <a:xfrm>
                  <a:off x="7389575" y="2289947"/>
                  <a:ext cx="678486" cy="631001"/>
                </a:xfrm>
                <a:prstGeom prst="ellipse">
                  <a:avLst/>
                </a:prstGeom>
                <a:solidFill>
                  <a:schemeClr val="tx2"/>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a:solidFill>
                      <a:srgbClr val="FFFFFF"/>
                    </a:solidFill>
                    <a:latin typeface="Georgia" pitchFamily="18" charset="0"/>
                  </a:endParaRPr>
                </a:p>
              </p:txBody>
            </p:sp>
            <p:sp>
              <p:nvSpPr>
                <p:cNvPr id="100" name="Freeform 4806"/>
                <p:cNvSpPr>
                  <a:spLocks noEditPoints="1"/>
                </p:cNvSpPr>
                <p:nvPr/>
              </p:nvSpPr>
              <p:spPr bwMode="auto">
                <a:xfrm>
                  <a:off x="7481499" y="2355583"/>
                  <a:ext cx="494640" cy="404414"/>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nvGrpSpPr>
              <p:cNvPr id="89" name="Group 88"/>
              <p:cNvGrpSpPr/>
              <p:nvPr/>
            </p:nvGrpSpPr>
            <p:grpSpPr>
              <a:xfrm>
                <a:off x="3271561" y="5802615"/>
                <a:ext cx="251895" cy="234266"/>
                <a:chOff x="7389575" y="2289947"/>
                <a:chExt cx="678486" cy="631001"/>
              </a:xfrm>
            </p:grpSpPr>
            <p:sp>
              <p:nvSpPr>
                <p:cNvPr id="97" name="Oval 96"/>
                <p:cNvSpPr/>
                <p:nvPr/>
              </p:nvSpPr>
              <p:spPr bwMode="ltGray">
                <a:xfrm>
                  <a:off x="7389575" y="2289947"/>
                  <a:ext cx="678486" cy="631001"/>
                </a:xfrm>
                <a:prstGeom prst="ellipse">
                  <a:avLst/>
                </a:prstGeom>
                <a:solidFill>
                  <a:srgbClr val="FF0000"/>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a:solidFill>
                      <a:srgbClr val="FFFFFF"/>
                    </a:solidFill>
                    <a:latin typeface="Georgia" pitchFamily="18" charset="0"/>
                  </a:endParaRPr>
                </a:p>
              </p:txBody>
            </p:sp>
            <p:sp>
              <p:nvSpPr>
                <p:cNvPr id="98" name="Freeform 4806"/>
                <p:cNvSpPr>
                  <a:spLocks noEditPoints="1"/>
                </p:cNvSpPr>
                <p:nvPr/>
              </p:nvSpPr>
              <p:spPr bwMode="auto">
                <a:xfrm>
                  <a:off x="7481499" y="2355583"/>
                  <a:ext cx="494640" cy="404414"/>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cxnSp>
            <p:nvCxnSpPr>
              <p:cNvPr id="90" name="Straight Arrow Connector 89"/>
              <p:cNvCxnSpPr/>
              <p:nvPr/>
            </p:nvCxnSpPr>
            <p:spPr>
              <a:xfrm flipV="1">
                <a:off x="1198980" y="2658066"/>
                <a:ext cx="9439" cy="21230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726646" y="1596116"/>
                <a:ext cx="920850" cy="928679"/>
                <a:chOff x="5847285" y="5571086"/>
                <a:chExt cx="997588" cy="1006069"/>
              </a:xfrm>
            </p:grpSpPr>
            <p:sp>
              <p:nvSpPr>
                <p:cNvPr id="95" name="Freeform 21"/>
                <p:cNvSpPr>
                  <a:spLocks/>
                </p:cNvSpPr>
                <p:nvPr/>
              </p:nvSpPr>
              <p:spPr bwMode="auto">
                <a:xfrm>
                  <a:off x="6169234" y="5571086"/>
                  <a:ext cx="351365" cy="869801"/>
                </a:xfrm>
                <a:custGeom>
                  <a:avLst/>
                  <a:gdLst>
                    <a:gd name="T0" fmla="*/ 380 w 631"/>
                    <a:gd name="T1" fmla="*/ 40 h 1646"/>
                    <a:gd name="T2" fmla="*/ 372 w 631"/>
                    <a:gd name="T3" fmla="*/ 78 h 1646"/>
                    <a:gd name="T4" fmla="*/ 364 w 631"/>
                    <a:gd name="T5" fmla="*/ 114 h 1646"/>
                    <a:gd name="T6" fmla="*/ 362 w 631"/>
                    <a:gd name="T7" fmla="*/ 161 h 1646"/>
                    <a:gd name="T8" fmla="*/ 332 w 631"/>
                    <a:gd name="T9" fmla="*/ 207 h 1646"/>
                    <a:gd name="T10" fmla="*/ 351 w 631"/>
                    <a:gd name="T11" fmla="*/ 243 h 1646"/>
                    <a:gd name="T12" fmla="*/ 407 w 631"/>
                    <a:gd name="T13" fmla="*/ 269 h 1646"/>
                    <a:gd name="T14" fmla="*/ 472 w 631"/>
                    <a:gd name="T15" fmla="*/ 313 h 1646"/>
                    <a:gd name="T16" fmla="*/ 492 w 631"/>
                    <a:gd name="T17" fmla="*/ 463 h 1646"/>
                    <a:gd name="T18" fmla="*/ 548 w 631"/>
                    <a:gd name="T19" fmla="*/ 479 h 1646"/>
                    <a:gd name="T20" fmla="*/ 548 w 631"/>
                    <a:gd name="T21" fmla="*/ 596 h 1646"/>
                    <a:gd name="T22" fmla="*/ 518 w 631"/>
                    <a:gd name="T23" fmla="*/ 603 h 1646"/>
                    <a:gd name="T24" fmla="*/ 484 w 631"/>
                    <a:gd name="T25" fmla="*/ 577 h 1646"/>
                    <a:gd name="T26" fmla="*/ 497 w 631"/>
                    <a:gd name="T27" fmla="*/ 816 h 1646"/>
                    <a:gd name="T28" fmla="*/ 467 w 631"/>
                    <a:gd name="T29" fmla="*/ 841 h 1646"/>
                    <a:gd name="T30" fmla="*/ 448 w 631"/>
                    <a:gd name="T31" fmla="*/ 900 h 1646"/>
                    <a:gd name="T32" fmla="*/ 489 w 631"/>
                    <a:gd name="T33" fmla="*/ 1204 h 1646"/>
                    <a:gd name="T34" fmla="*/ 537 w 631"/>
                    <a:gd name="T35" fmla="*/ 1504 h 1646"/>
                    <a:gd name="T36" fmla="*/ 586 w 631"/>
                    <a:gd name="T37" fmla="*/ 1530 h 1646"/>
                    <a:gd name="T38" fmla="*/ 631 w 631"/>
                    <a:gd name="T39" fmla="*/ 1554 h 1646"/>
                    <a:gd name="T40" fmla="*/ 575 w 631"/>
                    <a:gd name="T41" fmla="*/ 1582 h 1646"/>
                    <a:gd name="T42" fmla="*/ 508 w 631"/>
                    <a:gd name="T43" fmla="*/ 1571 h 1646"/>
                    <a:gd name="T44" fmla="*/ 461 w 631"/>
                    <a:gd name="T45" fmla="*/ 1576 h 1646"/>
                    <a:gd name="T46" fmla="*/ 411 w 631"/>
                    <a:gd name="T47" fmla="*/ 1574 h 1646"/>
                    <a:gd name="T48" fmla="*/ 376 w 631"/>
                    <a:gd name="T49" fmla="*/ 1422 h 1646"/>
                    <a:gd name="T50" fmla="*/ 332 w 631"/>
                    <a:gd name="T51" fmla="*/ 1119 h 1646"/>
                    <a:gd name="T52" fmla="*/ 292 w 631"/>
                    <a:gd name="T53" fmla="*/ 1003 h 1646"/>
                    <a:gd name="T54" fmla="*/ 268 w 631"/>
                    <a:gd name="T55" fmla="*/ 1088 h 1646"/>
                    <a:gd name="T56" fmla="*/ 270 w 631"/>
                    <a:gd name="T57" fmla="*/ 1347 h 1646"/>
                    <a:gd name="T58" fmla="*/ 286 w 631"/>
                    <a:gd name="T59" fmla="*/ 1555 h 1646"/>
                    <a:gd name="T60" fmla="*/ 314 w 631"/>
                    <a:gd name="T61" fmla="*/ 1643 h 1646"/>
                    <a:gd name="T62" fmla="*/ 278 w 631"/>
                    <a:gd name="T63" fmla="*/ 1644 h 1646"/>
                    <a:gd name="T64" fmla="*/ 238 w 631"/>
                    <a:gd name="T65" fmla="*/ 1632 h 1646"/>
                    <a:gd name="T66" fmla="*/ 195 w 631"/>
                    <a:gd name="T67" fmla="*/ 1568 h 1646"/>
                    <a:gd name="T68" fmla="*/ 171 w 631"/>
                    <a:gd name="T69" fmla="*/ 1503 h 1646"/>
                    <a:gd name="T70" fmla="*/ 140 w 631"/>
                    <a:gd name="T71" fmla="*/ 1361 h 1646"/>
                    <a:gd name="T72" fmla="*/ 135 w 631"/>
                    <a:gd name="T73" fmla="*/ 1150 h 1646"/>
                    <a:gd name="T74" fmla="*/ 98 w 631"/>
                    <a:gd name="T75" fmla="*/ 854 h 1646"/>
                    <a:gd name="T76" fmla="*/ 76 w 631"/>
                    <a:gd name="T77" fmla="*/ 798 h 1646"/>
                    <a:gd name="T78" fmla="*/ 44 w 631"/>
                    <a:gd name="T79" fmla="*/ 733 h 1646"/>
                    <a:gd name="T80" fmla="*/ 1 w 631"/>
                    <a:gd name="T81" fmla="*/ 622 h 1646"/>
                    <a:gd name="T82" fmla="*/ 28 w 631"/>
                    <a:gd name="T83" fmla="*/ 495 h 1646"/>
                    <a:gd name="T84" fmla="*/ 49 w 631"/>
                    <a:gd name="T85" fmla="*/ 363 h 1646"/>
                    <a:gd name="T86" fmla="*/ 121 w 631"/>
                    <a:gd name="T87" fmla="*/ 289 h 1646"/>
                    <a:gd name="T88" fmla="*/ 210 w 631"/>
                    <a:gd name="T89" fmla="*/ 229 h 1646"/>
                    <a:gd name="T90" fmla="*/ 179 w 631"/>
                    <a:gd name="T91" fmla="*/ 649 h 1646"/>
                    <a:gd name="T92" fmla="*/ 214 w 631"/>
                    <a:gd name="T93" fmla="*/ 652 h 1646"/>
                    <a:gd name="T94" fmla="*/ 254 w 631"/>
                    <a:gd name="T95" fmla="*/ 663 h 1646"/>
                    <a:gd name="T96" fmla="*/ 295 w 631"/>
                    <a:gd name="T97" fmla="*/ 663 h 1646"/>
                    <a:gd name="T98" fmla="*/ 267 w 631"/>
                    <a:gd name="T99" fmla="*/ 502 h 1646"/>
                    <a:gd name="T100" fmla="*/ 254 w 631"/>
                    <a:gd name="T101" fmla="*/ 307 h 1646"/>
                    <a:gd name="T102" fmla="*/ 281 w 631"/>
                    <a:gd name="T103" fmla="*/ 281 h 1646"/>
                    <a:gd name="T104" fmla="*/ 287 w 631"/>
                    <a:gd name="T105" fmla="*/ 339 h 1646"/>
                    <a:gd name="T106" fmla="*/ 327 w 631"/>
                    <a:gd name="T107" fmla="*/ 658 h 1646"/>
                    <a:gd name="T108" fmla="*/ 345 w 631"/>
                    <a:gd name="T109" fmla="*/ 397 h 1646"/>
                    <a:gd name="T110" fmla="*/ 311 w 631"/>
                    <a:gd name="T111" fmla="*/ 242 h 1646"/>
                    <a:gd name="T112" fmla="*/ 297 w 631"/>
                    <a:gd name="T113" fmla="*/ 270 h 1646"/>
                    <a:gd name="T114" fmla="*/ 245 w 631"/>
                    <a:gd name="T115" fmla="*/ 254 h 1646"/>
                    <a:gd name="T116" fmla="*/ 222 w 631"/>
                    <a:gd name="T117" fmla="*/ 211 h 1646"/>
                    <a:gd name="T118" fmla="*/ 198 w 631"/>
                    <a:gd name="T119" fmla="*/ 141 h 1646"/>
                    <a:gd name="T120" fmla="*/ 213 w 631"/>
                    <a:gd name="T121" fmla="*/ 25 h 1646"/>
                    <a:gd name="T122" fmla="*/ 292 w 631"/>
                    <a:gd name="T123" fmla="*/ 2 h 16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31"/>
                    <a:gd name="T187" fmla="*/ 0 h 1646"/>
                    <a:gd name="T188" fmla="*/ 631 w 631"/>
                    <a:gd name="T189" fmla="*/ 1646 h 16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31" h="1646">
                      <a:moveTo>
                        <a:pt x="337" y="19"/>
                      </a:moveTo>
                      <a:lnTo>
                        <a:pt x="346" y="29"/>
                      </a:lnTo>
                      <a:lnTo>
                        <a:pt x="356" y="33"/>
                      </a:lnTo>
                      <a:lnTo>
                        <a:pt x="365" y="37"/>
                      </a:lnTo>
                      <a:lnTo>
                        <a:pt x="380" y="40"/>
                      </a:lnTo>
                      <a:lnTo>
                        <a:pt x="364" y="56"/>
                      </a:lnTo>
                      <a:lnTo>
                        <a:pt x="365" y="60"/>
                      </a:lnTo>
                      <a:lnTo>
                        <a:pt x="368" y="67"/>
                      </a:lnTo>
                      <a:lnTo>
                        <a:pt x="372" y="73"/>
                      </a:lnTo>
                      <a:lnTo>
                        <a:pt x="372" y="78"/>
                      </a:lnTo>
                      <a:lnTo>
                        <a:pt x="370" y="86"/>
                      </a:lnTo>
                      <a:lnTo>
                        <a:pt x="367" y="94"/>
                      </a:lnTo>
                      <a:lnTo>
                        <a:pt x="365" y="100"/>
                      </a:lnTo>
                      <a:lnTo>
                        <a:pt x="362" y="105"/>
                      </a:lnTo>
                      <a:lnTo>
                        <a:pt x="364" y="114"/>
                      </a:lnTo>
                      <a:lnTo>
                        <a:pt x="367" y="119"/>
                      </a:lnTo>
                      <a:lnTo>
                        <a:pt x="368" y="126"/>
                      </a:lnTo>
                      <a:lnTo>
                        <a:pt x="368" y="134"/>
                      </a:lnTo>
                      <a:lnTo>
                        <a:pt x="365" y="145"/>
                      </a:lnTo>
                      <a:lnTo>
                        <a:pt x="362" y="161"/>
                      </a:lnTo>
                      <a:lnTo>
                        <a:pt x="359" y="178"/>
                      </a:lnTo>
                      <a:lnTo>
                        <a:pt x="356" y="189"/>
                      </a:lnTo>
                      <a:lnTo>
                        <a:pt x="351" y="200"/>
                      </a:lnTo>
                      <a:lnTo>
                        <a:pt x="343" y="205"/>
                      </a:lnTo>
                      <a:lnTo>
                        <a:pt x="332" y="207"/>
                      </a:lnTo>
                      <a:lnTo>
                        <a:pt x="319" y="205"/>
                      </a:lnTo>
                      <a:lnTo>
                        <a:pt x="318" y="227"/>
                      </a:lnTo>
                      <a:lnTo>
                        <a:pt x="332" y="227"/>
                      </a:lnTo>
                      <a:lnTo>
                        <a:pt x="341" y="234"/>
                      </a:lnTo>
                      <a:lnTo>
                        <a:pt x="351" y="243"/>
                      </a:lnTo>
                      <a:lnTo>
                        <a:pt x="361" y="251"/>
                      </a:lnTo>
                      <a:lnTo>
                        <a:pt x="370" y="256"/>
                      </a:lnTo>
                      <a:lnTo>
                        <a:pt x="383" y="261"/>
                      </a:lnTo>
                      <a:lnTo>
                        <a:pt x="394" y="266"/>
                      </a:lnTo>
                      <a:lnTo>
                        <a:pt x="407" y="269"/>
                      </a:lnTo>
                      <a:lnTo>
                        <a:pt x="419" y="272"/>
                      </a:lnTo>
                      <a:lnTo>
                        <a:pt x="432" y="275"/>
                      </a:lnTo>
                      <a:lnTo>
                        <a:pt x="443" y="275"/>
                      </a:lnTo>
                      <a:lnTo>
                        <a:pt x="454" y="275"/>
                      </a:lnTo>
                      <a:lnTo>
                        <a:pt x="472" y="313"/>
                      </a:lnTo>
                      <a:lnTo>
                        <a:pt x="476" y="355"/>
                      </a:lnTo>
                      <a:lnTo>
                        <a:pt x="478" y="396"/>
                      </a:lnTo>
                      <a:lnTo>
                        <a:pt x="489" y="436"/>
                      </a:lnTo>
                      <a:lnTo>
                        <a:pt x="492" y="447"/>
                      </a:lnTo>
                      <a:lnTo>
                        <a:pt x="492" y="463"/>
                      </a:lnTo>
                      <a:lnTo>
                        <a:pt x="496" y="480"/>
                      </a:lnTo>
                      <a:lnTo>
                        <a:pt x="505" y="493"/>
                      </a:lnTo>
                      <a:lnTo>
                        <a:pt x="510" y="491"/>
                      </a:lnTo>
                      <a:lnTo>
                        <a:pt x="513" y="488"/>
                      </a:lnTo>
                      <a:lnTo>
                        <a:pt x="548" y="479"/>
                      </a:lnTo>
                      <a:lnTo>
                        <a:pt x="575" y="526"/>
                      </a:lnTo>
                      <a:lnTo>
                        <a:pt x="575" y="552"/>
                      </a:lnTo>
                      <a:lnTo>
                        <a:pt x="572" y="576"/>
                      </a:lnTo>
                      <a:lnTo>
                        <a:pt x="554" y="593"/>
                      </a:lnTo>
                      <a:lnTo>
                        <a:pt x="548" y="596"/>
                      </a:lnTo>
                      <a:lnTo>
                        <a:pt x="543" y="598"/>
                      </a:lnTo>
                      <a:lnTo>
                        <a:pt x="537" y="601"/>
                      </a:lnTo>
                      <a:lnTo>
                        <a:pt x="531" y="603"/>
                      </a:lnTo>
                      <a:lnTo>
                        <a:pt x="524" y="603"/>
                      </a:lnTo>
                      <a:lnTo>
                        <a:pt x="518" y="603"/>
                      </a:lnTo>
                      <a:lnTo>
                        <a:pt x="513" y="601"/>
                      </a:lnTo>
                      <a:lnTo>
                        <a:pt x="507" y="598"/>
                      </a:lnTo>
                      <a:lnTo>
                        <a:pt x="499" y="590"/>
                      </a:lnTo>
                      <a:lnTo>
                        <a:pt x="492" y="584"/>
                      </a:lnTo>
                      <a:lnTo>
                        <a:pt x="484" y="577"/>
                      </a:lnTo>
                      <a:lnTo>
                        <a:pt x="475" y="572"/>
                      </a:lnTo>
                      <a:lnTo>
                        <a:pt x="476" y="698"/>
                      </a:lnTo>
                      <a:lnTo>
                        <a:pt x="483" y="736"/>
                      </a:lnTo>
                      <a:lnTo>
                        <a:pt x="491" y="779"/>
                      </a:lnTo>
                      <a:lnTo>
                        <a:pt x="497" y="816"/>
                      </a:lnTo>
                      <a:lnTo>
                        <a:pt x="500" y="830"/>
                      </a:lnTo>
                      <a:lnTo>
                        <a:pt x="494" y="833"/>
                      </a:lnTo>
                      <a:lnTo>
                        <a:pt x="486" y="836"/>
                      </a:lnTo>
                      <a:lnTo>
                        <a:pt x="478" y="840"/>
                      </a:lnTo>
                      <a:lnTo>
                        <a:pt x="467" y="841"/>
                      </a:lnTo>
                      <a:lnTo>
                        <a:pt x="459" y="844"/>
                      </a:lnTo>
                      <a:lnTo>
                        <a:pt x="451" y="848"/>
                      </a:lnTo>
                      <a:lnTo>
                        <a:pt x="445" y="849"/>
                      </a:lnTo>
                      <a:lnTo>
                        <a:pt x="443" y="849"/>
                      </a:lnTo>
                      <a:lnTo>
                        <a:pt x="448" y="900"/>
                      </a:lnTo>
                      <a:lnTo>
                        <a:pt x="454" y="949"/>
                      </a:lnTo>
                      <a:lnTo>
                        <a:pt x="465" y="997"/>
                      </a:lnTo>
                      <a:lnTo>
                        <a:pt x="478" y="1043"/>
                      </a:lnTo>
                      <a:lnTo>
                        <a:pt x="476" y="1175"/>
                      </a:lnTo>
                      <a:lnTo>
                        <a:pt x="489" y="1204"/>
                      </a:lnTo>
                      <a:lnTo>
                        <a:pt x="489" y="1236"/>
                      </a:lnTo>
                      <a:lnTo>
                        <a:pt x="486" y="1269"/>
                      </a:lnTo>
                      <a:lnTo>
                        <a:pt x="488" y="1302"/>
                      </a:lnTo>
                      <a:lnTo>
                        <a:pt x="529" y="1496"/>
                      </a:lnTo>
                      <a:lnTo>
                        <a:pt x="537" y="1504"/>
                      </a:lnTo>
                      <a:lnTo>
                        <a:pt x="546" y="1507"/>
                      </a:lnTo>
                      <a:lnTo>
                        <a:pt x="558" y="1509"/>
                      </a:lnTo>
                      <a:lnTo>
                        <a:pt x="567" y="1514"/>
                      </a:lnTo>
                      <a:lnTo>
                        <a:pt x="575" y="1523"/>
                      </a:lnTo>
                      <a:lnTo>
                        <a:pt x="586" y="1530"/>
                      </a:lnTo>
                      <a:lnTo>
                        <a:pt x="597" y="1533"/>
                      </a:lnTo>
                      <a:lnTo>
                        <a:pt x="610" y="1536"/>
                      </a:lnTo>
                      <a:lnTo>
                        <a:pt x="619" y="1539"/>
                      </a:lnTo>
                      <a:lnTo>
                        <a:pt x="627" y="1544"/>
                      </a:lnTo>
                      <a:lnTo>
                        <a:pt x="631" y="1554"/>
                      </a:lnTo>
                      <a:lnTo>
                        <a:pt x="629" y="1570"/>
                      </a:lnTo>
                      <a:lnTo>
                        <a:pt x="616" y="1576"/>
                      </a:lnTo>
                      <a:lnTo>
                        <a:pt x="604" y="1581"/>
                      </a:lnTo>
                      <a:lnTo>
                        <a:pt x="589" y="1582"/>
                      </a:lnTo>
                      <a:lnTo>
                        <a:pt x="575" y="1582"/>
                      </a:lnTo>
                      <a:lnTo>
                        <a:pt x="559" y="1581"/>
                      </a:lnTo>
                      <a:lnTo>
                        <a:pt x="545" y="1579"/>
                      </a:lnTo>
                      <a:lnTo>
                        <a:pt x="531" y="1577"/>
                      </a:lnTo>
                      <a:lnTo>
                        <a:pt x="518" y="1574"/>
                      </a:lnTo>
                      <a:lnTo>
                        <a:pt x="508" y="1571"/>
                      </a:lnTo>
                      <a:lnTo>
                        <a:pt x="497" y="1565"/>
                      </a:lnTo>
                      <a:lnTo>
                        <a:pt x="488" y="1563"/>
                      </a:lnTo>
                      <a:lnTo>
                        <a:pt x="476" y="1565"/>
                      </a:lnTo>
                      <a:lnTo>
                        <a:pt x="469" y="1571"/>
                      </a:lnTo>
                      <a:lnTo>
                        <a:pt x="461" y="1576"/>
                      </a:lnTo>
                      <a:lnTo>
                        <a:pt x="451" y="1577"/>
                      </a:lnTo>
                      <a:lnTo>
                        <a:pt x="442" y="1577"/>
                      </a:lnTo>
                      <a:lnTo>
                        <a:pt x="430" y="1577"/>
                      </a:lnTo>
                      <a:lnTo>
                        <a:pt x="421" y="1576"/>
                      </a:lnTo>
                      <a:lnTo>
                        <a:pt x="411" y="1574"/>
                      </a:lnTo>
                      <a:lnTo>
                        <a:pt x="402" y="1573"/>
                      </a:lnTo>
                      <a:lnTo>
                        <a:pt x="399" y="1498"/>
                      </a:lnTo>
                      <a:lnTo>
                        <a:pt x="389" y="1474"/>
                      </a:lnTo>
                      <a:lnTo>
                        <a:pt x="381" y="1449"/>
                      </a:lnTo>
                      <a:lnTo>
                        <a:pt x="376" y="1422"/>
                      </a:lnTo>
                      <a:lnTo>
                        <a:pt x="375" y="1395"/>
                      </a:lnTo>
                      <a:lnTo>
                        <a:pt x="345" y="1244"/>
                      </a:lnTo>
                      <a:lnTo>
                        <a:pt x="346" y="1201"/>
                      </a:lnTo>
                      <a:lnTo>
                        <a:pt x="341" y="1159"/>
                      </a:lnTo>
                      <a:lnTo>
                        <a:pt x="332" y="1119"/>
                      </a:lnTo>
                      <a:lnTo>
                        <a:pt x="318" y="1083"/>
                      </a:lnTo>
                      <a:lnTo>
                        <a:pt x="314" y="1061"/>
                      </a:lnTo>
                      <a:lnTo>
                        <a:pt x="308" y="1042"/>
                      </a:lnTo>
                      <a:lnTo>
                        <a:pt x="300" y="1022"/>
                      </a:lnTo>
                      <a:lnTo>
                        <a:pt x="292" y="1003"/>
                      </a:lnTo>
                      <a:lnTo>
                        <a:pt x="291" y="1016"/>
                      </a:lnTo>
                      <a:lnTo>
                        <a:pt x="287" y="1029"/>
                      </a:lnTo>
                      <a:lnTo>
                        <a:pt x="286" y="1042"/>
                      </a:lnTo>
                      <a:lnTo>
                        <a:pt x="283" y="1054"/>
                      </a:lnTo>
                      <a:lnTo>
                        <a:pt x="268" y="1088"/>
                      </a:lnTo>
                      <a:lnTo>
                        <a:pt x="267" y="1124"/>
                      </a:lnTo>
                      <a:lnTo>
                        <a:pt x="268" y="1162"/>
                      </a:lnTo>
                      <a:lnTo>
                        <a:pt x="268" y="1199"/>
                      </a:lnTo>
                      <a:lnTo>
                        <a:pt x="256" y="1293"/>
                      </a:lnTo>
                      <a:lnTo>
                        <a:pt x="270" y="1347"/>
                      </a:lnTo>
                      <a:lnTo>
                        <a:pt x="270" y="1406"/>
                      </a:lnTo>
                      <a:lnTo>
                        <a:pt x="268" y="1465"/>
                      </a:lnTo>
                      <a:lnTo>
                        <a:pt x="279" y="1520"/>
                      </a:lnTo>
                      <a:lnTo>
                        <a:pt x="278" y="1539"/>
                      </a:lnTo>
                      <a:lnTo>
                        <a:pt x="286" y="1555"/>
                      </a:lnTo>
                      <a:lnTo>
                        <a:pt x="297" y="1570"/>
                      </a:lnTo>
                      <a:lnTo>
                        <a:pt x="305" y="1585"/>
                      </a:lnTo>
                      <a:lnTo>
                        <a:pt x="321" y="1633"/>
                      </a:lnTo>
                      <a:lnTo>
                        <a:pt x="319" y="1638"/>
                      </a:lnTo>
                      <a:lnTo>
                        <a:pt x="314" y="1643"/>
                      </a:lnTo>
                      <a:lnTo>
                        <a:pt x="310" y="1646"/>
                      </a:lnTo>
                      <a:lnTo>
                        <a:pt x="303" y="1646"/>
                      </a:lnTo>
                      <a:lnTo>
                        <a:pt x="294" y="1646"/>
                      </a:lnTo>
                      <a:lnTo>
                        <a:pt x="286" y="1646"/>
                      </a:lnTo>
                      <a:lnTo>
                        <a:pt x="278" y="1644"/>
                      </a:lnTo>
                      <a:lnTo>
                        <a:pt x="268" y="1643"/>
                      </a:lnTo>
                      <a:lnTo>
                        <a:pt x="260" y="1641"/>
                      </a:lnTo>
                      <a:lnTo>
                        <a:pt x="252" y="1638"/>
                      </a:lnTo>
                      <a:lnTo>
                        <a:pt x="246" y="1635"/>
                      </a:lnTo>
                      <a:lnTo>
                        <a:pt x="238" y="1632"/>
                      </a:lnTo>
                      <a:lnTo>
                        <a:pt x="229" y="1616"/>
                      </a:lnTo>
                      <a:lnTo>
                        <a:pt x="221" y="1598"/>
                      </a:lnTo>
                      <a:lnTo>
                        <a:pt x="208" y="1584"/>
                      </a:lnTo>
                      <a:lnTo>
                        <a:pt x="192" y="1574"/>
                      </a:lnTo>
                      <a:lnTo>
                        <a:pt x="195" y="1568"/>
                      </a:lnTo>
                      <a:lnTo>
                        <a:pt x="197" y="1560"/>
                      </a:lnTo>
                      <a:lnTo>
                        <a:pt x="198" y="1554"/>
                      </a:lnTo>
                      <a:lnTo>
                        <a:pt x="195" y="1546"/>
                      </a:lnTo>
                      <a:lnTo>
                        <a:pt x="175" y="1528"/>
                      </a:lnTo>
                      <a:lnTo>
                        <a:pt x="171" y="1503"/>
                      </a:lnTo>
                      <a:lnTo>
                        <a:pt x="173" y="1474"/>
                      </a:lnTo>
                      <a:lnTo>
                        <a:pt x="170" y="1447"/>
                      </a:lnTo>
                      <a:lnTo>
                        <a:pt x="160" y="1418"/>
                      </a:lnTo>
                      <a:lnTo>
                        <a:pt x="151" y="1390"/>
                      </a:lnTo>
                      <a:lnTo>
                        <a:pt x="140" y="1361"/>
                      </a:lnTo>
                      <a:lnTo>
                        <a:pt x="125" y="1336"/>
                      </a:lnTo>
                      <a:lnTo>
                        <a:pt x="130" y="1288"/>
                      </a:lnTo>
                      <a:lnTo>
                        <a:pt x="140" y="1242"/>
                      </a:lnTo>
                      <a:lnTo>
                        <a:pt x="144" y="1196"/>
                      </a:lnTo>
                      <a:lnTo>
                        <a:pt x="135" y="1150"/>
                      </a:lnTo>
                      <a:lnTo>
                        <a:pt x="119" y="1081"/>
                      </a:lnTo>
                      <a:lnTo>
                        <a:pt x="113" y="1010"/>
                      </a:lnTo>
                      <a:lnTo>
                        <a:pt x="106" y="938"/>
                      </a:lnTo>
                      <a:lnTo>
                        <a:pt x="97" y="868"/>
                      </a:lnTo>
                      <a:lnTo>
                        <a:pt x="98" y="854"/>
                      </a:lnTo>
                      <a:lnTo>
                        <a:pt x="102" y="841"/>
                      </a:lnTo>
                      <a:lnTo>
                        <a:pt x="105" y="827"/>
                      </a:lnTo>
                      <a:lnTo>
                        <a:pt x="102" y="814"/>
                      </a:lnTo>
                      <a:lnTo>
                        <a:pt x="87" y="808"/>
                      </a:lnTo>
                      <a:lnTo>
                        <a:pt x="76" y="798"/>
                      </a:lnTo>
                      <a:lnTo>
                        <a:pt x="67" y="787"/>
                      </a:lnTo>
                      <a:lnTo>
                        <a:pt x="60" y="774"/>
                      </a:lnTo>
                      <a:lnTo>
                        <a:pt x="54" y="762"/>
                      </a:lnTo>
                      <a:lnTo>
                        <a:pt x="49" y="747"/>
                      </a:lnTo>
                      <a:lnTo>
                        <a:pt x="44" y="733"/>
                      </a:lnTo>
                      <a:lnTo>
                        <a:pt x="40" y="720"/>
                      </a:lnTo>
                      <a:lnTo>
                        <a:pt x="32" y="695"/>
                      </a:lnTo>
                      <a:lnTo>
                        <a:pt x="24" y="669"/>
                      </a:lnTo>
                      <a:lnTo>
                        <a:pt x="14" y="646"/>
                      </a:lnTo>
                      <a:lnTo>
                        <a:pt x="1" y="622"/>
                      </a:lnTo>
                      <a:lnTo>
                        <a:pt x="0" y="593"/>
                      </a:lnTo>
                      <a:lnTo>
                        <a:pt x="8" y="569"/>
                      </a:lnTo>
                      <a:lnTo>
                        <a:pt x="19" y="545"/>
                      </a:lnTo>
                      <a:lnTo>
                        <a:pt x="30" y="522"/>
                      </a:lnTo>
                      <a:lnTo>
                        <a:pt x="28" y="495"/>
                      </a:lnTo>
                      <a:lnTo>
                        <a:pt x="33" y="471"/>
                      </a:lnTo>
                      <a:lnTo>
                        <a:pt x="41" y="445"/>
                      </a:lnTo>
                      <a:lnTo>
                        <a:pt x="49" y="421"/>
                      </a:lnTo>
                      <a:lnTo>
                        <a:pt x="49" y="391"/>
                      </a:lnTo>
                      <a:lnTo>
                        <a:pt x="49" y="363"/>
                      </a:lnTo>
                      <a:lnTo>
                        <a:pt x="49" y="335"/>
                      </a:lnTo>
                      <a:lnTo>
                        <a:pt x="57" y="310"/>
                      </a:lnTo>
                      <a:lnTo>
                        <a:pt x="79" y="305"/>
                      </a:lnTo>
                      <a:lnTo>
                        <a:pt x="100" y="299"/>
                      </a:lnTo>
                      <a:lnTo>
                        <a:pt x="121" y="289"/>
                      </a:lnTo>
                      <a:lnTo>
                        <a:pt x="140" y="278"/>
                      </a:lnTo>
                      <a:lnTo>
                        <a:pt x="159" y="267"/>
                      </a:lnTo>
                      <a:lnTo>
                        <a:pt x="176" y="254"/>
                      </a:lnTo>
                      <a:lnTo>
                        <a:pt x="194" y="242"/>
                      </a:lnTo>
                      <a:lnTo>
                        <a:pt x="210" y="229"/>
                      </a:lnTo>
                      <a:lnTo>
                        <a:pt x="205" y="286"/>
                      </a:lnTo>
                      <a:lnTo>
                        <a:pt x="195" y="413"/>
                      </a:lnTo>
                      <a:lnTo>
                        <a:pt x="184" y="553"/>
                      </a:lnTo>
                      <a:lnTo>
                        <a:pt x="173" y="641"/>
                      </a:lnTo>
                      <a:lnTo>
                        <a:pt x="179" y="649"/>
                      </a:lnTo>
                      <a:lnTo>
                        <a:pt x="186" y="652"/>
                      </a:lnTo>
                      <a:lnTo>
                        <a:pt x="192" y="655"/>
                      </a:lnTo>
                      <a:lnTo>
                        <a:pt x="200" y="654"/>
                      </a:lnTo>
                      <a:lnTo>
                        <a:pt x="206" y="654"/>
                      </a:lnTo>
                      <a:lnTo>
                        <a:pt x="214" y="652"/>
                      </a:lnTo>
                      <a:lnTo>
                        <a:pt x="222" y="652"/>
                      </a:lnTo>
                      <a:lnTo>
                        <a:pt x="230" y="654"/>
                      </a:lnTo>
                      <a:lnTo>
                        <a:pt x="238" y="657"/>
                      </a:lnTo>
                      <a:lnTo>
                        <a:pt x="246" y="660"/>
                      </a:lnTo>
                      <a:lnTo>
                        <a:pt x="254" y="663"/>
                      </a:lnTo>
                      <a:lnTo>
                        <a:pt x="262" y="665"/>
                      </a:lnTo>
                      <a:lnTo>
                        <a:pt x="270" y="666"/>
                      </a:lnTo>
                      <a:lnTo>
                        <a:pt x="278" y="668"/>
                      </a:lnTo>
                      <a:lnTo>
                        <a:pt x="286" y="666"/>
                      </a:lnTo>
                      <a:lnTo>
                        <a:pt x="295" y="663"/>
                      </a:lnTo>
                      <a:lnTo>
                        <a:pt x="286" y="639"/>
                      </a:lnTo>
                      <a:lnTo>
                        <a:pt x="276" y="612"/>
                      </a:lnTo>
                      <a:lnTo>
                        <a:pt x="268" y="585"/>
                      </a:lnTo>
                      <a:lnTo>
                        <a:pt x="262" y="558"/>
                      </a:lnTo>
                      <a:lnTo>
                        <a:pt x="267" y="502"/>
                      </a:lnTo>
                      <a:lnTo>
                        <a:pt x="268" y="445"/>
                      </a:lnTo>
                      <a:lnTo>
                        <a:pt x="267" y="388"/>
                      </a:lnTo>
                      <a:lnTo>
                        <a:pt x="268" y="331"/>
                      </a:lnTo>
                      <a:lnTo>
                        <a:pt x="262" y="318"/>
                      </a:lnTo>
                      <a:lnTo>
                        <a:pt x="254" y="307"/>
                      </a:lnTo>
                      <a:lnTo>
                        <a:pt x="252" y="294"/>
                      </a:lnTo>
                      <a:lnTo>
                        <a:pt x="262" y="283"/>
                      </a:lnTo>
                      <a:lnTo>
                        <a:pt x="268" y="281"/>
                      </a:lnTo>
                      <a:lnTo>
                        <a:pt x="276" y="281"/>
                      </a:lnTo>
                      <a:lnTo>
                        <a:pt x="281" y="281"/>
                      </a:lnTo>
                      <a:lnTo>
                        <a:pt x="284" y="275"/>
                      </a:lnTo>
                      <a:lnTo>
                        <a:pt x="292" y="289"/>
                      </a:lnTo>
                      <a:lnTo>
                        <a:pt x="291" y="304"/>
                      </a:lnTo>
                      <a:lnTo>
                        <a:pt x="287" y="321"/>
                      </a:lnTo>
                      <a:lnTo>
                        <a:pt x="287" y="339"/>
                      </a:lnTo>
                      <a:lnTo>
                        <a:pt x="299" y="418"/>
                      </a:lnTo>
                      <a:lnTo>
                        <a:pt x="313" y="496"/>
                      </a:lnTo>
                      <a:lnTo>
                        <a:pt x="321" y="576"/>
                      </a:lnTo>
                      <a:lnTo>
                        <a:pt x="318" y="658"/>
                      </a:lnTo>
                      <a:lnTo>
                        <a:pt x="327" y="658"/>
                      </a:lnTo>
                      <a:lnTo>
                        <a:pt x="335" y="657"/>
                      </a:lnTo>
                      <a:lnTo>
                        <a:pt x="345" y="655"/>
                      </a:lnTo>
                      <a:lnTo>
                        <a:pt x="353" y="652"/>
                      </a:lnTo>
                      <a:lnTo>
                        <a:pt x="354" y="526"/>
                      </a:lnTo>
                      <a:lnTo>
                        <a:pt x="345" y="397"/>
                      </a:lnTo>
                      <a:lnTo>
                        <a:pt x="332" y="291"/>
                      </a:lnTo>
                      <a:lnTo>
                        <a:pt x="324" y="234"/>
                      </a:lnTo>
                      <a:lnTo>
                        <a:pt x="319" y="234"/>
                      </a:lnTo>
                      <a:lnTo>
                        <a:pt x="316" y="237"/>
                      </a:lnTo>
                      <a:lnTo>
                        <a:pt x="311" y="242"/>
                      </a:lnTo>
                      <a:lnTo>
                        <a:pt x="308" y="245"/>
                      </a:lnTo>
                      <a:lnTo>
                        <a:pt x="310" y="253"/>
                      </a:lnTo>
                      <a:lnTo>
                        <a:pt x="305" y="258"/>
                      </a:lnTo>
                      <a:lnTo>
                        <a:pt x="300" y="264"/>
                      </a:lnTo>
                      <a:lnTo>
                        <a:pt x="297" y="270"/>
                      </a:lnTo>
                      <a:lnTo>
                        <a:pt x="287" y="269"/>
                      </a:lnTo>
                      <a:lnTo>
                        <a:pt x="276" y="266"/>
                      </a:lnTo>
                      <a:lnTo>
                        <a:pt x="265" y="262"/>
                      </a:lnTo>
                      <a:lnTo>
                        <a:pt x="254" y="259"/>
                      </a:lnTo>
                      <a:lnTo>
                        <a:pt x="245" y="254"/>
                      </a:lnTo>
                      <a:lnTo>
                        <a:pt x="235" y="248"/>
                      </a:lnTo>
                      <a:lnTo>
                        <a:pt x="227" y="238"/>
                      </a:lnTo>
                      <a:lnTo>
                        <a:pt x="221" y="227"/>
                      </a:lnTo>
                      <a:lnTo>
                        <a:pt x="221" y="221"/>
                      </a:lnTo>
                      <a:lnTo>
                        <a:pt x="222" y="211"/>
                      </a:lnTo>
                      <a:lnTo>
                        <a:pt x="224" y="200"/>
                      </a:lnTo>
                      <a:lnTo>
                        <a:pt x="224" y="188"/>
                      </a:lnTo>
                      <a:lnTo>
                        <a:pt x="218" y="178"/>
                      </a:lnTo>
                      <a:lnTo>
                        <a:pt x="210" y="162"/>
                      </a:lnTo>
                      <a:lnTo>
                        <a:pt x="198" y="141"/>
                      </a:lnTo>
                      <a:lnTo>
                        <a:pt x="189" y="118"/>
                      </a:lnTo>
                      <a:lnTo>
                        <a:pt x="184" y="92"/>
                      </a:lnTo>
                      <a:lnTo>
                        <a:pt x="184" y="68"/>
                      </a:lnTo>
                      <a:lnTo>
                        <a:pt x="192" y="44"/>
                      </a:lnTo>
                      <a:lnTo>
                        <a:pt x="213" y="25"/>
                      </a:lnTo>
                      <a:lnTo>
                        <a:pt x="219" y="14"/>
                      </a:lnTo>
                      <a:lnTo>
                        <a:pt x="232" y="6"/>
                      </a:lnTo>
                      <a:lnTo>
                        <a:pt x="251" y="2"/>
                      </a:lnTo>
                      <a:lnTo>
                        <a:pt x="272" y="0"/>
                      </a:lnTo>
                      <a:lnTo>
                        <a:pt x="292" y="2"/>
                      </a:lnTo>
                      <a:lnTo>
                        <a:pt x="311" y="5"/>
                      </a:lnTo>
                      <a:lnTo>
                        <a:pt x="327" y="11"/>
                      </a:lnTo>
                      <a:lnTo>
                        <a:pt x="337" y="19"/>
                      </a:lnTo>
                      <a:close/>
                    </a:path>
                  </a:pathLst>
                </a:custGeom>
                <a:solidFill>
                  <a:schemeClr val="tx1"/>
                </a:solidFill>
                <a:ln w="9525">
                  <a:noFill/>
                  <a:round/>
                  <a:headEnd/>
                  <a:tailEnd/>
                </a:ln>
              </p:spPr>
              <p:txBody>
                <a:bodyPr/>
                <a:lstStyle/>
                <a:p>
                  <a:pPr>
                    <a:defRPr/>
                  </a:pPr>
                  <a:endParaRPr lang="en-GB" sz="831" kern="0" dirty="0">
                    <a:solidFill>
                      <a:sysClr val="windowText" lastClr="000000"/>
                    </a:solidFill>
                  </a:endParaRPr>
                </a:p>
              </p:txBody>
            </p:sp>
            <p:sp>
              <p:nvSpPr>
                <p:cNvPr id="96" name="TextBox 95"/>
                <p:cNvSpPr txBox="1"/>
                <p:nvPr/>
              </p:nvSpPr>
              <p:spPr>
                <a:xfrm>
                  <a:off x="5847285" y="6404864"/>
                  <a:ext cx="997588" cy="172291"/>
                </a:xfrm>
                <a:prstGeom prst="rect">
                  <a:avLst/>
                </a:prstGeom>
                <a:noFill/>
              </p:spPr>
              <p:txBody>
                <a:bodyPr wrap="square" lIns="0" tIns="0" rIns="0" bIns="0" rtlCol="0">
                  <a:noAutofit/>
                </a:bodyPr>
                <a:lstStyle/>
                <a:p>
                  <a:pPr indent="-253225" algn="ctr"/>
                  <a:r>
                    <a:rPr lang="en-GB" sz="831" dirty="0" smtClean="0">
                      <a:solidFill>
                        <a:srgbClr val="000000"/>
                      </a:solidFill>
                      <a:latin typeface="Georgia" pitchFamily="18" charset="0"/>
                    </a:rPr>
                    <a:t>Unknown Third Party</a:t>
                  </a:r>
                  <a:endParaRPr lang="en-GB" sz="831" dirty="0">
                    <a:solidFill>
                      <a:srgbClr val="000000"/>
                    </a:solidFill>
                    <a:latin typeface="Georgia" pitchFamily="18" charset="0"/>
                  </a:endParaRPr>
                </a:p>
              </p:txBody>
            </p:sp>
          </p:grpSp>
          <p:grpSp>
            <p:nvGrpSpPr>
              <p:cNvPr id="92" name="Group 91"/>
              <p:cNvGrpSpPr/>
              <p:nvPr/>
            </p:nvGrpSpPr>
            <p:grpSpPr>
              <a:xfrm>
                <a:off x="1060070" y="3025316"/>
                <a:ext cx="277820" cy="283207"/>
                <a:chOff x="1511177" y="2421057"/>
                <a:chExt cx="352725" cy="315838"/>
              </a:xfrm>
            </p:grpSpPr>
            <p:sp>
              <p:nvSpPr>
                <p:cNvPr id="93" name="Oval 92"/>
                <p:cNvSpPr/>
                <p:nvPr/>
              </p:nvSpPr>
              <p:spPr bwMode="ltGray">
                <a:xfrm>
                  <a:off x="1511177" y="2421057"/>
                  <a:ext cx="352725" cy="315838"/>
                </a:xfrm>
                <a:prstGeom prst="ellipse">
                  <a:avLst/>
                </a:prstGeom>
                <a:solidFill>
                  <a:srgbClr val="FF0000"/>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31" dirty="0" err="1">
                    <a:solidFill>
                      <a:srgbClr val="FFFFFF"/>
                    </a:solidFill>
                    <a:latin typeface="Georgia" pitchFamily="18" charset="0"/>
                  </a:endParaRPr>
                </a:p>
              </p:txBody>
            </p:sp>
            <p:sp>
              <p:nvSpPr>
                <p:cNvPr id="94" name="Freeform 4803"/>
                <p:cNvSpPr>
                  <a:spLocks noEditPoints="1"/>
                </p:cNvSpPr>
                <p:nvPr/>
              </p:nvSpPr>
              <p:spPr bwMode="auto">
                <a:xfrm>
                  <a:off x="1534048" y="2471304"/>
                  <a:ext cx="312271" cy="188036"/>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84406" tIns="42203" rIns="84406" bIns="42203" numCol="1" anchor="t" anchorCtr="0" compatLnSpc="1">
                  <a:prstTxWarp prst="textNoShape">
                    <a:avLst/>
                  </a:prstTxWarp>
                </a:bodyPr>
                <a:lstStyle/>
                <a:p>
                  <a:endParaRPr lang="en-GB" sz="831" dirty="0">
                    <a:solidFill>
                      <a:srgbClr val="000000"/>
                    </a:solidFill>
                  </a:endParaRPr>
                </a:p>
              </p:txBody>
            </p:sp>
          </p:grpSp>
        </p:grpSp>
        <p:sp>
          <p:nvSpPr>
            <p:cNvPr id="137" name="Title 1"/>
            <p:cNvSpPr txBox="1">
              <a:spLocks/>
            </p:cNvSpPr>
            <p:nvPr/>
          </p:nvSpPr>
          <p:spPr>
            <a:xfrm>
              <a:off x="3778722" y="2089706"/>
              <a:ext cx="1650260" cy="806824"/>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r>
                <a:rPr lang="en-GB" sz="2400" dirty="0" smtClean="0"/>
                <a:t>REALITY</a:t>
              </a:r>
              <a:endParaRPr lang="en-GB" dirty="0"/>
            </a:p>
          </p:txBody>
        </p:sp>
      </p:grpSp>
      <p:sp>
        <p:nvSpPr>
          <p:cNvPr id="7" name="Title 6"/>
          <p:cNvSpPr>
            <a:spLocks noGrp="1"/>
          </p:cNvSpPr>
          <p:nvPr>
            <p:ph type="title"/>
          </p:nvPr>
        </p:nvSpPr>
        <p:spPr>
          <a:xfrm>
            <a:off x="533400" y="685800"/>
            <a:ext cx="8077200" cy="355870"/>
          </a:xfrm>
        </p:spPr>
        <p:txBody>
          <a:bodyPr/>
          <a:lstStyle/>
          <a:p>
            <a:r>
              <a:rPr lang="en-GB" dirty="0" smtClean="0">
                <a:solidFill>
                  <a:schemeClr val="tx2"/>
                </a:solidFill>
              </a:rPr>
              <a:t>TBML </a:t>
            </a:r>
            <a:r>
              <a:rPr lang="en-GB" dirty="0">
                <a:solidFill>
                  <a:schemeClr val="tx2"/>
                </a:solidFill>
              </a:rPr>
              <a:t>- What is </a:t>
            </a:r>
            <a:r>
              <a:rPr lang="en-GB" dirty="0" smtClean="0">
                <a:solidFill>
                  <a:schemeClr val="tx2"/>
                </a:solidFill>
              </a:rPr>
              <a:t>Trade Finance</a:t>
            </a:r>
            <a:r>
              <a:rPr lang="en-GB" dirty="0">
                <a:solidFill>
                  <a:schemeClr val="tx2"/>
                </a:solidFill>
              </a:rPr>
              <a:t>?</a:t>
            </a:r>
          </a:p>
        </p:txBody>
      </p: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71</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2108768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3400" y="1113458"/>
            <a:ext cx="8077200"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Definition</a:t>
            </a:r>
            <a:endParaRPr lang="en-GB" sz="1000" b="1" dirty="0">
              <a:solidFill>
                <a:srgbClr val="FFFFFF"/>
              </a:solidFill>
              <a:latin typeface="Georgia" panose="02040502050405020303" pitchFamily="18" charset="0"/>
            </a:endParaRPr>
          </a:p>
        </p:txBody>
      </p:sp>
      <p:sp>
        <p:nvSpPr>
          <p:cNvPr id="6" name="Rectangle 5"/>
          <p:cNvSpPr/>
          <p:nvPr/>
        </p:nvSpPr>
        <p:spPr>
          <a:xfrm>
            <a:off x="533400" y="1437690"/>
            <a:ext cx="8077200" cy="2792499"/>
          </a:xfrm>
          <a:prstGeom prst="rect">
            <a:avLst/>
          </a:prstGeom>
          <a:ln>
            <a:solidFill>
              <a:schemeClr val="accent1"/>
            </a:solidFill>
          </a:ln>
        </p:spPr>
        <p:txBody>
          <a:bodyPr wrap="square" lIns="72000" tIns="36000" rIns="72000" bIns="36000">
            <a:noAutofit/>
          </a:bodyPr>
          <a:lstStyle/>
          <a:p>
            <a:pPr marL="171450" lvl="0" indent="-171450" defTabSz="911441">
              <a:buFont typeface="Arial" panose="020B0604020202020204" pitchFamily="34" charset="0"/>
              <a:buChar char="•"/>
              <a:defRPr/>
            </a:pPr>
            <a:r>
              <a:rPr lang="en-GB" sz="1200" dirty="0">
                <a:latin typeface="+mj-lt"/>
              </a:rPr>
              <a:t>Trade or export finance concerns international and national trade transactions – when a buyer purchases goods or services from a seller, the financial activities involved come under the umbrella term ‘trade finance</a:t>
            </a:r>
            <a:r>
              <a:rPr lang="en-GB" sz="1200" dirty="0" smtClean="0">
                <a:latin typeface="+mj-lt"/>
              </a:rPr>
              <a:t>’.</a:t>
            </a: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a:p>
            <a:pPr marL="171450" lvl="0" indent="-171450" defTabSz="911441">
              <a:buFont typeface="Arial" panose="020B0604020202020204" pitchFamily="34" charset="0"/>
              <a:buChar char="•"/>
              <a:defRPr/>
            </a:pPr>
            <a:endParaRPr lang="en-GB" sz="1200" dirty="0" smtClean="0">
              <a:latin typeface="+mj-lt"/>
            </a:endParaRPr>
          </a:p>
          <a:p>
            <a:pPr marL="171450" lvl="0" indent="-171450" defTabSz="911441">
              <a:buFont typeface="Arial" panose="020B0604020202020204" pitchFamily="34" charset="0"/>
              <a:buChar char="•"/>
              <a:defRPr/>
            </a:pPr>
            <a:endParaRPr lang="en-GB" sz="1200" dirty="0">
              <a:latin typeface="+mj-lt"/>
            </a:endParaRPr>
          </a:p>
        </p:txBody>
      </p:sp>
      <p:grpSp>
        <p:nvGrpSpPr>
          <p:cNvPr id="2" name="Group 1"/>
          <p:cNvGrpSpPr/>
          <p:nvPr/>
        </p:nvGrpSpPr>
        <p:grpSpPr>
          <a:xfrm>
            <a:off x="832849" y="2179333"/>
            <a:ext cx="3891764" cy="1177660"/>
            <a:chOff x="760246" y="1996859"/>
            <a:chExt cx="7466578" cy="1940196"/>
          </a:xfrm>
        </p:grpSpPr>
        <p:pic>
          <p:nvPicPr>
            <p:cNvPr id="30" name="Picture 29"/>
            <p:cNvPicPr>
              <a:picLocks noChangeAspect="1"/>
            </p:cNvPicPr>
            <p:nvPr/>
          </p:nvPicPr>
          <p:blipFill>
            <a:blip r:embed="rId3"/>
            <a:stretch>
              <a:fillRect/>
            </a:stretch>
          </p:blipFill>
          <p:spPr>
            <a:xfrm>
              <a:off x="7502924" y="2518954"/>
              <a:ext cx="723900" cy="857250"/>
            </a:xfrm>
            <a:prstGeom prst="rect">
              <a:avLst/>
            </a:prstGeom>
          </p:spPr>
        </p:pic>
        <p:pic>
          <p:nvPicPr>
            <p:cNvPr id="29" name="Picture 28"/>
            <p:cNvPicPr>
              <a:picLocks noChangeAspect="1"/>
            </p:cNvPicPr>
            <p:nvPr/>
          </p:nvPicPr>
          <p:blipFill rotWithShape="1">
            <a:blip r:embed="rId4"/>
            <a:srcRect t="4374" r="4907"/>
            <a:stretch/>
          </p:blipFill>
          <p:spPr>
            <a:xfrm>
              <a:off x="760246" y="2518954"/>
              <a:ext cx="751781" cy="883511"/>
            </a:xfrm>
            <a:prstGeom prst="rect">
              <a:avLst/>
            </a:prstGeom>
          </p:spPr>
        </p:pic>
        <p:grpSp>
          <p:nvGrpSpPr>
            <p:cNvPr id="13" name="Group 12"/>
            <p:cNvGrpSpPr/>
            <p:nvPr/>
          </p:nvGrpSpPr>
          <p:grpSpPr>
            <a:xfrm>
              <a:off x="6896131" y="2899954"/>
              <a:ext cx="1016694" cy="960806"/>
              <a:chOff x="889100" y="1837063"/>
              <a:chExt cx="2052800" cy="2052000"/>
            </a:xfrm>
          </p:grpSpPr>
          <p:sp>
            <p:nvSpPr>
              <p:cNvPr id="14" name="Freeform 4"/>
              <p:cNvSpPr>
                <a:spLocks noEditPoints="1"/>
              </p:cNvSpPr>
              <p:nvPr/>
            </p:nvSpPr>
            <p:spPr bwMode="auto">
              <a:xfrm>
                <a:off x="889100" y="1842981"/>
                <a:ext cx="2046882" cy="1846992"/>
              </a:xfrm>
              <a:custGeom>
                <a:avLst/>
                <a:gdLst>
                  <a:gd name="T0" fmla="*/ 2147483647 w 1698"/>
                  <a:gd name="T1" fmla="*/ 2147483647 h 1528"/>
                  <a:gd name="T2" fmla="*/ 2147483647 w 1698"/>
                  <a:gd name="T3" fmla="*/ 2147483647 h 1528"/>
                  <a:gd name="T4" fmla="*/ 2147483647 w 1698"/>
                  <a:gd name="T5" fmla="*/ 2147483647 h 1528"/>
                  <a:gd name="T6" fmla="*/ 2147483647 w 1698"/>
                  <a:gd name="T7" fmla="*/ 2147483647 h 1528"/>
                  <a:gd name="T8" fmla="*/ 2147483647 w 1698"/>
                  <a:gd name="T9" fmla="*/ 2147483647 h 1528"/>
                  <a:gd name="T10" fmla="*/ 2147483647 w 1698"/>
                  <a:gd name="T11" fmla="*/ 2147483647 h 1528"/>
                  <a:gd name="T12" fmla="*/ 2147483647 w 1698"/>
                  <a:gd name="T13" fmla="*/ 2147483647 h 1528"/>
                  <a:gd name="T14" fmla="*/ 2147483647 w 1698"/>
                  <a:gd name="T15" fmla="*/ 2147483647 h 1528"/>
                  <a:gd name="T16" fmla="*/ 2147483647 w 1698"/>
                  <a:gd name="T17" fmla="*/ 2147483647 h 1528"/>
                  <a:gd name="T18" fmla="*/ 2147483647 w 1698"/>
                  <a:gd name="T19" fmla="*/ 2147483647 h 1528"/>
                  <a:gd name="T20" fmla="*/ 2147483647 w 1698"/>
                  <a:gd name="T21" fmla="*/ 2147483647 h 1528"/>
                  <a:gd name="T22" fmla="*/ 2147483647 w 1698"/>
                  <a:gd name="T23" fmla="*/ 2147483647 h 1528"/>
                  <a:gd name="T24" fmla="*/ 2147483647 w 1698"/>
                  <a:gd name="T25" fmla="*/ 2147483647 h 1528"/>
                  <a:gd name="T26" fmla="*/ 2147483647 w 1698"/>
                  <a:gd name="T27" fmla="*/ 2147483647 h 1528"/>
                  <a:gd name="T28" fmla="*/ 2147483647 w 1698"/>
                  <a:gd name="T29" fmla="*/ 2147483647 h 1528"/>
                  <a:gd name="T30" fmla="*/ 2147483647 w 1698"/>
                  <a:gd name="T31" fmla="*/ 2147483647 h 1528"/>
                  <a:gd name="T32" fmla="*/ 2147483647 w 1698"/>
                  <a:gd name="T33" fmla="*/ 2147483647 h 1528"/>
                  <a:gd name="T34" fmla="*/ 2147483647 w 1698"/>
                  <a:gd name="T35" fmla="*/ 2147483647 h 1528"/>
                  <a:gd name="T36" fmla="*/ 2147483647 w 1698"/>
                  <a:gd name="T37" fmla="*/ 2147483647 h 1528"/>
                  <a:gd name="T38" fmla="*/ 2147483647 w 1698"/>
                  <a:gd name="T39" fmla="*/ 2147483647 h 1528"/>
                  <a:gd name="T40" fmla="*/ 2147483647 w 1698"/>
                  <a:gd name="T41" fmla="*/ 2147483647 h 1528"/>
                  <a:gd name="T42" fmla="*/ 2147483647 w 1698"/>
                  <a:gd name="T43" fmla="*/ 2147483647 h 1528"/>
                  <a:gd name="T44" fmla="*/ 2147483647 w 1698"/>
                  <a:gd name="T45" fmla="*/ 2147483647 h 1528"/>
                  <a:gd name="T46" fmla="*/ 2147483647 w 1698"/>
                  <a:gd name="T47" fmla="*/ 2147483647 h 1528"/>
                  <a:gd name="T48" fmla="*/ 2147483647 w 1698"/>
                  <a:gd name="T49" fmla="*/ 2147483647 h 1528"/>
                  <a:gd name="T50" fmla="*/ 2147483647 w 1698"/>
                  <a:gd name="T51" fmla="*/ 2147483647 h 1528"/>
                  <a:gd name="T52" fmla="*/ 2147483647 w 1698"/>
                  <a:gd name="T53" fmla="*/ 2147483647 h 1528"/>
                  <a:gd name="T54" fmla="*/ 2147483647 w 1698"/>
                  <a:gd name="T55" fmla="*/ 2147483647 h 1528"/>
                  <a:gd name="T56" fmla="*/ 2147483647 w 1698"/>
                  <a:gd name="T57" fmla="*/ 2147483647 h 1528"/>
                  <a:gd name="T58" fmla="*/ 2147483647 w 1698"/>
                  <a:gd name="T59" fmla="*/ 2147483647 h 1528"/>
                  <a:gd name="T60" fmla="*/ 2147483647 w 1698"/>
                  <a:gd name="T61" fmla="*/ 2147483647 h 1528"/>
                  <a:gd name="T62" fmla="*/ 2147483647 w 1698"/>
                  <a:gd name="T63" fmla="*/ 2147483647 h 1528"/>
                  <a:gd name="T64" fmla="*/ 2147483647 w 1698"/>
                  <a:gd name="T65" fmla="*/ 2147483647 h 1528"/>
                  <a:gd name="T66" fmla="*/ 2147483647 w 1698"/>
                  <a:gd name="T67" fmla="*/ 2147483647 h 1528"/>
                  <a:gd name="T68" fmla="*/ 2147483647 w 1698"/>
                  <a:gd name="T69" fmla="*/ 2147483647 h 1528"/>
                  <a:gd name="T70" fmla="*/ 2147483647 w 1698"/>
                  <a:gd name="T71" fmla="*/ 2147483647 h 1528"/>
                  <a:gd name="T72" fmla="*/ 2147483647 w 1698"/>
                  <a:gd name="T73" fmla="*/ 2147483647 h 1528"/>
                  <a:gd name="T74" fmla="*/ 2147483647 w 1698"/>
                  <a:gd name="T75" fmla="*/ 2147483647 h 1528"/>
                  <a:gd name="T76" fmla="*/ 2147483647 w 1698"/>
                  <a:gd name="T77" fmla="*/ 2147483647 h 1528"/>
                  <a:gd name="T78" fmla="*/ 2147483647 w 1698"/>
                  <a:gd name="T79" fmla="*/ 2147483647 h 1528"/>
                  <a:gd name="T80" fmla="*/ 2147483647 w 1698"/>
                  <a:gd name="T81" fmla="*/ 2147483647 h 1528"/>
                  <a:gd name="T82" fmla="*/ 2147483647 w 1698"/>
                  <a:gd name="T83" fmla="*/ 2147483647 h 1528"/>
                  <a:gd name="T84" fmla="*/ 2147483647 w 1698"/>
                  <a:gd name="T85" fmla="*/ 2147483647 h 1528"/>
                  <a:gd name="T86" fmla="*/ 2147483647 w 1698"/>
                  <a:gd name="T87" fmla="*/ 2147483647 h 1528"/>
                  <a:gd name="T88" fmla="*/ 2147483647 w 1698"/>
                  <a:gd name="T89" fmla="*/ 2147483647 h 1528"/>
                  <a:gd name="T90" fmla="*/ 2147483647 w 1698"/>
                  <a:gd name="T91" fmla="*/ 2147483647 h 1528"/>
                  <a:gd name="T92" fmla="*/ 2147483647 w 1698"/>
                  <a:gd name="T93" fmla="*/ 2147483647 h 1528"/>
                  <a:gd name="T94" fmla="*/ 2147483647 w 1698"/>
                  <a:gd name="T95" fmla="*/ 2147483647 h 1528"/>
                  <a:gd name="T96" fmla="*/ 2147483647 w 1698"/>
                  <a:gd name="T97" fmla="*/ 2147483647 h 1528"/>
                  <a:gd name="T98" fmla="*/ 2147483647 w 1698"/>
                  <a:gd name="T99" fmla="*/ 2147483647 h 1528"/>
                  <a:gd name="T100" fmla="*/ 2147483647 w 1698"/>
                  <a:gd name="T101" fmla="*/ 2147483647 h 1528"/>
                  <a:gd name="T102" fmla="*/ 2147483647 w 1698"/>
                  <a:gd name="T103" fmla="*/ 2147483647 h 1528"/>
                  <a:gd name="T104" fmla="*/ 2147483647 w 1698"/>
                  <a:gd name="T105" fmla="*/ 2147483647 h 1528"/>
                  <a:gd name="T106" fmla="*/ 2147483647 w 1698"/>
                  <a:gd name="T107" fmla="*/ 2147483647 h 1528"/>
                  <a:gd name="T108" fmla="*/ 2147483647 w 1698"/>
                  <a:gd name="T109" fmla="*/ 2147483647 h 1528"/>
                  <a:gd name="T110" fmla="*/ 2147483647 w 1698"/>
                  <a:gd name="T111" fmla="*/ 2147483647 h 1528"/>
                  <a:gd name="T112" fmla="*/ 2147483647 w 1698"/>
                  <a:gd name="T113" fmla="*/ 2147483647 h 1528"/>
                  <a:gd name="T114" fmla="*/ 2147483647 w 1698"/>
                  <a:gd name="T115" fmla="*/ 2147483647 h 1528"/>
                  <a:gd name="T116" fmla="*/ 2147483647 w 1698"/>
                  <a:gd name="T117" fmla="*/ 2147483647 h 1528"/>
                  <a:gd name="T118" fmla="*/ 2147483647 w 1698"/>
                  <a:gd name="T119" fmla="*/ 2147483647 h 1528"/>
                  <a:gd name="T120" fmla="*/ 2147483647 w 1698"/>
                  <a:gd name="T121" fmla="*/ 2147483647 h 1528"/>
                  <a:gd name="T122" fmla="*/ 2147483647 w 1698"/>
                  <a:gd name="T123" fmla="*/ 2147483647 h 152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98"/>
                  <a:gd name="T187" fmla="*/ 0 h 1528"/>
                  <a:gd name="T188" fmla="*/ 1698 w 1698"/>
                  <a:gd name="T189" fmla="*/ 1528 h 152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98" h="1528">
                    <a:moveTo>
                      <a:pt x="982" y="27"/>
                    </a:moveTo>
                    <a:cubicBezTo>
                      <a:pt x="993" y="28"/>
                      <a:pt x="1002" y="36"/>
                      <a:pt x="1014" y="33"/>
                    </a:cubicBezTo>
                    <a:cubicBezTo>
                      <a:pt x="1005" y="31"/>
                      <a:pt x="997" y="30"/>
                      <a:pt x="994" y="23"/>
                    </a:cubicBezTo>
                    <a:cubicBezTo>
                      <a:pt x="995" y="18"/>
                      <a:pt x="1002" y="18"/>
                      <a:pt x="1009" y="18"/>
                    </a:cubicBezTo>
                    <a:cubicBezTo>
                      <a:pt x="1001" y="12"/>
                      <a:pt x="986" y="15"/>
                      <a:pt x="978" y="18"/>
                    </a:cubicBezTo>
                    <a:cubicBezTo>
                      <a:pt x="984" y="18"/>
                      <a:pt x="980" y="25"/>
                      <a:pt x="982" y="27"/>
                    </a:cubicBezTo>
                    <a:close/>
                    <a:moveTo>
                      <a:pt x="1037" y="39"/>
                    </a:moveTo>
                    <a:cubicBezTo>
                      <a:pt x="1033" y="39"/>
                      <a:pt x="1029" y="34"/>
                      <a:pt x="1025" y="37"/>
                    </a:cubicBezTo>
                    <a:cubicBezTo>
                      <a:pt x="1029" y="37"/>
                      <a:pt x="1034" y="41"/>
                      <a:pt x="1037" y="39"/>
                    </a:cubicBezTo>
                    <a:close/>
                    <a:moveTo>
                      <a:pt x="651" y="52"/>
                    </a:moveTo>
                    <a:cubicBezTo>
                      <a:pt x="648" y="49"/>
                      <a:pt x="646" y="52"/>
                      <a:pt x="640" y="53"/>
                    </a:cubicBezTo>
                    <a:cubicBezTo>
                      <a:pt x="632" y="55"/>
                      <a:pt x="623" y="54"/>
                      <a:pt x="617" y="57"/>
                    </a:cubicBezTo>
                    <a:cubicBezTo>
                      <a:pt x="618" y="56"/>
                      <a:pt x="622" y="56"/>
                      <a:pt x="619" y="53"/>
                    </a:cubicBezTo>
                    <a:cubicBezTo>
                      <a:pt x="612" y="54"/>
                      <a:pt x="607" y="56"/>
                      <a:pt x="602" y="59"/>
                    </a:cubicBezTo>
                    <a:cubicBezTo>
                      <a:pt x="605" y="60"/>
                      <a:pt x="608" y="56"/>
                      <a:pt x="610" y="59"/>
                    </a:cubicBezTo>
                    <a:cubicBezTo>
                      <a:pt x="607" y="62"/>
                      <a:pt x="599" y="60"/>
                      <a:pt x="596" y="63"/>
                    </a:cubicBezTo>
                    <a:cubicBezTo>
                      <a:pt x="598" y="64"/>
                      <a:pt x="601" y="62"/>
                      <a:pt x="601" y="64"/>
                    </a:cubicBezTo>
                    <a:cubicBezTo>
                      <a:pt x="601" y="67"/>
                      <a:pt x="594" y="65"/>
                      <a:pt x="593" y="68"/>
                    </a:cubicBezTo>
                    <a:cubicBezTo>
                      <a:pt x="612" y="70"/>
                      <a:pt x="637" y="65"/>
                      <a:pt x="652" y="55"/>
                    </a:cubicBezTo>
                    <a:cubicBezTo>
                      <a:pt x="646" y="59"/>
                      <a:pt x="651" y="53"/>
                      <a:pt x="651" y="52"/>
                    </a:cubicBezTo>
                    <a:close/>
                    <a:moveTo>
                      <a:pt x="685" y="88"/>
                    </a:moveTo>
                    <a:cubicBezTo>
                      <a:pt x="688" y="88"/>
                      <a:pt x="688" y="87"/>
                      <a:pt x="689" y="85"/>
                    </a:cubicBezTo>
                    <a:cubicBezTo>
                      <a:pt x="687" y="83"/>
                      <a:pt x="684" y="85"/>
                      <a:pt x="685" y="88"/>
                    </a:cubicBezTo>
                    <a:close/>
                    <a:moveTo>
                      <a:pt x="640" y="100"/>
                    </a:moveTo>
                    <a:cubicBezTo>
                      <a:pt x="636" y="101"/>
                      <a:pt x="632" y="102"/>
                      <a:pt x="631" y="105"/>
                    </a:cubicBezTo>
                    <a:cubicBezTo>
                      <a:pt x="636" y="105"/>
                      <a:pt x="639" y="104"/>
                      <a:pt x="640" y="100"/>
                    </a:cubicBezTo>
                    <a:close/>
                    <a:moveTo>
                      <a:pt x="630" y="108"/>
                    </a:moveTo>
                    <a:cubicBezTo>
                      <a:pt x="630" y="111"/>
                      <a:pt x="630" y="111"/>
                      <a:pt x="630" y="111"/>
                    </a:cubicBezTo>
                    <a:cubicBezTo>
                      <a:pt x="633" y="112"/>
                      <a:pt x="634" y="109"/>
                      <a:pt x="635" y="107"/>
                    </a:cubicBezTo>
                    <a:cubicBezTo>
                      <a:pt x="632" y="106"/>
                      <a:pt x="632" y="109"/>
                      <a:pt x="630" y="108"/>
                    </a:cubicBezTo>
                    <a:close/>
                    <a:moveTo>
                      <a:pt x="607" y="138"/>
                    </a:moveTo>
                    <a:cubicBezTo>
                      <a:pt x="613" y="137"/>
                      <a:pt x="621" y="134"/>
                      <a:pt x="617" y="126"/>
                    </a:cubicBezTo>
                    <a:cubicBezTo>
                      <a:pt x="607" y="124"/>
                      <a:pt x="594" y="128"/>
                      <a:pt x="592" y="134"/>
                    </a:cubicBezTo>
                    <a:cubicBezTo>
                      <a:pt x="584" y="135"/>
                      <a:pt x="577" y="136"/>
                      <a:pt x="572" y="145"/>
                    </a:cubicBezTo>
                    <a:cubicBezTo>
                      <a:pt x="573" y="146"/>
                      <a:pt x="576" y="145"/>
                      <a:pt x="576" y="147"/>
                    </a:cubicBezTo>
                    <a:cubicBezTo>
                      <a:pt x="570" y="150"/>
                      <a:pt x="564" y="154"/>
                      <a:pt x="557" y="157"/>
                    </a:cubicBezTo>
                    <a:cubicBezTo>
                      <a:pt x="557" y="160"/>
                      <a:pt x="560" y="159"/>
                      <a:pt x="558" y="163"/>
                    </a:cubicBezTo>
                    <a:cubicBezTo>
                      <a:pt x="576" y="156"/>
                      <a:pt x="602" y="158"/>
                      <a:pt x="607" y="138"/>
                    </a:cubicBezTo>
                    <a:close/>
                    <a:moveTo>
                      <a:pt x="620" y="137"/>
                    </a:moveTo>
                    <a:cubicBezTo>
                      <a:pt x="623" y="136"/>
                      <a:pt x="625" y="136"/>
                      <a:pt x="625" y="133"/>
                    </a:cubicBezTo>
                    <a:cubicBezTo>
                      <a:pt x="622" y="133"/>
                      <a:pt x="621" y="135"/>
                      <a:pt x="620" y="137"/>
                    </a:cubicBezTo>
                    <a:close/>
                    <a:moveTo>
                      <a:pt x="702" y="308"/>
                    </a:moveTo>
                    <a:cubicBezTo>
                      <a:pt x="705" y="299"/>
                      <a:pt x="704" y="293"/>
                      <a:pt x="710" y="288"/>
                    </a:cubicBezTo>
                    <a:cubicBezTo>
                      <a:pt x="710" y="282"/>
                      <a:pt x="706" y="281"/>
                      <a:pt x="705" y="277"/>
                    </a:cubicBezTo>
                    <a:cubicBezTo>
                      <a:pt x="708" y="270"/>
                      <a:pt x="715" y="263"/>
                      <a:pt x="709" y="256"/>
                    </a:cubicBezTo>
                    <a:cubicBezTo>
                      <a:pt x="706" y="260"/>
                      <a:pt x="701" y="261"/>
                      <a:pt x="697" y="264"/>
                    </a:cubicBezTo>
                    <a:cubicBezTo>
                      <a:pt x="698" y="270"/>
                      <a:pt x="697" y="272"/>
                      <a:pt x="698" y="277"/>
                    </a:cubicBezTo>
                    <a:cubicBezTo>
                      <a:pt x="700" y="278"/>
                      <a:pt x="703" y="277"/>
                      <a:pt x="704" y="279"/>
                    </a:cubicBezTo>
                    <a:cubicBezTo>
                      <a:pt x="699" y="281"/>
                      <a:pt x="694" y="284"/>
                      <a:pt x="686" y="282"/>
                    </a:cubicBezTo>
                    <a:cubicBezTo>
                      <a:pt x="691" y="292"/>
                      <a:pt x="684" y="300"/>
                      <a:pt x="684" y="311"/>
                    </a:cubicBezTo>
                    <a:cubicBezTo>
                      <a:pt x="692" y="311"/>
                      <a:pt x="695" y="307"/>
                      <a:pt x="702" y="308"/>
                    </a:cubicBezTo>
                    <a:close/>
                    <a:moveTo>
                      <a:pt x="903" y="292"/>
                    </a:moveTo>
                    <a:cubicBezTo>
                      <a:pt x="903" y="295"/>
                      <a:pt x="907" y="294"/>
                      <a:pt x="908" y="295"/>
                    </a:cubicBezTo>
                    <a:cubicBezTo>
                      <a:pt x="909" y="292"/>
                      <a:pt x="906" y="292"/>
                      <a:pt x="903" y="292"/>
                    </a:cubicBezTo>
                    <a:close/>
                    <a:moveTo>
                      <a:pt x="634" y="296"/>
                    </a:moveTo>
                    <a:cubicBezTo>
                      <a:pt x="634" y="294"/>
                      <a:pt x="628" y="294"/>
                      <a:pt x="627" y="295"/>
                    </a:cubicBezTo>
                    <a:cubicBezTo>
                      <a:pt x="626" y="299"/>
                      <a:pt x="634" y="301"/>
                      <a:pt x="634" y="296"/>
                    </a:cubicBezTo>
                    <a:close/>
                    <a:moveTo>
                      <a:pt x="622" y="298"/>
                    </a:moveTo>
                    <a:cubicBezTo>
                      <a:pt x="618" y="295"/>
                      <a:pt x="609" y="296"/>
                      <a:pt x="608" y="302"/>
                    </a:cubicBezTo>
                    <a:cubicBezTo>
                      <a:pt x="612" y="307"/>
                      <a:pt x="622" y="305"/>
                      <a:pt x="622" y="298"/>
                    </a:cubicBezTo>
                    <a:close/>
                    <a:moveTo>
                      <a:pt x="923" y="300"/>
                    </a:moveTo>
                    <a:cubicBezTo>
                      <a:pt x="924" y="296"/>
                      <a:pt x="917" y="297"/>
                      <a:pt x="916" y="298"/>
                    </a:cubicBezTo>
                    <a:cubicBezTo>
                      <a:pt x="916" y="302"/>
                      <a:pt x="921" y="302"/>
                      <a:pt x="923" y="300"/>
                    </a:cubicBezTo>
                    <a:close/>
                    <a:moveTo>
                      <a:pt x="590" y="309"/>
                    </a:moveTo>
                    <a:cubicBezTo>
                      <a:pt x="590" y="313"/>
                      <a:pt x="590" y="313"/>
                      <a:pt x="590" y="313"/>
                    </a:cubicBezTo>
                    <a:cubicBezTo>
                      <a:pt x="592" y="312"/>
                      <a:pt x="595" y="311"/>
                      <a:pt x="595" y="308"/>
                    </a:cubicBezTo>
                    <a:cubicBezTo>
                      <a:pt x="593" y="308"/>
                      <a:pt x="591" y="308"/>
                      <a:pt x="590" y="309"/>
                    </a:cubicBezTo>
                    <a:close/>
                    <a:moveTo>
                      <a:pt x="852" y="323"/>
                    </a:moveTo>
                    <a:cubicBezTo>
                      <a:pt x="855" y="323"/>
                      <a:pt x="855" y="325"/>
                      <a:pt x="858" y="324"/>
                    </a:cubicBezTo>
                    <a:cubicBezTo>
                      <a:pt x="859" y="318"/>
                      <a:pt x="851" y="316"/>
                      <a:pt x="852" y="323"/>
                    </a:cubicBezTo>
                    <a:close/>
                    <a:moveTo>
                      <a:pt x="855" y="331"/>
                    </a:moveTo>
                    <a:cubicBezTo>
                      <a:pt x="859" y="331"/>
                      <a:pt x="859" y="331"/>
                      <a:pt x="859" y="331"/>
                    </a:cubicBezTo>
                    <a:cubicBezTo>
                      <a:pt x="859" y="327"/>
                      <a:pt x="859" y="327"/>
                      <a:pt x="859" y="327"/>
                    </a:cubicBezTo>
                    <a:cubicBezTo>
                      <a:pt x="857" y="324"/>
                      <a:pt x="852" y="328"/>
                      <a:pt x="855" y="331"/>
                    </a:cubicBezTo>
                    <a:close/>
                    <a:moveTo>
                      <a:pt x="921" y="333"/>
                    </a:moveTo>
                    <a:cubicBezTo>
                      <a:pt x="923" y="330"/>
                      <a:pt x="920" y="326"/>
                      <a:pt x="916" y="327"/>
                    </a:cubicBezTo>
                    <a:cubicBezTo>
                      <a:pt x="917" y="330"/>
                      <a:pt x="917" y="332"/>
                      <a:pt x="921" y="333"/>
                    </a:cubicBezTo>
                    <a:close/>
                    <a:moveTo>
                      <a:pt x="950" y="331"/>
                    </a:moveTo>
                    <a:cubicBezTo>
                      <a:pt x="948" y="330"/>
                      <a:pt x="946" y="328"/>
                      <a:pt x="944" y="330"/>
                    </a:cubicBezTo>
                    <a:cubicBezTo>
                      <a:pt x="943" y="334"/>
                      <a:pt x="949" y="334"/>
                      <a:pt x="950" y="331"/>
                    </a:cubicBezTo>
                    <a:close/>
                    <a:moveTo>
                      <a:pt x="936" y="331"/>
                    </a:moveTo>
                    <a:cubicBezTo>
                      <a:pt x="936" y="333"/>
                      <a:pt x="933" y="332"/>
                      <a:pt x="934" y="335"/>
                    </a:cubicBezTo>
                    <a:cubicBezTo>
                      <a:pt x="938" y="335"/>
                      <a:pt x="938" y="335"/>
                      <a:pt x="938" y="335"/>
                    </a:cubicBezTo>
                    <a:cubicBezTo>
                      <a:pt x="938" y="333"/>
                      <a:pt x="938" y="331"/>
                      <a:pt x="936" y="331"/>
                    </a:cubicBezTo>
                    <a:close/>
                    <a:moveTo>
                      <a:pt x="908" y="334"/>
                    </a:moveTo>
                    <a:cubicBezTo>
                      <a:pt x="909" y="335"/>
                      <a:pt x="911" y="335"/>
                      <a:pt x="913" y="335"/>
                    </a:cubicBezTo>
                    <a:cubicBezTo>
                      <a:pt x="914" y="331"/>
                      <a:pt x="908" y="331"/>
                      <a:pt x="908" y="334"/>
                    </a:cubicBezTo>
                    <a:close/>
                    <a:moveTo>
                      <a:pt x="931" y="342"/>
                    </a:moveTo>
                    <a:cubicBezTo>
                      <a:pt x="932" y="337"/>
                      <a:pt x="929" y="337"/>
                      <a:pt x="925" y="338"/>
                    </a:cubicBezTo>
                    <a:cubicBezTo>
                      <a:pt x="924" y="342"/>
                      <a:pt x="927" y="343"/>
                      <a:pt x="931" y="342"/>
                    </a:cubicBezTo>
                    <a:close/>
                    <a:moveTo>
                      <a:pt x="951" y="341"/>
                    </a:moveTo>
                    <a:cubicBezTo>
                      <a:pt x="951" y="346"/>
                      <a:pt x="951" y="346"/>
                      <a:pt x="951" y="346"/>
                    </a:cubicBezTo>
                    <a:cubicBezTo>
                      <a:pt x="955" y="346"/>
                      <a:pt x="957" y="344"/>
                      <a:pt x="959" y="341"/>
                    </a:cubicBezTo>
                    <a:cubicBezTo>
                      <a:pt x="957" y="340"/>
                      <a:pt x="954" y="341"/>
                      <a:pt x="951" y="341"/>
                    </a:cubicBezTo>
                    <a:close/>
                    <a:moveTo>
                      <a:pt x="940" y="346"/>
                    </a:moveTo>
                    <a:cubicBezTo>
                      <a:pt x="939" y="350"/>
                      <a:pt x="946" y="350"/>
                      <a:pt x="946" y="347"/>
                    </a:cubicBezTo>
                    <a:cubicBezTo>
                      <a:pt x="945" y="346"/>
                      <a:pt x="942" y="346"/>
                      <a:pt x="940" y="346"/>
                    </a:cubicBezTo>
                    <a:close/>
                    <a:moveTo>
                      <a:pt x="766" y="356"/>
                    </a:moveTo>
                    <a:cubicBezTo>
                      <a:pt x="767" y="350"/>
                      <a:pt x="761" y="347"/>
                      <a:pt x="758" y="352"/>
                    </a:cubicBezTo>
                    <a:cubicBezTo>
                      <a:pt x="759" y="356"/>
                      <a:pt x="763" y="358"/>
                      <a:pt x="766" y="356"/>
                    </a:cubicBezTo>
                    <a:close/>
                    <a:moveTo>
                      <a:pt x="970" y="350"/>
                    </a:moveTo>
                    <a:cubicBezTo>
                      <a:pt x="965" y="347"/>
                      <a:pt x="961" y="354"/>
                      <a:pt x="963" y="358"/>
                    </a:cubicBezTo>
                    <a:cubicBezTo>
                      <a:pt x="968" y="358"/>
                      <a:pt x="969" y="354"/>
                      <a:pt x="970" y="350"/>
                    </a:cubicBezTo>
                    <a:close/>
                    <a:moveTo>
                      <a:pt x="895" y="351"/>
                    </a:moveTo>
                    <a:cubicBezTo>
                      <a:pt x="893" y="351"/>
                      <a:pt x="891" y="349"/>
                      <a:pt x="889" y="351"/>
                    </a:cubicBezTo>
                    <a:cubicBezTo>
                      <a:pt x="888" y="355"/>
                      <a:pt x="896" y="355"/>
                      <a:pt x="895" y="351"/>
                    </a:cubicBezTo>
                    <a:close/>
                    <a:moveTo>
                      <a:pt x="954" y="359"/>
                    </a:moveTo>
                    <a:cubicBezTo>
                      <a:pt x="953" y="361"/>
                      <a:pt x="952" y="368"/>
                      <a:pt x="957" y="366"/>
                    </a:cubicBezTo>
                    <a:cubicBezTo>
                      <a:pt x="960" y="364"/>
                      <a:pt x="956" y="360"/>
                      <a:pt x="954" y="359"/>
                    </a:cubicBezTo>
                    <a:close/>
                    <a:moveTo>
                      <a:pt x="902" y="363"/>
                    </a:moveTo>
                    <a:cubicBezTo>
                      <a:pt x="901" y="370"/>
                      <a:pt x="911" y="366"/>
                      <a:pt x="916" y="368"/>
                    </a:cubicBezTo>
                    <a:cubicBezTo>
                      <a:pt x="919" y="369"/>
                      <a:pt x="920" y="373"/>
                      <a:pt x="923" y="373"/>
                    </a:cubicBezTo>
                    <a:cubicBezTo>
                      <a:pt x="929" y="374"/>
                      <a:pt x="939" y="373"/>
                      <a:pt x="944" y="369"/>
                    </a:cubicBezTo>
                    <a:cubicBezTo>
                      <a:pt x="944" y="365"/>
                      <a:pt x="938" y="367"/>
                      <a:pt x="936" y="367"/>
                    </a:cubicBezTo>
                    <a:cubicBezTo>
                      <a:pt x="927" y="363"/>
                      <a:pt x="913" y="364"/>
                      <a:pt x="903" y="360"/>
                    </a:cubicBezTo>
                    <a:cubicBezTo>
                      <a:pt x="903" y="361"/>
                      <a:pt x="902" y="362"/>
                      <a:pt x="902" y="363"/>
                    </a:cubicBezTo>
                    <a:close/>
                    <a:moveTo>
                      <a:pt x="1062" y="364"/>
                    </a:moveTo>
                    <a:cubicBezTo>
                      <a:pt x="1052" y="368"/>
                      <a:pt x="1043" y="367"/>
                      <a:pt x="1032" y="370"/>
                    </a:cubicBezTo>
                    <a:cubicBezTo>
                      <a:pt x="1036" y="385"/>
                      <a:pt x="1050" y="376"/>
                      <a:pt x="1060" y="375"/>
                    </a:cubicBezTo>
                    <a:cubicBezTo>
                      <a:pt x="1058" y="369"/>
                      <a:pt x="1064" y="367"/>
                      <a:pt x="1062" y="364"/>
                    </a:cubicBezTo>
                    <a:close/>
                    <a:moveTo>
                      <a:pt x="1682" y="760"/>
                    </a:moveTo>
                    <a:cubicBezTo>
                      <a:pt x="1681" y="760"/>
                      <a:pt x="1680" y="758"/>
                      <a:pt x="1679" y="758"/>
                    </a:cubicBezTo>
                    <a:cubicBezTo>
                      <a:pt x="1681" y="778"/>
                      <a:pt x="1680" y="801"/>
                      <a:pt x="1685" y="819"/>
                    </a:cubicBezTo>
                    <a:cubicBezTo>
                      <a:pt x="1698" y="804"/>
                      <a:pt x="1685" y="776"/>
                      <a:pt x="1682" y="760"/>
                    </a:cubicBezTo>
                    <a:close/>
                    <a:moveTo>
                      <a:pt x="1366" y="1186"/>
                    </a:moveTo>
                    <a:cubicBezTo>
                      <a:pt x="1356" y="1195"/>
                      <a:pt x="1355" y="1214"/>
                      <a:pt x="1338" y="1217"/>
                    </a:cubicBezTo>
                    <a:cubicBezTo>
                      <a:pt x="1340" y="1222"/>
                      <a:pt x="1339" y="1226"/>
                      <a:pt x="1335" y="1228"/>
                    </a:cubicBezTo>
                    <a:cubicBezTo>
                      <a:pt x="1332" y="1229"/>
                      <a:pt x="1334" y="1226"/>
                      <a:pt x="1331" y="1227"/>
                    </a:cubicBezTo>
                    <a:cubicBezTo>
                      <a:pt x="1326" y="1230"/>
                      <a:pt x="1327" y="1238"/>
                      <a:pt x="1323" y="1242"/>
                    </a:cubicBezTo>
                    <a:cubicBezTo>
                      <a:pt x="1321" y="1241"/>
                      <a:pt x="1323" y="1237"/>
                      <a:pt x="1319" y="1238"/>
                    </a:cubicBezTo>
                    <a:cubicBezTo>
                      <a:pt x="1317" y="1242"/>
                      <a:pt x="1318" y="1247"/>
                      <a:pt x="1314" y="1249"/>
                    </a:cubicBezTo>
                    <a:cubicBezTo>
                      <a:pt x="1303" y="1247"/>
                      <a:pt x="1304" y="1257"/>
                      <a:pt x="1291" y="1254"/>
                    </a:cubicBezTo>
                    <a:cubicBezTo>
                      <a:pt x="1289" y="1261"/>
                      <a:pt x="1277" y="1258"/>
                      <a:pt x="1273" y="1262"/>
                    </a:cubicBezTo>
                    <a:cubicBezTo>
                      <a:pt x="1275" y="1272"/>
                      <a:pt x="1263" y="1273"/>
                      <a:pt x="1261" y="1280"/>
                    </a:cubicBezTo>
                    <a:cubicBezTo>
                      <a:pt x="1256" y="1293"/>
                      <a:pt x="1262" y="1309"/>
                      <a:pt x="1256" y="1323"/>
                    </a:cubicBezTo>
                    <a:cubicBezTo>
                      <a:pt x="1238" y="1333"/>
                      <a:pt x="1214" y="1352"/>
                      <a:pt x="1227" y="1382"/>
                    </a:cubicBezTo>
                    <a:cubicBezTo>
                      <a:pt x="1227" y="1385"/>
                      <a:pt x="1223" y="1385"/>
                      <a:pt x="1223" y="1390"/>
                    </a:cubicBezTo>
                    <a:cubicBezTo>
                      <a:pt x="1228" y="1406"/>
                      <a:pt x="1248" y="1394"/>
                      <a:pt x="1259" y="1392"/>
                    </a:cubicBezTo>
                    <a:cubicBezTo>
                      <a:pt x="1264" y="1391"/>
                      <a:pt x="1276" y="1380"/>
                      <a:pt x="1280" y="1375"/>
                    </a:cubicBezTo>
                    <a:cubicBezTo>
                      <a:pt x="1283" y="1372"/>
                      <a:pt x="1283" y="1366"/>
                      <a:pt x="1286" y="1362"/>
                    </a:cubicBezTo>
                    <a:cubicBezTo>
                      <a:pt x="1293" y="1348"/>
                      <a:pt x="1308" y="1332"/>
                      <a:pt x="1319" y="1319"/>
                    </a:cubicBezTo>
                    <a:cubicBezTo>
                      <a:pt x="1331" y="1304"/>
                      <a:pt x="1347" y="1286"/>
                      <a:pt x="1350" y="1272"/>
                    </a:cubicBezTo>
                    <a:cubicBezTo>
                      <a:pt x="1351" y="1268"/>
                      <a:pt x="1349" y="1264"/>
                      <a:pt x="1350" y="1261"/>
                    </a:cubicBezTo>
                    <a:cubicBezTo>
                      <a:pt x="1351" y="1257"/>
                      <a:pt x="1356" y="1254"/>
                      <a:pt x="1358" y="1251"/>
                    </a:cubicBezTo>
                    <a:cubicBezTo>
                      <a:pt x="1361" y="1247"/>
                      <a:pt x="1360" y="1243"/>
                      <a:pt x="1364" y="1241"/>
                    </a:cubicBezTo>
                    <a:cubicBezTo>
                      <a:pt x="1368" y="1240"/>
                      <a:pt x="1371" y="1243"/>
                      <a:pt x="1374" y="1241"/>
                    </a:cubicBezTo>
                    <a:cubicBezTo>
                      <a:pt x="1378" y="1237"/>
                      <a:pt x="1373" y="1231"/>
                      <a:pt x="1373" y="1226"/>
                    </a:cubicBezTo>
                    <a:cubicBezTo>
                      <a:pt x="1381" y="1216"/>
                      <a:pt x="1376" y="1192"/>
                      <a:pt x="1366" y="1186"/>
                    </a:cubicBezTo>
                    <a:close/>
                    <a:moveTo>
                      <a:pt x="461" y="102"/>
                    </a:moveTo>
                    <a:cubicBezTo>
                      <a:pt x="477" y="95"/>
                      <a:pt x="493" y="84"/>
                      <a:pt x="510" y="77"/>
                    </a:cubicBezTo>
                    <a:cubicBezTo>
                      <a:pt x="526" y="71"/>
                      <a:pt x="542" y="66"/>
                      <a:pt x="560" y="61"/>
                    </a:cubicBezTo>
                    <a:cubicBezTo>
                      <a:pt x="573" y="58"/>
                      <a:pt x="585" y="49"/>
                      <a:pt x="599" y="47"/>
                    </a:cubicBezTo>
                    <a:cubicBezTo>
                      <a:pt x="617" y="43"/>
                      <a:pt x="636" y="43"/>
                      <a:pt x="654" y="35"/>
                    </a:cubicBezTo>
                    <a:cubicBezTo>
                      <a:pt x="652" y="35"/>
                      <a:pt x="647" y="36"/>
                      <a:pt x="646" y="34"/>
                    </a:cubicBezTo>
                    <a:cubicBezTo>
                      <a:pt x="650" y="34"/>
                      <a:pt x="651" y="31"/>
                      <a:pt x="655" y="31"/>
                    </a:cubicBezTo>
                    <a:cubicBezTo>
                      <a:pt x="655" y="33"/>
                      <a:pt x="651" y="34"/>
                      <a:pt x="655" y="34"/>
                    </a:cubicBezTo>
                    <a:cubicBezTo>
                      <a:pt x="662" y="35"/>
                      <a:pt x="672" y="28"/>
                      <a:pt x="665" y="25"/>
                    </a:cubicBezTo>
                    <a:cubicBezTo>
                      <a:pt x="683" y="25"/>
                      <a:pt x="701" y="21"/>
                      <a:pt x="712" y="12"/>
                    </a:cubicBezTo>
                    <a:cubicBezTo>
                      <a:pt x="723" y="12"/>
                      <a:pt x="723" y="12"/>
                      <a:pt x="723" y="12"/>
                    </a:cubicBezTo>
                    <a:cubicBezTo>
                      <a:pt x="726" y="12"/>
                      <a:pt x="726" y="8"/>
                      <a:pt x="729" y="8"/>
                    </a:cubicBezTo>
                    <a:cubicBezTo>
                      <a:pt x="740" y="6"/>
                      <a:pt x="752" y="4"/>
                      <a:pt x="763" y="2"/>
                    </a:cubicBezTo>
                    <a:cubicBezTo>
                      <a:pt x="765" y="2"/>
                      <a:pt x="770" y="2"/>
                      <a:pt x="767" y="1"/>
                    </a:cubicBezTo>
                    <a:cubicBezTo>
                      <a:pt x="695" y="0"/>
                      <a:pt x="626" y="20"/>
                      <a:pt x="578" y="40"/>
                    </a:cubicBezTo>
                    <a:cubicBezTo>
                      <a:pt x="578" y="38"/>
                      <a:pt x="575" y="39"/>
                      <a:pt x="577" y="40"/>
                    </a:cubicBezTo>
                    <a:cubicBezTo>
                      <a:pt x="578" y="40"/>
                      <a:pt x="578" y="40"/>
                      <a:pt x="578" y="41"/>
                    </a:cubicBezTo>
                    <a:cubicBezTo>
                      <a:pt x="535" y="55"/>
                      <a:pt x="495" y="73"/>
                      <a:pt x="461" y="96"/>
                    </a:cubicBezTo>
                    <a:cubicBezTo>
                      <a:pt x="465" y="99"/>
                      <a:pt x="459" y="100"/>
                      <a:pt x="461" y="102"/>
                    </a:cubicBezTo>
                    <a:close/>
                    <a:moveTo>
                      <a:pt x="1665" y="648"/>
                    </a:moveTo>
                    <a:cubicBezTo>
                      <a:pt x="1663" y="620"/>
                      <a:pt x="1659" y="588"/>
                      <a:pt x="1655" y="563"/>
                    </a:cubicBezTo>
                    <a:cubicBezTo>
                      <a:pt x="1656" y="565"/>
                      <a:pt x="1656" y="567"/>
                      <a:pt x="1657" y="568"/>
                    </a:cubicBezTo>
                    <a:cubicBezTo>
                      <a:pt x="1656" y="561"/>
                      <a:pt x="1656" y="562"/>
                      <a:pt x="1656" y="558"/>
                    </a:cubicBezTo>
                    <a:cubicBezTo>
                      <a:pt x="1662" y="566"/>
                      <a:pt x="1663" y="578"/>
                      <a:pt x="1668" y="587"/>
                    </a:cubicBezTo>
                    <a:cubicBezTo>
                      <a:pt x="1628" y="456"/>
                      <a:pt x="1557" y="342"/>
                      <a:pt x="1467" y="250"/>
                    </a:cubicBezTo>
                    <a:cubicBezTo>
                      <a:pt x="1377" y="158"/>
                      <a:pt x="1268" y="83"/>
                      <a:pt x="1135" y="40"/>
                    </a:cubicBezTo>
                    <a:cubicBezTo>
                      <a:pt x="1117" y="34"/>
                      <a:pt x="1100" y="24"/>
                      <a:pt x="1081" y="24"/>
                    </a:cubicBezTo>
                    <a:cubicBezTo>
                      <a:pt x="1082" y="24"/>
                      <a:pt x="1083" y="25"/>
                      <a:pt x="1084" y="26"/>
                    </a:cubicBezTo>
                    <a:cubicBezTo>
                      <a:pt x="1082" y="25"/>
                      <a:pt x="1075" y="23"/>
                      <a:pt x="1073" y="26"/>
                    </a:cubicBezTo>
                    <a:cubicBezTo>
                      <a:pt x="1075" y="29"/>
                      <a:pt x="1081" y="28"/>
                      <a:pt x="1083" y="30"/>
                    </a:cubicBezTo>
                    <a:cubicBezTo>
                      <a:pt x="1079" y="32"/>
                      <a:pt x="1075" y="28"/>
                      <a:pt x="1072" y="30"/>
                    </a:cubicBezTo>
                    <a:cubicBezTo>
                      <a:pt x="1076" y="32"/>
                      <a:pt x="1080" y="32"/>
                      <a:pt x="1082" y="34"/>
                    </a:cubicBezTo>
                    <a:cubicBezTo>
                      <a:pt x="1076" y="34"/>
                      <a:pt x="1074" y="35"/>
                      <a:pt x="1068" y="32"/>
                    </a:cubicBezTo>
                    <a:cubicBezTo>
                      <a:pt x="1066" y="36"/>
                      <a:pt x="1074" y="35"/>
                      <a:pt x="1071" y="37"/>
                    </a:cubicBezTo>
                    <a:cubicBezTo>
                      <a:pt x="1063" y="32"/>
                      <a:pt x="1049" y="28"/>
                      <a:pt x="1040" y="27"/>
                    </a:cubicBezTo>
                    <a:cubicBezTo>
                      <a:pt x="1052" y="36"/>
                      <a:pt x="1067" y="42"/>
                      <a:pt x="1082" y="48"/>
                    </a:cubicBezTo>
                    <a:cubicBezTo>
                      <a:pt x="1068" y="45"/>
                      <a:pt x="1055" y="41"/>
                      <a:pt x="1040" y="39"/>
                    </a:cubicBezTo>
                    <a:cubicBezTo>
                      <a:pt x="1039" y="44"/>
                      <a:pt x="1046" y="40"/>
                      <a:pt x="1046" y="45"/>
                    </a:cubicBezTo>
                    <a:cubicBezTo>
                      <a:pt x="1036" y="38"/>
                      <a:pt x="1022" y="49"/>
                      <a:pt x="1013" y="41"/>
                    </a:cubicBezTo>
                    <a:cubicBezTo>
                      <a:pt x="1009" y="44"/>
                      <a:pt x="995" y="42"/>
                      <a:pt x="996" y="49"/>
                    </a:cubicBezTo>
                    <a:cubicBezTo>
                      <a:pt x="991" y="49"/>
                      <a:pt x="984" y="49"/>
                      <a:pt x="981" y="45"/>
                    </a:cubicBezTo>
                    <a:cubicBezTo>
                      <a:pt x="983" y="44"/>
                      <a:pt x="987" y="46"/>
                      <a:pt x="987" y="44"/>
                    </a:cubicBezTo>
                    <a:cubicBezTo>
                      <a:pt x="982" y="42"/>
                      <a:pt x="974" y="38"/>
                      <a:pt x="968" y="41"/>
                    </a:cubicBezTo>
                    <a:cubicBezTo>
                      <a:pt x="973" y="41"/>
                      <a:pt x="974" y="44"/>
                      <a:pt x="974" y="48"/>
                    </a:cubicBezTo>
                    <a:cubicBezTo>
                      <a:pt x="978" y="48"/>
                      <a:pt x="983" y="49"/>
                      <a:pt x="983" y="52"/>
                    </a:cubicBezTo>
                    <a:cubicBezTo>
                      <a:pt x="978" y="52"/>
                      <a:pt x="975" y="50"/>
                      <a:pt x="971" y="50"/>
                    </a:cubicBezTo>
                    <a:cubicBezTo>
                      <a:pt x="969" y="53"/>
                      <a:pt x="964" y="53"/>
                      <a:pt x="961" y="55"/>
                    </a:cubicBezTo>
                    <a:cubicBezTo>
                      <a:pt x="963" y="58"/>
                      <a:pt x="968" y="58"/>
                      <a:pt x="970" y="60"/>
                    </a:cubicBezTo>
                    <a:cubicBezTo>
                      <a:pt x="962" y="64"/>
                      <a:pt x="951" y="52"/>
                      <a:pt x="946" y="59"/>
                    </a:cubicBezTo>
                    <a:cubicBezTo>
                      <a:pt x="949" y="61"/>
                      <a:pt x="955" y="61"/>
                      <a:pt x="957" y="64"/>
                    </a:cubicBezTo>
                    <a:cubicBezTo>
                      <a:pt x="949" y="64"/>
                      <a:pt x="946" y="60"/>
                      <a:pt x="937" y="61"/>
                    </a:cubicBezTo>
                    <a:cubicBezTo>
                      <a:pt x="937" y="57"/>
                      <a:pt x="933" y="57"/>
                      <a:pt x="934" y="52"/>
                    </a:cubicBezTo>
                    <a:cubicBezTo>
                      <a:pt x="927" y="51"/>
                      <a:pt x="920" y="49"/>
                      <a:pt x="915" y="46"/>
                    </a:cubicBezTo>
                    <a:cubicBezTo>
                      <a:pt x="930" y="48"/>
                      <a:pt x="950" y="56"/>
                      <a:pt x="966" y="50"/>
                    </a:cubicBezTo>
                    <a:cubicBezTo>
                      <a:pt x="953" y="36"/>
                      <a:pt x="922" y="41"/>
                      <a:pt x="905" y="31"/>
                    </a:cubicBezTo>
                    <a:cubicBezTo>
                      <a:pt x="902" y="32"/>
                      <a:pt x="897" y="35"/>
                      <a:pt x="894" y="32"/>
                    </a:cubicBezTo>
                    <a:cubicBezTo>
                      <a:pt x="896" y="32"/>
                      <a:pt x="897" y="32"/>
                      <a:pt x="898" y="30"/>
                    </a:cubicBezTo>
                    <a:cubicBezTo>
                      <a:pt x="894" y="29"/>
                      <a:pt x="888" y="27"/>
                      <a:pt x="885" y="30"/>
                    </a:cubicBezTo>
                    <a:cubicBezTo>
                      <a:pt x="887" y="26"/>
                      <a:pt x="882" y="29"/>
                      <a:pt x="881" y="27"/>
                    </a:cubicBezTo>
                    <a:cubicBezTo>
                      <a:pt x="878" y="32"/>
                      <a:pt x="876" y="28"/>
                      <a:pt x="871" y="30"/>
                    </a:cubicBezTo>
                    <a:cubicBezTo>
                      <a:pt x="870" y="28"/>
                      <a:pt x="874" y="29"/>
                      <a:pt x="874" y="27"/>
                    </a:cubicBezTo>
                    <a:cubicBezTo>
                      <a:pt x="863" y="27"/>
                      <a:pt x="842" y="37"/>
                      <a:pt x="838" y="31"/>
                    </a:cubicBezTo>
                    <a:cubicBezTo>
                      <a:pt x="823" y="41"/>
                      <a:pt x="804" y="42"/>
                      <a:pt x="794" y="56"/>
                    </a:cubicBezTo>
                    <a:cubicBezTo>
                      <a:pt x="773" y="62"/>
                      <a:pt x="757" y="68"/>
                      <a:pt x="739" y="75"/>
                    </a:cubicBezTo>
                    <a:cubicBezTo>
                      <a:pt x="739" y="79"/>
                      <a:pt x="738" y="79"/>
                      <a:pt x="740" y="80"/>
                    </a:cubicBezTo>
                    <a:cubicBezTo>
                      <a:pt x="735" y="80"/>
                      <a:pt x="735" y="80"/>
                      <a:pt x="735" y="80"/>
                    </a:cubicBezTo>
                    <a:cubicBezTo>
                      <a:pt x="738" y="87"/>
                      <a:pt x="734" y="88"/>
                      <a:pt x="731" y="92"/>
                    </a:cubicBezTo>
                    <a:cubicBezTo>
                      <a:pt x="732" y="92"/>
                      <a:pt x="736" y="91"/>
                      <a:pt x="735" y="93"/>
                    </a:cubicBezTo>
                    <a:cubicBezTo>
                      <a:pt x="736" y="96"/>
                      <a:pt x="729" y="93"/>
                      <a:pt x="729" y="97"/>
                    </a:cubicBezTo>
                    <a:cubicBezTo>
                      <a:pt x="741" y="113"/>
                      <a:pt x="759" y="89"/>
                      <a:pt x="774" y="94"/>
                    </a:cubicBezTo>
                    <a:cubicBezTo>
                      <a:pt x="773" y="100"/>
                      <a:pt x="777" y="100"/>
                      <a:pt x="774" y="107"/>
                    </a:cubicBezTo>
                    <a:cubicBezTo>
                      <a:pt x="778" y="107"/>
                      <a:pt x="779" y="111"/>
                      <a:pt x="781" y="114"/>
                    </a:cubicBezTo>
                    <a:cubicBezTo>
                      <a:pt x="775" y="116"/>
                      <a:pt x="781" y="121"/>
                      <a:pt x="781" y="123"/>
                    </a:cubicBezTo>
                    <a:cubicBezTo>
                      <a:pt x="792" y="123"/>
                      <a:pt x="792" y="123"/>
                      <a:pt x="792" y="123"/>
                    </a:cubicBezTo>
                    <a:cubicBezTo>
                      <a:pt x="792" y="117"/>
                      <a:pt x="801" y="115"/>
                      <a:pt x="807" y="118"/>
                    </a:cubicBezTo>
                    <a:cubicBezTo>
                      <a:pt x="812" y="113"/>
                      <a:pt x="817" y="103"/>
                      <a:pt x="818" y="98"/>
                    </a:cubicBezTo>
                    <a:cubicBezTo>
                      <a:pt x="825" y="96"/>
                      <a:pt x="832" y="94"/>
                      <a:pt x="835" y="88"/>
                    </a:cubicBezTo>
                    <a:cubicBezTo>
                      <a:pt x="833" y="84"/>
                      <a:pt x="828" y="83"/>
                      <a:pt x="824" y="82"/>
                    </a:cubicBezTo>
                    <a:cubicBezTo>
                      <a:pt x="822" y="77"/>
                      <a:pt x="826" y="70"/>
                      <a:pt x="830" y="68"/>
                    </a:cubicBezTo>
                    <a:cubicBezTo>
                      <a:pt x="835" y="64"/>
                      <a:pt x="843" y="66"/>
                      <a:pt x="849" y="63"/>
                    </a:cubicBezTo>
                    <a:cubicBezTo>
                      <a:pt x="853" y="60"/>
                      <a:pt x="851" y="55"/>
                      <a:pt x="855" y="52"/>
                    </a:cubicBezTo>
                    <a:cubicBezTo>
                      <a:pt x="861" y="51"/>
                      <a:pt x="872" y="51"/>
                      <a:pt x="876" y="54"/>
                    </a:cubicBezTo>
                    <a:cubicBezTo>
                      <a:pt x="870" y="61"/>
                      <a:pt x="859" y="62"/>
                      <a:pt x="852" y="68"/>
                    </a:cubicBezTo>
                    <a:cubicBezTo>
                      <a:pt x="851" y="75"/>
                      <a:pt x="855" y="76"/>
                      <a:pt x="853" y="82"/>
                    </a:cubicBezTo>
                    <a:cubicBezTo>
                      <a:pt x="867" y="97"/>
                      <a:pt x="896" y="78"/>
                      <a:pt x="913" y="88"/>
                    </a:cubicBezTo>
                    <a:cubicBezTo>
                      <a:pt x="903" y="96"/>
                      <a:pt x="878" y="84"/>
                      <a:pt x="869" y="96"/>
                    </a:cubicBezTo>
                    <a:cubicBezTo>
                      <a:pt x="870" y="99"/>
                      <a:pt x="875" y="99"/>
                      <a:pt x="878" y="100"/>
                    </a:cubicBezTo>
                    <a:cubicBezTo>
                      <a:pt x="876" y="105"/>
                      <a:pt x="881" y="107"/>
                      <a:pt x="878" y="110"/>
                    </a:cubicBezTo>
                    <a:cubicBezTo>
                      <a:pt x="869" y="106"/>
                      <a:pt x="854" y="100"/>
                      <a:pt x="852" y="113"/>
                    </a:cubicBezTo>
                    <a:cubicBezTo>
                      <a:pt x="851" y="116"/>
                      <a:pt x="853" y="122"/>
                      <a:pt x="854" y="125"/>
                    </a:cubicBezTo>
                    <a:cubicBezTo>
                      <a:pt x="852" y="128"/>
                      <a:pt x="845" y="125"/>
                      <a:pt x="843" y="127"/>
                    </a:cubicBezTo>
                    <a:cubicBezTo>
                      <a:pt x="841" y="129"/>
                      <a:pt x="844" y="131"/>
                      <a:pt x="840" y="132"/>
                    </a:cubicBezTo>
                    <a:cubicBezTo>
                      <a:pt x="833" y="134"/>
                      <a:pt x="832" y="130"/>
                      <a:pt x="829" y="128"/>
                    </a:cubicBezTo>
                    <a:cubicBezTo>
                      <a:pt x="813" y="129"/>
                      <a:pt x="800" y="134"/>
                      <a:pt x="788" y="138"/>
                    </a:cubicBezTo>
                    <a:cubicBezTo>
                      <a:pt x="783" y="130"/>
                      <a:pt x="768" y="132"/>
                      <a:pt x="759" y="136"/>
                    </a:cubicBezTo>
                    <a:cubicBezTo>
                      <a:pt x="758" y="134"/>
                      <a:pt x="760" y="133"/>
                      <a:pt x="760" y="131"/>
                    </a:cubicBezTo>
                    <a:cubicBezTo>
                      <a:pt x="742" y="134"/>
                      <a:pt x="754" y="115"/>
                      <a:pt x="763" y="114"/>
                    </a:cubicBezTo>
                    <a:cubicBezTo>
                      <a:pt x="763" y="113"/>
                      <a:pt x="760" y="114"/>
                      <a:pt x="759" y="112"/>
                    </a:cubicBezTo>
                    <a:cubicBezTo>
                      <a:pt x="760" y="110"/>
                      <a:pt x="765" y="108"/>
                      <a:pt x="762" y="104"/>
                    </a:cubicBezTo>
                    <a:cubicBezTo>
                      <a:pt x="755" y="107"/>
                      <a:pt x="753" y="111"/>
                      <a:pt x="745" y="109"/>
                    </a:cubicBezTo>
                    <a:cubicBezTo>
                      <a:pt x="743" y="111"/>
                      <a:pt x="745" y="112"/>
                      <a:pt x="746" y="113"/>
                    </a:cubicBezTo>
                    <a:cubicBezTo>
                      <a:pt x="743" y="114"/>
                      <a:pt x="740" y="115"/>
                      <a:pt x="738" y="117"/>
                    </a:cubicBezTo>
                    <a:cubicBezTo>
                      <a:pt x="739" y="124"/>
                      <a:pt x="740" y="128"/>
                      <a:pt x="740" y="136"/>
                    </a:cubicBezTo>
                    <a:cubicBezTo>
                      <a:pt x="734" y="139"/>
                      <a:pt x="732" y="140"/>
                      <a:pt x="724" y="138"/>
                    </a:cubicBezTo>
                    <a:cubicBezTo>
                      <a:pt x="722" y="139"/>
                      <a:pt x="722" y="142"/>
                      <a:pt x="719" y="142"/>
                    </a:cubicBezTo>
                    <a:cubicBezTo>
                      <a:pt x="691" y="138"/>
                      <a:pt x="687" y="167"/>
                      <a:pt x="656" y="164"/>
                    </a:cubicBezTo>
                    <a:cubicBezTo>
                      <a:pt x="658" y="160"/>
                      <a:pt x="654" y="162"/>
                      <a:pt x="654" y="158"/>
                    </a:cubicBezTo>
                    <a:cubicBezTo>
                      <a:pt x="659" y="155"/>
                      <a:pt x="667" y="155"/>
                      <a:pt x="668" y="147"/>
                    </a:cubicBezTo>
                    <a:cubicBezTo>
                      <a:pt x="665" y="145"/>
                      <a:pt x="660" y="145"/>
                      <a:pt x="656" y="147"/>
                    </a:cubicBezTo>
                    <a:cubicBezTo>
                      <a:pt x="660" y="143"/>
                      <a:pt x="658" y="132"/>
                      <a:pt x="653" y="128"/>
                    </a:cubicBezTo>
                    <a:cubicBezTo>
                      <a:pt x="653" y="126"/>
                      <a:pt x="656" y="125"/>
                      <a:pt x="656" y="122"/>
                    </a:cubicBezTo>
                    <a:cubicBezTo>
                      <a:pt x="655" y="120"/>
                      <a:pt x="652" y="119"/>
                      <a:pt x="651" y="118"/>
                    </a:cubicBezTo>
                    <a:cubicBezTo>
                      <a:pt x="656" y="113"/>
                      <a:pt x="664" y="111"/>
                      <a:pt x="667" y="105"/>
                    </a:cubicBezTo>
                    <a:cubicBezTo>
                      <a:pt x="661" y="105"/>
                      <a:pt x="658" y="107"/>
                      <a:pt x="653" y="104"/>
                    </a:cubicBezTo>
                    <a:cubicBezTo>
                      <a:pt x="657" y="103"/>
                      <a:pt x="663" y="102"/>
                      <a:pt x="663" y="98"/>
                    </a:cubicBezTo>
                    <a:cubicBezTo>
                      <a:pt x="645" y="97"/>
                      <a:pt x="637" y="109"/>
                      <a:pt x="626" y="118"/>
                    </a:cubicBezTo>
                    <a:cubicBezTo>
                      <a:pt x="628" y="118"/>
                      <a:pt x="628" y="116"/>
                      <a:pt x="629" y="118"/>
                    </a:cubicBezTo>
                    <a:cubicBezTo>
                      <a:pt x="626" y="118"/>
                      <a:pt x="627" y="122"/>
                      <a:pt x="624" y="123"/>
                    </a:cubicBezTo>
                    <a:cubicBezTo>
                      <a:pt x="623" y="120"/>
                      <a:pt x="619" y="121"/>
                      <a:pt x="618" y="123"/>
                    </a:cubicBezTo>
                    <a:cubicBezTo>
                      <a:pt x="623" y="126"/>
                      <a:pt x="623" y="124"/>
                      <a:pt x="627" y="124"/>
                    </a:cubicBezTo>
                    <a:cubicBezTo>
                      <a:pt x="626" y="127"/>
                      <a:pt x="621" y="128"/>
                      <a:pt x="623" y="131"/>
                    </a:cubicBezTo>
                    <a:cubicBezTo>
                      <a:pt x="627" y="130"/>
                      <a:pt x="633" y="130"/>
                      <a:pt x="637" y="128"/>
                    </a:cubicBezTo>
                    <a:cubicBezTo>
                      <a:pt x="636" y="130"/>
                      <a:pt x="634" y="131"/>
                      <a:pt x="632" y="132"/>
                    </a:cubicBezTo>
                    <a:cubicBezTo>
                      <a:pt x="631" y="136"/>
                      <a:pt x="636" y="134"/>
                      <a:pt x="636" y="138"/>
                    </a:cubicBezTo>
                    <a:cubicBezTo>
                      <a:pt x="631" y="144"/>
                      <a:pt x="623" y="143"/>
                      <a:pt x="614" y="144"/>
                    </a:cubicBezTo>
                    <a:cubicBezTo>
                      <a:pt x="615" y="147"/>
                      <a:pt x="612" y="145"/>
                      <a:pt x="613" y="148"/>
                    </a:cubicBezTo>
                    <a:cubicBezTo>
                      <a:pt x="614" y="149"/>
                      <a:pt x="616" y="148"/>
                      <a:pt x="616" y="149"/>
                    </a:cubicBezTo>
                    <a:cubicBezTo>
                      <a:pt x="613" y="155"/>
                      <a:pt x="602" y="153"/>
                      <a:pt x="600" y="160"/>
                    </a:cubicBezTo>
                    <a:cubicBezTo>
                      <a:pt x="605" y="158"/>
                      <a:pt x="610" y="159"/>
                      <a:pt x="613" y="163"/>
                    </a:cubicBezTo>
                    <a:cubicBezTo>
                      <a:pt x="599" y="164"/>
                      <a:pt x="591" y="170"/>
                      <a:pt x="584" y="177"/>
                    </a:cubicBezTo>
                    <a:cubicBezTo>
                      <a:pt x="591" y="176"/>
                      <a:pt x="595" y="170"/>
                      <a:pt x="603" y="174"/>
                    </a:cubicBezTo>
                    <a:cubicBezTo>
                      <a:pt x="606" y="173"/>
                      <a:pt x="608" y="170"/>
                      <a:pt x="612" y="169"/>
                    </a:cubicBezTo>
                    <a:cubicBezTo>
                      <a:pt x="626" y="171"/>
                      <a:pt x="638" y="168"/>
                      <a:pt x="655" y="165"/>
                    </a:cubicBezTo>
                    <a:cubicBezTo>
                      <a:pt x="654" y="168"/>
                      <a:pt x="655" y="168"/>
                      <a:pt x="655" y="171"/>
                    </a:cubicBezTo>
                    <a:cubicBezTo>
                      <a:pt x="645" y="175"/>
                      <a:pt x="637" y="180"/>
                      <a:pt x="626" y="183"/>
                    </a:cubicBezTo>
                    <a:cubicBezTo>
                      <a:pt x="622" y="182"/>
                      <a:pt x="623" y="177"/>
                      <a:pt x="617" y="178"/>
                    </a:cubicBezTo>
                    <a:cubicBezTo>
                      <a:pt x="615" y="181"/>
                      <a:pt x="618" y="182"/>
                      <a:pt x="617" y="186"/>
                    </a:cubicBezTo>
                    <a:cubicBezTo>
                      <a:pt x="607" y="192"/>
                      <a:pt x="593" y="184"/>
                      <a:pt x="582" y="191"/>
                    </a:cubicBezTo>
                    <a:cubicBezTo>
                      <a:pt x="582" y="195"/>
                      <a:pt x="579" y="194"/>
                      <a:pt x="577" y="197"/>
                    </a:cubicBezTo>
                    <a:cubicBezTo>
                      <a:pt x="582" y="202"/>
                      <a:pt x="599" y="197"/>
                      <a:pt x="596" y="212"/>
                    </a:cubicBezTo>
                    <a:cubicBezTo>
                      <a:pt x="597" y="214"/>
                      <a:pt x="600" y="215"/>
                      <a:pt x="601" y="218"/>
                    </a:cubicBezTo>
                    <a:cubicBezTo>
                      <a:pt x="600" y="223"/>
                      <a:pt x="599" y="224"/>
                      <a:pt x="596" y="228"/>
                    </a:cubicBezTo>
                    <a:cubicBezTo>
                      <a:pt x="591" y="236"/>
                      <a:pt x="584" y="247"/>
                      <a:pt x="580" y="250"/>
                    </a:cubicBezTo>
                    <a:cubicBezTo>
                      <a:pt x="575" y="253"/>
                      <a:pt x="565" y="249"/>
                      <a:pt x="560" y="249"/>
                    </a:cubicBezTo>
                    <a:cubicBezTo>
                      <a:pt x="545" y="249"/>
                      <a:pt x="530" y="250"/>
                      <a:pt x="516" y="246"/>
                    </a:cubicBezTo>
                    <a:cubicBezTo>
                      <a:pt x="510" y="251"/>
                      <a:pt x="501" y="251"/>
                      <a:pt x="494" y="255"/>
                    </a:cubicBezTo>
                    <a:cubicBezTo>
                      <a:pt x="494" y="282"/>
                      <a:pt x="470" y="292"/>
                      <a:pt x="460" y="313"/>
                    </a:cubicBezTo>
                    <a:cubicBezTo>
                      <a:pt x="468" y="320"/>
                      <a:pt x="455" y="329"/>
                      <a:pt x="453" y="336"/>
                    </a:cubicBezTo>
                    <a:cubicBezTo>
                      <a:pt x="469" y="339"/>
                      <a:pt x="484" y="327"/>
                      <a:pt x="480" y="348"/>
                    </a:cubicBezTo>
                    <a:cubicBezTo>
                      <a:pt x="487" y="354"/>
                      <a:pt x="496" y="343"/>
                      <a:pt x="506" y="341"/>
                    </a:cubicBezTo>
                    <a:cubicBezTo>
                      <a:pt x="517" y="340"/>
                      <a:pt x="525" y="342"/>
                      <a:pt x="535" y="341"/>
                    </a:cubicBezTo>
                    <a:cubicBezTo>
                      <a:pt x="541" y="336"/>
                      <a:pt x="546" y="329"/>
                      <a:pt x="557" y="328"/>
                    </a:cubicBezTo>
                    <a:cubicBezTo>
                      <a:pt x="560" y="321"/>
                      <a:pt x="567" y="316"/>
                      <a:pt x="575" y="314"/>
                    </a:cubicBezTo>
                    <a:cubicBezTo>
                      <a:pt x="576" y="309"/>
                      <a:pt x="571" y="309"/>
                      <a:pt x="571" y="305"/>
                    </a:cubicBezTo>
                    <a:cubicBezTo>
                      <a:pt x="577" y="294"/>
                      <a:pt x="590" y="291"/>
                      <a:pt x="597" y="282"/>
                    </a:cubicBezTo>
                    <a:cubicBezTo>
                      <a:pt x="610" y="278"/>
                      <a:pt x="624" y="276"/>
                      <a:pt x="631" y="267"/>
                    </a:cubicBezTo>
                    <a:cubicBezTo>
                      <a:pt x="631" y="264"/>
                      <a:pt x="629" y="264"/>
                      <a:pt x="629" y="261"/>
                    </a:cubicBezTo>
                    <a:cubicBezTo>
                      <a:pt x="634" y="257"/>
                      <a:pt x="639" y="250"/>
                      <a:pt x="647" y="249"/>
                    </a:cubicBezTo>
                    <a:cubicBezTo>
                      <a:pt x="656" y="249"/>
                      <a:pt x="666" y="258"/>
                      <a:pt x="674" y="256"/>
                    </a:cubicBezTo>
                    <a:cubicBezTo>
                      <a:pt x="678" y="255"/>
                      <a:pt x="680" y="250"/>
                      <a:pt x="683" y="248"/>
                    </a:cubicBezTo>
                    <a:cubicBezTo>
                      <a:pt x="685" y="247"/>
                      <a:pt x="690" y="248"/>
                      <a:pt x="694" y="246"/>
                    </a:cubicBezTo>
                    <a:cubicBezTo>
                      <a:pt x="699" y="244"/>
                      <a:pt x="702" y="240"/>
                      <a:pt x="706" y="240"/>
                    </a:cubicBezTo>
                    <a:cubicBezTo>
                      <a:pt x="718" y="238"/>
                      <a:pt x="725" y="247"/>
                      <a:pt x="722" y="258"/>
                    </a:cubicBezTo>
                    <a:cubicBezTo>
                      <a:pt x="734" y="264"/>
                      <a:pt x="744" y="271"/>
                      <a:pt x="752" y="281"/>
                    </a:cubicBezTo>
                    <a:cubicBezTo>
                      <a:pt x="763" y="281"/>
                      <a:pt x="768" y="288"/>
                      <a:pt x="777" y="288"/>
                    </a:cubicBezTo>
                    <a:cubicBezTo>
                      <a:pt x="776" y="292"/>
                      <a:pt x="778" y="292"/>
                      <a:pt x="779" y="295"/>
                    </a:cubicBezTo>
                    <a:cubicBezTo>
                      <a:pt x="781" y="296"/>
                      <a:pt x="784" y="296"/>
                      <a:pt x="786" y="297"/>
                    </a:cubicBezTo>
                    <a:cubicBezTo>
                      <a:pt x="787" y="304"/>
                      <a:pt x="790" y="307"/>
                      <a:pt x="791" y="313"/>
                    </a:cubicBezTo>
                    <a:cubicBezTo>
                      <a:pt x="787" y="314"/>
                      <a:pt x="787" y="320"/>
                      <a:pt x="782" y="322"/>
                    </a:cubicBezTo>
                    <a:cubicBezTo>
                      <a:pt x="773" y="325"/>
                      <a:pt x="758" y="324"/>
                      <a:pt x="751" y="321"/>
                    </a:cubicBezTo>
                    <a:cubicBezTo>
                      <a:pt x="747" y="325"/>
                      <a:pt x="736" y="318"/>
                      <a:pt x="737" y="329"/>
                    </a:cubicBezTo>
                    <a:cubicBezTo>
                      <a:pt x="745" y="328"/>
                      <a:pt x="748" y="336"/>
                      <a:pt x="755" y="339"/>
                    </a:cubicBezTo>
                    <a:cubicBezTo>
                      <a:pt x="756" y="339"/>
                      <a:pt x="759" y="338"/>
                      <a:pt x="761" y="339"/>
                    </a:cubicBezTo>
                    <a:cubicBezTo>
                      <a:pt x="766" y="340"/>
                      <a:pt x="772" y="348"/>
                      <a:pt x="777" y="341"/>
                    </a:cubicBezTo>
                    <a:cubicBezTo>
                      <a:pt x="777" y="338"/>
                      <a:pt x="775" y="336"/>
                      <a:pt x="776" y="332"/>
                    </a:cubicBezTo>
                    <a:cubicBezTo>
                      <a:pt x="782" y="324"/>
                      <a:pt x="798" y="326"/>
                      <a:pt x="801" y="313"/>
                    </a:cubicBezTo>
                    <a:cubicBezTo>
                      <a:pt x="804" y="313"/>
                      <a:pt x="805" y="311"/>
                      <a:pt x="807" y="311"/>
                    </a:cubicBezTo>
                    <a:cubicBezTo>
                      <a:pt x="807" y="304"/>
                      <a:pt x="800" y="304"/>
                      <a:pt x="799" y="299"/>
                    </a:cubicBezTo>
                    <a:cubicBezTo>
                      <a:pt x="804" y="281"/>
                      <a:pt x="818" y="303"/>
                      <a:pt x="827" y="297"/>
                    </a:cubicBezTo>
                    <a:cubicBezTo>
                      <a:pt x="822" y="284"/>
                      <a:pt x="804" y="284"/>
                      <a:pt x="792" y="277"/>
                    </a:cubicBezTo>
                    <a:cubicBezTo>
                      <a:pt x="793" y="275"/>
                      <a:pt x="796" y="276"/>
                      <a:pt x="795" y="271"/>
                    </a:cubicBezTo>
                    <a:cubicBezTo>
                      <a:pt x="784" y="268"/>
                      <a:pt x="779" y="270"/>
                      <a:pt x="773" y="266"/>
                    </a:cubicBezTo>
                    <a:cubicBezTo>
                      <a:pt x="768" y="262"/>
                      <a:pt x="769" y="255"/>
                      <a:pt x="765" y="250"/>
                    </a:cubicBezTo>
                    <a:cubicBezTo>
                      <a:pt x="761" y="244"/>
                      <a:pt x="751" y="244"/>
                      <a:pt x="750" y="236"/>
                    </a:cubicBezTo>
                    <a:cubicBezTo>
                      <a:pt x="753" y="233"/>
                      <a:pt x="754" y="232"/>
                      <a:pt x="752" y="227"/>
                    </a:cubicBezTo>
                    <a:cubicBezTo>
                      <a:pt x="757" y="226"/>
                      <a:pt x="763" y="221"/>
                      <a:pt x="769" y="224"/>
                    </a:cubicBezTo>
                    <a:cubicBezTo>
                      <a:pt x="769" y="228"/>
                      <a:pt x="765" y="230"/>
                      <a:pt x="767" y="233"/>
                    </a:cubicBezTo>
                    <a:cubicBezTo>
                      <a:pt x="771" y="236"/>
                      <a:pt x="771" y="229"/>
                      <a:pt x="776" y="230"/>
                    </a:cubicBezTo>
                    <a:cubicBezTo>
                      <a:pt x="779" y="239"/>
                      <a:pt x="789" y="242"/>
                      <a:pt x="793" y="251"/>
                    </a:cubicBezTo>
                    <a:cubicBezTo>
                      <a:pt x="804" y="251"/>
                      <a:pt x="804" y="251"/>
                      <a:pt x="804" y="251"/>
                    </a:cubicBezTo>
                    <a:cubicBezTo>
                      <a:pt x="805" y="253"/>
                      <a:pt x="806" y="255"/>
                      <a:pt x="806" y="257"/>
                    </a:cubicBezTo>
                    <a:cubicBezTo>
                      <a:pt x="821" y="259"/>
                      <a:pt x="828" y="269"/>
                      <a:pt x="840" y="274"/>
                    </a:cubicBezTo>
                    <a:cubicBezTo>
                      <a:pt x="840" y="282"/>
                      <a:pt x="837" y="287"/>
                      <a:pt x="835" y="293"/>
                    </a:cubicBezTo>
                    <a:cubicBezTo>
                      <a:pt x="845" y="302"/>
                      <a:pt x="855" y="310"/>
                      <a:pt x="862" y="320"/>
                    </a:cubicBezTo>
                    <a:cubicBezTo>
                      <a:pt x="866" y="321"/>
                      <a:pt x="871" y="319"/>
                      <a:pt x="873" y="322"/>
                    </a:cubicBezTo>
                    <a:cubicBezTo>
                      <a:pt x="870" y="324"/>
                      <a:pt x="865" y="323"/>
                      <a:pt x="865" y="327"/>
                    </a:cubicBezTo>
                    <a:cubicBezTo>
                      <a:pt x="869" y="331"/>
                      <a:pt x="870" y="333"/>
                      <a:pt x="869" y="341"/>
                    </a:cubicBezTo>
                    <a:cubicBezTo>
                      <a:pt x="873" y="345"/>
                      <a:pt x="882" y="339"/>
                      <a:pt x="882" y="347"/>
                    </a:cubicBezTo>
                    <a:cubicBezTo>
                      <a:pt x="887" y="343"/>
                      <a:pt x="888" y="348"/>
                      <a:pt x="894" y="348"/>
                    </a:cubicBezTo>
                    <a:cubicBezTo>
                      <a:pt x="896" y="343"/>
                      <a:pt x="888" y="336"/>
                      <a:pt x="889" y="332"/>
                    </a:cubicBezTo>
                    <a:cubicBezTo>
                      <a:pt x="892" y="333"/>
                      <a:pt x="896" y="338"/>
                      <a:pt x="899" y="333"/>
                    </a:cubicBezTo>
                    <a:cubicBezTo>
                      <a:pt x="893" y="327"/>
                      <a:pt x="883" y="326"/>
                      <a:pt x="877" y="321"/>
                    </a:cubicBezTo>
                    <a:cubicBezTo>
                      <a:pt x="888" y="318"/>
                      <a:pt x="896" y="330"/>
                      <a:pt x="905" y="329"/>
                    </a:cubicBezTo>
                    <a:cubicBezTo>
                      <a:pt x="906" y="325"/>
                      <a:pt x="904" y="324"/>
                      <a:pt x="904" y="321"/>
                    </a:cubicBezTo>
                    <a:cubicBezTo>
                      <a:pt x="908" y="322"/>
                      <a:pt x="909" y="319"/>
                      <a:pt x="909" y="316"/>
                    </a:cubicBezTo>
                    <a:cubicBezTo>
                      <a:pt x="893" y="315"/>
                      <a:pt x="889" y="302"/>
                      <a:pt x="881" y="292"/>
                    </a:cubicBezTo>
                    <a:cubicBezTo>
                      <a:pt x="889" y="292"/>
                      <a:pt x="891" y="297"/>
                      <a:pt x="896" y="299"/>
                    </a:cubicBezTo>
                    <a:cubicBezTo>
                      <a:pt x="896" y="298"/>
                      <a:pt x="897" y="297"/>
                      <a:pt x="899" y="297"/>
                    </a:cubicBezTo>
                    <a:cubicBezTo>
                      <a:pt x="901" y="296"/>
                      <a:pt x="898" y="288"/>
                      <a:pt x="902" y="288"/>
                    </a:cubicBezTo>
                    <a:cubicBezTo>
                      <a:pt x="905" y="285"/>
                      <a:pt x="908" y="290"/>
                      <a:pt x="911" y="291"/>
                    </a:cubicBezTo>
                    <a:cubicBezTo>
                      <a:pt x="915" y="283"/>
                      <a:pt x="927" y="286"/>
                      <a:pt x="931" y="291"/>
                    </a:cubicBezTo>
                    <a:cubicBezTo>
                      <a:pt x="931" y="294"/>
                      <a:pt x="922" y="293"/>
                      <a:pt x="926" y="297"/>
                    </a:cubicBezTo>
                    <a:cubicBezTo>
                      <a:pt x="929" y="302"/>
                      <a:pt x="931" y="292"/>
                      <a:pt x="934" y="296"/>
                    </a:cubicBezTo>
                    <a:cubicBezTo>
                      <a:pt x="932" y="303"/>
                      <a:pt x="933" y="307"/>
                      <a:pt x="929" y="311"/>
                    </a:cubicBezTo>
                    <a:cubicBezTo>
                      <a:pt x="933" y="311"/>
                      <a:pt x="937" y="315"/>
                      <a:pt x="940" y="313"/>
                    </a:cubicBezTo>
                    <a:cubicBezTo>
                      <a:pt x="942" y="307"/>
                      <a:pt x="933" y="310"/>
                      <a:pt x="936" y="306"/>
                    </a:cubicBezTo>
                    <a:cubicBezTo>
                      <a:pt x="944" y="307"/>
                      <a:pt x="944" y="319"/>
                      <a:pt x="946" y="321"/>
                    </a:cubicBezTo>
                    <a:cubicBezTo>
                      <a:pt x="942" y="318"/>
                      <a:pt x="935" y="317"/>
                      <a:pt x="930" y="318"/>
                    </a:cubicBezTo>
                    <a:cubicBezTo>
                      <a:pt x="930" y="323"/>
                      <a:pt x="930" y="323"/>
                      <a:pt x="930" y="323"/>
                    </a:cubicBezTo>
                    <a:cubicBezTo>
                      <a:pt x="937" y="324"/>
                      <a:pt x="955" y="323"/>
                      <a:pt x="952" y="336"/>
                    </a:cubicBezTo>
                    <a:cubicBezTo>
                      <a:pt x="955" y="341"/>
                      <a:pt x="966" y="338"/>
                      <a:pt x="966" y="346"/>
                    </a:cubicBezTo>
                    <a:cubicBezTo>
                      <a:pt x="978" y="344"/>
                      <a:pt x="984" y="357"/>
                      <a:pt x="1001" y="353"/>
                    </a:cubicBezTo>
                    <a:cubicBezTo>
                      <a:pt x="1003" y="337"/>
                      <a:pt x="1026" y="348"/>
                      <a:pt x="1029" y="356"/>
                    </a:cubicBezTo>
                    <a:cubicBezTo>
                      <a:pt x="1051" y="361"/>
                      <a:pt x="1056" y="340"/>
                      <a:pt x="1073" y="350"/>
                    </a:cubicBezTo>
                    <a:cubicBezTo>
                      <a:pt x="1078" y="350"/>
                      <a:pt x="1078" y="344"/>
                      <a:pt x="1082" y="346"/>
                    </a:cubicBezTo>
                    <a:cubicBezTo>
                      <a:pt x="1081" y="358"/>
                      <a:pt x="1076" y="373"/>
                      <a:pt x="1087" y="379"/>
                    </a:cubicBezTo>
                    <a:cubicBezTo>
                      <a:pt x="1073" y="390"/>
                      <a:pt x="1086" y="413"/>
                      <a:pt x="1079" y="425"/>
                    </a:cubicBezTo>
                    <a:cubicBezTo>
                      <a:pt x="1072" y="426"/>
                      <a:pt x="1071" y="432"/>
                      <a:pt x="1065" y="433"/>
                    </a:cubicBezTo>
                    <a:cubicBezTo>
                      <a:pt x="1060" y="433"/>
                      <a:pt x="1055" y="429"/>
                      <a:pt x="1049" y="432"/>
                    </a:cubicBezTo>
                    <a:cubicBezTo>
                      <a:pt x="1036" y="419"/>
                      <a:pt x="1012" y="429"/>
                      <a:pt x="998" y="435"/>
                    </a:cubicBezTo>
                    <a:cubicBezTo>
                      <a:pt x="982" y="434"/>
                      <a:pt x="961" y="424"/>
                      <a:pt x="945" y="423"/>
                    </a:cubicBezTo>
                    <a:cubicBezTo>
                      <a:pt x="938" y="423"/>
                      <a:pt x="932" y="426"/>
                      <a:pt x="930" y="417"/>
                    </a:cubicBezTo>
                    <a:cubicBezTo>
                      <a:pt x="918" y="419"/>
                      <a:pt x="916" y="412"/>
                      <a:pt x="902" y="413"/>
                    </a:cubicBezTo>
                    <a:cubicBezTo>
                      <a:pt x="900" y="412"/>
                      <a:pt x="897" y="410"/>
                      <a:pt x="897" y="406"/>
                    </a:cubicBezTo>
                    <a:cubicBezTo>
                      <a:pt x="875" y="397"/>
                      <a:pt x="834" y="406"/>
                      <a:pt x="852" y="433"/>
                    </a:cubicBezTo>
                    <a:cubicBezTo>
                      <a:pt x="848" y="440"/>
                      <a:pt x="837" y="447"/>
                      <a:pt x="829" y="443"/>
                    </a:cubicBezTo>
                    <a:cubicBezTo>
                      <a:pt x="818" y="438"/>
                      <a:pt x="813" y="430"/>
                      <a:pt x="802" y="428"/>
                    </a:cubicBezTo>
                    <a:cubicBezTo>
                      <a:pt x="796" y="427"/>
                      <a:pt x="788" y="430"/>
                      <a:pt x="782" y="428"/>
                    </a:cubicBezTo>
                    <a:cubicBezTo>
                      <a:pt x="774" y="425"/>
                      <a:pt x="779" y="416"/>
                      <a:pt x="772" y="410"/>
                    </a:cubicBezTo>
                    <a:cubicBezTo>
                      <a:pt x="770" y="408"/>
                      <a:pt x="761" y="405"/>
                      <a:pt x="757" y="403"/>
                    </a:cubicBezTo>
                    <a:cubicBezTo>
                      <a:pt x="749" y="399"/>
                      <a:pt x="740" y="405"/>
                      <a:pt x="730" y="403"/>
                    </a:cubicBezTo>
                    <a:cubicBezTo>
                      <a:pt x="724" y="402"/>
                      <a:pt x="710" y="394"/>
                      <a:pt x="709" y="388"/>
                    </a:cubicBezTo>
                    <a:cubicBezTo>
                      <a:pt x="676" y="385"/>
                      <a:pt x="714" y="373"/>
                      <a:pt x="714" y="362"/>
                    </a:cubicBezTo>
                    <a:cubicBezTo>
                      <a:pt x="699" y="353"/>
                      <a:pt x="713" y="348"/>
                      <a:pt x="716" y="338"/>
                    </a:cubicBezTo>
                    <a:cubicBezTo>
                      <a:pt x="711" y="335"/>
                      <a:pt x="707" y="345"/>
                      <a:pt x="702" y="342"/>
                    </a:cubicBezTo>
                    <a:cubicBezTo>
                      <a:pt x="702" y="339"/>
                      <a:pt x="705" y="339"/>
                      <a:pt x="704" y="335"/>
                    </a:cubicBezTo>
                    <a:cubicBezTo>
                      <a:pt x="693" y="330"/>
                      <a:pt x="678" y="343"/>
                      <a:pt x="664" y="336"/>
                    </a:cubicBezTo>
                    <a:cubicBezTo>
                      <a:pt x="661" y="335"/>
                      <a:pt x="662" y="339"/>
                      <a:pt x="659" y="339"/>
                    </a:cubicBezTo>
                    <a:cubicBezTo>
                      <a:pt x="656" y="338"/>
                      <a:pt x="653" y="337"/>
                      <a:pt x="650" y="336"/>
                    </a:cubicBezTo>
                    <a:cubicBezTo>
                      <a:pt x="629" y="347"/>
                      <a:pt x="575" y="333"/>
                      <a:pt x="556" y="353"/>
                    </a:cubicBezTo>
                    <a:cubicBezTo>
                      <a:pt x="543" y="350"/>
                      <a:pt x="539" y="362"/>
                      <a:pt x="531" y="363"/>
                    </a:cubicBezTo>
                    <a:cubicBezTo>
                      <a:pt x="526" y="364"/>
                      <a:pt x="523" y="361"/>
                      <a:pt x="517" y="361"/>
                    </a:cubicBezTo>
                    <a:cubicBezTo>
                      <a:pt x="510" y="360"/>
                      <a:pt x="502" y="362"/>
                      <a:pt x="494" y="363"/>
                    </a:cubicBezTo>
                    <a:cubicBezTo>
                      <a:pt x="488" y="360"/>
                      <a:pt x="490" y="353"/>
                      <a:pt x="483" y="353"/>
                    </a:cubicBezTo>
                    <a:cubicBezTo>
                      <a:pt x="475" y="353"/>
                      <a:pt x="469" y="374"/>
                      <a:pt x="455" y="382"/>
                    </a:cubicBezTo>
                    <a:cubicBezTo>
                      <a:pt x="448" y="386"/>
                      <a:pt x="443" y="384"/>
                      <a:pt x="439" y="387"/>
                    </a:cubicBezTo>
                    <a:cubicBezTo>
                      <a:pt x="427" y="388"/>
                      <a:pt x="426" y="397"/>
                      <a:pt x="417" y="400"/>
                    </a:cubicBezTo>
                    <a:cubicBezTo>
                      <a:pt x="417" y="403"/>
                      <a:pt x="415" y="404"/>
                      <a:pt x="415" y="407"/>
                    </a:cubicBezTo>
                    <a:cubicBezTo>
                      <a:pt x="406" y="412"/>
                      <a:pt x="402" y="421"/>
                      <a:pt x="398" y="431"/>
                    </a:cubicBezTo>
                    <a:cubicBezTo>
                      <a:pt x="400" y="433"/>
                      <a:pt x="397" y="435"/>
                      <a:pt x="398" y="438"/>
                    </a:cubicBezTo>
                    <a:cubicBezTo>
                      <a:pt x="389" y="442"/>
                      <a:pt x="386" y="451"/>
                      <a:pt x="378" y="455"/>
                    </a:cubicBezTo>
                    <a:cubicBezTo>
                      <a:pt x="370" y="459"/>
                      <a:pt x="367" y="464"/>
                      <a:pt x="361" y="467"/>
                    </a:cubicBezTo>
                    <a:cubicBezTo>
                      <a:pt x="356" y="470"/>
                      <a:pt x="350" y="468"/>
                      <a:pt x="343" y="471"/>
                    </a:cubicBezTo>
                    <a:cubicBezTo>
                      <a:pt x="332" y="476"/>
                      <a:pt x="331" y="498"/>
                      <a:pt x="315" y="495"/>
                    </a:cubicBezTo>
                    <a:cubicBezTo>
                      <a:pt x="312" y="505"/>
                      <a:pt x="301" y="506"/>
                      <a:pt x="302" y="520"/>
                    </a:cubicBezTo>
                    <a:cubicBezTo>
                      <a:pt x="297" y="526"/>
                      <a:pt x="291" y="532"/>
                      <a:pt x="282" y="535"/>
                    </a:cubicBezTo>
                    <a:cubicBezTo>
                      <a:pt x="282" y="542"/>
                      <a:pt x="274" y="548"/>
                      <a:pt x="271" y="554"/>
                    </a:cubicBezTo>
                    <a:cubicBezTo>
                      <a:pt x="270" y="555"/>
                      <a:pt x="271" y="557"/>
                      <a:pt x="270" y="558"/>
                    </a:cubicBezTo>
                    <a:cubicBezTo>
                      <a:pt x="266" y="562"/>
                      <a:pt x="261" y="562"/>
                      <a:pt x="259" y="566"/>
                    </a:cubicBezTo>
                    <a:cubicBezTo>
                      <a:pt x="257" y="569"/>
                      <a:pt x="256" y="575"/>
                      <a:pt x="255" y="580"/>
                    </a:cubicBezTo>
                    <a:cubicBezTo>
                      <a:pt x="255" y="584"/>
                      <a:pt x="259" y="590"/>
                      <a:pt x="259" y="592"/>
                    </a:cubicBezTo>
                    <a:cubicBezTo>
                      <a:pt x="260" y="600"/>
                      <a:pt x="254" y="603"/>
                      <a:pt x="253" y="610"/>
                    </a:cubicBezTo>
                    <a:cubicBezTo>
                      <a:pt x="252" y="615"/>
                      <a:pt x="254" y="622"/>
                      <a:pt x="254" y="627"/>
                    </a:cubicBezTo>
                    <a:cubicBezTo>
                      <a:pt x="253" y="632"/>
                      <a:pt x="249" y="641"/>
                      <a:pt x="247" y="647"/>
                    </a:cubicBezTo>
                    <a:cubicBezTo>
                      <a:pt x="245" y="650"/>
                      <a:pt x="242" y="651"/>
                      <a:pt x="240" y="654"/>
                    </a:cubicBezTo>
                    <a:cubicBezTo>
                      <a:pt x="238" y="660"/>
                      <a:pt x="239" y="666"/>
                      <a:pt x="237" y="671"/>
                    </a:cubicBezTo>
                    <a:cubicBezTo>
                      <a:pt x="234" y="677"/>
                      <a:pt x="226" y="681"/>
                      <a:pt x="223" y="687"/>
                    </a:cubicBezTo>
                    <a:cubicBezTo>
                      <a:pt x="231" y="703"/>
                      <a:pt x="224" y="713"/>
                      <a:pt x="222" y="730"/>
                    </a:cubicBezTo>
                    <a:cubicBezTo>
                      <a:pt x="223" y="733"/>
                      <a:pt x="226" y="733"/>
                      <a:pt x="228" y="735"/>
                    </a:cubicBezTo>
                    <a:cubicBezTo>
                      <a:pt x="226" y="738"/>
                      <a:pt x="225" y="738"/>
                      <a:pt x="227" y="741"/>
                    </a:cubicBezTo>
                    <a:cubicBezTo>
                      <a:pt x="229" y="743"/>
                      <a:pt x="233" y="739"/>
                      <a:pt x="235" y="742"/>
                    </a:cubicBezTo>
                    <a:cubicBezTo>
                      <a:pt x="232" y="758"/>
                      <a:pt x="245" y="758"/>
                      <a:pt x="245" y="771"/>
                    </a:cubicBezTo>
                    <a:cubicBezTo>
                      <a:pt x="254" y="778"/>
                      <a:pt x="262" y="792"/>
                      <a:pt x="257" y="804"/>
                    </a:cubicBezTo>
                    <a:cubicBezTo>
                      <a:pt x="261" y="812"/>
                      <a:pt x="262" y="822"/>
                      <a:pt x="267" y="828"/>
                    </a:cubicBezTo>
                    <a:cubicBezTo>
                      <a:pt x="280" y="833"/>
                      <a:pt x="283" y="847"/>
                      <a:pt x="296" y="851"/>
                    </a:cubicBezTo>
                    <a:cubicBezTo>
                      <a:pt x="298" y="868"/>
                      <a:pt x="312" y="872"/>
                      <a:pt x="322" y="879"/>
                    </a:cubicBezTo>
                    <a:cubicBezTo>
                      <a:pt x="325" y="881"/>
                      <a:pt x="326" y="886"/>
                      <a:pt x="328" y="887"/>
                    </a:cubicBezTo>
                    <a:cubicBezTo>
                      <a:pt x="341" y="892"/>
                      <a:pt x="353" y="878"/>
                      <a:pt x="364" y="877"/>
                    </a:cubicBezTo>
                    <a:cubicBezTo>
                      <a:pt x="367" y="877"/>
                      <a:pt x="371" y="878"/>
                      <a:pt x="375" y="878"/>
                    </a:cubicBezTo>
                    <a:cubicBezTo>
                      <a:pt x="381" y="878"/>
                      <a:pt x="385" y="875"/>
                      <a:pt x="389" y="875"/>
                    </a:cubicBezTo>
                    <a:cubicBezTo>
                      <a:pt x="394" y="876"/>
                      <a:pt x="399" y="884"/>
                      <a:pt x="404" y="878"/>
                    </a:cubicBezTo>
                    <a:cubicBezTo>
                      <a:pt x="406" y="884"/>
                      <a:pt x="414" y="883"/>
                      <a:pt x="419" y="886"/>
                    </a:cubicBezTo>
                    <a:cubicBezTo>
                      <a:pt x="422" y="887"/>
                      <a:pt x="421" y="890"/>
                      <a:pt x="425" y="891"/>
                    </a:cubicBezTo>
                    <a:cubicBezTo>
                      <a:pt x="429" y="891"/>
                      <a:pt x="434" y="885"/>
                      <a:pt x="440" y="884"/>
                    </a:cubicBezTo>
                    <a:cubicBezTo>
                      <a:pt x="450" y="882"/>
                      <a:pt x="462" y="878"/>
                      <a:pt x="467" y="872"/>
                    </a:cubicBezTo>
                    <a:cubicBezTo>
                      <a:pt x="469" y="873"/>
                      <a:pt x="471" y="875"/>
                      <a:pt x="474" y="875"/>
                    </a:cubicBezTo>
                    <a:cubicBezTo>
                      <a:pt x="483" y="866"/>
                      <a:pt x="497" y="868"/>
                      <a:pt x="509" y="865"/>
                    </a:cubicBezTo>
                    <a:cubicBezTo>
                      <a:pt x="514" y="872"/>
                      <a:pt x="521" y="866"/>
                      <a:pt x="525" y="866"/>
                    </a:cubicBezTo>
                    <a:cubicBezTo>
                      <a:pt x="544" y="863"/>
                      <a:pt x="555" y="879"/>
                      <a:pt x="559" y="891"/>
                    </a:cubicBezTo>
                    <a:cubicBezTo>
                      <a:pt x="563" y="904"/>
                      <a:pt x="562" y="909"/>
                      <a:pt x="583" y="908"/>
                    </a:cubicBezTo>
                    <a:cubicBezTo>
                      <a:pt x="585" y="907"/>
                      <a:pt x="585" y="904"/>
                      <a:pt x="588" y="903"/>
                    </a:cubicBezTo>
                    <a:cubicBezTo>
                      <a:pt x="596" y="903"/>
                      <a:pt x="603" y="910"/>
                      <a:pt x="611" y="908"/>
                    </a:cubicBezTo>
                    <a:cubicBezTo>
                      <a:pt x="615" y="907"/>
                      <a:pt x="620" y="900"/>
                      <a:pt x="625" y="907"/>
                    </a:cubicBezTo>
                    <a:cubicBezTo>
                      <a:pt x="627" y="921"/>
                      <a:pt x="645" y="924"/>
                      <a:pt x="646" y="935"/>
                    </a:cubicBezTo>
                    <a:cubicBezTo>
                      <a:pt x="647" y="943"/>
                      <a:pt x="638" y="947"/>
                      <a:pt x="640" y="959"/>
                    </a:cubicBezTo>
                    <a:cubicBezTo>
                      <a:pt x="637" y="961"/>
                      <a:pt x="633" y="963"/>
                      <a:pt x="632" y="966"/>
                    </a:cubicBezTo>
                    <a:cubicBezTo>
                      <a:pt x="634" y="971"/>
                      <a:pt x="637" y="975"/>
                      <a:pt x="638" y="982"/>
                    </a:cubicBezTo>
                    <a:cubicBezTo>
                      <a:pt x="636" y="983"/>
                      <a:pt x="633" y="983"/>
                      <a:pt x="632" y="986"/>
                    </a:cubicBezTo>
                    <a:cubicBezTo>
                      <a:pt x="635" y="999"/>
                      <a:pt x="627" y="1002"/>
                      <a:pt x="620" y="1006"/>
                    </a:cubicBezTo>
                    <a:cubicBezTo>
                      <a:pt x="623" y="1012"/>
                      <a:pt x="627" y="1016"/>
                      <a:pt x="633" y="1019"/>
                    </a:cubicBezTo>
                    <a:cubicBezTo>
                      <a:pt x="631" y="1020"/>
                      <a:pt x="632" y="1023"/>
                      <a:pt x="632" y="1026"/>
                    </a:cubicBezTo>
                    <a:cubicBezTo>
                      <a:pt x="638" y="1027"/>
                      <a:pt x="637" y="1033"/>
                      <a:pt x="639" y="1036"/>
                    </a:cubicBezTo>
                    <a:cubicBezTo>
                      <a:pt x="641" y="1038"/>
                      <a:pt x="644" y="1039"/>
                      <a:pt x="646" y="1040"/>
                    </a:cubicBezTo>
                    <a:cubicBezTo>
                      <a:pt x="647" y="1041"/>
                      <a:pt x="647" y="1044"/>
                      <a:pt x="648" y="1045"/>
                    </a:cubicBezTo>
                    <a:cubicBezTo>
                      <a:pt x="650" y="1048"/>
                      <a:pt x="654" y="1049"/>
                      <a:pt x="656" y="1051"/>
                    </a:cubicBezTo>
                    <a:cubicBezTo>
                      <a:pt x="658" y="1053"/>
                      <a:pt x="658" y="1056"/>
                      <a:pt x="660" y="1059"/>
                    </a:cubicBezTo>
                    <a:cubicBezTo>
                      <a:pt x="666" y="1067"/>
                      <a:pt x="676" y="1070"/>
                      <a:pt x="682" y="1077"/>
                    </a:cubicBezTo>
                    <a:cubicBezTo>
                      <a:pt x="688" y="1084"/>
                      <a:pt x="687" y="1095"/>
                      <a:pt x="694" y="1103"/>
                    </a:cubicBezTo>
                    <a:cubicBezTo>
                      <a:pt x="695" y="1106"/>
                      <a:pt x="691" y="1105"/>
                      <a:pt x="691" y="1108"/>
                    </a:cubicBezTo>
                    <a:cubicBezTo>
                      <a:pt x="694" y="1113"/>
                      <a:pt x="698" y="1116"/>
                      <a:pt x="701" y="1121"/>
                    </a:cubicBezTo>
                    <a:cubicBezTo>
                      <a:pt x="701" y="1127"/>
                      <a:pt x="701" y="1127"/>
                      <a:pt x="701" y="1127"/>
                    </a:cubicBezTo>
                    <a:cubicBezTo>
                      <a:pt x="712" y="1133"/>
                      <a:pt x="717" y="1151"/>
                      <a:pt x="706" y="1160"/>
                    </a:cubicBezTo>
                    <a:cubicBezTo>
                      <a:pt x="711" y="1163"/>
                      <a:pt x="707" y="1167"/>
                      <a:pt x="710" y="1172"/>
                    </a:cubicBezTo>
                    <a:cubicBezTo>
                      <a:pt x="714" y="1181"/>
                      <a:pt x="725" y="1188"/>
                      <a:pt x="724" y="1199"/>
                    </a:cubicBezTo>
                    <a:cubicBezTo>
                      <a:pt x="724" y="1205"/>
                      <a:pt x="716" y="1208"/>
                      <a:pt x="718" y="1216"/>
                    </a:cubicBezTo>
                    <a:cubicBezTo>
                      <a:pt x="716" y="1218"/>
                      <a:pt x="711" y="1217"/>
                      <a:pt x="709" y="1219"/>
                    </a:cubicBezTo>
                    <a:cubicBezTo>
                      <a:pt x="706" y="1222"/>
                      <a:pt x="706" y="1228"/>
                      <a:pt x="699" y="1227"/>
                    </a:cubicBezTo>
                    <a:cubicBezTo>
                      <a:pt x="700" y="1237"/>
                      <a:pt x="694" y="1241"/>
                      <a:pt x="696" y="1253"/>
                    </a:cubicBezTo>
                    <a:cubicBezTo>
                      <a:pt x="690" y="1257"/>
                      <a:pt x="692" y="1268"/>
                      <a:pt x="685" y="1270"/>
                    </a:cubicBezTo>
                    <a:cubicBezTo>
                      <a:pt x="685" y="1273"/>
                      <a:pt x="686" y="1277"/>
                      <a:pt x="687" y="1279"/>
                    </a:cubicBezTo>
                    <a:cubicBezTo>
                      <a:pt x="677" y="1305"/>
                      <a:pt x="701" y="1315"/>
                      <a:pt x="711" y="1331"/>
                    </a:cubicBezTo>
                    <a:cubicBezTo>
                      <a:pt x="714" y="1335"/>
                      <a:pt x="714" y="1340"/>
                      <a:pt x="716" y="1344"/>
                    </a:cubicBezTo>
                    <a:cubicBezTo>
                      <a:pt x="720" y="1351"/>
                      <a:pt x="729" y="1355"/>
                      <a:pt x="730" y="1362"/>
                    </a:cubicBezTo>
                    <a:cubicBezTo>
                      <a:pt x="743" y="1365"/>
                      <a:pt x="742" y="1381"/>
                      <a:pt x="742" y="1396"/>
                    </a:cubicBezTo>
                    <a:cubicBezTo>
                      <a:pt x="747" y="1400"/>
                      <a:pt x="750" y="1408"/>
                      <a:pt x="747" y="1414"/>
                    </a:cubicBezTo>
                    <a:cubicBezTo>
                      <a:pt x="756" y="1428"/>
                      <a:pt x="759" y="1450"/>
                      <a:pt x="778" y="1455"/>
                    </a:cubicBezTo>
                    <a:cubicBezTo>
                      <a:pt x="779" y="1462"/>
                      <a:pt x="787" y="1464"/>
                      <a:pt x="789" y="1469"/>
                    </a:cubicBezTo>
                    <a:cubicBezTo>
                      <a:pt x="791" y="1473"/>
                      <a:pt x="788" y="1477"/>
                      <a:pt x="790" y="1480"/>
                    </a:cubicBezTo>
                    <a:cubicBezTo>
                      <a:pt x="795" y="1488"/>
                      <a:pt x="809" y="1487"/>
                      <a:pt x="808" y="1501"/>
                    </a:cubicBezTo>
                    <a:cubicBezTo>
                      <a:pt x="807" y="1504"/>
                      <a:pt x="803" y="1504"/>
                      <a:pt x="801" y="1505"/>
                    </a:cubicBezTo>
                    <a:cubicBezTo>
                      <a:pt x="802" y="1511"/>
                      <a:pt x="808" y="1512"/>
                      <a:pt x="807" y="1520"/>
                    </a:cubicBezTo>
                    <a:cubicBezTo>
                      <a:pt x="816" y="1518"/>
                      <a:pt x="820" y="1526"/>
                      <a:pt x="828" y="1527"/>
                    </a:cubicBezTo>
                    <a:cubicBezTo>
                      <a:pt x="833" y="1528"/>
                      <a:pt x="836" y="1524"/>
                      <a:pt x="842" y="1523"/>
                    </a:cubicBezTo>
                    <a:cubicBezTo>
                      <a:pt x="849" y="1522"/>
                      <a:pt x="860" y="1527"/>
                      <a:pt x="866" y="1520"/>
                    </a:cubicBezTo>
                    <a:cubicBezTo>
                      <a:pt x="886" y="1521"/>
                      <a:pt x="906" y="1520"/>
                      <a:pt x="923" y="1517"/>
                    </a:cubicBezTo>
                    <a:cubicBezTo>
                      <a:pt x="948" y="1514"/>
                      <a:pt x="969" y="1501"/>
                      <a:pt x="986" y="1489"/>
                    </a:cubicBezTo>
                    <a:cubicBezTo>
                      <a:pt x="992" y="1489"/>
                      <a:pt x="992" y="1489"/>
                      <a:pt x="992" y="1489"/>
                    </a:cubicBezTo>
                    <a:cubicBezTo>
                      <a:pt x="1003" y="1482"/>
                      <a:pt x="1008" y="1469"/>
                      <a:pt x="1020" y="1462"/>
                    </a:cubicBezTo>
                    <a:cubicBezTo>
                      <a:pt x="1024" y="1459"/>
                      <a:pt x="1031" y="1458"/>
                      <a:pt x="1035" y="1455"/>
                    </a:cubicBezTo>
                    <a:cubicBezTo>
                      <a:pt x="1044" y="1448"/>
                      <a:pt x="1049" y="1436"/>
                      <a:pt x="1054" y="1425"/>
                    </a:cubicBezTo>
                    <a:cubicBezTo>
                      <a:pt x="1054" y="1422"/>
                      <a:pt x="1051" y="1422"/>
                      <a:pt x="1050" y="1419"/>
                    </a:cubicBezTo>
                    <a:cubicBezTo>
                      <a:pt x="1065" y="1405"/>
                      <a:pt x="1092" y="1404"/>
                      <a:pt x="1105" y="1389"/>
                    </a:cubicBezTo>
                    <a:cubicBezTo>
                      <a:pt x="1105" y="1386"/>
                      <a:pt x="1102" y="1386"/>
                      <a:pt x="1102" y="1384"/>
                    </a:cubicBezTo>
                    <a:cubicBezTo>
                      <a:pt x="1109" y="1381"/>
                      <a:pt x="1110" y="1372"/>
                      <a:pt x="1112" y="1364"/>
                    </a:cubicBezTo>
                    <a:cubicBezTo>
                      <a:pt x="1108" y="1361"/>
                      <a:pt x="1108" y="1356"/>
                      <a:pt x="1105" y="1352"/>
                    </a:cubicBezTo>
                    <a:cubicBezTo>
                      <a:pt x="1106" y="1350"/>
                      <a:pt x="1108" y="1348"/>
                      <a:pt x="1108" y="1344"/>
                    </a:cubicBezTo>
                    <a:cubicBezTo>
                      <a:pt x="1108" y="1341"/>
                      <a:pt x="1103" y="1342"/>
                      <a:pt x="1102" y="1340"/>
                    </a:cubicBezTo>
                    <a:cubicBezTo>
                      <a:pt x="1103" y="1331"/>
                      <a:pt x="1112" y="1331"/>
                      <a:pt x="1118" y="1326"/>
                    </a:cubicBezTo>
                    <a:cubicBezTo>
                      <a:pt x="1122" y="1324"/>
                      <a:pt x="1125" y="1318"/>
                      <a:pt x="1128" y="1316"/>
                    </a:cubicBezTo>
                    <a:cubicBezTo>
                      <a:pt x="1132" y="1313"/>
                      <a:pt x="1139" y="1313"/>
                      <a:pt x="1143" y="1308"/>
                    </a:cubicBezTo>
                    <a:cubicBezTo>
                      <a:pt x="1148" y="1303"/>
                      <a:pt x="1149" y="1298"/>
                      <a:pt x="1154" y="1295"/>
                    </a:cubicBezTo>
                    <a:cubicBezTo>
                      <a:pt x="1167" y="1285"/>
                      <a:pt x="1189" y="1283"/>
                      <a:pt x="1201" y="1274"/>
                    </a:cubicBezTo>
                    <a:cubicBezTo>
                      <a:pt x="1205" y="1270"/>
                      <a:pt x="1208" y="1263"/>
                      <a:pt x="1213" y="1259"/>
                    </a:cubicBezTo>
                    <a:cubicBezTo>
                      <a:pt x="1215" y="1257"/>
                      <a:pt x="1218" y="1256"/>
                      <a:pt x="1219" y="1254"/>
                    </a:cubicBezTo>
                    <a:cubicBezTo>
                      <a:pt x="1225" y="1247"/>
                      <a:pt x="1224" y="1242"/>
                      <a:pt x="1223" y="1233"/>
                    </a:cubicBezTo>
                    <a:cubicBezTo>
                      <a:pt x="1223" y="1224"/>
                      <a:pt x="1228" y="1210"/>
                      <a:pt x="1229" y="1204"/>
                    </a:cubicBezTo>
                    <a:cubicBezTo>
                      <a:pt x="1229" y="1202"/>
                      <a:pt x="1228" y="1198"/>
                      <a:pt x="1228" y="1195"/>
                    </a:cubicBezTo>
                    <a:cubicBezTo>
                      <a:pt x="1229" y="1183"/>
                      <a:pt x="1238" y="1177"/>
                      <a:pt x="1231" y="1170"/>
                    </a:cubicBezTo>
                    <a:cubicBezTo>
                      <a:pt x="1228" y="1169"/>
                      <a:pt x="1223" y="1169"/>
                      <a:pt x="1221" y="1165"/>
                    </a:cubicBezTo>
                    <a:cubicBezTo>
                      <a:pt x="1220" y="1163"/>
                      <a:pt x="1216" y="1142"/>
                      <a:pt x="1216" y="1142"/>
                    </a:cubicBezTo>
                    <a:cubicBezTo>
                      <a:pt x="1216" y="1140"/>
                      <a:pt x="1220" y="1137"/>
                      <a:pt x="1220" y="1134"/>
                    </a:cubicBezTo>
                    <a:cubicBezTo>
                      <a:pt x="1221" y="1131"/>
                      <a:pt x="1218" y="1129"/>
                      <a:pt x="1218" y="1127"/>
                    </a:cubicBezTo>
                    <a:cubicBezTo>
                      <a:pt x="1219" y="1122"/>
                      <a:pt x="1225" y="1118"/>
                      <a:pt x="1223" y="1113"/>
                    </a:cubicBezTo>
                    <a:cubicBezTo>
                      <a:pt x="1214" y="1110"/>
                      <a:pt x="1209" y="1107"/>
                      <a:pt x="1213" y="1097"/>
                    </a:cubicBezTo>
                    <a:cubicBezTo>
                      <a:pt x="1218" y="1084"/>
                      <a:pt x="1226" y="1069"/>
                      <a:pt x="1234" y="1060"/>
                    </a:cubicBezTo>
                    <a:cubicBezTo>
                      <a:pt x="1234" y="1054"/>
                      <a:pt x="1234" y="1054"/>
                      <a:pt x="1234" y="1054"/>
                    </a:cubicBezTo>
                    <a:cubicBezTo>
                      <a:pt x="1236" y="1049"/>
                      <a:pt x="1242" y="1048"/>
                      <a:pt x="1240" y="1039"/>
                    </a:cubicBezTo>
                    <a:cubicBezTo>
                      <a:pt x="1245" y="1036"/>
                      <a:pt x="1252" y="1036"/>
                      <a:pt x="1251" y="1028"/>
                    </a:cubicBezTo>
                    <a:cubicBezTo>
                      <a:pt x="1254" y="1026"/>
                      <a:pt x="1256" y="1023"/>
                      <a:pt x="1262" y="1024"/>
                    </a:cubicBezTo>
                    <a:cubicBezTo>
                      <a:pt x="1270" y="1016"/>
                      <a:pt x="1271" y="1005"/>
                      <a:pt x="1279" y="997"/>
                    </a:cubicBezTo>
                    <a:cubicBezTo>
                      <a:pt x="1282" y="993"/>
                      <a:pt x="1289" y="992"/>
                      <a:pt x="1292" y="987"/>
                    </a:cubicBezTo>
                    <a:cubicBezTo>
                      <a:pt x="1294" y="985"/>
                      <a:pt x="1294" y="981"/>
                      <a:pt x="1296" y="978"/>
                    </a:cubicBezTo>
                    <a:cubicBezTo>
                      <a:pt x="1298" y="975"/>
                      <a:pt x="1303" y="972"/>
                      <a:pt x="1306" y="969"/>
                    </a:cubicBezTo>
                    <a:cubicBezTo>
                      <a:pt x="1322" y="952"/>
                      <a:pt x="1340" y="943"/>
                      <a:pt x="1356" y="925"/>
                    </a:cubicBezTo>
                    <a:cubicBezTo>
                      <a:pt x="1365" y="914"/>
                      <a:pt x="1370" y="904"/>
                      <a:pt x="1376" y="891"/>
                    </a:cubicBezTo>
                    <a:cubicBezTo>
                      <a:pt x="1381" y="878"/>
                      <a:pt x="1388" y="871"/>
                      <a:pt x="1390" y="858"/>
                    </a:cubicBezTo>
                    <a:cubicBezTo>
                      <a:pt x="1392" y="846"/>
                      <a:pt x="1404" y="833"/>
                      <a:pt x="1404" y="818"/>
                    </a:cubicBezTo>
                    <a:cubicBezTo>
                      <a:pt x="1406" y="817"/>
                      <a:pt x="1408" y="815"/>
                      <a:pt x="1409" y="813"/>
                    </a:cubicBezTo>
                    <a:cubicBezTo>
                      <a:pt x="1408" y="793"/>
                      <a:pt x="1411" y="779"/>
                      <a:pt x="1411" y="762"/>
                    </a:cubicBezTo>
                    <a:cubicBezTo>
                      <a:pt x="1409" y="760"/>
                      <a:pt x="1406" y="758"/>
                      <a:pt x="1401" y="759"/>
                    </a:cubicBezTo>
                    <a:cubicBezTo>
                      <a:pt x="1397" y="770"/>
                      <a:pt x="1385" y="774"/>
                      <a:pt x="1371" y="771"/>
                    </a:cubicBezTo>
                    <a:cubicBezTo>
                      <a:pt x="1367" y="777"/>
                      <a:pt x="1362" y="780"/>
                      <a:pt x="1354" y="776"/>
                    </a:cubicBezTo>
                    <a:cubicBezTo>
                      <a:pt x="1349" y="780"/>
                      <a:pt x="1346" y="785"/>
                      <a:pt x="1340" y="787"/>
                    </a:cubicBezTo>
                    <a:cubicBezTo>
                      <a:pt x="1327" y="778"/>
                      <a:pt x="1322" y="797"/>
                      <a:pt x="1304" y="793"/>
                    </a:cubicBezTo>
                    <a:cubicBezTo>
                      <a:pt x="1296" y="786"/>
                      <a:pt x="1291" y="777"/>
                      <a:pt x="1282" y="771"/>
                    </a:cubicBezTo>
                    <a:cubicBezTo>
                      <a:pt x="1299" y="755"/>
                      <a:pt x="1268" y="751"/>
                      <a:pt x="1266" y="736"/>
                    </a:cubicBezTo>
                    <a:cubicBezTo>
                      <a:pt x="1260" y="735"/>
                      <a:pt x="1255" y="733"/>
                      <a:pt x="1252" y="729"/>
                    </a:cubicBezTo>
                    <a:cubicBezTo>
                      <a:pt x="1251" y="726"/>
                      <a:pt x="1250" y="724"/>
                      <a:pt x="1250" y="721"/>
                    </a:cubicBezTo>
                    <a:cubicBezTo>
                      <a:pt x="1246" y="717"/>
                      <a:pt x="1243" y="717"/>
                      <a:pt x="1238" y="717"/>
                    </a:cubicBezTo>
                    <a:cubicBezTo>
                      <a:pt x="1236" y="715"/>
                      <a:pt x="1235" y="713"/>
                      <a:pt x="1233" y="712"/>
                    </a:cubicBezTo>
                    <a:cubicBezTo>
                      <a:pt x="1225" y="712"/>
                      <a:pt x="1225" y="712"/>
                      <a:pt x="1225" y="712"/>
                    </a:cubicBezTo>
                    <a:cubicBezTo>
                      <a:pt x="1219" y="706"/>
                      <a:pt x="1212" y="703"/>
                      <a:pt x="1209" y="694"/>
                    </a:cubicBezTo>
                    <a:cubicBezTo>
                      <a:pt x="1207" y="688"/>
                      <a:pt x="1208" y="682"/>
                      <a:pt x="1206" y="676"/>
                    </a:cubicBezTo>
                    <a:cubicBezTo>
                      <a:pt x="1201" y="665"/>
                      <a:pt x="1192" y="656"/>
                      <a:pt x="1182" y="651"/>
                    </a:cubicBezTo>
                    <a:cubicBezTo>
                      <a:pt x="1182" y="649"/>
                      <a:pt x="1182" y="647"/>
                      <a:pt x="1179" y="647"/>
                    </a:cubicBezTo>
                    <a:cubicBezTo>
                      <a:pt x="1178" y="645"/>
                      <a:pt x="1173" y="646"/>
                      <a:pt x="1170" y="646"/>
                    </a:cubicBezTo>
                    <a:cubicBezTo>
                      <a:pt x="1169" y="631"/>
                      <a:pt x="1158" y="617"/>
                      <a:pt x="1162" y="603"/>
                    </a:cubicBezTo>
                    <a:cubicBezTo>
                      <a:pt x="1157" y="600"/>
                      <a:pt x="1153" y="596"/>
                      <a:pt x="1155" y="589"/>
                    </a:cubicBezTo>
                    <a:cubicBezTo>
                      <a:pt x="1145" y="577"/>
                      <a:pt x="1121" y="575"/>
                      <a:pt x="1126" y="551"/>
                    </a:cubicBezTo>
                    <a:cubicBezTo>
                      <a:pt x="1114" y="548"/>
                      <a:pt x="1111" y="531"/>
                      <a:pt x="1104" y="522"/>
                    </a:cubicBezTo>
                    <a:cubicBezTo>
                      <a:pt x="1099" y="515"/>
                      <a:pt x="1089" y="512"/>
                      <a:pt x="1090" y="501"/>
                    </a:cubicBezTo>
                    <a:cubicBezTo>
                      <a:pt x="1087" y="497"/>
                      <a:pt x="1081" y="496"/>
                      <a:pt x="1080" y="490"/>
                    </a:cubicBezTo>
                    <a:cubicBezTo>
                      <a:pt x="1084" y="492"/>
                      <a:pt x="1086" y="497"/>
                      <a:pt x="1094" y="496"/>
                    </a:cubicBezTo>
                    <a:cubicBezTo>
                      <a:pt x="1094" y="488"/>
                      <a:pt x="1088" y="480"/>
                      <a:pt x="1093" y="474"/>
                    </a:cubicBezTo>
                    <a:cubicBezTo>
                      <a:pt x="1097" y="477"/>
                      <a:pt x="1095" y="486"/>
                      <a:pt x="1097" y="491"/>
                    </a:cubicBezTo>
                    <a:cubicBezTo>
                      <a:pt x="1113" y="496"/>
                      <a:pt x="1115" y="503"/>
                      <a:pt x="1124" y="515"/>
                    </a:cubicBezTo>
                    <a:cubicBezTo>
                      <a:pt x="1129" y="521"/>
                      <a:pt x="1136" y="523"/>
                      <a:pt x="1141" y="528"/>
                    </a:cubicBezTo>
                    <a:cubicBezTo>
                      <a:pt x="1146" y="533"/>
                      <a:pt x="1147" y="544"/>
                      <a:pt x="1151" y="549"/>
                    </a:cubicBezTo>
                    <a:cubicBezTo>
                      <a:pt x="1157" y="555"/>
                      <a:pt x="1169" y="552"/>
                      <a:pt x="1175" y="556"/>
                    </a:cubicBezTo>
                    <a:cubicBezTo>
                      <a:pt x="1193" y="570"/>
                      <a:pt x="1187" y="603"/>
                      <a:pt x="1207" y="614"/>
                    </a:cubicBezTo>
                    <a:cubicBezTo>
                      <a:pt x="1216" y="614"/>
                      <a:pt x="1216" y="614"/>
                      <a:pt x="1216" y="614"/>
                    </a:cubicBezTo>
                    <a:cubicBezTo>
                      <a:pt x="1226" y="621"/>
                      <a:pt x="1232" y="634"/>
                      <a:pt x="1242" y="647"/>
                    </a:cubicBezTo>
                    <a:cubicBezTo>
                      <a:pt x="1255" y="663"/>
                      <a:pt x="1274" y="671"/>
                      <a:pt x="1266" y="697"/>
                    </a:cubicBezTo>
                    <a:cubicBezTo>
                      <a:pt x="1276" y="701"/>
                      <a:pt x="1276" y="719"/>
                      <a:pt x="1275" y="731"/>
                    </a:cubicBezTo>
                    <a:cubicBezTo>
                      <a:pt x="1284" y="742"/>
                      <a:pt x="1295" y="759"/>
                      <a:pt x="1310" y="747"/>
                    </a:cubicBezTo>
                    <a:cubicBezTo>
                      <a:pt x="1313" y="745"/>
                      <a:pt x="1313" y="738"/>
                      <a:pt x="1317" y="736"/>
                    </a:cubicBezTo>
                    <a:cubicBezTo>
                      <a:pt x="1323" y="734"/>
                      <a:pt x="1330" y="737"/>
                      <a:pt x="1336" y="736"/>
                    </a:cubicBezTo>
                    <a:cubicBezTo>
                      <a:pt x="1343" y="735"/>
                      <a:pt x="1348" y="731"/>
                      <a:pt x="1355" y="732"/>
                    </a:cubicBezTo>
                    <a:cubicBezTo>
                      <a:pt x="1371" y="718"/>
                      <a:pt x="1381" y="697"/>
                      <a:pt x="1410" y="696"/>
                    </a:cubicBezTo>
                    <a:cubicBezTo>
                      <a:pt x="1412" y="672"/>
                      <a:pt x="1434" y="671"/>
                      <a:pt x="1449" y="660"/>
                    </a:cubicBezTo>
                    <a:cubicBezTo>
                      <a:pt x="1449" y="656"/>
                      <a:pt x="1447" y="655"/>
                      <a:pt x="1448" y="651"/>
                    </a:cubicBezTo>
                    <a:cubicBezTo>
                      <a:pt x="1453" y="650"/>
                      <a:pt x="1455" y="647"/>
                      <a:pt x="1459" y="646"/>
                    </a:cubicBezTo>
                    <a:cubicBezTo>
                      <a:pt x="1460" y="633"/>
                      <a:pt x="1473" y="625"/>
                      <a:pt x="1468" y="609"/>
                    </a:cubicBezTo>
                    <a:cubicBezTo>
                      <a:pt x="1471" y="609"/>
                      <a:pt x="1472" y="611"/>
                      <a:pt x="1475" y="609"/>
                    </a:cubicBezTo>
                    <a:cubicBezTo>
                      <a:pt x="1473" y="595"/>
                      <a:pt x="1486" y="584"/>
                      <a:pt x="1477" y="570"/>
                    </a:cubicBezTo>
                    <a:cubicBezTo>
                      <a:pt x="1467" y="569"/>
                      <a:pt x="1465" y="557"/>
                      <a:pt x="1457" y="552"/>
                    </a:cubicBezTo>
                    <a:cubicBezTo>
                      <a:pt x="1446" y="544"/>
                      <a:pt x="1434" y="548"/>
                      <a:pt x="1425" y="536"/>
                    </a:cubicBezTo>
                    <a:cubicBezTo>
                      <a:pt x="1418" y="528"/>
                      <a:pt x="1419" y="519"/>
                      <a:pt x="1411" y="507"/>
                    </a:cubicBezTo>
                    <a:cubicBezTo>
                      <a:pt x="1410" y="524"/>
                      <a:pt x="1398" y="531"/>
                      <a:pt x="1399" y="547"/>
                    </a:cubicBezTo>
                    <a:cubicBezTo>
                      <a:pt x="1392" y="548"/>
                      <a:pt x="1389" y="544"/>
                      <a:pt x="1383" y="545"/>
                    </a:cubicBezTo>
                    <a:cubicBezTo>
                      <a:pt x="1380" y="545"/>
                      <a:pt x="1376" y="550"/>
                      <a:pt x="1372" y="550"/>
                    </a:cubicBezTo>
                    <a:cubicBezTo>
                      <a:pt x="1354" y="548"/>
                      <a:pt x="1375" y="514"/>
                      <a:pt x="1352" y="513"/>
                    </a:cubicBezTo>
                    <a:cubicBezTo>
                      <a:pt x="1349" y="519"/>
                      <a:pt x="1357" y="528"/>
                      <a:pt x="1353" y="534"/>
                    </a:cubicBezTo>
                    <a:cubicBezTo>
                      <a:pt x="1348" y="534"/>
                      <a:pt x="1350" y="529"/>
                      <a:pt x="1348" y="527"/>
                    </a:cubicBezTo>
                    <a:cubicBezTo>
                      <a:pt x="1344" y="522"/>
                      <a:pt x="1338" y="521"/>
                      <a:pt x="1334" y="515"/>
                    </a:cubicBezTo>
                    <a:cubicBezTo>
                      <a:pt x="1332" y="511"/>
                      <a:pt x="1334" y="509"/>
                      <a:pt x="1332" y="506"/>
                    </a:cubicBezTo>
                    <a:cubicBezTo>
                      <a:pt x="1328" y="500"/>
                      <a:pt x="1322" y="503"/>
                      <a:pt x="1316" y="498"/>
                    </a:cubicBezTo>
                    <a:cubicBezTo>
                      <a:pt x="1313" y="495"/>
                      <a:pt x="1314" y="491"/>
                      <a:pt x="1312" y="488"/>
                    </a:cubicBezTo>
                    <a:cubicBezTo>
                      <a:pt x="1307" y="480"/>
                      <a:pt x="1295" y="474"/>
                      <a:pt x="1291" y="465"/>
                    </a:cubicBezTo>
                    <a:cubicBezTo>
                      <a:pt x="1298" y="465"/>
                      <a:pt x="1298" y="465"/>
                      <a:pt x="1298" y="465"/>
                    </a:cubicBezTo>
                    <a:cubicBezTo>
                      <a:pt x="1296" y="458"/>
                      <a:pt x="1301" y="461"/>
                      <a:pt x="1304" y="459"/>
                    </a:cubicBezTo>
                    <a:cubicBezTo>
                      <a:pt x="1304" y="457"/>
                      <a:pt x="1301" y="453"/>
                      <a:pt x="1305" y="452"/>
                    </a:cubicBezTo>
                    <a:cubicBezTo>
                      <a:pt x="1324" y="461"/>
                      <a:pt x="1333" y="481"/>
                      <a:pt x="1348" y="494"/>
                    </a:cubicBezTo>
                    <a:cubicBezTo>
                      <a:pt x="1364" y="483"/>
                      <a:pt x="1374" y="508"/>
                      <a:pt x="1387" y="509"/>
                    </a:cubicBezTo>
                    <a:cubicBezTo>
                      <a:pt x="1398" y="511"/>
                      <a:pt x="1401" y="501"/>
                      <a:pt x="1411" y="498"/>
                    </a:cubicBezTo>
                    <a:cubicBezTo>
                      <a:pt x="1418" y="503"/>
                      <a:pt x="1423" y="510"/>
                      <a:pt x="1427" y="518"/>
                    </a:cubicBezTo>
                    <a:cubicBezTo>
                      <a:pt x="1436" y="522"/>
                      <a:pt x="1450" y="521"/>
                      <a:pt x="1457" y="527"/>
                    </a:cubicBezTo>
                    <a:cubicBezTo>
                      <a:pt x="1463" y="523"/>
                      <a:pt x="1467" y="528"/>
                      <a:pt x="1473" y="530"/>
                    </a:cubicBezTo>
                    <a:cubicBezTo>
                      <a:pt x="1486" y="523"/>
                      <a:pt x="1503" y="525"/>
                      <a:pt x="1515" y="518"/>
                    </a:cubicBezTo>
                    <a:cubicBezTo>
                      <a:pt x="1520" y="522"/>
                      <a:pt x="1523" y="528"/>
                      <a:pt x="1526" y="533"/>
                    </a:cubicBezTo>
                    <a:cubicBezTo>
                      <a:pt x="1540" y="532"/>
                      <a:pt x="1539" y="546"/>
                      <a:pt x="1550" y="547"/>
                    </a:cubicBezTo>
                    <a:cubicBezTo>
                      <a:pt x="1551" y="554"/>
                      <a:pt x="1555" y="558"/>
                      <a:pt x="1563" y="558"/>
                    </a:cubicBezTo>
                    <a:cubicBezTo>
                      <a:pt x="1566" y="558"/>
                      <a:pt x="1564" y="553"/>
                      <a:pt x="1568" y="554"/>
                    </a:cubicBezTo>
                    <a:cubicBezTo>
                      <a:pt x="1571" y="561"/>
                      <a:pt x="1563" y="563"/>
                      <a:pt x="1559" y="567"/>
                    </a:cubicBezTo>
                    <a:cubicBezTo>
                      <a:pt x="1561" y="573"/>
                      <a:pt x="1579" y="595"/>
                      <a:pt x="1586" y="593"/>
                    </a:cubicBezTo>
                    <a:cubicBezTo>
                      <a:pt x="1597" y="590"/>
                      <a:pt x="1585" y="573"/>
                      <a:pt x="1591" y="565"/>
                    </a:cubicBezTo>
                    <a:cubicBezTo>
                      <a:pt x="1591" y="579"/>
                      <a:pt x="1591" y="579"/>
                      <a:pt x="1591" y="579"/>
                    </a:cubicBezTo>
                    <a:cubicBezTo>
                      <a:pt x="1601" y="586"/>
                      <a:pt x="1600" y="604"/>
                      <a:pt x="1604" y="618"/>
                    </a:cubicBezTo>
                    <a:cubicBezTo>
                      <a:pt x="1607" y="627"/>
                      <a:pt x="1611" y="636"/>
                      <a:pt x="1614" y="644"/>
                    </a:cubicBezTo>
                    <a:cubicBezTo>
                      <a:pt x="1618" y="654"/>
                      <a:pt x="1623" y="665"/>
                      <a:pt x="1629" y="673"/>
                    </a:cubicBezTo>
                    <a:cubicBezTo>
                      <a:pt x="1637" y="687"/>
                      <a:pt x="1639" y="701"/>
                      <a:pt x="1646" y="719"/>
                    </a:cubicBezTo>
                    <a:cubicBezTo>
                      <a:pt x="1648" y="727"/>
                      <a:pt x="1654" y="735"/>
                      <a:pt x="1656" y="743"/>
                    </a:cubicBezTo>
                    <a:cubicBezTo>
                      <a:pt x="1661" y="760"/>
                      <a:pt x="1661" y="774"/>
                      <a:pt x="1669" y="788"/>
                    </a:cubicBezTo>
                    <a:cubicBezTo>
                      <a:pt x="1677" y="783"/>
                      <a:pt x="1668" y="769"/>
                      <a:pt x="1676" y="765"/>
                    </a:cubicBezTo>
                    <a:cubicBezTo>
                      <a:pt x="1680" y="727"/>
                      <a:pt x="1663" y="690"/>
                      <a:pt x="1662" y="651"/>
                    </a:cubicBezTo>
                    <a:cubicBezTo>
                      <a:pt x="1662" y="649"/>
                      <a:pt x="1666" y="651"/>
                      <a:pt x="1665" y="648"/>
                    </a:cubicBezTo>
                    <a:close/>
                    <a:moveTo>
                      <a:pt x="1074" y="38"/>
                    </a:moveTo>
                    <a:cubicBezTo>
                      <a:pt x="1081" y="37"/>
                      <a:pt x="1092" y="48"/>
                      <a:pt x="1105" y="48"/>
                    </a:cubicBezTo>
                    <a:cubicBezTo>
                      <a:pt x="1109" y="54"/>
                      <a:pt x="1119" y="53"/>
                      <a:pt x="1121" y="60"/>
                    </a:cubicBezTo>
                    <a:cubicBezTo>
                      <a:pt x="1119" y="62"/>
                      <a:pt x="1113" y="59"/>
                      <a:pt x="1108" y="59"/>
                    </a:cubicBezTo>
                    <a:cubicBezTo>
                      <a:pt x="1109" y="57"/>
                      <a:pt x="1111" y="57"/>
                      <a:pt x="1114" y="57"/>
                    </a:cubicBezTo>
                    <a:cubicBezTo>
                      <a:pt x="1104" y="48"/>
                      <a:pt x="1086" y="45"/>
                      <a:pt x="1074" y="38"/>
                    </a:cubicBezTo>
                    <a:close/>
                    <a:moveTo>
                      <a:pt x="945" y="291"/>
                    </a:moveTo>
                    <a:cubicBezTo>
                      <a:pt x="948" y="284"/>
                      <a:pt x="960" y="284"/>
                      <a:pt x="968" y="287"/>
                    </a:cubicBezTo>
                    <a:cubicBezTo>
                      <a:pt x="968" y="296"/>
                      <a:pt x="950" y="293"/>
                      <a:pt x="945" y="291"/>
                    </a:cubicBezTo>
                    <a:close/>
                    <a:moveTo>
                      <a:pt x="1075" y="286"/>
                    </a:moveTo>
                    <a:cubicBezTo>
                      <a:pt x="1073" y="286"/>
                      <a:pt x="1073" y="283"/>
                      <a:pt x="1070" y="282"/>
                    </a:cubicBezTo>
                    <a:cubicBezTo>
                      <a:pt x="1067" y="281"/>
                      <a:pt x="1067" y="284"/>
                      <a:pt x="1064" y="283"/>
                    </a:cubicBezTo>
                    <a:cubicBezTo>
                      <a:pt x="1060" y="282"/>
                      <a:pt x="1059" y="279"/>
                      <a:pt x="1056" y="277"/>
                    </a:cubicBezTo>
                    <a:cubicBezTo>
                      <a:pt x="1049" y="280"/>
                      <a:pt x="1043" y="276"/>
                      <a:pt x="1040" y="272"/>
                    </a:cubicBezTo>
                    <a:cubicBezTo>
                      <a:pt x="1025" y="276"/>
                      <a:pt x="1004" y="271"/>
                      <a:pt x="997" y="284"/>
                    </a:cubicBezTo>
                    <a:cubicBezTo>
                      <a:pt x="985" y="285"/>
                      <a:pt x="970" y="281"/>
                      <a:pt x="956" y="280"/>
                    </a:cubicBezTo>
                    <a:cubicBezTo>
                      <a:pt x="952" y="271"/>
                      <a:pt x="944" y="266"/>
                      <a:pt x="948" y="256"/>
                    </a:cubicBezTo>
                    <a:cubicBezTo>
                      <a:pt x="949" y="255"/>
                      <a:pt x="952" y="255"/>
                      <a:pt x="954" y="255"/>
                    </a:cubicBezTo>
                    <a:cubicBezTo>
                      <a:pt x="951" y="244"/>
                      <a:pt x="955" y="237"/>
                      <a:pt x="966" y="237"/>
                    </a:cubicBezTo>
                    <a:cubicBezTo>
                      <a:pt x="965" y="233"/>
                      <a:pt x="963" y="231"/>
                      <a:pt x="963" y="226"/>
                    </a:cubicBezTo>
                    <a:cubicBezTo>
                      <a:pt x="973" y="224"/>
                      <a:pt x="974" y="210"/>
                      <a:pt x="989" y="216"/>
                    </a:cubicBezTo>
                    <a:cubicBezTo>
                      <a:pt x="981" y="222"/>
                      <a:pt x="1000" y="221"/>
                      <a:pt x="1006" y="222"/>
                    </a:cubicBezTo>
                    <a:cubicBezTo>
                      <a:pt x="1006" y="227"/>
                      <a:pt x="999" y="226"/>
                      <a:pt x="998" y="230"/>
                    </a:cubicBezTo>
                    <a:cubicBezTo>
                      <a:pt x="1001" y="232"/>
                      <a:pt x="1008" y="232"/>
                      <a:pt x="1011" y="235"/>
                    </a:cubicBezTo>
                    <a:cubicBezTo>
                      <a:pt x="1011" y="242"/>
                      <a:pt x="1011" y="242"/>
                      <a:pt x="1011" y="242"/>
                    </a:cubicBezTo>
                    <a:cubicBezTo>
                      <a:pt x="1019" y="244"/>
                      <a:pt x="1028" y="239"/>
                      <a:pt x="1032" y="235"/>
                    </a:cubicBezTo>
                    <a:cubicBezTo>
                      <a:pt x="1035" y="235"/>
                      <a:pt x="1036" y="238"/>
                      <a:pt x="1040" y="237"/>
                    </a:cubicBezTo>
                    <a:cubicBezTo>
                      <a:pt x="1043" y="237"/>
                      <a:pt x="1044" y="233"/>
                      <a:pt x="1046" y="231"/>
                    </a:cubicBezTo>
                    <a:cubicBezTo>
                      <a:pt x="1033" y="232"/>
                      <a:pt x="1026" y="231"/>
                      <a:pt x="1018" y="224"/>
                    </a:cubicBezTo>
                    <a:cubicBezTo>
                      <a:pt x="1028" y="216"/>
                      <a:pt x="1047" y="211"/>
                      <a:pt x="1063" y="211"/>
                    </a:cubicBezTo>
                    <a:cubicBezTo>
                      <a:pt x="1062" y="215"/>
                      <a:pt x="1058" y="216"/>
                      <a:pt x="1053" y="217"/>
                    </a:cubicBezTo>
                    <a:cubicBezTo>
                      <a:pt x="1052" y="218"/>
                      <a:pt x="1056" y="221"/>
                      <a:pt x="1059" y="221"/>
                    </a:cubicBezTo>
                    <a:cubicBezTo>
                      <a:pt x="1056" y="223"/>
                      <a:pt x="1056" y="228"/>
                      <a:pt x="1055" y="232"/>
                    </a:cubicBezTo>
                    <a:cubicBezTo>
                      <a:pt x="1051" y="233"/>
                      <a:pt x="1050" y="230"/>
                      <a:pt x="1047" y="230"/>
                    </a:cubicBezTo>
                    <a:cubicBezTo>
                      <a:pt x="1047" y="237"/>
                      <a:pt x="1054" y="237"/>
                      <a:pt x="1057" y="241"/>
                    </a:cubicBezTo>
                    <a:cubicBezTo>
                      <a:pt x="1073" y="242"/>
                      <a:pt x="1081" y="251"/>
                      <a:pt x="1095" y="257"/>
                    </a:cubicBezTo>
                    <a:cubicBezTo>
                      <a:pt x="1113" y="264"/>
                      <a:pt x="1119" y="267"/>
                      <a:pt x="1127" y="280"/>
                    </a:cubicBezTo>
                    <a:cubicBezTo>
                      <a:pt x="1118" y="294"/>
                      <a:pt x="1092" y="288"/>
                      <a:pt x="1075" y="286"/>
                    </a:cubicBezTo>
                    <a:close/>
                    <a:moveTo>
                      <a:pt x="505" y="65"/>
                    </a:moveTo>
                    <a:cubicBezTo>
                      <a:pt x="503" y="67"/>
                      <a:pt x="499" y="68"/>
                      <a:pt x="496" y="70"/>
                    </a:cubicBezTo>
                    <a:cubicBezTo>
                      <a:pt x="495" y="71"/>
                      <a:pt x="508" y="67"/>
                      <a:pt x="505" y="65"/>
                    </a:cubicBezTo>
                    <a:close/>
                    <a:moveTo>
                      <a:pt x="315" y="184"/>
                    </a:moveTo>
                    <a:cubicBezTo>
                      <a:pt x="314" y="185"/>
                      <a:pt x="310" y="190"/>
                      <a:pt x="312" y="188"/>
                    </a:cubicBezTo>
                    <a:cubicBezTo>
                      <a:pt x="325" y="175"/>
                      <a:pt x="350" y="162"/>
                      <a:pt x="361" y="147"/>
                    </a:cubicBezTo>
                    <a:cubicBezTo>
                      <a:pt x="345" y="161"/>
                      <a:pt x="324" y="174"/>
                      <a:pt x="311" y="187"/>
                    </a:cubicBezTo>
                    <a:cubicBezTo>
                      <a:pt x="313" y="187"/>
                      <a:pt x="313" y="184"/>
                      <a:pt x="315" y="184"/>
                    </a:cubicBezTo>
                    <a:close/>
                    <a:moveTo>
                      <a:pt x="301" y="197"/>
                    </a:moveTo>
                    <a:cubicBezTo>
                      <a:pt x="289" y="205"/>
                      <a:pt x="274" y="215"/>
                      <a:pt x="271" y="227"/>
                    </a:cubicBezTo>
                    <a:cubicBezTo>
                      <a:pt x="280" y="217"/>
                      <a:pt x="295" y="208"/>
                      <a:pt x="301" y="197"/>
                    </a:cubicBezTo>
                    <a:close/>
                    <a:moveTo>
                      <a:pt x="56" y="1093"/>
                    </a:moveTo>
                    <a:cubicBezTo>
                      <a:pt x="52" y="1079"/>
                      <a:pt x="55" y="1067"/>
                      <a:pt x="57" y="1054"/>
                    </a:cubicBezTo>
                    <a:cubicBezTo>
                      <a:pt x="59" y="1028"/>
                      <a:pt x="50" y="1003"/>
                      <a:pt x="46" y="981"/>
                    </a:cubicBezTo>
                    <a:cubicBezTo>
                      <a:pt x="44" y="978"/>
                      <a:pt x="40" y="978"/>
                      <a:pt x="38" y="975"/>
                    </a:cubicBezTo>
                    <a:cubicBezTo>
                      <a:pt x="30" y="955"/>
                      <a:pt x="24" y="932"/>
                      <a:pt x="11" y="916"/>
                    </a:cubicBezTo>
                    <a:cubicBezTo>
                      <a:pt x="10" y="918"/>
                      <a:pt x="11" y="920"/>
                      <a:pt x="10" y="920"/>
                    </a:cubicBezTo>
                    <a:cubicBezTo>
                      <a:pt x="10" y="900"/>
                      <a:pt x="2" y="889"/>
                      <a:pt x="2" y="869"/>
                    </a:cubicBezTo>
                    <a:cubicBezTo>
                      <a:pt x="0" y="868"/>
                      <a:pt x="1" y="879"/>
                      <a:pt x="1" y="883"/>
                    </a:cubicBezTo>
                    <a:cubicBezTo>
                      <a:pt x="4" y="888"/>
                      <a:pt x="2" y="891"/>
                      <a:pt x="2" y="898"/>
                    </a:cubicBezTo>
                    <a:cubicBezTo>
                      <a:pt x="6" y="1022"/>
                      <a:pt x="47" y="1130"/>
                      <a:pt x="87" y="1220"/>
                    </a:cubicBezTo>
                    <a:cubicBezTo>
                      <a:pt x="88" y="1221"/>
                      <a:pt x="89" y="1225"/>
                      <a:pt x="89" y="1221"/>
                    </a:cubicBezTo>
                    <a:cubicBezTo>
                      <a:pt x="88" y="1218"/>
                      <a:pt x="92" y="1223"/>
                      <a:pt x="93" y="1224"/>
                    </a:cubicBezTo>
                    <a:cubicBezTo>
                      <a:pt x="81" y="1183"/>
                      <a:pt x="62" y="1132"/>
                      <a:pt x="54" y="1091"/>
                    </a:cubicBezTo>
                    <a:cubicBezTo>
                      <a:pt x="54" y="1092"/>
                      <a:pt x="55" y="1093"/>
                      <a:pt x="56" y="1093"/>
                    </a:cubicBezTo>
                    <a:close/>
                  </a:path>
                </a:pathLst>
              </a:custGeom>
              <a:solidFill>
                <a:schemeClr val="accent3"/>
              </a:solidFill>
              <a:ln w="9525" cap="flat" cmpd="sng">
                <a:noFill/>
                <a:prstDash val="solid"/>
                <a:round/>
                <a:headEnd type="none" w="med" len="med"/>
                <a:tailEnd type="none" w="med" len="med"/>
              </a:ln>
            </p:spPr>
            <p:txBody>
              <a:bodyPr/>
              <a:lstStyle/>
              <a:p>
                <a:pPr defTabSz="914400">
                  <a:defRPr/>
                </a:pPr>
                <a:endParaRPr lang="en-GB" sz="1800" kern="0" dirty="0">
                  <a:solidFill>
                    <a:sysClr val="windowText" lastClr="000000"/>
                  </a:solidFill>
                </a:endParaRPr>
              </a:p>
            </p:txBody>
          </p:sp>
          <p:sp>
            <p:nvSpPr>
              <p:cNvPr id="15" name="Oval 14"/>
              <p:cNvSpPr>
                <a:spLocks noChangeArrowheads="1"/>
              </p:cNvSpPr>
              <p:nvPr/>
            </p:nvSpPr>
            <p:spPr bwMode="auto">
              <a:xfrm>
                <a:off x="889900" y="1837063"/>
                <a:ext cx="2052000" cy="2052000"/>
              </a:xfrm>
              <a:prstGeom prst="ellipse">
                <a:avLst/>
              </a:prstGeom>
              <a:noFill/>
              <a:ln w="9525">
                <a:solidFill>
                  <a:schemeClr val="accent3"/>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sp>
          <p:nvSpPr>
            <p:cNvPr id="16" name="Oval 15"/>
            <p:cNvSpPr/>
            <p:nvPr/>
          </p:nvSpPr>
          <p:spPr bwMode="ltGray">
            <a:xfrm>
              <a:off x="7618912" y="3346268"/>
              <a:ext cx="97972" cy="87085"/>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grpSp>
          <p:nvGrpSpPr>
            <p:cNvPr id="17" name="Group 16"/>
            <p:cNvGrpSpPr/>
            <p:nvPr/>
          </p:nvGrpSpPr>
          <p:grpSpPr>
            <a:xfrm>
              <a:off x="1204026" y="2899954"/>
              <a:ext cx="993801" cy="960806"/>
              <a:chOff x="1641336" y="4357365"/>
              <a:chExt cx="2052000" cy="2052000"/>
            </a:xfrm>
          </p:grpSpPr>
          <p:sp>
            <p:nvSpPr>
              <p:cNvPr id="18" name="Freeform 5"/>
              <p:cNvSpPr>
                <a:spLocks noChangeAspect="1" noEditPoints="1"/>
              </p:cNvSpPr>
              <p:nvPr/>
            </p:nvSpPr>
            <p:spPr bwMode="auto">
              <a:xfrm>
                <a:off x="1704690" y="4380626"/>
                <a:ext cx="1984375" cy="2022475"/>
              </a:xfrm>
              <a:custGeom>
                <a:avLst/>
                <a:gdLst>
                  <a:gd name="T0" fmla="*/ 673441375 w 1656"/>
                  <a:gd name="T1" fmla="*/ 163653960 h 1688"/>
                  <a:gd name="T2" fmla="*/ 664825643 w 1656"/>
                  <a:gd name="T3" fmla="*/ 182316319 h 1688"/>
                  <a:gd name="T4" fmla="*/ 733749102 w 1656"/>
                  <a:gd name="T5" fmla="*/ 205284822 h 1688"/>
                  <a:gd name="T6" fmla="*/ 643287512 w 1656"/>
                  <a:gd name="T7" fmla="*/ 213898311 h 1688"/>
                  <a:gd name="T8" fmla="*/ 582978437 w 1656"/>
                  <a:gd name="T9" fmla="*/ 282805021 h 1688"/>
                  <a:gd name="T10" fmla="*/ 1430165363 w 1656"/>
                  <a:gd name="T11" fmla="*/ 315823668 h 1688"/>
                  <a:gd name="T12" fmla="*/ 1339702574 w 1656"/>
                  <a:gd name="T13" fmla="*/ 423490477 h 1688"/>
                  <a:gd name="T14" fmla="*/ 1428729807 w 1656"/>
                  <a:gd name="T15" fmla="*/ 499575293 h 1688"/>
                  <a:gd name="T16" fmla="*/ 712210970 w 1656"/>
                  <a:gd name="T17" fmla="*/ 564174660 h 1688"/>
                  <a:gd name="T18" fmla="*/ 831390868 w 1656"/>
                  <a:gd name="T19" fmla="*/ 714909061 h 1688"/>
                  <a:gd name="T20" fmla="*/ 677749241 w 1656"/>
                  <a:gd name="T21" fmla="*/ 842673610 h 1688"/>
                  <a:gd name="T22" fmla="*/ 788314605 w 1656"/>
                  <a:gd name="T23" fmla="*/ 1205870716 h 1688"/>
                  <a:gd name="T24" fmla="*/ 1266471250 w 1656"/>
                  <a:gd name="T25" fmla="*/ 1297746229 h 1688"/>
                  <a:gd name="T26" fmla="*/ 1244932819 w 1656"/>
                  <a:gd name="T27" fmla="*/ 1326457458 h 1688"/>
                  <a:gd name="T28" fmla="*/ 1395703633 w 1656"/>
                  <a:gd name="T29" fmla="*/ 1359476030 h 1688"/>
                  <a:gd name="T30" fmla="*/ 1825040294 w 1656"/>
                  <a:gd name="T31" fmla="*/ 2147483647 h 1688"/>
                  <a:gd name="T32" fmla="*/ 284309642 w 1656"/>
                  <a:gd name="T33" fmla="*/ 542641538 h 1688"/>
                  <a:gd name="T34" fmla="*/ 437952542 w 1656"/>
                  <a:gd name="T35" fmla="*/ 330178683 h 1688"/>
                  <a:gd name="T36" fmla="*/ 535594308 w 1656"/>
                  <a:gd name="T37" fmla="*/ 245480303 h 1688"/>
                  <a:gd name="T38" fmla="*/ 541337730 w 1656"/>
                  <a:gd name="T39" fmla="*/ 344534897 h 1688"/>
                  <a:gd name="T40" fmla="*/ 666261199 w 1656"/>
                  <a:gd name="T41" fmla="*/ 242609540 h 1688"/>
                  <a:gd name="T42" fmla="*/ 584415191 w 1656"/>
                  <a:gd name="T43" fmla="*/ 209592166 h 1688"/>
                  <a:gd name="T44" fmla="*/ 142154821 w 1656"/>
                  <a:gd name="T45" fmla="*/ 534028049 h 1688"/>
                  <a:gd name="T46" fmla="*/ 656209911 w 1656"/>
                  <a:gd name="T47" fmla="*/ 259836517 h 1688"/>
                  <a:gd name="T48" fmla="*/ 1941349079 w 1656"/>
                  <a:gd name="T49" fmla="*/ 288547746 h 1688"/>
                  <a:gd name="T50" fmla="*/ 1651294893 w 1656"/>
                  <a:gd name="T51" fmla="*/ 122023060 h 1688"/>
                  <a:gd name="T52" fmla="*/ 1635500183 w 1656"/>
                  <a:gd name="T53" fmla="*/ 274191532 h 1688"/>
                  <a:gd name="T54" fmla="*/ 1507704553 w 1656"/>
                  <a:gd name="T55" fmla="*/ 384730378 h 1688"/>
                  <a:gd name="T56" fmla="*/ 1450267938 w 1656"/>
                  <a:gd name="T57" fmla="*/ 462250576 h 1688"/>
                  <a:gd name="T58" fmla="*/ 1302369733 w 1656"/>
                  <a:gd name="T59" fmla="*/ 607242102 h 1688"/>
                  <a:gd name="T60" fmla="*/ 1186060648 w 1656"/>
                  <a:gd name="T61" fmla="*/ 509624163 h 1688"/>
                  <a:gd name="T62" fmla="*/ 1005136269 w 1656"/>
                  <a:gd name="T63" fmla="*/ 643131588 h 1688"/>
                  <a:gd name="T64" fmla="*/ 1118572745 w 1656"/>
                  <a:gd name="T65" fmla="*/ 654615840 h 1688"/>
                  <a:gd name="T66" fmla="*/ 1109957013 w 1656"/>
                  <a:gd name="T67" fmla="*/ 852722480 h 1688"/>
                  <a:gd name="T68" fmla="*/ 900314327 w 1656"/>
                  <a:gd name="T69" fmla="*/ 869949457 h 1688"/>
                  <a:gd name="T70" fmla="*/ 762467409 w 1656"/>
                  <a:gd name="T71" fmla="*/ 792429259 h 1688"/>
                  <a:gd name="T72" fmla="*/ 752416122 w 1656"/>
                  <a:gd name="T73" fmla="*/ 908709556 h 1688"/>
                  <a:gd name="T74" fmla="*/ 542773286 w 1656"/>
                  <a:gd name="T75" fmla="*/ 1175724105 h 1688"/>
                  <a:gd name="T76" fmla="*/ 1013752001 w 1656"/>
                  <a:gd name="T77" fmla="*/ 1224533074 h 1688"/>
                  <a:gd name="T78" fmla="*/ 969238984 w 1656"/>
                  <a:gd name="T79" fmla="*/ 1109688159 h 1688"/>
                  <a:gd name="T80" fmla="*/ 1163085762 w 1656"/>
                  <a:gd name="T81" fmla="*/ 1289133939 h 1688"/>
                  <a:gd name="T82" fmla="*/ 1267908004 w 1656"/>
                  <a:gd name="T83" fmla="*/ 1290569320 h 1688"/>
                  <a:gd name="T84" fmla="*/ 1120008301 w 1656"/>
                  <a:gd name="T85" fmla="*/ 1458529350 h 1688"/>
                  <a:gd name="T86" fmla="*/ 664825643 w 1656"/>
                  <a:gd name="T87" fmla="*/ 1293440084 h 1688"/>
                  <a:gd name="T88" fmla="*/ 265642622 w 1656"/>
                  <a:gd name="T89" fmla="*/ 1615005129 h 1688"/>
                  <a:gd name="T90" fmla="*/ 736621412 w 1656"/>
                  <a:gd name="T91" fmla="*/ 2015526952 h 1688"/>
                  <a:gd name="T92" fmla="*/ 946264098 w 1656"/>
                  <a:gd name="T93" fmla="*/ 2147483647 h 1688"/>
                  <a:gd name="T94" fmla="*/ 1711603818 w 1656"/>
                  <a:gd name="T95" fmla="*/ 2072949410 h 1688"/>
                  <a:gd name="T96" fmla="*/ 1688628932 w 1656"/>
                  <a:gd name="T97" fmla="*/ 1805934861 h 1688"/>
                  <a:gd name="T98" fmla="*/ 1725962971 w 1656"/>
                  <a:gd name="T99" fmla="*/ 1780095594 h 1688"/>
                  <a:gd name="T100" fmla="*/ 1786270698 w 1656"/>
                  <a:gd name="T101" fmla="*/ 1419769251 h 1688"/>
                  <a:gd name="T102" fmla="*/ 2147483647 w 1656"/>
                  <a:gd name="T103" fmla="*/ 1340813671 h 1688"/>
                  <a:gd name="T104" fmla="*/ 2147483647 w 1656"/>
                  <a:gd name="T105" fmla="*/ 1109688159 h 1688"/>
                  <a:gd name="T106" fmla="*/ 1412933899 w 1656"/>
                  <a:gd name="T107" fmla="*/ 1168545998 h 1688"/>
                  <a:gd name="T108" fmla="*/ 1448832382 w 1656"/>
                  <a:gd name="T109" fmla="*/ 1024989854 h 1688"/>
                  <a:gd name="T110" fmla="*/ 726570124 w 1656"/>
                  <a:gd name="T111" fmla="*/ 167960105 h 1688"/>
                  <a:gd name="T112" fmla="*/ 715082082 w 1656"/>
                  <a:gd name="T113" fmla="*/ 223947181 h 1688"/>
                  <a:gd name="T114" fmla="*/ 677749241 w 1656"/>
                  <a:gd name="T115" fmla="*/ 351711805 h 1688"/>
                  <a:gd name="T116" fmla="*/ 613133499 w 1656"/>
                  <a:gd name="T117" fmla="*/ 475170209 h 1688"/>
                  <a:gd name="T118" fmla="*/ 883084061 w 1656"/>
                  <a:gd name="T119" fmla="*/ 399085393 h 1688"/>
                  <a:gd name="T120" fmla="*/ 749545010 w 1656"/>
                  <a:gd name="T121" fmla="*/ 223947181 h 1688"/>
                  <a:gd name="T122" fmla="*/ 218258493 w 1656"/>
                  <a:gd name="T123" fmla="*/ 618726354 h 16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56"/>
                  <a:gd name="T187" fmla="*/ 0 h 1688"/>
                  <a:gd name="T188" fmla="*/ 1656 w 1656"/>
                  <a:gd name="T189" fmla="*/ 1688 h 16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56" h="1688">
                    <a:moveTo>
                      <a:pt x="1132" y="74"/>
                    </a:moveTo>
                    <a:cubicBezTo>
                      <a:pt x="1127" y="73"/>
                      <a:pt x="1125" y="68"/>
                      <a:pt x="1120" y="67"/>
                    </a:cubicBezTo>
                    <a:cubicBezTo>
                      <a:pt x="1119" y="73"/>
                      <a:pt x="1128" y="75"/>
                      <a:pt x="1132" y="74"/>
                    </a:cubicBezTo>
                    <a:close/>
                    <a:moveTo>
                      <a:pt x="493" y="82"/>
                    </a:moveTo>
                    <a:cubicBezTo>
                      <a:pt x="486" y="82"/>
                      <a:pt x="473" y="80"/>
                      <a:pt x="471" y="91"/>
                    </a:cubicBezTo>
                    <a:cubicBezTo>
                      <a:pt x="476" y="92"/>
                      <a:pt x="475" y="100"/>
                      <a:pt x="478" y="103"/>
                    </a:cubicBezTo>
                    <a:cubicBezTo>
                      <a:pt x="489" y="100"/>
                      <a:pt x="496" y="93"/>
                      <a:pt x="501" y="84"/>
                    </a:cubicBezTo>
                    <a:cubicBezTo>
                      <a:pt x="496" y="83"/>
                      <a:pt x="496" y="88"/>
                      <a:pt x="491" y="87"/>
                    </a:cubicBezTo>
                    <a:cubicBezTo>
                      <a:pt x="491" y="85"/>
                      <a:pt x="493" y="85"/>
                      <a:pt x="493" y="82"/>
                    </a:cubicBezTo>
                    <a:close/>
                    <a:moveTo>
                      <a:pt x="506" y="103"/>
                    </a:moveTo>
                    <a:cubicBezTo>
                      <a:pt x="514" y="107"/>
                      <a:pt x="524" y="104"/>
                      <a:pt x="524" y="95"/>
                    </a:cubicBezTo>
                    <a:cubicBezTo>
                      <a:pt x="523" y="95"/>
                      <a:pt x="521" y="96"/>
                      <a:pt x="521" y="94"/>
                    </a:cubicBezTo>
                    <a:cubicBezTo>
                      <a:pt x="519" y="90"/>
                      <a:pt x="524" y="92"/>
                      <a:pt x="523" y="89"/>
                    </a:cubicBezTo>
                    <a:cubicBezTo>
                      <a:pt x="514" y="89"/>
                      <a:pt x="509" y="92"/>
                      <a:pt x="506" y="98"/>
                    </a:cubicBezTo>
                    <a:cubicBezTo>
                      <a:pt x="508" y="98"/>
                      <a:pt x="511" y="96"/>
                      <a:pt x="512" y="99"/>
                    </a:cubicBezTo>
                    <a:cubicBezTo>
                      <a:pt x="510" y="100"/>
                      <a:pt x="506" y="99"/>
                      <a:pt x="506" y="103"/>
                    </a:cubicBezTo>
                    <a:close/>
                    <a:moveTo>
                      <a:pt x="420" y="139"/>
                    </a:moveTo>
                    <a:cubicBezTo>
                      <a:pt x="428" y="140"/>
                      <a:pt x="431" y="131"/>
                      <a:pt x="438" y="128"/>
                    </a:cubicBezTo>
                    <a:cubicBezTo>
                      <a:pt x="448" y="124"/>
                      <a:pt x="462" y="126"/>
                      <a:pt x="469" y="117"/>
                    </a:cubicBezTo>
                    <a:cubicBezTo>
                      <a:pt x="466" y="115"/>
                      <a:pt x="459" y="120"/>
                      <a:pt x="455" y="116"/>
                    </a:cubicBezTo>
                    <a:cubicBezTo>
                      <a:pt x="460" y="116"/>
                      <a:pt x="465" y="115"/>
                      <a:pt x="469" y="114"/>
                    </a:cubicBezTo>
                    <a:cubicBezTo>
                      <a:pt x="469" y="110"/>
                      <a:pt x="463" y="113"/>
                      <a:pt x="463" y="110"/>
                    </a:cubicBezTo>
                    <a:cubicBezTo>
                      <a:pt x="465" y="110"/>
                      <a:pt x="467" y="111"/>
                      <a:pt x="470" y="111"/>
                    </a:cubicBezTo>
                    <a:cubicBezTo>
                      <a:pt x="470" y="106"/>
                      <a:pt x="471" y="106"/>
                      <a:pt x="476" y="105"/>
                    </a:cubicBezTo>
                    <a:cubicBezTo>
                      <a:pt x="474" y="101"/>
                      <a:pt x="471" y="97"/>
                      <a:pt x="466" y="95"/>
                    </a:cubicBezTo>
                    <a:cubicBezTo>
                      <a:pt x="464" y="96"/>
                      <a:pt x="461" y="97"/>
                      <a:pt x="460" y="99"/>
                    </a:cubicBezTo>
                    <a:cubicBezTo>
                      <a:pt x="458" y="94"/>
                      <a:pt x="454" y="100"/>
                      <a:pt x="451" y="100"/>
                    </a:cubicBezTo>
                    <a:cubicBezTo>
                      <a:pt x="441" y="98"/>
                      <a:pt x="424" y="105"/>
                      <a:pt x="425" y="121"/>
                    </a:cubicBezTo>
                    <a:cubicBezTo>
                      <a:pt x="421" y="126"/>
                      <a:pt x="413" y="127"/>
                      <a:pt x="411" y="134"/>
                    </a:cubicBezTo>
                    <a:cubicBezTo>
                      <a:pt x="415" y="135"/>
                      <a:pt x="417" y="130"/>
                      <a:pt x="419" y="132"/>
                    </a:cubicBezTo>
                    <a:cubicBezTo>
                      <a:pt x="419" y="135"/>
                      <a:pt x="418" y="138"/>
                      <a:pt x="420" y="139"/>
                    </a:cubicBezTo>
                    <a:close/>
                    <a:moveTo>
                      <a:pt x="498" y="97"/>
                    </a:moveTo>
                    <a:cubicBezTo>
                      <a:pt x="497" y="101"/>
                      <a:pt x="504" y="99"/>
                      <a:pt x="503" y="97"/>
                    </a:cubicBezTo>
                    <a:cubicBezTo>
                      <a:pt x="501" y="97"/>
                      <a:pt x="500" y="95"/>
                      <a:pt x="498" y="97"/>
                    </a:cubicBezTo>
                    <a:close/>
                    <a:moveTo>
                      <a:pt x="521" y="113"/>
                    </a:moveTo>
                    <a:cubicBezTo>
                      <a:pt x="521" y="111"/>
                      <a:pt x="522" y="111"/>
                      <a:pt x="521" y="110"/>
                    </a:cubicBezTo>
                    <a:cubicBezTo>
                      <a:pt x="516" y="110"/>
                      <a:pt x="511" y="110"/>
                      <a:pt x="511" y="115"/>
                    </a:cubicBezTo>
                    <a:cubicBezTo>
                      <a:pt x="518" y="114"/>
                      <a:pt x="527" y="120"/>
                      <a:pt x="528" y="113"/>
                    </a:cubicBezTo>
                    <a:cubicBezTo>
                      <a:pt x="526" y="110"/>
                      <a:pt x="524" y="114"/>
                      <a:pt x="521" y="113"/>
                    </a:cubicBezTo>
                    <a:close/>
                    <a:moveTo>
                      <a:pt x="463" y="127"/>
                    </a:moveTo>
                    <a:cubicBezTo>
                      <a:pt x="468" y="127"/>
                      <a:pt x="471" y="124"/>
                      <a:pt x="473" y="120"/>
                    </a:cubicBezTo>
                    <a:cubicBezTo>
                      <a:pt x="468" y="121"/>
                      <a:pt x="463" y="122"/>
                      <a:pt x="463" y="127"/>
                    </a:cubicBezTo>
                    <a:close/>
                    <a:moveTo>
                      <a:pt x="515" y="122"/>
                    </a:moveTo>
                    <a:cubicBezTo>
                      <a:pt x="512" y="123"/>
                      <a:pt x="508" y="123"/>
                      <a:pt x="506" y="125"/>
                    </a:cubicBezTo>
                    <a:cubicBezTo>
                      <a:pt x="509" y="124"/>
                      <a:pt x="513" y="124"/>
                      <a:pt x="515" y="122"/>
                    </a:cubicBezTo>
                    <a:close/>
                    <a:moveTo>
                      <a:pt x="532" y="123"/>
                    </a:moveTo>
                    <a:cubicBezTo>
                      <a:pt x="523" y="124"/>
                      <a:pt x="519" y="130"/>
                      <a:pt x="514" y="134"/>
                    </a:cubicBezTo>
                    <a:cubicBezTo>
                      <a:pt x="523" y="133"/>
                      <a:pt x="531" y="132"/>
                      <a:pt x="532" y="123"/>
                    </a:cubicBezTo>
                    <a:close/>
                    <a:moveTo>
                      <a:pt x="500" y="125"/>
                    </a:moveTo>
                    <a:cubicBezTo>
                      <a:pt x="490" y="125"/>
                      <a:pt x="489" y="133"/>
                      <a:pt x="480" y="135"/>
                    </a:cubicBezTo>
                    <a:cubicBezTo>
                      <a:pt x="480" y="137"/>
                      <a:pt x="480" y="138"/>
                      <a:pt x="481" y="139"/>
                    </a:cubicBezTo>
                    <a:cubicBezTo>
                      <a:pt x="489" y="138"/>
                      <a:pt x="502" y="140"/>
                      <a:pt x="502" y="131"/>
                    </a:cubicBezTo>
                    <a:cubicBezTo>
                      <a:pt x="497" y="132"/>
                      <a:pt x="498" y="130"/>
                      <a:pt x="493" y="130"/>
                    </a:cubicBezTo>
                    <a:cubicBezTo>
                      <a:pt x="496" y="129"/>
                      <a:pt x="500" y="128"/>
                      <a:pt x="500" y="125"/>
                    </a:cubicBezTo>
                    <a:close/>
                    <a:moveTo>
                      <a:pt x="467" y="140"/>
                    </a:moveTo>
                    <a:cubicBezTo>
                      <a:pt x="471" y="139"/>
                      <a:pt x="476" y="134"/>
                      <a:pt x="472" y="130"/>
                    </a:cubicBezTo>
                    <a:cubicBezTo>
                      <a:pt x="467" y="129"/>
                      <a:pt x="466" y="133"/>
                      <a:pt x="462" y="133"/>
                    </a:cubicBezTo>
                    <a:cubicBezTo>
                      <a:pt x="462" y="130"/>
                      <a:pt x="466" y="132"/>
                      <a:pt x="465" y="129"/>
                    </a:cubicBezTo>
                    <a:cubicBezTo>
                      <a:pt x="455" y="131"/>
                      <a:pt x="449" y="136"/>
                      <a:pt x="441" y="139"/>
                    </a:cubicBezTo>
                    <a:cubicBezTo>
                      <a:pt x="440" y="142"/>
                      <a:pt x="443" y="141"/>
                      <a:pt x="443" y="144"/>
                    </a:cubicBezTo>
                    <a:cubicBezTo>
                      <a:pt x="454" y="146"/>
                      <a:pt x="458" y="136"/>
                      <a:pt x="467" y="140"/>
                    </a:cubicBezTo>
                    <a:close/>
                    <a:moveTo>
                      <a:pt x="525" y="135"/>
                    </a:moveTo>
                    <a:cubicBezTo>
                      <a:pt x="519" y="136"/>
                      <a:pt x="512" y="137"/>
                      <a:pt x="511" y="143"/>
                    </a:cubicBezTo>
                    <a:cubicBezTo>
                      <a:pt x="517" y="142"/>
                      <a:pt x="527" y="140"/>
                      <a:pt x="525" y="135"/>
                    </a:cubicBezTo>
                    <a:close/>
                    <a:moveTo>
                      <a:pt x="506" y="139"/>
                    </a:moveTo>
                    <a:cubicBezTo>
                      <a:pt x="502" y="137"/>
                      <a:pt x="499" y="142"/>
                      <a:pt x="496" y="142"/>
                    </a:cubicBezTo>
                    <a:cubicBezTo>
                      <a:pt x="495" y="152"/>
                      <a:pt x="482" y="148"/>
                      <a:pt x="476" y="152"/>
                    </a:cubicBezTo>
                    <a:cubicBezTo>
                      <a:pt x="478" y="161"/>
                      <a:pt x="473" y="168"/>
                      <a:pt x="480" y="176"/>
                    </a:cubicBezTo>
                    <a:cubicBezTo>
                      <a:pt x="487" y="175"/>
                      <a:pt x="496" y="175"/>
                      <a:pt x="497" y="166"/>
                    </a:cubicBezTo>
                    <a:cubicBezTo>
                      <a:pt x="488" y="164"/>
                      <a:pt x="490" y="161"/>
                      <a:pt x="490" y="159"/>
                    </a:cubicBezTo>
                    <a:cubicBezTo>
                      <a:pt x="489" y="151"/>
                      <a:pt x="495" y="156"/>
                      <a:pt x="501" y="149"/>
                    </a:cubicBezTo>
                    <a:cubicBezTo>
                      <a:pt x="502" y="148"/>
                      <a:pt x="501" y="146"/>
                      <a:pt x="501" y="145"/>
                    </a:cubicBezTo>
                    <a:cubicBezTo>
                      <a:pt x="503" y="143"/>
                      <a:pt x="507" y="143"/>
                      <a:pt x="506" y="139"/>
                    </a:cubicBezTo>
                    <a:close/>
                    <a:moveTo>
                      <a:pt x="1122" y="141"/>
                    </a:moveTo>
                    <a:cubicBezTo>
                      <a:pt x="1121" y="150"/>
                      <a:pt x="1134" y="146"/>
                      <a:pt x="1134" y="141"/>
                    </a:cubicBezTo>
                    <a:cubicBezTo>
                      <a:pt x="1132" y="140"/>
                      <a:pt x="1131" y="138"/>
                      <a:pt x="1127" y="139"/>
                    </a:cubicBezTo>
                    <a:cubicBezTo>
                      <a:pt x="1129" y="143"/>
                      <a:pt x="1124" y="143"/>
                      <a:pt x="1122" y="141"/>
                    </a:cubicBezTo>
                    <a:close/>
                    <a:moveTo>
                      <a:pt x="475" y="148"/>
                    </a:moveTo>
                    <a:cubicBezTo>
                      <a:pt x="481" y="147"/>
                      <a:pt x="489" y="149"/>
                      <a:pt x="488" y="141"/>
                    </a:cubicBezTo>
                    <a:cubicBezTo>
                      <a:pt x="482" y="139"/>
                      <a:pt x="477" y="143"/>
                      <a:pt x="475" y="148"/>
                    </a:cubicBezTo>
                    <a:close/>
                    <a:moveTo>
                      <a:pt x="452" y="155"/>
                    </a:moveTo>
                    <a:cubicBezTo>
                      <a:pt x="460" y="154"/>
                      <a:pt x="462" y="158"/>
                      <a:pt x="469" y="156"/>
                    </a:cubicBezTo>
                    <a:cubicBezTo>
                      <a:pt x="471" y="152"/>
                      <a:pt x="473" y="149"/>
                      <a:pt x="473" y="143"/>
                    </a:cubicBezTo>
                    <a:cubicBezTo>
                      <a:pt x="464" y="143"/>
                      <a:pt x="454" y="143"/>
                      <a:pt x="448" y="149"/>
                    </a:cubicBezTo>
                    <a:cubicBezTo>
                      <a:pt x="449" y="151"/>
                      <a:pt x="453" y="150"/>
                      <a:pt x="456" y="150"/>
                    </a:cubicBezTo>
                    <a:cubicBezTo>
                      <a:pt x="456" y="152"/>
                      <a:pt x="453" y="153"/>
                      <a:pt x="452" y="155"/>
                    </a:cubicBezTo>
                    <a:close/>
                    <a:moveTo>
                      <a:pt x="509" y="151"/>
                    </a:moveTo>
                    <a:cubicBezTo>
                      <a:pt x="511" y="150"/>
                      <a:pt x="514" y="150"/>
                      <a:pt x="515" y="148"/>
                    </a:cubicBezTo>
                    <a:cubicBezTo>
                      <a:pt x="512" y="148"/>
                      <a:pt x="508" y="148"/>
                      <a:pt x="509" y="151"/>
                    </a:cubicBezTo>
                    <a:close/>
                    <a:moveTo>
                      <a:pt x="1111" y="158"/>
                    </a:moveTo>
                    <a:cubicBezTo>
                      <a:pt x="1114" y="166"/>
                      <a:pt x="1123" y="164"/>
                      <a:pt x="1132" y="163"/>
                    </a:cubicBezTo>
                    <a:cubicBezTo>
                      <a:pt x="1129" y="158"/>
                      <a:pt x="1125" y="155"/>
                      <a:pt x="1127" y="150"/>
                    </a:cubicBezTo>
                    <a:cubicBezTo>
                      <a:pt x="1125" y="149"/>
                      <a:pt x="1119" y="146"/>
                      <a:pt x="1119" y="151"/>
                    </a:cubicBezTo>
                    <a:cubicBezTo>
                      <a:pt x="1118" y="154"/>
                      <a:pt x="1123" y="152"/>
                      <a:pt x="1123" y="154"/>
                    </a:cubicBezTo>
                    <a:cubicBezTo>
                      <a:pt x="1119" y="155"/>
                      <a:pt x="1117" y="151"/>
                      <a:pt x="1115" y="153"/>
                    </a:cubicBezTo>
                    <a:cubicBezTo>
                      <a:pt x="1113" y="155"/>
                      <a:pt x="1115" y="155"/>
                      <a:pt x="1116" y="157"/>
                    </a:cubicBezTo>
                    <a:cubicBezTo>
                      <a:pt x="1113" y="156"/>
                      <a:pt x="1114" y="159"/>
                      <a:pt x="1111" y="158"/>
                    </a:cubicBezTo>
                    <a:close/>
                    <a:moveTo>
                      <a:pt x="1150" y="154"/>
                    </a:moveTo>
                    <a:cubicBezTo>
                      <a:pt x="1148" y="152"/>
                      <a:pt x="1144" y="153"/>
                      <a:pt x="1141" y="153"/>
                    </a:cubicBezTo>
                    <a:cubicBezTo>
                      <a:pt x="1141" y="158"/>
                      <a:pt x="1144" y="160"/>
                      <a:pt x="1148" y="161"/>
                    </a:cubicBezTo>
                    <a:cubicBezTo>
                      <a:pt x="1148" y="157"/>
                      <a:pt x="1148" y="155"/>
                      <a:pt x="1150" y="154"/>
                    </a:cubicBezTo>
                    <a:close/>
                    <a:moveTo>
                      <a:pt x="1136" y="157"/>
                    </a:moveTo>
                    <a:cubicBezTo>
                      <a:pt x="1135" y="160"/>
                      <a:pt x="1141" y="162"/>
                      <a:pt x="1143" y="160"/>
                    </a:cubicBezTo>
                    <a:cubicBezTo>
                      <a:pt x="1140" y="159"/>
                      <a:pt x="1139" y="156"/>
                      <a:pt x="1136" y="157"/>
                    </a:cubicBezTo>
                    <a:close/>
                    <a:moveTo>
                      <a:pt x="406" y="197"/>
                    </a:moveTo>
                    <a:cubicBezTo>
                      <a:pt x="410" y="197"/>
                      <a:pt x="412" y="199"/>
                      <a:pt x="414" y="196"/>
                    </a:cubicBezTo>
                    <a:cubicBezTo>
                      <a:pt x="412" y="196"/>
                      <a:pt x="407" y="194"/>
                      <a:pt x="406" y="197"/>
                    </a:cubicBezTo>
                    <a:close/>
                    <a:moveTo>
                      <a:pt x="1344" y="196"/>
                    </a:moveTo>
                    <a:cubicBezTo>
                      <a:pt x="1346" y="197"/>
                      <a:pt x="1347" y="199"/>
                      <a:pt x="1350" y="199"/>
                    </a:cubicBezTo>
                    <a:cubicBezTo>
                      <a:pt x="1350" y="197"/>
                      <a:pt x="1345" y="194"/>
                      <a:pt x="1344" y="196"/>
                    </a:cubicBezTo>
                    <a:close/>
                    <a:moveTo>
                      <a:pt x="333" y="204"/>
                    </a:moveTo>
                    <a:cubicBezTo>
                      <a:pt x="328" y="205"/>
                      <a:pt x="321" y="204"/>
                      <a:pt x="320" y="210"/>
                    </a:cubicBezTo>
                    <a:cubicBezTo>
                      <a:pt x="325" y="211"/>
                      <a:pt x="333" y="209"/>
                      <a:pt x="333" y="204"/>
                    </a:cubicBezTo>
                    <a:close/>
                    <a:moveTo>
                      <a:pt x="387" y="212"/>
                    </a:moveTo>
                    <a:cubicBezTo>
                      <a:pt x="392" y="211"/>
                      <a:pt x="399" y="212"/>
                      <a:pt x="400" y="206"/>
                    </a:cubicBezTo>
                    <a:cubicBezTo>
                      <a:pt x="394" y="202"/>
                      <a:pt x="384" y="206"/>
                      <a:pt x="387" y="212"/>
                    </a:cubicBezTo>
                    <a:close/>
                    <a:moveTo>
                      <a:pt x="996" y="220"/>
                    </a:moveTo>
                    <a:cubicBezTo>
                      <a:pt x="999" y="220"/>
                      <a:pt x="999" y="220"/>
                      <a:pt x="999" y="220"/>
                    </a:cubicBezTo>
                    <a:cubicBezTo>
                      <a:pt x="1000" y="218"/>
                      <a:pt x="996" y="217"/>
                      <a:pt x="999" y="216"/>
                    </a:cubicBezTo>
                    <a:cubicBezTo>
                      <a:pt x="1000" y="216"/>
                      <a:pt x="1000" y="216"/>
                      <a:pt x="1001" y="215"/>
                    </a:cubicBezTo>
                    <a:cubicBezTo>
                      <a:pt x="1001" y="217"/>
                      <a:pt x="1002" y="218"/>
                      <a:pt x="1002" y="219"/>
                    </a:cubicBezTo>
                    <a:cubicBezTo>
                      <a:pt x="1010" y="219"/>
                      <a:pt x="1016" y="218"/>
                      <a:pt x="1021" y="215"/>
                    </a:cubicBezTo>
                    <a:cubicBezTo>
                      <a:pt x="1016" y="213"/>
                      <a:pt x="1013" y="209"/>
                      <a:pt x="1006" y="209"/>
                    </a:cubicBezTo>
                    <a:cubicBezTo>
                      <a:pt x="1006" y="210"/>
                      <a:pt x="1008" y="211"/>
                      <a:pt x="1006" y="211"/>
                    </a:cubicBezTo>
                    <a:cubicBezTo>
                      <a:pt x="999" y="211"/>
                      <a:pt x="990" y="204"/>
                      <a:pt x="980" y="206"/>
                    </a:cubicBezTo>
                    <a:cubicBezTo>
                      <a:pt x="982" y="214"/>
                      <a:pt x="992" y="214"/>
                      <a:pt x="996" y="220"/>
                    </a:cubicBezTo>
                    <a:close/>
                    <a:moveTo>
                      <a:pt x="1036" y="221"/>
                    </a:moveTo>
                    <a:cubicBezTo>
                      <a:pt x="1035" y="215"/>
                      <a:pt x="1039" y="214"/>
                      <a:pt x="1040" y="210"/>
                    </a:cubicBezTo>
                    <a:cubicBezTo>
                      <a:pt x="1032" y="207"/>
                      <a:pt x="1024" y="207"/>
                      <a:pt x="1019" y="208"/>
                    </a:cubicBezTo>
                    <a:cubicBezTo>
                      <a:pt x="1025" y="212"/>
                      <a:pt x="1028" y="219"/>
                      <a:pt x="1036" y="221"/>
                    </a:cubicBezTo>
                    <a:close/>
                    <a:moveTo>
                      <a:pt x="394" y="213"/>
                    </a:moveTo>
                    <a:cubicBezTo>
                      <a:pt x="394" y="215"/>
                      <a:pt x="394" y="216"/>
                      <a:pt x="395" y="216"/>
                    </a:cubicBezTo>
                    <a:cubicBezTo>
                      <a:pt x="397" y="216"/>
                      <a:pt x="398" y="215"/>
                      <a:pt x="399" y="213"/>
                    </a:cubicBezTo>
                    <a:cubicBezTo>
                      <a:pt x="397" y="212"/>
                      <a:pt x="395" y="212"/>
                      <a:pt x="394" y="213"/>
                    </a:cubicBezTo>
                    <a:close/>
                    <a:moveTo>
                      <a:pt x="315" y="221"/>
                    </a:moveTo>
                    <a:cubicBezTo>
                      <a:pt x="319" y="221"/>
                      <a:pt x="323" y="221"/>
                      <a:pt x="323" y="217"/>
                    </a:cubicBezTo>
                    <a:cubicBezTo>
                      <a:pt x="320" y="215"/>
                      <a:pt x="316" y="219"/>
                      <a:pt x="315" y="221"/>
                    </a:cubicBezTo>
                    <a:close/>
                    <a:moveTo>
                      <a:pt x="337" y="218"/>
                    </a:moveTo>
                    <a:cubicBezTo>
                      <a:pt x="334" y="219"/>
                      <a:pt x="332" y="220"/>
                      <a:pt x="331" y="223"/>
                    </a:cubicBezTo>
                    <a:cubicBezTo>
                      <a:pt x="334" y="222"/>
                      <a:pt x="338" y="222"/>
                      <a:pt x="337" y="218"/>
                    </a:cubicBezTo>
                    <a:close/>
                    <a:moveTo>
                      <a:pt x="250" y="247"/>
                    </a:moveTo>
                    <a:cubicBezTo>
                      <a:pt x="253" y="246"/>
                      <a:pt x="255" y="245"/>
                      <a:pt x="256" y="242"/>
                    </a:cubicBezTo>
                    <a:cubicBezTo>
                      <a:pt x="252" y="242"/>
                      <a:pt x="250" y="244"/>
                      <a:pt x="250" y="247"/>
                    </a:cubicBezTo>
                    <a:close/>
                    <a:moveTo>
                      <a:pt x="223" y="250"/>
                    </a:moveTo>
                    <a:cubicBezTo>
                      <a:pt x="220" y="250"/>
                      <a:pt x="220" y="253"/>
                      <a:pt x="218" y="255"/>
                    </a:cubicBezTo>
                    <a:cubicBezTo>
                      <a:pt x="221" y="254"/>
                      <a:pt x="222" y="253"/>
                      <a:pt x="223" y="250"/>
                    </a:cubicBezTo>
                    <a:close/>
                    <a:moveTo>
                      <a:pt x="933" y="295"/>
                    </a:moveTo>
                    <a:cubicBezTo>
                      <a:pt x="933" y="308"/>
                      <a:pt x="933" y="322"/>
                      <a:pt x="933" y="331"/>
                    </a:cubicBezTo>
                    <a:cubicBezTo>
                      <a:pt x="936" y="333"/>
                      <a:pt x="941" y="334"/>
                      <a:pt x="947" y="333"/>
                    </a:cubicBezTo>
                    <a:cubicBezTo>
                      <a:pt x="951" y="341"/>
                      <a:pt x="961" y="344"/>
                      <a:pt x="970" y="339"/>
                    </a:cubicBezTo>
                    <a:cubicBezTo>
                      <a:pt x="953" y="332"/>
                      <a:pt x="942" y="316"/>
                      <a:pt x="948" y="294"/>
                    </a:cubicBezTo>
                    <a:cubicBezTo>
                      <a:pt x="948" y="292"/>
                      <a:pt x="953" y="290"/>
                      <a:pt x="951" y="286"/>
                    </a:cubicBezTo>
                    <a:cubicBezTo>
                      <a:pt x="956" y="284"/>
                      <a:pt x="960" y="279"/>
                      <a:pt x="965" y="276"/>
                    </a:cubicBezTo>
                    <a:cubicBezTo>
                      <a:pt x="967" y="258"/>
                      <a:pt x="950" y="265"/>
                      <a:pt x="949" y="275"/>
                    </a:cubicBezTo>
                    <a:cubicBezTo>
                      <a:pt x="937" y="277"/>
                      <a:pt x="934" y="283"/>
                      <a:pt x="929" y="292"/>
                    </a:cubicBezTo>
                    <a:cubicBezTo>
                      <a:pt x="929" y="295"/>
                      <a:pt x="933" y="293"/>
                      <a:pt x="933" y="295"/>
                    </a:cubicBezTo>
                    <a:close/>
                    <a:moveTo>
                      <a:pt x="305" y="269"/>
                    </a:moveTo>
                    <a:cubicBezTo>
                      <a:pt x="301" y="269"/>
                      <a:pt x="301" y="272"/>
                      <a:pt x="300" y="275"/>
                    </a:cubicBezTo>
                    <a:cubicBezTo>
                      <a:pt x="303" y="274"/>
                      <a:pt x="305" y="273"/>
                      <a:pt x="305" y="269"/>
                    </a:cubicBezTo>
                    <a:close/>
                    <a:moveTo>
                      <a:pt x="319" y="275"/>
                    </a:moveTo>
                    <a:cubicBezTo>
                      <a:pt x="318" y="276"/>
                      <a:pt x="317" y="277"/>
                      <a:pt x="317" y="279"/>
                    </a:cubicBezTo>
                    <a:cubicBezTo>
                      <a:pt x="320" y="279"/>
                      <a:pt x="322" y="279"/>
                      <a:pt x="322" y="276"/>
                    </a:cubicBezTo>
                    <a:cubicBezTo>
                      <a:pt x="321" y="276"/>
                      <a:pt x="320" y="275"/>
                      <a:pt x="319" y="275"/>
                    </a:cubicBezTo>
                    <a:close/>
                    <a:moveTo>
                      <a:pt x="1006" y="296"/>
                    </a:moveTo>
                    <a:cubicBezTo>
                      <a:pt x="1006" y="292"/>
                      <a:pt x="1003" y="291"/>
                      <a:pt x="999" y="291"/>
                    </a:cubicBezTo>
                    <a:cubicBezTo>
                      <a:pt x="999" y="296"/>
                      <a:pt x="1003" y="298"/>
                      <a:pt x="1006" y="296"/>
                    </a:cubicBezTo>
                    <a:close/>
                    <a:moveTo>
                      <a:pt x="981" y="340"/>
                    </a:moveTo>
                    <a:cubicBezTo>
                      <a:pt x="983" y="346"/>
                      <a:pt x="989" y="347"/>
                      <a:pt x="995" y="348"/>
                    </a:cubicBezTo>
                    <a:cubicBezTo>
                      <a:pt x="995" y="341"/>
                      <a:pt x="986" y="339"/>
                      <a:pt x="981" y="340"/>
                    </a:cubicBezTo>
                    <a:close/>
                    <a:moveTo>
                      <a:pt x="171" y="378"/>
                    </a:moveTo>
                    <a:cubicBezTo>
                      <a:pt x="174" y="373"/>
                      <a:pt x="176" y="363"/>
                      <a:pt x="175" y="357"/>
                    </a:cubicBezTo>
                    <a:cubicBezTo>
                      <a:pt x="172" y="362"/>
                      <a:pt x="166" y="372"/>
                      <a:pt x="171" y="378"/>
                    </a:cubicBezTo>
                    <a:close/>
                    <a:moveTo>
                      <a:pt x="558" y="387"/>
                    </a:moveTo>
                    <a:cubicBezTo>
                      <a:pt x="558" y="383"/>
                      <a:pt x="560" y="382"/>
                      <a:pt x="561" y="379"/>
                    </a:cubicBezTo>
                    <a:cubicBezTo>
                      <a:pt x="558" y="379"/>
                      <a:pt x="556" y="377"/>
                      <a:pt x="557" y="373"/>
                    </a:cubicBezTo>
                    <a:cubicBezTo>
                      <a:pt x="551" y="378"/>
                      <a:pt x="547" y="374"/>
                      <a:pt x="541" y="375"/>
                    </a:cubicBezTo>
                    <a:cubicBezTo>
                      <a:pt x="539" y="373"/>
                      <a:pt x="542" y="372"/>
                      <a:pt x="539" y="371"/>
                    </a:cubicBezTo>
                    <a:cubicBezTo>
                      <a:pt x="537" y="373"/>
                      <a:pt x="534" y="374"/>
                      <a:pt x="531" y="375"/>
                    </a:cubicBezTo>
                    <a:cubicBezTo>
                      <a:pt x="531" y="372"/>
                      <a:pt x="533" y="371"/>
                      <a:pt x="530" y="370"/>
                    </a:cubicBezTo>
                    <a:cubicBezTo>
                      <a:pt x="528" y="376"/>
                      <a:pt x="524" y="375"/>
                      <a:pt x="521" y="375"/>
                    </a:cubicBezTo>
                    <a:cubicBezTo>
                      <a:pt x="521" y="372"/>
                      <a:pt x="523" y="371"/>
                      <a:pt x="525" y="370"/>
                    </a:cubicBezTo>
                    <a:cubicBezTo>
                      <a:pt x="526" y="366"/>
                      <a:pt x="525" y="364"/>
                      <a:pt x="524" y="361"/>
                    </a:cubicBezTo>
                    <a:cubicBezTo>
                      <a:pt x="518" y="364"/>
                      <a:pt x="509" y="362"/>
                      <a:pt x="505" y="371"/>
                    </a:cubicBezTo>
                    <a:cubicBezTo>
                      <a:pt x="509" y="373"/>
                      <a:pt x="514" y="369"/>
                      <a:pt x="516" y="373"/>
                    </a:cubicBezTo>
                    <a:cubicBezTo>
                      <a:pt x="513" y="374"/>
                      <a:pt x="512" y="376"/>
                      <a:pt x="510" y="378"/>
                    </a:cubicBezTo>
                    <a:cubicBezTo>
                      <a:pt x="507" y="377"/>
                      <a:pt x="502" y="374"/>
                      <a:pt x="499" y="376"/>
                    </a:cubicBezTo>
                    <a:cubicBezTo>
                      <a:pt x="501" y="380"/>
                      <a:pt x="509" y="383"/>
                      <a:pt x="504" y="389"/>
                    </a:cubicBezTo>
                    <a:cubicBezTo>
                      <a:pt x="501" y="392"/>
                      <a:pt x="500" y="387"/>
                      <a:pt x="497" y="389"/>
                    </a:cubicBezTo>
                    <a:cubicBezTo>
                      <a:pt x="497" y="391"/>
                      <a:pt x="495" y="391"/>
                      <a:pt x="496" y="393"/>
                    </a:cubicBezTo>
                    <a:cubicBezTo>
                      <a:pt x="497" y="395"/>
                      <a:pt x="500" y="395"/>
                      <a:pt x="504" y="395"/>
                    </a:cubicBezTo>
                    <a:cubicBezTo>
                      <a:pt x="505" y="400"/>
                      <a:pt x="508" y="402"/>
                      <a:pt x="509" y="406"/>
                    </a:cubicBezTo>
                    <a:cubicBezTo>
                      <a:pt x="528" y="404"/>
                      <a:pt x="551" y="409"/>
                      <a:pt x="562" y="389"/>
                    </a:cubicBezTo>
                    <a:cubicBezTo>
                      <a:pt x="562" y="389"/>
                      <a:pt x="559" y="388"/>
                      <a:pt x="558" y="387"/>
                    </a:cubicBezTo>
                    <a:close/>
                    <a:moveTo>
                      <a:pt x="136" y="406"/>
                    </a:moveTo>
                    <a:cubicBezTo>
                      <a:pt x="135" y="410"/>
                      <a:pt x="136" y="414"/>
                      <a:pt x="139" y="414"/>
                    </a:cubicBezTo>
                    <a:cubicBezTo>
                      <a:pt x="140" y="410"/>
                      <a:pt x="144" y="409"/>
                      <a:pt x="144" y="404"/>
                    </a:cubicBezTo>
                    <a:cubicBezTo>
                      <a:pt x="141" y="402"/>
                      <a:pt x="138" y="406"/>
                      <a:pt x="136" y="406"/>
                    </a:cubicBezTo>
                    <a:close/>
                    <a:moveTo>
                      <a:pt x="576" y="445"/>
                    </a:moveTo>
                    <a:cubicBezTo>
                      <a:pt x="573" y="445"/>
                      <a:pt x="572" y="447"/>
                      <a:pt x="572" y="451"/>
                    </a:cubicBezTo>
                    <a:cubicBezTo>
                      <a:pt x="576" y="450"/>
                      <a:pt x="576" y="448"/>
                      <a:pt x="576" y="445"/>
                    </a:cubicBezTo>
                    <a:close/>
                    <a:moveTo>
                      <a:pt x="607" y="477"/>
                    </a:moveTo>
                    <a:cubicBezTo>
                      <a:pt x="607" y="480"/>
                      <a:pt x="605" y="479"/>
                      <a:pt x="607" y="481"/>
                    </a:cubicBezTo>
                    <a:cubicBezTo>
                      <a:pt x="611" y="482"/>
                      <a:pt x="611" y="477"/>
                      <a:pt x="607" y="477"/>
                    </a:cubicBezTo>
                    <a:close/>
                    <a:moveTo>
                      <a:pt x="602" y="480"/>
                    </a:moveTo>
                    <a:cubicBezTo>
                      <a:pt x="600" y="482"/>
                      <a:pt x="598" y="485"/>
                      <a:pt x="599" y="490"/>
                    </a:cubicBezTo>
                    <a:cubicBezTo>
                      <a:pt x="603" y="490"/>
                      <a:pt x="607" y="482"/>
                      <a:pt x="602" y="480"/>
                    </a:cubicBezTo>
                    <a:close/>
                    <a:moveTo>
                      <a:pt x="486" y="492"/>
                    </a:moveTo>
                    <a:cubicBezTo>
                      <a:pt x="485" y="493"/>
                      <a:pt x="483" y="496"/>
                      <a:pt x="486" y="497"/>
                    </a:cubicBezTo>
                    <a:cubicBezTo>
                      <a:pt x="487" y="495"/>
                      <a:pt x="489" y="492"/>
                      <a:pt x="486" y="492"/>
                    </a:cubicBezTo>
                    <a:close/>
                    <a:moveTo>
                      <a:pt x="579" y="498"/>
                    </a:moveTo>
                    <a:cubicBezTo>
                      <a:pt x="579" y="498"/>
                      <a:pt x="579" y="499"/>
                      <a:pt x="578" y="499"/>
                    </a:cubicBezTo>
                    <a:cubicBezTo>
                      <a:pt x="579" y="502"/>
                      <a:pt x="579" y="504"/>
                      <a:pt x="582" y="504"/>
                    </a:cubicBezTo>
                    <a:cubicBezTo>
                      <a:pt x="580" y="501"/>
                      <a:pt x="584" y="498"/>
                      <a:pt x="579" y="498"/>
                    </a:cubicBezTo>
                    <a:close/>
                    <a:moveTo>
                      <a:pt x="551" y="502"/>
                    </a:moveTo>
                    <a:cubicBezTo>
                      <a:pt x="549" y="501"/>
                      <a:pt x="544" y="504"/>
                      <a:pt x="542" y="505"/>
                    </a:cubicBezTo>
                    <a:cubicBezTo>
                      <a:pt x="542" y="508"/>
                      <a:pt x="540" y="509"/>
                      <a:pt x="542" y="511"/>
                    </a:cubicBezTo>
                    <a:cubicBezTo>
                      <a:pt x="547" y="511"/>
                      <a:pt x="550" y="507"/>
                      <a:pt x="551" y="502"/>
                    </a:cubicBezTo>
                    <a:close/>
                    <a:moveTo>
                      <a:pt x="543" y="523"/>
                    </a:moveTo>
                    <a:cubicBezTo>
                      <a:pt x="544" y="521"/>
                      <a:pt x="546" y="519"/>
                      <a:pt x="545" y="515"/>
                    </a:cubicBezTo>
                    <a:cubicBezTo>
                      <a:pt x="539" y="514"/>
                      <a:pt x="538" y="522"/>
                      <a:pt x="543" y="523"/>
                    </a:cubicBezTo>
                    <a:close/>
                    <a:moveTo>
                      <a:pt x="466" y="602"/>
                    </a:moveTo>
                    <a:cubicBezTo>
                      <a:pt x="480" y="605"/>
                      <a:pt x="490" y="596"/>
                      <a:pt x="504" y="598"/>
                    </a:cubicBezTo>
                    <a:cubicBezTo>
                      <a:pt x="511" y="592"/>
                      <a:pt x="516" y="584"/>
                      <a:pt x="517" y="571"/>
                    </a:cubicBezTo>
                    <a:cubicBezTo>
                      <a:pt x="529" y="572"/>
                      <a:pt x="531" y="562"/>
                      <a:pt x="527" y="551"/>
                    </a:cubicBezTo>
                    <a:cubicBezTo>
                      <a:pt x="517" y="545"/>
                      <a:pt x="510" y="545"/>
                      <a:pt x="500" y="553"/>
                    </a:cubicBezTo>
                    <a:cubicBezTo>
                      <a:pt x="500" y="556"/>
                      <a:pt x="504" y="556"/>
                      <a:pt x="501" y="558"/>
                    </a:cubicBezTo>
                    <a:cubicBezTo>
                      <a:pt x="498" y="557"/>
                      <a:pt x="499" y="561"/>
                      <a:pt x="497" y="560"/>
                    </a:cubicBezTo>
                    <a:cubicBezTo>
                      <a:pt x="494" y="559"/>
                      <a:pt x="495" y="555"/>
                      <a:pt x="491" y="555"/>
                    </a:cubicBezTo>
                    <a:cubicBezTo>
                      <a:pt x="483" y="557"/>
                      <a:pt x="486" y="564"/>
                      <a:pt x="480" y="569"/>
                    </a:cubicBezTo>
                    <a:cubicBezTo>
                      <a:pt x="479" y="574"/>
                      <a:pt x="484" y="572"/>
                      <a:pt x="484" y="576"/>
                    </a:cubicBezTo>
                    <a:cubicBezTo>
                      <a:pt x="479" y="579"/>
                      <a:pt x="475" y="583"/>
                      <a:pt x="472" y="587"/>
                    </a:cubicBezTo>
                    <a:cubicBezTo>
                      <a:pt x="462" y="584"/>
                      <a:pt x="464" y="594"/>
                      <a:pt x="466" y="602"/>
                    </a:cubicBezTo>
                    <a:close/>
                    <a:moveTo>
                      <a:pt x="537" y="569"/>
                    </a:moveTo>
                    <a:cubicBezTo>
                      <a:pt x="533" y="568"/>
                      <a:pt x="532" y="572"/>
                      <a:pt x="531" y="574"/>
                    </a:cubicBezTo>
                    <a:cubicBezTo>
                      <a:pt x="535" y="575"/>
                      <a:pt x="537" y="573"/>
                      <a:pt x="537" y="569"/>
                    </a:cubicBezTo>
                    <a:close/>
                    <a:moveTo>
                      <a:pt x="609" y="872"/>
                    </a:moveTo>
                    <a:cubicBezTo>
                      <a:pt x="617" y="874"/>
                      <a:pt x="620" y="868"/>
                      <a:pt x="628" y="870"/>
                    </a:cubicBezTo>
                    <a:cubicBezTo>
                      <a:pt x="629" y="855"/>
                      <a:pt x="640" y="840"/>
                      <a:pt x="629" y="829"/>
                    </a:cubicBezTo>
                    <a:cubicBezTo>
                      <a:pt x="633" y="821"/>
                      <a:pt x="638" y="811"/>
                      <a:pt x="635" y="799"/>
                    </a:cubicBezTo>
                    <a:cubicBezTo>
                      <a:pt x="623" y="803"/>
                      <a:pt x="619" y="811"/>
                      <a:pt x="621" y="825"/>
                    </a:cubicBezTo>
                    <a:cubicBezTo>
                      <a:pt x="623" y="827"/>
                      <a:pt x="625" y="829"/>
                      <a:pt x="628" y="830"/>
                    </a:cubicBezTo>
                    <a:cubicBezTo>
                      <a:pt x="625" y="832"/>
                      <a:pt x="622" y="834"/>
                      <a:pt x="618" y="835"/>
                    </a:cubicBezTo>
                    <a:cubicBezTo>
                      <a:pt x="616" y="835"/>
                      <a:pt x="614" y="832"/>
                      <a:pt x="611" y="833"/>
                    </a:cubicBezTo>
                    <a:cubicBezTo>
                      <a:pt x="609" y="837"/>
                      <a:pt x="614" y="839"/>
                      <a:pt x="614" y="844"/>
                    </a:cubicBezTo>
                    <a:cubicBezTo>
                      <a:pt x="614" y="852"/>
                      <a:pt x="607" y="862"/>
                      <a:pt x="609" y="872"/>
                    </a:cubicBezTo>
                    <a:close/>
                    <a:moveTo>
                      <a:pt x="1654" y="815"/>
                    </a:moveTo>
                    <a:cubicBezTo>
                      <a:pt x="1655" y="818"/>
                      <a:pt x="1653" y="828"/>
                      <a:pt x="1655" y="826"/>
                    </a:cubicBezTo>
                    <a:cubicBezTo>
                      <a:pt x="1655" y="823"/>
                      <a:pt x="1656" y="813"/>
                      <a:pt x="1654" y="815"/>
                    </a:cubicBezTo>
                    <a:close/>
                    <a:moveTo>
                      <a:pt x="544" y="845"/>
                    </a:moveTo>
                    <a:cubicBezTo>
                      <a:pt x="543" y="839"/>
                      <a:pt x="531" y="837"/>
                      <a:pt x="528" y="845"/>
                    </a:cubicBezTo>
                    <a:cubicBezTo>
                      <a:pt x="531" y="852"/>
                      <a:pt x="544" y="854"/>
                      <a:pt x="544" y="845"/>
                    </a:cubicBezTo>
                    <a:close/>
                    <a:moveTo>
                      <a:pt x="549" y="840"/>
                    </a:moveTo>
                    <a:cubicBezTo>
                      <a:pt x="548" y="842"/>
                      <a:pt x="551" y="847"/>
                      <a:pt x="555" y="847"/>
                    </a:cubicBezTo>
                    <a:cubicBezTo>
                      <a:pt x="559" y="843"/>
                      <a:pt x="552" y="838"/>
                      <a:pt x="549" y="840"/>
                    </a:cubicBezTo>
                    <a:close/>
                    <a:moveTo>
                      <a:pt x="517" y="851"/>
                    </a:moveTo>
                    <a:cubicBezTo>
                      <a:pt x="515" y="851"/>
                      <a:pt x="515" y="848"/>
                      <a:pt x="513" y="849"/>
                    </a:cubicBezTo>
                    <a:cubicBezTo>
                      <a:pt x="511" y="850"/>
                      <a:pt x="509" y="854"/>
                      <a:pt x="511" y="856"/>
                    </a:cubicBezTo>
                    <a:cubicBezTo>
                      <a:pt x="514" y="855"/>
                      <a:pt x="516" y="854"/>
                      <a:pt x="517" y="851"/>
                    </a:cubicBezTo>
                    <a:close/>
                    <a:moveTo>
                      <a:pt x="838" y="859"/>
                    </a:moveTo>
                    <a:cubicBezTo>
                      <a:pt x="838" y="862"/>
                      <a:pt x="843" y="863"/>
                      <a:pt x="844" y="861"/>
                    </a:cubicBezTo>
                    <a:cubicBezTo>
                      <a:pt x="844" y="858"/>
                      <a:pt x="840" y="858"/>
                      <a:pt x="838" y="859"/>
                    </a:cubicBezTo>
                    <a:close/>
                    <a:moveTo>
                      <a:pt x="858" y="869"/>
                    </a:moveTo>
                    <a:cubicBezTo>
                      <a:pt x="858" y="868"/>
                      <a:pt x="859" y="867"/>
                      <a:pt x="859" y="866"/>
                    </a:cubicBezTo>
                    <a:cubicBezTo>
                      <a:pt x="858" y="863"/>
                      <a:pt x="852" y="864"/>
                      <a:pt x="852" y="868"/>
                    </a:cubicBezTo>
                    <a:cubicBezTo>
                      <a:pt x="853" y="869"/>
                      <a:pt x="856" y="869"/>
                      <a:pt x="858" y="869"/>
                    </a:cubicBezTo>
                    <a:close/>
                    <a:moveTo>
                      <a:pt x="786" y="895"/>
                    </a:moveTo>
                    <a:cubicBezTo>
                      <a:pt x="786" y="897"/>
                      <a:pt x="784" y="897"/>
                      <a:pt x="785" y="901"/>
                    </a:cubicBezTo>
                    <a:cubicBezTo>
                      <a:pt x="787" y="901"/>
                      <a:pt x="790" y="903"/>
                      <a:pt x="792" y="901"/>
                    </a:cubicBezTo>
                    <a:cubicBezTo>
                      <a:pt x="792" y="897"/>
                      <a:pt x="790" y="896"/>
                      <a:pt x="786" y="895"/>
                    </a:cubicBezTo>
                    <a:close/>
                    <a:moveTo>
                      <a:pt x="855" y="911"/>
                    </a:moveTo>
                    <a:cubicBezTo>
                      <a:pt x="861" y="911"/>
                      <a:pt x="857" y="903"/>
                      <a:pt x="852" y="904"/>
                    </a:cubicBezTo>
                    <a:cubicBezTo>
                      <a:pt x="851" y="908"/>
                      <a:pt x="855" y="908"/>
                      <a:pt x="855" y="911"/>
                    </a:cubicBezTo>
                    <a:close/>
                    <a:moveTo>
                      <a:pt x="882" y="904"/>
                    </a:moveTo>
                    <a:cubicBezTo>
                      <a:pt x="882" y="905"/>
                      <a:pt x="880" y="906"/>
                      <a:pt x="881" y="908"/>
                    </a:cubicBezTo>
                    <a:cubicBezTo>
                      <a:pt x="883" y="911"/>
                      <a:pt x="884" y="910"/>
                      <a:pt x="886" y="908"/>
                    </a:cubicBezTo>
                    <a:cubicBezTo>
                      <a:pt x="886" y="906"/>
                      <a:pt x="884" y="905"/>
                      <a:pt x="882" y="904"/>
                    </a:cubicBezTo>
                    <a:close/>
                    <a:moveTo>
                      <a:pt x="792" y="911"/>
                    </a:moveTo>
                    <a:cubicBezTo>
                      <a:pt x="792" y="909"/>
                      <a:pt x="793" y="906"/>
                      <a:pt x="791" y="905"/>
                    </a:cubicBezTo>
                    <a:cubicBezTo>
                      <a:pt x="788" y="905"/>
                      <a:pt x="788" y="905"/>
                      <a:pt x="788" y="905"/>
                    </a:cubicBezTo>
                    <a:cubicBezTo>
                      <a:pt x="787" y="908"/>
                      <a:pt x="787" y="912"/>
                      <a:pt x="792" y="911"/>
                    </a:cubicBezTo>
                    <a:close/>
                    <a:moveTo>
                      <a:pt x="872" y="908"/>
                    </a:moveTo>
                    <a:cubicBezTo>
                      <a:pt x="871" y="910"/>
                      <a:pt x="871" y="911"/>
                      <a:pt x="871" y="913"/>
                    </a:cubicBezTo>
                    <a:cubicBezTo>
                      <a:pt x="875" y="913"/>
                      <a:pt x="875" y="913"/>
                      <a:pt x="875" y="913"/>
                    </a:cubicBezTo>
                    <a:cubicBezTo>
                      <a:pt x="875" y="910"/>
                      <a:pt x="875" y="908"/>
                      <a:pt x="872" y="908"/>
                    </a:cubicBezTo>
                    <a:close/>
                    <a:moveTo>
                      <a:pt x="849" y="912"/>
                    </a:moveTo>
                    <a:cubicBezTo>
                      <a:pt x="849" y="910"/>
                      <a:pt x="845" y="912"/>
                      <a:pt x="844" y="911"/>
                    </a:cubicBezTo>
                    <a:cubicBezTo>
                      <a:pt x="842" y="915"/>
                      <a:pt x="850" y="916"/>
                      <a:pt x="849" y="912"/>
                    </a:cubicBezTo>
                    <a:close/>
                    <a:moveTo>
                      <a:pt x="887" y="914"/>
                    </a:moveTo>
                    <a:cubicBezTo>
                      <a:pt x="882" y="914"/>
                      <a:pt x="882" y="914"/>
                      <a:pt x="882" y="914"/>
                    </a:cubicBezTo>
                    <a:cubicBezTo>
                      <a:pt x="881" y="919"/>
                      <a:pt x="887" y="916"/>
                      <a:pt x="887" y="914"/>
                    </a:cubicBezTo>
                    <a:close/>
                    <a:moveTo>
                      <a:pt x="867" y="924"/>
                    </a:moveTo>
                    <a:cubicBezTo>
                      <a:pt x="867" y="922"/>
                      <a:pt x="868" y="922"/>
                      <a:pt x="868" y="920"/>
                    </a:cubicBezTo>
                    <a:cubicBezTo>
                      <a:pt x="867" y="917"/>
                      <a:pt x="863" y="916"/>
                      <a:pt x="860" y="918"/>
                    </a:cubicBezTo>
                    <a:cubicBezTo>
                      <a:pt x="860" y="922"/>
                      <a:pt x="862" y="925"/>
                      <a:pt x="867" y="924"/>
                    </a:cubicBezTo>
                    <a:close/>
                    <a:moveTo>
                      <a:pt x="889" y="927"/>
                    </a:moveTo>
                    <a:cubicBezTo>
                      <a:pt x="893" y="925"/>
                      <a:pt x="896" y="923"/>
                      <a:pt x="896" y="919"/>
                    </a:cubicBezTo>
                    <a:cubicBezTo>
                      <a:pt x="890" y="918"/>
                      <a:pt x="886" y="922"/>
                      <a:pt x="889" y="927"/>
                    </a:cubicBezTo>
                    <a:close/>
                    <a:moveTo>
                      <a:pt x="876" y="931"/>
                    </a:moveTo>
                    <a:cubicBezTo>
                      <a:pt x="886" y="935"/>
                      <a:pt x="879" y="921"/>
                      <a:pt x="876" y="931"/>
                    </a:cubicBezTo>
                    <a:close/>
                    <a:moveTo>
                      <a:pt x="856" y="928"/>
                    </a:moveTo>
                    <a:cubicBezTo>
                      <a:pt x="855" y="929"/>
                      <a:pt x="853" y="930"/>
                      <a:pt x="855" y="932"/>
                    </a:cubicBezTo>
                    <a:cubicBezTo>
                      <a:pt x="858" y="933"/>
                      <a:pt x="858" y="928"/>
                      <a:pt x="856" y="928"/>
                    </a:cubicBezTo>
                    <a:close/>
                    <a:moveTo>
                      <a:pt x="907" y="930"/>
                    </a:moveTo>
                    <a:cubicBezTo>
                      <a:pt x="902" y="926"/>
                      <a:pt x="898" y="935"/>
                      <a:pt x="901" y="940"/>
                    </a:cubicBezTo>
                    <a:cubicBezTo>
                      <a:pt x="906" y="940"/>
                      <a:pt x="906" y="934"/>
                      <a:pt x="907" y="930"/>
                    </a:cubicBezTo>
                    <a:close/>
                    <a:moveTo>
                      <a:pt x="695" y="941"/>
                    </a:moveTo>
                    <a:cubicBezTo>
                      <a:pt x="698" y="937"/>
                      <a:pt x="695" y="932"/>
                      <a:pt x="690" y="931"/>
                    </a:cubicBezTo>
                    <a:cubicBezTo>
                      <a:pt x="687" y="935"/>
                      <a:pt x="689" y="942"/>
                      <a:pt x="695" y="941"/>
                    </a:cubicBezTo>
                    <a:close/>
                    <a:moveTo>
                      <a:pt x="830" y="939"/>
                    </a:moveTo>
                    <a:cubicBezTo>
                      <a:pt x="829" y="935"/>
                      <a:pt x="827" y="935"/>
                      <a:pt x="824" y="936"/>
                    </a:cubicBezTo>
                    <a:cubicBezTo>
                      <a:pt x="823" y="941"/>
                      <a:pt x="827" y="940"/>
                      <a:pt x="830" y="939"/>
                    </a:cubicBezTo>
                    <a:close/>
                    <a:moveTo>
                      <a:pt x="972" y="947"/>
                    </a:moveTo>
                    <a:cubicBezTo>
                      <a:pt x="976" y="965"/>
                      <a:pt x="990" y="952"/>
                      <a:pt x="1001" y="949"/>
                    </a:cubicBezTo>
                    <a:cubicBezTo>
                      <a:pt x="999" y="942"/>
                      <a:pt x="1002" y="940"/>
                      <a:pt x="1003" y="935"/>
                    </a:cubicBezTo>
                    <a:cubicBezTo>
                      <a:pt x="993" y="940"/>
                      <a:pt x="982" y="943"/>
                      <a:pt x="972" y="947"/>
                    </a:cubicBezTo>
                    <a:close/>
                    <a:moveTo>
                      <a:pt x="895" y="951"/>
                    </a:moveTo>
                    <a:cubicBezTo>
                      <a:pt x="895" y="946"/>
                      <a:pt x="894" y="944"/>
                      <a:pt x="891" y="942"/>
                    </a:cubicBezTo>
                    <a:cubicBezTo>
                      <a:pt x="889" y="944"/>
                      <a:pt x="890" y="948"/>
                      <a:pt x="890" y="951"/>
                    </a:cubicBezTo>
                    <a:lnTo>
                      <a:pt x="895" y="951"/>
                    </a:lnTo>
                    <a:close/>
                    <a:moveTo>
                      <a:pt x="836" y="953"/>
                    </a:moveTo>
                    <a:cubicBezTo>
                      <a:pt x="837" y="958"/>
                      <a:pt x="845" y="954"/>
                      <a:pt x="851" y="956"/>
                    </a:cubicBezTo>
                    <a:cubicBezTo>
                      <a:pt x="854" y="958"/>
                      <a:pt x="855" y="962"/>
                      <a:pt x="858" y="962"/>
                    </a:cubicBezTo>
                    <a:cubicBezTo>
                      <a:pt x="865" y="963"/>
                      <a:pt x="884" y="961"/>
                      <a:pt x="880" y="953"/>
                    </a:cubicBezTo>
                    <a:cubicBezTo>
                      <a:pt x="866" y="954"/>
                      <a:pt x="851" y="950"/>
                      <a:pt x="838" y="947"/>
                    </a:cubicBezTo>
                    <a:cubicBezTo>
                      <a:pt x="838" y="949"/>
                      <a:pt x="837" y="950"/>
                      <a:pt x="836" y="953"/>
                    </a:cubicBezTo>
                    <a:close/>
                    <a:moveTo>
                      <a:pt x="1618" y="1038"/>
                    </a:moveTo>
                    <a:cubicBezTo>
                      <a:pt x="1625" y="1028"/>
                      <a:pt x="1635" y="1002"/>
                      <a:pt x="1623" y="990"/>
                    </a:cubicBezTo>
                    <a:cubicBezTo>
                      <a:pt x="1617" y="1003"/>
                      <a:pt x="1619" y="1020"/>
                      <a:pt x="1618" y="1038"/>
                    </a:cubicBezTo>
                    <a:close/>
                    <a:moveTo>
                      <a:pt x="1272" y="1507"/>
                    </a:moveTo>
                    <a:cubicBezTo>
                      <a:pt x="1255" y="1507"/>
                      <a:pt x="1255" y="1525"/>
                      <a:pt x="1240" y="1528"/>
                    </a:cubicBezTo>
                    <a:cubicBezTo>
                      <a:pt x="1238" y="1531"/>
                      <a:pt x="1238" y="1532"/>
                      <a:pt x="1235" y="1535"/>
                    </a:cubicBezTo>
                    <a:cubicBezTo>
                      <a:pt x="1232" y="1535"/>
                      <a:pt x="1231" y="1536"/>
                      <a:pt x="1229" y="1536"/>
                    </a:cubicBezTo>
                    <a:cubicBezTo>
                      <a:pt x="1213" y="1556"/>
                      <a:pt x="1182" y="1560"/>
                      <a:pt x="1164" y="1578"/>
                    </a:cubicBezTo>
                    <a:cubicBezTo>
                      <a:pt x="1162" y="1600"/>
                      <a:pt x="1128" y="1597"/>
                      <a:pt x="1128" y="1615"/>
                    </a:cubicBezTo>
                    <a:cubicBezTo>
                      <a:pt x="1178" y="1602"/>
                      <a:pt x="1209" y="1571"/>
                      <a:pt x="1245" y="1545"/>
                    </a:cubicBezTo>
                    <a:cubicBezTo>
                      <a:pt x="1250" y="1533"/>
                      <a:pt x="1261" y="1528"/>
                      <a:pt x="1271" y="1522"/>
                    </a:cubicBezTo>
                    <a:cubicBezTo>
                      <a:pt x="1270" y="1518"/>
                      <a:pt x="1273" y="1516"/>
                      <a:pt x="1275" y="1511"/>
                    </a:cubicBezTo>
                    <a:cubicBezTo>
                      <a:pt x="1270" y="1511"/>
                      <a:pt x="1274" y="1508"/>
                      <a:pt x="1272" y="1507"/>
                    </a:cubicBezTo>
                    <a:close/>
                    <a:moveTo>
                      <a:pt x="597" y="4"/>
                    </a:moveTo>
                    <a:cubicBezTo>
                      <a:pt x="601" y="2"/>
                      <a:pt x="608" y="3"/>
                      <a:pt x="611" y="0"/>
                    </a:cubicBezTo>
                    <a:cubicBezTo>
                      <a:pt x="606" y="0"/>
                      <a:pt x="598" y="2"/>
                      <a:pt x="597" y="4"/>
                    </a:cubicBezTo>
                    <a:close/>
                    <a:moveTo>
                      <a:pt x="138" y="388"/>
                    </a:moveTo>
                    <a:cubicBezTo>
                      <a:pt x="139" y="391"/>
                      <a:pt x="136" y="395"/>
                      <a:pt x="138" y="397"/>
                    </a:cubicBezTo>
                    <a:cubicBezTo>
                      <a:pt x="140" y="394"/>
                      <a:pt x="142" y="385"/>
                      <a:pt x="141" y="382"/>
                    </a:cubicBezTo>
                    <a:cubicBezTo>
                      <a:pt x="141" y="383"/>
                      <a:pt x="140" y="385"/>
                      <a:pt x="139" y="385"/>
                    </a:cubicBezTo>
                    <a:cubicBezTo>
                      <a:pt x="140" y="374"/>
                      <a:pt x="151" y="374"/>
                      <a:pt x="157" y="368"/>
                    </a:cubicBezTo>
                    <a:cubicBezTo>
                      <a:pt x="154" y="368"/>
                      <a:pt x="154" y="366"/>
                      <a:pt x="154" y="364"/>
                    </a:cubicBezTo>
                    <a:cubicBezTo>
                      <a:pt x="155" y="363"/>
                      <a:pt x="156" y="360"/>
                      <a:pt x="158" y="359"/>
                    </a:cubicBezTo>
                    <a:cubicBezTo>
                      <a:pt x="158" y="362"/>
                      <a:pt x="155" y="361"/>
                      <a:pt x="156" y="365"/>
                    </a:cubicBezTo>
                    <a:cubicBezTo>
                      <a:pt x="160" y="363"/>
                      <a:pt x="158" y="368"/>
                      <a:pt x="161" y="368"/>
                    </a:cubicBezTo>
                    <a:cubicBezTo>
                      <a:pt x="177" y="362"/>
                      <a:pt x="168" y="334"/>
                      <a:pt x="151" y="340"/>
                    </a:cubicBezTo>
                    <a:cubicBezTo>
                      <a:pt x="156" y="337"/>
                      <a:pt x="163" y="339"/>
                      <a:pt x="169" y="339"/>
                    </a:cubicBezTo>
                    <a:cubicBezTo>
                      <a:pt x="170" y="340"/>
                      <a:pt x="170" y="344"/>
                      <a:pt x="172" y="344"/>
                    </a:cubicBezTo>
                    <a:cubicBezTo>
                      <a:pt x="173" y="343"/>
                      <a:pt x="175" y="342"/>
                      <a:pt x="178" y="342"/>
                    </a:cubicBezTo>
                    <a:cubicBezTo>
                      <a:pt x="183" y="351"/>
                      <a:pt x="181" y="361"/>
                      <a:pt x="180" y="373"/>
                    </a:cubicBezTo>
                    <a:cubicBezTo>
                      <a:pt x="184" y="373"/>
                      <a:pt x="184" y="377"/>
                      <a:pt x="186" y="379"/>
                    </a:cubicBezTo>
                    <a:cubicBezTo>
                      <a:pt x="191" y="379"/>
                      <a:pt x="193" y="377"/>
                      <a:pt x="198" y="378"/>
                    </a:cubicBezTo>
                    <a:cubicBezTo>
                      <a:pt x="201" y="382"/>
                      <a:pt x="205" y="386"/>
                      <a:pt x="211" y="387"/>
                    </a:cubicBezTo>
                    <a:cubicBezTo>
                      <a:pt x="215" y="377"/>
                      <a:pt x="231" y="380"/>
                      <a:pt x="232" y="366"/>
                    </a:cubicBezTo>
                    <a:cubicBezTo>
                      <a:pt x="231" y="364"/>
                      <a:pt x="229" y="368"/>
                      <a:pt x="227" y="367"/>
                    </a:cubicBezTo>
                    <a:cubicBezTo>
                      <a:pt x="231" y="364"/>
                      <a:pt x="235" y="360"/>
                      <a:pt x="236" y="355"/>
                    </a:cubicBezTo>
                    <a:cubicBezTo>
                      <a:pt x="238" y="355"/>
                      <a:pt x="236" y="360"/>
                      <a:pt x="240" y="359"/>
                    </a:cubicBezTo>
                    <a:cubicBezTo>
                      <a:pt x="247" y="349"/>
                      <a:pt x="238" y="336"/>
                      <a:pt x="253" y="331"/>
                    </a:cubicBezTo>
                    <a:cubicBezTo>
                      <a:pt x="251" y="326"/>
                      <a:pt x="257" y="322"/>
                      <a:pt x="260" y="319"/>
                    </a:cubicBezTo>
                    <a:cubicBezTo>
                      <a:pt x="260" y="321"/>
                      <a:pt x="264" y="321"/>
                      <a:pt x="266" y="321"/>
                    </a:cubicBezTo>
                    <a:cubicBezTo>
                      <a:pt x="267" y="317"/>
                      <a:pt x="269" y="313"/>
                      <a:pt x="275" y="314"/>
                    </a:cubicBezTo>
                    <a:cubicBezTo>
                      <a:pt x="277" y="309"/>
                      <a:pt x="278" y="303"/>
                      <a:pt x="285" y="303"/>
                    </a:cubicBezTo>
                    <a:cubicBezTo>
                      <a:pt x="288" y="295"/>
                      <a:pt x="303" y="291"/>
                      <a:pt x="301" y="284"/>
                    </a:cubicBezTo>
                    <a:cubicBezTo>
                      <a:pt x="295" y="286"/>
                      <a:pt x="289" y="288"/>
                      <a:pt x="283" y="289"/>
                    </a:cubicBezTo>
                    <a:cubicBezTo>
                      <a:pt x="282" y="287"/>
                      <a:pt x="288" y="286"/>
                      <a:pt x="283" y="285"/>
                    </a:cubicBezTo>
                    <a:cubicBezTo>
                      <a:pt x="281" y="285"/>
                      <a:pt x="277" y="288"/>
                      <a:pt x="276" y="285"/>
                    </a:cubicBezTo>
                    <a:cubicBezTo>
                      <a:pt x="280" y="276"/>
                      <a:pt x="290" y="265"/>
                      <a:pt x="307" y="264"/>
                    </a:cubicBezTo>
                    <a:cubicBezTo>
                      <a:pt x="309" y="251"/>
                      <a:pt x="321" y="248"/>
                      <a:pt x="326" y="238"/>
                    </a:cubicBezTo>
                    <a:cubicBezTo>
                      <a:pt x="325" y="237"/>
                      <a:pt x="322" y="238"/>
                      <a:pt x="322" y="236"/>
                    </a:cubicBezTo>
                    <a:cubicBezTo>
                      <a:pt x="325" y="236"/>
                      <a:pt x="323" y="234"/>
                      <a:pt x="322" y="233"/>
                    </a:cubicBezTo>
                    <a:cubicBezTo>
                      <a:pt x="324" y="230"/>
                      <a:pt x="325" y="227"/>
                      <a:pt x="327" y="224"/>
                    </a:cubicBezTo>
                    <a:cubicBezTo>
                      <a:pt x="320" y="223"/>
                      <a:pt x="316" y="229"/>
                      <a:pt x="310" y="231"/>
                    </a:cubicBezTo>
                    <a:cubicBezTo>
                      <a:pt x="309" y="231"/>
                      <a:pt x="307" y="229"/>
                      <a:pt x="305" y="230"/>
                    </a:cubicBezTo>
                    <a:cubicBezTo>
                      <a:pt x="298" y="231"/>
                      <a:pt x="291" y="241"/>
                      <a:pt x="281" y="236"/>
                    </a:cubicBezTo>
                    <a:cubicBezTo>
                      <a:pt x="271" y="246"/>
                      <a:pt x="258" y="263"/>
                      <a:pt x="239" y="255"/>
                    </a:cubicBezTo>
                    <a:cubicBezTo>
                      <a:pt x="239" y="249"/>
                      <a:pt x="239" y="249"/>
                      <a:pt x="239" y="249"/>
                    </a:cubicBezTo>
                    <a:cubicBezTo>
                      <a:pt x="228" y="255"/>
                      <a:pt x="218" y="267"/>
                      <a:pt x="205" y="267"/>
                    </a:cubicBezTo>
                    <a:cubicBezTo>
                      <a:pt x="207" y="265"/>
                      <a:pt x="203" y="266"/>
                      <a:pt x="204" y="263"/>
                    </a:cubicBezTo>
                    <a:cubicBezTo>
                      <a:pt x="215" y="246"/>
                      <a:pt x="245" y="246"/>
                      <a:pt x="251" y="223"/>
                    </a:cubicBezTo>
                    <a:cubicBezTo>
                      <a:pt x="261" y="211"/>
                      <a:pt x="276" y="204"/>
                      <a:pt x="282" y="188"/>
                    </a:cubicBezTo>
                    <a:cubicBezTo>
                      <a:pt x="292" y="187"/>
                      <a:pt x="299" y="176"/>
                      <a:pt x="305" y="173"/>
                    </a:cubicBezTo>
                    <a:cubicBezTo>
                      <a:pt x="316" y="168"/>
                      <a:pt x="324" y="173"/>
                      <a:pt x="338" y="174"/>
                    </a:cubicBezTo>
                    <a:cubicBezTo>
                      <a:pt x="339" y="176"/>
                      <a:pt x="336" y="176"/>
                      <a:pt x="337" y="179"/>
                    </a:cubicBezTo>
                    <a:cubicBezTo>
                      <a:pt x="340" y="179"/>
                      <a:pt x="341" y="177"/>
                      <a:pt x="344" y="176"/>
                    </a:cubicBezTo>
                    <a:cubicBezTo>
                      <a:pt x="340" y="180"/>
                      <a:pt x="349" y="176"/>
                      <a:pt x="350" y="179"/>
                    </a:cubicBezTo>
                    <a:cubicBezTo>
                      <a:pt x="349" y="181"/>
                      <a:pt x="347" y="181"/>
                      <a:pt x="347" y="183"/>
                    </a:cubicBezTo>
                    <a:cubicBezTo>
                      <a:pt x="350" y="183"/>
                      <a:pt x="352" y="184"/>
                      <a:pt x="353" y="187"/>
                    </a:cubicBezTo>
                    <a:cubicBezTo>
                      <a:pt x="350" y="188"/>
                      <a:pt x="349" y="188"/>
                      <a:pt x="344" y="187"/>
                    </a:cubicBezTo>
                    <a:cubicBezTo>
                      <a:pt x="344" y="194"/>
                      <a:pt x="334" y="192"/>
                      <a:pt x="334" y="199"/>
                    </a:cubicBezTo>
                    <a:cubicBezTo>
                      <a:pt x="336" y="202"/>
                      <a:pt x="341" y="198"/>
                      <a:pt x="342" y="200"/>
                    </a:cubicBezTo>
                    <a:cubicBezTo>
                      <a:pt x="341" y="206"/>
                      <a:pt x="333" y="207"/>
                      <a:pt x="334" y="215"/>
                    </a:cubicBezTo>
                    <a:cubicBezTo>
                      <a:pt x="347" y="207"/>
                      <a:pt x="357" y="194"/>
                      <a:pt x="369" y="188"/>
                    </a:cubicBezTo>
                    <a:cubicBezTo>
                      <a:pt x="367" y="184"/>
                      <a:pt x="357" y="189"/>
                      <a:pt x="355" y="187"/>
                    </a:cubicBezTo>
                    <a:cubicBezTo>
                      <a:pt x="363" y="183"/>
                      <a:pt x="364" y="174"/>
                      <a:pt x="373" y="171"/>
                    </a:cubicBezTo>
                    <a:cubicBezTo>
                      <a:pt x="372" y="178"/>
                      <a:pt x="364" y="178"/>
                      <a:pt x="362" y="184"/>
                    </a:cubicBezTo>
                    <a:cubicBezTo>
                      <a:pt x="368" y="187"/>
                      <a:pt x="372" y="185"/>
                      <a:pt x="376" y="185"/>
                    </a:cubicBezTo>
                    <a:cubicBezTo>
                      <a:pt x="375" y="187"/>
                      <a:pt x="372" y="187"/>
                      <a:pt x="372" y="190"/>
                    </a:cubicBezTo>
                    <a:cubicBezTo>
                      <a:pt x="374" y="192"/>
                      <a:pt x="373" y="192"/>
                      <a:pt x="372" y="194"/>
                    </a:cubicBezTo>
                    <a:cubicBezTo>
                      <a:pt x="381" y="201"/>
                      <a:pt x="389" y="192"/>
                      <a:pt x="397" y="189"/>
                    </a:cubicBezTo>
                    <a:cubicBezTo>
                      <a:pt x="407" y="196"/>
                      <a:pt x="414" y="179"/>
                      <a:pt x="422" y="186"/>
                    </a:cubicBezTo>
                    <a:cubicBezTo>
                      <a:pt x="421" y="189"/>
                      <a:pt x="420" y="191"/>
                      <a:pt x="419" y="193"/>
                    </a:cubicBezTo>
                    <a:cubicBezTo>
                      <a:pt x="423" y="195"/>
                      <a:pt x="425" y="188"/>
                      <a:pt x="428" y="191"/>
                    </a:cubicBezTo>
                    <a:cubicBezTo>
                      <a:pt x="411" y="202"/>
                      <a:pt x="402" y="227"/>
                      <a:pt x="373" y="220"/>
                    </a:cubicBezTo>
                    <a:cubicBezTo>
                      <a:pt x="371" y="222"/>
                      <a:pt x="369" y="224"/>
                      <a:pt x="366" y="225"/>
                    </a:cubicBezTo>
                    <a:cubicBezTo>
                      <a:pt x="363" y="224"/>
                      <a:pt x="363" y="221"/>
                      <a:pt x="360" y="219"/>
                    </a:cubicBezTo>
                    <a:cubicBezTo>
                      <a:pt x="362" y="219"/>
                      <a:pt x="362" y="217"/>
                      <a:pt x="362" y="214"/>
                    </a:cubicBezTo>
                    <a:cubicBezTo>
                      <a:pt x="354" y="214"/>
                      <a:pt x="346" y="214"/>
                      <a:pt x="346" y="221"/>
                    </a:cubicBezTo>
                    <a:cubicBezTo>
                      <a:pt x="349" y="224"/>
                      <a:pt x="352" y="224"/>
                      <a:pt x="349" y="228"/>
                    </a:cubicBezTo>
                    <a:cubicBezTo>
                      <a:pt x="351" y="229"/>
                      <a:pt x="353" y="225"/>
                      <a:pt x="353" y="228"/>
                    </a:cubicBezTo>
                    <a:cubicBezTo>
                      <a:pt x="345" y="238"/>
                      <a:pt x="334" y="243"/>
                      <a:pt x="327" y="252"/>
                    </a:cubicBezTo>
                    <a:cubicBezTo>
                      <a:pt x="327" y="255"/>
                      <a:pt x="331" y="248"/>
                      <a:pt x="331" y="251"/>
                    </a:cubicBezTo>
                    <a:cubicBezTo>
                      <a:pt x="325" y="257"/>
                      <a:pt x="327" y="264"/>
                      <a:pt x="322" y="271"/>
                    </a:cubicBezTo>
                    <a:cubicBezTo>
                      <a:pt x="333" y="269"/>
                      <a:pt x="334" y="256"/>
                      <a:pt x="344" y="252"/>
                    </a:cubicBezTo>
                    <a:cubicBezTo>
                      <a:pt x="342" y="258"/>
                      <a:pt x="337" y="262"/>
                      <a:pt x="337" y="268"/>
                    </a:cubicBezTo>
                    <a:cubicBezTo>
                      <a:pt x="353" y="268"/>
                      <a:pt x="365" y="250"/>
                      <a:pt x="377" y="240"/>
                    </a:cubicBezTo>
                    <a:cubicBezTo>
                      <a:pt x="377" y="243"/>
                      <a:pt x="375" y="242"/>
                      <a:pt x="375" y="244"/>
                    </a:cubicBezTo>
                    <a:cubicBezTo>
                      <a:pt x="378" y="244"/>
                      <a:pt x="381" y="239"/>
                      <a:pt x="384" y="242"/>
                    </a:cubicBezTo>
                    <a:cubicBezTo>
                      <a:pt x="380" y="250"/>
                      <a:pt x="371" y="253"/>
                      <a:pt x="366" y="261"/>
                    </a:cubicBezTo>
                    <a:cubicBezTo>
                      <a:pt x="373" y="262"/>
                      <a:pt x="374" y="258"/>
                      <a:pt x="379" y="258"/>
                    </a:cubicBezTo>
                    <a:cubicBezTo>
                      <a:pt x="379" y="259"/>
                      <a:pt x="378" y="259"/>
                      <a:pt x="378" y="260"/>
                    </a:cubicBezTo>
                    <a:cubicBezTo>
                      <a:pt x="386" y="256"/>
                      <a:pt x="392" y="262"/>
                      <a:pt x="398" y="255"/>
                    </a:cubicBezTo>
                    <a:cubicBezTo>
                      <a:pt x="396" y="251"/>
                      <a:pt x="398" y="251"/>
                      <a:pt x="396" y="249"/>
                    </a:cubicBezTo>
                    <a:cubicBezTo>
                      <a:pt x="398" y="246"/>
                      <a:pt x="401" y="244"/>
                      <a:pt x="404" y="242"/>
                    </a:cubicBezTo>
                    <a:cubicBezTo>
                      <a:pt x="405" y="231"/>
                      <a:pt x="410" y="226"/>
                      <a:pt x="419" y="225"/>
                    </a:cubicBezTo>
                    <a:cubicBezTo>
                      <a:pt x="419" y="227"/>
                      <a:pt x="419" y="228"/>
                      <a:pt x="420" y="229"/>
                    </a:cubicBezTo>
                    <a:cubicBezTo>
                      <a:pt x="424" y="227"/>
                      <a:pt x="426" y="223"/>
                      <a:pt x="431" y="223"/>
                    </a:cubicBezTo>
                    <a:cubicBezTo>
                      <a:pt x="432" y="221"/>
                      <a:pt x="427" y="219"/>
                      <a:pt x="430" y="217"/>
                    </a:cubicBezTo>
                    <a:cubicBezTo>
                      <a:pt x="433" y="214"/>
                      <a:pt x="431" y="220"/>
                      <a:pt x="435" y="219"/>
                    </a:cubicBezTo>
                    <a:cubicBezTo>
                      <a:pt x="437" y="218"/>
                      <a:pt x="439" y="216"/>
                      <a:pt x="440" y="212"/>
                    </a:cubicBezTo>
                    <a:cubicBezTo>
                      <a:pt x="438" y="212"/>
                      <a:pt x="436" y="213"/>
                      <a:pt x="436" y="211"/>
                    </a:cubicBezTo>
                    <a:cubicBezTo>
                      <a:pt x="440" y="209"/>
                      <a:pt x="446" y="208"/>
                      <a:pt x="448" y="203"/>
                    </a:cubicBezTo>
                    <a:cubicBezTo>
                      <a:pt x="447" y="202"/>
                      <a:pt x="444" y="203"/>
                      <a:pt x="444" y="201"/>
                    </a:cubicBezTo>
                    <a:cubicBezTo>
                      <a:pt x="447" y="200"/>
                      <a:pt x="445" y="199"/>
                      <a:pt x="445" y="197"/>
                    </a:cubicBezTo>
                    <a:cubicBezTo>
                      <a:pt x="456" y="195"/>
                      <a:pt x="460" y="188"/>
                      <a:pt x="470" y="185"/>
                    </a:cubicBezTo>
                    <a:cubicBezTo>
                      <a:pt x="470" y="178"/>
                      <a:pt x="468" y="178"/>
                      <a:pt x="469" y="172"/>
                    </a:cubicBezTo>
                    <a:cubicBezTo>
                      <a:pt x="468" y="170"/>
                      <a:pt x="463" y="173"/>
                      <a:pt x="464" y="169"/>
                    </a:cubicBezTo>
                    <a:cubicBezTo>
                      <a:pt x="464" y="167"/>
                      <a:pt x="468" y="169"/>
                      <a:pt x="468" y="165"/>
                    </a:cubicBezTo>
                    <a:cubicBezTo>
                      <a:pt x="463" y="157"/>
                      <a:pt x="446" y="160"/>
                      <a:pt x="437" y="161"/>
                    </a:cubicBezTo>
                    <a:cubicBezTo>
                      <a:pt x="435" y="162"/>
                      <a:pt x="436" y="165"/>
                      <a:pt x="434" y="166"/>
                    </a:cubicBezTo>
                    <a:cubicBezTo>
                      <a:pt x="431" y="166"/>
                      <a:pt x="430" y="164"/>
                      <a:pt x="428" y="163"/>
                    </a:cubicBezTo>
                    <a:cubicBezTo>
                      <a:pt x="426" y="165"/>
                      <a:pt x="424" y="168"/>
                      <a:pt x="422" y="169"/>
                    </a:cubicBezTo>
                    <a:cubicBezTo>
                      <a:pt x="425" y="172"/>
                      <a:pt x="421" y="174"/>
                      <a:pt x="419" y="177"/>
                    </a:cubicBezTo>
                    <a:cubicBezTo>
                      <a:pt x="408" y="179"/>
                      <a:pt x="397" y="180"/>
                      <a:pt x="386" y="179"/>
                    </a:cubicBezTo>
                    <a:cubicBezTo>
                      <a:pt x="386" y="178"/>
                      <a:pt x="385" y="178"/>
                      <a:pt x="385" y="177"/>
                    </a:cubicBezTo>
                    <a:cubicBezTo>
                      <a:pt x="392" y="171"/>
                      <a:pt x="405" y="176"/>
                      <a:pt x="410" y="168"/>
                    </a:cubicBezTo>
                    <a:cubicBezTo>
                      <a:pt x="409" y="166"/>
                      <a:pt x="404" y="169"/>
                      <a:pt x="405" y="165"/>
                    </a:cubicBezTo>
                    <a:cubicBezTo>
                      <a:pt x="408" y="165"/>
                      <a:pt x="410" y="164"/>
                      <a:pt x="413" y="164"/>
                    </a:cubicBezTo>
                    <a:cubicBezTo>
                      <a:pt x="416" y="162"/>
                      <a:pt x="414" y="160"/>
                      <a:pt x="417" y="159"/>
                    </a:cubicBezTo>
                    <a:cubicBezTo>
                      <a:pt x="419" y="160"/>
                      <a:pt x="419" y="159"/>
                      <a:pt x="422" y="161"/>
                    </a:cubicBezTo>
                    <a:cubicBezTo>
                      <a:pt x="427" y="154"/>
                      <a:pt x="440" y="156"/>
                      <a:pt x="445" y="148"/>
                    </a:cubicBezTo>
                    <a:cubicBezTo>
                      <a:pt x="429" y="138"/>
                      <a:pt x="415" y="159"/>
                      <a:pt x="399" y="156"/>
                    </a:cubicBezTo>
                    <a:cubicBezTo>
                      <a:pt x="399" y="155"/>
                      <a:pt x="400" y="154"/>
                      <a:pt x="400" y="153"/>
                    </a:cubicBezTo>
                    <a:cubicBezTo>
                      <a:pt x="396" y="152"/>
                      <a:pt x="393" y="155"/>
                      <a:pt x="392" y="153"/>
                    </a:cubicBezTo>
                    <a:cubicBezTo>
                      <a:pt x="396" y="151"/>
                      <a:pt x="402" y="153"/>
                      <a:pt x="404" y="149"/>
                    </a:cubicBezTo>
                    <a:cubicBezTo>
                      <a:pt x="404" y="153"/>
                      <a:pt x="404" y="153"/>
                      <a:pt x="404" y="153"/>
                    </a:cubicBezTo>
                    <a:cubicBezTo>
                      <a:pt x="412" y="151"/>
                      <a:pt x="420" y="149"/>
                      <a:pt x="423" y="141"/>
                    </a:cubicBezTo>
                    <a:cubicBezTo>
                      <a:pt x="415" y="140"/>
                      <a:pt x="413" y="142"/>
                      <a:pt x="407" y="146"/>
                    </a:cubicBezTo>
                    <a:cubicBezTo>
                      <a:pt x="406" y="142"/>
                      <a:pt x="399" y="146"/>
                      <a:pt x="398" y="144"/>
                    </a:cubicBezTo>
                    <a:cubicBezTo>
                      <a:pt x="403" y="138"/>
                      <a:pt x="407" y="130"/>
                      <a:pt x="415" y="127"/>
                    </a:cubicBezTo>
                    <a:cubicBezTo>
                      <a:pt x="416" y="124"/>
                      <a:pt x="414" y="123"/>
                      <a:pt x="416" y="119"/>
                    </a:cubicBezTo>
                    <a:cubicBezTo>
                      <a:pt x="413" y="119"/>
                      <a:pt x="410" y="122"/>
                      <a:pt x="408" y="119"/>
                    </a:cubicBezTo>
                    <a:cubicBezTo>
                      <a:pt x="420" y="119"/>
                      <a:pt x="419" y="105"/>
                      <a:pt x="427" y="102"/>
                    </a:cubicBezTo>
                    <a:cubicBezTo>
                      <a:pt x="427" y="103"/>
                      <a:pt x="426" y="103"/>
                      <a:pt x="426" y="105"/>
                    </a:cubicBezTo>
                    <a:cubicBezTo>
                      <a:pt x="441" y="102"/>
                      <a:pt x="446" y="90"/>
                      <a:pt x="460" y="86"/>
                    </a:cubicBezTo>
                    <a:cubicBezTo>
                      <a:pt x="461" y="83"/>
                      <a:pt x="456" y="83"/>
                      <a:pt x="459" y="82"/>
                    </a:cubicBezTo>
                    <a:cubicBezTo>
                      <a:pt x="463" y="81"/>
                      <a:pt x="464" y="83"/>
                      <a:pt x="466" y="80"/>
                    </a:cubicBezTo>
                    <a:cubicBezTo>
                      <a:pt x="465" y="79"/>
                      <a:pt x="462" y="80"/>
                      <a:pt x="462" y="78"/>
                    </a:cubicBezTo>
                    <a:cubicBezTo>
                      <a:pt x="468" y="77"/>
                      <a:pt x="474" y="77"/>
                      <a:pt x="478" y="73"/>
                    </a:cubicBezTo>
                    <a:cubicBezTo>
                      <a:pt x="476" y="74"/>
                      <a:pt x="475" y="73"/>
                      <a:pt x="474" y="71"/>
                    </a:cubicBezTo>
                    <a:cubicBezTo>
                      <a:pt x="484" y="72"/>
                      <a:pt x="482" y="60"/>
                      <a:pt x="491" y="59"/>
                    </a:cubicBezTo>
                    <a:cubicBezTo>
                      <a:pt x="492" y="57"/>
                      <a:pt x="488" y="55"/>
                      <a:pt x="491" y="55"/>
                    </a:cubicBezTo>
                    <a:cubicBezTo>
                      <a:pt x="529" y="38"/>
                      <a:pt x="568" y="22"/>
                      <a:pt x="605" y="4"/>
                    </a:cubicBezTo>
                    <a:cubicBezTo>
                      <a:pt x="600" y="6"/>
                      <a:pt x="595" y="4"/>
                      <a:pt x="593" y="4"/>
                    </a:cubicBezTo>
                    <a:cubicBezTo>
                      <a:pt x="594" y="4"/>
                      <a:pt x="595" y="6"/>
                      <a:pt x="593" y="6"/>
                    </a:cubicBezTo>
                    <a:cubicBezTo>
                      <a:pt x="592" y="6"/>
                      <a:pt x="592" y="3"/>
                      <a:pt x="590" y="4"/>
                    </a:cubicBezTo>
                    <a:cubicBezTo>
                      <a:pt x="359" y="68"/>
                      <a:pt x="191" y="201"/>
                      <a:pt x="80" y="381"/>
                    </a:cubicBezTo>
                    <a:cubicBezTo>
                      <a:pt x="86" y="374"/>
                      <a:pt x="95" y="369"/>
                      <a:pt x="101" y="366"/>
                    </a:cubicBezTo>
                    <a:cubicBezTo>
                      <a:pt x="100" y="368"/>
                      <a:pt x="99" y="370"/>
                      <a:pt x="99" y="372"/>
                    </a:cubicBezTo>
                    <a:cubicBezTo>
                      <a:pt x="100" y="373"/>
                      <a:pt x="103" y="373"/>
                      <a:pt x="103" y="376"/>
                    </a:cubicBezTo>
                    <a:cubicBezTo>
                      <a:pt x="103" y="379"/>
                      <a:pt x="100" y="379"/>
                      <a:pt x="100" y="382"/>
                    </a:cubicBezTo>
                    <a:cubicBezTo>
                      <a:pt x="107" y="381"/>
                      <a:pt x="108" y="366"/>
                      <a:pt x="119" y="366"/>
                    </a:cubicBezTo>
                    <a:cubicBezTo>
                      <a:pt x="121" y="375"/>
                      <a:pt x="128" y="380"/>
                      <a:pt x="133" y="385"/>
                    </a:cubicBezTo>
                    <a:cubicBezTo>
                      <a:pt x="132" y="387"/>
                      <a:pt x="129" y="388"/>
                      <a:pt x="128" y="389"/>
                    </a:cubicBezTo>
                    <a:cubicBezTo>
                      <a:pt x="126" y="388"/>
                      <a:pt x="124" y="386"/>
                      <a:pt x="121" y="386"/>
                    </a:cubicBezTo>
                    <a:cubicBezTo>
                      <a:pt x="116" y="388"/>
                      <a:pt x="114" y="393"/>
                      <a:pt x="113" y="398"/>
                    </a:cubicBezTo>
                    <a:cubicBezTo>
                      <a:pt x="115" y="399"/>
                      <a:pt x="118" y="401"/>
                      <a:pt x="121" y="399"/>
                    </a:cubicBezTo>
                    <a:cubicBezTo>
                      <a:pt x="118" y="405"/>
                      <a:pt x="126" y="406"/>
                      <a:pt x="127" y="412"/>
                    </a:cubicBezTo>
                    <a:cubicBezTo>
                      <a:pt x="138" y="408"/>
                      <a:pt x="130" y="391"/>
                      <a:pt x="138" y="388"/>
                    </a:cubicBezTo>
                    <a:close/>
                    <a:moveTo>
                      <a:pt x="225" y="351"/>
                    </a:moveTo>
                    <a:cubicBezTo>
                      <a:pt x="228" y="353"/>
                      <a:pt x="235" y="351"/>
                      <a:pt x="233" y="356"/>
                    </a:cubicBezTo>
                    <a:cubicBezTo>
                      <a:pt x="231" y="354"/>
                      <a:pt x="230" y="356"/>
                      <a:pt x="226" y="355"/>
                    </a:cubicBezTo>
                    <a:cubicBezTo>
                      <a:pt x="225" y="354"/>
                      <a:pt x="225" y="353"/>
                      <a:pt x="225" y="351"/>
                    </a:cubicBezTo>
                    <a:close/>
                    <a:moveTo>
                      <a:pt x="457" y="181"/>
                    </a:moveTo>
                    <a:cubicBezTo>
                      <a:pt x="454" y="184"/>
                      <a:pt x="459" y="185"/>
                      <a:pt x="461" y="186"/>
                    </a:cubicBezTo>
                    <a:cubicBezTo>
                      <a:pt x="461" y="188"/>
                      <a:pt x="460" y="189"/>
                      <a:pt x="457" y="188"/>
                    </a:cubicBezTo>
                    <a:cubicBezTo>
                      <a:pt x="457" y="185"/>
                      <a:pt x="457" y="185"/>
                      <a:pt x="457" y="185"/>
                    </a:cubicBezTo>
                    <a:cubicBezTo>
                      <a:pt x="455" y="185"/>
                      <a:pt x="454" y="187"/>
                      <a:pt x="450" y="187"/>
                    </a:cubicBezTo>
                    <a:cubicBezTo>
                      <a:pt x="448" y="185"/>
                      <a:pt x="452" y="182"/>
                      <a:pt x="449" y="182"/>
                    </a:cubicBezTo>
                    <a:cubicBezTo>
                      <a:pt x="452" y="178"/>
                      <a:pt x="453" y="183"/>
                      <a:pt x="457" y="181"/>
                    </a:cubicBezTo>
                    <a:close/>
                    <a:moveTo>
                      <a:pt x="89" y="371"/>
                    </a:moveTo>
                    <a:cubicBezTo>
                      <a:pt x="90" y="369"/>
                      <a:pt x="92" y="367"/>
                      <a:pt x="93" y="364"/>
                    </a:cubicBezTo>
                    <a:cubicBezTo>
                      <a:pt x="95" y="363"/>
                      <a:pt x="91" y="371"/>
                      <a:pt x="89" y="371"/>
                    </a:cubicBezTo>
                    <a:close/>
                    <a:moveTo>
                      <a:pt x="80" y="381"/>
                    </a:moveTo>
                    <a:cubicBezTo>
                      <a:pt x="79" y="383"/>
                      <a:pt x="79" y="384"/>
                      <a:pt x="78" y="385"/>
                    </a:cubicBezTo>
                    <a:cubicBezTo>
                      <a:pt x="79" y="384"/>
                      <a:pt x="80" y="383"/>
                      <a:pt x="80" y="381"/>
                    </a:cubicBezTo>
                    <a:close/>
                    <a:moveTo>
                      <a:pt x="1653" y="739"/>
                    </a:moveTo>
                    <a:cubicBezTo>
                      <a:pt x="1639" y="588"/>
                      <a:pt x="1580" y="452"/>
                      <a:pt x="1512" y="356"/>
                    </a:cubicBezTo>
                    <a:cubicBezTo>
                      <a:pt x="1515" y="363"/>
                      <a:pt x="1520" y="368"/>
                      <a:pt x="1523" y="374"/>
                    </a:cubicBezTo>
                    <a:cubicBezTo>
                      <a:pt x="1519" y="372"/>
                      <a:pt x="1520" y="373"/>
                      <a:pt x="1521" y="377"/>
                    </a:cubicBezTo>
                    <a:cubicBezTo>
                      <a:pt x="1512" y="363"/>
                      <a:pt x="1500" y="348"/>
                      <a:pt x="1495" y="335"/>
                    </a:cubicBezTo>
                    <a:cubicBezTo>
                      <a:pt x="1498" y="338"/>
                      <a:pt x="1501" y="347"/>
                      <a:pt x="1505" y="346"/>
                    </a:cubicBezTo>
                    <a:cubicBezTo>
                      <a:pt x="1498" y="337"/>
                      <a:pt x="1489" y="325"/>
                      <a:pt x="1490" y="321"/>
                    </a:cubicBezTo>
                    <a:cubicBezTo>
                      <a:pt x="1448" y="272"/>
                      <a:pt x="1411" y="218"/>
                      <a:pt x="1353" y="186"/>
                    </a:cubicBezTo>
                    <a:cubicBezTo>
                      <a:pt x="1360" y="183"/>
                      <a:pt x="1367" y="195"/>
                      <a:pt x="1373" y="193"/>
                    </a:cubicBezTo>
                    <a:cubicBezTo>
                      <a:pt x="1367" y="189"/>
                      <a:pt x="1360" y="187"/>
                      <a:pt x="1357" y="180"/>
                    </a:cubicBezTo>
                    <a:cubicBezTo>
                      <a:pt x="1348" y="180"/>
                      <a:pt x="1342" y="175"/>
                      <a:pt x="1335" y="176"/>
                    </a:cubicBezTo>
                    <a:cubicBezTo>
                      <a:pt x="1340" y="179"/>
                      <a:pt x="1346" y="183"/>
                      <a:pt x="1352" y="186"/>
                    </a:cubicBezTo>
                    <a:cubicBezTo>
                      <a:pt x="1349" y="186"/>
                      <a:pt x="1346" y="182"/>
                      <a:pt x="1346" y="187"/>
                    </a:cubicBezTo>
                    <a:cubicBezTo>
                      <a:pt x="1344" y="194"/>
                      <a:pt x="1357" y="195"/>
                      <a:pt x="1356" y="202"/>
                    </a:cubicBezTo>
                    <a:cubicBezTo>
                      <a:pt x="1354" y="202"/>
                      <a:pt x="1354" y="201"/>
                      <a:pt x="1352" y="201"/>
                    </a:cubicBezTo>
                    <a:cubicBezTo>
                      <a:pt x="1351" y="204"/>
                      <a:pt x="1355" y="203"/>
                      <a:pt x="1354" y="207"/>
                    </a:cubicBezTo>
                    <a:cubicBezTo>
                      <a:pt x="1342" y="195"/>
                      <a:pt x="1326" y="188"/>
                      <a:pt x="1313" y="179"/>
                    </a:cubicBezTo>
                    <a:cubicBezTo>
                      <a:pt x="1308" y="176"/>
                      <a:pt x="1300" y="171"/>
                      <a:pt x="1296" y="166"/>
                    </a:cubicBezTo>
                    <a:cubicBezTo>
                      <a:pt x="1294" y="163"/>
                      <a:pt x="1294" y="160"/>
                      <a:pt x="1292" y="157"/>
                    </a:cubicBezTo>
                    <a:cubicBezTo>
                      <a:pt x="1287" y="149"/>
                      <a:pt x="1277" y="145"/>
                      <a:pt x="1274" y="137"/>
                    </a:cubicBezTo>
                    <a:cubicBezTo>
                      <a:pt x="1276" y="137"/>
                      <a:pt x="1277" y="139"/>
                      <a:pt x="1279" y="139"/>
                    </a:cubicBezTo>
                    <a:cubicBezTo>
                      <a:pt x="1275" y="134"/>
                      <a:pt x="1269" y="130"/>
                      <a:pt x="1265" y="125"/>
                    </a:cubicBezTo>
                    <a:cubicBezTo>
                      <a:pt x="1255" y="127"/>
                      <a:pt x="1241" y="119"/>
                      <a:pt x="1236" y="111"/>
                    </a:cubicBezTo>
                    <a:cubicBezTo>
                      <a:pt x="1237" y="111"/>
                      <a:pt x="1238" y="110"/>
                      <a:pt x="1239" y="109"/>
                    </a:cubicBezTo>
                    <a:cubicBezTo>
                      <a:pt x="1231" y="103"/>
                      <a:pt x="1222" y="102"/>
                      <a:pt x="1216" y="97"/>
                    </a:cubicBezTo>
                    <a:cubicBezTo>
                      <a:pt x="1243" y="102"/>
                      <a:pt x="1259" y="122"/>
                      <a:pt x="1285" y="126"/>
                    </a:cubicBezTo>
                    <a:cubicBezTo>
                      <a:pt x="1272" y="115"/>
                      <a:pt x="1254" y="104"/>
                      <a:pt x="1239" y="99"/>
                    </a:cubicBezTo>
                    <a:cubicBezTo>
                      <a:pt x="1236" y="100"/>
                      <a:pt x="1244" y="102"/>
                      <a:pt x="1241" y="103"/>
                    </a:cubicBezTo>
                    <a:cubicBezTo>
                      <a:pt x="1227" y="96"/>
                      <a:pt x="1212" y="90"/>
                      <a:pt x="1202" y="79"/>
                    </a:cubicBezTo>
                    <a:cubicBezTo>
                      <a:pt x="1185" y="74"/>
                      <a:pt x="1169" y="63"/>
                      <a:pt x="1155" y="58"/>
                    </a:cubicBezTo>
                    <a:cubicBezTo>
                      <a:pt x="1158" y="61"/>
                      <a:pt x="1156" y="63"/>
                      <a:pt x="1160" y="65"/>
                    </a:cubicBezTo>
                    <a:cubicBezTo>
                      <a:pt x="1154" y="64"/>
                      <a:pt x="1149" y="57"/>
                      <a:pt x="1144" y="61"/>
                    </a:cubicBezTo>
                    <a:cubicBezTo>
                      <a:pt x="1138" y="53"/>
                      <a:pt x="1123" y="41"/>
                      <a:pt x="1110" y="42"/>
                    </a:cubicBezTo>
                    <a:cubicBezTo>
                      <a:pt x="1115" y="46"/>
                      <a:pt x="1122" y="51"/>
                      <a:pt x="1128" y="52"/>
                    </a:cubicBezTo>
                    <a:cubicBezTo>
                      <a:pt x="1125" y="52"/>
                      <a:pt x="1125" y="52"/>
                      <a:pt x="1125" y="52"/>
                    </a:cubicBezTo>
                    <a:cubicBezTo>
                      <a:pt x="1133" y="63"/>
                      <a:pt x="1140" y="76"/>
                      <a:pt x="1150" y="85"/>
                    </a:cubicBezTo>
                    <a:cubicBezTo>
                      <a:pt x="1148" y="86"/>
                      <a:pt x="1151" y="88"/>
                      <a:pt x="1151" y="90"/>
                    </a:cubicBezTo>
                    <a:cubicBezTo>
                      <a:pt x="1158" y="93"/>
                      <a:pt x="1159" y="85"/>
                      <a:pt x="1164" y="90"/>
                    </a:cubicBezTo>
                    <a:cubicBezTo>
                      <a:pt x="1160" y="91"/>
                      <a:pt x="1165" y="94"/>
                      <a:pt x="1163" y="94"/>
                    </a:cubicBezTo>
                    <a:cubicBezTo>
                      <a:pt x="1160" y="95"/>
                      <a:pt x="1161" y="91"/>
                      <a:pt x="1157" y="92"/>
                    </a:cubicBezTo>
                    <a:cubicBezTo>
                      <a:pt x="1157" y="97"/>
                      <a:pt x="1162" y="96"/>
                      <a:pt x="1165" y="97"/>
                    </a:cubicBezTo>
                    <a:cubicBezTo>
                      <a:pt x="1165" y="106"/>
                      <a:pt x="1174" y="107"/>
                      <a:pt x="1174" y="115"/>
                    </a:cubicBezTo>
                    <a:cubicBezTo>
                      <a:pt x="1172" y="116"/>
                      <a:pt x="1168" y="115"/>
                      <a:pt x="1167" y="116"/>
                    </a:cubicBezTo>
                    <a:cubicBezTo>
                      <a:pt x="1164" y="124"/>
                      <a:pt x="1170" y="129"/>
                      <a:pt x="1173" y="133"/>
                    </a:cubicBezTo>
                    <a:cubicBezTo>
                      <a:pt x="1169" y="135"/>
                      <a:pt x="1168" y="140"/>
                      <a:pt x="1161" y="139"/>
                    </a:cubicBezTo>
                    <a:cubicBezTo>
                      <a:pt x="1157" y="147"/>
                      <a:pt x="1156" y="149"/>
                      <a:pt x="1157" y="158"/>
                    </a:cubicBezTo>
                    <a:cubicBezTo>
                      <a:pt x="1154" y="158"/>
                      <a:pt x="1154" y="158"/>
                      <a:pt x="1154" y="158"/>
                    </a:cubicBezTo>
                    <a:cubicBezTo>
                      <a:pt x="1155" y="161"/>
                      <a:pt x="1160" y="161"/>
                      <a:pt x="1162" y="164"/>
                    </a:cubicBezTo>
                    <a:cubicBezTo>
                      <a:pt x="1165" y="163"/>
                      <a:pt x="1168" y="162"/>
                      <a:pt x="1171" y="163"/>
                    </a:cubicBezTo>
                    <a:cubicBezTo>
                      <a:pt x="1167" y="166"/>
                      <a:pt x="1173" y="167"/>
                      <a:pt x="1174" y="169"/>
                    </a:cubicBezTo>
                    <a:cubicBezTo>
                      <a:pt x="1173" y="170"/>
                      <a:pt x="1171" y="170"/>
                      <a:pt x="1169" y="171"/>
                    </a:cubicBezTo>
                    <a:cubicBezTo>
                      <a:pt x="1169" y="175"/>
                      <a:pt x="1174" y="175"/>
                      <a:pt x="1171" y="178"/>
                    </a:cubicBezTo>
                    <a:cubicBezTo>
                      <a:pt x="1171" y="180"/>
                      <a:pt x="1165" y="178"/>
                      <a:pt x="1165" y="180"/>
                    </a:cubicBezTo>
                    <a:cubicBezTo>
                      <a:pt x="1168" y="183"/>
                      <a:pt x="1176" y="182"/>
                      <a:pt x="1178" y="187"/>
                    </a:cubicBezTo>
                    <a:cubicBezTo>
                      <a:pt x="1172" y="188"/>
                      <a:pt x="1168" y="186"/>
                      <a:pt x="1163" y="189"/>
                    </a:cubicBezTo>
                    <a:cubicBezTo>
                      <a:pt x="1158" y="184"/>
                      <a:pt x="1148" y="186"/>
                      <a:pt x="1139" y="187"/>
                    </a:cubicBezTo>
                    <a:cubicBezTo>
                      <a:pt x="1136" y="189"/>
                      <a:pt x="1141" y="189"/>
                      <a:pt x="1139" y="191"/>
                    </a:cubicBezTo>
                    <a:cubicBezTo>
                      <a:pt x="1136" y="191"/>
                      <a:pt x="1135" y="193"/>
                      <a:pt x="1132" y="192"/>
                    </a:cubicBezTo>
                    <a:cubicBezTo>
                      <a:pt x="1132" y="198"/>
                      <a:pt x="1140" y="196"/>
                      <a:pt x="1143" y="199"/>
                    </a:cubicBezTo>
                    <a:cubicBezTo>
                      <a:pt x="1138" y="202"/>
                      <a:pt x="1138" y="206"/>
                      <a:pt x="1134" y="208"/>
                    </a:cubicBezTo>
                    <a:cubicBezTo>
                      <a:pt x="1131" y="208"/>
                      <a:pt x="1132" y="205"/>
                      <a:pt x="1128" y="206"/>
                    </a:cubicBezTo>
                    <a:cubicBezTo>
                      <a:pt x="1126" y="210"/>
                      <a:pt x="1120" y="210"/>
                      <a:pt x="1121" y="217"/>
                    </a:cubicBezTo>
                    <a:cubicBezTo>
                      <a:pt x="1119" y="217"/>
                      <a:pt x="1115" y="214"/>
                      <a:pt x="1113" y="216"/>
                    </a:cubicBezTo>
                    <a:cubicBezTo>
                      <a:pt x="1114" y="217"/>
                      <a:pt x="1117" y="217"/>
                      <a:pt x="1117" y="220"/>
                    </a:cubicBezTo>
                    <a:cubicBezTo>
                      <a:pt x="1107" y="222"/>
                      <a:pt x="1112" y="211"/>
                      <a:pt x="1104" y="214"/>
                    </a:cubicBezTo>
                    <a:cubicBezTo>
                      <a:pt x="1105" y="219"/>
                      <a:pt x="1110" y="218"/>
                      <a:pt x="1109" y="223"/>
                    </a:cubicBezTo>
                    <a:cubicBezTo>
                      <a:pt x="1111" y="224"/>
                      <a:pt x="1115" y="223"/>
                      <a:pt x="1116" y="226"/>
                    </a:cubicBezTo>
                    <a:cubicBezTo>
                      <a:pt x="1116" y="232"/>
                      <a:pt x="1112" y="232"/>
                      <a:pt x="1114" y="236"/>
                    </a:cubicBezTo>
                    <a:cubicBezTo>
                      <a:pt x="1109" y="229"/>
                      <a:pt x="1104" y="222"/>
                      <a:pt x="1101" y="212"/>
                    </a:cubicBezTo>
                    <a:cubicBezTo>
                      <a:pt x="1092" y="204"/>
                      <a:pt x="1069" y="203"/>
                      <a:pt x="1067" y="215"/>
                    </a:cubicBezTo>
                    <a:cubicBezTo>
                      <a:pt x="1058" y="214"/>
                      <a:pt x="1054" y="213"/>
                      <a:pt x="1046" y="214"/>
                    </a:cubicBezTo>
                    <a:cubicBezTo>
                      <a:pt x="1047" y="217"/>
                      <a:pt x="1046" y="217"/>
                      <a:pt x="1046" y="220"/>
                    </a:cubicBezTo>
                    <a:cubicBezTo>
                      <a:pt x="1048" y="223"/>
                      <a:pt x="1053" y="223"/>
                      <a:pt x="1055" y="226"/>
                    </a:cubicBezTo>
                    <a:cubicBezTo>
                      <a:pt x="1049" y="227"/>
                      <a:pt x="1058" y="234"/>
                      <a:pt x="1052" y="236"/>
                    </a:cubicBezTo>
                    <a:cubicBezTo>
                      <a:pt x="1049" y="236"/>
                      <a:pt x="1049" y="233"/>
                      <a:pt x="1046" y="235"/>
                    </a:cubicBezTo>
                    <a:cubicBezTo>
                      <a:pt x="1044" y="240"/>
                      <a:pt x="1043" y="245"/>
                      <a:pt x="1039" y="249"/>
                    </a:cubicBezTo>
                    <a:cubicBezTo>
                      <a:pt x="1039" y="253"/>
                      <a:pt x="1042" y="255"/>
                      <a:pt x="1041" y="259"/>
                    </a:cubicBezTo>
                    <a:cubicBezTo>
                      <a:pt x="1044" y="263"/>
                      <a:pt x="1051" y="262"/>
                      <a:pt x="1050" y="268"/>
                    </a:cubicBezTo>
                    <a:cubicBezTo>
                      <a:pt x="1045" y="272"/>
                      <a:pt x="1040" y="271"/>
                      <a:pt x="1037" y="278"/>
                    </a:cubicBezTo>
                    <a:cubicBezTo>
                      <a:pt x="1040" y="288"/>
                      <a:pt x="1058" y="283"/>
                      <a:pt x="1065" y="290"/>
                    </a:cubicBezTo>
                    <a:cubicBezTo>
                      <a:pt x="1059" y="293"/>
                      <a:pt x="1050" y="287"/>
                      <a:pt x="1043" y="290"/>
                    </a:cubicBezTo>
                    <a:cubicBezTo>
                      <a:pt x="1040" y="293"/>
                      <a:pt x="1048" y="295"/>
                      <a:pt x="1046" y="297"/>
                    </a:cubicBezTo>
                    <a:cubicBezTo>
                      <a:pt x="1044" y="296"/>
                      <a:pt x="1040" y="295"/>
                      <a:pt x="1039" y="296"/>
                    </a:cubicBezTo>
                    <a:cubicBezTo>
                      <a:pt x="1039" y="301"/>
                      <a:pt x="1048" y="302"/>
                      <a:pt x="1047" y="305"/>
                    </a:cubicBezTo>
                    <a:cubicBezTo>
                      <a:pt x="1035" y="304"/>
                      <a:pt x="1036" y="292"/>
                      <a:pt x="1025" y="291"/>
                    </a:cubicBezTo>
                    <a:cubicBezTo>
                      <a:pt x="1025" y="296"/>
                      <a:pt x="1031" y="294"/>
                      <a:pt x="1031" y="298"/>
                    </a:cubicBezTo>
                    <a:cubicBezTo>
                      <a:pt x="1029" y="307"/>
                      <a:pt x="1036" y="312"/>
                      <a:pt x="1046" y="312"/>
                    </a:cubicBezTo>
                    <a:cubicBezTo>
                      <a:pt x="1050" y="321"/>
                      <a:pt x="1058" y="325"/>
                      <a:pt x="1065" y="330"/>
                    </a:cubicBezTo>
                    <a:cubicBezTo>
                      <a:pt x="1071" y="331"/>
                      <a:pt x="1072" y="322"/>
                      <a:pt x="1075" y="324"/>
                    </a:cubicBezTo>
                    <a:cubicBezTo>
                      <a:pt x="1075" y="327"/>
                      <a:pt x="1072" y="328"/>
                      <a:pt x="1072" y="331"/>
                    </a:cubicBezTo>
                    <a:cubicBezTo>
                      <a:pt x="1074" y="336"/>
                      <a:pt x="1079" y="337"/>
                      <a:pt x="1083" y="340"/>
                    </a:cubicBezTo>
                    <a:cubicBezTo>
                      <a:pt x="1085" y="348"/>
                      <a:pt x="1090" y="352"/>
                      <a:pt x="1090" y="362"/>
                    </a:cubicBezTo>
                    <a:cubicBezTo>
                      <a:pt x="1082" y="361"/>
                      <a:pt x="1076" y="369"/>
                      <a:pt x="1073" y="362"/>
                    </a:cubicBezTo>
                    <a:cubicBezTo>
                      <a:pt x="1077" y="362"/>
                      <a:pt x="1077" y="356"/>
                      <a:pt x="1082" y="356"/>
                    </a:cubicBezTo>
                    <a:cubicBezTo>
                      <a:pt x="1079" y="349"/>
                      <a:pt x="1075" y="342"/>
                      <a:pt x="1071" y="335"/>
                    </a:cubicBezTo>
                    <a:cubicBezTo>
                      <a:pt x="1067" y="335"/>
                      <a:pt x="1065" y="336"/>
                      <a:pt x="1063" y="336"/>
                    </a:cubicBezTo>
                    <a:cubicBezTo>
                      <a:pt x="1052" y="327"/>
                      <a:pt x="1042" y="316"/>
                      <a:pt x="1029" y="309"/>
                    </a:cubicBezTo>
                    <a:cubicBezTo>
                      <a:pt x="1028" y="298"/>
                      <a:pt x="1012" y="293"/>
                      <a:pt x="1002" y="301"/>
                    </a:cubicBezTo>
                    <a:cubicBezTo>
                      <a:pt x="1008" y="306"/>
                      <a:pt x="1011" y="312"/>
                      <a:pt x="1010" y="322"/>
                    </a:cubicBezTo>
                    <a:cubicBezTo>
                      <a:pt x="1017" y="325"/>
                      <a:pt x="1023" y="329"/>
                      <a:pt x="1026" y="336"/>
                    </a:cubicBezTo>
                    <a:cubicBezTo>
                      <a:pt x="1034" y="335"/>
                      <a:pt x="1036" y="340"/>
                      <a:pt x="1045" y="340"/>
                    </a:cubicBezTo>
                    <a:cubicBezTo>
                      <a:pt x="1045" y="343"/>
                      <a:pt x="1048" y="343"/>
                      <a:pt x="1048" y="346"/>
                    </a:cubicBezTo>
                    <a:cubicBezTo>
                      <a:pt x="1029" y="346"/>
                      <a:pt x="1016" y="338"/>
                      <a:pt x="997" y="344"/>
                    </a:cubicBezTo>
                    <a:cubicBezTo>
                      <a:pt x="996" y="350"/>
                      <a:pt x="1002" y="350"/>
                      <a:pt x="1004" y="354"/>
                    </a:cubicBezTo>
                    <a:cubicBezTo>
                      <a:pt x="1004" y="356"/>
                      <a:pt x="1006" y="361"/>
                      <a:pt x="1003" y="361"/>
                    </a:cubicBezTo>
                    <a:cubicBezTo>
                      <a:pt x="999" y="360"/>
                      <a:pt x="1001" y="354"/>
                      <a:pt x="996" y="354"/>
                    </a:cubicBezTo>
                    <a:cubicBezTo>
                      <a:pt x="992" y="355"/>
                      <a:pt x="994" y="361"/>
                      <a:pt x="991" y="362"/>
                    </a:cubicBezTo>
                    <a:cubicBezTo>
                      <a:pt x="988" y="363"/>
                      <a:pt x="988" y="361"/>
                      <a:pt x="985" y="361"/>
                    </a:cubicBezTo>
                    <a:cubicBezTo>
                      <a:pt x="979" y="363"/>
                      <a:pt x="982" y="372"/>
                      <a:pt x="975" y="372"/>
                    </a:cubicBezTo>
                    <a:cubicBezTo>
                      <a:pt x="971" y="369"/>
                      <a:pt x="972" y="362"/>
                      <a:pt x="968" y="361"/>
                    </a:cubicBezTo>
                    <a:cubicBezTo>
                      <a:pt x="965" y="364"/>
                      <a:pt x="964" y="365"/>
                      <a:pt x="965" y="371"/>
                    </a:cubicBezTo>
                    <a:cubicBezTo>
                      <a:pt x="956" y="368"/>
                      <a:pt x="945" y="382"/>
                      <a:pt x="948" y="394"/>
                    </a:cubicBezTo>
                    <a:cubicBezTo>
                      <a:pt x="943" y="398"/>
                      <a:pt x="930" y="396"/>
                      <a:pt x="930" y="386"/>
                    </a:cubicBezTo>
                    <a:cubicBezTo>
                      <a:pt x="932" y="385"/>
                      <a:pt x="935" y="385"/>
                      <a:pt x="937" y="385"/>
                    </a:cubicBezTo>
                    <a:cubicBezTo>
                      <a:pt x="938" y="379"/>
                      <a:pt x="922" y="369"/>
                      <a:pt x="915" y="379"/>
                    </a:cubicBezTo>
                    <a:cubicBezTo>
                      <a:pt x="924" y="378"/>
                      <a:pt x="920" y="391"/>
                      <a:pt x="924" y="397"/>
                    </a:cubicBezTo>
                    <a:cubicBezTo>
                      <a:pt x="925" y="399"/>
                      <a:pt x="929" y="398"/>
                      <a:pt x="931" y="400"/>
                    </a:cubicBezTo>
                    <a:cubicBezTo>
                      <a:pt x="930" y="403"/>
                      <a:pt x="934" y="407"/>
                      <a:pt x="931" y="408"/>
                    </a:cubicBezTo>
                    <a:cubicBezTo>
                      <a:pt x="927" y="410"/>
                      <a:pt x="924" y="403"/>
                      <a:pt x="917" y="403"/>
                    </a:cubicBezTo>
                    <a:cubicBezTo>
                      <a:pt x="917" y="413"/>
                      <a:pt x="909" y="415"/>
                      <a:pt x="907" y="423"/>
                    </a:cubicBezTo>
                    <a:cubicBezTo>
                      <a:pt x="910" y="427"/>
                      <a:pt x="916" y="427"/>
                      <a:pt x="917" y="433"/>
                    </a:cubicBezTo>
                    <a:cubicBezTo>
                      <a:pt x="910" y="438"/>
                      <a:pt x="900" y="431"/>
                      <a:pt x="895" y="427"/>
                    </a:cubicBezTo>
                    <a:cubicBezTo>
                      <a:pt x="892" y="428"/>
                      <a:pt x="891" y="431"/>
                      <a:pt x="889" y="433"/>
                    </a:cubicBezTo>
                    <a:cubicBezTo>
                      <a:pt x="892" y="437"/>
                      <a:pt x="896" y="440"/>
                      <a:pt x="903" y="441"/>
                    </a:cubicBezTo>
                    <a:cubicBezTo>
                      <a:pt x="902" y="442"/>
                      <a:pt x="904" y="446"/>
                      <a:pt x="902" y="446"/>
                    </a:cubicBezTo>
                    <a:cubicBezTo>
                      <a:pt x="892" y="446"/>
                      <a:pt x="891" y="438"/>
                      <a:pt x="881" y="441"/>
                    </a:cubicBezTo>
                    <a:cubicBezTo>
                      <a:pt x="879" y="433"/>
                      <a:pt x="874" y="429"/>
                      <a:pt x="878" y="422"/>
                    </a:cubicBezTo>
                    <a:cubicBezTo>
                      <a:pt x="871" y="414"/>
                      <a:pt x="858" y="414"/>
                      <a:pt x="856" y="403"/>
                    </a:cubicBezTo>
                    <a:cubicBezTo>
                      <a:pt x="858" y="408"/>
                      <a:pt x="864" y="406"/>
                      <a:pt x="868" y="407"/>
                    </a:cubicBezTo>
                    <a:cubicBezTo>
                      <a:pt x="870" y="408"/>
                      <a:pt x="872" y="412"/>
                      <a:pt x="875" y="413"/>
                    </a:cubicBezTo>
                    <a:cubicBezTo>
                      <a:pt x="877" y="414"/>
                      <a:pt x="883" y="412"/>
                      <a:pt x="887" y="413"/>
                    </a:cubicBezTo>
                    <a:cubicBezTo>
                      <a:pt x="890" y="414"/>
                      <a:pt x="892" y="416"/>
                      <a:pt x="894" y="416"/>
                    </a:cubicBezTo>
                    <a:cubicBezTo>
                      <a:pt x="904" y="416"/>
                      <a:pt x="913" y="409"/>
                      <a:pt x="913" y="403"/>
                    </a:cubicBezTo>
                    <a:cubicBezTo>
                      <a:pt x="913" y="396"/>
                      <a:pt x="905" y="394"/>
                      <a:pt x="903" y="388"/>
                    </a:cubicBezTo>
                    <a:cubicBezTo>
                      <a:pt x="891" y="388"/>
                      <a:pt x="884" y="379"/>
                      <a:pt x="874" y="376"/>
                    </a:cubicBezTo>
                    <a:cubicBezTo>
                      <a:pt x="865" y="373"/>
                      <a:pt x="854" y="378"/>
                      <a:pt x="850" y="372"/>
                    </a:cubicBezTo>
                    <a:cubicBezTo>
                      <a:pt x="849" y="369"/>
                      <a:pt x="851" y="369"/>
                      <a:pt x="851" y="366"/>
                    </a:cubicBezTo>
                    <a:cubicBezTo>
                      <a:pt x="847" y="366"/>
                      <a:pt x="846" y="364"/>
                      <a:pt x="842" y="364"/>
                    </a:cubicBezTo>
                    <a:cubicBezTo>
                      <a:pt x="843" y="370"/>
                      <a:pt x="834" y="372"/>
                      <a:pt x="832" y="368"/>
                    </a:cubicBezTo>
                    <a:cubicBezTo>
                      <a:pt x="832" y="364"/>
                      <a:pt x="837" y="365"/>
                      <a:pt x="837" y="361"/>
                    </a:cubicBezTo>
                    <a:cubicBezTo>
                      <a:pt x="834" y="358"/>
                      <a:pt x="831" y="356"/>
                      <a:pt x="826" y="355"/>
                    </a:cubicBezTo>
                    <a:cubicBezTo>
                      <a:pt x="823" y="356"/>
                      <a:pt x="825" y="361"/>
                      <a:pt x="822" y="361"/>
                    </a:cubicBezTo>
                    <a:cubicBezTo>
                      <a:pt x="824" y="356"/>
                      <a:pt x="822" y="351"/>
                      <a:pt x="816" y="352"/>
                    </a:cubicBezTo>
                    <a:cubicBezTo>
                      <a:pt x="816" y="356"/>
                      <a:pt x="816" y="361"/>
                      <a:pt x="813" y="362"/>
                    </a:cubicBezTo>
                    <a:cubicBezTo>
                      <a:pt x="811" y="362"/>
                      <a:pt x="814" y="357"/>
                      <a:pt x="811" y="356"/>
                    </a:cubicBezTo>
                    <a:cubicBezTo>
                      <a:pt x="809" y="358"/>
                      <a:pt x="808" y="365"/>
                      <a:pt x="806" y="363"/>
                    </a:cubicBezTo>
                    <a:cubicBezTo>
                      <a:pt x="806" y="359"/>
                      <a:pt x="810" y="357"/>
                      <a:pt x="809" y="353"/>
                    </a:cubicBezTo>
                    <a:cubicBezTo>
                      <a:pt x="801" y="353"/>
                      <a:pt x="797" y="359"/>
                      <a:pt x="793" y="364"/>
                    </a:cubicBezTo>
                    <a:cubicBezTo>
                      <a:pt x="788" y="358"/>
                      <a:pt x="788" y="369"/>
                      <a:pt x="781" y="367"/>
                    </a:cubicBezTo>
                    <a:cubicBezTo>
                      <a:pt x="781" y="370"/>
                      <a:pt x="781" y="373"/>
                      <a:pt x="778" y="373"/>
                    </a:cubicBezTo>
                    <a:cubicBezTo>
                      <a:pt x="775" y="373"/>
                      <a:pt x="779" y="366"/>
                      <a:pt x="775" y="368"/>
                    </a:cubicBezTo>
                    <a:cubicBezTo>
                      <a:pt x="772" y="369"/>
                      <a:pt x="773" y="373"/>
                      <a:pt x="770" y="374"/>
                    </a:cubicBezTo>
                    <a:cubicBezTo>
                      <a:pt x="770" y="370"/>
                      <a:pt x="773" y="368"/>
                      <a:pt x="770" y="365"/>
                    </a:cubicBezTo>
                    <a:cubicBezTo>
                      <a:pt x="767" y="375"/>
                      <a:pt x="757" y="379"/>
                      <a:pt x="754" y="389"/>
                    </a:cubicBezTo>
                    <a:cubicBezTo>
                      <a:pt x="750" y="386"/>
                      <a:pt x="749" y="392"/>
                      <a:pt x="745" y="391"/>
                    </a:cubicBezTo>
                    <a:cubicBezTo>
                      <a:pt x="744" y="394"/>
                      <a:pt x="746" y="394"/>
                      <a:pt x="746" y="397"/>
                    </a:cubicBezTo>
                    <a:cubicBezTo>
                      <a:pt x="740" y="398"/>
                      <a:pt x="738" y="403"/>
                      <a:pt x="733" y="405"/>
                    </a:cubicBezTo>
                    <a:cubicBezTo>
                      <a:pt x="734" y="414"/>
                      <a:pt x="722" y="414"/>
                      <a:pt x="726" y="422"/>
                    </a:cubicBezTo>
                    <a:cubicBezTo>
                      <a:pt x="725" y="423"/>
                      <a:pt x="722" y="423"/>
                      <a:pt x="721" y="424"/>
                    </a:cubicBezTo>
                    <a:cubicBezTo>
                      <a:pt x="721" y="428"/>
                      <a:pt x="722" y="429"/>
                      <a:pt x="721" y="432"/>
                    </a:cubicBezTo>
                    <a:cubicBezTo>
                      <a:pt x="715" y="431"/>
                      <a:pt x="717" y="437"/>
                      <a:pt x="713" y="438"/>
                    </a:cubicBezTo>
                    <a:cubicBezTo>
                      <a:pt x="708" y="436"/>
                      <a:pt x="703" y="444"/>
                      <a:pt x="700" y="448"/>
                    </a:cubicBezTo>
                    <a:cubicBezTo>
                      <a:pt x="685" y="441"/>
                      <a:pt x="686" y="463"/>
                      <a:pt x="674" y="460"/>
                    </a:cubicBezTo>
                    <a:cubicBezTo>
                      <a:pt x="672" y="463"/>
                      <a:pt x="677" y="464"/>
                      <a:pt x="674" y="466"/>
                    </a:cubicBezTo>
                    <a:cubicBezTo>
                      <a:pt x="667" y="464"/>
                      <a:pt x="658" y="469"/>
                      <a:pt x="659" y="480"/>
                    </a:cubicBezTo>
                    <a:cubicBezTo>
                      <a:pt x="660" y="483"/>
                      <a:pt x="665" y="481"/>
                      <a:pt x="665" y="484"/>
                    </a:cubicBezTo>
                    <a:cubicBezTo>
                      <a:pt x="661" y="484"/>
                      <a:pt x="660" y="482"/>
                      <a:pt x="656" y="483"/>
                    </a:cubicBezTo>
                    <a:cubicBezTo>
                      <a:pt x="657" y="494"/>
                      <a:pt x="657" y="503"/>
                      <a:pt x="649" y="507"/>
                    </a:cubicBezTo>
                    <a:cubicBezTo>
                      <a:pt x="650" y="510"/>
                      <a:pt x="656" y="508"/>
                      <a:pt x="656" y="512"/>
                    </a:cubicBezTo>
                    <a:cubicBezTo>
                      <a:pt x="655" y="516"/>
                      <a:pt x="651" y="515"/>
                      <a:pt x="649" y="516"/>
                    </a:cubicBezTo>
                    <a:cubicBezTo>
                      <a:pt x="648" y="524"/>
                      <a:pt x="655" y="525"/>
                      <a:pt x="656" y="532"/>
                    </a:cubicBezTo>
                    <a:cubicBezTo>
                      <a:pt x="674" y="538"/>
                      <a:pt x="679" y="519"/>
                      <a:pt x="694" y="516"/>
                    </a:cubicBezTo>
                    <a:cubicBezTo>
                      <a:pt x="694" y="518"/>
                      <a:pt x="698" y="517"/>
                      <a:pt x="698" y="520"/>
                    </a:cubicBezTo>
                    <a:cubicBezTo>
                      <a:pt x="698" y="527"/>
                      <a:pt x="696" y="531"/>
                      <a:pt x="701" y="534"/>
                    </a:cubicBezTo>
                    <a:cubicBezTo>
                      <a:pt x="694" y="545"/>
                      <a:pt x="704" y="552"/>
                      <a:pt x="706" y="563"/>
                    </a:cubicBezTo>
                    <a:cubicBezTo>
                      <a:pt x="701" y="569"/>
                      <a:pt x="706" y="575"/>
                      <a:pt x="707" y="583"/>
                    </a:cubicBezTo>
                    <a:cubicBezTo>
                      <a:pt x="712" y="582"/>
                      <a:pt x="714" y="584"/>
                      <a:pt x="718" y="584"/>
                    </a:cubicBezTo>
                    <a:cubicBezTo>
                      <a:pt x="719" y="576"/>
                      <a:pt x="724" y="566"/>
                      <a:pt x="736" y="572"/>
                    </a:cubicBezTo>
                    <a:cubicBezTo>
                      <a:pt x="742" y="561"/>
                      <a:pt x="746" y="546"/>
                      <a:pt x="746" y="533"/>
                    </a:cubicBezTo>
                    <a:cubicBezTo>
                      <a:pt x="753" y="533"/>
                      <a:pt x="752" y="524"/>
                      <a:pt x="759" y="527"/>
                    </a:cubicBezTo>
                    <a:cubicBezTo>
                      <a:pt x="765" y="519"/>
                      <a:pt x="768" y="509"/>
                      <a:pt x="760" y="500"/>
                    </a:cubicBezTo>
                    <a:cubicBezTo>
                      <a:pt x="757" y="500"/>
                      <a:pt x="753" y="501"/>
                      <a:pt x="753" y="499"/>
                    </a:cubicBezTo>
                    <a:cubicBezTo>
                      <a:pt x="752" y="477"/>
                      <a:pt x="758" y="459"/>
                      <a:pt x="779" y="456"/>
                    </a:cubicBezTo>
                    <a:cubicBezTo>
                      <a:pt x="785" y="447"/>
                      <a:pt x="785" y="438"/>
                      <a:pt x="786" y="427"/>
                    </a:cubicBezTo>
                    <a:cubicBezTo>
                      <a:pt x="794" y="420"/>
                      <a:pt x="802" y="425"/>
                      <a:pt x="809" y="427"/>
                    </a:cubicBezTo>
                    <a:cubicBezTo>
                      <a:pt x="809" y="430"/>
                      <a:pt x="812" y="430"/>
                      <a:pt x="811" y="433"/>
                    </a:cubicBezTo>
                    <a:cubicBezTo>
                      <a:pt x="806" y="442"/>
                      <a:pt x="799" y="447"/>
                      <a:pt x="793" y="453"/>
                    </a:cubicBezTo>
                    <a:cubicBezTo>
                      <a:pt x="791" y="455"/>
                      <a:pt x="792" y="458"/>
                      <a:pt x="791" y="459"/>
                    </a:cubicBezTo>
                    <a:cubicBezTo>
                      <a:pt x="788" y="463"/>
                      <a:pt x="786" y="462"/>
                      <a:pt x="785" y="464"/>
                    </a:cubicBezTo>
                    <a:cubicBezTo>
                      <a:pt x="781" y="472"/>
                      <a:pt x="786" y="475"/>
                      <a:pt x="786" y="486"/>
                    </a:cubicBezTo>
                    <a:cubicBezTo>
                      <a:pt x="787" y="491"/>
                      <a:pt x="784" y="496"/>
                      <a:pt x="785" y="500"/>
                    </a:cubicBezTo>
                    <a:cubicBezTo>
                      <a:pt x="787" y="505"/>
                      <a:pt x="792" y="505"/>
                      <a:pt x="796" y="507"/>
                    </a:cubicBezTo>
                    <a:cubicBezTo>
                      <a:pt x="800" y="509"/>
                      <a:pt x="800" y="512"/>
                      <a:pt x="803" y="513"/>
                    </a:cubicBezTo>
                    <a:cubicBezTo>
                      <a:pt x="812" y="515"/>
                      <a:pt x="820" y="506"/>
                      <a:pt x="830" y="503"/>
                    </a:cubicBezTo>
                    <a:cubicBezTo>
                      <a:pt x="836" y="502"/>
                      <a:pt x="840" y="505"/>
                      <a:pt x="845" y="500"/>
                    </a:cubicBezTo>
                    <a:cubicBezTo>
                      <a:pt x="846" y="505"/>
                      <a:pt x="850" y="506"/>
                      <a:pt x="853" y="509"/>
                    </a:cubicBezTo>
                    <a:cubicBezTo>
                      <a:pt x="850" y="513"/>
                      <a:pt x="844" y="514"/>
                      <a:pt x="842" y="519"/>
                    </a:cubicBezTo>
                    <a:cubicBezTo>
                      <a:pt x="829" y="513"/>
                      <a:pt x="812" y="517"/>
                      <a:pt x="804" y="524"/>
                    </a:cubicBezTo>
                    <a:cubicBezTo>
                      <a:pt x="801" y="535"/>
                      <a:pt x="809" y="536"/>
                      <a:pt x="813" y="539"/>
                    </a:cubicBezTo>
                    <a:cubicBezTo>
                      <a:pt x="809" y="545"/>
                      <a:pt x="818" y="554"/>
                      <a:pt x="812" y="558"/>
                    </a:cubicBezTo>
                    <a:cubicBezTo>
                      <a:pt x="801" y="559"/>
                      <a:pt x="805" y="547"/>
                      <a:pt x="797" y="547"/>
                    </a:cubicBezTo>
                    <a:cubicBezTo>
                      <a:pt x="791" y="546"/>
                      <a:pt x="784" y="559"/>
                      <a:pt x="784" y="563"/>
                    </a:cubicBezTo>
                    <a:cubicBezTo>
                      <a:pt x="782" y="573"/>
                      <a:pt x="788" y="585"/>
                      <a:pt x="786" y="592"/>
                    </a:cubicBezTo>
                    <a:cubicBezTo>
                      <a:pt x="783" y="594"/>
                      <a:pt x="776" y="592"/>
                      <a:pt x="773" y="594"/>
                    </a:cubicBezTo>
                    <a:cubicBezTo>
                      <a:pt x="779" y="604"/>
                      <a:pt x="761" y="606"/>
                      <a:pt x="761" y="596"/>
                    </a:cubicBezTo>
                    <a:cubicBezTo>
                      <a:pt x="746" y="591"/>
                      <a:pt x="741" y="603"/>
                      <a:pt x="730" y="604"/>
                    </a:cubicBezTo>
                    <a:cubicBezTo>
                      <a:pt x="721" y="605"/>
                      <a:pt x="719" y="607"/>
                      <a:pt x="714" y="611"/>
                    </a:cubicBezTo>
                    <a:cubicBezTo>
                      <a:pt x="712" y="605"/>
                      <a:pt x="707" y="601"/>
                      <a:pt x="700" y="598"/>
                    </a:cubicBezTo>
                    <a:cubicBezTo>
                      <a:pt x="695" y="601"/>
                      <a:pt x="689" y="602"/>
                      <a:pt x="684" y="604"/>
                    </a:cubicBezTo>
                    <a:cubicBezTo>
                      <a:pt x="682" y="602"/>
                      <a:pt x="684" y="598"/>
                      <a:pt x="685" y="595"/>
                    </a:cubicBezTo>
                    <a:cubicBezTo>
                      <a:pt x="677" y="595"/>
                      <a:pt x="677" y="595"/>
                      <a:pt x="677" y="595"/>
                    </a:cubicBezTo>
                    <a:cubicBezTo>
                      <a:pt x="669" y="590"/>
                      <a:pt x="675" y="581"/>
                      <a:pt x="674" y="573"/>
                    </a:cubicBezTo>
                    <a:cubicBezTo>
                      <a:pt x="681" y="572"/>
                      <a:pt x="682" y="565"/>
                      <a:pt x="687" y="562"/>
                    </a:cubicBezTo>
                    <a:cubicBezTo>
                      <a:pt x="688" y="558"/>
                      <a:pt x="682" y="561"/>
                      <a:pt x="683" y="557"/>
                    </a:cubicBezTo>
                    <a:cubicBezTo>
                      <a:pt x="683" y="551"/>
                      <a:pt x="690" y="549"/>
                      <a:pt x="687" y="542"/>
                    </a:cubicBezTo>
                    <a:cubicBezTo>
                      <a:pt x="678" y="540"/>
                      <a:pt x="680" y="550"/>
                      <a:pt x="673" y="551"/>
                    </a:cubicBezTo>
                    <a:cubicBezTo>
                      <a:pt x="671" y="551"/>
                      <a:pt x="673" y="548"/>
                      <a:pt x="672" y="547"/>
                    </a:cubicBezTo>
                    <a:cubicBezTo>
                      <a:pt x="669" y="547"/>
                      <a:pt x="667" y="549"/>
                      <a:pt x="665" y="551"/>
                    </a:cubicBezTo>
                    <a:cubicBezTo>
                      <a:pt x="665" y="555"/>
                      <a:pt x="669" y="554"/>
                      <a:pt x="668" y="557"/>
                    </a:cubicBezTo>
                    <a:cubicBezTo>
                      <a:pt x="653" y="559"/>
                      <a:pt x="665" y="577"/>
                      <a:pt x="660" y="583"/>
                    </a:cubicBezTo>
                    <a:cubicBezTo>
                      <a:pt x="664" y="589"/>
                      <a:pt x="662" y="595"/>
                      <a:pt x="662" y="601"/>
                    </a:cubicBezTo>
                    <a:cubicBezTo>
                      <a:pt x="657" y="602"/>
                      <a:pt x="657" y="607"/>
                      <a:pt x="653" y="608"/>
                    </a:cubicBezTo>
                    <a:cubicBezTo>
                      <a:pt x="650" y="607"/>
                      <a:pt x="650" y="602"/>
                      <a:pt x="644" y="603"/>
                    </a:cubicBezTo>
                    <a:cubicBezTo>
                      <a:pt x="642" y="604"/>
                      <a:pt x="643" y="609"/>
                      <a:pt x="641" y="609"/>
                    </a:cubicBezTo>
                    <a:cubicBezTo>
                      <a:pt x="636" y="607"/>
                      <a:pt x="631" y="605"/>
                      <a:pt x="627" y="606"/>
                    </a:cubicBezTo>
                    <a:cubicBezTo>
                      <a:pt x="614" y="609"/>
                      <a:pt x="610" y="628"/>
                      <a:pt x="599" y="634"/>
                    </a:cubicBezTo>
                    <a:cubicBezTo>
                      <a:pt x="598" y="635"/>
                      <a:pt x="595" y="634"/>
                      <a:pt x="593" y="635"/>
                    </a:cubicBezTo>
                    <a:cubicBezTo>
                      <a:pt x="585" y="638"/>
                      <a:pt x="582" y="643"/>
                      <a:pt x="571" y="637"/>
                    </a:cubicBezTo>
                    <a:cubicBezTo>
                      <a:pt x="575" y="632"/>
                      <a:pt x="569" y="631"/>
                      <a:pt x="569" y="627"/>
                    </a:cubicBezTo>
                    <a:cubicBezTo>
                      <a:pt x="575" y="622"/>
                      <a:pt x="587" y="619"/>
                      <a:pt x="585" y="610"/>
                    </a:cubicBezTo>
                    <a:cubicBezTo>
                      <a:pt x="584" y="604"/>
                      <a:pt x="575" y="603"/>
                      <a:pt x="570" y="604"/>
                    </a:cubicBezTo>
                    <a:cubicBezTo>
                      <a:pt x="571" y="601"/>
                      <a:pt x="574" y="600"/>
                      <a:pt x="574" y="596"/>
                    </a:cubicBezTo>
                    <a:cubicBezTo>
                      <a:pt x="569" y="592"/>
                      <a:pt x="574" y="585"/>
                      <a:pt x="572" y="578"/>
                    </a:cubicBezTo>
                    <a:cubicBezTo>
                      <a:pt x="571" y="573"/>
                      <a:pt x="567" y="571"/>
                      <a:pt x="567" y="567"/>
                    </a:cubicBezTo>
                    <a:cubicBezTo>
                      <a:pt x="566" y="562"/>
                      <a:pt x="570" y="559"/>
                      <a:pt x="569" y="554"/>
                    </a:cubicBezTo>
                    <a:cubicBezTo>
                      <a:pt x="569" y="550"/>
                      <a:pt x="565" y="548"/>
                      <a:pt x="563" y="546"/>
                    </a:cubicBezTo>
                    <a:cubicBezTo>
                      <a:pt x="569" y="538"/>
                      <a:pt x="578" y="533"/>
                      <a:pt x="582" y="523"/>
                    </a:cubicBezTo>
                    <a:cubicBezTo>
                      <a:pt x="576" y="521"/>
                      <a:pt x="569" y="520"/>
                      <a:pt x="565" y="517"/>
                    </a:cubicBezTo>
                    <a:cubicBezTo>
                      <a:pt x="569" y="513"/>
                      <a:pt x="577" y="513"/>
                      <a:pt x="576" y="504"/>
                    </a:cubicBezTo>
                    <a:cubicBezTo>
                      <a:pt x="569" y="505"/>
                      <a:pt x="566" y="505"/>
                      <a:pt x="562" y="502"/>
                    </a:cubicBezTo>
                    <a:cubicBezTo>
                      <a:pt x="557" y="506"/>
                      <a:pt x="556" y="513"/>
                      <a:pt x="548" y="514"/>
                    </a:cubicBezTo>
                    <a:cubicBezTo>
                      <a:pt x="551" y="528"/>
                      <a:pt x="537" y="526"/>
                      <a:pt x="536" y="536"/>
                    </a:cubicBezTo>
                    <a:cubicBezTo>
                      <a:pt x="539" y="537"/>
                      <a:pt x="541" y="531"/>
                      <a:pt x="543" y="534"/>
                    </a:cubicBezTo>
                    <a:cubicBezTo>
                      <a:pt x="538" y="536"/>
                      <a:pt x="538" y="543"/>
                      <a:pt x="535" y="547"/>
                    </a:cubicBezTo>
                    <a:cubicBezTo>
                      <a:pt x="533" y="546"/>
                      <a:pt x="535" y="540"/>
                      <a:pt x="532" y="541"/>
                    </a:cubicBezTo>
                    <a:cubicBezTo>
                      <a:pt x="525" y="544"/>
                      <a:pt x="535" y="547"/>
                      <a:pt x="531" y="552"/>
                    </a:cubicBezTo>
                    <a:cubicBezTo>
                      <a:pt x="535" y="553"/>
                      <a:pt x="533" y="549"/>
                      <a:pt x="536" y="548"/>
                    </a:cubicBezTo>
                    <a:cubicBezTo>
                      <a:pt x="535" y="552"/>
                      <a:pt x="539" y="550"/>
                      <a:pt x="540" y="552"/>
                    </a:cubicBezTo>
                    <a:cubicBezTo>
                      <a:pt x="538" y="556"/>
                      <a:pt x="531" y="558"/>
                      <a:pt x="534" y="563"/>
                    </a:cubicBezTo>
                    <a:cubicBezTo>
                      <a:pt x="538" y="565"/>
                      <a:pt x="545" y="563"/>
                      <a:pt x="549" y="563"/>
                    </a:cubicBezTo>
                    <a:cubicBezTo>
                      <a:pt x="548" y="566"/>
                      <a:pt x="543" y="566"/>
                      <a:pt x="545" y="572"/>
                    </a:cubicBezTo>
                    <a:cubicBezTo>
                      <a:pt x="545" y="576"/>
                      <a:pt x="549" y="575"/>
                      <a:pt x="548" y="578"/>
                    </a:cubicBezTo>
                    <a:cubicBezTo>
                      <a:pt x="546" y="583"/>
                      <a:pt x="544" y="587"/>
                      <a:pt x="541" y="591"/>
                    </a:cubicBezTo>
                    <a:cubicBezTo>
                      <a:pt x="536" y="589"/>
                      <a:pt x="533" y="585"/>
                      <a:pt x="526" y="585"/>
                    </a:cubicBezTo>
                    <a:cubicBezTo>
                      <a:pt x="528" y="590"/>
                      <a:pt x="524" y="590"/>
                      <a:pt x="523" y="593"/>
                    </a:cubicBezTo>
                    <a:cubicBezTo>
                      <a:pt x="523" y="596"/>
                      <a:pt x="529" y="593"/>
                      <a:pt x="528" y="597"/>
                    </a:cubicBezTo>
                    <a:cubicBezTo>
                      <a:pt x="525" y="603"/>
                      <a:pt x="521" y="606"/>
                      <a:pt x="513" y="606"/>
                    </a:cubicBezTo>
                    <a:cubicBezTo>
                      <a:pt x="513" y="609"/>
                      <a:pt x="510" y="609"/>
                      <a:pt x="511" y="613"/>
                    </a:cubicBezTo>
                    <a:cubicBezTo>
                      <a:pt x="513" y="616"/>
                      <a:pt x="514" y="613"/>
                      <a:pt x="518" y="613"/>
                    </a:cubicBezTo>
                    <a:cubicBezTo>
                      <a:pt x="520" y="618"/>
                      <a:pt x="525" y="619"/>
                      <a:pt x="529" y="622"/>
                    </a:cubicBezTo>
                    <a:cubicBezTo>
                      <a:pt x="525" y="624"/>
                      <a:pt x="521" y="621"/>
                      <a:pt x="518" y="621"/>
                    </a:cubicBezTo>
                    <a:cubicBezTo>
                      <a:pt x="512" y="622"/>
                      <a:pt x="511" y="626"/>
                      <a:pt x="505" y="630"/>
                    </a:cubicBezTo>
                    <a:cubicBezTo>
                      <a:pt x="506" y="630"/>
                      <a:pt x="503" y="629"/>
                      <a:pt x="502" y="629"/>
                    </a:cubicBezTo>
                    <a:cubicBezTo>
                      <a:pt x="499" y="631"/>
                      <a:pt x="495" y="635"/>
                      <a:pt x="495" y="638"/>
                    </a:cubicBezTo>
                    <a:cubicBezTo>
                      <a:pt x="499" y="642"/>
                      <a:pt x="503" y="636"/>
                      <a:pt x="507" y="635"/>
                    </a:cubicBezTo>
                    <a:cubicBezTo>
                      <a:pt x="510" y="636"/>
                      <a:pt x="513" y="637"/>
                      <a:pt x="514" y="641"/>
                    </a:cubicBezTo>
                    <a:cubicBezTo>
                      <a:pt x="518" y="639"/>
                      <a:pt x="521" y="635"/>
                      <a:pt x="524" y="633"/>
                    </a:cubicBezTo>
                    <a:cubicBezTo>
                      <a:pt x="528" y="642"/>
                      <a:pt x="537" y="634"/>
                      <a:pt x="543" y="641"/>
                    </a:cubicBezTo>
                    <a:cubicBezTo>
                      <a:pt x="547" y="635"/>
                      <a:pt x="564" y="645"/>
                      <a:pt x="571" y="638"/>
                    </a:cubicBezTo>
                    <a:cubicBezTo>
                      <a:pt x="577" y="660"/>
                      <a:pt x="554" y="650"/>
                      <a:pt x="548" y="664"/>
                    </a:cubicBezTo>
                    <a:cubicBezTo>
                      <a:pt x="536" y="667"/>
                      <a:pt x="541" y="653"/>
                      <a:pt x="531" y="653"/>
                    </a:cubicBezTo>
                    <a:cubicBezTo>
                      <a:pt x="531" y="660"/>
                      <a:pt x="534" y="667"/>
                      <a:pt x="528" y="669"/>
                    </a:cubicBezTo>
                    <a:cubicBezTo>
                      <a:pt x="523" y="669"/>
                      <a:pt x="521" y="667"/>
                      <a:pt x="515" y="667"/>
                    </a:cubicBezTo>
                    <a:cubicBezTo>
                      <a:pt x="515" y="659"/>
                      <a:pt x="499" y="663"/>
                      <a:pt x="493" y="665"/>
                    </a:cubicBezTo>
                    <a:cubicBezTo>
                      <a:pt x="492" y="668"/>
                      <a:pt x="494" y="667"/>
                      <a:pt x="494" y="670"/>
                    </a:cubicBezTo>
                    <a:cubicBezTo>
                      <a:pt x="491" y="670"/>
                      <a:pt x="488" y="670"/>
                      <a:pt x="489" y="673"/>
                    </a:cubicBezTo>
                    <a:cubicBezTo>
                      <a:pt x="495" y="682"/>
                      <a:pt x="508" y="683"/>
                      <a:pt x="511" y="693"/>
                    </a:cubicBezTo>
                    <a:cubicBezTo>
                      <a:pt x="513" y="701"/>
                      <a:pt x="509" y="709"/>
                      <a:pt x="517" y="715"/>
                    </a:cubicBezTo>
                    <a:cubicBezTo>
                      <a:pt x="514" y="733"/>
                      <a:pt x="506" y="749"/>
                      <a:pt x="496" y="762"/>
                    </a:cubicBezTo>
                    <a:cubicBezTo>
                      <a:pt x="487" y="762"/>
                      <a:pt x="481" y="756"/>
                      <a:pt x="473" y="754"/>
                    </a:cubicBezTo>
                    <a:cubicBezTo>
                      <a:pt x="469" y="753"/>
                      <a:pt x="464" y="755"/>
                      <a:pt x="460" y="752"/>
                    </a:cubicBezTo>
                    <a:cubicBezTo>
                      <a:pt x="458" y="751"/>
                      <a:pt x="458" y="747"/>
                      <a:pt x="456" y="746"/>
                    </a:cubicBezTo>
                    <a:cubicBezTo>
                      <a:pt x="448" y="740"/>
                      <a:pt x="434" y="744"/>
                      <a:pt x="427" y="734"/>
                    </a:cubicBezTo>
                    <a:cubicBezTo>
                      <a:pt x="422" y="737"/>
                      <a:pt x="413" y="736"/>
                      <a:pt x="406" y="738"/>
                    </a:cubicBezTo>
                    <a:cubicBezTo>
                      <a:pt x="404" y="742"/>
                      <a:pt x="405" y="745"/>
                      <a:pt x="406" y="751"/>
                    </a:cubicBezTo>
                    <a:cubicBezTo>
                      <a:pt x="401" y="762"/>
                      <a:pt x="400" y="777"/>
                      <a:pt x="390" y="788"/>
                    </a:cubicBezTo>
                    <a:cubicBezTo>
                      <a:pt x="384" y="796"/>
                      <a:pt x="375" y="803"/>
                      <a:pt x="375" y="811"/>
                    </a:cubicBezTo>
                    <a:cubicBezTo>
                      <a:pt x="375" y="814"/>
                      <a:pt x="378" y="817"/>
                      <a:pt x="378" y="819"/>
                    </a:cubicBezTo>
                    <a:cubicBezTo>
                      <a:pt x="379" y="828"/>
                      <a:pt x="371" y="833"/>
                      <a:pt x="370" y="843"/>
                    </a:cubicBezTo>
                    <a:cubicBezTo>
                      <a:pt x="379" y="846"/>
                      <a:pt x="382" y="852"/>
                      <a:pt x="393" y="849"/>
                    </a:cubicBezTo>
                    <a:cubicBezTo>
                      <a:pt x="402" y="856"/>
                      <a:pt x="393" y="874"/>
                      <a:pt x="405" y="876"/>
                    </a:cubicBezTo>
                    <a:cubicBezTo>
                      <a:pt x="408" y="876"/>
                      <a:pt x="411" y="873"/>
                      <a:pt x="415" y="872"/>
                    </a:cubicBezTo>
                    <a:cubicBezTo>
                      <a:pt x="430" y="868"/>
                      <a:pt x="441" y="878"/>
                      <a:pt x="456" y="880"/>
                    </a:cubicBezTo>
                    <a:cubicBezTo>
                      <a:pt x="462" y="874"/>
                      <a:pt x="466" y="865"/>
                      <a:pt x="478" y="868"/>
                    </a:cubicBezTo>
                    <a:cubicBezTo>
                      <a:pt x="480" y="860"/>
                      <a:pt x="484" y="854"/>
                      <a:pt x="495" y="855"/>
                    </a:cubicBezTo>
                    <a:cubicBezTo>
                      <a:pt x="498" y="848"/>
                      <a:pt x="491" y="846"/>
                      <a:pt x="491" y="840"/>
                    </a:cubicBezTo>
                    <a:cubicBezTo>
                      <a:pt x="495" y="828"/>
                      <a:pt x="510" y="825"/>
                      <a:pt x="517" y="814"/>
                    </a:cubicBezTo>
                    <a:cubicBezTo>
                      <a:pt x="528" y="813"/>
                      <a:pt x="539" y="811"/>
                      <a:pt x="548" y="806"/>
                    </a:cubicBezTo>
                    <a:cubicBezTo>
                      <a:pt x="552" y="801"/>
                      <a:pt x="551" y="797"/>
                      <a:pt x="549" y="790"/>
                    </a:cubicBezTo>
                    <a:cubicBezTo>
                      <a:pt x="554" y="784"/>
                      <a:pt x="558" y="779"/>
                      <a:pt x="568" y="778"/>
                    </a:cubicBezTo>
                    <a:cubicBezTo>
                      <a:pt x="572" y="779"/>
                      <a:pt x="572" y="783"/>
                      <a:pt x="579" y="782"/>
                    </a:cubicBezTo>
                    <a:cubicBezTo>
                      <a:pt x="584" y="784"/>
                      <a:pt x="586" y="795"/>
                      <a:pt x="596" y="792"/>
                    </a:cubicBezTo>
                    <a:cubicBezTo>
                      <a:pt x="599" y="792"/>
                      <a:pt x="600" y="785"/>
                      <a:pt x="606" y="783"/>
                    </a:cubicBezTo>
                    <a:cubicBezTo>
                      <a:pt x="609" y="781"/>
                      <a:pt x="613" y="783"/>
                      <a:pt x="617" y="782"/>
                    </a:cubicBezTo>
                    <a:cubicBezTo>
                      <a:pt x="622" y="779"/>
                      <a:pt x="624" y="773"/>
                      <a:pt x="630" y="773"/>
                    </a:cubicBezTo>
                    <a:cubicBezTo>
                      <a:pt x="641" y="773"/>
                      <a:pt x="650" y="785"/>
                      <a:pt x="647" y="802"/>
                    </a:cubicBezTo>
                    <a:cubicBezTo>
                      <a:pt x="649" y="807"/>
                      <a:pt x="656" y="806"/>
                      <a:pt x="656" y="812"/>
                    </a:cubicBezTo>
                    <a:cubicBezTo>
                      <a:pt x="672" y="816"/>
                      <a:pt x="669" y="838"/>
                      <a:pt x="688" y="839"/>
                    </a:cubicBezTo>
                    <a:cubicBezTo>
                      <a:pt x="689" y="850"/>
                      <a:pt x="701" y="845"/>
                      <a:pt x="706" y="853"/>
                    </a:cubicBezTo>
                    <a:cubicBezTo>
                      <a:pt x="708" y="856"/>
                      <a:pt x="705" y="859"/>
                      <a:pt x="709" y="862"/>
                    </a:cubicBezTo>
                    <a:cubicBezTo>
                      <a:pt x="711" y="864"/>
                      <a:pt x="716" y="863"/>
                      <a:pt x="716" y="866"/>
                    </a:cubicBezTo>
                    <a:cubicBezTo>
                      <a:pt x="717" y="874"/>
                      <a:pt x="719" y="878"/>
                      <a:pt x="722" y="883"/>
                    </a:cubicBezTo>
                    <a:cubicBezTo>
                      <a:pt x="717" y="887"/>
                      <a:pt x="718" y="896"/>
                      <a:pt x="711" y="898"/>
                    </a:cubicBezTo>
                    <a:cubicBezTo>
                      <a:pt x="709" y="898"/>
                      <a:pt x="703" y="896"/>
                      <a:pt x="698" y="897"/>
                    </a:cubicBezTo>
                    <a:cubicBezTo>
                      <a:pt x="688" y="898"/>
                      <a:pt x="684" y="900"/>
                      <a:pt x="680" y="894"/>
                    </a:cubicBezTo>
                    <a:cubicBezTo>
                      <a:pt x="675" y="897"/>
                      <a:pt x="673" y="895"/>
                      <a:pt x="667" y="894"/>
                    </a:cubicBezTo>
                    <a:cubicBezTo>
                      <a:pt x="665" y="897"/>
                      <a:pt x="664" y="899"/>
                      <a:pt x="665" y="903"/>
                    </a:cubicBezTo>
                    <a:cubicBezTo>
                      <a:pt x="668" y="904"/>
                      <a:pt x="670" y="906"/>
                      <a:pt x="674" y="906"/>
                    </a:cubicBezTo>
                    <a:cubicBezTo>
                      <a:pt x="678" y="911"/>
                      <a:pt x="681" y="918"/>
                      <a:pt x="690" y="917"/>
                    </a:cubicBezTo>
                    <a:cubicBezTo>
                      <a:pt x="694" y="921"/>
                      <a:pt x="697" y="925"/>
                      <a:pt x="704" y="926"/>
                    </a:cubicBezTo>
                    <a:cubicBezTo>
                      <a:pt x="710" y="920"/>
                      <a:pt x="702" y="906"/>
                      <a:pt x="712" y="903"/>
                    </a:cubicBezTo>
                    <a:cubicBezTo>
                      <a:pt x="726" y="906"/>
                      <a:pt x="726" y="887"/>
                      <a:pt x="737" y="884"/>
                    </a:cubicBezTo>
                    <a:cubicBezTo>
                      <a:pt x="739" y="875"/>
                      <a:pt x="732" y="874"/>
                      <a:pt x="729" y="869"/>
                    </a:cubicBezTo>
                    <a:cubicBezTo>
                      <a:pt x="730" y="864"/>
                      <a:pt x="732" y="859"/>
                      <a:pt x="737" y="858"/>
                    </a:cubicBezTo>
                    <a:cubicBezTo>
                      <a:pt x="738" y="860"/>
                      <a:pt x="742" y="861"/>
                      <a:pt x="746" y="861"/>
                    </a:cubicBezTo>
                    <a:cubicBezTo>
                      <a:pt x="747" y="866"/>
                      <a:pt x="753" y="872"/>
                      <a:pt x="758" y="867"/>
                    </a:cubicBezTo>
                    <a:cubicBezTo>
                      <a:pt x="755" y="848"/>
                      <a:pt x="733" y="847"/>
                      <a:pt x="721" y="836"/>
                    </a:cubicBezTo>
                    <a:cubicBezTo>
                      <a:pt x="723" y="834"/>
                      <a:pt x="725" y="833"/>
                      <a:pt x="725" y="829"/>
                    </a:cubicBezTo>
                    <a:cubicBezTo>
                      <a:pt x="709" y="826"/>
                      <a:pt x="698" y="821"/>
                      <a:pt x="694" y="806"/>
                    </a:cubicBezTo>
                    <a:cubicBezTo>
                      <a:pt x="691" y="790"/>
                      <a:pt x="680" y="785"/>
                      <a:pt x="675" y="773"/>
                    </a:cubicBezTo>
                    <a:cubicBezTo>
                      <a:pt x="679" y="771"/>
                      <a:pt x="680" y="766"/>
                      <a:pt x="677" y="762"/>
                    </a:cubicBezTo>
                    <a:cubicBezTo>
                      <a:pt x="681" y="758"/>
                      <a:pt x="691" y="752"/>
                      <a:pt x="696" y="757"/>
                    </a:cubicBezTo>
                    <a:cubicBezTo>
                      <a:pt x="696" y="762"/>
                      <a:pt x="692" y="765"/>
                      <a:pt x="694" y="771"/>
                    </a:cubicBezTo>
                    <a:cubicBezTo>
                      <a:pt x="700" y="772"/>
                      <a:pt x="697" y="765"/>
                      <a:pt x="703" y="766"/>
                    </a:cubicBezTo>
                    <a:cubicBezTo>
                      <a:pt x="704" y="771"/>
                      <a:pt x="705" y="774"/>
                      <a:pt x="709" y="775"/>
                    </a:cubicBezTo>
                    <a:cubicBezTo>
                      <a:pt x="709" y="787"/>
                      <a:pt x="720" y="788"/>
                      <a:pt x="721" y="799"/>
                    </a:cubicBezTo>
                    <a:cubicBezTo>
                      <a:pt x="725" y="800"/>
                      <a:pt x="731" y="800"/>
                      <a:pt x="735" y="801"/>
                    </a:cubicBezTo>
                    <a:cubicBezTo>
                      <a:pt x="734" y="804"/>
                      <a:pt x="736" y="804"/>
                      <a:pt x="736" y="808"/>
                    </a:cubicBezTo>
                    <a:cubicBezTo>
                      <a:pt x="752" y="812"/>
                      <a:pt x="757" y="828"/>
                      <a:pt x="772" y="834"/>
                    </a:cubicBezTo>
                    <a:cubicBezTo>
                      <a:pt x="772" y="845"/>
                      <a:pt x="769" y="852"/>
                      <a:pt x="767" y="861"/>
                    </a:cubicBezTo>
                    <a:cubicBezTo>
                      <a:pt x="770" y="865"/>
                      <a:pt x="776" y="867"/>
                      <a:pt x="776" y="874"/>
                    </a:cubicBezTo>
                    <a:cubicBezTo>
                      <a:pt x="786" y="878"/>
                      <a:pt x="790" y="889"/>
                      <a:pt x="796" y="897"/>
                    </a:cubicBezTo>
                    <a:cubicBezTo>
                      <a:pt x="799" y="898"/>
                      <a:pt x="805" y="895"/>
                      <a:pt x="807" y="900"/>
                    </a:cubicBezTo>
                    <a:cubicBezTo>
                      <a:pt x="804" y="901"/>
                      <a:pt x="799" y="901"/>
                      <a:pt x="798" y="905"/>
                    </a:cubicBezTo>
                    <a:cubicBezTo>
                      <a:pt x="801" y="912"/>
                      <a:pt x="805" y="914"/>
                      <a:pt x="803" y="925"/>
                    </a:cubicBezTo>
                    <a:cubicBezTo>
                      <a:pt x="806" y="928"/>
                      <a:pt x="809" y="926"/>
                      <a:pt x="814" y="926"/>
                    </a:cubicBezTo>
                    <a:cubicBezTo>
                      <a:pt x="815" y="928"/>
                      <a:pt x="816" y="929"/>
                      <a:pt x="816" y="931"/>
                    </a:cubicBezTo>
                    <a:cubicBezTo>
                      <a:pt x="820" y="930"/>
                      <a:pt x="822" y="931"/>
                      <a:pt x="828" y="933"/>
                    </a:cubicBezTo>
                    <a:cubicBezTo>
                      <a:pt x="830" y="926"/>
                      <a:pt x="824" y="919"/>
                      <a:pt x="823" y="912"/>
                    </a:cubicBezTo>
                    <a:cubicBezTo>
                      <a:pt x="827" y="912"/>
                      <a:pt x="829" y="918"/>
                      <a:pt x="833" y="914"/>
                    </a:cubicBezTo>
                    <a:cubicBezTo>
                      <a:pt x="829" y="905"/>
                      <a:pt x="817" y="905"/>
                      <a:pt x="810" y="898"/>
                    </a:cubicBezTo>
                    <a:cubicBezTo>
                      <a:pt x="823" y="894"/>
                      <a:pt x="831" y="908"/>
                      <a:pt x="840" y="907"/>
                    </a:cubicBezTo>
                    <a:cubicBezTo>
                      <a:pt x="842" y="904"/>
                      <a:pt x="840" y="902"/>
                      <a:pt x="839" y="899"/>
                    </a:cubicBezTo>
                    <a:cubicBezTo>
                      <a:pt x="841" y="896"/>
                      <a:pt x="846" y="896"/>
                      <a:pt x="845" y="890"/>
                    </a:cubicBezTo>
                    <a:cubicBezTo>
                      <a:pt x="842" y="889"/>
                      <a:pt x="839" y="890"/>
                      <a:pt x="836" y="889"/>
                    </a:cubicBezTo>
                    <a:cubicBezTo>
                      <a:pt x="828" y="886"/>
                      <a:pt x="818" y="866"/>
                      <a:pt x="817" y="859"/>
                    </a:cubicBezTo>
                    <a:cubicBezTo>
                      <a:pt x="823" y="861"/>
                      <a:pt x="825" y="866"/>
                      <a:pt x="831" y="868"/>
                    </a:cubicBezTo>
                    <a:cubicBezTo>
                      <a:pt x="831" y="867"/>
                      <a:pt x="832" y="865"/>
                      <a:pt x="834" y="865"/>
                    </a:cubicBezTo>
                    <a:cubicBezTo>
                      <a:pt x="835" y="859"/>
                      <a:pt x="833" y="851"/>
                      <a:pt x="839" y="851"/>
                    </a:cubicBezTo>
                    <a:cubicBezTo>
                      <a:pt x="843" y="851"/>
                      <a:pt x="842" y="856"/>
                      <a:pt x="847" y="855"/>
                    </a:cubicBezTo>
                    <a:cubicBezTo>
                      <a:pt x="850" y="853"/>
                      <a:pt x="851" y="849"/>
                      <a:pt x="855" y="848"/>
                    </a:cubicBezTo>
                    <a:cubicBezTo>
                      <a:pt x="859" y="851"/>
                      <a:pt x="867" y="850"/>
                      <a:pt x="868" y="857"/>
                    </a:cubicBezTo>
                    <a:cubicBezTo>
                      <a:pt x="866" y="860"/>
                      <a:pt x="860" y="858"/>
                      <a:pt x="861" y="864"/>
                    </a:cubicBezTo>
                    <a:cubicBezTo>
                      <a:pt x="866" y="868"/>
                      <a:pt x="867" y="861"/>
                      <a:pt x="871" y="861"/>
                    </a:cubicBezTo>
                    <a:cubicBezTo>
                      <a:pt x="870" y="867"/>
                      <a:pt x="870" y="877"/>
                      <a:pt x="866" y="882"/>
                    </a:cubicBezTo>
                    <a:cubicBezTo>
                      <a:pt x="869" y="883"/>
                      <a:pt x="874" y="887"/>
                      <a:pt x="877" y="883"/>
                    </a:cubicBezTo>
                    <a:cubicBezTo>
                      <a:pt x="877" y="880"/>
                      <a:pt x="877" y="880"/>
                      <a:pt x="877" y="880"/>
                    </a:cubicBezTo>
                    <a:cubicBezTo>
                      <a:pt x="876" y="877"/>
                      <a:pt x="871" y="879"/>
                      <a:pt x="872" y="876"/>
                    </a:cubicBezTo>
                    <a:cubicBezTo>
                      <a:pt x="880" y="873"/>
                      <a:pt x="882" y="890"/>
                      <a:pt x="882" y="895"/>
                    </a:cubicBezTo>
                    <a:cubicBezTo>
                      <a:pt x="878" y="890"/>
                      <a:pt x="871" y="890"/>
                      <a:pt x="866" y="893"/>
                    </a:cubicBezTo>
                    <a:cubicBezTo>
                      <a:pt x="865" y="896"/>
                      <a:pt x="868" y="896"/>
                      <a:pt x="867" y="899"/>
                    </a:cubicBezTo>
                    <a:cubicBezTo>
                      <a:pt x="874" y="895"/>
                      <a:pt x="876" y="903"/>
                      <a:pt x="883" y="899"/>
                    </a:cubicBezTo>
                    <a:cubicBezTo>
                      <a:pt x="885" y="903"/>
                      <a:pt x="889" y="904"/>
                      <a:pt x="891" y="907"/>
                    </a:cubicBezTo>
                    <a:cubicBezTo>
                      <a:pt x="884" y="918"/>
                      <a:pt x="904" y="915"/>
                      <a:pt x="904" y="925"/>
                    </a:cubicBezTo>
                    <a:cubicBezTo>
                      <a:pt x="916" y="923"/>
                      <a:pt x="923" y="937"/>
                      <a:pt x="940" y="931"/>
                    </a:cubicBezTo>
                    <a:cubicBezTo>
                      <a:pt x="938" y="918"/>
                      <a:pt x="953" y="915"/>
                      <a:pt x="963" y="921"/>
                    </a:cubicBezTo>
                    <a:cubicBezTo>
                      <a:pt x="966" y="923"/>
                      <a:pt x="966" y="928"/>
                      <a:pt x="970" y="930"/>
                    </a:cubicBezTo>
                    <a:cubicBezTo>
                      <a:pt x="993" y="937"/>
                      <a:pt x="1000" y="900"/>
                      <a:pt x="1016" y="915"/>
                    </a:cubicBezTo>
                    <a:cubicBezTo>
                      <a:pt x="1019" y="913"/>
                      <a:pt x="1021" y="907"/>
                      <a:pt x="1025" y="908"/>
                    </a:cubicBezTo>
                    <a:cubicBezTo>
                      <a:pt x="1024" y="922"/>
                      <a:pt x="1017" y="941"/>
                      <a:pt x="1028" y="949"/>
                    </a:cubicBezTo>
                    <a:cubicBezTo>
                      <a:pt x="1014" y="962"/>
                      <a:pt x="1025" y="990"/>
                      <a:pt x="1019" y="1005"/>
                    </a:cubicBezTo>
                    <a:cubicBezTo>
                      <a:pt x="1016" y="1005"/>
                      <a:pt x="1016" y="1007"/>
                      <a:pt x="1013" y="1006"/>
                    </a:cubicBezTo>
                    <a:cubicBezTo>
                      <a:pt x="1011" y="1020"/>
                      <a:pt x="997" y="1015"/>
                      <a:pt x="986" y="1018"/>
                    </a:cubicBezTo>
                    <a:cubicBezTo>
                      <a:pt x="971" y="1004"/>
                      <a:pt x="948" y="1023"/>
                      <a:pt x="934" y="1029"/>
                    </a:cubicBezTo>
                    <a:cubicBezTo>
                      <a:pt x="928" y="1024"/>
                      <a:pt x="918" y="1029"/>
                      <a:pt x="909" y="1027"/>
                    </a:cubicBezTo>
                    <a:cubicBezTo>
                      <a:pt x="907" y="1026"/>
                      <a:pt x="905" y="1023"/>
                      <a:pt x="903" y="1023"/>
                    </a:cubicBezTo>
                    <a:cubicBezTo>
                      <a:pt x="900" y="1022"/>
                      <a:pt x="896" y="1023"/>
                      <a:pt x="892" y="1023"/>
                    </a:cubicBezTo>
                    <a:cubicBezTo>
                      <a:pt x="887" y="1022"/>
                      <a:pt x="884" y="1019"/>
                      <a:pt x="881" y="1020"/>
                    </a:cubicBezTo>
                    <a:cubicBezTo>
                      <a:pt x="873" y="1021"/>
                      <a:pt x="868" y="1025"/>
                      <a:pt x="866" y="1015"/>
                    </a:cubicBezTo>
                    <a:cubicBezTo>
                      <a:pt x="853" y="1016"/>
                      <a:pt x="850" y="1009"/>
                      <a:pt x="835" y="1011"/>
                    </a:cubicBezTo>
                    <a:cubicBezTo>
                      <a:pt x="835" y="1008"/>
                      <a:pt x="831" y="1006"/>
                      <a:pt x="831" y="1003"/>
                    </a:cubicBezTo>
                    <a:cubicBezTo>
                      <a:pt x="815" y="1000"/>
                      <a:pt x="802" y="999"/>
                      <a:pt x="792" y="1003"/>
                    </a:cubicBezTo>
                    <a:cubicBezTo>
                      <a:pt x="789" y="1004"/>
                      <a:pt x="780" y="1012"/>
                      <a:pt x="780" y="1016"/>
                    </a:cubicBezTo>
                    <a:cubicBezTo>
                      <a:pt x="779" y="1022"/>
                      <a:pt x="786" y="1029"/>
                      <a:pt x="785" y="1036"/>
                    </a:cubicBezTo>
                    <a:cubicBezTo>
                      <a:pt x="784" y="1038"/>
                      <a:pt x="776" y="1046"/>
                      <a:pt x="772" y="1047"/>
                    </a:cubicBezTo>
                    <a:cubicBezTo>
                      <a:pt x="758" y="1049"/>
                      <a:pt x="750" y="1032"/>
                      <a:pt x="738" y="1028"/>
                    </a:cubicBezTo>
                    <a:cubicBezTo>
                      <a:pt x="724" y="1024"/>
                      <a:pt x="715" y="1030"/>
                      <a:pt x="710" y="1023"/>
                    </a:cubicBezTo>
                    <a:cubicBezTo>
                      <a:pt x="707" y="1019"/>
                      <a:pt x="709" y="1015"/>
                      <a:pt x="707" y="1010"/>
                    </a:cubicBezTo>
                    <a:cubicBezTo>
                      <a:pt x="704" y="1004"/>
                      <a:pt x="699" y="1005"/>
                      <a:pt x="692" y="1002"/>
                    </a:cubicBezTo>
                    <a:cubicBezTo>
                      <a:pt x="689" y="1000"/>
                      <a:pt x="687" y="996"/>
                      <a:pt x="684" y="995"/>
                    </a:cubicBezTo>
                    <a:cubicBezTo>
                      <a:pt x="676" y="993"/>
                      <a:pt x="668" y="997"/>
                      <a:pt x="661" y="995"/>
                    </a:cubicBezTo>
                    <a:cubicBezTo>
                      <a:pt x="653" y="993"/>
                      <a:pt x="640" y="981"/>
                      <a:pt x="638" y="975"/>
                    </a:cubicBezTo>
                    <a:cubicBezTo>
                      <a:pt x="630" y="974"/>
                      <a:pt x="624" y="972"/>
                      <a:pt x="623" y="964"/>
                    </a:cubicBezTo>
                    <a:cubicBezTo>
                      <a:pt x="630" y="956"/>
                      <a:pt x="644" y="954"/>
                      <a:pt x="642" y="942"/>
                    </a:cubicBezTo>
                    <a:cubicBezTo>
                      <a:pt x="642" y="937"/>
                      <a:pt x="635" y="936"/>
                      <a:pt x="635" y="931"/>
                    </a:cubicBezTo>
                    <a:cubicBezTo>
                      <a:pt x="634" y="922"/>
                      <a:pt x="647" y="923"/>
                      <a:pt x="643" y="911"/>
                    </a:cubicBezTo>
                    <a:cubicBezTo>
                      <a:pt x="637" y="911"/>
                      <a:pt x="635" y="919"/>
                      <a:pt x="630" y="917"/>
                    </a:cubicBezTo>
                    <a:cubicBezTo>
                      <a:pt x="629" y="912"/>
                      <a:pt x="632" y="909"/>
                      <a:pt x="630" y="905"/>
                    </a:cubicBezTo>
                    <a:cubicBezTo>
                      <a:pt x="617" y="903"/>
                      <a:pt x="601" y="912"/>
                      <a:pt x="590" y="903"/>
                    </a:cubicBezTo>
                    <a:cubicBezTo>
                      <a:pt x="584" y="907"/>
                      <a:pt x="578" y="902"/>
                      <a:pt x="575" y="899"/>
                    </a:cubicBezTo>
                    <a:cubicBezTo>
                      <a:pt x="571" y="906"/>
                      <a:pt x="565" y="900"/>
                      <a:pt x="558" y="905"/>
                    </a:cubicBezTo>
                    <a:cubicBezTo>
                      <a:pt x="551" y="898"/>
                      <a:pt x="537" y="899"/>
                      <a:pt x="524" y="898"/>
                    </a:cubicBezTo>
                    <a:cubicBezTo>
                      <a:pt x="508" y="897"/>
                      <a:pt x="487" y="888"/>
                      <a:pt x="478" y="902"/>
                    </a:cubicBezTo>
                    <a:cubicBezTo>
                      <a:pt x="473" y="900"/>
                      <a:pt x="469" y="901"/>
                      <a:pt x="463" y="901"/>
                    </a:cubicBezTo>
                    <a:cubicBezTo>
                      <a:pt x="454" y="916"/>
                      <a:pt x="442" y="898"/>
                      <a:pt x="430" y="900"/>
                    </a:cubicBezTo>
                    <a:cubicBezTo>
                      <a:pt x="427" y="897"/>
                      <a:pt x="422" y="893"/>
                      <a:pt x="417" y="896"/>
                    </a:cubicBezTo>
                    <a:cubicBezTo>
                      <a:pt x="408" y="893"/>
                      <a:pt x="411" y="878"/>
                      <a:pt x="400" y="879"/>
                    </a:cubicBezTo>
                    <a:cubicBezTo>
                      <a:pt x="391" y="887"/>
                      <a:pt x="386" y="903"/>
                      <a:pt x="374" y="907"/>
                    </a:cubicBezTo>
                    <a:cubicBezTo>
                      <a:pt x="369" y="908"/>
                      <a:pt x="365" y="903"/>
                      <a:pt x="360" y="907"/>
                    </a:cubicBezTo>
                    <a:cubicBezTo>
                      <a:pt x="351" y="901"/>
                      <a:pt x="347" y="914"/>
                      <a:pt x="338" y="914"/>
                    </a:cubicBezTo>
                    <a:cubicBezTo>
                      <a:pt x="339" y="917"/>
                      <a:pt x="336" y="918"/>
                      <a:pt x="337" y="921"/>
                    </a:cubicBezTo>
                    <a:cubicBezTo>
                      <a:pt x="328" y="925"/>
                      <a:pt x="325" y="934"/>
                      <a:pt x="322" y="943"/>
                    </a:cubicBezTo>
                    <a:cubicBezTo>
                      <a:pt x="323" y="948"/>
                      <a:pt x="323" y="950"/>
                      <a:pt x="322" y="955"/>
                    </a:cubicBezTo>
                    <a:cubicBezTo>
                      <a:pt x="312" y="956"/>
                      <a:pt x="310" y="968"/>
                      <a:pt x="299" y="965"/>
                    </a:cubicBezTo>
                    <a:cubicBezTo>
                      <a:pt x="294" y="973"/>
                      <a:pt x="277" y="973"/>
                      <a:pt x="269" y="968"/>
                    </a:cubicBezTo>
                    <a:cubicBezTo>
                      <a:pt x="260" y="973"/>
                      <a:pt x="259" y="990"/>
                      <a:pt x="242" y="982"/>
                    </a:cubicBezTo>
                    <a:cubicBezTo>
                      <a:pt x="240" y="988"/>
                      <a:pt x="238" y="992"/>
                      <a:pt x="233" y="994"/>
                    </a:cubicBezTo>
                    <a:cubicBezTo>
                      <a:pt x="237" y="1007"/>
                      <a:pt x="226" y="1010"/>
                      <a:pt x="215" y="1010"/>
                    </a:cubicBezTo>
                    <a:cubicBezTo>
                      <a:pt x="212" y="1018"/>
                      <a:pt x="208" y="1024"/>
                      <a:pt x="203" y="1029"/>
                    </a:cubicBezTo>
                    <a:cubicBezTo>
                      <a:pt x="200" y="1028"/>
                      <a:pt x="196" y="1030"/>
                      <a:pt x="195" y="1031"/>
                    </a:cubicBezTo>
                    <a:cubicBezTo>
                      <a:pt x="188" y="1041"/>
                      <a:pt x="199" y="1057"/>
                      <a:pt x="199" y="1061"/>
                    </a:cubicBezTo>
                    <a:cubicBezTo>
                      <a:pt x="199" y="1066"/>
                      <a:pt x="194" y="1070"/>
                      <a:pt x="193" y="1075"/>
                    </a:cubicBezTo>
                    <a:cubicBezTo>
                      <a:pt x="192" y="1081"/>
                      <a:pt x="197" y="1087"/>
                      <a:pt x="196" y="1094"/>
                    </a:cubicBezTo>
                    <a:cubicBezTo>
                      <a:pt x="195" y="1099"/>
                      <a:pt x="191" y="1101"/>
                      <a:pt x="192" y="1107"/>
                    </a:cubicBezTo>
                    <a:cubicBezTo>
                      <a:pt x="185" y="1108"/>
                      <a:pt x="186" y="1118"/>
                      <a:pt x="185" y="1125"/>
                    </a:cubicBezTo>
                    <a:cubicBezTo>
                      <a:pt x="179" y="1125"/>
                      <a:pt x="178" y="1130"/>
                      <a:pt x="173" y="1130"/>
                    </a:cubicBezTo>
                    <a:cubicBezTo>
                      <a:pt x="174" y="1138"/>
                      <a:pt x="180" y="1145"/>
                      <a:pt x="180" y="1153"/>
                    </a:cubicBezTo>
                    <a:cubicBezTo>
                      <a:pt x="179" y="1159"/>
                      <a:pt x="176" y="1161"/>
                      <a:pt x="176" y="1165"/>
                    </a:cubicBezTo>
                    <a:cubicBezTo>
                      <a:pt x="176" y="1171"/>
                      <a:pt x="185" y="1175"/>
                      <a:pt x="184" y="1182"/>
                    </a:cubicBezTo>
                    <a:cubicBezTo>
                      <a:pt x="194" y="1183"/>
                      <a:pt x="190" y="1191"/>
                      <a:pt x="194" y="1199"/>
                    </a:cubicBezTo>
                    <a:cubicBezTo>
                      <a:pt x="196" y="1203"/>
                      <a:pt x="201" y="1206"/>
                      <a:pt x="203" y="1210"/>
                    </a:cubicBezTo>
                    <a:cubicBezTo>
                      <a:pt x="204" y="1212"/>
                      <a:pt x="203" y="1215"/>
                      <a:pt x="205" y="1218"/>
                    </a:cubicBezTo>
                    <a:cubicBezTo>
                      <a:pt x="207" y="1222"/>
                      <a:pt x="213" y="1225"/>
                      <a:pt x="215" y="1229"/>
                    </a:cubicBezTo>
                    <a:cubicBezTo>
                      <a:pt x="219" y="1235"/>
                      <a:pt x="222" y="1242"/>
                      <a:pt x="220" y="1248"/>
                    </a:cubicBezTo>
                    <a:cubicBezTo>
                      <a:pt x="225" y="1256"/>
                      <a:pt x="227" y="1266"/>
                      <a:pt x="233" y="1273"/>
                    </a:cubicBezTo>
                    <a:cubicBezTo>
                      <a:pt x="244" y="1284"/>
                      <a:pt x="254" y="1293"/>
                      <a:pt x="263" y="1304"/>
                    </a:cubicBezTo>
                    <a:cubicBezTo>
                      <a:pt x="269" y="1311"/>
                      <a:pt x="272" y="1319"/>
                      <a:pt x="279" y="1325"/>
                    </a:cubicBezTo>
                    <a:cubicBezTo>
                      <a:pt x="281" y="1327"/>
                      <a:pt x="285" y="1329"/>
                      <a:pt x="289" y="1333"/>
                    </a:cubicBezTo>
                    <a:cubicBezTo>
                      <a:pt x="299" y="1341"/>
                      <a:pt x="300" y="1344"/>
                      <a:pt x="316" y="1345"/>
                    </a:cubicBezTo>
                    <a:cubicBezTo>
                      <a:pt x="333" y="1347"/>
                      <a:pt x="354" y="1357"/>
                      <a:pt x="369" y="1362"/>
                    </a:cubicBezTo>
                    <a:cubicBezTo>
                      <a:pt x="374" y="1365"/>
                      <a:pt x="381" y="1375"/>
                      <a:pt x="390" y="1377"/>
                    </a:cubicBezTo>
                    <a:cubicBezTo>
                      <a:pt x="394" y="1378"/>
                      <a:pt x="398" y="1376"/>
                      <a:pt x="402" y="1376"/>
                    </a:cubicBezTo>
                    <a:cubicBezTo>
                      <a:pt x="411" y="1376"/>
                      <a:pt x="420" y="1380"/>
                      <a:pt x="427" y="1376"/>
                    </a:cubicBezTo>
                    <a:cubicBezTo>
                      <a:pt x="438" y="1382"/>
                      <a:pt x="452" y="1377"/>
                      <a:pt x="467" y="1381"/>
                    </a:cubicBezTo>
                    <a:cubicBezTo>
                      <a:pt x="472" y="1387"/>
                      <a:pt x="477" y="1384"/>
                      <a:pt x="482" y="1385"/>
                    </a:cubicBezTo>
                    <a:cubicBezTo>
                      <a:pt x="494" y="1387"/>
                      <a:pt x="506" y="1394"/>
                      <a:pt x="513" y="1404"/>
                    </a:cubicBezTo>
                    <a:cubicBezTo>
                      <a:pt x="517" y="1409"/>
                      <a:pt x="516" y="1417"/>
                      <a:pt x="522" y="1420"/>
                    </a:cubicBezTo>
                    <a:cubicBezTo>
                      <a:pt x="529" y="1424"/>
                      <a:pt x="539" y="1422"/>
                      <a:pt x="544" y="1422"/>
                    </a:cubicBezTo>
                    <a:cubicBezTo>
                      <a:pt x="551" y="1422"/>
                      <a:pt x="558" y="1429"/>
                      <a:pt x="565" y="1429"/>
                    </a:cubicBezTo>
                    <a:cubicBezTo>
                      <a:pt x="567" y="1429"/>
                      <a:pt x="569" y="1427"/>
                      <a:pt x="571" y="1427"/>
                    </a:cubicBezTo>
                    <a:cubicBezTo>
                      <a:pt x="579" y="1428"/>
                      <a:pt x="578" y="1432"/>
                      <a:pt x="582" y="1436"/>
                    </a:cubicBezTo>
                    <a:cubicBezTo>
                      <a:pt x="589" y="1443"/>
                      <a:pt x="598" y="1446"/>
                      <a:pt x="599" y="1451"/>
                    </a:cubicBezTo>
                    <a:cubicBezTo>
                      <a:pt x="600" y="1456"/>
                      <a:pt x="592" y="1459"/>
                      <a:pt x="595" y="1464"/>
                    </a:cubicBezTo>
                    <a:cubicBezTo>
                      <a:pt x="592" y="1465"/>
                      <a:pt x="590" y="1466"/>
                      <a:pt x="588" y="1467"/>
                    </a:cubicBezTo>
                    <a:cubicBezTo>
                      <a:pt x="589" y="1472"/>
                      <a:pt x="594" y="1472"/>
                      <a:pt x="593" y="1479"/>
                    </a:cubicBezTo>
                    <a:cubicBezTo>
                      <a:pt x="591" y="1478"/>
                      <a:pt x="590" y="1479"/>
                      <a:pt x="589" y="1480"/>
                    </a:cubicBezTo>
                    <a:cubicBezTo>
                      <a:pt x="589" y="1487"/>
                      <a:pt x="589" y="1487"/>
                      <a:pt x="589" y="1487"/>
                    </a:cubicBezTo>
                    <a:cubicBezTo>
                      <a:pt x="586" y="1489"/>
                      <a:pt x="583" y="1490"/>
                      <a:pt x="579" y="1489"/>
                    </a:cubicBezTo>
                    <a:cubicBezTo>
                      <a:pt x="580" y="1495"/>
                      <a:pt x="586" y="1496"/>
                      <a:pt x="591" y="1499"/>
                    </a:cubicBezTo>
                    <a:cubicBezTo>
                      <a:pt x="591" y="1501"/>
                      <a:pt x="590" y="1501"/>
                      <a:pt x="590" y="1503"/>
                    </a:cubicBezTo>
                    <a:cubicBezTo>
                      <a:pt x="609" y="1520"/>
                      <a:pt x="634" y="1531"/>
                      <a:pt x="650" y="1551"/>
                    </a:cubicBezTo>
                    <a:cubicBezTo>
                      <a:pt x="650" y="1552"/>
                      <a:pt x="648" y="1551"/>
                      <a:pt x="648" y="1554"/>
                    </a:cubicBezTo>
                    <a:cubicBezTo>
                      <a:pt x="656" y="1560"/>
                      <a:pt x="663" y="1566"/>
                      <a:pt x="668" y="1574"/>
                    </a:cubicBezTo>
                    <a:cubicBezTo>
                      <a:pt x="669" y="1577"/>
                      <a:pt x="665" y="1576"/>
                      <a:pt x="664" y="1578"/>
                    </a:cubicBezTo>
                    <a:cubicBezTo>
                      <a:pt x="666" y="1587"/>
                      <a:pt x="677" y="1589"/>
                      <a:pt x="680" y="1598"/>
                    </a:cubicBezTo>
                    <a:cubicBezTo>
                      <a:pt x="678" y="1600"/>
                      <a:pt x="676" y="1602"/>
                      <a:pt x="674" y="1604"/>
                    </a:cubicBezTo>
                    <a:cubicBezTo>
                      <a:pt x="667" y="1603"/>
                      <a:pt x="666" y="1607"/>
                      <a:pt x="659" y="1606"/>
                    </a:cubicBezTo>
                    <a:cubicBezTo>
                      <a:pt x="659" y="1613"/>
                      <a:pt x="655" y="1610"/>
                      <a:pt x="657" y="1617"/>
                    </a:cubicBezTo>
                    <a:cubicBezTo>
                      <a:pt x="653" y="1617"/>
                      <a:pt x="654" y="1622"/>
                      <a:pt x="648" y="1621"/>
                    </a:cubicBezTo>
                    <a:cubicBezTo>
                      <a:pt x="647" y="1636"/>
                      <a:pt x="659" y="1637"/>
                      <a:pt x="672" y="1644"/>
                    </a:cubicBezTo>
                    <a:cubicBezTo>
                      <a:pt x="684" y="1650"/>
                      <a:pt x="690" y="1655"/>
                      <a:pt x="700" y="1657"/>
                    </a:cubicBezTo>
                    <a:cubicBezTo>
                      <a:pt x="704" y="1673"/>
                      <a:pt x="737" y="1679"/>
                      <a:pt x="751" y="1681"/>
                    </a:cubicBezTo>
                    <a:cubicBezTo>
                      <a:pt x="756" y="1682"/>
                      <a:pt x="767" y="1682"/>
                      <a:pt x="760" y="1684"/>
                    </a:cubicBezTo>
                    <a:cubicBezTo>
                      <a:pt x="839" y="1688"/>
                      <a:pt x="918" y="1682"/>
                      <a:pt x="976" y="1661"/>
                    </a:cubicBezTo>
                    <a:cubicBezTo>
                      <a:pt x="978" y="1660"/>
                      <a:pt x="974" y="1659"/>
                      <a:pt x="977" y="1658"/>
                    </a:cubicBezTo>
                    <a:cubicBezTo>
                      <a:pt x="994" y="1651"/>
                      <a:pt x="1017" y="1650"/>
                      <a:pt x="1027" y="1639"/>
                    </a:cubicBezTo>
                    <a:cubicBezTo>
                      <a:pt x="1028" y="1635"/>
                      <a:pt x="1023" y="1637"/>
                      <a:pt x="1023" y="1635"/>
                    </a:cubicBezTo>
                    <a:cubicBezTo>
                      <a:pt x="1027" y="1633"/>
                      <a:pt x="1022" y="1632"/>
                      <a:pt x="1021" y="1631"/>
                    </a:cubicBezTo>
                    <a:cubicBezTo>
                      <a:pt x="1035" y="1625"/>
                      <a:pt x="1048" y="1621"/>
                      <a:pt x="1060" y="1614"/>
                    </a:cubicBezTo>
                    <a:cubicBezTo>
                      <a:pt x="1084" y="1599"/>
                      <a:pt x="1115" y="1595"/>
                      <a:pt x="1133" y="1575"/>
                    </a:cubicBezTo>
                    <a:cubicBezTo>
                      <a:pt x="1131" y="1565"/>
                      <a:pt x="1138" y="1555"/>
                      <a:pt x="1143" y="1547"/>
                    </a:cubicBezTo>
                    <a:cubicBezTo>
                      <a:pt x="1139" y="1544"/>
                      <a:pt x="1136" y="1546"/>
                      <a:pt x="1131" y="1546"/>
                    </a:cubicBezTo>
                    <a:cubicBezTo>
                      <a:pt x="1130" y="1542"/>
                      <a:pt x="1130" y="1538"/>
                      <a:pt x="1127" y="1536"/>
                    </a:cubicBezTo>
                    <a:cubicBezTo>
                      <a:pt x="1130" y="1531"/>
                      <a:pt x="1131" y="1527"/>
                      <a:pt x="1134" y="1521"/>
                    </a:cubicBezTo>
                    <a:cubicBezTo>
                      <a:pt x="1129" y="1520"/>
                      <a:pt x="1126" y="1524"/>
                      <a:pt x="1123" y="1520"/>
                    </a:cubicBezTo>
                    <a:cubicBezTo>
                      <a:pt x="1131" y="1503"/>
                      <a:pt x="1147" y="1494"/>
                      <a:pt x="1154" y="1478"/>
                    </a:cubicBezTo>
                    <a:cubicBezTo>
                      <a:pt x="1160" y="1476"/>
                      <a:pt x="1162" y="1472"/>
                      <a:pt x="1166" y="1468"/>
                    </a:cubicBezTo>
                    <a:cubicBezTo>
                      <a:pt x="1179" y="1465"/>
                      <a:pt x="1183" y="1452"/>
                      <a:pt x="1192" y="1444"/>
                    </a:cubicBezTo>
                    <a:cubicBezTo>
                      <a:pt x="1196" y="1440"/>
                      <a:pt x="1201" y="1439"/>
                      <a:pt x="1204" y="1435"/>
                    </a:cubicBezTo>
                    <a:cubicBezTo>
                      <a:pt x="1206" y="1433"/>
                      <a:pt x="1207" y="1430"/>
                      <a:pt x="1209" y="1428"/>
                    </a:cubicBezTo>
                    <a:cubicBezTo>
                      <a:pt x="1228" y="1406"/>
                      <a:pt x="1254" y="1393"/>
                      <a:pt x="1271" y="1373"/>
                    </a:cubicBezTo>
                    <a:cubicBezTo>
                      <a:pt x="1278" y="1365"/>
                      <a:pt x="1284" y="1355"/>
                      <a:pt x="1290" y="1344"/>
                    </a:cubicBezTo>
                    <a:cubicBezTo>
                      <a:pt x="1294" y="1338"/>
                      <a:pt x="1300" y="1334"/>
                      <a:pt x="1304" y="1327"/>
                    </a:cubicBezTo>
                    <a:cubicBezTo>
                      <a:pt x="1306" y="1323"/>
                      <a:pt x="1306" y="1317"/>
                      <a:pt x="1308" y="1313"/>
                    </a:cubicBezTo>
                    <a:cubicBezTo>
                      <a:pt x="1312" y="1304"/>
                      <a:pt x="1322" y="1292"/>
                      <a:pt x="1323" y="1281"/>
                    </a:cubicBezTo>
                    <a:cubicBezTo>
                      <a:pt x="1326" y="1280"/>
                      <a:pt x="1327" y="1277"/>
                      <a:pt x="1329" y="1275"/>
                    </a:cubicBezTo>
                    <a:cubicBezTo>
                      <a:pt x="1325" y="1265"/>
                      <a:pt x="1332" y="1259"/>
                      <a:pt x="1334" y="1252"/>
                    </a:cubicBezTo>
                    <a:cubicBezTo>
                      <a:pt x="1335" y="1246"/>
                      <a:pt x="1331" y="1240"/>
                      <a:pt x="1335" y="1234"/>
                    </a:cubicBezTo>
                    <a:cubicBezTo>
                      <a:pt x="1326" y="1232"/>
                      <a:pt x="1325" y="1238"/>
                      <a:pt x="1321" y="1243"/>
                    </a:cubicBezTo>
                    <a:cubicBezTo>
                      <a:pt x="1311" y="1255"/>
                      <a:pt x="1293" y="1257"/>
                      <a:pt x="1284" y="1268"/>
                    </a:cubicBezTo>
                    <a:cubicBezTo>
                      <a:pt x="1281" y="1269"/>
                      <a:pt x="1282" y="1267"/>
                      <a:pt x="1279" y="1267"/>
                    </a:cubicBezTo>
                    <a:cubicBezTo>
                      <a:pt x="1274" y="1270"/>
                      <a:pt x="1270" y="1279"/>
                      <a:pt x="1262" y="1283"/>
                    </a:cubicBezTo>
                    <a:cubicBezTo>
                      <a:pt x="1260" y="1284"/>
                      <a:pt x="1257" y="1282"/>
                      <a:pt x="1255" y="1283"/>
                    </a:cubicBezTo>
                    <a:cubicBezTo>
                      <a:pt x="1248" y="1285"/>
                      <a:pt x="1244" y="1293"/>
                      <a:pt x="1239" y="1295"/>
                    </a:cubicBezTo>
                    <a:cubicBezTo>
                      <a:pt x="1223" y="1303"/>
                      <a:pt x="1218" y="1294"/>
                      <a:pt x="1205" y="1291"/>
                    </a:cubicBezTo>
                    <a:cubicBezTo>
                      <a:pt x="1207" y="1287"/>
                      <a:pt x="1211" y="1284"/>
                      <a:pt x="1212" y="1279"/>
                    </a:cubicBezTo>
                    <a:cubicBezTo>
                      <a:pt x="1207" y="1270"/>
                      <a:pt x="1194" y="1277"/>
                      <a:pt x="1192" y="1267"/>
                    </a:cubicBezTo>
                    <a:cubicBezTo>
                      <a:pt x="1187" y="1268"/>
                      <a:pt x="1185" y="1266"/>
                      <a:pt x="1179" y="1267"/>
                    </a:cubicBezTo>
                    <a:cubicBezTo>
                      <a:pt x="1178" y="1264"/>
                      <a:pt x="1178" y="1260"/>
                      <a:pt x="1176" y="1258"/>
                    </a:cubicBezTo>
                    <a:cubicBezTo>
                      <a:pt x="1161" y="1255"/>
                      <a:pt x="1142" y="1260"/>
                      <a:pt x="1137" y="1245"/>
                    </a:cubicBezTo>
                    <a:cubicBezTo>
                      <a:pt x="1136" y="1243"/>
                      <a:pt x="1137" y="1239"/>
                      <a:pt x="1137" y="1237"/>
                    </a:cubicBezTo>
                    <a:cubicBezTo>
                      <a:pt x="1134" y="1222"/>
                      <a:pt x="1121" y="1221"/>
                      <a:pt x="1110" y="1212"/>
                    </a:cubicBezTo>
                    <a:cubicBezTo>
                      <a:pt x="1106" y="1211"/>
                      <a:pt x="1105" y="1213"/>
                      <a:pt x="1101" y="1213"/>
                    </a:cubicBezTo>
                    <a:cubicBezTo>
                      <a:pt x="1100" y="1199"/>
                      <a:pt x="1090" y="1188"/>
                      <a:pt x="1095" y="1175"/>
                    </a:cubicBezTo>
                    <a:cubicBezTo>
                      <a:pt x="1090" y="1174"/>
                      <a:pt x="1086" y="1170"/>
                      <a:pt x="1089" y="1164"/>
                    </a:cubicBezTo>
                    <a:cubicBezTo>
                      <a:pt x="1078" y="1156"/>
                      <a:pt x="1054" y="1153"/>
                      <a:pt x="1062" y="1133"/>
                    </a:cubicBezTo>
                    <a:cubicBezTo>
                      <a:pt x="1045" y="1127"/>
                      <a:pt x="1043" y="1106"/>
                      <a:pt x="1028" y="1097"/>
                    </a:cubicBezTo>
                    <a:cubicBezTo>
                      <a:pt x="1029" y="1094"/>
                      <a:pt x="1027" y="1093"/>
                      <a:pt x="1027" y="1089"/>
                    </a:cubicBezTo>
                    <a:cubicBezTo>
                      <a:pt x="1024" y="1085"/>
                      <a:pt x="1018" y="1084"/>
                      <a:pt x="1017" y="1078"/>
                    </a:cubicBezTo>
                    <a:cubicBezTo>
                      <a:pt x="1021" y="1080"/>
                      <a:pt x="1023" y="1083"/>
                      <a:pt x="1030" y="1082"/>
                    </a:cubicBezTo>
                    <a:cubicBezTo>
                      <a:pt x="1033" y="1076"/>
                      <a:pt x="1025" y="1064"/>
                      <a:pt x="1030" y="1058"/>
                    </a:cubicBezTo>
                    <a:cubicBezTo>
                      <a:pt x="1035" y="1061"/>
                      <a:pt x="1032" y="1072"/>
                      <a:pt x="1035" y="1076"/>
                    </a:cubicBezTo>
                    <a:cubicBezTo>
                      <a:pt x="1039" y="1080"/>
                      <a:pt x="1047" y="1078"/>
                      <a:pt x="1051" y="1081"/>
                    </a:cubicBezTo>
                    <a:cubicBezTo>
                      <a:pt x="1056" y="1084"/>
                      <a:pt x="1058" y="1094"/>
                      <a:pt x="1062" y="1098"/>
                    </a:cubicBezTo>
                    <a:cubicBezTo>
                      <a:pt x="1069" y="1104"/>
                      <a:pt x="1077" y="1106"/>
                      <a:pt x="1081" y="1111"/>
                    </a:cubicBezTo>
                    <a:cubicBezTo>
                      <a:pt x="1085" y="1116"/>
                      <a:pt x="1084" y="1124"/>
                      <a:pt x="1091" y="1127"/>
                    </a:cubicBezTo>
                    <a:cubicBezTo>
                      <a:pt x="1136" y="1115"/>
                      <a:pt x="1111" y="1186"/>
                      <a:pt x="1153" y="1173"/>
                    </a:cubicBezTo>
                    <a:cubicBezTo>
                      <a:pt x="1160" y="1180"/>
                      <a:pt x="1167" y="1191"/>
                      <a:pt x="1177" y="1199"/>
                    </a:cubicBezTo>
                    <a:cubicBezTo>
                      <a:pt x="1188" y="1208"/>
                      <a:pt x="1205" y="1214"/>
                      <a:pt x="1194" y="1233"/>
                    </a:cubicBezTo>
                    <a:cubicBezTo>
                      <a:pt x="1197" y="1236"/>
                      <a:pt x="1200" y="1236"/>
                      <a:pt x="1202" y="1240"/>
                    </a:cubicBezTo>
                    <a:cubicBezTo>
                      <a:pt x="1202" y="1247"/>
                      <a:pt x="1203" y="1254"/>
                      <a:pt x="1201" y="1260"/>
                    </a:cubicBezTo>
                    <a:cubicBezTo>
                      <a:pt x="1206" y="1262"/>
                      <a:pt x="1210" y="1266"/>
                      <a:pt x="1214" y="1269"/>
                    </a:cubicBezTo>
                    <a:cubicBezTo>
                      <a:pt x="1229" y="1269"/>
                      <a:pt x="1236" y="1260"/>
                      <a:pt x="1242" y="1250"/>
                    </a:cubicBezTo>
                    <a:cubicBezTo>
                      <a:pt x="1290" y="1241"/>
                      <a:pt x="1302" y="1194"/>
                      <a:pt x="1341" y="1176"/>
                    </a:cubicBezTo>
                    <a:cubicBezTo>
                      <a:pt x="1346" y="1150"/>
                      <a:pt x="1369" y="1143"/>
                      <a:pt x="1383" y="1125"/>
                    </a:cubicBezTo>
                    <a:cubicBezTo>
                      <a:pt x="1383" y="1118"/>
                      <a:pt x="1383" y="1118"/>
                      <a:pt x="1383" y="1118"/>
                    </a:cubicBezTo>
                    <a:cubicBezTo>
                      <a:pt x="1387" y="1110"/>
                      <a:pt x="1398" y="1109"/>
                      <a:pt x="1397" y="1095"/>
                    </a:cubicBezTo>
                    <a:cubicBezTo>
                      <a:pt x="1404" y="1087"/>
                      <a:pt x="1409" y="1079"/>
                      <a:pt x="1408" y="1063"/>
                    </a:cubicBezTo>
                    <a:cubicBezTo>
                      <a:pt x="1411" y="1062"/>
                      <a:pt x="1414" y="1060"/>
                      <a:pt x="1416" y="1057"/>
                    </a:cubicBezTo>
                    <a:cubicBezTo>
                      <a:pt x="1415" y="1040"/>
                      <a:pt x="1429" y="1033"/>
                      <a:pt x="1422" y="1016"/>
                    </a:cubicBezTo>
                    <a:cubicBezTo>
                      <a:pt x="1419" y="1015"/>
                      <a:pt x="1418" y="1017"/>
                      <a:pt x="1416" y="1017"/>
                    </a:cubicBezTo>
                    <a:cubicBezTo>
                      <a:pt x="1407" y="1002"/>
                      <a:pt x="1387" y="1013"/>
                      <a:pt x="1374" y="1014"/>
                    </a:cubicBezTo>
                    <a:cubicBezTo>
                      <a:pt x="1364" y="1009"/>
                      <a:pt x="1366" y="992"/>
                      <a:pt x="1360" y="983"/>
                    </a:cubicBezTo>
                    <a:cubicBezTo>
                      <a:pt x="1357" y="1004"/>
                      <a:pt x="1343" y="1012"/>
                      <a:pt x="1343" y="1035"/>
                    </a:cubicBezTo>
                    <a:cubicBezTo>
                      <a:pt x="1329" y="1035"/>
                      <a:pt x="1315" y="1059"/>
                      <a:pt x="1306" y="1049"/>
                    </a:cubicBezTo>
                    <a:cubicBezTo>
                      <a:pt x="1308" y="1037"/>
                      <a:pt x="1310" y="1020"/>
                      <a:pt x="1300" y="1020"/>
                    </a:cubicBezTo>
                    <a:cubicBezTo>
                      <a:pt x="1287" y="1020"/>
                      <a:pt x="1302" y="1040"/>
                      <a:pt x="1293" y="1046"/>
                    </a:cubicBezTo>
                    <a:cubicBezTo>
                      <a:pt x="1291" y="1040"/>
                      <a:pt x="1288" y="1035"/>
                      <a:pt x="1280" y="1035"/>
                    </a:cubicBezTo>
                    <a:cubicBezTo>
                      <a:pt x="1276" y="1028"/>
                      <a:pt x="1276" y="1016"/>
                      <a:pt x="1261" y="1020"/>
                    </a:cubicBezTo>
                    <a:cubicBezTo>
                      <a:pt x="1256" y="1008"/>
                      <a:pt x="1245" y="1001"/>
                      <a:pt x="1236" y="994"/>
                    </a:cubicBezTo>
                    <a:cubicBezTo>
                      <a:pt x="1237" y="991"/>
                      <a:pt x="1243" y="992"/>
                      <a:pt x="1244" y="989"/>
                    </a:cubicBezTo>
                    <a:cubicBezTo>
                      <a:pt x="1245" y="986"/>
                      <a:pt x="1243" y="986"/>
                      <a:pt x="1243" y="983"/>
                    </a:cubicBezTo>
                    <a:cubicBezTo>
                      <a:pt x="1245" y="982"/>
                      <a:pt x="1249" y="983"/>
                      <a:pt x="1250" y="981"/>
                    </a:cubicBezTo>
                    <a:cubicBezTo>
                      <a:pt x="1250" y="976"/>
                      <a:pt x="1248" y="973"/>
                      <a:pt x="1252" y="971"/>
                    </a:cubicBezTo>
                    <a:cubicBezTo>
                      <a:pt x="1258" y="973"/>
                      <a:pt x="1263" y="974"/>
                      <a:pt x="1268" y="978"/>
                    </a:cubicBezTo>
                    <a:cubicBezTo>
                      <a:pt x="1274" y="981"/>
                      <a:pt x="1285" y="1000"/>
                      <a:pt x="1291" y="1001"/>
                    </a:cubicBezTo>
                    <a:cubicBezTo>
                      <a:pt x="1296" y="1001"/>
                      <a:pt x="1301" y="993"/>
                      <a:pt x="1306" y="993"/>
                    </a:cubicBezTo>
                    <a:cubicBezTo>
                      <a:pt x="1316" y="992"/>
                      <a:pt x="1325" y="1003"/>
                      <a:pt x="1336" y="1000"/>
                    </a:cubicBezTo>
                    <a:cubicBezTo>
                      <a:pt x="1348" y="995"/>
                      <a:pt x="1348" y="979"/>
                      <a:pt x="1361" y="973"/>
                    </a:cubicBezTo>
                    <a:cubicBezTo>
                      <a:pt x="1367" y="976"/>
                      <a:pt x="1371" y="981"/>
                      <a:pt x="1374" y="987"/>
                    </a:cubicBezTo>
                    <a:cubicBezTo>
                      <a:pt x="1386" y="989"/>
                      <a:pt x="1391" y="977"/>
                      <a:pt x="1404" y="980"/>
                    </a:cubicBezTo>
                    <a:cubicBezTo>
                      <a:pt x="1407" y="978"/>
                      <a:pt x="1410" y="977"/>
                      <a:pt x="1411" y="974"/>
                    </a:cubicBezTo>
                    <a:cubicBezTo>
                      <a:pt x="1422" y="976"/>
                      <a:pt x="1426" y="966"/>
                      <a:pt x="1432" y="961"/>
                    </a:cubicBezTo>
                    <a:cubicBezTo>
                      <a:pt x="1433" y="960"/>
                      <a:pt x="1435" y="961"/>
                      <a:pt x="1437" y="959"/>
                    </a:cubicBezTo>
                    <a:cubicBezTo>
                      <a:pt x="1442" y="957"/>
                      <a:pt x="1443" y="951"/>
                      <a:pt x="1447" y="947"/>
                    </a:cubicBezTo>
                    <a:cubicBezTo>
                      <a:pt x="1448" y="946"/>
                      <a:pt x="1451" y="946"/>
                      <a:pt x="1453" y="945"/>
                    </a:cubicBezTo>
                    <a:cubicBezTo>
                      <a:pt x="1459" y="940"/>
                      <a:pt x="1464" y="929"/>
                      <a:pt x="1471" y="925"/>
                    </a:cubicBezTo>
                    <a:cubicBezTo>
                      <a:pt x="1476" y="925"/>
                      <a:pt x="1476" y="932"/>
                      <a:pt x="1481" y="932"/>
                    </a:cubicBezTo>
                    <a:cubicBezTo>
                      <a:pt x="1485" y="931"/>
                      <a:pt x="1488" y="928"/>
                      <a:pt x="1492" y="927"/>
                    </a:cubicBezTo>
                    <a:cubicBezTo>
                      <a:pt x="1494" y="929"/>
                      <a:pt x="1495" y="931"/>
                      <a:pt x="1498" y="931"/>
                    </a:cubicBezTo>
                    <a:cubicBezTo>
                      <a:pt x="1499" y="929"/>
                      <a:pt x="1503" y="929"/>
                      <a:pt x="1505" y="927"/>
                    </a:cubicBezTo>
                    <a:cubicBezTo>
                      <a:pt x="1505" y="930"/>
                      <a:pt x="1507" y="931"/>
                      <a:pt x="1506" y="934"/>
                    </a:cubicBezTo>
                    <a:cubicBezTo>
                      <a:pt x="1517" y="934"/>
                      <a:pt x="1519" y="924"/>
                      <a:pt x="1524" y="918"/>
                    </a:cubicBezTo>
                    <a:cubicBezTo>
                      <a:pt x="1524" y="932"/>
                      <a:pt x="1510" y="936"/>
                      <a:pt x="1512" y="949"/>
                    </a:cubicBezTo>
                    <a:cubicBezTo>
                      <a:pt x="1532" y="957"/>
                      <a:pt x="1545" y="945"/>
                      <a:pt x="1546" y="928"/>
                    </a:cubicBezTo>
                    <a:cubicBezTo>
                      <a:pt x="1546" y="920"/>
                      <a:pt x="1541" y="911"/>
                      <a:pt x="1548" y="906"/>
                    </a:cubicBezTo>
                    <a:cubicBezTo>
                      <a:pt x="1548" y="912"/>
                      <a:pt x="1546" y="916"/>
                      <a:pt x="1546" y="923"/>
                    </a:cubicBezTo>
                    <a:cubicBezTo>
                      <a:pt x="1547" y="925"/>
                      <a:pt x="1552" y="923"/>
                      <a:pt x="1553" y="926"/>
                    </a:cubicBezTo>
                    <a:cubicBezTo>
                      <a:pt x="1552" y="950"/>
                      <a:pt x="1558" y="969"/>
                      <a:pt x="1569" y="981"/>
                    </a:cubicBezTo>
                    <a:cubicBezTo>
                      <a:pt x="1569" y="987"/>
                      <a:pt x="1569" y="987"/>
                      <a:pt x="1569" y="987"/>
                    </a:cubicBezTo>
                    <a:cubicBezTo>
                      <a:pt x="1571" y="989"/>
                      <a:pt x="1573" y="987"/>
                      <a:pt x="1575" y="986"/>
                    </a:cubicBezTo>
                    <a:cubicBezTo>
                      <a:pt x="1575" y="994"/>
                      <a:pt x="1581" y="992"/>
                      <a:pt x="1583" y="996"/>
                    </a:cubicBezTo>
                    <a:cubicBezTo>
                      <a:pt x="1579" y="1009"/>
                      <a:pt x="1593" y="1015"/>
                      <a:pt x="1596" y="1024"/>
                    </a:cubicBezTo>
                    <a:cubicBezTo>
                      <a:pt x="1598" y="1031"/>
                      <a:pt x="1595" y="1040"/>
                      <a:pt x="1604" y="1043"/>
                    </a:cubicBezTo>
                    <a:cubicBezTo>
                      <a:pt x="1610" y="1036"/>
                      <a:pt x="1607" y="1027"/>
                      <a:pt x="1610" y="1019"/>
                    </a:cubicBezTo>
                    <a:cubicBezTo>
                      <a:pt x="1611" y="1015"/>
                      <a:pt x="1616" y="1011"/>
                      <a:pt x="1616" y="1007"/>
                    </a:cubicBezTo>
                    <a:cubicBezTo>
                      <a:pt x="1616" y="999"/>
                      <a:pt x="1620" y="990"/>
                      <a:pt x="1621" y="983"/>
                    </a:cubicBezTo>
                    <a:cubicBezTo>
                      <a:pt x="1621" y="977"/>
                      <a:pt x="1618" y="970"/>
                      <a:pt x="1618" y="963"/>
                    </a:cubicBezTo>
                    <a:cubicBezTo>
                      <a:pt x="1618" y="954"/>
                      <a:pt x="1617" y="949"/>
                      <a:pt x="1616" y="941"/>
                    </a:cubicBezTo>
                    <a:cubicBezTo>
                      <a:pt x="1613" y="921"/>
                      <a:pt x="1618" y="909"/>
                      <a:pt x="1621" y="892"/>
                    </a:cubicBezTo>
                    <a:cubicBezTo>
                      <a:pt x="1622" y="885"/>
                      <a:pt x="1621" y="878"/>
                      <a:pt x="1622" y="871"/>
                    </a:cubicBezTo>
                    <a:cubicBezTo>
                      <a:pt x="1626" y="837"/>
                      <a:pt x="1627" y="804"/>
                      <a:pt x="1625" y="771"/>
                    </a:cubicBezTo>
                    <a:cubicBezTo>
                      <a:pt x="1628" y="770"/>
                      <a:pt x="1627" y="773"/>
                      <a:pt x="1629" y="773"/>
                    </a:cubicBezTo>
                    <a:cubicBezTo>
                      <a:pt x="1627" y="759"/>
                      <a:pt x="1632" y="746"/>
                      <a:pt x="1632" y="734"/>
                    </a:cubicBezTo>
                    <a:cubicBezTo>
                      <a:pt x="1635" y="742"/>
                      <a:pt x="1637" y="747"/>
                      <a:pt x="1643" y="746"/>
                    </a:cubicBezTo>
                    <a:cubicBezTo>
                      <a:pt x="1643" y="748"/>
                      <a:pt x="1642" y="751"/>
                      <a:pt x="1644" y="751"/>
                    </a:cubicBezTo>
                    <a:cubicBezTo>
                      <a:pt x="1644" y="749"/>
                      <a:pt x="1644" y="748"/>
                      <a:pt x="1646" y="747"/>
                    </a:cubicBezTo>
                    <a:cubicBezTo>
                      <a:pt x="1650" y="754"/>
                      <a:pt x="1650" y="766"/>
                      <a:pt x="1652" y="775"/>
                    </a:cubicBezTo>
                    <a:cubicBezTo>
                      <a:pt x="1654" y="765"/>
                      <a:pt x="1650" y="748"/>
                      <a:pt x="1651" y="739"/>
                    </a:cubicBezTo>
                    <a:cubicBezTo>
                      <a:pt x="1651" y="742"/>
                      <a:pt x="1653" y="744"/>
                      <a:pt x="1653" y="747"/>
                    </a:cubicBezTo>
                    <a:cubicBezTo>
                      <a:pt x="1656" y="758"/>
                      <a:pt x="1653" y="738"/>
                      <a:pt x="1653" y="739"/>
                    </a:cubicBezTo>
                    <a:close/>
                    <a:moveTo>
                      <a:pt x="871" y="858"/>
                    </a:moveTo>
                    <a:cubicBezTo>
                      <a:pt x="871" y="854"/>
                      <a:pt x="876" y="853"/>
                      <a:pt x="879" y="855"/>
                    </a:cubicBezTo>
                    <a:cubicBezTo>
                      <a:pt x="876" y="857"/>
                      <a:pt x="874" y="861"/>
                      <a:pt x="871" y="858"/>
                    </a:cubicBezTo>
                    <a:close/>
                    <a:moveTo>
                      <a:pt x="904" y="855"/>
                    </a:moveTo>
                    <a:cubicBezTo>
                      <a:pt x="895" y="853"/>
                      <a:pt x="888" y="858"/>
                      <a:pt x="882" y="854"/>
                    </a:cubicBezTo>
                    <a:cubicBezTo>
                      <a:pt x="885" y="844"/>
                      <a:pt x="900" y="841"/>
                      <a:pt x="907" y="847"/>
                    </a:cubicBezTo>
                    <a:cubicBezTo>
                      <a:pt x="907" y="851"/>
                      <a:pt x="904" y="851"/>
                      <a:pt x="904" y="855"/>
                    </a:cubicBezTo>
                    <a:close/>
                    <a:moveTo>
                      <a:pt x="1022" y="828"/>
                    </a:moveTo>
                    <a:cubicBezTo>
                      <a:pt x="1019" y="827"/>
                      <a:pt x="1019" y="824"/>
                      <a:pt x="1016" y="823"/>
                    </a:cubicBezTo>
                    <a:cubicBezTo>
                      <a:pt x="1012" y="822"/>
                      <a:pt x="1011" y="825"/>
                      <a:pt x="1008" y="825"/>
                    </a:cubicBezTo>
                    <a:cubicBezTo>
                      <a:pt x="1004" y="824"/>
                      <a:pt x="1004" y="819"/>
                      <a:pt x="1001" y="818"/>
                    </a:cubicBezTo>
                    <a:cubicBezTo>
                      <a:pt x="998" y="819"/>
                      <a:pt x="996" y="820"/>
                      <a:pt x="993" y="821"/>
                    </a:cubicBezTo>
                    <a:cubicBezTo>
                      <a:pt x="989" y="820"/>
                      <a:pt x="986" y="818"/>
                      <a:pt x="984" y="814"/>
                    </a:cubicBezTo>
                    <a:cubicBezTo>
                      <a:pt x="979" y="822"/>
                      <a:pt x="970" y="817"/>
                      <a:pt x="963" y="818"/>
                    </a:cubicBezTo>
                    <a:cubicBezTo>
                      <a:pt x="950" y="820"/>
                      <a:pt x="943" y="831"/>
                      <a:pt x="935" y="839"/>
                    </a:cubicBezTo>
                    <a:cubicBezTo>
                      <a:pt x="922" y="840"/>
                      <a:pt x="910" y="838"/>
                      <a:pt x="896" y="837"/>
                    </a:cubicBezTo>
                    <a:cubicBezTo>
                      <a:pt x="890" y="832"/>
                      <a:pt x="890" y="821"/>
                      <a:pt x="883" y="817"/>
                    </a:cubicBezTo>
                    <a:cubicBezTo>
                      <a:pt x="886" y="814"/>
                      <a:pt x="887" y="809"/>
                      <a:pt x="885" y="804"/>
                    </a:cubicBezTo>
                    <a:cubicBezTo>
                      <a:pt x="901" y="802"/>
                      <a:pt x="884" y="773"/>
                      <a:pt x="905" y="773"/>
                    </a:cubicBezTo>
                    <a:cubicBezTo>
                      <a:pt x="906" y="767"/>
                      <a:pt x="904" y="764"/>
                      <a:pt x="903" y="760"/>
                    </a:cubicBezTo>
                    <a:cubicBezTo>
                      <a:pt x="912" y="752"/>
                      <a:pt x="911" y="735"/>
                      <a:pt x="929" y="737"/>
                    </a:cubicBezTo>
                    <a:cubicBezTo>
                      <a:pt x="934" y="737"/>
                      <a:pt x="927" y="739"/>
                      <a:pt x="929" y="741"/>
                    </a:cubicBezTo>
                    <a:cubicBezTo>
                      <a:pt x="932" y="748"/>
                      <a:pt x="943" y="743"/>
                      <a:pt x="950" y="745"/>
                    </a:cubicBezTo>
                    <a:cubicBezTo>
                      <a:pt x="949" y="752"/>
                      <a:pt x="941" y="752"/>
                      <a:pt x="940" y="758"/>
                    </a:cubicBezTo>
                    <a:cubicBezTo>
                      <a:pt x="943" y="761"/>
                      <a:pt x="951" y="759"/>
                      <a:pt x="953" y="763"/>
                    </a:cubicBezTo>
                    <a:cubicBezTo>
                      <a:pt x="955" y="766"/>
                      <a:pt x="952" y="772"/>
                      <a:pt x="955" y="775"/>
                    </a:cubicBezTo>
                    <a:cubicBezTo>
                      <a:pt x="966" y="777"/>
                      <a:pt x="964" y="765"/>
                      <a:pt x="974" y="766"/>
                    </a:cubicBezTo>
                    <a:cubicBezTo>
                      <a:pt x="976" y="766"/>
                      <a:pt x="976" y="762"/>
                      <a:pt x="977" y="760"/>
                    </a:cubicBezTo>
                    <a:cubicBezTo>
                      <a:pt x="980" y="760"/>
                      <a:pt x="983" y="761"/>
                      <a:pt x="986" y="761"/>
                    </a:cubicBezTo>
                    <a:cubicBezTo>
                      <a:pt x="990" y="759"/>
                      <a:pt x="989" y="754"/>
                      <a:pt x="991" y="750"/>
                    </a:cubicBezTo>
                    <a:cubicBezTo>
                      <a:pt x="984" y="747"/>
                      <a:pt x="981" y="755"/>
                      <a:pt x="976" y="755"/>
                    </a:cubicBezTo>
                    <a:cubicBezTo>
                      <a:pt x="970" y="754"/>
                      <a:pt x="969" y="746"/>
                      <a:pt x="961" y="745"/>
                    </a:cubicBezTo>
                    <a:cubicBezTo>
                      <a:pt x="967" y="733"/>
                      <a:pt x="985" y="732"/>
                      <a:pt x="992" y="720"/>
                    </a:cubicBezTo>
                    <a:cubicBezTo>
                      <a:pt x="1000" y="720"/>
                      <a:pt x="1004" y="716"/>
                      <a:pt x="1009" y="714"/>
                    </a:cubicBezTo>
                    <a:cubicBezTo>
                      <a:pt x="1010" y="714"/>
                      <a:pt x="1011" y="714"/>
                      <a:pt x="1011" y="715"/>
                    </a:cubicBezTo>
                    <a:cubicBezTo>
                      <a:pt x="1011" y="723"/>
                      <a:pt x="1004" y="724"/>
                      <a:pt x="1000" y="727"/>
                    </a:cubicBezTo>
                    <a:cubicBezTo>
                      <a:pt x="1000" y="731"/>
                      <a:pt x="1004" y="732"/>
                      <a:pt x="1006" y="734"/>
                    </a:cubicBezTo>
                    <a:cubicBezTo>
                      <a:pt x="1002" y="739"/>
                      <a:pt x="1005" y="745"/>
                      <a:pt x="1001" y="751"/>
                    </a:cubicBezTo>
                    <a:cubicBezTo>
                      <a:pt x="997" y="752"/>
                      <a:pt x="997" y="749"/>
                      <a:pt x="994" y="749"/>
                    </a:cubicBezTo>
                    <a:cubicBezTo>
                      <a:pt x="990" y="757"/>
                      <a:pt x="1001" y="758"/>
                      <a:pt x="1003" y="763"/>
                    </a:cubicBezTo>
                    <a:cubicBezTo>
                      <a:pt x="1006" y="764"/>
                      <a:pt x="1006" y="762"/>
                      <a:pt x="1008" y="763"/>
                    </a:cubicBezTo>
                    <a:cubicBezTo>
                      <a:pt x="1013" y="764"/>
                      <a:pt x="1015" y="768"/>
                      <a:pt x="1023" y="766"/>
                    </a:cubicBezTo>
                    <a:cubicBezTo>
                      <a:pt x="1030" y="774"/>
                      <a:pt x="1040" y="779"/>
                      <a:pt x="1052" y="784"/>
                    </a:cubicBezTo>
                    <a:cubicBezTo>
                      <a:pt x="1066" y="789"/>
                      <a:pt x="1072" y="792"/>
                      <a:pt x="1076" y="807"/>
                    </a:cubicBezTo>
                    <a:cubicBezTo>
                      <a:pt x="1069" y="826"/>
                      <a:pt x="1040" y="825"/>
                      <a:pt x="1022" y="828"/>
                    </a:cubicBezTo>
                    <a:close/>
                    <a:moveTo>
                      <a:pt x="1081" y="327"/>
                    </a:moveTo>
                    <a:cubicBezTo>
                      <a:pt x="1084" y="322"/>
                      <a:pt x="1092" y="327"/>
                      <a:pt x="1093" y="331"/>
                    </a:cubicBezTo>
                    <a:cubicBezTo>
                      <a:pt x="1088" y="330"/>
                      <a:pt x="1084" y="328"/>
                      <a:pt x="1081" y="327"/>
                    </a:cubicBezTo>
                    <a:close/>
                    <a:moveTo>
                      <a:pt x="506" y="107"/>
                    </a:moveTo>
                    <a:cubicBezTo>
                      <a:pt x="504" y="101"/>
                      <a:pt x="498" y="105"/>
                      <a:pt x="496" y="101"/>
                    </a:cubicBezTo>
                    <a:cubicBezTo>
                      <a:pt x="491" y="107"/>
                      <a:pt x="481" y="107"/>
                      <a:pt x="480" y="115"/>
                    </a:cubicBezTo>
                    <a:cubicBezTo>
                      <a:pt x="484" y="116"/>
                      <a:pt x="488" y="118"/>
                      <a:pt x="485" y="122"/>
                    </a:cubicBezTo>
                    <a:cubicBezTo>
                      <a:pt x="488" y="126"/>
                      <a:pt x="496" y="126"/>
                      <a:pt x="498" y="121"/>
                    </a:cubicBezTo>
                    <a:cubicBezTo>
                      <a:pt x="497" y="121"/>
                      <a:pt x="496" y="121"/>
                      <a:pt x="496" y="120"/>
                    </a:cubicBezTo>
                    <a:cubicBezTo>
                      <a:pt x="499" y="119"/>
                      <a:pt x="504" y="120"/>
                      <a:pt x="506" y="117"/>
                    </a:cubicBezTo>
                    <a:cubicBezTo>
                      <a:pt x="502" y="112"/>
                      <a:pt x="499" y="119"/>
                      <a:pt x="495" y="116"/>
                    </a:cubicBezTo>
                    <a:cubicBezTo>
                      <a:pt x="496" y="110"/>
                      <a:pt x="506" y="114"/>
                      <a:pt x="506" y="107"/>
                    </a:cubicBezTo>
                    <a:close/>
                    <a:moveTo>
                      <a:pt x="607" y="185"/>
                    </a:moveTo>
                    <a:cubicBezTo>
                      <a:pt x="602" y="184"/>
                      <a:pt x="600" y="182"/>
                      <a:pt x="595" y="181"/>
                    </a:cubicBezTo>
                    <a:cubicBezTo>
                      <a:pt x="599" y="176"/>
                      <a:pt x="596" y="177"/>
                      <a:pt x="598" y="171"/>
                    </a:cubicBezTo>
                    <a:cubicBezTo>
                      <a:pt x="593" y="170"/>
                      <a:pt x="594" y="169"/>
                      <a:pt x="594" y="164"/>
                    </a:cubicBezTo>
                    <a:cubicBezTo>
                      <a:pt x="591" y="165"/>
                      <a:pt x="591" y="161"/>
                      <a:pt x="587" y="163"/>
                    </a:cubicBezTo>
                    <a:cubicBezTo>
                      <a:pt x="587" y="161"/>
                      <a:pt x="588" y="161"/>
                      <a:pt x="588" y="159"/>
                    </a:cubicBezTo>
                    <a:cubicBezTo>
                      <a:pt x="581" y="159"/>
                      <a:pt x="581" y="149"/>
                      <a:pt x="573" y="153"/>
                    </a:cubicBezTo>
                    <a:cubicBezTo>
                      <a:pt x="573" y="151"/>
                      <a:pt x="575" y="150"/>
                      <a:pt x="573" y="148"/>
                    </a:cubicBezTo>
                    <a:cubicBezTo>
                      <a:pt x="572" y="148"/>
                      <a:pt x="570" y="148"/>
                      <a:pt x="569" y="148"/>
                    </a:cubicBezTo>
                    <a:cubicBezTo>
                      <a:pt x="569" y="143"/>
                      <a:pt x="565" y="143"/>
                      <a:pt x="562" y="141"/>
                    </a:cubicBezTo>
                    <a:cubicBezTo>
                      <a:pt x="560" y="144"/>
                      <a:pt x="557" y="145"/>
                      <a:pt x="554" y="146"/>
                    </a:cubicBezTo>
                    <a:cubicBezTo>
                      <a:pt x="554" y="152"/>
                      <a:pt x="560" y="147"/>
                      <a:pt x="560" y="152"/>
                    </a:cubicBezTo>
                    <a:cubicBezTo>
                      <a:pt x="549" y="150"/>
                      <a:pt x="538" y="153"/>
                      <a:pt x="534" y="161"/>
                    </a:cubicBezTo>
                    <a:cubicBezTo>
                      <a:pt x="532" y="154"/>
                      <a:pt x="543" y="151"/>
                      <a:pt x="549" y="149"/>
                    </a:cubicBezTo>
                    <a:cubicBezTo>
                      <a:pt x="548" y="144"/>
                      <a:pt x="555" y="143"/>
                      <a:pt x="558" y="139"/>
                    </a:cubicBezTo>
                    <a:cubicBezTo>
                      <a:pt x="542" y="135"/>
                      <a:pt x="528" y="139"/>
                      <a:pt x="519" y="149"/>
                    </a:cubicBezTo>
                    <a:cubicBezTo>
                      <a:pt x="520" y="149"/>
                      <a:pt x="522" y="149"/>
                      <a:pt x="522" y="150"/>
                    </a:cubicBezTo>
                    <a:cubicBezTo>
                      <a:pt x="516" y="155"/>
                      <a:pt x="508" y="156"/>
                      <a:pt x="501" y="151"/>
                    </a:cubicBezTo>
                    <a:cubicBezTo>
                      <a:pt x="500" y="153"/>
                      <a:pt x="499" y="154"/>
                      <a:pt x="498" y="156"/>
                    </a:cubicBezTo>
                    <a:cubicBezTo>
                      <a:pt x="501" y="161"/>
                      <a:pt x="500" y="162"/>
                      <a:pt x="504" y="167"/>
                    </a:cubicBezTo>
                    <a:cubicBezTo>
                      <a:pt x="503" y="169"/>
                      <a:pt x="500" y="169"/>
                      <a:pt x="500" y="172"/>
                    </a:cubicBezTo>
                    <a:cubicBezTo>
                      <a:pt x="505" y="172"/>
                      <a:pt x="506" y="175"/>
                      <a:pt x="512" y="174"/>
                    </a:cubicBezTo>
                    <a:cubicBezTo>
                      <a:pt x="513" y="172"/>
                      <a:pt x="513" y="170"/>
                      <a:pt x="515" y="169"/>
                    </a:cubicBezTo>
                    <a:cubicBezTo>
                      <a:pt x="522" y="172"/>
                      <a:pt x="541" y="179"/>
                      <a:pt x="542" y="167"/>
                    </a:cubicBezTo>
                    <a:cubicBezTo>
                      <a:pt x="546" y="167"/>
                      <a:pt x="546" y="167"/>
                      <a:pt x="546" y="167"/>
                    </a:cubicBezTo>
                    <a:cubicBezTo>
                      <a:pt x="546" y="170"/>
                      <a:pt x="547" y="171"/>
                      <a:pt x="547" y="172"/>
                    </a:cubicBezTo>
                    <a:cubicBezTo>
                      <a:pt x="551" y="174"/>
                      <a:pt x="551" y="172"/>
                      <a:pt x="554" y="171"/>
                    </a:cubicBezTo>
                    <a:cubicBezTo>
                      <a:pt x="554" y="173"/>
                      <a:pt x="555" y="173"/>
                      <a:pt x="554" y="174"/>
                    </a:cubicBezTo>
                    <a:cubicBezTo>
                      <a:pt x="564" y="172"/>
                      <a:pt x="573" y="180"/>
                      <a:pt x="585" y="175"/>
                    </a:cubicBezTo>
                    <a:cubicBezTo>
                      <a:pt x="587" y="177"/>
                      <a:pt x="591" y="178"/>
                      <a:pt x="593" y="180"/>
                    </a:cubicBezTo>
                    <a:cubicBezTo>
                      <a:pt x="584" y="185"/>
                      <a:pt x="576" y="175"/>
                      <a:pt x="566" y="179"/>
                    </a:cubicBezTo>
                    <a:cubicBezTo>
                      <a:pt x="560" y="193"/>
                      <a:pt x="545" y="176"/>
                      <a:pt x="535" y="177"/>
                    </a:cubicBezTo>
                    <a:cubicBezTo>
                      <a:pt x="529" y="181"/>
                      <a:pt x="531" y="186"/>
                      <a:pt x="529" y="188"/>
                    </a:cubicBezTo>
                    <a:cubicBezTo>
                      <a:pt x="527" y="188"/>
                      <a:pt x="527" y="188"/>
                      <a:pt x="527" y="188"/>
                    </a:cubicBezTo>
                    <a:cubicBezTo>
                      <a:pt x="526" y="185"/>
                      <a:pt x="528" y="186"/>
                      <a:pt x="528" y="183"/>
                    </a:cubicBezTo>
                    <a:cubicBezTo>
                      <a:pt x="520" y="183"/>
                      <a:pt x="515" y="188"/>
                      <a:pt x="513" y="194"/>
                    </a:cubicBezTo>
                    <a:cubicBezTo>
                      <a:pt x="514" y="196"/>
                      <a:pt x="516" y="196"/>
                      <a:pt x="516" y="199"/>
                    </a:cubicBezTo>
                    <a:cubicBezTo>
                      <a:pt x="532" y="203"/>
                      <a:pt x="518" y="216"/>
                      <a:pt x="513" y="222"/>
                    </a:cubicBezTo>
                    <a:cubicBezTo>
                      <a:pt x="500" y="228"/>
                      <a:pt x="493" y="240"/>
                      <a:pt x="474" y="240"/>
                    </a:cubicBezTo>
                    <a:cubicBezTo>
                      <a:pt x="474" y="242"/>
                      <a:pt x="472" y="243"/>
                      <a:pt x="472" y="245"/>
                    </a:cubicBezTo>
                    <a:cubicBezTo>
                      <a:pt x="475" y="249"/>
                      <a:pt x="479" y="245"/>
                      <a:pt x="482" y="247"/>
                    </a:cubicBezTo>
                    <a:cubicBezTo>
                      <a:pt x="478" y="252"/>
                      <a:pt x="477" y="259"/>
                      <a:pt x="469" y="259"/>
                    </a:cubicBezTo>
                    <a:cubicBezTo>
                      <a:pt x="469" y="255"/>
                      <a:pt x="469" y="254"/>
                      <a:pt x="469" y="249"/>
                    </a:cubicBezTo>
                    <a:cubicBezTo>
                      <a:pt x="465" y="248"/>
                      <a:pt x="464" y="251"/>
                      <a:pt x="462" y="252"/>
                    </a:cubicBezTo>
                    <a:cubicBezTo>
                      <a:pt x="465" y="254"/>
                      <a:pt x="460" y="260"/>
                      <a:pt x="460" y="261"/>
                    </a:cubicBezTo>
                    <a:cubicBezTo>
                      <a:pt x="460" y="264"/>
                      <a:pt x="464" y="262"/>
                      <a:pt x="463" y="264"/>
                    </a:cubicBezTo>
                    <a:cubicBezTo>
                      <a:pt x="459" y="271"/>
                      <a:pt x="446" y="270"/>
                      <a:pt x="440" y="274"/>
                    </a:cubicBezTo>
                    <a:cubicBezTo>
                      <a:pt x="440" y="272"/>
                      <a:pt x="444" y="272"/>
                      <a:pt x="443" y="268"/>
                    </a:cubicBezTo>
                    <a:cubicBezTo>
                      <a:pt x="436" y="267"/>
                      <a:pt x="437" y="273"/>
                      <a:pt x="432" y="274"/>
                    </a:cubicBezTo>
                    <a:cubicBezTo>
                      <a:pt x="433" y="271"/>
                      <a:pt x="430" y="272"/>
                      <a:pt x="429" y="271"/>
                    </a:cubicBezTo>
                    <a:cubicBezTo>
                      <a:pt x="409" y="277"/>
                      <a:pt x="399" y="294"/>
                      <a:pt x="382" y="304"/>
                    </a:cubicBezTo>
                    <a:cubicBezTo>
                      <a:pt x="387" y="305"/>
                      <a:pt x="390" y="300"/>
                      <a:pt x="393" y="304"/>
                    </a:cubicBezTo>
                    <a:cubicBezTo>
                      <a:pt x="390" y="307"/>
                      <a:pt x="384" y="308"/>
                      <a:pt x="377" y="307"/>
                    </a:cubicBezTo>
                    <a:cubicBezTo>
                      <a:pt x="375" y="313"/>
                      <a:pt x="367" y="317"/>
                      <a:pt x="361" y="324"/>
                    </a:cubicBezTo>
                    <a:cubicBezTo>
                      <a:pt x="361" y="325"/>
                      <a:pt x="362" y="327"/>
                      <a:pt x="361" y="328"/>
                    </a:cubicBezTo>
                    <a:cubicBezTo>
                      <a:pt x="356" y="336"/>
                      <a:pt x="343" y="343"/>
                      <a:pt x="352" y="351"/>
                    </a:cubicBezTo>
                    <a:cubicBezTo>
                      <a:pt x="353" y="351"/>
                      <a:pt x="356" y="348"/>
                      <a:pt x="357" y="351"/>
                    </a:cubicBezTo>
                    <a:cubicBezTo>
                      <a:pt x="352" y="356"/>
                      <a:pt x="348" y="359"/>
                      <a:pt x="349" y="369"/>
                    </a:cubicBezTo>
                    <a:cubicBezTo>
                      <a:pt x="372" y="364"/>
                      <a:pt x="384" y="349"/>
                      <a:pt x="403" y="343"/>
                    </a:cubicBezTo>
                    <a:cubicBezTo>
                      <a:pt x="404" y="347"/>
                      <a:pt x="408" y="342"/>
                      <a:pt x="410" y="345"/>
                    </a:cubicBezTo>
                    <a:cubicBezTo>
                      <a:pt x="416" y="338"/>
                      <a:pt x="422" y="337"/>
                      <a:pt x="427" y="331"/>
                    </a:cubicBezTo>
                    <a:cubicBezTo>
                      <a:pt x="429" y="331"/>
                      <a:pt x="430" y="333"/>
                      <a:pt x="432" y="333"/>
                    </a:cubicBezTo>
                    <a:cubicBezTo>
                      <a:pt x="434" y="332"/>
                      <a:pt x="436" y="330"/>
                      <a:pt x="439" y="330"/>
                    </a:cubicBezTo>
                    <a:cubicBezTo>
                      <a:pt x="441" y="332"/>
                      <a:pt x="444" y="333"/>
                      <a:pt x="448" y="331"/>
                    </a:cubicBezTo>
                    <a:cubicBezTo>
                      <a:pt x="448" y="332"/>
                      <a:pt x="446" y="333"/>
                      <a:pt x="447" y="334"/>
                    </a:cubicBezTo>
                    <a:cubicBezTo>
                      <a:pt x="451" y="333"/>
                      <a:pt x="454" y="332"/>
                      <a:pt x="457" y="335"/>
                    </a:cubicBezTo>
                    <a:cubicBezTo>
                      <a:pt x="473" y="334"/>
                      <a:pt x="491" y="326"/>
                      <a:pt x="503" y="321"/>
                    </a:cubicBezTo>
                    <a:cubicBezTo>
                      <a:pt x="503" y="323"/>
                      <a:pt x="501" y="323"/>
                      <a:pt x="501" y="326"/>
                    </a:cubicBezTo>
                    <a:cubicBezTo>
                      <a:pt x="522" y="332"/>
                      <a:pt x="543" y="327"/>
                      <a:pt x="563" y="323"/>
                    </a:cubicBezTo>
                    <a:cubicBezTo>
                      <a:pt x="560" y="319"/>
                      <a:pt x="557" y="316"/>
                      <a:pt x="553" y="313"/>
                    </a:cubicBezTo>
                    <a:cubicBezTo>
                      <a:pt x="557" y="312"/>
                      <a:pt x="559" y="303"/>
                      <a:pt x="565" y="307"/>
                    </a:cubicBezTo>
                    <a:cubicBezTo>
                      <a:pt x="564" y="309"/>
                      <a:pt x="561" y="310"/>
                      <a:pt x="561" y="313"/>
                    </a:cubicBezTo>
                    <a:cubicBezTo>
                      <a:pt x="563" y="316"/>
                      <a:pt x="564" y="319"/>
                      <a:pt x="568" y="320"/>
                    </a:cubicBezTo>
                    <a:cubicBezTo>
                      <a:pt x="577" y="315"/>
                      <a:pt x="582" y="297"/>
                      <a:pt x="573" y="286"/>
                    </a:cubicBezTo>
                    <a:cubicBezTo>
                      <a:pt x="578" y="284"/>
                      <a:pt x="578" y="288"/>
                      <a:pt x="584" y="286"/>
                    </a:cubicBezTo>
                    <a:cubicBezTo>
                      <a:pt x="585" y="290"/>
                      <a:pt x="590" y="291"/>
                      <a:pt x="587" y="296"/>
                    </a:cubicBezTo>
                    <a:cubicBezTo>
                      <a:pt x="593" y="297"/>
                      <a:pt x="590" y="291"/>
                      <a:pt x="592" y="289"/>
                    </a:cubicBezTo>
                    <a:cubicBezTo>
                      <a:pt x="595" y="291"/>
                      <a:pt x="598" y="292"/>
                      <a:pt x="603" y="292"/>
                    </a:cubicBezTo>
                    <a:cubicBezTo>
                      <a:pt x="606" y="290"/>
                      <a:pt x="604" y="282"/>
                      <a:pt x="611" y="283"/>
                    </a:cubicBezTo>
                    <a:cubicBezTo>
                      <a:pt x="612" y="284"/>
                      <a:pt x="612" y="285"/>
                      <a:pt x="612" y="286"/>
                    </a:cubicBezTo>
                    <a:cubicBezTo>
                      <a:pt x="614" y="286"/>
                      <a:pt x="617" y="285"/>
                      <a:pt x="617" y="283"/>
                    </a:cubicBezTo>
                    <a:cubicBezTo>
                      <a:pt x="618" y="279"/>
                      <a:pt x="614" y="281"/>
                      <a:pt x="615" y="278"/>
                    </a:cubicBezTo>
                    <a:cubicBezTo>
                      <a:pt x="616" y="276"/>
                      <a:pt x="616" y="274"/>
                      <a:pt x="617" y="273"/>
                    </a:cubicBezTo>
                    <a:cubicBezTo>
                      <a:pt x="620" y="273"/>
                      <a:pt x="618" y="277"/>
                      <a:pt x="621" y="277"/>
                    </a:cubicBezTo>
                    <a:cubicBezTo>
                      <a:pt x="627" y="275"/>
                      <a:pt x="629" y="265"/>
                      <a:pt x="624" y="260"/>
                    </a:cubicBezTo>
                    <a:cubicBezTo>
                      <a:pt x="626" y="260"/>
                      <a:pt x="626" y="259"/>
                      <a:pt x="627" y="259"/>
                    </a:cubicBezTo>
                    <a:cubicBezTo>
                      <a:pt x="631" y="261"/>
                      <a:pt x="642" y="265"/>
                      <a:pt x="643" y="258"/>
                    </a:cubicBezTo>
                    <a:cubicBezTo>
                      <a:pt x="644" y="255"/>
                      <a:pt x="641" y="256"/>
                      <a:pt x="641" y="255"/>
                    </a:cubicBezTo>
                    <a:cubicBezTo>
                      <a:pt x="642" y="246"/>
                      <a:pt x="656" y="238"/>
                      <a:pt x="664" y="239"/>
                    </a:cubicBezTo>
                    <a:cubicBezTo>
                      <a:pt x="669" y="235"/>
                      <a:pt x="677" y="233"/>
                      <a:pt x="684" y="230"/>
                    </a:cubicBezTo>
                    <a:cubicBezTo>
                      <a:pt x="687" y="232"/>
                      <a:pt x="691" y="230"/>
                      <a:pt x="691" y="227"/>
                    </a:cubicBezTo>
                    <a:cubicBezTo>
                      <a:pt x="684" y="220"/>
                      <a:pt x="674" y="224"/>
                      <a:pt x="665" y="222"/>
                    </a:cubicBezTo>
                    <a:cubicBezTo>
                      <a:pt x="668" y="219"/>
                      <a:pt x="672" y="217"/>
                      <a:pt x="675" y="213"/>
                    </a:cubicBezTo>
                    <a:cubicBezTo>
                      <a:pt x="665" y="207"/>
                      <a:pt x="656" y="195"/>
                      <a:pt x="640" y="197"/>
                    </a:cubicBezTo>
                    <a:cubicBezTo>
                      <a:pt x="638" y="193"/>
                      <a:pt x="635" y="190"/>
                      <a:pt x="628" y="191"/>
                    </a:cubicBezTo>
                    <a:cubicBezTo>
                      <a:pt x="627" y="196"/>
                      <a:pt x="623" y="197"/>
                      <a:pt x="618" y="198"/>
                    </a:cubicBezTo>
                    <a:cubicBezTo>
                      <a:pt x="618" y="195"/>
                      <a:pt x="619" y="192"/>
                      <a:pt x="617" y="190"/>
                    </a:cubicBezTo>
                    <a:cubicBezTo>
                      <a:pt x="614" y="188"/>
                      <a:pt x="613" y="192"/>
                      <a:pt x="609" y="192"/>
                    </a:cubicBezTo>
                    <a:cubicBezTo>
                      <a:pt x="608" y="188"/>
                      <a:pt x="605" y="189"/>
                      <a:pt x="607" y="185"/>
                    </a:cubicBezTo>
                    <a:close/>
                    <a:moveTo>
                      <a:pt x="522" y="156"/>
                    </a:moveTo>
                    <a:cubicBezTo>
                      <a:pt x="520" y="157"/>
                      <a:pt x="517" y="159"/>
                      <a:pt x="514" y="160"/>
                    </a:cubicBezTo>
                    <a:cubicBezTo>
                      <a:pt x="516" y="157"/>
                      <a:pt x="518" y="152"/>
                      <a:pt x="524" y="153"/>
                    </a:cubicBezTo>
                    <a:cubicBezTo>
                      <a:pt x="528" y="154"/>
                      <a:pt x="518" y="154"/>
                      <a:pt x="522" y="156"/>
                    </a:cubicBezTo>
                    <a:close/>
                    <a:moveTo>
                      <a:pt x="545" y="161"/>
                    </a:moveTo>
                    <a:cubicBezTo>
                      <a:pt x="546" y="158"/>
                      <a:pt x="552" y="151"/>
                      <a:pt x="555" y="157"/>
                    </a:cubicBezTo>
                    <a:cubicBezTo>
                      <a:pt x="549" y="155"/>
                      <a:pt x="549" y="160"/>
                      <a:pt x="545" y="161"/>
                    </a:cubicBezTo>
                    <a:close/>
                    <a:moveTo>
                      <a:pt x="558" y="162"/>
                    </a:moveTo>
                    <a:cubicBezTo>
                      <a:pt x="559" y="157"/>
                      <a:pt x="561" y="160"/>
                      <a:pt x="565" y="160"/>
                    </a:cubicBezTo>
                    <a:cubicBezTo>
                      <a:pt x="563" y="161"/>
                      <a:pt x="561" y="162"/>
                      <a:pt x="558" y="162"/>
                    </a:cubicBezTo>
                    <a:close/>
                    <a:moveTo>
                      <a:pt x="660" y="218"/>
                    </a:moveTo>
                    <a:cubicBezTo>
                      <a:pt x="659" y="215"/>
                      <a:pt x="664" y="215"/>
                      <a:pt x="665" y="216"/>
                    </a:cubicBezTo>
                    <a:cubicBezTo>
                      <a:pt x="665" y="216"/>
                      <a:pt x="662" y="218"/>
                      <a:pt x="660" y="218"/>
                    </a:cubicBezTo>
                    <a:close/>
                    <a:moveTo>
                      <a:pt x="0" y="1114"/>
                    </a:moveTo>
                    <a:cubicBezTo>
                      <a:pt x="13" y="1155"/>
                      <a:pt x="31" y="1195"/>
                      <a:pt x="50" y="1230"/>
                    </a:cubicBezTo>
                    <a:cubicBezTo>
                      <a:pt x="50" y="1230"/>
                      <a:pt x="15" y="1154"/>
                      <a:pt x="0" y="1114"/>
                    </a:cubicBezTo>
                    <a:close/>
                    <a:moveTo>
                      <a:pt x="185" y="418"/>
                    </a:moveTo>
                    <a:cubicBezTo>
                      <a:pt x="183" y="417"/>
                      <a:pt x="180" y="419"/>
                      <a:pt x="180" y="417"/>
                    </a:cubicBezTo>
                    <a:cubicBezTo>
                      <a:pt x="181" y="410"/>
                      <a:pt x="186" y="407"/>
                      <a:pt x="187" y="401"/>
                    </a:cubicBezTo>
                    <a:cubicBezTo>
                      <a:pt x="191" y="397"/>
                      <a:pt x="202" y="397"/>
                      <a:pt x="205" y="390"/>
                    </a:cubicBezTo>
                    <a:cubicBezTo>
                      <a:pt x="204" y="389"/>
                      <a:pt x="203" y="388"/>
                      <a:pt x="203" y="386"/>
                    </a:cubicBezTo>
                    <a:cubicBezTo>
                      <a:pt x="192" y="389"/>
                      <a:pt x="179" y="398"/>
                      <a:pt x="167" y="398"/>
                    </a:cubicBezTo>
                    <a:cubicBezTo>
                      <a:pt x="161" y="398"/>
                      <a:pt x="158" y="399"/>
                      <a:pt x="155" y="403"/>
                    </a:cubicBezTo>
                    <a:cubicBezTo>
                      <a:pt x="157" y="410"/>
                      <a:pt x="156" y="419"/>
                      <a:pt x="158" y="427"/>
                    </a:cubicBezTo>
                    <a:cubicBezTo>
                      <a:pt x="155" y="428"/>
                      <a:pt x="152" y="428"/>
                      <a:pt x="152" y="431"/>
                    </a:cubicBezTo>
                    <a:cubicBezTo>
                      <a:pt x="157" y="437"/>
                      <a:pt x="152" y="443"/>
                      <a:pt x="154" y="450"/>
                    </a:cubicBezTo>
                    <a:cubicBezTo>
                      <a:pt x="158" y="448"/>
                      <a:pt x="162" y="447"/>
                      <a:pt x="165" y="445"/>
                    </a:cubicBezTo>
                    <a:cubicBezTo>
                      <a:pt x="166" y="440"/>
                      <a:pt x="165" y="440"/>
                      <a:pt x="166" y="434"/>
                    </a:cubicBezTo>
                    <a:cubicBezTo>
                      <a:pt x="176" y="432"/>
                      <a:pt x="181" y="426"/>
                      <a:pt x="185" y="418"/>
                    </a:cubicBezTo>
                    <a:close/>
                  </a:path>
                </a:pathLst>
              </a:custGeom>
              <a:solidFill>
                <a:schemeClr val="accent1"/>
              </a:solidFill>
              <a:ln w="9525" cap="flat" cmpd="sng">
                <a:noFill/>
                <a:prstDash val="solid"/>
                <a:round/>
                <a:headEnd type="none" w="med" len="med"/>
                <a:tailEnd type="none" w="med" len="med"/>
              </a:ln>
            </p:spPr>
            <p:txBody>
              <a:bodyPr/>
              <a:lstStyle/>
              <a:p>
                <a:pPr defTabSz="914400">
                  <a:defRPr/>
                </a:pPr>
                <a:endParaRPr lang="en-GB" sz="1800" kern="0" dirty="0">
                  <a:solidFill>
                    <a:sysClr val="windowText" lastClr="000000"/>
                  </a:solidFill>
                </a:endParaRPr>
              </a:p>
            </p:txBody>
          </p:sp>
          <p:sp>
            <p:nvSpPr>
              <p:cNvPr id="19" name="Oval 18"/>
              <p:cNvSpPr>
                <a:spLocks noChangeArrowheads="1"/>
              </p:cNvSpPr>
              <p:nvPr/>
            </p:nvSpPr>
            <p:spPr bwMode="auto">
              <a:xfrm>
                <a:off x="1641336" y="4357365"/>
                <a:ext cx="2052000" cy="2052000"/>
              </a:xfrm>
              <a:prstGeom prst="ellipse">
                <a:avLst/>
              </a:prstGeom>
              <a:noFill/>
              <a:ln w="9525">
                <a:solidFill>
                  <a:schemeClr val="accent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p>
            </p:txBody>
          </p:sp>
        </p:grpSp>
        <p:sp>
          <p:nvSpPr>
            <p:cNvPr id="20" name="Oval 19"/>
            <p:cNvSpPr/>
            <p:nvPr/>
          </p:nvSpPr>
          <p:spPr bwMode="ltGray">
            <a:xfrm>
              <a:off x="1559410" y="3248047"/>
              <a:ext cx="97972" cy="87085"/>
            </a:xfrm>
            <a:prstGeom prst="ellipse">
              <a:avLst/>
            </a:prstGeom>
            <a:solidFill>
              <a:schemeClr val="accent5"/>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cxnSp>
          <p:nvCxnSpPr>
            <p:cNvPr id="24" name="Straight Arrow Connector 23"/>
            <p:cNvCxnSpPr/>
            <p:nvPr/>
          </p:nvCxnSpPr>
          <p:spPr>
            <a:xfrm>
              <a:off x="2350226" y="3627663"/>
              <a:ext cx="443931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4277118" y="3318271"/>
              <a:ext cx="539326" cy="618784"/>
            </a:xfrm>
            <a:prstGeom prst="rect">
              <a:avLst/>
            </a:prstGeom>
          </p:spPr>
        </p:pic>
        <p:cxnSp>
          <p:nvCxnSpPr>
            <p:cNvPr id="39" name="Straight Arrow Connector 38"/>
            <p:cNvCxnSpPr/>
            <p:nvPr/>
          </p:nvCxnSpPr>
          <p:spPr>
            <a:xfrm flipH="1" flipV="1">
              <a:off x="2302348" y="3121510"/>
              <a:ext cx="4392000" cy="12523"/>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217387" y="2691102"/>
              <a:ext cx="612000" cy="612000"/>
              <a:chOff x="1467520" y="2258092"/>
              <a:chExt cx="612000" cy="612000"/>
            </a:xfrm>
          </p:grpSpPr>
          <p:sp>
            <p:nvSpPr>
              <p:cNvPr id="42" name="Oval 41"/>
              <p:cNvSpPr/>
              <p:nvPr/>
            </p:nvSpPr>
            <p:spPr bwMode="ltGray">
              <a:xfrm>
                <a:off x="1467520"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43"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dirty="0"/>
              </a:p>
            </p:txBody>
          </p:sp>
        </p:grpSp>
        <p:sp>
          <p:nvSpPr>
            <p:cNvPr id="44" name="Title 1"/>
            <p:cNvSpPr txBox="1">
              <a:spLocks/>
            </p:cNvSpPr>
            <p:nvPr/>
          </p:nvSpPr>
          <p:spPr>
            <a:xfrm>
              <a:off x="3094491" y="1996859"/>
              <a:ext cx="2904579" cy="806824"/>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r>
                <a:rPr lang="en-GB" sz="2400" dirty="0" smtClean="0"/>
                <a:t>Expected</a:t>
              </a:r>
              <a:endParaRPr lang="en-GB" dirty="0"/>
            </a:p>
          </p:txBody>
        </p:sp>
      </p:grpSp>
      <p:sp>
        <p:nvSpPr>
          <p:cNvPr id="45" name="Rectangle 44"/>
          <p:cNvSpPr/>
          <p:nvPr/>
        </p:nvSpPr>
        <p:spPr bwMode="auto">
          <a:xfrm>
            <a:off x="533400" y="4230189"/>
            <a:ext cx="4005943"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Activities</a:t>
            </a:r>
            <a:endParaRPr lang="en-GB" sz="1000" b="1" dirty="0">
              <a:solidFill>
                <a:srgbClr val="FFFFFF"/>
              </a:solidFill>
              <a:latin typeface="Georgia" panose="02040502050405020303" pitchFamily="18" charset="0"/>
            </a:endParaRPr>
          </a:p>
        </p:txBody>
      </p:sp>
      <p:sp>
        <p:nvSpPr>
          <p:cNvPr id="46" name="Rectangle 45"/>
          <p:cNvSpPr/>
          <p:nvPr/>
        </p:nvSpPr>
        <p:spPr>
          <a:xfrm>
            <a:off x="533400" y="4561122"/>
            <a:ext cx="4026021" cy="1657786"/>
          </a:xfrm>
          <a:prstGeom prst="rect">
            <a:avLst/>
          </a:prstGeom>
          <a:ln>
            <a:solidFill>
              <a:schemeClr val="accent1"/>
            </a:solidFill>
          </a:ln>
        </p:spPr>
        <p:txBody>
          <a:bodyPr wrap="square" lIns="72000" tIns="36000" rIns="72000" bIns="36000" anchor="ctr">
            <a:noAutofit/>
          </a:bodyPr>
          <a:lstStyle/>
          <a:p>
            <a:pPr marL="628650" lvl="1" indent="-171450" defTabSz="911441">
              <a:buFont typeface="Arial" panose="020B0604020202020204" pitchFamily="34" charset="0"/>
              <a:buChar char="•"/>
              <a:defRPr/>
            </a:pPr>
            <a:r>
              <a:rPr lang="en-GB" sz="1100" dirty="0" smtClean="0">
                <a:latin typeface="+mj-lt"/>
              </a:rPr>
              <a:t>Export/Import Financing</a:t>
            </a:r>
          </a:p>
          <a:p>
            <a:pPr marL="628650" lvl="1" indent="-171450" defTabSz="911441">
              <a:buFont typeface="Arial" panose="020B0604020202020204" pitchFamily="34" charset="0"/>
              <a:buChar char="•"/>
              <a:defRPr/>
            </a:pPr>
            <a:endParaRPr lang="en-GB" sz="1100" dirty="0" smtClean="0">
              <a:latin typeface="+mj-lt"/>
            </a:endParaRPr>
          </a:p>
          <a:p>
            <a:pPr marL="628650" lvl="1" indent="-171450" defTabSz="911441">
              <a:buFont typeface="Arial" panose="020B0604020202020204" pitchFamily="34" charset="0"/>
              <a:buChar char="•"/>
              <a:defRPr/>
            </a:pPr>
            <a:r>
              <a:rPr lang="en-GB" sz="1100" dirty="0" smtClean="0">
                <a:latin typeface="+mj-lt"/>
              </a:rPr>
              <a:t>Issuing letters of credit</a:t>
            </a:r>
          </a:p>
          <a:p>
            <a:pPr marL="628650" lvl="1" indent="-171450" defTabSz="911441">
              <a:buFont typeface="Arial" panose="020B0604020202020204" pitchFamily="34" charset="0"/>
              <a:buChar char="•"/>
              <a:defRPr/>
            </a:pPr>
            <a:endParaRPr lang="en-GB" sz="1100" dirty="0" smtClean="0">
              <a:latin typeface="+mj-lt"/>
            </a:endParaRPr>
          </a:p>
          <a:p>
            <a:pPr marL="628650" lvl="1" indent="-171450" defTabSz="911441">
              <a:buFont typeface="Arial" panose="020B0604020202020204" pitchFamily="34" charset="0"/>
              <a:buChar char="•"/>
              <a:defRPr/>
            </a:pPr>
            <a:r>
              <a:rPr lang="en-GB" sz="1100" dirty="0" smtClean="0">
                <a:latin typeface="+mj-lt"/>
              </a:rPr>
              <a:t>Factoring </a:t>
            </a:r>
          </a:p>
          <a:p>
            <a:pPr marL="628650" lvl="1" indent="-171450" defTabSz="911441">
              <a:buFont typeface="Arial" panose="020B0604020202020204" pitchFamily="34" charset="0"/>
              <a:buChar char="•"/>
              <a:defRPr/>
            </a:pPr>
            <a:endParaRPr lang="en-GB" sz="1100" dirty="0" smtClean="0">
              <a:latin typeface="+mj-lt"/>
            </a:endParaRPr>
          </a:p>
          <a:p>
            <a:pPr marL="628650" lvl="1" indent="-171450" defTabSz="911441">
              <a:buFont typeface="Arial" panose="020B0604020202020204" pitchFamily="34" charset="0"/>
              <a:buChar char="•"/>
              <a:defRPr/>
            </a:pPr>
            <a:r>
              <a:rPr lang="en-GB" sz="1100" dirty="0" smtClean="0">
                <a:latin typeface="+mj-lt"/>
              </a:rPr>
              <a:t>Export credit insurance</a:t>
            </a:r>
          </a:p>
        </p:txBody>
      </p:sp>
      <p:sp>
        <p:nvSpPr>
          <p:cNvPr id="47" name="Rectangle 46"/>
          <p:cNvSpPr/>
          <p:nvPr/>
        </p:nvSpPr>
        <p:spPr bwMode="auto">
          <a:xfrm>
            <a:off x="4539343" y="4230189"/>
            <a:ext cx="4071257"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000" b="1" dirty="0" smtClean="0">
                <a:solidFill>
                  <a:srgbClr val="FFFFFF"/>
                </a:solidFill>
                <a:latin typeface="Georgia" panose="02040502050405020303" pitchFamily="18" charset="0"/>
              </a:rPr>
              <a:t>Key Characteristics</a:t>
            </a:r>
            <a:endParaRPr lang="en-GB" sz="1000" b="1" dirty="0">
              <a:solidFill>
                <a:srgbClr val="FFFFFF"/>
              </a:solidFill>
              <a:latin typeface="Georgia" panose="02040502050405020303" pitchFamily="18" charset="0"/>
            </a:endParaRPr>
          </a:p>
        </p:txBody>
      </p:sp>
      <p:sp>
        <p:nvSpPr>
          <p:cNvPr id="48" name="Rectangle 47"/>
          <p:cNvSpPr/>
          <p:nvPr/>
        </p:nvSpPr>
        <p:spPr>
          <a:xfrm>
            <a:off x="4559421" y="4561122"/>
            <a:ext cx="4051179" cy="1657786"/>
          </a:xfrm>
          <a:prstGeom prst="rect">
            <a:avLst/>
          </a:prstGeom>
          <a:ln>
            <a:solidFill>
              <a:schemeClr val="accent1"/>
            </a:solidFill>
          </a:ln>
        </p:spPr>
        <p:txBody>
          <a:bodyPr wrap="square" lIns="72000" tIns="36000" rIns="72000" bIns="36000" anchor="ctr">
            <a:noAutofit/>
          </a:bodyPr>
          <a:lstStyle/>
          <a:p>
            <a:pPr marL="628650" lvl="1" indent="-171450" defTabSz="911441">
              <a:buFont typeface="Arial" panose="020B0604020202020204" pitchFamily="34" charset="0"/>
              <a:buChar char="•"/>
              <a:defRPr/>
            </a:pPr>
            <a:r>
              <a:rPr lang="en-GB" sz="1100" dirty="0" smtClean="0">
                <a:latin typeface="+mj-lt"/>
              </a:rPr>
              <a:t>Paper intensive</a:t>
            </a:r>
          </a:p>
          <a:p>
            <a:pPr marL="628650" lvl="1" indent="-171450" defTabSz="911441">
              <a:buFont typeface="Arial" panose="020B0604020202020204" pitchFamily="34" charset="0"/>
              <a:buChar char="•"/>
              <a:defRPr/>
            </a:pPr>
            <a:r>
              <a:rPr lang="en-GB" sz="1100" dirty="0" smtClean="0">
                <a:latin typeface="+mj-lt"/>
              </a:rPr>
              <a:t>Large scale transaction </a:t>
            </a:r>
          </a:p>
          <a:p>
            <a:pPr marL="628650" lvl="1" indent="-171450" defTabSz="911441">
              <a:buFont typeface="Arial" panose="020B0604020202020204" pitchFamily="34" charset="0"/>
              <a:buChar char="•"/>
              <a:defRPr/>
            </a:pPr>
            <a:r>
              <a:rPr lang="en-GB" sz="1100" dirty="0" smtClean="0">
                <a:latin typeface="+mj-lt"/>
              </a:rPr>
              <a:t>Low level of transparency/communication across borders</a:t>
            </a:r>
            <a:endParaRPr lang="en-GB" sz="1100" dirty="0">
              <a:latin typeface="+mj-lt"/>
            </a:endParaRPr>
          </a:p>
          <a:p>
            <a:pPr marL="628650" lvl="1" indent="-171450" defTabSz="911441">
              <a:buFont typeface="Arial" panose="020B0604020202020204" pitchFamily="34" charset="0"/>
              <a:buChar char="•"/>
              <a:defRPr/>
            </a:pPr>
            <a:r>
              <a:rPr lang="en-GB" sz="1100" dirty="0" smtClean="0">
                <a:latin typeface="+mj-lt"/>
              </a:rPr>
              <a:t>Extremely hard to monitor</a:t>
            </a:r>
          </a:p>
          <a:p>
            <a:pPr marL="628650" lvl="1" indent="-171450" defTabSz="911441">
              <a:buFont typeface="Arial" panose="020B0604020202020204" pitchFamily="34" charset="0"/>
              <a:buChar char="•"/>
              <a:defRPr/>
            </a:pPr>
            <a:r>
              <a:rPr lang="en-GB" sz="1100" dirty="0" smtClean="0">
                <a:latin typeface="+mj-lt"/>
              </a:rPr>
              <a:t>Growing regulatory focus but still far away from an efficient solution</a:t>
            </a:r>
            <a:endParaRPr lang="en-GB" sz="1100" dirty="0">
              <a:latin typeface="+mj-lt"/>
            </a:endParaRPr>
          </a:p>
          <a:p>
            <a:pPr marL="628650" lvl="1" indent="-171450" defTabSz="911441">
              <a:buFont typeface="Arial" panose="020B0604020202020204" pitchFamily="34" charset="0"/>
              <a:buChar char="•"/>
              <a:defRPr/>
            </a:pPr>
            <a:r>
              <a:rPr lang="en-GB" sz="1100" dirty="0">
                <a:latin typeface="+mj-lt"/>
              </a:rPr>
              <a:t>Export credit </a:t>
            </a:r>
            <a:r>
              <a:rPr lang="en-GB" sz="1100" dirty="0" smtClean="0">
                <a:latin typeface="+mj-lt"/>
              </a:rPr>
              <a:t>insurance</a:t>
            </a:r>
            <a:endParaRPr lang="en-GB" sz="1100" dirty="0">
              <a:latin typeface="+mj-lt"/>
            </a:endParaRPr>
          </a:p>
          <a:p>
            <a:pPr marL="628650" lvl="1" indent="-171450" defTabSz="911441">
              <a:buFont typeface="Arial" panose="020B0604020202020204" pitchFamily="34" charset="0"/>
              <a:buChar char="•"/>
              <a:defRPr/>
            </a:pPr>
            <a:r>
              <a:rPr lang="en-GB" sz="1100" dirty="0" smtClean="0">
                <a:latin typeface="+mj-lt"/>
              </a:rPr>
              <a:t>Money Launderer’s favourite playground</a:t>
            </a:r>
            <a:endParaRPr lang="en-GB" sz="1100" dirty="0">
              <a:latin typeface="+mj-lt"/>
            </a:endParaRPr>
          </a:p>
        </p:txBody>
      </p:sp>
      <p:pic>
        <p:nvPicPr>
          <p:cNvPr id="3" name="Picture 2"/>
          <p:cNvPicPr>
            <a:picLocks noChangeAspect="1"/>
          </p:cNvPicPr>
          <p:nvPr/>
        </p:nvPicPr>
        <p:blipFill rotWithShape="1">
          <a:blip r:embed="rId6"/>
          <a:srcRect t="12688"/>
          <a:stretch/>
        </p:blipFill>
        <p:spPr>
          <a:xfrm>
            <a:off x="5685475" y="2573945"/>
            <a:ext cx="2414588" cy="1391217"/>
          </a:xfrm>
          <a:prstGeom prst="rect">
            <a:avLst/>
          </a:prstGeom>
        </p:spPr>
      </p:pic>
      <p:sp>
        <p:nvSpPr>
          <p:cNvPr id="257" name="Title 1"/>
          <p:cNvSpPr txBox="1">
            <a:spLocks/>
          </p:cNvSpPr>
          <p:nvPr/>
        </p:nvSpPr>
        <p:spPr>
          <a:xfrm>
            <a:off x="6135800" y="2163721"/>
            <a:ext cx="1513938" cy="572960"/>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r>
              <a:rPr lang="en-GB" sz="2400" dirty="0" smtClean="0"/>
              <a:t>Reality</a:t>
            </a:r>
            <a:endParaRPr lang="en-GB" dirty="0"/>
          </a:p>
        </p:txBody>
      </p:sp>
      <p:sp>
        <p:nvSpPr>
          <p:cNvPr id="7" name="Title 6"/>
          <p:cNvSpPr>
            <a:spLocks noGrp="1"/>
          </p:cNvSpPr>
          <p:nvPr>
            <p:ph type="title"/>
          </p:nvPr>
        </p:nvSpPr>
        <p:spPr/>
        <p:txBody>
          <a:bodyPr/>
          <a:lstStyle/>
          <a:p>
            <a:r>
              <a:rPr lang="en-GB" dirty="0" smtClean="0">
                <a:solidFill>
                  <a:schemeClr val="tx2"/>
                </a:solidFill>
              </a:rPr>
              <a:t>TBML </a:t>
            </a:r>
            <a:r>
              <a:rPr lang="en-GB" dirty="0">
                <a:solidFill>
                  <a:schemeClr val="tx2"/>
                </a:solidFill>
              </a:rPr>
              <a:t>- What is Trade Finance? </a:t>
            </a:r>
            <a:br>
              <a:rPr lang="en-GB" dirty="0">
                <a:solidFill>
                  <a:schemeClr val="tx2"/>
                </a:solidFill>
              </a:rPr>
            </a:br>
            <a:endParaRPr lang="en-GB" dirty="0">
              <a:solidFill>
                <a:schemeClr val="tx2"/>
              </a:solidFill>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72</a:t>
            </a:fld>
            <a:endParaRPr lang="en-GB" dirty="0"/>
          </a:p>
        </p:txBody>
      </p:sp>
      <p:sp>
        <p:nvSpPr>
          <p:cNvPr id="8" name="Date Placeholder 7"/>
          <p:cNvSpPr>
            <a:spLocks noGrp="1"/>
          </p:cNvSpPr>
          <p:nvPr>
            <p:ph type="dt" sz="half" idx="16"/>
          </p:nvPr>
        </p:nvSpPr>
        <p:spPr/>
        <p:txBody>
          <a:bodyPr/>
          <a:lstStyle/>
          <a:p>
            <a:r>
              <a:rPr lang="en-GB" dirty="0" smtClean="0"/>
              <a:t>October 2016</a:t>
            </a:r>
            <a:endParaRPr lang="en-GB" dirty="0"/>
          </a:p>
        </p:txBody>
      </p:sp>
      <p:sp>
        <p:nvSpPr>
          <p:cNvPr id="9" name="Footer Placeholder 8"/>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08491549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4910" y="671073"/>
            <a:ext cx="8174182" cy="806824"/>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endParaRPr lang="en-GB" dirty="0"/>
          </a:p>
        </p:txBody>
      </p:sp>
      <p:pic>
        <p:nvPicPr>
          <p:cNvPr id="2" name="Picture 1"/>
          <p:cNvPicPr>
            <a:picLocks noChangeAspect="1"/>
          </p:cNvPicPr>
          <p:nvPr/>
        </p:nvPicPr>
        <p:blipFill>
          <a:blip r:embed="rId3"/>
          <a:stretch>
            <a:fillRect/>
          </a:stretch>
        </p:blipFill>
        <p:spPr>
          <a:xfrm>
            <a:off x="3581401" y="1844824"/>
            <a:ext cx="1981200" cy="1790700"/>
          </a:xfrm>
          <a:prstGeom prst="rect">
            <a:avLst/>
          </a:prstGeom>
        </p:spPr>
      </p:pic>
      <p:pic>
        <p:nvPicPr>
          <p:cNvPr id="3" name="Picture 2"/>
          <p:cNvPicPr>
            <a:picLocks noChangeAspect="1"/>
          </p:cNvPicPr>
          <p:nvPr/>
        </p:nvPicPr>
        <p:blipFill>
          <a:blip r:embed="rId4"/>
          <a:stretch>
            <a:fillRect/>
          </a:stretch>
        </p:blipFill>
        <p:spPr>
          <a:xfrm>
            <a:off x="710973" y="2011512"/>
            <a:ext cx="1952625" cy="1457325"/>
          </a:xfrm>
          <a:prstGeom prst="rect">
            <a:avLst/>
          </a:prstGeom>
        </p:spPr>
      </p:pic>
      <p:pic>
        <p:nvPicPr>
          <p:cNvPr id="7" name="Picture 6"/>
          <p:cNvPicPr>
            <a:picLocks noChangeAspect="1"/>
          </p:cNvPicPr>
          <p:nvPr/>
        </p:nvPicPr>
        <p:blipFill>
          <a:blip r:embed="rId5"/>
          <a:stretch>
            <a:fillRect/>
          </a:stretch>
        </p:blipFill>
        <p:spPr>
          <a:xfrm>
            <a:off x="6776953" y="1844824"/>
            <a:ext cx="1368175" cy="1790700"/>
          </a:xfrm>
          <a:prstGeom prst="rect">
            <a:avLst/>
          </a:prstGeom>
        </p:spPr>
      </p:pic>
      <p:sp>
        <p:nvSpPr>
          <p:cNvPr id="5" name="Title 4"/>
          <p:cNvSpPr>
            <a:spLocks noGrp="1"/>
          </p:cNvSpPr>
          <p:nvPr>
            <p:ph type="title"/>
          </p:nvPr>
        </p:nvSpPr>
        <p:spPr/>
        <p:txBody>
          <a:bodyPr/>
          <a:lstStyle/>
          <a:p>
            <a:r>
              <a:rPr lang="en-GB" dirty="0">
                <a:solidFill>
                  <a:schemeClr val="tx2"/>
                </a:solidFill>
              </a:rPr>
              <a:t>What is Trade Based Money Laundering? </a:t>
            </a:r>
            <a:r>
              <a:rPr lang="en-GB" dirty="0"/>
              <a:t/>
            </a:r>
            <a:br>
              <a:rPr lang="en-GB" dirty="0"/>
            </a:br>
            <a:endParaRPr lang="en-GB" dirty="0"/>
          </a:p>
        </p:txBody>
      </p:sp>
      <p:sp>
        <p:nvSpPr>
          <p:cNvPr id="6" name="Slide Number Placeholder 5"/>
          <p:cNvSpPr>
            <a:spLocks noGrp="1"/>
          </p:cNvSpPr>
          <p:nvPr>
            <p:ph type="sldNum" sz="quarter" idx="18"/>
          </p:nvPr>
        </p:nvSpPr>
        <p:spPr/>
        <p:txBody>
          <a:bodyPr/>
          <a:lstStyle/>
          <a:p>
            <a:r>
              <a:rPr lang="en-GB" dirty="0" smtClean="0"/>
              <a:t>Page </a:t>
            </a:r>
            <a:fld id="{520F799D-1EC0-4B08-9441-FCC3FC022DAA}" type="slidenum">
              <a:rPr lang="en-GB" smtClean="0"/>
              <a:pPr/>
              <a:t>73</a:t>
            </a:fld>
            <a:endParaRPr lang="en-GB" dirty="0"/>
          </a:p>
        </p:txBody>
      </p:sp>
      <p:sp>
        <p:nvSpPr>
          <p:cNvPr id="8" name="Date Placeholder 7"/>
          <p:cNvSpPr>
            <a:spLocks noGrp="1"/>
          </p:cNvSpPr>
          <p:nvPr>
            <p:ph type="dt" sz="half" idx="16"/>
          </p:nvPr>
        </p:nvSpPr>
        <p:spPr/>
        <p:txBody>
          <a:bodyPr/>
          <a:lstStyle/>
          <a:p>
            <a:r>
              <a:rPr lang="en-GB" dirty="0" smtClean="0"/>
              <a:t>October 2016</a:t>
            </a:r>
            <a:endParaRPr lang="en-GB" dirty="0"/>
          </a:p>
        </p:txBody>
      </p:sp>
      <p:sp>
        <p:nvSpPr>
          <p:cNvPr id="9" name="Footer Placeholder 8"/>
          <p:cNvSpPr>
            <a:spLocks noGrp="1"/>
          </p:cNvSpPr>
          <p:nvPr>
            <p:ph type="ftr" sz="quarter" idx="17"/>
          </p:nvPr>
        </p:nvSpPr>
        <p:spPr/>
        <p:txBody>
          <a:bodyPr/>
          <a:lstStyle/>
          <a:p>
            <a:r>
              <a:rPr lang="en-GB" dirty="0" smtClean="0"/>
              <a:t>Financial Crime Graduate Training</a:t>
            </a:r>
            <a:endParaRPr lang="en-GB" dirty="0"/>
          </a:p>
        </p:txBody>
      </p:sp>
      <p:pic>
        <p:nvPicPr>
          <p:cNvPr id="10" name="Picture 9"/>
          <p:cNvPicPr>
            <a:picLocks noChangeAspect="1"/>
          </p:cNvPicPr>
          <p:nvPr/>
        </p:nvPicPr>
        <p:blipFill>
          <a:blip r:embed="rId6"/>
          <a:stretch>
            <a:fillRect/>
          </a:stretch>
        </p:blipFill>
        <p:spPr>
          <a:xfrm>
            <a:off x="466654" y="4191309"/>
            <a:ext cx="2434149" cy="1795684"/>
          </a:xfrm>
          <a:prstGeom prst="rect">
            <a:avLst/>
          </a:prstGeom>
        </p:spPr>
      </p:pic>
      <p:pic>
        <p:nvPicPr>
          <p:cNvPr id="12" name="Picture 11"/>
          <p:cNvPicPr>
            <a:picLocks noChangeAspect="1"/>
          </p:cNvPicPr>
          <p:nvPr/>
        </p:nvPicPr>
        <p:blipFill>
          <a:blip r:embed="rId7"/>
          <a:stretch>
            <a:fillRect/>
          </a:stretch>
        </p:blipFill>
        <p:spPr>
          <a:xfrm>
            <a:off x="3754848" y="4156690"/>
            <a:ext cx="4129520" cy="2008614"/>
          </a:xfrm>
          <a:prstGeom prst="rect">
            <a:avLst/>
          </a:prstGeom>
        </p:spPr>
      </p:pic>
      <p:sp>
        <p:nvSpPr>
          <p:cNvPr id="13" name="Rectangle 12"/>
          <p:cNvSpPr/>
          <p:nvPr/>
        </p:nvSpPr>
        <p:spPr bwMode="ltGray">
          <a:xfrm>
            <a:off x="530352" y="1196752"/>
            <a:ext cx="8080248" cy="403448"/>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latin typeface="Georgia" pitchFamily="18" charset="0"/>
              </a:rPr>
              <a:t> </a:t>
            </a:r>
            <a:r>
              <a:rPr lang="en-GB" sz="1100" dirty="0" smtClean="0">
                <a:solidFill>
                  <a:schemeClr val="tx1"/>
                </a:solidFill>
                <a:latin typeface="Georgia" pitchFamily="18" charset="0"/>
              </a:rPr>
              <a:t>Trade-based </a:t>
            </a:r>
            <a:r>
              <a:rPr lang="en-GB" sz="1100" dirty="0">
                <a:solidFill>
                  <a:schemeClr val="tx1"/>
                </a:solidFill>
                <a:latin typeface="Georgia" pitchFamily="18" charset="0"/>
              </a:rPr>
              <a:t>money laundering is defined as the process of disguising the proceeds of crime and moving value through the use of trade transactions in an attempt to legitimise their illicit </a:t>
            </a:r>
            <a:r>
              <a:rPr lang="en-GB" sz="1100" dirty="0" smtClean="0">
                <a:solidFill>
                  <a:schemeClr val="tx1"/>
                </a:solidFill>
                <a:latin typeface="Georgia" pitchFamily="18" charset="0"/>
              </a:rPr>
              <a:t>origins. </a:t>
            </a:r>
          </a:p>
        </p:txBody>
      </p:sp>
    </p:spTree>
    <p:extLst>
      <p:ext uri="{BB962C8B-B14F-4D97-AF65-F5344CB8AC3E}">
        <p14:creationId xmlns:p14="http://schemas.microsoft.com/office/powerpoint/2010/main" val="44222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33400" y="1408601"/>
            <a:ext cx="8077200" cy="4888435"/>
            <a:chOff x="261258" y="1408601"/>
            <a:chExt cx="8349342" cy="4888435"/>
          </a:xfrm>
        </p:grpSpPr>
        <p:sp>
          <p:nvSpPr>
            <p:cNvPr id="34" name="Rectangle 33"/>
            <p:cNvSpPr/>
            <p:nvPr/>
          </p:nvSpPr>
          <p:spPr bwMode="ltGray">
            <a:xfrm>
              <a:off x="4669653" y="4006143"/>
              <a:ext cx="3940947" cy="229089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1100" b="1" dirty="0" smtClean="0">
                  <a:solidFill>
                    <a:schemeClr val="tx1"/>
                  </a:solidFill>
                  <a:latin typeface="+mj-lt"/>
                </a:rPr>
                <a:t>4. Over and under shipment</a:t>
              </a:r>
            </a:p>
            <a:p>
              <a:pPr algn="r"/>
              <a:endParaRPr lang="en-GB" sz="1200" dirty="0">
                <a:solidFill>
                  <a:schemeClr val="tx1"/>
                </a:solidFill>
                <a:latin typeface="+mj-lt"/>
              </a:endParaRPr>
            </a:p>
            <a:p>
              <a:pPr algn="r"/>
              <a:r>
                <a:rPr lang="en-GB" sz="1200" dirty="0" smtClean="0">
                  <a:solidFill>
                    <a:schemeClr val="tx1"/>
                  </a:solidFill>
                  <a:latin typeface="+mj-lt"/>
                </a:rPr>
                <a:t>A money launderer can</a:t>
              </a:r>
            </a:p>
            <a:p>
              <a:pPr algn="r"/>
              <a:r>
                <a:rPr lang="en-GB" sz="1200" dirty="0" smtClean="0">
                  <a:solidFill>
                    <a:schemeClr val="tx1"/>
                  </a:solidFill>
                  <a:latin typeface="+mj-lt"/>
                </a:rPr>
                <a:t> understate or overstate the </a:t>
              </a:r>
            </a:p>
            <a:p>
              <a:pPr algn="r"/>
              <a:r>
                <a:rPr lang="en-GB" sz="1200" dirty="0" smtClean="0">
                  <a:solidFill>
                    <a:schemeClr val="tx1"/>
                  </a:solidFill>
                  <a:latin typeface="+mj-lt"/>
                </a:rPr>
                <a:t>quantity of goods being shipped. </a:t>
              </a:r>
            </a:p>
            <a:p>
              <a:pPr algn="r"/>
              <a:r>
                <a:rPr lang="en-GB" sz="1200" dirty="0" smtClean="0">
                  <a:solidFill>
                    <a:schemeClr val="tx1"/>
                  </a:solidFill>
                  <a:latin typeface="+mj-lt"/>
                </a:rPr>
                <a:t>In the extreme an exporter may not </a:t>
              </a:r>
            </a:p>
            <a:p>
              <a:pPr algn="r"/>
              <a:r>
                <a:rPr lang="en-GB" sz="1200" dirty="0" smtClean="0">
                  <a:solidFill>
                    <a:schemeClr val="tx1"/>
                  </a:solidFill>
                  <a:latin typeface="+mj-lt"/>
                </a:rPr>
                <a:t>even ship any goods at all while ensuring </a:t>
              </a:r>
            </a:p>
            <a:p>
              <a:pPr algn="r"/>
              <a:r>
                <a:rPr lang="en-GB" sz="1200" dirty="0" smtClean="0">
                  <a:solidFill>
                    <a:schemeClr val="tx1"/>
                  </a:solidFill>
                  <a:latin typeface="+mj-lt"/>
                </a:rPr>
                <a:t>that all shipping documents are still issued </a:t>
              </a:r>
            </a:p>
            <a:p>
              <a:pPr algn="r"/>
              <a:r>
                <a:rPr lang="en-GB" sz="1200" dirty="0" smtClean="0">
                  <a:solidFill>
                    <a:schemeClr val="tx1"/>
                  </a:solidFill>
                  <a:latin typeface="+mj-lt"/>
                </a:rPr>
                <a:t>and payments made.</a:t>
              </a:r>
              <a:endParaRPr lang="en-GB" sz="1200" dirty="0">
                <a:solidFill>
                  <a:schemeClr val="tx1"/>
                </a:solidFill>
                <a:latin typeface="+mj-lt"/>
              </a:endParaRPr>
            </a:p>
          </p:txBody>
        </p:sp>
        <p:sp>
          <p:nvSpPr>
            <p:cNvPr id="35" name="Rectangle 34"/>
            <p:cNvSpPr/>
            <p:nvPr/>
          </p:nvSpPr>
          <p:spPr bwMode="ltGray">
            <a:xfrm>
              <a:off x="4669653" y="1408601"/>
              <a:ext cx="3940947" cy="2157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1100" b="1" dirty="0" smtClean="0">
                  <a:solidFill>
                    <a:srgbClr val="000000"/>
                  </a:solidFill>
                  <a:latin typeface="+mj-lt"/>
                </a:rPr>
                <a:t>2. Multiple invoicing:</a:t>
              </a:r>
            </a:p>
            <a:p>
              <a:pPr algn="r"/>
              <a:endParaRPr lang="en-GB" sz="1200" dirty="0">
                <a:solidFill>
                  <a:srgbClr val="000000"/>
                </a:solidFill>
                <a:latin typeface="+mj-lt"/>
              </a:endParaRPr>
            </a:p>
            <a:p>
              <a:pPr algn="r"/>
              <a:r>
                <a:rPr lang="en-GB" sz="1200" dirty="0" smtClean="0">
                  <a:solidFill>
                    <a:srgbClr val="000000"/>
                  </a:solidFill>
                  <a:latin typeface="+mj-lt"/>
                </a:rPr>
                <a:t>By invoicing the same good or service multiple times, a money launderer or terrorist</a:t>
              </a:r>
            </a:p>
            <a:p>
              <a:pPr algn="r"/>
              <a:r>
                <a:rPr lang="en-GB" sz="1200" dirty="0" smtClean="0">
                  <a:solidFill>
                    <a:srgbClr val="000000"/>
                  </a:solidFill>
                  <a:latin typeface="+mj-lt"/>
                </a:rPr>
                <a:t> financier is able to justify multiple</a:t>
              </a:r>
            </a:p>
            <a:p>
              <a:pPr algn="r"/>
              <a:r>
                <a:rPr lang="en-GB" sz="1200" dirty="0" smtClean="0">
                  <a:solidFill>
                    <a:srgbClr val="000000"/>
                  </a:solidFill>
                  <a:latin typeface="+mj-lt"/>
                </a:rPr>
                <a:t> payments  for the same shipments. </a:t>
              </a:r>
            </a:p>
            <a:p>
              <a:pPr algn="r"/>
              <a:r>
                <a:rPr lang="en-GB" sz="1200" dirty="0">
                  <a:solidFill>
                    <a:srgbClr val="000000"/>
                  </a:solidFill>
                  <a:latin typeface="+mj-lt"/>
                </a:rPr>
                <a:t>	</a:t>
              </a:r>
              <a:r>
                <a:rPr lang="en-GB" sz="1200" dirty="0" smtClean="0">
                  <a:solidFill>
                    <a:srgbClr val="000000"/>
                  </a:solidFill>
                  <a:latin typeface="+mj-lt"/>
                </a:rPr>
                <a:t>This will often involve multiple banks.</a:t>
              </a:r>
              <a:endParaRPr lang="en-GB" sz="1200" dirty="0">
                <a:solidFill>
                  <a:schemeClr val="bg1"/>
                </a:solidFill>
                <a:latin typeface="+mj-lt"/>
              </a:endParaRPr>
            </a:p>
          </p:txBody>
        </p:sp>
        <p:sp>
          <p:nvSpPr>
            <p:cNvPr id="36" name="Rectangle 35"/>
            <p:cNvSpPr/>
            <p:nvPr/>
          </p:nvSpPr>
          <p:spPr bwMode="ltGray">
            <a:xfrm>
              <a:off x="261258" y="4006143"/>
              <a:ext cx="3670847" cy="2290893"/>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b="1" dirty="0" smtClean="0">
                  <a:solidFill>
                    <a:srgbClr val="000000"/>
                  </a:solidFill>
                  <a:latin typeface="+mj-lt"/>
                </a:rPr>
                <a:t>3. Falsely describes goods</a:t>
              </a:r>
            </a:p>
            <a:p>
              <a:endParaRPr lang="en-GB" sz="1100" b="1" dirty="0">
                <a:solidFill>
                  <a:srgbClr val="000000"/>
                </a:solidFill>
                <a:latin typeface="+mj-lt"/>
              </a:endParaRPr>
            </a:p>
            <a:p>
              <a:r>
                <a:rPr lang="en-GB" sz="1200" dirty="0" smtClean="0">
                  <a:solidFill>
                    <a:srgbClr val="000000"/>
                  </a:solidFill>
                  <a:latin typeface="+mj-lt"/>
                </a:rPr>
                <a:t>A money launderer can </a:t>
              </a:r>
            </a:p>
            <a:p>
              <a:r>
                <a:rPr lang="en-GB" sz="1200" dirty="0" smtClean="0">
                  <a:solidFill>
                    <a:srgbClr val="000000"/>
                  </a:solidFill>
                  <a:latin typeface="+mj-lt"/>
                </a:rPr>
                <a:t>state a good on the shipping </a:t>
              </a:r>
            </a:p>
            <a:p>
              <a:r>
                <a:rPr lang="en-GB" sz="1200" dirty="0" smtClean="0">
                  <a:solidFill>
                    <a:srgbClr val="000000"/>
                  </a:solidFill>
                  <a:latin typeface="+mj-lt"/>
                </a:rPr>
                <a:t>documentation but ship </a:t>
              </a:r>
            </a:p>
            <a:p>
              <a:r>
                <a:rPr lang="en-GB" sz="1200" dirty="0" smtClean="0">
                  <a:solidFill>
                    <a:srgbClr val="000000"/>
                  </a:solidFill>
                  <a:latin typeface="+mj-lt"/>
                </a:rPr>
                <a:t>something different. This can </a:t>
              </a:r>
            </a:p>
            <a:p>
              <a:r>
                <a:rPr lang="en-GB" sz="1200" dirty="0" smtClean="0">
                  <a:solidFill>
                    <a:srgbClr val="000000"/>
                  </a:solidFill>
                  <a:latin typeface="+mj-lt"/>
                </a:rPr>
                <a:t>involve sending completely different</a:t>
              </a:r>
            </a:p>
            <a:p>
              <a:r>
                <a:rPr lang="en-GB" sz="1200" dirty="0" smtClean="0">
                  <a:solidFill>
                    <a:srgbClr val="000000"/>
                  </a:solidFill>
                  <a:latin typeface="+mj-lt"/>
                </a:rPr>
                <a:t> goods to what stated on documentation </a:t>
              </a:r>
            </a:p>
            <a:p>
              <a:r>
                <a:rPr lang="en-GB" sz="1200" dirty="0" smtClean="0">
                  <a:solidFill>
                    <a:srgbClr val="000000"/>
                  </a:solidFill>
                  <a:latin typeface="+mj-lt"/>
                </a:rPr>
                <a:t>or simply falsely describing the quality of a good (e.g. gold vs silver)</a:t>
              </a:r>
            </a:p>
            <a:p>
              <a:endParaRPr lang="en-GB" sz="1100" b="1" dirty="0">
                <a:solidFill>
                  <a:srgbClr val="000000"/>
                </a:solidFill>
                <a:latin typeface="+mj-lt"/>
              </a:endParaRPr>
            </a:p>
            <a:p>
              <a:endParaRPr lang="en-GB" sz="1100" dirty="0">
                <a:solidFill>
                  <a:schemeClr val="bg1"/>
                </a:solidFill>
                <a:latin typeface="+mj-lt"/>
              </a:endParaRPr>
            </a:p>
          </p:txBody>
        </p:sp>
        <p:sp>
          <p:nvSpPr>
            <p:cNvPr id="37" name="Rectangle 36"/>
            <p:cNvSpPr/>
            <p:nvPr/>
          </p:nvSpPr>
          <p:spPr bwMode="ltGray">
            <a:xfrm>
              <a:off x="261258" y="1408601"/>
              <a:ext cx="3670848" cy="2157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100" b="1" dirty="0" smtClean="0">
                  <a:solidFill>
                    <a:srgbClr val="000000"/>
                  </a:solidFill>
                  <a:latin typeface="+mj-lt"/>
                </a:rPr>
                <a:t>1. Over and Under invoicing:</a:t>
              </a:r>
            </a:p>
            <a:p>
              <a:r>
                <a:rPr lang="en-GB" sz="1200" dirty="0">
                  <a:solidFill>
                    <a:srgbClr val="000000"/>
                  </a:solidFill>
                  <a:latin typeface="+mj-lt"/>
                </a:rPr>
                <a:t/>
              </a:r>
              <a:br>
                <a:rPr lang="en-GB" sz="1200" dirty="0">
                  <a:solidFill>
                    <a:srgbClr val="000000"/>
                  </a:solidFill>
                  <a:latin typeface="+mj-lt"/>
                </a:rPr>
              </a:br>
              <a:r>
                <a:rPr lang="en-GB" sz="1200" dirty="0" smtClean="0">
                  <a:solidFill>
                    <a:srgbClr val="000000"/>
                  </a:solidFill>
                  <a:latin typeface="+mj-lt"/>
                </a:rPr>
                <a:t>Misrepresentation of the price of goods or service in order to transfer </a:t>
              </a:r>
            </a:p>
            <a:p>
              <a:r>
                <a:rPr lang="en-GB" sz="1200" dirty="0" smtClean="0">
                  <a:solidFill>
                    <a:srgbClr val="000000"/>
                  </a:solidFill>
                  <a:latin typeface="+mj-lt"/>
                </a:rPr>
                <a:t>additional value between the</a:t>
              </a:r>
            </a:p>
            <a:p>
              <a:r>
                <a:rPr lang="en-GB" sz="1200" dirty="0" smtClean="0">
                  <a:solidFill>
                    <a:srgbClr val="000000"/>
                  </a:solidFill>
                  <a:latin typeface="+mj-lt"/>
                </a:rPr>
                <a:t>importer and the exporter.</a:t>
              </a:r>
              <a:endParaRPr lang="en-GB" sz="1200" dirty="0">
                <a:solidFill>
                  <a:schemeClr val="bg1"/>
                </a:solidFill>
                <a:latin typeface="+mj-lt"/>
              </a:endParaRPr>
            </a:p>
          </p:txBody>
        </p:sp>
        <p:grpSp>
          <p:nvGrpSpPr>
            <p:cNvPr id="38" name="Group 37"/>
            <p:cNvGrpSpPr/>
            <p:nvPr/>
          </p:nvGrpSpPr>
          <p:grpSpPr>
            <a:xfrm>
              <a:off x="2416754" y="1780768"/>
              <a:ext cx="3764424" cy="4329316"/>
              <a:chOff x="3353166" y="2292397"/>
              <a:chExt cx="3764424" cy="4329316"/>
            </a:xfrm>
          </p:grpSpPr>
          <p:sp>
            <p:nvSpPr>
              <p:cNvPr id="39" name="Oval 38"/>
              <p:cNvSpPr/>
              <p:nvPr/>
            </p:nvSpPr>
            <p:spPr bwMode="ltGray">
              <a:xfrm>
                <a:off x="3758855" y="2911086"/>
                <a:ext cx="2951635" cy="2951635"/>
              </a:xfrm>
              <a:prstGeom prst="ellipse">
                <a:avLst/>
              </a:prstGeom>
              <a:solidFill>
                <a:schemeClr val="bg1"/>
              </a:solidFill>
              <a:ln w="7620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bg1"/>
                  </a:solidFill>
                  <a:latin typeface="+mj-lt"/>
                </a:endParaRPr>
              </a:p>
            </p:txBody>
          </p:sp>
          <p:sp>
            <p:nvSpPr>
              <p:cNvPr id="40" name="Text Box 16"/>
              <p:cNvSpPr txBox="1">
                <a:spLocks noChangeArrowheads="1"/>
              </p:cNvSpPr>
              <p:nvPr/>
            </p:nvSpPr>
            <p:spPr bwMode="auto">
              <a:xfrm>
                <a:off x="4466983" y="2987167"/>
                <a:ext cx="112779" cy="247538"/>
              </a:xfrm>
              <a:prstGeom prst="rect">
                <a:avLst/>
              </a:prstGeom>
              <a:noFill/>
              <a:ln w="9525">
                <a:noFill/>
                <a:miter lim="800000"/>
                <a:headEnd/>
                <a:tailEnd/>
              </a:ln>
            </p:spPr>
            <p:txBody>
              <a:bodyPr wrap="none" lIns="53992" tIns="53992" rIns="53992" bIns="53992">
                <a:spAutoFit/>
              </a:bodyPr>
              <a:lstStyle/>
              <a:p>
                <a:pPr>
                  <a:spcBef>
                    <a:spcPct val="0"/>
                  </a:spcBef>
                  <a:spcAft>
                    <a:spcPct val="0"/>
                  </a:spcAft>
                  <a:buSzTx/>
                </a:pPr>
                <a:endParaRPr lang="en-GB" sz="900" dirty="0">
                  <a:solidFill>
                    <a:srgbClr val="B1DCEE"/>
                  </a:solidFill>
                  <a:latin typeface="+mj-lt"/>
                </a:endParaRPr>
              </a:p>
            </p:txBody>
          </p:sp>
          <p:cxnSp>
            <p:nvCxnSpPr>
              <p:cNvPr id="41" name="Straight Connector 268"/>
              <p:cNvCxnSpPr>
                <a:cxnSpLocks noChangeShapeType="1"/>
              </p:cNvCxnSpPr>
              <p:nvPr/>
            </p:nvCxnSpPr>
            <p:spPr bwMode="auto">
              <a:xfrm rot="16200000" flipH="1">
                <a:off x="3070015" y="4457055"/>
                <a:ext cx="4329316" cy="0"/>
              </a:xfrm>
              <a:prstGeom prst="line">
                <a:avLst/>
              </a:prstGeom>
              <a:noFill/>
              <a:ln w="82550" algn="ctr">
                <a:solidFill>
                  <a:srgbClr val="FFFFFF"/>
                </a:solidFill>
                <a:round/>
                <a:headEnd/>
                <a:tailEnd/>
              </a:ln>
            </p:spPr>
          </p:cxnSp>
          <p:cxnSp>
            <p:nvCxnSpPr>
              <p:cNvPr id="42" name="Straight Connector 269"/>
              <p:cNvCxnSpPr>
                <a:cxnSpLocks noChangeShapeType="1"/>
              </p:cNvCxnSpPr>
              <p:nvPr/>
            </p:nvCxnSpPr>
            <p:spPr bwMode="auto">
              <a:xfrm flipV="1">
                <a:off x="3353166" y="4302662"/>
                <a:ext cx="3764424" cy="0"/>
              </a:xfrm>
              <a:prstGeom prst="line">
                <a:avLst/>
              </a:prstGeom>
              <a:noFill/>
              <a:ln w="82550" algn="ctr">
                <a:solidFill>
                  <a:srgbClr val="FFFFFF"/>
                </a:solidFill>
                <a:round/>
                <a:headEnd/>
                <a:tailEnd/>
              </a:ln>
            </p:spPr>
          </p:cxnSp>
          <p:sp>
            <p:nvSpPr>
              <p:cNvPr id="43" name="Oval 7"/>
              <p:cNvSpPr/>
              <p:nvPr/>
            </p:nvSpPr>
            <p:spPr bwMode="auto">
              <a:xfrm>
                <a:off x="4554612" y="3711903"/>
                <a:ext cx="1350000" cy="1350000"/>
              </a:xfrm>
              <a:prstGeom prst="ellipse">
                <a:avLst/>
              </a:prstGeom>
              <a:solidFill>
                <a:schemeClr val="bg2"/>
              </a:solidFill>
              <a:ln w="50800">
                <a:solidFill>
                  <a:schemeClr val="tx2"/>
                </a:solidFill>
              </a:ln>
            </p:spPr>
            <p:style>
              <a:lnRef idx="0">
                <a:scrgbClr r="0" g="0" b="0"/>
              </a:lnRef>
              <a:fillRef idx="0">
                <a:scrgbClr r="0" g="0" b="0"/>
              </a:fillRef>
              <a:effectRef idx="0">
                <a:scrgbClr r="0" g="0" b="0"/>
              </a:effectRef>
              <a:fontRef idx="minor">
                <a:schemeClr val="lt1"/>
              </a:fontRef>
            </p:style>
            <p:txBody>
              <a:bodyPr lIns="36000" tIns="36000" rIns="36000" bIns="36000" spcCol="1270" anchor="ctr"/>
              <a:lstStyle/>
              <a:p>
                <a:pPr algn="ctr" defTabSz="850986">
                  <a:lnSpc>
                    <a:spcPct val="90000"/>
                  </a:lnSpc>
                  <a:spcBef>
                    <a:spcPct val="0"/>
                  </a:spcBef>
                  <a:spcAft>
                    <a:spcPct val="35000"/>
                  </a:spcAft>
                  <a:defRPr/>
                </a:pPr>
                <a:r>
                  <a:rPr lang="en-GB" sz="1100" b="1" i="1" dirty="0" err="1" smtClean="0">
                    <a:solidFill>
                      <a:schemeClr val="accent1"/>
                    </a:solidFill>
                    <a:latin typeface="+mj-lt"/>
                  </a:rPr>
                  <a:t>TBML</a:t>
                </a:r>
                <a:endParaRPr lang="en-GB" sz="1100" b="1" i="1" dirty="0">
                  <a:solidFill>
                    <a:schemeClr val="accent1"/>
                  </a:solidFill>
                  <a:latin typeface="+mj-lt"/>
                </a:endParaRPr>
              </a:p>
            </p:txBody>
          </p:sp>
          <p:sp>
            <p:nvSpPr>
              <p:cNvPr id="44" name="TextBox 43"/>
              <p:cNvSpPr txBox="1"/>
              <p:nvPr/>
            </p:nvSpPr>
            <p:spPr>
              <a:xfrm rot="18955872">
                <a:off x="3792826" y="3119882"/>
                <a:ext cx="1954087" cy="1387329"/>
              </a:xfrm>
              <a:prstGeom prst="rect">
                <a:avLst/>
              </a:prstGeom>
              <a:noFill/>
            </p:spPr>
            <p:txBody>
              <a:bodyPr spcFirstLastPara="1" wrap="square" lIns="0" tIns="0" rIns="0" bIns="0" numCol="1" rtlCol="0" anchor="ctr">
                <a:prstTxWarp prst="textArchUp">
                  <a:avLst/>
                </a:prstTxWarp>
                <a:noAutofit/>
              </a:bodyPr>
              <a:lstStyle/>
              <a:p>
                <a:pPr algn="ctr">
                  <a:spcAft>
                    <a:spcPts val="900"/>
                  </a:spcAft>
                </a:pPr>
                <a:r>
                  <a:rPr lang="en-GB" sz="1400" dirty="0" smtClean="0">
                    <a:solidFill>
                      <a:schemeClr val="bg2"/>
                    </a:solidFill>
                    <a:latin typeface="+mj-lt"/>
                  </a:rPr>
                  <a:t>Over Under invoicing</a:t>
                </a:r>
                <a:endParaRPr lang="en-GB" sz="1400" dirty="0">
                  <a:solidFill>
                    <a:schemeClr val="bg2"/>
                  </a:solidFill>
                  <a:latin typeface="+mj-lt"/>
                </a:endParaRPr>
              </a:p>
            </p:txBody>
          </p:sp>
          <p:sp>
            <p:nvSpPr>
              <p:cNvPr id="45" name="TextBox 44"/>
              <p:cNvSpPr txBox="1"/>
              <p:nvPr/>
            </p:nvSpPr>
            <p:spPr>
              <a:xfrm rot="2709825">
                <a:off x="3573997" y="4532194"/>
                <a:ext cx="1978457" cy="1125387"/>
              </a:xfrm>
              <a:prstGeom prst="rect">
                <a:avLst/>
              </a:prstGeom>
              <a:noFill/>
            </p:spPr>
            <p:txBody>
              <a:bodyPr spcFirstLastPara="1" wrap="square" lIns="0" tIns="0" rIns="0" bIns="0" numCol="1" rtlCol="0" anchor="ctr">
                <a:prstTxWarp prst="textArchDown">
                  <a:avLst/>
                </a:prstTxWarp>
                <a:noAutofit/>
              </a:bodyPr>
              <a:lstStyle/>
              <a:p>
                <a:pPr algn="ctr">
                  <a:spcAft>
                    <a:spcPts val="900"/>
                  </a:spcAft>
                </a:pPr>
                <a:r>
                  <a:rPr lang="en-GB" sz="1400" dirty="0" smtClean="0">
                    <a:solidFill>
                      <a:schemeClr val="bg2"/>
                    </a:solidFill>
                    <a:latin typeface="+mj-lt"/>
                  </a:rPr>
                  <a:t>Falsely described goods</a:t>
                </a:r>
                <a:endParaRPr lang="en-GB" sz="1400" dirty="0">
                  <a:solidFill>
                    <a:schemeClr val="bg2"/>
                  </a:solidFill>
                  <a:latin typeface="+mj-lt"/>
                </a:endParaRPr>
              </a:p>
            </p:txBody>
          </p:sp>
          <p:sp>
            <p:nvSpPr>
              <p:cNvPr id="46" name="TextBox 45"/>
              <p:cNvSpPr txBox="1"/>
              <p:nvPr/>
            </p:nvSpPr>
            <p:spPr>
              <a:xfrm rot="2824831">
                <a:off x="4640975" y="3194712"/>
                <a:ext cx="1954087" cy="1387329"/>
              </a:xfrm>
              <a:prstGeom prst="rect">
                <a:avLst/>
              </a:prstGeom>
              <a:noFill/>
            </p:spPr>
            <p:txBody>
              <a:bodyPr spcFirstLastPara="1" wrap="square" lIns="0" tIns="0" rIns="0" bIns="0" numCol="1" rtlCol="0" anchor="ctr">
                <a:prstTxWarp prst="textArchUp">
                  <a:avLst/>
                </a:prstTxWarp>
                <a:noAutofit/>
              </a:bodyPr>
              <a:lstStyle/>
              <a:p>
                <a:pPr algn="ctr">
                  <a:spcAft>
                    <a:spcPts val="900"/>
                  </a:spcAft>
                </a:pPr>
                <a:r>
                  <a:rPr lang="en-GB" sz="1400" dirty="0" smtClean="0">
                    <a:solidFill>
                      <a:schemeClr val="bg2"/>
                    </a:solidFill>
                    <a:latin typeface="+mj-lt"/>
                  </a:rPr>
                  <a:t>Multiple invoicing</a:t>
                </a:r>
                <a:endParaRPr lang="en-GB" sz="1400" dirty="0">
                  <a:solidFill>
                    <a:schemeClr val="bg2"/>
                  </a:solidFill>
                  <a:latin typeface="+mj-lt"/>
                </a:endParaRPr>
              </a:p>
            </p:txBody>
          </p:sp>
          <p:sp>
            <p:nvSpPr>
              <p:cNvPr id="47" name="TextBox 46"/>
              <p:cNvSpPr txBox="1"/>
              <p:nvPr/>
            </p:nvSpPr>
            <p:spPr>
              <a:xfrm rot="18868870">
                <a:off x="4983290" y="4501072"/>
                <a:ext cx="1978457" cy="1125387"/>
              </a:xfrm>
              <a:prstGeom prst="rect">
                <a:avLst/>
              </a:prstGeom>
              <a:noFill/>
            </p:spPr>
            <p:txBody>
              <a:bodyPr spcFirstLastPara="1" wrap="square" lIns="0" tIns="0" rIns="0" bIns="0" numCol="1" rtlCol="0" anchor="ctr">
                <a:prstTxWarp prst="textArchDown">
                  <a:avLst/>
                </a:prstTxWarp>
                <a:noAutofit/>
              </a:bodyPr>
              <a:lstStyle/>
              <a:p>
                <a:pPr algn="ctr">
                  <a:spcAft>
                    <a:spcPts val="900"/>
                  </a:spcAft>
                </a:pPr>
                <a:r>
                  <a:rPr lang="en-GB" sz="1400" dirty="0" smtClean="0">
                    <a:solidFill>
                      <a:schemeClr val="bg2"/>
                    </a:solidFill>
                    <a:latin typeface="+mj-lt"/>
                  </a:rPr>
                  <a:t>Over under shipment</a:t>
                </a:r>
                <a:endParaRPr lang="en-GB" sz="1400" dirty="0">
                  <a:solidFill>
                    <a:schemeClr val="bg2"/>
                  </a:solidFill>
                  <a:latin typeface="+mj-lt"/>
                </a:endParaRPr>
              </a:p>
            </p:txBody>
          </p:sp>
        </p:grpSp>
      </p:grpSp>
      <p:sp>
        <p:nvSpPr>
          <p:cNvPr id="2" name="Title 1"/>
          <p:cNvSpPr>
            <a:spLocks noGrp="1"/>
          </p:cNvSpPr>
          <p:nvPr>
            <p:ph type="title"/>
          </p:nvPr>
        </p:nvSpPr>
        <p:spPr/>
        <p:txBody>
          <a:bodyPr/>
          <a:lstStyle/>
          <a:p>
            <a:r>
              <a:rPr lang="en-GB" dirty="0" smtClean="0">
                <a:solidFill>
                  <a:schemeClr val="tx2"/>
                </a:solidFill>
              </a:rPr>
              <a:t>TBML Methods </a:t>
            </a:r>
            <a:endParaRPr lang="en-GB" dirty="0">
              <a:solidFill>
                <a:schemeClr val="tx2"/>
              </a:solidFill>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74</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9735488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79712" y="1195444"/>
            <a:ext cx="6630887" cy="2491740"/>
          </a:xfrm>
          <a:prstGeom prst="rect">
            <a:avLst/>
          </a:prstGeom>
        </p:spPr>
      </p:pic>
      <p:pic>
        <p:nvPicPr>
          <p:cNvPr id="5" name="Picture 4"/>
          <p:cNvPicPr>
            <a:picLocks noChangeAspect="1"/>
          </p:cNvPicPr>
          <p:nvPr/>
        </p:nvPicPr>
        <p:blipFill>
          <a:blip r:embed="rId4"/>
          <a:stretch>
            <a:fillRect/>
          </a:stretch>
        </p:blipFill>
        <p:spPr>
          <a:xfrm>
            <a:off x="1972513" y="3789040"/>
            <a:ext cx="6631935" cy="2397658"/>
          </a:xfrm>
          <a:prstGeom prst="rect">
            <a:avLst/>
          </a:prstGeom>
        </p:spPr>
      </p:pic>
      <p:sp>
        <p:nvSpPr>
          <p:cNvPr id="6" name="Title 5"/>
          <p:cNvSpPr>
            <a:spLocks noGrp="1"/>
          </p:cNvSpPr>
          <p:nvPr>
            <p:ph type="title"/>
          </p:nvPr>
        </p:nvSpPr>
        <p:spPr/>
        <p:txBody>
          <a:bodyPr/>
          <a:lstStyle/>
          <a:p>
            <a:r>
              <a:rPr lang="en-GB" dirty="0">
                <a:solidFill>
                  <a:schemeClr val="tx2"/>
                </a:solidFill>
              </a:rPr>
              <a:t>TBML methods explained</a:t>
            </a:r>
            <a:r>
              <a:rPr lang="en-GB" dirty="0"/>
              <a:t/>
            </a:r>
            <a:br>
              <a:rPr lang="en-GB" dirty="0"/>
            </a:b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75</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sp>
        <p:nvSpPr>
          <p:cNvPr id="9" name="Rectangle 8"/>
          <p:cNvSpPr/>
          <p:nvPr/>
        </p:nvSpPr>
        <p:spPr bwMode="ltGray">
          <a:xfrm>
            <a:off x="7658175" y="5830862"/>
            <a:ext cx="1234305" cy="34133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00" dirty="0" smtClean="0">
                <a:solidFill>
                  <a:schemeClr val="accent1"/>
                </a:solidFill>
                <a:latin typeface="Georgia" pitchFamily="18" charset="0"/>
              </a:rPr>
              <a:t>Source: </a:t>
            </a:r>
            <a:r>
              <a:rPr lang="en-GB" sz="1000" dirty="0" err="1" smtClean="0">
                <a:solidFill>
                  <a:schemeClr val="accent1"/>
                </a:solidFill>
                <a:latin typeface="Georgia" pitchFamily="18" charset="0"/>
              </a:rPr>
              <a:t>FATF</a:t>
            </a:r>
            <a:endParaRPr lang="en-GB" sz="1000" dirty="0" smtClean="0">
              <a:solidFill>
                <a:schemeClr val="accent1"/>
              </a:solidFill>
              <a:latin typeface="Georgia" pitchFamily="18" charset="0"/>
            </a:endParaRPr>
          </a:p>
        </p:txBody>
      </p:sp>
      <p:sp>
        <p:nvSpPr>
          <p:cNvPr id="10" name="Rectangle 9"/>
          <p:cNvSpPr/>
          <p:nvPr/>
        </p:nvSpPr>
        <p:spPr bwMode="ltGray">
          <a:xfrm>
            <a:off x="530352" y="1412776"/>
            <a:ext cx="1305344" cy="2088232"/>
          </a:xfrm>
          <a:prstGeom prst="rect">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latin typeface="Georgia" pitchFamily="18" charset="0"/>
              </a:rPr>
              <a:t>Under invoicing</a:t>
            </a:r>
          </a:p>
        </p:txBody>
      </p:sp>
      <p:sp>
        <p:nvSpPr>
          <p:cNvPr id="11" name="Rectangle 10"/>
          <p:cNvSpPr/>
          <p:nvPr/>
        </p:nvSpPr>
        <p:spPr bwMode="ltGray">
          <a:xfrm>
            <a:off x="530352" y="3943753"/>
            <a:ext cx="1305344" cy="2088232"/>
          </a:xfrm>
          <a:prstGeom prst="rect">
            <a:avLst/>
          </a:prstGeom>
          <a:solidFill>
            <a:schemeClr val="tx2"/>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bg1"/>
                </a:solidFill>
                <a:latin typeface="Georgia" pitchFamily="18" charset="0"/>
              </a:rPr>
              <a:t>Falsely described goods</a:t>
            </a:r>
          </a:p>
        </p:txBody>
      </p:sp>
    </p:spTree>
    <p:extLst>
      <p:ext uri="{BB962C8B-B14F-4D97-AF65-F5344CB8AC3E}">
        <p14:creationId xmlns:p14="http://schemas.microsoft.com/office/powerpoint/2010/main" val="316143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a:solidFill>
                  <a:schemeClr val="tx2"/>
                </a:solidFill>
              </a:rPr>
              <a:t>TBML</a:t>
            </a:r>
            <a:r>
              <a:rPr lang="en-GB" dirty="0">
                <a:solidFill>
                  <a:schemeClr val="tx2"/>
                </a:solidFill>
              </a:rPr>
              <a:t> </a:t>
            </a:r>
            <a:r>
              <a:rPr lang="en-GB" dirty="0" smtClean="0">
                <a:solidFill>
                  <a:schemeClr val="tx2"/>
                </a:solidFill>
              </a:rPr>
              <a:t>Red flags</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76</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pic>
        <p:nvPicPr>
          <p:cNvPr id="13" name="Picture 12"/>
          <p:cNvPicPr>
            <a:picLocks noChangeAspect="1"/>
          </p:cNvPicPr>
          <p:nvPr/>
        </p:nvPicPr>
        <p:blipFill>
          <a:blip r:embed="rId3">
            <a:duotone>
              <a:schemeClr val="accent1">
                <a:shade val="45000"/>
                <a:satMod val="135000"/>
              </a:schemeClr>
              <a:prstClr val="white"/>
            </a:duotone>
          </a:blip>
          <a:stretch>
            <a:fillRect/>
          </a:stretch>
        </p:blipFill>
        <p:spPr>
          <a:xfrm>
            <a:off x="530352" y="1268760"/>
            <a:ext cx="8362128" cy="1549028"/>
          </a:xfrm>
          <a:prstGeom prst="rect">
            <a:avLst/>
          </a:prstGeom>
        </p:spPr>
      </p:pic>
      <p:pic>
        <p:nvPicPr>
          <p:cNvPr id="14" name="Picture 13"/>
          <p:cNvPicPr>
            <a:picLocks noChangeAspect="1"/>
          </p:cNvPicPr>
          <p:nvPr/>
        </p:nvPicPr>
        <p:blipFill>
          <a:blip r:embed="rId4">
            <a:duotone>
              <a:schemeClr val="accent1">
                <a:shade val="45000"/>
                <a:satMod val="135000"/>
              </a:schemeClr>
              <a:prstClr val="white"/>
            </a:duotone>
          </a:blip>
          <a:stretch>
            <a:fillRect/>
          </a:stretch>
        </p:blipFill>
        <p:spPr>
          <a:xfrm>
            <a:off x="530352" y="2871452"/>
            <a:ext cx="8362128" cy="1277628"/>
          </a:xfrm>
          <a:prstGeom prst="rect">
            <a:avLst/>
          </a:prstGeom>
        </p:spPr>
      </p:pic>
      <p:pic>
        <p:nvPicPr>
          <p:cNvPr id="15" name="Picture 14"/>
          <p:cNvPicPr>
            <a:picLocks noChangeAspect="1"/>
          </p:cNvPicPr>
          <p:nvPr/>
        </p:nvPicPr>
        <p:blipFill>
          <a:blip r:embed="rId5">
            <a:duotone>
              <a:schemeClr val="accent1">
                <a:shade val="45000"/>
                <a:satMod val="135000"/>
              </a:schemeClr>
              <a:prstClr val="white"/>
            </a:duotone>
          </a:blip>
          <a:stretch>
            <a:fillRect/>
          </a:stretch>
        </p:blipFill>
        <p:spPr>
          <a:xfrm>
            <a:off x="546118" y="4208373"/>
            <a:ext cx="8346362" cy="2316971"/>
          </a:xfrm>
          <a:prstGeom prst="rect">
            <a:avLst/>
          </a:prstGeom>
        </p:spPr>
      </p:pic>
    </p:spTree>
    <p:extLst>
      <p:ext uri="{BB962C8B-B14F-4D97-AF65-F5344CB8AC3E}">
        <p14:creationId xmlns:p14="http://schemas.microsoft.com/office/powerpoint/2010/main" val="296843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err="1">
                <a:solidFill>
                  <a:schemeClr val="tx2"/>
                </a:solidFill>
              </a:rPr>
              <a:t>TBML</a:t>
            </a:r>
            <a:r>
              <a:rPr lang="en-GB" dirty="0">
                <a:solidFill>
                  <a:schemeClr val="tx2"/>
                </a:solidFill>
              </a:rPr>
              <a:t> </a:t>
            </a:r>
            <a:r>
              <a:rPr lang="en-GB" dirty="0" smtClean="0">
                <a:solidFill>
                  <a:schemeClr val="tx2"/>
                </a:solidFill>
              </a:rPr>
              <a:t>Red flags</a:t>
            </a:r>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77</a:t>
            </a:fld>
            <a:endParaRPr lang="en-GB" dirty="0"/>
          </a:p>
        </p:txBody>
      </p:sp>
      <p:sp>
        <p:nvSpPr>
          <p:cNvPr id="7" name="Date Placeholder 6"/>
          <p:cNvSpPr>
            <a:spLocks noGrp="1"/>
          </p:cNvSpPr>
          <p:nvPr>
            <p:ph type="dt" sz="half" idx="16"/>
          </p:nvPr>
        </p:nvSpPr>
        <p:spPr/>
        <p:txBody>
          <a:bodyPr/>
          <a:lstStyle/>
          <a:p>
            <a:r>
              <a:rPr lang="en-GB" dirty="0" smtClean="0"/>
              <a:t>October 2016</a:t>
            </a:r>
            <a:endParaRPr lang="en-GB" dirty="0"/>
          </a:p>
        </p:txBody>
      </p:sp>
      <p:sp>
        <p:nvSpPr>
          <p:cNvPr id="8" name="Footer Placeholder 7"/>
          <p:cNvSpPr>
            <a:spLocks noGrp="1"/>
          </p:cNvSpPr>
          <p:nvPr>
            <p:ph type="ftr" sz="quarter" idx="17"/>
          </p:nvPr>
        </p:nvSpPr>
        <p:spPr/>
        <p:txBody>
          <a:bodyPr/>
          <a:lstStyle/>
          <a:p>
            <a:r>
              <a:rPr lang="en-GB" dirty="0" smtClean="0"/>
              <a:t>Financial Crime Graduate Training</a:t>
            </a:r>
            <a:endParaRPr lang="en-GB" dirty="0"/>
          </a:p>
        </p:txBody>
      </p:sp>
      <p:pic>
        <p:nvPicPr>
          <p:cNvPr id="2" name="Picture 1"/>
          <p:cNvPicPr>
            <a:picLocks noChangeAspect="1"/>
          </p:cNvPicPr>
          <p:nvPr/>
        </p:nvPicPr>
        <p:blipFill>
          <a:blip r:embed="rId3">
            <a:duotone>
              <a:schemeClr val="accent1">
                <a:shade val="45000"/>
                <a:satMod val="135000"/>
              </a:schemeClr>
              <a:prstClr val="white"/>
            </a:duotone>
          </a:blip>
          <a:stretch>
            <a:fillRect/>
          </a:stretch>
        </p:blipFill>
        <p:spPr>
          <a:xfrm>
            <a:off x="530352" y="1582931"/>
            <a:ext cx="8251667" cy="3871318"/>
          </a:xfrm>
          <a:prstGeom prst="rect">
            <a:avLst/>
          </a:prstGeom>
        </p:spPr>
      </p:pic>
    </p:spTree>
    <p:extLst>
      <p:ext uri="{BB962C8B-B14F-4D97-AF65-F5344CB8AC3E}">
        <p14:creationId xmlns:p14="http://schemas.microsoft.com/office/powerpoint/2010/main" val="39758971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7"/>
          <p:cNvPicPr>
            <a:picLocks noChangeAspect="1"/>
          </p:cNvPicPr>
          <p:nvPr/>
        </p:nvPicPr>
        <p:blipFill rotWithShape="1">
          <a:blip r:embed="rId2"/>
          <a:srcRect t="4374" r="4907"/>
          <a:stretch/>
        </p:blipFill>
        <p:spPr>
          <a:xfrm>
            <a:off x="2324924" y="5385725"/>
            <a:ext cx="692666" cy="947967"/>
          </a:xfrm>
          <a:prstGeom prst="rect">
            <a:avLst/>
          </a:prstGeom>
        </p:spPr>
      </p:pic>
      <p:grpSp>
        <p:nvGrpSpPr>
          <p:cNvPr id="198" name="Group 197"/>
          <p:cNvGrpSpPr/>
          <p:nvPr/>
        </p:nvGrpSpPr>
        <p:grpSpPr>
          <a:xfrm>
            <a:off x="1938714" y="1566644"/>
            <a:ext cx="395931" cy="1304326"/>
            <a:chOff x="6259513" y="1922463"/>
            <a:chExt cx="447675" cy="1474787"/>
          </a:xfrm>
        </p:grpSpPr>
        <p:sp>
          <p:nvSpPr>
            <p:cNvPr id="199" name="Freeform 49"/>
            <p:cNvSpPr>
              <a:spLocks noEditPoints="1"/>
            </p:cNvSpPr>
            <p:nvPr/>
          </p:nvSpPr>
          <p:spPr bwMode="auto">
            <a:xfrm>
              <a:off x="6259513" y="1922463"/>
              <a:ext cx="447675" cy="1474787"/>
            </a:xfrm>
            <a:custGeom>
              <a:avLst/>
              <a:gdLst>
                <a:gd name="T0" fmla="*/ 251 w 282"/>
                <a:gd name="T1" fmla="*/ 841 h 929"/>
                <a:gd name="T2" fmla="*/ 234 w 282"/>
                <a:gd name="T3" fmla="*/ 744 h 929"/>
                <a:gd name="T4" fmla="*/ 222 w 282"/>
                <a:gd name="T5" fmla="*/ 658 h 929"/>
                <a:gd name="T6" fmla="*/ 219 w 282"/>
                <a:gd name="T7" fmla="*/ 505 h 929"/>
                <a:gd name="T8" fmla="*/ 211 w 282"/>
                <a:gd name="T9" fmla="*/ 387 h 929"/>
                <a:gd name="T10" fmla="*/ 205 w 282"/>
                <a:gd name="T11" fmla="*/ 334 h 929"/>
                <a:gd name="T12" fmla="*/ 207 w 282"/>
                <a:gd name="T13" fmla="*/ 322 h 929"/>
                <a:gd name="T14" fmla="*/ 222 w 282"/>
                <a:gd name="T15" fmla="*/ 310 h 929"/>
                <a:gd name="T16" fmla="*/ 254 w 282"/>
                <a:gd name="T17" fmla="*/ 297 h 929"/>
                <a:gd name="T18" fmla="*/ 245 w 282"/>
                <a:gd name="T19" fmla="*/ 239 h 929"/>
                <a:gd name="T20" fmla="*/ 214 w 282"/>
                <a:gd name="T21" fmla="*/ 169 h 929"/>
                <a:gd name="T22" fmla="*/ 151 w 282"/>
                <a:gd name="T23" fmla="*/ 140 h 929"/>
                <a:gd name="T24" fmla="*/ 140 w 282"/>
                <a:gd name="T25" fmla="*/ 125 h 929"/>
                <a:gd name="T26" fmla="*/ 154 w 282"/>
                <a:gd name="T27" fmla="*/ 92 h 929"/>
                <a:gd name="T28" fmla="*/ 153 w 282"/>
                <a:gd name="T29" fmla="*/ 34 h 929"/>
                <a:gd name="T30" fmla="*/ 106 w 282"/>
                <a:gd name="T31" fmla="*/ 0 h 929"/>
                <a:gd name="T32" fmla="*/ 69 w 282"/>
                <a:gd name="T33" fmla="*/ 44 h 929"/>
                <a:gd name="T34" fmla="*/ 66 w 282"/>
                <a:gd name="T35" fmla="*/ 77 h 929"/>
                <a:gd name="T36" fmla="*/ 83 w 282"/>
                <a:gd name="T37" fmla="*/ 123 h 929"/>
                <a:gd name="T38" fmla="*/ 15 w 282"/>
                <a:gd name="T39" fmla="*/ 158 h 929"/>
                <a:gd name="T40" fmla="*/ 0 w 282"/>
                <a:gd name="T41" fmla="*/ 223 h 929"/>
                <a:gd name="T42" fmla="*/ 12 w 282"/>
                <a:gd name="T43" fmla="*/ 326 h 929"/>
                <a:gd name="T44" fmla="*/ 9 w 282"/>
                <a:gd name="T45" fmla="*/ 447 h 929"/>
                <a:gd name="T46" fmla="*/ 35 w 282"/>
                <a:gd name="T47" fmla="*/ 667 h 929"/>
                <a:gd name="T48" fmla="*/ 31 w 282"/>
                <a:gd name="T49" fmla="*/ 815 h 929"/>
                <a:gd name="T50" fmla="*/ 20 w 282"/>
                <a:gd name="T51" fmla="*/ 900 h 929"/>
                <a:gd name="T52" fmla="*/ 38 w 282"/>
                <a:gd name="T53" fmla="*/ 929 h 929"/>
                <a:gd name="T54" fmla="*/ 79 w 282"/>
                <a:gd name="T55" fmla="*/ 905 h 929"/>
                <a:gd name="T56" fmla="*/ 97 w 282"/>
                <a:gd name="T57" fmla="*/ 851 h 929"/>
                <a:gd name="T58" fmla="*/ 106 w 282"/>
                <a:gd name="T59" fmla="*/ 720 h 929"/>
                <a:gd name="T60" fmla="*/ 123 w 282"/>
                <a:gd name="T61" fmla="*/ 607 h 929"/>
                <a:gd name="T62" fmla="*/ 137 w 282"/>
                <a:gd name="T63" fmla="*/ 581 h 929"/>
                <a:gd name="T64" fmla="*/ 151 w 282"/>
                <a:gd name="T65" fmla="*/ 642 h 929"/>
                <a:gd name="T66" fmla="*/ 160 w 282"/>
                <a:gd name="T67" fmla="*/ 703 h 929"/>
                <a:gd name="T68" fmla="*/ 185 w 282"/>
                <a:gd name="T69" fmla="*/ 857 h 929"/>
                <a:gd name="T70" fmla="*/ 217 w 282"/>
                <a:gd name="T71" fmla="*/ 891 h 929"/>
                <a:gd name="T72" fmla="*/ 270 w 282"/>
                <a:gd name="T73" fmla="*/ 911 h 929"/>
                <a:gd name="T74" fmla="*/ 274 w 282"/>
                <a:gd name="T75" fmla="*/ 875 h 929"/>
                <a:gd name="T76" fmla="*/ 71 w 282"/>
                <a:gd name="T77" fmla="*/ 368 h 929"/>
                <a:gd name="T78" fmla="*/ 123 w 282"/>
                <a:gd name="T79" fmla="*/ 333 h 929"/>
                <a:gd name="T80" fmla="*/ 129 w 282"/>
                <a:gd name="T81" fmla="*/ 303 h 929"/>
                <a:gd name="T82" fmla="*/ 122 w 282"/>
                <a:gd name="T83" fmla="*/ 293 h 929"/>
                <a:gd name="T84" fmla="*/ 92 w 282"/>
                <a:gd name="T85" fmla="*/ 288 h 929"/>
                <a:gd name="T86" fmla="*/ 111 w 282"/>
                <a:gd name="T87" fmla="*/ 280 h 929"/>
                <a:gd name="T88" fmla="*/ 125 w 282"/>
                <a:gd name="T89" fmla="*/ 256 h 929"/>
                <a:gd name="T90" fmla="*/ 105 w 282"/>
                <a:gd name="T91" fmla="*/ 249 h 929"/>
                <a:gd name="T92" fmla="*/ 79 w 282"/>
                <a:gd name="T93" fmla="*/ 231 h 929"/>
                <a:gd name="T94" fmla="*/ 65 w 282"/>
                <a:gd name="T95" fmla="*/ 191 h 929"/>
                <a:gd name="T96" fmla="*/ 199 w 282"/>
                <a:gd name="T97" fmla="*/ 199 h 929"/>
                <a:gd name="T98" fmla="*/ 151 w 282"/>
                <a:gd name="T99" fmla="*/ 252 h 929"/>
                <a:gd name="T100" fmla="*/ 143 w 282"/>
                <a:gd name="T101" fmla="*/ 293 h 929"/>
                <a:gd name="T102" fmla="*/ 140 w 282"/>
                <a:gd name="T103" fmla="*/ 297 h 929"/>
                <a:gd name="T104" fmla="*/ 146 w 282"/>
                <a:gd name="T105" fmla="*/ 313 h 929"/>
                <a:gd name="T106" fmla="*/ 146 w 282"/>
                <a:gd name="T107" fmla="*/ 322 h 929"/>
                <a:gd name="T108" fmla="*/ 170 w 282"/>
                <a:gd name="T109" fmla="*/ 331 h 929"/>
                <a:gd name="T110" fmla="*/ 75 w 282"/>
                <a:gd name="T111" fmla="*/ 283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2" h="929">
                  <a:moveTo>
                    <a:pt x="274" y="875"/>
                  </a:moveTo>
                  <a:lnTo>
                    <a:pt x="274" y="875"/>
                  </a:lnTo>
                  <a:lnTo>
                    <a:pt x="264" y="866"/>
                  </a:lnTo>
                  <a:lnTo>
                    <a:pt x="253" y="858"/>
                  </a:lnTo>
                  <a:lnTo>
                    <a:pt x="242" y="852"/>
                  </a:lnTo>
                  <a:lnTo>
                    <a:pt x="242" y="848"/>
                  </a:lnTo>
                  <a:lnTo>
                    <a:pt x="251" y="841"/>
                  </a:lnTo>
                  <a:lnTo>
                    <a:pt x="251" y="841"/>
                  </a:lnTo>
                  <a:lnTo>
                    <a:pt x="253" y="829"/>
                  </a:lnTo>
                  <a:lnTo>
                    <a:pt x="251" y="818"/>
                  </a:lnTo>
                  <a:lnTo>
                    <a:pt x="250" y="807"/>
                  </a:lnTo>
                  <a:lnTo>
                    <a:pt x="250" y="807"/>
                  </a:lnTo>
                  <a:lnTo>
                    <a:pt x="240" y="780"/>
                  </a:lnTo>
                  <a:lnTo>
                    <a:pt x="236" y="761"/>
                  </a:lnTo>
                  <a:lnTo>
                    <a:pt x="234" y="744"/>
                  </a:lnTo>
                  <a:lnTo>
                    <a:pt x="234" y="744"/>
                  </a:lnTo>
                  <a:lnTo>
                    <a:pt x="236" y="715"/>
                  </a:lnTo>
                  <a:lnTo>
                    <a:pt x="234" y="703"/>
                  </a:lnTo>
                  <a:lnTo>
                    <a:pt x="231" y="698"/>
                  </a:lnTo>
                  <a:lnTo>
                    <a:pt x="228" y="693"/>
                  </a:lnTo>
                  <a:lnTo>
                    <a:pt x="228" y="693"/>
                  </a:lnTo>
                  <a:lnTo>
                    <a:pt x="225" y="687"/>
                  </a:lnTo>
                  <a:lnTo>
                    <a:pt x="223" y="679"/>
                  </a:lnTo>
                  <a:lnTo>
                    <a:pt x="222" y="658"/>
                  </a:lnTo>
                  <a:lnTo>
                    <a:pt x="220" y="627"/>
                  </a:lnTo>
                  <a:lnTo>
                    <a:pt x="220" y="627"/>
                  </a:lnTo>
                  <a:lnTo>
                    <a:pt x="222" y="615"/>
                  </a:lnTo>
                  <a:lnTo>
                    <a:pt x="222" y="595"/>
                  </a:lnTo>
                  <a:lnTo>
                    <a:pt x="223" y="570"/>
                  </a:lnTo>
                  <a:lnTo>
                    <a:pt x="223" y="548"/>
                  </a:lnTo>
                  <a:lnTo>
                    <a:pt x="223" y="548"/>
                  </a:lnTo>
                  <a:lnTo>
                    <a:pt x="219" y="505"/>
                  </a:lnTo>
                  <a:lnTo>
                    <a:pt x="216" y="481"/>
                  </a:lnTo>
                  <a:lnTo>
                    <a:pt x="234" y="478"/>
                  </a:lnTo>
                  <a:lnTo>
                    <a:pt x="234" y="478"/>
                  </a:lnTo>
                  <a:lnTo>
                    <a:pt x="228" y="448"/>
                  </a:lnTo>
                  <a:lnTo>
                    <a:pt x="222" y="424"/>
                  </a:lnTo>
                  <a:lnTo>
                    <a:pt x="217" y="404"/>
                  </a:lnTo>
                  <a:lnTo>
                    <a:pt x="217" y="404"/>
                  </a:lnTo>
                  <a:lnTo>
                    <a:pt x="211" y="387"/>
                  </a:lnTo>
                  <a:lnTo>
                    <a:pt x="207" y="365"/>
                  </a:lnTo>
                  <a:lnTo>
                    <a:pt x="202" y="347"/>
                  </a:lnTo>
                  <a:lnTo>
                    <a:pt x="202" y="336"/>
                  </a:lnTo>
                  <a:lnTo>
                    <a:pt x="202" y="336"/>
                  </a:lnTo>
                  <a:lnTo>
                    <a:pt x="202" y="334"/>
                  </a:lnTo>
                  <a:lnTo>
                    <a:pt x="202" y="334"/>
                  </a:lnTo>
                  <a:lnTo>
                    <a:pt x="205" y="334"/>
                  </a:lnTo>
                  <a:lnTo>
                    <a:pt x="205" y="334"/>
                  </a:lnTo>
                  <a:lnTo>
                    <a:pt x="207" y="334"/>
                  </a:lnTo>
                  <a:lnTo>
                    <a:pt x="208" y="333"/>
                  </a:lnTo>
                  <a:lnTo>
                    <a:pt x="207" y="328"/>
                  </a:lnTo>
                  <a:lnTo>
                    <a:pt x="207" y="328"/>
                  </a:lnTo>
                  <a:lnTo>
                    <a:pt x="208" y="326"/>
                  </a:lnTo>
                  <a:lnTo>
                    <a:pt x="208" y="323"/>
                  </a:lnTo>
                  <a:lnTo>
                    <a:pt x="207" y="322"/>
                  </a:lnTo>
                  <a:lnTo>
                    <a:pt x="207" y="322"/>
                  </a:lnTo>
                  <a:lnTo>
                    <a:pt x="208" y="320"/>
                  </a:lnTo>
                  <a:lnTo>
                    <a:pt x="210" y="319"/>
                  </a:lnTo>
                  <a:lnTo>
                    <a:pt x="210" y="316"/>
                  </a:lnTo>
                  <a:lnTo>
                    <a:pt x="210" y="316"/>
                  </a:lnTo>
                  <a:lnTo>
                    <a:pt x="210" y="314"/>
                  </a:lnTo>
                  <a:lnTo>
                    <a:pt x="208" y="313"/>
                  </a:lnTo>
                  <a:lnTo>
                    <a:pt x="208" y="313"/>
                  </a:lnTo>
                  <a:lnTo>
                    <a:pt x="222" y="310"/>
                  </a:lnTo>
                  <a:lnTo>
                    <a:pt x="231" y="308"/>
                  </a:lnTo>
                  <a:lnTo>
                    <a:pt x="237" y="308"/>
                  </a:lnTo>
                  <a:lnTo>
                    <a:pt x="237" y="308"/>
                  </a:lnTo>
                  <a:lnTo>
                    <a:pt x="244" y="308"/>
                  </a:lnTo>
                  <a:lnTo>
                    <a:pt x="248" y="305"/>
                  </a:lnTo>
                  <a:lnTo>
                    <a:pt x="253" y="302"/>
                  </a:lnTo>
                  <a:lnTo>
                    <a:pt x="254" y="297"/>
                  </a:lnTo>
                  <a:lnTo>
                    <a:pt x="254" y="297"/>
                  </a:lnTo>
                  <a:lnTo>
                    <a:pt x="256" y="289"/>
                  </a:lnTo>
                  <a:lnTo>
                    <a:pt x="256" y="280"/>
                  </a:lnTo>
                  <a:lnTo>
                    <a:pt x="256" y="269"/>
                  </a:lnTo>
                  <a:lnTo>
                    <a:pt x="254" y="260"/>
                  </a:lnTo>
                  <a:lnTo>
                    <a:pt x="254" y="260"/>
                  </a:lnTo>
                  <a:lnTo>
                    <a:pt x="251" y="249"/>
                  </a:lnTo>
                  <a:lnTo>
                    <a:pt x="248" y="243"/>
                  </a:lnTo>
                  <a:lnTo>
                    <a:pt x="245" y="239"/>
                  </a:lnTo>
                  <a:lnTo>
                    <a:pt x="245" y="239"/>
                  </a:lnTo>
                  <a:lnTo>
                    <a:pt x="237" y="229"/>
                  </a:lnTo>
                  <a:lnTo>
                    <a:pt x="234" y="223"/>
                  </a:lnTo>
                  <a:lnTo>
                    <a:pt x="234" y="223"/>
                  </a:lnTo>
                  <a:lnTo>
                    <a:pt x="223" y="195"/>
                  </a:lnTo>
                  <a:lnTo>
                    <a:pt x="223" y="195"/>
                  </a:lnTo>
                  <a:lnTo>
                    <a:pt x="214" y="169"/>
                  </a:lnTo>
                  <a:lnTo>
                    <a:pt x="214" y="169"/>
                  </a:lnTo>
                  <a:lnTo>
                    <a:pt x="214" y="165"/>
                  </a:lnTo>
                  <a:lnTo>
                    <a:pt x="213" y="160"/>
                  </a:lnTo>
                  <a:lnTo>
                    <a:pt x="208" y="155"/>
                  </a:lnTo>
                  <a:lnTo>
                    <a:pt x="200" y="152"/>
                  </a:lnTo>
                  <a:lnTo>
                    <a:pt x="200" y="152"/>
                  </a:lnTo>
                  <a:lnTo>
                    <a:pt x="171" y="146"/>
                  </a:lnTo>
                  <a:lnTo>
                    <a:pt x="159" y="143"/>
                  </a:lnTo>
                  <a:lnTo>
                    <a:pt x="151" y="140"/>
                  </a:lnTo>
                  <a:lnTo>
                    <a:pt x="151" y="140"/>
                  </a:lnTo>
                  <a:lnTo>
                    <a:pt x="151" y="138"/>
                  </a:lnTo>
                  <a:lnTo>
                    <a:pt x="149" y="135"/>
                  </a:lnTo>
                  <a:lnTo>
                    <a:pt x="148" y="131"/>
                  </a:lnTo>
                  <a:lnTo>
                    <a:pt x="145" y="129"/>
                  </a:lnTo>
                  <a:lnTo>
                    <a:pt x="140" y="128"/>
                  </a:lnTo>
                  <a:lnTo>
                    <a:pt x="140" y="125"/>
                  </a:lnTo>
                  <a:lnTo>
                    <a:pt x="140" y="125"/>
                  </a:lnTo>
                  <a:lnTo>
                    <a:pt x="142" y="115"/>
                  </a:lnTo>
                  <a:lnTo>
                    <a:pt x="145" y="106"/>
                  </a:lnTo>
                  <a:lnTo>
                    <a:pt x="145" y="98"/>
                  </a:lnTo>
                  <a:lnTo>
                    <a:pt x="145" y="98"/>
                  </a:lnTo>
                  <a:lnTo>
                    <a:pt x="149" y="98"/>
                  </a:lnTo>
                  <a:lnTo>
                    <a:pt x="153" y="97"/>
                  </a:lnTo>
                  <a:lnTo>
                    <a:pt x="154" y="92"/>
                  </a:lnTo>
                  <a:lnTo>
                    <a:pt x="154" y="92"/>
                  </a:lnTo>
                  <a:lnTo>
                    <a:pt x="159" y="71"/>
                  </a:lnTo>
                  <a:lnTo>
                    <a:pt x="159" y="71"/>
                  </a:lnTo>
                  <a:lnTo>
                    <a:pt x="157" y="69"/>
                  </a:lnTo>
                  <a:lnTo>
                    <a:pt x="153" y="68"/>
                  </a:lnTo>
                  <a:lnTo>
                    <a:pt x="153" y="68"/>
                  </a:lnTo>
                  <a:lnTo>
                    <a:pt x="154" y="38"/>
                  </a:lnTo>
                  <a:lnTo>
                    <a:pt x="154" y="38"/>
                  </a:lnTo>
                  <a:lnTo>
                    <a:pt x="153" y="34"/>
                  </a:lnTo>
                  <a:lnTo>
                    <a:pt x="151" y="27"/>
                  </a:lnTo>
                  <a:lnTo>
                    <a:pt x="148" y="21"/>
                  </a:lnTo>
                  <a:lnTo>
                    <a:pt x="143" y="15"/>
                  </a:lnTo>
                  <a:lnTo>
                    <a:pt x="137" y="9"/>
                  </a:lnTo>
                  <a:lnTo>
                    <a:pt x="129" y="4"/>
                  </a:lnTo>
                  <a:lnTo>
                    <a:pt x="119" y="1"/>
                  </a:lnTo>
                  <a:lnTo>
                    <a:pt x="106" y="0"/>
                  </a:lnTo>
                  <a:lnTo>
                    <a:pt x="106" y="0"/>
                  </a:lnTo>
                  <a:lnTo>
                    <a:pt x="100" y="0"/>
                  </a:lnTo>
                  <a:lnTo>
                    <a:pt x="96" y="1"/>
                  </a:lnTo>
                  <a:lnTo>
                    <a:pt x="86" y="6"/>
                  </a:lnTo>
                  <a:lnTo>
                    <a:pt x="80" y="12"/>
                  </a:lnTo>
                  <a:lnTo>
                    <a:pt x="74" y="20"/>
                  </a:lnTo>
                  <a:lnTo>
                    <a:pt x="71" y="27"/>
                  </a:lnTo>
                  <a:lnTo>
                    <a:pt x="69" y="35"/>
                  </a:lnTo>
                  <a:lnTo>
                    <a:pt x="69" y="44"/>
                  </a:lnTo>
                  <a:lnTo>
                    <a:pt x="69" y="44"/>
                  </a:lnTo>
                  <a:lnTo>
                    <a:pt x="72" y="68"/>
                  </a:lnTo>
                  <a:lnTo>
                    <a:pt x="72" y="68"/>
                  </a:lnTo>
                  <a:lnTo>
                    <a:pt x="71" y="68"/>
                  </a:lnTo>
                  <a:lnTo>
                    <a:pt x="68" y="69"/>
                  </a:lnTo>
                  <a:lnTo>
                    <a:pt x="66" y="72"/>
                  </a:lnTo>
                  <a:lnTo>
                    <a:pt x="65" y="74"/>
                  </a:lnTo>
                  <a:lnTo>
                    <a:pt x="66" y="77"/>
                  </a:lnTo>
                  <a:lnTo>
                    <a:pt x="66" y="77"/>
                  </a:lnTo>
                  <a:lnTo>
                    <a:pt x="68" y="86"/>
                  </a:lnTo>
                  <a:lnTo>
                    <a:pt x="71" y="92"/>
                  </a:lnTo>
                  <a:lnTo>
                    <a:pt x="74" y="97"/>
                  </a:lnTo>
                  <a:lnTo>
                    <a:pt x="75" y="98"/>
                  </a:lnTo>
                  <a:lnTo>
                    <a:pt x="79" y="98"/>
                  </a:lnTo>
                  <a:lnTo>
                    <a:pt x="83" y="123"/>
                  </a:lnTo>
                  <a:lnTo>
                    <a:pt x="83" y="123"/>
                  </a:lnTo>
                  <a:lnTo>
                    <a:pt x="79" y="128"/>
                  </a:lnTo>
                  <a:lnTo>
                    <a:pt x="75" y="132"/>
                  </a:lnTo>
                  <a:lnTo>
                    <a:pt x="69" y="137"/>
                  </a:lnTo>
                  <a:lnTo>
                    <a:pt x="69" y="137"/>
                  </a:lnTo>
                  <a:lnTo>
                    <a:pt x="46" y="146"/>
                  </a:lnTo>
                  <a:lnTo>
                    <a:pt x="23" y="155"/>
                  </a:lnTo>
                  <a:lnTo>
                    <a:pt x="23" y="155"/>
                  </a:lnTo>
                  <a:lnTo>
                    <a:pt x="15" y="158"/>
                  </a:lnTo>
                  <a:lnTo>
                    <a:pt x="9" y="163"/>
                  </a:lnTo>
                  <a:lnTo>
                    <a:pt x="6" y="171"/>
                  </a:lnTo>
                  <a:lnTo>
                    <a:pt x="5" y="183"/>
                  </a:lnTo>
                  <a:lnTo>
                    <a:pt x="5" y="183"/>
                  </a:lnTo>
                  <a:lnTo>
                    <a:pt x="2" y="206"/>
                  </a:lnTo>
                  <a:lnTo>
                    <a:pt x="0" y="214"/>
                  </a:lnTo>
                  <a:lnTo>
                    <a:pt x="0" y="223"/>
                  </a:lnTo>
                  <a:lnTo>
                    <a:pt x="0" y="223"/>
                  </a:lnTo>
                  <a:lnTo>
                    <a:pt x="0" y="249"/>
                  </a:lnTo>
                  <a:lnTo>
                    <a:pt x="0" y="283"/>
                  </a:lnTo>
                  <a:lnTo>
                    <a:pt x="0" y="283"/>
                  </a:lnTo>
                  <a:lnTo>
                    <a:pt x="0" y="299"/>
                  </a:lnTo>
                  <a:lnTo>
                    <a:pt x="2" y="306"/>
                  </a:lnTo>
                  <a:lnTo>
                    <a:pt x="3" y="314"/>
                  </a:lnTo>
                  <a:lnTo>
                    <a:pt x="8" y="320"/>
                  </a:lnTo>
                  <a:lnTo>
                    <a:pt x="12" y="326"/>
                  </a:lnTo>
                  <a:lnTo>
                    <a:pt x="18" y="333"/>
                  </a:lnTo>
                  <a:lnTo>
                    <a:pt x="28" y="337"/>
                  </a:lnTo>
                  <a:lnTo>
                    <a:pt x="28" y="337"/>
                  </a:lnTo>
                  <a:lnTo>
                    <a:pt x="22" y="359"/>
                  </a:lnTo>
                  <a:lnTo>
                    <a:pt x="17" y="384"/>
                  </a:lnTo>
                  <a:lnTo>
                    <a:pt x="12" y="416"/>
                  </a:lnTo>
                  <a:lnTo>
                    <a:pt x="12" y="416"/>
                  </a:lnTo>
                  <a:lnTo>
                    <a:pt x="9" y="447"/>
                  </a:lnTo>
                  <a:lnTo>
                    <a:pt x="9" y="470"/>
                  </a:lnTo>
                  <a:lnTo>
                    <a:pt x="9" y="490"/>
                  </a:lnTo>
                  <a:lnTo>
                    <a:pt x="28" y="493"/>
                  </a:lnTo>
                  <a:lnTo>
                    <a:pt x="28" y="493"/>
                  </a:lnTo>
                  <a:lnTo>
                    <a:pt x="32" y="562"/>
                  </a:lnTo>
                  <a:lnTo>
                    <a:pt x="32" y="562"/>
                  </a:lnTo>
                  <a:lnTo>
                    <a:pt x="35" y="632"/>
                  </a:lnTo>
                  <a:lnTo>
                    <a:pt x="35" y="667"/>
                  </a:lnTo>
                  <a:lnTo>
                    <a:pt x="34" y="704"/>
                  </a:lnTo>
                  <a:lnTo>
                    <a:pt x="34" y="704"/>
                  </a:lnTo>
                  <a:lnTo>
                    <a:pt x="34" y="740"/>
                  </a:lnTo>
                  <a:lnTo>
                    <a:pt x="34" y="767"/>
                  </a:lnTo>
                  <a:lnTo>
                    <a:pt x="34" y="792"/>
                  </a:lnTo>
                  <a:lnTo>
                    <a:pt x="34" y="803"/>
                  </a:lnTo>
                  <a:lnTo>
                    <a:pt x="31" y="815"/>
                  </a:lnTo>
                  <a:lnTo>
                    <a:pt x="31" y="815"/>
                  </a:lnTo>
                  <a:lnTo>
                    <a:pt x="29" y="827"/>
                  </a:lnTo>
                  <a:lnTo>
                    <a:pt x="28" y="840"/>
                  </a:lnTo>
                  <a:lnTo>
                    <a:pt x="29" y="863"/>
                  </a:lnTo>
                  <a:lnTo>
                    <a:pt x="31" y="880"/>
                  </a:lnTo>
                  <a:lnTo>
                    <a:pt x="32" y="889"/>
                  </a:lnTo>
                  <a:lnTo>
                    <a:pt x="32" y="889"/>
                  </a:lnTo>
                  <a:lnTo>
                    <a:pt x="28" y="892"/>
                  </a:lnTo>
                  <a:lnTo>
                    <a:pt x="20" y="900"/>
                  </a:lnTo>
                  <a:lnTo>
                    <a:pt x="17" y="905"/>
                  </a:lnTo>
                  <a:lnTo>
                    <a:pt x="15" y="911"/>
                  </a:lnTo>
                  <a:lnTo>
                    <a:pt x="15" y="917"/>
                  </a:lnTo>
                  <a:lnTo>
                    <a:pt x="18" y="921"/>
                  </a:lnTo>
                  <a:lnTo>
                    <a:pt x="18" y="921"/>
                  </a:lnTo>
                  <a:lnTo>
                    <a:pt x="25" y="928"/>
                  </a:lnTo>
                  <a:lnTo>
                    <a:pt x="31" y="929"/>
                  </a:lnTo>
                  <a:lnTo>
                    <a:pt x="38" y="929"/>
                  </a:lnTo>
                  <a:lnTo>
                    <a:pt x="46" y="928"/>
                  </a:lnTo>
                  <a:lnTo>
                    <a:pt x="52" y="925"/>
                  </a:lnTo>
                  <a:lnTo>
                    <a:pt x="60" y="921"/>
                  </a:lnTo>
                  <a:lnTo>
                    <a:pt x="65" y="917"/>
                  </a:lnTo>
                  <a:lnTo>
                    <a:pt x="69" y="911"/>
                  </a:lnTo>
                  <a:lnTo>
                    <a:pt x="69" y="911"/>
                  </a:lnTo>
                  <a:lnTo>
                    <a:pt x="74" y="908"/>
                  </a:lnTo>
                  <a:lnTo>
                    <a:pt x="79" y="905"/>
                  </a:lnTo>
                  <a:lnTo>
                    <a:pt x="89" y="900"/>
                  </a:lnTo>
                  <a:lnTo>
                    <a:pt x="94" y="897"/>
                  </a:lnTo>
                  <a:lnTo>
                    <a:pt x="97" y="892"/>
                  </a:lnTo>
                  <a:lnTo>
                    <a:pt x="97" y="886"/>
                  </a:lnTo>
                  <a:lnTo>
                    <a:pt x="96" y="877"/>
                  </a:lnTo>
                  <a:lnTo>
                    <a:pt x="102" y="874"/>
                  </a:lnTo>
                  <a:lnTo>
                    <a:pt x="102" y="874"/>
                  </a:lnTo>
                  <a:lnTo>
                    <a:pt x="97" y="851"/>
                  </a:lnTo>
                  <a:lnTo>
                    <a:pt x="94" y="831"/>
                  </a:lnTo>
                  <a:lnTo>
                    <a:pt x="92" y="812"/>
                  </a:lnTo>
                  <a:lnTo>
                    <a:pt x="92" y="812"/>
                  </a:lnTo>
                  <a:lnTo>
                    <a:pt x="96" y="797"/>
                  </a:lnTo>
                  <a:lnTo>
                    <a:pt x="100" y="774"/>
                  </a:lnTo>
                  <a:lnTo>
                    <a:pt x="105" y="749"/>
                  </a:lnTo>
                  <a:lnTo>
                    <a:pt x="106" y="735"/>
                  </a:lnTo>
                  <a:lnTo>
                    <a:pt x="106" y="720"/>
                  </a:lnTo>
                  <a:lnTo>
                    <a:pt x="106" y="720"/>
                  </a:lnTo>
                  <a:lnTo>
                    <a:pt x="106" y="707"/>
                  </a:lnTo>
                  <a:lnTo>
                    <a:pt x="106" y="696"/>
                  </a:lnTo>
                  <a:lnTo>
                    <a:pt x="109" y="679"/>
                  </a:lnTo>
                  <a:lnTo>
                    <a:pt x="112" y="669"/>
                  </a:lnTo>
                  <a:lnTo>
                    <a:pt x="116" y="656"/>
                  </a:lnTo>
                  <a:lnTo>
                    <a:pt x="116" y="656"/>
                  </a:lnTo>
                  <a:lnTo>
                    <a:pt x="123" y="607"/>
                  </a:lnTo>
                  <a:lnTo>
                    <a:pt x="126" y="579"/>
                  </a:lnTo>
                  <a:lnTo>
                    <a:pt x="126" y="567"/>
                  </a:lnTo>
                  <a:lnTo>
                    <a:pt x="125" y="558"/>
                  </a:lnTo>
                  <a:lnTo>
                    <a:pt x="125" y="558"/>
                  </a:lnTo>
                  <a:lnTo>
                    <a:pt x="129" y="565"/>
                  </a:lnTo>
                  <a:lnTo>
                    <a:pt x="134" y="573"/>
                  </a:lnTo>
                  <a:lnTo>
                    <a:pt x="137" y="581"/>
                  </a:lnTo>
                  <a:lnTo>
                    <a:pt x="137" y="581"/>
                  </a:lnTo>
                  <a:lnTo>
                    <a:pt x="139" y="589"/>
                  </a:lnTo>
                  <a:lnTo>
                    <a:pt x="139" y="595"/>
                  </a:lnTo>
                  <a:lnTo>
                    <a:pt x="139" y="602"/>
                  </a:lnTo>
                  <a:lnTo>
                    <a:pt x="142" y="613"/>
                  </a:lnTo>
                  <a:lnTo>
                    <a:pt x="142" y="613"/>
                  </a:lnTo>
                  <a:lnTo>
                    <a:pt x="149" y="630"/>
                  </a:lnTo>
                  <a:lnTo>
                    <a:pt x="151" y="636"/>
                  </a:lnTo>
                  <a:lnTo>
                    <a:pt x="151" y="642"/>
                  </a:lnTo>
                  <a:lnTo>
                    <a:pt x="151" y="642"/>
                  </a:lnTo>
                  <a:lnTo>
                    <a:pt x="153" y="661"/>
                  </a:lnTo>
                  <a:lnTo>
                    <a:pt x="157" y="676"/>
                  </a:lnTo>
                  <a:lnTo>
                    <a:pt x="157" y="676"/>
                  </a:lnTo>
                  <a:lnTo>
                    <a:pt x="159" y="683"/>
                  </a:lnTo>
                  <a:lnTo>
                    <a:pt x="159" y="689"/>
                  </a:lnTo>
                  <a:lnTo>
                    <a:pt x="160" y="703"/>
                  </a:lnTo>
                  <a:lnTo>
                    <a:pt x="160" y="703"/>
                  </a:lnTo>
                  <a:lnTo>
                    <a:pt x="176" y="801"/>
                  </a:lnTo>
                  <a:lnTo>
                    <a:pt x="176" y="801"/>
                  </a:lnTo>
                  <a:lnTo>
                    <a:pt x="177" y="814"/>
                  </a:lnTo>
                  <a:lnTo>
                    <a:pt x="182" y="829"/>
                  </a:lnTo>
                  <a:lnTo>
                    <a:pt x="188" y="848"/>
                  </a:lnTo>
                  <a:lnTo>
                    <a:pt x="188" y="848"/>
                  </a:lnTo>
                  <a:lnTo>
                    <a:pt x="186" y="852"/>
                  </a:lnTo>
                  <a:lnTo>
                    <a:pt x="185" y="857"/>
                  </a:lnTo>
                  <a:lnTo>
                    <a:pt x="183" y="861"/>
                  </a:lnTo>
                  <a:lnTo>
                    <a:pt x="183" y="861"/>
                  </a:lnTo>
                  <a:lnTo>
                    <a:pt x="185" y="868"/>
                  </a:lnTo>
                  <a:lnTo>
                    <a:pt x="186" y="872"/>
                  </a:lnTo>
                  <a:lnTo>
                    <a:pt x="193" y="877"/>
                  </a:lnTo>
                  <a:lnTo>
                    <a:pt x="200" y="881"/>
                  </a:lnTo>
                  <a:lnTo>
                    <a:pt x="200" y="881"/>
                  </a:lnTo>
                  <a:lnTo>
                    <a:pt x="217" y="891"/>
                  </a:lnTo>
                  <a:lnTo>
                    <a:pt x="227" y="895"/>
                  </a:lnTo>
                  <a:lnTo>
                    <a:pt x="236" y="901"/>
                  </a:lnTo>
                  <a:lnTo>
                    <a:pt x="236" y="901"/>
                  </a:lnTo>
                  <a:lnTo>
                    <a:pt x="244" y="908"/>
                  </a:lnTo>
                  <a:lnTo>
                    <a:pt x="253" y="912"/>
                  </a:lnTo>
                  <a:lnTo>
                    <a:pt x="262" y="914"/>
                  </a:lnTo>
                  <a:lnTo>
                    <a:pt x="270" y="911"/>
                  </a:lnTo>
                  <a:lnTo>
                    <a:pt x="270" y="911"/>
                  </a:lnTo>
                  <a:lnTo>
                    <a:pt x="274" y="909"/>
                  </a:lnTo>
                  <a:lnTo>
                    <a:pt x="277" y="906"/>
                  </a:lnTo>
                  <a:lnTo>
                    <a:pt x="281" y="901"/>
                  </a:lnTo>
                  <a:lnTo>
                    <a:pt x="282" y="897"/>
                  </a:lnTo>
                  <a:lnTo>
                    <a:pt x="282" y="892"/>
                  </a:lnTo>
                  <a:lnTo>
                    <a:pt x="281" y="886"/>
                  </a:lnTo>
                  <a:lnTo>
                    <a:pt x="279" y="881"/>
                  </a:lnTo>
                  <a:lnTo>
                    <a:pt x="274" y="875"/>
                  </a:lnTo>
                  <a:lnTo>
                    <a:pt x="274" y="875"/>
                  </a:lnTo>
                  <a:close/>
                  <a:moveTo>
                    <a:pt x="197" y="359"/>
                  </a:moveTo>
                  <a:lnTo>
                    <a:pt x="197" y="359"/>
                  </a:lnTo>
                  <a:lnTo>
                    <a:pt x="197" y="363"/>
                  </a:lnTo>
                  <a:lnTo>
                    <a:pt x="194" y="367"/>
                  </a:lnTo>
                  <a:lnTo>
                    <a:pt x="191" y="368"/>
                  </a:lnTo>
                  <a:lnTo>
                    <a:pt x="186" y="370"/>
                  </a:lnTo>
                  <a:lnTo>
                    <a:pt x="71" y="368"/>
                  </a:lnTo>
                  <a:lnTo>
                    <a:pt x="71" y="368"/>
                  </a:lnTo>
                  <a:lnTo>
                    <a:pt x="66" y="368"/>
                  </a:lnTo>
                  <a:lnTo>
                    <a:pt x="63" y="365"/>
                  </a:lnTo>
                  <a:lnTo>
                    <a:pt x="62" y="362"/>
                  </a:lnTo>
                  <a:lnTo>
                    <a:pt x="60" y="359"/>
                  </a:lnTo>
                  <a:lnTo>
                    <a:pt x="60" y="331"/>
                  </a:lnTo>
                  <a:lnTo>
                    <a:pt x="120" y="343"/>
                  </a:lnTo>
                  <a:lnTo>
                    <a:pt x="123" y="333"/>
                  </a:lnTo>
                  <a:lnTo>
                    <a:pt x="123" y="333"/>
                  </a:lnTo>
                  <a:lnTo>
                    <a:pt x="123" y="333"/>
                  </a:lnTo>
                  <a:lnTo>
                    <a:pt x="123" y="333"/>
                  </a:lnTo>
                  <a:lnTo>
                    <a:pt x="123" y="333"/>
                  </a:lnTo>
                  <a:lnTo>
                    <a:pt x="123" y="331"/>
                  </a:lnTo>
                  <a:lnTo>
                    <a:pt x="123" y="331"/>
                  </a:lnTo>
                  <a:lnTo>
                    <a:pt x="126" y="320"/>
                  </a:lnTo>
                  <a:lnTo>
                    <a:pt x="129" y="303"/>
                  </a:lnTo>
                  <a:lnTo>
                    <a:pt x="129" y="303"/>
                  </a:lnTo>
                  <a:lnTo>
                    <a:pt x="131" y="297"/>
                  </a:lnTo>
                  <a:lnTo>
                    <a:pt x="131" y="297"/>
                  </a:lnTo>
                  <a:lnTo>
                    <a:pt x="131" y="294"/>
                  </a:lnTo>
                  <a:lnTo>
                    <a:pt x="131" y="294"/>
                  </a:lnTo>
                  <a:lnTo>
                    <a:pt x="125" y="293"/>
                  </a:lnTo>
                  <a:lnTo>
                    <a:pt x="125" y="293"/>
                  </a:lnTo>
                  <a:lnTo>
                    <a:pt x="122" y="293"/>
                  </a:lnTo>
                  <a:lnTo>
                    <a:pt x="122" y="293"/>
                  </a:lnTo>
                  <a:lnTo>
                    <a:pt x="120" y="293"/>
                  </a:lnTo>
                  <a:lnTo>
                    <a:pt x="120" y="293"/>
                  </a:lnTo>
                  <a:lnTo>
                    <a:pt x="109" y="291"/>
                  </a:lnTo>
                  <a:lnTo>
                    <a:pt x="103" y="289"/>
                  </a:lnTo>
                  <a:lnTo>
                    <a:pt x="103" y="289"/>
                  </a:lnTo>
                  <a:lnTo>
                    <a:pt x="97" y="288"/>
                  </a:lnTo>
                  <a:lnTo>
                    <a:pt x="92" y="288"/>
                  </a:lnTo>
                  <a:lnTo>
                    <a:pt x="92" y="288"/>
                  </a:lnTo>
                  <a:lnTo>
                    <a:pt x="89" y="286"/>
                  </a:lnTo>
                  <a:lnTo>
                    <a:pt x="86" y="286"/>
                  </a:lnTo>
                  <a:lnTo>
                    <a:pt x="86" y="286"/>
                  </a:lnTo>
                  <a:lnTo>
                    <a:pt x="86" y="286"/>
                  </a:lnTo>
                  <a:lnTo>
                    <a:pt x="100" y="282"/>
                  </a:lnTo>
                  <a:lnTo>
                    <a:pt x="105" y="280"/>
                  </a:lnTo>
                  <a:lnTo>
                    <a:pt x="111" y="280"/>
                  </a:lnTo>
                  <a:lnTo>
                    <a:pt x="117" y="282"/>
                  </a:lnTo>
                  <a:lnTo>
                    <a:pt x="123" y="283"/>
                  </a:lnTo>
                  <a:lnTo>
                    <a:pt x="123" y="283"/>
                  </a:lnTo>
                  <a:lnTo>
                    <a:pt x="125" y="282"/>
                  </a:lnTo>
                  <a:lnTo>
                    <a:pt x="125" y="282"/>
                  </a:lnTo>
                  <a:lnTo>
                    <a:pt x="125" y="268"/>
                  </a:lnTo>
                  <a:lnTo>
                    <a:pt x="125" y="256"/>
                  </a:lnTo>
                  <a:lnTo>
                    <a:pt x="125" y="256"/>
                  </a:lnTo>
                  <a:lnTo>
                    <a:pt x="125" y="252"/>
                  </a:lnTo>
                  <a:lnTo>
                    <a:pt x="125" y="252"/>
                  </a:lnTo>
                  <a:lnTo>
                    <a:pt x="125" y="252"/>
                  </a:lnTo>
                  <a:lnTo>
                    <a:pt x="122" y="251"/>
                  </a:lnTo>
                  <a:lnTo>
                    <a:pt x="116" y="251"/>
                  </a:lnTo>
                  <a:lnTo>
                    <a:pt x="116" y="251"/>
                  </a:lnTo>
                  <a:lnTo>
                    <a:pt x="108" y="249"/>
                  </a:lnTo>
                  <a:lnTo>
                    <a:pt x="105" y="249"/>
                  </a:lnTo>
                  <a:lnTo>
                    <a:pt x="102" y="248"/>
                  </a:lnTo>
                  <a:lnTo>
                    <a:pt x="102" y="248"/>
                  </a:lnTo>
                  <a:lnTo>
                    <a:pt x="94" y="242"/>
                  </a:lnTo>
                  <a:lnTo>
                    <a:pt x="86" y="236"/>
                  </a:lnTo>
                  <a:lnTo>
                    <a:pt x="86" y="236"/>
                  </a:lnTo>
                  <a:lnTo>
                    <a:pt x="85" y="232"/>
                  </a:lnTo>
                  <a:lnTo>
                    <a:pt x="79" y="231"/>
                  </a:lnTo>
                  <a:lnTo>
                    <a:pt x="79" y="231"/>
                  </a:lnTo>
                  <a:lnTo>
                    <a:pt x="68" y="228"/>
                  </a:lnTo>
                  <a:lnTo>
                    <a:pt x="63" y="226"/>
                  </a:lnTo>
                  <a:lnTo>
                    <a:pt x="63" y="226"/>
                  </a:lnTo>
                  <a:lnTo>
                    <a:pt x="62" y="226"/>
                  </a:lnTo>
                  <a:lnTo>
                    <a:pt x="62" y="197"/>
                  </a:lnTo>
                  <a:lnTo>
                    <a:pt x="62" y="197"/>
                  </a:lnTo>
                  <a:lnTo>
                    <a:pt x="63" y="194"/>
                  </a:lnTo>
                  <a:lnTo>
                    <a:pt x="65" y="191"/>
                  </a:lnTo>
                  <a:lnTo>
                    <a:pt x="68" y="188"/>
                  </a:lnTo>
                  <a:lnTo>
                    <a:pt x="72" y="188"/>
                  </a:lnTo>
                  <a:lnTo>
                    <a:pt x="188" y="188"/>
                  </a:lnTo>
                  <a:lnTo>
                    <a:pt x="188" y="188"/>
                  </a:lnTo>
                  <a:lnTo>
                    <a:pt x="193" y="189"/>
                  </a:lnTo>
                  <a:lnTo>
                    <a:pt x="196" y="191"/>
                  </a:lnTo>
                  <a:lnTo>
                    <a:pt x="199" y="194"/>
                  </a:lnTo>
                  <a:lnTo>
                    <a:pt x="199" y="199"/>
                  </a:lnTo>
                  <a:lnTo>
                    <a:pt x="199" y="252"/>
                  </a:lnTo>
                  <a:lnTo>
                    <a:pt x="199" y="252"/>
                  </a:lnTo>
                  <a:lnTo>
                    <a:pt x="188" y="254"/>
                  </a:lnTo>
                  <a:lnTo>
                    <a:pt x="188" y="254"/>
                  </a:lnTo>
                  <a:lnTo>
                    <a:pt x="177" y="254"/>
                  </a:lnTo>
                  <a:lnTo>
                    <a:pt x="168" y="252"/>
                  </a:lnTo>
                  <a:lnTo>
                    <a:pt x="168" y="252"/>
                  </a:lnTo>
                  <a:lnTo>
                    <a:pt x="151" y="252"/>
                  </a:lnTo>
                  <a:lnTo>
                    <a:pt x="134" y="251"/>
                  </a:lnTo>
                  <a:lnTo>
                    <a:pt x="134" y="251"/>
                  </a:lnTo>
                  <a:lnTo>
                    <a:pt x="139" y="265"/>
                  </a:lnTo>
                  <a:lnTo>
                    <a:pt x="139" y="265"/>
                  </a:lnTo>
                  <a:lnTo>
                    <a:pt x="143" y="286"/>
                  </a:lnTo>
                  <a:lnTo>
                    <a:pt x="143" y="286"/>
                  </a:lnTo>
                  <a:lnTo>
                    <a:pt x="143" y="293"/>
                  </a:lnTo>
                  <a:lnTo>
                    <a:pt x="143" y="293"/>
                  </a:lnTo>
                  <a:lnTo>
                    <a:pt x="143" y="293"/>
                  </a:lnTo>
                  <a:lnTo>
                    <a:pt x="143" y="293"/>
                  </a:lnTo>
                  <a:lnTo>
                    <a:pt x="142" y="293"/>
                  </a:lnTo>
                  <a:lnTo>
                    <a:pt x="140" y="291"/>
                  </a:lnTo>
                  <a:lnTo>
                    <a:pt x="140" y="291"/>
                  </a:lnTo>
                  <a:lnTo>
                    <a:pt x="140" y="294"/>
                  </a:lnTo>
                  <a:lnTo>
                    <a:pt x="140" y="294"/>
                  </a:lnTo>
                  <a:lnTo>
                    <a:pt x="140" y="297"/>
                  </a:lnTo>
                  <a:lnTo>
                    <a:pt x="140" y="297"/>
                  </a:lnTo>
                  <a:lnTo>
                    <a:pt x="142" y="302"/>
                  </a:lnTo>
                  <a:lnTo>
                    <a:pt x="142" y="302"/>
                  </a:lnTo>
                  <a:lnTo>
                    <a:pt x="143" y="308"/>
                  </a:lnTo>
                  <a:lnTo>
                    <a:pt x="145" y="311"/>
                  </a:lnTo>
                  <a:lnTo>
                    <a:pt x="146" y="313"/>
                  </a:lnTo>
                  <a:lnTo>
                    <a:pt x="146" y="313"/>
                  </a:lnTo>
                  <a:lnTo>
                    <a:pt x="146" y="313"/>
                  </a:lnTo>
                  <a:lnTo>
                    <a:pt x="146" y="313"/>
                  </a:lnTo>
                  <a:lnTo>
                    <a:pt x="146" y="313"/>
                  </a:lnTo>
                  <a:lnTo>
                    <a:pt x="146" y="313"/>
                  </a:lnTo>
                  <a:lnTo>
                    <a:pt x="146" y="317"/>
                  </a:lnTo>
                  <a:lnTo>
                    <a:pt x="146" y="317"/>
                  </a:lnTo>
                  <a:lnTo>
                    <a:pt x="146" y="320"/>
                  </a:lnTo>
                  <a:lnTo>
                    <a:pt x="146" y="322"/>
                  </a:lnTo>
                  <a:lnTo>
                    <a:pt x="146" y="322"/>
                  </a:lnTo>
                  <a:lnTo>
                    <a:pt x="145" y="326"/>
                  </a:lnTo>
                  <a:lnTo>
                    <a:pt x="145" y="326"/>
                  </a:lnTo>
                  <a:lnTo>
                    <a:pt x="153" y="326"/>
                  </a:lnTo>
                  <a:lnTo>
                    <a:pt x="153" y="326"/>
                  </a:lnTo>
                  <a:lnTo>
                    <a:pt x="160" y="326"/>
                  </a:lnTo>
                  <a:lnTo>
                    <a:pt x="166" y="330"/>
                  </a:lnTo>
                  <a:lnTo>
                    <a:pt x="166" y="330"/>
                  </a:lnTo>
                  <a:lnTo>
                    <a:pt x="170" y="331"/>
                  </a:lnTo>
                  <a:lnTo>
                    <a:pt x="173" y="333"/>
                  </a:lnTo>
                  <a:lnTo>
                    <a:pt x="183" y="333"/>
                  </a:lnTo>
                  <a:lnTo>
                    <a:pt x="183" y="333"/>
                  </a:lnTo>
                  <a:lnTo>
                    <a:pt x="197" y="334"/>
                  </a:lnTo>
                  <a:lnTo>
                    <a:pt x="197" y="359"/>
                  </a:lnTo>
                  <a:close/>
                  <a:moveTo>
                    <a:pt x="63" y="280"/>
                  </a:moveTo>
                  <a:lnTo>
                    <a:pt x="63" y="280"/>
                  </a:lnTo>
                  <a:lnTo>
                    <a:pt x="75" y="283"/>
                  </a:lnTo>
                  <a:lnTo>
                    <a:pt x="85" y="286"/>
                  </a:lnTo>
                  <a:lnTo>
                    <a:pt x="85" y="286"/>
                  </a:lnTo>
                  <a:lnTo>
                    <a:pt x="75" y="283"/>
                  </a:lnTo>
                  <a:lnTo>
                    <a:pt x="63" y="280"/>
                  </a:lnTo>
                  <a:lnTo>
                    <a:pt x="63" y="2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0" name="Freeform 50"/>
            <p:cNvSpPr>
              <a:spLocks/>
            </p:cNvSpPr>
            <p:nvPr/>
          </p:nvSpPr>
          <p:spPr bwMode="auto">
            <a:xfrm>
              <a:off x="6389688" y="2125663"/>
              <a:ext cx="100013" cy="131762"/>
            </a:xfrm>
            <a:custGeom>
              <a:avLst/>
              <a:gdLst>
                <a:gd name="T0" fmla="*/ 61 w 63"/>
                <a:gd name="T1" fmla="*/ 7 h 83"/>
                <a:gd name="T2" fmla="*/ 61 w 63"/>
                <a:gd name="T3" fmla="*/ 7 h 83"/>
                <a:gd name="T4" fmla="*/ 60 w 63"/>
                <a:gd name="T5" fmla="*/ 10 h 83"/>
                <a:gd name="T6" fmla="*/ 57 w 63"/>
                <a:gd name="T7" fmla="*/ 17 h 83"/>
                <a:gd name="T8" fmla="*/ 51 w 63"/>
                <a:gd name="T9" fmla="*/ 21 h 83"/>
                <a:gd name="T10" fmla="*/ 46 w 63"/>
                <a:gd name="T11" fmla="*/ 23 h 83"/>
                <a:gd name="T12" fmla="*/ 41 w 63"/>
                <a:gd name="T13" fmla="*/ 24 h 83"/>
                <a:gd name="T14" fmla="*/ 41 w 63"/>
                <a:gd name="T15" fmla="*/ 24 h 83"/>
                <a:gd name="T16" fmla="*/ 35 w 63"/>
                <a:gd name="T17" fmla="*/ 23 h 83"/>
                <a:gd name="T18" fmla="*/ 29 w 63"/>
                <a:gd name="T19" fmla="*/ 21 h 83"/>
                <a:gd name="T20" fmla="*/ 17 w 63"/>
                <a:gd name="T21" fmla="*/ 15 h 83"/>
                <a:gd name="T22" fmla="*/ 6 w 63"/>
                <a:gd name="T23" fmla="*/ 7 h 83"/>
                <a:gd name="T24" fmla="*/ 4 w 63"/>
                <a:gd name="T25" fmla="*/ 3 h 83"/>
                <a:gd name="T26" fmla="*/ 3 w 63"/>
                <a:gd name="T27" fmla="*/ 0 h 83"/>
                <a:gd name="T28" fmla="*/ 3 w 63"/>
                <a:gd name="T29" fmla="*/ 0 h 83"/>
                <a:gd name="T30" fmla="*/ 0 w 63"/>
                <a:gd name="T31" fmla="*/ 1 h 83"/>
                <a:gd name="T32" fmla="*/ 0 w 63"/>
                <a:gd name="T33" fmla="*/ 4 h 83"/>
                <a:gd name="T34" fmla="*/ 1 w 63"/>
                <a:gd name="T35" fmla="*/ 10 h 83"/>
                <a:gd name="T36" fmla="*/ 1 w 63"/>
                <a:gd name="T37" fmla="*/ 10 h 83"/>
                <a:gd name="T38" fmla="*/ 4 w 63"/>
                <a:gd name="T39" fmla="*/ 15 h 83"/>
                <a:gd name="T40" fmla="*/ 7 w 63"/>
                <a:gd name="T41" fmla="*/ 20 h 83"/>
                <a:gd name="T42" fmla="*/ 10 w 63"/>
                <a:gd name="T43" fmla="*/ 24 h 83"/>
                <a:gd name="T44" fmla="*/ 14 w 63"/>
                <a:gd name="T45" fmla="*/ 32 h 83"/>
                <a:gd name="T46" fmla="*/ 14 w 63"/>
                <a:gd name="T47" fmla="*/ 32 h 83"/>
                <a:gd name="T48" fmla="*/ 27 w 63"/>
                <a:gd name="T49" fmla="*/ 83 h 83"/>
                <a:gd name="T50" fmla="*/ 27 w 63"/>
                <a:gd name="T51" fmla="*/ 83 h 83"/>
                <a:gd name="T52" fmla="*/ 37 w 63"/>
                <a:gd name="T53" fmla="*/ 64 h 83"/>
                <a:gd name="T54" fmla="*/ 49 w 63"/>
                <a:gd name="T55" fmla="*/ 41 h 83"/>
                <a:gd name="T56" fmla="*/ 49 w 63"/>
                <a:gd name="T57" fmla="*/ 41 h 83"/>
                <a:gd name="T58" fmla="*/ 58 w 63"/>
                <a:gd name="T59" fmla="*/ 23 h 83"/>
                <a:gd name="T60" fmla="*/ 61 w 63"/>
                <a:gd name="T61" fmla="*/ 13 h 83"/>
                <a:gd name="T62" fmla="*/ 63 w 63"/>
                <a:gd name="T63" fmla="*/ 10 h 83"/>
                <a:gd name="T64" fmla="*/ 61 w 63"/>
                <a:gd name="T65" fmla="*/ 7 h 83"/>
                <a:gd name="T66" fmla="*/ 61 w 63"/>
                <a:gd name="T67"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83">
                  <a:moveTo>
                    <a:pt x="61" y="7"/>
                  </a:moveTo>
                  <a:lnTo>
                    <a:pt x="61" y="7"/>
                  </a:lnTo>
                  <a:lnTo>
                    <a:pt x="60" y="10"/>
                  </a:lnTo>
                  <a:lnTo>
                    <a:pt x="57" y="17"/>
                  </a:lnTo>
                  <a:lnTo>
                    <a:pt x="51" y="21"/>
                  </a:lnTo>
                  <a:lnTo>
                    <a:pt x="46" y="23"/>
                  </a:lnTo>
                  <a:lnTo>
                    <a:pt x="41" y="24"/>
                  </a:lnTo>
                  <a:lnTo>
                    <a:pt x="41" y="24"/>
                  </a:lnTo>
                  <a:lnTo>
                    <a:pt x="35" y="23"/>
                  </a:lnTo>
                  <a:lnTo>
                    <a:pt x="29" y="21"/>
                  </a:lnTo>
                  <a:lnTo>
                    <a:pt x="17" y="15"/>
                  </a:lnTo>
                  <a:lnTo>
                    <a:pt x="6" y="7"/>
                  </a:lnTo>
                  <a:lnTo>
                    <a:pt x="4" y="3"/>
                  </a:lnTo>
                  <a:lnTo>
                    <a:pt x="3" y="0"/>
                  </a:lnTo>
                  <a:lnTo>
                    <a:pt x="3" y="0"/>
                  </a:lnTo>
                  <a:lnTo>
                    <a:pt x="0" y="1"/>
                  </a:lnTo>
                  <a:lnTo>
                    <a:pt x="0" y="4"/>
                  </a:lnTo>
                  <a:lnTo>
                    <a:pt x="1" y="10"/>
                  </a:lnTo>
                  <a:lnTo>
                    <a:pt x="1" y="10"/>
                  </a:lnTo>
                  <a:lnTo>
                    <a:pt x="4" y="15"/>
                  </a:lnTo>
                  <a:lnTo>
                    <a:pt x="7" y="20"/>
                  </a:lnTo>
                  <a:lnTo>
                    <a:pt x="10" y="24"/>
                  </a:lnTo>
                  <a:lnTo>
                    <a:pt x="14" y="32"/>
                  </a:lnTo>
                  <a:lnTo>
                    <a:pt x="14" y="32"/>
                  </a:lnTo>
                  <a:lnTo>
                    <a:pt x="27" y="83"/>
                  </a:lnTo>
                  <a:lnTo>
                    <a:pt x="27" y="83"/>
                  </a:lnTo>
                  <a:lnTo>
                    <a:pt x="37" y="64"/>
                  </a:lnTo>
                  <a:lnTo>
                    <a:pt x="49" y="41"/>
                  </a:lnTo>
                  <a:lnTo>
                    <a:pt x="49" y="41"/>
                  </a:lnTo>
                  <a:lnTo>
                    <a:pt x="58" y="23"/>
                  </a:lnTo>
                  <a:lnTo>
                    <a:pt x="61" y="13"/>
                  </a:lnTo>
                  <a:lnTo>
                    <a:pt x="63" y="10"/>
                  </a:lnTo>
                  <a:lnTo>
                    <a:pt x="61" y="7"/>
                  </a:lnTo>
                  <a:lnTo>
                    <a:pt x="6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1" name="Freeform 51"/>
            <p:cNvSpPr>
              <a:spLocks/>
            </p:cNvSpPr>
            <p:nvPr/>
          </p:nvSpPr>
          <p:spPr bwMode="auto">
            <a:xfrm>
              <a:off x="6432551" y="2166938"/>
              <a:ext cx="25400" cy="60325"/>
            </a:xfrm>
            <a:custGeom>
              <a:avLst/>
              <a:gdLst>
                <a:gd name="T0" fmla="*/ 10 w 16"/>
                <a:gd name="T1" fmla="*/ 1 h 38"/>
                <a:gd name="T2" fmla="*/ 10 w 16"/>
                <a:gd name="T3" fmla="*/ 1 h 38"/>
                <a:gd name="T4" fmla="*/ 7 w 16"/>
                <a:gd name="T5" fmla="*/ 0 h 38"/>
                <a:gd name="T6" fmla="*/ 5 w 16"/>
                <a:gd name="T7" fmla="*/ 0 h 38"/>
                <a:gd name="T8" fmla="*/ 2 w 16"/>
                <a:gd name="T9" fmla="*/ 3 h 38"/>
                <a:gd name="T10" fmla="*/ 0 w 16"/>
                <a:gd name="T11" fmla="*/ 8 h 38"/>
                <a:gd name="T12" fmla="*/ 2 w 16"/>
                <a:gd name="T13" fmla="*/ 11 h 38"/>
                <a:gd name="T14" fmla="*/ 2 w 16"/>
                <a:gd name="T15" fmla="*/ 11 h 38"/>
                <a:gd name="T16" fmla="*/ 5 w 16"/>
                <a:gd name="T17" fmla="*/ 14 h 38"/>
                <a:gd name="T18" fmla="*/ 5 w 16"/>
                <a:gd name="T19" fmla="*/ 14 h 38"/>
                <a:gd name="T20" fmla="*/ 3 w 16"/>
                <a:gd name="T21" fmla="*/ 21 h 38"/>
                <a:gd name="T22" fmla="*/ 3 w 16"/>
                <a:gd name="T23" fmla="*/ 29 h 38"/>
                <a:gd name="T24" fmla="*/ 3 w 16"/>
                <a:gd name="T25" fmla="*/ 38 h 38"/>
                <a:gd name="T26" fmla="*/ 13 w 16"/>
                <a:gd name="T27" fmla="*/ 38 h 38"/>
                <a:gd name="T28" fmla="*/ 13 w 16"/>
                <a:gd name="T29" fmla="*/ 38 h 38"/>
                <a:gd name="T30" fmla="*/ 14 w 16"/>
                <a:gd name="T31" fmla="*/ 21 h 38"/>
                <a:gd name="T32" fmla="*/ 13 w 16"/>
                <a:gd name="T33" fmla="*/ 12 h 38"/>
                <a:gd name="T34" fmla="*/ 13 w 16"/>
                <a:gd name="T35" fmla="*/ 12 h 38"/>
                <a:gd name="T36" fmla="*/ 14 w 16"/>
                <a:gd name="T37" fmla="*/ 11 h 38"/>
                <a:gd name="T38" fmla="*/ 14 w 16"/>
                <a:gd name="T39" fmla="*/ 11 h 38"/>
                <a:gd name="T40" fmla="*/ 16 w 16"/>
                <a:gd name="T41" fmla="*/ 6 h 38"/>
                <a:gd name="T42" fmla="*/ 14 w 16"/>
                <a:gd name="T43" fmla="*/ 4 h 38"/>
                <a:gd name="T44" fmla="*/ 10 w 16"/>
                <a:gd name="T45" fmla="*/ 1 h 38"/>
                <a:gd name="T46" fmla="*/ 10 w 16"/>
                <a:gd name="T4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8">
                  <a:moveTo>
                    <a:pt x="10" y="1"/>
                  </a:moveTo>
                  <a:lnTo>
                    <a:pt x="10" y="1"/>
                  </a:lnTo>
                  <a:lnTo>
                    <a:pt x="7" y="0"/>
                  </a:lnTo>
                  <a:lnTo>
                    <a:pt x="5" y="0"/>
                  </a:lnTo>
                  <a:lnTo>
                    <a:pt x="2" y="3"/>
                  </a:lnTo>
                  <a:lnTo>
                    <a:pt x="0" y="8"/>
                  </a:lnTo>
                  <a:lnTo>
                    <a:pt x="2" y="11"/>
                  </a:lnTo>
                  <a:lnTo>
                    <a:pt x="2" y="11"/>
                  </a:lnTo>
                  <a:lnTo>
                    <a:pt x="5" y="14"/>
                  </a:lnTo>
                  <a:lnTo>
                    <a:pt x="5" y="14"/>
                  </a:lnTo>
                  <a:lnTo>
                    <a:pt x="3" y="21"/>
                  </a:lnTo>
                  <a:lnTo>
                    <a:pt x="3" y="29"/>
                  </a:lnTo>
                  <a:lnTo>
                    <a:pt x="3" y="38"/>
                  </a:lnTo>
                  <a:lnTo>
                    <a:pt x="13" y="38"/>
                  </a:lnTo>
                  <a:lnTo>
                    <a:pt x="13" y="38"/>
                  </a:lnTo>
                  <a:lnTo>
                    <a:pt x="14" y="21"/>
                  </a:lnTo>
                  <a:lnTo>
                    <a:pt x="13" y="12"/>
                  </a:lnTo>
                  <a:lnTo>
                    <a:pt x="13" y="12"/>
                  </a:lnTo>
                  <a:lnTo>
                    <a:pt x="14" y="11"/>
                  </a:lnTo>
                  <a:lnTo>
                    <a:pt x="14" y="11"/>
                  </a:lnTo>
                  <a:lnTo>
                    <a:pt x="16" y="6"/>
                  </a:lnTo>
                  <a:lnTo>
                    <a:pt x="14" y="4"/>
                  </a:lnTo>
                  <a:lnTo>
                    <a:pt x="10" y="1"/>
                  </a:lnTo>
                  <a:lnTo>
                    <a:pt x="1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2" name="Freeform 52"/>
            <p:cNvSpPr>
              <a:spLocks/>
            </p:cNvSpPr>
            <p:nvPr/>
          </p:nvSpPr>
          <p:spPr bwMode="auto">
            <a:xfrm>
              <a:off x="6454776" y="245110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3" name="Freeform 53"/>
            <p:cNvSpPr>
              <a:spLocks noEditPoints="1"/>
            </p:cNvSpPr>
            <p:nvPr/>
          </p:nvSpPr>
          <p:spPr bwMode="auto">
            <a:xfrm>
              <a:off x="6354763" y="2220913"/>
              <a:ext cx="220663" cy="288925"/>
            </a:xfrm>
            <a:custGeom>
              <a:avLst/>
              <a:gdLst>
                <a:gd name="T0" fmla="*/ 43 w 139"/>
                <a:gd name="T1" fmla="*/ 101 h 182"/>
                <a:gd name="T2" fmla="*/ 60 w 139"/>
                <a:gd name="T3" fmla="*/ 105 h 182"/>
                <a:gd name="T4" fmla="*/ 62 w 139"/>
                <a:gd name="T5" fmla="*/ 105 h 182"/>
                <a:gd name="T6" fmla="*/ 65 w 139"/>
                <a:gd name="T7" fmla="*/ 105 h 182"/>
                <a:gd name="T8" fmla="*/ 71 w 139"/>
                <a:gd name="T9" fmla="*/ 106 h 182"/>
                <a:gd name="T10" fmla="*/ 71 w 139"/>
                <a:gd name="T11" fmla="*/ 106 h 182"/>
                <a:gd name="T12" fmla="*/ 77 w 139"/>
                <a:gd name="T13" fmla="*/ 106 h 182"/>
                <a:gd name="T14" fmla="*/ 80 w 139"/>
                <a:gd name="T15" fmla="*/ 106 h 182"/>
                <a:gd name="T16" fmla="*/ 83 w 139"/>
                <a:gd name="T17" fmla="*/ 105 h 182"/>
                <a:gd name="T18" fmla="*/ 83 w 139"/>
                <a:gd name="T19" fmla="*/ 105 h 182"/>
                <a:gd name="T20" fmla="*/ 65 w 139"/>
                <a:gd name="T21" fmla="*/ 98 h 182"/>
                <a:gd name="T22" fmla="*/ 65 w 139"/>
                <a:gd name="T23" fmla="*/ 95 h 182"/>
                <a:gd name="T24" fmla="*/ 63 w 139"/>
                <a:gd name="T25" fmla="*/ 95 h 182"/>
                <a:gd name="T26" fmla="*/ 51 w 139"/>
                <a:gd name="T27" fmla="*/ 92 h 182"/>
                <a:gd name="T28" fmla="*/ 40 w 139"/>
                <a:gd name="T29" fmla="*/ 94 h 182"/>
                <a:gd name="T30" fmla="*/ 26 w 139"/>
                <a:gd name="T31" fmla="*/ 98 h 182"/>
                <a:gd name="T32" fmla="*/ 32 w 139"/>
                <a:gd name="T33" fmla="*/ 100 h 182"/>
                <a:gd name="T34" fmla="*/ 37 w 139"/>
                <a:gd name="T35" fmla="*/ 100 h 182"/>
                <a:gd name="T36" fmla="*/ 43 w 139"/>
                <a:gd name="T37" fmla="*/ 101 h 182"/>
                <a:gd name="T38" fmla="*/ 106 w 139"/>
                <a:gd name="T39" fmla="*/ 142 h 182"/>
                <a:gd name="T40" fmla="*/ 93 w 139"/>
                <a:gd name="T41" fmla="*/ 138 h 182"/>
                <a:gd name="T42" fmla="*/ 85 w 139"/>
                <a:gd name="T43" fmla="*/ 138 h 182"/>
                <a:gd name="T44" fmla="*/ 85 w 139"/>
                <a:gd name="T45" fmla="*/ 138 h 182"/>
                <a:gd name="T46" fmla="*/ 83 w 139"/>
                <a:gd name="T47" fmla="*/ 138 h 182"/>
                <a:gd name="T48" fmla="*/ 76 w 139"/>
                <a:gd name="T49" fmla="*/ 143 h 182"/>
                <a:gd name="T50" fmla="*/ 63 w 139"/>
                <a:gd name="T51" fmla="*/ 145 h 182"/>
                <a:gd name="T52" fmla="*/ 63 w 139"/>
                <a:gd name="T53" fmla="*/ 145 h 182"/>
                <a:gd name="T54" fmla="*/ 60 w 139"/>
                <a:gd name="T55" fmla="*/ 155 h 182"/>
                <a:gd name="T56" fmla="*/ 0 w 139"/>
                <a:gd name="T57" fmla="*/ 171 h 182"/>
                <a:gd name="T58" fmla="*/ 2 w 139"/>
                <a:gd name="T59" fmla="*/ 174 h 182"/>
                <a:gd name="T60" fmla="*/ 6 w 139"/>
                <a:gd name="T61" fmla="*/ 180 h 182"/>
                <a:gd name="T62" fmla="*/ 126 w 139"/>
                <a:gd name="T63" fmla="*/ 182 h 182"/>
                <a:gd name="T64" fmla="*/ 131 w 139"/>
                <a:gd name="T65" fmla="*/ 180 h 182"/>
                <a:gd name="T66" fmla="*/ 137 w 139"/>
                <a:gd name="T67" fmla="*/ 175 h 182"/>
                <a:gd name="T68" fmla="*/ 137 w 139"/>
                <a:gd name="T69" fmla="*/ 146 h 182"/>
                <a:gd name="T70" fmla="*/ 123 w 139"/>
                <a:gd name="T71" fmla="*/ 145 h 182"/>
                <a:gd name="T72" fmla="*/ 113 w 139"/>
                <a:gd name="T73" fmla="*/ 145 h 182"/>
                <a:gd name="T74" fmla="*/ 106 w 139"/>
                <a:gd name="T75" fmla="*/ 142 h 182"/>
                <a:gd name="T76" fmla="*/ 128 w 139"/>
                <a:gd name="T77" fmla="*/ 0 h 182"/>
                <a:gd name="T78" fmla="*/ 12 w 139"/>
                <a:gd name="T79" fmla="*/ 0 h 182"/>
                <a:gd name="T80" fmla="*/ 5 w 139"/>
                <a:gd name="T81" fmla="*/ 3 h 182"/>
                <a:gd name="T82" fmla="*/ 2 w 139"/>
                <a:gd name="T83" fmla="*/ 9 h 182"/>
                <a:gd name="T84" fmla="*/ 2 w 139"/>
                <a:gd name="T85" fmla="*/ 38 h 182"/>
                <a:gd name="T86" fmla="*/ 3 w 139"/>
                <a:gd name="T87" fmla="*/ 38 h 182"/>
                <a:gd name="T88" fmla="*/ 19 w 139"/>
                <a:gd name="T89" fmla="*/ 43 h 182"/>
                <a:gd name="T90" fmla="*/ 25 w 139"/>
                <a:gd name="T91" fmla="*/ 44 h 182"/>
                <a:gd name="T92" fmla="*/ 26 w 139"/>
                <a:gd name="T93" fmla="*/ 48 h 182"/>
                <a:gd name="T94" fmla="*/ 42 w 139"/>
                <a:gd name="T95" fmla="*/ 60 h 182"/>
                <a:gd name="T96" fmla="*/ 45 w 139"/>
                <a:gd name="T97" fmla="*/ 61 h 182"/>
                <a:gd name="T98" fmla="*/ 56 w 139"/>
                <a:gd name="T99" fmla="*/ 63 h 182"/>
                <a:gd name="T100" fmla="*/ 62 w 139"/>
                <a:gd name="T101" fmla="*/ 63 h 182"/>
                <a:gd name="T102" fmla="*/ 65 w 139"/>
                <a:gd name="T103" fmla="*/ 64 h 182"/>
                <a:gd name="T104" fmla="*/ 69 w 139"/>
                <a:gd name="T105" fmla="*/ 63 h 182"/>
                <a:gd name="T106" fmla="*/ 74 w 139"/>
                <a:gd name="T107" fmla="*/ 63 h 182"/>
                <a:gd name="T108" fmla="*/ 91 w 139"/>
                <a:gd name="T109" fmla="*/ 64 h 182"/>
                <a:gd name="T110" fmla="*/ 108 w 139"/>
                <a:gd name="T111" fmla="*/ 64 h 182"/>
                <a:gd name="T112" fmla="*/ 128 w 139"/>
                <a:gd name="T113" fmla="*/ 66 h 182"/>
                <a:gd name="T114" fmla="*/ 139 w 139"/>
                <a:gd name="T115" fmla="*/ 64 h 182"/>
                <a:gd name="T116" fmla="*/ 139 w 139"/>
                <a:gd name="T117" fmla="*/ 11 h 182"/>
                <a:gd name="T118" fmla="*/ 136 w 139"/>
                <a:gd name="T119" fmla="*/ 3 h 182"/>
                <a:gd name="T120" fmla="*/ 128 w 139"/>
                <a:gd name="T121"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182">
                  <a:moveTo>
                    <a:pt x="43" y="101"/>
                  </a:moveTo>
                  <a:lnTo>
                    <a:pt x="43" y="101"/>
                  </a:lnTo>
                  <a:lnTo>
                    <a:pt x="49" y="103"/>
                  </a:lnTo>
                  <a:lnTo>
                    <a:pt x="60" y="105"/>
                  </a:lnTo>
                  <a:lnTo>
                    <a:pt x="60" y="105"/>
                  </a:lnTo>
                  <a:lnTo>
                    <a:pt x="62" y="105"/>
                  </a:lnTo>
                  <a:lnTo>
                    <a:pt x="62" y="105"/>
                  </a:lnTo>
                  <a:lnTo>
                    <a:pt x="65" y="105"/>
                  </a:lnTo>
                  <a:lnTo>
                    <a:pt x="65" y="105"/>
                  </a:lnTo>
                  <a:lnTo>
                    <a:pt x="71" y="106"/>
                  </a:lnTo>
                  <a:lnTo>
                    <a:pt x="71" y="106"/>
                  </a:lnTo>
                  <a:lnTo>
                    <a:pt x="71" y="106"/>
                  </a:lnTo>
                  <a:lnTo>
                    <a:pt x="71" y="106"/>
                  </a:lnTo>
                  <a:lnTo>
                    <a:pt x="77" y="106"/>
                  </a:lnTo>
                  <a:lnTo>
                    <a:pt x="77" y="106"/>
                  </a:lnTo>
                  <a:lnTo>
                    <a:pt x="80" y="106"/>
                  </a:lnTo>
                  <a:lnTo>
                    <a:pt x="80" y="106"/>
                  </a:lnTo>
                  <a:lnTo>
                    <a:pt x="83" y="105"/>
                  </a:lnTo>
                  <a:lnTo>
                    <a:pt x="83" y="105"/>
                  </a:lnTo>
                  <a:lnTo>
                    <a:pt x="83" y="105"/>
                  </a:lnTo>
                  <a:lnTo>
                    <a:pt x="77" y="103"/>
                  </a:lnTo>
                  <a:lnTo>
                    <a:pt x="65" y="98"/>
                  </a:lnTo>
                  <a:lnTo>
                    <a:pt x="65" y="95"/>
                  </a:lnTo>
                  <a:lnTo>
                    <a:pt x="65" y="95"/>
                  </a:lnTo>
                  <a:lnTo>
                    <a:pt x="63" y="95"/>
                  </a:lnTo>
                  <a:lnTo>
                    <a:pt x="63" y="95"/>
                  </a:lnTo>
                  <a:lnTo>
                    <a:pt x="57" y="94"/>
                  </a:lnTo>
                  <a:lnTo>
                    <a:pt x="51" y="92"/>
                  </a:lnTo>
                  <a:lnTo>
                    <a:pt x="45" y="92"/>
                  </a:lnTo>
                  <a:lnTo>
                    <a:pt x="40" y="94"/>
                  </a:lnTo>
                  <a:lnTo>
                    <a:pt x="26" y="98"/>
                  </a:lnTo>
                  <a:lnTo>
                    <a:pt x="26" y="98"/>
                  </a:lnTo>
                  <a:lnTo>
                    <a:pt x="29" y="98"/>
                  </a:lnTo>
                  <a:lnTo>
                    <a:pt x="32" y="100"/>
                  </a:lnTo>
                  <a:lnTo>
                    <a:pt x="32" y="100"/>
                  </a:lnTo>
                  <a:lnTo>
                    <a:pt x="37" y="100"/>
                  </a:lnTo>
                  <a:lnTo>
                    <a:pt x="43" y="101"/>
                  </a:lnTo>
                  <a:lnTo>
                    <a:pt x="43" y="101"/>
                  </a:lnTo>
                  <a:close/>
                  <a:moveTo>
                    <a:pt x="106" y="142"/>
                  </a:moveTo>
                  <a:lnTo>
                    <a:pt x="106" y="142"/>
                  </a:lnTo>
                  <a:lnTo>
                    <a:pt x="100" y="138"/>
                  </a:lnTo>
                  <a:lnTo>
                    <a:pt x="93" y="138"/>
                  </a:lnTo>
                  <a:lnTo>
                    <a:pt x="93" y="138"/>
                  </a:lnTo>
                  <a:lnTo>
                    <a:pt x="85" y="138"/>
                  </a:lnTo>
                  <a:lnTo>
                    <a:pt x="85" y="138"/>
                  </a:lnTo>
                  <a:lnTo>
                    <a:pt x="85" y="138"/>
                  </a:lnTo>
                  <a:lnTo>
                    <a:pt x="85" y="138"/>
                  </a:lnTo>
                  <a:lnTo>
                    <a:pt x="83" y="138"/>
                  </a:lnTo>
                  <a:lnTo>
                    <a:pt x="82" y="142"/>
                  </a:lnTo>
                  <a:lnTo>
                    <a:pt x="76" y="143"/>
                  </a:lnTo>
                  <a:lnTo>
                    <a:pt x="63" y="145"/>
                  </a:lnTo>
                  <a:lnTo>
                    <a:pt x="63" y="145"/>
                  </a:lnTo>
                  <a:lnTo>
                    <a:pt x="63" y="145"/>
                  </a:lnTo>
                  <a:lnTo>
                    <a:pt x="63" y="145"/>
                  </a:lnTo>
                  <a:lnTo>
                    <a:pt x="63" y="145"/>
                  </a:lnTo>
                  <a:lnTo>
                    <a:pt x="60" y="155"/>
                  </a:lnTo>
                  <a:lnTo>
                    <a:pt x="0" y="143"/>
                  </a:lnTo>
                  <a:lnTo>
                    <a:pt x="0" y="171"/>
                  </a:lnTo>
                  <a:lnTo>
                    <a:pt x="0" y="171"/>
                  </a:lnTo>
                  <a:lnTo>
                    <a:pt x="2" y="174"/>
                  </a:lnTo>
                  <a:lnTo>
                    <a:pt x="3" y="177"/>
                  </a:lnTo>
                  <a:lnTo>
                    <a:pt x="6" y="180"/>
                  </a:lnTo>
                  <a:lnTo>
                    <a:pt x="11" y="180"/>
                  </a:lnTo>
                  <a:lnTo>
                    <a:pt x="126" y="182"/>
                  </a:lnTo>
                  <a:lnTo>
                    <a:pt x="126" y="182"/>
                  </a:lnTo>
                  <a:lnTo>
                    <a:pt x="131" y="180"/>
                  </a:lnTo>
                  <a:lnTo>
                    <a:pt x="134" y="179"/>
                  </a:lnTo>
                  <a:lnTo>
                    <a:pt x="137" y="175"/>
                  </a:lnTo>
                  <a:lnTo>
                    <a:pt x="137" y="171"/>
                  </a:lnTo>
                  <a:lnTo>
                    <a:pt x="137" y="146"/>
                  </a:lnTo>
                  <a:lnTo>
                    <a:pt x="137" y="146"/>
                  </a:lnTo>
                  <a:lnTo>
                    <a:pt x="123" y="145"/>
                  </a:lnTo>
                  <a:lnTo>
                    <a:pt x="123" y="145"/>
                  </a:lnTo>
                  <a:lnTo>
                    <a:pt x="113" y="145"/>
                  </a:lnTo>
                  <a:lnTo>
                    <a:pt x="110" y="143"/>
                  </a:lnTo>
                  <a:lnTo>
                    <a:pt x="106" y="142"/>
                  </a:lnTo>
                  <a:lnTo>
                    <a:pt x="106" y="142"/>
                  </a:lnTo>
                  <a:close/>
                  <a:moveTo>
                    <a:pt x="128" y="0"/>
                  </a:moveTo>
                  <a:lnTo>
                    <a:pt x="12" y="0"/>
                  </a:lnTo>
                  <a:lnTo>
                    <a:pt x="12" y="0"/>
                  </a:lnTo>
                  <a:lnTo>
                    <a:pt x="8" y="0"/>
                  </a:lnTo>
                  <a:lnTo>
                    <a:pt x="5" y="3"/>
                  </a:lnTo>
                  <a:lnTo>
                    <a:pt x="3" y="6"/>
                  </a:lnTo>
                  <a:lnTo>
                    <a:pt x="2" y="9"/>
                  </a:lnTo>
                  <a:lnTo>
                    <a:pt x="2" y="38"/>
                  </a:lnTo>
                  <a:lnTo>
                    <a:pt x="2" y="38"/>
                  </a:lnTo>
                  <a:lnTo>
                    <a:pt x="3" y="38"/>
                  </a:lnTo>
                  <a:lnTo>
                    <a:pt x="3" y="38"/>
                  </a:lnTo>
                  <a:lnTo>
                    <a:pt x="8" y="40"/>
                  </a:lnTo>
                  <a:lnTo>
                    <a:pt x="19" y="43"/>
                  </a:lnTo>
                  <a:lnTo>
                    <a:pt x="19" y="43"/>
                  </a:lnTo>
                  <a:lnTo>
                    <a:pt x="25" y="44"/>
                  </a:lnTo>
                  <a:lnTo>
                    <a:pt x="26" y="48"/>
                  </a:lnTo>
                  <a:lnTo>
                    <a:pt x="26" y="48"/>
                  </a:lnTo>
                  <a:lnTo>
                    <a:pt x="34" y="54"/>
                  </a:lnTo>
                  <a:lnTo>
                    <a:pt x="42" y="60"/>
                  </a:lnTo>
                  <a:lnTo>
                    <a:pt x="42" y="60"/>
                  </a:lnTo>
                  <a:lnTo>
                    <a:pt x="45" y="61"/>
                  </a:lnTo>
                  <a:lnTo>
                    <a:pt x="48" y="61"/>
                  </a:lnTo>
                  <a:lnTo>
                    <a:pt x="56" y="63"/>
                  </a:lnTo>
                  <a:lnTo>
                    <a:pt x="56" y="63"/>
                  </a:lnTo>
                  <a:lnTo>
                    <a:pt x="62" y="63"/>
                  </a:lnTo>
                  <a:lnTo>
                    <a:pt x="65" y="64"/>
                  </a:lnTo>
                  <a:lnTo>
                    <a:pt x="65" y="64"/>
                  </a:lnTo>
                  <a:lnTo>
                    <a:pt x="66" y="63"/>
                  </a:lnTo>
                  <a:lnTo>
                    <a:pt x="69" y="63"/>
                  </a:lnTo>
                  <a:lnTo>
                    <a:pt x="69" y="63"/>
                  </a:lnTo>
                  <a:lnTo>
                    <a:pt x="74" y="63"/>
                  </a:lnTo>
                  <a:lnTo>
                    <a:pt x="74" y="63"/>
                  </a:lnTo>
                  <a:lnTo>
                    <a:pt x="91" y="64"/>
                  </a:lnTo>
                  <a:lnTo>
                    <a:pt x="108" y="64"/>
                  </a:lnTo>
                  <a:lnTo>
                    <a:pt x="108" y="64"/>
                  </a:lnTo>
                  <a:lnTo>
                    <a:pt x="117" y="66"/>
                  </a:lnTo>
                  <a:lnTo>
                    <a:pt x="128" y="66"/>
                  </a:lnTo>
                  <a:lnTo>
                    <a:pt x="128" y="66"/>
                  </a:lnTo>
                  <a:lnTo>
                    <a:pt x="139" y="64"/>
                  </a:lnTo>
                  <a:lnTo>
                    <a:pt x="139" y="11"/>
                  </a:lnTo>
                  <a:lnTo>
                    <a:pt x="139" y="11"/>
                  </a:lnTo>
                  <a:lnTo>
                    <a:pt x="139" y="6"/>
                  </a:lnTo>
                  <a:lnTo>
                    <a:pt x="136" y="3"/>
                  </a:lnTo>
                  <a:lnTo>
                    <a:pt x="133" y="1"/>
                  </a:lnTo>
                  <a:lnTo>
                    <a:pt x="128" y="0"/>
                  </a:lnTo>
                  <a:lnTo>
                    <a:pt x="128" y="0"/>
                  </a:lnTo>
                  <a:close/>
                </a:path>
              </a:pathLst>
            </a:custGeom>
            <a:solidFill>
              <a:srgbClr val="8F8F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4" name="Freeform 54"/>
            <p:cNvSpPr>
              <a:spLocks/>
            </p:cNvSpPr>
            <p:nvPr/>
          </p:nvSpPr>
          <p:spPr bwMode="auto">
            <a:xfrm>
              <a:off x="6454776" y="2389188"/>
              <a:ext cx="36513" cy="61912"/>
            </a:xfrm>
            <a:custGeom>
              <a:avLst/>
              <a:gdLst>
                <a:gd name="T0" fmla="*/ 23 w 23"/>
                <a:gd name="T1" fmla="*/ 23 h 39"/>
                <a:gd name="T2" fmla="*/ 23 w 23"/>
                <a:gd name="T3" fmla="*/ 23 h 39"/>
                <a:gd name="T4" fmla="*/ 23 w 23"/>
                <a:gd name="T5" fmla="*/ 19 h 39"/>
                <a:gd name="T6" fmla="*/ 23 w 23"/>
                <a:gd name="T7" fmla="*/ 19 h 39"/>
                <a:gd name="T8" fmla="*/ 23 w 23"/>
                <a:gd name="T9" fmla="*/ 19 h 39"/>
                <a:gd name="T10" fmla="*/ 23 w 23"/>
                <a:gd name="T11" fmla="*/ 12 h 39"/>
                <a:gd name="T12" fmla="*/ 23 w 23"/>
                <a:gd name="T13" fmla="*/ 12 h 39"/>
                <a:gd name="T14" fmla="*/ 20 w 23"/>
                <a:gd name="T15" fmla="*/ 12 h 39"/>
                <a:gd name="T16" fmla="*/ 19 w 23"/>
                <a:gd name="T17" fmla="*/ 8 h 39"/>
                <a:gd name="T18" fmla="*/ 19 w 23"/>
                <a:gd name="T19" fmla="*/ 8 h 39"/>
                <a:gd name="T20" fmla="*/ 17 w 23"/>
                <a:gd name="T21" fmla="*/ 3 h 39"/>
                <a:gd name="T22" fmla="*/ 17 w 23"/>
                <a:gd name="T23" fmla="*/ 3 h 39"/>
                <a:gd name="T24" fmla="*/ 17 w 23"/>
                <a:gd name="T25" fmla="*/ 0 h 39"/>
                <a:gd name="T26" fmla="*/ 17 w 23"/>
                <a:gd name="T27" fmla="*/ 0 h 39"/>
                <a:gd name="T28" fmla="*/ 17 w 23"/>
                <a:gd name="T29" fmla="*/ 0 h 39"/>
                <a:gd name="T30" fmla="*/ 17 w 23"/>
                <a:gd name="T31" fmla="*/ 0 h 39"/>
                <a:gd name="T32" fmla="*/ 16 w 23"/>
                <a:gd name="T33" fmla="*/ 0 h 39"/>
                <a:gd name="T34" fmla="*/ 16 w 23"/>
                <a:gd name="T35" fmla="*/ 0 h 39"/>
                <a:gd name="T36" fmla="*/ 14 w 23"/>
                <a:gd name="T37" fmla="*/ 0 h 39"/>
                <a:gd name="T38" fmla="*/ 14 w 23"/>
                <a:gd name="T39" fmla="*/ 0 h 39"/>
                <a:gd name="T40" fmla="*/ 8 w 23"/>
                <a:gd name="T41" fmla="*/ 0 h 39"/>
                <a:gd name="T42" fmla="*/ 8 w 23"/>
                <a:gd name="T43" fmla="*/ 0 h 39"/>
                <a:gd name="T44" fmla="*/ 8 w 23"/>
                <a:gd name="T45" fmla="*/ 0 h 39"/>
                <a:gd name="T46" fmla="*/ 8 w 23"/>
                <a:gd name="T47" fmla="*/ 0 h 39"/>
                <a:gd name="T48" fmla="*/ 8 w 23"/>
                <a:gd name="T49" fmla="*/ 3 h 39"/>
                <a:gd name="T50" fmla="*/ 8 w 23"/>
                <a:gd name="T51" fmla="*/ 3 h 39"/>
                <a:gd name="T52" fmla="*/ 6 w 23"/>
                <a:gd name="T53" fmla="*/ 9 h 39"/>
                <a:gd name="T54" fmla="*/ 6 w 23"/>
                <a:gd name="T55" fmla="*/ 9 h 39"/>
                <a:gd name="T56" fmla="*/ 3 w 23"/>
                <a:gd name="T57" fmla="*/ 26 h 39"/>
                <a:gd name="T58" fmla="*/ 0 w 23"/>
                <a:gd name="T59" fmla="*/ 37 h 39"/>
                <a:gd name="T60" fmla="*/ 0 w 23"/>
                <a:gd name="T61" fmla="*/ 37 h 39"/>
                <a:gd name="T62" fmla="*/ 0 w 23"/>
                <a:gd name="T63" fmla="*/ 39 h 39"/>
                <a:gd name="T64" fmla="*/ 0 w 23"/>
                <a:gd name="T65" fmla="*/ 39 h 39"/>
                <a:gd name="T66" fmla="*/ 13 w 23"/>
                <a:gd name="T67" fmla="*/ 37 h 39"/>
                <a:gd name="T68" fmla="*/ 19 w 23"/>
                <a:gd name="T69" fmla="*/ 36 h 39"/>
                <a:gd name="T70" fmla="*/ 20 w 23"/>
                <a:gd name="T71" fmla="*/ 32 h 39"/>
                <a:gd name="T72" fmla="*/ 22 w 23"/>
                <a:gd name="T73" fmla="*/ 32 h 39"/>
                <a:gd name="T74" fmla="*/ 22 w 23"/>
                <a:gd name="T75" fmla="*/ 32 h 39"/>
                <a:gd name="T76" fmla="*/ 22 w 23"/>
                <a:gd name="T77" fmla="*/ 32 h 39"/>
                <a:gd name="T78" fmla="*/ 22 w 23"/>
                <a:gd name="T79" fmla="*/ 32 h 39"/>
                <a:gd name="T80" fmla="*/ 23 w 23"/>
                <a:gd name="T81" fmla="*/ 28 h 39"/>
                <a:gd name="T82" fmla="*/ 23 w 23"/>
                <a:gd name="T83" fmla="*/ 28 h 39"/>
                <a:gd name="T84" fmla="*/ 23 w 23"/>
                <a:gd name="T85" fmla="*/ 26 h 39"/>
                <a:gd name="T86" fmla="*/ 23 w 23"/>
                <a:gd name="T87" fmla="*/ 23 h 39"/>
                <a:gd name="T88" fmla="*/ 23 w 23"/>
                <a:gd name="T8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 h="39">
                  <a:moveTo>
                    <a:pt x="23" y="23"/>
                  </a:moveTo>
                  <a:lnTo>
                    <a:pt x="23" y="23"/>
                  </a:lnTo>
                  <a:lnTo>
                    <a:pt x="23" y="19"/>
                  </a:lnTo>
                  <a:lnTo>
                    <a:pt x="23" y="19"/>
                  </a:lnTo>
                  <a:lnTo>
                    <a:pt x="23" y="19"/>
                  </a:lnTo>
                  <a:lnTo>
                    <a:pt x="23" y="12"/>
                  </a:lnTo>
                  <a:lnTo>
                    <a:pt x="23" y="12"/>
                  </a:lnTo>
                  <a:lnTo>
                    <a:pt x="20" y="12"/>
                  </a:lnTo>
                  <a:lnTo>
                    <a:pt x="19" y="8"/>
                  </a:lnTo>
                  <a:lnTo>
                    <a:pt x="19" y="8"/>
                  </a:lnTo>
                  <a:lnTo>
                    <a:pt x="17" y="3"/>
                  </a:lnTo>
                  <a:lnTo>
                    <a:pt x="17" y="3"/>
                  </a:lnTo>
                  <a:lnTo>
                    <a:pt x="17" y="0"/>
                  </a:lnTo>
                  <a:lnTo>
                    <a:pt x="17" y="0"/>
                  </a:lnTo>
                  <a:lnTo>
                    <a:pt x="17" y="0"/>
                  </a:lnTo>
                  <a:lnTo>
                    <a:pt x="17" y="0"/>
                  </a:lnTo>
                  <a:lnTo>
                    <a:pt x="16" y="0"/>
                  </a:lnTo>
                  <a:lnTo>
                    <a:pt x="16" y="0"/>
                  </a:lnTo>
                  <a:lnTo>
                    <a:pt x="14" y="0"/>
                  </a:lnTo>
                  <a:lnTo>
                    <a:pt x="14" y="0"/>
                  </a:lnTo>
                  <a:lnTo>
                    <a:pt x="8" y="0"/>
                  </a:lnTo>
                  <a:lnTo>
                    <a:pt x="8" y="0"/>
                  </a:lnTo>
                  <a:lnTo>
                    <a:pt x="8" y="0"/>
                  </a:lnTo>
                  <a:lnTo>
                    <a:pt x="8" y="0"/>
                  </a:lnTo>
                  <a:lnTo>
                    <a:pt x="8" y="3"/>
                  </a:lnTo>
                  <a:lnTo>
                    <a:pt x="8" y="3"/>
                  </a:lnTo>
                  <a:lnTo>
                    <a:pt x="6" y="9"/>
                  </a:lnTo>
                  <a:lnTo>
                    <a:pt x="6" y="9"/>
                  </a:lnTo>
                  <a:lnTo>
                    <a:pt x="3" y="26"/>
                  </a:lnTo>
                  <a:lnTo>
                    <a:pt x="0" y="37"/>
                  </a:lnTo>
                  <a:lnTo>
                    <a:pt x="0" y="37"/>
                  </a:lnTo>
                  <a:lnTo>
                    <a:pt x="0" y="39"/>
                  </a:lnTo>
                  <a:lnTo>
                    <a:pt x="0" y="39"/>
                  </a:lnTo>
                  <a:lnTo>
                    <a:pt x="13" y="37"/>
                  </a:lnTo>
                  <a:lnTo>
                    <a:pt x="19" y="36"/>
                  </a:lnTo>
                  <a:lnTo>
                    <a:pt x="20" y="32"/>
                  </a:lnTo>
                  <a:lnTo>
                    <a:pt x="22" y="32"/>
                  </a:lnTo>
                  <a:lnTo>
                    <a:pt x="22" y="32"/>
                  </a:lnTo>
                  <a:lnTo>
                    <a:pt x="22" y="32"/>
                  </a:lnTo>
                  <a:lnTo>
                    <a:pt x="22" y="32"/>
                  </a:lnTo>
                  <a:lnTo>
                    <a:pt x="23" y="28"/>
                  </a:lnTo>
                  <a:lnTo>
                    <a:pt x="23" y="28"/>
                  </a:lnTo>
                  <a:lnTo>
                    <a:pt x="23" y="26"/>
                  </a:lnTo>
                  <a:lnTo>
                    <a:pt x="23" y="23"/>
                  </a:lnTo>
                  <a:lnTo>
                    <a:pt x="2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55"/>
            <p:cNvSpPr>
              <a:spLocks/>
            </p:cNvSpPr>
            <p:nvPr/>
          </p:nvSpPr>
          <p:spPr bwMode="auto">
            <a:xfrm>
              <a:off x="6454776" y="2320925"/>
              <a:ext cx="31750" cy="66675"/>
            </a:xfrm>
            <a:custGeom>
              <a:avLst/>
              <a:gdLst>
                <a:gd name="T0" fmla="*/ 20 w 20"/>
                <a:gd name="T1" fmla="*/ 35 h 42"/>
                <a:gd name="T2" fmla="*/ 20 w 20"/>
                <a:gd name="T3" fmla="*/ 35 h 42"/>
                <a:gd name="T4" fmla="*/ 16 w 20"/>
                <a:gd name="T5" fmla="*/ 14 h 42"/>
                <a:gd name="T6" fmla="*/ 16 w 20"/>
                <a:gd name="T7" fmla="*/ 14 h 42"/>
                <a:gd name="T8" fmla="*/ 11 w 20"/>
                <a:gd name="T9" fmla="*/ 0 h 42"/>
                <a:gd name="T10" fmla="*/ 11 w 20"/>
                <a:gd name="T11" fmla="*/ 0 h 42"/>
                <a:gd name="T12" fmla="*/ 6 w 20"/>
                <a:gd name="T13" fmla="*/ 0 h 42"/>
                <a:gd name="T14" fmla="*/ 3 w 20"/>
                <a:gd name="T15" fmla="*/ 0 h 42"/>
                <a:gd name="T16" fmla="*/ 2 w 20"/>
                <a:gd name="T17" fmla="*/ 1 h 42"/>
                <a:gd name="T18" fmla="*/ 2 w 20"/>
                <a:gd name="T19" fmla="*/ 1 h 42"/>
                <a:gd name="T20" fmla="*/ 2 w 20"/>
                <a:gd name="T21" fmla="*/ 5 h 42"/>
                <a:gd name="T22" fmla="*/ 2 w 20"/>
                <a:gd name="T23" fmla="*/ 5 h 42"/>
                <a:gd name="T24" fmla="*/ 2 w 20"/>
                <a:gd name="T25" fmla="*/ 17 h 42"/>
                <a:gd name="T26" fmla="*/ 2 w 20"/>
                <a:gd name="T27" fmla="*/ 31 h 42"/>
                <a:gd name="T28" fmla="*/ 2 w 20"/>
                <a:gd name="T29" fmla="*/ 31 h 42"/>
                <a:gd name="T30" fmla="*/ 0 w 20"/>
                <a:gd name="T31" fmla="*/ 32 h 42"/>
                <a:gd name="T32" fmla="*/ 0 w 20"/>
                <a:gd name="T33" fmla="*/ 32 h 42"/>
                <a:gd name="T34" fmla="*/ 2 w 20"/>
                <a:gd name="T35" fmla="*/ 32 h 42"/>
                <a:gd name="T36" fmla="*/ 2 w 20"/>
                <a:gd name="T37" fmla="*/ 35 h 42"/>
                <a:gd name="T38" fmla="*/ 14 w 20"/>
                <a:gd name="T39" fmla="*/ 40 h 42"/>
                <a:gd name="T40" fmla="*/ 20 w 20"/>
                <a:gd name="T41" fmla="*/ 42 h 42"/>
                <a:gd name="T42" fmla="*/ 20 w 20"/>
                <a:gd name="T43" fmla="*/ 42 h 42"/>
                <a:gd name="T44" fmla="*/ 20 w 20"/>
                <a:gd name="T45" fmla="*/ 35 h 42"/>
                <a:gd name="T46" fmla="*/ 20 w 20"/>
                <a:gd name="T4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2">
                  <a:moveTo>
                    <a:pt x="20" y="35"/>
                  </a:moveTo>
                  <a:lnTo>
                    <a:pt x="20" y="35"/>
                  </a:lnTo>
                  <a:lnTo>
                    <a:pt x="16" y="14"/>
                  </a:lnTo>
                  <a:lnTo>
                    <a:pt x="16" y="14"/>
                  </a:lnTo>
                  <a:lnTo>
                    <a:pt x="11" y="0"/>
                  </a:lnTo>
                  <a:lnTo>
                    <a:pt x="11" y="0"/>
                  </a:lnTo>
                  <a:lnTo>
                    <a:pt x="6" y="0"/>
                  </a:lnTo>
                  <a:lnTo>
                    <a:pt x="3" y="0"/>
                  </a:lnTo>
                  <a:lnTo>
                    <a:pt x="2" y="1"/>
                  </a:lnTo>
                  <a:lnTo>
                    <a:pt x="2" y="1"/>
                  </a:lnTo>
                  <a:lnTo>
                    <a:pt x="2" y="5"/>
                  </a:lnTo>
                  <a:lnTo>
                    <a:pt x="2" y="5"/>
                  </a:lnTo>
                  <a:lnTo>
                    <a:pt x="2" y="17"/>
                  </a:lnTo>
                  <a:lnTo>
                    <a:pt x="2" y="31"/>
                  </a:lnTo>
                  <a:lnTo>
                    <a:pt x="2" y="31"/>
                  </a:lnTo>
                  <a:lnTo>
                    <a:pt x="0" y="32"/>
                  </a:lnTo>
                  <a:lnTo>
                    <a:pt x="0" y="32"/>
                  </a:lnTo>
                  <a:lnTo>
                    <a:pt x="2" y="32"/>
                  </a:lnTo>
                  <a:lnTo>
                    <a:pt x="2" y="35"/>
                  </a:lnTo>
                  <a:lnTo>
                    <a:pt x="14" y="40"/>
                  </a:lnTo>
                  <a:lnTo>
                    <a:pt x="20" y="42"/>
                  </a:lnTo>
                  <a:lnTo>
                    <a:pt x="20" y="42"/>
                  </a:lnTo>
                  <a:lnTo>
                    <a:pt x="20" y="35"/>
                  </a:ln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p:nvPr>
        </p:nvSpPr>
        <p:spPr/>
        <p:txBody>
          <a:bodyPr/>
          <a:lstStyle/>
          <a:p>
            <a:r>
              <a:rPr lang="en-GB" dirty="0" smtClean="0"/>
              <a:t>Black Market Peso Exchange</a:t>
            </a:r>
            <a:endParaRPr lang="en-GB" dirty="0"/>
          </a:p>
        </p:txBody>
      </p:sp>
      <p:sp>
        <p:nvSpPr>
          <p:cNvPr id="4" name="Date Placeholder 3"/>
          <p:cNvSpPr>
            <a:spLocks noGrp="1"/>
          </p:cNvSpPr>
          <p:nvPr>
            <p:ph type="dt" sz="half" idx="16"/>
          </p:nvPr>
        </p:nvSpPr>
        <p:spPr/>
        <p:txBody>
          <a:bodyPr/>
          <a:lstStyle/>
          <a:p>
            <a:r>
              <a:rPr lang="en-GB" smtClean="0"/>
              <a:t>October 2016</a:t>
            </a:r>
            <a:endParaRPr lang="en-GB" dirty="0"/>
          </a:p>
        </p:txBody>
      </p:sp>
      <p:sp>
        <p:nvSpPr>
          <p:cNvPr id="5" name="Footer Placeholder 4"/>
          <p:cNvSpPr>
            <a:spLocks noGrp="1"/>
          </p:cNvSpPr>
          <p:nvPr>
            <p:ph type="ftr" sz="quarter" idx="17"/>
          </p:nvPr>
        </p:nvSpPr>
        <p:spPr/>
        <p:txBody>
          <a:bodyPr/>
          <a:lstStyle/>
          <a:p>
            <a:r>
              <a:rPr lang="en-GB" smtClean="0"/>
              <a:t>Financial Crime Graduate Training</a:t>
            </a:r>
            <a:endParaRPr lang="en-GB" dirty="0"/>
          </a:p>
        </p:txBody>
      </p:sp>
      <p:sp>
        <p:nvSpPr>
          <p:cNvPr id="6" name="Slide Number Placeholder 5"/>
          <p:cNvSpPr>
            <a:spLocks noGrp="1"/>
          </p:cNvSpPr>
          <p:nvPr>
            <p:ph type="sldNum" sz="quarter" idx="18"/>
          </p:nvPr>
        </p:nvSpPr>
        <p:spPr/>
        <p:txBody>
          <a:bodyPr/>
          <a:lstStyle/>
          <a:p>
            <a:r>
              <a:rPr lang="en-GB" smtClean="0"/>
              <a:t>Page </a:t>
            </a:r>
            <a:fld id="{520F799D-1EC0-4B08-9441-FCC3FC022DAA}" type="slidenum">
              <a:rPr lang="en-GB" smtClean="0"/>
              <a:pPr/>
              <a:t>78</a:t>
            </a:fld>
            <a:endParaRPr lang="en-GB" dirty="0"/>
          </a:p>
        </p:txBody>
      </p:sp>
      <p:sp>
        <p:nvSpPr>
          <p:cNvPr id="94" name="Freeform 10"/>
          <p:cNvSpPr>
            <a:spLocks/>
          </p:cNvSpPr>
          <p:nvPr/>
        </p:nvSpPr>
        <p:spPr bwMode="auto">
          <a:xfrm>
            <a:off x="1048487" y="4789917"/>
            <a:ext cx="1495543" cy="1580714"/>
          </a:xfrm>
          <a:custGeom>
            <a:avLst/>
            <a:gdLst/>
            <a:ahLst/>
            <a:cxnLst>
              <a:cxn ang="0">
                <a:pos x="99" y="9"/>
              </a:cxn>
              <a:cxn ang="0">
                <a:pos x="95" y="1"/>
              </a:cxn>
              <a:cxn ang="0">
                <a:pos x="81" y="12"/>
              </a:cxn>
              <a:cxn ang="0">
                <a:pos x="62" y="19"/>
              </a:cxn>
              <a:cxn ang="0">
                <a:pos x="52" y="21"/>
              </a:cxn>
              <a:cxn ang="0">
                <a:pos x="46" y="38"/>
              </a:cxn>
              <a:cxn ang="0">
                <a:pos x="39" y="49"/>
              </a:cxn>
              <a:cxn ang="0">
                <a:pos x="31" y="61"/>
              </a:cxn>
              <a:cxn ang="0">
                <a:pos x="24" y="57"/>
              </a:cxn>
              <a:cxn ang="0">
                <a:pos x="25" y="68"/>
              </a:cxn>
              <a:cxn ang="0">
                <a:pos x="23" y="73"/>
              </a:cxn>
              <a:cxn ang="0">
                <a:pos x="19" y="71"/>
              </a:cxn>
              <a:cxn ang="0">
                <a:pos x="18" y="78"/>
              </a:cxn>
              <a:cxn ang="0">
                <a:pos x="20" y="82"/>
              </a:cxn>
              <a:cxn ang="0">
                <a:pos x="22" y="87"/>
              </a:cxn>
              <a:cxn ang="0">
                <a:pos x="24" y="97"/>
              </a:cxn>
              <a:cxn ang="0">
                <a:pos x="22" y="111"/>
              </a:cxn>
              <a:cxn ang="0">
                <a:pos x="23" y="131"/>
              </a:cxn>
              <a:cxn ang="0">
                <a:pos x="16" y="148"/>
              </a:cxn>
              <a:cxn ang="0">
                <a:pos x="8" y="155"/>
              </a:cxn>
              <a:cxn ang="0">
                <a:pos x="6" y="165"/>
              </a:cxn>
              <a:cxn ang="0">
                <a:pos x="19" y="174"/>
              </a:cxn>
              <a:cxn ang="0">
                <a:pos x="23" y="178"/>
              </a:cxn>
              <a:cxn ang="0">
                <a:pos x="36" y="182"/>
              </a:cxn>
              <a:cxn ang="0">
                <a:pos x="41" y="183"/>
              </a:cxn>
              <a:cxn ang="0">
                <a:pos x="50" y="188"/>
              </a:cxn>
              <a:cxn ang="0">
                <a:pos x="58" y="191"/>
              </a:cxn>
              <a:cxn ang="0">
                <a:pos x="67" y="204"/>
              </a:cxn>
              <a:cxn ang="0">
                <a:pos x="81" y="222"/>
              </a:cxn>
              <a:cxn ang="0">
                <a:pos x="105" y="220"/>
              </a:cxn>
              <a:cxn ang="0">
                <a:pos x="114" y="228"/>
              </a:cxn>
              <a:cxn ang="0">
                <a:pos x="108" y="244"/>
              </a:cxn>
              <a:cxn ang="0">
                <a:pos x="116" y="249"/>
              </a:cxn>
              <a:cxn ang="0">
                <a:pos x="122" y="212"/>
              </a:cxn>
              <a:cxn ang="0">
                <a:pos x="120" y="196"/>
              </a:cxn>
              <a:cxn ang="0">
                <a:pos x="114" y="181"/>
              </a:cxn>
              <a:cxn ang="0">
                <a:pos x="120" y="176"/>
              </a:cxn>
              <a:cxn ang="0">
                <a:pos x="125" y="177"/>
              </a:cxn>
              <a:cxn ang="0">
                <a:pos x="122" y="170"/>
              </a:cxn>
              <a:cxn ang="0">
                <a:pos x="117" y="171"/>
              </a:cxn>
              <a:cxn ang="0">
                <a:pos x="116" y="160"/>
              </a:cxn>
              <a:cxn ang="0">
                <a:pos x="137" y="160"/>
              </a:cxn>
              <a:cxn ang="0">
                <a:pos x="139" y="159"/>
              </a:cxn>
              <a:cxn ang="0">
                <a:pos x="146" y="154"/>
              </a:cxn>
              <a:cxn ang="0">
                <a:pos x="154" y="168"/>
              </a:cxn>
              <a:cxn ang="0">
                <a:pos x="147" y="149"/>
              </a:cxn>
              <a:cxn ang="0">
                <a:pos x="142" y="145"/>
              </a:cxn>
              <a:cxn ang="0">
                <a:pos x="146" y="137"/>
              </a:cxn>
              <a:cxn ang="0">
                <a:pos x="142" y="123"/>
              </a:cxn>
              <a:cxn ang="0">
                <a:pos x="146" y="93"/>
              </a:cxn>
              <a:cxn ang="0">
                <a:pos x="123" y="95"/>
              </a:cxn>
              <a:cxn ang="0">
                <a:pos x="112" y="82"/>
              </a:cxn>
              <a:cxn ang="0">
                <a:pos x="94" y="81"/>
              </a:cxn>
              <a:cxn ang="0">
                <a:pos x="86" y="76"/>
              </a:cxn>
              <a:cxn ang="0">
                <a:pos x="84" y="60"/>
              </a:cxn>
              <a:cxn ang="0">
                <a:pos x="76" y="48"/>
              </a:cxn>
              <a:cxn ang="0">
                <a:pos x="76" y="44"/>
              </a:cxn>
              <a:cxn ang="0">
                <a:pos x="85" y="20"/>
              </a:cxn>
              <a:cxn ang="0">
                <a:pos x="99" y="9"/>
              </a:cxn>
            </a:cxnLst>
            <a:rect l="0" t="0" r="r" b="b"/>
            <a:pathLst>
              <a:path w="154" h="249">
                <a:moveTo>
                  <a:pt x="99" y="9"/>
                </a:moveTo>
                <a:cubicBezTo>
                  <a:pt x="103" y="7"/>
                  <a:pt x="103" y="0"/>
                  <a:pt x="95" y="1"/>
                </a:cubicBezTo>
                <a:cubicBezTo>
                  <a:pt x="87" y="2"/>
                  <a:pt x="91" y="4"/>
                  <a:pt x="81" y="12"/>
                </a:cubicBezTo>
                <a:cubicBezTo>
                  <a:pt x="66" y="23"/>
                  <a:pt x="65" y="11"/>
                  <a:pt x="62" y="19"/>
                </a:cubicBezTo>
                <a:cubicBezTo>
                  <a:pt x="60" y="26"/>
                  <a:pt x="54" y="16"/>
                  <a:pt x="52" y="21"/>
                </a:cubicBezTo>
                <a:cubicBezTo>
                  <a:pt x="51" y="27"/>
                  <a:pt x="46" y="26"/>
                  <a:pt x="46" y="38"/>
                </a:cubicBezTo>
                <a:cubicBezTo>
                  <a:pt x="46" y="50"/>
                  <a:pt x="40" y="42"/>
                  <a:pt x="39" y="49"/>
                </a:cubicBezTo>
                <a:cubicBezTo>
                  <a:pt x="37" y="56"/>
                  <a:pt x="29" y="53"/>
                  <a:pt x="31" y="61"/>
                </a:cubicBezTo>
                <a:cubicBezTo>
                  <a:pt x="34" y="73"/>
                  <a:pt x="28" y="62"/>
                  <a:pt x="24" y="57"/>
                </a:cubicBezTo>
                <a:cubicBezTo>
                  <a:pt x="20" y="61"/>
                  <a:pt x="29" y="68"/>
                  <a:pt x="25" y="68"/>
                </a:cubicBezTo>
                <a:cubicBezTo>
                  <a:pt x="23" y="68"/>
                  <a:pt x="25" y="71"/>
                  <a:pt x="23" y="73"/>
                </a:cubicBezTo>
                <a:cubicBezTo>
                  <a:pt x="21" y="75"/>
                  <a:pt x="20" y="70"/>
                  <a:pt x="19" y="71"/>
                </a:cubicBezTo>
                <a:cubicBezTo>
                  <a:pt x="18" y="75"/>
                  <a:pt x="18" y="73"/>
                  <a:pt x="18" y="78"/>
                </a:cubicBezTo>
                <a:cubicBezTo>
                  <a:pt x="18" y="80"/>
                  <a:pt x="20" y="80"/>
                  <a:pt x="20" y="82"/>
                </a:cubicBezTo>
                <a:cubicBezTo>
                  <a:pt x="20" y="84"/>
                  <a:pt x="20" y="86"/>
                  <a:pt x="22" y="87"/>
                </a:cubicBezTo>
                <a:cubicBezTo>
                  <a:pt x="27" y="89"/>
                  <a:pt x="20" y="93"/>
                  <a:pt x="24" y="97"/>
                </a:cubicBezTo>
                <a:cubicBezTo>
                  <a:pt x="29" y="103"/>
                  <a:pt x="19" y="99"/>
                  <a:pt x="22" y="111"/>
                </a:cubicBezTo>
                <a:cubicBezTo>
                  <a:pt x="25" y="123"/>
                  <a:pt x="20" y="130"/>
                  <a:pt x="23" y="131"/>
                </a:cubicBezTo>
                <a:cubicBezTo>
                  <a:pt x="27" y="132"/>
                  <a:pt x="21" y="147"/>
                  <a:pt x="16" y="148"/>
                </a:cubicBezTo>
                <a:cubicBezTo>
                  <a:pt x="10" y="148"/>
                  <a:pt x="6" y="150"/>
                  <a:pt x="8" y="155"/>
                </a:cubicBezTo>
                <a:cubicBezTo>
                  <a:pt x="9" y="161"/>
                  <a:pt x="0" y="155"/>
                  <a:pt x="6" y="165"/>
                </a:cubicBezTo>
                <a:cubicBezTo>
                  <a:pt x="15" y="173"/>
                  <a:pt x="17" y="175"/>
                  <a:pt x="19" y="174"/>
                </a:cubicBezTo>
                <a:cubicBezTo>
                  <a:pt x="20" y="173"/>
                  <a:pt x="23" y="176"/>
                  <a:pt x="23" y="178"/>
                </a:cubicBezTo>
                <a:cubicBezTo>
                  <a:pt x="23" y="181"/>
                  <a:pt x="35" y="184"/>
                  <a:pt x="36" y="182"/>
                </a:cubicBezTo>
                <a:cubicBezTo>
                  <a:pt x="36" y="181"/>
                  <a:pt x="37" y="176"/>
                  <a:pt x="41" y="183"/>
                </a:cubicBezTo>
                <a:cubicBezTo>
                  <a:pt x="43" y="186"/>
                  <a:pt x="46" y="186"/>
                  <a:pt x="50" y="188"/>
                </a:cubicBezTo>
                <a:cubicBezTo>
                  <a:pt x="53" y="185"/>
                  <a:pt x="53" y="190"/>
                  <a:pt x="58" y="191"/>
                </a:cubicBezTo>
                <a:cubicBezTo>
                  <a:pt x="64" y="194"/>
                  <a:pt x="59" y="199"/>
                  <a:pt x="67" y="204"/>
                </a:cubicBezTo>
                <a:cubicBezTo>
                  <a:pt x="75" y="208"/>
                  <a:pt x="74" y="221"/>
                  <a:pt x="81" y="222"/>
                </a:cubicBezTo>
                <a:cubicBezTo>
                  <a:pt x="89" y="223"/>
                  <a:pt x="94" y="216"/>
                  <a:pt x="105" y="220"/>
                </a:cubicBezTo>
                <a:cubicBezTo>
                  <a:pt x="116" y="225"/>
                  <a:pt x="116" y="225"/>
                  <a:pt x="114" y="228"/>
                </a:cubicBezTo>
                <a:cubicBezTo>
                  <a:pt x="108" y="237"/>
                  <a:pt x="103" y="245"/>
                  <a:pt x="108" y="244"/>
                </a:cubicBezTo>
                <a:cubicBezTo>
                  <a:pt x="114" y="243"/>
                  <a:pt x="114" y="246"/>
                  <a:pt x="116" y="249"/>
                </a:cubicBezTo>
                <a:cubicBezTo>
                  <a:pt x="117" y="245"/>
                  <a:pt x="119" y="222"/>
                  <a:pt x="122" y="212"/>
                </a:cubicBezTo>
                <a:cubicBezTo>
                  <a:pt x="124" y="202"/>
                  <a:pt x="119" y="201"/>
                  <a:pt x="120" y="196"/>
                </a:cubicBezTo>
                <a:cubicBezTo>
                  <a:pt x="121" y="191"/>
                  <a:pt x="116" y="197"/>
                  <a:pt x="114" y="181"/>
                </a:cubicBezTo>
                <a:cubicBezTo>
                  <a:pt x="113" y="175"/>
                  <a:pt x="119" y="177"/>
                  <a:pt x="120" y="176"/>
                </a:cubicBezTo>
                <a:cubicBezTo>
                  <a:pt x="121" y="174"/>
                  <a:pt x="123" y="176"/>
                  <a:pt x="125" y="177"/>
                </a:cubicBezTo>
                <a:cubicBezTo>
                  <a:pt x="126" y="178"/>
                  <a:pt x="125" y="170"/>
                  <a:pt x="122" y="170"/>
                </a:cubicBezTo>
                <a:cubicBezTo>
                  <a:pt x="119" y="170"/>
                  <a:pt x="117" y="171"/>
                  <a:pt x="117" y="171"/>
                </a:cubicBezTo>
                <a:cubicBezTo>
                  <a:pt x="116" y="160"/>
                  <a:pt x="116" y="160"/>
                  <a:pt x="116" y="160"/>
                </a:cubicBezTo>
                <a:cubicBezTo>
                  <a:pt x="137" y="160"/>
                  <a:pt x="137" y="160"/>
                  <a:pt x="137" y="160"/>
                </a:cubicBezTo>
                <a:cubicBezTo>
                  <a:pt x="136" y="158"/>
                  <a:pt x="136" y="154"/>
                  <a:pt x="139" y="159"/>
                </a:cubicBezTo>
                <a:cubicBezTo>
                  <a:pt x="142" y="164"/>
                  <a:pt x="145" y="153"/>
                  <a:pt x="146" y="154"/>
                </a:cubicBezTo>
                <a:cubicBezTo>
                  <a:pt x="154" y="163"/>
                  <a:pt x="147" y="171"/>
                  <a:pt x="154" y="168"/>
                </a:cubicBezTo>
                <a:cubicBezTo>
                  <a:pt x="149" y="153"/>
                  <a:pt x="151" y="151"/>
                  <a:pt x="147" y="149"/>
                </a:cubicBezTo>
                <a:cubicBezTo>
                  <a:pt x="144" y="146"/>
                  <a:pt x="145" y="143"/>
                  <a:pt x="142" y="145"/>
                </a:cubicBezTo>
                <a:cubicBezTo>
                  <a:pt x="141" y="145"/>
                  <a:pt x="139" y="144"/>
                  <a:pt x="146" y="137"/>
                </a:cubicBezTo>
                <a:cubicBezTo>
                  <a:pt x="150" y="134"/>
                  <a:pt x="144" y="131"/>
                  <a:pt x="142" y="123"/>
                </a:cubicBezTo>
                <a:cubicBezTo>
                  <a:pt x="139" y="109"/>
                  <a:pt x="149" y="94"/>
                  <a:pt x="146" y="93"/>
                </a:cubicBezTo>
                <a:cubicBezTo>
                  <a:pt x="136" y="91"/>
                  <a:pt x="135" y="96"/>
                  <a:pt x="123" y="95"/>
                </a:cubicBezTo>
                <a:cubicBezTo>
                  <a:pt x="119" y="95"/>
                  <a:pt x="116" y="81"/>
                  <a:pt x="112" y="82"/>
                </a:cubicBezTo>
                <a:cubicBezTo>
                  <a:pt x="108" y="84"/>
                  <a:pt x="108" y="79"/>
                  <a:pt x="94" y="81"/>
                </a:cubicBezTo>
                <a:cubicBezTo>
                  <a:pt x="86" y="83"/>
                  <a:pt x="91" y="77"/>
                  <a:pt x="86" y="76"/>
                </a:cubicBezTo>
                <a:cubicBezTo>
                  <a:pt x="80" y="75"/>
                  <a:pt x="89" y="63"/>
                  <a:pt x="84" y="60"/>
                </a:cubicBezTo>
                <a:cubicBezTo>
                  <a:pt x="79" y="57"/>
                  <a:pt x="83" y="46"/>
                  <a:pt x="76" y="48"/>
                </a:cubicBezTo>
                <a:cubicBezTo>
                  <a:pt x="71" y="50"/>
                  <a:pt x="73" y="48"/>
                  <a:pt x="76" y="44"/>
                </a:cubicBezTo>
                <a:cubicBezTo>
                  <a:pt x="79" y="41"/>
                  <a:pt x="78" y="24"/>
                  <a:pt x="85" y="20"/>
                </a:cubicBezTo>
                <a:cubicBezTo>
                  <a:pt x="92" y="15"/>
                  <a:pt x="84" y="12"/>
                  <a:pt x="99" y="9"/>
                </a:cubicBezTo>
                <a:close/>
              </a:path>
            </a:pathLst>
          </a:custGeom>
          <a:solidFill>
            <a:schemeClr val="tx2"/>
          </a:solidFill>
          <a:ln w="3175" cap="rnd" cmpd="sng">
            <a:solidFill>
              <a:schemeClr val="bg1"/>
            </a:solidFill>
            <a:prstDash val="solid"/>
            <a:round/>
            <a:headEnd/>
            <a:tailEnd/>
          </a:ln>
        </p:spPr>
        <p:txBody>
          <a:bodyPr/>
          <a:lstStyle/>
          <a:p>
            <a:endParaRPr lang="en-GB"/>
          </a:p>
        </p:txBody>
      </p:sp>
      <p:pic>
        <p:nvPicPr>
          <p:cNvPr id="117" name="Picture 116"/>
          <p:cNvPicPr>
            <a:picLocks noChangeAspect="1"/>
          </p:cNvPicPr>
          <p:nvPr/>
        </p:nvPicPr>
        <p:blipFill>
          <a:blip r:embed="rId3"/>
          <a:stretch>
            <a:fillRect/>
          </a:stretch>
        </p:blipFill>
        <p:spPr>
          <a:xfrm>
            <a:off x="4294385" y="1182954"/>
            <a:ext cx="4387026" cy="2613827"/>
          </a:xfrm>
          <a:prstGeom prst="rect">
            <a:avLst/>
          </a:prstGeom>
        </p:spPr>
      </p:pic>
      <p:cxnSp>
        <p:nvCxnSpPr>
          <p:cNvPr id="96" name="Curved Connector 95"/>
          <p:cNvCxnSpPr/>
          <p:nvPr/>
        </p:nvCxnSpPr>
        <p:spPr>
          <a:xfrm flipV="1">
            <a:off x="1990902" y="3212976"/>
            <a:ext cx="5173386" cy="1800200"/>
          </a:xfrm>
          <a:prstGeom prst="curvedConnector3">
            <a:avLst>
              <a:gd name="adj1" fmla="val 9965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4860032" y="4486269"/>
            <a:ext cx="612000" cy="612000"/>
            <a:chOff x="8447928" y="2258092"/>
            <a:chExt cx="612000" cy="612000"/>
          </a:xfrm>
        </p:grpSpPr>
        <p:sp>
          <p:nvSpPr>
            <p:cNvPr id="122" name="Oval 121"/>
            <p:cNvSpPr/>
            <p:nvPr/>
          </p:nvSpPr>
          <p:spPr bwMode="ltGray">
            <a:xfrm>
              <a:off x="8447928"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23" name="Freeform 4869"/>
            <p:cNvSpPr>
              <a:spLocks noEditPoints="1"/>
            </p:cNvSpPr>
            <p:nvPr/>
          </p:nvSpPr>
          <p:spPr bwMode="auto">
            <a:xfrm>
              <a:off x="8574625" y="2387366"/>
              <a:ext cx="358607" cy="358607"/>
            </a:xfrm>
            <a:custGeom>
              <a:avLst/>
              <a:gdLst>
                <a:gd name="T0" fmla="*/ 122 w 296"/>
                <a:gd name="T1" fmla="*/ 20 h 296"/>
                <a:gd name="T2" fmla="*/ 98 w 296"/>
                <a:gd name="T3" fmla="*/ 4 h 296"/>
                <a:gd name="T4" fmla="*/ 58 w 296"/>
                <a:gd name="T5" fmla="*/ 0 h 296"/>
                <a:gd name="T6" fmla="*/ 20 w 296"/>
                <a:gd name="T7" fmla="*/ 20 h 296"/>
                <a:gd name="T8" fmla="*/ 6 w 296"/>
                <a:gd name="T9" fmla="*/ 44 h 296"/>
                <a:gd name="T10" fmla="*/ 2 w 296"/>
                <a:gd name="T11" fmla="*/ 86 h 296"/>
                <a:gd name="T12" fmla="*/ 20 w 296"/>
                <a:gd name="T13" fmla="*/ 122 h 296"/>
                <a:gd name="T14" fmla="*/ 174 w 296"/>
                <a:gd name="T15" fmla="*/ 276 h 296"/>
                <a:gd name="T16" fmla="*/ 210 w 296"/>
                <a:gd name="T17" fmla="*/ 296 h 296"/>
                <a:gd name="T18" fmla="*/ 252 w 296"/>
                <a:gd name="T19" fmla="*/ 292 h 296"/>
                <a:gd name="T20" fmla="*/ 276 w 296"/>
                <a:gd name="T21" fmla="*/ 276 h 296"/>
                <a:gd name="T22" fmla="*/ 296 w 296"/>
                <a:gd name="T23" fmla="*/ 238 h 296"/>
                <a:gd name="T24" fmla="*/ 292 w 296"/>
                <a:gd name="T25" fmla="*/ 198 h 296"/>
                <a:gd name="T26" fmla="*/ 276 w 296"/>
                <a:gd name="T27" fmla="*/ 174 h 296"/>
                <a:gd name="T28" fmla="*/ 36 w 296"/>
                <a:gd name="T29" fmla="*/ 108 h 296"/>
                <a:gd name="T30" fmla="*/ 20 w 296"/>
                <a:gd name="T31" fmla="*/ 82 h 296"/>
                <a:gd name="T32" fmla="*/ 24 w 296"/>
                <a:gd name="T33" fmla="*/ 52 h 296"/>
                <a:gd name="T34" fmla="*/ 36 w 296"/>
                <a:gd name="T35" fmla="*/ 34 h 296"/>
                <a:gd name="T36" fmla="*/ 58 w 296"/>
                <a:gd name="T37" fmla="*/ 22 h 296"/>
                <a:gd name="T38" fmla="*/ 62 w 296"/>
                <a:gd name="T39" fmla="*/ 22 h 296"/>
                <a:gd name="T40" fmla="*/ 52 w 296"/>
                <a:gd name="T41" fmla="*/ 40 h 296"/>
                <a:gd name="T42" fmla="*/ 58 w 296"/>
                <a:gd name="T43" fmla="*/ 54 h 296"/>
                <a:gd name="T44" fmla="*/ 72 w 296"/>
                <a:gd name="T45" fmla="*/ 60 h 296"/>
                <a:gd name="T46" fmla="*/ 90 w 296"/>
                <a:gd name="T47" fmla="*/ 48 h 296"/>
                <a:gd name="T48" fmla="*/ 90 w 296"/>
                <a:gd name="T49" fmla="*/ 32 h 296"/>
                <a:gd name="T50" fmla="*/ 76 w 296"/>
                <a:gd name="T51" fmla="*/ 20 h 296"/>
                <a:gd name="T52" fmla="*/ 94 w 296"/>
                <a:gd name="T53" fmla="*/ 24 h 296"/>
                <a:gd name="T54" fmla="*/ 170 w 296"/>
                <a:gd name="T55" fmla="*/ 98 h 296"/>
                <a:gd name="T56" fmla="*/ 262 w 296"/>
                <a:gd name="T57" fmla="*/ 262 h 296"/>
                <a:gd name="T58" fmla="*/ 236 w 296"/>
                <a:gd name="T59" fmla="*/ 278 h 296"/>
                <a:gd name="T60" fmla="*/ 224 w 296"/>
                <a:gd name="T61" fmla="*/ 278 h 296"/>
                <a:gd name="T62" fmla="*/ 204 w 296"/>
                <a:gd name="T63" fmla="*/ 274 h 296"/>
                <a:gd name="T64" fmla="*/ 186 w 296"/>
                <a:gd name="T65" fmla="*/ 262 h 296"/>
                <a:gd name="T66" fmla="*/ 184 w 296"/>
                <a:gd name="T67" fmla="*/ 252 h 296"/>
                <a:gd name="T68" fmla="*/ 190 w 296"/>
                <a:gd name="T69" fmla="*/ 246 h 296"/>
                <a:gd name="T70" fmla="*/ 200 w 296"/>
                <a:gd name="T71" fmla="*/ 248 h 296"/>
                <a:gd name="T72" fmla="*/ 212 w 296"/>
                <a:gd name="T73" fmla="*/ 256 h 296"/>
                <a:gd name="T74" fmla="*/ 224 w 296"/>
                <a:gd name="T75" fmla="*/ 258 h 296"/>
                <a:gd name="T76" fmla="*/ 238 w 296"/>
                <a:gd name="T77" fmla="*/ 256 h 296"/>
                <a:gd name="T78" fmla="*/ 248 w 296"/>
                <a:gd name="T79" fmla="*/ 248 h 296"/>
                <a:gd name="T80" fmla="*/ 260 w 296"/>
                <a:gd name="T81" fmla="*/ 246 h 296"/>
                <a:gd name="T82" fmla="*/ 264 w 296"/>
                <a:gd name="T83" fmla="*/ 252 h 296"/>
                <a:gd name="T84" fmla="*/ 262 w 296"/>
                <a:gd name="T85" fmla="*/ 26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6" h="296">
                  <a:moveTo>
                    <a:pt x="276" y="174"/>
                  </a:moveTo>
                  <a:lnTo>
                    <a:pt x="200" y="98"/>
                  </a:lnTo>
                  <a:lnTo>
                    <a:pt x="122" y="20"/>
                  </a:lnTo>
                  <a:lnTo>
                    <a:pt x="122" y="20"/>
                  </a:lnTo>
                  <a:lnTo>
                    <a:pt x="112" y="12"/>
                  </a:lnTo>
                  <a:lnTo>
                    <a:pt x="98" y="4"/>
                  </a:lnTo>
                  <a:lnTo>
                    <a:pt x="86" y="0"/>
                  </a:lnTo>
                  <a:lnTo>
                    <a:pt x="72" y="0"/>
                  </a:lnTo>
                  <a:lnTo>
                    <a:pt x="58" y="0"/>
                  </a:lnTo>
                  <a:lnTo>
                    <a:pt x="44" y="4"/>
                  </a:lnTo>
                  <a:lnTo>
                    <a:pt x="32" y="12"/>
                  </a:lnTo>
                  <a:lnTo>
                    <a:pt x="20" y="20"/>
                  </a:lnTo>
                  <a:lnTo>
                    <a:pt x="20" y="20"/>
                  </a:lnTo>
                  <a:lnTo>
                    <a:pt x="12" y="32"/>
                  </a:lnTo>
                  <a:lnTo>
                    <a:pt x="6" y="44"/>
                  </a:lnTo>
                  <a:lnTo>
                    <a:pt x="2" y="58"/>
                  </a:lnTo>
                  <a:lnTo>
                    <a:pt x="0" y="72"/>
                  </a:lnTo>
                  <a:lnTo>
                    <a:pt x="2" y="86"/>
                  </a:lnTo>
                  <a:lnTo>
                    <a:pt x="6" y="98"/>
                  </a:lnTo>
                  <a:lnTo>
                    <a:pt x="12" y="112"/>
                  </a:lnTo>
                  <a:lnTo>
                    <a:pt x="20" y="122"/>
                  </a:lnTo>
                  <a:lnTo>
                    <a:pt x="98" y="198"/>
                  </a:lnTo>
                  <a:lnTo>
                    <a:pt x="174" y="276"/>
                  </a:lnTo>
                  <a:lnTo>
                    <a:pt x="174" y="276"/>
                  </a:lnTo>
                  <a:lnTo>
                    <a:pt x="184" y="284"/>
                  </a:lnTo>
                  <a:lnTo>
                    <a:pt x="198" y="292"/>
                  </a:lnTo>
                  <a:lnTo>
                    <a:pt x="210" y="296"/>
                  </a:lnTo>
                  <a:lnTo>
                    <a:pt x="224" y="296"/>
                  </a:lnTo>
                  <a:lnTo>
                    <a:pt x="238" y="296"/>
                  </a:lnTo>
                  <a:lnTo>
                    <a:pt x="252" y="292"/>
                  </a:lnTo>
                  <a:lnTo>
                    <a:pt x="264" y="284"/>
                  </a:lnTo>
                  <a:lnTo>
                    <a:pt x="276" y="276"/>
                  </a:lnTo>
                  <a:lnTo>
                    <a:pt x="276" y="276"/>
                  </a:lnTo>
                  <a:lnTo>
                    <a:pt x="284" y="264"/>
                  </a:lnTo>
                  <a:lnTo>
                    <a:pt x="292" y="252"/>
                  </a:lnTo>
                  <a:lnTo>
                    <a:pt x="296" y="238"/>
                  </a:lnTo>
                  <a:lnTo>
                    <a:pt x="296" y="224"/>
                  </a:lnTo>
                  <a:lnTo>
                    <a:pt x="296" y="210"/>
                  </a:lnTo>
                  <a:lnTo>
                    <a:pt x="292" y="198"/>
                  </a:lnTo>
                  <a:lnTo>
                    <a:pt x="284" y="184"/>
                  </a:lnTo>
                  <a:lnTo>
                    <a:pt x="276" y="174"/>
                  </a:lnTo>
                  <a:lnTo>
                    <a:pt x="276" y="174"/>
                  </a:lnTo>
                  <a:close/>
                  <a:moveTo>
                    <a:pt x="98" y="170"/>
                  </a:moveTo>
                  <a:lnTo>
                    <a:pt x="36" y="108"/>
                  </a:lnTo>
                  <a:lnTo>
                    <a:pt x="36" y="108"/>
                  </a:lnTo>
                  <a:lnTo>
                    <a:pt x="28" y="100"/>
                  </a:lnTo>
                  <a:lnTo>
                    <a:pt x="24" y="92"/>
                  </a:lnTo>
                  <a:lnTo>
                    <a:pt x="20" y="82"/>
                  </a:lnTo>
                  <a:lnTo>
                    <a:pt x="20" y="72"/>
                  </a:lnTo>
                  <a:lnTo>
                    <a:pt x="20" y="62"/>
                  </a:lnTo>
                  <a:lnTo>
                    <a:pt x="24" y="52"/>
                  </a:lnTo>
                  <a:lnTo>
                    <a:pt x="28" y="44"/>
                  </a:lnTo>
                  <a:lnTo>
                    <a:pt x="36" y="34"/>
                  </a:lnTo>
                  <a:lnTo>
                    <a:pt x="36" y="34"/>
                  </a:lnTo>
                  <a:lnTo>
                    <a:pt x="42" y="28"/>
                  </a:lnTo>
                  <a:lnTo>
                    <a:pt x="50" y="24"/>
                  </a:lnTo>
                  <a:lnTo>
                    <a:pt x="58" y="22"/>
                  </a:lnTo>
                  <a:lnTo>
                    <a:pt x="68" y="20"/>
                  </a:lnTo>
                  <a:lnTo>
                    <a:pt x="68" y="20"/>
                  </a:lnTo>
                  <a:lnTo>
                    <a:pt x="62" y="22"/>
                  </a:lnTo>
                  <a:lnTo>
                    <a:pt x="56" y="26"/>
                  </a:lnTo>
                  <a:lnTo>
                    <a:pt x="54" y="32"/>
                  </a:lnTo>
                  <a:lnTo>
                    <a:pt x="52" y="40"/>
                  </a:lnTo>
                  <a:lnTo>
                    <a:pt x="52" y="40"/>
                  </a:lnTo>
                  <a:lnTo>
                    <a:pt x="54" y="48"/>
                  </a:lnTo>
                  <a:lnTo>
                    <a:pt x="58" y="54"/>
                  </a:lnTo>
                  <a:lnTo>
                    <a:pt x="64" y="58"/>
                  </a:lnTo>
                  <a:lnTo>
                    <a:pt x="72" y="60"/>
                  </a:lnTo>
                  <a:lnTo>
                    <a:pt x="72" y="60"/>
                  </a:lnTo>
                  <a:lnTo>
                    <a:pt x="80" y="58"/>
                  </a:lnTo>
                  <a:lnTo>
                    <a:pt x="86" y="54"/>
                  </a:lnTo>
                  <a:lnTo>
                    <a:pt x="90" y="48"/>
                  </a:lnTo>
                  <a:lnTo>
                    <a:pt x="92" y="40"/>
                  </a:lnTo>
                  <a:lnTo>
                    <a:pt x="92" y="40"/>
                  </a:lnTo>
                  <a:lnTo>
                    <a:pt x="90" y="32"/>
                  </a:lnTo>
                  <a:lnTo>
                    <a:pt x="88" y="26"/>
                  </a:lnTo>
                  <a:lnTo>
                    <a:pt x="82" y="22"/>
                  </a:lnTo>
                  <a:lnTo>
                    <a:pt x="76" y="20"/>
                  </a:lnTo>
                  <a:lnTo>
                    <a:pt x="76" y="20"/>
                  </a:lnTo>
                  <a:lnTo>
                    <a:pt x="84" y="22"/>
                  </a:lnTo>
                  <a:lnTo>
                    <a:pt x="94" y="24"/>
                  </a:lnTo>
                  <a:lnTo>
                    <a:pt x="102" y="28"/>
                  </a:lnTo>
                  <a:lnTo>
                    <a:pt x="108" y="34"/>
                  </a:lnTo>
                  <a:lnTo>
                    <a:pt x="170" y="98"/>
                  </a:lnTo>
                  <a:lnTo>
                    <a:pt x="98" y="170"/>
                  </a:lnTo>
                  <a:close/>
                  <a:moveTo>
                    <a:pt x="262" y="262"/>
                  </a:moveTo>
                  <a:lnTo>
                    <a:pt x="262" y="262"/>
                  </a:lnTo>
                  <a:lnTo>
                    <a:pt x="254" y="270"/>
                  </a:lnTo>
                  <a:lnTo>
                    <a:pt x="246" y="274"/>
                  </a:lnTo>
                  <a:lnTo>
                    <a:pt x="236" y="278"/>
                  </a:lnTo>
                  <a:lnTo>
                    <a:pt x="224" y="278"/>
                  </a:lnTo>
                  <a:lnTo>
                    <a:pt x="224" y="278"/>
                  </a:lnTo>
                  <a:lnTo>
                    <a:pt x="224" y="278"/>
                  </a:lnTo>
                  <a:lnTo>
                    <a:pt x="224" y="278"/>
                  </a:lnTo>
                  <a:lnTo>
                    <a:pt x="214" y="278"/>
                  </a:lnTo>
                  <a:lnTo>
                    <a:pt x="204" y="274"/>
                  </a:lnTo>
                  <a:lnTo>
                    <a:pt x="194" y="270"/>
                  </a:lnTo>
                  <a:lnTo>
                    <a:pt x="186" y="262"/>
                  </a:lnTo>
                  <a:lnTo>
                    <a:pt x="186" y="262"/>
                  </a:lnTo>
                  <a:lnTo>
                    <a:pt x="184" y="260"/>
                  </a:lnTo>
                  <a:lnTo>
                    <a:pt x="184" y="256"/>
                  </a:lnTo>
                  <a:lnTo>
                    <a:pt x="184" y="252"/>
                  </a:lnTo>
                  <a:lnTo>
                    <a:pt x="186" y="248"/>
                  </a:lnTo>
                  <a:lnTo>
                    <a:pt x="186" y="248"/>
                  </a:lnTo>
                  <a:lnTo>
                    <a:pt x="190" y="246"/>
                  </a:lnTo>
                  <a:lnTo>
                    <a:pt x="194" y="246"/>
                  </a:lnTo>
                  <a:lnTo>
                    <a:pt x="198" y="246"/>
                  </a:lnTo>
                  <a:lnTo>
                    <a:pt x="200" y="248"/>
                  </a:lnTo>
                  <a:lnTo>
                    <a:pt x="200" y="248"/>
                  </a:lnTo>
                  <a:lnTo>
                    <a:pt x="206" y="252"/>
                  </a:lnTo>
                  <a:lnTo>
                    <a:pt x="212" y="256"/>
                  </a:lnTo>
                  <a:lnTo>
                    <a:pt x="218" y="258"/>
                  </a:lnTo>
                  <a:lnTo>
                    <a:pt x="224" y="258"/>
                  </a:lnTo>
                  <a:lnTo>
                    <a:pt x="224" y="258"/>
                  </a:lnTo>
                  <a:lnTo>
                    <a:pt x="224" y="258"/>
                  </a:lnTo>
                  <a:lnTo>
                    <a:pt x="232" y="258"/>
                  </a:lnTo>
                  <a:lnTo>
                    <a:pt x="238" y="256"/>
                  </a:lnTo>
                  <a:lnTo>
                    <a:pt x="244" y="252"/>
                  </a:lnTo>
                  <a:lnTo>
                    <a:pt x="248" y="248"/>
                  </a:lnTo>
                  <a:lnTo>
                    <a:pt x="248" y="248"/>
                  </a:lnTo>
                  <a:lnTo>
                    <a:pt x="252" y="246"/>
                  </a:lnTo>
                  <a:lnTo>
                    <a:pt x="256" y="246"/>
                  </a:lnTo>
                  <a:lnTo>
                    <a:pt x="260" y="246"/>
                  </a:lnTo>
                  <a:lnTo>
                    <a:pt x="262" y="248"/>
                  </a:lnTo>
                  <a:lnTo>
                    <a:pt x="262" y="248"/>
                  </a:lnTo>
                  <a:lnTo>
                    <a:pt x="264" y="252"/>
                  </a:lnTo>
                  <a:lnTo>
                    <a:pt x="266" y="256"/>
                  </a:lnTo>
                  <a:lnTo>
                    <a:pt x="264" y="260"/>
                  </a:lnTo>
                  <a:lnTo>
                    <a:pt x="262" y="262"/>
                  </a:lnTo>
                  <a:lnTo>
                    <a:pt x="262" y="26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24" name="Group 123"/>
          <p:cNvGrpSpPr/>
          <p:nvPr/>
        </p:nvGrpSpPr>
        <p:grpSpPr>
          <a:xfrm>
            <a:off x="5758136" y="2566499"/>
            <a:ext cx="326772" cy="468188"/>
            <a:chOff x="5267325" y="3646488"/>
            <a:chExt cx="593725" cy="1330325"/>
          </a:xfrm>
          <a:solidFill>
            <a:schemeClr val="tx1"/>
          </a:solidFill>
        </p:grpSpPr>
        <p:sp>
          <p:nvSpPr>
            <p:cNvPr id="125" name="Freeform 96"/>
            <p:cNvSpPr>
              <a:spLocks noEditPoints="1"/>
            </p:cNvSpPr>
            <p:nvPr/>
          </p:nvSpPr>
          <p:spPr bwMode="auto">
            <a:xfrm>
              <a:off x="5267325" y="3646488"/>
              <a:ext cx="593725" cy="1330325"/>
            </a:xfrm>
            <a:custGeom>
              <a:avLst/>
              <a:gdLst/>
              <a:ahLst/>
              <a:cxnLst>
                <a:cxn ang="0">
                  <a:pos x="114" y="98"/>
                </a:cxn>
                <a:cxn ang="0">
                  <a:pos x="130" y="110"/>
                </a:cxn>
                <a:cxn ang="0">
                  <a:pos x="114" y="114"/>
                </a:cxn>
                <a:cxn ang="0">
                  <a:pos x="148" y="94"/>
                </a:cxn>
                <a:cxn ang="0">
                  <a:pos x="160" y="130"/>
                </a:cxn>
                <a:cxn ang="0">
                  <a:pos x="168" y="144"/>
                </a:cxn>
                <a:cxn ang="0">
                  <a:pos x="212" y="110"/>
                </a:cxn>
                <a:cxn ang="0">
                  <a:pos x="200" y="74"/>
                </a:cxn>
                <a:cxn ang="0">
                  <a:pos x="206" y="16"/>
                </a:cxn>
                <a:cxn ang="0">
                  <a:pos x="252" y="2"/>
                </a:cxn>
                <a:cxn ang="0">
                  <a:pos x="278" y="52"/>
                </a:cxn>
                <a:cxn ang="0">
                  <a:pos x="282" y="72"/>
                </a:cxn>
                <a:cxn ang="0">
                  <a:pos x="270" y="114"/>
                </a:cxn>
                <a:cxn ang="0">
                  <a:pos x="296" y="144"/>
                </a:cxn>
                <a:cxn ang="0">
                  <a:pos x="356" y="194"/>
                </a:cxn>
                <a:cxn ang="0">
                  <a:pos x="360" y="228"/>
                </a:cxn>
                <a:cxn ang="0">
                  <a:pos x="368" y="252"/>
                </a:cxn>
                <a:cxn ang="0">
                  <a:pos x="374" y="280"/>
                </a:cxn>
                <a:cxn ang="0">
                  <a:pos x="344" y="338"/>
                </a:cxn>
                <a:cxn ang="0">
                  <a:pos x="320" y="368"/>
                </a:cxn>
                <a:cxn ang="0">
                  <a:pos x="332" y="486"/>
                </a:cxn>
                <a:cxn ang="0">
                  <a:pos x="314" y="538"/>
                </a:cxn>
                <a:cxn ang="0">
                  <a:pos x="322" y="652"/>
                </a:cxn>
                <a:cxn ang="0">
                  <a:pos x="310" y="784"/>
                </a:cxn>
                <a:cxn ang="0">
                  <a:pos x="304" y="810"/>
                </a:cxn>
                <a:cxn ang="0">
                  <a:pos x="278" y="838"/>
                </a:cxn>
                <a:cxn ang="0">
                  <a:pos x="254" y="808"/>
                </a:cxn>
                <a:cxn ang="0">
                  <a:pos x="262" y="762"/>
                </a:cxn>
                <a:cxn ang="0">
                  <a:pos x="268" y="698"/>
                </a:cxn>
                <a:cxn ang="0">
                  <a:pos x="248" y="586"/>
                </a:cxn>
                <a:cxn ang="0">
                  <a:pos x="234" y="584"/>
                </a:cxn>
                <a:cxn ang="0">
                  <a:pos x="240" y="644"/>
                </a:cxn>
                <a:cxn ang="0">
                  <a:pos x="248" y="766"/>
                </a:cxn>
                <a:cxn ang="0">
                  <a:pos x="248" y="792"/>
                </a:cxn>
                <a:cxn ang="0">
                  <a:pos x="222" y="808"/>
                </a:cxn>
                <a:cxn ang="0">
                  <a:pos x="192" y="830"/>
                </a:cxn>
                <a:cxn ang="0">
                  <a:pos x="184" y="798"/>
                </a:cxn>
                <a:cxn ang="0">
                  <a:pos x="188" y="746"/>
                </a:cxn>
                <a:cxn ang="0">
                  <a:pos x="168" y="550"/>
                </a:cxn>
                <a:cxn ang="0">
                  <a:pos x="148" y="476"/>
                </a:cxn>
                <a:cxn ang="0">
                  <a:pos x="138" y="376"/>
                </a:cxn>
                <a:cxn ang="0">
                  <a:pos x="150" y="310"/>
                </a:cxn>
                <a:cxn ang="0">
                  <a:pos x="112" y="308"/>
                </a:cxn>
                <a:cxn ang="0">
                  <a:pos x="100" y="250"/>
                </a:cxn>
                <a:cxn ang="0">
                  <a:pos x="108" y="212"/>
                </a:cxn>
                <a:cxn ang="0">
                  <a:pos x="80" y="172"/>
                </a:cxn>
                <a:cxn ang="0">
                  <a:pos x="2" y="150"/>
                </a:cxn>
                <a:cxn ang="0">
                  <a:pos x="64" y="140"/>
                </a:cxn>
                <a:cxn ang="0">
                  <a:pos x="64" y="104"/>
                </a:cxn>
                <a:cxn ang="0">
                  <a:pos x="74" y="82"/>
                </a:cxn>
                <a:cxn ang="0">
                  <a:pos x="86" y="24"/>
                </a:cxn>
                <a:cxn ang="0">
                  <a:pos x="100" y="18"/>
                </a:cxn>
                <a:cxn ang="0">
                  <a:pos x="110" y="68"/>
                </a:cxn>
                <a:cxn ang="0">
                  <a:pos x="66" y="110"/>
                </a:cxn>
                <a:cxn ang="0">
                  <a:pos x="66" y="88"/>
                </a:cxn>
                <a:cxn ang="0">
                  <a:pos x="74" y="90"/>
                </a:cxn>
                <a:cxn ang="0">
                  <a:pos x="114" y="168"/>
                </a:cxn>
                <a:cxn ang="0">
                  <a:pos x="98" y="162"/>
                </a:cxn>
                <a:cxn ang="0">
                  <a:pos x="126" y="174"/>
                </a:cxn>
              </a:cxnLst>
              <a:rect l="0" t="0" r="r" b="b"/>
              <a:pathLst>
                <a:path w="374" h="838">
                  <a:moveTo>
                    <a:pt x="112" y="120"/>
                  </a:moveTo>
                  <a:lnTo>
                    <a:pt x="112" y="138"/>
                  </a:lnTo>
                  <a:lnTo>
                    <a:pt x="114" y="138"/>
                  </a:lnTo>
                  <a:lnTo>
                    <a:pt x="114" y="138"/>
                  </a:lnTo>
                  <a:lnTo>
                    <a:pt x="114" y="128"/>
                  </a:lnTo>
                  <a:lnTo>
                    <a:pt x="114" y="124"/>
                  </a:lnTo>
                  <a:lnTo>
                    <a:pt x="112" y="120"/>
                  </a:lnTo>
                  <a:close/>
                  <a:moveTo>
                    <a:pt x="114" y="98"/>
                  </a:moveTo>
                  <a:lnTo>
                    <a:pt x="114" y="98"/>
                  </a:lnTo>
                  <a:lnTo>
                    <a:pt x="138" y="96"/>
                  </a:lnTo>
                  <a:lnTo>
                    <a:pt x="138" y="96"/>
                  </a:lnTo>
                  <a:lnTo>
                    <a:pt x="136" y="100"/>
                  </a:lnTo>
                  <a:lnTo>
                    <a:pt x="134" y="104"/>
                  </a:lnTo>
                  <a:lnTo>
                    <a:pt x="134" y="112"/>
                  </a:lnTo>
                  <a:lnTo>
                    <a:pt x="134" y="112"/>
                  </a:lnTo>
                  <a:lnTo>
                    <a:pt x="130" y="110"/>
                  </a:lnTo>
                  <a:lnTo>
                    <a:pt x="126" y="108"/>
                  </a:lnTo>
                  <a:lnTo>
                    <a:pt x="126" y="108"/>
                  </a:lnTo>
                  <a:lnTo>
                    <a:pt x="126" y="112"/>
                  </a:lnTo>
                  <a:lnTo>
                    <a:pt x="126" y="112"/>
                  </a:lnTo>
                  <a:lnTo>
                    <a:pt x="120" y="114"/>
                  </a:lnTo>
                  <a:lnTo>
                    <a:pt x="120" y="114"/>
                  </a:lnTo>
                  <a:lnTo>
                    <a:pt x="116" y="116"/>
                  </a:lnTo>
                  <a:lnTo>
                    <a:pt x="114" y="114"/>
                  </a:lnTo>
                  <a:lnTo>
                    <a:pt x="114" y="110"/>
                  </a:lnTo>
                  <a:lnTo>
                    <a:pt x="114" y="104"/>
                  </a:lnTo>
                  <a:lnTo>
                    <a:pt x="114" y="98"/>
                  </a:lnTo>
                  <a:close/>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close/>
                  <a:moveTo>
                    <a:pt x="66" y="110"/>
                  </a:moveTo>
                  <a:lnTo>
                    <a:pt x="66" y="110"/>
                  </a:lnTo>
                  <a:lnTo>
                    <a:pt x="70" y="114"/>
                  </a:lnTo>
                  <a:lnTo>
                    <a:pt x="74" y="116"/>
                  </a:lnTo>
                  <a:lnTo>
                    <a:pt x="74" y="116"/>
                  </a:lnTo>
                  <a:lnTo>
                    <a:pt x="74" y="96"/>
                  </a:lnTo>
                  <a:lnTo>
                    <a:pt x="74" y="96"/>
                  </a:lnTo>
                  <a:lnTo>
                    <a:pt x="74" y="92"/>
                  </a:lnTo>
                  <a:lnTo>
                    <a:pt x="72" y="90"/>
                  </a:lnTo>
                  <a:lnTo>
                    <a:pt x="66" y="88"/>
                  </a:lnTo>
                  <a:lnTo>
                    <a:pt x="66" y="88"/>
                  </a:lnTo>
                  <a:lnTo>
                    <a:pt x="66" y="100"/>
                  </a:lnTo>
                  <a:lnTo>
                    <a:pt x="66" y="110"/>
                  </a:lnTo>
                  <a:close/>
                  <a:moveTo>
                    <a:pt x="66" y="88"/>
                  </a:moveTo>
                  <a:lnTo>
                    <a:pt x="66" y="88"/>
                  </a:lnTo>
                  <a:lnTo>
                    <a:pt x="74" y="86"/>
                  </a:lnTo>
                  <a:lnTo>
                    <a:pt x="74" y="90"/>
                  </a:lnTo>
                  <a:lnTo>
                    <a:pt x="74" y="90"/>
                  </a:lnTo>
                  <a:lnTo>
                    <a:pt x="70" y="90"/>
                  </a:lnTo>
                  <a:lnTo>
                    <a:pt x="66" y="88"/>
                  </a:lnTo>
                  <a:close/>
                  <a:moveTo>
                    <a:pt x="98" y="162"/>
                  </a:moveTo>
                  <a:lnTo>
                    <a:pt x="98" y="162"/>
                  </a:lnTo>
                  <a:lnTo>
                    <a:pt x="112" y="162"/>
                  </a:lnTo>
                  <a:lnTo>
                    <a:pt x="112" y="162"/>
                  </a:lnTo>
                  <a:lnTo>
                    <a:pt x="112" y="164"/>
                  </a:lnTo>
                  <a:lnTo>
                    <a:pt x="114" y="168"/>
                  </a:lnTo>
                  <a:lnTo>
                    <a:pt x="114" y="174"/>
                  </a:lnTo>
                  <a:lnTo>
                    <a:pt x="114" y="174"/>
                  </a:lnTo>
                  <a:lnTo>
                    <a:pt x="112" y="180"/>
                  </a:lnTo>
                  <a:lnTo>
                    <a:pt x="112" y="182"/>
                  </a:lnTo>
                  <a:lnTo>
                    <a:pt x="108" y="182"/>
                  </a:lnTo>
                  <a:lnTo>
                    <a:pt x="106" y="178"/>
                  </a:lnTo>
                  <a:lnTo>
                    <a:pt x="100" y="170"/>
                  </a:lnTo>
                  <a:lnTo>
                    <a:pt x="98" y="162"/>
                  </a:lnTo>
                  <a:close/>
                  <a:moveTo>
                    <a:pt x="126" y="162"/>
                  </a:moveTo>
                  <a:lnTo>
                    <a:pt x="122" y="162"/>
                  </a:lnTo>
                  <a:lnTo>
                    <a:pt x="122" y="162"/>
                  </a:lnTo>
                  <a:lnTo>
                    <a:pt x="122" y="176"/>
                  </a:lnTo>
                  <a:lnTo>
                    <a:pt x="124" y="182"/>
                  </a:lnTo>
                  <a:lnTo>
                    <a:pt x="126" y="184"/>
                  </a:lnTo>
                  <a:lnTo>
                    <a:pt x="126" y="184"/>
                  </a:lnTo>
                  <a:lnTo>
                    <a:pt x="126" y="174"/>
                  </a:lnTo>
                  <a:lnTo>
                    <a:pt x="126" y="168"/>
                  </a:lnTo>
                  <a:lnTo>
                    <a:pt x="126" y="1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97"/>
            <p:cNvSpPr>
              <a:spLocks/>
            </p:cNvSpPr>
            <p:nvPr/>
          </p:nvSpPr>
          <p:spPr bwMode="auto">
            <a:xfrm>
              <a:off x="5445125" y="3836988"/>
              <a:ext cx="3175" cy="28575"/>
            </a:xfrm>
            <a:custGeom>
              <a:avLst/>
              <a:gdLst/>
              <a:ahLst/>
              <a:cxnLst>
                <a:cxn ang="0">
                  <a:pos x="0" y="0"/>
                </a:cxn>
                <a:cxn ang="0">
                  <a:pos x="0" y="18"/>
                </a:cxn>
                <a:cxn ang="0">
                  <a:pos x="2" y="18"/>
                </a:cxn>
                <a:cxn ang="0">
                  <a:pos x="2" y="18"/>
                </a:cxn>
                <a:cxn ang="0">
                  <a:pos x="2" y="8"/>
                </a:cxn>
                <a:cxn ang="0">
                  <a:pos x="2" y="4"/>
                </a:cxn>
                <a:cxn ang="0">
                  <a:pos x="0" y="0"/>
                </a:cxn>
              </a:cxnLst>
              <a:rect l="0" t="0" r="r" b="b"/>
              <a:pathLst>
                <a:path w="2" h="18">
                  <a:moveTo>
                    <a:pt x="0" y="0"/>
                  </a:moveTo>
                  <a:lnTo>
                    <a:pt x="0" y="18"/>
                  </a:lnTo>
                  <a:lnTo>
                    <a:pt x="2" y="18"/>
                  </a:lnTo>
                  <a:lnTo>
                    <a:pt x="2" y="18"/>
                  </a:lnTo>
                  <a:lnTo>
                    <a:pt x="2" y="8"/>
                  </a:lnTo>
                  <a:lnTo>
                    <a:pt x="2" y="4"/>
                  </a:lnTo>
                  <a:lnTo>
                    <a:pt x="0"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98"/>
            <p:cNvSpPr>
              <a:spLocks/>
            </p:cNvSpPr>
            <p:nvPr/>
          </p:nvSpPr>
          <p:spPr bwMode="auto">
            <a:xfrm>
              <a:off x="5448300" y="3798888"/>
              <a:ext cx="38100" cy="31750"/>
            </a:xfrm>
            <a:custGeom>
              <a:avLst/>
              <a:gdLst/>
              <a:ahLst/>
              <a:cxnLst>
                <a:cxn ang="0">
                  <a:pos x="0" y="2"/>
                </a:cxn>
                <a:cxn ang="0">
                  <a:pos x="0" y="2"/>
                </a:cxn>
                <a:cxn ang="0">
                  <a:pos x="24" y="0"/>
                </a:cxn>
                <a:cxn ang="0">
                  <a:pos x="24" y="0"/>
                </a:cxn>
                <a:cxn ang="0">
                  <a:pos x="22" y="4"/>
                </a:cxn>
                <a:cxn ang="0">
                  <a:pos x="20" y="8"/>
                </a:cxn>
                <a:cxn ang="0">
                  <a:pos x="20" y="16"/>
                </a:cxn>
                <a:cxn ang="0">
                  <a:pos x="20" y="16"/>
                </a:cxn>
                <a:cxn ang="0">
                  <a:pos x="16" y="14"/>
                </a:cxn>
                <a:cxn ang="0">
                  <a:pos x="12" y="12"/>
                </a:cxn>
                <a:cxn ang="0">
                  <a:pos x="12" y="12"/>
                </a:cxn>
                <a:cxn ang="0">
                  <a:pos x="12" y="16"/>
                </a:cxn>
                <a:cxn ang="0">
                  <a:pos x="12" y="16"/>
                </a:cxn>
                <a:cxn ang="0">
                  <a:pos x="6" y="18"/>
                </a:cxn>
                <a:cxn ang="0">
                  <a:pos x="6" y="18"/>
                </a:cxn>
                <a:cxn ang="0">
                  <a:pos x="2" y="20"/>
                </a:cxn>
                <a:cxn ang="0">
                  <a:pos x="0" y="18"/>
                </a:cxn>
                <a:cxn ang="0">
                  <a:pos x="0" y="14"/>
                </a:cxn>
                <a:cxn ang="0">
                  <a:pos x="0" y="8"/>
                </a:cxn>
                <a:cxn ang="0">
                  <a:pos x="0" y="2"/>
                </a:cxn>
              </a:cxnLst>
              <a:rect l="0" t="0" r="r" b="b"/>
              <a:pathLst>
                <a:path w="24" h="20">
                  <a:moveTo>
                    <a:pt x="0" y="2"/>
                  </a:moveTo>
                  <a:lnTo>
                    <a:pt x="0" y="2"/>
                  </a:lnTo>
                  <a:lnTo>
                    <a:pt x="24" y="0"/>
                  </a:lnTo>
                  <a:lnTo>
                    <a:pt x="24" y="0"/>
                  </a:lnTo>
                  <a:lnTo>
                    <a:pt x="22" y="4"/>
                  </a:lnTo>
                  <a:lnTo>
                    <a:pt x="20" y="8"/>
                  </a:lnTo>
                  <a:lnTo>
                    <a:pt x="20" y="16"/>
                  </a:lnTo>
                  <a:lnTo>
                    <a:pt x="20" y="16"/>
                  </a:lnTo>
                  <a:lnTo>
                    <a:pt x="16" y="14"/>
                  </a:lnTo>
                  <a:lnTo>
                    <a:pt x="12" y="12"/>
                  </a:lnTo>
                  <a:lnTo>
                    <a:pt x="12" y="12"/>
                  </a:lnTo>
                  <a:lnTo>
                    <a:pt x="12" y="16"/>
                  </a:lnTo>
                  <a:lnTo>
                    <a:pt x="12" y="16"/>
                  </a:lnTo>
                  <a:lnTo>
                    <a:pt x="6" y="18"/>
                  </a:lnTo>
                  <a:lnTo>
                    <a:pt x="6" y="18"/>
                  </a:lnTo>
                  <a:lnTo>
                    <a:pt x="2" y="20"/>
                  </a:lnTo>
                  <a:lnTo>
                    <a:pt x="0" y="18"/>
                  </a:lnTo>
                  <a:lnTo>
                    <a:pt x="0" y="14"/>
                  </a:lnTo>
                  <a:lnTo>
                    <a:pt x="0" y="8"/>
                  </a:lnTo>
                  <a:lnTo>
                    <a:pt x="0"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99"/>
            <p:cNvSpPr>
              <a:spLocks/>
            </p:cNvSpPr>
            <p:nvPr/>
          </p:nvSpPr>
          <p:spPr bwMode="auto">
            <a:xfrm>
              <a:off x="5267325" y="3646488"/>
              <a:ext cx="593725" cy="1330325"/>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00"/>
            <p:cNvSpPr>
              <a:spLocks/>
            </p:cNvSpPr>
            <p:nvPr/>
          </p:nvSpPr>
          <p:spPr bwMode="auto">
            <a:xfrm>
              <a:off x="5372100" y="3786188"/>
              <a:ext cx="12700" cy="44450"/>
            </a:xfrm>
            <a:custGeom>
              <a:avLst/>
              <a:gdLst/>
              <a:ahLst/>
              <a:cxnLst>
                <a:cxn ang="0">
                  <a:pos x="0" y="22"/>
                </a:cxn>
                <a:cxn ang="0">
                  <a:pos x="0" y="22"/>
                </a:cxn>
                <a:cxn ang="0">
                  <a:pos x="4" y="26"/>
                </a:cxn>
                <a:cxn ang="0">
                  <a:pos x="8" y="28"/>
                </a:cxn>
                <a:cxn ang="0">
                  <a:pos x="8" y="28"/>
                </a:cxn>
                <a:cxn ang="0">
                  <a:pos x="8" y="8"/>
                </a:cxn>
                <a:cxn ang="0">
                  <a:pos x="8" y="8"/>
                </a:cxn>
                <a:cxn ang="0">
                  <a:pos x="8" y="4"/>
                </a:cxn>
                <a:cxn ang="0">
                  <a:pos x="6" y="2"/>
                </a:cxn>
                <a:cxn ang="0">
                  <a:pos x="0" y="0"/>
                </a:cxn>
                <a:cxn ang="0">
                  <a:pos x="0" y="0"/>
                </a:cxn>
                <a:cxn ang="0">
                  <a:pos x="0" y="12"/>
                </a:cxn>
                <a:cxn ang="0">
                  <a:pos x="0" y="22"/>
                </a:cxn>
              </a:cxnLst>
              <a:rect l="0" t="0" r="r" b="b"/>
              <a:pathLst>
                <a:path w="8" h="28">
                  <a:moveTo>
                    <a:pt x="0" y="22"/>
                  </a:moveTo>
                  <a:lnTo>
                    <a:pt x="0" y="22"/>
                  </a:lnTo>
                  <a:lnTo>
                    <a:pt x="4" y="26"/>
                  </a:lnTo>
                  <a:lnTo>
                    <a:pt x="8" y="28"/>
                  </a:lnTo>
                  <a:lnTo>
                    <a:pt x="8" y="28"/>
                  </a:lnTo>
                  <a:lnTo>
                    <a:pt x="8" y="8"/>
                  </a:lnTo>
                  <a:lnTo>
                    <a:pt x="8" y="8"/>
                  </a:lnTo>
                  <a:lnTo>
                    <a:pt x="8" y="4"/>
                  </a:lnTo>
                  <a:lnTo>
                    <a:pt x="6" y="2"/>
                  </a:lnTo>
                  <a:lnTo>
                    <a:pt x="0" y="0"/>
                  </a:lnTo>
                  <a:lnTo>
                    <a:pt x="0" y="0"/>
                  </a:lnTo>
                  <a:lnTo>
                    <a:pt x="0" y="12"/>
                  </a:lnTo>
                  <a:lnTo>
                    <a:pt x="0" y="2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101"/>
            <p:cNvSpPr>
              <a:spLocks/>
            </p:cNvSpPr>
            <p:nvPr/>
          </p:nvSpPr>
          <p:spPr bwMode="auto">
            <a:xfrm>
              <a:off x="5372100" y="3783013"/>
              <a:ext cx="12700" cy="6350"/>
            </a:xfrm>
            <a:custGeom>
              <a:avLst/>
              <a:gdLst/>
              <a:ahLst/>
              <a:cxnLst>
                <a:cxn ang="0">
                  <a:pos x="0" y="2"/>
                </a:cxn>
                <a:cxn ang="0">
                  <a:pos x="0" y="2"/>
                </a:cxn>
                <a:cxn ang="0">
                  <a:pos x="8" y="0"/>
                </a:cxn>
                <a:cxn ang="0">
                  <a:pos x="8" y="4"/>
                </a:cxn>
                <a:cxn ang="0">
                  <a:pos x="8" y="4"/>
                </a:cxn>
                <a:cxn ang="0">
                  <a:pos x="4" y="4"/>
                </a:cxn>
                <a:cxn ang="0">
                  <a:pos x="0" y="2"/>
                </a:cxn>
              </a:cxnLst>
              <a:rect l="0" t="0" r="r" b="b"/>
              <a:pathLst>
                <a:path w="8" h="4">
                  <a:moveTo>
                    <a:pt x="0" y="2"/>
                  </a:moveTo>
                  <a:lnTo>
                    <a:pt x="0" y="2"/>
                  </a:lnTo>
                  <a:lnTo>
                    <a:pt x="8" y="0"/>
                  </a:lnTo>
                  <a:lnTo>
                    <a:pt x="8" y="4"/>
                  </a:lnTo>
                  <a:lnTo>
                    <a:pt x="8" y="4"/>
                  </a:lnTo>
                  <a:lnTo>
                    <a:pt x="4" y="4"/>
                  </a:lnTo>
                  <a:lnTo>
                    <a:pt x="0" y="2"/>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102"/>
            <p:cNvSpPr>
              <a:spLocks/>
            </p:cNvSpPr>
            <p:nvPr/>
          </p:nvSpPr>
          <p:spPr bwMode="auto">
            <a:xfrm>
              <a:off x="5422900" y="3903663"/>
              <a:ext cx="25400" cy="31750"/>
            </a:xfrm>
            <a:custGeom>
              <a:avLst/>
              <a:gdLst/>
              <a:ahLst/>
              <a:cxnLst>
                <a:cxn ang="0">
                  <a:pos x="0" y="0"/>
                </a:cxn>
                <a:cxn ang="0">
                  <a:pos x="0" y="0"/>
                </a:cxn>
                <a:cxn ang="0">
                  <a:pos x="14" y="0"/>
                </a:cxn>
                <a:cxn ang="0">
                  <a:pos x="14" y="0"/>
                </a:cxn>
                <a:cxn ang="0">
                  <a:pos x="14" y="2"/>
                </a:cxn>
                <a:cxn ang="0">
                  <a:pos x="16" y="6"/>
                </a:cxn>
                <a:cxn ang="0">
                  <a:pos x="16" y="12"/>
                </a:cxn>
                <a:cxn ang="0">
                  <a:pos x="16" y="12"/>
                </a:cxn>
                <a:cxn ang="0">
                  <a:pos x="14" y="18"/>
                </a:cxn>
                <a:cxn ang="0">
                  <a:pos x="14" y="20"/>
                </a:cxn>
                <a:cxn ang="0">
                  <a:pos x="10" y="20"/>
                </a:cxn>
                <a:cxn ang="0">
                  <a:pos x="8" y="16"/>
                </a:cxn>
                <a:cxn ang="0">
                  <a:pos x="2" y="8"/>
                </a:cxn>
                <a:cxn ang="0">
                  <a:pos x="0" y="0"/>
                </a:cxn>
              </a:cxnLst>
              <a:rect l="0" t="0" r="r" b="b"/>
              <a:pathLst>
                <a:path w="16" h="20">
                  <a:moveTo>
                    <a:pt x="0" y="0"/>
                  </a:moveTo>
                  <a:lnTo>
                    <a:pt x="0" y="0"/>
                  </a:lnTo>
                  <a:lnTo>
                    <a:pt x="14" y="0"/>
                  </a:lnTo>
                  <a:lnTo>
                    <a:pt x="14" y="0"/>
                  </a:lnTo>
                  <a:lnTo>
                    <a:pt x="14" y="2"/>
                  </a:lnTo>
                  <a:lnTo>
                    <a:pt x="16" y="6"/>
                  </a:lnTo>
                  <a:lnTo>
                    <a:pt x="16" y="12"/>
                  </a:lnTo>
                  <a:lnTo>
                    <a:pt x="16" y="12"/>
                  </a:lnTo>
                  <a:lnTo>
                    <a:pt x="14" y="18"/>
                  </a:lnTo>
                  <a:lnTo>
                    <a:pt x="14" y="20"/>
                  </a:lnTo>
                  <a:lnTo>
                    <a:pt x="10" y="20"/>
                  </a:lnTo>
                  <a:lnTo>
                    <a:pt x="8" y="16"/>
                  </a:lnTo>
                  <a:lnTo>
                    <a:pt x="2" y="8"/>
                  </a:lnTo>
                  <a:lnTo>
                    <a:pt x="0"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103"/>
            <p:cNvSpPr>
              <a:spLocks/>
            </p:cNvSpPr>
            <p:nvPr/>
          </p:nvSpPr>
          <p:spPr bwMode="auto">
            <a:xfrm>
              <a:off x="5461000" y="3903663"/>
              <a:ext cx="6350" cy="34925"/>
            </a:xfrm>
            <a:custGeom>
              <a:avLst/>
              <a:gdLst/>
              <a:ahLst/>
              <a:cxnLst>
                <a:cxn ang="0">
                  <a:pos x="4" y="0"/>
                </a:cxn>
                <a:cxn ang="0">
                  <a:pos x="0" y="0"/>
                </a:cxn>
                <a:cxn ang="0">
                  <a:pos x="0" y="0"/>
                </a:cxn>
                <a:cxn ang="0">
                  <a:pos x="0" y="14"/>
                </a:cxn>
                <a:cxn ang="0">
                  <a:pos x="2" y="20"/>
                </a:cxn>
                <a:cxn ang="0">
                  <a:pos x="4" y="22"/>
                </a:cxn>
                <a:cxn ang="0">
                  <a:pos x="4" y="22"/>
                </a:cxn>
                <a:cxn ang="0">
                  <a:pos x="4" y="12"/>
                </a:cxn>
                <a:cxn ang="0">
                  <a:pos x="4" y="6"/>
                </a:cxn>
                <a:cxn ang="0">
                  <a:pos x="4" y="0"/>
                </a:cxn>
              </a:cxnLst>
              <a:rect l="0" t="0" r="r" b="b"/>
              <a:pathLst>
                <a:path w="4" h="22">
                  <a:moveTo>
                    <a:pt x="4" y="0"/>
                  </a:moveTo>
                  <a:lnTo>
                    <a:pt x="0" y="0"/>
                  </a:lnTo>
                  <a:lnTo>
                    <a:pt x="0" y="0"/>
                  </a:lnTo>
                  <a:lnTo>
                    <a:pt x="0" y="14"/>
                  </a:lnTo>
                  <a:lnTo>
                    <a:pt x="2" y="20"/>
                  </a:lnTo>
                  <a:lnTo>
                    <a:pt x="4" y="22"/>
                  </a:lnTo>
                  <a:lnTo>
                    <a:pt x="4" y="22"/>
                  </a:lnTo>
                  <a:lnTo>
                    <a:pt x="4" y="12"/>
                  </a:lnTo>
                  <a:lnTo>
                    <a:pt x="4" y="6"/>
                  </a:lnTo>
                  <a:lnTo>
                    <a:pt x="4" y="0"/>
                  </a:ln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3" name="Freeform 99"/>
          <p:cNvSpPr>
            <a:spLocks/>
          </p:cNvSpPr>
          <p:nvPr/>
        </p:nvSpPr>
        <p:spPr bwMode="auto">
          <a:xfrm>
            <a:off x="7226528" y="2482024"/>
            <a:ext cx="326772" cy="468188"/>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99"/>
          <p:cNvSpPr>
            <a:spLocks/>
          </p:cNvSpPr>
          <p:nvPr/>
        </p:nvSpPr>
        <p:spPr bwMode="auto">
          <a:xfrm>
            <a:off x="7389914" y="2773105"/>
            <a:ext cx="326772" cy="468188"/>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9"/>
          <p:cNvSpPr>
            <a:spLocks/>
          </p:cNvSpPr>
          <p:nvPr/>
        </p:nvSpPr>
        <p:spPr bwMode="auto">
          <a:xfrm>
            <a:off x="5376654" y="2506114"/>
            <a:ext cx="326772" cy="468188"/>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9"/>
          <p:cNvSpPr>
            <a:spLocks/>
          </p:cNvSpPr>
          <p:nvPr/>
        </p:nvSpPr>
        <p:spPr bwMode="auto">
          <a:xfrm>
            <a:off x="5682020" y="2267440"/>
            <a:ext cx="326772" cy="468188"/>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p:nvSpPr>
        <p:spPr bwMode="auto">
          <a:xfrm>
            <a:off x="7154717" y="2794008"/>
            <a:ext cx="326772" cy="468188"/>
          </a:xfrm>
          <a:custGeom>
            <a:avLst/>
            <a:gdLst/>
            <a:ahLst/>
            <a:cxnLst>
              <a:cxn ang="0">
                <a:pos x="160" y="100"/>
              </a:cxn>
              <a:cxn ang="0">
                <a:pos x="158" y="130"/>
              </a:cxn>
              <a:cxn ang="0">
                <a:pos x="168" y="144"/>
              </a:cxn>
              <a:cxn ang="0">
                <a:pos x="212" y="116"/>
              </a:cxn>
              <a:cxn ang="0">
                <a:pos x="200" y="80"/>
              </a:cxn>
              <a:cxn ang="0">
                <a:pos x="202" y="36"/>
              </a:cxn>
              <a:cxn ang="0">
                <a:pos x="230" y="0"/>
              </a:cxn>
              <a:cxn ang="0">
                <a:pos x="276" y="24"/>
              </a:cxn>
              <a:cxn ang="0">
                <a:pos x="280" y="54"/>
              </a:cxn>
              <a:cxn ang="0">
                <a:pos x="276" y="80"/>
              </a:cxn>
              <a:cxn ang="0">
                <a:pos x="270" y="114"/>
              </a:cxn>
              <a:cxn ang="0">
                <a:pos x="296" y="144"/>
              </a:cxn>
              <a:cxn ang="0">
                <a:pos x="354" y="178"/>
              </a:cxn>
              <a:cxn ang="0">
                <a:pos x="358" y="218"/>
              </a:cxn>
              <a:cxn ang="0">
                <a:pos x="362" y="240"/>
              </a:cxn>
              <a:cxn ang="0">
                <a:pos x="368" y="266"/>
              </a:cxn>
              <a:cxn ang="0">
                <a:pos x="372" y="288"/>
              </a:cxn>
              <a:cxn ang="0">
                <a:pos x="332" y="340"/>
              </a:cxn>
              <a:cxn ang="0">
                <a:pos x="320" y="368"/>
              </a:cxn>
              <a:cxn ang="0">
                <a:pos x="332" y="484"/>
              </a:cxn>
              <a:cxn ang="0">
                <a:pos x="318" y="510"/>
              </a:cxn>
              <a:cxn ang="0">
                <a:pos x="320" y="622"/>
              </a:cxn>
              <a:cxn ang="0">
                <a:pos x="312" y="770"/>
              </a:cxn>
              <a:cxn ang="0">
                <a:pos x="308" y="792"/>
              </a:cxn>
              <a:cxn ang="0">
                <a:pos x="304" y="818"/>
              </a:cxn>
              <a:cxn ang="0">
                <a:pos x="268" y="838"/>
              </a:cxn>
              <a:cxn ang="0">
                <a:pos x="254" y="808"/>
              </a:cxn>
              <a:cxn ang="0">
                <a:pos x="262" y="772"/>
              </a:cxn>
              <a:cxn ang="0">
                <a:pos x="266" y="712"/>
              </a:cxn>
              <a:cxn ang="0">
                <a:pos x="260" y="624"/>
              </a:cxn>
              <a:cxn ang="0">
                <a:pos x="240" y="558"/>
              </a:cxn>
              <a:cxn ang="0">
                <a:pos x="236" y="606"/>
              </a:cxn>
              <a:cxn ang="0">
                <a:pos x="250" y="706"/>
              </a:cxn>
              <a:cxn ang="0">
                <a:pos x="246" y="768"/>
              </a:cxn>
              <a:cxn ang="0">
                <a:pos x="248" y="792"/>
              </a:cxn>
              <a:cxn ang="0">
                <a:pos x="226" y="806"/>
              </a:cxn>
              <a:cxn ang="0">
                <a:pos x="204" y="828"/>
              </a:cxn>
              <a:cxn ang="0">
                <a:pos x="172" y="820"/>
              </a:cxn>
              <a:cxn ang="0">
                <a:pos x="194" y="776"/>
              </a:cxn>
              <a:cxn ang="0">
                <a:pos x="182" y="670"/>
              </a:cxn>
              <a:cxn ang="0">
                <a:pos x="160" y="512"/>
              </a:cxn>
              <a:cxn ang="0">
                <a:pos x="132" y="470"/>
              </a:cxn>
              <a:cxn ang="0">
                <a:pos x="138" y="376"/>
              </a:cxn>
              <a:cxn ang="0">
                <a:pos x="150" y="310"/>
              </a:cxn>
              <a:cxn ang="0">
                <a:pos x="114" y="312"/>
              </a:cxn>
              <a:cxn ang="0">
                <a:pos x="98" y="270"/>
              </a:cxn>
              <a:cxn ang="0">
                <a:pos x="102" y="236"/>
              </a:cxn>
              <a:cxn ang="0">
                <a:pos x="100" y="204"/>
              </a:cxn>
              <a:cxn ang="0">
                <a:pos x="74" y="162"/>
              </a:cxn>
              <a:cxn ang="0">
                <a:pos x="0" y="148"/>
              </a:cxn>
              <a:cxn ang="0">
                <a:pos x="64" y="140"/>
              </a:cxn>
              <a:cxn ang="0">
                <a:pos x="68" y="112"/>
              </a:cxn>
              <a:cxn ang="0">
                <a:pos x="68" y="86"/>
              </a:cxn>
              <a:cxn ang="0">
                <a:pos x="80" y="60"/>
              </a:cxn>
              <a:cxn ang="0">
                <a:pos x="90" y="16"/>
              </a:cxn>
              <a:cxn ang="0">
                <a:pos x="100" y="42"/>
              </a:cxn>
              <a:cxn ang="0">
                <a:pos x="112" y="80"/>
              </a:cxn>
            </a:cxnLst>
            <a:rect l="0" t="0" r="r" b="b"/>
            <a:pathLst>
              <a:path w="374" h="838">
                <a:moveTo>
                  <a:pt x="138" y="96"/>
                </a:moveTo>
                <a:lnTo>
                  <a:pt x="138" y="96"/>
                </a:lnTo>
                <a:lnTo>
                  <a:pt x="140" y="94"/>
                </a:lnTo>
                <a:lnTo>
                  <a:pt x="144" y="92"/>
                </a:lnTo>
                <a:lnTo>
                  <a:pt x="148" y="94"/>
                </a:lnTo>
                <a:lnTo>
                  <a:pt x="160" y="100"/>
                </a:lnTo>
                <a:lnTo>
                  <a:pt x="160" y="100"/>
                </a:lnTo>
                <a:lnTo>
                  <a:pt x="166" y="104"/>
                </a:lnTo>
                <a:lnTo>
                  <a:pt x="168" y="112"/>
                </a:lnTo>
                <a:lnTo>
                  <a:pt x="168" y="120"/>
                </a:lnTo>
                <a:lnTo>
                  <a:pt x="164" y="128"/>
                </a:lnTo>
                <a:lnTo>
                  <a:pt x="164" y="128"/>
                </a:lnTo>
                <a:lnTo>
                  <a:pt x="160" y="130"/>
                </a:lnTo>
                <a:lnTo>
                  <a:pt x="158" y="130"/>
                </a:lnTo>
                <a:lnTo>
                  <a:pt x="158" y="132"/>
                </a:lnTo>
                <a:lnTo>
                  <a:pt x="158" y="132"/>
                </a:lnTo>
                <a:lnTo>
                  <a:pt x="156" y="138"/>
                </a:lnTo>
                <a:lnTo>
                  <a:pt x="156" y="142"/>
                </a:lnTo>
                <a:lnTo>
                  <a:pt x="156" y="142"/>
                </a:lnTo>
                <a:lnTo>
                  <a:pt x="162" y="144"/>
                </a:lnTo>
                <a:lnTo>
                  <a:pt x="168" y="144"/>
                </a:lnTo>
                <a:lnTo>
                  <a:pt x="180" y="140"/>
                </a:lnTo>
                <a:lnTo>
                  <a:pt x="180" y="140"/>
                </a:lnTo>
                <a:lnTo>
                  <a:pt x="190" y="136"/>
                </a:lnTo>
                <a:lnTo>
                  <a:pt x="202" y="128"/>
                </a:lnTo>
                <a:lnTo>
                  <a:pt x="206" y="124"/>
                </a:lnTo>
                <a:lnTo>
                  <a:pt x="210" y="120"/>
                </a:lnTo>
                <a:lnTo>
                  <a:pt x="212" y="116"/>
                </a:lnTo>
                <a:lnTo>
                  <a:pt x="212" y="110"/>
                </a:lnTo>
                <a:lnTo>
                  <a:pt x="212" y="110"/>
                </a:lnTo>
                <a:lnTo>
                  <a:pt x="204" y="88"/>
                </a:lnTo>
                <a:lnTo>
                  <a:pt x="204" y="88"/>
                </a:lnTo>
                <a:lnTo>
                  <a:pt x="202" y="84"/>
                </a:lnTo>
                <a:lnTo>
                  <a:pt x="200" y="82"/>
                </a:lnTo>
                <a:lnTo>
                  <a:pt x="200" y="80"/>
                </a:lnTo>
                <a:lnTo>
                  <a:pt x="200" y="80"/>
                </a:lnTo>
                <a:lnTo>
                  <a:pt x="200" y="74"/>
                </a:lnTo>
                <a:lnTo>
                  <a:pt x="200" y="68"/>
                </a:lnTo>
                <a:lnTo>
                  <a:pt x="200" y="68"/>
                </a:lnTo>
                <a:lnTo>
                  <a:pt x="200" y="48"/>
                </a:lnTo>
                <a:lnTo>
                  <a:pt x="200" y="48"/>
                </a:lnTo>
                <a:lnTo>
                  <a:pt x="202" y="36"/>
                </a:lnTo>
                <a:lnTo>
                  <a:pt x="204" y="24"/>
                </a:lnTo>
                <a:lnTo>
                  <a:pt x="204" y="24"/>
                </a:lnTo>
                <a:lnTo>
                  <a:pt x="206" y="16"/>
                </a:lnTo>
                <a:lnTo>
                  <a:pt x="210" y="12"/>
                </a:lnTo>
                <a:lnTo>
                  <a:pt x="216" y="6"/>
                </a:lnTo>
                <a:lnTo>
                  <a:pt x="222" y="2"/>
                </a:lnTo>
                <a:lnTo>
                  <a:pt x="230" y="0"/>
                </a:lnTo>
                <a:lnTo>
                  <a:pt x="238" y="0"/>
                </a:lnTo>
                <a:lnTo>
                  <a:pt x="244" y="0"/>
                </a:lnTo>
                <a:lnTo>
                  <a:pt x="252" y="2"/>
                </a:lnTo>
                <a:lnTo>
                  <a:pt x="252" y="2"/>
                </a:lnTo>
                <a:lnTo>
                  <a:pt x="262" y="8"/>
                </a:lnTo>
                <a:lnTo>
                  <a:pt x="270" y="16"/>
                </a:lnTo>
                <a:lnTo>
                  <a:pt x="276" y="24"/>
                </a:lnTo>
                <a:lnTo>
                  <a:pt x="278" y="38"/>
                </a:lnTo>
                <a:lnTo>
                  <a:pt x="278" y="38"/>
                </a:lnTo>
                <a:lnTo>
                  <a:pt x="278" y="46"/>
                </a:lnTo>
                <a:lnTo>
                  <a:pt x="278" y="46"/>
                </a:lnTo>
                <a:lnTo>
                  <a:pt x="278" y="52"/>
                </a:lnTo>
                <a:lnTo>
                  <a:pt x="278" y="52"/>
                </a:lnTo>
                <a:lnTo>
                  <a:pt x="280" y="54"/>
                </a:lnTo>
                <a:lnTo>
                  <a:pt x="282" y="56"/>
                </a:lnTo>
                <a:lnTo>
                  <a:pt x="282" y="56"/>
                </a:lnTo>
                <a:lnTo>
                  <a:pt x="284" y="58"/>
                </a:lnTo>
                <a:lnTo>
                  <a:pt x="284" y="64"/>
                </a:lnTo>
                <a:lnTo>
                  <a:pt x="282" y="72"/>
                </a:lnTo>
                <a:lnTo>
                  <a:pt x="282" y="72"/>
                </a:lnTo>
                <a:lnTo>
                  <a:pt x="276" y="80"/>
                </a:lnTo>
                <a:lnTo>
                  <a:pt x="276" y="80"/>
                </a:lnTo>
                <a:lnTo>
                  <a:pt x="276" y="80"/>
                </a:lnTo>
                <a:lnTo>
                  <a:pt x="274" y="80"/>
                </a:lnTo>
                <a:lnTo>
                  <a:pt x="272" y="80"/>
                </a:lnTo>
                <a:lnTo>
                  <a:pt x="272" y="80"/>
                </a:lnTo>
                <a:lnTo>
                  <a:pt x="270" y="96"/>
                </a:lnTo>
                <a:lnTo>
                  <a:pt x="270" y="114"/>
                </a:lnTo>
                <a:lnTo>
                  <a:pt x="270" y="114"/>
                </a:lnTo>
                <a:lnTo>
                  <a:pt x="270" y="118"/>
                </a:lnTo>
                <a:lnTo>
                  <a:pt x="274" y="122"/>
                </a:lnTo>
                <a:lnTo>
                  <a:pt x="278" y="128"/>
                </a:lnTo>
                <a:lnTo>
                  <a:pt x="278" y="128"/>
                </a:lnTo>
                <a:lnTo>
                  <a:pt x="286" y="138"/>
                </a:lnTo>
                <a:lnTo>
                  <a:pt x="296" y="144"/>
                </a:lnTo>
                <a:lnTo>
                  <a:pt x="296" y="144"/>
                </a:lnTo>
                <a:lnTo>
                  <a:pt x="320" y="156"/>
                </a:lnTo>
                <a:lnTo>
                  <a:pt x="344" y="168"/>
                </a:lnTo>
                <a:lnTo>
                  <a:pt x="344" y="168"/>
                </a:lnTo>
                <a:lnTo>
                  <a:pt x="350" y="172"/>
                </a:lnTo>
                <a:lnTo>
                  <a:pt x="354" y="174"/>
                </a:lnTo>
                <a:lnTo>
                  <a:pt x="354" y="178"/>
                </a:lnTo>
                <a:lnTo>
                  <a:pt x="354" y="178"/>
                </a:lnTo>
                <a:lnTo>
                  <a:pt x="356" y="194"/>
                </a:lnTo>
                <a:lnTo>
                  <a:pt x="356" y="200"/>
                </a:lnTo>
                <a:lnTo>
                  <a:pt x="360" y="208"/>
                </a:lnTo>
                <a:lnTo>
                  <a:pt x="360" y="208"/>
                </a:lnTo>
                <a:lnTo>
                  <a:pt x="360" y="212"/>
                </a:lnTo>
                <a:lnTo>
                  <a:pt x="358" y="218"/>
                </a:lnTo>
                <a:lnTo>
                  <a:pt x="356" y="224"/>
                </a:lnTo>
                <a:lnTo>
                  <a:pt x="358" y="226"/>
                </a:lnTo>
                <a:lnTo>
                  <a:pt x="360" y="228"/>
                </a:lnTo>
                <a:lnTo>
                  <a:pt x="360" y="228"/>
                </a:lnTo>
                <a:lnTo>
                  <a:pt x="364" y="230"/>
                </a:lnTo>
                <a:lnTo>
                  <a:pt x="364" y="232"/>
                </a:lnTo>
                <a:lnTo>
                  <a:pt x="362" y="240"/>
                </a:lnTo>
                <a:lnTo>
                  <a:pt x="362" y="240"/>
                </a:lnTo>
                <a:lnTo>
                  <a:pt x="362" y="244"/>
                </a:lnTo>
                <a:lnTo>
                  <a:pt x="364" y="248"/>
                </a:lnTo>
                <a:lnTo>
                  <a:pt x="368" y="252"/>
                </a:lnTo>
                <a:lnTo>
                  <a:pt x="370" y="258"/>
                </a:lnTo>
                <a:lnTo>
                  <a:pt x="370" y="258"/>
                </a:lnTo>
                <a:lnTo>
                  <a:pt x="368" y="266"/>
                </a:lnTo>
                <a:lnTo>
                  <a:pt x="368" y="266"/>
                </a:lnTo>
                <a:lnTo>
                  <a:pt x="372" y="268"/>
                </a:lnTo>
                <a:lnTo>
                  <a:pt x="374" y="272"/>
                </a:lnTo>
                <a:lnTo>
                  <a:pt x="374" y="272"/>
                </a:lnTo>
                <a:lnTo>
                  <a:pt x="374" y="280"/>
                </a:lnTo>
                <a:lnTo>
                  <a:pt x="372" y="288"/>
                </a:lnTo>
                <a:lnTo>
                  <a:pt x="372" y="288"/>
                </a:lnTo>
                <a:lnTo>
                  <a:pt x="368" y="308"/>
                </a:lnTo>
                <a:lnTo>
                  <a:pt x="366" y="318"/>
                </a:lnTo>
                <a:lnTo>
                  <a:pt x="362" y="326"/>
                </a:lnTo>
                <a:lnTo>
                  <a:pt x="362" y="326"/>
                </a:lnTo>
                <a:lnTo>
                  <a:pt x="354" y="332"/>
                </a:lnTo>
                <a:lnTo>
                  <a:pt x="344" y="338"/>
                </a:lnTo>
                <a:lnTo>
                  <a:pt x="332" y="340"/>
                </a:lnTo>
                <a:lnTo>
                  <a:pt x="322" y="342"/>
                </a:lnTo>
                <a:lnTo>
                  <a:pt x="322" y="342"/>
                </a:lnTo>
                <a:lnTo>
                  <a:pt x="320" y="344"/>
                </a:lnTo>
                <a:lnTo>
                  <a:pt x="318" y="346"/>
                </a:lnTo>
                <a:lnTo>
                  <a:pt x="318" y="352"/>
                </a:lnTo>
                <a:lnTo>
                  <a:pt x="320" y="368"/>
                </a:lnTo>
                <a:lnTo>
                  <a:pt x="320" y="368"/>
                </a:lnTo>
                <a:lnTo>
                  <a:pt x="324" y="400"/>
                </a:lnTo>
                <a:lnTo>
                  <a:pt x="324" y="400"/>
                </a:lnTo>
                <a:lnTo>
                  <a:pt x="330" y="462"/>
                </a:lnTo>
                <a:lnTo>
                  <a:pt x="330" y="462"/>
                </a:lnTo>
                <a:lnTo>
                  <a:pt x="332" y="476"/>
                </a:lnTo>
                <a:lnTo>
                  <a:pt x="332" y="476"/>
                </a:lnTo>
                <a:lnTo>
                  <a:pt x="332" y="484"/>
                </a:lnTo>
                <a:lnTo>
                  <a:pt x="332" y="486"/>
                </a:lnTo>
                <a:lnTo>
                  <a:pt x="328" y="488"/>
                </a:lnTo>
                <a:lnTo>
                  <a:pt x="328" y="488"/>
                </a:lnTo>
                <a:lnTo>
                  <a:pt x="318" y="490"/>
                </a:lnTo>
                <a:lnTo>
                  <a:pt x="318" y="490"/>
                </a:lnTo>
                <a:lnTo>
                  <a:pt x="318" y="510"/>
                </a:lnTo>
                <a:lnTo>
                  <a:pt x="318" y="510"/>
                </a:lnTo>
                <a:lnTo>
                  <a:pt x="316" y="524"/>
                </a:lnTo>
                <a:lnTo>
                  <a:pt x="314" y="538"/>
                </a:lnTo>
                <a:lnTo>
                  <a:pt x="314" y="552"/>
                </a:lnTo>
                <a:lnTo>
                  <a:pt x="314" y="564"/>
                </a:lnTo>
                <a:lnTo>
                  <a:pt x="314" y="564"/>
                </a:lnTo>
                <a:lnTo>
                  <a:pt x="316" y="594"/>
                </a:lnTo>
                <a:lnTo>
                  <a:pt x="320" y="622"/>
                </a:lnTo>
                <a:lnTo>
                  <a:pt x="320" y="622"/>
                </a:lnTo>
                <a:lnTo>
                  <a:pt x="322" y="638"/>
                </a:lnTo>
                <a:lnTo>
                  <a:pt x="322" y="652"/>
                </a:lnTo>
                <a:lnTo>
                  <a:pt x="322" y="684"/>
                </a:lnTo>
                <a:lnTo>
                  <a:pt x="316" y="744"/>
                </a:lnTo>
                <a:lnTo>
                  <a:pt x="316" y="744"/>
                </a:lnTo>
                <a:lnTo>
                  <a:pt x="312" y="770"/>
                </a:lnTo>
                <a:lnTo>
                  <a:pt x="312" y="770"/>
                </a:lnTo>
                <a:lnTo>
                  <a:pt x="310" y="778"/>
                </a:lnTo>
                <a:lnTo>
                  <a:pt x="310" y="784"/>
                </a:lnTo>
                <a:lnTo>
                  <a:pt x="310" y="784"/>
                </a:lnTo>
                <a:lnTo>
                  <a:pt x="310" y="788"/>
                </a:lnTo>
                <a:lnTo>
                  <a:pt x="308" y="792"/>
                </a:lnTo>
                <a:lnTo>
                  <a:pt x="308" y="792"/>
                </a:lnTo>
                <a:lnTo>
                  <a:pt x="308" y="798"/>
                </a:lnTo>
                <a:lnTo>
                  <a:pt x="310" y="802"/>
                </a:lnTo>
                <a:lnTo>
                  <a:pt x="310" y="802"/>
                </a:lnTo>
                <a:lnTo>
                  <a:pt x="308" y="806"/>
                </a:lnTo>
                <a:lnTo>
                  <a:pt x="304" y="810"/>
                </a:lnTo>
                <a:lnTo>
                  <a:pt x="304" y="810"/>
                </a:lnTo>
                <a:lnTo>
                  <a:pt x="304" y="818"/>
                </a:lnTo>
                <a:lnTo>
                  <a:pt x="304" y="822"/>
                </a:lnTo>
                <a:lnTo>
                  <a:pt x="302" y="824"/>
                </a:lnTo>
                <a:lnTo>
                  <a:pt x="302" y="824"/>
                </a:lnTo>
                <a:lnTo>
                  <a:pt x="296" y="830"/>
                </a:lnTo>
                <a:lnTo>
                  <a:pt x="288" y="834"/>
                </a:lnTo>
                <a:lnTo>
                  <a:pt x="278" y="838"/>
                </a:lnTo>
                <a:lnTo>
                  <a:pt x="268" y="838"/>
                </a:lnTo>
                <a:lnTo>
                  <a:pt x="260" y="838"/>
                </a:lnTo>
                <a:lnTo>
                  <a:pt x="254" y="836"/>
                </a:lnTo>
                <a:lnTo>
                  <a:pt x="252" y="832"/>
                </a:lnTo>
                <a:lnTo>
                  <a:pt x="250" y="828"/>
                </a:lnTo>
                <a:lnTo>
                  <a:pt x="250" y="818"/>
                </a:lnTo>
                <a:lnTo>
                  <a:pt x="250" y="818"/>
                </a:lnTo>
                <a:lnTo>
                  <a:pt x="254" y="808"/>
                </a:lnTo>
                <a:lnTo>
                  <a:pt x="258" y="798"/>
                </a:lnTo>
                <a:lnTo>
                  <a:pt x="258" y="798"/>
                </a:lnTo>
                <a:lnTo>
                  <a:pt x="262" y="790"/>
                </a:lnTo>
                <a:lnTo>
                  <a:pt x="262" y="784"/>
                </a:lnTo>
                <a:lnTo>
                  <a:pt x="264" y="780"/>
                </a:lnTo>
                <a:lnTo>
                  <a:pt x="264" y="780"/>
                </a:lnTo>
                <a:lnTo>
                  <a:pt x="262" y="772"/>
                </a:lnTo>
                <a:lnTo>
                  <a:pt x="262" y="762"/>
                </a:lnTo>
                <a:lnTo>
                  <a:pt x="262" y="762"/>
                </a:lnTo>
                <a:lnTo>
                  <a:pt x="260" y="748"/>
                </a:lnTo>
                <a:lnTo>
                  <a:pt x="260" y="734"/>
                </a:lnTo>
                <a:lnTo>
                  <a:pt x="260" y="734"/>
                </a:lnTo>
                <a:lnTo>
                  <a:pt x="262" y="724"/>
                </a:lnTo>
                <a:lnTo>
                  <a:pt x="266" y="712"/>
                </a:lnTo>
                <a:lnTo>
                  <a:pt x="266" y="712"/>
                </a:lnTo>
                <a:lnTo>
                  <a:pt x="268" y="698"/>
                </a:lnTo>
                <a:lnTo>
                  <a:pt x="266" y="686"/>
                </a:lnTo>
                <a:lnTo>
                  <a:pt x="266" y="686"/>
                </a:lnTo>
                <a:lnTo>
                  <a:pt x="262" y="656"/>
                </a:lnTo>
                <a:lnTo>
                  <a:pt x="260" y="624"/>
                </a:lnTo>
                <a:lnTo>
                  <a:pt x="260" y="624"/>
                </a:lnTo>
                <a:lnTo>
                  <a:pt x="256" y="612"/>
                </a:lnTo>
                <a:lnTo>
                  <a:pt x="252" y="598"/>
                </a:lnTo>
                <a:lnTo>
                  <a:pt x="248" y="586"/>
                </a:lnTo>
                <a:lnTo>
                  <a:pt x="244" y="574"/>
                </a:lnTo>
                <a:lnTo>
                  <a:pt x="244" y="574"/>
                </a:lnTo>
                <a:lnTo>
                  <a:pt x="242" y="562"/>
                </a:lnTo>
                <a:lnTo>
                  <a:pt x="240" y="558"/>
                </a:lnTo>
                <a:lnTo>
                  <a:pt x="238" y="562"/>
                </a:lnTo>
                <a:lnTo>
                  <a:pt x="238" y="562"/>
                </a:lnTo>
                <a:lnTo>
                  <a:pt x="234" y="578"/>
                </a:lnTo>
                <a:lnTo>
                  <a:pt x="234" y="584"/>
                </a:lnTo>
                <a:lnTo>
                  <a:pt x="234" y="592"/>
                </a:lnTo>
                <a:lnTo>
                  <a:pt x="234" y="592"/>
                </a:lnTo>
                <a:lnTo>
                  <a:pt x="236" y="606"/>
                </a:lnTo>
                <a:lnTo>
                  <a:pt x="236" y="618"/>
                </a:lnTo>
                <a:lnTo>
                  <a:pt x="236" y="618"/>
                </a:lnTo>
                <a:lnTo>
                  <a:pt x="238" y="630"/>
                </a:lnTo>
                <a:lnTo>
                  <a:pt x="240" y="644"/>
                </a:lnTo>
                <a:lnTo>
                  <a:pt x="240" y="644"/>
                </a:lnTo>
                <a:lnTo>
                  <a:pt x="250" y="706"/>
                </a:lnTo>
                <a:lnTo>
                  <a:pt x="250" y="706"/>
                </a:lnTo>
                <a:lnTo>
                  <a:pt x="250" y="718"/>
                </a:lnTo>
                <a:lnTo>
                  <a:pt x="250" y="732"/>
                </a:lnTo>
                <a:lnTo>
                  <a:pt x="248" y="758"/>
                </a:lnTo>
                <a:lnTo>
                  <a:pt x="248" y="758"/>
                </a:lnTo>
                <a:lnTo>
                  <a:pt x="248" y="766"/>
                </a:lnTo>
                <a:lnTo>
                  <a:pt x="248" y="766"/>
                </a:lnTo>
                <a:lnTo>
                  <a:pt x="246" y="768"/>
                </a:lnTo>
                <a:lnTo>
                  <a:pt x="244" y="768"/>
                </a:lnTo>
                <a:lnTo>
                  <a:pt x="244" y="768"/>
                </a:lnTo>
                <a:lnTo>
                  <a:pt x="244" y="772"/>
                </a:lnTo>
                <a:lnTo>
                  <a:pt x="244" y="772"/>
                </a:lnTo>
                <a:lnTo>
                  <a:pt x="248" y="782"/>
                </a:lnTo>
                <a:lnTo>
                  <a:pt x="248" y="792"/>
                </a:lnTo>
                <a:lnTo>
                  <a:pt x="248" y="792"/>
                </a:lnTo>
                <a:lnTo>
                  <a:pt x="248" y="796"/>
                </a:lnTo>
                <a:lnTo>
                  <a:pt x="244" y="800"/>
                </a:lnTo>
                <a:lnTo>
                  <a:pt x="238" y="804"/>
                </a:lnTo>
                <a:lnTo>
                  <a:pt x="238" y="804"/>
                </a:lnTo>
                <a:lnTo>
                  <a:pt x="234" y="804"/>
                </a:lnTo>
                <a:lnTo>
                  <a:pt x="230" y="804"/>
                </a:lnTo>
                <a:lnTo>
                  <a:pt x="226" y="806"/>
                </a:lnTo>
                <a:lnTo>
                  <a:pt x="222" y="808"/>
                </a:lnTo>
                <a:lnTo>
                  <a:pt x="222" y="808"/>
                </a:lnTo>
                <a:lnTo>
                  <a:pt x="220" y="818"/>
                </a:lnTo>
                <a:lnTo>
                  <a:pt x="218" y="820"/>
                </a:lnTo>
                <a:lnTo>
                  <a:pt x="214" y="824"/>
                </a:lnTo>
                <a:lnTo>
                  <a:pt x="214" y="824"/>
                </a:lnTo>
                <a:lnTo>
                  <a:pt x="204" y="828"/>
                </a:lnTo>
                <a:lnTo>
                  <a:pt x="192" y="830"/>
                </a:lnTo>
                <a:lnTo>
                  <a:pt x="192" y="830"/>
                </a:lnTo>
                <a:lnTo>
                  <a:pt x="186" y="832"/>
                </a:lnTo>
                <a:lnTo>
                  <a:pt x="180" y="830"/>
                </a:lnTo>
                <a:lnTo>
                  <a:pt x="174" y="826"/>
                </a:lnTo>
                <a:lnTo>
                  <a:pt x="172" y="824"/>
                </a:lnTo>
                <a:lnTo>
                  <a:pt x="172" y="820"/>
                </a:lnTo>
                <a:lnTo>
                  <a:pt x="172" y="820"/>
                </a:lnTo>
                <a:lnTo>
                  <a:pt x="176" y="808"/>
                </a:lnTo>
                <a:lnTo>
                  <a:pt x="184" y="798"/>
                </a:lnTo>
                <a:lnTo>
                  <a:pt x="184" y="798"/>
                </a:lnTo>
                <a:lnTo>
                  <a:pt x="192" y="788"/>
                </a:lnTo>
                <a:lnTo>
                  <a:pt x="194" y="782"/>
                </a:lnTo>
                <a:lnTo>
                  <a:pt x="194" y="776"/>
                </a:lnTo>
                <a:lnTo>
                  <a:pt x="194" y="776"/>
                </a:lnTo>
                <a:lnTo>
                  <a:pt x="190" y="762"/>
                </a:lnTo>
                <a:lnTo>
                  <a:pt x="188" y="746"/>
                </a:lnTo>
                <a:lnTo>
                  <a:pt x="188" y="746"/>
                </a:lnTo>
                <a:lnTo>
                  <a:pt x="186" y="708"/>
                </a:lnTo>
                <a:lnTo>
                  <a:pt x="182" y="670"/>
                </a:lnTo>
                <a:lnTo>
                  <a:pt x="182" y="670"/>
                </a:lnTo>
                <a:lnTo>
                  <a:pt x="180" y="628"/>
                </a:lnTo>
                <a:lnTo>
                  <a:pt x="176" y="588"/>
                </a:lnTo>
                <a:lnTo>
                  <a:pt x="176" y="588"/>
                </a:lnTo>
                <a:lnTo>
                  <a:pt x="174" y="568"/>
                </a:lnTo>
                <a:lnTo>
                  <a:pt x="168" y="550"/>
                </a:lnTo>
                <a:lnTo>
                  <a:pt x="160" y="512"/>
                </a:lnTo>
                <a:lnTo>
                  <a:pt x="160" y="512"/>
                </a:lnTo>
                <a:lnTo>
                  <a:pt x="156" y="492"/>
                </a:lnTo>
                <a:lnTo>
                  <a:pt x="156" y="492"/>
                </a:lnTo>
                <a:lnTo>
                  <a:pt x="154" y="482"/>
                </a:lnTo>
                <a:lnTo>
                  <a:pt x="152" y="480"/>
                </a:lnTo>
                <a:lnTo>
                  <a:pt x="148" y="476"/>
                </a:lnTo>
                <a:lnTo>
                  <a:pt x="148" y="476"/>
                </a:lnTo>
                <a:lnTo>
                  <a:pt x="132" y="470"/>
                </a:lnTo>
                <a:lnTo>
                  <a:pt x="132" y="470"/>
                </a:lnTo>
                <a:lnTo>
                  <a:pt x="122" y="464"/>
                </a:lnTo>
                <a:lnTo>
                  <a:pt x="118" y="460"/>
                </a:lnTo>
                <a:lnTo>
                  <a:pt x="118" y="456"/>
                </a:lnTo>
                <a:lnTo>
                  <a:pt x="118" y="456"/>
                </a:lnTo>
                <a:lnTo>
                  <a:pt x="128" y="416"/>
                </a:lnTo>
                <a:lnTo>
                  <a:pt x="138" y="376"/>
                </a:lnTo>
                <a:lnTo>
                  <a:pt x="138" y="376"/>
                </a:lnTo>
                <a:lnTo>
                  <a:pt x="144" y="348"/>
                </a:lnTo>
                <a:lnTo>
                  <a:pt x="144" y="348"/>
                </a:lnTo>
                <a:lnTo>
                  <a:pt x="150" y="330"/>
                </a:lnTo>
                <a:lnTo>
                  <a:pt x="150" y="330"/>
                </a:lnTo>
                <a:lnTo>
                  <a:pt x="150" y="320"/>
                </a:lnTo>
                <a:lnTo>
                  <a:pt x="150" y="310"/>
                </a:lnTo>
                <a:lnTo>
                  <a:pt x="150" y="310"/>
                </a:lnTo>
                <a:lnTo>
                  <a:pt x="146" y="310"/>
                </a:lnTo>
                <a:lnTo>
                  <a:pt x="142" y="312"/>
                </a:lnTo>
                <a:lnTo>
                  <a:pt x="132" y="314"/>
                </a:lnTo>
                <a:lnTo>
                  <a:pt x="132" y="314"/>
                </a:lnTo>
                <a:lnTo>
                  <a:pt x="120" y="314"/>
                </a:lnTo>
                <a:lnTo>
                  <a:pt x="114" y="312"/>
                </a:lnTo>
                <a:lnTo>
                  <a:pt x="112" y="308"/>
                </a:lnTo>
                <a:lnTo>
                  <a:pt x="112" y="308"/>
                </a:lnTo>
                <a:lnTo>
                  <a:pt x="108" y="298"/>
                </a:lnTo>
                <a:lnTo>
                  <a:pt x="102" y="290"/>
                </a:lnTo>
                <a:lnTo>
                  <a:pt x="102" y="290"/>
                </a:lnTo>
                <a:lnTo>
                  <a:pt x="100" y="280"/>
                </a:lnTo>
                <a:lnTo>
                  <a:pt x="98" y="270"/>
                </a:lnTo>
                <a:lnTo>
                  <a:pt x="98" y="270"/>
                </a:lnTo>
                <a:lnTo>
                  <a:pt x="100" y="260"/>
                </a:lnTo>
                <a:lnTo>
                  <a:pt x="100" y="250"/>
                </a:lnTo>
                <a:lnTo>
                  <a:pt x="100" y="250"/>
                </a:lnTo>
                <a:lnTo>
                  <a:pt x="102" y="242"/>
                </a:lnTo>
                <a:lnTo>
                  <a:pt x="102" y="236"/>
                </a:lnTo>
                <a:lnTo>
                  <a:pt x="102" y="236"/>
                </a:lnTo>
                <a:lnTo>
                  <a:pt x="102" y="224"/>
                </a:lnTo>
                <a:lnTo>
                  <a:pt x="102" y="224"/>
                </a:lnTo>
                <a:lnTo>
                  <a:pt x="106" y="216"/>
                </a:lnTo>
                <a:lnTo>
                  <a:pt x="108" y="212"/>
                </a:lnTo>
                <a:lnTo>
                  <a:pt x="108" y="208"/>
                </a:lnTo>
                <a:lnTo>
                  <a:pt x="108" y="208"/>
                </a:lnTo>
                <a:lnTo>
                  <a:pt x="100" y="204"/>
                </a:lnTo>
                <a:lnTo>
                  <a:pt x="94" y="198"/>
                </a:lnTo>
                <a:lnTo>
                  <a:pt x="94" y="198"/>
                </a:lnTo>
                <a:lnTo>
                  <a:pt x="86" y="184"/>
                </a:lnTo>
                <a:lnTo>
                  <a:pt x="86" y="184"/>
                </a:lnTo>
                <a:lnTo>
                  <a:pt x="80" y="172"/>
                </a:lnTo>
                <a:lnTo>
                  <a:pt x="78" y="166"/>
                </a:lnTo>
                <a:lnTo>
                  <a:pt x="74" y="162"/>
                </a:lnTo>
                <a:lnTo>
                  <a:pt x="74" y="162"/>
                </a:lnTo>
                <a:lnTo>
                  <a:pt x="58" y="162"/>
                </a:lnTo>
                <a:lnTo>
                  <a:pt x="34" y="158"/>
                </a:lnTo>
                <a:lnTo>
                  <a:pt x="20" y="156"/>
                </a:lnTo>
                <a:lnTo>
                  <a:pt x="10" y="154"/>
                </a:lnTo>
                <a:lnTo>
                  <a:pt x="2" y="150"/>
                </a:lnTo>
                <a:lnTo>
                  <a:pt x="0" y="148"/>
                </a:lnTo>
                <a:lnTo>
                  <a:pt x="0" y="146"/>
                </a:lnTo>
                <a:lnTo>
                  <a:pt x="0" y="146"/>
                </a:lnTo>
                <a:lnTo>
                  <a:pt x="10" y="142"/>
                </a:lnTo>
                <a:lnTo>
                  <a:pt x="22" y="142"/>
                </a:lnTo>
                <a:lnTo>
                  <a:pt x="44" y="140"/>
                </a:lnTo>
                <a:lnTo>
                  <a:pt x="44" y="140"/>
                </a:lnTo>
                <a:lnTo>
                  <a:pt x="64" y="140"/>
                </a:lnTo>
                <a:lnTo>
                  <a:pt x="64" y="140"/>
                </a:lnTo>
                <a:lnTo>
                  <a:pt x="72" y="138"/>
                </a:lnTo>
                <a:lnTo>
                  <a:pt x="74" y="136"/>
                </a:lnTo>
                <a:lnTo>
                  <a:pt x="74" y="132"/>
                </a:lnTo>
                <a:lnTo>
                  <a:pt x="74" y="132"/>
                </a:lnTo>
                <a:lnTo>
                  <a:pt x="72" y="122"/>
                </a:lnTo>
                <a:lnTo>
                  <a:pt x="68" y="112"/>
                </a:lnTo>
                <a:lnTo>
                  <a:pt x="64" y="104"/>
                </a:lnTo>
                <a:lnTo>
                  <a:pt x="64" y="98"/>
                </a:lnTo>
                <a:lnTo>
                  <a:pt x="64" y="92"/>
                </a:lnTo>
                <a:lnTo>
                  <a:pt x="64" y="92"/>
                </a:lnTo>
                <a:lnTo>
                  <a:pt x="66" y="88"/>
                </a:lnTo>
                <a:lnTo>
                  <a:pt x="68" y="86"/>
                </a:lnTo>
                <a:lnTo>
                  <a:pt x="68" y="86"/>
                </a:lnTo>
                <a:lnTo>
                  <a:pt x="74" y="86"/>
                </a:lnTo>
                <a:lnTo>
                  <a:pt x="74" y="82"/>
                </a:lnTo>
                <a:lnTo>
                  <a:pt x="74" y="82"/>
                </a:lnTo>
                <a:lnTo>
                  <a:pt x="74" y="70"/>
                </a:lnTo>
                <a:lnTo>
                  <a:pt x="76" y="64"/>
                </a:lnTo>
                <a:lnTo>
                  <a:pt x="80" y="60"/>
                </a:lnTo>
                <a:lnTo>
                  <a:pt x="80" y="60"/>
                </a:lnTo>
                <a:lnTo>
                  <a:pt x="84" y="52"/>
                </a:lnTo>
                <a:lnTo>
                  <a:pt x="86" y="42"/>
                </a:lnTo>
                <a:lnTo>
                  <a:pt x="86" y="24"/>
                </a:lnTo>
                <a:lnTo>
                  <a:pt x="86" y="24"/>
                </a:lnTo>
                <a:lnTo>
                  <a:pt x="86" y="20"/>
                </a:lnTo>
                <a:lnTo>
                  <a:pt x="88" y="16"/>
                </a:lnTo>
                <a:lnTo>
                  <a:pt x="90" y="16"/>
                </a:lnTo>
                <a:lnTo>
                  <a:pt x="96" y="16"/>
                </a:lnTo>
                <a:lnTo>
                  <a:pt x="96" y="16"/>
                </a:lnTo>
                <a:lnTo>
                  <a:pt x="98" y="18"/>
                </a:lnTo>
                <a:lnTo>
                  <a:pt x="100" y="18"/>
                </a:lnTo>
                <a:lnTo>
                  <a:pt x="100" y="24"/>
                </a:lnTo>
                <a:lnTo>
                  <a:pt x="100" y="24"/>
                </a:lnTo>
                <a:lnTo>
                  <a:pt x="100" y="42"/>
                </a:lnTo>
                <a:lnTo>
                  <a:pt x="102" y="52"/>
                </a:lnTo>
                <a:lnTo>
                  <a:pt x="106" y="58"/>
                </a:lnTo>
                <a:lnTo>
                  <a:pt x="106" y="58"/>
                </a:lnTo>
                <a:lnTo>
                  <a:pt x="110" y="64"/>
                </a:lnTo>
                <a:lnTo>
                  <a:pt x="110" y="68"/>
                </a:lnTo>
                <a:lnTo>
                  <a:pt x="112" y="80"/>
                </a:lnTo>
                <a:lnTo>
                  <a:pt x="112" y="80"/>
                </a:lnTo>
                <a:lnTo>
                  <a:pt x="112" y="98"/>
                </a:lnTo>
                <a:lnTo>
                  <a:pt x="112" y="98"/>
                </a:lnTo>
                <a:lnTo>
                  <a:pt x="126" y="96"/>
                </a:lnTo>
                <a:lnTo>
                  <a:pt x="138" y="96"/>
                </a:lnTo>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p:cNvGrpSpPr/>
          <p:nvPr/>
        </p:nvGrpSpPr>
        <p:grpSpPr>
          <a:xfrm>
            <a:off x="5070095" y="2519863"/>
            <a:ext cx="329160" cy="296638"/>
            <a:chOff x="1467520" y="2258091"/>
            <a:chExt cx="612000" cy="612000"/>
          </a:xfrm>
        </p:grpSpPr>
        <p:sp>
          <p:nvSpPr>
            <p:cNvPr id="141" name="Oval 140"/>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42"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43" name="Group 142"/>
          <p:cNvGrpSpPr/>
          <p:nvPr/>
        </p:nvGrpSpPr>
        <p:grpSpPr>
          <a:xfrm>
            <a:off x="5406376" y="2238458"/>
            <a:ext cx="329160" cy="296638"/>
            <a:chOff x="1467520" y="2258091"/>
            <a:chExt cx="612000" cy="612000"/>
          </a:xfrm>
        </p:grpSpPr>
        <p:sp>
          <p:nvSpPr>
            <p:cNvPr id="144" name="Oval 143"/>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45"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46" name="Group 145"/>
          <p:cNvGrpSpPr/>
          <p:nvPr/>
        </p:nvGrpSpPr>
        <p:grpSpPr>
          <a:xfrm>
            <a:off x="5930862" y="2755378"/>
            <a:ext cx="329160" cy="296638"/>
            <a:chOff x="1467520" y="2258091"/>
            <a:chExt cx="612000" cy="612000"/>
          </a:xfrm>
        </p:grpSpPr>
        <p:sp>
          <p:nvSpPr>
            <p:cNvPr id="147" name="Oval 146"/>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48"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52" name="Group 151"/>
          <p:cNvGrpSpPr/>
          <p:nvPr/>
        </p:nvGrpSpPr>
        <p:grpSpPr>
          <a:xfrm>
            <a:off x="7027340" y="3006308"/>
            <a:ext cx="329160" cy="296638"/>
            <a:chOff x="1467520" y="2258091"/>
            <a:chExt cx="612000" cy="612000"/>
          </a:xfrm>
        </p:grpSpPr>
        <p:sp>
          <p:nvSpPr>
            <p:cNvPr id="153" name="Oval 152"/>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54"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55" name="Group 154"/>
          <p:cNvGrpSpPr/>
          <p:nvPr/>
        </p:nvGrpSpPr>
        <p:grpSpPr>
          <a:xfrm>
            <a:off x="7478396" y="3006308"/>
            <a:ext cx="329160" cy="296638"/>
            <a:chOff x="1467520" y="2258091"/>
            <a:chExt cx="612000" cy="612000"/>
          </a:xfrm>
        </p:grpSpPr>
        <p:sp>
          <p:nvSpPr>
            <p:cNvPr id="156" name="Oval 155"/>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57"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58" name="Group 157"/>
          <p:cNvGrpSpPr/>
          <p:nvPr/>
        </p:nvGrpSpPr>
        <p:grpSpPr>
          <a:xfrm>
            <a:off x="7017386" y="2684704"/>
            <a:ext cx="329160" cy="296638"/>
            <a:chOff x="1467520" y="2258091"/>
            <a:chExt cx="612000" cy="612000"/>
          </a:xfrm>
        </p:grpSpPr>
        <p:sp>
          <p:nvSpPr>
            <p:cNvPr id="159" name="Oval 158"/>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60"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161" name="Group 160"/>
          <p:cNvGrpSpPr/>
          <p:nvPr/>
        </p:nvGrpSpPr>
        <p:grpSpPr>
          <a:xfrm>
            <a:off x="6291557" y="1877711"/>
            <a:ext cx="512691" cy="438028"/>
            <a:chOff x="3216946" y="2258092"/>
            <a:chExt cx="612000" cy="612000"/>
          </a:xfrm>
        </p:grpSpPr>
        <p:sp>
          <p:nvSpPr>
            <p:cNvPr id="162" name="Oval 161"/>
            <p:cNvSpPr/>
            <p:nvPr/>
          </p:nvSpPr>
          <p:spPr bwMode="ltGray">
            <a:xfrm>
              <a:off x="3216946" y="2258092"/>
              <a:ext cx="612000" cy="612000"/>
            </a:xfrm>
            <a:prstGeom prst="ellipse">
              <a:avLst/>
            </a:prstGeom>
            <a:solidFill>
              <a:schemeClr val="accent2">
                <a:lumMod val="60000"/>
                <a:lumOff val="4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163"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cxnSp>
        <p:nvCxnSpPr>
          <p:cNvPr id="165" name="Straight Arrow Connector 164"/>
          <p:cNvCxnSpPr/>
          <p:nvPr/>
        </p:nvCxnSpPr>
        <p:spPr>
          <a:xfrm flipV="1">
            <a:off x="5413325" y="2232441"/>
            <a:ext cx="933939" cy="465698"/>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endCxn id="162" idx="3"/>
          </p:cNvCxnSpPr>
          <p:nvPr/>
        </p:nvCxnSpPr>
        <p:spPr>
          <a:xfrm flipV="1">
            <a:off x="5696090" y="2251591"/>
            <a:ext cx="670549" cy="110737"/>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endCxn id="162" idx="4"/>
          </p:cNvCxnSpPr>
          <p:nvPr/>
        </p:nvCxnSpPr>
        <p:spPr>
          <a:xfrm flipV="1">
            <a:off x="6142574" y="2315739"/>
            <a:ext cx="405329" cy="47872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59" idx="1"/>
            <a:endCxn id="162" idx="5"/>
          </p:cNvCxnSpPr>
          <p:nvPr/>
        </p:nvCxnSpPr>
        <p:spPr>
          <a:xfrm flipH="1" flipV="1">
            <a:off x="6729166" y="2251591"/>
            <a:ext cx="336424" cy="47655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56" idx="1"/>
          </p:cNvCxnSpPr>
          <p:nvPr/>
        </p:nvCxnSpPr>
        <p:spPr>
          <a:xfrm flipH="1" flipV="1">
            <a:off x="6746457" y="2286141"/>
            <a:ext cx="780143" cy="763609"/>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endCxn id="162" idx="5"/>
          </p:cNvCxnSpPr>
          <p:nvPr/>
        </p:nvCxnSpPr>
        <p:spPr>
          <a:xfrm flipH="1" flipV="1">
            <a:off x="6729166" y="2251591"/>
            <a:ext cx="380011" cy="823126"/>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83" name="Freeform 5"/>
          <p:cNvSpPr>
            <a:spLocks noEditPoints="1"/>
          </p:cNvSpPr>
          <p:nvPr/>
        </p:nvSpPr>
        <p:spPr bwMode="auto">
          <a:xfrm>
            <a:off x="1541581" y="4387308"/>
            <a:ext cx="620275" cy="1291070"/>
          </a:xfrm>
          <a:custGeom>
            <a:avLst/>
            <a:gdLst/>
            <a:ahLst/>
            <a:cxnLst>
              <a:cxn ang="0">
                <a:pos x="421" y="1338"/>
              </a:cxn>
              <a:cxn ang="0">
                <a:pos x="447" y="1478"/>
              </a:cxn>
              <a:cxn ang="0">
                <a:pos x="365" y="1597"/>
              </a:cxn>
              <a:cxn ang="0">
                <a:pos x="409" y="1661"/>
              </a:cxn>
              <a:cxn ang="0">
                <a:pos x="542" y="1623"/>
              </a:cxn>
              <a:cxn ang="0">
                <a:pos x="536" y="1448"/>
              </a:cxn>
              <a:cxn ang="0">
                <a:pos x="574" y="1394"/>
              </a:cxn>
              <a:cxn ang="0">
                <a:pos x="555" y="1171"/>
              </a:cxn>
              <a:cxn ang="0">
                <a:pos x="578" y="1181"/>
              </a:cxn>
              <a:cxn ang="0">
                <a:pos x="619" y="1461"/>
              </a:cxn>
              <a:cxn ang="0">
                <a:pos x="695" y="1650"/>
              </a:cxn>
              <a:cxn ang="0">
                <a:pos x="721" y="1838"/>
              </a:cxn>
              <a:cxn ang="0">
                <a:pos x="796" y="1653"/>
              </a:cxn>
              <a:cxn ang="0">
                <a:pos x="792" y="1547"/>
              </a:cxn>
              <a:cxn ang="0">
                <a:pos x="768" y="1222"/>
              </a:cxn>
              <a:cxn ang="0">
                <a:pos x="731" y="1040"/>
              </a:cxn>
              <a:cxn ang="0">
                <a:pos x="714" y="902"/>
              </a:cxn>
              <a:cxn ang="0">
                <a:pos x="710" y="785"/>
              </a:cxn>
              <a:cxn ang="0">
                <a:pos x="725" y="687"/>
              </a:cxn>
              <a:cxn ang="0">
                <a:pos x="776" y="788"/>
              </a:cxn>
              <a:cxn ang="0">
                <a:pos x="794" y="874"/>
              </a:cxn>
              <a:cxn ang="0">
                <a:pos x="772" y="1009"/>
              </a:cxn>
              <a:cxn ang="0">
                <a:pos x="783" y="1059"/>
              </a:cxn>
              <a:cxn ang="0">
                <a:pos x="863" y="1009"/>
              </a:cxn>
              <a:cxn ang="0">
                <a:pos x="865" y="833"/>
              </a:cxn>
              <a:cxn ang="0">
                <a:pos x="878" y="738"/>
              </a:cxn>
              <a:cxn ang="0">
                <a:pos x="847" y="557"/>
              </a:cxn>
              <a:cxn ang="0">
                <a:pos x="813" y="420"/>
              </a:cxn>
              <a:cxn ang="0">
                <a:pos x="718" y="274"/>
              </a:cxn>
              <a:cxn ang="0">
                <a:pos x="607" y="213"/>
              </a:cxn>
              <a:cxn ang="0">
                <a:pos x="630" y="119"/>
              </a:cxn>
              <a:cxn ang="0">
                <a:pos x="559" y="3"/>
              </a:cxn>
              <a:cxn ang="0">
                <a:pos x="460" y="123"/>
              </a:cxn>
              <a:cxn ang="0">
                <a:pos x="454" y="218"/>
              </a:cxn>
              <a:cxn ang="0">
                <a:pos x="359" y="323"/>
              </a:cxn>
              <a:cxn ang="0">
                <a:pos x="303" y="355"/>
              </a:cxn>
              <a:cxn ang="0">
                <a:pos x="223" y="271"/>
              </a:cxn>
              <a:cxn ang="0">
                <a:pos x="144" y="213"/>
              </a:cxn>
              <a:cxn ang="0">
                <a:pos x="90" y="104"/>
              </a:cxn>
              <a:cxn ang="0">
                <a:pos x="26" y="132"/>
              </a:cxn>
              <a:cxn ang="0">
                <a:pos x="45" y="183"/>
              </a:cxn>
              <a:cxn ang="0">
                <a:pos x="75" y="317"/>
              </a:cxn>
              <a:cxn ang="0">
                <a:pos x="58" y="429"/>
              </a:cxn>
              <a:cxn ang="0">
                <a:pos x="170" y="429"/>
              </a:cxn>
              <a:cxn ang="0">
                <a:pos x="193" y="525"/>
              </a:cxn>
              <a:cxn ang="0">
                <a:pos x="262" y="631"/>
              </a:cxn>
              <a:cxn ang="0">
                <a:pos x="284" y="805"/>
              </a:cxn>
              <a:cxn ang="0">
                <a:pos x="322" y="633"/>
              </a:cxn>
              <a:cxn ang="0">
                <a:pos x="337" y="728"/>
              </a:cxn>
              <a:cxn ang="0">
                <a:pos x="370" y="785"/>
              </a:cxn>
              <a:cxn ang="0">
                <a:pos x="378" y="893"/>
              </a:cxn>
              <a:cxn ang="0">
                <a:pos x="372" y="1080"/>
              </a:cxn>
              <a:cxn ang="0">
                <a:pos x="355" y="1254"/>
              </a:cxn>
              <a:cxn ang="0">
                <a:pos x="140" y="295"/>
              </a:cxn>
              <a:cxn ang="0">
                <a:pos x="110" y="312"/>
              </a:cxn>
              <a:cxn ang="0">
                <a:pos x="69" y="215"/>
              </a:cxn>
              <a:cxn ang="0">
                <a:pos x="325" y="476"/>
              </a:cxn>
              <a:cxn ang="0">
                <a:pos x="269" y="474"/>
              </a:cxn>
              <a:cxn ang="0">
                <a:pos x="269" y="474"/>
              </a:cxn>
              <a:cxn ang="0">
                <a:pos x="299" y="614"/>
              </a:cxn>
            </a:cxnLst>
            <a:rect l="0" t="0" r="r" b="b"/>
            <a:pathLst>
              <a:path w="884" h="1840">
                <a:moveTo>
                  <a:pt x="385" y="1179"/>
                </a:moveTo>
                <a:lnTo>
                  <a:pt x="385" y="1179"/>
                </a:lnTo>
                <a:lnTo>
                  <a:pt x="387" y="1177"/>
                </a:lnTo>
                <a:lnTo>
                  <a:pt x="387" y="1177"/>
                </a:lnTo>
                <a:lnTo>
                  <a:pt x="393" y="1184"/>
                </a:lnTo>
                <a:lnTo>
                  <a:pt x="394" y="1192"/>
                </a:lnTo>
                <a:lnTo>
                  <a:pt x="398" y="1209"/>
                </a:lnTo>
                <a:lnTo>
                  <a:pt x="400" y="1225"/>
                </a:lnTo>
                <a:lnTo>
                  <a:pt x="404" y="1244"/>
                </a:lnTo>
                <a:lnTo>
                  <a:pt x="404" y="1244"/>
                </a:lnTo>
                <a:lnTo>
                  <a:pt x="417" y="1263"/>
                </a:lnTo>
                <a:lnTo>
                  <a:pt x="417" y="1263"/>
                </a:lnTo>
                <a:lnTo>
                  <a:pt x="415" y="1291"/>
                </a:lnTo>
                <a:lnTo>
                  <a:pt x="415" y="1315"/>
                </a:lnTo>
                <a:lnTo>
                  <a:pt x="421" y="1338"/>
                </a:lnTo>
                <a:lnTo>
                  <a:pt x="426" y="1362"/>
                </a:lnTo>
                <a:lnTo>
                  <a:pt x="426" y="1362"/>
                </a:lnTo>
                <a:lnTo>
                  <a:pt x="436" y="1416"/>
                </a:lnTo>
                <a:lnTo>
                  <a:pt x="436" y="1416"/>
                </a:lnTo>
                <a:lnTo>
                  <a:pt x="449" y="1420"/>
                </a:lnTo>
                <a:lnTo>
                  <a:pt x="449" y="1420"/>
                </a:lnTo>
                <a:lnTo>
                  <a:pt x="451" y="1424"/>
                </a:lnTo>
                <a:lnTo>
                  <a:pt x="451" y="1424"/>
                </a:lnTo>
                <a:lnTo>
                  <a:pt x="445" y="1429"/>
                </a:lnTo>
                <a:lnTo>
                  <a:pt x="441" y="1435"/>
                </a:lnTo>
                <a:lnTo>
                  <a:pt x="439" y="1442"/>
                </a:lnTo>
                <a:lnTo>
                  <a:pt x="439" y="1450"/>
                </a:lnTo>
                <a:lnTo>
                  <a:pt x="441" y="1465"/>
                </a:lnTo>
                <a:lnTo>
                  <a:pt x="447" y="1478"/>
                </a:lnTo>
                <a:lnTo>
                  <a:pt x="447" y="1478"/>
                </a:lnTo>
                <a:lnTo>
                  <a:pt x="445" y="1489"/>
                </a:lnTo>
                <a:lnTo>
                  <a:pt x="439" y="1500"/>
                </a:lnTo>
                <a:lnTo>
                  <a:pt x="432" y="1511"/>
                </a:lnTo>
                <a:lnTo>
                  <a:pt x="426" y="1519"/>
                </a:lnTo>
                <a:lnTo>
                  <a:pt x="426" y="1519"/>
                </a:lnTo>
                <a:lnTo>
                  <a:pt x="411" y="1528"/>
                </a:lnTo>
                <a:lnTo>
                  <a:pt x="411" y="1528"/>
                </a:lnTo>
                <a:lnTo>
                  <a:pt x="402" y="1552"/>
                </a:lnTo>
                <a:lnTo>
                  <a:pt x="402" y="1552"/>
                </a:lnTo>
                <a:lnTo>
                  <a:pt x="396" y="1564"/>
                </a:lnTo>
                <a:lnTo>
                  <a:pt x="389" y="1573"/>
                </a:lnTo>
                <a:lnTo>
                  <a:pt x="381" y="1582"/>
                </a:lnTo>
                <a:lnTo>
                  <a:pt x="374" y="1590"/>
                </a:lnTo>
                <a:lnTo>
                  <a:pt x="374" y="1590"/>
                </a:lnTo>
                <a:lnTo>
                  <a:pt x="365" y="1597"/>
                </a:lnTo>
                <a:lnTo>
                  <a:pt x="355" y="1601"/>
                </a:lnTo>
                <a:lnTo>
                  <a:pt x="335" y="1612"/>
                </a:lnTo>
                <a:lnTo>
                  <a:pt x="325" y="1620"/>
                </a:lnTo>
                <a:lnTo>
                  <a:pt x="318" y="1629"/>
                </a:lnTo>
                <a:lnTo>
                  <a:pt x="314" y="1638"/>
                </a:lnTo>
                <a:lnTo>
                  <a:pt x="312" y="1651"/>
                </a:lnTo>
                <a:lnTo>
                  <a:pt x="312" y="1651"/>
                </a:lnTo>
                <a:lnTo>
                  <a:pt x="322" y="1661"/>
                </a:lnTo>
                <a:lnTo>
                  <a:pt x="333" y="1668"/>
                </a:lnTo>
                <a:lnTo>
                  <a:pt x="344" y="1672"/>
                </a:lnTo>
                <a:lnTo>
                  <a:pt x="357" y="1674"/>
                </a:lnTo>
                <a:lnTo>
                  <a:pt x="368" y="1674"/>
                </a:lnTo>
                <a:lnTo>
                  <a:pt x="381" y="1670"/>
                </a:lnTo>
                <a:lnTo>
                  <a:pt x="409" y="1661"/>
                </a:lnTo>
                <a:lnTo>
                  <a:pt x="409" y="1661"/>
                </a:lnTo>
                <a:lnTo>
                  <a:pt x="439" y="1650"/>
                </a:lnTo>
                <a:lnTo>
                  <a:pt x="439" y="1650"/>
                </a:lnTo>
                <a:lnTo>
                  <a:pt x="449" y="1640"/>
                </a:lnTo>
                <a:lnTo>
                  <a:pt x="454" y="1637"/>
                </a:lnTo>
                <a:lnTo>
                  <a:pt x="462" y="1633"/>
                </a:lnTo>
                <a:lnTo>
                  <a:pt x="462" y="1633"/>
                </a:lnTo>
                <a:lnTo>
                  <a:pt x="469" y="1633"/>
                </a:lnTo>
                <a:lnTo>
                  <a:pt x="475" y="1635"/>
                </a:lnTo>
                <a:lnTo>
                  <a:pt x="484" y="1638"/>
                </a:lnTo>
                <a:lnTo>
                  <a:pt x="484" y="1638"/>
                </a:lnTo>
                <a:lnTo>
                  <a:pt x="492" y="1640"/>
                </a:lnTo>
                <a:lnTo>
                  <a:pt x="501" y="1638"/>
                </a:lnTo>
                <a:lnTo>
                  <a:pt x="520" y="1635"/>
                </a:lnTo>
                <a:lnTo>
                  <a:pt x="536" y="1627"/>
                </a:lnTo>
                <a:lnTo>
                  <a:pt x="542" y="1623"/>
                </a:lnTo>
                <a:lnTo>
                  <a:pt x="546" y="1620"/>
                </a:lnTo>
                <a:lnTo>
                  <a:pt x="546" y="1620"/>
                </a:lnTo>
                <a:lnTo>
                  <a:pt x="548" y="1610"/>
                </a:lnTo>
                <a:lnTo>
                  <a:pt x="548" y="1601"/>
                </a:lnTo>
                <a:lnTo>
                  <a:pt x="546" y="1579"/>
                </a:lnTo>
                <a:lnTo>
                  <a:pt x="535" y="1538"/>
                </a:lnTo>
                <a:lnTo>
                  <a:pt x="535" y="1538"/>
                </a:lnTo>
                <a:lnTo>
                  <a:pt x="533" y="1519"/>
                </a:lnTo>
                <a:lnTo>
                  <a:pt x="535" y="1498"/>
                </a:lnTo>
                <a:lnTo>
                  <a:pt x="540" y="1465"/>
                </a:lnTo>
                <a:lnTo>
                  <a:pt x="540" y="1465"/>
                </a:lnTo>
                <a:lnTo>
                  <a:pt x="540" y="1459"/>
                </a:lnTo>
                <a:lnTo>
                  <a:pt x="538" y="1455"/>
                </a:lnTo>
                <a:lnTo>
                  <a:pt x="536" y="1452"/>
                </a:lnTo>
                <a:lnTo>
                  <a:pt x="536" y="1448"/>
                </a:lnTo>
                <a:lnTo>
                  <a:pt x="536" y="1448"/>
                </a:lnTo>
                <a:lnTo>
                  <a:pt x="540" y="1446"/>
                </a:lnTo>
                <a:lnTo>
                  <a:pt x="546" y="1446"/>
                </a:lnTo>
                <a:lnTo>
                  <a:pt x="546" y="1446"/>
                </a:lnTo>
                <a:lnTo>
                  <a:pt x="546" y="1440"/>
                </a:lnTo>
                <a:lnTo>
                  <a:pt x="544" y="1435"/>
                </a:lnTo>
                <a:lnTo>
                  <a:pt x="540" y="1431"/>
                </a:lnTo>
                <a:lnTo>
                  <a:pt x="538" y="1425"/>
                </a:lnTo>
                <a:lnTo>
                  <a:pt x="538" y="1425"/>
                </a:lnTo>
                <a:lnTo>
                  <a:pt x="548" y="1418"/>
                </a:lnTo>
                <a:lnTo>
                  <a:pt x="557" y="1410"/>
                </a:lnTo>
                <a:lnTo>
                  <a:pt x="566" y="1403"/>
                </a:lnTo>
                <a:lnTo>
                  <a:pt x="572" y="1397"/>
                </a:lnTo>
                <a:lnTo>
                  <a:pt x="574" y="1394"/>
                </a:lnTo>
                <a:lnTo>
                  <a:pt x="574" y="1394"/>
                </a:lnTo>
                <a:lnTo>
                  <a:pt x="578" y="1381"/>
                </a:lnTo>
                <a:lnTo>
                  <a:pt x="578" y="1367"/>
                </a:lnTo>
                <a:lnTo>
                  <a:pt x="576" y="1354"/>
                </a:lnTo>
                <a:lnTo>
                  <a:pt x="572" y="1343"/>
                </a:lnTo>
                <a:lnTo>
                  <a:pt x="561" y="1321"/>
                </a:lnTo>
                <a:lnTo>
                  <a:pt x="557" y="1311"/>
                </a:lnTo>
                <a:lnTo>
                  <a:pt x="553" y="1304"/>
                </a:lnTo>
                <a:lnTo>
                  <a:pt x="553" y="1304"/>
                </a:lnTo>
                <a:lnTo>
                  <a:pt x="557" y="1270"/>
                </a:lnTo>
                <a:lnTo>
                  <a:pt x="557" y="1270"/>
                </a:lnTo>
                <a:lnTo>
                  <a:pt x="553" y="1252"/>
                </a:lnTo>
                <a:lnTo>
                  <a:pt x="553" y="1252"/>
                </a:lnTo>
                <a:lnTo>
                  <a:pt x="546" y="1244"/>
                </a:lnTo>
                <a:lnTo>
                  <a:pt x="546" y="1244"/>
                </a:lnTo>
                <a:lnTo>
                  <a:pt x="555" y="1171"/>
                </a:lnTo>
                <a:lnTo>
                  <a:pt x="555" y="1171"/>
                </a:lnTo>
                <a:lnTo>
                  <a:pt x="563" y="1153"/>
                </a:lnTo>
                <a:lnTo>
                  <a:pt x="563" y="1153"/>
                </a:lnTo>
                <a:lnTo>
                  <a:pt x="563" y="1143"/>
                </a:lnTo>
                <a:lnTo>
                  <a:pt x="559" y="1128"/>
                </a:lnTo>
                <a:lnTo>
                  <a:pt x="550" y="1104"/>
                </a:lnTo>
                <a:lnTo>
                  <a:pt x="550" y="1104"/>
                </a:lnTo>
                <a:lnTo>
                  <a:pt x="550" y="1095"/>
                </a:lnTo>
                <a:lnTo>
                  <a:pt x="550" y="1095"/>
                </a:lnTo>
                <a:lnTo>
                  <a:pt x="553" y="1097"/>
                </a:lnTo>
                <a:lnTo>
                  <a:pt x="557" y="1102"/>
                </a:lnTo>
                <a:lnTo>
                  <a:pt x="561" y="1113"/>
                </a:lnTo>
                <a:lnTo>
                  <a:pt x="566" y="1138"/>
                </a:lnTo>
                <a:lnTo>
                  <a:pt x="566" y="1138"/>
                </a:lnTo>
                <a:lnTo>
                  <a:pt x="578" y="1181"/>
                </a:lnTo>
                <a:lnTo>
                  <a:pt x="587" y="1227"/>
                </a:lnTo>
                <a:lnTo>
                  <a:pt x="587" y="1227"/>
                </a:lnTo>
                <a:lnTo>
                  <a:pt x="587" y="1240"/>
                </a:lnTo>
                <a:lnTo>
                  <a:pt x="587" y="1254"/>
                </a:lnTo>
                <a:lnTo>
                  <a:pt x="587" y="1267"/>
                </a:lnTo>
                <a:lnTo>
                  <a:pt x="589" y="1280"/>
                </a:lnTo>
                <a:lnTo>
                  <a:pt x="589" y="1280"/>
                </a:lnTo>
                <a:lnTo>
                  <a:pt x="594" y="1313"/>
                </a:lnTo>
                <a:lnTo>
                  <a:pt x="604" y="1345"/>
                </a:lnTo>
                <a:lnTo>
                  <a:pt x="611" y="1379"/>
                </a:lnTo>
                <a:lnTo>
                  <a:pt x="619" y="1412"/>
                </a:lnTo>
                <a:lnTo>
                  <a:pt x="619" y="1412"/>
                </a:lnTo>
                <a:lnTo>
                  <a:pt x="621" y="1424"/>
                </a:lnTo>
                <a:lnTo>
                  <a:pt x="621" y="1435"/>
                </a:lnTo>
                <a:lnTo>
                  <a:pt x="619" y="1461"/>
                </a:lnTo>
                <a:lnTo>
                  <a:pt x="619" y="1485"/>
                </a:lnTo>
                <a:lnTo>
                  <a:pt x="621" y="1496"/>
                </a:lnTo>
                <a:lnTo>
                  <a:pt x="624" y="1504"/>
                </a:lnTo>
                <a:lnTo>
                  <a:pt x="624" y="1504"/>
                </a:lnTo>
                <a:lnTo>
                  <a:pt x="628" y="1511"/>
                </a:lnTo>
                <a:lnTo>
                  <a:pt x="635" y="1517"/>
                </a:lnTo>
                <a:lnTo>
                  <a:pt x="654" y="1528"/>
                </a:lnTo>
                <a:lnTo>
                  <a:pt x="692" y="1543"/>
                </a:lnTo>
                <a:lnTo>
                  <a:pt x="692" y="1543"/>
                </a:lnTo>
                <a:lnTo>
                  <a:pt x="701" y="1577"/>
                </a:lnTo>
                <a:lnTo>
                  <a:pt x="705" y="1595"/>
                </a:lnTo>
                <a:lnTo>
                  <a:pt x="706" y="1609"/>
                </a:lnTo>
                <a:lnTo>
                  <a:pt x="706" y="1609"/>
                </a:lnTo>
                <a:lnTo>
                  <a:pt x="695" y="1650"/>
                </a:lnTo>
                <a:lnTo>
                  <a:pt x="695" y="1650"/>
                </a:lnTo>
                <a:lnTo>
                  <a:pt x="693" y="1659"/>
                </a:lnTo>
                <a:lnTo>
                  <a:pt x="693" y="1670"/>
                </a:lnTo>
                <a:lnTo>
                  <a:pt x="695" y="1691"/>
                </a:lnTo>
                <a:lnTo>
                  <a:pt x="697" y="1709"/>
                </a:lnTo>
                <a:lnTo>
                  <a:pt x="697" y="1719"/>
                </a:lnTo>
                <a:lnTo>
                  <a:pt x="697" y="1728"/>
                </a:lnTo>
                <a:lnTo>
                  <a:pt x="697" y="1728"/>
                </a:lnTo>
                <a:lnTo>
                  <a:pt x="686" y="1777"/>
                </a:lnTo>
                <a:lnTo>
                  <a:pt x="682" y="1801"/>
                </a:lnTo>
                <a:lnTo>
                  <a:pt x="682" y="1812"/>
                </a:lnTo>
                <a:lnTo>
                  <a:pt x="682" y="1823"/>
                </a:lnTo>
                <a:lnTo>
                  <a:pt x="682" y="1823"/>
                </a:lnTo>
                <a:lnTo>
                  <a:pt x="692" y="1831"/>
                </a:lnTo>
                <a:lnTo>
                  <a:pt x="706" y="1836"/>
                </a:lnTo>
                <a:lnTo>
                  <a:pt x="721" y="1838"/>
                </a:lnTo>
                <a:lnTo>
                  <a:pt x="738" y="1840"/>
                </a:lnTo>
                <a:lnTo>
                  <a:pt x="755" y="1838"/>
                </a:lnTo>
                <a:lnTo>
                  <a:pt x="770" y="1835"/>
                </a:lnTo>
                <a:lnTo>
                  <a:pt x="783" y="1829"/>
                </a:lnTo>
                <a:lnTo>
                  <a:pt x="789" y="1825"/>
                </a:lnTo>
                <a:lnTo>
                  <a:pt x="792" y="1820"/>
                </a:lnTo>
                <a:lnTo>
                  <a:pt x="792" y="1820"/>
                </a:lnTo>
                <a:lnTo>
                  <a:pt x="796" y="1812"/>
                </a:lnTo>
                <a:lnTo>
                  <a:pt x="798" y="1805"/>
                </a:lnTo>
                <a:lnTo>
                  <a:pt x="800" y="1788"/>
                </a:lnTo>
                <a:lnTo>
                  <a:pt x="798" y="1747"/>
                </a:lnTo>
                <a:lnTo>
                  <a:pt x="798" y="1747"/>
                </a:lnTo>
                <a:lnTo>
                  <a:pt x="804" y="1680"/>
                </a:lnTo>
                <a:lnTo>
                  <a:pt x="804" y="1680"/>
                </a:lnTo>
                <a:lnTo>
                  <a:pt x="796" y="1653"/>
                </a:lnTo>
                <a:lnTo>
                  <a:pt x="796" y="1653"/>
                </a:lnTo>
                <a:lnTo>
                  <a:pt x="796" y="1646"/>
                </a:lnTo>
                <a:lnTo>
                  <a:pt x="796" y="1640"/>
                </a:lnTo>
                <a:lnTo>
                  <a:pt x="798" y="1635"/>
                </a:lnTo>
                <a:lnTo>
                  <a:pt x="796" y="1629"/>
                </a:lnTo>
                <a:lnTo>
                  <a:pt x="796" y="1629"/>
                </a:lnTo>
                <a:lnTo>
                  <a:pt x="794" y="1610"/>
                </a:lnTo>
                <a:lnTo>
                  <a:pt x="794" y="1590"/>
                </a:lnTo>
                <a:lnTo>
                  <a:pt x="794" y="1571"/>
                </a:lnTo>
                <a:lnTo>
                  <a:pt x="796" y="1564"/>
                </a:lnTo>
                <a:lnTo>
                  <a:pt x="798" y="1558"/>
                </a:lnTo>
                <a:lnTo>
                  <a:pt x="798" y="1558"/>
                </a:lnTo>
                <a:lnTo>
                  <a:pt x="796" y="1551"/>
                </a:lnTo>
                <a:lnTo>
                  <a:pt x="792" y="1547"/>
                </a:lnTo>
                <a:lnTo>
                  <a:pt x="792" y="1547"/>
                </a:lnTo>
                <a:lnTo>
                  <a:pt x="800" y="1524"/>
                </a:lnTo>
                <a:lnTo>
                  <a:pt x="804" y="1506"/>
                </a:lnTo>
                <a:lnTo>
                  <a:pt x="804" y="1496"/>
                </a:lnTo>
                <a:lnTo>
                  <a:pt x="804" y="1489"/>
                </a:lnTo>
                <a:lnTo>
                  <a:pt x="804" y="1489"/>
                </a:lnTo>
                <a:lnTo>
                  <a:pt x="785" y="1384"/>
                </a:lnTo>
                <a:lnTo>
                  <a:pt x="785" y="1384"/>
                </a:lnTo>
                <a:lnTo>
                  <a:pt x="783" y="1332"/>
                </a:lnTo>
                <a:lnTo>
                  <a:pt x="783" y="1332"/>
                </a:lnTo>
                <a:lnTo>
                  <a:pt x="774" y="1285"/>
                </a:lnTo>
                <a:lnTo>
                  <a:pt x="764" y="1237"/>
                </a:lnTo>
                <a:lnTo>
                  <a:pt x="764" y="1237"/>
                </a:lnTo>
                <a:lnTo>
                  <a:pt x="764" y="1231"/>
                </a:lnTo>
                <a:lnTo>
                  <a:pt x="764" y="1227"/>
                </a:lnTo>
                <a:lnTo>
                  <a:pt x="768" y="1222"/>
                </a:lnTo>
                <a:lnTo>
                  <a:pt x="768" y="1222"/>
                </a:lnTo>
                <a:lnTo>
                  <a:pt x="770" y="1211"/>
                </a:lnTo>
                <a:lnTo>
                  <a:pt x="768" y="1201"/>
                </a:lnTo>
                <a:lnTo>
                  <a:pt x="763" y="1182"/>
                </a:lnTo>
                <a:lnTo>
                  <a:pt x="763" y="1182"/>
                </a:lnTo>
                <a:lnTo>
                  <a:pt x="766" y="1147"/>
                </a:lnTo>
                <a:lnTo>
                  <a:pt x="766" y="1147"/>
                </a:lnTo>
                <a:lnTo>
                  <a:pt x="755" y="1110"/>
                </a:lnTo>
                <a:lnTo>
                  <a:pt x="755" y="1110"/>
                </a:lnTo>
                <a:lnTo>
                  <a:pt x="757" y="1097"/>
                </a:lnTo>
                <a:lnTo>
                  <a:pt x="757" y="1097"/>
                </a:lnTo>
                <a:lnTo>
                  <a:pt x="751" y="1067"/>
                </a:lnTo>
                <a:lnTo>
                  <a:pt x="751" y="1067"/>
                </a:lnTo>
                <a:lnTo>
                  <a:pt x="731" y="1040"/>
                </a:lnTo>
                <a:lnTo>
                  <a:pt x="731" y="1040"/>
                </a:lnTo>
                <a:lnTo>
                  <a:pt x="731" y="979"/>
                </a:lnTo>
                <a:lnTo>
                  <a:pt x="731" y="979"/>
                </a:lnTo>
                <a:lnTo>
                  <a:pt x="725" y="960"/>
                </a:lnTo>
                <a:lnTo>
                  <a:pt x="725" y="960"/>
                </a:lnTo>
                <a:lnTo>
                  <a:pt x="725" y="951"/>
                </a:lnTo>
                <a:lnTo>
                  <a:pt x="725" y="941"/>
                </a:lnTo>
                <a:lnTo>
                  <a:pt x="727" y="932"/>
                </a:lnTo>
                <a:lnTo>
                  <a:pt x="725" y="925"/>
                </a:lnTo>
                <a:lnTo>
                  <a:pt x="725" y="925"/>
                </a:lnTo>
                <a:lnTo>
                  <a:pt x="720" y="913"/>
                </a:lnTo>
                <a:lnTo>
                  <a:pt x="716" y="910"/>
                </a:lnTo>
                <a:lnTo>
                  <a:pt x="714" y="904"/>
                </a:lnTo>
                <a:lnTo>
                  <a:pt x="714" y="904"/>
                </a:lnTo>
                <a:lnTo>
                  <a:pt x="714" y="902"/>
                </a:lnTo>
                <a:lnTo>
                  <a:pt x="714" y="902"/>
                </a:lnTo>
                <a:lnTo>
                  <a:pt x="721" y="900"/>
                </a:lnTo>
                <a:lnTo>
                  <a:pt x="729" y="900"/>
                </a:lnTo>
                <a:lnTo>
                  <a:pt x="729" y="900"/>
                </a:lnTo>
                <a:lnTo>
                  <a:pt x="716" y="865"/>
                </a:lnTo>
                <a:lnTo>
                  <a:pt x="716" y="865"/>
                </a:lnTo>
                <a:lnTo>
                  <a:pt x="718" y="861"/>
                </a:lnTo>
                <a:lnTo>
                  <a:pt x="721" y="859"/>
                </a:lnTo>
                <a:lnTo>
                  <a:pt x="731" y="854"/>
                </a:lnTo>
                <a:lnTo>
                  <a:pt x="751" y="848"/>
                </a:lnTo>
                <a:lnTo>
                  <a:pt x="751" y="848"/>
                </a:lnTo>
                <a:lnTo>
                  <a:pt x="749" y="839"/>
                </a:lnTo>
                <a:lnTo>
                  <a:pt x="746" y="829"/>
                </a:lnTo>
                <a:lnTo>
                  <a:pt x="738" y="818"/>
                </a:lnTo>
                <a:lnTo>
                  <a:pt x="729" y="807"/>
                </a:lnTo>
                <a:lnTo>
                  <a:pt x="710" y="785"/>
                </a:lnTo>
                <a:lnTo>
                  <a:pt x="695" y="766"/>
                </a:lnTo>
                <a:lnTo>
                  <a:pt x="695" y="766"/>
                </a:lnTo>
                <a:lnTo>
                  <a:pt x="703" y="762"/>
                </a:lnTo>
                <a:lnTo>
                  <a:pt x="712" y="760"/>
                </a:lnTo>
                <a:lnTo>
                  <a:pt x="721" y="758"/>
                </a:lnTo>
                <a:lnTo>
                  <a:pt x="729" y="755"/>
                </a:lnTo>
                <a:lnTo>
                  <a:pt x="729" y="755"/>
                </a:lnTo>
                <a:lnTo>
                  <a:pt x="729" y="745"/>
                </a:lnTo>
                <a:lnTo>
                  <a:pt x="727" y="736"/>
                </a:lnTo>
                <a:lnTo>
                  <a:pt x="720" y="717"/>
                </a:lnTo>
                <a:lnTo>
                  <a:pt x="720" y="717"/>
                </a:lnTo>
                <a:lnTo>
                  <a:pt x="725" y="704"/>
                </a:lnTo>
                <a:lnTo>
                  <a:pt x="727" y="697"/>
                </a:lnTo>
                <a:lnTo>
                  <a:pt x="725" y="687"/>
                </a:lnTo>
                <a:lnTo>
                  <a:pt x="725" y="687"/>
                </a:lnTo>
                <a:lnTo>
                  <a:pt x="727" y="684"/>
                </a:lnTo>
                <a:lnTo>
                  <a:pt x="727" y="684"/>
                </a:lnTo>
                <a:lnTo>
                  <a:pt x="733" y="684"/>
                </a:lnTo>
                <a:lnTo>
                  <a:pt x="738" y="685"/>
                </a:lnTo>
                <a:lnTo>
                  <a:pt x="744" y="689"/>
                </a:lnTo>
                <a:lnTo>
                  <a:pt x="746" y="691"/>
                </a:lnTo>
                <a:lnTo>
                  <a:pt x="751" y="700"/>
                </a:lnTo>
                <a:lnTo>
                  <a:pt x="755" y="712"/>
                </a:lnTo>
                <a:lnTo>
                  <a:pt x="757" y="734"/>
                </a:lnTo>
                <a:lnTo>
                  <a:pt x="759" y="747"/>
                </a:lnTo>
                <a:lnTo>
                  <a:pt x="763" y="758"/>
                </a:lnTo>
                <a:lnTo>
                  <a:pt x="763" y="758"/>
                </a:lnTo>
                <a:lnTo>
                  <a:pt x="774" y="781"/>
                </a:lnTo>
                <a:lnTo>
                  <a:pt x="774" y="781"/>
                </a:lnTo>
                <a:lnTo>
                  <a:pt x="776" y="788"/>
                </a:lnTo>
                <a:lnTo>
                  <a:pt x="776" y="794"/>
                </a:lnTo>
                <a:lnTo>
                  <a:pt x="772" y="807"/>
                </a:lnTo>
                <a:lnTo>
                  <a:pt x="766" y="816"/>
                </a:lnTo>
                <a:lnTo>
                  <a:pt x="766" y="822"/>
                </a:lnTo>
                <a:lnTo>
                  <a:pt x="766" y="827"/>
                </a:lnTo>
                <a:lnTo>
                  <a:pt x="766" y="827"/>
                </a:lnTo>
                <a:lnTo>
                  <a:pt x="768" y="833"/>
                </a:lnTo>
                <a:lnTo>
                  <a:pt x="772" y="837"/>
                </a:lnTo>
                <a:lnTo>
                  <a:pt x="777" y="842"/>
                </a:lnTo>
                <a:lnTo>
                  <a:pt x="787" y="848"/>
                </a:lnTo>
                <a:lnTo>
                  <a:pt x="792" y="854"/>
                </a:lnTo>
                <a:lnTo>
                  <a:pt x="792" y="854"/>
                </a:lnTo>
                <a:lnTo>
                  <a:pt x="794" y="859"/>
                </a:lnTo>
                <a:lnTo>
                  <a:pt x="796" y="863"/>
                </a:lnTo>
                <a:lnTo>
                  <a:pt x="794" y="874"/>
                </a:lnTo>
                <a:lnTo>
                  <a:pt x="792" y="884"/>
                </a:lnTo>
                <a:lnTo>
                  <a:pt x="792" y="889"/>
                </a:lnTo>
                <a:lnTo>
                  <a:pt x="794" y="895"/>
                </a:lnTo>
                <a:lnTo>
                  <a:pt x="794" y="895"/>
                </a:lnTo>
                <a:lnTo>
                  <a:pt x="796" y="898"/>
                </a:lnTo>
                <a:lnTo>
                  <a:pt x="798" y="900"/>
                </a:lnTo>
                <a:lnTo>
                  <a:pt x="798" y="904"/>
                </a:lnTo>
                <a:lnTo>
                  <a:pt x="798" y="904"/>
                </a:lnTo>
                <a:lnTo>
                  <a:pt x="794" y="913"/>
                </a:lnTo>
                <a:lnTo>
                  <a:pt x="791" y="923"/>
                </a:lnTo>
                <a:lnTo>
                  <a:pt x="779" y="941"/>
                </a:lnTo>
                <a:lnTo>
                  <a:pt x="779" y="941"/>
                </a:lnTo>
                <a:lnTo>
                  <a:pt x="776" y="958"/>
                </a:lnTo>
                <a:lnTo>
                  <a:pt x="772" y="984"/>
                </a:lnTo>
                <a:lnTo>
                  <a:pt x="772" y="1009"/>
                </a:lnTo>
                <a:lnTo>
                  <a:pt x="772" y="1020"/>
                </a:lnTo>
                <a:lnTo>
                  <a:pt x="774" y="1027"/>
                </a:lnTo>
                <a:lnTo>
                  <a:pt x="774" y="1027"/>
                </a:lnTo>
                <a:lnTo>
                  <a:pt x="777" y="1031"/>
                </a:lnTo>
                <a:lnTo>
                  <a:pt x="779" y="1031"/>
                </a:lnTo>
                <a:lnTo>
                  <a:pt x="783" y="1031"/>
                </a:lnTo>
                <a:lnTo>
                  <a:pt x="785" y="1033"/>
                </a:lnTo>
                <a:lnTo>
                  <a:pt x="785" y="1033"/>
                </a:lnTo>
                <a:lnTo>
                  <a:pt x="777" y="1040"/>
                </a:lnTo>
                <a:lnTo>
                  <a:pt x="777" y="1040"/>
                </a:lnTo>
                <a:lnTo>
                  <a:pt x="779" y="1044"/>
                </a:lnTo>
                <a:lnTo>
                  <a:pt x="781" y="1046"/>
                </a:lnTo>
                <a:lnTo>
                  <a:pt x="783" y="1050"/>
                </a:lnTo>
                <a:lnTo>
                  <a:pt x="783" y="1050"/>
                </a:lnTo>
                <a:lnTo>
                  <a:pt x="783" y="1059"/>
                </a:lnTo>
                <a:lnTo>
                  <a:pt x="783" y="1059"/>
                </a:lnTo>
                <a:lnTo>
                  <a:pt x="783" y="1061"/>
                </a:lnTo>
                <a:lnTo>
                  <a:pt x="783" y="1061"/>
                </a:lnTo>
                <a:lnTo>
                  <a:pt x="796" y="1059"/>
                </a:lnTo>
                <a:lnTo>
                  <a:pt x="807" y="1055"/>
                </a:lnTo>
                <a:lnTo>
                  <a:pt x="824" y="1044"/>
                </a:lnTo>
                <a:lnTo>
                  <a:pt x="824" y="1044"/>
                </a:lnTo>
                <a:lnTo>
                  <a:pt x="839" y="1037"/>
                </a:lnTo>
                <a:lnTo>
                  <a:pt x="845" y="1031"/>
                </a:lnTo>
                <a:lnTo>
                  <a:pt x="852" y="1026"/>
                </a:lnTo>
                <a:lnTo>
                  <a:pt x="852" y="1026"/>
                </a:lnTo>
                <a:lnTo>
                  <a:pt x="856" y="1016"/>
                </a:lnTo>
                <a:lnTo>
                  <a:pt x="856" y="1016"/>
                </a:lnTo>
                <a:lnTo>
                  <a:pt x="863" y="1009"/>
                </a:lnTo>
                <a:lnTo>
                  <a:pt x="863" y="1009"/>
                </a:lnTo>
                <a:lnTo>
                  <a:pt x="867" y="999"/>
                </a:lnTo>
                <a:lnTo>
                  <a:pt x="869" y="986"/>
                </a:lnTo>
                <a:lnTo>
                  <a:pt x="869" y="973"/>
                </a:lnTo>
                <a:lnTo>
                  <a:pt x="869" y="958"/>
                </a:lnTo>
                <a:lnTo>
                  <a:pt x="865" y="930"/>
                </a:lnTo>
                <a:lnTo>
                  <a:pt x="862" y="906"/>
                </a:lnTo>
                <a:lnTo>
                  <a:pt x="862" y="906"/>
                </a:lnTo>
                <a:lnTo>
                  <a:pt x="865" y="885"/>
                </a:lnTo>
                <a:lnTo>
                  <a:pt x="865" y="885"/>
                </a:lnTo>
                <a:lnTo>
                  <a:pt x="862" y="867"/>
                </a:lnTo>
                <a:lnTo>
                  <a:pt x="860" y="857"/>
                </a:lnTo>
                <a:lnTo>
                  <a:pt x="860" y="846"/>
                </a:lnTo>
                <a:lnTo>
                  <a:pt x="860" y="846"/>
                </a:lnTo>
                <a:lnTo>
                  <a:pt x="862" y="839"/>
                </a:lnTo>
                <a:lnTo>
                  <a:pt x="865" y="833"/>
                </a:lnTo>
                <a:lnTo>
                  <a:pt x="867" y="827"/>
                </a:lnTo>
                <a:lnTo>
                  <a:pt x="871" y="822"/>
                </a:lnTo>
                <a:lnTo>
                  <a:pt x="871" y="822"/>
                </a:lnTo>
                <a:lnTo>
                  <a:pt x="873" y="792"/>
                </a:lnTo>
                <a:lnTo>
                  <a:pt x="873" y="792"/>
                </a:lnTo>
                <a:lnTo>
                  <a:pt x="875" y="788"/>
                </a:lnTo>
                <a:lnTo>
                  <a:pt x="878" y="785"/>
                </a:lnTo>
                <a:lnTo>
                  <a:pt x="882" y="781"/>
                </a:lnTo>
                <a:lnTo>
                  <a:pt x="884" y="775"/>
                </a:lnTo>
                <a:lnTo>
                  <a:pt x="884" y="775"/>
                </a:lnTo>
                <a:lnTo>
                  <a:pt x="878" y="766"/>
                </a:lnTo>
                <a:lnTo>
                  <a:pt x="878" y="766"/>
                </a:lnTo>
                <a:lnTo>
                  <a:pt x="877" y="755"/>
                </a:lnTo>
                <a:lnTo>
                  <a:pt x="878" y="745"/>
                </a:lnTo>
                <a:lnTo>
                  <a:pt x="878" y="738"/>
                </a:lnTo>
                <a:lnTo>
                  <a:pt x="877" y="732"/>
                </a:lnTo>
                <a:lnTo>
                  <a:pt x="875" y="728"/>
                </a:lnTo>
                <a:lnTo>
                  <a:pt x="875" y="728"/>
                </a:lnTo>
                <a:lnTo>
                  <a:pt x="856" y="702"/>
                </a:lnTo>
                <a:lnTo>
                  <a:pt x="856" y="702"/>
                </a:lnTo>
                <a:lnTo>
                  <a:pt x="852" y="687"/>
                </a:lnTo>
                <a:lnTo>
                  <a:pt x="852" y="672"/>
                </a:lnTo>
                <a:lnTo>
                  <a:pt x="854" y="642"/>
                </a:lnTo>
                <a:lnTo>
                  <a:pt x="856" y="614"/>
                </a:lnTo>
                <a:lnTo>
                  <a:pt x="856" y="598"/>
                </a:lnTo>
                <a:lnTo>
                  <a:pt x="854" y="583"/>
                </a:lnTo>
                <a:lnTo>
                  <a:pt x="854" y="583"/>
                </a:lnTo>
                <a:lnTo>
                  <a:pt x="850" y="568"/>
                </a:lnTo>
                <a:lnTo>
                  <a:pt x="847" y="557"/>
                </a:lnTo>
                <a:lnTo>
                  <a:pt x="847" y="557"/>
                </a:lnTo>
                <a:lnTo>
                  <a:pt x="845" y="545"/>
                </a:lnTo>
                <a:lnTo>
                  <a:pt x="845" y="536"/>
                </a:lnTo>
                <a:lnTo>
                  <a:pt x="845" y="525"/>
                </a:lnTo>
                <a:lnTo>
                  <a:pt x="843" y="515"/>
                </a:lnTo>
                <a:lnTo>
                  <a:pt x="843" y="515"/>
                </a:lnTo>
                <a:lnTo>
                  <a:pt x="832" y="489"/>
                </a:lnTo>
                <a:lnTo>
                  <a:pt x="832" y="489"/>
                </a:lnTo>
                <a:lnTo>
                  <a:pt x="832" y="482"/>
                </a:lnTo>
                <a:lnTo>
                  <a:pt x="834" y="474"/>
                </a:lnTo>
                <a:lnTo>
                  <a:pt x="839" y="461"/>
                </a:lnTo>
                <a:lnTo>
                  <a:pt x="839" y="461"/>
                </a:lnTo>
                <a:lnTo>
                  <a:pt x="830" y="452"/>
                </a:lnTo>
                <a:lnTo>
                  <a:pt x="822" y="441"/>
                </a:lnTo>
                <a:lnTo>
                  <a:pt x="817" y="431"/>
                </a:lnTo>
                <a:lnTo>
                  <a:pt x="813" y="420"/>
                </a:lnTo>
                <a:lnTo>
                  <a:pt x="807" y="398"/>
                </a:lnTo>
                <a:lnTo>
                  <a:pt x="798" y="372"/>
                </a:lnTo>
                <a:lnTo>
                  <a:pt x="798" y="372"/>
                </a:lnTo>
                <a:lnTo>
                  <a:pt x="791" y="357"/>
                </a:lnTo>
                <a:lnTo>
                  <a:pt x="783" y="340"/>
                </a:lnTo>
                <a:lnTo>
                  <a:pt x="781" y="332"/>
                </a:lnTo>
                <a:lnTo>
                  <a:pt x="779" y="323"/>
                </a:lnTo>
                <a:lnTo>
                  <a:pt x="779" y="314"/>
                </a:lnTo>
                <a:lnTo>
                  <a:pt x="781" y="302"/>
                </a:lnTo>
                <a:lnTo>
                  <a:pt x="781" y="302"/>
                </a:lnTo>
                <a:lnTo>
                  <a:pt x="774" y="295"/>
                </a:lnTo>
                <a:lnTo>
                  <a:pt x="764" y="289"/>
                </a:lnTo>
                <a:lnTo>
                  <a:pt x="753" y="286"/>
                </a:lnTo>
                <a:lnTo>
                  <a:pt x="742" y="280"/>
                </a:lnTo>
                <a:lnTo>
                  <a:pt x="718" y="274"/>
                </a:lnTo>
                <a:lnTo>
                  <a:pt x="705" y="269"/>
                </a:lnTo>
                <a:lnTo>
                  <a:pt x="695" y="265"/>
                </a:lnTo>
                <a:lnTo>
                  <a:pt x="695" y="265"/>
                </a:lnTo>
                <a:lnTo>
                  <a:pt x="690" y="259"/>
                </a:lnTo>
                <a:lnTo>
                  <a:pt x="686" y="252"/>
                </a:lnTo>
                <a:lnTo>
                  <a:pt x="682" y="245"/>
                </a:lnTo>
                <a:lnTo>
                  <a:pt x="678" y="237"/>
                </a:lnTo>
                <a:lnTo>
                  <a:pt x="678" y="237"/>
                </a:lnTo>
                <a:lnTo>
                  <a:pt x="673" y="231"/>
                </a:lnTo>
                <a:lnTo>
                  <a:pt x="667" y="226"/>
                </a:lnTo>
                <a:lnTo>
                  <a:pt x="658" y="222"/>
                </a:lnTo>
                <a:lnTo>
                  <a:pt x="649" y="218"/>
                </a:lnTo>
                <a:lnTo>
                  <a:pt x="628" y="215"/>
                </a:lnTo>
                <a:lnTo>
                  <a:pt x="607" y="213"/>
                </a:lnTo>
                <a:lnTo>
                  <a:pt x="607" y="213"/>
                </a:lnTo>
                <a:lnTo>
                  <a:pt x="604" y="202"/>
                </a:lnTo>
                <a:lnTo>
                  <a:pt x="604" y="188"/>
                </a:lnTo>
                <a:lnTo>
                  <a:pt x="606" y="175"/>
                </a:lnTo>
                <a:lnTo>
                  <a:pt x="609" y="166"/>
                </a:lnTo>
                <a:lnTo>
                  <a:pt x="609" y="166"/>
                </a:lnTo>
                <a:lnTo>
                  <a:pt x="613" y="160"/>
                </a:lnTo>
                <a:lnTo>
                  <a:pt x="621" y="155"/>
                </a:lnTo>
                <a:lnTo>
                  <a:pt x="628" y="149"/>
                </a:lnTo>
                <a:lnTo>
                  <a:pt x="630" y="145"/>
                </a:lnTo>
                <a:lnTo>
                  <a:pt x="632" y="140"/>
                </a:lnTo>
                <a:lnTo>
                  <a:pt x="632" y="140"/>
                </a:lnTo>
                <a:lnTo>
                  <a:pt x="634" y="132"/>
                </a:lnTo>
                <a:lnTo>
                  <a:pt x="634" y="129"/>
                </a:lnTo>
                <a:lnTo>
                  <a:pt x="632" y="123"/>
                </a:lnTo>
                <a:lnTo>
                  <a:pt x="630" y="119"/>
                </a:lnTo>
                <a:lnTo>
                  <a:pt x="624" y="114"/>
                </a:lnTo>
                <a:lnTo>
                  <a:pt x="619" y="106"/>
                </a:lnTo>
                <a:lnTo>
                  <a:pt x="619" y="106"/>
                </a:lnTo>
                <a:lnTo>
                  <a:pt x="619" y="76"/>
                </a:lnTo>
                <a:lnTo>
                  <a:pt x="619" y="76"/>
                </a:lnTo>
                <a:lnTo>
                  <a:pt x="617" y="61"/>
                </a:lnTo>
                <a:lnTo>
                  <a:pt x="613" y="48"/>
                </a:lnTo>
                <a:lnTo>
                  <a:pt x="609" y="37"/>
                </a:lnTo>
                <a:lnTo>
                  <a:pt x="602" y="26"/>
                </a:lnTo>
                <a:lnTo>
                  <a:pt x="602" y="26"/>
                </a:lnTo>
                <a:lnTo>
                  <a:pt x="594" y="20"/>
                </a:lnTo>
                <a:lnTo>
                  <a:pt x="587" y="17"/>
                </a:lnTo>
                <a:lnTo>
                  <a:pt x="568" y="9"/>
                </a:lnTo>
                <a:lnTo>
                  <a:pt x="568" y="9"/>
                </a:lnTo>
                <a:lnTo>
                  <a:pt x="559" y="3"/>
                </a:lnTo>
                <a:lnTo>
                  <a:pt x="551" y="2"/>
                </a:lnTo>
                <a:lnTo>
                  <a:pt x="533" y="0"/>
                </a:lnTo>
                <a:lnTo>
                  <a:pt x="516" y="2"/>
                </a:lnTo>
                <a:lnTo>
                  <a:pt x="499" y="7"/>
                </a:lnTo>
                <a:lnTo>
                  <a:pt x="484" y="17"/>
                </a:lnTo>
                <a:lnTo>
                  <a:pt x="473" y="28"/>
                </a:lnTo>
                <a:lnTo>
                  <a:pt x="462" y="41"/>
                </a:lnTo>
                <a:lnTo>
                  <a:pt x="456" y="58"/>
                </a:lnTo>
                <a:lnTo>
                  <a:pt x="456" y="58"/>
                </a:lnTo>
                <a:lnTo>
                  <a:pt x="454" y="65"/>
                </a:lnTo>
                <a:lnTo>
                  <a:pt x="454" y="73"/>
                </a:lnTo>
                <a:lnTo>
                  <a:pt x="454" y="89"/>
                </a:lnTo>
                <a:lnTo>
                  <a:pt x="458" y="106"/>
                </a:lnTo>
                <a:lnTo>
                  <a:pt x="460" y="123"/>
                </a:lnTo>
                <a:lnTo>
                  <a:pt x="460" y="123"/>
                </a:lnTo>
                <a:lnTo>
                  <a:pt x="456" y="127"/>
                </a:lnTo>
                <a:lnTo>
                  <a:pt x="454" y="132"/>
                </a:lnTo>
                <a:lnTo>
                  <a:pt x="451" y="144"/>
                </a:lnTo>
                <a:lnTo>
                  <a:pt x="452" y="155"/>
                </a:lnTo>
                <a:lnTo>
                  <a:pt x="454" y="160"/>
                </a:lnTo>
                <a:lnTo>
                  <a:pt x="458" y="166"/>
                </a:lnTo>
                <a:lnTo>
                  <a:pt x="458" y="166"/>
                </a:lnTo>
                <a:lnTo>
                  <a:pt x="469" y="175"/>
                </a:lnTo>
                <a:lnTo>
                  <a:pt x="469" y="175"/>
                </a:lnTo>
                <a:lnTo>
                  <a:pt x="473" y="196"/>
                </a:lnTo>
                <a:lnTo>
                  <a:pt x="473" y="196"/>
                </a:lnTo>
                <a:lnTo>
                  <a:pt x="458" y="209"/>
                </a:lnTo>
                <a:lnTo>
                  <a:pt x="458" y="209"/>
                </a:lnTo>
                <a:lnTo>
                  <a:pt x="456" y="213"/>
                </a:lnTo>
                <a:lnTo>
                  <a:pt x="454" y="218"/>
                </a:lnTo>
                <a:lnTo>
                  <a:pt x="454" y="230"/>
                </a:lnTo>
                <a:lnTo>
                  <a:pt x="456" y="254"/>
                </a:lnTo>
                <a:lnTo>
                  <a:pt x="456" y="254"/>
                </a:lnTo>
                <a:lnTo>
                  <a:pt x="447" y="263"/>
                </a:lnTo>
                <a:lnTo>
                  <a:pt x="447" y="263"/>
                </a:lnTo>
                <a:lnTo>
                  <a:pt x="432" y="261"/>
                </a:lnTo>
                <a:lnTo>
                  <a:pt x="426" y="261"/>
                </a:lnTo>
                <a:lnTo>
                  <a:pt x="419" y="263"/>
                </a:lnTo>
                <a:lnTo>
                  <a:pt x="419" y="263"/>
                </a:lnTo>
                <a:lnTo>
                  <a:pt x="415" y="276"/>
                </a:lnTo>
                <a:lnTo>
                  <a:pt x="409" y="286"/>
                </a:lnTo>
                <a:lnTo>
                  <a:pt x="404" y="293"/>
                </a:lnTo>
                <a:lnTo>
                  <a:pt x="394" y="299"/>
                </a:lnTo>
                <a:lnTo>
                  <a:pt x="378" y="312"/>
                </a:lnTo>
                <a:lnTo>
                  <a:pt x="359" y="323"/>
                </a:lnTo>
                <a:lnTo>
                  <a:pt x="359" y="323"/>
                </a:lnTo>
                <a:lnTo>
                  <a:pt x="346" y="334"/>
                </a:lnTo>
                <a:lnTo>
                  <a:pt x="335" y="351"/>
                </a:lnTo>
                <a:lnTo>
                  <a:pt x="325" y="368"/>
                </a:lnTo>
                <a:lnTo>
                  <a:pt x="318" y="385"/>
                </a:lnTo>
                <a:lnTo>
                  <a:pt x="318" y="385"/>
                </a:lnTo>
                <a:lnTo>
                  <a:pt x="316" y="387"/>
                </a:lnTo>
                <a:lnTo>
                  <a:pt x="316" y="387"/>
                </a:lnTo>
                <a:lnTo>
                  <a:pt x="314" y="379"/>
                </a:lnTo>
                <a:lnTo>
                  <a:pt x="312" y="372"/>
                </a:lnTo>
                <a:lnTo>
                  <a:pt x="312" y="364"/>
                </a:lnTo>
                <a:lnTo>
                  <a:pt x="310" y="360"/>
                </a:lnTo>
                <a:lnTo>
                  <a:pt x="307" y="358"/>
                </a:lnTo>
                <a:lnTo>
                  <a:pt x="307" y="358"/>
                </a:lnTo>
                <a:lnTo>
                  <a:pt x="303" y="355"/>
                </a:lnTo>
                <a:lnTo>
                  <a:pt x="299" y="355"/>
                </a:lnTo>
                <a:lnTo>
                  <a:pt x="290" y="357"/>
                </a:lnTo>
                <a:lnTo>
                  <a:pt x="290" y="357"/>
                </a:lnTo>
                <a:lnTo>
                  <a:pt x="239" y="286"/>
                </a:lnTo>
                <a:lnTo>
                  <a:pt x="239" y="286"/>
                </a:lnTo>
                <a:lnTo>
                  <a:pt x="239" y="282"/>
                </a:lnTo>
                <a:lnTo>
                  <a:pt x="239" y="278"/>
                </a:lnTo>
                <a:lnTo>
                  <a:pt x="241" y="274"/>
                </a:lnTo>
                <a:lnTo>
                  <a:pt x="241" y="269"/>
                </a:lnTo>
                <a:lnTo>
                  <a:pt x="241" y="269"/>
                </a:lnTo>
                <a:lnTo>
                  <a:pt x="236" y="265"/>
                </a:lnTo>
                <a:lnTo>
                  <a:pt x="236" y="265"/>
                </a:lnTo>
                <a:lnTo>
                  <a:pt x="232" y="265"/>
                </a:lnTo>
                <a:lnTo>
                  <a:pt x="228" y="265"/>
                </a:lnTo>
                <a:lnTo>
                  <a:pt x="223" y="271"/>
                </a:lnTo>
                <a:lnTo>
                  <a:pt x="223" y="271"/>
                </a:lnTo>
                <a:lnTo>
                  <a:pt x="221" y="271"/>
                </a:lnTo>
                <a:lnTo>
                  <a:pt x="221" y="271"/>
                </a:lnTo>
                <a:lnTo>
                  <a:pt x="213" y="256"/>
                </a:lnTo>
                <a:lnTo>
                  <a:pt x="206" y="241"/>
                </a:lnTo>
                <a:lnTo>
                  <a:pt x="196" y="228"/>
                </a:lnTo>
                <a:lnTo>
                  <a:pt x="193" y="222"/>
                </a:lnTo>
                <a:lnTo>
                  <a:pt x="185" y="216"/>
                </a:lnTo>
                <a:lnTo>
                  <a:pt x="185" y="216"/>
                </a:lnTo>
                <a:lnTo>
                  <a:pt x="178" y="218"/>
                </a:lnTo>
                <a:lnTo>
                  <a:pt x="170" y="222"/>
                </a:lnTo>
                <a:lnTo>
                  <a:pt x="159" y="231"/>
                </a:lnTo>
                <a:lnTo>
                  <a:pt x="159" y="231"/>
                </a:lnTo>
                <a:lnTo>
                  <a:pt x="152" y="224"/>
                </a:lnTo>
                <a:lnTo>
                  <a:pt x="144" y="213"/>
                </a:lnTo>
                <a:lnTo>
                  <a:pt x="127" y="188"/>
                </a:lnTo>
                <a:lnTo>
                  <a:pt x="110" y="166"/>
                </a:lnTo>
                <a:lnTo>
                  <a:pt x="101" y="157"/>
                </a:lnTo>
                <a:lnTo>
                  <a:pt x="94" y="153"/>
                </a:lnTo>
                <a:lnTo>
                  <a:pt x="94" y="153"/>
                </a:lnTo>
                <a:lnTo>
                  <a:pt x="94" y="147"/>
                </a:lnTo>
                <a:lnTo>
                  <a:pt x="95" y="142"/>
                </a:lnTo>
                <a:lnTo>
                  <a:pt x="97" y="129"/>
                </a:lnTo>
                <a:lnTo>
                  <a:pt x="101" y="116"/>
                </a:lnTo>
                <a:lnTo>
                  <a:pt x="99" y="110"/>
                </a:lnTo>
                <a:lnTo>
                  <a:pt x="97" y="106"/>
                </a:lnTo>
                <a:lnTo>
                  <a:pt x="97" y="106"/>
                </a:lnTo>
                <a:lnTo>
                  <a:pt x="95" y="102"/>
                </a:lnTo>
                <a:lnTo>
                  <a:pt x="95" y="102"/>
                </a:lnTo>
                <a:lnTo>
                  <a:pt x="90" y="104"/>
                </a:lnTo>
                <a:lnTo>
                  <a:pt x="82" y="106"/>
                </a:lnTo>
                <a:lnTo>
                  <a:pt x="69" y="112"/>
                </a:lnTo>
                <a:lnTo>
                  <a:pt x="58" y="117"/>
                </a:lnTo>
                <a:lnTo>
                  <a:pt x="53" y="119"/>
                </a:lnTo>
                <a:lnTo>
                  <a:pt x="53" y="119"/>
                </a:lnTo>
                <a:lnTo>
                  <a:pt x="53" y="119"/>
                </a:lnTo>
                <a:lnTo>
                  <a:pt x="53" y="119"/>
                </a:lnTo>
                <a:lnTo>
                  <a:pt x="13" y="74"/>
                </a:lnTo>
                <a:lnTo>
                  <a:pt x="13" y="74"/>
                </a:lnTo>
                <a:lnTo>
                  <a:pt x="0" y="86"/>
                </a:lnTo>
                <a:lnTo>
                  <a:pt x="0" y="86"/>
                </a:lnTo>
                <a:lnTo>
                  <a:pt x="32" y="127"/>
                </a:lnTo>
                <a:lnTo>
                  <a:pt x="32" y="127"/>
                </a:lnTo>
                <a:lnTo>
                  <a:pt x="26" y="132"/>
                </a:lnTo>
                <a:lnTo>
                  <a:pt x="26" y="132"/>
                </a:lnTo>
                <a:lnTo>
                  <a:pt x="28" y="144"/>
                </a:lnTo>
                <a:lnTo>
                  <a:pt x="28" y="144"/>
                </a:lnTo>
                <a:lnTo>
                  <a:pt x="32" y="147"/>
                </a:lnTo>
                <a:lnTo>
                  <a:pt x="32" y="147"/>
                </a:lnTo>
                <a:lnTo>
                  <a:pt x="41" y="142"/>
                </a:lnTo>
                <a:lnTo>
                  <a:pt x="41" y="142"/>
                </a:lnTo>
                <a:lnTo>
                  <a:pt x="56" y="159"/>
                </a:lnTo>
                <a:lnTo>
                  <a:pt x="56" y="159"/>
                </a:lnTo>
                <a:lnTo>
                  <a:pt x="56" y="162"/>
                </a:lnTo>
                <a:lnTo>
                  <a:pt x="56" y="162"/>
                </a:lnTo>
                <a:lnTo>
                  <a:pt x="49" y="168"/>
                </a:lnTo>
                <a:lnTo>
                  <a:pt x="49" y="168"/>
                </a:lnTo>
                <a:lnTo>
                  <a:pt x="51" y="172"/>
                </a:lnTo>
                <a:lnTo>
                  <a:pt x="49" y="175"/>
                </a:lnTo>
                <a:lnTo>
                  <a:pt x="45" y="183"/>
                </a:lnTo>
                <a:lnTo>
                  <a:pt x="41" y="192"/>
                </a:lnTo>
                <a:lnTo>
                  <a:pt x="41" y="198"/>
                </a:lnTo>
                <a:lnTo>
                  <a:pt x="41" y="205"/>
                </a:lnTo>
                <a:lnTo>
                  <a:pt x="41" y="205"/>
                </a:lnTo>
                <a:lnTo>
                  <a:pt x="49" y="226"/>
                </a:lnTo>
                <a:lnTo>
                  <a:pt x="54" y="250"/>
                </a:lnTo>
                <a:lnTo>
                  <a:pt x="54" y="250"/>
                </a:lnTo>
                <a:lnTo>
                  <a:pt x="54" y="258"/>
                </a:lnTo>
                <a:lnTo>
                  <a:pt x="53" y="263"/>
                </a:lnTo>
                <a:lnTo>
                  <a:pt x="51" y="271"/>
                </a:lnTo>
                <a:lnTo>
                  <a:pt x="53" y="278"/>
                </a:lnTo>
                <a:lnTo>
                  <a:pt x="53" y="278"/>
                </a:lnTo>
                <a:lnTo>
                  <a:pt x="56" y="289"/>
                </a:lnTo>
                <a:lnTo>
                  <a:pt x="62" y="301"/>
                </a:lnTo>
                <a:lnTo>
                  <a:pt x="75" y="317"/>
                </a:lnTo>
                <a:lnTo>
                  <a:pt x="90" y="334"/>
                </a:lnTo>
                <a:lnTo>
                  <a:pt x="103" y="351"/>
                </a:lnTo>
                <a:lnTo>
                  <a:pt x="103" y="351"/>
                </a:lnTo>
                <a:lnTo>
                  <a:pt x="103" y="353"/>
                </a:lnTo>
                <a:lnTo>
                  <a:pt x="103" y="353"/>
                </a:lnTo>
                <a:lnTo>
                  <a:pt x="73" y="368"/>
                </a:lnTo>
                <a:lnTo>
                  <a:pt x="56" y="375"/>
                </a:lnTo>
                <a:lnTo>
                  <a:pt x="39" y="381"/>
                </a:lnTo>
                <a:lnTo>
                  <a:pt x="39" y="381"/>
                </a:lnTo>
                <a:lnTo>
                  <a:pt x="38" y="387"/>
                </a:lnTo>
                <a:lnTo>
                  <a:pt x="39" y="396"/>
                </a:lnTo>
                <a:lnTo>
                  <a:pt x="41" y="405"/>
                </a:lnTo>
                <a:lnTo>
                  <a:pt x="45" y="415"/>
                </a:lnTo>
                <a:lnTo>
                  <a:pt x="51" y="422"/>
                </a:lnTo>
                <a:lnTo>
                  <a:pt x="58" y="429"/>
                </a:lnTo>
                <a:lnTo>
                  <a:pt x="64" y="433"/>
                </a:lnTo>
                <a:lnTo>
                  <a:pt x="71" y="435"/>
                </a:lnTo>
                <a:lnTo>
                  <a:pt x="71" y="435"/>
                </a:lnTo>
                <a:lnTo>
                  <a:pt x="82" y="431"/>
                </a:lnTo>
                <a:lnTo>
                  <a:pt x="94" y="428"/>
                </a:lnTo>
                <a:lnTo>
                  <a:pt x="112" y="416"/>
                </a:lnTo>
                <a:lnTo>
                  <a:pt x="133" y="405"/>
                </a:lnTo>
                <a:lnTo>
                  <a:pt x="144" y="401"/>
                </a:lnTo>
                <a:lnTo>
                  <a:pt x="155" y="400"/>
                </a:lnTo>
                <a:lnTo>
                  <a:pt x="155" y="400"/>
                </a:lnTo>
                <a:lnTo>
                  <a:pt x="166" y="411"/>
                </a:lnTo>
                <a:lnTo>
                  <a:pt x="172" y="416"/>
                </a:lnTo>
                <a:lnTo>
                  <a:pt x="176" y="422"/>
                </a:lnTo>
                <a:lnTo>
                  <a:pt x="176" y="422"/>
                </a:lnTo>
                <a:lnTo>
                  <a:pt x="170" y="429"/>
                </a:lnTo>
                <a:lnTo>
                  <a:pt x="163" y="433"/>
                </a:lnTo>
                <a:lnTo>
                  <a:pt x="163" y="433"/>
                </a:lnTo>
                <a:lnTo>
                  <a:pt x="159" y="441"/>
                </a:lnTo>
                <a:lnTo>
                  <a:pt x="159" y="450"/>
                </a:lnTo>
                <a:lnTo>
                  <a:pt x="161" y="469"/>
                </a:lnTo>
                <a:lnTo>
                  <a:pt x="161" y="469"/>
                </a:lnTo>
                <a:lnTo>
                  <a:pt x="155" y="474"/>
                </a:lnTo>
                <a:lnTo>
                  <a:pt x="155" y="474"/>
                </a:lnTo>
                <a:lnTo>
                  <a:pt x="157" y="482"/>
                </a:lnTo>
                <a:lnTo>
                  <a:pt x="161" y="489"/>
                </a:lnTo>
                <a:lnTo>
                  <a:pt x="170" y="504"/>
                </a:lnTo>
                <a:lnTo>
                  <a:pt x="181" y="517"/>
                </a:lnTo>
                <a:lnTo>
                  <a:pt x="187" y="521"/>
                </a:lnTo>
                <a:lnTo>
                  <a:pt x="193" y="525"/>
                </a:lnTo>
                <a:lnTo>
                  <a:pt x="193" y="525"/>
                </a:lnTo>
                <a:lnTo>
                  <a:pt x="200" y="527"/>
                </a:lnTo>
                <a:lnTo>
                  <a:pt x="208" y="527"/>
                </a:lnTo>
                <a:lnTo>
                  <a:pt x="215" y="527"/>
                </a:lnTo>
                <a:lnTo>
                  <a:pt x="223" y="529"/>
                </a:lnTo>
                <a:lnTo>
                  <a:pt x="223" y="529"/>
                </a:lnTo>
                <a:lnTo>
                  <a:pt x="232" y="534"/>
                </a:lnTo>
                <a:lnTo>
                  <a:pt x="243" y="545"/>
                </a:lnTo>
                <a:lnTo>
                  <a:pt x="260" y="566"/>
                </a:lnTo>
                <a:lnTo>
                  <a:pt x="260" y="566"/>
                </a:lnTo>
                <a:lnTo>
                  <a:pt x="262" y="575"/>
                </a:lnTo>
                <a:lnTo>
                  <a:pt x="260" y="585"/>
                </a:lnTo>
                <a:lnTo>
                  <a:pt x="258" y="594"/>
                </a:lnTo>
                <a:lnTo>
                  <a:pt x="258" y="603"/>
                </a:lnTo>
                <a:lnTo>
                  <a:pt x="258" y="603"/>
                </a:lnTo>
                <a:lnTo>
                  <a:pt x="262" y="631"/>
                </a:lnTo>
                <a:lnTo>
                  <a:pt x="266" y="671"/>
                </a:lnTo>
                <a:lnTo>
                  <a:pt x="266" y="691"/>
                </a:lnTo>
                <a:lnTo>
                  <a:pt x="266" y="708"/>
                </a:lnTo>
                <a:lnTo>
                  <a:pt x="264" y="721"/>
                </a:lnTo>
                <a:lnTo>
                  <a:pt x="262" y="727"/>
                </a:lnTo>
                <a:lnTo>
                  <a:pt x="258" y="730"/>
                </a:lnTo>
                <a:lnTo>
                  <a:pt x="258" y="730"/>
                </a:lnTo>
                <a:lnTo>
                  <a:pt x="260" y="738"/>
                </a:lnTo>
                <a:lnTo>
                  <a:pt x="260" y="738"/>
                </a:lnTo>
                <a:lnTo>
                  <a:pt x="266" y="743"/>
                </a:lnTo>
                <a:lnTo>
                  <a:pt x="271" y="749"/>
                </a:lnTo>
                <a:lnTo>
                  <a:pt x="275" y="756"/>
                </a:lnTo>
                <a:lnTo>
                  <a:pt x="279" y="766"/>
                </a:lnTo>
                <a:lnTo>
                  <a:pt x="282" y="786"/>
                </a:lnTo>
                <a:lnTo>
                  <a:pt x="284" y="805"/>
                </a:lnTo>
                <a:lnTo>
                  <a:pt x="284" y="805"/>
                </a:lnTo>
                <a:lnTo>
                  <a:pt x="305" y="803"/>
                </a:lnTo>
                <a:lnTo>
                  <a:pt x="305" y="803"/>
                </a:lnTo>
                <a:lnTo>
                  <a:pt x="301" y="786"/>
                </a:lnTo>
                <a:lnTo>
                  <a:pt x="297" y="770"/>
                </a:lnTo>
                <a:lnTo>
                  <a:pt x="297" y="755"/>
                </a:lnTo>
                <a:lnTo>
                  <a:pt x="299" y="736"/>
                </a:lnTo>
                <a:lnTo>
                  <a:pt x="299" y="736"/>
                </a:lnTo>
                <a:lnTo>
                  <a:pt x="299" y="730"/>
                </a:lnTo>
                <a:lnTo>
                  <a:pt x="297" y="727"/>
                </a:lnTo>
                <a:lnTo>
                  <a:pt x="297" y="723"/>
                </a:lnTo>
                <a:lnTo>
                  <a:pt x="297" y="717"/>
                </a:lnTo>
                <a:lnTo>
                  <a:pt x="297" y="717"/>
                </a:lnTo>
                <a:lnTo>
                  <a:pt x="322" y="633"/>
                </a:lnTo>
                <a:lnTo>
                  <a:pt x="322" y="633"/>
                </a:lnTo>
                <a:lnTo>
                  <a:pt x="323" y="633"/>
                </a:lnTo>
                <a:lnTo>
                  <a:pt x="323" y="633"/>
                </a:lnTo>
                <a:lnTo>
                  <a:pt x="329" y="639"/>
                </a:lnTo>
                <a:lnTo>
                  <a:pt x="335" y="642"/>
                </a:lnTo>
                <a:lnTo>
                  <a:pt x="350" y="648"/>
                </a:lnTo>
                <a:lnTo>
                  <a:pt x="350" y="648"/>
                </a:lnTo>
                <a:lnTo>
                  <a:pt x="346" y="652"/>
                </a:lnTo>
                <a:lnTo>
                  <a:pt x="340" y="656"/>
                </a:lnTo>
                <a:lnTo>
                  <a:pt x="325" y="661"/>
                </a:lnTo>
                <a:lnTo>
                  <a:pt x="325" y="661"/>
                </a:lnTo>
                <a:lnTo>
                  <a:pt x="323" y="672"/>
                </a:lnTo>
                <a:lnTo>
                  <a:pt x="323" y="685"/>
                </a:lnTo>
                <a:lnTo>
                  <a:pt x="325" y="697"/>
                </a:lnTo>
                <a:lnTo>
                  <a:pt x="329" y="708"/>
                </a:lnTo>
                <a:lnTo>
                  <a:pt x="337" y="728"/>
                </a:lnTo>
                <a:lnTo>
                  <a:pt x="346" y="749"/>
                </a:lnTo>
                <a:lnTo>
                  <a:pt x="346" y="749"/>
                </a:lnTo>
                <a:lnTo>
                  <a:pt x="350" y="771"/>
                </a:lnTo>
                <a:lnTo>
                  <a:pt x="351" y="777"/>
                </a:lnTo>
                <a:lnTo>
                  <a:pt x="353" y="781"/>
                </a:lnTo>
                <a:lnTo>
                  <a:pt x="357" y="783"/>
                </a:lnTo>
                <a:lnTo>
                  <a:pt x="363" y="785"/>
                </a:lnTo>
                <a:lnTo>
                  <a:pt x="363" y="785"/>
                </a:lnTo>
                <a:lnTo>
                  <a:pt x="365" y="796"/>
                </a:lnTo>
                <a:lnTo>
                  <a:pt x="365" y="796"/>
                </a:lnTo>
                <a:lnTo>
                  <a:pt x="365" y="796"/>
                </a:lnTo>
                <a:lnTo>
                  <a:pt x="365" y="796"/>
                </a:lnTo>
                <a:lnTo>
                  <a:pt x="370" y="796"/>
                </a:lnTo>
                <a:lnTo>
                  <a:pt x="370" y="796"/>
                </a:lnTo>
                <a:lnTo>
                  <a:pt x="370" y="785"/>
                </a:lnTo>
                <a:lnTo>
                  <a:pt x="370" y="785"/>
                </a:lnTo>
                <a:lnTo>
                  <a:pt x="372" y="783"/>
                </a:lnTo>
                <a:lnTo>
                  <a:pt x="372" y="783"/>
                </a:lnTo>
                <a:lnTo>
                  <a:pt x="378" y="792"/>
                </a:lnTo>
                <a:lnTo>
                  <a:pt x="381" y="799"/>
                </a:lnTo>
                <a:lnTo>
                  <a:pt x="381" y="809"/>
                </a:lnTo>
                <a:lnTo>
                  <a:pt x="379" y="818"/>
                </a:lnTo>
                <a:lnTo>
                  <a:pt x="372" y="839"/>
                </a:lnTo>
                <a:lnTo>
                  <a:pt x="370" y="848"/>
                </a:lnTo>
                <a:lnTo>
                  <a:pt x="368" y="856"/>
                </a:lnTo>
                <a:lnTo>
                  <a:pt x="368" y="856"/>
                </a:lnTo>
                <a:lnTo>
                  <a:pt x="370" y="867"/>
                </a:lnTo>
                <a:lnTo>
                  <a:pt x="372" y="876"/>
                </a:lnTo>
                <a:lnTo>
                  <a:pt x="378" y="893"/>
                </a:lnTo>
                <a:lnTo>
                  <a:pt x="378" y="893"/>
                </a:lnTo>
                <a:lnTo>
                  <a:pt x="378" y="998"/>
                </a:lnTo>
                <a:lnTo>
                  <a:pt x="378" y="998"/>
                </a:lnTo>
                <a:lnTo>
                  <a:pt x="366" y="1011"/>
                </a:lnTo>
                <a:lnTo>
                  <a:pt x="359" y="1022"/>
                </a:lnTo>
                <a:lnTo>
                  <a:pt x="351" y="1037"/>
                </a:lnTo>
                <a:lnTo>
                  <a:pt x="348" y="1057"/>
                </a:lnTo>
                <a:lnTo>
                  <a:pt x="348" y="1057"/>
                </a:lnTo>
                <a:lnTo>
                  <a:pt x="366" y="1046"/>
                </a:lnTo>
                <a:lnTo>
                  <a:pt x="366" y="1046"/>
                </a:lnTo>
                <a:lnTo>
                  <a:pt x="361" y="1054"/>
                </a:lnTo>
                <a:lnTo>
                  <a:pt x="361" y="1054"/>
                </a:lnTo>
                <a:lnTo>
                  <a:pt x="361" y="1063"/>
                </a:lnTo>
                <a:lnTo>
                  <a:pt x="365" y="1069"/>
                </a:lnTo>
                <a:lnTo>
                  <a:pt x="368" y="1074"/>
                </a:lnTo>
                <a:lnTo>
                  <a:pt x="372" y="1080"/>
                </a:lnTo>
                <a:lnTo>
                  <a:pt x="372" y="1080"/>
                </a:lnTo>
                <a:lnTo>
                  <a:pt x="374" y="1106"/>
                </a:lnTo>
                <a:lnTo>
                  <a:pt x="374" y="1106"/>
                </a:lnTo>
                <a:lnTo>
                  <a:pt x="383" y="1138"/>
                </a:lnTo>
                <a:lnTo>
                  <a:pt x="383" y="1138"/>
                </a:lnTo>
                <a:lnTo>
                  <a:pt x="378" y="1143"/>
                </a:lnTo>
                <a:lnTo>
                  <a:pt x="378" y="1147"/>
                </a:lnTo>
                <a:lnTo>
                  <a:pt x="378" y="1149"/>
                </a:lnTo>
                <a:lnTo>
                  <a:pt x="376" y="1156"/>
                </a:lnTo>
                <a:lnTo>
                  <a:pt x="376" y="1156"/>
                </a:lnTo>
                <a:lnTo>
                  <a:pt x="365" y="1173"/>
                </a:lnTo>
                <a:lnTo>
                  <a:pt x="365" y="1173"/>
                </a:lnTo>
                <a:lnTo>
                  <a:pt x="359" y="1192"/>
                </a:lnTo>
                <a:lnTo>
                  <a:pt x="357" y="1212"/>
                </a:lnTo>
                <a:lnTo>
                  <a:pt x="355" y="1254"/>
                </a:lnTo>
                <a:lnTo>
                  <a:pt x="355" y="1254"/>
                </a:lnTo>
                <a:lnTo>
                  <a:pt x="355" y="1276"/>
                </a:lnTo>
                <a:lnTo>
                  <a:pt x="355" y="1276"/>
                </a:lnTo>
                <a:lnTo>
                  <a:pt x="355" y="1278"/>
                </a:lnTo>
                <a:lnTo>
                  <a:pt x="355" y="1278"/>
                </a:lnTo>
                <a:lnTo>
                  <a:pt x="365" y="1278"/>
                </a:lnTo>
                <a:lnTo>
                  <a:pt x="365" y="1278"/>
                </a:lnTo>
                <a:lnTo>
                  <a:pt x="368" y="1252"/>
                </a:lnTo>
                <a:lnTo>
                  <a:pt x="374" y="1225"/>
                </a:lnTo>
                <a:lnTo>
                  <a:pt x="385" y="1179"/>
                </a:lnTo>
                <a:lnTo>
                  <a:pt x="385" y="1179"/>
                </a:lnTo>
                <a:close/>
                <a:moveTo>
                  <a:pt x="127" y="295"/>
                </a:moveTo>
                <a:lnTo>
                  <a:pt x="127" y="295"/>
                </a:lnTo>
                <a:lnTo>
                  <a:pt x="140" y="295"/>
                </a:lnTo>
                <a:lnTo>
                  <a:pt x="140" y="295"/>
                </a:lnTo>
                <a:lnTo>
                  <a:pt x="146" y="306"/>
                </a:lnTo>
                <a:lnTo>
                  <a:pt x="146" y="306"/>
                </a:lnTo>
                <a:lnTo>
                  <a:pt x="152" y="304"/>
                </a:lnTo>
                <a:lnTo>
                  <a:pt x="152" y="304"/>
                </a:lnTo>
                <a:lnTo>
                  <a:pt x="150" y="312"/>
                </a:lnTo>
                <a:lnTo>
                  <a:pt x="146" y="319"/>
                </a:lnTo>
                <a:lnTo>
                  <a:pt x="138" y="330"/>
                </a:lnTo>
                <a:lnTo>
                  <a:pt x="138" y="330"/>
                </a:lnTo>
                <a:lnTo>
                  <a:pt x="131" y="330"/>
                </a:lnTo>
                <a:lnTo>
                  <a:pt x="124" y="327"/>
                </a:lnTo>
                <a:lnTo>
                  <a:pt x="110" y="319"/>
                </a:lnTo>
                <a:lnTo>
                  <a:pt x="110" y="319"/>
                </a:lnTo>
                <a:lnTo>
                  <a:pt x="107" y="316"/>
                </a:lnTo>
                <a:lnTo>
                  <a:pt x="107" y="316"/>
                </a:lnTo>
                <a:lnTo>
                  <a:pt x="110" y="312"/>
                </a:lnTo>
                <a:lnTo>
                  <a:pt x="112" y="308"/>
                </a:lnTo>
                <a:lnTo>
                  <a:pt x="112" y="308"/>
                </a:lnTo>
                <a:lnTo>
                  <a:pt x="109" y="306"/>
                </a:lnTo>
                <a:lnTo>
                  <a:pt x="105" y="302"/>
                </a:lnTo>
                <a:lnTo>
                  <a:pt x="101" y="299"/>
                </a:lnTo>
                <a:lnTo>
                  <a:pt x="99" y="295"/>
                </a:lnTo>
                <a:lnTo>
                  <a:pt x="95" y="273"/>
                </a:lnTo>
                <a:lnTo>
                  <a:pt x="95" y="273"/>
                </a:lnTo>
                <a:lnTo>
                  <a:pt x="82" y="258"/>
                </a:lnTo>
                <a:lnTo>
                  <a:pt x="82" y="258"/>
                </a:lnTo>
                <a:lnTo>
                  <a:pt x="77" y="248"/>
                </a:lnTo>
                <a:lnTo>
                  <a:pt x="73" y="239"/>
                </a:lnTo>
                <a:lnTo>
                  <a:pt x="71" y="228"/>
                </a:lnTo>
                <a:lnTo>
                  <a:pt x="69" y="215"/>
                </a:lnTo>
                <a:lnTo>
                  <a:pt x="69" y="215"/>
                </a:lnTo>
                <a:lnTo>
                  <a:pt x="81" y="228"/>
                </a:lnTo>
                <a:lnTo>
                  <a:pt x="99" y="254"/>
                </a:lnTo>
                <a:lnTo>
                  <a:pt x="118" y="280"/>
                </a:lnTo>
                <a:lnTo>
                  <a:pt x="127" y="295"/>
                </a:lnTo>
                <a:lnTo>
                  <a:pt x="127" y="295"/>
                </a:lnTo>
                <a:close/>
                <a:moveTo>
                  <a:pt x="308" y="418"/>
                </a:moveTo>
                <a:lnTo>
                  <a:pt x="308" y="418"/>
                </a:lnTo>
                <a:lnTo>
                  <a:pt x="310" y="429"/>
                </a:lnTo>
                <a:lnTo>
                  <a:pt x="312" y="437"/>
                </a:lnTo>
                <a:lnTo>
                  <a:pt x="318" y="448"/>
                </a:lnTo>
                <a:lnTo>
                  <a:pt x="325" y="458"/>
                </a:lnTo>
                <a:lnTo>
                  <a:pt x="327" y="465"/>
                </a:lnTo>
                <a:lnTo>
                  <a:pt x="329" y="472"/>
                </a:lnTo>
                <a:lnTo>
                  <a:pt x="329" y="472"/>
                </a:lnTo>
                <a:lnTo>
                  <a:pt x="325" y="476"/>
                </a:lnTo>
                <a:lnTo>
                  <a:pt x="325" y="476"/>
                </a:lnTo>
                <a:lnTo>
                  <a:pt x="308" y="456"/>
                </a:lnTo>
                <a:lnTo>
                  <a:pt x="301" y="446"/>
                </a:lnTo>
                <a:lnTo>
                  <a:pt x="290" y="439"/>
                </a:lnTo>
                <a:lnTo>
                  <a:pt x="290" y="439"/>
                </a:lnTo>
                <a:lnTo>
                  <a:pt x="286" y="422"/>
                </a:lnTo>
                <a:lnTo>
                  <a:pt x="286" y="422"/>
                </a:lnTo>
                <a:lnTo>
                  <a:pt x="297" y="424"/>
                </a:lnTo>
                <a:lnTo>
                  <a:pt x="303" y="422"/>
                </a:lnTo>
                <a:lnTo>
                  <a:pt x="307" y="418"/>
                </a:lnTo>
                <a:lnTo>
                  <a:pt x="307" y="418"/>
                </a:lnTo>
                <a:lnTo>
                  <a:pt x="308" y="418"/>
                </a:lnTo>
                <a:lnTo>
                  <a:pt x="308" y="418"/>
                </a:lnTo>
                <a:close/>
                <a:moveTo>
                  <a:pt x="269" y="474"/>
                </a:moveTo>
                <a:lnTo>
                  <a:pt x="269" y="474"/>
                </a:lnTo>
                <a:lnTo>
                  <a:pt x="275" y="482"/>
                </a:lnTo>
                <a:lnTo>
                  <a:pt x="280" y="493"/>
                </a:lnTo>
                <a:lnTo>
                  <a:pt x="280" y="493"/>
                </a:lnTo>
                <a:lnTo>
                  <a:pt x="284" y="497"/>
                </a:lnTo>
                <a:lnTo>
                  <a:pt x="284" y="497"/>
                </a:lnTo>
                <a:lnTo>
                  <a:pt x="284" y="497"/>
                </a:lnTo>
                <a:lnTo>
                  <a:pt x="284" y="497"/>
                </a:lnTo>
                <a:lnTo>
                  <a:pt x="280" y="499"/>
                </a:lnTo>
                <a:lnTo>
                  <a:pt x="280" y="499"/>
                </a:lnTo>
                <a:lnTo>
                  <a:pt x="275" y="493"/>
                </a:lnTo>
                <a:lnTo>
                  <a:pt x="271" y="487"/>
                </a:lnTo>
                <a:lnTo>
                  <a:pt x="267" y="482"/>
                </a:lnTo>
                <a:lnTo>
                  <a:pt x="266" y="472"/>
                </a:lnTo>
                <a:lnTo>
                  <a:pt x="266" y="472"/>
                </a:lnTo>
                <a:lnTo>
                  <a:pt x="269" y="474"/>
                </a:lnTo>
                <a:lnTo>
                  <a:pt x="269" y="474"/>
                </a:lnTo>
                <a:close/>
                <a:moveTo>
                  <a:pt x="299" y="614"/>
                </a:moveTo>
                <a:lnTo>
                  <a:pt x="299" y="614"/>
                </a:lnTo>
                <a:lnTo>
                  <a:pt x="299" y="620"/>
                </a:lnTo>
                <a:lnTo>
                  <a:pt x="299" y="626"/>
                </a:lnTo>
                <a:lnTo>
                  <a:pt x="295" y="637"/>
                </a:lnTo>
                <a:lnTo>
                  <a:pt x="288" y="657"/>
                </a:lnTo>
                <a:lnTo>
                  <a:pt x="288" y="657"/>
                </a:lnTo>
                <a:lnTo>
                  <a:pt x="286" y="657"/>
                </a:lnTo>
                <a:lnTo>
                  <a:pt x="286" y="657"/>
                </a:lnTo>
                <a:lnTo>
                  <a:pt x="284" y="656"/>
                </a:lnTo>
                <a:lnTo>
                  <a:pt x="284" y="656"/>
                </a:lnTo>
                <a:lnTo>
                  <a:pt x="284" y="603"/>
                </a:lnTo>
                <a:lnTo>
                  <a:pt x="284" y="603"/>
                </a:lnTo>
                <a:lnTo>
                  <a:pt x="299" y="614"/>
                </a:lnTo>
                <a:lnTo>
                  <a:pt x="299" y="614"/>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92" name="Group 191"/>
          <p:cNvGrpSpPr/>
          <p:nvPr/>
        </p:nvGrpSpPr>
        <p:grpSpPr>
          <a:xfrm>
            <a:off x="1504019" y="1899394"/>
            <a:ext cx="869389" cy="1019227"/>
            <a:chOff x="5815013" y="6664349"/>
            <a:chExt cx="1676400" cy="1965325"/>
          </a:xfrm>
        </p:grpSpPr>
        <p:sp>
          <p:nvSpPr>
            <p:cNvPr id="193" name="Freeform 85"/>
            <p:cNvSpPr>
              <a:spLocks/>
            </p:cNvSpPr>
            <p:nvPr/>
          </p:nvSpPr>
          <p:spPr bwMode="auto">
            <a:xfrm>
              <a:off x="5815013" y="6908824"/>
              <a:ext cx="1289050" cy="968375"/>
            </a:xfrm>
            <a:custGeom>
              <a:avLst/>
              <a:gdLst>
                <a:gd name="T0" fmla="*/ 584 w 812"/>
                <a:gd name="T1" fmla="*/ 580 h 610"/>
                <a:gd name="T2" fmla="*/ 608 w 812"/>
                <a:gd name="T3" fmla="*/ 562 h 610"/>
                <a:gd name="T4" fmla="*/ 652 w 812"/>
                <a:gd name="T5" fmla="*/ 554 h 610"/>
                <a:gd name="T6" fmla="*/ 726 w 812"/>
                <a:gd name="T7" fmla="*/ 546 h 610"/>
                <a:gd name="T8" fmla="*/ 794 w 812"/>
                <a:gd name="T9" fmla="*/ 514 h 610"/>
                <a:gd name="T10" fmla="*/ 812 w 812"/>
                <a:gd name="T11" fmla="*/ 492 h 610"/>
                <a:gd name="T12" fmla="*/ 806 w 812"/>
                <a:gd name="T13" fmla="*/ 474 h 610"/>
                <a:gd name="T14" fmla="*/ 784 w 812"/>
                <a:gd name="T15" fmla="*/ 462 h 610"/>
                <a:gd name="T16" fmla="*/ 764 w 812"/>
                <a:gd name="T17" fmla="*/ 432 h 610"/>
                <a:gd name="T18" fmla="*/ 754 w 812"/>
                <a:gd name="T19" fmla="*/ 404 h 610"/>
                <a:gd name="T20" fmla="*/ 738 w 812"/>
                <a:gd name="T21" fmla="*/ 392 h 610"/>
                <a:gd name="T22" fmla="*/ 558 w 812"/>
                <a:gd name="T23" fmla="*/ 422 h 610"/>
                <a:gd name="T24" fmla="*/ 354 w 812"/>
                <a:gd name="T25" fmla="*/ 434 h 610"/>
                <a:gd name="T26" fmla="*/ 346 w 812"/>
                <a:gd name="T27" fmla="*/ 432 h 610"/>
                <a:gd name="T28" fmla="*/ 318 w 812"/>
                <a:gd name="T29" fmla="*/ 396 h 610"/>
                <a:gd name="T30" fmla="*/ 256 w 812"/>
                <a:gd name="T31" fmla="*/ 268 h 610"/>
                <a:gd name="T32" fmla="*/ 218 w 812"/>
                <a:gd name="T33" fmla="*/ 202 h 610"/>
                <a:gd name="T34" fmla="*/ 202 w 812"/>
                <a:gd name="T35" fmla="*/ 190 h 610"/>
                <a:gd name="T36" fmla="*/ 190 w 812"/>
                <a:gd name="T37" fmla="*/ 186 h 610"/>
                <a:gd name="T38" fmla="*/ 188 w 812"/>
                <a:gd name="T39" fmla="*/ 158 h 610"/>
                <a:gd name="T40" fmla="*/ 226 w 812"/>
                <a:gd name="T41" fmla="*/ 44 h 610"/>
                <a:gd name="T42" fmla="*/ 236 w 812"/>
                <a:gd name="T43" fmla="*/ 6 h 610"/>
                <a:gd name="T44" fmla="*/ 224 w 812"/>
                <a:gd name="T45" fmla="*/ 0 h 610"/>
                <a:gd name="T46" fmla="*/ 180 w 812"/>
                <a:gd name="T47" fmla="*/ 0 h 610"/>
                <a:gd name="T48" fmla="*/ 88 w 812"/>
                <a:gd name="T49" fmla="*/ 8 h 610"/>
                <a:gd name="T50" fmla="*/ 26 w 812"/>
                <a:gd name="T51" fmla="*/ 34 h 610"/>
                <a:gd name="T52" fmla="*/ 12 w 812"/>
                <a:gd name="T53" fmla="*/ 46 h 610"/>
                <a:gd name="T54" fmla="*/ 0 w 812"/>
                <a:gd name="T55" fmla="*/ 76 h 610"/>
                <a:gd name="T56" fmla="*/ 14 w 812"/>
                <a:gd name="T57" fmla="*/ 130 h 610"/>
                <a:gd name="T58" fmla="*/ 52 w 812"/>
                <a:gd name="T59" fmla="*/ 214 h 610"/>
                <a:gd name="T60" fmla="*/ 118 w 812"/>
                <a:gd name="T61" fmla="*/ 336 h 610"/>
                <a:gd name="T62" fmla="*/ 146 w 812"/>
                <a:gd name="T63" fmla="*/ 378 h 610"/>
                <a:gd name="T64" fmla="*/ 154 w 812"/>
                <a:gd name="T65" fmla="*/ 394 h 610"/>
                <a:gd name="T66" fmla="*/ 146 w 812"/>
                <a:gd name="T67" fmla="*/ 406 h 610"/>
                <a:gd name="T68" fmla="*/ 136 w 812"/>
                <a:gd name="T69" fmla="*/ 412 h 610"/>
                <a:gd name="T70" fmla="*/ 140 w 812"/>
                <a:gd name="T71" fmla="*/ 418 h 610"/>
                <a:gd name="T72" fmla="*/ 152 w 812"/>
                <a:gd name="T73" fmla="*/ 430 h 610"/>
                <a:gd name="T74" fmla="*/ 172 w 812"/>
                <a:gd name="T75" fmla="*/ 482 h 610"/>
                <a:gd name="T76" fmla="*/ 188 w 812"/>
                <a:gd name="T77" fmla="*/ 546 h 610"/>
                <a:gd name="T78" fmla="*/ 204 w 812"/>
                <a:gd name="T79" fmla="*/ 590 h 610"/>
                <a:gd name="T80" fmla="*/ 246 w 812"/>
                <a:gd name="T81" fmla="*/ 608 h 610"/>
                <a:gd name="T82" fmla="*/ 296 w 812"/>
                <a:gd name="T83" fmla="*/ 610 h 610"/>
                <a:gd name="T84" fmla="*/ 416 w 812"/>
                <a:gd name="T85" fmla="*/ 598 h 610"/>
                <a:gd name="T86" fmla="*/ 468 w 812"/>
                <a:gd name="T87" fmla="*/ 598 h 610"/>
                <a:gd name="T88" fmla="*/ 494 w 812"/>
                <a:gd name="T89" fmla="*/ 604 h 610"/>
                <a:gd name="T90" fmla="*/ 528 w 812"/>
                <a:gd name="T91" fmla="*/ 606 h 610"/>
                <a:gd name="T92" fmla="*/ 542 w 812"/>
                <a:gd name="T93" fmla="*/ 600 h 610"/>
                <a:gd name="T94" fmla="*/ 568 w 812"/>
                <a:gd name="T95" fmla="*/ 59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12" h="610">
                  <a:moveTo>
                    <a:pt x="568" y="590"/>
                  </a:moveTo>
                  <a:lnTo>
                    <a:pt x="568" y="590"/>
                  </a:lnTo>
                  <a:lnTo>
                    <a:pt x="584" y="580"/>
                  </a:lnTo>
                  <a:lnTo>
                    <a:pt x="596" y="572"/>
                  </a:lnTo>
                  <a:lnTo>
                    <a:pt x="608" y="562"/>
                  </a:lnTo>
                  <a:lnTo>
                    <a:pt x="608" y="562"/>
                  </a:lnTo>
                  <a:lnTo>
                    <a:pt x="614" y="560"/>
                  </a:lnTo>
                  <a:lnTo>
                    <a:pt x="624" y="558"/>
                  </a:lnTo>
                  <a:lnTo>
                    <a:pt x="652" y="554"/>
                  </a:lnTo>
                  <a:lnTo>
                    <a:pt x="706" y="550"/>
                  </a:lnTo>
                  <a:lnTo>
                    <a:pt x="706" y="550"/>
                  </a:lnTo>
                  <a:lnTo>
                    <a:pt x="726" y="546"/>
                  </a:lnTo>
                  <a:lnTo>
                    <a:pt x="752" y="536"/>
                  </a:lnTo>
                  <a:lnTo>
                    <a:pt x="778" y="524"/>
                  </a:lnTo>
                  <a:lnTo>
                    <a:pt x="794" y="514"/>
                  </a:lnTo>
                  <a:lnTo>
                    <a:pt x="794" y="514"/>
                  </a:lnTo>
                  <a:lnTo>
                    <a:pt x="806" y="500"/>
                  </a:lnTo>
                  <a:lnTo>
                    <a:pt x="812" y="492"/>
                  </a:lnTo>
                  <a:lnTo>
                    <a:pt x="812" y="484"/>
                  </a:lnTo>
                  <a:lnTo>
                    <a:pt x="810" y="478"/>
                  </a:lnTo>
                  <a:lnTo>
                    <a:pt x="806" y="474"/>
                  </a:lnTo>
                  <a:lnTo>
                    <a:pt x="800" y="470"/>
                  </a:lnTo>
                  <a:lnTo>
                    <a:pt x="784" y="462"/>
                  </a:lnTo>
                  <a:lnTo>
                    <a:pt x="784" y="462"/>
                  </a:lnTo>
                  <a:lnTo>
                    <a:pt x="774" y="452"/>
                  </a:lnTo>
                  <a:lnTo>
                    <a:pt x="768" y="442"/>
                  </a:lnTo>
                  <a:lnTo>
                    <a:pt x="764" y="432"/>
                  </a:lnTo>
                  <a:lnTo>
                    <a:pt x="762" y="422"/>
                  </a:lnTo>
                  <a:lnTo>
                    <a:pt x="760" y="412"/>
                  </a:lnTo>
                  <a:lnTo>
                    <a:pt x="754" y="404"/>
                  </a:lnTo>
                  <a:lnTo>
                    <a:pt x="748" y="398"/>
                  </a:lnTo>
                  <a:lnTo>
                    <a:pt x="738" y="392"/>
                  </a:lnTo>
                  <a:lnTo>
                    <a:pt x="738" y="392"/>
                  </a:lnTo>
                  <a:lnTo>
                    <a:pt x="672" y="404"/>
                  </a:lnTo>
                  <a:lnTo>
                    <a:pt x="602" y="416"/>
                  </a:lnTo>
                  <a:lnTo>
                    <a:pt x="558" y="422"/>
                  </a:lnTo>
                  <a:lnTo>
                    <a:pt x="504" y="428"/>
                  </a:lnTo>
                  <a:lnTo>
                    <a:pt x="438" y="432"/>
                  </a:lnTo>
                  <a:lnTo>
                    <a:pt x="354" y="434"/>
                  </a:lnTo>
                  <a:lnTo>
                    <a:pt x="354" y="434"/>
                  </a:lnTo>
                  <a:lnTo>
                    <a:pt x="350" y="434"/>
                  </a:lnTo>
                  <a:lnTo>
                    <a:pt x="346" y="432"/>
                  </a:lnTo>
                  <a:lnTo>
                    <a:pt x="338" y="424"/>
                  </a:lnTo>
                  <a:lnTo>
                    <a:pt x="328" y="412"/>
                  </a:lnTo>
                  <a:lnTo>
                    <a:pt x="318" y="396"/>
                  </a:lnTo>
                  <a:lnTo>
                    <a:pt x="298" y="358"/>
                  </a:lnTo>
                  <a:lnTo>
                    <a:pt x="278" y="312"/>
                  </a:lnTo>
                  <a:lnTo>
                    <a:pt x="256" y="268"/>
                  </a:lnTo>
                  <a:lnTo>
                    <a:pt x="236" y="228"/>
                  </a:lnTo>
                  <a:lnTo>
                    <a:pt x="226" y="214"/>
                  </a:lnTo>
                  <a:lnTo>
                    <a:pt x="218" y="202"/>
                  </a:lnTo>
                  <a:lnTo>
                    <a:pt x="210" y="194"/>
                  </a:lnTo>
                  <a:lnTo>
                    <a:pt x="206" y="192"/>
                  </a:lnTo>
                  <a:lnTo>
                    <a:pt x="202" y="190"/>
                  </a:lnTo>
                  <a:lnTo>
                    <a:pt x="202" y="190"/>
                  </a:lnTo>
                  <a:lnTo>
                    <a:pt x="194" y="190"/>
                  </a:lnTo>
                  <a:lnTo>
                    <a:pt x="190" y="186"/>
                  </a:lnTo>
                  <a:lnTo>
                    <a:pt x="188" y="182"/>
                  </a:lnTo>
                  <a:lnTo>
                    <a:pt x="186" y="176"/>
                  </a:lnTo>
                  <a:lnTo>
                    <a:pt x="188" y="158"/>
                  </a:lnTo>
                  <a:lnTo>
                    <a:pt x="196" y="134"/>
                  </a:lnTo>
                  <a:lnTo>
                    <a:pt x="216" y="76"/>
                  </a:lnTo>
                  <a:lnTo>
                    <a:pt x="226" y="44"/>
                  </a:lnTo>
                  <a:lnTo>
                    <a:pt x="236" y="10"/>
                  </a:lnTo>
                  <a:lnTo>
                    <a:pt x="236" y="10"/>
                  </a:lnTo>
                  <a:lnTo>
                    <a:pt x="236" y="6"/>
                  </a:lnTo>
                  <a:lnTo>
                    <a:pt x="234" y="2"/>
                  </a:lnTo>
                  <a:lnTo>
                    <a:pt x="230" y="0"/>
                  </a:lnTo>
                  <a:lnTo>
                    <a:pt x="224" y="0"/>
                  </a:lnTo>
                  <a:lnTo>
                    <a:pt x="204" y="0"/>
                  </a:lnTo>
                  <a:lnTo>
                    <a:pt x="180" y="0"/>
                  </a:lnTo>
                  <a:lnTo>
                    <a:pt x="180" y="0"/>
                  </a:lnTo>
                  <a:lnTo>
                    <a:pt x="136" y="2"/>
                  </a:lnTo>
                  <a:lnTo>
                    <a:pt x="112" y="4"/>
                  </a:lnTo>
                  <a:lnTo>
                    <a:pt x="88" y="8"/>
                  </a:lnTo>
                  <a:lnTo>
                    <a:pt x="64" y="14"/>
                  </a:lnTo>
                  <a:lnTo>
                    <a:pt x="44" y="22"/>
                  </a:lnTo>
                  <a:lnTo>
                    <a:pt x="26" y="34"/>
                  </a:lnTo>
                  <a:lnTo>
                    <a:pt x="18" y="40"/>
                  </a:lnTo>
                  <a:lnTo>
                    <a:pt x="12" y="46"/>
                  </a:lnTo>
                  <a:lnTo>
                    <a:pt x="12" y="46"/>
                  </a:lnTo>
                  <a:lnTo>
                    <a:pt x="2" y="60"/>
                  </a:lnTo>
                  <a:lnTo>
                    <a:pt x="0" y="68"/>
                  </a:lnTo>
                  <a:lnTo>
                    <a:pt x="0" y="76"/>
                  </a:lnTo>
                  <a:lnTo>
                    <a:pt x="0" y="92"/>
                  </a:lnTo>
                  <a:lnTo>
                    <a:pt x="4" y="110"/>
                  </a:lnTo>
                  <a:lnTo>
                    <a:pt x="14" y="130"/>
                  </a:lnTo>
                  <a:lnTo>
                    <a:pt x="24" y="154"/>
                  </a:lnTo>
                  <a:lnTo>
                    <a:pt x="52" y="214"/>
                  </a:lnTo>
                  <a:lnTo>
                    <a:pt x="52" y="214"/>
                  </a:lnTo>
                  <a:lnTo>
                    <a:pt x="68" y="248"/>
                  </a:lnTo>
                  <a:lnTo>
                    <a:pt x="84" y="278"/>
                  </a:lnTo>
                  <a:lnTo>
                    <a:pt x="118" y="336"/>
                  </a:lnTo>
                  <a:lnTo>
                    <a:pt x="118" y="336"/>
                  </a:lnTo>
                  <a:lnTo>
                    <a:pt x="138" y="364"/>
                  </a:lnTo>
                  <a:lnTo>
                    <a:pt x="146" y="378"/>
                  </a:lnTo>
                  <a:lnTo>
                    <a:pt x="154" y="390"/>
                  </a:lnTo>
                  <a:lnTo>
                    <a:pt x="154" y="390"/>
                  </a:lnTo>
                  <a:lnTo>
                    <a:pt x="154" y="394"/>
                  </a:lnTo>
                  <a:lnTo>
                    <a:pt x="154" y="400"/>
                  </a:lnTo>
                  <a:lnTo>
                    <a:pt x="152" y="404"/>
                  </a:lnTo>
                  <a:lnTo>
                    <a:pt x="146" y="406"/>
                  </a:lnTo>
                  <a:lnTo>
                    <a:pt x="146" y="406"/>
                  </a:lnTo>
                  <a:lnTo>
                    <a:pt x="138" y="408"/>
                  </a:lnTo>
                  <a:lnTo>
                    <a:pt x="136" y="412"/>
                  </a:lnTo>
                  <a:lnTo>
                    <a:pt x="136" y="416"/>
                  </a:lnTo>
                  <a:lnTo>
                    <a:pt x="136" y="416"/>
                  </a:lnTo>
                  <a:lnTo>
                    <a:pt x="140" y="418"/>
                  </a:lnTo>
                  <a:lnTo>
                    <a:pt x="144" y="420"/>
                  </a:lnTo>
                  <a:lnTo>
                    <a:pt x="148" y="424"/>
                  </a:lnTo>
                  <a:lnTo>
                    <a:pt x="152" y="430"/>
                  </a:lnTo>
                  <a:lnTo>
                    <a:pt x="152" y="430"/>
                  </a:lnTo>
                  <a:lnTo>
                    <a:pt x="162" y="452"/>
                  </a:lnTo>
                  <a:lnTo>
                    <a:pt x="172" y="482"/>
                  </a:lnTo>
                  <a:lnTo>
                    <a:pt x="182" y="516"/>
                  </a:lnTo>
                  <a:lnTo>
                    <a:pt x="188" y="546"/>
                  </a:lnTo>
                  <a:lnTo>
                    <a:pt x="188" y="546"/>
                  </a:lnTo>
                  <a:lnTo>
                    <a:pt x="192" y="564"/>
                  </a:lnTo>
                  <a:lnTo>
                    <a:pt x="198" y="578"/>
                  </a:lnTo>
                  <a:lnTo>
                    <a:pt x="204" y="590"/>
                  </a:lnTo>
                  <a:lnTo>
                    <a:pt x="216" y="598"/>
                  </a:lnTo>
                  <a:lnTo>
                    <a:pt x="228" y="604"/>
                  </a:lnTo>
                  <a:lnTo>
                    <a:pt x="246" y="608"/>
                  </a:lnTo>
                  <a:lnTo>
                    <a:pt x="268" y="610"/>
                  </a:lnTo>
                  <a:lnTo>
                    <a:pt x="296" y="610"/>
                  </a:lnTo>
                  <a:lnTo>
                    <a:pt x="296" y="610"/>
                  </a:lnTo>
                  <a:lnTo>
                    <a:pt x="346" y="602"/>
                  </a:lnTo>
                  <a:lnTo>
                    <a:pt x="384" y="598"/>
                  </a:lnTo>
                  <a:lnTo>
                    <a:pt x="416" y="598"/>
                  </a:lnTo>
                  <a:lnTo>
                    <a:pt x="442" y="596"/>
                  </a:lnTo>
                  <a:lnTo>
                    <a:pt x="442" y="596"/>
                  </a:lnTo>
                  <a:lnTo>
                    <a:pt x="468" y="598"/>
                  </a:lnTo>
                  <a:lnTo>
                    <a:pt x="482" y="600"/>
                  </a:lnTo>
                  <a:lnTo>
                    <a:pt x="490" y="602"/>
                  </a:lnTo>
                  <a:lnTo>
                    <a:pt x="494" y="604"/>
                  </a:lnTo>
                  <a:lnTo>
                    <a:pt x="496" y="606"/>
                  </a:lnTo>
                  <a:lnTo>
                    <a:pt x="528" y="606"/>
                  </a:lnTo>
                  <a:lnTo>
                    <a:pt x="528" y="606"/>
                  </a:lnTo>
                  <a:lnTo>
                    <a:pt x="528" y="606"/>
                  </a:lnTo>
                  <a:lnTo>
                    <a:pt x="532" y="604"/>
                  </a:lnTo>
                  <a:lnTo>
                    <a:pt x="542" y="600"/>
                  </a:lnTo>
                  <a:lnTo>
                    <a:pt x="556" y="594"/>
                  </a:lnTo>
                  <a:lnTo>
                    <a:pt x="568" y="590"/>
                  </a:lnTo>
                  <a:lnTo>
                    <a:pt x="568" y="590"/>
                  </a:lnTo>
                  <a:close/>
                </a:path>
              </a:pathLst>
            </a:custGeom>
            <a:solidFill>
              <a:srgbClr val="2A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4" name="Freeform 86"/>
            <p:cNvSpPr>
              <a:spLocks noEditPoints="1"/>
            </p:cNvSpPr>
            <p:nvPr/>
          </p:nvSpPr>
          <p:spPr bwMode="auto">
            <a:xfrm>
              <a:off x="6148388" y="7870849"/>
              <a:ext cx="952500" cy="685800"/>
            </a:xfrm>
            <a:custGeom>
              <a:avLst/>
              <a:gdLst>
                <a:gd name="T0" fmla="*/ 588 w 600"/>
                <a:gd name="T1" fmla="*/ 284 h 432"/>
                <a:gd name="T2" fmla="*/ 578 w 600"/>
                <a:gd name="T3" fmla="*/ 244 h 432"/>
                <a:gd name="T4" fmla="*/ 492 w 600"/>
                <a:gd name="T5" fmla="*/ 232 h 432"/>
                <a:gd name="T6" fmla="*/ 454 w 600"/>
                <a:gd name="T7" fmla="*/ 230 h 432"/>
                <a:gd name="T8" fmla="*/ 402 w 600"/>
                <a:gd name="T9" fmla="*/ 214 h 432"/>
                <a:gd name="T10" fmla="*/ 428 w 600"/>
                <a:gd name="T11" fmla="*/ 198 h 432"/>
                <a:gd name="T12" fmla="*/ 436 w 600"/>
                <a:gd name="T13" fmla="*/ 206 h 432"/>
                <a:gd name="T14" fmla="*/ 454 w 600"/>
                <a:gd name="T15" fmla="*/ 230 h 432"/>
                <a:gd name="T16" fmla="*/ 478 w 600"/>
                <a:gd name="T17" fmla="*/ 222 h 432"/>
                <a:gd name="T18" fmla="*/ 482 w 600"/>
                <a:gd name="T19" fmla="*/ 194 h 432"/>
                <a:gd name="T20" fmla="*/ 472 w 600"/>
                <a:gd name="T21" fmla="*/ 180 h 432"/>
                <a:gd name="T22" fmla="*/ 468 w 600"/>
                <a:gd name="T23" fmla="*/ 150 h 432"/>
                <a:gd name="T24" fmla="*/ 428 w 600"/>
                <a:gd name="T25" fmla="*/ 154 h 432"/>
                <a:gd name="T26" fmla="*/ 344 w 600"/>
                <a:gd name="T27" fmla="*/ 188 h 432"/>
                <a:gd name="T28" fmla="*/ 336 w 600"/>
                <a:gd name="T29" fmla="*/ 170 h 432"/>
                <a:gd name="T30" fmla="*/ 330 w 600"/>
                <a:gd name="T31" fmla="*/ 106 h 432"/>
                <a:gd name="T32" fmla="*/ 326 w 600"/>
                <a:gd name="T33" fmla="*/ 78 h 432"/>
                <a:gd name="T34" fmla="*/ 326 w 600"/>
                <a:gd name="T35" fmla="*/ 10 h 432"/>
                <a:gd name="T36" fmla="*/ 286 w 600"/>
                <a:gd name="T37" fmla="*/ 0 h 432"/>
                <a:gd name="T38" fmla="*/ 284 w 600"/>
                <a:gd name="T39" fmla="*/ 12 h 432"/>
                <a:gd name="T40" fmla="*/ 280 w 600"/>
                <a:gd name="T41" fmla="*/ 100 h 432"/>
                <a:gd name="T42" fmla="*/ 272 w 600"/>
                <a:gd name="T43" fmla="*/ 108 h 432"/>
                <a:gd name="T44" fmla="*/ 272 w 600"/>
                <a:gd name="T45" fmla="*/ 172 h 432"/>
                <a:gd name="T46" fmla="*/ 264 w 600"/>
                <a:gd name="T47" fmla="*/ 184 h 432"/>
                <a:gd name="T48" fmla="*/ 176 w 600"/>
                <a:gd name="T49" fmla="*/ 150 h 432"/>
                <a:gd name="T50" fmla="*/ 150 w 600"/>
                <a:gd name="T51" fmla="*/ 150 h 432"/>
                <a:gd name="T52" fmla="*/ 148 w 600"/>
                <a:gd name="T53" fmla="*/ 178 h 432"/>
                <a:gd name="T54" fmla="*/ 150 w 600"/>
                <a:gd name="T55" fmla="*/ 206 h 432"/>
                <a:gd name="T56" fmla="*/ 160 w 600"/>
                <a:gd name="T57" fmla="*/ 226 h 432"/>
                <a:gd name="T58" fmla="*/ 22 w 600"/>
                <a:gd name="T59" fmla="*/ 250 h 432"/>
                <a:gd name="T60" fmla="*/ 20 w 600"/>
                <a:gd name="T61" fmla="*/ 270 h 432"/>
                <a:gd name="T62" fmla="*/ 4 w 600"/>
                <a:gd name="T63" fmla="*/ 286 h 432"/>
                <a:gd name="T64" fmla="*/ 2 w 600"/>
                <a:gd name="T65" fmla="*/ 314 h 432"/>
                <a:gd name="T66" fmla="*/ 30 w 600"/>
                <a:gd name="T67" fmla="*/ 332 h 432"/>
                <a:gd name="T68" fmla="*/ 60 w 600"/>
                <a:gd name="T69" fmla="*/ 308 h 432"/>
                <a:gd name="T70" fmla="*/ 56 w 600"/>
                <a:gd name="T71" fmla="*/ 288 h 432"/>
                <a:gd name="T72" fmla="*/ 100 w 600"/>
                <a:gd name="T73" fmla="*/ 278 h 432"/>
                <a:gd name="T74" fmla="*/ 200 w 600"/>
                <a:gd name="T75" fmla="*/ 270 h 432"/>
                <a:gd name="T76" fmla="*/ 278 w 600"/>
                <a:gd name="T77" fmla="*/ 268 h 432"/>
                <a:gd name="T78" fmla="*/ 280 w 600"/>
                <a:gd name="T79" fmla="*/ 338 h 432"/>
                <a:gd name="T80" fmla="*/ 256 w 600"/>
                <a:gd name="T81" fmla="*/ 370 h 432"/>
                <a:gd name="T82" fmla="*/ 246 w 600"/>
                <a:gd name="T83" fmla="*/ 396 h 432"/>
                <a:gd name="T84" fmla="*/ 262 w 600"/>
                <a:gd name="T85" fmla="*/ 426 h 432"/>
                <a:gd name="T86" fmla="*/ 290 w 600"/>
                <a:gd name="T87" fmla="*/ 432 h 432"/>
                <a:gd name="T88" fmla="*/ 318 w 600"/>
                <a:gd name="T89" fmla="*/ 410 h 432"/>
                <a:gd name="T90" fmla="*/ 316 w 600"/>
                <a:gd name="T91" fmla="*/ 378 h 432"/>
                <a:gd name="T92" fmla="*/ 326 w 600"/>
                <a:gd name="T93" fmla="*/ 352 h 432"/>
                <a:gd name="T94" fmla="*/ 332 w 600"/>
                <a:gd name="T95" fmla="*/ 286 h 432"/>
                <a:gd name="T96" fmla="*/ 344 w 600"/>
                <a:gd name="T97" fmla="*/ 264 h 432"/>
                <a:gd name="T98" fmla="*/ 490 w 600"/>
                <a:gd name="T99" fmla="*/ 270 h 432"/>
                <a:gd name="T100" fmla="*/ 550 w 600"/>
                <a:gd name="T101" fmla="*/ 280 h 432"/>
                <a:gd name="T102" fmla="*/ 550 w 600"/>
                <a:gd name="T103" fmla="*/ 296 h 432"/>
                <a:gd name="T104" fmla="*/ 540 w 600"/>
                <a:gd name="T105" fmla="*/ 318 h 432"/>
                <a:gd name="T106" fmla="*/ 564 w 600"/>
                <a:gd name="T107" fmla="*/ 346 h 432"/>
                <a:gd name="T108" fmla="*/ 592 w 600"/>
                <a:gd name="T109" fmla="*/ 338 h 432"/>
                <a:gd name="T110" fmla="*/ 600 w 600"/>
                <a:gd name="T111" fmla="*/ 310 h 432"/>
                <a:gd name="T112" fmla="*/ 212 w 600"/>
                <a:gd name="T113" fmla="*/ 218 h 432"/>
                <a:gd name="T114" fmla="*/ 198 w 600"/>
                <a:gd name="T115" fmla="*/ 212 h 432"/>
                <a:gd name="T116" fmla="*/ 212 w 600"/>
                <a:gd name="T117" fmla="*/ 210 h 432"/>
                <a:gd name="T118" fmla="*/ 220 w 600"/>
                <a:gd name="T119"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0" h="432">
                  <a:moveTo>
                    <a:pt x="588" y="292"/>
                  </a:moveTo>
                  <a:lnTo>
                    <a:pt x="588" y="292"/>
                  </a:lnTo>
                  <a:lnTo>
                    <a:pt x="588" y="290"/>
                  </a:lnTo>
                  <a:lnTo>
                    <a:pt x="588" y="284"/>
                  </a:lnTo>
                  <a:lnTo>
                    <a:pt x="588" y="284"/>
                  </a:lnTo>
                  <a:lnTo>
                    <a:pt x="588" y="266"/>
                  </a:lnTo>
                  <a:lnTo>
                    <a:pt x="588" y="250"/>
                  </a:lnTo>
                  <a:lnTo>
                    <a:pt x="588" y="250"/>
                  </a:lnTo>
                  <a:lnTo>
                    <a:pt x="584" y="246"/>
                  </a:lnTo>
                  <a:lnTo>
                    <a:pt x="578" y="244"/>
                  </a:lnTo>
                  <a:lnTo>
                    <a:pt x="558" y="240"/>
                  </a:lnTo>
                  <a:lnTo>
                    <a:pt x="558" y="240"/>
                  </a:lnTo>
                  <a:lnTo>
                    <a:pt x="530" y="236"/>
                  </a:lnTo>
                  <a:lnTo>
                    <a:pt x="492" y="232"/>
                  </a:lnTo>
                  <a:lnTo>
                    <a:pt x="492" y="232"/>
                  </a:lnTo>
                  <a:lnTo>
                    <a:pt x="460" y="230"/>
                  </a:lnTo>
                  <a:lnTo>
                    <a:pt x="460" y="230"/>
                  </a:lnTo>
                  <a:lnTo>
                    <a:pt x="460" y="230"/>
                  </a:lnTo>
                  <a:lnTo>
                    <a:pt x="454" y="230"/>
                  </a:lnTo>
                  <a:lnTo>
                    <a:pt x="454" y="230"/>
                  </a:lnTo>
                  <a:lnTo>
                    <a:pt x="428" y="224"/>
                  </a:lnTo>
                  <a:lnTo>
                    <a:pt x="406" y="218"/>
                  </a:lnTo>
                  <a:lnTo>
                    <a:pt x="406" y="218"/>
                  </a:lnTo>
                  <a:lnTo>
                    <a:pt x="402" y="216"/>
                  </a:lnTo>
                  <a:lnTo>
                    <a:pt x="402" y="214"/>
                  </a:lnTo>
                  <a:lnTo>
                    <a:pt x="402" y="210"/>
                  </a:lnTo>
                  <a:lnTo>
                    <a:pt x="404" y="208"/>
                  </a:lnTo>
                  <a:lnTo>
                    <a:pt x="404" y="208"/>
                  </a:lnTo>
                  <a:lnTo>
                    <a:pt x="428" y="198"/>
                  </a:lnTo>
                  <a:lnTo>
                    <a:pt x="428" y="198"/>
                  </a:lnTo>
                  <a:lnTo>
                    <a:pt x="434" y="196"/>
                  </a:lnTo>
                  <a:lnTo>
                    <a:pt x="436" y="194"/>
                  </a:lnTo>
                  <a:lnTo>
                    <a:pt x="436" y="196"/>
                  </a:lnTo>
                  <a:lnTo>
                    <a:pt x="436" y="196"/>
                  </a:lnTo>
                  <a:lnTo>
                    <a:pt x="436" y="206"/>
                  </a:lnTo>
                  <a:lnTo>
                    <a:pt x="436" y="206"/>
                  </a:lnTo>
                  <a:lnTo>
                    <a:pt x="438" y="214"/>
                  </a:lnTo>
                  <a:lnTo>
                    <a:pt x="442" y="220"/>
                  </a:lnTo>
                  <a:lnTo>
                    <a:pt x="446" y="226"/>
                  </a:lnTo>
                  <a:lnTo>
                    <a:pt x="454" y="230"/>
                  </a:lnTo>
                  <a:lnTo>
                    <a:pt x="454" y="230"/>
                  </a:lnTo>
                  <a:lnTo>
                    <a:pt x="460" y="230"/>
                  </a:lnTo>
                  <a:lnTo>
                    <a:pt x="460" y="230"/>
                  </a:lnTo>
                  <a:lnTo>
                    <a:pt x="470" y="228"/>
                  </a:lnTo>
                  <a:lnTo>
                    <a:pt x="478" y="222"/>
                  </a:lnTo>
                  <a:lnTo>
                    <a:pt x="484" y="214"/>
                  </a:lnTo>
                  <a:lnTo>
                    <a:pt x="486" y="206"/>
                  </a:lnTo>
                  <a:lnTo>
                    <a:pt x="486" y="206"/>
                  </a:lnTo>
                  <a:lnTo>
                    <a:pt x="484" y="198"/>
                  </a:lnTo>
                  <a:lnTo>
                    <a:pt x="482" y="194"/>
                  </a:lnTo>
                  <a:lnTo>
                    <a:pt x="482" y="194"/>
                  </a:lnTo>
                  <a:lnTo>
                    <a:pt x="478" y="188"/>
                  </a:lnTo>
                  <a:lnTo>
                    <a:pt x="476" y="184"/>
                  </a:lnTo>
                  <a:lnTo>
                    <a:pt x="476" y="184"/>
                  </a:lnTo>
                  <a:lnTo>
                    <a:pt x="472" y="180"/>
                  </a:lnTo>
                  <a:lnTo>
                    <a:pt x="470" y="174"/>
                  </a:lnTo>
                  <a:lnTo>
                    <a:pt x="470" y="162"/>
                  </a:lnTo>
                  <a:lnTo>
                    <a:pt x="470" y="162"/>
                  </a:lnTo>
                  <a:lnTo>
                    <a:pt x="470" y="152"/>
                  </a:lnTo>
                  <a:lnTo>
                    <a:pt x="468" y="150"/>
                  </a:lnTo>
                  <a:lnTo>
                    <a:pt x="464" y="146"/>
                  </a:lnTo>
                  <a:lnTo>
                    <a:pt x="464" y="146"/>
                  </a:lnTo>
                  <a:lnTo>
                    <a:pt x="458" y="146"/>
                  </a:lnTo>
                  <a:lnTo>
                    <a:pt x="450" y="146"/>
                  </a:lnTo>
                  <a:lnTo>
                    <a:pt x="428" y="154"/>
                  </a:lnTo>
                  <a:lnTo>
                    <a:pt x="376" y="174"/>
                  </a:lnTo>
                  <a:lnTo>
                    <a:pt x="376" y="174"/>
                  </a:lnTo>
                  <a:lnTo>
                    <a:pt x="362" y="182"/>
                  </a:lnTo>
                  <a:lnTo>
                    <a:pt x="350" y="186"/>
                  </a:lnTo>
                  <a:lnTo>
                    <a:pt x="344" y="188"/>
                  </a:lnTo>
                  <a:lnTo>
                    <a:pt x="340" y="186"/>
                  </a:lnTo>
                  <a:lnTo>
                    <a:pt x="338" y="182"/>
                  </a:lnTo>
                  <a:lnTo>
                    <a:pt x="336" y="178"/>
                  </a:lnTo>
                  <a:lnTo>
                    <a:pt x="336" y="170"/>
                  </a:lnTo>
                  <a:lnTo>
                    <a:pt x="336" y="170"/>
                  </a:lnTo>
                  <a:lnTo>
                    <a:pt x="336" y="114"/>
                  </a:lnTo>
                  <a:lnTo>
                    <a:pt x="336" y="114"/>
                  </a:lnTo>
                  <a:lnTo>
                    <a:pt x="336" y="110"/>
                  </a:lnTo>
                  <a:lnTo>
                    <a:pt x="334" y="106"/>
                  </a:lnTo>
                  <a:lnTo>
                    <a:pt x="330" y="106"/>
                  </a:lnTo>
                  <a:lnTo>
                    <a:pt x="328" y="104"/>
                  </a:lnTo>
                  <a:lnTo>
                    <a:pt x="326" y="100"/>
                  </a:lnTo>
                  <a:lnTo>
                    <a:pt x="326" y="92"/>
                  </a:lnTo>
                  <a:lnTo>
                    <a:pt x="326" y="78"/>
                  </a:lnTo>
                  <a:lnTo>
                    <a:pt x="326" y="78"/>
                  </a:lnTo>
                  <a:lnTo>
                    <a:pt x="328" y="44"/>
                  </a:lnTo>
                  <a:lnTo>
                    <a:pt x="328" y="26"/>
                  </a:lnTo>
                  <a:lnTo>
                    <a:pt x="326" y="12"/>
                  </a:lnTo>
                  <a:lnTo>
                    <a:pt x="326" y="12"/>
                  </a:lnTo>
                  <a:lnTo>
                    <a:pt x="326" y="10"/>
                  </a:lnTo>
                  <a:lnTo>
                    <a:pt x="324" y="10"/>
                  </a:lnTo>
                  <a:lnTo>
                    <a:pt x="320" y="10"/>
                  </a:lnTo>
                  <a:lnTo>
                    <a:pt x="318" y="8"/>
                  </a:lnTo>
                  <a:lnTo>
                    <a:pt x="318" y="0"/>
                  </a:lnTo>
                  <a:lnTo>
                    <a:pt x="286" y="0"/>
                  </a:lnTo>
                  <a:lnTo>
                    <a:pt x="286" y="0"/>
                  </a:lnTo>
                  <a:lnTo>
                    <a:pt x="288" y="4"/>
                  </a:lnTo>
                  <a:lnTo>
                    <a:pt x="288" y="10"/>
                  </a:lnTo>
                  <a:lnTo>
                    <a:pt x="288" y="10"/>
                  </a:lnTo>
                  <a:lnTo>
                    <a:pt x="284" y="12"/>
                  </a:lnTo>
                  <a:lnTo>
                    <a:pt x="282" y="12"/>
                  </a:lnTo>
                  <a:lnTo>
                    <a:pt x="278" y="12"/>
                  </a:lnTo>
                  <a:lnTo>
                    <a:pt x="278" y="18"/>
                  </a:lnTo>
                  <a:lnTo>
                    <a:pt x="278" y="18"/>
                  </a:lnTo>
                  <a:lnTo>
                    <a:pt x="280" y="100"/>
                  </a:lnTo>
                  <a:lnTo>
                    <a:pt x="280" y="100"/>
                  </a:lnTo>
                  <a:lnTo>
                    <a:pt x="280" y="104"/>
                  </a:lnTo>
                  <a:lnTo>
                    <a:pt x="280" y="106"/>
                  </a:lnTo>
                  <a:lnTo>
                    <a:pt x="276" y="106"/>
                  </a:lnTo>
                  <a:lnTo>
                    <a:pt x="272" y="108"/>
                  </a:lnTo>
                  <a:lnTo>
                    <a:pt x="272" y="110"/>
                  </a:lnTo>
                  <a:lnTo>
                    <a:pt x="272" y="112"/>
                  </a:lnTo>
                  <a:lnTo>
                    <a:pt x="272" y="112"/>
                  </a:lnTo>
                  <a:lnTo>
                    <a:pt x="270" y="140"/>
                  </a:lnTo>
                  <a:lnTo>
                    <a:pt x="272" y="172"/>
                  </a:lnTo>
                  <a:lnTo>
                    <a:pt x="272" y="172"/>
                  </a:lnTo>
                  <a:lnTo>
                    <a:pt x="272" y="182"/>
                  </a:lnTo>
                  <a:lnTo>
                    <a:pt x="270" y="186"/>
                  </a:lnTo>
                  <a:lnTo>
                    <a:pt x="270" y="186"/>
                  </a:lnTo>
                  <a:lnTo>
                    <a:pt x="264" y="184"/>
                  </a:lnTo>
                  <a:lnTo>
                    <a:pt x="256" y="180"/>
                  </a:lnTo>
                  <a:lnTo>
                    <a:pt x="256" y="180"/>
                  </a:lnTo>
                  <a:lnTo>
                    <a:pt x="218" y="166"/>
                  </a:lnTo>
                  <a:lnTo>
                    <a:pt x="196" y="158"/>
                  </a:lnTo>
                  <a:lnTo>
                    <a:pt x="176" y="150"/>
                  </a:lnTo>
                  <a:lnTo>
                    <a:pt x="176" y="150"/>
                  </a:lnTo>
                  <a:lnTo>
                    <a:pt x="168" y="148"/>
                  </a:lnTo>
                  <a:lnTo>
                    <a:pt x="160" y="148"/>
                  </a:lnTo>
                  <a:lnTo>
                    <a:pt x="150" y="150"/>
                  </a:lnTo>
                  <a:lnTo>
                    <a:pt x="150" y="150"/>
                  </a:lnTo>
                  <a:lnTo>
                    <a:pt x="148" y="152"/>
                  </a:lnTo>
                  <a:lnTo>
                    <a:pt x="148" y="160"/>
                  </a:lnTo>
                  <a:lnTo>
                    <a:pt x="148" y="168"/>
                  </a:lnTo>
                  <a:lnTo>
                    <a:pt x="148" y="178"/>
                  </a:lnTo>
                  <a:lnTo>
                    <a:pt x="148" y="178"/>
                  </a:lnTo>
                  <a:lnTo>
                    <a:pt x="148" y="184"/>
                  </a:lnTo>
                  <a:lnTo>
                    <a:pt x="150" y="190"/>
                  </a:lnTo>
                  <a:lnTo>
                    <a:pt x="150" y="196"/>
                  </a:lnTo>
                  <a:lnTo>
                    <a:pt x="150" y="206"/>
                  </a:lnTo>
                  <a:lnTo>
                    <a:pt x="150" y="206"/>
                  </a:lnTo>
                  <a:lnTo>
                    <a:pt x="150" y="212"/>
                  </a:lnTo>
                  <a:lnTo>
                    <a:pt x="152" y="216"/>
                  </a:lnTo>
                  <a:lnTo>
                    <a:pt x="156" y="222"/>
                  </a:lnTo>
                  <a:lnTo>
                    <a:pt x="160" y="226"/>
                  </a:lnTo>
                  <a:lnTo>
                    <a:pt x="160" y="226"/>
                  </a:lnTo>
                  <a:lnTo>
                    <a:pt x="88" y="236"/>
                  </a:lnTo>
                  <a:lnTo>
                    <a:pt x="88" y="236"/>
                  </a:lnTo>
                  <a:lnTo>
                    <a:pt x="52" y="240"/>
                  </a:lnTo>
                  <a:lnTo>
                    <a:pt x="32" y="246"/>
                  </a:lnTo>
                  <a:lnTo>
                    <a:pt x="22" y="250"/>
                  </a:lnTo>
                  <a:lnTo>
                    <a:pt x="20" y="254"/>
                  </a:lnTo>
                  <a:lnTo>
                    <a:pt x="20" y="254"/>
                  </a:lnTo>
                  <a:lnTo>
                    <a:pt x="20" y="258"/>
                  </a:lnTo>
                  <a:lnTo>
                    <a:pt x="20" y="264"/>
                  </a:lnTo>
                  <a:lnTo>
                    <a:pt x="20" y="270"/>
                  </a:lnTo>
                  <a:lnTo>
                    <a:pt x="16" y="276"/>
                  </a:lnTo>
                  <a:lnTo>
                    <a:pt x="16" y="276"/>
                  </a:lnTo>
                  <a:lnTo>
                    <a:pt x="16" y="276"/>
                  </a:lnTo>
                  <a:lnTo>
                    <a:pt x="10" y="280"/>
                  </a:lnTo>
                  <a:lnTo>
                    <a:pt x="4" y="286"/>
                  </a:lnTo>
                  <a:lnTo>
                    <a:pt x="2" y="294"/>
                  </a:lnTo>
                  <a:lnTo>
                    <a:pt x="0" y="302"/>
                  </a:lnTo>
                  <a:lnTo>
                    <a:pt x="0" y="302"/>
                  </a:lnTo>
                  <a:lnTo>
                    <a:pt x="0" y="308"/>
                  </a:lnTo>
                  <a:lnTo>
                    <a:pt x="2" y="314"/>
                  </a:lnTo>
                  <a:lnTo>
                    <a:pt x="8" y="324"/>
                  </a:lnTo>
                  <a:lnTo>
                    <a:pt x="18" y="330"/>
                  </a:lnTo>
                  <a:lnTo>
                    <a:pt x="24" y="332"/>
                  </a:lnTo>
                  <a:lnTo>
                    <a:pt x="30" y="332"/>
                  </a:lnTo>
                  <a:lnTo>
                    <a:pt x="30" y="332"/>
                  </a:lnTo>
                  <a:lnTo>
                    <a:pt x="36" y="332"/>
                  </a:lnTo>
                  <a:lnTo>
                    <a:pt x="42" y="330"/>
                  </a:lnTo>
                  <a:lnTo>
                    <a:pt x="52" y="324"/>
                  </a:lnTo>
                  <a:lnTo>
                    <a:pt x="58" y="314"/>
                  </a:lnTo>
                  <a:lnTo>
                    <a:pt x="60" y="308"/>
                  </a:lnTo>
                  <a:lnTo>
                    <a:pt x="60" y="302"/>
                  </a:lnTo>
                  <a:lnTo>
                    <a:pt x="60" y="302"/>
                  </a:lnTo>
                  <a:lnTo>
                    <a:pt x="58" y="292"/>
                  </a:lnTo>
                  <a:lnTo>
                    <a:pt x="58" y="292"/>
                  </a:lnTo>
                  <a:lnTo>
                    <a:pt x="56" y="288"/>
                  </a:lnTo>
                  <a:lnTo>
                    <a:pt x="58" y="284"/>
                  </a:lnTo>
                  <a:lnTo>
                    <a:pt x="58" y="284"/>
                  </a:lnTo>
                  <a:lnTo>
                    <a:pt x="64" y="282"/>
                  </a:lnTo>
                  <a:lnTo>
                    <a:pt x="74" y="280"/>
                  </a:lnTo>
                  <a:lnTo>
                    <a:pt x="100" y="278"/>
                  </a:lnTo>
                  <a:lnTo>
                    <a:pt x="100" y="278"/>
                  </a:lnTo>
                  <a:lnTo>
                    <a:pt x="156" y="274"/>
                  </a:lnTo>
                  <a:lnTo>
                    <a:pt x="178" y="272"/>
                  </a:lnTo>
                  <a:lnTo>
                    <a:pt x="200" y="270"/>
                  </a:lnTo>
                  <a:lnTo>
                    <a:pt x="200" y="270"/>
                  </a:lnTo>
                  <a:lnTo>
                    <a:pt x="228" y="268"/>
                  </a:lnTo>
                  <a:lnTo>
                    <a:pt x="254" y="264"/>
                  </a:lnTo>
                  <a:lnTo>
                    <a:pt x="264" y="264"/>
                  </a:lnTo>
                  <a:lnTo>
                    <a:pt x="272" y="266"/>
                  </a:lnTo>
                  <a:lnTo>
                    <a:pt x="278" y="268"/>
                  </a:lnTo>
                  <a:lnTo>
                    <a:pt x="282" y="274"/>
                  </a:lnTo>
                  <a:lnTo>
                    <a:pt x="282" y="274"/>
                  </a:lnTo>
                  <a:lnTo>
                    <a:pt x="282" y="290"/>
                  </a:lnTo>
                  <a:lnTo>
                    <a:pt x="280" y="338"/>
                  </a:lnTo>
                  <a:lnTo>
                    <a:pt x="280" y="338"/>
                  </a:lnTo>
                  <a:lnTo>
                    <a:pt x="280" y="346"/>
                  </a:lnTo>
                  <a:lnTo>
                    <a:pt x="278" y="350"/>
                  </a:lnTo>
                  <a:lnTo>
                    <a:pt x="270" y="358"/>
                  </a:lnTo>
                  <a:lnTo>
                    <a:pt x="262" y="366"/>
                  </a:lnTo>
                  <a:lnTo>
                    <a:pt x="256" y="370"/>
                  </a:lnTo>
                  <a:lnTo>
                    <a:pt x="252" y="378"/>
                  </a:lnTo>
                  <a:lnTo>
                    <a:pt x="252" y="378"/>
                  </a:lnTo>
                  <a:lnTo>
                    <a:pt x="248" y="386"/>
                  </a:lnTo>
                  <a:lnTo>
                    <a:pt x="246" y="396"/>
                  </a:lnTo>
                  <a:lnTo>
                    <a:pt x="246" y="396"/>
                  </a:lnTo>
                  <a:lnTo>
                    <a:pt x="248" y="404"/>
                  </a:lnTo>
                  <a:lnTo>
                    <a:pt x="250" y="410"/>
                  </a:lnTo>
                  <a:lnTo>
                    <a:pt x="254" y="416"/>
                  </a:lnTo>
                  <a:lnTo>
                    <a:pt x="258" y="422"/>
                  </a:lnTo>
                  <a:lnTo>
                    <a:pt x="262" y="426"/>
                  </a:lnTo>
                  <a:lnTo>
                    <a:pt x="270" y="430"/>
                  </a:lnTo>
                  <a:lnTo>
                    <a:pt x="276" y="432"/>
                  </a:lnTo>
                  <a:lnTo>
                    <a:pt x="284" y="432"/>
                  </a:lnTo>
                  <a:lnTo>
                    <a:pt x="284" y="432"/>
                  </a:lnTo>
                  <a:lnTo>
                    <a:pt x="290" y="432"/>
                  </a:lnTo>
                  <a:lnTo>
                    <a:pt x="298" y="430"/>
                  </a:lnTo>
                  <a:lnTo>
                    <a:pt x="304" y="426"/>
                  </a:lnTo>
                  <a:lnTo>
                    <a:pt x="310" y="422"/>
                  </a:lnTo>
                  <a:lnTo>
                    <a:pt x="314" y="416"/>
                  </a:lnTo>
                  <a:lnTo>
                    <a:pt x="318" y="410"/>
                  </a:lnTo>
                  <a:lnTo>
                    <a:pt x="320" y="404"/>
                  </a:lnTo>
                  <a:lnTo>
                    <a:pt x="320" y="396"/>
                  </a:lnTo>
                  <a:lnTo>
                    <a:pt x="320" y="396"/>
                  </a:lnTo>
                  <a:lnTo>
                    <a:pt x="318" y="386"/>
                  </a:lnTo>
                  <a:lnTo>
                    <a:pt x="316" y="378"/>
                  </a:lnTo>
                  <a:lnTo>
                    <a:pt x="316" y="378"/>
                  </a:lnTo>
                  <a:lnTo>
                    <a:pt x="314" y="374"/>
                  </a:lnTo>
                  <a:lnTo>
                    <a:pt x="316" y="370"/>
                  </a:lnTo>
                  <a:lnTo>
                    <a:pt x="322" y="360"/>
                  </a:lnTo>
                  <a:lnTo>
                    <a:pt x="326" y="352"/>
                  </a:lnTo>
                  <a:lnTo>
                    <a:pt x="330" y="342"/>
                  </a:lnTo>
                  <a:lnTo>
                    <a:pt x="332" y="326"/>
                  </a:lnTo>
                  <a:lnTo>
                    <a:pt x="332" y="308"/>
                  </a:lnTo>
                  <a:lnTo>
                    <a:pt x="332" y="308"/>
                  </a:lnTo>
                  <a:lnTo>
                    <a:pt x="332" y="286"/>
                  </a:lnTo>
                  <a:lnTo>
                    <a:pt x="332" y="266"/>
                  </a:lnTo>
                  <a:lnTo>
                    <a:pt x="332" y="266"/>
                  </a:lnTo>
                  <a:lnTo>
                    <a:pt x="334" y="264"/>
                  </a:lnTo>
                  <a:lnTo>
                    <a:pt x="336" y="264"/>
                  </a:lnTo>
                  <a:lnTo>
                    <a:pt x="344" y="264"/>
                  </a:lnTo>
                  <a:lnTo>
                    <a:pt x="344" y="264"/>
                  </a:lnTo>
                  <a:lnTo>
                    <a:pt x="404" y="266"/>
                  </a:lnTo>
                  <a:lnTo>
                    <a:pt x="450" y="268"/>
                  </a:lnTo>
                  <a:lnTo>
                    <a:pt x="450" y="268"/>
                  </a:lnTo>
                  <a:lnTo>
                    <a:pt x="490" y="270"/>
                  </a:lnTo>
                  <a:lnTo>
                    <a:pt x="514" y="272"/>
                  </a:lnTo>
                  <a:lnTo>
                    <a:pt x="534" y="274"/>
                  </a:lnTo>
                  <a:lnTo>
                    <a:pt x="534" y="274"/>
                  </a:lnTo>
                  <a:lnTo>
                    <a:pt x="546" y="278"/>
                  </a:lnTo>
                  <a:lnTo>
                    <a:pt x="550" y="280"/>
                  </a:lnTo>
                  <a:lnTo>
                    <a:pt x="550" y="284"/>
                  </a:lnTo>
                  <a:lnTo>
                    <a:pt x="550" y="284"/>
                  </a:lnTo>
                  <a:lnTo>
                    <a:pt x="552" y="290"/>
                  </a:lnTo>
                  <a:lnTo>
                    <a:pt x="550" y="294"/>
                  </a:lnTo>
                  <a:lnTo>
                    <a:pt x="550" y="296"/>
                  </a:lnTo>
                  <a:lnTo>
                    <a:pt x="550" y="296"/>
                  </a:lnTo>
                  <a:lnTo>
                    <a:pt x="542" y="306"/>
                  </a:lnTo>
                  <a:lnTo>
                    <a:pt x="540" y="310"/>
                  </a:lnTo>
                  <a:lnTo>
                    <a:pt x="540" y="318"/>
                  </a:lnTo>
                  <a:lnTo>
                    <a:pt x="540" y="318"/>
                  </a:lnTo>
                  <a:lnTo>
                    <a:pt x="540" y="324"/>
                  </a:lnTo>
                  <a:lnTo>
                    <a:pt x="542" y="328"/>
                  </a:lnTo>
                  <a:lnTo>
                    <a:pt x="550" y="338"/>
                  </a:lnTo>
                  <a:lnTo>
                    <a:pt x="558" y="344"/>
                  </a:lnTo>
                  <a:lnTo>
                    <a:pt x="564" y="346"/>
                  </a:lnTo>
                  <a:lnTo>
                    <a:pt x="570" y="348"/>
                  </a:lnTo>
                  <a:lnTo>
                    <a:pt x="570" y="348"/>
                  </a:lnTo>
                  <a:lnTo>
                    <a:pt x="576" y="346"/>
                  </a:lnTo>
                  <a:lnTo>
                    <a:pt x="582" y="344"/>
                  </a:lnTo>
                  <a:lnTo>
                    <a:pt x="592" y="338"/>
                  </a:lnTo>
                  <a:lnTo>
                    <a:pt x="598" y="328"/>
                  </a:lnTo>
                  <a:lnTo>
                    <a:pt x="600" y="324"/>
                  </a:lnTo>
                  <a:lnTo>
                    <a:pt x="600" y="318"/>
                  </a:lnTo>
                  <a:lnTo>
                    <a:pt x="600" y="318"/>
                  </a:lnTo>
                  <a:lnTo>
                    <a:pt x="600" y="310"/>
                  </a:lnTo>
                  <a:lnTo>
                    <a:pt x="598" y="304"/>
                  </a:lnTo>
                  <a:lnTo>
                    <a:pt x="594" y="298"/>
                  </a:lnTo>
                  <a:lnTo>
                    <a:pt x="588" y="292"/>
                  </a:lnTo>
                  <a:lnTo>
                    <a:pt x="588" y="292"/>
                  </a:lnTo>
                  <a:close/>
                  <a:moveTo>
                    <a:pt x="212" y="218"/>
                  </a:moveTo>
                  <a:lnTo>
                    <a:pt x="212" y="218"/>
                  </a:lnTo>
                  <a:lnTo>
                    <a:pt x="194" y="222"/>
                  </a:lnTo>
                  <a:lnTo>
                    <a:pt x="194" y="222"/>
                  </a:lnTo>
                  <a:lnTo>
                    <a:pt x="198" y="216"/>
                  </a:lnTo>
                  <a:lnTo>
                    <a:pt x="198" y="212"/>
                  </a:lnTo>
                  <a:lnTo>
                    <a:pt x="198" y="210"/>
                  </a:lnTo>
                  <a:lnTo>
                    <a:pt x="198" y="210"/>
                  </a:lnTo>
                  <a:lnTo>
                    <a:pt x="200" y="208"/>
                  </a:lnTo>
                  <a:lnTo>
                    <a:pt x="202" y="208"/>
                  </a:lnTo>
                  <a:lnTo>
                    <a:pt x="212" y="210"/>
                  </a:lnTo>
                  <a:lnTo>
                    <a:pt x="212" y="210"/>
                  </a:lnTo>
                  <a:lnTo>
                    <a:pt x="216" y="210"/>
                  </a:lnTo>
                  <a:lnTo>
                    <a:pt x="220" y="214"/>
                  </a:lnTo>
                  <a:lnTo>
                    <a:pt x="222" y="214"/>
                  </a:lnTo>
                  <a:lnTo>
                    <a:pt x="220" y="216"/>
                  </a:lnTo>
                  <a:lnTo>
                    <a:pt x="212" y="218"/>
                  </a:lnTo>
                  <a:lnTo>
                    <a:pt x="212" y="218"/>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88"/>
            <p:cNvSpPr>
              <a:spLocks/>
            </p:cNvSpPr>
            <p:nvPr/>
          </p:nvSpPr>
          <p:spPr bwMode="auto">
            <a:xfrm>
              <a:off x="6091238" y="6664349"/>
              <a:ext cx="1400175" cy="1965325"/>
            </a:xfrm>
            <a:custGeom>
              <a:avLst/>
              <a:gdLst>
                <a:gd name="T0" fmla="*/ 820 w 882"/>
                <a:gd name="T1" fmla="*/ 846 h 1238"/>
                <a:gd name="T2" fmla="*/ 688 w 882"/>
                <a:gd name="T3" fmla="*/ 756 h 1238"/>
                <a:gd name="T4" fmla="*/ 538 w 882"/>
                <a:gd name="T5" fmla="*/ 576 h 1238"/>
                <a:gd name="T6" fmla="*/ 460 w 882"/>
                <a:gd name="T7" fmla="*/ 498 h 1238"/>
                <a:gd name="T8" fmla="*/ 394 w 882"/>
                <a:gd name="T9" fmla="*/ 436 h 1238"/>
                <a:gd name="T10" fmla="*/ 354 w 882"/>
                <a:gd name="T11" fmla="*/ 386 h 1238"/>
                <a:gd name="T12" fmla="*/ 338 w 882"/>
                <a:gd name="T13" fmla="*/ 340 h 1238"/>
                <a:gd name="T14" fmla="*/ 304 w 882"/>
                <a:gd name="T15" fmla="*/ 270 h 1238"/>
                <a:gd name="T16" fmla="*/ 264 w 882"/>
                <a:gd name="T17" fmla="*/ 234 h 1238"/>
                <a:gd name="T18" fmla="*/ 260 w 882"/>
                <a:gd name="T19" fmla="*/ 214 h 1238"/>
                <a:gd name="T20" fmla="*/ 262 w 882"/>
                <a:gd name="T21" fmla="*/ 192 h 1238"/>
                <a:gd name="T22" fmla="*/ 268 w 882"/>
                <a:gd name="T23" fmla="*/ 178 h 1238"/>
                <a:gd name="T24" fmla="*/ 258 w 882"/>
                <a:gd name="T25" fmla="*/ 172 h 1238"/>
                <a:gd name="T26" fmla="*/ 276 w 882"/>
                <a:gd name="T27" fmla="*/ 126 h 1238"/>
                <a:gd name="T28" fmla="*/ 250 w 882"/>
                <a:gd name="T29" fmla="*/ 122 h 1238"/>
                <a:gd name="T30" fmla="*/ 242 w 882"/>
                <a:gd name="T31" fmla="*/ 70 h 1238"/>
                <a:gd name="T32" fmla="*/ 178 w 882"/>
                <a:gd name="T33" fmla="*/ 2 h 1238"/>
                <a:gd name="T34" fmla="*/ 60 w 882"/>
                <a:gd name="T35" fmla="*/ 26 h 1238"/>
                <a:gd name="T36" fmla="*/ 28 w 882"/>
                <a:gd name="T37" fmla="*/ 88 h 1238"/>
                <a:gd name="T38" fmla="*/ 32 w 882"/>
                <a:gd name="T39" fmla="*/ 118 h 1238"/>
                <a:gd name="T40" fmla="*/ 32 w 882"/>
                <a:gd name="T41" fmla="*/ 128 h 1238"/>
                <a:gd name="T42" fmla="*/ 36 w 882"/>
                <a:gd name="T43" fmla="*/ 162 h 1238"/>
                <a:gd name="T44" fmla="*/ 42 w 882"/>
                <a:gd name="T45" fmla="*/ 208 h 1238"/>
                <a:gd name="T46" fmla="*/ 24 w 882"/>
                <a:gd name="T47" fmla="*/ 212 h 1238"/>
                <a:gd name="T48" fmla="*/ 28 w 882"/>
                <a:gd name="T49" fmla="*/ 228 h 1238"/>
                <a:gd name="T50" fmla="*/ 2 w 882"/>
                <a:gd name="T51" fmla="*/ 288 h 1238"/>
                <a:gd name="T52" fmla="*/ 4 w 882"/>
                <a:gd name="T53" fmla="*/ 474 h 1238"/>
                <a:gd name="T54" fmla="*/ 34 w 882"/>
                <a:gd name="T55" fmla="*/ 508 h 1238"/>
                <a:gd name="T56" fmla="*/ 64 w 882"/>
                <a:gd name="T57" fmla="*/ 568 h 1238"/>
                <a:gd name="T58" fmla="*/ 80 w 882"/>
                <a:gd name="T59" fmla="*/ 658 h 1238"/>
                <a:gd name="T60" fmla="*/ 154 w 882"/>
                <a:gd name="T61" fmla="*/ 702 h 1238"/>
                <a:gd name="T62" fmla="*/ 258 w 882"/>
                <a:gd name="T63" fmla="*/ 702 h 1238"/>
                <a:gd name="T64" fmla="*/ 362 w 882"/>
                <a:gd name="T65" fmla="*/ 712 h 1238"/>
                <a:gd name="T66" fmla="*/ 432 w 882"/>
                <a:gd name="T67" fmla="*/ 782 h 1238"/>
                <a:gd name="T68" fmla="*/ 426 w 882"/>
                <a:gd name="T69" fmla="*/ 854 h 1238"/>
                <a:gd name="T70" fmla="*/ 448 w 882"/>
                <a:gd name="T71" fmla="*/ 982 h 1238"/>
                <a:gd name="T72" fmla="*/ 450 w 882"/>
                <a:gd name="T73" fmla="*/ 1074 h 1238"/>
                <a:gd name="T74" fmla="*/ 432 w 882"/>
                <a:gd name="T75" fmla="*/ 1116 h 1238"/>
                <a:gd name="T76" fmla="*/ 452 w 882"/>
                <a:gd name="T77" fmla="*/ 1156 h 1238"/>
                <a:gd name="T78" fmla="*/ 460 w 882"/>
                <a:gd name="T79" fmla="*/ 1206 h 1238"/>
                <a:gd name="T80" fmla="*/ 466 w 882"/>
                <a:gd name="T81" fmla="*/ 1154 h 1238"/>
                <a:gd name="T82" fmla="*/ 492 w 882"/>
                <a:gd name="T83" fmla="*/ 1190 h 1238"/>
                <a:gd name="T84" fmla="*/ 542 w 882"/>
                <a:gd name="T85" fmla="*/ 1238 h 1238"/>
                <a:gd name="T86" fmla="*/ 604 w 882"/>
                <a:gd name="T87" fmla="*/ 1226 h 1238"/>
                <a:gd name="T88" fmla="*/ 576 w 882"/>
                <a:gd name="T89" fmla="*/ 1206 h 1238"/>
                <a:gd name="T90" fmla="*/ 536 w 882"/>
                <a:gd name="T91" fmla="*/ 1132 h 1238"/>
                <a:gd name="T92" fmla="*/ 526 w 882"/>
                <a:gd name="T93" fmla="*/ 1014 h 1238"/>
                <a:gd name="T94" fmla="*/ 526 w 882"/>
                <a:gd name="T95" fmla="*/ 768 h 1238"/>
                <a:gd name="T96" fmla="*/ 532 w 882"/>
                <a:gd name="T97" fmla="*/ 724 h 1238"/>
                <a:gd name="T98" fmla="*/ 612 w 882"/>
                <a:gd name="T99" fmla="*/ 782 h 1238"/>
                <a:gd name="T100" fmla="*/ 680 w 882"/>
                <a:gd name="T101" fmla="*/ 828 h 1238"/>
                <a:gd name="T102" fmla="*/ 690 w 882"/>
                <a:gd name="T103" fmla="*/ 878 h 1238"/>
                <a:gd name="T104" fmla="*/ 738 w 882"/>
                <a:gd name="T105" fmla="*/ 908 h 1238"/>
                <a:gd name="T106" fmla="*/ 766 w 882"/>
                <a:gd name="T107" fmla="*/ 930 h 1238"/>
                <a:gd name="T108" fmla="*/ 744 w 882"/>
                <a:gd name="T109" fmla="*/ 890 h 1238"/>
                <a:gd name="T110" fmla="*/ 782 w 882"/>
                <a:gd name="T111" fmla="*/ 912 h 1238"/>
                <a:gd name="T112" fmla="*/ 826 w 882"/>
                <a:gd name="T113" fmla="*/ 908 h 1238"/>
                <a:gd name="T114" fmla="*/ 880 w 882"/>
                <a:gd name="T115" fmla="*/ 856 h 1238"/>
                <a:gd name="T116" fmla="*/ 856 w 882"/>
                <a:gd name="T117" fmla="*/ 846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2" h="1238">
                  <a:moveTo>
                    <a:pt x="856" y="846"/>
                  </a:moveTo>
                  <a:lnTo>
                    <a:pt x="856" y="846"/>
                  </a:lnTo>
                  <a:lnTo>
                    <a:pt x="846" y="848"/>
                  </a:lnTo>
                  <a:lnTo>
                    <a:pt x="836" y="848"/>
                  </a:lnTo>
                  <a:lnTo>
                    <a:pt x="828" y="848"/>
                  </a:lnTo>
                  <a:lnTo>
                    <a:pt x="820" y="846"/>
                  </a:lnTo>
                  <a:lnTo>
                    <a:pt x="804" y="840"/>
                  </a:lnTo>
                  <a:lnTo>
                    <a:pt x="788" y="828"/>
                  </a:lnTo>
                  <a:lnTo>
                    <a:pt x="788" y="828"/>
                  </a:lnTo>
                  <a:lnTo>
                    <a:pt x="766" y="812"/>
                  </a:lnTo>
                  <a:lnTo>
                    <a:pt x="728" y="784"/>
                  </a:lnTo>
                  <a:lnTo>
                    <a:pt x="688" y="756"/>
                  </a:lnTo>
                  <a:lnTo>
                    <a:pt x="672" y="742"/>
                  </a:lnTo>
                  <a:lnTo>
                    <a:pt x="658" y="730"/>
                  </a:lnTo>
                  <a:lnTo>
                    <a:pt x="658" y="730"/>
                  </a:lnTo>
                  <a:lnTo>
                    <a:pt x="616" y="682"/>
                  </a:lnTo>
                  <a:lnTo>
                    <a:pt x="574" y="626"/>
                  </a:lnTo>
                  <a:lnTo>
                    <a:pt x="538" y="576"/>
                  </a:lnTo>
                  <a:lnTo>
                    <a:pt x="512" y="534"/>
                  </a:lnTo>
                  <a:lnTo>
                    <a:pt x="512" y="534"/>
                  </a:lnTo>
                  <a:lnTo>
                    <a:pt x="500" y="520"/>
                  </a:lnTo>
                  <a:lnTo>
                    <a:pt x="488" y="510"/>
                  </a:lnTo>
                  <a:lnTo>
                    <a:pt x="474" y="504"/>
                  </a:lnTo>
                  <a:lnTo>
                    <a:pt x="460" y="498"/>
                  </a:lnTo>
                  <a:lnTo>
                    <a:pt x="444" y="496"/>
                  </a:lnTo>
                  <a:lnTo>
                    <a:pt x="428" y="496"/>
                  </a:lnTo>
                  <a:lnTo>
                    <a:pt x="392" y="498"/>
                  </a:lnTo>
                  <a:lnTo>
                    <a:pt x="392" y="498"/>
                  </a:lnTo>
                  <a:lnTo>
                    <a:pt x="394" y="456"/>
                  </a:lnTo>
                  <a:lnTo>
                    <a:pt x="394" y="436"/>
                  </a:lnTo>
                  <a:lnTo>
                    <a:pt x="392" y="422"/>
                  </a:lnTo>
                  <a:lnTo>
                    <a:pt x="392" y="422"/>
                  </a:lnTo>
                  <a:lnTo>
                    <a:pt x="380" y="412"/>
                  </a:lnTo>
                  <a:lnTo>
                    <a:pt x="366" y="400"/>
                  </a:lnTo>
                  <a:lnTo>
                    <a:pt x="360" y="392"/>
                  </a:lnTo>
                  <a:lnTo>
                    <a:pt x="354" y="386"/>
                  </a:lnTo>
                  <a:lnTo>
                    <a:pt x="350" y="380"/>
                  </a:lnTo>
                  <a:lnTo>
                    <a:pt x="348" y="372"/>
                  </a:lnTo>
                  <a:lnTo>
                    <a:pt x="348" y="372"/>
                  </a:lnTo>
                  <a:lnTo>
                    <a:pt x="348" y="364"/>
                  </a:lnTo>
                  <a:lnTo>
                    <a:pt x="346" y="356"/>
                  </a:lnTo>
                  <a:lnTo>
                    <a:pt x="338" y="340"/>
                  </a:lnTo>
                  <a:lnTo>
                    <a:pt x="328" y="324"/>
                  </a:lnTo>
                  <a:lnTo>
                    <a:pt x="322" y="310"/>
                  </a:lnTo>
                  <a:lnTo>
                    <a:pt x="322" y="310"/>
                  </a:lnTo>
                  <a:lnTo>
                    <a:pt x="312" y="290"/>
                  </a:lnTo>
                  <a:lnTo>
                    <a:pt x="308" y="278"/>
                  </a:lnTo>
                  <a:lnTo>
                    <a:pt x="304" y="270"/>
                  </a:lnTo>
                  <a:lnTo>
                    <a:pt x="304" y="270"/>
                  </a:lnTo>
                  <a:lnTo>
                    <a:pt x="304" y="264"/>
                  </a:lnTo>
                  <a:lnTo>
                    <a:pt x="300" y="258"/>
                  </a:lnTo>
                  <a:lnTo>
                    <a:pt x="290" y="250"/>
                  </a:lnTo>
                  <a:lnTo>
                    <a:pt x="278" y="242"/>
                  </a:lnTo>
                  <a:lnTo>
                    <a:pt x="264" y="234"/>
                  </a:lnTo>
                  <a:lnTo>
                    <a:pt x="264" y="234"/>
                  </a:lnTo>
                  <a:lnTo>
                    <a:pt x="272" y="228"/>
                  </a:lnTo>
                  <a:lnTo>
                    <a:pt x="272" y="228"/>
                  </a:lnTo>
                  <a:lnTo>
                    <a:pt x="258" y="226"/>
                  </a:lnTo>
                  <a:lnTo>
                    <a:pt x="258" y="226"/>
                  </a:lnTo>
                  <a:lnTo>
                    <a:pt x="260" y="214"/>
                  </a:lnTo>
                  <a:lnTo>
                    <a:pt x="260" y="210"/>
                  </a:lnTo>
                  <a:lnTo>
                    <a:pt x="258" y="204"/>
                  </a:lnTo>
                  <a:lnTo>
                    <a:pt x="254" y="196"/>
                  </a:lnTo>
                  <a:lnTo>
                    <a:pt x="254" y="196"/>
                  </a:lnTo>
                  <a:lnTo>
                    <a:pt x="258" y="194"/>
                  </a:lnTo>
                  <a:lnTo>
                    <a:pt x="262" y="192"/>
                  </a:lnTo>
                  <a:lnTo>
                    <a:pt x="268" y="186"/>
                  </a:lnTo>
                  <a:lnTo>
                    <a:pt x="272" y="178"/>
                  </a:lnTo>
                  <a:lnTo>
                    <a:pt x="272" y="176"/>
                  </a:lnTo>
                  <a:lnTo>
                    <a:pt x="270" y="174"/>
                  </a:lnTo>
                  <a:lnTo>
                    <a:pt x="270" y="174"/>
                  </a:lnTo>
                  <a:lnTo>
                    <a:pt x="268" y="178"/>
                  </a:lnTo>
                  <a:lnTo>
                    <a:pt x="262" y="182"/>
                  </a:lnTo>
                  <a:lnTo>
                    <a:pt x="256" y="182"/>
                  </a:lnTo>
                  <a:lnTo>
                    <a:pt x="254" y="180"/>
                  </a:lnTo>
                  <a:lnTo>
                    <a:pt x="254" y="178"/>
                  </a:lnTo>
                  <a:lnTo>
                    <a:pt x="254" y="178"/>
                  </a:lnTo>
                  <a:lnTo>
                    <a:pt x="258" y="172"/>
                  </a:lnTo>
                  <a:lnTo>
                    <a:pt x="260" y="164"/>
                  </a:lnTo>
                  <a:lnTo>
                    <a:pt x="264" y="150"/>
                  </a:lnTo>
                  <a:lnTo>
                    <a:pt x="266" y="138"/>
                  </a:lnTo>
                  <a:lnTo>
                    <a:pt x="270" y="132"/>
                  </a:lnTo>
                  <a:lnTo>
                    <a:pt x="276" y="126"/>
                  </a:lnTo>
                  <a:lnTo>
                    <a:pt x="276" y="126"/>
                  </a:lnTo>
                  <a:lnTo>
                    <a:pt x="274" y="124"/>
                  </a:lnTo>
                  <a:lnTo>
                    <a:pt x="270" y="124"/>
                  </a:lnTo>
                  <a:lnTo>
                    <a:pt x="262" y="126"/>
                  </a:lnTo>
                  <a:lnTo>
                    <a:pt x="256" y="128"/>
                  </a:lnTo>
                  <a:lnTo>
                    <a:pt x="252" y="126"/>
                  </a:lnTo>
                  <a:lnTo>
                    <a:pt x="250" y="122"/>
                  </a:lnTo>
                  <a:lnTo>
                    <a:pt x="250" y="122"/>
                  </a:lnTo>
                  <a:lnTo>
                    <a:pt x="252" y="112"/>
                  </a:lnTo>
                  <a:lnTo>
                    <a:pt x="254" y="104"/>
                  </a:lnTo>
                  <a:lnTo>
                    <a:pt x="252" y="96"/>
                  </a:lnTo>
                  <a:lnTo>
                    <a:pt x="250" y="86"/>
                  </a:lnTo>
                  <a:lnTo>
                    <a:pt x="242" y="70"/>
                  </a:lnTo>
                  <a:lnTo>
                    <a:pt x="230" y="56"/>
                  </a:lnTo>
                  <a:lnTo>
                    <a:pt x="216" y="42"/>
                  </a:lnTo>
                  <a:lnTo>
                    <a:pt x="202" y="28"/>
                  </a:lnTo>
                  <a:lnTo>
                    <a:pt x="188" y="16"/>
                  </a:lnTo>
                  <a:lnTo>
                    <a:pt x="178" y="2"/>
                  </a:lnTo>
                  <a:lnTo>
                    <a:pt x="178" y="2"/>
                  </a:lnTo>
                  <a:lnTo>
                    <a:pt x="150" y="0"/>
                  </a:lnTo>
                  <a:lnTo>
                    <a:pt x="124" y="0"/>
                  </a:lnTo>
                  <a:lnTo>
                    <a:pt x="100" y="6"/>
                  </a:lnTo>
                  <a:lnTo>
                    <a:pt x="78" y="14"/>
                  </a:lnTo>
                  <a:lnTo>
                    <a:pt x="70" y="20"/>
                  </a:lnTo>
                  <a:lnTo>
                    <a:pt x="60" y="26"/>
                  </a:lnTo>
                  <a:lnTo>
                    <a:pt x="52" y="34"/>
                  </a:lnTo>
                  <a:lnTo>
                    <a:pt x="46" y="42"/>
                  </a:lnTo>
                  <a:lnTo>
                    <a:pt x="40" y="52"/>
                  </a:lnTo>
                  <a:lnTo>
                    <a:pt x="34" y="64"/>
                  </a:lnTo>
                  <a:lnTo>
                    <a:pt x="30" y="76"/>
                  </a:lnTo>
                  <a:lnTo>
                    <a:pt x="28" y="88"/>
                  </a:lnTo>
                  <a:lnTo>
                    <a:pt x="28" y="88"/>
                  </a:lnTo>
                  <a:lnTo>
                    <a:pt x="34" y="104"/>
                  </a:lnTo>
                  <a:lnTo>
                    <a:pt x="36" y="114"/>
                  </a:lnTo>
                  <a:lnTo>
                    <a:pt x="34" y="116"/>
                  </a:lnTo>
                  <a:lnTo>
                    <a:pt x="32" y="118"/>
                  </a:lnTo>
                  <a:lnTo>
                    <a:pt x="32" y="118"/>
                  </a:lnTo>
                  <a:lnTo>
                    <a:pt x="30" y="114"/>
                  </a:lnTo>
                  <a:lnTo>
                    <a:pt x="28" y="112"/>
                  </a:lnTo>
                  <a:lnTo>
                    <a:pt x="24" y="112"/>
                  </a:lnTo>
                  <a:lnTo>
                    <a:pt x="24" y="112"/>
                  </a:lnTo>
                  <a:lnTo>
                    <a:pt x="28" y="120"/>
                  </a:lnTo>
                  <a:lnTo>
                    <a:pt x="32" y="128"/>
                  </a:lnTo>
                  <a:lnTo>
                    <a:pt x="32" y="128"/>
                  </a:lnTo>
                  <a:lnTo>
                    <a:pt x="30" y="140"/>
                  </a:lnTo>
                  <a:lnTo>
                    <a:pt x="30" y="140"/>
                  </a:lnTo>
                  <a:lnTo>
                    <a:pt x="30" y="148"/>
                  </a:lnTo>
                  <a:lnTo>
                    <a:pt x="32" y="152"/>
                  </a:lnTo>
                  <a:lnTo>
                    <a:pt x="36" y="162"/>
                  </a:lnTo>
                  <a:lnTo>
                    <a:pt x="36" y="162"/>
                  </a:lnTo>
                  <a:lnTo>
                    <a:pt x="38" y="178"/>
                  </a:lnTo>
                  <a:lnTo>
                    <a:pt x="44" y="194"/>
                  </a:lnTo>
                  <a:lnTo>
                    <a:pt x="44" y="194"/>
                  </a:lnTo>
                  <a:lnTo>
                    <a:pt x="42" y="208"/>
                  </a:lnTo>
                  <a:lnTo>
                    <a:pt x="42" y="208"/>
                  </a:lnTo>
                  <a:lnTo>
                    <a:pt x="36" y="206"/>
                  </a:lnTo>
                  <a:lnTo>
                    <a:pt x="32" y="204"/>
                  </a:lnTo>
                  <a:lnTo>
                    <a:pt x="26" y="206"/>
                  </a:lnTo>
                  <a:lnTo>
                    <a:pt x="24" y="208"/>
                  </a:lnTo>
                  <a:lnTo>
                    <a:pt x="24" y="212"/>
                  </a:lnTo>
                  <a:lnTo>
                    <a:pt x="24" y="212"/>
                  </a:lnTo>
                  <a:lnTo>
                    <a:pt x="32" y="212"/>
                  </a:lnTo>
                  <a:lnTo>
                    <a:pt x="42" y="212"/>
                  </a:lnTo>
                  <a:lnTo>
                    <a:pt x="42" y="212"/>
                  </a:lnTo>
                  <a:lnTo>
                    <a:pt x="36" y="222"/>
                  </a:lnTo>
                  <a:lnTo>
                    <a:pt x="28" y="228"/>
                  </a:lnTo>
                  <a:lnTo>
                    <a:pt x="28" y="228"/>
                  </a:lnTo>
                  <a:lnTo>
                    <a:pt x="16" y="234"/>
                  </a:lnTo>
                  <a:lnTo>
                    <a:pt x="6" y="242"/>
                  </a:lnTo>
                  <a:lnTo>
                    <a:pt x="2" y="252"/>
                  </a:lnTo>
                  <a:lnTo>
                    <a:pt x="0" y="264"/>
                  </a:lnTo>
                  <a:lnTo>
                    <a:pt x="0" y="276"/>
                  </a:lnTo>
                  <a:lnTo>
                    <a:pt x="2" y="288"/>
                  </a:lnTo>
                  <a:lnTo>
                    <a:pt x="4" y="308"/>
                  </a:lnTo>
                  <a:lnTo>
                    <a:pt x="4" y="308"/>
                  </a:lnTo>
                  <a:lnTo>
                    <a:pt x="2" y="402"/>
                  </a:lnTo>
                  <a:lnTo>
                    <a:pt x="2" y="402"/>
                  </a:lnTo>
                  <a:lnTo>
                    <a:pt x="2" y="452"/>
                  </a:lnTo>
                  <a:lnTo>
                    <a:pt x="4" y="474"/>
                  </a:lnTo>
                  <a:lnTo>
                    <a:pt x="6" y="482"/>
                  </a:lnTo>
                  <a:lnTo>
                    <a:pt x="10" y="488"/>
                  </a:lnTo>
                  <a:lnTo>
                    <a:pt x="10" y="488"/>
                  </a:lnTo>
                  <a:lnTo>
                    <a:pt x="16" y="496"/>
                  </a:lnTo>
                  <a:lnTo>
                    <a:pt x="22" y="502"/>
                  </a:lnTo>
                  <a:lnTo>
                    <a:pt x="34" y="508"/>
                  </a:lnTo>
                  <a:lnTo>
                    <a:pt x="44" y="514"/>
                  </a:lnTo>
                  <a:lnTo>
                    <a:pt x="48" y="518"/>
                  </a:lnTo>
                  <a:lnTo>
                    <a:pt x="50" y="524"/>
                  </a:lnTo>
                  <a:lnTo>
                    <a:pt x="50" y="524"/>
                  </a:lnTo>
                  <a:lnTo>
                    <a:pt x="58" y="546"/>
                  </a:lnTo>
                  <a:lnTo>
                    <a:pt x="64" y="568"/>
                  </a:lnTo>
                  <a:lnTo>
                    <a:pt x="68" y="590"/>
                  </a:lnTo>
                  <a:lnTo>
                    <a:pt x="70" y="610"/>
                  </a:lnTo>
                  <a:lnTo>
                    <a:pt x="70" y="610"/>
                  </a:lnTo>
                  <a:lnTo>
                    <a:pt x="70" y="628"/>
                  </a:lnTo>
                  <a:lnTo>
                    <a:pt x="74" y="644"/>
                  </a:lnTo>
                  <a:lnTo>
                    <a:pt x="80" y="658"/>
                  </a:lnTo>
                  <a:lnTo>
                    <a:pt x="88" y="668"/>
                  </a:lnTo>
                  <a:lnTo>
                    <a:pt x="96" y="678"/>
                  </a:lnTo>
                  <a:lnTo>
                    <a:pt x="106" y="686"/>
                  </a:lnTo>
                  <a:lnTo>
                    <a:pt x="118" y="692"/>
                  </a:lnTo>
                  <a:lnTo>
                    <a:pt x="130" y="696"/>
                  </a:lnTo>
                  <a:lnTo>
                    <a:pt x="154" y="702"/>
                  </a:lnTo>
                  <a:lnTo>
                    <a:pt x="178" y="702"/>
                  </a:lnTo>
                  <a:lnTo>
                    <a:pt x="198" y="702"/>
                  </a:lnTo>
                  <a:lnTo>
                    <a:pt x="214" y="702"/>
                  </a:lnTo>
                  <a:lnTo>
                    <a:pt x="214" y="702"/>
                  </a:lnTo>
                  <a:lnTo>
                    <a:pt x="236" y="702"/>
                  </a:lnTo>
                  <a:lnTo>
                    <a:pt x="258" y="702"/>
                  </a:lnTo>
                  <a:lnTo>
                    <a:pt x="290" y="704"/>
                  </a:lnTo>
                  <a:lnTo>
                    <a:pt x="330" y="704"/>
                  </a:lnTo>
                  <a:lnTo>
                    <a:pt x="330" y="704"/>
                  </a:lnTo>
                  <a:lnTo>
                    <a:pt x="338" y="704"/>
                  </a:lnTo>
                  <a:lnTo>
                    <a:pt x="346" y="704"/>
                  </a:lnTo>
                  <a:lnTo>
                    <a:pt x="362" y="712"/>
                  </a:lnTo>
                  <a:lnTo>
                    <a:pt x="380" y="722"/>
                  </a:lnTo>
                  <a:lnTo>
                    <a:pt x="396" y="734"/>
                  </a:lnTo>
                  <a:lnTo>
                    <a:pt x="410" y="748"/>
                  </a:lnTo>
                  <a:lnTo>
                    <a:pt x="422" y="762"/>
                  </a:lnTo>
                  <a:lnTo>
                    <a:pt x="430" y="774"/>
                  </a:lnTo>
                  <a:lnTo>
                    <a:pt x="432" y="782"/>
                  </a:lnTo>
                  <a:lnTo>
                    <a:pt x="432" y="782"/>
                  </a:lnTo>
                  <a:lnTo>
                    <a:pt x="434" y="790"/>
                  </a:lnTo>
                  <a:lnTo>
                    <a:pt x="430" y="806"/>
                  </a:lnTo>
                  <a:lnTo>
                    <a:pt x="428" y="828"/>
                  </a:lnTo>
                  <a:lnTo>
                    <a:pt x="426" y="854"/>
                  </a:lnTo>
                  <a:lnTo>
                    <a:pt x="426" y="854"/>
                  </a:lnTo>
                  <a:lnTo>
                    <a:pt x="428" y="874"/>
                  </a:lnTo>
                  <a:lnTo>
                    <a:pt x="432" y="896"/>
                  </a:lnTo>
                  <a:lnTo>
                    <a:pt x="436" y="922"/>
                  </a:lnTo>
                  <a:lnTo>
                    <a:pt x="442" y="952"/>
                  </a:lnTo>
                  <a:lnTo>
                    <a:pt x="442" y="952"/>
                  </a:lnTo>
                  <a:lnTo>
                    <a:pt x="448" y="982"/>
                  </a:lnTo>
                  <a:lnTo>
                    <a:pt x="454" y="1010"/>
                  </a:lnTo>
                  <a:lnTo>
                    <a:pt x="456" y="1036"/>
                  </a:lnTo>
                  <a:lnTo>
                    <a:pt x="456" y="1048"/>
                  </a:lnTo>
                  <a:lnTo>
                    <a:pt x="454" y="1060"/>
                  </a:lnTo>
                  <a:lnTo>
                    <a:pt x="454" y="1060"/>
                  </a:lnTo>
                  <a:lnTo>
                    <a:pt x="450" y="1074"/>
                  </a:lnTo>
                  <a:lnTo>
                    <a:pt x="442" y="1086"/>
                  </a:lnTo>
                  <a:lnTo>
                    <a:pt x="442" y="1086"/>
                  </a:lnTo>
                  <a:lnTo>
                    <a:pt x="436" y="1092"/>
                  </a:lnTo>
                  <a:lnTo>
                    <a:pt x="432" y="1102"/>
                  </a:lnTo>
                  <a:lnTo>
                    <a:pt x="432" y="1108"/>
                  </a:lnTo>
                  <a:lnTo>
                    <a:pt x="432" y="1116"/>
                  </a:lnTo>
                  <a:lnTo>
                    <a:pt x="436" y="1124"/>
                  </a:lnTo>
                  <a:lnTo>
                    <a:pt x="442" y="1132"/>
                  </a:lnTo>
                  <a:lnTo>
                    <a:pt x="442" y="1132"/>
                  </a:lnTo>
                  <a:lnTo>
                    <a:pt x="448" y="1138"/>
                  </a:lnTo>
                  <a:lnTo>
                    <a:pt x="450" y="1144"/>
                  </a:lnTo>
                  <a:lnTo>
                    <a:pt x="452" y="1156"/>
                  </a:lnTo>
                  <a:lnTo>
                    <a:pt x="452" y="1156"/>
                  </a:lnTo>
                  <a:lnTo>
                    <a:pt x="454" y="1166"/>
                  </a:lnTo>
                  <a:lnTo>
                    <a:pt x="454" y="1182"/>
                  </a:lnTo>
                  <a:lnTo>
                    <a:pt x="456" y="1204"/>
                  </a:lnTo>
                  <a:lnTo>
                    <a:pt x="456" y="1204"/>
                  </a:lnTo>
                  <a:lnTo>
                    <a:pt x="460" y="1206"/>
                  </a:lnTo>
                  <a:lnTo>
                    <a:pt x="464" y="1204"/>
                  </a:lnTo>
                  <a:lnTo>
                    <a:pt x="464" y="1204"/>
                  </a:lnTo>
                  <a:lnTo>
                    <a:pt x="464" y="1204"/>
                  </a:lnTo>
                  <a:lnTo>
                    <a:pt x="464" y="1174"/>
                  </a:lnTo>
                  <a:lnTo>
                    <a:pt x="464" y="1160"/>
                  </a:lnTo>
                  <a:lnTo>
                    <a:pt x="466" y="1154"/>
                  </a:lnTo>
                  <a:lnTo>
                    <a:pt x="466" y="1154"/>
                  </a:lnTo>
                  <a:lnTo>
                    <a:pt x="472" y="1156"/>
                  </a:lnTo>
                  <a:lnTo>
                    <a:pt x="478" y="1164"/>
                  </a:lnTo>
                  <a:lnTo>
                    <a:pt x="484" y="1176"/>
                  </a:lnTo>
                  <a:lnTo>
                    <a:pt x="492" y="1190"/>
                  </a:lnTo>
                  <a:lnTo>
                    <a:pt x="492" y="1190"/>
                  </a:lnTo>
                  <a:lnTo>
                    <a:pt x="502" y="1214"/>
                  </a:lnTo>
                  <a:lnTo>
                    <a:pt x="506" y="1222"/>
                  </a:lnTo>
                  <a:lnTo>
                    <a:pt x="512" y="1230"/>
                  </a:lnTo>
                  <a:lnTo>
                    <a:pt x="520" y="1234"/>
                  </a:lnTo>
                  <a:lnTo>
                    <a:pt x="528" y="1236"/>
                  </a:lnTo>
                  <a:lnTo>
                    <a:pt x="542" y="1238"/>
                  </a:lnTo>
                  <a:lnTo>
                    <a:pt x="558" y="1238"/>
                  </a:lnTo>
                  <a:lnTo>
                    <a:pt x="558" y="1238"/>
                  </a:lnTo>
                  <a:lnTo>
                    <a:pt x="576" y="1236"/>
                  </a:lnTo>
                  <a:lnTo>
                    <a:pt x="594" y="1232"/>
                  </a:lnTo>
                  <a:lnTo>
                    <a:pt x="602" y="1228"/>
                  </a:lnTo>
                  <a:lnTo>
                    <a:pt x="604" y="1226"/>
                  </a:lnTo>
                  <a:lnTo>
                    <a:pt x="604" y="1222"/>
                  </a:lnTo>
                  <a:lnTo>
                    <a:pt x="602" y="1220"/>
                  </a:lnTo>
                  <a:lnTo>
                    <a:pt x="594" y="1216"/>
                  </a:lnTo>
                  <a:lnTo>
                    <a:pt x="594" y="1216"/>
                  </a:lnTo>
                  <a:lnTo>
                    <a:pt x="584" y="1212"/>
                  </a:lnTo>
                  <a:lnTo>
                    <a:pt x="576" y="1206"/>
                  </a:lnTo>
                  <a:lnTo>
                    <a:pt x="568" y="1200"/>
                  </a:lnTo>
                  <a:lnTo>
                    <a:pt x="562" y="1192"/>
                  </a:lnTo>
                  <a:lnTo>
                    <a:pt x="550" y="1172"/>
                  </a:lnTo>
                  <a:lnTo>
                    <a:pt x="540" y="1148"/>
                  </a:lnTo>
                  <a:lnTo>
                    <a:pt x="540" y="1148"/>
                  </a:lnTo>
                  <a:lnTo>
                    <a:pt x="536" y="1132"/>
                  </a:lnTo>
                  <a:lnTo>
                    <a:pt x="532" y="1106"/>
                  </a:lnTo>
                  <a:lnTo>
                    <a:pt x="528" y="1080"/>
                  </a:lnTo>
                  <a:lnTo>
                    <a:pt x="526" y="1060"/>
                  </a:lnTo>
                  <a:lnTo>
                    <a:pt x="526" y="1060"/>
                  </a:lnTo>
                  <a:lnTo>
                    <a:pt x="526" y="1036"/>
                  </a:lnTo>
                  <a:lnTo>
                    <a:pt x="526" y="1014"/>
                  </a:lnTo>
                  <a:lnTo>
                    <a:pt x="528" y="972"/>
                  </a:lnTo>
                  <a:lnTo>
                    <a:pt x="532" y="932"/>
                  </a:lnTo>
                  <a:lnTo>
                    <a:pt x="534" y="894"/>
                  </a:lnTo>
                  <a:lnTo>
                    <a:pt x="534" y="894"/>
                  </a:lnTo>
                  <a:lnTo>
                    <a:pt x="528" y="814"/>
                  </a:lnTo>
                  <a:lnTo>
                    <a:pt x="526" y="768"/>
                  </a:lnTo>
                  <a:lnTo>
                    <a:pt x="526" y="768"/>
                  </a:lnTo>
                  <a:lnTo>
                    <a:pt x="524" y="734"/>
                  </a:lnTo>
                  <a:lnTo>
                    <a:pt x="524" y="724"/>
                  </a:lnTo>
                  <a:lnTo>
                    <a:pt x="526" y="720"/>
                  </a:lnTo>
                  <a:lnTo>
                    <a:pt x="526" y="720"/>
                  </a:lnTo>
                  <a:lnTo>
                    <a:pt x="532" y="724"/>
                  </a:lnTo>
                  <a:lnTo>
                    <a:pt x="542" y="734"/>
                  </a:lnTo>
                  <a:lnTo>
                    <a:pt x="556" y="746"/>
                  </a:lnTo>
                  <a:lnTo>
                    <a:pt x="572" y="758"/>
                  </a:lnTo>
                  <a:lnTo>
                    <a:pt x="572" y="758"/>
                  </a:lnTo>
                  <a:lnTo>
                    <a:pt x="588" y="770"/>
                  </a:lnTo>
                  <a:lnTo>
                    <a:pt x="612" y="782"/>
                  </a:lnTo>
                  <a:lnTo>
                    <a:pt x="634" y="796"/>
                  </a:lnTo>
                  <a:lnTo>
                    <a:pt x="656" y="804"/>
                  </a:lnTo>
                  <a:lnTo>
                    <a:pt x="656" y="804"/>
                  </a:lnTo>
                  <a:lnTo>
                    <a:pt x="666" y="810"/>
                  </a:lnTo>
                  <a:lnTo>
                    <a:pt x="674" y="818"/>
                  </a:lnTo>
                  <a:lnTo>
                    <a:pt x="680" y="828"/>
                  </a:lnTo>
                  <a:lnTo>
                    <a:pt x="682" y="838"/>
                  </a:lnTo>
                  <a:lnTo>
                    <a:pt x="682" y="838"/>
                  </a:lnTo>
                  <a:lnTo>
                    <a:pt x="682" y="860"/>
                  </a:lnTo>
                  <a:lnTo>
                    <a:pt x="684" y="868"/>
                  </a:lnTo>
                  <a:lnTo>
                    <a:pt x="690" y="878"/>
                  </a:lnTo>
                  <a:lnTo>
                    <a:pt x="690" y="878"/>
                  </a:lnTo>
                  <a:lnTo>
                    <a:pt x="696" y="882"/>
                  </a:lnTo>
                  <a:lnTo>
                    <a:pt x="704" y="882"/>
                  </a:lnTo>
                  <a:lnTo>
                    <a:pt x="714" y="886"/>
                  </a:lnTo>
                  <a:lnTo>
                    <a:pt x="726" y="896"/>
                  </a:lnTo>
                  <a:lnTo>
                    <a:pt x="726" y="896"/>
                  </a:lnTo>
                  <a:lnTo>
                    <a:pt x="738" y="908"/>
                  </a:lnTo>
                  <a:lnTo>
                    <a:pt x="748" y="920"/>
                  </a:lnTo>
                  <a:lnTo>
                    <a:pt x="760" y="934"/>
                  </a:lnTo>
                  <a:lnTo>
                    <a:pt x="760" y="934"/>
                  </a:lnTo>
                  <a:lnTo>
                    <a:pt x="762" y="934"/>
                  </a:lnTo>
                  <a:lnTo>
                    <a:pt x="766" y="934"/>
                  </a:lnTo>
                  <a:lnTo>
                    <a:pt x="766" y="930"/>
                  </a:lnTo>
                  <a:lnTo>
                    <a:pt x="768" y="928"/>
                  </a:lnTo>
                  <a:lnTo>
                    <a:pt x="768" y="928"/>
                  </a:lnTo>
                  <a:lnTo>
                    <a:pt x="764" y="920"/>
                  </a:lnTo>
                  <a:lnTo>
                    <a:pt x="756" y="908"/>
                  </a:lnTo>
                  <a:lnTo>
                    <a:pt x="746" y="898"/>
                  </a:lnTo>
                  <a:lnTo>
                    <a:pt x="744" y="890"/>
                  </a:lnTo>
                  <a:lnTo>
                    <a:pt x="744" y="890"/>
                  </a:lnTo>
                  <a:lnTo>
                    <a:pt x="744" y="890"/>
                  </a:lnTo>
                  <a:lnTo>
                    <a:pt x="748" y="890"/>
                  </a:lnTo>
                  <a:lnTo>
                    <a:pt x="758" y="896"/>
                  </a:lnTo>
                  <a:lnTo>
                    <a:pt x="772" y="904"/>
                  </a:lnTo>
                  <a:lnTo>
                    <a:pt x="782" y="912"/>
                  </a:lnTo>
                  <a:lnTo>
                    <a:pt x="782" y="912"/>
                  </a:lnTo>
                  <a:lnTo>
                    <a:pt x="790" y="916"/>
                  </a:lnTo>
                  <a:lnTo>
                    <a:pt x="800" y="916"/>
                  </a:lnTo>
                  <a:lnTo>
                    <a:pt x="808" y="916"/>
                  </a:lnTo>
                  <a:lnTo>
                    <a:pt x="816" y="912"/>
                  </a:lnTo>
                  <a:lnTo>
                    <a:pt x="826" y="908"/>
                  </a:lnTo>
                  <a:lnTo>
                    <a:pt x="838" y="900"/>
                  </a:lnTo>
                  <a:lnTo>
                    <a:pt x="838" y="900"/>
                  </a:lnTo>
                  <a:lnTo>
                    <a:pt x="856" y="886"/>
                  </a:lnTo>
                  <a:lnTo>
                    <a:pt x="866" y="876"/>
                  </a:lnTo>
                  <a:lnTo>
                    <a:pt x="874" y="866"/>
                  </a:lnTo>
                  <a:lnTo>
                    <a:pt x="880" y="856"/>
                  </a:lnTo>
                  <a:lnTo>
                    <a:pt x="882" y="852"/>
                  </a:lnTo>
                  <a:lnTo>
                    <a:pt x="880" y="850"/>
                  </a:lnTo>
                  <a:lnTo>
                    <a:pt x="878" y="846"/>
                  </a:lnTo>
                  <a:lnTo>
                    <a:pt x="874" y="846"/>
                  </a:lnTo>
                  <a:lnTo>
                    <a:pt x="866" y="846"/>
                  </a:lnTo>
                  <a:lnTo>
                    <a:pt x="856" y="846"/>
                  </a:lnTo>
                  <a:lnTo>
                    <a:pt x="856" y="8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89"/>
            <p:cNvSpPr>
              <a:spLocks/>
            </p:cNvSpPr>
            <p:nvPr/>
          </p:nvSpPr>
          <p:spPr bwMode="auto">
            <a:xfrm>
              <a:off x="6183313" y="6950099"/>
              <a:ext cx="349250" cy="450850"/>
            </a:xfrm>
            <a:custGeom>
              <a:avLst/>
              <a:gdLst>
                <a:gd name="T0" fmla="*/ 118 w 220"/>
                <a:gd name="T1" fmla="*/ 100 h 284"/>
                <a:gd name="T2" fmla="*/ 114 w 220"/>
                <a:gd name="T3" fmla="*/ 78 h 284"/>
                <a:gd name="T4" fmla="*/ 112 w 220"/>
                <a:gd name="T5" fmla="*/ 68 h 284"/>
                <a:gd name="T6" fmla="*/ 114 w 220"/>
                <a:gd name="T7" fmla="*/ 42 h 284"/>
                <a:gd name="T8" fmla="*/ 114 w 220"/>
                <a:gd name="T9" fmla="*/ 36 h 284"/>
                <a:gd name="T10" fmla="*/ 122 w 220"/>
                <a:gd name="T11" fmla="*/ 40 h 284"/>
                <a:gd name="T12" fmla="*/ 134 w 220"/>
                <a:gd name="T13" fmla="*/ 50 h 284"/>
                <a:gd name="T14" fmla="*/ 152 w 220"/>
                <a:gd name="T15" fmla="*/ 56 h 284"/>
                <a:gd name="T16" fmla="*/ 164 w 220"/>
                <a:gd name="T17" fmla="*/ 56 h 284"/>
                <a:gd name="T18" fmla="*/ 180 w 220"/>
                <a:gd name="T19" fmla="*/ 60 h 284"/>
                <a:gd name="T20" fmla="*/ 182 w 220"/>
                <a:gd name="T21" fmla="*/ 64 h 284"/>
                <a:gd name="T22" fmla="*/ 176 w 220"/>
                <a:gd name="T23" fmla="*/ 80 h 284"/>
                <a:gd name="T24" fmla="*/ 170 w 220"/>
                <a:gd name="T25" fmla="*/ 86 h 284"/>
                <a:gd name="T26" fmla="*/ 166 w 220"/>
                <a:gd name="T27" fmla="*/ 86 h 284"/>
                <a:gd name="T28" fmla="*/ 148 w 220"/>
                <a:gd name="T29" fmla="*/ 84 h 284"/>
                <a:gd name="T30" fmla="*/ 134 w 220"/>
                <a:gd name="T31" fmla="*/ 88 h 284"/>
                <a:gd name="T32" fmla="*/ 132 w 220"/>
                <a:gd name="T33" fmla="*/ 90 h 284"/>
                <a:gd name="T34" fmla="*/ 134 w 220"/>
                <a:gd name="T35" fmla="*/ 98 h 284"/>
                <a:gd name="T36" fmla="*/ 148 w 220"/>
                <a:gd name="T37" fmla="*/ 116 h 284"/>
                <a:gd name="T38" fmla="*/ 180 w 220"/>
                <a:gd name="T39" fmla="*/ 182 h 284"/>
                <a:gd name="T40" fmla="*/ 196 w 220"/>
                <a:gd name="T41" fmla="*/ 222 h 284"/>
                <a:gd name="T42" fmla="*/ 198 w 220"/>
                <a:gd name="T43" fmla="*/ 240 h 284"/>
                <a:gd name="T44" fmla="*/ 200 w 220"/>
                <a:gd name="T45" fmla="*/ 256 h 284"/>
                <a:gd name="T46" fmla="*/ 206 w 220"/>
                <a:gd name="T47" fmla="*/ 262 h 284"/>
                <a:gd name="T48" fmla="*/ 220 w 220"/>
                <a:gd name="T49" fmla="*/ 276 h 284"/>
                <a:gd name="T50" fmla="*/ 216 w 220"/>
                <a:gd name="T51" fmla="*/ 280 h 284"/>
                <a:gd name="T52" fmla="*/ 192 w 220"/>
                <a:gd name="T53" fmla="*/ 278 h 284"/>
                <a:gd name="T54" fmla="*/ 174 w 220"/>
                <a:gd name="T55" fmla="*/ 280 h 284"/>
                <a:gd name="T56" fmla="*/ 162 w 220"/>
                <a:gd name="T57" fmla="*/ 284 h 284"/>
                <a:gd name="T58" fmla="*/ 160 w 220"/>
                <a:gd name="T59" fmla="*/ 280 h 284"/>
                <a:gd name="T60" fmla="*/ 164 w 220"/>
                <a:gd name="T61" fmla="*/ 258 h 284"/>
                <a:gd name="T62" fmla="*/ 168 w 220"/>
                <a:gd name="T63" fmla="*/ 238 h 284"/>
                <a:gd name="T64" fmla="*/ 166 w 220"/>
                <a:gd name="T65" fmla="*/ 212 h 284"/>
                <a:gd name="T66" fmla="*/ 154 w 220"/>
                <a:gd name="T67" fmla="*/ 184 h 284"/>
                <a:gd name="T68" fmla="*/ 136 w 220"/>
                <a:gd name="T69" fmla="*/ 150 h 284"/>
                <a:gd name="T70" fmla="*/ 96 w 220"/>
                <a:gd name="T71" fmla="*/ 96 h 284"/>
                <a:gd name="T72" fmla="*/ 82 w 220"/>
                <a:gd name="T73" fmla="*/ 86 h 284"/>
                <a:gd name="T74" fmla="*/ 58 w 220"/>
                <a:gd name="T75" fmla="*/ 80 h 284"/>
                <a:gd name="T76" fmla="*/ 26 w 220"/>
                <a:gd name="T77" fmla="*/ 70 h 284"/>
                <a:gd name="T78" fmla="*/ 12 w 220"/>
                <a:gd name="T79" fmla="*/ 62 h 284"/>
                <a:gd name="T80" fmla="*/ 0 w 220"/>
                <a:gd name="T81" fmla="*/ 56 h 284"/>
                <a:gd name="T82" fmla="*/ 2 w 220"/>
                <a:gd name="T83" fmla="*/ 44 h 284"/>
                <a:gd name="T84" fmla="*/ 12 w 220"/>
                <a:gd name="T85" fmla="*/ 30 h 284"/>
                <a:gd name="T86" fmla="*/ 32 w 220"/>
                <a:gd name="T87" fmla="*/ 2 h 284"/>
                <a:gd name="T88" fmla="*/ 36 w 220"/>
                <a:gd name="T89" fmla="*/ 0 h 284"/>
                <a:gd name="T90" fmla="*/ 38 w 220"/>
                <a:gd name="T91" fmla="*/ 8 h 284"/>
                <a:gd name="T92" fmla="*/ 40 w 220"/>
                <a:gd name="T93" fmla="*/ 16 h 284"/>
                <a:gd name="T94" fmla="*/ 54 w 220"/>
                <a:gd name="T95" fmla="*/ 36 h 284"/>
                <a:gd name="T96" fmla="*/ 66 w 220"/>
                <a:gd name="T97" fmla="*/ 52 h 284"/>
                <a:gd name="T98" fmla="*/ 86 w 220"/>
                <a:gd name="T99" fmla="*/ 76 h 284"/>
                <a:gd name="T100" fmla="*/ 98 w 220"/>
                <a:gd name="T101" fmla="*/ 80 h 284"/>
                <a:gd name="T102" fmla="*/ 102 w 220"/>
                <a:gd name="T103" fmla="*/ 84 h 284"/>
                <a:gd name="T104" fmla="*/ 116 w 220"/>
                <a:gd name="T105" fmla="*/ 104 h 284"/>
                <a:gd name="T106" fmla="*/ 124 w 220"/>
                <a:gd name="T107" fmla="*/ 122 h 284"/>
                <a:gd name="T108" fmla="*/ 124 w 220"/>
                <a:gd name="T109" fmla="*/ 118 h 284"/>
                <a:gd name="T110" fmla="*/ 118 w 220"/>
                <a:gd name="T111" fmla="*/ 10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0" h="284">
                  <a:moveTo>
                    <a:pt x="118" y="100"/>
                  </a:moveTo>
                  <a:lnTo>
                    <a:pt x="118" y="100"/>
                  </a:lnTo>
                  <a:lnTo>
                    <a:pt x="116" y="90"/>
                  </a:lnTo>
                  <a:lnTo>
                    <a:pt x="114" y="78"/>
                  </a:lnTo>
                  <a:lnTo>
                    <a:pt x="114" y="78"/>
                  </a:lnTo>
                  <a:lnTo>
                    <a:pt x="112" y="68"/>
                  </a:lnTo>
                  <a:lnTo>
                    <a:pt x="112" y="58"/>
                  </a:lnTo>
                  <a:lnTo>
                    <a:pt x="114" y="42"/>
                  </a:lnTo>
                  <a:lnTo>
                    <a:pt x="114" y="42"/>
                  </a:lnTo>
                  <a:lnTo>
                    <a:pt x="114" y="36"/>
                  </a:lnTo>
                  <a:lnTo>
                    <a:pt x="116" y="34"/>
                  </a:lnTo>
                  <a:lnTo>
                    <a:pt x="122" y="40"/>
                  </a:lnTo>
                  <a:lnTo>
                    <a:pt x="128" y="46"/>
                  </a:lnTo>
                  <a:lnTo>
                    <a:pt x="134" y="50"/>
                  </a:lnTo>
                  <a:lnTo>
                    <a:pt x="142" y="54"/>
                  </a:lnTo>
                  <a:lnTo>
                    <a:pt x="152" y="56"/>
                  </a:lnTo>
                  <a:lnTo>
                    <a:pt x="152" y="56"/>
                  </a:lnTo>
                  <a:lnTo>
                    <a:pt x="164" y="56"/>
                  </a:lnTo>
                  <a:lnTo>
                    <a:pt x="180" y="60"/>
                  </a:lnTo>
                  <a:lnTo>
                    <a:pt x="180" y="60"/>
                  </a:lnTo>
                  <a:lnTo>
                    <a:pt x="182" y="60"/>
                  </a:lnTo>
                  <a:lnTo>
                    <a:pt x="182" y="64"/>
                  </a:lnTo>
                  <a:lnTo>
                    <a:pt x="180" y="72"/>
                  </a:lnTo>
                  <a:lnTo>
                    <a:pt x="176" y="80"/>
                  </a:lnTo>
                  <a:lnTo>
                    <a:pt x="170" y="86"/>
                  </a:lnTo>
                  <a:lnTo>
                    <a:pt x="170" y="86"/>
                  </a:lnTo>
                  <a:lnTo>
                    <a:pt x="168" y="86"/>
                  </a:lnTo>
                  <a:lnTo>
                    <a:pt x="166" y="86"/>
                  </a:lnTo>
                  <a:lnTo>
                    <a:pt x="158" y="84"/>
                  </a:lnTo>
                  <a:lnTo>
                    <a:pt x="148" y="84"/>
                  </a:lnTo>
                  <a:lnTo>
                    <a:pt x="142" y="84"/>
                  </a:lnTo>
                  <a:lnTo>
                    <a:pt x="134" y="88"/>
                  </a:lnTo>
                  <a:lnTo>
                    <a:pt x="134" y="88"/>
                  </a:lnTo>
                  <a:lnTo>
                    <a:pt x="132" y="90"/>
                  </a:lnTo>
                  <a:lnTo>
                    <a:pt x="132" y="92"/>
                  </a:lnTo>
                  <a:lnTo>
                    <a:pt x="134" y="98"/>
                  </a:lnTo>
                  <a:lnTo>
                    <a:pt x="140" y="104"/>
                  </a:lnTo>
                  <a:lnTo>
                    <a:pt x="148" y="116"/>
                  </a:lnTo>
                  <a:lnTo>
                    <a:pt x="148" y="116"/>
                  </a:lnTo>
                  <a:lnTo>
                    <a:pt x="180" y="182"/>
                  </a:lnTo>
                  <a:lnTo>
                    <a:pt x="192" y="206"/>
                  </a:lnTo>
                  <a:lnTo>
                    <a:pt x="196" y="222"/>
                  </a:lnTo>
                  <a:lnTo>
                    <a:pt x="196" y="222"/>
                  </a:lnTo>
                  <a:lnTo>
                    <a:pt x="198" y="240"/>
                  </a:lnTo>
                  <a:lnTo>
                    <a:pt x="198" y="248"/>
                  </a:lnTo>
                  <a:lnTo>
                    <a:pt x="200" y="256"/>
                  </a:lnTo>
                  <a:lnTo>
                    <a:pt x="200" y="256"/>
                  </a:lnTo>
                  <a:lnTo>
                    <a:pt x="206" y="262"/>
                  </a:lnTo>
                  <a:lnTo>
                    <a:pt x="210" y="268"/>
                  </a:lnTo>
                  <a:lnTo>
                    <a:pt x="220" y="276"/>
                  </a:lnTo>
                  <a:lnTo>
                    <a:pt x="220" y="278"/>
                  </a:lnTo>
                  <a:lnTo>
                    <a:pt x="216" y="280"/>
                  </a:lnTo>
                  <a:lnTo>
                    <a:pt x="192" y="278"/>
                  </a:lnTo>
                  <a:lnTo>
                    <a:pt x="192" y="278"/>
                  </a:lnTo>
                  <a:lnTo>
                    <a:pt x="182" y="278"/>
                  </a:lnTo>
                  <a:lnTo>
                    <a:pt x="174" y="280"/>
                  </a:lnTo>
                  <a:lnTo>
                    <a:pt x="166" y="284"/>
                  </a:lnTo>
                  <a:lnTo>
                    <a:pt x="162" y="284"/>
                  </a:lnTo>
                  <a:lnTo>
                    <a:pt x="162" y="284"/>
                  </a:lnTo>
                  <a:lnTo>
                    <a:pt x="160" y="280"/>
                  </a:lnTo>
                  <a:lnTo>
                    <a:pt x="160" y="274"/>
                  </a:lnTo>
                  <a:lnTo>
                    <a:pt x="164" y="258"/>
                  </a:lnTo>
                  <a:lnTo>
                    <a:pt x="166" y="248"/>
                  </a:lnTo>
                  <a:lnTo>
                    <a:pt x="168" y="238"/>
                  </a:lnTo>
                  <a:lnTo>
                    <a:pt x="168" y="226"/>
                  </a:lnTo>
                  <a:lnTo>
                    <a:pt x="166" y="212"/>
                  </a:lnTo>
                  <a:lnTo>
                    <a:pt x="166" y="212"/>
                  </a:lnTo>
                  <a:lnTo>
                    <a:pt x="154" y="184"/>
                  </a:lnTo>
                  <a:lnTo>
                    <a:pt x="136" y="150"/>
                  </a:lnTo>
                  <a:lnTo>
                    <a:pt x="136" y="150"/>
                  </a:lnTo>
                  <a:lnTo>
                    <a:pt x="112" y="118"/>
                  </a:lnTo>
                  <a:lnTo>
                    <a:pt x="96" y="96"/>
                  </a:lnTo>
                  <a:lnTo>
                    <a:pt x="88" y="90"/>
                  </a:lnTo>
                  <a:lnTo>
                    <a:pt x="82" y="86"/>
                  </a:lnTo>
                  <a:lnTo>
                    <a:pt x="82" y="86"/>
                  </a:lnTo>
                  <a:lnTo>
                    <a:pt x="58" y="80"/>
                  </a:lnTo>
                  <a:lnTo>
                    <a:pt x="42" y="76"/>
                  </a:lnTo>
                  <a:lnTo>
                    <a:pt x="26" y="70"/>
                  </a:lnTo>
                  <a:lnTo>
                    <a:pt x="26" y="70"/>
                  </a:lnTo>
                  <a:lnTo>
                    <a:pt x="12" y="62"/>
                  </a:lnTo>
                  <a:lnTo>
                    <a:pt x="2" y="58"/>
                  </a:lnTo>
                  <a:lnTo>
                    <a:pt x="0" y="56"/>
                  </a:lnTo>
                  <a:lnTo>
                    <a:pt x="0" y="52"/>
                  </a:lnTo>
                  <a:lnTo>
                    <a:pt x="2" y="44"/>
                  </a:lnTo>
                  <a:lnTo>
                    <a:pt x="2" y="44"/>
                  </a:lnTo>
                  <a:lnTo>
                    <a:pt x="12" y="30"/>
                  </a:lnTo>
                  <a:lnTo>
                    <a:pt x="18" y="22"/>
                  </a:lnTo>
                  <a:lnTo>
                    <a:pt x="32" y="2"/>
                  </a:lnTo>
                  <a:lnTo>
                    <a:pt x="32" y="2"/>
                  </a:lnTo>
                  <a:lnTo>
                    <a:pt x="36" y="0"/>
                  </a:lnTo>
                  <a:lnTo>
                    <a:pt x="38" y="2"/>
                  </a:lnTo>
                  <a:lnTo>
                    <a:pt x="38" y="8"/>
                  </a:lnTo>
                  <a:lnTo>
                    <a:pt x="40" y="16"/>
                  </a:lnTo>
                  <a:lnTo>
                    <a:pt x="40" y="16"/>
                  </a:lnTo>
                  <a:lnTo>
                    <a:pt x="46" y="26"/>
                  </a:lnTo>
                  <a:lnTo>
                    <a:pt x="54" y="36"/>
                  </a:lnTo>
                  <a:lnTo>
                    <a:pt x="66" y="52"/>
                  </a:lnTo>
                  <a:lnTo>
                    <a:pt x="66" y="52"/>
                  </a:lnTo>
                  <a:lnTo>
                    <a:pt x="78" y="68"/>
                  </a:lnTo>
                  <a:lnTo>
                    <a:pt x="86" y="76"/>
                  </a:lnTo>
                  <a:lnTo>
                    <a:pt x="92" y="78"/>
                  </a:lnTo>
                  <a:lnTo>
                    <a:pt x="98" y="80"/>
                  </a:lnTo>
                  <a:lnTo>
                    <a:pt x="98" y="80"/>
                  </a:lnTo>
                  <a:lnTo>
                    <a:pt x="102" y="84"/>
                  </a:lnTo>
                  <a:lnTo>
                    <a:pt x="108" y="88"/>
                  </a:lnTo>
                  <a:lnTo>
                    <a:pt x="116" y="104"/>
                  </a:lnTo>
                  <a:lnTo>
                    <a:pt x="122" y="118"/>
                  </a:lnTo>
                  <a:lnTo>
                    <a:pt x="124" y="122"/>
                  </a:lnTo>
                  <a:lnTo>
                    <a:pt x="124" y="122"/>
                  </a:lnTo>
                  <a:lnTo>
                    <a:pt x="124" y="118"/>
                  </a:lnTo>
                  <a:lnTo>
                    <a:pt x="122" y="112"/>
                  </a:lnTo>
                  <a:lnTo>
                    <a:pt x="118" y="100"/>
                  </a:lnTo>
                  <a:lnTo>
                    <a:pt x="118"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90"/>
            <p:cNvSpPr>
              <a:spLocks noEditPoints="1"/>
            </p:cNvSpPr>
            <p:nvPr/>
          </p:nvSpPr>
          <p:spPr bwMode="auto">
            <a:xfrm>
              <a:off x="6030913" y="7480324"/>
              <a:ext cx="606425" cy="393700"/>
            </a:xfrm>
            <a:custGeom>
              <a:avLst/>
              <a:gdLst>
                <a:gd name="T0" fmla="*/ 358 w 382"/>
                <a:gd name="T1" fmla="*/ 36 h 248"/>
                <a:gd name="T2" fmla="*/ 250 w 382"/>
                <a:gd name="T3" fmla="*/ 6 h 248"/>
                <a:gd name="T4" fmla="*/ 184 w 382"/>
                <a:gd name="T5" fmla="*/ 0 h 248"/>
                <a:gd name="T6" fmla="*/ 144 w 382"/>
                <a:gd name="T7" fmla="*/ 2 h 248"/>
                <a:gd name="T8" fmla="*/ 56 w 382"/>
                <a:gd name="T9" fmla="*/ 24 h 248"/>
                <a:gd name="T10" fmla="*/ 6 w 382"/>
                <a:gd name="T11" fmla="*/ 46 h 248"/>
                <a:gd name="T12" fmla="*/ 0 w 382"/>
                <a:gd name="T13" fmla="*/ 54 h 248"/>
                <a:gd name="T14" fmla="*/ 12 w 382"/>
                <a:gd name="T15" fmla="*/ 60 h 248"/>
                <a:gd name="T16" fmla="*/ 26 w 382"/>
                <a:gd name="T17" fmla="*/ 52 h 248"/>
                <a:gd name="T18" fmla="*/ 38 w 382"/>
                <a:gd name="T19" fmla="*/ 116 h 248"/>
                <a:gd name="T20" fmla="*/ 54 w 382"/>
                <a:gd name="T21" fmla="*/ 176 h 248"/>
                <a:gd name="T22" fmla="*/ 76 w 382"/>
                <a:gd name="T23" fmla="*/ 228 h 248"/>
                <a:gd name="T24" fmla="*/ 94 w 382"/>
                <a:gd name="T25" fmla="*/ 244 h 248"/>
                <a:gd name="T26" fmla="*/ 116 w 382"/>
                <a:gd name="T27" fmla="*/ 248 h 248"/>
                <a:gd name="T28" fmla="*/ 128 w 382"/>
                <a:gd name="T29" fmla="*/ 246 h 248"/>
                <a:gd name="T30" fmla="*/ 308 w 382"/>
                <a:gd name="T31" fmla="*/ 210 h 248"/>
                <a:gd name="T32" fmla="*/ 318 w 382"/>
                <a:gd name="T33" fmla="*/ 202 h 248"/>
                <a:gd name="T34" fmla="*/ 318 w 382"/>
                <a:gd name="T35" fmla="*/ 196 h 248"/>
                <a:gd name="T36" fmla="*/ 318 w 382"/>
                <a:gd name="T37" fmla="*/ 172 h 248"/>
                <a:gd name="T38" fmla="*/ 326 w 382"/>
                <a:gd name="T39" fmla="*/ 102 h 248"/>
                <a:gd name="T40" fmla="*/ 334 w 382"/>
                <a:gd name="T41" fmla="*/ 84 h 248"/>
                <a:gd name="T42" fmla="*/ 358 w 382"/>
                <a:gd name="T43" fmla="*/ 58 h 248"/>
                <a:gd name="T44" fmla="*/ 362 w 382"/>
                <a:gd name="T45" fmla="*/ 54 h 248"/>
                <a:gd name="T46" fmla="*/ 376 w 382"/>
                <a:gd name="T47" fmla="*/ 58 h 248"/>
                <a:gd name="T48" fmla="*/ 380 w 382"/>
                <a:gd name="T49" fmla="*/ 52 h 248"/>
                <a:gd name="T50" fmla="*/ 336 w 382"/>
                <a:gd name="T51" fmla="*/ 60 h 248"/>
                <a:gd name="T52" fmla="*/ 316 w 382"/>
                <a:gd name="T53" fmla="*/ 86 h 248"/>
                <a:gd name="T54" fmla="*/ 308 w 382"/>
                <a:gd name="T55" fmla="*/ 116 h 248"/>
                <a:gd name="T56" fmla="*/ 304 w 382"/>
                <a:gd name="T57" fmla="*/ 172 h 248"/>
                <a:gd name="T58" fmla="*/ 300 w 382"/>
                <a:gd name="T59" fmla="*/ 192 h 248"/>
                <a:gd name="T60" fmla="*/ 260 w 382"/>
                <a:gd name="T61" fmla="*/ 204 h 248"/>
                <a:gd name="T62" fmla="*/ 220 w 382"/>
                <a:gd name="T63" fmla="*/ 214 h 248"/>
                <a:gd name="T64" fmla="*/ 158 w 382"/>
                <a:gd name="T65" fmla="*/ 226 h 248"/>
                <a:gd name="T66" fmla="*/ 116 w 382"/>
                <a:gd name="T67" fmla="*/ 232 h 248"/>
                <a:gd name="T68" fmla="*/ 100 w 382"/>
                <a:gd name="T69" fmla="*/ 230 h 248"/>
                <a:gd name="T70" fmla="*/ 88 w 382"/>
                <a:gd name="T71" fmla="*/ 220 h 248"/>
                <a:gd name="T72" fmla="*/ 68 w 382"/>
                <a:gd name="T73" fmla="*/ 170 h 248"/>
                <a:gd name="T74" fmla="*/ 54 w 382"/>
                <a:gd name="T75" fmla="*/ 112 h 248"/>
                <a:gd name="T76" fmla="*/ 40 w 382"/>
                <a:gd name="T77" fmla="*/ 46 h 248"/>
                <a:gd name="T78" fmla="*/ 54 w 382"/>
                <a:gd name="T79" fmla="*/ 38 h 248"/>
                <a:gd name="T80" fmla="*/ 156 w 382"/>
                <a:gd name="T81" fmla="*/ 16 h 248"/>
                <a:gd name="T82" fmla="*/ 184 w 382"/>
                <a:gd name="T83" fmla="*/ 16 h 248"/>
                <a:gd name="T84" fmla="*/ 250 w 382"/>
                <a:gd name="T85" fmla="*/ 22 h 248"/>
                <a:gd name="T86" fmla="*/ 312 w 382"/>
                <a:gd name="T87" fmla="*/ 36 h 248"/>
                <a:gd name="T88" fmla="*/ 346 w 382"/>
                <a:gd name="T89" fmla="*/ 50 h 248"/>
                <a:gd name="T90" fmla="*/ 336 w 382"/>
                <a:gd name="T91" fmla="*/ 6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2" h="248">
                  <a:moveTo>
                    <a:pt x="382" y="46"/>
                  </a:moveTo>
                  <a:lnTo>
                    <a:pt x="382" y="46"/>
                  </a:lnTo>
                  <a:lnTo>
                    <a:pt x="358" y="36"/>
                  </a:lnTo>
                  <a:lnTo>
                    <a:pt x="310" y="22"/>
                  </a:lnTo>
                  <a:lnTo>
                    <a:pt x="282" y="14"/>
                  </a:lnTo>
                  <a:lnTo>
                    <a:pt x="250" y="6"/>
                  </a:lnTo>
                  <a:lnTo>
                    <a:pt x="216" y="2"/>
                  </a:lnTo>
                  <a:lnTo>
                    <a:pt x="184" y="0"/>
                  </a:lnTo>
                  <a:lnTo>
                    <a:pt x="184" y="0"/>
                  </a:lnTo>
                  <a:lnTo>
                    <a:pt x="178" y="0"/>
                  </a:lnTo>
                  <a:lnTo>
                    <a:pt x="178" y="0"/>
                  </a:lnTo>
                  <a:lnTo>
                    <a:pt x="144" y="2"/>
                  </a:lnTo>
                  <a:lnTo>
                    <a:pt x="112" y="8"/>
                  </a:lnTo>
                  <a:lnTo>
                    <a:pt x="82" y="16"/>
                  </a:lnTo>
                  <a:lnTo>
                    <a:pt x="56" y="24"/>
                  </a:lnTo>
                  <a:lnTo>
                    <a:pt x="34" y="32"/>
                  </a:lnTo>
                  <a:lnTo>
                    <a:pt x="16" y="40"/>
                  </a:lnTo>
                  <a:lnTo>
                    <a:pt x="6" y="46"/>
                  </a:lnTo>
                  <a:lnTo>
                    <a:pt x="0" y="48"/>
                  </a:lnTo>
                  <a:lnTo>
                    <a:pt x="0" y="48"/>
                  </a:lnTo>
                  <a:lnTo>
                    <a:pt x="0" y="54"/>
                  </a:lnTo>
                  <a:lnTo>
                    <a:pt x="2" y="56"/>
                  </a:lnTo>
                  <a:lnTo>
                    <a:pt x="6" y="60"/>
                  </a:lnTo>
                  <a:lnTo>
                    <a:pt x="12" y="60"/>
                  </a:lnTo>
                  <a:lnTo>
                    <a:pt x="12" y="60"/>
                  </a:lnTo>
                  <a:lnTo>
                    <a:pt x="18" y="56"/>
                  </a:lnTo>
                  <a:lnTo>
                    <a:pt x="26" y="52"/>
                  </a:lnTo>
                  <a:lnTo>
                    <a:pt x="26" y="52"/>
                  </a:lnTo>
                  <a:lnTo>
                    <a:pt x="32" y="78"/>
                  </a:lnTo>
                  <a:lnTo>
                    <a:pt x="38" y="116"/>
                  </a:lnTo>
                  <a:lnTo>
                    <a:pt x="38" y="116"/>
                  </a:lnTo>
                  <a:lnTo>
                    <a:pt x="46" y="144"/>
                  </a:lnTo>
                  <a:lnTo>
                    <a:pt x="54" y="176"/>
                  </a:lnTo>
                  <a:lnTo>
                    <a:pt x="64" y="204"/>
                  </a:lnTo>
                  <a:lnTo>
                    <a:pt x="76" y="228"/>
                  </a:lnTo>
                  <a:lnTo>
                    <a:pt x="76" y="228"/>
                  </a:lnTo>
                  <a:lnTo>
                    <a:pt x="78" y="234"/>
                  </a:lnTo>
                  <a:lnTo>
                    <a:pt x="84" y="238"/>
                  </a:lnTo>
                  <a:lnTo>
                    <a:pt x="94" y="244"/>
                  </a:lnTo>
                  <a:lnTo>
                    <a:pt x="94" y="244"/>
                  </a:lnTo>
                  <a:lnTo>
                    <a:pt x="104" y="246"/>
                  </a:lnTo>
                  <a:lnTo>
                    <a:pt x="116" y="248"/>
                  </a:lnTo>
                  <a:lnTo>
                    <a:pt x="116" y="248"/>
                  </a:lnTo>
                  <a:lnTo>
                    <a:pt x="128" y="246"/>
                  </a:lnTo>
                  <a:lnTo>
                    <a:pt x="128" y="246"/>
                  </a:lnTo>
                  <a:lnTo>
                    <a:pt x="160" y="240"/>
                  </a:lnTo>
                  <a:lnTo>
                    <a:pt x="160" y="240"/>
                  </a:lnTo>
                  <a:lnTo>
                    <a:pt x="308" y="210"/>
                  </a:lnTo>
                  <a:lnTo>
                    <a:pt x="308" y="210"/>
                  </a:lnTo>
                  <a:lnTo>
                    <a:pt x="314" y="206"/>
                  </a:lnTo>
                  <a:lnTo>
                    <a:pt x="318" y="202"/>
                  </a:lnTo>
                  <a:lnTo>
                    <a:pt x="318" y="200"/>
                  </a:lnTo>
                  <a:lnTo>
                    <a:pt x="318" y="196"/>
                  </a:lnTo>
                  <a:lnTo>
                    <a:pt x="318" y="196"/>
                  </a:lnTo>
                  <a:lnTo>
                    <a:pt x="318" y="184"/>
                  </a:lnTo>
                  <a:lnTo>
                    <a:pt x="318" y="172"/>
                  </a:lnTo>
                  <a:lnTo>
                    <a:pt x="318" y="172"/>
                  </a:lnTo>
                  <a:lnTo>
                    <a:pt x="320" y="136"/>
                  </a:lnTo>
                  <a:lnTo>
                    <a:pt x="322" y="118"/>
                  </a:lnTo>
                  <a:lnTo>
                    <a:pt x="326" y="102"/>
                  </a:lnTo>
                  <a:lnTo>
                    <a:pt x="326" y="102"/>
                  </a:lnTo>
                  <a:lnTo>
                    <a:pt x="330" y="94"/>
                  </a:lnTo>
                  <a:lnTo>
                    <a:pt x="334" y="84"/>
                  </a:lnTo>
                  <a:lnTo>
                    <a:pt x="346" y="70"/>
                  </a:lnTo>
                  <a:lnTo>
                    <a:pt x="346" y="70"/>
                  </a:lnTo>
                  <a:lnTo>
                    <a:pt x="358" y="58"/>
                  </a:lnTo>
                  <a:lnTo>
                    <a:pt x="358" y="58"/>
                  </a:lnTo>
                  <a:lnTo>
                    <a:pt x="362" y="54"/>
                  </a:lnTo>
                  <a:lnTo>
                    <a:pt x="362" y="54"/>
                  </a:lnTo>
                  <a:lnTo>
                    <a:pt x="366" y="54"/>
                  </a:lnTo>
                  <a:lnTo>
                    <a:pt x="370" y="56"/>
                  </a:lnTo>
                  <a:lnTo>
                    <a:pt x="376" y="58"/>
                  </a:lnTo>
                  <a:lnTo>
                    <a:pt x="376" y="58"/>
                  </a:lnTo>
                  <a:lnTo>
                    <a:pt x="378" y="58"/>
                  </a:lnTo>
                  <a:lnTo>
                    <a:pt x="380" y="52"/>
                  </a:lnTo>
                  <a:lnTo>
                    <a:pt x="382" y="46"/>
                  </a:lnTo>
                  <a:lnTo>
                    <a:pt x="382" y="46"/>
                  </a:lnTo>
                  <a:close/>
                  <a:moveTo>
                    <a:pt x="336" y="60"/>
                  </a:moveTo>
                  <a:lnTo>
                    <a:pt x="336" y="60"/>
                  </a:lnTo>
                  <a:lnTo>
                    <a:pt x="322" y="76"/>
                  </a:lnTo>
                  <a:lnTo>
                    <a:pt x="316" y="86"/>
                  </a:lnTo>
                  <a:lnTo>
                    <a:pt x="312" y="98"/>
                  </a:lnTo>
                  <a:lnTo>
                    <a:pt x="312" y="98"/>
                  </a:lnTo>
                  <a:lnTo>
                    <a:pt x="308" y="116"/>
                  </a:lnTo>
                  <a:lnTo>
                    <a:pt x="304" y="134"/>
                  </a:lnTo>
                  <a:lnTo>
                    <a:pt x="304" y="154"/>
                  </a:lnTo>
                  <a:lnTo>
                    <a:pt x="304" y="172"/>
                  </a:lnTo>
                  <a:lnTo>
                    <a:pt x="304" y="172"/>
                  </a:lnTo>
                  <a:lnTo>
                    <a:pt x="302" y="182"/>
                  </a:lnTo>
                  <a:lnTo>
                    <a:pt x="300" y="192"/>
                  </a:lnTo>
                  <a:lnTo>
                    <a:pt x="296" y="196"/>
                  </a:lnTo>
                  <a:lnTo>
                    <a:pt x="288" y="200"/>
                  </a:lnTo>
                  <a:lnTo>
                    <a:pt x="260" y="204"/>
                  </a:lnTo>
                  <a:lnTo>
                    <a:pt x="242" y="208"/>
                  </a:lnTo>
                  <a:lnTo>
                    <a:pt x="220" y="214"/>
                  </a:lnTo>
                  <a:lnTo>
                    <a:pt x="220" y="214"/>
                  </a:lnTo>
                  <a:lnTo>
                    <a:pt x="186" y="220"/>
                  </a:lnTo>
                  <a:lnTo>
                    <a:pt x="158" y="226"/>
                  </a:lnTo>
                  <a:lnTo>
                    <a:pt x="158" y="226"/>
                  </a:lnTo>
                  <a:lnTo>
                    <a:pt x="126" y="232"/>
                  </a:lnTo>
                  <a:lnTo>
                    <a:pt x="126" y="232"/>
                  </a:lnTo>
                  <a:lnTo>
                    <a:pt x="116" y="232"/>
                  </a:lnTo>
                  <a:lnTo>
                    <a:pt x="116" y="232"/>
                  </a:lnTo>
                  <a:lnTo>
                    <a:pt x="106" y="232"/>
                  </a:lnTo>
                  <a:lnTo>
                    <a:pt x="100" y="230"/>
                  </a:lnTo>
                  <a:lnTo>
                    <a:pt x="100" y="230"/>
                  </a:lnTo>
                  <a:lnTo>
                    <a:pt x="92" y="226"/>
                  </a:lnTo>
                  <a:lnTo>
                    <a:pt x="88" y="220"/>
                  </a:lnTo>
                  <a:lnTo>
                    <a:pt x="88" y="220"/>
                  </a:lnTo>
                  <a:lnTo>
                    <a:pt x="78" y="198"/>
                  </a:lnTo>
                  <a:lnTo>
                    <a:pt x="68" y="170"/>
                  </a:lnTo>
                  <a:lnTo>
                    <a:pt x="60" y="142"/>
                  </a:lnTo>
                  <a:lnTo>
                    <a:pt x="54" y="112"/>
                  </a:lnTo>
                  <a:lnTo>
                    <a:pt x="54" y="112"/>
                  </a:lnTo>
                  <a:lnTo>
                    <a:pt x="44" y="64"/>
                  </a:lnTo>
                  <a:lnTo>
                    <a:pt x="44" y="64"/>
                  </a:lnTo>
                  <a:lnTo>
                    <a:pt x="40" y="46"/>
                  </a:lnTo>
                  <a:lnTo>
                    <a:pt x="40" y="46"/>
                  </a:lnTo>
                  <a:lnTo>
                    <a:pt x="44" y="42"/>
                  </a:lnTo>
                  <a:lnTo>
                    <a:pt x="54" y="38"/>
                  </a:lnTo>
                  <a:lnTo>
                    <a:pt x="88" y="28"/>
                  </a:lnTo>
                  <a:lnTo>
                    <a:pt x="134" y="20"/>
                  </a:lnTo>
                  <a:lnTo>
                    <a:pt x="156" y="16"/>
                  </a:lnTo>
                  <a:lnTo>
                    <a:pt x="178" y="16"/>
                  </a:lnTo>
                  <a:lnTo>
                    <a:pt x="178" y="16"/>
                  </a:lnTo>
                  <a:lnTo>
                    <a:pt x="184" y="16"/>
                  </a:lnTo>
                  <a:lnTo>
                    <a:pt x="184" y="16"/>
                  </a:lnTo>
                  <a:lnTo>
                    <a:pt x="216" y="16"/>
                  </a:lnTo>
                  <a:lnTo>
                    <a:pt x="250" y="22"/>
                  </a:lnTo>
                  <a:lnTo>
                    <a:pt x="282" y="28"/>
                  </a:lnTo>
                  <a:lnTo>
                    <a:pt x="312" y="36"/>
                  </a:lnTo>
                  <a:lnTo>
                    <a:pt x="312" y="36"/>
                  </a:lnTo>
                  <a:lnTo>
                    <a:pt x="346" y="48"/>
                  </a:lnTo>
                  <a:lnTo>
                    <a:pt x="346" y="48"/>
                  </a:lnTo>
                  <a:lnTo>
                    <a:pt x="346" y="50"/>
                  </a:lnTo>
                  <a:lnTo>
                    <a:pt x="344" y="52"/>
                  </a:lnTo>
                  <a:lnTo>
                    <a:pt x="336" y="60"/>
                  </a:lnTo>
                  <a:lnTo>
                    <a:pt x="336" y="60"/>
                  </a:lnTo>
                  <a:close/>
                </a:path>
              </a:pathLst>
            </a:custGeom>
            <a:solidFill>
              <a:srgbClr val="2A2A2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06" name="TextBox 205"/>
          <p:cNvSpPr txBox="1"/>
          <p:nvPr/>
        </p:nvSpPr>
        <p:spPr>
          <a:xfrm>
            <a:off x="1434659" y="1221241"/>
            <a:ext cx="1143516" cy="404468"/>
          </a:xfrm>
          <a:prstGeom prst="rect">
            <a:avLst/>
          </a:prstGeom>
          <a:noFill/>
        </p:spPr>
        <p:txBody>
          <a:bodyPr vert="horz" wrap="square" lIns="0" tIns="0" rIns="0" bIns="0" rtlCol="0">
            <a:noAutofit/>
          </a:bodyPr>
          <a:lstStyle/>
          <a:p>
            <a:pPr indent="-274320" algn="ctr">
              <a:spcAft>
                <a:spcPts val="900"/>
              </a:spcAft>
            </a:pPr>
            <a:r>
              <a:rPr lang="en-GB" sz="1050" dirty="0" smtClean="0">
                <a:latin typeface="Georgia" pitchFamily="18" charset="0"/>
              </a:rPr>
              <a:t>Money Service Business</a:t>
            </a:r>
          </a:p>
        </p:txBody>
      </p:sp>
      <p:grpSp>
        <p:nvGrpSpPr>
          <p:cNvPr id="207" name="Group 206"/>
          <p:cNvGrpSpPr/>
          <p:nvPr/>
        </p:nvGrpSpPr>
        <p:grpSpPr>
          <a:xfrm>
            <a:off x="586795" y="4570903"/>
            <a:ext cx="512691" cy="438028"/>
            <a:chOff x="3216946" y="2258092"/>
            <a:chExt cx="612000" cy="612000"/>
          </a:xfrm>
        </p:grpSpPr>
        <p:sp>
          <p:nvSpPr>
            <p:cNvPr id="208" name="Oval 207"/>
            <p:cNvSpPr/>
            <p:nvPr/>
          </p:nvSpPr>
          <p:spPr bwMode="ltGray">
            <a:xfrm>
              <a:off x="3216946" y="2258092"/>
              <a:ext cx="612000" cy="612000"/>
            </a:xfrm>
            <a:prstGeom prst="ellipse">
              <a:avLst/>
            </a:prstGeom>
            <a:solidFill>
              <a:schemeClr val="accent5">
                <a:lumMod val="60000"/>
                <a:lumOff val="4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09" name="Freeform 4806"/>
            <p:cNvSpPr>
              <a:spLocks noEditPoints="1"/>
            </p:cNvSpPr>
            <p:nvPr/>
          </p:nvSpPr>
          <p:spPr bwMode="auto">
            <a:xfrm>
              <a:off x="3299862" y="2321752"/>
              <a:ext cx="446169" cy="392236"/>
            </a:xfrm>
            <a:custGeom>
              <a:avLst/>
              <a:gdLst>
                <a:gd name="T0" fmla="*/ 310 w 364"/>
                <a:gd name="T1" fmla="*/ 104 h 320"/>
                <a:gd name="T2" fmla="*/ 314 w 364"/>
                <a:gd name="T3" fmla="*/ 242 h 320"/>
                <a:gd name="T4" fmla="*/ 304 w 364"/>
                <a:gd name="T5" fmla="*/ 252 h 320"/>
                <a:gd name="T6" fmla="*/ 276 w 364"/>
                <a:gd name="T7" fmla="*/ 248 h 320"/>
                <a:gd name="T8" fmla="*/ 274 w 364"/>
                <a:gd name="T9" fmla="*/ 110 h 320"/>
                <a:gd name="T10" fmla="*/ 284 w 364"/>
                <a:gd name="T11" fmla="*/ 100 h 320"/>
                <a:gd name="T12" fmla="*/ 26 w 364"/>
                <a:gd name="T13" fmla="*/ 66 h 320"/>
                <a:gd name="T14" fmla="*/ 178 w 364"/>
                <a:gd name="T15" fmla="*/ 0 h 320"/>
                <a:gd name="T16" fmla="*/ 180 w 364"/>
                <a:gd name="T17" fmla="*/ 0 h 320"/>
                <a:gd name="T18" fmla="*/ 184 w 364"/>
                <a:gd name="T19" fmla="*/ 0 h 320"/>
                <a:gd name="T20" fmla="*/ 186 w 364"/>
                <a:gd name="T21" fmla="*/ 0 h 320"/>
                <a:gd name="T22" fmla="*/ 332 w 364"/>
                <a:gd name="T23" fmla="*/ 62 h 320"/>
                <a:gd name="T24" fmla="*/ 338 w 364"/>
                <a:gd name="T25" fmla="*/ 74 h 320"/>
                <a:gd name="T26" fmla="*/ 328 w 364"/>
                <a:gd name="T27" fmla="*/ 82 h 320"/>
                <a:gd name="T28" fmla="*/ 36 w 364"/>
                <a:gd name="T29" fmla="*/ 82 h 320"/>
                <a:gd name="T30" fmla="*/ 26 w 364"/>
                <a:gd name="T31" fmla="*/ 72 h 320"/>
                <a:gd name="T32" fmla="*/ 168 w 364"/>
                <a:gd name="T33" fmla="*/ 56 h 320"/>
                <a:gd name="T34" fmla="*/ 190 w 364"/>
                <a:gd name="T35" fmla="*/ 60 h 320"/>
                <a:gd name="T36" fmla="*/ 200 w 364"/>
                <a:gd name="T37" fmla="*/ 42 h 320"/>
                <a:gd name="T38" fmla="*/ 182 w 364"/>
                <a:gd name="T39" fmla="*/ 24 h 320"/>
                <a:gd name="T40" fmla="*/ 164 w 364"/>
                <a:gd name="T41" fmla="*/ 36 h 320"/>
                <a:gd name="T42" fmla="*/ 230 w 364"/>
                <a:gd name="T43" fmla="*/ 252 h 320"/>
                <a:gd name="T44" fmla="*/ 240 w 364"/>
                <a:gd name="T45" fmla="*/ 242 h 320"/>
                <a:gd name="T46" fmla="*/ 236 w 364"/>
                <a:gd name="T47" fmla="*/ 104 h 320"/>
                <a:gd name="T48" fmla="*/ 134 w 364"/>
                <a:gd name="T49" fmla="*/ 100 h 320"/>
                <a:gd name="T50" fmla="*/ 124 w 364"/>
                <a:gd name="T51" fmla="*/ 110 h 320"/>
                <a:gd name="T52" fmla="*/ 128 w 364"/>
                <a:gd name="T53" fmla="*/ 248 h 320"/>
                <a:gd name="T54" fmla="*/ 162 w 364"/>
                <a:gd name="T55" fmla="*/ 170 h 320"/>
                <a:gd name="T56" fmla="*/ 174 w 364"/>
                <a:gd name="T57" fmla="*/ 152 h 320"/>
                <a:gd name="T58" fmla="*/ 196 w 364"/>
                <a:gd name="T59" fmla="*/ 156 h 320"/>
                <a:gd name="T60" fmla="*/ 230 w 364"/>
                <a:gd name="T61" fmla="*/ 252 h 320"/>
                <a:gd name="T62" fmla="*/ 332 w 364"/>
                <a:gd name="T63" fmla="*/ 286 h 320"/>
                <a:gd name="T64" fmla="*/ 338 w 364"/>
                <a:gd name="T65" fmla="*/ 278 h 320"/>
                <a:gd name="T66" fmla="*/ 328 w 364"/>
                <a:gd name="T67" fmla="*/ 268 h 320"/>
                <a:gd name="T68" fmla="*/ 28 w 364"/>
                <a:gd name="T69" fmla="*/ 270 h 320"/>
                <a:gd name="T70" fmla="*/ 26 w 364"/>
                <a:gd name="T71" fmla="*/ 282 h 320"/>
                <a:gd name="T72" fmla="*/ 36 w 364"/>
                <a:gd name="T73" fmla="*/ 288 h 320"/>
                <a:gd name="T74" fmla="*/ 6 w 364"/>
                <a:gd name="T75" fmla="*/ 302 h 320"/>
                <a:gd name="T76" fmla="*/ 0 w 364"/>
                <a:gd name="T77" fmla="*/ 310 h 320"/>
                <a:gd name="T78" fmla="*/ 10 w 364"/>
                <a:gd name="T79" fmla="*/ 320 h 320"/>
                <a:gd name="T80" fmla="*/ 362 w 364"/>
                <a:gd name="T81" fmla="*/ 318 h 320"/>
                <a:gd name="T82" fmla="*/ 364 w 364"/>
                <a:gd name="T83" fmla="*/ 306 h 320"/>
                <a:gd name="T84" fmla="*/ 354 w 364"/>
                <a:gd name="T85" fmla="*/ 300 h 320"/>
                <a:gd name="T86" fmla="*/ 54 w 364"/>
                <a:gd name="T87" fmla="*/ 104 h 320"/>
                <a:gd name="T88" fmla="*/ 50 w 364"/>
                <a:gd name="T89" fmla="*/ 242 h 320"/>
                <a:gd name="T90" fmla="*/ 60 w 364"/>
                <a:gd name="T91" fmla="*/ 252 h 320"/>
                <a:gd name="T92" fmla="*/ 88 w 364"/>
                <a:gd name="T93" fmla="*/ 248 h 320"/>
                <a:gd name="T94" fmla="*/ 90 w 364"/>
                <a:gd name="T95" fmla="*/ 110 h 320"/>
                <a:gd name="T96" fmla="*/ 80 w 364"/>
                <a:gd name="T97" fmla="*/ 10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4" h="320">
                  <a:moveTo>
                    <a:pt x="304" y="100"/>
                  </a:moveTo>
                  <a:lnTo>
                    <a:pt x="304" y="100"/>
                  </a:lnTo>
                  <a:lnTo>
                    <a:pt x="308" y="102"/>
                  </a:lnTo>
                  <a:lnTo>
                    <a:pt x="310" y="104"/>
                  </a:lnTo>
                  <a:lnTo>
                    <a:pt x="312" y="106"/>
                  </a:lnTo>
                  <a:lnTo>
                    <a:pt x="314" y="110"/>
                  </a:lnTo>
                  <a:lnTo>
                    <a:pt x="314" y="242"/>
                  </a:lnTo>
                  <a:lnTo>
                    <a:pt x="314" y="242"/>
                  </a:lnTo>
                  <a:lnTo>
                    <a:pt x="312" y="246"/>
                  </a:lnTo>
                  <a:lnTo>
                    <a:pt x="310" y="248"/>
                  </a:lnTo>
                  <a:lnTo>
                    <a:pt x="308" y="250"/>
                  </a:lnTo>
                  <a:lnTo>
                    <a:pt x="304" y="252"/>
                  </a:lnTo>
                  <a:lnTo>
                    <a:pt x="284" y="252"/>
                  </a:lnTo>
                  <a:lnTo>
                    <a:pt x="284" y="252"/>
                  </a:lnTo>
                  <a:lnTo>
                    <a:pt x="280" y="250"/>
                  </a:lnTo>
                  <a:lnTo>
                    <a:pt x="276" y="248"/>
                  </a:lnTo>
                  <a:lnTo>
                    <a:pt x="274" y="246"/>
                  </a:lnTo>
                  <a:lnTo>
                    <a:pt x="274" y="242"/>
                  </a:lnTo>
                  <a:lnTo>
                    <a:pt x="274" y="110"/>
                  </a:lnTo>
                  <a:lnTo>
                    <a:pt x="274" y="110"/>
                  </a:lnTo>
                  <a:lnTo>
                    <a:pt x="274" y="106"/>
                  </a:lnTo>
                  <a:lnTo>
                    <a:pt x="276" y="104"/>
                  </a:lnTo>
                  <a:lnTo>
                    <a:pt x="280" y="102"/>
                  </a:lnTo>
                  <a:lnTo>
                    <a:pt x="284" y="100"/>
                  </a:lnTo>
                  <a:lnTo>
                    <a:pt x="304" y="100"/>
                  </a:lnTo>
                  <a:close/>
                  <a:moveTo>
                    <a:pt x="26" y="72"/>
                  </a:moveTo>
                  <a:lnTo>
                    <a:pt x="26" y="72"/>
                  </a:lnTo>
                  <a:lnTo>
                    <a:pt x="26" y="66"/>
                  </a:lnTo>
                  <a:lnTo>
                    <a:pt x="32" y="62"/>
                  </a:lnTo>
                  <a:lnTo>
                    <a:pt x="178" y="0"/>
                  </a:lnTo>
                  <a:lnTo>
                    <a:pt x="178" y="0"/>
                  </a:lnTo>
                  <a:lnTo>
                    <a:pt x="178" y="0"/>
                  </a:lnTo>
                  <a:lnTo>
                    <a:pt x="178" y="0"/>
                  </a:lnTo>
                  <a:lnTo>
                    <a:pt x="180" y="0"/>
                  </a:lnTo>
                  <a:lnTo>
                    <a:pt x="180" y="0"/>
                  </a:lnTo>
                  <a:lnTo>
                    <a:pt x="180" y="0"/>
                  </a:lnTo>
                  <a:lnTo>
                    <a:pt x="180" y="0"/>
                  </a:lnTo>
                  <a:lnTo>
                    <a:pt x="182" y="0"/>
                  </a:lnTo>
                  <a:lnTo>
                    <a:pt x="182" y="0"/>
                  </a:lnTo>
                  <a:lnTo>
                    <a:pt x="184" y="0"/>
                  </a:lnTo>
                  <a:lnTo>
                    <a:pt x="184" y="0"/>
                  </a:lnTo>
                  <a:lnTo>
                    <a:pt x="184" y="0"/>
                  </a:lnTo>
                  <a:lnTo>
                    <a:pt x="184" y="0"/>
                  </a:lnTo>
                  <a:lnTo>
                    <a:pt x="186" y="0"/>
                  </a:lnTo>
                  <a:lnTo>
                    <a:pt x="186" y="0"/>
                  </a:lnTo>
                  <a:lnTo>
                    <a:pt x="186" y="0"/>
                  </a:lnTo>
                  <a:lnTo>
                    <a:pt x="332" y="62"/>
                  </a:lnTo>
                  <a:lnTo>
                    <a:pt x="332" y="62"/>
                  </a:lnTo>
                  <a:lnTo>
                    <a:pt x="336" y="64"/>
                  </a:lnTo>
                  <a:lnTo>
                    <a:pt x="338" y="72"/>
                  </a:lnTo>
                  <a:lnTo>
                    <a:pt x="338" y="72"/>
                  </a:lnTo>
                  <a:lnTo>
                    <a:pt x="338" y="74"/>
                  </a:lnTo>
                  <a:lnTo>
                    <a:pt x="336" y="78"/>
                  </a:lnTo>
                  <a:lnTo>
                    <a:pt x="332" y="80"/>
                  </a:lnTo>
                  <a:lnTo>
                    <a:pt x="328" y="82"/>
                  </a:lnTo>
                  <a:lnTo>
                    <a:pt x="328" y="82"/>
                  </a:lnTo>
                  <a:lnTo>
                    <a:pt x="328" y="82"/>
                  </a:lnTo>
                  <a:lnTo>
                    <a:pt x="182" y="82"/>
                  </a:lnTo>
                  <a:lnTo>
                    <a:pt x="182" y="82"/>
                  </a:lnTo>
                  <a:lnTo>
                    <a:pt x="36" y="82"/>
                  </a:lnTo>
                  <a:lnTo>
                    <a:pt x="36" y="82"/>
                  </a:lnTo>
                  <a:lnTo>
                    <a:pt x="30" y="78"/>
                  </a:lnTo>
                  <a:lnTo>
                    <a:pt x="26" y="72"/>
                  </a:lnTo>
                  <a:lnTo>
                    <a:pt x="26" y="72"/>
                  </a:lnTo>
                  <a:close/>
                  <a:moveTo>
                    <a:pt x="164" y="42"/>
                  </a:moveTo>
                  <a:lnTo>
                    <a:pt x="164" y="42"/>
                  </a:lnTo>
                  <a:lnTo>
                    <a:pt x="164" y="50"/>
                  </a:lnTo>
                  <a:lnTo>
                    <a:pt x="168" y="56"/>
                  </a:lnTo>
                  <a:lnTo>
                    <a:pt x="174" y="60"/>
                  </a:lnTo>
                  <a:lnTo>
                    <a:pt x="182" y="62"/>
                  </a:lnTo>
                  <a:lnTo>
                    <a:pt x="182" y="62"/>
                  </a:lnTo>
                  <a:lnTo>
                    <a:pt x="190" y="60"/>
                  </a:lnTo>
                  <a:lnTo>
                    <a:pt x="196" y="56"/>
                  </a:lnTo>
                  <a:lnTo>
                    <a:pt x="200" y="50"/>
                  </a:lnTo>
                  <a:lnTo>
                    <a:pt x="200" y="42"/>
                  </a:lnTo>
                  <a:lnTo>
                    <a:pt x="200" y="42"/>
                  </a:lnTo>
                  <a:lnTo>
                    <a:pt x="200" y="36"/>
                  </a:lnTo>
                  <a:lnTo>
                    <a:pt x="196" y="30"/>
                  </a:lnTo>
                  <a:lnTo>
                    <a:pt x="190" y="26"/>
                  </a:lnTo>
                  <a:lnTo>
                    <a:pt x="182" y="24"/>
                  </a:lnTo>
                  <a:lnTo>
                    <a:pt x="182" y="24"/>
                  </a:lnTo>
                  <a:lnTo>
                    <a:pt x="174" y="26"/>
                  </a:lnTo>
                  <a:lnTo>
                    <a:pt x="168" y="30"/>
                  </a:lnTo>
                  <a:lnTo>
                    <a:pt x="164" y="36"/>
                  </a:lnTo>
                  <a:lnTo>
                    <a:pt x="164" y="42"/>
                  </a:lnTo>
                  <a:lnTo>
                    <a:pt x="164" y="42"/>
                  </a:lnTo>
                  <a:close/>
                  <a:moveTo>
                    <a:pt x="230" y="252"/>
                  </a:moveTo>
                  <a:lnTo>
                    <a:pt x="230" y="252"/>
                  </a:lnTo>
                  <a:lnTo>
                    <a:pt x="234" y="250"/>
                  </a:lnTo>
                  <a:lnTo>
                    <a:pt x="236" y="248"/>
                  </a:lnTo>
                  <a:lnTo>
                    <a:pt x="238" y="246"/>
                  </a:lnTo>
                  <a:lnTo>
                    <a:pt x="240" y="242"/>
                  </a:lnTo>
                  <a:lnTo>
                    <a:pt x="240" y="110"/>
                  </a:lnTo>
                  <a:lnTo>
                    <a:pt x="240" y="110"/>
                  </a:lnTo>
                  <a:lnTo>
                    <a:pt x="238" y="106"/>
                  </a:lnTo>
                  <a:lnTo>
                    <a:pt x="236" y="104"/>
                  </a:lnTo>
                  <a:lnTo>
                    <a:pt x="234" y="102"/>
                  </a:lnTo>
                  <a:lnTo>
                    <a:pt x="230" y="100"/>
                  </a:lnTo>
                  <a:lnTo>
                    <a:pt x="134" y="100"/>
                  </a:lnTo>
                  <a:lnTo>
                    <a:pt x="134" y="100"/>
                  </a:lnTo>
                  <a:lnTo>
                    <a:pt x="130" y="102"/>
                  </a:lnTo>
                  <a:lnTo>
                    <a:pt x="128" y="104"/>
                  </a:lnTo>
                  <a:lnTo>
                    <a:pt x="126" y="106"/>
                  </a:lnTo>
                  <a:lnTo>
                    <a:pt x="124" y="110"/>
                  </a:lnTo>
                  <a:lnTo>
                    <a:pt x="124" y="242"/>
                  </a:lnTo>
                  <a:lnTo>
                    <a:pt x="124" y="242"/>
                  </a:lnTo>
                  <a:lnTo>
                    <a:pt x="126" y="246"/>
                  </a:lnTo>
                  <a:lnTo>
                    <a:pt x="128" y="248"/>
                  </a:lnTo>
                  <a:lnTo>
                    <a:pt x="130" y="250"/>
                  </a:lnTo>
                  <a:lnTo>
                    <a:pt x="134" y="252"/>
                  </a:lnTo>
                  <a:lnTo>
                    <a:pt x="162" y="252"/>
                  </a:lnTo>
                  <a:lnTo>
                    <a:pt x="162" y="170"/>
                  </a:lnTo>
                  <a:lnTo>
                    <a:pt x="162" y="170"/>
                  </a:lnTo>
                  <a:lnTo>
                    <a:pt x="164" y="162"/>
                  </a:lnTo>
                  <a:lnTo>
                    <a:pt x="168" y="156"/>
                  </a:lnTo>
                  <a:lnTo>
                    <a:pt x="174" y="152"/>
                  </a:lnTo>
                  <a:lnTo>
                    <a:pt x="182" y="150"/>
                  </a:lnTo>
                  <a:lnTo>
                    <a:pt x="182" y="150"/>
                  </a:lnTo>
                  <a:lnTo>
                    <a:pt x="190" y="152"/>
                  </a:lnTo>
                  <a:lnTo>
                    <a:pt x="196" y="156"/>
                  </a:lnTo>
                  <a:lnTo>
                    <a:pt x="200" y="162"/>
                  </a:lnTo>
                  <a:lnTo>
                    <a:pt x="202" y="170"/>
                  </a:lnTo>
                  <a:lnTo>
                    <a:pt x="202" y="252"/>
                  </a:lnTo>
                  <a:lnTo>
                    <a:pt x="230" y="252"/>
                  </a:lnTo>
                  <a:close/>
                  <a:moveTo>
                    <a:pt x="36" y="288"/>
                  </a:moveTo>
                  <a:lnTo>
                    <a:pt x="328" y="288"/>
                  </a:lnTo>
                  <a:lnTo>
                    <a:pt x="328" y="288"/>
                  </a:lnTo>
                  <a:lnTo>
                    <a:pt x="332" y="286"/>
                  </a:lnTo>
                  <a:lnTo>
                    <a:pt x="336" y="284"/>
                  </a:lnTo>
                  <a:lnTo>
                    <a:pt x="338" y="282"/>
                  </a:lnTo>
                  <a:lnTo>
                    <a:pt x="338" y="278"/>
                  </a:lnTo>
                  <a:lnTo>
                    <a:pt x="338" y="278"/>
                  </a:lnTo>
                  <a:lnTo>
                    <a:pt x="338" y="274"/>
                  </a:lnTo>
                  <a:lnTo>
                    <a:pt x="336" y="270"/>
                  </a:lnTo>
                  <a:lnTo>
                    <a:pt x="332" y="268"/>
                  </a:lnTo>
                  <a:lnTo>
                    <a:pt x="328" y="268"/>
                  </a:lnTo>
                  <a:lnTo>
                    <a:pt x="36" y="268"/>
                  </a:lnTo>
                  <a:lnTo>
                    <a:pt x="36" y="268"/>
                  </a:lnTo>
                  <a:lnTo>
                    <a:pt x="32" y="268"/>
                  </a:lnTo>
                  <a:lnTo>
                    <a:pt x="28" y="270"/>
                  </a:lnTo>
                  <a:lnTo>
                    <a:pt x="26" y="274"/>
                  </a:lnTo>
                  <a:lnTo>
                    <a:pt x="26" y="278"/>
                  </a:lnTo>
                  <a:lnTo>
                    <a:pt x="26" y="278"/>
                  </a:lnTo>
                  <a:lnTo>
                    <a:pt x="26" y="282"/>
                  </a:lnTo>
                  <a:lnTo>
                    <a:pt x="28" y="284"/>
                  </a:lnTo>
                  <a:lnTo>
                    <a:pt x="32" y="286"/>
                  </a:lnTo>
                  <a:lnTo>
                    <a:pt x="36" y="288"/>
                  </a:lnTo>
                  <a:lnTo>
                    <a:pt x="36" y="288"/>
                  </a:lnTo>
                  <a:close/>
                  <a:moveTo>
                    <a:pt x="354" y="300"/>
                  </a:moveTo>
                  <a:lnTo>
                    <a:pt x="10" y="300"/>
                  </a:lnTo>
                  <a:lnTo>
                    <a:pt x="10" y="300"/>
                  </a:lnTo>
                  <a:lnTo>
                    <a:pt x="6" y="302"/>
                  </a:lnTo>
                  <a:lnTo>
                    <a:pt x="2" y="304"/>
                  </a:lnTo>
                  <a:lnTo>
                    <a:pt x="0" y="306"/>
                  </a:lnTo>
                  <a:lnTo>
                    <a:pt x="0" y="310"/>
                  </a:lnTo>
                  <a:lnTo>
                    <a:pt x="0" y="310"/>
                  </a:lnTo>
                  <a:lnTo>
                    <a:pt x="0" y="314"/>
                  </a:lnTo>
                  <a:lnTo>
                    <a:pt x="2" y="318"/>
                  </a:lnTo>
                  <a:lnTo>
                    <a:pt x="6" y="320"/>
                  </a:lnTo>
                  <a:lnTo>
                    <a:pt x="10" y="320"/>
                  </a:lnTo>
                  <a:lnTo>
                    <a:pt x="354" y="320"/>
                  </a:lnTo>
                  <a:lnTo>
                    <a:pt x="354" y="320"/>
                  </a:lnTo>
                  <a:lnTo>
                    <a:pt x="358" y="320"/>
                  </a:lnTo>
                  <a:lnTo>
                    <a:pt x="362" y="318"/>
                  </a:lnTo>
                  <a:lnTo>
                    <a:pt x="364" y="314"/>
                  </a:lnTo>
                  <a:lnTo>
                    <a:pt x="364" y="310"/>
                  </a:lnTo>
                  <a:lnTo>
                    <a:pt x="364" y="310"/>
                  </a:lnTo>
                  <a:lnTo>
                    <a:pt x="364" y="306"/>
                  </a:lnTo>
                  <a:lnTo>
                    <a:pt x="362" y="304"/>
                  </a:lnTo>
                  <a:lnTo>
                    <a:pt x="358" y="302"/>
                  </a:lnTo>
                  <a:lnTo>
                    <a:pt x="354" y="300"/>
                  </a:lnTo>
                  <a:lnTo>
                    <a:pt x="354" y="300"/>
                  </a:lnTo>
                  <a:close/>
                  <a:moveTo>
                    <a:pt x="60" y="100"/>
                  </a:moveTo>
                  <a:lnTo>
                    <a:pt x="60" y="100"/>
                  </a:lnTo>
                  <a:lnTo>
                    <a:pt x="56" y="102"/>
                  </a:lnTo>
                  <a:lnTo>
                    <a:pt x="54" y="104"/>
                  </a:lnTo>
                  <a:lnTo>
                    <a:pt x="52" y="106"/>
                  </a:lnTo>
                  <a:lnTo>
                    <a:pt x="50" y="110"/>
                  </a:lnTo>
                  <a:lnTo>
                    <a:pt x="50" y="242"/>
                  </a:lnTo>
                  <a:lnTo>
                    <a:pt x="50" y="242"/>
                  </a:lnTo>
                  <a:lnTo>
                    <a:pt x="52" y="246"/>
                  </a:lnTo>
                  <a:lnTo>
                    <a:pt x="54" y="248"/>
                  </a:lnTo>
                  <a:lnTo>
                    <a:pt x="56" y="250"/>
                  </a:lnTo>
                  <a:lnTo>
                    <a:pt x="60" y="252"/>
                  </a:lnTo>
                  <a:lnTo>
                    <a:pt x="80" y="252"/>
                  </a:lnTo>
                  <a:lnTo>
                    <a:pt x="80" y="252"/>
                  </a:lnTo>
                  <a:lnTo>
                    <a:pt x="84" y="250"/>
                  </a:lnTo>
                  <a:lnTo>
                    <a:pt x="88" y="248"/>
                  </a:lnTo>
                  <a:lnTo>
                    <a:pt x="90" y="246"/>
                  </a:lnTo>
                  <a:lnTo>
                    <a:pt x="90" y="242"/>
                  </a:lnTo>
                  <a:lnTo>
                    <a:pt x="90" y="110"/>
                  </a:lnTo>
                  <a:lnTo>
                    <a:pt x="90" y="110"/>
                  </a:lnTo>
                  <a:lnTo>
                    <a:pt x="90" y="106"/>
                  </a:lnTo>
                  <a:lnTo>
                    <a:pt x="88" y="104"/>
                  </a:lnTo>
                  <a:lnTo>
                    <a:pt x="84" y="102"/>
                  </a:lnTo>
                  <a:lnTo>
                    <a:pt x="80" y="100"/>
                  </a:lnTo>
                  <a:lnTo>
                    <a:pt x="60" y="1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cxnSp>
        <p:nvCxnSpPr>
          <p:cNvPr id="219" name="Straight Arrow Connector 218"/>
          <p:cNvCxnSpPr/>
          <p:nvPr/>
        </p:nvCxnSpPr>
        <p:spPr>
          <a:xfrm flipH="1">
            <a:off x="1990902" y="3031930"/>
            <a:ext cx="30688" cy="126116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0" name="Group 219"/>
          <p:cNvGrpSpPr/>
          <p:nvPr/>
        </p:nvGrpSpPr>
        <p:grpSpPr>
          <a:xfrm>
            <a:off x="1695021" y="3354567"/>
            <a:ext cx="612000" cy="612000"/>
            <a:chOff x="1467520" y="5907019"/>
            <a:chExt cx="612000" cy="612000"/>
          </a:xfrm>
        </p:grpSpPr>
        <p:sp>
          <p:nvSpPr>
            <p:cNvPr id="221" name="Oval 220"/>
            <p:cNvSpPr/>
            <p:nvPr/>
          </p:nvSpPr>
          <p:spPr bwMode="ltGray">
            <a:xfrm>
              <a:off x="1467520" y="5907019"/>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22" name="Freeform 4831"/>
            <p:cNvSpPr>
              <a:spLocks noEditPoints="1"/>
            </p:cNvSpPr>
            <p:nvPr/>
          </p:nvSpPr>
          <p:spPr bwMode="auto">
            <a:xfrm>
              <a:off x="1522671" y="6096691"/>
              <a:ext cx="501699" cy="270719"/>
            </a:xfrm>
            <a:custGeom>
              <a:avLst/>
              <a:gdLst>
                <a:gd name="T0" fmla="*/ 300 w 404"/>
                <a:gd name="T1" fmla="*/ 166 h 218"/>
                <a:gd name="T2" fmla="*/ 288 w 404"/>
                <a:gd name="T3" fmla="*/ 172 h 218"/>
                <a:gd name="T4" fmla="*/ 272 w 404"/>
                <a:gd name="T5" fmla="*/ 184 h 218"/>
                <a:gd name="T6" fmla="*/ 252 w 404"/>
                <a:gd name="T7" fmla="*/ 170 h 218"/>
                <a:gd name="T8" fmla="*/ 244 w 404"/>
                <a:gd name="T9" fmla="*/ 186 h 218"/>
                <a:gd name="T10" fmla="*/ 232 w 404"/>
                <a:gd name="T11" fmla="*/ 188 h 218"/>
                <a:gd name="T12" fmla="*/ 226 w 404"/>
                <a:gd name="T13" fmla="*/ 188 h 218"/>
                <a:gd name="T14" fmla="*/ 216 w 404"/>
                <a:gd name="T15" fmla="*/ 166 h 218"/>
                <a:gd name="T16" fmla="*/ 192 w 404"/>
                <a:gd name="T17" fmla="*/ 154 h 218"/>
                <a:gd name="T18" fmla="*/ 178 w 404"/>
                <a:gd name="T19" fmla="*/ 142 h 218"/>
                <a:gd name="T20" fmla="*/ 160 w 404"/>
                <a:gd name="T21" fmla="*/ 138 h 218"/>
                <a:gd name="T22" fmla="*/ 134 w 404"/>
                <a:gd name="T23" fmla="*/ 120 h 218"/>
                <a:gd name="T24" fmla="*/ 106 w 404"/>
                <a:gd name="T25" fmla="*/ 136 h 218"/>
                <a:gd name="T26" fmla="*/ 74 w 404"/>
                <a:gd name="T27" fmla="*/ 124 h 218"/>
                <a:gd name="T28" fmla="*/ 94 w 404"/>
                <a:gd name="T29" fmla="*/ 42 h 218"/>
                <a:gd name="T30" fmla="*/ 138 w 404"/>
                <a:gd name="T31" fmla="*/ 38 h 218"/>
                <a:gd name="T32" fmla="*/ 134 w 404"/>
                <a:gd name="T33" fmla="*/ 66 h 218"/>
                <a:gd name="T34" fmla="*/ 150 w 404"/>
                <a:gd name="T35" fmla="*/ 88 h 218"/>
                <a:gd name="T36" fmla="*/ 178 w 404"/>
                <a:gd name="T37" fmla="*/ 92 h 218"/>
                <a:gd name="T38" fmla="*/ 288 w 404"/>
                <a:gd name="T39" fmla="*/ 92 h 218"/>
                <a:gd name="T40" fmla="*/ 294 w 404"/>
                <a:gd name="T41" fmla="*/ 100 h 218"/>
                <a:gd name="T42" fmla="*/ 320 w 404"/>
                <a:gd name="T43" fmla="*/ 144 h 218"/>
                <a:gd name="T44" fmla="*/ 134 w 404"/>
                <a:gd name="T45" fmla="*/ 132 h 218"/>
                <a:gd name="T46" fmla="*/ 118 w 404"/>
                <a:gd name="T47" fmla="*/ 142 h 218"/>
                <a:gd name="T48" fmla="*/ 102 w 404"/>
                <a:gd name="T49" fmla="*/ 190 h 218"/>
                <a:gd name="T50" fmla="*/ 118 w 404"/>
                <a:gd name="T51" fmla="*/ 198 h 218"/>
                <a:gd name="T52" fmla="*/ 130 w 404"/>
                <a:gd name="T53" fmla="*/ 204 h 218"/>
                <a:gd name="T54" fmla="*/ 146 w 404"/>
                <a:gd name="T55" fmla="*/ 214 h 218"/>
                <a:gd name="T56" fmla="*/ 162 w 404"/>
                <a:gd name="T57" fmla="*/ 204 h 218"/>
                <a:gd name="T58" fmla="*/ 174 w 404"/>
                <a:gd name="T59" fmla="*/ 216 h 218"/>
                <a:gd name="T60" fmla="*/ 188 w 404"/>
                <a:gd name="T61" fmla="*/ 218 h 218"/>
                <a:gd name="T62" fmla="*/ 208 w 404"/>
                <a:gd name="T63" fmla="*/ 194 h 218"/>
                <a:gd name="T64" fmla="*/ 202 w 404"/>
                <a:gd name="T65" fmla="*/ 168 h 218"/>
                <a:gd name="T66" fmla="*/ 182 w 404"/>
                <a:gd name="T67" fmla="*/ 170 h 218"/>
                <a:gd name="T68" fmla="*/ 172 w 404"/>
                <a:gd name="T69" fmla="*/ 152 h 218"/>
                <a:gd name="T70" fmla="*/ 156 w 404"/>
                <a:gd name="T71" fmla="*/ 150 h 218"/>
                <a:gd name="T72" fmla="*/ 146 w 404"/>
                <a:gd name="T73" fmla="*/ 138 h 218"/>
                <a:gd name="T74" fmla="*/ 378 w 404"/>
                <a:gd name="T75" fmla="*/ 0 h 218"/>
                <a:gd name="T76" fmla="*/ 394 w 404"/>
                <a:gd name="T77" fmla="*/ 160 h 218"/>
                <a:gd name="T78" fmla="*/ 402 w 404"/>
                <a:gd name="T79" fmla="*/ 70 h 218"/>
                <a:gd name="T80" fmla="*/ 26 w 404"/>
                <a:gd name="T81" fmla="*/ 0 h 218"/>
                <a:gd name="T82" fmla="*/ 0 w 404"/>
                <a:gd name="T83" fmla="*/ 96 h 218"/>
                <a:gd name="T84" fmla="*/ 18 w 404"/>
                <a:gd name="T85" fmla="*/ 178 h 218"/>
                <a:gd name="T86" fmla="*/ 96 w 404"/>
                <a:gd name="T87" fmla="*/ 154 h 218"/>
                <a:gd name="T88" fmla="*/ 68 w 404"/>
                <a:gd name="T89" fmla="*/ 142 h 218"/>
                <a:gd name="T90" fmla="*/ 74 w 404"/>
                <a:gd name="T91" fmla="*/ 170 h 218"/>
                <a:gd name="T92" fmla="*/ 88 w 404"/>
                <a:gd name="T93" fmla="*/ 172 h 218"/>
                <a:gd name="T94" fmla="*/ 306 w 404"/>
                <a:gd name="T95" fmla="*/ 34 h 218"/>
                <a:gd name="T96" fmla="*/ 230 w 404"/>
                <a:gd name="T97" fmla="*/ 8 h 218"/>
                <a:gd name="T98" fmla="*/ 192 w 404"/>
                <a:gd name="T99" fmla="*/ 2 h 218"/>
                <a:gd name="T100" fmla="*/ 190 w 404"/>
                <a:gd name="T101" fmla="*/ 0 h 218"/>
                <a:gd name="T102" fmla="*/ 182 w 404"/>
                <a:gd name="T103" fmla="*/ 2 h 218"/>
                <a:gd name="T104" fmla="*/ 148 w 404"/>
                <a:gd name="T105" fmla="*/ 44 h 218"/>
                <a:gd name="T106" fmla="*/ 156 w 404"/>
                <a:gd name="T107" fmla="*/ 78 h 218"/>
                <a:gd name="T108" fmla="*/ 180 w 404"/>
                <a:gd name="T109" fmla="*/ 78 h 218"/>
                <a:gd name="T110" fmla="*/ 292 w 404"/>
                <a:gd name="T111" fmla="*/ 82 h 218"/>
                <a:gd name="T112" fmla="*/ 304 w 404"/>
                <a:gd name="T113" fmla="*/ 94 h 218"/>
                <a:gd name="T114" fmla="*/ 328 w 404"/>
                <a:gd name="T115"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218">
                  <a:moveTo>
                    <a:pt x="310" y="162"/>
                  </a:moveTo>
                  <a:lnTo>
                    <a:pt x="310" y="162"/>
                  </a:lnTo>
                  <a:lnTo>
                    <a:pt x="306" y="164"/>
                  </a:lnTo>
                  <a:lnTo>
                    <a:pt x="300" y="166"/>
                  </a:lnTo>
                  <a:lnTo>
                    <a:pt x="300" y="166"/>
                  </a:lnTo>
                  <a:lnTo>
                    <a:pt x="296" y="164"/>
                  </a:lnTo>
                  <a:lnTo>
                    <a:pt x="290" y="162"/>
                  </a:lnTo>
                  <a:lnTo>
                    <a:pt x="290" y="162"/>
                  </a:lnTo>
                  <a:lnTo>
                    <a:pt x="290" y="168"/>
                  </a:lnTo>
                  <a:lnTo>
                    <a:pt x="288" y="172"/>
                  </a:lnTo>
                  <a:lnTo>
                    <a:pt x="286" y="176"/>
                  </a:lnTo>
                  <a:lnTo>
                    <a:pt x="282" y="180"/>
                  </a:lnTo>
                  <a:lnTo>
                    <a:pt x="282" y="180"/>
                  </a:lnTo>
                  <a:lnTo>
                    <a:pt x="276" y="182"/>
                  </a:lnTo>
                  <a:lnTo>
                    <a:pt x="272" y="184"/>
                  </a:lnTo>
                  <a:lnTo>
                    <a:pt x="272" y="184"/>
                  </a:lnTo>
                  <a:lnTo>
                    <a:pt x="262" y="180"/>
                  </a:lnTo>
                  <a:lnTo>
                    <a:pt x="258" y="178"/>
                  </a:lnTo>
                  <a:lnTo>
                    <a:pt x="256" y="174"/>
                  </a:lnTo>
                  <a:lnTo>
                    <a:pt x="252" y="170"/>
                  </a:lnTo>
                  <a:lnTo>
                    <a:pt x="252" y="170"/>
                  </a:lnTo>
                  <a:lnTo>
                    <a:pt x="250" y="178"/>
                  </a:lnTo>
                  <a:lnTo>
                    <a:pt x="248" y="182"/>
                  </a:lnTo>
                  <a:lnTo>
                    <a:pt x="244" y="186"/>
                  </a:lnTo>
                  <a:lnTo>
                    <a:pt x="244" y="186"/>
                  </a:lnTo>
                  <a:lnTo>
                    <a:pt x="238" y="188"/>
                  </a:lnTo>
                  <a:lnTo>
                    <a:pt x="234" y="188"/>
                  </a:lnTo>
                  <a:lnTo>
                    <a:pt x="234" y="188"/>
                  </a:lnTo>
                  <a:lnTo>
                    <a:pt x="232" y="188"/>
                  </a:lnTo>
                  <a:lnTo>
                    <a:pt x="232" y="188"/>
                  </a:lnTo>
                  <a:lnTo>
                    <a:pt x="230" y="188"/>
                  </a:lnTo>
                  <a:lnTo>
                    <a:pt x="230" y="188"/>
                  </a:lnTo>
                  <a:lnTo>
                    <a:pt x="228" y="188"/>
                  </a:lnTo>
                  <a:lnTo>
                    <a:pt x="228" y="188"/>
                  </a:lnTo>
                  <a:lnTo>
                    <a:pt x="226" y="188"/>
                  </a:lnTo>
                  <a:lnTo>
                    <a:pt x="222" y="188"/>
                  </a:lnTo>
                  <a:lnTo>
                    <a:pt x="222" y="188"/>
                  </a:lnTo>
                  <a:lnTo>
                    <a:pt x="222" y="176"/>
                  </a:lnTo>
                  <a:lnTo>
                    <a:pt x="222" y="176"/>
                  </a:lnTo>
                  <a:lnTo>
                    <a:pt x="216" y="166"/>
                  </a:lnTo>
                  <a:lnTo>
                    <a:pt x="208" y="158"/>
                  </a:lnTo>
                  <a:lnTo>
                    <a:pt x="208" y="158"/>
                  </a:lnTo>
                  <a:lnTo>
                    <a:pt x="200" y="156"/>
                  </a:lnTo>
                  <a:lnTo>
                    <a:pt x="192" y="154"/>
                  </a:lnTo>
                  <a:lnTo>
                    <a:pt x="192" y="154"/>
                  </a:lnTo>
                  <a:lnTo>
                    <a:pt x="190" y="154"/>
                  </a:lnTo>
                  <a:lnTo>
                    <a:pt x="190" y="154"/>
                  </a:lnTo>
                  <a:lnTo>
                    <a:pt x="186" y="146"/>
                  </a:lnTo>
                  <a:lnTo>
                    <a:pt x="178" y="142"/>
                  </a:lnTo>
                  <a:lnTo>
                    <a:pt x="178" y="142"/>
                  </a:lnTo>
                  <a:lnTo>
                    <a:pt x="170" y="138"/>
                  </a:lnTo>
                  <a:lnTo>
                    <a:pt x="162" y="138"/>
                  </a:lnTo>
                  <a:lnTo>
                    <a:pt x="162" y="138"/>
                  </a:lnTo>
                  <a:lnTo>
                    <a:pt x="160" y="138"/>
                  </a:lnTo>
                  <a:lnTo>
                    <a:pt x="160" y="138"/>
                  </a:lnTo>
                  <a:lnTo>
                    <a:pt x="156" y="130"/>
                  </a:lnTo>
                  <a:lnTo>
                    <a:pt x="148" y="124"/>
                  </a:lnTo>
                  <a:lnTo>
                    <a:pt x="148" y="124"/>
                  </a:lnTo>
                  <a:lnTo>
                    <a:pt x="142" y="122"/>
                  </a:lnTo>
                  <a:lnTo>
                    <a:pt x="134" y="120"/>
                  </a:lnTo>
                  <a:lnTo>
                    <a:pt x="134" y="120"/>
                  </a:lnTo>
                  <a:lnTo>
                    <a:pt x="126" y="122"/>
                  </a:lnTo>
                  <a:lnTo>
                    <a:pt x="118" y="124"/>
                  </a:lnTo>
                  <a:lnTo>
                    <a:pt x="112" y="130"/>
                  </a:lnTo>
                  <a:lnTo>
                    <a:pt x="106" y="136"/>
                  </a:lnTo>
                  <a:lnTo>
                    <a:pt x="102" y="144"/>
                  </a:lnTo>
                  <a:lnTo>
                    <a:pt x="80" y="132"/>
                  </a:lnTo>
                  <a:lnTo>
                    <a:pt x="80" y="132"/>
                  </a:lnTo>
                  <a:lnTo>
                    <a:pt x="76" y="128"/>
                  </a:lnTo>
                  <a:lnTo>
                    <a:pt x="74" y="124"/>
                  </a:lnTo>
                  <a:lnTo>
                    <a:pt x="72" y="120"/>
                  </a:lnTo>
                  <a:lnTo>
                    <a:pt x="74" y="114"/>
                  </a:lnTo>
                  <a:lnTo>
                    <a:pt x="92" y="46"/>
                  </a:lnTo>
                  <a:lnTo>
                    <a:pt x="92" y="46"/>
                  </a:lnTo>
                  <a:lnTo>
                    <a:pt x="94" y="42"/>
                  </a:lnTo>
                  <a:lnTo>
                    <a:pt x="98" y="38"/>
                  </a:lnTo>
                  <a:lnTo>
                    <a:pt x="102" y="36"/>
                  </a:lnTo>
                  <a:lnTo>
                    <a:pt x="106" y="36"/>
                  </a:lnTo>
                  <a:lnTo>
                    <a:pt x="140" y="34"/>
                  </a:lnTo>
                  <a:lnTo>
                    <a:pt x="138" y="38"/>
                  </a:lnTo>
                  <a:lnTo>
                    <a:pt x="138" y="38"/>
                  </a:lnTo>
                  <a:lnTo>
                    <a:pt x="134" y="46"/>
                  </a:lnTo>
                  <a:lnTo>
                    <a:pt x="132" y="52"/>
                  </a:lnTo>
                  <a:lnTo>
                    <a:pt x="132" y="60"/>
                  </a:lnTo>
                  <a:lnTo>
                    <a:pt x="134" y="66"/>
                  </a:lnTo>
                  <a:lnTo>
                    <a:pt x="134" y="66"/>
                  </a:lnTo>
                  <a:lnTo>
                    <a:pt x="136" y="72"/>
                  </a:lnTo>
                  <a:lnTo>
                    <a:pt x="140" y="78"/>
                  </a:lnTo>
                  <a:lnTo>
                    <a:pt x="144" y="84"/>
                  </a:lnTo>
                  <a:lnTo>
                    <a:pt x="150" y="88"/>
                  </a:lnTo>
                  <a:lnTo>
                    <a:pt x="150" y="88"/>
                  </a:lnTo>
                  <a:lnTo>
                    <a:pt x="158" y="92"/>
                  </a:lnTo>
                  <a:lnTo>
                    <a:pt x="168" y="92"/>
                  </a:lnTo>
                  <a:lnTo>
                    <a:pt x="168" y="92"/>
                  </a:lnTo>
                  <a:lnTo>
                    <a:pt x="178" y="92"/>
                  </a:lnTo>
                  <a:lnTo>
                    <a:pt x="186" y="88"/>
                  </a:lnTo>
                  <a:lnTo>
                    <a:pt x="194" y="82"/>
                  </a:lnTo>
                  <a:lnTo>
                    <a:pt x="198" y="74"/>
                  </a:lnTo>
                  <a:lnTo>
                    <a:pt x="212" y="52"/>
                  </a:lnTo>
                  <a:lnTo>
                    <a:pt x="288" y="92"/>
                  </a:lnTo>
                  <a:lnTo>
                    <a:pt x="288" y="92"/>
                  </a:lnTo>
                  <a:lnTo>
                    <a:pt x="290" y="94"/>
                  </a:lnTo>
                  <a:lnTo>
                    <a:pt x="294" y="98"/>
                  </a:lnTo>
                  <a:lnTo>
                    <a:pt x="294" y="98"/>
                  </a:lnTo>
                  <a:lnTo>
                    <a:pt x="294" y="100"/>
                  </a:lnTo>
                  <a:lnTo>
                    <a:pt x="294" y="100"/>
                  </a:lnTo>
                  <a:lnTo>
                    <a:pt x="296" y="100"/>
                  </a:lnTo>
                  <a:lnTo>
                    <a:pt x="318" y="136"/>
                  </a:lnTo>
                  <a:lnTo>
                    <a:pt x="318" y="136"/>
                  </a:lnTo>
                  <a:lnTo>
                    <a:pt x="320" y="144"/>
                  </a:lnTo>
                  <a:lnTo>
                    <a:pt x="320" y="150"/>
                  </a:lnTo>
                  <a:lnTo>
                    <a:pt x="316" y="158"/>
                  </a:lnTo>
                  <a:lnTo>
                    <a:pt x="310" y="162"/>
                  </a:lnTo>
                  <a:lnTo>
                    <a:pt x="310" y="162"/>
                  </a:lnTo>
                  <a:close/>
                  <a:moveTo>
                    <a:pt x="134" y="132"/>
                  </a:moveTo>
                  <a:lnTo>
                    <a:pt x="134" y="132"/>
                  </a:lnTo>
                  <a:lnTo>
                    <a:pt x="128" y="132"/>
                  </a:lnTo>
                  <a:lnTo>
                    <a:pt x="124" y="134"/>
                  </a:lnTo>
                  <a:lnTo>
                    <a:pt x="120" y="138"/>
                  </a:lnTo>
                  <a:lnTo>
                    <a:pt x="118" y="142"/>
                  </a:lnTo>
                  <a:lnTo>
                    <a:pt x="102" y="170"/>
                  </a:lnTo>
                  <a:lnTo>
                    <a:pt x="102" y="170"/>
                  </a:lnTo>
                  <a:lnTo>
                    <a:pt x="98" y="176"/>
                  </a:lnTo>
                  <a:lnTo>
                    <a:pt x="100" y="184"/>
                  </a:lnTo>
                  <a:lnTo>
                    <a:pt x="102" y="190"/>
                  </a:lnTo>
                  <a:lnTo>
                    <a:pt x="108" y="194"/>
                  </a:lnTo>
                  <a:lnTo>
                    <a:pt x="108" y="194"/>
                  </a:lnTo>
                  <a:lnTo>
                    <a:pt x="112" y="196"/>
                  </a:lnTo>
                  <a:lnTo>
                    <a:pt x="118" y="198"/>
                  </a:lnTo>
                  <a:lnTo>
                    <a:pt x="118" y="198"/>
                  </a:lnTo>
                  <a:lnTo>
                    <a:pt x="122" y="196"/>
                  </a:lnTo>
                  <a:lnTo>
                    <a:pt x="128" y="194"/>
                  </a:lnTo>
                  <a:lnTo>
                    <a:pt x="128" y="194"/>
                  </a:lnTo>
                  <a:lnTo>
                    <a:pt x="128" y="198"/>
                  </a:lnTo>
                  <a:lnTo>
                    <a:pt x="130" y="204"/>
                  </a:lnTo>
                  <a:lnTo>
                    <a:pt x="132" y="208"/>
                  </a:lnTo>
                  <a:lnTo>
                    <a:pt x="138" y="212"/>
                  </a:lnTo>
                  <a:lnTo>
                    <a:pt x="138" y="212"/>
                  </a:lnTo>
                  <a:lnTo>
                    <a:pt x="142" y="214"/>
                  </a:lnTo>
                  <a:lnTo>
                    <a:pt x="146" y="214"/>
                  </a:lnTo>
                  <a:lnTo>
                    <a:pt x="146" y="214"/>
                  </a:lnTo>
                  <a:lnTo>
                    <a:pt x="152" y="214"/>
                  </a:lnTo>
                  <a:lnTo>
                    <a:pt x="156" y="212"/>
                  </a:lnTo>
                  <a:lnTo>
                    <a:pt x="160" y="208"/>
                  </a:lnTo>
                  <a:lnTo>
                    <a:pt x="162" y="204"/>
                  </a:lnTo>
                  <a:lnTo>
                    <a:pt x="166" y="200"/>
                  </a:lnTo>
                  <a:lnTo>
                    <a:pt x="166" y="200"/>
                  </a:lnTo>
                  <a:lnTo>
                    <a:pt x="168" y="208"/>
                  </a:lnTo>
                  <a:lnTo>
                    <a:pt x="170" y="212"/>
                  </a:lnTo>
                  <a:lnTo>
                    <a:pt x="174" y="216"/>
                  </a:lnTo>
                  <a:lnTo>
                    <a:pt x="174" y="216"/>
                  </a:lnTo>
                  <a:lnTo>
                    <a:pt x="178" y="218"/>
                  </a:lnTo>
                  <a:lnTo>
                    <a:pt x="184" y="218"/>
                  </a:lnTo>
                  <a:lnTo>
                    <a:pt x="184" y="218"/>
                  </a:lnTo>
                  <a:lnTo>
                    <a:pt x="188" y="218"/>
                  </a:lnTo>
                  <a:lnTo>
                    <a:pt x="192" y="216"/>
                  </a:lnTo>
                  <a:lnTo>
                    <a:pt x="196" y="212"/>
                  </a:lnTo>
                  <a:lnTo>
                    <a:pt x="200" y="208"/>
                  </a:lnTo>
                  <a:lnTo>
                    <a:pt x="208" y="194"/>
                  </a:lnTo>
                  <a:lnTo>
                    <a:pt x="208" y="194"/>
                  </a:lnTo>
                  <a:lnTo>
                    <a:pt x="210" y="188"/>
                  </a:lnTo>
                  <a:lnTo>
                    <a:pt x="210" y="180"/>
                  </a:lnTo>
                  <a:lnTo>
                    <a:pt x="206" y="174"/>
                  </a:lnTo>
                  <a:lnTo>
                    <a:pt x="202" y="168"/>
                  </a:lnTo>
                  <a:lnTo>
                    <a:pt x="202" y="168"/>
                  </a:lnTo>
                  <a:lnTo>
                    <a:pt x="196" y="166"/>
                  </a:lnTo>
                  <a:lnTo>
                    <a:pt x="192" y="166"/>
                  </a:lnTo>
                  <a:lnTo>
                    <a:pt x="192" y="166"/>
                  </a:lnTo>
                  <a:lnTo>
                    <a:pt x="186" y="168"/>
                  </a:lnTo>
                  <a:lnTo>
                    <a:pt x="182" y="170"/>
                  </a:lnTo>
                  <a:lnTo>
                    <a:pt x="182" y="170"/>
                  </a:lnTo>
                  <a:lnTo>
                    <a:pt x="180" y="164"/>
                  </a:lnTo>
                  <a:lnTo>
                    <a:pt x="180" y="160"/>
                  </a:lnTo>
                  <a:lnTo>
                    <a:pt x="176" y="156"/>
                  </a:lnTo>
                  <a:lnTo>
                    <a:pt x="172" y="152"/>
                  </a:lnTo>
                  <a:lnTo>
                    <a:pt x="172" y="152"/>
                  </a:lnTo>
                  <a:lnTo>
                    <a:pt x="168" y="150"/>
                  </a:lnTo>
                  <a:lnTo>
                    <a:pt x="162" y="150"/>
                  </a:lnTo>
                  <a:lnTo>
                    <a:pt x="162" y="150"/>
                  </a:lnTo>
                  <a:lnTo>
                    <a:pt x="156" y="150"/>
                  </a:lnTo>
                  <a:lnTo>
                    <a:pt x="152" y="152"/>
                  </a:lnTo>
                  <a:lnTo>
                    <a:pt x="152" y="152"/>
                  </a:lnTo>
                  <a:lnTo>
                    <a:pt x="152" y="148"/>
                  </a:lnTo>
                  <a:lnTo>
                    <a:pt x="150" y="142"/>
                  </a:lnTo>
                  <a:lnTo>
                    <a:pt x="146" y="138"/>
                  </a:lnTo>
                  <a:lnTo>
                    <a:pt x="142" y="134"/>
                  </a:lnTo>
                  <a:lnTo>
                    <a:pt x="142" y="134"/>
                  </a:lnTo>
                  <a:lnTo>
                    <a:pt x="138" y="132"/>
                  </a:lnTo>
                  <a:lnTo>
                    <a:pt x="134" y="132"/>
                  </a:lnTo>
                  <a:close/>
                  <a:moveTo>
                    <a:pt x="378" y="0"/>
                  </a:moveTo>
                  <a:lnTo>
                    <a:pt x="316" y="18"/>
                  </a:lnTo>
                  <a:lnTo>
                    <a:pt x="366" y="184"/>
                  </a:lnTo>
                  <a:lnTo>
                    <a:pt x="386" y="178"/>
                  </a:lnTo>
                  <a:lnTo>
                    <a:pt x="386" y="178"/>
                  </a:lnTo>
                  <a:lnTo>
                    <a:pt x="394" y="160"/>
                  </a:lnTo>
                  <a:lnTo>
                    <a:pt x="398" y="140"/>
                  </a:lnTo>
                  <a:lnTo>
                    <a:pt x="402" y="118"/>
                  </a:lnTo>
                  <a:lnTo>
                    <a:pt x="404" y="96"/>
                  </a:lnTo>
                  <a:lnTo>
                    <a:pt x="404" y="96"/>
                  </a:lnTo>
                  <a:lnTo>
                    <a:pt x="402" y="70"/>
                  </a:lnTo>
                  <a:lnTo>
                    <a:pt x="398" y="46"/>
                  </a:lnTo>
                  <a:lnTo>
                    <a:pt x="390" y="22"/>
                  </a:lnTo>
                  <a:lnTo>
                    <a:pt x="378" y="0"/>
                  </a:lnTo>
                  <a:lnTo>
                    <a:pt x="378" y="0"/>
                  </a:lnTo>
                  <a:close/>
                  <a:moveTo>
                    <a:pt x="26" y="0"/>
                  </a:moveTo>
                  <a:lnTo>
                    <a:pt x="26" y="0"/>
                  </a:lnTo>
                  <a:lnTo>
                    <a:pt x="14" y="22"/>
                  </a:lnTo>
                  <a:lnTo>
                    <a:pt x="6" y="46"/>
                  </a:lnTo>
                  <a:lnTo>
                    <a:pt x="2" y="70"/>
                  </a:lnTo>
                  <a:lnTo>
                    <a:pt x="0" y="96"/>
                  </a:lnTo>
                  <a:lnTo>
                    <a:pt x="0" y="96"/>
                  </a:lnTo>
                  <a:lnTo>
                    <a:pt x="2" y="118"/>
                  </a:lnTo>
                  <a:lnTo>
                    <a:pt x="6" y="140"/>
                  </a:lnTo>
                  <a:lnTo>
                    <a:pt x="10" y="160"/>
                  </a:lnTo>
                  <a:lnTo>
                    <a:pt x="18" y="178"/>
                  </a:lnTo>
                  <a:lnTo>
                    <a:pt x="40" y="184"/>
                  </a:lnTo>
                  <a:lnTo>
                    <a:pt x="88" y="18"/>
                  </a:lnTo>
                  <a:lnTo>
                    <a:pt x="26" y="0"/>
                  </a:lnTo>
                  <a:close/>
                  <a:moveTo>
                    <a:pt x="90" y="164"/>
                  </a:moveTo>
                  <a:lnTo>
                    <a:pt x="96" y="154"/>
                  </a:lnTo>
                  <a:lnTo>
                    <a:pt x="74" y="142"/>
                  </a:lnTo>
                  <a:lnTo>
                    <a:pt x="74" y="142"/>
                  </a:lnTo>
                  <a:lnTo>
                    <a:pt x="70" y="138"/>
                  </a:lnTo>
                  <a:lnTo>
                    <a:pt x="68" y="142"/>
                  </a:lnTo>
                  <a:lnTo>
                    <a:pt x="68" y="142"/>
                  </a:lnTo>
                  <a:lnTo>
                    <a:pt x="64" y="150"/>
                  </a:lnTo>
                  <a:lnTo>
                    <a:pt x="66" y="158"/>
                  </a:lnTo>
                  <a:lnTo>
                    <a:pt x="68" y="164"/>
                  </a:lnTo>
                  <a:lnTo>
                    <a:pt x="74" y="170"/>
                  </a:lnTo>
                  <a:lnTo>
                    <a:pt x="74" y="170"/>
                  </a:lnTo>
                  <a:lnTo>
                    <a:pt x="80" y="172"/>
                  </a:lnTo>
                  <a:lnTo>
                    <a:pt x="84" y="172"/>
                  </a:lnTo>
                  <a:lnTo>
                    <a:pt x="84" y="172"/>
                  </a:lnTo>
                  <a:lnTo>
                    <a:pt x="88" y="172"/>
                  </a:lnTo>
                  <a:lnTo>
                    <a:pt x="88" y="172"/>
                  </a:lnTo>
                  <a:lnTo>
                    <a:pt x="90" y="164"/>
                  </a:lnTo>
                  <a:lnTo>
                    <a:pt x="90" y="164"/>
                  </a:lnTo>
                  <a:close/>
                  <a:moveTo>
                    <a:pt x="328" y="106"/>
                  </a:moveTo>
                  <a:lnTo>
                    <a:pt x="306" y="34"/>
                  </a:lnTo>
                  <a:lnTo>
                    <a:pt x="306" y="34"/>
                  </a:lnTo>
                  <a:lnTo>
                    <a:pt x="304" y="30"/>
                  </a:lnTo>
                  <a:lnTo>
                    <a:pt x="300" y="26"/>
                  </a:lnTo>
                  <a:lnTo>
                    <a:pt x="296" y="24"/>
                  </a:lnTo>
                  <a:lnTo>
                    <a:pt x="292" y="22"/>
                  </a:lnTo>
                  <a:lnTo>
                    <a:pt x="230" y="8"/>
                  </a:lnTo>
                  <a:lnTo>
                    <a:pt x="230" y="8"/>
                  </a:lnTo>
                  <a:lnTo>
                    <a:pt x="230" y="8"/>
                  </a:lnTo>
                  <a:lnTo>
                    <a:pt x="194" y="2"/>
                  </a:lnTo>
                  <a:lnTo>
                    <a:pt x="194" y="2"/>
                  </a:lnTo>
                  <a:lnTo>
                    <a:pt x="192" y="2"/>
                  </a:lnTo>
                  <a:lnTo>
                    <a:pt x="192" y="2"/>
                  </a:lnTo>
                  <a:lnTo>
                    <a:pt x="192" y="2"/>
                  </a:lnTo>
                  <a:lnTo>
                    <a:pt x="192" y="2"/>
                  </a:lnTo>
                  <a:lnTo>
                    <a:pt x="192" y="0"/>
                  </a:lnTo>
                  <a:lnTo>
                    <a:pt x="190" y="0"/>
                  </a:lnTo>
                  <a:lnTo>
                    <a:pt x="190" y="0"/>
                  </a:lnTo>
                  <a:lnTo>
                    <a:pt x="190" y="0"/>
                  </a:lnTo>
                  <a:lnTo>
                    <a:pt x="188" y="0"/>
                  </a:lnTo>
                  <a:lnTo>
                    <a:pt x="188" y="0"/>
                  </a:lnTo>
                  <a:lnTo>
                    <a:pt x="182" y="2"/>
                  </a:lnTo>
                  <a:lnTo>
                    <a:pt x="176" y="4"/>
                  </a:lnTo>
                  <a:lnTo>
                    <a:pt x="170" y="8"/>
                  </a:lnTo>
                  <a:lnTo>
                    <a:pt x="166" y="12"/>
                  </a:lnTo>
                  <a:lnTo>
                    <a:pt x="148" y="44"/>
                  </a:lnTo>
                  <a:lnTo>
                    <a:pt x="148" y="44"/>
                  </a:lnTo>
                  <a:lnTo>
                    <a:pt x="144" y="54"/>
                  </a:lnTo>
                  <a:lnTo>
                    <a:pt x="146" y="62"/>
                  </a:lnTo>
                  <a:lnTo>
                    <a:pt x="150" y="72"/>
                  </a:lnTo>
                  <a:lnTo>
                    <a:pt x="156" y="78"/>
                  </a:lnTo>
                  <a:lnTo>
                    <a:pt x="156" y="78"/>
                  </a:lnTo>
                  <a:lnTo>
                    <a:pt x="162" y="80"/>
                  </a:lnTo>
                  <a:lnTo>
                    <a:pt x="168" y="80"/>
                  </a:lnTo>
                  <a:lnTo>
                    <a:pt x="168" y="80"/>
                  </a:lnTo>
                  <a:lnTo>
                    <a:pt x="174" y="80"/>
                  </a:lnTo>
                  <a:lnTo>
                    <a:pt x="180" y="78"/>
                  </a:lnTo>
                  <a:lnTo>
                    <a:pt x="184" y="74"/>
                  </a:lnTo>
                  <a:lnTo>
                    <a:pt x="188" y="68"/>
                  </a:lnTo>
                  <a:lnTo>
                    <a:pt x="208" y="36"/>
                  </a:lnTo>
                  <a:lnTo>
                    <a:pt x="292" y="82"/>
                  </a:lnTo>
                  <a:lnTo>
                    <a:pt x="292" y="82"/>
                  </a:lnTo>
                  <a:lnTo>
                    <a:pt x="298" y="86"/>
                  </a:lnTo>
                  <a:lnTo>
                    <a:pt x="304" y="90"/>
                  </a:lnTo>
                  <a:lnTo>
                    <a:pt x="304" y="90"/>
                  </a:lnTo>
                  <a:lnTo>
                    <a:pt x="304" y="94"/>
                  </a:lnTo>
                  <a:lnTo>
                    <a:pt x="304" y="94"/>
                  </a:lnTo>
                  <a:lnTo>
                    <a:pt x="306" y="94"/>
                  </a:lnTo>
                  <a:lnTo>
                    <a:pt x="324" y="124"/>
                  </a:lnTo>
                  <a:lnTo>
                    <a:pt x="324" y="124"/>
                  </a:lnTo>
                  <a:lnTo>
                    <a:pt x="326" y="120"/>
                  </a:lnTo>
                  <a:lnTo>
                    <a:pt x="328" y="116"/>
                  </a:lnTo>
                  <a:lnTo>
                    <a:pt x="330" y="110"/>
                  </a:lnTo>
                  <a:lnTo>
                    <a:pt x="328" y="106"/>
                  </a:lnTo>
                  <a:lnTo>
                    <a:pt x="328" y="106"/>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cxnSp>
        <p:nvCxnSpPr>
          <p:cNvPr id="224" name="Straight Arrow Connector 223"/>
          <p:cNvCxnSpPr/>
          <p:nvPr/>
        </p:nvCxnSpPr>
        <p:spPr>
          <a:xfrm>
            <a:off x="1077358" y="5013012"/>
            <a:ext cx="688883" cy="381804"/>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225" name="Group 224"/>
          <p:cNvGrpSpPr/>
          <p:nvPr/>
        </p:nvGrpSpPr>
        <p:grpSpPr>
          <a:xfrm>
            <a:off x="1212743" y="5055595"/>
            <a:ext cx="329160" cy="296638"/>
            <a:chOff x="1467520" y="2258091"/>
            <a:chExt cx="612000" cy="612000"/>
          </a:xfrm>
        </p:grpSpPr>
        <p:sp>
          <p:nvSpPr>
            <p:cNvPr id="226" name="Oval 225"/>
            <p:cNvSpPr/>
            <p:nvPr/>
          </p:nvSpPr>
          <p:spPr bwMode="ltGray">
            <a:xfrm>
              <a:off x="1467520" y="2258091"/>
              <a:ext cx="612000" cy="612000"/>
            </a:xfrm>
            <a:prstGeom prst="ellipse">
              <a:avLst/>
            </a:prstGeom>
            <a:solidFill>
              <a:schemeClr val="accent6"/>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27"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pic>
        <p:nvPicPr>
          <p:cNvPr id="229" name="Picture 228"/>
          <p:cNvPicPr>
            <a:picLocks noChangeAspect="1"/>
          </p:cNvPicPr>
          <p:nvPr/>
        </p:nvPicPr>
        <p:blipFill rotWithShape="1">
          <a:blip r:embed="rId2"/>
          <a:srcRect t="4374" r="4907"/>
          <a:stretch/>
        </p:blipFill>
        <p:spPr>
          <a:xfrm>
            <a:off x="4400929" y="1091827"/>
            <a:ext cx="692666" cy="947967"/>
          </a:xfrm>
          <a:prstGeom prst="rect">
            <a:avLst/>
          </a:prstGeom>
        </p:spPr>
      </p:pic>
      <p:sp>
        <p:nvSpPr>
          <p:cNvPr id="230" name="TextBox 229"/>
          <p:cNvSpPr txBox="1"/>
          <p:nvPr/>
        </p:nvSpPr>
        <p:spPr>
          <a:xfrm>
            <a:off x="2956009" y="5882294"/>
            <a:ext cx="1143516" cy="404468"/>
          </a:xfrm>
          <a:prstGeom prst="rect">
            <a:avLst/>
          </a:prstGeom>
          <a:noFill/>
        </p:spPr>
        <p:txBody>
          <a:bodyPr vert="horz" wrap="square" lIns="0" tIns="0" rIns="0" bIns="0" rtlCol="0">
            <a:noAutofit/>
          </a:bodyPr>
          <a:lstStyle/>
          <a:p>
            <a:pPr indent="-274320" algn="ctr">
              <a:spcAft>
                <a:spcPts val="900"/>
              </a:spcAft>
            </a:pPr>
            <a:r>
              <a:rPr lang="en-GB" sz="1050" dirty="0" smtClean="0">
                <a:latin typeface="Georgia" pitchFamily="18" charset="0"/>
              </a:rPr>
              <a:t>Colombian Importer</a:t>
            </a:r>
          </a:p>
        </p:txBody>
      </p:sp>
      <p:sp>
        <p:nvSpPr>
          <p:cNvPr id="231" name="TextBox 230"/>
          <p:cNvSpPr txBox="1"/>
          <p:nvPr/>
        </p:nvSpPr>
        <p:spPr>
          <a:xfrm>
            <a:off x="4771583" y="1041661"/>
            <a:ext cx="1143516" cy="404468"/>
          </a:xfrm>
          <a:prstGeom prst="rect">
            <a:avLst/>
          </a:prstGeom>
          <a:noFill/>
        </p:spPr>
        <p:txBody>
          <a:bodyPr vert="horz" wrap="square" lIns="0" tIns="0" rIns="0" bIns="0" rtlCol="0">
            <a:noAutofit/>
          </a:bodyPr>
          <a:lstStyle/>
          <a:p>
            <a:pPr indent="-274320" algn="ctr">
              <a:spcAft>
                <a:spcPts val="900"/>
              </a:spcAft>
            </a:pPr>
            <a:r>
              <a:rPr lang="en-GB" sz="1050" dirty="0" smtClean="0">
                <a:latin typeface="Georgia" pitchFamily="18" charset="0"/>
              </a:rPr>
              <a:t>US Exporter</a:t>
            </a:r>
          </a:p>
        </p:txBody>
      </p:sp>
      <p:cxnSp>
        <p:nvCxnSpPr>
          <p:cNvPr id="232" name="Straight Arrow Connector 231"/>
          <p:cNvCxnSpPr/>
          <p:nvPr/>
        </p:nvCxnSpPr>
        <p:spPr>
          <a:xfrm flipH="1" flipV="1">
            <a:off x="5152836" y="1723633"/>
            <a:ext cx="1100678" cy="281646"/>
          </a:xfrm>
          <a:prstGeom prst="straightConnector1">
            <a:avLst/>
          </a:prstGeom>
          <a:ln w="76200">
            <a:solidFill>
              <a:schemeClr val="accent4">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229" idx="2"/>
          </p:cNvCxnSpPr>
          <p:nvPr/>
        </p:nvCxnSpPr>
        <p:spPr>
          <a:xfrm flipH="1">
            <a:off x="3111326" y="2039794"/>
            <a:ext cx="1635936" cy="3619604"/>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38" name="Group 237"/>
          <p:cNvGrpSpPr/>
          <p:nvPr/>
        </p:nvGrpSpPr>
        <p:grpSpPr>
          <a:xfrm>
            <a:off x="3817689" y="3086348"/>
            <a:ext cx="612000" cy="612000"/>
            <a:chOff x="4974643" y="2258092"/>
            <a:chExt cx="612000" cy="612000"/>
          </a:xfrm>
        </p:grpSpPr>
        <p:sp>
          <p:nvSpPr>
            <p:cNvPr id="239" name="Oval 238"/>
            <p:cNvSpPr/>
            <p:nvPr/>
          </p:nvSpPr>
          <p:spPr bwMode="ltGray">
            <a:xfrm>
              <a:off x="4974643" y="2258092"/>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40" name="Freeform 4972"/>
            <p:cNvSpPr>
              <a:spLocks noEditPoints="1"/>
            </p:cNvSpPr>
            <p:nvPr/>
          </p:nvSpPr>
          <p:spPr bwMode="auto">
            <a:xfrm>
              <a:off x="5044550" y="2383510"/>
              <a:ext cx="472186" cy="399912"/>
            </a:xfrm>
            <a:custGeom>
              <a:avLst/>
              <a:gdLst>
                <a:gd name="T0" fmla="*/ 314 w 392"/>
                <a:gd name="T1" fmla="*/ 116 h 332"/>
                <a:gd name="T2" fmla="*/ 342 w 392"/>
                <a:gd name="T3" fmla="*/ 64 h 332"/>
                <a:gd name="T4" fmla="*/ 342 w 392"/>
                <a:gd name="T5" fmla="*/ 58 h 332"/>
                <a:gd name="T6" fmla="*/ 340 w 392"/>
                <a:gd name="T7" fmla="*/ 56 h 332"/>
                <a:gd name="T8" fmla="*/ 224 w 392"/>
                <a:gd name="T9" fmla="*/ 0 h 332"/>
                <a:gd name="T10" fmla="*/ 220 w 392"/>
                <a:gd name="T11" fmla="*/ 0 h 332"/>
                <a:gd name="T12" fmla="*/ 188 w 392"/>
                <a:gd name="T13" fmla="*/ 52 h 332"/>
                <a:gd name="T14" fmla="*/ 160 w 392"/>
                <a:gd name="T15" fmla="*/ 4 h 332"/>
                <a:gd name="T16" fmla="*/ 150 w 392"/>
                <a:gd name="T17" fmla="*/ 0 h 332"/>
                <a:gd name="T18" fmla="*/ 38 w 392"/>
                <a:gd name="T19" fmla="*/ 54 h 332"/>
                <a:gd name="T20" fmla="*/ 32 w 392"/>
                <a:gd name="T21" fmla="*/ 58 h 332"/>
                <a:gd name="T22" fmla="*/ 32 w 392"/>
                <a:gd name="T23" fmla="*/ 62 h 332"/>
                <a:gd name="T24" fmla="*/ 62 w 392"/>
                <a:gd name="T25" fmla="*/ 116 h 332"/>
                <a:gd name="T26" fmla="*/ 6 w 392"/>
                <a:gd name="T27" fmla="*/ 122 h 332"/>
                <a:gd name="T28" fmla="*/ 0 w 392"/>
                <a:gd name="T29" fmla="*/ 128 h 332"/>
                <a:gd name="T30" fmla="*/ 0 w 392"/>
                <a:gd name="T31" fmla="*/ 134 h 332"/>
                <a:gd name="T32" fmla="*/ 66 w 392"/>
                <a:gd name="T33" fmla="*/ 166 h 332"/>
                <a:gd name="T34" fmla="*/ 66 w 392"/>
                <a:gd name="T35" fmla="*/ 270 h 332"/>
                <a:gd name="T36" fmla="*/ 72 w 392"/>
                <a:gd name="T37" fmla="*/ 276 h 332"/>
                <a:gd name="T38" fmla="*/ 184 w 392"/>
                <a:gd name="T39" fmla="*/ 330 h 332"/>
                <a:gd name="T40" fmla="*/ 184 w 392"/>
                <a:gd name="T41" fmla="*/ 330 h 332"/>
                <a:gd name="T42" fmla="*/ 188 w 392"/>
                <a:gd name="T43" fmla="*/ 332 h 332"/>
                <a:gd name="T44" fmla="*/ 190 w 392"/>
                <a:gd name="T45" fmla="*/ 330 h 332"/>
                <a:gd name="T46" fmla="*/ 304 w 392"/>
                <a:gd name="T47" fmla="*/ 276 h 332"/>
                <a:gd name="T48" fmla="*/ 308 w 392"/>
                <a:gd name="T49" fmla="*/ 274 h 332"/>
                <a:gd name="T50" fmla="*/ 308 w 392"/>
                <a:gd name="T51" fmla="*/ 178 h 332"/>
                <a:gd name="T52" fmla="*/ 388 w 392"/>
                <a:gd name="T53" fmla="*/ 140 h 332"/>
                <a:gd name="T54" fmla="*/ 392 w 392"/>
                <a:gd name="T55" fmla="*/ 132 h 332"/>
                <a:gd name="T56" fmla="*/ 390 w 392"/>
                <a:gd name="T57" fmla="*/ 128 h 332"/>
                <a:gd name="T58" fmla="*/ 386 w 392"/>
                <a:gd name="T59" fmla="*/ 126 h 332"/>
                <a:gd name="T60" fmla="*/ 324 w 392"/>
                <a:gd name="T61" fmla="*/ 64 h 332"/>
                <a:gd name="T62" fmla="*/ 198 w 392"/>
                <a:gd name="T63" fmla="*/ 66 h 332"/>
                <a:gd name="T64" fmla="*/ 180 w 392"/>
                <a:gd name="T65" fmla="*/ 310 h 332"/>
                <a:gd name="T66" fmla="*/ 82 w 392"/>
                <a:gd name="T67" fmla="*/ 174 h 332"/>
                <a:gd name="T68" fmla="*/ 118 w 392"/>
                <a:gd name="T69" fmla="*/ 190 h 332"/>
                <a:gd name="T70" fmla="*/ 120 w 392"/>
                <a:gd name="T71" fmla="*/ 190 h 332"/>
                <a:gd name="T72" fmla="*/ 180 w 392"/>
                <a:gd name="T73" fmla="*/ 184 h 332"/>
                <a:gd name="T74" fmla="*/ 188 w 392"/>
                <a:gd name="T75" fmla="*/ 166 h 332"/>
                <a:gd name="T76" fmla="*/ 188 w 392"/>
                <a:gd name="T77" fmla="*/ 78 h 332"/>
                <a:gd name="T78" fmla="*/ 188 w 392"/>
                <a:gd name="T79" fmla="*/ 166 h 332"/>
                <a:gd name="T80" fmla="*/ 262 w 392"/>
                <a:gd name="T81" fmla="*/ 236 h 332"/>
                <a:gd name="T82" fmla="*/ 262 w 392"/>
                <a:gd name="T83" fmla="*/ 278 h 332"/>
                <a:gd name="T84" fmla="*/ 260 w 392"/>
                <a:gd name="T85" fmla="*/ 284 h 332"/>
                <a:gd name="T86" fmla="*/ 254 w 392"/>
                <a:gd name="T87" fmla="*/ 286 h 332"/>
                <a:gd name="T88" fmla="*/ 250 w 392"/>
                <a:gd name="T89" fmla="*/ 286 h 332"/>
                <a:gd name="T90" fmla="*/ 246 w 392"/>
                <a:gd name="T91" fmla="*/ 282 h 332"/>
                <a:gd name="T92" fmla="*/ 246 w 392"/>
                <a:gd name="T93" fmla="*/ 240 h 332"/>
                <a:gd name="T94" fmla="*/ 238 w 392"/>
                <a:gd name="T95" fmla="*/ 244 h 332"/>
                <a:gd name="T96" fmla="*/ 236 w 392"/>
                <a:gd name="T97" fmla="*/ 244 h 332"/>
                <a:gd name="T98" fmla="*/ 228 w 392"/>
                <a:gd name="T99" fmla="*/ 240 h 332"/>
                <a:gd name="T100" fmla="*/ 228 w 392"/>
                <a:gd name="T101" fmla="*/ 236 h 332"/>
                <a:gd name="T102" fmla="*/ 248 w 392"/>
                <a:gd name="T103" fmla="*/ 210 h 332"/>
                <a:gd name="T104" fmla="*/ 252 w 392"/>
                <a:gd name="T105" fmla="*/ 206 h 332"/>
                <a:gd name="T106" fmla="*/ 274 w 392"/>
                <a:gd name="T107" fmla="*/ 216 h 332"/>
                <a:gd name="T108" fmla="*/ 278 w 392"/>
                <a:gd name="T109" fmla="*/ 220 h 332"/>
                <a:gd name="T110" fmla="*/ 278 w 392"/>
                <a:gd name="T111" fmla="*/ 224 h 332"/>
                <a:gd name="T112" fmla="*/ 272 w 392"/>
                <a:gd name="T113" fmla="*/ 232 h 332"/>
                <a:gd name="T114" fmla="*/ 308 w 392"/>
                <a:gd name="T115" fmla="*/ 160 h 332"/>
                <a:gd name="T116" fmla="*/ 270 w 392"/>
                <a:gd name="T117" fmla="*/ 178 h 332"/>
                <a:gd name="T118" fmla="*/ 302 w 392"/>
                <a:gd name="T119" fmla="*/ 130 h 332"/>
                <a:gd name="T120" fmla="*/ 308 w 392"/>
                <a:gd name="T121" fmla="*/ 132 h 332"/>
                <a:gd name="T122" fmla="*/ 308 w 392"/>
                <a:gd name="T123" fmla="*/ 16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2" h="332">
                  <a:moveTo>
                    <a:pt x="386" y="126"/>
                  </a:moveTo>
                  <a:lnTo>
                    <a:pt x="314" y="116"/>
                  </a:lnTo>
                  <a:lnTo>
                    <a:pt x="342" y="64"/>
                  </a:lnTo>
                  <a:lnTo>
                    <a:pt x="342" y="64"/>
                  </a:lnTo>
                  <a:lnTo>
                    <a:pt x="342" y="62"/>
                  </a:lnTo>
                  <a:lnTo>
                    <a:pt x="342" y="58"/>
                  </a:lnTo>
                  <a:lnTo>
                    <a:pt x="342" y="58"/>
                  </a:lnTo>
                  <a:lnTo>
                    <a:pt x="340" y="56"/>
                  </a:lnTo>
                  <a:lnTo>
                    <a:pt x="338" y="54"/>
                  </a:lnTo>
                  <a:lnTo>
                    <a:pt x="224" y="0"/>
                  </a:lnTo>
                  <a:lnTo>
                    <a:pt x="224" y="0"/>
                  </a:lnTo>
                  <a:lnTo>
                    <a:pt x="220" y="0"/>
                  </a:lnTo>
                  <a:lnTo>
                    <a:pt x="214" y="4"/>
                  </a:lnTo>
                  <a:lnTo>
                    <a:pt x="188" y="52"/>
                  </a:lnTo>
                  <a:lnTo>
                    <a:pt x="160" y="4"/>
                  </a:lnTo>
                  <a:lnTo>
                    <a:pt x="160" y="4"/>
                  </a:lnTo>
                  <a:lnTo>
                    <a:pt x="156" y="0"/>
                  </a:lnTo>
                  <a:lnTo>
                    <a:pt x="150" y="0"/>
                  </a:lnTo>
                  <a:lnTo>
                    <a:pt x="38" y="54"/>
                  </a:lnTo>
                  <a:lnTo>
                    <a:pt x="38" y="54"/>
                  </a:lnTo>
                  <a:lnTo>
                    <a:pt x="34" y="56"/>
                  </a:lnTo>
                  <a:lnTo>
                    <a:pt x="32" y="58"/>
                  </a:lnTo>
                  <a:lnTo>
                    <a:pt x="32" y="58"/>
                  </a:lnTo>
                  <a:lnTo>
                    <a:pt x="32" y="62"/>
                  </a:lnTo>
                  <a:lnTo>
                    <a:pt x="34" y="64"/>
                  </a:lnTo>
                  <a:lnTo>
                    <a:pt x="62" y="116"/>
                  </a:lnTo>
                  <a:lnTo>
                    <a:pt x="6" y="122"/>
                  </a:lnTo>
                  <a:lnTo>
                    <a:pt x="6" y="122"/>
                  </a:lnTo>
                  <a:lnTo>
                    <a:pt x="2" y="124"/>
                  </a:lnTo>
                  <a:lnTo>
                    <a:pt x="0" y="128"/>
                  </a:lnTo>
                  <a:lnTo>
                    <a:pt x="0" y="128"/>
                  </a:lnTo>
                  <a:lnTo>
                    <a:pt x="0" y="134"/>
                  </a:lnTo>
                  <a:lnTo>
                    <a:pt x="4" y="136"/>
                  </a:lnTo>
                  <a:lnTo>
                    <a:pt x="66" y="166"/>
                  </a:lnTo>
                  <a:lnTo>
                    <a:pt x="66" y="270"/>
                  </a:lnTo>
                  <a:lnTo>
                    <a:pt x="66" y="270"/>
                  </a:lnTo>
                  <a:lnTo>
                    <a:pt x="68" y="274"/>
                  </a:lnTo>
                  <a:lnTo>
                    <a:pt x="72" y="276"/>
                  </a:lnTo>
                  <a:lnTo>
                    <a:pt x="184" y="330"/>
                  </a:lnTo>
                  <a:lnTo>
                    <a:pt x="184" y="330"/>
                  </a:lnTo>
                  <a:lnTo>
                    <a:pt x="184" y="330"/>
                  </a:lnTo>
                  <a:lnTo>
                    <a:pt x="184" y="330"/>
                  </a:lnTo>
                  <a:lnTo>
                    <a:pt x="188" y="332"/>
                  </a:lnTo>
                  <a:lnTo>
                    <a:pt x="188" y="332"/>
                  </a:lnTo>
                  <a:lnTo>
                    <a:pt x="190" y="330"/>
                  </a:lnTo>
                  <a:lnTo>
                    <a:pt x="190" y="330"/>
                  </a:lnTo>
                  <a:lnTo>
                    <a:pt x="190" y="330"/>
                  </a:lnTo>
                  <a:lnTo>
                    <a:pt x="304" y="276"/>
                  </a:lnTo>
                  <a:lnTo>
                    <a:pt x="304" y="276"/>
                  </a:lnTo>
                  <a:lnTo>
                    <a:pt x="308" y="274"/>
                  </a:lnTo>
                  <a:lnTo>
                    <a:pt x="308" y="270"/>
                  </a:lnTo>
                  <a:lnTo>
                    <a:pt x="308" y="178"/>
                  </a:lnTo>
                  <a:lnTo>
                    <a:pt x="388" y="140"/>
                  </a:lnTo>
                  <a:lnTo>
                    <a:pt x="388" y="140"/>
                  </a:lnTo>
                  <a:lnTo>
                    <a:pt x="392" y="138"/>
                  </a:lnTo>
                  <a:lnTo>
                    <a:pt x="392" y="132"/>
                  </a:lnTo>
                  <a:lnTo>
                    <a:pt x="392" y="132"/>
                  </a:lnTo>
                  <a:lnTo>
                    <a:pt x="390" y="128"/>
                  </a:lnTo>
                  <a:lnTo>
                    <a:pt x="386" y="126"/>
                  </a:lnTo>
                  <a:lnTo>
                    <a:pt x="386" y="126"/>
                  </a:lnTo>
                  <a:close/>
                  <a:moveTo>
                    <a:pt x="224" y="18"/>
                  </a:moveTo>
                  <a:lnTo>
                    <a:pt x="324" y="64"/>
                  </a:lnTo>
                  <a:lnTo>
                    <a:pt x="298" y="112"/>
                  </a:lnTo>
                  <a:lnTo>
                    <a:pt x="198" y="66"/>
                  </a:lnTo>
                  <a:lnTo>
                    <a:pt x="224" y="18"/>
                  </a:lnTo>
                  <a:close/>
                  <a:moveTo>
                    <a:pt x="180" y="310"/>
                  </a:moveTo>
                  <a:lnTo>
                    <a:pt x="82" y="264"/>
                  </a:lnTo>
                  <a:lnTo>
                    <a:pt x="82" y="174"/>
                  </a:lnTo>
                  <a:lnTo>
                    <a:pt x="118" y="190"/>
                  </a:lnTo>
                  <a:lnTo>
                    <a:pt x="118" y="190"/>
                  </a:lnTo>
                  <a:lnTo>
                    <a:pt x="120" y="190"/>
                  </a:lnTo>
                  <a:lnTo>
                    <a:pt x="120" y="190"/>
                  </a:lnTo>
                  <a:lnTo>
                    <a:pt x="122" y="190"/>
                  </a:lnTo>
                  <a:lnTo>
                    <a:pt x="180" y="184"/>
                  </a:lnTo>
                  <a:lnTo>
                    <a:pt x="180" y="310"/>
                  </a:lnTo>
                  <a:close/>
                  <a:moveTo>
                    <a:pt x="188" y="166"/>
                  </a:moveTo>
                  <a:lnTo>
                    <a:pt x="94" y="122"/>
                  </a:lnTo>
                  <a:lnTo>
                    <a:pt x="188" y="78"/>
                  </a:lnTo>
                  <a:lnTo>
                    <a:pt x="282" y="122"/>
                  </a:lnTo>
                  <a:lnTo>
                    <a:pt x="188" y="166"/>
                  </a:lnTo>
                  <a:close/>
                  <a:moveTo>
                    <a:pt x="272" y="232"/>
                  </a:moveTo>
                  <a:lnTo>
                    <a:pt x="262" y="236"/>
                  </a:lnTo>
                  <a:lnTo>
                    <a:pt x="262" y="278"/>
                  </a:lnTo>
                  <a:lnTo>
                    <a:pt x="262" y="278"/>
                  </a:lnTo>
                  <a:lnTo>
                    <a:pt x="260" y="282"/>
                  </a:lnTo>
                  <a:lnTo>
                    <a:pt x="260" y="284"/>
                  </a:lnTo>
                  <a:lnTo>
                    <a:pt x="256" y="286"/>
                  </a:lnTo>
                  <a:lnTo>
                    <a:pt x="254" y="286"/>
                  </a:lnTo>
                  <a:lnTo>
                    <a:pt x="254" y="286"/>
                  </a:lnTo>
                  <a:lnTo>
                    <a:pt x="250" y="286"/>
                  </a:lnTo>
                  <a:lnTo>
                    <a:pt x="248" y="284"/>
                  </a:lnTo>
                  <a:lnTo>
                    <a:pt x="246" y="282"/>
                  </a:lnTo>
                  <a:lnTo>
                    <a:pt x="246" y="278"/>
                  </a:lnTo>
                  <a:lnTo>
                    <a:pt x="246" y="240"/>
                  </a:lnTo>
                  <a:lnTo>
                    <a:pt x="238" y="244"/>
                  </a:lnTo>
                  <a:lnTo>
                    <a:pt x="238" y="244"/>
                  </a:lnTo>
                  <a:lnTo>
                    <a:pt x="236" y="244"/>
                  </a:lnTo>
                  <a:lnTo>
                    <a:pt x="236" y="244"/>
                  </a:lnTo>
                  <a:lnTo>
                    <a:pt x="232" y="242"/>
                  </a:lnTo>
                  <a:lnTo>
                    <a:pt x="228" y="240"/>
                  </a:lnTo>
                  <a:lnTo>
                    <a:pt x="228" y="240"/>
                  </a:lnTo>
                  <a:lnTo>
                    <a:pt x="228" y="236"/>
                  </a:lnTo>
                  <a:lnTo>
                    <a:pt x="230" y="230"/>
                  </a:lnTo>
                  <a:lnTo>
                    <a:pt x="248" y="210"/>
                  </a:lnTo>
                  <a:lnTo>
                    <a:pt x="248" y="210"/>
                  </a:lnTo>
                  <a:lnTo>
                    <a:pt x="252" y="206"/>
                  </a:lnTo>
                  <a:lnTo>
                    <a:pt x="258" y="208"/>
                  </a:lnTo>
                  <a:lnTo>
                    <a:pt x="274" y="216"/>
                  </a:lnTo>
                  <a:lnTo>
                    <a:pt x="274" y="216"/>
                  </a:lnTo>
                  <a:lnTo>
                    <a:pt x="278" y="220"/>
                  </a:lnTo>
                  <a:lnTo>
                    <a:pt x="278" y="224"/>
                  </a:lnTo>
                  <a:lnTo>
                    <a:pt x="278" y="224"/>
                  </a:lnTo>
                  <a:lnTo>
                    <a:pt x="276" y="228"/>
                  </a:lnTo>
                  <a:lnTo>
                    <a:pt x="272" y="232"/>
                  </a:lnTo>
                  <a:lnTo>
                    <a:pt x="272" y="232"/>
                  </a:lnTo>
                  <a:close/>
                  <a:moveTo>
                    <a:pt x="308" y="160"/>
                  </a:moveTo>
                  <a:lnTo>
                    <a:pt x="308" y="160"/>
                  </a:lnTo>
                  <a:lnTo>
                    <a:pt x="270" y="178"/>
                  </a:lnTo>
                  <a:lnTo>
                    <a:pt x="216" y="172"/>
                  </a:lnTo>
                  <a:lnTo>
                    <a:pt x="302" y="130"/>
                  </a:lnTo>
                  <a:lnTo>
                    <a:pt x="308" y="132"/>
                  </a:lnTo>
                  <a:lnTo>
                    <a:pt x="308" y="132"/>
                  </a:lnTo>
                  <a:lnTo>
                    <a:pt x="356" y="138"/>
                  </a:lnTo>
                  <a:lnTo>
                    <a:pt x="308" y="16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1" name="TextBox 240"/>
          <p:cNvSpPr txBox="1"/>
          <p:nvPr/>
        </p:nvSpPr>
        <p:spPr>
          <a:xfrm>
            <a:off x="6729166" y="1043611"/>
            <a:ext cx="1143516" cy="404468"/>
          </a:xfrm>
          <a:prstGeom prst="rect">
            <a:avLst/>
          </a:prstGeom>
          <a:noFill/>
        </p:spPr>
        <p:txBody>
          <a:bodyPr vert="horz" wrap="square" lIns="0" tIns="0" rIns="0" bIns="0" rtlCol="0">
            <a:noAutofit/>
          </a:bodyPr>
          <a:lstStyle/>
          <a:p>
            <a:pPr indent="-274320" algn="ctr">
              <a:spcAft>
                <a:spcPts val="900"/>
              </a:spcAft>
            </a:pPr>
            <a:r>
              <a:rPr lang="en-GB" sz="1050" dirty="0" smtClean="0">
                <a:latin typeface="Georgia" pitchFamily="18" charset="0"/>
              </a:rPr>
              <a:t>Money Service Business’s bank</a:t>
            </a:r>
          </a:p>
        </p:txBody>
      </p:sp>
      <p:sp>
        <p:nvSpPr>
          <p:cNvPr id="242" name="TextBox 241"/>
          <p:cNvSpPr txBox="1"/>
          <p:nvPr/>
        </p:nvSpPr>
        <p:spPr>
          <a:xfrm>
            <a:off x="188272" y="4195527"/>
            <a:ext cx="1143516" cy="404468"/>
          </a:xfrm>
          <a:prstGeom prst="rect">
            <a:avLst/>
          </a:prstGeom>
          <a:noFill/>
        </p:spPr>
        <p:txBody>
          <a:bodyPr vert="horz" wrap="square" lIns="0" tIns="0" rIns="0" bIns="0" rtlCol="0">
            <a:noAutofit/>
          </a:bodyPr>
          <a:lstStyle/>
          <a:p>
            <a:pPr indent="-274320" algn="ctr">
              <a:spcAft>
                <a:spcPts val="900"/>
              </a:spcAft>
            </a:pPr>
            <a:r>
              <a:rPr lang="en-GB" sz="1050" dirty="0" smtClean="0">
                <a:latin typeface="Georgia" pitchFamily="18" charset="0"/>
              </a:rPr>
              <a:t>Money Service Business’s bank</a:t>
            </a:r>
          </a:p>
        </p:txBody>
      </p:sp>
      <p:cxnSp>
        <p:nvCxnSpPr>
          <p:cNvPr id="245" name="Curved Connector 244"/>
          <p:cNvCxnSpPr>
            <a:stCxn id="228" idx="2"/>
            <a:endCxn id="208" idx="4"/>
          </p:cNvCxnSpPr>
          <p:nvPr/>
        </p:nvCxnSpPr>
        <p:spPr>
          <a:xfrm rot="5400000" flipH="1">
            <a:off x="1094818" y="4757254"/>
            <a:ext cx="1324761" cy="1828116"/>
          </a:xfrm>
          <a:prstGeom prst="curvedConnector3">
            <a:avLst>
              <a:gd name="adj1" fmla="val 8628"/>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5512987" y="1571423"/>
            <a:ext cx="556425" cy="523287"/>
            <a:chOff x="1467520" y="2258091"/>
            <a:chExt cx="612000" cy="612000"/>
          </a:xfrm>
        </p:grpSpPr>
        <p:sp>
          <p:nvSpPr>
            <p:cNvPr id="248" name="Oval 247"/>
            <p:cNvSpPr/>
            <p:nvPr/>
          </p:nvSpPr>
          <p:spPr bwMode="ltGray">
            <a:xfrm>
              <a:off x="1467520" y="2258091"/>
              <a:ext cx="612000" cy="612000"/>
            </a:xfrm>
            <a:prstGeom prst="ellipse">
              <a:avLst/>
            </a:prstGeom>
            <a:solidFill>
              <a:schemeClr val="accent4">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49"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grpSp>
        <p:nvGrpSpPr>
          <p:cNvPr id="250" name="Group 249"/>
          <p:cNvGrpSpPr/>
          <p:nvPr/>
        </p:nvGrpSpPr>
        <p:grpSpPr>
          <a:xfrm>
            <a:off x="1130280" y="5790106"/>
            <a:ext cx="556425" cy="523287"/>
            <a:chOff x="1467520" y="2258091"/>
            <a:chExt cx="612000" cy="612000"/>
          </a:xfrm>
        </p:grpSpPr>
        <p:sp>
          <p:nvSpPr>
            <p:cNvPr id="251" name="Oval 250"/>
            <p:cNvSpPr/>
            <p:nvPr/>
          </p:nvSpPr>
          <p:spPr bwMode="ltGray">
            <a:xfrm>
              <a:off x="1467520" y="2258091"/>
              <a:ext cx="612000" cy="612000"/>
            </a:xfrm>
            <a:prstGeom prst="ellipse">
              <a:avLst/>
            </a:prstGeom>
            <a:solidFill>
              <a:schemeClr val="accent4">
                <a:lumMod val="40000"/>
                <a:lumOff val="60000"/>
              </a:schemeClr>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bg1"/>
                </a:solidFill>
                <a:latin typeface="Georgia" pitchFamily="18" charset="0"/>
              </a:endParaRPr>
            </a:p>
          </p:txBody>
        </p:sp>
        <p:sp>
          <p:nvSpPr>
            <p:cNvPr id="252" name="Freeform 4803"/>
            <p:cNvSpPr>
              <a:spLocks noEditPoints="1"/>
            </p:cNvSpPr>
            <p:nvPr/>
          </p:nvSpPr>
          <p:spPr bwMode="auto">
            <a:xfrm>
              <a:off x="1543081" y="2365878"/>
              <a:ext cx="460878" cy="335852"/>
            </a:xfrm>
            <a:custGeom>
              <a:avLst/>
              <a:gdLst>
                <a:gd name="T0" fmla="*/ 372 w 376"/>
                <a:gd name="T1" fmla="*/ 98 h 274"/>
                <a:gd name="T2" fmla="*/ 344 w 376"/>
                <a:gd name="T3" fmla="*/ 74 h 274"/>
                <a:gd name="T4" fmla="*/ 334 w 376"/>
                <a:gd name="T5" fmla="*/ 68 h 274"/>
                <a:gd name="T6" fmla="*/ 254 w 376"/>
                <a:gd name="T7" fmla="*/ 80 h 274"/>
                <a:gd name="T8" fmla="*/ 210 w 376"/>
                <a:gd name="T9" fmla="*/ 68 h 274"/>
                <a:gd name="T10" fmla="*/ 6 w 376"/>
                <a:gd name="T11" fmla="*/ 136 h 274"/>
                <a:gd name="T12" fmla="*/ 4 w 376"/>
                <a:gd name="T13" fmla="*/ 170 h 274"/>
                <a:gd name="T14" fmla="*/ 30 w 376"/>
                <a:gd name="T15" fmla="*/ 194 h 274"/>
                <a:gd name="T16" fmla="*/ 4 w 376"/>
                <a:gd name="T17" fmla="*/ 220 h 274"/>
                <a:gd name="T18" fmla="*/ 198 w 376"/>
                <a:gd name="T19" fmla="*/ 250 h 274"/>
                <a:gd name="T20" fmla="*/ 272 w 376"/>
                <a:gd name="T21" fmla="*/ 274 h 274"/>
                <a:gd name="T22" fmla="*/ 346 w 376"/>
                <a:gd name="T23" fmla="*/ 246 h 274"/>
                <a:gd name="T24" fmla="*/ 322 w 376"/>
                <a:gd name="T25" fmla="*/ 252 h 274"/>
                <a:gd name="T26" fmla="*/ 220 w 376"/>
                <a:gd name="T27" fmla="*/ 252 h 274"/>
                <a:gd name="T28" fmla="*/ 196 w 376"/>
                <a:gd name="T29" fmla="*/ 232 h 274"/>
                <a:gd name="T30" fmla="*/ 148 w 376"/>
                <a:gd name="T31" fmla="*/ 234 h 274"/>
                <a:gd name="T32" fmla="*/ 200 w 376"/>
                <a:gd name="T33" fmla="*/ 220 h 274"/>
                <a:gd name="T34" fmla="*/ 300 w 376"/>
                <a:gd name="T35" fmla="*/ 236 h 274"/>
                <a:gd name="T36" fmla="*/ 346 w 376"/>
                <a:gd name="T37" fmla="*/ 196 h 274"/>
                <a:gd name="T38" fmla="*/ 308 w 376"/>
                <a:gd name="T39" fmla="*/ 220 h 274"/>
                <a:gd name="T40" fmla="*/ 210 w 376"/>
                <a:gd name="T41" fmla="*/ 210 h 274"/>
                <a:gd name="T42" fmla="*/ 196 w 376"/>
                <a:gd name="T43" fmla="*/ 196 h 274"/>
                <a:gd name="T44" fmla="*/ 150 w 376"/>
                <a:gd name="T45" fmla="*/ 200 h 274"/>
                <a:gd name="T46" fmla="*/ 202 w 376"/>
                <a:gd name="T47" fmla="*/ 184 h 274"/>
                <a:gd name="T48" fmla="*/ 318 w 376"/>
                <a:gd name="T49" fmla="*/ 196 h 274"/>
                <a:gd name="T50" fmla="*/ 374 w 376"/>
                <a:gd name="T51" fmla="*/ 162 h 274"/>
                <a:gd name="T52" fmla="*/ 374 w 376"/>
                <a:gd name="T53" fmla="*/ 130 h 274"/>
                <a:gd name="T54" fmla="*/ 248 w 376"/>
                <a:gd name="T55" fmla="*/ 94 h 274"/>
                <a:gd name="T56" fmla="*/ 342 w 376"/>
                <a:gd name="T57" fmla="*/ 78 h 274"/>
                <a:gd name="T58" fmla="*/ 334 w 376"/>
                <a:gd name="T59" fmla="*/ 104 h 274"/>
                <a:gd name="T60" fmla="*/ 238 w 376"/>
                <a:gd name="T61" fmla="*/ 114 h 274"/>
                <a:gd name="T62" fmla="*/ 200 w 376"/>
                <a:gd name="T63" fmla="*/ 96 h 274"/>
                <a:gd name="T64" fmla="*/ 202 w 376"/>
                <a:gd name="T65" fmla="*/ 114 h 274"/>
                <a:gd name="T66" fmla="*/ 294 w 376"/>
                <a:gd name="T67" fmla="*/ 130 h 274"/>
                <a:gd name="T68" fmla="*/ 346 w 376"/>
                <a:gd name="T69" fmla="*/ 124 h 274"/>
                <a:gd name="T70" fmla="*/ 338 w 376"/>
                <a:gd name="T71" fmla="*/ 136 h 274"/>
                <a:gd name="T72" fmla="*/ 272 w 376"/>
                <a:gd name="T73" fmla="*/ 152 h 274"/>
                <a:gd name="T74" fmla="*/ 214 w 376"/>
                <a:gd name="T75" fmla="*/ 142 h 274"/>
                <a:gd name="T76" fmla="*/ 198 w 376"/>
                <a:gd name="T77" fmla="*/ 118 h 274"/>
                <a:gd name="T78" fmla="*/ 134 w 376"/>
                <a:gd name="T79" fmla="*/ 150 h 274"/>
                <a:gd name="T80" fmla="*/ 100 w 376"/>
                <a:gd name="T81" fmla="*/ 136 h 274"/>
                <a:gd name="T82" fmla="*/ 158 w 376"/>
                <a:gd name="T83" fmla="*/ 128 h 274"/>
                <a:gd name="T84" fmla="*/ 162 w 376"/>
                <a:gd name="T85" fmla="*/ 144 h 274"/>
                <a:gd name="T86" fmla="*/ 346 w 376"/>
                <a:gd name="T87" fmla="*/ 162 h 274"/>
                <a:gd name="T88" fmla="*/ 342 w 376"/>
                <a:gd name="T89" fmla="*/ 168 h 274"/>
                <a:gd name="T90" fmla="*/ 322 w 376"/>
                <a:gd name="T91" fmla="*/ 180 h 274"/>
                <a:gd name="T92" fmla="*/ 220 w 376"/>
                <a:gd name="T93" fmla="*/ 180 h 274"/>
                <a:gd name="T94" fmla="*/ 200 w 376"/>
                <a:gd name="T95" fmla="*/ 168 h 274"/>
                <a:gd name="T96" fmla="*/ 198 w 376"/>
                <a:gd name="T97" fmla="*/ 154 h 274"/>
                <a:gd name="T98" fmla="*/ 272 w 376"/>
                <a:gd name="T99" fmla="*/ 166 h 274"/>
                <a:gd name="T100" fmla="*/ 346 w 376"/>
                <a:gd name="T101" fmla="*/ 160 h 274"/>
                <a:gd name="T102" fmla="*/ 196 w 376"/>
                <a:gd name="T103" fmla="*/ 28 h 274"/>
                <a:gd name="T104" fmla="*/ 272 w 376"/>
                <a:gd name="T105" fmla="*/ 0 h 274"/>
                <a:gd name="T106" fmla="*/ 344 w 376"/>
                <a:gd name="T107" fmla="*/ 24 h 274"/>
                <a:gd name="T108" fmla="*/ 322 w 376"/>
                <a:gd name="T109" fmla="*/ 50 h 274"/>
                <a:gd name="T110" fmla="*/ 220 w 376"/>
                <a:gd name="T111" fmla="*/ 5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6" h="274">
                  <a:moveTo>
                    <a:pt x="376" y="126"/>
                  </a:moveTo>
                  <a:lnTo>
                    <a:pt x="376" y="126"/>
                  </a:lnTo>
                  <a:lnTo>
                    <a:pt x="374" y="122"/>
                  </a:lnTo>
                  <a:lnTo>
                    <a:pt x="370" y="120"/>
                  </a:lnTo>
                  <a:lnTo>
                    <a:pt x="346" y="110"/>
                  </a:lnTo>
                  <a:lnTo>
                    <a:pt x="372" y="98"/>
                  </a:lnTo>
                  <a:lnTo>
                    <a:pt x="372" y="98"/>
                  </a:lnTo>
                  <a:lnTo>
                    <a:pt x="376" y="96"/>
                  </a:lnTo>
                  <a:lnTo>
                    <a:pt x="376" y="92"/>
                  </a:lnTo>
                  <a:lnTo>
                    <a:pt x="376" y="92"/>
                  </a:lnTo>
                  <a:lnTo>
                    <a:pt x="376" y="86"/>
                  </a:lnTo>
                  <a:lnTo>
                    <a:pt x="372" y="84"/>
                  </a:lnTo>
                  <a:lnTo>
                    <a:pt x="344" y="74"/>
                  </a:lnTo>
                  <a:lnTo>
                    <a:pt x="344" y="74"/>
                  </a:lnTo>
                  <a:lnTo>
                    <a:pt x="346" y="70"/>
                  </a:lnTo>
                  <a:lnTo>
                    <a:pt x="346" y="66"/>
                  </a:lnTo>
                  <a:lnTo>
                    <a:pt x="346" y="52"/>
                  </a:lnTo>
                  <a:lnTo>
                    <a:pt x="346" y="52"/>
                  </a:lnTo>
                  <a:lnTo>
                    <a:pt x="346" y="56"/>
                  </a:lnTo>
                  <a:lnTo>
                    <a:pt x="344" y="60"/>
                  </a:lnTo>
                  <a:lnTo>
                    <a:pt x="334" y="68"/>
                  </a:lnTo>
                  <a:lnTo>
                    <a:pt x="334" y="68"/>
                  </a:lnTo>
                  <a:lnTo>
                    <a:pt x="322" y="72"/>
                  </a:lnTo>
                  <a:lnTo>
                    <a:pt x="308" y="76"/>
                  </a:lnTo>
                  <a:lnTo>
                    <a:pt x="290" y="80"/>
                  </a:lnTo>
                  <a:lnTo>
                    <a:pt x="272" y="80"/>
                  </a:lnTo>
                  <a:lnTo>
                    <a:pt x="272" y="80"/>
                  </a:lnTo>
                  <a:lnTo>
                    <a:pt x="254" y="80"/>
                  </a:lnTo>
                  <a:lnTo>
                    <a:pt x="238" y="78"/>
                  </a:lnTo>
                  <a:lnTo>
                    <a:pt x="226" y="74"/>
                  </a:lnTo>
                  <a:lnTo>
                    <a:pt x="214" y="70"/>
                  </a:lnTo>
                  <a:lnTo>
                    <a:pt x="214" y="70"/>
                  </a:lnTo>
                  <a:lnTo>
                    <a:pt x="214" y="70"/>
                  </a:lnTo>
                  <a:lnTo>
                    <a:pt x="210" y="68"/>
                  </a:lnTo>
                  <a:lnTo>
                    <a:pt x="210" y="68"/>
                  </a:lnTo>
                  <a:lnTo>
                    <a:pt x="200" y="60"/>
                  </a:lnTo>
                  <a:lnTo>
                    <a:pt x="198" y="56"/>
                  </a:lnTo>
                  <a:lnTo>
                    <a:pt x="196" y="52"/>
                  </a:lnTo>
                  <a:lnTo>
                    <a:pt x="196" y="52"/>
                  </a:lnTo>
                  <a:lnTo>
                    <a:pt x="198" y="46"/>
                  </a:lnTo>
                  <a:lnTo>
                    <a:pt x="6" y="136"/>
                  </a:lnTo>
                  <a:lnTo>
                    <a:pt x="6" y="136"/>
                  </a:lnTo>
                  <a:lnTo>
                    <a:pt x="2" y="138"/>
                  </a:lnTo>
                  <a:lnTo>
                    <a:pt x="2" y="142"/>
                  </a:lnTo>
                  <a:lnTo>
                    <a:pt x="2" y="142"/>
                  </a:lnTo>
                  <a:lnTo>
                    <a:pt x="2" y="148"/>
                  </a:lnTo>
                  <a:lnTo>
                    <a:pt x="6" y="150"/>
                  </a:lnTo>
                  <a:lnTo>
                    <a:pt x="30" y="158"/>
                  </a:lnTo>
                  <a:lnTo>
                    <a:pt x="4" y="170"/>
                  </a:lnTo>
                  <a:lnTo>
                    <a:pt x="4" y="170"/>
                  </a:lnTo>
                  <a:lnTo>
                    <a:pt x="2" y="174"/>
                  </a:lnTo>
                  <a:lnTo>
                    <a:pt x="0" y="178"/>
                  </a:lnTo>
                  <a:lnTo>
                    <a:pt x="0" y="178"/>
                  </a:lnTo>
                  <a:lnTo>
                    <a:pt x="2" y="182"/>
                  </a:lnTo>
                  <a:lnTo>
                    <a:pt x="6" y="184"/>
                  </a:lnTo>
                  <a:lnTo>
                    <a:pt x="30" y="194"/>
                  </a:lnTo>
                  <a:lnTo>
                    <a:pt x="4" y="206"/>
                  </a:lnTo>
                  <a:lnTo>
                    <a:pt x="4" y="206"/>
                  </a:lnTo>
                  <a:lnTo>
                    <a:pt x="0" y="208"/>
                  </a:lnTo>
                  <a:lnTo>
                    <a:pt x="0" y="212"/>
                  </a:lnTo>
                  <a:lnTo>
                    <a:pt x="0" y="212"/>
                  </a:lnTo>
                  <a:lnTo>
                    <a:pt x="0" y="218"/>
                  </a:lnTo>
                  <a:lnTo>
                    <a:pt x="4" y="220"/>
                  </a:lnTo>
                  <a:lnTo>
                    <a:pt x="148" y="270"/>
                  </a:lnTo>
                  <a:lnTo>
                    <a:pt x="148" y="270"/>
                  </a:lnTo>
                  <a:lnTo>
                    <a:pt x="150" y="270"/>
                  </a:lnTo>
                  <a:lnTo>
                    <a:pt x="150" y="270"/>
                  </a:lnTo>
                  <a:lnTo>
                    <a:pt x="154" y="270"/>
                  </a:lnTo>
                  <a:lnTo>
                    <a:pt x="198" y="250"/>
                  </a:lnTo>
                  <a:lnTo>
                    <a:pt x="198" y="250"/>
                  </a:lnTo>
                  <a:lnTo>
                    <a:pt x="200" y="254"/>
                  </a:lnTo>
                  <a:lnTo>
                    <a:pt x="206" y="258"/>
                  </a:lnTo>
                  <a:lnTo>
                    <a:pt x="212" y="264"/>
                  </a:lnTo>
                  <a:lnTo>
                    <a:pt x="222" y="266"/>
                  </a:lnTo>
                  <a:lnTo>
                    <a:pt x="244" y="272"/>
                  </a:lnTo>
                  <a:lnTo>
                    <a:pt x="272" y="274"/>
                  </a:lnTo>
                  <a:lnTo>
                    <a:pt x="272" y="274"/>
                  </a:lnTo>
                  <a:lnTo>
                    <a:pt x="300" y="272"/>
                  </a:lnTo>
                  <a:lnTo>
                    <a:pt x="314" y="270"/>
                  </a:lnTo>
                  <a:lnTo>
                    <a:pt x="324" y="266"/>
                  </a:lnTo>
                  <a:lnTo>
                    <a:pt x="334" y="262"/>
                  </a:lnTo>
                  <a:lnTo>
                    <a:pt x="340" y="256"/>
                  </a:lnTo>
                  <a:lnTo>
                    <a:pt x="344" y="252"/>
                  </a:lnTo>
                  <a:lnTo>
                    <a:pt x="346" y="246"/>
                  </a:lnTo>
                  <a:lnTo>
                    <a:pt x="346" y="230"/>
                  </a:lnTo>
                  <a:lnTo>
                    <a:pt x="346" y="230"/>
                  </a:lnTo>
                  <a:lnTo>
                    <a:pt x="346" y="236"/>
                  </a:lnTo>
                  <a:lnTo>
                    <a:pt x="344" y="240"/>
                  </a:lnTo>
                  <a:lnTo>
                    <a:pt x="334" y="246"/>
                  </a:lnTo>
                  <a:lnTo>
                    <a:pt x="334" y="246"/>
                  </a:lnTo>
                  <a:lnTo>
                    <a:pt x="322" y="252"/>
                  </a:lnTo>
                  <a:lnTo>
                    <a:pt x="308" y="256"/>
                  </a:lnTo>
                  <a:lnTo>
                    <a:pt x="290" y="258"/>
                  </a:lnTo>
                  <a:lnTo>
                    <a:pt x="272" y="260"/>
                  </a:lnTo>
                  <a:lnTo>
                    <a:pt x="272" y="260"/>
                  </a:lnTo>
                  <a:lnTo>
                    <a:pt x="252" y="258"/>
                  </a:lnTo>
                  <a:lnTo>
                    <a:pt x="236" y="256"/>
                  </a:lnTo>
                  <a:lnTo>
                    <a:pt x="220" y="252"/>
                  </a:lnTo>
                  <a:lnTo>
                    <a:pt x="210" y="246"/>
                  </a:lnTo>
                  <a:lnTo>
                    <a:pt x="210" y="246"/>
                  </a:lnTo>
                  <a:lnTo>
                    <a:pt x="206" y="244"/>
                  </a:lnTo>
                  <a:lnTo>
                    <a:pt x="206" y="244"/>
                  </a:lnTo>
                  <a:lnTo>
                    <a:pt x="206" y="244"/>
                  </a:lnTo>
                  <a:lnTo>
                    <a:pt x="200" y="238"/>
                  </a:lnTo>
                  <a:lnTo>
                    <a:pt x="196" y="232"/>
                  </a:lnTo>
                  <a:lnTo>
                    <a:pt x="196" y="232"/>
                  </a:lnTo>
                  <a:lnTo>
                    <a:pt x="196" y="230"/>
                  </a:lnTo>
                  <a:lnTo>
                    <a:pt x="196" y="232"/>
                  </a:lnTo>
                  <a:lnTo>
                    <a:pt x="150" y="254"/>
                  </a:lnTo>
                  <a:lnTo>
                    <a:pt x="28" y="212"/>
                  </a:lnTo>
                  <a:lnTo>
                    <a:pt x="52" y="200"/>
                  </a:lnTo>
                  <a:lnTo>
                    <a:pt x="148" y="234"/>
                  </a:lnTo>
                  <a:lnTo>
                    <a:pt x="148" y="234"/>
                  </a:lnTo>
                  <a:lnTo>
                    <a:pt x="152" y="234"/>
                  </a:lnTo>
                  <a:lnTo>
                    <a:pt x="152" y="234"/>
                  </a:lnTo>
                  <a:lnTo>
                    <a:pt x="154" y="234"/>
                  </a:lnTo>
                  <a:lnTo>
                    <a:pt x="198" y="214"/>
                  </a:lnTo>
                  <a:lnTo>
                    <a:pt x="198" y="214"/>
                  </a:lnTo>
                  <a:lnTo>
                    <a:pt x="200" y="220"/>
                  </a:lnTo>
                  <a:lnTo>
                    <a:pt x="206" y="224"/>
                  </a:lnTo>
                  <a:lnTo>
                    <a:pt x="214" y="228"/>
                  </a:lnTo>
                  <a:lnTo>
                    <a:pt x="222" y="232"/>
                  </a:lnTo>
                  <a:lnTo>
                    <a:pt x="246" y="236"/>
                  </a:lnTo>
                  <a:lnTo>
                    <a:pt x="272" y="238"/>
                  </a:lnTo>
                  <a:lnTo>
                    <a:pt x="272" y="238"/>
                  </a:lnTo>
                  <a:lnTo>
                    <a:pt x="300" y="236"/>
                  </a:lnTo>
                  <a:lnTo>
                    <a:pt x="314" y="234"/>
                  </a:lnTo>
                  <a:lnTo>
                    <a:pt x="324" y="230"/>
                  </a:lnTo>
                  <a:lnTo>
                    <a:pt x="334" y="226"/>
                  </a:lnTo>
                  <a:lnTo>
                    <a:pt x="340" y="220"/>
                  </a:lnTo>
                  <a:lnTo>
                    <a:pt x="344" y="216"/>
                  </a:lnTo>
                  <a:lnTo>
                    <a:pt x="346" y="210"/>
                  </a:lnTo>
                  <a:lnTo>
                    <a:pt x="346" y="196"/>
                  </a:lnTo>
                  <a:lnTo>
                    <a:pt x="346" y="196"/>
                  </a:lnTo>
                  <a:lnTo>
                    <a:pt x="346" y="200"/>
                  </a:lnTo>
                  <a:lnTo>
                    <a:pt x="344" y="204"/>
                  </a:lnTo>
                  <a:lnTo>
                    <a:pt x="334" y="210"/>
                  </a:lnTo>
                  <a:lnTo>
                    <a:pt x="334" y="210"/>
                  </a:lnTo>
                  <a:lnTo>
                    <a:pt x="322" y="216"/>
                  </a:lnTo>
                  <a:lnTo>
                    <a:pt x="308" y="220"/>
                  </a:lnTo>
                  <a:lnTo>
                    <a:pt x="290" y="222"/>
                  </a:lnTo>
                  <a:lnTo>
                    <a:pt x="272" y="224"/>
                  </a:lnTo>
                  <a:lnTo>
                    <a:pt x="272" y="224"/>
                  </a:lnTo>
                  <a:lnTo>
                    <a:pt x="252" y="222"/>
                  </a:lnTo>
                  <a:lnTo>
                    <a:pt x="236" y="220"/>
                  </a:lnTo>
                  <a:lnTo>
                    <a:pt x="220" y="216"/>
                  </a:lnTo>
                  <a:lnTo>
                    <a:pt x="210" y="210"/>
                  </a:lnTo>
                  <a:lnTo>
                    <a:pt x="210" y="210"/>
                  </a:lnTo>
                  <a:lnTo>
                    <a:pt x="208" y="210"/>
                  </a:lnTo>
                  <a:lnTo>
                    <a:pt x="208" y="210"/>
                  </a:lnTo>
                  <a:lnTo>
                    <a:pt x="200" y="204"/>
                  </a:lnTo>
                  <a:lnTo>
                    <a:pt x="198" y="198"/>
                  </a:lnTo>
                  <a:lnTo>
                    <a:pt x="198" y="198"/>
                  </a:lnTo>
                  <a:lnTo>
                    <a:pt x="196" y="196"/>
                  </a:lnTo>
                  <a:lnTo>
                    <a:pt x="196" y="198"/>
                  </a:lnTo>
                  <a:lnTo>
                    <a:pt x="152" y="218"/>
                  </a:lnTo>
                  <a:lnTo>
                    <a:pt x="72" y="192"/>
                  </a:lnTo>
                  <a:lnTo>
                    <a:pt x="50" y="184"/>
                  </a:lnTo>
                  <a:lnTo>
                    <a:pt x="28" y="176"/>
                  </a:lnTo>
                  <a:lnTo>
                    <a:pt x="52" y="166"/>
                  </a:lnTo>
                  <a:lnTo>
                    <a:pt x="150" y="200"/>
                  </a:lnTo>
                  <a:lnTo>
                    <a:pt x="150" y="200"/>
                  </a:lnTo>
                  <a:lnTo>
                    <a:pt x="152" y="200"/>
                  </a:lnTo>
                  <a:lnTo>
                    <a:pt x="152" y="200"/>
                  </a:lnTo>
                  <a:lnTo>
                    <a:pt x="156" y="200"/>
                  </a:lnTo>
                  <a:lnTo>
                    <a:pt x="198" y="180"/>
                  </a:lnTo>
                  <a:lnTo>
                    <a:pt x="198" y="180"/>
                  </a:lnTo>
                  <a:lnTo>
                    <a:pt x="202" y="184"/>
                  </a:lnTo>
                  <a:lnTo>
                    <a:pt x="208" y="188"/>
                  </a:lnTo>
                  <a:lnTo>
                    <a:pt x="224" y="196"/>
                  </a:lnTo>
                  <a:lnTo>
                    <a:pt x="246" y="200"/>
                  </a:lnTo>
                  <a:lnTo>
                    <a:pt x="272" y="202"/>
                  </a:lnTo>
                  <a:lnTo>
                    <a:pt x="272" y="202"/>
                  </a:lnTo>
                  <a:lnTo>
                    <a:pt x="296" y="200"/>
                  </a:lnTo>
                  <a:lnTo>
                    <a:pt x="318" y="196"/>
                  </a:lnTo>
                  <a:lnTo>
                    <a:pt x="334" y="190"/>
                  </a:lnTo>
                  <a:lnTo>
                    <a:pt x="340" y="186"/>
                  </a:lnTo>
                  <a:lnTo>
                    <a:pt x="344" y="180"/>
                  </a:lnTo>
                  <a:lnTo>
                    <a:pt x="370" y="168"/>
                  </a:lnTo>
                  <a:lnTo>
                    <a:pt x="370" y="168"/>
                  </a:lnTo>
                  <a:lnTo>
                    <a:pt x="374" y="166"/>
                  </a:lnTo>
                  <a:lnTo>
                    <a:pt x="374" y="162"/>
                  </a:lnTo>
                  <a:lnTo>
                    <a:pt x="374" y="162"/>
                  </a:lnTo>
                  <a:lnTo>
                    <a:pt x="374" y="156"/>
                  </a:lnTo>
                  <a:lnTo>
                    <a:pt x="370" y="154"/>
                  </a:lnTo>
                  <a:lnTo>
                    <a:pt x="346" y="146"/>
                  </a:lnTo>
                  <a:lnTo>
                    <a:pt x="372" y="134"/>
                  </a:lnTo>
                  <a:lnTo>
                    <a:pt x="372" y="134"/>
                  </a:lnTo>
                  <a:lnTo>
                    <a:pt x="374" y="130"/>
                  </a:lnTo>
                  <a:lnTo>
                    <a:pt x="376" y="126"/>
                  </a:lnTo>
                  <a:lnTo>
                    <a:pt x="376" y="126"/>
                  </a:lnTo>
                  <a:close/>
                  <a:moveTo>
                    <a:pt x="202" y="78"/>
                  </a:moveTo>
                  <a:lnTo>
                    <a:pt x="202" y="78"/>
                  </a:lnTo>
                  <a:lnTo>
                    <a:pt x="214" y="84"/>
                  </a:lnTo>
                  <a:lnTo>
                    <a:pt x="230" y="90"/>
                  </a:lnTo>
                  <a:lnTo>
                    <a:pt x="248" y="94"/>
                  </a:lnTo>
                  <a:lnTo>
                    <a:pt x="272" y="96"/>
                  </a:lnTo>
                  <a:lnTo>
                    <a:pt x="272" y="96"/>
                  </a:lnTo>
                  <a:lnTo>
                    <a:pt x="294" y="94"/>
                  </a:lnTo>
                  <a:lnTo>
                    <a:pt x="314" y="90"/>
                  </a:lnTo>
                  <a:lnTo>
                    <a:pt x="330" y="84"/>
                  </a:lnTo>
                  <a:lnTo>
                    <a:pt x="342" y="78"/>
                  </a:lnTo>
                  <a:lnTo>
                    <a:pt x="342" y="78"/>
                  </a:lnTo>
                  <a:lnTo>
                    <a:pt x="346" y="82"/>
                  </a:lnTo>
                  <a:lnTo>
                    <a:pt x="346" y="88"/>
                  </a:lnTo>
                  <a:lnTo>
                    <a:pt x="346" y="88"/>
                  </a:lnTo>
                  <a:lnTo>
                    <a:pt x="346" y="92"/>
                  </a:lnTo>
                  <a:lnTo>
                    <a:pt x="344" y="96"/>
                  </a:lnTo>
                  <a:lnTo>
                    <a:pt x="334" y="104"/>
                  </a:lnTo>
                  <a:lnTo>
                    <a:pt x="334" y="104"/>
                  </a:lnTo>
                  <a:lnTo>
                    <a:pt x="322" y="108"/>
                  </a:lnTo>
                  <a:lnTo>
                    <a:pt x="308" y="112"/>
                  </a:lnTo>
                  <a:lnTo>
                    <a:pt x="290" y="116"/>
                  </a:lnTo>
                  <a:lnTo>
                    <a:pt x="272" y="116"/>
                  </a:lnTo>
                  <a:lnTo>
                    <a:pt x="272" y="116"/>
                  </a:lnTo>
                  <a:lnTo>
                    <a:pt x="254" y="116"/>
                  </a:lnTo>
                  <a:lnTo>
                    <a:pt x="238" y="114"/>
                  </a:lnTo>
                  <a:lnTo>
                    <a:pt x="226" y="110"/>
                  </a:lnTo>
                  <a:lnTo>
                    <a:pt x="214" y="106"/>
                  </a:lnTo>
                  <a:lnTo>
                    <a:pt x="214" y="106"/>
                  </a:lnTo>
                  <a:lnTo>
                    <a:pt x="214" y="106"/>
                  </a:lnTo>
                  <a:lnTo>
                    <a:pt x="210" y="104"/>
                  </a:lnTo>
                  <a:lnTo>
                    <a:pt x="210" y="104"/>
                  </a:lnTo>
                  <a:lnTo>
                    <a:pt x="200" y="96"/>
                  </a:lnTo>
                  <a:lnTo>
                    <a:pt x="198" y="92"/>
                  </a:lnTo>
                  <a:lnTo>
                    <a:pt x="196" y="88"/>
                  </a:lnTo>
                  <a:lnTo>
                    <a:pt x="196" y="88"/>
                  </a:lnTo>
                  <a:lnTo>
                    <a:pt x="198" y="82"/>
                  </a:lnTo>
                  <a:lnTo>
                    <a:pt x="202" y="78"/>
                  </a:lnTo>
                  <a:lnTo>
                    <a:pt x="202" y="78"/>
                  </a:lnTo>
                  <a:close/>
                  <a:moveTo>
                    <a:pt x="202" y="114"/>
                  </a:moveTo>
                  <a:lnTo>
                    <a:pt x="202" y="114"/>
                  </a:lnTo>
                  <a:lnTo>
                    <a:pt x="214" y="120"/>
                  </a:lnTo>
                  <a:lnTo>
                    <a:pt x="230" y="126"/>
                  </a:lnTo>
                  <a:lnTo>
                    <a:pt x="248" y="130"/>
                  </a:lnTo>
                  <a:lnTo>
                    <a:pt x="272" y="130"/>
                  </a:lnTo>
                  <a:lnTo>
                    <a:pt x="272" y="130"/>
                  </a:lnTo>
                  <a:lnTo>
                    <a:pt x="294" y="130"/>
                  </a:lnTo>
                  <a:lnTo>
                    <a:pt x="314" y="126"/>
                  </a:lnTo>
                  <a:lnTo>
                    <a:pt x="330" y="120"/>
                  </a:lnTo>
                  <a:lnTo>
                    <a:pt x="342" y="114"/>
                  </a:lnTo>
                  <a:lnTo>
                    <a:pt x="342" y="114"/>
                  </a:lnTo>
                  <a:lnTo>
                    <a:pt x="346" y="118"/>
                  </a:lnTo>
                  <a:lnTo>
                    <a:pt x="346" y="124"/>
                  </a:lnTo>
                  <a:lnTo>
                    <a:pt x="346" y="124"/>
                  </a:lnTo>
                  <a:lnTo>
                    <a:pt x="346" y="128"/>
                  </a:lnTo>
                  <a:lnTo>
                    <a:pt x="346" y="128"/>
                  </a:lnTo>
                  <a:lnTo>
                    <a:pt x="342" y="132"/>
                  </a:lnTo>
                  <a:lnTo>
                    <a:pt x="342" y="132"/>
                  </a:lnTo>
                  <a:lnTo>
                    <a:pt x="340" y="134"/>
                  </a:lnTo>
                  <a:lnTo>
                    <a:pt x="340" y="134"/>
                  </a:lnTo>
                  <a:lnTo>
                    <a:pt x="338" y="136"/>
                  </a:lnTo>
                  <a:lnTo>
                    <a:pt x="338" y="136"/>
                  </a:lnTo>
                  <a:lnTo>
                    <a:pt x="334" y="140"/>
                  </a:lnTo>
                  <a:lnTo>
                    <a:pt x="334" y="140"/>
                  </a:lnTo>
                  <a:lnTo>
                    <a:pt x="322" y="144"/>
                  </a:lnTo>
                  <a:lnTo>
                    <a:pt x="308" y="148"/>
                  </a:lnTo>
                  <a:lnTo>
                    <a:pt x="290" y="150"/>
                  </a:lnTo>
                  <a:lnTo>
                    <a:pt x="272" y="152"/>
                  </a:lnTo>
                  <a:lnTo>
                    <a:pt x="272" y="152"/>
                  </a:lnTo>
                  <a:lnTo>
                    <a:pt x="254" y="152"/>
                  </a:lnTo>
                  <a:lnTo>
                    <a:pt x="238" y="148"/>
                  </a:lnTo>
                  <a:lnTo>
                    <a:pt x="226" y="146"/>
                  </a:lnTo>
                  <a:lnTo>
                    <a:pt x="214" y="142"/>
                  </a:lnTo>
                  <a:lnTo>
                    <a:pt x="214" y="142"/>
                  </a:lnTo>
                  <a:lnTo>
                    <a:pt x="214" y="142"/>
                  </a:lnTo>
                  <a:lnTo>
                    <a:pt x="210" y="140"/>
                  </a:lnTo>
                  <a:lnTo>
                    <a:pt x="210" y="140"/>
                  </a:lnTo>
                  <a:lnTo>
                    <a:pt x="200" y="132"/>
                  </a:lnTo>
                  <a:lnTo>
                    <a:pt x="198" y="128"/>
                  </a:lnTo>
                  <a:lnTo>
                    <a:pt x="196" y="124"/>
                  </a:lnTo>
                  <a:lnTo>
                    <a:pt x="196" y="124"/>
                  </a:lnTo>
                  <a:lnTo>
                    <a:pt x="198" y="118"/>
                  </a:lnTo>
                  <a:lnTo>
                    <a:pt x="202" y="114"/>
                  </a:lnTo>
                  <a:lnTo>
                    <a:pt x="202" y="114"/>
                  </a:lnTo>
                  <a:close/>
                  <a:moveTo>
                    <a:pt x="162" y="144"/>
                  </a:moveTo>
                  <a:lnTo>
                    <a:pt x="162" y="144"/>
                  </a:lnTo>
                  <a:lnTo>
                    <a:pt x="150" y="150"/>
                  </a:lnTo>
                  <a:lnTo>
                    <a:pt x="134" y="150"/>
                  </a:lnTo>
                  <a:lnTo>
                    <a:pt x="134" y="150"/>
                  </a:lnTo>
                  <a:lnTo>
                    <a:pt x="116" y="150"/>
                  </a:lnTo>
                  <a:lnTo>
                    <a:pt x="104" y="144"/>
                  </a:lnTo>
                  <a:lnTo>
                    <a:pt x="104" y="144"/>
                  </a:lnTo>
                  <a:lnTo>
                    <a:pt x="100" y="142"/>
                  </a:lnTo>
                  <a:lnTo>
                    <a:pt x="98" y="138"/>
                  </a:lnTo>
                  <a:lnTo>
                    <a:pt x="98" y="138"/>
                  </a:lnTo>
                  <a:lnTo>
                    <a:pt x="100" y="136"/>
                  </a:lnTo>
                  <a:lnTo>
                    <a:pt x="102" y="132"/>
                  </a:lnTo>
                  <a:lnTo>
                    <a:pt x="110" y="128"/>
                  </a:lnTo>
                  <a:lnTo>
                    <a:pt x="120" y="126"/>
                  </a:lnTo>
                  <a:lnTo>
                    <a:pt x="134" y="124"/>
                  </a:lnTo>
                  <a:lnTo>
                    <a:pt x="134" y="124"/>
                  </a:lnTo>
                  <a:lnTo>
                    <a:pt x="148" y="126"/>
                  </a:lnTo>
                  <a:lnTo>
                    <a:pt x="158" y="128"/>
                  </a:lnTo>
                  <a:lnTo>
                    <a:pt x="166" y="132"/>
                  </a:lnTo>
                  <a:lnTo>
                    <a:pt x="168" y="136"/>
                  </a:lnTo>
                  <a:lnTo>
                    <a:pt x="168" y="138"/>
                  </a:lnTo>
                  <a:lnTo>
                    <a:pt x="168" y="138"/>
                  </a:lnTo>
                  <a:lnTo>
                    <a:pt x="166" y="142"/>
                  </a:lnTo>
                  <a:lnTo>
                    <a:pt x="162" y="144"/>
                  </a:lnTo>
                  <a:lnTo>
                    <a:pt x="162" y="144"/>
                  </a:lnTo>
                  <a:close/>
                  <a:moveTo>
                    <a:pt x="346" y="160"/>
                  </a:moveTo>
                  <a:lnTo>
                    <a:pt x="346" y="160"/>
                  </a:lnTo>
                  <a:lnTo>
                    <a:pt x="346" y="162"/>
                  </a:lnTo>
                  <a:lnTo>
                    <a:pt x="346" y="162"/>
                  </a:lnTo>
                  <a:lnTo>
                    <a:pt x="346" y="162"/>
                  </a:lnTo>
                  <a:lnTo>
                    <a:pt x="346" y="162"/>
                  </a:lnTo>
                  <a:lnTo>
                    <a:pt x="346" y="162"/>
                  </a:lnTo>
                  <a:lnTo>
                    <a:pt x="346" y="162"/>
                  </a:lnTo>
                  <a:lnTo>
                    <a:pt x="344" y="166"/>
                  </a:lnTo>
                  <a:lnTo>
                    <a:pt x="344" y="166"/>
                  </a:lnTo>
                  <a:lnTo>
                    <a:pt x="344" y="166"/>
                  </a:lnTo>
                  <a:lnTo>
                    <a:pt x="344" y="166"/>
                  </a:lnTo>
                  <a:lnTo>
                    <a:pt x="342" y="168"/>
                  </a:lnTo>
                  <a:lnTo>
                    <a:pt x="342" y="168"/>
                  </a:lnTo>
                  <a:lnTo>
                    <a:pt x="340" y="170"/>
                  </a:lnTo>
                  <a:lnTo>
                    <a:pt x="340" y="170"/>
                  </a:lnTo>
                  <a:lnTo>
                    <a:pt x="338" y="172"/>
                  </a:lnTo>
                  <a:lnTo>
                    <a:pt x="338" y="172"/>
                  </a:lnTo>
                  <a:lnTo>
                    <a:pt x="334" y="174"/>
                  </a:lnTo>
                  <a:lnTo>
                    <a:pt x="334" y="174"/>
                  </a:lnTo>
                  <a:lnTo>
                    <a:pt x="322" y="180"/>
                  </a:lnTo>
                  <a:lnTo>
                    <a:pt x="308" y="184"/>
                  </a:lnTo>
                  <a:lnTo>
                    <a:pt x="290" y="186"/>
                  </a:lnTo>
                  <a:lnTo>
                    <a:pt x="272" y="188"/>
                  </a:lnTo>
                  <a:lnTo>
                    <a:pt x="272" y="188"/>
                  </a:lnTo>
                  <a:lnTo>
                    <a:pt x="252" y="186"/>
                  </a:lnTo>
                  <a:lnTo>
                    <a:pt x="236" y="184"/>
                  </a:lnTo>
                  <a:lnTo>
                    <a:pt x="220" y="180"/>
                  </a:lnTo>
                  <a:lnTo>
                    <a:pt x="210" y="174"/>
                  </a:lnTo>
                  <a:lnTo>
                    <a:pt x="210" y="174"/>
                  </a:lnTo>
                  <a:lnTo>
                    <a:pt x="208" y="174"/>
                  </a:lnTo>
                  <a:lnTo>
                    <a:pt x="208" y="174"/>
                  </a:lnTo>
                  <a:lnTo>
                    <a:pt x="208" y="174"/>
                  </a:lnTo>
                  <a:lnTo>
                    <a:pt x="200" y="168"/>
                  </a:lnTo>
                  <a:lnTo>
                    <a:pt x="200" y="168"/>
                  </a:lnTo>
                  <a:lnTo>
                    <a:pt x="200" y="166"/>
                  </a:lnTo>
                  <a:lnTo>
                    <a:pt x="200" y="166"/>
                  </a:lnTo>
                  <a:lnTo>
                    <a:pt x="198" y="164"/>
                  </a:lnTo>
                  <a:lnTo>
                    <a:pt x="198" y="164"/>
                  </a:lnTo>
                  <a:lnTo>
                    <a:pt x="196" y="160"/>
                  </a:lnTo>
                  <a:lnTo>
                    <a:pt x="196" y="160"/>
                  </a:lnTo>
                  <a:lnTo>
                    <a:pt x="198" y="154"/>
                  </a:lnTo>
                  <a:lnTo>
                    <a:pt x="202" y="148"/>
                  </a:lnTo>
                  <a:lnTo>
                    <a:pt x="202" y="148"/>
                  </a:lnTo>
                  <a:lnTo>
                    <a:pt x="214" y="156"/>
                  </a:lnTo>
                  <a:lnTo>
                    <a:pt x="230" y="162"/>
                  </a:lnTo>
                  <a:lnTo>
                    <a:pt x="248" y="166"/>
                  </a:lnTo>
                  <a:lnTo>
                    <a:pt x="272" y="166"/>
                  </a:lnTo>
                  <a:lnTo>
                    <a:pt x="272" y="166"/>
                  </a:lnTo>
                  <a:lnTo>
                    <a:pt x="294" y="166"/>
                  </a:lnTo>
                  <a:lnTo>
                    <a:pt x="314" y="162"/>
                  </a:lnTo>
                  <a:lnTo>
                    <a:pt x="330" y="156"/>
                  </a:lnTo>
                  <a:lnTo>
                    <a:pt x="342" y="148"/>
                  </a:lnTo>
                  <a:lnTo>
                    <a:pt x="342" y="148"/>
                  </a:lnTo>
                  <a:lnTo>
                    <a:pt x="346" y="154"/>
                  </a:lnTo>
                  <a:lnTo>
                    <a:pt x="346" y="160"/>
                  </a:lnTo>
                  <a:lnTo>
                    <a:pt x="346" y="160"/>
                  </a:lnTo>
                  <a:close/>
                  <a:moveTo>
                    <a:pt x="346" y="128"/>
                  </a:moveTo>
                  <a:lnTo>
                    <a:pt x="346" y="128"/>
                  </a:lnTo>
                  <a:lnTo>
                    <a:pt x="348" y="128"/>
                  </a:lnTo>
                  <a:lnTo>
                    <a:pt x="346" y="128"/>
                  </a:lnTo>
                  <a:close/>
                  <a:moveTo>
                    <a:pt x="196" y="28"/>
                  </a:moveTo>
                  <a:lnTo>
                    <a:pt x="196" y="28"/>
                  </a:lnTo>
                  <a:lnTo>
                    <a:pt x="198" y="24"/>
                  </a:lnTo>
                  <a:lnTo>
                    <a:pt x="202" y="18"/>
                  </a:lnTo>
                  <a:lnTo>
                    <a:pt x="210" y="14"/>
                  </a:lnTo>
                  <a:lnTo>
                    <a:pt x="218" y="8"/>
                  </a:lnTo>
                  <a:lnTo>
                    <a:pt x="230" y="6"/>
                  </a:lnTo>
                  <a:lnTo>
                    <a:pt x="242" y="2"/>
                  </a:lnTo>
                  <a:lnTo>
                    <a:pt x="272" y="0"/>
                  </a:lnTo>
                  <a:lnTo>
                    <a:pt x="272" y="0"/>
                  </a:lnTo>
                  <a:lnTo>
                    <a:pt x="300" y="2"/>
                  </a:lnTo>
                  <a:lnTo>
                    <a:pt x="314" y="6"/>
                  </a:lnTo>
                  <a:lnTo>
                    <a:pt x="324" y="8"/>
                  </a:lnTo>
                  <a:lnTo>
                    <a:pt x="334" y="14"/>
                  </a:lnTo>
                  <a:lnTo>
                    <a:pt x="340" y="18"/>
                  </a:lnTo>
                  <a:lnTo>
                    <a:pt x="344" y="24"/>
                  </a:lnTo>
                  <a:lnTo>
                    <a:pt x="346" y="28"/>
                  </a:lnTo>
                  <a:lnTo>
                    <a:pt x="346" y="28"/>
                  </a:lnTo>
                  <a:lnTo>
                    <a:pt x="346" y="34"/>
                  </a:lnTo>
                  <a:lnTo>
                    <a:pt x="344" y="38"/>
                  </a:lnTo>
                  <a:lnTo>
                    <a:pt x="334" y="44"/>
                  </a:lnTo>
                  <a:lnTo>
                    <a:pt x="334" y="44"/>
                  </a:lnTo>
                  <a:lnTo>
                    <a:pt x="322" y="50"/>
                  </a:lnTo>
                  <a:lnTo>
                    <a:pt x="308" y="54"/>
                  </a:lnTo>
                  <a:lnTo>
                    <a:pt x="290" y="56"/>
                  </a:lnTo>
                  <a:lnTo>
                    <a:pt x="272" y="58"/>
                  </a:lnTo>
                  <a:lnTo>
                    <a:pt x="272" y="58"/>
                  </a:lnTo>
                  <a:lnTo>
                    <a:pt x="252" y="56"/>
                  </a:lnTo>
                  <a:lnTo>
                    <a:pt x="236" y="54"/>
                  </a:lnTo>
                  <a:lnTo>
                    <a:pt x="220" y="50"/>
                  </a:lnTo>
                  <a:lnTo>
                    <a:pt x="210" y="44"/>
                  </a:lnTo>
                  <a:lnTo>
                    <a:pt x="210" y="44"/>
                  </a:lnTo>
                  <a:lnTo>
                    <a:pt x="200" y="38"/>
                  </a:lnTo>
                  <a:lnTo>
                    <a:pt x="198" y="34"/>
                  </a:lnTo>
                  <a:lnTo>
                    <a:pt x="196" y="28"/>
                  </a:lnTo>
                  <a:lnTo>
                    <a:pt x="196" y="28"/>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369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3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84910" y="671073"/>
            <a:ext cx="8174182" cy="806824"/>
          </a:xfrm>
          <a:prstGeom prst="rect">
            <a:avLst/>
          </a:prstGeom>
        </p:spPr>
        <p:txBody>
          <a:bodyPr vert="horz" lIns="0" tIns="0" rIns="0" bIns="0" rtlCol="0" anchor="t" anchorCtr="0">
            <a:noAutofit/>
          </a:bodyPr>
          <a:lstStyle>
            <a:lvl1pPr algn="l" defTabSz="871095" rtl="0" eaLnBrk="1" latinLnBrk="0" hangingPunct="1">
              <a:lnSpc>
                <a:spcPct val="100000"/>
              </a:lnSpc>
              <a:spcBef>
                <a:spcPct val="0"/>
              </a:spcBef>
              <a:buNone/>
              <a:defRPr sz="1710" b="1" i="1" kern="1200">
                <a:solidFill>
                  <a:schemeClr val="tx1"/>
                </a:solidFill>
                <a:latin typeface="+mj-lt"/>
                <a:ea typeface="+mj-ea"/>
                <a:cs typeface="+mj-cs"/>
              </a:defRPr>
            </a:lvl1pPr>
          </a:lstStyle>
          <a:p>
            <a:endParaRPr lang="en-GB" dirty="0"/>
          </a:p>
        </p:txBody>
      </p:sp>
      <p:sp>
        <p:nvSpPr>
          <p:cNvPr id="7" name="Rectangle 6"/>
          <p:cNvSpPr/>
          <p:nvPr/>
        </p:nvSpPr>
        <p:spPr bwMode="auto">
          <a:xfrm>
            <a:off x="533400" y="1265865"/>
            <a:ext cx="8077200" cy="324000"/>
          </a:xfrm>
          <a:prstGeom prst="rect">
            <a:avLst/>
          </a:prstGeom>
          <a:solidFill>
            <a:schemeClr val="accent1"/>
          </a:solidFill>
          <a:ln w="6350">
            <a:solidFill>
              <a:schemeClr val="tx2"/>
            </a:solidFill>
            <a:miter lim="800000"/>
            <a:headEnd/>
            <a:tailEnd/>
          </a:ln>
        </p:spPr>
        <p:txBody>
          <a:bodyPr lIns="100913" tIns="50457" rIns="100913" bIns="50457" rtlCol="0" anchor="ctr">
            <a:noAutofit/>
          </a:bodyPr>
          <a:lstStyle/>
          <a:p>
            <a:pPr algn="ctr" defTabSz="963613" eaLnBrk="0" hangingPunct="0">
              <a:tabLst>
                <a:tab pos="1257300" algn="l"/>
              </a:tabLst>
            </a:pPr>
            <a:r>
              <a:rPr lang="en-GB" sz="1100" b="1" dirty="0" smtClean="0">
                <a:solidFill>
                  <a:srgbClr val="FFFFFF"/>
                </a:solidFill>
                <a:latin typeface="Georgia" panose="02040502050405020303" pitchFamily="18" charset="0"/>
              </a:rPr>
              <a:t>Rule</a:t>
            </a:r>
            <a:endParaRPr lang="en-GB" sz="1000" b="1" dirty="0">
              <a:solidFill>
                <a:srgbClr val="FFFFFF"/>
              </a:solidFill>
              <a:latin typeface="Georgia" panose="02040502050405020303" pitchFamily="18" charset="0"/>
            </a:endParaRPr>
          </a:p>
        </p:txBody>
      </p:sp>
      <p:sp>
        <p:nvSpPr>
          <p:cNvPr id="8" name="Rectangle 7"/>
          <p:cNvSpPr/>
          <p:nvPr/>
        </p:nvSpPr>
        <p:spPr>
          <a:xfrm>
            <a:off x="533400" y="1589865"/>
            <a:ext cx="8077200" cy="4176464"/>
          </a:xfrm>
          <a:prstGeom prst="rect">
            <a:avLst/>
          </a:prstGeom>
          <a:ln>
            <a:solidFill>
              <a:schemeClr val="accent1"/>
            </a:solidFill>
          </a:ln>
        </p:spPr>
        <p:txBody>
          <a:bodyPr wrap="square" lIns="72000" tIns="36000" rIns="72000" bIns="36000">
            <a:noAutofit/>
          </a:bodyPr>
          <a:lstStyle/>
          <a:p>
            <a:pPr lvl="0" defTabSz="911441">
              <a:defRPr/>
            </a:pPr>
            <a:endParaRPr lang="en-GB" sz="1200" dirty="0" smtClean="0"/>
          </a:p>
          <a:p>
            <a:pPr lvl="0" defTabSz="911441">
              <a:defRPr/>
            </a:pPr>
            <a:r>
              <a:rPr lang="en-GB" sz="1200" dirty="0" smtClean="0">
                <a:latin typeface="+mj-lt"/>
              </a:rPr>
              <a:t>Create 3 Teams</a:t>
            </a:r>
          </a:p>
          <a:p>
            <a:pPr lvl="0" defTabSz="911441">
              <a:defRPr/>
            </a:pPr>
            <a:endParaRPr lang="en-GB" sz="1200" dirty="0">
              <a:latin typeface="+mj-lt"/>
            </a:endParaRPr>
          </a:p>
          <a:p>
            <a:pPr lvl="0" defTabSz="911441">
              <a:defRPr/>
            </a:pPr>
            <a:r>
              <a:rPr lang="en-GB" sz="1200" dirty="0" smtClean="0">
                <a:latin typeface="+mj-lt"/>
              </a:rPr>
              <a:t>Looking at the black market Peso exchange, think of what controls may avoid the illicit money to be going undetected.</a:t>
            </a:r>
          </a:p>
          <a:p>
            <a:pPr lvl="0" defTabSz="911441">
              <a:defRPr/>
            </a:pPr>
            <a:endParaRPr lang="en-GB" sz="1200" dirty="0" smtClean="0">
              <a:latin typeface="+mj-lt"/>
            </a:endParaRPr>
          </a:p>
          <a:p>
            <a:pPr lvl="0" defTabSz="911441">
              <a:defRPr/>
            </a:pPr>
            <a:r>
              <a:rPr lang="en-GB" sz="1200" dirty="0" smtClean="0">
                <a:latin typeface="+mj-lt"/>
              </a:rPr>
              <a:t>This is what we know-</a:t>
            </a:r>
          </a:p>
          <a:p>
            <a:pPr marL="171450" lvl="0" indent="-171450" defTabSz="911441">
              <a:buFont typeface="Arial" panose="020B0604020202020204" pitchFamily="34" charset="0"/>
              <a:buChar char="•"/>
              <a:defRPr/>
            </a:pPr>
            <a:r>
              <a:rPr lang="en-GB" sz="1200" dirty="0" smtClean="0">
                <a:latin typeface="+mj-lt"/>
              </a:rPr>
              <a:t>1 exporter in the US that needs to be paid in US</a:t>
            </a:r>
          </a:p>
          <a:p>
            <a:pPr marL="171450" lvl="0" indent="-171450" defTabSz="911441">
              <a:buFont typeface="Arial" panose="020B0604020202020204" pitchFamily="34" charset="0"/>
              <a:buChar char="•"/>
              <a:defRPr/>
            </a:pPr>
            <a:r>
              <a:rPr lang="en-GB" sz="1200" dirty="0" smtClean="0">
                <a:latin typeface="+mj-lt"/>
              </a:rPr>
              <a:t>1 Colombian importer that needs dollars to pay a US </a:t>
            </a:r>
            <a:r>
              <a:rPr lang="en-GB" sz="1200" dirty="0">
                <a:latin typeface="+mj-lt"/>
              </a:rPr>
              <a:t>exporter (TIP: Money Service Business are generally seen as High Risk customers</a:t>
            </a:r>
            <a:r>
              <a:rPr lang="en-GB" sz="1200" dirty="0" smtClean="0">
                <a:latin typeface="+mj-lt"/>
              </a:rPr>
              <a:t>)</a:t>
            </a:r>
          </a:p>
          <a:p>
            <a:pPr marL="171450" lvl="0" indent="-171450" defTabSz="911441">
              <a:buFont typeface="Arial" panose="020B0604020202020204" pitchFamily="34" charset="0"/>
              <a:buChar char="•"/>
              <a:defRPr/>
            </a:pPr>
            <a:r>
              <a:rPr lang="en-GB" sz="1200" dirty="0" smtClean="0">
                <a:latin typeface="+mj-lt"/>
              </a:rPr>
              <a:t>1 Money Service Business with multiple bank accounts in the US and is willing to collude (TIP: Money Service Business are generally seen as High Risk customers)</a:t>
            </a:r>
          </a:p>
          <a:p>
            <a:pPr marL="171450" lvl="0" indent="-171450" defTabSz="911441">
              <a:buFont typeface="Arial" panose="020B0604020202020204" pitchFamily="34" charset="0"/>
              <a:buChar char="•"/>
              <a:defRPr/>
            </a:pPr>
            <a:r>
              <a:rPr lang="en-GB" sz="1200" dirty="0" smtClean="0">
                <a:latin typeface="+mj-lt"/>
              </a:rPr>
              <a:t>An army of dealers in the US ready to sell the drug and deposit the cash in the </a:t>
            </a:r>
            <a:r>
              <a:rPr lang="en-GB" sz="1200" dirty="0" err="1" smtClean="0">
                <a:latin typeface="+mj-lt"/>
              </a:rPr>
              <a:t>MSB’s</a:t>
            </a:r>
            <a:r>
              <a:rPr lang="en-GB" sz="1200" dirty="0" smtClean="0">
                <a:latin typeface="+mj-lt"/>
              </a:rPr>
              <a:t> bank</a:t>
            </a:r>
          </a:p>
          <a:p>
            <a:pPr marL="171450" lvl="0" indent="-171450" defTabSz="911441">
              <a:buFont typeface="Arial" panose="020B0604020202020204" pitchFamily="34" charset="0"/>
              <a:buChar char="•"/>
              <a:defRPr/>
            </a:pPr>
            <a:r>
              <a:rPr lang="en-GB" sz="1200" dirty="0" smtClean="0">
                <a:latin typeface="+mj-lt"/>
              </a:rPr>
              <a:t>Banks with a reporting threshold of $10,000 transaction</a:t>
            </a:r>
          </a:p>
          <a:p>
            <a:pPr marL="171450" lvl="0" indent="-171450" defTabSz="911441">
              <a:buFont typeface="Arial" panose="020B0604020202020204" pitchFamily="34" charset="0"/>
              <a:buChar char="•"/>
              <a:defRPr/>
            </a:pPr>
            <a:endParaRPr lang="en-GB" sz="1200" dirty="0" smtClean="0">
              <a:latin typeface="+mj-lt"/>
            </a:endParaRPr>
          </a:p>
          <a:p>
            <a:pPr lvl="0" defTabSz="911441">
              <a:defRPr/>
            </a:pPr>
            <a:endParaRPr lang="en-GB" sz="1200" dirty="0" smtClean="0">
              <a:latin typeface="+mj-lt"/>
            </a:endParaRPr>
          </a:p>
          <a:p>
            <a:pPr lvl="0" defTabSz="911441">
              <a:defRPr/>
            </a:pPr>
            <a:r>
              <a:rPr lang="en-GB" sz="1200" dirty="0" smtClean="0">
                <a:latin typeface="+mj-lt"/>
              </a:rPr>
              <a:t>3 questions per team</a:t>
            </a:r>
            <a:r>
              <a:rPr lang="en-GB" sz="1200" dirty="0">
                <a:latin typeface="+mj-lt"/>
              </a:rPr>
              <a:t>.</a:t>
            </a:r>
            <a:endParaRPr lang="en-GB" sz="1200" dirty="0" smtClean="0">
              <a:latin typeface="+mj-lt"/>
            </a:endParaRPr>
          </a:p>
        </p:txBody>
      </p:sp>
      <p:sp>
        <p:nvSpPr>
          <p:cNvPr id="2" name="Title 1"/>
          <p:cNvSpPr>
            <a:spLocks noGrp="1"/>
          </p:cNvSpPr>
          <p:nvPr>
            <p:ph type="title"/>
          </p:nvPr>
        </p:nvSpPr>
        <p:spPr/>
        <p:txBody>
          <a:bodyPr/>
          <a:lstStyle/>
          <a:p>
            <a:r>
              <a:rPr lang="en-GB" dirty="0">
                <a:solidFill>
                  <a:schemeClr val="tx2"/>
                </a:solidFill>
              </a:rPr>
              <a:t>Activities - </a:t>
            </a:r>
            <a:r>
              <a:rPr lang="en-GB" dirty="0" smtClean="0">
                <a:solidFill>
                  <a:schemeClr val="tx2"/>
                </a:solidFill>
              </a:rPr>
              <a:t>How to stop Escobar?</a:t>
            </a:r>
            <a:r>
              <a:rPr lang="en-GB" dirty="0"/>
              <a:t/>
            </a:r>
            <a:br>
              <a:rPr lang="en-GB" dirty="0"/>
            </a:br>
            <a:endParaRPr lang="en-GB" dirty="0"/>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79</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624215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Financial Crime Regulatory Framework</a:t>
            </a:r>
            <a:endParaRPr lang="en-GB" dirty="0">
              <a:solidFill>
                <a:schemeClr val="tx2"/>
              </a:solidFill>
            </a:endParaRPr>
          </a:p>
        </p:txBody>
      </p:sp>
      <p:sp>
        <p:nvSpPr>
          <p:cNvPr id="12" name="Flowchart: Alternate Process 11"/>
          <p:cNvSpPr/>
          <p:nvPr/>
        </p:nvSpPr>
        <p:spPr>
          <a:xfrm>
            <a:off x="931844" y="1636304"/>
            <a:ext cx="3600400" cy="17598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bg2"/>
                </a:solidFill>
                <a:latin typeface="+mj-lt"/>
              </a:rPr>
              <a:t>INTERNATIONAL ORGANISATIONS</a:t>
            </a:r>
          </a:p>
          <a:p>
            <a:pPr algn="ctr"/>
            <a:endParaRPr lang="en-GB" sz="1600" b="1" dirty="0" smtClean="0">
              <a:solidFill>
                <a:schemeClr val="bg2"/>
              </a:solidFill>
              <a:latin typeface="+mj-lt"/>
            </a:endParaRPr>
          </a:p>
          <a:p>
            <a:pPr algn="ctr"/>
            <a:r>
              <a:rPr lang="en-GB" sz="1600" dirty="0">
                <a:solidFill>
                  <a:schemeClr val="bg2"/>
                </a:solidFill>
                <a:latin typeface="+mj-lt"/>
              </a:rPr>
              <a:t>UN, IMF, World Bank, </a:t>
            </a:r>
            <a:r>
              <a:rPr lang="en-GB" sz="1600" dirty="0" smtClean="0">
                <a:solidFill>
                  <a:schemeClr val="bg2"/>
                </a:solidFill>
                <a:latin typeface="+mj-lt"/>
              </a:rPr>
              <a:t>OECD, WTO</a:t>
            </a:r>
            <a:endParaRPr lang="en-GB" sz="1600" dirty="0">
              <a:solidFill>
                <a:schemeClr val="bg2"/>
              </a:solidFill>
              <a:latin typeface="+mj-lt"/>
            </a:endParaRPr>
          </a:p>
          <a:p>
            <a:pPr algn="ctr"/>
            <a:r>
              <a:rPr lang="en-GB" sz="1600" dirty="0" smtClean="0">
                <a:solidFill>
                  <a:schemeClr val="bg2"/>
                </a:solidFill>
                <a:latin typeface="+mj-lt"/>
              </a:rPr>
              <a:t>FATF</a:t>
            </a:r>
            <a:r>
              <a:rPr lang="en-GB" sz="1600" dirty="0">
                <a:solidFill>
                  <a:schemeClr val="bg2"/>
                </a:solidFill>
                <a:latin typeface="+mj-lt"/>
              </a:rPr>
              <a:t>, Egmont Group, Wolfsberg </a:t>
            </a:r>
            <a:r>
              <a:rPr lang="en-GB" sz="1600" dirty="0" smtClean="0">
                <a:solidFill>
                  <a:schemeClr val="bg2"/>
                </a:solidFill>
                <a:latin typeface="+mj-lt"/>
              </a:rPr>
              <a:t>Group, Transparency International</a:t>
            </a:r>
            <a:endParaRPr lang="en-GB" dirty="0">
              <a:solidFill>
                <a:schemeClr val="bg2"/>
              </a:solidFill>
              <a:latin typeface="+mj-lt"/>
            </a:endParaRPr>
          </a:p>
        </p:txBody>
      </p:sp>
      <p:sp>
        <p:nvSpPr>
          <p:cNvPr id="13" name="Flowchart: Alternate Process 12"/>
          <p:cNvSpPr/>
          <p:nvPr/>
        </p:nvSpPr>
        <p:spPr>
          <a:xfrm>
            <a:off x="4748268" y="1636304"/>
            <a:ext cx="3600400" cy="175982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smtClean="0">
                <a:solidFill>
                  <a:schemeClr val="bg2"/>
                </a:solidFill>
                <a:latin typeface="+mj-lt"/>
              </a:rPr>
              <a:t>REGIONAL </a:t>
            </a:r>
          </a:p>
          <a:p>
            <a:pPr algn="ctr"/>
            <a:r>
              <a:rPr lang="en-GB" sz="1600" b="1" dirty="0" smtClean="0">
                <a:solidFill>
                  <a:schemeClr val="bg2"/>
                </a:solidFill>
                <a:latin typeface="+mj-lt"/>
              </a:rPr>
              <a:t>ORGANISATIONS</a:t>
            </a:r>
          </a:p>
          <a:p>
            <a:pPr algn="ctr"/>
            <a:endParaRPr lang="en-GB" sz="1600" b="1" dirty="0" smtClean="0">
              <a:solidFill>
                <a:schemeClr val="bg2"/>
              </a:solidFill>
              <a:latin typeface="+mj-lt"/>
            </a:endParaRPr>
          </a:p>
          <a:p>
            <a:pPr algn="ctr"/>
            <a:r>
              <a:rPr lang="en-GB" sz="1600" dirty="0">
                <a:solidFill>
                  <a:schemeClr val="bg2"/>
                </a:solidFill>
                <a:latin typeface="+mj-lt"/>
              </a:rPr>
              <a:t>EU, Regional </a:t>
            </a:r>
            <a:r>
              <a:rPr lang="en-GB" sz="1600" dirty="0" smtClean="0">
                <a:solidFill>
                  <a:schemeClr val="bg2"/>
                </a:solidFill>
                <a:latin typeface="+mj-lt"/>
              </a:rPr>
              <a:t>bodies such as ASEAN, GCC, etc.</a:t>
            </a:r>
            <a:endParaRPr lang="en-GB" sz="1600" dirty="0">
              <a:solidFill>
                <a:schemeClr val="bg2"/>
              </a:solidFill>
              <a:latin typeface="+mj-lt"/>
            </a:endParaRPr>
          </a:p>
        </p:txBody>
      </p:sp>
      <p:sp>
        <p:nvSpPr>
          <p:cNvPr id="14" name="Flowchart: Alternate Process 13"/>
          <p:cNvSpPr/>
          <p:nvPr/>
        </p:nvSpPr>
        <p:spPr>
          <a:xfrm>
            <a:off x="930678" y="3548886"/>
            <a:ext cx="7416824" cy="121976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b="1" dirty="0" smtClean="0">
                <a:solidFill>
                  <a:schemeClr val="bg2"/>
                </a:solidFill>
              </a:rPr>
              <a:t>DOMESTIC ORGANISATIONS</a:t>
            </a:r>
          </a:p>
          <a:p>
            <a:pPr algn="ctr"/>
            <a:r>
              <a:rPr lang="en-GB" sz="1600" dirty="0" smtClean="0">
                <a:solidFill>
                  <a:schemeClr val="bg2"/>
                </a:solidFill>
              </a:rPr>
              <a:t>Legislation and Regulation</a:t>
            </a:r>
          </a:p>
          <a:p>
            <a:pPr algn="ctr"/>
            <a:r>
              <a:rPr lang="en-GB" sz="1600" dirty="0">
                <a:solidFill>
                  <a:schemeClr val="bg2"/>
                </a:solidFill>
              </a:rPr>
              <a:t>FIU’s, Regulators, Competent </a:t>
            </a:r>
            <a:r>
              <a:rPr lang="en-GB" sz="1600" dirty="0" smtClean="0">
                <a:solidFill>
                  <a:schemeClr val="bg2"/>
                </a:solidFill>
              </a:rPr>
              <a:t>Authorities</a:t>
            </a:r>
            <a:endParaRPr lang="en-GB" sz="1600" dirty="0">
              <a:solidFill>
                <a:schemeClr val="bg2"/>
              </a:solidFill>
            </a:endParaRPr>
          </a:p>
        </p:txBody>
      </p:sp>
      <p:sp>
        <p:nvSpPr>
          <p:cNvPr id="15" name="Flowchart: Alternate Process 14"/>
          <p:cNvSpPr/>
          <p:nvPr/>
        </p:nvSpPr>
        <p:spPr>
          <a:xfrm>
            <a:off x="931844" y="4876664"/>
            <a:ext cx="7416824" cy="1224136"/>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b="1" dirty="0" smtClean="0">
                <a:solidFill>
                  <a:schemeClr val="bg2"/>
                </a:solidFill>
              </a:rPr>
              <a:t>DOMESTIC GUIDANCE</a:t>
            </a:r>
          </a:p>
          <a:p>
            <a:pPr algn="ctr"/>
            <a:r>
              <a:rPr lang="en-GB" sz="1600" dirty="0" smtClean="0">
                <a:solidFill>
                  <a:schemeClr val="bg2"/>
                </a:solidFill>
              </a:rPr>
              <a:t>(sector specific)</a:t>
            </a:r>
            <a:endParaRPr lang="en-GB" sz="1600" dirty="0">
              <a:solidFill>
                <a:schemeClr val="bg2"/>
              </a:solidFill>
            </a:endParaRPr>
          </a:p>
          <a:p>
            <a:pPr algn="ctr"/>
            <a:r>
              <a:rPr lang="en-GB" sz="1600" dirty="0">
                <a:solidFill>
                  <a:schemeClr val="bg2"/>
                </a:solidFill>
              </a:rPr>
              <a:t>FI’s, Non Bank FI’s, High Value Goods Dealers, Gambling and Gaming providers</a:t>
            </a: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8</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9448779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Fraud, ABC and Market Abuse</a:t>
            </a:r>
            <a:endParaRPr lang="en-GB" dirty="0"/>
          </a:p>
        </p:txBody>
      </p:sp>
      <p:sp>
        <p:nvSpPr>
          <p:cNvPr id="42" name="Subtitle 41"/>
          <p:cNvSpPr>
            <a:spLocks noGrp="1"/>
          </p:cNvSpPr>
          <p:nvPr>
            <p:ph type="subTitle" idx="1"/>
          </p:nvPr>
        </p:nvSpPr>
        <p:spPr/>
        <p:txBody>
          <a:bodyPr/>
          <a:lstStyle/>
          <a:p>
            <a:r>
              <a:rPr lang="en-GB" sz="2800" u="sng" dirty="0" smtClean="0"/>
              <a:t>Speaker: </a:t>
            </a:r>
            <a:endParaRPr lang="en-GB" sz="2800" u="sng" dirty="0"/>
          </a:p>
          <a:p>
            <a:r>
              <a:rPr lang="en-GB" sz="2800" i="1" dirty="0" smtClean="0"/>
              <a:t>Jeremy Davey</a:t>
            </a:r>
            <a:endParaRPr lang="en-GB" sz="2800" i="1" dirty="0"/>
          </a:p>
          <a:p>
            <a:endParaRPr lang="en-GB" i="1" dirty="0"/>
          </a:p>
        </p:txBody>
      </p:sp>
      <p:sp>
        <p:nvSpPr>
          <p:cNvPr id="3" name="Slide Number Placeholder 2"/>
          <p:cNvSpPr>
            <a:spLocks noGrp="1"/>
          </p:cNvSpPr>
          <p:nvPr>
            <p:ph type="sldNum" sz="quarter" idx="12"/>
          </p:nvPr>
        </p:nvSpPr>
        <p:spPr/>
        <p:txBody>
          <a:bodyPr/>
          <a:lstStyle/>
          <a:p>
            <a:r>
              <a:rPr lang="en-GB" dirty="0" smtClean="0"/>
              <a:t>Page </a:t>
            </a:r>
            <a:fld id="{AA941A24-A301-4419-BDFF-DDEFC42DB251}" type="slidenum">
              <a:rPr lang="en-GB" smtClean="0"/>
              <a:pPr/>
              <a:t>80</a:t>
            </a:fld>
            <a:endParaRPr lang="en-GB" dirty="0"/>
          </a:p>
        </p:txBody>
      </p:sp>
      <p:sp>
        <p:nvSpPr>
          <p:cNvPr id="4" name="Date Placeholder 3"/>
          <p:cNvSpPr>
            <a:spLocks noGrp="1"/>
          </p:cNvSpPr>
          <p:nvPr>
            <p:ph type="dt" sz="half" idx="10"/>
          </p:nvPr>
        </p:nvSpPr>
        <p:spPr/>
        <p:txBody>
          <a:bodyPr/>
          <a:lstStyle/>
          <a:p>
            <a:r>
              <a:rPr lang="en-GB" dirty="0" smtClean="0"/>
              <a:t>October 2016</a:t>
            </a:r>
            <a:endParaRPr lang="en-GB" dirty="0"/>
          </a:p>
        </p:txBody>
      </p:sp>
      <p:sp>
        <p:nvSpPr>
          <p:cNvPr id="5" name="Footer Placeholder 4"/>
          <p:cNvSpPr>
            <a:spLocks noGrp="1"/>
          </p:cNvSpPr>
          <p:nvPr>
            <p:ph type="ftr" sz="quarter" idx="11"/>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63106936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GB" dirty="0" smtClean="0"/>
              <a:t>Fraud</a:t>
            </a:r>
            <a:endParaRPr lang="en-GB" dirty="0"/>
          </a:p>
        </p:txBody>
      </p:sp>
      <p:sp>
        <p:nvSpPr>
          <p:cNvPr id="8" name="Subtitle 7"/>
          <p:cNvSpPr>
            <a:spLocks noGrp="1"/>
          </p:cNvSpPr>
          <p:nvPr>
            <p:ph type="subTitle" idx="1"/>
          </p:nvPr>
        </p:nvSpPr>
        <p:spPr/>
        <p:txBody>
          <a:bodyPr/>
          <a:lstStyle/>
          <a:p>
            <a:r>
              <a:rPr lang="en-GB" b="1" i="1" dirty="0">
                <a:latin typeface="Georgia" pitchFamily="18" charset="0"/>
              </a:rPr>
              <a:t>Jeremy Davey</a:t>
            </a:r>
            <a:endParaRPr lang="en-GB" dirty="0"/>
          </a:p>
        </p:txBody>
      </p:sp>
      <p:sp>
        <p:nvSpPr>
          <p:cNvPr id="2" name="Slide Number Placeholder 1"/>
          <p:cNvSpPr>
            <a:spLocks noGrp="1"/>
          </p:cNvSpPr>
          <p:nvPr>
            <p:ph type="sldNum" sz="quarter" idx="16"/>
          </p:nvPr>
        </p:nvSpPr>
        <p:spPr/>
        <p:txBody>
          <a:bodyPr/>
          <a:lstStyle/>
          <a:p>
            <a:r>
              <a:rPr lang="en-GB" dirty="0" smtClean="0"/>
              <a:t>Page </a:t>
            </a:r>
            <a:fld id="{ACBAC452-42AA-4769-9810-3502A33AD45B}" type="slidenum">
              <a:rPr lang="en-GB" smtClean="0"/>
              <a:pPr/>
              <a:t>81</a:t>
            </a:fld>
            <a:endParaRPr lang="en-GB" dirty="0"/>
          </a:p>
        </p:txBody>
      </p:sp>
      <p:sp>
        <p:nvSpPr>
          <p:cNvPr id="3" name="Date Placeholder 2"/>
          <p:cNvSpPr>
            <a:spLocks noGrp="1"/>
          </p:cNvSpPr>
          <p:nvPr>
            <p:ph type="dt" sz="half" idx="14"/>
          </p:nvPr>
        </p:nvSpPr>
        <p:spPr/>
        <p:txBody>
          <a:bodyPr/>
          <a:lstStyle/>
          <a:p>
            <a:r>
              <a:rPr lang="en-GB" dirty="0" smtClean="0"/>
              <a:t>October 2016</a:t>
            </a:r>
            <a:endParaRPr lang="en-GB" dirty="0"/>
          </a:p>
        </p:txBody>
      </p:sp>
      <p:sp>
        <p:nvSpPr>
          <p:cNvPr id="4" name="Footer Placeholder 3"/>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4587984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solidFill>
                  <a:schemeClr val="tx2"/>
                </a:solidFill>
              </a:rPr>
              <a:t>Definition of fraud</a:t>
            </a:r>
            <a:endParaRPr lang="en-GB" dirty="0">
              <a:solidFill>
                <a:schemeClr val="tx2"/>
              </a:solidFill>
            </a:endParaRPr>
          </a:p>
        </p:txBody>
      </p:sp>
      <p:sp>
        <p:nvSpPr>
          <p:cNvPr id="11" name="Content Placeholder 10"/>
          <p:cNvSpPr>
            <a:spLocks noGrp="1"/>
          </p:cNvSpPr>
          <p:nvPr>
            <p:ph sz="quarter" idx="14"/>
          </p:nvPr>
        </p:nvSpPr>
        <p:spPr/>
        <p:txBody>
          <a:bodyPr/>
          <a:lstStyle/>
          <a:p>
            <a:endParaRPr lang="en-GB" dirty="0"/>
          </a:p>
        </p:txBody>
      </p:sp>
      <p:pic>
        <p:nvPicPr>
          <p:cNvPr id="10" name="Picture 9"/>
          <p:cNvPicPr>
            <a:picLocks noChangeAspect="1"/>
          </p:cNvPicPr>
          <p:nvPr/>
        </p:nvPicPr>
        <p:blipFill>
          <a:blip r:embed="rId3"/>
          <a:stretch>
            <a:fillRect/>
          </a:stretch>
        </p:blipFill>
        <p:spPr>
          <a:xfrm>
            <a:off x="467544" y="1107212"/>
            <a:ext cx="7949133" cy="5081072"/>
          </a:xfrm>
          <a:prstGeom prst="rect">
            <a:avLst/>
          </a:prstGeom>
        </p:spPr>
      </p:pic>
      <p:sp>
        <p:nvSpPr>
          <p:cNvPr id="2" name="Slide Number Placeholder 1"/>
          <p:cNvSpPr>
            <a:spLocks noGrp="1"/>
          </p:cNvSpPr>
          <p:nvPr>
            <p:ph type="sldNum" sz="quarter" idx="18"/>
          </p:nvPr>
        </p:nvSpPr>
        <p:spPr/>
        <p:txBody>
          <a:bodyPr/>
          <a:lstStyle/>
          <a:p>
            <a:r>
              <a:rPr lang="en-GB" dirty="0" smtClean="0"/>
              <a:t>Page </a:t>
            </a:r>
            <a:fld id="{26DE9D29-DFC6-449E-897E-EE32066C4D6D}" type="slidenum">
              <a:rPr lang="en-GB" smtClean="0"/>
              <a:pPr/>
              <a:t>82</a:t>
            </a:fld>
            <a:endParaRPr lang="en-GB" dirty="0"/>
          </a:p>
        </p:txBody>
      </p:sp>
      <p:sp>
        <p:nvSpPr>
          <p:cNvPr id="3" name="Date Placeholder 2"/>
          <p:cNvSpPr>
            <a:spLocks noGrp="1"/>
          </p:cNvSpPr>
          <p:nvPr>
            <p:ph type="dt" sz="half" idx="16"/>
          </p:nvPr>
        </p:nvSpPr>
        <p:spPr/>
        <p:txBody>
          <a:bodyPr/>
          <a:lstStyle/>
          <a:p>
            <a:r>
              <a:rPr lang="en-GB" dirty="0" smtClean="0"/>
              <a:t>October 2016</a:t>
            </a:r>
            <a:endParaRPr lang="en-GB" dirty="0"/>
          </a:p>
        </p:txBody>
      </p:sp>
      <p:sp>
        <p:nvSpPr>
          <p:cNvPr id="4" name="Footer Placeholder 3"/>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6291511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Motivation of fraud - 	The Fraud Triangle (</a:t>
            </a:r>
            <a:r>
              <a:rPr lang="en-GB" dirty="0" err="1">
                <a:solidFill>
                  <a:schemeClr val="tx2"/>
                </a:solidFill>
              </a:rPr>
              <a:t>Cressey</a:t>
            </a:r>
            <a:r>
              <a:rPr lang="en-GB" dirty="0">
                <a:solidFill>
                  <a:schemeClr val="tx2"/>
                </a:solidFill>
              </a:rPr>
              <a:t>, 1973)</a:t>
            </a:r>
          </a:p>
        </p:txBody>
      </p:sp>
      <p:sp>
        <p:nvSpPr>
          <p:cNvPr id="8" name="Content Placeholder 2"/>
          <p:cNvSpPr txBox="1">
            <a:spLocks/>
          </p:cNvSpPr>
          <p:nvPr/>
        </p:nvSpPr>
        <p:spPr>
          <a:xfrm>
            <a:off x="3491881" y="1351577"/>
            <a:ext cx="4968552" cy="4381679"/>
          </a:xfrm>
          <a:prstGeom prst="rect">
            <a:avLst/>
          </a:prstGeom>
        </p:spPr>
        <p:txBody>
          <a:bodyPr/>
          <a:lstStyle>
            <a:lvl1pPr marL="0" marR="0" indent="-274320" algn="l" defTabSz="914400" rtl="0" eaLnBrk="1" fontAlgn="auto" latinLnBrk="0" hangingPunct="1">
              <a:lnSpc>
                <a:spcPct val="100000"/>
              </a:lnSpc>
              <a:spcBef>
                <a:spcPts val="0"/>
              </a:spcBef>
              <a:spcAft>
                <a:spcPts val="900"/>
              </a:spcAft>
              <a:buClr>
                <a:schemeClr val="tx1"/>
              </a:buClr>
              <a:buSzTx/>
              <a:buFontTx/>
              <a:buNone/>
              <a:tabLst/>
              <a:defRPr sz="2000" kern="1200">
                <a:solidFill>
                  <a:schemeClr val="tx1"/>
                </a:solidFill>
                <a:latin typeface="Georgia" pitchFamily="18" charset="0"/>
                <a:ea typeface="+mn-ea"/>
                <a:cs typeface="+mn-cs"/>
              </a:defRPr>
            </a:lvl1pPr>
            <a:lvl2pPr marL="27432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2pPr>
            <a:lvl3pPr marL="54864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3pPr>
            <a:lvl4pPr marL="82296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a:solidFill>
                  <a:schemeClr val="tx1"/>
                </a:solidFill>
                <a:latin typeface="Georgia" pitchFamily="18" charset="0"/>
                <a:ea typeface="+mn-ea"/>
                <a:cs typeface="+mn-cs"/>
              </a:defRPr>
            </a:lvl4pPr>
            <a:lvl5pPr marL="1097280" indent="-274320" algn="l" defTabSz="914400" rtl="0" eaLnBrk="1" latinLnBrk="0" hangingPunct="1">
              <a:lnSpc>
                <a:spcPct val="100000"/>
              </a:lnSpc>
              <a:spcBef>
                <a:spcPts val="0"/>
              </a:spcBef>
              <a:spcAft>
                <a:spcPts val="900"/>
              </a:spcAft>
              <a:buClr>
                <a:schemeClr val="tx1"/>
              </a:buClr>
              <a:buFont typeface="Georgia" pitchFamily="18" charset="0"/>
              <a:buChar char="›"/>
              <a:defRPr sz="2000" kern="1200" baseline="0">
                <a:solidFill>
                  <a:schemeClr val="tx1"/>
                </a:solidFill>
                <a:latin typeface="Georgia" pitchFamily="18" charset="0"/>
                <a:ea typeface="+mn-ea"/>
                <a:cs typeface="+mn-cs"/>
              </a:defRPr>
            </a:lvl5pPr>
            <a:lvl6pPr marL="274320" marR="0" indent="-274320" algn="l" defTabSz="914400" rtl="0" eaLnBrk="1" fontAlgn="auto" latinLnBrk="0" hangingPunct="1">
              <a:lnSpc>
                <a:spcPct val="100000"/>
              </a:lnSpc>
              <a:spcBef>
                <a:spcPts val="0"/>
              </a:spcBef>
              <a:spcAft>
                <a:spcPts val="900"/>
              </a:spcAft>
              <a:buClr>
                <a:schemeClr val="tx1"/>
              </a:buClr>
              <a:buSzPct val="100000"/>
              <a:buFont typeface="+mj-lt"/>
              <a:buAutoNum type="arabicPeriod"/>
              <a:tabLst/>
              <a:defRPr sz="2000" kern="1200" baseline="0">
                <a:solidFill>
                  <a:schemeClr val="tx1"/>
                </a:solidFill>
                <a:latin typeface="Georgia" pitchFamily="18" charset="0"/>
                <a:ea typeface="+mn-ea"/>
                <a:cs typeface="+mn-cs"/>
              </a:defRPr>
            </a:lvl6pPr>
            <a:lvl7pPr marL="548640" indent="-274320" algn="l" defTabSz="914400" rtl="0" eaLnBrk="1" latinLnBrk="0" hangingPunct="1">
              <a:lnSpc>
                <a:spcPct val="100000"/>
              </a:lnSpc>
              <a:spcBef>
                <a:spcPts val="0"/>
              </a:spcBef>
              <a:spcAft>
                <a:spcPts val="900"/>
              </a:spcAft>
              <a:buSzPct val="100000"/>
              <a:buFont typeface="+mj-lt"/>
              <a:buAutoNum type="alphaLcPeriod"/>
              <a:defRPr sz="2000" kern="1200" baseline="0">
                <a:solidFill>
                  <a:schemeClr val="tx1"/>
                </a:solidFill>
                <a:latin typeface="Georgia" pitchFamily="18" charset="0"/>
                <a:ea typeface="+mn-ea"/>
                <a:cs typeface="+mn-cs"/>
              </a:defRPr>
            </a:lvl7pPr>
            <a:lvl8pPr marL="822960" indent="-274320" algn="l" defTabSz="914400" rtl="0" eaLnBrk="1" latinLnBrk="0" hangingPunct="1">
              <a:lnSpc>
                <a:spcPct val="100000"/>
              </a:lnSpc>
              <a:spcBef>
                <a:spcPts val="0"/>
              </a:spcBef>
              <a:spcAft>
                <a:spcPts val="900"/>
              </a:spcAft>
              <a:buSzPct val="100000"/>
              <a:buFont typeface="+mj-lt"/>
              <a:buAutoNum type="romanLcPeriod"/>
              <a:defRPr sz="2000" kern="1200" baseline="0">
                <a:solidFill>
                  <a:schemeClr val="tx1"/>
                </a:solidFill>
                <a:latin typeface="Georgia" pitchFamily="18" charset="0"/>
                <a:ea typeface="+mn-ea"/>
                <a:cs typeface="+mn-cs"/>
              </a:defRPr>
            </a:lvl8pPr>
            <a:lvl9pPr marL="0" indent="-274320" algn="l" defTabSz="914400" rtl="0" eaLnBrk="1" latinLnBrk="0" hangingPunct="1">
              <a:lnSpc>
                <a:spcPct val="100000"/>
              </a:lnSpc>
              <a:spcBef>
                <a:spcPts val="0"/>
              </a:spcBef>
              <a:spcAft>
                <a:spcPts val="900"/>
              </a:spcAft>
              <a:buFont typeface="Arial" pitchFamily="34" charset="0"/>
              <a:buNone/>
              <a:defRPr sz="2000" b="1" kern="1200" baseline="0">
                <a:solidFill>
                  <a:schemeClr val="tx2"/>
                </a:solidFill>
                <a:latin typeface="Georgia" pitchFamily="18" charset="0"/>
                <a:ea typeface="+mn-ea"/>
                <a:cs typeface="+mn-cs"/>
              </a:defRPr>
            </a:lvl9pPr>
          </a:lstStyle>
          <a:p>
            <a:r>
              <a:rPr lang="en-GB" sz="1400" dirty="0" smtClean="0">
                <a:solidFill>
                  <a:schemeClr val="tx2"/>
                </a:solidFill>
              </a:rPr>
              <a:t>Pressure</a:t>
            </a:r>
          </a:p>
          <a:p>
            <a:pPr lvl="2">
              <a:buClr>
                <a:schemeClr val="accent5"/>
              </a:buClr>
              <a:buFont typeface="Wingdings" panose="05000000000000000000" pitchFamily="2" charset="2"/>
              <a:buChar char="q"/>
            </a:pPr>
            <a:r>
              <a:rPr lang="en-GB" sz="1400" dirty="0" smtClean="0"/>
              <a:t>Personal or professional</a:t>
            </a:r>
          </a:p>
          <a:p>
            <a:pPr lvl="2">
              <a:buClr>
                <a:schemeClr val="accent5"/>
              </a:buClr>
              <a:buFont typeface="Wingdings" panose="05000000000000000000" pitchFamily="2" charset="2"/>
              <a:buChar char="q"/>
            </a:pPr>
            <a:r>
              <a:rPr lang="en-GB" sz="1400" dirty="0" smtClean="0"/>
              <a:t>Non-shareable</a:t>
            </a:r>
          </a:p>
          <a:p>
            <a:pPr lvl="2">
              <a:buClr>
                <a:schemeClr val="accent5"/>
              </a:buClr>
              <a:buFont typeface="Wingdings" panose="05000000000000000000" pitchFamily="2" charset="2"/>
              <a:buChar char="q"/>
            </a:pPr>
            <a:r>
              <a:rPr lang="en-GB" sz="1400" dirty="0" smtClean="0"/>
              <a:t>Always involves some form of disgrace, shame or embarrassment for failure</a:t>
            </a:r>
          </a:p>
          <a:p>
            <a:r>
              <a:rPr lang="en-GB" sz="1400" dirty="0" smtClean="0">
                <a:solidFill>
                  <a:schemeClr val="tx2"/>
                </a:solidFill>
              </a:rPr>
              <a:t>Opportunity</a:t>
            </a:r>
          </a:p>
          <a:p>
            <a:pPr lvl="2">
              <a:buClr>
                <a:schemeClr val="accent5"/>
              </a:buClr>
              <a:buFont typeface="Wingdings" panose="05000000000000000000" pitchFamily="2" charset="2"/>
              <a:buChar char="q"/>
            </a:pPr>
            <a:r>
              <a:rPr lang="en-GB" sz="1400" dirty="0" smtClean="0"/>
              <a:t>Deprival and concealment</a:t>
            </a:r>
          </a:p>
          <a:p>
            <a:pPr lvl="2">
              <a:buClr>
                <a:schemeClr val="accent5"/>
              </a:buClr>
              <a:buFont typeface="Wingdings" panose="05000000000000000000" pitchFamily="2" charset="2"/>
              <a:buChar char="q"/>
            </a:pPr>
            <a:r>
              <a:rPr lang="en-GB" sz="1400" dirty="0" smtClean="0"/>
              <a:t>Abuse position to resolve the pressure driving them to commit a crime whilst remaining undetected</a:t>
            </a:r>
          </a:p>
          <a:p>
            <a:r>
              <a:rPr lang="en-GB" sz="1400" dirty="0" smtClean="0">
                <a:solidFill>
                  <a:schemeClr val="tx2"/>
                </a:solidFill>
              </a:rPr>
              <a:t>Rationalisation</a:t>
            </a:r>
          </a:p>
          <a:p>
            <a:pPr lvl="2">
              <a:buClr>
                <a:schemeClr val="accent5"/>
              </a:buClr>
              <a:buFont typeface="Wingdings" panose="05000000000000000000" pitchFamily="2" charset="2"/>
              <a:buChar char="q"/>
            </a:pPr>
            <a:r>
              <a:rPr lang="en-GB" sz="1400" dirty="0" smtClean="0"/>
              <a:t>Justify why committing the crime</a:t>
            </a:r>
          </a:p>
          <a:p>
            <a:pPr lvl="2">
              <a:buClr>
                <a:schemeClr val="accent5"/>
              </a:buClr>
              <a:buFont typeface="Wingdings" panose="05000000000000000000" pitchFamily="2" charset="2"/>
              <a:buChar char="q"/>
            </a:pPr>
            <a:r>
              <a:rPr lang="en-GB" sz="1400" dirty="0" smtClean="0"/>
              <a:t>Feeling underpaid or aggrieved by employers, providing for family, or simply "borrowing" money</a:t>
            </a:r>
          </a:p>
          <a:p>
            <a:pPr lvl="2">
              <a:buClr>
                <a:schemeClr val="accent5"/>
              </a:buClr>
              <a:buFont typeface="Wingdings" panose="05000000000000000000" pitchFamily="2" charset="2"/>
              <a:buChar char="q"/>
            </a:pPr>
            <a:r>
              <a:rPr lang="en-GB" sz="1400" dirty="0" smtClean="0"/>
              <a:t>Converts long term employee into criminal</a:t>
            </a:r>
          </a:p>
        </p:txBody>
      </p:sp>
      <p:grpSp>
        <p:nvGrpSpPr>
          <p:cNvPr id="14" name="Group 13"/>
          <p:cNvGrpSpPr/>
          <p:nvPr/>
        </p:nvGrpSpPr>
        <p:grpSpPr>
          <a:xfrm>
            <a:off x="683568" y="1673236"/>
            <a:ext cx="2658146" cy="3267932"/>
            <a:chOff x="1043608" y="1673236"/>
            <a:chExt cx="1872208" cy="2555620"/>
          </a:xfrm>
        </p:grpSpPr>
        <p:sp>
          <p:nvSpPr>
            <p:cNvPr id="3" name="Isosceles Triangle 2"/>
            <p:cNvSpPr/>
            <p:nvPr/>
          </p:nvSpPr>
          <p:spPr bwMode="ltGray">
            <a:xfrm>
              <a:off x="1043608" y="1673236"/>
              <a:ext cx="1872208" cy="2227168"/>
            </a:xfrm>
            <a:prstGeom prst="triangle">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GB" dirty="0" err="1" smtClean="0">
                <a:solidFill>
                  <a:schemeClr val="bg1"/>
                </a:solidFill>
                <a:latin typeface="+mj-lt"/>
              </a:endParaRPr>
            </a:p>
          </p:txBody>
        </p:sp>
        <p:sp>
          <p:nvSpPr>
            <p:cNvPr id="9" name="TextBox 8"/>
            <p:cNvSpPr txBox="1"/>
            <p:nvPr/>
          </p:nvSpPr>
          <p:spPr>
            <a:xfrm>
              <a:off x="1403648" y="3940824"/>
              <a:ext cx="1152128" cy="288032"/>
            </a:xfrm>
            <a:prstGeom prst="rect">
              <a:avLst/>
            </a:prstGeom>
            <a:noFill/>
          </p:spPr>
          <p:txBody>
            <a:bodyPr wrap="square" lIns="0" tIns="0" rIns="0" bIns="0" rtlCol="0">
              <a:noAutofit/>
            </a:bodyPr>
            <a:lstStyle/>
            <a:p>
              <a:pPr indent="-274320" algn="ctr">
                <a:spcAft>
                  <a:spcPts val="900"/>
                </a:spcAft>
              </a:pPr>
              <a:r>
                <a:rPr lang="en-GB" sz="2000" dirty="0" smtClean="0">
                  <a:solidFill>
                    <a:schemeClr val="tx2"/>
                  </a:solidFill>
                  <a:latin typeface="+mj-lt"/>
                </a:rPr>
                <a:t>Pressure</a:t>
              </a:r>
            </a:p>
          </p:txBody>
        </p:sp>
        <p:sp>
          <p:nvSpPr>
            <p:cNvPr id="10" name="TextBox 9"/>
            <p:cNvSpPr txBox="1"/>
            <p:nvPr/>
          </p:nvSpPr>
          <p:spPr>
            <a:xfrm rot="17730926">
              <a:off x="806353" y="2429553"/>
              <a:ext cx="1368152" cy="360040"/>
            </a:xfrm>
            <a:prstGeom prst="rect">
              <a:avLst/>
            </a:prstGeom>
            <a:noFill/>
          </p:spPr>
          <p:txBody>
            <a:bodyPr wrap="square" lIns="0" tIns="0" rIns="0" bIns="0" rtlCol="0">
              <a:noAutofit/>
            </a:bodyPr>
            <a:lstStyle/>
            <a:p>
              <a:pPr indent="-274320" algn="ctr">
                <a:spcAft>
                  <a:spcPts val="900"/>
                </a:spcAft>
              </a:pPr>
              <a:r>
                <a:rPr lang="en-GB" sz="2000" dirty="0">
                  <a:solidFill>
                    <a:schemeClr val="tx2"/>
                  </a:solidFill>
                  <a:latin typeface="+mj-lt"/>
                </a:rPr>
                <a:t>Opportunity</a:t>
              </a:r>
              <a:endParaRPr lang="en-GB" sz="2000" dirty="0" smtClean="0">
                <a:solidFill>
                  <a:schemeClr val="tx2"/>
                </a:solidFill>
                <a:latin typeface="+mj-lt"/>
              </a:endParaRPr>
            </a:p>
          </p:txBody>
        </p:sp>
        <p:sp>
          <p:nvSpPr>
            <p:cNvPr id="11" name="TextBox 10"/>
            <p:cNvSpPr txBox="1"/>
            <p:nvPr/>
          </p:nvSpPr>
          <p:spPr>
            <a:xfrm rot="3910602">
              <a:off x="1723678" y="2632627"/>
              <a:ext cx="1728192" cy="216024"/>
            </a:xfrm>
            <a:prstGeom prst="rect">
              <a:avLst/>
            </a:prstGeom>
            <a:noFill/>
          </p:spPr>
          <p:txBody>
            <a:bodyPr wrap="square" lIns="0" tIns="0" rIns="0" bIns="0" rtlCol="0">
              <a:noAutofit/>
            </a:bodyPr>
            <a:lstStyle/>
            <a:p>
              <a:pPr indent="-274320" algn="ctr">
                <a:spcAft>
                  <a:spcPts val="900"/>
                </a:spcAft>
              </a:pPr>
              <a:r>
                <a:rPr lang="en-GB" sz="2000" dirty="0">
                  <a:solidFill>
                    <a:schemeClr val="tx2"/>
                  </a:solidFill>
                  <a:latin typeface="+mj-lt"/>
                </a:rPr>
                <a:t>Rationalisation</a:t>
              </a:r>
              <a:endParaRPr lang="en-GB" sz="2000" dirty="0" smtClean="0">
                <a:solidFill>
                  <a:schemeClr val="tx2"/>
                </a:solidFill>
                <a:latin typeface="+mj-lt"/>
              </a:endParaRPr>
            </a:p>
          </p:txBody>
        </p:sp>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83</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55739543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Insurance Fraud</a:t>
            </a:r>
            <a:endParaRPr lang="en-GB" dirty="0">
              <a:solidFill>
                <a:schemeClr val="tx2"/>
              </a:solidFill>
            </a:endParaRPr>
          </a:p>
        </p:txBody>
      </p:sp>
      <p:sp>
        <p:nvSpPr>
          <p:cNvPr id="14" name="TextBox 13"/>
          <p:cNvSpPr txBox="1"/>
          <p:nvPr/>
        </p:nvSpPr>
        <p:spPr>
          <a:xfrm>
            <a:off x="5670555" y="5460478"/>
            <a:ext cx="3035295" cy="692544"/>
          </a:xfrm>
          <a:prstGeom prst="rect">
            <a:avLst/>
          </a:prstGeom>
          <a:noFill/>
        </p:spPr>
        <p:txBody>
          <a:bodyPr wrap="square" lIns="0" tIns="0" rIns="0" bIns="0" rtlCol="0">
            <a:noAutofit/>
          </a:bodyPr>
          <a:lstStyle/>
          <a:p>
            <a:pPr indent="-274320">
              <a:lnSpc>
                <a:spcPct val="90000"/>
              </a:lnSpc>
              <a:spcAft>
                <a:spcPts val="900"/>
              </a:spcAft>
            </a:pPr>
            <a:r>
              <a:rPr lang="en-GB" sz="2400" i="1" dirty="0" smtClean="0">
                <a:solidFill>
                  <a:srgbClr val="968C6D"/>
                </a:solidFill>
                <a:latin typeface="Georgia" pitchFamily="18" charset="0"/>
              </a:rPr>
              <a:t>Insurance fraud is not a victimless crime</a:t>
            </a:r>
          </a:p>
        </p:txBody>
      </p:sp>
      <p:grpSp>
        <p:nvGrpSpPr>
          <p:cNvPr id="11" name="Group 10"/>
          <p:cNvGrpSpPr/>
          <p:nvPr/>
        </p:nvGrpSpPr>
        <p:grpSpPr>
          <a:xfrm>
            <a:off x="323528" y="1196752"/>
            <a:ext cx="4968552" cy="5027721"/>
            <a:chOff x="206848" y="699648"/>
            <a:chExt cx="5259474" cy="5533601"/>
          </a:xfrm>
        </p:grpSpPr>
        <p:grpSp>
          <p:nvGrpSpPr>
            <p:cNvPr id="259" name="Group 258"/>
            <p:cNvGrpSpPr>
              <a:grpSpLocks noChangeAspect="1"/>
            </p:cNvGrpSpPr>
            <p:nvPr/>
          </p:nvGrpSpPr>
          <p:grpSpPr>
            <a:xfrm>
              <a:off x="952489" y="1918732"/>
              <a:ext cx="4491188" cy="3060000"/>
              <a:chOff x="1396962" y="1941121"/>
              <a:chExt cx="7334114" cy="4996977"/>
            </a:xfrm>
          </p:grpSpPr>
          <p:sp>
            <p:nvSpPr>
              <p:cNvPr id="260" name="Freeform 3"/>
              <p:cNvSpPr>
                <a:spLocks/>
              </p:cNvSpPr>
              <p:nvPr/>
            </p:nvSpPr>
            <p:spPr bwMode="auto">
              <a:xfrm>
                <a:off x="4998746" y="4529051"/>
                <a:ext cx="1403377" cy="930976"/>
              </a:xfrm>
              <a:custGeom>
                <a:avLst/>
                <a:gdLst/>
                <a:ahLst/>
                <a:cxnLst>
                  <a:cxn ang="0">
                    <a:pos x="433" y="105"/>
                  </a:cxn>
                  <a:cxn ang="0">
                    <a:pos x="388" y="91"/>
                  </a:cxn>
                  <a:cxn ang="0">
                    <a:pos x="338" y="78"/>
                  </a:cxn>
                  <a:cxn ang="0">
                    <a:pos x="307" y="48"/>
                  </a:cxn>
                  <a:cxn ang="0">
                    <a:pos x="303" y="23"/>
                  </a:cxn>
                  <a:cxn ang="0">
                    <a:pos x="273" y="7"/>
                  </a:cxn>
                  <a:cxn ang="0">
                    <a:pos x="239" y="15"/>
                  </a:cxn>
                  <a:cxn ang="0">
                    <a:pos x="202" y="42"/>
                  </a:cxn>
                  <a:cxn ang="0">
                    <a:pos x="168" y="36"/>
                  </a:cxn>
                  <a:cxn ang="0">
                    <a:pos x="119" y="28"/>
                  </a:cxn>
                  <a:cxn ang="0">
                    <a:pos x="46" y="33"/>
                  </a:cxn>
                  <a:cxn ang="0">
                    <a:pos x="43" y="53"/>
                  </a:cxn>
                  <a:cxn ang="0">
                    <a:pos x="42" y="79"/>
                  </a:cxn>
                  <a:cxn ang="0">
                    <a:pos x="16" y="120"/>
                  </a:cxn>
                  <a:cxn ang="0">
                    <a:pos x="8" y="135"/>
                  </a:cxn>
                  <a:cxn ang="0">
                    <a:pos x="15" y="161"/>
                  </a:cxn>
                  <a:cxn ang="0">
                    <a:pos x="20" y="166"/>
                  </a:cxn>
                  <a:cxn ang="0">
                    <a:pos x="39" y="166"/>
                  </a:cxn>
                  <a:cxn ang="0">
                    <a:pos x="74" y="174"/>
                  </a:cxn>
                  <a:cxn ang="0">
                    <a:pos x="112" y="156"/>
                  </a:cxn>
                  <a:cxn ang="0">
                    <a:pos x="160" y="158"/>
                  </a:cxn>
                  <a:cxn ang="0">
                    <a:pos x="175" y="176"/>
                  </a:cxn>
                  <a:cxn ang="0">
                    <a:pos x="190" y="204"/>
                  </a:cxn>
                  <a:cxn ang="0">
                    <a:pos x="191" y="222"/>
                  </a:cxn>
                  <a:cxn ang="0">
                    <a:pos x="170" y="225"/>
                  </a:cxn>
                  <a:cxn ang="0">
                    <a:pos x="151" y="255"/>
                  </a:cxn>
                  <a:cxn ang="0">
                    <a:pos x="174" y="257"/>
                  </a:cxn>
                  <a:cxn ang="0">
                    <a:pos x="186" y="250"/>
                  </a:cxn>
                  <a:cxn ang="0">
                    <a:pos x="214" y="221"/>
                  </a:cxn>
                  <a:cxn ang="0">
                    <a:pos x="241" y="210"/>
                  </a:cxn>
                  <a:cxn ang="0">
                    <a:pos x="257" y="215"/>
                  </a:cxn>
                  <a:cxn ang="0">
                    <a:pos x="251" y="232"/>
                  </a:cxn>
                  <a:cxn ang="0">
                    <a:pos x="286" y="236"/>
                  </a:cxn>
                  <a:cxn ang="0">
                    <a:pos x="283" y="273"/>
                  </a:cxn>
                  <a:cxn ang="0">
                    <a:pos x="312" y="277"/>
                  </a:cxn>
                  <a:cxn ang="0">
                    <a:pos x="349" y="270"/>
                  </a:cxn>
                  <a:cxn ang="0">
                    <a:pos x="344" y="254"/>
                  </a:cxn>
                  <a:cxn ang="0">
                    <a:pos x="317" y="227"/>
                  </a:cxn>
                  <a:cxn ang="0">
                    <a:pos x="347" y="212"/>
                  </a:cxn>
                  <a:cxn ang="0">
                    <a:pos x="399" y="198"/>
                  </a:cxn>
                  <a:cxn ang="0">
                    <a:pos x="439" y="166"/>
                  </a:cxn>
                  <a:cxn ang="0">
                    <a:pos x="442" y="135"/>
                  </a:cxn>
                  <a:cxn ang="0">
                    <a:pos x="444" y="121"/>
                  </a:cxn>
                </a:cxnLst>
                <a:rect l="0" t="0" r="r" b="b"/>
                <a:pathLst>
                  <a:path w="451" h="299">
                    <a:moveTo>
                      <a:pt x="445" y="109"/>
                    </a:moveTo>
                    <a:cubicBezTo>
                      <a:pt x="446" y="102"/>
                      <a:pt x="437" y="114"/>
                      <a:pt x="433" y="105"/>
                    </a:cubicBezTo>
                    <a:cubicBezTo>
                      <a:pt x="428" y="95"/>
                      <a:pt x="418" y="102"/>
                      <a:pt x="412" y="96"/>
                    </a:cubicBezTo>
                    <a:cubicBezTo>
                      <a:pt x="401" y="84"/>
                      <a:pt x="397" y="99"/>
                      <a:pt x="388" y="91"/>
                    </a:cubicBezTo>
                    <a:cubicBezTo>
                      <a:pt x="380" y="83"/>
                      <a:pt x="384" y="71"/>
                      <a:pt x="367" y="80"/>
                    </a:cubicBezTo>
                    <a:cubicBezTo>
                      <a:pt x="350" y="89"/>
                      <a:pt x="351" y="72"/>
                      <a:pt x="338" y="78"/>
                    </a:cubicBezTo>
                    <a:cubicBezTo>
                      <a:pt x="324" y="83"/>
                      <a:pt x="334" y="67"/>
                      <a:pt x="326" y="54"/>
                    </a:cubicBezTo>
                    <a:cubicBezTo>
                      <a:pt x="317" y="42"/>
                      <a:pt x="317" y="51"/>
                      <a:pt x="307" y="48"/>
                    </a:cubicBezTo>
                    <a:cubicBezTo>
                      <a:pt x="296" y="44"/>
                      <a:pt x="306" y="46"/>
                      <a:pt x="300" y="38"/>
                    </a:cubicBezTo>
                    <a:cubicBezTo>
                      <a:pt x="293" y="29"/>
                      <a:pt x="313" y="28"/>
                      <a:pt x="303" y="23"/>
                    </a:cubicBezTo>
                    <a:cubicBezTo>
                      <a:pt x="288" y="15"/>
                      <a:pt x="299" y="1"/>
                      <a:pt x="288" y="8"/>
                    </a:cubicBezTo>
                    <a:cubicBezTo>
                      <a:pt x="281" y="12"/>
                      <a:pt x="282" y="0"/>
                      <a:pt x="273" y="7"/>
                    </a:cubicBezTo>
                    <a:cubicBezTo>
                      <a:pt x="264" y="14"/>
                      <a:pt x="254" y="1"/>
                      <a:pt x="253" y="12"/>
                    </a:cubicBezTo>
                    <a:cubicBezTo>
                      <a:pt x="252" y="22"/>
                      <a:pt x="241" y="15"/>
                      <a:pt x="239" y="15"/>
                    </a:cubicBezTo>
                    <a:cubicBezTo>
                      <a:pt x="219" y="14"/>
                      <a:pt x="210" y="24"/>
                      <a:pt x="210" y="37"/>
                    </a:cubicBezTo>
                    <a:cubicBezTo>
                      <a:pt x="210" y="49"/>
                      <a:pt x="210" y="51"/>
                      <a:pt x="202" y="42"/>
                    </a:cubicBezTo>
                    <a:cubicBezTo>
                      <a:pt x="199" y="39"/>
                      <a:pt x="188" y="39"/>
                      <a:pt x="182" y="42"/>
                    </a:cubicBezTo>
                    <a:cubicBezTo>
                      <a:pt x="174" y="47"/>
                      <a:pt x="180" y="26"/>
                      <a:pt x="168" y="36"/>
                    </a:cubicBezTo>
                    <a:cubicBezTo>
                      <a:pt x="155" y="46"/>
                      <a:pt x="172" y="33"/>
                      <a:pt x="141" y="33"/>
                    </a:cubicBezTo>
                    <a:cubicBezTo>
                      <a:pt x="122" y="34"/>
                      <a:pt x="130" y="28"/>
                      <a:pt x="119" y="28"/>
                    </a:cubicBezTo>
                    <a:cubicBezTo>
                      <a:pt x="109" y="29"/>
                      <a:pt x="102" y="18"/>
                      <a:pt x="72" y="21"/>
                    </a:cubicBezTo>
                    <a:cubicBezTo>
                      <a:pt x="42" y="25"/>
                      <a:pt x="55" y="37"/>
                      <a:pt x="46" y="33"/>
                    </a:cubicBezTo>
                    <a:cubicBezTo>
                      <a:pt x="40" y="31"/>
                      <a:pt x="38" y="37"/>
                      <a:pt x="38" y="37"/>
                    </a:cubicBezTo>
                    <a:cubicBezTo>
                      <a:pt x="42" y="44"/>
                      <a:pt x="32" y="42"/>
                      <a:pt x="43" y="53"/>
                    </a:cubicBezTo>
                    <a:cubicBezTo>
                      <a:pt x="59" y="70"/>
                      <a:pt x="42" y="60"/>
                      <a:pt x="47" y="66"/>
                    </a:cubicBezTo>
                    <a:cubicBezTo>
                      <a:pt x="51" y="71"/>
                      <a:pt x="54" y="76"/>
                      <a:pt x="42" y="79"/>
                    </a:cubicBezTo>
                    <a:cubicBezTo>
                      <a:pt x="35" y="80"/>
                      <a:pt x="25" y="95"/>
                      <a:pt x="18" y="104"/>
                    </a:cubicBezTo>
                    <a:cubicBezTo>
                      <a:pt x="11" y="112"/>
                      <a:pt x="19" y="115"/>
                      <a:pt x="16" y="120"/>
                    </a:cubicBezTo>
                    <a:cubicBezTo>
                      <a:pt x="13" y="125"/>
                      <a:pt x="27" y="130"/>
                      <a:pt x="11" y="126"/>
                    </a:cubicBezTo>
                    <a:cubicBezTo>
                      <a:pt x="12" y="129"/>
                      <a:pt x="10" y="129"/>
                      <a:pt x="8" y="135"/>
                    </a:cubicBezTo>
                    <a:cubicBezTo>
                      <a:pt x="7" y="140"/>
                      <a:pt x="3" y="138"/>
                      <a:pt x="0" y="149"/>
                    </a:cubicBezTo>
                    <a:cubicBezTo>
                      <a:pt x="13" y="154"/>
                      <a:pt x="10" y="162"/>
                      <a:pt x="15" y="161"/>
                    </a:cubicBezTo>
                    <a:cubicBezTo>
                      <a:pt x="20" y="160"/>
                      <a:pt x="20" y="163"/>
                      <a:pt x="19" y="164"/>
                    </a:cubicBezTo>
                    <a:cubicBezTo>
                      <a:pt x="19" y="164"/>
                      <a:pt x="19" y="165"/>
                      <a:pt x="20" y="166"/>
                    </a:cubicBezTo>
                    <a:cubicBezTo>
                      <a:pt x="23" y="163"/>
                      <a:pt x="22" y="168"/>
                      <a:pt x="25" y="163"/>
                    </a:cubicBezTo>
                    <a:cubicBezTo>
                      <a:pt x="29" y="158"/>
                      <a:pt x="30" y="166"/>
                      <a:pt x="39" y="166"/>
                    </a:cubicBezTo>
                    <a:cubicBezTo>
                      <a:pt x="52" y="165"/>
                      <a:pt x="50" y="169"/>
                      <a:pt x="58" y="167"/>
                    </a:cubicBezTo>
                    <a:cubicBezTo>
                      <a:pt x="66" y="164"/>
                      <a:pt x="68" y="180"/>
                      <a:pt x="74" y="174"/>
                    </a:cubicBezTo>
                    <a:cubicBezTo>
                      <a:pt x="79" y="168"/>
                      <a:pt x="77" y="168"/>
                      <a:pt x="91" y="167"/>
                    </a:cubicBezTo>
                    <a:cubicBezTo>
                      <a:pt x="106" y="165"/>
                      <a:pt x="100" y="157"/>
                      <a:pt x="112" y="156"/>
                    </a:cubicBezTo>
                    <a:cubicBezTo>
                      <a:pt x="116" y="148"/>
                      <a:pt x="128" y="152"/>
                      <a:pt x="133" y="148"/>
                    </a:cubicBezTo>
                    <a:cubicBezTo>
                      <a:pt x="139" y="144"/>
                      <a:pt x="153" y="160"/>
                      <a:pt x="160" y="158"/>
                    </a:cubicBezTo>
                    <a:cubicBezTo>
                      <a:pt x="167" y="157"/>
                      <a:pt x="168" y="167"/>
                      <a:pt x="173" y="165"/>
                    </a:cubicBezTo>
                    <a:cubicBezTo>
                      <a:pt x="178" y="163"/>
                      <a:pt x="178" y="170"/>
                      <a:pt x="175" y="176"/>
                    </a:cubicBezTo>
                    <a:cubicBezTo>
                      <a:pt x="172" y="182"/>
                      <a:pt x="177" y="189"/>
                      <a:pt x="182" y="188"/>
                    </a:cubicBezTo>
                    <a:cubicBezTo>
                      <a:pt x="187" y="187"/>
                      <a:pt x="181" y="199"/>
                      <a:pt x="190" y="204"/>
                    </a:cubicBezTo>
                    <a:cubicBezTo>
                      <a:pt x="198" y="209"/>
                      <a:pt x="190" y="214"/>
                      <a:pt x="195" y="219"/>
                    </a:cubicBezTo>
                    <a:cubicBezTo>
                      <a:pt x="201" y="223"/>
                      <a:pt x="196" y="224"/>
                      <a:pt x="191" y="222"/>
                    </a:cubicBezTo>
                    <a:cubicBezTo>
                      <a:pt x="187" y="219"/>
                      <a:pt x="181" y="224"/>
                      <a:pt x="177" y="219"/>
                    </a:cubicBezTo>
                    <a:cubicBezTo>
                      <a:pt x="172" y="214"/>
                      <a:pt x="166" y="221"/>
                      <a:pt x="170" y="225"/>
                    </a:cubicBezTo>
                    <a:cubicBezTo>
                      <a:pt x="176" y="234"/>
                      <a:pt x="158" y="243"/>
                      <a:pt x="159" y="249"/>
                    </a:cubicBezTo>
                    <a:cubicBezTo>
                      <a:pt x="160" y="255"/>
                      <a:pt x="154" y="252"/>
                      <a:pt x="151" y="255"/>
                    </a:cubicBezTo>
                    <a:cubicBezTo>
                      <a:pt x="158" y="264"/>
                      <a:pt x="163" y="265"/>
                      <a:pt x="165" y="262"/>
                    </a:cubicBezTo>
                    <a:cubicBezTo>
                      <a:pt x="166" y="258"/>
                      <a:pt x="169" y="262"/>
                      <a:pt x="174" y="257"/>
                    </a:cubicBezTo>
                    <a:cubicBezTo>
                      <a:pt x="177" y="255"/>
                      <a:pt x="185" y="254"/>
                      <a:pt x="189" y="262"/>
                    </a:cubicBezTo>
                    <a:cubicBezTo>
                      <a:pt x="189" y="252"/>
                      <a:pt x="187" y="257"/>
                      <a:pt x="186" y="250"/>
                    </a:cubicBezTo>
                    <a:cubicBezTo>
                      <a:pt x="184" y="240"/>
                      <a:pt x="189" y="251"/>
                      <a:pt x="198" y="243"/>
                    </a:cubicBezTo>
                    <a:cubicBezTo>
                      <a:pt x="208" y="234"/>
                      <a:pt x="214" y="228"/>
                      <a:pt x="214" y="221"/>
                    </a:cubicBezTo>
                    <a:cubicBezTo>
                      <a:pt x="213" y="212"/>
                      <a:pt x="225" y="216"/>
                      <a:pt x="231" y="213"/>
                    </a:cubicBezTo>
                    <a:cubicBezTo>
                      <a:pt x="238" y="210"/>
                      <a:pt x="241" y="217"/>
                      <a:pt x="241" y="210"/>
                    </a:cubicBezTo>
                    <a:cubicBezTo>
                      <a:pt x="241" y="202"/>
                      <a:pt x="242" y="192"/>
                      <a:pt x="244" y="201"/>
                    </a:cubicBezTo>
                    <a:cubicBezTo>
                      <a:pt x="246" y="210"/>
                      <a:pt x="240" y="217"/>
                      <a:pt x="257" y="215"/>
                    </a:cubicBezTo>
                    <a:cubicBezTo>
                      <a:pt x="247" y="222"/>
                      <a:pt x="235" y="212"/>
                      <a:pt x="235" y="217"/>
                    </a:cubicBezTo>
                    <a:cubicBezTo>
                      <a:pt x="234" y="221"/>
                      <a:pt x="251" y="227"/>
                      <a:pt x="251" y="232"/>
                    </a:cubicBezTo>
                    <a:cubicBezTo>
                      <a:pt x="251" y="236"/>
                      <a:pt x="272" y="228"/>
                      <a:pt x="276" y="232"/>
                    </a:cubicBezTo>
                    <a:cubicBezTo>
                      <a:pt x="281" y="236"/>
                      <a:pt x="283" y="227"/>
                      <a:pt x="286" y="236"/>
                    </a:cubicBezTo>
                    <a:cubicBezTo>
                      <a:pt x="289" y="244"/>
                      <a:pt x="253" y="251"/>
                      <a:pt x="257" y="257"/>
                    </a:cubicBezTo>
                    <a:cubicBezTo>
                      <a:pt x="261" y="263"/>
                      <a:pt x="283" y="259"/>
                      <a:pt x="283" y="273"/>
                    </a:cubicBezTo>
                    <a:cubicBezTo>
                      <a:pt x="283" y="288"/>
                      <a:pt x="272" y="279"/>
                      <a:pt x="283" y="289"/>
                    </a:cubicBezTo>
                    <a:cubicBezTo>
                      <a:pt x="294" y="299"/>
                      <a:pt x="303" y="282"/>
                      <a:pt x="312" y="277"/>
                    </a:cubicBezTo>
                    <a:cubicBezTo>
                      <a:pt x="321" y="271"/>
                      <a:pt x="317" y="281"/>
                      <a:pt x="325" y="273"/>
                    </a:cubicBezTo>
                    <a:cubicBezTo>
                      <a:pt x="338" y="260"/>
                      <a:pt x="336" y="275"/>
                      <a:pt x="349" y="270"/>
                    </a:cubicBezTo>
                    <a:cubicBezTo>
                      <a:pt x="362" y="265"/>
                      <a:pt x="350" y="266"/>
                      <a:pt x="356" y="260"/>
                    </a:cubicBezTo>
                    <a:cubicBezTo>
                      <a:pt x="359" y="256"/>
                      <a:pt x="356" y="251"/>
                      <a:pt x="344" y="254"/>
                    </a:cubicBezTo>
                    <a:cubicBezTo>
                      <a:pt x="332" y="257"/>
                      <a:pt x="332" y="269"/>
                      <a:pt x="321" y="249"/>
                    </a:cubicBezTo>
                    <a:cubicBezTo>
                      <a:pt x="309" y="229"/>
                      <a:pt x="312" y="229"/>
                      <a:pt x="317" y="227"/>
                    </a:cubicBezTo>
                    <a:cubicBezTo>
                      <a:pt x="329" y="221"/>
                      <a:pt x="316" y="236"/>
                      <a:pt x="324" y="230"/>
                    </a:cubicBezTo>
                    <a:cubicBezTo>
                      <a:pt x="332" y="224"/>
                      <a:pt x="342" y="209"/>
                      <a:pt x="347" y="212"/>
                    </a:cubicBezTo>
                    <a:cubicBezTo>
                      <a:pt x="357" y="217"/>
                      <a:pt x="383" y="196"/>
                      <a:pt x="387" y="197"/>
                    </a:cubicBezTo>
                    <a:cubicBezTo>
                      <a:pt x="396" y="197"/>
                      <a:pt x="394" y="202"/>
                      <a:pt x="399" y="198"/>
                    </a:cubicBezTo>
                    <a:cubicBezTo>
                      <a:pt x="394" y="171"/>
                      <a:pt x="410" y="182"/>
                      <a:pt x="412" y="173"/>
                    </a:cubicBezTo>
                    <a:cubicBezTo>
                      <a:pt x="415" y="164"/>
                      <a:pt x="434" y="176"/>
                      <a:pt x="439" y="166"/>
                    </a:cubicBezTo>
                    <a:cubicBezTo>
                      <a:pt x="444" y="157"/>
                      <a:pt x="442" y="148"/>
                      <a:pt x="436" y="145"/>
                    </a:cubicBezTo>
                    <a:cubicBezTo>
                      <a:pt x="429" y="141"/>
                      <a:pt x="436" y="136"/>
                      <a:pt x="442" y="135"/>
                    </a:cubicBezTo>
                    <a:cubicBezTo>
                      <a:pt x="448" y="135"/>
                      <a:pt x="444" y="131"/>
                      <a:pt x="439" y="130"/>
                    </a:cubicBezTo>
                    <a:cubicBezTo>
                      <a:pt x="433" y="130"/>
                      <a:pt x="436" y="126"/>
                      <a:pt x="444" y="121"/>
                    </a:cubicBezTo>
                    <a:cubicBezTo>
                      <a:pt x="451" y="116"/>
                      <a:pt x="444" y="117"/>
                      <a:pt x="445" y="109"/>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61" name="Freeform 4"/>
              <p:cNvSpPr>
                <a:spLocks/>
              </p:cNvSpPr>
              <p:nvPr/>
            </p:nvSpPr>
            <p:spPr bwMode="auto">
              <a:xfrm>
                <a:off x="1396962" y="2782002"/>
                <a:ext cx="878579" cy="445249"/>
              </a:xfrm>
              <a:custGeom>
                <a:avLst/>
                <a:gdLst/>
                <a:ahLst/>
                <a:cxnLst>
                  <a:cxn ang="0">
                    <a:pos x="273" y="74"/>
                  </a:cxn>
                  <a:cxn ang="0">
                    <a:pos x="255" y="91"/>
                  </a:cxn>
                  <a:cxn ang="0">
                    <a:pos x="223" y="105"/>
                  </a:cxn>
                  <a:cxn ang="0">
                    <a:pos x="183" y="123"/>
                  </a:cxn>
                  <a:cxn ang="0">
                    <a:pos x="157" y="138"/>
                  </a:cxn>
                  <a:cxn ang="0">
                    <a:pos x="124" y="132"/>
                  </a:cxn>
                  <a:cxn ang="0">
                    <a:pos x="80" y="119"/>
                  </a:cxn>
                  <a:cxn ang="0">
                    <a:pos x="50" y="113"/>
                  </a:cxn>
                  <a:cxn ang="0">
                    <a:pos x="67" y="109"/>
                  </a:cxn>
                  <a:cxn ang="0">
                    <a:pos x="62" y="92"/>
                  </a:cxn>
                  <a:cxn ang="0">
                    <a:pos x="52" y="80"/>
                  </a:cxn>
                  <a:cxn ang="0">
                    <a:pos x="19" y="78"/>
                  </a:cxn>
                  <a:cxn ang="0">
                    <a:pos x="41" y="70"/>
                  </a:cxn>
                  <a:cxn ang="0">
                    <a:pos x="66" y="69"/>
                  </a:cxn>
                  <a:cxn ang="0">
                    <a:pos x="56" y="63"/>
                  </a:cxn>
                  <a:cxn ang="0">
                    <a:pos x="62" y="51"/>
                  </a:cxn>
                  <a:cxn ang="0">
                    <a:pos x="28" y="52"/>
                  </a:cxn>
                  <a:cxn ang="0">
                    <a:pos x="6" y="46"/>
                  </a:cxn>
                  <a:cxn ang="0">
                    <a:pos x="17" y="42"/>
                  </a:cxn>
                  <a:cxn ang="0">
                    <a:pos x="24" y="33"/>
                  </a:cxn>
                  <a:cxn ang="0">
                    <a:pos x="40" y="22"/>
                  </a:cxn>
                  <a:cxn ang="0">
                    <a:pos x="60" y="30"/>
                  </a:cxn>
                  <a:cxn ang="0">
                    <a:pos x="40" y="17"/>
                  </a:cxn>
                  <a:cxn ang="0">
                    <a:pos x="58" y="10"/>
                  </a:cxn>
                  <a:cxn ang="0">
                    <a:pos x="79" y="25"/>
                  </a:cxn>
                  <a:cxn ang="0">
                    <a:pos x="86" y="49"/>
                  </a:cxn>
                  <a:cxn ang="0">
                    <a:pos x="102" y="43"/>
                  </a:cxn>
                  <a:cxn ang="0">
                    <a:pos x="110" y="36"/>
                  </a:cxn>
                  <a:cxn ang="0">
                    <a:pos x="121" y="29"/>
                  </a:cxn>
                  <a:cxn ang="0">
                    <a:pos x="133" y="34"/>
                  </a:cxn>
                  <a:cxn ang="0">
                    <a:pos x="153" y="23"/>
                  </a:cxn>
                  <a:cxn ang="0">
                    <a:pos x="161" y="29"/>
                  </a:cxn>
                  <a:cxn ang="0">
                    <a:pos x="174" y="26"/>
                  </a:cxn>
                  <a:cxn ang="0">
                    <a:pos x="195" y="20"/>
                  </a:cxn>
                  <a:cxn ang="0">
                    <a:pos x="203" y="13"/>
                  </a:cxn>
                  <a:cxn ang="0">
                    <a:pos x="222" y="9"/>
                  </a:cxn>
                  <a:cxn ang="0">
                    <a:pos x="242" y="13"/>
                  </a:cxn>
                  <a:cxn ang="0">
                    <a:pos x="245" y="19"/>
                  </a:cxn>
                  <a:cxn ang="0">
                    <a:pos x="250" y="33"/>
                  </a:cxn>
                  <a:cxn ang="0">
                    <a:pos x="249" y="38"/>
                  </a:cxn>
                  <a:cxn ang="0">
                    <a:pos x="268" y="46"/>
                  </a:cxn>
                  <a:cxn ang="0">
                    <a:pos x="273" y="74"/>
                  </a:cxn>
                </a:cxnLst>
                <a:rect l="0" t="0" r="r" b="b"/>
                <a:pathLst>
                  <a:path w="282" h="143">
                    <a:moveTo>
                      <a:pt x="273" y="74"/>
                    </a:moveTo>
                    <a:cubicBezTo>
                      <a:pt x="267" y="83"/>
                      <a:pt x="264" y="78"/>
                      <a:pt x="255" y="91"/>
                    </a:cubicBezTo>
                    <a:cubicBezTo>
                      <a:pt x="246" y="104"/>
                      <a:pt x="240" y="96"/>
                      <a:pt x="223" y="105"/>
                    </a:cubicBezTo>
                    <a:cubicBezTo>
                      <a:pt x="206" y="115"/>
                      <a:pt x="198" y="124"/>
                      <a:pt x="183" y="123"/>
                    </a:cubicBezTo>
                    <a:cubicBezTo>
                      <a:pt x="167" y="122"/>
                      <a:pt x="176" y="132"/>
                      <a:pt x="157" y="138"/>
                    </a:cubicBezTo>
                    <a:cubicBezTo>
                      <a:pt x="139" y="143"/>
                      <a:pt x="142" y="132"/>
                      <a:pt x="124" y="132"/>
                    </a:cubicBezTo>
                    <a:cubicBezTo>
                      <a:pt x="107" y="131"/>
                      <a:pt x="104" y="118"/>
                      <a:pt x="80" y="119"/>
                    </a:cubicBezTo>
                    <a:cubicBezTo>
                      <a:pt x="56" y="120"/>
                      <a:pt x="52" y="124"/>
                      <a:pt x="50" y="113"/>
                    </a:cubicBezTo>
                    <a:cubicBezTo>
                      <a:pt x="49" y="103"/>
                      <a:pt x="62" y="116"/>
                      <a:pt x="67" y="109"/>
                    </a:cubicBezTo>
                    <a:cubicBezTo>
                      <a:pt x="73" y="102"/>
                      <a:pt x="70" y="94"/>
                      <a:pt x="62" y="92"/>
                    </a:cubicBezTo>
                    <a:cubicBezTo>
                      <a:pt x="55" y="90"/>
                      <a:pt x="65" y="82"/>
                      <a:pt x="52" y="80"/>
                    </a:cubicBezTo>
                    <a:cubicBezTo>
                      <a:pt x="31" y="78"/>
                      <a:pt x="21" y="85"/>
                      <a:pt x="19" y="78"/>
                    </a:cubicBezTo>
                    <a:cubicBezTo>
                      <a:pt x="17" y="71"/>
                      <a:pt x="33" y="76"/>
                      <a:pt x="41" y="70"/>
                    </a:cubicBezTo>
                    <a:cubicBezTo>
                      <a:pt x="50" y="65"/>
                      <a:pt x="52" y="75"/>
                      <a:pt x="66" y="69"/>
                    </a:cubicBezTo>
                    <a:cubicBezTo>
                      <a:pt x="81" y="63"/>
                      <a:pt x="55" y="69"/>
                      <a:pt x="56" y="63"/>
                    </a:cubicBezTo>
                    <a:cubicBezTo>
                      <a:pt x="56" y="57"/>
                      <a:pt x="82" y="53"/>
                      <a:pt x="62" y="51"/>
                    </a:cubicBezTo>
                    <a:cubicBezTo>
                      <a:pt x="42" y="49"/>
                      <a:pt x="41" y="48"/>
                      <a:pt x="28" y="52"/>
                    </a:cubicBezTo>
                    <a:cubicBezTo>
                      <a:pt x="15" y="57"/>
                      <a:pt x="0" y="49"/>
                      <a:pt x="6" y="46"/>
                    </a:cubicBezTo>
                    <a:cubicBezTo>
                      <a:pt x="12" y="42"/>
                      <a:pt x="17" y="50"/>
                      <a:pt x="17" y="42"/>
                    </a:cubicBezTo>
                    <a:cubicBezTo>
                      <a:pt x="16" y="35"/>
                      <a:pt x="24" y="43"/>
                      <a:pt x="24" y="33"/>
                    </a:cubicBezTo>
                    <a:cubicBezTo>
                      <a:pt x="25" y="23"/>
                      <a:pt x="31" y="15"/>
                      <a:pt x="40" y="22"/>
                    </a:cubicBezTo>
                    <a:cubicBezTo>
                      <a:pt x="49" y="29"/>
                      <a:pt x="64" y="37"/>
                      <a:pt x="60" y="30"/>
                    </a:cubicBezTo>
                    <a:cubicBezTo>
                      <a:pt x="56" y="24"/>
                      <a:pt x="45" y="22"/>
                      <a:pt x="40" y="17"/>
                    </a:cubicBezTo>
                    <a:cubicBezTo>
                      <a:pt x="36" y="12"/>
                      <a:pt x="44" y="5"/>
                      <a:pt x="58" y="10"/>
                    </a:cubicBezTo>
                    <a:cubicBezTo>
                      <a:pt x="72" y="15"/>
                      <a:pt x="64" y="16"/>
                      <a:pt x="79" y="25"/>
                    </a:cubicBezTo>
                    <a:cubicBezTo>
                      <a:pt x="93" y="34"/>
                      <a:pt x="79" y="34"/>
                      <a:pt x="86" y="49"/>
                    </a:cubicBezTo>
                    <a:cubicBezTo>
                      <a:pt x="93" y="64"/>
                      <a:pt x="95" y="32"/>
                      <a:pt x="102" y="43"/>
                    </a:cubicBezTo>
                    <a:cubicBezTo>
                      <a:pt x="110" y="53"/>
                      <a:pt x="114" y="45"/>
                      <a:pt x="110" y="36"/>
                    </a:cubicBezTo>
                    <a:cubicBezTo>
                      <a:pt x="105" y="26"/>
                      <a:pt x="112" y="15"/>
                      <a:pt x="121" y="29"/>
                    </a:cubicBezTo>
                    <a:cubicBezTo>
                      <a:pt x="129" y="43"/>
                      <a:pt x="134" y="45"/>
                      <a:pt x="133" y="34"/>
                    </a:cubicBezTo>
                    <a:cubicBezTo>
                      <a:pt x="131" y="24"/>
                      <a:pt x="150" y="13"/>
                      <a:pt x="153" y="23"/>
                    </a:cubicBezTo>
                    <a:cubicBezTo>
                      <a:pt x="155" y="33"/>
                      <a:pt x="162" y="38"/>
                      <a:pt x="161" y="29"/>
                    </a:cubicBezTo>
                    <a:cubicBezTo>
                      <a:pt x="159" y="19"/>
                      <a:pt x="165" y="16"/>
                      <a:pt x="174" y="26"/>
                    </a:cubicBezTo>
                    <a:cubicBezTo>
                      <a:pt x="184" y="36"/>
                      <a:pt x="185" y="15"/>
                      <a:pt x="195" y="20"/>
                    </a:cubicBezTo>
                    <a:cubicBezTo>
                      <a:pt x="205" y="26"/>
                      <a:pt x="209" y="21"/>
                      <a:pt x="203" y="13"/>
                    </a:cubicBezTo>
                    <a:cubicBezTo>
                      <a:pt x="198" y="5"/>
                      <a:pt x="217" y="0"/>
                      <a:pt x="222" y="9"/>
                    </a:cubicBezTo>
                    <a:cubicBezTo>
                      <a:pt x="230" y="27"/>
                      <a:pt x="232" y="17"/>
                      <a:pt x="242" y="13"/>
                    </a:cubicBezTo>
                    <a:cubicBezTo>
                      <a:pt x="252" y="8"/>
                      <a:pt x="258" y="10"/>
                      <a:pt x="245" y="19"/>
                    </a:cubicBezTo>
                    <a:cubicBezTo>
                      <a:pt x="232" y="29"/>
                      <a:pt x="260" y="21"/>
                      <a:pt x="250" y="33"/>
                    </a:cubicBezTo>
                    <a:cubicBezTo>
                      <a:pt x="248" y="35"/>
                      <a:pt x="246" y="39"/>
                      <a:pt x="249" y="38"/>
                    </a:cubicBezTo>
                    <a:cubicBezTo>
                      <a:pt x="262" y="37"/>
                      <a:pt x="254" y="44"/>
                      <a:pt x="268" y="46"/>
                    </a:cubicBezTo>
                    <a:cubicBezTo>
                      <a:pt x="282" y="47"/>
                      <a:pt x="279" y="65"/>
                      <a:pt x="273" y="7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62" name="Freeform 5"/>
              <p:cNvSpPr>
                <a:spLocks/>
              </p:cNvSpPr>
              <p:nvPr/>
            </p:nvSpPr>
            <p:spPr bwMode="auto">
              <a:xfrm>
                <a:off x="2467445" y="4183036"/>
                <a:ext cx="383807" cy="479198"/>
              </a:xfrm>
              <a:custGeom>
                <a:avLst/>
                <a:gdLst/>
                <a:ahLst/>
                <a:cxnLst>
                  <a:cxn ang="0">
                    <a:pos x="116" y="71"/>
                  </a:cxn>
                  <a:cxn ang="0">
                    <a:pos x="115" y="109"/>
                  </a:cxn>
                  <a:cxn ang="0">
                    <a:pos x="108" y="124"/>
                  </a:cxn>
                  <a:cxn ang="0">
                    <a:pos x="91" y="126"/>
                  </a:cxn>
                  <a:cxn ang="0">
                    <a:pos x="65" y="136"/>
                  </a:cxn>
                  <a:cxn ang="0">
                    <a:pos x="60" y="142"/>
                  </a:cxn>
                  <a:cxn ang="0">
                    <a:pos x="28" y="145"/>
                  </a:cxn>
                  <a:cxn ang="0">
                    <a:pos x="20" y="143"/>
                  </a:cxn>
                  <a:cxn ang="0">
                    <a:pos x="15" y="132"/>
                  </a:cxn>
                  <a:cxn ang="0">
                    <a:pos x="12" y="122"/>
                  </a:cxn>
                  <a:cxn ang="0">
                    <a:pos x="25" y="118"/>
                  </a:cxn>
                  <a:cxn ang="0">
                    <a:pos x="40" y="110"/>
                  </a:cxn>
                  <a:cxn ang="0">
                    <a:pos x="44" y="105"/>
                  </a:cxn>
                  <a:cxn ang="0">
                    <a:pos x="27" y="106"/>
                  </a:cxn>
                  <a:cxn ang="0">
                    <a:pos x="40" y="88"/>
                  </a:cxn>
                  <a:cxn ang="0">
                    <a:pos x="37" y="85"/>
                  </a:cxn>
                  <a:cxn ang="0">
                    <a:pos x="19" y="73"/>
                  </a:cxn>
                  <a:cxn ang="0">
                    <a:pos x="30" y="63"/>
                  </a:cxn>
                  <a:cxn ang="0">
                    <a:pos x="20" y="55"/>
                  </a:cxn>
                  <a:cxn ang="0">
                    <a:pos x="18" y="48"/>
                  </a:cxn>
                  <a:cxn ang="0">
                    <a:pos x="38" y="46"/>
                  </a:cxn>
                  <a:cxn ang="0">
                    <a:pos x="52" y="47"/>
                  </a:cxn>
                  <a:cxn ang="0">
                    <a:pos x="65" y="36"/>
                  </a:cxn>
                  <a:cxn ang="0">
                    <a:pos x="51" y="31"/>
                  </a:cxn>
                  <a:cxn ang="0">
                    <a:pos x="60" y="21"/>
                  </a:cxn>
                  <a:cxn ang="0">
                    <a:pos x="77" y="9"/>
                  </a:cxn>
                  <a:cxn ang="0">
                    <a:pos x="91" y="6"/>
                  </a:cxn>
                  <a:cxn ang="0">
                    <a:pos x="90" y="15"/>
                  </a:cxn>
                  <a:cxn ang="0">
                    <a:pos x="78" y="29"/>
                  </a:cxn>
                  <a:cxn ang="0">
                    <a:pos x="71" y="36"/>
                  </a:cxn>
                  <a:cxn ang="0">
                    <a:pos x="91" y="48"/>
                  </a:cxn>
                  <a:cxn ang="0">
                    <a:pos x="98" y="44"/>
                  </a:cxn>
                  <a:cxn ang="0">
                    <a:pos x="104" y="52"/>
                  </a:cxn>
                  <a:cxn ang="0">
                    <a:pos x="113" y="52"/>
                  </a:cxn>
                  <a:cxn ang="0">
                    <a:pos x="113" y="58"/>
                  </a:cxn>
                  <a:cxn ang="0">
                    <a:pos x="116" y="71"/>
                  </a:cxn>
                </a:cxnLst>
                <a:rect l="0" t="0" r="r" b="b"/>
                <a:pathLst>
                  <a:path w="123" h="154">
                    <a:moveTo>
                      <a:pt x="116" y="71"/>
                    </a:moveTo>
                    <a:cubicBezTo>
                      <a:pt x="120" y="82"/>
                      <a:pt x="123" y="94"/>
                      <a:pt x="115" y="109"/>
                    </a:cubicBezTo>
                    <a:cubicBezTo>
                      <a:pt x="107" y="123"/>
                      <a:pt x="117" y="126"/>
                      <a:pt x="108" y="124"/>
                    </a:cubicBezTo>
                    <a:cubicBezTo>
                      <a:pt x="99" y="121"/>
                      <a:pt x="101" y="124"/>
                      <a:pt x="91" y="126"/>
                    </a:cubicBezTo>
                    <a:cubicBezTo>
                      <a:pt x="80" y="127"/>
                      <a:pt x="67" y="142"/>
                      <a:pt x="65" y="136"/>
                    </a:cubicBezTo>
                    <a:cubicBezTo>
                      <a:pt x="63" y="130"/>
                      <a:pt x="63" y="136"/>
                      <a:pt x="60" y="142"/>
                    </a:cubicBezTo>
                    <a:cubicBezTo>
                      <a:pt x="57" y="148"/>
                      <a:pt x="18" y="154"/>
                      <a:pt x="28" y="145"/>
                    </a:cubicBezTo>
                    <a:cubicBezTo>
                      <a:pt x="41" y="133"/>
                      <a:pt x="12" y="152"/>
                      <a:pt x="20" y="143"/>
                    </a:cubicBezTo>
                    <a:cubicBezTo>
                      <a:pt x="27" y="135"/>
                      <a:pt x="4" y="143"/>
                      <a:pt x="15" y="132"/>
                    </a:cubicBezTo>
                    <a:cubicBezTo>
                      <a:pt x="26" y="121"/>
                      <a:pt x="0" y="133"/>
                      <a:pt x="12" y="122"/>
                    </a:cubicBezTo>
                    <a:cubicBezTo>
                      <a:pt x="19" y="116"/>
                      <a:pt x="29" y="123"/>
                      <a:pt x="25" y="118"/>
                    </a:cubicBezTo>
                    <a:cubicBezTo>
                      <a:pt x="22" y="114"/>
                      <a:pt x="27" y="111"/>
                      <a:pt x="40" y="110"/>
                    </a:cubicBezTo>
                    <a:cubicBezTo>
                      <a:pt x="54" y="108"/>
                      <a:pt x="50" y="102"/>
                      <a:pt x="44" y="105"/>
                    </a:cubicBezTo>
                    <a:cubicBezTo>
                      <a:pt x="39" y="107"/>
                      <a:pt x="12" y="115"/>
                      <a:pt x="27" y="106"/>
                    </a:cubicBezTo>
                    <a:cubicBezTo>
                      <a:pt x="42" y="96"/>
                      <a:pt x="28" y="92"/>
                      <a:pt x="40" y="88"/>
                    </a:cubicBezTo>
                    <a:cubicBezTo>
                      <a:pt x="52" y="85"/>
                      <a:pt x="42" y="83"/>
                      <a:pt x="37" y="85"/>
                    </a:cubicBezTo>
                    <a:cubicBezTo>
                      <a:pt x="31" y="87"/>
                      <a:pt x="14" y="77"/>
                      <a:pt x="19" y="73"/>
                    </a:cubicBezTo>
                    <a:cubicBezTo>
                      <a:pt x="25" y="69"/>
                      <a:pt x="19" y="68"/>
                      <a:pt x="30" y="63"/>
                    </a:cubicBezTo>
                    <a:cubicBezTo>
                      <a:pt x="41" y="58"/>
                      <a:pt x="14" y="64"/>
                      <a:pt x="20" y="55"/>
                    </a:cubicBezTo>
                    <a:cubicBezTo>
                      <a:pt x="27" y="45"/>
                      <a:pt x="14" y="53"/>
                      <a:pt x="18" y="48"/>
                    </a:cubicBezTo>
                    <a:cubicBezTo>
                      <a:pt x="22" y="43"/>
                      <a:pt x="33" y="41"/>
                      <a:pt x="38" y="46"/>
                    </a:cubicBezTo>
                    <a:cubicBezTo>
                      <a:pt x="44" y="50"/>
                      <a:pt x="46" y="45"/>
                      <a:pt x="52" y="47"/>
                    </a:cubicBezTo>
                    <a:cubicBezTo>
                      <a:pt x="58" y="48"/>
                      <a:pt x="55" y="43"/>
                      <a:pt x="65" y="36"/>
                    </a:cubicBezTo>
                    <a:cubicBezTo>
                      <a:pt x="75" y="30"/>
                      <a:pt x="52" y="35"/>
                      <a:pt x="51" y="31"/>
                    </a:cubicBezTo>
                    <a:cubicBezTo>
                      <a:pt x="50" y="27"/>
                      <a:pt x="62" y="27"/>
                      <a:pt x="60" y="21"/>
                    </a:cubicBezTo>
                    <a:cubicBezTo>
                      <a:pt x="58" y="15"/>
                      <a:pt x="73" y="8"/>
                      <a:pt x="77" y="9"/>
                    </a:cubicBezTo>
                    <a:cubicBezTo>
                      <a:pt x="86" y="11"/>
                      <a:pt x="82" y="0"/>
                      <a:pt x="91" y="6"/>
                    </a:cubicBezTo>
                    <a:cubicBezTo>
                      <a:pt x="101" y="11"/>
                      <a:pt x="90" y="9"/>
                      <a:pt x="90" y="15"/>
                    </a:cubicBezTo>
                    <a:cubicBezTo>
                      <a:pt x="81" y="18"/>
                      <a:pt x="88" y="28"/>
                      <a:pt x="78" y="29"/>
                    </a:cubicBezTo>
                    <a:cubicBezTo>
                      <a:pt x="68" y="30"/>
                      <a:pt x="83" y="31"/>
                      <a:pt x="71" y="36"/>
                    </a:cubicBezTo>
                    <a:cubicBezTo>
                      <a:pt x="57" y="42"/>
                      <a:pt x="90" y="56"/>
                      <a:pt x="91" y="48"/>
                    </a:cubicBezTo>
                    <a:cubicBezTo>
                      <a:pt x="91" y="42"/>
                      <a:pt x="96" y="36"/>
                      <a:pt x="98" y="44"/>
                    </a:cubicBezTo>
                    <a:cubicBezTo>
                      <a:pt x="100" y="51"/>
                      <a:pt x="103" y="47"/>
                      <a:pt x="104" y="52"/>
                    </a:cubicBezTo>
                    <a:cubicBezTo>
                      <a:pt x="105" y="58"/>
                      <a:pt x="105" y="54"/>
                      <a:pt x="113" y="52"/>
                    </a:cubicBezTo>
                    <a:cubicBezTo>
                      <a:pt x="114" y="54"/>
                      <a:pt x="117" y="57"/>
                      <a:pt x="113" y="58"/>
                    </a:cubicBezTo>
                    <a:cubicBezTo>
                      <a:pt x="109" y="59"/>
                      <a:pt x="112" y="60"/>
                      <a:pt x="116" y="71"/>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263" name="Freeform 6"/>
              <p:cNvSpPr>
                <a:spLocks/>
              </p:cNvSpPr>
              <p:nvPr/>
            </p:nvSpPr>
            <p:spPr bwMode="auto">
              <a:xfrm>
                <a:off x="7939963" y="6091994"/>
                <a:ext cx="791113" cy="830436"/>
              </a:xfrm>
              <a:custGeom>
                <a:avLst/>
                <a:gdLst/>
                <a:ahLst/>
                <a:cxnLst>
                  <a:cxn ang="0">
                    <a:pos x="245" y="7"/>
                  </a:cxn>
                  <a:cxn ang="0">
                    <a:pos x="243" y="21"/>
                  </a:cxn>
                  <a:cxn ang="0">
                    <a:pos x="226" y="21"/>
                  </a:cxn>
                  <a:cxn ang="0">
                    <a:pos x="222" y="36"/>
                  </a:cxn>
                  <a:cxn ang="0">
                    <a:pos x="209" y="31"/>
                  </a:cxn>
                  <a:cxn ang="0">
                    <a:pos x="193" y="39"/>
                  </a:cxn>
                  <a:cxn ang="0">
                    <a:pos x="183" y="35"/>
                  </a:cxn>
                  <a:cxn ang="0">
                    <a:pos x="172" y="34"/>
                  </a:cxn>
                  <a:cxn ang="0">
                    <a:pos x="152" y="29"/>
                  </a:cxn>
                  <a:cxn ang="0">
                    <a:pos x="130" y="25"/>
                  </a:cxn>
                  <a:cxn ang="0">
                    <a:pos x="105" y="52"/>
                  </a:cxn>
                  <a:cxn ang="0">
                    <a:pos x="79" y="76"/>
                  </a:cxn>
                  <a:cxn ang="0">
                    <a:pos x="56" y="98"/>
                  </a:cxn>
                  <a:cxn ang="0">
                    <a:pos x="35" y="92"/>
                  </a:cxn>
                  <a:cxn ang="0">
                    <a:pos x="23" y="86"/>
                  </a:cxn>
                  <a:cxn ang="0">
                    <a:pos x="3" y="143"/>
                  </a:cxn>
                  <a:cxn ang="0">
                    <a:pos x="11" y="212"/>
                  </a:cxn>
                  <a:cxn ang="0">
                    <a:pos x="37" y="232"/>
                  </a:cxn>
                  <a:cxn ang="0">
                    <a:pos x="13" y="267"/>
                  </a:cxn>
                  <a:cxn ang="0">
                    <a:pos x="146" y="267"/>
                  </a:cxn>
                  <a:cxn ang="0">
                    <a:pos x="147" y="253"/>
                  </a:cxn>
                  <a:cxn ang="0">
                    <a:pos x="187" y="216"/>
                  </a:cxn>
                  <a:cxn ang="0">
                    <a:pos x="217" y="212"/>
                  </a:cxn>
                  <a:cxn ang="0">
                    <a:pos x="221" y="181"/>
                  </a:cxn>
                  <a:cxn ang="0">
                    <a:pos x="241" y="150"/>
                  </a:cxn>
                  <a:cxn ang="0">
                    <a:pos x="250" y="138"/>
                  </a:cxn>
                  <a:cxn ang="0">
                    <a:pos x="250" y="0"/>
                  </a:cxn>
                  <a:cxn ang="0">
                    <a:pos x="245" y="7"/>
                  </a:cxn>
                </a:cxnLst>
                <a:rect l="0" t="0" r="r" b="b"/>
                <a:pathLst>
                  <a:path w="254" h="267">
                    <a:moveTo>
                      <a:pt x="245" y="7"/>
                    </a:moveTo>
                    <a:cubicBezTo>
                      <a:pt x="237" y="11"/>
                      <a:pt x="249" y="18"/>
                      <a:pt x="243" y="21"/>
                    </a:cubicBezTo>
                    <a:cubicBezTo>
                      <a:pt x="238" y="25"/>
                      <a:pt x="233" y="16"/>
                      <a:pt x="226" y="21"/>
                    </a:cubicBezTo>
                    <a:cubicBezTo>
                      <a:pt x="220" y="25"/>
                      <a:pt x="225" y="35"/>
                      <a:pt x="222" y="36"/>
                    </a:cubicBezTo>
                    <a:cubicBezTo>
                      <a:pt x="219" y="38"/>
                      <a:pt x="216" y="29"/>
                      <a:pt x="209" y="31"/>
                    </a:cubicBezTo>
                    <a:cubicBezTo>
                      <a:pt x="202" y="33"/>
                      <a:pt x="196" y="34"/>
                      <a:pt x="193" y="39"/>
                    </a:cubicBezTo>
                    <a:cubicBezTo>
                      <a:pt x="191" y="44"/>
                      <a:pt x="188" y="47"/>
                      <a:pt x="183" y="35"/>
                    </a:cubicBezTo>
                    <a:cubicBezTo>
                      <a:pt x="179" y="32"/>
                      <a:pt x="176" y="31"/>
                      <a:pt x="172" y="34"/>
                    </a:cubicBezTo>
                    <a:cubicBezTo>
                      <a:pt x="167" y="37"/>
                      <a:pt x="170" y="23"/>
                      <a:pt x="152" y="29"/>
                    </a:cubicBezTo>
                    <a:cubicBezTo>
                      <a:pt x="141" y="31"/>
                      <a:pt x="136" y="15"/>
                      <a:pt x="130" y="25"/>
                    </a:cubicBezTo>
                    <a:cubicBezTo>
                      <a:pt x="121" y="38"/>
                      <a:pt x="109" y="27"/>
                      <a:pt x="105" y="52"/>
                    </a:cubicBezTo>
                    <a:cubicBezTo>
                      <a:pt x="100" y="77"/>
                      <a:pt x="87" y="71"/>
                      <a:pt x="79" y="76"/>
                    </a:cubicBezTo>
                    <a:cubicBezTo>
                      <a:pt x="70" y="80"/>
                      <a:pt x="68" y="93"/>
                      <a:pt x="56" y="98"/>
                    </a:cubicBezTo>
                    <a:cubicBezTo>
                      <a:pt x="39" y="105"/>
                      <a:pt x="49" y="87"/>
                      <a:pt x="35" y="92"/>
                    </a:cubicBezTo>
                    <a:cubicBezTo>
                      <a:pt x="24" y="95"/>
                      <a:pt x="30" y="87"/>
                      <a:pt x="23" y="86"/>
                    </a:cubicBezTo>
                    <a:cubicBezTo>
                      <a:pt x="14" y="130"/>
                      <a:pt x="0" y="119"/>
                      <a:pt x="3" y="143"/>
                    </a:cubicBezTo>
                    <a:cubicBezTo>
                      <a:pt x="7" y="166"/>
                      <a:pt x="13" y="190"/>
                      <a:pt x="11" y="212"/>
                    </a:cubicBezTo>
                    <a:cubicBezTo>
                      <a:pt x="9" y="234"/>
                      <a:pt x="36" y="212"/>
                      <a:pt x="37" y="232"/>
                    </a:cubicBezTo>
                    <a:cubicBezTo>
                      <a:pt x="38" y="249"/>
                      <a:pt x="19" y="257"/>
                      <a:pt x="13" y="267"/>
                    </a:cubicBezTo>
                    <a:cubicBezTo>
                      <a:pt x="146" y="267"/>
                      <a:pt x="146" y="267"/>
                      <a:pt x="146" y="267"/>
                    </a:cubicBezTo>
                    <a:cubicBezTo>
                      <a:pt x="147" y="264"/>
                      <a:pt x="147" y="259"/>
                      <a:pt x="147" y="253"/>
                    </a:cubicBezTo>
                    <a:cubicBezTo>
                      <a:pt x="145" y="232"/>
                      <a:pt x="173" y="228"/>
                      <a:pt x="187" y="216"/>
                    </a:cubicBezTo>
                    <a:cubicBezTo>
                      <a:pt x="201" y="203"/>
                      <a:pt x="211" y="220"/>
                      <a:pt x="217" y="212"/>
                    </a:cubicBezTo>
                    <a:cubicBezTo>
                      <a:pt x="222" y="205"/>
                      <a:pt x="216" y="201"/>
                      <a:pt x="221" y="181"/>
                    </a:cubicBezTo>
                    <a:cubicBezTo>
                      <a:pt x="227" y="158"/>
                      <a:pt x="254" y="172"/>
                      <a:pt x="241" y="150"/>
                    </a:cubicBezTo>
                    <a:cubicBezTo>
                      <a:pt x="230" y="134"/>
                      <a:pt x="240" y="137"/>
                      <a:pt x="250" y="138"/>
                    </a:cubicBezTo>
                    <a:cubicBezTo>
                      <a:pt x="250" y="0"/>
                      <a:pt x="250" y="0"/>
                      <a:pt x="250" y="0"/>
                    </a:cubicBezTo>
                    <a:cubicBezTo>
                      <a:pt x="249" y="3"/>
                      <a:pt x="248" y="5"/>
                      <a:pt x="245" y="7"/>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64" name="Freeform 7"/>
              <p:cNvSpPr>
                <a:spLocks/>
              </p:cNvSpPr>
              <p:nvPr/>
            </p:nvSpPr>
            <p:spPr bwMode="auto">
              <a:xfrm>
                <a:off x="8391655" y="6508517"/>
                <a:ext cx="339421" cy="413912"/>
              </a:xfrm>
              <a:custGeom>
                <a:avLst/>
                <a:gdLst/>
                <a:ahLst/>
                <a:cxnLst>
                  <a:cxn ang="0">
                    <a:pos x="105" y="4"/>
                  </a:cxn>
                  <a:cxn ang="0">
                    <a:pos x="96" y="16"/>
                  </a:cxn>
                  <a:cxn ang="0">
                    <a:pos x="76" y="47"/>
                  </a:cxn>
                  <a:cxn ang="0">
                    <a:pos x="72" y="78"/>
                  </a:cxn>
                  <a:cxn ang="0">
                    <a:pos x="42" y="82"/>
                  </a:cxn>
                  <a:cxn ang="0">
                    <a:pos x="2" y="119"/>
                  </a:cxn>
                  <a:cxn ang="0">
                    <a:pos x="1" y="133"/>
                  </a:cxn>
                  <a:cxn ang="0">
                    <a:pos x="105" y="133"/>
                  </a:cxn>
                  <a:cxn ang="0">
                    <a:pos x="105" y="4"/>
                  </a:cxn>
                </a:cxnLst>
                <a:rect l="0" t="0" r="r" b="b"/>
                <a:pathLst>
                  <a:path w="109" h="133">
                    <a:moveTo>
                      <a:pt x="105" y="4"/>
                    </a:moveTo>
                    <a:cubicBezTo>
                      <a:pt x="95" y="3"/>
                      <a:pt x="85" y="0"/>
                      <a:pt x="96" y="16"/>
                    </a:cubicBezTo>
                    <a:cubicBezTo>
                      <a:pt x="109" y="38"/>
                      <a:pt x="82" y="24"/>
                      <a:pt x="76" y="47"/>
                    </a:cubicBezTo>
                    <a:cubicBezTo>
                      <a:pt x="71" y="67"/>
                      <a:pt x="77" y="71"/>
                      <a:pt x="72" y="78"/>
                    </a:cubicBezTo>
                    <a:cubicBezTo>
                      <a:pt x="66" y="86"/>
                      <a:pt x="56" y="69"/>
                      <a:pt x="42" y="82"/>
                    </a:cubicBezTo>
                    <a:cubicBezTo>
                      <a:pt x="28" y="94"/>
                      <a:pt x="0" y="98"/>
                      <a:pt x="2" y="119"/>
                    </a:cubicBezTo>
                    <a:cubicBezTo>
                      <a:pt x="2" y="125"/>
                      <a:pt x="2" y="130"/>
                      <a:pt x="1" y="133"/>
                    </a:cubicBezTo>
                    <a:cubicBezTo>
                      <a:pt x="105" y="133"/>
                      <a:pt x="105" y="133"/>
                      <a:pt x="105" y="133"/>
                    </a:cubicBezTo>
                    <a:lnTo>
                      <a:pt x="105" y="4"/>
                    </a:ln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65" name="Freeform 8"/>
              <p:cNvSpPr>
                <a:spLocks/>
              </p:cNvSpPr>
              <p:nvPr/>
            </p:nvSpPr>
            <p:spPr bwMode="auto">
              <a:xfrm>
                <a:off x="6685409" y="5914416"/>
                <a:ext cx="1373351" cy="1023682"/>
              </a:xfrm>
              <a:custGeom>
                <a:avLst/>
                <a:gdLst/>
                <a:ahLst/>
                <a:cxnLst>
                  <a:cxn ang="0">
                    <a:pos x="150" y="324"/>
                  </a:cxn>
                  <a:cxn ang="0">
                    <a:pos x="120" y="318"/>
                  </a:cxn>
                  <a:cxn ang="0">
                    <a:pos x="110" y="324"/>
                  </a:cxn>
                  <a:cxn ang="0">
                    <a:pos x="93" y="293"/>
                  </a:cxn>
                  <a:cxn ang="0">
                    <a:pos x="53" y="221"/>
                  </a:cxn>
                  <a:cxn ang="0">
                    <a:pos x="51" y="151"/>
                  </a:cxn>
                  <a:cxn ang="0">
                    <a:pos x="32" y="126"/>
                  </a:cxn>
                  <a:cxn ang="0">
                    <a:pos x="14" y="73"/>
                  </a:cxn>
                  <a:cxn ang="0">
                    <a:pos x="11" y="53"/>
                  </a:cxn>
                  <a:cxn ang="0">
                    <a:pos x="6" y="37"/>
                  </a:cxn>
                  <a:cxn ang="0">
                    <a:pos x="4" y="26"/>
                  </a:cxn>
                  <a:cxn ang="0">
                    <a:pos x="9" y="16"/>
                  </a:cxn>
                  <a:cxn ang="0">
                    <a:pos x="18" y="7"/>
                  </a:cxn>
                  <a:cxn ang="0">
                    <a:pos x="52" y="35"/>
                  </a:cxn>
                  <a:cxn ang="0">
                    <a:pos x="61" y="35"/>
                  </a:cxn>
                  <a:cxn ang="0">
                    <a:pos x="69" y="26"/>
                  </a:cxn>
                  <a:cxn ang="0">
                    <a:pos x="82" y="16"/>
                  </a:cxn>
                  <a:cxn ang="0">
                    <a:pos x="107" y="18"/>
                  </a:cxn>
                  <a:cxn ang="0">
                    <a:pos x="105" y="29"/>
                  </a:cxn>
                  <a:cxn ang="0">
                    <a:pos x="99" y="37"/>
                  </a:cxn>
                  <a:cxn ang="0">
                    <a:pos x="106" y="44"/>
                  </a:cxn>
                  <a:cxn ang="0">
                    <a:pos x="119" y="50"/>
                  </a:cxn>
                  <a:cxn ang="0">
                    <a:pos x="198" y="111"/>
                  </a:cxn>
                  <a:cxn ang="0">
                    <a:pos x="243" y="105"/>
                  </a:cxn>
                  <a:cxn ang="0">
                    <a:pos x="275" y="65"/>
                  </a:cxn>
                  <a:cxn ang="0">
                    <a:pos x="318" y="57"/>
                  </a:cxn>
                  <a:cxn ang="0">
                    <a:pos x="351" y="73"/>
                  </a:cxn>
                  <a:cxn ang="0">
                    <a:pos x="387" y="92"/>
                  </a:cxn>
                  <a:cxn ang="0">
                    <a:pos x="423" y="111"/>
                  </a:cxn>
                  <a:cxn ang="0">
                    <a:pos x="423" y="132"/>
                  </a:cxn>
                  <a:cxn ang="0">
                    <a:pos x="406" y="200"/>
                  </a:cxn>
                  <a:cxn ang="0">
                    <a:pos x="440" y="289"/>
                  </a:cxn>
                </a:cxnLst>
                <a:rect l="0" t="0" r="r" b="b"/>
                <a:pathLst>
                  <a:path w="441" h="329">
                    <a:moveTo>
                      <a:pt x="416" y="324"/>
                    </a:moveTo>
                    <a:cubicBezTo>
                      <a:pt x="150" y="324"/>
                      <a:pt x="150" y="324"/>
                      <a:pt x="150" y="324"/>
                    </a:cubicBezTo>
                    <a:cubicBezTo>
                      <a:pt x="149" y="319"/>
                      <a:pt x="148" y="317"/>
                      <a:pt x="142" y="321"/>
                    </a:cubicBezTo>
                    <a:cubicBezTo>
                      <a:pt x="131" y="329"/>
                      <a:pt x="122" y="308"/>
                      <a:pt x="120" y="318"/>
                    </a:cubicBezTo>
                    <a:cubicBezTo>
                      <a:pt x="120" y="323"/>
                      <a:pt x="118" y="323"/>
                      <a:pt x="117" y="324"/>
                    </a:cubicBezTo>
                    <a:cubicBezTo>
                      <a:pt x="110" y="324"/>
                      <a:pt x="110" y="324"/>
                      <a:pt x="110" y="324"/>
                    </a:cubicBezTo>
                    <a:cubicBezTo>
                      <a:pt x="109" y="318"/>
                      <a:pt x="107" y="316"/>
                      <a:pt x="102" y="313"/>
                    </a:cubicBezTo>
                    <a:cubicBezTo>
                      <a:pt x="96" y="309"/>
                      <a:pt x="99" y="300"/>
                      <a:pt x="93" y="293"/>
                    </a:cubicBezTo>
                    <a:cubicBezTo>
                      <a:pt x="86" y="285"/>
                      <a:pt x="98" y="272"/>
                      <a:pt x="89" y="256"/>
                    </a:cubicBezTo>
                    <a:cubicBezTo>
                      <a:pt x="80" y="240"/>
                      <a:pt x="57" y="236"/>
                      <a:pt x="53" y="221"/>
                    </a:cubicBezTo>
                    <a:cubicBezTo>
                      <a:pt x="50" y="205"/>
                      <a:pt x="33" y="207"/>
                      <a:pt x="34" y="187"/>
                    </a:cubicBezTo>
                    <a:cubicBezTo>
                      <a:pt x="36" y="167"/>
                      <a:pt x="57" y="165"/>
                      <a:pt x="51" y="151"/>
                    </a:cubicBezTo>
                    <a:cubicBezTo>
                      <a:pt x="45" y="136"/>
                      <a:pt x="59" y="142"/>
                      <a:pt x="57" y="137"/>
                    </a:cubicBezTo>
                    <a:cubicBezTo>
                      <a:pt x="55" y="131"/>
                      <a:pt x="33" y="137"/>
                      <a:pt x="32" y="126"/>
                    </a:cubicBezTo>
                    <a:cubicBezTo>
                      <a:pt x="30" y="116"/>
                      <a:pt x="23" y="110"/>
                      <a:pt x="19" y="92"/>
                    </a:cubicBezTo>
                    <a:cubicBezTo>
                      <a:pt x="17" y="82"/>
                      <a:pt x="12" y="86"/>
                      <a:pt x="14" y="73"/>
                    </a:cubicBezTo>
                    <a:cubicBezTo>
                      <a:pt x="15" y="71"/>
                      <a:pt x="4" y="68"/>
                      <a:pt x="4" y="67"/>
                    </a:cubicBezTo>
                    <a:cubicBezTo>
                      <a:pt x="4" y="63"/>
                      <a:pt x="11" y="58"/>
                      <a:pt x="11" y="53"/>
                    </a:cubicBezTo>
                    <a:cubicBezTo>
                      <a:pt x="11" y="49"/>
                      <a:pt x="7" y="53"/>
                      <a:pt x="6" y="50"/>
                    </a:cubicBezTo>
                    <a:cubicBezTo>
                      <a:pt x="5" y="46"/>
                      <a:pt x="6" y="41"/>
                      <a:pt x="6" y="37"/>
                    </a:cubicBezTo>
                    <a:cubicBezTo>
                      <a:pt x="6" y="34"/>
                      <a:pt x="3" y="34"/>
                      <a:pt x="3" y="31"/>
                    </a:cubicBezTo>
                    <a:cubicBezTo>
                      <a:pt x="4" y="26"/>
                      <a:pt x="4" y="26"/>
                      <a:pt x="4" y="26"/>
                    </a:cubicBezTo>
                    <a:cubicBezTo>
                      <a:pt x="4" y="23"/>
                      <a:pt x="0" y="21"/>
                      <a:pt x="0" y="18"/>
                    </a:cubicBezTo>
                    <a:cubicBezTo>
                      <a:pt x="0" y="15"/>
                      <a:pt x="7" y="19"/>
                      <a:pt x="9" y="16"/>
                    </a:cubicBezTo>
                    <a:cubicBezTo>
                      <a:pt x="12" y="11"/>
                      <a:pt x="8" y="0"/>
                      <a:pt x="16" y="7"/>
                    </a:cubicBezTo>
                    <a:cubicBezTo>
                      <a:pt x="17" y="7"/>
                      <a:pt x="18" y="8"/>
                      <a:pt x="18" y="7"/>
                    </a:cubicBezTo>
                    <a:cubicBezTo>
                      <a:pt x="26" y="18"/>
                      <a:pt x="29" y="30"/>
                      <a:pt x="45" y="35"/>
                    </a:cubicBezTo>
                    <a:cubicBezTo>
                      <a:pt x="50" y="36"/>
                      <a:pt x="51" y="36"/>
                      <a:pt x="52" y="35"/>
                    </a:cubicBezTo>
                    <a:cubicBezTo>
                      <a:pt x="53" y="34"/>
                      <a:pt x="55" y="34"/>
                      <a:pt x="57" y="33"/>
                    </a:cubicBezTo>
                    <a:cubicBezTo>
                      <a:pt x="59" y="33"/>
                      <a:pt x="60" y="35"/>
                      <a:pt x="61" y="35"/>
                    </a:cubicBezTo>
                    <a:cubicBezTo>
                      <a:pt x="62" y="35"/>
                      <a:pt x="62" y="34"/>
                      <a:pt x="62" y="34"/>
                    </a:cubicBezTo>
                    <a:cubicBezTo>
                      <a:pt x="64" y="32"/>
                      <a:pt x="67" y="27"/>
                      <a:pt x="69" y="26"/>
                    </a:cubicBezTo>
                    <a:cubicBezTo>
                      <a:pt x="74" y="24"/>
                      <a:pt x="74" y="24"/>
                      <a:pt x="74" y="24"/>
                    </a:cubicBezTo>
                    <a:cubicBezTo>
                      <a:pt x="74" y="24"/>
                      <a:pt x="79" y="18"/>
                      <a:pt x="82" y="16"/>
                    </a:cubicBezTo>
                    <a:cubicBezTo>
                      <a:pt x="85" y="13"/>
                      <a:pt x="94" y="6"/>
                      <a:pt x="97" y="7"/>
                    </a:cubicBezTo>
                    <a:cubicBezTo>
                      <a:pt x="98" y="7"/>
                      <a:pt x="107" y="17"/>
                      <a:pt x="107" y="18"/>
                    </a:cubicBezTo>
                    <a:cubicBezTo>
                      <a:pt x="105" y="20"/>
                      <a:pt x="101" y="18"/>
                      <a:pt x="101" y="22"/>
                    </a:cubicBezTo>
                    <a:cubicBezTo>
                      <a:pt x="100" y="25"/>
                      <a:pt x="106" y="25"/>
                      <a:pt x="105" y="29"/>
                    </a:cubicBezTo>
                    <a:cubicBezTo>
                      <a:pt x="105" y="33"/>
                      <a:pt x="99" y="31"/>
                      <a:pt x="98" y="33"/>
                    </a:cubicBezTo>
                    <a:cubicBezTo>
                      <a:pt x="97" y="35"/>
                      <a:pt x="98" y="36"/>
                      <a:pt x="99" y="37"/>
                    </a:cubicBezTo>
                    <a:cubicBezTo>
                      <a:pt x="100" y="38"/>
                      <a:pt x="103" y="38"/>
                      <a:pt x="104" y="40"/>
                    </a:cubicBezTo>
                    <a:cubicBezTo>
                      <a:pt x="104" y="40"/>
                      <a:pt x="104" y="44"/>
                      <a:pt x="106" y="44"/>
                    </a:cubicBezTo>
                    <a:cubicBezTo>
                      <a:pt x="107" y="44"/>
                      <a:pt x="107" y="43"/>
                      <a:pt x="108" y="43"/>
                    </a:cubicBezTo>
                    <a:cubicBezTo>
                      <a:pt x="113" y="44"/>
                      <a:pt x="108" y="54"/>
                      <a:pt x="119" y="50"/>
                    </a:cubicBezTo>
                    <a:cubicBezTo>
                      <a:pt x="122" y="100"/>
                      <a:pt x="146" y="71"/>
                      <a:pt x="153" y="88"/>
                    </a:cubicBezTo>
                    <a:cubicBezTo>
                      <a:pt x="161" y="105"/>
                      <a:pt x="191" y="113"/>
                      <a:pt x="198" y="111"/>
                    </a:cubicBezTo>
                    <a:cubicBezTo>
                      <a:pt x="205" y="109"/>
                      <a:pt x="239" y="99"/>
                      <a:pt x="242" y="100"/>
                    </a:cubicBezTo>
                    <a:cubicBezTo>
                      <a:pt x="245" y="101"/>
                      <a:pt x="231" y="104"/>
                      <a:pt x="243" y="105"/>
                    </a:cubicBezTo>
                    <a:cubicBezTo>
                      <a:pt x="252" y="105"/>
                      <a:pt x="245" y="93"/>
                      <a:pt x="244" y="86"/>
                    </a:cubicBezTo>
                    <a:cubicBezTo>
                      <a:pt x="279" y="84"/>
                      <a:pt x="254" y="77"/>
                      <a:pt x="275" y="65"/>
                    </a:cubicBezTo>
                    <a:cubicBezTo>
                      <a:pt x="291" y="56"/>
                      <a:pt x="302" y="68"/>
                      <a:pt x="304" y="60"/>
                    </a:cubicBezTo>
                    <a:cubicBezTo>
                      <a:pt x="305" y="55"/>
                      <a:pt x="313" y="52"/>
                      <a:pt x="318" y="57"/>
                    </a:cubicBezTo>
                    <a:cubicBezTo>
                      <a:pt x="322" y="61"/>
                      <a:pt x="324" y="49"/>
                      <a:pt x="327" y="59"/>
                    </a:cubicBezTo>
                    <a:cubicBezTo>
                      <a:pt x="331" y="69"/>
                      <a:pt x="348" y="65"/>
                      <a:pt x="351" y="73"/>
                    </a:cubicBezTo>
                    <a:cubicBezTo>
                      <a:pt x="353" y="81"/>
                      <a:pt x="353" y="70"/>
                      <a:pt x="369" y="76"/>
                    </a:cubicBezTo>
                    <a:cubicBezTo>
                      <a:pt x="386" y="81"/>
                      <a:pt x="371" y="87"/>
                      <a:pt x="387" y="92"/>
                    </a:cubicBezTo>
                    <a:cubicBezTo>
                      <a:pt x="403" y="98"/>
                      <a:pt x="396" y="109"/>
                      <a:pt x="406" y="109"/>
                    </a:cubicBezTo>
                    <a:cubicBezTo>
                      <a:pt x="416" y="109"/>
                      <a:pt x="421" y="107"/>
                      <a:pt x="423" y="111"/>
                    </a:cubicBezTo>
                    <a:cubicBezTo>
                      <a:pt x="425" y="116"/>
                      <a:pt x="420" y="114"/>
                      <a:pt x="423" y="121"/>
                    </a:cubicBezTo>
                    <a:cubicBezTo>
                      <a:pt x="426" y="127"/>
                      <a:pt x="419" y="129"/>
                      <a:pt x="423" y="132"/>
                    </a:cubicBezTo>
                    <a:cubicBezTo>
                      <a:pt x="428" y="136"/>
                      <a:pt x="422" y="139"/>
                      <a:pt x="426" y="143"/>
                    </a:cubicBezTo>
                    <a:cubicBezTo>
                      <a:pt x="417" y="187"/>
                      <a:pt x="403" y="176"/>
                      <a:pt x="406" y="200"/>
                    </a:cubicBezTo>
                    <a:cubicBezTo>
                      <a:pt x="410" y="223"/>
                      <a:pt x="416" y="247"/>
                      <a:pt x="414" y="269"/>
                    </a:cubicBezTo>
                    <a:cubicBezTo>
                      <a:pt x="412" y="291"/>
                      <a:pt x="439" y="269"/>
                      <a:pt x="440" y="289"/>
                    </a:cubicBezTo>
                    <a:cubicBezTo>
                      <a:pt x="441" y="306"/>
                      <a:pt x="422" y="314"/>
                      <a:pt x="416" y="324"/>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66" name="Freeform 9"/>
              <p:cNvSpPr>
                <a:spLocks/>
              </p:cNvSpPr>
              <p:nvPr/>
            </p:nvSpPr>
            <p:spPr bwMode="auto">
              <a:xfrm>
                <a:off x="5304225" y="5662413"/>
                <a:ext cx="1441236" cy="677667"/>
              </a:xfrm>
              <a:custGeom>
                <a:avLst/>
                <a:gdLst/>
                <a:ahLst/>
                <a:cxnLst>
                  <a:cxn ang="0">
                    <a:pos x="457" y="173"/>
                  </a:cxn>
                  <a:cxn ang="0">
                    <a:pos x="446" y="168"/>
                  </a:cxn>
                  <a:cxn ang="0">
                    <a:pos x="422" y="166"/>
                  </a:cxn>
                  <a:cxn ang="0">
                    <a:pos x="417" y="168"/>
                  </a:cxn>
                  <a:cxn ang="0">
                    <a:pos x="413" y="166"/>
                  </a:cxn>
                  <a:cxn ang="0">
                    <a:pos x="402" y="175"/>
                  </a:cxn>
                  <a:cxn ang="0">
                    <a:pos x="399" y="168"/>
                  </a:cxn>
                  <a:cxn ang="0">
                    <a:pos x="364" y="174"/>
                  </a:cxn>
                  <a:cxn ang="0">
                    <a:pos x="304" y="182"/>
                  </a:cxn>
                  <a:cxn ang="0">
                    <a:pos x="273" y="189"/>
                  </a:cxn>
                  <a:cxn ang="0">
                    <a:pos x="260" y="198"/>
                  </a:cxn>
                  <a:cxn ang="0">
                    <a:pos x="255" y="204"/>
                  </a:cxn>
                  <a:cxn ang="0">
                    <a:pos x="244" y="214"/>
                  </a:cxn>
                  <a:cxn ang="0">
                    <a:pos x="250" y="186"/>
                  </a:cxn>
                  <a:cxn ang="0">
                    <a:pos x="202" y="195"/>
                  </a:cxn>
                  <a:cxn ang="0">
                    <a:pos x="130" y="185"/>
                  </a:cxn>
                  <a:cxn ang="0">
                    <a:pos x="95" y="206"/>
                  </a:cxn>
                  <a:cxn ang="0">
                    <a:pos x="63" y="187"/>
                  </a:cxn>
                  <a:cxn ang="0">
                    <a:pos x="32" y="189"/>
                  </a:cxn>
                  <a:cxn ang="0">
                    <a:pos x="29" y="177"/>
                  </a:cxn>
                  <a:cxn ang="0">
                    <a:pos x="29" y="163"/>
                  </a:cxn>
                  <a:cxn ang="0">
                    <a:pos x="20" y="142"/>
                  </a:cxn>
                  <a:cxn ang="0">
                    <a:pos x="13" y="128"/>
                  </a:cxn>
                  <a:cxn ang="0">
                    <a:pos x="21" y="115"/>
                  </a:cxn>
                  <a:cxn ang="0">
                    <a:pos x="15" y="93"/>
                  </a:cxn>
                  <a:cxn ang="0">
                    <a:pos x="9" y="74"/>
                  </a:cxn>
                  <a:cxn ang="0">
                    <a:pos x="40" y="64"/>
                  </a:cxn>
                  <a:cxn ang="0">
                    <a:pos x="74" y="65"/>
                  </a:cxn>
                  <a:cxn ang="0">
                    <a:pos x="80" y="50"/>
                  </a:cxn>
                  <a:cxn ang="0">
                    <a:pos x="89" y="38"/>
                  </a:cxn>
                  <a:cxn ang="0">
                    <a:pos x="132" y="37"/>
                  </a:cxn>
                  <a:cxn ang="0">
                    <a:pos x="219" y="9"/>
                  </a:cxn>
                  <a:cxn ang="0">
                    <a:pos x="260" y="34"/>
                  </a:cxn>
                  <a:cxn ang="0">
                    <a:pos x="293" y="44"/>
                  </a:cxn>
                  <a:cxn ang="0">
                    <a:pos x="382" y="27"/>
                  </a:cxn>
                  <a:cxn ang="0">
                    <a:pos x="406" y="29"/>
                  </a:cxn>
                  <a:cxn ang="0">
                    <a:pos x="421" y="32"/>
                  </a:cxn>
                  <a:cxn ang="0">
                    <a:pos x="424" y="38"/>
                  </a:cxn>
                  <a:cxn ang="0">
                    <a:pos x="430" y="40"/>
                  </a:cxn>
                  <a:cxn ang="0">
                    <a:pos x="430" y="42"/>
                  </a:cxn>
                  <a:cxn ang="0">
                    <a:pos x="433" y="67"/>
                  </a:cxn>
                  <a:cxn ang="0">
                    <a:pos x="434" y="74"/>
                  </a:cxn>
                  <a:cxn ang="0">
                    <a:pos x="462" y="88"/>
                  </a:cxn>
                  <a:cxn ang="0">
                    <a:pos x="453" y="97"/>
                  </a:cxn>
                  <a:cxn ang="0">
                    <a:pos x="448" y="107"/>
                  </a:cxn>
                  <a:cxn ang="0">
                    <a:pos x="450" y="118"/>
                  </a:cxn>
                  <a:cxn ang="0">
                    <a:pos x="455" y="134"/>
                  </a:cxn>
                  <a:cxn ang="0">
                    <a:pos x="458" y="154"/>
                  </a:cxn>
                </a:cxnLst>
                <a:rect l="0" t="0" r="r" b="b"/>
                <a:pathLst>
                  <a:path w="463" h="218">
                    <a:moveTo>
                      <a:pt x="463" y="173"/>
                    </a:moveTo>
                    <a:cubicBezTo>
                      <a:pt x="463" y="173"/>
                      <a:pt x="458" y="172"/>
                      <a:pt x="457" y="173"/>
                    </a:cubicBezTo>
                    <a:cubicBezTo>
                      <a:pt x="456" y="175"/>
                      <a:pt x="449" y="179"/>
                      <a:pt x="449" y="179"/>
                    </a:cubicBezTo>
                    <a:cubicBezTo>
                      <a:pt x="446" y="175"/>
                      <a:pt x="453" y="169"/>
                      <a:pt x="446" y="168"/>
                    </a:cubicBezTo>
                    <a:cubicBezTo>
                      <a:pt x="441" y="167"/>
                      <a:pt x="441" y="173"/>
                      <a:pt x="433" y="171"/>
                    </a:cubicBezTo>
                    <a:cubicBezTo>
                      <a:pt x="430" y="169"/>
                      <a:pt x="426" y="166"/>
                      <a:pt x="422" y="166"/>
                    </a:cubicBezTo>
                    <a:cubicBezTo>
                      <a:pt x="421" y="166"/>
                      <a:pt x="420" y="166"/>
                      <a:pt x="419" y="167"/>
                    </a:cubicBezTo>
                    <a:cubicBezTo>
                      <a:pt x="419" y="167"/>
                      <a:pt x="418" y="168"/>
                      <a:pt x="417" y="168"/>
                    </a:cubicBezTo>
                    <a:cubicBezTo>
                      <a:pt x="416" y="168"/>
                      <a:pt x="416" y="167"/>
                      <a:pt x="415" y="167"/>
                    </a:cubicBezTo>
                    <a:cubicBezTo>
                      <a:pt x="414" y="166"/>
                      <a:pt x="414" y="166"/>
                      <a:pt x="413" y="166"/>
                    </a:cubicBezTo>
                    <a:cubicBezTo>
                      <a:pt x="412" y="166"/>
                      <a:pt x="412" y="166"/>
                      <a:pt x="412" y="167"/>
                    </a:cubicBezTo>
                    <a:cubicBezTo>
                      <a:pt x="408" y="171"/>
                      <a:pt x="408" y="173"/>
                      <a:pt x="402" y="175"/>
                    </a:cubicBezTo>
                    <a:cubicBezTo>
                      <a:pt x="403" y="173"/>
                      <a:pt x="403" y="172"/>
                      <a:pt x="402" y="171"/>
                    </a:cubicBezTo>
                    <a:cubicBezTo>
                      <a:pt x="401" y="169"/>
                      <a:pt x="400" y="167"/>
                      <a:pt x="399" y="168"/>
                    </a:cubicBezTo>
                    <a:cubicBezTo>
                      <a:pt x="394" y="172"/>
                      <a:pt x="391" y="174"/>
                      <a:pt x="384" y="175"/>
                    </a:cubicBezTo>
                    <a:cubicBezTo>
                      <a:pt x="377" y="176"/>
                      <a:pt x="370" y="173"/>
                      <a:pt x="364" y="174"/>
                    </a:cubicBezTo>
                    <a:cubicBezTo>
                      <a:pt x="349" y="177"/>
                      <a:pt x="341" y="188"/>
                      <a:pt x="324" y="189"/>
                    </a:cubicBezTo>
                    <a:cubicBezTo>
                      <a:pt x="313" y="190"/>
                      <a:pt x="313" y="185"/>
                      <a:pt x="304" y="182"/>
                    </a:cubicBezTo>
                    <a:cubicBezTo>
                      <a:pt x="297" y="179"/>
                      <a:pt x="288" y="189"/>
                      <a:pt x="281" y="190"/>
                    </a:cubicBezTo>
                    <a:cubicBezTo>
                      <a:pt x="279" y="191"/>
                      <a:pt x="276" y="188"/>
                      <a:pt x="273" y="189"/>
                    </a:cubicBezTo>
                    <a:cubicBezTo>
                      <a:pt x="273" y="190"/>
                      <a:pt x="263" y="183"/>
                      <a:pt x="262" y="184"/>
                    </a:cubicBezTo>
                    <a:cubicBezTo>
                      <a:pt x="260" y="186"/>
                      <a:pt x="259" y="195"/>
                      <a:pt x="260" y="198"/>
                    </a:cubicBezTo>
                    <a:cubicBezTo>
                      <a:pt x="260" y="199"/>
                      <a:pt x="264" y="202"/>
                      <a:pt x="263" y="204"/>
                    </a:cubicBezTo>
                    <a:cubicBezTo>
                      <a:pt x="262" y="205"/>
                      <a:pt x="256" y="203"/>
                      <a:pt x="255" y="204"/>
                    </a:cubicBezTo>
                    <a:cubicBezTo>
                      <a:pt x="254" y="205"/>
                      <a:pt x="251" y="216"/>
                      <a:pt x="250" y="217"/>
                    </a:cubicBezTo>
                    <a:cubicBezTo>
                      <a:pt x="248" y="218"/>
                      <a:pt x="246" y="214"/>
                      <a:pt x="244" y="214"/>
                    </a:cubicBezTo>
                    <a:cubicBezTo>
                      <a:pt x="247" y="210"/>
                      <a:pt x="244" y="207"/>
                      <a:pt x="241" y="203"/>
                    </a:cubicBezTo>
                    <a:cubicBezTo>
                      <a:pt x="238" y="199"/>
                      <a:pt x="252" y="195"/>
                      <a:pt x="250" y="186"/>
                    </a:cubicBezTo>
                    <a:cubicBezTo>
                      <a:pt x="249" y="178"/>
                      <a:pt x="248" y="179"/>
                      <a:pt x="235" y="190"/>
                    </a:cubicBezTo>
                    <a:cubicBezTo>
                      <a:pt x="222" y="202"/>
                      <a:pt x="223" y="171"/>
                      <a:pt x="202" y="195"/>
                    </a:cubicBezTo>
                    <a:cubicBezTo>
                      <a:pt x="188" y="212"/>
                      <a:pt x="186" y="204"/>
                      <a:pt x="171" y="210"/>
                    </a:cubicBezTo>
                    <a:cubicBezTo>
                      <a:pt x="157" y="216"/>
                      <a:pt x="159" y="196"/>
                      <a:pt x="130" y="185"/>
                    </a:cubicBezTo>
                    <a:cubicBezTo>
                      <a:pt x="102" y="175"/>
                      <a:pt x="115" y="196"/>
                      <a:pt x="110" y="202"/>
                    </a:cubicBezTo>
                    <a:cubicBezTo>
                      <a:pt x="104" y="207"/>
                      <a:pt x="106" y="196"/>
                      <a:pt x="95" y="206"/>
                    </a:cubicBezTo>
                    <a:cubicBezTo>
                      <a:pt x="90" y="211"/>
                      <a:pt x="79" y="204"/>
                      <a:pt x="75" y="193"/>
                    </a:cubicBezTo>
                    <a:cubicBezTo>
                      <a:pt x="71" y="181"/>
                      <a:pt x="70" y="195"/>
                      <a:pt x="63" y="187"/>
                    </a:cubicBezTo>
                    <a:cubicBezTo>
                      <a:pt x="57" y="179"/>
                      <a:pt x="49" y="197"/>
                      <a:pt x="49" y="190"/>
                    </a:cubicBezTo>
                    <a:cubicBezTo>
                      <a:pt x="49" y="183"/>
                      <a:pt x="35" y="194"/>
                      <a:pt x="32" y="189"/>
                    </a:cubicBezTo>
                    <a:cubicBezTo>
                      <a:pt x="29" y="183"/>
                      <a:pt x="45" y="188"/>
                      <a:pt x="50" y="181"/>
                    </a:cubicBezTo>
                    <a:cubicBezTo>
                      <a:pt x="55" y="174"/>
                      <a:pt x="32" y="183"/>
                      <a:pt x="29" y="177"/>
                    </a:cubicBezTo>
                    <a:cubicBezTo>
                      <a:pt x="25" y="170"/>
                      <a:pt x="38" y="178"/>
                      <a:pt x="35" y="171"/>
                    </a:cubicBezTo>
                    <a:cubicBezTo>
                      <a:pt x="33" y="164"/>
                      <a:pt x="27" y="170"/>
                      <a:pt x="29" y="163"/>
                    </a:cubicBezTo>
                    <a:cubicBezTo>
                      <a:pt x="30" y="157"/>
                      <a:pt x="23" y="159"/>
                      <a:pt x="29" y="151"/>
                    </a:cubicBezTo>
                    <a:cubicBezTo>
                      <a:pt x="34" y="142"/>
                      <a:pt x="23" y="148"/>
                      <a:pt x="20" y="142"/>
                    </a:cubicBezTo>
                    <a:cubicBezTo>
                      <a:pt x="16" y="136"/>
                      <a:pt x="16" y="144"/>
                      <a:pt x="10" y="139"/>
                    </a:cubicBezTo>
                    <a:cubicBezTo>
                      <a:pt x="4" y="134"/>
                      <a:pt x="9" y="116"/>
                      <a:pt x="13" y="128"/>
                    </a:cubicBezTo>
                    <a:cubicBezTo>
                      <a:pt x="17" y="139"/>
                      <a:pt x="30" y="131"/>
                      <a:pt x="18" y="126"/>
                    </a:cubicBezTo>
                    <a:cubicBezTo>
                      <a:pt x="9" y="122"/>
                      <a:pt x="29" y="116"/>
                      <a:pt x="21" y="115"/>
                    </a:cubicBezTo>
                    <a:cubicBezTo>
                      <a:pt x="13" y="114"/>
                      <a:pt x="24" y="109"/>
                      <a:pt x="17" y="104"/>
                    </a:cubicBezTo>
                    <a:cubicBezTo>
                      <a:pt x="11" y="99"/>
                      <a:pt x="29" y="89"/>
                      <a:pt x="15" y="93"/>
                    </a:cubicBezTo>
                    <a:cubicBezTo>
                      <a:pt x="0" y="98"/>
                      <a:pt x="0" y="97"/>
                      <a:pt x="2" y="86"/>
                    </a:cubicBezTo>
                    <a:cubicBezTo>
                      <a:pt x="4" y="75"/>
                      <a:pt x="4" y="82"/>
                      <a:pt x="9" y="74"/>
                    </a:cubicBezTo>
                    <a:cubicBezTo>
                      <a:pt x="19" y="60"/>
                      <a:pt x="30" y="61"/>
                      <a:pt x="32" y="66"/>
                    </a:cubicBezTo>
                    <a:cubicBezTo>
                      <a:pt x="35" y="71"/>
                      <a:pt x="44" y="68"/>
                      <a:pt x="40" y="64"/>
                    </a:cubicBezTo>
                    <a:cubicBezTo>
                      <a:pt x="36" y="60"/>
                      <a:pt x="51" y="57"/>
                      <a:pt x="49" y="62"/>
                    </a:cubicBezTo>
                    <a:cubicBezTo>
                      <a:pt x="47" y="68"/>
                      <a:pt x="72" y="68"/>
                      <a:pt x="74" y="65"/>
                    </a:cubicBezTo>
                    <a:cubicBezTo>
                      <a:pt x="79" y="60"/>
                      <a:pt x="53" y="61"/>
                      <a:pt x="81" y="56"/>
                    </a:cubicBezTo>
                    <a:cubicBezTo>
                      <a:pt x="103" y="52"/>
                      <a:pt x="84" y="55"/>
                      <a:pt x="80" y="50"/>
                    </a:cubicBezTo>
                    <a:cubicBezTo>
                      <a:pt x="77" y="45"/>
                      <a:pt x="72" y="48"/>
                      <a:pt x="75" y="42"/>
                    </a:cubicBezTo>
                    <a:cubicBezTo>
                      <a:pt x="78" y="37"/>
                      <a:pt x="78" y="35"/>
                      <a:pt x="89" y="38"/>
                    </a:cubicBezTo>
                    <a:cubicBezTo>
                      <a:pt x="101" y="41"/>
                      <a:pt x="102" y="34"/>
                      <a:pt x="113" y="39"/>
                    </a:cubicBezTo>
                    <a:cubicBezTo>
                      <a:pt x="124" y="44"/>
                      <a:pt x="130" y="41"/>
                      <a:pt x="132" y="37"/>
                    </a:cubicBezTo>
                    <a:cubicBezTo>
                      <a:pt x="134" y="32"/>
                      <a:pt x="145" y="21"/>
                      <a:pt x="171" y="13"/>
                    </a:cubicBezTo>
                    <a:cubicBezTo>
                      <a:pt x="196" y="4"/>
                      <a:pt x="206" y="17"/>
                      <a:pt x="219" y="9"/>
                    </a:cubicBezTo>
                    <a:cubicBezTo>
                      <a:pt x="231" y="0"/>
                      <a:pt x="217" y="26"/>
                      <a:pt x="237" y="20"/>
                    </a:cubicBezTo>
                    <a:cubicBezTo>
                      <a:pt x="257" y="14"/>
                      <a:pt x="247" y="38"/>
                      <a:pt x="260" y="34"/>
                    </a:cubicBezTo>
                    <a:cubicBezTo>
                      <a:pt x="272" y="29"/>
                      <a:pt x="263" y="33"/>
                      <a:pt x="277" y="40"/>
                    </a:cubicBezTo>
                    <a:cubicBezTo>
                      <a:pt x="291" y="47"/>
                      <a:pt x="282" y="32"/>
                      <a:pt x="293" y="44"/>
                    </a:cubicBezTo>
                    <a:cubicBezTo>
                      <a:pt x="305" y="56"/>
                      <a:pt x="323" y="31"/>
                      <a:pt x="337" y="43"/>
                    </a:cubicBezTo>
                    <a:cubicBezTo>
                      <a:pt x="351" y="54"/>
                      <a:pt x="379" y="30"/>
                      <a:pt x="382" y="27"/>
                    </a:cubicBezTo>
                    <a:cubicBezTo>
                      <a:pt x="391" y="31"/>
                      <a:pt x="386" y="28"/>
                      <a:pt x="392" y="27"/>
                    </a:cubicBezTo>
                    <a:cubicBezTo>
                      <a:pt x="395" y="26"/>
                      <a:pt x="404" y="31"/>
                      <a:pt x="406" y="29"/>
                    </a:cubicBezTo>
                    <a:cubicBezTo>
                      <a:pt x="406" y="29"/>
                      <a:pt x="408" y="24"/>
                      <a:pt x="408" y="24"/>
                    </a:cubicBezTo>
                    <a:cubicBezTo>
                      <a:pt x="410" y="21"/>
                      <a:pt x="412" y="24"/>
                      <a:pt x="421" y="32"/>
                    </a:cubicBezTo>
                    <a:cubicBezTo>
                      <a:pt x="421" y="33"/>
                      <a:pt x="423" y="33"/>
                      <a:pt x="423" y="34"/>
                    </a:cubicBezTo>
                    <a:cubicBezTo>
                      <a:pt x="423" y="35"/>
                      <a:pt x="423" y="37"/>
                      <a:pt x="424" y="38"/>
                    </a:cubicBezTo>
                    <a:cubicBezTo>
                      <a:pt x="426" y="40"/>
                      <a:pt x="427" y="35"/>
                      <a:pt x="430" y="39"/>
                    </a:cubicBezTo>
                    <a:cubicBezTo>
                      <a:pt x="430" y="39"/>
                      <a:pt x="430" y="40"/>
                      <a:pt x="430" y="40"/>
                    </a:cubicBezTo>
                    <a:cubicBezTo>
                      <a:pt x="430" y="40"/>
                      <a:pt x="430" y="41"/>
                      <a:pt x="430" y="41"/>
                    </a:cubicBezTo>
                    <a:cubicBezTo>
                      <a:pt x="430" y="41"/>
                      <a:pt x="429" y="42"/>
                      <a:pt x="430" y="42"/>
                    </a:cubicBezTo>
                    <a:cubicBezTo>
                      <a:pt x="432" y="46"/>
                      <a:pt x="438" y="49"/>
                      <a:pt x="437" y="55"/>
                    </a:cubicBezTo>
                    <a:cubicBezTo>
                      <a:pt x="436" y="59"/>
                      <a:pt x="433" y="62"/>
                      <a:pt x="433" y="67"/>
                    </a:cubicBezTo>
                    <a:cubicBezTo>
                      <a:pt x="433" y="68"/>
                      <a:pt x="436" y="71"/>
                      <a:pt x="436" y="72"/>
                    </a:cubicBezTo>
                    <a:cubicBezTo>
                      <a:pt x="436" y="73"/>
                      <a:pt x="434" y="74"/>
                      <a:pt x="434" y="74"/>
                    </a:cubicBezTo>
                    <a:cubicBezTo>
                      <a:pt x="442" y="79"/>
                      <a:pt x="450" y="74"/>
                      <a:pt x="456" y="81"/>
                    </a:cubicBezTo>
                    <a:cubicBezTo>
                      <a:pt x="458" y="83"/>
                      <a:pt x="460" y="86"/>
                      <a:pt x="462" y="88"/>
                    </a:cubicBezTo>
                    <a:cubicBezTo>
                      <a:pt x="462" y="89"/>
                      <a:pt x="461" y="88"/>
                      <a:pt x="460" y="88"/>
                    </a:cubicBezTo>
                    <a:cubicBezTo>
                      <a:pt x="452" y="81"/>
                      <a:pt x="456" y="92"/>
                      <a:pt x="453" y="97"/>
                    </a:cubicBezTo>
                    <a:cubicBezTo>
                      <a:pt x="451" y="100"/>
                      <a:pt x="444" y="96"/>
                      <a:pt x="444" y="99"/>
                    </a:cubicBezTo>
                    <a:cubicBezTo>
                      <a:pt x="444" y="102"/>
                      <a:pt x="448" y="104"/>
                      <a:pt x="448" y="107"/>
                    </a:cubicBezTo>
                    <a:cubicBezTo>
                      <a:pt x="447" y="112"/>
                      <a:pt x="447" y="112"/>
                      <a:pt x="447" y="112"/>
                    </a:cubicBezTo>
                    <a:cubicBezTo>
                      <a:pt x="447" y="115"/>
                      <a:pt x="450" y="115"/>
                      <a:pt x="450" y="118"/>
                    </a:cubicBezTo>
                    <a:cubicBezTo>
                      <a:pt x="450" y="122"/>
                      <a:pt x="449" y="127"/>
                      <a:pt x="450" y="131"/>
                    </a:cubicBezTo>
                    <a:cubicBezTo>
                      <a:pt x="451" y="134"/>
                      <a:pt x="455" y="130"/>
                      <a:pt x="455" y="134"/>
                    </a:cubicBezTo>
                    <a:cubicBezTo>
                      <a:pt x="455" y="139"/>
                      <a:pt x="448" y="144"/>
                      <a:pt x="448" y="148"/>
                    </a:cubicBezTo>
                    <a:cubicBezTo>
                      <a:pt x="448" y="149"/>
                      <a:pt x="459" y="152"/>
                      <a:pt x="458" y="154"/>
                    </a:cubicBezTo>
                    <a:cubicBezTo>
                      <a:pt x="456" y="167"/>
                      <a:pt x="461" y="163"/>
                      <a:pt x="463" y="17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67" name="Freeform 10"/>
              <p:cNvSpPr>
                <a:spLocks/>
              </p:cNvSpPr>
              <p:nvPr/>
            </p:nvSpPr>
            <p:spPr bwMode="auto">
              <a:xfrm>
                <a:off x="7330310" y="5599739"/>
                <a:ext cx="1108342" cy="818684"/>
              </a:xfrm>
              <a:custGeom>
                <a:avLst/>
                <a:gdLst/>
                <a:ahLst/>
                <a:cxnLst>
                  <a:cxn ang="0">
                    <a:pos x="329" y="156"/>
                  </a:cxn>
                  <a:cxn ang="0">
                    <a:pos x="259" y="107"/>
                  </a:cxn>
                  <a:cxn ang="0">
                    <a:pos x="229" y="56"/>
                  </a:cxn>
                  <a:cxn ang="0">
                    <a:pos x="192" y="53"/>
                  </a:cxn>
                  <a:cxn ang="0">
                    <a:pos x="192" y="35"/>
                  </a:cxn>
                  <a:cxn ang="0">
                    <a:pos x="165" y="12"/>
                  </a:cxn>
                  <a:cxn ang="0">
                    <a:pos x="142" y="10"/>
                  </a:cxn>
                  <a:cxn ang="0">
                    <a:pos x="114" y="33"/>
                  </a:cxn>
                  <a:cxn ang="0">
                    <a:pos x="88" y="53"/>
                  </a:cxn>
                  <a:cxn ang="0">
                    <a:pos x="58" y="28"/>
                  </a:cxn>
                  <a:cxn ang="0">
                    <a:pos x="11" y="27"/>
                  </a:cxn>
                  <a:cxn ang="0">
                    <a:pos x="5" y="49"/>
                  </a:cxn>
                  <a:cxn ang="0">
                    <a:pos x="11" y="42"/>
                  </a:cxn>
                  <a:cxn ang="0">
                    <a:pos x="37" y="31"/>
                  </a:cxn>
                  <a:cxn ang="0">
                    <a:pos x="51" y="69"/>
                  </a:cxn>
                  <a:cxn ang="0">
                    <a:pos x="31" y="71"/>
                  </a:cxn>
                  <a:cxn ang="0">
                    <a:pos x="17" y="70"/>
                  </a:cxn>
                  <a:cxn ang="0">
                    <a:pos x="7" y="91"/>
                  </a:cxn>
                  <a:cxn ang="0">
                    <a:pos x="17" y="99"/>
                  </a:cxn>
                  <a:cxn ang="0">
                    <a:pos x="27" y="109"/>
                  </a:cxn>
                  <a:cxn ang="0">
                    <a:pos x="21" y="110"/>
                  </a:cxn>
                  <a:cxn ang="0">
                    <a:pos x="23" y="120"/>
                  </a:cxn>
                  <a:cxn ang="0">
                    <a:pos x="38" y="138"/>
                  </a:cxn>
                  <a:cxn ang="0">
                    <a:pos x="37" y="187"/>
                  </a:cxn>
                  <a:cxn ang="0">
                    <a:pos x="97" y="161"/>
                  </a:cxn>
                  <a:cxn ang="0">
                    <a:pos x="120" y="160"/>
                  </a:cxn>
                  <a:cxn ang="0">
                    <a:pos x="162" y="177"/>
                  </a:cxn>
                  <a:cxn ang="0">
                    <a:pos x="199" y="210"/>
                  </a:cxn>
                  <a:cxn ang="0">
                    <a:pos x="216" y="222"/>
                  </a:cxn>
                  <a:cxn ang="0">
                    <a:pos x="219" y="244"/>
                  </a:cxn>
                  <a:cxn ang="0">
                    <a:pos x="252" y="256"/>
                  </a:cxn>
                  <a:cxn ang="0">
                    <a:pos x="301" y="210"/>
                  </a:cxn>
                  <a:cxn ang="0">
                    <a:pos x="348" y="187"/>
                  </a:cxn>
                </a:cxnLst>
                <a:rect l="0" t="0" r="r" b="b"/>
                <a:pathLst>
                  <a:path w="356" h="263">
                    <a:moveTo>
                      <a:pt x="349" y="165"/>
                    </a:moveTo>
                    <a:cubicBezTo>
                      <a:pt x="341" y="161"/>
                      <a:pt x="334" y="154"/>
                      <a:pt x="329" y="156"/>
                    </a:cubicBezTo>
                    <a:cubicBezTo>
                      <a:pt x="322" y="160"/>
                      <a:pt x="298" y="131"/>
                      <a:pt x="293" y="132"/>
                    </a:cubicBezTo>
                    <a:cubicBezTo>
                      <a:pt x="285" y="135"/>
                      <a:pt x="273" y="117"/>
                      <a:pt x="259" y="107"/>
                    </a:cubicBezTo>
                    <a:cubicBezTo>
                      <a:pt x="244" y="96"/>
                      <a:pt x="249" y="87"/>
                      <a:pt x="241" y="81"/>
                    </a:cubicBezTo>
                    <a:cubicBezTo>
                      <a:pt x="234" y="75"/>
                      <a:pt x="240" y="62"/>
                      <a:pt x="229" y="56"/>
                    </a:cubicBezTo>
                    <a:cubicBezTo>
                      <a:pt x="218" y="50"/>
                      <a:pt x="224" y="61"/>
                      <a:pt x="216" y="57"/>
                    </a:cubicBezTo>
                    <a:cubicBezTo>
                      <a:pt x="208" y="53"/>
                      <a:pt x="202" y="61"/>
                      <a:pt x="192" y="53"/>
                    </a:cubicBezTo>
                    <a:cubicBezTo>
                      <a:pt x="183" y="45"/>
                      <a:pt x="195" y="47"/>
                      <a:pt x="190" y="41"/>
                    </a:cubicBezTo>
                    <a:cubicBezTo>
                      <a:pt x="184" y="36"/>
                      <a:pt x="198" y="40"/>
                      <a:pt x="192" y="35"/>
                    </a:cubicBezTo>
                    <a:cubicBezTo>
                      <a:pt x="180" y="25"/>
                      <a:pt x="197" y="20"/>
                      <a:pt x="183" y="20"/>
                    </a:cubicBezTo>
                    <a:cubicBezTo>
                      <a:pt x="159" y="19"/>
                      <a:pt x="174" y="13"/>
                      <a:pt x="165" y="12"/>
                    </a:cubicBezTo>
                    <a:cubicBezTo>
                      <a:pt x="155" y="12"/>
                      <a:pt x="157" y="0"/>
                      <a:pt x="152" y="4"/>
                    </a:cubicBezTo>
                    <a:cubicBezTo>
                      <a:pt x="147" y="9"/>
                      <a:pt x="137" y="5"/>
                      <a:pt x="142" y="10"/>
                    </a:cubicBezTo>
                    <a:cubicBezTo>
                      <a:pt x="153" y="21"/>
                      <a:pt x="137" y="8"/>
                      <a:pt x="136" y="18"/>
                    </a:cubicBezTo>
                    <a:cubicBezTo>
                      <a:pt x="135" y="29"/>
                      <a:pt x="119" y="19"/>
                      <a:pt x="114" y="33"/>
                    </a:cubicBezTo>
                    <a:cubicBezTo>
                      <a:pt x="108" y="47"/>
                      <a:pt x="120" y="48"/>
                      <a:pt x="116" y="53"/>
                    </a:cubicBezTo>
                    <a:cubicBezTo>
                      <a:pt x="112" y="57"/>
                      <a:pt x="97" y="52"/>
                      <a:pt x="88" y="53"/>
                    </a:cubicBezTo>
                    <a:cubicBezTo>
                      <a:pt x="81" y="53"/>
                      <a:pt x="77" y="59"/>
                      <a:pt x="73" y="52"/>
                    </a:cubicBezTo>
                    <a:cubicBezTo>
                      <a:pt x="63" y="35"/>
                      <a:pt x="63" y="32"/>
                      <a:pt x="58" y="28"/>
                    </a:cubicBezTo>
                    <a:cubicBezTo>
                      <a:pt x="53" y="25"/>
                      <a:pt x="45" y="17"/>
                      <a:pt x="35" y="18"/>
                    </a:cubicBezTo>
                    <a:cubicBezTo>
                      <a:pt x="26" y="20"/>
                      <a:pt x="17" y="23"/>
                      <a:pt x="11" y="27"/>
                    </a:cubicBezTo>
                    <a:cubicBezTo>
                      <a:pt x="6" y="32"/>
                      <a:pt x="0" y="39"/>
                      <a:pt x="0" y="39"/>
                    </a:cubicBezTo>
                    <a:cubicBezTo>
                      <a:pt x="9" y="44"/>
                      <a:pt x="2" y="44"/>
                      <a:pt x="5" y="49"/>
                    </a:cubicBezTo>
                    <a:cubicBezTo>
                      <a:pt x="8" y="54"/>
                      <a:pt x="11" y="60"/>
                      <a:pt x="10" y="55"/>
                    </a:cubicBezTo>
                    <a:cubicBezTo>
                      <a:pt x="10" y="49"/>
                      <a:pt x="14" y="42"/>
                      <a:pt x="11" y="42"/>
                    </a:cubicBezTo>
                    <a:cubicBezTo>
                      <a:pt x="9" y="41"/>
                      <a:pt x="8" y="30"/>
                      <a:pt x="20" y="27"/>
                    </a:cubicBezTo>
                    <a:cubicBezTo>
                      <a:pt x="33" y="24"/>
                      <a:pt x="35" y="23"/>
                      <a:pt x="37" y="31"/>
                    </a:cubicBezTo>
                    <a:cubicBezTo>
                      <a:pt x="38" y="40"/>
                      <a:pt x="37" y="49"/>
                      <a:pt x="51" y="56"/>
                    </a:cubicBezTo>
                    <a:cubicBezTo>
                      <a:pt x="65" y="63"/>
                      <a:pt x="53" y="74"/>
                      <a:pt x="51" y="69"/>
                    </a:cubicBezTo>
                    <a:cubicBezTo>
                      <a:pt x="48" y="65"/>
                      <a:pt x="44" y="67"/>
                      <a:pt x="47" y="72"/>
                    </a:cubicBezTo>
                    <a:cubicBezTo>
                      <a:pt x="49" y="74"/>
                      <a:pt x="31" y="81"/>
                      <a:pt x="31" y="71"/>
                    </a:cubicBezTo>
                    <a:cubicBezTo>
                      <a:pt x="30" y="63"/>
                      <a:pt x="27" y="74"/>
                      <a:pt x="24" y="71"/>
                    </a:cubicBezTo>
                    <a:cubicBezTo>
                      <a:pt x="21" y="68"/>
                      <a:pt x="19" y="75"/>
                      <a:pt x="17" y="70"/>
                    </a:cubicBezTo>
                    <a:cubicBezTo>
                      <a:pt x="16" y="66"/>
                      <a:pt x="11" y="58"/>
                      <a:pt x="11" y="67"/>
                    </a:cubicBezTo>
                    <a:cubicBezTo>
                      <a:pt x="12" y="76"/>
                      <a:pt x="6" y="85"/>
                      <a:pt x="7" y="91"/>
                    </a:cubicBezTo>
                    <a:cubicBezTo>
                      <a:pt x="7" y="96"/>
                      <a:pt x="13" y="108"/>
                      <a:pt x="15" y="106"/>
                    </a:cubicBezTo>
                    <a:cubicBezTo>
                      <a:pt x="17" y="105"/>
                      <a:pt x="12" y="98"/>
                      <a:pt x="17" y="99"/>
                    </a:cubicBezTo>
                    <a:cubicBezTo>
                      <a:pt x="22" y="101"/>
                      <a:pt x="29" y="95"/>
                      <a:pt x="26" y="102"/>
                    </a:cubicBezTo>
                    <a:cubicBezTo>
                      <a:pt x="23" y="108"/>
                      <a:pt x="24" y="109"/>
                      <a:pt x="27" y="109"/>
                    </a:cubicBezTo>
                    <a:cubicBezTo>
                      <a:pt x="31" y="109"/>
                      <a:pt x="32" y="116"/>
                      <a:pt x="25" y="116"/>
                    </a:cubicBezTo>
                    <a:cubicBezTo>
                      <a:pt x="18" y="115"/>
                      <a:pt x="23" y="110"/>
                      <a:pt x="21" y="110"/>
                    </a:cubicBezTo>
                    <a:cubicBezTo>
                      <a:pt x="17" y="109"/>
                      <a:pt x="14" y="125"/>
                      <a:pt x="19" y="126"/>
                    </a:cubicBezTo>
                    <a:cubicBezTo>
                      <a:pt x="21" y="126"/>
                      <a:pt x="16" y="119"/>
                      <a:pt x="23" y="120"/>
                    </a:cubicBezTo>
                    <a:cubicBezTo>
                      <a:pt x="28" y="121"/>
                      <a:pt x="28" y="124"/>
                      <a:pt x="31" y="128"/>
                    </a:cubicBezTo>
                    <a:cubicBezTo>
                      <a:pt x="33" y="133"/>
                      <a:pt x="41" y="132"/>
                      <a:pt x="38" y="138"/>
                    </a:cubicBezTo>
                    <a:cubicBezTo>
                      <a:pt x="35" y="144"/>
                      <a:pt x="32" y="156"/>
                      <a:pt x="37" y="185"/>
                    </a:cubicBezTo>
                    <a:cubicBezTo>
                      <a:pt x="37" y="187"/>
                      <a:pt x="37" y="187"/>
                      <a:pt x="37" y="187"/>
                    </a:cubicBezTo>
                    <a:cubicBezTo>
                      <a:pt x="72" y="185"/>
                      <a:pt x="47" y="178"/>
                      <a:pt x="68" y="166"/>
                    </a:cubicBezTo>
                    <a:cubicBezTo>
                      <a:pt x="84" y="157"/>
                      <a:pt x="95" y="169"/>
                      <a:pt x="97" y="161"/>
                    </a:cubicBezTo>
                    <a:cubicBezTo>
                      <a:pt x="98" y="156"/>
                      <a:pt x="106" y="153"/>
                      <a:pt x="111" y="158"/>
                    </a:cubicBezTo>
                    <a:cubicBezTo>
                      <a:pt x="115" y="162"/>
                      <a:pt x="117" y="150"/>
                      <a:pt x="120" y="160"/>
                    </a:cubicBezTo>
                    <a:cubicBezTo>
                      <a:pt x="124" y="170"/>
                      <a:pt x="141" y="166"/>
                      <a:pt x="144" y="174"/>
                    </a:cubicBezTo>
                    <a:cubicBezTo>
                      <a:pt x="146" y="182"/>
                      <a:pt x="146" y="171"/>
                      <a:pt x="162" y="177"/>
                    </a:cubicBezTo>
                    <a:cubicBezTo>
                      <a:pt x="179" y="182"/>
                      <a:pt x="164" y="188"/>
                      <a:pt x="180" y="193"/>
                    </a:cubicBezTo>
                    <a:cubicBezTo>
                      <a:pt x="196" y="199"/>
                      <a:pt x="189" y="210"/>
                      <a:pt x="199" y="210"/>
                    </a:cubicBezTo>
                    <a:cubicBezTo>
                      <a:pt x="209" y="210"/>
                      <a:pt x="214" y="208"/>
                      <a:pt x="216" y="212"/>
                    </a:cubicBezTo>
                    <a:cubicBezTo>
                      <a:pt x="218" y="217"/>
                      <a:pt x="213" y="215"/>
                      <a:pt x="216" y="222"/>
                    </a:cubicBezTo>
                    <a:cubicBezTo>
                      <a:pt x="219" y="228"/>
                      <a:pt x="212" y="230"/>
                      <a:pt x="216" y="233"/>
                    </a:cubicBezTo>
                    <a:cubicBezTo>
                      <a:pt x="221" y="237"/>
                      <a:pt x="215" y="240"/>
                      <a:pt x="219" y="244"/>
                    </a:cubicBezTo>
                    <a:cubicBezTo>
                      <a:pt x="226" y="245"/>
                      <a:pt x="220" y="253"/>
                      <a:pt x="231" y="250"/>
                    </a:cubicBezTo>
                    <a:cubicBezTo>
                      <a:pt x="245" y="245"/>
                      <a:pt x="235" y="263"/>
                      <a:pt x="252" y="256"/>
                    </a:cubicBezTo>
                    <a:cubicBezTo>
                      <a:pt x="264" y="251"/>
                      <a:pt x="266" y="238"/>
                      <a:pt x="275" y="234"/>
                    </a:cubicBezTo>
                    <a:cubicBezTo>
                      <a:pt x="283" y="229"/>
                      <a:pt x="296" y="235"/>
                      <a:pt x="301" y="210"/>
                    </a:cubicBezTo>
                    <a:cubicBezTo>
                      <a:pt x="305" y="185"/>
                      <a:pt x="317" y="196"/>
                      <a:pt x="326" y="183"/>
                    </a:cubicBezTo>
                    <a:cubicBezTo>
                      <a:pt x="332" y="173"/>
                      <a:pt x="337" y="189"/>
                      <a:pt x="348" y="187"/>
                    </a:cubicBezTo>
                    <a:cubicBezTo>
                      <a:pt x="344" y="167"/>
                      <a:pt x="356" y="168"/>
                      <a:pt x="349" y="165"/>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68" name="Freeform 11"/>
              <p:cNvSpPr>
                <a:spLocks/>
              </p:cNvSpPr>
              <p:nvPr/>
            </p:nvSpPr>
            <p:spPr bwMode="auto">
              <a:xfrm>
                <a:off x="8699745" y="5845213"/>
                <a:ext cx="18277" cy="22197"/>
              </a:xfrm>
              <a:custGeom>
                <a:avLst/>
                <a:gdLst/>
                <a:ahLst/>
                <a:cxnLst>
                  <a:cxn ang="0">
                    <a:pos x="5" y="7"/>
                  </a:cxn>
                  <a:cxn ang="0">
                    <a:pos x="6" y="7"/>
                  </a:cxn>
                  <a:cxn ang="0">
                    <a:pos x="6" y="0"/>
                  </a:cxn>
                  <a:cxn ang="0">
                    <a:pos x="5" y="7"/>
                  </a:cxn>
                </a:cxnLst>
                <a:rect l="0" t="0" r="r" b="b"/>
                <a:pathLst>
                  <a:path w="6" h="7">
                    <a:moveTo>
                      <a:pt x="5" y="7"/>
                    </a:moveTo>
                    <a:cubicBezTo>
                      <a:pt x="6" y="7"/>
                      <a:pt x="6" y="7"/>
                      <a:pt x="6" y="7"/>
                    </a:cubicBezTo>
                    <a:cubicBezTo>
                      <a:pt x="6" y="0"/>
                      <a:pt x="6" y="0"/>
                      <a:pt x="6" y="0"/>
                    </a:cubicBezTo>
                    <a:cubicBezTo>
                      <a:pt x="2" y="3"/>
                      <a:pt x="0" y="5"/>
                      <a:pt x="5" y="7"/>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69" name="Freeform 12"/>
              <p:cNvSpPr>
                <a:spLocks/>
              </p:cNvSpPr>
              <p:nvPr/>
            </p:nvSpPr>
            <p:spPr bwMode="auto">
              <a:xfrm>
                <a:off x="7597931" y="5307258"/>
                <a:ext cx="1120091" cy="899639"/>
              </a:xfrm>
              <a:custGeom>
                <a:avLst/>
                <a:gdLst/>
                <a:ahLst/>
                <a:cxnLst>
                  <a:cxn ang="0">
                    <a:pos x="340" y="136"/>
                  </a:cxn>
                  <a:cxn ang="0">
                    <a:pos x="322" y="153"/>
                  </a:cxn>
                  <a:cxn ang="0">
                    <a:pos x="308" y="171"/>
                  </a:cxn>
                  <a:cxn ang="0">
                    <a:pos x="302" y="157"/>
                  </a:cxn>
                  <a:cxn ang="0">
                    <a:pos x="280" y="153"/>
                  </a:cxn>
                  <a:cxn ang="0">
                    <a:pos x="261" y="124"/>
                  </a:cxn>
                  <a:cxn ang="0">
                    <a:pos x="250" y="107"/>
                  </a:cxn>
                  <a:cxn ang="0">
                    <a:pos x="233" y="76"/>
                  </a:cxn>
                  <a:cxn ang="0">
                    <a:pos x="169" y="70"/>
                  </a:cxn>
                  <a:cxn ang="0">
                    <a:pos x="129" y="48"/>
                  </a:cxn>
                  <a:cxn ang="0">
                    <a:pos x="125" y="61"/>
                  </a:cxn>
                  <a:cxn ang="0">
                    <a:pos x="98" y="74"/>
                  </a:cxn>
                  <a:cxn ang="0">
                    <a:pos x="59" y="64"/>
                  </a:cxn>
                  <a:cxn ang="0">
                    <a:pos x="66" y="0"/>
                  </a:cxn>
                  <a:cxn ang="0">
                    <a:pos x="2" y="31"/>
                  </a:cxn>
                  <a:cxn ang="0">
                    <a:pos x="30" y="147"/>
                  </a:cxn>
                  <a:cxn ang="0">
                    <a:pos x="50" y="112"/>
                  </a:cxn>
                  <a:cxn ang="0">
                    <a:pos x="66" y="98"/>
                  </a:cxn>
                  <a:cxn ang="0">
                    <a:pos x="97" y="114"/>
                  </a:cxn>
                  <a:cxn ang="0">
                    <a:pos x="104" y="135"/>
                  </a:cxn>
                  <a:cxn ang="0">
                    <a:pos x="130" y="151"/>
                  </a:cxn>
                  <a:cxn ang="0">
                    <a:pos x="155" y="175"/>
                  </a:cxn>
                  <a:cxn ang="0">
                    <a:pos x="207" y="226"/>
                  </a:cxn>
                  <a:cxn ang="0">
                    <a:pos x="263" y="259"/>
                  </a:cxn>
                  <a:cxn ang="0">
                    <a:pos x="282" y="286"/>
                  </a:cxn>
                  <a:cxn ang="0">
                    <a:pos x="298" y="269"/>
                  </a:cxn>
                  <a:cxn ang="0">
                    <a:pos x="301" y="227"/>
                  </a:cxn>
                  <a:cxn ang="0">
                    <a:pos x="283" y="219"/>
                  </a:cxn>
                  <a:cxn ang="0">
                    <a:pos x="317" y="197"/>
                  </a:cxn>
                  <a:cxn ang="0">
                    <a:pos x="333" y="165"/>
                  </a:cxn>
                  <a:cxn ang="0">
                    <a:pos x="358" y="156"/>
                  </a:cxn>
                  <a:cxn ang="0">
                    <a:pos x="360" y="145"/>
                  </a:cxn>
                  <a:cxn ang="0">
                    <a:pos x="360" y="131"/>
                  </a:cxn>
                  <a:cxn ang="0">
                    <a:pos x="356" y="123"/>
                  </a:cxn>
                </a:cxnLst>
                <a:rect l="0" t="0" r="r" b="b"/>
                <a:pathLst>
                  <a:path w="360" h="289">
                    <a:moveTo>
                      <a:pt x="356" y="123"/>
                    </a:moveTo>
                    <a:cubicBezTo>
                      <a:pt x="351" y="129"/>
                      <a:pt x="346" y="132"/>
                      <a:pt x="340" y="136"/>
                    </a:cubicBezTo>
                    <a:cubicBezTo>
                      <a:pt x="333" y="139"/>
                      <a:pt x="336" y="141"/>
                      <a:pt x="329" y="143"/>
                    </a:cubicBezTo>
                    <a:cubicBezTo>
                      <a:pt x="321" y="145"/>
                      <a:pt x="327" y="150"/>
                      <a:pt x="322" y="153"/>
                    </a:cubicBezTo>
                    <a:cubicBezTo>
                      <a:pt x="317" y="157"/>
                      <a:pt x="309" y="162"/>
                      <a:pt x="313" y="167"/>
                    </a:cubicBezTo>
                    <a:cubicBezTo>
                      <a:pt x="318" y="172"/>
                      <a:pt x="310" y="173"/>
                      <a:pt x="308" y="171"/>
                    </a:cubicBezTo>
                    <a:cubicBezTo>
                      <a:pt x="306" y="169"/>
                      <a:pt x="299" y="165"/>
                      <a:pt x="299" y="165"/>
                    </a:cubicBezTo>
                    <a:cubicBezTo>
                      <a:pt x="299" y="165"/>
                      <a:pt x="304" y="158"/>
                      <a:pt x="302" y="157"/>
                    </a:cubicBezTo>
                    <a:cubicBezTo>
                      <a:pt x="301" y="155"/>
                      <a:pt x="299" y="159"/>
                      <a:pt x="298" y="154"/>
                    </a:cubicBezTo>
                    <a:cubicBezTo>
                      <a:pt x="297" y="149"/>
                      <a:pt x="295" y="152"/>
                      <a:pt x="280" y="153"/>
                    </a:cubicBezTo>
                    <a:cubicBezTo>
                      <a:pt x="264" y="154"/>
                      <a:pt x="265" y="152"/>
                      <a:pt x="264" y="143"/>
                    </a:cubicBezTo>
                    <a:cubicBezTo>
                      <a:pt x="264" y="134"/>
                      <a:pt x="265" y="124"/>
                      <a:pt x="261" y="124"/>
                    </a:cubicBezTo>
                    <a:cubicBezTo>
                      <a:pt x="257" y="124"/>
                      <a:pt x="250" y="124"/>
                      <a:pt x="250" y="124"/>
                    </a:cubicBezTo>
                    <a:cubicBezTo>
                      <a:pt x="250" y="124"/>
                      <a:pt x="248" y="118"/>
                      <a:pt x="250" y="107"/>
                    </a:cubicBezTo>
                    <a:cubicBezTo>
                      <a:pt x="253" y="96"/>
                      <a:pt x="255" y="86"/>
                      <a:pt x="248" y="92"/>
                    </a:cubicBezTo>
                    <a:cubicBezTo>
                      <a:pt x="240" y="98"/>
                      <a:pt x="243" y="80"/>
                      <a:pt x="233" y="76"/>
                    </a:cubicBezTo>
                    <a:cubicBezTo>
                      <a:pt x="224" y="72"/>
                      <a:pt x="227" y="60"/>
                      <a:pt x="217" y="67"/>
                    </a:cubicBezTo>
                    <a:cubicBezTo>
                      <a:pt x="202" y="77"/>
                      <a:pt x="193" y="64"/>
                      <a:pt x="169" y="70"/>
                    </a:cubicBezTo>
                    <a:cubicBezTo>
                      <a:pt x="151" y="75"/>
                      <a:pt x="151" y="75"/>
                      <a:pt x="142" y="65"/>
                    </a:cubicBezTo>
                    <a:cubicBezTo>
                      <a:pt x="135" y="57"/>
                      <a:pt x="130" y="50"/>
                      <a:pt x="129" y="48"/>
                    </a:cubicBezTo>
                    <a:cubicBezTo>
                      <a:pt x="128" y="46"/>
                      <a:pt x="129" y="44"/>
                      <a:pt x="129" y="44"/>
                    </a:cubicBezTo>
                    <a:cubicBezTo>
                      <a:pt x="114" y="60"/>
                      <a:pt x="120" y="55"/>
                      <a:pt x="125" y="61"/>
                    </a:cubicBezTo>
                    <a:cubicBezTo>
                      <a:pt x="131" y="68"/>
                      <a:pt x="118" y="70"/>
                      <a:pt x="110" y="68"/>
                    </a:cubicBezTo>
                    <a:cubicBezTo>
                      <a:pt x="103" y="67"/>
                      <a:pt x="108" y="73"/>
                      <a:pt x="98" y="74"/>
                    </a:cubicBezTo>
                    <a:cubicBezTo>
                      <a:pt x="88" y="75"/>
                      <a:pt x="102" y="66"/>
                      <a:pt x="86" y="63"/>
                    </a:cubicBezTo>
                    <a:cubicBezTo>
                      <a:pt x="71" y="59"/>
                      <a:pt x="59" y="76"/>
                      <a:pt x="59" y="64"/>
                    </a:cubicBezTo>
                    <a:cubicBezTo>
                      <a:pt x="60" y="53"/>
                      <a:pt x="55" y="42"/>
                      <a:pt x="58" y="36"/>
                    </a:cubicBezTo>
                    <a:cubicBezTo>
                      <a:pt x="61" y="31"/>
                      <a:pt x="49" y="33"/>
                      <a:pt x="66" y="0"/>
                    </a:cubicBezTo>
                    <a:cubicBezTo>
                      <a:pt x="59" y="0"/>
                      <a:pt x="15" y="16"/>
                      <a:pt x="7" y="18"/>
                    </a:cubicBezTo>
                    <a:cubicBezTo>
                      <a:pt x="0" y="20"/>
                      <a:pt x="2" y="18"/>
                      <a:pt x="2" y="31"/>
                    </a:cubicBezTo>
                    <a:cubicBezTo>
                      <a:pt x="2" y="44"/>
                      <a:pt x="2" y="147"/>
                      <a:pt x="2" y="147"/>
                    </a:cubicBezTo>
                    <a:cubicBezTo>
                      <a:pt x="11" y="146"/>
                      <a:pt x="26" y="151"/>
                      <a:pt x="30" y="147"/>
                    </a:cubicBezTo>
                    <a:cubicBezTo>
                      <a:pt x="34" y="142"/>
                      <a:pt x="22" y="141"/>
                      <a:pt x="28" y="127"/>
                    </a:cubicBezTo>
                    <a:cubicBezTo>
                      <a:pt x="33" y="113"/>
                      <a:pt x="49" y="123"/>
                      <a:pt x="50" y="112"/>
                    </a:cubicBezTo>
                    <a:cubicBezTo>
                      <a:pt x="51" y="102"/>
                      <a:pt x="67" y="115"/>
                      <a:pt x="56" y="104"/>
                    </a:cubicBezTo>
                    <a:cubicBezTo>
                      <a:pt x="51" y="99"/>
                      <a:pt x="61" y="103"/>
                      <a:pt x="66" y="98"/>
                    </a:cubicBezTo>
                    <a:cubicBezTo>
                      <a:pt x="71" y="94"/>
                      <a:pt x="69" y="106"/>
                      <a:pt x="79" y="106"/>
                    </a:cubicBezTo>
                    <a:cubicBezTo>
                      <a:pt x="88" y="107"/>
                      <a:pt x="73" y="113"/>
                      <a:pt x="97" y="114"/>
                    </a:cubicBezTo>
                    <a:cubicBezTo>
                      <a:pt x="111" y="114"/>
                      <a:pt x="94" y="119"/>
                      <a:pt x="106" y="129"/>
                    </a:cubicBezTo>
                    <a:cubicBezTo>
                      <a:pt x="112" y="134"/>
                      <a:pt x="98" y="130"/>
                      <a:pt x="104" y="135"/>
                    </a:cubicBezTo>
                    <a:cubicBezTo>
                      <a:pt x="109" y="141"/>
                      <a:pt x="97" y="139"/>
                      <a:pt x="106" y="147"/>
                    </a:cubicBezTo>
                    <a:cubicBezTo>
                      <a:pt x="116" y="155"/>
                      <a:pt x="122" y="147"/>
                      <a:pt x="130" y="151"/>
                    </a:cubicBezTo>
                    <a:cubicBezTo>
                      <a:pt x="138" y="155"/>
                      <a:pt x="132" y="144"/>
                      <a:pt x="143" y="150"/>
                    </a:cubicBezTo>
                    <a:cubicBezTo>
                      <a:pt x="154" y="156"/>
                      <a:pt x="148" y="169"/>
                      <a:pt x="155" y="175"/>
                    </a:cubicBezTo>
                    <a:cubicBezTo>
                      <a:pt x="163" y="181"/>
                      <a:pt x="158" y="190"/>
                      <a:pt x="173" y="201"/>
                    </a:cubicBezTo>
                    <a:cubicBezTo>
                      <a:pt x="187" y="211"/>
                      <a:pt x="199" y="229"/>
                      <a:pt x="207" y="226"/>
                    </a:cubicBezTo>
                    <a:cubicBezTo>
                      <a:pt x="212" y="225"/>
                      <a:pt x="236" y="254"/>
                      <a:pt x="243" y="250"/>
                    </a:cubicBezTo>
                    <a:cubicBezTo>
                      <a:pt x="248" y="248"/>
                      <a:pt x="255" y="255"/>
                      <a:pt x="263" y="259"/>
                    </a:cubicBezTo>
                    <a:cubicBezTo>
                      <a:pt x="270" y="262"/>
                      <a:pt x="258" y="261"/>
                      <a:pt x="262" y="281"/>
                    </a:cubicBezTo>
                    <a:cubicBezTo>
                      <a:pt x="280" y="275"/>
                      <a:pt x="277" y="289"/>
                      <a:pt x="282" y="286"/>
                    </a:cubicBezTo>
                    <a:cubicBezTo>
                      <a:pt x="286" y="283"/>
                      <a:pt x="289" y="284"/>
                      <a:pt x="293" y="287"/>
                    </a:cubicBezTo>
                    <a:cubicBezTo>
                      <a:pt x="294" y="285"/>
                      <a:pt x="290" y="281"/>
                      <a:pt x="298" y="269"/>
                    </a:cubicBezTo>
                    <a:cubicBezTo>
                      <a:pt x="306" y="257"/>
                      <a:pt x="311" y="254"/>
                      <a:pt x="303" y="246"/>
                    </a:cubicBezTo>
                    <a:cubicBezTo>
                      <a:pt x="295" y="239"/>
                      <a:pt x="305" y="230"/>
                      <a:pt x="301" y="227"/>
                    </a:cubicBezTo>
                    <a:cubicBezTo>
                      <a:pt x="298" y="224"/>
                      <a:pt x="291" y="230"/>
                      <a:pt x="291" y="223"/>
                    </a:cubicBezTo>
                    <a:cubicBezTo>
                      <a:pt x="290" y="219"/>
                      <a:pt x="288" y="220"/>
                      <a:pt x="283" y="219"/>
                    </a:cubicBezTo>
                    <a:cubicBezTo>
                      <a:pt x="278" y="218"/>
                      <a:pt x="287" y="202"/>
                      <a:pt x="298" y="205"/>
                    </a:cubicBezTo>
                    <a:cubicBezTo>
                      <a:pt x="308" y="209"/>
                      <a:pt x="310" y="208"/>
                      <a:pt x="317" y="197"/>
                    </a:cubicBezTo>
                    <a:cubicBezTo>
                      <a:pt x="323" y="186"/>
                      <a:pt x="310" y="185"/>
                      <a:pt x="323" y="183"/>
                    </a:cubicBezTo>
                    <a:cubicBezTo>
                      <a:pt x="336" y="182"/>
                      <a:pt x="328" y="168"/>
                      <a:pt x="333" y="165"/>
                    </a:cubicBezTo>
                    <a:cubicBezTo>
                      <a:pt x="336" y="162"/>
                      <a:pt x="335" y="172"/>
                      <a:pt x="348" y="166"/>
                    </a:cubicBezTo>
                    <a:cubicBezTo>
                      <a:pt x="360" y="161"/>
                      <a:pt x="355" y="156"/>
                      <a:pt x="358" y="156"/>
                    </a:cubicBezTo>
                    <a:cubicBezTo>
                      <a:pt x="359" y="157"/>
                      <a:pt x="360" y="157"/>
                      <a:pt x="360" y="158"/>
                    </a:cubicBezTo>
                    <a:cubicBezTo>
                      <a:pt x="360" y="145"/>
                      <a:pt x="360" y="145"/>
                      <a:pt x="360" y="145"/>
                    </a:cubicBezTo>
                    <a:cubicBezTo>
                      <a:pt x="359" y="144"/>
                      <a:pt x="357" y="142"/>
                      <a:pt x="355" y="141"/>
                    </a:cubicBezTo>
                    <a:cubicBezTo>
                      <a:pt x="351" y="139"/>
                      <a:pt x="355" y="135"/>
                      <a:pt x="360" y="131"/>
                    </a:cubicBezTo>
                    <a:cubicBezTo>
                      <a:pt x="360" y="121"/>
                      <a:pt x="360" y="121"/>
                      <a:pt x="360" y="121"/>
                    </a:cubicBezTo>
                    <a:cubicBezTo>
                      <a:pt x="360" y="120"/>
                      <a:pt x="359" y="120"/>
                      <a:pt x="356" y="123"/>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0" name="Freeform 13"/>
              <p:cNvSpPr>
                <a:spLocks/>
              </p:cNvSpPr>
              <p:nvPr/>
            </p:nvSpPr>
            <p:spPr bwMode="auto">
              <a:xfrm>
                <a:off x="8621417" y="5876550"/>
                <a:ext cx="96605" cy="87483"/>
              </a:xfrm>
              <a:custGeom>
                <a:avLst/>
                <a:gdLst/>
                <a:ahLst/>
                <a:cxnLst>
                  <a:cxn ang="0">
                    <a:pos x="27" y="5"/>
                  </a:cxn>
                  <a:cxn ang="0">
                    <a:pos x="7" y="8"/>
                  </a:cxn>
                  <a:cxn ang="0">
                    <a:pos x="0" y="17"/>
                  </a:cxn>
                  <a:cxn ang="0">
                    <a:pos x="31" y="24"/>
                  </a:cxn>
                  <a:cxn ang="0">
                    <a:pos x="31" y="10"/>
                  </a:cxn>
                  <a:cxn ang="0">
                    <a:pos x="27" y="5"/>
                  </a:cxn>
                </a:cxnLst>
                <a:rect l="0" t="0" r="r" b="b"/>
                <a:pathLst>
                  <a:path w="31" h="28">
                    <a:moveTo>
                      <a:pt x="27" y="5"/>
                    </a:moveTo>
                    <a:cubicBezTo>
                      <a:pt x="21" y="3"/>
                      <a:pt x="8" y="0"/>
                      <a:pt x="7" y="8"/>
                    </a:cubicBezTo>
                    <a:cubicBezTo>
                      <a:pt x="6" y="17"/>
                      <a:pt x="0" y="5"/>
                      <a:pt x="0" y="17"/>
                    </a:cubicBezTo>
                    <a:cubicBezTo>
                      <a:pt x="0" y="28"/>
                      <a:pt x="22" y="22"/>
                      <a:pt x="31" y="24"/>
                    </a:cubicBezTo>
                    <a:cubicBezTo>
                      <a:pt x="31" y="10"/>
                      <a:pt x="31" y="10"/>
                      <a:pt x="31" y="10"/>
                    </a:cubicBezTo>
                    <a:cubicBezTo>
                      <a:pt x="31" y="9"/>
                      <a:pt x="30" y="6"/>
                      <a:pt x="27" y="5"/>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1" name="Freeform 14"/>
              <p:cNvSpPr>
                <a:spLocks/>
              </p:cNvSpPr>
              <p:nvPr/>
            </p:nvSpPr>
            <p:spPr bwMode="auto">
              <a:xfrm>
                <a:off x="8690607" y="5714642"/>
                <a:ext cx="27415" cy="44394"/>
              </a:xfrm>
              <a:custGeom>
                <a:avLst/>
                <a:gdLst/>
                <a:ahLst/>
                <a:cxnLst>
                  <a:cxn ang="0">
                    <a:pos x="4" y="10"/>
                  </a:cxn>
                  <a:cxn ang="0">
                    <a:pos x="9" y="14"/>
                  </a:cxn>
                  <a:cxn ang="0">
                    <a:pos x="9" y="0"/>
                  </a:cxn>
                  <a:cxn ang="0">
                    <a:pos x="4" y="10"/>
                  </a:cxn>
                </a:cxnLst>
                <a:rect l="0" t="0" r="r" b="b"/>
                <a:pathLst>
                  <a:path w="9" h="14">
                    <a:moveTo>
                      <a:pt x="4" y="10"/>
                    </a:moveTo>
                    <a:cubicBezTo>
                      <a:pt x="6" y="11"/>
                      <a:pt x="8" y="13"/>
                      <a:pt x="9" y="14"/>
                    </a:cubicBezTo>
                    <a:cubicBezTo>
                      <a:pt x="9" y="0"/>
                      <a:pt x="9" y="0"/>
                      <a:pt x="9" y="0"/>
                    </a:cubicBezTo>
                    <a:cubicBezTo>
                      <a:pt x="4" y="4"/>
                      <a:pt x="0" y="8"/>
                      <a:pt x="4" y="10"/>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2" name="Freeform 15"/>
              <p:cNvSpPr>
                <a:spLocks/>
              </p:cNvSpPr>
              <p:nvPr/>
            </p:nvSpPr>
            <p:spPr bwMode="auto">
              <a:xfrm>
                <a:off x="8463455" y="5792985"/>
                <a:ext cx="254566" cy="445249"/>
              </a:xfrm>
              <a:custGeom>
                <a:avLst/>
                <a:gdLst/>
                <a:ahLst/>
                <a:cxnLst>
                  <a:cxn ang="0">
                    <a:pos x="51" y="44"/>
                  </a:cxn>
                  <a:cxn ang="0">
                    <a:pos x="58" y="35"/>
                  </a:cxn>
                  <a:cxn ang="0">
                    <a:pos x="78" y="32"/>
                  </a:cxn>
                  <a:cxn ang="0">
                    <a:pos x="82" y="37"/>
                  </a:cxn>
                  <a:cxn ang="0">
                    <a:pos x="82" y="24"/>
                  </a:cxn>
                  <a:cxn ang="0">
                    <a:pos x="81" y="24"/>
                  </a:cxn>
                  <a:cxn ang="0">
                    <a:pos x="82" y="17"/>
                  </a:cxn>
                  <a:cxn ang="0">
                    <a:pos x="82" y="2"/>
                  </a:cxn>
                  <a:cxn ang="0">
                    <a:pos x="80" y="0"/>
                  </a:cxn>
                  <a:cxn ang="0">
                    <a:pos x="70" y="10"/>
                  </a:cxn>
                  <a:cxn ang="0">
                    <a:pos x="55" y="9"/>
                  </a:cxn>
                  <a:cxn ang="0">
                    <a:pos x="45" y="27"/>
                  </a:cxn>
                  <a:cxn ang="0">
                    <a:pos x="39" y="41"/>
                  </a:cxn>
                  <a:cxn ang="0">
                    <a:pos x="20" y="49"/>
                  </a:cxn>
                  <a:cxn ang="0">
                    <a:pos x="5" y="63"/>
                  </a:cxn>
                  <a:cxn ang="0">
                    <a:pos x="13" y="67"/>
                  </a:cxn>
                  <a:cxn ang="0">
                    <a:pos x="23" y="71"/>
                  </a:cxn>
                  <a:cxn ang="0">
                    <a:pos x="25" y="90"/>
                  </a:cxn>
                  <a:cxn ang="0">
                    <a:pos x="20" y="113"/>
                  </a:cxn>
                  <a:cxn ang="0">
                    <a:pos x="15" y="131"/>
                  </a:cxn>
                  <a:cxn ang="0">
                    <a:pos x="25" y="135"/>
                  </a:cxn>
                  <a:cxn ang="0">
                    <a:pos x="41" y="127"/>
                  </a:cxn>
                  <a:cxn ang="0">
                    <a:pos x="54" y="132"/>
                  </a:cxn>
                  <a:cxn ang="0">
                    <a:pos x="58" y="117"/>
                  </a:cxn>
                  <a:cxn ang="0">
                    <a:pos x="75" y="117"/>
                  </a:cxn>
                  <a:cxn ang="0">
                    <a:pos x="77" y="103"/>
                  </a:cxn>
                  <a:cxn ang="0">
                    <a:pos x="82" y="96"/>
                  </a:cxn>
                  <a:cxn ang="0">
                    <a:pos x="82" y="51"/>
                  </a:cxn>
                  <a:cxn ang="0">
                    <a:pos x="51" y="44"/>
                  </a:cxn>
                </a:cxnLst>
                <a:rect l="0" t="0" r="r" b="b"/>
                <a:pathLst>
                  <a:path w="82" h="143">
                    <a:moveTo>
                      <a:pt x="51" y="44"/>
                    </a:moveTo>
                    <a:cubicBezTo>
                      <a:pt x="51" y="32"/>
                      <a:pt x="57" y="44"/>
                      <a:pt x="58" y="35"/>
                    </a:cubicBezTo>
                    <a:cubicBezTo>
                      <a:pt x="59" y="27"/>
                      <a:pt x="72" y="30"/>
                      <a:pt x="78" y="32"/>
                    </a:cubicBezTo>
                    <a:cubicBezTo>
                      <a:pt x="81" y="33"/>
                      <a:pt x="82" y="36"/>
                      <a:pt x="82" y="37"/>
                    </a:cubicBezTo>
                    <a:cubicBezTo>
                      <a:pt x="82" y="24"/>
                      <a:pt x="82" y="24"/>
                      <a:pt x="82" y="24"/>
                    </a:cubicBezTo>
                    <a:cubicBezTo>
                      <a:pt x="82" y="24"/>
                      <a:pt x="82" y="24"/>
                      <a:pt x="81" y="24"/>
                    </a:cubicBezTo>
                    <a:cubicBezTo>
                      <a:pt x="76" y="22"/>
                      <a:pt x="78" y="20"/>
                      <a:pt x="82" y="17"/>
                    </a:cubicBezTo>
                    <a:cubicBezTo>
                      <a:pt x="82" y="2"/>
                      <a:pt x="82" y="2"/>
                      <a:pt x="82" y="2"/>
                    </a:cubicBezTo>
                    <a:cubicBezTo>
                      <a:pt x="82" y="1"/>
                      <a:pt x="81" y="1"/>
                      <a:pt x="80" y="0"/>
                    </a:cubicBezTo>
                    <a:cubicBezTo>
                      <a:pt x="77" y="0"/>
                      <a:pt x="82" y="5"/>
                      <a:pt x="70" y="10"/>
                    </a:cubicBezTo>
                    <a:cubicBezTo>
                      <a:pt x="57" y="16"/>
                      <a:pt x="58" y="6"/>
                      <a:pt x="55" y="9"/>
                    </a:cubicBezTo>
                    <a:cubicBezTo>
                      <a:pt x="50" y="12"/>
                      <a:pt x="58" y="26"/>
                      <a:pt x="45" y="27"/>
                    </a:cubicBezTo>
                    <a:cubicBezTo>
                      <a:pt x="32" y="29"/>
                      <a:pt x="45" y="30"/>
                      <a:pt x="39" y="41"/>
                    </a:cubicBezTo>
                    <a:cubicBezTo>
                      <a:pt x="32" y="52"/>
                      <a:pt x="30" y="53"/>
                      <a:pt x="20" y="49"/>
                    </a:cubicBezTo>
                    <a:cubicBezTo>
                      <a:pt x="9" y="46"/>
                      <a:pt x="0" y="62"/>
                      <a:pt x="5" y="63"/>
                    </a:cubicBezTo>
                    <a:cubicBezTo>
                      <a:pt x="10" y="64"/>
                      <a:pt x="12" y="63"/>
                      <a:pt x="13" y="67"/>
                    </a:cubicBezTo>
                    <a:cubicBezTo>
                      <a:pt x="13" y="74"/>
                      <a:pt x="20" y="68"/>
                      <a:pt x="23" y="71"/>
                    </a:cubicBezTo>
                    <a:cubicBezTo>
                      <a:pt x="27" y="74"/>
                      <a:pt x="17" y="83"/>
                      <a:pt x="25" y="90"/>
                    </a:cubicBezTo>
                    <a:cubicBezTo>
                      <a:pt x="33" y="98"/>
                      <a:pt x="28" y="101"/>
                      <a:pt x="20" y="113"/>
                    </a:cubicBezTo>
                    <a:cubicBezTo>
                      <a:pt x="12" y="125"/>
                      <a:pt x="16" y="129"/>
                      <a:pt x="15" y="131"/>
                    </a:cubicBezTo>
                    <a:cubicBezTo>
                      <a:pt x="20" y="143"/>
                      <a:pt x="23" y="140"/>
                      <a:pt x="25" y="135"/>
                    </a:cubicBezTo>
                    <a:cubicBezTo>
                      <a:pt x="28" y="130"/>
                      <a:pt x="34" y="129"/>
                      <a:pt x="41" y="127"/>
                    </a:cubicBezTo>
                    <a:cubicBezTo>
                      <a:pt x="48" y="125"/>
                      <a:pt x="51" y="134"/>
                      <a:pt x="54" y="132"/>
                    </a:cubicBezTo>
                    <a:cubicBezTo>
                      <a:pt x="57" y="131"/>
                      <a:pt x="52" y="121"/>
                      <a:pt x="58" y="117"/>
                    </a:cubicBezTo>
                    <a:cubicBezTo>
                      <a:pt x="65" y="112"/>
                      <a:pt x="70" y="121"/>
                      <a:pt x="75" y="117"/>
                    </a:cubicBezTo>
                    <a:cubicBezTo>
                      <a:pt x="81" y="114"/>
                      <a:pt x="69" y="107"/>
                      <a:pt x="77" y="103"/>
                    </a:cubicBezTo>
                    <a:cubicBezTo>
                      <a:pt x="80" y="101"/>
                      <a:pt x="81" y="99"/>
                      <a:pt x="82" y="96"/>
                    </a:cubicBezTo>
                    <a:cubicBezTo>
                      <a:pt x="82" y="51"/>
                      <a:pt x="82" y="51"/>
                      <a:pt x="82" y="51"/>
                    </a:cubicBezTo>
                    <a:cubicBezTo>
                      <a:pt x="73" y="49"/>
                      <a:pt x="51" y="55"/>
                      <a:pt x="51" y="44"/>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3" name="Freeform 16"/>
              <p:cNvSpPr>
                <a:spLocks/>
              </p:cNvSpPr>
              <p:nvPr/>
            </p:nvSpPr>
            <p:spPr bwMode="auto">
              <a:xfrm>
                <a:off x="6143640" y="6710903"/>
                <a:ext cx="505216" cy="211526"/>
              </a:xfrm>
              <a:custGeom>
                <a:avLst/>
                <a:gdLst/>
                <a:ahLst/>
                <a:cxnLst>
                  <a:cxn ang="0">
                    <a:pos x="150" y="55"/>
                  </a:cxn>
                  <a:cxn ang="0">
                    <a:pos x="126" y="33"/>
                  </a:cxn>
                  <a:cxn ang="0">
                    <a:pos x="110" y="25"/>
                  </a:cxn>
                  <a:cxn ang="0">
                    <a:pos x="84" y="6"/>
                  </a:cxn>
                  <a:cxn ang="0">
                    <a:pos x="55" y="0"/>
                  </a:cxn>
                  <a:cxn ang="0">
                    <a:pos x="13" y="16"/>
                  </a:cxn>
                  <a:cxn ang="0">
                    <a:pos x="0" y="21"/>
                  </a:cxn>
                  <a:cxn ang="0">
                    <a:pos x="25" y="53"/>
                  </a:cxn>
                  <a:cxn ang="0">
                    <a:pos x="17" y="58"/>
                  </a:cxn>
                  <a:cxn ang="0">
                    <a:pos x="13" y="68"/>
                  </a:cxn>
                  <a:cxn ang="0">
                    <a:pos x="162" y="68"/>
                  </a:cxn>
                  <a:cxn ang="0">
                    <a:pos x="150" y="55"/>
                  </a:cxn>
                </a:cxnLst>
                <a:rect l="0" t="0" r="r" b="b"/>
                <a:pathLst>
                  <a:path w="162" h="68">
                    <a:moveTo>
                      <a:pt x="150" y="55"/>
                    </a:moveTo>
                    <a:cubicBezTo>
                      <a:pt x="142" y="48"/>
                      <a:pt x="134" y="39"/>
                      <a:pt x="126" y="33"/>
                    </a:cubicBezTo>
                    <a:cubicBezTo>
                      <a:pt x="121" y="30"/>
                      <a:pt x="115" y="28"/>
                      <a:pt x="110" y="25"/>
                    </a:cubicBezTo>
                    <a:cubicBezTo>
                      <a:pt x="101" y="20"/>
                      <a:pt x="94" y="10"/>
                      <a:pt x="84" y="6"/>
                    </a:cubicBezTo>
                    <a:cubicBezTo>
                      <a:pt x="76" y="2"/>
                      <a:pt x="64" y="2"/>
                      <a:pt x="55" y="0"/>
                    </a:cubicBezTo>
                    <a:cubicBezTo>
                      <a:pt x="48" y="8"/>
                      <a:pt x="21" y="14"/>
                      <a:pt x="13" y="16"/>
                    </a:cubicBezTo>
                    <a:cubicBezTo>
                      <a:pt x="12" y="17"/>
                      <a:pt x="0" y="20"/>
                      <a:pt x="0" y="21"/>
                    </a:cubicBezTo>
                    <a:cubicBezTo>
                      <a:pt x="0" y="23"/>
                      <a:pt x="25" y="49"/>
                      <a:pt x="25" y="53"/>
                    </a:cubicBezTo>
                    <a:cubicBezTo>
                      <a:pt x="25" y="54"/>
                      <a:pt x="18" y="57"/>
                      <a:pt x="17" y="58"/>
                    </a:cubicBezTo>
                    <a:cubicBezTo>
                      <a:pt x="15" y="61"/>
                      <a:pt x="15" y="65"/>
                      <a:pt x="13" y="68"/>
                    </a:cubicBezTo>
                    <a:cubicBezTo>
                      <a:pt x="162" y="68"/>
                      <a:pt x="162" y="68"/>
                      <a:pt x="162" y="68"/>
                    </a:cubicBezTo>
                    <a:cubicBezTo>
                      <a:pt x="157" y="62"/>
                      <a:pt x="152" y="57"/>
                      <a:pt x="150" y="5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74" name="Freeform 17"/>
              <p:cNvSpPr>
                <a:spLocks/>
              </p:cNvSpPr>
              <p:nvPr/>
            </p:nvSpPr>
            <p:spPr bwMode="auto">
              <a:xfrm>
                <a:off x="6284631" y="6178171"/>
                <a:ext cx="744116" cy="744258"/>
              </a:xfrm>
              <a:custGeom>
                <a:avLst/>
                <a:gdLst/>
                <a:ahLst/>
                <a:cxnLst>
                  <a:cxn ang="0">
                    <a:pos x="231" y="228"/>
                  </a:cxn>
                  <a:cxn ang="0">
                    <a:pos x="222" y="208"/>
                  </a:cxn>
                  <a:cxn ang="0">
                    <a:pos x="218" y="171"/>
                  </a:cxn>
                  <a:cxn ang="0">
                    <a:pos x="182" y="136"/>
                  </a:cxn>
                  <a:cxn ang="0">
                    <a:pos x="163" y="102"/>
                  </a:cxn>
                  <a:cxn ang="0">
                    <a:pos x="180" y="66"/>
                  </a:cxn>
                  <a:cxn ang="0">
                    <a:pos x="186" y="52"/>
                  </a:cxn>
                  <a:cxn ang="0">
                    <a:pos x="161" y="41"/>
                  </a:cxn>
                  <a:cxn ang="0">
                    <a:pos x="148" y="7"/>
                  </a:cxn>
                  <a:cxn ang="0">
                    <a:pos x="142" y="7"/>
                  </a:cxn>
                  <a:cxn ang="0">
                    <a:pos x="134" y="13"/>
                  </a:cxn>
                  <a:cxn ang="0">
                    <a:pos x="131" y="2"/>
                  </a:cxn>
                  <a:cxn ang="0">
                    <a:pos x="118" y="5"/>
                  </a:cxn>
                  <a:cxn ang="0">
                    <a:pos x="107" y="0"/>
                  </a:cxn>
                  <a:cxn ang="0">
                    <a:pos x="104" y="1"/>
                  </a:cxn>
                  <a:cxn ang="0">
                    <a:pos x="102" y="2"/>
                  </a:cxn>
                  <a:cxn ang="0">
                    <a:pos x="100" y="1"/>
                  </a:cxn>
                  <a:cxn ang="0">
                    <a:pos x="98" y="0"/>
                  </a:cxn>
                  <a:cxn ang="0">
                    <a:pos x="97" y="1"/>
                  </a:cxn>
                  <a:cxn ang="0">
                    <a:pos x="87" y="9"/>
                  </a:cxn>
                  <a:cxn ang="0">
                    <a:pos x="74" y="25"/>
                  </a:cxn>
                  <a:cxn ang="0">
                    <a:pos x="61" y="34"/>
                  </a:cxn>
                  <a:cxn ang="0">
                    <a:pos x="63" y="51"/>
                  </a:cxn>
                  <a:cxn ang="0">
                    <a:pos x="59" y="72"/>
                  </a:cxn>
                  <a:cxn ang="0">
                    <a:pos x="60" y="82"/>
                  </a:cxn>
                  <a:cxn ang="0">
                    <a:pos x="60" y="84"/>
                  </a:cxn>
                  <a:cxn ang="0">
                    <a:pos x="60" y="85"/>
                  </a:cxn>
                  <a:cxn ang="0">
                    <a:pos x="54" y="97"/>
                  </a:cxn>
                  <a:cxn ang="0">
                    <a:pos x="32" y="111"/>
                  </a:cxn>
                  <a:cxn ang="0">
                    <a:pos x="0" y="131"/>
                  </a:cxn>
                  <a:cxn ang="0">
                    <a:pos x="6" y="158"/>
                  </a:cxn>
                  <a:cxn ang="0">
                    <a:pos x="7" y="159"/>
                  </a:cxn>
                  <a:cxn ang="0">
                    <a:pos x="4" y="160"/>
                  </a:cxn>
                  <a:cxn ang="0">
                    <a:pos x="6" y="166"/>
                  </a:cxn>
                  <a:cxn ang="0">
                    <a:pos x="12" y="168"/>
                  </a:cxn>
                  <a:cxn ang="0">
                    <a:pos x="10" y="171"/>
                  </a:cxn>
                  <a:cxn ang="0">
                    <a:pos x="39" y="177"/>
                  </a:cxn>
                  <a:cxn ang="0">
                    <a:pos x="65" y="196"/>
                  </a:cxn>
                  <a:cxn ang="0">
                    <a:pos x="81" y="204"/>
                  </a:cxn>
                  <a:cxn ang="0">
                    <a:pos x="105" y="226"/>
                  </a:cxn>
                  <a:cxn ang="0">
                    <a:pos x="117" y="239"/>
                  </a:cxn>
                  <a:cxn ang="0">
                    <a:pos x="207" y="239"/>
                  </a:cxn>
                  <a:cxn ang="0">
                    <a:pos x="222" y="239"/>
                  </a:cxn>
                  <a:cxn ang="0">
                    <a:pos x="225" y="239"/>
                  </a:cxn>
                  <a:cxn ang="0">
                    <a:pos x="230" y="239"/>
                  </a:cxn>
                  <a:cxn ang="0">
                    <a:pos x="239" y="239"/>
                  </a:cxn>
                  <a:cxn ang="0">
                    <a:pos x="231" y="228"/>
                  </a:cxn>
                </a:cxnLst>
                <a:rect l="0" t="0" r="r" b="b"/>
                <a:pathLst>
                  <a:path w="239" h="239">
                    <a:moveTo>
                      <a:pt x="231" y="228"/>
                    </a:moveTo>
                    <a:cubicBezTo>
                      <a:pt x="225" y="224"/>
                      <a:pt x="228" y="215"/>
                      <a:pt x="222" y="208"/>
                    </a:cubicBezTo>
                    <a:cubicBezTo>
                      <a:pt x="215" y="200"/>
                      <a:pt x="227" y="187"/>
                      <a:pt x="218" y="171"/>
                    </a:cubicBezTo>
                    <a:cubicBezTo>
                      <a:pt x="209" y="155"/>
                      <a:pt x="186" y="151"/>
                      <a:pt x="182" y="136"/>
                    </a:cubicBezTo>
                    <a:cubicBezTo>
                      <a:pt x="179" y="120"/>
                      <a:pt x="162" y="122"/>
                      <a:pt x="163" y="102"/>
                    </a:cubicBezTo>
                    <a:cubicBezTo>
                      <a:pt x="165" y="82"/>
                      <a:pt x="186" y="80"/>
                      <a:pt x="180" y="66"/>
                    </a:cubicBezTo>
                    <a:cubicBezTo>
                      <a:pt x="174" y="51"/>
                      <a:pt x="188" y="57"/>
                      <a:pt x="186" y="52"/>
                    </a:cubicBezTo>
                    <a:cubicBezTo>
                      <a:pt x="184" y="46"/>
                      <a:pt x="162" y="52"/>
                      <a:pt x="161" y="41"/>
                    </a:cubicBezTo>
                    <a:cubicBezTo>
                      <a:pt x="159" y="31"/>
                      <a:pt x="152" y="25"/>
                      <a:pt x="148" y="7"/>
                    </a:cubicBezTo>
                    <a:cubicBezTo>
                      <a:pt x="148" y="7"/>
                      <a:pt x="143" y="6"/>
                      <a:pt x="142" y="7"/>
                    </a:cubicBezTo>
                    <a:cubicBezTo>
                      <a:pt x="141" y="9"/>
                      <a:pt x="134" y="13"/>
                      <a:pt x="134" y="13"/>
                    </a:cubicBezTo>
                    <a:cubicBezTo>
                      <a:pt x="131" y="9"/>
                      <a:pt x="138" y="3"/>
                      <a:pt x="131" y="2"/>
                    </a:cubicBezTo>
                    <a:cubicBezTo>
                      <a:pt x="126" y="1"/>
                      <a:pt x="126" y="7"/>
                      <a:pt x="118" y="5"/>
                    </a:cubicBezTo>
                    <a:cubicBezTo>
                      <a:pt x="115" y="3"/>
                      <a:pt x="111" y="0"/>
                      <a:pt x="107" y="0"/>
                    </a:cubicBezTo>
                    <a:cubicBezTo>
                      <a:pt x="106" y="0"/>
                      <a:pt x="105" y="0"/>
                      <a:pt x="104" y="1"/>
                    </a:cubicBezTo>
                    <a:cubicBezTo>
                      <a:pt x="104" y="1"/>
                      <a:pt x="103" y="2"/>
                      <a:pt x="102" y="2"/>
                    </a:cubicBezTo>
                    <a:cubicBezTo>
                      <a:pt x="101" y="2"/>
                      <a:pt x="101" y="1"/>
                      <a:pt x="100" y="1"/>
                    </a:cubicBezTo>
                    <a:cubicBezTo>
                      <a:pt x="99" y="0"/>
                      <a:pt x="99" y="0"/>
                      <a:pt x="98" y="0"/>
                    </a:cubicBezTo>
                    <a:cubicBezTo>
                      <a:pt x="97" y="0"/>
                      <a:pt x="97" y="0"/>
                      <a:pt x="97" y="1"/>
                    </a:cubicBezTo>
                    <a:cubicBezTo>
                      <a:pt x="93" y="5"/>
                      <a:pt x="93" y="7"/>
                      <a:pt x="87" y="9"/>
                    </a:cubicBezTo>
                    <a:cubicBezTo>
                      <a:pt x="85" y="15"/>
                      <a:pt x="78" y="24"/>
                      <a:pt x="74" y="25"/>
                    </a:cubicBezTo>
                    <a:cubicBezTo>
                      <a:pt x="69" y="29"/>
                      <a:pt x="63" y="25"/>
                      <a:pt x="61" y="34"/>
                    </a:cubicBezTo>
                    <a:cubicBezTo>
                      <a:pt x="59" y="41"/>
                      <a:pt x="62" y="44"/>
                      <a:pt x="63" y="51"/>
                    </a:cubicBezTo>
                    <a:cubicBezTo>
                      <a:pt x="65" y="58"/>
                      <a:pt x="60" y="65"/>
                      <a:pt x="59" y="72"/>
                    </a:cubicBezTo>
                    <a:cubicBezTo>
                      <a:pt x="59" y="75"/>
                      <a:pt x="59" y="78"/>
                      <a:pt x="60" y="82"/>
                    </a:cubicBezTo>
                    <a:cubicBezTo>
                      <a:pt x="60" y="82"/>
                      <a:pt x="60" y="83"/>
                      <a:pt x="60" y="84"/>
                    </a:cubicBezTo>
                    <a:cubicBezTo>
                      <a:pt x="60" y="84"/>
                      <a:pt x="60" y="85"/>
                      <a:pt x="60" y="85"/>
                    </a:cubicBezTo>
                    <a:cubicBezTo>
                      <a:pt x="59" y="88"/>
                      <a:pt x="56" y="95"/>
                      <a:pt x="54" y="97"/>
                    </a:cubicBezTo>
                    <a:cubicBezTo>
                      <a:pt x="48" y="103"/>
                      <a:pt x="38" y="107"/>
                      <a:pt x="32" y="111"/>
                    </a:cubicBezTo>
                    <a:cubicBezTo>
                      <a:pt x="21" y="118"/>
                      <a:pt x="10" y="124"/>
                      <a:pt x="0" y="131"/>
                    </a:cubicBezTo>
                    <a:cubicBezTo>
                      <a:pt x="2" y="140"/>
                      <a:pt x="4" y="149"/>
                      <a:pt x="6" y="158"/>
                    </a:cubicBezTo>
                    <a:cubicBezTo>
                      <a:pt x="6" y="158"/>
                      <a:pt x="7" y="159"/>
                      <a:pt x="7" y="159"/>
                    </a:cubicBezTo>
                    <a:cubicBezTo>
                      <a:pt x="6" y="160"/>
                      <a:pt x="5" y="159"/>
                      <a:pt x="4" y="160"/>
                    </a:cubicBezTo>
                    <a:cubicBezTo>
                      <a:pt x="4" y="160"/>
                      <a:pt x="6" y="166"/>
                      <a:pt x="6" y="166"/>
                    </a:cubicBezTo>
                    <a:cubicBezTo>
                      <a:pt x="8" y="166"/>
                      <a:pt x="13" y="162"/>
                      <a:pt x="12" y="168"/>
                    </a:cubicBezTo>
                    <a:cubicBezTo>
                      <a:pt x="12" y="169"/>
                      <a:pt x="11" y="170"/>
                      <a:pt x="10" y="171"/>
                    </a:cubicBezTo>
                    <a:cubicBezTo>
                      <a:pt x="19" y="173"/>
                      <a:pt x="31" y="173"/>
                      <a:pt x="39" y="177"/>
                    </a:cubicBezTo>
                    <a:cubicBezTo>
                      <a:pt x="49" y="181"/>
                      <a:pt x="56" y="191"/>
                      <a:pt x="65" y="196"/>
                    </a:cubicBezTo>
                    <a:cubicBezTo>
                      <a:pt x="70" y="199"/>
                      <a:pt x="76" y="201"/>
                      <a:pt x="81" y="204"/>
                    </a:cubicBezTo>
                    <a:cubicBezTo>
                      <a:pt x="89" y="210"/>
                      <a:pt x="97" y="219"/>
                      <a:pt x="105" y="226"/>
                    </a:cubicBezTo>
                    <a:cubicBezTo>
                      <a:pt x="107" y="228"/>
                      <a:pt x="112" y="233"/>
                      <a:pt x="117" y="239"/>
                    </a:cubicBezTo>
                    <a:cubicBezTo>
                      <a:pt x="207" y="239"/>
                      <a:pt x="207" y="239"/>
                      <a:pt x="207" y="239"/>
                    </a:cubicBezTo>
                    <a:cubicBezTo>
                      <a:pt x="211" y="236"/>
                      <a:pt x="217" y="237"/>
                      <a:pt x="222" y="239"/>
                    </a:cubicBezTo>
                    <a:cubicBezTo>
                      <a:pt x="225" y="239"/>
                      <a:pt x="225" y="239"/>
                      <a:pt x="225" y="239"/>
                    </a:cubicBezTo>
                    <a:cubicBezTo>
                      <a:pt x="225" y="237"/>
                      <a:pt x="227" y="237"/>
                      <a:pt x="230" y="239"/>
                    </a:cubicBezTo>
                    <a:cubicBezTo>
                      <a:pt x="239" y="239"/>
                      <a:pt x="239" y="239"/>
                      <a:pt x="239" y="239"/>
                    </a:cubicBezTo>
                    <a:cubicBezTo>
                      <a:pt x="238" y="233"/>
                      <a:pt x="236" y="231"/>
                      <a:pt x="231" y="228"/>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5" name="Freeform 18"/>
              <p:cNvSpPr>
                <a:spLocks/>
              </p:cNvSpPr>
              <p:nvPr/>
            </p:nvSpPr>
            <p:spPr bwMode="auto">
              <a:xfrm>
                <a:off x="6928226" y="6913289"/>
                <a:ext cx="46997" cy="9140"/>
              </a:xfrm>
              <a:custGeom>
                <a:avLst/>
                <a:gdLst/>
                <a:ahLst/>
                <a:cxnLst>
                  <a:cxn ang="0">
                    <a:pos x="0" y="3"/>
                  </a:cxn>
                  <a:cxn ang="0">
                    <a:pos x="15" y="3"/>
                  </a:cxn>
                  <a:cxn ang="0">
                    <a:pos x="0" y="3"/>
                  </a:cxn>
                </a:cxnLst>
                <a:rect l="0" t="0" r="r" b="b"/>
                <a:pathLst>
                  <a:path w="15" h="3">
                    <a:moveTo>
                      <a:pt x="0" y="3"/>
                    </a:moveTo>
                    <a:cubicBezTo>
                      <a:pt x="15" y="3"/>
                      <a:pt x="15" y="3"/>
                      <a:pt x="15" y="3"/>
                    </a:cubicBezTo>
                    <a:cubicBezTo>
                      <a:pt x="10" y="1"/>
                      <a:pt x="4" y="0"/>
                      <a:pt x="0" y="3"/>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76" name="Freeform 19"/>
              <p:cNvSpPr>
                <a:spLocks/>
              </p:cNvSpPr>
              <p:nvPr/>
            </p:nvSpPr>
            <p:spPr bwMode="auto">
              <a:xfrm>
                <a:off x="4040533" y="6611669"/>
                <a:ext cx="1201030" cy="310761"/>
              </a:xfrm>
              <a:custGeom>
                <a:avLst/>
                <a:gdLst/>
                <a:ahLst/>
                <a:cxnLst>
                  <a:cxn ang="0">
                    <a:pos x="378" y="89"/>
                  </a:cxn>
                  <a:cxn ang="0">
                    <a:pos x="385" y="52"/>
                  </a:cxn>
                  <a:cxn ang="0">
                    <a:pos x="384" y="51"/>
                  </a:cxn>
                  <a:cxn ang="0">
                    <a:pos x="369" y="36"/>
                  </a:cxn>
                  <a:cxn ang="0">
                    <a:pos x="346" y="33"/>
                  </a:cxn>
                  <a:cxn ang="0">
                    <a:pos x="320" y="11"/>
                  </a:cxn>
                  <a:cxn ang="0">
                    <a:pos x="293" y="11"/>
                  </a:cxn>
                  <a:cxn ang="0">
                    <a:pos x="261" y="30"/>
                  </a:cxn>
                  <a:cxn ang="0">
                    <a:pos x="255" y="79"/>
                  </a:cxn>
                  <a:cxn ang="0">
                    <a:pos x="222" y="84"/>
                  </a:cxn>
                  <a:cxn ang="0">
                    <a:pos x="175" y="63"/>
                  </a:cxn>
                  <a:cxn ang="0">
                    <a:pos x="145" y="38"/>
                  </a:cxn>
                  <a:cxn ang="0">
                    <a:pos x="119" y="18"/>
                  </a:cxn>
                  <a:cxn ang="0">
                    <a:pos x="82" y="10"/>
                  </a:cxn>
                  <a:cxn ang="0">
                    <a:pos x="50" y="0"/>
                  </a:cxn>
                  <a:cxn ang="0">
                    <a:pos x="46" y="25"/>
                  </a:cxn>
                  <a:cxn ang="0">
                    <a:pos x="17" y="46"/>
                  </a:cxn>
                  <a:cxn ang="0">
                    <a:pos x="0" y="93"/>
                  </a:cxn>
                  <a:cxn ang="0">
                    <a:pos x="2" y="100"/>
                  </a:cxn>
                  <a:cxn ang="0">
                    <a:pos x="374" y="100"/>
                  </a:cxn>
                  <a:cxn ang="0">
                    <a:pos x="378" y="89"/>
                  </a:cxn>
                </a:cxnLst>
                <a:rect l="0" t="0" r="r" b="b"/>
                <a:pathLst>
                  <a:path w="386" h="100">
                    <a:moveTo>
                      <a:pt x="378" y="89"/>
                    </a:moveTo>
                    <a:cubicBezTo>
                      <a:pt x="386" y="74"/>
                      <a:pt x="372" y="65"/>
                      <a:pt x="385" y="52"/>
                    </a:cubicBezTo>
                    <a:cubicBezTo>
                      <a:pt x="385" y="52"/>
                      <a:pt x="385" y="52"/>
                      <a:pt x="384" y="51"/>
                    </a:cubicBezTo>
                    <a:cubicBezTo>
                      <a:pt x="382" y="46"/>
                      <a:pt x="385" y="35"/>
                      <a:pt x="369" y="36"/>
                    </a:cubicBezTo>
                    <a:cubicBezTo>
                      <a:pt x="353" y="38"/>
                      <a:pt x="360" y="34"/>
                      <a:pt x="346" y="33"/>
                    </a:cubicBezTo>
                    <a:cubicBezTo>
                      <a:pt x="332" y="31"/>
                      <a:pt x="345" y="22"/>
                      <a:pt x="320" y="11"/>
                    </a:cubicBezTo>
                    <a:cubicBezTo>
                      <a:pt x="304" y="4"/>
                      <a:pt x="299" y="6"/>
                      <a:pt x="293" y="11"/>
                    </a:cubicBezTo>
                    <a:cubicBezTo>
                      <a:pt x="287" y="16"/>
                      <a:pt x="282" y="5"/>
                      <a:pt x="261" y="30"/>
                    </a:cubicBezTo>
                    <a:cubicBezTo>
                      <a:pt x="248" y="45"/>
                      <a:pt x="267" y="63"/>
                      <a:pt x="255" y="79"/>
                    </a:cubicBezTo>
                    <a:cubicBezTo>
                      <a:pt x="243" y="95"/>
                      <a:pt x="231" y="96"/>
                      <a:pt x="222" y="84"/>
                    </a:cubicBezTo>
                    <a:cubicBezTo>
                      <a:pt x="213" y="72"/>
                      <a:pt x="192" y="64"/>
                      <a:pt x="175" y="63"/>
                    </a:cubicBezTo>
                    <a:cubicBezTo>
                      <a:pt x="159" y="61"/>
                      <a:pt x="149" y="61"/>
                      <a:pt x="145" y="38"/>
                    </a:cubicBezTo>
                    <a:cubicBezTo>
                      <a:pt x="142" y="15"/>
                      <a:pt x="125" y="24"/>
                      <a:pt x="119" y="18"/>
                    </a:cubicBezTo>
                    <a:cubicBezTo>
                      <a:pt x="112" y="12"/>
                      <a:pt x="93" y="6"/>
                      <a:pt x="82" y="10"/>
                    </a:cubicBezTo>
                    <a:cubicBezTo>
                      <a:pt x="72" y="13"/>
                      <a:pt x="57" y="4"/>
                      <a:pt x="50" y="0"/>
                    </a:cubicBezTo>
                    <a:cubicBezTo>
                      <a:pt x="41" y="18"/>
                      <a:pt x="56" y="21"/>
                      <a:pt x="46" y="25"/>
                    </a:cubicBezTo>
                    <a:cubicBezTo>
                      <a:pt x="36" y="29"/>
                      <a:pt x="30" y="35"/>
                      <a:pt x="17" y="46"/>
                    </a:cubicBezTo>
                    <a:cubicBezTo>
                      <a:pt x="4" y="57"/>
                      <a:pt x="34" y="74"/>
                      <a:pt x="0" y="93"/>
                    </a:cubicBezTo>
                    <a:cubicBezTo>
                      <a:pt x="1" y="95"/>
                      <a:pt x="1" y="98"/>
                      <a:pt x="2" y="100"/>
                    </a:cubicBezTo>
                    <a:cubicBezTo>
                      <a:pt x="374" y="100"/>
                      <a:pt x="374" y="100"/>
                      <a:pt x="374" y="100"/>
                    </a:cubicBezTo>
                    <a:cubicBezTo>
                      <a:pt x="374" y="97"/>
                      <a:pt x="375" y="93"/>
                      <a:pt x="378" y="89"/>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77" name="Freeform 20"/>
              <p:cNvSpPr>
                <a:spLocks/>
              </p:cNvSpPr>
              <p:nvPr/>
            </p:nvSpPr>
            <p:spPr bwMode="auto">
              <a:xfrm>
                <a:off x="5774193" y="6346608"/>
                <a:ext cx="182765" cy="121432"/>
              </a:xfrm>
              <a:custGeom>
                <a:avLst/>
                <a:gdLst/>
                <a:ahLst/>
                <a:cxnLst>
                  <a:cxn ang="0">
                    <a:pos x="54" y="3"/>
                  </a:cxn>
                  <a:cxn ang="0">
                    <a:pos x="26" y="13"/>
                  </a:cxn>
                  <a:cxn ang="0">
                    <a:pos x="14" y="19"/>
                  </a:cxn>
                  <a:cxn ang="0">
                    <a:pos x="4" y="22"/>
                  </a:cxn>
                  <a:cxn ang="0">
                    <a:pos x="5" y="31"/>
                  </a:cxn>
                  <a:cxn ang="0">
                    <a:pos x="14" y="36"/>
                  </a:cxn>
                  <a:cxn ang="0">
                    <a:pos x="21" y="36"/>
                  </a:cxn>
                  <a:cxn ang="0">
                    <a:pos x="35" y="28"/>
                  </a:cxn>
                  <a:cxn ang="0">
                    <a:pos x="45" y="21"/>
                  </a:cxn>
                  <a:cxn ang="0">
                    <a:pos x="51" y="9"/>
                  </a:cxn>
                  <a:cxn ang="0">
                    <a:pos x="54" y="3"/>
                  </a:cxn>
                </a:cxnLst>
                <a:rect l="0" t="0" r="r" b="b"/>
                <a:pathLst>
                  <a:path w="59" h="39">
                    <a:moveTo>
                      <a:pt x="54" y="3"/>
                    </a:moveTo>
                    <a:cubicBezTo>
                      <a:pt x="50" y="6"/>
                      <a:pt x="39" y="16"/>
                      <a:pt x="26" y="13"/>
                    </a:cubicBezTo>
                    <a:cubicBezTo>
                      <a:pt x="12" y="9"/>
                      <a:pt x="22" y="20"/>
                      <a:pt x="14" y="19"/>
                    </a:cubicBezTo>
                    <a:cubicBezTo>
                      <a:pt x="7" y="17"/>
                      <a:pt x="8" y="24"/>
                      <a:pt x="4" y="22"/>
                    </a:cubicBezTo>
                    <a:cubicBezTo>
                      <a:pt x="0" y="21"/>
                      <a:pt x="2" y="23"/>
                      <a:pt x="5" y="31"/>
                    </a:cubicBezTo>
                    <a:cubicBezTo>
                      <a:pt x="5" y="34"/>
                      <a:pt x="9" y="36"/>
                      <a:pt x="14" y="36"/>
                    </a:cubicBezTo>
                    <a:cubicBezTo>
                      <a:pt x="19" y="35"/>
                      <a:pt x="21" y="39"/>
                      <a:pt x="21" y="36"/>
                    </a:cubicBezTo>
                    <a:cubicBezTo>
                      <a:pt x="22" y="33"/>
                      <a:pt x="32" y="35"/>
                      <a:pt x="35" y="28"/>
                    </a:cubicBezTo>
                    <a:cubicBezTo>
                      <a:pt x="39" y="22"/>
                      <a:pt x="51" y="27"/>
                      <a:pt x="45" y="21"/>
                    </a:cubicBezTo>
                    <a:cubicBezTo>
                      <a:pt x="40" y="16"/>
                      <a:pt x="44" y="15"/>
                      <a:pt x="51" y="9"/>
                    </a:cubicBezTo>
                    <a:cubicBezTo>
                      <a:pt x="59" y="2"/>
                      <a:pt x="58" y="0"/>
                      <a:pt x="54" y="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78" name="Freeform 22"/>
              <p:cNvSpPr>
                <a:spLocks/>
              </p:cNvSpPr>
              <p:nvPr/>
            </p:nvSpPr>
            <p:spPr bwMode="auto">
              <a:xfrm>
                <a:off x="2899845" y="6193840"/>
                <a:ext cx="1154033" cy="728590"/>
              </a:xfrm>
              <a:custGeom>
                <a:avLst/>
                <a:gdLst/>
                <a:ahLst/>
                <a:cxnLst>
                  <a:cxn ang="0">
                    <a:pos x="337" y="146"/>
                  </a:cxn>
                  <a:cxn ang="0">
                    <a:pos x="318" y="107"/>
                  </a:cxn>
                  <a:cxn ang="0">
                    <a:pos x="337" y="82"/>
                  </a:cxn>
                  <a:cxn ang="0">
                    <a:pos x="338" y="53"/>
                  </a:cxn>
                  <a:cxn ang="0">
                    <a:pos x="336" y="25"/>
                  </a:cxn>
                  <a:cxn ang="0">
                    <a:pos x="346" y="10"/>
                  </a:cxn>
                  <a:cxn ang="0">
                    <a:pos x="331" y="12"/>
                  </a:cxn>
                  <a:cxn ang="0">
                    <a:pos x="318" y="5"/>
                  </a:cxn>
                  <a:cxn ang="0">
                    <a:pos x="300" y="8"/>
                  </a:cxn>
                  <a:cxn ang="0">
                    <a:pos x="279" y="12"/>
                  </a:cxn>
                  <a:cxn ang="0">
                    <a:pos x="259" y="16"/>
                  </a:cxn>
                  <a:cxn ang="0">
                    <a:pos x="225" y="12"/>
                  </a:cxn>
                  <a:cxn ang="0">
                    <a:pos x="202" y="16"/>
                  </a:cxn>
                  <a:cxn ang="0">
                    <a:pos x="177" y="22"/>
                  </a:cxn>
                  <a:cxn ang="0">
                    <a:pos x="134" y="43"/>
                  </a:cxn>
                  <a:cxn ang="0">
                    <a:pos x="120" y="48"/>
                  </a:cxn>
                  <a:cxn ang="0">
                    <a:pos x="104" y="54"/>
                  </a:cxn>
                  <a:cxn ang="0">
                    <a:pos x="79" y="70"/>
                  </a:cxn>
                  <a:cxn ang="0">
                    <a:pos x="103" y="150"/>
                  </a:cxn>
                  <a:cxn ang="0">
                    <a:pos x="103" y="164"/>
                  </a:cxn>
                  <a:cxn ang="0">
                    <a:pos x="60" y="173"/>
                  </a:cxn>
                  <a:cxn ang="0">
                    <a:pos x="38" y="188"/>
                  </a:cxn>
                  <a:cxn ang="0">
                    <a:pos x="31" y="211"/>
                  </a:cxn>
                  <a:cxn ang="0">
                    <a:pos x="4" y="231"/>
                  </a:cxn>
                  <a:cxn ang="0">
                    <a:pos x="0" y="234"/>
                  </a:cxn>
                  <a:cxn ang="0">
                    <a:pos x="371" y="234"/>
                  </a:cxn>
                  <a:cxn ang="0">
                    <a:pos x="369" y="227"/>
                  </a:cxn>
                  <a:cxn ang="0">
                    <a:pos x="337" y="146"/>
                  </a:cxn>
                </a:cxnLst>
                <a:rect l="0" t="0" r="r" b="b"/>
                <a:pathLst>
                  <a:path w="371" h="234">
                    <a:moveTo>
                      <a:pt x="337" y="146"/>
                    </a:moveTo>
                    <a:cubicBezTo>
                      <a:pt x="334" y="135"/>
                      <a:pt x="317" y="117"/>
                      <a:pt x="318" y="107"/>
                    </a:cubicBezTo>
                    <a:cubicBezTo>
                      <a:pt x="319" y="97"/>
                      <a:pt x="337" y="88"/>
                      <a:pt x="337" y="82"/>
                    </a:cubicBezTo>
                    <a:cubicBezTo>
                      <a:pt x="336" y="66"/>
                      <a:pt x="345" y="77"/>
                      <a:pt x="338" y="53"/>
                    </a:cubicBezTo>
                    <a:cubicBezTo>
                      <a:pt x="333" y="38"/>
                      <a:pt x="342" y="29"/>
                      <a:pt x="336" y="25"/>
                    </a:cubicBezTo>
                    <a:cubicBezTo>
                      <a:pt x="330" y="21"/>
                      <a:pt x="344" y="18"/>
                      <a:pt x="346" y="10"/>
                    </a:cubicBezTo>
                    <a:cubicBezTo>
                      <a:pt x="342" y="10"/>
                      <a:pt x="336" y="8"/>
                      <a:pt x="331" y="12"/>
                    </a:cubicBezTo>
                    <a:cubicBezTo>
                      <a:pt x="324" y="16"/>
                      <a:pt x="327" y="9"/>
                      <a:pt x="318" y="5"/>
                    </a:cubicBezTo>
                    <a:cubicBezTo>
                      <a:pt x="309" y="0"/>
                      <a:pt x="313" y="14"/>
                      <a:pt x="300" y="8"/>
                    </a:cubicBezTo>
                    <a:cubicBezTo>
                      <a:pt x="287" y="2"/>
                      <a:pt x="292" y="9"/>
                      <a:pt x="279" y="12"/>
                    </a:cubicBezTo>
                    <a:cubicBezTo>
                      <a:pt x="266" y="15"/>
                      <a:pt x="267" y="24"/>
                      <a:pt x="259" y="16"/>
                    </a:cubicBezTo>
                    <a:cubicBezTo>
                      <a:pt x="254" y="10"/>
                      <a:pt x="237" y="8"/>
                      <a:pt x="225" y="12"/>
                    </a:cubicBezTo>
                    <a:cubicBezTo>
                      <a:pt x="213" y="17"/>
                      <a:pt x="206" y="9"/>
                      <a:pt x="202" y="16"/>
                    </a:cubicBezTo>
                    <a:cubicBezTo>
                      <a:pt x="198" y="23"/>
                      <a:pt x="194" y="20"/>
                      <a:pt x="177" y="22"/>
                    </a:cubicBezTo>
                    <a:cubicBezTo>
                      <a:pt x="159" y="23"/>
                      <a:pt x="138" y="31"/>
                      <a:pt x="134" y="43"/>
                    </a:cubicBezTo>
                    <a:cubicBezTo>
                      <a:pt x="130" y="56"/>
                      <a:pt x="125" y="41"/>
                      <a:pt x="120" y="48"/>
                    </a:cubicBezTo>
                    <a:cubicBezTo>
                      <a:pt x="114" y="54"/>
                      <a:pt x="112" y="44"/>
                      <a:pt x="104" y="54"/>
                    </a:cubicBezTo>
                    <a:cubicBezTo>
                      <a:pt x="99" y="62"/>
                      <a:pt x="89" y="73"/>
                      <a:pt x="79" y="70"/>
                    </a:cubicBezTo>
                    <a:cubicBezTo>
                      <a:pt x="100" y="80"/>
                      <a:pt x="86" y="143"/>
                      <a:pt x="103" y="150"/>
                    </a:cubicBezTo>
                    <a:cubicBezTo>
                      <a:pt x="112" y="153"/>
                      <a:pt x="104" y="156"/>
                      <a:pt x="103" y="164"/>
                    </a:cubicBezTo>
                    <a:cubicBezTo>
                      <a:pt x="102" y="172"/>
                      <a:pt x="69" y="161"/>
                      <a:pt x="60" y="173"/>
                    </a:cubicBezTo>
                    <a:cubicBezTo>
                      <a:pt x="50" y="186"/>
                      <a:pt x="30" y="174"/>
                      <a:pt x="38" y="188"/>
                    </a:cubicBezTo>
                    <a:cubicBezTo>
                      <a:pt x="45" y="202"/>
                      <a:pt x="51" y="204"/>
                      <a:pt x="31" y="211"/>
                    </a:cubicBezTo>
                    <a:cubicBezTo>
                      <a:pt x="11" y="219"/>
                      <a:pt x="11" y="218"/>
                      <a:pt x="4" y="231"/>
                    </a:cubicBezTo>
                    <a:cubicBezTo>
                      <a:pt x="4" y="232"/>
                      <a:pt x="2" y="233"/>
                      <a:pt x="0" y="234"/>
                    </a:cubicBezTo>
                    <a:cubicBezTo>
                      <a:pt x="371" y="234"/>
                      <a:pt x="371" y="234"/>
                      <a:pt x="371" y="234"/>
                    </a:cubicBezTo>
                    <a:cubicBezTo>
                      <a:pt x="370" y="232"/>
                      <a:pt x="370" y="229"/>
                      <a:pt x="369" y="227"/>
                    </a:cubicBezTo>
                    <a:cubicBezTo>
                      <a:pt x="361" y="142"/>
                      <a:pt x="345" y="172"/>
                      <a:pt x="337" y="146"/>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79" name="Freeform 23"/>
              <p:cNvSpPr>
                <a:spLocks/>
              </p:cNvSpPr>
              <p:nvPr/>
            </p:nvSpPr>
            <p:spPr bwMode="auto">
              <a:xfrm>
                <a:off x="3878655" y="6169031"/>
                <a:ext cx="335505" cy="732507"/>
              </a:xfrm>
              <a:custGeom>
                <a:avLst/>
                <a:gdLst/>
                <a:ahLst/>
                <a:cxnLst>
                  <a:cxn ang="0">
                    <a:pos x="91" y="130"/>
                  </a:cxn>
                  <a:cxn ang="0">
                    <a:pos x="82" y="126"/>
                  </a:cxn>
                  <a:cxn ang="0">
                    <a:pos x="64" y="112"/>
                  </a:cxn>
                  <a:cxn ang="0">
                    <a:pos x="90" y="72"/>
                  </a:cxn>
                  <a:cxn ang="0">
                    <a:pos x="81" y="54"/>
                  </a:cxn>
                  <a:cxn ang="0">
                    <a:pos x="77" y="34"/>
                  </a:cxn>
                  <a:cxn ang="0">
                    <a:pos x="90" y="14"/>
                  </a:cxn>
                  <a:cxn ang="0">
                    <a:pos x="72" y="24"/>
                  </a:cxn>
                  <a:cxn ang="0">
                    <a:pos x="63" y="6"/>
                  </a:cxn>
                  <a:cxn ang="0">
                    <a:pos x="33" y="17"/>
                  </a:cxn>
                  <a:cxn ang="0">
                    <a:pos x="29" y="18"/>
                  </a:cxn>
                  <a:cxn ang="0">
                    <a:pos x="19" y="33"/>
                  </a:cxn>
                  <a:cxn ang="0">
                    <a:pos x="21" y="61"/>
                  </a:cxn>
                  <a:cxn ang="0">
                    <a:pos x="20" y="90"/>
                  </a:cxn>
                  <a:cxn ang="0">
                    <a:pos x="1" y="115"/>
                  </a:cxn>
                  <a:cxn ang="0">
                    <a:pos x="20" y="154"/>
                  </a:cxn>
                  <a:cxn ang="0">
                    <a:pos x="52" y="235"/>
                  </a:cxn>
                  <a:cxn ang="0">
                    <a:pos x="69" y="188"/>
                  </a:cxn>
                  <a:cxn ang="0">
                    <a:pos x="98" y="167"/>
                  </a:cxn>
                  <a:cxn ang="0">
                    <a:pos x="102" y="142"/>
                  </a:cxn>
                  <a:cxn ang="0">
                    <a:pos x="91" y="130"/>
                  </a:cxn>
                </a:cxnLst>
                <a:rect l="0" t="0" r="r" b="b"/>
                <a:pathLst>
                  <a:path w="108" h="235">
                    <a:moveTo>
                      <a:pt x="91" y="130"/>
                    </a:moveTo>
                    <a:cubicBezTo>
                      <a:pt x="90" y="121"/>
                      <a:pt x="87" y="128"/>
                      <a:pt x="82" y="126"/>
                    </a:cubicBezTo>
                    <a:cubicBezTo>
                      <a:pt x="78" y="123"/>
                      <a:pt x="67" y="127"/>
                      <a:pt x="64" y="112"/>
                    </a:cubicBezTo>
                    <a:cubicBezTo>
                      <a:pt x="62" y="104"/>
                      <a:pt x="98" y="80"/>
                      <a:pt x="90" y="72"/>
                    </a:cubicBezTo>
                    <a:cubicBezTo>
                      <a:pt x="85" y="65"/>
                      <a:pt x="94" y="62"/>
                      <a:pt x="81" y="54"/>
                    </a:cubicBezTo>
                    <a:cubicBezTo>
                      <a:pt x="72" y="50"/>
                      <a:pt x="70" y="38"/>
                      <a:pt x="77" y="34"/>
                    </a:cubicBezTo>
                    <a:cubicBezTo>
                      <a:pt x="84" y="31"/>
                      <a:pt x="94" y="21"/>
                      <a:pt x="90" y="14"/>
                    </a:cubicBezTo>
                    <a:cubicBezTo>
                      <a:pt x="86" y="8"/>
                      <a:pt x="76" y="26"/>
                      <a:pt x="72" y="24"/>
                    </a:cubicBezTo>
                    <a:cubicBezTo>
                      <a:pt x="68" y="22"/>
                      <a:pt x="73" y="9"/>
                      <a:pt x="63" y="6"/>
                    </a:cubicBezTo>
                    <a:cubicBezTo>
                      <a:pt x="44" y="0"/>
                      <a:pt x="36" y="15"/>
                      <a:pt x="33" y="17"/>
                    </a:cubicBezTo>
                    <a:cubicBezTo>
                      <a:pt x="32" y="18"/>
                      <a:pt x="30" y="18"/>
                      <a:pt x="29" y="18"/>
                    </a:cubicBezTo>
                    <a:cubicBezTo>
                      <a:pt x="27" y="26"/>
                      <a:pt x="13" y="29"/>
                      <a:pt x="19" y="33"/>
                    </a:cubicBezTo>
                    <a:cubicBezTo>
                      <a:pt x="25" y="37"/>
                      <a:pt x="16" y="46"/>
                      <a:pt x="21" y="61"/>
                    </a:cubicBezTo>
                    <a:cubicBezTo>
                      <a:pt x="28" y="85"/>
                      <a:pt x="19" y="74"/>
                      <a:pt x="20" y="90"/>
                    </a:cubicBezTo>
                    <a:cubicBezTo>
                      <a:pt x="20" y="96"/>
                      <a:pt x="2" y="105"/>
                      <a:pt x="1" y="115"/>
                    </a:cubicBezTo>
                    <a:cubicBezTo>
                      <a:pt x="0" y="125"/>
                      <a:pt x="17" y="143"/>
                      <a:pt x="20" y="154"/>
                    </a:cubicBezTo>
                    <a:cubicBezTo>
                      <a:pt x="28" y="180"/>
                      <a:pt x="44" y="150"/>
                      <a:pt x="52" y="235"/>
                    </a:cubicBezTo>
                    <a:cubicBezTo>
                      <a:pt x="86" y="216"/>
                      <a:pt x="56" y="199"/>
                      <a:pt x="69" y="188"/>
                    </a:cubicBezTo>
                    <a:cubicBezTo>
                      <a:pt x="82" y="177"/>
                      <a:pt x="88" y="171"/>
                      <a:pt x="98" y="167"/>
                    </a:cubicBezTo>
                    <a:cubicBezTo>
                      <a:pt x="108" y="163"/>
                      <a:pt x="93" y="160"/>
                      <a:pt x="102" y="142"/>
                    </a:cubicBezTo>
                    <a:cubicBezTo>
                      <a:pt x="96" y="138"/>
                      <a:pt x="92" y="140"/>
                      <a:pt x="91" y="13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0" name="Freeform 24"/>
              <p:cNvSpPr>
                <a:spLocks/>
              </p:cNvSpPr>
              <p:nvPr/>
            </p:nvSpPr>
            <p:spPr bwMode="auto">
              <a:xfrm>
                <a:off x="5198482" y="6751381"/>
                <a:ext cx="771531" cy="171049"/>
              </a:xfrm>
              <a:custGeom>
                <a:avLst/>
                <a:gdLst/>
                <a:ahLst/>
                <a:cxnLst>
                  <a:cxn ang="0">
                    <a:pos x="235" y="14"/>
                  </a:cxn>
                  <a:cxn ang="0">
                    <a:pos x="210" y="19"/>
                  </a:cxn>
                  <a:cxn ang="0">
                    <a:pos x="191" y="17"/>
                  </a:cxn>
                  <a:cxn ang="0">
                    <a:pos x="188" y="17"/>
                  </a:cxn>
                  <a:cxn ang="0">
                    <a:pos x="183" y="19"/>
                  </a:cxn>
                  <a:cxn ang="0">
                    <a:pos x="176" y="16"/>
                  </a:cxn>
                  <a:cxn ang="0">
                    <a:pos x="178" y="10"/>
                  </a:cxn>
                  <a:cxn ang="0">
                    <a:pos x="185" y="14"/>
                  </a:cxn>
                  <a:cxn ang="0">
                    <a:pos x="180" y="7"/>
                  </a:cxn>
                  <a:cxn ang="0">
                    <a:pos x="173" y="8"/>
                  </a:cxn>
                  <a:cxn ang="0">
                    <a:pos x="154" y="6"/>
                  </a:cxn>
                  <a:cxn ang="0">
                    <a:pos x="138" y="12"/>
                  </a:cxn>
                  <a:cxn ang="0">
                    <a:pos x="120" y="26"/>
                  </a:cxn>
                  <a:cxn ang="0">
                    <a:pos x="90" y="22"/>
                  </a:cxn>
                  <a:cxn ang="0">
                    <a:pos x="74" y="17"/>
                  </a:cxn>
                  <a:cxn ang="0">
                    <a:pos x="49" y="7"/>
                  </a:cxn>
                  <a:cxn ang="0">
                    <a:pos x="13" y="7"/>
                  </a:cxn>
                  <a:cxn ang="0">
                    <a:pos x="6" y="44"/>
                  </a:cxn>
                  <a:cxn ang="0">
                    <a:pos x="2" y="55"/>
                  </a:cxn>
                  <a:cxn ang="0">
                    <a:pos x="248" y="55"/>
                  </a:cxn>
                  <a:cxn ang="0">
                    <a:pos x="237" y="17"/>
                  </a:cxn>
                  <a:cxn ang="0">
                    <a:pos x="235" y="14"/>
                  </a:cxn>
                </a:cxnLst>
                <a:rect l="0" t="0" r="r" b="b"/>
                <a:pathLst>
                  <a:path w="248" h="55">
                    <a:moveTo>
                      <a:pt x="235" y="14"/>
                    </a:moveTo>
                    <a:cubicBezTo>
                      <a:pt x="211" y="21"/>
                      <a:pt x="214" y="23"/>
                      <a:pt x="210" y="19"/>
                    </a:cubicBezTo>
                    <a:cubicBezTo>
                      <a:pt x="205" y="14"/>
                      <a:pt x="201" y="27"/>
                      <a:pt x="191" y="17"/>
                    </a:cubicBezTo>
                    <a:cubicBezTo>
                      <a:pt x="188" y="14"/>
                      <a:pt x="187" y="15"/>
                      <a:pt x="188" y="17"/>
                    </a:cubicBezTo>
                    <a:cubicBezTo>
                      <a:pt x="189" y="20"/>
                      <a:pt x="185" y="23"/>
                      <a:pt x="183" y="19"/>
                    </a:cubicBezTo>
                    <a:cubicBezTo>
                      <a:pt x="181" y="15"/>
                      <a:pt x="178" y="19"/>
                      <a:pt x="176" y="16"/>
                    </a:cubicBezTo>
                    <a:cubicBezTo>
                      <a:pt x="174" y="14"/>
                      <a:pt x="178" y="13"/>
                      <a:pt x="178" y="10"/>
                    </a:cubicBezTo>
                    <a:cubicBezTo>
                      <a:pt x="179" y="7"/>
                      <a:pt x="184" y="15"/>
                      <a:pt x="185" y="14"/>
                    </a:cubicBezTo>
                    <a:cubicBezTo>
                      <a:pt x="187" y="14"/>
                      <a:pt x="183" y="10"/>
                      <a:pt x="180" y="7"/>
                    </a:cubicBezTo>
                    <a:cubicBezTo>
                      <a:pt x="178" y="4"/>
                      <a:pt x="177" y="6"/>
                      <a:pt x="173" y="8"/>
                    </a:cubicBezTo>
                    <a:cubicBezTo>
                      <a:pt x="168" y="13"/>
                      <a:pt x="163" y="0"/>
                      <a:pt x="154" y="6"/>
                    </a:cubicBezTo>
                    <a:cubicBezTo>
                      <a:pt x="144" y="11"/>
                      <a:pt x="143" y="5"/>
                      <a:pt x="138" y="12"/>
                    </a:cubicBezTo>
                    <a:cubicBezTo>
                      <a:pt x="134" y="17"/>
                      <a:pt x="137" y="8"/>
                      <a:pt x="120" y="26"/>
                    </a:cubicBezTo>
                    <a:cubicBezTo>
                      <a:pt x="110" y="37"/>
                      <a:pt x="97" y="21"/>
                      <a:pt x="90" y="22"/>
                    </a:cubicBezTo>
                    <a:cubicBezTo>
                      <a:pt x="83" y="23"/>
                      <a:pt x="82" y="15"/>
                      <a:pt x="74" y="17"/>
                    </a:cubicBezTo>
                    <a:cubicBezTo>
                      <a:pt x="66" y="19"/>
                      <a:pt x="80" y="14"/>
                      <a:pt x="49" y="7"/>
                    </a:cubicBezTo>
                    <a:cubicBezTo>
                      <a:pt x="22" y="2"/>
                      <a:pt x="16" y="9"/>
                      <a:pt x="13" y="7"/>
                    </a:cubicBezTo>
                    <a:cubicBezTo>
                      <a:pt x="0" y="20"/>
                      <a:pt x="14" y="29"/>
                      <a:pt x="6" y="44"/>
                    </a:cubicBezTo>
                    <a:cubicBezTo>
                      <a:pt x="3" y="48"/>
                      <a:pt x="2" y="52"/>
                      <a:pt x="2" y="55"/>
                    </a:cubicBezTo>
                    <a:cubicBezTo>
                      <a:pt x="248" y="55"/>
                      <a:pt x="248" y="55"/>
                      <a:pt x="248" y="55"/>
                    </a:cubicBezTo>
                    <a:cubicBezTo>
                      <a:pt x="244" y="42"/>
                      <a:pt x="241" y="29"/>
                      <a:pt x="237" y="17"/>
                    </a:cubicBezTo>
                    <a:cubicBezTo>
                      <a:pt x="236" y="17"/>
                      <a:pt x="236" y="16"/>
                      <a:pt x="235" y="1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1" name="Freeform 25"/>
              <p:cNvSpPr>
                <a:spLocks/>
              </p:cNvSpPr>
              <p:nvPr/>
            </p:nvSpPr>
            <p:spPr bwMode="auto">
              <a:xfrm>
                <a:off x="6037897" y="6182088"/>
                <a:ext cx="519576" cy="513147"/>
              </a:xfrm>
              <a:custGeom>
                <a:avLst/>
                <a:gdLst/>
                <a:ahLst/>
                <a:cxnLst>
                  <a:cxn ang="0">
                    <a:pos x="163" y="1"/>
                  </a:cxn>
                  <a:cxn ang="0">
                    <a:pos x="148" y="8"/>
                  </a:cxn>
                  <a:cxn ang="0">
                    <a:pos x="128" y="7"/>
                  </a:cxn>
                  <a:cxn ang="0">
                    <a:pos x="88" y="22"/>
                  </a:cxn>
                  <a:cxn ang="0">
                    <a:pos x="68" y="15"/>
                  </a:cxn>
                  <a:cxn ang="0">
                    <a:pos x="45" y="23"/>
                  </a:cxn>
                  <a:cxn ang="0">
                    <a:pos x="37" y="22"/>
                  </a:cxn>
                  <a:cxn ang="0">
                    <a:pos x="26" y="17"/>
                  </a:cxn>
                  <a:cxn ang="0">
                    <a:pos x="24" y="31"/>
                  </a:cxn>
                  <a:cxn ang="0">
                    <a:pos x="27" y="37"/>
                  </a:cxn>
                  <a:cxn ang="0">
                    <a:pos x="19" y="37"/>
                  </a:cxn>
                  <a:cxn ang="0">
                    <a:pos x="14" y="50"/>
                  </a:cxn>
                  <a:cxn ang="0">
                    <a:pos x="8" y="47"/>
                  </a:cxn>
                  <a:cxn ang="0">
                    <a:pos x="5" y="62"/>
                  </a:cxn>
                  <a:cxn ang="0">
                    <a:pos x="8" y="88"/>
                  </a:cxn>
                  <a:cxn ang="0">
                    <a:pos x="15" y="88"/>
                  </a:cxn>
                  <a:cxn ang="0">
                    <a:pos x="18" y="87"/>
                  </a:cxn>
                  <a:cxn ang="0">
                    <a:pos x="18" y="93"/>
                  </a:cxn>
                  <a:cxn ang="0">
                    <a:pos x="25" y="103"/>
                  </a:cxn>
                  <a:cxn ang="0">
                    <a:pos x="16" y="113"/>
                  </a:cxn>
                  <a:cxn ang="0">
                    <a:pos x="19" y="115"/>
                  </a:cxn>
                  <a:cxn ang="0">
                    <a:pos x="12" y="115"/>
                  </a:cxn>
                  <a:cxn ang="0">
                    <a:pos x="9" y="119"/>
                  </a:cxn>
                  <a:cxn ang="0">
                    <a:pos x="11" y="123"/>
                  </a:cxn>
                  <a:cxn ang="0">
                    <a:pos x="0" y="134"/>
                  </a:cxn>
                  <a:cxn ang="0">
                    <a:pos x="1" y="135"/>
                  </a:cxn>
                  <a:cxn ang="0">
                    <a:pos x="2" y="137"/>
                  </a:cxn>
                  <a:cxn ang="0">
                    <a:pos x="2" y="146"/>
                  </a:cxn>
                  <a:cxn ang="0">
                    <a:pos x="1" y="150"/>
                  </a:cxn>
                  <a:cxn ang="0">
                    <a:pos x="8" y="152"/>
                  </a:cxn>
                  <a:cxn ang="0">
                    <a:pos x="12" y="157"/>
                  </a:cxn>
                  <a:cxn ang="0">
                    <a:pos x="30" y="164"/>
                  </a:cxn>
                  <a:cxn ang="0">
                    <a:pos x="56" y="145"/>
                  </a:cxn>
                  <a:cxn ang="0">
                    <a:pos x="79" y="130"/>
                  </a:cxn>
                  <a:cxn ang="0">
                    <a:pos x="111" y="110"/>
                  </a:cxn>
                  <a:cxn ang="0">
                    <a:pos x="133" y="96"/>
                  </a:cxn>
                  <a:cxn ang="0">
                    <a:pos x="139" y="84"/>
                  </a:cxn>
                  <a:cxn ang="0">
                    <a:pos x="139" y="83"/>
                  </a:cxn>
                  <a:cxn ang="0">
                    <a:pos x="139" y="81"/>
                  </a:cxn>
                  <a:cxn ang="0">
                    <a:pos x="138" y="71"/>
                  </a:cxn>
                  <a:cxn ang="0">
                    <a:pos x="142" y="50"/>
                  </a:cxn>
                  <a:cxn ang="0">
                    <a:pos x="140" y="33"/>
                  </a:cxn>
                  <a:cxn ang="0">
                    <a:pos x="153" y="24"/>
                  </a:cxn>
                  <a:cxn ang="0">
                    <a:pos x="166" y="8"/>
                  </a:cxn>
                  <a:cxn ang="0">
                    <a:pos x="166" y="4"/>
                  </a:cxn>
                  <a:cxn ang="0">
                    <a:pos x="163" y="1"/>
                  </a:cxn>
                </a:cxnLst>
                <a:rect l="0" t="0" r="r" b="b"/>
                <a:pathLst>
                  <a:path w="167" h="165">
                    <a:moveTo>
                      <a:pt x="163" y="1"/>
                    </a:moveTo>
                    <a:cubicBezTo>
                      <a:pt x="158" y="5"/>
                      <a:pt x="155" y="7"/>
                      <a:pt x="148" y="8"/>
                    </a:cubicBezTo>
                    <a:cubicBezTo>
                      <a:pt x="141" y="9"/>
                      <a:pt x="134" y="6"/>
                      <a:pt x="128" y="7"/>
                    </a:cubicBezTo>
                    <a:cubicBezTo>
                      <a:pt x="113" y="10"/>
                      <a:pt x="105" y="21"/>
                      <a:pt x="88" y="22"/>
                    </a:cubicBezTo>
                    <a:cubicBezTo>
                      <a:pt x="77" y="23"/>
                      <a:pt x="77" y="18"/>
                      <a:pt x="68" y="15"/>
                    </a:cubicBezTo>
                    <a:cubicBezTo>
                      <a:pt x="61" y="12"/>
                      <a:pt x="52" y="22"/>
                      <a:pt x="45" y="23"/>
                    </a:cubicBezTo>
                    <a:cubicBezTo>
                      <a:pt x="43" y="24"/>
                      <a:pt x="40" y="21"/>
                      <a:pt x="37" y="22"/>
                    </a:cubicBezTo>
                    <a:cubicBezTo>
                      <a:pt x="37" y="23"/>
                      <a:pt x="27" y="16"/>
                      <a:pt x="26" y="17"/>
                    </a:cubicBezTo>
                    <a:cubicBezTo>
                      <a:pt x="24" y="19"/>
                      <a:pt x="23" y="28"/>
                      <a:pt x="24" y="31"/>
                    </a:cubicBezTo>
                    <a:cubicBezTo>
                      <a:pt x="24" y="32"/>
                      <a:pt x="28" y="35"/>
                      <a:pt x="27" y="37"/>
                    </a:cubicBezTo>
                    <a:cubicBezTo>
                      <a:pt x="26" y="38"/>
                      <a:pt x="20" y="36"/>
                      <a:pt x="19" y="37"/>
                    </a:cubicBezTo>
                    <a:cubicBezTo>
                      <a:pt x="18" y="38"/>
                      <a:pt x="15" y="49"/>
                      <a:pt x="14" y="50"/>
                    </a:cubicBezTo>
                    <a:cubicBezTo>
                      <a:pt x="12" y="51"/>
                      <a:pt x="10" y="47"/>
                      <a:pt x="8" y="47"/>
                    </a:cubicBezTo>
                    <a:cubicBezTo>
                      <a:pt x="5" y="50"/>
                      <a:pt x="0" y="55"/>
                      <a:pt x="5" y="62"/>
                    </a:cubicBezTo>
                    <a:cubicBezTo>
                      <a:pt x="10" y="69"/>
                      <a:pt x="5" y="73"/>
                      <a:pt x="8" y="88"/>
                    </a:cubicBezTo>
                    <a:cubicBezTo>
                      <a:pt x="10" y="88"/>
                      <a:pt x="13" y="89"/>
                      <a:pt x="15" y="88"/>
                    </a:cubicBezTo>
                    <a:cubicBezTo>
                      <a:pt x="16" y="88"/>
                      <a:pt x="17" y="87"/>
                      <a:pt x="18" y="87"/>
                    </a:cubicBezTo>
                    <a:cubicBezTo>
                      <a:pt x="22" y="91"/>
                      <a:pt x="17" y="91"/>
                      <a:pt x="18" y="93"/>
                    </a:cubicBezTo>
                    <a:cubicBezTo>
                      <a:pt x="18" y="95"/>
                      <a:pt x="25" y="97"/>
                      <a:pt x="25" y="103"/>
                    </a:cubicBezTo>
                    <a:cubicBezTo>
                      <a:pt x="25" y="106"/>
                      <a:pt x="17" y="109"/>
                      <a:pt x="16" y="113"/>
                    </a:cubicBezTo>
                    <a:cubicBezTo>
                      <a:pt x="16" y="114"/>
                      <a:pt x="19" y="114"/>
                      <a:pt x="19" y="115"/>
                    </a:cubicBezTo>
                    <a:cubicBezTo>
                      <a:pt x="19" y="116"/>
                      <a:pt x="13" y="115"/>
                      <a:pt x="12" y="115"/>
                    </a:cubicBezTo>
                    <a:cubicBezTo>
                      <a:pt x="11" y="116"/>
                      <a:pt x="10" y="118"/>
                      <a:pt x="9" y="119"/>
                    </a:cubicBezTo>
                    <a:cubicBezTo>
                      <a:pt x="6" y="123"/>
                      <a:pt x="12" y="122"/>
                      <a:pt x="11" y="123"/>
                    </a:cubicBezTo>
                    <a:cubicBezTo>
                      <a:pt x="10" y="125"/>
                      <a:pt x="2" y="134"/>
                      <a:pt x="0" y="134"/>
                    </a:cubicBezTo>
                    <a:cubicBezTo>
                      <a:pt x="0" y="135"/>
                      <a:pt x="0" y="136"/>
                      <a:pt x="1" y="135"/>
                    </a:cubicBezTo>
                    <a:cubicBezTo>
                      <a:pt x="2" y="135"/>
                      <a:pt x="1" y="136"/>
                      <a:pt x="2" y="137"/>
                    </a:cubicBezTo>
                    <a:cubicBezTo>
                      <a:pt x="3" y="138"/>
                      <a:pt x="2" y="144"/>
                      <a:pt x="2" y="146"/>
                    </a:cubicBezTo>
                    <a:cubicBezTo>
                      <a:pt x="3" y="148"/>
                      <a:pt x="2" y="148"/>
                      <a:pt x="1" y="150"/>
                    </a:cubicBezTo>
                    <a:cubicBezTo>
                      <a:pt x="3" y="153"/>
                      <a:pt x="4" y="149"/>
                      <a:pt x="8" y="152"/>
                    </a:cubicBezTo>
                    <a:cubicBezTo>
                      <a:pt x="9" y="153"/>
                      <a:pt x="10" y="156"/>
                      <a:pt x="12" y="157"/>
                    </a:cubicBezTo>
                    <a:cubicBezTo>
                      <a:pt x="15" y="160"/>
                      <a:pt x="25" y="165"/>
                      <a:pt x="30" y="164"/>
                    </a:cubicBezTo>
                    <a:cubicBezTo>
                      <a:pt x="35" y="163"/>
                      <a:pt x="51" y="149"/>
                      <a:pt x="56" y="145"/>
                    </a:cubicBezTo>
                    <a:cubicBezTo>
                      <a:pt x="64" y="140"/>
                      <a:pt x="71" y="135"/>
                      <a:pt x="79" y="130"/>
                    </a:cubicBezTo>
                    <a:cubicBezTo>
                      <a:pt x="89" y="123"/>
                      <a:pt x="100" y="117"/>
                      <a:pt x="111" y="110"/>
                    </a:cubicBezTo>
                    <a:cubicBezTo>
                      <a:pt x="117" y="106"/>
                      <a:pt x="127" y="102"/>
                      <a:pt x="133" y="96"/>
                    </a:cubicBezTo>
                    <a:cubicBezTo>
                      <a:pt x="135" y="94"/>
                      <a:pt x="138" y="87"/>
                      <a:pt x="139" y="84"/>
                    </a:cubicBezTo>
                    <a:cubicBezTo>
                      <a:pt x="139" y="84"/>
                      <a:pt x="139" y="83"/>
                      <a:pt x="139" y="83"/>
                    </a:cubicBezTo>
                    <a:cubicBezTo>
                      <a:pt x="139" y="82"/>
                      <a:pt x="139" y="81"/>
                      <a:pt x="139" y="81"/>
                    </a:cubicBezTo>
                    <a:cubicBezTo>
                      <a:pt x="138" y="77"/>
                      <a:pt x="138" y="74"/>
                      <a:pt x="138" y="71"/>
                    </a:cubicBezTo>
                    <a:cubicBezTo>
                      <a:pt x="139" y="64"/>
                      <a:pt x="144" y="57"/>
                      <a:pt x="142" y="50"/>
                    </a:cubicBezTo>
                    <a:cubicBezTo>
                      <a:pt x="141" y="43"/>
                      <a:pt x="138" y="40"/>
                      <a:pt x="140" y="33"/>
                    </a:cubicBezTo>
                    <a:cubicBezTo>
                      <a:pt x="142" y="24"/>
                      <a:pt x="148" y="28"/>
                      <a:pt x="153" y="24"/>
                    </a:cubicBezTo>
                    <a:cubicBezTo>
                      <a:pt x="157" y="23"/>
                      <a:pt x="164" y="14"/>
                      <a:pt x="166" y="8"/>
                    </a:cubicBezTo>
                    <a:cubicBezTo>
                      <a:pt x="167" y="6"/>
                      <a:pt x="167" y="5"/>
                      <a:pt x="166" y="4"/>
                    </a:cubicBezTo>
                    <a:cubicBezTo>
                      <a:pt x="165" y="2"/>
                      <a:pt x="164" y="0"/>
                      <a:pt x="163" y="1"/>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282" name="Freeform 26"/>
              <p:cNvSpPr>
                <a:spLocks/>
              </p:cNvSpPr>
              <p:nvPr/>
            </p:nvSpPr>
            <p:spPr bwMode="auto">
              <a:xfrm>
                <a:off x="5997428" y="6452371"/>
                <a:ext cx="118798" cy="168437"/>
              </a:xfrm>
              <a:custGeom>
                <a:avLst/>
                <a:gdLst/>
                <a:ahLst/>
                <a:cxnLst>
                  <a:cxn ang="0">
                    <a:pos x="31" y="6"/>
                  </a:cxn>
                  <a:cxn ang="0">
                    <a:pos x="31" y="0"/>
                  </a:cxn>
                  <a:cxn ang="0">
                    <a:pos x="28" y="1"/>
                  </a:cxn>
                  <a:cxn ang="0">
                    <a:pos x="21" y="1"/>
                  </a:cxn>
                  <a:cxn ang="0">
                    <a:pos x="13" y="19"/>
                  </a:cxn>
                  <a:cxn ang="0">
                    <a:pos x="9" y="33"/>
                  </a:cxn>
                  <a:cxn ang="0">
                    <a:pos x="0" y="52"/>
                  </a:cxn>
                  <a:cxn ang="0">
                    <a:pos x="10" y="52"/>
                  </a:cxn>
                  <a:cxn ang="0">
                    <a:pos x="12" y="46"/>
                  </a:cxn>
                  <a:cxn ang="0">
                    <a:pos x="13" y="47"/>
                  </a:cxn>
                  <a:cxn ang="0">
                    <a:pos x="24" y="36"/>
                  </a:cxn>
                  <a:cxn ang="0">
                    <a:pos x="22" y="32"/>
                  </a:cxn>
                  <a:cxn ang="0">
                    <a:pos x="25" y="28"/>
                  </a:cxn>
                  <a:cxn ang="0">
                    <a:pos x="32" y="28"/>
                  </a:cxn>
                  <a:cxn ang="0">
                    <a:pos x="29" y="26"/>
                  </a:cxn>
                  <a:cxn ang="0">
                    <a:pos x="38" y="16"/>
                  </a:cxn>
                  <a:cxn ang="0">
                    <a:pos x="31" y="6"/>
                  </a:cxn>
                </a:cxnLst>
                <a:rect l="0" t="0" r="r" b="b"/>
                <a:pathLst>
                  <a:path w="38" h="54">
                    <a:moveTo>
                      <a:pt x="31" y="6"/>
                    </a:moveTo>
                    <a:cubicBezTo>
                      <a:pt x="30" y="4"/>
                      <a:pt x="35" y="4"/>
                      <a:pt x="31" y="0"/>
                    </a:cubicBezTo>
                    <a:cubicBezTo>
                      <a:pt x="30" y="0"/>
                      <a:pt x="29" y="1"/>
                      <a:pt x="28" y="1"/>
                    </a:cubicBezTo>
                    <a:cubicBezTo>
                      <a:pt x="26" y="2"/>
                      <a:pt x="23" y="1"/>
                      <a:pt x="21" y="1"/>
                    </a:cubicBezTo>
                    <a:cubicBezTo>
                      <a:pt x="24" y="12"/>
                      <a:pt x="11" y="7"/>
                      <a:pt x="13" y="19"/>
                    </a:cubicBezTo>
                    <a:cubicBezTo>
                      <a:pt x="15" y="30"/>
                      <a:pt x="11" y="20"/>
                      <a:pt x="9" y="33"/>
                    </a:cubicBezTo>
                    <a:cubicBezTo>
                      <a:pt x="7" y="46"/>
                      <a:pt x="5" y="40"/>
                      <a:pt x="0" y="52"/>
                    </a:cubicBezTo>
                    <a:cubicBezTo>
                      <a:pt x="3" y="52"/>
                      <a:pt x="8" y="54"/>
                      <a:pt x="10" y="52"/>
                    </a:cubicBezTo>
                    <a:cubicBezTo>
                      <a:pt x="11" y="51"/>
                      <a:pt x="11" y="46"/>
                      <a:pt x="12" y="46"/>
                    </a:cubicBezTo>
                    <a:cubicBezTo>
                      <a:pt x="12" y="46"/>
                      <a:pt x="12" y="47"/>
                      <a:pt x="13" y="47"/>
                    </a:cubicBezTo>
                    <a:cubicBezTo>
                      <a:pt x="15" y="47"/>
                      <a:pt x="23" y="38"/>
                      <a:pt x="24" y="36"/>
                    </a:cubicBezTo>
                    <a:cubicBezTo>
                      <a:pt x="25" y="35"/>
                      <a:pt x="19" y="36"/>
                      <a:pt x="22" y="32"/>
                    </a:cubicBezTo>
                    <a:cubicBezTo>
                      <a:pt x="23" y="31"/>
                      <a:pt x="24" y="29"/>
                      <a:pt x="25" y="28"/>
                    </a:cubicBezTo>
                    <a:cubicBezTo>
                      <a:pt x="26" y="28"/>
                      <a:pt x="32" y="29"/>
                      <a:pt x="32" y="28"/>
                    </a:cubicBezTo>
                    <a:cubicBezTo>
                      <a:pt x="32" y="27"/>
                      <a:pt x="29" y="27"/>
                      <a:pt x="29" y="26"/>
                    </a:cubicBezTo>
                    <a:cubicBezTo>
                      <a:pt x="30" y="22"/>
                      <a:pt x="38" y="19"/>
                      <a:pt x="38" y="16"/>
                    </a:cubicBezTo>
                    <a:cubicBezTo>
                      <a:pt x="38" y="10"/>
                      <a:pt x="31" y="8"/>
                      <a:pt x="31" y="6"/>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3" name="Freeform 27"/>
              <p:cNvSpPr>
                <a:spLocks/>
              </p:cNvSpPr>
              <p:nvPr/>
            </p:nvSpPr>
            <p:spPr bwMode="auto">
              <a:xfrm>
                <a:off x="6001344" y="6586860"/>
                <a:ext cx="323756" cy="335569"/>
              </a:xfrm>
              <a:custGeom>
                <a:avLst/>
                <a:gdLst/>
                <a:ahLst/>
                <a:cxnLst>
                  <a:cxn ang="0">
                    <a:pos x="71" y="93"/>
                  </a:cxn>
                  <a:cxn ang="0">
                    <a:pos x="46" y="61"/>
                  </a:cxn>
                  <a:cxn ang="0">
                    <a:pos x="59" y="56"/>
                  </a:cxn>
                  <a:cxn ang="0">
                    <a:pos x="101" y="40"/>
                  </a:cxn>
                  <a:cxn ang="0">
                    <a:pos x="103" y="37"/>
                  </a:cxn>
                  <a:cxn ang="0">
                    <a:pos x="97" y="35"/>
                  </a:cxn>
                  <a:cxn ang="0">
                    <a:pos x="95" y="29"/>
                  </a:cxn>
                  <a:cxn ang="0">
                    <a:pos x="98" y="28"/>
                  </a:cxn>
                  <a:cxn ang="0">
                    <a:pos x="97" y="27"/>
                  </a:cxn>
                  <a:cxn ang="0">
                    <a:pos x="91" y="0"/>
                  </a:cxn>
                  <a:cxn ang="0">
                    <a:pos x="68" y="15"/>
                  </a:cxn>
                  <a:cxn ang="0">
                    <a:pos x="42" y="34"/>
                  </a:cxn>
                  <a:cxn ang="0">
                    <a:pos x="24" y="27"/>
                  </a:cxn>
                  <a:cxn ang="0">
                    <a:pos x="20" y="22"/>
                  </a:cxn>
                  <a:cxn ang="0">
                    <a:pos x="13" y="20"/>
                  </a:cxn>
                  <a:cxn ang="0">
                    <a:pos x="11" y="31"/>
                  </a:cxn>
                  <a:cxn ang="0">
                    <a:pos x="10" y="32"/>
                  </a:cxn>
                  <a:cxn ang="0">
                    <a:pos x="9" y="59"/>
                  </a:cxn>
                  <a:cxn ang="0">
                    <a:pos x="8" y="72"/>
                  </a:cxn>
                  <a:cxn ang="0">
                    <a:pos x="1" y="104"/>
                  </a:cxn>
                  <a:cxn ang="0">
                    <a:pos x="0" y="108"/>
                  </a:cxn>
                  <a:cxn ang="0">
                    <a:pos x="59" y="108"/>
                  </a:cxn>
                  <a:cxn ang="0">
                    <a:pos x="63" y="98"/>
                  </a:cxn>
                  <a:cxn ang="0">
                    <a:pos x="71" y="93"/>
                  </a:cxn>
                </a:cxnLst>
                <a:rect l="0" t="0" r="r" b="b"/>
                <a:pathLst>
                  <a:path w="104" h="108">
                    <a:moveTo>
                      <a:pt x="71" y="93"/>
                    </a:moveTo>
                    <a:cubicBezTo>
                      <a:pt x="71" y="89"/>
                      <a:pt x="46" y="63"/>
                      <a:pt x="46" y="61"/>
                    </a:cubicBezTo>
                    <a:cubicBezTo>
                      <a:pt x="46" y="60"/>
                      <a:pt x="58" y="57"/>
                      <a:pt x="59" y="56"/>
                    </a:cubicBezTo>
                    <a:cubicBezTo>
                      <a:pt x="67" y="54"/>
                      <a:pt x="94" y="48"/>
                      <a:pt x="101" y="40"/>
                    </a:cubicBezTo>
                    <a:cubicBezTo>
                      <a:pt x="102" y="39"/>
                      <a:pt x="103" y="38"/>
                      <a:pt x="103" y="37"/>
                    </a:cubicBezTo>
                    <a:cubicBezTo>
                      <a:pt x="104" y="31"/>
                      <a:pt x="99" y="35"/>
                      <a:pt x="97" y="35"/>
                    </a:cubicBezTo>
                    <a:cubicBezTo>
                      <a:pt x="97" y="35"/>
                      <a:pt x="95" y="29"/>
                      <a:pt x="95" y="29"/>
                    </a:cubicBezTo>
                    <a:cubicBezTo>
                      <a:pt x="96" y="28"/>
                      <a:pt x="97" y="29"/>
                      <a:pt x="98" y="28"/>
                    </a:cubicBezTo>
                    <a:cubicBezTo>
                      <a:pt x="98" y="28"/>
                      <a:pt x="97" y="27"/>
                      <a:pt x="97" y="27"/>
                    </a:cubicBezTo>
                    <a:cubicBezTo>
                      <a:pt x="95" y="18"/>
                      <a:pt x="93" y="9"/>
                      <a:pt x="91" y="0"/>
                    </a:cubicBezTo>
                    <a:cubicBezTo>
                      <a:pt x="83" y="5"/>
                      <a:pt x="76" y="10"/>
                      <a:pt x="68" y="15"/>
                    </a:cubicBezTo>
                    <a:cubicBezTo>
                      <a:pt x="63" y="19"/>
                      <a:pt x="47" y="33"/>
                      <a:pt x="42" y="34"/>
                    </a:cubicBezTo>
                    <a:cubicBezTo>
                      <a:pt x="37" y="35"/>
                      <a:pt x="27" y="30"/>
                      <a:pt x="24" y="27"/>
                    </a:cubicBezTo>
                    <a:cubicBezTo>
                      <a:pt x="22" y="26"/>
                      <a:pt x="21" y="23"/>
                      <a:pt x="20" y="22"/>
                    </a:cubicBezTo>
                    <a:cubicBezTo>
                      <a:pt x="16" y="19"/>
                      <a:pt x="15" y="23"/>
                      <a:pt x="13" y="20"/>
                    </a:cubicBezTo>
                    <a:cubicBezTo>
                      <a:pt x="11" y="21"/>
                      <a:pt x="11" y="27"/>
                      <a:pt x="11" y="31"/>
                    </a:cubicBezTo>
                    <a:cubicBezTo>
                      <a:pt x="11" y="31"/>
                      <a:pt x="11" y="32"/>
                      <a:pt x="10" y="32"/>
                    </a:cubicBezTo>
                    <a:cubicBezTo>
                      <a:pt x="10" y="38"/>
                      <a:pt x="12" y="51"/>
                      <a:pt x="9" y="59"/>
                    </a:cubicBezTo>
                    <a:cubicBezTo>
                      <a:pt x="8" y="64"/>
                      <a:pt x="8" y="67"/>
                      <a:pt x="8" y="72"/>
                    </a:cubicBezTo>
                    <a:cubicBezTo>
                      <a:pt x="9" y="77"/>
                      <a:pt x="0" y="93"/>
                      <a:pt x="1" y="104"/>
                    </a:cubicBezTo>
                    <a:cubicBezTo>
                      <a:pt x="1" y="105"/>
                      <a:pt x="1" y="106"/>
                      <a:pt x="0" y="108"/>
                    </a:cubicBezTo>
                    <a:cubicBezTo>
                      <a:pt x="59" y="108"/>
                      <a:pt x="59" y="108"/>
                      <a:pt x="59" y="108"/>
                    </a:cubicBezTo>
                    <a:cubicBezTo>
                      <a:pt x="61" y="105"/>
                      <a:pt x="61" y="101"/>
                      <a:pt x="63" y="98"/>
                    </a:cubicBezTo>
                    <a:cubicBezTo>
                      <a:pt x="64" y="97"/>
                      <a:pt x="71" y="94"/>
                      <a:pt x="71" y="9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4" name="Freeform 28"/>
              <p:cNvSpPr>
                <a:spLocks/>
              </p:cNvSpPr>
              <p:nvPr/>
            </p:nvSpPr>
            <p:spPr bwMode="auto">
              <a:xfrm>
                <a:off x="2535388" y="6319189"/>
                <a:ext cx="712785" cy="603241"/>
              </a:xfrm>
              <a:custGeom>
                <a:avLst/>
                <a:gdLst/>
                <a:ahLst/>
                <a:cxnLst>
                  <a:cxn ang="0">
                    <a:pos x="148" y="171"/>
                  </a:cxn>
                  <a:cxn ang="0">
                    <a:pos x="155" y="148"/>
                  </a:cxn>
                  <a:cxn ang="0">
                    <a:pos x="177" y="133"/>
                  </a:cxn>
                  <a:cxn ang="0">
                    <a:pos x="220" y="124"/>
                  </a:cxn>
                  <a:cxn ang="0">
                    <a:pos x="220" y="110"/>
                  </a:cxn>
                  <a:cxn ang="0">
                    <a:pos x="196" y="30"/>
                  </a:cxn>
                  <a:cxn ang="0">
                    <a:pos x="178" y="22"/>
                  </a:cxn>
                  <a:cxn ang="0">
                    <a:pos x="163" y="25"/>
                  </a:cxn>
                  <a:cxn ang="0">
                    <a:pos x="131" y="25"/>
                  </a:cxn>
                  <a:cxn ang="0">
                    <a:pos x="113" y="5"/>
                  </a:cxn>
                  <a:cxn ang="0">
                    <a:pos x="63" y="78"/>
                  </a:cxn>
                  <a:cxn ang="0">
                    <a:pos x="28" y="106"/>
                  </a:cxn>
                  <a:cxn ang="0">
                    <a:pos x="15" y="135"/>
                  </a:cxn>
                  <a:cxn ang="0">
                    <a:pos x="11" y="194"/>
                  </a:cxn>
                  <a:cxn ang="0">
                    <a:pos x="117" y="194"/>
                  </a:cxn>
                  <a:cxn ang="0">
                    <a:pos x="121" y="191"/>
                  </a:cxn>
                  <a:cxn ang="0">
                    <a:pos x="148" y="171"/>
                  </a:cxn>
                </a:cxnLst>
                <a:rect l="0" t="0" r="r" b="b"/>
                <a:pathLst>
                  <a:path w="229" h="194">
                    <a:moveTo>
                      <a:pt x="148" y="171"/>
                    </a:moveTo>
                    <a:cubicBezTo>
                      <a:pt x="168" y="164"/>
                      <a:pt x="162" y="162"/>
                      <a:pt x="155" y="148"/>
                    </a:cubicBezTo>
                    <a:cubicBezTo>
                      <a:pt x="147" y="134"/>
                      <a:pt x="167" y="146"/>
                      <a:pt x="177" y="133"/>
                    </a:cubicBezTo>
                    <a:cubicBezTo>
                      <a:pt x="186" y="121"/>
                      <a:pt x="219" y="132"/>
                      <a:pt x="220" y="124"/>
                    </a:cubicBezTo>
                    <a:cubicBezTo>
                      <a:pt x="221" y="116"/>
                      <a:pt x="229" y="113"/>
                      <a:pt x="220" y="110"/>
                    </a:cubicBezTo>
                    <a:cubicBezTo>
                      <a:pt x="203" y="103"/>
                      <a:pt x="217" y="40"/>
                      <a:pt x="196" y="30"/>
                    </a:cubicBezTo>
                    <a:cubicBezTo>
                      <a:pt x="194" y="29"/>
                      <a:pt x="179" y="32"/>
                      <a:pt x="178" y="22"/>
                    </a:cubicBezTo>
                    <a:cubicBezTo>
                      <a:pt x="176" y="13"/>
                      <a:pt x="175" y="30"/>
                      <a:pt x="163" y="25"/>
                    </a:cubicBezTo>
                    <a:cubicBezTo>
                      <a:pt x="155" y="20"/>
                      <a:pt x="151" y="34"/>
                      <a:pt x="131" y="25"/>
                    </a:cubicBezTo>
                    <a:cubicBezTo>
                      <a:pt x="110" y="14"/>
                      <a:pt x="127" y="0"/>
                      <a:pt x="113" y="5"/>
                    </a:cubicBezTo>
                    <a:cubicBezTo>
                      <a:pt x="94" y="11"/>
                      <a:pt x="100" y="64"/>
                      <a:pt x="63" y="78"/>
                    </a:cubicBezTo>
                    <a:cubicBezTo>
                      <a:pt x="27" y="92"/>
                      <a:pt x="42" y="93"/>
                      <a:pt x="28" y="106"/>
                    </a:cubicBezTo>
                    <a:cubicBezTo>
                      <a:pt x="13" y="119"/>
                      <a:pt x="29" y="116"/>
                      <a:pt x="15" y="135"/>
                    </a:cubicBezTo>
                    <a:cubicBezTo>
                      <a:pt x="0" y="156"/>
                      <a:pt x="13" y="178"/>
                      <a:pt x="11" y="194"/>
                    </a:cubicBezTo>
                    <a:cubicBezTo>
                      <a:pt x="117" y="194"/>
                      <a:pt x="117" y="194"/>
                      <a:pt x="117" y="194"/>
                    </a:cubicBezTo>
                    <a:cubicBezTo>
                      <a:pt x="119" y="193"/>
                      <a:pt x="121" y="192"/>
                      <a:pt x="121" y="191"/>
                    </a:cubicBezTo>
                    <a:cubicBezTo>
                      <a:pt x="128" y="178"/>
                      <a:pt x="128" y="179"/>
                      <a:pt x="148" y="171"/>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5" name="Freeform 29"/>
              <p:cNvSpPr>
                <a:spLocks/>
              </p:cNvSpPr>
              <p:nvPr/>
            </p:nvSpPr>
            <p:spPr bwMode="auto">
              <a:xfrm>
                <a:off x="5347305" y="4976912"/>
                <a:ext cx="276759" cy="346015"/>
              </a:xfrm>
              <a:custGeom>
                <a:avLst/>
                <a:gdLst/>
                <a:ahLst/>
                <a:cxnLst>
                  <a:cxn ang="0">
                    <a:pos x="83" y="75"/>
                  </a:cxn>
                  <a:cxn ang="0">
                    <a:pos x="78" y="60"/>
                  </a:cxn>
                  <a:cxn ang="0">
                    <a:pos x="70" y="44"/>
                  </a:cxn>
                  <a:cxn ang="0">
                    <a:pos x="63" y="32"/>
                  </a:cxn>
                  <a:cxn ang="0">
                    <a:pos x="61" y="21"/>
                  </a:cxn>
                  <a:cxn ang="0">
                    <a:pos x="48" y="14"/>
                  </a:cxn>
                  <a:cxn ang="0">
                    <a:pos x="21" y="4"/>
                  </a:cxn>
                  <a:cxn ang="0">
                    <a:pos x="0" y="12"/>
                  </a:cxn>
                  <a:cxn ang="0">
                    <a:pos x="23" y="39"/>
                  </a:cxn>
                  <a:cxn ang="0">
                    <a:pos x="35" y="58"/>
                  </a:cxn>
                  <a:cxn ang="0">
                    <a:pos x="37" y="95"/>
                  </a:cxn>
                  <a:cxn ang="0">
                    <a:pos x="39" y="111"/>
                  </a:cxn>
                  <a:cxn ang="0">
                    <a:pos x="47" y="105"/>
                  </a:cxn>
                  <a:cxn ang="0">
                    <a:pos x="58" y="81"/>
                  </a:cxn>
                  <a:cxn ang="0">
                    <a:pos x="65" y="75"/>
                  </a:cxn>
                  <a:cxn ang="0">
                    <a:pos x="79" y="78"/>
                  </a:cxn>
                  <a:cxn ang="0">
                    <a:pos x="83" y="75"/>
                  </a:cxn>
                </a:cxnLst>
                <a:rect l="0" t="0" r="r" b="b"/>
                <a:pathLst>
                  <a:path w="89" h="111">
                    <a:moveTo>
                      <a:pt x="83" y="75"/>
                    </a:moveTo>
                    <a:cubicBezTo>
                      <a:pt x="78" y="70"/>
                      <a:pt x="86" y="65"/>
                      <a:pt x="78" y="60"/>
                    </a:cubicBezTo>
                    <a:cubicBezTo>
                      <a:pt x="69" y="55"/>
                      <a:pt x="75" y="43"/>
                      <a:pt x="70" y="44"/>
                    </a:cubicBezTo>
                    <a:cubicBezTo>
                      <a:pt x="65" y="45"/>
                      <a:pt x="60" y="38"/>
                      <a:pt x="63" y="32"/>
                    </a:cubicBezTo>
                    <a:cubicBezTo>
                      <a:pt x="66" y="26"/>
                      <a:pt x="66" y="19"/>
                      <a:pt x="61" y="21"/>
                    </a:cubicBezTo>
                    <a:cubicBezTo>
                      <a:pt x="56" y="23"/>
                      <a:pt x="55" y="13"/>
                      <a:pt x="48" y="14"/>
                    </a:cubicBezTo>
                    <a:cubicBezTo>
                      <a:pt x="41" y="16"/>
                      <a:pt x="27" y="0"/>
                      <a:pt x="21" y="4"/>
                    </a:cubicBezTo>
                    <a:cubicBezTo>
                      <a:pt x="16" y="8"/>
                      <a:pt x="4" y="4"/>
                      <a:pt x="0" y="12"/>
                    </a:cubicBezTo>
                    <a:cubicBezTo>
                      <a:pt x="13" y="7"/>
                      <a:pt x="16" y="36"/>
                      <a:pt x="23" y="39"/>
                    </a:cubicBezTo>
                    <a:cubicBezTo>
                      <a:pt x="26" y="42"/>
                      <a:pt x="20" y="41"/>
                      <a:pt x="35" y="58"/>
                    </a:cubicBezTo>
                    <a:cubicBezTo>
                      <a:pt x="47" y="70"/>
                      <a:pt x="34" y="84"/>
                      <a:pt x="37" y="95"/>
                    </a:cubicBezTo>
                    <a:cubicBezTo>
                      <a:pt x="40" y="107"/>
                      <a:pt x="34" y="105"/>
                      <a:pt x="39" y="111"/>
                    </a:cubicBezTo>
                    <a:cubicBezTo>
                      <a:pt x="42" y="108"/>
                      <a:pt x="48" y="111"/>
                      <a:pt x="47" y="105"/>
                    </a:cubicBezTo>
                    <a:cubicBezTo>
                      <a:pt x="46" y="99"/>
                      <a:pt x="64" y="90"/>
                      <a:pt x="58" y="81"/>
                    </a:cubicBezTo>
                    <a:cubicBezTo>
                      <a:pt x="54" y="77"/>
                      <a:pt x="60" y="70"/>
                      <a:pt x="65" y="75"/>
                    </a:cubicBezTo>
                    <a:cubicBezTo>
                      <a:pt x="69" y="80"/>
                      <a:pt x="75" y="75"/>
                      <a:pt x="79" y="78"/>
                    </a:cubicBezTo>
                    <a:cubicBezTo>
                      <a:pt x="84" y="80"/>
                      <a:pt x="89" y="79"/>
                      <a:pt x="83" y="7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6" name="Freeform 30"/>
              <p:cNvSpPr>
                <a:spLocks/>
              </p:cNvSpPr>
              <p:nvPr/>
            </p:nvSpPr>
            <p:spPr bwMode="auto">
              <a:xfrm>
                <a:off x="4859061" y="4999109"/>
                <a:ext cx="728451" cy="535344"/>
              </a:xfrm>
              <a:custGeom>
                <a:avLst/>
                <a:gdLst/>
                <a:ahLst/>
                <a:cxnLst>
                  <a:cxn ang="0">
                    <a:pos x="219" y="106"/>
                  </a:cxn>
                  <a:cxn ang="0">
                    <a:pos x="210" y="111"/>
                  </a:cxn>
                  <a:cxn ang="0">
                    <a:pos x="196" y="104"/>
                  </a:cxn>
                  <a:cxn ang="0">
                    <a:pos x="194" y="88"/>
                  </a:cxn>
                  <a:cxn ang="0">
                    <a:pos x="192" y="51"/>
                  </a:cxn>
                  <a:cxn ang="0">
                    <a:pos x="180" y="32"/>
                  </a:cxn>
                  <a:cxn ang="0">
                    <a:pos x="157" y="5"/>
                  </a:cxn>
                  <a:cxn ang="0">
                    <a:pos x="136" y="16"/>
                  </a:cxn>
                  <a:cxn ang="0">
                    <a:pos x="119" y="23"/>
                  </a:cxn>
                  <a:cxn ang="0">
                    <a:pos x="103" y="16"/>
                  </a:cxn>
                  <a:cxn ang="0">
                    <a:pos x="84" y="15"/>
                  </a:cxn>
                  <a:cxn ang="0">
                    <a:pos x="70" y="12"/>
                  </a:cxn>
                  <a:cxn ang="0">
                    <a:pos x="65" y="15"/>
                  </a:cxn>
                  <a:cxn ang="0">
                    <a:pos x="48" y="25"/>
                  </a:cxn>
                  <a:cxn ang="0">
                    <a:pos x="39" y="41"/>
                  </a:cxn>
                  <a:cxn ang="0">
                    <a:pos x="33" y="54"/>
                  </a:cxn>
                  <a:cxn ang="0">
                    <a:pos x="19" y="76"/>
                  </a:cxn>
                  <a:cxn ang="0">
                    <a:pos x="13" y="75"/>
                  </a:cxn>
                  <a:cxn ang="0">
                    <a:pos x="11" y="78"/>
                  </a:cxn>
                  <a:cxn ang="0">
                    <a:pos x="0" y="80"/>
                  </a:cxn>
                  <a:cxn ang="0">
                    <a:pos x="13" y="97"/>
                  </a:cxn>
                  <a:cxn ang="0">
                    <a:pos x="30" y="117"/>
                  </a:cxn>
                  <a:cxn ang="0">
                    <a:pos x="44" y="135"/>
                  </a:cxn>
                  <a:cxn ang="0">
                    <a:pos x="55" y="130"/>
                  </a:cxn>
                  <a:cxn ang="0">
                    <a:pos x="60" y="146"/>
                  </a:cxn>
                  <a:cxn ang="0">
                    <a:pos x="64" y="160"/>
                  </a:cxn>
                  <a:cxn ang="0">
                    <a:pos x="86" y="162"/>
                  </a:cxn>
                  <a:cxn ang="0">
                    <a:pos x="109" y="162"/>
                  </a:cxn>
                  <a:cxn ang="0">
                    <a:pos x="138" y="162"/>
                  </a:cxn>
                  <a:cxn ang="0">
                    <a:pos x="174" y="152"/>
                  </a:cxn>
                  <a:cxn ang="0">
                    <a:pos x="191" y="158"/>
                  </a:cxn>
                  <a:cxn ang="0">
                    <a:pos x="205" y="163"/>
                  </a:cxn>
                  <a:cxn ang="0">
                    <a:pos x="226" y="126"/>
                  </a:cxn>
                  <a:cxn ang="0">
                    <a:pos x="234" y="111"/>
                  </a:cxn>
                  <a:cxn ang="0">
                    <a:pos x="219" y="106"/>
                  </a:cxn>
                </a:cxnLst>
                <a:rect l="0" t="0" r="r" b="b"/>
                <a:pathLst>
                  <a:path w="234" h="172">
                    <a:moveTo>
                      <a:pt x="219" y="106"/>
                    </a:moveTo>
                    <a:cubicBezTo>
                      <a:pt x="214" y="111"/>
                      <a:pt x="211" y="107"/>
                      <a:pt x="210" y="111"/>
                    </a:cubicBezTo>
                    <a:cubicBezTo>
                      <a:pt x="208" y="114"/>
                      <a:pt x="203" y="113"/>
                      <a:pt x="196" y="104"/>
                    </a:cubicBezTo>
                    <a:cubicBezTo>
                      <a:pt x="191" y="98"/>
                      <a:pt x="197" y="100"/>
                      <a:pt x="194" y="88"/>
                    </a:cubicBezTo>
                    <a:cubicBezTo>
                      <a:pt x="191" y="77"/>
                      <a:pt x="204" y="63"/>
                      <a:pt x="192" y="51"/>
                    </a:cubicBezTo>
                    <a:cubicBezTo>
                      <a:pt x="177" y="34"/>
                      <a:pt x="183" y="35"/>
                      <a:pt x="180" y="32"/>
                    </a:cubicBezTo>
                    <a:cubicBezTo>
                      <a:pt x="173" y="29"/>
                      <a:pt x="170" y="0"/>
                      <a:pt x="157" y="5"/>
                    </a:cubicBezTo>
                    <a:cubicBezTo>
                      <a:pt x="145" y="6"/>
                      <a:pt x="151" y="14"/>
                      <a:pt x="136" y="16"/>
                    </a:cubicBezTo>
                    <a:cubicBezTo>
                      <a:pt x="122" y="17"/>
                      <a:pt x="124" y="17"/>
                      <a:pt x="119" y="23"/>
                    </a:cubicBezTo>
                    <a:cubicBezTo>
                      <a:pt x="113" y="29"/>
                      <a:pt x="111" y="13"/>
                      <a:pt x="103" y="16"/>
                    </a:cubicBezTo>
                    <a:cubicBezTo>
                      <a:pt x="95" y="18"/>
                      <a:pt x="97" y="14"/>
                      <a:pt x="84" y="15"/>
                    </a:cubicBezTo>
                    <a:cubicBezTo>
                      <a:pt x="75" y="15"/>
                      <a:pt x="74" y="7"/>
                      <a:pt x="70" y="12"/>
                    </a:cubicBezTo>
                    <a:cubicBezTo>
                      <a:pt x="67" y="17"/>
                      <a:pt x="68" y="12"/>
                      <a:pt x="65" y="15"/>
                    </a:cubicBezTo>
                    <a:cubicBezTo>
                      <a:pt x="55" y="28"/>
                      <a:pt x="54" y="17"/>
                      <a:pt x="48" y="25"/>
                    </a:cubicBezTo>
                    <a:cubicBezTo>
                      <a:pt x="42" y="31"/>
                      <a:pt x="48" y="31"/>
                      <a:pt x="39" y="41"/>
                    </a:cubicBezTo>
                    <a:cubicBezTo>
                      <a:pt x="31" y="49"/>
                      <a:pt x="37" y="46"/>
                      <a:pt x="33" y="54"/>
                    </a:cubicBezTo>
                    <a:cubicBezTo>
                      <a:pt x="29" y="61"/>
                      <a:pt x="22" y="76"/>
                      <a:pt x="19" y="76"/>
                    </a:cubicBezTo>
                    <a:cubicBezTo>
                      <a:pt x="17" y="77"/>
                      <a:pt x="16" y="74"/>
                      <a:pt x="13" y="75"/>
                    </a:cubicBezTo>
                    <a:cubicBezTo>
                      <a:pt x="9" y="76"/>
                      <a:pt x="15" y="77"/>
                      <a:pt x="11" y="78"/>
                    </a:cubicBezTo>
                    <a:cubicBezTo>
                      <a:pt x="6" y="79"/>
                      <a:pt x="1" y="79"/>
                      <a:pt x="0" y="80"/>
                    </a:cubicBezTo>
                    <a:cubicBezTo>
                      <a:pt x="6" y="90"/>
                      <a:pt x="14" y="90"/>
                      <a:pt x="13" y="97"/>
                    </a:cubicBezTo>
                    <a:cubicBezTo>
                      <a:pt x="10" y="112"/>
                      <a:pt x="36" y="108"/>
                      <a:pt x="30" y="117"/>
                    </a:cubicBezTo>
                    <a:cubicBezTo>
                      <a:pt x="26" y="122"/>
                      <a:pt x="31" y="132"/>
                      <a:pt x="44" y="135"/>
                    </a:cubicBezTo>
                    <a:cubicBezTo>
                      <a:pt x="54" y="138"/>
                      <a:pt x="49" y="127"/>
                      <a:pt x="55" y="130"/>
                    </a:cubicBezTo>
                    <a:cubicBezTo>
                      <a:pt x="74" y="140"/>
                      <a:pt x="45" y="132"/>
                      <a:pt x="60" y="146"/>
                    </a:cubicBezTo>
                    <a:cubicBezTo>
                      <a:pt x="79" y="154"/>
                      <a:pt x="58" y="155"/>
                      <a:pt x="64" y="160"/>
                    </a:cubicBezTo>
                    <a:cubicBezTo>
                      <a:pt x="71" y="165"/>
                      <a:pt x="74" y="155"/>
                      <a:pt x="86" y="162"/>
                    </a:cubicBezTo>
                    <a:cubicBezTo>
                      <a:pt x="97" y="169"/>
                      <a:pt x="100" y="161"/>
                      <a:pt x="109" y="162"/>
                    </a:cubicBezTo>
                    <a:cubicBezTo>
                      <a:pt x="118" y="163"/>
                      <a:pt x="126" y="172"/>
                      <a:pt x="138" y="162"/>
                    </a:cubicBezTo>
                    <a:cubicBezTo>
                      <a:pt x="147" y="154"/>
                      <a:pt x="167" y="145"/>
                      <a:pt x="174" y="152"/>
                    </a:cubicBezTo>
                    <a:cubicBezTo>
                      <a:pt x="179" y="158"/>
                      <a:pt x="184" y="148"/>
                      <a:pt x="191" y="158"/>
                    </a:cubicBezTo>
                    <a:cubicBezTo>
                      <a:pt x="195" y="164"/>
                      <a:pt x="200" y="162"/>
                      <a:pt x="205" y="163"/>
                    </a:cubicBezTo>
                    <a:cubicBezTo>
                      <a:pt x="206" y="139"/>
                      <a:pt x="213" y="129"/>
                      <a:pt x="226" y="126"/>
                    </a:cubicBezTo>
                    <a:cubicBezTo>
                      <a:pt x="233" y="124"/>
                      <a:pt x="233" y="118"/>
                      <a:pt x="234" y="111"/>
                    </a:cubicBezTo>
                    <a:cubicBezTo>
                      <a:pt x="230" y="103"/>
                      <a:pt x="222" y="104"/>
                      <a:pt x="219" y="106"/>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7" name="Freeform 31"/>
              <p:cNvSpPr>
                <a:spLocks/>
              </p:cNvSpPr>
              <p:nvPr/>
            </p:nvSpPr>
            <p:spPr bwMode="auto">
              <a:xfrm>
                <a:off x="5304225" y="5671553"/>
                <a:ext cx="238900" cy="233723"/>
              </a:xfrm>
              <a:custGeom>
                <a:avLst/>
                <a:gdLst/>
                <a:ahLst/>
                <a:cxnLst>
                  <a:cxn ang="0">
                    <a:pos x="61" y="28"/>
                  </a:cxn>
                  <a:cxn ang="0">
                    <a:pos x="49" y="8"/>
                  </a:cxn>
                  <a:cxn ang="0">
                    <a:pos x="39" y="10"/>
                  </a:cxn>
                  <a:cxn ang="0">
                    <a:pos x="24" y="6"/>
                  </a:cxn>
                  <a:cxn ang="0">
                    <a:pos x="13" y="10"/>
                  </a:cxn>
                  <a:cxn ang="0">
                    <a:pos x="7" y="17"/>
                  </a:cxn>
                  <a:cxn ang="0">
                    <a:pos x="10" y="32"/>
                  </a:cxn>
                  <a:cxn ang="0">
                    <a:pos x="0" y="50"/>
                  </a:cxn>
                  <a:cxn ang="0">
                    <a:pos x="17" y="55"/>
                  </a:cxn>
                  <a:cxn ang="0">
                    <a:pos x="4" y="67"/>
                  </a:cxn>
                  <a:cxn ang="0">
                    <a:pos x="14" y="61"/>
                  </a:cxn>
                  <a:cxn ang="0">
                    <a:pos x="34" y="47"/>
                  </a:cxn>
                  <a:cxn ang="0">
                    <a:pos x="49" y="41"/>
                  </a:cxn>
                  <a:cxn ang="0">
                    <a:pos x="71" y="39"/>
                  </a:cxn>
                  <a:cxn ang="0">
                    <a:pos x="61" y="28"/>
                  </a:cxn>
                </a:cxnLst>
                <a:rect l="0" t="0" r="r" b="b"/>
                <a:pathLst>
                  <a:path w="77" h="75">
                    <a:moveTo>
                      <a:pt x="61" y="28"/>
                    </a:moveTo>
                    <a:cubicBezTo>
                      <a:pt x="49" y="21"/>
                      <a:pt x="48" y="17"/>
                      <a:pt x="49" y="8"/>
                    </a:cubicBezTo>
                    <a:cubicBezTo>
                      <a:pt x="43" y="8"/>
                      <a:pt x="45" y="10"/>
                      <a:pt x="39" y="10"/>
                    </a:cubicBezTo>
                    <a:cubicBezTo>
                      <a:pt x="34" y="10"/>
                      <a:pt x="31" y="0"/>
                      <a:pt x="24" y="6"/>
                    </a:cubicBezTo>
                    <a:cubicBezTo>
                      <a:pt x="18" y="13"/>
                      <a:pt x="15" y="2"/>
                      <a:pt x="13" y="10"/>
                    </a:cubicBezTo>
                    <a:cubicBezTo>
                      <a:pt x="12" y="17"/>
                      <a:pt x="8" y="10"/>
                      <a:pt x="7" y="17"/>
                    </a:cubicBezTo>
                    <a:cubicBezTo>
                      <a:pt x="16" y="22"/>
                      <a:pt x="17" y="29"/>
                      <a:pt x="10" y="32"/>
                    </a:cubicBezTo>
                    <a:cubicBezTo>
                      <a:pt x="3" y="35"/>
                      <a:pt x="8" y="45"/>
                      <a:pt x="0" y="50"/>
                    </a:cubicBezTo>
                    <a:cubicBezTo>
                      <a:pt x="0" y="62"/>
                      <a:pt x="27" y="49"/>
                      <a:pt x="17" y="55"/>
                    </a:cubicBezTo>
                    <a:cubicBezTo>
                      <a:pt x="8" y="61"/>
                      <a:pt x="4" y="60"/>
                      <a:pt x="4" y="67"/>
                    </a:cubicBezTo>
                    <a:cubicBezTo>
                      <a:pt x="3" y="75"/>
                      <a:pt x="7" y="67"/>
                      <a:pt x="14" y="61"/>
                    </a:cubicBezTo>
                    <a:cubicBezTo>
                      <a:pt x="25" y="51"/>
                      <a:pt x="28" y="57"/>
                      <a:pt x="34" y="47"/>
                    </a:cubicBezTo>
                    <a:cubicBezTo>
                      <a:pt x="42" y="31"/>
                      <a:pt x="41" y="47"/>
                      <a:pt x="49" y="41"/>
                    </a:cubicBezTo>
                    <a:cubicBezTo>
                      <a:pt x="56" y="35"/>
                      <a:pt x="66" y="48"/>
                      <a:pt x="71" y="39"/>
                    </a:cubicBezTo>
                    <a:cubicBezTo>
                      <a:pt x="77" y="30"/>
                      <a:pt x="73" y="35"/>
                      <a:pt x="61" y="28"/>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8" name="Freeform 32"/>
              <p:cNvSpPr>
                <a:spLocks/>
              </p:cNvSpPr>
              <p:nvPr/>
            </p:nvSpPr>
            <p:spPr bwMode="auto">
              <a:xfrm>
                <a:off x="5101878" y="3669890"/>
                <a:ext cx="378585" cy="279423"/>
              </a:xfrm>
              <a:custGeom>
                <a:avLst/>
                <a:gdLst/>
                <a:ahLst/>
                <a:cxnLst>
                  <a:cxn ang="0">
                    <a:pos x="114" y="10"/>
                  </a:cxn>
                  <a:cxn ang="0">
                    <a:pos x="108" y="24"/>
                  </a:cxn>
                  <a:cxn ang="0">
                    <a:pos x="100" y="45"/>
                  </a:cxn>
                  <a:cxn ang="0">
                    <a:pos x="103" y="65"/>
                  </a:cxn>
                  <a:cxn ang="0">
                    <a:pos x="98" y="85"/>
                  </a:cxn>
                  <a:cxn ang="0">
                    <a:pos x="82" y="85"/>
                  </a:cxn>
                  <a:cxn ang="0">
                    <a:pos x="63" y="74"/>
                  </a:cxn>
                  <a:cxn ang="0">
                    <a:pos x="45" y="65"/>
                  </a:cxn>
                  <a:cxn ang="0">
                    <a:pos x="22" y="73"/>
                  </a:cxn>
                  <a:cxn ang="0">
                    <a:pos x="21" y="55"/>
                  </a:cxn>
                  <a:cxn ang="0">
                    <a:pos x="4" y="46"/>
                  </a:cxn>
                  <a:cxn ang="0">
                    <a:pos x="2" y="26"/>
                  </a:cxn>
                  <a:cxn ang="0">
                    <a:pos x="16" y="15"/>
                  </a:cxn>
                  <a:cxn ang="0">
                    <a:pos x="43" y="9"/>
                  </a:cxn>
                  <a:cxn ang="0">
                    <a:pos x="58" y="4"/>
                  </a:cxn>
                  <a:cxn ang="0">
                    <a:pos x="87" y="10"/>
                  </a:cxn>
                  <a:cxn ang="0">
                    <a:pos x="114" y="10"/>
                  </a:cxn>
                </a:cxnLst>
                <a:rect l="0" t="0" r="r" b="b"/>
                <a:pathLst>
                  <a:path w="122" h="90">
                    <a:moveTo>
                      <a:pt x="114" y="10"/>
                    </a:moveTo>
                    <a:cubicBezTo>
                      <a:pt x="122" y="19"/>
                      <a:pt x="108" y="12"/>
                      <a:pt x="108" y="24"/>
                    </a:cubicBezTo>
                    <a:cubicBezTo>
                      <a:pt x="107" y="36"/>
                      <a:pt x="93" y="29"/>
                      <a:pt x="100" y="45"/>
                    </a:cubicBezTo>
                    <a:cubicBezTo>
                      <a:pt x="108" y="61"/>
                      <a:pt x="93" y="50"/>
                      <a:pt x="103" y="65"/>
                    </a:cubicBezTo>
                    <a:cubicBezTo>
                      <a:pt x="114" y="80"/>
                      <a:pt x="102" y="68"/>
                      <a:pt x="98" y="85"/>
                    </a:cubicBezTo>
                    <a:cubicBezTo>
                      <a:pt x="91" y="90"/>
                      <a:pt x="92" y="80"/>
                      <a:pt x="82" y="85"/>
                    </a:cubicBezTo>
                    <a:cubicBezTo>
                      <a:pt x="72" y="90"/>
                      <a:pt x="68" y="74"/>
                      <a:pt x="63" y="74"/>
                    </a:cubicBezTo>
                    <a:cubicBezTo>
                      <a:pt x="54" y="73"/>
                      <a:pt x="53" y="66"/>
                      <a:pt x="45" y="65"/>
                    </a:cubicBezTo>
                    <a:cubicBezTo>
                      <a:pt x="36" y="63"/>
                      <a:pt x="37" y="69"/>
                      <a:pt x="22" y="73"/>
                    </a:cubicBezTo>
                    <a:cubicBezTo>
                      <a:pt x="26" y="57"/>
                      <a:pt x="32" y="48"/>
                      <a:pt x="21" y="55"/>
                    </a:cubicBezTo>
                    <a:cubicBezTo>
                      <a:pt x="11" y="62"/>
                      <a:pt x="7" y="52"/>
                      <a:pt x="4" y="46"/>
                    </a:cubicBezTo>
                    <a:cubicBezTo>
                      <a:pt x="0" y="40"/>
                      <a:pt x="0" y="35"/>
                      <a:pt x="2" y="26"/>
                    </a:cubicBezTo>
                    <a:cubicBezTo>
                      <a:pt x="4" y="17"/>
                      <a:pt x="13" y="21"/>
                      <a:pt x="16" y="15"/>
                    </a:cubicBezTo>
                    <a:cubicBezTo>
                      <a:pt x="18" y="9"/>
                      <a:pt x="31" y="7"/>
                      <a:pt x="43" y="9"/>
                    </a:cubicBezTo>
                    <a:cubicBezTo>
                      <a:pt x="55" y="10"/>
                      <a:pt x="44" y="0"/>
                      <a:pt x="58" y="4"/>
                    </a:cubicBezTo>
                    <a:cubicBezTo>
                      <a:pt x="71" y="7"/>
                      <a:pt x="78" y="4"/>
                      <a:pt x="87" y="10"/>
                    </a:cubicBezTo>
                    <a:cubicBezTo>
                      <a:pt x="96" y="15"/>
                      <a:pt x="105" y="13"/>
                      <a:pt x="114" y="1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89" name="Freeform 33"/>
              <p:cNvSpPr>
                <a:spLocks/>
              </p:cNvSpPr>
              <p:nvPr/>
            </p:nvSpPr>
            <p:spPr bwMode="auto">
              <a:xfrm>
                <a:off x="4904752" y="3865747"/>
                <a:ext cx="575711" cy="295092"/>
              </a:xfrm>
              <a:custGeom>
                <a:avLst/>
                <a:gdLst/>
                <a:ahLst/>
                <a:cxnLst>
                  <a:cxn ang="0">
                    <a:pos x="172" y="50"/>
                  </a:cxn>
                  <a:cxn ang="0">
                    <a:pos x="172" y="37"/>
                  </a:cxn>
                  <a:cxn ang="0">
                    <a:pos x="161" y="22"/>
                  </a:cxn>
                  <a:cxn ang="0">
                    <a:pos x="145" y="22"/>
                  </a:cxn>
                  <a:cxn ang="0">
                    <a:pos x="126" y="11"/>
                  </a:cxn>
                  <a:cxn ang="0">
                    <a:pos x="108" y="2"/>
                  </a:cxn>
                  <a:cxn ang="0">
                    <a:pos x="85" y="10"/>
                  </a:cxn>
                  <a:cxn ang="0">
                    <a:pos x="79" y="42"/>
                  </a:cxn>
                  <a:cxn ang="0">
                    <a:pos x="49" y="24"/>
                  </a:cxn>
                  <a:cxn ang="0">
                    <a:pos x="37" y="16"/>
                  </a:cxn>
                  <a:cxn ang="0">
                    <a:pos x="17" y="25"/>
                  </a:cxn>
                  <a:cxn ang="0">
                    <a:pos x="13" y="38"/>
                  </a:cxn>
                  <a:cxn ang="0">
                    <a:pos x="4" y="53"/>
                  </a:cxn>
                  <a:cxn ang="0">
                    <a:pos x="3" y="79"/>
                  </a:cxn>
                  <a:cxn ang="0">
                    <a:pos x="50" y="67"/>
                  </a:cxn>
                  <a:cxn ang="0">
                    <a:pos x="83" y="71"/>
                  </a:cxn>
                  <a:cxn ang="0">
                    <a:pos x="101" y="65"/>
                  </a:cxn>
                  <a:cxn ang="0">
                    <a:pos x="111" y="75"/>
                  </a:cxn>
                  <a:cxn ang="0">
                    <a:pos x="142" y="95"/>
                  </a:cxn>
                  <a:cxn ang="0">
                    <a:pos x="167" y="87"/>
                  </a:cxn>
                  <a:cxn ang="0">
                    <a:pos x="180" y="77"/>
                  </a:cxn>
                  <a:cxn ang="0">
                    <a:pos x="178" y="60"/>
                  </a:cxn>
                  <a:cxn ang="0">
                    <a:pos x="172" y="50"/>
                  </a:cxn>
                </a:cxnLst>
                <a:rect l="0" t="0" r="r" b="b"/>
                <a:pathLst>
                  <a:path w="185" h="95">
                    <a:moveTo>
                      <a:pt x="172" y="50"/>
                    </a:moveTo>
                    <a:cubicBezTo>
                      <a:pt x="167" y="51"/>
                      <a:pt x="169" y="39"/>
                      <a:pt x="172" y="37"/>
                    </a:cubicBezTo>
                    <a:cubicBezTo>
                      <a:pt x="178" y="31"/>
                      <a:pt x="168" y="30"/>
                      <a:pt x="161" y="22"/>
                    </a:cubicBezTo>
                    <a:cubicBezTo>
                      <a:pt x="154" y="27"/>
                      <a:pt x="155" y="17"/>
                      <a:pt x="145" y="22"/>
                    </a:cubicBezTo>
                    <a:cubicBezTo>
                      <a:pt x="135" y="27"/>
                      <a:pt x="131" y="11"/>
                      <a:pt x="126" y="11"/>
                    </a:cubicBezTo>
                    <a:cubicBezTo>
                      <a:pt x="117" y="10"/>
                      <a:pt x="116" y="3"/>
                      <a:pt x="108" y="2"/>
                    </a:cubicBezTo>
                    <a:cubicBezTo>
                      <a:pt x="99" y="0"/>
                      <a:pt x="100" y="6"/>
                      <a:pt x="85" y="10"/>
                    </a:cubicBezTo>
                    <a:cubicBezTo>
                      <a:pt x="82" y="22"/>
                      <a:pt x="97" y="36"/>
                      <a:pt x="79" y="42"/>
                    </a:cubicBezTo>
                    <a:cubicBezTo>
                      <a:pt x="54" y="50"/>
                      <a:pt x="61" y="29"/>
                      <a:pt x="49" y="24"/>
                    </a:cubicBezTo>
                    <a:cubicBezTo>
                      <a:pt x="36" y="20"/>
                      <a:pt x="48" y="12"/>
                      <a:pt x="37" y="16"/>
                    </a:cubicBezTo>
                    <a:cubicBezTo>
                      <a:pt x="25" y="20"/>
                      <a:pt x="19" y="22"/>
                      <a:pt x="17" y="25"/>
                    </a:cubicBezTo>
                    <a:cubicBezTo>
                      <a:pt x="14" y="32"/>
                      <a:pt x="11" y="32"/>
                      <a:pt x="13" y="38"/>
                    </a:cubicBezTo>
                    <a:cubicBezTo>
                      <a:pt x="16" y="45"/>
                      <a:pt x="7" y="43"/>
                      <a:pt x="4" y="53"/>
                    </a:cubicBezTo>
                    <a:cubicBezTo>
                      <a:pt x="0" y="63"/>
                      <a:pt x="3" y="71"/>
                      <a:pt x="3" y="79"/>
                    </a:cubicBezTo>
                    <a:cubicBezTo>
                      <a:pt x="27" y="65"/>
                      <a:pt x="31" y="65"/>
                      <a:pt x="50" y="67"/>
                    </a:cubicBezTo>
                    <a:cubicBezTo>
                      <a:pt x="68" y="68"/>
                      <a:pt x="70" y="67"/>
                      <a:pt x="83" y="71"/>
                    </a:cubicBezTo>
                    <a:cubicBezTo>
                      <a:pt x="97" y="75"/>
                      <a:pt x="95" y="63"/>
                      <a:pt x="101" y="65"/>
                    </a:cubicBezTo>
                    <a:cubicBezTo>
                      <a:pt x="107" y="67"/>
                      <a:pt x="98" y="75"/>
                      <a:pt x="111" y="75"/>
                    </a:cubicBezTo>
                    <a:cubicBezTo>
                      <a:pt x="125" y="75"/>
                      <a:pt x="129" y="89"/>
                      <a:pt x="142" y="95"/>
                    </a:cubicBezTo>
                    <a:cubicBezTo>
                      <a:pt x="157" y="83"/>
                      <a:pt x="162" y="95"/>
                      <a:pt x="167" y="87"/>
                    </a:cubicBezTo>
                    <a:cubicBezTo>
                      <a:pt x="172" y="80"/>
                      <a:pt x="171" y="79"/>
                      <a:pt x="180" y="77"/>
                    </a:cubicBezTo>
                    <a:cubicBezTo>
                      <a:pt x="180" y="77"/>
                      <a:pt x="185" y="68"/>
                      <a:pt x="178" y="60"/>
                    </a:cubicBezTo>
                    <a:cubicBezTo>
                      <a:pt x="170" y="52"/>
                      <a:pt x="176" y="49"/>
                      <a:pt x="172" y="5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0" name="Freeform 34"/>
              <p:cNvSpPr>
                <a:spLocks/>
              </p:cNvSpPr>
              <p:nvPr/>
            </p:nvSpPr>
            <p:spPr bwMode="auto">
              <a:xfrm>
                <a:off x="4915196" y="4061605"/>
                <a:ext cx="454303" cy="323818"/>
              </a:xfrm>
              <a:custGeom>
                <a:avLst/>
                <a:gdLst/>
                <a:ahLst/>
                <a:cxnLst>
                  <a:cxn ang="0">
                    <a:pos x="139" y="32"/>
                  </a:cxn>
                  <a:cxn ang="0">
                    <a:pos x="108" y="12"/>
                  </a:cxn>
                  <a:cxn ang="0">
                    <a:pos x="98" y="2"/>
                  </a:cxn>
                  <a:cxn ang="0">
                    <a:pos x="80" y="8"/>
                  </a:cxn>
                  <a:cxn ang="0">
                    <a:pos x="47" y="4"/>
                  </a:cxn>
                  <a:cxn ang="0">
                    <a:pos x="0" y="16"/>
                  </a:cxn>
                  <a:cxn ang="0">
                    <a:pos x="3" y="31"/>
                  </a:cxn>
                  <a:cxn ang="0">
                    <a:pos x="7" y="48"/>
                  </a:cxn>
                  <a:cxn ang="0">
                    <a:pos x="42" y="58"/>
                  </a:cxn>
                  <a:cxn ang="0">
                    <a:pos x="44" y="80"/>
                  </a:cxn>
                  <a:cxn ang="0">
                    <a:pos x="62" y="97"/>
                  </a:cxn>
                  <a:cxn ang="0">
                    <a:pos x="98" y="89"/>
                  </a:cxn>
                  <a:cxn ang="0">
                    <a:pos x="117" y="89"/>
                  </a:cxn>
                  <a:cxn ang="0">
                    <a:pos x="117" y="68"/>
                  </a:cxn>
                  <a:cxn ang="0">
                    <a:pos x="141" y="49"/>
                  </a:cxn>
                  <a:cxn ang="0">
                    <a:pos x="139" y="32"/>
                  </a:cxn>
                </a:cxnLst>
                <a:rect l="0" t="0" r="r" b="b"/>
                <a:pathLst>
                  <a:path w="146" h="104">
                    <a:moveTo>
                      <a:pt x="139" y="32"/>
                    </a:moveTo>
                    <a:cubicBezTo>
                      <a:pt x="126" y="26"/>
                      <a:pt x="122" y="12"/>
                      <a:pt x="108" y="12"/>
                    </a:cubicBezTo>
                    <a:cubicBezTo>
                      <a:pt x="95" y="12"/>
                      <a:pt x="104" y="4"/>
                      <a:pt x="98" y="2"/>
                    </a:cubicBezTo>
                    <a:cubicBezTo>
                      <a:pt x="92" y="0"/>
                      <a:pt x="94" y="12"/>
                      <a:pt x="80" y="8"/>
                    </a:cubicBezTo>
                    <a:cubicBezTo>
                      <a:pt x="67" y="4"/>
                      <a:pt x="65" y="5"/>
                      <a:pt x="47" y="4"/>
                    </a:cubicBezTo>
                    <a:cubicBezTo>
                      <a:pt x="28" y="2"/>
                      <a:pt x="24" y="2"/>
                      <a:pt x="0" y="16"/>
                    </a:cubicBezTo>
                    <a:cubicBezTo>
                      <a:pt x="0" y="24"/>
                      <a:pt x="0" y="27"/>
                      <a:pt x="3" y="31"/>
                    </a:cubicBezTo>
                    <a:cubicBezTo>
                      <a:pt x="7" y="36"/>
                      <a:pt x="7" y="43"/>
                      <a:pt x="7" y="48"/>
                    </a:cubicBezTo>
                    <a:cubicBezTo>
                      <a:pt x="40" y="62"/>
                      <a:pt x="30" y="49"/>
                      <a:pt x="42" y="58"/>
                    </a:cubicBezTo>
                    <a:cubicBezTo>
                      <a:pt x="51" y="64"/>
                      <a:pt x="40" y="66"/>
                      <a:pt x="44" y="80"/>
                    </a:cubicBezTo>
                    <a:cubicBezTo>
                      <a:pt x="50" y="79"/>
                      <a:pt x="65" y="88"/>
                      <a:pt x="62" y="97"/>
                    </a:cubicBezTo>
                    <a:cubicBezTo>
                      <a:pt x="80" y="93"/>
                      <a:pt x="82" y="104"/>
                      <a:pt x="98" y="89"/>
                    </a:cubicBezTo>
                    <a:cubicBezTo>
                      <a:pt x="115" y="74"/>
                      <a:pt x="110" y="94"/>
                      <a:pt x="117" y="89"/>
                    </a:cubicBezTo>
                    <a:cubicBezTo>
                      <a:pt x="125" y="83"/>
                      <a:pt x="109" y="82"/>
                      <a:pt x="117" y="68"/>
                    </a:cubicBezTo>
                    <a:cubicBezTo>
                      <a:pt x="130" y="48"/>
                      <a:pt x="136" y="60"/>
                      <a:pt x="141" y="49"/>
                    </a:cubicBezTo>
                    <a:cubicBezTo>
                      <a:pt x="146" y="39"/>
                      <a:pt x="130" y="53"/>
                      <a:pt x="139" y="32"/>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1" name="Freeform 35"/>
              <p:cNvSpPr>
                <a:spLocks noEditPoints="1"/>
              </p:cNvSpPr>
              <p:nvPr/>
            </p:nvSpPr>
            <p:spPr bwMode="auto">
              <a:xfrm>
                <a:off x="4812064" y="1941121"/>
                <a:ext cx="3905957" cy="3845335"/>
              </a:xfrm>
              <a:custGeom>
                <a:avLst/>
                <a:gdLst/>
                <a:ahLst/>
                <a:cxnLst>
                  <a:cxn ang="0">
                    <a:pos x="1184" y="741"/>
                  </a:cxn>
                  <a:cxn ang="0">
                    <a:pos x="1022" y="867"/>
                  </a:cxn>
                  <a:cxn ang="0">
                    <a:pos x="896" y="899"/>
                  </a:cxn>
                  <a:cxn ang="0">
                    <a:pos x="718" y="910"/>
                  </a:cxn>
                  <a:cxn ang="0">
                    <a:pos x="686" y="1004"/>
                  </a:cxn>
                  <a:cxn ang="0">
                    <a:pos x="698" y="1078"/>
                  </a:cxn>
                  <a:cxn ang="0">
                    <a:pos x="714" y="1211"/>
                  </a:cxn>
                  <a:cxn ang="0">
                    <a:pos x="661" y="1207"/>
                  </a:cxn>
                  <a:cxn ang="0">
                    <a:pos x="614" y="1179"/>
                  </a:cxn>
                  <a:cxn ang="0">
                    <a:pos x="552" y="1163"/>
                  </a:cxn>
                  <a:cxn ang="0">
                    <a:pos x="466" y="1126"/>
                  </a:cxn>
                  <a:cxn ang="0">
                    <a:pos x="436" y="1090"/>
                  </a:cxn>
                  <a:cxn ang="0">
                    <a:pos x="456" y="1054"/>
                  </a:cxn>
                  <a:cxn ang="0">
                    <a:pos x="459" y="1029"/>
                  </a:cxn>
                  <a:cxn ang="0">
                    <a:pos x="502" y="966"/>
                  </a:cxn>
                  <a:cxn ang="0">
                    <a:pos x="493" y="936"/>
                  </a:cxn>
                  <a:cxn ang="0">
                    <a:pos x="398" y="909"/>
                  </a:cxn>
                  <a:cxn ang="0">
                    <a:pos x="363" y="854"/>
                  </a:cxn>
                  <a:cxn ang="0">
                    <a:pos x="299" y="846"/>
                  </a:cxn>
                  <a:cxn ang="0">
                    <a:pos x="316" y="789"/>
                  </a:cxn>
                  <a:cxn ang="0">
                    <a:pos x="278" y="722"/>
                  </a:cxn>
                  <a:cxn ang="0">
                    <a:pos x="210" y="695"/>
                  </a:cxn>
                  <a:cxn ang="0">
                    <a:pos x="191" y="640"/>
                  </a:cxn>
                  <a:cxn ang="0">
                    <a:pos x="207" y="565"/>
                  </a:cxn>
                  <a:cxn ang="0">
                    <a:pos x="261" y="547"/>
                  </a:cxn>
                  <a:cxn ang="0">
                    <a:pos x="222" y="522"/>
                  </a:cxn>
                  <a:cxn ang="0">
                    <a:pos x="292" y="432"/>
                  </a:cxn>
                  <a:cxn ang="0">
                    <a:pos x="257" y="365"/>
                  </a:cxn>
                  <a:cxn ang="0">
                    <a:pos x="249" y="323"/>
                  </a:cxn>
                  <a:cxn ang="0">
                    <a:pos x="254" y="232"/>
                  </a:cxn>
                  <a:cxn ang="0">
                    <a:pos x="229" y="167"/>
                  </a:cxn>
                  <a:cxn ang="0">
                    <a:pos x="278" y="139"/>
                  </a:cxn>
                  <a:cxn ang="0">
                    <a:pos x="426" y="173"/>
                  </a:cxn>
                  <a:cxn ang="0">
                    <a:pos x="314" y="253"/>
                  </a:cxn>
                  <a:cxn ang="0">
                    <a:pos x="444" y="387"/>
                  </a:cxn>
                  <a:cxn ang="0">
                    <a:pos x="543" y="284"/>
                  </a:cxn>
                  <a:cxn ang="0">
                    <a:pos x="629" y="188"/>
                  </a:cxn>
                  <a:cxn ang="0">
                    <a:pos x="695" y="240"/>
                  </a:cxn>
                  <a:cxn ang="0">
                    <a:pos x="938" y="186"/>
                  </a:cxn>
                  <a:cxn ang="0">
                    <a:pos x="1214" y="188"/>
                  </a:cxn>
                  <a:cxn ang="0">
                    <a:pos x="1255" y="0"/>
                  </a:cxn>
                  <a:cxn ang="0">
                    <a:pos x="962" y="108"/>
                  </a:cxn>
                  <a:cxn ang="0">
                    <a:pos x="985" y="135"/>
                  </a:cxn>
                  <a:cxn ang="0">
                    <a:pos x="788" y="34"/>
                  </a:cxn>
                  <a:cxn ang="0">
                    <a:pos x="844" y="90"/>
                  </a:cxn>
                  <a:cxn ang="0">
                    <a:pos x="882" y="20"/>
                  </a:cxn>
                  <a:cxn ang="0">
                    <a:pos x="75" y="739"/>
                  </a:cxn>
                  <a:cxn ang="0">
                    <a:pos x="32" y="729"/>
                  </a:cxn>
                  <a:cxn ang="0">
                    <a:pos x="77" y="761"/>
                  </a:cxn>
                </a:cxnLst>
                <a:rect l="0" t="0" r="r" b="b"/>
                <a:pathLst>
                  <a:path w="1255" h="1235">
                    <a:moveTo>
                      <a:pt x="1255" y="283"/>
                    </a:moveTo>
                    <a:cubicBezTo>
                      <a:pt x="1255" y="726"/>
                      <a:pt x="1255" y="726"/>
                      <a:pt x="1255" y="726"/>
                    </a:cubicBezTo>
                    <a:cubicBezTo>
                      <a:pt x="1249" y="726"/>
                      <a:pt x="1241" y="731"/>
                      <a:pt x="1232" y="724"/>
                    </a:cubicBezTo>
                    <a:cubicBezTo>
                      <a:pt x="1217" y="712"/>
                      <a:pt x="1211" y="731"/>
                      <a:pt x="1184" y="741"/>
                    </a:cubicBezTo>
                    <a:cubicBezTo>
                      <a:pt x="1158" y="751"/>
                      <a:pt x="1064" y="774"/>
                      <a:pt x="1037" y="773"/>
                    </a:cubicBezTo>
                    <a:cubicBezTo>
                      <a:pt x="1009" y="771"/>
                      <a:pt x="1018" y="798"/>
                      <a:pt x="1040" y="807"/>
                    </a:cubicBezTo>
                    <a:cubicBezTo>
                      <a:pt x="1062" y="816"/>
                      <a:pt x="998" y="814"/>
                      <a:pt x="1015" y="829"/>
                    </a:cubicBezTo>
                    <a:cubicBezTo>
                      <a:pt x="1038" y="849"/>
                      <a:pt x="969" y="845"/>
                      <a:pt x="1022" y="867"/>
                    </a:cubicBezTo>
                    <a:cubicBezTo>
                      <a:pt x="1052" y="879"/>
                      <a:pt x="1024" y="908"/>
                      <a:pt x="1004" y="895"/>
                    </a:cubicBezTo>
                    <a:cubicBezTo>
                      <a:pt x="985" y="882"/>
                      <a:pt x="1000" y="916"/>
                      <a:pt x="969" y="894"/>
                    </a:cubicBezTo>
                    <a:cubicBezTo>
                      <a:pt x="939" y="872"/>
                      <a:pt x="942" y="896"/>
                      <a:pt x="928" y="887"/>
                    </a:cubicBezTo>
                    <a:cubicBezTo>
                      <a:pt x="914" y="879"/>
                      <a:pt x="907" y="888"/>
                      <a:pt x="896" y="899"/>
                    </a:cubicBezTo>
                    <a:cubicBezTo>
                      <a:pt x="881" y="915"/>
                      <a:pt x="856" y="873"/>
                      <a:pt x="831" y="870"/>
                    </a:cubicBezTo>
                    <a:cubicBezTo>
                      <a:pt x="806" y="866"/>
                      <a:pt x="811" y="851"/>
                      <a:pt x="795" y="865"/>
                    </a:cubicBezTo>
                    <a:cubicBezTo>
                      <a:pt x="779" y="879"/>
                      <a:pt x="775" y="848"/>
                      <a:pt x="763" y="866"/>
                    </a:cubicBezTo>
                    <a:cubicBezTo>
                      <a:pt x="751" y="883"/>
                      <a:pt x="716" y="889"/>
                      <a:pt x="718" y="910"/>
                    </a:cubicBezTo>
                    <a:cubicBezTo>
                      <a:pt x="720" y="931"/>
                      <a:pt x="713" y="939"/>
                      <a:pt x="694" y="911"/>
                    </a:cubicBezTo>
                    <a:cubicBezTo>
                      <a:pt x="687" y="900"/>
                      <a:pt x="663" y="935"/>
                      <a:pt x="672" y="945"/>
                    </a:cubicBezTo>
                    <a:cubicBezTo>
                      <a:pt x="681" y="955"/>
                      <a:pt x="654" y="978"/>
                      <a:pt x="670" y="983"/>
                    </a:cubicBezTo>
                    <a:cubicBezTo>
                      <a:pt x="687" y="989"/>
                      <a:pt x="677" y="1007"/>
                      <a:pt x="686" y="1004"/>
                    </a:cubicBezTo>
                    <a:cubicBezTo>
                      <a:pt x="695" y="1001"/>
                      <a:pt x="695" y="999"/>
                      <a:pt x="716" y="1024"/>
                    </a:cubicBezTo>
                    <a:cubicBezTo>
                      <a:pt x="736" y="1048"/>
                      <a:pt x="697" y="1039"/>
                      <a:pt x="723" y="1052"/>
                    </a:cubicBezTo>
                    <a:cubicBezTo>
                      <a:pt x="720" y="1064"/>
                      <a:pt x="717" y="1060"/>
                      <a:pt x="717" y="1068"/>
                    </a:cubicBezTo>
                    <a:cubicBezTo>
                      <a:pt x="718" y="1076"/>
                      <a:pt x="713" y="1064"/>
                      <a:pt x="698" y="1078"/>
                    </a:cubicBezTo>
                    <a:cubicBezTo>
                      <a:pt x="683" y="1091"/>
                      <a:pt x="682" y="1103"/>
                      <a:pt x="669" y="1113"/>
                    </a:cubicBezTo>
                    <a:cubicBezTo>
                      <a:pt x="657" y="1123"/>
                      <a:pt x="683" y="1119"/>
                      <a:pt x="684" y="1138"/>
                    </a:cubicBezTo>
                    <a:cubicBezTo>
                      <a:pt x="686" y="1157"/>
                      <a:pt x="695" y="1121"/>
                      <a:pt x="690" y="1154"/>
                    </a:cubicBezTo>
                    <a:cubicBezTo>
                      <a:pt x="684" y="1187"/>
                      <a:pt x="698" y="1182"/>
                      <a:pt x="714" y="1211"/>
                    </a:cubicBezTo>
                    <a:cubicBezTo>
                      <a:pt x="710" y="1220"/>
                      <a:pt x="702" y="1221"/>
                      <a:pt x="700" y="1228"/>
                    </a:cubicBezTo>
                    <a:cubicBezTo>
                      <a:pt x="698" y="1234"/>
                      <a:pt x="684" y="1235"/>
                      <a:pt x="681" y="1225"/>
                    </a:cubicBezTo>
                    <a:cubicBezTo>
                      <a:pt x="679" y="1215"/>
                      <a:pt x="673" y="1222"/>
                      <a:pt x="671" y="1213"/>
                    </a:cubicBezTo>
                    <a:cubicBezTo>
                      <a:pt x="669" y="1204"/>
                      <a:pt x="667" y="1218"/>
                      <a:pt x="661" y="1207"/>
                    </a:cubicBezTo>
                    <a:cubicBezTo>
                      <a:pt x="647" y="1204"/>
                      <a:pt x="649" y="1203"/>
                      <a:pt x="643" y="1199"/>
                    </a:cubicBezTo>
                    <a:cubicBezTo>
                      <a:pt x="637" y="1195"/>
                      <a:pt x="652" y="1186"/>
                      <a:pt x="640" y="1186"/>
                    </a:cubicBezTo>
                    <a:cubicBezTo>
                      <a:pt x="631" y="1187"/>
                      <a:pt x="634" y="1182"/>
                      <a:pt x="629" y="1180"/>
                    </a:cubicBezTo>
                    <a:cubicBezTo>
                      <a:pt x="624" y="1177"/>
                      <a:pt x="624" y="1184"/>
                      <a:pt x="614" y="1179"/>
                    </a:cubicBezTo>
                    <a:cubicBezTo>
                      <a:pt x="607" y="1175"/>
                      <a:pt x="605" y="1191"/>
                      <a:pt x="597" y="1186"/>
                    </a:cubicBezTo>
                    <a:cubicBezTo>
                      <a:pt x="589" y="1181"/>
                      <a:pt x="603" y="1181"/>
                      <a:pt x="590" y="1176"/>
                    </a:cubicBezTo>
                    <a:cubicBezTo>
                      <a:pt x="577" y="1171"/>
                      <a:pt x="574" y="1164"/>
                      <a:pt x="570" y="1165"/>
                    </a:cubicBezTo>
                    <a:cubicBezTo>
                      <a:pt x="565" y="1167"/>
                      <a:pt x="564" y="1158"/>
                      <a:pt x="552" y="1163"/>
                    </a:cubicBezTo>
                    <a:cubicBezTo>
                      <a:pt x="538" y="1168"/>
                      <a:pt x="541" y="1159"/>
                      <a:pt x="533" y="1159"/>
                    </a:cubicBezTo>
                    <a:cubicBezTo>
                      <a:pt x="525" y="1159"/>
                      <a:pt x="523" y="1150"/>
                      <a:pt x="518" y="1152"/>
                    </a:cubicBezTo>
                    <a:cubicBezTo>
                      <a:pt x="513" y="1154"/>
                      <a:pt x="506" y="1151"/>
                      <a:pt x="502" y="1157"/>
                    </a:cubicBezTo>
                    <a:cubicBezTo>
                      <a:pt x="469" y="1125"/>
                      <a:pt x="486" y="1131"/>
                      <a:pt x="466" y="1126"/>
                    </a:cubicBezTo>
                    <a:cubicBezTo>
                      <a:pt x="447" y="1120"/>
                      <a:pt x="461" y="1117"/>
                      <a:pt x="447" y="1114"/>
                    </a:cubicBezTo>
                    <a:cubicBezTo>
                      <a:pt x="434" y="1112"/>
                      <a:pt x="441" y="1107"/>
                      <a:pt x="427" y="1101"/>
                    </a:cubicBezTo>
                    <a:cubicBezTo>
                      <a:pt x="412" y="1094"/>
                      <a:pt x="424" y="1096"/>
                      <a:pt x="422" y="1089"/>
                    </a:cubicBezTo>
                    <a:cubicBezTo>
                      <a:pt x="420" y="1083"/>
                      <a:pt x="430" y="1092"/>
                      <a:pt x="436" y="1090"/>
                    </a:cubicBezTo>
                    <a:cubicBezTo>
                      <a:pt x="442" y="1088"/>
                      <a:pt x="450" y="1097"/>
                      <a:pt x="445" y="1086"/>
                    </a:cubicBezTo>
                    <a:cubicBezTo>
                      <a:pt x="443" y="1080"/>
                      <a:pt x="446" y="1079"/>
                      <a:pt x="450" y="1070"/>
                    </a:cubicBezTo>
                    <a:cubicBezTo>
                      <a:pt x="453" y="1062"/>
                      <a:pt x="455" y="1062"/>
                      <a:pt x="464" y="1065"/>
                    </a:cubicBezTo>
                    <a:cubicBezTo>
                      <a:pt x="473" y="1068"/>
                      <a:pt x="462" y="1053"/>
                      <a:pt x="456" y="1054"/>
                    </a:cubicBezTo>
                    <a:cubicBezTo>
                      <a:pt x="450" y="1055"/>
                      <a:pt x="442" y="1044"/>
                      <a:pt x="450" y="1043"/>
                    </a:cubicBezTo>
                    <a:cubicBezTo>
                      <a:pt x="465" y="1043"/>
                      <a:pt x="457" y="1038"/>
                      <a:pt x="474" y="1033"/>
                    </a:cubicBezTo>
                    <a:cubicBezTo>
                      <a:pt x="487" y="1029"/>
                      <a:pt x="486" y="1019"/>
                      <a:pt x="476" y="1024"/>
                    </a:cubicBezTo>
                    <a:cubicBezTo>
                      <a:pt x="462" y="1031"/>
                      <a:pt x="470" y="1020"/>
                      <a:pt x="459" y="1029"/>
                    </a:cubicBezTo>
                    <a:cubicBezTo>
                      <a:pt x="454" y="1002"/>
                      <a:pt x="470" y="1013"/>
                      <a:pt x="472" y="1004"/>
                    </a:cubicBezTo>
                    <a:cubicBezTo>
                      <a:pt x="475" y="995"/>
                      <a:pt x="494" y="1007"/>
                      <a:pt x="499" y="997"/>
                    </a:cubicBezTo>
                    <a:cubicBezTo>
                      <a:pt x="504" y="988"/>
                      <a:pt x="502" y="979"/>
                      <a:pt x="496" y="976"/>
                    </a:cubicBezTo>
                    <a:cubicBezTo>
                      <a:pt x="489" y="972"/>
                      <a:pt x="496" y="967"/>
                      <a:pt x="502" y="966"/>
                    </a:cubicBezTo>
                    <a:cubicBezTo>
                      <a:pt x="508" y="966"/>
                      <a:pt x="504" y="962"/>
                      <a:pt x="499" y="961"/>
                    </a:cubicBezTo>
                    <a:cubicBezTo>
                      <a:pt x="493" y="961"/>
                      <a:pt x="496" y="957"/>
                      <a:pt x="504" y="952"/>
                    </a:cubicBezTo>
                    <a:cubicBezTo>
                      <a:pt x="511" y="947"/>
                      <a:pt x="504" y="948"/>
                      <a:pt x="505" y="940"/>
                    </a:cubicBezTo>
                    <a:cubicBezTo>
                      <a:pt x="506" y="933"/>
                      <a:pt x="497" y="945"/>
                      <a:pt x="493" y="936"/>
                    </a:cubicBezTo>
                    <a:cubicBezTo>
                      <a:pt x="488" y="926"/>
                      <a:pt x="478" y="933"/>
                      <a:pt x="472" y="927"/>
                    </a:cubicBezTo>
                    <a:cubicBezTo>
                      <a:pt x="461" y="915"/>
                      <a:pt x="457" y="930"/>
                      <a:pt x="448" y="922"/>
                    </a:cubicBezTo>
                    <a:cubicBezTo>
                      <a:pt x="440" y="914"/>
                      <a:pt x="444" y="902"/>
                      <a:pt x="427" y="911"/>
                    </a:cubicBezTo>
                    <a:cubicBezTo>
                      <a:pt x="410" y="920"/>
                      <a:pt x="411" y="903"/>
                      <a:pt x="398" y="909"/>
                    </a:cubicBezTo>
                    <a:cubicBezTo>
                      <a:pt x="384" y="914"/>
                      <a:pt x="394" y="898"/>
                      <a:pt x="386" y="885"/>
                    </a:cubicBezTo>
                    <a:cubicBezTo>
                      <a:pt x="377" y="873"/>
                      <a:pt x="377" y="882"/>
                      <a:pt x="367" y="879"/>
                    </a:cubicBezTo>
                    <a:cubicBezTo>
                      <a:pt x="356" y="875"/>
                      <a:pt x="366" y="877"/>
                      <a:pt x="360" y="869"/>
                    </a:cubicBezTo>
                    <a:cubicBezTo>
                      <a:pt x="353" y="860"/>
                      <a:pt x="373" y="859"/>
                      <a:pt x="363" y="854"/>
                    </a:cubicBezTo>
                    <a:cubicBezTo>
                      <a:pt x="348" y="846"/>
                      <a:pt x="359" y="832"/>
                      <a:pt x="348" y="839"/>
                    </a:cubicBezTo>
                    <a:cubicBezTo>
                      <a:pt x="341" y="843"/>
                      <a:pt x="342" y="831"/>
                      <a:pt x="333" y="838"/>
                    </a:cubicBezTo>
                    <a:cubicBezTo>
                      <a:pt x="324" y="845"/>
                      <a:pt x="314" y="832"/>
                      <a:pt x="313" y="843"/>
                    </a:cubicBezTo>
                    <a:cubicBezTo>
                      <a:pt x="312" y="853"/>
                      <a:pt x="301" y="846"/>
                      <a:pt x="299" y="846"/>
                    </a:cubicBezTo>
                    <a:cubicBezTo>
                      <a:pt x="288" y="830"/>
                      <a:pt x="303" y="829"/>
                      <a:pt x="290" y="817"/>
                    </a:cubicBezTo>
                    <a:cubicBezTo>
                      <a:pt x="285" y="812"/>
                      <a:pt x="290" y="801"/>
                      <a:pt x="299" y="807"/>
                    </a:cubicBezTo>
                    <a:cubicBezTo>
                      <a:pt x="310" y="815"/>
                      <a:pt x="313" y="807"/>
                      <a:pt x="319" y="802"/>
                    </a:cubicBezTo>
                    <a:cubicBezTo>
                      <a:pt x="329" y="794"/>
                      <a:pt x="315" y="796"/>
                      <a:pt x="316" y="789"/>
                    </a:cubicBezTo>
                    <a:cubicBezTo>
                      <a:pt x="316" y="779"/>
                      <a:pt x="292" y="790"/>
                      <a:pt x="300" y="778"/>
                    </a:cubicBezTo>
                    <a:cubicBezTo>
                      <a:pt x="306" y="770"/>
                      <a:pt x="288" y="776"/>
                      <a:pt x="284" y="758"/>
                    </a:cubicBezTo>
                    <a:cubicBezTo>
                      <a:pt x="282" y="744"/>
                      <a:pt x="269" y="747"/>
                      <a:pt x="278" y="740"/>
                    </a:cubicBezTo>
                    <a:cubicBezTo>
                      <a:pt x="287" y="733"/>
                      <a:pt x="273" y="734"/>
                      <a:pt x="278" y="722"/>
                    </a:cubicBezTo>
                    <a:cubicBezTo>
                      <a:pt x="283" y="710"/>
                      <a:pt x="273" y="716"/>
                      <a:pt x="270" y="711"/>
                    </a:cubicBezTo>
                    <a:cubicBezTo>
                      <a:pt x="266" y="706"/>
                      <a:pt x="260" y="703"/>
                      <a:pt x="247" y="710"/>
                    </a:cubicBezTo>
                    <a:cubicBezTo>
                      <a:pt x="234" y="717"/>
                      <a:pt x="248" y="697"/>
                      <a:pt x="232" y="701"/>
                    </a:cubicBezTo>
                    <a:cubicBezTo>
                      <a:pt x="217" y="704"/>
                      <a:pt x="227" y="694"/>
                      <a:pt x="210" y="695"/>
                    </a:cubicBezTo>
                    <a:cubicBezTo>
                      <a:pt x="210" y="695"/>
                      <a:pt x="215" y="686"/>
                      <a:pt x="208" y="678"/>
                    </a:cubicBezTo>
                    <a:cubicBezTo>
                      <a:pt x="200" y="670"/>
                      <a:pt x="206" y="667"/>
                      <a:pt x="202" y="668"/>
                    </a:cubicBezTo>
                    <a:cubicBezTo>
                      <a:pt x="197" y="669"/>
                      <a:pt x="199" y="657"/>
                      <a:pt x="202" y="655"/>
                    </a:cubicBezTo>
                    <a:cubicBezTo>
                      <a:pt x="208" y="649"/>
                      <a:pt x="198" y="648"/>
                      <a:pt x="191" y="640"/>
                    </a:cubicBezTo>
                    <a:cubicBezTo>
                      <a:pt x="195" y="623"/>
                      <a:pt x="207" y="635"/>
                      <a:pt x="196" y="620"/>
                    </a:cubicBezTo>
                    <a:cubicBezTo>
                      <a:pt x="186" y="605"/>
                      <a:pt x="201" y="616"/>
                      <a:pt x="193" y="600"/>
                    </a:cubicBezTo>
                    <a:cubicBezTo>
                      <a:pt x="186" y="584"/>
                      <a:pt x="200" y="591"/>
                      <a:pt x="201" y="579"/>
                    </a:cubicBezTo>
                    <a:cubicBezTo>
                      <a:pt x="201" y="567"/>
                      <a:pt x="215" y="574"/>
                      <a:pt x="207" y="565"/>
                    </a:cubicBezTo>
                    <a:cubicBezTo>
                      <a:pt x="210" y="561"/>
                      <a:pt x="201" y="548"/>
                      <a:pt x="212" y="555"/>
                    </a:cubicBezTo>
                    <a:cubicBezTo>
                      <a:pt x="222" y="563"/>
                      <a:pt x="211" y="547"/>
                      <a:pt x="223" y="552"/>
                    </a:cubicBezTo>
                    <a:cubicBezTo>
                      <a:pt x="235" y="557"/>
                      <a:pt x="226" y="540"/>
                      <a:pt x="242" y="545"/>
                    </a:cubicBezTo>
                    <a:cubicBezTo>
                      <a:pt x="259" y="549"/>
                      <a:pt x="259" y="552"/>
                      <a:pt x="261" y="547"/>
                    </a:cubicBezTo>
                    <a:cubicBezTo>
                      <a:pt x="264" y="543"/>
                      <a:pt x="255" y="547"/>
                      <a:pt x="252" y="540"/>
                    </a:cubicBezTo>
                    <a:cubicBezTo>
                      <a:pt x="248" y="533"/>
                      <a:pt x="234" y="542"/>
                      <a:pt x="229" y="534"/>
                    </a:cubicBezTo>
                    <a:cubicBezTo>
                      <a:pt x="224" y="527"/>
                      <a:pt x="225" y="535"/>
                      <a:pt x="219" y="527"/>
                    </a:cubicBezTo>
                    <a:cubicBezTo>
                      <a:pt x="211" y="517"/>
                      <a:pt x="227" y="531"/>
                      <a:pt x="222" y="522"/>
                    </a:cubicBezTo>
                    <a:cubicBezTo>
                      <a:pt x="219" y="516"/>
                      <a:pt x="227" y="518"/>
                      <a:pt x="224" y="516"/>
                    </a:cubicBezTo>
                    <a:cubicBezTo>
                      <a:pt x="219" y="511"/>
                      <a:pt x="211" y="528"/>
                      <a:pt x="203" y="522"/>
                    </a:cubicBezTo>
                    <a:cubicBezTo>
                      <a:pt x="209" y="512"/>
                      <a:pt x="220" y="509"/>
                      <a:pt x="246" y="484"/>
                    </a:cubicBezTo>
                    <a:cubicBezTo>
                      <a:pt x="272" y="458"/>
                      <a:pt x="285" y="440"/>
                      <a:pt x="292" y="432"/>
                    </a:cubicBezTo>
                    <a:cubicBezTo>
                      <a:pt x="298" y="423"/>
                      <a:pt x="290" y="426"/>
                      <a:pt x="287" y="417"/>
                    </a:cubicBezTo>
                    <a:cubicBezTo>
                      <a:pt x="284" y="409"/>
                      <a:pt x="267" y="404"/>
                      <a:pt x="258" y="396"/>
                    </a:cubicBezTo>
                    <a:cubicBezTo>
                      <a:pt x="250" y="388"/>
                      <a:pt x="270" y="390"/>
                      <a:pt x="270" y="377"/>
                    </a:cubicBezTo>
                    <a:cubicBezTo>
                      <a:pt x="271" y="369"/>
                      <a:pt x="254" y="369"/>
                      <a:pt x="257" y="365"/>
                    </a:cubicBezTo>
                    <a:cubicBezTo>
                      <a:pt x="260" y="360"/>
                      <a:pt x="252" y="361"/>
                      <a:pt x="259" y="356"/>
                    </a:cubicBezTo>
                    <a:cubicBezTo>
                      <a:pt x="266" y="351"/>
                      <a:pt x="248" y="349"/>
                      <a:pt x="246" y="342"/>
                    </a:cubicBezTo>
                    <a:cubicBezTo>
                      <a:pt x="244" y="335"/>
                      <a:pt x="258" y="336"/>
                      <a:pt x="249" y="331"/>
                    </a:cubicBezTo>
                    <a:cubicBezTo>
                      <a:pt x="243" y="328"/>
                      <a:pt x="250" y="330"/>
                      <a:pt x="249" y="323"/>
                    </a:cubicBezTo>
                    <a:cubicBezTo>
                      <a:pt x="249" y="316"/>
                      <a:pt x="255" y="320"/>
                      <a:pt x="251" y="316"/>
                    </a:cubicBezTo>
                    <a:cubicBezTo>
                      <a:pt x="247" y="311"/>
                      <a:pt x="250" y="311"/>
                      <a:pt x="257" y="313"/>
                    </a:cubicBezTo>
                    <a:cubicBezTo>
                      <a:pt x="265" y="314"/>
                      <a:pt x="243" y="271"/>
                      <a:pt x="234" y="264"/>
                    </a:cubicBezTo>
                    <a:cubicBezTo>
                      <a:pt x="225" y="257"/>
                      <a:pt x="247" y="241"/>
                      <a:pt x="254" y="232"/>
                    </a:cubicBezTo>
                    <a:cubicBezTo>
                      <a:pt x="262" y="223"/>
                      <a:pt x="252" y="227"/>
                      <a:pt x="243" y="213"/>
                    </a:cubicBezTo>
                    <a:cubicBezTo>
                      <a:pt x="234" y="199"/>
                      <a:pt x="228" y="218"/>
                      <a:pt x="220" y="196"/>
                    </a:cubicBezTo>
                    <a:cubicBezTo>
                      <a:pt x="215" y="181"/>
                      <a:pt x="228" y="184"/>
                      <a:pt x="226" y="178"/>
                    </a:cubicBezTo>
                    <a:cubicBezTo>
                      <a:pt x="223" y="171"/>
                      <a:pt x="207" y="179"/>
                      <a:pt x="229" y="167"/>
                    </a:cubicBezTo>
                    <a:cubicBezTo>
                      <a:pt x="235" y="169"/>
                      <a:pt x="237" y="167"/>
                      <a:pt x="238" y="158"/>
                    </a:cubicBezTo>
                    <a:cubicBezTo>
                      <a:pt x="238" y="150"/>
                      <a:pt x="255" y="153"/>
                      <a:pt x="259" y="145"/>
                    </a:cubicBezTo>
                    <a:cubicBezTo>
                      <a:pt x="262" y="140"/>
                      <a:pt x="261" y="141"/>
                      <a:pt x="267" y="143"/>
                    </a:cubicBezTo>
                    <a:cubicBezTo>
                      <a:pt x="272" y="146"/>
                      <a:pt x="281" y="149"/>
                      <a:pt x="278" y="139"/>
                    </a:cubicBezTo>
                    <a:cubicBezTo>
                      <a:pt x="278" y="138"/>
                      <a:pt x="277" y="136"/>
                      <a:pt x="276" y="135"/>
                    </a:cubicBezTo>
                    <a:cubicBezTo>
                      <a:pt x="317" y="147"/>
                      <a:pt x="292" y="119"/>
                      <a:pt x="322" y="132"/>
                    </a:cubicBezTo>
                    <a:cubicBezTo>
                      <a:pt x="351" y="144"/>
                      <a:pt x="310" y="141"/>
                      <a:pt x="351" y="154"/>
                    </a:cubicBezTo>
                    <a:cubicBezTo>
                      <a:pt x="391" y="168"/>
                      <a:pt x="379" y="143"/>
                      <a:pt x="426" y="173"/>
                    </a:cubicBezTo>
                    <a:cubicBezTo>
                      <a:pt x="473" y="202"/>
                      <a:pt x="469" y="191"/>
                      <a:pt x="512" y="219"/>
                    </a:cubicBezTo>
                    <a:cubicBezTo>
                      <a:pt x="555" y="247"/>
                      <a:pt x="542" y="264"/>
                      <a:pt x="499" y="289"/>
                    </a:cubicBezTo>
                    <a:cubicBezTo>
                      <a:pt x="456" y="314"/>
                      <a:pt x="410" y="280"/>
                      <a:pt x="363" y="273"/>
                    </a:cubicBezTo>
                    <a:cubicBezTo>
                      <a:pt x="316" y="266"/>
                      <a:pt x="309" y="233"/>
                      <a:pt x="314" y="253"/>
                    </a:cubicBezTo>
                    <a:cubicBezTo>
                      <a:pt x="318" y="272"/>
                      <a:pt x="342" y="276"/>
                      <a:pt x="368" y="295"/>
                    </a:cubicBezTo>
                    <a:cubicBezTo>
                      <a:pt x="393" y="314"/>
                      <a:pt x="352" y="317"/>
                      <a:pt x="370" y="332"/>
                    </a:cubicBezTo>
                    <a:cubicBezTo>
                      <a:pt x="388" y="347"/>
                      <a:pt x="364" y="360"/>
                      <a:pt x="395" y="366"/>
                    </a:cubicBezTo>
                    <a:cubicBezTo>
                      <a:pt x="425" y="371"/>
                      <a:pt x="418" y="402"/>
                      <a:pt x="444" y="387"/>
                    </a:cubicBezTo>
                    <a:cubicBezTo>
                      <a:pt x="470" y="372"/>
                      <a:pt x="438" y="375"/>
                      <a:pt x="420" y="357"/>
                    </a:cubicBezTo>
                    <a:cubicBezTo>
                      <a:pt x="402" y="339"/>
                      <a:pt x="412" y="326"/>
                      <a:pt x="455" y="347"/>
                    </a:cubicBezTo>
                    <a:cubicBezTo>
                      <a:pt x="498" y="368"/>
                      <a:pt x="531" y="366"/>
                      <a:pt x="505" y="338"/>
                    </a:cubicBezTo>
                    <a:cubicBezTo>
                      <a:pt x="479" y="310"/>
                      <a:pt x="501" y="313"/>
                      <a:pt x="543" y="284"/>
                    </a:cubicBezTo>
                    <a:cubicBezTo>
                      <a:pt x="585" y="254"/>
                      <a:pt x="610" y="321"/>
                      <a:pt x="604" y="296"/>
                    </a:cubicBezTo>
                    <a:cubicBezTo>
                      <a:pt x="599" y="271"/>
                      <a:pt x="630" y="267"/>
                      <a:pt x="603" y="250"/>
                    </a:cubicBezTo>
                    <a:cubicBezTo>
                      <a:pt x="577" y="233"/>
                      <a:pt x="620" y="214"/>
                      <a:pt x="595" y="193"/>
                    </a:cubicBezTo>
                    <a:cubicBezTo>
                      <a:pt x="570" y="172"/>
                      <a:pt x="601" y="189"/>
                      <a:pt x="629" y="188"/>
                    </a:cubicBezTo>
                    <a:cubicBezTo>
                      <a:pt x="657" y="187"/>
                      <a:pt x="676" y="221"/>
                      <a:pt x="657" y="221"/>
                    </a:cubicBezTo>
                    <a:cubicBezTo>
                      <a:pt x="637" y="221"/>
                      <a:pt x="610" y="235"/>
                      <a:pt x="632" y="245"/>
                    </a:cubicBezTo>
                    <a:cubicBezTo>
                      <a:pt x="654" y="255"/>
                      <a:pt x="640" y="274"/>
                      <a:pt x="659" y="262"/>
                    </a:cubicBezTo>
                    <a:cubicBezTo>
                      <a:pt x="679" y="251"/>
                      <a:pt x="683" y="277"/>
                      <a:pt x="695" y="240"/>
                    </a:cubicBezTo>
                    <a:cubicBezTo>
                      <a:pt x="706" y="203"/>
                      <a:pt x="714" y="230"/>
                      <a:pt x="775" y="198"/>
                    </a:cubicBezTo>
                    <a:cubicBezTo>
                      <a:pt x="836" y="166"/>
                      <a:pt x="869" y="161"/>
                      <a:pt x="854" y="172"/>
                    </a:cubicBezTo>
                    <a:cubicBezTo>
                      <a:pt x="839" y="183"/>
                      <a:pt x="837" y="218"/>
                      <a:pt x="876" y="193"/>
                    </a:cubicBezTo>
                    <a:cubicBezTo>
                      <a:pt x="915" y="168"/>
                      <a:pt x="910" y="204"/>
                      <a:pt x="938" y="186"/>
                    </a:cubicBezTo>
                    <a:cubicBezTo>
                      <a:pt x="965" y="168"/>
                      <a:pt x="976" y="158"/>
                      <a:pt x="976" y="183"/>
                    </a:cubicBezTo>
                    <a:cubicBezTo>
                      <a:pt x="976" y="210"/>
                      <a:pt x="1025" y="176"/>
                      <a:pt x="1010" y="161"/>
                    </a:cubicBezTo>
                    <a:cubicBezTo>
                      <a:pt x="986" y="137"/>
                      <a:pt x="1029" y="120"/>
                      <a:pt x="1119" y="155"/>
                    </a:cubicBezTo>
                    <a:cubicBezTo>
                      <a:pt x="1208" y="189"/>
                      <a:pt x="1192" y="220"/>
                      <a:pt x="1214" y="188"/>
                    </a:cubicBezTo>
                    <a:cubicBezTo>
                      <a:pt x="1236" y="157"/>
                      <a:pt x="1142" y="155"/>
                      <a:pt x="1167" y="121"/>
                    </a:cubicBezTo>
                    <a:cubicBezTo>
                      <a:pt x="1192" y="86"/>
                      <a:pt x="1129" y="86"/>
                      <a:pt x="1181" y="65"/>
                    </a:cubicBezTo>
                    <a:cubicBezTo>
                      <a:pt x="1208" y="54"/>
                      <a:pt x="1209" y="16"/>
                      <a:pt x="1220" y="0"/>
                    </a:cubicBezTo>
                    <a:cubicBezTo>
                      <a:pt x="1255" y="0"/>
                      <a:pt x="1255" y="0"/>
                      <a:pt x="1255" y="0"/>
                    </a:cubicBezTo>
                    <a:cubicBezTo>
                      <a:pt x="1255" y="274"/>
                      <a:pt x="1255" y="274"/>
                      <a:pt x="1255" y="274"/>
                    </a:cubicBezTo>
                    <a:cubicBezTo>
                      <a:pt x="1239" y="278"/>
                      <a:pt x="1230" y="278"/>
                      <a:pt x="1255" y="283"/>
                    </a:cubicBezTo>
                    <a:close/>
                    <a:moveTo>
                      <a:pt x="980" y="111"/>
                    </a:moveTo>
                    <a:cubicBezTo>
                      <a:pt x="970" y="101"/>
                      <a:pt x="969" y="106"/>
                      <a:pt x="962" y="108"/>
                    </a:cubicBezTo>
                    <a:cubicBezTo>
                      <a:pt x="956" y="110"/>
                      <a:pt x="968" y="118"/>
                      <a:pt x="962" y="115"/>
                    </a:cubicBezTo>
                    <a:cubicBezTo>
                      <a:pt x="956" y="112"/>
                      <a:pt x="956" y="120"/>
                      <a:pt x="966" y="128"/>
                    </a:cubicBezTo>
                    <a:cubicBezTo>
                      <a:pt x="971" y="132"/>
                      <a:pt x="973" y="131"/>
                      <a:pt x="974" y="129"/>
                    </a:cubicBezTo>
                    <a:cubicBezTo>
                      <a:pt x="974" y="127"/>
                      <a:pt x="986" y="129"/>
                      <a:pt x="985" y="135"/>
                    </a:cubicBezTo>
                    <a:cubicBezTo>
                      <a:pt x="984" y="142"/>
                      <a:pt x="1008" y="137"/>
                      <a:pt x="1009" y="132"/>
                    </a:cubicBezTo>
                    <a:cubicBezTo>
                      <a:pt x="1011" y="127"/>
                      <a:pt x="994" y="124"/>
                      <a:pt x="980" y="111"/>
                    </a:cubicBezTo>
                    <a:close/>
                    <a:moveTo>
                      <a:pt x="812" y="21"/>
                    </a:moveTo>
                    <a:cubicBezTo>
                      <a:pt x="801" y="40"/>
                      <a:pt x="796" y="15"/>
                      <a:pt x="788" y="34"/>
                    </a:cubicBezTo>
                    <a:cubicBezTo>
                      <a:pt x="779" y="52"/>
                      <a:pt x="778" y="59"/>
                      <a:pt x="805" y="59"/>
                    </a:cubicBezTo>
                    <a:cubicBezTo>
                      <a:pt x="831" y="59"/>
                      <a:pt x="791" y="62"/>
                      <a:pt x="816" y="76"/>
                    </a:cubicBezTo>
                    <a:cubicBezTo>
                      <a:pt x="841" y="90"/>
                      <a:pt x="821" y="48"/>
                      <a:pt x="836" y="67"/>
                    </a:cubicBezTo>
                    <a:cubicBezTo>
                      <a:pt x="852" y="87"/>
                      <a:pt x="812" y="88"/>
                      <a:pt x="844" y="90"/>
                    </a:cubicBezTo>
                    <a:cubicBezTo>
                      <a:pt x="875" y="93"/>
                      <a:pt x="857" y="99"/>
                      <a:pt x="882" y="99"/>
                    </a:cubicBezTo>
                    <a:cubicBezTo>
                      <a:pt x="907" y="99"/>
                      <a:pt x="912" y="108"/>
                      <a:pt x="935" y="96"/>
                    </a:cubicBezTo>
                    <a:cubicBezTo>
                      <a:pt x="947" y="89"/>
                      <a:pt x="905" y="81"/>
                      <a:pt x="898" y="64"/>
                    </a:cubicBezTo>
                    <a:cubicBezTo>
                      <a:pt x="890" y="46"/>
                      <a:pt x="876" y="50"/>
                      <a:pt x="882" y="20"/>
                    </a:cubicBezTo>
                    <a:cubicBezTo>
                      <a:pt x="883" y="12"/>
                      <a:pt x="888" y="5"/>
                      <a:pt x="892" y="0"/>
                    </a:cubicBezTo>
                    <a:cubicBezTo>
                      <a:pt x="809" y="0"/>
                      <a:pt x="809" y="0"/>
                      <a:pt x="809" y="0"/>
                    </a:cubicBezTo>
                    <a:cubicBezTo>
                      <a:pt x="809" y="4"/>
                      <a:pt x="818" y="8"/>
                      <a:pt x="812" y="21"/>
                    </a:cubicBezTo>
                    <a:close/>
                    <a:moveTo>
                      <a:pt x="75" y="739"/>
                    </a:moveTo>
                    <a:cubicBezTo>
                      <a:pt x="63" y="730"/>
                      <a:pt x="73" y="743"/>
                      <a:pt x="40" y="729"/>
                    </a:cubicBezTo>
                    <a:cubicBezTo>
                      <a:pt x="40" y="733"/>
                      <a:pt x="36" y="728"/>
                      <a:pt x="38" y="736"/>
                    </a:cubicBezTo>
                    <a:cubicBezTo>
                      <a:pt x="40" y="742"/>
                      <a:pt x="31" y="743"/>
                      <a:pt x="27" y="742"/>
                    </a:cubicBezTo>
                    <a:cubicBezTo>
                      <a:pt x="23" y="740"/>
                      <a:pt x="29" y="735"/>
                      <a:pt x="32" y="729"/>
                    </a:cubicBezTo>
                    <a:cubicBezTo>
                      <a:pt x="36" y="724"/>
                      <a:pt x="33" y="727"/>
                      <a:pt x="25" y="735"/>
                    </a:cubicBezTo>
                    <a:cubicBezTo>
                      <a:pt x="18" y="743"/>
                      <a:pt x="20" y="739"/>
                      <a:pt x="10" y="739"/>
                    </a:cubicBezTo>
                    <a:cubicBezTo>
                      <a:pt x="0" y="740"/>
                      <a:pt x="13" y="749"/>
                      <a:pt x="0" y="758"/>
                    </a:cubicBezTo>
                    <a:cubicBezTo>
                      <a:pt x="30" y="764"/>
                      <a:pt x="60" y="767"/>
                      <a:pt x="77" y="761"/>
                    </a:cubicBezTo>
                    <a:cubicBezTo>
                      <a:pt x="73" y="747"/>
                      <a:pt x="84" y="745"/>
                      <a:pt x="75" y="739"/>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2" name="Freeform 36"/>
              <p:cNvSpPr>
                <a:spLocks/>
              </p:cNvSpPr>
              <p:nvPr/>
            </p:nvSpPr>
            <p:spPr bwMode="auto">
              <a:xfrm>
                <a:off x="5057492" y="4102082"/>
                <a:ext cx="778058" cy="584961"/>
              </a:xfrm>
              <a:custGeom>
                <a:avLst/>
                <a:gdLst/>
                <a:ahLst/>
                <a:cxnLst>
                  <a:cxn ang="0">
                    <a:pos x="237" y="95"/>
                  </a:cxn>
                  <a:cxn ang="0">
                    <a:pos x="221" y="84"/>
                  </a:cxn>
                  <a:cxn ang="0">
                    <a:pos x="205" y="64"/>
                  </a:cxn>
                  <a:cxn ang="0">
                    <a:pos x="199" y="46"/>
                  </a:cxn>
                  <a:cxn ang="0">
                    <a:pos x="199" y="28"/>
                  </a:cxn>
                  <a:cxn ang="0">
                    <a:pos x="191" y="17"/>
                  </a:cxn>
                  <a:cxn ang="0">
                    <a:pos x="168" y="16"/>
                  </a:cxn>
                  <a:cxn ang="0">
                    <a:pos x="153" y="7"/>
                  </a:cxn>
                  <a:cxn ang="0">
                    <a:pos x="131" y="1"/>
                  </a:cxn>
                  <a:cxn ang="0">
                    <a:pos x="118" y="11"/>
                  </a:cxn>
                  <a:cxn ang="0">
                    <a:pos x="93" y="19"/>
                  </a:cxn>
                  <a:cxn ang="0">
                    <a:pos x="95" y="36"/>
                  </a:cxn>
                  <a:cxn ang="0">
                    <a:pos x="71" y="55"/>
                  </a:cxn>
                  <a:cxn ang="0">
                    <a:pos x="71" y="76"/>
                  </a:cxn>
                  <a:cxn ang="0">
                    <a:pos x="52" y="76"/>
                  </a:cxn>
                  <a:cxn ang="0">
                    <a:pos x="16" y="84"/>
                  </a:cxn>
                  <a:cxn ang="0">
                    <a:pos x="23" y="133"/>
                  </a:cxn>
                  <a:cxn ang="0">
                    <a:pos x="11" y="149"/>
                  </a:cxn>
                  <a:cxn ang="0">
                    <a:pos x="19" y="175"/>
                  </a:cxn>
                  <a:cxn ang="0">
                    <a:pos x="27" y="170"/>
                  </a:cxn>
                  <a:cxn ang="0">
                    <a:pos x="53" y="158"/>
                  </a:cxn>
                  <a:cxn ang="0">
                    <a:pos x="100" y="165"/>
                  </a:cxn>
                  <a:cxn ang="0">
                    <a:pos x="122" y="170"/>
                  </a:cxn>
                  <a:cxn ang="0">
                    <a:pos x="149" y="173"/>
                  </a:cxn>
                  <a:cxn ang="0">
                    <a:pos x="163" y="179"/>
                  </a:cxn>
                  <a:cxn ang="0">
                    <a:pos x="183" y="179"/>
                  </a:cxn>
                  <a:cxn ang="0">
                    <a:pos x="191" y="174"/>
                  </a:cxn>
                  <a:cxn ang="0">
                    <a:pos x="220" y="152"/>
                  </a:cxn>
                  <a:cxn ang="0">
                    <a:pos x="211" y="123"/>
                  </a:cxn>
                  <a:cxn ang="0">
                    <a:pos x="220" y="113"/>
                  </a:cxn>
                  <a:cxn ang="0">
                    <a:pos x="240" y="108"/>
                  </a:cxn>
                  <a:cxn ang="0">
                    <a:pos x="237" y="95"/>
                  </a:cxn>
                </a:cxnLst>
                <a:rect l="0" t="0" r="r" b="b"/>
                <a:pathLst>
                  <a:path w="250" h="188">
                    <a:moveTo>
                      <a:pt x="237" y="95"/>
                    </a:moveTo>
                    <a:cubicBezTo>
                      <a:pt x="237" y="85"/>
                      <a:pt x="213" y="96"/>
                      <a:pt x="221" y="84"/>
                    </a:cubicBezTo>
                    <a:cubicBezTo>
                      <a:pt x="227" y="76"/>
                      <a:pt x="209" y="82"/>
                      <a:pt x="205" y="64"/>
                    </a:cubicBezTo>
                    <a:cubicBezTo>
                      <a:pt x="203" y="50"/>
                      <a:pt x="190" y="53"/>
                      <a:pt x="199" y="46"/>
                    </a:cubicBezTo>
                    <a:cubicBezTo>
                      <a:pt x="208" y="39"/>
                      <a:pt x="194" y="40"/>
                      <a:pt x="199" y="28"/>
                    </a:cubicBezTo>
                    <a:cubicBezTo>
                      <a:pt x="204" y="16"/>
                      <a:pt x="194" y="22"/>
                      <a:pt x="191" y="17"/>
                    </a:cubicBezTo>
                    <a:cubicBezTo>
                      <a:pt x="187" y="12"/>
                      <a:pt x="181" y="9"/>
                      <a:pt x="168" y="16"/>
                    </a:cubicBezTo>
                    <a:cubicBezTo>
                      <a:pt x="155" y="23"/>
                      <a:pt x="169" y="3"/>
                      <a:pt x="153" y="7"/>
                    </a:cubicBezTo>
                    <a:cubicBezTo>
                      <a:pt x="138" y="10"/>
                      <a:pt x="148" y="0"/>
                      <a:pt x="131" y="1"/>
                    </a:cubicBezTo>
                    <a:cubicBezTo>
                      <a:pt x="122" y="3"/>
                      <a:pt x="123" y="4"/>
                      <a:pt x="118" y="11"/>
                    </a:cubicBezTo>
                    <a:cubicBezTo>
                      <a:pt x="113" y="19"/>
                      <a:pt x="108" y="7"/>
                      <a:pt x="93" y="19"/>
                    </a:cubicBezTo>
                    <a:cubicBezTo>
                      <a:pt x="84" y="40"/>
                      <a:pt x="100" y="26"/>
                      <a:pt x="95" y="36"/>
                    </a:cubicBezTo>
                    <a:cubicBezTo>
                      <a:pt x="90" y="47"/>
                      <a:pt x="84" y="35"/>
                      <a:pt x="71" y="55"/>
                    </a:cubicBezTo>
                    <a:cubicBezTo>
                      <a:pt x="63" y="69"/>
                      <a:pt x="79" y="70"/>
                      <a:pt x="71" y="76"/>
                    </a:cubicBezTo>
                    <a:cubicBezTo>
                      <a:pt x="64" y="81"/>
                      <a:pt x="69" y="61"/>
                      <a:pt x="52" y="76"/>
                    </a:cubicBezTo>
                    <a:cubicBezTo>
                      <a:pt x="36" y="91"/>
                      <a:pt x="34" y="80"/>
                      <a:pt x="16" y="84"/>
                    </a:cubicBezTo>
                    <a:cubicBezTo>
                      <a:pt x="24" y="110"/>
                      <a:pt x="33" y="129"/>
                      <a:pt x="23" y="133"/>
                    </a:cubicBezTo>
                    <a:cubicBezTo>
                      <a:pt x="13" y="137"/>
                      <a:pt x="0" y="146"/>
                      <a:pt x="11" y="149"/>
                    </a:cubicBezTo>
                    <a:cubicBezTo>
                      <a:pt x="28" y="153"/>
                      <a:pt x="12" y="165"/>
                      <a:pt x="19" y="175"/>
                    </a:cubicBezTo>
                    <a:cubicBezTo>
                      <a:pt x="19" y="175"/>
                      <a:pt x="21" y="168"/>
                      <a:pt x="27" y="170"/>
                    </a:cubicBezTo>
                    <a:cubicBezTo>
                      <a:pt x="36" y="174"/>
                      <a:pt x="23" y="162"/>
                      <a:pt x="53" y="158"/>
                    </a:cubicBezTo>
                    <a:cubicBezTo>
                      <a:pt x="83" y="155"/>
                      <a:pt x="90" y="166"/>
                      <a:pt x="100" y="165"/>
                    </a:cubicBezTo>
                    <a:cubicBezTo>
                      <a:pt x="111" y="165"/>
                      <a:pt x="103" y="171"/>
                      <a:pt x="122" y="170"/>
                    </a:cubicBezTo>
                    <a:cubicBezTo>
                      <a:pt x="153" y="170"/>
                      <a:pt x="136" y="183"/>
                      <a:pt x="149" y="173"/>
                    </a:cubicBezTo>
                    <a:cubicBezTo>
                      <a:pt x="161" y="163"/>
                      <a:pt x="155" y="184"/>
                      <a:pt x="163" y="179"/>
                    </a:cubicBezTo>
                    <a:cubicBezTo>
                      <a:pt x="169" y="176"/>
                      <a:pt x="180" y="176"/>
                      <a:pt x="183" y="179"/>
                    </a:cubicBezTo>
                    <a:cubicBezTo>
                      <a:pt x="191" y="188"/>
                      <a:pt x="191" y="186"/>
                      <a:pt x="191" y="174"/>
                    </a:cubicBezTo>
                    <a:cubicBezTo>
                      <a:pt x="191" y="161"/>
                      <a:pt x="200" y="151"/>
                      <a:pt x="220" y="152"/>
                    </a:cubicBezTo>
                    <a:cubicBezTo>
                      <a:pt x="209" y="136"/>
                      <a:pt x="224" y="135"/>
                      <a:pt x="211" y="123"/>
                    </a:cubicBezTo>
                    <a:cubicBezTo>
                      <a:pt x="206" y="118"/>
                      <a:pt x="211" y="107"/>
                      <a:pt x="220" y="113"/>
                    </a:cubicBezTo>
                    <a:cubicBezTo>
                      <a:pt x="231" y="121"/>
                      <a:pt x="234" y="113"/>
                      <a:pt x="240" y="108"/>
                    </a:cubicBezTo>
                    <a:cubicBezTo>
                      <a:pt x="250" y="100"/>
                      <a:pt x="236" y="102"/>
                      <a:pt x="237" y="9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3" name="Freeform 37"/>
              <p:cNvSpPr>
                <a:spLocks/>
              </p:cNvSpPr>
              <p:nvPr/>
            </p:nvSpPr>
            <p:spPr bwMode="auto">
              <a:xfrm>
                <a:off x="4366900" y="4254851"/>
                <a:ext cx="815917" cy="678973"/>
              </a:xfrm>
              <a:custGeom>
                <a:avLst/>
                <a:gdLst/>
                <a:ahLst/>
                <a:cxnLst>
                  <a:cxn ang="0">
                    <a:pos x="246" y="141"/>
                  </a:cxn>
                  <a:cxn ang="0">
                    <a:pos x="241" y="125"/>
                  </a:cxn>
                  <a:cxn ang="0">
                    <a:pos x="233" y="100"/>
                  </a:cxn>
                  <a:cxn ang="0">
                    <a:pos x="245" y="84"/>
                  </a:cxn>
                  <a:cxn ang="0">
                    <a:pos x="238" y="35"/>
                  </a:cxn>
                  <a:cxn ang="0">
                    <a:pos x="220" y="18"/>
                  </a:cxn>
                  <a:cxn ang="0">
                    <a:pos x="143" y="15"/>
                  </a:cxn>
                  <a:cxn ang="0">
                    <a:pos x="116" y="14"/>
                  </a:cxn>
                  <a:cxn ang="0">
                    <a:pos x="117" y="8"/>
                  </a:cxn>
                  <a:cxn ang="0">
                    <a:pos x="122" y="8"/>
                  </a:cxn>
                  <a:cxn ang="0">
                    <a:pos x="95" y="3"/>
                  </a:cxn>
                  <a:cxn ang="0">
                    <a:pos x="72" y="11"/>
                  </a:cxn>
                  <a:cxn ang="0">
                    <a:pos x="45" y="25"/>
                  </a:cxn>
                  <a:cxn ang="0">
                    <a:pos x="9" y="35"/>
                  </a:cxn>
                  <a:cxn ang="0">
                    <a:pos x="9" y="38"/>
                  </a:cxn>
                  <a:cxn ang="0">
                    <a:pos x="16" y="39"/>
                  </a:cxn>
                  <a:cxn ang="0">
                    <a:pos x="18" y="45"/>
                  </a:cxn>
                  <a:cxn ang="0">
                    <a:pos x="10" y="44"/>
                  </a:cxn>
                  <a:cxn ang="0">
                    <a:pos x="13" y="81"/>
                  </a:cxn>
                  <a:cxn ang="0">
                    <a:pos x="19" y="98"/>
                  </a:cxn>
                  <a:cxn ang="0">
                    <a:pos x="20" y="120"/>
                  </a:cxn>
                  <a:cxn ang="0">
                    <a:pos x="25" y="147"/>
                  </a:cxn>
                  <a:cxn ang="0">
                    <a:pos x="44" y="152"/>
                  </a:cxn>
                  <a:cxn ang="0">
                    <a:pos x="64" y="158"/>
                  </a:cxn>
                  <a:cxn ang="0">
                    <a:pos x="63" y="170"/>
                  </a:cxn>
                  <a:cxn ang="0">
                    <a:pos x="76" y="168"/>
                  </a:cxn>
                  <a:cxn ang="0">
                    <a:pos x="90" y="170"/>
                  </a:cxn>
                  <a:cxn ang="0">
                    <a:pos x="95" y="178"/>
                  </a:cxn>
                  <a:cxn ang="0">
                    <a:pos x="109" y="180"/>
                  </a:cxn>
                  <a:cxn ang="0">
                    <a:pos x="123" y="198"/>
                  </a:cxn>
                  <a:cxn ang="0">
                    <a:pos x="126" y="201"/>
                  </a:cxn>
                  <a:cxn ang="0">
                    <a:pos x="134" y="198"/>
                  </a:cxn>
                  <a:cxn ang="0">
                    <a:pos x="147" y="206"/>
                  </a:cxn>
                  <a:cxn ang="0">
                    <a:pos x="152" y="210"/>
                  </a:cxn>
                  <a:cxn ang="0">
                    <a:pos x="163" y="202"/>
                  </a:cxn>
                  <a:cxn ang="0">
                    <a:pos x="199" y="205"/>
                  </a:cxn>
                  <a:cxn ang="0">
                    <a:pos x="214" y="214"/>
                  </a:cxn>
                  <a:cxn ang="0">
                    <a:pos x="219" y="208"/>
                  </a:cxn>
                  <a:cxn ang="0">
                    <a:pos x="221" y="192"/>
                  </a:cxn>
                  <a:cxn ang="0">
                    <a:pos x="245" y="167"/>
                  </a:cxn>
                  <a:cxn ang="0">
                    <a:pos x="250" y="154"/>
                  </a:cxn>
                  <a:cxn ang="0">
                    <a:pos x="246" y="141"/>
                  </a:cxn>
                </a:cxnLst>
                <a:rect l="0" t="0" r="r" b="b"/>
                <a:pathLst>
                  <a:path w="262" h="218">
                    <a:moveTo>
                      <a:pt x="246" y="141"/>
                    </a:moveTo>
                    <a:cubicBezTo>
                      <a:pt x="235" y="130"/>
                      <a:pt x="245" y="132"/>
                      <a:pt x="241" y="125"/>
                    </a:cubicBezTo>
                    <a:cubicBezTo>
                      <a:pt x="233" y="115"/>
                      <a:pt x="250" y="104"/>
                      <a:pt x="233" y="100"/>
                    </a:cubicBezTo>
                    <a:cubicBezTo>
                      <a:pt x="222" y="97"/>
                      <a:pt x="235" y="88"/>
                      <a:pt x="245" y="84"/>
                    </a:cubicBezTo>
                    <a:cubicBezTo>
                      <a:pt x="255" y="80"/>
                      <a:pt x="246" y="61"/>
                      <a:pt x="238" y="35"/>
                    </a:cubicBezTo>
                    <a:cubicBezTo>
                      <a:pt x="241" y="26"/>
                      <a:pt x="226" y="17"/>
                      <a:pt x="220" y="18"/>
                    </a:cubicBezTo>
                    <a:cubicBezTo>
                      <a:pt x="203" y="24"/>
                      <a:pt x="173" y="21"/>
                      <a:pt x="143" y="15"/>
                    </a:cubicBezTo>
                    <a:cubicBezTo>
                      <a:pt x="134" y="21"/>
                      <a:pt x="119" y="22"/>
                      <a:pt x="116" y="14"/>
                    </a:cubicBezTo>
                    <a:cubicBezTo>
                      <a:pt x="113" y="5"/>
                      <a:pt x="111" y="3"/>
                      <a:pt x="117" y="8"/>
                    </a:cubicBezTo>
                    <a:cubicBezTo>
                      <a:pt x="124" y="13"/>
                      <a:pt x="126" y="10"/>
                      <a:pt x="122" y="8"/>
                    </a:cubicBezTo>
                    <a:cubicBezTo>
                      <a:pt x="109" y="0"/>
                      <a:pt x="111" y="0"/>
                      <a:pt x="95" y="3"/>
                    </a:cubicBezTo>
                    <a:cubicBezTo>
                      <a:pt x="71" y="7"/>
                      <a:pt x="88" y="7"/>
                      <a:pt x="72" y="11"/>
                    </a:cubicBezTo>
                    <a:cubicBezTo>
                      <a:pt x="56" y="15"/>
                      <a:pt x="70" y="20"/>
                      <a:pt x="45" y="25"/>
                    </a:cubicBezTo>
                    <a:cubicBezTo>
                      <a:pt x="24" y="29"/>
                      <a:pt x="21" y="37"/>
                      <a:pt x="9" y="35"/>
                    </a:cubicBezTo>
                    <a:cubicBezTo>
                      <a:pt x="9" y="38"/>
                      <a:pt x="9" y="38"/>
                      <a:pt x="9" y="38"/>
                    </a:cubicBezTo>
                    <a:cubicBezTo>
                      <a:pt x="12" y="43"/>
                      <a:pt x="13" y="37"/>
                      <a:pt x="16" y="39"/>
                    </a:cubicBezTo>
                    <a:cubicBezTo>
                      <a:pt x="19" y="41"/>
                      <a:pt x="17" y="40"/>
                      <a:pt x="18" y="45"/>
                    </a:cubicBezTo>
                    <a:cubicBezTo>
                      <a:pt x="19" y="49"/>
                      <a:pt x="16" y="45"/>
                      <a:pt x="10" y="44"/>
                    </a:cubicBezTo>
                    <a:cubicBezTo>
                      <a:pt x="18" y="67"/>
                      <a:pt x="0" y="71"/>
                      <a:pt x="13" y="81"/>
                    </a:cubicBezTo>
                    <a:cubicBezTo>
                      <a:pt x="26" y="91"/>
                      <a:pt x="14" y="90"/>
                      <a:pt x="19" y="98"/>
                    </a:cubicBezTo>
                    <a:cubicBezTo>
                      <a:pt x="28" y="111"/>
                      <a:pt x="17" y="108"/>
                      <a:pt x="20" y="120"/>
                    </a:cubicBezTo>
                    <a:cubicBezTo>
                      <a:pt x="22" y="131"/>
                      <a:pt x="34" y="121"/>
                      <a:pt x="25" y="147"/>
                    </a:cubicBezTo>
                    <a:cubicBezTo>
                      <a:pt x="38" y="139"/>
                      <a:pt x="28" y="145"/>
                      <a:pt x="44" y="152"/>
                    </a:cubicBezTo>
                    <a:cubicBezTo>
                      <a:pt x="60" y="159"/>
                      <a:pt x="60" y="153"/>
                      <a:pt x="64" y="158"/>
                    </a:cubicBezTo>
                    <a:cubicBezTo>
                      <a:pt x="67" y="162"/>
                      <a:pt x="52" y="158"/>
                      <a:pt x="63" y="170"/>
                    </a:cubicBezTo>
                    <a:cubicBezTo>
                      <a:pt x="75" y="183"/>
                      <a:pt x="79" y="172"/>
                      <a:pt x="76" y="168"/>
                    </a:cubicBezTo>
                    <a:cubicBezTo>
                      <a:pt x="72" y="163"/>
                      <a:pt x="82" y="168"/>
                      <a:pt x="90" y="170"/>
                    </a:cubicBezTo>
                    <a:cubicBezTo>
                      <a:pt x="98" y="172"/>
                      <a:pt x="90" y="173"/>
                      <a:pt x="95" y="178"/>
                    </a:cubicBezTo>
                    <a:cubicBezTo>
                      <a:pt x="101" y="183"/>
                      <a:pt x="98" y="176"/>
                      <a:pt x="109" y="180"/>
                    </a:cubicBezTo>
                    <a:cubicBezTo>
                      <a:pt x="119" y="184"/>
                      <a:pt x="121" y="191"/>
                      <a:pt x="123" y="198"/>
                    </a:cubicBezTo>
                    <a:cubicBezTo>
                      <a:pt x="125" y="199"/>
                      <a:pt x="126" y="198"/>
                      <a:pt x="126" y="201"/>
                    </a:cubicBezTo>
                    <a:cubicBezTo>
                      <a:pt x="126" y="204"/>
                      <a:pt x="129" y="204"/>
                      <a:pt x="134" y="198"/>
                    </a:cubicBezTo>
                    <a:cubicBezTo>
                      <a:pt x="138" y="192"/>
                      <a:pt x="149" y="198"/>
                      <a:pt x="147" y="206"/>
                    </a:cubicBezTo>
                    <a:cubicBezTo>
                      <a:pt x="145" y="211"/>
                      <a:pt x="149" y="207"/>
                      <a:pt x="152" y="210"/>
                    </a:cubicBezTo>
                    <a:cubicBezTo>
                      <a:pt x="155" y="212"/>
                      <a:pt x="157" y="201"/>
                      <a:pt x="163" y="202"/>
                    </a:cubicBezTo>
                    <a:cubicBezTo>
                      <a:pt x="167" y="202"/>
                      <a:pt x="185" y="200"/>
                      <a:pt x="199" y="205"/>
                    </a:cubicBezTo>
                    <a:cubicBezTo>
                      <a:pt x="203" y="206"/>
                      <a:pt x="197" y="209"/>
                      <a:pt x="214" y="214"/>
                    </a:cubicBezTo>
                    <a:cubicBezTo>
                      <a:pt x="230" y="218"/>
                      <a:pt x="216" y="213"/>
                      <a:pt x="219" y="208"/>
                    </a:cubicBezTo>
                    <a:cubicBezTo>
                      <a:pt x="222" y="203"/>
                      <a:pt x="214" y="200"/>
                      <a:pt x="221" y="192"/>
                    </a:cubicBezTo>
                    <a:cubicBezTo>
                      <a:pt x="228" y="183"/>
                      <a:pt x="238" y="168"/>
                      <a:pt x="245" y="167"/>
                    </a:cubicBezTo>
                    <a:cubicBezTo>
                      <a:pt x="257" y="164"/>
                      <a:pt x="254" y="159"/>
                      <a:pt x="250" y="154"/>
                    </a:cubicBezTo>
                    <a:cubicBezTo>
                      <a:pt x="245" y="148"/>
                      <a:pt x="262" y="158"/>
                      <a:pt x="246" y="141"/>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4" name="Freeform 38"/>
              <p:cNvSpPr>
                <a:spLocks/>
              </p:cNvSpPr>
              <p:nvPr/>
            </p:nvSpPr>
            <p:spPr bwMode="auto">
              <a:xfrm>
                <a:off x="2923053" y="4693571"/>
                <a:ext cx="1026097" cy="971453"/>
              </a:xfrm>
              <a:custGeom>
                <a:avLst/>
                <a:gdLst/>
                <a:ahLst/>
                <a:cxnLst>
                  <a:cxn ang="0">
                    <a:pos x="295" y="130"/>
                  </a:cxn>
                  <a:cxn ang="0">
                    <a:pos x="284" y="147"/>
                  </a:cxn>
                  <a:cxn ang="0">
                    <a:pos x="271" y="173"/>
                  </a:cxn>
                  <a:cxn ang="0">
                    <a:pos x="284" y="166"/>
                  </a:cxn>
                  <a:cxn ang="0">
                    <a:pos x="294" y="185"/>
                  </a:cxn>
                  <a:cxn ang="0">
                    <a:pos x="290" y="219"/>
                  </a:cxn>
                  <a:cxn ang="0">
                    <a:pos x="311" y="246"/>
                  </a:cxn>
                  <a:cxn ang="0">
                    <a:pos x="288" y="274"/>
                  </a:cxn>
                  <a:cxn ang="0">
                    <a:pos x="255" y="279"/>
                  </a:cxn>
                  <a:cxn ang="0">
                    <a:pos x="229" y="272"/>
                  </a:cxn>
                  <a:cxn ang="0">
                    <a:pos x="199" y="285"/>
                  </a:cxn>
                  <a:cxn ang="0">
                    <a:pos x="185" y="308"/>
                  </a:cxn>
                  <a:cxn ang="0">
                    <a:pos x="158" y="299"/>
                  </a:cxn>
                  <a:cxn ang="0">
                    <a:pos x="120" y="295"/>
                  </a:cxn>
                  <a:cxn ang="0">
                    <a:pos x="88" y="280"/>
                  </a:cxn>
                  <a:cxn ang="0">
                    <a:pos x="89" y="247"/>
                  </a:cxn>
                  <a:cxn ang="0">
                    <a:pos x="92" y="226"/>
                  </a:cxn>
                  <a:cxn ang="0">
                    <a:pos x="96" y="199"/>
                  </a:cxn>
                  <a:cxn ang="0">
                    <a:pos x="95" y="195"/>
                  </a:cxn>
                  <a:cxn ang="0">
                    <a:pos x="93" y="174"/>
                  </a:cxn>
                  <a:cxn ang="0">
                    <a:pos x="71" y="149"/>
                  </a:cxn>
                  <a:cxn ang="0">
                    <a:pos x="65" y="138"/>
                  </a:cxn>
                  <a:cxn ang="0">
                    <a:pos x="55" y="129"/>
                  </a:cxn>
                  <a:cxn ang="0">
                    <a:pos x="35" y="121"/>
                  </a:cxn>
                  <a:cxn ang="0">
                    <a:pos x="8" y="111"/>
                  </a:cxn>
                  <a:cxn ang="0">
                    <a:pos x="8" y="103"/>
                  </a:cxn>
                  <a:cxn ang="0">
                    <a:pos x="4" y="97"/>
                  </a:cxn>
                  <a:cxn ang="0">
                    <a:pos x="25" y="86"/>
                  </a:cxn>
                  <a:cxn ang="0">
                    <a:pos x="42" y="80"/>
                  </a:cxn>
                  <a:cxn ang="0">
                    <a:pos x="63" y="88"/>
                  </a:cxn>
                  <a:cxn ang="0">
                    <a:pos x="75" y="86"/>
                  </a:cxn>
                  <a:cxn ang="0">
                    <a:pos x="84" y="80"/>
                  </a:cxn>
                  <a:cxn ang="0">
                    <a:pos x="75" y="52"/>
                  </a:cxn>
                  <a:cxn ang="0">
                    <a:pos x="94" y="63"/>
                  </a:cxn>
                  <a:cxn ang="0">
                    <a:pos x="128" y="59"/>
                  </a:cxn>
                  <a:cxn ang="0">
                    <a:pos x="157" y="35"/>
                  </a:cxn>
                  <a:cxn ang="0">
                    <a:pos x="161" y="25"/>
                  </a:cxn>
                  <a:cxn ang="0">
                    <a:pos x="184" y="0"/>
                  </a:cxn>
                  <a:cxn ang="0">
                    <a:pos x="212" y="24"/>
                  </a:cxn>
                  <a:cxn ang="0">
                    <a:pos x="242" y="34"/>
                  </a:cxn>
                  <a:cxn ang="0">
                    <a:pos x="265" y="57"/>
                  </a:cxn>
                  <a:cxn ang="0">
                    <a:pos x="290" y="68"/>
                  </a:cxn>
                  <a:cxn ang="0">
                    <a:pos x="322" y="76"/>
                  </a:cxn>
                </a:cxnLst>
                <a:rect l="0" t="0" r="r" b="b"/>
                <a:pathLst>
                  <a:path w="330" h="312">
                    <a:moveTo>
                      <a:pt x="308" y="126"/>
                    </a:moveTo>
                    <a:cubicBezTo>
                      <a:pt x="301" y="133"/>
                      <a:pt x="299" y="127"/>
                      <a:pt x="295" y="130"/>
                    </a:cubicBezTo>
                    <a:cubicBezTo>
                      <a:pt x="291" y="134"/>
                      <a:pt x="299" y="134"/>
                      <a:pt x="292" y="138"/>
                    </a:cubicBezTo>
                    <a:cubicBezTo>
                      <a:pt x="285" y="141"/>
                      <a:pt x="293" y="144"/>
                      <a:pt x="284" y="147"/>
                    </a:cubicBezTo>
                    <a:cubicBezTo>
                      <a:pt x="277" y="150"/>
                      <a:pt x="286" y="154"/>
                      <a:pt x="276" y="159"/>
                    </a:cubicBezTo>
                    <a:cubicBezTo>
                      <a:pt x="269" y="163"/>
                      <a:pt x="277" y="169"/>
                      <a:pt x="271" y="173"/>
                    </a:cubicBezTo>
                    <a:cubicBezTo>
                      <a:pt x="266" y="177"/>
                      <a:pt x="269" y="180"/>
                      <a:pt x="275" y="177"/>
                    </a:cubicBezTo>
                    <a:cubicBezTo>
                      <a:pt x="280" y="174"/>
                      <a:pt x="274" y="168"/>
                      <a:pt x="284" y="166"/>
                    </a:cubicBezTo>
                    <a:cubicBezTo>
                      <a:pt x="293" y="165"/>
                      <a:pt x="289" y="175"/>
                      <a:pt x="288" y="177"/>
                    </a:cubicBezTo>
                    <a:cubicBezTo>
                      <a:pt x="287" y="179"/>
                      <a:pt x="293" y="176"/>
                      <a:pt x="294" y="185"/>
                    </a:cubicBezTo>
                    <a:cubicBezTo>
                      <a:pt x="285" y="198"/>
                      <a:pt x="304" y="199"/>
                      <a:pt x="298" y="206"/>
                    </a:cubicBezTo>
                    <a:cubicBezTo>
                      <a:pt x="292" y="213"/>
                      <a:pt x="278" y="210"/>
                      <a:pt x="290" y="219"/>
                    </a:cubicBezTo>
                    <a:cubicBezTo>
                      <a:pt x="306" y="229"/>
                      <a:pt x="288" y="229"/>
                      <a:pt x="293" y="240"/>
                    </a:cubicBezTo>
                    <a:cubicBezTo>
                      <a:pt x="297" y="251"/>
                      <a:pt x="309" y="243"/>
                      <a:pt x="311" y="246"/>
                    </a:cubicBezTo>
                    <a:cubicBezTo>
                      <a:pt x="314" y="249"/>
                      <a:pt x="306" y="257"/>
                      <a:pt x="307" y="261"/>
                    </a:cubicBezTo>
                    <a:cubicBezTo>
                      <a:pt x="301" y="265"/>
                      <a:pt x="287" y="271"/>
                      <a:pt x="288" y="274"/>
                    </a:cubicBezTo>
                    <a:cubicBezTo>
                      <a:pt x="289" y="281"/>
                      <a:pt x="269" y="285"/>
                      <a:pt x="265" y="282"/>
                    </a:cubicBezTo>
                    <a:cubicBezTo>
                      <a:pt x="260" y="276"/>
                      <a:pt x="259" y="285"/>
                      <a:pt x="255" y="279"/>
                    </a:cubicBezTo>
                    <a:cubicBezTo>
                      <a:pt x="251" y="273"/>
                      <a:pt x="250" y="272"/>
                      <a:pt x="241" y="274"/>
                    </a:cubicBezTo>
                    <a:cubicBezTo>
                      <a:pt x="232" y="276"/>
                      <a:pt x="239" y="272"/>
                      <a:pt x="229" y="272"/>
                    </a:cubicBezTo>
                    <a:cubicBezTo>
                      <a:pt x="219" y="272"/>
                      <a:pt x="229" y="260"/>
                      <a:pt x="213" y="273"/>
                    </a:cubicBezTo>
                    <a:cubicBezTo>
                      <a:pt x="207" y="278"/>
                      <a:pt x="199" y="276"/>
                      <a:pt x="199" y="285"/>
                    </a:cubicBezTo>
                    <a:cubicBezTo>
                      <a:pt x="200" y="295"/>
                      <a:pt x="197" y="291"/>
                      <a:pt x="199" y="305"/>
                    </a:cubicBezTo>
                    <a:cubicBezTo>
                      <a:pt x="186" y="304"/>
                      <a:pt x="193" y="312"/>
                      <a:pt x="185" y="308"/>
                    </a:cubicBezTo>
                    <a:cubicBezTo>
                      <a:pt x="177" y="304"/>
                      <a:pt x="179" y="312"/>
                      <a:pt x="165" y="303"/>
                    </a:cubicBezTo>
                    <a:cubicBezTo>
                      <a:pt x="165" y="301"/>
                      <a:pt x="163" y="297"/>
                      <a:pt x="158" y="299"/>
                    </a:cubicBezTo>
                    <a:cubicBezTo>
                      <a:pt x="132" y="283"/>
                      <a:pt x="144" y="298"/>
                      <a:pt x="135" y="296"/>
                    </a:cubicBezTo>
                    <a:cubicBezTo>
                      <a:pt x="124" y="293"/>
                      <a:pt x="124" y="299"/>
                      <a:pt x="120" y="295"/>
                    </a:cubicBezTo>
                    <a:cubicBezTo>
                      <a:pt x="115" y="289"/>
                      <a:pt x="109" y="296"/>
                      <a:pt x="106" y="291"/>
                    </a:cubicBezTo>
                    <a:cubicBezTo>
                      <a:pt x="102" y="282"/>
                      <a:pt x="87" y="287"/>
                      <a:pt x="88" y="280"/>
                    </a:cubicBezTo>
                    <a:cubicBezTo>
                      <a:pt x="89" y="274"/>
                      <a:pt x="83" y="278"/>
                      <a:pt x="79" y="273"/>
                    </a:cubicBezTo>
                    <a:cubicBezTo>
                      <a:pt x="84" y="271"/>
                      <a:pt x="88" y="267"/>
                      <a:pt x="89" y="247"/>
                    </a:cubicBezTo>
                    <a:cubicBezTo>
                      <a:pt x="91" y="228"/>
                      <a:pt x="92" y="231"/>
                      <a:pt x="94" y="229"/>
                    </a:cubicBezTo>
                    <a:cubicBezTo>
                      <a:pt x="96" y="228"/>
                      <a:pt x="94" y="224"/>
                      <a:pt x="92" y="226"/>
                    </a:cubicBezTo>
                    <a:cubicBezTo>
                      <a:pt x="90" y="228"/>
                      <a:pt x="90" y="227"/>
                      <a:pt x="92" y="217"/>
                    </a:cubicBezTo>
                    <a:cubicBezTo>
                      <a:pt x="93" y="206"/>
                      <a:pt x="96" y="199"/>
                      <a:pt x="96" y="199"/>
                    </a:cubicBezTo>
                    <a:cubicBezTo>
                      <a:pt x="103" y="201"/>
                      <a:pt x="106" y="219"/>
                      <a:pt x="105" y="212"/>
                    </a:cubicBezTo>
                    <a:cubicBezTo>
                      <a:pt x="104" y="205"/>
                      <a:pt x="106" y="201"/>
                      <a:pt x="95" y="195"/>
                    </a:cubicBezTo>
                    <a:cubicBezTo>
                      <a:pt x="84" y="189"/>
                      <a:pt x="93" y="194"/>
                      <a:pt x="95" y="186"/>
                    </a:cubicBezTo>
                    <a:cubicBezTo>
                      <a:pt x="97" y="175"/>
                      <a:pt x="90" y="179"/>
                      <a:pt x="93" y="174"/>
                    </a:cubicBezTo>
                    <a:cubicBezTo>
                      <a:pt x="95" y="170"/>
                      <a:pt x="92" y="174"/>
                      <a:pt x="83" y="168"/>
                    </a:cubicBezTo>
                    <a:cubicBezTo>
                      <a:pt x="74" y="163"/>
                      <a:pt x="66" y="153"/>
                      <a:pt x="71" y="149"/>
                    </a:cubicBezTo>
                    <a:cubicBezTo>
                      <a:pt x="73" y="147"/>
                      <a:pt x="74" y="144"/>
                      <a:pt x="69" y="143"/>
                    </a:cubicBezTo>
                    <a:cubicBezTo>
                      <a:pt x="63" y="143"/>
                      <a:pt x="74" y="137"/>
                      <a:pt x="65" y="138"/>
                    </a:cubicBezTo>
                    <a:cubicBezTo>
                      <a:pt x="56" y="138"/>
                      <a:pt x="59" y="135"/>
                      <a:pt x="61" y="132"/>
                    </a:cubicBezTo>
                    <a:cubicBezTo>
                      <a:pt x="63" y="129"/>
                      <a:pt x="60" y="128"/>
                      <a:pt x="55" y="129"/>
                    </a:cubicBezTo>
                    <a:cubicBezTo>
                      <a:pt x="46" y="131"/>
                      <a:pt x="54" y="124"/>
                      <a:pt x="48" y="126"/>
                    </a:cubicBezTo>
                    <a:cubicBezTo>
                      <a:pt x="42" y="127"/>
                      <a:pt x="42" y="123"/>
                      <a:pt x="35" y="121"/>
                    </a:cubicBezTo>
                    <a:cubicBezTo>
                      <a:pt x="28" y="118"/>
                      <a:pt x="22" y="116"/>
                      <a:pt x="18" y="118"/>
                    </a:cubicBezTo>
                    <a:cubicBezTo>
                      <a:pt x="11" y="121"/>
                      <a:pt x="16" y="116"/>
                      <a:pt x="8" y="111"/>
                    </a:cubicBezTo>
                    <a:cubicBezTo>
                      <a:pt x="0" y="107"/>
                      <a:pt x="18" y="109"/>
                      <a:pt x="16" y="106"/>
                    </a:cubicBezTo>
                    <a:cubicBezTo>
                      <a:pt x="14" y="102"/>
                      <a:pt x="9" y="106"/>
                      <a:pt x="8" y="103"/>
                    </a:cubicBezTo>
                    <a:cubicBezTo>
                      <a:pt x="8" y="100"/>
                      <a:pt x="17" y="100"/>
                      <a:pt x="13" y="99"/>
                    </a:cubicBezTo>
                    <a:cubicBezTo>
                      <a:pt x="9" y="97"/>
                      <a:pt x="5" y="101"/>
                      <a:pt x="4" y="97"/>
                    </a:cubicBezTo>
                    <a:cubicBezTo>
                      <a:pt x="3" y="94"/>
                      <a:pt x="6" y="89"/>
                      <a:pt x="16" y="88"/>
                    </a:cubicBezTo>
                    <a:cubicBezTo>
                      <a:pt x="26" y="87"/>
                      <a:pt x="20" y="83"/>
                      <a:pt x="25" y="86"/>
                    </a:cubicBezTo>
                    <a:cubicBezTo>
                      <a:pt x="31" y="89"/>
                      <a:pt x="35" y="87"/>
                      <a:pt x="34" y="84"/>
                    </a:cubicBezTo>
                    <a:cubicBezTo>
                      <a:pt x="33" y="79"/>
                      <a:pt x="37" y="84"/>
                      <a:pt x="42" y="80"/>
                    </a:cubicBezTo>
                    <a:cubicBezTo>
                      <a:pt x="48" y="76"/>
                      <a:pt x="50" y="87"/>
                      <a:pt x="53" y="91"/>
                    </a:cubicBezTo>
                    <a:cubicBezTo>
                      <a:pt x="56" y="95"/>
                      <a:pt x="59" y="90"/>
                      <a:pt x="63" y="88"/>
                    </a:cubicBezTo>
                    <a:cubicBezTo>
                      <a:pt x="69" y="84"/>
                      <a:pt x="64" y="91"/>
                      <a:pt x="70" y="89"/>
                    </a:cubicBezTo>
                    <a:cubicBezTo>
                      <a:pt x="76" y="88"/>
                      <a:pt x="72" y="86"/>
                      <a:pt x="75" y="86"/>
                    </a:cubicBezTo>
                    <a:cubicBezTo>
                      <a:pt x="78" y="86"/>
                      <a:pt x="75" y="91"/>
                      <a:pt x="83" y="90"/>
                    </a:cubicBezTo>
                    <a:cubicBezTo>
                      <a:pt x="91" y="89"/>
                      <a:pt x="81" y="87"/>
                      <a:pt x="84" y="80"/>
                    </a:cubicBezTo>
                    <a:cubicBezTo>
                      <a:pt x="85" y="76"/>
                      <a:pt x="82" y="64"/>
                      <a:pt x="78" y="63"/>
                    </a:cubicBezTo>
                    <a:cubicBezTo>
                      <a:pt x="73" y="60"/>
                      <a:pt x="79" y="57"/>
                      <a:pt x="75" y="52"/>
                    </a:cubicBezTo>
                    <a:cubicBezTo>
                      <a:pt x="72" y="47"/>
                      <a:pt x="79" y="53"/>
                      <a:pt x="87" y="51"/>
                    </a:cubicBezTo>
                    <a:cubicBezTo>
                      <a:pt x="94" y="48"/>
                      <a:pt x="89" y="64"/>
                      <a:pt x="94" y="63"/>
                    </a:cubicBezTo>
                    <a:cubicBezTo>
                      <a:pt x="107" y="60"/>
                      <a:pt x="114" y="68"/>
                      <a:pt x="120" y="64"/>
                    </a:cubicBezTo>
                    <a:cubicBezTo>
                      <a:pt x="126" y="61"/>
                      <a:pt x="132" y="60"/>
                      <a:pt x="128" y="59"/>
                    </a:cubicBezTo>
                    <a:cubicBezTo>
                      <a:pt x="124" y="58"/>
                      <a:pt x="117" y="53"/>
                      <a:pt x="135" y="46"/>
                    </a:cubicBezTo>
                    <a:cubicBezTo>
                      <a:pt x="152" y="38"/>
                      <a:pt x="156" y="39"/>
                      <a:pt x="157" y="35"/>
                    </a:cubicBezTo>
                    <a:cubicBezTo>
                      <a:pt x="159" y="32"/>
                      <a:pt x="164" y="34"/>
                      <a:pt x="161" y="30"/>
                    </a:cubicBezTo>
                    <a:cubicBezTo>
                      <a:pt x="158" y="26"/>
                      <a:pt x="163" y="28"/>
                      <a:pt x="161" y="25"/>
                    </a:cubicBezTo>
                    <a:cubicBezTo>
                      <a:pt x="159" y="22"/>
                      <a:pt x="161" y="20"/>
                      <a:pt x="160" y="13"/>
                    </a:cubicBezTo>
                    <a:cubicBezTo>
                      <a:pt x="159" y="5"/>
                      <a:pt x="166" y="3"/>
                      <a:pt x="184" y="0"/>
                    </a:cubicBezTo>
                    <a:cubicBezTo>
                      <a:pt x="191" y="23"/>
                      <a:pt x="198" y="6"/>
                      <a:pt x="202" y="17"/>
                    </a:cubicBezTo>
                    <a:cubicBezTo>
                      <a:pt x="205" y="26"/>
                      <a:pt x="209" y="18"/>
                      <a:pt x="212" y="24"/>
                    </a:cubicBezTo>
                    <a:cubicBezTo>
                      <a:pt x="214" y="29"/>
                      <a:pt x="224" y="25"/>
                      <a:pt x="226" y="36"/>
                    </a:cubicBezTo>
                    <a:cubicBezTo>
                      <a:pt x="228" y="52"/>
                      <a:pt x="236" y="32"/>
                      <a:pt x="242" y="34"/>
                    </a:cubicBezTo>
                    <a:cubicBezTo>
                      <a:pt x="245" y="36"/>
                      <a:pt x="236" y="44"/>
                      <a:pt x="247" y="48"/>
                    </a:cubicBezTo>
                    <a:cubicBezTo>
                      <a:pt x="256" y="51"/>
                      <a:pt x="254" y="61"/>
                      <a:pt x="265" y="57"/>
                    </a:cubicBezTo>
                    <a:cubicBezTo>
                      <a:pt x="271" y="60"/>
                      <a:pt x="275" y="59"/>
                      <a:pt x="279" y="58"/>
                    </a:cubicBezTo>
                    <a:cubicBezTo>
                      <a:pt x="288" y="61"/>
                      <a:pt x="285" y="68"/>
                      <a:pt x="290" y="68"/>
                    </a:cubicBezTo>
                    <a:cubicBezTo>
                      <a:pt x="296" y="67"/>
                      <a:pt x="292" y="73"/>
                      <a:pt x="300" y="71"/>
                    </a:cubicBezTo>
                    <a:cubicBezTo>
                      <a:pt x="309" y="69"/>
                      <a:pt x="314" y="73"/>
                      <a:pt x="322" y="76"/>
                    </a:cubicBezTo>
                    <a:cubicBezTo>
                      <a:pt x="330" y="80"/>
                      <a:pt x="307" y="85"/>
                      <a:pt x="308" y="126"/>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295" name="Freeform 39"/>
              <p:cNvSpPr>
                <a:spLocks/>
              </p:cNvSpPr>
              <p:nvPr/>
            </p:nvSpPr>
            <p:spPr bwMode="auto">
              <a:xfrm>
                <a:off x="2552300" y="5671553"/>
                <a:ext cx="298952" cy="557541"/>
              </a:xfrm>
              <a:custGeom>
                <a:avLst/>
                <a:gdLst/>
                <a:ahLst/>
                <a:cxnLst>
                  <a:cxn ang="0">
                    <a:pos x="83" y="18"/>
                  </a:cxn>
                  <a:cxn ang="0">
                    <a:pos x="71" y="8"/>
                  </a:cxn>
                  <a:cxn ang="0">
                    <a:pos x="53" y="11"/>
                  </a:cxn>
                  <a:cxn ang="0">
                    <a:pos x="38" y="12"/>
                  </a:cxn>
                  <a:cxn ang="0">
                    <a:pos x="40" y="2"/>
                  </a:cxn>
                  <a:cxn ang="0">
                    <a:pos x="23" y="11"/>
                  </a:cxn>
                  <a:cxn ang="0">
                    <a:pos x="23" y="20"/>
                  </a:cxn>
                  <a:cxn ang="0">
                    <a:pos x="27" y="35"/>
                  </a:cxn>
                  <a:cxn ang="0">
                    <a:pos x="22" y="67"/>
                  </a:cxn>
                  <a:cxn ang="0">
                    <a:pos x="17" y="85"/>
                  </a:cxn>
                  <a:cxn ang="0">
                    <a:pos x="9" y="98"/>
                  </a:cxn>
                  <a:cxn ang="0">
                    <a:pos x="9" y="118"/>
                  </a:cxn>
                  <a:cxn ang="0">
                    <a:pos x="13" y="122"/>
                  </a:cxn>
                  <a:cxn ang="0">
                    <a:pos x="15" y="127"/>
                  </a:cxn>
                  <a:cxn ang="0">
                    <a:pos x="23" y="137"/>
                  </a:cxn>
                  <a:cxn ang="0">
                    <a:pos x="21" y="167"/>
                  </a:cxn>
                  <a:cxn ang="0">
                    <a:pos x="21" y="175"/>
                  </a:cxn>
                  <a:cxn ang="0">
                    <a:pos x="39" y="174"/>
                  </a:cxn>
                  <a:cxn ang="0">
                    <a:pos x="58" y="169"/>
                  </a:cxn>
                  <a:cxn ang="0">
                    <a:pos x="63" y="142"/>
                  </a:cxn>
                  <a:cxn ang="0">
                    <a:pos x="65" y="134"/>
                  </a:cxn>
                  <a:cxn ang="0">
                    <a:pos x="65" y="113"/>
                  </a:cxn>
                  <a:cxn ang="0">
                    <a:pos x="61" y="99"/>
                  </a:cxn>
                  <a:cxn ang="0">
                    <a:pos x="61" y="85"/>
                  </a:cxn>
                  <a:cxn ang="0">
                    <a:pos x="68" y="73"/>
                  </a:cxn>
                  <a:cxn ang="0">
                    <a:pos x="72" y="45"/>
                  </a:cxn>
                  <a:cxn ang="0">
                    <a:pos x="83" y="18"/>
                  </a:cxn>
                </a:cxnLst>
                <a:rect l="0" t="0" r="r" b="b"/>
                <a:pathLst>
                  <a:path w="96" h="179">
                    <a:moveTo>
                      <a:pt x="83" y="18"/>
                    </a:moveTo>
                    <a:cubicBezTo>
                      <a:pt x="73" y="16"/>
                      <a:pt x="86" y="9"/>
                      <a:pt x="71" y="8"/>
                    </a:cubicBezTo>
                    <a:cubicBezTo>
                      <a:pt x="56" y="6"/>
                      <a:pt x="64" y="16"/>
                      <a:pt x="53" y="11"/>
                    </a:cubicBezTo>
                    <a:cubicBezTo>
                      <a:pt x="42" y="5"/>
                      <a:pt x="42" y="15"/>
                      <a:pt x="38" y="12"/>
                    </a:cubicBezTo>
                    <a:cubicBezTo>
                      <a:pt x="34" y="9"/>
                      <a:pt x="44" y="5"/>
                      <a:pt x="40" y="2"/>
                    </a:cubicBezTo>
                    <a:cubicBezTo>
                      <a:pt x="36" y="0"/>
                      <a:pt x="35" y="0"/>
                      <a:pt x="23" y="11"/>
                    </a:cubicBezTo>
                    <a:cubicBezTo>
                      <a:pt x="20" y="17"/>
                      <a:pt x="25" y="17"/>
                      <a:pt x="23" y="20"/>
                    </a:cubicBezTo>
                    <a:cubicBezTo>
                      <a:pt x="22" y="23"/>
                      <a:pt x="23" y="28"/>
                      <a:pt x="27" y="35"/>
                    </a:cubicBezTo>
                    <a:cubicBezTo>
                      <a:pt x="31" y="43"/>
                      <a:pt x="21" y="62"/>
                      <a:pt x="22" y="67"/>
                    </a:cubicBezTo>
                    <a:cubicBezTo>
                      <a:pt x="23" y="72"/>
                      <a:pt x="21" y="70"/>
                      <a:pt x="17" y="85"/>
                    </a:cubicBezTo>
                    <a:cubicBezTo>
                      <a:pt x="12" y="99"/>
                      <a:pt x="7" y="92"/>
                      <a:pt x="9" y="98"/>
                    </a:cubicBezTo>
                    <a:cubicBezTo>
                      <a:pt x="11" y="104"/>
                      <a:pt x="0" y="119"/>
                      <a:pt x="9" y="118"/>
                    </a:cubicBezTo>
                    <a:cubicBezTo>
                      <a:pt x="19" y="118"/>
                      <a:pt x="11" y="120"/>
                      <a:pt x="13" y="122"/>
                    </a:cubicBezTo>
                    <a:cubicBezTo>
                      <a:pt x="14" y="125"/>
                      <a:pt x="11" y="130"/>
                      <a:pt x="15" y="127"/>
                    </a:cubicBezTo>
                    <a:cubicBezTo>
                      <a:pt x="18" y="125"/>
                      <a:pt x="26" y="126"/>
                      <a:pt x="23" y="137"/>
                    </a:cubicBezTo>
                    <a:cubicBezTo>
                      <a:pt x="19" y="148"/>
                      <a:pt x="27" y="142"/>
                      <a:pt x="21" y="167"/>
                    </a:cubicBezTo>
                    <a:cubicBezTo>
                      <a:pt x="19" y="176"/>
                      <a:pt x="19" y="177"/>
                      <a:pt x="21" y="175"/>
                    </a:cubicBezTo>
                    <a:cubicBezTo>
                      <a:pt x="24" y="172"/>
                      <a:pt x="26" y="170"/>
                      <a:pt x="39" y="174"/>
                    </a:cubicBezTo>
                    <a:cubicBezTo>
                      <a:pt x="52" y="179"/>
                      <a:pt x="47" y="174"/>
                      <a:pt x="58" y="169"/>
                    </a:cubicBezTo>
                    <a:cubicBezTo>
                      <a:pt x="56" y="164"/>
                      <a:pt x="54" y="150"/>
                      <a:pt x="63" y="142"/>
                    </a:cubicBezTo>
                    <a:cubicBezTo>
                      <a:pt x="72" y="135"/>
                      <a:pt x="69" y="135"/>
                      <a:pt x="65" y="134"/>
                    </a:cubicBezTo>
                    <a:cubicBezTo>
                      <a:pt x="60" y="133"/>
                      <a:pt x="55" y="127"/>
                      <a:pt x="65" y="113"/>
                    </a:cubicBezTo>
                    <a:cubicBezTo>
                      <a:pt x="75" y="100"/>
                      <a:pt x="63" y="109"/>
                      <a:pt x="61" y="99"/>
                    </a:cubicBezTo>
                    <a:cubicBezTo>
                      <a:pt x="59" y="88"/>
                      <a:pt x="50" y="86"/>
                      <a:pt x="61" y="85"/>
                    </a:cubicBezTo>
                    <a:cubicBezTo>
                      <a:pt x="71" y="84"/>
                      <a:pt x="72" y="81"/>
                      <a:pt x="68" y="73"/>
                    </a:cubicBezTo>
                    <a:cubicBezTo>
                      <a:pt x="65" y="65"/>
                      <a:pt x="74" y="65"/>
                      <a:pt x="72" y="45"/>
                    </a:cubicBezTo>
                    <a:cubicBezTo>
                      <a:pt x="71" y="37"/>
                      <a:pt x="96" y="20"/>
                      <a:pt x="83" y="18"/>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6" name="Freeform 40"/>
              <p:cNvSpPr>
                <a:spLocks/>
              </p:cNvSpPr>
              <p:nvPr/>
            </p:nvSpPr>
            <p:spPr bwMode="auto">
              <a:xfrm>
                <a:off x="3955677" y="5581459"/>
                <a:ext cx="84855" cy="180189"/>
              </a:xfrm>
              <a:custGeom>
                <a:avLst/>
                <a:gdLst/>
                <a:ahLst/>
                <a:cxnLst>
                  <a:cxn ang="0">
                    <a:pos x="23" y="11"/>
                  </a:cxn>
                  <a:cxn ang="0">
                    <a:pos x="23" y="2"/>
                  </a:cxn>
                  <a:cxn ang="0">
                    <a:pos x="18" y="12"/>
                  </a:cxn>
                  <a:cxn ang="0">
                    <a:pos x="6" y="17"/>
                  </a:cxn>
                  <a:cxn ang="0">
                    <a:pos x="4" y="39"/>
                  </a:cxn>
                  <a:cxn ang="0">
                    <a:pos x="5" y="43"/>
                  </a:cxn>
                  <a:cxn ang="0">
                    <a:pos x="7" y="46"/>
                  </a:cxn>
                  <a:cxn ang="0">
                    <a:pos x="8" y="52"/>
                  </a:cxn>
                  <a:cxn ang="0">
                    <a:pos x="16" y="58"/>
                  </a:cxn>
                  <a:cxn ang="0">
                    <a:pos x="19" y="52"/>
                  </a:cxn>
                  <a:cxn ang="0">
                    <a:pos x="22" y="40"/>
                  </a:cxn>
                  <a:cxn ang="0">
                    <a:pos x="26" y="25"/>
                  </a:cxn>
                  <a:cxn ang="0">
                    <a:pos x="23" y="11"/>
                  </a:cxn>
                </a:cxnLst>
                <a:rect l="0" t="0" r="r" b="b"/>
                <a:pathLst>
                  <a:path w="27" h="58">
                    <a:moveTo>
                      <a:pt x="23" y="11"/>
                    </a:moveTo>
                    <a:cubicBezTo>
                      <a:pt x="24" y="7"/>
                      <a:pt x="25" y="3"/>
                      <a:pt x="23" y="2"/>
                    </a:cubicBezTo>
                    <a:cubicBezTo>
                      <a:pt x="18" y="0"/>
                      <a:pt x="23" y="14"/>
                      <a:pt x="18" y="12"/>
                    </a:cubicBezTo>
                    <a:cubicBezTo>
                      <a:pt x="11" y="9"/>
                      <a:pt x="9" y="18"/>
                      <a:pt x="6" y="17"/>
                    </a:cubicBezTo>
                    <a:cubicBezTo>
                      <a:pt x="2" y="16"/>
                      <a:pt x="0" y="40"/>
                      <a:pt x="4" y="39"/>
                    </a:cubicBezTo>
                    <a:cubicBezTo>
                      <a:pt x="8" y="39"/>
                      <a:pt x="7" y="41"/>
                      <a:pt x="5" y="43"/>
                    </a:cubicBezTo>
                    <a:cubicBezTo>
                      <a:pt x="3" y="45"/>
                      <a:pt x="4" y="45"/>
                      <a:pt x="7" y="46"/>
                    </a:cubicBezTo>
                    <a:cubicBezTo>
                      <a:pt x="13" y="47"/>
                      <a:pt x="3" y="49"/>
                      <a:pt x="8" y="52"/>
                    </a:cubicBezTo>
                    <a:cubicBezTo>
                      <a:pt x="17" y="56"/>
                      <a:pt x="13" y="58"/>
                      <a:pt x="16" y="58"/>
                    </a:cubicBezTo>
                    <a:cubicBezTo>
                      <a:pt x="20" y="58"/>
                      <a:pt x="16" y="53"/>
                      <a:pt x="19" y="52"/>
                    </a:cubicBezTo>
                    <a:cubicBezTo>
                      <a:pt x="22" y="50"/>
                      <a:pt x="22" y="46"/>
                      <a:pt x="22" y="40"/>
                    </a:cubicBezTo>
                    <a:cubicBezTo>
                      <a:pt x="22" y="34"/>
                      <a:pt x="27" y="37"/>
                      <a:pt x="26" y="25"/>
                    </a:cubicBezTo>
                    <a:cubicBezTo>
                      <a:pt x="25" y="13"/>
                      <a:pt x="23" y="15"/>
                      <a:pt x="23" y="11"/>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297" name="Freeform 41"/>
              <p:cNvSpPr>
                <a:spLocks noEditPoints="1"/>
              </p:cNvSpPr>
              <p:nvPr/>
            </p:nvSpPr>
            <p:spPr bwMode="auto">
              <a:xfrm>
                <a:off x="3787272" y="5136209"/>
                <a:ext cx="946464" cy="1120305"/>
              </a:xfrm>
              <a:custGeom>
                <a:avLst/>
                <a:gdLst/>
                <a:ahLst/>
                <a:cxnLst>
                  <a:cxn ang="0">
                    <a:pos x="295" y="253"/>
                  </a:cxn>
                  <a:cxn ang="0">
                    <a:pos x="261" y="233"/>
                  </a:cxn>
                  <a:cxn ang="0">
                    <a:pos x="258" y="262"/>
                  </a:cxn>
                  <a:cxn ang="0">
                    <a:pos x="249" y="303"/>
                  </a:cxn>
                  <a:cxn ang="0">
                    <a:pos x="234" y="303"/>
                  </a:cxn>
                  <a:cxn ang="0">
                    <a:pos x="238" y="264"/>
                  </a:cxn>
                  <a:cxn ang="0">
                    <a:pos x="205" y="227"/>
                  </a:cxn>
                  <a:cxn ang="0">
                    <a:pos x="179" y="205"/>
                  </a:cxn>
                  <a:cxn ang="0">
                    <a:pos x="135" y="176"/>
                  </a:cxn>
                  <a:cxn ang="0">
                    <a:pos x="108" y="151"/>
                  </a:cxn>
                  <a:cxn ang="0">
                    <a:pos x="87" y="108"/>
                  </a:cxn>
                  <a:cxn ang="0">
                    <a:pos x="29" y="119"/>
                  </a:cxn>
                  <a:cxn ang="0">
                    <a:pos x="15" y="98"/>
                  </a:cxn>
                  <a:cxn ang="0">
                    <a:pos x="20" y="64"/>
                  </a:cxn>
                  <a:cxn ang="0">
                    <a:pos x="27" y="43"/>
                  </a:cxn>
                  <a:cxn ang="0">
                    <a:pos x="45" y="29"/>
                  </a:cxn>
                  <a:cxn ang="0">
                    <a:pos x="57" y="36"/>
                  </a:cxn>
                  <a:cxn ang="0">
                    <a:pos x="70" y="35"/>
                  </a:cxn>
                  <a:cxn ang="0">
                    <a:pos x="84" y="29"/>
                  </a:cxn>
                  <a:cxn ang="0">
                    <a:pos x="93" y="19"/>
                  </a:cxn>
                  <a:cxn ang="0">
                    <a:pos x="102" y="9"/>
                  </a:cxn>
                  <a:cxn ang="0">
                    <a:pos x="122" y="5"/>
                  </a:cxn>
                  <a:cxn ang="0">
                    <a:pos x="144" y="7"/>
                  </a:cxn>
                  <a:cxn ang="0">
                    <a:pos x="182" y="22"/>
                  </a:cxn>
                  <a:cxn ang="0">
                    <a:pos x="180" y="36"/>
                  </a:cxn>
                  <a:cxn ang="0">
                    <a:pos x="182" y="55"/>
                  </a:cxn>
                  <a:cxn ang="0">
                    <a:pos x="167" y="51"/>
                  </a:cxn>
                  <a:cxn ang="0">
                    <a:pos x="147" y="68"/>
                  </a:cxn>
                  <a:cxn ang="0">
                    <a:pos x="157" y="110"/>
                  </a:cxn>
                  <a:cxn ang="0">
                    <a:pos x="208" y="176"/>
                  </a:cxn>
                  <a:cxn ang="0">
                    <a:pos x="268" y="212"/>
                  </a:cxn>
                  <a:cxn ang="0">
                    <a:pos x="300" y="245"/>
                  </a:cxn>
                  <a:cxn ang="0">
                    <a:pos x="177" y="310"/>
                  </a:cxn>
                  <a:cxn ang="0">
                    <a:pos x="152" y="322"/>
                  </a:cxn>
                  <a:cxn ang="0">
                    <a:pos x="189" y="344"/>
                  </a:cxn>
                  <a:cxn ang="0">
                    <a:pos x="218" y="355"/>
                  </a:cxn>
                  <a:cxn ang="0">
                    <a:pos x="229" y="305"/>
                  </a:cxn>
                  <a:cxn ang="0">
                    <a:pos x="81" y="211"/>
                  </a:cxn>
                  <a:cxn ang="0">
                    <a:pos x="45" y="222"/>
                  </a:cxn>
                  <a:cxn ang="0">
                    <a:pos x="52" y="260"/>
                  </a:cxn>
                  <a:cxn ang="0">
                    <a:pos x="73" y="275"/>
                  </a:cxn>
                  <a:cxn ang="0">
                    <a:pos x="84" y="234"/>
                  </a:cxn>
                </a:cxnLst>
                <a:rect l="0" t="0" r="r" b="b"/>
                <a:pathLst>
                  <a:path w="304" h="360">
                    <a:moveTo>
                      <a:pt x="300" y="245"/>
                    </a:moveTo>
                    <a:cubicBezTo>
                      <a:pt x="296" y="252"/>
                      <a:pt x="304" y="254"/>
                      <a:pt x="295" y="253"/>
                    </a:cubicBezTo>
                    <a:cubicBezTo>
                      <a:pt x="285" y="251"/>
                      <a:pt x="291" y="236"/>
                      <a:pt x="280" y="235"/>
                    </a:cubicBezTo>
                    <a:cubicBezTo>
                      <a:pt x="269" y="234"/>
                      <a:pt x="269" y="228"/>
                      <a:pt x="261" y="233"/>
                    </a:cubicBezTo>
                    <a:cubicBezTo>
                      <a:pt x="253" y="238"/>
                      <a:pt x="257" y="245"/>
                      <a:pt x="253" y="251"/>
                    </a:cubicBezTo>
                    <a:cubicBezTo>
                      <a:pt x="248" y="256"/>
                      <a:pt x="249" y="259"/>
                      <a:pt x="258" y="262"/>
                    </a:cubicBezTo>
                    <a:cubicBezTo>
                      <a:pt x="267" y="265"/>
                      <a:pt x="274" y="277"/>
                      <a:pt x="262" y="284"/>
                    </a:cubicBezTo>
                    <a:cubicBezTo>
                      <a:pt x="250" y="291"/>
                      <a:pt x="257" y="295"/>
                      <a:pt x="249" y="303"/>
                    </a:cubicBezTo>
                    <a:cubicBezTo>
                      <a:pt x="241" y="312"/>
                      <a:pt x="243" y="322"/>
                      <a:pt x="233" y="317"/>
                    </a:cubicBezTo>
                    <a:cubicBezTo>
                      <a:pt x="228" y="314"/>
                      <a:pt x="229" y="308"/>
                      <a:pt x="234" y="303"/>
                    </a:cubicBezTo>
                    <a:cubicBezTo>
                      <a:pt x="238" y="297"/>
                      <a:pt x="234" y="294"/>
                      <a:pt x="239" y="290"/>
                    </a:cubicBezTo>
                    <a:cubicBezTo>
                      <a:pt x="243" y="286"/>
                      <a:pt x="243" y="284"/>
                      <a:pt x="238" y="264"/>
                    </a:cubicBezTo>
                    <a:cubicBezTo>
                      <a:pt x="232" y="243"/>
                      <a:pt x="226" y="250"/>
                      <a:pt x="215" y="242"/>
                    </a:cubicBezTo>
                    <a:cubicBezTo>
                      <a:pt x="205" y="235"/>
                      <a:pt x="217" y="224"/>
                      <a:pt x="205" y="227"/>
                    </a:cubicBezTo>
                    <a:cubicBezTo>
                      <a:pt x="193" y="229"/>
                      <a:pt x="206" y="220"/>
                      <a:pt x="195" y="221"/>
                    </a:cubicBezTo>
                    <a:cubicBezTo>
                      <a:pt x="185" y="222"/>
                      <a:pt x="188" y="205"/>
                      <a:pt x="179" y="205"/>
                    </a:cubicBezTo>
                    <a:cubicBezTo>
                      <a:pt x="169" y="205"/>
                      <a:pt x="158" y="203"/>
                      <a:pt x="148" y="189"/>
                    </a:cubicBezTo>
                    <a:cubicBezTo>
                      <a:pt x="139" y="176"/>
                      <a:pt x="139" y="186"/>
                      <a:pt x="135" y="176"/>
                    </a:cubicBezTo>
                    <a:cubicBezTo>
                      <a:pt x="130" y="165"/>
                      <a:pt x="118" y="170"/>
                      <a:pt x="119" y="164"/>
                    </a:cubicBezTo>
                    <a:cubicBezTo>
                      <a:pt x="120" y="158"/>
                      <a:pt x="119" y="158"/>
                      <a:pt x="108" y="151"/>
                    </a:cubicBezTo>
                    <a:cubicBezTo>
                      <a:pt x="97" y="143"/>
                      <a:pt x="108" y="138"/>
                      <a:pt x="101" y="132"/>
                    </a:cubicBezTo>
                    <a:cubicBezTo>
                      <a:pt x="94" y="126"/>
                      <a:pt x="99" y="106"/>
                      <a:pt x="87" y="108"/>
                    </a:cubicBezTo>
                    <a:cubicBezTo>
                      <a:pt x="76" y="111"/>
                      <a:pt x="72" y="90"/>
                      <a:pt x="59" y="95"/>
                    </a:cubicBezTo>
                    <a:cubicBezTo>
                      <a:pt x="46" y="101"/>
                      <a:pt x="56" y="110"/>
                      <a:pt x="29" y="119"/>
                    </a:cubicBezTo>
                    <a:cubicBezTo>
                      <a:pt x="28" y="115"/>
                      <a:pt x="36" y="107"/>
                      <a:pt x="33" y="104"/>
                    </a:cubicBezTo>
                    <a:cubicBezTo>
                      <a:pt x="31" y="101"/>
                      <a:pt x="19" y="109"/>
                      <a:pt x="15" y="98"/>
                    </a:cubicBezTo>
                    <a:cubicBezTo>
                      <a:pt x="10" y="87"/>
                      <a:pt x="28" y="87"/>
                      <a:pt x="12" y="77"/>
                    </a:cubicBezTo>
                    <a:cubicBezTo>
                      <a:pt x="0" y="68"/>
                      <a:pt x="14" y="71"/>
                      <a:pt x="20" y="64"/>
                    </a:cubicBezTo>
                    <a:cubicBezTo>
                      <a:pt x="26" y="57"/>
                      <a:pt x="7" y="56"/>
                      <a:pt x="16" y="43"/>
                    </a:cubicBezTo>
                    <a:cubicBezTo>
                      <a:pt x="18" y="43"/>
                      <a:pt x="21" y="47"/>
                      <a:pt x="27" y="43"/>
                    </a:cubicBezTo>
                    <a:cubicBezTo>
                      <a:pt x="34" y="38"/>
                      <a:pt x="33" y="46"/>
                      <a:pt x="42" y="40"/>
                    </a:cubicBezTo>
                    <a:cubicBezTo>
                      <a:pt x="51" y="33"/>
                      <a:pt x="41" y="31"/>
                      <a:pt x="45" y="29"/>
                    </a:cubicBezTo>
                    <a:cubicBezTo>
                      <a:pt x="50" y="26"/>
                      <a:pt x="53" y="20"/>
                      <a:pt x="53" y="24"/>
                    </a:cubicBezTo>
                    <a:cubicBezTo>
                      <a:pt x="53" y="28"/>
                      <a:pt x="51" y="33"/>
                      <a:pt x="57" y="36"/>
                    </a:cubicBezTo>
                    <a:cubicBezTo>
                      <a:pt x="63" y="39"/>
                      <a:pt x="64" y="49"/>
                      <a:pt x="68" y="47"/>
                    </a:cubicBezTo>
                    <a:cubicBezTo>
                      <a:pt x="71" y="45"/>
                      <a:pt x="64" y="40"/>
                      <a:pt x="70" y="35"/>
                    </a:cubicBezTo>
                    <a:cubicBezTo>
                      <a:pt x="76" y="31"/>
                      <a:pt x="71" y="23"/>
                      <a:pt x="75" y="23"/>
                    </a:cubicBezTo>
                    <a:cubicBezTo>
                      <a:pt x="79" y="22"/>
                      <a:pt x="79" y="32"/>
                      <a:pt x="84" y="29"/>
                    </a:cubicBezTo>
                    <a:cubicBezTo>
                      <a:pt x="90" y="24"/>
                      <a:pt x="90" y="33"/>
                      <a:pt x="94" y="32"/>
                    </a:cubicBezTo>
                    <a:cubicBezTo>
                      <a:pt x="98" y="31"/>
                      <a:pt x="91" y="22"/>
                      <a:pt x="93" y="19"/>
                    </a:cubicBezTo>
                    <a:cubicBezTo>
                      <a:pt x="95" y="17"/>
                      <a:pt x="99" y="25"/>
                      <a:pt x="103" y="22"/>
                    </a:cubicBezTo>
                    <a:cubicBezTo>
                      <a:pt x="106" y="19"/>
                      <a:pt x="98" y="18"/>
                      <a:pt x="102" y="9"/>
                    </a:cubicBezTo>
                    <a:cubicBezTo>
                      <a:pt x="109" y="9"/>
                      <a:pt x="110" y="15"/>
                      <a:pt x="115" y="14"/>
                    </a:cubicBezTo>
                    <a:cubicBezTo>
                      <a:pt x="119" y="13"/>
                      <a:pt x="116" y="6"/>
                      <a:pt x="122" y="5"/>
                    </a:cubicBezTo>
                    <a:cubicBezTo>
                      <a:pt x="128" y="4"/>
                      <a:pt x="130" y="7"/>
                      <a:pt x="139" y="4"/>
                    </a:cubicBezTo>
                    <a:cubicBezTo>
                      <a:pt x="151" y="0"/>
                      <a:pt x="143" y="4"/>
                      <a:pt x="144" y="7"/>
                    </a:cubicBezTo>
                    <a:cubicBezTo>
                      <a:pt x="144" y="9"/>
                      <a:pt x="148" y="8"/>
                      <a:pt x="147" y="11"/>
                    </a:cubicBezTo>
                    <a:cubicBezTo>
                      <a:pt x="146" y="15"/>
                      <a:pt x="158" y="19"/>
                      <a:pt x="182" y="22"/>
                    </a:cubicBezTo>
                    <a:cubicBezTo>
                      <a:pt x="181" y="25"/>
                      <a:pt x="174" y="28"/>
                      <a:pt x="175" y="31"/>
                    </a:cubicBezTo>
                    <a:cubicBezTo>
                      <a:pt x="175" y="33"/>
                      <a:pt x="184" y="32"/>
                      <a:pt x="180" y="36"/>
                    </a:cubicBezTo>
                    <a:cubicBezTo>
                      <a:pt x="176" y="40"/>
                      <a:pt x="178" y="44"/>
                      <a:pt x="181" y="47"/>
                    </a:cubicBezTo>
                    <a:cubicBezTo>
                      <a:pt x="184" y="49"/>
                      <a:pt x="190" y="57"/>
                      <a:pt x="182" y="55"/>
                    </a:cubicBezTo>
                    <a:cubicBezTo>
                      <a:pt x="182" y="53"/>
                      <a:pt x="183" y="49"/>
                      <a:pt x="177" y="52"/>
                    </a:cubicBezTo>
                    <a:cubicBezTo>
                      <a:pt x="169" y="55"/>
                      <a:pt x="176" y="47"/>
                      <a:pt x="167" y="51"/>
                    </a:cubicBezTo>
                    <a:cubicBezTo>
                      <a:pt x="158" y="56"/>
                      <a:pt x="155" y="63"/>
                      <a:pt x="151" y="60"/>
                    </a:cubicBezTo>
                    <a:cubicBezTo>
                      <a:pt x="148" y="57"/>
                      <a:pt x="143" y="62"/>
                      <a:pt x="147" y="68"/>
                    </a:cubicBezTo>
                    <a:cubicBezTo>
                      <a:pt x="151" y="75"/>
                      <a:pt x="157" y="79"/>
                      <a:pt x="150" y="81"/>
                    </a:cubicBezTo>
                    <a:cubicBezTo>
                      <a:pt x="144" y="84"/>
                      <a:pt x="146" y="102"/>
                      <a:pt x="157" y="110"/>
                    </a:cubicBezTo>
                    <a:cubicBezTo>
                      <a:pt x="167" y="117"/>
                      <a:pt x="169" y="123"/>
                      <a:pt x="177" y="123"/>
                    </a:cubicBezTo>
                    <a:cubicBezTo>
                      <a:pt x="185" y="123"/>
                      <a:pt x="179" y="150"/>
                      <a:pt x="208" y="176"/>
                    </a:cubicBezTo>
                    <a:cubicBezTo>
                      <a:pt x="220" y="186"/>
                      <a:pt x="255" y="178"/>
                      <a:pt x="240" y="191"/>
                    </a:cubicBezTo>
                    <a:cubicBezTo>
                      <a:pt x="229" y="200"/>
                      <a:pt x="264" y="207"/>
                      <a:pt x="268" y="212"/>
                    </a:cubicBezTo>
                    <a:cubicBezTo>
                      <a:pt x="272" y="218"/>
                      <a:pt x="277" y="219"/>
                      <a:pt x="284" y="224"/>
                    </a:cubicBezTo>
                    <a:cubicBezTo>
                      <a:pt x="291" y="229"/>
                      <a:pt x="304" y="237"/>
                      <a:pt x="300" y="245"/>
                    </a:cubicBezTo>
                    <a:close/>
                    <a:moveTo>
                      <a:pt x="211" y="308"/>
                    </a:moveTo>
                    <a:cubicBezTo>
                      <a:pt x="203" y="307"/>
                      <a:pt x="190" y="322"/>
                      <a:pt x="177" y="310"/>
                    </a:cubicBezTo>
                    <a:cubicBezTo>
                      <a:pt x="164" y="298"/>
                      <a:pt x="165" y="321"/>
                      <a:pt x="160" y="310"/>
                    </a:cubicBezTo>
                    <a:cubicBezTo>
                      <a:pt x="158" y="306"/>
                      <a:pt x="151" y="310"/>
                      <a:pt x="152" y="322"/>
                    </a:cubicBezTo>
                    <a:cubicBezTo>
                      <a:pt x="152" y="327"/>
                      <a:pt x="156" y="328"/>
                      <a:pt x="164" y="330"/>
                    </a:cubicBezTo>
                    <a:cubicBezTo>
                      <a:pt x="172" y="332"/>
                      <a:pt x="182" y="344"/>
                      <a:pt x="189" y="344"/>
                    </a:cubicBezTo>
                    <a:cubicBezTo>
                      <a:pt x="197" y="344"/>
                      <a:pt x="199" y="352"/>
                      <a:pt x="208" y="355"/>
                    </a:cubicBezTo>
                    <a:cubicBezTo>
                      <a:pt x="217" y="358"/>
                      <a:pt x="218" y="360"/>
                      <a:pt x="218" y="355"/>
                    </a:cubicBezTo>
                    <a:cubicBezTo>
                      <a:pt x="217" y="350"/>
                      <a:pt x="223" y="340"/>
                      <a:pt x="217" y="336"/>
                    </a:cubicBezTo>
                    <a:cubicBezTo>
                      <a:pt x="212" y="332"/>
                      <a:pt x="226" y="310"/>
                      <a:pt x="229" y="305"/>
                    </a:cubicBezTo>
                    <a:cubicBezTo>
                      <a:pt x="232" y="300"/>
                      <a:pt x="219" y="310"/>
                      <a:pt x="211" y="308"/>
                    </a:cubicBezTo>
                    <a:close/>
                    <a:moveTo>
                      <a:pt x="81" y="211"/>
                    </a:moveTo>
                    <a:cubicBezTo>
                      <a:pt x="77" y="205"/>
                      <a:pt x="74" y="202"/>
                      <a:pt x="61" y="214"/>
                    </a:cubicBezTo>
                    <a:cubicBezTo>
                      <a:pt x="47" y="226"/>
                      <a:pt x="45" y="206"/>
                      <a:pt x="45" y="222"/>
                    </a:cubicBezTo>
                    <a:cubicBezTo>
                      <a:pt x="45" y="229"/>
                      <a:pt x="53" y="228"/>
                      <a:pt x="52" y="243"/>
                    </a:cubicBezTo>
                    <a:cubicBezTo>
                      <a:pt x="51" y="254"/>
                      <a:pt x="56" y="247"/>
                      <a:pt x="52" y="260"/>
                    </a:cubicBezTo>
                    <a:cubicBezTo>
                      <a:pt x="49" y="273"/>
                      <a:pt x="54" y="285"/>
                      <a:pt x="62" y="284"/>
                    </a:cubicBezTo>
                    <a:cubicBezTo>
                      <a:pt x="70" y="283"/>
                      <a:pt x="66" y="271"/>
                      <a:pt x="73" y="275"/>
                    </a:cubicBezTo>
                    <a:cubicBezTo>
                      <a:pt x="79" y="279"/>
                      <a:pt x="81" y="275"/>
                      <a:pt x="84" y="256"/>
                    </a:cubicBezTo>
                    <a:cubicBezTo>
                      <a:pt x="87" y="238"/>
                      <a:pt x="78" y="241"/>
                      <a:pt x="84" y="234"/>
                    </a:cubicBezTo>
                    <a:cubicBezTo>
                      <a:pt x="90" y="228"/>
                      <a:pt x="84" y="216"/>
                      <a:pt x="81" y="211"/>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298" name="Freeform 42"/>
              <p:cNvSpPr>
                <a:spLocks/>
              </p:cNvSpPr>
              <p:nvPr/>
            </p:nvSpPr>
            <p:spPr bwMode="auto">
              <a:xfrm>
                <a:off x="3750719" y="5055255"/>
                <a:ext cx="366836" cy="233723"/>
              </a:xfrm>
              <a:custGeom>
                <a:avLst/>
                <a:gdLst/>
                <a:ahLst/>
                <a:cxnLst>
                  <a:cxn ang="0">
                    <a:pos x="114" y="35"/>
                  </a:cxn>
                  <a:cxn ang="0">
                    <a:pos x="105" y="36"/>
                  </a:cxn>
                  <a:cxn ang="0">
                    <a:pos x="92" y="30"/>
                  </a:cxn>
                  <a:cxn ang="0">
                    <a:pos x="92" y="12"/>
                  </a:cxn>
                  <a:cxn ang="0">
                    <a:pos x="79" y="8"/>
                  </a:cxn>
                  <a:cxn ang="0">
                    <a:pos x="67" y="3"/>
                  </a:cxn>
                  <a:cxn ang="0">
                    <a:pos x="60" y="10"/>
                  </a:cxn>
                  <a:cxn ang="0">
                    <a:pos x="42" y="10"/>
                  </a:cxn>
                  <a:cxn ang="0">
                    <a:pos x="29" y="14"/>
                  </a:cxn>
                  <a:cxn ang="0">
                    <a:pos x="26" y="22"/>
                  </a:cxn>
                  <a:cxn ang="0">
                    <a:pos x="18" y="31"/>
                  </a:cxn>
                  <a:cxn ang="0">
                    <a:pos x="10" y="43"/>
                  </a:cxn>
                  <a:cxn ang="0">
                    <a:pos x="5" y="57"/>
                  </a:cxn>
                  <a:cxn ang="0">
                    <a:pos x="9" y="61"/>
                  </a:cxn>
                  <a:cxn ang="0">
                    <a:pos x="18" y="50"/>
                  </a:cxn>
                  <a:cxn ang="0">
                    <a:pos x="22" y="61"/>
                  </a:cxn>
                  <a:cxn ang="0">
                    <a:pos x="28" y="69"/>
                  </a:cxn>
                  <a:cxn ang="0">
                    <a:pos x="39" y="69"/>
                  </a:cxn>
                  <a:cxn ang="0">
                    <a:pos x="54" y="66"/>
                  </a:cxn>
                  <a:cxn ang="0">
                    <a:pos x="57" y="55"/>
                  </a:cxn>
                  <a:cxn ang="0">
                    <a:pos x="65" y="50"/>
                  </a:cxn>
                  <a:cxn ang="0">
                    <a:pos x="69" y="62"/>
                  </a:cxn>
                  <a:cxn ang="0">
                    <a:pos x="80" y="73"/>
                  </a:cxn>
                  <a:cxn ang="0">
                    <a:pos x="82" y="61"/>
                  </a:cxn>
                  <a:cxn ang="0">
                    <a:pos x="87" y="49"/>
                  </a:cxn>
                  <a:cxn ang="0">
                    <a:pos x="96" y="55"/>
                  </a:cxn>
                  <a:cxn ang="0">
                    <a:pos x="106" y="58"/>
                  </a:cxn>
                  <a:cxn ang="0">
                    <a:pos x="105" y="45"/>
                  </a:cxn>
                  <a:cxn ang="0">
                    <a:pos x="115" y="48"/>
                  </a:cxn>
                  <a:cxn ang="0">
                    <a:pos x="114" y="35"/>
                  </a:cxn>
                </a:cxnLst>
                <a:rect l="0" t="0" r="r" b="b"/>
                <a:pathLst>
                  <a:path w="118" h="75">
                    <a:moveTo>
                      <a:pt x="114" y="35"/>
                    </a:moveTo>
                    <a:cubicBezTo>
                      <a:pt x="113" y="26"/>
                      <a:pt x="111" y="36"/>
                      <a:pt x="105" y="36"/>
                    </a:cubicBezTo>
                    <a:cubicBezTo>
                      <a:pt x="99" y="36"/>
                      <a:pt x="107" y="28"/>
                      <a:pt x="92" y="30"/>
                    </a:cubicBezTo>
                    <a:cubicBezTo>
                      <a:pt x="85" y="31"/>
                      <a:pt x="98" y="19"/>
                      <a:pt x="92" y="12"/>
                    </a:cubicBezTo>
                    <a:cubicBezTo>
                      <a:pt x="90" y="10"/>
                      <a:pt x="84" y="6"/>
                      <a:pt x="79" y="8"/>
                    </a:cubicBezTo>
                    <a:cubicBezTo>
                      <a:pt x="73" y="9"/>
                      <a:pt x="74" y="0"/>
                      <a:pt x="67" y="3"/>
                    </a:cubicBezTo>
                    <a:cubicBezTo>
                      <a:pt x="61" y="6"/>
                      <a:pt x="69" y="11"/>
                      <a:pt x="60" y="10"/>
                    </a:cubicBezTo>
                    <a:cubicBezTo>
                      <a:pt x="51" y="9"/>
                      <a:pt x="51" y="13"/>
                      <a:pt x="42" y="10"/>
                    </a:cubicBezTo>
                    <a:cubicBezTo>
                      <a:pt x="35" y="17"/>
                      <a:pt x="33" y="11"/>
                      <a:pt x="29" y="14"/>
                    </a:cubicBezTo>
                    <a:cubicBezTo>
                      <a:pt x="25" y="18"/>
                      <a:pt x="33" y="18"/>
                      <a:pt x="26" y="22"/>
                    </a:cubicBezTo>
                    <a:cubicBezTo>
                      <a:pt x="19" y="25"/>
                      <a:pt x="27" y="28"/>
                      <a:pt x="18" y="31"/>
                    </a:cubicBezTo>
                    <a:cubicBezTo>
                      <a:pt x="11" y="34"/>
                      <a:pt x="20" y="38"/>
                      <a:pt x="10" y="43"/>
                    </a:cubicBezTo>
                    <a:cubicBezTo>
                      <a:pt x="3" y="47"/>
                      <a:pt x="11" y="53"/>
                      <a:pt x="5" y="57"/>
                    </a:cubicBezTo>
                    <a:cubicBezTo>
                      <a:pt x="0" y="61"/>
                      <a:pt x="3" y="64"/>
                      <a:pt x="9" y="61"/>
                    </a:cubicBezTo>
                    <a:cubicBezTo>
                      <a:pt x="14" y="58"/>
                      <a:pt x="8" y="52"/>
                      <a:pt x="18" y="50"/>
                    </a:cubicBezTo>
                    <a:cubicBezTo>
                      <a:pt x="27" y="49"/>
                      <a:pt x="23" y="59"/>
                      <a:pt x="22" y="61"/>
                    </a:cubicBezTo>
                    <a:cubicBezTo>
                      <a:pt x="21" y="63"/>
                      <a:pt x="27" y="60"/>
                      <a:pt x="28" y="69"/>
                    </a:cubicBezTo>
                    <a:cubicBezTo>
                      <a:pt x="30" y="69"/>
                      <a:pt x="33" y="73"/>
                      <a:pt x="39" y="69"/>
                    </a:cubicBezTo>
                    <a:cubicBezTo>
                      <a:pt x="46" y="64"/>
                      <a:pt x="45" y="72"/>
                      <a:pt x="54" y="66"/>
                    </a:cubicBezTo>
                    <a:cubicBezTo>
                      <a:pt x="63" y="59"/>
                      <a:pt x="53" y="57"/>
                      <a:pt x="57" y="55"/>
                    </a:cubicBezTo>
                    <a:cubicBezTo>
                      <a:pt x="62" y="52"/>
                      <a:pt x="65" y="46"/>
                      <a:pt x="65" y="50"/>
                    </a:cubicBezTo>
                    <a:cubicBezTo>
                      <a:pt x="65" y="54"/>
                      <a:pt x="63" y="59"/>
                      <a:pt x="69" y="62"/>
                    </a:cubicBezTo>
                    <a:cubicBezTo>
                      <a:pt x="75" y="65"/>
                      <a:pt x="76" y="75"/>
                      <a:pt x="80" y="73"/>
                    </a:cubicBezTo>
                    <a:cubicBezTo>
                      <a:pt x="83" y="71"/>
                      <a:pt x="76" y="66"/>
                      <a:pt x="82" y="61"/>
                    </a:cubicBezTo>
                    <a:cubicBezTo>
                      <a:pt x="88" y="57"/>
                      <a:pt x="83" y="49"/>
                      <a:pt x="87" y="49"/>
                    </a:cubicBezTo>
                    <a:cubicBezTo>
                      <a:pt x="91" y="48"/>
                      <a:pt x="91" y="58"/>
                      <a:pt x="96" y="55"/>
                    </a:cubicBezTo>
                    <a:cubicBezTo>
                      <a:pt x="102" y="50"/>
                      <a:pt x="102" y="59"/>
                      <a:pt x="106" y="58"/>
                    </a:cubicBezTo>
                    <a:cubicBezTo>
                      <a:pt x="110" y="57"/>
                      <a:pt x="103" y="48"/>
                      <a:pt x="105" y="45"/>
                    </a:cubicBezTo>
                    <a:cubicBezTo>
                      <a:pt x="107" y="43"/>
                      <a:pt x="111" y="51"/>
                      <a:pt x="115" y="48"/>
                    </a:cubicBezTo>
                    <a:cubicBezTo>
                      <a:pt x="118" y="45"/>
                      <a:pt x="110" y="44"/>
                      <a:pt x="114" y="35"/>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299" name="Freeform 43"/>
              <p:cNvSpPr>
                <a:spLocks/>
              </p:cNvSpPr>
              <p:nvPr/>
            </p:nvSpPr>
            <p:spPr bwMode="auto">
              <a:xfrm>
                <a:off x="4014423" y="4911626"/>
                <a:ext cx="607042" cy="321206"/>
              </a:xfrm>
              <a:custGeom>
                <a:avLst/>
                <a:gdLst/>
                <a:ahLst/>
                <a:cxnLst>
                  <a:cxn ang="0">
                    <a:pos x="190" y="18"/>
                  </a:cxn>
                  <a:cxn ang="0">
                    <a:pos x="175" y="14"/>
                  </a:cxn>
                  <a:cxn ang="0">
                    <a:pos x="149" y="8"/>
                  </a:cxn>
                  <a:cxn ang="0">
                    <a:pos x="141" y="9"/>
                  </a:cxn>
                  <a:cxn ang="0">
                    <a:pos x="123" y="21"/>
                  </a:cxn>
                  <a:cxn ang="0">
                    <a:pos x="113" y="14"/>
                  </a:cxn>
                  <a:cxn ang="0">
                    <a:pos x="102" y="25"/>
                  </a:cxn>
                  <a:cxn ang="0">
                    <a:pos x="89" y="34"/>
                  </a:cxn>
                  <a:cxn ang="0">
                    <a:pos x="90" y="48"/>
                  </a:cxn>
                  <a:cxn ang="0">
                    <a:pos x="94" y="59"/>
                  </a:cxn>
                  <a:cxn ang="0">
                    <a:pos x="83" y="54"/>
                  </a:cxn>
                  <a:cxn ang="0">
                    <a:pos x="72" y="53"/>
                  </a:cxn>
                  <a:cxn ang="0">
                    <a:pos x="57" y="56"/>
                  </a:cxn>
                  <a:cxn ang="0">
                    <a:pos x="42" y="60"/>
                  </a:cxn>
                  <a:cxn ang="0">
                    <a:pos x="31" y="57"/>
                  </a:cxn>
                  <a:cxn ang="0">
                    <a:pos x="25" y="66"/>
                  </a:cxn>
                  <a:cxn ang="0">
                    <a:pos x="7" y="58"/>
                  </a:cxn>
                  <a:cxn ang="0">
                    <a:pos x="7" y="76"/>
                  </a:cxn>
                  <a:cxn ang="0">
                    <a:pos x="20" y="82"/>
                  </a:cxn>
                  <a:cxn ang="0">
                    <a:pos x="29" y="81"/>
                  </a:cxn>
                  <a:cxn ang="0">
                    <a:pos x="42" y="86"/>
                  </a:cxn>
                  <a:cxn ang="0">
                    <a:pos x="49" y="77"/>
                  </a:cxn>
                  <a:cxn ang="0">
                    <a:pos x="66" y="76"/>
                  </a:cxn>
                  <a:cxn ang="0">
                    <a:pos x="71" y="79"/>
                  </a:cxn>
                  <a:cxn ang="0">
                    <a:pos x="74" y="83"/>
                  </a:cxn>
                  <a:cxn ang="0">
                    <a:pos x="109" y="94"/>
                  </a:cxn>
                  <a:cxn ang="0">
                    <a:pos x="124" y="96"/>
                  </a:cxn>
                  <a:cxn ang="0">
                    <a:pos x="134" y="96"/>
                  </a:cxn>
                  <a:cxn ang="0">
                    <a:pos x="149" y="90"/>
                  </a:cxn>
                  <a:cxn ang="0">
                    <a:pos x="160" y="88"/>
                  </a:cxn>
                  <a:cxn ang="0">
                    <a:pos x="166" y="85"/>
                  </a:cxn>
                  <a:cxn ang="0">
                    <a:pos x="170" y="81"/>
                  </a:cxn>
                  <a:cxn ang="0">
                    <a:pos x="178" y="73"/>
                  </a:cxn>
                  <a:cxn ang="0">
                    <a:pos x="177" y="65"/>
                  </a:cxn>
                  <a:cxn ang="0">
                    <a:pos x="183" y="59"/>
                  </a:cxn>
                  <a:cxn ang="0">
                    <a:pos x="177" y="52"/>
                  </a:cxn>
                  <a:cxn ang="0">
                    <a:pos x="191" y="52"/>
                  </a:cxn>
                  <a:cxn ang="0">
                    <a:pos x="194" y="40"/>
                  </a:cxn>
                  <a:cxn ang="0">
                    <a:pos x="190" y="18"/>
                  </a:cxn>
                </a:cxnLst>
                <a:rect l="0" t="0" r="r" b="b"/>
                <a:pathLst>
                  <a:path w="195" h="103">
                    <a:moveTo>
                      <a:pt x="190" y="18"/>
                    </a:moveTo>
                    <a:cubicBezTo>
                      <a:pt x="189" y="18"/>
                      <a:pt x="182" y="10"/>
                      <a:pt x="175" y="14"/>
                    </a:cubicBezTo>
                    <a:cubicBezTo>
                      <a:pt x="168" y="18"/>
                      <a:pt x="156" y="6"/>
                      <a:pt x="149" y="8"/>
                    </a:cubicBezTo>
                    <a:cubicBezTo>
                      <a:pt x="143" y="9"/>
                      <a:pt x="141" y="0"/>
                      <a:pt x="141" y="9"/>
                    </a:cubicBezTo>
                    <a:cubicBezTo>
                      <a:pt x="141" y="18"/>
                      <a:pt x="132" y="18"/>
                      <a:pt x="123" y="21"/>
                    </a:cubicBezTo>
                    <a:cubicBezTo>
                      <a:pt x="114" y="24"/>
                      <a:pt x="120" y="16"/>
                      <a:pt x="113" y="14"/>
                    </a:cubicBezTo>
                    <a:cubicBezTo>
                      <a:pt x="110" y="28"/>
                      <a:pt x="103" y="16"/>
                      <a:pt x="102" y="25"/>
                    </a:cubicBezTo>
                    <a:cubicBezTo>
                      <a:pt x="102" y="34"/>
                      <a:pt x="96" y="27"/>
                      <a:pt x="89" y="34"/>
                    </a:cubicBezTo>
                    <a:cubicBezTo>
                      <a:pt x="81" y="40"/>
                      <a:pt x="96" y="45"/>
                      <a:pt x="90" y="48"/>
                    </a:cubicBezTo>
                    <a:cubicBezTo>
                      <a:pt x="85" y="52"/>
                      <a:pt x="98" y="54"/>
                      <a:pt x="94" y="59"/>
                    </a:cubicBezTo>
                    <a:cubicBezTo>
                      <a:pt x="90" y="64"/>
                      <a:pt x="87" y="52"/>
                      <a:pt x="83" y="54"/>
                    </a:cubicBezTo>
                    <a:cubicBezTo>
                      <a:pt x="78" y="57"/>
                      <a:pt x="76" y="46"/>
                      <a:pt x="72" y="53"/>
                    </a:cubicBezTo>
                    <a:cubicBezTo>
                      <a:pt x="67" y="59"/>
                      <a:pt x="64" y="50"/>
                      <a:pt x="57" y="56"/>
                    </a:cubicBezTo>
                    <a:cubicBezTo>
                      <a:pt x="51" y="62"/>
                      <a:pt x="45" y="66"/>
                      <a:pt x="42" y="60"/>
                    </a:cubicBezTo>
                    <a:cubicBezTo>
                      <a:pt x="38" y="55"/>
                      <a:pt x="37" y="58"/>
                      <a:pt x="31" y="57"/>
                    </a:cubicBezTo>
                    <a:cubicBezTo>
                      <a:pt x="26" y="55"/>
                      <a:pt x="32" y="64"/>
                      <a:pt x="25" y="66"/>
                    </a:cubicBezTo>
                    <a:cubicBezTo>
                      <a:pt x="21" y="67"/>
                      <a:pt x="18" y="50"/>
                      <a:pt x="7" y="58"/>
                    </a:cubicBezTo>
                    <a:cubicBezTo>
                      <a:pt x="13" y="65"/>
                      <a:pt x="0" y="77"/>
                      <a:pt x="7" y="76"/>
                    </a:cubicBezTo>
                    <a:cubicBezTo>
                      <a:pt x="22" y="74"/>
                      <a:pt x="14" y="82"/>
                      <a:pt x="20" y="82"/>
                    </a:cubicBezTo>
                    <a:cubicBezTo>
                      <a:pt x="26" y="82"/>
                      <a:pt x="28" y="72"/>
                      <a:pt x="29" y="81"/>
                    </a:cubicBezTo>
                    <a:cubicBezTo>
                      <a:pt x="36" y="81"/>
                      <a:pt x="37" y="87"/>
                      <a:pt x="42" y="86"/>
                    </a:cubicBezTo>
                    <a:cubicBezTo>
                      <a:pt x="46" y="85"/>
                      <a:pt x="43" y="78"/>
                      <a:pt x="49" y="77"/>
                    </a:cubicBezTo>
                    <a:cubicBezTo>
                      <a:pt x="55" y="76"/>
                      <a:pt x="57" y="79"/>
                      <a:pt x="66" y="76"/>
                    </a:cubicBezTo>
                    <a:cubicBezTo>
                      <a:pt x="78" y="72"/>
                      <a:pt x="70" y="76"/>
                      <a:pt x="71" y="79"/>
                    </a:cubicBezTo>
                    <a:cubicBezTo>
                      <a:pt x="71" y="81"/>
                      <a:pt x="75" y="80"/>
                      <a:pt x="74" y="83"/>
                    </a:cubicBezTo>
                    <a:cubicBezTo>
                      <a:pt x="73" y="87"/>
                      <a:pt x="85" y="91"/>
                      <a:pt x="109" y="94"/>
                    </a:cubicBezTo>
                    <a:cubicBezTo>
                      <a:pt x="119" y="96"/>
                      <a:pt x="117" y="98"/>
                      <a:pt x="124" y="96"/>
                    </a:cubicBezTo>
                    <a:cubicBezTo>
                      <a:pt x="131" y="95"/>
                      <a:pt x="128" y="103"/>
                      <a:pt x="134" y="96"/>
                    </a:cubicBezTo>
                    <a:cubicBezTo>
                      <a:pt x="139" y="90"/>
                      <a:pt x="140" y="89"/>
                      <a:pt x="149" y="90"/>
                    </a:cubicBezTo>
                    <a:cubicBezTo>
                      <a:pt x="158" y="92"/>
                      <a:pt x="153" y="87"/>
                      <a:pt x="160" y="88"/>
                    </a:cubicBezTo>
                    <a:cubicBezTo>
                      <a:pt x="167" y="89"/>
                      <a:pt x="167" y="90"/>
                      <a:pt x="166" y="85"/>
                    </a:cubicBezTo>
                    <a:cubicBezTo>
                      <a:pt x="166" y="81"/>
                      <a:pt x="168" y="81"/>
                      <a:pt x="170" y="81"/>
                    </a:cubicBezTo>
                    <a:cubicBezTo>
                      <a:pt x="171" y="80"/>
                      <a:pt x="177" y="74"/>
                      <a:pt x="178" y="73"/>
                    </a:cubicBezTo>
                    <a:cubicBezTo>
                      <a:pt x="180" y="72"/>
                      <a:pt x="177" y="72"/>
                      <a:pt x="177" y="65"/>
                    </a:cubicBezTo>
                    <a:cubicBezTo>
                      <a:pt x="176" y="60"/>
                      <a:pt x="181" y="63"/>
                      <a:pt x="183" y="59"/>
                    </a:cubicBezTo>
                    <a:cubicBezTo>
                      <a:pt x="185" y="55"/>
                      <a:pt x="176" y="53"/>
                      <a:pt x="177" y="52"/>
                    </a:cubicBezTo>
                    <a:cubicBezTo>
                      <a:pt x="180" y="50"/>
                      <a:pt x="187" y="53"/>
                      <a:pt x="191" y="52"/>
                    </a:cubicBezTo>
                    <a:cubicBezTo>
                      <a:pt x="195" y="52"/>
                      <a:pt x="190" y="45"/>
                      <a:pt x="194" y="40"/>
                    </a:cubicBezTo>
                    <a:cubicBezTo>
                      <a:pt x="181" y="26"/>
                      <a:pt x="188" y="27"/>
                      <a:pt x="190" y="18"/>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0" name="Freeform 44"/>
              <p:cNvSpPr>
                <a:spLocks/>
              </p:cNvSpPr>
              <p:nvPr/>
            </p:nvSpPr>
            <p:spPr bwMode="auto">
              <a:xfrm>
                <a:off x="4223298" y="4687043"/>
                <a:ext cx="526103" cy="299009"/>
              </a:xfrm>
              <a:custGeom>
                <a:avLst/>
                <a:gdLst/>
                <a:ahLst/>
                <a:cxnLst>
                  <a:cxn ang="0">
                    <a:pos x="155" y="41"/>
                  </a:cxn>
                  <a:cxn ang="0">
                    <a:pos x="141" y="39"/>
                  </a:cxn>
                  <a:cxn ang="0">
                    <a:pos x="136" y="31"/>
                  </a:cxn>
                  <a:cxn ang="0">
                    <a:pos x="122" y="29"/>
                  </a:cxn>
                  <a:cxn ang="0">
                    <a:pos x="109" y="31"/>
                  </a:cxn>
                  <a:cxn ang="0">
                    <a:pos x="110" y="19"/>
                  </a:cxn>
                  <a:cxn ang="0">
                    <a:pos x="90" y="13"/>
                  </a:cxn>
                  <a:cxn ang="0">
                    <a:pos x="71" y="8"/>
                  </a:cxn>
                  <a:cxn ang="0">
                    <a:pos x="57" y="4"/>
                  </a:cxn>
                  <a:cxn ang="0">
                    <a:pos x="48" y="12"/>
                  </a:cxn>
                  <a:cxn ang="0">
                    <a:pos x="19" y="27"/>
                  </a:cxn>
                  <a:cxn ang="0">
                    <a:pos x="9" y="40"/>
                  </a:cxn>
                  <a:cxn ang="0">
                    <a:pos x="20" y="63"/>
                  </a:cxn>
                  <a:cxn ang="0">
                    <a:pos x="46" y="86"/>
                  </a:cxn>
                  <a:cxn ang="0">
                    <a:pos x="56" y="93"/>
                  </a:cxn>
                  <a:cxn ang="0">
                    <a:pos x="74" y="81"/>
                  </a:cxn>
                  <a:cxn ang="0">
                    <a:pos x="82" y="80"/>
                  </a:cxn>
                  <a:cxn ang="0">
                    <a:pos x="108" y="86"/>
                  </a:cxn>
                  <a:cxn ang="0">
                    <a:pos x="123" y="90"/>
                  </a:cxn>
                  <a:cxn ang="0">
                    <a:pos x="143" y="82"/>
                  </a:cxn>
                  <a:cxn ang="0">
                    <a:pos x="169" y="59"/>
                  </a:cxn>
                  <a:cxn ang="0">
                    <a:pos x="155" y="41"/>
                  </a:cxn>
                </a:cxnLst>
                <a:rect l="0" t="0" r="r" b="b"/>
                <a:pathLst>
                  <a:path w="169" h="96">
                    <a:moveTo>
                      <a:pt x="155" y="41"/>
                    </a:moveTo>
                    <a:cubicBezTo>
                      <a:pt x="144" y="37"/>
                      <a:pt x="147" y="44"/>
                      <a:pt x="141" y="39"/>
                    </a:cubicBezTo>
                    <a:cubicBezTo>
                      <a:pt x="136" y="34"/>
                      <a:pt x="144" y="33"/>
                      <a:pt x="136" y="31"/>
                    </a:cubicBezTo>
                    <a:cubicBezTo>
                      <a:pt x="128" y="29"/>
                      <a:pt x="118" y="24"/>
                      <a:pt x="122" y="29"/>
                    </a:cubicBezTo>
                    <a:cubicBezTo>
                      <a:pt x="125" y="33"/>
                      <a:pt x="121" y="44"/>
                      <a:pt x="109" y="31"/>
                    </a:cubicBezTo>
                    <a:cubicBezTo>
                      <a:pt x="98" y="19"/>
                      <a:pt x="113" y="23"/>
                      <a:pt x="110" y="19"/>
                    </a:cubicBezTo>
                    <a:cubicBezTo>
                      <a:pt x="106" y="14"/>
                      <a:pt x="106" y="20"/>
                      <a:pt x="90" y="13"/>
                    </a:cubicBezTo>
                    <a:cubicBezTo>
                      <a:pt x="74" y="6"/>
                      <a:pt x="84" y="0"/>
                      <a:pt x="71" y="8"/>
                    </a:cubicBezTo>
                    <a:cubicBezTo>
                      <a:pt x="63" y="13"/>
                      <a:pt x="61" y="2"/>
                      <a:pt x="57" y="4"/>
                    </a:cubicBezTo>
                    <a:cubicBezTo>
                      <a:pt x="53" y="6"/>
                      <a:pt x="63" y="9"/>
                      <a:pt x="48" y="12"/>
                    </a:cubicBezTo>
                    <a:cubicBezTo>
                      <a:pt x="33" y="16"/>
                      <a:pt x="32" y="23"/>
                      <a:pt x="19" y="27"/>
                    </a:cubicBezTo>
                    <a:cubicBezTo>
                      <a:pt x="6" y="31"/>
                      <a:pt x="0" y="32"/>
                      <a:pt x="9" y="40"/>
                    </a:cubicBezTo>
                    <a:cubicBezTo>
                      <a:pt x="18" y="49"/>
                      <a:pt x="1" y="54"/>
                      <a:pt x="20" y="63"/>
                    </a:cubicBezTo>
                    <a:cubicBezTo>
                      <a:pt x="30" y="67"/>
                      <a:pt x="29" y="73"/>
                      <a:pt x="46" y="86"/>
                    </a:cubicBezTo>
                    <a:cubicBezTo>
                      <a:pt x="53" y="88"/>
                      <a:pt x="47" y="96"/>
                      <a:pt x="56" y="93"/>
                    </a:cubicBezTo>
                    <a:cubicBezTo>
                      <a:pt x="65" y="90"/>
                      <a:pt x="74" y="90"/>
                      <a:pt x="74" y="81"/>
                    </a:cubicBezTo>
                    <a:cubicBezTo>
                      <a:pt x="74" y="72"/>
                      <a:pt x="76" y="81"/>
                      <a:pt x="82" y="80"/>
                    </a:cubicBezTo>
                    <a:cubicBezTo>
                      <a:pt x="89" y="78"/>
                      <a:pt x="101" y="90"/>
                      <a:pt x="108" y="86"/>
                    </a:cubicBezTo>
                    <a:cubicBezTo>
                      <a:pt x="115" y="82"/>
                      <a:pt x="122" y="90"/>
                      <a:pt x="123" y="90"/>
                    </a:cubicBezTo>
                    <a:cubicBezTo>
                      <a:pt x="129" y="77"/>
                      <a:pt x="135" y="87"/>
                      <a:pt x="143" y="82"/>
                    </a:cubicBezTo>
                    <a:cubicBezTo>
                      <a:pt x="156" y="75"/>
                      <a:pt x="143" y="68"/>
                      <a:pt x="169" y="59"/>
                    </a:cubicBezTo>
                    <a:cubicBezTo>
                      <a:pt x="167" y="52"/>
                      <a:pt x="165" y="45"/>
                      <a:pt x="155" y="41"/>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1" name="Freeform 45"/>
              <p:cNvSpPr>
                <a:spLocks/>
              </p:cNvSpPr>
              <p:nvPr/>
            </p:nvSpPr>
            <p:spPr bwMode="auto">
              <a:xfrm>
                <a:off x="5010495" y="5449581"/>
                <a:ext cx="485634" cy="336875"/>
              </a:xfrm>
              <a:custGeom>
                <a:avLst/>
                <a:gdLst/>
                <a:ahLst/>
                <a:cxnLst>
                  <a:cxn ang="0">
                    <a:pos x="125" y="7"/>
                  </a:cxn>
                  <a:cxn ang="0">
                    <a:pos x="89" y="17"/>
                  </a:cxn>
                  <a:cxn ang="0">
                    <a:pos x="60" y="17"/>
                  </a:cxn>
                  <a:cxn ang="0">
                    <a:pos x="37" y="17"/>
                  </a:cxn>
                  <a:cxn ang="0">
                    <a:pos x="15" y="15"/>
                  </a:cxn>
                  <a:cxn ang="0">
                    <a:pos x="11" y="1"/>
                  </a:cxn>
                  <a:cxn ang="0">
                    <a:pos x="4" y="18"/>
                  </a:cxn>
                  <a:cxn ang="0">
                    <a:pos x="16" y="42"/>
                  </a:cxn>
                  <a:cxn ang="0">
                    <a:pos x="5" y="52"/>
                  </a:cxn>
                  <a:cxn ang="0">
                    <a:pos x="3" y="67"/>
                  </a:cxn>
                  <a:cxn ang="0">
                    <a:pos x="17" y="81"/>
                  </a:cxn>
                  <a:cxn ang="0">
                    <a:pos x="17" y="100"/>
                  </a:cxn>
                  <a:cxn ang="0">
                    <a:pos x="31" y="99"/>
                  </a:cxn>
                  <a:cxn ang="0">
                    <a:pos x="51" y="94"/>
                  </a:cxn>
                  <a:cxn ang="0">
                    <a:pos x="59" y="96"/>
                  </a:cxn>
                  <a:cxn ang="0">
                    <a:pos x="70" y="100"/>
                  </a:cxn>
                  <a:cxn ang="0">
                    <a:pos x="91" y="101"/>
                  </a:cxn>
                  <a:cxn ang="0">
                    <a:pos x="101" y="88"/>
                  </a:cxn>
                  <a:cxn ang="0">
                    <a:pos x="107" y="81"/>
                  </a:cxn>
                  <a:cxn ang="0">
                    <a:pos x="118" y="77"/>
                  </a:cxn>
                  <a:cxn ang="0">
                    <a:pos x="133" y="81"/>
                  </a:cxn>
                  <a:cxn ang="0">
                    <a:pos x="143" y="79"/>
                  </a:cxn>
                  <a:cxn ang="0">
                    <a:pos x="135" y="67"/>
                  </a:cxn>
                  <a:cxn ang="0">
                    <a:pos x="133" y="57"/>
                  </a:cxn>
                  <a:cxn ang="0">
                    <a:pos x="142" y="34"/>
                  </a:cxn>
                  <a:cxn ang="0">
                    <a:pos x="156" y="18"/>
                  </a:cxn>
                  <a:cxn ang="0">
                    <a:pos x="142" y="13"/>
                  </a:cxn>
                  <a:cxn ang="0">
                    <a:pos x="125" y="7"/>
                  </a:cxn>
                </a:cxnLst>
                <a:rect l="0" t="0" r="r" b="b"/>
                <a:pathLst>
                  <a:path w="156" h="108">
                    <a:moveTo>
                      <a:pt x="125" y="7"/>
                    </a:moveTo>
                    <a:cubicBezTo>
                      <a:pt x="118" y="0"/>
                      <a:pt x="98" y="9"/>
                      <a:pt x="89" y="17"/>
                    </a:cubicBezTo>
                    <a:cubicBezTo>
                      <a:pt x="77" y="27"/>
                      <a:pt x="69" y="18"/>
                      <a:pt x="60" y="17"/>
                    </a:cubicBezTo>
                    <a:cubicBezTo>
                      <a:pt x="51" y="16"/>
                      <a:pt x="48" y="24"/>
                      <a:pt x="37" y="17"/>
                    </a:cubicBezTo>
                    <a:cubicBezTo>
                      <a:pt x="25" y="10"/>
                      <a:pt x="22" y="20"/>
                      <a:pt x="15" y="15"/>
                    </a:cubicBezTo>
                    <a:cubicBezTo>
                      <a:pt x="9" y="10"/>
                      <a:pt x="30" y="9"/>
                      <a:pt x="11" y="1"/>
                    </a:cubicBezTo>
                    <a:cubicBezTo>
                      <a:pt x="10" y="13"/>
                      <a:pt x="0" y="4"/>
                      <a:pt x="4" y="18"/>
                    </a:cubicBezTo>
                    <a:cubicBezTo>
                      <a:pt x="9" y="38"/>
                      <a:pt x="23" y="32"/>
                      <a:pt x="16" y="42"/>
                    </a:cubicBezTo>
                    <a:cubicBezTo>
                      <a:pt x="10" y="52"/>
                      <a:pt x="4" y="44"/>
                      <a:pt x="5" y="52"/>
                    </a:cubicBezTo>
                    <a:cubicBezTo>
                      <a:pt x="5" y="60"/>
                      <a:pt x="12" y="62"/>
                      <a:pt x="3" y="67"/>
                    </a:cubicBezTo>
                    <a:cubicBezTo>
                      <a:pt x="7" y="77"/>
                      <a:pt x="13" y="74"/>
                      <a:pt x="17" y="81"/>
                    </a:cubicBezTo>
                    <a:cubicBezTo>
                      <a:pt x="20" y="89"/>
                      <a:pt x="16" y="95"/>
                      <a:pt x="17" y="100"/>
                    </a:cubicBezTo>
                    <a:cubicBezTo>
                      <a:pt x="26" y="106"/>
                      <a:pt x="21" y="96"/>
                      <a:pt x="31" y="99"/>
                    </a:cubicBezTo>
                    <a:cubicBezTo>
                      <a:pt x="41" y="101"/>
                      <a:pt x="47" y="90"/>
                      <a:pt x="51" y="94"/>
                    </a:cubicBezTo>
                    <a:cubicBezTo>
                      <a:pt x="55" y="97"/>
                      <a:pt x="55" y="88"/>
                      <a:pt x="59" y="96"/>
                    </a:cubicBezTo>
                    <a:cubicBezTo>
                      <a:pt x="64" y="104"/>
                      <a:pt x="64" y="93"/>
                      <a:pt x="70" y="100"/>
                    </a:cubicBezTo>
                    <a:cubicBezTo>
                      <a:pt x="76" y="108"/>
                      <a:pt x="80" y="102"/>
                      <a:pt x="91" y="101"/>
                    </a:cubicBezTo>
                    <a:cubicBezTo>
                      <a:pt x="103" y="101"/>
                      <a:pt x="87" y="82"/>
                      <a:pt x="101" y="88"/>
                    </a:cubicBezTo>
                    <a:cubicBezTo>
                      <a:pt x="102" y="81"/>
                      <a:pt x="106" y="88"/>
                      <a:pt x="107" y="81"/>
                    </a:cubicBezTo>
                    <a:cubicBezTo>
                      <a:pt x="109" y="73"/>
                      <a:pt x="112" y="84"/>
                      <a:pt x="118" y="77"/>
                    </a:cubicBezTo>
                    <a:cubicBezTo>
                      <a:pt x="125" y="71"/>
                      <a:pt x="128" y="81"/>
                      <a:pt x="133" y="81"/>
                    </a:cubicBezTo>
                    <a:cubicBezTo>
                      <a:pt x="139" y="81"/>
                      <a:pt x="137" y="79"/>
                      <a:pt x="143" y="79"/>
                    </a:cubicBezTo>
                    <a:cubicBezTo>
                      <a:pt x="143" y="70"/>
                      <a:pt x="134" y="75"/>
                      <a:pt x="135" y="67"/>
                    </a:cubicBezTo>
                    <a:cubicBezTo>
                      <a:pt x="137" y="60"/>
                      <a:pt x="119" y="66"/>
                      <a:pt x="133" y="57"/>
                    </a:cubicBezTo>
                    <a:cubicBezTo>
                      <a:pt x="146" y="48"/>
                      <a:pt x="134" y="46"/>
                      <a:pt x="142" y="34"/>
                    </a:cubicBezTo>
                    <a:cubicBezTo>
                      <a:pt x="149" y="22"/>
                      <a:pt x="156" y="42"/>
                      <a:pt x="156" y="18"/>
                    </a:cubicBezTo>
                    <a:cubicBezTo>
                      <a:pt x="151" y="17"/>
                      <a:pt x="146" y="19"/>
                      <a:pt x="142" y="13"/>
                    </a:cubicBezTo>
                    <a:cubicBezTo>
                      <a:pt x="135" y="3"/>
                      <a:pt x="130" y="13"/>
                      <a:pt x="125" y="7"/>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2" name="Freeform 46"/>
              <p:cNvSpPr>
                <a:spLocks/>
              </p:cNvSpPr>
              <p:nvPr/>
            </p:nvSpPr>
            <p:spPr bwMode="auto">
              <a:xfrm>
                <a:off x="4746790" y="5241972"/>
                <a:ext cx="342032" cy="470058"/>
              </a:xfrm>
              <a:custGeom>
                <a:avLst/>
                <a:gdLst/>
                <a:ahLst/>
                <a:cxnLst>
                  <a:cxn ang="0">
                    <a:pos x="89" y="85"/>
                  </a:cxn>
                  <a:cxn ang="0">
                    <a:pos x="96" y="68"/>
                  </a:cxn>
                  <a:cxn ang="0">
                    <a:pos x="91" y="52"/>
                  </a:cxn>
                  <a:cxn ang="0">
                    <a:pos x="80" y="57"/>
                  </a:cxn>
                  <a:cxn ang="0">
                    <a:pos x="66" y="39"/>
                  </a:cxn>
                  <a:cxn ang="0">
                    <a:pos x="49" y="19"/>
                  </a:cxn>
                  <a:cxn ang="0">
                    <a:pos x="36" y="2"/>
                  </a:cxn>
                  <a:cxn ang="0">
                    <a:pos x="19" y="1"/>
                  </a:cxn>
                  <a:cxn ang="0">
                    <a:pos x="0" y="9"/>
                  </a:cxn>
                  <a:cxn ang="0">
                    <a:pos x="6" y="29"/>
                  </a:cxn>
                  <a:cxn ang="0">
                    <a:pos x="15" y="35"/>
                  </a:cxn>
                  <a:cxn ang="0">
                    <a:pos x="5" y="46"/>
                  </a:cxn>
                  <a:cxn ang="0">
                    <a:pos x="8" y="60"/>
                  </a:cxn>
                  <a:cxn ang="0">
                    <a:pos x="20" y="77"/>
                  </a:cxn>
                  <a:cxn ang="0">
                    <a:pos x="11" y="76"/>
                  </a:cxn>
                  <a:cxn ang="0">
                    <a:pos x="18" y="91"/>
                  </a:cxn>
                  <a:cxn ang="0">
                    <a:pos x="11" y="93"/>
                  </a:cxn>
                  <a:cxn ang="0">
                    <a:pos x="39" y="115"/>
                  </a:cxn>
                  <a:cxn ang="0">
                    <a:pos x="30" y="122"/>
                  </a:cxn>
                  <a:cxn ang="0">
                    <a:pos x="31" y="126"/>
                  </a:cxn>
                  <a:cxn ang="0">
                    <a:pos x="39" y="135"/>
                  </a:cxn>
                  <a:cxn ang="0">
                    <a:pos x="44" y="149"/>
                  </a:cxn>
                  <a:cxn ang="0">
                    <a:pos x="54" y="140"/>
                  </a:cxn>
                  <a:cxn ang="0">
                    <a:pos x="69" y="136"/>
                  </a:cxn>
                  <a:cxn ang="0">
                    <a:pos x="88" y="134"/>
                  </a:cxn>
                  <a:cxn ang="0">
                    <a:pos x="90" y="119"/>
                  </a:cxn>
                  <a:cxn ang="0">
                    <a:pos x="101" y="109"/>
                  </a:cxn>
                  <a:cxn ang="0">
                    <a:pos x="89" y="85"/>
                  </a:cxn>
                </a:cxnLst>
                <a:rect l="0" t="0" r="r" b="b"/>
                <a:pathLst>
                  <a:path w="110" h="151">
                    <a:moveTo>
                      <a:pt x="89" y="85"/>
                    </a:moveTo>
                    <a:cubicBezTo>
                      <a:pt x="85" y="71"/>
                      <a:pt x="95" y="80"/>
                      <a:pt x="96" y="68"/>
                    </a:cubicBezTo>
                    <a:cubicBezTo>
                      <a:pt x="81" y="54"/>
                      <a:pt x="110" y="62"/>
                      <a:pt x="91" y="52"/>
                    </a:cubicBezTo>
                    <a:cubicBezTo>
                      <a:pt x="85" y="49"/>
                      <a:pt x="90" y="60"/>
                      <a:pt x="80" y="57"/>
                    </a:cubicBezTo>
                    <a:cubicBezTo>
                      <a:pt x="67" y="54"/>
                      <a:pt x="62" y="44"/>
                      <a:pt x="66" y="39"/>
                    </a:cubicBezTo>
                    <a:cubicBezTo>
                      <a:pt x="72" y="30"/>
                      <a:pt x="46" y="34"/>
                      <a:pt x="49" y="19"/>
                    </a:cubicBezTo>
                    <a:cubicBezTo>
                      <a:pt x="50" y="12"/>
                      <a:pt x="42" y="12"/>
                      <a:pt x="36" y="2"/>
                    </a:cubicBezTo>
                    <a:cubicBezTo>
                      <a:pt x="26" y="1"/>
                      <a:pt x="23" y="0"/>
                      <a:pt x="19" y="1"/>
                    </a:cubicBezTo>
                    <a:cubicBezTo>
                      <a:pt x="15" y="1"/>
                      <a:pt x="12" y="6"/>
                      <a:pt x="0" y="9"/>
                    </a:cubicBezTo>
                    <a:cubicBezTo>
                      <a:pt x="5" y="14"/>
                      <a:pt x="3" y="26"/>
                      <a:pt x="6" y="29"/>
                    </a:cubicBezTo>
                    <a:cubicBezTo>
                      <a:pt x="13" y="36"/>
                      <a:pt x="17" y="31"/>
                      <a:pt x="15" y="35"/>
                    </a:cubicBezTo>
                    <a:cubicBezTo>
                      <a:pt x="13" y="38"/>
                      <a:pt x="7" y="34"/>
                      <a:pt x="5" y="46"/>
                    </a:cubicBezTo>
                    <a:cubicBezTo>
                      <a:pt x="17" y="43"/>
                      <a:pt x="15" y="43"/>
                      <a:pt x="8" y="60"/>
                    </a:cubicBezTo>
                    <a:cubicBezTo>
                      <a:pt x="5" y="66"/>
                      <a:pt x="23" y="74"/>
                      <a:pt x="20" y="77"/>
                    </a:cubicBezTo>
                    <a:cubicBezTo>
                      <a:pt x="16" y="80"/>
                      <a:pt x="12" y="74"/>
                      <a:pt x="11" y="76"/>
                    </a:cubicBezTo>
                    <a:cubicBezTo>
                      <a:pt x="10" y="76"/>
                      <a:pt x="21" y="87"/>
                      <a:pt x="18" y="91"/>
                    </a:cubicBezTo>
                    <a:cubicBezTo>
                      <a:pt x="16" y="93"/>
                      <a:pt x="15" y="86"/>
                      <a:pt x="11" y="93"/>
                    </a:cubicBezTo>
                    <a:cubicBezTo>
                      <a:pt x="18" y="105"/>
                      <a:pt x="38" y="111"/>
                      <a:pt x="39" y="115"/>
                    </a:cubicBezTo>
                    <a:cubicBezTo>
                      <a:pt x="40" y="119"/>
                      <a:pt x="24" y="119"/>
                      <a:pt x="30" y="122"/>
                    </a:cubicBezTo>
                    <a:cubicBezTo>
                      <a:pt x="33" y="123"/>
                      <a:pt x="29" y="123"/>
                      <a:pt x="31" y="126"/>
                    </a:cubicBezTo>
                    <a:cubicBezTo>
                      <a:pt x="37" y="128"/>
                      <a:pt x="31" y="133"/>
                      <a:pt x="39" y="135"/>
                    </a:cubicBezTo>
                    <a:cubicBezTo>
                      <a:pt x="46" y="138"/>
                      <a:pt x="44" y="143"/>
                      <a:pt x="44" y="149"/>
                    </a:cubicBezTo>
                    <a:cubicBezTo>
                      <a:pt x="51" y="151"/>
                      <a:pt x="43" y="143"/>
                      <a:pt x="54" y="140"/>
                    </a:cubicBezTo>
                    <a:cubicBezTo>
                      <a:pt x="65" y="137"/>
                      <a:pt x="60" y="135"/>
                      <a:pt x="69" y="136"/>
                    </a:cubicBezTo>
                    <a:cubicBezTo>
                      <a:pt x="78" y="138"/>
                      <a:pt x="80" y="132"/>
                      <a:pt x="88" y="134"/>
                    </a:cubicBezTo>
                    <a:cubicBezTo>
                      <a:pt x="97" y="129"/>
                      <a:pt x="90" y="127"/>
                      <a:pt x="90" y="119"/>
                    </a:cubicBezTo>
                    <a:cubicBezTo>
                      <a:pt x="89" y="111"/>
                      <a:pt x="95" y="119"/>
                      <a:pt x="101" y="109"/>
                    </a:cubicBezTo>
                    <a:cubicBezTo>
                      <a:pt x="108" y="99"/>
                      <a:pt x="94" y="105"/>
                      <a:pt x="89" y="8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3" name="Freeform 47"/>
              <p:cNvSpPr>
                <a:spLocks/>
              </p:cNvSpPr>
              <p:nvPr/>
            </p:nvSpPr>
            <p:spPr bwMode="auto">
              <a:xfrm>
                <a:off x="4868199" y="5651967"/>
                <a:ext cx="204958" cy="161909"/>
              </a:xfrm>
              <a:custGeom>
                <a:avLst/>
                <a:gdLst/>
                <a:ahLst/>
                <a:cxnLst>
                  <a:cxn ang="0">
                    <a:pos x="63" y="16"/>
                  </a:cxn>
                  <a:cxn ang="0">
                    <a:pos x="49" y="2"/>
                  </a:cxn>
                  <a:cxn ang="0">
                    <a:pos x="30" y="4"/>
                  </a:cxn>
                  <a:cxn ang="0">
                    <a:pos x="15" y="8"/>
                  </a:cxn>
                  <a:cxn ang="0">
                    <a:pos x="5" y="17"/>
                  </a:cxn>
                  <a:cxn ang="0">
                    <a:pos x="3" y="28"/>
                  </a:cxn>
                  <a:cxn ang="0">
                    <a:pos x="3" y="35"/>
                  </a:cxn>
                  <a:cxn ang="0">
                    <a:pos x="12" y="49"/>
                  </a:cxn>
                  <a:cxn ang="0">
                    <a:pos x="15" y="52"/>
                  </a:cxn>
                  <a:cxn ang="0">
                    <a:pos x="46" y="42"/>
                  </a:cxn>
                  <a:cxn ang="0">
                    <a:pos x="63" y="35"/>
                  </a:cxn>
                  <a:cxn ang="0">
                    <a:pos x="63" y="16"/>
                  </a:cxn>
                </a:cxnLst>
                <a:rect l="0" t="0" r="r" b="b"/>
                <a:pathLst>
                  <a:path w="66" h="52">
                    <a:moveTo>
                      <a:pt x="63" y="16"/>
                    </a:moveTo>
                    <a:cubicBezTo>
                      <a:pt x="59" y="9"/>
                      <a:pt x="53" y="12"/>
                      <a:pt x="49" y="2"/>
                    </a:cubicBezTo>
                    <a:cubicBezTo>
                      <a:pt x="41" y="0"/>
                      <a:pt x="39" y="6"/>
                      <a:pt x="30" y="4"/>
                    </a:cubicBezTo>
                    <a:cubicBezTo>
                      <a:pt x="21" y="3"/>
                      <a:pt x="26" y="5"/>
                      <a:pt x="15" y="8"/>
                    </a:cubicBezTo>
                    <a:cubicBezTo>
                      <a:pt x="4" y="11"/>
                      <a:pt x="12" y="19"/>
                      <a:pt x="5" y="17"/>
                    </a:cubicBezTo>
                    <a:cubicBezTo>
                      <a:pt x="3" y="24"/>
                      <a:pt x="6" y="25"/>
                      <a:pt x="3" y="28"/>
                    </a:cubicBezTo>
                    <a:cubicBezTo>
                      <a:pt x="0" y="31"/>
                      <a:pt x="6" y="31"/>
                      <a:pt x="3" y="35"/>
                    </a:cubicBezTo>
                    <a:cubicBezTo>
                      <a:pt x="1" y="39"/>
                      <a:pt x="10" y="52"/>
                      <a:pt x="12" y="49"/>
                    </a:cubicBezTo>
                    <a:cubicBezTo>
                      <a:pt x="14" y="47"/>
                      <a:pt x="14" y="50"/>
                      <a:pt x="15" y="52"/>
                    </a:cubicBezTo>
                    <a:cubicBezTo>
                      <a:pt x="50" y="50"/>
                      <a:pt x="30" y="38"/>
                      <a:pt x="46" y="42"/>
                    </a:cubicBezTo>
                    <a:cubicBezTo>
                      <a:pt x="63" y="47"/>
                      <a:pt x="56" y="36"/>
                      <a:pt x="63" y="35"/>
                    </a:cubicBezTo>
                    <a:cubicBezTo>
                      <a:pt x="62" y="30"/>
                      <a:pt x="66" y="24"/>
                      <a:pt x="63" y="16"/>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4" name="Freeform 48"/>
              <p:cNvSpPr>
                <a:spLocks/>
              </p:cNvSpPr>
              <p:nvPr/>
            </p:nvSpPr>
            <p:spPr bwMode="auto">
              <a:xfrm>
                <a:off x="4767678" y="5606267"/>
                <a:ext cx="156656" cy="332958"/>
              </a:xfrm>
              <a:custGeom>
                <a:avLst/>
                <a:gdLst/>
                <a:ahLst/>
                <a:cxnLst>
                  <a:cxn ang="0">
                    <a:pos x="44" y="64"/>
                  </a:cxn>
                  <a:cxn ang="0">
                    <a:pos x="35" y="50"/>
                  </a:cxn>
                  <a:cxn ang="0">
                    <a:pos x="35" y="43"/>
                  </a:cxn>
                  <a:cxn ang="0">
                    <a:pos x="37" y="32"/>
                  </a:cxn>
                  <a:cxn ang="0">
                    <a:pos x="32" y="18"/>
                  </a:cxn>
                  <a:cxn ang="0">
                    <a:pos x="24" y="9"/>
                  </a:cxn>
                  <a:cxn ang="0">
                    <a:pos x="16" y="7"/>
                  </a:cxn>
                  <a:cxn ang="0">
                    <a:pos x="7" y="19"/>
                  </a:cxn>
                  <a:cxn ang="0">
                    <a:pos x="7" y="32"/>
                  </a:cxn>
                  <a:cxn ang="0">
                    <a:pos x="9" y="62"/>
                  </a:cxn>
                  <a:cxn ang="0">
                    <a:pos x="6" y="77"/>
                  </a:cxn>
                  <a:cxn ang="0">
                    <a:pos x="11" y="88"/>
                  </a:cxn>
                  <a:cxn ang="0">
                    <a:pos x="24" y="107"/>
                  </a:cxn>
                  <a:cxn ang="0">
                    <a:pos x="33" y="102"/>
                  </a:cxn>
                  <a:cxn ang="0">
                    <a:pos x="31" y="96"/>
                  </a:cxn>
                  <a:cxn ang="0">
                    <a:pos x="40" y="89"/>
                  </a:cxn>
                  <a:cxn ang="0">
                    <a:pos x="48" y="77"/>
                  </a:cxn>
                  <a:cxn ang="0">
                    <a:pos x="47" y="67"/>
                  </a:cxn>
                  <a:cxn ang="0">
                    <a:pos x="44" y="64"/>
                  </a:cxn>
                </a:cxnLst>
                <a:rect l="0" t="0" r="r" b="b"/>
                <a:pathLst>
                  <a:path w="50" h="107">
                    <a:moveTo>
                      <a:pt x="44" y="64"/>
                    </a:moveTo>
                    <a:cubicBezTo>
                      <a:pt x="42" y="67"/>
                      <a:pt x="33" y="54"/>
                      <a:pt x="35" y="50"/>
                    </a:cubicBezTo>
                    <a:cubicBezTo>
                      <a:pt x="38" y="46"/>
                      <a:pt x="32" y="46"/>
                      <a:pt x="35" y="43"/>
                    </a:cubicBezTo>
                    <a:cubicBezTo>
                      <a:pt x="38" y="40"/>
                      <a:pt x="35" y="39"/>
                      <a:pt x="37" y="32"/>
                    </a:cubicBezTo>
                    <a:cubicBezTo>
                      <a:pt x="37" y="26"/>
                      <a:pt x="39" y="21"/>
                      <a:pt x="32" y="18"/>
                    </a:cubicBezTo>
                    <a:cubicBezTo>
                      <a:pt x="24" y="16"/>
                      <a:pt x="30" y="11"/>
                      <a:pt x="24" y="9"/>
                    </a:cubicBezTo>
                    <a:cubicBezTo>
                      <a:pt x="19" y="13"/>
                      <a:pt x="19" y="14"/>
                      <a:pt x="16" y="7"/>
                    </a:cubicBezTo>
                    <a:cubicBezTo>
                      <a:pt x="14" y="0"/>
                      <a:pt x="12" y="13"/>
                      <a:pt x="7" y="19"/>
                    </a:cubicBezTo>
                    <a:cubicBezTo>
                      <a:pt x="2" y="24"/>
                      <a:pt x="10" y="22"/>
                      <a:pt x="7" y="32"/>
                    </a:cubicBezTo>
                    <a:cubicBezTo>
                      <a:pt x="16" y="34"/>
                      <a:pt x="6" y="58"/>
                      <a:pt x="9" y="62"/>
                    </a:cubicBezTo>
                    <a:cubicBezTo>
                      <a:pt x="12" y="66"/>
                      <a:pt x="2" y="67"/>
                      <a:pt x="6" y="77"/>
                    </a:cubicBezTo>
                    <a:cubicBezTo>
                      <a:pt x="10" y="88"/>
                      <a:pt x="0" y="81"/>
                      <a:pt x="11" y="88"/>
                    </a:cubicBezTo>
                    <a:cubicBezTo>
                      <a:pt x="26" y="98"/>
                      <a:pt x="16" y="104"/>
                      <a:pt x="24" y="107"/>
                    </a:cubicBezTo>
                    <a:cubicBezTo>
                      <a:pt x="26" y="105"/>
                      <a:pt x="32" y="105"/>
                      <a:pt x="33" y="102"/>
                    </a:cubicBezTo>
                    <a:cubicBezTo>
                      <a:pt x="33" y="100"/>
                      <a:pt x="29" y="99"/>
                      <a:pt x="31" y="96"/>
                    </a:cubicBezTo>
                    <a:cubicBezTo>
                      <a:pt x="32" y="93"/>
                      <a:pt x="39" y="96"/>
                      <a:pt x="40" y="89"/>
                    </a:cubicBezTo>
                    <a:cubicBezTo>
                      <a:pt x="41" y="74"/>
                      <a:pt x="45" y="83"/>
                      <a:pt x="48" y="77"/>
                    </a:cubicBezTo>
                    <a:cubicBezTo>
                      <a:pt x="50" y="71"/>
                      <a:pt x="46" y="71"/>
                      <a:pt x="47" y="67"/>
                    </a:cubicBezTo>
                    <a:cubicBezTo>
                      <a:pt x="46" y="65"/>
                      <a:pt x="46" y="62"/>
                      <a:pt x="44" y="6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5" name="Freeform 49"/>
              <p:cNvSpPr>
                <a:spLocks/>
              </p:cNvSpPr>
              <p:nvPr/>
            </p:nvSpPr>
            <p:spPr bwMode="auto">
              <a:xfrm>
                <a:off x="4544443" y="4965160"/>
                <a:ext cx="516965" cy="329041"/>
              </a:xfrm>
              <a:custGeom>
                <a:avLst/>
                <a:gdLst/>
                <a:ahLst/>
                <a:cxnLst>
                  <a:cxn ang="0">
                    <a:pos x="165" y="24"/>
                  </a:cxn>
                  <a:cxn ang="0">
                    <a:pos x="161" y="21"/>
                  </a:cxn>
                  <a:cxn ang="0">
                    <a:pos x="146" y="9"/>
                  </a:cxn>
                  <a:cxn ang="0">
                    <a:pos x="136" y="11"/>
                  </a:cxn>
                  <a:cxn ang="0">
                    <a:pos x="126" y="5"/>
                  </a:cxn>
                  <a:cxn ang="0">
                    <a:pos x="110" y="4"/>
                  </a:cxn>
                  <a:cxn ang="0">
                    <a:pos x="102" y="15"/>
                  </a:cxn>
                  <a:cxn ang="0">
                    <a:pos x="93" y="20"/>
                  </a:cxn>
                  <a:cxn ang="0">
                    <a:pos x="83" y="19"/>
                  </a:cxn>
                  <a:cxn ang="0">
                    <a:pos x="67" y="22"/>
                  </a:cxn>
                  <a:cxn ang="0">
                    <a:pos x="66" y="31"/>
                  </a:cxn>
                  <a:cxn ang="0">
                    <a:pos x="48" y="34"/>
                  </a:cxn>
                  <a:cxn ang="0">
                    <a:pos x="24" y="23"/>
                  </a:cxn>
                  <a:cxn ang="0">
                    <a:pos x="21" y="35"/>
                  </a:cxn>
                  <a:cxn ang="0">
                    <a:pos x="7" y="35"/>
                  </a:cxn>
                  <a:cxn ang="0">
                    <a:pos x="13" y="42"/>
                  </a:cxn>
                  <a:cxn ang="0">
                    <a:pos x="7" y="48"/>
                  </a:cxn>
                  <a:cxn ang="0">
                    <a:pos x="8" y="56"/>
                  </a:cxn>
                  <a:cxn ang="0">
                    <a:pos x="0" y="64"/>
                  </a:cxn>
                  <a:cxn ang="0">
                    <a:pos x="9" y="78"/>
                  </a:cxn>
                  <a:cxn ang="0">
                    <a:pos x="32" y="97"/>
                  </a:cxn>
                  <a:cxn ang="0">
                    <a:pos x="55" y="104"/>
                  </a:cxn>
                  <a:cxn ang="0">
                    <a:pos x="65" y="98"/>
                  </a:cxn>
                  <a:cxn ang="0">
                    <a:pos x="84" y="90"/>
                  </a:cxn>
                  <a:cxn ang="0">
                    <a:pos x="101" y="91"/>
                  </a:cxn>
                  <a:cxn ang="0">
                    <a:pos x="112" y="89"/>
                  </a:cxn>
                  <a:cxn ang="0">
                    <a:pos x="114" y="86"/>
                  </a:cxn>
                  <a:cxn ang="0">
                    <a:pos x="120" y="87"/>
                  </a:cxn>
                  <a:cxn ang="0">
                    <a:pos x="134" y="65"/>
                  </a:cxn>
                  <a:cxn ang="0">
                    <a:pos x="140" y="52"/>
                  </a:cxn>
                  <a:cxn ang="0">
                    <a:pos x="149" y="36"/>
                  </a:cxn>
                  <a:cxn ang="0">
                    <a:pos x="166" y="26"/>
                  </a:cxn>
                  <a:cxn ang="0">
                    <a:pos x="165" y="24"/>
                  </a:cxn>
                </a:cxnLst>
                <a:rect l="0" t="0" r="r" b="b"/>
                <a:pathLst>
                  <a:path w="166" h="106">
                    <a:moveTo>
                      <a:pt x="165" y="24"/>
                    </a:moveTo>
                    <a:cubicBezTo>
                      <a:pt x="166" y="23"/>
                      <a:pt x="166" y="20"/>
                      <a:pt x="161" y="21"/>
                    </a:cubicBezTo>
                    <a:cubicBezTo>
                      <a:pt x="156" y="22"/>
                      <a:pt x="159" y="14"/>
                      <a:pt x="146" y="9"/>
                    </a:cubicBezTo>
                    <a:cubicBezTo>
                      <a:pt x="146" y="10"/>
                      <a:pt x="138" y="13"/>
                      <a:pt x="136" y="11"/>
                    </a:cubicBezTo>
                    <a:cubicBezTo>
                      <a:pt x="134" y="9"/>
                      <a:pt x="133" y="0"/>
                      <a:pt x="126" y="5"/>
                    </a:cubicBezTo>
                    <a:cubicBezTo>
                      <a:pt x="120" y="9"/>
                      <a:pt x="117" y="3"/>
                      <a:pt x="110" y="4"/>
                    </a:cubicBezTo>
                    <a:cubicBezTo>
                      <a:pt x="104" y="5"/>
                      <a:pt x="106" y="13"/>
                      <a:pt x="102" y="15"/>
                    </a:cubicBezTo>
                    <a:cubicBezTo>
                      <a:pt x="101" y="16"/>
                      <a:pt x="96" y="19"/>
                      <a:pt x="93" y="20"/>
                    </a:cubicBezTo>
                    <a:cubicBezTo>
                      <a:pt x="90" y="21"/>
                      <a:pt x="85" y="12"/>
                      <a:pt x="83" y="19"/>
                    </a:cubicBezTo>
                    <a:cubicBezTo>
                      <a:pt x="81" y="26"/>
                      <a:pt x="74" y="20"/>
                      <a:pt x="67" y="22"/>
                    </a:cubicBezTo>
                    <a:cubicBezTo>
                      <a:pt x="60" y="24"/>
                      <a:pt x="67" y="31"/>
                      <a:pt x="66" y="31"/>
                    </a:cubicBezTo>
                    <a:cubicBezTo>
                      <a:pt x="64" y="31"/>
                      <a:pt x="61" y="32"/>
                      <a:pt x="48" y="34"/>
                    </a:cubicBezTo>
                    <a:cubicBezTo>
                      <a:pt x="35" y="36"/>
                      <a:pt x="32" y="24"/>
                      <a:pt x="24" y="23"/>
                    </a:cubicBezTo>
                    <a:cubicBezTo>
                      <a:pt x="20" y="28"/>
                      <a:pt x="25" y="35"/>
                      <a:pt x="21" y="35"/>
                    </a:cubicBezTo>
                    <a:cubicBezTo>
                      <a:pt x="17" y="36"/>
                      <a:pt x="10" y="33"/>
                      <a:pt x="7" y="35"/>
                    </a:cubicBezTo>
                    <a:cubicBezTo>
                      <a:pt x="6" y="36"/>
                      <a:pt x="15" y="38"/>
                      <a:pt x="13" y="42"/>
                    </a:cubicBezTo>
                    <a:cubicBezTo>
                      <a:pt x="11" y="46"/>
                      <a:pt x="6" y="43"/>
                      <a:pt x="7" y="48"/>
                    </a:cubicBezTo>
                    <a:cubicBezTo>
                      <a:pt x="7" y="55"/>
                      <a:pt x="10" y="55"/>
                      <a:pt x="8" y="56"/>
                    </a:cubicBezTo>
                    <a:cubicBezTo>
                      <a:pt x="7" y="57"/>
                      <a:pt x="1" y="63"/>
                      <a:pt x="0" y="64"/>
                    </a:cubicBezTo>
                    <a:cubicBezTo>
                      <a:pt x="8" y="65"/>
                      <a:pt x="3" y="74"/>
                      <a:pt x="9" y="78"/>
                    </a:cubicBezTo>
                    <a:cubicBezTo>
                      <a:pt x="32" y="92"/>
                      <a:pt x="25" y="97"/>
                      <a:pt x="32" y="97"/>
                    </a:cubicBezTo>
                    <a:cubicBezTo>
                      <a:pt x="38" y="97"/>
                      <a:pt x="48" y="106"/>
                      <a:pt x="55" y="104"/>
                    </a:cubicBezTo>
                    <a:cubicBezTo>
                      <a:pt x="62" y="102"/>
                      <a:pt x="58" y="97"/>
                      <a:pt x="65" y="98"/>
                    </a:cubicBezTo>
                    <a:cubicBezTo>
                      <a:pt x="77" y="95"/>
                      <a:pt x="80" y="90"/>
                      <a:pt x="84" y="90"/>
                    </a:cubicBezTo>
                    <a:cubicBezTo>
                      <a:pt x="88" y="89"/>
                      <a:pt x="91" y="90"/>
                      <a:pt x="101" y="91"/>
                    </a:cubicBezTo>
                    <a:cubicBezTo>
                      <a:pt x="102" y="90"/>
                      <a:pt x="107" y="90"/>
                      <a:pt x="112" y="89"/>
                    </a:cubicBezTo>
                    <a:cubicBezTo>
                      <a:pt x="116" y="88"/>
                      <a:pt x="110" y="87"/>
                      <a:pt x="114" y="86"/>
                    </a:cubicBezTo>
                    <a:cubicBezTo>
                      <a:pt x="117" y="85"/>
                      <a:pt x="118" y="88"/>
                      <a:pt x="120" y="87"/>
                    </a:cubicBezTo>
                    <a:cubicBezTo>
                      <a:pt x="123" y="87"/>
                      <a:pt x="130" y="72"/>
                      <a:pt x="134" y="65"/>
                    </a:cubicBezTo>
                    <a:cubicBezTo>
                      <a:pt x="138" y="57"/>
                      <a:pt x="132" y="60"/>
                      <a:pt x="140" y="52"/>
                    </a:cubicBezTo>
                    <a:cubicBezTo>
                      <a:pt x="149" y="42"/>
                      <a:pt x="143" y="42"/>
                      <a:pt x="149" y="36"/>
                    </a:cubicBezTo>
                    <a:cubicBezTo>
                      <a:pt x="155" y="28"/>
                      <a:pt x="156" y="39"/>
                      <a:pt x="166" y="26"/>
                    </a:cubicBezTo>
                    <a:cubicBezTo>
                      <a:pt x="165" y="25"/>
                      <a:pt x="165" y="24"/>
                      <a:pt x="165" y="2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6" name="Freeform 50"/>
              <p:cNvSpPr>
                <a:spLocks/>
              </p:cNvSpPr>
              <p:nvPr/>
            </p:nvSpPr>
            <p:spPr bwMode="auto">
              <a:xfrm>
                <a:off x="4578385" y="4852869"/>
                <a:ext cx="458219" cy="223278"/>
              </a:xfrm>
              <a:custGeom>
                <a:avLst/>
                <a:gdLst/>
                <a:ahLst/>
                <a:cxnLst>
                  <a:cxn ang="0">
                    <a:pos x="131" y="13"/>
                  </a:cxn>
                  <a:cxn ang="0">
                    <a:pos x="95" y="10"/>
                  </a:cxn>
                  <a:cxn ang="0">
                    <a:pos x="84" y="18"/>
                  </a:cxn>
                  <a:cxn ang="0">
                    <a:pos x="79" y="14"/>
                  </a:cxn>
                  <a:cxn ang="0">
                    <a:pos x="66" y="6"/>
                  </a:cxn>
                  <a:cxn ang="0">
                    <a:pos x="58" y="9"/>
                  </a:cxn>
                  <a:cxn ang="0">
                    <a:pos x="55" y="6"/>
                  </a:cxn>
                  <a:cxn ang="0">
                    <a:pos x="29" y="29"/>
                  </a:cxn>
                  <a:cxn ang="0">
                    <a:pos x="9" y="37"/>
                  </a:cxn>
                  <a:cxn ang="0">
                    <a:pos x="13" y="59"/>
                  </a:cxn>
                  <a:cxn ang="0">
                    <a:pos x="37" y="70"/>
                  </a:cxn>
                  <a:cxn ang="0">
                    <a:pos x="55" y="67"/>
                  </a:cxn>
                  <a:cxn ang="0">
                    <a:pos x="56" y="58"/>
                  </a:cxn>
                  <a:cxn ang="0">
                    <a:pos x="72" y="55"/>
                  </a:cxn>
                  <a:cxn ang="0">
                    <a:pos x="82" y="56"/>
                  </a:cxn>
                  <a:cxn ang="0">
                    <a:pos x="91" y="51"/>
                  </a:cxn>
                  <a:cxn ang="0">
                    <a:pos x="99" y="40"/>
                  </a:cxn>
                  <a:cxn ang="0">
                    <a:pos x="115" y="41"/>
                  </a:cxn>
                  <a:cxn ang="0">
                    <a:pos x="125" y="47"/>
                  </a:cxn>
                  <a:cxn ang="0">
                    <a:pos x="135" y="45"/>
                  </a:cxn>
                  <a:cxn ang="0">
                    <a:pos x="143" y="31"/>
                  </a:cxn>
                  <a:cxn ang="0">
                    <a:pos x="146" y="22"/>
                  </a:cxn>
                  <a:cxn ang="0">
                    <a:pos x="131" y="13"/>
                  </a:cxn>
                </a:cxnLst>
                <a:rect l="0" t="0" r="r" b="b"/>
                <a:pathLst>
                  <a:path w="147" h="72">
                    <a:moveTo>
                      <a:pt x="131" y="13"/>
                    </a:moveTo>
                    <a:cubicBezTo>
                      <a:pt x="117" y="8"/>
                      <a:pt x="99" y="10"/>
                      <a:pt x="95" y="10"/>
                    </a:cubicBezTo>
                    <a:cubicBezTo>
                      <a:pt x="89" y="9"/>
                      <a:pt x="87" y="20"/>
                      <a:pt x="84" y="18"/>
                    </a:cubicBezTo>
                    <a:cubicBezTo>
                      <a:pt x="81" y="15"/>
                      <a:pt x="77" y="19"/>
                      <a:pt x="79" y="14"/>
                    </a:cubicBezTo>
                    <a:cubicBezTo>
                      <a:pt x="81" y="6"/>
                      <a:pt x="70" y="0"/>
                      <a:pt x="66" y="6"/>
                    </a:cubicBezTo>
                    <a:cubicBezTo>
                      <a:pt x="61" y="12"/>
                      <a:pt x="58" y="12"/>
                      <a:pt x="58" y="9"/>
                    </a:cubicBezTo>
                    <a:cubicBezTo>
                      <a:pt x="58" y="6"/>
                      <a:pt x="57" y="7"/>
                      <a:pt x="55" y="6"/>
                    </a:cubicBezTo>
                    <a:cubicBezTo>
                      <a:pt x="29" y="15"/>
                      <a:pt x="42" y="22"/>
                      <a:pt x="29" y="29"/>
                    </a:cubicBezTo>
                    <a:cubicBezTo>
                      <a:pt x="21" y="34"/>
                      <a:pt x="15" y="24"/>
                      <a:pt x="9" y="37"/>
                    </a:cubicBezTo>
                    <a:cubicBezTo>
                      <a:pt x="7" y="46"/>
                      <a:pt x="0" y="45"/>
                      <a:pt x="13" y="59"/>
                    </a:cubicBezTo>
                    <a:cubicBezTo>
                      <a:pt x="21" y="60"/>
                      <a:pt x="24" y="72"/>
                      <a:pt x="37" y="70"/>
                    </a:cubicBezTo>
                    <a:cubicBezTo>
                      <a:pt x="50" y="68"/>
                      <a:pt x="53" y="67"/>
                      <a:pt x="55" y="67"/>
                    </a:cubicBezTo>
                    <a:cubicBezTo>
                      <a:pt x="56" y="67"/>
                      <a:pt x="49" y="60"/>
                      <a:pt x="56" y="58"/>
                    </a:cubicBezTo>
                    <a:cubicBezTo>
                      <a:pt x="63" y="56"/>
                      <a:pt x="70" y="62"/>
                      <a:pt x="72" y="55"/>
                    </a:cubicBezTo>
                    <a:cubicBezTo>
                      <a:pt x="74" y="48"/>
                      <a:pt x="79" y="57"/>
                      <a:pt x="82" y="56"/>
                    </a:cubicBezTo>
                    <a:cubicBezTo>
                      <a:pt x="85" y="55"/>
                      <a:pt x="90" y="52"/>
                      <a:pt x="91" y="51"/>
                    </a:cubicBezTo>
                    <a:cubicBezTo>
                      <a:pt x="95" y="49"/>
                      <a:pt x="93" y="41"/>
                      <a:pt x="99" y="40"/>
                    </a:cubicBezTo>
                    <a:cubicBezTo>
                      <a:pt x="106" y="39"/>
                      <a:pt x="109" y="45"/>
                      <a:pt x="115" y="41"/>
                    </a:cubicBezTo>
                    <a:cubicBezTo>
                      <a:pt x="122" y="36"/>
                      <a:pt x="123" y="45"/>
                      <a:pt x="125" y="47"/>
                    </a:cubicBezTo>
                    <a:cubicBezTo>
                      <a:pt x="127" y="49"/>
                      <a:pt x="135" y="46"/>
                      <a:pt x="135" y="45"/>
                    </a:cubicBezTo>
                    <a:cubicBezTo>
                      <a:pt x="138" y="34"/>
                      <a:pt x="142" y="36"/>
                      <a:pt x="143" y="31"/>
                    </a:cubicBezTo>
                    <a:cubicBezTo>
                      <a:pt x="145" y="25"/>
                      <a:pt x="147" y="25"/>
                      <a:pt x="146" y="22"/>
                    </a:cubicBezTo>
                    <a:cubicBezTo>
                      <a:pt x="129" y="17"/>
                      <a:pt x="135" y="14"/>
                      <a:pt x="131" y="1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7" name="Freeform 51"/>
              <p:cNvSpPr>
                <a:spLocks/>
              </p:cNvSpPr>
              <p:nvPr/>
            </p:nvSpPr>
            <p:spPr bwMode="auto">
              <a:xfrm>
                <a:off x="4329041" y="5163629"/>
                <a:ext cx="242817" cy="168437"/>
              </a:xfrm>
              <a:custGeom>
                <a:avLst/>
                <a:gdLst/>
                <a:ahLst/>
                <a:cxnLst>
                  <a:cxn ang="0">
                    <a:pos x="69" y="0"/>
                  </a:cxn>
                  <a:cxn ang="0">
                    <a:pos x="65" y="4"/>
                  </a:cxn>
                  <a:cxn ang="0">
                    <a:pos x="59" y="7"/>
                  </a:cxn>
                  <a:cxn ang="0">
                    <a:pos x="48" y="9"/>
                  </a:cxn>
                  <a:cxn ang="0">
                    <a:pos x="33" y="15"/>
                  </a:cxn>
                  <a:cxn ang="0">
                    <a:pos x="23" y="15"/>
                  </a:cxn>
                  <a:cxn ang="0">
                    <a:pos x="8" y="13"/>
                  </a:cxn>
                  <a:cxn ang="0">
                    <a:pos x="1" y="22"/>
                  </a:cxn>
                  <a:cxn ang="0">
                    <a:pos x="6" y="27"/>
                  </a:cxn>
                  <a:cxn ang="0">
                    <a:pos x="7" y="38"/>
                  </a:cxn>
                  <a:cxn ang="0">
                    <a:pos x="8" y="46"/>
                  </a:cxn>
                  <a:cxn ang="0">
                    <a:pos x="4" y="50"/>
                  </a:cxn>
                  <a:cxn ang="0">
                    <a:pos x="32" y="46"/>
                  </a:cxn>
                  <a:cxn ang="0">
                    <a:pos x="40" y="49"/>
                  </a:cxn>
                  <a:cxn ang="0">
                    <a:pos x="48" y="48"/>
                  </a:cxn>
                  <a:cxn ang="0">
                    <a:pos x="58" y="36"/>
                  </a:cxn>
                  <a:cxn ang="0">
                    <a:pos x="55" y="25"/>
                  </a:cxn>
                  <a:cxn ang="0">
                    <a:pos x="71" y="18"/>
                  </a:cxn>
                  <a:cxn ang="0">
                    <a:pos x="71" y="13"/>
                  </a:cxn>
                  <a:cxn ang="0">
                    <a:pos x="78" y="14"/>
                  </a:cxn>
                  <a:cxn ang="0">
                    <a:pos x="69" y="0"/>
                  </a:cxn>
                </a:cxnLst>
                <a:rect l="0" t="0" r="r" b="b"/>
                <a:pathLst>
                  <a:path w="78" h="54">
                    <a:moveTo>
                      <a:pt x="69" y="0"/>
                    </a:moveTo>
                    <a:cubicBezTo>
                      <a:pt x="67" y="0"/>
                      <a:pt x="65" y="0"/>
                      <a:pt x="65" y="4"/>
                    </a:cubicBezTo>
                    <a:cubicBezTo>
                      <a:pt x="66" y="9"/>
                      <a:pt x="66" y="8"/>
                      <a:pt x="59" y="7"/>
                    </a:cubicBezTo>
                    <a:cubicBezTo>
                      <a:pt x="52" y="6"/>
                      <a:pt x="57" y="11"/>
                      <a:pt x="48" y="9"/>
                    </a:cubicBezTo>
                    <a:cubicBezTo>
                      <a:pt x="39" y="8"/>
                      <a:pt x="38" y="9"/>
                      <a:pt x="33" y="15"/>
                    </a:cubicBezTo>
                    <a:cubicBezTo>
                      <a:pt x="27" y="22"/>
                      <a:pt x="30" y="14"/>
                      <a:pt x="23" y="15"/>
                    </a:cubicBezTo>
                    <a:cubicBezTo>
                      <a:pt x="16" y="17"/>
                      <a:pt x="18" y="15"/>
                      <a:pt x="8" y="13"/>
                    </a:cubicBezTo>
                    <a:cubicBezTo>
                      <a:pt x="7" y="16"/>
                      <a:pt x="0" y="19"/>
                      <a:pt x="1" y="22"/>
                    </a:cubicBezTo>
                    <a:cubicBezTo>
                      <a:pt x="1" y="24"/>
                      <a:pt x="10" y="23"/>
                      <a:pt x="6" y="27"/>
                    </a:cubicBezTo>
                    <a:cubicBezTo>
                      <a:pt x="2" y="31"/>
                      <a:pt x="4" y="35"/>
                      <a:pt x="7" y="38"/>
                    </a:cubicBezTo>
                    <a:cubicBezTo>
                      <a:pt x="10" y="40"/>
                      <a:pt x="16" y="48"/>
                      <a:pt x="8" y="46"/>
                    </a:cubicBezTo>
                    <a:cubicBezTo>
                      <a:pt x="8" y="49"/>
                      <a:pt x="5" y="46"/>
                      <a:pt x="4" y="50"/>
                    </a:cubicBezTo>
                    <a:cubicBezTo>
                      <a:pt x="34" y="50"/>
                      <a:pt x="27" y="41"/>
                      <a:pt x="32" y="46"/>
                    </a:cubicBezTo>
                    <a:cubicBezTo>
                      <a:pt x="40" y="54"/>
                      <a:pt x="35" y="46"/>
                      <a:pt x="40" y="49"/>
                    </a:cubicBezTo>
                    <a:cubicBezTo>
                      <a:pt x="45" y="51"/>
                      <a:pt x="49" y="54"/>
                      <a:pt x="48" y="48"/>
                    </a:cubicBezTo>
                    <a:cubicBezTo>
                      <a:pt x="47" y="39"/>
                      <a:pt x="57" y="40"/>
                      <a:pt x="58" y="36"/>
                    </a:cubicBezTo>
                    <a:cubicBezTo>
                      <a:pt x="59" y="33"/>
                      <a:pt x="53" y="27"/>
                      <a:pt x="55" y="25"/>
                    </a:cubicBezTo>
                    <a:cubicBezTo>
                      <a:pt x="57" y="22"/>
                      <a:pt x="70" y="20"/>
                      <a:pt x="71" y="18"/>
                    </a:cubicBezTo>
                    <a:cubicBezTo>
                      <a:pt x="73" y="15"/>
                      <a:pt x="70" y="15"/>
                      <a:pt x="71" y="13"/>
                    </a:cubicBezTo>
                    <a:cubicBezTo>
                      <a:pt x="73" y="11"/>
                      <a:pt x="76" y="13"/>
                      <a:pt x="78" y="14"/>
                    </a:cubicBezTo>
                    <a:cubicBezTo>
                      <a:pt x="72" y="10"/>
                      <a:pt x="77" y="1"/>
                      <a:pt x="69" y="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8" name="Freeform 52"/>
              <p:cNvSpPr>
                <a:spLocks/>
              </p:cNvSpPr>
              <p:nvPr/>
            </p:nvSpPr>
            <p:spPr bwMode="auto">
              <a:xfrm>
                <a:off x="4500057" y="5319010"/>
                <a:ext cx="318534" cy="314678"/>
              </a:xfrm>
              <a:custGeom>
                <a:avLst/>
                <a:gdLst/>
                <a:ahLst/>
                <a:cxnLst>
                  <a:cxn ang="0">
                    <a:pos x="87" y="35"/>
                  </a:cxn>
                  <a:cxn ang="0">
                    <a:pos x="84" y="21"/>
                  </a:cxn>
                  <a:cxn ang="0">
                    <a:pos x="74" y="13"/>
                  </a:cxn>
                  <a:cxn ang="0">
                    <a:pos x="58" y="13"/>
                  </a:cxn>
                  <a:cxn ang="0">
                    <a:pos x="41" y="11"/>
                  </a:cxn>
                  <a:cxn ang="0">
                    <a:pos x="21" y="11"/>
                  </a:cxn>
                  <a:cxn ang="0">
                    <a:pos x="13" y="12"/>
                  </a:cxn>
                  <a:cxn ang="0">
                    <a:pos x="6" y="25"/>
                  </a:cxn>
                  <a:cxn ang="0">
                    <a:pos x="14" y="38"/>
                  </a:cxn>
                  <a:cxn ang="0">
                    <a:pos x="15" y="44"/>
                  </a:cxn>
                  <a:cxn ang="0">
                    <a:pos x="37" y="67"/>
                  </a:cxn>
                  <a:cxn ang="0">
                    <a:pos x="45" y="78"/>
                  </a:cxn>
                  <a:cxn ang="0">
                    <a:pos x="51" y="87"/>
                  </a:cxn>
                  <a:cxn ang="0">
                    <a:pos x="57" y="91"/>
                  </a:cxn>
                  <a:cxn ang="0">
                    <a:pos x="70" y="101"/>
                  </a:cxn>
                  <a:cxn ang="0">
                    <a:pos x="73" y="87"/>
                  </a:cxn>
                  <a:cxn ang="0">
                    <a:pos x="80" y="74"/>
                  </a:cxn>
                  <a:cxn ang="0">
                    <a:pos x="85" y="78"/>
                  </a:cxn>
                  <a:cxn ang="0">
                    <a:pos x="90" y="68"/>
                  </a:cxn>
                  <a:cxn ang="0">
                    <a:pos x="97" y="66"/>
                  </a:cxn>
                  <a:cxn ang="0">
                    <a:pos x="90" y="51"/>
                  </a:cxn>
                  <a:cxn ang="0">
                    <a:pos x="99" y="52"/>
                  </a:cxn>
                  <a:cxn ang="0">
                    <a:pos x="87" y="35"/>
                  </a:cxn>
                </a:cxnLst>
                <a:rect l="0" t="0" r="r" b="b"/>
                <a:pathLst>
                  <a:path w="102" h="101">
                    <a:moveTo>
                      <a:pt x="87" y="35"/>
                    </a:moveTo>
                    <a:cubicBezTo>
                      <a:pt x="94" y="18"/>
                      <a:pt x="96" y="18"/>
                      <a:pt x="84" y="21"/>
                    </a:cubicBezTo>
                    <a:cubicBezTo>
                      <a:pt x="75" y="22"/>
                      <a:pt x="78" y="11"/>
                      <a:pt x="74" y="13"/>
                    </a:cubicBezTo>
                    <a:cubicBezTo>
                      <a:pt x="69" y="15"/>
                      <a:pt x="63" y="8"/>
                      <a:pt x="58" y="13"/>
                    </a:cubicBezTo>
                    <a:cubicBezTo>
                      <a:pt x="52" y="18"/>
                      <a:pt x="45" y="9"/>
                      <a:pt x="41" y="11"/>
                    </a:cubicBezTo>
                    <a:cubicBezTo>
                      <a:pt x="37" y="13"/>
                      <a:pt x="25" y="5"/>
                      <a:pt x="21" y="11"/>
                    </a:cubicBezTo>
                    <a:cubicBezTo>
                      <a:pt x="17" y="17"/>
                      <a:pt x="19" y="19"/>
                      <a:pt x="13" y="12"/>
                    </a:cubicBezTo>
                    <a:cubicBezTo>
                      <a:pt x="3" y="0"/>
                      <a:pt x="0" y="22"/>
                      <a:pt x="6" y="25"/>
                    </a:cubicBezTo>
                    <a:cubicBezTo>
                      <a:pt x="11" y="27"/>
                      <a:pt x="11" y="36"/>
                      <a:pt x="14" y="38"/>
                    </a:cubicBezTo>
                    <a:cubicBezTo>
                      <a:pt x="18" y="40"/>
                      <a:pt x="10" y="44"/>
                      <a:pt x="15" y="44"/>
                    </a:cubicBezTo>
                    <a:cubicBezTo>
                      <a:pt x="20" y="45"/>
                      <a:pt x="31" y="65"/>
                      <a:pt x="37" y="67"/>
                    </a:cubicBezTo>
                    <a:cubicBezTo>
                      <a:pt x="42" y="70"/>
                      <a:pt x="38" y="74"/>
                      <a:pt x="45" y="78"/>
                    </a:cubicBezTo>
                    <a:cubicBezTo>
                      <a:pt x="51" y="82"/>
                      <a:pt x="52" y="84"/>
                      <a:pt x="51" y="87"/>
                    </a:cubicBezTo>
                    <a:cubicBezTo>
                      <a:pt x="50" y="89"/>
                      <a:pt x="54" y="87"/>
                      <a:pt x="57" y="91"/>
                    </a:cubicBezTo>
                    <a:cubicBezTo>
                      <a:pt x="59" y="95"/>
                      <a:pt x="67" y="97"/>
                      <a:pt x="70" y="101"/>
                    </a:cubicBezTo>
                    <a:cubicBezTo>
                      <a:pt x="77" y="95"/>
                      <a:pt x="65" y="92"/>
                      <a:pt x="73" y="87"/>
                    </a:cubicBezTo>
                    <a:cubicBezTo>
                      <a:pt x="80" y="82"/>
                      <a:pt x="76" y="77"/>
                      <a:pt x="80" y="74"/>
                    </a:cubicBezTo>
                    <a:cubicBezTo>
                      <a:pt x="83" y="72"/>
                      <a:pt x="84" y="79"/>
                      <a:pt x="85" y="78"/>
                    </a:cubicBezTo>
                    <a:cubicBezTo>
                      <a:pt x="89" y="74"/>
                      <a:pt x="75" y="62"/>
                      <a:pt x="90" y="68"/>
                    </a:cubicBezTo>
                    <a:cubicBezTo>
                      <a:pt x="94" y="61"/>
                      <a:pt x="95" y="68"/>
                      <a:pt x="97" y="66"/>
                    </a:cubicBezTo>
                    <a:cubicBezTo>
                      <a:pt x="100" y="62"/>
                      <a:pt x="89" y="51"/>
                      <a:pt x="90" y="51"/>
                    </a:cubicBezTo>
                    <a:cubicBezTo>
                      <a:pt x="91" y="49"/>
                      <a:pt x="95" y="55"/>
                      <a:pt x="99" y="52"/>
                    </a:cubicBezTo>
                    <a:cubicBezTo>
                      <a:pt x="102" y="49"/>
                      <a:pt x="84" y="41"/>
                      <a:pt x="87" y="3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09" name="Freeform 53"/>
              <p:cNvSpPr>
                <a:spLocks/>
              </p:cNvSpPr>
              <p:nvPr/>
            </p:nvSpPr>
            <p:spPr bwMode="auto">
              <a:xfrm>
                <a:off x="4702405" y="5512256"/>
                <a:ext cx="168405" cy="193246"/>
              </a:xfrm>
              <a:custGeom>
                <a:avLst/>
                <a:gdLst/>
                <a:ahLst/>
                <a:cxnLst>
                  <a:cxn ang="0">
                    <a:pos x="25" y="6"/>
                  </a:cxn>
                  <a:cxn ang="0">
                    <a:pos x="20" y="16"/>
                  </a:cxn>
                  <a:cxn ang="0">
                    <a:pos x="15" y="12"/>
                  </a:cxn>
                  <a:cxn ang="0">
                    <a:pos x="8" y="25"/>
                  </a:cxn>
                  <a:cxn ang="0">
                    <a:pos x="5" y="39"/>
                  </a:cxn>
                  <a:cxn ang="0">
                    <a:pos x="12" y="47"/>
                  </a:cxn>
                  <a:cxn ang="0">
                    <a:pos x="20" y="54"/>
                  </a:cxn>
                  <a:cxn ang="0">
                    <a:pos x="28" y="62"/>
                  </a:cxn>
                  <a:cxn ang="0">
                    <a:pos x="28" y="49"/>
                  </a:cxn>
                  <a:cxn ang="0">
                    <a:pos x="37" y="37"/>
                  </a:cxn>
                  <a:cxn ang="0">
                    <a:pos x="45" y="39"/>
                  </a:cxn>
                  <a:cxn ang="0">
                    <a:pos x="44" y="35"/>
                  </a:cxn>
                  <a:cxn ang="0">
                    <a:pos x="53" y="28"/>
                  </a:cxn>
                  <a:cxn ang="0">
                    <a:pos x="25" y="6"/>
                  </a:cxn>
                </a:cxnLst>
                <a:rect l="0" t="0" r="r" b="b"/>
                <a:pathLst>
                  <a:path w="54" h="62">
                    <a:moveTo>
                      <a:pt x="25" y="6"/>
                    </a:moveTo>
                    <a:cubicBezTo>
                      <a:pt x="10" y="0"/>
                      <a:pt x="24" y="12"/>
                      <a:pt x="20" y="16"/>
                    </a:cubicBezTo>
                    <a:cubicBezTo>
                      <a:pt x="19" y="17"/>
                      <a:pt x="18" y="10"/>
                      <a:pt x="15" y="12"/>
                    </a:cubicBezTo>
                    <a:cubicBezTo>
                      <a:pt x="11" y="15"/>
                      <a:pt x="15" y="20"/>
                      <a:pt x="8" y="25"/>
                    </a:cubicBezTo>
                    <a:cubicBezTo>
                      <a:pt x="0" y="30"/>
                      <a:pt x="12" y="33"/>
                      <a:pt x="5" y="39"/>
                    </a:cubicBezTo>
                    <a:cubicBezTo>
                      <a:pt x="6" y="44"/>
                      <a:pt x="16" y="40"/>
                      <a:pt x="12" y="47"/>
                    </a:cubicBezTo>
                    <a:cubicBezTo>
                      <a:pt x="15" y="49"/>
                      <a:pt x="18" y="47"/>
                      <a:pt x="20" y="54"/>
                    </a:cubicBezTo>
                    <a:cubicBezTo>
                      <a:pt x="21" y="61"/>
                      <a:pt x="19" y="60"/>
                      <a:pt x="28" y="62"/>
                    </a:cubicBezTo>
                    <a:cubicBezTo>
                      <a:pt x="31" y="52"/>
                      <a:pt x="23" y="54"/>
                      <a:pt x="28" y="49"/>
                    </a:cubicBezTo>
                    <a:cubicBezTo>
                      <a:pt x="33" y="43"/>
                      <a:pt x="35" y="30"/>
                      <a:pt x="37" y="37"/>
                    </a:cubicBezTo>
                    <a:cubicBezTo>
                      <a:pt x="40" y="44"/>
                      <a:pt x="40" y="43"/>
                      <a:pt x="45" y="39"/>
                    </a:cubicBezTo>
                    <a:cubicBezTo>
                      <a:pt x="43" y="36"/>
                      <a:pt x="47" y="36"/>
                      <a:pt x="44" y="35"/>
                    </a:cubicBezTo>
                    <a:cubicBezTo>
                      <a:pt x="38" y="32"/>
                      <a:pt x="54" y="32"/>
                      <a:pt x="53" y="28"/>
                    </a:cubicBezTo>
                    <a:cubicBezTo>
                      <a:pt x="52" y="24"/>
                      <a:pt x="32" y="18"/>
                      <a:pt x="25" y="6"/>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0" name="Freeform 54"/>
              <p:cNvSpPr>
                <a:spLocks noEditPoints="1"/>
              </p:cNvSpPr>
              <p:nvPr/>
            </p:nvSpPr>
            <p:spPr bwMode="auto">
              <a:xfrm>
                <a:off x="3912597" y="3906224"/>
                <a:ext cx="569184" cy="395632"/>
              </a:xfrm>
              <a:custGeom>
                <a:avLst/>
                <a:gdLst/>
                <a:ahLst/>
                <a:cxnLst>
                  <a:cxn ang="0">
                    <a:pos x="67" y="63"/>
                  </a:cxn>
                  <a:cxn ang="0">
                    <a:pos x="60" y="58"/>
                  </a:cxn>
                  <a:cxn ang="0">
                    <a:pos x="50" y="76"/>
                  </a:cxn>
                  <a:cxn ang="0">
                    <a:pos x="40" y="89"/>
                  </a:cxn>
                  <a:cxn ang="0">
                    <a:pos x="39" y="105"/>
                  </a:cxn>
                  <a:cxn ang="0">
                    <a:pos x="48" y="112"/>
                  </a:cxn>
                  <a:cxn ang="0">
                    <a:pos x="37" y="114"/>
                  </a:cxn>
                  <a:cxn ang="0">
                    <a:pos x="17" y="111"/>
                  </a:cxn>
                  <a:cxn ang="0">
                    <a:pos x="18" y="98"/>
                  </a:cxn>
                  <a:cxn ang="0">
                    <a:pos x="7" y="89"/>
                  </a:cxn>
                  <a:cxn ang="0">
                    <a:pos x="3" y="57"/>
                  </a:cxn>
                  <a:cxn ang="0">
                    <a:pos x="53" y="7"/>
                  </a:cxn>
                  <a:cxn ang="0">
                    <a:pos x="63" y="12"/>
                  </a:cxn>
                  <a:cxn ang="0">
                    <a:pos x="58" y="34"/>
                  </a:cxn>
                  <a:cxn ang="0">
                    <a:pos x="63" y="49"/>
                  </a:cxn>
                  <a:cxn ang="0">
                    <a:pos x="167" y="96"/>
                  </a:cxn>
                  <a:cxn ang="0">
                    <a:pos x="167" y="96"/>
                  </a:cxn>
                  <a:cxn ang="0">
                    <a:pos x="79" y="19"/>
                  </a:cxn>
                  <a:cxn ang="0">
                    <a:pos x="69" y="90"/>
                  </a:cxn>
                  <a:cxn ang="0">
                    <a:pos x="60" y="85"/>
                  </a:cxn>
                  <a:cxn ang="0">
                    <a:pos x="45" y="91"/>
                  </a:cxn>
                  <a:cxn ang="0">
                    <a:pos x="54" y="100"/>
                  </a:cxn>
                  <a:cxn ang="0">
                    <a:pos x="70" y="103"/>
                  </a:cxn>
                  <a:cxn ang="0">
                    <a:pos x="65" y="79"/>
                  </a:cxn>
                  <a:cxn ang="0">
                    <a:pos x="65" y="79"/>
                  </a:cxn>
                  <a:cxn ang="0">
                    <a:pos x="65" y="117"/>
                  </a:cxn>
                  <a:cxn ang="0">
                    <a:pos x="69" y="106"/>
                  </a:cxn>
                  <a:cxn ang="0">
                    <a:pos x="83" y="110"/>
                  </a:cxn>
                  <a:cxn ang="0">
                    <a:pos x="92" y="121"/>
                  </a:cxn>
                  <a:cxn ang="0">
                    <a:pos x="91" y="112"/>
                  </a:cxn>
                  <a:cxn ang="0">
                    <a:pos x="97" y="79"/>
                  </a:cxn>
                  <a:cxn ang="0">
                    <a:pos x="93" y="71"/>
                  </a:cxn>
                  <a:cxn ang="0">
                    <a:pos x="85" y="77"/>
                  </a:cxn>
                  <a:cxn ang="0">
                    <a:pos x="78" y="86"/>
                  </a:cxn>
                  <a:cxn ang="0">
                    <a:pos x="81" y="98"/>
                  </a:cxn>
                  <a:cxn ang="0">
                    <a:pos x="94" y="102"/>
                  </a:cxn>
                  <a:cxn ang="0">
                    <a:pos x="95" y="109"/>
                  </a:cxn>
                  <a:cxn ang="0">
                    <a:pos x="100" y="124"/>
                  </a:cxn>
                  <a:cxn ang="0">
                    <a:pos x="101" y="111"/>
                  </a:cxn>
                  <a:cxn ang="0">
                    <a:pos x="104" y="103"/>
                  </a:cxn>
                  <a:cxn ang="0">
                    <a:pos x="108" y="92"/>
                  </a:cxn>
                  <a:cxn ang="0">
                    <a:pos x="115" y="70"/>
                  </a:cxn>
                  <a:cxn ang="0">
                    <a:pos x="98" y="71"/>
                  </a:cxn>
                  <a:cxn ang="0">
                    <a:pos x="112" y="106"/>
                  </a:cxn>
                </a:cxnLst>
                <a:rect l="0" t="0" r="r" b="b"/>
                <a:pathLst>
                  <a:path w="183" h="127">
                    <a:moveTo>
                      <a:pt x="74" y="54"/>
                    </a:moveTo>
                    <a:cubicBezTo>
                      <a:pt x="72" y="59"/>
                      <a:pt x="70" y="65"/>
                      <a:pt x="67" y="63"/>
                    </a:cubicBezTo>
                    <a:cubicBezTo>
                      <a:pt x="65" y="61"/>
                      <a:pt x="66" y="67"/>
                      <a:pt x="62" y="64"/>
                    </a:cubicBezTo>
                    <a:cubicBezTo>
                      <a:pt x="58" y="61"/>
                      <a:pt x="66" y="57"/>
                      <a:pt x="60" y="58"/>
                    </a:cubicBezTo>
                    <a:cubicBezTo>
                      <a:pt x="53" y="58"/>
                      <a:pt x="59" y="72"/>
                      <a:pt x="56" y="75"/>
                    </a:cubicBezTo>
                    <a:cubicBezTo>
                      <a:pt x="53" y="78"/>
                      <a:pt x="44" y="70"/>
                      <a:pt x="50" y="76"/>
                    </a:cubicBezTo>
                    <a:cubicBezTo>
                      <a:pt x="55" y="82"/>
                      <a:pt x="44" y="80"/>
                      <a:pt x="47" y="83"/>
                    </a:cubicBezTo>
                    <a:cubicBezTo>
                      <a:pt x="49" y="85"/>
                      <a:pt x="38" y="86"/>
                      <a:pt x="40" y="89"/>
                    </a:cubicBezTo>
                    <a:cubicBezTo>
                      <a:pt x="42" y="92"/>
                      <a:pt x="39" y="93"/>
                      <a:pt x="43" y="96"/>
                    </a:cubicBezTo>
                    <a:cubicBezTo>
                      <a:pt x="46" y="100"/>
                      <a:pt x="36" y="101"/>
                      <a:pt x="39" y="105"/>
                    </a:cubicBezTo>
                    <a:cubicBezTo>
                      <a:pt x="42" y="109"/>
                      <a:pt x="42" y="102"/>
                      <a:pt x="49" y="106"/>
                    </a:cubicBezTo>
                    <a:cubicBezTo>
                      <a:pt x="56" y="111"/>
                      <a:pt x="49" y="114"/>
                      <a:pt x="48" y="112"/>
                    </a:cubicBezTo>
                    <a:cubicBezTo>
                      <a:pt x="47" y="110"/>
                      <a:pt x="45" y="113"/>
                      <a:pt x="43" y="113"/>
                    </a:cubicBezTo>
                    <a:cubicBezTo>
                      <a:pt x="40" y="112"/>
                      <a:pt x="43" y="108"/>
                      <a:pt x="37" y="114"/>
                    </a:cubicBezTo>
                    <a:cubicBezTo>
                      <a:pt x="35" y="114"/>
                      <a:pt x="33" y="113"/>
                      <a:pt x="27" y="112"/>
                    </a:cubicBezTo>
                    <a:cubicBezTo>
                      <a:pt x="21" y="111"/>
                      <a:pt x="22" y="112"/>
                      <a:pt x="17" y="111"/>
                    </a:cubicBezTo>
                    <a:cubicBezTo>
                      <a:pt x="19" y="94"/>
                      <a:pt x="12" y="111"/>
                      <a:pt x="13" y="102"/>
                    </a:cubicBezTo>
                    <a:cubicBezTo>
                      <a:pt x="14" y="93"/>
                      <a:pt x="18" y="108"/>
                      <a:pt x="18" y="98"/>
                    </a:cubicBezTo>
                    <a:cubicBezTo>
                      <a:pt x="18" y="88"/>
                      <a:pt x="14" y="93"/>
                      <a:pt x="11" y="89"/>
                    </a:cubicBezTo>
                    <a:cubicBezTo>
                      <a:pt x="8" y="85"/>
                      <a:pt x="11" y="94"/>
                      <a:pt x="7" y="89"/>
                    </a:cubicBezTo>
                    <a:cubicBezTo>
                      <a:pt x="3" y="84"/>
                      <a:pt x="0" y="90"/>
                      <a:pt x="4" y="82"/>
                    </a:cubicBezTo>
                    <a:cubicBezTo>
                      <a:pt x="8" y="74"/>
                      <a:pt x="2" y="73"/>
                      <a:pt x="3" y="57"/>
                    </a:cubicBezTo>
                    <a:cubicBezTo>
                      <a:pt x="5" y="41"/>
                      <a:pt x="9" y="25"/>
                      <a:pt x="26" y="25"/>
                    </a:cubicBezTo>
                    <a:cubicBezTo>
                      <a:pt x="47" y="26"/>
                      <a:pt x="44" y="8"/>
                      <a:pt x="53" y="7"/>
                    </a:cubicBezTo>
                    <a:cubicBezTo>
                      <a:pt x="62" y="7"/>
                      <a:pt x="63" y="0"/>
                      <a:pt x="65" y="2"/>
                    </a:cubicBezTo>
                    <a:cubicBezTo>
                      <a:pt x="68" y="3"/>
                      <a:pt x="60" y="5"/>
                      <a:pt x="63" y="12"/>
                    </a:cubicBezTo>
                    <a:cubicBezTo>
                      <a:pt x="66" y="18"/>
                      <a:pt x="64" y="22"/>
                      <a:pt x="62" y="24"/>
                    </a:cubicBezTo>
                    <a:cubicBezTo>
                      <a:pt x="59" y="27"/>
                      <a:pt x="60" y="29"/>
                      <a:pt x="58" y="34"/>
                    </a:cubicBezTo>
                    <a:cubicBezTo>
                      <a:pt x="56" y="39"/>
                      <a:pt x="63" y="41"/>
                      <a:pt x="59" y="45"/>
                    </a:cubicBezTo>
                    <a:cubicBezTo>
                      <a:pt x="56" y="50"/>
                      <a:pt x="59" y="46"/>
                      <a:pt x="63" y="49"/>
                    </a:cubicBezTo>
                    <a:cubicBezTo>
                      <a:pt x="64" y="50"/>
                      <a:pt x="77" y="49"/>
                      <a:pt x="74" y="54"/>
                    </a:cubicBezTo>
                    <a:close/>
                    <a:moveTo>
                      <a:pt x="167" y="96"/>
                    </a:moveTo>
                    <a:cubicBezTo>
                      <a:pt x="165" y="98"/>
                      <a:pt x="169" y="110"/>
                      <a:pt x="176" y="107"/>
                    </a:cubicBezTo>
                    <a:cubicBezTo>
                      <a:pt x="183" y="105"/>
                      <a:pt x="171" y="94"/>
                      <a:pt x="167" y="96"/>
                    </a:cubicBezTo>
                    <a:close/>
                    <a:moveTo>
                      <a:pt x="73" y="20"/>
                    </a:moveTo>
                    <a:cubicBezTo>
                      <a:pt x="72" y="22"/>
                      <a:pt x="77" y="21"/>
                      <a:pt x="79" y="19"/>
                    </a:cubicBezTo>
                    <a:cubicBezTo>
                      <a:pt x="81" y="16"/>
                      <a:pt x="73" y="17"/>
                      <a:pt x="73" y="20"/>
                    </a:cubicBezTo>
                    <a:close/>
                    <a:moveTo>
                      <a:pt x="69" y="90"/>
                    </a:moveTo>
                    <a:cubicBezTo>
                      <a:pt x="70" y="88"/>
                      <a:pt x="65" y="83"/>
                      <a:pt x="65" y="86"/>
                    </a:cubicBezTo>
                    <a:cubicBezTo>
                      <a:pt x="65" y="89"/>
                      <a:pt x="64" y="88"/>
                      <a:pt x="60" y="85"/>
                    </a:cubicBezTo>
                    <a:cubicBezTo>
                      <a:pt x="57" y="83"/>
                      <a:pt x="50" y="88"/>
                      <a:pt x="47" y="87"/>
                    </a:cubicBezTo>
                    <a:cubicBezTo>
                      <a:pt x="44" y="86"/>
                      <a:pt x="42" y="89"/>
                      <a:pt x="45" y="91"/>
                    </a:cubicBezTo>
                    <a:cubicBezTo>
                      <a:pt x="48" y="94"/>
                      <a:pt x="48" y="94"/>
                      <a:pt x="49" y="99"/>
                    </a:cubicBezTo>
                    <a:cubicBezTo>
                      <a:pt x="51" y="104"/>
                      <a:pt x="52" y="99"/>
                      <a:pt x="54" y="100"/>
                    </a:cubicBezTo>
                    <a:cubicBezTo>
                      <a:pt x="56" y="102"/>
                      <a:pt x="51" y="103"/>
                      <a:pt x="56" y="105"/>
                    </a:cubicBezTo>
                    <a:cubicBezTo>
                      <a:pt x="62" y="106"/>
                      <a:pt x="66" y="107"/>
                      <a:pt x="70" y="103"/>
                    </a:cubicBezTo>
                    <a:cubicBezTo>
                      <a:pt x="74" y="99"/>
                      <a:pt x="68" y="92"/>
                      <a:pt x="69" y="90"/>
                    </a:cubicBezTo>
                    <a:close/>
                    <a:moveTo>
                      <a:pt x="65" y="79"/>
                    </a:moveTo>
                    <a:cubicBezTo>
                      <a:pt x="66" y="79"/>
                      <a:pt x="68" y="76"/>
                      <a:pt x="66" y="72"/>
                    </a:cubicBezTo>
                    <a:cubicBezTo>
                      <a:pt x="64" y="68"/>
                      <a:pt x="63" y="77"/>
                      <a:pt x="65" y="79"/>
                    </a:cubicBezTo>
                    <a:close/>
                    <a:moveTo>
                      <a:pt x="69" y="106"/>
                    </a:moveTo>
                    <a:cubicBezTo>
                      <a:pt x="67" y="110"/>
                      <a:pt x="64" y="114"/>
                      <a:pt x="65" y="117"/>
                    </a:cubicBezTo>
                    <a:cubicBezTo>
                      <a:pt x="67" y="121"/>
                      <a:pt x="70" y="110"/>
                      <a:pt x="72" y="106"/>
                    </a:cubicBezTo>
                    <a:cubicBezTo>
                      <a:pt x="73" y="103"/>
                      <a:pt x="71" y="102"/>
                      <a:pt x="69" y="106"/>
                    </a:cubicBezTo>
                    <a:close/>
                    <a:moveTo>
                      <a:pt x="91" y="112"/>
                    </a:moveTo>
                    <a:cubicBezTo>
                      <a:pt x="91" y="115"/>
                      <a:pt x="89" y="113"/>
                      <a:pt x="83" y="110"/>
                    </a:cubicBezTo>
                    <a:cubicBezTo>
                      <a:pt x="76" y="106"/>
                      <a:pt x="76" y="111"/>
                      <a:pt x="76" y="115"/>
                    </a:cubicBezTo>
                    <a:cubicBezTo>
                      <a:pt x="76" y="117"/>
                      <a:pt x="87" y="121"/>
                      <a:pt x="92" y="121"/>
                    </a:cubicBezTo>
                    <a:cubicBezTo>
                      <a:pt x="98" y="121"/>
                      <a:pt x="97" y="119"/>
                      <a:pt x="95" y="116"/>
                    </a:cubicBezTo>
                    <a:cubicBezTo>
                      <a:pt x="93" y="112"/>
                      <a:pt x="91" y="110"/>
                      <a:pt x="91" y="112"/>
                    </a:cubicBezTo>
                    <a:close/>
                    <a:moveTo>
                      <a:pt x="98" y="71"/>
                    </a:moveTo>
                    <a:cubicBezTo>
                      <a:pt x="100" y="74"/>
                      <a:pt x="98" y="74"/>
                      <a:pt x="97" y="79"/>
                    </a:cubicBezTo>
                    <a:cubicBezTo>
                      <a:pt x="96" y="83"/>
                      <a:pt x="93" y="81"/>
                      <a:pt x="94" y="77"/>
                    </a:cubicBezTo>
                    <a:cubicBezTo>
                      <a:pt x="95" y="73"/>
                      <a:pt x="96" y="69"/>
                      <a:pt x="93" y="71"/>
                    </a:cubicBezTo>
                    <a:cubicBezTo>
                      <a:pt x="89" y="73"/>
                      <a:pt x="84" y="68"/>
                      <a:pt x="82" y="70"/>
                    </a:cubicBezTo>
                    <a:cubicBezTo>
                      <a:pt x="80" y="71"/>
                      <a:pt x="92" y="72"/>
                      <a:pt x="85" y="77"/>
                    </a:cubicBezTo>
                    <a:cubicBezTo>
                      <a:pt x="80" y="82"/>
                      <a:pt x="76" y="77"/>
                      <a:pt x="72" y="79"/>
                    </a:cubicBezTo>
                    <a:cubicBezTo>
                      <a:pt x="69" y="81"/>
                      <a:pt x="80" y="84"/>
                      <a:pt x="78" y="86"/>
                    </a:cubicBezTo>
                    <a:cubicBezTo>
                      <a:pt x="76" y="89"/>
                      <a:pt x="83" y="90"/>
                      <a:pt x="79" y="93"/>
                    </a:cubicBezTo>
                    <a:cubicBezTo>
                      <a:pt x="75" y="96"/>
                      <a:pt x="81" y="94"/>
                      <a:pt x="81" y="98"/>
                    </a:cubicBezTo>
                    <a:cubicBezTo>
                      <a:pt x="81" y="102"/>
                      <a:pt x="85" y="98"/>
                      <a:pt x="88" y="100"/>
                    </a:cubicBezTo>
                    <a:cubicBezTo>
                      <a:pt x="90" y="101"/>
                      <a:pt x="93" y="98"/>
                      <a:pt x="94" y="102"/>
                    </a:cubicBezTo>
                    <a:cubicBezTo>
                      <a:pt x="95" y="106"/>
                      <a:pt x="91" y="103"/>
                      <a:pt x="90" y="105"/>
                    </a:cubicBezTo>
                    <a:cubicBezTo>
                      <a:pt x="90" y="106"/>
                      <a:pt x="97" y="107"/>
                      <a:pt x="95" y="109"/>
                    </a:cubicBezTo>
                    <a:cubicBezTo>
                      <a:pt x="93" y="110"/>
                      <a:pt x="94" y="112"/>
                      <a:pt x="97" y="115"/>
                    </a:cubicBezTo>
                    <a:cubicBezTo>
                      <a:pt x="100" y="118"/>
                      <a:pt x="98" y="122"/>
                      <a:pt x="100" y="124"/>
                    </a:cubicBezTo>
                    <a:cubicBezTo>
                      <a:pt x="102" y="127"/>
                      <a:pt x="100" y="119"/>
                      <a:pt x="103" y="116"/>
                    </a:cubicBezTo>
                    <a:cubicBezTo>
                      <a:pt x="106" y="114"/>
                      <a:pt x="104" y="112"/>
                      <a:pt x="101" y="111"/>
                    </a:cubicBezTo>
                    <a:cubicBezTo>
                      <a:pt x="97" y="109"/>
                      <a:pt x="97" y="108"/>
                      <a:pt x="100" y="108"/>
                    </a:cubicBezTo>
                    <a:cubicBezTo>
                      <a:pt x="103" y="109"/>
                      <a:pt x="105" y="106"/>
                      <a:pt x="104" y="103"/>
                    </a:cubicBezTo>
                    <a:cubicBezTo>
                      <a:pt x="103" y="101"/>
                      <a:pt x="103" y="100"/>
                      <a:pt x="108" y="98"/>
                    </a:cubicBezTo>
                    <a:cubicBezTo>
                      <a:pt x="113" y="97"/>
                      <a:pt x="113" y="95"/>
                      <a:pt x="108" y="92"/>
                    </a:cubicBezTo>
                    <a:cubicBezTo>
                      <a:pt x="102" y="89"/>
                      <a:pt x="105" y="86"/>
                      <a:pt x="110" y="85"/>
                    </a:cubicBezTo>
                    <a:cubicBezTo>
                      <a:pt x="116" y="84"/>
                      <a:pt x="113" y="73"/>
                      <a:pt x="115" y="70"/>
                    </a:cubicBezTo>
                    <a:cubicBezTo>
                      <a:pt x="118" y="67"/>
                      <a:pt x="113" y="66"/>
                      <a:pt x="108" y="65"/>
                    </a:cubicBezTo>
                    <a:cubicBezTo>
                      <a:pt x="104" y="63"/>
                      <a:pt x="97" y="69"/>
                      <a:pt x="98" y="71"/>
                    </a:cubicBezTo>
                    <a:close/>
                    <a:moveTo>
                      <a:pt x="105" y="109"/>
                    </a:moveTo>
                    <a:cubicBezTo>
                      <a:pt x="101" y="114"/>
                      <a:pt x="115" y="109"/>
                      <a:pt x="112" y="106"/>
                    </a:cubicBezTo>
                    <a:cubicBezTo>
                      <a:pt x="109" y="104"/>
                      <a:pt x="107" y="106"/>
                      <a:pt x="105" y="109"/>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1" name="Freeform 55"/>
              <p:cNvSpPr>
                <a:spLocks noEditPoints="1"/>
              </p:cNvSpPr>
              <p:nvPr/>
            </p:nvSpPr>
            <p:spPr bwMode="auto">
              <a:xfrm>
                <a:off x="3737664" y="4252239"/>
                <a:ext cx="734978" cy="868301"/>
              </a:xfrm>
              <a:custGeom>
                <a:avLst/>
                <a:gdLst/>
                <a:ahLst/>
                <a:cxnLst>
                  <a:cxn ang="0">
                    <a:pos x="213" y="144"/>
                  </a:cxn>
                  <a:cxn ang="0">
                    <a:pos x="175" y="167"/>
                  </a:cxn>
                  <a:cxn ang="0">
                    <a:pos x="176" y="203"/>
                  </a:cxn>
                  <a:cxn ang="0">
                    <a:pos x="191" y="237"/>
                  </a:cxn>
                  <a:cxn ang="0">
                    <a:pos x="179" y="260"/>
                  </a:cxn>
                  <a:cxn ang="0">
                    <a:pos x="172" y="266"/>
                  </a:cxn>
                  <a:cxn ang="0">
                    <a:pos x="146" y="268"/>
                  </a:cxn>
                  <a:cxn ang="0">
                    <a:pos x="120" y="269"/>
                  </a:cxn>
                  <a:cxn ang="0">
                    <a:pos x="96" y="270"/>
                  </a:cxn>
                  <a:cxn ang="0">
                    <a:pos x="71" y="261"/>
                  </a:cxn>
                  <a:cxn ang="0">
                    <a:pos x="46" y="268"/>
                  </a:cxn>
                  <a:cxn ang="0">
                    <a:pos x="38" y="213"/>
                  </a:cxn>
                  <a:cxn ang="0">
                    <a:pos x="17" y="200"/>
                  </a:cxn>
                  <a:cxn ang="0">
                    <a:pos x="12" y="175"/>
                  </a:cxn>
                  <a:cxn ang="0">
                    <a:pos x="7" y="155"/>
                  </a:cxn>
                  <a:cxn ang="0">
                    <a:pos x="11" y="139"/>
                  </a:cxn>
                  <a:cxn ang="0">
                    <a:pos x="14" y="114"/>
                  </a:cxn>
                  <a:cxn ang="0">
                    <a:pos x="34" y="95"/>
                  </a:cxn>
                  <a:cxn ang="0">
                    <a:pos x="31" y="84"/>
                  </a:cxn>
                  <a:cxn ang="0">
                    <a:pos x="34" y="54"/>
                  </a:cxn>
                  <a:cxn ang="0">
                    <a:pos x="61" y="55"/>
                  </a:cxn>
                  <a:cxn ang="0">
                    <a:pos x="71" y="57"/>
                  </a:cxn>
                  <a:cxn ang="0">
                    <a:pos x="92" y="43"/>
                  </a:cxn>
                  <a:cxn ang="0">
                    <a:pos x="81" y="32"/>
                  </a:cxn>
                  <a:cxn ang="0">
                    <a:pos x="73" y="22"/>
                  </a:cxn>
                  <a:cxn ang="0">
                    <a:pos x="73" y="0"/>
                  </a:cxn>
                  <a:cxn ang="0">
                    <a:pos x="93" y="3"/>
                  </a:cxn>
                  <a:cxn ang="0">
                    <a:pos x="107" y="8"/>
                  </a:cxn>
                  <a:cxn ang="0">
                    <a:pos x="115" y="18"/>
                  </a:cxn>
                  <a:cxn ang="0">
                    <a:pos x="134" y="24"/>
                  </a:cxn>
                  <a:cxn ang="0">
                    <a:pos x="139" y="35"/>
                  </a:cxn>
                  <a:cxn ang="0">
                    <a:pos x="169" y="15"/>
                  </a:cxn>
                  <a:cxn ang="0">
                    <a:pos x="186" y="26"/>
                  </a:cxn>
                  <a:cxn ang="0">
                    <a:pos x="201" y="38"/>
                  </a:cxn>
                  <a:cxn ang="0">
                    <a:pos x="212" y="45"/>
                  </a:cxn>
                  <a:cxn ang="0">
                    <a:pos x="221" y="99"/>
                  </a:cxn>
                  <a:cxn ang="0">
                    <a:pos x="227" y="148"/>
                  </a:cxn>
                  <a:cxn ang="0">
                    <a:pos x="204" y="36"/>
                  </a:cxn>
                  <a:cxn ang="0">
                    <a:pos x="211" y="39"/>
                  </a:cxn>
                  <a:cxn ang="0">
                    <a:pos x="201" y="28"/>
                  </a:cxn>
                  <a:cxn ang="0">
                    <a:pos x="140" y="18"/>
                  </a:cxn>
                  <a:cxn ang="0">
                    <a:pos x="197" y="20"/>
                  </a:cxn>
                  <a:cxn ang="0">
                    <a:pos x="187" y="9"/>
                  </a:cxn>
                  <a:cxn ang="0">
                    <a:pos x="185" y="13"/>
                  </a:cxn>
                  <a:cxn ang="0">
                    <a:pos x="189" y="25"/>
                  </a:cxn>
                  <a:cxn ang="0">
                    <a:pos x="196" y="22"/>
                  </a:cxn>
                </a:cxnLst>
                <a:rect l="0" t="0" r="r" b="b"/>
                <a:pathLst>
                  <a:path w="236" h="279">
                    <a:moveTo>
                      <a:pt x="227" y="148"/>
                    </a:moveTo>
                    <a:cubicBezTo>
                      <a:pt x="219" y="153"/>
                      <a:pt x="217" y="142"/>
                      <a:pt x="213" y="144"/>
                    </a:cubicBezTo>
                    <a:cubicBezTo>
                      <a:pt x="209" y="146"/>
                      <a:pt x="219" y="149"/>
                      <a:pt x="204" y="152"/>
                    </a:cubicBezTo>
                    <a:cubicBezTo>
                      <a:pt x="189" y="156"/>
                      <a:pt x="188" y="163"/>
                      <a:pt x="175" y="167"/>
                    </a:cubicBezTo>
                    <a:cubicBezTo>
                      <a:pt x="162" y="171"/>
                      <a:pt x="156" y="172"/>
                      <a:pt x="165" y="180"/>
                    </a:cubicBezTo>
                    <a:cubicBezTo>
                      <a:pt x="174" y="189"/>
                      <a:pt x="157" y="194"/>
                      <a:pt x="176" y="203"/>
                    </a:cubicBezTo>
                    <a:cubicBezTo>
                      <a:pt x="186" y="207"/>
                      <a:pt x="185" y="213"/>
                      <a:pt x="202" y="226"/>
                    </a:cubicBezTo>
                    <a:cubicBezTo>
                      <a:pt x="199" y="240"/>
                      <a:pt x="192" y="228"/>
                      <a:pt x="191" y="237"/>
                    </a:cubicBezTo>
                    <a:cubicBezTo>
                      <a:pt x="191" y="246"/>
                      <a:pt x="185" y="239"/>
                      <a:pt x="178" y="246"/>
                    </a:cubicBezTo>
                    <a:cubicBezTo>
                      <a:pt x="170" y="252"/>
                      <a:pt x="185" y="257"/>
                      <a:pt x="179" y="260"/>
                    </a:cubicBezTo>
                    <a:cubicBezTo>
                      <a:pt x="174" y="264"/>
                      <a:pt x="187" y="266"/>
                      <a:pt x="183" y="271"/>
                    </a:cubicBezTo>
                    <a:cubicBezTo>
                      <a:pt x="179" y="276"/>
                      <a:pt x="176" y="264"/>
                      <a:pt x="172" y="266"/>
                    </a:cubicBezTo>
                    <a:cubicBezTo>
                      <a:pt x="167" y="269"/>
                      <a:pt x="165" y="258"/>
                      <a:pt x="161" y="265"/>
                    </a:cubicBezTo>
                    <a:cubicBezTo>
                      <a:pt x="156" y="271"/>
                      <a:pt x="153" y="262"/>
                      <a:pt x="146" y="268"/>
                    </a:cubicBezTo>
                    <a:cubicBezTo>
                      <a:pt x="140" y="274"/>
                      <a:pt x="134" y="278"/>
                      <a:pt x="131" y="272"/>
                    </a:cubicBezTo>
                    <a:cubicBezTo>
                      <a:pt x="127" y="267"/>
                      <a:pt x="126" y="270"/>
                      <a:pt x="120" y="269"/>
                    </a:cubicBezTo>
                    <a:cubicBezTo>
                      <a:pt x="115" y="267"/>
                      <a:pt x="121" y="276"/>
                      <a:pt x="114" y="278"/>
                    </a:cubicBezTo>
                    <a:cubicBezTo>
                      <a:pt x="110" y="279"/>
                      <a:pt x="107" y="262"/>
                      <a:pt x="96" y="270"/>
                    </a:cubicBezTo>
                    <a:cubicBezTo>
                      <a:pt x="94" y="268"/>
                      <a:pt x="88" y="264"/>
                      <a:pt x="83" y="266"/>
                    </a:cubicBezTo>
                    <a:cubicBezTo>
                      <a:pt x="77" y="267"/>
                      <a:pt x="78" y="258"/>
                      <a:pt x="71" y="261"/>
                    </a:cubicBezTo>
                    <a:cubicBezTo>
                      <a:pt x="65" y="264"/>
                      <a:pt x="73" y="269"/>
                      <a:pt x="64" y="268"/>
                    </a:cubicBezTo>
                    <a:cubicBezTo>
                      <a:pt x="55" y="267"/>
                      <a:pt x="55" y="271"/>
                      <a:pt x="46" y="268"/>
                    </a:cubicBezTo>
                    <a:cubicBezTo>
                      <a:pt x="45" y="227"/>
                      <a:pt x="68" y="222"/>
                      <a:pt x="60" y="218"/>
                    </a:cubicBezTo>
                    <a:cubicBezTo>
                      <a:pt x="52" y="215"/>
                      <a:pt x="47" y="211"/>
                      <a:pt x="38" y="213"/>
                    </a:cubicBezTo>
                    <a:cubicBezTo>
                      <a:pt x="30" y="215"/>
                      <a:pt x="34" y="209"/>
                      <a:pt x="28" y="210"/>
                    </a:cubicBezTo>
                    <a:cubicBezTo>
                      <a:pt x="23" y="210"/>
                      <a:pt x="26" y="203"/>
                      <a:pt x="17" y="200"/>
                    </a:cubicBezTo>
                    <a:cubicBezTo>
                      <a:pt x="17" y="194"/>
                      <a:pt x="24" y="192"/>
                      <a:pt x="21" y="188"/>
                    </a:cubicBezTo>
                    <a:cubicBezTo>
                      <a:pt x="19" y="185"/>
                      <a:pt x="9" y="188"/>
                      <a:pt x="12" y="175"/>
                    </a:cubicBezTo>
                    <a:cubicBezTo>
                      <a:pt x="25" y="162"/>
                      <a:pt x="12" y="166"/>
                      <a:pt x="14" y="161"/>
                    </a:cubicBezTo>
                    <a:cubicBezTo>
                      <a:pt x="16" y="156"/>
                      <a:pt x="9" y="158"/>
                      <a:pt x="7" y="155"/>
                    </a:cubicBezTo>
                    <a:cubicBezTo>
                      <a:pt x="7" y="153"/>
                      <a:pt x="15" y="149"/>
                      <a:pt x="7" y="146"/>
                    </a:cubicBezTo>
                    <a:cubicBezTo>
                      <a:pt x="0" y="142"/>
                      <a:pt x="12" y="143"/>
                      <a:pt x="11" y="139"/>
                    </a:cubicBezTo>
                    <a:cubicBezTo>
                      <a:pt x="10" y="134"/>
                      <a:pt x="18" y="133"/>
                      <a:pt x="12" y="125"/>
                    </a:cubicBezTo>
                    <a:cubicBezTo>
                      <a:pt x="6" y="117"/>
                      <a:pt x="6" y="112"/>
                      <a:pt x="14" y="114"/>
                    </a:cubicBezTo>
                    <a:cubicBezTo>
                      <a:pt x="22" y="115"/>
                      <a:pt x="31" y="111"/>
                      <a:pt x="27" y="108"/>
                    </a:cubicBezTo>
                    <a:cubicBezTo>
                      <a:pt x="22" y="105"/>
                      <a:pt x="35" y="103"/>
                      <a:pt x="34" y="95"/>
                    </a:cubicBezTo>
                    <a:cubicBezTo>
                      <a:pt x="33" y="88"/>
                      <a:pt x="25" y="96"/>
                      <a:pt x="25" y="88"/>
                    </a:cubicBezTo>
                    <a:cubicBezTo>
                      <a:pt x="25" y="84"/>
                      <a:pt x="27" y="84"/>
                      <a:pt x="31" y="84"/>
                    </a:cubicBezTo>
                    <a:cubicBezTo>
                      <a:pt x="35" y="86"/>
                      <a:pt x="35" y="84"/>
                      <a:pt x="38" y="62"/>
                    </a:cubicBezTo>
                    <a:cubicBezTo>
                      <a:pt x="40" y="57"/>
                      <a:pt x="32" y="61"/>
                      <a:pt x="34" y="54"/>
                    </a:cubicBezTo>
                    <a:cubicBezTo>
                      <a:pt x="37" y="47"/>
                      <a:pt x="37" y="45"/>
                      <a:pt x="50" y="45"/>
                    </a:cubicBezTo>
                    <a:cubicBezTo>
                      <a:pt x="67" y="45"/>
                      <a:pt x="56" y="51"/>
                      <a:pt x="61" y="55"/>
                    </a:cubicBezTo>
                    <a:cubicBezTo>
                      <a:pt x="66" y="59"/>
                      <a:pt x="61" y="47"/>
                      <a:pt x="68" y="49"/>
                    </a:cubicBezTo>
                    <a:cubicBezTo>
                      <a:pt x="71" y="50"/>
                      <a:pt x="67" y="60"/>
                      <a:pt x="71" y="57"/>
                    </a:cubicBezTo>
                    <a:cubicBezTo>
                      <a:pt x="76" y="54"/>
                      <a:pt x="67" y="36"/>
                      <a:pt x="74" y="39"/>
                    </a:cubicBezTo>
                    <a:cubicBezTo>
                      <a:pt x="81" y="42"/>
                      <a:pt x="86" y="38"/>
                      <a:pt x="92" y="43"/>
                    </a:cubicBezTo>
                    <a:cubicBezTo>
                      <a:pt x="98" y="47"/>
                      <a:pt x="92" y="38"/>
                      <a:pt x="85" y="38"/>
                    </a:cubicBezTo>
                    <a:cubicBezTo>
                      <a:pt x="77" y="37"/>
                      <a:pt x="78" y="34"/>
                      <a:pt x="81" y="32"/>
                    </a:cubicBezTo>
                    <a:cubicBezTo>
                      <a:pt x="87" y="30"/>
                      <a:pt x="74" y="31"/>
                      <a:pt x="78" y="25"/>
                    </a:cubicBezTo>
                    <a:cubicBezTo>
                      <a:pt x="82" y="19"/>
                      <a:pt x="70" y="28"/>
                      <a:pt x="73" y="22"/>
                    </a:cubicBezTo>
                    <a:cubicBezTo>
                      <a:pt x="75" y="15"/>
                      <a:pt x="86" y="20"/>
                      <a:pt x="81" y="14"/>
                    </a:cubicBezTo>
                    <a:cubicBezTo>
                      <a:pt x="76" y="7"/>
                      <a:pt x="73" y="5"/>
                      <a:pt x="73" y="0"/>
                    </a:cubicBezTo>
                    <a:cubicBezTo>
                      <a:pt x="78" y="1"/>
                      <a:pt x="77" y="0"/>
                      <a:pt x="83" y="1"/>
                    </a:cubicBezTo>
                    <a:cubicBezTo>
                      <a:pt x="89" y="2"/>
                      <a:pt x="91" y="3"/>
                      <a:pt x="93" y="3"/>
                    </a:cubicBezTo>
                    <a:cubicBezTo>
                      <a:pt x="96" y="5"/>
                      <a:pt x="97" y="2"/>
                      <a:pt x="101" y="4"/>
                    </a:cubicBezTo>
                    <a:cubicBezTo>
                      <a:pt x="105" y="6"/>
                      <a:pt x="104" y="2"/>
                      <a:pt x="107" y="8"/>
                    </a:cubicBezTo>
                    <a:cubicBezTo>
                      <a:pt x="110" y="14"/>
                      <a:pt x="101" y="16"/>
                      <a:pt x="107" y="16"/>
                    </a:cubicBezTo>
                    <a:cubicBezTo>
                      <a:pt x="113" y="15"/>
                      <a:pt x="110" y="21"/>
                      <a:pt x="115" y="18"/>
                    </a:cubicBezTo>
                    <a:cubicBezTo>
                      <a:pt x="119" y="15"/>
                      <a:pt x="118" y="26"/>
                      <a:pt x="129" y="20"/>
                    </a:cubicBezTo>
                    <a:cubicBezTo>
                      <a:pt x="138" y="16"/>
                      <a:pt x="133" y="23"/>
                      <a:pt x="134" y="24"/>
                    </a:cubicBezTo>
                    <a:cubicBezTo>
                      <a:pt x="137" y="28"/>
                      <a:pt x="123" y="29"/>
                      <a:pt x="126" y="34"/>
                    </a:cubicBezTo>
                    <a:cubicBezTo>
                      <a:pt x="129" y="38"/>
                      <a:pt x="132" y="30"/>
                      <a:pt x="139" y="35"/>
                    </a:cubicBezTo>
                    <a:cubicBezTo>
                      <a:pt x="147" y="41"/>
                      <a:pt x="141" y="28"/>
                      <a:pt x="153" y="28"/>
                    </a:cubicBezTo>
                    <a:cubicBezTo>
                      <a:pt x="165" y="27"/>
                      <a:pt x="166" y="18"/>
                      <a:pt x="169" y="15"/>
                    </a:cubicBezTo>
                    <a:cubicBezTo>
                      <a:pt x="170" y="14"/>
                      <a:pt x="174" y="19"/>
                      <a:pt x="179" y="18"/>
                    </a:cubicBezTo>
                    <a:cubicBezTo>
                      <a:pt x="184" y="17"/>
                      <a:pt x="179" y="19"/>
                      <a:pt x="186" y="26"/>
                    </a:cubicBezTo>
                    <a:cubicBezTo>
                      <a:pt x="192" y="33"/>
                      <a:pt x="199" y="25"/>
                      <a:pt x="199" y="28"/>
                    </a:cubicBezTo>
                    <a:cubicBezTo>
                      <a:pt x="199" y="35"/>
                      <a:pt x="202" y="35"/>
                      <a:pt x="201" y="38"/>
                    </a:cubicBezTo>
                    <a:cubicBezTo>
                      <a:pt x="201" y="40"/>
                      <a:pt x="199" y="42"/>
                      <a:pt x="211" y="44"/>
                    </a:cubicBezTo>
                    <a:cubicBezTo>
                      <a:pt x="212" y="44"/>
                      <a:pt x="212" y="44"/>
                      <a:pt x="212" y="45"/>
                    </a:cubicBezTo>
                    <a:cubicBezTo>
                      <a:pt x="220" y="68"/>
                      <a:pt x="202" y="72"/>
                      <a:pt x="215" y="82"/>
                    </a:cubicBezTo>
                    <a:cubicBezTo>
                      <a:pt x="228" y="92"/>
                      <a:pt x="216" y="91"/>
                      <a:pt x="221" y="99"/>
                    </a:cubicBezTo>
                    <a:cubicBezTo>
                      <a:pt x="230" y="112"/>
                      <a:pt x="219" y="109"/>
                      <a:pt x="222" y="121"/>
                    </a:cubicBezTo>
                    <a:cubicBezTo>
                      <a:pt x="224" y="132"/>
                      <a:pt x="236" y="122"/>
                      <a:pt x="227" y="148"/>
                    </a:cubicBezTo>
                    <a:close/>
                    <a:moveTo>
                      <a:pt x="201" y="28"/>
                    </a:moveTo>
                    <a:cubicBezTo>
                      <a:pt x="199" y="26"/>
                      <a:pt x="203" y="34"/>
                      <a:pt x="204" y="36"/>
                    </a:cubicBezTo>
                    <a:cubicBezTo>
                      <a:pt x="205" y="38"/>
                      <a:pt x="202" y="38"/>
                      <a:pt x="203" y="40"/>
                    </a:cubicBezTo>
                    <a:cubicBezTo>
                      <a:pt x="204" y="41"/>
                      <a:pt x="210" y="38"/>
                      <a:pt x="211" y="39"/>
                    </a:cubicBezTo>
                    <a:cubicBezTo>
                      <a:pt x="211" y="36"/>
                      <a:pt x="211" y="36"/>
                      <a:pt x="211" y="36"/>
                    </a:cubicBezTo>
                    <a:cubicBezTo>
                      <a:pt x="207" y="35"/>
                      <a:pt x="203" y="31"/>
                      <a:pt x="201" y="28"/>
                    </a:cubicBezTo>
                    <a:close/>
                    <a:moveTo>
                      <a:pt x="132" y="15"/>
                    </a:moveTo>
                    <a:cubicBezTo>
                      <a:pt x="130" y="17"/>
                      <a:pt x="139" y="19"/>
                      <a:pt x="140" y="18"/>
                    </a:cubicBezTo>
                    <a:cubicBezTo>
                      <a:pt x="140" y="16"/>
                      <a:pt x="135" y="12"/>
                      <a:pt x="132" y="15"/>
                    </a:cubicBezTo>
                    <a:close/>
                    <a:moveTo>
                      <a:pt x="197" y="20"/>
                    </a:moveTo>
                    <a:cubicBezTo>
                      <a:pt x="193" y="17"/>
                      <a:pt x="202" y="14"/>
                      <a:pt x="195" y="11"/>
                    </a:cubicBezTo>
                    <a:cubicBezTo>
                      <a:pt x="191" y="10"/>
                      <a:pt x="191" y="6"/>
                      <a:pt x="187" y="9"/>
                    </a:cubicBezTo>
                    <a:cubicBezTo>
                      <a:pt x="183" y="12"/>
                      <a:pt x="192" y="13"/>
                      <a:pt x="193" y="15"/>
                    </a:cubicBezTo>
                    <a:cubicBezTo>
                      <a:pt x="193" y="17"/>
                      <a:pt x="186" y="13"/>
                      <a:pt x="185" y="13"/>
                    </a:cubicBezTo>
                    <a:cubicBezTo>
                      <a:pt x="183" y="14"/>
                      <a:pt x="188" y="18"/>
                      <a:pt x="185" y="19"/>
                    </a:cubicBezTo>
                    <a:cubicBezTo>
                      <a:pt x="183" y="20"/>
                      <a:pt x="185" y="22"/>
                      <a:pt x="189" y="25"/>
                    </a:cubicBezTo>
                    <a:cubicBezTo>
                      <a:pt x="191" y="26"/>
                      <a:pt x="193" y="25"/>
                      <a:pt x="192" y="24"/>
                    </a:cubicBezTo>
                    <a:cubicBezTo>
                      <a:pt x="191" y="23"/>
                      <a:pt x="193" y="18"/>
                      <a:pt x="196" y="22"/>
                    </a:cubicBezTo>
                    <a:cubicBezTo>
                      <a:pt x="200" y="26"/>
                      <a:pt x="201" y="22"/>
                      <a:pt x="197" y="20"/>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312" name="Freeform 56"/>
              <p:cNvSpPr>
                <a:spLocks/>
              </p:cNvSpPr>
              <p:nvPr/>
            </p:nvSpPr>
            <p:spPr bwMode="auto">
              <a:xfrm>
                <a:off x="3560121" y="4416759"/>
                <a:ext cx="296341" cy="317289"/>
              </a:xfrm>
              <a:custGeom>
                <a:avLst/>
                <a:gdLst/>
                <a:ahLst/>
                <a:cxnLst>
                  <a:cxn ang="0">
                    <a:pos x="88" y="31"/>
                  </a:cxn>
                  <a:cxn ang="0">
                    <a:pos x="95" y="9"/>
                  </a:cxn>
                  <a:cxn ang="0">
                    <a:pos x="87" y="4"/>
                  </a:cxn>
                  <a:cxn ang="0">
                    <a:pos x="65" y="3"/>
                  </a:cxn>
                  <a:cxn ang="0">
                    <a:pos x="48" y="18"/>
                  </a:cxn>
                  <a:cxn ang="0">
                    <a:pos x="52" y="24"/>
                  </a:cxn>
                  <a:cxn ang="0">
                    <a:pos x="56" y="33"/>
                  </a:cxn>
                  <a:cxn ang="0">
                    <a:pos x="47" y="45"/>
                  </a:cxn>
                  <a:cxn ang="0">
                    <a:pos x="44" y="32"/>
                  </a:cxn>
                  <a:cxn ang="0">
                    <a:pos x="41" y="25"/>
                  </a:cxn>
                  <a:cxn ang="0">
                    <a:pos x="37" y="21"/>
                  </a:cxn>
                  <a:cxn ang="0">
                    <a:pos x="26" y="46"/>
                  </a:cxn>
                  <a:cxn ang="0">
                    <a:pos x="17" y="59"/>
                  </a:cxn>
                  <a:cxn ang="0">
                    <a:pos x="8" y="67"/>
                  </a:cxn>
                  <a:cxn ang="0">
                    <a:pos x="15" y="72"/>
                  </a:cxn>
                  <a:cxn ang="0">
                    <a:pos x="2" y="71"/>
                  </a:cxn>
                  <a:cxn ang="0">
                    <a:pos x="14" y="76"/>
                  </a:cxn>
                  <a:cxn ang="0">
                    <a:pos x="18" y="78"/>
                  </a:cxn>
                  <a:cxn ang="0">
                    <a:pos x="9" y="79"/>
                  </a:cxn>
                  <a:cxn ang="0">
                    <a:pos x="0" y="78"/>
                  </a:cxn>
                  <a:cxn ang="0">
                    <a:pos x="5" y="83"/>
                  </a:cxn>
                  <a:cxn ang="0">
                    <a:pos x="16" y="83"/>
                  </a:cxn>
                  <a:cxn ang="0">
                    <a:pos x="27" y="77"/>
                  </a:cxn>
                  <a:cxn ang="0">
                    <a:pos x="32" y="76"/>
                  </a:cxn>
                  <a:cxn ang="0">
                    <a:pos x="38" y="77"/>
                  </a:cxn>
                  <a:cxn ang="0">
                    <a:pos x="54" y="83"/>
                  </a:cxn>
                  <a:cxn ang="0">
                    <a:pos x="64" y="102"/>
                  </a:cxn>
                  <a:cxn ang="0">
                    <a:pos x="64" y="93"/>
                  </a:cxn>
                  <a:cxn ang="0">
                    <a:pos x="68" y="86"/>
                  </a:cxn>
                  <a:cxn ang="0">
                    <a:pos x="69" y="72"/>
                  </a:cxn>
                  <a:cxn ang="0">
                    <a:pos x="71" y="61"/>
                  </a:cxn>
                  <a:cxn ang="0">
                    <a:pos x="84" y="55"/>
                  </a:cxn>
                  <a:cxn ang="0">
                    <a:pos x="91" y="42"/>
                  </a:cxn>
                  <a:cxn ang="0">
                    <a:pos x="82" y="35"/>
                  </a:cxn>
                  <a:cxn ang="0">
                    <a:pos x="88" y="31"/>
                  </a:cxn>
                </a:cxnLst>
                <a:rect l="0" t="0" r="r" b="b"/>
                <a:pathLst>
                  <a:path w="95" h="102">
                    <a:moveTo>
                      <a:pt x="88" y="31"/>
                    </a:moveTo>
                    <a:cubicBezTo>
                      <a:pt x="92" y="33"/>
                      <a:pt x="92" y="31"/>
                      <a:pt x="95" y="9"/>
                    </a:cubicBezTo>
                    <a:cubicBezTo>
                      <a:pt x="91" y="10"/>
                      <a:pt x="90" y="8"/>
                      <a:pt x="87" y="4"/>
                    </a:cubicBezTo>
                    <a:cubicBezTo>
                      <a:pt x="84" y="0"/>
                      <a:pt x="79" y="1"/>
                      <a:pt x="65" y="3"/>
                    </a:cubicBezTo>
                    <a:cubicBezTo>
                      <a:pt x="47" y="7"/>
                      <a:pt x="44" y="18"/>
                      <a:pt x="48" y="18"/>
                    </a:cubicBezTo>
                    <a:cubicBezTo>
                      <a:pt x="52" y="18"/>
                      <a:pt x="48" y="24"/>
                      <a:pt x="52" y="24"/>
                    </a:cubicBezTo>
                    <a:cubicBezTo>
                      <a:pt x="57" y="24"/>
                      <a:pt x="51" y="32"/>
                      <a:pt x="56" y="33"/>
                    </a:cubicBezTo>
                    <a:cubicBezTo>
                      <a:pt x="66" y="36"/>
                      <a:pt x="54" y="49"/>
                      <a:pt x="47" y="45"/>
                    </a:cubicBezTo>
                    <a:cubicBezTo>
                      <a:pt x="40" y="41"/>
                      <a:pt x="37" y="35"/>
                      <a:pt x="44" y="32"/>
                    </a:cubicBezTo>
                    <a:cubicBezTo>
                      <a:pt x="51" y="29"/>
                      <a:pt x="41" y="28"/>
                      <a:pt x="41" y="25"/>
                    </a:cubicBezTo>
                    <a:cubicBezTo>
                      <a:pt x="41" y="21"/>
                      <a:pt x="49" y="14"/>
                      <a:pt x="37" y="21"/>
                    </a:cubicBezTo>
                    <a:cubicBezTo>
                      <a:pt x="29" y="17"/>
                      <a:pt x="34" y="30"/>
                      <a:pt x="26" y="46"/>
                    </a:cubicBezTo>
                    <a:cubicBezTo>
                      <a:pt x="19" y="61"/>
                      <a:pt x="15" y="54"/>
                      <a:pt x="17" y="59"/>
                    </a:cubicBezTo>
                    <a:cubicBezTo>
                      <a:pt x="19" y="63"/>
                      <a:pt x="5" y="62"/>
                      <a:pt x="8" y="67"/>
                    </a:cubicBezTo>
                    <a:cubicBezTo>
                      <a:pt x="10" y="69"/>
                      <a:pt x="28" y="69"/>
                      <a:pt x="15" y="72"/>
                    </a:cubicBezTo>
                    <a:cubicBezTo>
                      <a:pt x="8" y="70"/>
                      <a:pt x="4" y="69"/>
                      <a:pt x="2" y="71"/>
                    </a:cubicBezTo>
                    <a:cubicBezTo>
                      <a:pt x="0" y="74"/>
                      <a:pt x="10" y="77"/>
                      <a:pt x="14" y="76"/>
                    </a:cubicBezTo>
                    <a:cubicBezTo>
                      <a:pt x="18" y="75"/>
                      <a:pt x="20" y="78"/>
                      <a:pt x="18" y="78"/>
                    </a:cubicBezTo>
                    <a:cubicBezTo>
                      <a:pt x="15" y="78"/>
                      <a:pt x="12" y="81"/>
                      <a:pt x="9" y="79"/>
                    </a:cubicBezTo>
                    <a:cubicBezTo>
                      <a:pt x="5" y="78"/>
                      <a:pt x="6" y="76"/>
                      <a:pt x="0" y="78"/>
                    </a:cubicBezTo>
                    <a:cubicBezTo>
                      <a:pt x="0" y="80"/>
                      <a:pt x="1" y="84"/>
                      <a:pt x="5" y="83"/>
                    </a:cubicBezTo>
                    <a:cubicBezTo>
                      <a:pt x="9" y="82"/>
                      <a:pt x="11" y="86"/>
                      <a:pt x="16" y="83"/>
                    </a:cubicBezTo>
                    <a:cubicBezTo>
                      <a:pt x="23" y="79"/>
                      <a:pt x="26" y="81"/>
                      <a:pt x="27" y="77"/>
                    </a:cubicBezTo>
                    <a:cubicBezTo>
                      <a:pt x="28" y="70"/>
                      <a:pt x="28" y="77"/>
                      <a:pt x="32" y="76"/>
                    </a:cubicBezTo>
                    <a:cubicBezTo>
                      <a:pt x="37" y="75"/>
                      <a:pt x="34" y="79"/>
                      <a:pt x="38" y="77"/>
                    </a:cubicBezTo>
                    <a:cubicBezTo>
                      <a:pt x="46" y="74"/>
                      <a:pt x="38" y="82"/>
                      <a:pt x="54" y="83"/>
                    </a:cubicBezTo>
                    <a:cubicBezTo>
                      <a:pt x="71" y="84"/>
                      <a:pt x="44" y="100"/>
                      <a:pt x="64" y="102"/>
                    </a:cubicBezTo>
                    <a:cubicBezTo>
                      <a:pt x="64" y="100"/>
                      <a:pt x="72" y="96"/>
                      <a:pt x="64" y="93"/>
                    </a:cubicBezTo>
                    <a:cubicBezTo>
                      <a:pt x="57" y="89"/>
                      <a:pt x="69" y="90"/>
                      <a:pt x="68" y="86"/>
                    </a:cubicBezTo>
                    <a:cubicBezTo>
                      <a:pt x="67" y="81"/>
                      <a:pt x="75" y="80"/>
                      <a:pt x="69" y="72"/>
                    </a:cubicBezTo>
                    <a:cubicBezTo>
                      <a:pt x="63" y="64"/>
                      <a:pt x="63" y="59"/>
                      <a:pt x="71" y="61"/>
                    </a:cubicBezTo>
                    <a:cubicBezTo>
                      <a:pt x="79" y="62"/>
                      <a:pt x="88" y="58"/>
                      <a:pt x="84" y="55"/>
                    </a:cubicBezTo>
                    <a:cubicBezTo>
                      <a:pt x="79" y="52"/>
                      <a:pt x="92" y="50"/>
                      <a:pt x="91" y="42"/>
                    </a:cubicBezTo>
                    <a:cubicBezTo>
                      <a:pt x="90" y="35"/>
                      <a:pt x="82" y="43"/>
                      <a:pt x="82" y="35"/>
                    </a:cubicBezTo>
                    <a:cubicBezTo>
                      <a:pt x="82" y="31"/>
                      <a:pt x="84" y="31"/>
                      <a:pt x="88" y="31"/>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3" name="Freeform 57"/>
              <p:cNvSpPr>
                <a:spLocks/>
              </p:cNvSpPr>
              <p:nvPr/>
            </p:nvSpPr>
            <p:spPr bwMode="auto">
              <a:xfrm>
                <a:off x="3494848" y="4634814"/>
                <a:ext cx="321145" cy="249392"/>
              </a:xfrm>
              <a:custGeom>
                <a:avLst/>
                <a:gdLst/>
                <a:ahLst/>
                <a:cxnLst>
                  <a:cxn ang="0">
                    <a:pos x="92" y="38"/>
                  </a:cxn>
                  <a:cxn ang="0">
                    <a:pos x="85" y="32"/>
                  </a:cxn>
                  <a:cxn ang="0">
                    <a:pos x="75" y="13"/>
                  </a:cxn>
                  <a:cxn ang="0">
                    <a:pos x="59" y="7"/>
                  </a:cxn>
                  <a:cxn ang="0">
                    <a:pos x="53" y="6"/>
                  </a:cxn>
                  <a:cxn ang="0">
                    <a:pos x="48" y="7"/>
                  </a:cxn>
                  <a:cxn ang="0">
                    <a:pos x="37" y="13"/>
                  </a:cxn>
                  <a:cxn ang="0">
                    <a:pos x="26" y="13"/>
                  </a:cxn>
                  <a:cxn ang="0">
                    <a:pos x="21" y="8"/>
                  </a:cxn>
                  <a:cxn ang="0">
                    <a:pos x="0" y="19"/>
                  </a:cxn>
                  <a:cxn ang="0">
                    <a:pos x="18" y="36"/>
                  </a:cxn>
                  <a:cxn ang="0">
                    <a:pos x="28" y="43"/>
                  </a:cxn>
                  <a:cxn ang="0">
                    <a:pos x="42" y="55"/>
                  </a:cxn>
                  <a:cxn ang="0">
                    <a:pos x="58" y="53"/>
                  </a:cxn>
                  <a:cxn ang="0">
                    <a:pos x="63" y="67"/>
                  </a:cxn>
                  <a:cxn ang="0">
                    <a:pos x="81" y="76"/>
                  </a:cxn>
                  <a:cxn ang="0">
                    <a:pos x="90" y="52"/>
                  </a:cxn>
                  <a:cxn ang="0">
                    <a:pos x="92" y="38"/>
                  </a:cxn>
                </a:cxnLst>
                <a:rect l="0" t="0" r="r" b="b"/>
                <a:pathLst>
                  <a:path w="103" h="80">
                    <a:moveTo>
                      <a:pt x="92" y="38"/>
                    </a:moveTo>
                    <a:cubicBezTo>
                      <a:pt x="94" y="33"/>
                      <a:pt x="87" y="35"/>
                      <a:pt x="85" y="32"/>
                    </a:cubicBezTo>
                    <a:cubicBezTo>
                      <a:pt x="65" y="30"/>
                      <a:pt x="92" y="14"/>
                      <a:pt x="75" y="13"/>
                    </a:cubicBezTo>
                    <a:cubicBezTo>
                      <a:pt x="59" y="12"/>
                      <a:pt x="67" y="4"/>
                      <a:pt x="59" y="7"/>
                    </a:cubicBezTo>
                    <a:cubicBezTo>
                      <a:pt x="55" y="9"/>
                      <a:pt x="58" y="5"/>
                      <a:pt x="53" y="6"/>
                    </a:cubicBezTo>
                    <a:cubicBezTo>
                      <a:pt x="49" y="7"/>
                      <a:pt x="49" y="0"/>
                      <a:pt x="48" y="7"/>
                    </a:cubicBezTo>
                    <a:cubicBezTo>
                      <a:pt x="47" y="11"/>
                      <a:pt x="44" y="9"/>
                      <a:pt x="37" y="13"/>
                    </a:cubicBezTo>
                    <a:cubicBezTo>
                      <a:pt x="32" y="16"/>
                      <a:pt x="30" y="12"/>
                      <a:pt x="26" y="13"/>
                    </a:cubicBezTo>
                    <a:cubicBezTo>
                      <a:pt x="22" y="14"/>
                      <a:pt x="21" y="10"/>
                      <a:pt x="21" y="8"/>
                    </a:cubicBezTo>
                    <a:cubicBezTo>
                      <a:pt x="14" y="11"/>
                      <a:pt x="7" y="17"/>
                      <a:pt x="0" y="19"/>
                    </a:cubicBezTo>
                    <a:cubicBezTo>
                      <a:pt x="7" y="42"/>
                      <a:pt x="14" y="25"/>
                      <a:pt x="18" y="36"/>
                    </a:cubicBezTo>
                    <a:cubicBezTo>
                      <a:pt x="21" y="45"/>
                      <a:pt x="25" y="37"/>
                      <a:pt x="28" y="43"/>
                    </a:cubicBezTo>
                    <a:cubicBezTo>
                      <a:pt x="30" y="48"/>
                      <a:pt x="40" y="44"/>
                      <a:pt x="42" y="55"/>
                    </a:cubicBezTo>
                    <a:cubicBezTo>
                      <a:pt x="44" y="71"/>
                      <a:pt x="52" y="51"/>
                      <a:pt x="58" y="53"/>
                    </a:cubicBezTo>
                    <a:cubicBezTo>
                      <a:pt x="61" y="55"/>
                      <a:pt x="52" y="63"/>
                      <a:pt x="63" y="67"/>
                    </a:cubicBezTo>
                    <a:cubicBezTo>
                      <a:pt x="72" y="70"/>
                      <a:pt x="70" y="80"/>
                      <a:pt x="81" y="76"/>
                    </a:cubicBezTo>
                    <a:cubicBezTo>
                      <a:pt x="82" y="71"/>
                      <a:pt x="74" y="59"/>
                      <a:pt x="90" y="52"/>
                    </a:cubicBezTo>
                    <a:cubicBezTo>
                      <a:pt x="103" y="39"/>
                      <a:pt x="90" y="43"/>
                      <a:pt x="92" y="38"/>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4" name="Freeform 58"/>
              <p:cNvSpPr>
                <a:spLocks/>
              </p:cNvSpPr>
              <p:nvPr/>
            </p:nvSpPr>
            <p:spPr bwMode="auto">
              <a:xfrm>
                <a:off x="3725915" y="4796723"/>
                <a:ext cx="86161" cy="83566"/>
              </a:xfrm>
              <a:custGeom>
                <a:avLst/>
                <a:gdLst/>
                <a:ahLst/>
                <a:cxnLst>
                  <a:cxn ang="0">
                    <a:pos x="16" y="0"/>
                  </a:cxn>
                  <a:cxn ang="0">
                    <a:pos x="7" y="24"/>
                  </a:cxn>
                  <a:cxn ang="0">
                    <a:pos x="21" y="25"/>
                  </a:cxn>
                  <a:cxn ang="0">
                    <a:pos x="25" y="13"/>
                  </a:cxn>
                  <a:cxn ang="0">
                    <a:pos x="16" y="0"/>
                  </a:cxn>
                </a:cxnLst>
                <a:rect l="0" t="0" r="r" b="b"/>
                <a:pathLst>
                  <a:path w="28" h="27">
                    <a:moveTo>
                      <a:pt x="16" y="0"/>
                    </a:moveTo>
                    <a:cubicBezTo>
                      <a:pt x="0" y="7"/>
                      <a:pt x="8" y="19"/>
                      <a:pt x="7" y="24"/>
                    </a:cubicBezTo>
                    <a:cubicBezTo>
                      <a:pt x="13" y="27"/>
                      <a:pt x="17" y="26"/>
                      <a:pt x="21" y="25"/>
                    </a:cubicBezTo>
                    <a:cubicBezTo>
                      <a:pt x="21" y="19"/>
                      <a:pt x="28" y="17"/>
                      <a:pt x="25" y="13"/>
                    </a:cubicBezTo>
                    <a:cubicBezTo>
                      <a:pt x="23" y="10"/>
                      <a:pt x="13" y="13"/>
                      <a:pt x="16" y="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5" name="Freeform 59"/>
              <p:cNvSpPr>
                <a:spLocks/>
              </p:cNvSpPr>
              <p:nvPr/>
            </p:nvSpPr>
            <p:spPr bwMode="auto">
              <a:xfrm>
                <a:off x="4973942" y="3800461"/>
                <a:ext cx="127936" cy="92706"/>
              </a:xfrm>
              <a:custGeom>
                <a:avLst/>
                <a:gdLst/>
                <a:ahLst/>
                <a:cxnLst>
                  <a:cxn ang="0">
                    <a:pos x="33" y="5"/>
                  </a:cxn>
                  <a:cxn ang="0">
                    <a:pos x="21" y="2"/>
                  </a:cxn>
                  <a:cxn ang="0">
                    <a:pos x="9" y="7"/>
                  </a:cxn>
                  <a:cxn ang="0">
                    <a:pos x="3" y="6"/>
                  </a:cxn>
                  <a:cxn ang="0">
                    <a:pos x="5" y="13"/>
                  </a:cxn>
                  <a:cxn ang="0">
                    <a:pos x="7" y="19"/>
                  </a:cxn>
                  <a:cxn ang="0">
                    <a:pos x="7" y="24"/>
                  </a:cxn>
                  <a:cxn ang="0">
                    <a:pos x="8" y="29"/>
                  </a:cxn>
                  <a:cxn ang="0">
                    <a:pos x="12" y="25"/>
                  </a:cxn>
                  <a:cxn ang="0">
                    <a:pos x="18" y="17"/>
                  </a:cxn>
                  <a:cxn ang="0">
                    <a:pos x="33" y="10"/>
                  </a:cxn>
                  <a:cxn ang="0">
                    <a:pos x="38" y="9"/>
                  </a:cxn>
                  <a:cxn ang="0">
                    <a:pos x="33" y="5"/>
                  </a:cxn>
                </a:cxnLst>
                <a:rect l="0" t="0" r="r" b="b"/>
                <a:pathLst>
                  <a:path w="41" h="30">
                    <a:moveTo>
                      <a:pt x="33" y="5"/>
                    </a:moveTo>
                    <a:cubicBezTo>
                      <a:pt x="28" y="1"/>
                      <a:pt x="23" y="5"/>
                      <a:pt x="21" y="2"/>
                    </a:cubicBezTo>
                    <a:cubicBezTo>
                      <a:pt x="20" y="0"/>
                      <a:pt x="11" y="2"/>
                      <a:pt x="9" y="7"/>
                    </a:cubicBezTo>
                    <a:cubicBezTo>
                      <a:pt x="8" y="12"/>
                      <a:pt x="7" y="5"/>
                      <a:pt x="3" y="6"/>
                    </a:cubicBezTo>
                    <a:cubicBezTo>
                      <a:pt x="0" y="7"/>
                      <a:pt x="8" y="12"/>
                      <a:pt x="5" y="13"/>
                    </a:cubicBezTo>
                    <a:cubicBezTo>
                      <a:pt x="1" y="14"/>
                      <a:pt x="0" y="16"/>
                      <a:pt x="7" y="19"/>
                    </a:cubicBezTo>
                    <a:cubicBezTo>
                      <a:pt x="13" y="21"/>
                      <a:pt x="10" y="22"/>
                      <a:pt x="7" y="24"/>
                    </a:cubicBezTo>
                    <a:cubicBezTo>
                      <a:pt x="5" y="26"/>
                      <a:pt x="3" y="30"/>
                      <a:pt x="8" y="29"/>
                    </a:cubicBezTo>
                    <a:cubicBezTo>
                      <a:pt x="10" y="29"/>
                      <a:pt x="12" y="27"/>
                      <a:pt x="12" y="25"/>
                    </a:cubicBezTo>
                    <a:cubicBezTo>
                      <a:pt x="12" y="23"/>
                      <a:pt x="16" y="16"/>
                      <a:pt x="18" y="17"/>
                    </a:cubicBezTo>
                    <a:cubicBezTo>
                      <a:pt x="21" y="19"/>
                      <a:pt x="29" y="14"/>
                      <a:pt x="33" y="10"/>
                    </a:cubicBezTo>
                    <a:cubicBezTo>
                      <a:pt x="36" y="6"/>
                      <a:pt x="35" y="10"/>
                      <a:pt x="38" y="9"/>
                    </a:cubicBezTo>
                    <a:cubicBezTo>
                      <a:pt x="41" y="8"/>
                      <a:pt x="39" y="8"/>
                      <a:pt x="33" y="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6" name="Freeform 60"/>
              <p:cNvSpPr>
                <a:spLocks/>
              </p:cNvSpPr>
              <p:nvPr/>
            </p:nvSpPr>
            <p:spPr bwMode="auto">
              <a:xfrm>
                <a:off x="4989607" y="3740398"/>
                <a:ext cx="90077" cy="60063"/>
              </a:xfrm>
              <a:custGeom>
                <a:avLst/>
                <a:gdLst/>
                <a:ahLst/>
                <a:cxnLst>
                  <a:cxn ang="0">
                    <a:pos x="23" y="8"/>
                  </a:cxn>
                  <a:cxn ang="0">
                    <a:pos x="14" y="5"/>
                  </a:cxn>
                  <a:cxn ang="0">
                    <a:pos x="3" y="8"/>
                  </a:cxn>
                  <a:cxn ang="0">
                    <a:pos x="8" y="10"/>
                  </a:cxn>
                  <a:cxn ang="0">
                    <a:pos x="15" y="18"/>
                  </a:cxn>
                  <a:cxn ang="0">
                    <a:pos x="21" y="15"/>
                  </a:cxn>
                  <a:cxn ang="0">
                    <a:pos x="25" y="13"/>
                  </a:cxn>
                  <a:cxn ang="0">
                    <a:pos x="23" y="8"/>
                  </a:cxn>
                </a:cxnLst>
                <a:rect l="0" t="0" r="r" b="b"/>
                <a:pathLst>
                  <a:path w="29" h="19">
                    <a:moveTo>
                      <a:pt x="23" y="8"/>
                    </a:moveTo>
                    <a:cubicBezTo>
                      <a:pt x="18" y="4"/>
                      <a:pt x="17" y="0"/>
                      <a:pt x="14" y="5"/>
                    </a:cubicBezTo>
                    <a:cubicBezTo>
                      <a:pt x="11" y="9"/>
                      <a:pt x="5" y="6"/>
                      <a:pt x="3" y="8"/>
                    </a:cubicBezTo>
                    <a:cubicBezTo>
                      <a:pt x="0" y="10"/>
                      <a:pt x="3" y="10"/>
                      <a:pt x="8" y="10"/>
                    </a:cubicBezTo>
                    <a:cubicBezTo>
                      <a:pt x="14" y="10"/>
                      <a:pt x="10" y="17"/>
                      <a:pt x="15" y="18"/>
                    </a:cubicBezTo>
                    <a:cubicBezTo>
                      <a:pt x="18" y="19"/>
                      <a:pt x="18" y="13"/>
                      <a:pt x="21" y="15"/>
                    </a:cubicBezTo>
                    <a:cubicBezTo>
                      <a:pt x="23" y="16"/>
                      <a:pt x="23" y="12"/>
                      <a:pt x="25" y="13"/>
                    </a:cubicBezTo>
                    <a:cubicBezTo>
                      <a:pt x="27" y="14"/>
                      <a:pt x="29" y="11"/>
                      <a:pt x="23" y="8"/>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17" name="Freeform 61"/>
              <p:cNvSpPr>
                <a:spLocks/>
              </p:cNvSpPr>
              <p:nvPr/>
            </p:nvSpPr>
            <p:spPr bwMode="auto">
              <a:xfrm>
                <a:off x="5073157" y="3791321"/>
                <a:ext cx="28720" cy="33949"/>
              </a:xfrm>
              <a:custGeom>
                <a:avLst/>
                <a:gdLst/>
                <a:ahLst/>
                <a:cxnLst>
                  <a:cxn ang="0">
                    <a:pos x="1" y="3"/>
                  </a:cxn>
                  <a:cxn ang="0">
                    <a:pos x="7" y="8"/>
                  </a:cxn>
                  <a:cxn ang="0">
                    <a:pos x="1" y="3"/>
                  </a:cxn>
                </a:cxnLst>
                <a:rect l="0" t="0" r="r" b="b"/>
                <a:pathLst>
                  <a:path w="9" h="11">
                    <a:moveTo>
                      <a:pt x="1" y="3"/>
                    </a:moveTo>
                    <a:cubicBezTo>
                      <a:pt x="0" y="6"/>
                      <a:pt x="6" y="11"/>
                      <a:pt x="7" y="8"/>
                    </a:cubicBezTo>
                    <a:cubicBezTo>
                      <a:pt x="9" y="5"/>
                      <a:pt x="3" y="0"/>
                      <a:pt x="1" y="3"/>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18" name="Freeform 62"/>
              <p:cNvSpPr>
                <a:spLocks/>
              </p:cNvSpPr>
              <p:nvPr/>
            </p:nvSpPr>
            <p:spPr bwMode="auto">
              <a:xfrm>
                <a:off x="5077074" y="3753455"/>
                <a:ext cx="24804" cy="13057"/>
              </a:xfrm>
              <a:custGeom>
                <a:avLst/>
                <a:gdLst/>
                <a:ahLst/>
                <a:cxnLst>
                  <a:cxn ang="0">
                    <a:pos x="1" y="1"/>
                  </a:cxn>
                  <a:cxn ang="0">
                    <a:pos x="8" y="2"/>
                  </a:cxn>
                  <a:cxn ang="0">
                    <a:pos x="1" y="1"/>
                  </a:cxn>
                </a:cxnLst>
                <a:rect l="0" t="0" r="r" b="b"/>
                <a:pathLst>
                  <a:path w="8" h="4">
                    <a:moveTo>
                      <a:pt x="1" y="1"/>
                    </a:moveTo>
                    <a:cubicBezTo>
                      <a:pt x="2" y="3"/>
                      <a:pt x="7" y="4"/>
                      <a:pt x="8" y="2"/>
                    </a:cubicBezTo>
                    <a:cubicBezTo>
                      <a:pt x="8" y="1"/>
                      <a:pt x="0" y="0"/>
                      <a:pt x="1" y="1"/>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19" name="Freeform 63"/>
              <p:cNvSpPr>
                <a:spLocks noEditPoints="1"/>
              </p:cNvSpPr>
              <p:nvPr/>
            </p:nvSpPr>
            <p:spPr bwMode="auto">
              <a:xfrm>
                <a:off x="4151498" y="2462102"/>
                <a:ext cx="1009126" cy="1758800"/>
              </a:xfrm>
              <a:custGeom>
                <a:avLst/>
                <a:gdLst/>
                <a:ahLst/>
                <a:cxnLst>
                  <a:cxn ang="0">
                    <a:pos x="298" y="38"/>
                  </a:cxn>
                  <a:cxn ang="0">
                    <a:pos x="318" y="98"/>
                  </a:cxn>
                  <a:cxn ang="0">
                    <a:pos x="314" y="71"/>
                  </a:cxn>
                  <a:cxn ang="0">
                    <a:pos x="307" y="57"/>
                  </a:cxn>
                  <a:cxn ang="0">
                    <a:pos x="298" y="38"/>
                  </a:cxn>
                  <a:cxn ang="0">
                    <a:pos x="298" y="37"/>
                  </a:cxn>
                  <a:cxn ang="0">
                    <a:pos x="246" y="9"/>
                  </a:cxn>
                  <a:cxn ang="0">
                    <a:pos x="226" y="16"/>
                  </a:cxn>
                  <a:cxn ang="0">
                    <a:pos x="174" y="24"/>
                  </a:cxn>
                  <a:cxn ang="0">
                    <a:pos x="152" y="42"/>
                  </a:cxn>
                  <a:cxn ang="0">
                    <a:pos x="124" y="71"/>
                  </a:cxn>
                  <a:cxn ang="0">
                    <a:pos x="117" y="100"/>
                  </a:cxn>
                  <a:cxn ang="0">
                    <a:pos x="84" y="128"/>
                  </a:cxn>
                  <a:cxn ang="0">
                    <a:pos x="80" y="167"/>
                  </a:cxn>
                  <a:cxn ang="0">
                    <a:pos x="77" y="205"/>
                  </a:cxn>
                  <a:cxn ang="0">
                    <a:pos x="27" y="234"/>
                  </a:cxn>
                  <a:cxn ang="0">
                    <a:pos x="25" y="265"/>
                  </a:cxn>
                  <a:cxn ang="0">
                    <a:pos x="35" y="315"/>
                  </a:cxn>
                  <a:cxn ang="0">
                    <a:pos x="29" y="337"/>
                  </a:cxn>
                  <a:cxn ang="0">
                    <a:pos x="32" y="378"/>
                  </a:cxn>
                  <a:cxn ang="0">
                    <a:pos x="15" y="400"/>
                  </a:cxn>
                  <a:cxn ang="0">
                    <a:pos x="5" y="413"/>
                  </a:cxn>
                  <a:cxn ang="0">
                    <a:pos x="7" y="444"/>
                  </a:cxn>
                  <a:cxn ang="0">
                    <a:pos x="19" y="469"/>
                  </a:cxn>
                  <a:cxn ang="0">
                    <a:pos x="41" y="516"/>
                  </a:cxn>
                  <a:cxn ang="0">
                    <a:pos x="46" y="551"/>
                  </a:cxn>
                  <a:cxn ang="0">
                    <a:pos x="87" y="533"/>
                  </a:cxn>
                  <a:cxn ang="0">
                    <a:pos x="123" y="521"/>
                  </a:cxn>
                  <a:cxn ang="0">
                    <a:pos x="136" y="473"/>
                  </a:cxn>
                  <a:cxn ang="0">
                    <a:pos x="140" y="444"/>
                  </a:cxn>
                  <a:cxn ang="0">
                    <a:pos x="161" y="421"/>
                  </a:cxn>
                  <a:cxn ang="0">
                    <a:pos x="181" y="411"/>
                  </a:cxn>
                  <a:cxn ang="0">
                    <a:pos x="155" y="404"/>
                  </a:cxn>
                  <a:cxn ang="0">
                    <a:pos x="157" y="396"/>
                  </a:cxn>
                  <a:cxn ang="0">
                    <a:pos x="198" y="383"/>
                  </a:cxn>
                  <a:cxn ang="0">
                    <a:pos x="182" y="364"/>
                  </a:cxn>
                  <a:cxn ang="0">
                    <a:pos x="158" y="352"/>
                  </a:cxn>
                  <a:cxn ang="0">
                    <a:pos x="160" y="291"/>
                  </a:cxn>
                  <a:cxn ang="0">
                    <a:pos x="168" y="277"/>
                  </a:cxn>
                  <a:cxn ang="0">
                    <a:pos x="194" y="249"/>
                  </a:cxn>
                  <a:cxn ang="0">
                    <a:pos x="223" y="231"/>
                  </a:cxn>
                  <a:cxn ang="0">
                    <a:pos x="254" y="200"/>
                  </a:cxn>
                  <a:cxn ang="0">
                    <a:pos x="259" y="166"/>
                  </a:cxn>
                  <a:cxn ang="0">
                    <a:pos x="287" y="139"/>
                  </a:cxn>
                  <a:cxn ang="0">
                    <a:pos x="324" y="140"/>
                  </a:cxn>
                  <a:cxn ang="0">
                    <a:pos x="195" y="459"/>
                  </a:cxn>
                  <a:cxn ang="0">
                    <a:pos x="175" y="488"/>
                  </a:cxn>
                  <a:cxn ang="0">
                    <a:pos x="190" y="482"/>
                  </a:cxn>
                  <a:cxn ang="0">
                    <a:pos x="195" y="459"/>
                  </a:cxn>
                  <a:cxn ang="0">
                    <a:pos x="139" y="498"/>
                  </a:cxn>
                  <a:cxn ang="0">
                    <a:pos x="147" y="481"/>
                  </a:cxn>
                  <a:cxn ang="0">
                    <a:pos x="186" y="364"/>
                  </a:cxn>
                </a:cxnLst>
                <a:rect l="0" t="0" r="r" b="b"/>
                <a:pathLst>
                  <a:path w="324" h="565">
                    <a:moveTo>
                      <a:pt x="298" y="38"/>
                    </a:moveTo>
                    <a:cubicBezTo>
                      <a:pt x="297" y="38"/>
                      <a:pt x="298" y="38"/>
                      <a:pt x="298" y="38"/>
                    </a:cubicBezTo>
                    <a:close/>
                    <a:moveTo>
                      <a:pt x="314" y="111"/>
                    </a:moveTo>
                    <a:cubicBezTo>
                      <a:pt x="320" y="105"/>
                      <a:pt x="315" y="103"/>
                      <a:pt x="318" y="98"/>
                    </a:cubicBezTo>
                    <a:cubicBezTo>
                      <a:pt x="322" y="94"/>
                      <a:pt x="310" y="90"/>
                      <a:pt x="309" y="84"/>
                    </a:cubicBezTo>
                    <a:cubicBezTo>
                      <a:pt x="308" y="77"/>
                      <a:pt x="315" y="75"/>
                      <a:pt x="314" y="71"/>
                    </a:cubicBezTo>
                    <a:cubicBezTo>
                      <a:pt x="313" y="67"/>
                      <a:pt x="306" y="72"/>
                      <a:pt x="305" y="69"/>
                    </a:cubicBezTo>
                    <a:cubicBezTo>
                      <a:pt x="304" y="63"/>
                      <a:pt x="310" y="70"/>
                      <a:pt x="307" y="57"/>
                    </a:cubicBezTo>
                    <a:cubicBezTo>
                      <a:pt x="304" y="45"/>
                      <a:pt x="319" y="54"/>
                      <a:pt x="304" y="41"/>
                    </a:cubicBezTo>
                    <a:cubicBezTo>
                      <a:pt x="300" y="38"/>
                      <a:pt x="298" y="38"/>
                      <a:pt x="298" y="38"/>
                    </a:cubicBezTo>
                    <a:cubicBezTo>
                      <a:pt x="298" y="38"/>
                      <a:pt x="297" y="38"/>
                      <a:pt x="298" y="38"/>
                    </a:cubicBezTo>
                    <a:cubicBezTo>
                      <a:pt x="298" y="38"/>
                      <a:pt x="298" y="37"/>
                      <a:pt x="298" y="37"/>
                    </a:cubicBezTo>
                    <a:cubicBezTo>
                      <a:pt x="299" y="33"/>
                      <a:pt x="291" y="28"/>
                      <a:pt x="281" y="28"/>
                    </a:cubicBezTo>
                    <a:cubicBezTo>
                      <a:pt x="272" y="27"/>
                      <a:pt x="259" y="17"/>
                      <a:pt x="246" y="9"/>
                    </a:cubicBezTo>
                    <a:cubicBezTo>
                      <a:pt x="233" y="1"/>
                      <a:pt x="247" y="4"/>
                      <a:pt x="236" y="0"/>
                    </a:cubicBezTo>
                    <a:cubicBezTo>
                      <a:pt x="212" y="0"/>
                      <a:pt x="240" y="4"/>
                      <a:pt x="226" y="16"/>
                    </a:cubicBezTo>
                    <a:cubicBezTo>
                      <a:pt x="211" y="29"/>
                      <a:pt x="235" y="21"/>
                      <a:pt x="223" y="29"/>
                    </a:cubicBezTo>
                    <a:cubicBezTo>
                      <a:pt x="211" y="37"/>
                      <a:pt x="185" y="15"/>
                      <a:pt x="174" y="24"/>
                    </a:cubicBezTo>
                    <a:cubicBezTo>
                      <a:pt x="169" y="27"/>
                      <a:pt x="180" y="41"/>
                      <a:pt x="170" y="47"/>
                    </a:cubicBezTo>
                    <a:cubicBezTo>
                      <a:pt x="164" y="51"/>
                      <a:pt x="157" y="39"/>
                      <a:pt x="152" y="42"/>
                    </a:cubicBezTo>
                    <a:cubicBezTo>
                      <a:pt x="147" y="46"/>
                      <a:pt x="141" y="47"/>
                      <a:pt x="138" y="54"/>
                    </a:cubicBezTo>
                    <a:cubicBezTo>
                      <a:pt x="130" y="71"/>
                      <a:pt x="126" y="66"/>
                      <a:pt x="124" y="71"/>
                    </a:cubicBezTo>
                    <a:cubicBezTo>
                      <a:pt x="122" y="76"/>
                      <a:pt x="135" y="78"/>
                      <a:pt x="132" y="86"/>
                    </a:cubicBezTo>
                    <a:cubicBezTo>
                      <a:pt x="129" y="94"/>
                      <a:pt x="123" y="89"/>
                      <a:pt x="117" y="100"/>
                    </a:cubicBezTo>
                    <a:cubicBezTo>
                      <a:pt x="111" y="112"/>
                      <a:pt x="103" y="107"/>
                      <a:pt x="107" y="115"/>
                    </a:cubicBezTo>
                    <a:cubicBezTo>
                      <a:pt x="114" y="127"/>
                      <a:pt x="81" y="123"/>
                      <a:pt x="84" y="128"/>
                    </a:cubicBezTo>
                    <a:cubicBezTo>
                      <a:pt x="92" y="145"/>
                      <a:pt x="83" y="142"/>
                      <a:pt x="85" y="154"/>
                    </a:cubicBezTo>
                    <a:cubicBezTo>
                      <a:pt x="87" y="165"/>
                      <a:pt x="82" y="158"/>
                      <a:pt x="80" y="167"/>
                    </a:cubicBezTo>
                    <a:cubicBezTo>
                      <a:pt x="80" y="173"/>
                      <a:pt x="60" y="189"/>
                      <a:pt x="66" y="193"/>
                    </a:cubicBezTo>
                    <a:cubicBezTo>
                      <a:pt x="71" y="197"/>
                      <a:pt x="80" y="194"/>
                      <a:pt x="77" y="205"/>
                    </a:cubicBezTo>
                    <a:cubicBezTo>
                      <a:pt x="71" y="223"/>
                      <a:pt x="59" y="207"/>
                      <a:pt x="51" y="212"/>
                    </a:cubicBezTo>
                    <a:cubicBezTo>
                      <a:pt x="42" y="216"/>
                      <a:pt x="23" y="228"/>
                      <a:pt x="27" y="234"/>
                    </a:cubicBezTo>
                    <a:cubicBezTo>
                      <a:pt x="31" y="240"/>
                      <a:pt x="15" y="242"/>
                      <a:pt x="25" y="252"/>
                    </a:cubicBezTo>
                    <a:cubicBezTo>
                      <a:pt x="31" y="258"/>
                      <a:pt x="21" y="259"/>
                      <a:pt x="25" y="265"/>
                    </a:cubicBezTo>
                    <a:cubicBezTo>
                      <a:pt x="29" y="271"/>
                      <a:pt x="19" y="268"/>
                      <a:pt x="28" y="280"/>
                    </a:cubicBezTo>
                    <a:cubicBezTo>
                      <a:pt x="37" y="292"/>
                      <a:pt x="15" y="305"/>
                      <a:pt x="35" y="315"/>
                    </a:cubicBezTo>
                    <a:cubicBezTo>
                      <a:pt x="48" y="322"/>
                      <a:pt x="45" y="324"/>
                      <a:pt x="41" y="332"/>
                    </a:cubicBezTo>
                    <a:cubicBezTo>
                      <a:pt x="38" y="338"/>
                      <a:pt x="32" y="333"/>
                      <a:pt x="29" y="337"/>
                    </a:cubicBezTo>
                    <a:cubicBezTo>
                      <a:pt x="27" y="342"/>
                      <a:pt x="42" y="357"/>
                      <a:pt x="36" y="363"/>
                    </a:cubicBezTo>
                    <a:cubicBezTo>
                      <a:pt x="30" y="369"/>
                      <a:pt x="39" y="370"/>
                      <a:pt x="32" y="378"/>
                    </a:cubicBezTo>
                    <a:cubicBezTo>
                      <a:pt x="24" y="386"/>
                      <a:pt x="17" y="378"/>
                      <a:pt x="19" y="385"/>
                    </a:cubicBezTo>
                    <a:cubicBezTo>
                      <a:pt x="22" y="393"/>
                      <a:pt x="11" y="390"/>
                      <a:pt x="15" y="400"/>
                    </a:cubicBezTo>
                    <a:cubicBezTo>
                      <a:pt x="22" y="415"/>
                      <a:pt x="12" y="426"/>
                      <a:pt x="10" y="420"/>
                    </a:cubicBezTo>
                    <a:cubicBezTo>
                      <a:pt x="8" y="415"/>
                      <a:pt x="7" y="412"/>
                      <a:pt x="5" y="413"/>
                    </a:cubicBezTo>
                    <a:cubicBezTo>
                      <a:pt x="4" y="416"/>
                      <a:pt x="0" y="416"/>
                      <a:pt x="4" y="423"/>
                    </a:cubicBezTo>
                    <a:cubicBezTo>
                      <a:pt x="7" y="429"/>
                      <a:pt x="1" y="437"/>
                      <a:pt x="7" y="444"/>
                    </a:cubicBezTo>
                    <a:cubicBezTo>
                      <a:pt x="12" y="452"/>
                      <a:pt x="16" y="438"/>
                      <a:pt x="20" y="446"/>
                    </a:cubicBezTo>
                    <a:cubicBezTo>
                      <a:pt x="23" y="454"/>
                      <a:pt x="14" y="454"/>
                      <a:pt x="19" y="469"/>
                    </a:cubicBezTo>
                    <a:cubicBezTo>
                      <a:pt x="23" y="483"/>
                      <a:pt x="36" y="510"/>
                      <a:pt x="42" y="509"/>
                    </a:cubicBezTo>
                    <a:cubicBezTo>
                      <a:pt x="49" y="507"/>
                      <a:pt x="49" y="514"/>
                      <a:pt x="41" y="516"/>
                    </a:cubicBezTo>
                    <a:cubicBezTo>
                      <a:pt x="35" y="518"/>
                      <a:pt x="49" y="528"/>
                      <a:pt x="39" y="523"/>
                    </a:cubicBezTo>
                    <a:cubicBezTo>
                      <a:pt x="26" y="518"/>
                      <a:pt x="54" y="537"/>
                      <a:pt x="46" y="551"/>
                    </a:cubicBezTo>
                    <a:cubicBezTo>
                      <a:pt x="38" y="565"/>
                      <a:pt x="61" y="555"/>
                      <a:pt x="75" y="556"/>
                    </a:cubicBezTo>
                    <a:cubicBezTo>
                      <a:pt x="85" y="558"/>
                      <a:pt x="75" y="531"/>
                      <a:pt x="87" y="533"/>
                    </a:cubicBezTo>
                    <a:cubicBezTo>
                      <a:pt x="97" y="535"/>
                      <a:pt x="84" y="529"/>
                      <a:pt x="101" y="526"/>
                    </a:cubicBezTo>
                    <a:cubicBezTo>
                      <a:pt x="119" y="524"/>
                      <a:pt x="118" y="537"/>
                      <a:pt x="123" y="521"/>
                    </a:cubicBezTo>
                    <a:cubicBezTo>
                      <a:pt x="128" y="504"/>
                      <a:pt x="135" y="500"/>
                      <a:pt x="134" y="494"/>
                    </a:cubicBezTo>
                    <a:cubicBezTo>
                      <a:pt x="133" y="487"/>
                      <a:pt x="138" y="480"/>
                      <a:pt x="136" y="473"/>
                    </a:cubicBezTo>
                    <a:cubicBezTo>
                      <a:pt x="135" y="466"/>
                      <a:pt x="143" y="462"/>
                      <a:pt x="140" y="456"/>
                    </a:cubicBezTo>
                    <a:cubicBezTo>
                      <a:pt x="137" y="450"/>
                      <a:pt x="145" y="451"/>
                      <a:pt x="140" y="444"/>
                    </a:cubicBezTo>
                    <a:cubicBezTo>
                      <a:pt x="136" y="436"/>
                      <a:pt x="145" y="441"/>
                      <a:pt x="142" y="436"/>
                    </a:cubicBezTo>
                    <a:cubicBezTo>
                      <a:pt x="138" y="431"/>
                      <a:pt x="160" y="429"/>
                      <a:pt x="161" y="421"/>
                    </a:cubicBezTo>
                    <a:cubicBezTo>
                      <a:pt x="164" y="411"/>
                      <a:pt x="165" y="427"/>
                      <a:pt x="170" y="420"/>
                    </a:cubicBezTo>
                    <a:cubicBezTo>
                      <a:pt x="175" y="413"/>
                      <a:pt x="182" y="414"/>
                      <a:pt x="181" y="411"/>
                    </a:cubicBezTo>
                    <a:cubicBezTo>
                      <a:pt x="180" y="407"/>
                      <a:pt x="190" y="410"/>
                      <a:pt x="185" y="401"/>
                    </a:cubicBezTo>
                    <a:cubicBezTo>
                      <a:pt x="182" y="396"/>
                      <a:pt x="167" y="414"/>
                      <a:pt x="155" y="404"/>
                    </a:cubicBezTo>
                    <a:cubicBezTo>
                      <a:pt x="143" y="393"/>
                      <a:pt x="118" y="404"/>
                      <a:pt x="132" y="397"/>
                    </a:cubicBezTo>
                    <a:cubicBezTo>
                      <a:pt x="145" y="390"/>
                      <a:pt x="153" y="399"/>
                      <a:pt x="157" y="396"/>
                    </a:cubicBezTo>
                    <a:cubicBezTo>
                      <a:pt x="161" y="392"/>
                      <a:pt x="165" y="407"/>
                      <a:pt x="173" y="402"/>
                    </a:cubicBezTo>
                    <a:cubicBezTo>
                      <a:pt x="180" y="397"/>
                      <a:pt x="202" y="388"/>
                      <a:pt x="198" y="383"/>
                    </a:cubicBezTo>
                    <a:cubicBezTo>
                      <a:pt x="194" y="378"/>
                      <a:pt x="192" y="372"/>
                      <a:pt x="186" y="373"/>
                    </a:cubicBezTo>
                    <a:cubicBezTo>
                      <a:pt x="179" y="374"/>
                      <a:pt x="189" y="366"/>
                      <a:pt x="182" y="364"/>
                    </a:cubicBezTo>
                    <a:cubicBezTo>
                      <a:pt x="175" y="362"/>
                      <a:pt x="175" y="354"/>
                      <a:pt x="166" y="356"/>
                    </a:cubicBezTo>
                    <a:cubicBezTo>
                      <a:pt x="157" y="358"/>
                      <a:pt x="167" y="352"/>
                      <a:pt x="158" y="352"/>
                    </a:cubicBezTo>
                    <a:cubicBezTo>
                      <a:pt x="150" y="352"/>
                      <a:pt x="148" y="312"/>
                      <a:pt x="156" y="312"/>
                    </a:cubicBezTo>
                    <a:cubicBezTo>
                      <a:pt x="164" y="312"/>
                      <a:pt x="153" y="302"/>
                      <a:pt x="160" y="291"/>
                    </a:cubicBezTo>
                    <a:cubicBezTo>
                      <a:pt x="166" y="279"/>
                      <a:pt x="154" y="289"/>
                      <a:pt x="155" y="280"/>
                    </a:cubicBezTo>
                    <a:cubicBezTo>
                      <a:pt x="156" y="270"/>
                      <a:pt x="155" y="282"/>
                      <a:pt x="168" y="277"/>
                    </a:cubicBezTo>
                    <a:cubicBezTo>
                      <a:pt x="180" y="271"/>
                      <a:pt x="158" y="268"/>
                      <a:pt x="174" y="266"/>
                    </a:cubicBezTo>
                    <a:cubicBezTo>
                      <a:pt x="189" y="263"/>
                      <a:pt x="185" y="244"/>
                      <a:pt x="194" y="249"/>
                    </a:cubicBezTo>
                    <a:cubicBezTo>
                      <a:pt x="204" y="253"/>
                      <a:pt x="198" y="237"/>
                      <a:pt x="208" y="238"/>
                    </a:cubicBezTo>
                    <a:cubicBezTo>
                      <a:pt x="219" y="239"/>
                      <a:pt x="215" y="230"/>
                      <a:pt x="223" y="231"/>
                    </a:cubicBezTo>
                    <a:cubicBezTo>
                      <a:pt x="230" y="233"/>
                      <a:pt x="226" y="224"/>
                      <a:pt x="234" y="225"/>
                    </a:cubicBezTo>
                    <a:cubicBezTo>
                      <a:pt x="242" y="225"/>
                      <a:pt x="238" y="211"/>
                      <a:pt x="254" y="200"/>
                    </a:cubicBezTo>
                    <a:cubicBezTo>
                      <a:pt x="268" y="192"/>
                      <a:pt x="253" y="195"/>
                      <a:pt x="250" y="186"/>
                    </a:cubicBezTo>
                    <a:cubicBezTo>
                      <a:pt x="247" y="176"/>
                      <a:pt x="258" y="178"/>
                      <a:pt x="259" y="166"/>
                    </a:cubicBezTo>
                    <a:cubicBezTo>
                      <a:pt x="260" y="154"/>
                      <a:pt x="270" y="160"/>
                      <a:pt x="271" y="154"/>
                    </a:cubicBezTo>
                    <a:cubicBezTo>
                      <a:pt x="272" y="149"/>
                      <a:pt x="281" y="144"/>
                      <a:pt x="287" y="139"/>
                    </a:cubicBezTo>
                    <a:cubicBezTo>
                      <a:pt x="294" y="134"/>
                      <a:pt x="290" y="147"/>
                      <a:pt x="300" y="142"/>
                    </a:cubicBezTo>
                    <a:cubicBezTo>
                      <a:pt x="310" y="137"/>
                      <a:pt x="314" y="144"/>
                      <a:pt x="324" y="140"/>
                    </a:cubicBezTo>
                    <a:cubicBezTo>
                      <a:pt x="321" y="129"/>
                      <a:pt x="304" y="121"/>
                      <a:pt x="314" y="111"/>
                    </a:cubicBezTo>
                    <a:close/>
                    <a:moveTo>
                      <a:pt x="195" y="459"/>
                    </a:moveTo>
                    <a:cubicBezTo>
                      <a:pt x="186" y="466"/>
                      <a:pt x="192" y="456"/>
                      <a:pt x="181" y="465"/>
                    </a:cubicBezTo>
                    <a:cubicBezTo>
                      <a:pt x="171" y="474"/>
                      <a:pt x="171" y="483"/>
                      <a:pt x="175" y="488"/>
                    </a:cubicBezTo>
                    <a:cubicBezTo>
                      <a:pt x="178" y="493"/>
                      <a:pt x="171" y="501"/>
                      <a:pt x="177" y="498"/>
                    </a:cubicBezTo>
                    <a:cubicBezTo>
                      <a:pt x="182" y="496"/>
                      <a:pt x="182" y="490"/>
                      <a:pt x="190" y="482"/>
                    </a:cubicBezTo>
                    <a:cubicBezTo>
                      <a:pt x="198" y="475"/>
                      <a:pt x="185" y="475"/>
                      <a:pt x="194" y="466"/>
                    </a:cubicBezTo>
                    <a:cubicBezTo>
                      <a:pt x="203" y="456"/>
                      <a:pt x="204" y="453"/>
                      <a:pt x="195" y="459"/>
                    </a:cubicBezTo>
                    <a:close/>
                    <a:moveTo>
                      <a:pt x="147" y="481"/>
                    </a:moveTo>
                    <a:cubicBezTo>
                      <a:pt x="143" y="481"/>
                      <a:pt x="144" y="493"/>
                      <a:pt x="139" y="498"/>
                    </a:cubicBezTo>
                    <a:cubicBezTo>
                      <a:pt x="134" y="503"/>
                      <a:pt x="130" y="520"/>
                      <a:pt x="133" y="525"/>
                    </a:cubicBezTo>
                    <a:cubicBezTo>
                      <a:pt x="134" y="526"/>
                      <a:pt x="152" y="482"/>
                      <a:pt x="147" y="481"/>
                    </a:cubicBezTo>
                    <a:close/>
                    <a:moveTo>
                      <a:pt x="181" y="356"/>
                    </a:moveTo>
                    <a:cubicBezTo>
                      <a:pt x="179" y="357"/>
                      <a:pt x="182" y="363"/>
                      <a:pt x="186" y="364"/>
                    </a:cubicBezTo>
                    <a:cubicBezTo>
                      <a:pt x="187" y="364"/>
                      <a:pt x="183" y="355"/>
                      <a:pt x="181" y="356"/>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320" name="Freeform 64"/>
              <p:cNvSpPr>
                <a:spLocks/>
              </p:cNvSpPr>
              <p:nvPr/>
            </p:nvSpPr>
            <p:spPr bwMode="auto">
              <a:xfrm>
                <a:off x="6759821" y="5689833"/>
                <a:ext cx="417749" cy="393021"/>
              </a:xfrm>
              <a:custGeom>
                <a:avLst/>
                <a:gdLst/>
                <a:ahLst/>
                <a:cxnLst>
                  <a:cxn ang="0">
                    <a:pos x="112" y="45"/>
                  </a:cxn>
                  <a:cxn ang="0">
                    <a:pos x="104" y="31"/>
                  </a:cxn>
                  <a:cxn ang="0">
                    <a:pos x="88" y="7"/>
                  </a:cxn>
                  <a:cxn ang="0">
                    <a:pos x="74" y="24"/>
                  </a:cxn>
                  <a:cxn ang="0">
                    <a:pos x="55" y="21"/>
                  </a:cxn>
                  <a:cxn ang="0">
                    <a:pos x="45" y="9"/>
                  </a:cxn>
                  <a:cxn ang="0">
                    <a:pos x="35" y="3"/>
                  </a:cxn>
                  <a:cxn ang="0">
                    <a:pos x="30" y="14"/>
                  </a:cxn>
                  <a:cxn ang="0">
                    <a:pos x="32" y="16"/>
                  </a:cxn>
                  <a:cxn ang="0">
                    <a:pos x="41" y="30"/>
                  </a:cxn>
                  <a:cxn ang="0">
                    <a:pos x="30" y="28"/>
                  </a:cxn>
                  <a:cxn ang="0">
                    <a:pos x="22" y="29"/>
                  </a:cxn>
                  <a:cxn ang="0">
                    <a:pos x="19" y="23"/>
                  </a:cxn>
                  <a:cxn ang="0">
                    <a:pos x="8" y="19"/>
                  </a:cxn>
                  <a:cxn ang="0">
                    <a:pos x="0" y="25"/>
                  </a:cxn>
                  <a:cxn ang="0">
                    <a:pos x="15" y="40"/>
                  </a:cxn>
                  <a:cxn ang="0">
                    <a:pos x="11" y="51"/>
                  </a:cxn>
                  <a:cxn ang="0">
                    <a:pos x="24" y="62"/>
                  </a:cxn>
                  <a:cxn ang="0">
                    <a:pos x="21" y="68"/>
                  </a:cxn>
                  <a:cxn ang="0">
                    <a:pos x="14" y="70"/>
                  </a:cxn>
                  <a:cxn ang="0">
                    <a:pos x="19" y="71"/>
                  </a:cxn>
                  <a:cxn ang="0">
                    <a:pos x="30" y="82"/>
                  </a:cxn>
                  <a:cxn ang="0">
                    <a:pos x="38" y="84"/>
                  </a:cxn>
                  <a:cxn ang="0">
                    <a:pos x="34" y="88"/>
                  </a:cxn>
                  <a:cxn ang="0">
                    <a:pos x="40" y="95"/>
                  </a:cxn>
                  <a:cxn ang="0">
                    <a:pos x="35" y="97"/>
                  </a:cxn>
                  <a:cxn ang="0">
                    <a:pos x="37" y="101"/>
                  </a:cxn>
                  <a:cxn ang="0">
                    <a:pos x="37" y="107"/>
                  </a:cxn>
                  <a:cxn ang="0">
                    <a:pos x="38" y="106"/>
                  </a:cxn>
                  <a:cxn ang="0">
                    <a:pos x="45" y="98"/>
                  </a:cxn>
                  <a:cxn ang="0">
                    <a:pos x="50" y="96"/>
                  </a:cxn>
                  <a:cxn ang="0">
                    <a:pos x="58" y="88"/>
                  </a:cxn>
                  <a:cxn ang="0">
                    <a:pos x="73" y="79"/>
                  </a:cxn>
                  <a:cxn ang="0">
                    <a:pos x="83" y="90"/>
                  </a:cxn>
                  <a:cxn ang="0">
                    <a:pos x="77" y="94"/>
                  </a:cxn>
                  <a:cxn ang="0">
                    <a:pos x="81" y="101"/>
                  </a:cxn>
                  <a:cxn ang="0">
                    <a:pos x="74" y="105"/>
                  </a:cxn>
                  <a:cxn ang="0">
                    <a:pos x="75" y="109"/>
                  </a:cxn>
                  <a:cxn ang="0">
                    <a:pos x="80" y="112"/>
                  </a:cxn>
                  <a:cxn ang="0">
                    <a:pos x="82" y="116"/>
                  </a:cxn>
                  <a:cxn ang="0">
                    <a:pos x="84" y="115"/>
                  </a:cxn>
                  <a:cxn ang="0">
                    <a:pos x="95" y="121"/>
                  </a:cxn>
                  <a:cxn ang="0">
                    <a:pos x="96" y="102"/>
                  </a:cxn>
                  <a:cxn ang="0">
                    <a:pos x="102" y="103"/>
                  </a:cxn>
                  <a:cxn ang="0">
                    <a:pos x="106" y="93"/>
                  </a:cxn>
                  <a:cxn ang="0">
                    <a:pos x="107" y="82"/>
                  </a:cxn>
                  <a:cxn ang="0">
                    <a:pos x="118" y="58"/>
                  </a:cxn>
                  <a:cxn ang="0">
                    <a:pos x="132" y="57"/>
                  </a:cxn>
                  <a:cxn ang="0">
                    <a:pos x="112" y="45"/>
                  </a:cxn>
                </a:cxnLst>
                <a:rect l="0" t="0" r="r" b="b"/>
                <a:pathLst>
                  <a:path w="134" h="126">
                    <a:moveTo>
                      <a:pt x="112" y="45"/>
                    </a:moveTo>
                    <a:cubicBezTo>
                      <a:pt x="112" y="39"/>
                      <a:pt x="104" y="36"/>
                      <a:pt x="104" y="31"/>
                    </a:cubicBezTo>
                    <a:cubicBezTo>
                      <a:pt x="104" y="27"/>
                      <a:pt x="94" y="10"/>
                      <a:pt x="88" y="7"/>
                    </a:cubicBezTo>
                    <a:cubicBezTo>
                      <a:pt x="84" y="16"/>
                      <a:pt x="76" y="17"/>
                      <a:pt x="74" y="24"/>
                    </a:cubicBezTo>
                    <a:cubicBezTo>
                      <a:pt x="72" y="30"/>
                      <a:pt x="58" y="31"/>
                      <a:pt x="55" y="21"/>
                    </a:cubicBezTo>
                    <a:cubicBezTo>
                      <a:pt x="53" y="11"/>
                      <a:pt x="47" y="18"/>
                      <a:pt x="45" y="9"/>
                    </a:cubicBezTo>
                    <a:cubicBezTo>
                      <a:pt x="43" y="0"/>
                      <a:pt x="41" y="14"/>
                      <a:pt x="35" y="3"/>
                    </a:cubicBezTo>
                    <a:cubicBezTo>
                      <a:pt x="35" y="6"/>
                      <a:pt x="29" y="10"/>
                      <a:pt x="30" y="14"/>
                    </a:cubicBezTo>
                    <a:cubicBezTo>
                      <a:pt x="30" y="15"/>
                      <a:pt x="31" y="15"/>
                      <a:pt x="32" y="16"/>
                    </a:cubicBezTo>
                    <a:cubicBezTo>
                      <a:pt x="32" y="17"/>
                      <a:pt x="46" y="24"/>
                      <a:pt x="41" y="30"/>
                    </a:cubicBezTo>
                    <a:cubicBezTo>
                      <a:pt x="35" y="37"/>
                      <a:pt x="35" y="29"/>
                      <a:pt x="30" y="28"/>
                    </a:cubicBezTo>
                    <a:cubicBezTo>
                      <a:pt x="27" y="28"/>
                      <a:pt x="25" y="30"/>
                      <a:pt x="22" y="29"/>
                    </a:cubicBezTo>
                    <a:cubicBezTo>
                      <a:pt x="15" y="26"/>
                      <a:pt x="19" y="24"/>
                      <a:pt x="19" y="23"/>
                    </a:cubicBezTo>
                    <a:cubicBezTo>
                      <a:pt x="18" y="22"/>
                      <a:pt x="9" y="19"/>
                      <a:pt x="8" y="19"/>
                    </a:cubicBezTo>
                    <a:cubicBezTo>
                      <a:pt x="4" y="19"/>
                      <a:pt x="3" y="23"/>
                      <a:pt x="0" y="25"/>
                    </a:cubicBezTo>
                    <a:cubicBezTo>
                      <a:pt x="1" y="30"/>
                      <a:pt x="14" y="38"/>
                      <a:pt x="15" y="40"/>
                    </a:cubicBezTo>
                    <a:cubicBezTo>
                      <a:pt x="17" y="45"/>
                      <a:pt x="5" y="42"/>
                      <a:pt x="11" y="51"/>
                    </a:cubicBezTo>
                    <a:cubicBezTo>
                      <a:pt x="13" y="54"/>
                      <a:pt x="24" y="61"/>
                      <a:pt x="24" y="62"/>
                    </a:cubicBezTo>
                    <a:cubicBezTo>
                      <a:pt x="24" y="63"/>
                      <a:pt x="22" y="68"/>
                      <a:pt x="21" y="68"/>
                    </a:cubicBezTo>
                    <a:cubicBezTo>
                      <a:pt x="21" y="68"/>
                      <a:pt x="13" y="68"/>
                      <a:pt x="14" y="70"/>
                    </a:cubicBezTo>
                    <a:cubicBezTo>
                      <a:pt x="19" y="71"/>
                      <a:pt x="19" y="71"/>
                      <a:pt x="19" y="71"/>
                    </a:cubicBezTo>
                    <a:cubicBezTo>
                      <a:pt x="23" y="74"/>
                      <a:pt x="25" y="80"/>
                      <a:pt x="30" y="82"/>
                    </a:cubicBezTo>
                    <a:cubicBezTo>
                      <a:pt x="31" y="83"/>
                      <a:pt x="38" y="82"/>
                      <a:pt x="38" y="84"/>
                    </a:cubicBezTo>
                    <a:cubicBezTo>
                      <a:pt x="38" y="88"/>
                      <a:pt x="35" y="85"/>
                      <a:pt x="34" y="88"/>
                    </a:cubicBezTo>
                    <a:cubicBezTo>
                      <a:pt x="33" y="90"/>
                      <a:pt x="41" y="92"/>
                      <a:pt x="40" y="95"/>
                    </a:cubicBezTo>
                    <a:cubicBezTo>
                      <a:pt x="39" y="95"/>
                      <a:pt x="33" y="95"/>
                      <a:pt x="35" y="97"/>
                    </a:cubicBezTo>
                    <a:cubicBezTo>
                      <a:pt x="37" y="100"/>
                      <a:pt x="37" y="97"/>
                      <a:pt x="37" y="101"/>
                    </a:cubicBezTo>
                    <a:cubicBezTo>
                      <a:pt x="37" y="103"/>
                      <a:pt x="37" y="105"/>
                      <a:pt x="37" y="107"/>
                    </a:cubicBezTo>
                    <a:cubicBezTo>
                      <a:pt x="38" y="107"/>
                      <a:pt x="38" y="106"/>
                      <a:pt x="38" y="106"/>
                    </a:cubicBezTo>
                    <a:cubicBezTo>
                      <a:pt x="40" y="104"/>
                      <a:pt x="43" y="99"/>
                      <a:pt x="45" y="98"/>
                    </a:cubicBezTo>
                    <a:cubicBezTo>
                      <a:pt x="50" y="96"/>
                      <a:pt x="50" y="96"/>
                      <a:pt x="50" y="96"/>
                    </a:cubicBezTo>
                    <a:cubicBezTo>
                      <a:pt x="50" y="96"/>
                      <a:pt x="55" y="90"/>
                      <a:pt x="58" y="88"/>
                    </a:cubicBezTo>
                    <a:cubicBezTo>
                      <a:pt x="61" y="85"/>
                      <a:pt x="70" y="78"/>
                      <a:pt x="73" y="79"/>
                    </a:cubicBezTo>
                    <a:cubicBezTo>
                      <a:pt x="74" y="79"/>
                      <a:pt x="83" y="89"/>
                      <a:pt x="83" y="90"/>
                    </a:cubicBezTo>
                    <a:cubicBezTo>
                      <a:pt x="81" y="92"/>
                      <a:pt x="77" y="90"/>
                      <a:pt x="77" y="94"/>
                    </a:cubicBezTo>
                    <a:cubicBezTo>
                      <a:pt x="76" y="97"/>
                      <a:pt x="82" y="97"/>
                      <a:pt x="81" y="101"/>
                    </a:cubicBezTo>
                    <a:cubicBezTo>
                      <a:pt x="81" y="105"/>
                      <a:pt x="75" y="103"/>
                      <a:pt x="74" y="105"/>
                    </a:cubicBezTo>
                    <a:cubicBezTo>
                      <a:pt x="73" y="107"/>
                      <a:pt x="74" y="108"/>
                      <a:pt x="75" y="109"/>
                    </a:cubicBezTo>
                    <a:cubicBezTo>
                      <a:pt x="76" y="110"/>
                      <a:pt x="79" y="110"/>
                      <a:pt x="80" y="112"/>
                    </a:cubicBezTo>
                    <a:cubicBezTo>
                      <a:pt x="80" y="112"/>
                      <a:pt x="80" y="116"/>
                      <a:pt x="82" y="116"/>
                    </a:cubicBezTo>
                    <a:cubicBezTo>
                      <a:pt x="83" y="116"/>
                      <a:pt x="83" y="115"/>
                      <a:pt x="84" y="115"/>
                    </a:cubicBezTo>
                    <a:cubicBezTo>
                      <a:pt x="89" y="116"/>
                      <a:pt x="84" y="126"/>
                      <a:pt x="95" y="121"/>
                    </a:cubicBezTo>
                    <a:cubicBezTo>
                      <a:pt x="94" y="117"/>
                      <a:pt x="94" y="112"/>
                      <a:pt x="96" y="102"/>
                    </a:cubicBezTo>
                    <a:cubicBezTo>
                      <a:pt x="100" y="86"/>
                      <a:pt x="99" y="106"/>
                      <a:pt x="102" y="103"/>
                    </a:cubicBezTo>
                    <a:cubicBezTo>
                      <a:pt x="105" y="101"/>
                      <a:pt x="103" y="97"/>
                      <a:pt x="106" y="93"/>
                    </a:cubicBezTo>
                    <a:cubicBezTo>
                      <a:pt x="110" y="88"/>
                      <a:pt x="102" y="87"/>
                      <a:pt x="107" y="82"/>
                    </a:cubicBezTo>
                    <a:cubicBezTo>
                      <a:pt x="114" y="74"/>
                      <a:pt x="104" y="64"/>
                      <a:pt x="118" y="58"/>
                    </a:cubicBezTo>
                    <a:cubicBezTo>
                      <a:pt x="131" y="52"/>
                      <a:pt x="134" y="67"/>
                      <a:pt x="132" y="57"/>
                    </a:cubicBezTo>
                    <a:cubicBezTo>
                      <a:pt x="131" y="47"/>
                      <a:pt x="110" y="54"/>
                      <a:pt x="112" y="45"/>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21" name="Freeform 65"/>
              <p:cNvSpPr>
                <a:spLocks/>
              </p:cNvSpPr>
              <p:nvPr/>
            </p:nvSpPr>
            <p:spPr bwMode="auto">
              <a:xfrm>
                <a:off x="6741544" y="5926168"/>
                <a:ext cx="105743" cy="100540"/>
              </a:xfrm>
              <a:custGeom>
                <a:avLst/>
                <a:gdLst/>
                <a:ahLst/>
                <a:cxnLst>
                  <a:cxn ang="0">
                    <a:pos x="25" y="14"/>
                  </a:cxn>
                  <a:cxn ang="0">
                    <a:pos x="24" y="7"/>
                  </a:cxn>
                  <a:cxn ang="0">
                    <a:pos x="17" y="10"/>
                  </a:cxn>
                  <a:cxn ang="0">
                    <a:pos x="11" y="8"/>
                  </a:cxn>
                  <a:cxn ang="0">
                    <a:pos x="7" y="0"/>
                  </a:cxn>
                  <a:cxn ang="0">
                    <a:pos x="0" y="3"/>
                  </a:cxn>
                  <a:cxn ang="0">
                    <a:pos x="27" y="31"/>
                  </a:cxn>
                  <a:cxn ang="0">
                    <a:pos x="34" y="31"/>
                  </a:cxn>
                  <a:cxn ang="0">
                    <a:pos x="31" y="18"/>
                  </a:cxn>
                  <a:cxn ang="0">
                    <a:pos x="25" y="14"/>
                  </a:cxn>
                </a:cxnLst>
                <a:rect l="0" t="0" r="r" b="b"/>
                <a:pathLst>
                  <a:path w="34" h="32">
                    <a:moveTo>
                      <a:pt x="25" y="14"/>
                    </a:moveTo>
                    <a:cubicBezTo>
                      <a:pt x="24" y="13"/>
                      <a:pt x="29" y="8"/>
                      <a:pt x="24" y="7"/>
                    </a:cubicBezTo>
                    <a:cubicBezTo>
                      <a:pt x="22" y="7"/>
                      <a:pt x="19" y="10"/>
                      <a:pt x="17" y="10"/>
                    </a:cubicBezTo>
                    <a:cubicBezTo>
                      <a:pt x="12" y="9"/>
                      <a:pt x="17" y="5"/>
                      <a:pt x="11" y="8"/>
                    </a:cubicBezTo>
                    <a:cubicBezTo>
                      <a:pt x="7" y="9"/>
                      <a:pt x="12" y="2"/>
                      <a:pt x="7" y="0"/>
                    </a:cubicBezTo>
                    <a:cubicBezTo>
                      <a:pt x="6" y="0"/>
                      <a:pt x="1" y="3"/>
                      <a:pt x="0" y="3"/>
                    </a:cubicBezTo>
                    <a:cubicBezTo>
                      <a:pt x="8" y="14"/>
                      <a:pt x="11" y="26"/>
                      <a:pt x="27" y="31"/>
                    </a:cubicBezTo>
                    <a:cubicBezTo>
                      <a:pt x="32" y="32"/>
                      <a:pt x="33" y="32"/>
                      <a:pt x="34" y="31"/>
                    </a:cubicBezTo>
                    <a:cubicBezTo>
                      <a:pt x="32" y="26"/>
                      <a:pt x="30" y="23"/>
                      <a:pt x="31" y="18"/>
                    </a:cubicBezTo>
                    <a:cubicBezTo>
                      <a:pt x="31" y="17"/>
                      <a:pt x="26" y="15"/>
                      <a:pt x="25" y="14"/>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22" name="Freeform 66"/>
              <p:cNvSpPr>
                <a:spLocks/>
              </p:cNvSpPr>
              <p:nvPr/>
            </p:nvSpPr>
            <p:spPr bwMode="auto">
              <a:xfrm>
                <a:off x="6638412" y="5768176"/>
                <a:ext cx="249344" cy="254615"/>
              </a:xfrm>
              <a:custGeom>
                <a:avLst/>
                <a:gdLst/>
                <a:ahLst/>
                <a:cxnLst>
                  <a:cxn ang="0">
                    <a:pos x="73" y="63"/>
                  </a:cxn>
                  <a:cxn ang="0">
                    <a:pos x="77" y="59"/>
                  </a:cxn>
                  <a:cxn ang="0">
                    <a:pos x="69" y="57"/>
                  </a:cxn>
                  <a:cxn ang="0">
                    <a:pos x="58" y="46"/>
                  </a:cxn>
                  <a:cxn ang="0">
                    <a:pos x="53" y="45"/>
                  </a:cxn>
                  <a:cxn ang="0">
                    <a:pos x="60" y="43"/>
                  </a:cxn>
                  <a:cxn ang="0">
                    <a:pos x="63" y="37"/>
                  </a:cxn>
                  <a:cxn ang="0">
                    <a:pos x="50" y="26"/>
                  </a:cxn>
                  <a:cxn ang="0">
                    <a:pos x="54" y="15"/>
                  </a:cxn>
                  <a:cxn ang="0">
                    <a:pos x="39" y="0"/>
                  </a:cxn>
                  <a:cxn ang="0">
                    <a:pos x="35" y="3"/>
                  </a:cxn>
                  <a:cxn ang="0">
                    <a:pos x="22" y="3"/>
                  </a:cxn>
                  <a:cxn ang="0">
                    <a:pos x="19" y="2"/>
                  </a:cxn>
                  <a:cxn ang="0">
                    <a:pos x="1" y="6"/>
                  </a:cxn>
                  <a:cxn ang="0">
                    <a:pos x="1" y="7"/>
                  </a:cxn>
                  <a:cxn ang="0">
                    <a:pos x="1" y="8"/>
                  </a:cxn>
                  <a:cxn ang="0">
                    <a:pos x="8" y="21"/>
                  </a:cxn>
                  <a:cxn ang="0">
                    <a:pos x="4" y="33"/>
                  </a:cxn>
                  <a:cxn ang="0">
                    <a:pos x="7" y="38"/>
                  </a:cxn>
                  <a:cxn ang="0">
                    <a:pos x="5" y="40"/>
                  </a:cxn>
                  <a:cxn ang="0">
                    <a:pos x="27" y="47"/>
                  </a:cxn>
                  <a:cxn ang="0">
                    <a:pos x="33" y="54"/>
                  </a:cxn>
                  <a:cxn ang="0">
                    <a:pos x="40" y="51"/>
                  </a:cxn>
                  <a:cxn ang="0">
                    <a:pos x="44" y="59"/>
                  </a:cxn>
                  <a:cxn ang="0">
                    <a:pos x="50" y="61"/>
                  </a:cxn>
                  <a:cxn ang="0">
                    <a:pos x="57" y="58"/>
                  </a:cxn>
                  <a:cxn ang="0">
                    <a:pos x="58" y="65"/>
                  </a:cxn>
                  <a:cxn ang="0">
                    <a:pos x="64" y="69"/>
                  </a:cxn>
                  <a:cxn ang="0">
                    <a:pos x="67" y="82"/>
                  </a:cxn>
                  <a:cxn ang="0">
                    <a:pos x="72" y="80"/>
                  </a:cxn>
                  <a:cxn ang="0">
                    <a:pos x="76" y="82"/>
                  </a:cxn>
                  <a:cxn ang="0">
                    <a:pos x="76" y="76"/>
                  </a:cxn>
                  <a:cxn ang="0">
                    <a:pos x="74" y="72"/>
                  </a:cxn>
                  <a:cxn ang="0">
                    <a:pos x="79" y="70"/>
                  </a:cxn>
                  <a:cxn ang="0">
                    <a:pos x="73" y="63"/>
                  </a:cxn>
                </a:cxnLst>
                <a:rect l="0" t="0" r="r" b="b"/>
                <a:pathLst>
                  <a:path w="80" h="82">
                    <a:moveTo>
                      <a:pt x="73" y="63"/>
                    </a:moveTo>
                    <a:cubicBezTo>
                      <a:pt x="74" y="60"/>
                      <a:pt x="77" y="63"/>
                      <a:pt x="77" y="59"/>
                    </a:cubicBezTo>
                    <a:cubicBezTo>
                      <a:pt x="77" y="57"/>
                      <a:pt x="70" y="58"/>
                      <a:pt x="69" y="57"/>
                    </a:cubicBezTo>
                    <a:cubicBezTo>
                      <a:pt x="64" y="55"/>
                      <a:pt x="62" y="49"/>
                      <a:pt x="58" y="46"/>
                    </a:cubicBezTo>
                    <a:cubicBezTo>
                      <a:pt x="53" y="45"/>
                      <a:pt x="53" y="45"/>
                      <a:pt x="53" y="45"/>
                    </a:cubicBezTo>
                    <a:cubicBezTo>
                      <a:pt x="52" y="43"/>
                      <a:pt x="60" y="43"/>
                      <a:pt x="60" y="43"/>
                    </a:cubicBezTo>
                    <a:cubicBezTo>
                      <a:pt x="61" y="43"/>
                      <a:pt x="63" y="38"/>
                      <a:pt x="63" y="37"/>
                    </a:cubicBezTo>
                    <a:cubicBezTo>
                      <a:pt x="63" y="36"/>
                      <a:pt x="52" y="29"/>
                      <a:pt x="50" y="26"/>
                    </a:cubicBezTo>
                    <a:cubicBezTo>
                      <a:pt x="44" y="17"/>
                      <a:pt x="56" y="20"/>
                      <a:pt x="54" y="15"/>
                    </a:cubicBezTo>
                    <a:cubicBezTo>
                      <a:pt x="53" y="13"/>
                      <a:pt x="40" y="5"/>
                      <a:pt x="39" y="0"/>
                    </a:cubicBezTo>
                    <a:cubicBezTo>
                      <a:pt x="39" y="1"/>
                      <a:pt x="37" y="2"/>
                      <a:pt x="35" y="3"/>
                    </a:cubicBezTo>
                    <a:cubicBezTo>
                      <a:pt x="35" y="3"/>
                      <a:pt x="23" y="3"/>
                      <a:pt x="22" y="3"/>
                    </a:cubicBezTo>
                    <a:cubicBezTo>
                      <a:pt x="21" y="3"/>
                      <a:pt x="20" y="2"/>
                      <a:pt x="19" y="2"/>
                    </a:cubicBezTo>
                    <a:cubicBezTo>
                      <a:pt x="13" y="4"/>
                      <a:pt x="8" y="6"/>
                      <a:pt x="1" y="6"/>
                    </a:cubicBezTo>
                    <a:cubicBezTo>
                      <a:pt x="1" y="6"/>
                      <a:pt x="1" y="7"/>
                      <a:pt x="1" y="7"/>
                    </a:cubicBezTo>
                    <a:cubicBezTo>
                      <a:pt x="1" y="7"/>
                      <a:pt x="0" y="8"/>
                      <a:pt x="1" y="8"/>
                    </a:cubicBezTo>
                    <a:cubicBezTo>
                      <a:pt x="3" y="12"/>
                      <a:pt x="9" y="15"/>
                      <a:pt x="8" y="21"/>
                    </a:cubicBezTo>
                    <a:cubicBezTo>
                      <a:pt x="7" y="25"/>
                      <a:pt x="4" y="28"/>
                      <a:pt x="4" y="33"/>
                    </a:cubicBezTo>
                    <a:cubicBezTo>
                      <a:pt x="4" y="34"/>
                      <a:pt x="7" y="37"/>
                      <a:pt x="7" y="38"/>
                    </a:cubicBezTo>
                    <a:cubicBezTo>
                      <a:pt x="7" y="39"/>
                      <a:pt x="5" y="40"/>
                      <a:pt x="5" y="40"/>
                    </a:cubicBezTo>
                    <a:cubicBezTo>
                      <a:pt x="13" y="45"/>
                      <a:pt x="21" y="40"/>
                      <a:pt x="27" y="47"/>
                    </a:cubicBezTo>
                    <a:cubicBezTo>
                      <a:pt x="29" y="49"/>
                      <a:pt x="31" y="52"/>
                      <a:pt x="33" y="54"/>
                    </a:cubicBezTo>
                    <a:cubicBezTo>
                      <a:pt x="34" y="54"/>
                      <a:pt x="39" y="51"/>
                      <a:pt x="40" y="51"/>
                    </a:cubicBezTo>
                    <a:cubicBezTo>
                      <a:pt x="45" y="53"/>
                      <a:pt x="40" y="60"/>
                      <a:pt x="44" y="59"/>
                    </a:cubicBezTo>
                    <a:cubicBezTo>
                      <a:pt x="50" y="56"/>
                      <a:pt x="45" y="60"/>
                      <a:pt x="50" y="61"/>
                    </a:cubicBezTo>
                    <a:cubicBezTo>
                      <a:pt x="52" y="61"/>
                      <a:pt x="55" y="58"/>
                      <a:pt x="57" y="58"/>
                    </a:cubicBezTo>
                    <a:cubicBezTo>
                      <a:pt x="62" y="59"/>
                      <a:pt x="57" y="64"/>
                      <a:pt x="58" y="65"/>
                    </a:cubicBezTo>
                    <a:cubicBezTo>
                      <a:pt x="59" y="66"/>
                      <a:pt x="64" y="68"/>
                      <a:pt x="64" y="69"/>
                    </a:cubicBezTo>
                    <a:cubicBezTo>
                      <a:pt x="63" y="74"/>
                      <a:pt x="65" y="77"/>
                      <a:pt x="67" y="82"/>
                    </a:cubicBezTo>
                    <a:cubicBezTo>
                      <a:pt x="68" y="81"/>
                      <a:pt x="70" y="81"/>
                      <a:pt x="72" y="80"/>
                    </a:cubicBezTo>
                    <a:cubicBezTo>
                      <a:pt x="74" y="80"/>
                      <a:pt x="75" y="82"/>
                      <a:pt x="76" y="82"/>
                    </a:cubicBezTo>
                    <a:cubicBezTo>
                      <a:pt x="76" y="80"/>
                      <a:pt x="76" y="78"/>
                      <a:pt x="76" y="76"/>
                    </a:cubicBezTo>
                    <a:cubicBezTo>
                      <a:pt x="76" y="72"/>
                      <a:pt x="76" y="75"/>
                      <a:pt x="74" y="72"/>
                    </a:cubicBezTo>
                    <a:cubicBezTo>
                      <a:pt x="72" y="70"/>
                      <a:pt x="78" y="70"/>
                      <a:pt x="79" y="70"/>
                    </a:cubicBezTo>
                    <a:cubicBezTo>
                      <a:pt x="80" y="67"/>
                      <a:pt x="72" y="65"/>
                      <a:pt x="73" y="6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23" name="Freeform 67"/>
              <p:cNvSpPr>
                <a:spLocks/>
              </p:cNvSpPr>
              <p:nvPr/>
            </p:nvSpPr>
            <p:spPr bwMode="auto">
              <a:xfrm>
                <a:off x="6374708" y="5521396"/>
                <a:ext cx="528714" cy="283340"/>
              </a:xfrm>
              <a:custGeom>
                <a:avLst/>
                <a:gdLst/>
                <a:ahLst/>
                <a:cxnLst>
                  <a:cxn ang="0">
                    <a:pos x="156" y="70"/>
                  </a:cxn>
                  <a:cxn ang="0">
                    <a:pos x="154" y="68"/>
                  </a:cxn>
                  <a:cxn ang="0">
                    <a:pos x="159" y="57"/>
                  </a:cxn>
                  <a:cxn ang="0">
                    <a:pos x="141" y="49"/>
                  </a:cxn>
                  <a:cxn ang="0">
                    <a:pos x="138" y="36"/>
                  </a:cxn>
                  <a:cxn ang="0">
                    <a:pos x="127" y="30"/>
                  </a:cxn>
                  <a:cxn ang="0">
                    <a:pos x="112" y="29"/>
                  </a:cxn>
                  <a:cxn ang="0">
                    <a:pos x="95" y="36"/>
                  </a:cxn>
                  <a:cxn ang="0">
                    <a:pos x="88" y="26"/>
                  </a:cxn>
                  <a:cxn ang="0">
                    <a:pos x="68" y="15"/>
                  </a:cxn>
                  <a:cxn ang="0">
                    <a:pos x="50" y="13"/>
                  </a:cxn>
                  <a:cxn ang="0">
                    <a:pos x="31" y="9"/>
                  </a:cxn>
                  <a:cxn ang="0">
                    <a:pos x="16" y="2"/>
                  </a:cxn>
                  <a:cxn ang="0">
                    <a:pos x="0" y="7"/>
                  </a:cxn>
                  <a:cxn ang="0">
                    <a:pos x="26" y="24"/>
                  </a:cxn>
                  <a:cxn ang="0">
                    <a:pos x="41" y="44"/>
                  </a:cxn>
                  <a:cxn ang="0">
                    <a:pos x="38" y="72"/>
                  </a:cxn>
                  <a:cxn ang="0">
                    <a:pos x="48" y="72"/>
                  </a:cxn>
                  <a:cxn ang="0">
                    <a:pos x="62" y="74"/>
                  </a:cxn>
                  <a:cxn ang="0">
                    <a:pos x="64" y="69"/>
                  </a:cxn>
                  <a:cxn ang="0">
                    <a:pos x="77" y="77"/>
                  </a:cxn>
                  <a:cxn ang="0">
                    <a:pos x="79" y="79"/>
                  </a:cxn>
                  <a:cxn ang="0">
                    <a:pos x="80" y="83"/>
                  </a:cxn>
                  <a:cxn ang="0">
                    <a:pos x="86" y="84"/>
                  </a:cxn>
                  <a:cxn ang="0">
                    <a:pos x="86" y="85"/>
                  </a:cxn>
                  <a:cxn ang="0">
                    <a:pos x="104" y="81"/>
                  </a:cxn>
                  <a:cxn ang="0">
                    <a:pos x="107" y="82"/>
                  </a:cxn>
                  <a:cxn ang="0">
                    <a:pos x="120" y="82"/>
                  </a:cxn>
                  <a:cxn ang="0">
                    <a:pos x="124" y="79"/>
                  </a:cxn>
                  <a:cxn ang="0">
                    <a:pos x="132" y="73"/>
                  </a:cxn>
                  <a:cxn ang="0">
                    <a:pos x="143" y="77"/>
                  </a:cxn>
                  <a:cxn ang="0">
                    <a:pos x="146" y="83"/>
                  </a:cxn>
                  <a:cxn ang="0">
                    <a:pos x="154" y="82"/>
                  </a:cxn>
                  <a:cxn ang="0">
                    <a:pos x="165" y="84"/>
                  </a:cxn>
                  <a:cxn ang="0">
                    <a:pos x="156" y="70"/>
                  </a:cxn>
                </a:cxnLst>
                <a:rect l="0" t="0" r="r" b="b"/>
                <a:pathLst>
                  <a:path w="170" h="91">
                    <a:moveTo>
                      <a:pt x="156" y="70"/>
                    </a:moveTo>
                    <a:cubicBezTo>
                      <a:pt x="155" y="69"/>
                      <a:pt x="154" y="69"/>
                      <a:pt x="154" y="68"/>
                    </a:cubicBezTo>
                    <a:cubicBezTo>
                      <a:pt x="153" y="64"/>
                      <a:pt x="159" y="60"/>
                      <a:pt x="159" y="57"/>
                    </a:cubicBezTo>
                    <a:cubicBezTo>
                      <a:pt x="145" y="54"/>
                      <a:pt x="147" y="53"/>
                      <a:pt x="141" y="49"/>
                    </a:cubicBezTo>
                    <a:cubicBezTo>
                      <a:pt x="135" y="45"/>
                      <a:pt x="150" y="36"/>
                      <a:pt x="138" y="36"/>
                    </a:cubicBezTo>
                    <a:cubicBezTo>
                      <a:pt x="129" y="37"/>
                      <a:pt x="132" y="32"/>
                      <a:pt x="127" y="30"/>
                    </a:cubicBezTo>
                    <a:cubicBezTo>
                      <a:pt x="122" y="27"/>
                      <a:pt x="122" y="34"/>
                      <a:pt x="112" y="29"/>
                    </a:cubicBezTo>
                    <a:cubicBezTo>
                      <a:pt x="105" y="25"/>
                      <a:pt x="103" y="41"/>
                      <a:pt x="95" y="36"/>
                    </a:cubicBezTo>
                    <a:cubicBezTo>
                      <a:pt x="87" y="31"/>
                      <a:pt x="101" y="31"/>
                      <a:pt x="88" y="26"/>
                    </a:cubicBezTo>
                    <a:cubicBezTo>
                      <a:pt x="75" y="21"/>
                      <a:pt x="72" y="14"/>
                      <a:pt x="68" y="15"/>
                    </a:cubicBezTo>
                    <a:cubicBezTo>
                      <a:pt x="63" y="17"/>
                      <a:pt x="62" y="8"/>
                      <a:pt x="50" y="13"/>
                    </a:cubicBezTo>
                    <a:cubicBezTo>
                      <a:pt x="36" y="18"/>
                      <a:pt x="39" y="9"/>
                      <a:pt x="31" y="9"/>
                    </a:cubicBezTo>
                    <a:cubicBezTo>
                      <a:pt x="23" y="9"/>
                      <a:pt x="21" y="0"/>
                      <a:pt x="16" y="2"/>
                    </a:cubicBezTo>
                    <a:cubicBezTo>
                      <a:pt x="11" y="4"/>
                      <a:pt x="4" y="1"/>
                      <a:pt x="0" y="7"/>
                    </a:cubicBezTo>
                    <a:cubicBezTo>
                      <a:pt x="15" y="22"/>
                      <a:pt x="22" y="14"/>
                      <a:pt x="26" y="24"/>
                    </a:cubicBezTo>
                    <a:cubicBezTo>
                      <a:pt x="30" y="34"/>
                      <a:pt x="36" y="22"/>
                      <a:pt x="41" y="44"/>
                    </a:cubicBezTo>
                    <a:cubicBezTo>
                      <a:pt x="45" y="66"/>
                      <a:pt x="42" y="70"/>
                      <a:pt x="38" y="72"/>
                    </a:cubicBezTo>
                    <a:cubicBezTo>
                      <a:pt x="47" y="76"/>
                      <a:pt x="42" y="73"/>
                      <a:pt x="48" y="72"/>
                    </a:cubicBezTo>
                    <a:cubicBezTo>
                      <a:pt x="51" y="71"/>
                      <a:pt x="60" y="76"/>
                      <a:pt x="62" y="74"/>
                    </a:cubicBezTo>
                    <a:cubicBezTo>
                      <a:pt x="62" y="74"/>
                      <a:pt x="64" y="69"/>
                      <a:pt x="64" y="69"/>
                    </a:cubicBezTo>
                    <a:cubicBezTo>
                      <a:pt x="66" y="66"/>
                      <a:pt x="68" y="69"/>
                      <a:pt x="77" y="77"/>
                    </a:cubicBezTo>
                    <a:cubicBezTo>
                      <a:pt x="77" y="78"/>
                      <a:pt x="79" y="78"/>
                      <a:pt x="79" y="79"/>
                    </a:cubicBezTo>
                    <a:cubicBezTo>
                      <a:pt x="79" y="80"/>
                      <a:pt x="79" y="82"/>
                      <a:pt x="80" y="83"/>
                    </a:cubicBezTo>
                    <a:cubicBezTo>
                      <a:pt x="82" y="85"/>
                      <a:pt x="83" y="80"/>
                      <a:pt x="86" y="84"/>
                    </a:cubicBezTo>
                    <a:cubicBezTo>
                      <a:pt x="86" y="84"/>
                      <a:pt x="86" y="85"/>
                      <a:pt x="86" y="85"/>
                    </a:cubicBezTo>
                    <a:cubicBezTo>
                      <a:pt x="93" y="85"/>
                      <a:pt x="98" y="83"/>
                      <a:pt x="104" y="81"/>
                    </a:cubicBezTo>
                    <a:cubicBezTo>
                      <a:pt x="105" y="81"/>
                      <a:pt x="106" y="82"/>
                      <a:pt x="107" y="82"/>
                    </a:cubicBezTo>
                    <a:cubicBezTo>
                      <a:pt x="108" y="82"/>
                      <a:pt x="120" y="82"/>
                      <a:pt x="120" y="82"/>
                    </a:cubicBezTo>
                    <a:cubicBezTo>
                      <a:pt x="122" y="81"/>
                      <a:pt x="124" y="80"/>
                      <a:pt x="124" y="79"/>
                    </a:cubicBezTo>
                    <a:cubicBezTo>
                      <a:pt x="127" y="77"/>
                      <a:pt x="128" y="73"/>
                      <a:pt x="132" y="73"/>
                    </a:cubicBezTo>
                    <a:cubicBezTo>
                      <a:pt x="133" y="73"/>
                      <a:pt x="142" y="76"/>
                      <a:pt x="143" y="77"/>
                    </a:cubicBezTo>
                    <a:cubicBezTo>
                      <a:pt x="143" y="78"/>
                      <a:pt x="139" y="80"/>
                      <a:pt x="146" y="83"/>
                    </a:cubicBezTo>
                    <a:cubicBezTo>
                      <a:pt x="149" y="84"/>
                      <a:pt x="151" y="82"/>
                      <a:pt x="154" y="82"/>
                    </a:cubicBezTo>
                    <a:cubicBezTo>
                      <a:pt x="159" y="83"/>
                      <a:pt x="159" y="91"/>
                      <a:pt x="165" y="84"/>
                    </a:cubicBezTo>
                    <a:cubicBezTo>
                      <a:pt x="170" y="78"/>
                      <a:pt x="156" y="71"/>
                      <a:pt x="156" y="70"/>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24" name="Freeform 68"/>
              <p:cNvSpPr>
                <a:spLocks/>
              </p:cNvSpPr>
              <p:nvPr/>
            </p:nvSpPr>
            <p:spPr bwMode="auto">
              <a:xfrm>
                <a:off x="6847287" y="4158228"/>
                <a:ext cx="1870734" cy="1686986"/>
              </a:xfrm>
              <a:custGeom>
                <a:avLst/>
                <a:gdLst/>
                <a:ahLst/>
                <a:cxnLst>
                  <a:cxn ang="0">
                    <a:pos x="601" y="490"/>
                  </a:cxn>
                  <a:cxn ang="0">
                    <a:pos x="581" y="505"/>
                  </a:cxn>
                  <a:cxn ang="0">
                    <a:pos x="563" y="522"/>
                  </a:cxn>
                  <a:cxn ang="0">
                    <a:pos x="549" y="540"/>
                  </a:cxn>
                  <a:cxn ang="0">
                    <a:pos x="543" y="526"/>
                  </a:cxn>
                  <a:cxn ang="0">
                    <a:pos x="521" y="522"/>
                  </a:cxn>
                  <a:cxn ang="0">
                    <a:pos x="502" y="493"/>
                  </a:cxn>
                  <a:cxn ang="0">
                    <a:pos x="491" y="476"/>
                  </a:cxn>
                  <a:cxn ang="0">
                    <a:pos x="474" y="445"/>
                  </a:cxn>
                  <a:cxn ang="0">
                    <a:pos x="410" y="439"/>
                  </a:cxn>
                  <a:cxn ang="0">
                    <a:pos x="370" y="417"/>
                  </a:cxn>
                  <a:cxn ang="0">
                    <a:pos x="390" y="390"/>
                  </a:cxn>
                  <a:cxn ang="0">
                    <a:pos x="367" y="355"/>
                  </a:cxn>
                  <a:cxn ang="0">
                    <a:pos x="382" y="327"/>
                  </a:cxn>
                  <a:cxn ang="0">
                    <a:pos x="363" y="332"/>
                  </a:cxn>
                  <a:cxn ang="0">
                    <a:pos x="343" y="347"/>
                  </a:cxn>
                  <a:cxn ang="0">
                    <a:pos x="328" y="353"/>
                  </a:cxn>
                  <a:cxn ang="0">
                    <a:pos x="248" y="387"/>
                  </a:cxn>
                  <a:cxn ang="0">
                    <a:pos x="243" y="516"/>
                  </a:cxn>
                  <a:cxn ang="0">
                    <a:pos x="213" y="491"/>
                  </a:cxn>
                  <a:cxn ang="0">
                    <a:pos x="166" y="490"/>
                  </a:cxn>
                  <a:cxn ang="0">
                    <a:pos x="159" y="466"/>
                  </a:cxn>
                  <a:cxn ang="0">
                    <a:pos x="126" y="450"/>
                  </a:cxn>
                  <a:cxn ang="0">
                    <a:pos x="109" y="402"/>
                  </a:cxn>
                  <a:cxn ang="0">
                    <a:pos x="122" y="389"/>
                  </a:cxn>
                  <a:cxn ang="0">
                    <a:pos x="148" y="377"/>
                  </a:cxn>
                  <a:cxn ang="0">
                    <a:pos x="172" y="342"/>
                  </a:cxn>
                  <a:cxn ang="0">
                    <a:pos x="153" y="323"/>
                  </a:cxn>
                  <a:cxn ang="0">
                    <a:pos x="99" y="330"/>
                  </a:cxn>
                  <a:cxn ang="0">
                    <a:pos x="64" y="356"/>
                  </a:cxn>
                  <a:cxn ang="0">
                    <a:pos x="62" y="312"/>
                  </a:cxn>
                  <a:cxn ang="0">
                    <a:pos x="16" y="271"/>
                  </a:cxn>
                  <a:cxn ang="0">
                    <a:pos x="40" y="199"/>
                  </a:cxn>
                  <a:cxn ang="0">
                    <a:pos x="109" y="154"/>
                  </a:cxn>
                  <a:cxn ang="0">
                    <a:pos x="177" y="158"/>
                  </a:cxn>
                  <a:cxn ang="0">
                    <a:pos x="274" y="175"/>
                  </a:cxn>
                  <a:cxn ang="0">
                    <a:pos x="350" y="183"/>
                  </a:cxn>
                  <a:cxn ang="0">
                    <a:pos x="361" y="117"/>
                  </a:cxn>
                  <a:cxn ang="0">
                    <a:pos x="383" y="61"/>
                  </a:cxn>
                  <a:cxn ang="0">
                    <a:pos x="578" y="12"/>
                  </a:cxn>
                </a:cxnLst>
                <a:rect l="0" t="0" r="r" b="b"/>
                <a:pathLst>
                  <a:path w="601" h="542">
                    <a:moveTo>
                      <a:pt x="601" y="14"/>
                    </a:moveTo>
                    <a:cubicBezTo>
                      <a:pt x="601" y="490"/>
                      <a:pt x="601" y="490"/>
                      <a:pt x="601" y="490"/>
                    </a:cubicBezTo>
                    <a:cubicBezTo>
                      <a:pt x="601" y="489"/>
                      <a:pt x="600" y="489"/>
                      <a:pt x="597" y="492"/>
                    </a:cubicBezTo>
                    <a:cubicBezTo>
                      <a:pt x="592" y="498"/>
                      <a:pt x="587" y="501"/>
                      <a:pt x="581" y="505"/>
                    </a:cubicBezTo>
                    <a:cubicBezTo>
                      <a:pt x="574" y="508"/>
                      <a:pt x="577" y="510"/>
                      <a:pt x="570" y="512"/>
                    </a:cubicBezTo>
                    <a:cubicBezTo>
                      <a:pt x="562" y="514"/>
                      <a:pt x="568" y="519"/>
                      <a:pt x="563" y="522"/>
                    </a:cubicBezTo>
                    <a:cubicBezTo>
                      <a:pt x="558" y="526"/>
                      <a:pt x="550" y="531"/>
                      <a:pt x="554" y="536"/>
                    </a:cubicBezTo>
                    <a:cubicBezTo>
                      <a:pt x="559" y="541"/>
                      <a:pt x="551" y="542"/>
                      <a:pt x="549" y="540"/>
                    </a:cubicBezTo>
                    <a:cubicBezTo>
                      <a:pt x="547" y="538"/>
                      <a:pt x="540" y="534"/>
                      <a:pt x="540" y="534"/>
                    </a:cubicBezTo>
                    <a:cubicBezTo>
                      <a:pt x="540" y="534"/>
                      <a:pt x="545" y="527"/>
                      <a:pt x="543" y="526"/>
                    </a:cubicBezTo>
                    <a:cubicBezTo>
                      <a:pt x="542" y="524"/>
                      <a:pt x="540" y="528"/>
                      <a:pt x="539" y="523"/>
                    </a:cubicBezTo>
                    <a:cubicBezTo>
                      <a:pt x="538" y="518"/>
                      <a:pt x="536" y="521"/>
                      <a:pt x="521" y="522"/>
                    </a:cubicBezTo>
                    <a:cubicBezTo>
                      <a:pt x="505" y="523"/>
                      <a:pt x="506" y="521"/>
                      <a:pt x="505" y="512"/>
                    </a:cubicBezTo>
                    <a:cubicBezTo>
                      <a:pt x="505" y="503"/>
                      <a:pt x="506" y="493"/>
                      <a:pt x="502" y="493"/>
                    </a:cubicBezTo>
                    <a:cubicBezTo>
                      <a:pt x="498" y="493"/>
                      <a:pt x="491" y="493"/>
                      <a:pt x="491" y="493"/>
                    </a:cubicBezTo>
                    <a:cubicBezTo>
                      <a:pt x="491" y="493"/>
                      <a:pt x="489" y="487"/>
                      <a:pt x="491" y="476"/>
                    </a:cubicBezTo>
                    <a:cubicBezTo>
                      <a:pt x="494" y="465"/>
                      <a:pt x="496" y="455"/>
                      <a:pt x="489" y="461"/>
                    </a:cubicBezTo>
                    <a:cubicBezTo>
                      <a:pt x="481" y="467"/>
                      <a:pt x="484" y="449"/>
                      <a:pt x="474" y="445"/>
                    </a:cubicBezTo>
                    <a:cubicBezTo>
                      <a:pt x="465" y="441"/>
                      <a:pt x="468" y="429"/>
                      <a:pt x="458" y="436"/>
                    </a:cubicBezTo>
                    <a:cubicBezTo>
                      <a:pt x="443" y="446"/>
                      <a:pt x="434" y="433"/>
                      <a:pt x="410" y="439"/>
                    </a:cubicBezTo>
                    <a:cubicBezTo>
                      <a:pt x="392" y="444"/>
                      <a:pt x="392" y="444"/>
                      <a:pt x="383" y="434"/>
                    </a:cubicBezTo>
                    <a:cubicBezTo>
                      <a:pt x="376" y="426"/>
                      <a:pt x="371" y="419"/>
                      <a:pt x="370" y="417"/>
                    </a:cubicBezTo>
                    <a:cubicBezTo>
                      <a:pt x="369" y="415"/>
                      <a:pt x="370" y="413"/>
                      <a:pt x="370" y="413"/>
                    </a:cubicBezTo>
                    <a:cubicBezTo>
                      <a:pt x="368" y="395"/>
                      <a:pt x="373" y="409"/>
                      <a:pt x="390" y="390"/>
                    </a:cubicBezTo>
                    <a:cubicBezTo>
                      <a:pt x="388" y="375"/>
                      <a:pt x="379" y="390"/>
                      <a:pt x="377" y="377"/>
                    </a:cubicBezTo>
                    <a:cubicBezTo>
                      <a:pt x="376" y="364"/>
                      <a:pt x="372" y="370"/>
                      <a:pt x="367" y="355"/>
                    </a:cubicBezTo>
                    <a:cubicBezTo>
                      <a:pt x="363" y="341"/>
                      <a:pt x="375" y="356"/>
                      <a:pt x="375" y="345"/>
                    </a:cubicBezTo>
                    <a:cubicBezTo>
                      <a:pt x="375" y="335"/>
                      <a:pt x="383" y="344"/>
                      <a:pt x="382" y="327"/>
                    </a:cubicBezTo>
                    <a:cubicBezTo>
                      <a:pt x="381" y="320"/>
                      <a:pt x="373" y="324"/>
                      <a:pt x="371" y="332"/>
                    </a:cubicBezTo>
                    <a:cubicBezTo>
                      <a:pt x="369" y="339"/>
                      <a:pt x="358" y="342"/>
                      <a:pt x="363" y="332"/>
                    </a:cubicBezTo>
                    <a:cubicBezTo>
                      <a:pt x="368" y="323"/>
                      <a:pt x="356" y="324"/>
                      <a:pt x="343" y="332"/>
                    </a:cubicBezTo>
                    <a:cubicBezTo>
                      <a:pt x="329" y="339"/>
                      <a:pt x="348" y="337"/>
                      <a:pt x="343" y="347"/>
                    </a:cubicBezTo>
                    <a:cubicBezTo>
                      <a:pt x="339" y="357"/>
                      <a:pt x="335" y="340"/>
                      <a:pt x="330" y="343"/>
                    </a:cubicBezTo>
                    <a:cubicBezTo>
                      <a:pt x="324" y="346"/>
                      <a:pt x="335" y="348"/>
                      <a:pt x="328" y="353"/>
                    </a:cubicBezTo>
                    <a:cubicBezTo>
                      <a:pt x="321" y="359"/>
                      <a:pt x="317" y="347"/>
                      <a:pt x="307" y="369"/>
                    </a:cubicBezTo>
                    <a:cubicBezTo>
                      <a:pt x="300" y="369"/>
                      <a:pt x="256" y="385"/>
                      <a:pt x="248" y="387"/>
                    </a:cubicBezTo>
                    <a:cubicBezTo>
                      <a:pt x="241" y="389"/>
                      <a:pt x="243" y="387"/>
                      <a:pt x="243" y="400"/>
                    </a:cubicBezTo>
                    <a:cubicBezTo>
                      <a:pt x="243" y="413"/>
                      <a:pt x="243" y="516"/>
                      <a:pt x="243" y="516"/>
                    </a:cubicBezTo>
                    <a:cubicBezTo>
                      <a:pt x="236" y="516"/>
                      <a:pt x="232" y="522"/>
                      <a:pt x="228" y="515"/>
                    </a:cubicBezTo>
                    <a:cubicBezTo>
                      <a:pt x="218" y="498"/>
                      <a:pt x="218" y="495"/>
                      <a:pt x="213" y="491"/>
                    </a:cubicBezTo>
                    <a:cubicBezTo>
                      <a:pt x="208" y="488"/>
                      <a:pt x="200" y="480"/>
                      <a:pt x="190" y="481"/>
                    </a:cubicBezTo>
                    <a:cubicBezTo>
                      <a:pt x="181" y="483"/>
                      <a:pt x="172" y="486"/>
                      <a:pt x="166" y="490"/>
                    </a:cubicBezTo>
                    <a:cubicBezTo>
                      <a:pt x="161" y="495"/>
                      <a:pt x="155" y="501"/>
                      <a:pt x="155" y="501"/>
                    </a:cubicBezTo>
                    <a:cubicBezTo>
                      <a:pt x="150" y="480"/>
                      <a:pt x="172" y="477"/>
                      <a:pt x="159" y="466"/>
                    </a:cubicBezTo>
                    <a:cubicBezTo>
                      <a:pt x="147" y="455"/>
                      <a:pt x="146" y="470"/>
                      <a:pt x="140" y="458"/>
                    </a:cubicBezTo>
                    <a:cubicBezTo>
                      <a:pt x="134" y="447"/>
                      <a:pt x="125" y="458"/>
                      <a:pt x="126" y="450"/>
                    </a:cubicBezTo>
                    <a:cubicBezTo>
                      <a:pt x="126" y="448"/>
                      <a:pt x="119" y="416"/>
                      <a:pt x="110" y="415"/>
                    </a:cubicBezTo>
                    <a:cubicBezTo>
                      <a:pt x="98" y="414"/>
                      <a:pt x="93" y="404"/>
                      <a:pt x="109" y="402"/>
                    </a:cubicBezTo>
                    <a:cubicBezTo>
                      <a:pt x="124" y="400"/>
                      <a:pt x="112" y="409"/>
                      <a:pt x="129" y="408"/>
                    </a:cubicBezTo>
                    <a:cubicBezTo>
                      <a:pt x="146" y="406"/>
                      <a:pt x="107" y="394"/>
                      <a:pt x="122" y="389"/>
                    </a:cubicBezTo>
                    <a:cubicBezTo>
                      <a:pt x="134" y="385"/>
                      <a:pt x="119" y="384"/>
                      <a:pt x="130" y="377"/>
                    </a:cubicBezTo>
                    <a:cubicBezTo>
                      <a:pt x="140" y="370"/>
                      <a:pt x="136" y="380"/>
                      <a:pt x="148" y="377"/>
                    </a:cubicBezTo>
                    <a:cubicBezTo>
                      <a:pt x="160" y="374"/>
                      <a:pt x="183" y="385"/>
                      <a:pt x="168" y="373"/>
                    </a:cubicBezTo>
                    <a:cubicBezTo>
                      <a:pt x="157" y="364"/>
                      <a:pt x="177" y="350"/>
                      <a:pt x="172" y="342"/>
                    </a:cubicBezTo>
                    <a:cubicBezTo>
                      <a:pt x="166" y="333"/>
                      <a:pt x="174" y="333"/>
                      <a:pt x="171" y="327"/>
                    </a:cubicBezTo>
                    <a:cubicBezTo>
                      <a:pt x="169" y="321"/>
                      <a:pt x="158" y="316"/>
                      <a:pt x="153" y="323"/>
                    </a:cubicBezTo>
                    <a:cubicBezTo>
                      <a:pt x="148" y="329"/>
                      <a:pt x="150" y="326"/>
                      <a:pt x="137" y="320"/>
                    </a:cubicBezTo>
                    <a:cubicBezTo>
                      <a:pt x="124" y="313"/>
                      <a:pt x="114" y="317"/>
                      <a:pt x="99" y="330"/>
                    </a:cubicBezTo>
                    <a:cubicBezTo>
                      <a:pt x="85" y="342"/>
                      <a:pt x="81" y="331"/>
                      <a:pt x="74" y="342"/>
                    </a:cubicBezTo>
                    <a:cubicBezTo>
                      <a:pt x="71" y="354"/>
                      <a:pt x="63" y="348"/>
                      <a:pt x="64" y="356"/>
                    </a:cubicBezTo>
                    <a:cubicBezTo>
                      <a:pt x="63" y="348"/>
                      <a:pt x="66" y="352"/>
                      <a:pt x="69" y="340"/>
                    </a:cubicBezTo>
                    <a:cubicBezTo>
                      <a:pt x="43" y="327"/>
                      <a:pt x="82" y="336"/>
                      <a:pt x="62" y="312"/>
                    </a:cubicBezTo>
                    <a:cubicBezTo>
                      <a:pt x="41" y="287"/>
                      <a:pt x="41" y="289"/>
                      <a:pt x="32" y="292"/>
                    </a:cubicBezTo>
                    <a:cubicBezTo>
                      <a:pt x="23" y="295"/>
                      <a:pt x="33" y="277"/>
                      <a:pt x="16" y="271"/>
                    </a:cubicBezTo>
                    <a:cubicBezTo>
                      <a:pt x="0" y="266"/>
                      <a:pt x="27" y="243"/>
                      <a:pt x="18" y="233"/>
                    </a:cubicBezTo>
                    <a:cubicBezTo>
                      <a:pt x="9" y="223"/>
                      <a:pt x="33" y="188"/>
                      <a:pt x="40" y="199"/>
                    </a:cubicBezTo>
                    <a:cubicBezTo>
                      <a:pt x="59" y="227"/>
                      <a:pt x="66" y="219"/>
                      <a:pt x="64" y="198"/>
                    </a:cubicBezTo>
                    <a:cubicBezTo>
                      <a:pt x="62" y="177"/>
                      <a:pt x="97" y="171"/>
                      <a:pt x="109" y="154"/>
                    </a:cubicBezTo>
                    <a:cubicBezTo>
                      <a:pt x="121" y="136"/>
                      <a:pt x="125" y="167"/>
                      <a:pt x="141" y="153"/>
                    </a:cubicBezTo>
                    <a:cubicBezTo>
                      <a:pt x="157" y="139"/>
                      <a:pt x="152" y="154"/>
                      <a:pt x="177" y="158"/>
                    </a:cubicBezTo>
                    <a:cubicBezTo>
                      <a:pt x="202" y="161"/>
                      <a:pt x="227" y="203"/>
                      <a:pt x="242" y="187"/>
                    </a:cubicBezTo>
                    <a:cubicBezTo>
                      <a:pt x="253" y="176"/>
                      <a:pt x="260" y="167"/>
                      <a:pt x="274" y="175"/>
                    </a:cubicBezTo>
                    <a:cubicBezTo>
                      <a:pt x="288" y="184"/>
                      <a:pt x="285" y="160"/>
                      <a:pt x="315" y="182"/>
                    </a:cubicBezTo>
                    <a:cubicBezTo>
                      <a:pt x="346" y="204"/>
                      <a:pt x="331" y="170"/>
                      <a:pt x="350" y="183"/>
                    </a:cubicBezTo>
                    <a:cubicBezTo>
                      <a:pt x="370" y="196"/>
                      <a:pt x="398" y="167"/>
                      <a:pt x="368" y="155"/>
                    </a:cubicBezTo>
                    <a:cubicBezTo>
                      <a:pt x="315" y="133"/>
                      <a:pt x="384" y="137"/>
                      <a:pt x="361" y="117"/>
                    </a:cubicBezTo>
                    <a:cubicBezTo>
                      <a:pt x="344" y="102"/>
                      <a:pt x="408" y="104"/>
                      <a:pt x="386" y="95"/>
                    </a:cubicBezTo>
                    <a:cubicBezTo>
                      <a:pt x="364" y="86"/>
                      <a:pt x="355" y="59"/>
                      <a:pt x="383" y="61"/>
                    </a:cubicBezTo>
                    <a:cubicBezTo>
                      <a:pt x="410" y="62"/>
                      <a:pt x="504" y="39"/>
                      <a:pt x="530" y="29"/>
                    </a:cubicBezTo>
                    <a:cubicBezTo>
                      <a:pt x="557" y="19"/>
                      <a:pt x="563" y="0"/>
                      <a:pt x="578" y="12"/>
                    </a:cubicBezTo>
                    <a:cubicBezTo>
                      <a:pt x="587" y="19"/>
                      <a:pt x="595" y="14"/>
                      <a:pt x="601" y="1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25" name="Freeform 69"/>
              <p:cNvSpPr>
                <a:spLocks noEditPoints="1"/>
              </p:cNvSpPr>
              <p:nvPr/>
            </p:nvSpPr>
            <p:spPr bwMode="auto">
              <a:xfrm>
                <a:off x="4802926" y="2314556"/>
                <a:ext cx="936020" cy="1355334"/>
              </a:xfrm>
              <a:custGeom>
                <a:avLst/>
                <a:gdLst/>
                <a:ahLst/>
                <a:cxnLst>
                  <a:cxn ang="0">
                    <a:pos x="89" y="85"/>
                  </a:cxn>
                  <a:cxn ang="0">
                    <a:pos x="261" y="276"/>
                  </a:cxn>
                  <a:cxn ang="0">
                    <a:pos x="260" y="245"/>
                  </a:cxn>
                  <a:cxn ang="0">
                    <a:pos x="249" y="222"/>
                  </a:cxn>
                  <a:cxn ang="0">
                    <a:pos x="252" y="203"/>
                  </a:cxn>
                  <a:cxn ang="0">
                    <a:pos x="260" y="193"/>
                  </a:cxn>
                  <a:cxn ang="0">
                    <a:pos x="257" y="112"/>
                  </a:cxn>
                  <a:cxn ang="0">
                    <a:pos x="223" y="76"/>
                  </a:cxn>
                  <a:cxn ang="0">
                    <a:pos x="232" y="47"/>
                  </a:cxn>
                  <a:cxn ang="0">
                    <a:pos x="211" y="6"/>
                  </a:cxn>
                  <a:cxn ang="0">
                    <a:pos x="170" y="9"/>
                  </a:cxn>
                  <a:cxn ang="0">
                    <a:pos x="154" y="45"/>
                  </a:cxn>
                  <a:cxn ang="0">
                    <a:pos x="132" y="68"/>
                  </a:cxn>
                  <a:cxn ang="0">
                    <a:pos x="96" y="64"/>
                  </a:cxn>
                  <a:cxn ang="0">
                    <a:pos x="66" y="50"/>
                  </a:cxn>
                  <a:cxn ang="0">
                    <a:pos x="39" y="47"/>
                  </a:cxn>
                  <a:cxn ang="0">
                    <a:pos x="37" y="56"/>
                  </a:cxn>
                  <a:cxn ang="0">
                    <a:pos x="89" y="84"/>
                  </a:cxn>
                  <a:cxn ang="0">
                    <a:pos x="95" y="88"/>
                  </a:cxn>
                  <a:cxn ang="0">
                    <a:pos x="96" y="116"/>
                  </a:cxn>
                  <a:cxn ang="0">
                    <a:pos x="100" y="131"/>
                  </a:cxn>
                  <a:cxn ang="0">
                    <a:pos x="105" y="158"/>
                  </a:cxn>
                  <a:cxn ang="0">
                    <a:pos x="133" y="194"/>
                  </a:cxn>
                  <a:cxn ang="0">
                    <a:pos x="144" y="223"/>
                  </a:cxn>
                  <a:cxn ang="0">
                    <a:pos x="105" y="253"/>
                  </a:cxn>
                  <a:cxn ang="0">
                    <a:pos x="79" y="276"/>
                  </a:cxn>
                  <a:cxn ang="0">
                    <a:pos x="64" y="295"/>
                  </a:cxn>
                  <a:cxn ang="0">
                    <a:pos x="42" y="329"/>
                  </a:cxn>
                  <a:cxn ang="0">
                    <a:pos x="47" y="366"/>
                  </a:cxn>
                  <a:cxn ang="0">
                    <a:pos x="54" y="405"/>
                  </a:cxn>
                  <a:cxn ang="0">
                    <a:pos x="79" y="423"/>
                  </a:cxn>
                  <a:cxn ang="0">
                    <a:pos x="95" y="428"/>
                  </a:cxn>
                  <a:cxn ang="0">
                    <a:pos x="160" y="412"/>
                  </a:cxn>
                  <a:cxn ang="0">
                    <a:pos x="206" y="402"/>
                  </a:cxn>
                  <a:cxn ang="0">
                    <a:pos x="295" y="312"/>
                  </a:cxn>
                  <a:cxn ang="0">
                    <a:pos x="63" y="413"/>
                  </a:cxn>
                  <a:cxn ang="0">
                    <a:pos x="63" y="413"/>
                  </a:cxn>
                  <a:cxn ang="0">
                    <a:pos x="59" y="412"/>
                  </a:cxn>
                  <a:cxn ang="0">
                    <a:pos x="49" y="420"/>
                  </a:cxn>
                  <a:cxn ang="0">
                    <a:pos x="49" y="420"/>
                  </a:cxn>
                  <a:cxn ang="0">
                    <a:pos x="62" y="417"/>
                  </a:cxn>
                  <a:cxn ang="0">
                    <a:pos x="54" y="418"/>
                  </a:cxn>
                  <a:cxn ang="0">
                    <a:pos x="54" y="418"/>
                  </a:cxn>
                  <a:cxn ang="0">
                    <a:pos x="17" y="425"/>
                  </a:cxn>
                  <a:cxn ang="0">
                    <a:pos x="10" y="409"/>
                  </a:cxn>
                  <a:cxn ang="0">
                    <a:pos x="5" y="413"/>
                  </a:cxn>
                  <a:cxn ang="0">
                    <a:pos x="3" y="418"/>
                  </a:cxn>
                  <a:cxn ang="0">
                    <a:pos x="12" y="421"/>
                  </a:cxn>
                  <a:cxn ang="0">
                    <a:pos x="18" y="415"/>
                  </a:cxn>
                  <a:cxn ang="0">
                    <a:pos x="131" y="216"/>
                  </a:cxn>
                  <a:cxn ang="0">
                    <a:pos x="137" y="219"/>
                  </a:cxn>
                  <a:cxn ang="0">
                    <a:pos x="43" y="293"/>
                  </a:cxn>
                  <a:cxn ang="0">
                    <a:pos x="48" y="294"/>
                  </a:cxn>
                </a:cxnLst>
                <a:rect l="0" t="0" r="r" b="b"/>
                <a:pathLst>
                  <a:path w="301" h="435">
                    <a:moveTo>
                      <a:pt x="89" y="85"/>
                    </a:moveTo>
                    <a:cubicBezTo>
                      <a:pt x="88" y="85"/>
                      <a:pt x="89" y="85"/>
                      <a:pt x="89" y="85"/>
                    </a:cubicBezTo>
                    <a:close/>
                    <a:moveTo>
                      <a:pt x="290" y="297"/>
                    </a:moveTo>
                    <a:cubicBezTo>
                      <a:pt x="287" y="289"/>
                      <a:pt x="270" y="284"/>
                      <a:pt x="261" y="276"/>
                    </a:cubicBezTo>
                    <a:cubicBezTo>
                      <a:pt x="253" y="268"/>
                      <a:pt x="273" y="270"/>
                      <a:pt x="273" y="257"/>
                    </a:cubicBezTo>
                    <a:cubicBezTo>
                      <a:pt x="274" y="249"/>
                      <a:pt x="257" y="249"/>
                      <a:pt x="260" y="245"/>
                    </a:cubicBezTo>
                    <a:cubicBezTo>
                      <a:pt x="263" y="240"/>
                      <a:pt x="255" y="241"/>
                      <a:pt x="262" y="236"/>
                    </a:cubicBezTo>
                    <a:cubicBezTo>
                      <a:pt x="269" y="231"/>
                      <a:pt x="251" y="229"/>
                      <a:pt x="249" y="222"/>
                    </a:cubicBezTo>
                    <a:cubicBezTo>
                      <a:pt x="247" y="215"/>
                      <a:pt x="261" y="216"/>
                      <a:pt x="252" y="211"/>
                    </a:cubicBezTo>
                    <a:cubicBezTo>
                      <a:pt x="246" y="208"/>
                      <a:pt x="253" y="210"/>
                      <a:pt x="252" y="203"/>
                    </a:cubicBezTo>
                    <a:cubicBezTo>
                      <a:pt x="252" y="196"/>
                      <a:pt x="258" y="200"/>
                      <a:pt x="254" y="196"/>
                    </a:cubicBezTo>
                    <a:cubicBezTo>
                      <a:pt x="250" y="191"/>
                      <a:pt x="253" y="191"/>
                      <a:pt x="260" y="193"/>
                    </a:cubicBezTo>
                    <a:cubicBezTo>
                      <a:pt x="268" y="194"/>
                      <a:pt x="246" y="151"/>
                      <a:pt x="237" y="144"/>
                    </a:cubicBezTo>
                    <a:cubicBezTo>
                      <a:pt x="228" y="137"/>
                      <a:pt x="250" y="121"/>
                      <a:pt x="257" y="112"/>
                    </a:cubicBezTo>
                    <a:cubicBezTo>
                      <a:pt x="265" y="103"/>
                      <a:pt x="255" y="107"/>
                      <a:pt x="246" y="93"/>
                    </a:cubicBezTo>
                    <a:cubicBezTo>
                      <a:pt x="237" y="79"/>
                      <a:pt x="231" y="98"/>
                      <a:pt x="223" y="76"/>
                    </a:cubicBezTo>
                    <a:cubicBezTo>
                      <a:pt x="218" y="61"/>
                      <a:pt x="231" y="64"/>
                      <a:pt x="229" y="58"/>
                    </a:cubicBezTo>
                    <a:cubicBezTo>
                      <a:pt x="226" y="51"/>
                      <a:pt x="210" y="59"/>
                      <a:pt x="232" y="47"/>
                    </a:cubicBezTo>
                    <a:cubicBezTo>
                      <a:pt x="217" y="40"/>
                      <a:pt x="245" y="32"/>
                      <a:pt x="240" y="25"/>
                    </a:cubicBezTo>
                    <a:cubicBezTo>
                      <a:pt x="236" y="18"/>
                      <a:pt x="215" y="12"/>
                      <a:pt x="211" y="6"/>
                    </a:cubicBezTo>
                    <a:cubicBezTo>
                      <a:pt x="206" y="0"/>
                      <a:pt x="204" y="1"/>
                      <a:pt x="197" y="4"/>
                    </a:cubicBezTo>
                    <a:cubicBezTo>
                      <a:pt x="177" y="14"/>
                      <a:pt x="179" y="3"/>
                      <a:pt x="170" y="9"/>
                    </a:cubicBezTo>
                    <a:cubicBezTo>
                      <a:pt x="161" y="15"/>
                      <a:pt x="155" y="22"/>
                      <a:pt x="156" y="29"/>
                    </a:cubicBezTo>
                    <a:cubicBezTo>
                      <a:pt x="156" y="36"/>
                      <a:pt x="150" y="38"/>
                      <a:pt x="154" y="45"/>
                    </a:cubicBezTo>
                    <a:cubicBezTo>
                      <a:pt x="161" y="56"/>
                      <a:pt x="143" y="49"/>
                      <a:pt x="140" y="58"/>
                    </a:cubicBezTo>
                    <a:cubicBezTo>
                      <a:pt x="137" y="67"/>
                      <a:pt x="135" y="66"/>
                      <a:pt x="132" y="68"/>
                    </a:cubicBezTo>
                    <a:cubicBezTo>
                      <a:pt x="124" y="60"/>
                      <a:pt x="114" y="58"/>
                      <a:pt x="109" y="57"/>
                    </a:cubicBezTo>
                    <a:cubicBezTo>
                      <a:pt x="104" y="55"/>
                      <a:pt x="107" y="62"/>
                      <a:pt x="96" y="64"/>
                    </a:cubicBezTo>
                    <a:cubicBezTo>
                      <a:pt x="85" y="67"/>
                      <a:pt x="94" y="61"/>
                      <a:pt x="78" y="61"/>
                    </a:cubicBezTo>
                    <a:cubicBezTo>
                      <a:pt x="62" y="62"/>
                      <a:pt x="76" y="60"/>
                      <a:pt x="66" y="50"/>
                    </a:cubicBezTo>
                    <a:cubicBezTo>
                      <a:pt x="55" y="39"/>
                      <a:pt x="46" y="31"/>
                      <a:pt x="39" y="37"/>
                    </a:cubicBezTo>
                    <a:cubicBezTo>
                      <a:pt x="35" y="41"/>
                      <a:pt x="40" y="45"/>
                      <a:pt x="39" y="47"/>
                    </a:cubicBezTo>
                    <a:cubicBezTo>
                      <a:pt x="37" y="49"/>
                      <a:pt x="30" y="42"/>
                      <a:pt x="27" y="47"/>
                    </a:cubicBezTo>
                    <a:cubicBezTo>
                      <a:pt x="38" y="51"/>
                      <a:pt x="24" y="48"/>
                      <a:pt x="37" y="56"/>
                    </a:cubicBezTo>
                    <a:cubicBezTo>
                      <a:pt x="50" y="64"/>
                      <a:pt x="63" y="74"/>
                      <a:pt x="72" y="75"/>
                    </a:cubicBezTo>
                    <a:cubicBezTo>
                      <a:pt x="82" y="75"/>
                      <a:pt x="90" y="80"/>
                      <a:pt x="89" y="84"/>
                    </a:cubicBezTo>
                    <a:cubicBezTo>
                      <a:pt x="89" y="84"/>
                      <a:pt x="89" y="85"/>
                      <a:pt x="89" y="85"/>
                    </a:cubicBezTo>
                    <a:cubicBezTo>
                      <a:pt x="89" y="85"/>
                      <a:pt x="91" y="85"/>
                      <a:pt x="95" y="88"/>
                    </a:cubicBezTo>
                    <a:cubicBezTo>
                      <a:pt x="110" y="101"/>
                      <a:pt x="95" y="92"/>
                      <a:pt x="98" y="104"/>
                    </a:cubicBezTo>
                    <a:cubicBezTo>
                      <a:pt x="101" y="117"/>
                      <a:pt x="95" y="110"/>
                      <a:pt x="96" y="116"/>
                    </a:cubicBezTo>
                    <a:cubicBezTo>
                      <a:pt x="97" y="119"/>
                      <a:pt x="104" y="114"/>
                      <a:pt x="105" y="118"/>
                    </a:cubicBezTo>
                    <a:cubicBezTo>
                      <a:pt x="106" y="122"/>
                      <a:pt x="99" y="124"/>
                      <a:pt x="100" y="131"/>
                    </a:cubicBezTo>
                    <a:cubicBezTo>
                      <a:pt x="101" y="137"/>
                      <a:pt x="113" y="141"/>
                      <a:pt x="109" y="145"/>
                    </a:cubicBezTo>
                    <a:cubicBezTo>
                      <a:pt x="106" y="150"/>
                      <a:pt x="111" y="152"/>
                      <a:pt x="105" y="158"/>
                    </a:cubicBezTo>
                    <a:cubicBezTo>
                      <a:pt x="95" y="168"/>
                      <a:pt x="112" y="176"/>
                      <a:pt x="115" y="187"/>
                    </a:cubicBezTo>
                    <a:cubicBezTo>
                      <a:pt x="128" y="189"/>
                      <a:pt x="121" y="191"/>
                      <a:pt x="133" y="194"/>
                    </a:cubicBezTo>
                    <a:cubicBezTo>
                      <a:pt x="145" y="197"/>
                      <a:pt x="143" y="202"/>
                      <a:pt x="141" y="211"/>
                    </a:cubicBezTo>
                    <a:cubicBezTo>
                      <a:pt x="139" y="220"/>
                      <a:pt x="146" y="218"/>
                      <a:pt x="144" y="223"/>
                    </a:cubicBezTo>
                    <a:cubicBezTo>
                      <a:pt x="142" y="228"/>
                      <a:pt x="143" y="222"/>
                      <a:pt x="130" y="226"/>
                    </a:cubicBezTo>
                    <a:cubicBezTo>
                      <a:pt x="118" y="230"/>
                      <a:pt x="123" y="241"/>
                      <a:pt x="105" y="253"/>
                    </a:cubicBezTo>
                    <a:cubicBezTo>
                      <a:pt x="87" y="264"/>
                      <a:pt x="103" y="264"/>
                      <a:pt x="91" y="266"/>
                    </a:cubicBezTo>
                    <a:cubicBezTo>
                      <a:pt x="80" y="268"/>
                      <a:pt x="86" y="278"/>
                      <a:pt x="79" y="276"/>
                    </a:cubicBezTo>
                    <a:cubicBezTo>
                      <a:pt x="72" y="274"/>
                      <a:pt x="74" y="283"/>
                      <a:pt x="69" y="283"/>
                    </a:cubicBezTo>
                    <a:cubicBezTo>
                      <a:pt x="63" y="283"/>
                      <a:pt x="70" y="291"/>
                      <a:pt x="64" y="295"/>
                    </a:cubicBezTo>
                    <a:cubicBezTo>
                      <a:pt x="59" y="300"/>
                      <a:pt x="50" y="291"/>
                      <a:pt x="50" y="297"/>
                    </a:cubicBezTo>
                    <a:cubicBezTo>
                      <a:pt x="50" y="304"/>
                      <a:pt x="33" y="312"/>
                      <a:pt x="42" y="329"/>
                    </a:cubicBezTo>
                    <a:cubicBezTo>
                      <a:pt x="51" y="346"/>
                      <a:pt x="32" y="336"/>
                      <a:pt x="48" y="354"/>
                    </a:cubicBezTo>
                    <a:cubicBezTo>
                      <a:pt x="58" y="365"/>
                      <a:pt x="45" y="358"/>
                      <a:pt x="47" y="366"/>
                    </a:cubicBezTo>
                    <a:cubicBezTo>
                      <a:pt x="49" y="374"/>
                      <a:pt x="48" y="377"/>
                      <a:pt x="45" y="389"/>
                    </a:cubicBezTo>
                    <a:cubicBezTo>
                      <a:pt x="42" y="400"/>
                      <a:pt x="41" y="401"/>
                      <a:pt x="54" y="405"/>
                    </a:cubicBezTo>
                    <a:cubicBezTo>
                      <a:pt x="67" y="408"/>
                      <a:pt x="76" y="407"/>
                      <a:pt x="73" y="413"/>
                    </a:cubicBezTo>
                    <a:cubicBezTo>
                      <a:pt x="70" y="420"/>
                      <a:pt x="74" y="430"/>
                      <a:pt x="79" y="423"/>
                    </a:cubicBezTo>
                    <a:cubicBezTo>
                      <a:pt x="85" y="416"/>
                      <a:pt x="93" y="418"/>
                      <a:pt x="87" y="426"/>
                    </a:cubicBezTo>
                    <a:cubicBezTo>
                      <a:pt x="82" y="434"/>
                      <a:pt x="80" y="435"/>
                      <a:pt x="95" y="428"/>
                    </a:cubicBezTo>
                    <a:cubicBezTo>
                      <a:pt x="105" y="423"/>
                      <a:pt x="111" y="428"/>
                      <a:pt x="139" y="416"/>
                    </a:cubicBezTo>
                    <a:cubicBezTo>
                      <a:pt x="159" y="407"/>
                      <a:pt x="153" y="420"/>
                      <a:pt x="160" y="412"/>
                    </a:cubicBezTo>
                    <a:cubicBezTo>
                      <a:pt x="167" y="403"/>
                      <a:pt x="161" y="414"/>
                      <a:pt x="176" y="407"/>
                    </a:cubicBezTo>
                    <a:cubicBezTo>
                      <a:pt x="192" y="401"/>
                      <a:pt x="192" y="408"/>
                      <a:pt x="206" y="402"/>
                    </a:cubicBezTo>
                    <a:cubicBezTo>
                      <a:pt x="212" y="392"/>
                      <a:pt x="223" y="389"/>
                      <a:pt x="249" y="364"/>
                    </a:cubicBezTo>
                    <a:cubicBezTo>
                      <a:pt x="275" y="338"/>
                      <a:pt x="288" y="320"/>
                      <a:pt x="295" y="312"/>
                    </a:cubicBezTo>
                    <a:cubicBezTo>
                      <a:pt x="301" y="303"/>
                      <a:pt x="293" y="306"/>
                      <a:pt x="290" y="297"/>
                    </a:cubicBezTo>
                    <a:close/>
                    <a:moveTo>
                      <a:pt x="63" y="413"/>
                    </a:moveTo>
                    <a:cubicBezTo>
                      <a:pt x="62" y="415"/>
                      <a:pt x="69" y="415"/>
                      <a:pt x="69" y="413"/>
                    </a:cubicBezTo>
                    <a:cubicBezTo>
                      <a:pt x="69" y="412"/>
                      <a:pt x="63" y="410"/>
                      <a:pt x="63" y="413"/>
                    </a:cubicBezTo>
                    <a:close/>
                    <a:moveTo>
                      <a:pt x="57" y="407"/>
                    </a:moveTo>
                    <a:cubicBezTo>
                      <a:pt x="54" y="406"/>
                      <a:pt x="56" y="413"/>
                      <a:pt x="59" y="412"/>
                    </a:cubicBezTo>
                    <a:cubicBezTo>
                      <a:pt x="61" y="412"/>
                      <a:pt x="59" y="407"/>
                      <a:pt x="57" y="407"/>
                    </a:cubicBezTo>
                    <a:close/>
                    <a:moveTo>
                      <a:pt x="49" y="420"/>
                    </a:moveTo>
                    <a:cubicBezTo>
                      <a:pt x="49" y="422"/>
                      <a:pt x="53" y="420"/>
                      <a:pt x="52" y="418"/>
                    </a:cubicBezTo>
                    <a:cubicBezTo>
                      <a:pt x="51" y="417"/>
                      <a:pt x="49" y="418"/>
                      <a:pt x="49" y="420"/>
                    </a:cubicBezTo>
                    <a:close/>
                    <a:moveTo>
                      <a:pt x="60" y="419"/>
                    </a:moveTo>
                    <a:cubicBezTo>
                      <a:pt x="60" y="420"/>
                      <a:pt x="64" y="419"/>
                      <a:pt x="62" y="417"/>
                    </a:cubicBezTo>
                    <a:cubicBezTo>
                      <a:pt x="61" y="416"/>
                      <a:pt x="59" y="417"/>
                      <a:pt x="60" y="419"/>
                    </a:cubicBezTo>
                    <a:close/>
                    <a:moveTo>
                      <a:pt x="54" y="418"/>
                    </a:moveTo>
                    <a:cubicBezTo>
                      <a:pt x="54" y="420"/>
                      <a:pt x="58" y="418"/>
                      <a:pt x="57" y="417"/>
                    </a:cubicBezTo>
                    <a:cubicBezTo>
                      <a:pt x="57" y="415"/>
                      <a:pt x="54" y="417"/>
                      <a:pt x="54" y="418"/>
                    </a:cubicBezTo>
                    <a:close/>
                    <a:moveTo>
                      <a:pt x="13" y="421"/>
                    </a:moveTo>
                    <a:cubicBezTo>
                      <a:pt x="12" y="422"/>
                      <a:pt x="16" y="427"/>
                      <a:pt x="17" y="425"/>
                    </a:cubicBezTo>
                    <a:cubicBezTo>
                      <a:pt x="18" y="423"/>
                      <a:pt x="14" y="420"/>
                      <a:pt x="13" y="421"/>
                    </a:cubicBezTo>
                    <a:close/>
                    <a:moveTo>
                      <a:pt x="10" y="409"/>
                    </a:moveTo>
                    <a:cubicBezTo>
                      <a:pt x="1" y="406"/>
                      <a:pt x="11" y="411"/>
                      <a:pt x="9" y="415"/>
                    </a:cubicBezTo>
                    <a:cubicBezTo>
                      <a:pt x="6" y="419"/>
                      <a:pt x="7" y="411"/>
                      <a:pt x="5" y="413"/>
                    </a:cubicBezTo>
                    <a:cubicBezTo>
                      <a:pt x="4" y="415"/>
                      <a:pt x="0" y="414"/>
                      <a:pt x="0" y="418"/>
                    </a:cubicBezTo>
                    <a:cubicBezTo>
                      <a:pt x="0" y="421"/>
                      <a:pt x="2" y="418"/>
                      <a:pt x="3" y="418"/>
                    </a:cubicBezTo>
                    <a:cubicBezTo>
                      <a:pt x="4" y="418"/>
                      <a:pt x="4" y="420"/>
                      <a:pt x="8" y="422"/>
                    </a:cubicBezTo>
                    <a:cubicBezTo>
                      <a:pt x="9" y="422"/>
                      <a:pt x="10" y="423"/>
                      <a:pt x="12" y="421"/>
                    </a:cubicBezTo>
                    <a:cubicBezTo>
                      <a:pt x="14" y="420"/>
                      <a:pt x="11" y="418"/>
                      <a:pt x="13" y="416"/>
                    </a:cubicBezTo>
                    <a:cubicBezTo>
                      <a:pt x="14" y="415"/>
                      <a:pt x="15" y="419"/>
                      <a:pt x="18" y="415"/>
                    </a:cubicBezTo>
                    <a:cubicBezTo>
                      <a:pt x="22" y="411"/>
                      <a:pt x="18" y="412"/>
                      <a:pt x="10" y="409"/>
                    </a:cubicBezTo>
                    <a:close/>
                    <a:moveTo>
                      <a:pt x="131" y="216"/>
                    </a:moveTo>
                    <a:cubicBezTo>
                      <a:pt x="125" y="215"/>
                      <a:pt x="125" y="222"/>
                      <a:pt x="129" y="222"/>
                    </a:cubicBezTo>
                    <a:cubicBezTo>
                      <a:pt x="134" y="222"/>
                      <a:pt x="132" y="219"/>
                      <a:pt x="137" y="219"/>
                    </a:cubicBezTo>
                    <a:cubicBezTo>
                      <a:pt x="142" y="219"/>
                      <a:pt x="136" y="217"/>
                      <a:pt x="131" y="216"/>
                    </a:cubicBezTo>
                    <a:close/>
                    <a:moveTo>
                      <a:pt x="43" y="293"/>
                    </a:moveTo>
                    <a:cubicBezTo>
                      <a:pt x="41" y="292"/>
                      <a:pt x="38" y="293"/>
                      <a:pt x="43" y="297"/>
                    </a:cubicBezTo>
                    <a:cubicBezTo>
                      <a:pt x="44" y="298"/>
                      <a:pt x="46" y="297"/>
                      <a:pt x="48" y="294"/>
                    </a:cubicBezTo>
                    <a:cubicBezTo>
                      <a:pt x="50" y="291"/>
                      <a:pt x="45" y="293"/>
                      <a:pt x="43" y="293"/>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326" name="Freeform 70"/>
              <p:cNvSpPr>
                <a:spLocks noEditPoints="1"/>
              </p:cNvSpPr>
              <p:nvPr/>
            </p:nvSpPr>
            <p:spPr bwMode="auto">
              <a:xfrm>
                <a:off x="3654115" y="2165704"/>
                <a:ext cx="2044360" cy="1722241"/>
              </a:xfrm>
              <a:custGeom>
                <a:avLst/>
                <a:gdLst/>
                <a:ahLst/>
                <a:cxnLst>
                  <a:cxn ang="0">
                    <a:pos x="650" y="67"/>
                  </a:cxn>
                  <a:cxn ang="0">
                    <a:pos x="525" y="77"/>
                  </a:cxn>
                  <a:cxn ang="0">
                    <a:pos x="408" y="95"/>
                  </a:cxn>
                  <a:cxn ang="0">
                    <a:pos x="292" y="181"/>
                  </a:cxn>
                  <a:cxn ang="0">
                    <a:pos x="187" y="329"/>
                  </a:cxn>
                  <a:cxn ang="0">
                    <a:pos x="179" y="480"/>
                  </a:cxn>
                  <a:cxn ang="0">
                    <a:pos x="142" y="507"/>
                  </a:cxn>
                  <a:cxn ang="0">
                    <a:pos x="50" y="549"/>
                  </a:cxn>
                  <a:cxn ang="0">
                    <a:pos x="23" y="500"/>
                  </a:cxn>
                  <a:cxn ang="0">
                    <a:pos x="19" y="451"/>
                  </a:cxn>
                  <a:cxn ang="0">
                    <a:pos x="47" y="424"/>
                  </a:cxn>
                  <a:cxn ang="0">
                    <a:pos x="24" y="387"/>
                  </a:cxn>
                  <a:cxn ang="0">
                    <a:pos x="86" y="349"/>
                  </a:cxn>
                  <a:cxn ang="0">
                    <a:pos x="155" y="325"/>
                  </a:cxn>
                  <a:cxn ang="0">
                    <a:pos x="146" y="295"/>
                  </a:cxn>
                  <a:cxn ang="0">
                    <a:pos x="165" y="272"/>
                  </a:cxn>
                  <a:cxn ang="0">
                    <a:pos x="223" y="218"/>
                  </a:cxn>
                  <a:cxn ang="0">
                    <a:pos x="225" y="186"/>
                  </a:cxn>
                  <a:cxn ang="0">
                    <a:pos x="256" y="160"/>
                  </a:cxn>
                  <a:cxn ang="0">
                    <a:pos x="279" y="133"/>
                  </a:cxn>
                  <a:cxn ang="0">
                    <a:pos x="295" y="118"/>
                  </a:cxn>
                  <a:cxn ang="0">
                    <a:pos x="360" y="82"/>
                  </a:cxn>
                  <a:cxn ang="0">
                    <a:pos x="381" y="84"/>
                  </a:cxn>
                  <a:cxn ang="0">
                    <a:pos x="415" y="41"/>
                  </a:cxn>
                  <a:cxn ang="0">
                    <a:pos x="492" y="23"/>
                  </a:cxn>
                  <a:cxn ang="0">
                    <a:pos x="508" y="36"/>
                  </a:cxn>
                  <a:cxn ang="0">
                    <a:pos x="556" y="23"/>
                  </a:cxn>
                  <a:cxn ang="0">
                    <a:pos x="579" y="28"/>
                  </a:cxn>
                  <a:cxn ang="0">
                    <a:pos x="478" y="19"/>
                  </a:cxn>
                  <a:cxn ang="0">
                    <a:pos x="456" y="38"/>
                  </a:cxn>
                  <a:cxn ang="0">
                    <a:pos x="464" y="21"/>
                  </a:cxn>
                  <a:cxn ang="0">
                    <a:pos x="381" y="43"/>
                  </a:cxn>
                  <a:cxn ang="0">
                    <a:pos x="402" y="51"/>
                  </a:cxn>
                  <a:cxn ang="0">
                    <a:pos x="371" y="56"/>
                  </a:cxn>
                  <a:cxn ang="0">
                    <a:pos x="356" y="59"/>
                  </a:cxn>
                  <a:cxn ang="0">
                    <a:pos x="324" y="70"/>
                  </a:cxn>
                  <a:cxn ang="0">
                    <a:pos x="320" y="88"/>
                  </a:cxn>
                  <a:cxn ang="0">
                    <a:pos x="303" y="106"/>
                  </a:cxn>
                  <a:cxn ang="0">
                    <a:pos x="239" y="131"/>
                  </a:cxn>
                  <a:cxn ang="0">
                    <a:pos x="244" y="107"/>
                  </a:cxn>
                  <a:cxn ang="0">
                    <a:pos x="274" y="97"/>
                  </a:cxn>
                  <a:cxn ang="0">
                    <a:pos x="279" y="108"/>
                  </a:cxn>
                  <a:cxn ang="0">
                    <a:pos x="290" y="102"/>
                  </a:cxn>
                  <a:cxn ang="0">
                    <a:pos x="234" y="127"/>
                  </a:cxn>
                  <a:cxn ang="0">
                    <a:pos x="213" y="141"/>
                  </a:cxn>
                  <a:cxn ang="0">
                    <a:pos x="269" y="142"/>
                  </a:cxn>
                  <a:cxn ang="0">
                    <a:pos x="189" y="249"/>
                  </a:cxn>
                  <a:cxn ang="0">
                    <a:pos x="186" y="261"/>
                  </a:cxn>
                  <a:cxn ang="0">
                    <a:pos x="166" y="290"/>
                  </a:cxn>
                  <a:cxn ang="0">
                    <a:pos x="205" y="214"/>
                  </a:cxn>
                  <a:cxn ang="0">
                    <a:pos x="109" y="325"/>
                  </a:cxn>
                  <a:cxn ang="0">
                    <a:pos x="74" y="348"/>
                  </a:cxn>
                  <a:cxn ang="0">
                    <a:pos x="34" y="375"/>
                  </a:cxn>
                  <a:cxn ang="0">
                    <a:pos x="7" y="430"/>
                  </a:cxn>
                  <a:cxn ang="0">
                    <a:pos x="15" y="506"/>
                  </a:cxn>
                  <a:cxn ang="0">
                    <a:pos x="10" y="456"/>
                  </a:cxn>
                </a:cxnLst>
                <a:rect l="0" t="0" r="r" b="b"/>
                <a:pathLst>
                  <a:path w="657" h="553">
                    <a:moveTo>
                      <a:pt x="647" y="42"/>
                    </a:moveTo>
                    <a:cubicBezTo>
                      <a:pt x="637" y="40"/>
                      <a:pt x="637" y="54"/>
                      <a:pt x="616" y="49"/>
                    </a:cubicBezTo>
                    <a:cubicBezTo>
                      <a:pt x="594" y="44"/>
                      <a:pt x="589" y="48"/>
                      <a:pt x="596" y="49"/>
                    </a:cubicBezTo>
                    <a:cubicBezTo>
                      <a:pt x="602" y="49"/>
                      <a:pt x="602" y="52"/>
                      <a:pt x="613" y="53"/>
                    </a:cubicBezTo>
                    <a:cubicBezTo>
                      <a:pt x="624" y="54"/>
                      <a:pt x="622" y="61"/>
                      <a:pt x="620" y="64"/>
                    </a:cubicBezTo>
                    <a:cubicBezTo>
                      <a:pt x="617" y="66"/>
                      <a:pt x="621" y="66"/>
                      <a:pt x="626" y="65"/>
                    </a:cubicBezTo>
                    <a:cubicBezTo>
                      <a:pt x="632" y="63"/>
                      <a:pt x="631" y="56"/>
                      <a:pt x="635" y="60"/>
                    </a:cubicBezTo>
                    <a:cubicBezTo>
                      <a:pt x="639" y="64"/>
                      <a:pt x="640" y="61"/>
                      <a:pt x="648" y="63"/>
                    </a:cubicBezTo>
                    <a:cubicBezTo>
                      <a:pt x="649" y="64"/>
                      <a:pt x="650" y="66"/>
                      <a:pt x="650" y="67"/>
                    </a:cubicBezTo>
                    <a:cubicBezTo>
                      <a:pt x="653" y="77"/>
                      <a:pt x="644" y="74"/>
                      <a:pt x="639" y="71"/>
                    </a:cubicBezTo>
                    <a:cubicBezTo>
                      <a:pt x="633" y="69"/>
                      <a:pt x="634" y="68"/>
                      <a:pt x="631" y="73"/>
                    </a:cubicBezTo>
                    <a:cubicBezTo>
                      <a:pt x="627" y="81"/>
                      <a:pt x="610" y="78"/>
                      <a:pt x="610" y="86"/>
                    </a:cubicBezTo>
                    <a:cubicBezTo>
                      <a:pt x="609" y="95"/>
                      <a:pt x="607" y="97"/>
                      <a:pt x="601" y="95"/>
                    </a:cubicBezTo>
                    <a:cubicBezTo>
                      <a:pt x="586" y="88"/>
                      <a:pt x="614" y="80"/>
                      <a:pt x="609" y="73"/>
                    </a:cubicBezTo>
                    <a:cubicBezTo>
                      <a:pt x="605" y="66"/>
                      <a:pt x="584" y="60"/>
                      <a:pt x="580" y="54"/>
                    </a:cubicBezTo>
                    <a:cubicBezTo>
                      <a:pt x="575" y="48"/>
                      <a:pt x="573" y="49"/>
                      <a:pt x="566" y="52"/>
                    </a:cubicBezTo>
                    <a:cubicBezTo>
                      <a:pt x="546" y="62"/>
                      <a:pt x="548" y="51"/>
                      <a:pt x="539" y="57"/>
                    </a:cubicBezTo>
                    <a:cubicBezTo>
                      <a:pt x="530" y="63"/>
                      <a:pt x="524" y="70"/>
                      <a:pt x="525" y="77"/>
                    </a:cubicBezTo>
                    <a:cubicBezTo>
                      <a:pt x="525" y="84"/>
                      <a:pt x="519" y="86"/>
                      <a:pt x="523" y="93"/>
                    </a:cubicBezTo>
                    <a:cubicBezTo>
                      <a:pt x="530" y="104"/>
                      <a:pt x="512" y="97"/>
                      <a:pt x="509" y="106"/>
                    </a:cubicBezTo>
                    <a:cubicBezTo>
                      <a:pt x="506" y="115"/>
                      <a:pt x="504" y="114"/>
                      <a:pt x="501" y="116"/>
                    </a:cubicBezTo>
                    <a:cubicBezTo>
                      <a:pt x="493" y="108"/>
                      <a:pt x="483" y="106"/>
                      <a:pt x="478" y="105"/>
                    </a:cubicBezTo>
                    <a:cubicBezTo>
                      <a:pt x="473" y="103"/>
                      <a:pt x="476" y="110"/>
                      <a:pt x="465" y="112"/>
                    </a:cubicBezTo>
                    <a:cubicBezTo>
                      <a:pt x="454" y="115"/>
                      <a:pt x="463" y="109"/>
                      <a:pt x="447" y="109"/>
                    </a:cubicBezTo>
                    <a:cubicBezTo>
                      <a:pt x="431" y="110"/>
                      <a:pt x="445" y="108"/>
                      <a:pt x="435" y="98"/>
                    </a:cubicBezTo>
                    <a:cubicBezTo>
                      <a:pt x="424" y="87"/>
                      <a:pt x="415" y="79"/>
                      <a:pt x="408" y="85"/>
                    </a:cubicBezTo>
                    <a:cubicBezTo>
                      <a:pt x="404" y="89"/>
                      <a:pt x="409" y="93"/>
                      <a:pt x="408" y="95"/>
                    </a:cubicBezTo>
                    <a:cubicBezTo>
                      <a:pt x="406" y="97"/>
                      <a:pt x="399" y="90"/>
                      <a:pt x="396" y="95"/>
                    </a:cubicBezTo>
                    <a:cubicBezTo>
                      <a:pt x="372" y="95"/>
                      <a:pt x="400" y="99"/>
                      <a:pt x="386" y="111"/>
                    </a:cubicBezTo>
                    <a:cubicBezTo>
                      <a:pt x="371" y="124"/>
                      <a:pt x="395" y="116"/>
                      <a:pt x="383" y="124"/>
                    </a:cubicBezTo>
                    <a:cubicBezTo>
                      <a:pt x="371" y="132"/>
                      <a:pt x="345" y="110"/>
                      <a:pt x="334" y="119"/>
                    </a:cubicBezTo>
                    <a:cubicBezTo>
                      <a:pt x="329" y="122"/>
                      <a:pt x="340" y="136"/>
                      <a:pt x="330" y="142"/>
                    </a:cubicBezTo>
                    <a:cubicBezTo>
                      <a:pt x="324" y="146"/>
                      <a:pt x="317" y="134"/>
                      <a:pt x="312" y="137"/>
                    </a:cubicBezTo>
                    <a:cubicBezTo>
                      <a:pt x="307" y="141"/>
                      <a:pt x="301" y="142"/>
                      <a:pt x="298" y="149"/>
                    </a:cubicBezTo>
                    <a:cubicBezTo>
                      <a:pt x="290" y="166"/>
                      <a:pt x="286" y="161"/>
                      <a:pt x="284" y="166"/>
                    </a:cubicBezTo>
                    <a:cubicBezTo>
                      <a:pt x="282" y="171"/>
                      <a:pt x="295" y="173"/>
                      <a:pt x="292" y="181"/>
                    </a:cubicBezTo>
                    <a:cubicBezTo>
                      <a:pt x="289" y="189"/>
                      <a:pt x="283" y="184"/>
                      <a:pt x="277" y="195"/>
                    </a:cubicBezTo>
                    <a:cubicBezTo>
                      <a:pt x="271" y="207"/>
                      <a:pt x="263" y="202"/>
                      <a:pt x="267" y="210"/>
                    </a:cubicBezTo>
                    <a:cubicBezTo>
                      <a:pt x="274" y="222"/>
                      <a:pt x="241" y="218"/>
                      <a:pt x="244" y="223"/>
                    </a:cubicBezTo>
                    <a:cubicBezTo>
                      <a:pt x="252" y="240"/>
                      <a:pt x="243" y="237"/>
                      <a:pt x="245" y="249"/>
                    </a:cubicBezTo>
                    <a:cubicBezTo>
                      <a:pt x="247" y="260"/>
                      <a:pt x="242" y="253"/>
                      <a:pt x="240" y="262"/>
                    </a:cubicBezTo>
                    <a:cubicBezTo>
                      <a:pt x="240" y="268"/>
                      <a:pt x="220" y="284"/>
                      <a:pt x="226" y="288"/>
                    </a:cubicBezTo>
                    <a:cubicBezTo>
                      <a:pt x="231" y="292"/>
                      <a:pt x="240" y="289"/>
                      <a:pt x="237" y="300"/>
                    </a:cubicBezTo>
                    <a:cubicBezTo>
                      <a:pt x="231" y="318"/>
                      <a:pt x="219" y="302"/>
                      <a:pt x="211" y="307"/>
                    </a:cubicBezTo>
                    <a:cubicBezTo>
                      <a:pt x="202" y="311"/>
                      <a:pt x="183" y="323"/>
                      <a:pt x="187" y="329"/>
                    </a:cubicBezTo>
                    <a:cubicBezTo>
                      <a:pt x="191" y="335"/>
                      <a:pt x="175" y="337"/>
                      <a:pt x="185" y="347"/>
                    </a:cubicBezTo>
                    <a:cubicBezTo>
                      <a:pt x="191" y="353"/>
                      <a:pt x="181" y="354"/>
                      <a:pt x="185" y="360"/>
                    </a:cubicBezTo>
                    <a:cubicBezTo>
                      <a:pt x="189" y="366"/>
                      <a:pt x="179" y="363"/>
                      <a:pt x="188" y="375"/>
                    </a:cubicBezTo>
                    <a:cubicBezTo>
                      <a:pt x="197" y="387"/>
                      <a:pt x="175" y="400"/>
                      <a:pt x="195" y="410"/>
                    </a:cubicBezTo>
                    <a:cubicBezTo>
                      <a:pt x="208" y="417"/>
                      <a:pt x="205" y="419"/>
                      <a:pt x="201" y="427"/>
                    </a:cubicBezTo>
                    <a:cubicBezTo>
                      <a:pt x="198" y="433"/>
                      <a:pt x="192" y="428"/>
                      <a:pt x="189" y="432"/>
                    </a:cubicBezTo>
                    <a:cubicBezTo>
                      <a:pt x="187" y="437"/>
                      <a:pt x="202" y="452"/>
                      <a:pt x="196" y="458"/>
                    </a:cubicBezTo>
                    <a:cubicBezTo>
                      <a:pt x="190" y="464"/>
                      <a:pt x="199" y="465"/>
                      <a:pt x="192" y="473"/>
                    </a:cubicBezTo>
                    <a:cubicBezTo>
                      <a:pt x="184" y="481"/>
                      <a:pt x="177" y="473"/>
                      <a:pt x="179" y="480"/>
                    </a:cubicBezTo>
                    <a:cubicBezTo>
                      <a:pt x="182" y="488"/>
                      <a:pt x="171" y="485"/>
                      <a:pt x="175" y="495"/>
                    </a:cubicBezTo>
                    <a:cubicBezTo>
                      <a:pt x="182" y="510"/>
                      <a:pt x="172" y="521"/>
                      <a:pt x="170" y="515"/>
                    </a:cubicBezTo>
                    <a:cubicBezTo>
                      <a:pt x="168" y="510"/>
                      <a:pt x="167" y="507"/>
                      <a:pt x="165" y="508"/>
                    </a:cubicBezTo>
                    <a:cubicBezTo>
                      <a:pt x="156" y="507"/>
                      <a:pt x="161" y="505"/>
                      <a:pt x="156" y="505"/>
                    </a:cubicBezTo>
                    <a:cubicBezTo>
                      <a:pt x="149" y="505"/>
                      <a:pt x="154" y="501"/>
                      <a:pt x="150" y="497"/>
                    </a:cubicBezTo>
                    <a:cubicBezTo>
                      <a:pt x="146" y="493"/>
                      <a:pt x="151" y="495"/>
                      <a:pt x="150" y="490"/>
                    </a:cubicBezTo>
                    <a:cubicBezTo>
                      <a:pt x="149" y="484"/>
                      <a:pt x="150" y="495"/>
                      <a:pt x="145" y="490"/>
                    </a:cubicBezTo>
                    <a:cubicBezTo>
                      <a:pt x="140" y="486"/>
                      <a:pt x="141" y="492"/>
                      <a:pt x="144" y="496"/>
                    </a:cubicBezTo>
                    <a:cubicBezTo>
                      <a:pt x="151" y="504"/>
                      <a:pt x="141" y="499"/>
                      <a:pt x="142" y="507"/>
                    </a:cubicBezTo>
                    <a:cubicBezTo>
                      <a:pt x="142" y="515"/>
                      <a:pt x="136" y="510"/>
                      <a:pt x="133" y="513"/>
                    </a:cubicBezTo>
                    <a:cubicBezTo>
                      <a:pt x="129" y="516"/>
                      <a:pt x="125" y="504"/>
                      <a:pt x="126" y="512"/>
                    </a:cubicBezTo>
                    <a:cubicBezTo>
                      <a:pt x="126" y="519"/>
                      <a:pt x="112" y="514"/>
                      <a:pt x="119" y="519"/>
                    </a:cubicBezTo>
                    <a:cubicBezTo>
                      <a:pt x="125" y="524"/>
                      <a:pt x="113" y="520"/>
                      <a:pt x="114" y="525"/>
                    </a:cubicBezTo>
                    <a:cubicBezTo>
                      <a:pt x="115" y="530"/>
                      <a:pt x="109" y="524"/>
                      <a:pt x="106" y="532"/>
                    </a:cubicBezTo>
                    <a:cubicBezTo>
                      <a:pt x="102" y="540"/>
                      <a:pt x="93" y="542"/>
                      <a:pt x="91" y="545"/>
                    </a:cubicBezTo>
                    <a:cubicBezTo>
                      <a:pt x="85" y="551"/>
                      <a:pt x="70" y="548"/>
                      <a:pt x="63" y="551"/>
                    </a:cubicBezTo>
                    <a:cubicBezTo>
                      <a:pt x="57" y="553"/>
                      <a:pt x="63" y="551"/>
                      <a:pt x="57" y="548"/>
                    </a:cubicBezTo>
                    <a:cubicBezTo>
                      <a:pt x="51" y="546"/>
                      <a:pt x="54" y="552"/>
                      <a:pt x="50" y="549"/>
                    </a:cubicBezTo>
                    <a:cubicBezTo>
                      <a:pt x="46" y="545"/>
                      <a:pt x="54" y="543"/>
                      <a:pt x="49" y="542"/>
                    </a:cubicBezTo>
                    <a:cubicBezTo>
                      <a:pt x="44" y="541"/>
                      <a:pt x="37" y="538"/>
                      <a:pt x="35" y="534"/>
                    </a:cubicBezTo>
                    <a:cubicBezTo>
                      <a:pt x="34" y="530"/>
                      <a:pt x="30" y="536"/>
                      <a:pt x="24" y="527"/>
                    </a:cubicBezTo>
                    <a:cubicBezTo>
                      <a:pt x="22" y="524"/>
                      <a:pt x="21" y="524"/>
                      <a:pt x="22" y="517"/>
                    </a:cubicBezTo>
                    <a:cubicBezTo>
                      <a:pt x="25" y="504"/>
                      <a:pt x="24" y="518"/>
                      <a:pt x="31" y="514"/>
                    </a:cubicBezTo>
                    <a:cubicBezTo>
                      <a:pt x="39" y="511"/>
                      <a:pt x="28" y="510"/>
                      <a:pt x="33" y="507"/>
                    </a:cubicBezTo>
                    <a:cubicBezTo>
                      <a:pt x="39" y="504"/>
                      <a:pt x="29" y="504"/>
                      <a:pt x="34" y="501"/>
                    </a:cubicBezTo>
                    <a:cubicBezTo>
                      <a:pt x="39" y="498"/>
                      <a:pt x="33" y="492"/>
                      <a:pt x="30" y="498"/>
                    </a:cubicBezTo>
                    <a:cubicBezTo>
                      <a:pt x="28" y="504"/>
                      <a:pt x="26" y="496"/>
                      <a:pt x="23" y="500"/>
                    </a:cubicBezTo>
                    <a:cubicBezTo>
                      <a:pt x="21" y="504"/>
                      <a:pt x="10" y="495"/>
                      <a:pt x="18" y="487"/>
                    </a:cubicBezTo>
                    <a:cubicBezTo>
                      <a:pt x="26" y="479"/>
                      <a:pt x="24" y="489"/>
                      <a:pt x="30" y="484"/>
                    </a:cubicBezTo>
                    <a:cubicBezTo>
                      <a:pt x="35" y="480"/>
                      <a:pt x="21" y="479"/>
                      <a:pt x="29" y="476"/>
                    </a:cubicBezTo>
                    <a:cubicBezTo>
                      <a:pt x="34" y="475"/>
                      <a:pt x="42" y="461"/>
                      <a:pt x="36" y="462"/>
                    </a:cubicBezTo>
                    <a:cubicBezTo>
                      <a:pt x="30" y="463"/>
                      <a:pt x="34" y="471"/>
                      <a:pt x="30" y="472"/>
                    </a:cubicBezTo>
                    <a:cubicBezTo>
                      <a:pt x="26" y="474"/>
                      <a:pt x="30" y="462"/>
                      <a:pt x="27" y="466"/>
                    </a:cubicBezTo>
                    <a:cubicBezTo>
                      <a:pt x="24" y="470"/>
                      <a:pt x="26" y="461"/>
                      <a:pt x="22" y="464"/>
                    </a:cubicBezTo>
                    <a:cubicBezTo>
                      <a:pt x="18" y="468"/>
                      <a:pt x="18" y="464"/>
                      <a:pt x="12" y="459"/>
                    </a:cubicBezTo>
                    <a:cubicBezTo>
                      <a:pt x="10" y="458"/>
                      <a:pt x="18" y="460"/>
                      <a:pt x="19" y="451"/>
                    </a:cubicBezTo>
                    <a:cubicBezTo>
                      <a:pt x="21" y="443"/>
                      <a:pt x="14" y="452"/>
                      <a:pt x="11" y="445"/>
                    </a:cubicBezTo>
                    <a:cubicBezTo>
                      <a:pt x="8" y="437"/>
                      <a:pt x="19" y="449"/>
                      <a:pt x="19" y="442"/>
                    </a:cubicBezTo>
                    <a:cubicBezTo>
                      <a:pt x="18" y="436"/>
                      <a:pt x="11" y="443"/>
                      <a:pt x="11" y="436"/>
                    </a:cubicBezTo>
                    <a:cubicBezTo>
                      <a:pt x="11" y="428"/>
                      <a:pt x="10" y="430"/>
                      <a:pt x="17" y="432"/>
                    </a:cubicBezTo>
                    <a:cubicBezTo>
                      <a:pt x="25" y="434"/>
                      <a:pt x="35" y="424"/>
                      <a:pt x="42" y="429"/>
                    </a:cubicBezTo>
                    <a:cubicBezTo>
                      <a:pt x="49" y="434"/>
                      <a:pt x="46" y="420"/>
                      <a:pt x="57" y="430"/>
                    </a:cubicBezTo>
                    <a:cubicBezTo>
                      <a:pt x="69" y="440"/>
                      <a:pt x="54" y="430"/>
                      <a:pt x="66" y="428"/>
                    </a:cubicBezTo>
                    <a:cubicBezTo>
                      <a:pt x="78" y="425"/>
                      <a:pt x="72" y="423"/>
                      <a:pt x="63" y="425"/>
                    </a:cubicBezTo>
                    <a:cubicBezTo>
                      <a:pt x="53" y="427"/>
                      <a:pt x="50" y="416"/>
                      <a:pt x="47" y="424"/>
                    </a:cubicBezTo>
                    <a:cubicBezTo>
                      <a:pt x="44" y="432"/>
                      <a:pt x="35" y="421"/>
                      <a:pt x="25" y="426"/>
                    </a:cubicBezTo>
                    <a:cubicBezTo>
                      <a:pt x="15" y="432"/>
                      <a:pt x="8" y="424"/>
                      <a:pt x="12" y="421"/>
                    </a:cubicBezTo>
                    <a:cubicBezTo>
                      <a:pt x="16" y="418"/>
                      <a:pt x="2" y="417"/>
                      <a:pt x="13" y="414"/>
                    </a:cubicBezTo>
                    <a:cubicBezTo>
                      <a:pt x="24" y="410"/>
                      <a:pt x="0" y="409"/>
                      <a:pt x="14" y="400"/>
                    </a:cubicBezTo>
                    <a:cubicBezTo>
                      <a:pt x="28" y="391"/>
                      <a:pt x="31" y="404"/>
                      <a:pt x="35" y="401"/>
                    </a:cubicBezTo>
                    <a:cubicBezTo>
                      <a:pt x="39" y="398"/>
                      <a:pt x="54" y="404"/>
                      <a:pt x="41" y="398"/>
                    </a:cubicBezTo>
                    <a:cubicBezTo>
                      <a:pt x="29" y="393"/>
                      <a:pt x="16" y="398"/>
                      <a:pt x="10" y="393"/>
                    </a:cubicBezTo>
                    <a:cubicBezTo>
                      <a:pt x="5" y="388"/>
                      <a:pt x="19" y="394"/>
                      <a:pt x="15" y="389"/>
                    </a:cubicBezTo>
                    <a:cubicBezTo>
                      <a:pt x="10" y="384"/>
                      <a:pt x="12" y="385"/>
                      <a:pt x="24" y="387"/>
                    </a:cubicBezTo>
                    <a:cubicBezTo>
                      <a:pt x="35" y="389"/>
                      <a:pt x="22" y="382"/>
                      <a:pt x="31" y="384"/>
                    </a:cubicBezTo>
                    <a:cubicBezTo>
                      <a:pt x="40" y="386"/>
                      <a:pt x="27" y="383"/>
                      <a:pt x="42" y="377"/>
                    </a:cubicBezTo>
                    <a:cubicBezTo>
                      <a:pt x="58" y="371"/>
                      <a:pt x="61" y="382"/>
                      <a:pt x="58" y="376"/>
                    </a:cubicBezTo>
                    <a:cubicBezTo>
                      <a:pt x="55" y="369"/>
                      <a:pt x="32" y="373"/>
                      <a:pt x="48" y="367"/>
                    </a:cubicBezTo>
                    <a:cubicBezTo>
                      <a:pt x="65" y="362"/>
                      <a:pt x="76" y="374"/>
                      <a:pt x="71" y="368"/>
                    </a:cubicBezTo>
                    <a:cubicBezTo>
                      <a:pt x="65" y="361"/>
                      <a:pt x="81" y="359"/>
                      <a:pt x="68" y="361"/>
                    </a:cubicBezTo>
                    <a:cubicBezTo>
                      <a:pt x="56" y="362"/>
                      <a:pt x="58" y="354"/>
                      <a:pt x="59" y="353"/>
                    </a:cubicBezTo>
                    <a:cubicBezTo>
                      <a:pt x="62" y="351"/>
                      <a:pt x="70" y="355"/>
                      <a:pt x="81" y="353"/>
                    </a:cubicBezTo>
                    <a:cubicBezTo>
                      <a:pt x="91" y="351"/>
                      <a:pt x="72" y="345"/>
                      <a:pt x="86" y="349"/>
                    </a:cubicBezTo>
                    <a:cubicBezTo>
                      <a:pt x="99" y="352"/>
                      <a:pt x="79" y="346"/>
                      <a:pt x="94" y="345"/>
                    </a:cubicBezTo>
                    <a:cubicBezTo>
                      <a:pt x="108" y="344"/>
                      <a:pt x="88" y="339"/>
                      <a:pt x="95" y="337"/>
                    </a:cubicBezTo>
                    <a:cubicBezTo>
                      <a:pt x="103" y="335"/>
                      <a:pt x="107" y="330"/>
                      <a:pt x="112" y="333"/>
                    </a:cubicBezTo>
                    <a:cubicBezTo>
                      <a:pt x="116" y="336"/>
                      <a:pt x="110" y="329"/>
                      <a:pt x="118" y="328"/>
                    </a:cubicBezTo>
                    <a:cubicBezTo>
                      <a:pt x="125" y="328"/>
                      <a:pt x="125" y="321"/>
                      <a:pt x="129" y="329"/>
                    </a:cubicBezTo>
                    <a:cubicBezTo>
                      <a:pt x="134" y="337"/>
                      <a:pt x="129" y="340"/>
                      <a:pt x="134" y="336"/>
                    </a:cubicBezTo>
                    <a:cubicBezTo>
                      <a:pt x="141" y="330"/>
                      <a:pt x="150" y="336"/>
                      <a:pt x="155" y="334"/>
                    </a:cubicBezTo>
                    <a:cubicBezTo>
                      <a:pt x="159" y="331"/>
                      <a:pt x="150" y="332"/>
                      <a:pt x="153" y="329"/>
                    </a:cubicBezTo>
                    <a:cubicBezTo>
                      <a:pt x="156" y="327"/>
                      <a:pt x="145" y="330"/>
                      <a:pt x="155" y="325"/>
                    </a:cubicBezTo>
                    <a:cubicBezTo>
                      <a:pt x="164" y="320"/>
                      <a:pt x="175" y="318"/>
                      <a:pt x="167" y="317"/>
                    </a:cubicBezTo>
                    <a:cubicBezTo>
                      <a:pt x="153" y="314"/>
                      <a:pt x="178" y="310"/>
                      <a:pt x="168" y="309"/>
                    </a:cubicBezTo>
                    <a:cubicBezTo>
                      <a:pt x="160" y="308"/>
                      <a:pt x="167" y="308"/>
                      <a:pt x="156" y="313"/>
                    </a:cubicBezTo>
                    <a:cubicBezTo>
                      <a:pt x="148" y="317"/>
                      <a:pt x="169" y="311"/>
                      <a:pt x="156" y="320"/>
                    </a:cubicBezTo>
                    <a:cubicBezTo>
                      <a:pt x="144" y="330"/>
                      <a:pt x="132" y="333"/>
                      <a:pt x="132" y="328"/>
                    </a:cubicBezTo>
                    <a:cubicBezTo>
                      <a:pt x="132" y="324"/>
                      <a:pt x="129" y="327"/>
                      <a:pt x="129" y="323"/>
                    </a:cubicBezTo>
                    <a:cubicBezTo>
                      <a:pt x="129" y="319"/>
                      <a:pt x="120" y="328"/>
                      <a:pt x="122" y="321"/>
                    </a:cubicBezTo>
                    <a:cubicBezTo>
                      <a:pt x="125" y="314"/>
                      <a:pt x="133" y="317"/>
                      <a:pt x="137" y="304"/>
                    </a:cubicBezTo>
                    <a:cubicBezTo>
                      <a:pt x="139" y="296"/>
                      <a:pt x="147" y="302"/>
                      <a:pt x="146" y="295"/>
                    </a:cubicBezTo>
                    <a:cubicBezTo>
                      <a:pt x="145" y="292"/>
                      <a:pt x="147" y="290"/>
                      <a:pt x="154" y="289"/>
                    </a:cubicBezTo>
                    <a:cubicBezTo>
                      <a:pt x="159" y="289"/>
                      <a:pt x="153" y="286"/>
                      <a:pt x="158" y="286"/>
                    </a:cubicBezTo>
                    <a:cubicBezTo>
                      <a:pt x="162" y="285"/>
                      <a:pt x="160" y="293"/>
                      <a:pt x="166" y="292"/>
                    </a:cubicBezTo>
                    <a:cubicBezTo>
                      <a:pt x="172" y="292"/>
                      <a:pt x="169" y="291"/>
                      <a:pt x="173" y="287"/>
                    </a:cubicBezTo>
                    <a:cubicBezTo>
                      <a:pt x="175" y="285"/>
                      <a:pt x="165" y="283"/>
                      <a:pt x="171" y="280"/>
                    </a:cubicBezTo>
                    <a:cubicBezTo>
                      <a:pt x="176" y="278"/>
                      <a:pt x="176" y="275"/>
                      <a:pt x="171" y="277"/>
                    </a:cubicBezTo>
                    <a:cubicBezTo>
                      <a:pt x="160" y="283"/>
                      <a:pt x="172" y="277"/>
                      <a:pt x="164" y="275"/>
                    </a:cubicBezTo>
                    <a:cubicBezTo>
                      <a:pt x="157" y="274"/>
                      <a:pt x="154" y="277"/>
                      <a:pt x="155" y="274"/>
                    </a:cubicBezTo>
                    <a:cubicBezTo>
                      <a:pt x="155" y="272"/>
                      <a:pt x="162" y="272"/>
                      <a:pt x="165" y="272"/>
                    </a:cubicBezTo>
                    <a:cubicBezTo>
                      <a:pt x="169" y="273"/>
                      <a:pt x="169" y="271"/>
                      <a:pt x="175" y="270"/>
                    </a:cubicBezTo>
                    <a:cubicBezTo>
                      <a:pt x="180" y="270"/>
                      <a:pt x="179" y="266"/>
                      <a:pt x="186" y="267"/>
                    </a:cubicBezTo>
                    <a:cubicBezTo>
                      <a:pt x="193" y="267"/>
                      <a:pt x="195" y="260"/>
                      <a:pt x="191" y="258"/>
                    </a:cubicBezTo>
                    <a:cubicBezTo>
                      <a:pt x="188" y="256"/>
                      <a:pt x="198" y="254"/>
                      <a:pt x="197" y="249"/>
                    </a:cubicBezTo>
                    <a:cubicBezTo>
                      <a:pt x="196" y="243"/>
                      <a:pt x="193" y="250"/>
                      <a:pt x="191" y="243"/>
                    </a:cubicBezTo>
                    <a:cubicBezTo>
                      <a:pt x="190" y="235"/>
                      <a:pt x="196" y="243"/>
                      <a:pt x="199" y="235"/>
                    </a:cubicBezTo>
                    <a:cubicBezTo>
                      <a:pt x="201" y="227"/>
                      <a:pt x="207" y="230"/>
                      <a:pt x="207" y="226"/>
                    </a:cubicBezTo>
                    <a:cubicBezTo>
                      <a:pt x="208" y="222"/>
                      <a:pt x="193" y="226"/>
                      <a:pt x="202" y="222"/>
                    </a:cubicBezTo>
                    <a:cubicBezTo>
                      <a:pt x="210" y="219"/>
                      <a:pt x="214" y="220"/>
                      <a:pt x="223" y="218"/>
                    </a:cubicBezTo>
                    <a:cubicBezTo>
                      <a:pt x="232" y="216"/>
                      <a:pt x="242" y="211"/>
                      <a:pt x="234" y="213"/>
                    </a:cubicBezTo>
                    <a:cubicBezTo>
                      <a:pt x="226" y="215"/>
                      <a:pt x="210" y="219"/>
                      <a:pt x="208" y="218"/>
                    </a:cubicBezTo>
                    <a:cubicBezTo>
                      <a:pt x="206" y="217"/>
                      <a:pt x="221" y="214"/>
                      <a:pt x="212" y="214"/>
                    </a:cubicBezTo>
                    <a:cubicBezTo>
                      <a:pt x="203" y="214"/>
                      <a:pt x="213" y="209"/>
                      <a:pt x="209" y="206"/>
                    </a:cubicBezTo>
                    <a:cubicBezTo>
                      <a:pt x="205" y="204"/>
                      <a:pt x="209" y="203"/>
                      <a:pt x="212" y="204"/>
                    </a:cubicBezTo>
                    <a:cubicBezTo>
                      <a:pt x="215" y="206"/>
                      <a:pt x="211" y="204"/>
                      <a:pt x="215" y="201"/>
                    </a:cubicBezTo>
                    <a:cubicBezTo>
                      <a:pt x="219" y="199"/>
                      <a:pt x="208" y="201"/>
                      <a:pt x="214" y="197"/>
                    </a:cubicBezTo>
                    <a:cubicBezTo>
                      <a:pt x="220" y="193"/>
                      <a:pt x="217" y="197"/>
                      <a:pt x="223" y="193"/>
                    </a:cubicBezTo>
                    <a:cubicBezTo>
                      <a:pt x="229" y="189"/>
                      <a:pt x="214" y="186"/>
                      <a:pt x="225" y="186"/>
                    </a:cubicBezTo>
                    <a:cubicBezTo>
                      <a:pt x="239" y="185"/>
                      <a:pt x="230" y="179"/>
                      <a:pt x="235" y="179"/>
                    </a:cubicBezTo>
                    <a:cubicBezTo>
                      <a:pt x="240" y="178"/>
                      <a:pt x="236" y="176"/>
                      <a:pt x="242" y="177"/>
                    </a:cubicBezTo>
                    <a:cubicBezTo>
                      <a:pt x="248" y="177"/>
                      <a:pt x="249" y="174"/>
                      <a:pt x="258" y="174"/>
                    </a:cubicBezTo>
                    <a:cubicBezTo>
                      <a:pt x="267" y="175"/>
                      <a:pt x="271" y="184"/>
                      <a:pt x="269" y="178"/>
                    </a:cubicBezTo>
                    <a:cubicBezTo>
                      <a:pt x="267" y="172"/>
                      <a:pt x="281" y="176"/>
                      <a:pt x="262" y="173"/>
                    </a:cubicBezTo>
                    <a:cubicBezTo>
                      <a:pt x="251" y="170"/>
                      <a:pt x="249" y="174"/>
                      <a:pt x="245" y="173"/>
                    </a:cubicBezTo>
                    <a:cubicBezTo>
                      <a:pt x="242" y="173"/>
                      <a:pt x="242" y="171"/>
                      <a:pt x="246" y="167"/>
                    </a:cubicBezTo>
                    <a:cubicBezTo>
                      <a:pt x="251" y="164"/>
                      <a:pt x="252" y="170"/>
                      <a:pt x="254" y="167"/>
                    </a:cubicBezTo>
                    <a:cubicBezTo>
                      <a:pt x="257" y="165"/>
                      <a:pt x="242" y="162"/>
                      <a:pt x="256" y="160"/>
                    </a:cubicBezTo>
                    <a:cubicBezTo>
                      <a:pt x="268" y="158"/>
                      <a:pt x="256" y="158"/>
                      <a:pt x="265" y="154"/>
                    </a:cubicBezTo>
                    <a:cubicBezTo>
                      <a:pt x="273" y="151"/>
                      <a:pt x="283" y="154"/>
                      <a:pt x="273" y="151"/>
                    </a:cubicBezTo>
                    <a:cubicBezTo>
                      <a:pt x="263" y="147"/>
                      <a:pt x="262" y="158"/>
                      <a:pt x="253" y="157"/>
                    </a:cubicBezTo>
                    <a:cubicBezTo>
                      <a:pt x="244" y="155"/>
                      <a:pt x="258" y="154"/>
                      <a:pt x="252" y="151"/>
                    </a:cubicBezTo>
                    <a:cubicBezTo>
                      <a:pt x="245" y="147"/>
                      <a:pt x="273" y="143"/>
                      <a:pt x="278" y="143"/>
                    </a:cubicBezTo>
                    <a:cubicBezTo>
                      <a:pt x="282" y="143"/>
                      <a:pt x="282" y="140"/>
                      <a:pt x="274" y="139"/>
                    </a:cubicBezTo>
                    <a:cubicBezTo>
                      <a:pt x="267" y="138"/>
                      <a:pt x="267" y="143"/>
                      <a:pt x="265" y="140"/>
                    </a:cubicBezTo>
                    <a:cubicBezTo>
                      <a:pt x="264" y="137"/>
                      <a:pt x="273" y="133"/>
                      <a:pt x="274" y="135"/>
                    </a:cubicBezTo>
                    <a:cubicBezTo>
                      <a:pt x="276" y="137"/>
                      <a:pt x="277" y="138"/>
                      <a:pt x="279" y="133"/>
                    </a:cubicBezTo>
                    <a:cubicBezTo>
                      <a:pt x="282" y="128"/>
                      <a:pt x="285" y="131"/>
                      <a:pt x="284" y="137"/>
                    </a:cubicBezTo>
                    <a:cubicBezTo>
                      <a:pt x="283" y="142"/>
                      <a:pt x="288" y="149"/>
                      <a:pt x="288" y="143"/>
                    </a:cubicBezTo>
                    <a:cubicBezTo>
                      <a:pt x="288" y="137"/>
                      <a:pt x="297" y="133"/>
                      <a:pt x="290" y="132"/>
                    </a:cubicBezTo>
                    <a:cubicBezTo>
                      <a:pt x="282" y="132"/>
                      <a:pt x="291" y="131"/>
                      <a:pt x="286" y="130"/>
                    </a:cubicBezTo>
                    <a:cubicBezTo>
                      <a:pt x="280" y="128"/>
                      <a:pt x="286" y="125"/>
                      <a:pt x="295" y="124"/>
                    </a:cubicBezTo>
                    <a:cubicBezTo>
                      <a:pt x="303" y="123"/>
                      <a:pt x="299" y="127"/>
                      <a:pt x="308" y="126"/>
                    </a:cubicBezTo>
                    <a:cubicBezTo>
                      <a:pt x="316" y="125"/>
                      <a:pt x="325" y="115"/>
                      <a:pt x="317" y="119"/>
                    </a:cubicBezTo>
                    <a:cubicBezTo>
                      <a:pt x="309" y="122"/>
                      <a:pt x="306" y="123"/>
                      <a:pt x="307" y="120"/>
                    </a:cubicBezTo>
                    <a:cubicBezTo>
                      <a:pt x="308" y="117"/>
                      <a:pt x="289" y="127"/>
                      <a:pt x="295" y="118"/>
                    </a:cubicBezTo>
                    <a:cubicBezTo>
                      <a:pt x="301" y="108"/>
                      <a:pt x="305" y="113"/>
                      <a:pt x="311" y="110"/>
                    </a:cubicBezTo>
                    <a:cubicBezTo>
                      <a:pt x="316" y="108"/>
                      <a:pt x="311" y="106"/>
                      <a:pt x="321" y="103"/>
                    </a:cubicBezTo>
                    <a:cubicBezTo>
                      <a:pt x="331" y="101"/>
                      <a:pt x="315" y="103"/>
                      <a:pt x="320" y="97"/>
                    </a:cubicBezTo>
                    <a:cubicBezTo>
                      <a:pt x="325" y="90"/>
                      <a:pt x="337" y="93"/>
                      <a:pt x="333" y="87"/>
                    </a:cubicBezTo>
                    <a:cubicBezTo>
                      <a:pt x="329" y="81"/>
                      <a:pt x="337" y="83"/>
                      <a:pt x="335" y="77"/>
                    </a:cubicBezTo>
                    <a:cubicBezTo>
                      <a:pt x="333" y="72"/>
                      <a:pt x="340" y="77"/>
                      <a:pt x="343" y="80"/>
                    </a:cubicBezTo>
                    <a:cubicBezTo>
                      <a:pt x="348" y="87"/>
                      <a:pt x="351" y="84"/>
                      <a:pt x="348" y="80"/>
                    </a:cubicBezTo>
                    <a:cubicBezTo>
                      <a:pt x="344" y="77"/>
                      <a:pt x="338" y="76"/>
                      <a:pt x="347" y="74"/>
                    </a:cubicBezTo>
                    <a:cubicBezTo>
                      <a:pt x="355" y="72"/>
                      <a:pt x="349" y="79"/>
                      <a:pt x="360" y="82"/>
                    </a:cubicBezTo>
                    <a:cubicBezTo>
                      <a:pt x="371" y="85"/>
                      <a:pt x="354" y="84"/>
                      <a:pt x="369" y="89"/>
                    </a:cubicBezTo>
                    <a:cubicBezTo>
                      <a:pt x="368" y="75"/>
                      <a:pt x="354" y="80"/>
                      <a:pt x="356" y="75"/>
                    </a:cubicBezTo>
                    <a:cubicBezTo>
                      <a:pt x="358" y="69"/>
                      <a:pt x="346" y="73"/>
                      <a:pt x="362" y="64"/>
                    </a:cubicBezTo>
                    <a:cubicBezTo>
                      <a:pt x="365" y="62"/>
                      <a:pt x="378" y="57"/>
                      <a:pt x="372" y="67"/>
                    </a:cubicBezTo>
                    <a:cubicBezTo>
                      <a:pt x="370" y="72"/>
                      <a:pt x="372" y="73"/>
                      <a:pt x="376" y="70"/>
                    </a:cubicBezTo>
                    <a:cubicBezTo>
                      <a:pt x="379" y="67"/>
                      <a:pt x="373" y="69"/>
                      <a:pt x="378" y="63"/>
                    </a:cubicBezTo>
                    <a:cubicBezTo>
                      <a:pt x="382" y="56"/>
                      <a:pt x="382" y="54"/>
                      <a:pt x="385" y="57"/>
                    </a:cubicBezTo>
                    <a:cubicBezTo>
                      <a:pt x="387" y="60"/>
                      <a:pt x="389" y="50"/>
                      <a:pt x="390" y="57"/>
                    </a:cubicBezTo>
                    <a:cubicBezTo>
                      <a:pt x="390" y="64"/>
                      <a:pt x="390" y="73"/>
                      <a:pt x="381" y="84"/>
                    </a:cubicBezTo>
                    <a:cubicBezTo>
                      <a:pt x="397" y="73"/>
                      <a:pt x="392" y="64"/>
                      <a:pt x="396" y="63"/>
                    </a:cubicBezTo>
                    <a:cubicBezTo>
                      <a:pt x="399" y="62"/>
                      <a:pt x="409" y="52"/>
                      <a:pt x="408" y="56"/>
                    </a:cubicBezTo>
                    <a:cubicBezTo>
                      <a:pt x="406" y="61"/>
                      <a:pt x="414" y="58"/>
                      <a:pt x="411" y="55"/>
                    </a:cubicBezTo>
                    <a:cubicBezTo>
                      <a:pt x="409" y="53"/>
                      <a:pt x="413" y="49"/>
                      <a:pt x="421" y="56"/>
                    </a:cubicBezTo>
                    <a:cubicBezTo>
                      <a:pt x="430" y="64"/>
                      <a:pt x="436" y="67"/>
                      <a:pt x="432" y="62"/>
                    </a:cubicBezTo>
                    <a:cubicBezTo>
                      <a:pt x="427" y="57"/>
                      <a:pt x="426" y="57"/>
                      <a:pt x="429" y="54"/>
                    </a:cubicBezTo>
                    <a:cubicBezTo>
                      <a:pt x="432" y="52"/>
                      <a:pt x="426" y="53"/>
                      <a:pt x="425" y="51"/>
                    </a:cubicBezTo>
                    <a:cubicBezTo>
                      <a:pt x="424" y="48"/>
                      <a:pt x="417" y="50"/>
                      <a:pt x="417" y="47"/>
                    </a:cubicBezTo>
                    <a:cubicBezTo>
                      <a:pt x="417" y="45"/>
                      <a:pt x="406" y="45"/>
                      <a:pt x="415" y="41"/>
                    </a:cubicBezTo>
                    <a:cubicBezTo>
                      <a:pt x="424" y="36"/>
                      <a:pt x="427" y="53"/>
                      <a:pt x="427" y="44"/>
                    </a:cubicBezTo>
                    <a:cubicBezTo>
                      <a:pt x="427" y="34"/>
                      <a:pt x="432" y="42"/>
                      <a:pt x="435" y="41"/>
                    </a:cubicBezTo>
                    <a:cubicBezTo>
                      <a:pt x="438" y="39"/>
                      <a:pt x="436" y="42"/>
                      <a:pt x="441" y="42"/>
                    </a:cubicBezTo>
                    <a:cubicBezTo>
                      <a:pt x="445" y="42"/>
                      <a:pt x="458" y="43"/>
                      <a:pt x="455" y="48"/>
                    </a:cubicBezTo>
                    <a:cubicBezTo>
                      <a:pt x="452" y="54"/>
                      <a:pt x="463" y="54"/>
                      <a:pt x="466" y="54"/>
                    </a:cubicBezTo>
                    <a:cubicBezTo>
                      <a:pt x="470" y="53"/>
                      <a:pt x="455" y="50"/>
                      <a:pt x="461" y="48"/>
                    </a:cubicBezTo>
                    <a:cubicBezTo>
                      <a:pt x="467" y="46"/>
                      <a:pt x="455" y="45"/>
                      <a:pt x="465" y="41"/>
                    </a:cubicBezTo>
                    <a:cubicBezTo>
                      <a:pt x="474" y="37"/>
                      <a:pt x="462" y="39"/>
                      <a:pt x="478" y="31"/>
                    </a:cubicBezTo>
                    <a:cubicBezTo>
                      <a:pt x="495" y="23"/>
                      <a:pt x="482" y="20"/>
                      <a:pt x="492" y="23"/>
                    </a:cubicBezTo>
                    <a:cubicBezTo>
                      <a:pt x="502" y="27"/>
                      <a:pt x="501" y="23"/>
                      <a:pt x="492" y="20"/>
                    </a:cubicBezTo>
                    <a:cubicBezTo>
                      <a:pt x="483" y="17"/>
                      <a:pt x="485" y="12"/>
                      <a:pt x="491" y="16"/>
                    </a:cubicBezTo>
                    <a:cubicBezTo>
                      <a:pt x="497" y="20"/>
                      <a:pt x="496" y="15"/>
                      <a:pt x="494" y="12"/>
                    </a:cubicBezTo>
                    <a:cubicBezTo>
                      <a:pt x="491" y="10"/>
                      <a:pt x="495" y="7"/>
                      <a:pt x="498" y="10"/>
                    </a:cubicBezTo>
                    <a:cubicBezTo>
                      <a:pt x="501" y="13"/>
                      <a:pt x="502" y="9"/>
                      <a:pt x="507" y="11"/>
                    </a:cubicBezTo>
                    <a:cubicBezTo>
                      <a:pt x="511" y="14"/>
                      <a:pt x="511" y="23"/>
                      <a:pt x="512" y="13"/>
                    </a:cubicBezTo>
                    <a:cubicBezTo>
                      <a:pt x="514" y="4"/>
                      <a:pt x="513" y="14"/>
                      <a:pt x="522" y="14"/>
                    </a:cubicBezTo>
                    <a:cubicBezTo>
                      <a:pt x="531" y="13"/>
                      <a:pt x="526" y="15"/>
                      <a:pt x="515" y="24"/>
                    </a:cubicBezTo>
                    <a:cubicBezTo>
                      <a:pt x="504" y="34"/>
                      <a:pt x="516" y="30"/>
                      <a:pt x="508" y="36"/>
                    </a:cubicBezTo>
                    <a:cubicBezTo>
                      <a:pt x="505" y="39"/>
                      <a:pt x="511" y="38"/>
                      <a:pt x="505" y="44"/>
                    </a:cubicBezTo>
                    <a:cubicBezTo>
                      <a:pt x="500" y="49"/>
                      <a:pt x="502" y="51"/>
                      <a:pt x="505" y="49"/>
                    </a:cubicBezTo>
                    <a:cubicBezTo>
                      <a:pt x="507" y="46"/>
                      <a:pt x="508" y="52"/>
                      <a:pt x="514" y="45"/>
                    </a:cubicBezTo>
                    <a:cubicBezTo>
                      <a:pt x="520" y="38"/>
                      <a:pt x="511" y="40"/>
                      <a:pt x="520" y="32"/>
                    </a:cubicBezTo>
                    <a:cubicBezTo>
                      <a:pt x="528" y="25"/>
                      <a:pt x="541" y="9"/>
                      <a:pt x="545" y="11"/>
                    </a:cubicBezTo>
                    <a:cubicBezTo>
                      <a:pt x="549" y="13"/>
                      <a:pt x="543" y="22"/>
                      <a:pt x="544" y="24"/>
                    </a:cubicBezTo>
                    <a:cubicBezTo>
                      <a:pt x="546" y="27"/>
                      <a:pt x="536" y="41"/>
                      <a:pt x="545" y="36"/>
                    </a:cubicBezTo>
                    <a:cubicBezTo>
                      <a:pt x="553" y="30"/>
                      <a:pt x="555" y="34"/>
                      <a:pt x="553" y="29"/>
                    </a:cubicBezTo>
                    <a:cubicBezTo>
                      <a:pt x="551" y="25"/>
                      <a:pt x="557" y="26"/>
                      <a:pt x="556" y="23"/>
                    </a:cubicBezTo>
                    <a:cubicBezTo>
                      <a:pt x="556" y="20"/>
                      <a:pt x="563" y="20"/>
                      <a:pt x="561" y="17"/>
                    </a:cubicBezTo>
                    <a:cubicBezTo>
                      <a:pt x="561" y="18"/>
                      <a:pt x="570" y="14"/>
                      <a:pt x="562" y="14"/>
                    </a:cubicBezTo>
                    <a:cubicBezTo>
                      <a:pt x="554" y="14"/>
                      <a:pt x="558" y="5"/>
                      <a:pt x="564" y="8"/>
                    </a:cubicBezTo>
                    <a:cubicBezTo>
                      <a:pt x="569" y="11"/>
                      <a:pt x="565" y="0"/>
                      <a:pt x="572" y="5"/>
                    </a:cubicBezTo>
                    <a:cubicBezTo>
                      <a:pt x="578" y="10"/>
                      <a:pt x="584" y="2"/>
                      <a:pt x="584" y="7"/>
                    </a:cubicBezTo>
                    <a:cubicBezTo>
                      <a:pt x="584" y="13"/>
                      <a:pt x="591" y="5"/>
                      <a:pt x="592" y="10"/>
                    </a:cubicBezTo>
                    <a:cubicBezTo>
                      <a:pt x="593" y="15"/>
                      <a:pt x="581" y="16"/>
                      <a:pt x="580" y="19"/>
                    </a:cubicBezTo>
                    <a:cubicBezTo>
                      <a:pt x="580" y="21"/>
                      <a:pt x="579" y="22"/>
                      <a:pt x="584" y="21"/>
                    </a:cubicBezTo>
                    <a:cubicBezTo>
                      <a:pt x="589" y="20"/>
                      <a:pt x="586" y="25"/>
                      <a:pt x="579" y="28"/>
                    </a:cubicBezTo>
                    <a:cubicBezTo>
                      <a:pt x="573" y="32"/>
                      <a:pt x="576" y="33"/>
                      <a:pt x="582" y="32"/>
                    </a:cubicBezTo>
                    <a:cubicBezTo>
                      <a:pt x="588" y="30"/>
                      <a:pt x="592" y="38"/>
                      <a:pt x="590" y="30"/>
                    </a:cubicBezTo>
                    <a:cubicBezTo>
                      <a:pt x="588" y="23"/>
                      <a:pt x="593" y="11"/>
                      <a:pt x="606" y="15"/>
                    </a:cubicBezTo>
                    <a:cubicBezTo>
                      <a:pt x="618" y="18"/>
                      <a:pt x="606" y="25"/>
                      <a:pt x="616" y="21"/>
                    </a:cubicBezTo>
                    <a:cubicBezTo>
                      <a:pt x="626" y="18"/>
                      <a:pt x="619" y="25"/>
                      <a:pt x="626" y="22"/>
                    </a:cubicBezTo>
                    <a:cubicBezTo>
                      <a:pt x="634" y="19"/>
                      <a:pt x="632" y="28"/>
                      <a:pt x="639" y="28"/>
                    </a:cubicBezTo>
                    <a:cubicBezTo>
                      <a:pt x="646" y="29"/>
                      <a:pt x="641" y="35"/>
                      <a:pt x="649" y="34"/>
                    </a:cubicBezTo>
                    <a:cubicBezTo>
                      <a:pt x="657" y="33"/>
                      <a:pt x="656" y="44"/>
                      <a:pt x="647" y="42"/>
                    </a:cubicBezTo>
                    <a:close/>
                    <a:moveTo>
                      <a:pt x="478" y="19"/>
                    </a:moveTo>
                    <a:cubicBezTo>
                      <a:pt x="469" y="17"/>
                      <a:pt x="475" y="30"/>
                      <a:pt x="479" y="29"/>
                    </a:cubicBezTo>
                    <a:cubicBezTo>
                      <a:pt x="482" y="28"/>
                      <a:pt x="488" y="22"/>
                      <a:pt x="478" y="19"/>
                    </a:cubicBezTo>
                    <a:close/>
                    <a:moveTo>
                      <a:pt x="471" y="25"/>
                    </a:moveTo>
                    <a:cubicBezTo>
                      <a:pt x="465" y="22"/>
                      <a:pt x="471" y="26"/>
                      <a:pt x="463" y="28"/>
                    </a:cubicBezTo>
                    <a:cubicBezTo>
                      <a:pt x="454" y="30"/>
                      <a:pt x="452" y="34"/>
                      <a:pt x="459" y="37"/>
                    </a:cubicBezTo>
                    <a:cubicBezTo>
                      <a:pt x="462" y="39"/>
                      <a:pt x="465" y="40"/>
                      <a:pt x="467" y="37"/>
                    </a:cubicBezTo>
                    <a:cubicBezTo>
                      <a:pt x="469" y="33"/>
                      <a:pt x="477" y="28"/>
                      <a:pt x="471" y="25"/>
                    </a:cubicBezTo>
                    <a:close/>
                    <a:moveTo>
                      <a:pt x="443" y="37"/>
                    </a:moveTo>
                    <a:cubicBezTo>
                      <a:pt x="436" y="40"/>
                      <a:pt x="461" y="43"/>
                      <a:pt x="456" y="38"/>
                    </a:cubicBezTo>
                    <a:cubicBezTo>
                      <a:pt x="453" y="35"/>
                      <a:pt x="450" y="34"/>
                      <a:pt x="443" y="37"/>
                    </a:cubicBezTo>
                    <a:close/>
                    <a:moveTo>
                      <a:pt x="462" y="15"/>
                    </a:moveTo>
                    <a:cubicBezTo>
                      <a:pt x="455" y="17"/>
                      <a:pt x="463" y="19"/>
                      <a:pt x="458" y="20"/>
                    </a:cubicBezTo>
                    <a:cubicBezTo>
                      <a:pt x="453" y="21"/>
                      <a:pt x="453" y="16"/>
                      <a:pt x="451" y="22"/>
                    </a:cubicBezTo>
                    <a:cubicBezTo>
                      <a:pt x="448" y="27"/>
                      <a:pt x="451" y="19"/>
                      <a:pt x="444" y="21"/>
                    </a:cubicBezTo>
                    <a:cubicBezTo>
                      <a:pt x="438" y="24"/>
                      <a:pt x="429" y="25"/>
                      <a:pt x="435" y="27"/>
                    </a:cubicBezTo>
                    <a:cubicBezTo>
                      <a:pt x="442" y="29"/>
                      <a:pt x="431" y="31"/>
                      <a:pt x="441" y="30"/>
                    </a:cubicBezTo>
                    <a:cubicBezTo>
                      <a:pt x="444" y="30"/>
                      <a:pt x="446" y="26"/>
                      <a:pt x="450" y="28"/>
                    </a:cubicBezTo>
                    <a:cubicBezTo>
                      <a:pt x="454" y="30"/>
                      <a:pt x="455" y="28"/>
                      <a:pt x="464" y="21"/>
                    </a:cubicBezTo>
                    <a:cubicBezTo>
                      <a:pt x="473" y="15"/>
                      <a:pt x="468" y="14"/>
                      <a:pt x="462" y="15"/>
                    </a:cubicBezTo>
                    <a:close/>
                    <a:moveTo>
                      <a:pt x="395" y="43"/>
                    </a:moveTo>
                    <a:cubicBezTo>
                      <a:pt x="391" y="46"/>
                      <a:pt x="391" y="49"/>
                      <a:pt x="397" y="50"/>
                    </a:cubicBezTo>
                    <a:cubicBezTo>
                      <a:pt x="402" y="51"/>
                      <a:pt x="402" y="49"/>
                      <a:pt x="402" y="45"/>
                    </a:cubicBezTo>
                    <a:cubicBezTo>
                      <a:pt x="403" y="41"/>
                      <a:pt x="401" y="39"/>
                      <a:pt x="395" y="43"/>
                    </a:cubicBezTo>
                    <a:close/>
                    <a:moveTo>
                      <a:pt x="381" y="43"/>
                    </a:moveTo>
                    <a:cubicBezTo>
                      <a:pt x="376" y="42"/>
                      <a:pt x="373" y="37"/>
                      <a:pt x="372" y="41"/>
                    </a:cubicBezTo>
                    <a:cubicBezTo>
                      <a:pt x="372" y="44"/>
                      <a:pt x="377" y="50"/>
                      <a:pt x="385" y="47"/>
                    </a:cubicBezTo>
                    <a:cubicBezTo>
                      <a:pt x="388" y="46"/>
                      <a:pt x="385" y="44"/>
                      <a:pt x="381" y="43"/>
                    </a:cubicBezTo>
                    <a:close/>
                    <a:moveTo>
                      <a:pt x="485" y="9"/>
                    </a:moveTo>
                    <a:cubicBezTo>
                      <a:pt x="482" y="7"/>
                      <a:pt x="477" y="7"/>
                      <a:pt x="480" y="10"/>
                    </a:cubicBezTo>
                    <a:cubicBezTo>
                      <a:pt x="482" y="13"/>
                      <a:pt x="489" y="11"/>
                      <a:pt x="485" y="9"/>
                    </a:cubicBezTo>
                    <a:close/>
                    <a:moveTo>
                      <a:pt x="397" y="61"/>
                    </a:moveTo>
                    <a:cubicBezTo>
                      <a:pt x="399" y="60"/>
                      <a:pt x="402" y="57"/>
                      <a:pt x="400" y="55"/>
                    </a:cubicBezTo>
                    <a:cubicBezTo>
                      <a:pt x="398" y="54"/>
                      <a:pt x="394" y="62"/>
                      <a:pt x="397" y="61"/>
                    </a:cubicBezTo>
                    <a:close/>
                    <a:moveTo>
                      <a:pt x="402" y="51"/>
                    </a:moveTo>
                    <a:cubicBezTo>
                      <a:pt x="401" y="54"/>
                      <a:pt x="403" y="55"/>
                      <a:pt x="407" y="54"/>
                    </a:cubicBezTo>
                    <a:cubicBezTo>
                      <a:pt x="410" y="53"/>
                      <a:pt x="404" y="48"/>
                      <a:pt x="402" y="51"/>
                    </a:cubicBezTo>
                    <a:close/>
                    <a:moveTo>
                      <a:pt x="372" y="58"/>
                    </a:moveTo>
                    <a:cubicBezTo>
                      <a:pt x="370" y="61"/>
                      <a:pt x="380" y="56"/>
                      <a:pt x="380" y="54"/>
                    </a:cubicBezTo>
                    <a:cubicBezTo>
                      <a:pt x="380" y="51"/>
                      <a:pt x="374" y="54"/>
                      <a:pt x="372" y="58"/>
                    </a:cubicBezTo>
                    <a:close/>
                    <a:moveTo>
                      <a:pt x="372" y="50"/>
                    </a:moveTo>
                    <a:cubicBezTo>
                      <a:pt x="369" y="49"/>
                      <a:pt x="367" y="52"/>
                      <a:pt x="364" y="49"/>
                    </a:cubicBezTo>
                    <a:cubicBezTo>
                      <a:pt x="361" y="46"/>
                      <a:pt x="362" y="50"/>
                      <a:pt x="358" y="50"/>
                    </a:cubicBezTo>
                    <a:cubicBezTo>
                      <a:pt x="355" y="50"/>
                      <a:pt x="357" y="51"/>
                      <a:pt x="353" y="54"/>
                    </a:cubicBezTo>
                    <a:cubicBezTo>
                      <a:pt x="349" y="57"/>
                      <a:pt x="357" y="56"/>
                      <a:pt x="360" y="59"/>
                    </a:cubicBezTo>
                    <a:cubicBezTo>
                      <a:pt x="364" y="62"/>
                      <a:pt x="367" y="60"/>
                      <a:pt x="371" y="56"/>
                    </a:cubicBezTo>
                    <a:cubicBezTo>
                      <a:pt x="375" y="52"/>
                      <a:pt x="376" y="52"/>
                      <a:pt x="372" y="50"/>
                    </a:cubicBezTo>
                    <a:close/>
                    <a:moveTo>
                      <a:pt x="361" y="46"/>
                    </a:moveTo>
                    <a:cubicBezTo>
                      <a:pt x="363" y="46"/>
                      <a:pt x="366" y="42"/>
                      <a:pt x="364" y="41"/>
                    </a:cubicBezTo>
                    <a:cubicBezTo>
                      <a:pt x="362" y="40"/>
                      <a:pt x="356" y="46"/>
                      <a:pt x="361" y="46"/>
                    </a:cubicBezTo>
                    <a:close/>
                    <a:moveTo>
                      <a:pt x="352" y="47"/>
                    </a:moveTo>
                    <a:cubicBezTo>
                      <a:pt x="351" y="46"/>
                      <a:pt x="350" y="47"/>
                      <a:pt x="349" y="50"/>
                    </a:cubicBezTo>
                    <a:cubicBezTo>
                      <a:pt x="349" y="54"/>
                      <a:pt x="358" y="49"/>
                      <a:pt x="357" y="47"/>
                    </a:cubicBezTo>
                    <a:cubicBezTo>
                      <a:pt x="356" y="46"/>
                      <a:pt x="353" y="48"/>
                      <a:pt x="352" y="47"/>
                    </a:cubicBezTo>
                    <a:close/>
                    <a:moveTo>
                      <a:pt x="356" y="59"/>
                    </a:moveTo>
                    <a:cubicBezTo>
                      <a:pt x="348" y="55"/>
                      <a:pt x="352" y="61"/>
                      <a:pt x="349" y="60"/>
                    </a:cubicBezTo>
                    <a:cubicBezTo>
                      <a:pt x="345" y="60"/>
                      <a:pt x="346" y="63"/>
                      <a:pt x="344" y="62"/>
                    </a:cubicBezTo>
                    <a:cubicBezTo>
                      <a:pt x="342" y="61"/>
                      <a:pt x="340" y="61"/>
                      <a:pt x="339" y="66"/>
                    </a:cubicBezTo>
                    <a:cubicBezTo>
                      <a:pt x="339" y="71"/>
                      <a:pt x="334" y="67"/>
                      <a:pt x="333" y="69"/>
                    </a:cubicBezTo>
                    <a:cubicBezTo>
                      <a:pt x="332" y="72"/>
                      <a:pt x="334" y="72"/>
                      <a:pt x="344" y="72"/>
                    </a:cubicBezTo>
                    <a:cubicBezTo>
                      <a:pt x="346" y="72"/>
                      <a:pt x="352" y="73"/>
                      <a:pt x="352" y="70"/>
                    </a:cubicBezTo>
                    <a:cubicBezTo>
                      <a:pt x="352" y="67"/>
                      <a:pt x="364" y="63"/>
                      <a:pt x="356" y="59"/>
                    </a:cubicBezTo>
                    <a:close/>
                    <a:moveTo>
                      <a:pt x="329" y="71"/>
                    </a:moveTo>
                    <a:cubicBezTo>
                      <a:pt x="326" y="73"/>
                      <a:pt x="325" y="67"/>
                      <a:pt x="324" y="70"/>
                    </a:cubicBezTo>
                    <a:cubicBezTo>
                      <a:pt x="324" y="73"/>
                      <a:pt x="320" y="69"/>
                      <a:pt x="320" y="72"/>
                    </a:cubicBezTo>
                    <a:cubicBezTo>
                      <a:pt x="320" y="76"/>
                      <a:pt x="318" y="71"/>
                      <a:pt x="314" y="73"/>
                    </a:cubicBezTo>
                    <a:cubicBezTo>
                      <a:pt x="311" y="76"/>
                      <a:pt x="318" y="77"/>
                      <a:pt x="317" y="78"/>
                    </a:cubicBezTo>
                    <a:cubicBezTo>
                      <a:pt x="316" y="79"/>
                      <a:pt x="304" y="79"/>
                      <a:pt x="308" y="81"/>
                    </a:cubicBezTo>
                    <a:cubicBezTo>
                      <a:pt x="311" y="83"/>
                      <a:pt x="304" y="81"/>
                      <a:pt x="307" y="84"/>
                    </a:cubicBezTo>
                    <a:cubicBezTo>
                      <a:pt x="311" y="86"/>
                      <a:pt x="304" y="85"/>
                      <a:pt x="307" y="88"/>
                    </a:cubicBezTo>
                    <a:cubicBezTo>
                      <a:pt x="309" y="90"/>
                      <a:pt x="300" y="94"/>
                      <a:pt x="307" y="93"/>
                    </a:cubicBezTo>
                    <a:cubicBezTo>
                      <a:pt x="314" y="92"/>
                      <a:pt x="308" y="97"/>
                      <a:pt x="312" y="96"/>
                    </a:cubicBezTo>
                    <a:cubicBezTo>
                      <a:pt x="316" y="95"/>
                      <a:pt x="316" y="89"/>
                      <a:pt x="320" y="88"/>
                    </a:cubicBezTo>
                    <a:cubicBezTo>
                      <a:pt x="323" y="87"/>
                      <a:pt x="318" y="92"/>
                      <a:pt x="327" y="90"/>
                    </a:cubicBezTo>
                    <a:cubicBezTo>
                      <a:pt x="330" y="89"/>
                      <a:pt x="332" y="90"/>
                      <a:pt x="330" y="86"/>
                    </a:cubicBezTo>
                    <a:cubicBezTo>
                      <a:pt x="328" y="81"/>
                      <a:pt x="333" y="81"/>
                      <a:pt x="333" y="79"/>
                    </a:cubicBezTo>
                    <a:cubicBezTo>
                      <a:pt x="332" y="76"/>
                      <a:pt x="334" y="72"/>
                      <a:pt x="333" y="73"/>
                    </a:cubicBezTo>
                    <a:cubicBezTo>
                      <a:pt x="331" y="74"/>
                      <a:pt x="331" y="68"/>
                      <a:pt x="329" y="71"/>
                    </a:cubicBezTo>
                    <a:close/>
                    <a:moveTo>
                      <a:pt x="312" y="103"/>
                    </a:moveTo>
                    <a:cubicBezTo>
                      <a:pt x="314" y="104"/>
                      <a:pt x="319" y="101"/>
                      <a:pt x="316" y="100"/>
                    </a:cubicBezTo>
                    <a:cubicBezTo>
                      <a:pt x="314" y="98"/>
                      <a:pt x="309" y="100"/>
                      <a:pt x="312" y="103"/>
                    </a:cubicBezTo>
                    <a:close/>
                    <a:moveTo>
                      <a:pt x="303" y="106"/>
                    </a:moveTo>
                    <a:cubicBezTo>
                      <a:pt x="301" y="109"/>
                      <a:pt x="305" y="109"/>
                      <a:pt x="309" y="108"/>
                    </a:cubicBezTo>
                    <a:cubicBezTo>
                      <a:pt x="313" y="107"/>
                      <a:pt x="306" y="102"/>
                      <a:pt x="303" y="106"/>
                    </a:cubicBezTo>
                    <a:close/>
                    <a:moveTo>
                      <a:pt x="259" y="141"/>
                    </a:moveTo>
                    <a:cubicBezTo>
                      <a:pt x="256" y="140"/>
                      <a:pt x="254" y="145"/>
                      <a:pt x="258" y="144"/>
                    </a:cubicBezTo>
                    <a:cubicBezTo>
                      <a:pt x="263" y="143"/>
                      <a:pt x="262" y="142"/>
                      <a:pt x="259" y="141"/>
                    </a:cubicBezTo>
                    <a:close/>
                    <a:moveTo>
                      <a:pt x="256" y="122"/>
                    </a:moveTo>
                    <a:cubicBezTo>
                      <a:pt x="254" y="122"/>
                      <a:pt x="250" y="122"/>
                      <a:pt x="245" y="123"/>
                    </a:cubicBezTo>
                    <a:cubicBezTo>
                      <a:pt x="241" y="125"/>
                      <a:pt x="247" y="126"/>
                      <a:pt x="242" y="127"/>
                    </a:cubicBezTo>
                    <a:cubicBezTo>
                      <a:pt x="237" y="127"/>
                      <a:pt x="242" y="129"/>
                      <a:pt x="239" y="131"/>
                    </a:cubicBezTo>
                    <a:cubicBezTo>
                      <a:pt x="236" y="133"/>
                      <a:pt x="238" y="134"/>
                      <a:pt x="245" y="132"/>
                    </a:cubicBezTo>
                    <a:cubicBezTo>
                      <a:pt x="248" y="131"/>
                      <a:pt x="252" y="130"/>
                      <a:pt x="257" y="125"/>
                    </a:cubicBezTo>
                    <a:cubicBezTo>
                      <a:pt x="263" y="120"/>
                      <a:pt x="258" y="122"/>
                      <a:pt x="256" y="122"/>
                    </a:cubicBezTo>
                    <a:close/>
                    <a:moveTo>
                      <a:pt x="265" y="106"/>
                    </a:moveTo>
                    <a:cubicBezTo>
                      <a:pt x="268" y="105"/>
                      <a:pt x="262" y="95"/>
                      <a:pt x="259" y="97"/>
                    </a:cubicBezTo>
                    <a:cubicBezTo>
                      <a:pt x="255" y="99"/>
                      <a:pt x="263" y="105"/>
                      <a:pt x="258" y="104"/>
                    </a:cubicBezTo>
                    <a:cubicBezTo>
                      <a:pt x="253" y="102"/>
                      <a:pt x="255" y="107"/>
                      <a:pt x="252" y="107"/>
                    </a:cubicBezTo>
                    <a:cubicBezTo>
                      <a:pt x="249" y="107"/>
                      <a:pt x="249" y="103"/>
                      <a:pt x="248" y="105"/>
                    </a:cubicBezTo>
                    <a:cubicBezTo>
                      <a:pt x="247" y="107"/>
                      <a:pt x="244" y="105"/>
                      <a:pt x="244" y="107"/>
                    </a:cubicBezTo>
                    <a:cubicBezTo>
                      <a:pt x="243" y="110"/>
                      <a:pt x="239" y="111"/>
                      <a:pt x="243" y="113"/>
                    </a:cubicBezTo>
                    <a:cubicBezTo>
                      <a:pt x="248" y="116"/>
                      <a:pt x="246" y="112"/>
                      <a:pt x="256" y="110"/>
                    </a:cubicBezTo>
                    <a:cubicBezTo>
                      <a:pt x="267" y="108"/>
                      <a:pt x="248" y="115"/>
                      <a:pt x="253" y="115"/>
                    </a:cubicBezTo>
                    <a:cubicBezTo>
                      <a:pt x="257" y="115"/>
                      <a:pt x="261" y="114"/>
                      <a:pt x="265" y="113"/>
                    </a:cubicBezTo>
                    <a:cubicBezTo>
                      <a:pt x="269" y="111"/>
                      <a:pt x="263" y="107"/>
                      <a:pt x="265" y="106"/>
                    </a:cubicBezTo>
                    <a:close/>
                    <a:moveTo>
                      <a:pt x="281" y="85"/>
                    </a:moveTo>
                    <a:cubicBezTo>
                      <a:pt x="276" y="88"/>
                      <a:pt x="272" y="90"/>
                      <a:pt x="268" y="97"/>
                    </a:cubicBezTo>
                    <a:cubicBezTo>
                      <a:pt x="267" y="99"/>
                      <a:pt x="267" y="101"/>
                      <a:pt x="269" y="102"/>
                    </a:cubicBezTo>
                    <a:cubicBezTo>
                      <a:pt x="271" y="104"/>
                      <a:pt x="270" y="97"/>
                      <a:pt x="274" y="97"/>
                    </a:cubicBezTo>
                    <a:cubicBezTo>
                      <a:pt x="279" y="97"/>
                      <a:pt x="279" y="95"/>
                      <a:pt x="283" y="90"/>
                    </a:cubicBezTo>
                    <a:cubicBezTo>
                      <a:pt x="286" y="85"/>
                      <a:pt x="287" y="82"/>
                      <a:pt x="281" y="85"/>
                    </a:cubicBezTo>
                    <a:close/>
                    <a:moveTo>
                      <a:pt x="289" y="98"/>
                    </a:moveTo>
                    <a:cubicBezTo>
                      <a:pt x="287" y="99"/>
                      <a:pt x="294" y="102"/>
                      <a:pt x="297" y="101"/>
                    </a:cubicBezTo>
                    <a:cubicBezTo>
                      <a:pt x="299" y="99"/>
                      <a:pt x="291" y="96"/>
                      <a:pt x="289" y="98"/>
                    </a:cubicBezTo>
                    <a:close/>
                    <a:moveTo>
                      <a:pt x="290" y="102"/>
                    </a:moveTo>
                    <a:cubicBezTo>
                      <a:pt x="289" y="101"/>
                      <a:pt x="289" y="100"/>
                      <a:pt x="286" y="103"/>
                    </a:cubicBezTo>
                    <a:cubicBezTo>
                      <a:pt x="283" y="105"/>
                      <a:pt x="288" y="107"/>
                      <a:pt x="281" y="112"/>
                    </a:cubicBezTo>
                    <a:cubicBezTo>
                      <a:pt x="274" y="117"/>
                      <a:pt x="285" y="107"/>
                      <a:pt x="279" y="108"/>
                    </a:cubicBezTo>
                    <a:cubicBezTo>
                      <a:pt x="273" y="109"/>
                      <a:pt x="284" y="101"/>
                      <a:pt x="280" y="99"/>
                    </a:cubicBezTo>
                    <a:cubicBezTo>
                      <a:pt x="276" y="97"/>
                      <a:pt x="270" y="103"/>
                      <a:pt x="269" y="107"/>
                    </a:cubicBezTo>
                    <a:cubicBezTo>
                      <a:pt x="267" y="112"/>
                      <a:pt x="273" y="115"/>
                      <a:pt x="266" y="116"/>
                    </a:cubicBezTo>
                    <a:cubicBezTo>
                      <a:pt x="259" y="117"/>
                      <a:pt x="266" y="117"/>
                      <a:pt x="260" y="126"/>
                    </a:cubicBezTo>
                    <a:cubicBezTo>
                      <a:pt x="255" y="133"/>
                      <a:pt x="265" y="124"/>
                      <a:pt x="270" y="127"/>
                    </a:cubicBezTo>
                    <a:cubicBezTo>
                      <a:pt x="274" y="131"/>
                      <a:pt x="275" y="121"/>
                      <a:pt x="277" y="124"/>
                    </a:cubicBezTo>
                    <a:cubicBezTo>
                      <a:pt x="279" y="126"/>
                      <a:pt x="280" y="126"/>
                      <a:pt x="282" y="122"/>
                    </a:cubicBezTo>
                    <a:cubicBezTo>
                      <a:pt x="284" y="119"/>
                      <a:pt x="284" y="116"/>
                      <a:pt x="292" y="115"/>
                    </a:cubicBezTo>
                    <a:cubicBezTo>
                      <a:pt x="299" y="115"/>
                      <a:pt x="294" y="105"/>
                      <a:pt x="290" y="102"/>
                    </a:cubicBezTo>
                    <a:close/>
                    <a:moveTo>
                      <a:pt x="286" y="121"/>
                    </a:moveTo>
                    <a:cubicBezTo>
                      <a:pt x="284" y="125"/>
                      <a:pt x="291" y="122"/>
                      <a:pt x="293" y="120"/>
                    </a:cubicBezTo>
                    <a:cubicBezTo>
                      <a:pt x="294" y="117"/>
                      <a:pt x="287" y="117"/>
                      <a:pt x="286" y="121"/>
                    </a:cubicBezTo>
                    <a:close/>
                    <a:moveTo>
                      <a:pt x="367" y="45"/>
                    </a:moveTo>
                    <a:cubicBezTo>
                      <a:pt x="366" y="47"/>
                      <a:pt x="371" y="48"/>
                      <a:pt x="373" y="47"/>
                    </a:cubicBezTo>
                    <a:cubicBezTo>
                      <a:pt x="374" y="46"/>
                      <a:pt x="368" y="43"/>
                      <a:pt x="367" y="45"/>
                    </a:cubicBezTo>
                    <a:close/>
                    <a:moveTo>
                      <a:pt x="234" y="127"/>
                    </a:moveTo>
                    <a:cubicBezTo>
                      <a:pt x="233" y="129"/>
                      <a:pt x="238" y="131"/>
                      <a:pt x="238" y="129"/>
                    </a:cubicBezTo>
                    <a:cubicBezTo>
                      <a:pt x="239" y="127"/>
                      <a:pt x="235" y="125"/>
                      <a:pt x="234" y="127"/>
                    </a:cubicBezTo>
                    <a:close/>
                    <a:moveTo>
                      <a:pt x="220" y="133"/>
                    </a:moveTo>
                    <a:cubicBezTo>
                      <a:pt x="219" y="135"/>
                      <a:pt x="221" y="135"/>
                      <a:pt x="220" y="137"/>
                    </a:cubicBezTo>
                    <a:cubicBezTo>
                      <a:pt x="218" y="138"/>
                      <a:pt x="220" y="140"/>
                      <a:pt x="222" y="138"/>
                    </a:cubicBezTo>
                    <a:cubicBezTo>
                      <a:pt x="224" y="136"/>
                      <a:pt x="223" y="138"/>
                      <a:pt x="226" y="138"/>
                    </a:cubicBezTo>
                    <a:cubicBezTo>
                      <a:pt x="229" y="137"/>
                      <a:pt x="229" y="134"/>
                      <a:pt x="234" y="132"/>
                    </a:cubicBezTo>
                    <a:cubicBezTo>
                      <a:pt x="239" y="130"/>
                      <a:pt x="232" y="131"/>
                      <a:pt x="228" y="129"/>
                    </a:cubicBezTo>
                    <a:cubicBezTo>
                      <a:pt x="225" y="128"/>
                      <a:pt x="222" y="129"/>
                      <a:pt x="220" y="133"/>
                    </a:cubicBezTo>
                    <a:close/>
                    <a:moveTo>
                      <a:pt x="215" y="136"/>
                    </a:moveTo>
                    <a:cubicBezTo>
                      <a:pt x="216" y="140"/>
                      <a:pt x="211" y="135"/>
                      <a:pt x="213" y="141"/>
                    </a:cubicBezTo>
                    <a:cubicBezTo>
                      <a:pt x="213" y="143"/>
                      <a:pt x="214" y="142"/>
                      <a:pt x="218" y="138"/>
                    </a:cubicBezTo>
                    <a:cubicBezTo>
                      <a:pt x="221" y="135"/>
                      <a:pt x="215" y="133"/>
                      <a:pt x="215" y="136"/>
                    </a:cubicBezTo>
                    <a:close/>
                    <a:moveTo>
                      <a:pt x="205" y="144"/>
                    </a:moveTo>
                    <a:cubicBezTo>
                      <a:pt x="202" y="150"/>
                      <a:pt x="203" y="149"/>
                      <a:pt x="207" y="146"/>
                    </a:cubicBezTo>
                    <a:cubicBezTo>
                      <a:pt x="211" y="144"/>
                      <a:pt x="210" y="143"/>
                      <a:pt x="210" y="139"/>
                    </a:cubicBezTo>
                    <a:cubicBezTo>
                      <a:pt x="210" y="136"/>
                      <a:pt x="208" y="137"/>
                      <a:pt x="205" y="144"/>
                    </a:cubicBezTo>
                    <a:close/>
                    <a:moveTo>
                      <a:pt x="269" y="142"/>
                    </a:moveTo>
                    <a:cubicBezTo>
                      <a:pt x="269" y="144"/>
                      <a:pt x="278" y="142"/>
                      <a:pt x="276" y="141"/>
                    </a:cubicBezTo>
                    <a:cubicBezTo>
                      <a:pt x="274" y="141"/>
                      <a:pt x="269" y="140"/>
                      <a:pt x="269" y="142"/>
                    </a:cubicBezTo>
                    <a:close/>
                    <a:moveTo>
                      <a:pt x="195" y="219"/>
                    </a:moveTo>
                    <a:cubicBezTo>
                      <a:pt x="196" y="221"/>
                      <a:pt x="188" y="227"/>
                      <a:pt x="193" y="225"/>
                    </a:cubicBezTo>
                    <a:cubicBezTo>
                      <a:pt x="196" y="224"/>
                      <a:pt x="197" y="225"/>
                      <a:pt x="199" y="220"/>
                    </a:cubicBezTo>
                    <a:cubicBezTo>
                      <a:pt x="201" y="216"/>
                      <a:pt x="193" y="218"/>
                      <a:pt x="195" y="219"/>
                    </a:cubicBezTo>
                    <a:close/>
                    <a:moveTo>
                      <a:pt x="201" y="226"/>
                    </a:moveTo>
                    <a:cubicBezTo>
                      <a:pt x="197" y="225"/>
                      <a:pt x="196" y="225"/>
                      <a:pt x="194" y="229"/>
                    </a:cubicBezTo>
                    <a:cubicBezTo>
                      <a:pt x="193" y="232"/>
                      <a:pt x="196" y="232"/>
                      <a:pt x="199" y="229"/>
                    </a:cubicBezTo>
                    <a:cubicBezTo>
                      <a:pt x="203" y="226"/>
                      <a:pt x="205" y="226"/>
                      <a:pt x="201" y="226"/>
                    </a:cubicBezTo>
                    <a:close/>
                    <a:moveTo>
                      <a:pt x="189" y="249"/>
                    </a:moveTo>
                    <a:cubicBezTo>
                      <a:pt x="189" y="252"/>
                      <a:pt x="186" y="250"/>
                      <a:pt x="186" y="254"/>
                    </a:cubicBezTo>
                    <a:cubicBezTo>
                      <a:pt x="186" y="258"/>
                      <a:pt x="182" y="260"/>
                      <a:pt x="186" y="259"/>
                    </a:cubicBezTo>
                    <a:cubicBezTo>
                      <a:pt x="189" y="259"/>
                      <a:pt x="187" y="255"/>
                      <a:pt x="190" y="254"/>
                    </a:cubicBezTo>
                    <a:cubicBezTo>
                      <a:pt x="193" y="253"/>
                      <a:pt x="195" y="253"/>
                      <a:pt x="193" y="249"/>
                    </a:cubicBezTo>
                    <a:cubicBezTo>
                      <a:pt x="191" y="245"/>
                      <a:pt x="189" y="244"/>
                      <a:pt x="189" y="249"/>
                    </a:cubicBezTo>
                    <a:close/>
                    <a:moveTo>
                      <a:pt x="177" y="242"/>
                    </a:moveTo>
                    <a:cubicBezTo>
                      <a:pt x="178" y="245"/>
                      <a:pt x="184" y="241"/>
                      <a:pt x="183" y="239"/>
                    </a:cubicBezTo>
                    <a:cubicBezTo>
                      <a:pt x="182" y="237"/>
                      <a:pt x="176" y="239"/>
                      <a:pt x="177" y="242"/>
                    </a:cubicBezTo>
                    <a:close/>
                    <a:moveTo>
                      <a:pt x="186" y="261"/>
                    </a:moveTo>
                    <a:cubicBezTo>
                      <a:pt x="184" y="262"/>
                      <a:pt x="186" y="262"/>
                      <a:pt x="183" y="264"/>
                    </a:cubicBezTo>
                    <a:cubicBezTo>
                      <a:pt x="180" y="266"/>
                      <a:pt x="187" y="266"/>
                      <a:pt x="190" y="264"/>
                    </a:cubicBezTo>
                    <a:cubicBezTo>
                      <a:pt x="193" y="262"/>
                      <a:pt x="189" y="260"/>
                      <a:pt x="186" y="261"/>
                    </a:cubicBezTo>
                    <a:close/>
                    <a:moveTo>
                      <a:pt x="172" y="265"/>
                    </a:moveTo>
                    <a:cubicBezTo>
                      <a:pt x="171" y="267"/>
                      <a:pt x="175" y="267"/>
                      <a:pt x="178" y="265"/>
                    </a:cubicBezTo>
                    <a:cubicBezTo>
                      <a:pt x="182" y="263"/>
                      <a:pt x="175" y="262"/>
                      <a:pt x="172" y="265"/>
                    </a:cubicBezTo>
                    <a:close/>
                    <a:moveTo>
                      <a:pt x="167" y="287"/>
                    </a:moveTo>
                    <a:cubicBezTo>
                      <a:pt x="164" y="287"/>
                      <a:pt x="165" y="284"/>
                      <a:pt x="163" y="286"/>
                    </a:cubicBezTo>
                    <a:cubicBezTo>
                      <a:pt x="161" y="287"/>
                      <a:pt x="163" y="290"/>
                      <a:pt x="166" y="290"/>
                    </a:cubicBezTo>
                    <a:cubicBezTo>
                      <a:pt x="170" y="291"/>
                      <a:pt x="170" y="288"/>
                      <a:pt x="167" y="287"/>
                    </a:cubicBezTo>
                    <a:close/>
                    <a:moveTo>
                      <a:pt x="164" y="281"/>
                    </a:moveTo>
                    <a:cubicBezTo>
                      <a:pt x="162" y="281"/>
                      <a:pt x="165" y="285"/>
                      <a:pt x="167" y="285"/>
                    </a:cubicBezTo>
                    <a:cubicBezTo>
                      <a:pt x="169" y="284"/>
                      <a:pt x="167" y="282"/>
                      <a:pt x="164" y="281"/>
                    </a:cubicBezTo>
                    <a:close/>
                    <a:moveTo>
                      <a:pt x="158" y="282"/>
                    </a:moveTo>
                    <a:cubicBezTo>
                      <a:pt x="157" y="284"/>
                      <a:pt x="160" y="285"/>
                      <a:pt x="162" y="284"/>
                    </a:cubicBezTo>
                    <a:cubicBezTo>
                      <a:pt x="163" y="283"/>
                      <a:pt x="160" y="281"/>
                      <a:pt x="158" y="282"/>
                    </a:cubicBezTo>
                    <a:close/>
                    <a:moveTo>
                      <a:pt x="201" y="217"/>
                    </a:moveTo>
                    <a:cubicBezTo>
                      <a:pt x="203" y="219"/>
                      <a:pt x="206" y="215"/>
                      <a:pt x="205" y="214"/>
                    </a:cubicBezTo>
                    <a:cubicBezTo>
                      <a:pt x="203" y="213"/>
                      <a:pt x="199" y="215"/>
                      <a:pt x="201" y="217"/>
                    </a:cubicBezTo>
                    <a:close/>
                    <a:moveTo>
                      <a:pt x="79" y="335"/>
                    </a:moveTo>
                    <a:cubicBezTo>
                      <a:pt x="84" y="340"/>
                      <a:pt x="89" y="336"/>
                      <a:pt x="89" y="334"/>
                    </a:cubicBezTo>
                    <a:cubicBezTo>
                      <a:pt x="89" y="332"/>
                      <a:pt x="77" y="333"/>
                      <a:pt x="79" y="335"/>
                    </a:cubicBezTo>
                    <a:close/>
                    <a:moveTo>
                      <a:pt x="103" y="319"/>
                    </a:moveTo>
                    <a:cubicBezTo>
                      <a:pt x="102" y="321"/>
                      <a:pt x="91" y="321"/>
                      <a:pt x="92" y="324"/>
                    </a:cubicBezTo>
                    <a:cubicBezTo>
                      <a:pt x="94" y="324"/>
                      <a:pt x="98" y="324"/>
                      <a:pt x="103" y="323"/>
                    </a:cubicBezTo>
                    <a:cubicBezTo>
                      <a:pt x="108" y="322"/>
                      <a:pt x="104" y="316"/>
                      <a:pt x="103" y="319"/>
                    </a:cubicBezTo>
                    <a:close/>
                    <a:moveTo>
                      <a:pt x="109" y="325"/>
                    </a:moveTo>
                    <a:cubicBezTo>
                      <a:pt x="110" y="322"/>
                      <a:pt x="102" y="327"/>
                      <a:pt x="99" y="328"/>
                    </a:cubicBezTo>
                    <a:cubicBezTo>
                      <a:pt x="95" y="329"/>
                      <a:pt x="91" y="329"/>
                      <a:pt x="92" y="333"/>
                    </a:cubicBezTo>
                    <a:cubicBezTo>
                      <a:pt x="92" y="334"/>
                      <a:pt x="95" y="334"/>
                      <a:pt x="101" y="332"/>
                    </a:cubicBezTo>
                    <a:cubicBezTo>
                      <a:pt x="107" y="331"/>
                      <a:pt x="112" y="330"/>
                      <a:pt x="113" y="329"/>
                    </a:cubicBezTo>
                    <a:cubicBezTo>
                      <a:pt x="114" y="325"/>
                      <a:pt x="108" y="329"/>
                      <a:pt x="109" y="325"/>
                    </a:cubicBezTo>
                    <a:close/>
                    <a:moveTo>
                      <a:pt x="83" y="344"/>
                    </a:moveTo>
                    <a:cubicBezTo>
                      <a:pt x="84" y="347"/>
                      <a:pt x="89" y="346"/>
                      <a:pt x="88" y="343"/>
                    </a:cubicBezTo>
                    <a:cubicBezTo>
                      <a:pt x="87" y="340"/>
                      <a:pt x="82" y="342"/>
                      <a:pt x="83" y="344"/>
                    </a:cubicBezTo>
                    <a:close/>
                    <a:moveTo>
                      <a:pt x="74" y="348"/>
                    </a:moveTo>
                    <a:cubicBezTo>
                      <a:pt x="73" y="351"/>
                      <a:pt x="70" y="347"/>
                      <a:pt x="69" y="350"/>
                    </a:cubicBezTo>
                    <a:cubicBezTo>
                      <a:pt x="68" y="352"/>
                      <a:pt x="75" y="352"/>
                      <a:pt x="77" y="351"/>
                    </a:cubicBezTo>
                    <a:cubicBezTo>
                      <a:pt x="79" y="351"/>
                      <a:pt x="75" y="345"/>
                      <a:pt x="74" y="348"/>
                    </a:cubicBezTo>
                    <a:close/>
                    <a:moveTo>
                      <a:pt x="50" y="364"/>
                    </a:moveTo>
                    <a:cubicBezTo>
                      <a:pt x="51" y="366"/>
                      <a:pt x="59" y="365"/>
                      <a:pt x="57" y="363"/>
                    </a:cubicBezTo>
                    <a:cubicBezTo>
                      <a:pt x="56" y="360"/>
                      <a:pt x="49" y="362"/>
                      <a:pt x="50" y="364"/>
                    </a:cubicBezTo>
                    <a:close/>
                    <a:moveTo>
                      <a:pt x="34" y="375"/>
                    </a:moveTo>
                    <a:cubicBezTo>
                      <a:pt x="31" y="374"/>
                      <a:pt x="29" y="379"/>
                      <a:pt x="30" y="381"/>
                    </a:cubicBezTo>
                    <a:cubicBezTo>
                      <a:pt x="31" y="384"/>
                      <a:pt x="39" y="377"/>
                      <a:pt x="34" y="375"/>
                    </a:cubicBezTo>
                    <a:close/>
                    <a:moveTo>
                      <a:pt x="23" y="382"/>
                    </a:moveTo>
                    <a:cubicBezTo>
                      <a:pt x="22" y="385"/>
                      <a:pt x="29" y="383"/>
                      <a:pt x="28" y="381"/>
                    </a:cubicBezTo>
                    <a:cubicBezTo>
                      <a:pt x="27" y="379"/>
                      <a:pt x="23" y="379"/>
                      <a:pt x="23" y="382"/>
                    </a:cubicBezTo>
                    <a:close/>
                    <a:moveTo>
                      <a:pt x="12" y="397"/>
                    </a:moveTo>
                    <a:cubicBezTo>
                      <a:pt x="9" y="395"/>
                      <a:pt x="3" y="397"/>
                      <a:pt x="7" y="400"/>
                    </a:cubicBezTo>
                    <a:cubicBezTo>
                      <a:pt x="9" y="401"/>
                      <a:pt x="16" y="398"/>
                      <a:pt x="12" y="397"/>
                    </a:cubicBezTo>
                    <a:close/>
                    <a:moveTo>
                      <a:pt x="7" y="430"/>
                    </a:moveTo>
                    <a:cubicBezTo>
                      <a:pt x="9" y="431"/>
                      <a:pt x="9" y="426"/>
                      <a:pt x="8" y="426"/>
                    </a:cubicBezTo>
                    <a:cubicBezTo>
                      <a:pt x="6" y="426"/>
                      <a:pt x="4" y="429"/>
                      <a:pt x="7" y="430"/>
                    </a:cubicBezTo>
                    <a:close/>
                    <a:moveTo>
                      <a:pt x="18" y="474"/>
                    </a:moveTo>
                    <a:cubicBezTo>
                      <a:pt x="14" y="478"/>
                      <a:pt x="18" y="481"/>
                      <a:pt x="22" y="481"/>
                    </a:cubicBezTo>
                    <a:cubicBezTo>
                      <a:pt x="24" y="482"/>
                      <a:pt x="22" y="478"/>
                      <a:pt x="21" y="476"/>
                    </a:cubicBezTo>
                    <a:cubicBezTo>
                      <a:pt x="20" y="474"/>
                      <a:pt x="21" y="473"/>
                      <a:pt x="23" y="476"/>
                    </a:cubicBezTo>
                    <a:cubicBezTo>
                      <a:pt x="25" y="478"/>
                      <a:pt x="26" y="475"/>
                      <a:pt x="27" y="471"/>
                    </a:cubicBezTo>
                    <a:cubicBezTo>
                      <a:pt x="27" y="467"/>
                      <a:pt x="21" y="470"/>
                      <a:pt x="18" y="474"/>
                    </a:cubicBezTo>
                    <a:close/>
                    <a:moveTo>
                      <a:pt x="14" y="499"/>
                    </a:moveTo>
                    <a:cubicBezTo>
                      <a:pt x="14" y="503"/>
                      <a:pt x="12" y="507"/>
                      <a:pt x="15" y="507"/>
                    </a:cubicBezTo>
                    <a:cubicBezTo>
                      <a:pt x="15" y="506"/>
                      <a:pt x="15" y="506"/>
                      <a:pt x="15" y="506"/>
                    </a:cubicBezTo>
                    <a:cubicBezTo>
                      <a:pt x="20" y="506"/>
                      <a:pt x="13" y="493"/>
                      <a:pt x="14" y="499"/>
                    </a:cubicBezTo>
                    <a:close/>
                    <a:moveTo>
                      <a:pt x="15" y="479"/>
                    </a:moveTo>
                    <a:cubicBezTo>
                      <a:pt x="12" y="477"/>
                      <a:pt x="13" y="483"/>
                      <a:pt x="13" y="487"/>
                    </a:cubicBezTo>
                    <a:cubicBezTo>
                      <a:pt x="13" y="488"/>
                      <a:pt x="13" y="488"/>
                      <a:pt x="13" y="488"/>
                    </a:cubicBezTo>
                    <a:cubicBezTo>
                      <a:pt x="14" y="491"/>
                      <a:pt x="14" y="484"/>
                      <a:pt x="16" y="483"/>
                    </a:cubicBezTo>
                    <a:cubicBezTo>
                      <a:pt x="17" y="482"/>
                      <a:pt x="17" y="486"/>
                      <a:pt x="18" y="485"/>
                    </a:cubicBezTo>
                    <a:cubicBezTo>
                      <a:pt x="20" y="483"/>
                      <a:pt x="18" y="481"/>
                      <a:pt x="15" y="479"/>
                    </a:cubicBezTo>
                    <a:close/>
                    <a:moveTo>
                      <a:pt x="11" y="465"/>
                    </a:moveTo>
                    <a:cubicBezTo>
                      <a:pt x="14" y="466"/>
                      <a:pt x="11" y="459"/>
                      <a:pt x="10" y="456"/>
                    </a:cubicBezTo>
                    <a:cubicBezTo>
                      <a:pt x="9" y="453"/>
                      <a:pt x="8" y="464"/>
                      <a:pt x="11" y="465"/>
                    </a:cubicBezTo>
                    <a:close/>
                    <a:moveTo>
                      <a:pt x="9" y="451"/>
                    </a:moveTo>
                    <a:cubicBezTo>
                      <a:pt x="10" y="454"/>
                      <a:pt x="13" y="458"/>
                      <a:pt x="14" y="455"/>
                    </a:cubicBezTo>
                    <a:cubicBezTo>
                      <a:pt x="15" y="454"/>
                      <a:pt x="9" y="448"/>
                      <a:pt x="9" y="451"/>
                    </a:cubicBezTo>
                    <a:close/>
                    <a:moveTo>
                      <a:pt x="7" y="444"/>
                    </a:moveTo>
                    <a:cubicBezTo>
                      <a:pt x="4" y="442"/>
                      <a:pt x="7" y="446"/>
                      <a:pt x="10" y="448"/>
                    </a:cubicBezTo>
                    <a:cubicBezTo>
                      <a:pt x="10" y="448"/>
                      <a:pt x="10" y="448"/>
                      <a:pt x="10" y="448"/>
                    </a:cubicBezTo>
                    <a:cubicBezTo>
                      <a:pt x="12" y="450"/>
                      <a:pt x="11" y="445"/>
                      <a:pt x="7" y="444"/>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27" name="Freeform 71"/>
              <p:cNvSpPr>
                <a:spLocks noEditPoints="1"/>
              </p:cNvSpPr>
              <p:nvPr/>
            </p:nvSpPr>
            <p:spPr bwMode="auto">
              <a:xfrm>
                <a:off x="2644989" y="3528872"/>
                <a:ext cx="797640" cy="1295271"/>
              </a:xfrm>
              <a:custGeom>
                <a:avLst/>
                <a:gdLst/>
                <a:ahLst/>
                <a:cxnLst>
                  <a:cxn ang="0">
                    <a:pos x="234" y="355"/>
                  </a:cxn>
                  <a:cxn ang="0">
                    <a:pos x="240" y="374"/>
                  </a:cxn>
                  <a:cxn ang="0">
                    <a:pos x="181" y="384"/>
                  </a:cxn>
                  <a:cxn ang="0">
                    <a:pos x="127" y="391"/>
                  </a:cxn>
                  <a:cxn ang="0">
                    <a:pos x="83" y="414"/>
                  </a:cxn>
                  <a:cxn ang="0">
                    <a:pos x="96" y="385"/>
                  </a:cxn>
                  <a:cxn ang="0">
                    <a:pos x="148" y="355"/>
                  </a:cxn>
                  <a:cxn ang="0">
                    <a:pos x="105" y="355"/>
                  </a:cxn>
                  <a:cxn ang="0">
                    <a:pos x="102" y="333"/>
                  </a:cxn>
                  <a:cxn ang="0">
                    <a:pos x="95" y="309"/>
                  </a:cxn>
                  <a:cxn ang="0">
                    <a:pos x="133" y="292"/>
                  </a:cxn>
                  <a:cxn ang="0">
                    <a:pos x="140" y="266"/>
                  </a:cxn>
                  <a:cxn ang="0">
                    <a:pos x="131" y="231"/>
                  </a:cxn>
                  <a:cxn ang="0">
                    <a:pos x="100" y="239"/>
                  </a:cxn>
                  <a:cxn ang="0">
                    <a:pos x="94" y="205"/>
                  </a:cxn>
                  <a:cxn ang="0">
                    <a:pos x="78" y="189"/>
                  </a:cxn>
                  <a:cxn ang="0">
                    <a:pos x="71" y="197"/>
                  </a:cxn>
                  <a:cxn ang="0">
                    <a:pos x="75" y="168"/>
                  </a:cxn>
                  <a:cxn ang="0">
                    <a:pos x="61" y="160"/>
                  </a:cxn>
                  <a:cxn ang="0">
                    <a:pos x="67" y="136"/>
                  </a:cxn>
                  <a:cxn ang="0">
                    <a:pos x="79" y="105"/>
                  </a:cxn>
                  <a:cxn ang="0">
                    <a:pos x="104" y="91"/>
                  </a:cxn>
                  <a:cxn ang="0">
                    <a:pos x="111" y="119"/>
                  </a:cxn>
                  <a:cxn ang="0">
                    <a:pos x="165" y="129"/>
                  </a:cxn>
                  <a:cxn ang="0">
                    <a:pos x="145" y="182"/>
                  </a:cxn>
                  <a:cxn ang="0">
                    <a:pos x="167" y="204"/>
                  </a:cxn>
                  <a:cxn ang="0">
                    <a:pos x="211" y="274"/>
                  </a:cxn>
                  <a:cxn ang="0">
                    <a:pos x="214" y="308"/>
                  </a:cxn>
                  <a:cxn ang="0">
                    <a:pos x="66" y="240"/>
                  </a:cxn>
                  <a:cxn ang="0">
                    <a:pos x="32" y="227"/>
                  </a:cxn>
                  <a:cxn ang="0">
                    <a:pos x="41" y="254"/>
                  </a:cxn>
                  <a:cxn ang="0">
                    <a:pos x="73" y="255"/>
                  </a:cxn>
                  <a:cxn ang="0">
                    <a:pos x="71" y="240"/>
                  </a:cxn>
                  <a:cxn ang="0">
                    <a:pos x="98" y="290"/>
                  </a:cxn>
                  <a:cxn ang="0">
                    <a:pos x="84" y="212"/>
                  </a:cxn>
                  <a:cxn ang="0">
                    <a:pos x="174" y="390"/>
                  </a:cxn>
                  <a:cxn ang="0">
                    <a:pos x="43" y="106"/>
                  </a:cxn>
                  <a:cxn ang="0">
                    <a:pos x="36" y="122"/>
                  </a:cxn>
                  <a:cxn ang="0">
                    <a:pos x="53" y="110"/>
                  </a:cxn>
                  <a:cxn ang="0">
                    <a:pos x="34" y="125"/>
                  </a:cxn>
                  <a:cxn ang="0">
                    <a:pos x="31" y="137"/>
                  </a:cxn>
                  <a:cxn ang="0">
                    <a:pos x="62" y="141"/>
                  </a:cxn>
                  <a:cxn ang="0">
                    <a:pos x="48" y="134"/>
                  </a:cxn>
                  <a:cxn ang="0">
                    <a:pos x="62" y="145"/>
                  </a:cxn>
                  <a:cxn ang="0">
                    <a:pos x="64" y="170"/>
                  </a:cxn>
                  <a:cxn ang="0">
                    <a:pos x="54" y="180"/>
                  </a:cxn>
                  <a:cxn ang="0">
                    <a:pos x="50" y="202"/>
                  </a:cxn>
                  <a:cxn ang="0">
                    <a:pos x="60" y="194"/>
                  </a:cxn>
                  <a:cxn ang="0">
                    <a:pos x="62" y="197"/>
                  </a:cxn>
                  <a:cxn ang="0">
                    <a:pos x="141" y="75"/>
                  </a:cxn>
                  <a:cxn ang="0">
                    <a:pos x="138" y="77"/>
                  </a:cxn>
                  <a:cxn ang="0">
                    <a:pos x="138" y="84"/>
                  </a:cxn>
                  <a:cxn ang="0">
                    <a:pos x="148" y="61"/>
                  </a:cxn>
                  <a:cxn ang="0">
                    <a:pos x="144" y="69"/>
                  </a:cxn>
                  <a:cxn ang="0">
                    <a:pos x="182" y="17"/>
                  </a:cxn>
                  <a:cxn ang="0">
                    <a:pos x="178" y="20"/>
                  </a:cxn>
                  <a:cxn ang="0">
                    <a:pos x="179" y="40"/>
                  </a:cxn>
                  <a:cxn ang="0">
                    <a:pos x="182" y="17"/>
                  </a:cxn>
                  <a:cxn ang="0">
                    <a:pos x="185" y="9"/>
                  </a:cxn>
                  <a:cxn ang="0">
                    <a:pos x="189" y="0"/>
                  </a:cxn>
                </a:cxnLst>
                <a:rect l="0" t="0" r="r" b="b"/>
                <a:pathLst>
                  <a:path w="256" h="416">
                    <a:moveTo>
                      <a:pt x="255" y="321"/>
                    </a:moveTo>
                    <a:cubicBezTo>
                      <a:pt x="256" y="342"/>
                      <a:pt x="238" y="341"/>
                      <a:pt x="243" y="345"/>
                    </a:cubicBezTo>
                    <a:cubicBezTo>
                      <a:pt x="248" y="350"/>
                      <a:pt x="237" y="345"/>
                      <a:pt x="233" y="349"/>
                    </a:cubicBezTo>
                    <a:cubicBezTo>
                      <a:pt x="229" y="353"/>
                      <a:pt x="237" y="348"/>
                      <a:pt x="234" y="355"/>
                    </a:cubicBezTo>
                    <a:cubicBezTo>
                      <a:pt x="232" y="359"/>
                      <a:pt x="220" y="357"/>
                      <a:pt x="225" y="360"/>
                    </a:cubicBezTo>
                    <a:cubicBezTo>
                      <a:pt x="231" y="362"/>
                      <a:pt x="223" y="361"/>
                      <a:pt x="231" y="364"/>
                    </a:cubicBezTo>
                    <a:cubicBezTo>
                      <a:pt x="235" y="366"/>
                      <a:pt x="248" y="360"/>
                      <a:pt x="246" y="363"/>
                    </a:cubicBezTo>
                    <a:cubicBezTo>
                      <a:pt x="244" y="367"/>
                      <a:pt x="249" y="371"/>
                      <a:pt x="240" y="374"/>
                    </a:cubicBezTo>
                    <a:cubicBezTo>
                      <a:pt x="232" y="377"/>
                      <a:pt x="238" y="381"/>
                      <a:pt x="231" y="381"/>
                    </a:cubicBezTo>
                    <a:cubicBezTo>
                      <a:pt x="224" y="381"/>
                      <a:pt x="220" y="389"/>
                      <a:pt x="211" y="385"/>
                    </a:cubicBezTo>
                    <a:cubicBezTo>
                      <a:pt x="201" y="381"/>
                      <a:pt x="191" y="389"/>
                      <a:pt x="189" y="386"/>
                    </a:cubicBezTo>
                    <a:cubicBezTo>
                      <a:pt x="186" y="382"/>
                      <a:pt x="188" y="388"/>
                      <a:pt x="181" y="384"/>
                    </a:cubicBezTo>
                    <a:cubicBezTo>
                      <a:pt x="174" y="381"/>
                      <a:pt x="182" y="386"/>
                      <a:pt x="170" y="387"/>
                    </a:cubicBezTo>
                    <a:cubicBezTo>
                      <a:pt x="158" y="389"/>
                      <a:pt x="167" y="394"/>
                      <a:pt x="157" y="392"/>
                    </a:cubicBezTo>
                    <a:cubicBezTo>
                      <a:pt x="148" y="390"/>
                      <a:pt x="154" y="398"/>
                      <a:pt x="146" y="390"/>
                    </a:cubicBezTo>
                    <a:cubicBezTo>
                      <a:pt x="138" y="382"/>
                      <a:pt x="131" y="393"/>
                      <a:pt x="127" y="391"/>
                    </a:cubicBezTo>
                    <a:cubicBezTo>
                      <a:pt x="123" y="389"/>
                      <a:pt x="125" y="410"/>
                      <a:pt x="118" y="406"/>
                    </a:cubicBezTo>
                    <a:cubicBezTo>
                      <a:pt x="110" y="402"/>
                      <a:pt x="110" y="399"/>
                      <a:pt x="101" y="400"/>
                    </a:cubicBezTo>
                    <a:cubicBezTo>
                      <a:pt x="91" y="402"/>
                      <a:pt x="94" y="406"/>
                      <a:pt x="88" y="408"/>
                    </a:cubicBezTo>
                    <a:cubicBezTo>
                      <a:pt x="82" y="410"/>
                      <a:pt x="87" y="412"/>
                      <a:pt x="83" y="414"/>
                    </a:cubicBezTo>
                    <a:cubicBezTo>
                      <a:pt x="79" y="416"/>
                      <a:pt x="77" y="408"/>
                      <a:pt x="73" y="411"/>
                    </a:cubicBezTo>
                    <a:cubicBezTo>
                      <a:pt x="68" y="414"/>
                      <a:pt x="67" y="404"/>
                      <a:pt x="76" y="405"/>
                    </a:cubicBezTo>
                    <a:cubicBezTo>
                      <a:pt x="83" y="405"/>
                      <a:pt x="85" y="395"/>
                      <a:pt x="91" y="392"/>
                    </a:cubicBezTo>
                    <a:cubicBezTo>
                      <a:pt x="95" y="390"/>
                      <a:pt x="92" y="388"/>
                      <a:pt x="96" y="385"/>
                    </a:cubicBezTo>
                    <a:cubicBezTo>
                      <a:pt x="101" y="382"/>
                      <a:pt x="93" y="377"/>
                      <a:pt x="103" y="376"/>
                    </a:cubicBezTo>
                    <a:cubicBezTo>
                      <a:pt x="112" y="375"/>
                      <a:pt x="99" y="369"/>
                      <a:pt x="113" y="368"/>
                    </a:cubicBezTo>
                    <a:cubicBezTo>
                      <a:pt x="126" y="368"/>
                      <a:pt x="122" y="371"/>
                      <a:pt x="133" y="370"/>
                    </a:cubicBezTo>
                    <a:cubicBezTo>
                      <a:pt x="142" y="368"/>
                      <a:pt x="132" y="366"/>
                      <a:pt x="148" y="355"/>
                    </a:cubicBezTo>
                    <a:cubicBezTo>
                      <a:pt x="150" y="353"/>
                      <a:pt x="149" y="352"/>
                      <a:pt x="152" y="349"/>
                    </a:cubicBezTo>
                    <a:cubicBezTo>
                      <a:pt x="145" y="352"/>
                      <a:pt x="144" y="356"/>
                      <a:pt x="139" y="356"/>
                    </a:cubicBezTo>
                    <a:cubicBezTo>
                      <a:pt x="134" y="357"/>
                      <a:pt x="130" y="370"/>
                      <a:pt x="121" y="360"/>
                    </a:cubicBezTo>
                    <a:cubicBezTo>
                      <a:pt x="112" y="351"/>
                      <a:pt x="103" y="362"/>
                      <a:pt x="105" y="355"/>
                    </a:cubicBezTo>
                    <a:cubicBezTo>
                      <a:pt x="106" y="351"/>
                      <a:pt x="102" y="348"/>
                      <a:pt x="94" y="352"/>
                    </a:cubicBezTo>
                    <a:cubicBezTo>
                      <a:pt x="86" y="357"/>
                      <a:pt x="81" y="352"/>
                      <a:pt x="83" y="349"/>
                    </a:cubicBezTo>
                    <a:cubicBezTo>
                      <a:pt x="88" y="344"/>
                      <a:pt x="76" y="349"/>
                      <a:pt x="81" y="342"/>
                    </a:cubicBezTo>
                    <a:cubicBezTo>
                      <a:pt x="86" y="336"/>
                      <a:pt x="89" y="342"/>
                      <a:pt x="102" y="333"/>
                    </a:cubicBezTo>
                    <a:cubicBezTo>
                      <a:pt x="116" y="325"/>
                      <a:pt x="107" y="320"/>
                      <a:pt x="110" y="315"/>
                    </a:cubicBezTo>
                    <a:cubicBezTo>
                      <a:pt x="114" y="310"/>
                      <a:pt x="106" y="313"/>
                      <a:pt x="110" y="308"/>
                    </a:cubicBezTo>
                    <a:cubicBezTo>
                      <a:pt x="113" y="302"/>
                      <a:pt x="101" y="312"/>
                      <a:pt x="98" y="311"/>
                    </a:cubicBezTo>
                    <a:cubicBezTo>
                      <a:pt x="95" y="309"/>
                      <a:pt x="90" y="316"/>
                      <a:pt x="95" y="309"/>
                    </a:cubicBezTo>
                    <a:cubicBezTo>
                      <a:pt x="97" y="304"/>
                      <a:pt x="101" y="306"/>
                      <a:pt x="106" y="298"/>
                    </a:cubicBezTo>
                    <a:cubicBezTo>
                      <a:pt x="110" y="293"/>
                      <a:pt x="113" y="294"/>
                      <a:pt x="116" y="292"/>
                    </a:cubicBezTo>
                    <a:cubicBezTo>
                      <a:pt x="118" y="290"/>
                      <a:pt x="118" y="295"/>
                      <a:pt x="125" y="292"/>
                    </a:cubicBezTo>
                    <a:cubicBezTo>
                      <a:pt x="131" y="288"/>
                      <a:pt x="137" y="297"/>
                      <a:pt x="133" y="292"/>
                    </a:cubicBezTo>
                    <a:cubicBezTo>
                      <a:pt x="130" y="286"/>
                      <a:pt x="135" y="287"/>
                      <a:pt x="138" y="291"/>
                    </a:cubicBezTo>
                    <a:cubicBezTo>
                      <a:pt x="141" y="294"/>
                      <a:pt x="141" y="293"/>
                      <a:pt x="138" y="287"/>
                    </a:cubicBezTo>
                    <a:cubicBezTo>
                      <a:pt x="131" y="276"/>
                      <a:pt x="141" y="277"/>
                      <a:pt x="138" y="276"/>
                    </a:cubicBezTo>
                    <a:cubicBezTo>
                      <a:pt x="129" y="272"/>
                      <a:pt x="143" y="268"/>
                      <a:pt x="140" y="266"/>
                    </a:cubicBezTo>
                    <a:cubicBezTo>
                      <a:pt x="137" y="264"/>
                      <a:pt x="145" y="260"/>
                      <a:pt x="139" y="259"/>
                    </a:cubicBezTo>
                    <a:cubicBezTo>
                      <a:pt x="133" y="258"/>
                      <a:pt x="134" y="268"/>
                      <a:pt x="131" y="261"/>
                    </a:cubicBezTo>
                    <a:cubicBezTo>
                      <a:pt x="127" y="254"/>
                      <a:pt x="115" y="252"/>
                      <a:pt x="124" y="239"/>
                    </a:cubicBezTo>
                    <a:cubicBezTo>
                      <a:pt x="133" y="227"/>
                      <a:pt x="126" y="237"/>
                      <a:pt x="131" y="231"/>
                    </a:cubicBezTo>
                    <a:cubicBezTo>
                      <a:pt x="133" y="228"/>
                      <a:pt x="124" y="229"/>
                      <a:pt x="123" y="231"/>
                    </a:cubicBezTo>
                    <a:cubicBezTo>
                      <a:pt x="121" y="237"/>
                      <a:pt x="120" y="228"/>
                      <a:pt x="116" y="235"/>
                    </a:cubicBezTo>
                    <a:cubicBezTo>
                      <a:pt x="111" y="242"/>
                      <a:pt x="101" y="229"/>
                      <a:pt x="103" y="234"/>
                    </a:cubicBezTo>
                    <a:cubicBezTo>
                      <a:pt x="104" y="239"/>
                      <a:pt x="103" y="243"/>
                      <a:pt x="100" y="239"/>
                    </a:cubicBezTo>
                    <a:cubicBezTo>
                      <a:pt x="95" y="234"/>
                      <a:pt x="86" y="230"/>
                      <a:pt x="89" y="238"/>
                    </a:cubicBezTo>
                    <a:cubicBezTo>
                      <a:pt x="92" y="247"/>
                      <a:pt x="81" y="232"/>
                      <a:pt x="83" y="229"/>
                    </a:cubicBezTo>
                    <a:cubicBezTo>
                      <a:pt x="86" y="225"/>
                      <a:pt x="89" y="236"/>
                      <a:pt x="88" y="227"/>
                    </a:cubicBezTo>
                    <a:cubicBezTo>
                      <a:pt x="87" y="217"/>
                      <a:pt x="102" y="213"/>
                      <a:pt x="94" y="205"/>
                    </a:cubicBezTo>
                    <a:cubicBezTo>
                      <a:pt x="85" y="196"/>
                      <a:pt x="90" y="194"/>
                      <a:pt x="98" y="193"/>
                    </a:cubicBezTo>
                    <a:cubicBezTo>
                      <a:pt x="85" y="183"/>
                      <a:pt x="91" y="198"/>
                      <a:pt x="86" y="194"/>
                    </a:cubicBezTo>
                    <a:cubicBezTo>
                      <a:pt x="82" y="190"/>
                      <a:pt x="86" y="198"/>
                      <a:pt x="81" y="195"/>
                    </a:cubicBezTo>
                    <a:cubicBezTo>
                      <a:pt x="77" y="193"/>
                      <a:pt x="84" y="185"/>
                      <a:pt x="78" y="189"/>
                    </a:cubicBezTo>
                    <a:cubicBezTo>
                      <a:pt x="73" y="194"/>
                      <a:pt x="82" y="197"/>
                      <a:pt x="79" y="200"/>
                    </a:cubicBezTo>
                    <a:cubicBezTo>
                      <a:pt x="73" y="204"/>
                      <a:pt x="75" y="220"/>
                      <a:pt x="69" y="218"/>
                    </a:cubicBezTo>
                    <a:cubicBezTo>
                      <a:pt x="64" y="215"/>
                      <a:pt x="77" y="196"/>
                      <a:pt x="74" y="198"/>
                    </a:cubicBezTo>
                    <a:cubicBezTo>
                      <a:pt x="72" y="201"/>
                      <a:pt x="71" y="201"/>
                      <a:pt x="71" y="197"/>
                    </a:cubicBezTo>
                    <a:cubicBezTo>
                      <a:pt x="72" y="193"/>
                      <a:pt x="68" y="193"/>
                      <a:pt x="72" y="188"/>
                    </a:cubicBezTo>
                    <a:cubicBezTo>
                      <a:pt x="75" y="183"/>
                      <a:pt x="70" y="180"/>
                      <a:pt x="74" y="178"/>
                    </a:cubicBezTo>
                    <a:cubicBezTo>
                      <a:pt x="77" y="176"/>
                      <a:pt x="75" y="172"/>
                      <a:pt x="78" y="167"/>
                    </a:cubicBezTo>
                    <a:cubicBezTo>
                      <a:pt x="81" y="162"/>
                      <a:pt x="80" y="162"/>
                      <a:pt x="75" y="168"/>
                    </a:cubicBezTo>
                    <a:cubicBezTo>
                      <a:pt x="69" y="173"/>
                      <a:pt x="71" y="168"/>
                      <a:pt x="67" y="169"/>
                    </a:cubicBezTo>
                    <a:cubicBezTo>
                      <a:pt x="64" y="169"/>
                      <a:pt x="60" y="166"/>
                      <a:pt x="65" y="165"/>
                    </a:cubicBezTo>
                    <a:cubicBezTo>
                      <a:pt x="70" y="165"/>
                      <a:pt x="74" y="162"/>
                      <a:pt x="64" y="164"/>
                    </a:cubicBezTo>
                    <a:cubicBezTo>
                      <a:pt x="53" y="165"/>
                      <a:pt x="57" y="159"/>
                      <a:pt x="61" y="160"/>
                    </a:cubicBezTo>
                    <a:cubicBezTo>
                      <a:pt x="65" y="162"/>
                      <a:pt x="70" y="157"/>
                      <a:pt x="67" y="156"/>
                    </a:cubicBezTo>
                    <a:cubicBezTo>
                      <a:pt x="61" y="156"/>
                      <a:pt x="71" y="154"/>
                      <a:pt x="69" y="151"/>
                    </a:cubicBezTo>
                    <a:cubicBezTo>
                      <a:pt x="66" y="148"/>
                      <a:pt x="69" y="150"/>
                      <a:pt x="72" y="144"/>
                    </a:cubicBezTo>
                    <a:cubicBezTo>
                      <a:pt x="75" y="137"/>
                      <a:pt x="68" y="142"/>
                      <a:pt x="67" y="136"/>
                    </a:cubicBezTo>
                    <a:cubicBezTo>
                      <a:pt x="66" y="126"/>
                      <a:pt x="71" y="128"/>
                      <a:pt x="68" y="122"/>
                    </a:cubicBezTo>
                    <a:cubicBezTo>
                      <a:pt x="65" y="116"/>
                      <a:pt x="72" y="118"/>
                      <a:pt x="76" y="118"/>
                    </a:cubicBezTo>
                    <a:cubicBezTo>
                      <a:pt x="80" y="118"/>
                      <a:pt x="80" y="114"/>
                      <a:pt x="77" y="111"/>
                    </a:cubicBezTo>
                    <a:cubicBezTo>
                      <a:pt x="74" y="108"/>
                      <a:pt x="86" y="113"/>
                      <a:pt x="79" y="105"/>
                    </a:cubicBezTo>
                    <a:cubicBezTo>
                      <a:pt x="74" y="99"/>
                      <a:pt x="91" y="109"/>
                      <a:pt x="85" y="102"/>
                    </a:cubicBezTo>
                    <a:cubicBezTo>
                      <a:pt x="78" y="94"/>
                      <a:pt x="88" y="101"/>
                      <a:pt x="86" y="94"/>
                    </a:cubicBezTo>
                    <a:cubicBezTo>
                      <a:pt x="85" y="87"/>
                      <a:pt x="89" y="88"/>
                      <a:pt x="94" y="91"/>
                    </a:cubicBezTo>
                    <a:cubicBezTo>
                      <a:pt x="98" y="94"/>
                      <a:pt x="98" y="89"/>
                      <a:pt x="104" y="91"/>
                    </a:cubicBezTo>
                    <a:cubicBezTo>
                      <a:pt x="109" y="94"/>
                      <a:pt x="117" y="88"/>
                      <a:pt x="123" y="89"/>
                    </a:cubicBezTo>
                    <a:cubicBezTo>
                      <a:pt x="129" y="90"/>
                      <a:pt x="122" y="86"/>
                      <a:pt x="132" y="87"/>
                    </a:cubicBezTo>
                    <a:cubicBezTo>
                      <a:pt x="141" y="87"/>
                      <a:pt x="133" y="91"/>
                      <a:pt x="136" y="94"/>
                    </a:cubicBezTo>
                    <a:cubicBezTo>
                      <a:pt x="139" y="98"/>
                      <a:pt x="116" y="116"/>
                      <a:pt x="111" y="119"/>
                    </a:cubicBezTo>
                    <a:cubicBezTo>
                      <a:pt x="107" y="122"/>
                      <a:pt x="121" y="117"/>
                      <a:pt x="117" y="121"/>
                    </a:cubicBezTo>
                    <a:cubicBezTo>
                      <a:pt x="113" y="126"/>
                      <a:pt x="107" y="131"/>
                      <a:pt x="113" y="130"/>
                    </a:cubicBezTo>
                    <a:cubicBezTo>
                      <a:pt x="119" y="128"/>
                      <a:pt x="120" y="122"/>
                      <a:pt x="137" y="125"/>
                    </a:cubicBezTo>
                    <a:cubicBezTo>
                      <a:pt x="154" y="127"/>
                      <a:pt x="161" y="121"/>
                      <a:pt x="165" y="129"/>
                    </a:cubicBezTo>
                    <a:cubicBezTo>
                      <a:pt x="170" y="136"/>
                      <a:pt x="164" y="133"/>
                      <a:pt x="156" y="153"/>
                    </a:cubicBezTo>
                    <a:cubicBezTo>
                      <a:pt x="149" y="174"/>
                      <a:pt x="145" y="174"/>
                      <a:pt x="140" y="172"/>
                    </a:cubicBezTo>
                    <a:cubicBezTo>
                      <a:pt x="135" y="171"/>
                      <a:pt x="142" y="173"/>
                      <a:pt x="141" y="176"/>
                    </a:cubicBezTo>
                    <a:cubicBezTo>
                      <a:pt x="140" y="178"/>
                      <a:pt x="152" y="178"/>
                      <a:pt x="145" y="182"/>
                    </a:cubicBezTo>
                    <a:cubicBezTo>
                      <a:pt x="138" y="185"/>
                      <a:pt x="138" y="181"/>
                      <a:pt x="136" y="185"/>
                    </a:cubicBezTo>
                    <a:cubicBezTo>
                      <a:pt x="134" y="190"/>
                      <a:pt x="122" y="190"/>
                      <a:pt x="130" y="191"/>
                    </a:cubicBezTo>
                    <a:cubicBezTo>
                      <a:pt x="144" y="194"/>
                      <a:pt x="135" y="184"/>
                      <a:pt x="150" y="190"/>
                    </a:cubicBezTo>
                    <a:cubicBezTo>
                      <a:pt x="164" y="196"/>
                      <a:pt x="161" y="200"/>
                      <a:pt x="167" y="204"/>
                    </a:cubicBezTo>
                    <a:cubicBezTo>
                      <a:pt x="174" y="209"/>
                      <a:pt x="169" y="214"/>
                      <a:pt x="177" y="231"/>
                    </a:cubicBezTo>
                    <a:cubicBezTo>
                      <a:pt x="184" y="247"/>
                      <a:pt x="181" y="242"/>
                      <a:pt x="191" y="246"/>
                    </a:cubicBezTo>
                    <a:cubicBezTo>
                      <a:pt x="202" y="249"/>
                      <a:pt x="197" y="256"/>
                      <a:pt x="205" y="258"/>
                    </a:cubicBezTo>
                    <a:cubicBezTo>
                      <a:pt x="212" y="261"/>
                      <a:pt x="203" y="264"/>
                      <a:pt x="211" y="274"/>
                    </a:cubicBezTo>
                    <a:cubicBezTo>
                      <a:pt x="219" y="283"/>
                      <a:pt x="214" y="283"/>
                      <a:pt x="208" y="279"/>
                    </a:cubicBezTo>
                    <a:cubicBezTo>
                      <a:pt x="201" y="274"/>
                      <a:pt x="200" y="277"/>
                      <a:pt x="208" y="282"/>
                    </a:cubicBezTo>
                    <a:cubicBezTo>
                      <a:pt x="217" y="287"/>
                      <a:pt x="224" y="299"/>
                      <a:pt x="218" y="301"/>
                    </a:cubicBezTo>
                    <a:cubicBezTo>
                      <a:pt x="213" y="304"/>
                      <a:pt x="209" y="308"/>
                      <a:pt x="214" y="308"/>
                    </a:cubicBezTo>
                    <a:cubicBezTo>
                      <a:pt x="218" y="308"/>
                      <a:pt x="218" y="315"/>
                      <a:pt x="223" y="307"/>
                    </a:cubicBezTo>
                    <a:cubicBezTo>
                      <a:pt x="227" y="299"/>
                      <a:pt x="254" y="304"/>
                      <a:pt x="255" y="321"/>
                    </a:cubicBezTo>
                    <a:close/>
                    <a:moveTo>
                      <a:pt x="71" y="240"/>
                    </a:moveTo>
                    <a:cubicBezTo>
                      <a:pt x="68" y="242"/>
                      <a:pt x="61" y="242"/>
                      <a:pt x="66" y="240"/>
                    </a:cubicBezTo>
                    <a:cubicBezTo>
                      <a:pt x="71" y="237"/>
                      <a:pt x="72" y="234"/>
                      <a:pt x="68" y="234"/>
                    </a:cubicBezTo>
                    <a:cubicBezTo>
                      <a:pt x="65" y="234"/>
                      <a:pt x="64" y="226"/>
                      <a:pt x="60" y="221"/>
                    </a:cubicBezTo>
                    <a:cubicBezTo>
                      <a:pt x="57" y="217"/>
                      <a:pt x="48" y="222"/>
                      <a:pt x="42" y="222"/>
                    </a:cubicBezTo>
                    <a:cubicBezTo>
                      <a:pt x="36" y="222"/>
                      <a:pt x="41" y="226"/>
                      <a:pt x="32" y="227"/>
                    </a:cubicBezTo>
                    <a:cubicBezTo>
                      <a:pt x="23" y="230"/>
                      <a:pt x="31" y="238"/>
                      <a:pt x="21" y="239"/>
                    </a:cubicBezTo>
                    <a:cubicBezTo>
                      <a:pt x="11" y="240"/>
                      <a:pt x="26" y="241"/>
                      <a:pt x="14" y="246"/>
                    </a:cubicBezTo>
                    <a:cubicBezTo>
                      <a:pt x="0" y="252"/>
                      <a:pt x="33" y="266"/>
                      <a:pt x="34" y="258"/>
                    </a:cubicBezTo>
                    <a:cubicBezTo>
                      <a:pt x="34" y="252"/>
                      <a:pt x="39" y="246"/>
                      <a:pt x="41" y="254"/>
                    </a:cubicBezTo>
                    <a:cubicBezTo>
                      <a:pt x="43" y="261"/>
                      <a:pt x="46" y="257"/>
                      <a:pt x="47" y="262"/>
                    </a:cubicBezTo>
                    <a:cubicBezTo>
                      <a:pt x="48" y="268"/>
                      <a:pt x="48" y="264"/>
                      <a:pt x="56" y="262"/>
                    </a:cubicBezTo>
                    <a:cubicBezTo>
                      <a:pt x="63" y="261"/>
                      <a:pt x="59" y="270"/>
                      <a:pt x="66" y="260"/>
                    </a:cubicBezTo>
                    <a:cubicBezTo>
                      <a:pt x="70" y="254"/>
                      <a:pt x="73" y="258"/>
                      <a:pt x="73" y="255"/>
                    </a:cubicBezTo>
                    <a:cubicBezTo>
                      <a:pt x="73" y="251"/>
                      <a:pt x="68" y="254"/>
                      <a:pt x="70" y="252"/>
                    </a:cubicBezTo>
                    <a:cubicBezTo>
                      <a:pt x="72" y="250"/>
                      <a:pt x="72" y="243"/>
                      <a:pt x="73" y="247"/>
                    </a:cubicBezTo>
                    <a:cubicBezTo>
                      <a:pt x="74" y="252"/>
                      <a:pt x="76" y="254"/>
                      <a:pt x="77" y="250"/>
                    </a:cubicBezTo>
                    <a:cubicBezTo>
                      <a:pt x="78" y="247"/>
                      <a:pt x="75" y="239"/>
                      <a:pt x="71" y="240"/>
                    </a:cubicBezTo>
                    <a:close/>
                    <a:moveTo>
                      <a:pt x="95" y="264"/>
                    </a:moveTo>
                    <a:cubicBezTo>
                      <a:pt x="101" y="266"/>
                      <a:pt x="107" y="255"/>
                      <a:pt x="102" y="251"/>
                    </a:cubicBezTo>
                    <a:cubicBezTo>
                      <a:pt x="101" y="249"/>
                      <a:pt x="89" y="263"/>
                      <a:pt x="95" y="264"/>
                    </a:cubicBezTo>
                    <a:close/>
                    <a:moveTo>
                      <a:pt x="98" y="290"/>
                    </a:moveTo>
                    <a:cubicBezTo>
                      <a:pt x="95" y="294"/>
                      <a:pt x="102" y="300"/>
                      <a:pt x="106" y="294"/>
                    </a:cubicBezTo>
                    <a:cubicBezTo>
                      <a:pt x="110" y="289"/>
                      <a:pt x="102" y="283"/>
                      <a:pt x="98" y="290"/>
                    </a:cubicBezTo>
                    <a:close/>
                    <a:moveTo>
                      <a:pt x="79" y="203"/>
                    </a:moveTo>
                    <a:cubicBezTo>
                      <a:pt x="77" y="208"/>
                      <a:pt x="79" y="212"/>
                      <a:pt x="84" y="212"/>
                    </a:cubicBezTo>
                    <a:cubicBezTo>
                      <a:pt x="88" y="212"/>
                      <a:pt x="82" y="198"/>
                      <a:pt x="79" y="203"/>
                    </a:cubicBezTo>
                    <a:close/>
                    <a:moveTo>
                      <a:pt x="174" y="390"/>
                    </a:moveTo>
                    <a:cubicBezTo>
                      <a:pt x="181" y="396"/>
                      <a:pt x="187" y="392"/>
                      <a:pt x="184" y="389"/>
                    </a:cubicBezTo>
                    <a:cubicBezTo>
                      <a:pt x="181" y="387"/>
                      <a:pt x="179" y="387"/>
                      <a:pt x="174" y="390"/>
                    </a:cubicBezTo>
                    <a:close/>
                    <a:moveTo>
                      <a:pt x="56" y="102"/>
                    </a:moveTo>
                    <a:cubicBezTo>
                      <a:pt x="59" y="100"/>
                      <a:pt x="59" y="94"/>
                      <a:pt x="58" y="93"/>
                    </a:cubicBezTo>
                    <a:cubicBezTo>
                      <a:pt x="57" y="92"/>
                      <a:pt x="51" y="97"/>
                      <a:pt x="44" y="100"/>
                    </a:cubicBezTo>
                    <a:cubicBezTo>
                      <a:pt x="42" y="101"/>
                      <a:pt x="45" y="104"/>
                      <a:pt x="43" y="106"/>
                    </a:cubicBezTo>
                    <a:cubicBezTo>
                      <a:pt x="41" y="109"/>
                      <a:pt x="40" y="103"/>
                      <a:pt x="38" y="104"/>
                    </a:cubicBezTo>
                    <a:cubicBezTo>
                      <a:pt x="36" y="106"/>
                      <a:pt x="33" y="109"/>
                      <a:pt x="37" y="111"/>
                    </a:cubicBezTo>
                    <a:cubicBezTo>
                      <a:pt x="41" y="114"/>
                      <a:pt x="31" y="113"/>
                      <a:pt x="40" y="116"/>
                    </a:cubicBezTo>
                    <a:cubicBezTo>
                      <a:pt x="46" y="117"/>
                      <a:pt x="33" y="117"/>
                      <a:pt x="36" y="122"/>
                    </a:cubicBezTo>
                    <a:cubicBezTo>
                      <a:pt x="40" y="127"/>
                      <a:pt x="39" y="121"/>
                      <a:pt x="42" y="121"/>
                    </a:cubicBezTo>
                    <a:cubicBezTo>
                      <a:pt x="46" y="121"/>
                      <a:pt x="43" y="119"/>
                      <a:pt x="46" y="117"/>
                    </a:cubicBezTo>
                    <a:cubicBezTo>
                      <a:pt x="49" y="115"/>
                      <a:pt x="52" y="116"/>
                      <a:pt x="52" y="114"/>
                    </a:cubicBezTo>
                    <a:cubicBezTo>
                      <a:pt x="51" y="112"/>
                      <a:pt x="56" y="112"/>
                      <a:pt x="53" y="110"/>
                    </a:cubicBezTo>
                    <a:cubicBezTo>
                      <a:pt x="51" y="109"/>
                      <a:pt x="54" y="108"/>
                      <a:pt x="53" y="106"/>
                    </a:cubicBezTo>
                    <a:cubicBezTo>
                      <a:pt x="52" y="104"/>
                      <a:pt x="56" y="107"/>
                      <a:pt x="59" y="104"/>
                    </a:cubicBezTo>
                    <a:cubicBezTo>
                      <a:pt x="63" y="102"/>
                      <a:pt x="53" y="105"/>
                      <a:pt x="56" y="102"/>
                    </a:cubicBezTo>
                    <a:close/>
                    <a:moveTo>
                      <a:pt x="34" y="125"/>
                    </a:moveTo>
                    <a:cubicBezTo>
                      <a:pt x="32" y="127"/>
                      <a:pt x="29" y="124"/>
                      <a:pt x="26" y="127"/>
                    </a:cubicBezTo>
                    <a:cubicBezTo>
                      <a:pt x="24" y="129"/>
                      <a:pt x="34" y="134"/>
                      <a:pt x="37" y="129"/>
                    </a:cubicBezTo>
                    <a:cubicBezTo>
                      <a:pt x="40" y="125"/>
                      <a:pt x="35" y="124"/>
                      <a:pt x="34" y="125"/>
                    </a:cubicBezTo>
                    <a:close/>
                    <a:moveTo>
                      <a:pt x="31" y="137"/>
                    </a:moveTo>
                    <a:cubicBezTo>
                      <a:pt x="25" y="135"/>
                      <a:pt x="27" y="149"/>
                      <a:pt x="31" y="149"/>
                    </a:cubicBezTo>
                    <a:cubicBezTo>
                      <a:pt x="35" y="148"/>
                      <a:pt x="29" y="144"/>
                      <a:pt x="31" y="143"/>
                    </a:cubicBezTo>
                    <a:cubicBezTo>
                      <a:pt x="33" y="141"/>
                      <a:pt x="33" y="138"/>
                      <a:pt x="31" y="137"/>
                    </a:cubicBezTo>
                    <a:close/>
                    <a:moveTo>
                      <a:pt x="62" y="141"/>
                    </a:moveTo>
                    <a:cubicBezTo>
                      <a:pt x="58" y="140"/>
                      <a:pt x="59" y="125"/>
                      <a:pt x="56" y="125"/>
                    </a:cubicBezTo>
                    <a:cubicBezTo>
                      <a:pt x="52" y="124"/>
                      <a:pt x="55" y="132"/>
                      <a:pt x="53" y="134"/>
                    </a:cubicBezTo>
                    <a:cubicBezTo>
                      <a:pt x="52" y="135"/>
                      <a:pt x="49" y="127"/>
                      <a:pt x="47" y="129"/>
                    </a:cubicBezTo>
                    <a:cubicBezTo>
                      <a:pt x="45" y="131"/>
                      <a:pt x="48" y="132"/>
                      <a:pt x="48" y="134"/>
                    </a:cubicBezTo>
                    <a:cubicBezTo>
                      <a:pt x="48" y="135"/>
                      <a:pt x="40" y="133"/>
                      <a:pt x="46" y="138"/>
                    </a:cubicBezTo>
                    <a:cubicBezTo>
                      <a:pt x="48" y="140"/>
                      <a:pt x="48" y="136"/>
                      <a:pt x="51" y="138"/>
                    </a:cubicBezTo>
                    <a:cubicBezTo>
                      <a:pt x="54" y="141"/>
                      <a:pt x="49" y="139"/>
                      <a:pt x="53" y="144"/>
                    </a:cubicBezTo>
                    <a:cubicBezTo>
                      <a:pt x="56" y="147"/>
                      <a:pt x="57" y="144"/>
                      <a:pt x="62" y="145"/>
                    </a:cubicBezTo>
                    <a:cubicBezTo>
                      <a:pt x="67" y="145"/>
                      <a:pt x="60" y="150"/>
                      <a:pt x="62" y="151"/>
                    </a:cubicBezTo>
                    <a:cubicBezTo>
                      <a:pt x="64" y="153"/>
                      <a:pt x="70" y="145"/>
                      <a:pt x="70" y="142"/>
                    </a:cubicBezTo>
                    <a:cubicBezTo>
                      <a:pt x="71" y="140"/>
                      <a:pt x="66" y="142"/>
                      <a:pt x="62" y="141"/>
                    </a:cubicBezTo>
                    <a:close/>
                    <a:moveTo>
                      <a:pt x="64" y="170"/>
                    </a:moveTo>
                    <a:cubicBezTo>
                      <a:pt x="59" y="169"/>
                      <a:pt x="60" y="164"/>
                      <a:pt x="56" y="167"/>
                    </a:cubicBezTo>
                    <a:cubicBezTo>
                      <a:pt x="53" y="171"/>
                      <a:pt x="54" y="170"/>
                      <a:pt x="59" y="172"/>
                    </a:cubicBezTo>
                    <a:cubicBezTo>
                      <a:pt x="62" y="174"/>
                      <a:pt x="57" y="174"/>
                      <a:pt x="58" y="177"/>
                    </a:cubicBezTo>
                    <a:cubicBezTo>
                      <a:pt x="59" y="179"/>
                      <a:pt x="54" y="176"/>
                      <a:pt x="54" y="180"/>
                    </a:cubicBezTo>
                    <a:cubicBezTo>
                      <a:pt x="54" y="183"/>
                      <a:pt x="62" y="179"/>
                      <a:pt x="68" y="178"/>
                    </a:cubicBezTo>
                    <a:cubicBezTo>
                      <a:pt x="74" y="177"/>
                      <a:pt x="70" y="172"/>
                      <a:pt x="64" y="170"/>
                    </a:cubicBezTo>
                    <a:close/>
                    <a:moveTo>
                      <a:pt x="55" y="196"/>
                    </a:moveTo>
                    <a:cubicBezTo>
                      <a:pt x="54" y="193"/>
                      <a:pt x="47" y="200"/>
                      <a:pt x="50" y="202"/>
                    </a:cubicBezTo>
                    <a:cubicBezTo>
                      <a:pt x="52" y="204"/>
                      <a:pt x="55" y="197"/>
                      <a:pt x="56" y="201"/>
                    </a:cubicBezTo>
                    <a:cubicBezTo>
                      <a:pt x="57" y="205"/>
                      <a:pt x="53" y="205"/>
                      <a:pt x="55" y="206"/>
                    </a:cubicBezTo>
                    <a:cubicBezTo>
                      <a:pt x="56" y="208"/>
                      <a:pt x="57" y="206"/>
                      <a:pt x="60" y="204"/>
                    </a:cubicBezTo>
                    <a:cubicBezTo>
                      <a:pt x="64" y="202"/>
                      <a:pt x="60" y="199"/>
                      <a:pt x="60" y="194"/>
                    </a:cubicBezTo>
                    <a:cubicBezTo>
                      <a:pt x="59" y="190"/>
                      <a:pt x="56" y="198"/>
                      <a:pt x="55" y="196"/>
                    </a:cubicBezTo>
                    <a:close/>
                    <a:moveTo>
                      <a:pt x="62" y="197"/>
                    </a:moveTo>
                    <a:cubicBezTo>
                      <a:pt x="64" y="200"/>
                      <a:pt x="72" y="183"/>
                      <a:pt x="69" y="185"/>
                    </a:cubicBezTo>
                    <a:cubicBezTo>
                      <a:pt x="66" y="186"/>
                      <a:pt x="60" y="193"/>
                      <a:pt x="62" y="197"/>
                    </a:cubicBezTo>
                    <a:close/>
                    <a:moveTo>
                      <a:pt x="128" y="77"/>
                    </a:moveTo>
                    <a:cubicBezTo>
                      <a:pt x="126" y="77"/>
                      <a:pt x="128" y="83"/>
                      <a:pt x="132" y="83"/>
                    </a:cubicBezTo>
                    <a:cubicBezTo>
                      <a:pt x="136" y="83"/>
                      <a:pt x="130" y="76"/>
                      <a:pt x="128" y="77"/>
                    </a:cubicBezTo>
                    <a:close/>
                    <a:moveTo>
                      <a:pt x="141" y="75"/>
                    </a:moveTo>
                    <a:cubicBezTo>
                      <a:pt x="139" y="72"/>
                      <a:pt x="134" y="75"/>
                      <a:pt x="136" y="72"/>
                    </a:cubicBezTo>
                    <a:cubicBezTo>
                      <a:pt x="138" y="69"/>
                      <a:pt x="136" y="69"/>
                      <a:pt x="133" y="68"/>
                    </a:cubicBezTo>
                    <a:cubicBezTo>
                      <a:pt x="130" y="66"/>
                      <a:pt x="128" y="72"/>
                      <a:pt x="130" y="75"/>
                    </a:cubicBezTo>
                    <a:cubicBezTo>
                      <a:pt x="133" y="79"/>
                      <a:pt x="136" y="75"/>
                      <a:pt x="138" y="77"/>
                    </a:cubicBezTo>
                    <a:cubicBezTo>
                      <a:pt x="140" y="80"/>
                      <a:pt x="144" y="76"/>
                      <a:pt x="143" y="75"/>
                    </a:cubicBezTo>
                    <a:cubicBezTo>
                      <a:pt x="142" y="74"/>
                      <a:pt x="142" y="78"/>
                      <a:pt x="141" y="75"/>
                    </a:cubicBezTo>
                    <a:close/>
                    <a:moveTo>
                      <a:pt x="137" y="80"/>
                    </a:moveTo>
                    <a:cubicBezTo>
                      <a:pt x="136" y="81"/>
                      <a:pt x="137" y="84"/>
                      <a:pt x="138" y="84"/>
                    </a:cubicBezTo>
                    <a:cubicBezTo>
                      <a:pt x="140" y="84"/>
                      <a:pt x="139" y="80"/>
                      <a:pt x="137" y="80"/>
                    </a:cubicBezTo>
                    <a:close/>
                    <a:moveTo>
                      <a:pt x="143" y="65"/>
                    </a:moveTo>
                    <a:cubicBezTo>
                      <a:pt x="143" y="66"/>
                      <a:pt x="145" y="64"/>
                      <a:pt x="146" y="65"/>
                    </a:cubicBezTo>
                    <a:cubicBezTo>
                      <a:pt x="148" y="65"/>
                      <a:pt x="151" y="60"/>
                      <a:pt x="148" y="61"/>
                    </a:cubicBezTo>
                    <a:cubicBezTo>
                      <a:pt x="146" y="63"/>
                      <a:pt x="145" y="59"/>
                      <a:pt x="143" y="65"/>
                    </a:cubicBezTo>
                    <a:close/>
                    <a:moveTo>
                      <a:pt x="144" y="69"/>
                    </a:moveTo>
                    <a:cubicBezTo>
                      <a:pt x="143" y="71"/>
                      <a:pt x="146" y="71"/>
                      <a:pt x="147" y="70"/>
                    </a:cubicBezTo>
                    <a:cubicBezTo>
                      <a:pt x="147" y="69"/>
                      <a:pt x="144" y="65"/>
                      <a:pt x="144" y="69"/>
                    </a:cubicBezTo>
                    <a:close/>
                    <a:moveTo>
                      <a:pt x="136" y="59"/>
                    </a:moveTo>
                    <a:cubicBezTo>
                      <a:pt x="135" y="61"/>
                      <a:pt x="139" y="64"/>
                      <a:pt x="140" y="64"/>
                    </a:cubicBezTo>
                    <a:cubicBezTo>
                      <a:pt x="141" y="63"/>
                      <a:pt x="138" y="58"/>
                      <a:pt x="136" y="59"/>
                    </a:cubicBezTo>
                    <a:close/>
                    <a:moveTo>
                      <a:pt x="182" y="17"/>
                    </a:moveTo>
                    <a:cubicBezTo>
                      <a:pt x="183" y="15"/>
                      <a:pt x="181" y="12"/>
                      <a:pt x="180" y="16"/>
                    </a:cubicBezTo>
                    <a:cubicBezTo>
                      <a:pt x="179" y="19"/>
                      <a:pt x="178" y="14"/>
                      <a:pt x="179" y="10"/>
                    </a:cubicBezTo>
                    <a:cubicBezTo>
                      <a:pt x="180" y="5"/>
                      <a:pt x="169" y="15"/>
                      <a:pt x="171" y="15"/>
                    </a:cubicBezTo>
                    <a:cubicBezTo>
                      <a:pt x="174" y="15"/>
                      <a:pt x="179" y="18"/>
                      <a:pt x="178" y="20"/>
                    </a:cubicBezTo>
                    <a:cubicBezTo>
                      <a:pt x="176" y="23"/>
                      <a:pt x="170" y="20"/>
                      <a:pt x="170" y="24"/>
                    </a:cubicBezTo>
                    <a:cubicBezTo>
                      <a:pt x="170" y="29"/>
                      <a:pt x="172" y="24"/>
                      <a:pt x="174" y="27"/>
                    </a:cubicBezTo>
                    <a:cubicBezTo>
                      <a:pt x="176" y="30"/>
                      <a:pt x="176" y="24"/>
                      <a:pt x="179" y="27"/>
                    </a:cubicBezTo>
                    <a:cubicBezTo>
                      <a:pt x="182" y="29"/>
                      <a:pt x="175" y="36"/>
                      <a:pt x="179" y="40"/>
                    </a:cubicBezTo>
                    <a:cubicBezTo>
                      <a:pt x="181" y="43"/>
                      <a:pt x="180" y="36"/>
                      <a:pt x="181" y="34"/>
                    </a:cubicBezTo>
                    <a:cubicBezTo>
                      <a:pt x="183" y="32"/>
                      <a:pt x="183" y="29"/>
                      <a:pt x="182" y="27"/>
                    </a:cubicBezTo>
                    <a:cubicBezTo>
                      <a:pt x="181" y="24"/>
                      <a:pt x="183" y="24"/>
                      <a:pt x="184" y="18"/>
                    </a:cubicBezTo>
                    <a:cubicBezTo>
                      <a:pt x="186" y="12"/>
                      <a:pt x="182" y="20"/>
                      <a:pt x="182" y="17"/>
                    </a:cubicBezTo>
                    <a:close/>
                    <a:moveTo>
                      <a:pt x="185" y="4"/>
                    </a:moveTo>
                    <a:cubicBezTo>
                      <a:pt x="183" y="4"/>
                      <a:pt x="184" y="7"/>
                      <a:pt x="182" y="8"/>
                    </a:cubicBezTo>
                    <a:cubicBezTo>
                      <a:pt x="181" y="9"/>
                      <a:pt x="181" y="10"/>
                      <a:pt x="183" y="13"/>
                    </a:cubicBezTo>
                    <a:cubicBezTo>
                      <a:pt x="184" y="16"/>
                      <a:pt x="184" y="10"/>
                      <a:pt x="185" y="9"/>
                    </a:cubicBezTo>
                    <a:cubicBezTo>
                      <a:pt x="187" y="8"/>
                      <a:pt x="186" y="5"/>
                      <a:pt x="185" y="4"/>
                    </a:cubicBezTo>
                    <a:close/>
                    <a:moveTo>
                      <a:pt x="189" y="0"/>
                    </a:moveTo>
                    <a:cubicBezTo>
                      <a:pt x="187" y="0"/>
                      <a:pt x="186" y="4"/>
                      <a:pt x="189" y="6"/>
                    </a:cubicBezTo>
                    <a:cubicBezTo>
                      <a:pt x="191" y="7"/>
                      <a:pt x="192" y="0"/>
                      <a:pt x="189" y="0"/>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328" name="Freeform 80"/>
              <p:cNvSpPr>
                <a:spLocks noEditPoints="1"/>
              </p:cNvSpPr>
              <p:nvPr/>
            </p:nvSpPr>
            <p:spPr bwMode="auto">
              <a:xfrm>
                <a:off x="2577104" y="5493976"/>
                <a:ext cx="1054817" cy="834353"/>
              </a:xfrm>
              <a:custGeom>
                <a:avLst/>
                <a:gdLst/>
                <a:ahLst/>
                <a:cxnLst>
                  <a:cxn ang="0">
                    <a:pos x="312" y="61"/>
                  </a:cxn>
                  <a:cxn ang="0">
                    <a:pos x="287" y="86"/>
                  </a:cxn>
                  <a:cxn ang="0">
                    <a:pos x="252" y="102"/>
                  </a:cxn>
                  <a:cxn ang="0">
                    <a:pos x="250" y="112"/>
                  </a:cxn>
                  <a:cxn ang="0">
                    <a:pos x="225" y="157"/>
                  </a:cxn>
                  <a:cxn ang="0">
                    <a:pos x="238" y="174"/>
                  </a:cxn>
                  <a:cxn ang="0">
                    <a:pos x="214" y="209"/>
                  </a:cxn>
                  <a:cxn ang="0">
                    <a:pos x="204" y="215"/>
                  </a:cxn>
                  <a:cxn ang="0">
                    <a:pos x="177" y="240"/>
                  </a:cxn>
                  <a:cxn ang="0">
                    <a:pos x="143" y="241"/>
                  </a:cxn>
                  <a:cxn ang="0">
                    <a:pos x="122" y="246"/>
                  </a:cxn>
                  <a:cxn ang="0">
                    <a:pos x="104" y="254"/>
                  </a:cxn>
                  <a:cxn ang="0">
                    <a:pos x="97" y="263"/>
                  </a:cxn>
                  <a:cxn ang="0">
                    <a:pos x="86" y="260"/>
                  </a:cxn>
                  <a:cxn ang="0">
                    <a:pos x="73" y="239"/>
                  </a:cxn>
                  <a:cxn ang="0">
                    <a:pos x="50" y="226"/>
                  </a:cxn>
                  <a:cxn ang="0">
                    <a:pos x="55" y="199"/>
                  </a:cxn>
                  <a:cxn ang="0">
                    <a:pos x="57" y="191"/>
                  </a:cxn>
                  <a:cxn ang="0">
                    <a:pos x="57" y="170"/>
                  </a:cxn>
                  <a:cxn ang="0">
                    <a:pos x="53" y="156"/>
                  </a:cxn>
                  <a:cxn ang="0">
                    <a:pos x="53" y="142"/>
                  </a:cxn>
                  <a:cxn ang="0">
                    <a:pos x="60" y="130"/>
                  </a:cxn>
                  <a:cxn ang="0">
                    <a:pos x="64" y="102"/>
                  </a:cxn>
                  <a:cxn ang="0">
                    <a:pos x="75" y="75"/>
                  </a:cxn>
                  <a:cxn ang="0">
                    <a:pos x="63" y="65"/>
                  </a:cxn>
                  <a:cxn ang="0">
                    <a:pos x="45" y="68"/>
                  </a:cxn>
                  <a:cxn ang="0">
                    <a:pos x="30" y="69"/>
                  </a:cxn>
                  <a:cxn ang="0">
                    <a:pos x="32" y="59"/>
                  </a:cxn>
                  <a:cxn ang="0">
                    <a:pos x="15" y="68"/>
                  </a:cxn>
                  <a:cxn ang="0">
                    <a:pos x="11" y="46"/>
                  </a:cxn>
                  <a:cxn ang="0">
                    <a:pos x="5" y="33"/>
                  </a:cxn>
                  <a:cxn ang="0">
                    <a:pos x="22" y="18"/>
                  </a:cxn>
                  <a:cxn ang="0">
                    <a:pos x="34" y="5"/>
                  </a:cxn>
                  <a:cxn ang="0">
                    <a:pos x="68" y="10"/>
                  </a:cxn>
                  <a:cxn ang="0">
                    <a:pos x="100" y="10"/>
                  </a:cxn>
                  <a:cxn ang="0">
                    <a:pos x="150" y="14"/>
                  </a:cxn>
                  <a:cxn ang="0">
                    <a:pos x="173" y="16"/>
                  </a:cxn>
                  <a:cxn ang="0">
                    <a:pos x="190" y="16"/>
                  </a:cxn>
                  <a:cxn ang="0">
                    <a:pos x="199" y="23"/>
                  </a:cxn>
                  <a:cxn ang="0">
                    <a:pos x="217" y="34"/>
                  </a:cxn>
                  <a:cxn ang="0">
                    <a:pos x="231" y="38"/>
                  </a:cxn>
                  <a:cxn ang="0">
                    <a:pos x="246" y="39"/>
                  </a:cxn>
                  <a:cxn ang="0">
                    <a:pos x="269" y="42"/>
                  </a:cxn>
                  <a:cxn ang="0">
                    <a:pos x="276" y="46"/>
                  </a:cxn>
                  <a:cxn ang="0">
                    <a:pos x="296" y="51"/>
                  </a:cxn>
                  <a:cxn ang="0">
                    <a:pos x="310" y="48"/>
                  </a:cxn>
                  <a:cxn ang="0">
                    <a:pos x="312" y="61"/>
                  </a:cxn>
                  <a:cxn ang="0">
                    <a:pos x="311" y="137"/>
                  </a:cxn>
                  <a:cxn ang="0">
                    <a:pos x="292" y="148"/>
                  </a:cxn>
                  <a:cxn ang="0">
                    <a:pos x="297" y="148"/>
                  </a:cxn>
                  <a:cxn ang="0">
                    <a:pos x="306" y="155"/>
                  </a:cxn>
                  <a:cxn ang="0">
                    <a:pos x="319" y="142"/>
                  </a:cxn>
                  <a:cxn ang="0">
                    <a:pos x="311" y="137"/>
                  </a:cxn>
                  <a:cxn ang="0">
                    <a:pos x="327" y="133"/>
                  </a:cxn>
                  <a:cxn ang="0">
                    <a:pos x="335" y="136"/>
                  </a:cxn>
                  <a:cxn ang="0">
                    <a:pos x="338" y="132"/>
                  </a:cxn>
                  <a:cxn ang="0">
                    <a:pos x="327" y="133"/>
                  </a:cxn>
                  <a:cxn ang="0">
                    <a:pos x="263" y="170"/>
                  </a:cxn>
                  <a:cxn ang="0">
                    <a:pos x="271" y="162"/>
                  </a:cxn>
                  <a:cxn ang="0">
                    <a:pos x="263" y="170"/>
                  </a:cxn>
                </a:cxnLst>
                <a:rect l="0" t="0" r="r" b="b"/>
                <a:pathLst>
                  <a:path w="339" h="268">
                    <a:moveTo>
                      <a:pt x="312" y="61"/>
                    </a:moveTo>
                    <a:cubicBezTo>
                      <a:pt x="319" y="74"/>
                      <a:pt x="288" y="79"/>
                      <a:pt x="287" y="86"/>
                    </a:cubicBezTo>
                    <a:cubicBezTo>
                      <a:pt x="286" y="93"/>
                      <a:pt x="256" y="93"/>
                      <a:pt x="252" y="102"/>
                    </a:cubicBezTo>
                    <a:cubicBezTo>
                      <a:pt x="250" y="108"/>
                      <a:pt x="264" y="107"/>
                      <a:pt x="250" y="112"/>
                    </a:cubicBezTo>
                    <a:cubicBezTo>
                      <a:pt x="244" y="115"/>
                      <a:pt x="222" y="145"/>
                      <a:pt x="225" y="157"/>
                    </a:cubicBezTo>
                    <a:cubicBezTo>
                      <a:pt x="229" y="171"/>
                      <a:pt x="237" y="170"/>
                      <a:pt x="238" y="174"/>
                    </a:cubicBezTo>
                    <a:cubicBezTo>
                      <a:pt x="238" y="178"/>
                      <a:pt x="211" y="190"/>
                      <a:pt x="214" y="209"/>
                    </a:cubicBezTo>
                    <a:cubicBezTo>
                      <a:pt x="214" y="215"/>
                      <a:pt x="215" y="214"/>
                      <a:pt x="204" y="215"/>
                    </a:cubicBezTo>
                    <a:cubicBezTo>
                      <a:pt x="185" y="216"/>
                      <a:pt x="185" y="246"/>
                      <a:pt x="177" y="240"/>
                    </a:cubicBezTo>
                    <a:cubicBezTo>
                      <a:pt x="173" y="236"/>
                      <a:pt x="157" y="247"/>
                      <a:pt x="143" y="241"/>
                    </a:cubicBezTo>
                    <a:cubicBezTo>
                      <a:pt x="133" y="236"/>
                      <a:pt x="123" y="241"/>
                      <a:pt x="122" y="246"/>
                    </a:cubicBezTo>
                    <a:cubicBezTo>
                      <a:pt x="120" y="252"/>
                      <a:pt x="108" y="247"/>
                      <a:pt x="104" y="254"/>
                    </a:cubicBezTo>
                    <a:cubicBezTo>
                      <a:pt x="101" y="261"/>
                      <a:pt x="99" y="260"/>
                      <a:pt x="97" y="263"/>
                    </a:cubicBezTo>
                    <a:cubicBezTo>
                      <a:pt x="96" y="267"/>
                      <a:pt x="93" y="268"/>
                      <a:pt x="86" y="260"/>
                    </a:cubicBezTo>
                    <a:cubicBezTo>
                      <a:pt x="78" y="252"/>
                      <a:pt x="73" y="245"/>
                      <a:pt x="73" y="239"/>
                    </a:cubicBezTo>
                    <a:cubicBezTo>
                      <a:pt x="73" y="233"/>
                      <a:pt x="60" y="221"/>
                      <a:pt x="50" y="226"/>
                    </a:cubicBezTo>
                    <a:cubicBezTo>
                      <a:pt x="48" y="221"/>
                      <a:pt x="46" y="207"/>
                      <a:pt x="55" y="199"/>
                    </a:cubicBezTo>
                    <a:cubicBezTo>
                      <a:pt x="64" y="192"/>
                      <a:pt x="61" y="192"/>
                      <a:pt x="57" y="191"/>
                    </a:cubicBezTo>
                    <a:cubicBezTo>
                      <a:pt x="52" y="190"/>
                      <a:pt x="47" y="184"/>
                      <a:pt x="57" y="170"/>
                    </a:cubicBezTo>
                    <a:cubicBezTo>
                      <a:pt x="67" y="157"/>
                      <a:pt x="55" y="166"/>
                      <a:pt x="53" y="156"/>
                    </a:cubicBezTo>
                    <a:cubicBezTo>
                      <a:pt x="51" y="145"/>
                      <a:pt x="42" y="143"/>
                      <a:pt x="53" y="142"/>
                    </a:cubicBezTo>
                    <a:cubicBezTo>
                      <a:pt x="63" y="141"/>
                      <a:pt x="64" y="138"/>
                      <a:pt x="60" y="130"/>
                    </a:cubicBezTo>
                    <a:cubicBezTo>
                      <a:pt x="57" y="122"/>
                      <a:pt x="66" y="122"/>
                      <a:pt x="64" y="102"/>
                    </a:cubicBezTo>
                    <a:cubicBezTo>
                      <a:pt x="63" y="94"/>
                      <a:pt x="88" y="77"/>
                      <a:pt x="75" y="75"/>
                    </a:cubicBezTo>
                    <a:cubicBezTo>
                      <a:pt x="65" y="73"/>
                      <a:pt x="78" y="66"/>
                      <a:pt x="63" y="65"/>
                    </a:cubicBezTo>
                    <a:cubicBezTo>
                      <a:pt x="48" y="63"/>
                      <a:pt x="56" y="73"/>
                      <a:pt x="45" y="68"/>
                    </a:cubicBezTo>
                    <a:cubicBezTo>
                      <a:pt x="34" y="62"/>
                      <a:pt x="34" y="72"/>
                      <a:pt x="30" y="69"/>
                    </a:cubicBezTo>
                    <a:cubicBezTo>
                      <a:pt x="26" y="66"/>
                      <a:pt x="36" y="62"/>
                      <a:pt x="32" y="59"/>
                    </a:cubicBezTo>
                    <a:cubicBezTo>
                      <a:pt x="28" y="57"/>
                      <a:pt x="27" y="57"/>
                      <a:pt x="15" y="68"/>
                    </a:cubicBezTo>
                    <a:cubicBezTo>
                      <a:pt x="12" y="61"/>
                      <a:pt x="16" y="52"/>
                      <a:pt x="11" y="46"/>
                    </a:cubicBezTo>
                    <a:cubicBezTo>
                      <a:pt x="7" y="40"/>
                      <a:pt x="11" y="36"/>
                      <a:pt x="5" y="33"/>
                    </a:cubicBezTo>
                    <a:cubicBezTo>
                      <a:pt x="0" y="29"/>
                      <a:pt x="12" y="18"/>
                      <a:pt x="22" y="18"/>
                    </a:cubicBezTo>
                    <a:cubicBezTo>
                      <a:pt x="32" y="18"/>
                      <a:pt x="22" y="11"/>
                      <a:pt x="34" y="5"/>
                    </a:cubicBezTo>
                    <a:cubicBezTo>
                      <a:pt x="46" y="0"/>
                      <a:pt x="49" y="10"/>
                      <a:pt x="68" y="10"/>
                    </a:cubicBezTo>
                    <a:cubicBezTo>
                      <a:pt x="88" y="10"/>
                      <a:pt x="87" y="6"/>
                      <a:pt x="100" y="10"/>
                    </a:cubicBezTo>
                    <a:cubicBezTo>
                      <a:pt x="125" y="18"/>
                      <a:pt x="135" y="9"/>
                      <a:pt x="150" y="14"/>
                    </a:cubicBezTo>
                    <a:cubicBezTo>
                      <a:pt x="165" y="18"/>
                      <a:pt x="160" y="11"/>
                      <a:pt x="173" y="16"/>
                    </a:cubicBezTo>
                    <a:cubicBezTo>
                      <a:pt x="182" y="20"/>
                      <a:pt x="185" y="16"/>
                      <a:pt x="190" y="16"/>
                    </a:cubicBezTo>
                    <a:cubicBezTo>
                      <a:pt x="194" y="21"/>
                      <a:pt x="200" y="17"/>
                      <a:pt x="199" y="23"/>
                    </a:cubicBezTo>
                    <a:cubicBezTo>
                      <a:pt x="198" y="30"/>
                      <a:pt x="213" y="25"/>
                      <a:pt x="217" y="34"/>
                    </a:cubicBezTo>
                    <a:cubicBezTo>
                      <a:pt x="220" y="39"/>
                      <a:pt x="226" y="32"/>
                      <a:pt x="231" y="38"/>
                    </a:cubicBezTo>
                    <a:cubicBezTo>
                      <a:pt x="235" y="42"/>
                      <a:pt x="235" y="36"/>
                      <a:pt x="246" y="39"/>
                    </a:cubicBezTo>
                    <a:cubicBezTo>
                      <a:pt x="255" y="41"/>
                      <a:pt x="243" y="26"/>
                      <a:pt x="269" y="42"/>
                    </a:cubicBezTo>
                    <a:cubicBezTo>
                      <a:pt x="269" y="48"/>
                      <a:pt x="274" y="48"/>
                      <a:pt x="276" y="46"/>
                    </a:cubicBezTo>
                    <a:cubicBezTo>
                      <a:pt x="290" y="55"/>
                      <a:pt x="288" y="47"/>
                      <a:pt x="296" y="51"/>
                    </a:cubicBezTo>
                    <a:cubicBezTo>
                      <a:pt x="304" y="55"/>
                      <a:pt x="297" y="47"/>
                      <a:pt x="310" y="48"/>
                    </a:cubicBezTo>
                    <a:cubicBezTo>
                      <a:pt x="322" y="57"/>
                      <a:pt x="308" y="54"/>
                      <a:pt x="312" y="61"/>
                    </a:cubicBezTo>
                    <a:close/>
                    <a:moveTo>
                      <a:pt x="311" y="137"/>
                    </a:moveTo>
                    <a:cubicBezTo>
                      <a:pt x="310" y="129"/>
                      <a:pt x="288" y="144"/>
                      <a:pt x="292" y="148"/>
                    </a:cubicBezTo>
                    <a:cubicBezTo>
                      <a:pt x="293" y="149"/>
                      <a:pt x="292" y="150"/>
                      <a:pt x="297" y="148"/>
                    </a:cubicBezTo>
                    <a:cubicBezTo>
                      <a:pt x="301" y="146"/>
                      <a:pt x="299" y="151"/>
                      <a:pt x="306" y="155"/>
                    </a:cubicBezTo>
                    <a:cubicBezTo>
                      <a:pt x="312" y="160"/>
                      <a:pt x="314" y="149"/>
                      <a:pt x="319" y="142"/>
                    </a:cubicBezTo>
                    <a:cubicBezTo>
                      <a:pt x="323" y="135"/>
                      <a:pt x="311" y="145"/>
                      <a:pt x="311" y="137"/>
                    </a:cubicBezTo>
                    <a:close/>
                    <a:moveTo>
                      <a:pt x="327" y="133"/>
                    </a:moveTo>
                    <a:cubicBezTo>
                      <a:pt x="328" y="136"/>
                      <a:pt x="331" y="132"/>
                      <a:pt x="335" y="136"/>
                    </a:cubicBezTo>
                    <a:cubicBezTo>
                      <a:pt x="339" y="140"/>
                      <a:pt x="339" y="137"/>
                      <a:pt x="338" y="132"/>
                    </a:cubicBezTo>
                    <a:cubicBezTo>
                      <a:pt x="337" y="127"/>
                      <a:pt x="326" y="128"/>
                      <a:pt x="327" y="133"/>
                    </a:cubicBezTo>
                    <a:close/>
                    <a:moveTo>
                      <a:pt x="263" y="170"/>
                    </a:moveTo>
                    <a:cubicBezTo>
                      <a:pt x="265" y="173"/>
                      <a:pt x="274" y="165"/>
                      <a:pt x="271" y="162"/>
                    </a:cubicBezTo>
                    <a:cubicBezTo>
                      <a:pt x="268" y="158"/>
                      <a:pt x="260" y="168"/>
                      <a:pt x="263" y="170"/>
                    </a:cubicBezTo>
                    <a:close/>
                  </a:path>
                </a:pathLst>
              </a:custGeom>
              <a:solidFill>
                <a:schemeClr val="accent6">
                  <a:lumMod val="75000"/>
                </a:schemeClr>
              </a:solidFill>
              <a:ln w="3175" cap="rnd" cmpd="sng">
                <a:solidFill>
                  <a:schemeClr val="bg1"/>
                </a:solidFill>
                <a:prstDash val="solid"/>
                <a:round/>
                <a:headEnd/>
                <a:tailEnd/>
              </a:ln>
            </p:spPr>
            <p:txBody>
              <a:bodyPr/>
              <a:lstStyle/>
              <a:p>
                <a:endParaRPr lang="en-GB" dirty="0"/>
              </a:p>
            </p:txBody>
          </p:sp>
          <p:sp>
            <p:nvSpPr>
              <p:cNvPr id="329" name="Freeform 81"/>
              <p:cNvSpPr>
                <a:spLocks/>
              </p:cNvSpPr>
              <p:nvPr/>
            </p:nvSpPr>
            <p:spPr bwMode="auto">
              <a:xfrm>
                <a:off x="5979151" y="6654758"/>
                <a:ext cx="58746" cy="143629"/>
              </a:xfrm>
              <a:custGeom>
                <a:avLst/>
                <a:gdLst/>
                <a:ahLst/>
                <a:cxnLst>
                  <a:cxn ang="0">
                    <a:pos x="6" y="8"/>
                  </a:cxn>
                  <a:cxn ang="0">
                    <a:pos x="5" y="26"/>
                  </a:cxn>
                  <a:cxn ang="0">
                    <a:pos x="3" y="28"/>
                  </a:cxn>
                  <a:cxn ang="0">
                    <a:pos x="6" y="28"/>
                  </a:cxn>
                  <a:cxn ang="0">
                    <a:pos x="2" y="39"/>
                  </a:cxn>
                  <a:cxn ang="0">
                    <a:pos x="1" y="43"/>
                  </a:cxn>
                  <a:cxn ang="0">
                    <a:pos x="16" y="37"/>
                  </a:cxn>
                  <a:cxn ang="0">
                    <a:pos x="17" y="10"/>
                  </a:cxn>
                  <a:cxn ang="0">
                    <a:pos x="6" y="8"/>
                  </a:cxn>
                </a:cxnLst>
                <a:rect l="0" t="0" r="r" b="b"/>
                <a:pathLst>
                  <a:path w="19" h="46">
                    <a:moveTo>
                      <a:pt x="6" y="8"/>
                    </a:moveTo>
                    <a:cubicBezTo>
                      <a:pt x="2" y="14"/>
                      <a:pt x="6" y="23"/>
                      <a:pt x="5" y="26"/>
                    </a:cubicBezTo>
                    <a:cubicBezTo>
                      <a:pt x="5" y="27"/>
                      <a:pt x="3" y="27"/>
                      <a:pt x="3" y="28"/>
                    </a:cubicBezTo>
                    <a:cubicBezTo>
                      <a:pt x="4" y="29"/>
                      <a:pt x="5" y="28"/>
                      <a:pt x="6" y="28"/>
                    </a:cubicBezTo>
                    <a:cubicBezTo>
                      <a:pt x="13" y="31"/>
                      <a:pt x="3" y="34"/>
                      <a:pt x="2" y="39"/>
                    </a:cubicBezTo>
                    <a:cubicBezTo>
                      <a:pt x="2" y="39"/>
                      <a:pt x="0" y="43"/>
                      <a:pt x="1" y="43"/>
                    </a:cubicBezTo>
                    <a:cubicBezTo>
                      <a:pt x="9" y="46"/>
                      <a:pt x="14" y="43"/>
                      <a:pt x="16" y="37"/>
                    </a:cubicBezTo>
                    <a:cubicBezTo>
                      <a:pt x="19" y="29"/>
                      <a:pt x="17" y="16"/>
                      <a:pt x="17" y="10"/>
                    </a:cubicBezTo>
                    <a:cubicBezTo>
                      <a:pt x="14" y="10"/>
                      <a:pt x="10" y="0"/>
                      <a:pt x="6" y="8"/>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0" name="Freeform 82"/>
              <p:cNvSpPr>
                <a:spLocks/>
              </p:cNvSpPr>
              <p:nvPr/>
            </p:nvSpPr>
            <p:spPr bwMode="auto">
              <a:xfrm>
                <a:off x="5936071" y="6596000"/>
                <a:ext cx="110965" cy="326429"/>
              </a:xfrm>
              <a:custGeom>
                <a:avLst/>
                <a:gdLst/>
                <a:ahLst/>
                <a:cxnLst>
                  <a:cxn ang="0">
                    <a:pos x="29" y="69"/>
                  </a:cxn>
                  <a:cxn ang="0">
                    <a:pos x="30" y="56"/>
                  </a:cxn>
                  <a:cxn ang="0">
                    <a:pos x="15" y="62"/>
                  </a:cxn>
                  <a:cxn ang="0">
                    <a:pos x="16" y="58"/>
                  </a:cxn>
                  <a:cxn ang="0">
                    <a:pos x="20" y="47"/>
                  </a:cxn>
                  <a:cxn ang="0">
                    <a:pos x="17" y="47"/>
                  </a:cxn>
                  <a:cxn ang="0">
                    <a:pos x="19" y="45"/>
                  </a:cxn>
                  <a:cxn ang="0">
                    <a:pos x="20" y="27"/>
                  </a:cxn>
                  <a:cxn ang="0">
                    <a:pos x="31" y="29"/>
                  </a:cxn>
                  <a:cxn ang="0">
                    <a:pos x="32" y="28"/>
                  </a:cxn>
                  <a:cxn ang="0">
                    <a:pos x="34" y="17"/>
                  </a:cxn>
                  <a:cxn ang="0">
                    <a:pos x="35" y="13"/>
                  </a:cxn>
                  <a:cxn ang="0">
                    <a:pos x="35" y="4"/>
                  </a:cxn>
                  <a:cxn ang="0">
                    <a:pos x="34" y="2"/>
                  </a:cxn>
                  <a:cxn ang="0">
                    <a:pos x="33" y="1"/>
                  </a:cxn>
                  <a:cxn ang="0">
                    <a:pos x="32" y="0"/>
                  </a:cxn>
                  <a:cxn ang="0">
                    <a:pos x="30" y="6"/>
                  </a:cxn>
                  <a:cxn ang="0">
                    <a:pos x="20" y="6"/>
                  </a:cxn>
                  <a:cxn ang="0">
                    <a:pos x="6" y="54"/>
                  </a:cxn>
                  <a:cxn ang="0">
                    <a:pos x="1" y="65"/>
                  </a:cxn>
                  <a:cxn ang="0">
                    <a:pos x="0" y="67"/>
                  </a:cxn>
                  <a:cxn ang="0">
                    <a:pos x="11" y="105"/>
                  </a:cxn>
                  <a:cxn ang="0">
                    <a:pos x="21" y="105"/>
                  </a:cxn>
                  <a:cxn ang="0">
                    <a:pos x="22" y="101"/>
                  </a:cxn>
                  <a:cxn ang="0">
                    <a:pos x="29" y="69"/>
                  </a:cxn>
                </a:cxnLst>
                <a:rect l="0" t="0" r="r" b="b"/>
                <a:pathLst>
                  <a:path w="36" h="105">
                    <a:moveTo>
                      <a:pt x="29" y="69"/>
                    </a:moveTo>
                    <a:cubicBezTo>
                      <a:pt x="29" y="64"/>
                      <a:pt x="29" y="61"/>
                      <a:pt x="30" y="56"/>
                    </a:cubicBezTo>
                    <a:cubicBezTo>
                      <a:pt x="28" y="62"/>
                      <a:pt x="23" y="65"/>
                      <a:pt x="15" y="62"/>
                    </a:cubicBezTo>
                    <a:cubicBezTo>
                      <a:pt x="14" y="62"/>
                      <a:pt x="16" y="58"/>
                      <a:pt x="16" y="58"/>
                    </a:cubicBezTo>
                    <a:cubicBezTo>
                      <a:pt x="17" y="53"/>
                      <a:pt x="27" y="50"/>
                      <a:pt x="20" y="47"/>
                    </a:cubicBezTo>
                    <a:cubicBezTo>
                      <a:pt x="19" y="47"/>
                      <a:pt x="18" y="48"/>
                      <a:pt x="17" y="47"/>
                    </a:cubicBezTo>
                    <a:cubicBezTo>
                      <a:pt x="17" y="46"/>
                      <a:pt x="19" y="46"/>
                      <a:pt x="19" y="45"/>
                    </a:cubicBezTo>
                    <a:cubicBezTo>
                      <a:pt x="20" y="42"/>
                      <a:pt x="16" y="33"/>
                      <a:pt x="20" y="27"/>
                    </a:cubicBezTo>
                    <a:cubicBezTo>
                      <a:pt x="24" y="19"/>
                      <a:pt x="28" y="29"/>
                      <a:pt x="31" y="29"/>
                    </a:cubicBezTo>
                    <a:cubicBezTo>
                      <a:pt x="32" y="29"/>
                      <a:pt x="32" y="28"/>
                      <a:pt x="32" y="28"/>
                    </a:cubicBezTo>
                    <a:cubicBezTo>
                      <a:pt x="32" y="24"/>
                      <a:pt x="32" y="18"/>
                      <a:pt x="34" y="17"/>
                    </a:cubicBezTo>
                    <a:cubicBezTo>
                      <a:pt x="35" y="15"/>
                      <a:pt x="36" y="15"/>
                      <a:pt x="35" y="13"/>
                    </a:cubicBezTo>
                    <a:cubicBezTo>
                      <a:pt x="35" y="11"/>
                      <a:pt x="36" y="5"/>
                      <a:pt x="35" y="4"/>
                    </a:cubicBezTo>
                    <a:cubicBezTo>
                      <a:pt x="34" y="3"/>
                      <a:pt x="35" y="2"/>
                      <a:pt x="34" y="2"/>
                    </a:cubicBezTo>
                    <a:cubicBezTo>
                      <a:pt x="33" y="3"/>
                      <a:pt x="33" y="2"/>
                      <a:pt x="33" y="1"/>
                    </a:cubicBezTo>
                    <a:cubicBezTo>
                      <a:pt x="32" y="1"/>
                      <a:pt x="32" y="0"/>
                      <a:pt x="32" y="0"/>
                    </a:cubicBezTo>
                    <a:cubicBezTo>
                      <a:pt x="31" y="0"/>
                      <a:pt x="31" y="5"/>
                      <a:pt x="30" y="6"/>
                    </a:cubicBezTo>
                    <a:cubicBezTo>
                      <a:pt x="28" y="8"/>
                      <a:pt x="23" y="6"/>
                      <a:pt x="20" y="6"/>
                    </a:cubicBezTo>
                    <a:cubicBezTo>
                      <a:pt x="16" y="18"/>
                      <a:pt x="9" y="48"/>
                      <a:pt x="6" y="54"/>
                    </a:cubicBezTo>
                    <a:cubicBezTo>
                      <a:pt x="10" y="56"/>
                      <a:pt x="2" y="65"/>
                      <a:pt x="1" y="65"/>
                    </a:cubicBezTo>
                    <a:cubicBezTo>
                      <a:pt x="1" y="66"/>
                      <a:pt x="0" y="67"/>
                      <a:pt x="0" y="67"/>
                    </a:cubicBezTo>
                    <a:cubicBezTo>
                      <a:pt x="4" y="79"/>
                      <a:pt x="7" y="92"/>
                      <a:pt x="11" y="105"/>
                    </a:cubicBezTo>
                    <a:cubicBezTo>
                      <a:pt x="21" y="105"/>
                      <a:pt x="21" y="105"/>
                      <a:pt x="21" y="105"/>
                    </a:cubicBezTo>
                    <a:cubicBezTo>
                      <a:pt x="22" y="103"/>
                      <a:pt x="22" y="102"/>
                      <a:pt x="22" y="101"/>
                    </a:cubicBezTo>
                    <a:cubicBezTo>
                      <a:pt x="21" y="90"/>
                      <a:pt x="30" y="74"/>
                      <a:pt x="29" y="69"/>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31" name="Freeform 83"/>
              <p:cNvSpPr>
                <a:spLocks/>
              </p:cNvSpPr>
              <p:nvPr/>
            </p:nvSpPr>
            <p:spPr bwMode="auto">
              <a:xfrm>
                <a:off x="5929544" y="6764438"/>
                <a:ext cx="36553" cy="40477"/>
              </a:xfrm>
              <a:custGeom>
                <a:avLst/>
                <a:gdLst/>
                <a:ahLst/>
                <a:cxnLst>
                  <a:cxn ang="0">
                    <a:pos x="0" y="10"/>
                  </a:cxn>
                  <a:cxn ang="0">
                    <a:pos x="2" y="13"/>
                  </a:cxn>
                  <a:cxn ang="0">
                    <a:pos x="3" y="11"/>
                  </a:cxn>
                  <a:cxn ang="0">
                    <a:pos x="8" y="0"/>
                  </a:cxn>
                  <a:cxn ang="0">
                    <a:pos x="0" y="10"/>
                  </a:cxn>
                </a:cxnLst>
                <a:rect l="0" t="0" r="r" b="b"/>
                <a:pathLst>
                  <a:path w="12" h="13">
                    <a:moveTo>
                      <a:pt x="0" y="10"/>
                    </a:moveTo>
                    <a:cubicBezTo>
                      <a:pt x="1" y="12"/>
                      <a:pt x="1" y="13"/>
                      <a:pt x="2" y="13"/>
                    </a:cubicBezTo>
                    <a:cubicBezTo>
                      <a:pt x="2" y="13"/>
                      <a:pt x="3" y="12"/>
                      <a:pt x="3" y="11"/>
                    </a:cubicBezTo>
                    <a:cubicBezTo>
                      <a:pt x="4" y="11"/>
                      <a:pt x="12" y="2"/>
                      <a:pt x="8" y="0"/>
                    </a:cubicBezTo>
                    <a:cubicBezTo>
                      <a:pt x="5" y="7"/>
                      <a:pt x="3" y="7"/>
                      <a:pt x="0" y="10"/>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2" name="Freeform 84"/>
              <p:cNvSpPr>
                <a:spLocks noEditPoints="1"/>
              </p:cNvSpPr>
              <p:nvPr/>
            </p:nvSpPr>
            <p:spPr bwMode="auto">
              <a:xfrm>
                <a:off x="4808147" y="5705502"/>
                <a:ext cx="667094" cy="735118"/>
              </a:xfrm>
              <a:custGeom>
                <a:avLst/>
                <a:gdLst/>
                <a:ahLst/>
                <a:cxnLst>
                  <a:cxn ang="0">
                    <a:pos x="141" y="32"/>
                  </a:cxn>
                  <a:cxn ang="0">
                    <a:pos x="105" y="47"/>
                  </a:cxn>
                  <a:cxn ang="0">
                    <a:pos x="106" y="58"/>
                  </a:cxn>
                  <a:cxn ang="0">
                    <a:pos x="91" y="60"/>
                  </a:cxn>
                  <a:cxn ang="0">
                    <a:pos x="89" y="94"/>
                  </a:cxn>
                  <a:cxn ang="0">
                    <a:pos x="90" y="110"/>
                  </a:cxn>
                  <a:cxn ang="0">
                    <a:pos x="110" y="142"/>
                  </a:cxn>
                  <a:cxn ang="0">
                    <a:pos x="90" y="144"/>
                  </a:cxn>
                  <a:cxn ang="0">
                    <a:pos x="78" y="145"/>
                  </a:cxn>
                  <a:cxn ang="0">
                    <a:pos x="67" y="178"/>
                  </a:cxn>
                  <a:cxn ang="0">
                    <a:pos x="44" y="145"/>
                  </a:cxn>
                  <a:cxn ang="0">
                    <a:pos x="52" y="125"/>
                  </a:cxn>
                  <a:cxn ang="0">
                    <a:pos x="83" y="124"/>
                  </a:cxn>
                  <a:cxn ang="0">
                    <a:pos x="41" y="120"/>
                  </a:cxn>
                  <a:cxn ang="0">
                    <a:pos x="26" y="96"/>
                  </a:cxn>
                  <a:cxn ang="0">
                    <a:pos x="18" y="64"/>
                  </a:cxn>
                  <a:cxn ang="0">
                    <a:pos x="34" y="35"/>
                  </a:cxn>
                  <a:cxn ang="0">
                    <a:pos x="96" y="17"/>
                  </a:cxn>
                  <a:cxn ang="0">
                    <a:pos x="135" y="18"/>
                  </a:cxn>
                  <a:cxn ang="0">
                    <a:pos x="169" y="21"/>
                  </a:cxn>
                  <a:cxn ang="0">
                    <a:pos x="25" y="134"/>
                  </a:cxn>
                  <a:cxn ang="0">
                    <a:pos x="26" y="128"/>
                  </a:cxn>
                  <a:cxn ang="0">
                    <a:pos x="83" y="192"/>
                  </a:cxn>
                  <a:cxn ang="0">
                    <a:pos x="156" y="224"/>
                  </a:cxn>
                  <a:cxn ang="0">
                    <a:pos x="110" y="212"/>
                  </a:cxn>
                  <a:cxn ang="0">
                    <a:pos x="125" y="229"/>
                  </a:cxn>
                  <a:cxn ang="0">
                    <a:pos x="200" y="193"/>
                  </a:cxn>
                  <a:cxn ang="0">
                    <a:pos x="200" y="193"/>
                  </a:cxn>
                  <a:cxn ang="0">
                    <a:pos x="158" y="126"/>
                  </a:cxn>
                  <a:cxn ang="0">
                    <a:pos x="156" y="88"/>
                  </a:cxn>
                  <a:cxn ang="0">
                    <a:pos x="166" y="85"/>
                  </a:cxn>
                  <a:cxn ang="0">
                    <a:pos x="124" y="37"/>
                  </a:cxn>
                  <a:cxn ang="0">
                    <a:pos x="94" y="100"/>
                  </a:cxn>
                  <a:cxn ang="0">
                    <a:pos x="104" y="118"/>
                  </a:cxn>
                  <a:cxn ang="0">
                    <a:pos x="144" y="159"/>
                  </a:cxn>
                  <a:cxn ang="0">
                    <a:pos x="187" y="217"/>
                  </a:cxn>
                  <a:cxn ang="0">
                    <a:pos x="0" y="73"/>
                  </a:cxn>
                  <a:cxn ang="0">
                    <a:pos x="0" y="73"/>
                  </a:cxn>
                  <a:cxn ang="0">
                    <a:pos x="137" y="69"/>
                  </a:cxn>
                  <a:cxn ang="0">
                    <a:pos x="149" y="59"/>
                  </a:cxn>
                  <a:cxn ang="0">
                    <a:pos x="136" y="164"/>
                  </a:cxn>
                  <a:cxn ang="0">
                    <a:pos x="116" y="173"/>
                  </a:cxn>
                  <a:cxn ang="0">
                    <a:pos x="116" y="173"/>
                  </a:cxn>
                  <a:cxn ang="0">
                    <a:pos x="115" y="146"/>
                  </a:cxn>
                  <a:cxn ang="0">
                    <a:pos x="118" y="154"/>
                  </a:cxn>
                  <a:cxn ang="0">
                    <a:pos x="157" y="146"/>
                  </a:cxn>
                  <a:cxn ang="0">
                    <a:pos x="24" y="111"/>
                  </a:cxn>
                  <a:cxn ang="0">
                    <a:pos x="120" y="98"/>
                  </a:cxn>
                  <a:cxn ang="0">
                    <a:pos x="137" y="143"/>
                  </a:cxn>
                </a:cxnLst>
                <a:rect l="0" t="0" r="r" b="b"/>
                <a:pathLst>
                  <a:path w="214" h="236">
                    <a:moveTo>
                      <a:pt x="169" y="21"/>
                    </a:moveTo>
                    <a:cubicBezTo>
                      <a:pt x="162" y="24"/>
                      <a:pt x="167" y="34"/>
                      <a:pt x="159" y="39"/>
                    </a:cubicBezTo>
                    <a:cubicBezTo>
                      <a:pt x="159" y="30"/>
                      <a:pt x="151" y="38"/>
                      <a:pt x="141" y="32"/>
                    </a:cubicBezTo>
                    <a:cubicBezTo>
                      <a:pt x="132" y="27"/>
                      <a:pt x="134" y="37"/>
                      <a:pt x="125" y="33"/>
                    </a:cubicBezTo>
                    <a:cubicBezTo>
                      <a:pt x="116" y="30"/>
                      <a:pt x="117" y="38"/>
                      <a:pt x="107" y="40"/>
                    </a:cubicBezTo>
                    <a:cubicBezTo>
                      <a:pt x="97" y="41"/>
                      <a:pt x="107" y="42"/>
                      <a:pt x="105" y="47"/>
                    </a:cubicBezTo>
                    <a:cubicBezTo>
                      <a:pt x="103" y="52"/>
                      <a:pt x="108" y="47"/>
                      <a:pt x="114" y="54"/>
                    </a:cubicBezTo>
                    <a:cubicBezTo>
                      <a:pt x="121" y="61"/>
                      <a:pt x="119" y="61"/>
                      <a:pt x="111" y="57"/>
                    </a:cubicBezTo>
                    <a:cubicBezTo>
                      <a:pt x="104" y="53"/>
                      <a:pt x="98" y="49"/>
                      <a:pt x="106" y="58"/>
                    </a:cubicBezTo>
                    <a:cubicBezTo>
                      <a:pt x="113" y="67"/>
                      <a:pt x="109" y="67"/>
                      <a:pt x="101" y="59"/>
                    </a:cubicBezTo>
                    <a:cubicBezTo>
                      <a:pt x="93" y="51"/>
                      <a:pt x="93" y="57"/>
                      <a:pt x="99" y="63"/>
                    </a:cubicBezTo>
                    <a:cubicBezTo>
                      <a:pt x="104" y="68"/>
                      <a:pt x="92" y="69"/>
                      <a:pt x="91" y="60"/>
                    </a:cubicBezTo>
                    <a:cubicBezTo>
                      <a:pt x="89" y="49"/>
                      <a:pt x="80" y="55"/>
                      <a:pt x="81" y="49"/>
                    </a:cubicBezTo>
                    <a:cubicBezTo>
                      <a:pt x="83" y="38"/>
                      <a:pt x="75" y="47"/>
                      <a:pt x="73" y="53"/>
                    </a:cubicBezTo>
                    <a:cubicBezTo>
                      <a:pt x="67" y="66"/>
                      <a:pt x="99" y="86"/>
                      <a:pt x="89" y="94"/>
                    </a:cubicBezTo>
                    <a:cubicBezTo>
                      <a:pt x="84" y="98"/>
                      <a:pt x="90" y="86"/>
                      <a:pt x="83" y="87"/>
                    </a:cubicBezTo>
                    <a:cubicBezTo>
                      <a:pt x="73" y="87"/>
                      <a:pt x="92" y="99"/>
                      <a:pt x="77" y="100"/>
                    </a:cubicBezTo>
                    <a:cubicBezTo>
                      <a:pt x="63" y="102"/>
                      <a:pt x="88" y="104"/>
                      <a:pt x="90" y="110"/>
                    </a:cubicBezTo>
                    <a:cubicBezTo>
                      <a:pt x="93" y="116"/>
                      <a:pt x="96" y="112"/>
                      <a:pt x="98" y="117"/>
                    </a:cubicBezTo>
                    <a:cubicBezTo>
                      <a:pt x="101" y="123"/>
                      <a:pt x="111" y="122"/>
                      <a:pt x="110" y="128"/>
                    </a:cubicBezTo>
                    <a:cubicBezTo>
                      <a:pt x="108" y="133"/>
                      <a:pt x="113" y="140"/>
                      <a:pt x="110" y="142"/>
                    </a:cubicBezTo>
                    <a:cubicBezTo>
                      <a:pt x="106" y="144"/>
                      <a:pt x="101" y="136"/>
                      <a:pt x="98" y="132"/>
                    </a:cubicBezTo>
                    <a:cubicBezTo>
                      <a:pt x="95" y="127"/>
                      <a:pt x="83" y="134"/>
                      <a:pt x="86" y="138"/>
                    </a:cubicBezTo>
                    <a:cubicBezTo>
                      <a:pt x="90" y="142"/>
                      <a:pt x="85" y="144"/>
                      <a:pt x="90" y="144"/>
                    </a:cubicBezTo>
                    <a:cubicBezTo>
                      <a:pt x="96" y="144"/>
                      <a:pt x="100" y="151"/>
                      <a:pt x="95" y="152"/>
                    </a:cubicBezTo>
                    <a:cubicBezTo>
                      <a:pt x="91" y="153"/>
                      <a:pt x="87" y="158"/>
                      <a:pt x="86" y="153"/>
                    </a:cubicBezTo>
                    <a:cubicBezTo>
                      <a:pt x="85" y="148"/>
                      <a:pt x="84" y="146"/>
                      <a:pt x="78" y="145"/>
                    </a:cubicBezTo>
                    <a:cubicBezTo>
                      <a:pt x="72" y="145"/>
                      <a:pt x="93" y="181"/>
                      <a:pt x="87" y="183"/>
                    </a:cubicBezTo>
                    <a:cubicBezTo>
                      <a:pt x="81" y="186"/>
                      <a:pt x="75" y="159"/>
                      <a:pt x="73" y="175"/>
                    </a:cubicBezTo>
                    <a:cubicBezTo>
                      <a:pt x="72" y="184"/>
                      <a:pt x="67" y="189"/>
                      <a:pt x="67" y="178"/>
                    </a:cubicBezTo>
                    <a:cubicBezTo>
                      <a:pt x="67" y="168"/>
                      <a:pt x="59" y="156"/>
                      <a:pt x="58" y="168"/>
                    </a:cubicBezTo>
                    <a:cubicBezTo>
                      <a:pt x="57" y="180"/>
                      <a:pt x="45" y="162"/>
                      <a:pt x="48" y="157"/>
                    </a:cubicBezTo>
                    <a:cubicBezTo>
                      <a:pt x="52" y="153"/>
                      <a:pt x="51" y="144"/>
                      <a:pt x="44" y="145"/>
                    </a:cubicBezTo>
                    <a:cubicBezTo>
                      <a:pt x="37" y="145"/>
                      <a:pt x="44" y="141"/>
                      <a:pt x="38" y="137"/>
                    </a:cubicBezTo>
                    <a:cubicBezTo>
                      <a:pt x="33" y="134"/>
                      <a:pt x="41" y="137"/>
                      <a:pt x="41" y="129"/>
                    </a:cubicBezTo>
                    <a:cubicBezTo>
                      <a:pt x="42" y="120"/>
                      <a:pt x="48" y="129"/>
                      <a:pt x="52" y="125"/>
                    </a:cubicBezTo>
                    <a:cubicBezTo>
                      <a:pt x="56" y="120"/>
                      <a:pt x="57" y="120"/>
                      <a:pt x="66" y="125"/>
                    </a:cubicBezTo>
                    <a:cubicBezTo>
                      <a:pt x="76" y="130"/>
                      <a:pt x="76" y="133"/>
                      <a:pt x="84" y="130"/>
                    </a:cubicBezTo>
                    <a:cubicBezTo>
                      <a:pt x="93" y="127"/>
                      <a:pt x="88" y="124"/>
                      <a:pt x="83" y="124"/>
                    </a:cubicBezTo>
                    <a:cubicBezTo>
                      <a:pt x="78" y="125"/>
                      <a:pt x="74" y="118"/>
                      <a:pt x="68" y="120"/>
                    </a:cubicBezTo>
                    <a:cubicBezTo>
                      <a:pt x="62" y="122"/>
                      <a:pt x="66" y="116"/>
                      <a:pt x="54" y="119"/>
                    </a:cubicBezTo>
                    <a:cubicBezTo>
                      <a:pt x="41" y="122"/>
                      <a:pt x="46" y="115"/>
                      <a:pt x="41" y="120"/>
                    </a:cubicBezTo>
                    <a:cubicBezTo>
                      <a:pt x="35" y="125"/>
                      <a:pt x="37" y="114"/>
                      <a:pt x="29" y="106"/>
                    </a:cubicBezTo>
                    <a:cubicBezTo>
                      <a:pt x="21" y="98"/>
                      <a:pt x="44" y="104"/>
                      <a:pt x="37" y="99"/>
                    </a:cubicBezTo>
                    <a:cubicBezTo>
                      <a:pt x="25" y="92"/>
                      <a:pt x="30" y="104"/>
                      <a:pt x="26" y="96"/>
                    </a:cubicBezTo>
                    <a:cubicBezTo>
                      <a:pt x="23" y="91"/>
                      <a:pt x="19" y="93"/>
                      <a:pt x="11" y="75"/>
                    </a:cubicBezTo>
                    <a:cubicBezTo>
                      <a:pt x="13" y="73"/>
                      <a:pt x="19" y="73"/>
                      <a:pt x="20" y="70"/>
                    </a:cubicBezTo>
                    <a:cubicBezTo>
                      <a:pt x="20" y="68"/>
                      <a:pt x="16" y="67"/>
                      <a:pt x="18" y="64"/>
                    </a:cubicBezTo>
                    <a:cubicBezTo>
                      <a:pt x="19" y="61"/>
                      <a:pt x="26" y="64"/>
                      <a:pt x="27" y="57"/>
                    </a:cubicBezTo>
                    <a:cubicBezTo>
                      <a:pt x="28" y="42"/>
                      <a:pt x="32" y="51"/>
                      <a:pt x="35" y="45"/>
                    </a:cubicBezTo>
                    <a:cubicBezTo>
                      <a:pt x="37" y="39"/>
                      <a:pt x="33" y="39"/>
                      <a:pt x="34" y="35"/>
                    </a:cubicBezTo>
                    <a:cubicBezTo>
                      <a:pt x="69" y="33"/>
                      <a:pt x="49" y="21"/>
                      <a:pt x="65" y="25"/>
                    </a:cubicBezTo>
                    <a:cubicBezTo>
                      <a:pt x="82" y="30"/>
                      <a:pt x="75" y="19"/>
                      <a:pt x="82" y="18"/>
                    </a:cubicBezTo>
                    <a:cubicBezTo>
                      <a:pt x="91" y="24"/>
                      <a:pt x="86" y="14"/>
                      <a:pt x="96" y="17"/>
                    </a:cubicBezTo>
                    <a:cubicBezTo>
                      <a:pt x="106" y="19"/>
                      <a:pt x="112" y="8"/>
                      <a:pt x="116" y="12"/>
                    </a:cubicBezTo>
                    <a:cubicBezTo>
                      <a:pt x="120" y="15"/>
                      <a:pt x="120" y="6"/>
                      <a:pt x="124" y="14"/>
                    </a:cubicBezTo>
                    <a:cubicBezTo>
                      <a:pt x="129" y="22"/>
                      <a:pt x="129" y="11"/>
                      <a:pt x="135" y="18"/>
                    </a:cubicBezTo>
                    <a:cubicBezTo>
                      <a:pt x="141" y="26"/>
                      <a:pt x="145" y="20"/>
                      <a:pt x="156" y="19"/>
                    </a:cubicBezTo>
                    <a:cubicBezTo>
                      <a:pt x="168" y="19"/>
                      <a:pt x="152" y="0"/>
                      <a:pt x="166" y="6"/>
                    </a:cubicBezTo>
                    <a:cubicBezTo>
                      <a:pt x="175" y="11"/>
                      <a:pt x="176" y="18"/>
                      <a:pt x="169" y="21"/>
                    </a:cubicBezTo>
                    <a:close/>
                    <a:moveTo>
                      <a:pt x="25" y="134"/>
                    </a:moveTo>
                    <a:cubicBezTo>
                      <a:pt x="23" y="136"/>
                      <a:pt x="27" y="143"/>
                      <a:pt x="32" y="142"/>
                    </a:cubicBezTo>
                    <a:cubicBezTo>
                      <a:pt x="37" y="141"/>
                      <a:pt x="26" y="132"/>
                      <a:pt x="25" y="134"/>
                    </a:cubicBezTo>
                    <a:close/>
                    <a:moveTo>
                      <a:pt x="23" y="118"/>
                    </a:moveTo>
                    <a:cubicBezTo>
                      <a:pt x="21" y="122"/>
                      <a:pt x="17" y="117"/>
                      <a:pt x="18" y="123"/>
                    </a:cubicBezTo>
                    <a:cubicBezTo>
                      <a:pt x="19" y="128"/>
                      <a:pt x="22" y="126"/>
                      <a:pt x="26" y="128"/>
                    </a:cubicBezTo>
                    <a:cubicBezTo>
                      <a:pt x="30" y="130"/>
                      <a:pt x="30" y="128"/>
                      <a:pt x="27" y="124"/>
                    </a:cubicBezTo>
                    <a:cubicBezTo>
                      <a:pt x="24" y="121"/>
                      <a:pt x="24" y="115"/>
                      <a:pt x="23" y="118"/>
                    </a:cubicBezTo>
                    <a:close/>
                    <a:moveTo>
                      <a:pt x="83" y="192"/>
                    </a:moveTo>
                    <a:cubicBezTo>
                      <a:pt x="86" y="196"/>
                      <a:pt x="87" y="191"/>
                      <a:pt x="84" y="186"/>
                    </a:cubicBezTo>
                    <a:cubicBezTo>
                      <a:pt x="81" y="182"/>
                      <a:pt x="79" y="189"/>
                      <a:pt x="83" y="192"/>
                    </a:cubicBezTo>
                    <a:close/>
                    <a:moveTo>
                      <a:pt x="156" y="224"/>
                    </a:moveTo>
                    <a:cubicBezTo>
                      <a:pt x="147" y="230"/>
                      <a:pt x="157" y="218"/>
                      <a:pt x="146" y="220"/>
                    </a:cubicBezTo>
                    <a:cubicBezTo>
                      <a:pt x="136" y="222"/>
                      <a:pt x="136" y="214"/>
                      <a:pt x="121" y="218"/>
                    </a:cubicBezTo>
                    <a:cubicBezTo>
                      <a:pt x="112" y="220"/>
                      <a:pt x="115" y="209"/>
                      <a:pt x="110" y="212"/>
                    </a:cubicBezTo>
                    <a:cubicBezTo>
                      <a:pt x="105" y="215"/>
                      <a:pt x="102" y="206"/>
                      <a:pt x="101" y="210"/>
                    </a:cubicBezTo>
                    <a:cubicBezTo>
                      <a:pt x="100" y="214"/>
                      <a:pt x="96" y="211"/>
                      <a:pt x="97" y="220"/>
                    </a:cubicBezTo>
                    <a:cubicBezTo>
                      <a:pt x="98" y="228"/>
                      <a:pt x="113" y="219"/>
                      <a:pt x="125" y="229"/>
                    </a:cubicBezTo>
                    <a:cubicBezTo>
                      <a:pt x="134" y="236"/>
                      <a:pt x="142" y="230"/>
                      <a:pt x="156" y="230"/>
                    </a:cubicBezTo>
                    <a:cubicBezTo>
                      <a:pt x="170" y="230"/>
                      <a:pt x="167" y="217"/>
                      <a:pt x="156" y="224"/>
                    </a:cubicBezTo>
                    <a:close/>
                    <a:moveTo>
                      <a:pt x="200" y="193"/>
                    </a:moveTo>
                    <a:cubicBezTo>
                      <a:pt x="202" y="196"/>
                      <a:pt x="197" y="198"/>
                      <a:pt x="201" y="202"/>
                    </a:cubicBezTo>
                    <a:cubicBezTo>
                      <a:pt x="205" y="205"/>
                      <a:pt x="214" y="185"/>
                      <a:pt x="212" y="183"/>
                    </a:cubicBezTo>
                    <a:cubicBezTo>
                      <a:pt x="210" y="181"/>
                      <a:pt x="197" y="190"/>
                      <a:pt x="200" y="193"/>
                    </a:cubicBezTo>
                    <a:close/>
                    <a:moveTo>
                      <a:pt x="155" y="112"/>
                    </a:moveTo>
                    <a:cubicBezTo>
                      <a:pt x="153" y="113"/>
                      <a:pt x="154" y="115"/>
                      <a:pt x="156" y="117"/>
                    </a:cubicBezTo>
                    <a:cubicBezTo>
                      <a:pt x="158" y="118"/>
                      <a:pt x="151" y="129"/>
                      <a:pt x="158" y="126"/>
                    </a:cubicBezTo>
                    <a:cubicBezTo>
                      <a:pt x="164" y="123"/>
                      <a:pt x="162" y="108"/>
                      <a:pt x="155" y="112"/>
                    </a:cubicBezTo>
                    <a:close/>
                    <a:moveTo>
                      <a:pt x="166" y="85"/>
                    </a:moveTo>
                    <a:cubicBezTo>
                      <a:pt x="163" y="83"/>
                      <a:pt x="162" y="85"/>
                      <a:pt x="156" y="88"/>
                    </a:cubicBezTo>
                    <a:cubicBezTo>
                      <a:pt x="150" y="91"/>
                      <a:pt x="156" y="94"/>
                      <a:pt x="164" y="98"/>
                    </a:cubicBezTo>
                    <a:cubicBezTo>
                      <a:pt x="168" y="100"/>
                      <a:pt x="176" y="97"/>
                      <a:pt x="170" y="92"/>
                    </a:cubicBezTo>
                    <a:cubicBezTo>
                      <a:pt x="165" y="87"/>
                      <a:pt x="169" y="87"/>
                      <a:pt x="166" y="85"/>
                    </a:cubicBezTo>
                    <a:close/>
                    <a:moveTo>
                      <a:pt x="124" y="37"/>
                    </a:moveTo>
                    <a:cubicBezTo>
                      <a:pt x="120" y="37"/>
                      <a:pt x="119" y="43"/>
                      <a:pt x="123" y="44"/>
                    </a:cubicBezTo>
                    <a:cubicBezTo>
                      <a:pt x="127" y="45"/>
                      <a:pt x="129" y="37"/>
                      <a:pt x="124" y="37"/>
                    </a:cubicBezTo>
                    <a:close/>
                    <a:moveTo>
                      <a:pt x="119" y="126"/>
                    </a:moveTo>
                    <a:cubicBezTo>
                      <a:pt x="114" y="123"/>
                      <a:pt x="114" y="120"/>
                      <a:pt x="112" y="111"/>
                    </a:cubicBezTo>
                    <a:cubicBezTo>
                      <a:pt x="111" y="103"/>
                      <a:pt x="108" y="113"/>
                      <a:pt x="94" y="100"/>
                    </a:cubicBezTo>
                    <a:cubicBezTo>
                      <a:pt x="90" y="96"/>
                      <a:pt x="78" y="100"/>
                      <a:pt x="81" y="103"/>
                    </a:cubicBezTo>
                    <a:cubicBezTo>
                      <a:pt x="83" y="103"/>
                      <a:pt x="87" y="103"/>
                      <a:pt x="95" y="108"/>
                    </a:cubicBezTo>
                    <a:cubicBezTo>
                      <a:pt x="103" y="114"/>
                      <a:pt x="97" y="118"/>
                      <a:pt x="104" y="118"/>
                    </a:cubicBezTo>
                    <a:cubicBezTo>
                      <a:pt x="111" y="118"/>
                      <a:pt x="115" y="130"/>
                      <a:pt x="119" y="132"/>
                    </a:cubicBezTo>
                    <a:cubicBezTo>
                      <a:pt x="124" y="135"/>
                      <a:pt x="124" y="129"/>
                      <a:pt x="119" y="126"/>
                    </a:cubicBezTo>
                    <a:close/>
                    <a:moveTo>
                      <a:pt x="144" y="159"/>
                    </a:moveTo>
                    <a:cubicBezTo>
                      <a:pt x="141" y="160"/>
                      <a:pt x="141" y="164"/>
                      <a:pt x="144" y="166"/>
                    </a:cubicBezTo>
                    <a:cubicBezTo>
                      <a:pt x="148" y="169"/>
                      <a:pt x="149" y="157"/>
                      <a:pt x="144" y="159"/>
                    </a:cubicBezTo>
                    <a:close/>
                    <a:moveTo>
                      <a:pt x="187" y="217"/>
                    </a:moveTo>
                    <a:cubicBezTo>
                      <a:pt x="190" y="216"/>
                      <a:pt x="188" y="213"/>
                      <a:pt x="186" y="208"/>
                    </a:cubicBezTo>
                    <a:cubicBezTo>
                      <a:pt x="185" y="202"/>
                      <a:pt x="182" y="217"/>
                      <a:pt x="187" y="217"/>
                    </a:cubicBezTo>
                    <a:close/>
                    <a:moveTo>
                      <a:pt x="0" y="73"/>
                    </a:moveTo>
                    <a:cubicBezTo>
                      <a:pt x="0" y="76"/>
                      <a:pt x="4" y="83"/>
                      <a:pt x="11" y="85"/>
                    </a:cubicBezTo>
                    <a:cubicBezTo>
                      <a:pt x="14" y="85"/>
                      <a:pt x="5" y="77"/>
                      <a:pt x="6" y="74"/>
                    </a:cubicBezTo>
                    <a:cubicBezTo>
                      <a:pt x="6" y="70"/>
                      <a:pt x="1" y="68"/>
                      <a:pt x="0" y="73"/>
                    </a:cubicBezTo>
                    <a:close/>
                    <a:moveTo>
                      <a:pt x="142" y="64"/>
                    </a:moveTo>
                    <a:cubicBezTo>
                      <a:pt x="139" y="66"/>
                      <a:pt x="134" y="60"/>
                      <a:pt x="133" y="67"/>
                    </a:cubicBezTo>
                    <a:cubicBezTo>
                      <a:pt x="133" y="71"/>
                      <a:pt x="135" y="72"/>
                      <a:pt x="137" y="69"/>
                    </a:cubicBezTo>
                    <a:cubicBezTo>
                      <a:pt x="139" y="66"/>
                      <a:pt x="141" y="74"/>
                      <a:pt x="142" y="70"/>
                    </a:cubicBezTo>
                    <a:cubicBezTo>
                      <a:pt x="143" y="66"/>
                      <a:pt x="145" y="62"/>
                      <a:pt x="142" y="64"/>
                    </a:cubicBezTo>
                    <a:close/>
                    <a:moveTo>
                      <a:pt x="149" y="59"/>
                    </a:moveTo>
                    <a:cubicBezTo>
                      <a:pt x="149" y="61"/>
                      <a:pt x="153" y="61"/>
                      <a:pt x="158" y="59"/>
                    </a:cubicBezTo>
                    <a:cubicBezTo>
                      <a:pt x="162" y="58"/>
                      <a:pt x="151" y="52"/>
                      <a:pt x="149" y="59"/>
                    </a:cubicBezTo>
                    <a:close/>
                    <a:moveTo>
                      <a:pt x="136" y="164"/>
                    </a:moveTo>
                    <a:cubicBezTo>
                      <a:pt x="139" y="165"/>
                      <a:pt x="141" y="161"/>
                      <a:pt x="139" y="159"/>
                    </a:cubicBezTo>
                    <a:cubicBezTo>
                      <a:pt x="137" y="158"/>
                      <a:pt x="133" y="163"/>
                      <a:pt x="136" y="164"/>
                    </a:cubicBezTo>
                    <a:close/>
                    <a:moveTo>
                      <a:pt x="116" y="173"/>
                    </a:moveTo>
                    <a:cubicBezTo>
                      <a:pt x="116" y="174"/>
                      <a:pt x="116" y="174"/>
                      <a:pt x="116" y="174"/>
                    </a:cubicBezTo>
                    <a:cubicBezTo>
                      <a:pt x="111" y="176"/>
                      <a:pt x="119" y="178"/>
                      <a:pt x="121" y="175"/>
                    </a:cubicBezTo>
                    <a:cubicBezTo>
                      <a:pt x="123" y="172"/>
                      <a:pt x="120" y="170"/>
                      <a:pt x="116" y="173"/>
                    </a:cubicBezTo>
                    <a:close/>
                    <a:moveTo>
                      <a:pt x="115" y="146"/>
                    </a:moveTo>
                    <a:cubicBezTo>
                      <a:pt x="117" y="147"/>
                      <a:pt x="119" y="143"/>
                      <a:pt x="117" y="142"/>
                    </a:cubicBezTo>
                    <a:cubicBezTo>
                      <a:pt x="116" y="140"/>
                      <a:pt x="114" y="145"/>
                      <a:pt x="115" y="146"/>
                    </a:cubicBezTo>
                    <a:close/>
                    <a:moveTo>
                      <a:pt x="118" y="154"/>
                    </a:moveTo>
                    <a:cubicBezTo>
                      <a:pt x="120" y="154"/>
                      <a:pt x="121" y="153"/>
                      <a:pt x="119" y="150"/>
                    </a:cubicBezTo>
                    <a:cubicBezTo>
                      <a:pt x="118" y="147"/>
                      <a:pt x="114" y="154"/>
                      <a:pt x="118" y="154"/>
                    </a:cubicBezTo>
                    <a:close/>
                    <a:moveTo>
                      <a:pt x="157" y="146"/>
                    </a:moveTo>
                    <a:cubicBezTo>
                      <a:pt x="157" y="149"/>
                      <a:pt x="166" y="144"/>
                      <a:pt x="167" y="142"/>
                    </a:cubicBezTo>
                    <a:cubicBezTo>
                      <a:pt x="167" y="140"/>
                      <a:pt x="157" y="142"/>
                      <a:pt x="157" y="146"/>
                    </a:cubicBezTo>
                    <a:close/>
                    <a:moveTo>
                      <a:pt x="24" y="111"/>
                    </a:moveTo>
                    <a:cubicBezTo>
                      <a:pt x="26" y="111"/>
                      <a:pt x="27" y="109"/>
                      <a:pt x="26" y="105"/>
                    </a:cubicBezTo>
                    <a:cubicBezTo>
                      <a:pt x="24" y="102"/>
                      <a:pt x="19" y="111"/>
                      <a:pt x="24" y="111"/>
                    </a:cubicBezTo>
                    <a:close/>
                    <a:moveTo>
                      <a:pt x="120" y="98"/>
                    </a:moveTo>
                    <a:cubicBezTo>
                      <a:pt x="120" y="101"/>
                      <a:pt x="120" y="106"/>
                      <a:pt x="125" y="105"/>
                    </a:cubicBezTo>
                    <a:cubicBezTo>
                      <a:pt x="127" y="105"/>
                      <a:pt x="120" y="96"/>
                      <a:pt x="120" y="98"/>
                    </a:cubicBezTo>
                    <a:close/>
                    <a:moveTo>
                      <a:pt x="126" y="132"/>
                    </a:moveTo>
                    <a:cubicBezTo>
                      <a:pt x="124" y="135"/>
                      <a:pt x="129" y="138"/>
                      <a:pt x="133" y="144"/>
                    </a:cubicBezTo>
                    <a:cubicBezTo>
                      <a:pt x="138" y="150"/>
                      <a:pt x="141" y="146"/>
                      <a:pt x="137" y="143"/>
                    </a:cubicBezTo>
                    <a:cubicBezTo>
                      <a:pt x="133" y="140"/>
                      <a:pt x="129" y="128"/>
                      <a:pt x="126" y="132"/>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33" name="Freeform 85"/>
              <p:cNvSpPr>
                <a:spLocks/>
              </p:cNvSpPr>
              <p:nvPr/>
            </p:nvSpPr>
            <p:spPr bwMode="auto">
              <a:xfrm>
                <a:off x="4338179" y="5197578"/>
                <a:ext cx="460830" cy="460918"/>
              </a:xfrm>
              <a:custGeom>
                <a:avLst/>
                <a:gdLst/>
                <a:ahLst/>
                <a:cxnLst>
                  <a:cxn ang="0">
                    <a:pos x="137" y="43"/>
                  </a:cxn>
                  <a:cxn ang="0">
                    <a:pos x="131" y="23"/>
                  </a:cxn>
                  <a:cxn ang="0">
                    <a:pos x="121" y="29"/>
                  </a:cxn>
                  <a:cxn ang="0">
                    <a:pos x="98" y="22"/>
                  </a:cxn>
                  <a:cxn ang="0">
                    <a:pos x="75" y="3"/>
                  </a:cxn>
                  <a:cxn ang="0">
                    <a:pos x="68" y="2"/>
                  </a:cxn>
                  <a:cxn ang="0">
                    <a:pos x="68" y="7"/>
                  </a:cxn>
                  <a:cxn ang="0">
                    <a:pos x="52" y="14"/>
                  </a:cxn>
                  <a:cxn ang="0">
                    <a:pos x="55" y="25"/>
                  </a:cxn>
                  <a:cxn ang="0">
                    <a:pos x="45" y="37"/>
                  </a:cxn>
                  <a:cxn ang="0">
                    <a:pos x="37" y="38"/>
                  </a:cxn>
                  <a:cxn ang="0">
                    <a:pos x="29" y="35"/>
                  </a:cxn>
                  <a:cxn ang="0">
                    <a:pos x="1" y="39"/>
                  </a:cxn>
                  <a:cxn ang="0">
                    <a:pos x="1" y="40"/>
                  </a:cxn>
                  <a:cxn ang="0">
                    <a:pos x="13" y="63"/>
                  </a:cxn>
                  <a:cxn ang="0">
                    <a:pos x="26" y="46"/>
                  </a:cxn>
                  <a:cxn ang="0">
                    <a:pos x="39" y="73"/>
                  </a:cxn>
                  <a:cxn ang="0">
                    <a:pos x="49" y="92"/>
                  </a:cxn>
                  <a:cxn ang="0">
                    <a:pos x="68" y="107"/>
                  </a:cxn>
                  <a:cxn ang="0">
                    <a:pos x="99" y="126"/>
                  </a:cxn>
                  <a:cxn ang="0">
                    <a:pos x="103" y="132"/>
                  </a:cxn>
                  <a:cxn ang="0">
                    <a:pos x="123" y="146"/>
                  </a:cxn>
                  <a:cxn ang="0">
                    <a:pos x="129" y="148"/>
                  </a:cxn>
                  <a:cxn ang="0">
                    <a:pos x="122" y="140"/>
                  </a:cxn>
                  <a:cxn ang="0">
                    <a:pos x="109" y="130"/>
                  </a:cxn>
                  <a:cxn ang="0">
                    <a:pos x="103" y="126"/>
                  </a:cxn>
                  <a:cxn ang="0">
                    <a:pos x="97" y="117"/>
                  </a:cxn>
                  <a:cxn ang="0">
                    <a:pos x="89" y="106"/>
                  </a:cxn>
                  <a:cxn ang="0">
                    <a:pos x="67" y="83"/>
                  </a:cxn>
                  <a:cxn ang="0">
                    <a:pos x="66" y="77"/>
                  </a:cxn>
                  <a:cxn ang="0">
                    <a:pos x="58" y="64"/>
                  </a:cxn>
                  <a:cxn ang="0">
                    <a:pos x="65" y="51"/>
                  </a:cxn>
                  <a:cxn ang="0">
                    <a:pos x="73" y="50"/>
                  </a:cxn>
                  <a:cxn ang="0">
                    <a:pos x="93" y="50"/>
                  </a:cxn>
                  <a:cxn ang="0">
                    <a:pos x="110" y="52"/>
                  </a:cxn>
                  <a:cxn ang="0">
                    <a:pos x="126" y="52"/>
                  </a:cxn>
                  <a:cxn ang="0">
                    <a:pos x="136" y="60"/>
                  </a:cxn>
                  <a:cxn ang="0">
                    <a:pos x="146" y="49"/>
                  </a:cxn>
                  <a:cxn ang="0">
                    <a:pos x="137" y="43"/>
                  </a:cxn>
                </a:cxnLst>
                <a:rect l="0" t="0" r="r" b="b"/>
                <a:pathLst>
                  <a:path w="148" h="148">
                    <a:moveTo>
                      <a:pt x="137" y="43"/>
                    </a:moveTo>
                    <a:cubicBezTo>
                      <a:pt x="134" y="40"/>
                      <a:pt x="136" y="28"/>
                      <a:pt x="131" y="23"/>
                    </a:cubicBezTo>
                    <a:cubicBezTo>
                      <a:pt x="124" y="22"/>
                      <a:pt x="128" y="27"/>
                      <a:pt x="121" y="29"/>
                    </a:cubicBezTo>
                    <a:cubicBezTo>
                      <a:pt x="114" y="31"/>
                      <a:pt x="104" y="22"/>
                      <a:pt x="98" y="22"/>
                    </a:cubicBezTo>
                    <a:cubicBezTo>
                      <a:pt x="91" y="22"/>
                      <a:pt x="98" y="17"/>
                      <a:pt x="75" y="3"/>
                    </a:cubicBezTo>
                    <a:cubicBezTo>
                      <a:pt x="73" y="2"/>
                      <a:pt x="70" y="0"/>
                      <a:pt x="68" y="2"/>
                    </a:cubicBezTo>
                    <a:cubicBezTo>
                      <a:pt x="67" y="4"/>
                      <a:pt x="70" y="4"/>
                      <a:pt x="68" y="7"/>
                    </a:cubicBezTo>
                    <a:cubicBezTo>
                      <a:pt x="67" y="9"/>
                      <a:pt x="54" y="11"/>
                      <a:pt x="52" y="14"/>
                    </a:cubicBezTo>
                    <a:cubicBezTo>
                      <a:pt x="50" y="16"/>
                      <a:pt x="56" y="22"/>
                      <a:pt x="55" y="25"/>
                    </a:cubicBezTo>
                    <a:cubicBezTo>
                      <a:pt x="54" y="29"/>
                      <a:pt x="44" y="28"/>
                      <a:pt x="45" y="37"/>
                    </a:cubicBezTo>
                    <a:cubicBezTo>
                      <a:pt x="46" y="43"/>
                      <a:pt x="42" y="40"/>
                      <a:pt x="37" y="38"/>
                    </a:cubicBezTo>
                    <a:cubicBezTo>
                      <a:pt x="32" y="35"/>
                      <a:pt x="37" y="43"/>
                      <a:pt x="29" y="35"/>
                    </a:cubicBezTo>
                    <a:cubicBezTo>
                      <a:pt x="24" y="30"/>
                      <a:pt x="31" y="39"/>
                      <a:pt x="1" y="39"/>
                    </a:cubicBezTo>
                    <a:cubicBezTo>
                      <a:pt x="1" y="39"/>
                      <a:pt x="1" y="39"/>
                      <a:pt x="1" y="40"/>
                    </a:cubicBezTo>
                    <a:cubicBezTo>
                      <a:pt x="0" y="45"/>
                      <a:pt x="10" y="71"/>
                      <a:pt x="13" y="63"/>
                    </a:cubicBezTo>
                    <a:cubicBezTo>
                      <a:pt x="16" y="55"/>
                      <a:pt x="16" y="39"/>
                      <a:pt x="26" y="46"/>
                    </a:cubicBezTo>
                    <a:cubicBezTo>
                      <a:pt x="42" y="59"/>
                      <a:pt x="28" y="61"/>
                      <a:pt x="39" y="73"/>
                    </a:cubicBezTo>
                    <a:cubicBezTo>
                      <a:pt x="50" y="85"/>
                      <a:pt x="31" y="78"/>
                      <a:pt x="49" y="92"/>
                    </a:cubicBezTo>
                    <a:cubicBezTo>
                      <a:pt x="67" y="107"/>
                      <a:pt x="56" y="108"/>
                      <a:pt x="68" y="107"/>
                    </a:cubicBezTo>
                    <a:cubicBezTo>
                      <a:pt x="79" y="105"/>
                      <a:pt x="88" y="116"/>
                      <a:pt x="99" y="126"/>
                    </a:cubicBezTo>
                    <a:cubicBezTo>
                      <a:pt x="82" y="122"/>
                      <a:pt x="83" y="125"/>
                      <a:pt x="103" y="132"/>
                    </a:cubicBezTo>
                    <a:cubicBezTo>
                      <a:pt x="122" y="139"/>
                      <a:pt x="118" y="146"/>
                      <a:pt x="123" y="146"/>
                    </a:cubicBezTo>
                    <a:cubicBezTo>
                      <a:pt x="128" y="145"/>
                      <a:pt x="126" y="146"/>
                      <a:pt x="129" y="148"/>
                    </a:cubicBezTo>
                    <a:cubicBezTo>
                      <a:pt x="133" y="141"/>
                      <a:pt x="123" y="145"/>
                      <a:pt x="122" y="140"/>
                    </a:cubicBezTo>
                    <a:cubicBezTo>
                      <a:pt x="119" y="136"/>
                      <a:pt x="111" y="134"/>
                      <a:pt x="109" y="130"/>
                    </a:cubicBezTo>
                    <a:cubicBezTo>
                      <a:pt x="106" y="126"/>
                      <a:pt x="102" y="128"/>
                      <a:pt x="103" y="126"/>
                    </a:cubicBezTo>
                    <a:cubicBezTo>
                      <a:pt x="104" y="123"/>
                      <a:pt x="103" y="121"/>
                      <a:pt x="97" y="117"/>
                    </a:cubicBezTo>
                    <a:cubicBezTo>
                      <a:pt x="90" y="113"/>
                      <a:pt x="94" y="109"/>
                      <a:pt x="89" y="106"/>
                    </a:cubicBezTo>
                    <a:cubicBezTo>
                      <a:pt x="83" y="104"/>
                      <a:pt x="72" y="84"/>
                      <a:pt x="67" y="83"/>
                    </a:cubicBezTo>
                    <a:cubicBezTo>
                      <a:pt x="62" y="83"/>
                      <a:pt x="70" y="79"/>
                      <a:pt x="66" y="77"/>
                    </a:cubicBezTo>
                    <a:cubicBezTo>
                      <a:pt x="63" y="75"/>
                      <a:pt x="63" y="66"/>
                      <a:pt x="58" y="64"/>
                    </a:cubicBezTo>
                    <a:cubicBezTo>
                      <a:pt x="52" y="61"/>
                      <a:pt x="55" y="39"/>
                      <a:pt x="65" y="51"/>
                    </a:cubicBezTo>
                    <a:cubicBezTo>
                      <a:pt x="71" y="58"/>
                      <a:pt x="69" y="56"/>
                      <a:pt x="73" y="50"/>
                    </a:cubicBezTo>
                    <a:cubicBezTo>
                      <a:pt x="77" y="44"/>
                      <a:pt x="89" y="52"/>
                      <a:pt x="93" y="50"/>
                    </a:cubicBezTo>
                    <a:cubicBezTo>
                      <a:pt x="97" y="48"/>
                      <a:pt x="104" y="57"/>
                      <a:pt x="110" y="52"/>
                    </a:cubicBezTo>
                    <a:cubicBezTo>
                      <a:pt x="115" y="47"/>
                      <a:pt x="121" y="54"/>
                      <a:pt x="126" y="52"/>
                    </a:cubicBezTo>
                    <a:cubicBezTo>
                      <a:pt x="130" y="50"/>
                      <a:pt x="127" y="61"/>
                      <a:pt x="136" y="60"/>
                    </a:cubicBezTo>
                    <a:cubicBezTo>
                      <a:pt x="138" y="48"/>
                      <a:pt x="144" y="52"/>
                      <a:pt x="146" y="49"/>
                    </a:cubicBezTo>
                    <a:cubicBezTo>
                      <a:pt x="148" y="45"/>
                      <a:pt x="144" y="50"/>
                      <a:pt x="137" y="43"/>
                    </a:cubicBezTo>
                    <a:close/>
                  </a:path>
                </a:pathLst>
              </a:custGeom>
              <a:solidFill>
                <a:schemeClr val="tx2"/>
              </a:solidFill>
              <a:ln w="3175" cap="rnd" cmpd="sng">
                <a:solidFill>
                  <a:schemeClr val="bg1"/>
                </a:solidFill>
                <a:prstDash val="solid"/>
                <a:round/>
                <a:headEnd/>
                <a:tailEnd/>
              </a:ln>
            </p:spPr>
            <p:txBody>
              <a:bodyPr/>
              <a:lstStyle/>
              <a:p>
                <a:endParaRPr lang="en-GB" dirty="0"/>
              </a:p>
            </p:txBody>
          </p:sp>
          <p:sp>
            <p:nvSpPr>
              <p:cNvPr id="334" name="Freeform 86"/>
              <p:cNvSpPr>
                <a:spLocks/>
              </p:cNvSpPr>
              <p:nvPr/>
            </p:nvSpPr>
            <p:spPr bwMode="auto">
              <a:xfrm>
                <a:off x="4556192" y="5561873"/>
                <a:ext cx="65273" cy="15669"/>
              </a:xfrm>
              <a:custGeom>
                <a:avLst/>
                <a:gdLst/>
                <a:ahLst/>
                <a:cxnLst>
                  <a:cxn ang="0">
                    <a:pos x="17" y="2"/>
                  </a:cxn>
                  <a:cxn ang="0">
                    <a:pos x="4" y="1"/>
                  </a:cxn>
                  <a:cxn ang="0">
                    <a:pos x="7" y="3"/>
                  </a:cxn>
                  <a:cxn ang="0">
                    <a:pos x="17" y="2"/>
                  </a:cxn>
                </a:cxnLst>
                <a:rect l="0" t="0" r="r" b="b"/>
                <a:pathLst>
                  <a:path w="21" h="5">
                    <a:moveTo>
                      <a:pt x="17" y="2"/>
                    </a:moveTo>
                    <a:cubicBezTo>
                      <a:pt x="15" y="1"/>
                      <a:pt x="8" y="0"/>
                      <a:pt x="4" y="1"/>
                    </a:cubicBezTo>
                    <a:cubicBezTo>
                      <a:pt x="0" y="1"/>
                      <a:pt x="0" y="2"/>
                      <a:pt x="7" y="3"/>
                    </a:cubicBezTo>
                    <a:cubicBezTo>
                      <a:pt x="15" y="4"/>
                      <a:pt x="21" y="5"/>
                      <a:pt x="17" y="2"/>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5" name="Freeform 87"/>
              <p:cNvSpPr>
                <a:spLocks/>
              </p:cNvSpPr>
              <p:nvPr/>
            </p:nvSpPr>
            <p:spPr bwMode="auto">
              <a:xfrm>
                <a:off x="4556192" y="5540981"/>
                <a:ext cx="49608" cy="18280"/>
              </a:xfrm>
              <a:custGeom>
                <a:avLst/>
                <a:gdLst/>
                <a:ahLst/>
                <a:cxnLst>
                  <a:cxn ang="0">
                    <a:pos x="2" y="3"/>
                  </a:cxn>
                  <a:cxn ang="0">
                    <a:pos x="12" y="4"/>
                  </a:cxn>
                  <a:cxn ang="0">
                    <a:pos x="2" y="3"/>
                  </a:cxn>
                </a:cxnLst>
                <a:rect l="0" t="0" r="r" b="b"/>
                <a:pathLst>
                  <a:path w="16" h="6">
                    <a:moveTo>
                      <a:pt x="2" y="3"/>
                    </a:moveTo>
                    <a:cubicBezTo>
                      <a:pt x="4" y="5"/>
                      <a:pt x="9" y="6"/>
                      <a:pt x="12" y="4"/>
                    </a:cubicBezTo>
                    <a:cubicBezTo>
                      <a:pt x="16" y="3"/>
                      <a:pt x="0" y="0"/>
                      <a:pt x="2" y="3"/>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6" name="Freeform 88"/>
              <p:cNvSpPr>
                <a:spLocks/>
              </p:cNvSpPr>
              <p:nvPr/>
            </p:nvSpPr>
            <p:spPr bwMode="auto">
              <a:xfrm>
                <a:off x="4565331" y="5584070"/>
                <a:ext cx="53524" cy="18280"/>
              </a:xfrm>
              <a:custGeom>
                <a:avLst/>
                <a:gdLst/>
                <a:ahLst/>
                <a:cxnLst>
                  <a:cxn ang="0">
                    <a:pos x="5" y="4"/>
                  </a:cxn>
                  <a:cxn ang="0">
                    <a:pos x="10" y="5"/>
                  </a:cxn>
                  <a:cxn ang="0">
                    <a:pos x="16" y="3"/>
                  </a:cxn>
                  <a:cxn ang="0">
                    <a:pos x="5" y="4"/>
                  </a:cxn>
                </a:cxnLst>
                <a:rect l="0" t="0" r="r" b="b"/>
                <a:pathLst>
                  <a:path w="17" h="6">
                    <a:moveTo>
                      <a:pt x="5" y="4"/>
                    </a:moveTo>
                    <a:cubicBezTo>
                      <a:pt x="6" y="6"/>
                      <a:pt x="6" y="5"/>
                      <a:pt x="10" y="5"/>
                    </a:cubicBezTo>
                    <a:cubicBezTo>
                      <a:pt x="14" y="4"/>
                      <a:pt x="17" y="4"/>
                      <a:pt x="16" y="3"/>
                    </a:cubicBezTo>
                    <a:cubicBezTo>
                      <a:pt x="14" y="2"/>
                      <a:pt x="0" y="0"/>
                      <a:pt x="5" y="4"/>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7" name="Freeform 89"/>
              <p:cNvSpPr>
                <a:spLocks/>
              </p:cNvSpPr>
              <p:nvPr/>
            </p:nvSpPr>
            <p:spPr bwMode="auto">
              <a:xfrm>
                <a:off x="4407369" y="5347735"/>
                <a:ext cx="31331" cy="27420"/>
              </a:xfrm>
              <a:custGeom>
                <a:avLst/>
                <a:gdLst/>
                <a:ahLst/>
                <a:cxnLst>
                  <a:cxn ang="0">
                    <a:pos x="8" y="5"/>
                  </a:cxn>
                  <a:cxn ang="0">
                    <a:pos x="3" y="0"/>
                  </a:cxn>
                  <a:cxn ang="0">
                    <a:pos x="2" y="4"/>
                  </a:cxn>
                  <a:cxn ang="0">
                    <a:pos x="10" y="8"/>
                  </a:cxn>
                  <a:cxn ang="0">
                    <a:pos x="8" y="5"/>
                  </a:cxn>
                </a:cxnLst>
                <a:rect l="0" t="0" r="r" b="b"/>
                <a:pathLst>
                  <a:path w="10" h="9">
                    <a:moveTo>
                      <a:pt x="8" y="5"/>
                    </a:moveTo>
                    <a:cubicBezTo>
                      <a:pt x="5" y="3"/>
                      <a:pt x="6" y="1"/>
                      <a:pt x="3" y="0"/>
                    </a:cubicBezTo>
                    <a:cubicBezTo>
                      <a:pt x="1" y="0"/>
                      <a:pt x="3" y="1"/>
                      <a:pt x="2" y="4"/>
                    </a:cubicBezTo>
                    <a:cubicBezTo>
                      <a:pt x="0" y="6"/>
                      <a:pt x="6" y="9"/>
                      <a:pt x="10" y="8"/>
                    </a:cubicBezTo>
                    <a:cubicBezTo>
                      <a:pt x="10" y="8"/>
                      <a:pt x="10" y="7"/>
                      <a:pt x="8" y="5"/>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8" name="Freeform 90"/>
              <p:cNvSpPr>
                <a:spLocks/>
              </p:cNvSpPr>
              <p:nvPr/>
            </p:nvSpPr>
            <p:spPr bwMode="auto">
              <a:xfrm>
                <a:off x="4394314" y="5343818"/>
                <a:ext cx="24804" cy="71814"/>
              </a:xfrm>
              <a:custGeom>
                <a:avLst/>
                <a:gdLst/>
                <a:ahLst/>
                <a:cxnLst>
                  <a:cxn ang="0">
                    <a:pos x="3" y="8"/>
                  </a:cxn>
                  <a:cxn ang="0">
                    <a:pos x="2" y="11"/>
                  </a:cxn>
                  <a:cxn ang="0">
                    <a:pos x="7" y="21"/>
                  </a:cxn>
                  <a:cxn ang="0">
                    <a:pos x="3" y="3"/>
                  </a:cxn>
                  <a:cxn ang="0">
                    <a:pos x="3" y="8"/>
                  </a:cxn>
                </a:cxnLst>
                <a:rect l="0" t="0" r="r" b="b"/>
                <a:pathLst>
                  <a:path w="8" h="23">
                    <a:moveTo>
                      <a:pt x="3" y="8"/>
                    </a:moveTo>
                    <a:cubicBezTo>
                      <a:pt x="5" y="14"/>
                      <a:pt x="2" y="10"/>
                      <a:pt x="2" y="11"/>
                    </a:cubicBezTo>
                    <a:cubicBezTo>
                      <a:pt x="1" y="13"/>
                      <a:pt x="3" y="17"/>
                      <a:pt x="7" y="21"/>
                    </a:cubicBezTo>
                    <a:cubicBezTo>
                      <a:pt x="8" y="23"/>
                      <a:pt x="4" y="6"/>
                      <a:pt x="3" y="3"/>
                    </a:cubicBezTo>
                    <a:cubicBezTo>
                      <a:pt x="3" y="0"/>
                      <a:pt x="0" y="3"/>
                      <a:pt x="3" y="8"/>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39" name="Freeform 91"/>
              <p:cNvSpPr>
                <a:spLocks/>
              </p:cNvSpPr>
              <p:nvPr/>
            </p:nvSpPr>
            <p:spPr bwMode="auto">
              <a:xfrm>
                <a:off x="4425646" y="5397353"/>
                <a:ext cx="44386" cy="52229"/>
              </a:xfrm>
              <a:custGeom>
                <a:avLst/>
                <a:gdLst/>
                <a:ahLst/>
                <a:cxnLst>
                  <a:cxn ang="0">
                    <a:pos x="6" y="6"/>
                  </a:cxn>
                  <a:cxn ang="0">
                    <a:pos x="1" y="4"/>
                  </a:cxn>
                  <a:cxn ang="0">
                    <a:pos x="11" y="14"/>
                  </a:cxn>
                  <a:cxn ang="0">
                    <a:pos x="6" y="6"/>
                  </a:cxn>
                </a:cxnLst>
                <a:rect l="0" t="0" r="r" b="b"/>
                <a:pathLst>
                  <a:path w="14" h="17">
                    <a:moveTo>
                      <a:pt x="6" y="6"/>
                    </a:moveTo>
                    <a:cubicBezTo>
                      <a:pt x="2" y="3"/>
                      <a:pt x="0" y="0"/>
                      <a:pt x="1" y="4"/>
                    </a:cubicBezTo>
                    <a:cubicBezTo>
                      <a:pt x="3" y="7"/>
                      <a:pt x="6" y="10"/>
                      <a:pt x="11" y="14"/>
                    </a:cubicBezTo>
                    <a:cubicBezTo>
                      <a:pt x="14" y="17"/>
                      <a:pt x="10" y="10"/>
                      <a:pt x="6" y="6"/>
                    </a:cubicBezTo>
                    <a:close/>
                  </a:path>
                </a:pathLst>
              </a:custGeom>
              <a:solidFill>
                <a:srgbClr val="C0BAA7"/>
              </a:solidFill>
              <a:ln w="3175" cap="rnd" cmpd="sng">
                <a:solidFill>
                  <a:schemeClr val="bg1"/>
                </a:solidFill>
                <a:prstDash val="solid"/>
                <a:round/>
                <a:headEnd/>
                <a:tailEnd/>
              </a:ln>
            </p:spPr>
            <p:txBody>
              <a:bodyPr/>
              <a:lstStyle/>
              <a:p>
                <a:endParaRPr lang="en-GB" dirty="0"/>
              </a:p>
            </p:txBody>
          </p:sp>
          <p:sp>
            <p:nvSpPr>
              <p:cNvPr id="340" name="Freeform 92"/>
              <p:cNvSpPr>
                <a:spLocks/>
              </p:cNvSpPr>
              <p:nvPr/>
            </p:nvSpPr>
            <p:spPr bwMode="auto">
              <a:xfrm>
                <a:off x="3413909" y="5618019"/>
                <a:ext cx="22193" cy="24809"/>
              </a:xfrm>
              <a:custGeom>
                <a:avLst/>
                <a:gdLst/>
                <a:ahLst/>
                <a:cxnLst>
                  <a:cxn ang="0">
                    <a:pos x="0" y="2"/>
                  </a:cxn>
                  <a:cxn ang="0">
                    <a:pos x="7" y="6"/>
                  </a:cxn>
                  <a:cxn ang="0">
                    <a:pos x="0" y="2"/>
                  </a:cxn>
                </a:cxnLst>
                <a:rect l="0" t="0" r="r" b="b"/>
                <a:pathLst>
                  <a:path w="7" h="8">
                    <a:moveTo>
                      <a:pt x="0" y="2"/>
                    </a:moveTo>
                    <a:cubicBezTo>
                      <a:pt x="0" y="8"/>
                      <a:pt x="5" y="8"/>
                      <a:pt x="7" y="6"/>
                    </a:cubicBezTo>
                    <a:cubicBezTo>
                      <a:pt x="7" y="4"/>
                      <a:pt x="5" y="0"/>
                      <a:pt x="0" y="2"/>
                    </a:cubicBezTo>
                    <a:close/>
                  </a:path>
                </a:pathLst>
              </a:custGeom>
              <a:solidFill>
                <a:srgbClr val="C0BAA7"/>
              </a:solidFill>
              <a:ln w="3175" cap="rnd" cmpd="sng">
                <a:solidFill>
                  <a:schemeClr val="bg1"/>
                </a:solidFill>
                <a:prstDash val="solid"/>
                <a:round/>
                <a:headEnd/>
                <a:tailEnd/>
              </a:ln>
            </p:spPr>
            <p:txBody>
              <a:bodyPr/>
              <a:lstStyle/>
              <a:p>
                <a:endParaRPr lang="en-GB" dirty="0"/>
              </a:p>
            </p:txBody>
          </p:sp>
        </p:grpSp>
        <p:pic>
          <p:nvPicPr>
            <p:cNvPr id="34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6482" y="870708"/>
              <a:ext cx="178701" cy="11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42" name="Straight Connector 341"/>
            <p:cNvCxnSpPr>
              <a:stCxn id="343" idx="2"/>
            </p:cNvCxnSpPr>
            <p:nvPr/>
          </p:nvCxnSpPr>
          <p:spPr>
            <a:xfrm rot="5400000">
              <a:off x="2886624" y="1886098"/>
              <a:ext cx="811513" cy="844779"/>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3" name="TextBox 342"/>
            <p:cNvSpPr txBox="1"/>
            <p:nvPr/>
          </p:nvSpPr>
          <p:spPr>
            <a:xfrm flipH="1">
              <a:off x="2926932" y="988120"/>
              <a:ext cx="1575674" cy="914610"/>
            </a:xfrm>
            <a:prstGeom prst="rect">
              <a:avLst/>
            </a:prstGeom>
            <a:noFill/>
          </p:spPr>
          <p:txBody>
            <a:bodyPr wrap="square" rtlCol="0">
              <a:spAutoFit/>
            </a:bodyPr>
            <a:lstStyle/>
            <a:p>
              <a:r>
                <a:rPr lang="en-GB" sz="800" dirty="0">
                  <a:latin typeface="+mj-lt"/>
                </a:rPr>
                <a:t>The Swedish National Council for Crime Prevention (</a:t>
              </a:r>
              <a:r>
                <a:rPr lang="en-GB" sz="800" dirty="0" err="1">
                  <a:latin typeface="+mj-lt"/>
                </a:rPr>
                <a:t>Brå</a:t>
              </a:r>
              <a:r>
                <a:rPr lang="en-GB" sz="800" dirty="0" smtClean="0">
                  <a:latin typeface="+mj-lt"/>
                </a:rPr>
                <a:t>) reports denied </a:t>
              </a:r>
              <a:r>
                <a:rPr lang="en-GB" sz="800" dirty="0">
                  <a:latin typeface="+mj-lt"/>
                </a:rPr>
                <a:t>payment in the amount of approximately</a:t>
              </a:r>
            </a:p>
            <a:p>
              <a:r>
                <a:rPr lang="en-GB" sz="800" b="1" dirty="0">
                  <a:latin typeface="+mj-lt"/>
                </a:rPr>
                <a:t>SEK 400 to 500 million</a:t>
              </a:r>
            </a:p>
          </p:txBody>
        </p:sp>
        <p:cxnSp>
          <p:nvCxnSpPr>
            <p:cNvPr id="344" name="Straight Connector 341"/>
            <p:cNvCxnSpPr>
              <a:stCxn id="347" idx="2"/>
            </p:cNvCxnSpPr>
            <p:nvPr/>
          </p:nvCxnSpPr>
          <p:spPr>
            <a:xfrm rot="5400000">
              <a:off x="1464753" y="2410811"/>
              <a:ext cx="1383432" cy="390966"/>
            </a:xfrm>
            <a:prstGeom prst="bentConnector3">
              <a:avLst>
                <a:gd name="adj1" fmla="val 50000"/>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7" name="TextBox 346"/>
            <p:cNvSpPr txBox="1"/>
            <p:nvPr/>
          </p:nvSpPr>
          <p:spPr>
            <a:xfrm>
              <a:off x="1869557" y="999968"/>
              <a:ext cx="964788" cy="914610"/>
            </a:xfrm>
            <a:prstGeom prst="rect">
              <a:avLst/>
            </a:prstGeom>
            <a:noFill/>
          </p:spPr>
          <p:txBody>
            <a:bodyPr wrap="square" rtlCol="0">
              <a:spAutoFit/>
            </a:bodyPr>
            <a:lstStyle/>
            <a:p>
              <a:r>
                <a:rPr lang="en-GB" sz="800" dirty="0">
                  <a:latin typeface="+mj-lt"/>
                </a:rPr>
                <a:t>ABI estimates that undetected fraud is </a:t>
              </a:r>
              <a:r>
                <a:rPr lang="en-GB" sz="800" b="1" dirty="0">
                  <a:latin typeface="+mj-lt"/>
                </a:rPr>
                <a:t>£2.1bn</a:t>
              </a:r>
              <a:r>
                <a:rPr lang="en-GB" sz="800" dirty="0">
                  <a:latin typeface="+mj-lt"/>
                </a:rPr>
                <a:t> adding £50 </a:t>
              </a:r>
              <a:r>
                <a:rPr lang="en-GB" sz="800" dirty="0" smtClean="0">
                  <a:latin typeface="+mj-lt"/>
                </a:rPr>
                <a:t>to £100 </a:t>
              </a:r>
              <a:r>
                <a:rPr lang="en-GB" sz="800" dirty="0">
                  <a:latin typeface="+mj-lt"/>
                </a:rPr>
                <a:t>average premium</a:t>
              </a:r>
              <a:endParaRPr lang="en-GB" sz="800" baseline="30000" dirty="0">
                <a:latin typeface="+mj-lt"/>
              </a:endParaRPr>
            </a:p>
          </p:txBody>
        </p:sp>
        <p:pic>
          <p:nvPicPr>
            <p:cNvPr id="34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070" y="897423"/>
              <a:ext cx="180000" cy="9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428" y="1158291"/>
              <a:ext cx="167271" cy="1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51" name="Straight Connector 341"/>
            <p:cNvCxnSpPr>
              <a:stCxn id="358" idx="3"/>
            </p:cNvCxnSpPr>
            <p:nvPr/>
          </p:nvCxnSpPr>
          <p:spPr>
            <a:xfrm>
              <a:off x="1716743" y="1653074"/>
              <a:ext cx="9783" cy="1781662"/>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8" name="TextBox 357"/>
            <p:cNvSpPr txBox="1"/>
            <p:nvPr/>
          </p:nvSpPr>
          <p:spPr>
            <a:xfrm>
              <a:off x="617035" y="1263518"/>
              <a:ext cx="1099708" cy="779112"/>
            </a:xfrm>
            <a:prstGeom prst="rect">
              <a:avLst/>
            </a:prstGeom>
            <a:noFill/>
          </p:spPr>
          <p:txBody>
            <a:bodyPr wrap="square" rtlCol="0">
              <a:spAutoFit/>
            </a:bodyPr>
            <a:lstStyle/>
            <a:p>
              <a:r>
                <a:rPr lang="en-GB" sz="800" dirty="0">
                  <a:latin typeface="+mj-lt"/>
                </a:rPr>
                <a:t>Fraud costs Ireland </a:t>
              </a:r>
              <a:endParaRPr lang="en-GB" sz="800" dirty="0" smtClean="0">
                <a:latin typeface="+mj-lt"/>
              </a:endParaRPr>
            </a:p>
            <a:p>
              <a:r>
                <a:rPr lang="en-GB" sz="800" dirty="0" smtClean="0">
                  <a:latin typeface="+mj-lt"/>
                </a:rPr>
                <a:t>an </a:t>
              </a:r>
              <a:r>
                <a:rPr lang="en-GB" sz="800" dirty="0">
                  <a:latin typeface="+mj-lt"/>
                </a:rPr>
                <a:t>estimated </a:t>
              </a:r>
              <a:r>
                <a:rPr lang="en-GB" sz="800" b="1" dirty="0" smtClean="0">
                  <a:latin typeface="+mj-lt"/>
                </a:rPr>
                <a:t>€200 </a:t>
              </a:r>
              <a:r>
                <a:rPr lang="en-GB" sz="800" dirty="0">
                  <a:latin typeface="+mj-lt"/>
                </a:rPr>
                <a:t>million annually</a:t>
              </a:r>
            </a:p>
          </p:txBody>
        </p:sp>
        <p:cxnSp>
          <p:nvCxnSpPr>
            <p:cNvPr id="364" name="Straight Connector 341"/>
            <p:cNvCxnSpPr>
              <a:stCxn id="367" idx="2"/>
            </p:cNvCxnSpPr>
            <p:nvPr/>
          </p:nvCxnSpPr>
          <p:spPr>
            <a:xfrm rot="5400000" flipH="1" flipV="1">
              <a:off x="1416794" y="3291001"/>
              <a:ext cx="83539" cy="1327315"/>
            </a:xfrm>
            <a:prstGeom prst="bentConnector4">
              <a:avLst>
                <a:gd name="adj1" fmla="val -301178"/>
                <a:gd name="adj2" fmla="val 70713"/>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7" name="TextBox 366"/>
            <p:cNvSpPr txBox="1"/>
            <p:nvPr/>
          </p:nvSpPr>
          <p:spPr>
            <a:xfrm>
              <a:off x="245051" y="3081817"/>
              <a:ext cx="1099708" cy="914610"/>
            </a:xfrm>
            <a:prstGeom prst="rect">
              <a:avLst/>
            </a:prstGeom>
            <a:noFill/>
          </p:spPr>
          <p:txBody>
            <a:bodyPr wrap="square" rtlCol="0">
              <a:spAutoFit/>
            </a:bodyPr>
            <a:lstStyle/>
            <a:p>
              <a:r>
                <a:rPr lang="en-GB" sz="800" dirty="0">
                  <a:latin typeface="+mj-lt"/>
                </a:rPr>
                <a:t>ALFA estimate that fraud 15% of claims paid, or 4-8% of premium collected equating to </a:t>
              </a:r>
              <a:r>
                <a:rPr lang="en-GB" sz="800" b="1" dirty="0">
                  <a:latin typeface="+mj-lt"/>
                </a:rPr>
                <a:t>€2.5bn</a:t>
              </a:r>
            </a:p>
          </p:txBody>
        </p:sp>
        <p:pic>
          <p:nvPicPr>
            <p:cNvPr id="37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515" y="2966441"/>
              <a:ext cx="166542" cy="11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6"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0326" y="5048563"/>
              <a:ext cx="180000" cy="13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7"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2250" y="5264665"/>
              <a:ext cx="180000" cy="10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8782" y="4079112"/>
              <a:ext cx="180000" cy="120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9"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82540" y="5123141"/>
              <a:ext cx="180000" cy="1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0"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31472" y="699648"/>
              <a:ext cx="180000" cy="10999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81" name="Straight Connector 341"/>
            <p:cNvCxnSpPr>
              <a:stCxn id="384" idx="3"/>
            </p:cNvCxnSpPr>
            <p:nvPr/>
          </p:nvCxnSpPr>
          <p:spPr>
            <a:xfrm flipV="1">
              <a:off x="1306556" y="4351865"/>
              <a:ext cx="667071" cy="697480"/>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4" name="TextBox 383"/>
            <p:cNvSpPr txBox="1"/>
            <p:nvPr/>
          </p:nvSpPr>
          <p:spPr>
            <a:xfrm>
              <a:off x="206848" y="4185547"/>
              <a:ext cx="1099708" cy="1727596"/>
            </a:xfrm>
            <a:prstGeom prst="rect">
              <a:avLst/>
            </a:prstGeom>
            <a:noFill/>
          </p:spPr>
          <p:txBody>
            <a:bodyPr wrap="square" rtlCol="0">
              <a:spAutoFit/>
            </a:bodyPr>
            <a:lstStyle/>
            <a:p>
              <a:r>
                <a:rPr lang="en-GB" sz="800" dirty="0">
                  <a:latin typeface="+mj-lt"/>
                </a:rPr>
                <a:t>ICEA insurance investigation group reports a total of 155,994 fraud attempts were discovered by the insurers </a:t>
              </a:r>
              <a:r>
                <a:rPr lang="en-GB" sz="800" dirty="0" smtClean="0">
                  <a:latin typeface="+mj-lt"/>
                </a:rPr>
                <a:t>in2014, </a:t>
              </a:r>
              <a:r>
                <a:rPr lang="en-GB" sz="800" dirty="0">
                  <a:latin typeface="+mj-lt"/>
                </a:rPr>
                <a:t>While the claims placed in these cases were for more than </a:t>
              </a:r>
              <a:r>
                <a:rPr lang="en-GB" sz="800" b="1" dirty="0">
                  <a:latin typeface="+mj-lt"/>
                </a:rPr>
                <a:t>€586 </a:t>
              </a:r>
              <a:r>
                <a:rPr lang="en-GB" sz="800" b="1" dirty="0" smtClean="0">
                  <a:latin typeface="+mj-lt"/>
                </a:rPr>
                <a:t>million</a:t>
              </a:r>
              <a:endParaRPr lang="en-GB" sz="800" dirty="0">
                <a:latin typeface="+mj-lt"/>
              </a:endParaRPr>
            </a:p>
          </p:txBody>
        </p:sp>
        <p:sp>
          <p:nvSpPr>
            <p:cNvPr id="388" name="TextBox 387"/>
            <p:cNvSpPr txBox="1"/>
            <p:nvPr/>
          </p:nvSpPr>
          <p:spPr>
            <a:xfrm>
              <a:off x="1185341" y="5183141"/>
              <a:ext cx="1164358" cy="1050108"/>
            </a:xfrm>
            <a:prstGeom prst="rect">
              <a:avLst/>
            </a:prstGeom>
            <a:noFill/>
          </p:spPr>
          <p:txBody>
            <a:bodyPr wrap="square" rtlCol="0">
              <a:spAutoFit/>
            </a:bodyPr>
            <a:lstStyle/>
            <a:p>
              <a:r>
                <a:rPr lang="en-GB" sz="800" dirty="0">
                  <a:latin typeface="+mj-lt"/>
                </a:rPr>
                <a:t>Helvetia Patria reports that </a:t>
              </a:r>
              <a:r>
                <a:rPr lang="en-GB" sz="800" b="1" dirty="0">
                  <a:latin typeface="+mj-lt"/>
                </a:rPr>
                <a:t>10%</a:t>
              </a:r>
              <a:r>
                <a:rPr lang="en-GB" sz="800" dirty="0">
                  <a:latin typeface="+mj-lt"/>
                </a:rPr>
                <a:t> of all claims are </a:t>
              </a:r>
              <a:r>
                <a:rPr lang="en-GB" sz="800" dirty="0" smtClean="0">
                  <a:latin typeface="+mj-lt"/>
                </a:rPr>
                <a:t>fraudulent </a:t>
              </a:r>
              <a:r>
                <a:rPr lang="en-GB" sz="800" dirty="0">
                  <a:latin typeface="+mj-lt"/>
                </a:rPr>
                <a:t>amounting to about </a:t>
              </a:r>
              <a:r>
                <a:rPr lang="en-GB" sz="800" b="1" dirty="0">
                  <a:latin typeface="+mj-lt"/>
                </a:rPr>
                <a:t>CHF </a:t>
              </a:r>
              <a:r>
                <a:rPr lang="en-GB" sz="800" b="1" dirty="0" smtClean="0">
                  <a:latin typeface="+mj-lt"/>
                </a:rPr>
                <a:t>1bn every </a:t>
              </a:r>
              <a:r>
                <a:rPr lang="en-GB" sz="800" b="1" dirty="0">
                  <a:latin typeface="+mj-lt"/>
                </a:rPr>
                <a:t>year</a:t>
              </a:r>
            </a:p>
          </p:txBody>
        </p:sp>
        <p:cxnSp>
          <p:nvCxnSpPr>
            <p:cNvPr id="389" name="Straight Connector 341"/>
            <p:cNvCxnSpPr>
              <a:stCxn id="388" idx="3"/>
            </p:cNvCxnSpPr>
            <p:nvPr/>
          </p:nvCxnSpPr>
          <p:spPr>
            <a:xfrm flipV="1">
              <a:off x="2349699" y="3912889"/>
              <a:ext cx="164723" cy="1795306"/>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7" name="TextBox 396"/>
            <p:cNvSpPr txBox="1"/>
            <p:nvPr/>
          </p:nvSpPr>
          <p:spPr>
            <a:xfrm flipH="1">
              <a:off x="2483188" y="5238807"/>
              <a:ext cx="1290098" cy="779112"/>
            </a:xfrm>
            <a:prstGeom prst="rect">
              <a:avLst/>
            </a:prstGeom>
            <a:noFill/>
          </p:spPr>
          <p:txBody>
            <a:bodyPr wrap="square" rtlCol="0">
              <a:spAutoFit/>
            </a:bodyPr>
            <a:lstStyle/>
            <a:p>
              <a:r>
                <a:rPr lang="en-GB" sz="800" dirty="0">
                  <a:latin typeface="+mj-lt"/>
                </a:rPr>
                <a:t>ANIA reports the average share of claims exposed to risk of fraud was </a:t>
              </a:r>
              <a:r>
                <a:rPr lang="en-GB" sz="800" b="1" dirty="0">
                  <a:latin typeface="+mj-lt"/>
                </a:rPr>
                <a:t>14.1%</a:t>
              </a:r>
              <a:r>
                <a:rPr lang="en-GB" sz="800" dirty="0">
                  <a:latin typeface="+mj-lt"/>
                </a:rPr>
                <a:t> </a:t>
              </a:r>
              <a:r>
                <a:rPr lang="en-GB" sz="800" dirty="0" smtClean="0">
                  <a:latin typeface="+mj-lt"/>
                </a:rPr>
                <a:t>nationwide.</a:t>
              </a:r>
              <a:endParaRPr lang="en-GB" sz="800" dirty="0">
                <a:latin typeface="+mj-lt"/>
              </a:endParaRPr>
            </a:p>
          </p:txBody>
        </p:sp>
        <p:cxnSp>
          <p:nvCxnSpPr>
            <p:cNvPr id="398" name="Straight Connector 341"/>
            <p:cNvCxnSpPr>
              <a:stCxn id="397" idx="0"/>
            </p:cNvCxnSpPr>
            <p:nvPr/>
          </p:nvCxnSpPr>
          <p:spPr>
            <a:xfrm rot="16200000" flipV="1">
              <a:off x="2392532" y="4503101"/>
              <a:ext cx="1066856" cy="404557"/>
            </a:xfrm>
            <a:prstGeom prst="bentConnector3">
              <a:avLst>
                <a:gd name="adj1" fmla="val 50000"/>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04" name="TextBox 403"/>
            <p:cNvSpPr txBox="1"/>
            <p:nvPr/>
          </p:nvSpPr>
          <p:spPr>
            <a:xfrm flipH="1">
              <a:off x="3936241" y="5381661"/>
              <a:ext cx="1184924" cy="508117"/>
            </a:xfrm>
            <a:prstGeom prst="rect">
              <a:avLst/>
            </a:prstGeom>
            <a:noFill/>
          </p:spPr>
          <p:txBody>
            <a:bodyPr wrap="square" rtlCol="0">
              <a:spAutoFit/>
            </a:bodyPr>
            <a:lstStyle/>
            <a:p>
              <a:r>
                <a:rPr lang="en-GB" sz="800" dirty="0">
                  <a:latin typeface="+mj-lt"/>
                </a:rPr>
                <a:t>GDV estimates that fraud costs circa </a:t>
              </a:r>
              <a:r>
                <a:rPr lang="en-GB" sz="800" b="1" dirty="0">
                  <a:latin typeface="+mj-lt"/>
                </a:rPr>
                <a:t>€4bn</a:t>
              </a:r>
              <a:r>
                <a:rPr lang="en-GB" sz="800" dirty="0">
                  <a:latin typeface="+mj-lt"/>
                </a:rPr>
                <a:t> per annum</a:t>
              </a:r>
            </a:p>
          </p:txBody>
        </p:sp>
        <p:cxnSp>
          <p:nvCxnSpPr>
            <p:cNvPr id="405" name="Straight Connector 341"/>
            <p:cNvCxnSpPr>
              <a:stCxn id="404" idx="0"/>
            </p:cNvCxnSpPr>
            <p:nvPr/>
          </p:nvCxnSpPr>
          <p:spPr>
            <a:xfrm rot="16200000" flipV="1">
              <a:off x="2680119" y="3533077"/>
              <a:ext cx="1773868" cy="1923299"/>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0" name="TextBox 409"/>
            <p:cNvSpPr txBox="1"/>
            <p:nvPr/>
          </p:nvSpPr>
          <p:spPr>
            <a:xfrm flipH="1">
              <a:off x="4331891" y="865009"/>
              <a:ext cx="1134431" cy="1050107"/>
            </a:xfrm>
            <a:prstGeom prst="rect">
              <a:avLst/>
            </a:prstGeom>
            <a:solidFill>
              <a:schemeClr val="bg1"/>
            </a:solidFill>
          </p:spPr>
          <p:txBody>
            <a:bodyPr wrap="square" rtlCol="0">
              <a:spAutoFit/>
            </a:bodyPr>
            <a:lstStyle/>
            <a:p>
              <a:r>
                <a:rPr lang="en-GB" sz="800" dirty="0">
                  <a:latin typeface="+mj-lt"/>
                </a:rPr>
                <a:t>FFI </a:t>
              </a:r>
              <a:r>
                <a:rPr lang="en-GB" sz="800" dirty="0" smtClean="0">
                  <a:latin typeface="+mj-lt"/>
                </a:rPr>
                <a:t>reported </a:t>
              </a:r>
              <a:r>
                <a:rPr lang="en-GB" sz="800" dirty="0">
                  <a:latin typeface="+mj-lt"/>
                </a:rPr>
                <a:t>on average </a:t>
              </a:r>
              <a:r>
                <a:rPr lang="en-GB" sz="800" b="1" dirty="0">
                  <a:latin typeface="+mj-lt"/>
                </a:rPr>
                <a:t>5 to 10 percent </a:t>
              </a:r>
              <a:r>
                <a:rPr lang="en-GB" sz="800" dirty="0">
                  <a:latin typeface="+mj-lt"/>
                </a:rPr>
                <a:t>of claims contain information that requires further </a:t>
              </a:r>
              <a:r>
                <a:rPr lang="en-GB" sz="800" dirty="0" smtClean="0">
                  <a:latin typeface="+mj-lt"/>
                </a:rPr>
                <a:t>investigation</a:t>
              </a:r>
              <a:endParaRPr lang="en-GB" sz="800" dirty="0">
                <a:latin typeface="+mj-lt"/>
              </a:endParaRPr>
            </a:p>
          </p:txBody>
        </p:sp>
        <p:cxnSp>
          <p:nvCxnSpPr>
            <p:cNvPr id="413" name="Straight Connector 341"/>
            <p:cNvCxnSpPr>
              <a:stCxn id="410" idx="2"/>
            </p:cNvCxnSpPr>
            <p:nvPr/>
          </p:nvCxnSpPr>
          <p:spPr>
            <a:xfrm rot="5400000">
              <a:off x="3933210" y="1414227"/>
              <a:ext cx="465007" cy="1466787"/>
            </a:xfrm>
            <a:prstGeom prst="bentConnector2">
              <a:avLst/>
            </a:prstGeom>
            <a:ln>
              <a:solidFill>
                <a:schemeClr val="accent6">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418" name="TextBox 417"/>
          <p:cNvSpPr txBox="1"/>
          <p:nvPr/>
        </p:nvSpPr>
        <p:spPr>
          <a:xfrm>
            <a:off x="5886504" y="1556792"/>
            <a:ext cx="2758950" cy="867930"/>
          </a:xfrm>
          <a:prstGeom prst="rect">
            <a:avLst/>
          </a:prstGeom>
          <a:noFill/>
        </p:spPr>
        <p:txBody>
          <a:bodyPr wrap="square" lIns="36000" tIns="36000" rIns="36000" bIns="36000" rtlCol="0">
            <a:spAutoFit/>
          </a:bodyPr>
          <a:lstStyle/>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Insufficient feedback mechanisms </a:t>
            </a:r>
            <a:r>
              <a:rPr lang="en-GB" sz="800" dirty="0">
                <a:solidFill>
                  <a:prstClr val="black"/>
                </a:solidFill>
                <a:latin typeface="+mj-lt"/>
              </a:rPr>
              <a:t>to educate front-line staff about newly identified red flags to look for</a:t>
            </a:r>
          </a:p>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Lack of appropriately skilled analysts/investigators</a:t>
            </a:r>
            <a:r>
              <a:rPr lang="en-GB" sz="800" dirty="0">
                <a:solidFill>
                  <a:prstClr val="black"/>
                </a:solidFill>
                <a:latin typeface="+mj-lt"/>
              </a:rPr>
              <a:t>, for increasingly complex and sophisticated frauds</a:t>
            </a:r>
          </a:p>
        </p:txBody>
      </p:sp>
      <p:sp>
        <p:nvSpPr>
          <p:cNvPr id="419" name="Pentagon 418"/>
          <p:cNvSpPr/>
          <p:nvPr/>
        </p:nvSpPr>
        <p:spPr>
          <a:xfrm rot="5400000">
            <a:off x="5337035" y="1731577"/>
            <a:ext cx="643808" cy="294238"/>
          </a:xfrm>
          <a:prstGeom prst="homePlate">
            <a:avLst/>
          </a:prstGeom>
          <a:solidFill>
            <a:schemeClr val="accent5"/>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7724" tIns="67724" rIns="67724" bIns="67724" rtlCol="0" anchor="ctr"/>
          <a:lstStyle/>
          <a:p>
            <a:pPr algn="ctr"/>
            <a:r>
              <a:rPr lang="en-GB" sz="941" b="1" dirty="0">
                <a:latin typeface="+mj-lt"/>
              </a:rPr>
              <a:t>People</a:t>
            </a:r>
          </a:p>
        </p:txBody>
      </p:sp>
      <p:sp>
        <p:nvSpPr>
          <p:cNvPr id="420" name="Pentagon 419"/>
          <p:cNvSpPr/>
          <p:nvPr/>
        </p:nvSpPr>
        <p:spPr>
          <a:xfrm rot="5400000">
            <a:off x="5321784" y="2542945"/>
            <a:ext cx="690771" cy="294238"/>
          </a:xfrm>
          <a:prstGeom prst="homePlate">
            <a:avLst/>
          </a:prstGeom>
          <a:solidFill>
            <a:schemeClr val="accent5"/>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7724" tIns="67724" rIns="67724" bIns="67724" rtlCol="0" anchor="ctr"/>
          <a:lstStyle/>
          <a:p>
            <a:pPr algn="ctr"/>
            <a:r>
              <a:rPr lang="en-GB" sz="941" b="1" dirty="0">
                <a:latin typeface="+mj-lt"/>
              </a:rPr>
              <a:t>Process</a:t>
            </a:r>
          </a:p>
        </p:txBody>
      </p:sp>
      <p:sp>
        <p:nvSpPr>
          <p:cNvPr id="421" name="Pentagon 420"/>
          <p:cNvSpPr/>
          <p:nvPr/>
        </p:nvSpPr>
        <p:spPr>
          <a:xfrm rot="5400000">
            <a:off x="5183188" y="3627648"/>
            <a:ext cx="944071" cy="294238"/>
          </a:xfrm>
          <a:prstGeom prst="homePlate">
            <a:avLst/>
          </a:prstGeom>
          <a:solidFill>
            <a:schemeClr val="accent5"/>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7724" tIns="67724" rIns="67724" bIns="67724" rtlCol="0" anchor="ctr"/>
          <a:lstStyle/>
          <a:p>
            <a:pPr algn="ctr"/>
            <a:r>
              <a:rPr lang="en-GB" sz="941" b="1" dirty="0">
                <a:latin typeface="+mj-lt"/>
              </a:rPr>
              <a:t>Technology</a:t>
            </a:r>
          </a:p>
        </p:txBody>
      </p:sp>
      <p:sp>
        <p:nvSpPr>
          <p:cNvPr id="422" name="Pentagon 421"/>
          <p:cNvSpPr/>
          <p:nvPr/>
        </p:nvSpPr>
        <p:spPr>
          <a:xfrm rot="5400000">
            <a:off x="5279760" y="4804760"/>
            <a:ext cx="774820" cy="294238"/>
          </a:xfrm>
          <a:prstGeom prst="homePlate">
            <a:avLst/>
          </a:prstGeom>
          <a:solidFill>
            <a:schemeClr val="accent5"/>
          </a:solidFill>
          <a:ln w="95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7724" tIns="67724" rIns="67724" bIns="67724" rtlCol="0" anchor="ctr"/>
          <a:lstStyle/>
          <a:p>
            <a:pPr algn="ctr"/>
            <a:r>
              <a:rPr lang="en-GB" sz="941" b="1" dirty="0">
                <a:latin typeface="+mj-lt"/>
              </a:rPr>
              <a:t>Data</a:t>
            </a:r>
          </a:p>
        </p:txBody>
      </p:sp>
      <p:sp>
        <p:nvSpPr>
          <p:cNvPr id="423" name="Rectangle 422"/>
          <p:cNvSpPr/>
          <p:nvPr/>
        </p:nvSpPr>
        <p:spPr>
          <a:xfrm>
            <a:off x="5864730" y="2344678"/>
            <a:ext cx="2811284" cy="1027974"/>
          </a:xfrm>
          <a:prstGeom prst="rect">
            <a:avLst/>
          </a:prstGeom>
        </p:spPr>
        <p:txBody>
          <a:bodyPr wrap="square" lIns="36000" tIns="36000" rIns="36000" bIns="36000">
            <a:spAutoFit/>
          </a:bodyPr>
          <a:lstStyle/>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Insufficient procedures </a:t>
            </a:r>
            <a:r>
              <a:rPr lang="en-GB" sz="800" dirty="0">
                <a:solidFill>
                  <a:prstClr val="black"/>
                </a:solidFill>
                <a:latin typeface="+mj-lt"/>
              </a:rPr>
              <a:t>during First Notice Of Loss (FNOL) </a:t>
            </a:r>
            <a:r>
              <a:rPr lang="en-GB" sz="800" dirty="0" smtClean="0">
                <a:solidFill>
                  <a:prstClr val="black"/>
                </a:solidFill>
                <a:latin typeface="+mj-lt"/>
              </a:rPr>
              <a:t>stage, policy inception, first outbound call, claims process, and pricing triage processes.</a:t>
            </a:r>
            <a:endParaRPr lang="en-GB" sz="800" dirty="0">
              <a:solidFill>
                <a:prstClr val="black"/>
              </a:solidFill>
              <a:latin typeface="+mj-lt"/>
            </a:endParaRPr>
          </a:p>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Excessive fraud leakage</a:t>
            </a:r>
            <a:r>
              <a:rPr lang="en-GB" sz="800" dirty="0">
                <a:solidFill>
                  <a:prstClr val="black"/>
                </a:solidFill>
                <a:latin typeface="+mj-lt"/>
              </a:rPr>
              <a:t> through inefficient claims handling </a:t>
            </a:r>
            <a:r>
              <a:rPr lang="en-GB" sz="800" dirty="0" smtClean="0">
                <a:solidFill>
                  <a:prstClr val="black"/>
                </a:solidFill>
                <a:latin typeface="+mj-lt"/>
              </a:rPr>
              <a:t>processes.</a:t>
            </a:r>
            <a:endParaRPr lang="en-GB" sz="800" dirty="0">
              <a:solidFill>
                <a:prstClr val="black"/>
              </a:solidFill>
              <a:latin typeface="+mj-lt"/>
            </a:endParaRPr>
          </a:p>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Upstream fraud detection </a:t>
            </a:r>
            <a:r>
              <a:rPr lang="en-GB" sz="800" dirty="0">
                <a:solidFill>
                  <a:prstClr val="black"/>
                </a:solidFill>
                <a:latin typeface="+mj-lt"/>
              </a:rPr>
              <a:t>is restricted by impacts to customer </a:t>
            </a:r>
            <a:r>
              <a:rPr lang="en-GB" sz="800" dirty="0" smtClean="0">
                <a:solidFill>
                  <a:prstClr val="black"/>
                </a:solidFill>
                <a:latin typeface="+mj-lt"/>
              </a:rPr>
              <a:t>journey.</a:t>
            </a:r>
            <a:endParaRPr lang="en-GB" sz="800" dirty="0">
              <a:solidFill>
                <a:prstClr val="black"/>
              </a:solidFill>
              <a:latin typeface="+mj-lt"/>
            </a:endParaRPr>
          </a:p>
        </p:txBody>
      </p:sp>
      <p:sp>
        <p:nvSpPr>
          <p:cNvPr id="424" name="Rectangle 423"/>
          <p:cNvSpPr/>
          <p:nvPr/>
        </p:nvSpPr>
        <p:spPr>
          <a:xfrm>
            <a:off x="5864730" y="3302731"/>
            <a:ext cx="2811284" cy="1274195"/>
          </a:xfrm>
          <a:prstGeom prst="rect">
            <a:avLst/>
          </a:prstGeom>
        </p:spPr>
        <p:txBody>
          <a:bodyPr wrap="square" lIns="36000" tIns="36000" rIns="36000" bIns="36000">
            <a:spAutoFit/>
          </a:bodyPr>
          <a:lstStyle/>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Limited use of </a:t>
            </a:r>
            <a:r>
              <a:rPr lang="en-GB" sz="800" b="1" dirty="0" smtClean="0">
                <a:solidFill>
                  <a:prstClr val="black"/>
                </a:solidFill>
                <a:latin typeface="+mj-lt"/>
              </a:rPr>
              <a:t>voice to text </a:t>
            </a:r>
            <a:r>
              <a:rPr lang="en-GB" sz="800" b="1" dirty="0">
                <a:solidFill>
                  <a:prstClr val="black"/>
                </a:solidFill>
                <a:latin typeface="+mj-lt"/>
              </a:rPr>
              <a:t>analysis </a:t>
            </a:r>
            <a:r>
              <a:rPr lang="en-GB" sz="800" dirty="0">
                <a:solidFill>
                  <a:prstClr val="black"/>
                </a:solidFill>
                <a:latin typeface="+mj-lt"/>
              </a:rPr>
              <a:t>to utilise the rich content contained within adjusters and investigators note, such as claim circumstances and injury data and hence detection is reduced by not analysing them </a:t>
            </a:r>
            <a:r>
              <a:rPr lang="en-GB" sz="800" dirty="0" smtClean="0">
                <a:solidFill>
                  <a:prstClr val="black"/>
                </a:solidFill>
                <a:latin typeface="+mj-lt"/>
              </a:rPr>
              <a:t>comprehensively</a:t>
            </a:r>
          </a:p>
          <a:p>
            <a:pPr marL="170225" indent="-170225" eaLnBrk="0" fontAlgn="base" hangingPunct="0">
              <a:spcBef>
                <a:spcPct val="30000"/>
              </a:spcBef>
              <a:spcAft>
                <a:spcPct val="0"/>
              </a:spcAft>
              <a:buSzPct val="70000"/>
              <a:buFont typeface="Arial" charset="0"/>
              <a:buChar char="►"/>
            </a:pPr>
            <a:r>
              <a:rPr lang="en-GB" sz="800" b="1" dirty="0" smtClean="0">
                <a:solidFill>
                  <a:prstClr val="black"/>
                </a:solidFill>
                <a:latin typeface="+mj-lt"/>
              </a:rPr>
              <a:t>Limited use of external data </a:t>
            </a:r>
            <a:r>
              <a:rPr lang="en-GB" sz="800" dirty="0">
                <a:solidFill>
                  <a:prstClr val="black"/>
                </a:solidFill>
                <a:latin typeface="+mj-lt"/>
              </a:rPr>
              <a:t>to reveal relationships </a:t>
            </a:r>
            <a:r>
              <a:rPr lang="en-GB" sz="800" dirty="0" smtClean="0">
                <a:solidFill>
                  <a:prstClr val="black"/>
                </a:solidFill>
                <a:latin typeface="+mj-lt"/>
              </a:rPr>
              <a:t>across relevant but distributed data sources.</a:t>
            </a:r>
            <a:endParaRPr lang="en-GB" sz="800" dirty="0">
              <a:solidFill>
                <a:prstClr val="black"/>
              </a:solidFill>
              <a:latin typeface="+mj-lt"/>
            </a:endParaRPr>
          </a:p>
          <a:p>
            <a:pPr marL="170225" indent="-170225" eaLnBrk="0" fontAlgn="base" hangingPunct="0">
              <a:spcBef>
                <a:spcPct val="30000"/>
              </a:spcBef>
              <a:spcAft>
                <a:spcPct val="0"/>
              </a:spcAft>
              <a:buSzPct val="70000"/>
              <a:buFont typeface="Arial" charset="0"/>
              <a:buChar char="►"/>
            </a:pPr>
            <a:r>
              <a:rPr lang="en-GB" sz="800" b="1" dirty="0" smtClean="0">
                <a:solidFill>
                  <a:prstClr val="black"/>
                </a:solidFill>
                <a:latin typeface="+mj-lt"/>
              </a:rPr>
              <a:t>Poor </a:t>
            </a:r>
            <a:r>
              <a:rPr lang="en-GB" sz="800" b="1" dirty="0">
                <a:solidFill>
                  <a:prstClr val="black"/>
                </a:solidFill>
                <a:latin typeface="+mj-lt"/>
              </a:rPr>
              <a:t>application of social network analysis </a:t>
            </a:r>
            <a:r>
              <a:rPr lang="en-GB" sz="800" dirty="0">
                <a:solidFill>
                  <a:prstClr val="black"/>
                </a:solidFill>
                <a:latin typeface="+mj-lt"/>
              </a:rPr>
              <a:t>to reveal relationships across claims and policy data</a:t>
            </a:r>
          </a:p>
        </p:txBody>
      </p:sp>
      <p:sp>
        <p:nvSpPr>
          <p:cNvPr id="425" name="Rectangle 424"/>
          <p:cNvSpPr/>
          <p:nvPr/>
        </p:nvSpPr>
        <p:spPr>
          <a:xfrm>
            <a:off x="5886504" y="4564469"/>
            <a:ext cx="2791943" cy="744819"/>
          </a:xfrm>
          <a:prstGeom prst="rect">
            <a:avLst/>
          </a:prstGeom>
        </p:spPr>
        <p:txBody>
          <a:bodyPr wrap="square" lIns="36000" tIns="36000" rIns="36000" bIns="36000">
            <a:spAutoFit/>
          </a:bodyPr>
          <a:lstStyle/>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Data quality is often poor</a:t>
            </a:r>
            <a:r>
              <a:rPr lang="en-GB" sz="800" dirty="0">
                <a:solidFill>
                  <a:prstClr val="black"/>
                </a:solidFill>
                <a:latin typeface="+mj-lt"/>
              </a:rPr>
              <a:t>, impacting the ability to identify fraudulent claims</a:t>
            </a:r>
          </a:p>
          <a:p>
            <a:pPr marL="170225" indent="-170225" eaLnBrk="0" fontAlgn="base" hangingPunct="0">
              <a:spcBef>
                <a:spcPct val="30000"/>
              </a:spcBef>
              <a:spcAft>
                <a:spcPct val="0"/>
              </a:spcAft>
              <a:buSzPct val="70000"/>
              <a:buFont typeface="Arial" charset="0"/>
              <a:buChar char="►"/>
            </a:pPr>
            <a:r>
              <a:rPr lang="en-GB" sz="800" b="1" dirty="0">
                <a:solidFill>
                  <a:prstClr val="black"/>
                </a:solidFill>
                <a:latin typeface="+mj-lt"/>
              </a:rPr>
              <a:t>Data is stored in several data siloes,  </a:t>
            </a:r>
            <a:r>
              <a:rPr lang="en-GB" sz="800" dirty="0">
                <a:solidFill>
                  <a:prstClr val="black"/>
                </a:solidFill>
                <a:latin typeface="+mj-lt"/>
              </a:rPr>
              <a:t>preventing a holistic view of claimants, policyholders and third parties across the business</a:t>
            </a:r>
          </a:p>
        </p:txBody>
      </p:sp>
      <p:sp>
        <p:nvSpPr>
          <p:cNvPr id="10" name="Rectangle 9"/>
          <p:cNvSpPr/>
          <p:nvPr/>
        </p:nvSpPr>
        <p:spPr>
          <a:xfrm>
            <a:off x="5671094" y="740451"/>
            <a:ext cx="2939506" cy="830997"/>
          </a:xfrm>
          <a:prstGeom prst="rect">
            <a:avLst/>
          </a:prstGeom>
        </p:spPr>
        <p:txBody>
          <a:bodyPr wrap="square">
            <a:spAutoFit/>
          </a:bodyPr>
          <a:lstStyle/>
          <a:p>
            <a:r>
              <a:rPr lang="en-GB" sz="2400" i="1" dirty="0">
                <a:solidFill>
                  <a:schemeClr val="tx2"/>
                </a:solidFill>
                <a:latin typeface="Georgia"/>
                <a:ea typeface="+mj-ea"/>
                <a:cs typeface="+mj-cs"/>
              </a:rPr>
              <a:t>Industry</a:t>
            </a:r>
            <a:br>
              <a:rPr lang="en-GB" sz="2400" i="1" dirty="0">
                <a:solidFill>
                  <a:schemeClr val="tx2"/>
                </a:solidFill>
                <a:latin typeface="Georgia"/>
                <a:ea typeface="+mj-ea"/>
                <a:cs typeface="+mj-cs"/>
              </a:rPr>
            </a:br>
            <a:r>
              <a:rPr lang="en-GB" sz="2400" i="1" dirty="0">
                <a:solidFill>
                  <a:schemeClr val="tx2"/>
                </a:solidFill>
                <a:latin typeface="Georgia"/>
                <a:ea typeface="+mj-ea"/>
                <a:cs typeface="+mj-cs"/>
              </a:rPr>
              <a:t>Shortcomings</a:t>
            </a:r>
            <a:endParaRPr lang="en-GB" i="1" dirty="0">
              <a:solidFill>
                <a:schemeClr val="tx2"/>
              </a:solidFill>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84</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4858173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Banking Fraud - Fraud Taxonomy</a:t>
            </a:r>
            <a:r>
              <a:rPr lang="en-GB" dirty="0" smtClean="0"/>
              <a:t/>
            </a:r>
            <a:br>
              <a:rPr lang="en-GB" dirty="0" smtClean="0"/>
            </a:br>
            <a:r>
              <a:rPr lang="en-GB" sz="1235" b="0" i="0" dirty="0"/>
              <a:t>By reviewing various fraud typologies, it is possible to assess the levels of control and mitigation against the different risks. The lists below represent the most relevant fraud typologies to retail and commercial banking.</a:t>
            </a:r>
            <a:endParaRPr lang="en-GB" dirty="0"/>
          </a:p>
        </p:txBody>
      </p:sp>
      <p:sp>
        <p:nvSpPr>
          <p:cNvPr id="10" name="Rectangle 12"/>
          <p:cNvSpPr txBox="1">
            <a:spLocks noChangeArrowheads="1"/>
          </p:cNvSpPr>
          <p:nvPr/>
        </p:nvSpPr>
        <p:spPr>
          <a:xfrm>
            <a:off x="1140639" y="2485716"/>
            <a:ext cx="3519098" cy="2930754"/>
          </a:xfrm>
          <a:prstGeom prst="rect">
            <a:avLst/>
          </a:prstGeom>
          <a:noFill/>
          <a:ln w="12700">
            <a:noFill/>
          </a:ln>
        </p:spPr>
        <p:txBody>
          <a:bodyPr lIns="0" tIns="0" rIns="0" bIns="0">
            <a:noAutofit/>
          </a:bodyPr>
          <a:lstStyle/>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Account compromise</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Account takeover</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ID theft / impersonation</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Power of attorney / relatives</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Business email compromise</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First party fraud – new account / bust out</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Card fraud (ATM/POS)</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Contact centre fraud / social engineering– update details (address, phone, email) / new card / liquidate assets</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Check fraud (counterfeit / altered / forged)</a:t>
            </a:r>
          </a:p>
          <a:p>
            <a:pPr marL="151287" indent="-151287" defTabSz="806867">
              <a:spcAft>
                <a:spcPts val="529"/>
              </a:spcAft>
              <a:buClr>
                <a:schemeClr val="tx2"/>
              </a:buClr>
              <a:buFont typeface="Arial" panose="020B0604020202020204" pitchFamily="34" charset="0"/>
              <a:buChar char="•"/>
              <a:defRPr/>
            </a:pPr>
            <a:r>
              <a:rPr lang="en-GB" sz="1059" b="1" dirty="0">
                <a:solidFill>
                  <a:srgbClr val="EB8C00"/>
                </a:solidFill>
                <a:latin typeface="+mj-lt"/>
                <a:cs typeface="Arial" pitchFamily="34" charset="0"/>
              </a:rPr>
              <a:t>Online and mobile banking – malware / phishing / </a:t>
            </a:r>
            <a:r>
              <a:rPr lang="en-GB" sz="1059" b="1" dirty="0" err="1">
                <a:solidFill>
                  <a:srgbClr val="EB8C00"/>
                </a:solidFill>
                <a:latin typeface="+mj-lt"/>
                <a:cs typeface="Arial" pitchFamily="34" charset="0"/>
              </a:rPr>
              <a:t>SMSishing</a:t>
            </a:r>
            <a:r>
              <a:rPr lang="en-GB" sz="1059" b="1" dirty="0">
                <a:solidFill>
                  <a:srgbClr val="EB8C00"/>
                </a:solidFill>
                <a:latin typeface="+mj-lt"/>
                <a:cs typeface="Arial" pitchFamily="34" charset="0"/>
              </a:rPr>
              <a:t> / rogue apps </a:t>
            </a:r>
          </a:p>
        </p:txBody>
      </p:sp>
      <p:sp>
        <p:nvSpPr>
          <p:cNvPr id="13" name="Rectangle 16"/>
          <p:cNvSpPr>
            <a:spLocks noChangeArrowheads="1"/>
          </p:cNvSpPr>
          <p:nvPr/>
        </p:nvSpPr>
        <p:spPr bwMode="auto">
          <a:xfrm>
            <a:off x="5037627" y="2485716"/>
            <a:ext cx="2049006" cy="1959867"/>
          </a:xfrm>
          <a:prstGeom prst="rect">
            <a:avLst/>
          </a:prstGeom>
          <a:noFill/>
          <a:ln w="12700">
            <a:noFill/>
            <a:miter lim="800000"/>
            <a:headEnd/>
            <a:tailEnd/>
          </a:ln>
          <a:effectLst/>
        </p:spPr>
        <p:txBody>
          <a:bodyPr lIns="0" tIns="0" rIns="0" bIns="0">
            <a:noAutofit/>
          </a:bodyPr>
          <a:lstStyle/>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Self payment authorisation</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Bogus account creation</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Asset misappropriation (skimming / check tampering / payroll) </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Data theft</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Unauthorised access</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Interception</a:t>
            </a:r>
          </a:p>
          <a:p>
            <a:pPr marL="151287" indent="-151287" defTabSz="806867">
              <a:spcAft>
                <a:spcPts val="529"/>
              </a:spcAft>
              <a:buClr>
                <a:schemeClr val="accent3"/>
              </a:buClr>
              <a:buFont typeface="Arial" panose="020B0604020202020204" pitchFamily="34" charset="0"/>
              <a:buChar char="•"/>
              <a:defRPr/>
            </a:pPr>
            <a:r>
              <a:rPr lang="en-GB" sz="1059" b="1" dirty="0">
                <a:solidFill>
                  <a:schemeClr val="accent3"/>
                </a:solidFill>
                <a:latin typeface="+mj-lt"/>
                <a:cs typeface="Arial" pitchFamily="34" charset="0"/>
              </a:rPr>
              <a:t>Bribery and corruption</a:t>
            </a:r>
          </a:p>
        </p:txBody>
      </p:sp>
      <p:sp>
        <p:nvSpPr>
          <p:cNvPr id="18" name="AutoShape 3"/>
          <p:cNvSpPr>
            <a:spLocks noChangeArrowheads="1"/>
          </p:cNvSpPr>
          <p:nvPr/>
        </p:nvSpPr>
        <p:spPr bwMode="auto">
          <a:xfrm rot="16200000" flipH="1">
            <a:off x="2530529" y="180179"/>
            <a:ext cx="381394" cy="3575145"/>
          </a:xfrm>
          <a:prstGeom prst="homePlate">
            <a:avLst>
              <a:gd name="adj" fmla="val 30944"/>
            </a:avLst>
          </a:prstGeom>
          <a:solidFill>
            <a:srgbClr val="EB8C00"/>
          </a:solidFill>
          <a:ln w="12700">
            <a:noFill/>
            <a:miter lim="800000"/>
            <a:headEnd/>
            <a:tailEnd/>
          </a:ln>
        </p:spPr>
        <p:txBody>
          <a:bodyPr vert="eaVert" lIns="46017" tIns="47647" rIns="95294" bIns="46017">
            <a:noAutofit/>
          </a:bodyPr>
          <a:lstStyle/>
          <a:p>
            <a:pPr algn="ctr" defTabSz="920333" eaLnBrk="0" hangingPunct="0"/>
            <a:r>
              <a:rPr lang="en-GB" sz="1059" b="1" i="1" dirty="0">
                <a:solidFill>
                  <a:schemeClr val="bg2"/>
                </a:solidFill>
                <a:latin typeface="+mj-lt"/>
                <a:cs typeface="Arial" pitchFamily="34" charset="0"/>
              </a:rPr>
              <a:t>External</a:t>
            </a:r>
          </a:p>
        </p:txBody>
      </p:sp>
      <p:sp>
        <p:nvSpPr>
          <p:cNvPr id="19" name="Freeform 4"/>
          <p:cNvSpPr>
            <a:spLocks/>
          </p:cNvSpPr>
          <p:nvPr/>
        </p:nvSpPr>
        <p:spPr bwMode="auto">
          <a:xfrm>
            <a:off x="930068" y="2108074"/>
            <a:ext cx="3578692" cy="3306741"/>
          </a:xfrm>
          <a:custGeom>
            <a:avLst/>
            <a:gdLst>
              <a:gd name="T0" fmla="*/ 2147483647 w 1590"/>
              <a:gd name="T1" fmla="*/ 0 h 1901"/>
              <a:gd name="T2" fmla="*/ 2147483647 w 1590"/>
              <a:gd name="T3" fmla="*/ 2147483647 h 1901"/>
              <a:gd name="T4" fmla="*/ 2147483647 w 1590"/>
              <a:gd name="T5" fmla="*/ 0 h 1901"/>
              <a:gd name="T6" fmla="*/ 2147483647 w 1590"/>
              <a:gd name="T7" fmla="*/ 2147483647 h 1901"/>
              <a:gd name="T8" fmla="*/ 0 w 1590"/>
              <a:gd name="T9" fmla="*/ 2147483647 h 1901"/>
              <a:gd name="T10" fmla="*/ 2147483647 w 1590"/>
              <a:gd name="T11" fmla="*/ 2147483647 h 1901"/>
              <a:gd name="T12" fmla="*/ 2147483647 w 1590"/>
              <a:gd name="T13" fmla="*/ 2147483647 h 1901"/>
              <a:gd name="T14" fmla="*/ 2147483647 w 1590"/>
              <a:gd name="T15" fmla="*/ 2147483647 h 1901"/>
              <a:gd name="T16" fmla="*/ 2147483647 w 1590"/>
              <a:gd name="T17" fmla="*/ 0 h 19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0"/>
              <a:gd name="T28" fmla="*/ 0 h 1901"/>
              <a:gd name="T29" fmla="*/ 1590 w 1590"/>
              <a:gd name="T30" fmla="*/ 1901 h 1901"/>
              <a:gd name="connsiteX0" fmla="*/ 25 w 9994"/>
              <a:gd name="connsiteY0" fmla="*/ 0 h 9995"/>
              <a:gd name="connsiteX1" fmla="*/ 5013 w 9994"/>
              <a:gd name="connsiteY1" fmla="*/ 404 h 9995"/>
              <a:gd name="connsiteX2" fmla="*/ 9994 w 9994"/>
              <a:gd name="connsiteY2" fmla="*/ 0 h 9995"/>
              <a:gd name="connsiteX3" fmla="*/ 9994 w 9994"/>
              <a:gd name="connsiteY3" fmla="*/ 9995 h 9995"/>
              <a:gd name="connsiteX4" fmla="*/ 0 w 9994"/>
              <a:gd name="connsiteY4" fmla="*/ 9995 h 9995"/>
              <a:gd name="connsiteX5" fmla="*/ 151 w 9994"/>
              <a:gd name="connsiteY5" fmla="*/ 9995 h 9995"/>
              <a:gd name="connsiteX6" fmla="*/ 50 w 9994"/>
              <a:gd name="connsiteY6" fmla="*/ 9995 h 9995"/>
              <a:gd name="connsiteX7" fmla="*/ 25 w 9994"/>
              <a:gd name="connsiteY7" fmla="*/ 9995 h 9995"/>
              <a:gd name="connsiteX8" fmla="*/ 25 w 9994"/>
              <a:gd name="connsiteY8" fmla="*/ 0 h 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 h="9995">
                <a:moveTo>
                  <a:pt x="25" y="0"/>
                </a:moveTo>
                <a:lnTo>
                  <a:pt x="5013" y="404"/>
                </a:lnTo>
                <a:lnTo>
                  <a:pt x="9994" y="0"/>
                </a:lnTo>
                <a:lnTo>
                  <a:pt x="9994" y="9995"/>
                </a:lnTo>
                <a:lnTo>
                  <a:pt x="0" y="9995"/>
                </a:lnTo>
                <a:lnTo>
                  <a:pt x="151" y="9995"/>
                </a:lnTo>
                <a:lnTo>
                  <a:pt x="50" y="9995"/>
                </a:lnTo>
                <a:lnTo>
                  <a:pt x="25" y="9995"/>
                </a:lnTo>
                <a:lnTo>
                  <a:pt x="25" y="0"/>
                </a:lnTo>
              </a:path>
            </a:pathLst>
          </a:custGeom>
          <a:noFill/>
          <a:ln w="12700" cap="rnd">
            <a:solidFill>
              <a:srgbClr val="EB8C00"/>
            </a:solidFill>
            <a:round/>
            <a:headEnd/>
            <a:tailEnd/>
          </a:ln>
        </p:spPr>
        <p:txBody>
          <a:bodyPr lIns="46017" tIns="46017" rIns="46017" bIns="46017">
            <a:noAutofit/>
          </a:bodyPr>
          <a:lstStyle/>
          <a:p>
            <a:pPr defTabSz="920333">
              <a:spcAft>
                <a:spcPct val="0"/>
              </a:spcAft>
            </a:pPr>
            <a:endParaRPr lang="en-GB" sz="1059" dirty="0">
              <a:solidFill>
                <a:schemeClr val="bg1"/>
              </a:solidFill>
              <a:latin typeface="+mj-lt"/>
              <a:cs typeface="Arial" pitchFamily="34" charset="0"/>
            </a:endParaRPr>
          </a:p>
        </p:txBody>
      </p:sp>
      <p:sp>
        <p:nvSpPr>
          <p:cNvPr id="24" name="AutoShape 3"/>
          <p:cNvSpPr>
            <a:spLocks noChangeArrowheads="1"/>
          </p:cNvSpPr>
          <p:nvPr/>
        </p:nvSpPr>
        <p:spPr bwMode="auto">
          <a:xfrm rot="16200000" flipH="1">
            <a:off x="6242255" y="180178"/>
            <a:ext cx="381394" cy="3575145"/>
          </a:xfrm>
          <a:prstGeom prst="homePlate">
            <a:avLst>
              <a:gd name="adj" fmla="val 30944"/>
            </a:avLst>
          </a:prstGeom>
          <a:solidFill>
            <a:schemeClr val="accent3"/>
          </a:solidFill>
          <a:ln w="12700">
            <a:noFill/>
            <a:miter lim="800000"/>
            <a:headEnd/>
            <a:tailEnd/>
          </a:ln>
        </p:spPr>
        <p:txBody>
          <a:bodyPr vert="eaVert" lIns="46017" tIns="47647" rIns="95294" bIns="46017">
            <a:noAutofit/>
          </a:bodyPr>
          <a:lstStyle/>
          <a:p>
            <a:pPr algn="ctr" defTabSz="920333" eaLnBrk="0" hangingPunct="0"/>
            <a:r>
              <a:rPr lang="en-GB" sz="1059" b="1" i="1" dirty="0">
                <a:solidFill>
                  <a:schemeClr val="bg2"/>
                </a:solidFill>
                <a:latin typeface="+mj-lt"/>
                <a:cs typeface="Arial" pitchFamily="34" charset="0"/>
              </a:rPr>
              <a:t>Internal</a:t>
            </a:r>
          </a:p>
        </p:txBody>
      </p:sp>
      <p:sp>
        <p:nvSpPr>
          <p:cNvPr id="25" name="Freeform 4"/>
          <p:cNvSpPr>
            <a:spLocks/>
          </p:cNvSpPr>
          <p:nvPr/>
        </p:nvSpPr>
        <p:spPr bwMode="auto">
          <a:xfrm>
            <a:off x="4641794" y="2108074"/>
            <a:ext cx="3578692" cy="3306741"/>
          </a:xfrm>
          <a:custGeom>
            <a:avLst/>
            <a:gdLst>
              <a:gd name="T0" fmla="*/ 2147483647 w 1590"/>
              <a:gd name="T1" fmla="*/ 0 h 1901"/>
              <a:gd name="T2" fmla="*/ 2147483647 w 1590"/>
              <a:gd name="T3" fmla="*/ 2147483647 h 1901"/>
              <a:gd name="T4" fmla="*/ 2147483647 w 1590"/>
              <a:gd name="T5" fmla="*/ 0 h 1901"/>
              <a:gd name="T6" fmla="*/ 2147483647 w 1590"/>
              <a:gd name="T7" fmla="*/ 2147483647 h 1901"/>
              <a:gd name="T8" fmla="*/ 0 w 1590"/>
              <a:gd name="T9" fmla="*/ 2147483647 h 1901"/>
              <a:gd name="T10" fmla="*/ 2147483647 w 1590"/>
              <a:gd name="T11" fmla="*/ 2147483647 h 1901"/>
              <a:gd name="T12" fmla="*/ 2147483647 w 1590"/>
              <a:gd name="T13" fmla="*/ 2147483647 h 1901"/>
              <a:gd name="T14" fmla="*/ 2147483647 w 1590"/>
              <a:gd name="T15" fmla="*/ 2147483647 h 1901"/>
              <a:gd name="T16" fmla="*/ 2147483647 w 1590"/>
              <a:gd name="T17" fmla="*/ 0 h 19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90"/>
              <a:gd name="T28" fmla="*/ 0 h 1901"/>
              <a:gd name="T29" fmla="*/ 1590 w 1590"/>
              <a:gd name="T30" fmla="*/ 1901 h 1901"/>
              <a:gd name="connsiteX0" fmla="*/ 25 w 9994"/>
              <a:gd name="connsiteY0" fmla="*/ 0 h 9995"/>
              <a:gd name="connsiteX1" fmla="*/ 4997 w 9994"/>
              <a:gd name="connsiteY1" fmla="*/ 431 h 9995"/>
              <a:gd name="connsiteX2" fmla="*/ 9994 w 9994"/>
              <a:gd name="connsiteY2" fmla="*/ 0 h 9995"/>
              <a:gd name="connsiteX3" fmla="*/ 9994 w 9994"/>
              <a:gd name="connsiteY3" fmla="*/ 9995 h 9995"/>
              <a:gd name="connsiteX4" fmla="*/ 0 w 9994"/>
              <a:gd name="connsiteY4" fmla="*/ 9995 h 9995"/>
              <a:gd name="connsiteX5" fmla="*/ 151 w 9994"/>
              <a:gd name="connsiteY5" fmla="*/ 9995 h 9995"/>
              <a:gd name="connsiteX6" fmla="*/ 50 w 9994"/>
              <a:gd name="connsiteY6" fmla="*/ 9995 h 9995"/>
              <a:gd name="connsiteX7" fmla="*/ 25 w 9994"/>
              <a:gd name="connsiteY7" fmla="*/ 9995 h 9995"/>
              <a:gd name="connsiteX8" fmla="*/ 25 w 9994"/>
              <a:gd name="connsiteY8" fmla="*/ 0 h 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4" h="9995">
                <a:moveTo>
                  <a:pt x="25" y="0"/>
                </a:moveTo>
                <a:lnTo>
                  <a:pt x="4997" y="431"/>
                </a:lnTo>
                <a:lnTo>
                  <a:pt x="9994" y="0"/>
                </a:lnTo>
                <a:lnTo>
                  <a:pt x="9994" y="9995"/>
                </a:lnTo>
                <a:lnTo>
                  <a:pt x="0" y="9995"/>
                </a:lnTo>
                <a:lnTo>
                  <a:pt x="151" y="9995"/>
                </a:lnTo>
                <a:lnTo>
                  <a:pt x="50" y="9995"/>
                </a:lnTo>
                <a:lnTo>
                  <a:pt x="25" y="9995"/>
                </a:lnTo>
                <a:lnTo>
                  <a:pt x="25" y="0"/>
                </a:lnTo>
              </a:path>
            </a:pathLst>
          </a:custGeom>
          <a:noFill/>
          <a:ln w="12700" cap="rnd">
            <a:solidFill>
              <a:schemeClr val="accent3"/>
            </a:solidFill>
            <a:round/>
            <a:headEnd/>
            <a:tailEnd/>
          </a:ln>
        </p:spPr>
        <p:txBody>
          <a:bodyPr lIns="46017" tIns="46017" rIns="46017" bIns="46017">
            <a:noAutofit/>
          </a:bodyPr>
          <a:lstStyle/>
          <a:p>
            <a:pPr defTabSz="920333">
              <a:spcAft>
                <a:spcPct val="0"/>
              </a:spcAft>
            </a:pPr>
            <a:endParaRPr lang="en-GB" sz="1059" dirty="0">
              <a:solidFill>
                <a:schemeClr val="bg1"/>
              </a:solidFill>
              <a:latin typeface="+mj-lt"/>
              <a:cs typeface="Arial" pitchFamily="34" charset="0"/>
            </a:endParaRPr>
          </a:p>
        </p:txBody>
      </p:sp>
      <p:sp>
        <p:nvSpPr>
          <p:cNvPr id="27" name="Rectangle 26"/>
          <p:cNvSpPr/>
          <p:nvPr/>
        </p:nvSpPr>
        <p:spPr>
          <a:xfrm>
            <a:off x="4659737" y="5441163"/>
            <a:ext cx="3562898" cy="581313"/>
          </a:xfrm>
          <a:prstGeom prst="rect">
            <a:avLst/>
          </a:prstGeom>
        </p:spPr>
        <p:txBody>
          <a:bodyPr wrap="square">
            <a:spAutoFit/>
          </a:bodyPr>
          <a:lstStyle/>
          <a:p>
            <a:r>
              <a:rPr lang="en-GB" sz="1059" b="1" i="1" dirty="0">
                <a:solidFill>
                  <a:schemeClr val="accent3"/>
                </a:solidFill>
                <a:latin typeface="+mj-lt"/>
              </a:rPr>
              <a:t>Internal fraud </a:t>
            </a:r>
            <a:r>
              <a:rPr lang="en-GB" sz="1059" i="1" dirty="0">
                <a:solidFill>
                  <a:schemeClr val="accent3"/>
                </a:solidFill>
                <a:latin typeface="+mj-lt"/>
              </a:rPr>
              <a:t>occurs when employees or closely-related third parties misuse the bank’s resources or assets for personal gain.</a:t>
            </a:r>
            <a:endParaRPr lang="en-GB" sz="1059" dirty="0">
              <a:solidFill>
                <a:schemeClr val="accent3"/>
              </a:solidFill>
              <a:latin typeface="+mj-lt"/>
            </a:endParaRPr>
          </a:p>
        </p:txBody>
      </p:sp>
      <p:sp>
        <p:nvSpPr>
          <p:cNvPr id="28" name="Rectangle 27"/>
          <p:cNvSpPr/>
          <p:nvPr/>
        </p:nvSpPr>
        <p:spPr>
          <a:xfrm>
            <a:off x="930068" y="5416471"/>
            <a:ext cx="3578730" cy="744306"/>
          </a:xfrm>
          <a:prstGeom prst="rect">
            <a:avLst/>
          </a:prstGeom>
        </p:spPr>
        <p:txBody>
          <a:bodyPr wrap="square">
            <a:spAutoFit/>
          </a:bodyPr>
          <a:lstStyle/>
          <a:p>
            <a:r>
              <a:rPr lang="en-GB" sz="1059" b="1" i="1" dirty="0">
                <a:solidFill>
                  <a:schemeClr val="tx2"/>
                </a:solidFill>
                <a:latin typeface="+mj-lt"/>
              </a:rPr>
              <a:t>External fraud </a:t>
            </a:r>
            <a:r>
              <a:rPr lang="en-GB" sz="1059" i="1" dirty="0">
                <a:solidFill>
                  <a:schemeClr val="tx2"/>
                </a:solidFill>
                <a:latin typeface="+mj-lt"/>
              </a:rPr>
              <a:t>occurs when individuals outside the bank deceive the owners or employees for personal gain or to cause financial or reputational loss to the company.</a:t>
            </a:r>
            <a:endParaRPr lang="en-GB" sz="1059" dirty="0">
              <a:solidFill>
                <a:schemeClr val="tx2"/>
              </a:solidFill>
              <a:latin typeface="+mj-lt"/>
            </a:endParaRP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85</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78474689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16"/>
          <p:cNvSpPr>
            <a:spLocks/>
          </p:cNvSpPr>
          <p:nvPr/>
        </p:nvSpPr>
        <p:spPr bwMode="auto">
          <a:xfrm>
            <a:off x="604284" y="-391413"/>
            <a:ext cx="1254924"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1" name="Freeform 17"/>
          <p:cNvSpPr>
            <a:spLocks/>
          </p:cNvSpPr>
          <p:nvPr/>
        </p:nvSpPr>
        <p:spPr bwMode="auto">
          <a:xfrm>
            <a:off x="604284" y="-391413"/>
            <a:ext cx="1254924"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2" name="Freeform 18"/>
          <p:cNvSpPr>
            <a:spLocks/>
          </p:cNvSpPr>
          <p:nvPr/>
        </p:nvSpPr>
        <p:spPr bwMode="auto">
          <a:xfrm>
            <a:off x="500375" y="1386196"/>
            <a:ext cx="1254924" cy="1537645"/>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6" name="Freeform 22"/>
          <p:cNvSpPr>
            <a:spLocks/>
          </p:cNvSpPr>
          <p:nvPr/>
        </p:nvSpPr>
        <p:spPr bwMode="auto">
          <a:xfrm>
            <a:off x="1940122" y="-391411"/>
            <a:ext cx="1272578" cy="2839711"/>
          </a:xfrm>
          <a:custGeom>
            <a:avLst/>
            <a:gdLst>
              <a:gd name="T0" fmla="*/ 865 w 865"/>
              <a:gd name="T1" fmla="*/ 1597 h 1843"/>
              <a:gd name="T2" fmla="*/ 438 w 865"/>
              <a:gd name="T3" fmla="*/ 1843 h 1843"/>
              <a:gd name="T4" fmla="*/ 0 w 865"/>
              <a:gd name="T5" fmla="*/ 1597 h 1843"/>
              <a:gd name="T6" fmla="*/ 0 w 865"/>
              <a:gd name="T7" fmla="*/ 258 h 1843"/>
              <a:gd name="T8" fmla="*/ 438 w 865"/>
              <a:gd name="T9" fmla="*/ 0 h 1843"/>
              <a:gd name="T10" fmla="*/ 865 w 865"/>
              <a:gd name="T11" fmla="*/ 247 h 1843"/>
              <a:gd name="T12" fmla="*/ 865 w 865"/>
              <a:gd name="T13" fmla="*/ 1597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865" y="1597"/>
                </a:moveTo>
                <a:lnTo>
                  <a:pt x="438" y="1843"/>
                </a:lnTo>
                <a:lnTo>
                  <a:pt x="0" y="1597"/>
                </a:lnTo>
                <a:lnTo>
                  <a:pt x="0" y="258"/>
                </a:lnTo>
                <a:lnTo>
                  <a:pt x="438" y="0"/>
                </a:lnTo>
                <a:lnTo>
                  <a:pt x="865" y="247"/>
                </a:lnTo>
                <a:lnTo>
                  <a:pt x="865" y="1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7" name="Freeform 23"/>
          <p:cNvSpPr>
            <a:spLocks/>
          </p:cNvSpPr>
          <p:nvPr/>
        </p:nvSpPr>
        <p:spPr bwMode="auto">
          <a:xfrm>
            <a:off x="1956307" y="-391413"/>
            <a:ext cx="1256395" cy="2436019"/>
          </a:xfrm>
          <a:custGeom>
            <a:avLst/>
            <a:gdLst>
              <a:gd name="T0" fmla="*/ 427 w 854"/>
              <a:gd name="T1" fmla="*/ 0 h 1581"/>
              <a:gd name="T2" fmla="*/ 0 w 854"/>
              <a:gd name="T3" fmla="*/ 247 h 1581"/>
              <a:gd name="T4" fmla="*/ 0 w 854"/>
              <a:gd name="T5" fmla="*/ 250 h 1581"/>
              <a:gd name="T6" fmla="*/ 427 w 854"/>
              <a:gd name="T7" fmla="*/ 0 h 1581"/>
              <a:gd name="T8" fmla="*/ 854 w 854"/>
              <a:gd name="T9" fmla="*/ 247 h 1581"/>
              <a:gd name="T10" fmla="*/ 854 w 854"/>
              <a:gd name="T11" fmla="*/ 1581 h 1581"/>
              <a:gd name="T12" fmla="*/ 854 w 854"/>
              <a:gd name="T13" fmla="*/ 247 h 1581"/>
              <a:gd name="T14" fmla="*/ 427 w 854"/>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4" h="1581">
                <a:moveTo>
                  <a:pt x="427" y="0"/>
                </a:moveTo>
                <a:lnTo>
                  <a:pt x="0" y="247"/>
                </a:lnTo>
                <a:lnTo>
                  <a:pt x="0" y="250"/>
                </a:lnTo>
                <a:lnTo>
                  <a:pt x="427" y="0"/>
                </a:lnTo>
                <a:lnTo>
                  <a:pt x="854" y="247"/>
                </a:lnTo>
                <a:lnTo>
                  <a:pt x="854" y="1581"/>
                </a:lnTo>
                <a:lnTo>
                  <a:pt x="854"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8" name="Freeform 24"/>
          <p:cNvSpPr>
            <a:spLocks/>
          </p:cNvSpPr>
          <p:nvPr/>
        </p:nvSpPr>
        <p:spPr bwMode="auto">
          <a:xfrm>
            <a:off x="1956307" y="-391413"/>
            <a:ext cx="1256395" cy="2436019"/>
          </a:xfrm>
          <a:custGeom>
            <a:avLst/>
            <a:gdLst>
              <a:gd name="T0" fmla="*/ 427 w 854"/>
              <a:gd name="T1" fmla="*/ 0 h 1581"/>
              <a:gd name="T2" fmla="*/ 0 w 854"/>
              <a:gd name="T3" fmla="*/ 247 h 1581"/>
              <a:gd name="T4" fmla="*/ 0 w 854"/>
              <a:gd name="T5" fmla="*/ 250 h 1581"/>
              <a:gd name="T6" fmla="*/ 427 w 854"/>
              <a:gd name="T7" fmla="*/ 0 h 1581"/>
              <a:gd name="T8" fmla="*/ 854 w 854"/>
              <a:gd name="T9" fmla="*/ 247 h 1581"/>
              <a:gd name="T10" fmla="*/ 854 w 854"/>
              <a:gd name="T11" fmla="*/ 1581 h 1581"/>
              <a:gd name="T12" fmla="*/ 854 w 854"/>
              <a:gd name="T13" fmla="*/ 247 h 1581"/>
              <a:gd name="T14" fmla="*/ 427 w 854"/>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4" h="1581">
                <a:moveTo>
                  <a:pt x="427" y="0"/>
                </a:moveTo>
                <a:lnTo>
                  <a:pt x="0" y="247"/>
                </a:lnTo>
                <a:lnTo>
                  <a:pt x="0" y="250"/>
                </a:lnTo>
                <a:lnTo>
                  <a:pt x="427" y="0"/>
                </a:lnTo>
                <a:lnTo>
                  <a:pt x="854" y="247"/>
                </a:lnTo>
                <a:lnTo>
                  <a:pt x="854" y="1581"/>
                </a:lnTo>
                <a:lnTo>
                  <a:pt x="854"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89" name="Freeform 25"/>
          <p:cNvSpPr>
            <a:spLocks/>
          </p:cNvSpPr>
          <p:nvPr/>
        </p:nvSpPr>
        <p:spPr bwMode="auto">
          <a:xfrm>
            <a:off x="1857356" y="1386196"/>
            <a:ext cx="1256395" cy="1537645"/>
          </a:xfrm>
          <a:custGeom>
            <a:avLst/>
            <a:gdLst>
              <a:gd name="T0" fmla="*/ 427 w 854"/>
              <a:gd name="T1" fmla="*/ 0 h 1828"/>
              <a:gd name="T2" fmla="*/ 0 w 854"/>
              <a:gd name="T3" fmla="*/ 250 h 1828"/>
              <a:gd name="T4" fmla="*/ 0 w 854"/>
              <a:gd name="T5" fmla="*/ 1581 h 1828"/>
              <a:gd name="T6" fmla="*/ 427 w 854"/>
              <a:gd name="T7" fmla="*/ 1828 h 1828"/>
              <a:gd name="T8" fmla="*/ 854 w 854"/>
              <a:gd name="T9" fmla="*/ 1581 h 1828"/>
              <a:gd name="T10" fmla="*/ 854 w 854"/>
              <a:gd name="T11" fmla="*/ 247 h 1828"/>
              <a:gd name="T12" fmla="*/ 427 w 854"/>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4" h="1828">
                <a:moveTo>
                  <a:pt x="427" y="0"/>
                </a:moveTo>
                <a:lnTo>
                  <a:pt x="0" y="250"/>
                </a:lnTo>
                <a:lnTo>
                  <a:pt x="0" y="1581"/>
                </a:lnTo>
                <a:lnTo>
                  <a:pt x="427" y="1828"/>
                </a:lnTo>
                <a:lnTo>
                  <a:pt x="854" y="1581"/>
                </a:lnTo>
                <a:lnTo>
                  <a:pt x="854"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0" name="Freeform 26"/>
          <p:cNvSpPr>
            <a:spLocks/>
          </p:cNvSpPr>
          <p:nvPr/>
        </p:nvSpPr>
        <p:spPr bwMode="auto">
          <a:xfrm>
            <a:off x="1956307" y="-391412"/>
            <a:ext cx="1256395" cy="2816599"/>
          </a:xfrm>
          <a:custGeom>
            <a:avLst/>
            <a:gdLst>
              <a:gd name="T0" fmla="*/ 427 w 854"/>
              <a:gd name="T1" fmla="*/ 0 h 1828"/>
              <a:gd name="T2" fmla="*/ 0 w 854"/>
              <a:gd name="T3" fmla="*/ 250 h 1828"/>
              <a:gd name="T4" fmla="*/ 0 w 854"/>
              <a:gd name="T5" fmla="*/ 1581 h 1828"/>
              <a:gd name="T6" fmla="*/ 427 w 854"/>
              <a:gd name="T7" fmla="*/ 1828 h 1828"/>
              <a:gd name="T8" fmla="*/ 854 w 854"/>
              <a:gd name="T9" fmla="*/ 1581 h 1828"/>
              <a:gd name="T10" fmla="*/ 854 w 854"/>
              <a:gd name="T11" fmla="*/ 247 h 1828"/>
              <a:gd name="T12" fmla="*/ 427 w 854"/>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4" h="1828">
                <a:moveTo>
                  <a:pt x="427" y="0"/>
                </a:moveTo>
                <a:lnTo>
                  <a:pt x="0" y="250"/>
                </a:lnTo>
                <a:lnTo>
                  <a:pt x="0" y="1581"/>
                </a:lnTo>
                <a:lnTo>
                  <a:pt x="427" y="1828"/>
                </a:lnTo>
                <a:lnTo>
                  <a:pt x="854" y="1581"/>
                </a:lnTo>
                <a:lnTo>
                  <a:pt x="854"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2" name="Freeform 28"/>
          <p:cNvSpPr>
            <a:spLocks/>
          </p:cNvSpPr>
          <p:nvPr/>
        </p:nvSpPr>
        <p:spPr bwMode="auto">
          <a:xfrm>
            <a:off x="3292146" y="-391411"/>
            <a:ext cx="1272578" cy="2839711"/>
          </a:xfrm>
          <a:custGeom>
            <a:avLst/>
            <a:gdLst>
              <a:gd name="T0" fmla="*/ 865 w 865"/>
              <a:gd name="T1" fmla="*/ 1597 h 1843"/>
              <a:gd name="T2" fmla="*/ 439 w 865"/>
              <a:gd name="T3" fmla="*/ 1843 h 1843"/>
              <a:gd name="T4" fmla="*/ 0 w 865"/>
              <a:gd name="T5" fmla="*/ 1597 h 1843"/>
              <a:gd name="T6" fmla="*/ 0 w 865"/>
              <a:gd name="T7" fmla="*/ 258 h 1843"/>
              <a:gd name="T8" fmla="*/ 439 w 865"/>
              <a:gd name="T9" fmla="*/ 0 h 1843"/>
              <a:gd name="T10" fmla="*/ 865 w 865"/>
              <a:gd name="T11" fmla="*/ 247 h 1843"/>
              <a:gd name="T12" fmla="*/ 865 w 865"/>
              <a:gd name="T13" fmla="*/ 1597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865" y="1597"/>
                </a:moveTo>
                <a:lnTo>
                  <a:pt x="439" y="1843"/>
                </a:lnTo>
                <a:lnTo>
                  <a:pt x="0" y="1597"/>
                </a:lnTo>
                <a:lnTo>
                  <a:pt x="0" y="258"/>
                </a:lnTo>
                <a:lnTo>
                  <a:pt x="439" y="0"/>
                </a:lnTo>
                <a:lnTo>
                  <a:pt x="865" y="247"/>
                </a:lnTo>
                <a:lnTo>
                  <a:pt x="865" y="1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3" name="Freeform 29"/>
          <p:cNvSpPr>
            <a:spLocks/>
          </p:cNvSpPr>
          <p:nvPr/>
        </p:nvSpPr>
        <p:spPr bwMode="auto">
          <a:xfrm>
            <a:off x="3309799" y="-391413"/>
            <a:ext cx="1254925" cy="2436019"/>
          </a:xfrm>
          <a:custGeom>
            <a:avLst/>
            <a:gdLst>
              <a:gd name="T0" fmla="*/ 427 w 853"/>
              <a:gd name="T1" fmla="*/ 0 h 1581"/>
              <a:gd name="T2" fmla="*/ 0 w 853"/>
              <a:gd name="T3" fmla="*/ 247 h 1581"/>
              <a:gd name="T4" fmla="*/ 0 w 853"/>
              <a:gd name="T5" fmla="*/ 250 h 1581"/>
              <a:gd name="T6" fmla="*/ 427 w 853"/>
              <a:gd name="T7" fmla="*/ 0 h 1581"/>
              <a:gd name="T8" fmla="*/ 853 w 853"/>
              <a:gd name="T9" fmla="*/ 247 h 1581"/>
              <a:gd name="T10" fmla="*/ 853 w 853"/>
              <a:gd name="T11" fmla="*/ 1581 h 1581"/>
              <a:gd name="T12" fmla="*/ 853 w 853"/>
              <a:gd name="T13" fmla="*/ 247 h 1581"/>
              <a:gd name="T14" fmla="*/ 427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7" y="0"/>
                </a:moveTo>
                <a:lnTo>
                  <a:pt x="0" y="247"/>
                </a:lnTo>
                <a:lnTo>
                  <a:pt x="0" y="250"/>
                </a:lnTo>
                <a:lnTo>
                  <a:pt x="427" y="0"/>
                </a:lnTo>
                <a:lnTo>
                  <a:pt x="853" y="247"/>
                </a:lnTo>
                <a:lnTo>
                  <a:pt x="853" y="1581"/>
                </a:lnTo>
                <a:lnTo>
                  <a:pt x="853"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4" name="Freeform 30"/>
          <p:cNvSpPr>
            <a:spLocks/>
          </p:cNvSpPr>
          <p:nvPr/>
        </p:nvSpPr>
        <p:spPr bwMode="auto">
          <a:xfrm>
            <a:off x="3309799" y="-391413"/>
            <a:ext cx="1254925" cy="2436019"/>
          </a:xfrm>
          <a:custGeom>
            <a:avLst/>
            <a:gdLst>
              <a:gd name="T0" fmla="*/ 427 w 853"/>
              <a:gd name="T1" fmla="*/ 0 h 1581"/>
              <a:gd name="T2" fmla="*/ 0 w 853"/>
              <a:gd name="T3" fmla="*/ 247 h 1581"/>
              <a:gd name="T4" fmla="*/ 0 w 853"/>
              <a:gd name="T5" fmla="*/ 250 h 1581"/>
              <a:gd name="T6" fmla="*/ 427 w 853"/>
              <a:gd name="T7" fmla="*/ 0 h 1581"/>
              <a:gd name="T8" fmla="*/ 853 w 853"/>
              <a:gd name="T9" fmla="*/ 247 h 1581"/>
              <a:gd name="T10" fmla="*/ 853 w 853"/>
              <a:gd name="T11" fmla="*/ 1581 h 1581"/>
              <a:gd name="T12" fmla="*/ 853 w 853"/>
              <a:gd name="T13" fmla="*/ 247 h 1581"/>
              <a:gd name="T14" fmla="*/ 427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7" y="0"/>
                </a:moveTo>
                <a:lnTo>
                  <a:pt x="0" y="247"/>
                </a:lnTo>
                <a:lnTo>
                  <a:pt x="0" y="250"/>
                </a:lnTo>
                <a:lnTo>
                  <a:pt x="427" y="0"/>
                </a:lnTo>
                <a:lnTo>
                  <a:pt x="853" y="247"/>
                </a:lnTo>
                <a:lnTo>
                  <a:pt x="853" y="1581"/>
                </a:lnTo>
                <a:lnTo>
                  <a:pt x="853"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5" name="Freeform 31"/>
          <p:cNvSpPr>
            <a:spLocks/>
          </p:cNvSpPr>
          <p:nvPr/>
        </p:nvSpPr>
        <p:spPr bwMode="auto">
          <a:xfrm>
            <a:off x="3215808" y="1386196"/>
            <a:ext cx="1254925" cy="1537645"/>
          </a:xfrm>
          <a:custGeom>
            <a:avLst/>
            <a:gdLst>
              <a:gd name="T0" fmla="*/ 427 w 853"/>
              <a:gd name="T1" fmla="*/ 0 h 1828"/>
              <a:gd name="T2" fmla="*/ 0 w 853"/>
              <a:gd name="T3" fmla="*/ 250 h 1828"/>
              <a:gd name="T4" fmla="*/ 0 w 853"/>
              <a:gd name="T5" fmla="*/ 1581 h 1828"/>
              <a:gd name="T6" fmla="*/ 427 w 853"/>
              <a:gd name="T7" fmla="*/ 1828 h 1828"/>
              <a:gd name="T8" fmla="*/ 853 w 853"/>
              <a:gd name="T9" fmla="*/ 1581 h 1828"/>
              <a:gd name="T10" fmla="*/ 853 w 853"/>
              <a:gd name="T11" fmla="*/ 247 h 1828"/>
              <a:gd name="T12" fmla="*/ 427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7" y="0"/>
                </a:moveTo>
                <a:lnTo>
                  <a:pt x="0" y="250"/>
                </a:lnTo>
                <a:lnTo>
                  <a:pt x="0" y="1581"/>
                </a:lnTo>
                <a:lnTo>
                  <a:pt x="427" y="1828"/>
                </a:lnTo>
                <a:lnTo>
                  <a:pt x="853" y="1581"/>
                </a:lnTo>
                <a:lnTo>
                  <a:pt x="853"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6" name="Freeform 32"/>
          <p:cNvSpPr>
            <a:spLocks/>
          </p:cNvSpPr>
          <p:nvPr/>
        </p:nvSpPr>
        <p:spPr bwMode="auto">
          <a:xfrm>
            <a:off x="3309799" y="-391412"/>
            <a:ext cx="1254925" cy="2816599"/>
          </a:xfrm>
          <a:custGeom>
            <a:avLst/>
            <a:gdLst>
              <a:gd name="T0" fmla="*/ 427 w 853"/>
              <a:gd name="T1" fmla="*/ 0 h 1828"/>
              <a:gd name="T2" fmla="*/ 0 w 853"/>
              <a:gd name="T3" fmla="*/ 250 h 1828"/>
              <a:gd name="T4" fmla="*/ 0 w 853"/>
              <a:gd name="T5" fmla="*/ 1581 h 1828"/>
              <a:gd name="T6" fmla="*/ 427 w 853"/>
              <a:gd name="T7" fmla="*/ 1828 h 1828"/>
              <a:gd name="T8" fmla="*/ 853 w 853"/>
              <a:gd name="T9" fmla="*/ 1581 h 1828"/>
              <a:gd name="T10" fmla="*/ 853 w 853"/>
              <a:gd name="T11" fmla="*/ 247 h 1828"/>
              <a:gd name="T12" fmla="*/ 427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7" y="0"/>
                </a:moveTo>
                <a:lnTo>
                  <a:pt x="0" y="250"/>
                </a:lnTo>
                <a:lnTo>
                  <a:pt x="0" y="1581"/>
                </a:lnTo>
                <a:lnTo>
                  <a:pt x="427" y="1828"/>
                </a:lnTo>
                <a:lnTo>
                  <a:pt x="853" y="1581"/>
                </a:lnTo>
                <a:lnTo>
                  <a:pt x="853"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99" name="Freeform 35"/>
          <p:cNvSpPr>
            <a:spLocks/>
          </p:cNvSpPr>
          <p:nvPr/>
        </p:nvSpPr>
        <p:spPr bwMode="auto">
          <a:xfrm>
            <a:off x="4645640" y="-391411"/>
            <a:ext cx="1272578" cy="2839711"/>
          </a:xfrm>
          <a:custGeom>
            <a:avLst/>
            <a:gdLst>
              <a:gd name="T0" fmla="*/ 865 w 865"/>
              <a:gd name="T1" fmla="*/ 1597 h 1843"/>
              <a:gd name="T2" fmla="*/ 438 w 865"/>
              <a:gd name="T3" fmla="*/ 1843 h 1843"/>
              <a:gd name="T4" fmla="*/ 0 w 865"/>
              <a:gd name="T5" fmla="*/ 1597 h 1843"/>
              <a:gd name="T6" fmla="*/ 0 w 865"/>
              <a:gd name="T7" fmla="*/ 258 h 1843"/>
              <a:gd name="T8" fmla="*/ 438 w 865"/>
              <a:gd name="T9" fmla="*/ 0 h 1843"/>
              <a:gd name="T10" fmla="*/ 865 w 865"/>
              <a:gd name="T11" fmla="*/ 247 h 1843"/>
              <a:gd name="T12" fmla="*/ 865 w 865"/>
              <a:gd name="T13" fmla="*/ 1597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865" y="1597"/>
                </a:moveTo>
                <a:lnTo>
                  <a:pt x="438" y="1843"/>
                </a:lnTo>
                <a:lnTo>
                  <a:pt x="0" y="1597"/>
                </a:lnTo>
                <a:lnTo>
                  <a:pt x="0" y="258"/>
                </a:lnTo>
                <a:lnTo>
                  <a:pt x="438" y="0"/>
                </a:lnTo>
                <a:lnTo>
                  <a:pt x="865" y="247"/>
                </a:lnTo>
                <a:lnTo>
                  <a:pt x="865" y="1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00" name="Freeform 36"/>
          <p:cNvSpPr>
            <a:spLocks/>
          </p:cNvSpPr>
          <p:nvPr/>
        </p:nvSpPr>
        <p:spPr bwMode="auto">
          <a:xfrm>
            <a:off x="4663294" y="-391413"/>
            <a:ext cx="1254925"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01" name="Freeform 37"/>
          <p:cNvSpPr>
            <a:spLocks/>
          </p:cNvSpPr>
          <p:nvPr/>
        </p:nvSpPr>
        <p:spPr bwMode="auto">
          <a:xfrm>
            <a:off x="4663294" y="-391413"/>
            <a:ext cx="1254925"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02" name="Freeform 38"/>
          <p:cNvSpPr>
            <a:spLocks/>
          </p:cNvSpPr>
          <p:nvPr/>
        </p:nvSpPr>
        <p:spPr bwMode="auto">
          <a:xfrm>
            <a:off x="4572790" y="1386196"/>
            <a:ext cx="1254925" cy="1537645"/>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03" name="Freeform 39"/>
          <p:cNvSpPr>
            <a:spLocks/>
          </p:cNvSpPr>
          <p:nvPr/>
        </p:nvSpPr>
        <p:spPr bwMode="auto">
          <a:xfrm>
            <a:off x="4663294" y="-391412"/>
            <a:ext cx="1254925" cy="2816599"/>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15" name="Freeform 28"/>
          <p:cNvSpPr>
            <a:spLocks/>
          </p:cNvSpPr>
          <p:nvPr/>
        </p:nvSpPr>
        <p:spPr bwMode="auto">
          <a:xfrm>
            <a:off x="6003630" y="-391411"/>
            <a:ext cx="1272578" cy="2839711"/>
          </a:xfrm>
          <a:custGeom>
            <a:avLst/>
            <a:gdLst>
              <a:gd name="T0" fmla="*/ 865 w 865"/>
              <a:gd name="T1" fmla="*/ 1597 h 1843"/>
              <a:gd name="T2" fmla="*/ 439 w 865"/>
              <a:gd name="T3" fmla="*/ 1843 h 1843"/>
              <a:gd name="T4" fmla="*/ 0 w 865"/>
              <a:gd name="T5" fmla="*/ 1597 h 1843"/>
              <a:gd name="T6" fmla="*/ 0 w 865"/>
              <a:gd name="T7" fmla="*/ 258 h 1843"/>
              <a:gd name="T8" fmla="*/ 439 w 865"/>
              <a:gd name="T9" fmla="*/ 0 h 1843"/>
              <a:gd name="T10" fmla="*/ 865 w 865"/>
              <a:gd name="T11" fmla="*/ 247 h 1843"/>
              <a:gd name="T12" fmla="*/ 865 w 865"/>
              <a:gd name="T13" fmla="*/ 1597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865" y="1597"/>
                </a:moveTo>
                <a:lnTo>
                  <a:pt x="439" y="1843"/>
                </a:lnTo>
                <a:lnTo>
                  <a:pt x="0" y="1597"/>
                </a:lnTo>
                <a:lnTo>
                  <a:pt x="0" y="258"/>
                </a:lnTo>
                <a:lnTo>
                  <a:pt x="439" y="0"/>
                </a:lnTo>
                <a:lnTo>
                  <a:pt x="865" y="247"/>
                </a:lnTo>
                <a:lnTo>
                  <a:pt x="865" y="1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16" name="Freeform 29"/>
          <p:cNvSpPr>
            <a:spLocks/>
          </p:cNvSpPr>
          <p:nvPr/>
        </p:nvSpPr>
        <p:spPr bwMode="auto">
          <a:xfrm>
            <a:off x="6021284" y="-391413"/>
            <a:ext cx="1254924" cy="2436019"/>
          </a:xfrm>
          <a:custGeom>
            <a:avLst/>
            <a:gdLst>
              <a:gd name="T0" fmla="*/ 427 w 853"/>
              <a:gd name="T1" fmla="*/ 0 h 1581"/>
              <a:gd name="T2" fmla="*/ 0 w 853"/>
              <a:gd name="T3" fmla="*/ 247 h 1581"/>
              <a:gd name="T4" fmla="*/ 0 w 853"/>
              <a:gd name="T5" fmla="*/ 250 h 1581"/>
              <a:gd name="T6" fmla="*/ 427 w 853"/>
              <a:gd name="T7" fmla="*/ 0 h 1581"/>
              <a:gd name="T8" fmla="*/ 853 w 853"/>
              <a:gd name="T9" fmla="*/ 247 h 1581"/>
              <a:gd name="T10" fmla="*/ 853 w 853"/>
              <a:gd name="T11" fmla="*/ 1581 h 1581"/>
              <a:gd name="T12" fmla="*/ 853 w 853"/>
              <a:gd name="T13" fmla="*/ 247 h 1581"/>
              <a:gd name="T14" fmla="*/ 427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7" y="0"/>
                </a:moveTo>
                <a:lnTo>
                  <a:pt x="0" y="247"/>
                </a:lnTo>
                <a:lnTo>
                  <a:pt x="0" y="250"/>
                </a:lnTo>
                <a:lnTo>
                  <a:pt x="427" y="0"/>
                </a:lnTo>
                <a:lnTo>
                  <a:pt x="853" y="247"/>
                </a:lnTo>
                <a:lnTo>
                  <a:pt x="853" y="1581"/>
                </a:lnTo>
                <a:lnTo>
                  <a:pt x="853"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17" name="Freeform 30"/>
          <p:cNvSpPr>
            <a:spLocks/>
          </p:cNvSpPr>
          <p:nvPr/>
        </p:nvSpPr>
        <p:spPr bwMode="auto">
          <a:xfrm>
            <a:off x="6021284" y="-391413"/>
            <a:ext cx="1254924" cy="2436019"/>
          </a:xfrm>
          <a:custGeom>
            <a:avLst/>
            <a:gdLst>
              <a:gd name="T0" fmla="*/ 427 w 853"/>
              <a:gd name="T1" fmla="*/ 0 h 1581"/>
              <a:gd name="T2" fmla="*/ 0 w 853"/>
              <a:gd name="T3" fmla="*/ 247 h 1581"/>
              <a:gd name="T4" fmla="*/ 0 w 853"/>
              <a:gd name="T5" fmla="*/ 250 h 1581"/>
              <a:gd name="T6" fmla="*/ 427 w 853"/>
              <a:gd name="T7" fmla="*/ 0 h 1581"/>
              <a:gd name="T8" fmla="*/ 853 w 853"/>
              <a:gd name="T9" fmla="*/ 247 h 1581"/>
              <a:gd name="T10" fmla="*/ 853 w 853"/>
              <a:gd name="T11" fmla="*/ 1581 h 1581"/>
              <a:gd name="T12" fmla="*/ 853 w 853"/>
              <a:gd name="T13" fmla="*/ 247 h 1581"/>
              <a:gd name="T14" fmla="*/ 427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7" y="0"/>
                </a:moveTo>
                <a:lnTo>
                  <a:pt x="0" y="247"/>
                </a:lnTo>
                <a:lnTo>
                  <a:pt x="0" y="250"/>
                </a:lnTo>
                <a:lnTo>
                  <a:pt x="427" y="0"/>
                </a:lnTo>
                <a:lnTo>
                  <a:pt x="853" y="247"/>
                </a:lnTo>
                <a:lnTo>
                  <a:pt x="853" y="1581"/>
                </a:lnTo>
                <a:lnTo>
                  <a:pt x="853"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18" name="Freeform 31"/>
          <p:cNvSpPr>
            <a:spLocks/>
          </p:cNvSpPr>
          <p:nvPr/>
        </p:nvSpPr>
        <p:spPr bwMode="auto">
          <a:xfrm>
            <a:off x="5929772" y="1386196"/>
            <a:ext cx="1254924" cy="1537645"/>
          </a:xfrm>
          <a:custGeom>
            <a:avLst/>
            <a:gdLst>
              <a:gd name="T0" fmla="*/ 427 w 853"/>
              <a:gd name="T1" fmla="*/ 0 h 1828"/>
              <a:gd name="T2" fmla="*/ 0 w 853"/>
              <a:gd name="T3" fmla="*/ 250 h 1828"/>
              <a:gd name="T4" fmla="*/ 0 w 853"/>
              <a:gd name="T5" fmla="*/ 1581 h 1828"/>
              <a:gd name="T6" fmla="*/ 427 w 853"/>
              <a:gd name="T7" fmla="*/ 1828 h 1828"/>
              <a:gd name="T8" fmla="*/ 853 w 853"/>
              <a:gd name="T9" fmla="*/ 1581 h 1828"/>
              <a:gd name="T10" fmla="*/ 853 w 853"/>
              <a:gd name="T11" fmla="*/ 247 h 1828"/>
              <a:gd name="T12" fmla="*/ 427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7" y="0"/>
                </a:moveTo>
                <a:lnTo>
                  <a:pt x="0" y="250"/>
                </a:lnTo>
                <a:lnTo>
                  <a:pt x="0" y="1581"/>
                </a:lnTo>
                <a:lnTo>
                  <a:pt x="427" y="1828"/>
                </a:lnTo>
                <a:lnTo>
                  <a:pt x="853" y="1581"/>
                </a:lnTo>
                <a:lnTo>
                  <a:pt x="853" y="247"/>
                </a:lnTo>
                <a:lnTo>
                  <a:pt x="427"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19" name="Freeform 32"/>
          <p:cNvSpPr>
            <a:spLocks/>
          </p:cNvSpPr>
          <p:nvPr/>
        </p:nvSpPr>
        <p:spPr bwMode="auto">
          <a:xfrm>
            <a:off x="6021284" y="-391412"/>
            <a:ext cx="1254924" cy="2816599"/>
          </a:xfrm>
          <a:custGeom>
            <a:avLst/>
            <a:gdLst>
              <a:gd name="T0" fmla="*/ 427 w 853"/>
              <a:gd name="T1" fmla="*/ 0 h 1828"/>
              <a:gd name="T2" fmla="*/ 0 w 853"/>
              <a:gd name="T3" fmla="*/ 250 h 1828"/>
              <a:gd name="T4" fmla="*/ 0 w 853"/>
              <a:gd name="T5" fmla="*/ 1581 h 1828"/>
              <a:gd name="T6" fmla="*/ 427 w 853"/>
              <a:gd name="T7" fmla="*/ 1828 h 1828"/>
              <a:gd name="T8" fmla="*/ 853 w 853"/>
              <a:gd name="T9" fmla="*/ 1581 h 1828"/>
              <a:gd name="T10" fmla="*/ 853 w 853"/>
              <a:gd name="T11" fmla="*/ 247 h 1828"/>
              <a:gd name="T12" fmla="*/ 427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7" y="0"/>
                </a:moveTo>
                <a:lnTo>
                  <a:pt x="0" y="250"/>
                </a:lnTo>
                <a:lnTo>
                  <a:pt x="0" y="1581"/>
                </a:lnTo>
                <a:lnTo>
                  <a:pt x="427" y="1828"/>
                </a:lnTo>
                <a:lnTo>
                  <a:pt x="853" y="1581"/>
                </a:lnTo>
                <a:lnTo>
                  <a:pt x="853" y="247"/>
                </a:lnTo>
                <a:lnTo>
                  <a:pt x="4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22" name="Freeform 35"/>
          <p:cNvSpPr>
            <a:spLocks/>
          </p:cNvSpPr>
          <p:nvPr/>
        </p:nvSpPr>
        <p:spPr bwMode="auto">
          <a:xfrm>
            <a:off x="7357125" y="-391411"/>
            <a:ext cx="1272577" cy="2839711"/>
          </a:xfrm>
          <a:custGeom>
            <a:avLst/>
            <a:gdLst>
              <a:gd name="T0" fmla="*/ 865 w 865"/>
              <a:gd name="T1" fmla="*/ 1597 h 1843"/>
              <a:gd name="T2" fmla="*/ 438 w 865"/>
              <a:gd name="T3" fmla="*/ 1843 h 1843"/>
              <a:gd name="T4" fmla="*/ 0 w 865"/>
              <a:gd name="T5" fmla="*/ 1597 h 1843"/>
              <a:gd name="T6" fmla="*/ 0 w 865"/>
              <a:gd name="T7" fmla="*/ 258 h 1843"/>
              <a:gd name="T8" fmla="*/ 438 w 865"/>
              <a:gd name="T9" fmla="*/ 0 h 1843"/>
              <a:gd name="T10" fmla="*/ 865 w 865"/>
              <a:gd name="T11" fmla="*/ 247 h 1843"/>
              <a:gd name="T12" fmla="*/ 865 w 865"/>
              <a:gd name="T13" fmla="*/ 1597 h 1843"/>
            </a:gdLst>
            <a:ahLst/>
            <a:cxnLst>
              <a:cxn ang="0">
                <a:pos x="T0" y="T1"/>
              </a:cxn>
              <a:cxn ang="0">
                <a:pos x="T2" y="T3"/>
              </a:cxn>
              <a:cxn ang="0">
                <a:pos x="T4" y="T5"/>
              </a:cxn>
              <a:cxn ang="0">
                <a:pos x="T6" y="T7"/>
              </a:cxn>
              <a:cxn ang="0">
                <a:pos x="T8" y="T9"/>
              </a:cxn>
              <a:cxn ang="0">
                <a:pos x="T10" y="T11"/>
              </a:cxn>
              <a:cxn ang="0">
                <a:pos x="T12" y="T13"/>
              </a:cxn>
            </a:cxnLst>
            <a:rect l="0" t="0" r="r" b="b"/>
            <a:pathLst>
              <a:path w="865" h="1843">
                <a:moveTo>
                  <a:pt x="865" y="1597"/>
                </a:moveTo>
                <a:lnTo>
                  <a:pt x="438" y="1843"/>
                </a:lnTo>
                <a:lnTo>
                  <a:pt x="0" y="1597"/>
                </a:lnTo>
                <a:lnTo>
                  <a:pt x="0" y="258"/>
                </a:lnTo>
                <a:lnTo>
                  <a:pt x="438" y="0"/>
                </a:lnTo>
                <a:lnTo>
                  <a:pt x="865" y="247"/>
                </a:lnTo>
                <a:lnTo>
                  <a:pt x="865" y="15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23" name="Freeform 36"/>
          <p:cNvSpPr>
            <a:spLocks/>
          </p:cNvSpPr>
          <p:nvPr/>
        </p:nvSpPr>
        <p:spPr bwMode="auto">
          <a:xfrm>
            <a:off x="7374778" y="-391413"/>
            <a:ext cx="1254925"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24" name="Freeform 37"/>
          <p:cNvSpPr>
            <a:spLocks/>
          </p:cNvSpPr>
          <p:nvPr/>
        </p:nvSpPr>
        <p:spPr bwMode="auto">
          <a:xfrm>
            <a:off x="7374778" y="-391413"/>
            <a:ext cx="1254925" cy="2436019"/>
          </a:xfrm>
          <a:custGeom>
            <a:avLst/>
            <a:gdLst>
              <a:gd name="T0" fmla="*/ 426 w 853"/>
              <a:gd name="T1" fmla="*/ 0 h 1581"/>
              <a:gd name="T2" fmla="*/ 0 w 853"/>
              <a:gd name="T3" fmla="*/ 247 h 1581"/>
              <a:gd name="T4" fmla="*/ 0 w 853"/>
              <a:gd name="T5" fmla="*/ 250 h 1581"/>
              <a:gd name="T6" fmla="*/ 426 w 853"/>
              <a:gd name="T7" fmla="*/ 0 h 1581"/>
              <a:gd name="T8" fmla="*/ 853 w 853"/>
              <a:gd name="T9" fmla="*/ 247 h 1581"/>
              <a:gd name="T10" fmla="*/ 853 w 853"/>
              <a:gd name="T11" fmla="*/ 1581 h 1581"/>
              <a:gd name="T12" fmla="*/ 853 w 853"/>
              <a:gd name="T13" fmla="*/ 247 h 1581"/>
              <a:gd name="T14" fmla="*/ 426 w 853"/>
              <a:gd name="T15" fmla="*/ 0 h 15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3" h="1581">
                <a:moveTo>
                  <a:pt x="426" y="0"/>
                </a:moveTo>
                <a:lnTo>
                  <a:pt x="0" y="247"/>
                </a:lnTo>
                <a:lnTo>
                  <a:pt x="0" y="250"/>
                </a:lnTo>
                <a:lnTo>
                  <a:pt x="426" y="0"/>
                </a:lnTo>
                <a:lnTo>
                  <a:pt x="853" y="247"/>
                </a:lnTo>
                <a:lnTo>
                  <a:pt x="853" y="1581"/>
                </a:lnTo>
                <a:lnTo>
                  <a:pt x="853" y="247"/>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25" name="Freeform 38"/>
          <p:cNvSpPr>
            <a:spLocks/>
          </p:cNvSpPr>
          <p:nvPr/>
        </p:nvSpPr>
        <p:spPr bwMode="auto">
          <a:xfrm>
            <a:off x="7286755" y="1386196"/>
            <a:ext cx="1254925" cy="1537645"/>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close/>
              </a:path>
            </a:pathLst>
          </a:custGeom>
          <a:solidFill>
            <a:srgbClr val="E5E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26" name="Freeform 39"/>
          <p:cNvSpPr>
            <a:spLocks/>
          </p:cNvSpPr>
          <p:nvPr/>
        </p:nvSpPr>
        <p:spPr bwMode="auto">
          <a:xfrm>
            <a:off x="7374778" y="-391412"/>
            <a:ext cx="1254925" cy="2816599"/>
          </a:xfrm>
          <a:custGeom>
            <a:avLst/>
            <a:gdLst>
              <a:gd name="T0" fmla="*/ 426 w 853"/>
              <a:gd name="T1" fmla="*/ 0 h 1828"/>
              <a:gd name="T2" fmla="*/ 0 w 853"/>
              <a:gd name="T3" fmla="*/ 250 h 1828"/>
              <a:gd name="T4" fmla="*/ 0 w 853"/>
              <a:gd name="T5" fmla="*/ 1581 h 1828"/>
              <a:gd name="T6" fmla="*/ 426 w 853"/>
              <a:gd name="T7" fmla="*/ 1828 h 1828"/>
              <a:gd name="T8" fmla="*/ 853 w 853"/>
              <a:gd name="T9" fmla="*/ 1581 h 1828"/>
              <a:gd name="T10" fmla="*/ 853 w 853"/>
              <a:gd name="T11" fmla="*/ 247 h 1828"/>
              <a:gd name="T12" fmla="*/ 426 w 853"/>
              <a:gd name="T13" fmla="*/ 0 h 1828"/>
            </a:gdLst>
            <a:ahLst/>
            <a:cxnLst>
              <a:cxn ang="0">
                <a:pos x="T0" y="T1"/>
              </a:cxn>
              <a:cxn ang="0">
                <a:pos x="T2" y="T3"/>
              </a:cxn>
              <a:cxn ang="0">
                <a:pos x="T4" y="T5"/>
              </a:cxn>
              <a:cxn ang="0">
                <a:pos x="T6" y="T7"/>
              </a:cxn>
              <a:cxn ang="0">
                <a:pos x="T8" y="T9"/>
              </a:cxn>
              <a:cxn ang="0">
                <a:pos x="T10" y="T11"/>
              </a:cxn>
              <a:cxn ang="0">
                <a:pos x="T12" y="T13"/>
              </a:cxn>
            </a:cxnLst>
            <a:rect l="0" t="0" r="r" b="b"/>
            <a:pathLst>
              <a:path w="853" h="1828">
                <a:moveTo>
                  <a:pt x="426" y="0"/>
                </a:moveTo>
                <a:lnTo>
                  <a:pt x="0" y="250"/>
                </a:lnTo>
                <a:lnTo>
                  <a:pt x="0" y="1581"/>
                </a:lnTo>
                <a:lnTo>
                  <a:pt x="426" y="1828"/>
                </a:lnTo>
                <a:lnTo>
                  <a:pt x="853" y="1581"/>
                </a:lnTo>
                <a:lnTo>
                  <a:pt x="853" y="247"/>
                </a:lnTo>
                <a:lnTo>
                  <a:pt x="4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01220" tIns="50610" rIns="101220" bIns="50610" numCol="1" anchor="t" anchorCtr="0" compatLnSpc="1">
            <a:prstTxWarp prst="textNoShape">
              <a:avLst/>
            </a:prstTxWarp>
          </a:bodyPr>
          <a:lstStyle/>
          <a:p>
            <a:pPr defTabSz="886928"/>
            <a:endParaRPr lang="en-GB" sz="1747" dirty="0">
              <a:solidFill>
                <a:srgbClr val="000000"/>
              </a:solidFill>
              <a:latin typeface="Georgia"/>
            </a:endParaRPr>
          </a:p>
        </p:txBody>
      </p:sp>
      <p:sp>
        <p:nvSpPr>
          <p:cNvPr id="131" name="Rectangle 10"/>
          <p:cNvSpPr>
            <a:spLocks noChangeArrowheads="1"/>
          </p:cNvSpPr>
          <p:nvPr/>
        </p:nvSpPr>
        <p:spPr bwMode="auto">
          <a:xfrm>
            <a:off x="588866" y="2315534"/>
            <a:ext cx="1060152" cy="1792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602320"/>
                </a:solidFill>
                <a:latin typeface="Georgia"/>
                <a:cs typeface="Arial" charset="0"/>
              </a:rPr>
              <a:t>Application</a:t>
            </a:r>
            <a:endParaRPr lang="en-GB" sz="1165" kern="0" dirty="0">
              <a:solidFill>
                <a:srgbClr val="602320"/>
              </a:solidFill>
              <a:latin typeface="Georgia"/>
              <a:cs typeface="Arial" charset="0"/>
            </a:endParaRPr>
          </a:p>
        </p:txBody>
      </p:sp>
      <p:sp>
        <p:nvSpPr>
          <p:cNvPr id="132" name="Rectangle 10"/>
          <p:cNvSpPr>
            <a:spLocks noChangeArrowheads="1"/>
          </p:cNvSpPr>
          <p:nvPr/>
        </p:nvSpPr>
        <p:spPr bwMode="auto">
          <a:xfrm>
            <a:off x="1923084" y="2315534"/>
            <a:ext cx="1060152" cy="17928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A32020"/>
                </a:solidFill>
                <a:latin typeface="Georgia"/>
                <a:cs typeface="Arial" charset="0"/>
              </a:rPr>
              <a:t>Onboarding</a:t>
            </a:r>
            <a:endParaRPr lang="en-GB" sz="1165" kern="0" dirty="0">
              <a:solidFill>
                <a:srgbClr val="A32020"/>
              </a:solidFill>
              <a:latin typeface="Georgia"/>
              <a:cs typeface="Arial" charset="0"/>
            </a:endParaRPr>
          </a:p>
        </p:txBody>
      </p:sp>
      <p:sp>
        <p:nvSpPr>
          <p:cNvPr id="133" name="Rectangle 10"/>
          <p:cNvSpPr>
            <a:spLocks noChangeArrowheads="1"/>
          </p:cNvSpPr>
          <p:nvPr/>
        </p:nvSpPr>
        <p:spPr bwMode="auto">
          <a:xfrm>
            <a:off x="3281782" y="2315534"/>
            <a:ext cx="1060152" cy="35856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DC6900"/>
                </a:solidFill>
                <a:latin typeface="Georgia"/>
                <a:cs typeface="Arial" charset="0"/>
              </a:rPr>
              <a:t>Product Usage</a:t>
            </a:r>
            <a:endParaRPr lang="en-GB" sz="1165" kern="0" dirty="0">
              <a:solidFill>
                <a:srgbClr val="DC6900"/>
              </a:solidFill>
              <a:latin typeface="Georgia"/>
              <a:cs typeface="Arial" charset="0"/>
            </a:endParaRPr>
          </a:p>
        </p:txBody>
      </p:sp>
      <p:sp>
        <p:nvSpPr>
          <p:cNvPr id="134" name="Rectangle 10"/>
          <p:cNvSpPr>
            <a:spLocks noChangeArrowheads="1"/>
          </p:cNvSpPr>
          <p:nvPr/>
        </p:nvSpPr>
        <p:spPr bwMode="auto">
          <a:xfrm>
            <a:off x="4629712" y="2315534"/>
            <a:ext cx="1060152" cy="35856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EB8C00"/>
                </a:solidFill>
                <a:latin typeface="Georgia"/>
                <a:cs typeface="Arial" charset="0"/>
              </a:rPr>
              <a:t>New Products</a:t>
            </a:r>
            <a:endParaRPr lang="en-GB" sz="1165" kern="0" dirty="0">
              <a:solidFill>
                <a:srgbClr val="EB8C00"/>
              </a:solidFill>
              <a:latin typeface="Georgia"/>
              <a:cs typeface="Arial" charset="0"/>
            </a:endParaRPr>
          </a:p>
        </p:txBody>
      </p:sp>
      <p:sp>
        <p:nvSpPr>
          <p:cNvPr id="135" name="Rectangle 10"/>
          <p:cNvSpPr>
            <a:spLocks noChangeArrowheads="1"/>
          </p:cNvSpPr>
          <p:nvPr/>
        </p:nvSpPr>
        <p:spPr bwMode="auto">
          <a:xfrm>
            <a:off x="5988410" y="2315533"/>
            <a:ext cx="1060152" cy="35856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DB536A"/>
                </a:solidFill>
                <a:latin typeface="Georgia"/>
                <a:cs typeface="Arial" charset="0"/>
              </a:rPr>
              <a:t>Detail updates</a:t>
            </a:r>
            <a:endParaRPr lang="en-GB" sz="1165" kern="0" dirty="0">
              <a:solidFill>
                <a:srgbClr val="DB536A"/>
              </a:solidFill>
              <a:latin typeface="Georgia"/>
              <a:cs typeface="Arial" charset="0"/>
            </a:endParaRPr>
          </a:p>
        </p:txBody>
      </p:sp>
      <p:sp>
        <p:nvSpPr>
          <p:cNvPr id="136" name="Rectangle 10"/>
          <p:cNvSpPr>
            <a:spLocks noChangeArrowheads="1"/>
          </p:cNvSpPr>
          <p:nvPr/>
        </p:nvSpPr>
        <p:spPr bwMode="auto">
          <a:xfrm>
            <a:off x="7359349" y="2315534"/>
            <a:ext cx="1060152" cy="35856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679108" eaLnBrk="0" hangingPunct="0">
              <a:spcAft>
                <a:spcPts val="170"/>
              </a:spcAft>
              <a:defRPr/>
            </a:pPr>
            <a:r>
              <a:rPr lang="en-GB" sz="1165" b="1" i="1" kern="0" dirty="0">
                <a:solidFill>
                  <a:srgbClr val="DB536A">
                    <a:lumMod val="75000"/>
                  </a:srgbClr>
                </a:solidFill>
                <a:latin typeface="Georgia"/>
                <a:cs typeface="Arial" charset="0"/>
              </a:rPr>
              <a:t>Customer Exit</a:t>
            </a:r>
            <a:endParaRPr lang="en-GB" sz="1165" kern="0" dirty="0">
              <a:solidFill>
                <a:srgbClr val="DB536A">
                  <a:lumMod val="75000"/>
                </a:srgbClr>
              </a:solidFill>
              <a:latin typeface="Georgia"/>
              <a:cs typeface="Arial" charset="0"/>
            </a:endParaRPr>
          </a:p>
        </p:txBody>
      </p:sp>
      <p:grpSp>
        <p:nvGrpSpPr>
          <p:cNvPr id="142" name="Group 141"/>
          <p:cNvGrpSpPr/>
          <p:nvPr/>
        </p:nvGrpSpPr>
        <p:grpSpPr>
          <a:xfrm>
            <a:off x="3546270" y="1515541"/>
            <a:ext cx="594000" cy="594000"/>
            <a:chOff x="2342233" y="3474401"/>
            <a:chExt cx="612000" cy="612000"/>
          </a:xfrm>
        </p:grpSpPr>
        <p:sp>
          <p:nvSpPr>
            <p:cNvPr id="143" name="Oval 142"/>
            <p:cNvSpPr/>
            <p:nvPr/>
          </p:nvSpPr>
          <p:spPr bwMode="ltGray">
            <a:xfrm>
              <a:off x="2342233"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a:endParaRPr lang="en-GB" sz="1747" dirty="0">
                <a:solidFill>
                  <a:srgbClr val="FFFFFF"/>
                </a:solidFill>
                <a:latin typeface="Georgia" pitchFamily="18" charset="0"/>
              </a:endParaRPr>
            </a:p>
          </p:txBody>
        </p:sp>
        <p:sp>
          <p:nvSpPr>
            <p:cNvPr id="144" name="Freeform 4811"/>
            <p:cNvSpPr>
              <a:spLocks noEditPoints="1"/>
            </p:cNvSpPr>
            <p:nvPr/>
          </p:nvSpPr>
          <p:spPr bwMode="auto">
            <a:xfrm>
              <a:off x="2455792" y="3538350"/>
              <a:ext cx="384882" cy="492747"/>
            </a:xfrm>
            <a:custGeom>
              <a:avLst/>
              <a:gdLst>
                <a:gd name="T0" fmla="*/ 108 w 314"/>
                <a:gd name="T1" fmla="*/ 262 h 402"/>
                <a:gd name="T2" fmla="*/ 96 w 314"/>
                <a:gd name="T3" fmla="*/ 242 h 402"/>
                <a:gd name="T4" fmla="*/ 102 w 314"/>
                <a:gd name="T5" fmla="*/ 228 h 402"/>
                <a:gd name="T6" fmla="*/ 160 w 314"/>
                <a:gd name="T7" fmla="*/ 222 h 402"/>
                <a:gd name="T8" fmla="*/ 130 w 314"/>
                <a:gd name="T9" fmla="*/ 276 h 402"/>
                <a:gd name="T10" fmla="*/ 116 w 314"/>
                <a:gd name="T11" fmla="*/ 282 h 402"/>
                <a:gd name="T12" fmla="*/ 110 w 314"/>
                <a:gd name="T13" fmla="*/ 298 h 402"/>
                <a:gd name="T14" fmla="*/ 122 w 314"/>
                <a:gd name="T15" fmla="*/ 316 h 402"/>
                <a:gd name="T16" fmla="*/ 146 w 314"/>
                <a:gd name="T17" fmla="*/ 318 h 402"/>
                <a:gd name="T18" fmla="*/ 160 w 314"/>
                <a:gd name="T19" fmla="*/ 286 h 402"/>
                <a:gd name="T20" fmla="*/ 300 w 314"/>
                <a:gd name="T21" fmla="*/ 134 h 402"/>
                <a:gd name="T22" fmla="*/ 296 w 314"/>
                <a:gd name="T23" fmla="*/ 162 h 402"/>
                <a:gd name="T24" fmla="*/ 302 w 314"/>
                <a:gd name="T25" fmla="*/ 180 h 402"/>
                <a:gd name="T26" fmla="*/ 246 w 314"/>
                <a:gd name="T27" fmla="*/ 402 h 402"/>
                <a:gd name="T28" fmla="*/ 218 w 314"/>
                <a:gd name="T29" fmla="*/ 400 h 402"/>
                <a:gd name="T30" fmla="*/ 184 w 314"/>
                <a:gd name="T31" fmla="*/ 382 h 402"/>
                <a:gd name="T32" fmla="*/ 164 w 314"/>
                <a:gd name="T33" fmla="*/ 346 h 402"/>
                <a:gd name="T34" fmla="*/ 164 w 314"/>
                <a:gd name="T35" fmla="*/ 320 h 402"/>
                <a:gd name="T36" fmla="*/ 178 w 314"/>
                <a:gd name="T37" fmla="*/ 290 h 402"/>
                <a:gd name="T38" fmla="*/ 6 w 314"/>
                <a:gd name="T39" fmla="*/ 154 h 402"/>
                <a:gd name="T40" fmla="*/ 2 w 314"/>
                <a:gd name="T41" fmla="*/ 150 h 402"/>
                <a:gd name="T42" fmla="*/ 0 w 314"/>
                <a:gd name="T43" fmla="*/ 142 h 402"/>
                <a:gd name="T44" fmla="*/ 38 w 314"/>
                <a:gd name="T45" fmla="*/ 38 h 402"/>
                <a:gd name="T46" fmla="*/ 50 w 314"/>
                <a:gd name="T47" fmla="*/ 6 h 402"/>
                <a:gd name="T48" fmla="*/ 56 w 314"/>
                <a:gd name="T49" fmla="*/ 0 h 402"/>
                <a:gd name="T50" fmla="*/ 306 w 314"/>
                <a:gd name="T51" fmla="*/ 88 h 402"/>
                <a:gd name="T52" fmla="*/ 312 w 314"/>
                <a:gd name="T53" fmla="*/ 94 h 402"/>
                <a:gd name="T54" fmla="*/ 312 w 314"/>
                <a:gd name="T55" fmla="*/ 102 h 402"/>
                <a:gd name="T56" fmla="*/ 300 w 314"/>
                <a:gd name="T57" fmla="*/ 134 h 402"/>
                <a:gd name="T58" fmla="*/ 300 w 314"/>
                <a:gd name="T59" fmla="*/ 134 h 402"/>
                <a:gd name="T60" fmla="*/ 290 w 314"/>
                <a:gd name="T61" fmla="*/ 104 h 402"/>
                <a:gd name="T62" fmla="*/ 232 w 314"/>
                <a:gd name="T63" fmla="*/ 208 h 402"/>
                <a:gd name="T64" fmla="*/ 246 w 314"/>
                <a:gd name="T65" fmla="*/ 220 h 402"/>
                <a:gd name="T66" fmla="*/ 54 w 314"/>
                <a:gd name="T67" fmla="*/ 54 h 402"/>
                <a:gd name="T68" fmla="*/ 180 w 314"/>
                <a:gd name="T69" fmla="*/ 196 h 402"/>
                <a:gd name="T70" fmla="*/ 196 w 314"/>
                <a:gd name="T71" fmla="*/ 180 h 402"/>
                <a:gd name="T72" fmla="*/ 216 w 314"/>
                <a:gd name="T73" fmla="*/ 182 h 402"/>
                <a:gd name="T74" fmla="*/ 232 w 314"/>
                <a:gd name="T75" fmla="*/ 208 h 402"/>
                <a:gd name="T76" fmla="*/ 246 w 314"/>
                <a:gd name="T77" fmla="*/ 242 h 402"/>
                <a:gd name="T78" fmla="*/ 232 w 314"/>
                <a:gd name="T79" fmla="*/ 262 h 402"/>
                <a:gd name="T80" fmla="*/ 254 w 314"/>
                <a:gd name="T81" fmla="*/ 164 h 402"/>
                <a:gd name="T82" fmla="*/ 260 w 314"/>
                <a:gd name="T83" fmla="*/ 152 h 402"/>
                <a:gd name="T84" fmla="*/ 254 w 314"/>
                <a:gd name="T85" fmla="*/ 140 h 402"/>
                <a:gd name="T86" fmla="*/ 244 w 314"/>
                <a:gd name="T87" fmla="*/ 136 h 402"/>
                <a:gd name="T88" fmla="*/ 232 w 314"/>
                <a:gd name="T89" fmla="*/ 140 h 402"/>
                <a:gd name="T90" fmla="*/ 228 w 314"/>
                <a:gd name="T91" fmla="*/ 152 h 402"/>
                <a:gd name="T92" fmla="*/ 232 w 314"/>
                <a:gd name="T93" fmla="*/ 164 h 402"/>
                <a:gd name="T94" fmla="*/ 244 w 314"/>
                <a:gd name="T95" fmla="*/ 168 h 402"/>
                <a:gd name="T96" fmla="*/ 254 w 314"/>
                <a:gd name="T97" fmla="*/ 164 h 402"/>
                <a:gd name="T98" fmla="*/ 98 w 314"/>
                <a:gd name="T99" fmla="*/ 84 h 402"/>
                <a:gd name="T100" fmla="*/ 108 w 314"/>
                <a:gd name="T101" fmla="*/ 102 h 402"/>
                <a:gd name="T102" fmla="*/ 112 w 314"/>
                <a:gd name="T103" fmla="*/ 9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4" h="402">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bg2"/>
            </a:solidFill>
            <a:ln>
              <a:noFill/>
            </a:ln>
            <a:extLst/>
          </p:spPr>
          <p:txBody>
            <a:bodyPr vert="horz" wrap="square" lIns="88751" tIns="44375" rIns="88751" bIns="44375" numCol="1" anchor="t" anchorCtr="0" compatLnSpc="1">
              <a:prstTxWarp prst="textNoShape">
                <a:avLst/>
              </a:prstTxWarp>
            </a:bodyPr>
            <a:lstStyle/>
            <a:p>
              <a:pPr defTabSz="887553"/>
              <a:endParaRPr lang="en-GB" sz="1747" dirty="0">
                <a:solidFill>
                  <a:srgbClr val="000000"/>
                </a:solidFill>
              </a:endParaRPr>
            </a:p>
          </p:txBody>
        </p:sp>
      </p:grpSp>
      <p:grpSp>
        <p:nvGrpSpPr>
          <p:cNvPr id="145" name="Group 144"/>
          <p:cNvGrpSpPr/>
          <p:nvPr/>
        </p:nvGrpSpPr>
        <p:grpSpPr>
          <a:xfrm>
            <a:off x="2188553" y="1515541"/>
            <a:ext cx="594000" cy="594000"/>
            <a:chOff x="1467520" y="5907019"/>
            <a:chExt cx="612000" cy="612000"/>
          </a:xfrm>
        </p:grpSpPr>
        <p:sp>
          <p:nvSpPr>
            <p:cNvPr id="146" name="Oval 145"/>
            <p:cNvSpPr/>
            <p:nvPr/>
          </p:nvSpPr>
          <p:spPr bwMode="ltGray">
            <a:xfrm>
              <a:off x="1467520" y="5907019"/>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a:endParaRPr lang="en-GB" sz="1747" dirty="0">
                <a:solidFill>
                  <a:srgbClr val="FFFFFF"/>
                </a:solidFill>
                <a:latin typeface="Georgia" pitchFamily="18" charset="0"/>
              </a:endParaRPr>
            </a:p>
          </p:txBody>
        </p:sp>
        <p:sp>
          <p:nvSpPr>
            <p:cNvPr id="147" name="Freeform 4831"/>
            <p:cNvSpPr>
              <a:spLocks noEditPoints="1"/>
            </p:cNvSpPr>
            <p:nvPr/>
          </p:nvSpPr>
          <p:spPr bwMode="auto">
            <a:xfrm>
              <a:off x="1522671" y="6096691"/>
              <a:ext cx="501699" cy="270719"/>
            </a:xfrm>
            <a:custGeom>
              <a:avLst/>
              <a:gdLst>
                <a:gd name="T0" fmla="*/ 300 w 404"/>
                <a:gd name="T1" fmla="*/ 166 h 218"/>
                <a:gd name="T2" fmla="*/ 288 w 404"/>
                <a:gd name="T3" fmla="*/ 172 h 218"/>
                <a:gd name="T4" fmla="*/ 272 w 404"/>
                <a:gd name="T5" fmla="*/ 184 h 218"/>
                <a:gd name="T6" fmla="*/ 252 w 404"/>
                <a:gd name="T7" fmla="*/ 170 h 218"/>
                <a:gd name="T8" fmla="*/ 244 w 404"/>
                <a:gd name="T9" fmla="*/ 186 h 218"/>
                <a:gd name="T10" fmla="*/ 232 w 404"/>
                <a:gd name="T11" fmla="*/ 188 h 218"/>
                <a:gd name="T12" fmla="*/ 226 w 404"/>
                <a:gd name="T13" fmla="*/ 188 h 218"/>
                <a:gd name="T14" fmla="*/ 216 w 404"/>
                <a:gd name="T15" fmla="*/ 166 h 218"/>
                <a:gd name="T16" fmla="*/ 192 w 404"/>
                <a:gd name="T17" fmla="*/ 154 h 218"/>
                <a:gd name="T18" fmla="*/ 178 w 404"/>
                <a:gd name="T19" fmla="*/ 142 h 218"/>
                <a:gd name="T20" fmla="*/ 160 w 404"/>
                <a:gd name="T21" fmla="*/ 138 h 218"/>
                <a:gd name="T22" fmla="*/ 134 w 404"/>
                <a:gd name="T23" fmla="*/ 120 h 218"/>
                <a:gd name="T24" fmla="*/ 106 w 404"/>
                <a:gd name="T25" fmla="*/ 136 h 218"/>
                <a:gd name="T26" fmla="*/ 74 w 404"/>
                <a:gd name="T27" fmla="*/ 124 h 218"/>
                <a:gd name="T28" fmla="*/ 94 w 404"/>
                <a:gd name="T29" fmla="*/ 42 h 218"/>
                <a:gd name="T30" fmla="*/ 138 w 404"/>
                <a:gd name="T31" fmla="*/ 38 h 218"/>
                <a:gd name="T32" fmla="*/ 134 w 404"/>
                <a:gd name="T33" fmla="*/ 66 h 218"/>
                <a:gd name="T34" fmla="*/ 150 w 404"/>
                <a:gd name="T35" fmla="*/ 88 h 218"/>
                <a:gd name="T36" fmla="*/ 178 w 404"/>
                <a:gd name="T37" fmla="*/ 92 h 218"/>
                <a:gd name="T38" fmla="*/ 288 w 404"/>
                <a:gd name="T39" fmla="*/ 92 h 218"/>
                <a:gd name="T40" fmla="*/ 294 w 404"/>
                <a:gd name="T41" fmla="*/ 100 h 218"/>
                <a:gd name="T42" fmla="*/ 320 w 404"/>
                <a:gd name="T43" fmla="*/ 144 h 218"/>
                <a:gd name="T44" fmla="*/ 134 w 404"/>
                <a:gd name="T45" fmla="*/ 132 h 218"/>
                <a:gd name="T46" fmla="*/ 118 w 404"/>
                <a:gd name="T47" fmla="*/ 142 h 218"/>
                <a:gd name="T48" fmla="*/ 102 w 404"/>
                <a:gd name="T49" fmla="*/ 190 h 218"/>
                <a:gd name="T50" fmla="*/ 118 w 404"/>
                <a:gd name="T51" fmla="*/ 198 h 218"/>
                <a:gd name="T52" fmla="*/ 130 w 404"/>
                <a:gd name="T53" fmla="*/ 204 h 218"/>
                <a:gd name="T54" fmla="*/ 146 w 404"/>
                <a:gd name="T55" fmla="*/ 214 h 218"/>
                <a:gd name="T56" fmla="*/ 162 w 404"/>
                <a:gd name="T57" fmla="*/ 204 h 218"/>
                <a:gd name="T58" fmla="*/ 174 w 404"/>
                <a:gd name="T59" fmla="*/ 216 h 218"/>
                <a:gd name="T60" fmla="*/ 188 w 404"/>
                <a:gd name="T61" fmla="*/ 218 h 218"/>
                <a:gd name="T62" fmla="*/ 208 w 404"/>
                <a:gd name="T63" fmla="*/ 194 h 218"/>
                <a:gd name="T64" fmla="*/ 202 w 404"/>
                <a:gd name="T65" fmla="*/ 168 h 218"/>
                <a:gd name="T66" fmla="*/ 182 w 404"/>
                <a:gd name="T67" fmla="*/ 170 h 218"/>
                <a:gd name="T68" fmla="*/ 172 w 404"/>
                <a:gd name="T69" fmla="*/ 152 h 218"/>
                <a:gd name="T70" fmla="*/ 156 w 404"/>
                <a:gd name="T71" fmla="*/ 150 h 218"/>
                <a:gd name="T72" fmla="*/ 146 w 404"/>
                <a:gd name="T73" fmla="*/ 138 h 218"/>
                <a:gd name="T74" fmla="*/ 378 w 404"/>
                <a:gd name="T75" fmla="*/ 0 h 218"/>
                <a:gd name="T76" fmla="*/ 394 w 404"/>
                <a:gd name="T77" fmla="*/ 160 h 218"/>
                <a:gd name="T78" fmla="*/ 402 w 404"/>
                <a:gd name="T79" fmla="*/ 70 h 218"/>
                <a:gd name="T80" fmla="*/ 26 w 404"/>
                <a:gd name="T81" fmla="*/ 0 h 218"/>
                <a:gd name="T82" fmla="*/ 0 w 404"/>
                <a:gd name="T83" fmla="*/ 96 h 218"/>
                <a:gd name="T84" fmla="*/ 18 w 404"/>
                <a:gd name="T85" fmla="*/ 178 h 218"/>
                <a:gd name="T86" fmla="*/ 96 w 404"/>
                <a:gd name="T87" fmla="*/ 154 h 218"/>
                <a:gd name="T88" fmla="*/ 68 w 404"/>
                <a:gd name="T89" fmla="*/ 142 h 218"/>
                <a:gd name="T90" fmla="*/ 74 w 404"/>
                <a:gd name="T91" fmla="*/ 170 h 218"/>
                <a:gd name="T92" fmla="*/ 88 w 404"/>
                <a:gd name="T93" fmla="*/ 172 h 218"/>
                <a:gd name="T94" fmla="*/ 306 w 404"/>
                <a:gd name="T95" fmla="*/ 34 h 218"/>
                <a:gd name="T96" fmla="*/ 230 w 404"/>
                <a:gd name="T97" fmla="*/ 8 h 218"/>
                <a:gd name="T98" fmla="*/ 192 w 404"/>
                <a:gd name="T99" fmla="*/ 2 h 218"/>
                <a:gd name="T100" fmla="*/ 190 w 404"/>
                <a:gd name="T101" fmla="*/ 0 h 218"/>
                <a:gd name="T102" fmla="*/ 182 w 404"/>
                <a:gd name="T103" fmla="*/ 2 h 218"/>
                <a:gd name="T104" fmla="*/ 148 w 404"/>
                <a:gd name="T105" fmla="*/ 44 h 218"/>
                <a:gd name="T106" fmla="*/ 156 w 404"/>
                <a:gd name="T107" fmla="*/ 78 h 218"/>
                <a:gd name="T108" fmla="*/ 180 w 404"/>
                <a:gd name="T109" fmla="*/ 78 h 218"/>
                <a:gd name="T110" fmla="*/ 292 w 404"/>
                <a:gd name="T111" fmla="*/ 82 h 218"/>
                <a:gd name="T112" fmla="*/ 304 w 404"/>
                <a:gd name="T113" fmla="*/ 94 h 218"/>
                <a:gd name="T114" fmla="*/ 328 w 404"/>
                <a:gd name="T115" fmla="*/ 1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4" h="218">
                  <a:moveTo>
                    <a:pt x="310" y="162"/>
                  </a:moveTo>
                  <a:lnTo>
                    <a:pt x="310" y="162"/>
                  </a:lnTo>
                  <a:lnTo>
                    <a:pt x="306" y="164"/>
                  </a:lnTo>
                  <a:lnTo>
                    <a:pt x="300" y="166"/>
                  </a:lnTo>
                  <a:lnTo>
                    <a:pt x="300" y="166"/>
                  </a:lnTo>
                  <a:lnTo>
                    <a:pt x="296" y="164"/>
                  </a:lnTo>
                  <a:lnTo>
                    <a:pt x="290" y="162"/>
                  </a:lnTo>
                  <a:lnTo>
                    <a:pt x="290" y="162"/>
                  </a:lnTo>
                  <a:lnTo>
                    <a:pt x="290" y="168"/>
                  </a:lnTo>
                  <a:lnTo>
                    <a:pt x="288" y="172"/>
                  </a:lnTo>
                  <a:lnTo>
                    <a:pt x="286" y="176"/>
                  </a:lnTo>
                  <a:lnTo>
                    <a:pt x="282" y="180"/>
                  </a:lnTo>
                  <a:lnTo>
                    <a:pt x="282" y="180"/>
                  </a:lnTo>
                  <a:lnTo>
                    <a:pt x="276" y="182"/>
                  </a:lnTo>
                  <a:lnTo>
                    <a:pt x="272" y="184"/>
                  </a:lnTo>
                  <a:lnTo>
                    <a:pt x="272" y="184"/>
                  </a:lnTo>
                  <a:lnTo>
                    <a:pt x="262" y="180"/>
                  </a:lnTo>
                  <a:lnTo>
                    <a:pt x="258" y="178"/>
                  </a:lnTo>
                  <a:lnTo>
                    <a:pt x="256" y="174"/>
                  </a:lnTo>
                  <a:lnTo>
                    <a:pt x="252" y="170"/>
                  </a:lnTo>
                  <a:lnTo>
                    <a:pt x="252" y="170"/>
                  </a:lnTo>
                  <a:lnTo>
                    <a:pt x="250" y="178"/>
                  </a:lnTo>
                  <a:lnTo>
                    <a:pt x="248" y="182"/>
                  </a:lnTo>
                  <a:lnTo>
                    <a:pt x="244" y="186"/>
                  </a:lnTo>
                  <a:lnTo>
                    <a:pt x="244" y="186"/>
                  </a:lnTo>
                  <a:lnTo>
                    <a:pt x="238" y="188"/>
                  </a:lnTo>
                  <a:lnTo>
                    <a:pt x="234" y="188"/>
                  </a:lnTo>
                  <a:lnTo>
                    <a:pt x="234" y="188"/>
                  </a:lnTo>
                  <a:lnTo>
                    <a:pt x="232" y="188"/>
                  </a:lnTo>
                  <a:lnTo>
                    <a:pt x="232" y="188"/>
                  </a:lnTo>
                  <a:lnTo>
                    <a:pt x="230" y="188"/>
                  </a:lnTo>
                  <a:lnTo>
                    <a:pt x="230" y="188"/>
                  </a:lnTo>
                  <a:lnTo>
                    <a:pt x="228" y="188"/>
                  </a:lnTo>
                  <a:lnTo>
                    <a:pt x="228" y="188"/>
                  </a:lnTo>
                  <a:lnTo>
                    <a:pt x="226" y="188"/>
                  </a:lnTo>
                  <a:lnTo>
                    <a:pt x="222" y="188"/>
                  </a:lnTo>
                  <a:lnTo>
                    <a:pt x="222" y="188"/>
                  </a:lnTo>
                  <a:lnTo>
                    <a:pt x="222" y="176"/>
                  </a:lnTo>
                  <a:lnTo>
                    <a:pt x="222" y="176"/>
                  </a:lnTo>
                  <a:lnTo>
                    <a:pt x="216" y="166"/>
                  </a:lnTo>
                  <a:lnTo>
                    <a:pt x="208" y="158"/>
                  </a:lnTo>
                  <a:lnTo>
                    <a:pt x="208" y="158"/>
                  </a:lnTo>
                  <a:lnTo>
                    <a:pt x="200" y="156"/>
                  </a:lnTo>
                  <a:lnTo>
                    <a:pt x="192" y="154"/>
                  </a:lnTo>
                  <a:lnTo>
                    <a:pt x="192" y="154"/>
                  </a:lnTo>
                  <a:lnTo>
                    <a:pt x="190" y="154"/>
                  </a:lnTo>
                  <a:lnTo>
                    <a:pt x="190" y="154"/>
                  </a:lnTo>
                  <a:lnTo>
                    <a:pt x="186" y="146"/>
                  </a:lnTo>
                  <a:lnTo>
                    <a:pt x="178" y="142"/>
                  </a:lnTo>
                  <a:lnTo>
                    <a:pt x="178" y="142"/>
                  </a:lnTo>
                  <a:lnTo>
                    <a:pt x="170" y="138"/>
                  </a:lnTo>
                  <a:lnTo>
                    <a:pt x="162" y="138"/>
                  </a:lnTo>
                  <a:lnTo>
                    <a:pt x="162" y="138"/>
                  </a:lnTo>
                  <a:lnTo>
                    <a:pt x="160" y="138"/>
                  </a:lnTo>
                  <a:lnTo>
                    <a:pt x="160" y="138"/>
                  </a:lnTo>
                  <a:lnTo>
                    <a:pt x="156" y="130"/>
                  </a:lnTo>
                  <a:lnTo>
                    <a:pt x="148" y="124"/>
                  </a:lnTo>
                  <a:lnTo>
                    <a:pt x="148" y="124"/>
                  </a:lnTo>
                  <a:lnTo>
                    <a:pt x="142" y="122"/>
                  </a:lnTo>
                  <a:lnTo>
                    <a:pt x="134" y="120"/>
                  </a:lnTo>
                  <a:lnTo>
                    <a:pt x="134" y="120"/>
                  </a:lnTo>
                  <a:lnTo>
                    <a:pt x="126" y="122"/>
                  </a:lnTo>
                  <a:lnTo>
                    <a:pt x="118" y="124"/>
                  </a:lnTo>
                  <a:lnTo>
                    <a:pt x="112" y="130"/>
                  </a:lnTo>
                  <a:lnTo>
                    <a:pt x="106" y="136"/>
                  </a:lnTo>
                  <a:lnTo>
                    <a:pt x="102" y="144"/>
                  </a:lnTo>
                  <a:lnTo>
                    <a:pt x="80" y="132"/>
                  </a:lnTo>
                  <a:lnTo>
                    <a:pt x="80" y="132"/>
                  </a:lnTo>
                  <a:lnTo>
                    <a:pt x="76" y="128"/>
                  </a:lnTo>
                  <a:lnTo>
                    <a:pt x="74" y="124"/>
                  </a:lnTo>
                  <a:lnTo>
                    <a:pt x="72" y="120"/>
                  </a:lnTo>
                  <a:lnTo>
                    <a:pt x="74" y="114"/>
                  </a:lnTo>
                  <a:lnTo>
                    <a:pt x="92" y="46"/>
                  </a:lnTo>
                  <a:lnTo>
                    <a:pt x="92" y="46"/>
                  </a:lnTo>
                  <a:lnTo>
                    <a:pt x="94" y="42"/>
                  </a:lnTo>
                  <a:lnTo>
                    <a:pt x="98" y="38"/>
                  </a:lnTo>
                  <a:lnTo>
                    <a:pt x="102" y="36"/>
                  </a:lnTo>
                  <a:lnTo>
                    <a:pt x="106" y="36"/>
                  </a:lnTo>
                  <a:lnTo>
                    <a:pt x="140" y="34"/>
                  </a:lnTo>
                  <a:lnTo>
                    <a:pt x="138" y="38"/>
                  </a:lnTo>
                  <a:lnTo>
                    <a:pt x="138" y="38"/>
                  </a:lnTo>
                  <a:lnTo>
                    <a:pt x="134" y="46"/>
                  </a:lnTo>
                  <a:lnTo>
                    <a:pt x="132" y="52"/>
                  </a:lnTo>
                  <a:lnTo>
                    <a:pt x="132" y="60"/>
                  </a:lnTo>
                  <a:lnTo>
                    <a:pt x="134" y="66"/>
                  </a:lnTo>
                  <a:lnTo>
                    <a:pt x="134" y="66"/>
                  </a:lnTo>
                  <a:lnTo>
                    <a:pt x="136" y="72"/>
                  </a:lnTo>
                  <a:lnTo>
                    <a:pt x="140" y="78"/>
                  </a:lnTo>
                  <a:lnTo>
                    <a:pt x="144" y="84"/>
                  </a:lnTo>
                  <a:lnTo>
                    <a:pt x="150" y="88"/>
                  </a:lnTo>
                  <a:lnTo>
                    <a:pt x="150" y="88"/>
                  </a:lnTo>
                  <a:lnTo>
                    <a:pt x="158" y="92"/>
                  </a:lnTo>
                  <a:lnTo>
                    <a:pt x="168" y="92"/>
                  </a:lnTo>
                  <a:lnTo>
                    <a:pt x="168" y="92"/>
                  </a:lnTo>
                  <a:lnTo>
                    <a:pt x="178" y="92"/>
                  </a:lnTo>
                  <a:lnTo>
                    <a:pt x="186" y="88"/>
                  </a:lnTo>
                  <a:lnTo>
                    <a:pt x="194" y="82"/>
                  </a:lnTo>
                  <a:lnTo>
                    <a:pt x="198" y="74"/>
                  </a:lnTo>
                  <a:lnTo>
                    <a:pt x="212" y="52"/>
                  </a:lnTo>
                  <a:lnTo>
                    <a:pt x="288" y="92"/>
                  </a:lnTo>
                  <a:lnTo>
                    <a:pt x="288" y="92"/>
                  </a:lnTo>
                  <a:lnTo>
                    <a:pt x="290" y="94"/>
                  </a:lnTo>
                  <a:lnTo>
                    <a:pt x="294" y="98"/>
                  </a:lnTo>
                  <a:lnTo>
                    <a:pt x="294" y="98"/>
                  </a:lnTo>
                  <a:lnTo>
                    <a:pt x="294" y="100"/>
                  </a:lnTo>
                  <a:lnTo>
                    <a:pt x="294" y="100"/>
                  </a:lnTo>
                  <a:lnTo>
                    <a:pt x="296" y="100"/>
                  </a:lnTo>
                  <a:lnTo>
                    <a:pt x="318" y="136"/>
                  </a:lnTo>
                  <a:lnTo>
                    <a:pt x="318" y="136"/>
                  </a:lnTo>
                  <a:lnTo>
                    <a:pt x="320" y="144"/>
                  </a:lnTo>
                  <a:lnTo>
                    <a:pt x="320" y="150"/>
                  </a:lnTo>
                  <a:lnTo>
                    <a:pt x="316" y="158"/>
                  </a:lnTo>
                  <a:lnTo>
                    <a:pt x="310" y="162"/>
                  </a:lnTo>
                  <a:lnTo>
                    <a:pt x="310" y="162"/>
                  </a:lnTo>
                  <a:close/>
                  <a:moveTo>
                    <a:pt x="134" y="132"/>
                  </a:moveTo>
                  <a:lnTo>
                    <a:pt x="134" y="132"/>
                  </a:lnTo>
                  <a:lnTo>
                    <a:pt x="128" y="132"/>
                  </a:lnTo>
                  <a:lnTo>
                    <a:pt x="124" y="134"/>
                  </a:lnTo>
                  <a:lnTo>
                    <a:pt x="120" y="138"/>
                  </a:lnTo>
                  <a:lnTo>
                    <a:pt x="118" y="142"/>
                  </a:lnTo>
                  <a:lnTo>
                    <a:pt x="102" y="170"/>
                  </a:lnTo>
                  <a:lnTo>
                    <a:pt x="102" y="170"/>
                  </a:lnTo>
                  <a:lnTo>
                    <a:pt x="98" y="176"/>
                  </a:lnTo>
                  <a:lnTo>
                    <a:pt x="100" y="184"/>
                  </a:lnTo>
                  <a:lnTo>
                    <a:pt x="102" y="190"/>
                  </a:lnTo>
                  <a:lnTo>
                    <a:pt x="108" y="194"/>
                  </a:lnTo>
                  <a:lnTo>
                    <a:pt x="108" y="194"/>
                  </a:lnTo>
                  <a:lnTo>
                    <a:pt x="112" y="196"/>
                  </a:lnTo>
                  <a:lnTo>
                    <a:pt x="118" y="198"/>
                  </a:lnTo>
                  <a:lnTo>
                    <a:pt x="118" y="198"/>
                  </a:lnTo>
                  <a:lnTo>
                    <a:pt x="122" y="196"/>
                  </a:lnTo>
                  <a:lnTo>
                    <a:pt x="128" y="194"/>
                  </a:lnTo>
                  <a:lnTo>
                    <a:pt x="128" y="194"/>
                  </a:lnTo>
                  <a:lnTo>
                    <a:pt x="128" y="198"/>
                  </a:lnTo>
                  <a:lnTo>
                    <a:pt x="130" y="204"/>
                  </a:lnTo>
                  <a:lnTo>
                    <a:pt x="132" y="208"/>
                  </a:lnTo>
                  <a:lnTo>
                    <a:pt x="138" y="212"/>
                  </a:lnTo>
                  <a:lnTo>
                    <a:pt x="138" y="212"/>
                  </a:lnTo>
                  <a:lnTo>
                    <a:pt x="142" y="214"/>
                  </a:lnTo>
                  <a:lnTo>
                    <a:pt x="146" y="214"/>
                  </a:lnTo>
                  <a:lnTo>
                    <a:pt x="146" y="214"/>
                  </a:lnTo>
                  <a:lnTo>
                    <a:pt x="152" y="214"/>
                  </a:lnTo>
                  <a:lnTo>
                    <a:pt x="156" y="212"/>
                  </a:lnTo>
                  <a:lnTo>
                    <a:pt x="160" y="208"/>
                  </a:lnTo>
                  <a:lnTo>
                    <a:pt x="162" y="204"/>
                  </a:lnTo>
                  <a:lnTo>
                    <a:pt x="166" y="200"/>
                  </a:lnTo>
                  <a:lnTo>
                    <a:pt x="166" y="200"/>
                  </a:lnTo>
                  <a:lnTo>
                    <a:pt x="168" y="208"/>
                  </a:lnTo>
                  <a:lnTo>
                    <a:pt x="170" y="212"/>
                  </a:lnTo>
                  <a:lnTo>
                    <a:pt x="174" y="216"/>
                  </a:lnTo>
                  <a:lnTo>
                    <a:pt x="174" y="216"/>
                  </a:lnTo>
                  <a:lnTo>
                    <a:pt x="178" y="218"/>
                  </a:lnTo>
                  <a:lnTo>
                    <a:pt x="184" y="218"/>
                  </a:lnTo>
                  <a:lnTo>
                    <a:pt x="184" y="218"/>
                  </a:lnTo>
                  <a:lnTo>
                    <a:pt x="188" y="218"/>
                  </a:lnTo>
                  <a:lnTo>
                    <a:pt x="192" y="216"/>
                  </a:lnTo>
                  <a:lnTo>
                    <a:pt x="196" y="212"/>
                  </a:lnTo>
                  <a:lnTo>
                    <a:pt x="200" y="208"/>
                  </a:lnTo>
                  <a:lnTo>
                    <a:pt x="208" y="194"/>
                  </a:lnTo>
                  <a:lnTo>
                    <a:pt x="208" y="194"/>
                  </a:lnTo>
                  <a:lnTo>
                    <a:pt x="210" y="188"/>
                  </a:lnTo>
                  <a:lnTo>
                    <a:pt x="210" y="180"/>
                  </a:lnTo>
                  <a:lnTo>
                    <a:pt x="206" y="174"/>
                  </a:lnTo>
                  <a:lnTo>
                    <a:pt x="202" y="168"/>
                  </a:lnTo>
                  <a:lnTo>
                    <a:pt x="202" y="168"/>
                  </a:lnTo>
                  <a:lnTo>
                    <a:pt x="196" y="166"/>
                  </a:lnTo>
                  <a:lnTo>
                    <a:pt x="192" y="166"/>
                  </a:lnTo>
                  <a:lnTo>
                    <a:pt x="192" y="166"/>
                  </a:lnTo>
                  <a:lnTo>
                    <a:pt x="186" y="168"/>
                  </a:lnTo>
                  <a:lnTo>
                    <a:pt x="182" y="170"/>
                  </a:lnTo>
                  <a:lnTo>
                    <a:pt x="182" y="170"/>
                  </a:lnTo>
                  <a:lnTo>
                    <a:pt x="180" y="164"/>
                  </a:lnTo>
                  <a:lnTo>
                    <a:pt x="180" y="160"/>
                  </a:lnTo>
                  <a:lnTo>
                    <a:pt x="176" y="156"/>
                  </a:lnTo>
                  <a:lnTo>
                    <a:pt x="172" y="152"/>
                  </a:lnTo>
                  <a:lnTo>
                    <a:pt x="172" y="152"/>
                  </a:lnTo>
                  <a:lnTo>
                    <a:pt x="168" y="150"/>
                  </a:lnTo>
                  <a:lnTo>
                    <a:pt x="162" y="150"/>
                  </a:lnTo>
                  <a:lnTo>
                    <a:pt x="162" y="150"/>
                  </a:lnTo>
                  <a:lnTo>
                    <a:pt x="156" y="150"/>
                  </a:lnTo>
                  <a:lnTo>
                    <a:pt x="152" y="152"/>
                  </a:lnTo>
                  <a:lnTo>
                    <a:pt x="152" y="152"/>
                  </a:lnTo>
                  <a:lnTo>
                    <a:pt x="152" y="148"/>
                  </a:lnTo>
                  <a:lnTo>
                    <a:pt x="150" y="142"/>
                  </a:lnTo>
                  <a:lnTo>
                    <a:pt x="146" y="138"/>
                  </a:lnTo>
                  <a:lnTo>
                    <a:pt x="142" y="134"/>
                  </a:lnTo>
                  <a:lnTo>
                    <a:pt x="142" y="134"/>
                  </a:lnTo>
                  <a:lnTo>
                    <a:pt x="138" y="132"/>
                  </a:lnTo>
                  <a:lnTo>
                    <a:pt x="134" y="132"/>
                  </a:lnTo>
                  <a:close/>
                  <a:moveTo>
                    <a:pt x="378" y="0"/>
                  </a:moveTo>
                  <a:lnTo>
                    <a:pt x="316" y="18"/>
                  </a:lnTo>
                  <a:lnTo>
                    <a:pt x="366" y="184"/>
                  </a:lnTo>
                  <a:lnTo>
                    <a:pt x="386" y="178"/>
                  </a:lnTo>
                  <a:lnTo>
                    <a:pt x="386" y="178"/>
                  </a:lnTo>
                  <a:lnTo>
                    <a:pt x="394" y="160"/>
                  </a:lnTo>
                  <a:lnTo>
                    <a:pt x="398" y="140"/>
                  </a:lnTo>
                  <a:lnTo>
                    <a:pt x="402" y="118"/>
                  </a:lnTo>
                  <a:lnTo>
                    <a:pt x="404" y="96"/>
                  </a:lnTo>
                  <a:lnTo>
                    <a:pt x="404" y="96"/>
                  </a:lnTo>
                  <a:lnTo>
                    <a:pt x="402" y="70"/>
                  </a:lnTo>
                  <a:lnTo>
                    <a:pt x="398" y="46"/>
                  </a:lnTo>
                  <a:lnTo>
                    <a:pt x="390" y="22"/>
                  </a:lnTo>
                  <a:lnTo>
                    <a:pt x="378" y="0"/>
                  </a:lnTo>
                  <a:lnTo>
                    <a:pt x="378" y="0"/>
                  </a:lnTo>
                  <a:close/>
                  <a:moveTo>
                    <a:pt x="26" y="0"/>
                  </a:moveTo>
                  <a:lnTo>
                    <a:pt x="26" y="0"/>
                  </a:lnTo>
                  <a:lnTo>
                    <a:pt x="14" y="22"/>
                  </a:lnTo>
                  <a:lnTo>
                    <a:pt x="6" y="46"/>
                  </a:lnTo>
                  <a:lnTo>
                    <a:pt x="2" y="70"/>
                  </a:lnTo>
                  <a:lnTo>
                    <a:pt x="0" y="96"/>
                  </a:lnTo>
                  <a:lnTo>
                    <a:pt x="0" y="96"/>
                  </a:lnTo>
                  <a:lnTo>
                    <a:pt x="2" y="118"/>
                  </a:lnTo>
                  <a:lnTo>
                    <a:pt x="6" y="140"/>
                  </a:lnTo>
                  <a:lnTo>
                    <a:pt x="10" y="160"/>
                  </a:lnTo>
                  <a:lnTo>
                    <a:pt x="18" y="178"/>
                  </a:lnTo>
                  <a:lnTo>
                    <a:pt x="40" y="184"/>
                  </a:lnTo>
                  <a:lnTo>
                    <a:pt x="88" y="18"/>
                  </a:lnTo>
                  <a:lnTo>
                    <a:pt x="26" y="0"/>
                  </a:lnTo>
                  <a:close/>
                  <a:moveTo>
                    <a:pt x="90" y="164"/>
                  </a:moveTo>
                  <a:lnTo>
                    <a:pt x="96" y="154"/>
                  </a:lnTo>
                  <a:lnTo>
                    <a:pt x="74" y="142"/>
                  </a:lnTo>
                  <a:lnTo>
                    <a:pt x="74" y="142"/>
                  </a:lnTo>
                  <a:lnTo>
                    <a:pt x="70" y="138"/>
                  </a:lnTo>
                  <a:lnTo>
                    <a:pt x="68" y="142"/>
                  </a:lnTo>
                  <a:lnTo>
                    <a:pt x="68" y="142"/>
                  </a:lnTo>
                  <a:lnTo>
                    <a:pt x="64" y="150"/>
                  </a:lnTo>
                  <a:lnTo>
                    <a:pt x="66" y="158"/>
                  </a:lnTo>
                  <a:lnTo>
                    <a:pt x="68" y="164"/>
                  </a:lnTo>
                  <a:lnTo>
                    <a:pt x="74" y="170"/>
                  </a:lnTo>
                  <a:lnTo>
                    <a:pt x="74" y="170"/>
                  </a:lnTo>
                  <a:lnTo>
                    <a:pt x="80" y="172"/>
                  </a:lnTo>
                  <a:lnTo>
                    <a:pt x="84" y="172"/>
                  </a:lnTo>
                  <a:lnTo>
                    <a:pt x="84" y="172"/>
                  </a:lnTo>
                  <a:lnTo>
                    <a:pt x="88" y="172"/>
                  </a:lnTo>
                  <a:lnTo>
                    <a:pt x="88" y="172"/>
                  </a:lnTo>
                  <a:lnTo>
                    <a:pt x="90" y="164"/>
                  </a:lnTo>
                  <a:lnTo>
                    <a:pt x="90" y="164"/>
                  </a:lnTo>
                  <a:close/>
                  <a:moveTo>
                    <a:pt x="328" y="106"/>
                  </a:moveTo>
                  <a:lnTo>
                    <a:pt x="306" y="34"/>
                  </a:lnTo>
                  <a:lnTo>
                    <a:pt x="306" y="34"/>
                  </a:lnTo>
                  <a:lnTo>
                    <a:pt x="304" y="30"/>
                  </a:lnTo>
                  <a:lnTo>
                    <a:pt x="300" y="26"/>
                  </a:lnTo>
                  <a:lnTo>
                    <a:pt x="296" y="24"/>
                  </a:lnTo>
                  <a:lnTo>
                    <a:pt x="292" y="22"/>
                  </a:lnTo>
                  <a:lnTo>
                    <a:pt x="230" y="8"/>
                  </a:lnTo>
                  <a:lnTo>
                    <a:pt x="230" y="8"/>
                  </a:lnTo>
                  <a:lnTo>
                    <a:pt x="230" y="8"/>
                  </a:lnTo>
                  <a:lnTo>
                    <a:pt x="194" y="2"/>
                  </a:lnTo>
                  <a:lnTo>
                    <a:pt x="194" y="2"/>
                  </a:lnTo>
                  <a:lnTo>
                    <a:pt x="192" y="2"/>
                  </a:lnTo>
                  <a:lnTo>
                    <a:pt x="192" y="2"/>
                  </a:lnTo>
                  <a:lnTo>
                    <a:pt x="192" y="2"/>
                  </a:lnTo>
                  <a:lnTo>
                    <a:pt x="192" y="2"/>
                  </a:lnTo>
                  <a:lnTo>
                    <a:pt x="192" y="0"/>
                  </a:lnTo>
                  <a:lnTo>
                    <a:pt x="190" y="0"/>
                  </a:lnTo>
                  <a:lnTo>
                    <a:pt x="190" y="0"/>
                  </a:lnTo>
                  <a:lnTo>
                    <a:pt x="190" y="0"/>
                  </a:lnTo>
                  <a:lnTo>
                    <a:pt x="188" y="0"/>
                  </a:lnTo>
                  <a:lnTo>
                    <a:pt x="188" y="0"/>
                  </a:lnTo>
                  <a:lnTo>
                    <a:pt x="182" y="2"/>
                  </a:lnTo>
                  <a:lnTo>
                    <a:pt x="176" y="4"/>
                  </a:lnTo>
                  <a:lnTo>
                    <a:pt x="170" y="8"/>
                  </a:lnTo>
                  <a:lnTo>
                    <a:pt x="166" y="12"/>
                  </a:lnTo>
                  <a:lnTo>
                    <a:pt x="148" y="44"/>
                  </a:lnTo>
                  <a:lnTo>
                    <a:pt x="148" y="44"/>
                  </a:lnTo>
                  <a:lnTo>
                    <a:pt x="144" y="54"/>
                  </a:lnTo>
                  <a:lnTo>
                    <a:pt x="146" y="62"/>
                  </a:lnTo>
                  <a:lnTo>
                    <a:pt x="150" y="72"/>
                  </a:lnTo>
                  <a:lnTo>
                    <a:pt x="156" y="78"/>
                  </a:lnTo>
                  <a:lnTo>
                    <a:pt x="156" y="78"/>
                  </a:lnTo>
                  <a:lnTo>
                    <a:pt x="162" y="80"/>
                  </a:lnTo>
                  <a:lnTo>
                    <a:pt x="168" y="80"/>
                  </a:lnTo>
                  <a:lnTo>
                    <a:pt x="168" y="80"/>
                  </a:lnTo>
                  <a:lnTo>
                    <a:pt x="174" y="80"/>
                  </a:lnTo>
                  <a:lnTo>
                    <a:pt x="180" y="78"/>
                  </a:lnTo>
                  <a:lnTo>
                    <a:pt x="184" y="74"/>
                  </a:lnTo>
                  <a:lnTo>
                    <a:pt x="188" y="68"/>
                  </a:lnTo>
                  <a:lnTo>
                    <a:pt x="208" y="36"/>
                  </a:lnTo>
                  <a:lnTo>
                    <a:pt x="292" y="82"/>
                  </a:lnTo>
                  <a:lnTo>
                    <a:pt x="292" y="82"/>
                  </a:lnTo>
                  <a:lnTo>
                    <a:pt x="298" y="86"/>
                  </a:lnTo>
                  <a:lnTo>
                    <a:pt x="304" y="90"/>
                  </a:lnTo>
                  <a:lnTo>
                    <a:pt x="304" y="90"/>
                  </a:lnTo>
                  <a:lnTo>
                    <a:pt x="304" y="94"/>
                  </a:lnTo>
                  <a:lnTo>
                    <a:pt x="304" y="94"/>
                  </a:lnTo>
                  <a:lnTo>
                    <a:pt x="306" y="94"/>
                  </a:lnTo>
                  <a:lnTo>
                    <a:pt x="324" y="124"/>
                  </a:lnTo>
                  <a:lnTo>
                    <a:pt x="324" y="124"/>
                  </a:lnTo>
                  <a:lnTo>
                    <a:pt x="326" y="120"/>
                  </a:lnTo>
                  <a:lnTo>
                    <a:pt x="328" y="116"/>
                  </a:lnTo>
                  <a:lnTo>
                    <a:pt x="330" y="110"/>
                  </a:lnTo>
                  <a:lnTo>
                    <a:pt x="328" y="106"/>
                  </a:lnTo>
                  <a:lnTo>
                    <a:pt x="328" y="106"/>
                  </a:lnTo>
                  <a:close/>
                </a:path>
              </a:pathLst>
            </a:custGeom>
            <a:solidFill>
              <a:schemeClr val="bg2"/>
            </a:solidFill>
            <a:ln>
              <a:noFill/>
            </a:ln>
            <a:extLst/>
          </p:spPr>
          <p:txBody>
            <a:bodyPr vert="horz" wrap="square" lIns="88751" tIns="44375" rIns="88751" bIns="44375" numCol="1" anchor="t" anchorCtr="0" compatLnSpc="1">
              <a:prstTxWarp prst="textNoShape">
                <a:avLst/>
              </a:prstTxWarp>
            </a:bodyPr>
            <a:lstStyle/>
            <a:p>
              <a:pPr defTabSz="887553"/>
              <a:endParaRPr lang="en-GB" sz="1747" dirty="0">
                <a:solidFill>
                  <a:srgbClr val="000000"/>
                </a:solidFill>
              </a:endParaRPr>
            </a:p>
          </p:txBody>
        </p:sp>
      </p:grpSp>
      <p:grpSp>
        <p:nvGrpSpPr>
          <p:cNvPr id="148" name="Group 147"/>
          <p:cNvGrpSpPr/>
          <p:nvPr/>
        </p:nvGrpSpPr>
        <p:grpSpPr>
          <a:xfrm>
            <a:off x="830837" y="1515541"/>
            <a:ext cx="594000" cy="594000"/>
            <a:chOff x="7573215" y="3474401"/>
            <a:chExt cx="612000" cy="612000"/>
          </a:xfrm>
        </p:grpSpPr>
        <p:sp>
          <p:nvSpPr>
            <p:cNvPr id="149" name="Oval 148"/>
            <p:cNvSpPr/>
            <p:nvPr/>
          </p:nvSpPr>
          <p:spPr bwMode="ltGray">
            <a:xfrm>
              <a:off x="7573215"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a:endParaRPr lang="en-GB" sz="1747" dirty="0">
                <a:solidFill>
                  <a:srgbClr val="FFFFFF"/>
                </a:solidFill>
                <a:latin typeface="Georgia" pitchFamily="18" charset="0"/>
              </a:endParaRPr>
            </a:p>
          </p:txBody>
        </p:sp>
        <p:sp>
          <p:nvSpPr>
            <p:cNvPr id="150" name="Freeform 4992"/>
            <p:cNvSpPr>
              <a:spLocks noEditPoints="1"/>
            </p:cNvSpPr>
            <p:nvPr/>
          </p:nvSpPr>
          <p:spPr bwMode="auto">
            <a:xfrm>
              <a:off x="7695985" y="3601300"/>
              <a:ext cx="334377" cy="373145"/>
            </a:xfrm>
            <a:custGeom>
              <a:avLst/>
              <a:gdLst>
                <a:gd name="T0" fmla="*/ 14 w 276"/>
                <a:gd name="T1" fmla="*/ 26 h 308"/>
                <a:gd name="T2" fmla="*/ 36 w 276"/>
                <a:gd name="T3" fmla="*/ 30 h 308"/>
                <a:gd name="T4" fmla="*/ 2 w 276"/>
                <a:gd name="T5" fmla="*/ 52 h 308"/>
                <a:gd name="T6" fmla="*/ 6 w 276"/>
                <a:gd name="T7" fmla="*/ 30 h 308"/>
                <a:gd name="T8" fmla="*/ 176 w 276"/>
                <a:gd name="T9" fmla="*/ 202 h 308"/>
                <a:gd name="T10" fmla="*/ 174 w 276"/>
                <a:gd name="T11" fmla="*/ 194 h 308"/>
                <a:gd name="T12" fmla="*/ 100 w 276"/>
                <a:gd name="T13" fmla="*/ 132 h 308"/>
                <a:gd name="T14" fmla="*/ 50 w 276"/>
                <a:gd name="T15" fmla="*/ 80 h 308"/>
                <a:gd name="T16" fmla="*/ 30 w 276"/>
                <a:gd name="T17" fmla="*/ 58 h 308"/>
                <a:gd name="T18" fmla="*/ 22 w 276"/>
                <a:gd name="T19" fmla="*/ 64 h 308"/>
                <a:gd name="T20" fmla="*/ 42 w 276"/>
                <a:gd name="T21" fmla="*/ 88 h 308"/>
                <a:gd name="T22" fmla="*/ 92 w 276"/>
                <a:gd name="T23" fmla="*/ 140 h 308"/>
                <a:gd name="T24" fmla="*/ 168 w 276"/>
                <a:gd name="T25" fmla="*/ 204 h 308"/>
                <a:gd name="T26" fmla="*/ 172 w 276"/>
                <a:gd name="T27" fmla="*/ 206 h 308"/>
                <a:gd name="T28" fmla="*/ 176 w 276"/>
                <a:gd name="T29" fmla="*/ 202 h 308"/>
                <a:gd name="T30" fmla="*/ 276 w 276"/>
                <a:gd name="T31" fmla="*/ 292 h 308"/>
                <a:gd name="T32" fmla="*/ 266 w 276"/>
                <a:gd name="T33" fmla="*/ 308 h 308"/>
                <a:gd name="T34" fmla="*/ 62 w 276"/>
                <a:gd name="T35" fmla="*/ 308 h 308"/>
                <a:gd name="T36" fmla="*/ 46 w 276"/>
                <a:gd name="T37" fmla="*/ 298 h 308"/>
                <a:gd name="T38" fmla="*/ 46 w 276"/>
                <a:gd name="T39" fmla="*/ 112 h 308"/>
                <a:gd name="T40" fmla="*/ 88 w 276"/>
                <a:gd name="T41" fmla="*/ 156 h 308"/>
                <a:gd name="T42" fmla="*/ 168 w 276"/>
                <a:gd name="T43" fmla="*/ 220 h 308"/>
                <a:gd name="T44" fmla="*/ 182 w 276"/>
                <a:gd name="T45" fmla="*/ 214 h 308"/>
                <a:gd name="T46" fmla="*/ 200 w 276"/>
                <a:gd name="T47" fmla="*/ 196 h 308"/>
                <a:gd name="T48" fmla="*/ 204 w 276"/>
                <a:gd name="T49" fmla="*/ 182 h 308"/>
                <a:gd name="T50" fmla="*/ 136 w 276"/>
                <a:gd name="T51" fmla="*/ 106 h 308"/>
                <a:gd name="T52" fmla="*/ 86 w 276"/>
                <a:gd name="T53" fmla="*/ 62 h 308"/>
                <a:gd name="T54" fmla="*/ 62 w 276"/>
                <a:gd name="T55" fmla="*/ 34 h 308"/>
                <a:gd name="T56" fmla="*/ 116 w 276"/>
                <a:gd name="T57" fmla="*/ 68 h 308"/>
                <a:gd name="T58" fmla="*/ 150 w 276"/>
                <a:gd name="T59" fmla="*/ 106 h 308"/>
                <a:gd name="T60" fmla="*/ 162 w 276"/>
                <a:gd name="T61" fmla="*/ 126 h 308"/>
                <a:gd name="T62" fmla="*/ 168 w 276"/>
                <a:gd name="T63" fmla="*/ 126 h 308"/>
                <a:gd name="T64" fmla="*/ 170 w 276"/>
                <a:gd name="T65" fmla="*/ 118 h 308"/>
                <a:gd name="T66" fmla="*/ 144 w 276"/>
                <a:gd name="T67" fmla="*/ 80 h 308"/>
                <a:gd name="T68" fmla="*/ 102 w 276"/>
                <a:gd name="T69" fmla="*/ 40 h 308"/>
                <a:gd name="T70" fmla="*/ 62 w 276"/>
                <a:gd name="T71" fmla="*/ 20 h 308"/>
                <a:gd name="T72" fmla="*/ 46 w 276"/>
                <a:gd name="T73" fmla="*/ 16 h 308"/>
                <a:gd name="T74" fmla="*/ 50 w 276"/>
                <a:gd name="T75" fmla="*/ 4 h 308"/>
                <a:gd name="T76" fmla="*/ 194 w 276"/>
                <a:gd name="T77" fmla="*/ 0 h 308"/>
                <a:gd name="T78" fmla="*/ 276 w 276"/>
                <a:gd name="T79" fmla="*/ 82 h 308"/>
                <a:gd name="T80" fmla="*/ 220 w 276"/>
                <a:gd name="T81" fmla="*/ 206 h 308"/>
                <a:gd name="T82" fmla="*/ 220 w 276"/>
                <a:gd name="T83" fmla="*/ 206 h 308"/>
                <a:gd name="T84" fmla="*/ 202 w 276"/>
                <a:gd name="T85" fmla="*/ 214 h 308"/>
                <a:gd name="T86" fmla="*/ 194 w 276"/>
                <a:gd name="T87" fmla="*/ 226 h 308"/>
                <a:gd name="T88" fmla="*/ 240 w 276"/>
                <a:gd name="T89" fmla="*/ 272 h 308"/>
                <a:gd name="T90" fmla="*/ 238 w 276"/>
                <a:gd name="T91" fmla="*/ 266 h 308"/>
                <a:gd name="T92" fmla="*/ 88 w 276"/>
                <a:gd name="T93" fmla="*/ 264 h 308"/>
                <a:gd name="T94" fmla="*/ 84 w 276"/>
                <a:gd name="T95" fmla="*/ 266 h 308"/>
                <a:gd name="T96" fmla="*/ 80 w 276"/>
                <a:gd name="T97" fmla="*/ 272 h 308"/>
                <a:gd name="T98" fmla="*/ 86 w 276"/>
                <a:gd name="T99" fmla="*/ 280 h 308"/>
                <a:gd name="T100" fmla="*/ 232 w 276"/>
                <a:gd name="T101" fmla="*/ 280 h 308"/>
                <a:gd name="T102" fmla="*/ 240 w 276"/>
                <a:gd name="T103" fmla="*/ 274 h 308"/>
                <a:gd name="T104" fmla="*/ 262 w 276"/>
                <a:gd name="T105" fmla="*/ 84 h 308"/>
                <a:gd name="T106" fmla="*/ 220 w 276"/>
                <a:gd name="T107" fmla="*/ 42 h 308"/>
                <a:gd name="T108" fmla="*/ 262 w 276"/>
                <a:gd name="T109" fmla="*/ 8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6" h="308">
                  <a:moveTo>
                    <a:pt x="6" y="30"/>
                  </a:moveTo>
                  <a:lnTo>
                    <a:pt x="6" y="30"/>
                  </a:lnTo>
                  <a:lnTo>
                    <a:pt x="14" y="26"/>
                  </a:lnTo>
                  <a:lnTo>
                    <a:pt x="20" y="24"/>
                  </a:lnTo>
                  <a:lnTo>
                    <a:pt x="28" y="26"/>
                  </a:lnTo>
                  <a:lnTo>
                    <a:pt x="36" y="30"/>
                  </a:lnTo>
                  <a:lnTo>
                    <a:pt x="8" y="60"/>
                  </a:lnTo>
                  <a:lnTo>
                    <a:pt x="8" y="60"/>
                  </a:lnTo>
                  <a:lnTo>
                    <a:pt x="2" y="52"/>
                  </a:lnTo>
                  <a:lnTo>
                    <a:pt x="0" y="46"/>
                  </a:lnTo>
                  <a:lnTo>
                    <a:pt x="2" y="38"/>
                  </a:lnTo>
                  <a:lnTo>
                    <a:pt x="6" y="30"/>
                  </a:lnTo>
                  <a:lnTo>
                    <a:pt x="6" y="30"/>
                  </a:lnTo>
                  <a:close/>
                  <a:moveTo>
                    <a:pt x="176" y="202"/>
                  </a:moveTo>
                  <a:lnTo>
                    <a:pt x="176" y="202"/>
                  </a:lnTo>
                  <a:lnTo>
                    <a:pt x="176" y="198"/>
                  </a:lnTo>
                  <a:lnTo>
                    <a:pt x="174" y="194"/>
                  </a:lnTo>
                  <a:lnTo>
                    <a:pt x="174" y="194"/>
                  </a:lnTo>
                  <a:lnTo>
                    <a:pt x="154" y="178"/>
                  </a:lnTo>
                  <a:lnTo>
                    <a:pt x="130" y="158"/>
                  </a:lnTo>
                  <a:lnTo>
                    <a:pt x="100" y="132"/>
                  </a:lnTo>
                  <a:lnTo>
                    <a:pt x="100" y="132"/>
                  </a:lnTo>
                  <a:lnTo>
                    <a:pt x="70" y="102"/>
                  </a:lnTo>
                  <a:lnTo>
                    <a:pt x="50" y="80"/>
                  </a:lnTo>
                  <a:lnTo>
                    <a:pt x="32" y="60"/>
                  </a:lnTo>
                  <a:lnTo>
                    <a:pt x="32" y="60"/>
                  </a:lnTo>
                  <a:lnTo>
                    <a:pt x="30" y="58"/>
                  </a:lnTo>
                  <a:lnTo>
                    <a:pt x="24" y="60"/>
                  </a:lnTo>
                  <a:lnTo>
                    <a:pt x="24" y="60"/>
                  </a:lnTo>
                  <a:lnTo>
                    <a:pt x="22" y="64"/>
                  </a:lnTo>
                  <a:lnTo>
                    <a:pt x="24" y="68"/>
                  </a:lnTo>
                  <a:lnTo>
                    <a:pt x="24" y="68"/>
                  </a:lnTo>
                  <a:lnTo>
                    <a:pt x="42" y="88"/>
                  </a:lnTo>
                  <a:lnTo>
                    <a:pt x="62" y="110"/>
                  </a:lnTo>
                  <a:lnTo>
                    <a:pt x="92" y="140"/>
                  </a:lnTo>
                  <a:lnTo>
                    <a:pt x="92" y="140"/>
                  </a:lnTo>
                  <a:lnTo>
                    <a:pt x="122" y="168"/>
                  </a:lnTo>
                  <a:lnTo>
                    <a:pt x="146" y="188"/>
                  </a:lnTo>
                  <a:lnTo>
                    <a:pt x="168" y="204"/>
                  </a:lnTo>
                  <a:lnTo>
                    <a:pt x="168" y="204"/>
                  </a:lnTo>
                  <a:lnTo>
                    <a:pt x="172" y="206"/>
                  </a:lnTo>
                  <a:lnTo>
                    <a:pt x="172" y="206"/>
                  </a:lnTo>
                  <a:lnTo>
                    <a:pt x="174" y="204"/>
                  </a:lnTo>
                  <a:lnTo>
                    <a:pt x="176" y="202"/>
                  </a:lnTo>
                  <a:lnTo>
                    <a:pt x="176" y="202"/>
                  </a:lnTo>
                  <a:close/>
                  <a:moveTo>
                    <a:pt x="276" y="82"/>
                  </a:moveTo>
                  <a:lnTo>
                    <a:pt x="276" y="292"/>
                  </a:lnTo>
                  <a:lnTo>
                    <a:pt x="276" y="292"/>
                  </a:lnTo>
                  <a:lnTo>
                    <a:pt x="274" y="298"/>
                  </a:lnTo>
                  <a:lnTo>
                    <a:pt x="270" y="304"/>
                  </a:lnTo>
                  <a:lnTo>
                    <a:pt x="266" y="308"/>
                  </a:lnTo>
                  <a:lnTo>
                    <a:pt x="260" y="308"/>
                  </a:lnTo>
                  <a:lnTo>
                    <a:pt x="62" y="308"/>
                  </a:lnTo>
                  <a:lnTo>
                    <a:pt x="62" y="308"/>
                  </a:lnTo>
                  <a:lnTo>
                    <a:pt x="56" y="308"/>
                  </a:lnTo>
                  <a:lnTo>
                    <a:pt x="50" y="304"/>
                  </a:lnTo>
                  <a:lnTo>
                    <a:pt x="46" y="298"/>
                  </a:lnTo>
                  <a:lnTo>
                    <a:pt x="46" y="292"/>
                  </a:lnTo>
                  <a:lnTo>
                    <a:pt x="46" y="112"/>
                  </a:lnTo>
                  <a:lnTo>
                    <a:pt x="46" y="112"/>
                  </a:lnTo>
                  <a:lnTo>
                    <a:pt x="64" y="132"/>
                  </a:lnTo>
                  <a:lnTo>
                    <a:pt x="88" y="156"/>
                  </a:lnTo>
                  <a:lnTo>
                    <a:pt x="88" y="156"/>
                  </a:lnTo>
                  <a:lnTo>
                    <a:pt x="122" y="186"/>
                  </a:lnTo>
                  <a:lnTo>
                    <a:pt x="150" y="208"/>
                  </a:lnTo>
                  <a:lnTo>
                    <a:pt x="168" y="220"/>
                  </a:lnTo>
                  <a:lnTo>
                    <a:pt x="178" y="226"/>
                  </a:lnTo>
                  <a:lnTo>
                    <a:pt x="178" y="226"/>
                  </a:lnTo>
                  <a:lnTo>
                    <a:pt x="182" y="214"/>
                  </a:lnTo>
                  <a:lnTo>
                    <a:pt x="190" y="204"/>
                  </a:lnTo>
                  <a:lnTo>
                    <a:pt x="190" y="204"/>
                  </a:lnTo>
                  <a:lnTo>
                    <a:pt x="200" y="196"/>
                  </a:lnTo>
                  <a:lnTo>
                    <a:pt x="210" y="192"/>
                  </a:lnTo>
                  <a:lnTo>
                    <a:pt x="210" y="192"/>
                  </a:lnTo>
                  <a:lnTo>
                    <a:pt x="204" y="182"/>
                  </a:lnTo>
                  <a:lnTo>
                    <a:pt x="190" y="164"/>
                  </a:lnTo>
                  <a:lnTo>
                    <a:pt x="168" y="136"/>
                  </a:lnTo>
                  <a:lnTo>
                    <a:pt x="136" y="106"/>
                  </a:lnTo>
                  <a:lnTo>
                    <a:pt x="136" y="106"/>
                  </a:lnTo>
                  <a:lnTo>
                    <a:pt x="110" y="82"/>
                  </a:lnTo>
                  <a:lnTo>
                    <a:pt x="86" y="62"/>
                  </a:lnTo>
                  <a:lnTo>
                    <a:pt x="54" y="40"/>
                  </a:lnTo>
                  <a:lnTo>
                    <a:pt x="62" y="34"/>
                  </a:lnTo>
                  <a:lnTo>
                    <a:pt x="62" y="34"/>
                  </a:lnTo>
                  <a:lnTo>
                    <a:pt x="84" y="44"/>
                  </a:lnTo>
                  <a:lnTo>
                    <a:pt x="98" y="54"/>
                  </a:lnTo>
                  <a:lnTo>
                    <a:pt x="116" y="68"/>
                  </a:lnTo>
                  <a:lnTo>
                    <a:pt x="116" y="68"/>
                  </a:lnTo>
                  <a:lnTo>
                    <a:pt x="136" y="88"/>
                  </a:lnTo>
                  <a:lnTo>
                    <a:pt x="150" y="106"/>
                  </a:lnTo>
                  <a:lnTo>
                    <a:pt x="160" y="124"/>
                  </a:lnTo>
                  <a:lnTo>
                    <a:pt x="160" y="124"/>
                  </a:lnTo>
                  <a:lnTo>
                    <a:pt x="162" y="126"/>
                  </a:lnTo>
                  <a:lnTo>
                    <a:pt x="166" y="126"/>
                  </a:lnTo>
                  <a:lnTo>
                    <a:pt x="166" y="126"/>
                  </a:lnTo>
                  <a:lnTo>
                    <a:pt x="168" y="126"/>
                  </a:lnTo>
                  <a:lnTo>
                    <a:pt x="168" y="126"/>
                  </a:lnTo>
                  <a:lnTo>
                    <a:pt x="172" y="122"/>
                  </a:lnTo>
                  <a:lnTo>
                    <a:pt x="170" y="118"/>
                  </a:lnTo>
                  <a:lnTo>
                    <a:pt x="170" y="118"/>
                  </a:lnTo>
                  <a:lnTo>
                    <a:pt x="158" y="98"/>
                  </a:lnTo>
                  <a:lnTo>
                    <a:pt x="144" y="80"/>
                  </a:lnTo>
                  <a:lnTo>
                    <a:pt x="124" y="58"/>
                  </a:lnTo>
                  <a:lnTo>
                    <a:pt x="124" y="58"/>
                  </a:lnTo>
                  <a:lnTo>
                    <a:pt x="102" y="40"/>
                  </a:lnTo>
                  <a:lnTo>
                    <a:pt x="82" y="30"/>
                  </a:lnTo>
                  <a:lnTo>
                    <a:pt x="68" y="22"/>
                  </a:lnTo>
                  <a:lnTo>
                    <a:pt x="62" y="20"/>
                  </a:lnTo>
                  <a:lnTo>
                    <a:pt x="58" y="20"/>
                  </a:lnTo>
                  <a:lnTo>
                    <a:pt x="46" y="34"/>
                  </a:lnTo>
                  <a:lnTo>
                    <a:pt x="46" y="16"/>
                  </a:lnTo>
                  <a:lnTo>
                    <a:pt x="46" y="16"/>
                  </a:lnTo>
                  <a:lnTo>
                    <a:pt x="46" y="10"/>
                  </a:lnTo>
                  <a:lnTo>
                    <a:pt x="50" y="4"/>
                  </a:lnTo>
                  <a:lnTo>
                    <a:pt x="56" y="0"/>
                  </a:lnTo>
                  <a:lnTo>
                    <a:pt x="62" y="0"/>
                  </a:lnTo>
                  <a:lnTo>
                    <a:pt x="194" y="0"/>
                  </a:lnTo>
                  <a:lnTo>
                    <a:pt x="210" y="16"/>
                  </a:lnTo>
                  <a:lnTo>
                    <a:pt x="260" y="66"/>
                  </a:lnTo>
                  <a:lnTo>
                    <a:pt x="276" y="82"/>
                  </a:lnTo>
                  <a:close/>
                  <a:moveTo>
                    <a:pt x="194" y="234"/>
                  </a:moveTo>
                  <a:lnTo>
                    <a:pt x="234" y="246"/>
                  </a:lnTo>
                  <a:lnTo>
                    <a:pt x="220" y="206"/>
                  </a:lnTo>
                  <a:lnTo>
                    <a:pt x="220" y="206"/>
                  </a:lnTo>
                  <a:lnTo>
                    <a:pt x="220" y="206"/>
                  </a:lnTo>
                  <a:lnTo>
                    <a:pt x="220" y="206"/>
                  </a:lnTo>
                  <a:lnTo>
                    <a:pt x="212" y="208"/>
                  </a:lnTo>
                  <a:lnTo>
                    <a:pt x="206" y="210"/>
                  </a:lnTo>
                  <a:lnTo>
                    <a:pt x="202" y="214"/>
                  </a:lnTo>
                  <a:lnTo>
                    <a:pt x="202" y="214"/>
                  </a:lnTo>
                  <a:lnTo>
                    <a:pt x="198" y="220"/>
                  </a:lnTo>
                  <a:lnTo>
                    <a:pt x="194" y="226"/>
                  </a:lnTo>
                  <a:lnTo>
                    <a:pt x="194" y="234"/>
                  </a:lnTo>
                  <a:lnTo>
                    <a:pt x="194" y="234"/>
                  </a:lnTo>
                  <a:close/>
                  <a:moveTo>
                    <a:pt x="240" y="272"/>
                  </a:moveTo>
                  <a:lnTo>
                    <a:pt x="240" y="272"/>
                  </a:lnTo>
                  <a:lnTo>
                    <a:pt x="240" y="268"/>
                  </a:lnTo>
                  <a:lnTo>
                    <a:pt x="238" y="266"/>
                  </a:lnTo>
                  <a:lnTo>
                    <a:pt x="236" y="264"/>
                  </a:lnTo>
                  <a:lnTo>
                    <a:pt x="232" y="264"/>
                  </a:lnTo>
                  <a:lnTo>
                    <a:pt x="88" y="264"/>
                  </a:lnTo>
                  <a:lnTo>
                    <a:pt x="88" y="264"/>
                  </a:lnTo>
                  <a:lnTo>
                    <a:pt x="86" y="264"/>
                  </a:lnTo>
                  <a:lnTo>
                    <a:pt x="84" y="266"/>
                  </a:lnTo>
                  <a:lnTo>
                    <a:pt x="82" y="268"/>
                  </a:lnTo>
                  <a:lnTo>
                    <a:pt x="80" y="272"/>
                  </a:lnTo>
                  <a:lnTo>
                    <a:pt x="80" y="272"/>
                  </a:lnTo>
                  <a:lnTo>
                    <a:pt x="82" y="274"/>
                  </a:lnTo>
                  <a:lnTo>
                    <a:pt x="84" y="278"/>
                  </a:lnTo>
                  <a:lnTo>
                    <a:pt x="86" y="280"/>
                  </a:lnTo>
                  <a:lnTo>
                    <a:pt x="88" y="280"/>
                  </a:lnTo>
                  <a:lnTo>
                    <a:pt x="232" y="280"/>
                  </a:lnTo>
                  <a:lnTo>
                    <a:pt x="232" y="280"/>
                  </a:lnTo>
                  <a:lnTo>
                    <a:pt x="236" y="280"/>
                  </a:lnTo>
                  <a:lnTo>
                    <a:pt x="238" y="278"/>
                  </a:lnTo>
                  <a:lnTo>
                    <a:pt x="240" y="274"/>
                  </a:lnTo>
                  <a:lnTo>
                    <a:pt x="240" y="272"/>
                  </a:lnTo>
                  <a:lnTo>
                    <a:pt x="240" y="272"/>
                  </a:lnTo>
                  <a:close/>
                  <a:moveTo>
                    <a:pt x="262" y="84"/>
                  </a:moveTo>
                  <a:lnTo>
                    <a:pt x="244" y="66"/>
                  </a:lnTo>
                  <a:lnTo>
                    <a:pt x="220" y="66"/>
                  </a:lnTo>
                  <a:lnTo>
                    <a:pt x="220" y="42"/>
                  </a:lnTo>
                  <a:lnTo>
                    <a:pt x="202" y="24"/>
                  </a:lnTo>
                  <a:lnTo>
                    <a:pt x="202" y="84"/>
                  </a:lnTo>
                  <a:lnTo>
                    <a:pt x="262" y="8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751" tIns="44375" rIns="88751" bIns="44375" numCol="1" anchor="t" anchorCtr="0" compatLnSpc="1">
              <a:prstTxWarp prst="textNoShape">
                <a:avLst/>
              </a:prstTxWarp>
            </a:bodyPr>
            <a:lstStyle/>
            <a:p>
              <a:pPr defTabSz="887553"/>
              <a:endParaRPr lang="en-GB" sz="1747" dirty="0">
                <a:solidFill>
                  <a:srgbClr val="000000"/>
                </a:solidFill>
              </a:endParaRPr>
            </a:p>
          </p:txBody>
        </p:sp>
      </p:grpSp>
      <p:grpSp>
        <p:nvGrpSpPr>
          <p:cNvPr id="151" name="Group 150"/>
          <p:cNvGrpSpPr/>
          <p:nvPr/>
        </p:nvGrpSpPr>
        <p:grpSpPr>
          <a:xfrm>
            <a:off x="4903252" y="1515541"/>
            <a:ext cx="594000" cy="594000"/>
            <a:chOff x="592807" y="4690710"/>
            <a:chExt cx="612000" cy="612000"/>
          </a:xfrm>
        </p:grpSpPr>
        <p:sp>
          <p:nvSpPr>
            <p:cNvPr id="152" name="Oval 151"/>
            <p:cNvSpPr/>
            <p:nvPr/>
          </p:nvSpPr>
          <p:spPr bwMode="ltGray">
            <a:xfrm>
              <a:off x="592807"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a:endParaRPr lang="en-GB" sz="1747" dirty="0">
                <a:solidFill>
                  <a:srgbClr val="FFFFFF"/>
                </a:solidFill>
                <a:latin typeface="Georgia" pitchFamily="18" charset="0"/>
              </a:endParaRPr>
            </a:p>
          </p:txBody>
        </p:sp>
        <p:sp>
          <p:nvSpPr>
            <p:cNvPr id="153" name="Freeform 4923"/>
            <p:cNvSpPr>
              <a:spLocks noEditPoints="1"/>
            </p:cNvSpPr>
            <p:nvPr/>
          </p:nvSpPr>
          <p:spPr bwMode="auto">
            <a:xfrm>
              <a:off x="681987" y="4800382"/>
              <a:ext cx="433640" cy="397503"/>
            </a:xfrm>
            <a:custGeom>
              <a:avLst/>
              <a:gdLst>
                <a:gd name="T0" fmla="*/ 310 w 360"/>
                <a:gd name="T1" fmla="*/ 80 h 330"/>
                <a:gd name="T2" fmla="*/ 310 w 360"/>
                <a:gd name="T3" fmla="*/ 36 h 330"/>
                <a:gd name="T4" fmla="*/ 310 w 360"/>
                <a:gd name="T5" fmla="*/ 34 h 330"/>
                <a:gd name="T6" fmla="*/ 310 w 360"/>
                <a:gd name="T7" fmla="*/ 32 h 330"/>
                <a:gd name="T8" fmla="*/ 310 w 360"/>
                <a:gd name="T9" fmla="*/ 32 h 330"/>
                <a:gd name="T10" fmla="*/ 310 w 360"/>
                <a:gd name="T11" fmla="*/ 32 h 330"/>
                <a:gd name="T12" fmla="*/ 308 w 360"/>
                <a:gd name="T13" fmla="*/ 30 h 330"/>
                <a:gd name="T14" fmla="*/ 308 w 360"/>
                <a:gd name="T15" fmla="*/ 30 h 330"/>
                <a:gd name="T16" fmla="*/ 308 w 360"/>
                <a:gd name="T17" fmla="*/ 28 h 330"/>
                <a:gd name="T18" fmla="*/ 306 w 360"/>
                <a:gd name="T19" fmla="*/ 28 h 330"/>
                <a:gd name="T20" fmla="*/ 274 w 360"/>
                <a:gd name="T21" fmla="*/ 12 h 330"/>
                <a:gd name="T22" fmla="*/ 272 w 360"/>
                <a:gd name="T23" fmla="*/ 12 h 330"/>
                <a:gd name="T24" fmla="*/ 254 w 360"/>
                <a:gd name="T25" fmla="*/ 20 h 330"/>
                <a:gd name="T26" fmla="*/ 238 w 360"/>
                <a:gd name="T27" fmla="*/ 2 h 330"/>
                <a:gd name="T28" fmla="*/ 226 w 360"/>
                <a:gd name="T29" fmla="*/ 0 h 330"/>
                <a:gd name="T30" fmla="*/ 110 w 360"/>
                <a:gd name="T31" fmla="*/ 58 h 330"/>
                <a:gd name="T32" fmla="*/ 110 w 360"/>
                <a:gd name="T33" fmla="*/ 60 h 330"/>
                <a:gd name="T34" fmla="*/ 108 w 360"/>
                <a:gd name="T35" fmla="*/ 60 h 330"/>
                <a:gd name="T36" fmla="*/ 108 w 360"/>
                <a:gd name="T37" fmla="*/ 60 h 330"/>
                <a:gd name="T38" fmla="*/ 2 w 360"/>
                <a:gd name="T39" fmla="*/ 158 h 330"/>
                <a:gd name="T40" fmla="*/ 0 w 360"/>
                <a:gd name="T41" fmla="*/ 170 h 330"/>
                <a:gd name="T42" fmla="*/ 4 w 360"/>
                <a:gd name="T43" fmla="*/ 174 h 330"/>
                <a:gd name="T44" fmla="*/ 10 w 360"/>
                <a:gd name="T45" fmla="*/ 176 h 330"/>
                <a:gd name="T46" fmla="*/ 40 w 360"/>
                <a:gd name="T47" fmla="*/ 172 h 330"/>
                <a:gd name="T48" fmla="*/ 40 w 360"/>
                <a:gd name="T49" fmla="*/ 304 h 330"/>
                <a:gd name="T50" fmla="*/ 44 w 360"/>
                <a:gd name="T51" fmla="*/ 312 h 330"/>
                <a:gd name="T52" fmla="*/ 50 w 360"/>
                <a:gd name="T53" fmla="*/ 314 h 330"/>
                <a:gd name="T54" fmla="*/ 220 w 360"/>
                <a:gd name="T55" fmla="*/ 330 h 330"/>
                <a:gd name="T56" fmla="*/ 220 w 360"/>
                <a:gd name="T57" fmla="*/ 330 h 330"/>
                <a:gd name="T58" fmla="*/ 224 w 360"/>
                <a:gd name="T59" fmla="*/ 330 h 330"/>
                <a:gd name="T60" fmla="*/ 224 w 360"/>
                <a:gd name="T61" fmla="*/ 330 h 330"/>
                <a:gd name="T62" fmla="*/ 322 w 360"/>
                <a:gd name="T63" fmla="*/ 282 h 330"/>
                <a:gd name="T64" fmla="*/ 326 w 360"/>
                <a:gd name="T65" fmla="*/ 278 h 330"/>
                <a:gd name="T66" fmla="*/ 326 w 360"/>
                <a:gd name="T67" fmla="*/ 160 h 330"/>
                <a:gd name="T68" fmla="*/ 356 w 360"/>
                <a:gd name="T69" fmla="*/ 146 h 330"/>
                <a:gd name="T70" fmla="*/ 360 w 360"/>
                <a:gd name="T71" fmla="*/ 138 h 330"/>
                <a:gd name="T72" fmla="*/ 360 w 360"/>
                <a:gd name="T73" fmla="*/ 134 h 330"/>
                <a:gd name="T74" fmla="*/ 358 w 360"/>
                <a:gd name="T75" fmla="*/ 130 h 330"/>
                <a:gd name="T76" fmla="*/ 150 w 360"/>
                <a:gd name="T77" fmla="*/ 304 h 330"/>
                <a:gd name="T78" fmla="*/ 150 w 360"/>
                <a:gd name="T79" fmla="*/ 208 h 330"/>
                <a:gd name="T80" fmla="*/ 144 w 360"/>
                <a:gd name="T81" fmla="*/ 192 h 330"/>
                <a:gd name="T82" fmla="*/ 128 w 360"/>
                <a:gd name="T83" fmla="*/ 184 h 330"/>
                <a:gd name="T84" fmla="*/ 120 w 360"/>
                <a:gd name="T85" fmla="*/ 184 h 330"/>
                <a:gd name="T86" fmla="*/ 108 w 360"/>
                <a:gd name="T87" fmla="*/ 196 h 330"/>
                <a:gd name="T88" fmla="*/ 106 w 360"/>
                <a:gd name="T89" fmla="*/ 300 h 330"/>
                <a:gd name="T90" fmla="*/ 60 w 360"/>
                <a:gd name="T91" fmla="*/ 138 h 330"/>
                <a:gd name="T92" fmla="*/ 210 w 360"/>
                <a:gd name="T93" fmla="*/ 182 h 330"/>
                <a:gd name="T94" fmla="*/ 272 w 360"/>
                <a:gd name="T95" fmla="*/ 28 h 330"/>
                <a:gd name="T96" fmla="*/ 264 w 360"/>
                <a:gd name="T97" fmla="*/ 46 h 330"/>
                <a:gd name="T98" fmla="*/ 272 w 360"/>
                <a:gd name="T99" fmla="*/ 28 h 330"/>
                <a:gd name="T100" fmla="*/ 294 w 360"/>
                <a:gd name="T101" fmla="*/ 124 h 330"/>
                <a:gd name="T102" fmla="*/ 272 w 360"/>
                <a:gd name="T103" fmla="*/ 60 h 330"/>
                <a:gd name="T104" fmla="*/ 240 w 360"/>
                <a:gd name="T105" fmla="*/ 52 h 330"/>
                <a:gd name="T106" fmla="*/ 256 w 360"/>
                <a:gd name="T107" fmla="*/ 136 h 330"/>
                <a:gd name="T108" fmla="*/ 240 w 360"/>
                <a:gd name="T109" fmla="*/ 52 h 330"/>
                <a:gd name="T110" fmla="*/ 230 w 360"/>
                <a:gd name="T111" fmla="*/ 304 h 330"/>
                <a:gd name="T112" fmla="*/ 230 w 360"/>
                <a:gd name="T113" fmla="*/ 204 h 330"/>
                <a:gd name="T114" fmla="*/ 236 w 360"/>
                <a:gd name="T115" fmla="*/ 206 h 330"/>
                <a:gd name="T116" fmla="*/ 306 w 360"/>
                <a:gd name="T117" fmla="*/ 17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330">
                  <a:moveTo>
                    <a:pt x="358" y="130"/>
                  </a:moveTo>
                  <a:lnTo>
                    <a:pt x="310" y="80"/>
                  </a:lnTo>
                  <a:lnTo>
                    <a:pt x="310" y="36"/>
                  </a:lnTo>
                  <a:lnTo>
                    <a:pt x="310" y="36"/>
                  </a:lnTo>
                  <a:lnTo>
                    <a:pt x="310" y="34"/>
                  </a:lnTo>
                  <a:lnTo>
                    <a:pt x="310" y="34"/>
                  </a:lnTo>
                  <a:lnTo>
                    <a:pt x="310" y="32"/>
                  </a:lnTo>
                  <a:lnTo>
                    <a:pt x="310" y="32"/>
                  </a:lnTo>
                  <a:lnTo>
                    <a:pt x="310" y="32"/>
                  </a:lnTo>
                  <a:lnTo>
                    <a:pt x="310" y="32"/>
                  </a:lnTo>
                  <a:lnTo>
                    <a:pt x="310" y="32"/>
                  </a:lnTo>
                  <a:lnTo>
                    <a:pt x="310" y="32"/>
                  </a:lnTo>
                  <a:lnTo>
                    <a:pt x="308" y="30"/>
                  </a:lnTo>
                  <a:lnTo>
                    <a:pt x="308" y="30"/>
                  </a:lnTo>
                  <a:lnTo>
                    <a:pt x="308" y="30"/>
                  </a:lnTo>
                  <a:lnTo>
                    <a:pt x="308" y="30"/>
                  </a:lnTo>
                  <a:lnTo>
                    <a:pt x="308" y="28"/>
                  </a:lnTo>
                  <a:lnTo>
                    <a:pt x="308" y="28"/>
                  </a:lnTo>
                  <a:lnTo>
                    <a:pt x="306" y="28"/>
                  </a:lnTo>
                  <a:lnTo>
                    <a:pt x="306" y="28"/>
                  </a:lnTo>
                  <a:lnTo>
                    <a:pt x="306" y="28"/>
                  </a:lnTo>
                  <a:lnTo>
                    <a:pt x="274" y="12"/>
                  </a:lnTo>
                  <a:lnTo>
                    <a:pt x="274" y="12"/>
                  </a:lnTo>
                  <a:lnTo>
                    <a:pt x="272" y="12"/>
                  </a:lnTo>
                  <a:lnTo>
                    <a:pt x="268" y="12"/>
                  </a:lnTo>
                  <a:lnTo>
                    <a:pt x="254" y="20"/>
                  </a:lnTo>
                  <a:lnTo>
                    <a:pt x="238" y="2"/>
                  </a:lnTo>
                  <a:lnTo>
                    <a:pt x="238" y="2"/>
                  </a:lnTo>
                  <a:lnTo>
                    <a:pt x="232" y="0"/>
                  </a:lnTo>
                  <a:lnTo>
                    <a:pt x="226" y="0"/>
                  </a:lnTo>
                  <a:lnTo>
                    <a:pt x="114" y="58"/>
                  </a:lnTo>
                  <a:lnTo>
                    <a:pt x="110" y="58"/>
                  </a:lnTo>
                  <a:lnTo>
                    <a:pt x="110" y="58"/>
                  </a:lnTo>
                  <a:lnTo>
                    <a:pt x="110" y="60"/>
                  </a:lnTo>
                  <a:lnTo>
                    <a:pt x="110" y="60"/>
                  </a:lnTo>
                  <a:lnTo>
                    <a:pt x="108" y="60"/>
                  </a:lnTo>
                  <a:lnTo>
                    <a:pt x="108" y="60"/>
                  </a:lnTo>
                  <a:lnTo>
                    <a:pt x="108" y="60"/>
                  </a:lnTo>
                  <a:lnTo>
                    <a:pt x="2" y="158"/>
                  </a:lnTo>
                  <a:lnTo>
                    <a:pt x="2" y="158"/>
                  </a:lnTo>
                  <a:lnTo>
                    <a:pt x="0" y="164"/>
                  </a:lnTo>
                  <a:lnTo>
                    <a:pt x="0" y="170"/>
                  </a:lnTo>
                  <a:lnTo>
                    <a:pt x="0" y="170"/>
                  </a:lnTo>
                  <a:lnTo>
                    <a:pt x="4" y="174"/>
                  </a:lnTo>
                  <a:lnTo>
                    <a:pt x="10" y="176"/>
                  </a:lnTo>
                  <a:lnTo>
                    <a:pt x="10" y="176"/>
                  </a:lnTo>
                  <a:lnTo>
                    <a:pt x="10" y="176"/>
                  </a:lnTo>
                  <a:lnTo>
                    <a:pt x="40" y="172"/>
                  </a:lnTo>
                  <a:lnTo>
                    <a:pt x="40" y="304"/>
                  </a:lnTo>
                  <a:lnTo>
                    <a:pt x="40" y="304"/>
                  </a:lnTo>
                  <a:lnTo>
                    <a:pt x="42" y="308"/>
                  </a:lnTo>
                  <a:lnTo>
                    <a:pt x="44" y="312"/>
                  </a:lnTo>
                  <a:lnTo>
                    <a:pt x="46" y="314"/>
                  </a:lnTo>
                  <a:lnTo>
                    <a:pt x="50" y="314"/>
                  </a:lnTo>
                  <a:lnTo>
                    <a:pt x="220" y="330"/>
                  </a:lnTo>
                  <a:lnTo>
                    <a:pt x="220" y="330"/>
                  </a:lnTo>
                  <a:lnTo>
                    <a:pt x="220" y="330"/>
                  </a:lnTo>
                  <a:lnTo>
                    <a:pt x="220" y="330"/>
                  </a:lnTo>
                  <a:lnTo>
                    <a:pt x="224" y="330"/>
                  </a:lnTo>
                  <a:lnTo>
                    <a:pt x="224" y="330"/>
                  </a:lnTo>
                  <a:lnTo>
                    <a:pt x="224" y="330"/>
                  </a:lnTo>
                  <a:lnTo>
                    <a:pt x="224" y="330"/>
                  </a:lnTo>
                  <a:lnTo>
                    <a:pt x="224" y="330"/>
                  </a:lnTo>
                  <a:lnTo>
                    <a:pt x="322" y="282"/>
                  </a:lnTo>
                  <a:lnTo>
                    <a:pt x="322" y="282"/>
                  </a:lnTo>
                  <a:lnTo>
                    <a:pt x="326" y="278"/>
                  </a:lnTo>
                  <a:lnTo>
                    <a:pt x="326" y="272"/>
                  </a:lnTo>
                  <a:lnTo>
                    <a:pt x="326" y="160"/>
                  </a:lnTo>
                  <a:lnTo>
                    <a:pt x="356" y="146"/>
                  </a:lnTo>
                  <a:lnTo>
                    <a:pt x="356" y="146"/>
                  </a:lnTo>
                  <a:lnTo>
                    <a:pt x="358" y="142"/>
                  </a:lnTo>
                  <a:lnTo>
                    <a:pt x="360" y="138"/>
                  </a:lnTo>
                  <a:lnTo>
                    <a:pt x="360" y="138"/>
                  </a:lnTo>
                  <a:lnTo>
                    <a:pt x="360" y="134"/>
                  </a:lnTo>
                  <a:lnTo>
                    <a:pt x="358" y="130"/>
                  </a:lnTo>
                  <a:lnTo>
                    <a:pt x="358" y="130"/>
                  </a:lnTo>
                  <a:close/>
                  <a:moveTo>
                    <a:pt x="210" y="310"/>
                  </a:moveTo>
                  <a:lnTo>
                    <a:pt x="150" y="304"/>
                  </a:lnTo>
                  <a:lnTo>
                    <a:pt x="150" y="208"/>
                  </a:lnTo>
                  <a:lnTo>
                    <a:pt x="150" y="208"/>
                  </a:lnTo>
                  <a:lnTo>
                    <a:pt x="148" y="200"/>
                  </a:lnTo>
                  <a:lnTo>
                    <a:pt x="144" y="192"/>
                  </a:lnTo>
                  <a:lnTo>
                    <a:pt x="136" y="186"/>
                  </a:lnTo>
                  <a:lnTo>
                    <a:pt x="128" y="184"/>
                  </a:lnTo>
                  <a:lnTo>
                    <a:pt x="128" y="184"/>
                  </a:lnTo>
                  <a:lnTo>
                    <a:pt x="120" y="184"/>
                  </a:lnTo>
                  <a:lnTo>
                    <a:pt x="112" y="188"/>
                  </a:lnTo>
                  <a:lnTo>
                    <a:pt x="108" y="196"/>
                  </a:lnTo>
                  <a:lnTo>
                    <a:pt x="106" y="204"/>
                  </a:lnTo>
                  <a:lnTo>
                    <a:pt x="106" y="300"/>
                  </a:lnTo>
                  <a:lnTo>
                    <a:pt x="60" y="296"/>
                  </a:lnTo>
                  <a:lnTo>
                    <a:pt x="60" y="138"/>
                  </a:lnTo>
                  <a:lnTo>
                    <a:pt x="118" y="86"/>
                  </a:lnTo>
                  <a:lnTo>
                    <a:pt x="210" y="182"/>
                  </a:lnTo>
                  <a:lnTo>
                    <a:pt x="210" y="310"/>
                  </a:lnTo>
                  <a:close/>
                  <a:moveTo>
                    <a:pt x="272" y="28"/>
                  </a:moveTo>
                  <a:lnTo>
                    <a:pt x="286" y="36"/>
                  </a:lnTo>
                  <a:lnTo>
                    <a:pt x="264" y="46"/>
                  </a:lnTo>
                  <a:lnTo>
                    <a:pt x="250" y="40"/>
                  </a:lnTo>
                  <a:lnTo>
                    <a:pt x="272" y="28"/>
                  </a:lnTo>
                  <a:close/>
                  <a:moveTo>
                    <a:pt x="294" y="48"/>
                  </a:moveTo>
                  <a:lnTo>
                    <a:pt x="294" y="124"/>
                  </a:lnTo>
                  <a:lnTo>
                    <a:pt x="272" y="136"/>
                  </a:lnTo>
                  <a:lnTo>
                    <a:pt x="272" y="60"/>
                  </a:lnTo>
                  <a:lnTo>
                    <a:pt x="294" y="48"/>
                  </a:lnTo>
                  <a:close/>
                  <a:moveTo>
                    <a:pt x="240" y="52"/>
                  </a:moveTo>
                  <a:lnTo>
                    <a:pt x="256" y="60"/>
                  </a:lnTo>
                  <a:lnTo>
                    <a:pt x="256" y="136"/>
                  </a:lnTo>
                  <a:lnTo>
                    <a:pt x="240" y="128"/>
                  </a:lnTo>
                  <a:lnTo>
                    <a:pt x="240" y="52"/>
                  </a:lnTo>
                  <a:close/>
                  <a:moveTo>
                    <a:pt x="306" y="266"/>
                  </a:moveTo>
                  <a:lnTo>
                    <a:pt x="230" y="304"/>
                  </a:lnTo>
                  <a:lnTo>
                    <a:pt x="230" y="204"/>
                  </a:lnTo>
                  <a:lnTo>
                    <a:pt x="230" y="204"/>
                  </a:lnTo>
                  <a:lnTo>
                    <a:pt x="236" y="206"/>
                  </a:lnTo>
                  <a:lnTo>
                    <a:pt x="236" y="206"/>
                  </a:lnTo>
                  <a:lnTo>
                    <a:pt x="240" y="204"/>
                  </a:lnTo>
                  <a:lnTo>
                    <a:pt x="306" y="170"/>
                  </a:lnTo>
                  <a:lnTo>
                    <a:pt x="306" y="2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751" tIns="44375" rIns="88751" bIns="44375" numCol="1" anchor="t" anchorCtr="0" compatLnSpc="1">
              <a:prstTxWarp prst="textNoShape">
                <a:avLst/>
              </a:prstTxWarp>
            </a:bodyPr>
            <a:lstStyle/>
            <a:p>
              <a:pPr defTabSz="887553"/>
              <a:endParaRPr lang="en-GB" sz="1747" dirty="0">
                <a:solidFill>
                  <a:srgbClr val="000000"/>
                </a:solidFill>
              </a:endParaRPr>
            </a:p>
          </p:txBody>
        </p:sp>
      </p:grpSp>
      <p:grpSp>
        <p:nvGrpSpPr>
          <p:cNvPr id="157" name="Group 156"/>
          <p:cNvGrpSpPr/>
          <p:nvPr/>
        </p:nvGrpSpPr>
        <p:grpSpPr>
          <a:xfrm>
            <a:off x="7617217" y="1517892"/>
            <a:ext cx="594000" cy="594000"/>
            <a:chOff x="8447928" y="4690710"/>
            <a:chExt cx="612000" cy="612000"/>
          </a:xfrm>
        </p:grpSpPr>
        <p:sp>
          <p:nvSpPr>
            <p:cNvPr id="158" name="Oval 157"/>
            <p:cNvSpPr/>
            <p:nvPr/>
          </p:nvSpPr>
          <p:spPr bwMode="ltGray">
            <a:xfrm>
              <a:off x="8447928" y="4690710"/>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87553"/>
              <a:endParaRPr lang="en-GB" sz="1747" dirty="0">
                <a:solidFill>
                  <a:srgbClr val="FFFFFF"/>
                </a:solidFill>
                <a:latin typeface="Georgia" pitchFamily="18" charset="0"/>
              </a:endParaRPr>
            </a:p>
          </p:txBody>
        </p:sp>
        <p:sp>
          <p:nvSpPr>
            <p:cNvPr id="159" name="Freeform 4998"/>
            <p:cNvSpPr>
              <a:spLocks noEditPoints="1"/>
            </p:cNvSpPr>
            <p:nvPr/>
          </p:nvSpPr>
          <p:spPr bwMode="auto">
            <a:xfrm>
              <a:off x="8537108" y="4770937"/>
              <a:ext cx="433640" cy="472186"/>
            </a:xfrm>
            <a:custGeom>
              <a:avLst/>
              <a:gdLst>
                <a:gd name="T0" fmla="*/ 358 w 360"/>
                <a:gd name="T1" fmla="*/ 278 h 392"/>
                <a:gd name="T2" fmla="*/ 188 w 360"/>
                <a:gd name="T3" fmla="*/ 388 h 392"/>
                <a:gd name="T4" fmla="*/ 180 w 360"/>
                <a:gd name="T5" fmla="*/ 392 h 392"/>
                <a:gd name="T6" fmla="*/ 6 w 360"/>
                <a:gd name="T7" fmla="*/ 284 h 392"/>
                <a:gd name="T8" fmla="*/ 0 w 360"/>
                <a:gd name="T9" fmla="*/ 270 h 392"/>
                <a:gd name="T10" fmla="*/ 8 w 360"/>
                <a:gd name="T11" fmla="*/ 256 h 392"/>
                <a:gd name="T12" fmla="*/ 74 w 360"/>
                <a:gd name="T13" fmla="*/ 244 h 392"/>
                <a:gd name="T14" fmla="*/ 72 w 360"/>
                <a:gd name="T15" fmla="*/ 258 h 392"/>
                <a:gd name="T16" fmla="*/ 80 w 360"/>
                <a:gd name="T17" fmla="*/ 282 h 392"/>
                <a:gd name="T18" fmla="*/ 118 w 360"/>
                <a:gd name="T19" fmla="*/ 308 h 392"/>
                <a:gd name="T20" fmla="*/ 180 w 360"/>
                <a:gd name="T21" fmla="*/ 320 h 392"/>
                <a:gd name="T22" fmla="*/ 224 w 360"/>
                <a:gd name="T23" fmla="*/ 314 h 392"/>
                <a:gd name="T24" fmla="*/ 270 w 360"/>
                <a:gd name="T25" fmla="*/ 292 h 392"/>
                <a:gd name="T26" fmla="*/ 288 w 360"/>
                <a:gd name="T27" fmla="*/ 258 h 392"/>
                <a:gd name="T28" fmla="*/ 288 w 360"/>
                <a:gd name="T29" fmla="*/ 250 h 392"/>
                <a:gd name="T30" fmla="*/ 352 w 360"/>
                <a:gd name="T31" fmla="*/ 256 h 392"/>
                <a:gd name="T32" fmla="*/ 360 w 360"/>
                <a:gd name="T33" fmla="*/ 270 h 392"/>
                <a:gd name="T34" fmla="*/ 242 w 360"/>
                <a:gd name="T35" fmla="*/ 132 h 392"/>
                <a:gd name="T36" fmla="*/ 242 w 360"/>
                <a:gd name="T37" fmla="*/ 136 h 392"/>
                <a:gd name="T38" fmla="*/ 234 w 360"/>
                <a:gd name="T39" fmla="*/ 154 h 392"/>
                <a:gd name="T40" fmla="*/ 198 w 360"/>
                <a:gd name="T41" fmla="*/ 170 h 392"/>
                <a:gd name="T42" fmla="*/ 162 w 360"/>
                <a:gd name="T43" fmla="*/ 170 h 392"/>
                <a:gd name="T44" fmla="*/ 126 w 360"/>
                <a:gd name="T45" fmla="*/ 154 h 392"/>
                <a:gd name="T46" fmla="*/ 118 w 360"/>
                <a:gd name="T47" fmla="*/ 136 h 392"/>
                <a:gd name="T48" fmla="*/ 98 w 360"/>
                <a:gd name="T49" fmla="*/ 186 h 392"/>
                <a:gd name="T50" fmla="*/ 96 w 360"/>
                <a:gd name="T51" fmla="*/ 188 h 392"/>
                <a:gd name="T52" fmla="*/ 102 w 360"/>
                <a:gd name="T53" fmla="*/ 206 h 392"/>
                <a:gd name="T54" fmla="*/ 120 w 360"/>
                <a:gd name="T55" fmla="*/ 222 h 392"/>
                <a:gd name="T56" fmla="*/ 180 w 360"/>
                <a:gd name="T57" fmla="*/ 236 h 392"/>
                <a:gd name="T58" fmla="*/ 224 w 360"/>
                <a:gd name="T59" fmla="*/ 230 h 392"/>
                <a:gd name="T60" fmla="*/ 252 w 360"/>
                <a:gd name="T61" fmla="*/ 212 h 392"/>
                <a:gd name="T62" fmla="*/ 262 w 360"/>
                <a:gd name="T63" fmla="*/ 196 h 392"/>
                <a:gd name="T64" fmla="*/ 262 w 360"/>
                <a:gd name="T65" fmla="*/ 186 h 392"/>
                <a:gd name="T66" fmla="*/ 194 w 360"/>
                <a:gd name="T67" fmla="*/ 10 h 392"/>
                <a:gd name="T68" fmla="*/ 188 w 360"/>
                <a:gd name="T69" fmla="*/ 2 h 392"/>
                <a:gd name="T70" fmla="*/ 180 w 360"/>
                <a:gd name="T71" fmla="*/ 0 h 392"/>
                <a:gd name="T72" fmla="*/ 168 w 360"/>
                <a:gd name="T73" fmla="*/ 6 h 392"/>
                <a:gd name="T74" fmla="*/ 140 w 360"/>
                <a:gd name="T75" fmla="*/ 76 h 392"/>
                <a:gd name="T76" fmla="*/ 140 w 360"/>
                <a:gd name="T77" fmla="*/ 82 h 392"/>
                <a:gd name="T78" fmla="*/ 150 w 360"/>
                <a:gd name="T79" fmla="*/ 94 h 392"/>
                <a:gd name="T80" fmla="*/ 180 w 360"/>
                <a:gd name="T81" fmla="*/ 100 h 392"/>
                <a:gd name="T82" fmla="*/ 214 w 360"/>
                <a:gd name="T83" fmla="*/ 90 h 392"/>
                <a:gd name="T84" fmla="*/ 220 w 360"/>
                <a:gd name="T85" fmla="*/ 78 h 392"/>
                <a:gd name="T86" fmla="*/ 220 w 360"/>
                <a:gd name="T87" fmla="*/ 7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392">
                  <a:moveTo>
                    <a:pt x="360" y="270"/>
                  </a:moveTo>
                  <a:lnTo>
                    <a:pt x="360" y="270"/>
                  </a:lnTo>
                  <a:lnTo>
                    <a:pt x="358" y="278"/>
                  </a:lnTo>
                  <a:lnTo>
                    <a:pt x="354" y="284"/>
                  </a:lnTo>
                  <a:lnTo>
                    <a:pt x="188" y="388"/>
                  </a:lnTo>
                  <a:lnTo>
                    <a:pt x="188" y="388"/>
                  </a:lnTo>
                  <a:lnTo>
                    <a:pt x="184" y="390"/>
                  </a:lnTo>
                  <a:lnTo>
                    <a:pt x="180" y="392"/>
                  </a:lnTo>
                  <a:lnTo>
                    <a:pt x="180" y="392"/>
                  </a:lnTo>
                  <a:lnTo>
                    <a:pt x="176" y="390"/>
                  </a:lnTo>
                  <a:lnTo>
                    <a:pt x="172" y="388"/>
                  </a:lnTo>
                  <a:lnTo>
                    <a:pt x="6" y="284"/>
                  </a:lnTo>
                  <a:lnTo>
                    <a:pt x="6" y="284"/>
                  </a:lnTo>
                  <a:lnTo>
                    <a:pt x="2" y="278"/>
                  </a:lnTo>
                  <a:lnTo>
                    <a:pt x="0" y="270"/>
                  </a:lnTo>
                  <a:lnTo>
                    <a:pt x="0" y="270"/>
                  </a:lnTo>
                  <a:lnTo>
                    <a:pt x="2" y="262"/>
                  </a:lnTo>
                  <a:lnTo>
                    <a:pt x="8" y="256"/>
                  </a:lnTo>
                  <a:lnTo>
                    <a:pt x="86" y="214"/>
                  </a:lnTo>
                  <a:lnTo>
                    <a:pt x="74" y="244"/>
                  </a:lnTo>
                  <a:lnTo>
                    <a:pt x="74" y="244"/>
                  </a:lnTo>
                  <a:lnTo>
                    <a:pt x="72" y="250"/>
                  </a:lnTo>
                  <a:lnTo>
                    <a:pt x="72" y="250"/>
                  </a:lnTo>
                  <a:lnTo>
                    <a:pt x="72" y="258"/>
                  </a:lnTo>
                  <a:lnTo>
                    <a:pt x="72" y="258"/>
                  </a:lnTo>
                  <a:lnTo>
                    <a:pt x="74" y="270"/>
                  </a:lnTo>
                  <a:lnTo>
                    <a:pt x="80" y="282"/>
                  </a:lnTo>
                  <a:lnTo>
                    <a:pt x="90" y="292"/>
                  </a:lnTo>
                  <a:lnTo>
                    <a:pt x="102" y="302"/>
                  </a:lnTo>
                  <a:lnTo>
                    <a:pt x="118" y="308"/>
                  </a:lnTo>
                  <a:lnTo>
                    <a:pt x="136" y="314"/>
                  </a:lnTo>
                  <a:lnTo>
                    <a:pt x="158" y="318"/>
                  </a:lnTo>
                  <a:lnTo>
                    <a:pt x="180" y="320"/>
                  </a:lnTo>
                  <a:lnTo>
                    <a:pt x="180" y="320"/>
                  </a:lnTo>
                  <a:lnTo>
                    <a:pt x="202" y="318"/>
                  </a:lnTo>
                  <a:lnTo>
                    <a:pt x="224" y="314"/>
                  </a:lnTo>
                  <a:lnTo>
                    <a:pt x="242" y="308"/>
                  </a:lnTo>
                  <a:lnTo>
                    <a:pt x="258" y="302"/>
                  </a:lnTo>
                  <a:lnTo>
                    <a:pt x="270" y="292"/>
                  </a:lnTo>
                  <a:lnTo>
                    <a:pt x="280" y="282"/>
                  </a:lnTo>
                  <a:lnTo>
                    <a:pt x="286" y="270"/>
                  </a:lnTo>
                  <a:lnTo>
                    <a:pt x="288" y="258"/>
                  </a:lnTo>
                  <a:lnTo>
                    <a:pt x="288" y="258"/>
                  </a:lnTo>
                  <a:lnTo>
                    <a:pt x="288" y="250"/>
                  </a:lnTo>
                  <a:lnTo>
                    <a:pt x="288" y="250"/>
                  </a:lnTo>
                  <a:lnTo>
                    <a:pt x="286" y="244"/>
                  </a:lnTo>
                  <a:lnTo>
                    <a:pt x="274" y="214"/>
                  </a:lnTo>
                  <a:lnTo>
                    <a:pt x="352" y="256"/>
                  </a:lnTo>
                  <a:lnTo>
                    <a:pt x="352" y="256"/>
                  </a:lnTo>
                  <a:lnTo>
                    <a:pt x="358" y="262"/>
                  </a:lnTo>
                  <a:lnTo>
                    <a:pt x="360" y="270"/>
                  </a:lnTo>
                  <a:lnTo>
                    <a:pt x="360" y="270"/>
                  </a:lnTo>
                  <a:close/>
                  <a:moveTo>
                    <a:pt x="262" y="186"/>
                  </a:moveTo>
                  <a:lnTo>
                    <a:pt x="242" y="132"/>
                  </a:lnTo>
                  <a:lnTo>
                    <a:pt x="242" y="132"/>
                  </a:lnTo>
                  <a:lnTo>
                    <a:pt x="242" y="136"/>
                  </a:lnTo>
                  <a:lnTo>
                    <a:pt x="242" y="136"/>
                  </a:lnTo>
                  <a:lnTo>
                    <a:pt x="240" y="144"/>
                  </a:lnTo>
                  <a:lnTo>
                    <a:pt x="234" y="154"/>
                  </a:lnTo>
                  <a:lnTo>
                    <a:pt x="234" y="154"/>
                  </a:lnTo>
                  <a:lnTo>
                    <a:pt x="224" y="160"/>
                  </a:lnTo>
                  <a:lnTo>
                    <a:pt x="212" y="166"/>
                  </a:lnTo>
                  <a:lnTo>
                    <a:pt x="198" y="170"/>
                  </a:lnTo>
                  <a:lnTo>
                    <a:pt x="180" y="170"/>
                  </a:lnTo>
                  <a:lnTo>
                    <a:pt x="180" y="170"/>
                  </a:lnTo>
                  <a:lnTo>
                    <a:pt x="162" y="170"/>
                  </a:lnTo>
                  <a:lnTo>
                    <a:pt x="148" y="166"/>
                  </a:lnTo>
                  <a:lnTo>
                    <a:pt x="136" y="160"/>
                  </a:lnTo>
                  <a:lnTo>
                    <a:pt x="126" y="154"/>
                  </a:lnTo>
                  <a:lnTo>
                    <a:pt x="126" y="154"/>
                  </a:lnTo>
                  <a:lnTo>
                    <a:pt x="120" y="144"/>
                  </a:lnTo>
                  <a:lnTo>
                    <a:pt x="118" y="136"/>
                  </a:lnTo>
                  <a:lnTo>
                    <a:pt x="118" y="136"/>
                  </a:lnTo>
                  <a:lnTo>
                    <a:pt x="118" y="132"/>
                  </a:lnTo>
                  <a:lnTo>
                    <a:pt x="98" y="186"/>
                  </a:lnTo>
                  <a:lnTo>
                    <a:pt x="98" y="186"/>
                  </a:lnTo>
                  <a:lnTo>
                    <a:pt x="96" y="188"/>
                  </a:lnTo>
                  <a:lnTo>
                    <a:pt x="96" y="188"/>
                  </a:lnTo>
                  <a:lnTo>
                    <a:pt x="98" y="196"/>
                  </a:lnTo>
                  <a:lnTo>
                    <a:pt x="100" y="202"/>
                  </a:lnTo>
                  <a:lnTo>
                    <a:pt x="102" y="206"/>
                  </a:lnTo>
                  <a:lnTo>
                    <a:pt x="108" y="212"/>
                  </a:lnTo>
                  <a:lnTo>
                    <a:pt x="108" y="212"/>
                  </a:lnTo>
                  <a:lnTo>
                    <a:pt x="120" y="222"/>
                  </a:lnTo>
                  <a:lnTo>
                    <a:pt x="136" y="230"/>
                  </a:lnTo>
                  <a:lnTo>
                    <a:pt x="158" y="234"/>
                  </a:lnTo>
                  <a:lnTo>
                    <a:pt x="180" y="236"/>
                  </a:lnTo>
                  <a:lnTo>
                    <a:pt x="180" y="236"/>
                  </a:lnTo>
                  <a:lnTo>
                    <a:pt x="202" y="234"/>
                  </a:lnTo>
                  <a:lnTo>
                    <a:pt x="224" y="230"/>
                  </a:lnTo>
                  <a:lnTo>
                    <a:pt x="240" y="222"/>
                  </a:lnTo>
                  <a:lnTo>
                    <a:pt x="252" y="212"/>
                  </a:lnTo>
                  <a:lnTo>
                    <a:pt x="252" y="212"/>
                  </a:lnTo>
                  <a:lnTo>
                    <a:pt x="258" y="206"/>
                  </a:lnTo>
                  <a:lnTo>
                    <a:pt x="260" y="202"/>
                  </a:lnTo>
                  <a:lnTo>
                    <a:pt x="262" y="196"/>
                  </a:lnTo>
                  <a:lnTo>
                    <a:pt x="264" y="188"/>
                  </a:lnTo>
                  <a:lnTo>
                    <a:pt x="264" y="188"/>
                  </a:lnTo>
                  <a:lnTo>
                    <a:pt x="262" y="186"/>
                  </a:lnTo>
                  <a:lnTo>
                    <a:pt x="262" y="186"/>
                  </a:lnTo>
                  <a:close/>
                  <a:moveTo>
                    <a:pt x="220" y="76"/>
                  </a:moveTo>
                  <a:lnTo>
                    <a:pt x="194" y="10"/>
                  </a:lnTo>
                  <a:lnTo>
                    <a:pt x="194" y="10"/>
                  </a:lnTo>
                  <a:lnTo>
                    <a:pt x="192" y="6"/>
                  </a:lnTo>
                  <a:lnTo>
                    <a:pt x="188" y="2"/>
                  </a:lnTo>
                  <a:lnTo>
                    <a:pt x="184" y="0"/>
                  </a:lnTo>
                  <a:lnTo>
                    <a:pt x="180" y="0"/>
                  </a:lnTo>
                  <a:lnTo>
                    <a:pt x="180" y="0"/>
                  </a:lnTo>
                  <a:lnTo>
                    <a:pt x="176" y="0"/>
                  </a:lnTo>
                  <a:lnTo>
                    <a:pt x="172" y="2"/>
                  </a:lnTo>
                  <a:lnTo>
                    <a:pt x="168" y="6"/>
                  </a:lnTo>
                  <a:lnTo>
                    <a:pt x="166" y="10"/>
                  </a:lnTo>
                  <a:lnTo>
                    <a:pt x="140" y="76"/>
                  </a:lnTo>
                  <a:lnTo>
                    <a:pt x="140" y="76"/>
                  </a:lnTo>
                  <a:lnTo>
                    <a:pt x="140" y="78"/>
                  </a:lnTo>
                  <a:lnTo>
                    <a:pt x="140" y="78"/>
                  </a:lnTo>
                  <a:lnTo>
                    <a:pt x="140" y="82"/>
                  </a:lnTo>
                  <a:lnTo>
                    <a:pt x="142" y="86"/>
                  </a:lnTo>
                  <a:lnTo>
                    <a:pt x="146" y="90"/>
                  </a:lnTo>
                  <a:lnTo>
                    <a:pt x="150" y="94"/>
                  </a:lnTo>
                  <a:lnTo>
                    <a:pt x="164" y="98"/>
                  </a:lnTo>
                  <a:lnTo>
                    <a:pt x="180" y="100"/>
                  </a:lnTo>
                  <a:lnTo>
                    <a:pt x="180" y="100"/>
                  </a:lnTo>
                  <a:lnTo>
                    <a:pt x="196" y="98"/>
                  </a:lnTo>
                  <a:lnTo>
                    <a:pt x="210" y="94"/>
                  </a:lnTo>
                  <a:lnTo>
                    <a:pt x="214" y="90"/>
                  </a:lnTo>
                  <a:lnTo>
                    <a:pt x="218" y="86"/>
                  </a:lnTo>
                  <a:lnTo>
                    <a:pt x="220" y="82"/>
                  </a:lnTo>
                  <a:lnTo>
                    <a:pt x="220" y="78"/>
                  </a:lnTo>
                  <a:lnTo>
                    <a:pt x="220" y="78"/>
                  </a:lnTo>
                  <a:lnTo>
                    <a:pt x="220" y="76"/>
                  </a:lnTo>
                  <a:lnTo>
                    <a:pt x="220" y="7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8751" tIns="44375" rIns="88751" bIns="44375" numCol="1" anchor="t" anchorCtr="0" compatLnSpc="1">
              <a:prstTxWarp prst="textNoShape">
                <a:avLst/>
              </a:prstTxWarp>
            </a:bodyPr>
            <a:lstStyle/>
            <a:p>
              <a:pPr defTabSz="887553"/>
              <a:endParaRPr lang="en-GB" sz="1747" dirty="0">
                <a:solidFill>
                  <a:srgbClr val="000000"/>
                </a:solidFill>
              </a:endParaRPr>
            </a:p>
          </p:txBody>
        </p:sp>
      </p:grpSp>
      <p:grpSp>
        <p:nvGrpSpPr>
          <p:cNvPr id="161" name="Group 160"/>
          <p:cNvGrpSpPr/>
          <p:nvPr/>
        </p:nvGrpSpPr>
        <p:grpSpPr>
          <a:xfrm>
            <a:off x="6260234" y="1527098"/>
            <a:ext cx="594000" cy="594000"/>
            <a:chOff x="2342233" y="3474401"/>
            <a:chExt cx="612000" cy="612000"/>
          </a:xfrm>
        </p:grpSpPr>
        <p:sp>
          <p:nvSpPr>
            <p:cNvPr id="162" name="Oval 161"/>
            <p:cNvSpPr/>
            <p:nvPr/>
          </p:nvSpPr>
          <p:spPr bwMode="ltGray">
            <a:xfrm>
              <a:off x="2342233" y="3474401"/>
              <a:ext cx="612000" cy="612000"/>
            </a:xfrm>
            <a:prstGeom prst="ellipse">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chemeClr val="bg1"/>
                </a:solidFill>
                <a:latin typeface="Georgia" pitchFamily="18" charset="0"/>
              </a:endParaRPr>
            </a:p>
          </p:txBody>
        </p:sp>
        <p:sp>
          <p:nvSpPr>
            <p:cNvPr id="163" name="Freeform 4919"/>
            <p:cNvSpPr>
              <a:spLocks noEditPoints="1"/>
            </p:cNvSpPr>
            <p:nvPr/>
          </p:nvSpPr>
          <p:spPr bwMode="auto">
            <a:xfrm>
              <a:off x="2498868" y="3566383"/>
              <a:ext cx="298730" cy="469776"/>
            </a:xfrm>
            <a:custGeom>
              <a:avLst/>
              <a:gdLst>
                <a:gd name="T0" fmla="*/ 150 w 248"/>
                <a:gd name="T1" fmla="*/ 30 h 390"/>
                <a:gd name="T2" fmla="*/ 160 w 248"/>
                <a:gd name="T3" fmla="*/ 12 h 390"/>
                <a:gd name="T4" fmla="*/ 178 w 248"/>
                <a:gd name="T5" fmla="*/ 2 h 390"/>
                <a:gd name="T6" fmla="*/ 192 w 248"/>
                <a:gd name="T7" fmla="*/ 2 h 390"/>
                <a:gd name="T8" fmla="*/ 212 w 248"/>
                <a:gd name="T9" fmla="*/ 12 h 390"/>
                <a:gd name="T10" fmla="*/ 222 w 248"/>
                <a:gd name="T11" fmla="*/ 30 h 390"/>
                <a:gd name="T12" fmla="*/ 222 w 248"/>
                <a:gd name="T13" fmla="*/ 44 h 390"/>
                <a:gd name="T14" fmla="*/ 212 w 248"/>
                <a:gd name="T15" fmla="*/ 64 h 390"/>
                <a:gd name="T16" fmla="*/ 192 w 248"/>
                <a:gd name="T17" fmla="*/ 74 h 390"/>
                <a:gd name="T18" fmla="*/ 178 w 248"/>
                <a:gd name="T19" fmla="*/ 74 h 390"/>
                <a:gd name="T20" fmla="*/ 160 w 248"/>
                <a:gd name="T21" fmla="*/ 64 h 390"/>
                <a:gd name="T22" fmla="*/ 150 w 248"/>
                <a:gd name="T23" fmla="*/ 44 h 390"/>
                <a:gd name="T24" fmla="*/ 248 w 248"/>
                <a:gd name="T25" fmla="*/ 120 h 390"/>
                <a:gd name="T26" fmla="*/ 242 w 248"/>
                <a:gd name="T27" fmla="*/ 100 h 390"/>
                <a:gd name="T28" fmla="*/ 232 w 248"/>
                <a:gd name="T29" fmla="*/ 90 h 390"/>
                <a:gd name="T30" fmla="*/ 210 w 248"/>
                <a:gd name="T31" fmla="*/ 84 h 390"/>
                <a:gd name="T32" fmla="*/ 194 w 248"/>
                <a:gd name="T33" fmla="*/ 88 h 390"/>
                <a:gd name="T34" fmla="*/ 182 w 248"/>
                <a:gd name="T35" fmla="*/ 98 h 390"/>
                <a:gd name="T36" fmla="*/ 182 w 248"/>
                <a:gd name="T37" fmla="*/ 98 h 390"/>
                <a:gd name="T38" fmla="*/ 84 w 248"/>
                <a:gd name="T39" fmla="*/ 156 h 390"/>
                <a:gd name="T40" fmla="*/ 74 w 248"/>
                <a:gd name="T41" fmla="*/ 160 h 390"/>
                <a:gd name="T42" fmla="*/ 70 w 248"/>
                <a:gd name="T43" fmla="*/ 170 h 390"/>
                <a:gd name="T44" fmla="*/ 80 w 248"/>
                <a:gd name="T45" fmla="*/ 184 h 390"/>
                <a:gd name="T46" fmla="*/ 146 w 248"/>
                <a:gd name="T47" fmla="*/ 186 h 390"/>
                <a:gd name="T48" fmla="*/ 172 w 248"/>
                <a:gd name="T49" fmla="*/ 160 h 390"/>
                <a:gd name="T50" fmla="*/ 138 w 248"/>
                <a:gd name="T51" fmla="*/ 222 h 390"/>
                <a:gd name="T52" fmla="*/ 146 w 248"/>
                <a:gd name="T53" fmla="*/ 212 h 390"/>
                <a:gd name="T54" fmla="*/ 142 w 248"/>
                <a:gd name="T55" fmla="*/ 204 h 390"/>
                <a:gd name="T56" fmla="*/ 50 w 248"/>
                <a:gd name="T57" fmla="*/ 202 h 390"/>
                <a:gd name="T58" fmla="*/ 42 w 248"/>
                <a:gd name="T59" fmla="*/ 204 h 390"/>
                <a:gd name="T60" fmla="*/ 38 w 248"/>
                <a:gd name="T61" fmla="*/ 212 h 390"/>
                <a:gd name="T62" fmla="*/ 46 w 248"/>
                <a:gd name="T63" fmla="*/ 222 h 390"/>
                <a:gd name="T64" fmla="*/ 104 w 248"/>
                <a:gd name="T65" fmla="*/ 224 h 390"/>
                <a:gd name="T66" fmla="*/ 98 w 248"/>
                <a:gd name="T67" fmla="*/ 226 h 390"/>
                <a:gd name="T68" fmla="*/ 94 w 248"/>
                <a:gd name="T69" fmla="*/ 228 h 390"/>
                <a:gd name="T70" fmla="*/ 0 w 248"/>
                <a:gd name="T71" fmla="*/ 324 h 390"/>
                <a:gd name="T72" fmla="*/ 6 w 248"/>
                <a:gd name="T73" fmla="*/ 344 h 390"/>
                <a:gd name="T74" fmla="*/ 20 w 248"/>
                <a:gd name="T75" fmla="*/ 350 h 390"/>
                <a:gd name="T76" fmla="*/ 88 w 248"/>
                <a:gd name="T77" fmla="*/ 290 h 390"/>
                <a:gd name="T78" fmla="*/ 90 w 248"/>
                <a:gd name="T79" fmla="*/ 378 h 390"/>
                <a:gd name="T80" fmla="*/ 108 w 248"/>
                <a:gd name="T81" fmla="*/ 390 h 390"/>
                <a:gd name="T82" fmla="*/ 116 w 248"/>
                <a:gd name="T83" fmla="*/ 388 h 390"/>
                <a:gd name="T84" fmla="*/ 128 w 248"/>
                <a:gd name="T85" fmla="*/ 370 h 390"/>
                <a:gd name="T86" fmla="*/ 216 w 248"/>
                <a:gd name="T87" fmla="*/ 284 h 390"/>
                <a:gd name="T88" fmla="*/ 236 w 248"/>
                <a:gd name="T89" fmla="*/ 282 h 390"/>
                <a:gd name="T90" fmla="*/ 248 w 248"/>
                <a:gd name="T91" fmla="*/ 264 h 390"/>
                <a:gd name="T92" fmla="*/ 248 w 248"/>
                <a:gd name="T93" fmla="*/ 120 h 390"/>
                <a:gd name="T94" fmla="*/ 28 w 248"/>
                <a:gd name="T95" fmla="*/ 202 h 390"/>
                <a:gd name="T96" fmla="*/ 36 w 248"/>
                <a:gd name="T97" fmla="*/ 208 h 390"/>
                <a:gd name="T98" fmla="*/ 42 w 248"/>
                <a:gd name="T99" fmla="*/ 206 h 390"/>
                <a:gd name="T100" fmla="*/ 44 w 248"/>
                <a:gd name="T101" fmla="*/ 196 h 390"/>
                <a:gd name="T102" fmla="*/ 16 w 248"/>
                <a:gd name="T103" fmla="*/ 118 h 390"/>
                <a:gd name="T104" fmla="*/ 8 w 248"/>
                <a:gd name="T105" fmla="*/ 116 h 390"/>
                <a:gd name="T106" fmla="*/ 2 w 248"/>
                <a:gd name="T107" fmla="*/ 120 h 390"/>
                <a:gd name="T108" fmla="*/ 28 w 248"/>
                <a:gd name="T109" fmla="*/ 202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8" h="390">
                  <a:moveTo>
                    <a:pt x="148" y="38"/>
                  </a:moveTo>
                  <a:lnTo>
                    <a:pt x="148" y="38"/>
                  </a:lnTo>
                  <a:lnTo>
                    <a:pt x="150" y="30"/>
                  </a:lnTo>
                  <a:lnTo>
                    <a:pt x="152" y="22"/>
                  </a:lnTo>
                  <a:lnTo>
                    <a:pt x="154" y="16"/>
                  </a:lnTo>
                  <a:lnTo>
                    <a:pt x="160" y="12"/>
                  </a:lnTo>
                  <a:lnTo>
                    <a:pt x="164" y="6"/>
                  </a:lnTo>
                  <a:lnTo>
                    <a:pt x="172" y="4"/>
                  </a:lnTo>
                  <a:lnTo>
                    <a:pt x="178" y="2"/>
                  </a:lnTo>
                  <a:lnTo>
                    <a:pt x="186" y="0"/>
                  </a:lnTo>
                  <a:lnTo>
                    <a:pt x="186" y="0"/>
                  </a:lnTo>
                  <a:lnTo>
                    <a:pt x="192" y="2"/>
                  </a:lnTo>
                  <a:lnTo>
                    <a:pt x="200" y="4"/>
                  </a:lnTo>
                  <a:lnTo>
                    <a:pt x="206" y="6"/>
                  </a:lnTo>
                  <a:lnTo>
                    <a:pt x="212" y="12"/>
                  </a:lnTo>
                  <a:lnTo>
                    <a:pt x="216" y="16"/>
                  </a:lnTo>
                  <a:lnTo>
                    <a:pt x="220" y="22"/>
                  </a:lnTo>
                  <a:lnTo>
                    <a:pt x="222" y="30"/>
                  </a:lnTo>
                  <a:lnTo>
                    <a:pt x="222" y="38"/>
                  </a:lnTo>
                  <a:lnTo>
                    <a:pt x="222" y="38"/>
                  </a:lnTo>
                  <a:lnTo>
                    <a:pt x="222" y="44"/>
                  </a:lnTo>
                  <a:lnTo>
                    <a:pt x="220" y="52"/>
                  </a:lnTo>
                  <a:lnTo>
                    <a:pt x="216" y="58"/>
                  </a:lnTo>
                  <a:lnTo>
                    <a:pt x="212" y="64"/>
                  </a:lnTo>
                  <a:lnTo>
                    <a:pt x="206" y="68"/>
                  </a:lnTo>
                  <a:lnTo>
                    <a:pt x="200" y="72"/>
                  </a:lnTo>
                  <a:lnTo>
                    <a:pt x="192" y="74"/>
                  </a:lnTo>
                  <a:lnTo>
                    <a:pt x="186" y="74"/>
                  </a:lnTo>
                  <a:lnTo>
                    <a:pt x="186" y="74"/>
                  </a:lnTo>
                  <a:lnTo>
                    <a:pt x="178" y="74"/>
                  </a:lnTo>
                  <a:lnTo>
                    <a:pt x="172" y="72"/>
                  </a:lnTo>
                  <a:lnTo>
                    <a:pt x="164" y="68"/>
                  </a:lnTo>
                  <a:lnTo>
                    <a:pt x="160" y="64"/>
                  </a:lnTo>
                  <a:lnTo>
                    <a:pt x="154" y="58"/>
                  </a:lnTo>
                  <a:lnTo>
                    <a:pt x="152" y="52"/>
                  </a:lnTo>
                  <a:lnTo>
                    <a:pt x="150" y="44"/>
                  </a:lnTo>
                  <a:lnTo>
                    <a:pt x="148" y="38"/>
                  </a:lnTo>
                  <a:lnTo>
                    <a:pt x="148" y="38"/>
                  </a:lnTo>
                  <a:close/>
                  <a:moveTo>
                    <a:pt x="248" y="120"/>
                  </a:moveTo>
                  <a:lnTo>
                    <a:pt x="248" y="120"/>
                  </a:lnTo>
                  <a:lnTo>
                    <a:pt x="246" y="106"/>
                  </a:lnTo>
                  <a:lnTo>
                    <a:pt x="242" y="100"/>
                  </a:lnTo>
                  <a:lnTo>
                    <a:pt x="238" y="96"/>
                  </a:lnTo>
                  <a:lnTo>
                    <a:pt x="238" y="96"/>
                  </a:lnTo>
                  <a:lnTo>
                    <a:pt x="232" y="90"/>
                  </a:lnTo>
                  <a:lnTo>
                    <a:pt x="226" y="88"/>
                  </a:lnTo>
                  <a:lnTo>
                    <a:pt x="218" y="84"/>
                  </a:lnTo>
                  <a:lnTo>
                    <a:pt x="210" y="84"/>
                  </a:lnTo>
                  <a:lnTo>
                    <a:pt x="210" y="84"/>
                  </a:lnTo>
                  <a:lnTo>
                    <a:pt x="202" y="86"/>
                  </a:lnTo>
                  <a:lnTo>
                    <a:pt x="194" y="88"/>
                  </a:lnTo>
                  <a:lnTo>
                    <a:pt x="188" y="92"/>
                  </a:lnTo>
                  <a:lnTo>
                    <a:pt x="182" y="98"/>
                  </a:lnTo>
                  <a:lnTo>
                    <a:pt x="182" y="98"/>
                  </a:lnTo>
                  <a:lnTo>
                    <a:pt x="182" y="98"/>
                  </a:lnTo>
                  <a:lnTo>
                    <a:pt x="182" y="98"/>
                  </a:lnTo>
                  <a:lnTo>
                    <a:pt x="182" y="98"/>
                  </a:lnTo>
                  <a:lnTo>
                    <a:pt x="178" y="102"/>
                  </a:lnTo>
                  <a:lnTo>
                    <a:pt x="138" y="156"/>
                  </a:lnTo>
                  <a:lnTo>
                    <a:pt x="84" y="156"/>
                  </a:lnTo>
                  <a:lnTo>
                    <a:pt x="84" y="156"/>
                  </a:lnTo>
                  <a:lnTo>
                    <a:pt x="80" y="156"/>
                  </a:lnTo>
                  <a:lnTo>
                    <a:pt x="74" y="160"/>
                  </a:lnTo>
                  <a:lnTo>
                    <a:pt x="70" y="164"/>
                  </a:lnTo>
                  <a:lnTo>
                    <a:pt x="70" y="170"/>
                  </a:lnTo>
                  <a:lnTo>
                    <a:pt x="70" y="170"/>
                  </a:lnTo>
                  <a:lnTo>
                    <a:pt x="70" y="176"/>
                  </a:lnTo>
                  <a:lnTo>
                    <a:pt x="74" y="182"/>
                  </a:lnTo>
                  <a:lnTo>
                    <a:pt x="80" y="184"/>
                  </a:lnTo>
                  <a:lnTo>
                    <a:pt x="84" y="186"/>
                  </a:lnTo>
                  <a:lnTo>
                    <a:pt x="146" y="186"/>
                  </a:lnTo>
                  <a:lnTo>
                    <a:pt x="146" y="186"/>
                  </a:lnTo>
                  <a:lnTo>
                    <a:pt x="152" y="184"/>
                  </a:lnTo>
                  <a:lnTo>
                    <a:pt x="158" y="180"/>
                  </a:lnTo>
                  <a:lnTo>
                    <a:pt x="172" y="160"/>
                  </a:lnTo>
                  <a:lnTo>
                    <a:pt x="172" y="222"/>
                  </a:lnTo>
                  <a:lnTo>
                    <a:pt x="138" y="222"/>
                  </a:lnTo>
                  <a:lnTo>
                    <a:pt x="138" y="222"/>
                  </a:lnTo>
                  <a:lnTo>
                    <a:pt x="142" y="218"/>
                  </a:lnTo>
                  <a:lnTo>
                    <a:pt x="144" y="216"/>
                  </a:lnTo>
                  <a:lnTo>
                    <a:pt x="146" y="212"/>
                  </a:lnTo>
                  <a:lnTo>
                    <a:pt x="146" y="212"/>
                  </a:lnTo>
                  <a:lnTo>
                    <a:pt x="144" y="208"/>
                  </a:lnTo>
                  <a:lnTo>
                    <a:pt x="142" y="204"/>
                  </a:lnTo>
                  <a:lnTo>
                    <a:pt x="138" y="202"/>
                  </a:lnTo>
                  <a:lnTo>
                    <a:pt x="134" y="202"/>
                  </a:lnTo>
                  <a:lnTo>
                    <a:pt x="50" y="202"/>
                  </a:lnTo>
                  <a:lnTo>
                    <a:pt x="50" y="202"/>
                  </a:lnTo>
                  <a:lnTo>
                    <a:pt x="46" y="202"/>
                  </a:lnTo>
                  <a:lnTo>
                    <a:pt x="42" y="204"/>
                  </a:lnTo>
                  <a:lnTo>
                    <a:pt x="40" y="208"/>
                  </a:lnTo>
                  <a:lnTo>
                    <a:pt x="38" y="212"/>
                  </a:lnTo>
                  <a:lnTo>
                    <a:pt x="38" y="212"/>
                  </a:lnTo>
                  <a:lnTo>
                    <a:pt x="40" y="216"/>
                  </a:lnTo>
                  <a:lnTo>
                    <a:pt x="42" y="220"/>
                  </a:lnTo>
                  <a:lnTo>
                    <a:pt x="46" y="222"/>
                  </a:lnTo>
                  <a:lnTo>
                    <a:pt x="50" y="224"/>
                  </a:lnTo>
                  <a:lnTo>
                    <a:pt x="104" y="224"/>
                  </a:lnTo>
                  <a:lnTo>
                    <a:pt x="104" y="224"/>
                  </a:lnTo>
                  <a:lnTo>
                    <a:pt x="100" y="224"/>
                  </a:lnTo>
                  <a:lnTo>
                    <a:pt x="100" y="224"/>
                  </a:lnTo>
                  <a:lnTo>
                    <a:pt x="98" y="226"/>
                  </a:lnTo>
                  <a:lnTo>
                    <a:pt x="98" y="226"/>
                  </a:lnTo>
                  <a:lnTo>
                    <a:pt x="94" y="228"/>
                  </a:lnTo>
                  <a:lnTo>
                    <a:pt x="94" y="228"/>
                  </a:lnTo>
                  <a:lnTo>
                    <a:pt x="6" y="318"/>
                  </a:lnTo>
                  <a:lnTo>
                    <a:pt x="6" y="318"/>
                  </a:lnTo>
                  <a:lnTo>
                    <a:pt x="0" y="324"/>
                  </a:lnTo>
                  <a:lnTo>
                    <a:pt x="0" y="332"/>
                  </a:lnTo>
                  <a:lnTo>
                    <a:pt x="0" y="338"/>
                  </a:lnTo>
                  <a:lnTo>
                    <a:pt x="6" y="344"/>
                  </a:lnTo>
                  <a:lnTo>
                    <a:pt x="6" y="344"/>
                  </a:lnTo>
                  <a:lnTo>
                    <a:pt x="12" y="350"/>
                  </a:lnTo>
                  <a:lnTo>
                    <a:pt x="20" y="350"/>
                  </a:lnTo>
                  <a:lnTo>
                    <a:pt x="26" y="350"/>
                  </a:lnTo>
                  <a:lnTo>
                    <a:pt x="32" y="344"/>
                  </a:lnTo>
                  <a:lnTo>
                    <a:pt x="88" y="290"/>
                  </a:lnTo>
                  <a:lnTo>
                    <a:pt x="88" y="370"/>
                  </a:lnTo>
                  <a:lnTo>
                    <a:pt x="88" y="370"/>
                  </a:lnTo>
                  <a:lnTo>
                    <a:pt x="90" y="378"/>
                  </a:lnTo>
                  <a:lnTo>
                    <a:pt x="94" y="384"/>
                  </a:lnTo>
                  <a:lnTo>
                    <a:pt x="100" y="388"/>
                  </a:lnTo>
                  <a:lnTo>
                    <a:pt x="108" y="390"/>
                  </a:lnTo>
                  <a:lnTo>
                    <a:pt x="108" y="390"/>
                  </a:lnTo>
                  <a:lnTo>
                    <a:pt x="108" y="390"/>
                  </a:lnTo>
                  <a:lnTo>
                    <a:pt x="116" y="388"/>
                  </a:lnTo>
                  <a:lnTo>
                    <a:pt x="122" y="384"/>
                  </a:lnTo>
                  <a:lnTo>
                    <a:pt x="126" y="378"/>
                  </a:lnTo>
                  <a:lnTo>
                    <a:pt x="128" y="370"/>
                  </a:lnTo>
                  <a:lnTo>
                    <a:pt x="128" y="284"/>
                  </a:lnTo>
                  <a:lnTo>
                    <a:pt x="192" y="284"/>
                  </a:lnTo>
                  <a:lnTo>
                    <a:pt x="216" y="284"/>
                  </a:lnTo>
                  <a:lnTo>
                    <a:pt x="230" y="284"/>
                  </a:lnTo>
                  <a:lnTo>
                    <a:pt x="230" y="284"/>
                  </a:lnTo>
                  <a:lnTo>
                    <a:pt x="236" y="282"/>
                  </a:lnTo>
                  <a:lnTo>
                    <a:pt x="244" y="278"/>
                  </a:lnTo>
                  <a:lnTo>
                    <a:pt x="248" y="272"/>
                  </a:lnTo>
                  <a:lnTo>
                    <a:pt x="248" y="264"/>
                  </a:lnTo>
                  <a:lnTo>
                    <a:pt x="248" y="122"/>
                  </a:lnTo>
                  <a:lnTo>
                    <a:pt x="248" y="122"/>
                  </a:lnTo>
                  <a:lnTo>
                    <a:pt x="248" y="120"/>
                  </a:lnTo>
                  <a:lnTo>
                    <a:pt x="248" y="120"/>
                  </a:lnTo>
                  <a:close/>
                  <a:moveTo>
                    <a:pt x="28" y="202"/>
                  </a:moveTo>
                  <a:lnTo>
                    <a:pt x="28" y="202"/>
                  </a:lnTo>
                  <a:lnTo>
                    <a:pt x="30" y="206"/>
                  </a:lnTo>
                  <a:lnTo>
                    <a:pt x="36" y="208"/>
                  </a:lnTo>
                  <a:lnTo>
                    <a:pt x="36" y="208"/>
                  </a:lnTo>
                  <a:lnTo>
                    <a:pt x="38" y="208"/>
                  </a:lnTo>
                  <a:lnTo>
                    <a:pt x="38" y="208"/>
                  </a:lnTo>
                  <a:lnTo>
                    <a:pt x="42" y="206"/>
                  </a:lnTo>
                  <a:lnTo>
                    <a:pt x="44" y="204"/>
                  </a:lnTo>
                  <a:lnTo>
                    <a:pt x="44" y="200"/>
                  </a:lnTo>
                  <a:lnTo>
                    <a:pt x="44" y="196"/>
                  </a:lnTo>
                  <a:lnTo>
                    <a:pt x="18" y="122"/>
                  </a:lnTo>
                  <a:lnTo>
                    <a:pt x="18" y="122"/>
                  </a:lnTo>
                  <a:lnTo>
                    <a:pt x="16" y="118"/>
                  </a:lnTo>
                  <a:lnTo>
                    <a:pt x="14" y="116"/>
                  </a:lnTo>
                  <a:lnTo>
                    <a:pt x="10" y="116"/>
                  </a:lnTo>
                  <a:lnTo>
                    <a:pt x="8" y="116"/>
                  </a:lnTo>
                  <a:lnTo>
                    <a:pt x="8" y="116"/>
                  </a:lnTo>
                  <a:lnTo>
                    <a:pt x="4" y="118"/>
                  </a:lnTo>
                  <a:lnTo>
                    <a:pt x="2" y="120"/>
                  </a:lnTo>
                  <a:lnTo>
                    <a:pt x="2" y="124"/>
                  </a:lnTo>
                  <a:lnTo>
                    <a:pt x="2" y="126"/>
                  </a:lnTo>
                  <a:lnTo>
                    <a:pt x="28" y="2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p>
          </p:txBody>
        </p:sp>
      </p:grpSp>
      <p:sp>
        <p:nvSpPr>
          <p:cNvPr id="156" name="Rectangle 12"/>
          <p:cNvSpPr txBox="1">
            <a:spLocks noChangeArrowheads="1"/>
          </p:cNvSpPr>
          <p:nvPr/>
        </p:nvSpPr>
        <p:spPr>
          <a:xfrm>
            <a:off x="3218431"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Account compromise</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Card fraud (</a:t>
            </a:r>
            <a:r>
              <a:rPr lang="en-GB" sz="1059" dirty="0" smtClean="0">
                <a:latin typeface="+mj-lt"/>
                <a:cs typeface="Arial" pitchFamily="34" charset="0"/>
              </a:rPr>
              <a:t>ATM/POS</a:t>
            </a:r>
            <a:r>
              <a:rPr lang="en-GB" sz="1059" dirty="0">
                <a:latin typeface="+mj-lt"/>
                <a:cs typeface="Arial" pitchFamily="34" charset="0"/>
              </a:rPr>
              <a:t>)</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Check fraud (counterfeit / altered / forged)</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Self payment authorisation</a:t>
            </a:r>
          </a:p>
          <a:p>
            <a:pPr marL="151287" indent="-151287" defTabSz="806867">
              <a:spcAft>
                <a:spcPts val="529"/>
              </a:spcAft>
              <a:buClr>
                <a:schemeClr val="tx1"/>
              </a:buClr>
              <a:buFont typeface="Arial" panose="020B0604020202020204" pitchFamily="34" charset="0"/>
              <a:buChar char="•"/>
              <a:defRPr/>
            </a:pPr>
            <a:endParaRPr lang="en-GB" sz="1059" b="1" dirty="0">
              <a:solidFill>
                <a:srgbClr val="EB8C00"/>
              </a:solidFill>
              <a:latin typeface="+mj-lt"/>
              <a:cs typeface="Arial" pitchFamily="34" charset="0"/>
            </a:endParaRPr>
          </a:p>
        </p:txBody>
      </p:sp>
      <p:sp>
        <p:nvSpPr>
          <p:cNvPr id="160" name="Rectangle 12"/>
          <p:cNvSpPr txBox="1">
            <a:spLocks noChangeArrowheads="1"/>
          </p:cNvSpPr>
          <p:nvPr/>
        </p:nvSpPr>
        <p:spPr>
          <a:xfrm>
            <a:off x="4571023"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Account takeover</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ID theft / impersonation</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Business email compromise</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First party fraud – new account / bust out</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Online and mobile banking – malware / phishing / </a:t>
            </a:r>
            <a:r>
              <a:rPr lang="en-GB" sz="1059" dirty="0" err="1">
                <a:latin typeface="+mj-lt"/>
                <a:cs typeface="Arial" pitchFamily="34" charset="0"/>
              </a:rPr>
              <a:t>SMSishing</a:t>
            </a:r>
            <a:r>
              <a:rPr lang="en-GB" sz="1059" dirty="0">
                <a:latin typeface="+mj-lt"/>
                <a:cs typeface="Arial" pitchFamily="34" charset="0"/>
              </a:rPr>
              <a:t> / rogue apps </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Interception</a:t>
            </a:r>
            <a:r>
              <a:rPr lang="en-GB" sz="1059" dirty="0">
                <a:cs typeface="Arial" pitchFamily="34" charset="0"/>
              </a:rPr>
              <a:t> </a:t>
            </a:r>
            <a:endParaRPr lang="en-GB" sz="1059" dirty="0">
              <a:latin typeface="Georgia"/>
              <a:cs typeface="Arial" pitchFamily="34" charset="0"/>
            </a:endParaRPr>
          </a:p>
          <a:p>
            <a:pPr marL="151287" indent="-151287" defTabSz="806867">
              <a:spcAft>
                <a:spcPts val="529"/>
              </a:spcAft>
              <a:buClr>
                <a:schemeClr val="tx1"/>
              </a:buClr>
              <a:buFont typeface="Arial" panose="020B0604020202020204" pitchFamily="34" charset="0"/>
              <a:buChar char="•"/>
              <a:defRPr/>
            </a:pPr>
            <a:endParaRPr lang="en-GB" sz="1059" b="1" dirty="0">
              <a:solidFill>
                <a:srgbClr val="EB8C00"/>
              </a:solidFill>
              <a:latin typeface="+mj-lt"/>
              <a:cs typeface="Arial" pitchFamily="34" charset="0"/>
            </a:endParaRPr>
          </a:p>
        </p:txBody>
      </p:sp>
      <p:sp>
        <p:nvSpPr>
          <p:cNvPr id="164" name="Rectangle 12"/>
          <p:cNvSpPr txBox="1">
            <a:spLocks noChangeArrowheads="1"/>
          </p:cNvSpPr>
          <p:nvPr/>
        </p:nvSpPr>
        <p:spPr>
          <a:xfrm>
            <a:off x="513247"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Account takeover</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ID theft / </a:t>
            </a:r>
            <a:r>
              <a:rPr lang="en-GB" sz="1059" dirty="0" err="1" smtClean="0">
                <a:latin typeface="+mj-lt"/>
                <a:cs typeface="Arial" pitchFamily="34" charset="0"/>
              </a:rPr>
              <a:t>im</a:t>
            </a:r>
            <a:r>
              <a:rPr lang="en-GB" sz="1059" dirty="0" smtClean="0">
                <a:latin typeface="+mj-lt"/>
                <a:cs typeface="Arial" pitchFamily="34" charset="0"/>
              </a:rPr>
              <a:t>\personation</a:t>
            </a:r>
            <a:endParaRPr lang="en-GB" sz="1059" dirty="0">
              <a:latin typeface="+mj-lt"/>
              <a:cs typeface="Arial" pitchFamily="34" charset="0"/>
            </a:endParaRP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First party   fraud – new account / bust out</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Bogus account creation</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Bribery and corruption</a:t>
            </a:r>
          </a:p>
          <a:p>
            <a:pPr marL="151287" indent="-151287" defTabSz="806867">
              <a:spcAft>
                <a:spcPts val="529"/>
              </a:spcAft>
              <a:buClr>
                <a:schemeClr val="tx1"/>
              </a:buClr>
              <a:buFont typeface="Arial" panose="020B0604020202020204" pitchFamily="34" charset="0"/>
              <a:buChar char="•"/>
              <a:defRPr/>
            </a:pPr>
            <a:endParaRPr lang="en-GB" sz="1059" b="1" dirty="0">
              <a:solidFill>
                <a:srgbClr val="EB8C00"/>
              </a:solidFill>
              <a:latin typeface="+mj-lt"/>
              <a:cs typeface="Arial" pitchFamily="34" charset="0"/>
            </a:endParaRPr>
          </a:p>
        </p:txBody>
      </p:sp>
      <p:sp>
        <p:nvSpPr>
          <p:cNvPr id="165" name="Rectangle 12"/>
          <p:cNvSpPr txBox="1">
            <a:spLocks noChangeArrowheads="1"/>
          </p:cNvSpPr>
          <p:nvPr/>
        </p:nvSpPr>
        <p:spPr>
          <a:xfrm>
            <a:off x="1865839"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Account takeover</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Power of attorney / relatives</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Online </a:t>
            </a:r>
            <a:r>
              <a:rPr lang="en-GB" sz="1059" dirty="0" smtClean="0">
                <a:latin typeface="+mj-lt"/>
                <a:cs typeface="Arial" pitchFamily="34" charset="0"/>
              </a:rPr>
              <a:t>and </a:t>
            </a:r>
            <a:r>
              <a:rPr lang="en-GB" sz="1059" dirty="0">
                <a:latin typeface="+mj-lt"/>
                <a:cs typeface="Arial" pitchFamily="34" charset="0"/>
              </a:rPr>
              <a:t>mobile banking – malware / phishing / </a:t>
            </a:r>
            <a:r>
              <a:rPr lang="en-GB" sz="1059" dirty="0" err="1">
                <a:latin typeface="+mj-lt"/>
                <a:cs typeface="Arial" pitchFamily="34" charset="0"/>
              </a:rPr>
              <a:t>SMSishing</a:t>
            </a:r>
            <a:r>
              <a:rPr lang="en-GB" sz="1059" dirty="0">
                <a:latin typeface="+mj-lt"/>
                <a:cs typeface="Arial" pitchFamily="34" charset="0"/>
              </a:rPr>
              <a:t> / rogue apps </a:t>
            </a:r>
          </a:p>
        </p:txBody>
      </p:sp>
      <p:sp>
        <p:nvSpPr>
          <p:cNvPr id="166" name="Rectangle 12"/>
          <p:cNvSpPr txBox="1">
            <a:spLocks noChangeArrowheads="1"/>
          </p:cNvSpPr>
          <p:nvPr/>
        </p:nvSpPr>
        <p:spPr>
          <a:xfrm>
            <a:off x="5923615"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Contact centre fraud / social engineering– update details (address, phone, email) </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Power of attorney / relatives</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Online and mobile banking – malware / phishing / </a:t>
            </a:r>
            <a:r>
              <a:rPr lang="en-GB" sz="1059" dirty="0" err="1">
                <a:latin typeface="+mj-lt"/>
                <a:cs typeface="Arial" pitchFamily="34" charset="0"/>
              </a:rPr>
              <a:t>SMSishing</a:t>
            </a:r>
            <a:r>
              <a:rPr lang="en-GB" sz="1059" dirty="0">
                <a:latin typeface="+mj-lt"/>
                <a:cs typeface="Arial" pitchFamily="34" charset="0"/>
              </a:rPr>
              <a:t> / rogue apps</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Data theft</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Unauthorised access</a:t>
            </a:r>
          </a:p>
        </p:txBody>
      </p:sp>
      <p:sp>
        <p:nvSpPr>
          <p:cNvPr id="167" name="Rectangle 12"/>
          <p:cNvSpPr txBox="1">
            <a:spLocks noChangeArrowheads="1"/>
          </p:cNvSpPr>
          <p:nvPr/>
        </p:nvSpPr>
        <p:spPr>
          <a:xfrm>
            <a:off x="7276209" y="2980685"/>
            <a:ext cx="1296000" cy="2916000"/>
          </a:xfrm>
          <a:prstGeom prst="rect">
            <a:avLst/>
          </a:prstGeom>
          <a:noFill/>
          <a:ln w="12700">
            <a:noFill/>
          </a:ln>
        </p:spPr>
        <p:txBody>
          <a:bodyPr lIns="0" tIns="0" rIns="0" bIns="0">
            <a:noAutofit/>
          </a:bodyPr>
          <a:lstStyle/>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Account compromise</a:t>
            </a:r>
          </a:p>
          <a:p>
            <a:pPr marL="151287" indent="-151287" defTabSz="806867">
              <a:spcAft>
                <a:spcPts val="529"/>
              </a:spcAft>
              <a:buClr>
                <a:schemeClr val="tx1"/>
              </a:buClr>
              <a:buFont typeface="Arial" panose="020B0604020202020204" pitchFamily="34" charset="0"/>
              <a:buChar char="•"/>
              <a:defRPr/>
            </a:pPr>
            <a:r>
              <a:rPr lang="en-GB" sz="1059" dirty="0">
                <a:latin typeface="+mj-lt"/>
                <a:cs typeface="Arial" pitchFamily="34" charset="0"/>
              </a:rPr>
              <a:t>Online and mobile banking – malware / phishing / </a:t>
            </a:r>
            <a:r>
              <a:rPr lang="en-GB" sz="1059" dirty="0" err="1">
                <a:latin typeface="+mj-lt"/>
                <a:cs typeface="Arial" pitchFamily="34" charset="0"/>
              </a:rPr>
              <a:t>SMSishing</a:t>
            </a:r>
            <a:r>
              <a:rPr lang="en-GB" sz="1059" dirty="0">
                <a:latin typeface="+mj-lt"/>
                <a:cs typeface="Arial" pitchFamily="34" charset="0"/>
              </a:rPr>
              <a:t> / rogue apps</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Data theft</a:t>
            </a:r>
          </a:p>
          <a:p>
            <a:pPr marL="151287" indent="-151287" defTabSz="806867">
              <a:spcAft>
                <a:spcPts val="529"/>
              </a:spcAft>
              <a:buClr>
                <a:schemeClr val="tx1"/>
              </a:buClr>
              <a:buFont typeface="Arial" panose="020B0604020202020204" pitchFamily="34" charset="0"/>
              <a:buChar char="•"/>
              <a:defRPr/>
            </a:pPr>
            <a:r>
              <a:rPr lang="en-GB" sz="1059" dirty="0">
                <a:latin typeface="Georgia"/>
                <a:cs typeface="Arial" pitchFamily="34" charset="0"/>
              </a:rPr>
              <a:t>Unauthorised access</a:t>
            </a:r>
          </a:p>
          <a:p>
            <a:pPr defTabSz="806867">
              <a:spcAft>
                <a:spcPts val="529"/>
              </a:spcAft>
              <a:buClr>
                <a:schemeClr val="tx1"/>
              </a:buClr>
              <a:defRPr/>
            </a:pPr>
            <a:endParaRPr lang="en-GB" sz="1059" dirty="0">
              <a:latin typeface="+mj-lt"/>
              <a:cs typeface="Arial" pitchFamily="34" charset="0"/>
            </a:endParaRPr>
          </a:p>
        </p:txBody>
      </p:sp>
      <p:sp>
        <p:nvSpPr>
          <p:cNvPr id="3" name="Title 2"/>
          <p:cNvSpPr>
            <a:spLocks noGrp="1"/>
          </p:cNvSpPr>
          <p:nvPr>
            <p:ph type="title"/>
          </p:nvPr>
        </p:nvSpPr>
        <p:spPr/>
        <p:txBody>
          <a:bodyPr/>
          <a:lstStyle/>
          <a:p>
            <a:r>
              <a:rPr lang="en-GB" dirty="0" smtClean="0">
                <a:solidFill>
                  <a:schemeClr val="tx2"/>
                </a:solidFill>
              </a:rPr>
              <a:t>Fraud opportunities through customer lifecycle</a:t>
            </a:r>
            <a:endParaRPr lang="en-GB" dirty="0">
              <a:solidFill>
                <a:schemeClr val="tx2"/>
              </a:solidFill>
            </a:endParaRPr>
          </a:p>
        </p:txBody>
      </p:sp>
      <p:cxnSp>
        <p:nvCxnSpPr>
          <p:cNvPr id="8" name="Straight Connector 7"/>
          <p:cNvCxnSpPr/>
          <p:nvPr/>
        </p:nvCxnSpPr>
        <p:spPr>
          <a:xfrm flipV="1">
            <a:off x="1802850"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flipV="1">
            <a:off x="3161492"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flipV="1">
            <a:off x="4520134"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5878776"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7237418"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flipV="1">
            <a:off x="444208"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8596059" y="1613388"/>
            <a:ext cx="0" cy="450000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82705" y="6099027"/>
            <a:ext cx="8121743" cy="6945"/>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8"/>
          </p:nvPr>
        </p:nvSpPr>
        <p:spPr/>
        <p:txBody>
          <a:bodyPr/>
          <a:lstStyle/>
          <a:p>
            <a:r>
              <a:rPr lang="en-GB" dirty="0" smtClean="0"/>
              <a:t>Page </a:t>
            </a:r>
            <a:fld id="{520F799D-1EC0-4B08-9441-FCC3FC022DAA}" type="slidenum">
              <a:rPr lang="en-GB" smtClean="0"/>
              <a:pPr/>
              <a:t>86</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828119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Evolution of technology in fraud prevention and detection</a:t>
            </a:r>
            <a:r>
              <a:rPr lang="en-GB" dirty="0" smtClean="0"/>
              <a:t/>
            </a:r>
            <a:br>
              <a:rPr lang="en-GB" dirty="0" smtClean="0"/>
            </a:br>
            <a:r>
              <a:rPr lang="en-GB" sz="1412" b="0" i="0" dirty="0"/>
              <a:t>New tools and technologies have allowed more complex analytics to build upon previous successful approaches to enhance capabilities</a:t>
            </a:r>
          </a:p>
        </p:txBody>
      </p:sp>
      <p:grpSp>
        <p:nvGrpSpPr>
          <p:cNvPr id="16" name="Group 15"/>
          <p:cNvGrpSpPr/>
          <p:nvPr/>
        </p:nvGrpSpPr>
        <p:grpSpPr>
          <a:xfrm>
            <a:off x="530352" y="1980624"/>
            <a:ext cx="8083742" cy="4130679"/>
            <a:chOff x="402169" y="1980624"/>
            <a:chExt cx="8297344" cy="4130679"/>
          </a:xfrm>
        </p:grpSpPr>
        <p:sp>
          <p:nvSpPr>
            <p:cNvPr id="59" name="Pie 58"/>
            <p:cNvSpPr/>
            <p:nvPr/>
          </p:nvSpPr>
          <p:spPr bwMode="ltGray">
            <a:xfrm flipH="1">
              <a:off x="4803664" y="4713589"/>
              <a:ext cx="1397714" cy="1397714"/>
            </a:xfrm>
            <a:prstGeom prst="pi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a:endParaRPr>
            </a:p>
          </p:txBody>
        </p:sp>
        <p:sp>
          <p:nvSpPr>
            <p:cNvPr id="12" name="Shape 11"/>
            <p:cNvSpPr/>
            <p:nvPr/>
          </p:nvSpPr>
          <p:spPr>
            <a:xfrm rot="20499769">
              <a:off x="402169" y="2545272"/>
              <a:ext cx="3073660" cy="1851889"/>
            </a:xfrm>
            <a:prstGeom prst="swooshArrow">
              <a:avLst>
                <a:gd name="adj1" fmla="val 16836"/>
                <a:gd name="adj2" fmla="val 25000"/>
              </a:avLst>
            </a:prstGeom>
            <a:solidFill>
              <a:schemeClr val="accent1">
                <a:tint val="40000"/>
                <a:hueOff val="0"/>
                <a:satOff val="0"/>
                <a:lumOff val="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3" name="TextBox 2"/>
            <p:cNvSpPr txBox="1"/>
            <p:nvPr/>
          </p:nvSpPr>
          <p:spPr>
            <a:xfrm>
              <a:off x="590457" y="4556560"/>
              <a:ext cx="635366" cy="331192"/>
            </a:xfrm>
            <a:prstGeom prst="rect">
              <a:avLst/>
            </a:prstGeom>
            <a:noFill/>
          </p:spPr>
          <p:txBody>
            <a:bodyPr wrap="square" lIns="0" tIns="0" rIns="0" bIns="0" rtlCol="0">
              <a:noAutofit/>
            </a:bodyPr>
            <a:lstStyle/>
            <a:p>
              <a:pPr>
                <a:spcAft>
                  <a:spcPts val="794"/>
                </a:spcAft>
              </a:pPr>
              <a:r>
                <a:rPr lang="en-GB" sz="971" i="1" dirty="0">
                  <a:solidFill>
                    <a:srgbClr val="000000"/>
                  </a:solidFill>
                  <a:latin typeface="Georgia" pitchFamily="18" charset="0"/>
                </a:rPr>
                <a:t>Relational databases</a:t>
              </a:r>
            </a:p>
          </p:txBody>
        </p:sp>
        <p:sp>
          <p:nvSpPr>
            <p:cNvPr id="64" name="TextBox 63"/>
            <p:cNvSpPr txBox="1"/>
            <p:nvPr/>
          </p:nvSpPr>
          <p:spPr>
            <a:xfrm>
              <a:off x="559709" y="3453630"/>
              <a:ext cx="635366" cy="331192"/>
            </a:xfrm>
            <a:prstGeom prst="rect">
              <a:avLst/>
            </a:prstGeom>
            <a:noFill/>
          </p:spPr>
          <p:txBody>
            <a:bodyPr wrap="square" lIns="0" tIns="0" rIns="0" bIns="0" rtlCol="0">
              <a:noAutofit/>
            </a:bodyPr>
            <a:lstStyle/>
            <a:p>
              <a:pPr algn="r">
                <a:spcAft>
                  <a:spcPts val="794"/>
                </a:spcAft>
              </a:pPr>
              <a:r>
                <a:rPr lang="en-GB" sz="971" i="1" dirty="0">
                  <a:solidFill>
                    <a:srgbClr val="000000"/>
                  </a:solidFill>
                  <a:latin typeface="Georgia" pitchFamily="18" charset="0"/>
                </a:rPr>
                <a:t>NoSQL databases</a:t>
              </a:r>
            </a:p>
          </p:txBody>
        </p:sp>
        <p:sp>
          <p:nvSpPr>
            <p:cNvPr id="65" name="TextBox 64"/>
            <p:cNvSpPr txBox="1"/>
            <p:nvPr/>
          </p:nvSpPr>
          <p:spPr>
            <a:xfrm>
              <a:off x="1792952" y="3352219"/>
              <a:ext cx="635366" cy="331192"/>
            </a:xfrm>
            <a:prstGeom prst="rect">
              <a:avLst/>
            </a:prstGeom>
            <a:noFill/>
          </p:spPr>
          <p:txBody>
            <a:bodyPr wrap="square" lIns="0" tIns="0" rIns="0" bIns="0" rtlCol="0">
              <a:noAutofit/>
            </a:bodyPr>
            <a:lstStyle/>
            <a:p>
              <a:pPr>
                <a:spcAft>
                  <a:spcPts val="794"/>
                </a:spcAft>
              </a:pPr>
              <a:r>
                <a:rPr lang="en-GB" sz="971" i="1" dirty="0">
                  <a:solidFill>
                    <a:srgbClr val="000000"/>
                  </a:solidFill>
                  <a:latin typeface="Georgia" pitchFamily="18" charset="0"/>
                </a:rPr>
                <a:t>Graph databases</a:t>
              </a:r>
            </a:p>
          </p:txBody>
        </p:sp>
        <p:sp>
          <p:nvSpPr>
            <p:cNvPr id="83" name="TextBox 82"/>
            <p:cNvSpPr txBox="1"/>
            <p:nvPr/>
          </p:nvSpPr>
          <p:spPr>
            <a:xfrm>
              <a:off x="1685261" y="2694641"/>
              <a:ext cx="635366" cy="331192"/>
            </a:xfrm>
            <a:prstGeom prst="rect">
              <a:avLst/>
            </a:prstGeom>
            <a:noFill/>
          </p:spPr>
          <p:txBody>
            <a:bodyPr wrap="square" lIns="0" tIns="0" rIns="0" bIns="0" rtlCol="0">
              <a:noAutofit/>
            </a:bodyPr>
            <a:lstStyle/>
            <a:p>
              <a:pPr>
                <a:spcAft>
                  <a:spcPts val="794"/>
                </a:spcAft>
              </a:pPr>
              <a:r>
                <a:rPr lang="en-GB" sz="971" i="1" dirty="0">
                  <a:solidFill>
                    <a:srgbClr val="000000"/>
                  </a:solidFill>
                  <a:latin typeface="Georgia" pitchFamily="18" charset="0"/>
                </a:rPr>
                <a:t>Hadoop</a:t>
              </a:r>
            </a:p>
          </p:txBody>
        </p:sp>
        <p:sp>
          <p:nvSpPr>
            <p:cNvPr id="84" name="TextBox 83"/>
            <p:cNvSpPr txBox="1"/>
            <p:nvPr/>
          </p:nvSpPr>
          <p:spPr>
            <a:xfrm>
              <a:off x="2658411" y="1992034"/>
              <a:ext cx="635366" cy="331192"/>
            </a:xfrm>
            <a:prstGeom prst="rect">
              <a:avLst/>
            </a:prstGeom>
            <a:noFill/>
          </p:spPr>
          <p:txBody>
            <a:bodyPr wrap="square" lIns="0" tIns="0" rIns="0" bIns="0" rtlCol="0">
              <a:noAutofit/>
            </a:bodyPr>
            <a:lstStyle/>
            <a:p>
              <a:pPr>
                <a:spcAft>
                  <a:spcPts val="794"/>
                </a:spcAft>
              </a:pPr>
              <a:r>
                <a:rPr lang="en-GB" sz="971" i="1" dirty="0">
                  <a:solidFill>
                    <a:srgbClr val="000000"/>
                  </a:solidFill>
                  <a:latin typeface="Georgia" pitchFamily="18" charset="0"/>
                </a:rPr>
                <a:t>Streaming analytics</a:t>
              </a:r>
            </a:p>
          </p:txBody>
        </p:sp>
        <p:sp>
          <p:nvSpPr>
            <p:cNvPr id="6" name="Down Arrow 5"/>
            <p:cNvSpPr/>
            <p:nvPr/>
          </p:nvSpPr>
          <p:spPr bwMode="ltGray">
            <a:xfrm rot="10800000">
              <a:off x="8355886" y="2062053"/>
              <a:ext cx="187289" cy="4034118"/>
            </a:xfrm>
            <a:prstGeom prst="downArrow">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sp>
          <p:nvSpPr>
            <p:cNvPr id="71" name="TextBox 70"/>
            <p:cNvSpPr txBox="1"/>
            <p:nvPr/>
          </p:nvSpPr>
          <p:spPr>
            <a:xfrm>
              <a:off x="8560183" y="2286002"/>
              <a:ext cx="139330" cy="3747821"/>
            </a:xfrm>
            <a:prstGeom prst="rect">
              <a:avLst/>
            </a:prstGeom>
            <a:noFill/>
          </p:spPr>
          <p:txBody>
            <a:bodyPr vert="vert270" wrap="none" lIns="0" tIns="0" rIns="0" bIns="0" rtlCol="0">
              <a:spAutoFit/>
            </a:bodyPr>
            <a:lstStyle/>
            <a:p>
              <a:pPr algn="r">
                <a:spcAft>
                  <a:spcPts val="794"/>
                </a:spcAft>
              </a:pPr>
              <a:r>
                <a:rPr lang="en-GB" sz="882" dirty="0">
                  <a:solidFill>
                    <a:srgbClr val="000000"/>
                  </a:solidFill>
                  <a:latin typeface="Georgia" pitchFamily="18" charset="0"/>
                </a:rPr>
                <a:t>Incremental benefit as best practices incorporated into evolving technology</a:t>
              </a:r>
            </a:p>
          </p:txBody>
        </p:sp>
        <p:grpSp>
          <p:nvGrpSpPr>
            <p:cNvPr id="27" name="Group 26"/>
            <p:cNvGrpSpPr/>
            <p:nvPr/>
          </p:nvGrpSpPr>
          <p:grpSpPr>
            <a:xfrm>
              <a:off x="3307323" y="2094733"/>
              <a:ext cx="4695647" cy="1206655"/>
              <a:chOff x="3595899" y="2459093"/>
              <a:chExt cx="5321733" cy="1367543"/>
            </a:xfrm>
          </p:grpSpPr>
          <p:sp>
            <p:nvSpPr>
              <p:cNvPr id="63" name="Rectangle 62"/>
              <p:cNvSpPr/>
              <p:nvPr/>
            </p:nvSpPr>
            <p:spPr bwMode="ltGray">
              <a:xfrm>
                <a:off x="3595899" y="2459093"/>
                <a:ext cx="5321733" cy="10800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857647" tIns="63529" rIns="2763529" bIns="63529" rtlCol="0" anchor="ctr" anchorCtr="0"/>
              <a:lstStyle/>
              <a:p>
                <a:r>
                  <a:rPr lang="en-GB" sz="1235" b="1" i="1" dirty="0">
                    <a:solidFill>
                      <a:srgbClr val="000000"/>
                    </a:solidFill>
                    <a:latin typeface="Georgia" pitchFamily="18" charset="0"/>
                  </a:rPr>
                  <a:t>Behavioural analytics</a:t>
                </a:r>
              </a:p>
            </p:txBody>
          </p:sp>
          <p:sp>
            <p:nvSpPr>
              <p:cNvPr id="90" name="Rectangle 89"/>
              <p:cNvSpPr/>
              <p:nvPr/>
            </p:nvSpPr>
            <p:spPr>
              <a:xfrm>
                <a:off x="5746881" y="2491262"/>
                <a:ext cx="2306656" cy="1335374"/>
              </a:xfrm>
              <a:prstGeom prst="rect">
                <a:avLst/>
              </a:prstGeom>
            </p:spPr>
            <p:txBody>
              <a:bodyPr wrap="square">
                <a:spAutoFit/>
              </a:bodyPr>
              <a:lstStyle/>
              <a:p>
                <a:pPr marL="151287" indent="-151287">
                  <a:buFont typeface="Arial" panose="020B0604020202020204" pitchFamily="34" charset="0"/>
                  <a:buChar char="•"/>
                </a:pPr>
                <a:r>
                  <a:rPr lang="en-GB" sz="882" dirty="0">
                    <a:solidFill>
                      <a:srgbClr val="000000"/>
                    </a:solidFill>
                    <a:latin typeface="Georgia" pitchFamily="18" charset="0"/>
                  </a:rPr>
                  <a:t>Unsupervised learning techniques to surface up unknown risks</a:t>
                </a:r>
              </a:p>
              <a:p>
                <a:pPr marL="151287" indent="-151287">
                  <a:buFont typeface="Arial" panose="020B0604020202020204" pitchFamily="34" charset="0"/>
                  <a:buChar char="•"/>
                </a:pPr>
                <a:r>
                  <a:rPr lang="en-GB" sz="882" dirty="0">
                    <a:solidFill>
                      <a:srgbClr val="000000"/>
                    </a:solidFill>
                    <a:latin typeface="Georgia" pitchFamily="18" charset="0"/>
                  </a:rPr>
                  <a:t>Clustering to detect anomalies including in rapid time series data</a:t>
                </a:r>
              </a:p>
              <a:p>
                <a:pPr marL="151287" indent="-151287">
                  <a:buFont typeface="Arial" panose="020B0604020202020204" pitchFamily="34" charset="0"/>
                  <a:buChar char="•"/>
                </a:pPr>
                <a:r>
                  <a:rPr lang="en-GB" sz="882" dirty="0">
                    <a:solidFill>
                      <a:srgbClr val="000000"/>
                    </a:solidFill>
                    <a:latin typeface="Georgia" pitchFamily="18" charset="0"/>
                  </a:rPr>
                  <a:t>Self-learning algorithms reduce need to refresh models</a:t>
                </a:r>
              </a:p>
            </p:txBody>
          </p:sp>
          <p:grpSp>
            <p:nvGrpSpPr>
              <p:cNvPr id="18" name="Group 17"/>
              <p:cNvGrpSpPr/>
              <p:nvPr/>
            </p:nvGrpSpPr>
            <p:grpSpPr>
              <a:xfrm>
                <a:off x="3595899" y="2459093"/>
                <a:ext cx="900000" cy="1080000"/>
                <a:chOff x="3595899" y="2459093"/>
                <a:chExt cx="900000" cy="1080000"/>
              </a:xfrm>
            </p:grpSpPr>
            <p:grpSp>
              <p:nvGrpSpPr>
                <p:cNvPr id="10" name="Group 9"/>
                <p:cNvGrpSpPr/>
                <p:nvPr/>
              </p:nvGrpSpPr>
              <p:grpSpPr>
                <a:xfrm>
                  <a:off x="3595899" y="2459093"/>
                  <a:ext cx="900000" cy="1080000"/>
                  <a:chOff x="3595899" y="2458429"/>
                  <a:chExt cx="1001404" cy="1080000"/>
                </a:xfrm>
              </p:grpSpPr>
              <p:sp>
                <p:nvSpPr>
                  <p:cNvPr id="4" name="Parallelogram 3"/>
                  <p:cNvSpPr/>
                  <p:nvPr/>
                </p:nvSpPr>
                <p:spPr bwMode="ltGray">
                  <a:xfrm>
                    <a:off x="3877303" y="2458429"/>
                    <a:ext cx="720000" cy="1080000"/>
                  </a:xfrm>
                  <a:prstGeom prst="parallelogram">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sp>
                <p:nvSpPr>
                  <p:cNvPr id="5" name="Rectangle 4"/>
                  <p:cNvSpPr/>
                  <p:nvPr/>
                </p:nvSpPr>
                <p:spPr bwMode="ltGray">
                  <a:xfrm>
                    <a:off x="3595899" y="2458429"/>
                    <a:ext cx="720000" cy="1080000"/>
                  </a:xfrm>
                  <a:prstGeom prst="rect">
                    <a:avLst/>
                  </a:prstGeom>
                  <a:solidFill>
                    <a:schemeClr val="accent5"/>
                  </a:solidFill>
                  <a:ln w="31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grpSp>
            <p:sp>
              <p:nvSpPr>
                <p:cNvPr id="82" name="Freeform 4845"/>
                <p:cNvSpPr>
                  <a:spLocks noEditPoints="1"/>
                </p:cNvSpPr>
                <p:nvPr/>
              </p:nvSpPr>
              <p:spPr bwMode="auto">
                <a:xfrm>
                  <a:off x="3811943" y="2745640"/>
                  <a:ext cx="467913" cy="506906"/>
                </a:xfrm>
                <a:custGeom>
                  <a:avLst/>
                  <a:gdLst>
                    <a:gd name="T0" fmla="*/ 86 w 384"/>
                    <a:gd name="T1" fmla="*/ 34 h 416"/>
                    <a:gd name="T2" fmla="*/ 108 w 384"/>
                    <a:gd name="T3" fmla="*/ 36 h 416"/>
                    <a:gd name="T4" fmla="*/ 122 w 384"/>
                    <a:gd name="T5" fmla="*/ 86 h 416"/>
                    <a:gd name="T6" fmla="*/ 102 w 384"/>
                    <a:gd name="T7" fmla="*/ 82 h 416"/>
                    <a:gd name="T8" fmla="*/ 24 w 384"/>
                    <a:gd name="T9" fmla="*/ 106 h 416"/>
                    <a:gd name="T10" fmla="*/ 26 w 384"/>
                    <a:gd name="T11" fmla="*/ 126 h 416"/>
                    <a:gd name="T12" fmla="*/ 68 w 384"/>
                    <a:gd name="T13" fmla="*/ 136 h 416"/>
                    <a:gd name="T14" fmla="*/ 64 w 384"/>
                    <a:gd name="T15" fmla="*/ 120 h 416"/>
                    <a:gd name="T16" fmla="*/ 154 w 384"/>
                    <a:gd name="T17" fmla="*/ 372 h 416"/>
                    <a:gd name="T18" fmla="*/ 164 w 384"/>
                    <a:gd name="T19" fmla="*/ 386 h 416"/>
                    <a:gd name="T20" fmla="*/ 230 w 384"/>
                    <a:gd name="T21" fmla="*/ 376 h 416"/>
                    <a:gd name="T22" fmla="*/ 220 w 384"/>
                    <a:gd name="T23" fmla="*/ 366 h 416"/>
                    <a:gd name="T24" fmla="*/ 164 w 384"/>
                    <a:gd name="T25" fmla="*/ 402 h 416"/>
                    <a:gd name="T26" fmla="*/ 174 w 384"/>
                    <a:gd name="T27" fmla="*/ 416 h 416"/>
                    <a:gd name="T28" fmla="*/ 220 w 384"/>
                    <a:gd name="T29" fmla="*/ 406 h 416"/>
                    <a:gd name="T30" fmla="*/ 210 w 384"/>
                    <a:gd name="T31" fmla="*/ 396 h 416"/>
                    <a:gd name="T32" fmla="*/ 34 w 384"/>
                    <a:gd name="T33" fmla="*/ 294 h 416"/>
                    <a:gd name="T34" fmla="*/ 48 w 384"/>
                    <a:gd name="T35" fmla="*/ 302 h 416"/>
                    <a:gd name="T36" fmla="*/ 66 w 384"/>
                    <a:gd name="T37" fmla="*/ 280 h 416"/>
                    <a:gd name="T38" fmla="*/ 52 w 384"/>
                    <a:gd name="T39" fmla="*/ 276 h 416"/>
                    <a:gd name="T40" fmla="*/ 38 w 384"/>
                    <a:gd name="T41" fmla="*/ 196 h 416"/>
                    <a:gd name="T42" fmla="*/ 0 w 384"/>
                    <a:gd name="T43" fmla="*/ 208 h 416"/>
                    <a:gd name="T44" fmla="*/ 38 w 384"/>
                    <a:gd name="T45" fmla="*/ 220 h 416"/>
                    <a:gd name="T46" fmla="*/ 50 w 384"/>
                    <a:gd name="T47" fmla="*/ 208 h 416"/>
                    <a:gd name="T48" fmla="*/ 206 w 384"/>
                    <a:gd name="T49" fmla="*/ 54 h 416"/>
                    <a:gd name="T50" fmla="*/ 192 w 384"/>
                    <a:gd name="T51" fmla="*/ 0 h 416"/>
                    <a:gd name="T52" fmla="*/ 178 w 384"/>
                    <a:gd name="T53" fmla="*/ 54 h 416"/>
                    <a:gd name="T54" fmla="*/ 192 w 384"/>
                    <a:gd name="T55" fmla="*/ 68 h 416"/>
                    <a:gd name="T56" fmla="*/ 320 w 384"/>
                    <a:gd name="T57" fmla="*/ 278 h 416"/>
                    <a:gd name="T58" fmla="*/ 322 w 384"/>
                    <a:gd name="T59" fmla="*/ 294 h 416"/>
                    <a:gd name="T60" fmla="*/ 348 w 384"/>
                    <a:gd name="T61" fmla="*/ 298 h 416"/>
                    <a:gd name="T62" fmla="*/ 346 w 384"/>
                    <a:gd name="T63" fmla="*/ 284 h 416"/>
                    <a:gd name="T64" fmla="*/ 362 w 384"/>
                    <a:gd name="T65" fmla="*/ 122 h 416"/>
                    <a:gd name="T66" fmla="*/ 356 w 384"/>
                    <a:gd name="T67" fmla="*/ 104 h 416"/>
                    <a:gd name="T68" fmla="*/ 314 w 384"/>
                    <a:gd name="T69" fmla="*/ 128 h 416"/>
                    <a:gd name="T70" fmla="*/ 326 w 384"/>
                    <a:gd name="T71" fmla="*/ 142 h 416"/>
                    <a:gd name="T72" fmla="*/ 336 w 384"/>
                    <a:gd name="T73" fmla="*/ 204 h 416"/>
                    <a:gd name="T74" fmla="*/ 346 w 384"/>
                    <a:gd name="T75" fmla="*/ 220 h 416"/>
                    <a:gd name="T76" fmla="*/ 384 w 384"/>
                    <a:gd name="T77" fmla="*/ 208 h 416"/>
                    <a:gd name="T78" fmla="*/ 372 w 384"/>
                    <a:gd name="T79" fmla="*/ 196 h 416"/>
                    <a:gd name="T80" fmla="*/ 276 w 384"/>
                    <a:gd name="T81" fmla="*/ 36 h 416"/>
                    <a:gd name="T82" fmla="*/ 262 w 384"/>
                    <a:gd name="T83" fmla="*/ 86 h 416"/>
                    <a:gd name="T84" fmla="*/ 300 w 384"/>
                    <a:gd name="T85" fmla="*/ 50 h 416"/>
                    <a:gd name="T86" fmla="*/ 294 w 384"/>
                    <a:gd name="T87" fmla="*/ 32 h 416"/>
                    <a:gd name="T88" fmla="*/ 262 w 384"/>
                    <a:gd name="T89" fmla="*/ 256 h 416"/>
                    <a:gd name="T90" fmla="*/ 236 w 384"/>
                    <a:gd name="T91" fmla="*/ 322 h 416"/>
                    <a:gd name="T92" fmla="*/ 218 w 384"/>
                    <a:gd name="T93" fmla="*/ 354 h 416"/>
                    <a:gd name="T94" fmla="*/ 150 w 384"/>
                    <a:gd name="T95" fmla="*/ 338 h 416"/>
                    <a:gd name="T96" fmla="*/ 132 w 384"/>
                    <a:gd name="T97" fmla="*/ 270 h 416"/>
                    <a:gd name="T98" fmla="*/ 98 w 384"/>
                    <a:gd name="T99" fmla="*/ 196 h 416"/>
                    <a:gd name="T100" fmla="*/ 134 w 384"/>
                    <a:gd name="T101" fmla="*/ 118 h 416"/>
                    <a:gd name="T102" fmla="*/ 234 w 384"/>
                    <a:gd name="T103" fmla="*/ 108 h 416"/>
                    <a:gd name="T104" fmla="*/ 286 w 384"/>
                    <a:gd name="T105" fmla="*/ 196 h 416"/>
                    <a:gd name="T106" fmla="*/ 192 w 384"/>
                    <a:gd name="T107" fmla="*/ 128 h 416"/>
                    <a:gd name="T108" fmla="*/ 146 w 384"/>
                    <a:gd name="T109" fmla="*/ 144 h 416"/>
                    <a:gd name="T110" fmla="*/ 126 w 384"/>
                    <a:gd name="T111" fmla="*/ 198 h 416"/>
                    <a:gd name="T112" fmla="*/ 142 w 384"/>
                    <a:gd name="T113" fmla="*/ 200 h 416"/>
                    <a:gd name="T114" fmla="*/ 154 w 384"/>
                    <a:gd name="T115" fmla="*/ 164 h 416"/>
                    <a:gd name="T116" fmla="*/ 190 w 384"/>
                    <a:gd name="T117" fmla="*/ 14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4" h="416">
                      <a:moveTo>
                        <a:pt x="102" y="82"/>
                      </a:moveTo>
                      <a:lnTo>
                        <a:pt x="84" y="50"/>
                      </a:lnTo>
                      <a:lnTo>
                        <a:pt x="84" y="50"/>
                      </a:lnTo>
                      <a:lnTo>
                        <a:pt x="82" y="44"/>
                      </a:lnTo>
                      <a:lnTo>
                        <a:pt x="84" y="40"/>
                      </a:lnTo>
                      <a:lnTo>
                        <a:pt x="86" y="34"/>
                      </a:lnTo>
                      <a:lnTo>
                        <a:pt x="90" y="32"/>
                      </a:lnTo>
                      <a:lnTo>
                        <a:pt x="90" y="32"/>
                      </a:lnTo>
                      <a:lnTo>
                        <a:pt x="96" y="30"/>
                      </a:lnTo>
                      <a:lnTo>
                        <a:pt x="100" y="30"/>
                      </a:lnTo>
                      <a:lnTo>
                        <a:pt x="106" y="32"/>
                      </a:lnTo>
                      <a:lnTo>
                        <a:pt x="108" y="36"/>
                      </a:lnTo>
                      <a:lnTo>
                        <a:pt x="126" y="68"/>
                      </a:lnTo>
                      <a:lnTo>
                        <a:pt x="126" y="68"/>
                      </a:lnTo>
                      <a:lnTo>
                        <a:pt x="128" y="72"/>
                      </a:lnTo>
                      <a:lnTo>
                        <a:pt x="128" y="78"/>
                      </a:lnTo>
                      <a:lnTo>
                        <a:pt x="126" y="82"/>
                      </a:lnTo>
                      <a:lnTo>
                        <a:pt x="122" y="86"/>
                      </a:lnTo>
                      <a:lnTo>
                        <a:pt x="122" y="86"/>
                      </a:lnTo>
                      <a:lnTo>
                        <a:pt x="114" y="88"/>
                      </a:lnTo>
                      <a:lnTo>
                        <a:pt x="114" y="88"/>
                      </a:lnTo>
                      <a:lnTo>
                        <a:pt x="108" y="86"/>
                      </a:lnTo>
                      <a:lnTo>
                        <a:pt x="102" y="82"/>
                      </a:lnTo>
                      <a:lnTo>
                        <a:pt x="102" y="82"/>
                      </a:lnTo>
                      <a:close/>
                      <a:moveTo>
                        <a:pt x="64" y="120"/>
                      </a:moveTo>
                      <a:lnTo>
                        <a:pt x="38" y="104"/>
                      </a:lnTo>
                      <a:lnTo>
                        <a:pt x="38" y="104"/>
                      </a:lnTo>
                      <a:lnTo>
                        <a:pt x="32" y="104"/>
                      </a:lnTo>
                      <a:lnTo>
                        <a:pt x="28" y="104"/>
                      </a:lnTo>
                      <a:lnTo>
                        <a:pt x="24" y="106"/>
                      </a:lnTo>
                      <a:lnTo>
                        <a:pt x="22" y="110"/>
                      </a:lnTo>
                      <a:lnTo>
                        <a:pt x="22" y="110"/>
                      </a:lnTo>
                      <a:lnTo>
                        <a:pt x="20" y="114"/>
                      </a:lnTo>
                      <a:lnTo>
                        <a:pt x="20" y="118"/>
                      </a:lnTo>
                      <a:lnTo>
                        <a:pt x="22" y="122"/>
                      </a:lnTo>
                      <a:lnTo>
                        <a:pt x="26" y="126"/>
                      </a:lnTo>
                      <a:lnTo>
                        <a:pt x="52" y="142"/>
                      </a:lnTo>
                      <a:lnTo>
                        <a:pt x="52" y="142"/>
                      </a:lnTo>
                      <a:lnTo>
                        <a:pt x="58" y="142"/>
                      </a:lnTo>
                      <a:lnTo>
                        <a:pt x="58" y="142"/>
                      </a:lnTo>
                      <a:lnTo>
                        <a:pt x="64" y="142"/>
                      </a:lnTo>
                      <a:lnTo>
                        <a:pt x="68" y="136"/>
                      </a:lnTo>
                      <a:lnTo>
                        <a:pt x="68" y="136"/>
                      </a:lnTo>
                      <a:lnTo>
                        <a:pt x="70" y="132"/>
                      </a:lnTo>
                      <a:lnTo>
                        <a:pt x="70" y="128"/>
                      </a:lnTo>
                      <a:lnTo>
                        <a:pt x="68" y="124"/>
                      </a:lnTo>
                      <a:lnTo>
                        <a:pt x="64" y="120"/>
                      </a:lnTo>
                      <a:lnTo>
                        <a:pt x="64" y="120"/>
                      </a:lnTo>
                      <a:close/>
                      <a:moveTo>
                        <a:pt x="220" y="366"/>
                      </a:moveTo>
                      <a:lnTo>
                        <a:pt x="164" y="366"/>
                      </a:lnTo>
                      <a:lnTo>
                        <a:pt x="164" y="366"/>
                      </a:lnTo>
                      <a:lnTo>
                        <a:pt x="160" y="366"/>
                      </a:lnTo>
                      <a:lnTo>
                        <a:pt x="156" y="368"/>
                      </a:lnTo>
                      <a:lnTo>
                        <a:pt x="154" y="372"/>
                      </a:lnTo>
                      <a:lnTo>
                        <a:pt x="154" y="376"/>
                      </a:lnTo>
                      <a:lnTo>
                        <a:pt x="154" y="376"/>
                      </a:lnTo>
                      <a:lnTo>
                        <a:pt x="154" y="380"/>
                      </a:lnTo>
                      <a:lnTo>
                        <a:pt x="156" y="382"/>
                      </a:lnTo>
                      <a:lnTo>
                        <a:pt x="160" y="384"/>
                      </a:lnTo>
                      <a:lnTo>
                        <a:pt x="164" y="386"/>
                      </a:lnTo>
                      <a:lnTo>
                        <a:pt x="220" y="386"/>
                      </a:lnTo>
                      <a:lnTo>
                        <a:pt x="220" y="386"/>
                      </a:lnTo>
                      <a:lnTo>
                        <a:pt x="224" y="384"/>
                      </a:lnTo>
                      <a:lnTo>
                        <a:pt x="228" y="382"/>
                      </a:lnTo>
                      <a:lnTo>
                        <a:pt x="230" y="380"/>
                      </a:lnTo>
                      <a:lnTo>
                        <a:pt x="230" y="376"/>
                      </a:lnTo>
                      <a:lnTo>
                        <a:pt x="230" y="376"/>
                      </a:lnTo>
                      <a:lnTo>
                        <a:pt x="230" y="372"/>
                      </a:lnTo>
                      <a:lnTo>
                        <a:pt x="228" y="368"/>
                      </a:lnTo>
                      <a:lnTo>
                        <a:pt x="224" y="366"/>
                      </a:lnTo>
                      <a:lnTo>
                        <a:pt x="220" y="366"/>
                      </a:lnTo>
                      <a:lnTo>
                        <a:pt x="220" y="366"/>
                      </a:lnTo>
                      <a:close/>
                      <a:moveTo>
                        <a:pt x="210" y="396"/>
                      </a:moveTo>
                      <a:lnTo>
                        <a:pt x="174" y="396"/>
                      </a:lnTo>
                      <a:lnTo>
                        <a:pt x="174" y="396"/>
                      </a:lnTo>
                      <a:lnTo>
                        <a:pt x="170" y="396"/>
                      </a:lnTo>
                      <a:lnTo>
                        <a:pt x="166" y="398"/>
                      </a:lnTo>
                      <a:lnTo>
                        <a:pt x="164" y="402"/>
                      </a:lnTo>
                      <a:lnTo>
                        <a:pt x="164" y="406"/>
                      </a:lnTo>
                      <a:lnTo>
                        <a:pt x="164" y="406"/>
                      </a:lnTo>
                      <a:lnTo>
                        <a:pt x="164" y="410"/>
                      </a:lnTo>
                      <a:lnTo>
                        <a:pt x="166" y="414"/>
                      </a:lnTo>
                      <a:lnTo>
                        <a:pt x="170" y="416"/>
                      </a:lnTo>
                      <a:lnTo>
                        <a:pt x="174" y="416"/>
                      </a:lnTo>
                      <a:lnTo>
                        <a:pt x="210" y="416"/>
                      </a:lnTo>
                      <a:lnTo>
                        <a:pt x="210" y="416"/>
                      </a:lnTo>
                      <a:lnTo>
                        <a:pt x="214" y="416"/>
                      </a:lnTo>
                      <a:lnTo>
                        <a:pt x="218" y="414"/>
                      </a:lnTo>
                      <a:lnTo>
                        <a:pt x="220" y="410"/>
                      </a:lnTo>
                      <a:lnTo>
                        <a:pt x="220" y="406"/>
                      </a:lnTo>
                      <a:lnTo>
                        <a:pt x="220" y="406"/>
                      </a:lnTo>
                      <a:lnTo>
                        <a:pt x="220" y="402"/>
                      </a:lnTo>
                      <a:lnTo>
                        <a:pt x="218" y="398"/>
                      </a:lnTo>
                      <a:lnTo>
                        <a:pt x="214" y="396"/>
                      </a:lnTo>
                      <a:lnTo>
                        <a:pt x="210" y="396"/>
                      </a:lnTo>
                      <a:lnTo>
                        <a:pt x="210" y="396"/>
                      </a:lnTo>
                      <a:close/>
                      <a:moveTo>
                        <a:pt x="52" y="276"/>
                      </a:moveTo>
                      <a:lnTo>
                        <a:pt x="38" y="284"/>
                      </a:lnTo>
                      <a:lnTo>
                        <a:pt x="38" y="284"/>
                      </a:lnTo>
                      <a:lnTo>
                        <a:pt x="36" y="288"/>
                      </a:lnTo>
                      <a:lnTo>
                        <a:pt x="34" y="290"/>
                      </a:lnTo>
                      <a:lnTo>
                        <a:pt x="34" y="294"/>
                      </a:lnTo>
                      <a:lnTo>
                        <a:pt x="36" y="298"/>
                      </a:lnTo>
                      <a:lnTo>
                        <a:pt x="36" y="298"/>
                      </a:lnTo>
                      <a:lnTo>
                        <a:pt x="40" y="302"/>
                      </a:lnTo>
                      <a:lnTo>
                        <a:pt x="44" y="304"/>
                      </a:lnTo>
                      <a:lnTo>
                        <a:pt x="44" y="304"/>
                      </a:lnTo>
                      <a:lnTo>
                        <a:pt x="48" y="302"/>
                      </a:lnTo>
                      <a:lnTo>
                        <a:pt x="62" y="294"/>
                      </a:lnTo>
                      <a:lnTo>
                        <a:pt x="62" y="294"/>
                      </a:lnTo>
                      <a:lnTo>
                        <a:pt x="66" y="292"/>
                      </a:lnTo>
                      <a:lnTo>
                        <a:pt x="68" y="288"/>
                      </a:lnTo>
                      <a:lnTo>
                        <a:pt x="68" y="284"/>
                      </a:lnTo>
                      <a:lnTo>
                        <a:pt x="66" y="280"/>
                      </a:lnTo>
                      <a:lnTo>
                        <a:pt x="66" y="280"/>
                      </a:lnTo>
                      <a:lnTo>
                        <a:pt x="64" y="278"/>
                      </a:lnTo>
                      <a:lnTo>
                        <a:pt x="60" y="276"/>
                      </a:lnTo>
                      <a:lnTo>
                        <a:pt x="56" y="276"/>
                      </a:lnTo>
                      <a:lnTo>
                        <a:pt x="52" y="276"/>
                      </a:lnTo>
                      <a:lnTo>
                        <a:pt x="52" y="276"/>
                      </a:lnTo>
                      <a:close/>
                      <a:moveTo>
                        <a:pt x="50" y="208"/>
                      </a:moveTo>
                      <a:lnTo>
                        <a:pt x="50" y="208"/>
                      </a:lnTo>
                      <a:lnTo>
                        <a:pt x="48" y="204"/>
                      </a:lnTo>
                      <a:lnTo>
                        <a:pt x="46" y="200"/>
                      </a:lnTo>
                      <a:lnTo>
                        <a:pt x="42" y="198"/>
                      </a:lnTo>
                      <a:lnTo>
                        <a:pt x="38" y="196"/>
                      </a:lnTo>
                      <a:lnTo>
                        <a:pt x="12" y="196"/>
                      </a:lnTo>
                      <a:lnTo>
                        <a:pt x="12" y="196"/>
                      </a:lnTo>
                      <a:lnTo>
                        <a:pt x="6" y="198"/>
                      </a:lnTo>
                      <a:lnTo>
                        <a:pt x="2" y="200"/>
                      </a:lnTo>
                      <a:lnTo>
                        <a:pt x="0" y="204"/>
                      </a:lnTo>
                      <a:lnTo>
                        <a:pt x="0" y="208"/>
                      </a:lnTo>
                      <a:lnTo>
                        <a:pt x="0" y="208"/>
                      </a:lnTo>
                      <a:lnTo>
                        <a:pt x="0" y="212"/>
                      </a:lnTo>
                      <a:lnTo>
                        <a:pt x="2" y="216"/>
                      </a:lnTo>
                      <a:lnTo>
                        <a:pt x="6" y="220"/>
                      </a:lnTo>
                      <a:lnTo>
                        <a:pt x="12" y="220"/>
                      </a:lnTo>
                      <a:lnTo>
                        <a:pt x="38" y="220"/>
                      </a:lnTo>
                      <a:lnTo>
                        <a:pt x="38" y="220"/>
                      </a:lnTo>
                      <a:lnTo>
                        <a:pt x="42" y="220"/>
                      </a:lnTo>
                      <a:lnTo>
                        <a:pt x="46" y="216"/>
                      </a:lnTo>
                      <a:lnTo>
                        <a:pt x="48" y="212"/>
                      </a:lnTo>
                      <a:lnTo>
                        <a:pt x="50" y="208"/>
                      </a:lnTo>
                      <a:lnTo>
                        <a:pt x="50" y="208"/>
                      </a:lnTo>
                      <a:close/>
                      <a:moveTo>
                        <a:pt x="192" y="68"/>
                      </a:moveTo>
                      <a:lnTo>
                        <a:pt x="192" y="68"/>
                      </a:lnTo>
                      <a:lnTo>
                        <a:pt x="198" y="66"/>
                      </a:lnTo>
                      <a:lnTo>
                        <a:pt x="202" y="64"/>
                      </a:lnTo>
                      <a:lnTo>
                        <a:pt x="204" y="58"/>
                      </a:lnTo>
                      <a:lnTo>
                        <a:pt x="206" y="54"/>
                      </a:lnTo>
                      <a:lnTo>
                        <a:pt x="206" y="14"/>
                      </a:lnTo>
                      <a:lnTo>
                        <a:pt x="206" y="14"/>
                      </a:lnTo>
                      <a:lnTo>
                        <a:pt x="204" y="8"/>
                      </a:lnTo>
                      <a:lnTo>
                        <a:pt x="202" y="4"/>
                      </a:lnTo>
                      <a:lnTo>
                        <a:pt x="198" y="0"/>
                      </a:lnTo>
                      <a:lnTo>
                        <a:pt x="192" y="0"/>
                      </a:lnTo>
                      <a:lnTo>
                        <a:pt x="192" y="0"/>
                      </a:lnTo>
                      <a:lnTo>
                        <a:pt x="186" y="0"/>
                      </a:lnTo>
                      <a:lnTo>
                        <a:pt x="182" y="4"/>
                      </a:lnTo>
                      <a:lnTo>
                        <a:pt x="180" y="8"/>
                      </a:lnTo>
                      <a:lnTo>
                        <a:pt x="178" y="14"/>
                      </a:lnTo>
                      <a:lnTo>
                        <a:pt x="178" y="54"/>
                      </a:lnTo>
                      <a:lnTo>
                        <a:pt x="178" y="54"/>
                      </a:lnTo>
                      <a:lnTo>
                        <a:pt x="180" y="58"/>
                      </a:lnTo>
                      <a:lnTo>
                        <a:pt x="182" y="64"/>
                      </a:lnTo>
                      <a:lnTo>
                        <a:pt x="186" y="66"/>
                      </a:lnTo>
                      <a:lnTo>
                        <a:pt x="192" y="68"/>
                      </a:lnTo>
                      <a:lnTo>
                        <a:pt x="192" y="68"/>
                      </a:lnTo>
                      <a:close/>
                      <a:moveTo>
                        <a:pt x="346" y="284"/>
                      </a:moveTo>
                      <a:lnTo>
                        <a:pt x="332" y="276"/>
                      </a:lnTo>
                      <a:lnTo>
                        <a:pt x="332" y="276"/>
                      </a:lnTo>
                      <a:lnTo>
                        <a:pt x="328" y="276"/>
                      </a:lnTo>
                      <a:lnTo>
                        <a:pt x="324" y="276"/>
                      </a:lnTo>
                      <a:lnTo>
                        <a:pt x="320" y="278"/>
                      </a:lnTo>
                      <a:lnTo>
                        <a:pt x="318" y="280"/>
                      </a:lnTo>
                      <a:lnTo>
                        <a:pt x="318" y="280"/>
                      </a:lnTo>
                      <a:lnTo>
                        <a:pt x="316" y="284"/>
                      </a:lnTo>
                      <a:lnTo>
                        <a:pt x="316" y="288"/>
                      </a:lnTo>
                      <a:lnTo>
                        <a:pt x="318" y="292"/>
                      </a:lnTo>
                      <a:lnTo>
                        <a:pt x="322" y="294"/>
                      </a:lnTo>
                      <a:lnTo>
                        <a:pt x="336" y="302"/>
                      </a:lnTo>
                      <a:lnTo>
                        <a:pt x="336" y="302"/>
                      </a:lnTo>
                      <a:lnTo>
                        <a:pt x="340" y="304"/>
                      </a:lnTo>
                      <a:lnTo>
                        <a:pt x="340" y="304"/>
                      </a:lnTo>
                      <a:lnTo>
                        <a:pt x="344" y="302"/>
                      </a:lnTo>
                      <a:lnTo>
                        <a:pt x="348" y="298"/>
                      </a:lnTo>
                      <a:lnTo>
                        <a:pt x="348" y="298"/>
                      </a:lnTo>
                      <a:lnTo>
                        <a:pt x="350" y="294"/>
                      </a:lnTo>
                      <a:lnTo>
                        <a:pt x="350" y="290"/>
                      </a:lnTo>
                      <a:lnTo>
                        <a:pt x="348" y="288"/>
                      </a:lnTo>
                      <a:lnTo>
                        <a:pt x="346" y="284"/>
                      </a:lnTo>
                      <a:lnTo>
                        <a:pt x="346" y="284"/>
                      </a:lnTo>
                      <a:close/>
                      <a:moveTo>
                        <a:pt x="326" y="142"/>
                      </a:moveTo>
                      <a:lnTo>
                        <a:pt x="326" y="142"/>
                      </a:lnTo>
                      <a:lnTo>
                        <a:pt x="332" y="142"/>
                      </a:lnTo>
                      <a:lnTo>
                        <a:pt x="358" y="126"/>
                      </a:lnTo>
                      <a:lnTo>
                        <a:pt x="358" y="126"/>
                      </a:lnTo>
                      <a:lnTo>
                        <a:pt x="362" y="122"/>
                      </a:lnTo>
                      <a:lnTo>
                        <a:pt x="364" y="118"/>
                      </a:lnTo>
                      <a:lnTo>
                        <a:pt x="364" y="114"/>
                      </a:lnTo>
                      <a:lnTo>
                        <a:pt x="362" y="110"/>
                      </a:lnTo>
                      <a:lnTo>
                        <a:pt x="362" y="110"/>
                      </a:lnTo>
                      <a:lnTo>
                        <a:pt x="360" y="106"/>
                      </a:lnTo>
                      <a:lnTo>
                        <a:pt x="356" y="104"/>
                      </a:lnTo>
                      <a:lnTo>
                        <a:pt x="352" y="104"/>
                      </a:lnTo>
                      <a:lnTo>
                        <a:pt x="346" y="104"/>
                      </a:lnTo>
                      <a:lnTo>
                        <a:pt x="320" y="120"/>
                      </a:lnTo>
                      <a:lnTo>
                        <a:pt x="320" y="120"/>
                      </a:lnTo>
                      <a:lnTo>
                        <a:pt x="316" y="124"/>
                      </a:lnTo>
                      <a:lnTo>
                        <a:pt x="314" y="128"/>
                      </a:lnTo>
                      <a:lnTo>
                        <a:pt x="314" y="132"/>
                      </a:lnTo>
                      <a:lnTo>
                        <a:pt x="316" y="136"/>
                      </a:lnTo>
                      <a:lnTo>
                        <a:pt x="316" y="136"/>
                      </a:lnTo>
                      <a:lnTo>
                        <a:pt x="320" y="142"/>
                      </a:lnTo>
                      <a:lnTo>
                        <a:pt x="326" y="142"/>
                      </a:lnTo>
                      <a:lnTo>
                        <a:pt x="326" y="142"/>
                      </a:lnTo>
                      <a:close/>
                      <a:moveTo>
                        <a:pt x="372" y="196"/>
                      </a:moveTo>
                      <a:lnTo>
                        <a:pt x="346" y="196"/>
                      </a:lnTo>
                      <a:lnTo>
                        <a:pt x="346" y="196"/>
                      </a:lnTo>
                      <a:lnTo>
                        <a:pt x="342" y="198"/>
                      </a:lnTo>
                      <a:lnTo>
                        <a:pt x="338" y="200"/>
                      </a:lnTo>
                      <a:lnTo>
                        <a:pt x="336" y="204"/>
                      </a:lnTo>
                      <a:lnTo>
                        <a:pt x="334" y="208"/>
                      </a:lnTo>
                      <a:lnTo>
                        <a:pt x="334" y="208"/>
                      </a:lnTo>
                      <a:lnTo>
                        <a:pt x="336" y="212"/>
                      </a:lnTo>
                      <a:lnTo>
                        <a:pt x="338" y="216"/>
                      </a:lnTo>
                      <a:lnTo>
                        <a:pt x="342" y="220"/>
                      </a:lnTo>
                      <a:lnTo>
                        <a:pt x="346" y="220"/>
                      </a:lnTo>
                      <a:lnTo>
                        <a:pt x="372" y="220"/>
                      </a:lnTo>
                      <a:lnTo>
                        <a:pt x="372" y="220"/>
                      </a:lnTo>
                      <a:lnTo>
                        <a:pt x="378" y="220"/>
                      </a:lnTo>
                      <a:lnTo>
                        <a:pt x="382" y="216"/>
                      </a:lnTo>
                      <a:lnTo>
                        <a:pt x="384" y="212"/>
                      </a:lnTo>
                      <a:lnTo>
                        <a:pt x="384" y="208"/>
                      </a:lnTo>
                      <a:lnTo>
                        <a:pt x="384" y="208"/>
                      </a:lnTo>
                      <a:lnTo>
                        <a:pt x="384" y="204"/>
                      </a:lnTo>
                      <a:lnTo>
                        <a:pt x="382" y="200"/>
                      </a:lnTo>
                      <a:lnTo>
                        <a:pt x="378" y="198"/>
                      </a:lnTo>
                      <a:lnTo>
                        <a:pt x="372" y="196"/>
                      </a:lnTo>
                      <a:lnTo>
                        <a:pt x="372" y="196"/>
                      </a:lnTo>
                      <a:close/>
                      <a:moveTo>
                        <a:pt x="294" y="32"/>
                      </a:moveTo>
                      <a:lnTo>
                        <a:pt x="294" y="32"/>
                      </a:lnTo>
                      <a:lnTo>
                        <a:pt x="288" y="30"/>
                      </a:lnTo>
                      <a:lnTo>
                        <a:pt x="284" y="30"/>
                      </a:lnTo>
                      <a:lnTo>
                        <a:pt x="278" y="32"/>
                      </a:lnTo>
                      <a:lnTo>
                        <a:pt x="276" y="36"/>
                      </a:lnTo>
                      <a:lnTo>
                        <a:pt x="258" y="68"/>
                      </a:lnTo>
                      <a:lnTo>
                        <a:pt x="258" y="68"/>
                      </a:lnTo>
                      <a:lnTo>
                        <a:pt x="256" y="72"/>
                      </a:lnTo>
                      <a:lnTo>
                        <a:pt x="256" y="78"/>
                      </a:lnTo>
                      <a:lnTo>
                        <a:pt x="258" y="82"/>
                      </a:lnTo>
                      <a:lnTo>
                        <a:pt x="262" y="86"/>
                      </a:lnTo>
                      <a:lnTo>
                        <a:pt x="262" y="86"/>
                      </a:lnTo>
                      <a:lnTo>
                        <a:pt x="270" y="88"/>
                      </a:lnTo>
                      <a:lnTo>
                        <a:pt x="270" y="88"/>
                      </a:lnTo>
                      <a:lnTo>
                        <a:pt x="276" y="86"/>
                      </a:lnTo>
                      <a:lnTo>
                        <a:pt x="282" y="82"/>
                      </a:lnTo>
                      <a:lnTo>
                        <a:pt x="300" y="50"/>
                      </a:lnTo>
                      <a:lnTo>
                        <a:pt x="300" y="50"/>
                      </a:lnTo>
                      <a:lnTo>
                        <a:pt x="302" y="44"/>
                      </a:lnTo>
                      <a:lnTo>
                        <a:pt x="300" y="40"/>
                      </a:lnTo>
                      <a:lnTo>
                        <a:pt x="298" y="34"/>
                      </a:lnTo>
                      <a:lnTo>
                        <a:pt x="294" y="32"/>
                      </a:lnTo>
                      <a:lnTo>
                        <a:pt x="294" y="32"/>
                      </a:lnTo>
                      <a:close/>
                      <a:moveTo>
                        <a:pt x="286" y="196"/>
                      </a:moveTo>
                      <a:lnTo>
                        <a:pt x="286" y="196"/>
                      </a:lnTo>
                      <a:lnTo>
                        <a:pt x="284" y="216"/>
                      </a:lnTo>
                      <a:lnTo>
                        <a:pt x="278" y="232"/>
                      </a:lnTo>
                      <a:lnTo>
                        <a:pt x="272" y="244"/>
                      </a:lnTo>
                      <a:lnTo>
                        <a:pt x="262" y="256"/>
                      </a:lnTo>
                      <a:lnTo>
                        <a:pt x="262" y="256"/>
                      </a:lnTo>
                      <a:lnTo>
                        <a:pt x="252" y="270"/>
                      </a:lnTo>
                      <a:lnTo>
                        <a:pt x="244" y="288"/>
                      </a:lnTo>
                      <a:lnTo>
                        <a:pt x="240" y="298"/>
                      </a:lnTo>
                      <a:lnTo>
                        <a:pt x="238" y="310"/>
                      </a:lnTo>
                      <a:lnTo>
                        <a:pt x="236" y="322"/>
                      </a:lnTo>
                      <a:lnTo>
                        <a:pt x="234" y="338"/>
                      </a:lnTo>
                      <a:lnTo>
                        <a:pt x="234" y="338"/>
                      </a:lnTo>
                      <a:lnTo>
                        <a:pt x="232" y="344"/>
                      </a:lnTo>
                      <a:lnTo>
                        <a:pt x="230" y="350"/>
                      </a:lnTo>
                      <a:lnTo>
                        <a:pt x="224" y="354"/>
                      </a:lnTo>
                      <a:lnTo>
                        <a:pt x="218" y="354"/>
                      </a:lnTo>
                      <a:lnTo>
                        <a:pt x="166" y="354"/>
                      </a:lnTo>
                      <a:lnTo>
                        <a:pt x="166" y="354"/>
                      </a:lnTo>
                      <a:lnTo>
                        <a:pt x="160" y="354"/>
                      </a:lnTo>
                      <a:lnTo>
                        <a:pt x="154" y="350"/>
                      </a:lnTo>
                      <a:lnTo>
                        <a:pt x="152" y="344"/>
                      </a:lnTo>
                      <a:lnTo>
                        <a:pt x="150" y="338"/>
                      </a:lnTo>
                      <a:lnTo>
                        <a:pt x="150" y="338"/>
                      </a:lnTo>
                      <a:lnTo>
                        <a:pt x="148" y="322"/>
                      </a:lnTo>
                      <a:lnTo>
                        <a:pt x="146" y="310"/>
                      </a:lnTo>
                      <a:lnTo>
                        <a:pt x="144" y="298"/>
                      </a:lnTo>
                      <a:lnTo>
                        <a:pt x="140" y="288"/>
                      </a:lnTo>
                      <a:lnTo>
                        <a:pt x="132" y="270"/>
                      </a:lnTo>
                      <a:lnTo>
                        <a:pt x="122" y="256"/>
                      </a:lnTo>
                      <a:lnTo>
                        <a:pt x="122" y="256"/>
                      </a:lnTo>
                      <a:lnTo>
                        <a:pt x="112" y="244"/>
                      </a:lnTo>
                      <a:lnTo>
                        <a:pt x="106" y="232"/>
                      </a:lnTo>
                      <a:lnTo>
                        <a:pt x="100" y="216"/>
                      </a:lnTo>
                      <a:lnTo>
                        <a:pt x="98" y="196"/>
                      </a:lnTo>
                      <a:lnTo>
                        <a:pt x="98" y="196"/>
                      </a:lnTo>
                      <a:lnTo>
                        <a:pt x="100" y="178"/>
                      </a:lnTo>
                      <a:lnTo>
                        <a:pt x="104" y="160"/>
                      </a:lnTo>
                      <a:lnTo>
                        <a:pt x="110" y="144"/>
                      </a:lnTo>
                      <a:lnTo>
                        <a:pt x="120" y="130"/>
                      </a:lnTo>
                      <a:lnTo>
                        <a:pt x="134" y="118"/>
                      </a:lnTo>
                      <a:lnTo>
                        <a:pt x="150" y="108"/>
                      </a:lnTo>
                      <a:lnTo>
                        <a:pt x="170" y="102"/>
                      </a:lnTo>
                      <a:lnTo>
                        <a:pt x="192" y="98"/>
                      </a:lnTo>
                      <a:lnTo>
                        <a:pt x="192" y="98"/>
                      </a:lnTo>
                      <a:lnTo>
                        <a:pt x="214" y="102"/>
                      </a:lnTo>
                      <a:lnTo>
                        <a:pt x="234" y="108"/>
                      </a:lnTo>
                      <a:lnTo>
                        <a:pt x="250" y="118"/>
                      </a:lnTo>
                      <a:lnTo>
                        <a:pt x="264" y="130"/>
                      </a:lnTo>
                      <a:lnTo>
                        <a:pt x="274" y="144"/>
                      </a:lnTo>
                      <a:lnTo>
                        <a:pt x="280" y="160"/>
                      </a:lnTo>
                      <a:lnTo>
                        <a:pt x="284" y="178"/>
                      </a:lnTo>
                      <a:lnTo>
                        <a:pt x="286" y="196"/>
                      </a:lnTo>
                      <a:lnTo>
                        <a:pt x="286" y="196"/>
                      </a:lnTo>
                      <a:close/>
                      <a:moveTo>
                        <a:pt x="200" y="138"/>
                      </a:moveTo>
                      <a:lnTo>
                        <a:pt x="200" y="138"/>
                      </a:lnTo>
                      <a:lnTo>
                        <a:pt x="198" y="134"/>
                      </a:lnTo>
                      <a:lnTo>
                        <a:pt x="196" y="130"/>
                      </a:lnTo>
                      <a:lnTo>
                        <a:pt x="192" y="128"/>
                      </a:lnTo>
                      <a:lnTo>
                        <a:pt x="190" y="128"/>
                      </a:lnTo>
                      <a:lnTo>
                        <a:pt x="190" y="128"/>
                      </a:lnTo>
                      <a:lnTo>
                        <a:pt x="178" y="128"/>
                      </a:lnTo>
                      <a:lnTo>
                        <a:pt x="166" y="132"/>
                      </a:lnTo>
                      <a:lnTo>
                        <a:pt x="156" y="136"/>
                      </a:lnTo>
                      <a:lnTo>
                        <a:pt x="146" y="144"/>
                      </a:lnTo>
                      <a:lnTo>
                        <a:pt x="136" y="154"/>
                      </a:lnTo>
                      <a:lnTo>
                        <a:pt x="130" y="164"/>
                      </a:lnTo>
                      <a:lnTo>
                        <a:pt x="126" y="178"/>
                      </a:lnTo>
                      <a:lnTo>
                        <a:pt x="124" y="194"/>
                      </a:lnTo>
                      <a:lnTo>
                        <a:pt x="124" y="194"/>
                      </a:lnTo>
                      <a:lnTo>
                        <a:pt x="126" y="198"/>
                      </a:lnTo>
                      <a:lnTo>
                        <a:pt x="128" y="200"/>
                      </a:lnTo>
                      <a:lnTo>
                        <a:pt x="130" y="204"/>
                      </a:lnTo>
                      <a:lnTo>
                        <a:pt x="134" y="204"/>
                      </a:lnTo>
                      <a:lnTo>
                        <a:pt x="134" y="204"/>
                      </a:lnTo>
                      <a:lnTo>
                        <a:pt x="138" y="204"/>
                      </a:lnTo>
                      <a:lnTo>
                        <a:pt x="142" y="200"/>
                      </a:lnTo>
                      <a:lnTo>
                        <a:pt x="144" y="198"/>
                      </a:lnTo>
                      <a:lnTo>
                        <a:pt x="144" y="194"/>
                      </a:lnTo>
                      <a:lnTo>
                        <a:pt x="144" y="194"/>
                      </a:lnTo>
                      <a:lnTo>
                        <a:pt x="146" y="182"/>
                      </a:lnTo>
                      <a:lnTo>
                        <a:pt x="148" y="172"/>
                      </a:lnTo>
                      <a:lnTo>
                        <a:pt x="154" y="164"/>
                      </a:lnTo>
                      <a:lnTo>
                        <a:pt x="160" y="158"/>
                      </a:lnTo>
                      <a:lnTo>
                        <a:pt x="166" y="154"/>
                      </a:lnTo>
                      <a:lnTo>
                        <a:pt x="174" y="150"/>
                      </a:lnTo>
                      <a:lnTo>
                        <a:pt x="182" y="148"/>
                      </a:lnTo>
                      <a:lnTo>
                        <a:pt x="190" y="148"/>
                      </a:lnTo>
                      <a:lnTo>
                        <a:pt x="190" y="148"/>
                      </a:lnTo>
                      <a:lnTo>
                        <a:pt x="192" y="148"/>
                      </a:lnTo>
                      <a:lnTo>
                        <a:pt x="196" y="144"/>
                      </a:lnTo>
                      <a:lnTo>
                        <a:pt x="198" y="142"/>
                      </a:lnTo>
                      <a:lnTo>
                        <a:pt x="200" y="138"/>
                      </a:lnTo>
                      <a:lnTo>
                        <a:pt x="200" y="1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grpSp>
        <p:grpSp>
          <p:nvGrpSpPr>
            <p:cNvPr id="26" name="Group 25"/>
            <p:cNvGrpSpPr/>
            <p:nvPr/>
          </p:nvGrpSpPr>
          <p:grpSpPr>
            <a:xfrm>
              <a:off x="2428318" y="3111353"/>
              <a:ext cx="5574652" cy="952941"/>
              <a:chOff x="2566376" y="3539484"/>
              <a:chExt cx="6317939" cy="1080000"/>
            </a:xfrm>
          </p:grpSpPr>
          <p:sp>
            <p:nvSpPr>
              <p:cNvPr id="51" name="Rectangle 50"/>
              <p:cNvSpPr/>
              <p:nvPr/>
            </p:nvSpPr>
            <p:spPr bwMode="ltGray">
              <a:xfrm>
                <a:off x="2566376" y="3539484"/>
                <a:ext cx="6317939" cy="108000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857647" tIns="63529" rIns="3875294" bIns="63529" rtlCol="0" anchor="ctr" anchorCtr="0"/>
              <a:lstStyle/>
              <a:p>
                <a:r>
                  <a:rPr lang="en-GB" sz="1235" b="1" i="1" dirty="0">
                    <a:solidFill>
                      <a:srgbClr val="000000"/>
                    </a:solidFill>
                    <a:latin typeface="Georgia" pitchFamily="18" charset="0"/>
                  </a:rPr>
                  <a:t>Link analysis</a:t>
                </a:r>
              </a:p>
            </p:txBody>
          </p:sp>
          <p:sp>
            <p:nvSpPr>
              <p:cNvPr id="89" name="Rectangle 88"/>
              <p:cNvSpPr/>
              <p:nvPr/>
            </p:nvSpPr>
            <p:spPr>
              <a:xfrm>
                <a:off x="4360241" y="3642558"/>
                <a:ext cx="2614964" cy="873851"/>
              </a:xfrm>
              <a:prstGeom prst="rect">
                <a:avLst/>
              </a:prstGeom>
            </p:spPr>
            <p:txBody>
              <a:bodyPr wrap="square" anchor="ctr">
                <a:spAutoFit/>
              </a:bodyPr>
              <a:lstStyle/>
              <a:p>
                <a:pPr marL="151287" indent="-151287">
                  <a:buFont typeface="Arial" panose="020B0604020202020204" pitchFamily="34" charset="0"/>
                  <a:buChar char="•"/>
                </a:pPr>
                <a:r>
                  <a:rPr lang="en-GB" sz="882" dirty="0">
                    <a:solidFill>
                      <a:srgbClr val="000000"/>
                    </a:solidFill>
                    <a:latin typeface="Georgia" pitchFamily="18" charset="0"/>
                  </a:rPr>
                  <a:t>Entity resolution across customer and transaction records</a:t>
                </a:r>
              </a:p>
              <a:p>
                <a:pPr marL="151287" indent="-151287">
                  <a:buFont typeface="Arial" panose="020B0604020202020204" pitchFamily="34" charset="0"/>
                  <a:buChar char="•"/>
                </a:pPr>
                <a:r>
                  <a:rPr lang="en-GB" sz="882" dirty="0">
                    <a:solidFill>
                      <a:srgbClr val="000000"/>
                    </a:solidFill>
                    <a:latin typeface="Georgia" pitchFamily="18" charset="0"/>
                  </a:rPr>
                  <a:t>Fuzzy logic to detect ID manipulation</a:t>
                </a:r>
              </a:p>
              <a:p>
                <a:pPr marL="151287" indent="-151287">
                  <a:buFont typeface="Arial" panose="020B0604020202020204" pitchFamily="34" charset="0"/>
                  <a:buChar char="•"/>
                </a:pPr>
                <a:r>
                  <a:rPr lang="en-GB" sz="882" dirty="0">
                    <a:solidFill>
                      <a:srgbClr val="000000"/>
                    </a:solidFill>
                    <a:latin typeface="Georgia" pitchFamily="18" charset="0"/>
                  </a:rPr>
                  <a:t>Uncovering criminal networks and patterns across multiple datasets</a:t>
                </a:r>
              </a:p>
            </p:txBody>
          </p:sp>
          <p:grpSp>
            <p:nvGrpSpPr>
              <p:cNvPr id="23" name="Group 22"/>
              <p:cNvGrpSpPr/>
              <p:nvPr/>
            </p:nvGrpSpPr>
            <p:grpSpPr>
              <a:xfrm>
                <a:off x="2566376" y="3539484"/>
                <a:ext cx="900000" cy="1080000"/>
                <a:chOff x="2566376" y="3534867"/>
                <a:chExt cx="900000" cy="1080000"/>
              </a:xfrm>
            </p:grpSpPr>
            <p:grpSp>
              <p:nvGrpSpPr>
                <p:cNvPr id="77" name="Group 76"/>
                <p:cNvGrpSpPr/>
                <p:nvPr/>
              </p:nvGrpSpPr>
              <p:grpSpPr>
                <a:xfrm>
                  <a:off x="2566376" y="3534867"/>
                  <a:ext cx="900000" cy="1080000"/>
                  <a:chOff x="3595899" y="2458429"/>
                  <a:chExt cx="1001404" cy="1080000"/>
                </a:xfrm>
                <a:solidFill>
                  <a:schemeClr val="accent4"/>
                </a:solidFill>
              </p:grpSpPr>
              <p:sp>
                <p:nvSpPr>
                  <p:cNvPr id="80" name="Parallelogram 79"/>
                  <p:cNvSpPr/>
                  <p:nvPr/>
                </p:nvSpPr>
                <p:spPr bwMode="ltGray">
                  <a:xfrm>
                    <a:off x="3877303" y="2458429"/>
                    <a:ext cx="720000" cy="1080000"/>
                  </a:xfrm>
                  <a:prstGeom prst="parallelogram">
                    <a:avLst/>
                  </a:prstGeom>
                  <a:grp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sp>
                <p:nvSpPr>
                  <p:cNvPr id="91" name="Rectangle 90"/>
                  <p:cNvSpPr/>
                  <p:nvPr/>
                </p:nvSpPr>
                <p:spPr bwMode="ltGray">
                  <a:xfrm>
                    <a:off x="3595899" y="2458429"/>
                    <a:ext cx="720000" cy="1080000"/>
                  </a:xfrm>
                  <a:prstGeom prst="rect">
                    <a:avLst/>
                  </a:prstGeom>
                  <a:grp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grpSp>
            <p:sp>
              <p:nvSpPr>
                <p:cNvPr id="92" name="Freeform 4958"/>
                <p:cNvSpPr>
                  <a:spLocks noEditPoints="1"/>
                </p:cNvSpPr>
                <p:nvPr/>
              </p:nvSpPr>
              <p:spPr bwMode="auto">
                <a:xfrm>
                  <a:off x="2765907" y="3830448"/>
                  <a:ext cx="500939" cy="488839"/>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grpSp>
        <p:grpSp>
          <p:nvGrpSpPr>
            <p:cNvPr id="25" name="Group 24"/>
            <p:cNvGrpSpPr/>
            <p:nvPr/>
          </p:nvGrpSpPr>
          <p:grpSpPr>
            <a:xfrm>
              <a:off x="1582849" y="4127972"/>
              <a:ext cx="6420121" cy="952941"/>
              <a:chOff x="1641495" y="4628896"/>
              <a:chExt cx="7276137" cy="1080000"/>
            </a:xfrm>
          </p:grpSpPr>
          <p:sp>
            <p:nvSpPr>
              <p:cNvPr id="43" name="Rectangle 42"/>
              <p:cNvSpPr/>
              <p:nvPr/>
            </p:nvSpPr>
            <p:spPr bwMode="ltGray">
              <a:xfrm>
                <a:off x="1641495" y="4628896"/>
                <a:ext cx="7276137" cy="10800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857647" tIns="63529" rIns="4192941" bIns="63529" rtlCol="0" anchor="ctr" anchorCtr="0"/>
              <a:lstStyle/>
              <a:p>
                <a:r>
                  <a:rPr lang="en-GB" sz="1235" b="1" i="1" dirty="0">
                    <a:solidFill>
                      <a:srgbClr val="000000"/>
                    </a:solidFill>
                    <a:latin typeface="Georgia" pitchFamily="18" charset="0"/>
                  </a:rPr>
                  <a:t>Predictive modelling</a:t>
                </a:r>
              </a:p>
            </p:txBody>
          </p:sp>
          <p:sp>
            <p:nvSpPr>
              <p:cNvPr id="88" name="Rectangle 87"/>
              <p:cNvSpPr/>
              <p:nvPr/>
            </p:nvSpPr>
            <p:spPr>
              <a:xfrm>
                <a:off x="3650251" y="4655051"/>
                <a:ext cx="2679081" cy="1027692"/>
              </a:xfrm>
              <a:prstGeom prst="rect">
                <a:avLst/>
              </a:prstGeom>
            </p:spPr>
            <p:txBody>
              <a:bodyPr wrap="square" anchor="ctr">
                <a:spAutoFit/>
              </a:bodyPr>
              <a:lstStyle/>
              <a:p>
                <a:pPr marL="151287" indent="-151287">
                  <a:buFont typeface="Arial" panose="020B0604020202020204" pitchFamily="34" charset="0"/>
                  <a:buChar char="•"/>
                </a:pPr>
                <a:r>
                  <a:rPr lang="en-GB" sz="882" dirty="0">
                    <a:solidFill>
                      <a:srgbClr val="000000"/>
                    </a:solidFill>
                    <a:latin typeface="Georgia" pitchFamily="18" charset="0"/>
                  </a:rPr>
                  <a:t>Neural networks to build scoring models across multiple risk factors</a:t>
                </a:r>
              </a:p>
              <a:p>
                <a:pPr marL="151287" indent="-151287">
                  <a:buFont typeface="Arial" panose="020B0604020202020204" pitchFamily="34" charset="0"/>
                  <a:buChar char="•"/>
                </a:pPr>
                <a:r>
                  <a:rPr lang="en-GB" sz="882" dirty="0">
                    <a:solidFill>
                      <a:srgbClr val="000000"/>
                    </a:solidFill>
                    <a:latin typeface="Georgia" pitchFamily="18" charset="0"/>
                  </a:rPr>
                  <a:t>Continually update models with investigator decisions</a:t>
                </a:r>
              </a:p>
              <a:p>
                <a:pPr marL="151287" indent="-151287">
                  <a:buFont typeface="Arial" panose="020B0604020202020204" pitchFamily="34" charset="0"/>
                  <a:buChar char="•"/>
                </a:pPr>
                <a:r>
                  <a:rPr lang="en-GB" sz="882" dirty="0">
                    <a:solidFill>
                      <a:srgbClr val="000000"/>
                    </a:solidFill>
                    <a:latin typeface="Georgia" pitchFamily="18" charset="0"/>
                  </a:rPr>
                  <a:t>Peer group segmentation to define normal behaviour</a:t>
                </a:r>
              </a:p>
            </p:txBody>
          </p:sp>
          <p:grpSp>
            <p:nvGrpSpPr>
              <p:cNvPr id="24" name="Group 23"/>
              <p:cNvGrpSpPr/>
              <p:nvPr/>
            </p:nvGrpSpPr>
            <p:grpSpPr>
              <a:xfrm>
                <a:off x="1641495" y="4628896"/>
                <a:ext cx="900000" cy="1080000"/>
                <a:chOff x="1667602" y="4633691"/>
                <a:chExt cx="900000" cy="1080000"/>
              </a:xfrm>
            </p:grpSpPr>
            <p:grpSp>
              <p:nvGrpSpPr>
                <p:cNvPr id="94" name="Group 93"/>
                <p:cNvGrpSpPr/>
                <p:nvPr/>
              </p:nvGrpSpPr>
              <p:grpSpPr>
                <a:xfrm>
                  <a:off x="1667602" y="4633691"/>
                  <a:ext cx="900000" cy="1080000"/>
                  <a:chOff x="3595899" y="2458429"/>
                  <a:chExt cx="1001404" cy="1080000"/>
                </a:xfrm>
                <a:solidFill>
                  <a:schemeClr val="tx2"/>
                </a:solidFill>
              </p:grpSpPr>
              <p:sp>
                <p:nvSpPr>
                  <p:cNvPr id="96" name="Parallelogram 95"/>
                  <p:cNvSpPr/>
                  <p:nvPr/>
                </p:nvSpPr>
                <p:spPr bwMode="ltGray">
                  <a:xfrm>
                    <a:off x="3877303" y="2458429"/>
                    <a:ext cx="720000" cy="1080000"/>
                  </a:xfrm>
                  <a:prstGeom prst="parallelogram">
                    <a:avLst/>
                  </a:prstGeom>
                  <a:grp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sp>
                <p:nvSpPr>
                  <p:cNvPr id="97" name="Rectangle 96"/>
                  <p:cNvSpPr/>
                  <p:nvPr/>
                </p:nvSpPr>
                <p:spPr bwMode="ltGray">
                  <a:xfrm>
                    <a:off x="3595899" y="2458429"/>
                    <a:ext cx="720000" cy="1080000"/>
                  </a:xfrm>
                  <a:prstGeom prst="rect">
                    <a:avLst/>
                  </a:prstGeom>
                  <a:grp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grpSp>
            <p:sp>
              <p:nvSpPr>
                <p:cNvPr id="98" name="Freeform 4959"/>
                <p:cNvSpPr>
                  <a:spLocks noEditPoints="1"/>
                </p:cNvSpPr>
                <p:nvPr/>
              </p:nvSpPr>
              <p:spPr bwMode="auto">
                <a:xfrm>
                  <a:off x="1900782" y="5005053"/>
                  <a:ext cx="433640" cy="337276"/>
                </a:xfrm>
                <a:custGeom>
                  <a:avLst/>
                  <a:gdLst>
                    <a:gd name="T0" fmla="*/ 348 w 360"/>
                    <a:gd name="T1" fmla="*/ 0 h 280"/>
                    <a:gd name="T2" fmla="*/ 8 w 360"/>
                    <a:gd name="T3" fmla="*/ 0 h 280"/>
                    <a:gd name="T4" fmla="*/ 0 w 360"/>
                    <a:gd name="T5" fmla="*/ 8 h 280"/>
                    <a:gd name="T6" fmla="*/ 8 w 360"/>
                    <a:gd name="T7" fmla="*/ 242 h 280"/>
                    <a:gd name="T8" fmla="*/ 180 w 360"/>
                    <a:gd name="T9" fmla="*/ 280 h 280"/>
                    <a:gd name="T10" fmla="*/ 358 w 360"/>
                    <a:gd name="T11" fmla="*/ 238 h 280"/>
                    <a:gd name="T12" fmla="*/ 360 w 360"/>
                    <a:gd name="T13" fmla="*/ 4 h 280"/>
                    <a:gd name="T14" fmla="*/ 20 w 360"/>
                    <a:gd name="T15" fmla="*/ 224 h 280"/>
                    <a:gd name="T16" fmla="*/ 200 w 360"/>
                    <a:gd name="T17" fmla="*/ 54 h 280"/>
                    <a:gd name="T18" fmla="*/ 334 w 360"/>
                    <a:gd name="T19" fmla="*/ 26 h 280"/>
                    <a:gd name="T20" fmla="*/ 338 w 360"/>
                    <a:gd name="T21" fmla="*/ 36 h 280"/>
                    <a:gd name="T22" fmla="*/ 204 w 360"/>
                    <a:gd name="T23" fmla="*/ 72 h 280"/>
                    <a:gd name="T24" fmla="*/ 196 w 360"/>
                    <a:gd name="T25" fmla="*/ 72 h 280"/>
                    <a:gd name="T26" fmla="*/ 194 w 360"/>
                    <a:gd name="T27" fmla="*/ 58 h 280"/>
                    <a:gd name="T28" fmla="*/ 200 w 360"/>
                    <a:gd name="T29" fmla="*/ 90 h 280"/>
                    <a:gd name="T30" fmla="*/ 270 w 360"/>
                    <a:gd name="T31" fmla="*/ 76 h 280"/>
                    <a:gd name="T32" fmla="*/ 274 w 360"/>
                    <a:gd name="T33" fmla="*/ 86 h 280"/>
                    <a:gd name="T34" fmla="*/ 204 w 360"/>
                    <a:gd name="T35" fmla="*/ 108 h 280"/>
                    <a:gd name="T36" fmla="*/ 196 w 360"/>
                    <a:gd name="T37" fmla="*/ 106 h 280"/>
                    <a:gd name="T38" fmla="*/ 194 w 360"/>
                    <a:gd name="T39" fmla="*/ 94 h 280"/>
                    <a:gd name="T40" fmla="*/ 340 w 360"/>
                    <a:gd name="T41" fmla="*/ 168 h 280"/>
                    <a:gd name="T42" fmla="*/ 336 w 360"/>
                    <a:gd name="T43" fmla="*/ 174 h 280"/>
                    <a:gd name="T44" fmla="*/ 326 w 360"/>
                    <a:gd name="T45" fmla="*/ 172 h 280"/>
                    <a:gd name="T46" fmla="*/ 284 w 360"/>
                    <a:gd name="T47" fmla="*/ 192 h 280"/>
                    <a:gd name="T48" fmla="*/ 210 w 360"/>
                    <a:gd name="T49" fmla="*/ 242 h 280"/>
                    <a:gd name="T50" fmla="*/ 196 w 360"/>
                    <a:gd name="T51" fmla="*/ 246 h 280"/>
                    <a:gd name="T52" fmla="*/ 192 w 360"/>
                    <a:gd name="T53" fmla="*/ 236 h 280"/>
                    <a:gd name="T54" fmla="*/ 234 w 360"/>
                    <a:gd name="T55" fmla="*/ 156 h 280"/>
                    <a:gd name="T56" fmla="*/ 280 w 360"/>
                    <a:gd name="T57" fmla="*/ 170 h 280"/>
                    <a:gd name="T58" fmla="*/ 290 w 360"/>
                    <a:gd name="T59" fmla="*/ 134 h 280"/>
                    <a:gd name="T60" fmla="*/ 298 w 360"/>
                    <a:gd name="T61" fmla="*/ 124 h 280"/>
                    <a:gd name="T62" fmla="*/ 336 w 360"/>
                    <a:gd name="T63" fmla="*/ 124 h 280"/>
                    <a:gd name="T64" fmla="*/ 340 w 360"/>
                    <a:gd name="T65" fmla="*/ 168 h 280"/>
                    <a:gd name="T66" fmla="*/ 46 w 360"/>
                    <a:gd name="T67" fmla="*/ 68 h 280"/>
                    <a:gd name="T68" fmla="*/ 38 w 360"/>
                    <a:gd name="T69" fmla="*/ 60 h 280"/>
                    <a:gd name="T70" fmla="*/ 42 w 360"/>
                    <a:gd name="T71" fmla="*/ 50 h 280"/>
                    <a:gd name="T72" fmla="*/ 140 w 360"/>
                    <a:gd name="T73" fmla="*/ 68 h 280"/>
                    <a:gd name="T74" fmla="*/ 148 w 360"/>
                    <a:gd name="T75" fmla="*/ 80 h 280"/>
                    <a:gd name="T76" fmla="*/ 138 w 360"/>
                    <a:gd name="T77" fmla="*/ 88 h 280"/>
                    <a:gd name="T78" fmla="*/ 70 w 360"/>
                    <a:gd name="T79" fmla="*/ 126 h 280"/>
                    <a:gd name="T80" fmla="*/ 44 w 360"/>
                    <a:gd name="T81" fmla="*/ 142 h 280"/>
                    <a:gd name="T82" fmla="*/ 38 w 360"/>
                    <a:gd name="T83" fmla="*/ 168 h 280"/>
                    <a:gd name="T84" fmla="*/ 50 w 360"/>
                    <a:gd name="T85" fmla="*/ 202 h 280"/>
                    <a:gd name="T86" fmla="*/ 78 w 360"/>
                    <a:gd name="T87" fmla="*/ 218 h 280"/>
                    <a:gd name="T88" fmla="*/ 98 w 360"/>
                    <a:gd name="T89" fmla="*/ 212 h 280"/>
                    <a:gd name="T90" fmla="*/ 116 w 360"/>
                    <a:gd name="T91" fmla="*/ 186 h 280"/>
                    <a:gd name="T92" fmla="*/ 128 w 360"/>
                    <a:gd name="T93" fmla="*/ 166 h 280"/>
                    <a:gd name="T94" fmla="*/ 116 w 360"/>
                    <a:gd name="T95" fmla="*/ 132 h 280"/>
                    <a:gd name="T96" fmla="*/ 88 w 360"/>
                    <a:gd name="T97" fmla="*/ 114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80">
                      <a:moveTo>
                        <a:pt x="356" y="2"/>
                      </a:moveTo>
                      <a:lnTo>
                        <a:pt x="356" y="2"/>
                      </a:lnTo>
                      <a:lnTo>
                        <a:pt x="352" y="0"/>
                      </a:lnTo>
                      <a:lnTo>
                        <a:pt x="348" y="0"/>
                      </a:lnTo>
                      <a:lnTo>
                        <a:pt x="180" y="38"/>
                      </a:lnTo>
                      <a:lnTo>
                        <a:pt x="12" y="0"/>
                      </a:lnTo>
                      <a:lnTo>
                        <a:pt x="12" y="0"/>
                      </a:lnTo>
                      <a:lnTo>
                        <a:pt x="8" y="0"/>
                      </a:lnTo>
                      <a:lnTo>
                        <a:pt x="4" y="2"/>
                      </a:lnTo>
                      <a:lnTo>
                        <a:pt x="4" y="2"/>
                      </a:lnTo>
                      <a:lnTo>
                        <a:pt x="0" y="4"/>
                      </a:lnTo>
                      <a:lnTo>
                        <a:pt x="0" y="8"/>
                      </a:lnTo>
                      <a:lnTo>
                        <a:pt x="0" y="232"/>
                      </a:lnTo>
                      <a:lnTo>
                        <a:pt x="0" y="232"/>
                      </a:lnTo>
                      <a:lnTo>
                        <a:pt x="2" y="238"/>
                      </a:lnTo>
                      <a:lnTo>
                        <a:pt x="8" y="242"/>
                      </a:lnTo>
                      <a:lnTo>
                        <a:pt x="178" y="280"/>
                      </a:lnTo>
                      <a:lnTo>
                        <a:pt x="178" y="280"/>
                      </a:lnTo>
                      <a:lnTo>
                        <a:pt x="180" y="280"/>
                      </a:lnTo>
                      <a:lnTo>
                        <a:pt x="180" y="280"/>
                      </a:lnTo>
                      <a:lnTo>
                        <a:pt x="182" y="280"/>
                      </a:lnTo>
                      <a:lnTo>
                        <a:pt x="352" y="242"/>
                      </a:lnTo>
                      <a:lnTo>
                        <a:pt x="352" y="242"/>
                      </a:lnTo>
                      <a:lnTo>
                        <a:pt x="358" y="238"/>
                      </a:lnTo>
                      <a:lnTo>
                        <a:pt x="360" y="232"/>
                      </a:lnTo>
                      <a:lnTo>
                        <a:pt x="360" y="8"/>
                      </a:lnTo>
                      <a:lnTo>
                        <a:pt x="360" y="8"/>
                      </a:lnTo>
                      <a:lnTo>
                        <a:pt x="360" y="4"/>
                      </a:lnTo>
                      <a:lnTo>
                        <a:pt x="356" y="2"/>
                      </a:lnTo>
                      <a:lnTo>
                        <a:pt x="356" y="2"/>
                      </a:lnTo>
                      <a:close/>
                      <a:moveTo>
                        <a:pt x="170" y="258"/>
                      </a:moveTo>
                      <a:lnTo>
                        <a:pt x="20" y="224"/>
                      </a:lnTo>
                      <a:lnTo>
                        <a:pt x="20" y="22"/>
                      </a:lnTo>
                      <a:lnTo>
                        <a:pt x="170" y="56"/>
                      </a:lnTo>
                      <a:lnTo>
                        <a:pt x="170" y="258"/>
                      </a:lnTo>
                      <a:close/>
                      <a:moveTo>
                        <a:pt x="200" y="54"/>
                      </a:moveTo>
                      <a:lnTo>
                        <a:pt x="326" y="24"/>
                      </a:lnTo>
                      <a:lnTo>
                        <a:pt x="326" y="24"/>
                      </a:lnTo>
                      <a:lnTo>
                        <a:pt x="330" y="24"/>
                      </a:lnTo>
                      <a:lnTo>
                        <a:pt x="334" y="26"/>
                      </a:lnTo>
                      <a:lnTo>
                        <a:pt x="336" y="28"/>
                      </a:lnTo>
                      <a:lnTo>
                        <a:pt x="338" y="32"/>
                      </a:lnTo>
                      <a:lnTo>
                        <a:pt x="338" y="32"/>
                      </a:lnTo>
                      <a:lnTo>
                        <a:pt x="338" y="36"/>
                      </a:lnTo>
                      <a:lnTo>
                        <a:pt x="336" y="40"/>
                      </a:lnTo>
                      <a:lnTo>
                        <a:pt x="334" y="42"/>
                      </a:lnTo>
                      <a:lnTo>
                        <a:pt x="330" y="44"/>
                      </a:lnTo>
                      <a:lnTo>
                        <a:pt x="204" y="72"/>
                      </a:lnTo>
                      <a:lnTo>
                        <a:pt x="204" y="72"/>
                      </a:lnTo>
                      <a:lnTo>
                        <a:pt x="202" y="74"/>
                      </a:lnTo>
                      <a:lnTo>
                        <a:pt x="202" y="74"/>
                      </a:lnTo>
                      <a:lnTo>
                        <a:pt x="196" y="72"/>
                      </a:lnTo>
                      <a:lnTo>
                        <a:pt x="192" y="66"/>
                      </a:lnTo>
                      <a:lnTo>
                        <a:pt x="192" y="66"/>
                      </a:lnTo>
                      <a:lnTo>
                        <a:pt x="192" y="62"/>
                      </a:lnTo>
                      <a:lnTo>
                        <a:pt x="194" y="58"/>
                      </a:lnTo>
                      <a:lnTo>
                        <a:pt x="196" y="56"/>
                      </a:lnTo>
                      <a:lnTo>
                        <a:pt x="200" y="54"/>
                      </a:lnTo>
                      <a:lnTo>
                        <a:pt x="200" y="54"/>
                      </a:lnTo>
                      <a:close/>
                      <a:moveTo>
                        <a:pt x="200" y="90"/>
                      </a:moveTo>
                      <a:lnTo>
                        <a:pt x="262" y="74"/>
                      </a:lnTo>
                      <a:lnTo>
                        <a:pt x="262" y="74"/>
                      </a:lnTo>
                      <a:lnTo>
                        <a:pt x="266" y="74"/>
                      </a:lnTo>
                      <a:lnTo>
                        <a:pt x="270" y="76"/>
                      </a:lnTo>
                      <a:lnTo>
                        <a:pt x="274" y="78"/>
                      </a:lnTo>
                      <a:lnTo>
                        <a:pt x="274" y="82"/>
                      </a:lnTo>
                      <a:lnTo>
                        <a:pt x="274" y="82"/>
                      </a:lnTo>
                      <a:lnTo>
                        <a:pt x="274" y="86"/>
                      </a:lnTo>
                      <a:lnTo>
                        <a:pt x="274" y="90"/>
                      </a:lnTo>
                      <a:lnTo>
                        <a:pt x="270" y="92"/>
                      </a:lnTo>
                      <a:lnTo>
                        <a:pt x="268" y="94"/>
                      </a:lnTo>
                      <a:lnTo>
                        <a:pt x="204" y="108"/>
                      </a:lnTo>
                      <a:lnTo>
                        <a:pt x="204" y="108"/>
                      </a:lnTo>
                      <a:lnTo>
                        <a:pt x="202" y="108"/>
                      </a:lnTo>
                      <a:lnTo>
                        <a:pt x="202" y="108"/>
                      </a:lnTo>
                      <a:lnTo>
                        <a:pt x="196" y="106"/>
                      </a:lnTo>
                      <a:lnTo>
                        <a:pt x="192" y="102"/>
                      </a:lnTo>
                      <a:lnTo>
                        <a:pt x="192" y="102"/>
                      </a:lnTo>
                      <a:lnTo>
                        <a:pt x="192" y="98"/>
                      </a:lnTo>
                      <a:lnTo>
                        <a:pt x="194" y="94"/>
                      </a:lnTo>
                      <a:lnTo>
                        <a:pt x="196" y="90"/>
                      </a:lnTo>
                      <a:lnTo>
                        <a:pt x="200" y="90"/>
                      </a:lnTo>
                      <a:lnTo>
                        <a:pt x="200" y="90"/>
                      </a:lnTo>
                      <a:close/>
                      <a:moveTo>
                        <a:pt x="340" y="168"/>
                      </a:moveTo>
                      <a:lnTo>
                        <a:pt x="340" y="168"/>
                      </a:lnTo>
                      <a:lnTo>
                        <a:pt x="340" y="172"/>
                      </a:lnTo>
                      <a:lnTo>
                        <a:pt x="336" y="174"/>
                      </a:lnTo>
                      <a:lnTo>
                        <a:pt x="336" y="174"/>
                      </a:lnTo>
                      <a:lnTo>
                        <a:pt x="332" y="176"/>
                      </a:lnTo>
                      <a:lnTo>
                        <a:pt x="332" y="176"/>
                      </a:lnTo>
                      <a:lnTo>
                        <a:pt x="330" y="174"/>
                      </a:lnTo>
                      <a:lnTo>
                        <a:pt x="326" y="172"/>
                      </a:lnTo>
                      <a:lnTo>
                        <a:pt x="316" y="162"/>
                      </a:lnTo>
                      <a:lnTo>
                        <a:pt x="288" y="190"/>
                      </a:lnTo>
                      <a:lnTo>
                        <a:pt x="288" y="190"/>
                      </a:lnTo>
                      <a:lnTo>
                        <a:pt x="284" y="192"/>
                      </a:lnTo>
                      <a:lnTo>
                        <a:pt x="278" y="192"/>
                      </a:lnTo>
                      <a:lnTo>
                        <a:pt x="246" y="178"/>
                      </a:lnTo>
                      <a:lnTo>
                        <a:pt x="210" y="242"/>
                      </a:lnTo>
                      <a:lnTo>
                        <a:pt x="210" y="242"/>
                      </a:lnTo>
                      <a:lnTo>
                        <a:pt x="206" y="246"/>
                      </a:lnTo>
                      <a:lnTo>
                        <a:pt x="200" y="248"/>
                      </a:lnTo>
                      <a:lnTo>
                        <a:pt x="200" y="248"/>
                      </a:lnTo>
                      <a:lnTo>
                        <a:pt x="196" y="246"/>
                      </a:lnTo>
                      <a:lnTo>
                        <a:pt x="196" y="246"/>
                      </a:lnTo>
                      <a:lnTo>
                        <a:pt x="194" y="244"/>
                      </a:lnTo>
                      <a:lnTo>
                        <a:pt x="192" y="240"/>
                      </a:lnTo>
                      <a:lnTo>
                        <a:pt x="192" y="236"/>
                      </a:lnTo>
                      <a:lnTo>
                        <a:pt x="192" y="234"/>
                      </a:lnTo>
                      <a:lnTo>
                        <a:pt x="232" y="160"/>
                      </a:lnTo>
                      <a:lnTo>
                        <a:pt x="232" y="160"/>
                      </a:lnTo>
                      <a:lnTo>
                        <a:pt x="234" y="156"/>
                      </a:lnTo>
                      <a:lnTo>
                        <a:pt x="238" y="154"/>
                      </a:lnTo>
                      <a:lnTo>
                        <a:pt x="242" y="154"/>
                      </a:lnTo>
                      <a:lnTo>
                        <a:pt x="246" y="154"/>
                      </a:lnTo>
                      <a:lnTo>
                        <a:pt x="280" y="170"/>
                      </a:lnTo>
                      <a:lnTo>
                        <a:pt x="302" y="148"/>
                      </a:lnTo>
                      <a:lnTo>
                        <a:pt x="292" y="138"/>
                      </a:lnTo>
                      <a:lnTo>
                        <a:pt x="292" y="138"/>
                      </a:lnTo>
                      <a:lnTo>
                        <a:pt x="290" y="134"/>
                      </a:lnTo>
                      <a:lnTo>
                        <a:pt x="290" y="128"/>
                      </a:lnTo>
                      <a:lnTo>
                        <a:pt x="290" y="128"/>
                      </a:lnTo>
                      <a:lnTo>
                        <a:pt x="292" y="126"/>
                      </a:lnTo>
                      <a:lnTo>
                        <a:pt x="298" y="124"/>
                      </a:lnTo>
                      <a:lnTo>
                        <a:pt x="298" y="124"/>
                      </a:lnTo>
                      <a:lnTo>
                        <a:pt x="332" y="124"/>
                      </a:lnTo>
                      <a:lnTo>
                        <a:pt x="332" y="124"/>
                      </a:lnTo>
                      <a:lnTo>
                        <a:pt x="336" y="124"/>
                      </a:lnTo>
                      <a:lnTo>
                        <a:pt x="338" y="126"/>
                      </a:lnTo>
                      <a:lnTo>
                        <a:pt x="340" y="128"/>
                      </a:lnTo>
                      <a:lnTo>
                        <a:pt x="340" y="132"/>
                      </a:lnTo>
                      <a:lnTo>
                        <a:pt x="340" y="168"/>
                      </a:lnTo>
                      <a:close/>
                      <a:moveTo>
                        <a:pt x="138" y="88"/>
                      </a:moveTo>
                      <a:lnTo>
                        <a:pt x="138" y="88"/>
                      </a:lnTo>
                      <a:lnTo>
                        <a:pt x="136" y="88"/>
                      </a:lnTo>
                      <a:lnTo>
                        <a:pt x="46" y="68"/>
                      </a:lnTo>
                      <a:lnTo>
                        <a:pt x="46" y="68"/>
                      </a:lnTo>
                      <a:lnTo>
                        <a:pt x="42" y="66"/>
                      </a:lnTo>
                      <a:lnTo>
                        <a:pt x="40" y="62"/>
                      </a:lnTo>
                      <a:lnTo>
                        <a:pt x="38" y="60"/>
                      </a:lnTo>
                      <a:lnTo>
                        <a:pt x="38" y="56"/>
                      </a:lnTo>
                      <a:lnTo>
                        <a:pt x="38" y="56"/>
                      </a:lnTo>
                      <a:lnTo>
                        <a:pt x="40" y="52"/>
                      </a:lnTo>
                      <a:lnTo>
                        <a:pt x="42" y="50"/>
                      </a:lnTo>
                      <a:lnTo>
                        <a:pt x="46" y="48"/>
                      </a:lnTo>
                      <a:lnTo>
                        <a:pt x="50" y="48"/>
                      </a:lnTo>
                      <a:lnTo>
                        <a:pt x="140" y="68"/>
                      </a:lnTo>
                      <a:lnTo>
                        <a:pt x="140" y="68"/>
                      </a:lnTo>
                      <a:lnTo>
                        <a:pt x="144" y="70"/>
                      </a:lnTo>
                      <a:lnTo>
                        <a:pt x="146" y="72"/>
                      </a:lnTo>
                      <a:lnTo>
                        <a:pt x="148" y="76"/>
                      </a:lnTo>
                      <a:lnTo>
                        <a:pt x="148" y="80"/>
                      </a:lnTo>
                      <a:lnTo>
                        <a:pt x="148" y="80"/>
                      </a:lnTo>
                      <a:lnTo>
                        <a:pt x="144" y="86"/>
                      </a:lnTo>
                      <a:lnTo>
                        <a:pt x="138" y="88"/>
                      </a:lnTo>
                      <a:lnTo>
                        <a:pt x="138" y="88"/>
                      </a:lnTo>
                      <a:close/>
                      <a:moveTo>
                        <a:pt x="78" y="172"/>
                      </a:moveTo>
                      <a:lnTo>
                        <a:pt x="78" y="126"/>
                      </a:lnTo>
                      <a:lnTo>
                        <a:pt x="78" y="126"/>
                      </a:lnTo>
                      <a:lnTo>
                        <a:pt x="70" y="126"/>
                      </a:lnTo>
                      <a:lnTo>
                        <a:pt x="62" y="128"/>
                      </a:lnTo>
                      <a:lnTo>
                        <a:pt x="56" y="132"/>
                      </a:lnTo>
                      <a:lnTo>
                        <a:pt x="50" y="136"/>
                      </a:lnTo>
                      <a:lnTo>
                        <a:pt x="44" y="142"/>
                      </a:lnTo>
                      <a:lnTo>
                        <a:pt x="42" y="150"/>
                      </a:lnTo>
                      <a:lnTo>
                        <a:pt x="40" y="158"/>
                      </a:lnTo>
                      <a:lnTo>
                        <a:pt x="38" y="168"/>
                      </a:lnTo>
                      <a:lnTo>
                        <a:pt x="38" y="168"/>
                      </a:lnTo>
                      <a:lnTo>
                        <a:pt x="40" y="176"/>
                      </a:lnTo>
                      <a:lnTo>
                        <a:pt x="42" y="186"/>
                      </a:lnTo>
                      <a:lnTo>
                        <a:pt x="44" y="194"/>
                      </a:lnTo>
                      <a:lnTo>
                        <a:pt x="50" y="202"/>
                      </a:lnTo>
                      <a:lnTo>
                        <a:pt x="56" y="208"/>
                      </a:lnTo>
                      <a:lnTo>
                        <a:pt x="62" y="212"/>
                      </a:lnTo>
                      <a:lnTo>
                        <a:pt x="70" y="216"/>
                      </a:lnTo>
                      <a:lnTo>
                        <a:pt x="78" y="218"/>
                      </a:lnTo>
                      <a:lnTo>
                        <a:pt x="78" y="218"/>
                      </a:lnTo>
                      <a:lnTo>
                        <a:pt x="84" y="218"/>
                      </a:lnTo>
                      <a:lnTo>
                        <a:pt x="92" y="216"/>
                      </a:lnTo>
                      <a:lnTo>
                        <a:pt x="98" y="212"/>
                      </a:lnTo>
                      <a:lnTo>
                        <a:pt x="104" y="208"/>
                      </a:lnTo>
                      <a:lnTo>
                        <a:pt x="110" y="202"/>
                      </a:lnTo>
                      <a:lnTo>
                        <a:pt x="114" y="194"/>
                      </a:lnTo>
                      <a:lnTo>
                        <a:pt x="116" y="186"/>
                      </a:lnTo>
                      <a:lnTo>
                        <a:pt x="116" y="176"/>
                      </a:lnTo>
                      <a:lnTo>
                        <a:pt x="78" y="172"/>
                      </a:lnTo>
                      <a:close/>
                      <a:moveTo>
                        <a:pt x="128" y="166"/>
                      </a:moveTo>
                      <a:lnTo>
                        <a:pt x="128" y="166"/>
                      </a:lnTo>
                      <a:lnTo>
                        <a:pt x="126" y="156"/>
                      </a:lnTo>
                      <a:lnTo>
                        <a:pt x="124" y="146"/>
                      </a:lnTo>
                      <a:lnTo>
                        <a:pt x="122" y="138"/>
                      </a:lnTo>
                      <a:lnTo>
                        <a:pt x="116" y="132"/>
                      </a:lnTo>
                      <a:lnTo>
                        <a:pt x="110" y="126"/>
                      </a:lnTo>
                      <a:lnTo>
                        <a:pt x="104" y="120"/>
                      </a:lnTo>
                      <a:lnTo>
                        <a:pt x="96" y="116"/>
                      </a:lnTo>
                      <a:lnTo>
                        <a:pt x="88" y="114"/>
                      </a:lnTo>
                      <a:lnTo>
                        <a:pt x="88" y="160"/>
                      </a:lnTo>
                      <a:lnTo>
                        <a:pt x="128" y="16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grpSp>
        <p:grpSp>
          <p:nvGrpSpPr>
            <p:cNvPr id="30" name="Group 29"/>
            <p:cNvGrpSpPr/>
            <p:nvPr/>
          </p:nvGrpSpPr>
          <p:grpSpPr>
            <a:xfrm>
              <a:off x="610569" y="5144591"/>
              <a:ext cx="7392401" cy="952941"/>
              <a:chOff x="539577" y="5695093"/>
              <a:chExt cx="8378055" cy="1080000"/>
            </a:xfrm>
          </p:grpSpPr>
          <p:sp>
            <p:nvSpPr>
              <p:cNvPr id="40" name="Rectangle 39"/>
              <p:cNvSpPr/>
              <p:nvPr/>
            </p:nvSpPr>
            <p:spPr bwMode="ltGray">
              <a:xfrm>
                <a:off x="539577" y="5695093"/>
                <a:ext cx="8378055" cy="1080000"/>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57647" tIns="63529" rIns="6035294" bIns="63529" rtlCol="0" anchor="ctr" anchorCtr="0"/>
              <a:lstStyle/>
              <a:p>
                <a:r>
                  <a:rPr lang="en-GB" sz="1235" b="1" i="1" dirty="0">
                    <a:solidFill>
                      <a:srgbClr val="000000"/>
                    </a:solidFill>
                    <a:latin typeface="Georgia" pitchFamily="18" charset="0"/>
                  </a:rPr>
                  <a:t>Rules based</a:t>
                </a:r>
              </a:p>
            </p:txBody>
          </p:sp>
          <p:sp>
            <p:nvSpPr>
              <p:cNvPr id="13" name="Rectangle 12"/>
              <p:cNvSpPr/>
              <p:nvPr/>
            </p:nvSpPr>
            <p:spPr>
              <a:xfrm>
                <a:off x="2418603" y="5721247"/>
                <a:ext cx="2857732" cy="1027692"/>
              </a:xfrm>
              <a:prstGeom prst="rect">
                <a:avLst/>
              </a:prstGeom>
            </p:spPr>
            <p:txBody>
              <a:bodyPr wrap="square" anchor="ctr">
                <a:spAutoFit/>
              </a:bodyPr>
              <a:lstStyle/>
              <a:p>
                <a:pPr marL="151287" indent="-151287">
                  <a:buFont typeface="Arial" panose="020B0604020202020204" pitchFamily="34" charset="0"/>
                  <a:buChar char="•"/>
                </a:pPr>
                <a:r>
                  <a:rPr lang="en-GB" sz="882" dirty="0">
                    <a:solidFill>
                      <a:srgbClr val="000000"/>
                    </a:solidFill>
                    <a:latin typeface="Georgia" pitchFamily="18" charset="0"/>
                  </a:rPr>
                  <a:t>Identifying transactions over set thresholds</a:t>
                </a:r>
              </a:p>
              <a:p>
                <a:pPr marL="151287" indent="-151287">
                  <a:buFont typeface="Arial" panose="020B0604020202020204" pitchFamily="34" charset="0"/>
                  <a:buChar char="•"/>
                </a:pPr>
                <a:r>
                  <a:rPr lang="en-GB" sz="882" dirty="0">
                    <a:solidFill>
                      <a:srgbClr val="000000"/>
                    </a:solidFill>
                    <a:latin typeface="Georgia" pitchFamily="18" charset="0"/>
                  </a:rPr>
                  <a:t>Detect payments to high risk businesses and countries</a:t>
                </a:r>
              </a:p>
              <a:p>
                <a:pPr marL="151287" indent="-151287">
                  <a:buFont typeface="Arial" panose="020B0604020202020204" pitchFamily="34" charset="0"/>
                  <a:buChar char="•"/>
                </a:pPr>
                <a:r>
                  <a:rPr lang="en-GB" sz="882" dirty="0">
                    <a:solidFill>
                      <a:srgbClr val="000000"/>
                    </a:solidFill>
                    <a:latin typeface="Georgia" pitchFamily="18" charset="0"/>
                  </a:rPr>
                  <a:t>Use of black and white lists plus suspicious merchants</a:t>
                </a:r>
              </a:p>
            </p:txBody>
          </p:sp>
          <p:grpSp>
            <p:nvGrpSpPr>
              <p:cNvPr id="29" name="Group 28"/>
              <p:cNvGrpSpPr/>
              <p:nvPr/>
            </p:nvGrpSpPr>
            <p:grpSpPr>
              <a:xfrm>
                <a:off x="539577" y="5695093"/>
                <a:ext cx="900000" cy="1080000"/>
                <a:chOff x="601710" y="5686084"/>
                <a:chExt cx="900000" cy="1080000"/>
              </a:xfrm>
            </p:grpSpPr>
            <p:grpSp>
              <p:nvGrpSpPr>
                <p:cNvPr id="28" name="Group 27"/>
                <p:cNvGrpSpPr/>
                <p:nvPr/>
              </p:nvGrpSpPr>
              <p:grpSpPr>
                <a:xfrm>
                  <a:off x="601710" y="5686084"/>
                  <a:ext cx="900000" cy="1080000"/>
                  <a:chOff x="601710" y="5686084"/>
                  <a:chExt cx="900000" cy="1080000"/>
                </a:xfrm>
                <a:solidFill>
                  <a:schemeClr val="accent2"/>
                </a:solidFill>
              </p:grpSpPr>
              <p:sp>
                <p:nvSpPr>
                  <p:cNvPr id="99" name="Parallelogram 98"/>
                  <p:cNvSpPr/>
                  <p:nvPr/>
                </p:nvSpPr>
                <p:spPr bwMode="ltGray">
                  <a:xfrm>
                    <a:off x="854619" y="5686084"/>
                    <a:ext cx="647091" cy="1080000"/>
                  </a:xfrm>
                  <a:prstGeom prst="parallelogram">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sp>
                <p:nvSpPr>
                  <p:cNvPr id="100" name="Rectangle 99"/>
                  <p:cNvSpPr/>
                  <p:nvPr/>
                </p:nvSpPr>
                <p:spPr bwMode="ltGray">
                  <a:xfrm>
                    <a:off x="601710" y="5686084"/>
                    <a:ext cx="647091" cy="1080000"/>
                  </a:xfrm>
                  <a:prstGeom prst="rect">
                    <a:avLst/>
                  </a:prstGeom>
                  <a:grp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88" dirty="0" err="1">
                      <a:solidFill>
                        <a:srgbClr val="FFFFFF"/>
                      </a:solidFill>
                      <a:latin typeface="Georgia" pitchFamily="18" charset="0"/>
                    </a:endParaRPr>
                  </a:p>
                </p:txBody>
              </p:sp>
            </p:grpSp>
            <p:sp>
              <p:nvSpPr>
                <p:cNvPr id="101" name="Freeform 4847"/>
                <p:cNvSpPr>
                  <a:spLocks noEditPoints="1"/>
                </p:cNvSpPr>
                <p:nvPr/>
              </p:nvSpPr>
              <p:spPr bwMode="auto">
                <a:xfrm>
                  <a:off x="898176" y="6014061"/>
                  <a:ext cx="307068" cy="424047"/>
                </a:xfrm>
                <a:custGeom>
                  <a:avLst/>
                  <a:gdLst>
                    <a:gd name="T0" fmla="*/ 252 w 252"/>
                    <a:gd name="T1" fmla="*/ 332 h 348"/>
                    <a:gd name="T2" fmla="*/ 242 w 252"/>
                    <a:gd name="T3" fmla="*/ 346 h 348"/>
                    <a:gd name="T4" fmla="*/ 16 w 252"/>
                    <a:gd name="T5" fmla="*/ 348 h 348"/>
                    <a:gd name="T6" fmla="*/ 2 w 252"/>
                    <a:gd name="T7" fmla="*/ 338 h 348"/>
                    <a:gd name="T8" fmla="*/ 0 w 252"/>
                    <a:gd name="T9" fmla="*/ 32 h 348"/>
                    <a:gd name="T10" fmla="*/ 10 w 252"/>
                    <a:gd name="T11" fmla="*/ 16 h 348"/>
                    <a:gd name="T12" fmla="*/ 90 w 252"/>
                    <a:gd name="T13" fmla="*/ 16 h 348"/>
                    <a:gd name="T14" fmla="*/ 86 w 252"/>
                    <a:gd name="T15" fmla="*/ 30 h 348"/>
                    <a:gd name="T16" fmla="*/ 16 w 252"/>
                    <a:gd name="T17" fmla="*/ 332 h 348"/>
                    <a:gd name="T18" fmla="*/ 168 w 252"/>
                    <a:gd name="T19" fmla="*/ 34 h 348"/>
                    <a:gd name="T20" fmla="*/ 164 w 252"/>
                    <a:gd name="T21" fmla="*/ 26 h 348"/>
                    <a:gd name="T22" fmla="*/ 236 w 252"/>
                    <a:gd name="T23" fmla="*/ 16 h 348"/>
                    <a:gd name="T24" fmla="*/ 248 w 252"/>
                    <a:gd name="T25" fmla="*/ 20 h 348"/>
                    <a:gd name="T26" fmla="*/ 252 w 252"/>
                    <a:gd name="T27" fmla="*/ 32 h 348"/>
                    <a:gd name="T28" fmla="*/ 36 w 252"/>
                    <a:gd name="T29" fmla="*/ 312 h 348"/>
                    <a:gd name="T30" fmla="*/ 36 w 252"/>
                    <a:gd name="T31" fmla="*/ 94 h 348"/>
                    <a:gd name="T32" fmla="*/ 216 w 252"/>
                    <a:gd name="T33" fmla="*/ 94 h 348"/>
                    <a:gd name="T34" fmla="*/ 132 w 252"/>
                    <a:gd name="T35" fmla="*/ 186 h 348"/>
                    <a:gd name="T36" fmla="*/ 122 w 252"/>
                    <a:gd name="T37" fmla="*/ 184 h 348"/>
                    <a:gd name="T38" fmla="*/ 74 w 252"/>
                    <a:gd name="T39" fmla="*/ 206 h 348"/>
                    <a:gd name="T40" fmla="*/ 68 w 252"/>
                    <a:gd name="T41" fmla="*/ 204 h 348"/>
                    <a:gd name="T42" fmla="*/ 60 w 252"/>
                    <a:gd name="T43" fmla="*/ 206 h 348"/>
                    <a:gd name="T44" fmla="*/ 58 w 252"/>
                    <a:gd name="T45" fmla="*/ 218 h 348"/>
                    <a:gd name="T46" fmla="*/ 78 w 252"/>
                    <a:gd name="T47" fmla="*/ 238 h 348"/>
                    <a:gd name="T48" fmla="*/ 86 w 252"/>
                    <a:gd name="T49" fmla="*/ 242 h 348"/>
                    <a:gd name="T50" fmla="*/ 132 w 252"/>
                    <a:gd name="T51" fmla="*/ 200 h 348"/>
                    <a:gd name="T52" fmla="*/ 134 w 252"/>
                    <a:gd name="T53" fmla="*/ 192 h 348"/>
                    <a:gd name="T54" fmla="*/ 132 w 252"/>
                    <a:gd name="T55" fmla="*/ 186 h 348"/>
                    <a:gd name="T56" fmla="*/ 128 w 252"/>
                    <a:gd name="T57" fmla="*/ 122 h 348"/>
                    <a:gd name="T58" fmla="*/ 118 w 252"/>
                    <a:gd name="T59" fmla="*/ 124 h 348"/>
                    <a:gd name="T60" fmla="*/ 74 w 252"/>
                    <a:gd name="T61" fmla="*/ 144 h 348"/>
                    <a:gd name="T62" fmla="*/ 64 w 252"/>
                    <a:gd name="T63" fmla="*/ 142 h 348"/>
                    <a:gd name="T64" fmla="*/ 58 w 252"/>
                    <a:gd name="T65" fmla="*/ 148 h 348"/>
                    <a:gd name="T66" fmla="*/ 60 w 252"/>
                    <a:gd name="T67" fmla="*/ 158 h 348"/>
                    <a:gd name="T68" fmla="*/ 82 w 252"/>
                    <a:gd name="T69" fmla="*/ 180 h 348"/>
                    <a:gd name="T70" fmla="*/ 90 w 252"/>
                    <a:gd name="T71" fmla="*/ 180 h 348"/>
                    <a:gd name="T72" fmla="*/ 132 w 252"/>
                    <a:gd name="T73" fmla="*/ 138 h 348"/>
                    <a:gd name="T74" fmla="*/ 134 w 252"/>
                    <a:gd name="T75" fmla="*/ 126 h 348"/>
                    <a:gd name="T76" fmla="*/ 36 w 252"/>
                    <a:gd name="T77" fmla="*/ 64 h 348"/>
                    <a:gd name="T78" fmla="*/ 40 w 252"/>
                    <a:gd name="T79" fmla="*/ 54 h 348"/>
                    <a:gd name="T80" fmla="*/ 78 w 252"/>
                    <a:gd name="T81" fmla="*/ 48 h 348"/>
                    <a:gd name="T82" fmla="*/ 94 w 252"/>
                    <a:gd name="T83" fmla="*/ 42 h 348"/>
                    <a:gd name="T84" fmla="*/ 100 w 252"/>
                    <a:gd name="T85" fmla="*/ 26 h 348"/>
                    <a:gd name="T86" fmla="*/ 116 w 252"/>
                    <a:gd name="T87" fmla="*/ 2 h 348"/>
                    <a:gd name="T88" fmla="*/ 136 w 252"/>
                    <a:gd name="T89" fmla="*/ 2 h 348"/>
                    <a:gd name="T90" fmla="*/ 152 w 252"/>
                    <a:gd name="T91" fmla="*/ 26 h 348"/>
                    <a:gd name="T92" fmla="*/ 158 w 252"/>
                    <a:gd name="T93" fmla="*/ 42 h 348"/>
                    <a:gd name="T94" fmla="*/ 200 w 252"/>
                    <a:gd name="T95" fmla="*/ 48 h 348"/>
                    <a:gd name="T96" fmla="*/ 212 w 252"/>
                    <a:gd name="T97" fmla="*/ 54 h 348"/>
                    <a:gd name="T98" fmla="*/ 216 w 252"/>
                    <a:gd name="T99" fmla="*/ 78 h 348"/>
                    <a:gd name="T100" fmla="*/ 36 w 252"/>
                    <a:gd name="T101" fmla="*/ 82 h 348"/>
                    <a:gd name="T102" fmla="*/ 36 w 252"/>
                    <a:gd name="T103" fmla="*/ 64 h 348"/>
                    <a:gd name="T104" fmla="*/ 116 w 252"/>
                    <a:gd name="T105" fmla="*/ 30 h 348"/>
                    <a:gd name="T106" fmla="*/ 126 w 252"/>
                    <a:gd name="T107" fmla="*/ 38 h 348"/>
                    <a:gd name="T108" fmla="*/ 134 w 252"/>
                    <a:gd name="T109" fmla="*/ 34 h 348"/>
                    <a:gd name="T110" fmla="*/ 136 w 252"/>
                    <a:gd name="T111" fmla="*/ 26 h 348"/>
                    <a:gd name="T112" fmla="*/ 130 w 252"/>
                    <a:gd name="T113" fmla="*/ 16 h 348"/>
                    <a:gd name="T114" fmla="*/ 122 w 252"/>
                    <a:gd name="T115" fmla="*/ 16 h 348"/>
                    <a:gd name="T116" fmla="*/ 116 w 252"/>
                    <a:gd name="T117" fmla="*/ 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2" h="348">
                      <a:moveTo>
                        <a:pt x="252" y="32"/>
                      </a:moveTo>
                      <a:lnTo>
                        <a:pt x="252" y="332"/>
                      </a:lnTo>
                      <a:lnTo>
                        <a:pt x="252" y="332"/>
                      </a:lnTo>
                      <a:lnTo>
                        <a:pt x="250" y="338"/>
                      </a:lnTo>
                      <a:lnTo>
                        <a:pt x="248" y="344"/>
                      </a:lnTo>
                      <a:lnTo>
                        <a:pt x="242" y="346"/>
                      </a:lnTo>
                      <a:lnTo>
                        <a:pt x="236" y="348"/>
                      </a:lnTo>
                      <a:lnTo>
                        <a:pt x="16" y="348"/>
                      </a:lnTo>
                      <a:lnTo>
                        <a:pt x="16" y="348"/>
                      </a:lnTo>
                      <a:lnTo>
                        <a:pt x="10" y="346"/>
                      </a:lnTo>
                      <a:lnTo>
                        <a:pt x="4" y="344"/>
                      </a:lnTo>
                      <a:lnTo>
                        <a:pt x="2" y="338"/>
                      </a:lnTo>
                      <a:lnTo>
                        <a:pt x="0" y="332"/>
                      </a:lnTo>
                      <a:lnTo>
                        <a:pt x="0" y="32"/>
                      </a:lnTo>
                      <a:lnTo>
                        <a:pt x="0" y="32"/>
                      </a:lnTo>
                      <a:lnTo>
                        <a:pt x="2" y="26"/>
                      </a:lnTo>
                      <a:lnTo>
                        <a:pt x="4" y="20"/>
                      </a:lnTo>
                      <a:lnTo>
                        <a:pt x="10" y="16"/>
                      </a:lnTo>
                      <a:lnTo>
                        <a:pt x="16" y="16"/>
                      </a:lnTo>
                      <a:lnTo>
                        <a:pt x="90" y="16"/>
                      </a:lnTo>
                      <a:lnTo>
                        <a:pt x="90" y="16"/>
                      </a:lnTo>
                      <a:lnTo>
                        <a:pt x="88" y="26"/>
                      </a:lnTo>
                      <a:lnTo>
                        <a:pt x="88" y="26"/>
                      </a:lnTo>
                      <a:lnTo>
                        <a:pt x="86" y="30"/>
                      </a:lnTo>
                      <a:lnTo>
                        <a:pt x="84" y="34"/>
                      </a:lnTo>
                      <a:lnTo>
                        <a:pt x="16" y="34"/>
                      </a:lnTo>
                      <a:lnTo>
                        <a:pt x="16" y="332"/>
                      </a:lnTo>
                      <a:lnTo>
                        <a:pt x="236" y="332"/>
                      </a:lnTo>
                      <a:lnTo>
                        <a:pt x="236" y="34"/>
                      </a:lnTo>
                      <a:lnTo>
                        <a:pt x="168" y="34"/>
                      </a:lnTo>
                      <a:lnTo>
                        <a:pt x="168" y="34"/>
                      </a:lnTo>
                      <a:lnTo>
                        <a:pt x="166" y="30"/>
                      </a:lnTo>
                      <a:lnTo>
                        <a:pt x="164" y="26"/>
                      </a:lnTo>
                      <a:lnTo>
                        <a:pt x="164" y="26"/>
                      </a:lnTo>
                      <a:lnTo>
                        <a:pt x="162" y="16"/>
                      </a:lnTo>
                      <a:lnTo>
                        <a:pt x="236" y="16"/>
                      </a:lnTo>
                      <a:lnTo>
                        <a:pt x="236" y="16"/>
                      </a:lnTo>
                      <a:lnTo>
                        <a:pt x="242" y="16"/>
                      </a:lnTo>
                      <a:lnTo>
                        <a:pt x="248" y="20"/>
                      </a:lnTo>
                      <a:lnTo>
                        <a:pt x="250" y="26"/>
                      </a:lnTo>
                      <a:lnTo>
                        <a:pt x="252" y="32"/>
                      </a:lnTo>
                      <a:lnTo>
                        <a:pt x="252" y="32"/>
                      </a:lnTo>
                      <a:close/>
                      <a:moveTo>
                        <a:pt x="216" y="94"/>
                      </a:moveTo>
                      <a:lnTo>
                        <a:pt x="216" y="312"/>
                      </a:lnTo>
                      <a:lnTo>
                        <a:pt x="36" y="312"/>
                      </a:lnTo>
                      <a:lnTo>
                        <a:pt x="36" y="94"/>
                      </a:lnTo>
                      <a:lnTo>
                        <a:pt x="36" y="94"/>
                      </a:lnTo>
                      <a:lnTo>
                        <a:pt x="36" y="94"/>
                      </a:lnTo>
                      <a:lnTo>
                        <a:pt x="216" y="94"/>
                      </a:lnTo>
                      <a:lnTo>
                        <a:pt x="216" y="94"/>
                      </a:lnTo>
                      <a:lnTo>
                        <a:pt x="216" y="94"/>
                      </a:lnTo>
                      <a:lnTo>
                        <a:pt x="216" y="94"/>
                      </a:lnTo>
                      <a:close/>
                      <a:moveTo>
                        <a:pt x="132" y="186"/>
                      </a:moveTo>
                      <a:lnTo>
                        <a:pt x="132" y="186"/>
                      </a:lnTo>
                      <a:lnTo>
                        <a:pt x="128" y="184"/>
                      </a:lnTo>
                      <a:lnTo>
                        <a:pt x="124" y="182"/>
                      </a:lnTo>
                      <a:lnTo>
                        <a:pt x="122" y="184"/>
                      </a:lnTo>
                      <a:lnTo>
                        <a:pt x="118" y="186"/>
                      </a:lnTo>
                      <a:lnTo>
                        <a:pt x="86" y="218"/>
                      </a:lnTo>
                      <a:lnTo>
                        <a:pt x="74" y="206"/>
                      </a:lnTo>
                      <a:lnTo>
                        <a:pt x="74" y="206"/>
                      </a:lnTo>
                      <a:lnTo>
                        <a:pt x="70" y="204"/>
                      </a:lnTo>
                      <a:lnTo>
                        <a:pt x="68" y="204"/>
                      </a:lnTo>
                      <a:lnTo>
                        <a:pt x="64" y="204"/>
                      </a:lnTo>
                      <a:lnTo>
                        <a:pt x="60" y="206"/>
                      </a:lnTo>
                      <a:lnTo>
                        <a:pt x="60" y="206"/>
                      </a:lnTo>
                      <a:lnTo>
                        <a:pt x="58" y="210"/>
                      </a:lnTo>
                      <a:lnTo>
                        <a:pt x="58" y="214"/>
                      </a:lnTo>
                      <a:lnTo>
                        <a:pt x="58" y="218"/>
                      </a:lnTo>
                      <a:lnTo>
                        <a:pt x="60" y="220"/>
                      </a:lnTo>
                      <a:lnTo>
                        <a:pt x="78" y="238"/>
                      </a:lnTo>
                      <a:lnTo>
                        <a:pt x="78" y="238"/>
                      </a:lnTo>
                      <a:lnTo>
                        <a:pt x="82" y="242"/>
                      </a:lnTo>
                      <a:lnTo>
                        <a:pt x="86" y="242"/>
                      </a:lnTo>
                      <a:lnTo>
                        <a:pt x="86" y="242"/>
                      </a:lnTo>
                      <a:lnTo>
                        <a:pt x="90" y="242"/>
                      </a:lnTo>
                      <a:lnTo>
                        <a:pt x="92" y="238"/>
                      </a:lnTo>
                      <a:lnTo>
                        <a:pt x="132" y="200"/>
                      </a:lnTo>
                      <a:lnTo>
                        <a:pt x="132" y="200"/>
                      </a:lnTo>
                      <a:lnTo>
                        <a:pt x="134" y="196"/>
                      </a:lnTo>
                      <a:lnTo>
                        <a:pt x="134" y="192"/>
                      </a:lnTo>
                      <a:lnTo>
                        <a:pt x="134" y="188"/>
                      </a:lnTo>
                      <a:lnTo>
                        <a:pt x="132" y="186"/>
                      </a:lnTo>
                      <a:lnTo>
                        <a:pt x="132" y="186"/>
                      </a:lnTo>
                      <a:close/>
                      <a:moveTo>
                        <a:pt x="132" y="124"/>
                      </a:moveTo>
                      <a:lnTo>
                        <a:pt x="132" y="124"/>
                      </a:lnTo>
                      <a:lnTo>
                        <a:pt x="128" y="122"/>
                      </a:lnTo>
                      <a:lnTo>
                        <a:pt x="124" y="120"/>
                      </a:lnTo>
                      <a:lnTo>
                        <a:pt x="122" y="122"/>
                      </a:lnTo>
                      <a:lnTo>
                        <a:pt x="118" y="124"/>
                      </a:lnTo>
                      <a:lnTo>
                        <a:pt x="86" y="156"/>
                      </a:lnTo>
                      <a:lnTo>
                        <a:pt x="74" y="144"/>
                      </a:lnTo>
                      <a:lnTo>
                        <a:pt x="74" y="144"/>
                      </a:lnTo>
                      <a:lnTo>
                        <a:pt x="70" y="142"/>
                      </a:lnTo>
                      <a:lnTo>
                        <a:pt x="68" y="142"/>
                      </a:lnTo>
                      <a:lnTo>
                        <a:pt x="64" y="142"/>
                      </a:lnTo>
                      <a:lnTo>
                        <a:pt x="60" y="144"/>
                      </a:lnTo>
                      <a:lnTo>
                        <a:pt x="60" y="144"/>
                      </a:lnTo>
                      <a:lnTo>
                        <a:pt x="58" y="148"/>
                      </a:lnTo>
                      <a:lnTo>
                        <a:pt x="58" y="152"/>
                      </a:lnTo>
                      <a:lnTo>
                        <a:pt x="58" y="156"/>
                      </a:lnTo>
                      <a:lnTo>
                        <a:pt x="60" y="158"/>
                      </a:lnTo>
                      <a:lnTo>
                        <a:pt x="78" y="178"/>
                      </a:lnTo>
                      <a:lnTo>
                        <a:pt x="78" y="178"/>
                      </a:lnTo>
                      <a:lnTo>
                        <a:pt x="82" y="180"/>
                      </a:lnTo>
                      <a:lnTo>
                        <a:pt x="86" y="180"/>
                      </a:lnTo>
                      <a:lnTo>
                        <a:pt x="86" y="180"/>
                      </a:lnTo>
                      <a:lnTo>
                        <a:pt x="90" y="180"/>
                      </a:lnTo>
                      <a:lnTo>
                        <a:pt x="92" y="178"/>
                      </a:lnTo>
                      <a:lnTo>
                        <a:pt x="132" y="138"/>
                      </a:lnTo>
                      <a:lnTo>
                        <a:pt x="132" y="138"/>
                      </a:lnTo>
                      <a:lnTo>
                        <a:pt x="134" y="134"/>
                      </a:lnTo>
                      <a:lnTo>
                        <a:pt x="134" y="130"/>
                      </a:lnTo>
                      <a:lnTo>
                        <a:pt x="134" y="126"/>
                      </a:lnTo>
                      <a:lnTo>
                        <a:pt x="132" y="124"/>
                      </a:lnTo>
                      <a:lnTo>
                        <a:pt x="132" y="124"/>
                      </a:lnTo>
                      <a:close/>
                      <a:moveTo>
                        <a:pt x="36" y="64"/>
                      </a:moveTo>
                      <a:lnTo>
                        <a:pt x="36" y="64"/>
                      </a:lnTo>
                      <a:lnTo>
                        <a:pt x="36" y="58"/>
                      </a:lnTo>
                      <a:lnTo>
                        <a:pt x="40" y="54"/>
                      </a:lnTo>
                      <a:lnTo>
                        <a:pt x="46" y="50"/>
                      </a:lnTo>
                      <a:lnTo>
                        <a:pt x="52" y="48"/>
                      </a:lnTo>
                      <a:lnTo>
                        <a:pt x="78" y="48"/>
                      </a:lnTo>
                      <a:lnTo>
                        <a:pt x="78" y="48"/>
                      </a:lnTo>
                      <a:lnTo>
                        <a:pt x="86" y="46"/>
                      </a:lnTo>
                      <a:lnTo>
                        <a:pt x="94" y="42"/>
                      </a:lnTo>
                      <a:lnTo>
                        <a:pt x="98" y="36"/>
                      </a:lnTo>
                      <a:lnTo>
                        <a:pt x="100" y="26"/>
                      </a:lnTo>
                      <a:lnTo>
                        <a:pt x="100" y="26"/>
                      </a:lnTo>
                      <a:lnTo>
                        <a:pt x="102" y="16"/>
                      </a:lnTo>
                      <a:lnTo>
                        <a:pt x="108" y="8"/>
                      </a:lnTo>
                      <a:lnTo>
                        <a:pt x="116" y="2"/>
                      </a:lnTo>
                      <a:lnTo>
                        <a:pt x="126" y="0"/>
                      </a:lnTo>
                      <a:lnTo>
                        <a:pt x="126" y="0"/>
                      </a:lnTo>
                      <a:lnTo>
                        <a:pt x="136" y="2"/>
                      </a:lnTo>
                      <a:lnTo>
                        <a:pt x="144" y="8"/>
                      </a:lnTo>
                      <a:lnTo>
                        <a:pt x="150" y="16"/>
                      </a:lnTo>
                      <a:lnTo>
                        <a:pt x="152" y="26"/>
                      </a:lnTo>
                      <a:lnTo>
                        <a:pt x="152" y="26"/>
                      </a:lnTo>
                      <a:lnTo>
                        <a:pt x="154" y="36"/>
                      </a:lnTo>
                      <a:lnTo>
                        <a:pt x="158" y="42"/>
                      </a:lnTo>
                      <a:lnTo>
                        <a:pt x="166" y="46"/>
                      </a:lnTo>
                      <a:lnTo>
                        <a:pt x="174" y="48"/>
                      </a:lnTo>
                      <a:lnTo>
                        <a:pt x="200" y="48"/>
                      </a:lnTo>
                      <a:lnTo>
                        <a:pt x="200" y="48"/>
                      </a:lnTo>
                      <a:lnTo>
                        <a:pt x="206" y="50"/>
                      </a:lnTo>
                      <a:lnTo>
                        <a:pt x="212" y="54"/>
                      </a:lnTo>
                      <a:lnTo>
                        <a:pt x="216" y="58"/>
                      </a:lnTo>
                      <a:lnTo>
                        <a:pt x="216" y="64"/>
                      </a:lnTo>
                      <a:lnTo>
                        <a:pt x="216" y="78"/>
                      </a:lnTo>
                      <a:lnTo>
                        <a:pt x="216" y="78"/>
                      </a:lnTo>
                      <a:lnTo>
                        <a:pt x="216" y="82"/>
                      </a:lnTo>
                      <a:lnTo>
                        <a:pt x="36" y="82"/>
                      </a:lnTo>
                      <a:lnTo>
                        <a:pt x="36" y="82"/>
                      </a:lnTo>
                      <a:lnTo>
                        <a:pt x="36" y="78"/>
                      </a:lnTo>
                      <a:lnTo>
                        <a:pt x="36" y="64"/>
                      </a:lnTo>
                      <a:close/>
                      <a:moveTo>
                        <a:pt x="116" y="26"/>
                      </a:moveTo>
                      <a:lnTo>
                        <a:pt x="116" y="26"/>
                      </a:lnTo>
                      <a:lnTo>
                        <a:pt x="116" y="30"/>
                      </a:lnTo>
                      <a:lnTo>
                        <a:pt x="118" y="34"/>
                      </a:lnTo>
                      <a:lnTo>
                        <a:pt x="122" y="36"/>
                      </a:lnTo>
                      <a:lnTo>
                        <a:pt x="126" y="38"/>
                      </a:lnTo>
                      <a:lnTo>
                        <a:pt x="126" y="38"/>
                      </a:lnTo>
                      <a:lnTo>
                        <a:pt x="130" y="36"/>
                      </a:lnTo>
                      <a:lnTo>
                        <a:pt x="134" y="34"/>
                      </a:lnTo>
                      <a:lnTo>
                        <a:pt x="136" y="30"/>
                      </a:lnTo>
                      <a:lnTo>
                        <a:pt x="136" y="26"/>
                      </a:lnTo>
                      <a:lnTo>
                        <a:pt x="136" y="26"/>
                      </a:lnTo>
                      <a:lnTo>
                        <a:pt x="136" y="22"/>
                      </a:lnTo>
                      <a:lnTo>
                        <a:pt x="134" y="20"/>
                      </a:lnTo>
                      <a:lnTo>
                        <a:pt x="130" y="16"/>
                      </a:lnTo>
                      <a:lnTo>
                        <a:pt x="126" y="16"/>
                      </a:lnTo>
                      <a:lnTo>
                        <a:pt x="126" y="16"/>
                      </a:lnTo>
                      <a:lnTo>
                        <a:pt x="122" y="16"/>
                      </a:lnTo>
                      <a:lnTo>
                        <a:pt x="118" y="20"/>
                      </a:lnTo>
                      <a:lnTo>
                        <a:pt x="116" y="22"/>
                      </a:lnTo>
                      <a:lnTo>
                        <a:pt x="116" y="26"/>
                      </a:lnTo>
                      <a:lnTo>
                        <a:pt x="116" y="2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grpSp>
        <p:grpSp>
          <p:nvGrpSpPr>
            <p:cNvPr id="31" name="Group 30"/>
            <p:cNvGrpSpPr/>
            <p:nvPr/>
          </p:nvGrpSpPr>
          <p:grpSpPr>
            <a:xfrm>
              <a:off x="7174725" y="1980624"/>
              <a:ext cx="1181161" cy="1181161"/>
              <a:chOff x="8197552" y="2312718"/>
              <a:chExt cx="1338649" cy="1338649"/>
            </a:xfrm>
          </p:grpSpPr>
          <p:sp>
            <p:nvSpPr>
              <p:cNvPr id="42" name="Flowchart: Connector 41"/>
              <p:cNvSpPr/>
              <p:nvPr/>
            </p:nvSpPr>
            <p:spPr bwMode="ltGray">
              <a:xfrm>
                <a:off x="8197552" y="2312718"/>
                <a:ext cx="1338649" cy="1338649"/>
              </a:xfrm>
              <a:prstGeom prst="flowChartConnector">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44" name="Pie 43"/>
              <p:cNvSpPr/>
              <p:nvPr/>
            </p:nvSpPr>
            <p:spPr bwMode="ltGray">
              <a:xfrm flipH="1">
                <a:off x="8269560" y="2390961"/>
                <a:ext cx="1178068" cy="1178068"/>
              </a:xfrm>
              <a:prstGeom prst="pi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45" name="TextBox 44"/>
              <p:cNvSpPr txBox="1"/>
              <p:nvPr/>
            </p:nvSpPr>
            <p:spPr>
              <a:xfrm>
                <a:off x="8269560" y="2662916"/>
                <a:ext cx="467717" cy="423739"/>
              </a:xfrm>
              <a:prstGeom prst="rect">
                <a:avLst/>
              </a:prstGeom>
              <a:noFill/>
            </p:spPr>
            <p:txBody>
              <a:bodyPr wrap="none" lIns="0" tIns="0" rIns="0" bIns="0" rtlCol="0">
                <a:noAutofit/>
              </a:bodyPr>
              <a:lstStyle/>
              <a:p>
                <a:pPr>
                  <a:spcAft>
                    <a:spcPts val="794"/>
                  </a:spcAft>
                </a:pPr>
                <a:r>
                  <a:rPr lang="en-GB" sz="1412" b="1" dirty="0">
                    <a:solidFill>
                      <a:srgbClr val="FFFFFF"/>
                    </a:solidFill>
                    <a:latin typeface="Georgia"/>
                  </a:rPr>
                  <a:t>&gt;70%</a:t>
                </a:r>
              </a:p>
            </p:txBody>
          </p:sp>
          <p:sp>
            <p:nvSpPr>
              <p:cNvPr id="46" name="Rectangle 10"/>
              <p:cNvSpPr>
                <a:spLocks noChangeArrowheads="1"/>
              </p:cNvSpPr>
              <p:nvPr/>
            </p:nvSpPr>
            <p:spPr bwMode="auto">
              <a:xfrm>
                <a:off x="8350549" y="3033509"/>
                <a:ext cx="1039015" cy="3076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704608" eaLnBrk="0" hangingPunct="0">
                  <a:spcAft>
                    <a:spcPts val="176"/>
                  </a:spcAft>
                  <a:defRPr/>
                </a:pPr>
                <a:r>
                  <a:rPr lang="en-GB" sz="882" kern="0" dirty="0">
                    <a:solidFill>
                      <a:srgbClr val="A32020"/>
                    </a:solidFill>
                    <a:latin typeface="Georgia"/>
                    <a:cs typeface="Arial" charset="0"/>
                  </a:rPr>
                  <a:t>Reduction in false positives</a:t>
                </a:r>
              </a:p>
            </p:txBody>
          </p:sp>
        </p:grpSp>
        <p:grpSp>
          <p:nvGrpSpPr>
            <p:cNvPr id="22" name="Group 21"/>
            <p:cNvGrpSpPr/>
            <p:nvPr/>
          </p:nvGrpSpPr>
          <p:grpSpPr>
            <a:xfrm>
              <a:off x="5629900" y="4013862"/>
              <a:ext cx="1181161" cy="1181161"/>
              <a:chOff x="6488596" y="4516852"/>
              <a:chExt cx="1338649" cy="1338649"/>
            </a:xfrm>
          </p:grpSpPr>
          <p:sp>
            <p:nvSpPr>
              <p:cNvPr id="56" name="Flowchart: Connector 55"/>
              <p:cNvSpPr/>
              <p:nvPr/>
            </p:nvSpPr>
            <p:spPr bwMode="ltGray">
              <a:xfrm>
                <a:off x="6488596" y="4516852"/>
                <a:ext cx="1338649" cy="1338649"/>
              </a:xfrm>
              <a:prstGeom prst="flowChartConnector">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grpSp>
            <p:nvGrpSpPr>
              <p:cNvPr id="20" name="Group 19"/>
              <p:cNvGrpSpPr/>
              <p:nvPr/>
            </p:nvGrpSpPr>
            <p:grpSpPr>
              <a:xfrm>
                <a:off x="6563601" y="4595095"/>
                <a:ext cx="1178068" cy="1178068"/>
                <a:chOff x="6563601" y="4595095"/>
                <a:chExt cx="1178068" cy="1178068"/>
              </a:xfrm>
            </p:grpSpPr>
            <p:sp>
              <p:nvSpPr>
                <p:cNvPr id="57" name="Pie 56"/>
                <p:cNvSpPr/>
                <p:nvPr/>
              </p:nvSpPr>
              <p:spPr bwMode="ltGray">
                <a:xfrm flipH="1">
                  <a:off x="6563601" y="4595095"/>
                  <a:ext cx="1178068" cy="1178068"/>
                </a:xfrm>
                <a:prstGeom prst="pi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58" name="TextBox 57"/>
                <p:cNvSpPr txBox="1"/>
                <p:nvPr/>
              </p:nvSpPr>
              <p:spPr>
                <a:xfrm>
                  <a:off x="6729057" y="4816003"/>
                  <a:ext cx="467717" cy="423739"/>
                </a:xfrm>
                <a:prstGeom prst="rect">
                  <a:avLst/>
                </a:prstGeom>
                <a:noFill/>
              </p:spPr>
              <p:txBody>
                <a:bodyPr wrap="none" lIns="0" tIns="0" rIns="0" bIns="0" rtlCol="0">
                  <a:noAutofit/>
                </a:bodyPr>
                <a:lstStyle/>
                <a:p>
                  <a:pPr>
                    <a:spcAft>
                      <a:spcPts val="794"/>
                    </a:spcAft>
                  </a:pPr>
                  <a:r>
                    <a:rPr lang="en-GB" sz="1412" b="1" dirty="0">
                      <a:solidFill>
                        <a:srgbClr val="FFFFFF"/>
                      </a:solidFill>
                      <a:latin typeface="Georgia"/>
                    </a:rPr>
                    <a:t>1/2</a:t>
                  </a:r>
                </a:p>
              </p:txBody>
            </p:sp>
            <p:sp>
              <p:nvSpPr>
                <p:cNvPr id="60" name="Rectangle 10"/>
                <p:cNvSpPr>
                  <a:spLocks noChangeArrowheads="1"/>
                </p:cNvSpPr>
                <p:nvPr/>
              </p:nvSpPr>
              <p:spPr bwMode="auto">
                <a:xfrm>
                  <a:off x="6623575" y="5217820"/>
                  <a:ext cx="1039015" cy="3076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704608" eaLnBrk="0" hangingPunct="0">
                    <a:spcAft>
                      <a:spcPts val="176"/>
                    </a:spcAft>
                    <a:defRPr/>
                  </a:pPr>
                  <a:r>
                    <a:rPr lang="en-GB" sz="882" kern="0" dirty="0">
                      <a:solidFill>
                        <a:srgbClr val="DC6900"/>
                      </a:solidFill>
                      <a:latin typeface="Georgia"/>
                      <a:cs typeface="Arial" charset="0"/>
                    </a:rPr>
                    <a:t>Alert handling times</a:t>
                  </a:r>
                </a:p>
              </p:txBody>
            </p:sp>
          </p:grpSp>
        </p:grpSp>
        <p:grpSp>
          <p:nvGrpSpPr>
            <p:cNvPr id="19" name="Group 18"/>
            <p:cNvGrpSpPr/>
            <p:nvPr/>
          </p:nvGrpSpPr>
          <p:grpSpPr>
            <a:xfrm>
              <a:off x="6402313" y="3000341"/>
              <a:ext cx="1181161" cy="1181161"/>
              <a:chOff x="7496099" y="3414785"/>
              <a:chExt cx="1338649" cy="1338649"/>
            </a:xfrm>
          </p:grpSpPr>
          <p:sp>
            <p:nvSpPr>
              <p:cNvPr id="50" name="Flowchart: Connector 49"/>
              <p:cNvSpPr/>
              <p:nvPr/>
            </p:nvSpPr>
            <p:spPr bwMode="ltGray">
              <a:xfrm>
                <a:off x="7496099" y="3414785"/>
                <a:ext cx="1338649" cy="1338649"/>
              </a:xfrm>
              <a:prstGeom prst="flowChartConnector">
                <a:avLst/>
              </a:prstGeom>
              <a:solidFill>
                <a:schemeClr val="accent4"/>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52" name="Pie 51"/>
              <p:cNvSpPr/>
              <p:nvPr/>
            </p:nvSpPr>
            <p:spPr bwMode="ltGray">
              <a:xfrm flipH="1">
                <a:off x="7571104" y="3493028"/>
                <a:ext cx="1178068" cy="1178068"/>
              </a:xfrm>
              <a:prstGeom prst="pie">
                <a:avLst/>
              </a:prstGeom>
              <a:solidFill>
                <a:schemeClr val="bg2"/>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54" name="Rectangle 10"/>
              <p:cNvSpPr>
                <a:spLocks noChangeArrowheads="1"/>
              </p:cNvSpPr>
              <p:nvPr/>
            </p:nvSpPr>
            <p:spPr bwMode="auto">
              <a:xfrm>
                <a:off x="7631078" y="4135576"/>
                <a:ext cx="1039015" cy="30768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704608" eaLnBrk="0" hangingPunct="0">
                  <a:spcAft>
                    <a:spcPts val="176"/>
                  </a:spcAft>
                  <a:defRPr/>
                </a:pPr>
                <a:r>
                  <a:rPr lang="en-GB" sz="882" kern="0" dirty="0">
                    <a:solidFill>
                      <a:srgbClr val="DB536A"/>
                    </a:solidFill>
                    <a:latin typeface="Georgia"/>
                    <a:cs typeface="Arial" charset="0"/>
                  </a:rPr>
                  <a:t>Holistic view of risks factors</a:t>
                </a:r>
              </a:p>
            </p:txBody>
          </p:sp>
          <p:sp>
            <p:nvSpPr>
              <p:cNvPr id="74" name="Freeform 4899"/>
              <p:cNvSpPr>
                <a:spLocks noEditPoints="1"/>
              </p:cNvSpPr>
              <p:nvPr/>
            </p:nvSpPr>
            <p:spPr bwMode="auto">
              <a:xfrm>
                <a:off x="7685736" y="3600703"/>
                <a:ext cx="392831" cy="392831"/>
              </a:xfrm>
              <a:custGeom>
                <a:avLst/>
                <a:gdLst>
                  <a:gd name="T0" fmla="*/ 190 w 324"/>
                  <a:gd name="T1" fmla="*/ 0 h 324"/>
                  <a:gd name="T2" fmla="*/ 134 w 324"/>
                  <a:gd name="T3" fmla="*/ 20 h 324"/>
                  <a:gd name="T4" fmla="*/ 90 w 324"/>
                  <a:gd name="T5" fmla="*/ 74 h 324"/>
                  <a:gd name="T6" fmla="*/ 82 w 324"/>
                  <a:gd name="T7" fmla="*/ 120 h 324"/>
                  <a:gd name="T8" fmla="*/ 84 w 324"/>
                  <a:gd name="T9" fmla="*/ 146 h 324"/>
                  <a:gd name="T10" fmla="*/ 118 w 324"/>
                  <a:gd name="T11" fmla="*/ 206 h 324"/>
                  <a:gd name="T12" fmla="*/ 178 w 324"/>
                  <a:gd name="T13" fmla="*/ 240 h 324"/>
                  <a:gd name="T14" fmla="*/ 202 w 324"/>
                  <a:gd name="T15" fmla="*/ 242 h 324"/>
                  <a:gd name="T16" fmla="*/ 250 w 324"/>
                  <a:gd name="T17" fmla="*/ 232 h 324"/>
                  <a:gd name="T18" fmla="*/ 304 w 324"/>
                  <a:gd name="T19" fmla="*/ 188 h 324"/>
                  <a:gd name="T20" fmla="*/ 324 w 324"/>
                  <a:gd name="T21" fmla="*/ 132 h 324"/>
                  <a:gd name="T22" fmla="*/ 324 w 324"/>
                  <a:gd name="T23" fmla="*/ 108 h 324"/>
                  <a:gd name="T24" fmla="*/ 304 w 324"/>
                  <a:gd name="T25" fmla="*/ 52 h 324"/>
                  <a:gd name="T26" fmla="*/ 250 w 324"/>
                  <a:gd name="T27" fmla="*/ 8 h 324"/>
                  <a:gd name="T28" fmla="*/ 202 w 324"/>
                  <a:gd name="T29" fmla="*/ 0 h 324"/>
                  <a:gd name="T30" fmla="*/ 202 w 324"/>
                  <a:gd name="T31" fmla="*/ 212 h 324"/>
                  <a:gd name="T32" fmla="*/ 152 w 324"/>
                  <a:gd name="T33" fmla="*/ 196 h 324"/>
                  <a:gd name="T34" fmla="*/ 118 w 324"/>
                  <a:gd name="T35" fmla="*/ 156 h 324"/>
                  <a:gd name="T36" fmla="*/ 112 w 324"/>
                  <a:gd name="T37" fmla="*/ 120 h 324"/>
                  <a:gd name="T38" fmla="*/ 128 w 324"/>
                  <a:gd name="T39" fmla="*/ 70 h 324"/>
                  <a:gd name="T40" fmla="*/ 168 w 324"/>
                  <a:gd name="T41" fmla="*/ 36 h 324"/>
                  <a:gd name="T42" fmla="*/ 202 w 324"/>
                  <a:gd name="T43" fmla="*/ 30 h 324"/>
                  <a:gd name="T44" fmla="*/ 254 w 324"/>
                  <a:gd name="T45" fmla="*/ 46 h 324"/>
                  <a:gd name="T46" fmla="*/ 286 w 324"/>
                  <a:gd name="T47" fmla="*/ 86 h 324"/>
                  <a:gd name="T48" fmla="*/ 294 w 324"/>
                  <a:gd name="T49" fmla="*/ 120 h 324"/>
                  <a:gd name="T50" fmla="*/ 278 w 324"/>
                  <a:gd name="T51" fmla="*/ 172 h 324"/>
                  <a:gd name="T52" fmla="*/ 238 w 324"/>
                  <a:gd name="T53" fmla="*/ 204 h 324"/>
                  <a:gd name="T54" fmla="*/ 202 w 324"/>
                  <a:gd name="T55" fmla="*/ 212 h 324"/>
                  <a:gd name="T56" fmla="*/ 138 w 324"/>
                  <a:gd name="T57" fmla="*/ 130 h 324"/>
                  <a:gd name="T58" fmla="*/ 132 w 324"/>
                  <a:gd name="T59" fmla="*/ 120 h 324"/>
                  <a:gd name="T60" fmla="*/ 138 w 324"/>
                  <a:gd name="T61" fmla="*/ 94 h 324"/>
                  <a:gd name="T62" fmla="*/ 164 w 324"/>
                  <a:gd name="T63" fmla="*/ 62 h 324"/>
                  <a:gd name="T64" fmla="*/ 202 w 324"/>
                  <a:gd name="T65" fmla="*/ 50 h 324"/>
                  <a:gd name="T66" fmla="*/ 210 w 324"/>
                  <a:gd name="T67" fmla="*/ 54 h 324"/>
                  <a:gd name="T68" fmla="*/ 212 w 324"/>
                  <a:gd name="T69" fmla="*/ 60 h 324"/>
                  <a:gd name="T70" fmla="*/ 206 w 324"/>
                  <a:gd name="T71" fmla="*/ 70 h 324"/>
                  <a:gd name="T72" fmla="*/ 192 w 324"/>
                  <a:gd name="T73" fmla="*/ 72 h 324"/>
                  <a:gd name="T74" fmla="*/ 168 w 324"/>
                  <a:gd name="T75" fmla="*/ 86 h 324"/>
                  <a:gd name="T76" fmla="*/ 154 w 324"/>
                  <a:gd name="T77" fmla="*/ 110 h 324"/>
                  <a:gd name="T78" fmla="*/ 152 w 324"/>
                  <a:gd name="T79" fmla="*/ 124 h 324"/>
                  <a:gd name="T80" fmla="*/ 142 w 324"/>
                  <a:gd name="T81" fmla="*/ 130 h 324"/>
                  <a:gd name="T82" fmla="*/ 48 w 324"/>
                  <a:gd name="T83" fmla="*/ 316 h 324"/>
                  <a:gd name="T84" fmla="*/ 28 w 324"/>
                  <a:gd name="T85" fmla="*/ 324 h 324"/>
                  <a:gd name="T86" fmla="*/ 8 w 324"/>
                  <a:gd name="T87" fmla="*/ 316 h 324"/>
                  <a:gd name="T88" fmla="*/ 0 w 324"/>
                  <a:gd name="T89" fmla="*/ 296 h 324"/>
                  <a:gd name="T90" fmla="*/ 86 w 324"/>
                  <a:gd name="T91" fmla="*/ 198 h 324"/>
                  <a:gd name="T92" fmla="*/ 102 w 324"/>
                  <a:gd name="T93" fmla="*/ 220 h 324"/>
                  <a:gd name="T94" fmla="*/ 124 w 324"/>
                  <a:gd name="T95" fmla="*/ 23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4" h="324">
                    <a:moveTo>
                      <a:pt x="202" y="0"/>
                    </a:moveTo>
                    <a:lnTo>
                      <a:pt x="202" y="0"/>
                    </a:lnTo>
                    <a:lnTo>
                      <a:pt x="190" y="0"/>
                    </a:lnTo>
                    <a:lnTo>
                      <a:pt x="178" y="2"/>
                    </a:lnTo>
                    <a:lnTo>
                      <a:pt x="156" y="8"/>
                    </a:lnTo>
                    <a:lnTo>
                      <a:pt x="134" y="20"/>
                    </a:lnTo>
                    <a:lnTo>
                      <a:pt x="118" y="34"/>
                    </a:lnTo>
                    <a:lnTo>
                      <a:pt x="102" y="52"/>
                    </a:lnTo>
                    <a:lnTo>
                      <a:pt x="90" y="74"/>
                    </a:lnTo>
                    <a:lnTo>
                      <a:pt x="84" y="96"/>
                    </a:lnTo>
                    <a:lnTo>
                      <a:pt x="82" y="108"/>
                    </a:lnTo>
                    <a:lnTo>
                      <a:pt x="82" y="120"/>
                    </a:lnTo>
                    <a:lnTo>
                      <a:pt x="82" y="120"/>
                    </a:lnTo>
                    <a:lnTo>
                      <a:pt x="82" y="132"/>
                    </a:lnTo>
                    <a:lnTo>
                      <a:pt x="84" y="146"/>
                    </a:lnTo>
                    <a:lnTo>
                      <a:pt x="90" y="168"/>
                    </a:lnTo>
                    <a:lnTo>
                      <a:pt x="102" y="188"/>
                    </a:lnTo>
                    <a:lnTo>
                      <a:pt x="118" y="206"/>
                    </a:lnTo>
                    <a:lnTo>
                      <a:pt x="134" y="222"/>
                    </a:lnTo>
                    <a:lnTo>
                      <a:pt x="156" y="232"/>
                    </a:lnTo>
                    <a:lnTo>
                      <a:pt x="178" y="240"/>
                    </a:lnTo>
                    <a:lnTo>
                      <a:pt x="190" y="242"/>
                    </a:lnTo>
                    <a:lnTo>
                      <a:pt x="202" y="242"/>
                    </a:lnTo>
                    <a:lnTo>
                      <a:pt x="202" y="242"/>
                    </a:lnTo>
                    <a:lnTo>
                      <a:pt x="216" y="242"/>
                    </a:lnTo>
                    <a:lnTo>
                      <a:pt x="228" y="240"/>
                    </a:lnTo>
                    <a:lnTo>
                      <a:pt x="250" y="232"/>
                    </a:lnTo>
                    <a:lnTo>
                      <a:pt x="270" y="222"/>
                    </a:lnTo>
                    <a:lnTo>
                      <a:pt x="288" y="206"/>
                    </a:lnTo>
                    <a:lnTo>
                      <a:pt x="304" y="188"/>
                    </a:lnTo>
                    <a:lnTo>
                      <a:pt x="314" y="168"/>
                    </a:lnTo>
                    <a:lnTo>
                      <a:pt x="322" y="146"/>
                    </a:lnTo>
                    <a:lnTo>
                      <a:pt x="324" y="132"/>
                    </a:lnTo>
                    <a:lnTo>
                      <a:pt x="324" y="120"/>
                    </a:lnTo>
                    <a:lnTo>
                      <a:pt x="324" y="120"/>
                    </a:lnTo>
                    <a:lnTo>
                      <a:pt x="324" y="108"/>
                    </a:lnTo>
                    <a:lnTo>
                      <a:pt x="322" y="96"/>
                    </a:lnTo>
                    <a:lnTo>
                      <a:pt x="314" y="74"/>
                    </a:lnTo>
                    <a:lnTo>
                      <a:pt x="304" y="52"/>
                    </a:lnTo>
                    <a:lnTo>
                      <a:pt x="288" y="34"/>
                    </a:lnTo>
                    <a:lnTo>
                      <a:pt x="270" y="20"/>
                    </a:lnTo>
                    <a:lnTo>
                      <a:pt x="250" y="8"/>
                    </a:lnTo>
                    <a:lnTo>
                      <a:pt x="228" y="2"/>
                    </a:lnTo>
                    <a:lnTo>
                      <a:pt x="216" y="0"/>
                    </a:lnTo>
                    <a:lnTo>
                      <a:pt x="202" y="0"/>
                    </a:lnTo>
                    <a:lnTo>
                      <a:pt x="202" y="0"/>
                    </a:lnTo>
                    <a:close/>
                    <a:moveTo>
                      <a:pt x="202" y="212"/>
                    </a:moveTo>
                    <a:lnTo>
                      <a:pt x="202" y="212"/>
                    </a:lnTo>
                    <a:lnTo>
                      <a:pt x="184" y="210"/>
                    </a:lnTo>
                    <a:lnTo>
                      <a:pt x="168" y="204"/>
                    </a:lnTo>
                    <a:lnTo>
                      <a:pt x="152" y="196"/>
                    </a:lnTo>
                    <a:lnTo>
                      <a:pt x="138" y="184"/>
                    </a:lnTo>
                    <a:lnTo>
                      <a:pt x="128" y="172"/>
                    </a:lnTo>
                    <a:lnTo>
                      <a:pt x="118" y="156"/>
                    </a:lnTo>
                    <a:lnTo>
                      <a:pt x="114" y="138"/>
                    </a:lnTo>
                    <a:lnTo>
                      <a:pt x="112" y="120"/>
                    </a:lnTo>
                    <a:lnTo>
                      <a:pt x="112" y="120"/>
                    </a:lnTo>
                    <a:lnTo>
                      <a:pt x="114" y="102"/>
                    </a:lnTo>
                    <a:lnTo>
                      <a:pt x="118" y="86"/>
                    </a:lnTo>
                    <a:lnTo>
                      <a:pt x="128" y="70"/>
                    </a:lnTo>
                    <a:lnTo>
                      <a:pt x="138" y="56"/>
                    </a:lnTo>
                    <a:lnTo>
                      <a:pt x="152" y="46"/>
                    </a:lnTo>
                    <a:lnTo>
                      <a:pt x="168" y="36"/>
                    </a:lnTo>
                    <a:lnTo>
                      <a:pt x="184" y="32"/>
                    </a:lnTo>
                    <a:lnTo>
                      <a:pt x="202" y="30"/>
                    </a:lnTo>
                    <a:lnTo>
                      <a:pt x="202" y="30"/>
                    </a:lnTo>
                    <a:lnTo>
                      <a:pt x="222" y="32"/>
                    </a:lnTo>
                    <a:lnTo>
                      <a:pt x="238" y="36"/>
                    </a:lnTo>
                    <a:lnTo>
                      <a:pt x="254" y="46"/>
                    </a:lnTo>
                    <a:lnTo>
                      <a:pt x="268" y="56"/>
                    </a:lnTo>
                    <a:lnTo>
                      <a:pt x="278" y="70"/>
                    </a:lnTo>
                    <a:lnTo>
                      <a:pt x="286" y="86"/>
                    </a:lnTo>
                    <a:lnTo>
                      <a:pt x="292" y="102"/>
                    </a:lnTo>
                    <a:lnTo>
                      <a:pt x="294" y="120"/>
                    </a:lnTo>
                    <a:lnTo>
                      <a:pt x="294" y="120"/>
                    </a:lnTo>
                    <a:lnTo>
                      <a:pt x="292" y="138"/>
                    </a:lnTo>
                    <a:lnTo>
                      <a:pt x="286" y="156"/>
                    </a:lnTo>
                    <a:lnTo>
                      <a:pt x="278" y="172"/>
                    </a:lnTo>
                    <a:lnTo>
                      <a:pt x="268" y="184"/>
                    </a:lnTo>
                    <a:lnTo>
                      <a:pt x="254" y="196"/>
                    </a:lnTo>
                    <a:lnTo>
                      <a:pt x="238" y="204"/>
                    </a:lnTo>
                    <a:lnTo>
                      <a:pt x="222" y="210"/>
                    </a:lnTo>
                    <a:lnTo>
                      <a:pt x="202" y="212"/>
                    </a:lnTo>
                    <a:lnTo>
                      <a:pt x="202" y="212"/>
                    </a:lnTo>
                    <a:close/>
                    <a:moveTo>
                      <a:pt x="142" y="130"/>
                    </a:moveTo>
                    <a:lnTo>
                      <a:pt x="142" y="130"/>
                    </a:lnTo>
                    <a:lnTo>
                      <a:pt x="138" y="130"/>
                    </a:lnTo>
                    <a:lnTo>
                      <a:pt x="136" y="128"/>
                    </a:lnTo>
                    <a:lnTo>
                      <a:pt x="134" y="124"/>
                    </a:lnTo>
                    <a:lnTo>
                      <a:pt x="132" y="120"/>
                    </a:lnTo>
                    <a:lnTo>
                      <a:pt x="132" y="120"/>
                    </a:lnTo>
                    <a:lnTo>
                      <a:pt x="134" y="106"/>
                    </a:lnTo>
                    <a:lnTo>
                      <a:pt x="138" y="94"/>
                    </a:lnTo>
                    <a:lnTo>
                      <a:pt x="144" y="82"/>
                    </a:lnTo>
                    <a:lnTo>
                      <a:pt x="154" y="72"/>
                    </a:lnTo>
                    <a:lnTo>
                      <a:pt x="164" y="62"/>
                    </a:lnTo>
                    <a:lnTo>
                      <a:pt x="176" y="56"/>
                    </a:lnTo>
                    <a:lnTo>
                      <a:pt x="188" y="52"/>
                    </a:lnTo>
                    <a:lnTo>
                      <a:pt x="202" y="50"/>
                    </a:lnTo>
                    <a:lnTo>
                      <a:pt x="202" y="50"/>
                    </a:lnTo>
                    <a:lnTo>
                      <a:pt x="206" y="52"/>
                    </a:lnTo>
                    <a:lnTo>
                      <a:pt x="210" y="54"/>
                    </a:lnTo>
                    <a:lnTo>
                      <a:pt x="212" y="56"/>
                    </a:lnTo>
                    <a:lnTo>
                      <a:pt x="212" y="60"/>
                    </a:lnTo>
                    <a:lnTo>
                      <a:pt x="212" y="60"/>
                    </a:lnTo>
                    <a:lnTo>
                      <a:pt x="212" y="64"/>
                    </a:lnTo>
                    <a:lnTo>
                      <a:pt x="210" y="68"/>
                    </a:lnTo>
                    <a:lnTo>
                      <a:pt x="206" y="70"/>
                    </a:lnTo>
                    <a:lnTo>
                      <a:pt x="202" y="70"/>
                    </a:lnTo>
                    <a:lnTo>
                      <a:pt x="202" y="70"/>
                    </a:lnTo>
                    <a:lnTo>
                      <a:pt x="192" y="72"/>
                    </a:lnTo>
                    <a:lnTo>
                      <a:pt x="184" y="74"/>
                    </a:lnTo>
                    <a:lnTo>
                      <a:pt x="174" y="80"/>
                    </a:lnTo>
                    <a:lnTo>
                      <a:pt x="168" y="86"/>
                    </a:lnTo>
                    <a:lnTo>
                      <a:pt x="162" y="92"/>
                    </a:lnTo>
                    <a:lnTo>
                      <a:pt x="156" y="102"/>
                    </a:lnTo>
                    <a:lnTo>
                      <a:pt x="154" y="110"/>
                    </a:lnTo>
                    <a:lnTo>
                      <a:pt x="152" y="120"/>
                    </a:lnTo>
                    <a:lnTo>
                      <a:pt x="152" y="120"/>
                    </a:lnTo>
                    <a:lnTo>
                      <a:pt x="152" y="124"/>
                    </a:lnTo>
                    <a:lnTo>
                      <a:pt x="150" y="128"/>
                    </a:lnTo>
                    <a:lnTo>
                      <a:pt x="146" y="130"/>
                    </a:lnTo>
                    <a:lnTo>
                      <a:pt x="142" y="130"/>
                    </a:lnTo>
                    <a:lnTo>
                      <a:pt x="142" y="130"/>
                    </a:lnTo>
                    <a:close/>
                    <a:moveTo>
                      <a:pt x="124" y="238"/>
                    </a:moveTo>
                    <a:lnTo>
                      <a:pt x="48" y="316"/>
                    </a:lnTo>
                    <a:lnTo>
                      <a:pt x="48" y="316"/>
                    </a:lnTo>
                    <a:lnTo>
                      <a:pt x="38" y="322"/>
                    </a:lnTo>
                    <a:lnTo>
                      <a:pt x="28" y="324"/>
                    </a:lnTo>
                    <a:lnTo>
                      <a:pt x="28" y="324"/>
                    </a:lnTo>
                    <a:lnTo>
                      <a:pt x="18" y="322"/>
                    </a:lnTo>
                    <a:lnTo>
                      <a:pt x="8" y="316"/>
                    </a:lnTo>
                    <a:lnTo>
                      <a:pt x="8" y="316"/>
                    </a:lnTo>
                    <a:lnTo>
                      <a:pt x="2" y="306"/>
                    </a:lnTo>
                    <a:lnTo>
                      <a:pt x="0" y="296"/>
                    </a:lnTo>
                    <a:lnTo>
                      <a:pt x="2" y="286"/>
                    </a:lnTo>
                    <a:lnTo>
                      <a:pt x="8" y="276"/>
                    </a:lnTo>
                    <a:lnTo>
                      <a:pt x="86" y="198"/>
                    </a:lnTo>
                    <a:lnTo>
                      <a:pt x="86" y="198"/>
                    </a:lnTo>
                    <a:lnTo>
                      <a:pt x="94" y="210"/>
                    </a:lnTo>
                    <a:lnTo>
                      <a:pt x="102" y="220"/>
                    </a:lnTo>
                    <a:lnTo>
                      <a:pt x="114" y="230"/>
                    </a:lnTo>
                    <a:lnTo>
                      <a:pt x="124" y="238"/>
                    </a:lnTo>
                    <a:lnTo>
                      <a:pt x="124" y="2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grpSp>
      <p:grpSp>
        <p:nvGrpSpPr>
          <p:cNvPr id="21" name="Group 20"/>
          <p:cNvGrpSpPr/>
          <p:nvPr/>
        </p:nvGrpSpPr>
        <p:grpSpPr>
          <a:xfrm>
            <a:off x="4857487" y="5027741"/>
            <a:ext cx="1181161" cy="1181161"/>
            <a:chOff x="5481093" y="5618919"/>
            <a:chExt cx="1338649" cy="1338649"/>
          </a:xfrm>
        </p:grpSpPr>
        <p:sp>
          <p:nvSpPr>
            <p:cNvPr id="62" name="Flowchart: Connector 61"/>
            <p:cNvSpPr/>
            <p:nvPr/>
          </p:nvSpPr>
          <p:spPr bwMode="ltGray">
            <a:xfrm>
              <a:off x="5481093" y="5618919"/>
              <a:ext cx="1338649" cy="1338649"/>
            </a:xfrm>
            <a:prstGeom prst="flowChartConnector">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66" name="Pie 65"/>
            <p:cNvSpPr/>
            <p:nvPr/>
          </p:nvSpPr>
          <p:spPr bwMode="ltGray">
            <a:xfrm flipH="1">
              <a:off x="5556098" y="5697162"/>
              <a:ext cx="1178068" cy="1178068"/>
            </a:xfrm>
            <a:prstGeom prst="pi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35" dirty="0" err="1">
                <a:solidFill>
                  <a:srgbClr val="FFFFFF"/>
                </a:solidFill>
                <a:latin typeface="Georgia"/>
              </a:endParaRPr>
            </a:p>
          </p:txBody>
        </p:sp>
        <p:sp>
          <p:nvSpPr>
            <p:cNvPr id="68" name="Rectangle 10"/>
            <p:cNvSpPr>
              <a:spLocks noChangeArrowheads="1"/>
            </p:cNvSpPr>
            <p:nvPr/>
          </p:nvSpPr>
          <p:spPr bwMode="auto">
            <a:xfrm>
              <a:off x="5636349" y="6289850"/>
              <a:ext cx="1039015" cy="46152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ctr" defTabSz="704608" eaLnBrk="0" hangingPunct="0">
                <a:spcAft>
                  <a:spcPts val="176"/>
                </a:spcAft>
                <a:defRPr/>
              </a:pPr>
              <a:r>
                <a:rPr lang="en-GB" sz="882" kern="0" dirty="0">
                  <a:solidFill>
                    <a:srgbClr val="FFB600"/>
                  </a:solidFill>
                  <a:latin typeface="Georgia"/>
                  <a:cs typeface="Arial" charset="0"/>
                </a:rPr>
                <a:t>Increase coverage cf. manual approaches</a:t>
              </a:r>
            </a:p>
          </p:txBody>
        </p:sp>
        <p:sp>
          <p:nvSpPr>
            <p:cNvPr id="79" name="Freeform 4811"/>
            <p:cNvSpPr>
              <a:spLocks noEditPoints="1"/>
            </p:cNvSpPr>
            <p:nvPr/>
          </p:nvSpPr>
          <p:spPr bwMode="auto">
            <a:xfrm>
              <a:off x="5733509" y="5764376"/>
              <a:ext cx="344230" cy="444170"/>
            </a:xfrm>
            <a:custGeom>
              <a:avLst/>
              <a:gdLst>
                <a:gd name="T0" fmla="*/ 108 w 314"/>
                <a:gd name="T1" fmla="*/ 262 h 402"/>
                <a:gd name="T2" fmla="*/ 96 w 314"/>
                <a:gd name="T3" fmla="*/ 242 h 402"/>
                <a:gd name="T4" fmla="*/ 102 w 314"/>
                <a:gd name="T5" fmla="*/ 228 h 402"/>
                <a:gd name="T6" fmla="*/ 160 w 314"/>
                <a:gd name="T7" fmla="*/ 222 h 402"/>
                <a:gd name="T8" fmla="*/ 130 w 314"/>
                <a:gd name="T9" fmla="*/ 276 h 402"/>
                <a:gd name="T10" fmla="*/ 116 w 314"/>
                <a:gd name="T11" fmla="*/ 282 h 402"/>
                <a:gd name="T12" fmla="*/ 110 w 314"/>
                <a:gd name="T13" fmla="*/ 298 h 402"/>
                <a:gd name="T14" fmla="*/ 122 w 314"/>
                <a:gd name="T15" fmla="*/ 316 h 402"/>
                <a:gd name="T16" fmla="*/ 146 w 314"/>
                <a:gd name="T17" fmla="*/ 318 h 402"/>
                <a:gd name="T18" fmla="*/ 160 w 314"/>
                <a:gd name="T19" fmla="*/ 286 h 402"/>
                <a:gd name="T20" fmla="*/ 300 w 314"/>
                <a:gd name="T21" fmla="*/ 134 h 402"/>
                <a:gd name="T22" fmla="*/ 296 w 314"/>
                <a:gd name="T23" fmla="*/ 162 h 402"/>
                <a:gd name="T24" fmla="*/ 302 w 314"/>
                <a:gd name="T25" fmla="*/ 180 h 402"/>
                <a:gd name="T26" fmla="*/ 246 w 314"/>
                <a:gd name="T27" fmla="*/ 402 h 402"/>
                <a:gd name="T28" fmla="*/ 218 w 314"/>
                <a:gd name="T29" fmla="*/ 400 h 402"/>
                <a:gd name="T30" fmla="*/ 184 w 314"/>
                <a:gd name="T31" fmla="*/ 382 h 402"/>
                <a:gd name="T32" fmla="*/ 164 w 314"/>
                <a:gd name="T33" fmla="*/ 346 h 402"/>
                <a:gd name="T34" fmla="*/ 164 w 314"/>
                <a:gd name="T35" fmla="*/ 320 h 402"/>
                <a:gd name="T36" fmla="*/ 178 w 314"/>
                <a:gd name="T37" fmla="*/ 290 h 402"/>
                <a:gd name="T38" fmla="*/ 6 w 314"/>
                <a:gd name="T39" fmla="*/ 154 h 402"/>
                <a:gd name="T40" fmla="*/ 2 w 314"/>
                <a:gd name="T41" fmla="*/ 150 h 402"/>
                <a:gd name="T42" fmla="*/ 0 w 314"/>
                <a:gd name="T43" fmla="*/ 142 h 402"/>
                <a:gd name="T44" fmla="*/ 38 w 314"/>
                <a:gd name="T45" fmla="*/ 38 h 402"/>
                <a:gd name="T46" fmla="*/ 50 w 314"/>
                <a:gd name="T47" fmla="*/ 6 h 402"/>
                <a:gd name="T48" fmla="*/ 56 w 314"/>
                <a:gd name="T49" fmla="*/ 0 h 402"/>
                <a:gd name="T50" fmla="*/ 306 w 314"/>
                <a:gd name="T51" fmla="*/ 88 h 402"/>
                <a:gd name="T52" fmla="*/ 312 w 314"/>
                <a:gd name="T53" fmla="*/ 94 h 402"/>
                <a:gd name="T54" fmla="*/ 312 w 314"/>
                <a:gd name="T55" fmla="*/ 102 h 402"/>
                <a:gd name="T56" fmla="*/ 300 w 314"/>
                <a:gd name="T57" fmla="*/ 134 h 402"/>
                <a:gd name="T58" fmla="*/ 300 w 314"/>
                <a:gd name="T59" fmla="*/ 134 h 402"/>
                <a:gd name="T60" fmla="*/ 290 w 314"/>
                <a:gd name="T61" fmla="*/ 104 h 402"/>
                <a:gd name="T62" fmla="*/ 232 w 314"/>
                <a:gd name="T63" fmla="*/ 208 h 402"/>
                <a:gd name="T64" fmla="*/ 246 w 314"/>
                <a:gd name="T65" fmla="*/ 220 h 402"/>
                <a:gd name="T66" fmla="*/ 54 w 314"/>
                <a:gd name="T67" fmla="*/ 54 h 402"/>
                <a:gd name="T68" fmla="*/ 180 w 314"/>
                <a:gd name="T69" fmla="*/ 196 h 402"/>
                <a:gd name="T70" fmla="*/ 196 w 314"/>
                <a:gd name="T71" fmla="*/ 180 h 402"/>
                <a:gd name="T72" fmla="*/ 216 w 314"/>
                <a:gd name="T73" fmla="*/ 182 h 402"/>
                <a:gd name="T74" fmla="*/ 232 w 314"/>
                <a:gd name="T75" fmla="*/ 208 h 402"/>
                <a:gd name="T76" fmla="*/ 246 w 314"/>
                <a:gd name="T77" fmla="*/ 242 h 402"/>
                <a:gd name="T78" fmla="*/ 232 w 314"/>
                <a:gd name="T79" fmla="*/ 262 h 402"/>
                <a:gd name="T80" fmla="*/ 254 w 314"/>
                <a:gd name="T81" fmla="*/ 164 h 402"/>
                <a:gd name="T82" fmla="*/ 260 w 314"/>
                <a:gd name="T83" fmla="*/ 152 h 402"/>
                <a:gd name="T84" fmla="*/ 254 w 314"/>
                <a:gd name="T85" fmla="*/ 140 h 402"/>
                <a:gd name="T86" fmla="*/ 244 w 314"/>
                <a:gd name="T87" fmla="*/ 136 h 402"/>
                <a:gd name="T88" fmla="*/ 232 w 314"/>
                <a:gd name="T89" fmla="*/ 140 h 402"/>
                <a:gd name="T90" fmla="*/ 228 w 314"/>
                <a:gd name="T91" fmla="*/ 152 h 402"/>
                <a:gd name="T92" fmla="*/ 232 w 314"/>
                <a:gd name="T93" fmla="*/ 164 h 402"/>
                <a:gd name="T94" fmla="*/ 244 w 314"/>
                <a:gd name="T95" fmla="*/ 168 h 402"/>
                <a:gd name="T96" fmla="*/ 254 w 314"/>
                <a:gd name="T97" fmla="*/ 164 h 402"/>
                <a:gd name="T98" fmla="*/ 98 w 314"/>
                <a:gd name="T99" fmla="*/ 84 h 402"/>
                <a:gd name="T100" fmla="*/ 108 w 314"/>
                <a:gd name="T101" fmla="*/ 102 h 402"/>
                <a:gd name="T102" fmla="*/ 112 w 314"/>
                <a:gd name="T103" fmla="*/ 9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4" h="402">
                  <a:moveTo>
                    <a:pt x="116" y="262"/>
                  </a:moveTo>
                  <a:lnTo>
                    <a:pt x="116" y="262"/>
                  </a:lnTo>
                  <a:lnTo>
                    <a:pt x="108" y="262"/>
                  </a:lnTo>
                  <a:lnTo>
                    <a:pt x="102" y="256"/>
                  </a:lnTo>
                  <a:lnTo>
                    <a:pt x="98" y="250"/>
                  </a:lnTo>
                  <a:lnTo>
                    <a:pt x="96" y="242"/>
                  </a:lnTo>
                  <a:lnTo>
                    <a:pt x="96" y="242"/>
                  </a:lnTo>
                  <a:lnTo>
                    <a:pt x="98" y="234"/>
                  </a:lnTo>
                  <a:lnTo>
                    <a:pt x="102" y="228"/>
                  </a:lnTo>
                  <a:lnTo>
                    <a:pt x="108" y="222"/>
                  </a:lnTo>
                  <a:lnTo>
                    <a:pt x="116" y="222"/>
                  </a:lnTo>
                  <a:lnTo>
                    <a:pt x="160" y="222"/>
                  </a:lnTo>
                  <a:lnTo>
                    <a:pt x="160" y="262"/>
                  </a:lnTo>
                  <a:lnTo>
                    <a:pt x="116" y="262"/>
                  </a:lnTo>
                  <a:close/>
                  <a:moveTo>
                    <a:pt x="130" y="276"/>
                  </a:moveTo>
                  <a:lnTo>
                    <a:pt x="130" y="276"/>
                  </a:lnTo>
                  <a:lnTo>
                    <a:pt x="122" y="278"/>
                  </a:lnTo>
                  <a:lnTo>
                    <a:pt x="116" y="282"/>
                  </a:lnTo>
                  <a:lnTo>
                    <a:pt x="112" y="290"/>
                  </a:lnTo>
                  <a:lnTo>
                    <a:pt x="110" y="298"/>
                  </a:lnTo>
                  <a:lnTo>
                    <a:pt x="110" y="298"/>
                  </a:lnTo>
                  <a:lnTo>
                    <a:pt x="112" y="306"/>
                  </a:lnTo>
                  <a:lnTo>
                    <a:pt x="116" y="312"/>
                  </a:lnTo>
                  <a:lnTo>
                    <a:pt x="122" y="316"/>
                  </a:lnTo>
                  <a:lnTo>
                    <a:pt x="130" y="318"/>
                  </a:lnTo>
                  <a:lnTo>
                    <a:pt x="146" y="318"/>
                  </a:lnTo>
                  <a:lnTo>
                    <a:pt x="146" y="318"/>
                  </a:lnTo>
                  <a:lnTo>
                    <a:pt x="150" y="308"/>
                  </a:lnTo>
                  <a:lnTo>
                    <a:pt x="154" y="296"/>
                  </a:lnTo>
                  <a:lnTo>
                    <a:pt x="160" y="286"/>
                  </a:lnTo>
                  <a:lnTo>
                    <a:pt x="166" y="276"/>
                  </a:lnTo>
                  <a:lnTo>
                    <a:pt x="130" y="276"/>
                  </a:lnTo>
                  <a:close/>
                  <a:moveTo>
                    <a:pt x="300" y="134"/>
                  </a:moveTo>
                  <a:lnTo>
                    <a:pt x="292" y="158"/>
                  </a:lnTo>
                  <a:lnTo>
                    <a:pt x="292" y="158"/>
                  </a:lnTo>
                  <a:lnTo>
                    <a:pt x="296" y="162"/>
                  </a:lnTo>
                  <a:lnTo>
                    <a:pt x="300" y="168"/>
                  </a:lnTo>
                  <a:lnTo>
                    <a:pt x="302" y="174"/>
                  </a:lnTo>
                  <a:lnTo>
                    <a:pt x="302" y="180"/>
                  </a:lnTo>
                  <a:lnTo>
                    <a:pt x="302" y="382"/>
                  </a:lnTo>
                  <a:lnTo>
                    <a:pt x="302" y="402"/>
                  </a:lnTo>
                  <a:lnTo>
                    <a:pt x="246" y="402"/>
                  </a:lnTo>
                  <a:lnTo>
                    <a:pt x="232" y="402"/>
                  </a:lnTo>
                  <a:lnTo>
                    <a:pt x="232" y="402"/>
                  </a:lnTo>
                  <a:lnTo>
                    <a:pt x="218" y="400"/>
                  </a:lnTo>
                  <a:lnTo>
                    <a:pt x="206" y="396"/>
                  </a:lnTo>
                  <a:lnTo>
                    <a:pt x="194" y="390"/>
                  </a:lnTo>
                  <a:lnTo>
                    <a:pt x="184" y="382"/>
                  </a:lnTo>
                  <a:lnTo>
                    <a:pt x="174" y="372"/>
                  </a:lnTo>
                  <a:lnTo>
                    <a:pt x="168" y="360"/>
                  </a:lnTo>
                  <a:lnTo>
                    <a:pt x="164" y="346"/>
                  </a:lnTo>
                  <a:lnTo>
                    <a:pt x="164" y="332"/>
                  </a:lnTo>
                  <a:lnTo>
                    <a:pt x="164" y="332"/>
                  </a:lnTo>
                  <a:lnTo>
                    <a:pt x="164" y="320"/>
                  </a:lnTo>
                  <a:lnTo>
                    <a:pt x="166" y="310"/>
                  </a:lnTo>
                  <a:lnTo>
                    <a:pt x="172" y="300"/>
                  </a:lnTo>
                  <a:lnTo>
                    <a:pt x="178" y="290"/>
                  </a:lnTo>
                  <a:lnTo>
                    <a:pt x="176" y="290"/>
                  </a:lnTo>
                  <a:lnTo>
                    <a:pt x="176" y="216"/>
                  </a:lnTo>
                  <a:lnTo>
                    <a:pt x="6" y="154"/>
                  </a:lnTo>
                  <a:lnTo>
                    <a:pt x="6" y="154"/>
                  </a:lnTo>
                  <a:lnTo>
                    <a:pt x="4" y="152"/>
                  </a:lnTo>
                  <a:lnTo>
                    <a:pt x="2" y="150"/>
                  </a:lnTo>
                  <a:lnTo>
                    <a:pt x="2" y="150"/>
                  </a:lnTo>
                  <a:lnTo>
                    <a:pt x="0" y="146"/>
                  </a:lnTo>
                  <a:lnTo>
                    <a:pt x="0" y="142"/>
                  </a:lnTo>
                  <a:lnTo>
                    <a:pt x="38" y="38"/>
                  </a:lnTo>
                  <a:lnTo>
                    <a:pt x="38" y="38"/>
                  </a:lnTo>
                  <a:lnTo>
                    <a:pt x="38" y="38"/>
                  </a:lnTo>
                  <a:lnTo>
                    <a:pt x="38" y="38"/>
                  </a:lnTo>
                  <a:lnTo>
                    <a:pt x="38" y="38"/>
                  </a:lnTo>
                  <a:lnTo>
                    <a:pt x="50" y="6"/>
                  </a:lnTo>
                  <a:lnTo>
                    <a:pt x="50" y="6"/>
                  </a:lnTo>
                  <a:lnTo>
                    <a:pt x="52" y="2"/>
                  </a:lnTo>
                  <a:lnTo>
                    <a:pt x="56" y="0"/>
                  </a:lnTo>
                  <a:lnTo>
                    <a:pt x="58" y="0"/>
                  </a:lnTo>
                  <a:lnTo>
                    <a:pt x="62" y="0"/>
                  </a:lnTo>
                  <a:lnTo>
                    <a:pt x="306" y="88"/>
                  </a:lnTo>
                  <a:lnTo>
                    <a:pt x="306" y="88"/>
                  </a:lnTo>
                  <a:lnTo>
                    <a:pt x="310" y="90"/>
                  </a:lnTo>
                  <a:lnTo>
                    <a:pt x="312" y="94"/>
                  </a:lnTo>
                  <a:lnTo>
                    <a:pt x="312" y="94"/>
                  </a:lnTo>
                  <a:lnTo>
                    <a:pt x="314" y="98"/>
                  </a:lnTo>
                  <a:lnTo>
                    <a:pt x="312" y="102"/>
                  </a:lnTo>
                  <a:lnTo>
                    <a:pt x="300" y="134"/>
                  </a:lnTo>
                  <a:lnTo>
                    <a:pt x="300" y="134"/>
                  </a:lnTo>
                  <a:lnTo>
                    <a:pt x="300" y="134"/>
                  </a:lnTo>
                  <a:lnTo>
                    <a:pt x="300" y="134"/>
                  </a:lnTo>
                  <a:lnTo>
                    <a:pt x="300" y="134"/>
                  </a:lnTo>
                  <a:lnTo>
                    <a:pt x="300" y="134"/>
                  </a:lnTo>
                  <a:close/>
                  <a:moveTo>
                    <a:pt x="60" y="36"/>
                  </a:moveTo>
                  <a:lnTo>
                    <a:pt x="286" y="118"/>
                  </a:lnTo>
                  <a:lnTo>
                    <a:pt x="290" y="104"/>
                  </a:lnTo>
                  <a:lnTo>
                    <a:pt x="66" y="22"/>
                  </a:lnTo>
                  <a:lnTo>
                    <a:pt x="60" y="36"/>
                  </a:lnTo>
                  <a:close/>
                  <a:moveTo>
                    <a:pt x="232" y="208"/>
                  </a:moveTo>
                  <a:lnTo>
                    <a:pt x="232" y="216"/>
                  </a:lnTo>
                  <a:lnTo>
                    <a:pt x="246" y="220"/>
                  </a:lnTo>
                  <a:lnTo>
                    <a:pt x="246" y="220"/>
                  </a:lnTo>
                  <a:lnTo>
                    <a:pt x="248" y="220"/>
                  </a:lnTo>
                  <a:lnTo>
                    <a:pt x="278" y="136"/>
                  </a:lnTo>
                  <a:lnTo>
                    <a:pt x="54" y="54"/>
                  </a:lnTo>
                  <a:lnTo>
                    <a:pt x="24" y="138"/>
                  </a:lnTo>
                  <a:lnTo>
                    <a:pt x="180" y="196"/>
                  </a:lnTo>
                  <a:lnTo>
                    <a:pt x="180" y="196"/>
                  </a:lnTo>
                  <a:lnTo>
                    <a:pt x="184" y="190"/>
                  </a:lnTo>
                  <a:lnTo>
                    <a:pt x="190" y="184"/>
                  </a:lnTo>
                  <a:lnTo>
                    <a:pt x="196" y="180"/>
                  </a:lnTo>
                  <a:lnTo>
                    <a:pt x="204" y="180"/>
                  </a:lnTo>
                  <a:lnTo>
                    <a:pt x="204" y="180"/>
                  </a:lnTo>
                  <a:lnTo>
                    <a:pt x="216" y="182"/>
                  </a:lnTo>
                  <a:lnTo>
                    <a:pt x="224" y="188"/>
                  </a:lnTo>
                  <a:lnTo>
                    <a:pt x="230" y="196"/>
                  </a:lnTo>
                  <a:lnTo>
                    <a:pt x="232" y="208"/>
                  </a:lnTo>
                  <a:lnTo>
                    <a:pt x="232" y="208"/>
                  </a:lnTo>
                  <a:close/>
                  <a:moveTo>
                    <a:pt x="246" y="264"/>
                  </a:moveTo>
                  <a:lnTo>
                    <a:pt x="246" y="242"/>
                  </a:lnTo>
                  <a:lnTo>
                    <a:pt x="232" y="236"/>
                  </a:lnTo>
                  <a:lnTo>
                    <a:pt x="232" y="262"/>
                  </a:lnTo>
                  <a:lnTo>
                    <a:pt x="232" y="262"/>
                  </a:lnTo>
                  <a:lnTo>
                    <a:pt x="246" y="264"/>
                  </a:lnTo>
                  <a:lnTo>
                    <a:pt x="246" y="264"/>
                  </a:lnTo>
                  <a:close/>
                  <a:moveTo>
                    <a:pt x="254" y="164"/>
                  </a:moveTo>
                  <a:lnTo>
                    <a:pt x="254" y="164"/>
                  </a:lnTo>
                  <a:lnTo>
                    <a:pt x="258" y="158"/>
                  </a:lnTo>
                  <a:lnTo>
                    <a:pt x="260" y="152"/>
                  </a:lnTo>
                  <a:lnTo>
                    <a:pt x="260" y="152"/>
                  </a:lnTo>
                  <a:lnTo>
                    <a:pt x="258" y="146"/>
                  </a:lnTo>
                  <a:lnTo>
                    <a:pt x="254" y="140"/>
                  </a:lnTo>
                  <a:lnTo>
                    <a:pt x="254" y="140"/>
                  </a:lnTo>
                  <a:lnTo>
                    <a:pt x="250" y="138"/>
                  </a:lnTo>
                  <a:lnTo>
                    <a:pt x="244" y="136"/>
                  </a:lnTo>
                  <a:lnTo>
                    <a:pt x="238" y="138"/>
                  </a:lnTo>
                  <a:lnTo>
                    <a:pt x="232" y="140"/>
                  </a:lnTo>
                  <a:lnTo>
                    <a:pt x="232" y="140"/>
                  </a:lnTo>
                  <a:lnTo>
                    <a:pt x="228" y="146"/>
                  </a:lnTo>
                  <a:lnTo>
                    <a:pt x="228" y="152"/>
                  </a:lnTo>
                  <a:lnTo>
                    <a:pt x="228" y="152"/>
                  </a:lnTo>
                  <a:lnTo>
                    <a:pt x="228" y="158"/>
                  </a:lnTo>
                  <a:lnTo>
                    <a:pt x="232" y="164"/>
                  </a:lnTo>
                  <a:lnTo>
                    <a:pt x="232" y="164"/>
                  </a:lnTo>
                  <a:lnTo>
                    <a:pt x="238" y="166"/>
                  </a:lnTo>
                  <a:lnTo>
                    <a:pt x="244" y="168"/>
                  </a:lnTo>
                  <a:lnTo>
                    <a:pt x="244" y="168"/>
                  </a:lnTo>
                  <a:lnTo>
                    <a:pt x="250" y="166"/>
                  </a:lnTo>
                  <a:lnTo>
                    <a:pt x="254" y="164"/>
                  </a:lnTo>
                  <a:lnTo>
                    <a:pt x="254" y="164"/>
                  </a:lnTo>
                  <a:close/>
                  <a:moveTo>
                    <a:pt x="58" y="84"/>
                  </a:moveTo>
                  <a:lnTo>
                    <a:pt x="94" y="98"/>
                  </a:lnTo>
                  <a:lnTo>
                    <a:pt x="98" y="84"/>
                  </a:lnTo>
                  <a:lnTo>
                    <a:pt x="62" y="72"/>
                  </a:lnTo>
                  <a:lnTo>
                    <a:pt x="58" y="84"/>
                  </a:lnTo>
                  <a:close/>
                  <a:moveTo>
                    <a:pt x="108" y="102"/>
                  </a:moveTo>
                  <a:lnTo>
                    <a:pt x="158" y="120"/>
                  </a:lnTo>
                  <a:lnTo>
                    <a:pt x="162" y="108"/>
                  </a:lnTo>
                  <a:lnTo>
                    <a:pt x="112" y="90"/>
                  </a:lnTo>
                  <a:lnTo>
                    <a:pt x="108" y="102"/>
                  </a:lnTo>
                  <a:close/>
                </a:path>
              </a:pathLst>
            </a:custGeom>
            <a:solidFill>
              <a:schemeClr val="bg2"/>
            </a:solidFill>
            <a:ln>
              <a:noFill/>
            </a:ln>
            <a:extLst/>
          </p:spPr>
          <p:txBody>
            <a:bodyPr vert="horz" wrap="square" lIns="80682" tIns="40341" rIns="80682" bIns="40341" numCol="1" anchor="t" anchorCtr="0" compatLnSpc="1">
              <a:prstTxWarp prst="textNoShape">
                <a:avLst/>
              </a:prstTxWarp>
            </a:bodyPr>
            <a:lstStyle/>
            <a:p>
              <a:endParaRPr lang="en-GB" sz="1588" dirty="0">
                <a:solidFill>
                  <a:srgbClr val="000000"/>
                </a:solidFill>
              </a:endParaRPr>
            </a:p>
          </p:txBody>
        </p:sp>
      </p:grpSp>
      <p:sp>
        <p:nvSpPr>
          <p:cNvPr id="7" name="Slide Number Placeholder 6"/>
          <p:cNvSpPr>
            <a:spLocks noGrp="1"/>
          </p:cNvSpPr>
          <p:nvPr>
            <p:ph type="sldNum" sz="quarter" idx="18"/>
          </p:nvPr>
        </p:nvSpPr>
        <p:spPr/>
        <p:txBody>
          <a:bodyPr/>
          <a:lstStyle/>
          <a:p>
            <a:r>
              <a:rPr lang="en-GB" dirty="0" smtClean="0"/>
              <a:t>Page </a:t>
            </a:r>
            <a:fld id="{520F799D-1EC0-4B08-9441-FCC3FC022DAA}" type="slidenum">
              <a:rPr lang="en-GB" smtClean="0"/>
              <a:pPr/>
              <a:t>87</a:t>
            </a:fld>
            <a:endParaRPr lang="en-GB" dirty="0"/>
          </a:p>
        </p:txBody>
      </p:sp>
      <p:sp>
        <p:nvSpPr>
          <p:cNvPr id="8" name="Date Placeholder 7"/>
          <p:cNvSpPr>
            <a:spLocks noGrp="1"/>
          </p:cNvSpPr>
          <p:nvPr>
            <p:ph type="dt" sz="half" idx="16"/>
          </p:nvPr>
        </p:nvSpPr>
        <p:spPr/>
        <p:txBody>
          <a:bodyPr/>
          <a:lstStyle/>
          <a:p>
            <a:r>
              <a:rPr lang="en-GB" dirty="0" smtClean="0"/>
              <a:t>October 2016</a:t>
            </a:r>
            <a:endParaRPr lang="en-GB" dirty="0"/>
          </a:p>
        </p:txBody>
      </p:sp>
      <p:sp>
        <p:nvSpPr>
          <p:cNvPr id="9" name="Footer Placeholder 8"/>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611758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Bribery &amp; Corruption</a:t>
            </a:r>
            <a:endParaRPr lang="en-GB" dirty="0"/>
          </a:p>
        </p:txBody>
      </p:sp>
      <p:sp>
        <p:nvSpPr>
          <p:cNvPr id="10" name="Content Placeholder 9"/>
          <p:cNvSpPr>
            <a:spLocks noGrp="1"/>
          </p:cNvSpPr>
          <p:nvPr>
            <p:ph sz="quarter" idx="13"/>
          </p:nvPr>
        </p:nvSpPr>
        <p:spPr/>
        <p:txBody>
          <a:bodyPr/>
          <a:lstStyle/>
          <a:p>
            <a:endParaRPr lang="en-GB" dirty="0"/>
          </a:p>
        </p:txBody>
      </p:sp>
      <p:sp>
        <p:nvSpPr>
          <p:cNvPr id="9" name="Subtitle 8"/>
          <p:cNvSpPr>
            <a:spLocks noGrp="1"/>
          </p:cNvSpPr>
          <p:nvPr>
            <p:ph type="subTitle" idx="1"/>
          </p:nvPr>
        </p:nvSpPr>
        <p:spPr/>
        <p:txBody>
          <a:bodyPr/>
          <a:lstStyle/>
          <a:p>
            <a:r>
              <a:rPr lang="en-GB" dirty="0" smtClean="0"/>
              <a:t>Jeremy Davey</a:t>
            </a:r>
            <a:endParaRPr lang="en-GB" dirty="0"/>
          </a:p>
        </p:txBody>
      </p:sp>
      <p:sp>
        <p:nvSpPr>
          <p:cNvPr id="3" name="Slide Number Placeholder 2"/>
          <p:cNvSpPr>
            <a:spLocks noGrp="1"/>
          </p:cNvSpPr>
          <p:nvPr>
            <p:ph type="sldNum" sz="quarter" idx="16"/>
          </p:nvPr>
        </p:nvSpPr>
        <p:spPr/>
        <p:txBody>
          <a:bodyPr/>
          <a:lstStyle/>
          <a:p>
            <a:r>
              <a:rPr lang="en-GB" dirty="0" smtClean="0"/>
              <a:t>Page </a:t>
            </a:r>
            <a:fld id="{ACBAC452-42AA-4769-9810-3502A33AD45B}" type="slidenum">
              <a:rPr lang="en-GB" smtClean="0"/>
              <a:pPr/>
              <a:t>88</a:t>
            </a:fld>
            <a:endParaRPr lang="en-GB" dirty="0"/>
          </a:p>
        </p:txBody>
      </p:sp>
      <p:sp>
        <p:nvSpPr>
          <p:cNvPr id="4" name="Date Placeholder 3"/>
          <p:cNvSpPr>
            <a:spLocks noGrp="1"/>
          </p:cNvSpPr>
          <p:nvPr>
            <p:ph type="dt" sz="half" idx="14"/>
          </p:nvPr>
        </p:nvSpPr>
        <p:spPr/>
        <p:txBody>
          <a:bodyPr/>
          <a:lstStyle/>
          <a:p>
            <a:r>
              <a:rPr lang="en-GB" dirty="0" smtClean="0"/>
              <a:t>October 2016</a:t>
            </a:r>
            <a:endParaRPr lang="en-GB" dirty="0"/>
          </a:p>
        </p:txBody>
      </p:sp>
      <p:sp>
        <p:nvSpPr>
          <p:cNvPr id="5" name="Footer Placeholder 4"/>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80746353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smtClean="0">
                <a:solidFill>
                  <a:schemeClr val="tx2"/>
                </a:solidFill>
              </a:rPr>
              <a:t>Bribery Act (2010)</a:t>
            </a:r>
            <a:endParaRPr lang="en-GB" dirty="0">
              <a:solidFill>
                <a:schemeClr val="tx2"/>
              </a:solidFill>
            </a:endParaRPr>
          </a:p>
        </p:txBody>
      </p:sp>
      <p:sp>
        <p:nvSpPr>
          <p:cNvPr id="13" name="Content Placeholder 12"/>
          <p:cNvSpPr>
            <a:spLocks noGrp="1"/>
          </p:cNvSpPr>
          <p:nvPr>
            <p:ph sz="quarter" idx="15"/>
          </p:nvPr>
        </p:nvSpPr>
        <p:spPr/>
        <p:txBody>
          <a:bodyPr anchor="b"/>
          <a:lstStyle/>
          <a:p>
            <a:pPr marL="0" lvl="2" indent="0">
              <a:buNone/>
            </a:pPr>
            <a:endParaRPr lang="en-GB" dirty="0"/>
          </a:p>
          <a:p>
            <a:pPr marL="0" lvl="2" indent="0">
              <a:buNone/>
            </a:pPr>
            <a:endParaRPr lang="en-GB" dirty="0"/>
          </a:p>
          <a:p>
            <a:pPr marL="274320" lvl="2" indent="0">
              <a:buNone/>
            </a:pPr>
            <a:endParaRPr lang="en-GB" sz="1400" dirty="0" smtClean="0"/>
          </a:p>
          <a:p>
            <a:pPr marL="274320" lvl="2" indent="0">
              <a:buNone/>
            </a:pPr>
            <a:endParaRPr lang="en-GB" sz="1400" dirty="0"/>
          </a:p>
          <a:p>
            <a:pPr marL="274320" lvl="2" indent="0">
              <a:buNone/>
            </a:pPr>
            <a:endParaRPr lang="en-GB" sz="1400" dirty="0" smtClean="0"/>
          </a:p>
          <a:p>
            <a:pPr lvl="2">
              <a:buFont typeface="Wingdings" panose="05000000000000000000" pitchFamily="2" charset="2"/>
              <a:buChar char="q"/>
            </a:pPr>
            <a:r>
              <a:rPr lang="en-GB" sz="1200" dirty="0" smtClean="0"/>
              <a:t>Enforced </a:t>
            </a:r>
            <a:r>
              <a:rPr lang="en-GB" sz="1200" dirty="0"/>
              <a:t>by the Serious Fraud Office (SFO)</a:t>
            </a:r>
          </a:p>
          <a:p>
            <a:pPr lvl="2">
              <a:buFont typeface="Wingdings" panose="05000000000000000000" pitchFamily="2" charset="2"/>
              <a:buChar char="q"/>
            </a:pPr>
            <a:r>
              <a:rPr lang="en-GB" sz="1200" dirty="0"/>
              <a:t>Currently looking into lavish hospitality; maintain proper books and records and keep total transparency of payments and hospitality (including whom it was given to)</a:t>
            </a:r>
          </a:p>
          <a:p>
            <a:pPr lvl="2">
              <a:buFont typeface="Wingdings" panose="05000000000000000000" pitchFamily="2" charset="2"/>
              <a:buChar char="q"/>
            </a:pPr>
            <a:r>
              <a:rPr lang="en-GB" sz="1200" dirty="0"/>
              <a:t>Prison sentences can ensue</a:t>
            </a:r>
          </a:p>
          <a:p>
            <a:r>
              <a:rPr lang="en-GB" sz="1200" dirty="0"/>
              <a:t>FSA conducted a thematic review of ABC controls in investment banks (2012)</a:t>
            </a:r>
          </a:p>
          <a:p>
            <a:r>
              <a:rPr lang="en-GB" sz="1200" dirty="0"/>
              <a:t>Particular concerns included: </a:t>
            </a:r>
          </a:p>
          <a:p>
            <a:pPr marL="171450" indent="-171450">
              <a:buFont typeface="Wingdings" panose="05000000000000000000" pitchFamily="2" charset="2"/>
              <a:buChar char="q"/>
            </a:pPr>
            <a:r>
              <a:rPr lang="en-GB" sz="1200" dirty="0"/>
              <a:t>monitoring of third parties (especially PEPs), </a:t>
            </a:r>
          </a:p>
          <a:p>
            <a:pPr marL="171450" indent="-171450">
              <a:buFont typeface="Wingdings" panose="05000000000000000000" pitchFamily="2" charset="2"/>
              <a:buChar char="q"/>
            </a:pPr>
            <a:r>
              <a:rPr lang="en-GB" sz="1200" dirty="0"/>
              <a:t>senior management information dissemination, </a:t>
            </a:r>
          </a:p>
          <a:p>
            <a:pPr marL="171450" indent="-171450">
              <a:buFont typeface="Wingdings" panose="05000000000000000000" pitchFamily="2" charset="2"/>
              <a:buChar char="q"/>
            </a:pPr>
            <a:r>
              <a:rPr lang="en-GB" sz="1200" dirty="0"/>
              <a:t>assigning ownership to a bribery officer. </a:t>
            </a:r>
          </a:p>
          <a:p>
            <a:pPr marL="171450" indent="-171450">
              <a:buFont typeface="Wingdings" panose="05000000000000000000" pitchFamily="2" charset="2"/>
              <a:buChar char="q"/>
            </a:pPr>
            <a:r>
              <a:rPr lang="en-GB" sz="1200" dirty="0"/>
              <a:t>lip service paid to “zero tolerance” but a reactive approach only… tailored approach should be used instead of box-ticking exercise</a:t>
            </a:r>
            <a:r>
              <a:rPr lang="en-GB" sz="1200" dirty="0" smtClean="0"/>
              <a:t>.</a:t>
            </a:r>
            <a:endParaRPr lang="en-GB" dirty="0"/>
          </a:p>
        </p:txBody>
      </p:sp>
      <p:graphicFrame>
        <p:nvGraphicFramePr>
          <p:cNvPr id="11" name="Diagram 10"/>
          <p:cNvGraphicFramePr/>
          <p:nvPr>
            <p:extLst>
              <p:ext uri="{D42A27DB-BD31-4B8C-83A1-F6EECF244321}">
                <p14:modId xmlns:p14="http://schemas.microsoft.com/office/powerpoint/2010/main" val="748837488"/>
              </p:ext>
            </p:extLst>
          </p:nvPr>
        </p:nvGraphicFramePr>
        <p:xfrm>
          <a:off x="535285" y="1108398"/>
          <a:ext cx="6048672" cy="1872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ight Brace 1"/>
          <p:cNvSpPr/>
          <p:nvPr/>
        </p:nvSpPr>
        <p:spPr>
          <a:xfrm>
            <a:off x="6732240" y="1196752"/>
            <a:ext cx="576064" cy="1656184"/>
          </a:xfrm>
          <a:prstGeom prst="righ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 name="TextBox 2"/>
          <p:cNvSpPr txBox="1"/>
          <p:nvPr/>
        </p:nvSpPr>
        <p:spPr>
          <a:xfrm>
            <a:off x="7456587" y="1844824"/>
            <a:ext cx="1512168" cy="360040"/>
          </a:xfrm>
          <a:prstGeom prst="rect">
            <a:avLst/>
          </a:prstGeom>
          <a:noFill/>
        </p:spPr>
        <p:txBody>
          <a:bodyPr wrap="square" lIns="0" tIns="0" rIns="0" bIns="0" rtlCol="0">
            <a:noAutofit/>
          </a:bodyPr>
          <a:lstStyle/>
          <a:p>
            <a:pPr indent="-274320">
              <a:spcAft>
                <a:spcPts val="900"/>
              </a:spcAft>
            </a:pPr>
            <a:r>
              <a:rPr lang="en-GB" dirty="0" smtClean="0">
                <a:solidFill>
                  <a:schemeClr val="tx2"/>
                </a:solidFill>
                <a:latin typeface="Georgia" pitchFamily="18" charset="0"/>
              </a:rPr>
              <a:t>4 Offences</a:t>
            </a: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89</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8633814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Reporting Suspicious Activity</a:t>
            </a:r>
            <a:endParaRPr lang="en-GB" dirty="0"/>
          </a:p>
        </p:txBody>
      </p:sp>
      <p:sp>
        <p:nvSpPr>
          <p:cNvPr id="3" name="Content Placeholder 2"/>
          <p:cNvSpPr>
            <a:spLocks noGrp="1"/>
          </p:cNvSpPr>
          <p:nvPr>
            <p:ph sz="quarter" idx="15"/>
          </p:nvPr>
        </p:nvSpPr>
        <p:spPr/>
        <p:txBody>
          <a:bodyPr>
            <a:normAutofit fontScale="77500" lnSpcReduction="20000"/>
          </a:bodyPr>
          <a:lstStyle/>
          <a:p>
            <a:pPr marL="0" lvl="1" indent="0">
              <a:buClr>
                <a:schemeClr val="tx2"/>
              </a:buClr>
              <a:buNone/>
            </a:pPr>
            <a:r>
              <a:rPr lang="en-GB" b="1" dirty="0" smtClean="0">
                <a:solidFill>
                  <a:schemeClr val="tx2"/>
                </a:solidFill>
              </a:rPr>
              <a:t>Currency Transaction Report (CTR)</a:t>
            </a:r>
            <a:endParaRPr lang="en-GB" b="1" dirty="0" smtClean="0"/>
          </a:p>
          <a:p>
            <a:pPr marL="0" lvl="1" indent="0">
              <a:buClr>
                <a:schemeClr val="tx2"/>
              </a:buClr>
              <a:buNone/>
            </a:pPr>
            <a:r>
              <a:rPr lang="en-GB" dirty="0" smtClean="0"/>
              <a:t>A currency transaction report (CTR) is a report that U.S. financial institutions are required to file with </a:t>
            </a:r>
            <a:r>
              <a:rPr lang="en-GB" dirty="0" err="1" smtClean="0"/>
              <a:t>FinCEN</a:t>
            </a:r>
            <a:r>
              <a:rPr lang="en-GB" dirty="0" smtClean="0"/>
              <a:t> for each deposit, withdrawal, exchange of currency, or other payment or transfer, by, through, or to the financial institution which involves a transaction in currency of more than $10,000. It must be filed within 25 days of the transaction.</a:t>
            </a:r>
          </a:p>
          <a:p>
            <a:pPr marL="0" lvl="1" indent="0">
              <a:buClr>
                <a:schemeClr val="tx2"/>
              </a:buClr>
              <a:buNone/>
            </a:pPr>
            <a:r>
              <a:rPr lang="en-GB" dirty="0" smtClean="0"/>
              <a:t>In the UK, there is no transaction reporting of a similar nature. </a:t>
            </a:r>
          </a:p>
          <a:p>
            <a:pPr marL="0" lvl="1" indent="0">
              <a:buClr>
                <a:schemeClr val="tx2"/>
              </a:buClr>
              <a:buNone/>
            </a:pPr>
            <a:r>
              <a:rPr lang="en-GB" b="1" dirty="0" smtClean="0">
                <a:solidFill>
                  <a:schemeClr val="tx2"/>
                </a:solidFill>
              </a:rPr>
              <a:t>Suspicious Activity Report (SAR)</a:t>
            </a:r>
          </a:p>
          <a:p>
            <a:r>
              <a:rPr lang="en-GB" dirty="0" smtClean="0"/>
              <a:t>In the US, transactions of USD 5,000 or more involving potential money laundering and/or Bank Secrecy Act violations if the Financial Institution knows, suspects, or has reason to suspect that:</a:t>
            </a:r>
          </a:p>
          <a:p>
            <a:pPr lvl="1">
              <a:buClr>
                <a:schemeClr val="tx2"/>
              </a:buClr>
            </a:pPr>
            <a:r>
              <a:rPr lang="en-GB" dirty="0" smtClean="0"/>
              <a:t>The transaction involves funds from illegal activities and is designed to hide or disguise the true nature of the funds</a:t>
            </a:r>
          </a:p>
          <a:p>
            <a:pPr lvl="1">
              <a:buClr>
                <a:schemeClr val="tx2"/>
              </a:buClr>
            </a:pPr>
            <a:r>
              <a:rPr lang="en-GB" dirty="0" smtClean="0"/>
              <a:t>The transaction is designed to avoid reporting</a:t>
            </a:r>
          </a:p>
          <a:p>
            <a:pPr lvl="1">
              <a:buClr>
                <a:schemeClr val="tx2"/>
              </a:buClr>
            </a:pPr>
            <a:r>
              <a:rPr lang="en-GB" dirty="0" smtClean="0"/>
              <a:t>The transaction has no apparent business purpose and cannot be adequately explained by investigation</a:t>
            </a:r>
          </a:p>
          <a:p>
            <a:pPr marL="0" lvl="1" indent="0">
              <a:buClr>
                <a:schemeClr val="tx2"/>
              </a:buClr>
              <a:buNone/>
            </a:pPr>
            <a:r>
              <a:rPr lang="en-GB" dirty="0" smtClean="0"/>
              <a:t>In the UK, there is no specific threshold or monetary limit applicable for filing a SAR.</a:t>
            </a:r>
          </a:p>
          <a:p>
            <a:pPr marL="0" lvl="1" indent="0">
              <a:buClr>
                <a:schemeClr val="tx2"/>
              </a:buClr>
              <a:buNone/>
            </a:pPr>
            <a:endParaRPr lang="en-GB" b="1" dirty="0" smtClean="0">
              <a:solidFill>
                <a:schemeClr val="tx2"/>
              </a:solidFill>
            </a:endParaRPr>
          </a:p>
          <a:p>
            <a:endParaRPr lang="en-GB"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42039024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Failure to prevent bribery (Section 7)</a:t>
            </a:r>
          </a:p>
        </p:txBody>
      </p:sp>
      <p:sp>
        <p:nvSpPr>
          <p:cNvPr id="3" name="Content Placeholder 2"/>
          <p:cNvSpPr>
            <a:spLocks noGrp="1"/>
          </p:cNvSpPr>
          <p:nvPr>
            <p:ph sz="quarter" idx="15"/>
          </p:nvPr>
        </p:nvSpPr>
        <p:spPr>
          <a:xfrm>
            <a:off x="533400" y="1268760"/>
            <a:ext cx="8077200" cy="1944216"/>
          </a:xfrm>
        </p:spPr>
        <p:txBody>
          <a:bodyPr/>
          <a:lstStyle/>
          <a:p>
            <a:r>
              <a:rPr lang="en-GB" sz="1400" dirty="0"/>
              <a:t>Section 7 of the Bribery Act created a new offence which can be committed by commercial organisations</a:t>
            </a:r>
          </a:p>
          <a:p>
            <a:r>
              <a:rPr lang="en-GB" sz="1400" dirty="0" smtClean="0"/>
              <a:t>Failure </a:t>
            </a:r>
            <a:r>
              <a:rPr lang="en-GB" sz="1400" dirty="0"/>
              <a:t>to prevent persons from committing bribery on their behalf</a:t>
            </a:r>
          </a:p>
          <a:p>
            <a:r>
              <a:rPr lang="en-GB" sz="1400" dirty="0" smtClean="0"/>
              <a:t>It </a:t>
            </a:r>
            <a:r>
              <a:rPr lang="en-GB" sz="1400" dirty="0"/>
              <a:t>is a full defence for an organisation to prove that despite a particular case of bribery it nevertheless had adequate procedures in place to prevent persons associated with it from bribing</a:t>
            </a:r>
          </a:p>
          <a:p>
            <a:r>
              <a:rPr lang="en-GB" sz="1400" dirty="0" smtClean="0"/>
              <a:t>The </a:t>
            </a:r>
            <a:r>
              <a:rPr lang="en-GB" sz="1400" dirty="0"/>
              <a:t>Ministry of Justice (</a:t>
            </a:r>
            <a:r>
              <a:rPr lang="en-GB" sz="1400" dirty="0" err="1"/>
              <a:t>MoJ</a:t>
            </a:r>
            <a:r>
              <a:rPr lang="en-GB" sz="1400" dirty="0"/>
              <a:t>) published guidance about procedures which commercial organisations can put in place to prevent persons associated with them from bribing. </a:t>
            </a:r>
          </a:p>
          <a:p>
            <a:endParaRPr lang="en-GB" dirty="0"/>
          </a:p>
        </p:txBody>
      </p:sp>
      <p:grpSp>
        <p:nvGrpSpPr>
          <p:cNvPr id="10" name="Group 9"/>
          <p:cNvGrpSpPr/>
          <p:nvPr/>
        </p:nvGrpSpPr>
        <p:grpSpPr>
          <a:xfrm>
            <a:off x="395536" y="3286719"/>
            <a:ext cx="7927032" cy="2917971"/>
            <a:chOff x="683568" y="3286719"/>
            <a:chExt cx="7030675" cy="2917971"/>
          </a:xfrm>
        </p:grpSpPr>
        <p:graphicFrame>
          <p:nvGraphicFramePr>
            <p:cNvPr id="21" name="Content Placeholder 6"/>
            <p:cNvGraphicFramePr>
              <a:graphicFrameLocks/>
            </p:cNvGraphicFramePr>
            <p:nvPr>
              <p:extLst>
                <p:ext uri="{D42A27DB-BD31-4B8C-83A1-F6EECF244321}">
                  <p14:modId xmlns:p14="http://schemas.microsoft.com/office/powerpoint/2010/main" val="3143288306"/>
                </p:ext>
              </p:extLst>
            </p:nvPr>
          </p:nvGraphicFramePr>
          <p:xfrm>
            <a:off x="1194493" y="3297726"/>
            <a:ext cx="6139852" cy="2804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p:cNvSpPr txBox="1"/>
            <p:nvPr/>
          </p:nvSpPr>
          <p:spPr>
            <a:xfrm>
              <a:off x="4716016" y="5696859"/>
              <a:ext cx="2349716" cy="507831"/>
            </a:xfrm>
            <a:prstGeom prst="rect">
              <a:avLst/>
            </a:prstGeom>
            <a:noFill/>
          </p:spPr>
          <p:txBody>
            <a:bodyPr wrap="square" rtlCol="0">
              <a:spAutoFit/>
            </a:bodyPr>
            <a:lstStyle/>
            <a:p>
              <a:r>
                <a:rPr lang="en-GB" sz="900" dirty="0" smtClean="0">
                  <a:solidFill>
                    <a:srgbClr val="000000"/>
                  </a:solidFill>
                  <a:latin typeface="+mj-lt"/>
                </a:rPr>
                <a:t>Publish </a:t>
              </a:r>
              <a:r>
                <a:rPr lang="en-GB" sz="900" dirty="0">
                  <a:solidFill>
                    <a:srgbClr val="000000"/>
                  </a:solidFill>
                  <a:latin typeface="+mj-lt"/>
                </a:rPr>
                <a:t>Codes of Conduct</a:t>
              </a:r>
            </a:p>
            <a:p>
              <a:r>
                <a:rPr lang="en-GB" sz="900" dirty="0">
                  <a:solidFill>
                    <a:srgbClr val="000000"/>
                  </a:solidFill>
                  <a:latin typeface="+mj-lt"/>
                </a:rPr>
                <a:t>Tailored training</a:t>
              </a:r>
            </a:p>
            <a:p>
              <a:r>
                <a:rPr lang="en-GB" sz="900" dirty="0">
                  <a:solidFill>
                    <a:srgbClr val="000000"/>
                  </a:solidFill>
                  <a:latin typeface="+mj-lt"/>
                </a:rPr>
                <a:t>Training for all incl. </a:t>
              </a:r>
              <a:r>
                <a:rPr lang="en-GB" sz="900" dirty="0" smtClean="0">
                  <a:solidFill>
                    <a:srgbClr val="000000"/>
                  </a:solidFill>
                  <a:latin typeface="+mj-lt"/>
                </a:rPr>
                <a:t>board</a:t>
              </a:r>
              <a:endParaRPr lang="en-GB" sz="900" dirty="0">
                <a:solidFill>
                  <a:srgbClr val="000000"/>
                </a:solidFill>
                <a:latin typeface="+mj-lt"/>
              </a:endParaRPr>
            </a:p>
          </p:txBody>
        </p:sp>
        <p:sp>
          <p:nvSpPr>
            <p:cNvPr id="23" name="TextBox 22"/>
            <p:cNvSpPr txBox="1"/>
            <p:nvPr/>
          </p:nvSpPr>
          <p:spPr>
            <a:xfrm>
              <a:off x="4842738" y="3286719"/>
              <a:ext cx="1723125" cy="369332"/>
            </a:xfrm>
            <a:prstGeom prst="rect">
              <a:avLst/>
            </a:prstGeom>
            <a:noFill/>
          </p:spPr>
          <p:txBody>
            <a:bodyPr wrap="square" rtlCol="0">
              <a:spAutoFit/>
            </a:bodyPr>
            <a:lstStyle/>
            <a:p>
              <a:r>
                <a:rPr lang="en-GB" sz="900" dirty="0">
                  <a:solidFill>
                    <a:srgbClr val="000000"/>
                  </a:solidFill>
                  <a:latin typeface="+mj-lt"/>
                </a:rPr>
                <a:t>Set an appropriate “Tone from the top</a:t>
              </a:r>
              <a:r>
                <a:rPr lang="en-GB" sz="900" dirty="0" smtClean="0">
                  <a:solidFill>
                    <a:srgbClr val="000000"/>
                  </a:solidFill>
                  <a:latin typeface="+mj-lt"/>
                </a:rPr>
                <a:t>”</a:t>
              </a:r>
              <a:endParaRPr lang="en-GB" sz="900" dirty="0">
                <a:solidFill>
                  <a:srgbClr val="000000"/>
                </a:solidFill>
                <a:latin typeface="+mj-lt"/>
              </a:endParaRPr>
            </a:p>
          </p:txBody>
        </p:sp>
        <p:sp>
          <p:nvSpPr>
            <p:cNvPr id="24" name="TextBox 23"/>
            <p:cNvSpPr txBox="1"/>
            <p:nvPr/>
          </p:nvSpPr>
          <p:spPr>
            <a:xfrm>
              <a:off x="1187624" y="3825544"/>
              <a:ext cx="1566477" cy="646331"/>
            </a:xfrm>
            <a:prstGeom prst="rect">
              <a:avLst/>
            </a:prstGeom>
            <a:noFill/>
          </p:spPr>
          <p:txBody>
            <a:bodyPr wrap="square" rtlCol="0">
              <a:spAutoFit/>
            </a:bodyPr>
            <a:lstStyle/>
            <a:p>
              <a:pPr algn="r"/>
              <a:r>
                <a:rPr lang="en-GB" sz="900" dirty="0" smtClean="0">
                  <a:solidFill>
                    <a:srgbClr val="000000"/>
                  </a:solidFill>
                  <a:latin typeface="+mj-lt"/>
                </a:rPr>
                <a:t>Assess </a:t>
              </a:r>
              <a:r>
                <a:rPr lang="en-GB" sz="900" dirty="0">
                  <a:solidFill>
                    <a:srgbClr val="000000"/>
                  </a:solidFill>
                  <a:latin typeface="+mj-lt"/>
                </a:rPr>
                <a:t>nature </a:t>
              </a:r>
              <a:r>
                <a:rPr lang="en-GB" sz="900" dirty="0" smtClean="0">
                  <a:solidFill>
                    <a:srgbClr val="000000"/>
                  </a:solidFill>
                  <a:latin typeface="+mj-lt"/>
                </a:rPr>
                <a:t>&amp; </a:t>
              </a:r>
              <a:r>
                <a:rPr lang="en-GB" sz="900" dirty="0">
                  <a:solidFill>
                    <a:srgbClr val="000000"/>
                  </a:solidFill>
                  <a:latin typeface="+mj-lt"/>
                </a:rPr>
                <a:t>extent </a:t>
              </a:r>
              <a:r>
                <a:rPr lang="en-GB" sz="900" dirty="0" smtClean="0">
                  <a:solidFill>
                    <a:srgbClr val="000000"/>
                  </a:solidFill>
                  <a:latin typeface="+mj-lt"/>
                </a:rPr>
                <a:t>of bribery risks for all associated parties</a:t>
              </a:r>
            </a:p>
            <a:p>
              <a:pPr algn="r"/>
              <a:r>
                <a:rPr lang="en-GB" sz="900" dirty="0" smtClean="0">
                  <a:solidFill>
                    <a:srgbClr val="000000"/>
                  </a:solidFill>
                  <a:latin typeface="+mj-lt"/>
                </a:rPr>
                <a:t>Conducted regularly</a:t>
              </a:r>
              <a:endParaRPr lang="en-GB" sz="900" dirty="0">
                <a:solidFill>
                  <a:srgbClr val="000000"/>
                </a:solidFill>
                <a:latin typeface="+mj-lt"/>
              </a:endParaRPr>
            </a:p>
          </p:txBody>
        </p:sp>
        <p:sp>
          <p:nvSpPr>
            <p:cNvPr id="25" name="TextBox 24"/>
            <p:cNvSpPr txBox="1"/>
            <p:nvPr/>
          </p:nvSpPr>
          <p:spPr>
            <a:xfrm>
              <a:off x="6043702" y="3825544"/>
              <a:ext cx="1670541" cy="507831"/>
            </a:xfrm>
            <a:prstGeom prst="rect">
              <a:avLst/>
            </a:prstGeom>
            <a:noFill/>
          </p:spPr>
          <p:txBody>
            <a:bodyPr wrap="square" rtlCol="0">
              <a:spAutoFit/>
            </a:bodyPr>
            <a:lstStyle/>
            <a:p>
              <a:r>
                <a:rPr lang="en-GB" sz="900" dirty="0" smtClean="0">
                  <a:solidFill>
                    <a:srgbClr val="000000"/>
                  </a:solidFill>
                  <a:latin typeface="+mj-lt"/>
                </a:rPr>
                <a:t>Risk based approach</a:t>
              </a:r>
            </a:p>
            <a:p>
              <a:r>
                <a:rPr lang="en-GB" sz="900" dirty="0" smtClean="0">
                  <a:solidFill>
                    <a:srgbClr val="000000"/>
                  </a:solidFill>
                  <a:latin typeface="+mj-lt"/>
                </a:rPr>
                <a:t>Covers all who perform services for or on behalf of company</a:t>
              </a:r>
              <a:endParaRPr lang="en-GB" sz="900" dirty="0">
                <a:solidFill>
                  <a:srgbClr val="000000"/>
                </a:solidFill>
                <a:latin typeface="+mj-lt"/>
              </a:endParaRPr>
            </a:p>
          </p:txBody>
        </p:sp>
        <p:sp>
          <p:nvSpPr>
            <p:cNvPr id="26" name="TextBox 25"/>
            <p:cNvSpPr txBox="1"/>
            <p:nvPr/>
          </p:nvSpPr>
          <p:spPr>
            <a:xfrm>
              <a:off x="5796136" y="4933411"/>
              <a:ext cx="1670541" cy="369332"/>
            </a:xfrm>
            <a:prstGeom prst="rect">
              <a:avLst/>
            </a:prstGeom>
            <a:noFill/>
          </p:spPr>
          <p:txBody>
            <a:bodyPr wrap="square" rtlCol="0">
              <a:spAutoFit/>
            </a:bodyPr>
            <a:lstStyle/>
            <a:p>
              <a:r>
                <a:rPr lang="en-GB" sz="900" dirty="0" smtClean="0">
                  <a:solidFill>
                    <a:srgbClr val="000000"/>
                  </a:solidFill>
                  <a:latin typeface="+mj-lt"/>
                </a:rPr>
                <a:t>Review and test procedures</a:t>
              </a:r>
            </a:p>
            <a:p>
              <a:r>
                <a:rPr lang="en-GB" sz="900" dirty="0" smtClean="0">
                  <a:solidFill>
                    <a:srgbClr val="000000"/>
                  </a:solidFill>
                  <a:latin typeface="+mj-lt"/>
                </a:rPr>
                <a:t>Update where necessary</a:t>
              </a:r>
              <a:endParaRPr lang="en-GB" sz="900" dirty="0">
                <a:solidFill>
                  <a:srgbClr val="000000"/>
                </a:solidFill>
                <a:latin typeface="+mj-lt"/>
              </a:endParaRPr>
            </a:p>
          </p:txBody>
        </p:sp>
        <p:sp>
          <p:nvSpPr>
            <p:cNvPr id="28" name="TextBox 27"/>
            <p:cNvSpPr txBox="1"/>
            <p:nvPr/>
          </p:nvSpPr>
          <p:spPr>
            <a:xfrm>
              <a:off x="683568" y="5145998"/>
              <a:ext cx="2339752" cy="507831"/>
            </a:xfrm>
            <a:prstGeom prst="rect">
              <a:avLst/>
            </a:prstGeom>
            <a:noFill/>
          </p:spPr>
          <p:txBody>
            <a:bodyPr wrap="square" rtlCol="0">
              <a:spAutoFit/>
            </a:bodyPr>
            <a:lstStyle/>
            <a:p>
              <a:pPr algn="r"/>
              <a:r>
                <a:rPr lang="en-GB" sz="900" dirty="0" smtClean="0">
                  <a:solidFill>
                    <a:srgbClr val="000000"/>
                  </a:solidFill>
                  <a:latin typeface="+mj-lt"/>
                </a:rPr>
                <a:t>Clear, practical &amp; accessible</a:t>
              </a:r>
            </a:p>
            <a:p>
              <a:pPr algn="r"/>
              <a:r>
                <a:rPr lang="en-GB" sz="900" dirty="0" smtClean="0">
                  <a:solidFill>
                    <a:srgbClr val="000000"/>
                  </a:solidFill>
                  <a:latin typeface="+mj-lt"/>
                </a:rPr>
                <a:t>Zero tolerance</a:t>
              </a:r>
            </a:p>
            <a:p>
              <a:pPr algn="r"/>
              <a:r>
                <a:rPr lang="en-GB" sz="900" dirty="0" smtClean="0">
                  <a:solidFill>
                    <a:srgbClr val="000000"/>
                  </a:solidFill>
                  <a:latin typeface="+mj-lt"/>
                </a:rPr>
                <a:t>Includes expenses &amp; hospitality policies</a:t>
              </a:r>
              <a:endParaRPr lang="en-GB" sz="900" dirty="0">
                <a:solidFill>
                  <a:srgbClr val="000000"/>
                </a:solidFill>
                <a:latin typeface="+mj-lt"/>
              </a:endParaRPr>
            </a:p>
          </p:txBody>
        </p:sp>
      </p:gr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90</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83728350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Intergovernmental bodies</a:t>
            </a:r>
            <a:endParaRPr lang="en-GB" dirty="0">
              <a:solidFill>
                <a:schemeClr val="tx2"/>
              </a:solidFill>
            </a:endParaRPr>
          </a:p>
        </p:txBody>
      </p:sp>
      <p:sp>
        <p:nvSpPr>
          <p:cNvPr id="3" name="Content Placeholder 2"/>
          <p:cNvSpPr>
            <a:spLocks noGrp="1"/>
          </p:cNvSpPr>
          <p:nvPr>
            <p:ph sz="quarter" idx="15"/>
          </p:nvPr>
        </p:nvSpPr>
        <p:spPr>
          <a:xfrm>
            <a:off x="533400" y="1143000"/>
            <a:ext cx="8077200" cy="5486400"/>
          </a:xfrm>
        </p:spPr>
        <p:txBody>
          <a:bodyPr>
            <a:normAutofit/>
          </a:bodyPr>
          <a:lstStyle/>
          <a:p>
            <a:r>
              <a:rPr lang="en-GB" sz="1200" dirty="0" smtClean="0"/>
              <a:t>Transparency International </a:t>
            </a:r>
            <a:r>
              <a:rPr lang="en-GB" sz="1200" dirty="0" smtClean="0">
                <a:hlinkClick r:id="rId3"/>
              </a:rPr>
              <a:t>http://www.transparency.org.uk/</a:t>
            </a:r>
            <a:endParaRPr lang="en-GB" sz="1200" dirty="0" smtClean="0"/>
          </a:p>
          <a:p>
            <a:pPr lvl="2">
              <a:buFont typeface="Wingdings" panose="05000000000000000000" pitchFamily="2" charset="2"/>
              <a:buChar char="q"/>
            </a:pPr>
            <a:r>
              <a:rPr lang="en-GB" sz="1200" dirty="0" smtClean="0"/>
              <a:t>International </a:t>
            </a:r>
            <a:r>
              <a:rPr lang="en-GB" sz="1200" dirty="0"/>
              <a:t>non-governmental </a:t>
            </a:r>
            <a:r>
              <a:rPr lang="en-GB" sz="1200" dirty="0" smtClean="0"/>
              <a:t>organization and consists </a:t>
            </a:r>
            <a:r>
              <a:rPr lang="en-GB" sz="1200" dirty="0"/>
              <a:t>of locally established independent organisations</a:t>
            </a:r>
          </a:p>
          <a:p>
            <a:pPr lvl="2">
              <a:buFont typeface="Wingdings" panose="05000000000000000000" pitchFamily="2" charset="2"/>
              <a:buChar char="q"/>
            </a:pPr>
            <a:r>
              <a:rPr lang="en-GB" sz="1200" dirty="0"/>
              <a:t>Produce an annual report on Corruption </a:t>
            </a:r>
            <a:r>
              <a:rPr lang="en-GB" sz="1200" dirty="0" smtClean="0"/>
              <a:t>Perceptions</a:t>
            </a:r>
          </a:p>
          <a:p>
            <a:pPr lvl="2"/>
            <a:endParaRPr lang="en-GB" sz="1200" dirty="0"/>
          </a:p>
          <a:p>
            <a:pPr lvl="2"/>
            <a:endParaRPr lang="en-GB" sz="1200" dirty="0"/>
          </a:p>
          <a:p>
            <a:endParaRPr lang="en-GB" sz="1200" dirty="0" smtClean="0"/>
          </a:p>
          <a:p>
            <a:endParaRPr lang="en-GB" sz="1200" dirty="0"/>
          </a:p>
          <a:p>
            <a:endParaRPr lang="en-GB" sz="1200" dirty="0" smtClean="0"/>
          </a:p>
          <a:p>
            <a:endParaRPr lang="en-GB" sz="1200" dirty="0" smtClean="0"/>
          </a:p>
          <a:p>
            <a:endParaRPr lang="en-GB" sz="1200" dirty="0" smtClean="0"/>
          </a:p>
          <a:p>
            <a:r>
              <a:rPr lang="en-GB" sz="1200" dirty="0" smtClean="0"/>
              <a:t>FATF</a:t>
            </a:r>
          </a:p>
          <a:p>
            <a:pPr lvl="2">
              <a:buFont typeface="Wingdings" panose="05000000000000000000" pitchFamily="2" charset="2"/>
              <a:buChar char="q"/>
            </a:pPr>
            <a:r>
              <a:rPr lang="en-GB" sz="1200" dirty="0" smtClean="0"/>
              <a:t>40+9 recommendations on money laundering are aligned to </a:t>
            </a:r>
            <a:r>
              <a:rPr lang="en-GB" sz="1200" dirty="0"/>
              <a:t>fight corruption (see also money laundering)</a:t>
            </a:r>
          </a:p>
          <a:p>
            <a:pPr marL="0" lvl="2" indent="0">
              <a:buClrTx/>
              <a:buSzTx/>
              <a:buNone/>
            </a:pPr>
            <a:r>
              <a:rPr lang="en-GB" sz="1200" dirty="0" smtClean="0"/>
              <a:t>Overseas </a:t>
            </a:r>
            <a:r>
              <a:rPr lang="en-GB" sz="1200" dirty="0"/>
              <a:t>Anti-Corruption Unit (OACU)</a:t>
            </a:r>
          </a:p>
          <a:p>
            <a:pPr lvl="2">
              <a:buFont typeface="Wingdings" panose="05000000000000000000" pitchFamily="2" charset="2"/>
              <a:buChar char="q"/>
            </a:pPr>
            <a:r>
              <a:rPr lang="en-GB" sz="1200" dirty="0"/>
              <a:t>Global remit to investigate allegations of UK companies and individuals involved in Bribery in developing countries overseas</a:t>
            </a:r>
          </a:p>
          <a:p>
            <a:pPr lvl="2">
              <a:buFont typeface="Wingdings" panose="05000000000000000000" pitchFamily="2" charset="2"/>
              <a:buChar char="q"/>
            </a:pPr>
            <a:r>
              <a:rPr lang="en-GB" sz="1200" dirty="0"/>
              <a:t>Since the creation of the unit in 2006 over 155 case of corruption or bribery have commenced with over 115 suspects under investigation, leading to the interview and arrest of 80 individuals, the charging of 28 suspects and 1 corporate entity.​</a:t>
            </a:r>
          </a:p>
          <a:p>
            <a:endParaRPr lang="en-GB"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984850"/>
            <a:ext cx="5400600" cy="2053749"/>
          </a:xfrm>
          <a:prstGeom prst="rect">
            <a:avLst/>
          </a:prstGeom>
          <a:noFill/>
          <a:ln w="9525">
            <a:solidFill>
              <a:schemeClr val="accent5"/>
            </a:solidFill>
            <a:miter lim="800000"/>
            <a:headEnd/>
            <a:tailEnd/>
          </a:ln>
          <a:extLst>
            <a:ext uri="{909E8E84-426E-40DD-AFC4-6F175D3DCCD1}">
              <a14:hiddenFill xmlns:a14="http://schemas.microsoft.com/office/drawing/2010/main">
                <a:solidFill>
                  <a:schemeClr val="accent1"/>
                </a:solidFill>
              </a14:hiddenFill>
            </a:ext>
          </a:extLst>
        </p:spPr>
      </p:pic>
      <p:sp>
        <p:nvSpPr>
          <p:cNvPr id="8" name="TextBox 7"/>
          <p:cNvSpPr txBox="1"/>
          <p:nvPr/>
        </p:nvSpPr>
        <p:spPr>
          <a:xfrm>
            <a:off x="5318398" y="1981799"/>
            <a:ext cx="3312368" cy="1227584"/>
          </a:xfrm>
          <a:prstGeom prst="rect">
            <a:avLst/>
          </a:prstGeom>
          <a:noFill/>
        </p:spPr>
        <p:txBody>
          <a:bodyPr wrap="square" lIns="0" tIns="0" rIns="0" bIns="0" rtlCol="0">
            <a:noAutofit/>
          </a:bodyPr>
          <a:lstStyle/>
          <a:p>
            <a:pPr lvl="2"/>
            <a:r>
              <a:rPr lang="en-GB" sz="1000" dirty="0">
                <a:latin typeface="+mj-lt"/>
              </a:rPr>
              <a:t>Draws on 13 different surveys and assessments from 12 different institutions including:  Global Insight, Political Risk Services, the World Economic Forum, the World Bank and the World Justice </a:t>
            </a:r>
            <a:r>
              <a:rPr lang="en-GB" sz="1000" dirty="0" smtClean="0">
                <a:latin typeface="+mj-lt"/>
              </a:rPr>
              <a:t>Project</a:t>
            </a:r>
          </a:p>
          <a:p>
            <a:pPr lvl="2"/>
            <a:endParaRPr lang="en-GB" sz="1000" dirty="0" smtClean="0">
              <a:latin typeface="+mj-lt"/>
            </a:endParaRPr>
          </a:p>
          <a:p>
            <a:pPr lvl="2"/>
            <a:r>
              <a:rPr lang="en-GB" sz="1000" dirty="0" smtClean="0">
                <a:latin typeface="+mj-lt"/>
              </a:rPr>
              <a:t>Based </a:t>
            </a:r>
            <a:r>
              <a:rPr lang="en-GB" sz="1000" dirty="0">
                <a:latin typeface="+mj-lt"/>
              </a:rPr>
              <a:t>on expert opinion, the index measures the perceived levels of public sector corruption in countries, scoring them from </a:t>
            </a:r>
            <a:r>
              <a:rPr lang="en-GB" sz="1000" b="1" dirty="0">
                <a:latin typeface="+mj-lt"/>
              </a:rPr>
              <a:t>0 (highly corrupt) to 100 (very clean). </a:t>
            </a:r>
          </a:p>
          <a:p>
            <a:pPr lvl="2"/>
            <a:r>
              <a:rPr lang="en-GB" sz="1000" dirty="0">
                <a:latin typeface="+mj-lt"/>
              </a:rPr>
              <a:t>2013 Index presents more than two-thirds of the 177 countries </a:t>
            </a:r>
            <a:r>
              <a:rPr lang="en-GB" sz="1000" b="1" dirty="0">
                <a:latin typeface="+mj-lt"/>
              </a:rPr>
              <a:t>score less than 50</a:t>
            </a:r>
          </a:p>
          <a:p>
            <a:pPr lvl="2"/>
            <a:endParaRPr lang="en-GB" sz="1000" dirty="0" smtClean="0">
              <a:latin typeface="+mj-lt"/>
            </a:endParaRPr>
          </a:p>
          <a:p>
            <a:pPr lvl="2"/>
            <a:endParaRPr lang="en-GB" sz="1000" dirty="0">
              <a:latin typeface="+mj-lt"/>
            </a:endParaRPr>
          </a:p>
          <a:p>
            <a:pPr lvl="2"/>
            <a:endParaRPr lang="en-GB" sz="1000" dirty="0">
              <a:latin typeface="+mj-lt"/>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91</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22199231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GB" dirty="0" smtClean="0">
                <a:solidFill>
                  <a:schemeClr val="tx2"/>
                </a:solidFill>
              </a:rPr>
              <a:t>Effects of corruption</a:t>
            </a:r>
            <a:endParaRPr lang="en-GB" dirty="0">
              <a:solidFill>
                <a:schemeClr val="tx2"/>
              </a:solidFill>
            </a:endParaRPr>
          </a:p>
        </p:txBody>
      </p:sp>
      <p:sp>
        <p:nvSpPr>
          <p:cNvPr id="3" name="Content Placeholder 2"/>
          <p:cNvSpPr>
            <a:spLocks noGrp="1"/>
          </p:cNvSpPr>
          <p:nvPr>
            <p:ph sz="quarter" idx="15"/>
          </p:nvPr>
        </p:nvSpPr>
        <p:spPr>
          <a:xfrm>
            <a:off x="533400" y="1268760"/>
            <a:ext cx="8077200" cy="4903440"/>
          </a:xfrm>
        </p:spPr>
        <p:txBody>
          <a:bodyPr/>
          <a:lstStyle/>
          <a:p>
            <a:pPr marL="11430" indent="-285750">
              <a:buFont typeface="Wingdings" panose="05000000000000000000" pitchFamily="2" charset="2"/>
              <a:buChar char="q"/>
            </a:pPr>
            <a:r>
              <a:rPr lang="en-GB" sz="1400" dirty="0"/>
              <a:t>Deepens poverty</a:t>
            </a:r>
          </a:p>
          <a:p>
            <a:pPr marL="11430" indent="-285750">
              <a:buFont typeface="Wingdings" panose="05000000000000000000" pitchFamily="2" charset="2"/>
              <a:buChar char="q"/>
            </a:pPr>
            <a:r>
              <a:rPr lang="en-GB" sz="1400" dirty="0"/>
              <a:t>Lowers quality and availability of public services</a:t>
            </a:r>
          </a:p>
          <a:p>
            <a:pPr marL="11430" indent="-285750">
              <a:buFont typeface="Wingdings" panose="05000000000000000000" pitchFamily="2" charset="2"/>
              <a:buChar char="q"/>
            </a:pPr>
            <a:r>
              <a:rPr lang="en-GB" sz="1400" dirty="0"/>
              <a:t>Increases political instability</a:t>
            </a:r>
          </a:p>
          <a:p>
            <a:pPr marL="11430" indent="-285750">
              <a:buFont typeface="Wingdings" panose="05000000000000000000" pitchFamily="2" charset="2"/>
              <a:buChar char="q"/>
            </a:pPr>
            <a:r>
              <a:rPr lang="en-GB" sz="1400" dirty="0"/>
              <a:t>Lower literacy rates, higher mortality rates and overall worse human development outcomes</a:t>
            </a:r>
          </a:p>
          <a:p>
            <a:r>
              <a:rPr lang="en-GB" sz="1400" dirty="0" smtClean="0"/>
              <a:t>Money </a:t>
            </a:r>
            <a:r>
              <a:rPr lang="en-GB" sz="1400" dirty="0"/>
              <a:t>Laundering is also associated with the proceeds of bribery.</a:t>
            </a:r>
          </a:p>
          <a:p>
            <a:r>
              <a:rPr lang="en-GB" sz="1400" dirty="0"/>
              <a:t>Banks have a large part to play in this</a:t>
            </a:r>
            <a:r>
              <a:rPr lang="en-GB" sz="1400" dirty="0" smtClean="0"/>
              <a:t>.</a:t>
            </a:r>
          </a:p>
          <a:p>
            <a:r>
              <a:rPr lang="en-GB" sz="1400" b="1" dirty="0"/>
              <a:t>Examples </a:t>
            </a:r>
            <a:endParaRPr lang="en-GB" sz="1400" b="1" dirty="0" smtClean="0"/>
          </a:p>
          <a:p>
            <a:endParaRPr lang="en-GB" sz="1400" b="1" dirty="0" smtClean="0"/>
          </a:p>
          <a:p>
            <a:endParaRPr lang="en-GB" sz="1400" dirty="0"/>
          </a:p>
          <a:p>
            <a:endParaRPr lang="en-GB" dirty="0"/>
          </a:p>
        </p:txBody>
      </p:sp>
      <p:graphicFrame>
        <p:nvGraphicFramePr>
          <p:cNvPr id="7" name="Diagram 6"/>
          <p:cNvGraphicFramePr/>
          <p:nvPr>
            <p:extLst>
              <p:ext uri="{D42A27DB-BD31-4B8C-83A1-F6EECF244321}">
                <p14:modId xmlns:p14="http://schemas.microsoft.com/office/powerpoint/2010/main" val="1627930484"/>
              </p:ext>
            </p:extLst>
          </p:nvPr>
        </p:nvGraphicFramePr>
        <p:xfrm>
          <a:off x="29952" y="3687848"/>
          <a:ext cx="8934536" cy="2636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92</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9844124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Market abuse</a:t>
            </a:r>
            <a:endParaRPr lang="en-GB" dirty="0"/>
          </a:p>
        </p:txBody>
      </p:sp>
      <p:sp>
        <p:nvSpPr>
          <p:cNvPr id="10" name="Content Placeholder 9"/>
          <p:cNvSpPr>
            <a:spLocks noGrp="1"/>
          </p:cNvSpPr>
          <p:nvPr>
            <p:ph sz="quarter" idx="13"/>
          </p:nvPr>
        </p:nvSpPr>
        <p:spPr/>
        <p:txBody>
          <a:bodyPr/>
          <a:lstStyle/>
          <a:p>
            <a:endParaRPr lang="en-GB" dirty="0"/>
          </a:p>
        </p:txBody>
      </p:sp>
      <p:sp>
        <p:nvSpPr>
          <p:cNvPr id="9" name="Subtitle 8"/>
          <p:cNvSpPr>
            <a:spLocks noGrp="1"/>
          </p:cNvSpPr>
          <p:nvPr>
            <p:ph type="subTitle" idx="1"/>
          </p:nvPr>
        </p:nvSpPr>
        <p:spPr/>
        <p:txBody>
          <a:bodyPr/>
          <a:lstStyle/>
          <a:p>
            <a:r>
              <a:rPr lang="en-GB" dirty="0" smtClean="0"/>
              <a:t>Jeremy Davey</a:t>
            </a:r>
            <a:endParaRPr lang="en-GB" dirty="0"/>
          </a:p>
        </p:txBody>
      </p:sp>
      <p:sp>
        <p:nvSpPr>
          <p:cNvPr id="3" name="Slide Number Placeholder 2"/>
          <p:cNvSpPr>
            <a:spLocks noGrp="1"/>
          </p:cNvSpPr>
          <p:nvPr>
            <p:ph type="sldNum" sz="quarter" idx="16"/>
          </p:nvPr>
        </p:nvSpPr>
        <p:spPr/>
        <p:txBody>
          <a:bodyPr/>
          <a:lstStyle/>
          <a:p>
            <a:r>
              <a:rPr lang="en-GB" dirty="0" smtClean="0"/>
              <a:t>Page </a:t>
            </a:r>
            <a:fld id="{ACBAC452-42AA-4769-9810-3502A33AD45B}" type="slidenum">
              <a:rPr lang="en-GB" smtClean="0"/>
              <a:pPr/>
              <a:t>93</a:t>
            </a:fld>
            <a:endParaRPr lang="en-GB" dirty="0"/>
          </a:p>
        </p:txBody>
      </p:sp>
      <p:sp>
        <p:nvSpPr>
          <p:cNvPr id="4" name="Date Placeholder 3"/>
          <p:cNvSpPr>
            <a:spLocks noGrp="1"/>
          </p:cNvSpPr>
          <p:nvPr>
            <p:ph type="dt" sz="half" idx="14"/>
          </p:nvPr>
        </p:nvSpPr>
        <p:spPr/>
        <p:txBody>
          <a:bodyPr/>
          <a:lstStyle/>
          <a:p>
            <a:r>
              <a:rPr lang="en-GB" dirty="0" smtClean="0"/>
              <a:t>October 2016</a:t>
            </a:r>
            <a:endParaRPr lang="en-GB" dirty="0"/>
          </a:p>
        </p:txBody>
      </p:sp>
      <p:sp>
        <p:nvSpPr>
          <p:cNvPr id="5" name="Footer Placeholder 4"/>
          <p:cNvSpPr>
            <a:spLocks noGrp="1"/>
          </p:cNvSpPr>
          <p:nvPr>
            <p:ph type="ftr" sz="quarter" idx="15"/>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6020822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Market abuse offences</a:t>
            </a:r>
            <a:endParaRPr lang="en-GB" dirty="0">
              <a:solidFill>
                <a:schemeClr val="tx2"/>
              </a:solidFill>
            </a:endParaRPr>
          </a:p>
        </p:txBody>
      </p:sp>
      <p:sp>
        <p:nvSpPr>
          <p:cNvPr id="37" name="Content Placeholder 36"/>
          <p:cNvSpPr>
            <a:spLocks noGrp="1"/>
          </p:cNvSpPr>
          <p:nvPr>
            <p:ph sz="quarter" idx="15"/>
          </p:nvPr>
        </p:nvSpPr>
        <p:spPr/>
        <p:txBody>
          <a:bodyPr/>
          <a:lstStyle/>
          <a:p>
            <a:endParaRPr lang="en-GB" dirty="0"/>
          </a:p>
        </p:txBody>
      </p:sp>
      <p:grpSp>
        <p:nvGrpSpPr>
          <p:cNvPr id="8" name="Group 7"/>
          <p:cNvGrpSpPr/>
          <p:nvPr/>
        </p:nvGrpSpPr>
        <p:grpSpPr>
          <a:xfrm>
            <a:off x="4101251" y="1908004"/>
            <a:ext cx="1260000" cy="1260000"/>
            <a:chOff x="6652388" y="3536145"/>
            <a:chExt cx="1584176" cy="1584176"/>
          </a:xfrm>
        </p:grpSpPr>
        <p:sp>
          <p:nvSpPr>
            <p:cNvPr id="9" name="Teardrop 8"/>
            <p:cNvSpPr/>
            <p:nvPr/>
          </p:nvSpPr>
          <p:spPr bwMode="ltGray">
            <a:xfrm rot="5400000">
              <a:off x="6652388" y="3536145"/>
              <a:ext cx="1584176" cy="1584176"/>
            </a:xfrm>
            <a:prstGeom prst="teardrop">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0" name="Oval 9"/>
            <p:cNvSpPr/>
            <p:nvPr/>
          </p:nvSpPr>
          <p:spPr bwMode="ltGray">
            <a:xfrm>
              <a:off x="7921570"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1" name="TextBox 10"/>
            <p:cNvSpPr txBox="1"/>
            <p:nvPr/>
          </p:nvSpPr>
          <p:spPr>
            <a:xfrm>
              <a:off x="6939585" y="3847937"/>
              <a:ext cx="1198009" cy="1115062"/>
            </a:xfrm>
            <a:prstGeom prst="rect">
              <a:avLst/>
            </a:prstGeom>
            <a:noFill/>
          </p:spPr>
          <p:txBody>
            <a:bodyPr wrap="square" lIns="0" tIns="0" rIns="0" bIns="0" rtlCol="0">
              <a:noAutofit/>
            </a:bodyPr>
            <a:lstStyle/>
            <a:p>
              <a:pPr lvl="0"/>
              <a:r>
                <a:rPr lang="en-GB" sz="1200" dirty="0">
                  <a:solidFill>
                    <a:schemeClr val="bg2"/>
                  </a:solidFill>
                  <a:latin typeface="+mj-lt"/>
                </a:rPr>
                <a:t>Improper disclosure</a:t>
              </a:r>
            </a:p>
          </p:txBody>
        </p:sp>
      </p:grpSp>
      <p:grpSp>
        <p:nvGrpSpPr>
          <p:cNvPr id="12" name="Group 11"/>
          <p:cNvGrpSpPr/>
          <p:nvPr/>
        </p:nvGrpSpPr>
        <p:grpSpPr>
          <a:xfrm>
            <a:off x="1619672" y="1916832"/>
            <a:ext cx="1260000" cy="1260000"/>
            <a:chOff x="4806171" y="3536145"/>
            <a:chExt cx="1584176" cy="1584176"/>
          </a:xfrm>
        </p:grpSpPr>
        <p:sp>
          <p:nvSpPr>
            <p:cNvPr id="13" name="Teardrop 12"/>
            <p:cNvSpPr/>
            <p:nvPr/>
          </p:nvSpPr>
          <p:spPr bwMode="ltGray">
            <a:xfrm rot="5400000">
              <a:off x="4806171" y="3536145"/>
              <a:ext cx="1584176" cy="1584176"/>
            </a:xfrm>
            <a:prstGeom prst="teardrop">
              <a:avLst/>
            </a:prstGeom>
            <a:solidFill>
              <a:srgbClr val="EB8C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4" name="Oval 13"/>
            <p:cNvSpPr/>
            <p:nvPr/>
          </p:nvSpPr>
          <p:spPr bwMode="ltGray">
            <a:xfrm>
              <a:off x="6066780"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5" name="TextBox 14"/>
            <p:cNvSpPr txBox="1"/>
            <p:nvPr/>
          </p:nvSpPr>
          <p:spPr>
            <a:xfrm>
              <a:off x="5012787" y="3946351"/>
              <a:ext cx="1198009" cy="770384"/>
            </a:xfrm>
            <a:prstGeom prst="rect">
              <a:avLst/>
            </a:prstGeom>
            <a:noFill/>
          </p:spPr>
          <p:txBody>
            <a:bodyPr wrap="square" lIns="0" tIns="0" rIns="0" bIns="0" rtlCol="0">
              <a:noAutofit/>
            </a:bodyPr>
            <a:lstStyle/>
            <a:p>
              <a:pPr lvl="0" algn="ctr"/>
              <a:r>
                <a:rPr lang="en-GB" sz="1200" b="1" dirty="0">
                  <a:solidFill>
                    <a:schemeClr val="bg2"/>
                  </a:solidFill>
                  <a:latin typeface="+mj-lt"/>
                </a:rPr>
                <a:t>Insider dealing</a:t>
              </a:r>
            </a:p>
          </p:txBody>
        </p:sp>
      </p:grpSp>
      <p:grpSp>
        <p:nvGrpSpPr>
          <p:cNvPr id="16" name="Group 15"/>
          <p:cNvGrpSpPr/>
          <p:nvPr/>
        </p:nvGrpSpPr>
        <p:grpSpPr>
          <a:xfrm>
            <a:off x="5375701" y="3194784"/>
            <a:ext cx="1260000" cy="1260000"/>
            <a:chOff x="6652388" y="1803138"/>
            <a:chExt cx="1584176" cy="1584176"/>
          </a:xfrm>
        </p:grpSpPr>
        <p:sp>
          <p:nvSpPr>
            <p:cNvPr id="17" name="Teardrop 16"/>
            <p:cNvSpPr/>
            <p:nvPr/>
          </p:nvSpPr>
          <p:spPr bwMode="ltGray">
            <a:xfrm rot="5400000">
              <a:off x="6652388" y="1803138"/>
              <a:ext cx="1584176" cy="1584176"/>
            </a:xfrm>
            <a:prstGeom prst="teardrop">
              <a:avLst/>
            </a:prstGeom>
            <a:solidFill>
              <a:srgbClr val="968C6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8" name="Oval 17"/>
            <p:cNvSpPr/>
            <p:nvPr/>
          </p:nvSpPr>
          <p:spPr bwMode="ltGray">
            <a:xfrm>
              <a:off x="7921570" y="3080305"/>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19" name="TextBox 18"/>
            <p:cNvSpPr txBox="1"/>
            <p:nvPr/>
          </p:nvSpPr>
          <p:spPr>
            <a:xfrm>
              <a:off x="6939585" y="2156661"/>
              <a:ext cx="1198009" cy="770384"/>
            </a:xfrm>
            <a:prstGeom prst="rect">
              <a:avLst/>
            </a:prstGeom>
            <a:noFill/>
          </p:spPr>
          <p:txBody>
            <a:bodyPr wrap="square" lIns="0" tIns="0" rIns="0" bIns="0" rtlCol="0">
              <a:noAutofit/>
            </a:bodyPr>
            <a:lstStyle/>
            <a:p>
              <a:pPr lvl="0"/>
              <a:r>
                <a:rPr lang="en-GB" sz="1200" dirty="0">
                  <a:solidFill>
                    <a:schemeClr val="bg2"/>
                  </a:solidFill>
                  <a:latin typeface="+mj-lt"/>
                </a:rPr>
                <a:t>Manipulating devices</a:t>
              </a:r>
            </a:p>
          </p:txBody>
        </p:sp>
      </p:grpSp>
      <p:grpSp>
        <p:nvGrpSpPr>
          <p:cNvPr id="20" name="Group 19"/>
          <p:cNvGrpSpPr/>
          <p:nvPr/>
        </p:nvGrpSpPr>
        <p:grpSpPr>
          <a:xfrm>
            <a:off x="2961258" y="3102664"/>
            <a:ext cx="1260000" cy="1260000"/>
            <a:chOff x="8516023" y="1803138"/>
            <a:chExt cx="1584176" cy="1584176"/>
          </a:xfrm>
        </p:grpSpPr>
        <p:sp>
          <p:nvSpPr>
            <p:cNvPr id="21" name="Teardrop 20"/>
            <p:cNvSpPr/>
            <p:nvPr/>
          </p:nvSpPr>
          <p:spPr bwMode="ltGray">
            <a:xfrm rot="5400000">
              <a:off x="8516023" y="1803138"/>
              <a:ext cx="1584176" cy="1584176"/>
            </a:xfrm>
            <a:prstGeom prst="teardrop">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22" name="Oval 21"/>
            <p:cNvSpPr/>
            <p:nvPr/>
          </p:nvSpPr>
          <p:spPr bwMode="ltGray">
            <a:xfrm>
              <a:off x="9785069" y="3080305"/>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23" name="TextBox 22"/>
            <p:cNvSpPr txBox="1"/>
            <p:nvPr/>
          </p:nvSpPr>
          <p:spPr>
            <a:xfrm>
              <a:off x="8683989" y="2170261"/>
              <a:ext cx="1232043" cy="770384"/>
            </a:xfrm>
            <a:prstGeom prst="rect">
              <a:avLst/>
            </a:prstGeom>
            <a:noFill/>
          </p:spPr>
          <p:txBody>
            <a:bodyPr wrap="square" lIns="0" tIns="0" rIns="0" bIns="0" rtlCol="0">
              <a:noAutofit/>
            </a:bodyPr>
            <a:lstStyle/>
            <a:p>
              <a:pPr>
                <a:spcAft>
                  <a:spcPts val="675"/>
                </a:spcAft>
              </a:pPr>
              <a:r>
                <a:rPr lang="en-GB" sz="1200" dirty="0">
                  <a:solidFill>
                    <a:schemeClr val="bg2"/>
                  </a:solidFill>
                  <a:latin typeface="+mj-lt"/>
                </a:rPr>
                <a:t>Manipulating transactions</a:t>
              </a:r>
            </a:p>
            <a:p>
              <a:pPr>
                <a:spcAft>
                  <a:spcPts val="675"/>
                </a:spcAft>
              </a:pPr>
              <a:endParaRPr lang="en-GB" sz="1200" dirty="0">
                <a:solidFill>
                  <a:schemeClr val="bg2"/>
                </a:solidFill>
                <a:latin typeface="+mj-lt"/>
              </a:endParaRPr>
            </a:p>
          </p:txBody>
        </p:sp>
      </p:grpSp>
      <p:grpSp>
        <p:nvGrpSpPr>
          <p:cNvPr id="24" name="Group 23"/>
          <p:cNvGrpSpPr/>
          <p:nvPr/>
        </p:nvGrpSpPr>
        <p:grpSpPr>
          <a:xfrm>
            <a:off x="6163318" y="1908004"/>
            <a:ext cx="1260000" cy="1260000"/>
            <a:chOff x="8516024" y="5251733"/>
            <a:chExt cx="1584176" cy="1584176"/>
          </a:xfrm>
        </p:grpSpPr>
        <p:sp>
          <p:nvSpPr>
            <p:cNvPr id="25" name="Teardrop 24"/>
            <p:cNvSpPr/>
            <p:nvPr/>
          </p:nvSpPr>
          <p:spPr bwMode="ltGray">
            <a:xfrm rot="5400000">
              <a:off x="8516024" y="5251733"/>
              <a:ext cx="1584176" cy="1584176"/>
            </a:xfrm>
            <a:prstGeom prst="teardrop">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26" name="Oval 25"/>
            <p:cNvSpPr/>
            <p:nvPr/>
          </p:nvSpPr>
          <p:spPr bwMode="ltGray">
            <a:xfrm>
              <a:off x="9785069" y="652890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27" name="TextBox 26"/>
            <p:cNvSpPr txBox="1"/>
            <p:nvPr/>
          </p:nvSpPr>
          <p:spPr>
            <a:xfrm>
              <a:off x="8731076" y="5674543"/>
              <a:ext cx="1198009" cy="770384"/>
            </a:xfrm>
            <a:prstGeom prst="rect">
              <a:avLst/>
            </a:prstGeom>
            <a:noFill/>
          </p:spPr>
          <p:txBody>
            <a:bodyPr wrap="square" lIns="0" tIns="0" rIns="0" bIns="0" rtlCol="0">
              <a:noAutofit/>
            </a:bodyPr>
            <a:lstStyle/>
            <a:p>
              <a:pPr lvl="0"/>
              <a:r>
                <a:rPr lang="en-GB" sz="1200" dirty="0">
                  <a:solidFill>
                    <a:schemeClr val="bg2"/>
                  </a:solidFill>
                  <a:latin typeface="+mj-lt"/>
                </a:rPr>
                <a:t>Misuse of information</a:t>
              </a:r>
            </a:p>
          </p:txBody>
        </p:sp>
      </p:grpSp>
      <p:grpSp>
        <p:nvGrpSpPr>
          <p:cNvPr id="28" name="Group 27"/>
          <p:cNvGrpSpPr/>
          <p:nvPr/>
        </p:nvGrpSpPr>
        <p:grpSpPr>
          <a:xfrm>
            <a:off x="4210499" y="4443971"/>
            <a:ext cx="1260000" cy="1260000"/>
            <a:chOff x="4806171" y="5251733"/>
            <a:chExt cx="1584176" cy="1584176"/>
          </a:xfrm>
        </p:grpSpPr>
        <p:sp>
          <p:nvSpPr>
            <p:cNvPr id="29" name="Teardrop 28"/>
            <p:cNvSpPr/>
            <p:nvPr/>
          </p:nvSpPr>
          <p:spPr bwMode="ltGray">
            <a:xfrm rot="5400000">
              <a:off x="4806171" y="5251733"/>
              <a:ext cx="1584176" cy="1584176"/>
            </a:xfrm>
            <a:prstGeom prst="teardrop">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30" name="Oval 29"/>
            <p:cNvSpPr/>
            <p:nvPr/>
          </p:nvSpPr>
          <p:spPr bwMode="ltGray">
            <a:xfrm>
              <a:off x="6066780" y="652890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31" name="TextBox 30"/>
            <p:cNvSpPr txBox="1"/>
            <p:nvPr/>
          </p:nvSpPr>
          <p:spPr>
            <a:xfrm>
              <a:off x="5084795" y="5610530"/>
              <a:ext cx="1198009" cy="770383"/>
            </a:xfrm>
            <a:prstGeom prst="rect">
              <a:avLst/>
            </a:prstGeom>
            <a:noFill/>
          </p:spPr>
          <p:txBody>
            <a:bodyPr wrap="square" lIns="0" tIns="0" rIns="0" bIns="0" rtlCol="0">
              <a:noAutofit/>
            </a:bodyPr>
            <a:lstStyle/>
            <a:p>
              <a:pPr lvl="0"/>
              <a:r>
                <a:rPr lang="en-GB" sz="1200" dirty="0">
                  <a:solidFill>
                    <a:schemeClr val="bg2"/>
                  </a:solidFill>
                  <a:latin typeface="+mj-lt"/>
                </a:rPr>
                <a:t>Distortion and misleading behaviour</a:t>
              </a:r>
            </a:p>
          </p:txBody>
        </p:sp>
      </p:grpSp>
      <p:grpSp>
        <p:nvGrpSpPr>
          <p:cNvPr id="32" name="Group 31"/>
          <p:cNvGrpSpPr/>
          <p:nvPr/>
        </p:nvGrpSpPr>
        <p:grpSpPr>
          <a:xfrm>
            <a:off x="1629821" y="4335437"/>
            <a:ext cx="1260000" cy="1260000"/>
            <a:chOff x="8516023" y="3536145"/>
            <a:chExt cx="1584176" cy="1584176"/>
          </a:xfrm>
        </p:grpSpPr>
        <p:sp>
          <p:nvSpPr>
            <p:cNvPr id="33" name="Teardrop 32"/>
            <p:cNvSpPr/>
            <p:nvPr/>
          </p:nvSpPr>
          <p:spPr bwMode="ltGray">
            <a:xfrm rot="5400000">
              <a:off x="8516023" y="3536145"/>
              <a:ext cx="1584176" cy="1584176"/>
            </a:xfrm>
            <a:prstGeom prst="teardrop">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34" name="Oval 33"/>
            <p:cNvSpPr/>
            <p:nvPr/>
          </p:nvSpPr>
          <p:spPr bwMode="ltGray">
            <a:xfrm>
              <a:off x="9785069" y="4822021"/>
              <a:ext cx="216024" cy="216024"/>
            </a:xfrm>
            <a:prstGeom prst="ellipse">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err="1">
                <a:solidFill>
                  <a:schemeClr val="bg1"/>
                </a:solidFill>
                <a:latin typeface="+mj-lt"/>
              </a:endParaRPr>
            </a:p>
          </p:txBody>
        </p:sp>
        <p:sp>
          <p:nvSpPr>
            <p:cNvPr id="35" name="TextBox 34"/>
            <p:cNvSpPr txBox="1"/>
            <p:nvPr/>
          </p:nvSpPr>
          <p:spPr>
            <a:xfrm>
              <a:off x="8731076" y="3946351"/>
              <a:ext cx="1240238" cy="770384"/>
            </a:xfrm>
            <a:prstGeom prst="rect">
              <a:avLst/>
            </a:prstGeom>
            <a:noFill/>
          </p:spPr>
          <p:txBody>
            <a:bodyPr wrap="square" lIns="0" tIns="0" rIns="0" bIns="0" rtlCol="0">
              <a:noAutofit/>
            </a:bodyPr>
            <a:lstStyle/>
            <a:p>
              <a:pPr lvl="0"/>
              <a:r>
                <a:rPr lang="en-GB" sz="1200" dirty="0">
                  <a:solidFill>
                    <a:schemeClr val="bg2"/>
                  </a:solidFill>
                  <a:latin typeface="+mj-lt"/>
                </a:rPr>
                <a:t>Dissemination</a:t>
              </a:r>
            </a:p>
          </p:txBody>
        </p:sp>
      </p:gr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94</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8154479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What is an ‘insider’?</a:t>
            </a:r>
            <a:endParaRPr lang="en-GB" dirty="0">
              <a:solidFill>
                <a:schemeClr val="tx2"/>
              </a:solidFill>
            </a:endParaRPr>
          </a:p>
        </p:txBody>
      </p:sp>
      <p:sp>
        <p:nvSpPr>
          <p:cNvPr id="3" name="Content Placeholder 2"/>
          <p:cNvSpPr>
            <a:spLocks noGrp="1"/>
          </p:cNvSpPr>
          <p:nvPr>
            <p:ph sz="quarter" idx="15"/>
          </p:nvPr>
        </p:nvSpPr>
        <p:spPr>
          <a:xfrm>
            <a:off x="517054" y="1143000"/>
            <a:ext cx="8077200" cy="4419600"/>
          </a:xfrm>
        </p:spPr>
        <p:txBody>
          <a:bodyPr/>
          <a:lstStyle/>
          <a:p>
            <a:r>
              <a:rPr lang="en-GB" sz="1400" dirty="0"/>
              <a:t>An ‘insider’ is any person who has inside information potentially gained from an abuse of position:</a:t>
            </a:r>
          </a:p>
          <a:p>
            <a:pPr lvl="2">
              <a:buFont typeface="Wingdings" panose="05000000000000000000" pitchFamily="2" charset="2"/>
              <a:buChar char="q"/>
            </a:pPr>
            <a:r>
              <a:rPr lang="en-GB" sz="1400" dirty="0"/>
              <a:t>Sitting on the board of or being senior management at an issuer of investment</a:t>
            </a:r>
          </a:p>
          <a:p>
            <a:pPr lvl="2">
              <a:buFont typeface="Wingdings" panose="05000000000000000000" pitchFamily="2" charset="2"/>
              <a:buChar char="q"/>
            </a:pPr>
            <a:r>
              <a:rPr lang="en-GB" sz="1400" dirty="0"/>
              <a:t>Having information through employment, profession or duties</a:t>
            </a:r>
          </a:p>
          <a:p>
            <a:pPr lvl="2">
              <a:buFont typeface="Wingdings" panose="05000000000000000000" pitchFamily="2" charset="2"/>
              <a:buChar char="q"/>
            </a:pPr>
            <a:r>
              <a:rPr lang="en-GB" sz="1400" dirty="0"/>
              <a:t>Through criminal means</a:t>
            </a:r>
          </a:p>
          <a:p>
            <a:pPr lvl="2">
              <a:buFont typeface="Wingdings" panose="05000000000000000000" pitchFamily="2" charset="2"/>
              <a:buChar char="q"/>
            </a:pPr>
            <a:r>
              <a:rPr lang="en-GB" sz="1400" dirty="0"/>
              <a:t>Being tipped off by a ‘friend’</a:t>
            </a:r>
          </a:p>
          <a:p>
            <a:pPr lvl="1"/>
            <a:r>
              <a:rPr lang="en-GB" sz="1400" dirty="0" smtClean="0"/>
              <a:t>An </a:t>
            </a:r>
            <a:r>
              <a:rPr lang="en-GB" sz="1400" dirty="0"/>
              <a:t>insider can be either a primary or secondary insider. </a:t>
            </a:r>
          </a:p>
          <a:p>
            <a:pPr lvl="1"/>
            <a:r>
              <a:rPr lang="en-GB" sz="1400" dirty="0"/>
              <a:t>Secondary insiders are persons who receive information, either directly or indirectly, which they know is inside information as it has come from or via a source which obtained that information by abuse of </a:t>
            </a:r>
            <a:r>
              <a:rPr lang="en-GB" sz="1400" dirty="0" smtClean="0"/>
              <a:t>position</a:t>
            </a:r>
          </a:p>
          <a:p>
            <a:pPr marL="0" lvl="1" indent="0">
              <a:buNone/>
            </a:pPr>
            <a:r>
              <a:rPr lang="en-GB" sz="1400" dirty="0" smtClean="0"/>
              <a:t>Defences</a:t>
            </a:r>
          </a:p>
          <a:p>
            <a:r>
              <a:rPr lang="en-GB" sz="1400" dirty="0"/>
              <a:t>The only defences against insider dealing are:</a:t>
            </a:r>
          </a:p>
          <a:p>
            <a:pPr marL="514350" lvl="0" indent="-514350">
              <a:buFont typeface="+mj-lt"/>
              <a:buAutoNum type="romanUcPeriod"/>
            </a:pPr>
            <a:r>
              <a:rPr lang="en-GB" sz="1400" dirty="0"/>
              <a:t>Did not expect to result in profit</a:t>
            </a:r>
          </a:p>
          <a:p>
            <a:pPr marL="514350" lvl="0" indent="-514350">
              <a:buFont typeface="+mj-lt"/>
              <a:buAutoNum type="romanUcPeriod"/>
            </a:pPr>
            <a:r>
              <a:rPr lang="en-GB" sz="1400" dirty="0"/>
              <a:t>Would have conducted the same actions even without the information</a:t>
            </a:r>
          </a:p>
          <a:p>
            <a:pPr marL="514350" lvl="0" indent="-514350">
              <a:buFont typeface="+mj-lt"/>
              <a:buAutoNum type="romanUcPeriod"/>
            </a:pPr>
            <a:r>
              <a:rPr lang="en-GB" sz="1400" dirty="0"/>
              <a:t>Information disclosed widely enough to ensure no prejudice</a:t>
            </a:r>
          </a:p>
          <a:p>
            <a:r>
              <a:rPr lang="en-GB" sz="1400" dirty="0"/>
              <a:t> </a:t>
            </a:r>
            <a:r>
              <a:rPr lang="en-GB" sz="1400" dirty="0" smtClean="0"/>
              <a:t>A </a:t>
            </a:r>
            <a:r>
              <a:rPr lang="en-GB" sz="1400" dirty="0"/>
              <a:t>criminal offence requires intent, but under the civil regime you can do it accidentally; you don’t need to have any intent to commit market abuse.</a:t>
            </a:r>
          </a:p>
          <a:p>
            <a:pPr marL="0" lvl="1" indent="0">
              <a:buNone/>
            </a:pPr>
            <a:endParaRPr lang="en-GB" sz="1400" dirty="0"/>
          </a:p>
          <a:p>
            <a:endParaRPr lang="en-GB" sz="1400" dirty="0"/>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95</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224035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chemeClr val="tx2"/>
                </a:solidFill>
              </a:rPr>
              <a:t>Investigation by the SFO</a:t>
            </a:r>
            <a:r>
              <a:rPr lang="en-GB" dirty="0">
                <a:solidFill>
                  <a:schemeClr val="accent5"/>
                </a:solidFill>
              </a:rPr>
              <a:t>	</a:t>
            </a:r>
          </a:p>
        </p:txBody>
      </p:sp>
      <p:sp>
        <p:nvSpPr>
          <p:cNvPr id="3" name="Content Placeholder 2"/>
          <p:cNvSpPr>
            <a:spLocks noGrp="1"/>
          </p:cNvSpPr>
          <p:nvPr>
            <p:ph sz="quarter" idx="15"/>
          </p:nvPr>
        </p:nvSpPr>
        <p:spPr>
          <a:xfrm>
            <a:off x="501402" y="1144166"/>
            <a:ext cx="8077200" cy="4419600"/>
          </a:xfrm>
        </p:spPr>
        <p:txBody>
          <a:bodyPr/>
          <a:lstStyle/>
          <a:p>
            <a:r>
              <a:rPr lang="en-GB" sz="1400" dirty="0"/>
              <a:t>Market abuse investigation is conducted by the Serious Fraud Office (SFO)</a:t>
            </a:r>
          </a:p>
          <a:p>
            <a:r>
              <a:rPr lang="en-GB" sz="1400" dirty="0" smtClean="0"/>
              <a:t>SFO </a:t>
            </a:r>
            <a:r>
              <a:rPr lang="en-GB" sz="1400" dirty="0"/>
              <a:t>operations handbook states that investigative evidence could come from:</a:t>
            </a:r>
          </a:p>
          <a:p>
            <a:pPr lvl="2"/>
            <a:r>
              <a:rPr lang="en-GB" sz="1400" dirty="0"/>
              <a:t>Review of phones and computer and email accounts</a:t>
            </a:r>
          </a:p>
          <a:p>
            <a:pPr lvl="2"/>
            <a:r>
              <a:rPr lang="en-GB" sz="1400" dirty="0"/>
              <a:t>Evidence from securities exchanges at the time</a:t>
            </a:r>
          </a:p>
          <a:p>
            <a:pPr lvl="2"/>
            <a:r>
              <a:rPr lang="en-GB" sz="1400" dirty="0"/>
              <a:t>Analysis of share price </a:t>
            </a:r>
          </a:p>
          <a:p>
            <a:pPr lvl="2"/>
            <a:r>
              <a:rPr lang="en-GB" sz="1400" dirty="0"/>
              <a:t>Witnesses</a:t>
            </a:r>
          </a:p>
          <a:p>
            <a:pPr lvl="2"/>
            <a:r>
              <a:rPr lang="en-GB" sz="1400" dirty="0"/>
              <a:t>Analysis of trading records</a:t>
            </a:r>
          </a:p>
          <a:p>
            <a:pPr lvl="2"/>
            <a:r>
              <a:rPr lang="en-GB" sz="1400" dirty="0"/>
              <a:t>Banking records to prove the money </a:t>
            </a:r>
            <a:r>
              <a:rPr lang="en-GB" sz="1400" dirty="0" smtClean="0"/>
              <a:t>trail</a:t>
            </a:r>
          </a:p>
          <a:p>
            <a:pPr marL="274320" lvl="2" indent="0">
              <a:buNone/>
            </a:pPr>
            <a:r>
              <a:rPr lang="en-GB" sz="1400" dirty="0" smtClean="0"/>
              <a:t>Example : </a:t>
            </a:r>
          </a:p>
          <a:p>
            <a:pPr lvl="0"/>
            <a:endParaRPr lang="en-GB" sz="1400" dirty="0" smtClean="0"/>
          </a:p>
          <a:p>
            <a:pPr marL="274320" lvl="2" indent="0">
              <a:buNone/>
            </a:pPr>
            <a:endParaRPr lang="en-GB" sz="1400" dirty="0" smtClean="0"/>
          </a:p>
          <a:p>
            <a:pPr marL="274320" lvl="2" indent="0">
              <a:buNone/>
            </a:pPr>
            <a:endParaRPr lang="en-GB" sz="1400" dirty="0" smtClean="0"/>
          </a:p>
          <a:p>
            <a:endParaRPr lang="en-GB" dirty="0"/>
          </a:p>
        </p:txBody>
      </p:sp>
      <p:sp>
        <p:nvSpPr>
          <p:cNvPr id="18" name="Rounded Rectangle 4"/>
          <p:cNvSpPr/>
          <p:nvPr/>
        </p:nvSpPr>
        <p:spPr>
          <a:xfrm>
            <a:off x="807620" y="4201124"/>
            <a:ext cx="2823341" cy="96203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0480" tIns="30480" rIns="30480" bIns="30480" numCol="1" spcCol="1270" anchor="t" anchorCtr="0">
            <a:noAutofit/>
          </a:bodyPr>
          <a:lstStyle/>
          <a:p>
            <a:pPr lvl="0" algn="l" defTabSz="355600">
              <a:lnSpc>
                <a:spcPct val="90000"/>
              </a:lnSpc>
              <a:spcBef>
                <a:spcPct val="0"/>
              </a:spcBef>
              <a:spcAft>
                <a:spcPct val="35000"/>
              </a:spcAft>
            </a:pPr>
            <a:endParaRPr lang="en-GB" sz="1200" kern="1200" dirty="0"/>
          </a:p>
        </p:txBody>
      </p:sp>
      <p:sp>
        <p:nvSpPr>
          <p:cNvPr id="25" name="Rounded Rectangle 24"/>
          <p:cNvSpPr/>
          <p:nvPr/>
        </p:nvSpPr>
        <p:spPr bwMode="ltGray">
          <a:xfrm>
            <a:off x="595812" y="4068775"/>
            <a:ext cx="8152652" cy="656369"/>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en-GB" sz="1200" dirty="0" err="1">
                <a:solidFill>
                  <a:schemeClr val="tx1"/>
                </a:solidFill>
                <a:latin typeface="+mj-lt"/>
              </a:rPr>
              <a:t>Rajat</a:t>
            </a:r>
            <a:r>
              <a:rPr lang="en-GB" sz="1200" dirty="0">
                <a:solidFill>
                  <a:schemeClr val="tx1"/>
                </a:solidFill>
                <a:latin typeface="+mj-lt"/>
              </a:rPr>
              <a:t> Gupta 	Ex McKinsey partner and Goldman Sachs board member</a:t>
            </a:r>
          </a:p>
          <a:p>
            <a:r>
              <a:rPr lang="en-GB" sz="1200" dirty="0">
                <a:solidFill>
                  <a:schemeClr val="tx1"/>
                </a:solidFill>
                <a:latin typeface="+mj-lt"/>
              </a:rPr>
              <a:t>	Rapidly sharing insider information on GS with close friend</a:t>
            </a:r>
          </a:p>
          <a:p>
            <a:r>
              <a:rPr lang="en-GB" sz="1200" dirty="0">
                <a:solidFill>
                  <a:schemeClr val="tx1"/>
                </a:solidFill>
                <a:latin typeface="+mj-lt"/>
              </a:rPr>
              <a:t>	Received 2 years in prison</a:t>
            </a:r>
          </a:p>
        </p:txBody>
      </p:sp>
      <p:sp>
        <p:nvSpPr>
          <p:cNvPr id="26" name="Rounded Rectangle 25"/>
          <p:cNvSpPr/>
          <p:nvPr/>
        </p:nvSpPr>
        <p:spPr bwMode="ltGray">
          <a:xfrm>
            <a:off x="576762" y="4795191"/>
            <a:ext cx="8152652" cy="604766"/>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lvl="0"/>
            <a:endParaRPr lang="en-GB" sz="1200" dirty="0" smtClean="0">
              <a:latin typeface="+mj-lt"/>
            </a:endParaRPr>
          </a:p>
          <a:p>
            <a:pPr lvl="0"/>
            <a:r>
              <a:rPr lang="en-GB" sz="1200" dirty="0" smtClean="0">
                <a:latin typeface="+mj-lt"/>
              </a:rPr>
              <a:t>Tim </a:t>
            </a:r>
            <a:r>
              <a:rPr lang="en-GB" sz="1200" dirty="0">
                <a:latin typeface="+mj-lt"/>
              </a:rPr>
              <a:t>Power </a:t>
            </a:r>
            <a:r>
              <a:rPr lang="en-GB" sz="1200" dirty="0" smtClean="0">
                <a:latin typeface="+mj-lt"/>
              </a:rPr>
              <a:t>  Leaked price-sensitive information to a business acquaintance about the £9.8million acquisition of </a:t>
            </a:r>
            <a:r>
              <a:rPr lang="en-GB" sz="1200" dirty="0" err="1" smtClean="0">
                <a:latin typeface="+mj-lt"/>
              </a:rPr>
              <a:t>Belgo</a:t>
            </a:r>
            <a:r>
              <a:rPr lang="en-GB" sz="1200" dirty="0" smtClean="0">
                <a:latin typeface="+mj-lt"/>
              </a:rPr>
              <a:t> 	by Lonsdale Holdings</a:t>
            </a:r>
          </a:p>
          <a:p>
            <a:pPr lvl="1"/>
            <a:r>
              <a:rPr lang="en-GB" sz="1200" dirty="0" smtClean="0">
                <a:latin typeface="+mj-lt"/>
              </a:rPr>
              <a:t>	Whistle </a:t>
            </a:r>
            <a:r>
              <a:rPr lang="en-GB" sz="1200" dirty="0">
                <a:latin typeface="+mj-lt"/>
              </a:rPr>
              <a:t>blown by “love rival” (love triangle </a:t>
            </a:r>
            <a:r>
              <a:rPr lang="en-GB" sz="1200" dirty="0" smtClean="0">
                <a:latin typeface="+mj-lt"/>
              </a:rPr>
              <a:t>involved)</a:t>
            </a:r>
            <a:endParaRPr lang="en-GB" sz="1200" dirty="0">
              <a:latin typeface="+mj-lt"/>
            </a:endParaRPr>
          </a:p>
          <a:p>
            <a:endParaRPr lang="en-GB" sz="1200" dirty="0">
              <a:solidFill>
                <a:schemeClr val="tx1"/>
              </a:solidFill>
              <a:latin typeface="+mj-lt"/>
            </a:endParaRPr>
          </a:p>
        </p:txBody>
      </p:sp>
      <p:sp>
        <p:nvSpPr>
          <p:cNvPr id="27" name="Rounded Rectangle 26"/>
          <p:cNvSpPr/>
          <p:nvPr/>
        </p:nvSpPr>
        <p:spPr bwMode="ltGray">
          <a:xfrm>
            <a:off x="574505" y="5467696"/>
            <a:ext cx="8152652" cy="704503"/>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lvl="0"/>
            <a:endParaRPr lang="en-GB" sz="1200" dirty="0" smtClean="0">
              <a:latin typeface="+mj-lt"/>
            </a:endParaRPr>
          </a:p>
          <a:p>
            <a:pPr lvl="0"/>
            <a:endParaRPr lang="en-GB" sz="1200" dirty="0" smtClean="0">
              <a:latin typeface="+mj-lt"/>
            </a:endParaRPr>
          </a:p>
          <a:p>
            <a:pPr lvl="0"/>
            <a:r>
              <a:rPr lang="en-GB" sz="1200" dirty="0" smtClean="0">
                <a:latin typeface="+mj-lt"/>
              </a:rPr>
              <a:t>James Sanders  Who </a:t>
            </a:r>
            <a:r>
              <a:rPr lang="en-GB" sz="1200" dirty="0">
                <a:latin typeface="+mj-lt"/>
              </a:rPr>
              <a:t>owned and was a director of now-defunct brokerage Blue Index</a:t>
            </a:r>
          </a:p>
          <a:p>
            <a:pPr lvl="0"/>
            <a:r>
              <a:rPr lang="en-GB" sz="1200" dirty="0" smtClean="0">
                <a:latin typeface="+mj-lt"/>
              </a:rPr>
              <a:t>	     Used </a:t>
            </a:r>
            <a:r>
              <a:rPr lang="en-GB" sz="1200" dirty="0">
                <a:latin typeface="+mj-lt"/>
              </a:rPr>
              <a:t>information gleaned from family connection- senior partner at Deloitte (M&amp;A)</a:t>
            </a:r>
          </a:p>
          <a:p>
            <a:pPr lvl="0"/>
            <a:r>
              <a:rPr lang="en-GB" sz="1200" dirty="0" smtClean="0">
                <a:latin typeface="+mj-lt"/>
              </a:rPr>
              <a:t>	     Jailed </a:t>
            </a:r>
            <a:r>
              <a:rPr lang="en-GB" sz="1200" dirty="0">
                <a:latin typeface="+mj-lt"/>
              </a:rPr>
              <a:t>for 4 years, wife and business partner each received 10 months</a:t>
            </a:r>
          </a:p>
          <a:p>
            <a:endParaRPr lang="en-GB" sz="1200" dirty="0">
              <a:latin typeface="+mj-lt"/>
            </a:endParaRPr>
          </a:p>
          <a:p>
            <a:endParaRPr lang="en-GB" sz="1200" dirty="0">
              <a:solidFill>
                <a:schemeClr val="tx1"/>
              </a:solidFill>
              <a:latin typeface="+mj-lt"/>
            </a:endParaRPr>
          </a:p>
        </p:txBody>
      </p:sp>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96</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249026599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Rogue trading</a:t>
            </a:r>
            <a:endParaRPr lang="en-GB" dirty="0">
              <a:solidFill>
                <a:schemeClr val="tx2"/>
              </a:solidFill>
            </a:endParaRPr>
          </a:p>
        </p:txBody>
      </p:sp>
      <p:sp>
        <p:nvSpPr>
          <p:cNvPr id="3" name="Content Placeholder 2"/>
          <p:cNvSpPr>
            <a:spLocks noGrp="1"/>
          </p:cNvSpPr>
          <p:nvPr>
            <p:ph sz="quarter" idx="15"/>
          </p:nvPr>
        </p:nvSpPr>
        <p:spPr>
          <a:xfrm>
            <a:off x="395536" y="1272555"/>
            <a:ext cx="8077200" cy="4419600"/>
          </a:xfrm>
        </p:spPr>
        <p:txBody>
          <a:bodyPr/>
          <a:lstStyle/>
          <a:p>
            <a:pPr lvl="0"/>
            <a:r>
              <a:rPr lang="en-GB" sz="1400" dirty="0" smtClean="0">
                <a:latin typeface="+mj-lt"/>
              </a:rPr>
              <a:t>Rogue trading events have had a substantial impact on investment banks over past two decades.</a:t>
            </a:r>
          </a:p>
          <a:p>
            <a:pPr lvl="0"/>
            <a:endParaRPr lang="en-GB" sz="1400" dirty="0" smtClean="0">
              <a:latin typeface="+mj-lt"/>
            </a:endParaRPr>
          </a:p>
          <a:p>
            <a:pPr lvl="0"/>
            <a:r>
              <a:rPr lang="en-GB" sz="1400" dirty="0" smtClean="0">
                <a:latin typeface="+mj-lt"/>
              </a:rPr>
              <a:t>Impacts include:</a:t>
            </a:r>
          </a:p>
          <a:p>
            <a:pPr lvl="2"/>
            <a:r>
              <a:rPr lang="en-GB" sz="1400" dirty="0" smtClean="0">
                <a:latin typeface="+mj-lt"/>
              </a:rPr>
              <a:t>Financial losses</a:t>
            </a:r>
          </a:p>
          <a:p>
            <a:pPr lvl="2"/>
            <a:r>
              <a:rPr lang="en-GB" sz="1400" dirty="0" smtClean="0">
                <a:latin typeface="+mj-lt"/>
              </a:rPr>
              <a:t>Regulatory fines</a:t>
            </a:r>
          </a:p>
          <a:p>
            <a:pPr lvl="2"/>
            <a:r>
              <a:rPr lang="en-GB" sz="1400" dirty="0" smtClean="0">
                <a:latin typeface="+mj-lt"/>
              </a:rPr>
              <a:t>Reputational damage</a:t>
            </a:r>
          </a:p>
          <a:p>
            <a:endParaRPr lang="en-GB" dirty="0">
              <a:latin typeface="+mj-lt"/>
            </a:endParaRPr>
          </a:p>
        </p:txBody>
      </p:sp>
      <p:pic>
        <p:nvPicPr>
          <p:cNvPr id="92" name="Picture 91"/>
          <p:cNvPicPr>
            <a:picLocks noChangeAspect="1"/>
          </p:cNvPicPr>
          <p:nvPr/>
        </p:nvPicPr>
        <p:blipFill>
          <a:blip r:embed="rId3"/>
          <a:stretch>
            <a:fillRect/>
          </a:stretch>
        </p:blipFill>
        <p:spPr>
          <a:xfrm>
            <a:off x="3275856" y="1600200"/>
            <a:ext cx="4680520" cy="2014401"/>
          </a:xfrm>
          <a:prstGeom prst="rect">
            <a:avLst/>
          </a:prstGeom>
        </p:spPr>
      </p:pic>
      <p:sp>
        <p:nvSpPr>
          <p:cNvPr id="4" name="Slide Number Placeholder 3"/>
          <p:cNvSpPr>
            <a:spLocks noGrp="1"/>
          </p:cNvSpPr>
          <p:nvPr>
            <p:ph type="sldNum" sz="quarter" idx="18"/>
          </p:nvPr>
        </p:nvSpPr>
        <p:spPr/>
        <p:txBody>
          <a:bodyPr/>
          <a:lstStyle/>
          <a:p>
            <a:r>
              <a:rPr lang="en-GB" dirty="0" smtClean="0"/>
              <a:t>Page </a:t>
            </a:r>
            <a:fld id="{520F799D-1EC0-4B08-9441-FCC3FC022DAA}" type="slidenum">
              <a:rPr lang="en-GB" smtClean="0"/>
              <a:pPr/>
              <a:t>97</a:t>
            </a:fld>
            <a:endParaRPr lang="en-GB" dirty="0"/>
          </a:p>
        </p:txBody>
      </p:sp>
      <p:sp>
        <p:nvSpPr>
          <p:cNvPr id="5" name="Date Placeholder 4"/>
          <p:cNvSpPr>
            <a:spLocks noGrp="1"/>
          </p:cNvSpPr>
          <p:nvPr>
            <p:ph type="dt" sz="half" idx="16"/>
          </p:nvPr>
        </p:nvSpPr>
        <p:spPr/>
        <p:txBody>
          <a:bodyPr/>
          <a:lstStyle/>
          <a:p>
            <a:r>
              <a:rPr lang="en-GB" dirty="0" smtClean="0"/>
              <a:t>October 2016</a:t>
            </a:r>
            <a:endParaRPr lang="en-GB" dirty="0"/>
          </a:p>
        </p:txBody>
      </p:sp>
      <p:sp>
        <p:nvSpPr>
          <p:cNvPr id="6" name="Footer Placeholder 5"/>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91961488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chemeClr val="tx2"/>
                </a:solidFill>
              </a:rPr>
              <a:t>Factors </a:t>
            </a:r>
            <a:r>
              <a:rPr lang="en-GB" dirty="0">
                <a:solidFill>
                  <a:schemeClr val="tx2"/>
                </a:solidFill>
              </a:rPr>
              <a:t>that supported rogue trading incidents in the past</a:t>
            </a:r>
          </a:p>
        </p:txBody>
      </p:sp>
      <p:grpSp>
        <p:nvGrpSpPr>
          <p:cNvPr id="31" name="Group 30"/>
          <p:cNvGrpSpPr/>
          <p:nvPr/>
        </p:nvGrpSpPr>
        <p:grpSpPr>
          <a:xfrm>
            <a:off x="1801145" y="1558190"/>
            <a:ext cx="6588476" cy="932419"/>
            <a:chOff x="1801145" y="1558190"/>
            <a:chExt cx="6588476" cy="932419"/>
          </a:xfrm>
        </p:grpSpPr>
        <p:sp>
          <p:nvSpPr>
            <p:cNvPr id="32" name="Flowchart: Process 4"/>
            <p:cNvSpPr/>
            <p:nvPr/>
          </p:nvSpPr>
          <p:spPr bwMode="auto">
            <a:xfrm>
              <a:off x="1801145" y="1558190"/>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01472" fontAlgn="base">
                <a:spcBef>
                  <a:spcPct val="0"/>
                </a:spcBef>
                <a:spcAft>
                  <a:spcPct val="0"/>
                </a:spcAft>
                <a:buClr>
                  <a:srgbClr val="F2F2F2"/>
                </a:buClr>
                <a:buSzPct val="75000"/>
              </a:pPr>
              <a:r>
                <a:rPr lang="en-GB" sz="1200" dirty="0" smtClean="0">
                  <a:solidFill>
                    <a:schemeClr val="tx1"/>
                  </a:solidFill>
                  <a:latin typeface="+mj-lt"/>
                  <a:ea typeface="ＭＳ Ｐゴシック" charset="-128"/>
                  <a:cs typeface="Arial" pitchFamily="34" charset="0"/>
                </a:rPr>
                <a:t>Traders had </a:t>
              </a:r>
              <a:r>
                <a:rPr lang="en-GB" sz="1200" b="1" dirty="0" smtClean="0">
                  <a:solidFill>
                    <a:schemeClr val="tx1"/>
                  </a:solidFill>
                  <a:latin typeface="+mj-lt"/>
                  <a:ea typeface="ＭＳ Ｐゴシック" charset="-128"/>
                  <a:cs typeface="Arial" pitchFamily="34" charset="0"/>
                </a:rPr>
                <a:t>sizeable, complex, sensitive  and speculative positions</a:t>
              </a:r>
              <a:endParaRPr lang="en-GB" sz="1200" b="1" dirty="0">
                <a:solidFill>
                  <a:schemeClr val="tx1"/>
                </a:solidFill>
                <a:latin typeface="+mj-lt"/>
                <a:ea typeface="ＭＳ Ｐゴシック" charset="-128"/>
                <a:cs typeface="Arial" pitchFamily="34" charset="0"/>
              </a:endParaRPr>
            </a:p>
          </p:txBody>
        </p:sp>
        <p:sp>
          <p:nvSpPr>
            <p:cNvPr id="33" name="Flowchart: Process 51"/>
            <p:cNvSpPr/>
            <p:nvPr/>
          </p:nvSpPr>
          <p:spPr bwMode="auto">
            <a:xfrm>
              <a:off x="1801145" y="1889400"/>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buClr>
                  <a:srgbClr val="F2F2F2"/>
                </a:buClr>
                <a:buSzPct val="75000"/>
              </a:pPr>
              <a:r>
                <a:rPr lang="en-GB" sz="1200" dirty="0" smtClean="0">
                  <a:solidFill>
                    <a:schemeClr val="tx1"/>
                  </a:solidFill>
                  <a:latin typeface="+mj-lt"/>
                  <a:ea typeface="ＭＳ Ｐゴシック" charset="-128"/>
                  <a:cs typeface="Arial" pitchFamily="34" charset="0"/>
                </a:rPr>
                <a:t>Frauds were committed by individual front office traders – no collaboration with other traders</a:t>
              </a:r>
              <a:endParaRPr lang="en-GB" sz="1200" dirty="0">
                <a:solidFill>
                  <a:schemeClr val="tx1"/>
                </a:solidFill>
                <a:latin typeface="+mj-lt"/>
                <a:ea typeface="ＭＳ Ｐゴシック" charset="-128"/>
                <a:cs typeface="Arial" pitchFamily="34" charset="0"/>
              </a:endParaRPr>
            </a:p>
          </p:txBody>
        </p:sp>
        <p:sp>
          <p:nvSpPr>
            <p:cNvPr id="34" name="Flowchart: Process 51"/>
            <p:cNvSpPr/>
            <p:nvPr/>
          </p:nvSpPr>
          <p:spPr bwMode="auto">
            <a:xfrm>
              <a:off x="1801145" y="2220609"/>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01472" fontAlgn="base">
                <a:spcBef>
                  <a:spcPct val="0"/>
                </a:spcBef>
                <a:spcAft>
                  <a:spcPct val="0"/>
                </a:spcAft>
                <a:buClr>
                  <a:srgbClr val="F2F2F2"/>
                </a:buClr>
                <a:buSzPct val="75000"/>
              </a:pPr>
              <a:r>
                <a:rPr lang="en-GB" sz="1200" dirty="0" smtClean="0">
                  <a:solidFill>
                    <a:schemeClr val="tx1"/>
                  </a:solidFill>
                  <a:latin typeface="+mj-lt"/>
                  <a:ea typeface="ＭＳ Ｐゴシック" charset="-128"/>
                  <a:cs typeface="Arial" pitchFamily="34" charset="0"/>
                </a:rPr>
                <a:t>Traders had knowledge and access to middle and back office systems and/or processes</a:t>
              </a:r>
              <a:endParaRPr lang="en-GB" sz="1200" dirty="0">
                <a:solidFill>
                  <a:schemeClr val="tx1"/>
                </a:solidFill>
                <a:latin typeface="+mj-lt"/>
                <a:ea typeface="ＭＳ Ｐゴシック" charset="-128"/>
                <a:cs typeface="Arial" pitchFamily="34" charset="0"/>
              </a:endParaRPr>
            </a:p>
          </p:txBody>
        </p:sp>
      </p:grpSp>
      <p:grpSp>
        <p:nvGrpSpPr>
          <p:cNvPr id="35" name="Group 84"/>
          <p:cNvGrpSpPr/>
          <p:nvPr/>
        </p:nvGrpSpPr>
        <p:grpSpPr>
          <a:xfrm>
            <a:off x="708028" y="1558189"/>
            <a:ext cx="1015867" cy="932419"/>
            <a:chOff x="3618508" y="1836415"/>
            <a:chExt cx="1216088" cy="916602"/>
          </a:xfrm>
          <a:noFill/>
        </p:grpSpPr>
        <p:sp>
          <p:nvSpPr>
            <p:cNvPr id="36" name="Rectangle 35"/>
            <p:cNvSpPr/>
            <p:nvPr/>
          </p:nvSpPr>
          <p:spPr bwMode="auto">
            <a:xfrm>
              <a:off x="3618508" y="1836415"/>
              <a:ext cx="1216088" cy="916602"/>
            </a:xfrm>
            <a:prstGeom prst="rect">
              <a:avLst/>
            </a:prstGeom>
            <a:grpFill/>
            <a:ln w="15875" cap="flat" cmpd="sng" algn="ctr">
              <a:solidFill>
                <a:schemeClr val="tx2"/>
              </a:solidFill>
              <a:prstDash val="solid"/>
              <a:round/>
              <a:headEnd type="none" w="med" len="med"/>
              <a:tailEnd type="none" w="med" len="med"/>
            </a:ln>
            <a:effectLst/>
          </p:spPr>
          <p:txBody>
            <a:bodyPr rot="10800000" vert="eaVert" wrap="none" lIns="91440" tIns="45720" rIns="91440" bIns="45720" numCol="1" rtlCol="0" anchor="ctr" anchorCtr="0" compatLnSpc="1">
              <a:prstTxWarp prst="textNoShape">
                <a:avLst/>
              </a:prstTxWarp>
            </a:bodyPr>
            <a:lstStyle/>
            <a:p>
              <a:pPr algn="ctr" defTabSz="914179" fontAlgn="base">
                <a:spcBef>
                  <a:spcPct val="0"/>
                </a:spcBef>
                <a:spcAft>
                  <a:spcPct val="0"/>
                </a:spcAft>
              </a:pPr>
              <a:endParaRPr lang="en-GB" sz="1200" dirty="0">
                <a:latin typeface="+mj-lt"/>
              </a:endParaRPr>
            </a:p>
          </p:txBody>
        </p:sp>
        <p:sp>
          <p:nvSpPr>
            <p:cNvPr id="37" name="TextBox 36"/>
            <p:cNvSpPr txBox="1"/>
            <p:nvPr/>
          </p:nvSpPr>
          <p:spPr>
            <a:xfrm>
              <a:off x="3712448" y="2050944"/>
              <a:ext cx="1013407" cy="423578"/>
            </a:xfrm>
            <a:prstGeom prst="rect">
              <a:avLst/>
            </a:prstGeom>
            <a:grpFill/>
            <a:ln>
              <a:noFill/>
            </a:ln>
          </p:spPr>
          <p:txBody>
            <a:bodyPr wrap="square" rtlCol="0" anchor="ctr">
              <a:spAutoFit/>
            </a:bodyPr>
            <a:lstStyle/>
            <a:p>
              <a:pPr algn="ctr"/>
              <a:r>
                <a:rPr lang="en-GB" sz="1100" b="1" dirty="0" smtClean="0">
                  <a:latin typeface="+mj-lt"/>
                  <a:cs typeface="Arial" pitchFamily="34" charset="0"/>
                </a:rPr>
                <a:t>Trader position</a:t>
              </a:r>
              <a:endParaRPr lang="en-GB" sz="1100" b="1" dirty="0">
                <a:latin typeface="+mj-lt"/>
                <a:cs typeface="Arial" pitchFamily="34" charset="0"/>
              </a:endParaRPr>
            </a:p>
          </p:txBody>
        </p:sp>
      </p:grpSp>
      <p:grpSp>
        <p:nvGrpSpPr>
          <p:cNvPr id="38" name="Group 98"/>
          <p:cNvGrpSpPr/>
          <p:nvPr/>
        </p:nvGrpSpPr>
        <p:grpSpPr>
          <a:xfrm>
            <a:off x="708028" y="4221088"/>
            <a:ext cx="1015867" cy="1872208"/>
            <a:chOff x="3618508" y="4314535"/>
            <a:chExt cx="1216088" cy="2079945"/>
          </a:xfrm>
        </p:grpSpPr>
        <p:sp>
          <p:nvSpPr>
            <p:cNvPr id="39" name="Rectangle 38"/>
            <p:cNvSpPr/>
            <p:nvPr/>
          </p:nvSpPr>
          <p:spPr bwMode="auto">
            <a:xfrm>
              <a:off x="3618508" y="4314535"/>
              <a:ext cx="1216088" cy="2079945"/>
            </a:xfrm>
            <a:prstGeom prst="rect">
              <a:avLst/>
            </a:prstGeom>
            <a:solidFill>
              <a:schemeClr val="tx1">
                <a:lumMod val="20000"/>
                <a:lumOff val="80000"/>
              </a:schemeClr>
            </a:solidFill>
            <a:ln w="15875" cap="flat" cmpd="sng" algn="ctr">
              <a:solidFill>
                <a:schemeClr val="tx2"/>
              </a:solidFill>
              <a:prstDash val="solid"/>
              <a:round/>
              <a:headEnd type="none" w="med" len="med"/>
              <a:tailEnd type="none" w="med" len="med"/>
            </a:ln>
            <a:effectLst/>
          </p:spPr>
          <p:txBody>
            <a:bodyPr rot="10800000" vert="eaVert" wrap="none" lIns="91440" tIns="45720" rIns="91440" bIns="45720" numCol="1" rtlCol="0" anchor="ctr" anchorCtr="0" compatLnSpc="1">
              <a:prstTxWarp prst="textNoShape">
                <a:avLst/>
              </a:prstTxWarp>
            </a:bodyPr>
            <a:lstStyle/>
            <a:p>
              <a:pPr algn="ctr" defTabSz="914179" fontAlgn="base">
                <a:spcBef>
                  <a:spcPct val="0"/>
                </a:spcBef>
                <a:spcAft>
                  <a:spcPct val="0"/>
                </a:spcAft>
              </a:pPr>
              <a:endParaRPr lang="en-GB" sz="1200" dirty="0">
                <a:latin typeface="+mj-lt"/>
              </a:endParaRPr>
            </a:p>
          </p:txBody>
        </p:sp>
        <p:sp>
          <p:nvSpPr>
            <p:cNvPr id="40" name="TextBox 39"/>
            <p:cNvSpPr txBox="1"/>
            <p:nvPr/>
          </p:nvSpPr>
          <p:spPr>
            <a:xfrm>
              <a:off x="3665385" y="5052739"/>
              <a:ext cx="1122148" cy="478697"/>
            </a:xfrm>
            <a:prstGeom prst="rect">
              <a:avLst/>
            </a:prstGeom>
            <a:noFill/>
            <a:ln w="15875">
              <a:noFill/>
            </a:ln>
          </p:spPr>
          <p:txBody>
            <a:bodyPr wrap="square" rtlCol="0" anchor="ctr">
              <a:spAutoFit/>
            </a:bodyPr>
            <a:lstStyle/>
            <a:p>
              <a:pPr algn="ctr"/>
              <a:r>
                <a:rPr lang="en-GB" sz="1100" b="1" dirty="0" smtClean="0">
                  <a:latin typeface="+mj-lt"/>
                  <a:cs typeface="Arial" pitchFamily="34" charset="0"/>
                </a:rPr>
                <a:t>Relevant examples</a:t>
              </a:r>
              <a:endParaRPr lang="en-GB" sz="1100" b="1" dirty="0">
                <a:latin typeface="+mj-lt"/>
                <a:cs typeface="Arial" pitchFamily="34" charset="0"/>
              </a:endParaRPr>
            </a:p>
          </p:txBody>
        </p:sp>
      </p:grpSp>
      <p:grpSp>
        <p:nvGrpSpPr>
          <p:cNvPr id="41" name="Group 95"/>
          <p:cNvGrpSpPr/>
          <p:nvPr/>
        </p:nvGrpSpPr>
        <p:grpSpPr>
          <a:xfrm>
            <a:off x="708028" y="2642426"/>
            <a:ext cx="1015867" cy="1416614"/>
            <a:chOff x="3618508" y="2916535"/>
            <a:chExt cx="1216088" cy="916602"/>
          </a:xfrm>
        </p:grpSpPr>
        <p:sp>
          <p:nvSpPr>
            <p:cNvPr id="42" name="Rectangle 41"/>
            <p:cNvSpPr/>
            <p:nvPr/>
          </p:nvSpPr>
          <p:spPr bwMode="auto">
            <a:xfrm>
              <a:off x="3618508" y="2916535"/>
              <a:ext cx="1216088" cy="916602"/>
            </a:xfrm>
            <a:prstGeom prst="rect">
              <a:avLst/>
            </a:prstGeom>
            <a:noFill/>
            <a:ln w="15875" cap="flat" cmpd="sng" algn="ctr">
              <a:solidFill>
                <a:schemeClr val="tx2"/>
              </a:solidFill>
              <a:prstDash val="solid"/>
              <a:round/>
              <a:headEnd type="none" w="med" len="med"/>
              <a:tailEnd type="none" w="med" len="med"/>
            </a:ln>
            <a:effectLst/>
          </p:spPr>
          <p:txBody>
            <a:bodyPr rot="10800000" vert="eaVert" wrap="none" lIns="91440" tIns="45720" rIns="91440" bIns="45720" numCol="1" rtlCol="0" anchor="ctr" anchorCtr="0" compatLnSpc="1">
              <a:prstTxWarp prst="textNoShape">
                <a:avLst/>
              </a:prstTxWarp>
            </a:bodyPr>
            <a:lstStyle/>
            <a:p>
              <a:pPr algn="ctr" defTabSz="914179" fontAlgn="base">
                <a:spcBef>
                  <a:spcPct val="0"/>
                </a:spcBef>
                <a:spcAft>
                  <a:spcPct val="0"/>
                </a:spcAft>
              </a:pPr>
              <a:endParaRPr lang="en-GB" sz="1200" dirty="0">
                <a:latin typeface="+mj-lt"/>
              </a:endParaRPr>
            </a:p>
          </p:txBody>
        </p:sp>
        <p:sp>
          <p:nvSpPr>
            <p:cNvPr id="43" name="TextBox 42"/>
            <p:cNvSpPr txBox="1"/>
            <p:nvPr/>
          </p:nvSpPr>
          <p:spPr>
            <a:xfrm>
              <a:off x="3712448" y="3227720"/>
              <a:ext cx="1013407" cy="278800"/>
            </a:xfrm>
            <a:prstGeom prst="rect">
              <a:avLst/>
            </a:prstGeom>
            <a:noFill/>
            <a:ln>
              <a:noFill/>
            </a:ln>
          </p:spPr>
          <p:txBody>
            <a:bodyPr wrap="square" rtlCol="0" anchor="ctr">
              <a:spAutoFit/>
            </a:bodyPr>
            <a:lstStyle/>
            <a:p>
              <a:pPr algn="ctr"/>
              <a:r>
                <a:rPr lang="en-GB" sz="1100" b="1" dirty="0" smtClean="0">
                  <a:latin typeface="+mj-lt"/>
                  <a:cs typeface="Arial" pitchFamily="34" charset="0"/>
                </a:rPr>
                <a:t>Trader action</a:t>
              </a:r>
              <a:endParaRPr lang="en-GB" sz="1100" b="1" dirty="0">
                <a:latin typeface="+mj-lt"/>
                <a:cs typeface="Arial" pitchFamily="34" charset="0"/>
              </a:endParaRPr>
            </a:p>
          </p:txBody>
        </p:sp>
      </p:grpSp>
      <p:grpSp>
        <p:nvGrpSpPr>
          <p:cNvPr id="44" name="Group 43"/>
          <p:cNvGrpSpPr/>
          <p:nvPr/>
        </p:nvGrpSpPr>
        <p:grpSpPr>
          <a:xfrm>
            <a:off x="1801145" y="2642426"/>
            <a:ext cx="6588476" cy="1416614"/>
            <a:chOff x="1801145" y="2642426"/>
            <a:chExt cx="6588476" cy="1416614"/>
          </a:xfrm>
        </p:grpSpPr>
        <p:sp>
          <p:nvSpPr>
            <p:cNvPr id="45" name="Flowchart: Process 44"/>
            <p:cNvSpPr/>
            <p:nvPr/>
          </p:nvSpPr>
          <p:spPr bwMode="auto">
            <a:xfrm>
              <a:off x="1801145" y="2642426"/>
              <a:ext cx="6588476" cy="426534"/>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01472" fontAlgn="base">
                <a:spcBef>
                  <a:spcPct val="0"/>
                </a:spcBef>
                <a:spcAft>
                  <a:spcPct val="0"/>
                </a:spcAft>
                <a:buClr>
                  <a:srgbClr val="F2F2F2"/>
                </a:buClr>
                <a:buSzPct val="75000"/>
              </a:pPr>
              <a:r>
                <a:rPr lang="en-GB" sz="1200" dirty="0">
                  <a:solidFill>
                    <a:schemeClr val="tx1"/>
                  </a:solidFill>
                  <a:latin typeface="+mj-lt"/>
                  <a:ea typeface="ＭＳ Ｐゴシック" charset="-128"/>
                  <a:cs typeface="Arial" pitchFamily="34" charset="0"/>
                </a:rPr>
                <a:t>Weaknesses in controls over</a:t>
              </a:r>
              <a:r>
                <a:rPr lang="en-GB" sz="1200" b="1" dirty="0">
                  <a:solidFill>
                    <a:schemeClr val="tx1"/>
                  </a:solidFill>
                  <a:latin typeface="+mj-lt"/>
                  <a:ea typeface="ＭＳ Ｐゴシック" charset="-128"/>
                  <a:cs typeface="Arial" pitchFamily="34" charset="0"/>
                </a:rPr>
                <a:t> traders’ ability to cancel, correct or amend trades </a:t>
              </a:r>
              <a:r>
                <a:rPr lang="en-GB" sz="1200" dirty="0" smtClean="0">
                  <a:solidFill>
                    <a:schemeClr val="tx1"/>
                  </a:solidFill>
                  <a:latin typeface="+mj-lt"/>
                  <a:ea typeface="ＭＳ Ｐゴシック" charset="-128"/>
                  <a:cs typeface="Arial" pitchFamily="34" charset="0"/>
                </a:rPr>
                <a:t>allows concealment of unauthorised </a:t>
              </a:r>
              <a:r>
                <a:rPr lang="en-GB" sz="1200" dirty="0">
                  <a:solidFill>
                    <a:schemeClr val="tx1"/>
                  </a:solidFill>
                  <a:latin typeface="+mj-lt"/>
                  <a:ea typeface="ＭＳ Ｐゴシック" charset="-128"/>
                  <a:cs typeface="Arial" pitchFamily="34" charset="0"/>
                </a:rPr>
                <a:t>activity</a:t>
              </a:r>
            </a:p>
          </p:txBody>
        </p:sp>
        <p:sp>
          <p:nvSpPr>
            <p:cNvPr id="46" name="Flowchart: Process 47"/>
            <p:cNvSpPr/>
            <p:nvPr/>
          </p:nvSpPr>
          <p:spPr bwMode="auto">
            <a:xfrm>
              <a:off x="1801145" y="3128987"/>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801472" fontAlgn="base">
                <a:spcBef>
                  <a:spcPct val="0"/>
                </a:spcBef>
                <a:spcAft>
                  <a:spcPct val="0"/>
                </a:spcAft>
                <a:buClr>
                  <a:srgbClr val="F2F2F2"/>
                </a:buClr>
                <a:buSzPct val="75000"/>
              </a:pPr>
              <a:r>
                <a:rPr lang="en-GB" sz="1200" dirty="0" smtClean="0">
                  <a:solidFill>
                    <a:schemeClr val="tx1"/>
                  </a:solidFill>
                  <a:latin typeface="+mj-lt"/>
                  <a:ea typeface="ＭＳ Ｐゴシック" charset="-128"/>
                  <a:cs typeface="Arial" pitchFamily="34" charset="0"/>
                </a:rPr>
                <a:t>“Doubling up” of positions when the market moved against the positions</a:t>
              </a:r>
              <a:endParaRPr lang="en-GB" sz="1200" dirty="0">
                <a:solidFill>
                  <a:schemeClr val="tx1"/>
                </a:solidFill>
                <a:latin typeface="+mj-lt"/>
                <a:ea typeface="ＭＳ Ｐゴシック" charset="-128"/>
                <a:cs typeface="Arial" pitchFamily="34" charset="0"/>
              </a:endParaRPr>
            </a:p>
          </p:txBody>
        </p:sp>
        <p:sp>
          <p:nvSpPr>
            <p:cNvPr id="47" name="Flowchart: Process 47"/>
            <p:cNvSpPr/>
            <p:nvPr/>
          </p:nvSpPr>
          <p:spPr bwMode="auto">
            <a:xfrm>
              <a:off x="1801145" y="3459014"/>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buClr>
                  <a:srgbClr val="F2F2F2"/>
                </a:buClr>
                <a:buSzPct val="75000"/>
              </a:pPr>
              <a:r>
                <a:rPr lang="en-GB" sz="1200" dirty="0" smtClean="0">
                  <a:solidFill>
                    <a:schemeClr val="tx1"/>
                  </a:solidFill>
                  <a:latin typeface="+mj-lt"/>
                  <a:ea typeface="ＭＳ Ｐゴシック" charset="-128"/>
                  <a:cs typeface="Arial" pitchFamily="34" charset="0"/>
                </a:rPr>
                <a:t>Loss making positions were hidden</a:t>
              </a:r>
              <a:endParaRPr lang="en-GB" sz="1200" dirty="0">
                <a:solidFill>
                  <a:schemeClr val="tx1"/>
                </a:solidFill>
                <a:latin typeface="+mj-lt"/>
                <a:ea typeface="ＭＳ Ｐゴシック" charset="-128"/>
                <a:cs typeface="Arial" pitchFamily="34" charset="0"/>
              </a:endParaRPr>
            </a:p>
          </p:txBody>
        </p:sp>
        <p:sp>
          <p:nvSpPr>
            <p:cNvPr id="48" name="Flowchart: Process 51"/>
            <p:cNvSpPr/>
            <p:nvPr/>
          </p:nvSpPr>
          <p:spPr bwMode="auto">
            <a:xfrm>
              <a:off x="1801145" y="3789040"/>
              <a:ext cx="6588476" cy="270000"/>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buClr>
                  <a:srgbClr val="F2F2F2"/>
                </a:buClr>
                <a:buSzPct val="75000"/>
              </a:pPr>
              <a:r>
                <a:rPr lang="en-GB" sz="1200" dirty="0" smtClean="0">
                  <a:solidFill>
                    <a:schemeClr val="tx1"/>
                  </a:solidFill>
                  <a:latin typeface="+mj-lt"/>
                  <a:ea typeface="ＭＳ Ｐゴシック" charset="-128"/>
                  <a:cs typeface="Arial" pitchFamily="34" charset="0"/>
                </a:rPr>
                <a:t>Trades </a:t>
              </a:r>
              <a:r>
                <a:rPr lang="en-GB" sz="1200" b="1" dirty="0" smtClean="0">
                  <a:solidFill>
                    <a:schemeClr val="tx1"/>
                  </a:solidFill>
                  <a:latin typeface="+mj-lt"/>
                  <a:ea typeface="ＭＳ Ｐゴシック" charset="-128"/>
                  <a:cs typeface="Arial" pitchFamily="34" charset="0"/>
                </a:rPr>
                <a:t>booked or amended excessively outside trading hours </a:t>
              </a:r>
              <a:endParaRPr lang="en-GB" sz="1200" b="1" dirty="0">
                <a:solidFill>
                  <a:schemeClr val="tx1"/>
                </a:solidFill>
                <a:latin typeface="+mj-lt"/>
                <a:ea typeface="ＭＳ Ｐゴシック" charset="-128"/>
                <a:cs typeface="Arial" pitchFamily="34" charset="0"/>
              </a:endParaRPr>
            </a:p>
          </p:txBody>
        </p:sp>
      </p:grpSp>
      <p:sp>
        <p:nvSpPr>
          <p:cNvPr id="49" name="Flowchart: Process 52"/>
          <p:cNvSpPr/>
          <p:nvPr/>
        </p:nvSpPr>
        <p:spPr bwMode="auto">
          <a:xfrm>
            <a:off x="1800814" y="4221088"/>
            <a:ext cx="6588476" cy="615796"/>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4625" indent="-174625">
              <a:buFont typeface="Arial" panose="020B0604020202020204" pitchFamily="34" charset="0"/>
              <a:buChar char="•"/>
              <a:tabLst>
                <a:tab pos="174625" algn="l"/>
              </a:tabLst>
            </a:pPr>
            <a:r>
              <a:rPr lang="en-GB" sz="1200" b="1" dirty="0" err="1">
                <a:solidFill>
                  <a:schemeClr val="tx1"/>
                </a:solidFill>
                <a:latin typeface="+mj-lt"/>
              </a:rPr>
              <a:t>Société</a:t>
            </a:r>
            <a:r>
              <a:rPr lang="en-GB" sz="1200" b="1" dirty="0">
                <a:solidFill>
                  <a:schemeClr val="tx1"/>
                </a:solidFill>
                <a:latin typeface="+mj-lt"/>
              </a:rPr>
              <a:t> </a:t>
            </a:r>
            <a:r>
              <a:rPr lang="en-GB" sz="1200" b="1" dirty="0" err="1">
                <a:solidFill>
                  <a:schemeClr val="tx1"/>
                </a:solidFill>
                <a:latin typeface="+mj-lt"/>
              </a:rPr>
              <a:t>Générale</a:t>
            </a:r>
            <a:r>
              <a:rPr lang="en-GB" sz="1200" b="1" dirty="0">
                <a:solidFill>
                  <a:schemeClr val="tx1"/>
                </a:solidFill>
                <a:latin typeface="+mj-lt"/>
              </a:rPr>
              <a:t> (2006-2008)</a:t>
            </a:r>
            <a:r>
              <a:rPr lang="en-GB" sz="1200" dirty="0">
                <a:solidFill>
                  <a:schemeClr val="tx1"/>
                </a:solidFill>
                <a:latin typeface="+mj-lt"/>
              </a:rPr>
              <a:t>: </a:t>
            </a:r>
            <a:r>
              <a:rPr lang="en-GB" sz="1200" i="1" dirty="0" err="1">
                <a:solidFill>
                  <a:schemeClr val="tx1"/>
                </a:solidFill>
                <a:latin typeface="+mj-lt"/>
              </a:rPr>
              <a:t>Kerviel</a:t>
            </a:r>
            <a:r>
              <a:rPr lang="en-GB" sz="1200" dirty="0">
                <a:solidFill>
                  <a:schemeClr val="tx1"/>
                </a:solidFill>
                <a:latin typeface="+mj-lt"/>
              </a:rPr>
              <a:t> closed the trades just before the trades' timed controls would trigger notice from the bank's internal control system</a:t>
            </a:r>
          </a:p>
        </p:txBody>
      </p:sp>
      <p:sp>
        <p:nvSpPr>
          <p:cNvPr id="50" name="Flowchart: Process 52"/>
          <p:cNvSpPr/>
          <p:nvPr/>
        </p:nvSpPr>
        <p:spPr bwMode="auto">
          <a:xfrm>
            <a:off x="1799948" y="4872016"/>
            <a:ext cx="6588476" cy="717223"/>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a:buFont typeface="Arial" panose="020B0604020202020204" pitchFamily="34" charset="0"/>
              <a:buChar char="•"/>
            </a:pPr>
            <a:r>
              <a:rPr lang="en-GB" sz="1200" b="1" dirty="0" smtClean="0">
                <a:solidFill>
                  <a:schemeClr val="tx1"/>
                </a:solidFill>
                <a:latin typeface="+mj-lt"/>
              </a:rPr>
              <a:t>UBS (</a:t>
            </a:r>
            <a:r>
              <a:rPr lang="en-GB" sz="1200" b="1" dirty="0">
                <a:solidFill>
                  <a:schemeClr val="tx1"/>
                </a:solidFill>
                <a:latin typeface="+mj-lt"/>
              </a:rPr>
              <a:t>2011)</a:t>
            </a:r>
            <a:r>
              <a:rPr lang="en-GB" sz="1200" dirty="0">
                <a:solidFill>
                  <a:schemeClr val="tx1"/>
                </a:solidFill>
                <a:latin typeface="+mj-lt"/>
              </a:rPr>
              <a:t>: </a:t>
            </a:r>
            <a:r>
              <a:rPr lang="en-GB" sz="1200" i="1" dirty="0" err="1">
                <a:solidFill>
                  <a:schemeClr val="tx1"/>
                </a:solidFill>
                <a:latin typeface="+mj-lt"/>
              </a:rPr>
              <a:t>Adoboli</a:t>
            </a:r>
            <a:r>
              <a:rPr lang="en-GB" sz="1200" dirty="0">
                <a:solidFill>
                  <a:schemeClr val="tx1"/>
                </a:solidFill>
                <a:latin typeface="+mj-lt"/>
              </a:rPr>
              <a:t> was suspected to have used the fact that some ETF transactions in Europe are not issued confirmations until after settlement has taken place. Invented </a:t>
            </a:r>
            <a:r>
              <a:rPr lang="en-GB" sz="1200" b="1" dirty="0">
                <a:solidFill>
                  <a:schemeClr val="tx1"/>
                </a:solidFill>
                <a:latin typeface="+mj-lt"/>
              </a:rPr>
              <a:t>“fake” counterparties</a:t>
            </a:r>
            <a:r>
              <a:rPr lang="en-GB" sz="1200" dirty="0">
                <a:solidFill>
                  <a:schemeClr val="tx1"/>
                </a:solidFill>
                <a:latin typeface="+mj-lt"/>
              </a:rPr>
              <a:t> . </a:t>
            </a:r>
            <a:r>
              <a:rPr lang="en-GB" sz="1200" b="1" dirty="0">
                <a:solidFill>
                  <a:schemeClr val="tx1"/>
                </a:solidFill>
                <a:latin typeface="+mj-lt"/>
              </a:rPr>
              <a:t>Traded “off-book”</a:t>
            </a:r>
            <a:r>
              <a:rPr lang="en-GB" sz="1200" dirty="0">
                <a:solidFill>
                  <a:schemeClr val="tx1"/>
                </a:solidFill>
                <a:latin typeface="+mj-lt"/>
              </a:rPr>
              <a:t> and beyond limits</a:t>
            </a:r>
            <a:r>
              <a:rPr lang="en-GB" sz="1200" dirty="0" smtClean="0">
                <a:solidFill>
                  <a:schemeClr val="tx1"/>
                </a:solidFill>
                <a:latin typeface="+mj-lt"/>
              </a:rPr>
              <a:t>.</a:t>
            </a:r>
            <a:endParaRPr lang="en-GB" sz="1200" dirty="0">
              <a:solidFill>
                <a:schemeClr val="tx1"/>
              </a:solidFill>
              <a:latin typeface="+mj-lt"/>
            </a:endParaRPr>
          </a:p>
        </p:txBody>
      </p:sp>
      <p:sp>
        <p:nvSpPr>
          <p:cNvPr id="51" name="Flowchart: Process 52"/>
          <p:cNvSpPr/>
          <p:nvPr/>
        </p:nvSpPr>
        <p:spPr bwMode="auto">
          <a:xfrm>
            <a:off x="1799948" y="5517232"/>
            <a:ext cx="6588476" cy="576064"/>
          </a:xfrm>
          <a:prstGeom prst="flowChartProcess">
            <a:avLst/>
          </a:prstGeom>
          <a:noFill/>
          <a:ln w="127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77800" indent="-177800">
              <a:buFont typeface="Arial" panose="020B0604020202020204" pitchFamily="34" charset="0"/>
              <a:buChar char="•"/>
            </a:pPr>
            <a:r>
              <a:rPr lang="en-GB" sz="1200" b="1" dirty="0">
                <a:solidFill>
                  <a:schemeClr val="tx1"/>
                </a:solidFill>
                <a:latin typeface="+mj-lt"/>
              </a:rPr>
              <a:t>AIB (2002):</a:t>
            </a:r>
            <a:r>
              <a:rPr lang="en-GB" sz="1200" dirty="0">
                <a:solidFill>
                  <a:schemeClr val="tx1"/>
                </a:solidFill>
                <a:latin typeface="+mj-lt"/>
              </a:rPr>
              <a:t> </a:t>
            </a:r>
            <a:r>
              <a:rPr lang="en-GB" sz="1200" i="1" dirty="0" err="1">
                <a:solidFill>
                  <a:schemeClr val="tx1"/>
                </a:solidFill>
                <a:latin typeface="+mj-lt"/>
              </a:rPr>
              <a:t>Rusnak</a:t>
            </a:r>
            <a:r>
              <a:rPr lang="en-GB" sz="1200" dirty="0">
                <a:solidFill>
                  <a:schemeClr val="tx1"/>
                </a:solidFill>
                <a:latin typeface="+mj-lt"/>
              </a:rPr>
              <a:t> entered false options into the system that made it look like his unhedged positions were hedged</a:t>
            </a:r>
          </a:p>
        </p:txBody>
      </p:sp>
      <p:sp>
        <p:nvSpPr>
          <p:cNvPr id="3" name="Slide Number Placeholder 2"/>
          <p:cNvSpPr>
            <a:spLocks noGrp="1"/>
          </p:cNvSpPr>
          <p:nvPr>
            <p:ph type="sldNum" sz="quarter" idx="18"/>
          </p:nvPr>
        </p:nvSpPr>
        <p:spPr/>
        <p:txBody>
          <a:bodyPr/>
          <a:lstStyle/>
          <a:p>
            <a:r>
              <a:rPr lang="en-GB" dirty="0" smtClean="0"/>
              <a:t>Page </a:t>
            </a:r>
            <a:fld id="{520F799D-1EC0-4B08-9441-FCC3FC022DAA}" type="slidenum">
              <a:rPr lang="en-GB" smtClean="0"/>
              <a:pPr/>
              <a:t>98</a:t>
            </a:fld>
            <a:endParaRPr lang="en-GB" dirty="0"/>
          </a:p>
        </p:txBody>
      </p:sp>
      <p:sp>
        <p:nvSpPr>
          <p:cNvPr id="4" name="Date Placeholder 3"/>
          <p:cNvSpPr>
            <a:spLocks noGrp="1"/>
          </p:cNvSpPr>
          <p:nvPr>
            <p:ph type="dt" sz="half" idx="16"/>
          </p:nvPr>
        </p:nvSpPr>
        <p:spPr/>
        <p:txBody>
          <a:bodyPr/>
          <a:lstStyle/>
          <a:p>
            <a:r>
              <a:rPr lang="en-GB" dirty="0" smtClean="0"/>
              <a:t>October 2016</a:t>
            </a:r>
            <a:endParaRPr lang="en-GB" dirty="0"/>
          </a:p>
        </p:txBody>
      </p:sp>
      <p:sp>
        <p:nvSpPr>
          <p:cNvPr id="5" name="Footer Placeholder 4"/>
          <p:cNvSpPr>
            <a:spLocks noGrp="1"/>
          </p:cNvSpPr>
          <p:nvPr>
            <p:ph type="ftr" sz="quarter" idx="17"/>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341532809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solidFill>
                  <a:schemeClr val="tx2"/>
                </a:solidFill>
              </a:rPr>
              <a:t>Emerging surveillance and </a:t>
            </a:r>
            <a:r>
              <a:rPr lang="en-GB" dirty="0">
                <a:solidFill>
                  <a:schemeClr val="tx2"/>
                </a:solidFill>
              </a:rPr>
              <a:t>m</a:t>
            </a:r>
            <a:r>
              <a:rPr lang="en-GB" dirty="0" smtClean="0">
                <a:solidFill>
                  <a:schemeClr val="tx2"/>
                </a:solidFill>
              </a:rPr>
              <a:t>onitoring requirements</a:t>
            </a:r>
            <a:r>
              <a:rPr lang="en-GB" dirty="0" smtClean="0">
                <a:solidFill>
                  <a:schemeClr val="accent5"/>
                </a:solidFill>
              </a:rPr>
              <a:t/>
            </a:r>
            <a:br>
              <a:rPr lang="en-GB" dirty="0" smtClean="0">
                <a:solidFill>
                  <a:schemeClr val="accent5"/>
                </a:solidFill>
              </a:rPr>
            </a:br>
            <a:r>
              <a:rPr lang="en-GB" sz="1662" b="0" dirty="0"/>
              <a:t>What is driving the need for new surveillance solutions?</a:t>
            </a:r>
            <a:r>
              <a:rPr lang="en-GB" dirty="0" smtClean="0">
                <a:solidFill>
                  <a:schemeClr val="accent5"/>
                </a:solidFill>
              </a:rPr>
              <a:t/>
            </a:r>
            <a:br>
              <a:rPr lang="en-GB" dirty="0" smtClean="0">
                <a:solidFill>
                  <a:schemeClr val="accent5"/>
                </a:solidFill>
              </a:rPr>
            </a:br>
            <a:endParaRPr lang="en-GB" dirty="0">
              <a:solidFill>
                <a:schemeClr val="accent5"/>
              </a:solidFill>
            </a:endParaRPr>
          </a:p>
        </p:txBody>
      </p:sp>
      <p:grpSp>
        <p:nvGrpSpPr>
          <p:cNvPr id="6" name="Group 5"/>
          <p:cNvGrpSpPr/>
          <p:nvPr/>
        </p:nvGrpSpPr>
        <p:grpSpPr>
          <a:xfrm>
            <a:off x="528613" y="1902190"/>
            <a:ext cx="8081987" cy="3918318"/>
            <a:chOff x="528613" y="1902190"/>
            <a:chExt cx="8556731" cy="3918318"/>
          </a:xfrm>
        </p:grpSpPr>
        <p:sp>
          <p:nvSpPr>
            <p:cNvPr id="73" name="Rectangle 267"/>
            <p:cNvSpPr>
              <a:spLocks noChangeArrowheads="1"/>
            </p:cNvSpPr>
            <p:nvPr/>
          </p:nvSpPr>
          <p:spPr bwMode="gray">
            <a:xfrm>
              <a:off x="528613" y="1902190"/>
              <a:ext cx="1548905" cy="3918318"/>
            </a:xfrm>
            <a:prstGeom prst="rect">
              <a:avLst/>
            </a:prstGeom>
            <a:solidFill>
              <a:schemeClr val="accent4"/>
            </a:solidFill>
            <a:ln w="12700">
              <a:noFill/>
              <a:miter lim="800000"/>
              <a:headEnd/>
              <a:tailEnd/>
            </a:ln>
          </p:spPr>
          <p:txBody>
            <a:bodyPr lIns="99692" tIns="66462" rIns="33231" bIns="33231" anchor="t" anchorCtr="0"/>
            <a:lstStyle/>
            <a:p>
              <a:pPr indent="-274460" eaLnBrk="0" hangingPunct="0">
                <a:lnSpc>
                  <a:spcPct val="140000"/>
                </a:lnSpc>
                <a:buClr>
                  <a:schemeClr val="tx1"/>
                </a:buClr>
                <a:defRPr/>
              </a:pPr>
              <a:endParaRPr lang="en-GB" sz="1000" b="1" i="1" dirty="0">
                <a:solidFill>
                  <a:schemeClr val="bg1"/>
                </a:solidFill>
                <a:latin typeface="+mj-lt"/>
                <a:ea typeface="Ebrima" panose="02000000000000000000" pitchFamily="2" charset="0"/>
                <a:cs typeface="Ebrima" panose="02000000000000000000" pitchFamily="2" charset="0"/>
              </a:endParaRPr>
            </a:p>
            <a:p>
              <a:pPr indent="-274460" eaLnBrk="0" hangingPunct="0">
                <a:lnSpc>
                  <a:spcPct val="140000"/>
                </a:lnSpc>
                <a:buClr>
                  <a:schemeClr val="tx1"/>
                </a:buClr>
                <a:defRPr/>
              </a:pPr>
              <a:r>
                <a:rPr lang="en-GB" sz="1000" b="1" i="1" dirty="0">
                  <a:solidFill>
                    <a:schemeClr val="bg1"/>
                  </a:solidFill>
                  <a:latin typeface="+mj-lt"/>
                  <a:ea typeface="Ebrima" panose="02000000000000000000" pitchFamily="2" charset="0"/>
                  <a:cs typeface="Ebrima" panose="02000000000000000000" pitchFamily="2" charset="0"/>
                </a:rPr>
                <a:t>Many incidents and regulatory changes require additional surveillance </a:t>
              </a:r>
            </a:p>
            <a:p>
              <a:pPr indent="-274460" eaLnBrk="0" hangingPunct="0">
                <a:lnSpc>
                  <a:spcPct val="140000"/>
                </a:lnSpc>
                <a:buClr>
                  <a:schemeClr val="tx1"/>
                </a:buClr>
                <a:defRPr/>
              </a:pPr>
              <a:r>
                <a:rPr lang="en-GB" sz="1000" b="1" i="1" dirty="0">
                  <a:solidFill>
                    <a:schemeClr val="bg1"/>
                  </a:solidFill>
                  <a:latin typeface="+mj-lt"/>
                  <a:ea typeface="Ebrima" panose="02000000000000000000" pitchFamily="2" charset="0"/>
                  <a:cs typeface="Ebrima" panose="02000000000000000000" pitchFamily="2" charset="0"/>
                </a:rPr>
                <a:t>or monitor-</a:t>
              </a:r>
            </a:p>
            <a:p>
              <a:pPr indent="-274460" eaLnBrk="0" hangingPunct="0">
                <a:lnSpc>
                  <a:spcPct val="140000"/>
                </a:lnSpc>
                <a:buClr>
                  <a:schemeClr val="tx1"/>
                </a:buClr>
                <a:defRPr/>
              </a:pPr>
              <a:r>
                <a:rPr lang="en-GB" sz="1000" b="1" i="1" dirty="0" err="1">
                  <a:solidFill>
                    <a:schemeClr val="bg1"/>
                  </a:solidFill>
                  <a:latin typeface="+mj-lt"/>
                  <a:ea typeface="Ebrima" panose="02000000000000000000" pitchFamily="2" charset="0"/>
                  <a:cs typeface="Ebrima" panose="02000000000000000000" pitchFamily="2" charset="0"/>
                </a:rPr>
                <a:t>ing</a:t>
              </a:r>
              <a:r>
                <a:rPr lang="en-GB" sz="1000" b="1" i="1" dirty="0">
                  <a:solidFill>
                    <a:schemeClr val="bg1"/>
                  </a:solidFill>
                  <a:latin typeface="+mj-lt"/>
                  <a:ea typeface="Ebrima" panose="02000000000000000000" pitchFamily="2" charset="0"/>
                  <a:cs typeface="Ebrima" panose="02000000000000000000" pitchFamily="2" charset="0"/>
                </a:rPr>
                <a:t>, but who and how the </a:t>
              </a:r>
            </a:p>
            <a:p>
              <a:pPr indent="-274460" eaLnBrk="0" hangingPunct="0">
                <a:lnSpc>
                  <a:spcPct val="140000"/>
                </a:lnSpc>
                <a:buClr>
                  <a:schemeClr val="tx1"/>
                </a:buClr>
                <a:defRPr/>
              </a:pPr>
              <a:r>
                <a:rPr lang="en-GB" sz="1000" b="1" i="1" dirty="0">
                  <a:solidFill>
                    <a:schemeClr val="bg1"/>
                  </a:solidFill>
                  <a:latin typeface="+mj-lt"/>
                  <a:ea typeface="Ebrima" panose="02000000000000000000" pitchFamily="2" charset="0"/>
                  <a:cs typeface="Ebrima" panose="02000000000000000000" pitchFamily="2" charset="0"/>
                </a:rPr>
                <a:t>surveillance </a:t>
              </a:r>
            </a:p>
            <a:p>
              <a:pPr indent="-274460" eaLnBrk="0" hangingPunct="0">
                <a:lnSpc>
                  <a:spcPct val="140000"/>
                </a:lnSpc>
                <a:buClr>
                  <a:schemeClr val="tx1"/>
                </a:buClr>
                <a:defRPr/>
              </a:pPr>
              <a:r>
                <a:rPr lang="en-GB" sz="1000" b="1" i="1" dirty="0">
                  <a:solidFill>
                    <a:schemeClr val="bg1"/>
                  </a:solidFill>
                  <a:latin typeface="+mj-lt"/>
                  <a:ea typeface="Ebrima" panose="02000000000000000000" pitchFamily="2" charset="0"/>
                  <a:cs typeface="Ebrima" panose="02000000000000000000" pitchFamily="2" charset="0"/>
                </a:rPr>
                <a:t>should be </a:t>
              </a:r>
            </a:p>
            <a:p>
              <a:pPr indent="-274460" eaLnBrk="0" hangingPunct="0">
                <a:lnSpc>
                  <a:spcPct val="140000"/>
                </a:lnSpc>
                <a:buClr>
                  <a:schemeClr val="tx1"/>
                </a:buClr>
                <a:defRPr/>
              </a:pPr>
              <a:r>
                <a:rPr lang="en-GB" sz="1000" b="1" i="1" dirty="0">
                  <a:solidFill>
                    <a:schemeClr val="bg1"/>
                  </a:solidFill>
                  <a:latin typeface="+mj-lt"/>
                  <a:ea typeface="Ebrima" panose="02000000000000000000" pitchFamily="2" charset="0"/>
                  <a:cs typeface="Ebrima" panose="02000000000000000000" pitchFamily="2" charset="0"/>
                </a:rPr>
                <a:t>executed is difficult to manage.</a:t>
              </a:r>
            </a:p>
            <a:p>
              <a:pPr eaLnBrk="0" hangingPunct="0">
                <a:lnSpc>
                  <a:spcPct val="140000"/>
                </a:lnSpc>
              </a:pPr>
              <a:endParaRPr lang="en-GB" sz="1000" b="1" dirty="0">
                <a:solidFill>
                  <a:schemeClr val="bg1"/>
                </a:solidFill>
                <a:latin typeface="+mj-lt"/>
                <a:ea typeface="Ebrima" panose="02000000000000000000" pitchFamily="2" charset="0"/>
                <a:cs typeface="Ebrima" panose="02000000000000000000" pitchFamily="2" charset="0"/>
              </a:endParaRPr>
            </a:p>
          </p:txBody>
        </p:sp>
        <p:sp>
          <p:nvSpPr>
            <p:cNvPr id="10" name="Rectangle 9"/>
            <p:cNvSpPr/>
            <p:nvPr/>
          </p:nvSpPr>
          <p:spPr bwMode="ltGray">
            <a:xfrm>
              <a:off x="3843285" y="2345624"/>
              <a:ext cx="1030154"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Sales &amp; Marketing</a:t>
              </a:r>
            </a:p>
          </p:txBody>
        </p:sp>
        <p:sp>
          <p:nvSpPr>
            <p:cNvPr id="11" name="Rectangle 10"/>
            <p:cNvSpPr/>
            <p:nvPr/>
          </p:nvSpPr>
          <p:spPr bwMode="ltGray">
            <a:xfrm>
              <a:off x="4985517" y="2345624"/>
              <a:ext cx="1030154"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Order Management</a:t>
              </a:r>
            </a:p>
          </p:txBody>
        </p:sp>
        <p:sp>
          <p:nvSpPr>
            <p:cNvPr id="12" name="Rectangle 11"/>
            <p:cNvSpPr/>
            <p:nvPr/>
          </p:nvSpPr>
          <p:spPr bwMode="ltGray">
            <a:xfrm>
              <a:off x="3843285" y="2849424"/>
              <a:ext cx="1030154"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Pricing</a:t>
              </a:r>
            </a:p>
          </p:txBody>
        </p:sp>
        <p:sp>
          <p:nvSpPr>
            <p:cNvPr id="13" name="Rectangle 12"/>
            <p:cNvSpPr/>
            <p:nvPr/>
          </p:nvSpPr>
          <p:spPr bwMode="ltGray">
            <a:xfrm>
              <a:off x="4985517" y="2849424"/>
              <a:ext cx="1030154"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Markets &amp; Exchanges</a:t>
              </a:r>
            </a:p>
          </p:txBody>
        </p:sp>
        <p:sp>
          <p:nvSpPr>
            <p:cNvPr id="15" name="Rectangle 14"/>
            <p:cNvSpPr/>
            <p:nvPr/>
          </p:nvSpPr>
          <p:spPr bwMode="ltGray">
            <a:xfrm>
              <a:off x="7264437" y="2876830"/>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Client Reporting</a:t>
              </a:r>
            </a:p>
          </p:txBody>
        </p:sp>
        <p:sp>
          <p:nvSpPr>
            <p:cNvPr id="16" name="Rectangle 15"/>
            <p:cNvSpPr/>
            <p:nvPr/>
          </p:nvSpPr>
          <p:spPr bwMode="ltGray">
            <a:xfrm>
              <a:off x="7264437" y="2383310"/>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Settlement &amp; Clearing</a:t>
              </a:r>
            </a:p>
          </p:txBody>
        </p:sp>
        <p:sp>
          <p:nvSpPr>
            <p:cNvPr id="17" name="Rectangle 16"/>
            <p:cNvSpPr/>
            <p:nvPr/>
          </p:nvSpPr>
          <p:spPr bwMode="ltGray">
            <a:xfrm>
              <a:off x="6223798" y="2092571"/>
              <a:ext cx="2005803" cy="1745674"/>
            </a:xfrm>
            <a:prstGeom prst="rect">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900" b="1" dirty="0">
                  <a:solidFill>
                    <a:schemeClr val="accent5">
                      <a:lumMod val="75000"/>
                    </a:schemeClr>
                  </a:solidFill>
                  <a:latin typeface="+mj-lt"/>
                </a:rPr>
                <a:t>Operations, Risk &amp; Finance</a:t>
              </a:r>
            </a:p>
          </p:txBody>
        </p:sp>
        <p:sp>
          <p:nvSpPr>
            <p:cNvPr id="18" name="Rectangle 17"/>
            <p:cNvSpPr/>
            <p:nvPr/>
          </p:nvSpPr>
          <p:spPr bwMode="ltGray">
            <a:xfrm>
              <a:off x="6331464" y="239256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P&amp;L</a:t>
              </a:r>
            </a:p>
          </p:txBody>
        </p:sp>
        <p:sp>
          <p:nvSpPr>
            <p:cNvPr id="19" name="Rectangle 18"/>
            <p:cNvSpPr/>
            <p:nvPr/>
          </p:nvSpPr>
          <p:spPr bwMode="ltGray">
            <a:xfrm>
              <a:off x="6331464" y="2873720"/>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Risk</a:t>
              </a:r>
            </a:p>
          </p:txBody>
        </p:sp>
        <p:sp>
          <p:nvSpPr>
            <p:cNvPr id="20" name="Rectangle 19"/>
            <p:cNvSpPr/>
            <p:nvPr/>
          </p:nvSpPr>
          <p:spPr bwMode="ltGray">
            <a:xfrm>
              <a:off x="5947851" y="468764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33231" rIns="33231" rtlCol="0" anchor="ctr"/>
            <a:lstStyle/>
            <a:p>
              <a:pPr algn="ctr"/>
              <a:r>
                <a:rPr lang="en-GB" sz="900" b="1" dirty="0" err="1">
                  <a:solidFill>
                    <a:schemeClr val="bg1"/>
                  </a:solidFill>
                  <a:latin typeface="+mj-lt"/>
                </a:rPr>
                <a:t>Perfom</a:t>
              </a:r>
              <a:r>
                <a:rPr lang="en-GB" sz="900" b="1" dirty="0">
                  <a:solidFill>
                    <a:schemeClr val="bg1"/>
                  </a:solidFill>
                  <a:latin typeface="+mj-lt"/>
                </a:rPr>
                <a:t>.</a:t>
              </a:r>
            </a:p>
            <a:p>
              <a:pPr algn="ctr"/>
              <a:r>
                <a:rPr lang="en-GB" sz="900" b="1" dirty="0" err="1">
                  <a:solidFill>
                    <a:schemeClr val="bg1"/>
                  </a:solidFill>
                  <a:latin typeface="+mj-lt"/>
                </a:rPr>
                <a:t>Mgt</a:t>
              </a:r>
              <a:endParaRPr lang="en-GB" sz="900" b="1" dirty="0">
                <a:solidFill>
                  <a:schemeClr val="bg1"/>
                </a:solidFill>
                <a:latin typeface="+mj-lt"/>
              </a:endParaRPr>
            </a:p>
          </p:txBody>
        </p:sp>
        <p:sp>
          <p:nvSpPr>
            <p:cNvPr id="21" name="Rectangle 20"/>
            <p:cNvSpPr/>
            <p:nvPr/>
          </p:nvSpPr>
          <p:spPr bwMode="ltGray">
            <a:xfrm>
              <a:off x="5947851" y="419412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Recruiting</a:t>
              </a:r>
            </a:p>
          </p:txBody>
        </p:sp>
        <p:sp>
          <p:nvSpPr>
            <p:cNvPr id="22" name="Rectangle 21"/>
            <p:cNvSpPr/>
            <p:nvPr/>
          </p:nvSpPr>
          <p:spPr bwMode="ltGray">
            <a:xfrm>
              <a:off x="3664061" y="3932996"/>
              <a:ext cx="2042327" cy="1817175"/>
            </a:xfrm>
            <a:prstGeom prst="rect">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900" b="1" dirty="0">
                  <a:solidFill>
                    <a:schemeClr val="accent5">
                      <a:lumMod val="75000"/>
                    </a:schemeClr>
                  </a:solidFill>
                  <a:latin typeface="+mj-lt"/>
                </a:rPr>
                <a:t>Compliance &amp; Legal</a:t>
              </a:r>
            </a:p>
          </p:txBody>
        </p:sp>
        <p:sp>
          <p:nvSpPr>
            <p:cNvPr id="23" name="Rectangle 22"/>
            <p:cNvSpPr/>
            <p:nvPr/>
          </p:nvSpPr>
          <p:spPr bwMode="ltGray">
            <a:xfrm>
              <a:off x="5827120" y="3932996"/>
              <a:ext cx="1088847" cy="1817175"/>
            </a:xfrm>
            <a:prstGeom prst="rect">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900" b="1" dirty="0">
                  <a:solidFill>
                    <a:schemeClr val="accent5">
                      <a:lumMod val="75000"/>
                    </a:schemeClr>
                  </a:solidFill>
                  <a:latin typeface="+mj-lt"/>
                </a:rPr>
                <a:t>HR</a:t>
              </a:r>
            </a:p>
          </p:txBody>
        </p:sp>
        <p:sp>
          <p:nvSpPr>
            <p:cNvPr id="24" name="Rectangle 23"/>
            <p:cNvSpPr/>
            <p:nvPr/>
          </p:nvSpPr>
          <p:spPr bwMode="ltGray">
            <a:xfrm>
              <a:off x="7012424" y="3932996"/>
              <a:ext cx="1217176" cy="1817175"/>
            </a:xfrm>
            <a:prstGeom prst="rect">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900" b="1" dirty="0">
                  <a:solidFill>
                    <a:schemeClr val="accent5">
                      <a:lumMod val="75000"/>
                    </a:schemeClr>
                  </a:solidFill>
                  <a:latin typeface="+mj-lt"/>
                </a:rPr>
                <a:t>Internal Audit</a:t>
              </a:r>
            </a:p>
          </p:txBody>
        </p:sp>
        <p:sp>
          <p:nvSpPr>
            <p:cNvPr id="25" name="Rectangle 24"/>
            <p:cNvSpPr/>
            <p:nvPr/>
          </p:nvSpPr>
          <p:spPr bwMode="ltGray">
            <a:xfrm>
              <a:off x="3784086" y="468764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Financial Crime</a:t>
              </a:r>
            </a:p>
          </p:txBody>
        </p:sp>
        <p:sp>
          <p:nvSpPr>
            <p:cNvPr id="26" name="Rectangle 25"/>
            <p:cNvSpPr/>
            <p:nvPr/>
          </p:nvSpPr>
          <p:spPr bwMode="ltGray">
            <a:xfrm>
              <a:off x="3784086" y="419412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Trade &amp; Market</a:t>
              </a:r>
            </a:p>
          </p:txBody>
        </p:sp>
        <p:sp>
          <p:nvSpPr>
            <p:cNvPr id="29" name="Rectangle 28"/>
            <p:cNvSpPr/>
            <p:nvPr/>
          </p:nvSpPr>
          <p:spPr bwMode="ltGray">
            <a:xfrm>
              <a:off x="7164808" y="468764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Testing</a:t>
              </a:r>
            </a:p>
          </p:txBody>
        </p:sp>
        <p:sp>
          <p:nvSpPr>
            <p:cNvPr id="30" name="Rectangle 29"/>
            <p:cNvSpPr/>
            <p:nvPr/>
          </p:nvSpPr>
          <p:spPr bwMode="ltGray">
            <a:xfrm>
              <a:off x="7164808" y="419412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33231" rIns="33231" rtlCol="0" anchor="ctr"/>
            <a:lstStyle/>
            <a:p>
              <a:pPr algn="ctr"/>
              <a:r>
                <a:rPr lang="en-GB" sz="900" b="1" dirty="0">
                  <a:solidFill>
                    <a:schemeClr val="bg1"/>
                  </a:solidFill>
                  <a:latin typeface="+mj-lt"/>
                </a:rPr>
                <a:t>Risk Assessment</a:t>
              </a:r>
            </a:p>
          </p:txBody>
        </p:sp>
        <p:sp>
          <p:nvSpPr>
            <p:cNvPr id="31" name="Rectangle 30"/>
            <p:cNvSpPr/>
            <p:nvPr/>
          </p:nvSpPr>
          <p:spPr bwMode="ltGray">
            <a:xfrm>
              <a:off x="4726485" y="468764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33231" rIns="33231" rtlCol="0" anchor="ctr"/>
            <a:lstStyle/>
            <a:p>
              <a:pPr algn="ctr"/>
              <a:r>
                <a:rPr lang="en-GB" sz="900" b="1" dirty="0">
                  <a:solidFill>
                    <a:schemeClr val="bg1"/>
                  </a:solidFill>
                  <a:latin typeface="+mj-lt"/>
                </a:rPr>
                <a:t>Regulatory Compliance</a:t>
              </a:r>
            </a:p>
          </p:txBody>
        </p:sp>
        <p:sp>
          <p:nvSpPr>
            <p:cNvPr id="32" name="Rectangle 31"/>
            <p:cNvSpPr/>
            <p:nvPr/>
          </p:nvSpPr>
          <p:spPr bwMode="ltGray">
            <a:xfrm>
              <a:off x="4726485" y="4194121"/>
              <a:ext cx="847385" cy="398769"/>
            </a:xfrm>
            <a:prstGeom prst="rect">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Legal</a:t>
              </a:r>
            </a:p>
          </p:txBody>
        </p:sp>
        <p:sp>
          <p:nvSpPr>
            <p:cNvPr id="14" name="Rectangle 13"/>
            <p:cNvSpPr/>
            <p:nvPr/>
          </p:nvSpPr>
          <p:spPr bwMode="ltGray">
            <a:xfrm>
              <a:off x="3664062" y="2092570"/>
              <a:ext cx="2476487" cy="1745674"/>
            </a:xfrm>
            <a:prstGeom prst="rect">
              <a:avLst/>
            </a:prstGeom>
            <a:noFill/>
            <a:ln w="1270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900" b="1" dirty="0">
                  <a:solidFill>
                    <a:schemeClr val="accent5">
                      <a:lumMod val="75000"/>
                    </a:schemeClr>
                  </a:solidFill>
                  <a:latin typeface="+mj-lt"/>
                </a:rPr>
                <a:t>Front Office</a:t>
              </a:r>
            </a:p>
          </p:txBody>
        </p:sp>
        <p:sp>
          <p:nvSpPr>
            <p:cNvPr id="34" name="Rounded Rectangle 33"/>
            <p:cNvSpPr/>
            <p:nvPr/>
          </p:nvSpPr>
          <p:spPr bwMode="ltGray">
            <a:xfrm>
              <a:off x="4985517" y="3397644"/>
              <a:ext cx="2193331" cy="258281"/>
            </a:xfrm>
            <a:prstGeom prst="roundRect">
              <a:avLst/>
            </a:prstGeom>
            <a:solidFill>
              <a:schemeClr val="accent1">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Supervisory Controls &amp; MI</a:t>
              </a:r>
            </a:p>
          </p:txBody>
        </p:sp>
        <p:sp>
          <p:nvSpPr>
            <p:cNvPr id="36" name="Rounded Rectangle 35"/>
            <p:cNvSpPr/>
            <p:nvPr/>
          </p:nvSpPr>
          <p:spPr bwMode="ltGray">
            <a:xfrm>
              <a:off x="3784086" y="5210536"/>
              <a:ext cx="2439711" cy="258281"/>
            </a:xfrm>
            <a:prstGeom prst="roundRect">
              <a:avLst/>
            </a:prstGeom>
            <a:solidFill>
              <a:schemeClr val="accent1">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Trader &amp; Employee Surveillance</a:t>
              </a:r>
            </a:p>
          </p:txBody>
        </p:sp>
        <p:sp>
          <p:nvSpPr>
            <p:cNvPr id="37" name="Rounded Rectangle 36"/>
            <p:cNvSpPr/>
            <p:nvPr/>
          </p:nvSpPr>
          <p:spPr bwMode="ltGray">
            <a:xfrm>
              <a:off x="6333339" y="5210536"/>
              <a:ext cx="1678854" cy="258281"/>
            </a:xfrm>
            <a:prstGeom prst="roundRect">
              <a:avLst/>
            </a:prstGeom>
            <a:solidFill>
              <a:schemeClr val="accent5">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Conduct &amp; Culture</a:t>
              </a:r>
            </a:p>
          </p:txBody>
        </p:sp>
        <p:sp>
          <p:nvSpPr>
            <p:cNvPr id="38" name="Rounded Rectangle 37"/>
            <p:cNvSpPr/>
            <p:nvPr/>
          </p:nvSpPr>
          <p:spPr bwMode="ltGray">
            <a:xfrm>
              <a:off x="3833574" y="3633578"/>
              <a:ext cx="1030155" cy="448568"/>
            </a:xfrm>
            <a:prstGeom prst="roundRect">
              <a:avLst/>
            </a:prstGeom>
            <a:solidFill>
              <a:schemeClr val="accent4">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latin typeface="+mj-lt"/>
                </a:rPr>
                <a:t>Comms Surveillance</a:t>
              </a:r>
            </a:p>
          </p:txBody>
        </p:sp>
        <p:grpSp>
          <p:nvGrpSpPr>
            <p:cNvPr id="39" name="Group 5"/>
            <p:cNvGrpSpPr/>
            <p:nvPr/>
          </p:nvGrpSpPr>
          <p:grpSpPr>
            <a:xfrm>
              <a:off x="1977134" y="4901467"/>
              <a:ext cx="1199673" cy="624084"/>
              <a:chOff x="1347639" y="2410034"/>
              <a:chExt cx="1704100" cy="886493"/>
            </a:xfrm>
            <a:solidFill>
              <a:schemeClr val="accent5">
                <a:lumMod val="60000"/>
                <a:lumOff val="40000"/>
              </a:schemeClr>
            </a:solidFill>
          </p:grpSpPr>
          <p:sp>
            <p:nvSpPr>
              <p:cNvPr id="40" name="Content Placeholder 2"/>
              <p:cNvSpPr txBox="1">
                <a:spLocks/>
              </p:cNvSpPr>
              <p:nvPr/>
            </p:nvSpPr>
            <p:spPr>
              <a:xfrm>
                <a:off x="1635640" y="2410034"/>
                <a:ext cx="1416099" cy="814493"/>
              </a:xfrm>
              <a:prstGeom prst="rect">
                <a:avLst/>
              </a:prstGeom>
              <a:grpFill/>
              <a:ln>
                <a:noFill/>
              </a:ln>
            </p:spPr>
            <p:txBody>
              <a:bodyPr lIns="99692" tIns="99692" rIns="66462" bIns="66462" anchor="ctr"/>
              <a:lstStyle>
                <a:lvl1pPr marL="0" indent="0" algn="l" defTabSz="914400" rtl="0" eaLnBrk="1" latinLnBrk="0" hangingPunct="1">
                  <a:spcBef>
                    <a:spcPts val="0"/>
                  </a:spcBef>
                  <a:spcAft>
                    <a:spcPts val="1200"/>
                  </a:spcAft>
                  <a:buFontTx/>
                  <a:buNone/>
                  <a:defRPr lang="en-US" sz="2300" b="1" i="1" kern="1200" dirty="0" smtClean="0">
                    <a:solidFill>
                      <a:schemeClr val="bg1"/>
                    </a:solidFill>
                    <a:latin typeface="+mj-lt"/>
                    <a:ea typeface="+mn-ea"/>
                    <a:cs typeface="+mn-cs"/>
                  </a:defRPr>
                </a:lvl1pPr>
                <a:lvl2pPr marL="352425" indent="-352425"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2pPr>
                <a:lvl3pPr marL="719138" indent="-366713" algn="l" defTabSz="914400" rtl="0" eaLnBrk="1" latinLnBrk="0" hangingPunct="1">
                  <a:spcBef>
                    <a:spcPts val="0"/>
                  </a:spcBef>
                  <a:spcAft>
                    <a:spcPts val="1200"/>
                  </a:spcAft>
                  <a:defRPr lang="en-US" sz="2000" kern="1200" dirty="0" smtClean="0">
                    <a:solidFill>
                      <a:schemeClr val="tx1"/>
                    </a:solidFill>
                    <a:latin typeface="+mn-lt"/>
                    <a:ea typeface="+mn-ea"/>
                    <a:cs typeface="+mn-cs"/>
                  </a:defRPr>
                </a:lvl3pPr>
                <a:lvl4pPr marL="1084263" indent="-379413"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4pPr>
                <a:lvl5pPr marL="1449388" indent="-339725" algn="l" defTabSz="914400" rtl="0" eaLnBrk="1" latinLnBrk="0" hangingPunct="1">
                  <a:spcBef>
                    <a:spcPts val="0"/>
                  </a:spcBef>
                  <a:spcAft>
                    <a:spcPts val="1200"/>
                  </a:spcAft>
                  <a:buFont typeface="Arial" pitchFamily="34" charset="0"/>
                  <a:buChar char="•"/>
                  <a:defRPr lang="en-GB" sz="2000" kern="1200" dirty="0" smtClean="0">
                    <a:solidFill>
                      <a:schemeClr val="tx1"/>
                    </a:solidFill>
                    <a:latin typeface="+mn-lt"/>
                    <a:ea typeface="+mn-ea"/>
                    <a:cs typeface="+mn-cs"/>
                  </a:defRPr>
                </a:lvl5pPr>
              </a:lstStyle>
              <a:p>
                <a:pPr>
                  <a:spcAft>
                    <a:spcPts val="554"/>
                  </a:spcAft>
                  <a:defRPr/>
                </a:pPr>
                <a:r>
                  <a:rPr lang="en-GB" sz="1000" dirty="0"/>
                  <a:t>FCA Conduct</a:t>
                </a:r>
              </a:p>
            </p:txBody>
          </p:sp>
          <p:sp>
            <p:nvSpPr>
              <p:cNvPr id="41" name="Rectangle 40"/>
              <p:cNvSpPr/>
              <p:nvPr/>
            </p:nvSpPr>
            <p:spPr>
              <a:xfrm>
                <a:off x="1347639" y="3224527"/>
                <a:ext cx="288000"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GB" sz="1000" dirty="0">
                  <a:latin typeface="+mj-lt"/>
                </a:endParaRPr>
              </a:p>
            </p:txBody>
          </p:sp>
        </p:grpSp>
        <p:grpSp>
          <p:nvGrpSpPr>
            <p:cNvPr id="42" name="Group 5"/>
            <p:cNvGrpSpPr/>
            <p:nvPr/>
          </p:nvGrpSpPr>
          <p:grpSpPr>
            <a:xfrm>
              <a:off x="1986846" y="3163915"/>
              <a:ext cx="1199673" cy="624084"/>
              <a:chOff x="1347639" y="2410034"/>
              <a:chExt cx="1704100" cy="886493"/>
            </a:xfrm>
            <a:solidFill>
              <a:schemeClr val="accent4">
                <a:lumMod val="60000"/>
                <a:lumOff val="40000"/>
              </a:schemeClr>
            </a:solidFill>
          </p:grpSpPr>
          <p:sp>
            <p:nvSpPr>
              <p:cNvPr id="43" name="Content Placeholder 2"/>
              <p:cNvSpPr txBox="1">
                <a:spLocks/>
              </p:cNvSpPr>
              <p:nvPr/>
            </p:nvSpPr>
            <p:spPr>
              <a:xfrm>
                <a:off x="1635640" y="2410034"/>
                <a:ext cx="1416099" cy="814493"/>
              </a:xfrm>
              <a:prstGeom prst="rect">
                <a:avLst/>
              </a:prstGeom>
              <a:grpFill/>
              <a:ln>
                <a:noFill/>
              </a:ln>
            </p:spPr>
            <p:txBody>
              <a:bodyPr lIns="99692" tIns="99692" rIns="66462" bIns="66462" anchor="ctr"/>
              <a:lstStyle>
                <a:lvl1pPr marL="0" indent="0" algn="l" defTabSz="914400" rtl="0" eaLnBrk="1" latinLnBrk="0" hangingPunct="1">
                  <a:spcBef>
                    <a:spcPts val="0"/>
                  </a:spcBef>
                  <a:spcAft>
                    <a:spcPts val="1200"/>
                  </a:spcAft>
                  <a:buFontTx/>
                  <a:buNone/>
                  <a:defRPr lang="en-US" sz="2300" b="1" i="1" kern="1200" dirty="0" smtClean="0">
                    <a:solidFill>
                      <a:schemeClr val="bg1"/>
                    </a:solidFill>
                    <a:latin typeface="+mj-lt"/>
                    <a:ea typeface="+mn-ea"/>
                    <a:cs typeface="+mn-cs"/>
                  </a:defRPr>
                </a:lvl1pPr>
                <a:lvl2pPr marL="352425" indent="-352425"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2pPr>
                <a:lvl3pPr marL="719138" indent="-366713" algn="l" defTabSz="914400" rtl="0" eaLnBrk="1" latinLnBrk="0" hangingPunct="1">
                  <a:spcBef>
                    <a:spcPts val="0"/>
                  </a:spcBef>
                  <a:spcAft>
                    <a:spcPts val="1200"/>
                  </a:spcAft>
                  <a:defRPr lang="en-US" sz="2000" kern="1200" dirty="0" smtClean="0">
                    <a:solidFill>
                      <a:schemeClr val="tx1"/>
                    </a:solidFill>
                    <a:latin typeface="+mn-lt"/>
                    <a:ea typeface="+mn-ea"/>
                    <a:cs typeface="+mn-cs"/>
                  </a:defRPr>
                </a:lvl3pPr>
                <a:lvl4pPr marL="1084263" indent="-379413"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4pPr>
                <a:lvl5pPr marL="1449388" indent="-339725" algn="l" defTabSz="914400" rtl="0" eaLnBrk="1" latinLnBrk="0" hangingPunct="1">
                  <a:spcBef>
                    <a:spcPts val="0"/>
                  </a:spcBef>
                  <a:spcAft>
                    <a:spcPts val="1200"/>
                  </a:spcAft>
                  <a:buFont typeface="Arial" pitchFamily="34" charset="0"/>
                  <a:buChar char="•"/>
                  <a:defRPr lang="en-GB" sz="2000" kern="1200" dirty="0" smtClean="0">
                    <a:solidFill>
                      <a:schemeClr val="tx1"/>
                    </a:solidFill>
                    <a:latin typeface="+mn-lt"/>
                    <a:ea typeface="+mn-ea"/>
                    <a:cs typeface="+mn-cs"/>
                  </a:defRPr>
                </a:lvl5pPr>
              </a:lstStyle>
              <a:p>
                <a:pPr>
                  <a:spcAft>
                    <a:spcPts val="554"/>
                  </a:spcAft>
                  <a:defRPr/>
                </a:pPr>
                <a:r>
                  <a:rPr lang="en-GB" sz="1000" dirty="0"/>
                  <a:t>FX Fines</a:t>
                </a:r>
              </a:p>
            </p:txBody>
          </p:sp>
          <p:sp>
            <p:nvSpPr>
              <p:cNvPr id="44" name="Rectangle 43"/>
              <p:cNvSpPr/>
              <p:nvPr/>
            </p:nvSpPr>
            <p:spPr>
              <a:xfrm>
                <a:off x="1347639" y="3224527"/>
                <a:ext cx="288000"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GB" sz="1000" dirty="0">
                  <a:latin typeface="+mj-lt"/>
                </a:endParaRPr>
              </a:p>
            </p:txBody>
          </p:sp>
        </p:grpSp>
        <p:grpSp>
          <p:nvGrpSpPr>
            <p:cNvPr id="45" name="Group 5"/>
            <p:cNvGrpSpPr/>
            <p:nvPr/>
          </p:nvGrpSpPr>
          <p:grpSpPr>
            <a:xfrm>
              <a:off x="1981990" y="4049353"/>
              <a:ext cx="1199673" cy="624084"/>
              <a:chOff x="1347639" y="2410034"/>
              <a:chExt cx="1704100" cy="886493"/>
            </a:xfrm>
            <a:solidFill>
              <a:schemeClr val="tx2">
                <a:lumMod val="60000"/>
                <a:lumOff val="40000"/>
              </a:schemeClr>
            </a:solidFill>
          </p:grpSpPr>
          <p:sp>
            <p:nvSpPr>
              <p:cNvPr id="46" name="Content Placeholder 2"/>
              <p:cNvSpPr txBox="1">
                <a:spLocks/>
              </p:cNvSpPr>
              <p:nvPr/>
            </p:nvSpPr>
            <p:spPr>
              <a:xfrm>
                <a:off x="1635640" y="2410034"/>
                <a:ext cx="1416099" cy="814493"/>
              </a:xfrm>
              <a:prstGeom prst="rect">
                <a:avLst/>
              </a:prstGeom>
              <a:grpFill/>
              <a:ln>
                <a:noFill/>
              </a:ln>
            </p:spPr>
            <p:txBody>
              <a:bodyPr lIns="99692" tIns="99692" rIns="66462" bIns="66462" anchor="ctr"/>
              <a:lstStyle>
                <a:lvl1pPr marL="0" indent="0" algn="l" defTabSz="914400" rtl="0" eaLnBrk="1" latinLnBrk="0" hangingPunct="1">
                  <a:spcBef>
                    <a:spcPts val="0"/>
                  </a:spcBef>
                  <a:spcAft>
                    <a:spcPts val="1200"/>
                  </a:spcAft>
                  <a:buFontTx/>
                  <a:buNone/>
                  <a:defRPr lang="en-US" sz="2300" b="1" i="1" kern="1200" dirty="0" smtClean="0">
                    <a:solidFill>
                      <a:schemeClr val="bg1"/>
                    </a:solidFill>
                    <a:latin typeface="+mj-lt"/>
                    <a:ea typeface="+mn-ea"/>
                    <a:cs typeface="+mn-cs"/>
                  </a:defRPr>
                </a:lvl1pPr>
                <a:lvl2pPr marL="352425" indent="-352425"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2pPr>
                <a:lvl3pPr marL="719138" indent="-366713" algn="l" defTabSz="914400" rtl="0" eaLnBrk="1" latinLnBrk="0" hangingPunct="1">
                  <a:spcBef>
                    <a:spcPts val="0"/>
                  </a:spcBef>
                  <a:spcAft>
                    <a:spcPts val="1200"/>
                  </a:spcAft>
                  <a:defRPr lang="en-US" sz="2000" kern="1200" dirty="0" smtClean="0">
                    <a:solidFill>
                      <a:schemeClr val="tx1"/>
                    </a:solidFill>
                    <a:latin typeface="+mn-lt"/>
                    <a:ea typeface="+mn-ea"/>
                    <a:cs typeface="+mn-cs"/>
                  </a:defRPr>
                </a:lvl3pPr>
                <a:lvl4pPr marL="1084263" indent="-379413" algn="l" defTabSz="914400" rtl="0" eaLnBrk="1" latinLnBrk="0" hangingPunct="1">
                  <a:spcBef>
                    <a:spcPts val="0"/>
                  </a:spcBef>
                  <a:spcAft>
                    <a:spcPts val="1200"/>
                  </a:spcAft>
                  <a:buFont typeface="Arial" pitchFamily="34" charset="0"/>
                  <a:buChar char="•"/>
                  <a:defRPr lang="en-US" sz="2000" kern="1200" dirty="0" smtClean="0">
                    <a:solidFill>
                      <a:schemeClr val="tx1"/>
                    </a:solidFill>
                    <a:latin typeface="+mn-lt"/>
                    <a:ea typeface="+mn-ea"/>
                    <a:cs typeface="+mn-cs"/>
                  </a:defRPr>
                </a:lvl4pPr>
                <a:lvl5pPr marL="1449388" indent="-339725" algn="l" defTabSz="914400" rtl="0" eaLnBrk="1" latinLnBrk="0" hangingPunct="1">
                  <a:spcBef>
                    <a:spcPts val="0"/>
                  </a:spcBef>
                  <a:spcAft>
                    <a:spcPts val="1200"/>
                  </a:spcAft>
                  <a:buFont typeface="Arial" pitchFamily="34" charset="0"/>
                  <a:buChar char="•"/>
                  <a:defRPr lang="en-GB" sz="2000" kern="1200" dirty="0" smtClean="0">
                    <a:solidFill>
                      <a:schemeClr val="tx1"/>
                    </a:solidFill>
                    <a:latin typeface="+mn-lt"/>
                    <a:ea typeface="+mn-ea"/>
                    <a:cs typeface="+mn-cs"/>
                  </a:defRPr>
                </a:lvl5pPr>
              </a:lstStyle>
              <a:p>
                <a:pPr>
                  <a:spcAft>
                    <a:spcPts val="0"/>
                  </a:spcAft>
                  <a:defRPr/>
                </a:pPr>
                <a:r>
                  <a:rPr lang="en-GB" sz="1000" dirty="0"/>
                  <a:t>Rogue Trade Incidents</a:t>
                </a:r>
              </a:p>
            </p:txBody>
          </p:sp>
          <p:sp>
            <p:nvSpPr>
              <p:cNvPr id="47" name="Rectangle 46"/>
              <p:cNvSpPr/>
              <p:nvPr/>
            </p:nvSpPr>
            <p:spPr>
              <a:xfrm>
                <a:off x="1347639" y="3224527"/>
                <a:ext cx="288000" cy="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49846" tIns="49846" rIns="49846" bIns="49846" rtlCol="0" anchor="ctr"/>
              <a:lstStyle/>
              <a:p>
                <a:pPr algn="ctr"/>
                <a:endParaRPr lang="en-GB" sz="1000" b="1" i="1" dirty="0">
                  <a:latin typeface="+mj-lt"/>
                </a:endParaRPr>
              </a:p>
            </p:txBody>
          </p:sp>
        </p:grpSp>
        <p:cxnSp>
          <p:nvCxnSpPr>
            <p:cNvPr id="8" name="Elbow Connector 7"/>
            <p:cNvCxnSpPr>
              <a:stCxn id="43" idx="3"/>
              <a:endCxn id="38" idx="1"/>
            </p:cNvCxnSpPr>
            <p:nvPr/>
          </p:nvCxnSpPr>
          <p:spPr>
            <a:xfrm>
              <a:off x="3186519" y="3450613"/>
              <a:ext cx="647055" cy="407249"/>
            </a:xfrm>
            <a:prstGeom prst="bentConnector3">
              <a:avLst>
                <a:gd name="adj1" fmla="val 246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46" idx="3"/>
              <a:endCxn id="36" idx="1"/>
            </p:cNvCxnSpPr>
            <p:nvPr/>
          </p:nvCxnSpPr>
          <p:spPr>
            <a:xfrm>
              <a:off x="3181664" y="4336052"/>
              <a:ext cx="602423" cy="100362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46" idx="3"/>
              <a:endCxn id="34" idx="1"/>
            </p:cNvCxnSpPr>
            <p:nvPr/>
          </p:nvCxnSpPr>
          <p:spPr>
            <a:xfrm flipV="1">
              <a:off x="3181663" y="3526784"/>
              <a:ext cx="1803853" cy="809267"/>
            </a:xfrm>
            <a:prstGeom prst="bentConnector3">
              <a:avLst>
                <a:gd name="adj1" fmla="val 1647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40" idx="3"/>
              <a:endCxn id="37" idx="2"/>
            </p:cNvCxnSpPr>
            <p:nvPr/>
          </p:nvCxnSpPr>
          <p:spPr>
            <a:xfrm>
              <a:off x="3176808" y="5188165"/>
              <a:ext cx="3995958" cy="280652"/>
            </a:xfrm>
            <a:prstGeom prst="bentConnector4">
              <a:avLst>
                <a:gd name="adj1" fmla="val 2926"/>
                <a:gd name="adj2" fmla="val 291896"/>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ular Callout 87"/>
            <p:cNvSpPr/>
            <p:nvPr/>
          </p:nvSpPr>
          <p:spPr bwMode="ltGray">
            <a:xfrm>
              <a:off x="7748913" y="3288197"/>
              <a:ext cx="1336431" cy="403182"/>
            </a:xfrm>
            <a:prstGeom prst="wedgeRectCallout">
              <a:avLst>
                <a:gd name="adj1" fmla="val -91510"/>
                <a:gd name="adj2" fmla="val -2347"/>
              </a:avLst>
            </a:prstGeom>
            <a:solidFill>
              <a:schemeClr val="bg2">
                <a:lumMod val="85000"/>
                <a:alpha val="6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i="1" dirty="0">
                  <a:solidFill>
                    <a:schemeClr val="tx2">
                      <a:lumMod val="75000"/>
                    </a:schemeClr>
                  </a:solidFill>
                  <a:latin typeface="+mj-lt"/>
                </a:rPr>
                <a:t>New surveillance or monitoring</a:t>
              </a:r>
              <a:endParaRPr lang="en-GB" sz="1000" b="1" i="1" dirty="0">
                <a:solidFill>
                  <a:schemeClr val="tx2">
                    <a:lumMod val="75000"/>
                  </a:schemeClr>
                </a:solidFill>
                <a:latin typeface="+mj-lt"/>
              </a:endParaRPr>
            </a:p>
          </p:txBody>
        </p:sp>
        <p:sp>
          <p:nvSpPr>
            <p:cNvPr id="89" name="Rectangular Callout 88"/>
            <p:cNvSpPr/>
            <p:nvPr/>
          </p:nvSpPr>
          <p:spPr bwMode="ltGray">
            <a:xfrm>
              <a:off x="7748913" y="3767967"/>
              <a:ext cx="1336431" cy="638320"/>
            </a:xfrm>
            <a:prstGeom prst="wedgeRectCallout">
              <a:avLst>
                <a:gd name="adj1" fmla="val -162187"/>
                <a:gd name="adj2" fmla="val 200132"/>
              </a:avLst>
            </a:prstGeom>
            <a:solidFill>
              <a:schemeClr val="bg2">
                <a:lumMod val="85000"/>
                <a:alpha val="6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i="1" dirty="0">
                  <a:solidFill>
                    <a:schemeClr val="tx2">
                      <a:lumMod val="75000"/>
                    </a:schemeClr>
                  </a:solidFill>
                  <a:latin typeface="+mj-lt"/>
                </a:rPr>
                <a:t>… but often there is overlap between initiatives</a:t>
              </a:r>
              <a:endParaRPr lang="en-GB" sz="1000" b="1" i="1" dirty="0">
                <a:solidFill>
                  <a:schemeClr val="tx2">
                    <a:lumMod val="75000"/>
                  </a:schemeClr>
                </a:solidFill>
                <a:latin typeface="+mj-lt"/>
              </a:endParaRPr>
            </a:p>
          </p:txBody>
        </p:sp>
        <p:sp>
          <p:nvSpPr>
            <p:cNvPr id="92" name="Rectangle 91"/>
            <p:cNvSpPr/>
            <p:nvPr/>
          </p:nvSpPr>
          <p:spPr>
            <a:xfrm>
              <a:off x="2161598" y="5621636"/>
              <a:ext cx="648657" cy="184666"/>
            </a:xfrm>
            <a:prstGeom prst="rect">
              <a:avLst/>
            </a:prstGeom>
          </p:spPr>
          <p:txBody>
            <a:bodyPr wrap="none">
              <a:spAutoFit/>
            </a:bodyPr>
            <a:lstStyle/>
            <a:p>
              <a:pPr algn="ctr"/>
              <a:r>
                <a:rPr lang="en-GB" sz="600" b="1" i="1" dirty="0">
                  <a:solidFill>
                    <a:schemeClr val="accent5">
                      <a:lumMod val="75000"/>
                    </a:schemeClr>
                  </a:solidFill>
                  <a:latin typeface="+mj-lt"/>
                </a:rPr>
                <a:t>*Examples</a:t>
              </a:r>
            </a:p>
          </p:txBody>
        </p:sp>
      </p:grpSp>
      <p:sp>
        <p:nvSpPr>
          <p:cNvPr id="2" name="Slide Number Placeholder 1"/>
          <p:cNvSpPr>
            <a:spLocks noGrp="1"/>
          </p:cNvSpPr>
          <p:nvPr>
            <p:ph type="sldNum" sz="quarter" idx="19"/>
          </p:nvPr>
        </p:nvSpPr>
        <p:spPr/>
        <p:txBody>
          <a:bodyPr/>
          <a:lstStyle/>
          <a:p>
            <a:r>
              <a:rPr lang="en-GB" dirty="0" smtClean="0"/>
              <a:t>Page </a:t>
            </a:r>
            <a:fld id="{E39E3115-F696-4817-9E9A-3D2E7FC37770}" type="slidenum">
              <a:rPr lang="en-GB" smtClean="0"/>
              <a:pPr/>
              <a:t>99</a:t>
            </a:fld>
            <a:endParaRPr lang="en-GB" dirty="0"/>
          </a:p>
        </p:txBody>
      </p:sp>
      <p:sp>
        <p:nvSpPr>
          <p:cNvPr id="3" name="Date Placeholder 2"/>
          <p:cNvSpPr>
            <a:spLocks noGrp="1"/>
          </p:cNvSpPr>
          <p:nvPr>
            <p:ph type="dt" sz="half" idx="17"/>
          </p:nvPr>
        </p:nvSpPr>
        <p:spPr/>
        <p:txBody>
          <a:bodyPr/>
          <a:lstStyle/>
          <a:p>
            <a:r>
              <a:rPr lang="en-GB" dirty="0" smtClean="0"/>
              <a:t>October 2016</a:t>
            </a:r>
            <a:endParaRPr lang="en-GB" dirty="0"/>
          </a:p>
        </p:txBody>
      </p:sp>
      <p:sp>
        <p:nvSpPr>
          <p:cNvPr id="4" name="Footer Placeholder 3"/>
          <p:cNvSpPr>
            <a:spLocks noGrp="1"/>
          </p:cNvSpPr>
          <p:nvPr>
            <p:ph type="ftr" sz="quarter" idx="18"/>
          </p:nvPr>
        </p:nvSpPr>
        <p:spPr/>
        <p:txBody>
          <a:bodyPr/>
          <a:lstStyle/>
          <a:p>
            <a:r>
              <a:rPr lang="en-GB" dirty="0" smtClean="0"/>
              <a:t>Financial Crime Graduate Training</a:t>
            </a:r>
            <a:endParaRPr lang="en-GB" dirty="0"/>
          </a:p>
        </p:txBody>
      </p:sp>
    </p:spTree>
    <p:extLst>
      <p:ext uri="{BB962C8B-B14F-4D97-AF65-F5344CB8AC3E}">
        <p14:creationId xmlns:p14="http://schemas.microsoft.com/office/powerpoint/2010/main" val="15629986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FH0U5D30U.20GmkhAkeRg"/>
</p:tagLst>
</file>

<file path=ppt/theme/theme1.xml><?xml version="1.0" encoding="utf-8"?>
<a:theme xmlns:a="http://schemas.openxmlformats.org/drawingml/2006/main" name="PwC">
  <a:themeElements>
    <a:clrScheme name="PwC Burgundy">
      <a:dk1>
        <a:srgbClr val="000000"/>
      </a:dk1>
      <a:lt1>
        <a:srgbClr val="FFFFFF"/>
      </a:lt1>
      <a:dk2>
        <a:srgbClr val="A32020"/>
      </a:dk2>
      <a:lt2>
        <a:srgbClr val="FFFFFF"/>
      </a:lt2>
      <a:accent1>
        <a:srgbClr val="A32020"/>
      </a:accent1>
      <a:accent2>
        <a:srgbClr val="E0301E"/>
      </a:accent2>
      <a:accent3>
        <a:srgbClr val="602320"/>
      </a:accent3>
      <a:accent4>
        <a:srgbClr val="DB536A"/>
      </a:accent4>
      <a:accent5>
        <a:srgbClr val="DC6900"/>
      </a:accent5>
      <a:accent6>
        <a:srgbClr val="FFB600"/>
      </a:accent6>
      <a:hlink>
        <a:srgbClr val="A32020"/>
      </a:hlink>
      <a:folHlink>
        <a:srgbClr val="A3202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3175"/>
      </a:spPr>
      <a:bodyPr rtlCol="0" anchor="ctr"/>
      <a:lstStyle>
        <a:defPPr algn="ctr">
          <a:defRPr dirty="0" err="1" smtClean="0">
            <a:solidFill>
              <a:schemeClr val="bg1"/>
            </a:solidFill>
            <a:latin typeface="Georgia"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vert="horz" wrap="square" lIns="0" tIns="0" rIns="0" bIns="0" rtlCol="0">
        <a:noAutofit/>
      </a:bodyPr>
      <a:lstStyle>
        <a:defPPr indent="-274320">
          <a:spcAft>
            <a:spcPts val="900"/>
          </a:spcAft>
          <a:defRPr sz="2000" dirty="0" err="1" smtClean="0">
            <a:latin typeface="Georgia" pitchFamily="18" charset="0"/>
          </a:defRPr>
        </a:defPPr>
      </a:lstStyle>
    </a:txDef>
  </a:objectDefaults>
  <a:extraClrSchemeLst/>
  <a:extLst>
    <a:ext uri="{05A4C25C-085E-4340-85A3-A5531E510DB2}">
      <thm15:themeFamily xmlns:thm15="http://schemas.microsoft.com/office/thememl/2012/main" name="Presentation1" id="{7988E98D-8FD1-45F2-841C-1FFAD17100E1}" vid="{BAC3A873-D524-4AD0-9C87-202E33E79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PwC Presentation</Template>
  <TotalTime>553</TotalTime>
  <Words>13311</Words>
  <Application>Microsoft Office PowerPoint</Application>
  <PresentationFormat>On-screen Show (4:3)</PresentationFormat>
  <Paragraphs>2275</Paragraphs>
  <Slides>119</Slides>
  <Notes>116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119</vt:i4>
      </vt:variant>
    </vt:vector>
  </HeadingPairs>
  <TitlesOfParts>
    <vt:vector size="130" baseType="lpstr">
      <vt:lpstr>ＭＳ Ｐゴシック</vt:lpstr>
      <vt:lpstr>Arial</vt:lpstr>
      <vt:lpstr>Calibri</vt:lpstr>
      <vt:lpstr>Cambria</vt:lpstr>
      <vt:lpstr>Courier New</vt:lpstr>
      <vt:lpstr>Ebrima</vt:lpstr>
      <vt:lpstr>Georgia</vt:lpstr>
      <vt:lpstr>Symbol</vt:lpstr>
      <vt:lpstr>Times New Roman</vt:lpstr>
      <vt:lpstr>Wingdings</vt:lpstr>
      <vt:lpstr>PwC</vt:lpstr>
      <vt:lpstr>Graduate Training</vt:lpstr>
      <vt:lpstr>Agenda</vt:lpstr>
      <vt:lpstr>Introduction</vt:lpstr>
      <vt:lpstr>Team Introduction</vt:lpstr>
      <vt:lpstr>What is Financial Crime?</vt:lpstr>
      <vt:lpstr>Financial crime &amp; compliance What are the different competencies that we cover within this area</vt:lpstr>
      <vt:lpstr>Money Laundering  What is it and how do we combat it?</vt:lpstr>
      <vt:lpstr>Financial Crime Regulatory Framework</vt:lpstr>
      <vt:lpstr>Reporting Suspicious Activity</vt:lpstr>
      <vt:lpstr>What is currently driving the industry? Prevention and detection of financial crime is rapidly evolving to be one of the biggest challenges to financial institutions, the impact of which extends well beyond monetary losses to reputation and brand, employee morale, business relations, as well as regulatory censure.</vt:lpstr>
      <vt:lpstr>A customer’s journey through FinCrime</vt:lpstr>
      <vt:lpstr>Customer Onboarding</vt:lpstr>
      <vt:lpstr>KYC Procedures </vt:lpstr>
      <vt:lpstr>Customer Identification Programme (CIP) (i.e. Know Your Customer or ‘KYC’)</vt:lpstr>
      <vt:lpstr>Components of CIP: Customer Due Diligence (CDD) and Enhanced Due Diligence (EDD) </vt:lpstr>
      <vt:lpstr>More on Politically Exposed Person (PEP)</vt:lpstr>
      <vt:lpstr>The “True Risk of a PEP” Why Ultimate Beneficial Ownership (UBOs) are critical </vt:lpstr>
      <vt:lpstr>Client Risk Assessment</vt:lpstr>
      <vt:lpstr>Client Risk Assessment (CRA) Overview</vt:lpstr>
      <vt:lpstr>Typical factors used to risk rate customers</vt:lpstr>
      <vt:lpstr>Iterative approach to development</vt:lpstr>
      <vt:lpstr>Challenges in developing a customer risk assessment framework</vt:lpstr>
      <vt:lpstr>How PwC have helped clients</vt:lpstr>
      <vt:lpstr>Sanctions Screening</vt:lpstr>
      <vt:lpstr>What are Sanctions?</vt:lpstr>
      <vt:lpstr>Sanctions on entities</vt:lpstr>
      <vt:lpstr>Sanctions for a specific purpose</vt:lpstr>
      <vt:lpstr>Sources of Regulations </vt:lpstr>
      <vt:lpstr>Lists of Blocked Entities</vt:lpstr>
      <vt:lpstr>Overview of the Sanctions Screening Process</vt:lpstr>
      <vt:lpstr>Sanctions screening challenges </vt:lpstr>
      <vt:lpstr>Group Activity 1</vt:lpstr>
      <vt:lpstr>Activity – Risk rate the following Clients </vt:lpstr>
      <vt:lpstr>Activity – Risk rate the following Clients Identify the risks presented to the Bank</vt:lpstr>
      <vt:lpstr>You have 15 mins!!!</vt:lpstr>
      <vt:lpstr>Transaction Monitoring </vt:lpstr>
      <vt:lpstr>Introduction to Transaction Monitoring</vt:lpstr>
      <vt:lpstr>Introduction</vt:lpstr>
      <vt:lpstr>Current Issues &amp; Impact </vt:lpstr>
      <vt:lpstr>Current Issues &amp; Impact</vt:lpstr>
      <vt:lpstr>Key considerations for effective surveillance </vt:lpstr>
      <vt:lpstr>Scenario Selection</vt:lpstr>
      <vt:lpstr>Why do I need a scenario selection process?  </vt:lpstr>
      <vt:lpstr>Scenario Selection Approach at a Glance</vt:lpstr>
      <vt:lpstr>Scenario Selection Approach – Review Regulations</vt:lpstr>
      <vt:lpstr>Red Flags  Suspicious behaviour or activity which is typically associated with potential money laundering.</vt:lpstr>
      <vt:lpstr>Scenario Selection Approach – Align Red Flags to Typologies  Once red flags are identified from industry papers for a line of business, these can be grouped into typologies. A typology is a categorisation of similar risks. Below are examples of common typologies:   </vt:lpstr>
      <vt:lpstr>Scenario Selection Approach – Align Red Flags to Bank’s LoB     </vt:lpstr>
      <vt:lpstr>Scenario Selection Approach – Solution Guides</vt:lpstr>
      <vt:lpstr>Scenario Selection Approach – Risk Matrix (Example)</vt:lpstr>
      <vt:lpstr>Scenario Selection Approach – Typology Tool</vt:lpstr>
      <vt:lpstr>Segmentation</vt:lpstr>
      <vt:lpstr>Segmentation - Definition and purpose</vt:lpstr>
      <vt:lpstr>Segmentation - Model Characteristics</vt:lpstr>
      <vt:lpstr>Segmentation - Methodology</vt:lpstr>
      <vt:lpstr>Scenario Tuning</vt:lpstr>
      <vt:lpstr>Threshold Tuning Methodology</vt:lpstr>
      <vt:lpstr>Prepare Input Data &amp; Develop Scenarios</vt:lpstr>
      <vt:lpstr>Statistical Methods</vt:lpstr>
      <vt:lpstr>Statistical Methods – Jump Analysis</vt:lpstr>
      <vt:lpstr>Statistical Methods – Outlier Analysis</vt:lpstr>
      <vt:lpstr>Statistical Methods – Hybrid Approach </vt:lpstr>
      <vt:lpstr>Statistical Methods – Which technique to use?</vt:lpstr>
      <vt:lpstr>Business Analysis – Above and Below The Line testing </vt:lpstr>
      <vt:lpstr>Business Analysis – Above and Below The Line testing</vt:lpstr>
      <vt:lpstr>Activity (Suspicious…)</vt:lpstr>
      <vt:lpstr>Activity (Suspicious…)</vt:lpstr>
      <vt:lpstr>60 minutes and counting…</vt:lpstr>
      <vt:lpstr>Trade-Based Money Laundering (TBML)</vt:lpstr>
      <vt:lpstr>TBML - What is Trade Finance?</vt:lpstr>
      <vt:lpstr>TBML - What is Trade Finance?</vt:lpstr>
      <vt:lpstr>TBML - What is Trade Finance?  </vt:lpstr>
      <vt:lpstr>What is Trade Based Money Laundering?  </vt:lpstr>
      <vt:lpstr>TBML Methods </vt:lpstr>
      <vt:lpstr>TBML methods explained </vt:lpstr>
      <vt:lpstr>TBML Red flags</vt:lpstr>
      <vt:lpstr>TBML Red flags</vt:lpstr>
      <vt:lpstr>Black Market Peso Exchange</vt:lpstr>
      <vt:lpstr>Activities - How to stop Escobar? </vt:lpstr>
      <vt:lpstr>Fraud, ABC and Market Abuse</vt:lpstr>
      <vt:lpstr>Fraud</vt:lpstr>
      <vt:lpstr>Definition of fraud</vt:lpstr>
      <vt:lpstr>Motivation of fraud -  The Fraud Triangle (Cressey, 1973)</vt:lpstr>
      <vt:lpstr>Insurance Fraud</vt:lpstr>
      <vt:lpstr>Banking Fraud - Fraud Taxonomy By reviewing various fraud typologies, it is possible to assess the levels of control and mitigation against the different risks. The lists below represent the most relevant fraud typologies to retail and commercial banking.</vt:lpstr>
      <vt:lpstr>Fraud opportunities through customer lifecycle</vt:lpstr>
      <vt:lpstr>Evolution of technology in fraud prevention and detection New tools and technologies have allowed more complex analytics to build upon previous successful approaches to enhance capabilities</vt:lpstr>
      <vt:lpstr>Bribery &amp; Corruption</vt:lpstr>
      <vt:lpstr>Bribery Act (2010)</vt:lpstr>
      <vt:lpstr>Failure to prevent bribery (Section 7)</vt:lpstr>
      <vt:lpstr>Intergovernmental bodies</vt:lpstr>
      <vt:lpstr>Effects of corruption</vt:lpstr>
      <vt:lpstr>Market abuse</vt:lpstr>
      <vt:lpstr>Market abuse offences</vt:lpstr>
      <vt:lpstr>What is an ‘insider’?</vt:lpstr>
      <vt:lpstr>Investigation by the SFO </vt:lpstr>
      <vt:lpstr>Rogue trading</vt:lpstr>
      <vt:lpstr>Factors that supported rogue trading incidents in the past</vt:lpstr>
      <vt:lpstr>Emerging surveillance and monitoring requirements What is driving the need for new surveillance solutions? </vt:lpstr>
      <vt:lpstr>You have 15 mins!!!</vt:lpstr>
      <vt:lpstr>Future of banking</vt:lpstr>
      <vt:lpstr>New Payment Methods </vt:lpstr>
      <vt:lpstr>Future of banking : New payment method cases</vt:lpstr>
      <vt:lpstr>Future of banking : New payment method cases (cont.)</vt:lpstr>
      <vt:lpstr>Future of banking by PwC  </vt:lpstr>
      <vt:lpstr>New Vendors</vt:lpstr>
      <vt:lpstr>Vendor relationships Building relationships with 3 main vendors but keep a holistic view of the market</vt:lpstr>
      <vt:lpstr>NICE Actimize – AML solutions</vt:lpstr>
      <vt:lpstr>Featurespace – Fraud &amp; Transaction Monitoring</vt:lpstr>
      <vt:lpstr>Behavox – Capital Markets Surveillance</vt:lpstr>
      <vt:lpstr>Closing Remarks</vt:lpstr>
      <vt:lpstr>Trade Finance</vt:lpstr>
      <vt:lpstr>De-Risking is high profile</vt:lpstr>
      <vt:lpstr>Evolution of financial  crime technology solutions </vt:lpstr>
      <vt:lpstr>Emergence of KYC Utilities</vt:lpstr>
      <vt:lpstr>Key Takeaways</vt:lpstr>
      <vt:lpstr>Final Activity</vt:lpstr>
      <vt:lpstr>Group Exercise</vt:lpstr>
      <vt:lpstr>Thanks for listening!  Questions/ comments/ feedback?</vt:lpstr>
    </vt:vector>
  </TitlesOfParts>
  <Company>PricewaterhouseCoopers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Graduate Training</dc:title>
  <dc:creator>Natasha Mushfique</dc:creator>
  <cp:lastModifiedBy>Wole Ogungbesan</cp:lastModifiedBy>
  <cp:revision>46</cp:revision>
  <dcterms:created xsi:type="dcterms:W3CDTF">2016-10-11T09:58:23Z</dcterms:created>
  <dcterms:modified xsi:type="dcterms:W3CDTF">2017-02-09T16:08:37Z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B template version">
    <vt:lpwstr>6</vt:lpwstr>
  </property>
  <property fmtid="{D5CDD505-2E9C-101B-9397-08002B2CF9AE}" pid="3" name="TB template type">
    <vt:lpwstr>Onscreen</vt:lpwstr>
  </property>
  <property fmtid="{D5CDD505-2E9C-101B-9397-08002B2CF9AE}" pid="4" name="Template created by">
    <vt:lpwstr>PwC</vt:lpwstr>
  </property>
  <property fmtid="{D5CDD505-2E9C-101B-9397-08002B2CF9AE}" pid="5" name="Template version">
    <vt:lpwstr>6</vt:lpwstr>
  </property>
</Properties>
</file>